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72" r:id="rId2"/>
    <p:sldId id="346" r:id="rId3"/>
    <p:sldId id="348" r:id="rId4"/>
    <p:sldId id="347" r:id="rId5"/>
    <p:sldId id="349" r:id="rId6"/>
    <p:sldId id="350" r:id="rId7"/>
    <p:sldId id="351" r:id="rId8"/>
    <p:sldId id="352" r:id="rId9"/>
    <p:sldId id="353" r:id="rId10"/>
    <p:sldId id="359" r:id="rId11"/>
    <p:sldId id="354" r:id="rId12"/>
    <p:sldId id="358" r:id="rId13"/>
    <p:sldId id="355" r:id="rId14"/>
    <p:sldId id="361" r:id="rId15"/>
    <p:sldId id="360" r:id="rId16"/>
    <p:sldId id="356" r:id="rId17"/>
    <p:sldId id="357" r:id="rId18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86" d="100"/>
          <a:sy n="86" d="100"/>
        </p:scale>
        <p:origin x="1954" y="5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3/17/2020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3/17/2020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0118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r>
              <a:rPr lang="en-GB" baseline="0" dirty="0" smtClean="0"/>
              <a:t> of theory -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9239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7839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3378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087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1524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5022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17/03/2020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ort.wales/content-vault/physical-literac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Proffil%20Idris.docx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Profile%20of%20Idris.docx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rassroots.fifa.com/en/for-coach-educators/technical-elements-for-grassroots-education/small-sided-games/introduction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Tag%20Rugby.docx" TargetMode="External"/><Relationship Id="rId2" Type="http://schemas.openxmlformats.org/officeDocument/2006/relationships/hyperlink" Target="Tag%20RugbyCym.docx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Tenis%20Bwrdd.docx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Table%20tennis.docx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Profile%20of%20Idris.docx" TargetMode="External"/><Relationship Id="rId2" Type="http://schemas.openxmlformats.org/officeDocument/2006/relationships/hyperlink" Target="Proffil%20Idris.docx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811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ECAD5007</a:t>
            </a:r>
            <a:br>
              <a:rPr lang="en-GB" dirty="0" smtClean="0"/>
            </a:br>
            <a:r>
              <a:rPr lang="en-GB" dirty="0" smtClean="0"/>
              <a:t>The learner: Who am I teaching?</a:t>
            </a:r>
            <a:br>
              <a:rPr lang="en-GB" dirty="0" smtClean="0"/>
            </a:br>
            <a:r>
              <a:rPr lang="en-GB" dirty="0" smtClean="0"/>
              <a:t>Y </a:t>
            </a:r>
            <a:r>
              <a:rPr lang="en-GB" dirty="0" err="1" smtClean="0"/>
              <a:t>dysgwr</a:t>
            </a:r>
            <a:r>
              <a:rPr lang="en-GB" dirty="0" smtClean="0"/>
              <a:t>: </a:t>
            </a:r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ydwi’n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Philosophical and motivational approaches /</a:t>
            </a:r>
            <a:r>
              <a:rPr lang="en-GB" dirty="0" err="1" smtClean="0"/>
              <a:t>Athroniaethau</a:t>
            </a:r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hybu</a:t>
            </a:r>
            <a:r>
              <a:rPr lang="en-GB" dirty="0" smtClean="0"/>
              <a:t> </a:t>
            </a:r>
            <a:r>
              <a:rPr lang="en-GB" dirty="0" err="1" smtClean="0"/>
              <a:t>chymhelliant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Iwan Ellis-Williams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/ Outcomes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326357"/>
            <a:ext cx="4038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O ran </a:t>
            </a:r>
            <a:r>
              <a:rPr lang="en-GB" dirty="0" err="1" smtClean="0"/>
              <a:t>datblygiad</a:t>
            </a:r>
            <a:r>
              <a:rPr lang="en-GB" dirty="0" smtClean="0"/>
              <a:t> y </a:t>
            </a:r>
            <a:r>
              <a:rPr lang="en-GB" dirty="0" err="1" smtClean="0"/>
              <a:t>dysgwr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gorfforol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ehangach</a:t>
            </a:r>
            <a:r>
              <a:rPr lang="en-GB" dirty="0" smtClean="0"/>
              <a:t>,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ymhellach</a:t>
            </a:r>
            <a:r>
              <a:rPr lang="en-GB" dirty="0" smtClean="0"/>
              <a:t>, </a:t>
            </a:r>
            <a:r>
              <a:rPr lang="en-GB" dirty="0" err="1" smtClean="0"/>
              <a:t>perthnasedd</a:t>
            </a:r>
            <a:r>
              <a:rPr lang="en-GB" dirty="0" smtClean="0"/>
              <a:t> </a:t>
            </a:r>
            <a:r>
              <a:rPr lang="en-GB" dirty="0" err="1" smtClean="0"/>
              <a:t>fframweithiau</a:t>
            </a:r>
            <a:r>
              <a:rPr lang="en-GB" dirty="0" smtClean="0"/>
              <a:t> </a:t>
            </a:r>
            <a:r>
              <a:rPr lang="en-GB" dirty="0" err="1" smtClean="0"/>
              <a:t>damcaniaethol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I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wybodaeth</a:t>
            </a:r>
            <a:r>
              <a:rPr lang="en-GB" dirty="0" smtClean="0"/>
              <a:t> </a:t>
            </a:r>
            <a:r>
              <a:rPr lang="en-GB" dirty="0" err="1" smtClean="0"/>
              <a:t>manwl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dull ‘Sport Education’ (Siedentop)</a:t>
            </a:r>
          </a:p>
          <a:p>
            <a:endParaRPr lang="en-GB" dirty="0" smtClean="0"/>
          </a:p>
          <a:p>
            <a:r>
              <a:rPr lang="en-GB" dirty="0" smtClean="0"/>
              <a:t>I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cysylltiadau</a:t>
            </a:r>
            <a:r>
              <a:rPr lang="en-GB" dirty="0" smtClean="0"/>
              <a:t> at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modiwl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246632"/>
            <a:ext cx="4038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To further consider the relevance of theoretical frameworks in the learners physical and wider development.</a:t>
            </a:r>
          </a:p>
          <a:p>
            <a:endParaRPr lang="en-GB" dirty="0" smtClean="0"/>
          </a:p>
          <a:p>
            <a:r>
              <a:rPr lang="en-GB" dirty="0" smtClean="0"/>
              <a:t>To develop detailed knowledge of the Sport Education approach (Siedentop)</a:t>
            </a:r>
          </a:p>
          <a:p>
            <a:endParaRPr lang="en-GB" dirty="0" smtClean="0"/>
          </a:p>
          <a:p>
            <a:r>
              <a:rPr lang="en-GB" dirty="0" smtClean="0"/>
              <a:t>To consider links to the module assignment.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652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Llythrennedd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/ Physical Literacy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https://www.sport.wales/content-vault/physical-literacy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Whitehead M.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097281"/>
            <a:ext cx="4038600" cy="3730752"/>
          </a:xfrm>
        </p:spPr>
        <p:txBody>
          <a:bodyPr/>
          <a:lstStyle/>
          <a:p>
            <a:pPr marL="0" indent="0">
              <a:buNone/>
            </a:pPr>
            <a:endParaRPr lang="en-GB" dirty="0" smtClean="0">
              <a:hlinkClick r:id="rId3"/>
            </a:endParaRPr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://www.sport.wales/content-vault/physical-literacy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Whitehead 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65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Cyd-weithredol</a:t>
            </a:r>
            <a:r>
              <a:rPr lang="en-GB" dirty="0" smtClean="0"/>
              <a:t> / Co-operative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Dyson and Casey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Atebolrwydd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Cyd-ddibyniaeth</a:t>
            </a:r>
            <a:r>
              <a:rPr lang="en-GB" dirty="0" smtClean="0"/>
              <a:t> </a:t>
            </a:r>
            <a:r>
              <a:rPr lang="en-GB" dirty="0" err="1" smtClean="0"/>
              <a:t>positif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Rhyngweithiad</a:t>
            </a:r>
            <a:r>
              <a:rPr lang="en-GB" dirty="0" smtClean="0"/>
              <a:t> </a:t>
            </a:r>
            <a:r>
              <a:rPr lang="en-GB" dirty="0" err="1" smtClean="0"/>
              <a:t>hyrwyddol</a:t>
            </a:r>
            <a:r>
              <a:rPr lang="en-GB" dirty="0" smtClean="0"/>
              <a:t> </a:t>
            </a:r>
            <a:r>
              <a:rPr lang="en-GB" dirty="0" err="1" smtClean="0"/>
              <a:t>wyneb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wyneb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rhyngbersonol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 smtClean="0"/>
              <a:t>bychan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Prosesu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Dyson and Casey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Individual accountability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Positive Interdependence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Promotive</a:t>
            </a:r>
            <a:r>
              <a:rPr lang="en-GB" dirty="0" smtClean="0"/>
              <a:t> ‘face to face’ interaction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Small group Interpersonal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Group processing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75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hlinkClick r:id="rId3" action="ppaction://hlinkfile"/>
              </a:rPr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 / Assignment </a:t>
            </a:r>
            <a:r>
              <a:rPr lang="en-GB" dirty="0" smtClean="0">
                <a:hlinkClick r:id="rId4" action="ppaction://hlinkfile"/>
              </a:rPr>
              <a:t>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Dewiswch ymyrraeth sydd yn cefnogi dysgu a datblygiad disgybl/grŵp o ddisgyblion.  Adfyfyriwch yn feirniadol ar ei botensial i sicrhau cynnydd disgyblion a’r heriau posib all ymddangos.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Choose an intervention that supports the learning and development of a pupil / group of pupils. Reflect critically on its potential for ensuring pupil progression and the possible challenges that may arise.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780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 Education </a:t>
            </a:r>
            <a:r>
              <a:rPr lang="en-GB" sz="3200" dirty="0" smtClean="0"/>
              <a:t>(Siedentop)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Model </a:t>
            </a:r>
            <a:r>
              <a:rPr lang="en-GB" dirty="0" err="1" smtClean="0"/>
              <a:t>dysgu</a:t>
            </a:r>
            <a:r>
              <a:rPr lang="en-GB" dirty="0" smtClean="0"/>
              <a:t> â </a:t>
            </a:r>
            <a:r>
              <a:rPr lang="en-GB" dirty="0" err="1" smtClean="0"/>
              <a:t>chwricwlwm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err="1" smtClean="0"/>
              <a:t>Trylwyr</a:t>
            </a:r>
            <a:r>
              <a:rPr lang="en-GB" dirty="0" smtClean="0"/>
              <a:t>, </a:t>
            </a:r>
            <a:r>
              <a:rPr lang="en-GB" dirty="0" err="1" smtClean="0"/>
              <a:t>dilys</a:t>
            </a:r>
            <a:r>
              <a:rPr lang="en-GB" dirty="0" smtClean="0"/>
              <a:t>, </a:t>
            </a:r>
            <a:r>
              <a:rPr lang="en-GB" dirty="0" err="1" smtClean="0"/>
              <a:t>pleserus</a:t>
            </a:r>
            <a:r>
              <a:rPr lang="en-GB" dirty="0" smtClean="0"/>
              <a:t> –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cyfrannu</a:t>
            </a:r>
            <a:r>
              <a:rPr lang="en-GB" dirty="0" smtClean="0"/>
              <a:t> at </a:t>
            </a:r>
            <a:r>
              <a:rPr lang="en-GB" dirty="0" err="1" smtClean="0"/>
              <a:t>awydd</a:t>
            </a:r>
            <a:r>
              <a:rPr lang="en-GB" dirty="0" smtClean="0"/>
              <a:t> am </a:t>
            </a:r>
            <a:r>
              <a:rPr lang="en-GB" dirty="0" err="1" smtClean="0"/>
              <a:t>weithgarwch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 </a:t>
            </a:r>
            <a:r>
              <a:rPr lang="en-GB" dirty="0" err="1" smtClean="0"/>
              <a:t>hiroes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curriculum and instruction model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Thorough, authentic, enjoyable – help create a desire for lifelong physical activity.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25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Nodweddion</a:t>
            </a:r>
            <a:r>
              <a:rPr lang="en-GB" dirty="0" smtClean="0"/>
              <a:t> / Features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Tymhorau</a:t>
            </a:r>
            <a:r>
              <a:rPr lang="en-GB" dirty="0" smtClean="0"/>
              <a:t> </a:t>
            </a:r>
            <a:r>
              <a:rPr lang="en-GB" dirty="0" err="1" smtClean="0"/>
              <a:t>hir</a:t>
            </a:r>
            <a:endParaRPr lang="en-GB" sz="1600" dirty="0" smtClean="0"/>
          </a:p>
          <a:p>
            <a:r>
              <a:rPr lang="en-GB" dirty="0" err="1" smtClean="0"/>
              <a:t>Timoedd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cymysg</a:t>
            </a:r>
            <a:r>
              <a:rPr lang="en-GB" dirty="0" smtClean="0"/>
              <a:t> am y </a:t>
            </a:r>
            <a:r>
              <a:rPr lang="en-GB" dirty="0" err="1" smtClean="0"/>
              <a:t>tymor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Rolau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endParaRPr lang="en-GB" dirty="0" smtClean="0"/>
          </a:p>
          <a:p>
            <a:r>
              <a:rPr lang="en-GB" dirty="0" err="1" smtClean="0"/>
              <a:t>Addasu</a:t>
            </a:r>
            <a:r>
              <a:rPr lang="en-GB" dirty="0" smtClean="0"/>
              <a:t> </a:t>
            </a:r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llwyddiant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bawb</a:t>
            </a:r>
            <a:endParaRPr lang="en-GB" dirty="0" smtClean="0"/>
          </a:p>
          <a:p>
            <a:r>
              <a:rPr lang="en-GB" dirty="0" err="1" smtClean="0"/>
              <a:t>Mynediad</a:t>
            </a:r>
            <a:r>
              <a:rPr lang="en-GB" dirty="0" smtClean="0"/>
              <a:t> </a:t>
            </a:r>
            <a:r>
              <a:rPr lang="en-GB" dirty="0" err="1" smtClean="0"/>
              <a:t>graddol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gamp</a:t>
            </a:r>
          </a:p>
          <a:p>
            <a:r>
              <a:rPr lang="en-GB" dirty="0" err="1" smtClean="0"/>
              <a:t>Cyfres</a:t>
            </a:r>
            <a:r>
              <a:rPr lang="en-GB" dirty="0" smtClean="0"/>
              <a:t> o </a:t>
            </a:r>
            <a:r>
              <a:rPr lang="en-GB" dirty="0" err="1" smtClean="0"/>
              <a:t>gystadleuthau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Long ‘seasons’</a:t>
            </a:r>
            <a:endParaRPr lang="en-GB" sz="1600" dirty="0" smtClean="0"/>
          </a:p>
          <a:p>
            <a:r>
              <a:rPr lang="en-GB" dirty="0" smtClean="0"/>
              <a:t>Mixed ability teams for the season </a:t>
            </a:r>
          </a:p>
          <a:p>
            <a:r>
              <a:rPr lang="en-GB" dirty="0" smtClean="0"/>
              <a:t>Team roles</a:t>
            </a:r>
          </a:p>
          <a:p>
            <a:r>
              <a:rPr lang="en-GB" dirty="0" smtClean="0"/>
              <a:t>Activity modified for success for all</a:t>
            </a:r>
          </a:p>
          <a:p>
            <a:r>
              <a:rPr lang="en-GB" dirty="0" smtClean="0"/>
              <a:t>Gradual introduction to the activity </a:t>
            </a:r>
          </a:p>
          <a:p>
            <a:r>
              <a:rPr lang="en-GB" dirty="0" smtClean="0"/>
              <a:t>Series of competitions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99414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9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…………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8704" y="1152144"/>
            <a:ext cx="4038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 smtClean="0"/>
              <a:t>Fformat</a:t>
            </a:r>
            <a:r>
              <a:rPr lang="en-GB" dirty="0" smtClean="0"/>
              <a:t> </a:t>
            </a:r>
            <a:r>
              <a:rPr lang="en-GB" dirty="0" err="1" smtClean="0"/>
              <a:t>arferol</a:t>
            </a:r>
            <a:r>
              <a:rPr lang="en-GB" dirty="0" smtClean="0"/>
              <a:t> – 3 </a:t>
            </a:r>
            <a:r>
              <a:rPr lang="en-GB" dirty="0" err="1" smtClean="0"/>
              <a:t>tîm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Cadw</a:t>
            </a:r>
            <a:r>
              <a:rPr lang="en-GB" dirty="0" smtClean="0"/>
              <a:t> </a:t>
            </a:r>
            <a:r>
              <a:rPr lang="en-GB" dirty="0" err="1" smtClean="0"/>
              <a:t>cofnod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AagD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Pencampwyr</a:t>
            </a:r>
            <a:r>
              <a:rPr lang="en-GB" dirty="0" smtClean="0"/>
              <a:t> </a:t>
            </a:r>
            <a:r>
              <a:rPr lang="en-GB" dirty="0" err="1" smtClean="0"/>
              <a:t>Tymor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Dull </a:t>
            </a:r>
            <a:r>
              <a:rPr lang="en-GB" dirty="0" err="1" smtClean="0"/>
              <a:t>Gŵyl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https://grassroots.fifa.com/en/for-coach-educators/technical-elements-for-grassroots-education/small-sided-games/introduction.html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04232" y="1075944"/>
            <a:ext cx="4038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Typical format – 3 teams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Records kept for </a:t>
            </a:r>
            <a:r>
              <a:rPr lang="en-GB" dirty="0" err="1" smtClean="0"/>
              <a:t>AfL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Season champions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Festival approach</a:t>
            </a:r>
          </a:p>
          <a:p>
            <a:r>
              <a:rPr lang="en-GB" dirty="0">
                <a:hlinkClick r:id="rId3"/>
              </a:rPr>
              <a:t>https://grassroots.fifa.com/en/for-coach-educators/technical-elements-for-grassroots-education/small-sided-games/introduction.html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87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6955" y="165100"/>
            <a:ext cx="4436895" cy="6556400"/>
          </a:xfrm>
        </p:spPr>
      </p:pic>
    </p:spTree>
    <p:extLst>
      <p:ext uri="{BB962C8B-B14F-4D97-AF65-F5344CB8AC3E}">
        <p14:creationId xmlns:p14="http://schemas.microsoft.com/office/powerpoint/2010/main" val="1514361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err="1" smtClean="0"/>
              <a:t>Amcanion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Addysg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Chwaraeon</a:t>
            </a:r>
            <a:r>
              <a:rPr lang="en-GB" sz="3200" b="1" dirty="0" smtClean="0"/>
              <a:t> - Siedentop et al (2016)</a:t>
            </a:r>
            <a:endParaRPr lang="en-GB" sz="3200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301750"/>
            <a:ext cx="8616950" cy="521335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84700" y="1600200"/>
            <a:ext cx="4038600" cy="4525963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9032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Sport Education Objectives – Siedentop et al (2016)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700" y="1250951"/>
            <a:ext cx="8293100" cy="5489856"/>
          </a:xfrm>
        </p:spPr>
      </p:pic>
    </p:spTree>
    <p:extLst>
      <p:ext uri="{BB962C8B-B14F-4D97-AF65-F5344CB8AC3E}">
        <p14:creationId xmlns:p14="http://schemas.microsoft.com/office/powerpoint/2010/main" val="305897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olwg</a:t>
            </a:r>
            <a:r>
              <a:rPr lang="en-GB" dirty="0" smtClean="0"/>
              <a:t> </a:t>
            </a:r>
            <a:r>
              <a:rPr lang="en-GB" dirty="0" err="1" smtClean="0"/>
              <a:t>byddai</a:t>
            </a:r>
            <a:r>
              <a:rPr lang="en-GB" dirty="0" smtClean="0"/>
              <a:t> </a:t>
            </a:r>
            <a:r>
              <a:rPr lang="en-GB" dirty="0" err="1" smtClean="0"/>
              <a:t>arno</a:t>
            </a:r>
            <a:r>
              <a:rPr lang="en-GB" dirty="0" smtClean="0"/>
              <a:t>? / What might it look like?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hlinkClick r:id="rId2" action="ppaction://hlinkfile"/>
              </a:rPr>
              <a:t>Cyswllt</a:t>
            </a:r>
            <a:r>
              <a:rPr lang="en-GB" dirty="0" smtClean="0">
                <a:hlinkClick r:id="rId2" action="ppaction://hlinkfile"/>
              </a:rPr>
              <a:t> </a:t>
            </a:r>
            <a:r>
              <a:rPr lang="en-GB" dirty="0" err="1" smtClean="0">
                <a:hlinkClick r:id="rId2" action="ppaction://hlinkfile"/>
              </a:rPr>
              <a:t>Rygbi</a:t>
            </a:r>
            <a:r>
              <a:rPr lang="en-GB" dirty="0" smtClean="0">
                <a:hlinkClick r:id="rId2" action="ppaction://hlinkfile"/>
              </a:rPr>
              <a:t> Tag</a:t>
            </a:r>
          </a:p>
          <a:p>
            <a:pPr marL="0" indent="0">
              <a:buNone/>
            </a:pPr>
            <a:r>
              <a:rPr lang="en-GB" dirty="0" smtClean="0">
                <a:hlinkClick r:id="rId2" action="ppaction://hlinkfile"/>
              </a:rPr>
              <a:t>    </a:t>
            </a:r>
            <a:r>
              <a:rPr lang="en-GB" dirty="0" err="1" smtClean="0">
                <a:hlinkClick r:id="rId2" action="ppaction://hlinkfile"/>
              </a:rPr>
              <a:t>esiampl</a:t>
            </a:r>
            <a:r>
              <a:rPr lang="en-GB" dirty="0" smtClean="0">
                <a:hlinkClick r:id="rId2" action="ppaction://hlinkfile"/>
              </a:rPr>
              <a:t>…..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hlinkClick r:id="rId3" action="ppaction://hlinkfile"/>
              </a:rPr>
              <a:t>Link to Tag Rugby example….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34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199" y="206700"/>
            <a:ext cx="8856161" cy="6549700"/>
          </a:xfrm>
        </p:spPr>
      </p:pic>
    </p:spTree>
    <p:extLst>
      <p:ext uri="{BB962C8B-B14F-4D97-AF65-F5344CB8AC3E}">
        <p14:creationId xmlns:p14="http://schemas.microsoft.com/office/powerpoint/2010/main" val="654010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10" y="382588"/>
            <a:ext cx="8929979" cy="6411912"/>
          </a:xfrm>
        </p:spPr>
      </p:pic>
    </p:spTree>
    <p:extLst>
      <p:ext uri="{BB962C8B-B14F-4D97-AF65-F5344CB8AC3E}">
        <p14:creationId xmlns:p14="http://schemas.microsoft.com/office/powerpoint/2010/main" val="613270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 smtClean="0"/>
              <a:t>Modelu</a:t>
            </a:r>
            <a:r>
              <a:rPr lang="en-GB" sz="3600" dirty="0" smtClean="0"/>
              <a:t> </a:t>
            </a:r>
            <a:r>
              <a:rPr lang="en-GB" sz="3600" dirty="0" err="1" smtClean="0"/>
              <a:t>damcaniaeth</a:t>
            </a:r>
            <a:r>
              <a:rPr lang="en-GB" sz="3600" dirty="0" smtClean="0"/>
              <a:t> Siedentop / Modelling the Siedentop theory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hlinkClick r:id="rId3" action="ppaction://hlinkfile"/>
              </a:rPr>
              <a:t>Tenis</a:t>
            </a:r>
            <a:r>
              <a:rPr lang="en-GB" dirty="0" smtClean="0">
                <a:hlinkClick r:id="rId3" action="ppaction://hlinkfile"/>
              </a:rPr>
              <a:t> </a:t>
            </a:r>
            <a:r>
              <a:rPr lang="en-GB" dirty="0" err="1" smtClean="0">
                <a:hlinkClick r:id="rId3" action="ppaction://hlinkfile"/>
              </a:rPr>
              <a:t>bwrdd</a:t>
            </a:r>
            <a:r>
              <a:rPr lang="en-GB" dirty="0" smtClean="0">
                <a:hlinkClick r:id="rId3" action="ppaction://hlinkfile"/>
              </a:rPr>
              <a:t> </a:t>
            </a:r>
            <a:r>
              <a:rPr lang="en-GB" dirty="0" err="1" smtClean="0">
                <a:hlinkClick r:id="rId3" action="ppaction://hlinkfile"/>
              </a:rPr>
              <a:t>llaw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Gwethiwch</a:t>
            </a:r>
            <a:r>
              <a:rPr lang="en-GB" dirty="0" smtClean="0"/>
              <a:t> </a:t>
            </a:r>
            <a:r>
              <a:rPr lang="en-GB" dirty="0" err="1" smtClean="0"/>
              <a:t>trwy’r</a:t>
            </a:r>
            <a:r>
              <a:rPr lang="en-GB" dirty="0" smtClean="0"/>
              <a:t> </a:t>
            </a:r>
            <a:r>
              <a:rPr lang="en-GB" dirty="0" err="1" smtClean="0"/>
              <a:t>rhaglen</a:t>
            </a:r>
            <a:r>
              <a:rPr lang="en-GB" dirty="0" smtClean="0"/>
              <a:t> 10 </a:t>
            </a:r>
            <a:r>
              <a:rPr lang="en-GB" dirty="0" err="1" smtClean="0"/>
              <a:t>wythnos</a:t>
            </a:r>
            <a:r>
              <a:rPr lang="en-GB" dirty="0" smtClean="0"/>
              <a:t> – </a:t>
            </a:r>
            <a:r>
              <a:rPr lang="en-GB" dirty="0" err="1" smtClean="0"/>
              <a:t>Edrychwch</a:t>
            </a:r>
            <a:r>
              <a:rPr lang="en-GB" dirty="0" smtClean="0"/>
              <a:t> am </a:t>
            </a:r>
            <a:r>
              <a:rPr lang="en-GB" dirty="0" err="1" smtClean="0"/>
              <a:t>gyfleoedd</a:t>
            </a:r>
            <a:r>
              <a:rPr lang="en-GB" dirty="0" smtClean="0"/>
              <a:t>/</a:t>
            </a:r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cwricwlaidd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Idris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hlinkClick r:id="rId4" action="ppaction://hlinkfile"/>
              </a:rPr>
              <a:t>Hand table tennis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Work </a:t>
            </a:r>
            <a:r>
              <a:rPr lang="en-GB" dirty="0"/>
              <a:t>through 10 week </a:t>
            </a:r>
            <a:r>
              <a:rPr lang="en-GB" dirty="0" smtClean="0"/>
              <a:t>programme – Look for curricular links/opportunities for Idris and his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363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Bwydo</a:t>
            </a:r>
            <a:r>
              <a:rPr lang="en-GB" dirty="0" smtClean="0"/>
              <a:t> </a:t>
            </a:r>
            <a:r>
              <a:rPr lang="en-GB" dirty="0" err="1" smtClean="0"/>
              <a:t>nol</a:t>
            </a:r>
            <a:r>
              <a:rPr lang="en-GB" dirty="0" smtClean="0"/>
              <a:t> / 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Pedagogaeth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smtClean="0">
                <a:hlinkClick r:id="rId2" action="ppaction://hlinkfile"/>
              </a:rPr>
              <a:t>Idris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smtClean="0"/>
              <a:t>Barn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werth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a theory?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Pedagogy for </a:t>
            </a:r>
            <a:r>
              <a:rPr lang="en-GB" dirty="0" smtClean="0">
                <a:hlinkClick r:id="rId3" action="ppaction://hlinkfile"/>
              </a:rPr>
              <a:t>Idris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smtClean="0"/>
              <a:t>Views on value in relation to theory?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15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2574</TotalTime>
  <Words>504</Words>
  <Application>Microsoft Office PowerPoint</Application>
  <PresentationFormat>On-screen Show (4:3)</PresentationFormat>
  <Paragraphs>110</Paragraphs>
  <Slides>17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ECAD5007 The learner: Who am I teaching? Y dysgwr: Pwy ydwi’n ei addysgu?</vt:lpstr>
      <vt:lpstr>Deilliannau / Outcomes</vt:lpstr>
      <vt:lpstr>Llythrennedd Corfforol/ Physical Literacy </vt:lpstr>
      <vt:lpstr>Dysgu Cyd-weithredol / Co-operative Learning</vt:lpstr>
      <vt:lpstr>Cysylltiadau aseiniad / Assignment Links</vt:lpstr>
      <vt:lpstr>Sport Education (Siedentop)</vt:lpstr>
      <vt:lpstr>Nodweddion / Features</vt:lpstr>
      <vt:lpstr>…………</vt:lpstr>
      <vt:lpstr>PowerPoint Presentation</vt:lpstr>
      <vt:lpstr>Amcanion Addysg Chwaraeon - Siedentop et al (2016)</vt:lpstr>
      <vt:lpstr>Sport Education Objectives – Siedentop et al (2016)</vt:lpstr>
      <vt:lpstr>Sut olwg byddai arno? / What might it look like?</vt:lpstr>
      <vt:lpstr>PowerPoint Presentation</vt:lpstr>
      <vt:lpstr>PowerPoint Presentation</vt:lpstr>
      <vt:lpstr>Modelu damcaniaeth Siedentop / Modelling the Siedentop theory</vt:lpstr>
      <vt:lpstr>Bwydo nol / Feedback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214</cp:revision>
  <cp:lastPrinted>2017-08-03T13:56:24Z</cp:lastPrinted>
  <dcterms:created xsi:type="dcterms:W3CDTF">2018-05-24T13:58:06Z</dcterms:created>
  <dcterms:modified xsi:type="dcterms:W3CDTF">2020-03-17T09:38:38Z</dcterms:modified>
</cp:coreProperties>
</file>