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9"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418" autoAdjust="0"/>
  </p:normalViewPr>
  <p:slideViewPr>
    <p:cSldViewPr>
      <p:cViewPr varScale="1">
        <p:scale>
          <a:sx n="85" d="100"/>
          <a:sy n="85" d="100"/>
        </p:scale>
        <p:origin x="164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561F23-CFC5-4284-84EE-500BF5DD86FA}" type="datetimeFigureOut">
              <a:rPr lang="en-GB" smtClean="0"/>
              <a:t>02/10/2015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D5A3AD-13B3-45E2-BE4F-B8D03DBE5154}" type="slidenum">
              <a:rPr lang="en-GB" smtClean="0"/>
              <a:t>‹#›</a:t>
            </a:fld>
            <a:endParaRPr lang="en-GB"/>
          </a:p>
        </p:txBody>
      </p:sp>
    </p:spTree>
    <p:extLst>
      <p:ext uri="{BB962C8B-B14F-4D97-AF65-F5344CB8AC3E}">
        <p14:creationId xmlns:p14="http://schemas.microsoft.com/office/powerpoint/2010/main" val="205079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mailto:info@summercampsusa.co.u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Going to summer camp is an American tradition. Kids of all ages spend  a few weeks every summer in the great outdoors doing all sorts of activities: sports, arts and crafts – even drama!</a:t>
            </a:r>
          </a:p>
          <a:p>
            <a:endParaRPr lang="en-GB" sz="1200" dirty="0" smtClean="0"/>
          </a:p>
          <a:p>
            <a:r>
              <a:rPr lang="en-GB" sz="1200" dirty="0" smtClean="0"/>
              <a:t>You can be a part of all this – coaching, teaching or helping to organise activities. </a:t>
            </a:r>
          </a:p>
          <a:p>
            <a:endParaRPr lang="en-GB" sz="1200" dirty="0" smtClean="0"/>
          </a:p>
          <a:p>
            <a:r>
              <a:rPr lang="en-GB" sz="1200" dirty="0" smtClean="0"/>
              <a:t>You’ll make new friends, learn about American culture and get valuable work experience!</a:t>
            </a:r>
          </a:p>
          <a:p>
            <a:endParaRPr lang="en-GB" sz="1200" dirty="0" smtClean="0"/>
          </a:p>
          <a:p>
            <a:r>
              <a:rPr lang="en-GB" sz="1200" dirty="0" smtClean="0"/>
              <a:t>Food and accommodation are provided and you’ll receive a generous stipend for your work.</a:t>
            </a:r>
          </a:p>
          <a:p>
            <a:endParaRPr lang="en-GB" sz="1200" dirty="0" smtClean="0"/>
          </a:p>
          <a:p>
            <a:r>
              <a:rPr lang="en-GB" sz="1200" dirty="0" smtClean="0"/>
              <a:t>When your camp contract is finished you’ll have time to travel and sightsee in the US!</a:t>
            </a:r>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2</a:t>
            </a:fld>
            <a:endParaRPr lang="en-GB"/>
          </a:p>
        </p:txBody>
      </p:sp>
    </p:spTree>
    <p:extLst>
      <p:ext uri="{BB962C8B-B14F-4D97-AF65-F5344CB8AC3E}">
        <p14:creationId xmlns:p14="http://schemas.microsoft.com/office/powerpoint/2010/main" val="231658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 least 18 years old</a:t>
            </a:r>
          </a:p>
          <a:p>
            <a:r>
              <a:rPr lang="en-US" dirty="0" smtClean="0"/>
              <a:t>Enthusiastic and willing to work with others</a:t>
            </a:r>
          </a:p>
          <a:p>
            <a:r>
              <a:rPr lang="en-US" dirty="0" smtClean="0"/>
              <a:t>A university student, if you’re applying for support staff positions</a:t>
            </a:r>
          </a:p>
          <a:p>
            <a:r>
              <a:rPr lang="en-US" dirty="0" smtClean="0"/>
              <a:t>Proficient in English</a:t>
            </a:r>
          </a:p>
          <a:p>
            <a:r>
              <a:rPr lang="en-US" dirty="0" smtClean="0"/>
              <a:t>Highly motivated</a:t>
            </a:r>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4</a:t>
            </a:fld>
            <a:endParaRPr lang="en-GB"/>
          </a:p>
        </p:txBody>
      </p:sp>
    </p:spTree>
    <p:extLst>
      <p:ext uri="{BB962C8B-B14F-4D97-AF65-F5344CB8AC3E}">
        <p14:creationId xmlns:p14="http://schemas.microsoft.com/office/powerpoint/2010/main" val="604247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General Counsellors – look after a group of kids, help organise activities and keep the kids happy </a:t>
            </a:r>
          </a:p>
          <a:p>
            <a:endParaRPr lang="en-GB" sz="1200" dirty="0" smtClean="0"/>
          </a:p>
          <a:p>
            <a:r>
              <a:rPr lang="en-GB" sz="1200" dirty="0" smtClean="0"/>
              <a:t>Specialist Counsellors – teach or coach an activity such as tennis, sailing, pottery, drama</a:t>
            </a:r>
          </a:p>
          <a:p>
            <a:endParaRPr lang="en-GB" sz="1200" dirty="0" smtClean="0"/>
          </a:p>
          <a:p>
            <a:r>
              <a:rPr lang="en-GB" sz="1200" dirty="0" smtClean="0"/>
              <a:t>Special needs Counsellors – look after kids who have disabilities</a:t>
            </a:r>
          </a:p>
          <a:p>
            <a:endParaRPr lang="en-GB" sz="1200" dirty="0" smtClean="0"/>
          </a:p>
          <a:p>
            <a:r>
              <a:rPr lang="en-GB" sz="1200" dirty="0" smtClean="0"/>
              <a:t>Support staff – work behind the scenes: maintenance, laundry, kitchen, administration</a:t>
            </a:r>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5</a:t>
            </a:fld>
            <a:endParaRPr lang="en-GB"/>
          </a:p>
        </p:txBody>
      </p:sp>
    </p:spTree>
    <p:extLst>
      <p:ext uri="{BB962C8B-B14F-4D97-AF65-F5344CB8AC3E}">
        <p14:creationId xmlns:p14="http://schemas.microsoft.com/office/powerpoint/2010/main" val="4249620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The </a:t>
            </a:r>
            <a:r>
              <a:rPr lang="en-GB" dirty="0" err="1" smtClean="0"/>
              <a:t>InterExchange</a:t>
            </a:r>
            <a:r>
              <a:rPr lang="en-GB" dirty="0" smtClean="0"/>
              <a:t> application is on line. Just send an e-mail to us to say you’d like to apply!</a:t>
            </a:r>
          </a:p>
          <a:p>
            <a:pPr marL="0" indent="0" algn="ctr">
              <a:buNone/>
            </a:pPr>
            <a:r>
              <a:rPr lang="en-GB" dirty="0" smtClean="0">
                <a:hlinkClick r:id="rId3"/>
              </a:rPr>
              <a:t>info@summercampsusa.co.uk</a:t>
            </a:r>
            <a:r>
              <a:rPr lang="en-GB" dirty="0" smtClean="0"/>
              <a:t> </a:t>
            </a:r>
          </a:p>
          <a:p>
            <a:pPr marL="0" indent="0">
              <a:buNone/>
            </a:pPr>
            <a:r>
              <a:rPr lang="en-GB" dirty="0" smtClean="0"/>
              <a:t>We’ll register you in the data system and you’ll receive an automated e-mail which will give you access.</a:t>
            </a:r>
          </a:p>
          <a:p>
            <a:pPr marL="0" indent="0">
              <a:buNone/>
            </a:pPr>
            <a:r>
              <a:rPr lang="en-GB" dirty="0" smtClean="0"/>
              <a:t>You can then start filling in the forms and uploading the required documents!</a:t>
            </a:r>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6</a:t>
            </a:fld>
            <a:endParaRPr lang="en-GB"/>
          </a:p>
        </p:txBody>
      </p:sp>
    </p:spTree>
    <p:extLst>
      <p:ext uri="{BB962C8B-B14F-4D97-AF65-F5344CB8AC3E}">
        <p14:creationId xmlns:p14="http://schemas.microsoft.com/office/powerpoint/2010/main" val="157569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7</a:t>
            </a:fld>
            <a:endParaRPr lang="en-GB"/>
          </a:p>
        </p:txBody>
      </p:sp>
    </p:spTree>
    <p:extLst>
      <p:ext uri="{BB962C8B-B14F-4D97-AF65-F5344CB8AC3E}">
        <p14:creationId xmlns:p14="http://schemas.microsoft.com/office/powerpoint/2010/main" val="4111855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camp placement offer including stipend, room and board for the duration of the placement</a:t>
            </a:r>
          </a:p>
          <a:p>
            <a:r>
              <a:rPr lang="en-US" dirty="0" smtClean="0"/>
              <a:t>Accident and sickness insurance for 3 ½  months</a:t>
            </a:r>
          </a:p>
          <a:p>
            <a:r>
              <a:rPr lang="en-US" dirty="0" smtClean="0"/>
              <a:t>Documents to obtain a J-1 Visa (DS-2019 form)</a:t>
            </a:r>
          </a:p>
          <a:p>
            <a:r>
              <a:rPr lang="en-US" dirty="0" smtClean="0"/>
              <a:t>Pre-departure help and information, guidance and instruction for the US Embassy interview</a:t>
            </a:r>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8</a:t>
            </a:fld>
            <a:endParaRPr lang="en-GB"/>
          </a:p>
        </p:txBody>
      </p:sp>
    </p:spTree>
    <p:extLst>
      <p:ext uri="{BB962C8B-B14F-4D97-AF65-F5344CB8AC3E}">
        <p14:creationId xmlns:p14="http://schemas.microsoft.com/office/powerpoint/2010/main" val="4203743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Access to the Camp USA Participant Handbook, Inside the USA Guide, Camp USA T-shirt and Certificate of Completion</a:t>
            </a:r>
          </a:p>
          <a:p>
            <a:r>
              <a:rPr lang="en-US" dirty="0" smtClean="0"/>
              <a:t>In-country support by </a:t>
            </a:r>
            <a:r>
              <a:rPr lang="en-US" dirty="0" err="1" smtClean="0"/>
              <a:t>InterExchange</a:t>
            </a:r>
            <a:r>
              <a:rPr lang="en-US" dirty="0" smtClean="0"/>
              <a:t> and 24/7 emergency service</a:t>
            </a:r>
          </a:p>
          <a:p>
            <a:r>
              <a:rPr lang="en-US" dirty="0" smtClean="0"/>
              <a:t>Independent travel time after camp</a:t>
            </a:r>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9</a:t>
            </a:fld>
            <a:endParaRPr lang="en-GB"/>
          </a:p>
        </p:txBody>
      </p:sp>
    </p:spTree>
    <p:extLst>
      <p:ext uri="{BB962C8B-B14F-4D97-AF65-F5344CB8AC3E}">
        <p14:creationId xmlns:p14="http://schemas.microsoft.com/office/powerpoint/2010/main" val="913991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smtClean="0"/>
              <a:t>On line application form: Fill in the forms and upload required documents to the Inter Exchange system and we build up a portfolio of your preferences, skills, experience and dates of availability.</a:t>
            </a:r>
          </a:p>
          <a:p>
            <a:pPr lvl="0"/>
            <a:endParaRPr lang="en-GB" dirty="0" smtClean="0"/>
          </a:p>
          <a:p>
            <a:pPr lvl="0"/>
            <a:r>
              <a:rPr lang="en-GB" dirty="0" smtClean="0"/>
              <a:t>Interview: One of our staff will interview you by telephone to gain a better insight into your preferences, experience and personality.</a:t>
            </a:r>
          </a:p>
          <a:p>
            <a:pPr lvl="0"/>
            <a:endParaRPr lang="en-GB" dirty="0" smtClean="0"/>
          </a:p>
          <a:p>
            <a:pPr lvl="0"/>
            <a:r>
              <a:rPr lang="en-GB" dirty="0" smtClean="0"/>
              <a:t>Matching: Inter Exchange will review available camp positions and send your portfolio application to suitable camp directors.</a:t>
            </a:r>
          </a:p>
          <a:p>
            <a:pPr lvl="0"/>
            <a:endParaRPr lang="en-GB" dirty="0" smtClean="0"/>
          </a:p>
          <a:p>
            <a:pPr lvl="0"/>
            <a:r>
              <a:rPr lang="en-GB" dirty="0" smtClean="0"/>
              <a:t>Job Offer: If the camp director wants to consider you for a position he/she may contact you directly or through us to arrange an interview. If the director agrees to take you on Inter Exchange will send a job offer form, which you must sign and return. If you decide not to accept the offer and have a valid reason for not accepting, Inter Exchange will try to find a second placement.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11</a:t>
            </a:fld>
            <a:endParaRPr lang="en-GB"/>
          </a:p>
        </p:txBody>
      </p:sp>
    </p:spTree>
    <p:extLst>
      <p:ext uri="{BB962C8B-B14F-4D97-AF65-F5344CB8AC3E}">
        <p14:creationId xmlns:p14="http://schemas.microsoft.com/office/powerpoint/2010/main" val="1081084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smtClean="0"/>
              <a:t>When you have accepted the offer of a summer camp job and returned the signed job offer form,  Inter Exchange will generate the legal documents you need for the US Embassy J-1 visa interview.</a:t>
            </a:r>
          </a:p>
          <a:p>
            <a:pPr lvl="0"/>
            <a:endParaRPr lang="en-GB" dirty="0" smtClean="0"/>
          </a:p>
          <a:p>
            <a:pPr lvl="0"/>
            <a:r>
              <a:rPr lang="en-GB" dirty="0" smtClean="0"/>
              <a:t>We will give you very detailed information advice and help on how to book this interview.</a:t>
            </a:r>
          </a:p>
          <a:p>
            <a:pPr lvl="0"/>
            <a:endParaRPr lang="en-GB" dirty="0" smtClean="0"/>
          </a:p>
          <a:p>
            <a:pPr lvl="0"/>
            <a:r>
              <a:rPr lang="en-GB" dirty="0" smtClean="0"/>
              <a:t>When you have got your J-1 visa you will be ready to travel to your camp!</a:t>
            </a:r>
          </a:p>
          <a:p>
            <a:endParaRPr lang="en-GB" dirty="0" smtClean="0"/>
          </a:p>
          <a:p>
            <a:pPr lvl="0"/>
            <a:r>
              <a:rPr lang="en-GB" dirty="0" smtClean="0"/>
              <a:t>You are required by the US authorities to complete an on line orientation about living and working in the US. This will include information about such things as tax, SEVIS registration and cultural issues. We will give you access to this orientation.</a:t>
            </a:r>
          </a:p>
          <a:p>
            <a:pPr lvl="0"/>
            <a:endParaRPr lang="en-GB" dirty="0" smtClean="0"/>
          </a:p>
          <a:p>
            <a:pPr lvl="0"/>
            <a:r>
              <a:rPr lang="en-GB" dirty="0" smtClean="0"/>
              <a:t>We will give you access to the on line handbook and other useful information.</a:t>
            </a:r>
          </a:p>
          <a:p>
            <a:endParaRPr lang="en-GB" dirty="0" smtClean="0"/>
          </a:p>
          <a:p>
            <a:r>
              <a:rPr lang="en-GB" dirty="0" smtClean="0"/>
              <a:t>After you arrive at camp Inter Exchange will contact you for a final on line inter-active orientation.</a:t>
            </a:r>
          </a:p>
          <a:p>
            <a:endParaRPr lang="en-GB" dirty="0"/>
          </a:p>
        </p:txBody>
      </p:sp>
      <p:sp>
        <p:nvSpPr>
          <p:cNvPr id="4" name="Slide Number Placeholder 3"/>
          <p:cNvSpPr>
            <a:spLocks noGrp="1"/>
          </p:cNvSpPr>
          <p:nvPr>
            <p:ph type="sldNum" sz="quarter" idx="10"/>
          </p:nvPr>
        </p:nvSpPr>
        <p:spPr/>
        <p:txBody>
          <a:bodyPr/>
          <a:lstStyle/>
          <a:p>
            <a:fld id="{90D5A3AD-13B3-45E2-BE4F-B8D03DBE5154}" type="slidenum">
              <a:rPr lang="en-GB" smtClean="0"/>
              <a:t>12</a:t>
            </a:fld>
            <a:endParaRPr lang="en-GB"/>
          </a:p>
        </p:txBody>
      </p:sp>
    </p:spTree>
    <p:extLst>
      <p:ext uri="{BB962C8B-B14F-4D97-AF65-F5344CB8AC3E}">
        <p14:creationId xmlns:p14="http://schemas.microsoft.com/office/powerpoint/2010/main" val="31045647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029908-0480-45E2-BA4E-A2D1E66AB6DA}" type="datetimeFigureOut">
              <a:rPr lang="en-GB" smtClean="0"/>
              <a:t>02/10/2015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94F8AD-14DA-45CA-BD42-D9BEAAFDE20A}" type="slidenum">
              <a:rPr lang="en-GB" smtClean="0"/>
              <a:t>‹#›</a:t>
            </a:fld>
            <a:endParaRPr lang="en-GB"/>
          </a:p>
        </p:txBody>
      </p:sp>
      <p:pic>
        <p:nvPicPr>
          <p:cNvPr id="4099" name="Picture 3"/>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781800" y="304800"/>
            <a:ext cx="1981200" cy="31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8805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029908-0480-45E2-BA4E-A2D1E66AB6DA}" type="datetimeFigureOut">
              <a:rPr lang="en-GB" smtClean="0"/>
              <a:t>02/10/2015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94F8AD-14DA-45CA-BD42-D9BEAAFDE20A}" type="slidenum">
              <a:rPr lang="en-GB" smtClean="0"/>
              <a:t>‹#›</a:t>
            </a:fld>
            <a:endParaRPr lang="en-GB"/>
          </a:p>
        </p:txBody>
      </p:sp>
      <p:pic>
        <p:nvPicPr>
          <p:cNvPr id="3074"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858000" y="195603"/>
            <a:ext cx="1981200" cy="3150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7242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029908-0480-45E2-BA4E-A2D1E66AB6DA}" type="datetimeFigureOut">
              <a:rPr lang="en-GB" smtClean="0"/>
              <a:t>02/10/2015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1370683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029908-0480-45E2-BA4E-A2D1E66AB6DA}" type="datetimeFigureOut">
              <a:rPr lang="en-GB" smtClean="0"/>
              <a:t>02/10/2015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224252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029908-0480-45E2-BA4E-A2D1E66AB6DA}" type="datetimeFigureOut">
              <a:rPr lang="en-GB" smtClean="0"/>
              <a:t>02/10/2015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1270967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029908-0480-45E2-BA4E-A2D1E66AB6DA}" type="datetimeFigureOut">
              <a:rPr lang="en-GB" smtClean="0"/>
              <a:t>02/10/2015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2012539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029908-0480-45E2-BA4E-A2D1E66AB6DA}" type="datetimeFigureOut">
              <a:rPr lang="en-GB" smtClean="0"/>
              <a:t>02/10/2015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2488341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029908-0480-45E2-BA4E-A2D1E66AB6DA}" type="datetimeFigureOut">
              <a:rPr lang="en-GB" smtClean="0"/>
              <a:t>02/10/2015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1380875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029908-0480-45E2-BA4E-A2D1E66AB6DA}" type="datetimeFigureOut">
              <a:rPr lang="en-GB" smtClean="0"/>
              <a:t>02/10/2015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774943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029908-0480-45E2-BA4E-A2D1E66AB6DA}" type="datetimeFigureOut">
              <a:rPr lang="en-GB" smtClean="0"/>
              <a:t>02/10/2015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3070621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029908-0480-45E2-BA4E-A2D1E66AB6DA}" type="datetimeFigureOut">
              <a:rPr lang="en-GB" smtClean="0"/>
              <a:t>02/10/2015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94F8AD-14DA-45CA-BD42-D9BEAAFDE20A}" type="slidenum">
              <a:rPr lang="en-GB" smtClean="0"/>
              <a:t>‹#›</a:t>
            </a:fld>
            <a:endParaRPr lang="en-GB"/>
          </a:p>
        </p:txBody>
      </p:sp>
    </p:spTree>
    <p:extLst>
      <p:ext uri="{BB962C8B-B14F-4D97-AF65-F5344CB8AC3E}">
        <p14:creationId xmlns:p14="http://schemas.microsoft.com/office/powerpoint/2010/main" val="3489074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029908-0480-45E2-BA4E-A2D1E66AB6DA}" type="datetimeFigureOut">
              <a:rPr lang="en-GB" smtClean="0"/>
              <a:t>02/10/2015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94F8AD-14DA-45CA-BD42-D9BEAAFDE20A}" type="slidenum">
              <a:rPr lang="en-GB" smtClean="0"/>
              <a:t>‹#›</a:t>
            </a:fld>
            <a:endParaRPr lang="en-GB"/>
          </a:p>
        </p:txBody>
      </p:sp>
    </p:spTree>
    <p:extLst>
      <p:ext uri="{BB962C8B-B14F-4D97-AF65-F5344CB8AC3E}">
        <p14:creationId xmlns:p14="http://schemas.microsoft.com/office/powerpoint/2010/main" val="10252452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mailto:info@summercampsusa.co.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summercampsusa.co.uk/"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hyperlink" Target="mailto:info@summercamp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2200" y="304800"/>
            <a:ext cx="2730500"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3855" y="0"/>
            <a:ext cx="9144000" cy="6858000"/>
          </a:xfrm>
          <a:prstGeom prst="rect">
            <a:avLst/>
          </a:prstGeom>
          <a:blipFill dpi="0" rotWithShape="1">
            <a:blip r:embed="rId3">
              <a:alphaModFix amt="51000"/>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945" y="1188317"/>
            <a:ext cx="7772400" cy="1474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2895600"/>
            <a:ext cx="6400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0" y="5943600"/>
            <a:ext cx="22860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28761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066800"/>
            <a:ext cx="8001000" cy="1066800"/>
          </a:xfrm>
        </p:spPr>
        <p:txBody>
          <a:bodyPr>
            <a:noAutofit/>
          </a:bodyPr>
          <a:lstStyle/>
          <a:p>
            <a:r>
              <a:rPr lang="en-GB" dirty="0" smtClean="0"/>
              <a:t>Work in a US summer camp in 2016</a:t>
            </a:r>
            <a:endParaRPr lang="en-GB" dirty="0"/>
          </a:p>
        </p:txBody>
      </p:sp>
      <p:sp>
        <p:nvSpPr>
          <p:cNvPr id="3" name="Content Placeholder 2"/>
          <p:cNvSpPr>
            <a:spLocks noGrp="1"/>
          </p:cNvSpPr>
          <p:nvPr>
            <p:ph idx="1"/>
          </p:nvPr>
        </p:nvSpPr>
        <p:spPr>
          <a:xfrm>
            <a:off x="838200" y="2514600"/>
            <a:ext cx="7391400" cy="3535363"/>
          </a:xfrm>
        </p:spPr>
        <p:txBody>
          <a:bodyPr>
            <a:normAutofit/>
          </a:bodyPr>
          <a:lstStyle/>
          <a:p>
            <a:r>
              <a:rPr lang="en-GB" sz="2400" dirty="0" smtClean="0"/>
              <a:t>Summer camp: an American tradition</a:t>
            </a:r>
          </a:p>
          <a:p>
            <a:r>
              <a:rPr lang="en-GB" sz="2400" dirty="0" smtClean="0"/>
              <a:t>Sports, arts and crafts – even drama</a:t>
            </a:r>
          </a:p>
          <a:p>
            <a:r>
              <a:rPr lang="en-GB" sz="2400" dirty="0" smtClean="0"/>
              <a:t>Coach, teach or help to organise activities</a:t>
            </a:r>
          </a:p>
          <a:p>
            <a:r>
              <a:rPr lang="en-GB" sz="2400" dirty="0" smtClean="0"/>
              <a:t>Make new friends, learn about American culture </a:t>
            </a:r>
          </a:p>
          <a:p>
            <a:r>
              <a:rPr lang="en-GB" sz="2400" dirty="0" smtClean="0"/>
              <a:t>Get valuable work experience!</a:t>
            </a:r>
          </a:p>
          <a:p>
            <a:r>
              <a:rPr lang="en-GB" sz="2400" dirty="0" smtClean="0"/>
              <a:t>Food and accommodation plus generous stipend</a:t>
            </a:r>
          </a:p>
          <a:p>
            <a:r>
              <a:rPr lang="en-GB" sz="2400" dirty="0" smtClean="0"/>
              <a:t>Time to travel and sightsee in the US!</a:t>
            </a:r>
            <a:endParaRPr lang="en-GB" sz="2400" dirty="0"/>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0" y="5315545"/>
            <a:ext cx="2320027" cy="1542455"/>
          </a:xfrm>
          <a:prstGeom prst="rect">
            <a:avLst/>
          </a:prstGeom>
          <a:effectLst>
            <a:softEdge rad="508000"/>
          </a:effectLst>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086" y="1311949"/>
            <a:ext cx="1634227" cy="1225670"/>
          </a:xfrm>
          <a:prstGeom prst="rect">
            <a:avLst/>
          </a:prstGeom>
          <a:effectLst>
            <a:softEdge rad="190500"/>
          </a:effectLst>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00800" y="1811833"/>
            <a:ext cx="2286000" cy="1405533"/>
          </a:xfrm>
          <a:prstGeom prst="rect">
            <a:avLst/>
          </a:prstGeom>
          <a:effectLst>
            <a:softEdge rad="317500"/>
          </a:effectLst>
        </p:spPr>
      </p:pic>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05600" y="4953000"/>
            <a:ext cx="1905264" cy="1720691"/>
          </a:xfrm>
          <a:prstGeom prst="rect">
            <a:avLst/>
          </a:prstGeom>
        </p:spPr>
      </p:pic>
    </p:spTree>
    <p:extLst>
      <p:ext uri="{BB962C8B-B14F-4D97-AF65-F5344CB8AC3E}">
        <p14:creationId xmlns:p14="http://schemas.microsoft.com/office/powerpoint/2010/main" val="34265098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1143000"/>
          </a:xfrm>
        </p:spPr>
        <p:txBody>
          <a:bodyPr>
            <a:normAutofit/>
          </a:bodyPr>
          <a:lstStyle/>
          <a:p>
            <a:r>
              <a:rPr lang="en-GB" dirty="0" smtClean="0"/>
              <a:t>Placement in a summer camp</a:t>
            </a:r>
            <a:endParaRPr lang="en-GB" dirty="0"/>
          </a:p>
        </p:txBody>
      </p:sp>
      <p:sp>
        <p:nvSpPr>
          <p:cNvPr id="3" name="Content Placeholder 2"/>
          <p:cNvSpPr>
            <a:spLocks noGrp="1"/>
          </p:cNvSpPr>
          <p:nvPr>
            <p:ph idx="1"/>
          </p:nvPr>
        </p:nvSpPr>
        <p:spPr>
          <a:xfrm>
            <a:off x="457200" y="2209800"/>
            <a:ext cx="8229600" cy="4525963"/>
          </a:xfrm>
        </p:spPr>
        <p:txBody>
          <a:bodyPr>
            <a:normAutofit/>
          </a:bodyPr>
          <a:lstStyle/>
          <a:p>
            <a:pPr marL="0" indent="0">
              <a:buNone/>
            </a:pPr>
            <a:r>
              <a:rPr lang="en-GB" sz="2400" dirty="0" smtClean="0"/>
              <a:t>The InterExchange Camp USA programme places you in a US summer camp according to your</a:t>
            </a:r>
          </a:p>
          <a:p>
            <a:r>
              <a:rPr lang="en-GB" sz="2400" dirty="0" smtClean="0"/>
              <a:t>Skills</a:t>
            </a:r>
          </a:p>
          <a:p>
            <a:r>
              <a:rPr lang="en-GB" sz="2400" dirty="0" smtClean="0"/>
              <a:t>Experience</a:t>
            </a:r>
          </a:p>
          <a:p>
            <a:r>
              <a:rPr lang="en-GB" sz="2400" dirty="0" smtClean="0"/>
              <a:t>Availability</a:t>
            </a:r>
          </a:p>
          <a:p>
            <a:endParaRPr lang="en-GB" sz="2400" dirty="0" smtClean="0"/>
          </a:p>
          <a:p>
            <a:pPr marL="0" indent="0">
              <a:buNone/>
            </a:pPr>
            <a:endParaRPr lang="en-GB" sz="24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86400" y="2514600"/>
            <a:ext cx="3962400" cy="2213372"/>
          </a:xfrm>
          <a:prstGeom prst="rect">
            <a:avLst/>
          </a:prstGeom>
          <a:effectLst>
            <a:softEdge rad="596900"/>
          </a:effec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4472781"/>
            <a:ext cx="2209800" cy="2209800"/>
          </a:xfrm>
          <a:prstGeom prst="rect">
            <a:avLst/>
          </a:prstGeom>
          <a:effectLst>
            <a:softEdge rad="3937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57500" y="4311998"/>
            <a:ext cx="3429000" cy="2285107"/>
          </a:xfrm>
          <a:prstGeom prst="rect">
            <a:avLst/>
          </a:prstGeom>
        </p:spPr>
      </p:pic>
    </p:spTree>
    <p:extLst>
      <p:ext uri="{BB962C8B-B14F-4D97-AF65-F5344CB8AC3E}">
        <p14:creationId xmlns:p14="http://schemas.microsoft.com/office/powerpoint/2010/main" val="500947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3731" y="762000"/>
            <a:ext cx="8229600" cy="1143000"/>
          </a:xfrm>
        </p:spPr>
        <p:txBody>
          <a:bodyPr/>
          <a:lstStyle/>
          <a:p>
            <a:r>
              <a:rPr lang="en-GB" dirty="0" smtClean="0"/>
              <a:t>Eligibility</a:t>
            </a:r>
            <a:endParaRPr lang="en-GB" dirty="0"/>
          </a:p>
        </p:txBody>
      </p:sp>
      <p:sp>
        <p:nvSpPr>
          <p:cNvPr id="3" name="Content Placeholder 2"/>
          <p:cNvSpPr>
            <a:spLocks noGrp="1"/>
          </p:cNvSpPr>
          <p:nvPr>
            <p:ph idx="1"/>
          </p:nvPr>
        </p:nvSpPr>
        <p:spPr>
          <a:xfrm>
            <a:off x="463731" y="2133600"/>
            <a:ext cx="8229600" cy="4525963"/>
          </a:xfrm>
        </p:spPr>
        <p:txBody>
          <a:bodyPr/>
          <a:lstStyle/>
          <a:p>
            <a:r>
              <a:rPr lang="en-US" dirty="0"/>
              <a:t>At least 18 years old</a:t>
            </a:r>
          </a:p>
          <a:p>
            <a:r>
              <a:rPr lang="en-US" dirty="0"/>
              <a:t>Enthusiastic and willing to work with </a:t>
            </a:r>
            <a:r>
              <a:rPr lang="en-US" dirty="0" smtClean="0"/>
              <a:t>others</a:t>
            </a:r>
            <a:endParaRPr lang="en-US" dirty="0"/>
          </a:p>
          <a:p>
            <a:r>
              <a:rPr lang="en-US" dirty="0"/>
              <a:t>U</a:t>
            </a:r>
            <a:r>
              <a:rPr lang="en-US" dirty="0" smtClean="0"/>
              <a:t>niversity </a:t>
            </a:r>
            <a:r>
              <a:rPr lang="en-US" dirty="0"/>
              <a:t>student, </a:t>
            </a:r>
            <a:r>
              <a:rPr lang="en-US" dirty="0" smtClean="0"/>
              <a:t>for </a:t>
            </a:r>
            <a:r>
              <a:rPr lang="en-US" dirty="0"/>
              <a:t>support staff positions</a:t>
            </a:r>
          </a:p>
          <a:p>
            <a:r>
              <a:rPr lang="en-US" dirty="0"/>
              <a:t>Proficient in English</a:t>
            </a:r>
          </a:p>
          <a:p>
            <a:r>
              <a:rPr lang="en-US" dirty="0"/>
              <a:t>Highly motivated</a:t>
            </a:r>
          </a:p>
          <a:p>
            <a:endParaRPr lang="en-GB" dirty="0"/>
          </a:p>
        </p:txBody>
      </p:sp>
    </p:spTree>
    <p:extLst>
      <p:ext uri="{BB962C8B-B14F-4D97-AF65-F5344CB8AC3E}">
        <p14:creationId xmlns:p14="http://schemas.microsoft.com/office/powerpoint/2010/main" val="7316438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l="-6000" r="-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4378" y="1447800"/>
            <a:ext cx="8229600" cy="1143000"/>
          </a:xfrm>
        </p:spPr>
        <p:txBody>
          <a:bodyPr>
            <a:normAutofit/>
          </a:bodyPr>
          <a:lstStyle/>
          <a:p>
            <a:r>
              <a:rPr lang="en-GB" dirty="0" smtClean="0"/>
              <a:t>Summer camp jobs</a:t>
            </a:r>
            <a:endParaRPr lang="en-GB" dirty="0"/>
          </a:p>
        </p:txBody>
      </p:sp>
      <p:sp>
        <p:nvSpPr>
          <p:cNvPr id="3" name="Content Placeholder 2"/>
          <p:cNvSpPr>
            <a:spLocks noGrp="1"/>
          </p:cNvSpPr>
          <p:nvPr>
            <p:ph idx="1"/>
          </p:nvPr>
        </p:nvSpPr>
        <p:spPr>
          <a:xfrm>
            <a:off x="454378" y="2895600"/>
            <a:ext cx="8229600" cy="2438400"/>
          </a:xfrm>
        </p:spPr>
        <p:txBody>
          <a:bodyPr>
            <a:normAutofit/>
          </a:bodyPr>
          <a:lstStyle/>
          <a:p>
            <a:r>
              <a:rPr lang="en-GB" sz="2800" dirty="0" smtClean="0"/>
              <a:t>General Counsellors</a:t>
            </a:r>
          </a:p>
          <a:p>
            <a:r>
              <a:rPr lang="en-GB" sz="2800" dirty="0" smtClean="0"/>
              <a:t>Specialist Counsellors</a:t>
            </a:r>
          </a:p>
          <a:p>
            <a:r>
              <a:rPr lang="en-GB" sz="2800" dirty="0" smtClean="0"/>
              <a:t>Special needs Counsellors </a:t>
            </a:r>
          </a:p>
          <a:p>
            <a:r>
              <a:rPr lang="en-GB" sz="2800" dirty="0" smtClean="0"/>
              <a:t>Support staff</a:t>
            </a:r>
            <a:endParaRPr lang="en-GB" sz="2800" dirty="0"/>
          </a:p>
        </p:txBody>
      </p:sp>
    </p:spTree>
    <p:extLst>
      <p:ext uri="{BB962C8B-B14F-4D97-AF65-F5344CB8AC3E}">
        <p14:creationId xmlns:p14="http://schemas.microsoft.com/office/powerpoint/2010/main" val="26566755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7000"/>
            <a:lum/>
          </a:blip>
          <a:srcRect/>
          <a:stretch>
            <a:fillRect l="-3000" r="-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1956" y="1524000"/>
            <a:ext cx="8229600" cy="1143000"/>
          </a:xfrm>
        </p:spPr>
        <p:txBody>
          <a:bodyPr/>
          <a:lstStyle/>
          <a:p>
            <a:r>
              <a:rPr lang="en-GB" dirty="0" smtClean="0"/>
              <a:t>How to apply</a:t>
            </a:r>
            <a:endParaRPr lang="en-GB" dirty="0"/>
          </a:p>
        </p:txBody>
      </p:sp>
      <p:sp>
        <p:nvSpPr>
          <p:cNvPr id="3" name="Content Placeholder 2"/>
          <p:cNvSpPr>
            <a:spLocks noGrp="1"/>
          </p:cNvSpPr>
          <p:nvPr>
            <p:ph idx="1"/>
          </p:nvPr>
        </p:nvSpPr>
        <p:spPr>
          <a:xfrm>
            <a:off x="533400" y="3200400"/>
            <a:ext cx="8229600" cy="2209800"/>
          </a:xfrm>
        </p:spPr>
        <p:txBody>
          <a:bodyPr/>
          <a:lstStyle/>
          <a:p>
            <a:pPr marL="0" indent="0">
              <a:buNone/>
            </a:pPr>
            <a:r>
              <a:rPr lang="en-GB" dirty="0" smtClean="0"/>
              <a:t>The InterExchange application is on line. Just send an e-mail to us to say you’d like to apply!</a:t>
            </a:r>
          </a:p>
          <a:p>
            <a:pPr marL="0" indent="0" algn="ctr">
              <a:buNone/>
            </a:pPr>
            <a:r>
              <a:rPr lang="en-GB" dirty="0" smtClean="0">
                <a:hlinkClick r:id="rId4"/>
              </a:rPr>
              <a:t>info@summercampsusa.co.uk</a:t>
            </a:r>
            <a:r>
              <a:rPr lang="en-GB" dirty="0" smtClean="0"/>
              <a:t> </a:t>
            </a:r>
          </a:p>
          <a:p>
            <a:pPr marL="0" indent="0">
              <a:buNone/>
            </a:pPr>
            <a:endParaRPr lang="en-GB" dirty="0"/>
          </a:p>
        </p:txBody>
      </p:sp>
    </p:spTree>
    <p:extLst>
      <p:ext uri="{BB962C8B-B14F-4D97-AF65-F5344CB8AC3E}">
        <p14:creationId xmlns:p14="http://schemas.microsoft.com/office/powerpoint/2010/main" val="26650894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7000"/>
            <a:lum/>
          </a:blip>
          <a:srcRect/>
          <a:stretch>
            <a:fillRect l="-6000" r="-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lstStyle/>
          <a:p>
            <a:r>
              <a:rPr lang="en-GB" dirty="0" smtClean="0"/>
              <a:t>Fees</a:t>
            </a:r>
            <a:endParaRPr lang="en-GB" dirty="0"/>
          </a:p>
        </p:txBody>
      </p:sp>
      <p:sp>
        <p:nvSpPr>
          <p:cNvPr id="3" name="Content Placeholder 2"/>
          <p:cNvSpPr>
            <a:spLocks noGrp="1"/>
          </p:cNvSpPr>
          <p:nvPr>
            <p:ph idx="1"/>
          </p:nvPr>
        </p:nvSpPr>
        <p:spPr/>
        <p:txBody>
          <a:bodyPr>
            <a:normAutofit fontScale="92500" lnSpcReduction="10000"/>
          </a:bodyPr>
          <a:lstStyle/>
          <a:p>
            <a:pPr marL="0" indent="0" algn="ctr">
              <a:buNone/>
            </a:pPr>
            <a:r>
              <a:rPr lang="en-GB" sz="2400" dirty="0" smtClean="0"/>
              <a:t>There is NO charge to register in the InterExchange data system!</a:t>
            </a:r>
          </a:p>
          <a:p>
            <a:pPr marL="0" indent="0" algn="ctr">
              <a:buNone/>
            </a:pPr>
            <a:r>
              <a:rPr lang="en-GB" sz="2400" dirty="0" smtClean="0"/>
              <a:t>When your application is complete and ready to submit for approval and placement a small deposit is required: </a:t>
            </a:r>
          </a:p>
          <a:p>
            <a:pPr marL="0" indent="0" algn="ctr">
              <a:buNone/>
            </a:pPr>
            <a:r>
              <a:rPr lang="en-GB" sz="2800" dirty="0" smtClean="0"/>
              <a:t>£75</a:t>
            </a:r>
          </a:p>
          <a:p>
            <a:r>
              <a:rPr lang="en-GB" sz="2800" dirty="0"/>
              <a:t>Super Early Bird </a:t>
            </a:r>
            <a:r>
              <a:rPr lang="en-GB" sz="2000" dirty="0" smtClean="0"/>
              <a:t>(applications completed before October 31</a:t>
            </a:r>
            <a:r>
              <a:rPr lang="en-GB" sz="2000" baseline="30000" dirty="0" smtClean="0"/>
              <a:t>st</a:t>
            </a:r>
            <a:r>
              <a:rPr lang="en-GB" sz="2000" dirty="0" smtClean="0"/>
              <a:t>)</a:t>
            </a:r>
          </a:p>
          <a:p>
            <a:pPr marL="0" indent="0" algn="ctr">
              <a:buNone/>
            </a:pPr>
            <a:r>
              <a:rPr lang="en-GB" sz="2800" dirty="0" smtClean="0"/>
              <a:t>£75 </a:t>
            </a:r>
          </a:p>
          <a:p>
            <a:pPr marL="0" indent="0" algn="ctr">
              <a:buNone/>
            </a:pPr>
            <a:r>
              <a:rPr lang="en-GB" sz="2000" dirty="0" smtClean="0"/>
              <a:t>with a £51 ‘cashback’ after you return home  </a:t>
            </a:r>
          </a:p>
          <a:p>
            <a:r>
              <a:rPr lang="en-GB" sz="2800" dirty="0" smtClean="0"/>
              <a:t>Early Bird </a:t>
            </a:r>
            <a:r>
              <a:rPr lang="en-GB" sz="2000" dirty="0"/>
              <a:t>(applications completed before February 1st, 2016</a:t>
            </a:r>
            <a:r>
              <a:rPr lang="en-GB" sz="2000" dirty="0" smtClean="0"/>
              <a:t>)</a:t>
            </a:r>
          </a:p>
          <a:p>
            <a:pPr marL="0" indent="0" algn="ctr">
              <a:buNone/>
            </a:pPr>
            <a:r>
              <a:rPr lang="en-GB" sz="2800" dirty="0" smtClean="0"/>
              <a:t>£125</a:t>
            </a:r>
          </a:p>
          <a:p>
            <a:r>
              <a:rPr lang="en-GB" sz="2800" dirty="0" smtClean="0"/>
              <a:t>Standard </a:t>
            </a:r>
            <a:r>
              <a:rPr lang="en-GB" sz="2100" dirty="0"/>
              <a:t>(all applications after February 1st, 2016</a:t>
            </a:r>
            <a:r>
              <a:rPr lang="en-GB" sz="2100" dirty="0" smtClean="0"/>
              <a:t>)</a:t>
            </a:r>
          </a:p>
          <a:p>
            <a:pPr marL="0" indent="0" algn="ctr">
              <a:buNone/>
            </a:pPr>
            <a:r>
              <a:rPr lang="en-GB" sz="2800" dirty="0" smtClean="0"/>
              <a:t>£175</a:t>
            </a:r>
            <a:endParaRPr lang="en-GB" sz="2800" dirty="0"/>
          </a:p>
        </p:txBody>
      </p:sp>
    </p:spTree>
    <p:extLst>
      <p:ext uri="{BB962C8B-B14F-4D97-AF65-F5344CB8AC3E}">
        <p14:creationId xmlns:p14="http://schemas.microsoft.com/office/powerpoint/2010/main" val="14811904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l="-4000" r="-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2846" y="914400"/>
            <a:ext cx="8229600" cy="1143000"/>
          </a:xfrm>
        </p:spPr>
        <p:txBody>
          <a:bodyPr/>
          <a:lstStyle/>
          <a:p>
            <a:r>
              <a:rPr lang="en-GB" dirty="0" smtClean="0"/>
              <a:t>What you get</a:t>
            </a:r>
            <a:endParaRPr lang="en-GB" dirty="0"/>
          </a:p>
        </p:txBody>
      </p:sp>
      <p:sp>
        <p:nvSpPr>
          <p:cNvPr id="3" name="Content Placeholder 2"/>
          <p:cNvSpPr>
            <a:spLocks noGrp="1"/>
          </p:cNvSpPr>
          <p:nvPr>
            <p:ph idx="1"/>
          </p:nvPr>
        </p:nvSpPr>
        <p:spPr>
          <a:xfrm>
            <a:off x="452846" y="2332037"/>
            <a:ext cx="8229600" cy="4525963"/>
          </a:xfrm>
        </p:spPr>
        <p:txBody>
          <a:bodyPr>
            <a:normAutofit/>
          </a:bodyPr>
          <a:lstStyle/>
          <a:p>
            <a:r>
              <a:rPr lang="en-US" dirty="0" smtClean="0"/>
              <a:t>Placement offer, stipend</a:t>
            </a:r>
            <a:r>
              <a:rPr lang="en-US" dirty="0"/>
              <a:t>, room and board </a:t>
            </a:r>
            <a:endParaRPr lang="en-US" dirty="0" smtClean="0"/>
          </a:p>
          <a:p>
            <a:r>
              <a:rPr lang="en-US" dirty="0" smtClean="0"/>
              <a:t>Insurance for 3 ½  months</a:t>
            </a:r>
            <a:endParaRPr lang="en-US" dirty="0"/>
          </a:p>
          <a:p>
            <a:r>
              <a:rPr lang="en-US"/>
              <a:t>Documents </a:t>
            </a:r>
            <a:r>
              <a:rPr lang="en-US" smtClean="0"/>
              <a:t>to obtain J-1 </a:t>
            </a:r>
            <a:r>
              <a:rPr lang="en-US" dirty="0"/>
              <a:t>Visa </a:t>
            </a:r>
            <a:endParaRPr lang="en-US" dirty="0" smtClean="0"/>
          </a:p>
          <a:p>
            <a:r>
              <a:rPr lang="en-US" dirty="0" smtClean="0"/>
              <a:t>Pre-departure help and info</a:t>
            </a:r>
          </a:p>
          <a:p>
            <a:r>
              <a:rPr lang="en-US" dirty="0" smtClean="0"/>
              <a:t>Guidance for US Embassy interview</a:t>
            </a:r>
            <a:endParaRPr lang="en-US" dirty="0"/>
          </a:p>
        </p:txBody>
      </p:sp>
    </p:spTree>
    <p:extLst>
      <p:ext uri="{BB962C8B-B14F-4D97-AF65-F5344CB8AC3E}">
        <p14:creationId xmlns:p14="http://schemas.microsoft.com/office/powerpoint/2010/main" val="12267503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l="-4000" r="-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5911" y="1219200"/>
            <a:ext cx="8229600" cy="1143000"/>
          </a:xfrm>
        </p:spPr>
        <p:txBody>
          <a:bodyPr/>
          <a:lstStyle/>
          <a:p>
            <a:r>
              <a:rPr lang="en-GB" dirty="0" smtClean="0"/>
              <a:t>What you get</a:t>
            </a:r>
            <a:endParaRPr lang="en-GB" dirty="0"/>
          </a:p>
        </p:txBody>
      </p:sp>
      <p:sp>
        <p:nvSpPr>
          <p:cNvPr id="3" name="Content Placeholder 2"/>
          <p:cNvSpPr>
            <a:spLocks noGrp="1"/>
          </p:cNvSpPr>
          <p:nvPr>
            <p:ph idx="1"/>
          </p:nvPr>
        </p:nvSpPr>
        <p:spPr>
          <a:xfrm>
            <a:off x="445911" y="2895600"/>
            <a:ext cx="8229600" cy="2743200"/>
          </a:xfrm>
        </p:spPr>
        <p:txBody>
          <a:bodyPr/>
          <a:lstStyle/>
          <a:p>
            <a:r>
              <a:rPr lang="en-US" dirty="0"/>
              <a:t>Handbook, Inside the USA Guide, T-shirt</a:t>
            </a:r>
          </a:p>
          <a:p>
            <a:r>
              <a:rPr lang="en-US" dirty="0"/>
              <a:t>Certificate of Completion</a:t>
            </a:r>
          </a:p>
          <a:p>
            <a:r>
              <a:rPr lang="en-US" dirty="0"/>
              <a:t>In-country support: 24/7 emergency service</a:t>
            </a:r>
          </a:p>
          <a:p>
            <a:r>
              <a:rPr lang="en-US" dirty="0"/>
              <a:t>Independent travel time after camp</a:t>
            </a:r>
            <a:endParaRPr lang="en-GB" dirty="0"/>
          </a:p>
          <a:p>
            <a:endParaRPr lang="en-GB" dirty="0"/>
          </a:p>
        </p:txBody>
      </p:sp>
    </p:spTree>
    <p:extLst>
      <p:ext uri="{BB962C8B-B14F-4D97-AF65-F5344CB8AC3E}">
        <p14:creationId xmlns:p14="http://schemas.microsoft.com/office/powerpoint/2010/main" val="5326340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GB" dirty="0" smtClean="0"/>
              <a:t>What you earn</a:t>
            </a:r>
            <a:endParaRPr lang="en-GB" dirty="0"/>
          </a:p>
        </p:txBody>
      </p:sp>
      <p:sp>
        <p:nvSpPr>
          <p:cNvPr id="3" name="Content Placeholder 2"/>
          <p:cNvSpPr>
            <a:spLocks noGrp="1"/>
          </p:cNvSpPr>
          <p:nvPr>
            <p:ph idx="1"/>
          </p:nvPr>
        </p:nvSpPr>
        <p:spPr>
          <a:xfrm>
            <a:off x="457200" y="1981200"/>
            <a:ext cx="8229600" cy="4525963"/>
          </a:xfrm>
        </p:spPr>
        <p:txBody>
          <a:bodyPr>
            <a:normAutofit lnSpcReduction="10000"/>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US" sz="2100" dirty="0" smtClean="0"/>
          </a:p>
          <a:p>
            <a:pPr marL="0" indent="0">
              <a:buNone/>
            </a:pPr>
            <a:r>
              <a:rPr lang="en-US" sz="2100" dirty="0" smtClean="0"/>
              <a:t>These </a:t>
            </a:r>
            <a:r>
              <a:rPr lang="en-US" sz="2100" dirty="0"/>
              <a:t>stipends are all based on a 9-week (63-day) schedule. If your placement lasts longer, you’ll be paid an additional $30 for each additional day you work</a:t>
            </a:r>
            <a:endParaRPr lang="en-GB" sz="2100" dirty="0"/>
          </a:p>
        </p:txBody>
      </p:sp>
      <p:graphicFrame>
        <p:nvGraphicFramePr>
          <p:cNvPr id="7" name="Table 6"/>
          <p:cNvGraphicFramePr>
            <a:graphicFrameLocks noGrp="1"/>
          </p:cNvGraphicFramePr>
          <p:nvPr>
            <p:extLst>
              <p:ext uri="{D42A27DB-BD31-4B8C-83A1-F6EECF244321}">
                <p14:modId xmlns:p14="http://schemas.microsoft.com/office/powerpoint/2010/main" val="4206959182"/>
              </p:ext>
            </p:extLst>
          </p:nvPr>
        </p:nvGraphicFramePr>
        <p:xfrm>
          <a:off x="457200" y="1905000"/>
          <a:ext cx="8229600" cy="3505200"/>
        </p:xfrm>
        <a:graphic>
          <a:graphicData uri="http://schemas.openxmlformats.org/drawingml/2006/table">
            <a:tbl>
              <a:tblPr/>
              <a:tblGrid>
                <a:gridCol w="4114800"/>
                <a:gridCol w="4114800"/>
              </a:tblGrid>
              <a:tr h="559195">
                <a:tc>
                  <a:txBody>
                    <a:bodyPr/>
                    <a:lstStyle/>
                    <a:p>
                      <a:pPr algn="l" fontAlgn="t"/>
                      <a:r>
                        <a:rPr lang="en-GB" b="1" dirty="0">
                          <a:solidFill>
                            <a:srgbClr val="222222"/>
                          </a:solidFill>
                          <a:effectLst/>
                          <a:latin typeface="inherit"/>
                        </a:rPr>
                        <a:t>JOB</a:t>
                      </a:r>
                    </a:p>
                  </a:txBody>
                  <a:tcPr marL="104775" marR="104775" marT="19050" marB="1905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BCD4EC"/>
                    </a:solidFill>
                  </a:tcPr>
                </a:tc>
                <a:tc>
                  <a:txBody>
                    <a:bodyPr/>
                    <a:lstStyle/>
                    <a:p>
                      <a:pPr algn="l" fontAlgn="t"/>
                      <a:r>
                        <a:rPr lang="en-GB" b="1" dirty="0">
                          <a:solidFill>
                            <a:srgbClr val="222222"/>
                          </a:solidFill>
                          <a:effectLst/>
                          <a:latin typeface="inherit"/>
                        </a:rPr>
                        <a:t>STIPEND</a:t>
                      </a:r>
                    </a:p>
                  </a:txBody>
                  <a:tcPr marL="104775" marR="104775" marT="19050" marB="1905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BCD4EC"/>
                    </a:solidFill>
                  </a:tcPr>
                </a:tc>
              </a:tr>
              <a:tr h="491001">
                <a:tc>
                  <a:txBody>
                    <a:bodyPr/>
                    <a:lstStyle/>
                    <a:p>
                      <a:pPr algn="l" fontAlgn="t"/>
                      <a:r>
                        <a:rPr lang="en-GB" dirty="0" err="1">
                          <a:solidFill>
                            <a:srgbClr val="222222"/>
                          </a:solidFill>
                          <a:effectLst/>
                          <a:latin typeface="inherit"/>
                        </a:rPr>
                        <a:t>Counselor</a:t>
                      </a:r>
                      <a:r>
                        <a:rPr lang="en-GB" dirty="0">
                          <a:solidFill>
                            <a:srgbClr val="222222"/>
                          </a:solidFill>
                          <a:effectLst/>
                          <a:latin typeface="inherit"/>
                        </a:rPr>
                        <a:t> (age 18)</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ECF6FC"/>
                    </a:solidFill>
                  </a:tcPr>
                </a:tc>
                <a:tc>
                  <a:txBody>
                    <a:bodyPr/>
                    <a:lstStyle/>
                    <a:p>
                      <a:pPr algn="l" fontAlgn="t"/>
                      <a:r>
                        <a:rPr lang="en-GB">
                          <a:solidFill>
                            <a:srgbClr val="222222"/>
                          </a:solidFill>
                          <a:effectLst/>
                          <a:latin typeface="inherit"/>
                        </a:rPr>
                        <a:t>$1,500</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ECF6FC"/>
                    </a:solidFill>
                  </a:tcPr>
                </a:tc>
              </a:tr>
              <a:tr h="491001">
                <a:tc>
                  <a:txBody>
                    <a:bodyPr/>
                    <a:lstStyle/>
                    <a:p>
                      <a:pPr algn="l" fontAlgn="t"/>
                      <a:r>
                        <a:rPr lang="en-GB">
                          <a:solidFill>
                            <a:srgbClr val="222222"/>
                          </a:solidFill>
                          <a:effectLst/>
                          <a:latin typeface="inherit"/>
                        </a:rPr>
                        <a:t>Counselor (ages 19-20)</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FFFFFF"/>
                    </a:solidFill>
                  </a:tcPr>
                </a:tc>
                <a:tc>
                  <a:txBody>
                    <a:bodyPr/>
                    <a:lstStyle/>
                    <a:p>
                      <a:pPr algn="l" fontAlgn="t"/>
                      <a:r>
                        <a:rPr lang="en-GB">
                          <a:solidFill>
                            <a:srgbClr val="222222"/>
                          </a:solidFill>
                          <a:effectLst/>
                          <a:latin typeface="inherit"/>
                        </a:rPr>
                        <a:t>$1,650</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FFFFFF"/>
                    </a:solidFill>
                  </a:tcPr>
                </a:tc>
              </a:tr>
              <a:tr h="491001">
                <a:tc>
                  <a:txBody>
                    <a:bodyPr/>
                    <a:lstStyle/>
                    <a:p>
                      <a:pPr algn="l" fontAlgn="t"/>
                      <a:r>
                        <a:rPr lang="en-US">
                          <a:solidFill>
                            <a:srgbClr val="222222"/>
                          </a:solidFill>
                          <a:effectLst/>
                          <a:latin typeface="inherit"/>
                        </a:rPr>
                        <a:t>Counselors (ages 21 and over)</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ECF6FC"/>
                    </a:solidFill>
                  </a:tcPr>
                </a:tc>
                <a:tc>
                  <a:txBody>
                    <a:bodyPr/>
                    <a:lstStyle/>
                    <a:p>
                      <a:pPr algn="l" fontAlgn="t"/>
                      <a:r>
                        <a:rPr lang="en-GB">
                          <a:solidFill>
                            <a:srgbClr val="222222"/>
                          </a:solidFill>
                          <a:effectLst/>
                          <a:latin typeface="inherit"/>
                        </a:rPr>
                        <a:t>$1,750</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ECF6FC"/>
                    </a:solidFill>
                  </a:tcPr>
                </a:tc>
              </a:tr>
              <a:tr h="491001">
                <a:tc>
                  <a:txBody>
                    <a:bodyPr/>
                    <a:lstStyle/>
                    <a:p>
                      <a:pPr algn="l" fontAlgn="t"/>
                      <a:r>
                        <a:rPr lang="en-GB">
                          <a:solidFill>
                            <a:srgbClr val="222222"/>
                          </a:solidFill>
                          <a:effectLst/>
                          <a:latin typeface="inherit"/>
                        </a:rPr>
                        <a:t>Special Needs Counselors</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FFFFFF"/>
                    </a:solidFill>
                  </a:tcPr>
                </a:tc>
                <a:tc>
                  <a:txBody>
                    <a:bodyPr/>
                    <a:lstStyle/>
                    <a:p>
                      <a:pPr algn="l" fontAlgn="t"/>
                      <a:r>
                        <a:rPr lang="en-GB">
                          <a:solidFill>
                            <a:srgbClr val="222222"/>
                          </a:solidFill>
                          <a:effectLst/>
                          <a:latin typeface="inherit"/>
                        </a:rPr>
                        <a:t>$1,750</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FFFFFF"/>
                    </a:solidFill>
                  </a:tcPr>
                </a:tc>
              </a:tr>
              <a:tr h="982001">
                <a:tc>
                  <a:txBody>
                    <a:bodyPr/>
                    <a:lstStyle/>
                    <a:p>
                      <a:pPr algn="l" fontAlgn="t"/>
                      <a:r>
                        <a:rPr lang="en-GB" dirty="0">
                          <a:solidFill>
                            <a:srgbClr val="222222"/>
                          </a:solidFill>
                          <a:effectLst/>
                          <a:latin typeface="inherit"/>
                        </a:rPr>
                        <a:t>Support Staff</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ECF6FC"/>
                    </a:solidFill>
                  </a:tcPr>
                </a:tc>
                <a:tc>
                  <a:txBody>
                    <a:bodyPr/>
                    <a:lstStyle/>
                    <a:p>
                      <a:pPr algn="l" fontAlgn="t"/>
                      <a:r>
                        <a:rPr lang="en-US" dirty="0">
                          <a:solidFill>
                            <a:srgbClr val="222222"/>
                          </a:solidFill>
                          <a:effectLst/>
                          <a:latin typeface="inherit"/>
                        </a:rPr>
                        <a:t>Minimum wage or at least $2,700 (pre-tax)</a:t>
                      </a:r>
                    </a:p>
                  </a:txBody>
                  <a:tcPr marL="0" marR="0" marT="0" marB="0">
                    <a:lnL w="9525" cap="flat" cmpd="sng" algn="ctr">
                      <a:solidFill>
                        <a:srgbClr val="666666"/>
                      </a:solidFill>
                      <a:prstDash val="solid"/>
                      <a:round/>
                      <a:headEnd type="none" w="med" len="med"/>
                      <a:tailEnd type="none" w="med" len="med"/>
                    </a:lnL>
                    <a:lnR w="9525" cap="flat" cmpd="sng" algn="ctr">
                      <a:solidFill>
                        <a:srgbClr val="666666"/>
                      </a:solidFill>
                      <a:prstDash val="solid"/>
                      <a:round/>
                      <a:headEnd type="none" w="med" len="med"/>
                      <a:tailEnd type="none" w="med" len="med"/>
                    </a:lnR>
                    <a:lnT w="9525" cap="flat" cmpd="sng" algn="ctr">
                      <a:solidFill>
                        <a:srgbClr val="666666"/>
                      </a:solidFill>
                      <a:prstDash val="solid"/>
                      <a:round/>
                      <a:headEnd type="none" w="med" len="med"/>
                      <a:tailEnd type="none" w="med" len="med"/>
                    </a:lnT>
                    <a:lnB w="9525" cap="flat" cmpd="sng" algn="ctr">
                      <a:solidFill>
                        <a:srgbClr val="666666"/>
                      </a:solidFill>
                      <a:prstDash val="solid"/>
                      <a:round/>
                      <a:headEnd type="none" w="med" len="med"/>
                      <a:tailEnd type="none" w="med" len="med"/>
                    </a:lnB>
                    <a:solidFill>
                      <a:srgbClr val="ECF6FC"/>
                    </a:solidFill>
                  </a:tcPr>
                </a:tc>
              </a:tr>
            </a:tbl>
          </a:graphicData>
        </a:graphic>
      </p:graphicFrame>
    </p:spTree>
    <p:extLst>
      <p:ext uri="{BB962C8B-B14F-4D97-AF65-F5344CB8AC3E}">
        <p14:creationId xmlns:p14="http://schemas.microsoft.com/office/powerpoint/2010/main" val="37491260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956" y="1447800"/>
            <a:ext cx="8229600" cy="1143000"/>
          </a:xfrm>
        </p:spPr>
        <p:txBody>
          <a:bodyPr/>
          <a:lstStyle/>
          <a:p>
            <a:r>
              <a:rPr lang="en-GB" dirty="0" smtClean="0"/>
              <a:t>How it works</a:t>
            </a:r>
            <a:endParaRPr lang="en-GB" dirty="0"/>
          </a:p>
        </p:txBody>
      </p:sp>
      <p:sp>
        <p:nvSpPr>
          <p:cNvPr id="3" name="Content Placeholder 2"/>
          <p:cNvSpPr>
            <a:spLocks noGrp="1"/>
          </p:cNvSpPr>
          <p:nvPr>
            <p:ph idx="1"/>
          </p:nvPr>
        </p:nvSpPr>
        <p:spPr>
          <a:xfrm>
            <a:off x="476956" y="2895600"/>
            <a:ext cx="8229600" cy="2362200"/>
          </a:xfrm>
        </p:spPr>
        <p:txBody>
          <a:bodyPr>
            <a:normAutofit/>
          </a:bodyPr>
          <a:lstStyle/>
          <a:p>
            <a:pPr lvl="0"/>
            <a:r>
              <a:rPr lang="en-GB" dirty="0"/>
              <a:t>On line application </a:t>
            </a:r>
            <a:r>
              <a:rPr lang="en-GB" dirty="0" smtClean="0"/>
              <a:t>form</a:t>
            </a:r>
          </a:p>
          <a:p>
            <a:pPr lvl="0"/>
            <a:r>
              <a:rPr lang="en-GB" dirty="0" smtClean="0"/>
              <a:t>Interview</a:t>
            </a:r>
            <a:endParaRPr lang="en-GB" dirty="0"/>
          </a:p>
          <a:p>
            <a:pPr lvl="0"/>
            <a:r>
              <a:rPr lang="en-GB" dirty="0" smtClean="0"/>
              <a:t>Matching </a:t>
            </a:r>
          </a:p>
          <a:p>
            <a:pPr lvl="0"/>
            <a:r>
              <a:rPr lang="en-GB" dirty="0" smtClean="0"/>
              <a:t>Job Offer</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447" y="305753"/>
            <a:ext cx="2438400" cy="1624965"/>
          </a:xfrm>
          <a:prstGeom prst="rect">
            <a:avLst/>
          </a:prstGeom>
          <a:effectLst>
            <a:softEdge rad="342900"/>
          </a:effec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8000" y="3340388"/>
            <a:ext cx="2762898" cy="1841212"/>
          </a:xfrm>
          <a:prstGeom prst="rect">
            <a:avLst/>
          </a:prstGeom>
          <a:effectLst>
            <a:softEdge rad="342900"/>
          </a:effectLst>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67400" y="4724400"/>
            <a:ext cx="2700307" cy="1978819"/>
          </a:xfrm>
          <a:prstGeom prst="rect">
            <a:avLst/>
          </a:prstGeom>
          <a:effectLst>
            <a:softEdge rad="393700"/>
          </a:effectLst>
        </p:spPr>
      </p:pic>
    </p:spTree>
    <p:extLst>
      <p:ext uri="{BB962C8B-B14F-4D97-AF65-F5344CB8AC3E}">
        <p14:creationId xmlns:p14="http://schemas.microsoft.com/office/powerpoint/2010/main" val="38075861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2000"/>
            <a:lum/>
          </a:blip>
          <a:srcRect/>
          <a:stretch>
            <a:fillRect l="-12000" r="-1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371600"/>
            <a:ext cx="8229600" cy="1143000"/>
          </a:xfrm>
        </p:spPr>
        <p:txBody>
          <a:bodyPr/>
          <a:lstStyle/>
          <a:p>
            <a:r>
              <a:rPr lang="en-GB" dirty="0" smtClean="0"/>
              <a:t>What’s next?</a:t>
            </a:r>
            <a:endParaRPr lang="en-GB" dirty="0"/>
          </a:p>
        </p:txBody>
      </p:sp>
      <p:sp>
        <p:nvSpPr>
          <p:cNvPr id="3" name="Content Placeholder 2"/>
          <p:cNvSpPr>
            <a:spLocks noGrp="1"/>
          </p:cNvSpPr>
          <p:nvPr>
            <p:ph idx="1"/>
          </p:nvPr>
        </p:nvSpPr>
        <p:spPr>
          <a:xfrm>
            <a:off x="457200" y="3200400"/>
            <a:ext cx="8229600" cy="2667000"/>
          </a:xfrm>
        </p:spPr>
        <p:txBody>
          <a:bodyPr>
            <a:normAutofit/>
          </a:bodyPr>
          <a:lstStyle/>
          <a:p>
            <a:pPr marL="0" indent="0">
              <a:buNone/>
            </a:pPr>
            <a:r>
              <a:rPr lang="en-GB" sz="3800" dirty="0"/>
              <a:t>US Embassy interview for a J-1 visa</a:t>
            </a:r>
          </a:p>
          <a:p>
            <a:pPr marL="0" lvl="0" indent="0">
              <a:buNone/>
            </a:pPr>
            <a:endParaRPr lang="en-GB" dirty="0"/>
          </a:p>
          <a:p>
            <a:pPr marL="0" indent="0">
              <a:buNone/>
            </a:pPr>
            <a:r>
              <a:rPr lang="en-GB" sz="3800" dirty="0"/>
              <a:t>Pre-departure information</a:t>
            </a:r>
          </a:p>
          <a:p>
            <a:endParaRPr lang="en-GB" dirty="0"/>
          </a:p>
        </p:txBody>
      </p:sp>
    </p:spTree>
    <p:extLst>
      <p:ext uri="{BB962C8B-B14F-4D97-AF65-F5344CB8AC3E}">
        <p14:creationId xmlns:p14="http://schemas.microsoft.com/office/powerpoint/2010/main" val="29478087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7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lstStyle/>
          <a:p>
            <a:r>
              <a:rPr lang="en-GB" dirty="0" smtClean="0"/>
              <a:t>Apply now!</a:t>
            </a:r>
            <a:endParaRPr lang="en-GB" dirty="0"/>
          </a:p>
        </p:txBody>
      </p:sp>
      <p:sp>
        <p:nvSpPr>
          <p:cNvPr id="3" name="Content Placeholder 2"/>
          <p:cNvSpPr>
            <a:spLocks noGrp="1"/>
          </p:cNvSpPr>
          <p:nvPr>
            <p:ph idx="1"/>
          </p:nvPr>
        </p:nvSpPr>
        <p:spPr>
          <a:xfrm>
            <a:off x="457200" y="1981200"/>
            <a:ext cx="8229600" cy="4525963"/>
          </a:xfrm>
        </p:spPr>
        <p:txBody>
          <a:bodyPr/>
          <a:lstStyle/>
          <a:p>
            <a:pPr marL="0" indent="0" algn="ctr">
              <a:buNone/>
            </a:pPr>
            <a:r>
              <a:rPr lang="en-GB" dirty="0" smtClean="0"/>
              <a:t>Check the website for full details</a:t>
            </a:r>
          </a:p>
          <a:p>
            <a:pPr marL="0" indent="0" algn="ctr">
              <a:buNone/>
            </a:pPr>
            <a:r>
              <a:rPr lang="en-GB" dirty="0" smtClean="0">
                <a:hlinkClick r:id="rId3"/>
              </a:rPr>
              <a:t>www.summercampsusa.co.uk</a:t>
            </a:r>
            <a:r>
              <a:rPr lang="en-GB" dirty="0" smtClean="0"/>
              <a:t> </a:t>
            </a:r>
          </a:p>
          <a:p>
            <a:pPr marL="0" indent="0" algn="ctr">
              <a:buNone/>
            </a:pPr>
            <a:r>
              <a:rPr lang="en-GB" dirty="0" smtClean="0"/>
              <a:t>Register in the InterExchange system</a:t>
            </a:r>
          </a:p>
          <a:p>
            <a:pPr marL="0" indent="0" algn="ctr">
              <a:buNone/>
            </a:pPr>
            <a:r>
              <a:rPr lang="en-GB" dirty="0" smtClean="0"/>
              <a:t>Write to: </a:t>
            </a:r>
            <a:r>
              <a:rPr lang="en-GB" dirty="0" smtClean="0">
                <a:hlinkClick r:id="rId4"/>
              </a:rPr>
              <a:t>info@summercamps.co.uk</a:t>
            </a:r>
            <a:r>
              <a:rPr lang="en-GB" dirty="0" smtClean="0"/>
              <a:t> </a:t>
            </a:r>
          </a:p>
          <a:p>
            <a:pPr marL="0" indent="0" algn="ctr">
              <a:buNone/>
            </a:pPr>
            <a:r>
              <a:rPr lang="en-GB" dirty="0" smtClean="0"/>
              <a:t>Or call</a:t>
            </a:r>
          </a:p>
          <a:p>
            <a:pPr marL="0" indent="0" algn="ctr">
              <a:buNone/>
            </a:pPr>
            <a:r>
              <a:rPr lang="en-GB" dirty="0" smtClean="0"/>
              <a:t>0800 865 4880</a:t>
            </a:r>
            <a:endParaRPr lang="en-GB" dirty="0"/>
          </a:p>
        </p:txBody>
      </p:sp>
    </p:spTree>
    <p:extLst>
      <p:ext uri="{BB962C8B-B14F-4D97-AF65-F5344CB8AC3E}">
        <p14:creationId xmlns:p14="http://schemas.microsoft.com/office/powerpoint/2010/main" val="198480736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555</TotalTime>
  <Words>913</Words>
  <Application>Microsoft Office PowerPoint</Application>
  <PresentationFormat>On-screen Show (4:3)</PresentationFormat>
  <Paragraphs>145</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inherit</vt:lpstr>
      <vt:lpstr>Office Theme</vt:lpstr>
      <vt:lpstr>PowerPoint Presentation</vt:lpstr>
      <vt:lpstr>Work in a US summer camp in 2016</vt:lpstr>
      <vt:lpstr>Placement in a summer camp</vt:lpstr>
      <vt:lpstr>Eligibility</vt:lpstr>
      <vt:lpstr>Summer camp jobs</vt:lpstr>
      <vt:lpstr>How to apply</vt:lpstr>
      <vt:lpstr>Fees</vt:lpstr>
      <vt:lpstr>What you get</vt:lpstr>
      <vt:lpstr>What you get</vt:lpstr>
      <vt:lpstr>What you earn</vt:lpstr>
      <vt:lpstr>How it works</vt:lpstr>
      <vt:lpstr>What’s next?</vt:lpstr>
      <vt:lpstr>Apply now!</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Camp USA</dc:title>
  <dc:creator>Allemano</dc:creator>
  <cp:lastModifiedBy>Catherine Allemano</cp:lastModifiedBy>
  <cp:revision>25</cp:revision>
  <dcterms:created xsi:type="dcterms:W3CDTF">2015-10-01T14:15:53Z</dcterms:created>
  <dcterms:modified xsi:type="dcterms:W3CDTF">2015-10-02T15:38:42Z</dcterms:modified>
</cp:coreProperties>
</file>