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64" r:id="rId5"/>
    <p:sldId id="265" r:id="rId6"/>
    <p:sldId id="266" r:id="rId7"/>
    <p:sldId id="267" r:id="rId8"/>
    <p:sldId id="268" r:id="rId9"/>
    <p:sldId id="269" r:id="rId10"/>
    <p:sldId id="273" r:id="rId11"/>
    <p:sldId id="274" r:id="rId12"/>
    <p:sldId id="272" r:id="rId13"/>
    <p:sldId id="270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0EB165A-0E25-4171-9B2E-6E21925236EA}">
          <p14:sldIdLst>
            <p14:sldId id="264"/>
            <p14:sldId id="265"/>
            <p14:sldId id="266"/>
            <p14:sldId id="267"/>
            <p14:sldId id="268"/>
            <p14:sldId id="269"/>
            <p14:sldId id="273"/>
            <p14:sldId id="274"/>
            <p14:sldId id="272"/>
            <p14:sldId id="270"/>
          </p14:sldIdLst>
        </p14:section>
      </p14:sectionLst>
    </p:ex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779" autoAdjust="0"/>
    <p:restoredTop sz="94280" autoAdjust="0"/>
  </p:normalViewPr>
  <p:slideViewPr>
    <p:cSldViewPr showGuides="1">
      <p:cViewPr varScale="1">
        <p:scale>
          <a:sx n="72" d="100"/>
          <a:sy n="72" d="100"/>
        </p:scale>
        <p:origin x="666" y="9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C11728-CD96-44C8-B86F-8AE231099F30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B1641C-E5EE-403E-925A-D4E6CAC829D9}">
      <dgm:prSet phldrT="[Text]" custT="1"/>
      <dgm:spPr/>
      <dgm:t>
        <a:bodyPr/>
        <a:lstStyle/>
        <a:p>
          <a:r>
            <a:rPr lang="en-US" sz="1200" dirty="0"/>
            <a:t>Helps children develop key skills</a:t>
          </a:r>
        </a:p>
      </dgm:t>
    </dgm:pt>
    <dgm:pt modelId="{A1AE9EC3-552C-4814-A900-B8462ACD8242}" type="parTrans" cxnId="{719E5AFE-F033-446E-9EE9-49C9CC9CA73A}">
      <dgm:prSet/>
      <dgm:spPr/>
      <dgm:t>
        <a:bodyPr/>
        <a:lstStyle/>
        <a:p>
          <a:endParaRPr lang="en-US"/>
        </a:p>
      </dgm:t>
    </dgm:pt>
    <dgm:pt modelId="{461AC1B9-A8E6-4540-8BD9-239545CAD033}" type="sibTrans" cxnId="{719E5AFE-F033-446E-9EE9-49C9CC9CA73A}">
      <dgm:prSet/>
      <dgm:spPr/>
      <dgm:t>
        <a:bodyPr/>
        <a:lstStyle/>
        <a:p>
          <a:endParaRPr lang="en-US"/>
        </a:p>
      </dgm:t>
    </dgm:pt>
    <dgm:pt modelId="{35C4224C-29CC-4240-BD5B-A459942A508C}">
      <dgm:prSet phldrT="[Text]" custT="1"/>
      <dgm:spPr/>
      <dgm:t>
        <a:bodyPr/>
        <a:lstStyle/>
        <a:p>
          <a:r>
            <a:rPr lang="en-US" sz="1200" dirty="0"/>
            <a:t>Aligns with Wales overall ideas for education</a:t>
          </a:r>
        </a:p>
      </dgm:t>
    </dgm:pt>
    <dgm:pt modelId="{628A4B6D-306D-41B1-98F1-A0C93CCDA8D4}" type="sibTrans" cxnId="{F2FC4D8A-F890-4B0D-9886-BD714153A1E8}">
      <dgm:prSet/>
      <dgm:spPr/>
      <dgm:t>
        <a:bodyPr/>
        <a:lstStyle/>
        <a:p>
          <a:endParaRPr lang="en-US"/>
        </a:p>
      </dgm:t>
    </dgm:pt>
    <dgm:pt modelId="{D8E7C4EE-5EE3-4AF8-9E1E-3380AC561698}" type="parTrans" cxnId="{F2FC4D8A-F890-4B0D-9886-BD714153A1E8}">
      <dgm:prSet/>
      <dgm:spPr/>
      <dgm:t>
        <a:bodyPr/>
        <a:lstStyle/>
        <a:p>
          <a:endParaRPr lang="en-US"/>
        </a:p>
      </dgm:t>
    </dgm:pt>
    <dgm:pt modelId="{DFF479E0-33E0-43F9-AB6E-7F918A8CDC79}">
      <dgm:prSet phldrT="[Text]" custT="1"/>
      <dgm:spPr/>
      <dgm:t>
        <a:bodyPr/>
        <a:lstStyle/>
        <a:p>
          <a:r>
            <a:rPr lang="en-US" sz="1200" dirty="0"/>
            <a:t>Allows</a:t>
          </a:r>
          <a:r>
            <a:rPr lang="en-US" sz="1200" baseline="0" dirty="0"/>
            <a:t> children the chance to compete in a competition with their own ideas</a:t>
          </a:r>
          <a:endParaRPr lang="en-US" sz="1200" dirty="0"/>
        </a:p>
      </dgm:t>
    </dgm:pt>
    <dgm:pt modelId="{F4E4BAB5-C0C1-4666-A87C-91CD07E2BF7B}" type="parTrans" cxnId="{9BD6563D-0F2D-4583-9A91-DAFAFF6092D2}">
      <dgm:prSet/>
      <dgm:spPr/>
      <dgm:t>
        <a:bodyPr/>
        <a:lstStyle/>
        <a:p>
          <a:endParaRPr lang="en-US"/>
        </a:p>
      </dgm:t>
    </dgm:pt>
    <dgm:pt modelId="{A3AEDE43-B5B0-4F1C-A237-8875535EA061}" type="sibTrans" cxnId="{9BD6563D-0F2D-4583-9A91-DAFAFF6092D2}">
      <dgm:prSet/>
      <dgm:spPr/>
      <dgm:t>
        <a:bodyPr/>
        <a:lstStyle/>
        <a:p>
          <a:endParaRPr lang="en-US"/>
        </a:p>
      </dgm:t>
    </dgm:pt>
    <dgm:pt modelId="{DC1E8D4D-2D5C-4DDE-B2BB-185B6DB48963}" type="pres">
      <dgm:prSet presAssocID="{EBC11728-CD96-44C8-B86F-8AE231099F30}" presName="compositeShape" presStyleCnt="0">
        <dgm:presLayoutVars>
          <dgm:dir/>
          <dgm:resizeHandles/>
        </dgm:presLayoutVars>
      </dgm:prSet>
      <dgm:spPr/>
    </dgm:pt>
    <dgm:pt modelId="{E931CEC2-3C04-41BF-B1E3-B1F31D3BA6D5}" type="pres">
      <dgm:prSet presAssocID="{EBC11728-CD96-44C8-B86F-8AE231099F30}" presName="pyramid" presStyleLbl="node1" presStyleIdx="0" presStyleCnt="1" custLinFactNeighborX="833"/>
      <dgm:spPr/>
    </dgm:pt>
    <dgm:pt modelId="{B603AD78-1BFF-4F52-A646-552FDE652252}" type="pres">
      <dgm:prSet presAssocID="{EBC11728-CD96-44C8-B86F-8AE231099F30}" presName="theList" presStyleCnt="0"/>
      <dgm:spPr/>
    </dgm:pt>
    <dgm:pt modelId="{1E92073D-7F3B-485E-882C-6365CD663DCF}" type="pres">
      <dgm:prSet presAssocID="{9FB1641C-E5EE-403E-925A-D4E6CAC829D9}" presName="aNode" presStyleLbl="fgAcc1" presStyleIdx="0" presStyleCnt="3" custLinFactNeighborX="-427" custLinFactNeighborY="27062">
        <dgm:presLayoutVars>
          <dgm:bulletEnabled val="1"/>
        </dgm:presLayoutVars>
      </dgm:prSet>
      <dgm:spPr/>
    </dgm:pt>
    <dgm:pt modelId="{D4570C72-7B34-4E40-B4BE-9B6BFC601A90}" type="pres">
      <dgm:prSet presAssocID="{9FB1641C-E5EE-403E-925A-D4E6CAC829D9}" presName="aSpace" presStyleCnt="0"/>
      <dgm:spPr/>
    </dgm:pt>
    <dgm:pt modelId="{6BCC84A2-31FF-4E44-B38C-9C0042C15F68}" type="pres">
      <dgm:prSet presAssocID="{35C4224C-29CC-4240-BD5B-A459942A508C}" presName="aNode" presStyleLbl="fgAcc1" presStyleIdx="1" presStyleCnt="3" custLinFactNeighborX="-427" custLinFactNeighborY="38156">
        <dgm:presLayoutVars>
          <dgm:bulletEnabled val="1"/>
        </dgm:presLayoutVars>
      </dgm:prSet>
      <dgm:spPr/>
    </dgm:pt>
    <dgm:pt modelId="{F797556A-200C-4401-AD03-FD3AC7195CB3}" type="pres">
      <dgm:prSet presAssocID="{35C4224C-29CC-4240-BD5B-A459942A508C}" presName="aSpace" presStyleCnt="0"/>
      <dgm:spPr/>
    </dgm:pt>
    <dgm:pt modelId="{6E261323-CE67-4F85-91F9-9219D0042A75}" type="pres">
      <dgm:prSet presAssocID="{DFF479E0-33E0-43F9-AB6E-7F918A8CDC79}" presName="aNode" presStyleLbl="fgAcc1" presStyleIdx="2" presStyleCnt="3" custLinFactNeighborX="-427" custLinFactNeighborY="38156">
        <dgm:presLayoutVars>
          <dgm:bulletEnabled val="1"/>
        </dgm:presLayoutVars>
      </dgm:prSet>
      <dgm:spPr/>
    </dgm:pt>
    <dgm:pt modelId="{E25938DC-08B6-4B4E-AF90-7D3790171857}" type="pres">
      <dgm:prSet presAssocID="{DFF479E0-33E0-43F9-AB6E-7F918A8CDC79}" presName="aSpace" presStyleCnt="0"/>
      <dgm:spPr/>
    </dgm:pt>
  </dgm:ptLst>
  <dgm:cxnLst>
    <dgm:cxn modelId="{9BD6563D-0F2D-4583-9A91-DAFAFF6092D2}" srcId="{EBC11728-CD96-44C8-B86F-8AE231099F30}" destId="{DFF479E0-33E0-43F9-AB6E-7F918A8CDC79}" srcOrd="2" destOrd="0" parTransId="{F4E4BAB5-C0C1-4666-A87C-91CD07E2BF7B}" sibTransId="{A3AEDE43-B5B0-4F1C-A237-8875535EA061}"/>
    <dgm:cxn modelId="{6F21106B-9F6A-4764-B4F6-814801DCAAA2}" type="presOf" srcId="{EBC11728-CD96-44C8-B86F-8AE231099F30}" destId="{DC1E8D4D-2D5C-4DDE-B2BB-185B6DB48963}" srcOrd="0" destOrd="0" presId="urn:microsoft.com/office/officeart/2005/8/layout/pyramid2"/>
    <dgm:cxn modelId="{63A69E51-3056-4219-8650-2EA6DABACB3B}" type="presOf" srcId="{9FB1641C-E5EE-403E-925A-D4E6CAC829D9}" destId="{1E92073D-7F3B-485E-882C-6365CD663DCF}" srcOrd="0" destOrd="0" presId="urn:microsoft.com/office/officeart/2005/8/layout/pyramid2"/>
    <dgm:cxn modelId="{F2FC4D8A-F890-4B0D-9886-BD714153A1E8}" srcId="{EBC11728-CD96-44C8-B86F-8AE231099F30}" destId="{35C4224C-29CC-4240-BD5B-A459942A508C}" srcOrd="1" destOrd="0" parTransId="{D8E7C4EE-5EE3-4AF8-9E1E-3380AC561698}" sibTransId="{628A4B6D-306D-41B1-98F1-A0C93CCDA8D4}"/>
    <dgm:cxn modelId="{2B0CCABD-3D17-425C-ABB8-521CDF5C0D9C}" type="presOf" srcId="{DFF479E0-33E0-43F9-AB6E-7F918A8CDC79}" destId="{6E261323-CE67-4F85-91F9-9219D0042A75}" srcOrd="0" destOrd="0" presId="urn:microsoft.com/office/officeart/2005/8/layout/pyramid2"/>
    <dgm:cxn modelId="{3EC8DAD8-936D-439F-898A-8C6F0E39093D}" type="presOf" srcId="{35C4224C-29CC-4240-BD5B-A459942A508C}" destId="{6BCC84A2-31FF-4E44-B38C-9C0042C15F68}" srcOrd="0" destOrd="0" presId="urn:microsoft.com/office/officeart/2005/8/layout/pyramid2"/>
    <dgm:cxn modelId="{719E5AFE-F033-446E-9EE9-49C9CC9CA73A}" srcId="{EBC11728-CD96-44C8-B86F-8AE231099F30}" destId="{9FB1641C-E5EE-403E-925A-D4E6CAC829D9}" srcOrd="0" destOrd="0" parTransId="{A1AE9EC3-552C-4814-A900-B8462ACD8242}" sibTransId="{461AC1B9-A8E6-4540-8BD9-239545CAD033}"/>
    <dgm:cxn modelId="{E5893C92-BB3B-4137-A669-F376F5E38F54}" type="presParOf" srcId="{DC1E8D4D-2D5C-4DDE-B2BB-185B6DB48963}" destId="{E931CEC2-3C04-41BF-B1E3-B1F31D3BA6D5}" srcOrd="0" destOrd="0" presId="urn:microsoft.com/office/officeart/2005/8/layout/pyramid2"/>
    <dgm:cxn modelId="{4C180D0C-E5DD-4EE3-81D6-BA9901DE51F7}" type="presParOf" srcId="{DC1E8D4D-2D5C-4DDE-B2BB-185B6DB48963}" destId="{B603AD78-1BFF-4F52-A646-552FDE652252}" srcOrd="1" destOrd="0" presId="urn:microsoft.com/office/officeart/2005/8/layout/pyramid2"/>
    <dgm:cxn modelId="{3CA8BEC0-DAE0-4EB7-8268-8CF4CC4912F3}" type="presParOf" srcId="{B603AD78-1BFF-4F52-A646-552FDE652252}" destId="{1E92073D-7F3B-485E-882C-6365CD663DCF}" srcOrd="0" destOrd="0" presId="urn:microsoft.com/office/officeart/2005/8/layout/pyramid2"/>
    <dgm:cxn modelId="{874C9BD2-2B75-46EE-9FBC-0810312FEAD4}" type="presParOf" srcId="{B603AD78-1BFF-4F52-A646-552FDE652252}" destId="{D4570C72-7B34-4E40-B4BE-9B6BFC601A90}" srcOrd="1" destOrd="0" presId="urn:microsoft.com/office/officeart/2005/8/layout/pyramid2"/>
    <dgm:cxn modelId="{0C9F9D0D-3324-4410-9A62-4FBB4C5E4A6D}" type="presParOf" srcId="{B603AD78-1BFF-4F52-A646-552FDE652252}" destId="{6BCC84A2-31FF-4E44-B38C-9C0042C15F68}" srcOrd="2" destOrd="0" presId="urn:microsoft.com/office/officeart/2005/8/layout/pyramid2"/>
    <dgm:cxn modelId="{8A15E7B3-B60F-405D-A0B6-E2CFF0B529A8}" type="presParOf" srcId="{B603AD78-1BFF-4F52-A646-552FDE652252}" destId="{F797556A-200C-4401-AD03-FD3AC7195CB3}" srcOrd="3" destOrd="0" presId="urn:microsoft.com/office/officeart/2005/8/layout/pyramid2"/>
    <dgm:cxn modelId="{85D145CB-9A39-49E4-8B51-7DA2327A7C4D}" type="presParOf" srcId="{B603AD78-1BFF-4F52-A646-552FDE652252}" destId="{6E261323-CE67-4F85-91F9-9219D0042A75}" srcOrd="4" destOrd="0" presId="urn:microsoft.com/office/officeart/2005/8/layout/pyramid2"/>
    <dgm:cxn modelId="{2D83F51B-55CB-404E-81BB-7492C7D8CF38}" type="presParOf" srcId="{B603AD78-1BFF-4F52-A646-552FDE652252}" destId="{E25938DC-08B6-4B4E-AF90-7D3790171857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C11728-CD96-44C8-B86F-8AE231099F30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9FB1641C-E5EE-403E-925A-D4E6CAC829D9}">
      <dgm:prSet phldrT="[Text]"/>
      <dgm:spPr/>
      <dgm:t>
        <a:bodyPr/>
        <a:lstStyle/>
        <a:p>
          <a:r>
            <a:rPr lang="en-US" dirty="0"/>
            <a:t>Children may be disheartened if they don’t win </a:t>
          </a:r>
        </a:p>
      </dgm:t>
    </dgm:pt>
    <dgm:pt modelId="{A1AE9EC3-552C-4814-A900-B8462ACD8242}" type="parTrans" cxnId="{719E5AFE-F033-446E-9EE9-49C9CC9CA73A}">
      <dgm:prSet/>
      <dgm:spPr/>
      <dgm:t>
        <a:bodyPr/>
        <a:lstStyle/>
        <a:p>
          <a:endParaRPr lang="en-US"/>
        </a:p>
      </dgm:t>
    </dgm:pt>
    <dgm:pt modelId="{461AC1B9-A8E6-4540-8BD9-239545CAD033}" type="sibTrans" cxnId="{719E5AFE-F033-446E-9EE9-49C9CC9CA73A}">
      <dgm:prSet/>
      <dgm:spPr/>
      <dgm:t>
        <a:bodyPr/>
        <a:lstStyle/>
        <a:p>
          <a:endParaRPr lang="en-US"/>
        </a:p>
      </dgm:t>
    </dgm:pt>
    <dgm:pt modelId="{6F90651E-92BA-4A46-8EF6-E1012559D534}">
      <dgm:prSet phldrT="[Text]"/>
      <dgm:spPr/>
      <dgm:t>
        <a:bodyPr/>
        <a:lstStyle/>
        <a:p>
          <a:r>
            <a:rPr lang="en-US" dirty="0"/>
            <a:t>Children can only succeed depend and how much the school gets involved. </a:t>
          </a:r>
        </a:p>
      </dgm:t>
    </dgm:pt>
    <dgm:pt modelId="{BE6BC8F7-8BB2-49D5-A019-72A885DAD9AB}" type="parTrans" cxnId="{68D2C585-CB5C-4BDA-8694-A8B029982596}">
      <dgm:prSet/>
      <dgm:spPr/>
      <dgm:t>
        <a:bodyPr/>
        <a:lstStyle/>
        <a:p>
          <a:endParaRPr lang="en-US"/>
        </a:p>
      </dgm:t>
    </dgm:pt>
    <dgm:pt modelId="{2E1911F2-3AA8-4B95-8645-FF58D92A9956}" type="sibTrans" cxnId="{68D2C585-CB5C-4BDA-8694-A8B029982596}">
      <dgm:prSet/>
      <dgm:spPr/>
      <dgm:t>
        <a:bodyPr/>
        <a:lstStyle/>
        <a:p>
          <a:endParaRPr lang="en-US"/>
        </a:p>
      </dgm:t>
    </dgm:pt>
    <dgm:pt modelId="{35C4224C-29CC-4240-BD5B-A459942A508C}">
      <dgm:prSet phldrT="[Text]"/>
      <dgm:spPr/>
      <dgm:t>
        <a:bodyPr/>
        <a:lstStyle/>
        <a:p>
          <a:r>
            <a:rPr lang="en-US" dirty="0"/>
            <a:t>Not every child within a school gets to take part</a:t>
          </a:r>
        </a:p>
      </dgm:t>
    </dgm:pt>
    <dgm:pt modelId="{D8E7C4EE-5EE3-4AF8-9E1E-3380AC561698}" type="parTrans" cxnId="{F2FC4D8A-F890-4B0D-9886-BD714153A1E8}">
      <dgm:prSet/>
      <dgm:spPr/>
      <dgm:t>
        <a:bodyPr/>
        <a:lstStyle/>
        <a:p>
          <a:endParaRPr lang="en-US"/>
        </a:p>
      </dgm:t>
    </dgm:pt>
    <dgm:pt modelId="{628A4B6D-306D-41B1-98F1-A0C93CCDA8D4}" type="sibTrans" cxnId="{F2FC4D8A-F890-4B0D-9886-BD714153A1E8}">
      <dgm:prSet/>
      <dgm:spPr/>
      <dgm:t>
        <a:bodyPr/>
        <a:lstStyle/>
        <a:p>
          <a:endParaRPr lang="en-US"/>
        </a:p>
      </dgm:t>
    </dgm:pt>
    <dgm:pt modelId="{DC1E8D4D-2D5C-4DDE-B2BB-185B6DB48963}" type="pres">
      <dgm:prSet presAssocID="{EBC11728-CD96-44C8-B86F-8AE231099F30}" presName="compositeShape" presStyleCnt="0">
        <dgm:presLayoutVars>
          <dgm:dir/>
          <dgm:resizeHandles/>
        </dgm:presLayoutVars>
      </dgm:prSet>
      <dgm:spPr/>
    </dgm:pt>
    <dgm:pt modelId="{E931CEC2-3C04-41BF-B1E3-B1F31D3BA6D5}" type="pres">
      <dgm:prSet presAssocID="{EBC11728-CD96-44C8-B86F-8AE231099F30}" presName="pyramid" presStyleLbl="node1" presStyleIdx="0" presStyleCnt="1"/>
      <dgm:spPr/>
    </dgm:pt>
    <dgm:pt modelId="{B603AD78-1BFF-4F52-A646-552FDE652252}" type="pres">
      <dgm:prSet presAssocID="{EBC11728-CD96-44C8-B86F-8AE231099F30}" presName="theList" presStyleCnt="0"/>
      <dgm:spPr/>
    </dgm:pt>
    <dgm:pt modelId="{1E92073D-7F3B-485E-882C-6365CD663DCF}" type="pres">
      <dgm:prSet presAssocID="{9FB1641C-E5EE-403E-925A-D4E6CAC829D9}" presName="aNode" presStyleLbl="fgAcc1" presStyleIdx="0" presStyleCnt="3" custLinFactX="-2991" custLinFactNeighborX="-100000" custLinFactNeighborY="35736">
        <dgm:presLayoutVars>
          <dgm:bulletEnabled val="1"/>
        </dgm:presLayoutVars>
      </dgm:prSet>
      <dgm:spPr/>
    </dgm:pt>
    <dgm:pt modelId="{D4570C72-7B34-4E40-B4BE-9B6BFC601A90}" type="pres">
      <dgm:prSet presAssocID="{9FB1641C-E5EE-403E-925A-D4E6CAC829D9}" presName="aSpace" presStyleCnt="0"/>
      <dgm:spPr/>
    </dgm:pt>
    <dgm:pt modelId="{6D49E44E-9B61-4144-840B-0610D95F6A60}" type="pres">
      <dgm:prSet presAssocID="{6F90651E-92BA-4A46-8EF6-E1012559D534}" presName="aNode" presStyleLbl="fgAcc1" presStyleIdx="1" presStyleCnt="3" custLinFactX="-2991" custLinFactNeighborX="-100000" custLinFactNeighborY="36946">
        <dgm:presLayoutVars>
          <dgm:bulletEnabled val="1"/>
        </dgm:presLayoutVars>
      </dgm:prSet>
      <dgm:spPr/>
    </dgm:pt>
    <dgm:pt modelId="{661C5DEB-0925-41A6-9AA4-34CDF567EAA8}" type="pres">
      <dgm:prSet presAssocID="{6F90651E-92BA-4A46-8EF6-E1012559D534}" presName="aSpace" presStyleCnt="0"/>
      <dgm:spPr/>
    </dgm:pt>
    <dgm:pt modelId="{6BCC84A2-31FF-4E44-B38C-9C0042C15F68}" type="pres">
      <dgm:prSet presAssocID="{35C4224C-29CC-4240-BD5B-A459942A508C}" presName="aNode" presStyleLbl="fgAcc1" presStyleIdx="2" presStyleCnt="3" custLinFactX="-2991" custLinFactNeighborX="-100000" custLinFactNeighborY="38156">
        <dgm:presLayoutVars>
          <dgm:bulletEnabled val="1"/>
        </dgm:presLayoutVars>
      </dgm:prSet>
      <dgm:spPr/>
    </dgm:pt>
    <dgm:pt modelId="{F797556A-200C-4401-AD03-FD3AC7195CB3}" type="pres">
      <dgm:prSet presAssocID="{35C4224C-29CC-4240-BD5B-A459942A508C}" presName="aSpace" presStyleCnt="0"/>
      <dgm:spPr/>
    </dgm:pt>
  </dgm:ptLst>
  <dgm:cxnLst>
    <dgm:cxn modelId="{6F21106B-9F6A-4764-B4F6-814801DCAAA2}" type="presOf" srcId="{EBC11728-CD96-44C8-B86F-8AE231099F30}" destId="{DC1E8D4D-2D5C-4DDE-B2BB-185B6DB48963}" srcOrd="0" destOrd="0" presId="urn:microsoft.com/office/officeart/2005/8/layout/pyramid2"/>
    <dgm:cxn modelId="{63A69E51-3056-4219-8650-2EA6DABACB3B}" type="presOf" srcId="{9FB1641C-E5EE-403E-925A-D4E6CAC829D9}" destId="{1E92073D-7F3B-485E-882C-6365CD663DCF}" srcOrd="0" destOrd="0" presId="urn:microsoft.com/office/officeart/2005/8/layout/pyramid2"/>
    <dgm:cxn modelId="{93287B79-C928-4494-BE5B-DFEA524215F5}" type="presOf" srcId="{6F90651E-92BA-4A46-8EF6-E1012559D534}" destId="{6D49E44E-9B61-4144-840B-0610D95F6A60}" srcOrd="0" destOrd="0" presId="urn:microsoft.com/office/officeart/2005/8/layout/pyramid2"/>
    <dgm:cxn modelId="{68D2C585-CB5C-4BDA-8694-A8B029982596}" srcId="{EBC11728-CD96-44C8-B86F-8AE231099F30}" destId="{6F90651E-92BA-4A46-8EF6-E1012559D534}" srcOrd="1" destOrd="0" parTransId="{BE6BC8F7-8BB2-49D5-A019-72A885DAD9AB}" sibTransId="{2E1911F2-3AA8-4B95-8645-FF58D92A9956}"/>
    <dgm:cxn modelId="{F2FC4D8A-F890-4B0D-9886-BD714153A1E8}" srcId="{EBC11728-CD96-44C8-B86F-8AE231099F30}" destId="{35C4224C-29CC-4240-BD5B-A459942A508C}" srcOrd="2" destOrd="0" parTransId="{D8E7C4EE-5EE3-4AF8-9E1E-3380AC561698}" sibTransId="{628A4B6D-306D-41B1-98F1-A0C93CCDA8D4}"/>
    <dgm:cxn modelId="{3EC8DAD8-936D-439F-898A-8C6F0E39093D}" type="presOf" srcId="{35C4224C-29CC-4240-BD5B-A459942A508C}" destId="{6BCC84A2-31FF-4E44-B38C-9C0042C15F68}" srcOrd="0" destOrd="0" presId="urn:microsoft.com/office/officeart/2005/8/layout/pyramid2"/>
    <dgm:cxn modelId="{719E5AFE-F033-446E-9EE9-49C9CC9CA73A}" srcId="{EBC11728-CD96-44C8-B86F-8AE231099F30}" destId="{9FB1641C-E5EE-403E-925A-D4E6CAC829D9}" srcOrd="0" destOrd="0" parTransId="{A1AE9EC3-552C-4814-A900-B8462ACD8242}" sibTransId="{461AC1B9-A8E6-4540-8BD9-239545CAD033}"/>
    <dgm:cxn modelId="{E5893C92-BB3B-4137-A669-F376F5E38F54}" type="presParOf" srcId="{DC1E8D4D-2D5C-4DDE-B2BB-185B6DB48963}" destId="{E931CEC2-3C04-41BF-B1E3-B1F31D3BA6D5}" srcOrd="0" destOrd="0" presId="urn:microsoft.com/office/officeart/2005/8/layout/pyramid2"/>
    <dgm:cxn modelId="{4C180D0C-E5DD-4EE3-81D6-BA9901DE51F7}" type="presParOf" srcId="{DC1E8D4D-2D5C-4DDE-B2BB-185B6DB48963}" destId="{B603AD78-1BFF-4F52-A646-552FDE652252}" srcOrd="1" destOrd="0" presId="urn:microsoft.com/office/officeart/2005/8/layout/pyramid2"/>
    <dgm:cxn modelId="{3CA8BEC0-DAE0-4EB7-8268-8CF4CC4912F3}" type="presParOf" srcId="{B603AD78-1BFF-4F52-A646-552FDE652252}" destId="{1E92073D-7F3B-485E-882C-6365CD663DCF}" srcOrd="0" destOrd="0" presId="urn:microsoft.com/office/officeart/2005/8/layout/pyramid2"/>
    <dgm:cxn modelId="{874C9BD2-2B75-46EE-9FBC-0810312FEAD4}" type="presParOf" srcId="{B603AD78-1BFF-4F52-A646-552FDE652252}" destId="{D4570C72-7B34-4E40-B4BE-9B6BFC601A90}" srcOrd="1" destOrd="0" presId="urn:microsoft.com/office/officeart/2005/8/layout/pyramid2"/>
    <dgm:cxn modelId="{3FA2EA69-F38C-472E-9972-059840D2795B}" type="presParOf" srcId="{B603AD78-1BFF-4F52-A646-552FDE652252}" destId="{6D49E44E-9B61-4144-840B-0610D95F6A60}" srcOrd="2" destOrd="0" presId="urn:microsoft.com/office/officeart/2005/8/layout/pyramid2"/>
    <dgm:cxn modelId="{BDDE2BC9-E1F2-49C2-81C8-2DA34AE0F735}" type="presParOf" srcId="{B603AD78-1BFF-4F52-A646-552FDE652252}" destId="{661C5DEB-0925-41A6-9AA4-34CDF567EAA8}" srcOrd="3" destOrd="0" presId="urn:microsoft.com/office/officeart/2005/8/layout/pyramid2"/>
    <dgm:cxn modelId="{0C9F9D0D-3324-4410-9A62-4FBB4C5E4A6D}" type="presParOf" srcId="{B603AD78-1BFF-4F52-A646-552FDE652252}" destId="{6BCC84A2-31FF-4E44-B38C-9C0042C15F68}" srcOrd="4" destOrd="0" presId="urn:microsoft.com/office/officeart/2005/8/layout/pyramid2"/>
    <dgm:cxn modelId="{8A15E7B3-B60F-405D-A0B6-E2CFF0B529A8}" type="presParOf" srcId="{B603AD78-1BFF-4F52-A646-552FDE652252}" destId="{F797556A-200C-4401-AD03-FD3AC7195CB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894A36-1A6C-4287-97DE-A130D675AF70}" type="doc">
      <dgm:prSet loTypeId="urn:microsoft.com/office/officeart/2011/layout/Circle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C5BC43B-A504-412A-A97F-4A45824A46CA}">
      <dgm:prSet phldrT="[Text]"/>
      <dgm:spPr/>
      <dgm:t>
        <a:bodyPr/>
        <a:lstStyle/>
        <a:p>
          <a:r>
            <a:rPr lang="en-GB" dirty="0"/>
            <a:t>All children would be given the opportunity to take part in the competition</a:t>
          </a:r>
          <a:endParaRPr lang="en-US" dirty="0"/>
        </a:p>
      </dgm:t>
    </dgm:pt>
    <dgm:pt modelId="{EB7F98F4-CC8D-4DBE-B9FA-5955C484E340}" type="parTrans" cxnId="{3CC8A99B-BF50-4F22-AF60-A0A6E98BF315}">
      <dgm:prSet/>
      <dgm:spPr/>
      <dgm:t>
        <a:bodyPr/>
        <a:lstStyle/>
        <a:p>
          <a:endParaRPr lang="en-US"/>
        </a:p>
      </dgm:t>
    </dgm:pt>
    <dgm:pt modelId="{5C3F13CA-9CAC-410E-A98A-286673F3C6AB}" type="sibTrans" cxnId="{3CC8A99B-BF50-4F22-AF60-A0A6E98BF315}">
      <dgm:prSet/>
      <dgm:spPr/>
      <dgm:t>
        <a:bodyPr/>
        <a:lstStyle/>
        <a:p>
          <a:endParaRPr lang="en-US"/>
        </a:p>
      </dgm:t>
    </dgm:pt>
    <dgm:pt modelId="{80D1F61D-FAE6-4CDB-843A-842D722A57D2}">
      <dgm:prSet phldrT="[Text]"/>
      <dgm:spPr/>
      <dgm:t>
        <a:bodyPr/>
        <a:lstStyle/>
        <a:p>
          <a:r>
            <a:rPr lang="en-GB" dirty="0"/>
            <a:t>All teams will be given the same amount of funding, so nobody has an unfair advantage</a:t>
          </a:r>
          <a:endParaRPr lang="en-US" dirty="0"/>
        </a:p>
      </dgm:t>
    </dgm:pt>
    <dgm:pt modelId="{C5699ADF-788C-424F-9653-5E15BC017553}" type="parTrans" cxnId="{9BD25523-6A62-4DCF-80CE-BF4759C1F9E4}">
      <dgm:prSet/>
      <dgm:spPr/>
      <dgm:t>
        <a:bodyPr/>
        <a:lstStyle/>
        <a:p>
          <a:endParaRPr lang="en-US"/>
        </a:p>
      </dgm:t>
    </dgm:pt>
    <dgm:pt modelId="{00ED2BD8-06E7-443C-A48D-49A7428B070A}" type="sibTrans" cxnId="{9BD25523-6A62-4DCF-80CE-BF4759C1F9E4}">
      <dgm:prSet/>
      <dgm:spPr/>
      <dgm:t>
        <a:bodyPr/>
        <a:lstStyle/>
        <a:p>
          <a:endParaRPr lang="en-US"/>
        </a:p>
      </dgm:t>
    </dgm:pt>
    <dgm:pt modelId="{E95A63ED-1D01-4CAD-BEFC-93E31C284E50}">
      <dgm:prSet phldrT="[Text]"/>
      <dgm:spPr/>
      <dgm:t>
        <a:bodyPr/>
        <a:lstStyle/>
        <a:p>
          <a:r>
            <a:rPr lang="en-GB" dirty="0"/>
            <a:t>Children will be praised more on the development of their entrepreneurial skills and their transferable skills.</a:t>
          </a:r>
          <a:endParaRPr lang="en-US" dirty="0"/>
        </a:p>
      </dgm:t>
    </dgm:pt>
    <dgm:pt modelId="{579D71DC-DFF5-4FC2-A434-25534CE6B1FE}" type="parTrans" cxnId="{FC40A1DD-0353-49D9-A117-C54633FAD507}">
      <dgm:prSet/>
      <dgm:spPr/>
      <dgm:t>
        <a:bodyPr/>
        <a:lstStyle/>
        <a:p>
          <a:endParaRPr lang="en-US"/>
        </a:p>
      </dgm:t>
    </dgm:pt>
    <dgm:pt modelId="{A74AE62D-D8E6-4A77-AE46-3B643883516E}" type="sibTrans" cxnId="{FC40A1DD-0353-49D9-A117-C54633FAD507}">
      <dgm:prSet/>
      <dgm:spPr/>
      <dgm:t>
        <a:bodyPr/>
        <a:lstStyle/>
        <a:p>
          <a:endParaRPr lang="en-US"/>
        </a:p>
      </dgm:t>
    </dgm:pt>
    <dgm:pt modelId="{B9AA4D05-9BAC-4998-A335-CF4D79CDBAFA}" type="pres">
      <dgm:prSet presAssocID="{67894A36-1A6C-4287-97DE-A130D675AF70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2298053C-E8EA-469A-83D0-8875F91B452F}" type="pres">
      <dgm:prSet presAssocID="{E95A63ED-1D01-4CAD-BEFC-93E31C284E50}" presName="Accent3" presStyleCnt="0"/>
      <dgm:spPr/>
    </dgm:pt>
    <dgm:pt modelId="{D5D1DD44-438F-46FD-939F-7AD116430CD7}" type="pres">
      <dgm:prSet presAssocID="{E95A63ED-1D01-4CAD-BEFC-93E31C284E50}" presName="Accent" presStyleLbl="node1" presStyleIdx="0" presStyleCnt="3"/>
      <dgm:spPr/>
    </dgm:pt>
    <dgm:pt modelId="{AEE986CA-46C7-4B72-BD78-B23F15B33AD9}" type="pres">
      <dgm:prSet presAssocID="{E95A63ED-1D01-4CAD-BEFC-93E31C284E50}" presName="ParentBackground3" presStyleCnt="0"/>
      <dgm:spPr/>
    </dgm:pt>
    <dgm:pt modelId="{31283097-DF6E-4603-8272-691396BB1CD0}" type="pres">
      <dgm:prSet presAssocID="{E95A63ED-1D01-4CAD-BEFC-93E31C284E50}" presName="ParentBackground" presStyleLbl="fgAcc1" presStyleIdx="0" presStyleCnt="3" custLinFactNeighborX="-726" custLinFactNeighborY="78"/>
      <dgm:spPr/>
    </dgm:pt>
    <dgm:pt modelId="{F126B21C-C82F-4EAA-946D-5C110E9FE64A}" type="pres">
      <dgm:prSet presAssocID="{E95A63ED-1D01-4CAD-BEFC-93E31C284E50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448322D-9E34-4DF0-8C72-8DB1ACA53007}" type="pres">
      <dgm:prSet presAssocID="{80D1F61D-FAE6-4CDB-843A-842D722A57D2}" presName="Accent2" presStyleCnt="0"/>
      <dgm:spPr/>
    </dgm:pt>
    <dgm:pt modelId="{2C432190-B7D9-4BDF-B9BC-70199B4887F6}" type="pres">
      <dgm:prSet presAssocID="{80D1F61D-FAE6-4CDB-843A-842D722A57D2}" presName="Accent" presStyleLbl="node1" presStyleIdx="1" presStyleCnt="3"/>
      <dgm:spPr/>
    </dgm:pt>
    <dgm:pt modelId="{1A68B6D4-4857-48DA-89C0-D2EA3E8C2364}" type="pres">
      <dgm:prSet presAssocID="{80D1F61D-FAE6-4CDB-843A-842D722A57D2}" presName="ParentBackground2" presStyleCnt="0"/>
      <dgm:spPr/>
    </dgm:pt>
    <dgm:pt modelId="{A1B071E9-4978-4B4F-A1C9-991B8A205CE0}" type="pres">
      <dgm:prSet presAssocID="{80D1F61D-FAE6-4CDB-843A-842D722A57D2}" presName="ParentBackground" presStyleLbl="fgAcc1" presStyleIdx="1" presStyleCnt="3" custLinFactNeighborX="-926" custLinFactNeighborY="78"/>
      <dgm:spPr/>
    </dgm:pt>
    <dgm:pt modelId="{1A182E0D-1EDC-4647-82D8-35D65F579F7B}" type="pres">
      <dgm:prSet presAssocID="{80D1F61D-FAE6-4CDB-843A-842D722A57D2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95DEFB4D-EFB2-4C55-B2E7-42D9B0AD3AD4}" type="pres">
      <dgm:prSet presAssocID="{6C5BC43B-A504-412A-A97F-4A45824A46CA}" presName="Accent1" presStyleCnt="0"/>
      <dgm:spPr/>
    </dgm:pt>
    <dgm:pt modelId="{E72B8DF1-CD9C-454B-AC98-89A7D3AC6745}" type="pres">
      <dgm:prSet presAssocID="{6C5BC43B-A504-412A-A97F-4A45824A46CA}" presName="Accent" presStyleLbl="node1" presStyleIdx="2" presStyleCnt="3"/>
      <dgm:spPr/>
    </dgm:pt>
    <dgm:pt modelId="{0A2B5042-80A9-4CEE-A504-A70D05618888}" type="pres">
      <dgm:prSet presAssocID="{6C5BC43B-A504-412A-A97F-4A45824A46CA}" presName="ParentBackground1" presStyleCnt="0"/>
      <dgm:spPr/>
    </dgm:pt>
    <dgm:pt modelId="{1B0B1764-0C37-49B2-A5D6-A8D01C44B471}" type="pres">
      <dgm:prSet presAssocID="{6C5BC43B-A504-412A-A97F-4A45824A46CA}" presName="ParentBackground" presStyleLbl="fgAcc1" presStyleIdx="2" presStyleCnt="3"/>
      <dgm:spPr/>
    </dgm:pt>
    <dgm:pt modelId="{8E26A8B8-6064-4171-AC7A-1BA066BA0E90}" type="pres">
      <dgm:prSet presAssocID="{6C5BC43B-A504-412A-A97F-4A45824A46CA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4A85C809-01A4-4441-A59E-81CD780ADD29}" type="presOf" srcId="{6C5BC43B-A504-412A-A97F-4A45824A46CA}" destId="{1B0B1764-0C37-49B2-A5D6-A8D01C44B471}" srcOrd="0" destOrd="0" presId="urn:microsoft.com/office/officeart/2011/layout/CircleProcess"/>
    <dgm:cxn modelId="{DD9FB613-00D5-41E4-871E-CFFCA9196028}" type="presOf" srcId="{6C5BC43B-A504-412A-A97F-4A45824A46CA}" destId="{8E26A8B8-6064-4171-AC7A-1BA066BA0E90}" srcOrd="1" destOrd="0" presId="urn:microsoft.com/office/officeart/2011/layout/CircleProcess"/>
    <dgm:cxn modelId="{9BD25523-6A62-4DCF-80CE-BF4759C1F9E4}" srcId="{67894A36-1A6C-4287-97DE-A130D675AF70}" destId="{80D1F61D-FAE6-4CDB-843A-842D722A57D2}" srcOrd="1" destOrd="0" parTransId="{C5699ADF-788C-424F-9653-5E15BC017553}" sibTransId="{00ED2BD8-06E7-443C-A48D-49A7428B070A}"/>
    <dgm:cxn modelId="{4CF47D80-A81A-420F-AA7A-D360DDA26A1A}" type="presOf" srcId="{E95A63ED-1D01-4CAD-BEFC-93E31C284E50}" destId="{31283097-DF6E-4603-8272-691396BB1CD0}" srcOrd="0" destOrd="0" presId="urn:microsoft.com/office/officeart/2011/layout/CircleProcess"/>
    <dgm:cxn modelId="{ED053A8A-32C8-4AE9-9B10-9339C509A4F4}" type="presOf" srcId="{80D1F61D-FAE6-4CDB-843A-842D722A57D2}" destId="{1A182E0D-1EDC-4647-82D8-35D65F579F7B}" srcOrd="1" destOrd="0" presId="urn:microsoft.com/office/officeart/2011/layout/CircleProcess"/>
    <dgm:cxn modelId="{3CC8A99B-BF50-4F22-AF60-A0A6E98BF315}" srcId="{67894A36-1A6C-4287-97DE-A130D675AF70}" destId="{6C5BC43B-A504-412A-A97F-4A45824A46CA}" srcOrd="0" destOrd="0" parTransId="{EB7F98F4-CC8D-4DBE-B9FA-5955C484E340}" sibTransId="{5C3F13CA-9CAC-410E-A98A-286673F3C6AB}"/>
    <dgm:cxn modelId="{47C9C8A6-6C26-4B70-BDFA-BBAD077D7923}" type="presOf" srcId="{E95A63ED-1D01-4CAD-BEFC-93E31C284E50}" destId="{F126B21C-C82F-4EAA-946D-5C110E9FE64A}" srcOrd="1" destOrd="0" presId="urn:microsoft.com/office/officeart/2011/layout/CircleProcess"/>
    <dgm:cxn modelId="{2B5C36D7-D991-4916-9A25-B83BA969F302}" type="presOf" srcId="{80D1F61D-FAE6-4CDB-843A-842D722A57D2}" destId="{A1B071E9-4978-4B4F-A1C9-991B8A205CE0}" srcOrd="0" destOrd="0" presId="urn:microsoft.com/office/officeart/2011/layout/CircleProcess"/>
    <dgm:cxn modelId="{FC40A1DD-0353-49D9-A117-C54633FAD507}" srcId="{67894A36-1A6C-4287-97DE-A130D675AF70}" destId="{E95A63ED-1D01-4CAD-BEFC-93E31C284E50}" srcOrd="2" destOrd="0" parTransId="{579D71DC-DFF5-4FC2-A434-25534CE6B1FE}" sibTransId="{A74AE62D-D8E6-4A77-AE46-3B643883516E}"/>
    <dgm:cxn modelId="{F3ECAEE5-3CDD-4D00-AED0-3BC4EA640CCB}" type="presOf" srcId="{67894A36-1A6C-4287-97DE-A130D675AF70}" destId="{B9AA4D05-9BAC-4998-A335-CF4D79CDBAFA}" srcOrd="0" destOrd="0" presId="urn:microsoft.com/office/officeart/2011/layout/CircleProcess"/>
    <dgm:cxn modelId="{8C7612A1-4617-47C0-96DA-09DBC7D76004}" type="presParOf" srcId="{B9AA4D05-9BAC-4998-A335-CF4D79CDBAFA}" destId="{2298053C-E8EA-469A-83D0-8875F91B452F}" srcOrd="0" destOrd="0" presId="urn:microsoft.com/office/officeart/2011/layout/CircleProcess"/>
    <dgm:cxn modelId="{3CBD4301-72BC-426A-A0BB-8F2CF7810801}" type="presParOf" srcId="{2298053C-E8EA-469A-83D0-8875F91B452F}" destId="{D5D1DD44-438F-46FD-939F-7AD116430CD7}" srcOrd="0" destOrd="0" presId="urn:microsoft.com/office/officeart/2011/layout/CircleProcess"/>
    <dgm:cxn modelId="{53C89C85-251F-47BD-8D58-5AAF57E67774}" type="presParOf" srcId="{B9AA4D05-9BAC-4998-A335-CF4D79CDBAFA}" destId="{AEE986CA-46C7-4B72-BD78-B23F15B33AD9}" srcOrd="1" destOrd="0" presId="urn:microsoft.com/office/officeart/2011/layout/CircleProcess"/>
    <dgm:cxn modelId="{11355DFD-360D-4E28-BB76-AB85C62B5195}" type="presParOf" srcId="{AEE986CA-46C7-4B72-BD78-B23F15B33AD9}" destId="{31283097-DF6E-4603-8272-691396BB1CD0}" srcOrd="0" destOrd="0" presId="urn:microsoft.com/office/officeart/2011/layout/CircleProcess"/>
    <dgm:cxn modelId="{377DE510-B9DC-4F04-9948-F4CC9A39FB36}" type="presParOf" srcId="{B9AA4D05-9BAC-4998-A335-CF4D79CDBAFA}" destId="{F126B21C-C82F-4EAA-946D-5C110E9FE64A}" srcOrd="2" destOrd="0" presId="urn:microsoft.com/office/officeart/2011/layout/CircleProcess"/>
    <dgm:cxn modelId="{A8E82858-D494-4EBB-8D17-A0667631FE27}" type="presParOf" srcId="{B9AA4D05-9BAC-4998-A335-CF4D79CDBAFA}" destId="{2448322D-9E34-4DF0-8C72-8DB1ACA53007}" srcOrd="3" destOrd="0" presId="urn:microsoft.com/office/officeart/2011/layout/CircleProcess"/>
    <dgm:cxn modelId="{3444AC35-1D66-49DD-88A0-63F191B0ED69}" type="presParOf" srcId="{2448322D-9E34-4DF0-8C72-8DB1ACA53007}" destId="{2C432190-B7D9-4BDF-B9BC-70199B4887F6}" srcOrd="0" destOrd="0" presId="urn:microsoft.com/office/officeart/2011/layout/CircleProcess"/>
    <dgm:cxn modelId="{7B940378-B01E-4892-B8DA-210C51E3AA68}" type="presParOf" srcId="{B9AA4D05-9BAC-4998-A335-CF4D79CDBAFA}" destId="{1A68B6D4-4857-48DA-89C0-D2EA3E8C2364}" srcOrd="4" destOrd="0" presId="urn:microsoft.com/office/officeart/2011/layout/CircleProcess"/>
    <dgm:cxn modelId="{C6DF012F-F8E7-41BD-BC9B-A872A7B28980}" type="presParOf" srcId="{1A68B6D4-4857-48DA-89C0-D2EA3E8C2364}" destId="{A1B071E9-4978-4B4F-A1C9-991B8A205CE0}" srcOrd="0" destOrd="0" presId="urn:microsoft.com/office/officeart/2011/layout/CircleProcess"/>
    <dgm:cxn modelId="{BFAA561D-2EEB-4A80-98F6-5827B6033340}" type="presParOf" srcId="{B9AA4D05-9BAC-4998-A335-CF4D79CDBAFA}" destId="{1A182E0D-1EDC-4647-82D8-35D65F579F7B}" srcOrd="5" destOrd="0" presId="urn:microsoft.com/office/officeart/2011/layout/CircleProcess"/>
    <dgm:cxn modelId="{2887455F-35BA-4B4D-A57A-88EC25B9F431}" type="presParOf" srcId="{B9AA4D05-9BAC-4998-A335-CF4D79CDBAFA}" destId="{95DEFB4D-EFB2-4C55-B2E7-42D9B0AD3AD4}" srcOrd="6" destOrd="0" presId="urn:microsoft.com/office/officeart/2011/layout/CircleProcess"/>
    <dgm:cxn modelId="{5BE54FD0-BC39-4360-A5FA-F38F7FDFDC5F}" type="presParOf" srcId="{95DEFB4D-EFB2-4C55-B2E7-42D9B0AD3AD4}" destId="{E72B8DF1-CD9C-454B-AC98-89A7D3AC6745}" srcOrd="0" destOrd="0" presId="urn:microsoft.com/office/officeart/2011/layout/CircleProcess"/>
    <dgm:cxn modelId="{118AED55-BDEB-47B3-9F36-21F11CE64BB5}" type="presParOf" srcId="{B9AA4D05-9BAC-4998-A335-CF4D79CDBAFA}" destId="{0A2B5042-80A9-4CEE-A504-A70D05618888}" srcOrd="7" destOrd="0" presId="urn:microsoft.com/office/officeart/2011/layout/CircleProcess"/>
    <dgm:cxn modelId="{09C580A8-E2ED-4782-B230-5F1EA1C200A1}" type="presParOf" srcId="{0A2B5042-80A9-4CEE-A504-A70D05618888}" destId="{1B0B1764-0C37-49B2-A5D6-A8D01C44B471}" srcOrd="0" destOrd="0" presId="urn:microsoft.com/office/officeart/2011/layout/CircleProcess"/>
    <dgm:cxn modelId="{CA3082E2-7496-4EEE-B2A8-DBDBCDE888B5}" type="presParOf" srcId="{B9AA4D05-9BAC-4998-A335-CF4D79CDBAFA}" destId="{8E26A8B8-6064-4171-AC7A-1BA066BA0E90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1CEC2-3C04-41BF-B1E3-B1F31D3BA6D5}">
      <dsp:nvSpPr>
        <dsp:cNvPr id="0" name=""/>
        <dsp:cNvSpPr/>
      </dsp:nvSpPr>
      <dsp:spPr>
        <a:xfrm>
          <a:off x="1371588" y="0"/>
          <a:ext cx="3429000" cy="3429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2073D-7F3B-485E-882C-6365CD663DCF}">
      <dsp:nvSpPr>
        <dsp:cNvPr id="0" name=""/>
        <dsp:cNvSpPr/>
      </dsp:nvSpPr>
      <dsp:spPr>
        <a:xfrm>
          <a:off x="3048007" y="372199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Helps children develop key skills</a:t>
          </a:r>
        </a:p>
      </dsp:txBody>
      <dsp:txXfrm>
        <a:off x="3087631" y="411823"/>
        <a:ext cx="2149602" cy="732460"/>
      </dsp:txXfrm>
    </dsp:sp>
    <dsp:sp modelId="{6BCC84A2-31FF-4E44-B38C-9C0042C15F68}">
      <dsp:nvSpPr>
        <dsp:cNvPr id="0" name=""/>
        <dsp:cNvSpPr/>
      </dsp:nvSpPr>
      <dsp:spPr>
        <a:xfrm>
          <a:off x="3048007" y="1296628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Aligns with Wales overall ideas for education</a:t>
          </a:r>
        </a:p>
      </dsp:txBody>
      <dsp:txXfrm>
        <a:off x="3087631" y="1336252"/>
        <a:ext cx="2149602" cy="732460"/>
      </dsp:txXfrm>
    </dsp:sp>
    <dsp:sp modelId="{6E261323-CE67-4F85-91F9-9219D0042A75}">
      <dsp:nvSpPr>
        <dsp:cNvPr id="0" name=""/>
        <dsp:cNvSpPr/>
      </dsp:nvSpPr>
      <dsp:spPr>
        <a:xfrm>
          <a:off x="3048007" y="2209800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Allows</a:t>
          </a:r>
          <a:r>
            <a:rPr lang="en-US" sz="1200" kern="1200" baseline="0" dirty="0"/>
            <a:t> children the chance to compete in a competition with their own ideas</a:t>
          </a:r>
          <a:endParaRPr lang="en-US" sz="1200" kern="1200" dirty="0"/>
        </a:p>
      </dsp:txBody>
      <dsp:txXfrm>
        <a:off x="3087631" y="2249424"/>
        <a:ext cx="2149602" cy="732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1CEC2-3C04-41BF-B1E3-B1F31D3BA6D5}">
      <dsp:nvSpPr>
        <dsp:cNvPr id="0" name=""/>
        <dsp:cNvSpPr/>
      </dsp:nvSpPr>
      <dsp:spPr>
        <a:xfrm>
          <a:off x="1343024" y="0"/>
          <a:ext cx="3429000" cy="3429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2073D-7F3B-485E-882C-6365CD663DCF}">
      <dsp:nvSpPr>
        <dsp:cNvPr id="0" name=""/>
        <dsp:cNvSpPr/>
      </dsp:nvSpPr>
      <dsp:spPr>
        <a:xfrm>
          <a:off x="762010" y="381000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Children may be disheartened if they don’t win </a:t>
          </a:r>
        </a:p>
      </dsp:txBody>
      <dsp:txXfrm>
        <a:off x="801634" y="420624"/>
        <a:ext cx="2149602" cy="732460"/>
      </dsp:txXfrm>
    </dsp:sp>
    <dsp:sp modelId="{6D49E44E-9B61-4144-840B-0610D95F6A60}">
      <dsp:nvSpPr>
        <dsp:cNvPr id="0" name=""/>
        <dsp:cNvSpPr/>
      </dsp:nvSpPr>
      <dsp:spPr>
        <a:xfrm>
          <a:off x="762010" y="1295400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Children can only succeed depend and how much the school gets involved. </a:t>
          </a:r>
        </a:p>
      </dsp:txBody>
      <dsp:txXfrm>
        <a:off x="801634" y="1335024"/>
        <a:ext cx="2149602" cy="732460"/>
      </dsp:txXfrm>
    </dsp:sp>
    <dsp:sp modelId="{6BCC84A2-31FF-4E44-B38C-9C0042C15F68}">
      <dsp:nvSpPr>
        <dsp:cNvPr id="0" name=""/>
        <dsp:cNvSpPr/>
      </dsp:nvSpPr>
      <dsp:spPr>
        <a:xfrm>
          <a:off x="762010" y="2209800"/>
          <a:ext cx="2228850" cy="8117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Not every child within a school gets to take part</a:t>
          </a:r>
        </a:p>
      </dsp:txBody>
      <dsp:txXfrm>
        <a:off x="801634" y="2249424"/>
        <a:ext cx="2149602" cy="732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1DD44-438F-46FD-939F-7AD116430CD7}">
      <dsp:nvSpPr>
        <dsp:cNvPr id="0" name=""/>
        <dsp:cNvSpPr/>
      </dsp:nvSpPr>
      <dsp:spPr>
        <a:xfrm>
          <a:off x="8435580" y="1551008"/>
          <a:ext cx="3679748" cy="368042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83097-DF6E-4603-8272-691396BB1CD0}">
      <dsp:nvSpPr>
        <dsp:cNvPr id="0" name=""/>
        <dsp:cNvSpPr/>
      </dsp:nvSpPr>
      <dsp:spPr>
        <a:xfrm>
          <a:off x="8532818" y="1676389"/>
          <a:ext cx="3435390" cy="343502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Children will be praised more on the development of their entrepreneurial skills and their transferable skills.</a:t>
          </a:r>
          <a:endParaRPr lang="en-US" sz="2200" kern="1200" dirty="0"/>
        </a:p>
      </dsp:txBody>
      <dsp:txXfrm>
        <a:off x="9023930" y="2167199"/>
        <a:ext cx="2453165" cy="2453404"/>
      </dsp:txXfrm>
    </dsp:sp>
    <dsp:sp modelId="{2C432190-B7D9-4BDF-B9BC-70199B4887F6}">
      <dsp:nvSpPr>
        <dsp:cNvPr id="0" name=""/>
        <dsp:cNvSpPr/>
      </dsp:nvSpPr>
      <dsp:spPr>
        <a:xfrm rot="2700000">
          <a:off x="4636886" y="1555457"/>
          <a:ext cx="3670885" cy="3670885"/>
        </a:xfrm>
        <a:prstGeom prst="teardrop">
          <a:avLst>
            <a:gd name="adj" fmla="val 100000"/>
          </a:avLst>
        </a:prstGeom>
        <a:solidFill>
          <a:schemeClr val="accent5">
            <a:hueOff val="-6981104"/>
            <a:satOff val="-8288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071E9-4978-4B4F-A1C9-991B8A205CE0}">
      <dsp:nvSpPr>
        <dsp:cNvPr id="0" name=""/>
        <dsp:cNvSpPr/>
      </dsp:nvSpPr>
      <dsp:spPr>
        <a:xfrm>
          <a:off x="4722821" y="1676389"/>
          <a:ext cx="3435390" cy="343502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981104"/>
              <a:satOff val="-8288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All teams will be given the same amount of funding, so nobody has an unfair advantage</a:t>
          </a:r>
          <a:endParaRPr lang="en-US" sz="2200" kern="1200" dirty="0"/>
        </a:p>
      </dsp:txBody>
      <dsp:txXfrm>
        <a:off x="5213934" y="2167199"/>
        <a:ext cx="2453165" cy="2453404"/>
      </dsp:txXfrm>
    </dsp:sp>
    <dsp:sp modelId="{E72B8DF1-CD9C-454B-AC98-89A7D3AC6745}">
      <dsp:nvSpPr>
        <dsp:cNvPr id="0" name=""/>
        <dsp:cNvSpPr/>
      </dsp:nvSpPr>
      <dsp:spPr>
        <a:xfrm rot="2700000">
          <a:off x="833760" y="1555457"/>
          <a:ext cx="3670885" cy="3670885"/>
        </a:xfrm>
        <a:prstGeom prst="teardrop">
          <a:avLst>
            <a:gd name="adj" fmla="val 100000"/>
          </a:avLst>
        </a:prstGeom>
        <a:solidFill>
          <a:schemeClr val="accent5">
            <a:hueOff val="-13962209"/>
            <a:satOff val="-16576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B1764-0C37-49B2-A5D6-A8D01C44B471}">
      <dsp:nvSpPr>
        <dsp:cNvPr id="0" name=""/>
        <dsp:cNvSpPr/>
      </dsp:nvSpPr>
      <dsp:spPr>
        <a:xfrm>
          <a:off x="951507" y="1673710"/>
          <a:ext cx="3435390" cy="343502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3962209"/>
              <a:satOff val="-16576"/>
              <a:lumOff val="-23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All children would be given the opportunity to take part in the competition</a:t>
          </a:r>
          <a:endParaRPr lang="en-US" sz="2200" kern="1200" dirty="0"/>
        </a:p>
      </dsp:txBody>
      <dsp:txXfrm>
        <a:off x="1442620" y="2164520"/>
        <a:ext cx="2453165" cy="2453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15-Mar-18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15-Mar-18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15-Mar-18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15-Mar-18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15-Mar-18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15-Mar-18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15-Mar-18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15-Mar-18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15-Mar-18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15-Mar-18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15-Mar-18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15-Mar-18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412" y="3200400"/>
            <a:ext cx="7008574" cy="1930400"/>
          </a:xfrm>
        </p:spPr>
        <p:txBody>
          <a:bodyPr/>
          <a:lstStyle/>
          <a:p>
            <a:r>
              <a:rPr lang="en-US" dirty="0"/>
              <a:t>Enterprise Troopers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By Ashley Thomas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F42F7-0BC3-4584-BB54-095C0205E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1752600"/>
            <a:ext cx="6234403" cy="510540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dirty="0"/>
              <a:t>This is a initiative done by Big Idea Wales</a:t>
            </a:r>
          </a:p>
          <a:p>
            <a:pPr fontAlgn="base"/>
            <a:r>
              <a:rPr lang="en-GB" dirty="0"/>
              <a:t>Children get the chance to create their own business</a:t>
            </a:r>
          </a:p>
          <a:p>
            <a:pPr fontAlgn="base"/>
            <a:r>
              <a:rPr lang="en-GB" dirty="0"/>
              <a:t>Open to every school </a:t>
            </a:r>
          </a:p>
          <a:p>
            <a:pPr fontAlgn="base"/>
            <a:r>
              <a:rPr lang="en-GB" dirty="0"/>
              <a:t>Links with the ACRO model and the “YES” Plan </a:t>
            </a:r>
          </a:p>
          <a:p>
            <a:pPr fontAlgn="base"/>
            <a:r>
              <a:rPr lang="en-GB" dirty="0"/>
              <a:t>Helps children develop transferable skills</a:t>
            </a:r>
          </a:p>
          <a:p>
            <a:pPr fontAlgn="base"/>
            <a:r>
              <a:rPr lang="en-GB" dirty="0"/>
              <a:t>Helps children develop entrepreneurial skills </a:t>
            </a:r>
          </a:p>
          <a:p>
            <a:endParaRPr lang="en-US" dirty="0"/>
          </a:p>
        </p:txBody>
      </p:sp>
      <p:pic>
        <p:nvPicPr>
          <p:cNvPr id="1026" name="Picture 2" descr="https://lh3.googleusercontent.com/BpajKwJF5hZ8NVP2PaMcTIy9LJKQdOyQ4-RniEXTSoidfJA2hLX48Yid7o50p_voOoE4I9jhvRd_X-EQ5Q4EBc3-EmwXqATLTyGAdpkKMzt3Jzb-MA4mNrYZsY5GxHMmNvrsDRag_Q">
            <a:extLst>
              <a:ext uri="{FF2B5EF4-FFF2-40B4-BE49-F238E27FC236}">
                <a16:creationId xmlns:a16="http://schemas.microsoft.com/office/drawing/2014/main" id="{CF69D1BE-4427-4ABD-89FB-54C182F3E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212" y="19878"/>
            <a:ext cx="32385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238407-6CE2-4FAC-98CB-65769155D7D7}"/>
              </a:ext>
            </a:extLst>
          </p:cNvPr>
          <p:cNvSpPr txBox="1"/>
          <p:nvPr/>
        </p:nvSpPr>
        <p:spPr>
          <a:xfrm>
            <a:off x="7351712" y="1198001"/>
            <a:ext cx="40767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(Enterprise troopers. 2018)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212" y="2683901"/>
            <a:ext cx="4085767" cy="23002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904412" y="4952765"/>
            <a:ext cx="1981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Big Ideas wales. (2018).</a:t>
            </a:r>
          </a:p>
        </p:txBody>
      </p:sp>
    </p:spTree>
    <p:extLst>
      <p:ext uri="{BB962C8B-B14F-4D97-AF65-F5344CB8AC3E}">
        <p14:creationId xmlns:p14="http://schemas.microsoft.com/office/powerpoint/2010/main" val="3027654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0311A-EACD-40AA-AA07-E9CC82D8C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6812" y="-609600"/>
            <a:ext cx="10157354" cy="1397000"/>
          </a:xfrm>
        </p:spPr>
        <p:txBody>
          <a:bodyPr/>
          <a:lstStyle/>
          <a:p>
            <a:r>
              <a:rPr lang="en-GB" dirty="0"/>
              <a:t>What is the ACRO model?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A46F07-6DB7-4C1B-A452-E5EC13816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850" y="787400"/>
            <a:ext cx="2857500" cy="22340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669EECB-9E4F-4090-B266-FF664B074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869" y="787400"/>
            <a:ext cx="2834525" cy="22340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0EC4B40-9E5F-41D8-9BF4-31146085BB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0790" y="787400"/>
            <a:ext cx="2834525" cy="22042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50D7F5F-3D2C-432D-B045-BF8AA9C6CD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2711" y="770835"/>
            <a:ext cx="2834525" cy="219760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E4BA6AF-B635-4A51-BD49-AD3CC1E6DD60}"/>
              </a:ext>
            </a:extLst>
          </p:cNvPr>
          <p:cNvSpPr txBox="1"/>
          <p:nvPr/>
        </p:nvSpPr>
        <p:spPr>
          <a:xfrm>
            <a:off x="9904412" y="3021445"/>
            <a:ext cx="2362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(Enterprise troopers. 2018)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0EB4C1-B488-4432-AB0B-A42818088947}"/>
              </a:ext>
            </a:extLst>
          </p:cNvPr>
          <p:cNvSpPr txBox="1"/>
          <p:nvPr/>
        </p:nvSpPr>
        <p:spPr>
          <a:xfrm>
            <a:off x="912812" y="3505200"/>
            <a:ext cx="102489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ACRO model was introduced to focus on the attitudes, skills and behaviours needed to enable young people to meet the needs of business in the 21st century (</a:t>
            </a:r>
            <a:r>
              <a:rPr lang="en-US" dirty="0"/>
              <a:t>BusinessWales, 2018).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It is a model put in place in order for children to follow and aim to each trooper.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ACRO stands for Attitude, Creativity, Relationships and organisation.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ACRO model links heavily with the enterprise troopers.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2477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DA74F-1C1B-45E0-9D5C-70898F036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212" y="1671983"/>
            <a:ext cx="11658600" cy="5186017"/>
          </a:xfrm>
        </p:spPr>
        <p:txBody>
          <a:bodyPr>
            <a:normAutofit/>
          </a:bodyPr>
          <a:lstStyle/>
          <a:p>
            <a:r>
              <a:rPr lang="en-GB" sz="2000" dirty="0"/>
              <a:t>It is a government strategy </a:t>
            </a:r>
          </a:p>
          <a:p>
            <a:r>
              <a:rPr lang="en-GB" sz="2000" dirty="0"/>
              <a:t>The Youth Entrepreneurship Strategy (YES) aims to equip young people with entrepreneurial skills.</a:t>
            </a:r>
          </a:p>
          <a:p>
            <a:r>
              <a:rPr lang="en-GB" sz="2000" dirty="0"/>
              <a:t>Also Aims to raise their aspirations, so they can fulfil their potential whatever they choose to do.</a:t>
            </a:r>
          </a:p>
          <a:p>
            <a:pPr marL="0" indent="0">
              <a:buNone/>
            </a:pPr>
            <a:r>
              <a:rPr lang="en-GB" sz="2000" dirty="0"/>
              <a:t>The yes plan has three main agendas and these are:</a:t>
            </a:r>
          </a:p>
          <a:p>
            <a:r>
              <a:rPr lang="en-GB" sz="2000" dirty="0"/>
              <a:t>1.      </a:t>
            </a:r>
            <a:r>
              <a:rPr lang="en-GB" sz="2000" b="1" dirty="0"/>
              <a:t>Engaging </a:t>
            </a:r>
            <a:r>
              <a:rPr lang="en-GB" sz="2000" dirty="0"/>
              <a:t>: Promoting the value of entrepreneurship to create opportunities and develop young people</a:t>
            </a:r>
          </a:p>
          <a:p>
            <a:r>
              <a:rPr lang="en-GB" sz="2000" dirty="0"/>
              <a:t>2.      </a:t>
            </a:r>
            <a:r>
              <a:rPr lang="en-GB" sz="2000" b="1" dirty="0"/>
              <a:t>Empowering </a:t>
            </a:r>
            <a:r>
              <a:rPr lang="en-GB" sz="2000" dirty="0"/>
              <a:t>: Providing young people with entrepreneurial learning opportunities</a:t>
            </a:r>
          </a:p>
          <a:p>
            <a:r>
              <a:rPr lang="en-GB" sz="2000" dirty="0"/>
              <a:t>3.      </a:t>
            </a:r>
            <a:r>
              <a:rPr lang="en-GB" sz="2000" b="1" dirty="0"/>
              <a:t>Equipping </a:t>
            </a:r>
            <a:r>
              <a:rPr lang="en-GB" sz="2000" dirty="0"/>
              <a:t>: Supporting young people to create and grow businesses</a:t>
            </a:r>
          </a:p>
          <a:p>
            <a:pPr marL="0" indent="0">
              <a:buNone/>
            </a:pPr>
            <a:r>
              <a:rPr lang="en-GB" sz="1200" dirty="0"/>
              <a:t>(</a:t>
            </a:r>
            <a:r>
              <a:rPr lang="en-US" sz="1200" dirty="0"/>
              <a:t>BusinessWales, 2018). </a:t>
            </a:r>
            <a:endParaRPr lang="en-GB" sz="12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676519" y="-23473"/>
            <a:ext cx="82105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</a:rPr>
              <a:t>Y</a:t>
            </a:r>
          </a:p>
        </p:txBody>
      </p:sp>
      <p:sp>
        <p:nvSpPr>
          <p:cNvPr id="6" name="Rectangle 5"/>
          <p:cNvSpPr/>
          <p:nvPr/>
        </p:nvSpPr>
        <p:spPr>
          <a:xfrm>
            <a:off x="4268811" y="-23472"/>
            <a:ext cx="71846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E</a:t>
            </a:r>
          </a:p>
        </p:txBody>
      </p:sp>
      <p:sp>
        <p:nvSpPr>
          <p:cNvPr id="7" name="Rectangle 6"/>
          <p:cNvSpPr/>
          <p:nvPr/>
        </p:nvSpPr>
        <p:spPr>
          <a:xfrm>
            <a:off x="4815726" y="-23472"/>
            <a:ext cx="71846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S</a:t>
            </a:r>
          </a:p>
        </p:txBody>
      </p:sp>
      <p:sp>
        <p:nvSpPr>
          <p:cNvPr id="8" name="Rectangle 7"/>
          <p:cNvSpPr/>
          <p:nvPr/>
        </p:nvSpPr>
        <p:spPr>
          <a:xfrm>
            <a:off x="5663922" y="-23006"/>
            <a:ext cx="75854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P</a:t>
            </a:r>
          </a:p>
        </p:txBody>
      </p:sp>
      <p:sp>
        <p:nvSpPr>
          <p:cNvPr id="9" name="Rectangle 8"/>
          <p:cNvSpPr/>
          <p:nvPr/>
        </p:nvSpPr>
        <p:spPr>
          <a:xfrm>
            <a:off x="6170487" y="-20944"/>
            <a:ext cx="6367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L</a:t>
            </a:r>
          </a:p>
        </p:txBody>
      </p:sp>
      <p:sp>
        <p:nvSpPr>
          <p:cNvPr id="10" name="Rectangle 9"/>
          <p:cNvSpPr/>
          <p:nvPr/>
        </p:nvSpPr>
        <p:spPr>
          <a:xfrm>
            <a:off x="6638708" y="-20941"/>
            <a:ext cx="94288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A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361326" y="-21975"/>
            <a:ext cx="94288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B050"/>
                </a:solidFill>
                <a:effectLst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61325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1B1FF-4097-4F0A-B2E7-BEB4AEA01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develops entrepreneurial Thinking?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C9BEE-A25F-4271-ABA8-01ACEE0A0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212" y="1676400"/>
            <a:ext cx="7391400" cy="5181600"/>
          </a:xfrm>
        </p:spPr>
        <p:txBody>
          <a:bodyPr/>
          <a:lstStyle/>
          <a:p>
            <a:r>
              <a:rPr lang="en-US" dirty="0"/>
              <a:t>Helps children express their inner Creativity.</a:t>
            </a:r>
          </a:p>
          <a:p>
            <a:r>
              <a:rPr lang="en-US" dirty="0"/>
              <a:t>Develops children's initiative. </a:t>
            </a:r>
          </a:p>
          <a:p>
            <a:r>
              <a:rPr lang="en-US" dirty="0"/>
              <a:t>Helps children </a:t>
            </a:r>
            <a:r>
              <a:rPr lang="en-GB" dirty="0"/>
              <a:t>take imaginative approaches to problem solving.</a:t>
            </a:r>
            <a:r>
              <a:rPr lang="en-US" dirty="0"/>
              <a:t> </a:t>
            </a:r>
          </a:p>
          <a:p>
            <a:r>
              <a:rPr lang="en-US" dirty="0"/>
              <a:t>Develops children's People and team skills.</a:t>
            </a:r>
          </a:p>
          <a:p>
            <a:r>
              <a:rPr lang="en-GB" dirty="0"/>
              <a:t>Helps students reflect on their own particular strengths, interests and aspirations</a:t>
            </a:r>
          </a:p>
          <a:p>
            <a:r>
              <a:rPr lang="en-US" dirty="0"/>
              <a:t>Encourages children's </a:t>
            </a:r>
            <a:r>
              <a:rPr lang="en-GB" dirty="0"/>
              <a:t>can-do attitude and helps them achieve the ideas they set out</a:t>
            </a:r>
          </a:p>
          <a:p>
            <a:pPr marL="0" indent="0">
              <a:buNone/>
            </a:pPr>
            <a:r>
              <a:rPr lang="en-US" sz="1200" dirty="0"/>
              <a:t>(Enterprise troopers, 2018).</a:t>
            </a:r>
            <a:endParaRPr lang="en-GB" sz="12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024" y="2133600"/>
            <a:ext cx="4171815" cy="33528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51811" y="5562600"/>
            <a:ext cx="37130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(Entrepreneurship, 2018).</a:t>
            </a:r>
          </a:p>
        </p:txBody>
      </p:sp>
    </p:spTree>
    <p:extLst>
      <p:ext uri="{BB962C8B-B14F-4D97-AF65-F5344CB8AC3E}">
        <p14:creationId xmlns:p14="http://schemas.microsoft.com/office/powerpoint/2010/main" val="145190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D60E0-5AF7-4DA5-B1CA-EAF9A5F0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-533400"/>
            <a:ext cx="10157354" cy="1397000"/>
          </a:xfrm>
        </p:spPr>
        <p:txBody>
          <a:bodyPr/>
          <a:lstStyle/>
          <a:p>
            <a:r>
              <a:rPr lang="en-GB" dirty="0"/>
              <a:t>What transferable skills are gained?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F74DD-551E-4778-ADFD-C4417ECE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2697" y="1000352"/>
            <a:ext cx="7618413" cy="58576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Creigiau Primary said the skills their students gained were:</a:t>
            </a:r>
          </a:p>
          <a:p>
            <a:r>
              <a:rPr lang="en-GB" dirty="0"/>
              <a:t>Organisation</a:t>
            </a:r>
          </a:p>
          <a:p>
            <a:r>
              <a:rPr lang="en-GB" dirty="0"/>
              <a:t>Leadership</a:t>
            </a:r>
          </a:p>
          <a:p>
            <a:r>
              <a:rPr lang="en-GB" dirty="0"/>
              <a:t>Creativity </a:t>
            </a:r>
          </a:p>
          <a:p>
            <a:pPr marL="0" indent="0">
              <a:buNone/>
            </a:pPr>
            <a:r>
              <a:rPr lang="en-GB" dirty="0"/>
              <a:t>Other skills that are gained through entrepreneurial tasks are: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Presenting 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Positive thinking</a:t>
            </a:r>
          </a:p>
          <a:p>
            <a:r>
              <a:rPr lang="en-GB" dirty="0"/>
              <a:t>Aiming high </a:t>
            </a:r>
          </a:p>
          <a:p>
            <a:pPr marL="0" indent="0">
              <a:buNone/>
            </a:pPr>
            <a:r>
              <a:rPr lang="en-GB" sz="1300" dirty="0"/>
              <a:t>(Enabling Enterprise,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812" y="1000352"/>
            <a:ext cx="3789341" cy="53647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1812" y="6238827"/>
            <a:ext cx="5105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(Enterprise troopers (2) 2018).</a:t>
            </a:r>
          </a:p>
        </p:txBody>
      </p:sp>
    </p:spTree>
    <p:extLst>
      <p:ext uri="{BB962C8B-B14F-4D97-AF65-F5344CB8AC3E}">
        <p14:creationId xmlns:p14="http://schemas.microsoft.com/office/powerpoint/2010/main" val="406759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2417331"/>
              </p:ext>
            </p:extLst>
          </p:nvPr>
        </p:nvGraphicFramePr>
        <p:xfrm>
          <a:off x="-306388" y="2895600"/>
          <a:ext cx="6629400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1018455"/>
              </p:ext>
            </p:extLst>
          </p:nvPr>
        </p:nvGraphicFramePr>
        <p:xfrm>
          <a:off x="6399212" y="2893423"/>
          <a:ext cx="6629400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751012" y="2072289"/>
            <a:ext cx="4876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Positives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75612" y="1959040"/>
            <a:ext cx="3505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Negatives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22812" y="-59028"/>
            <a:ext cx="4114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Enterprise troopers</a:t>
            </a: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7237412" y="914400"/>
            <a:ext cx="14478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>
            <a:off x="3008312" y="874702"/>
            <a:ext cx="1524000" cy="990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694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A36FF-ECBB-4AF4-BA46-C5F3DA81D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Improvements for Enterprise troopers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AD418E-5A4C-4C7D-90EA-FB1548F5B1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7273946"/>
              </p:ext>
            </p:extLst>
          </p:nvPr>
        </p:nvGraphicFramePr>
        <p:xfrm>
          <a:off x="0" y="533400"/>
          <a:ext cx="12188824" cy="678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300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-152400"/>
            <a:ext cx="12188825" cy="1397000"/>
          </a:xfrm>
        </p:spPr>
        <p:txBody>
          <a:bodyPr/>
          <a:lstStyle/>
          <a:p>
            <a:r>
              <a:rPr lang="en-GB" dirty="0"/>
              <a:t>                         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3212" y="1752600"/>
            <a:ext cx="10157354" cy="4470400"/>
          </a:xfrm>
        </p:spPr>
        <p:txBody>
          <a:bodyPr/>
          <a:lstStyle/>
          <a:p>
            <a:r>
              <a:rPr lang="en-GB" dirty="0"/>
              <a:t>Enterprise troopers is a key strategy </a:t>
            </a:r>
          </a:p>
          <a:p>
            <a:r>
              <a:rPr lang="en-GB" dirty="0"/>
              <a:t> All three ideas in Wales are linked together</a:t>
            </a:r>
          </a:p>
          <a:p>
            <a:r>
              <a:rPr lang="en-GB" dirty="0"/>
              <a:t>Enterprise troopers develops entrepreneur skills</a:t>
            </a:r>
          </a:p>
          <a:p>
            <a:r>
              <a:rPr lang="en-GB" dirty="0"/>
              <a:t>Helps children gain transferable skills</a:t>
            </a:r>
          </a:p>
          <a:p>
            <a:r>
              <a:rPr lang="en-GB" dirty="0"/>
              <a:t>Entrepreneurship is a vital part of children's development </a:t>
            </a:r>
          </a:p>
          <a:p>
            <a:r>
              <a:rPr lang="en-GB" dirty="0"/>
              <a:t>More schools need to promote entrepreneurial thinking </a:t>
            </a:r>
          </a:p>
        </p:txBody>
      </p:sp>
    </p:spTree>
    <p:extLst>
      <p:ext uri="{BB962C8B-B14F-4D97-AF65-F5344CB8AC3E}">
        <p14:creationId xmlns:p14="http://schemas.microsoft.com/office/powerpoint/2010/main" val="401643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BC731-842F-4834-8906-82D273DD5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12" y="-152400"/>
            <a:ext cx="10157354" cy="1397000"/>
          </a:xfrm>
        </p:spPr>
        <p:txBody>
          <a:bodyPr/>
          <a:lstStyle/>
          <a:p>
            <a:r>
              <a:rPr lang="en-GB" dirty="0"/>
              <a:t>Reference list: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D16AF-FD64-4BF6-9791-5615F4822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212" y="1244600"/>
            <a:ext cx="10157354" cy="4470400"/>
          </a:xfrm>
        </p:spPr>
        <p:txBody>
          <a:bodyPr>
            <a:normAutofit/>
          </a:bodyPr>
          <a:lstStyle/>
          <a:p>
            <a:pPr fontAlgn="base"/>
            <a:r>
              <a:rPr lang="en-GB" sz="1200" dirty="0"/>
              <a:t>Big Ideas wales. (2018). [image] Available at: http://www.filmage.co.uk/news/2016/1/6/becoming-a-big-ideas-wales-role-model [Accessed 14 Mar. 2018].</a:t>
            </a:r>
            <a:endParaRPr lang="en-US" sz="1200" dirty="0"/>
          </a:p>
          <a:p>
            <a:pPr fontAlgn="base"/>
            <a:r>
              <a:rPr lang="en-US" sz="1200" dirty="0" err="1"/>
              <a:t>Businesswales.gov.wales</a:t>
            </a:r>
            <a:r>
              <a:rPr lang="en-US" sz="1200" dirty="0"/>
              <a:t>. (2018). </a:t>
            </a:r>
            <a:r>
              <a:rPr lang="en-US" sz="1200" i="1" dirty="0"/>
              <a:t>Understanding Entrepreneurship - The ACRO Model | Big Ideas Wales</a:t>
            </a:r>
            <a:r>
              <a:rPr lang="en-US" sz="1200" dirty="0"/>
              <a:t>. [online] Available at: https://businesswales.gov.wales/bigideas/understanding-entrepreneurship-acro-model [Accessed 11 Mar. 2018].</a:t>
            </a:r>
          </a:p>
          <a:p>
            <a:pPr fontAlgn="base"/>
            <a:r>
              <a:rPr lang="en-GB" sz="1200" dirty="0"/>
              <a:t>Enablingenterprise.org. (2018). </a:t>
            </a:r>
            <a:r>
              <a:rPr lang="en-GB" sz="1200" i="1" dirty="0"/>
              <a:t>The Enterprise Skills, Enabling Enterprise Education</a:t>
            </a:r>
            <a:r>
              <a:rPr lang="en-GB" sz="1200" dirty="0"/>
              <a:t>. [online] Available at: http://enablingenterprise.org/about/skills [Accessed 5 Mar. 2018].</a:t>
            </a:r>
            <a:endParaRPr lang="en-US" sz="1200" dirty="0"/>
          </a:p>
          <a:p>
            <a:r>
              <a:rPr lang="en-GB" sz="1200" dirty="0"/>
              <a:t>entrepreneurship. (2018). [image] Available at: https://www.divineschools.com/product/entrepreneurship/ [Accessed 14 Mar. 2018].</a:t>
            </a:r>
          </a:p>
          <a:p>
            <a:r>
              <a:rPr lang="en-GB" sz="1200" dirty="0"/>
              <a:t>Enterprise troopers (2) (2018). </a:t>
            </a:r>
            <a:r>
              <a:rPr lang="en-GB" sz="1200" i="1" dirty="0" err="1"/>
              <a:t>Creigiau</a:t>
            </a:r>
            <a:r>
              <a:rPr lang="en-GB" sz="1200" i="1" dirty="0"/>
              <a:t> Primary School</a:t>
            </a:r>
            <a:r>
              <a:rPr lang="en-GB" sz="1200" dirty="0"/>
              <a:t>. [online] Available at: http://enterprisetroopers.com/wp-content/uploads/2016/11/Case-study-%E2%80%93-Creigiau-Primary-School.pdf [Accessed 11 Mar. 2018].</a:t>
            </a:r>
            <a:endParaRPr lang="en-US" sz="1200" dirty="0"/>
          </a:p>
          <a:p>
            <a:r>
              <a:rPr lang="en-US" sz="1200" dirty="0"/>
              <a:t>Enterprise troopers. (2018). </a:t>
            </a:r>
            <a:r>
              <a:rPr lang="en-US" sz="1200" i="1" dirty="0"/>
              <a:t>Enterprise Troopers – Big Ideas Wales</a:t>
            </a:r>
            <a:r>
              <a:rPr lang="en-US" sz="1200" dirty="0"/>
              <a:t>. [online] Available at: http://enterprisetroopers.com/ [Accessed 11 Mar. 2018].</a:t>
            </a:r>
          </a:p>
        </p:txBody>
      </p:sp>
    </p:spTree>
    <p:extLst>
      <p:ext uri="{BB962C8B-B14F-4D97-AF65-F5344CB8AC3E}">
        <p14:creationId xmlns:p14="http://schemas.microsoft.com/office/powerpoint/2010/main" val="116988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301D382-32B0-43EE-932C-28906AF3761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4873beb7-5857-4685-be1f-d57550cc96cc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256</TotalTime>
  <Words>523</Words>
  <Application>Microsoft Office PowerPoint</Application>
  <PresentationFormat>Custom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Books 16x9</vt:lpstr>
      <vt:lpstr>Enterprise Troopers</vt:lpstr>
      <vt:lpstr>PowerPoint Presentation</vt:lpstr>
      <vt:lpstr>What is the ACRO model?</vt:lpstr>
      <vt:lpstr>PowerPoint Presentation</vt:lpstr>
      <vt:lpstr>How it develops entrepreneurial Thinking?</vt:lpstr>
      <vt:lpstr>What transferable skills are gained?</vt:lpstr>
      <vt:lpstr>PowerPoint Presentation</vt:lpstr>
      <vt:lpstr>Improvements for Enterprise troopers</vt:lpstr>
      <vt:lpstr>                         Conclusion </vt:lpstr>
      <vt:lpstr>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Troopers</dc:title>
  <dc:creator>becca robins</dc:creator>
  <cp:lastModifiedBy>becca robins</cp:lastModifiedBy>
  <cp:revision>24</cp:revision>
  <dcterms:created xsi:type="dcterms:W3CDTF">2018-03-13T15:15:14Z</dcterms:created>
  <dcterms:modified xsi:type="dcterms:W3CDTF">2018-03-15T23:00:42Z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