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45" r:id="rId4"/>
  </p:sldMasterIdLst>
  <p:sldIdLst>
    <p:sldId id="256" r:id="rId5"/>
    <p:sldId id="265" r:id="rId6"/>
    <p:sldId id="257" r:id="rId7"/>
    <p:sldId id="258" r:id="rId8"/>
    <p:sldId id="259" r:id="rId9"/>
    <p:sldId id="260" r:id="rId10"/>
    <p:sldId id="261" r:id="rId11"/>
    <p:sldId id="262" r:id="rId12"/>
    <p:sldId id="263"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85" autoAdjust="0"/>
    <p:restoredTop sz="94660"/>
  </p:normalViewPr>
  <p:slideViewPr>
    <p:cSldViewPr snapToGrid="0">
      <p:cViewPr varScale="1">
        <p:scale>
          <a:sx n="80" d="100"/>
          <a:sy n="80" d="100"/>
        </p:scale>
        <p:origin x="60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923F103-BC34-4FE4-A40E-EDDEECFDA5D0}" type="datetimeFigureOut">
              <a:rPr lang="en-US" smtClean="0"/>
              <a:pPr/>
              <a:t>7/9/2026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154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7/9/2026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39634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7/9/2026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1827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7/9/2026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8164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7/9/2026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4387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7/9/2026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8261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7/9/2026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83610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7/9/2026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3940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7/9/2026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4506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7/9/2026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574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7/9/2026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8560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BE451C3-0FF4-47C4-B829-773ADF60F88C}" type="datetimeFigureOut">
              <a:rPr lang="en-US" smtClean="0"/>
              <a:t>7/9/2026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57F1E4F-1CFF-5643-939E-217C01CDF56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MSIPCMContentMarking" descr="{&quot;HashCode&quot;:-1887548061,&quot;Placement&quot;:&quot;Footer&quot;,&quot;Top&quot;:522.0343,&quot;Left&quot;:0.0,&quot;SlideWidth&quot;:960,&quot;SlideHeight&quot;:540}"/>
          <p:cNvSpPr txBox="1"/>
          <p:nvPr userDrawn="1"/>
        </p:nvSpPr>
        <p:spPr>
          <a:xfrm>
            <a:off x="0" y="6629836"/>
            <a:ext cx="1085694" cy="228163"/>
          </a:xfrm>
          <a:prstGeom prst="rect">
            <a:avLst/>
          </a:prstGeom>
          <a:noFill/>
        </p:spPr>
        <p:txBody>
          <a:bodyPr vert="horz" wrap="square" lIns="0" tIns="0" rIns="0" bIns="0" rtlCol="0" anchor="ctr" anchorCtr="1">
            <a:spAutoFit/>
          </a:bodyPr>
          <a:lstStyle/>
          <a:p>
            <a:pPr algn="l">
              <a:spcBef>
                <a:spcPts val="0"/>
              </a:spcBef>
              <a:spcAft>
                <a:spcPts val="0"/>
              </a:spcAft>
            </a:pPr>
            <a:r>
              <a:rPr lang="en-GB" sz="800" smtClean="0">
                <a:solidFill>
                  <a:srgbClr val="000000"/>
                </a:solidFill>
                <a:latin typeface="Calibri Light" panose="020F0302020204030204" pitchFamily="34" charset="0"/>
              </a:rPr>
              <a:t>Classified as Internal</a:t>
            </a:r>
            <a:endParaRPr lang="en-GB" sz="800">
              <a:solidFill>
                <a:srgbClr val="000000"/>
              </a:solidFill>
              <a:latin typeface="Calibri Light" panose="020F0302020204030204" pitchFamily="34" charset="0"/>
            </a:endParaRPr>
          </a:p>
        </p:txBody>
      </p:sp>
    </p:spTree>
    <p:extLst>
      <p:ext uri="{BB962C8B-B14F-4D97-AF65-F5344CB8AC3E}">
        <p14:creationId xmlns:p14="http://schemas.microsoft.com/office/powerpoint/2010/main" val="649277011"/>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oi.org/10.1177/014920632097680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dirty="0" err="1" smtClean="0"/>
              <a:t>CertHE</a:t>
            </a:r>
            <a:r>
              <a:rPr lang="en-GB" dirty="0" smtClean="0"/>
              <a:t> Computer Skills for Workplace</a:t>
            </a:r>
            <a:br>
              <a:rPr lang="en-GB" dirty="0" smtClean="0"/>
            </a:br>
            <a:r>
              <a:rPr lang="en-GB" dirty="0" smtClean="0"/>
              <a:t>Learning in the Digital Era</a:t>
            </a:r>
            <a:br>
              <a:rPr lang="en-GB" dirty="0" smtClean="0"/>
            </a:br>
            <a:r>
              <a:rPr lang="en-GB" dirty="0" smtClean="0"/>
              <a:t>ACCA4025</a:t>
            </a:r>
            <a:endParaRPr lang="en-GB" dirty="0"/>
          </a:p>
        </p:txBody>
      </p:sp>
      <p:sp>
        <p:nvSpPr>
          <p:cNvPr id="3" name="Subtitle 2"/>
          <p:cNvSpPr>
            <a:spLocks noGrp="1"/>
          </p:cNvSpPr>
          <p:nvPr>
            <p:ph type="subTitle" idx="1"/>
          </p:nvPr>
        </p:nvSpPr>
        <p:spPr/>
        <p:txBody>
          <a:bodyPr>
            <a:normAutofit/>
          </a:bodyPr>
          <a:lstStyle/>
          <a:p>
            <a:pPr algn="ctr"/>
            <a:r>
              <a:rPr lang="en-GB" dirty="0" smtClean="0"/>
              <a:t>Assignment 2 : Professional Development plan (pdp)</a:t>
            </a:r>
          </a:p>
          <a:p>
            <a:pPr algn="ctr"/>
            <a:r>
              <a:rPr lang="en-GB" dirty="0" smtClean="0"/>
              <a:t>Tony Ly 2535528</a:t>
            </a:r>
          </a:p>
          <a:p>
            <a:pPr algn="ctr"/>
            <a:r>
              <a:rPr lang="en-GB" dirty="0" smtClean="0"/>
              <a:t>Martin </a:t>
            </a:r>
            <a:r>
              <a:rPr lang="en-GB" dirty="0" err="1" smtClean="0"/>
              <a:t>svrjda</a:t>
            </a:r>
            <a:endParaRPr lang="en-GB" dirty="0" smtClean="0"/>
          </a:p>
          <a:p>
            <a:pPr algn="ctr"/>
            <a:endParaRPr lang="en-GB" dirty="0"/>
          </a:p>
        </p:txBody>
      </p:sp>
    </p:spTree>
    <p:extLst>
      <p:ext uri="{BB962C8B-B14F-4D97-AF65-F5344CB8AC3E}">
        <p14:creationId xmlns:p14="http://schemas.microsoft.com/office/powerpoint/2010/main" val="31580832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Contents</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Key Strengths</a:t>
            </a:r>
          </a:p>
          <a:p>
            <a:pPr marL="457200" indent="-457200">
              <a:buFont typeface="+mj-lt"/>
              <a:buAutoNum type="arabicPeriod"/>
            </a:pPr>
            <a:r>
              <a:rPr lang="en-GB" dirty="0" smtClean="0"/>
              <a:t>Areas of development/Weaknesses</a:t>
            </a:r>
          </a:p>
          <a:p>
            <a:pPr marL="457200" indent="-457200">
              <a:buFont typeface="+mj-lt"/>
              <a:buAutoNum type="arabicPeriod"/>
            </a:pPr>
            <a:r>
              <a:rPr lang="en-GB" dirty="0" smtClean="0"/>
              <a:t>Traits gained from my self reflection</a:t>
            </a:r>
          </a:p>
          <a:p>
            <a:pPr marL="457200" indent="-457200">
              <a:buFont typeface="+mj-lt"/>
              <a:buAutoNum type="arabicPeriod"/>
            </a:pPr>
            <a:r>
              <a:rPr lang="en-GB" dirty="0" smtClean="0"/>
              <a:t>Table of personal plan</a:t>
            </a:r>
          </a:p>
          <a:p>
            <a:pPr marL="457200" indent="-457200">
              <a:buFont typeface="+mj-lt"/>
              <a:buAutoNum type="arabicPeriod"/>
            </a:pPr>
            <a:r>
              <a:rPr lang="en-GB" dirty="0" smtClean="0"/>
              <a:t>Goal progress from work and University</a:t>
            </a:r>
          </a:p>
          <a:p>
            <a:pPr marL="457200" indent="-457200">
              <a:buFont typeface="+mj-lt"/>
              <a:buAutoNum type="arabicPeriod"/>
            </a:pPr>
            <a:r>
              <a:rPr lang="en-GB" dirty="0" smtClean="0"/>
              <a:t>Learning to learn</a:t>
            </a:r>
          </a:p>
          <a:p>
            <a:pPr marL="457200" indent="-457200">
              <a:buFont typeface="+mj-lt"/>
              <a:buAutoNum type="arabicPeriod"/>
            </a:pPr>
            <a:r>
              <a:rPr lang="en-GB" dirty="0" smtClean="0"/>
              <a:t>Conclusion</a:t>
            </a:r>
          </a:p>
          <a:p>
            <a:pPr marL="457200" indent="-457200">
              <a:buFont typeface="+mj-lt"/>
              <a:buAutoNum type="arabicPeriod"/>
            </a:pPr>
            <a:r>
              <a:rPr lang="en-GB" dirty="0" smtClean="0"/>
              <a:t>References</a:t>
            </a:r>
          </a:p>
          <a:p>
            <a:pPr marL="457200" indent="-457200">
              <a:buFont typeface="+mj-lt"/>
              <a:buAutoNum type="arabicPeriod"/>
            </a:pPr>
            <a:endParaRPr lang="en-GB" dirty="0" smtClean="0"/>
          </a:p>
          <a:p>
            <a:pPr marL="457200" indent="-457200">
              <a:buFont typeface="+mj-lt"/>
              <a:buAutoNum type="arabicPeriod"/>
            </a:pPr>
            <a:endParaRPr lang="en-GB" dirty="0" smtClean="0"/>
          </a:p>
          <a:p>
            <a:pPr marL="457200" indent="-457200">
              <a:buFont typeface="+mj-lt"/>
              <a:buAutoNum type="arabicPeriod"/>
            </a:pPr>
            <a:endParaRPr lang="en-GB" dirty="0"/>
          </a:p>
        </p:txBody>
      </p:sp>
    </p:spTree>
    <p:extLst>
      <p:ext uri="{BB962C8B-B14F-4D97-AF65-F5344CB8AC3E}">
        <p14:creationId xmlns:p14="http://schemas.microsoft.com/office/powerpoint/2010/main" val="8700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grpId="0"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2"/>
                                        </p:tgtEl>
                                        <p:attrNameLst>
                                          <p:attrName>ppt_x</p:attrName>
                                          <p:attrName>ppt_y</p:attrName>
                                        </p:attrNameLst>
                                      </p:cBhvr>
                                    </p:animMotion>
                                    <p:animRot by="1500000">
                                      <p:cBhvr>
                                        <p:cTn id="7" dur="125" fill="hold">
                                          <p:stCondLst>
                                            <p:cond delay="0"/>
                                          </p:stCondLst>
                                        </p:cTn>
                                        <p:tgtEl>
                                          <p:spTgt spid="2"/>
                                        </p:tgtEl>
                                        <p:attrNameLst>
                                          <p:attrName>r</p:attrName>
                                        </p:attrNameLst>
                                      </p:cBhvr>
                                    </p:animRot>
                                    <p:animRot by="-1500000">
                                      <p:cBhvr>
                                        <p:cTn id="8" dur="125" fill="hold">
                                          <p:stCondLst>
                                            <p:cond delay="125"/>
                                          </p:stCondLst>
                                        </p:cTn>
                                        <p:tgtEl>
                                          <p:spTgt spid="2"/>
                                        </p:tgtEl>
                                        <p:attrNameLst>
                                          <p:attrName>r</p:attrName>
                                        </p:attrNameLst>
                                      </p:cBhvr>
                                    </p:animRot>
                                    <p:animRot by="-1500000">
                                      <p:cBhvr>
                                        <p:cTn id="9" dur="125" fill="hold">
                                          <p:stCondLst>
                                            <p:cond delay="250"/>
                                          </p:stCondLst>
                                        </p:cTn>
                                        <p:tgtEl>
                                          <p:spTgt spid="2"/>
                                        </p:tgtEl>
                                        <p:attrNameLst>
                                          <p:attrName>r</p:attrName>
                                        </p:attrNameLst>
                                      </p:cBhvr>
                                    </p:animRot>
                                    <p:animRot by="1500000">
                                      <p:cBhvr>
                                        <p:cTn id="10" dur="125" fill="hold">
                                          <p:stCondLst>
                                            <p:cond delay="375"/>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grpId="0" nodeType="clickEffect">
                                  <p:stCondLst>
                                    <p:cond delay="0"/>
                                  </p:stCondLst>
                                  <p:childTnLst>
                                    <p:animRot by="21600000">
                                      <p:cBhvr>
                                        <p:cTn id="14" dur="2000" fill="hold"/>
                                        <p:tgtEl>
                                          <p:spTgt spid="3">
                                            <p:txEl>
                                              <p:pRg st="0" end="0"/>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0" nodeType="clickEffect">
                                  <p:stCondLst>
                                    <p:cond delay="0"/>
                                  </p:stCondLst>
                                  <p:childTnLst>
                                    <p:animRot by="21600000">
                                      <p:cBhvr>
                                        <p:cTn id="18" dur="2000" fill="hold"/>
                                        <p:tgtEl>
                                          <p:spTgt spid="3">
                                            <p:txEl>
                                              <p:pRg st="1" end="1"/>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8" presetClass="emph" presetSubtype="0" fill="hold" grpId="0" nodeType="clickEffect">
                                  <p:stCondLst>
                                    <p:cond delay="0"/>
                                  </p:stCondLst>
                                  <p:childTnLst>
                                    <p:animRot by="21600000">
                                      <p:cBhvr>
                                        <p:cTn id="22" dur="2000" fill="hold"/>
                                        <p:tgtEl>
                                          <p:spTgt spid="3">
                                            <p:txEl>
                                              <p:pRg st="2" end="2"/>
                                            </p:txEl>
                                          </p:spTgt>
                                        </p:tgtEl>
                                        <p:attrNameLst>
                                          <p:attrName>r</p:attrName>
                                        </p:attrNameLst>
                                      </p:cBhvr>
                                    </p:animRot>
                                  </p:childTnLst>
                                </p:cTn>
                              </p:par>
                            </p:childTnLst>
                          </p:cTn>
                        </p:par>
                      </p:childTnLst>
                    </p:cTn>
                  </p:par>
                  <p:par>
                    <p:cTn id="23" fill="hold">
                      <p:stCondLst>
                        <p:cond delay="indefinite"/>
                      </p:stCondLst>
                      <p:childTnLst>
                        <p:par>
                          <p:cTn id="24" fill="hold">
                            <p:stCondLst>
                              <p:cond delay="0"/>
                            </p:stCondLst>
                            <p:childTnLst>
                              <p:par>
                                <p:cTn id="25" presetID="8" presetClass="emph" presetSubtype="0" fill="hold" grpId="0" nodeType="clickEffect">
                                  <p:stCondLst>
                                    <p:cond delay="0"/>
                                  </p:stCondLst>
                                  <p:childTnLst>
                                    <p:animRot by="21600000">
                                      <p:cBhvr>
                                        <p:cTn id="26" dur="2000" fill="hold"/>
                                        <p:tgtEl>
                                          <p:spTgt spid="3">
                                            <p:txEl>
                                              <p:pRg st="3" end="3"/>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grpId="0" nodeType="clickEffect">
                                  <p:stCondLst>
                                    <p:cond delay="0"/>
                                  </p:stCondLst>
                                  <p:childTnLst>
                                    <p:animRot by="21600000">
                                      <p:cBhvr>
                                        <p:cTn id="30" dur="2000" fill="hold"/>
                                        <p:tgtEl>
                                          <p:spTgt spid="3">
                                            <p:txEl>
                                              <p:pRg st="4" end="4"/>
                                            </p:txEl>
                                          </p:spTgt>
                                        </p:tgtEl>
                                        <p:attrNameLst>
                                          <p:attrName>r</p:attrName>
                                        </p:attrNameLst>
                                      </p:cBhvr>
                                    </p:animRot>
                                  </p:childTnLst>
                                </p:cTn>
                              </p:par>
                            </p:childTnLst>
                          </p:cTn>
                        </p:par>
                      </p:childTnLst>
                    </p:cTn>
                  </p:par>
                  <p:par>
                    <p:cTn id="31" fill="hold">
                      <p:stCondLst>
                        <p:cond delay="indefinite"/>
                      </p:stCondLst>
                      <p:childTnLst>
                        <p:par>
                          <p:cTn id="32" fill="hold">
                            <p:stCondLst>
                              <p:cond delay="0"/>
                            </p:stCondLst>
                            <p:childTnLst>
                              <p:par>
                                <p:cTn id="33" presetID="8" presetClass="emph" presetSubtype="0" fill="hold" grpId="0" nodeType="clickEffect">
                                  <p:stCondLst>
                                    <p:cond delay="0"/>
                                  </p:stCondLst>
                                  <p:childTnLst>
                                    <p:animRot by="21600000">
                                      <p:cBhvr>
                                        <p:cTn id="34" dur="2000" fill="hold"/>
                                        <p:tgtEl>
                                          <p:spTgt spid="3">
                                            <p:txEl>
                                              <p:pRg st="5" end="5"/>
                                            </p:txEl>
                                          </p:spTgt>
                                        </p:tgtEl>
                                        <p:attrNameLst>
                                          <p:attrName>r</p:attrName>
                                        </p:attrNameLst>
                                      </p:cBhvr>
                                    </p:animRot>
                                  </p:childTnLst>
                                </p:cTn>
                              </p:par>
                            </p:childTnLst>
                          </p:cTn>
                        </p:par>
                      </p:childTnLst>
                    </p:cTn>
                  </p:par>
                  <p:par>
                    <p:cTn id="35" fill="hold">
                      <p:stCondLst>
                        <p:cond delay="indefinite"/>
                      </p:stCondLst>
                      <p:childTnLst>
                        <p:par>
                          <p:cTn id="36" fill="hold">
                            <p:stCondLst>
                              <p:cond delay="0"/>
                            </p:stCondLst>
                            <p:childTnLst>
                              <p:par>
                                <p:cTn id="37" presetID="8" presetClass="emph" presetSubtype="0" fill="hold" grpId="0" nodeType="clickEffect">
                                  <p:stCondLst>
                                    <p:cond delay="0"/>
                                  </p:stCondLst>
                                  <p:childTnLst>
                                    <p:animRot by="21600000">
                                      <p:cBhvr>
                                        <p:cTn id="38" dur="2000" fill="hold"/>
                                        <p:tgtEl>
                                          <p:spTgt spid="3">
                                            <p:txEl>
                                              <p:pRg st="6" end="6"/>
                                            </p:txEl>
                                          </p:spTgt>
                                        </p:tgtEl>
                                        <p:attrNameLst>
                                          <p:attrName>r</p:attrName>
                                        </p:attrNameLst>
                                      </p:cBhvr>
                                    </p:animRot>
                                  </p:childTnLst>
                                </p:cTn>
                              </p:par>
                            </p:childTnLst>
                          </p:cTn>
                        </p:par>
                      </p:childTnLst>
                    </p:cTn>
                  </p:par>
                  <p:par>
                    <p:cTn id="39" fill="hold">
                      <p:stCondLst>
                        <p:cond delay="indefinite"/>
                      </p:stCondLst>
                      <p:childTnLst>
                        <p:par>
                          <p:cTn id="40" fill="hold">
                            <p:stCondLst>
                              <p:cond delay="0"/>
                            </p:stCondLst>
                            <p:childTnLst>
                              <p:par>
                                <p:cTn id="41" presetID="8" presetClass="emph" presetSubtype="0" fill="hold" grpId="0" nodeType="clickEffect">
                                  <p:stCondLst>
                                    <p:cond delay="0"/>
                                  </p:stCondLst>
                                  <p:childTnLst>
                                    <p:animRot by="21600000">
                                      <p:cBhvr>
                                        <p:cTn id="42" dur="2000" fill="hold"/>
                                        <p:tgtEl>
                                          <p:spTgt spid="3">
                                            <p:txEl>
                                              <p:pRg st="7" end="7"/>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SELF-EVALUATION</a:t>
            </a:r>
            <a:br>
              <a:rPr lang="en-GB" dirty="0" smtClean="0"/>
            </a:br>
            <a:r>
              <a:rPr lang="en-GB" dirty="0"/>
              <a:t/>
            </a:r>
            <a:br>
              <a:rPr lang="en-GB" dirty="0"/>
            </a:br>
            <a:r>
              <a:rPr lang="en-GB" dirty="0" smtClean="0"/>
              <a:t>KEY STRENGHTS</a:t>
            </a:r>
            <a:endParaRPr lang="en-GB" dirty="0"/>
          </a:p>
        </p:txBody>
      </p:sp>
      <p:sp>
        <p:nvSpPr>
          <p:cNvPr id="3" name="Content Placeholder 2"/>
          <p:cNvSpPr>
            <a:spLocks noGrp="1"/>
          </p:cNvSpPr>
          <p:nvPr>
            <p:ph idx="1"/>
          </p:nvPr>
        </p:nvSpPr>
        <p:spPr>
          <a:xfrm>
            <a:off x="1154954" y="2386932"/>
            <a:ext cx="8825659" cy="3416300"/>
          </a:xfrm>
        </p:spPr>
        <p:txBody>
          <a:bodyPr>
            <a:noAutofit/>
          </a:bodyPr>
          <a:lstStyle/>
          <a:p>
            <a:pPr marL="0" indent="0">
              <a:buNone/>
            </a:pPr>
            <a:endParaRPr lang="en-GB" sz="2500" dirty="0" smtClean="0"/>
          </a:p>
          <a:p>
            <a:r>
              <a:rPr lang="en-GB" sz="2500" dirty="0" smtClean="0">
                <a:solidFill>
                  <a:srgbClr val="FF0000"/>
                </a:solidFill>
              </a:rPr>
              <a:t>Self-aware: </a:t>
            </a:r>
            <a:r>
              <a:rPr lang="en-GB" sz="2500" dirty="0" smtClean="0"/>
              <a:t>Honest about how I act, feel and impacts others.</a:t>
            </a:r>
          </a:p>
          <a:p>
            <a:r>
              <a:rPr lang="en-GB" sz="2500" dirty="0" smtClean="0">
                <a:solidFill>
                  <a:srgbClr val="FF0000"/>
                </a:solidFill>
              </a:rPr>
              <a:t>Adaptable: </a:t>
            </a:r>
            <a:r>
              <a:rPr lang="en-GB" sz="2500" dirty="0" smtClean="0"/>
              <a:t>Adjust well to changes, new environments or unexpected situations.</a:t>
            </a:r>
          </a:p>
          <a:p>
            <a:r>
              <a:rPr lang="en-GB" sz="2500" dirty="0" smtClean="0">
                <a:solidFill>
                  <a:srgbClr val="FF0000"/>
                </a:solidFill>
              </a:rPr>
              <a:t>Reliable: </a:t>
            </a:r>
            <a:r>
              <a:rPr lang="en-GB" sz="2500" dirty="0" smtClean="0"/>
              <a:t>Keep promises, meet commitments and can be counted on.</a:t>
            </a:r>
          </a:p>
          <a:p>
            <a:r>
              <a:rPr lang="en-GB" sz="2500" dirty="0" smtClean="0">
                <a:solidFill>
                  <a:srgbClr val="FF0000"/>
                </a:solidFill>
              </a:rPr>
              <a:t>Solution-focused: </a:t>
            </a:r>
            <a:r>
              <a:rPr lang="en-GB" sz="2500" dirty="0" smtClean="0"/>
              <a:t>Looks for answers rather than dwelling on problems.</a:t>
            </a:r>
          </a:p>
          <a:p>
            <a:r>
              <a:rPr lang="en-GB" sz="2500" dirty="0" smtClean="0">
                <a:solidFill>
                  <a:srgbClr val="FF0000"/>
                </a:solidFill>
              </a:rPr>
              <a:t>Curious: </a:t>
            </a:r>
            <a:r>
              <a:rPr lang="en-GB" sz="2500" dirty="0" smtClean="0"/>
              <a:t>Willing to learn new things and improve my knowledge.</a:t>
            </a:r>
            <a:endParaRPr lang="en-GB" sz="2500" dirty="0"/>
          </a:p>
        </p:txBody>
      </p:sp>
    </p:spTree>
    <p:extLst>
      <p:ext uri="{BB962C8B-B14F-4D97-AF65-F5344CB8AC3E}">
        <p14:creationId xmlns:p14="http://schemas.microsoft.com/office/powerpoint/2010/main" val="161524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 calcmode="lin" valueType="num">
                                      <p:cBhvr additive="base">
                                        <p:cTn id="3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949605"/>
            <a:ext cx="8761413" cy="706964"/>
          </a:xfrm>
        </p:spPr>
        <p:txBody>
          <a:bodyPr>
            <a:normAutofit/>
          </a:bodyPr>
          <a:lstStyle/>
          <a:p>
            <a:pPr algn="ctr"/>
            <a:r>
              <a:rPr lang="en-GB" dirty="0" smtClean="0"/>
              <a:t>AREAS FOR DEVOLOPMENT/WEEKNESSES</a:t>
            </a:r>
            <a:endParaRPr lang="en-GB" dirty="0"/>
          </a:p>
        </p:txBody>
      </p:sp>
      <p:sp>
        <p:nvSpPr>
          <p:cNvPr id="3" name="Content Placeholder 2"/>
          <p:cNvSpPr>
            <a:spLocks noGrp="1"/>
          </p:cNvSpPr>
          <p:nvPr>
            <p:ph idx="1"/>
          </p:nvPr>
        </p:nvSpPr>
        <p:spPr/>
        <p:txBody>
          <a:bodyPr>
            <a:noAutofit/>
          </a:bodyPr>
          <a:lstStyle/>
          <a:p>
            <a:r>
              <a:rPr lang="en-GB" sz="3000" dirty="0" smtClean="0">
                <a:solidFill>
                  <a:srgbClr val="FF0000"/>
                </a:solidFill>
              </a:rPr>
              <a:t>Self-critical: </a:t>
            </a:r>
            <a:r>
              <a:rPr lang="en-GB" sz="3000" dirty="0" smtClean="0"/>
              <a:t>Hold myself to high standards, which can cause stress.</a:t>
            </a:r>
          </a:p>
          <a:p>
            <a:r>
              <a:rPr lang="en-GB" sz="3000" dirty="0" smtClean="0">
                <a:solidFill>
                  <a:srgbClr val="FF0000"/>
                </a:solidFill>
              </a:rPr>
              <a:t>Difficulty saying no: </a:t>
            </a:r>
            <a:r>
              <a:rPr lang="en-GB" sz="3000" dirty="0" smtClean="0"/>
              <a:t>Tend to take on too much to avoid disappointing others.</a:t>
            </a:r>
          </a:p>
          <a:p>
            <a:r>
              <a:rPr lang="en-GB" sz="3000" dirty="0" smtClean="0">
                <a:solidFill>
                  <a:srgbClr val="FF0000"/>
                </a:solidFill>
              </a:rPr>
              <a:t>Impatient sometimes: </a:t>
            </a:r>
            <a:r>
              <a:rPr lang="en-GB" sz="3000" dirty="0" smtClean="0"/>
              <a:t>Get frustrated if progress feels slow.</a:t>
            </a:r>
          </a:p>
          <a:p>
            <a:r>
              <a:rPr lang="en-GB" sz="3000" dirty="0" smtClean="0">
                <a:solidFill>
                  <a:srgbClr val="FF0000"/>
                </a:solidFill>
              </a:rPr>
              <a:t>Reluctant to ask for help: </a:t>
            </a:r>
            <a:r>
              <a:rPr lang="en-GB" sz="3000" dirty="0" smtClean="0"/>
              <a:t>Prefer figuring things out alone, even when stuck.</a:t>
            </a:r>
            <a:endParaRPr lang="en-GB" sz="3000" dirty="0"/>
          </a:p>
        </p:txBody>
      </p:sp>
    </p:spTree>
    <p:extLst>
      <p:ext uri="{BB962C8B-B14F-4D97-AF65-F5344CB8AC3E}">
        <p14:creationId xmlns:p14="http://schemas.microsoft.com/office/powerpoint/2010/main" val="3823438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TRAITS GAINED FROM SELF-RELEXTION</a:t>
            </a:r>
            <a:endParaRPr lang="en-GB" dirty="0"/>
          </a:p>
        </p:txBody>
      </p:sp>
      <p:sp>
        <p:nvSpPr>
          <p:cNvPr id="3" name="Content Placeholder 2"/>
          <p:cNvSpPr>
            <a:spLocks noGrp="1"/>
          </p:cNvSpPr>
          <p:nvPr>
            <p:ph idx="1"/>
          </p:nvPr>
        </p:nvSpPr>
        <p:spPr/>
        <p:txBody>
          <a:bodyPr>
            <a:normAutofit/>
          </a:bodyPr>
          <a:lstStyle/>
          <a:p>
            <a:r>
              <a:rPr lang="en-GB" dirty="0" smtClean="0">
                <a:solidFill>
                  <a:srgbClr val="FF0000"/>
                </a:solidFill>
              </a:rPr>
              <a:t>More Patient: </a:t>
            </a:r>
            <a:r>
              <a:rPr lang="en-GB" dirty="0" smtClean="0"/>
              <a:t>Learn to pause before reacting or judging.</a:t>
            </a:r>
          </a:p>
          <a:p>
            <a:r>
              <a:rPr lang="en-GB" dirty="0" smtClean="0">
                <a:solidFill>
                  <a:srgbClr val="FF0000"/>
                </a:solidFill>
              </a:rPr>
              <a:t>Better boundaries: </a:t>
            </a:r>
            <a:r>
              <a:rPr lang="en-GB" dirty="0" smtClean="0"/>
              <a:t>Recognise when to protect my time and energy.</a:t>
            </a:r>
          </a:p>
          <a:p>
            <a:r>
              <a:rPr lang="en-GB" dirty="0" smtClean="0">
                <a:solidFill>
                  <a:srgbClr val="FF0000"/>
                </a:solidFill>
              </a:rPr>
              <a:t>Accountable: </a:t>
            </a:r>
            <a:r>
              <a:rPr lang="en-GB" dirty="0" smtClean="0"/>
              <a:t>Take ownership of mistakes instead of blaming circumstances.</a:t>
            </a:r>
          </a:p>
          <a:p>
            <a:r>
              <a:rPr lang="en-GB" dirty="0" smtClean="0">
                <a:solidFill>
                  <a:srgbClr val="FF0000"/>
                </a:solidFill>
              </a:rPr>
              <a:t>Open to feedback: </a:t>
            </a:r>
            <a:r>
              <a:rPr lang="en-GB" dirty="0" smtClean="0"/>
              <a:t>See criticism as a chance to grow, not an attack.</a:t>
            </a:r>
          </a:p>
          <a:p>
            <a:r>
              <a:rPr lang="en-GB" dirty="0" smtClean="0">
                <a:solidFill>
                  <a:srgbClr val="FF0000"/>
                </a:solidFill>
              </a:rPr>
              <a:t>Clear values: </a:t>
            </a:r>
            <a:r>
              <a:rPr lang="en-GB" dirty="0" smtClean="0"/>
              <a:t>Know what matters most to guide my choices.</a:t>
            </a:r>
          </a:p>
          <a:p>
            <a:r>
              <a:rPr lang="en-GB" dirty="0" smtClean="0">
                <a:solidFill>
                  <a:srgbClr val="FF0000"/>
                </a:solidFill>
              </a:rPr>
              <a:t>Emotionally regulated: </a:t>
            </a:r>
            <a:r>
              <a:rPr lang="en-GB" dirty="0" smtClean="0"/>
              <a:t>Understand triggers and manage responses better.</a:t>
            </a:r>
          </a:p>
          <a:p>
            <a:r>
              <a:rPr lang="en-GB" dirty="0" smtClean="0">
                <a:solidFill>
                  <a:srgbClr val="FF0000"/>
                </a:solidFill>
              </a:rPr>
              <a:t>Intentional: </a:t>
            </a:r>
            <a:r>
              <a:rPr lang="en-GB" dirty="0" smtClean="0"/>
              <a:t>Act with purpose instead of moving through life on autopilot.</a:t>
            </a:r>
            <a:endParaRPr lang="en-GB" dirty="0"/>
          </a:p>
        </p:txBody>
      </p:sp>
    </p:spTree>
    <p:extLst>
      <p:ext uri="{BB962C8B-B14F-4D97-AF65-F5344CB8AC3E}">
        <p14:creationId xmlns:p14="http://schemas.microsoft.com/office/powerpoint/2010/main" val="399113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06375"/>
          </a:xfrm>
        </p:spPr>
        <p:txBody>
          <a:bodyPr>
            <a:normAutofit fontScale="90000"/>
          </a:bodyPr>
          <a:lstStyle/>
          <a:p>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5375015"/>
              </p:ext>
            </p:extLst>
          </p:nvPr>
        </p:nvGraphicFramePr>
        <p:xfrm>
          <a:off x="825500" y="939800"/>
          <a:ext cx="10566400" cy="5270500"/>
        </p:xfrm>
        <a:graphic>
          <a:graphicData uri="http://schemas.openxmlformats.org/drawingml/2006/table">
            <a:tbl>
              <a:tblPr/>
              <a:tblGrid>
                <a:gridCol w="10566400">
                  <a:extLst>
                    <a:ext uri="{9D8B030D-6E8A-4147-A177-3AD203B41FA5}">
                      <a16:colId xmlns:a16="http://schemas.microsoft.com/office/drawing/2014/main" val="1585720498"/>
                    </a:ext>
                  </a:extLst>
                </a:gridCol>
              </a:tblGrid>
              <a:tr h="52705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975258058"/>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446523126"/>
              </p:ext>
            </p:extLst>
          </p:nvPr>
        </p:nvGraphicFramePr>
        <p:xfrm>
          <a:off x="2" y="168443"/>
          <a:ext cx="12192000" cy="7004108"/>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585595910"/>
                    </a:ext>
                  </a:extLst>
                </a:gridCol>
                <a:gridCol w="2032000">
                  <a:extLst>
                    <a:ext uri="{9D8B030D-6E8A-4147-A177-3AD203B41FA5}">
                      <a16:colId xmlns:a16="http://schemas.microsoft.com/office/drawing/2014/main" val="1078239345"/>
                    </a:ext>
                  </a:extLst>
                </a:gridCol>
                <a:gridCol w="2032000">
                  <a:extLst>
                    <a:ext uri="{9D8B030D-6E8A-4147-A177-3AD203B41FA5}">
                      <a16:colId xmlns:a16="http://schemas.microsoft.com/office/drawing/2014/main" val="641715685"/>
                    </a:ext>
                  </a:extLst>
                </a:gridCol>
                <a:gridCol w="2032000">
                  <a:extLst>
                    <a:ext uri="{9D8B030D-6E8A-4147-A177-3AD203B41FA5}">
                      <a16:colId xmlns:a16="http://schemas.microsoft.com/office/drawing/2014/main" val="2182736731"/>
                    </a:ext>
                  </a:extLst>
                </a:gridCol>
                <a:gridCol w="2032000">
                  <a:extLst>
                    <a:ext uri="{9D8B030D-6E8A-4147-A177-3AD203B41FA5}">
                      <a16:colId xmlns:a16="http://schemas.microsoft.com/office/drawing/2014/main" val="1713011347"/>
                    </a:ext>
                  </a:extLst>
                </a:gridCol>
                <a:gridCol w="2032000">
                  <a:extLst>
                    <a:ext uri="{9D8B030D-6E8A-4147-A177-3AD203B41FA5}">
                      <a16:colId xmlns:a16="http://schemas.microsoft.com/office/drawing/2014/main" val="3956372193"/>
                    </a:ext>
                  </a:extLst>
                </a:gridCol>
              </a:tblGrid>
              <a:tr h="1307494">
                <a:tc>
                  <a:txBody>
                    <a:bodyPr/>
                    <a:lstStyle/>
                    <a:p>
                      <a:pPr algn="ctr"/>
                      <a:r>
                        <a:rPr lang="en-GB" sz="1600" b="0" cap="none" spc="0" dirty="0">
                          <a:solidFill>
                            <a:schemeClr val="tx1"/>
                          </a:solidFill>
                        </a:rPr>
                        <a:t>What are your</a:t>
                      </a:r>
                    </a:p>
                    <a:p>
                      <a:pPr algn="ctr"/>
                      <a:r>
                        <a:rPr lang="en-GB" sz="1600" b="0" cap="none" spc="0" dirty="0">
                          <a:solidFill>
                            <a:schemeClr val="tx1"/>
                          </a:solidFill>
                        </a:rPr>
                        <a:t>long-term goals?</a:t>
                      </a:r>
                    </a:p>
                  </a:txBody>
                  <a:tcPr marL="44657" marR="44657" marT="76370" marB="89314" anchor="b"/>
                </a:tc>
                <a:tc>
                  <a:txBody>
                    <a:bodyPr/>
                    <a:lstStyle/>
                    <a:p>
                      <a:pPr algn="ctr"/>
                      <a:r>
                        <a:rPr lang="en-GB" sz="1600" b="0" cap="none" spc="0" dirty="0">
                          <a:solidFill>
                            <a:schemeClr val="tx1"/>
                          </a:solidFill>
                        </a:rPr>
                        <a:t>What are your specific</a:t>
                      </a:r>
                    </a:p>
                    <a:p>
                      <a:pPr algn="ctr"/>
                      <a:r>
                        <a:rPr lang="en-GB" sz="1600" b="0" cap="none" spc="0" dirty="0">
                          <a:solidFill>
                            <a:schemeClr val="tx1"/>
                          </a:solidFill>
                        </a:rPr>
                        <a:t>career goals?</a:t>
                      </a:r>
                    </a:p>
                  </a:txBody>
                  <a:tcPr marL="44657" marR="44657" marT="76370" marB="89314" anchor="b"/>
                </a:tc>
                <a:tc>
                  <a:txBody>
                    <a:bodyPr/>
                    <a:lstStyle/>
                    <a:p>
                      <a:pPr algn="ctr"/>
                      <a:r>
                        <a:rPr lang="en-GB" sz="1600" b="0" cap="none" spc="0" dirty="0">
                          <a:solidFill>
                            <a:schemeClr val="tx1"/>
                          </a:solidFill>
                        </a:rPr>
                        <a:t>What are the key skills</a:t>
                      </a:r>
                    </a:p>
                    <a:p>
                      <a:pPr algn="ctr"/>
                      <a:r>
                        <a:rPr lang="en-GB" sz="1600" b="0" cap="none" spc="0" dirty="0">
                          <a:solidFill>
                            <a:schemeClr val="tx1"/>
                          </a:solidFill>
                        </a:rPr>
                        <a:t>needed for each one</a:t>
                      </a:r>
                    </a:p>
                    <a:p>
                      <a:pPr algn="ctr"/>
                      <a:r>
                        <a:rPr lang="en-GB" sz="1600" b="0" cap="none" spc="0" dirty="0">
                          <a:solidFill>
                            <a:schemeClr val="tx1"/>
                          </a:solidFill>
                        </a:rPr>
                        <a:t>of your goals?</a:t>
                      </a:r>
                    </a:p>
                  </a:txBody>
                  <a:tcPr marL="44657" marR="44657" marT="76370" marB="89314" anchor="b"/>
                </a:tc>
                <a:tc>
                  <a:txBody>
                    <a:bodyPr/>
                    <a:lstStyle/>
                    <a:p>
                      <a:pPr algn="ctr"/>
                      <a:r>
                        <a:rPr lang="en-GB" sz="1600" b="0" cap="none" spc="0" dirty="0">
                          <a:solidFill>
                            <a:schemeClr val="tx1"/>
                          </a:solidFill>
                        </a:rPr>
                        <a:t>What skills do you</a:t>
                      </a:r>
                    </a:p>
                    <a:p>
                      <a:pPr algn="ctr"/>
                      <a:r>
                        <a:rPr lang="en-GB" sz="1600" b="0" cap="none" spc="0" dirty="0">
                          <a:solidFill>
                            <a:schemeClr val="tx1"/>
                          </a:solidFill>
                        </a:rPr>
                        <a:t>need to work on?</a:t>
                      </a:r>
                    </a:p>
                  </a:txBody>
                  <a:tcPr marL="44657" marR="44657" marT="76370" marB="89314" anchor="b"/>
                </a:tc>
                <a:tc>
                  <a:txBody>
                    <a:bodyPr/>
                    <a:lstStyle/>
                    <a:p>
                      <a:pPr algn="ctr"/>
                      <a:r>
                        <a:rPr lang="en-GB" sz="1600" b="0" cap="none" spc="0" dirty="0">
                          <a:solidFill>
                            <a:schemeClr val="tx1"/>
                          </a:solidFill>
                        </a:rPr>
                        <a:t>What actions are you</a:t>
                      </a:r>
                    </a:p>
                    <a:p>
                      <a:pPr algn="ctr"/>
                      <a:r>
                        <a:rPr lang="en-GB" sz="1600" b="0" cap="none" spc="0" dirty="0">
                          <a:solidFill>
                            <a:schemeClr val="tx1"/>
                          </a:solidFill>
                        </a:rPr>
                        <a:t>going to take?</a:t>
                      </a:r>
                    </a:p>
                  </a:txBody>
                  <a:tcPr marL="44657" marR="44657" marT="76370" marB="89314" anchor="b"/>
                </a:tc>
                <a:tc>
                  <a:txBody>
                    <a:bodyPr/>
                    <a:lstStyle/>
                    <a:p>
                      <a:pPr algn="ctr"/>
                      <a:r>
                        <a:rPr lang="en-GB" sz="1600" b="0" cap="none" spc="0" dirty="0">
                          <a:solidFill>
                            <a:schemeClr val="tx1"/>
                          </a:solidFill>
                        </a:rPr>
                        <a:t>When are you</a:t>
                      </a:r>
                    </a:p>
                    <a:p>
                      <a:pPr algn="ctr"/>
                      <a:r>
                        <a:rPr lang="en-GB" sz="1600" b="0" cap="none" spc="0" dirty="0">
                          <a:solidFill>
                            <a:schemeClr val="tx1"/>
                          </a:solidFill>
                        </a:rPr>
                        <a:t>going to complete</a:t>
                      </a:r>
                    </a:p>
                    <a:p>
                      <a:pPr algn="ctr"/>
                      <a:r>
                        <a:rPr lang="en-GB" sz="1600" b="0" cap="none" spc="0" dirty="0">
                          <a:solidFill>
                            <a:schemeClr val="tx1"/>
                          </a:solidFill>
                        </a:rPr>
                        <a:t>your training by?</a:t>
                      </a:r>
                    </a:p>
                  </a:txBody>
                  <a:tcPr marL="44657" marR="44657" marT="76370" marB="89314" anchor="b"/>
                </a:tc>
                <a:extLst>
                  <a:ext uri="{0D108BD9-81ED-4DB2-BD59-A6C34878D82A}">
                    <a16:rowId xmlns:a16="http://schemas.microsoft.com/office/drawing/2014/main" val="285437310"/>
                  </a:ext>
                </a:extLst>
              </a:tr>
              <a:tr h="1358190">
                <a:tc>
                  <a:txBody>
                    <a:bodyPr/>
                    <a:lstStyle/>
                    <a:p>
                      <a:r>
                        <a:rPr lang="en-GB" dirty="0" smtClean="0"/>
                        <a:t>Moving into IT/ Digital &amp; Technical Management</a:t>
                      </a:r>
                      <a:endParaRPr lang="en-GB" dirty="0"/>
                    </a:p>
                  </a:txBody>
                  <a:tcPr/>
                </a:tc>
                <a:tc>
                  <a:txBody>
                    <a:bodyPr/>
                    <a:lstStyle/>
                    <a:p>
                      <a:r>
                        <a:rPr lang="en-GB" dirty="0" smtClean="0"/>
                        <a:t>Improve computing</a:t>
                      </a:r>
                      <a:r>
                        <a:rPr lang="en-GB" baseline="0" dirty="0" smtClean="0"/>
                        <a:t> &amp; office software skills</a:t>
                      </a:r>
                      <a:endParaRPr lang="en-GB" dirty="0"/>
                    </a:p>
                  </a:txBody>
                  <a:tcPr/>
                </a:tc>
                <a:tc>
                  <a:txBody>
                    <a:bodyPr/>
                    <a:lstStyle/>
                    <a:p>
                      <a:r>
                        <a:rPr lang="en-GB" dirty="0" smtClean="0"/>
                        <a:t>Word processing, spreadsheets, presentations,</a:t>
                      </a:r>
                      <a:r>
                        <a:rPr lang="en-GB" baseline="0" dirty="0" smtClean="0"/>
                        <a:t> MS </a:t>
                      </a:r>
                      <a:r>
                        <a:rPr lang="en-GB" baseline="0" dirty="0" smtClean="0"/>
                        <a:t>office, basic </a:t>
                      </a:r>
                      <a:r>
                        <a:rPr lang="en-GB" baseline="0" dirty="0" smtClean="0"/>
                        <a:t>data analysis</a:t>
                      </a:r>
                      <a:endParaRPr lang="en-GB" dirty="0"/>
                    </a:p>
                  </a:txBody>
                  <a:tcPr/>
                </a:tc>
                <a:tc>
                  <a:txBody>
                    <a:bodyPr/>
                    <a:lstStyle/>
                    <a:p>
                      <a:r>
                        <a:rPr lang="en-GB" dirty="0" smtClean="0"/>
                        <a:t>Advanced EXCEL, report writing,</a:t>
                      </a:r>
                      <a:r>
                        <a:rPr lang="en-GB" baseline="0" dirty="0" smtClean="0"/>
                        <a:t> using business software more efficiently</a:t>
                      </a:r>
                      <a:endParaRPr lang="en-GB" dirty="0"/>
                    </a:p>
                  </a:txBody>
                  <a:tcPr/>
                </a:tc>
                <a:tc>
                  <a:txBody>
                    <a:bodyPr/>
                    <a:lstStyle/>
                    <a:p>
                      <a:r>
                        <a:rPr lang="en-GB" dirty="0" smtClean="0"/>
                        <a:t>Complete Microsoft Office Level 4</a:t>
                      </a:r>
                      <a:r>
                        <a:rPr lang="en-GB" dirty="0" smtClean="0"/>
                        <a:t>, </a:t>
                      </a:r>
                      <a:r>
                        <a:rPr lang="en-GB" dirty="0" smtClean="0"/>
                        <a:t>Excel tutorials, use online learning platforms</a:t>
                      </a:r>
                      <a:endParaRPr lang="en-GB" dirty="0"/>
                    </a:p>
                  </a:txBody>
                  <a:tcPr/>
                </a:tc>
                <a:tc>
                  <a:txBody>
                    <a:bodyPr/>
                    <a:lstStyle/>
                    <a:p>
                      <a:r>
                        <a:rPr lang="en-GB" dirty="0" smtClean="0"/>
                        <a:t>12 Months</a:t>
                      </a:r>
                      <a:endParaRPr lang="en-GB" dirty="0"/>
                    </a:p>
                  </a:txBody>
                  <a:tcPr/>
                </a:tc>
                <a:extLst>
                  <a:ext uri="{0D108BD9-81ED-4DB2-BD59-A6C34878D82A}">
                    <a16:rowId xmlns:a16="http://schemas.microsoft.com/office/drawing/2014/main" val="838041748"/>
                  </a:ext>
                </a:extLst>
              </a:tr>
              <a:tr h="1358190">
                <a:tc>
                  <a:txBody>
                    <a:bodyPr/>
                    <a:lstStyle/>
                    <a:p>
                      <a:endParaRPr lang="en-GB" dirty="0"/>
                    </a:p>
                  </a:txBody>
                  <a:tcPr/>
                </a:tc>
                <a:tc>
                  <a:txBody>
                    <a:bodyPr/>
                    <a:lstStyle/>
                    <a:p>
                      <a:r>
                        <a:rPr lang="en-GB" dirty="0" smtClean="0"/>
                        <a:t>Learn about</a:t>
                      </a:r>
                      <a:r>
                        <a:rPr lang="en-GB" baseline="0" dirty="0" smtClean="0"/>
                        <a:t> cyber security</a:t>
                      </a:r>
                      <a:endParaRPr lang="en-GB" dirty="0"/>
                    </a:p>
                  </a:txBody>
                  <a:tcPr/>
                </a:tc>
                <a:tc>
                  <a:txBody>
                    <a:bodyPr/>
                    <a:lstStyle/>
                    <a:p>
                      <a:r>
                        <a:rPr lang="en-GB" dirty="0" smtClean="0"/>
                        <a:t>Knowledge</a:t>
                      </a:r>
                      <a:r>
                        <a:rPr lang="en-GB" baseline="0" dirty="0" smtClean="0"/>
                        <a:t> of IT systems, risk awareness, problem solving, attention to detail, </a:t>
                      </a:r>
                      <a:endParaRPr lang="en-GB" dirty="0"/>
                    </a:p>
                  </a:txBody>
                  <a:tcPr/>
                </a:tc>
                <a:tc>
                  <a:txBody>
                    <a:bodyPr/>
                    <a:lstStyle/>
                    <a:p>
                      <a:r>
                        <a:rPr lang="en-GB" dirty="0" smtClean="0"/>
                        <a:t>Understanding of network</a:t>
                      </a:r>
                      <a:r>
                        <a:rPr lang="en-GB" baseline="0" dirty="0" smtClean="0"/>
                        <a:t> security, fundamental system protection, </a:t>
                      </a:r>
                      <a:endParaRPr lang="en-GB" dirty="0"/>
                    </a:p>
                  </a:txBody>
                  <a:tcPr/>
                </a:tc>
                <a:tc>
                  <a:txBody>
                    <a:bodyPr/>
                    <a:lstStyle/>
                    <a:p>
                      <a:r>
                        <a:rPr lang="en-GB" dirty="0" smtClean="0"/>
                        <a:t>Study free/into </a:t>
                      </a:r>
                      <a:r>
                        <a:rPr lang="en-GB" dirty="0" smtClean="0"/>
                        <a:t>courses</a:t>
                      </a:r>
                      <a:r>
                        <a:rPr lang="en-GB" baseline="0" dirty="0" smtClean="0"/>
                        <a:t>, </a:t>
                      </a:r>
                      <a:r>
                        <a:rPr lang="en-GB" baseline="0" dirty="0" smtClean="0"/>
                        <a:t>take basic cyber security awareness modules</a:t>
                      </a:r>
                      <a:endParaRPr lang="en-GB" dirty="0"/>
                    </a:p>
                  </a:txBody>
                  <a:tcPr/>
                </a:tc>
                <a:tc>
                  <a:txBody>
                    <a:bodyPr/>
                    <a:lstStyle/>
                    <a:p>
                      <a:r>
                        <a:rPr lang="en-GB" dirty="0" smtClean="0"/>
                        <a:t>24 Months</a:t>
                      </a:r>
                      <a:endParaRPr lang="en-GB" dirty="0"/>
                    </a:p>
                  </a:txBody>
                  <a:tcPr/>
                </a:tc>
                <a:extLst>
                  <a:ext uri="{0D108BD9-81ED-4DB2-BD59-A6C34878D82A}">
                    <a16:rowId xmlns:a16="http://schemas.microsoft.com/office/drawing/2014/main" val="46667843"/>
                  </a:ext>
                </a:extLst>
              </a:tr>
              <a:tr h="1307494">
                <a:tc>
                  <a:txBody>
                    <a:bodyPr/>
                    <a:lstStyle/>
                    <a:p>
                      <a:endParaRPr lang="en-GB" dirty="0"/>
                    </a:p>
                  </a:txBody>
                  <a:tcPr/>
                </a:tc>
                <a:tc>
                  <a:txBody>
                    <a:bodyPr/>
                    <a:lstStyle/>
                    <a:p>
                      <a:r>
                        <a:rPr lang="en-GB" dirty="0" smtClean="0"/>
                        <a:t>Learn</a:t>
                      </a:r>
                      <a:r>
                        <a:rPr lang="en-GB" baseline="0" dirty="0" smtClean="0"/>
                        <a:t> about web &amp; system development</a:t>
                      </a:r>
                    </a:p>
                    <a:p>
                      <a:endParaRPr lang="en-GB" baseline="0" dirty="0" smtClean="0"/>
                    </a:p>
                    <a:p>
                      <a:endParaRPr lang="en-GB" dirty="0"/>
                    </a:p>
                  </a:txBody>
                  <a:tcPr/>
                </a:tc>
                <a:tc>
                  <a:txBody>
                    <a:bodyPr/>
                    <a:lstStyle/>
                    <a:p>
                      <a:r>
                        <a:rPr lang="en-GB" dirty="0" smtClean="0"/>
                        <a:t>Computer literacy, logic, numeracy, </a:t>
                      </a:r>
                      <a:endParaRPr lang="en-GB" dirty="0"/>
                    </a:p>
                  </a:txBody>
                  <a:tcPr/>
                </a:tc>
                <a:tc>
                  <a:txBody>
                    <a:bodyPr/>
                    <a:lstStyle/>
                    <a:p>
                      <a:r>
                        <a:rPr lang="en-GB" dirty="0" smtClean="0"/>
                        <a:t>Coding fundamentals, structured problem-solving, </a:t>
                      </a:r>
                      <a:endParaRPr lang="en-GB" dirty="0"/>
                    </a:p>
                  </a:txBody>
                  <a:tcPr/>
                </a:tc>
                <a:tc>
                  <a:txBody>
                    <a:bodyPr/>
                    <a:lstStyle/>
                    <a:p>
                      <a:r>
                        <a:rPr lang="en-GB" dirty="0" smtClean="0"/>
                        <a:t>Focus on structured</a:t>
                      </a:r>
                      <a:r>
                        <a:rPr lang="en-GB" baseline="0" dirty="0" smtClean="0"/>
                        <a:t> learning paths, do short practical projects, </a:t>
                      </a:r>
                      <a:endParaRPr lang="en-GB" dirty="0"/>
                    </a:p>
                  </a:txBody>
                  <a:tcPr/>
                </a:tc>
                <a:tc>
                  <a:txBody>
                    <a:bodyPr/>
                    <a:lstStyle/>
                    <a:p>
                      <a:r>
                        <a:rPr lang="en-GB" dirty="0" smtClean="0"/>
                        <a:t>36 Months</a:t>
                      </a:r>
                      <a:endParaRPr lang="en-GB" dirty="0"/>
                    </a:p>
                  </a:txBody>
                  <a:tcPr/>
                </a:tc>
                <a:extLst>
                  <a:ext uri="{0D108BD9-81ED-4DB2-BD59-A6C34878D82A}">
                    <a16:rowId xmlns:a16="http://schemas.microsoft.com/office/drawing/2014/main" val="1979815376"/>
                  </a:ext>
                </a:extLst>
              </a:tr>
              <a:tr h="1358190">
                <a:tc>
                  <a:txBody>
                    <a:bodyPr/>
                    <a:lstStyle/>
                    <a:p>
                      <a:endParaRPr lang="en-GB" dirty="0"/>
                    </a:p>
                  </a:txBody>
                  <a:tcPr/>
                </a:tc>
                <a:tc>
                  <a:txBody>
                    <a:bodyPr/>
                    <a:lstStyle/>
                    <a:p>
                      <a:r>
                        <a:rPr lang="en-GB" dirty="0" smtClean="0"/>
                        <a:t>Secure a stable IT/technical support or coordinator role</a:t>
                      </a:r>
                      <a:endParaRPr lang="en-GB" dirty="0"/>
                    </a:p>
                  </a:txBody>
                  <a:tcPr/>
                </a:tc>
                <a:tc>
                  <a:txBody>
                    <a:bodyPr/>
                    <a:lstStyle/>
                    <a:p>
                      <a:r>
                        <a:rPr lang="en-GB" dirty="0" smtClean="0"/>
                        <a:t>Job search &amp; CV writing, communication teamwork,</a:t>
                      </a:r>
                      <a:r>
                        <a:rPr lang="en-GB" baseline="0" dirty="0" smtClean="0"/>
                        <a:t> </a:t>
                      </a:r>
                      <a:endParaRPr lang="en-GB" dirty="0"/>
                    </a:p>
                  </a:txBody>
                  <a:tcPr/>
                </a:tc>
                <a:tc>
                  <a:txBody>
                    <a:bodyPr/>
                    <a:lstStyle/>
                    <a:p>
                      <a:r>
                        <a:rPr lang="en-GB" dirty="0" smtClean="0"/>
                        <a:t>Confident I</a:t>
                      </a:r>
                      <a:r>
                        <a:rPr lang="en-GB" baseline="0" dirty="0" smtClean="0"/>
                        <a:t>n IT discussions, </a:t>
                      </a:r>
                      <a:endParaRPr lang="en-GB" dirty="0"/>
                    </a:p>
                  </a:txBody>
                  <a:tcPr/>
                </a:tc>
                <a:tc>
                  <a:txBody>
                    <a:bodyPr/>
                    <a:lstStyle/>
                    <a:p>
                      <a:r>
                        <a:rPr lang="en-GB" dirty="0" smtClean="0"/>
                        <a:t>Update CV to highlight</a:t>
                      </a:r>
                      <a:r>
                        <a:rPr lang="en-GB" baseline="0" dirty="0" smtClean="0"/>
                        <a:t> transferable skills, build professional profile, </a:t>
                      </a:r>
                      <a:endParaRPr lang="en-GB" dirty="0"/>
                    </a:p>
                  </a:txBody>
                  <a:tcPr/>
                </a:tc>
                <a:tc>
                  <a:txBody>
                    <a:bodyPr/>
                    <a:lstStyle/>
                    <a:p>
                      <a:r>
                        <a:rPr lang="en-GB" dirty="0" smtClean="0"/>
                        <a:t>3 Months</a:t>
                      </a:r>
                      <a:endParaRPr lang="en-GB" dirty="0"/>
                    </a:p>
                  </a:txBody>
                  <a:tcPr/>
                </a:tc>
                <a:extLst>
                  <a:ext uri="{0D108BD9-81ED-4DB2-BD59-A6C34878D82A}">
                    <a16:rowId xmlns:a16="http://schemas.microsoft.com/office/drawing/2014/main" val="658819900"/>
                  </a:ext>
                </a:extLst>
              </a:tr>
            </a:tbl>
          </a:graphicData>
        </a:graphic>
      </p:graphicFrame>
    </p:spTree>
    <p:extLst>
      <p:ext uri="{BB962C8B-B14F-4D97-AF65-F5344CB8AC3E}">
        <p14:creationId xmlns:p14="http://schemas.microsoft.com/office/powerpoint/2010/main" val="42914732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36224"/>
            <a:ext cx="9601196" cy="1303867"/>
          </a:xfrm>
        </p:spPr>
        <p:txBody>
          <a:bodyPr>
            <a:normAutofit/>
          </a:bodyPr>
          <a:lstStyle/>
          <a:p>
            <a:pPr algn="ctr"/>
            <a:r>
              <a:rPr lang="en-GB" dirty="0" smtClean="0"/>
              <a:t>GOAL PROGRESS FROM WORK AND UNIVERSITY</a:t>
            </a:r>
            <a:endParaRPr lang="en-GB" dirty="0"/>
          </a:p>
        </p:txBody>
      </p:sp>
      <p:pic>
        <p:nvPicPr>
          <p:cNvPr id="5" name="Content Placeholder 4"/>
          <p:cNvPicPr>
            <a:picLocks noGrp="1" noChangeAspect="1"/>
          </p:cNvPicPr>
          <p:nvPr>
            <p:ph idx="1"/>
          </p:nvPr>
        </p:nvPicPr>
        <p:blipFill>
          <a:blip r:embed="rId2"/>
          <a:stretch>
            <a:fillRect/>
          </a:stretch>
        </p:blipFill>
        <p:spPr>
          <a:xfrm>
            <a:off x="557618" y="1935246"/>
            <a:ext cx="2127715" cy="2362200"/>
          </a:xfrm>
          <a:prstGeom prst="rect">
            <a:avLst/>
          </a:prstGeom>
        </p:spPr>
      </p:pic>
      <p:pic>
        <p:nvPicPr>
          <p:cNvPr id="6" name="Picture 5"/>
          <p:cNvPicPr>
            <a:picLocks noChangeAspect="1"/>
          </p:cNvPicPr>
          <p:nvPr/>
        </p:nvPicPr>
        <p:blipFill>
          <a:blip r:embed="rId3"/>
          <a:stretch>
            <a:fillRect/>
          </a:stretch>
        </p:blipFill>
        <p:spPr>
          <a:xfrm>
            <a:off x="2606514" y="1895261"/>
            <a:ext cx="2305372" cy="2397339"/>
          </a:xfrm>
          <a:prstGeom prst="rect">
            <a:avLst/>
          </a:prstGeom>
        </p:spPr>
      </p:pic>
      <p:pic>
        <p:nvPicPr>
          <p:cNvPr id="7" name="Picture 6"/>
          <p:cNvPicPr>
            <a:picLocks noChangeAspect="1"/>
          </p:cNvPicPr>
          <p:nvPr/>
        </p:nvPicPr>
        <p:blipFill>
          <a:blip r:embed="rId4"/>
          <a:stretch>
            <a:fillRect/>
          </a:stretch>
        </p:blipFill>
        <p:spPr>
          <a:xfrm>
            <a:off x="4952840" y="1923840"/>
            <a:ext cx="2286319" cy="2368760"/>
          </a:xfrm>
          <a:prstGeom prst="rect">
            <a:avLst/>
          </a:prstGeom>
        </p:spPr>
      </p:pic>
      <p:pic>
        <p:nvPicPr>
          <p:cNvPr id="8" name="Picture 7"/>
          <p:cNvPicPr>
            <a:picLocks noChangeAspect="1"/>
          </p:cNvPicPr>
          <p:nvPr/>
        </p:nvPicPr>
        <p:blipFill>
          <a:blip r:embed="rId5"/>
          <a:stretch>
            <a:fillRect/>
          </a:stretch>
        </p:blipFill>
        <p:spPr>
          <a:xfrm>
            <a:off x="7280113" y="1895261"/>
            <a:ext cx="2486187" cy="2397339"/>
          </a:xfrm>
          <a:prstGeom prst="rect">
            <a:avLst/>
          </a:prstGeom>
        </p:spPr>
      </p:pic>
      <p:pic>
        <p:nvPicPr>
          <p:cNvPr id="9" name="Picture 8"/>
          <p:cNvPicPr>
            <a:picLocks noChangeAspect="1"/>
          </p:cNvPicPr>
          <p:nvPr/>
        </p:nvPicPr>
        <p:blipFill>
          <a:blip r:embed="rId6"/>
          <a:stretch>
            <a:fillRect/>
          </a:stretch>
        </p:blipFill>
        <p:spPr>
          <a:xfrm>
            <a:off x="9607386" y="1857155"/>
            <a:ext cx="2013114" cy="2435445"/>
          </a:xfrm>
          <a:prstGeom prst="rect">
            <a:avLst/>
          </a:prstGeom>
        </p:spPr>
      </p:pic>
      <p:pic>
        <p:nvPicPr>
          <p:cNvPr id="10" name="Picture 9"/>
          <p:cNvPicPr>
            <a:picLocks noChangeAspect="1"/>
          </p:cNvPicPr>
          <p:nvPr/>
        </p:nvPicPr>
        <p:blipFill>
          <a:blip r:embed="rId7"/>
          <a:stretch>
            <a:fillRect/>
          </a:stretch>
        </p:blipFill>
        <p:spPr>
          <a:xfrm>
            <a:off x="4700435" y="4292600"/>
            <a:ext cx="2181529" cy="1930400"/>
          </a:xfrm>
          <a:prstGeom prst="rect">
            <a:avLst/>
          </a:prstGeom>
        </p:spPr>
      </p:pic>
      <p:sp>
        <p:nvSpPr>
          <p:cNvPr id="3" name="TextBox 2"/>
          <p:cNvSpPr txBox="1"/>
          <p:nvPr/>
        </p:nvSpPr>
        <p:spPr>
          <a:xfrm>
            <a:off x="733926" y="4403558"/>
            <a:ext cx="3537285" cy="1477328"/>
          </a:xfrm>
          <a:prstGeom prst="rect">
            <a:avLst/>
          </a:prstGeom>
          <a:noFill/>
        </p:spPr>
        <p:txBody>
          <a:bodyPr wrap="square" rtlCol="0">
            <a:spAutoFit/>
          </a:bodyPr>
          <a:lstStyle/>
          <a:p>
            <a:r>
              <a:rPr lang="en-GB" dirty="0" smtClean="0"/>
              <a:t>Above are a few e-courses, I’ve completed in the last year. This benefits me and keep my training up to date and refreshed in my memory.</a:t>
            </a:r>
            <a:endParaRPr lang="en-GB" dirty="0"/>
          </a:p>
        </p:txBody>
      </p:sp>
      <p:sp>
        <p:nvSpPr>
          <p:cNvPr id="4" name="TextBox 3"/>
          <p:cNvSpPr txBox="1"/>
          <p:nvPr/>
        </p:nvSpPr>
        <p:spPr>
          <a:xfrm>
            <a:off x="6881964" y="4292600"/>
            <a:ext cx="4957110" cy="2554545"/>
          </a:xfrm>
          <a:prstGeom prst="rect">
            <a:avLst/>
          </a:prstGeom>
          <a:noFill/>
        </p:spPr>
        <p:txBody>
          <a:bodyPr wrap="square" rtlCol="0">
            <a:spAutoFit/>
          </a:bodyPr>
          <a:lstStyle/>
          <a:p>
            <a:r>
              <a:rPr lang="en-GB" sz="1600" dirty="0"/>
              <a:t>E-courses offer several benefits that have been identified across various academic contexts. One of the primary advantages is the flexibility and efficiency they provide in the teaching and learning process. E-learning allows students to study at their own pace and from any location, which is particularly valued for the convenience of studying from home and the ability to access course materials remotely. This flexibility also extends to cost savings, as students can reduce expenses related to accommodation and transportation </a:t>
            </a:r>
            <a:r>
              <a:rPr lang="en-GB" sz="1400" dirty="0" smtClean="0"/>
              <a:t>.[3]</a:t>
            </a:r>
            <a:endParaRPr lang="en-GB" sz="1400" dirty="0"/>
          </a:p>
        </p:txBody>
      </p:sp>
    </p:spTree>
    <p:extLst>
      <p:ext uri="{BB962C8B-B14F-4D97-AF65-F5344CB8AC3E}">
        <p14:creationId xmlns:p14="http://schemas.microsoft.com/office/powerpoint/2010/main" val="358147001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00"/>
                                        <p:tgtEl>
                                          <p:spTgt spid="8"/>
                                        </p:tgtEl>
                                      </p:cBhvr>
                                    </p:animEffect>
                                    <p:anim calcmode="lin" valueType="num">
                                      <p:cBhvr>
                                        <p:cTn id="23" dur="1000" fill="hold"/>
                                        <p:tgtEl>
                                          <p:spTgt spid="8"/>
                                        </p:tgtEl>
                                        <p:attrNameLst>
                                          <p:attrName>ppt_x</p:attrName>
                                        </p:attrNameLst>
                                      </p:cBhvr>
                                      <p:tavLst>
                                        <p:tav tm="0">
                                          <p:val>
                                            <p:strVal val="#ppt_x"/>
                                          </p:val>
                                        </p:tav>
                                        <p:tav tm="100000">
                                          <p:val>
                                            <p:strVal val="#ppt_x"/>
                                          </p:val>
                                        </p:tav>
                                      </p:tavLst>
                                    </p:anim>
                                    <p:anim calcmode="lin" valueType="num">
                                      <p:cBhvr>
                                        <p:cTn id="24" dur="1000" fill="hold"/>
                                        <p:tgtEl>
                                          <p:spTgt spid="8"/>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1000"/>
                                        <p:tgtEl>
                                          <p:spTgt spid="9"/>
                                        </p:tgtEl>
                                      </p:cBhvr>
                                    </p:animEffect>
                                    <p:anim calcmode="lin" valueType="num">
                                      <p:cBhvr>
                                        <p:cTn id="28" dur="1000" fill="hold"/>
                                        <p:tgtEl>
                                          <p:spTgt spid="9"/>
                                        </p:tgtEl>
                                        <p:attrNameLst>
                                          <p:attrName>ppt_x</p:attrName>
                                        </p:attrNameLst>
                                      </p:cBhvr>
                                      <p:tavLst>
                                        <p:tav tm="0">
                                          <p:val>
                                            <p:strVal val="#ppt_x"/>
                                          </p:val>
                                        </p:tav>
                                        <p:tav tm="100000">
                                          <p:val>
                                            <p:strVal val="#ppt_x"/>
                                          </p:val>
                                        </p:tav>
                                      </p:tavLst>
                                    </p:anim>
                                    <p:anim calcmode="lin" valueType="num">
                                      <p:cBhvr>
                                        <p:cTn id="2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1000"/>
                                        <p:tgtEl>
                                          <p:spTgt spid="10"/>
                                        </p:tgtEl>
                                      </p:cBhvr>
                                    </p:animEffect>
                                    <p:anim calcmode="lin" valueType="num">
                                      <p:cBhvr>
                                        <p:cTn id="35" dur="1000" fill="hold"/>
                                        <p:tgtEl>
                                          <p:spTgt spid="10"/>
                                        </p:tgtEl>
                                        <p:attrNameLst>
                                          <p:attrName>ppt_x</p:attrName>
                                        </p:attrNameLst>
                                      </p:cBhvr>
                                      <p:tavLst>
                                        <p:tav tm="0">
                                          <p:val>
                                            <p:strVal val="#ppt_x"/>
                                          </p:val>
                                        </p:tav>
                                        <p:tav tm="100000">
                                          <p:val>
                                            <p:strVal val="#ppt_x"/>
                                          </p:val>
                                        </p:tav>
                                      </p:tavLst>
                                    </p:anim>
                                    <p:anim calcmode="lin" valueType="num">
                                      <p:cBhvr>
                                        <p:cTn id="3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 calcmode="lin" valueType="num">
                                      <p:cBhvr additive="base">
                                        <p:cTn id="41" dur="500" fill="hold"/>
                                        <p:tgtEl>
                                          <p:spTgt spid="2"/>
                                        </p:tgtEl>
                                        <p:attrNameLst>
                                          <p:attrName>ppt_x</p:attrName>
                                        </p:attrNameLst>
                                      </p:cBhvr>
                                      <p:tavLst>
                                        <p:tav tm="0">
                                          <p:val>
                                            <p:strVal val="#ppt_x"/>
                                          </p:val>
                                        </p:tav>
                                        <p:tav tm="100000">
                                          <p:val>
                                            <p:strVal val="#ppt_x"/>
                                          </p:val>
                                        </p:tav>
                                      </p:tavLst>
                                    </p:anim>
                                    <p:anim calcmode="lin" valueType="num">
                                      <p:cBhvr additive="base">
                                        <p:cTn id="4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animEffect transition="in" filter="barn(inVertical)">
                                      <p:cBhvr>
                                        <p:cTn id="47" dur="500"/>
                                        <p:tgtEl>
                                          <p:spTgt spid="3"/>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barn(inVertical)">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LEARNING TO LEARN</a:t>
            </a:r>
            <a:endParaRPr lang="en-GB" dirty="0"/>
          </a:p>
        </p:txBody>
      </p:sp>
      <p:sp>
        <p:nvSpPr>
          <p:cNvPr id="3" name="Content Placeholder 2"/>
          <p:cNvSpPr>
            <a:spLocks noGrp="1"/>
          </p:cNvSpPr>
          <p:nvPr>
            <p:ph idx="1"/>
          </p:nvPr>
        </p:nvSpPr>
        <p:spPr/>
        <p:txBody>
          <a:bodyPr>
            <a:normAutofit/>
          </a:bodyPr>
          <a:lstStyle/>
          <a:p>
            <a:r>
              <a:rPr lang="en-GB" dirty="0">
                <a:solidFill>
                  <a:srgbClr val="FF0000"/>
                </a:solidFill>
              </a:rPr>
              <a:t>Learning agility </a:t>
            </a:r>
            <a:r>
              <a:rPr lang="en-GB" dirty="0"/>
              <a:t>T</a:t>
            </a:r>
            <a:r>
              <a:rPr lang="en-GB" dirty="0" smtClean="0"/>
              <a:t>he </a:t>
            </a:r>
            <a:r>
              <a:rPr lang="en-GB" dirty="0"/>
              <a:t>motivation to learn from both successes and failures. Employees with a strong learning agility orientation tend to develop resilience by flexibly and rapidly acquiring knowledge from diverse experiences, which can enhance their capacity to adapt positively despite adversity </a:t>
            </a:r>
            <a:r>
              <a:rPr lang="en-GB" dirty="0" smtClean="0"/>
              <a:t>.[1]</a:t>
            </a:r>
          </a:p>
          <a:p>
            <a:r>
              <a:rPr lang="en-GB" dirty="0" smtClean="0">
                <a:solidFill>
                  <a:srgbClr val="FF0000"/>
                </a:solidFill>
              </a:rPr>
              <a:t>Unhelpful behaviour</a:t>
            </a:r>
            <a:r>
              <a:rPr lang="en-GB" dirty="0" smtClean="0"/>
              <a:t>, </a:t>
            </a:r>
            <a:r>
              <a:rPr lang="en-GB" dirty="0"/>
              <a:t>engaging in negative </a:t>
            </a:r>
            <a:r>
              <a:rPr lang="en-GB" dirty="0" smtClean="0"/>
              <a:t>behaviours </a:t>
            </a:r>
            <a:r>
              <a:rPr lang="en-GB" dirty="0"/>
              <a:t>at work can have mixed consequences for the actors themselves, often resulting in psychological and relational costs that may outweigh any short-term benefits. This indicates that unhelpful </a:t>
            </a:r>
            <a:r>
              <a:rPr lang="en-GB" dirty="0" smtClean="0"/>
              <a:t>behaviours </a:t>
            </a:r>
            <a:r>
              <a:rPr lang="en-GB" dirty="0"/>
              <a:t>can have self-damaging effects, reinforcing the need to understand and address these patterns </a:t>
            </a:r>
            <a:r>
              <a:rPr lang="en-GB" dirty="0" smtClean="0"/>
              <a:t>.[2]</a:t>
            </a:r>
            <a:endParaRPr lang="en-GB" dirty="0"/>
          </a:p>
        </p:txBody>
      </p:sp>
    </p:spTree>
    <p:extLst>
      <p:ext uri="{BB962C8B-B14F-4D97-AF65-F5344CB8AC3E}">
        <p14:creationId xmlns:p14="http://schemas.microsoft.com/office/powerpoint/2010/main" val="665116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CONCLUSION</a:t>
            </a:r>
            <a:endParaRPr lang="en-GB" dirty="0"/>
          </a:p>
        </p:txBody>
      </p:sp>
      <p:sp>
        <p:nvSpPr>
          <p:cNvPr id="3" name="Content Placeholder 2"/>
          <p:cNvSpPr>
            <a:spLocks noGrp="1"/>
          </p:cNvSpPr>
          <p:nvPr>
            <p:ph idx="1"/>
          </p:nvPr>
        </p:nvSpPr>
        <p:spPr/>
        <p:txBody>
          <a:bodyPr/>
          <a:lstStyle/>
          <a:p>
            <a:pPr algn="ctr"/>
            <a:r>
              <a:rPr lang="en-GB" dirty="0" smtClean="0"/>
              <a:t>Self-reflecting has given me a clear, honest view of wh</a:t>
            </a:r>
            <a:r>
              <a:rPr lang="en-GB" dirty="0" smtClean="0"/>
              <a:t>o I am, highlighting my strengths as a foundation to build upon, while recognising my weaknesses as areas to grow rather then flaws to hide. The insights I have gained help me act with greater awareness, take responsibility for my choices and respond to challenges more thoughtfully. This ongoing process does not end here; it is a continuous journey that guides me to improve, set clearer boundaries and live more intentionally, turning understanding into meaningful progress.</a:t>
            </a:r>
            <a:endParaRPr lang="en-GB" dirty="0"/>
          </a:p>
        </p:txBody>
      </p:sp>
    </p:spTree>
    <p:extLst>
      <p:ext uri="{BB962C8B-B14F-4D97-AF65-F5344CB8AC3E}">
        <p14:creationId xmlns:p14="http://schemas.microsoft.com/office/powerpoint/2010/main" val="595621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mph" presetSubtype="0" fill="hold" nodeType="clickEffect">
                                  <p:stCondLst>
                                    <p:cond delay="0"/>
                                  </p:stCondLst>
                                  <p:childTnLst>
                                    <p:animRot by="21600000">
                                      <p:cBhvr>
                                        <p:cTn id="11" dur="2000" fill="hold"/>
                                        <p:tgtEl>
                                          <p:spTgt spid="3">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a:t>[1] </a:t>
            </a:r>
            <a:r>
              <a:rPr lang="en-GB" dirty="0" err="1"/>
              <a:t>Carmeli</a:t>
            </a:r>
            <a:r>
              <a:rPr lang="en-GB" dirty="0"/>
              <a:t>, A., &amp; Hartmann, S. (2024). Learning Agility Orientation, Ambidextrous Learning, and Resilience. </a:t>
            </a:r>
            <a:r>
              <a:rPr lang="en-GB" i="1" dirty="0"/>
              <a:t>IEEE Transactions on Engineering Management</a:t>
            </a:r>
            <a:r>
              <a:rPr lang="en-GB" dirty="0"/>
              <a:t>, </a:t>
            </a:r>
            <a:r>
              <a:rPr lang="en-GB" i="1" dirty="0"/>
              <a:t>71</a:t>
            </a:r>
            <a:r>
              <a:rPr lang="en-GB" dirty="0"/>
              <a:t>, 12946–12959. https://doi.org/10.1109/TEM.2024.3357531</a:t>
            </a:r>
          </a:p>
          <a:p>
            <a:r>
              <a:rPr lang="en-GB" dirty="0" smtClean="0"/>
              <a:t>[</a:t>
            </a:r>
            <a:r>
              <a:rPr lang="en-GB" dirty="0"/>
              <a:t>2] </a:t>
            </a:r>
            <a:r>
              <a:rPr lang="en-GB" dirty="0" err="1"/>
              <a:t>Zhong</a:t>
            </a:r>
            <a:r>
              <a:rPr lang="en-GB" dirty="0"/>
              <a:t>, R., &amp; Robinson, S. L. (2021). What Happens to Bad Actors in Organizations? A Review of Actor-Centric Outcomes of Negative </a:t>
            </a:r>
            <a:r>
              <a:rPr lang="en-GB" dirty="0" err="1"/>
              <a:t>Behavior</a:t>
            </a:r>
            <a:r>
              <a:rPr lang="en-GB" dirty="0"/>
              <a:t>. </a:t>
            </a:r>
            <a:r>
              <a:rPr lang="en-GB" i="1" dirty="0"/>
              <a:t>Journal of Management</a:t>
            </a:r>
            <a:r>
              <a:rPr lang="en-GB" dirty="0"/>
              <a:t>, </a:t>
            </a:r>
            <a:r>
              <a:rPr lang="en-GB" i="1" dirty="0"/>
              <a:t>47</a:t>
            </a:r>
            <a:r>
              <a:rPr lang="en-GB" dirty="0"/>
              <a:t>(6), 1430–1467. </a:t>
            </a:r>
            <a:r>
              <a:rPr lang="en-GB" dirty="0">
                <a:hlinkClick r:id="rId2"/>
              </a:rPr>
              <a:t>https://</a:t>
            </a:r>
            <a:r>
              <a:rPr lang="en-GB" dirty="0" smtClean="0">
                <a:hlinkClick r:id="rId2"/>
              </a:rPr>
              <a:t>doi.org/10.1177/0149206320976808</a:t>
            </a:r>
            <a:endParaRPr lang="en-GB" dirty="0" smtClean="0"/>
          </a:p>
          <a:p>
            <a:r>
              <a:rPr lang="en-GB" dirty="0"/>
              <a:t>[3] </a:t>
            </a:r>
            <a:r>
              <a:rPr lang="en-GB" dirty="0" err="1"/>
              <a:t>Masalimova</a:t>
            </a:r>
            <a:r>
              <a:rPr lang="en-GB" dirty="0"/>
              <a:t>, A. R., </a:t>
            </a:r>
            <a:r>
              <a:rPr lang="en-GB" dirty="0" err="1"/>
              <a:t>Zheltukhina</a:t>
            </a:r>
            <a:r>
              <a:rPr lang="en-GB" dirty="0"/>
              <a:t>, M. R., </a:t>
            </a:r>
            <a:r>
              <a:rPr lang="en-GB" dirty="0" err="1"/>
              <a:t>Sergeeva</a:t>
            </a:r>
            <a:r>
              <a:rPr lang="en-GB" dirty="0"/>
              <a:t>, O. V., </a:t>
            </a:r>
            <a:r>
              <a:rPr lang="en-GB" dirty="0" err="1"/>
              <a:t>Sizova</a:t>
            </a:r>
            <a:r>
              <a:rPr lang="en-GB" dirty="0"/>
              <a:t>, Z. M., </a:t>
            </a:r>
            <a:r>
              <a:rPr lang="en-GB" dirty="0" err="1"/>
              <a:t>Novikov</a:t>
            </a:r>
            <a:r>
              <a:rPr lang="en-GB" dirty="0"/>
              <a:t>, P. N., &amp; </a:t>
            </a:r>
            <a:r>
              <a:rPr lang="en-GB" dirty="0" err="1"/>
              <a:t>Sadykova</a:t>
            </a:r>
            <a:r>
              <a:rPr lang="en-GB" dirty="0"/>
              <a:t>, A. R. (2024). Exploring higher education students’ attitudes toward e-learning after COVID-19. </a:t>
            </a:r>
            <a:r>
              <a:rPr lang="en-GB" i="1" dirty="0"/>
              <a:t>Contemporary Educational Technology</a:t>
            </a:r>
            <a:r>
              <a:rPr lang="en-GB" dirty="0"/>
              <a:t>, </a:t>
            </a:r>
            <a:r>
              <a:rPr lang="en-GB" i="1" dirty="0"/>
              <a:t>16</a:t>
            </a:r>
            <a:r>
              <a:rPr lang="en-GB" dirty="0"/>
              <a:t>(1), ep488. https://doi.org/10.30935/cedtech/14045</a:t>
            </a:r>
          </a:p>
          <a:p>
            <a:endParaRPr lang="en-GB" dirty="0"/>
          </a:p>
          <a:p>
            <a:endParaRPr lang="en-GB" dirty="0"/>
          </a:p>
        </p:txBody>
      </p:sp>
    </p:spTree>
    <p:extLst>
      <p:ext uri="{BB962C8B-B14F-4D97-AF65-F5344CB8AC3E}">
        <p14:creationId xmlns:p14="http://schemas.microsoft.com/office/powerpoint/2010/main" val="293810761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f18df659-0b3d-47fc-bb2e-c3e972dd2dc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B2AC979D5B3994AB35238C0B3F1E6E8" ma:contentTypeVersion="16" ma:contentTypeDescription="Create a new document." ma:contentTypeScope="" ma:versionID="e1fea5c4c586639f78e1aacf6f62fca3">
  <xsd:schema xmlns:xsd="http://www.w3.org/2001/XMLSchema" xmlns:xs="http://www.w3.org/2001/XMLSchema" xmlns:p="http://schemas.microsoft.com/office/2006/metadata/properties" xmlns:ns3="f18df659-0b3d-47fc-bb2e-c3e972dd2dca" xmlns:ns4="70426620-b1b5-47f6-a7b2-71176df7dfb7" targetNamespace="http://schemas.microsoft.com/office/2006/metadata/properties" ma:root="true" ma:fieldsID="2bfaf85cf49e3401a1a92dbf1605832f" ns3:_="" ns4:_="">
    <xsd:import namespace="f18df659-0b3d-47fc-bb2e-c3e972dd2dca"/>
    <xsd:import namespace="70426620-b1b5-47f6-a7b2-71176df7dfb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3:MediaServiceObjectDetectorVersions" minOccurs="0"/>
                <xsd:element ref="ns3:MediaServiceSystemTags" minOccurs="0"/>
                <xsd:element ref="ns3:_activity"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18df659-0b3d-47fc-bb2e-c3e972dd2d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SearchProperties" ma:index="2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0426620-b1b5-47f6-a7b2-71176df7dfb7" elementFormDefault="qualified">
    <xsd:import namespace="http://schemas.microsoft.com/office/2006/documentManagement/types"/>
    <xsd:import namespace="http://schemas.microsoft.com/office/infopath/2007/PartnerControls"/>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element name="SharingHintHash" ma:index="2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8F83CF9-6BB5-40D4-8DD8-039990BF5FA8}">
  <ds:schemaRefs>
    <ds:schemaRef ds:uri="http://schemas.microsoft.com/office/2006/documentManagement/types"/>
    <ds:schemaRef ds:uri="http://schemas.microsoft.com/office/2006/metadata/properties"/>
    <ds:schemaRef ds:uri="f18df659-0b3d-47fc-bb2e-c3e972dd2dca"/>
    <ds:schemaRef ds:uri="http://purl.org/dc/terms/"/>
    <ds:schemaRef ds:uri="http://www.w3.org/XML/1998/namespace"/>
    <ds:schemaRef ds:uri="http://purl.org/dc/elements/1.1/"/>
    <ds:schemaRef ds:uri="http://schemas.openxmlformats.org/package/2006/metadata/core-properties"/>
    <ds:schemaRef ds:uri="http://schemas.microsoft.com/office/infopath/2007/PartnerControls"/>
    <ds:schemaRef ds:uri="http://purl.org/dc/dcmitype/"/>
    <ds:schemaRef ds:uri="70426620-b1b5-47f6-a7b2-71176df7dfb7"/>
  </ds:schemaRefs>
</ds:datastoreItem>
</file>

<file path=customXml/itemProps2.xml><?xml version="1.0" encoding="utf-8"?>
<ds:datastoreItem xmlns:ds="http://schemas.openxmlformats.org/officeDocument/2006/customXml" ds:itemID="{3D0F0A4F-A8EF-45A6-B51D-352D041C6F21}">
  <ds:schemaRefs>
    <ds:schemaRef ds:uri="http://schemas.microsoft.com/sharepoint/v3/contenttype/forms"/>
  </ds:schemaRefs>
</ds:datastoreItem>
</file>

<file path=customXml/itemProps3.xml><?xml version="1.0" encoding="utf-8"?>
<ds:datastoreItem xmlns:ds="http://schemas.openxmlformats.org/officeDocument/2006/customXml" ds:itemID="{A504CFCA-8A7D-4853-8421-016C8AD62C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18df659-0b3d-47fc-bb2e-c3e972dd2dca"/>
    <ds:schemaRef ds:uri="70426620-b1b5-47f6-a7b2-71176df7df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Integral</Template>
  <TotalTime>12201</TotalTime>
  <Words>950</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 Light</vt:lpstr>
      <vt:lpstr>Tw Cen MT</vt:lpstr>
      <vt:lpstr>Tw Cen MT Condensed</vt:lpstr>
      <vt:lpstr>Wingdings 3</vt:lpstr>
      <vt:lpstr>Integral</vt:lpstr>
      <vt:lpstr>CertHE Computer Skills for Workplace Learning in the Digital Era ACCA4025</vt:lpstr>
      <vt:lpstr>Contents</vt:lpstr>
      <vt:lpstr>SELF-EVALUATION  KEY STRENGHTS</vt:lpstr>
      <vt:lpstr>AREAS FOR DEVOLOPMENT/WEEKNESSES</vt:lpstr>
      <vt:lpstr>TRAITS GAINED FROM SELF-RELEXTION</vt:lpstr>
      <vt:lpstr>PowerPoint Presentation</vt:lpstr>
      <vt:lpstr>GOAL PROGRESS FROM WORK AND UNIVERSITY</vt:lpstr>
      <vt:lpstr>LEARNING TO LEARN</vt:lpstr>
      <vt:lpstr>CONCLUSION</vt:lpstr>
      <vt:lpstr>REFERENCES</vt:lpstr>
    </vt:vector>
  </TitlesOfParts>
  <Company>Grupo Antolin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Computer Skills for Workplace Learning in the Digital Era ACCA4025</dc:title>
  <dc:creator>Ly, Tony</dc:creator>
  <cp:lastModifiedBy>Tony Ly</cp:lastModifiedBy>
  <cp:revision>28</cp:revision>
  <dcterms:created xsi:type="dcterms:W3CDTF">2026-07-01T09:15:21Z</dcterms:created>
  <dcterms:modified xsi:type="dcterms:W3CDTF">2026-07-09T20:47:22Z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0x010100CB2AC979D5B3994AB35238C0B3F1E6E8</vt:lpwstr>
  </property>
  <property fmtid="{D5CDD505-2E9C-101B-9397-08002B2CF9AE}" pid="3" name="MSIP_Label_64abe0f0-0f3c-4622-8ff5-55cb8d839ac5_Enabled">
    <vt:lpwstr>true</vt:lpwstr>
  </property>
  <property fmtid="{D5CDD505-2E9C-101B-9397-08002B2CF9AE}" pid="4" name="MSIP_Label_64abe0f0-0f3c-4622-8ff5-55cb8d839ac5_SetDate">
    <vt:lpwstr>2026-07-09T20:45:18Z</vt:lpwstr>
  </property>
  <property fmtid="{D5CDD505-2E9C-101B-9397-08002B2CF9AE}" pid="5" name="MSIP_Label_64abe0f0-0f3c-4622-8ff5-55cb8d839ac5_Method">
    <vt:lpwstr>Privileged</vt:lpwstr>
  </property>
  <property fmtid="{D5CDD505-2E9C-101B-9397-08002B2CF9AE}" pid="6" name="MSIP_Label_64abe0f0-0f3c-4622-8ff5-55cb8d839ac5_Name">
    <vt:lpwstr>64abe0f0-0f3c-4622-8ff5-55cb8d839ac5</vt:lpwstr>
  </property>
  <property fmtid="{D5CDD505-2E9C-101B-9397-08002B2CF9AE}" pid="7" name="MSIP_Label_64abe0f0-0f3c-4622-8ff5-55cb8d839ac5_SiteId">
    <vt:lpwstr>a9e8893d-f1a4-4d8d-978f-862edfd3686a</vt:lpwstr>
  </property>
  <property fmtid="{D5CDD505-2E9C-101B-9397-08002B2CF9AE}" pid="8" name="MSIP_Label_64abe0f0-0f3c-4622-8ff5-55cb8d839ac5_ActionId">
    <vt:lpwstr>3a6de004-612a-4512-b285-bf24952609d2</vt:lpwstr>
  </property>
  <property fmtid="{D5CDD505-2E9C-101B-9397-08002B2CF9AE}" pid="9" name="MSIP_Label_64abe0f0-0f3c-4622-8ff5-55cb8d839ac5_ContentBits">
    <vt:lpwstr>2</vt:lpwstr>
  </property>
</Properties>
</file>