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305" r:id="rId2"/>
    <p:sldId id="301" r:id="rId3"/>
    <p:sldId id="332" r:id="rId4"/>
    <p:sldId id="333" r:id="rId5"/>
    <p:sldId id="334" r:id="rId6"/>
    <p:sldId id="362" r:id="rId7"/>
    <p:sldId id="363" r:id="rId8"/>
    <p:sldId id="365" r:id="rId9"/>
    <p:sldId id="367" r:id="rId10"/>
    <p:sldId id="368" r:id="rId11"/>
    <p:sldId id="369" r:id="rId12"/>
    <p:sldId id="370" r:id="rId13"/>
    <p:sldId id="371" r:id="rId14"/>
    <p:sldId id="307" r:id="rId15"/>
    <p:sldId id="372" r:id="rId16"/>
    <p:sldId id="373" r:id="rId17"/>
    <p:sldId id="374" r:id="rId18"/>
    <p:sldId id="375" r:id="rId19"/>
    <p:sldId id="376" r:id="rId20"/>
    <p:sldId id="366" r:id="rId21"/>
    <p:sldId id="377" r:id="rId22"/>
    <p:sldId id="378" r:id="rId23"/>
    <p:sldId id="379" r:id="rId24"/>
    <p:sldId id="380" r:id="rId25"/>
    <p:sldId id="381" r:id="rId26"/>
    <p:sldId id="382" r:id="rId27"/>
    <p:sldId id="383" r:id="rId28"/>
    <p:sldId id="292" r:id="rId29"/>
    <p:sldId id="384" r:id="rId30"/>
    <p:sldId id="388" r:id="rId31"/>
    <p:sldId id="389" r:id="rId32"/>
    <p:sldId id="390" r:id="rId33"/>
    <p:sldId id="391" r:id="rId34"/>
    <p:sldId id="392" r:id="rId35"/>
    <p:sldId id="35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76" autoAdjust="0"/>
    <p:restoredTop sz="94825" autoAdjust="0"/>
  </p:normalViewPr>
  <p:slideViewPr>
    <p:cSldViewPr snapToGrid="0">
      <p:cViewPr varScale="1">
        <p:scale>
          <a:sx n="88" d="100"/>
          <a:sy n="88" d="100"/>
        </p:scale>
        <p:origin x="92"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309145-9A16-4C7B-BDD4-AB850F91A316}" type="datetimeFigureOut">
              <a:rPr lang="en-GB" smtClean="0"/>
              <a:t>01/07/2020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F38C69-6BB2-4D41-B3DB-AE84440306C0}" type="slidenum">
              <a:rPr lang="en-GB" smtClean="0"/>
              <a:t>‹#›</a:t>
            </a:fld>
            <a:endParaRPr lang="en-GB"/>
          </a:p>
        </p:txBody>
      </p:sp>
    </p:spTree>
    <p:extLst>
      <p:ext uri="{BB962C8B-B14F-4D97-AF65-F5344CB8AC3E}">
        <p14:creationId xmlns:p14="http://schemas.microsoft.com/office/powerpoint/2010/main" val="135319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1</a:t>
            </a:fld>
            <a:endParaRPr lang="en-GB"/>
          </a:p>
        </p:txBody>
      </p:sp>
    </p:spTree>
    <p:extLst>
      <p:ext uri="{BB962C8B-B14F-4D97-AF65-F5344CB8AC3E}">
        <p14:creationId xmlns:p14="http://schemas.microsoft.com/office/powerpoint/2010/main" val="1232521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D7F204EB-8065-45EC-9F92-13161125E549}"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62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547617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F204EB-8065-45EC-9F92-13161125E549}"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7688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F204EB-8065-45EC-9F92-13161125E549}"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3065003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F204EB-8065-45EC-9F92-13161125E549}" type="datetimeFigureOut">
              <a:rPr lang="en-GB" smtClean="0"/>
              <a:t>01/07/2020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3388345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F204EB-8065-45EC-9F92-13161125E549}" type="datetimeFigureOut">
              <a:rPr lang="en-GB" smtClean="0"/>
              <a:t>01/07/2020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1929415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F204EB-8065-45EC-9F92-13161125E549}" type="datetimeFigureOut">
              <a:rPr lang="en-GB" smtClean="0"/>
              <a:t>01/07/2020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2345051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F204EB-8065-45EC-9F92-13161125E549}"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2724439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F204EB-8065-45EC-9F92-13161125E549}" type="datetimeFigureOut">
              <a:rPr lang="en-GB" smtClean="0"/>
              <a:t>01/07/2020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9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1199441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01/07/2020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425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7F204EB-8065-45EC-9F92-13161125E549}" type="datetimeFigureOut">
              <a:rPr lang="en-GB" smtClean="0"/>
              <a:t>01/07/2020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0E087CF-98FE-4047-A0C6-41AB023D876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76157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s://www.youtube.com/watch?v=TVwKjGbz60k"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BC736F-FD1E-4980-876D-E5C387739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D98EE46-797C-45B8-8337-491B94E05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83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4501" y="640080"/>
            <a:ext cx="4019429" cy="3339348"/>
          </a:xfrm>
        </p:spPr>
        <p:txBody>
          <a:bodyPr anchor="b">
            <a:normAutofit/>
          </a:bodyPr>
          <a:lstStyle/>
          <a:p>
            <a:r>
              <a:rPr lang="en-GB" sz="4400" b="1" dirty="0">
                <a:solidFill>
                  <a:srgbClr val="FFFFFF"/>
                </a:solidFill>
              </a:rPr>
              <a:t>Methods and Approaches in Interfaith Studies</a:t>
            </a:r>
            <a:endParaRPr lang="en-GB" sz="4400" dirty="0">
              <a:solidFill>
                <a:srgbClr val="FFFFFF"/>
              </a:solidFill>
            </a:endParaRPr>
          </a:p>
        </p:txBody>
      </p:sp>
      <p:sp>
        <p:nvSpPr>
          <p:cNvPr id="3" name="Subtitle 2"/>
          <p:cNvSpPr>
            <a:spLocks noGrp="1"/>
          </p:cNvSpPr>
          <p:nvPr>
            <p:ph type="subTitle" idx="1"/>
          </p:nvPr>
        </p:nvSpPr>
        <p:spPr>
          <a:xfrm>
            <a:off x="638921" y="4315017"/>
            <a:ext cx="4015009" cy="1893939"/>
          </a:xfrm>
        </p:spPr>
        <p:txBody>
          <a:bodyPr anchor="t">
            <a:normAutofit/>
          </a:bodyPr>
          <a:lstStyle/>
          <a:p>
            <a:pPr algn="r"/>
            <a:r>
              <a:rPr lang="en-GB" sz="1600">
                <a:solidFill>
                  <a:srgbClr val="FFFFFF"/>
                </a:solidFill>
              </a:rPr>
              <a:t>Dr Angus M Slater</a:t>
            </a:r>
          </a:p>
        </p:txBody>
      </p:sp>
      <p:cxnSp>
        <p:nvCxnSpPr>
          <p:cNvPr id="12" name="Straight Connector 11">
            <a:extLst>
              <a:ext uri="{FF2B5EF4-FFF2-40B4-BE49-F238E27FC236}">
                <a16:creationId xmlns:a16="http://schemas.microsoft.com/office/drawing/2014/main" id="{4E4CA735-62CB-4665-AA7D-4A259E3F7C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9130" y="4156010"/>
            <a:ext cx="356616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3915B512-930A-40F0-82A6-4895B71A9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396" y="0"/>
            <a:ext cx="6909991" cy="6858000"/>
          </a:xfrm>
          <a:prstGeom prst="rect">
            <a:avLst/>
          </a:prstGeom>
          <a:blipFill dpi="0" rotWithShape="1">
            <a:blip r:embed="rId3">
              <a:duotone>
                <a:schemeClr val="accent1">
                  <a:shade val="45000"/>
                  <a:satMod val="135000"/>
                </a:schemeClr>
                <a:prstClr val="white"/>
              </a:duotone>
            </a:blip>
            <a:srcRect/>
            <a:tile tx="6350" ty="-10160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Tree>
    <p:extLst>
      <p:ext uri="{BB962C8B-B14F-4D97-AF65-F5344CB8AC3E}">
        <p14:creationId xmlns:p14="http://schemas.microsoft.com/office/powerpoint/2010/main" val="2508490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D79ED-9FC1-414C-A266-C09D433A31BF}"/>
              </a:ext>
            </a:extLst>
          </p:cNvPr>
          <p:cNvSpPr>
            <a:spLocks noGrp="1"/>
          </p:cNvSpPr>
          <p:nvPr>
            <p:ph type="title"/>
          </p:nvPr>
        </p:nvSpPr>
        <p:spPr/>
        <p:txBody>
          <a:bodyPr>
            <a:normAutofit/>
          </a:bodyPr>
          <a:lstStyle/>
          <a:p>
            <a:pPr algn="l"/>
            <a:r>
              <a:rPr lang="en-GB" dirty="0"/>
              <a:t>Critical Theory and Hermeneutics</a:t>
            </a:r>
          </a:p>
        </p:txBody>
      </p:sp>
      <p:sp>
        <p:nvSpPr>
          <p:cNvPr id="3" name="Text Placeholder 2">
            <a:extLst>
              <a:ext uri="{FF2B5EF4-FFF2-40B4-BE49-F238E27FC236}">
                <a16:creationId xmlns:a16="http://schemas.microsoft.com/office/drawing/2014/main" id="{6A7BE71C-F5F9-4130-BE52-57C006FDEAF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53123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8" name="Straight Connector 47">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3C4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C5FB64-5302-4211-8A7F-9A83FCA9E94F}"/>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Revision</a:t>
            </a:r>
          </a:p>
        </p:txBody>
      </p:sp>
      <p:cxnSp>
        <p:nvCxnSpPr>
          <p:cNvPr id="52" name="Straight Connector 51">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79B9D55-A241-4AE1-9934-391D8DB04F0F}"/>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sz="1700">
                <a:solidFill>
                  <a:srgbClr val="FFFFFF"/>
                </a:solidFill>
              </a:rPr>
              <a:t>In the last section we examined the notion of ‘contextual’ hermeneutics and looked in more detail at two particular approaches, feminism and postcolonialism, which mount a challenge to the supposedly universal accounts often offered in interfaith studies. </a:t>
            </a:r>
          </a:p>
          <a:p>
            <a:r>
              <a:rPr lang="en-US" sz="1700">
                <a:solidFill>
                  <a:srgbClr val="FFFFFF"/>
                </a:solidFill>
              </a:rPr>
              <a:t>Both of these approaches share similar concerns with redressing the balance of accepted discourse towards concerns that are particular to them – for example, feminist approaches aim to redress the overwhelmingly male discourse that currently exists. </a:t>
            </a:r>
          </a:p>
          <a:p>
            <a:r>
              <a:rPr lang="en-US" sz="1700">
                <a:solidFill>
                  <a:srgbClr val="FFFFFF"/>
                </a:solidFill>
              </a:rPr>
              <a:t>In each case, the approaches operate by highlighting the extent to which our current discourse is contingent on assuming a particular viewpoint as universal, and the problematic outcomes that flow from this. </a:t>
            </a:r>
          </a:p>
        </p:txBody>
      </p:sp>
      <p:pic>
        <p:nvPicPr>
          <p:cNvPr id="6" name="Content Placeholder 5">
            <a:extLst>
              <a:ext uri="{FF2B5EF4-FFF2-40B4-BE49-F238E27FC236}">
                <a16:creationId xmlns:a16="http://schemas.microsoft.com/office/drawing/2014/main" id="{4C246771-A4E8-4419-9014-C160D825DD5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996" r="4436"/>
          <a:stretch/>
        </p:blipFill>
        <p:spPr>
          <a:xfrm>
            <a:off x="7552266" y="10"/>
            <a:ext cx="4639734" cy="6857990"/>
          </a:xfrm>
          <a:prstGeom prst="rect">
            <a:avLst/>
          </a:prstGeom>
        </p:spPr>
      </p:pic>
    </p:spTree>
    <p:extLst>
      <p:ext uri="{BB962C8B-B14F-4D97-AF65-F5344CB8AC3E}">
        <p14:creationId xmlns:p14="http://schemas.microsoft.com/office/powerpoint/2010/main" val="2461857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0" name="Straight Connector 56">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Rectangle 58">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3A5E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65979B-2D00-42A8-964D-4A9245E6A5CA}"/>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Revision</a:t>
            </a:r>
          </a:p>
        </p:txBody>
      </p:sp>
      <p:cxnSp>
        <p:nvCxnSpPr>
          <p:cNvPr id="61" name="Straight Connector 60">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BC12428-EBDC-41C7-8ED9-7FFD434E8481}"/>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sz="1700">
                <a:solidFill>
                  <a:srgbClr val="FFFFFF"/>
                </a:solidFill>
              </a:rPr>
              <a:t>You also had four readings to complete (Tanner, Egnell, Gross, &amp; Soumala).</a:t>
            </a:r>
          </a:p>
          <a:p>
            <a:r>
              <a:rPr lang="en-US" sz="1700">
                <a:solidFill>
                  <a:srgbClr val="FFFFFF"/>
                </a:solidFill>
              </a:rPr>
              <a:t>Two of these readings aimed to give you examples of the connection of feminist approaches to specific issues of interfaith studies – Egnell explored the general methodological impact of a feminist approach, while Gross narrowed in specifically on the implications of a feminist position for the theology of religions.</a:t>
            </a:r>
          </a:p>
          <a:p>
            <a:r>
              <a:rPr lang="en-US" sz="1700">
                <a:solidFill>
                  <a:srgbClr val="FFFFFF"/>
                </a:solidFill>
              </a:rPr>
              <a:t>The other two readings (Tanner and Soumala) both addressed issues of colonialism and post-colonialism, but from different perspectives.</a:t>
            </a:r>
          </a:p>
          <a:p>
            <a:r>
              <a:rPr lang="en-US" sz="1700">
                <a:solidFill>
                  <a:srgbClr val="FFFFFF"/>
                </a:solidFill>
              </a:rPr>
              <a:t>Take the time to read through the set readings and work through the implications for the knowledge you have acquired during this module so far. Remember the discussion fora on the Moodle page too.</a:t>
            </a:r>
          </a:p>
        </p:txBody>
      </p:sp>
      <p:pic>
        <p:nvPicPr>
          <p:cNvPr id="6" name="Content Placeholder 5">
            <a:extLst>
              <a:ext uri="{FF2B5EF4-FFF2-40B4-BE49-F238E27FC236}">
                <a16:creationId xmlns:a16="http://schemas.microsoft.com/office/drawing/2014/main" id="{5CE41DAA-8E40-414A-815F-680A5B38D39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4671" r="36786" b="-2"/>
          <a:stretch/>
        </p:blipFill>
        <p:spPr>
          <a:xfrm>
            <a:off x="7552266" y="10"/>
            <a:ext cx="4639734" cy="6857990"/>
          </a:xfrm>
          <a:prstGeom prst="rect">
            <a:avLst/>
          </a:prstGeom>
        </p:spPr>
      </p:pic>
    </p:spTree>
    <p:extLst>
      <p:ext uri="{BB962C8B-B14F-4D97-AF65-F5344CB8AC3E}">
        <p14:creationId xmlns:p14="http://schemas.microsoft.com/office/powerpoint/2010/main" val="951550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D43A4-B9EE-45FD-B182-299712CC1CCE}"/>
              </a:ext>
            </a:extLst>
          </p:cNvPr>
          <p:cNvSpPr>
            <a:spLocks noGrp="1"/>
          </p:cNvSpPr>
          <p:nvPr>
            <p:ph type="title"/>
          </p:nvPr>
        </p:nvSpPr>
        <p:spPr/>
        <p:txBody>
          <a:bodyPr/>
          <a:lstStyle/>
          <a:p>
            <a:pPr algn="l"/>
            <a:r>
              <a:rPr lang="en-GB" dirty="0"/>
              <a:t>Critical Theory and </a:t>
            </a:r>
            <a:r>
              <a:rPr lang="en-GB" dirty="0" err="1"/>
              <a:t>HErmeneutics</a:t>
            </a:r>
            <a:endParaRPr lang="en-GB" dirty="0"/>
          </a:p>
        </p:txBody>
      </p:sp>
      <p:sp>
        <p:nvSpPr>
          <p:cNvPr id="3" name="Text Placeholder 2">
            <a:extLst>
              <a:ext uri="{FF2B5EF4-FFF2-40B4-BE49-F238E27FC236}">
                <a16:creationId xmlns:a16="http://schemas.microsoft.com/office/drawing/2014/main" id="{B1DF42AE-10D4-4CC5-A72C-942D9FF601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979786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4481C58-2D10-4363-9530-B2EB8E1F905D}"/>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Critical Theory and HErmeneutics</a:t>
            </a:r>
          </a:p>
        </p:txBody>
      </p:sp>
      <p:sp>
        <p:nvSpPr>
          <p:cNvPr id="3" name="Content Placeholder 2">
            <a:extLst>
              <a:ext uri="{FF2B5EF4-FFF2-40B4-BE49-F238E27FC236}">
                <a16:creationId xmlns:a16="http://schemas.microsoft.com/office/drawing/2014/main" id="{B332E18C-9644-4208-BA8A-DACBA781DC06}"/>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2000"/>
              <a:t>In the last section of this module, I want to extend the breadth of the methods and approaches discussed in the preceding sections by bringing them into conversation with some prominent forms of what is known as ‘critical theory’.</a:t>
            </a:r>
          </a:p>
          <a:p>
            <a:pPr marL="0" indent="0">
              <a:buNone/>
            </a:pPr>
            <a:r>
              <a:rPr lang="en-US" sz="2000"/>
              <a:t>Critical theory is the generic term for a philosophical approach to culture, and especially to literature, that considers the social, historical, and ideological forces and structures which produce and constrain it. </a:t>
            </a:r>
          </a:p>
          <a:p>
            <a:pPr marL="0" indent="0">
              <a:buNone/>
            </a:pPr>
            <a:r>
              <a:rPr lang="en-US" sz="2000"/>
              <a:t>Particularly influenced by post-modernist thinking, critical theory seeks to interrogate the operation of our contemporary world, with a focus on the role of texts, power, and ideology.</a:t>
            </a:r>
          </a:p>
        </p:txBody>
      </p:sp>
      <p:pic>
        <p:nvPicPr>
          <p:cNvPr id="6" name="Content Placeholder 5" descr="A picture containing colorful, colored, different, colors&#10;&#10;Description automatically generated">
            <a:extLst>
              <a:ext uri="{FF2B5EF4-FFF2-40B4-BE49-F238E27FC236}">
                <a16:creationId xmlns:a16="http://schemas.microsoft.com/office/drawing/2014/main" id="{13E3F69F-7395-4937-8A87-E659153D22F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2" b="1335"/>
          <a:stretch/>
        </p:blipFill>
        <p:spPr>
          <a:xfrm>
            <a:off x="7552266" y="10"/>
            <a:ext cx="4639733" cy="6857990"/>
          </a:xfrm>
          <a:prstGeom prst="rect">
            <a:avLst/>
          </a:prstGeom>
        </p:spPr>
      </p:pic>
    </p:spTree>
    <p:extLst>
      <p:ext uri="{BB962C8B-B14F-4D97-AF65-F5344CB8AC3E}">
        <p14:creationId xmlns:p14="http://schemas.microsoft.com/office/powerpoint/2010/main" val="556102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146D98-6A21-48C5-97BE-2FBE9403A92F}"/>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Critical Theory and HErmeneutics</a:t>
            </a:r>
          </a:p>
        </p:txBody>
      </p:sp>
      <p:sp>
        <p:nvSpPr>
          <p:cNvPr id="3" name="Content Placeholder 2">
            <a:extLst>
              <a:ext uri="{FF2B5EF4-FFF2-40B4-BE49-F238E27FC236}">
                <a16:creationId xmlns:a16="http://schemas.microsoft.com/office/drawing/2014/main" id="{0B89A10A-74B8-45C4-B73B-E11F46DBEE1F}"/>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2000"/>
              <a:t>In this section, I want to look at the work of three theorists – Paul Ricoeur, Jacques Derrida, and Michel Foucault – some of whose work you may already be familiar with. </a:t>
            </a:r>
          </a:p>
          <a:p>
            <a:pPr marL="0" indent="0">
              <a:buNone/>
            </a:pPr>
            <a:r>
              <a:rPr lang="en-US" sz="2000"/>
              <a:t>Obviously we cannot examine their work in any great detail in a single section, but I hope the introduction to their work offers you some possibilities for critically examining the field of interfaith studies and potential routes for your own exploration.</a:t>
            </a:r>
          </a:p>
          <a:p>
            <a:pPr marL="0" indent="0">
              <a:buNone/>
            </a:pPr>
            <a:r>
              <a:rPr lang="en-US" sz="2000"/>
              <a:t>Each scholar we look at has a different focus: Ricoeur has a focus on texts and interpretation; Derrida has a focus on text and context; Foucault has a focus on issues of truth, power, and knowledge</a:t>
            </a:r>
          </a:p>
        </p:txBody>
      </p:sp>
      <p:pic>
        <p:nvPicPr>
          <p:cNvPr id="6" name="Content Placeholder 5" descr="A picture containing fabric, sitting, person, table&#10;&#10;Description automatically generated">
            <a:extLst>
              <a:ext uri="{FF2B5EF4-FFF2-40B4-BE49-F238E27FC236}">
                <a16:creationId xmlns:a16="http://schemas.microsoft.com/office/drawing/2014/main" id="{A5E7C1B8-B057-4125-B8D4-CA85E075594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8957" r="25397"/>
          <a:stretch/>
        </p:blipFill>
        <p:spPr>
          <a:xfrm>
            <a:off x="7552266" y="10"/>
            <a:ext cx="4639734" cy="6857990"/>
          </a:xfrm>
          <a:prstGeom prst="rect">
            <a:avLst/>
          </a:prstGeom>
        </p:spPr>
      </p:pic>
    </p:spTree>
    <p:extLst>
      <p:ext uri="{BB962C8B-B14F-4D97-AF65-F5344CB8AC3E}">
        <p14:creationId xmlns:p14="http://schemas.microsoft.com/office/powerpoint/2010/main" val="103804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33558-6AA3-4C64-B2C8-4A528B1DDF0B}"/>
              </a:ext>
            </a:extLst>
          </p:cNvPr>
          <p:cNvSpPr>
            <a:spLocks noGrp="1"/>
          </p:cNvSpPr>
          <p:nvPr>
            <p:ph type="title"/>
          </p:nvPr>
        </p:nvSpPr>
        <p:spPr/>
        <p:txBody>
          <a:bodyPr/>
          <a:lstStyle/>
          <a:p>
            <a:pPr algn="l"/>
            <a:r>
              <a:rPr lang="en-GB" dirty="0"/>
              <a:t>Paul Ricoeur (</a:t>
            </a:r>
            <a:r>
              <a:rPr lang="en-US" dirty="0"/>
              <a:t>1913-2005)</a:t>
            </a:r>
            <a:endParaRPr lang="en-GB" dirty="0"/>
          </a:p>
        </p:txBody>
      </p:sp>
      <p:sp>
        <p:nvSpPr>
          <p:cNvPr id="3" name="Text Placeholder 2">
            <a:extLst>
              <a:ext uri="{FF2B5EF4-FFF2-40B4-BE49-F238E27FC236}">
                <a16:creationId xmlns:a16="http://schemas.microsoft.com/office/drawing/2014/main" id="{E1D70A8B-7B83-46FD-BEC0-B0668FE1AE25}"/>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0351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8650635-A8DB-4D50-B926-2F74DAAC6488}"/>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dirty="0"/>
              <a:t>Paul Ricoeur</a:t>
            </a:r>
            <a:endParaRPr lang="en-US"/>
          </a:p>
        </p:txBody>
      </p:sp>
      <p:sp>
        <p:nvSpPr>
          <p:cNvPr id="3" name="Content Placeholder 2">
            <a:extLst>
              <a:ext uri="{FF2B5EF4-FFF2-40B4-BE49-F238E27FC236}">
                <a16:creationId xmlns:a16="http://schemas.microsoft.com/office/drawing/2014/main" id="{875E3E36-67BA-4B47-A79F-3F64614FD503}"/>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1900"/>
              <a:t>Ricoeur is most well known for his work on the nature of texts and the way in which we associate meaning with them. </a:t>
            </a:r>
          </a:p>
          <a:p>
            <a:pPr marL="0" indent="0">
              <a:buNone/>
            </a:pPr>
            <a:r>
              <a:rPr lang="en-US" sz="1900"/>
              <a:t>This is particularly important when we have differing and conflicting interpretations of the text – how do we distinguish between them?</a:t>
            </a:r>
          </a:p>
          <a:p>
            <a:pPr marL="0" indent="0">
              <a:buNone/>
            </a:pPr>
            <a:r>
              <a:rPr lang="en-US" sz="1900"/>
              <a:t>Ricoeur develops a theory of hermeneutics that addresses the need for suspicion in the processes of our reading and the problem of deception for determining meaning within texts.</a:t>
            </a:r>
          </a:p>
          <a:p>
            <a:pPr marL="0" indent="0">
              <a:buNone/>
            </a:pPr>
            <a:r>
              <a:rPr lang="en-US" sz="1900"/>
              <a:t>For Ricoeur, our innermost thoughts and reflections occur within linguistic structures that can be interpreted and analysed and theses linguistic structures can restrict and facilitate the interpretation of texts.</a:t>
            </a:r>
          </a:p>
        </p:txBody>
      </p:sp>
      <p:pic>
        <p:nvPicPr>
          <p:cNvPr id="5" name="Content Placeholder 4">
            <a:extLst>
              <a:ext uri="{FF2B5EF4-FFF2-40B4-BE49-F238E27FC236}">
                <a16:creationId xmlns:a16="http://schemas.microsoft.com/office/drawing/2014/main" id="{C882CB83-72D2-477F-B9D5-4E97B7EF35C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9551" r="14858"/>
          <a:stretch/>
        </p:blipFill>
        <p:spPr>
          <a:xfrm>
            <a:off x="7552266" y="10"/>
            <a:ext cx="4639733" cy="6857990"/>
          </a:xfrm>
          <a:prstGeom prst="rect">
            <a:avLst/>
          </a:prstGeom>
        </p:spPr>
      </p:pic>
    </p:spTree>
    <p:extLst>
      <p:ext uri="{BB962C8B-B14F-4D97-AF65-F5344CB8AC3E}">
        <p14:creationId xmlns:p14="http://schemas.microsoft.com/office/powerpoint/2010/main" val="2524556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843A7266-FD44-4178-A5EC-ADB48EE8D21F}"/>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Paul Ricoeur</a:t>
            </a:r>
          </a:p>
        </p:txBody>
      </p:sp>
      <p:sp>
        <p:nvSpPr>
          <p:cNvPr id="3" name="Content Placeholder 2">
            <a:extLst>
              <a:ext uri="{FF2B5EF4-FFF2-40B4-BE49-F238E27FC236}">
                <a16:creationId xmlns:a16="http://schemas.microsoft.com/office/drawing/2014/main" id="{78F3D059-4DE1-4612-8511-DA3E3D0BEA84}"/>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2000"/>
              <a:t>Ricoeur is more sympathetic than Gadamer to the idea of the securing of objective meaning within a text – that a text does have a set meaning, that can be figured out - but does not agree that the basic principle for interpretation is the original intent of the author, which is the location that Gadamer places his foundation on.</a:t>
            </a:r>
          </a:p>
          <a:p>
            <a:pPr marL="0" indent="0">
              <a:buNone/>
            </a:pPr>
            <a:r>
              <a:rPr lang="en-US" sz="2000"/>
              <a:t>However, the reconstruction of the meaning of texts (especially complex ones such as religious texts which articulate diverse worlds of human experience) requires the integration of details into a coherent whole. This is undertaken through an act of the imagination based on personal experience.</a:t>
            </a:r>
          </a:p>
          <a:p>
            <a:endParaRPr lang="en-US" sz="2000"/>
          </a:p>
        </p:txBody>
      </p:sp>
      <p:pic>
        <p:nvPicPr>
          <p:cNvPr id="6" name="Content Placeholder 5" descr="A picture containing graffiti&#10;&#10;Description automatically generated">
            <a:extLst>
              <a:ext uri="{FF2B5EF4-FFF2-40B4-BE49-F238E27FC236}">
                <a16:creationId xmlns:a16="http://schemas.microsoft.com/office/drawing/2014/main" id="{1E37A241-283A-4F9F-9DC2-012298FB6AC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7619"/>
          <a:stretch/>
        </p:blipFill>
        <p:spPr>
          <a:xfrm>
            <a:off x="7552266" y="10"/>
            <a:ext cx="4639733" cy="6857990"/>
          </a:xfrm>
          <a:prstGeom prst="rect">
            <a:avLst/>
          </a:prstGeom>
        </p:spPr>
      </p:pic>
    </p:spTree>
    <p:extLst>
      <p:ext uri="{BB962C8B-B14F-4D97-AF65-F5344CB8AC3E}">
        <p14:creationId xmlns:p14="http://schemas.microsoft.com/office/powerpoint/2010/main" val="3842509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9CEDC32-29DA-4A2B-8A0A-3984F0D8866A}"/>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Narrative and Plot</a:t>
            </a:r>
          </a:p>
        </p:txBody>
      </p:sp>
      <p:sp>
        <p:nvSpPr>
          <p:cNvPr id="3" name="Content Placeholder 2">
            <a:extLst>
              <a:ext uri="{FF2B5EF4-FFF2-40B4-BE49-F238E27FC236}">
                <a16:creationId xmlns:a16="http://schemas.microsoft.com/office/drawing/2014/main" id="{6FCB0F04-19B6-451B-8719-4B34C61A3CCA}"/>
              </a:ext>
            </a:extLst>
          </p:cNvPr>
          <p:cNvSpPr>
            <a:spLocks noGrp="1"/>
          </p:cNvSpPr>
          <p:nvPr>
            <p:ph sz="half" idx="1"/>
          </p:nvPr>
        </p:nvSpPr>
        <p:spPr>
          <a:xfrm>
            <a:off x="1024128" y="2286000"/>
            <a:ext cx="6066818" cy="4023360"/>
          </a:xfrm>
        </p:spPr>
        <p:txBody>
          <a:bodyPr vert="horz" lIns="45720" tIns="45720" rIns="45720" bIns="45720" rtlCol="0">
            <a:normAutofit/>
          </a:bodyPr>
          <a:lstStyle/>
          <a:p>
            <a:r>
              <a:rPr lang="en-US" dirty="0"/>
              <a:t>This is critical as, for Ricoeur, interpretation depends on personal choices made by the interpreter with choice and value integral to the construction of meaning, that is determining the meaning of a text.</a:t>
            </a:r>
          </a:p>
          <a:p>
            <a:r>
              <a:rPr lang="en-US" dirty="0"/>
              <a:t>Interpretation involves a personal act of integrating textual details into a meaningful whole. It is narrative that projects a world in which the disparate elements within the text acquire coherence through ‘plot’ (</a:t>
            </a:r>
            <a:r>
              <a:rPr lang="en-US" i="1" dirty="0"/>
              <a:t>Time and Narrative, </a:t>
            </a:r>
            <a:r>
              <a:rPr lang="en-US" dirty="0"/>
              <a:t>1983)</a:t>
            </a:r>
          </a:p>
          <a:p>
            <a:endParaRPr lang="en-US" dirty="0"/>
          </a:p>
          <a:p>
            <a:endParaRPr lang="en-US" dirty="0"/>
          </a:p>
          <a:p>
            <a:endParaRPr lang="en-US"/>
          </a:p>
        </p:txBody>
      </p:sp>
      <p:pic>
        <p:nvPicPr>
          <p:cNvPr id="6" name="Content Placeholder 5" descr="A picture containing indoor, colorful, table, many&#10;&#10;Description automatically generated">
            <a:extLst>
              <a:ext uri="{FF2B5EF4-FFF2-40B4-BE49-F238E27FC236}">
                <a16:creationId xmlns:a16="http://schemas.microsoft.com/office/drawing/2014/main" id="{DB4337F6-DA3B-4B74-B09E-322A3EB2A4A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752" r="4640"/>
          <a:stretch/>
        </p:blipFill>
        <p:spPr>
          <a:xfrm>
            <a:off x="7552266" y="10"/>
            <a:ext cx="4639733" cy="6857990"/>
          </a:xfrm>
          <a:prstGeom prst="rect">
            <a:avLst/>
          </a:prstGeom>
        </p:spPr>
      </p:pic>
    </p:spTree>
    <p:extLst>
      <p:ext uri="{BB962C8B-B14F-4D97-AF65-F5344CB8AC3E}">
        <p14:creationId xmlns:p14="http://schemas.microsoft.com/office/powerpoint/2010/main" val="2139636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AFC51EE-1010-42BB-84F8-045AEFCB30A9}"/>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Narrative and Plot</a:t>
            </a:r>
          </a:p>
        </p:txBody>
      </p:sp>
      <p:sp>
        <p:nvSpPr>
          <p:cNvPr id="3" name="Content Placeholder 2">
            <a:extLst>
              <a:ext uri="{FF2B5EF4-FFF2-40B4-BE49-F238E27FC236}">
                <a16:creationId xmlns:a16="http://schemas.microsoft.com/office/drawing/2014/main" id="{3833E233-381D-4CE2-A166-222B0C0A2032}"/>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dirty="0"/>
              <a:t>In addition to the working of narrative in the production of meaning within and through a text, Ricoeur also suggests that the self discovers coherence in the </a:t>
            </a:r>
            <a:r>
              <a:rPr lang="en-US"/>
              <a:t>emplotment</a:t>
            </a:r>
            <a:r>
              <a:rPr lang="en-US" dirty="0"/>
              <a:t> of narrative.</a:t>
            </a:r>
          </a:p>
          <a:p>
            <a:pPr marL="0" indent="0">
              <a:buNone/>
            </a:pPr>
            <a:r>
              <a:rPr lang="en-US" dirty="0"/>
              <a:t>The random actions achieve coherence as part of a single, larger action, which constitutes our conception of the self – it is only by placing our momentary decisions within the overarching constant of our own plot that they come to make sense. </a:t>
            </a:r>
          </a:p>
          <a:p>
            <a:endParaRPr lang="en-US"/>
          </a:p>
        </p:txBody>
      </p:sp>
      <p:pic>
        <p:nvPicPr>
          <p:cNvPr id="6" name="Content Placeholder 5" descr="A picture containing table&#10;&#10;Description automatically generated">
            <a:extLst>
              <a:ext uri="{FF2B5EF4-FFF2-40B4-BE49-F238E27FC236}">
                <a16:creationId xmlns:a16="http://schemas.microsoft.com/office/drawing/2014/main" id="{02457265-8AAD-43A9-A696-1ECAD8A3A3F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698" r="25944" b="1"/>
          <a:stretch/>
        </p:blipFill>
        <p:spPr>
          <a:xfrm>
            <a:off x="7552266" y="10"/>
            <a:ext cx="4639733" cy="6857990"/>
          </a:xfrm>
          <a:prstGeom prst="rect">
            <a:avLst/>
          </a:prstGeom>
        </p:spPr>
      </p:pic>
    </p:spTree>
    <p:extLst>
      <p:ext uri="{BB962C8B-B14F-4D97-AF65-F5344CB8AC3E}">
        <p14:creationId xmlns:p14="http://schemas.microsoft.com/office/powerpoint/2010/main" val="3625354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B8FDA68-E67E-40C5-9115-07AEF4FC1FD3}"/>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dirty="0"/>
              <a:t>Suspicion and </a:t>
            </a:r>
            <a:r>
              <a:rPr lang="en-US"/>
              <a:t>Retrieval</a:t>
            </a:r>
          </a:p>
        </p:txBody>
      </p:sp>
      <p:sp>
        <p:nvSpPr>
          <p:cNvPr id="3" name="Content Placeholder 2">
            <a:extLst>
              <a:ext uri="{FF2B5EF4-FFF2-40B4-BE49-F238E27FC236}">
                <a16:creationId xmlns:a16="http://schemas.microsoft.com/office/drawing/2014/main" id="{06D81982-3FD7-43EB-B04F-256DDDE24A41}"/>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dirty="0"/>
              <a:t>Ricoeur (contrary to Gadamer) recognizes the place of explanation alongside understanding and adopts a willingness to suspect and a willingness to listen (the ‘second </a:t>
            </a:r>
            <a:r>
              <a:rPr lang="en-US"/>
              <a:t>naïveté’).</a:t>
            </a:r>
            <a:endParaRPr lang="en-US" dirty="0"/>
          </a:p>
          <a:p>
            <a:pPr marL="0" indent="0">
              <a:buNone/>
            </a:pPr>
            <a:r>
              <a:rPr lang="en-US" dirty="0"/>
              <a:t>The revealing moment in reading is not something outside the text, nor the historical referent of the text, but ‘the world of the text’ that is the interconnection that unfolds when one reads the text.</a:t>
            </a:r>
          </a:p>
          <a:p>
            <a:pPr marL="0" indent="0">
              <a:buNone/>
            </a:pPr>
            <a:r>
              <a:rPr lang="en-US" dirty="0"/>
              <a:t>The object of interpretation is </a:t>
            </a:r>
            <a:r>
              <a:rPr lang="en-US" b="1" dirty="0"/>
              <a:t>not experience as felt by the author</a:t>
            </a:r>
            <a:r>
              <a:rPr lang="en-US" dirty="0"/>
              <a:t>, but the </a:t>
            </a:r>
            <a:r>
              <a:rPr lang="en-US" b="1" dirty="0"/>
              <a:t>meaning of such experiences</a:t>
            </a:r>
            <a:r>
              <a:rPr lang="en-US" dirty="0"/>
              <a:t> as inscribed in linguistic and symbolic expressions.</a:t>
            </a:r>
          </a:p>
        </p:txBody>
      </p:sp>
      <p:pic>
        <p:nvPicPr>
          <p:cNvPr id="6" name="Content Placeholder 5" descr="A picture containing blanket, baby, bed&#10;&#10;Description automatically generated">
            <a:extLst>
              <a:ext uri="{FF2B5EF4-FFF2-40B4-BE49-F238E27FC236}">
                <a16:creationId xmlns:a16="http://schemas.microsoft.com/office/drawing/2014/main" id="{FC52DECA-EB30-4463-8DAD-967E645F9AC9}"/>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4891" r="41113" b="-1"/>
          <a:stretch/>
        </p:blipFill>
        <p:spPr>
          <a:xfrm>
            <a:off x="7552266" y="10"/>
            <a:ext cx="4639733" cy="6857990"/>
          </a:xfrm>
          <a:prstGeom prst="rect">
            <a:avLst/>
          </a:prstGeom>
        </p:spPr>
      </p:pic>
    </p:spTree>
    <p:extLst>
      <p:ext uri="{BB962C8B-B14F-4D97-AF65-F5344CB8AC3E}">
        <p14:creationId xmlns:p14="http://schemas.microsoft.com/office/powerpoint/2010/main" val="143732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t>Jacques Derrida (1930-2004)</a:t>
            </a:r>
          </a:p>
        </p:txBody>
      </p:sp>
      <p:sp>
        <p:nvSpPr>
          <p:cNvPr id="3" name="Text Placeholder 2"/>
          <p:cNvSpPr>
            <a:spLocks noGrp="1"/>
          </p:cNvSpPr>
          <p:nvPr>
            <p:ph type="body" idx="1"/>
          </p:nvPr>
        </p:nvSpPr>
        <p:spPr/>
        <p:txBody>
          <a:bodyPr/>
          <a:lstStyle/>
          <a:p>
            <a:r>
              <a:rPr lang="en-GB" dirty="0"/>
              <a:t>#</a:t>
            </a:r>
          </a:p>
        </p:txBody>
      </p:sp>
    </p:spTree>
    <p:extLst>
      <p:ext uri="{BB962C8B-B14F-4D97-AF65-F5344CB8AC3E}">
        <p14:creationId xmlns:p14="http://schemas.microsoft.com/office/powerpoint/2010/main" val="1528707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67CD1FA-2D95-46DF-BB9A-8141529FC255}"/>
              </a:ext>
            </a:extLst>
          </p:cNvPr>
          <p:cNvSpPr>
            <a:spLocks noGrp="1"/>
          </p:cNvSpPr>
          <p:nvPr>
            <p:ph type="title"/>
          </p:nvPr>
        </p:nvSpPr>
        <p:spPr>
          <a:xfrm>
            <a:off x="1024129" y="585216"/>
            <a:ext cx="4431792" cy="1499616"/>
          </a:xfrm>
        </p:spPr>
        <p:txBody>
          <a:bodyPr vert="horz" lIns="91440" tIns="45720" rIns="91440" bIns="45720" rtlCol="0" anchor="ctr">
            <a:normAutofit/>
          </a:bodyPr>
          <a:lstStyle/>
          <a:p>
            <a:r>
              <a:rPr lang="en-US"/>
              <a:t>Jacques Derrida</a:t>
            </a:r>
          </a:p>
        </p:txBody>
      </p:sp>
      <p:sp>
        <p:nvSpPr>
          <p:cNvPr id="3" name="Content Placeholder 2">
            <a:extLst>
              <a:ext uri="{FF2B5EF4-FFF2-40B4-BE49-F238E27FC236}">
                <a16:creationId xmlns:a16="http://schemas.microsoft.com/office/drawing/2014/main" id="{8550022B-88DB-4378-A7FA-CBE3F7D6D820}"/>
              </a:ext>
            </a:extLst>
          </p:cNvPr>
          <p:cNvSpPr>
            <a:spLocks noGrp="1"/>
          </p:cNvSpPr>
          <p:nvPr>
            <p:ph sz="half" idx="1"/>
          </p:nvPr>
        </p:nvSpPr>
        <p:spPr>
          <a:xfrm>
            <a:off x="1024128" y="2286000"/>
            <a:ext cx="4429615" cy="3931920"/>
          </a:xfrm>
        </p:spPr>
        <p:txBody>
          <a:bodyPr vert="horz" lIns="45720" tIns="45720" rIns="45720" bIns="45720" rtlCol="0">
            <a:normAutofit/>
          </a:bodyPr>
          <a:lstStyle/>
          <a:p>
            <a:pPr marL="0" indent="0">
              <a:buNone/>
            </a:pPr>
            <a:r>
              <a:rPr lang="en-US" sz="1700"/>
              <a:t>Jacques Derrida was born in 1930, to Algerian Jewish parents, before being educated at the Ecole Nationale Superieur in Paris.</a:t>
            </a:r>
          </a:p>
          <a:p>
            <a:pPr marL="0" indent="0">
              <a:buNone/>
            </a:pPr>
            <a:r>
              <a:rPr lang="en-US" sz="1700"/>
              <a:t>He is best known for his development of deconstruction as a method of critical analysis of philosophical and literary language, which emphasizes the internal workings of language and conceptual systems, the relational quality of meaning, and the assumptions implicit in forms of expression.</a:t>
            </a:r>
          </a:p>
          <a:p>
            <a:pPr marL="0" indent="0">
              <a:buNone/>
            </a:pPr>
            <a:r>
              <a:rPr lang="en-US" sz="1700"/>
              <a:t>His major works include </a:t>
            </a:r>
            <a:r>
              <a:rPr lang="en-US" sz="1700" i="1"/>
              <a:t>Of Grammatology</a:t>
            </a:r>
            <a:r>
              <a:rPr lang="en-US" sz="1700"/>
              <a:t> and </a:t>
            </a:r>
            <a:r>
              <a:rPr lang="en-US" sz="1700" i="1"/>
              <a:t>Speech and Phenomena, </a:t>
            </a:r>
            <a:r>
              <a:rPr lang="en-US" sz="1700"/>
              <a:t>almost all of which are exceptionally difficult reads.</a:t>
            </a:r>
          </a:p>
          <a:p>
            <a:endParaRPr lang="en-US" sz="1700"/>
          </a:p>
        </p:txBody>
      </p:sp>
      <p:pic>
        <p:nvPicPr>
          <p:cNvPr id="5" name="Content Placeholder 4">
            <a:extLst>
              <a:ext uri="{FF2B5EF4-FFF2-40B4-BE49-F238E27FC236}">
                <a16:creationId xmlns:a16="http://schemas.microsoft.com/office/drawing/2014/main" id="{941C1A71-450E-4E47-8085-BE6F3616E9B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0" y="853805"/>
            <a:ext cx="5455921" cy="5150389"/>
          </a:xfrm>
          <a:prstGeom prst="rect">
            <a:avLst/>
          </a:prstGeom>
        </p:spPr>
      </p:pic>
    </p:spTree>
    <p:extLst>
      <p:ext uri="{BB962C8B-B14F-4D97-AF65-F5344CB8AC3E}">
        <p14:creationId xmlns:p14="http://schemas.microsoft.com/office/powerpoint/2010/main" val="2997446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E40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5D25CD-26E0-48A7-A97D-973559C086D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Hors-Texte</a:t>
            </a:r>
          </a:p>
        </p:txBody>
      </p:sp>
      <p:pic>
        <p:nvPicPr>
          <p:cNvPr id="6" name="Content Placeholder 5">
            <a:extLst>
              <a:ext uri="{FF2B5EF4-FFF2-40B4-BE49-F238E27FC236}">
                <a16:creationId xmlns:a16="http://schemas.microsoft.com/office/drawing/2014/main" id="{4D975DD1-E933-4225-8D19-C619789E776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2700" r="1" b="19439"/>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DC59D81-9C5A-4267-AFD5-2B0FA8906DDD}"/>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r>
              <a:rPr lang="en-US" sz="1900">
                <a:solidFill>
                  <a:srgbClr val="FFFFFF"/>
                </a:solidFill>
              </a:rPr>
              <a:t>In the specific hermeneutical context, he is perhaps best known for a short phrase, which is often misapplied and misinterpreted:</a:t>
            </a:r>
            <a:br>
              <a:rPr lang="en-US" sz="1900">
                <a:solidFill>
                  <a:srgbClr val="FFFFFF"/>
                </a:solidFill>
              </a:rPr>
            </a:br>
            <a:br>
              <a:rPr lang="en-US" sz="1900">
                <a:solidFill>
                  <a:srgbClr val="FFFFFF"/>
                </a:solidFill>
              </a:rPr>
            </a:br>
            <a:r>
              <a:rPr lang="en-US" sz="1900">
                <a:solidFill>
                  <a:srgbClr val="FFFFFF"/>
                </a:solidFill>
              </a:rPr>
              <a:t>‘</a:t>
            </a:r>
            <a:r>
              <a:rPr lang="en-US" sz="1900" i="1">
                <a:solidFill>
                  <a:srgbClr val="FFFFFF"/>
                </a:solidFill>
              </a:rPr>
              <a:t>il n'y a pas de hors-texte’</a:t>
            </a:r>
            <a:br>
              <a:rPr lang="en-US" sz="1900" i="1">
                <a:solidFill>
                  <a:srgbClr val="FFFFFF"/>
                </a:solidFill>
              </a:rPr>
            </a:br>
            <a:br>
              <a:rPr lang="en-US" sz="1900">
                <a:solidFill>
                  <a:srgbClr val="FFFFFF"/>
                </a:solidFill>
              </a:rPr>
            </a:br>
            <a:r>
              <a:rPr lang="en-US" sz="1900">
                <a:solidFill>
                  <a:srgbClr val="FFFFFF"/>
                </a:solidFill>
              </a:rPr>
              <a:t>It is usually mistranslated as ‘There is nothing outside the text’ – suggesting the ability to produce meaning from the text alone</a:t>
            </a:r>
          </a:p>
          <a:p>
            <a:pPr marL="0" indent="0">
              <a:buNone/>
            </a:pPr>
            <a:r>
              <a:rPr lang="en-US" sz="1900">
                <a:solidFill>
                  <a:srgbClr val="FFFFFF"/>
                </a:solidFill>
              </a:rPr>
              <a:t>However, it is better translated as: ‘There is no outside-text’ – suggesting that the line between text and con-text cannot be properly distinguished at all.</a:t>
            </a:r>
          </a:p>
        </p:txBody>
      </p:sp>
    </p:spTree>
    <p:extLst>
      <p:ext uri="{BB962C8B-B14F-4D97-AF65-F5344CB8AC3E}">
        <p14:creationId xmlns:p14="http://schemas.microsoft.com/office/powerpoint/2010/main" val="2995038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A55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93A451-3325-46A0-A2A8-2276E10CEEA8}"/>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Hors-Texte</a:t>
            </a:r>
          </a:p>
        </p:txBody>
      </p:sp>
      <p:pic>
        <p:nvPicPr>
          <p:cNvPr id="6" name="Content Placeholder 5">
            <a:extLst>
              <a:ext uri="{FF2B5EF4-FFF2-40B4-BE49-F238E27FC236}">
                <a16:creationId xmlns:a16="http://schemas.microsoft.com/office/drawing/2014/main" id="{68EA43FD-E4AA-4321-9A69-409592F539A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8204" r="1" b="5586"/>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C6A6EE-7FDD-46B4-A0E2-A08F6DE3B157}"/>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fontAlgn="base">
              <a:buNone/>
            </a:pPr>
            <a:r>
              <a:rPr lang="en-US" sz="1700">
                <a:solidFill>
                  <a:srgbClr val="FFFFFF"/>
                </a:solidFill>
              </a:rPr>
              <a:t>According to Michael Wood in the London Review of Books:</a:t>
            </a:r>
            <a:br>
              <a:rPr lang="en-US" sz="1700">
                <a:solidFill>
                  <a:srgbClr val="FFFFFF"/>
                </a:solidFill>
              </a:rPr>
            </a:br>
            <a:endParaRPr lang="en-US" sz="1700">
              <a:solidFill>
                <a:srgbClr val="FFFFFF"/>
              </a:solidFill>
            </a:endParaRPr>
          </a:p>
          <a:p>
            <a:pPr marL="0" indent="0" fontAlgn="base">
              <a:buNone/>
            </a:pPr>
            <a:r>
              <a:rPr lang="en-US" sz="1700" i="1">
                <a:solidFill>
                  <a:srgbClr val="FFFFFF"/>
                </a:solidFill>
              </a:rPr>
              <a:t>"It did not hold, as many of its detractors thought it did, that there was no reality apart from language, and it’s wrong to translate Derrida’s famous ‘Il n’y a pas de hors-texte’ as ‘there is nothing outside the text.’ A hors-texte is an unnumbered page in a printed book. Derrida is saying that even the unnumbered pages count, just as an outlaw, in French an hors-la-loi, has everything to do with the law, since it makes him what he is." </a:t>
            </a:r>
            <a:br>
              <a:rPr lang="en-US" sz="1700">
                <a:solidFill>
                  <a:srgbClr val="FFFFFF"/>
                </a:solidFill>
              </a:rPr>
            </a:br>
            <a:br>
              <a:rPr lang="en-US" sz="1700">
                <a:solidFill>
                  <a:srgbClr val="FFFFFF"/>
                </a:solidFill>
              </a:rPr>
            </a:br>
            <a:r>
              <a:rPr lang="en-US" sz="1700">
                <a:solidFill>
                  <a:srgbClr val="FFFFFF"/>
                </a:solidFill>
              </a:rPr>
              <a:t>LRB Vol 38, 3, emphasis added.</a:t>
            </a:r>
          </a:p>
          <a:p>
            <a:endParaRPr lang="en-US" sz="1700">
              <a:solidFill>
                <a:srgbClr val="FFFFFF"/>
              </a:solidFill>
            </a:endParaRPr>
          </a:p>
        </p:txBody>
      </p:sp>
    </p:spTree>
    <p:extLst>
      <p:ext uri="{BB962C8B-B14F-4D97-AF65-F5344CB8AC3E}">
        <p14:creationId xmlns:p14="http://schemas.microsoft.com/office/powerpoint/2010/main" val="849604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341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6110F4-2FB4-46B4-9BF0-21969F74D107}"/>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Hors-Texte</a:t>
            </a:r>
          </a:p>
        </p:txBody>
      </p:sp>
      <p:pic>
        <p:nvPicPr>
          <p:cNvPr id="6" name="Content Placeholder 5" descr="A picture containing food, covered, sitting, colorful&#10;&#10;Description automatically generated">
            <a:extLst>
              <a:ext uri="{FF2B5EF4-FFF2-40B4-BE49-F238E27FC236}">
                <a16:creationId xmlns:a16="http://schemas.microsoft.com/office/drawing/2014/main" id="{B6CBE6B8-35EF-41B4-B78F-98F4864B511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370" b="60223"/>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603262-383D-4F9C-B479-F76422F0EAE3}"/>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r>
              <a:rPr lang="en-US" sz="1900">
                <a:solidFill>
                  <a:srgbClr val="FFFFFF"/>
                </a:solidFill>
              </a:rPr>
              <a:t>Understood as such, it's not really such a strange idea, that the things outside of the text itself can and do give meaning to it in an ever-evolving way. Critically, these things outside the text can often be more important than the actual content of the text itself – particularly in the context of religious texts.</a:t>
            </a:r>
            <a:br>
              <a:rPr lang="en-US" sz="1900">
                <a:solidFill>
                  <a:srgbClr val="FFFFFF"/>
                </a:solidFill>
              </a:rPr>
            </a:br>
            <a:br>
              <a:rPr lang="en-US" sz="1900">
                <a:solidFill>
                  <a:srgbClr val="FFFFFF"/>
                </a:solidFill>
              </a:rPr>
            </a:br>
            <a:r>
              <a:rPr lang="en-US" sz="1900">
                <a:solidFill>
                  <a:srgbClr val="FFFFFF"/>
                </a:solidFill>
              </a:rPr>
              <a:t>In a philosophical context we can understand it to assert the idea that context is always present, isn't necessarily stable, and is always bound up with our attempts to interpret the meaning of the text alone. </a:t>
            </a:r>
          </a:p>
          <a:p>
            <a:endParaRPr lang="en-US" sz="1900">
              <a:solidFill>
                <a:srgbClr val="FFFFFF"/>
              </a:solidFill>
            </a:endParaRPr>
          </a:p>
        </p:txBody>
      </p:sp>
    </p:spTree>
    <p:extLst>
      <p:ext uri="{BB962C8B-B14F-4D97-AF65-F5344CB8AC3E}">
        <p14:creationId xmlns:p14="http://schemas.microsoft.com/office/powerpoint/2010/main" val="2603222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F4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691DBF-1DD5-4E0F-9609-9CE1743B045D}"/>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Deconstruction</a:t>
            </a:r>
          </a:p>
        </p:txBody>
      </p:sp>
      <p:pic>
        <p:nvPicPr>
          <p:cNvPr id="6" name="Content Placeholder 5" descr="A close up of a towel&#10;&#10;Description automatically generated">
            <a:extLst>
              <a:ext uri="{FF2B5EF4-FFF2-40B4-BE49-F238E27FC236}">
                <a16:creationId xmlns:a16="http://schemas.microsoft.com/office/drawing/2014/main" id="{C82F1E63-418B-4C32-8804-F833D7CF98B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9704" r="1" b="46216"/>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F702A7-0B8B-463F-BFF4-DF2017454DC2}"/>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r>
              <a:rPr lang="en-US" sz="1700">
                <a:solidFill>
                  <a:srgbClr val="FFFFFF"/>
                </a:solidFill>
              </a:rPr>
              <a:t>For Derrida, this awareness of the hors-texte extends beyond those things we would generally consider ‘texts’ – to include aspects of our social system, our philosophies, and our cultural assumptions.</a:t>
            </a:r>
          </a:p>
          <a:p>
            <a:pPr marL="0" indent="0">
              <a:buNone/>
            </a:pPr>
            <a:r>
              <a:rPr lang="en-US" sz="1700">
                <a:solidFill>
                  <a:srgbClr val="FFFFFF"/>
                </a:solidFill>
              </a:rPr>
              <a:t>Each aspect of our reality, for Derrida, depends for its meaning on other aspects and the relationship between them – just as words depend for their meaning on other words to define them.</a:t>
            </a:r>
          </a:p>
          <a:p>
            <a:pPr marL="0" indent="0">
              <a:buNone/>
            </a:pPr>
            <a:r>
              <a:rPr lang="en-US" sz="1700">
                <a:solidFill>
                  <a:srgbClr val="FFFFFF"/>
                </a:solidFill>
              </a:rPr>
              <a:t>Deconstructing these relationships between aspects of our reality was the keystone of Derrida’s work.</a:t>
            </a:r>
          </a:p>
        </p:txBody>
      </p:sp>
    </p:spTree>
    <p:extLst>
      <p:ext uri="{BB962C8B-B14F-4D97-AF65-F5344CB8AC3E}">
        <p14:creationId xmlns:p14="http://schemas.microsoft.com/office/powerpoint/2010/main" val="2697474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8F893-38B6-45DE-99BE-0DD679B5ABA5}"/>
              </a:ext>
            </a:extLst>
          </p:cNvPr>
          <p:cNvSpPr>
            <a:spLocks noGrp="1"/>
          </p:cNvSpPr>
          <p:nvPr>
            <p:ph type="title"/>
          </p:nvPr>
        </p:nvSpPr>
        <p:spPr/>
        <p:txBody>
          <a:bodyPr/>
          <a:lstStyle/>
          <a:p>
            <a:pPr algn="l"/>
            <a:r>
              <a:rPr lang="en-GB" dirty="0"/>
              <a:t>Michel Foucault (1926-1984)</a:t>
            </a:r>
          </a:p>
        </p:txBody>
      </p:sp>
      <p:sp>
        <p:nvSpPr>
          <p:cNvPr id="3" name="Text Placeholder 2">
            <a:extLst>
              <a:ext uri="{FF2B5EF4-FFF2-40B4-BE49-F238E27FC236}">
                <a16:creationId xmlns:a16="http://schemas.microsoft.com/office/drawing/2014/main" id="{83B71C22-2E8C-4B2A-91AD-9AAA37DA647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102058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C947F1E-A83E-4C75-840A-133028A4820F}"/>
              </a:ext>
            </a:extLst>
          </p:cNvPr>
          <p:cNvSpPr>
            <a:spLocks noGrp="1"/>
          </p:cNvSpPr>
          <p:nvPr>
            <p:ph type="title"/>
          </p:nvPr>
        </p:nvSpPr>
        <p:spPr>
          <a:xfrm>
            <a:off x="1024129" y="585216"/>
            <a:ext cx="4431792" cy="1499616"/>
          </a:xfrm>
        </p:spPr>
        <p:txBody>
          <a:bodyPr vert="horz" lIns="91440" tIns="45720" rIns="91440" bIns="45720" rtlCol="0" anchor="ctr">
            <a:normAutofit/>
          </a:bodyPr>
          <a:lstStyle/>
          <a:p>
            <a:r>
              <a:rPr lang="en-US"/>
              <a:t>Michel Foucault</a:t>
            </a:r>
          </a:p>
        </p:txBody>
      </p:sp>
      <p:sp>
        <p:nvSpPr>
          <p:cNvPr id="3" name="Content Placeholder 2">
            <a:extLst>
              <a:ext uri="{FF2B5EF4-FFF2-40B4-BE49-F238E27FC236}">
                <a16:creationId xmlns:a16="http://schemas.microsoft.com/office/drawing/2014/main" id="{7BF0A9B1-D851-4CA2-98E4-CA90E52CA7F7}"/>
              </a:ext>
            </a:extLst>
          </p:cNvPr>
          <p:cNvSpPr>
            <a:spLocks noGrp="1"/>
          </p:cNvSpPr>
          <p:nvPr>
            <p:ph sz="half" idx="1"/>
          </p:nvPr>
        </p:nvSpPr>
        <p:spPr>
          <a:xfrm>
            <a:off x="1024128" y="2286000"/>
            <a:ext cx="4429615" cy="3931920"/>
          </a:xfrm>
        </p:spPr>
        <p:txBody>
          <a:bodyPr vert="horz" lIns="45720" tIns="45720" rIns="45720" bIns="45720" rtlCol="0">
            <a:normAutofit/>
          </a:bodyPr>
          <a:lstStyle/>
          <a:p>
            <a:pPr marL="0" indent="0" fontAlgn="base">
              <a:buNone/>
            </a:pPr>
            <a:r>
              <a:rPr lang="en-US" sz="1700"/>
              <a:t>Michel Foucault is perhaps the most influential scholar in the field of critical theory, tying together many of the approaches we have looked at so far in this section. </a:t>
            </a:r>
          </a:p>
          <a:p>
            <a:pPr marL="0" indent="0" fontAlgn="base">
              <a:buNone/>
            </a:pPr>
            <a:r>
              <a:rPr lang="en-US" sz="1700"/>
              <a:t>He was born to a wealthy family from French provinces, before studying at the Ecole Normale Superieur in Paris, earning his doctorate in 1961.</a:t>
            </a:r>
          </a:p>
          <a:p>
            <a:pPr marL="0" indent="0" fontAlgn="base">
              <a:buNone/>
            </a:pPr>
            <a:r>
              <a:rPr lang="en-US" sz="1700"/>
              <a:t>Foucault’s work builds on the notion of deconstruction, but applies it to the political and social construction of our society – particularly the relationship of truth, knowledge, and power. </a:t>
            </a:r>
          </a:p>
        </p:txBody>
      </p:sp>
      <p:pic>
        <p:nvPicPr>
          <p:cNvPr id="6" name="Content Placeholder 5" descr="A person standing in front of a mirror posing for the camera&#10;&#10;Description automatically generated">
            <a:extLst>
              <a:ext uri="{FF2B5EF4-FFF2-40B4-BE49-F238E27FC236}">
                <a16:creationId xmlns:a16="http://schemas.microsoft.com/office/drawing/2014/main" id="{9A420073-4758-45C2-AB95-C478BC954AD6}"/>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42267" y="640080"/>
            <a:ext cx="5163387" cy="5577840"/>
          </a:xfrm>
          <a:prstGeom prst="rect">
            <a:avLst/>
          </a:prstGeom>
        </p:spPr>
      </p:pic>
    </p:spTree>
    <p:extLst>
      <p:ext uri="{BB962C8B-B14F-4D97-AF65-F5344CB8AC3E}">
        <p14:creationId xmlns:p14="http://schemas.microsoft.com/office/powerpoint/2010/main" val="986729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4B5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4B7638-CB33-4085-93B3-03D9F77C58AD}"/>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Truth / knowledge / power </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3125D9A-0FB5-4C22-97D4-B37F596F1C03}"/>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altLang="en-US" dirty="0">
                <a:solidFill>
                  <a:srgbClr val="FFFFFF"/>
                </a:solidFill>
              </a:rPr>
              <a:t>Foucault examines the relation between truth and power. </a:t>
            </a:r>
          </a:p>
          <a:p>
            <a:pPr marL="0" indent="0">
              <a:buNone/>
            </a:pPr>
            <a:r>
              <a:rPr lang="en-US" altLang="en-US" dirty="0">
                <a:solidFill>
                  <a:srgbClr val="FFFFFF"/>
                </a:solidFill>
              </a:rPr>
              <a:t>For him, “truth isn’t outside power, or lacking in power. … [Truth] isn’t the reward of free spirits, the child of protracted solitude … Truth is a thing of this world: it is produced only by virtue of multiple form of constraint” (1984, 72-73).</a:t>
            </a:r>
          </a:p>
          <a:p>
            <a:pPr marL="0" indent="0">
              <a:buNone/>
            </a:pPr>
            <a:endParaRPr lang="en-US" altLang="en-US" dirty="0">
              <a:solidFill>
                <a:srgbClr val="FFFFFF"/>
              </a:solidFill>
            </a:endParaRPr>
          </a:p>
          <a:p>
            <a:pPr marL="0" indent="0">
              <a:buNone/>
            </a:pPr>
            <a:r>
              <a:rPr lang="en-US" altLang="en-US" dirty="0">
                <a:solidFill>
                  <a:srgbClr val="FFFFFF"/>
                </a:solidFill>
              </a:rPr>
              <a:t>What, then, does Foucault mean by ‘truth’?</a:t>
            </a:r>
          </a:p>
          <a:p>
            <a:pPr marL="533400" indent="-533400"/>
            <a:endParaRPr lang="en-US" altLang="en-US" dirty="0">
              <a:solidFill>
                <a:srgbClr val="FFFFFF"/>
              </a:solidFill>
            </a:endParaRPr>
          </a:p>
          <a:p>
            <a:endParaRPr lang="en-US" dirty="0">
              <a:solidFill>
                <a:srgbClr val="FFFFFF"/>
              </a:solidFill>
            </a:endParaRPr>
          </a:p>
        </p:txBody>
      </p:sp>
      <p:pic>
        <p:nvPicPr>
          <p:cNvPr id="6" name="Content Placeholder 5" descr="A picture containing umbrella, plane, large, airplane&#10;&#10;Description automatically generated">
            <a:extLst>
              <a:ext uri="{FF2B5EF4-FFF2-40B4-BE49-F238E27FC236}">
                <a16:creationId xmlns:a16="http://schemas.microsoft.com/office/drawing/2014/main" id="{97FBD9CA-D404-4D45-9F7B-E03CD6137C6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3556" r="28071"/>
          <a:stretch/>
        </p:blipFill>
        <p:spPr>
          <a:xfrm>
            <a:off x="7552266" y="10"/>
            <a:ext cx="4639734" cy="6857990"/>
          </a:xfrm>
          <a:prstGeom prst="rect">
            <a:avLst/>
          </a:prstGeom>
        </p:spPr>
      </p:pic>
    </p:spTree>
    <p:extLst>
      <p:ext uri="{BB962C8B-B14F-4D97-AF65-F5344CB8AC3E}">
        <p14:creationId xmlns:p14="http://schemas.microsoft.com/office/powerpoint/2010/main" val="313644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75AA0CE-443B-4764-B58F-B514FFE68D5C}"/>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Truth / knowledge / power </a:t>
            </a:r>
          </a:p>
        </p:txBody>
      </p:sp>
      <p:sp>
        <p:nvSpPr>
          <p:cNvPr id="3" name="Content Placeholder 2">
            <a:extLst>
              <a:ext uri="{FF2B5EF4-FFF2-40B4-BE49-F238E27FC236}">
                <a16:creationId xmlns:a16="http://schemas.microsoft.com/office/drawing/2014/main" id="{7DCF1233-EC9E-4C7A-A72B-4DB96DE49C57}"/>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ltLang="en-US"/>
              <a:t>Truth is to be understood as “a system of ordered procedures for the production, regulation, distribution, circulation and operation of statements” (1984, 133).</a:t>
            </a:r>
          </a:p>
          <a:p>
            <a:pPr marL="0" indent="0">
              <a:buNone/>
            </a:pPr>
            <a:r>
              <a:rPr lang="en-US" altLang="en-US"/>
              <a:t>Truth is linked with discourses within which propositions have truth value—i.e. either true/false.</a:t>
            </a:r>
          </a:p>
          <a:p>
            <a:pPr marL="0" indent="0">
              <a:buNone/>
            </a:pPr>
            <a:r>
              <a:rPr lang="en-US" altLang="en-US"/>
              <a:t>In addition, Foucault tells us that ‘truth’ “is linked in a circular relation with systems of power which produce and sustain it, and to effects of power which it induces and which extend it” (1984, 133).</a:t>
            </a:r>
          </a:p>
          <a:p>
            <a:endParaRPr lang="en-US"/>
          </a:p>
        </p:txBody>
      </p:sp>
      <p:pic>
        <p:nvPicPr>
          <p:cNvPr id="6" name="Content Placeholder 5">
            <a:extLst>
              <a:ext uri="{FF2B5EF4-FFF2-40B4-BE49-F238E27FC236}">
                <a16:creationId xmlns:a16="http://schemas.microsoft.com/office/drawing/2014/main" id="{2742CA08-6F70-45BE-9681-B3A1932F78D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59" r="9933"/>
          <a:stretch/>
        </p:blipFill>
        <p:spPr>
          <a:xfrm>
            <a:off x="7552266" y="10"/>
            <a:ext cx="4639733" cy="6857990"/>
          </a:xfrm>
          <a:prstGeom prst="rect">
            <a:avLst/>
          </a:prstGeom>
        </p:spPr>
      </p:pic>
    </p:spTree>
    <p:extLst>
      <p:ext uri="{BB962C8B-B14F-4D97-AF65-F5344CB8AC3E}">
        <p14:creationId xmlns:p14="http://schemas.microsoft.com/office/powerpoint/2010/main" val="34611272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272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CD1563-3E80-4A7F-9C6B-5C7ECF131DAF}"/>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Truth / knowledge / power </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72F424A-A0E4-45A0-A55A-E1DAB06C85D7}"/>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altLang="en-US">
                <a:solidFill>
                  <a:srgbClr val="FFFFFF"/>
                </a:solidFill>
              </a:rPr>
              <a:t>Foucault’s conception of ‘truth’ is not typical of traditional philosophy or most aspects of inter-religious dialogue.</a:t>
            </a:r>
          </a:p>
          <a:p>
            <a:pPr marL="0" indent="0">
              <a:buNone/>
            </a:pPr>
            <a:r>
              <a:rPr lang="en-US" altLang="en-US">
                <a:solidFill>
                  <a:srgbClr val="FFFFFF"/>
                </a:solidFill>
              </a:rPr>
              <a:t>Traditional epistemology is concerned with the necessary and sufficient conditions for someone to know a state of affairs—e.g. “there is a red car across the street”</a:t>
            </a:r>
          </a:p>
          <a:p>
            <a:pPr marL="0" indent="0">
              <a:buNone/>
            </a:pPr>
            <a:r>
              <a:rPr lang="en-US" altLang="en-US">
                <a:solidFill>
                  <a:srgbClr val="FFFFFF"/>
                </a:solidFill>
              </a:rPr>
              <a:t>The picture gets muddied when we consider much more complex examples, such as the claim that “children between ages 2 and 4 do not have abstract principles guiding classification”</a:t>
            </a:r>
          </a:p>
          <a:p>
            <a:endParaRPr lang="en-US">
              <a:solidFill>
                <a:srgbClr val="FFFFFF"/>
              </a:solidFill>
            </a:endParaRPr>
          </a:p>
        </p:txBody>
      </p:sp>
      <p:pic>
        <p:nvPicPr>
          <p:cNvPr id="6" name="Content Placeholder 5" descr="A picture containing drawing, umbrella, graffiti&#10;&#10;Description automatically generated">
            <a:extLst>
              <a:ext uri="{FF2B5EF4-FFF2-40B4-BE49-F238E27FC236}">
                <a16:creationId xmlns:a16="http://schemas.microsoft.com/office/drawing/2014/main" id="{F62B04A9-2088-47D2-87B0-21690D4E29D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5473" r="25646"/>
          <a:stretch/>
        </p:blipFill>
        <p:spPr>
          <a:xfrm>
            <a:off x="7552266" y="10"/>
            <a:ext cx="4639734" cy="6857990"/>
          </a:xfrm>
          <a:prstGeom prst="rect">
            <a:avLst/>
          </a:prstGeom>
        </p:spPr>
      </p:pic>
    </p:spTree>
    <p:extLst>
      <p:ext uri="{BB962C8B-B14F-4D97-AF65-F5344CB8AC3E}">
        <p14:creationId xmlns:p14="http://schemas.microsoft.com/office/powerpoint/2010/main" val="1796141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6F6D696-2723-4174-8B4F-2A5745FE112D}"/>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Truth / knowledge / power </a:t>
            </a:r>
          </a:p>
        </p:txBody>
      </p:sp>
      <p:sp>
        <p:nvSpPr>
          <p:cNvPr id="3" name="Content Placeholder 2">
            <a:extLst>
              <a:ext uri="{FF2B5EF4-FFF2-40B4-BE49-F238E27FC236}">
                <a16:creationId xmlns:a16="http://schemas.microsoft.com/office/drawing/2014/main" id="{86405B63-4570-4EF9-954E-FB979E2CBFEF}"/>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t>Similarly, inter-religious discussions often focus on mediating, resolving, or erasing discussions of truth.</a:t>
            </a:r>
          </a:p>
          <a:p>
            <a:pPr marL="0" indent="0">
              <a:buNone/>
            </a:pPr>
            <a:r>
              <a:rPr lang="en-US"/>
              <a:t>Often these truth claims are incredibly complicated and relying on a distinguishing system of discourses in order to make sense and operate effectively.</a:t>
            </a:r>
          </a:p>
          <a:p>
            <a:pPr marL="0" indent="0">
              <a:buNone/>
            </a:pPr>
            <a:r>
              <a:rPr lang="en-US"/>
              <a:t>It is difficult to conceive of a religious truth as epistemologically detached from surrounding truths. </a:t>
            </a:r>
          </a:p>
          <a:p>
            <a:endParaRPr lang="en-US"/>
          </a:p>
        </p:txBody>
      </p:sp>
      <p:pic>
        <p:nvPicPr>
          <p:cNvPr id="6" name="Content Placeholder 5" descr="A picture containing indoor, covered, table, food&#10;&#10;Description automatically generated">
            <a:extLst>
              <a:ext uri="{FF2B5EF4-FFF2-40B4-BE49-F238E27FC236}">
                <a16:creationId xmlns:a16="http://schemas.microsoft.com/office/drawing/2014/main" id="{2304E86F-3F52-4376-BD08-3D93D8A0731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791" r="22820"/>
          <a:stretch/>
        </p:blipFill>
        <p:spPr>
          <a:xfrm>
            <a:off x="7552266" y="10"/>
            <a:ext cx="4639733" cy="6857990"/>
          </a:xfrm>
          <a:prstGeom prst="rect">
            <a:avLst/>
          </a:prstGeom>
        </p:spPr>
      </p:pic>
    </p:spTree>
    <p:extLst>
      <p:ext uri="{BB962C8B-B14F-4D97-AF65-F5344CB8AC3E}">
        <p14:creationId xmlns:p14="http://schemas.microsoft.com/office/powerpoint/2010/main" val="15091477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7C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DA55FC-7BF1-4B2E-892D-193F1D0129E7}"/>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Truth / knowledge / power </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7DFAA2B-7703-4F92-9423-0E60658BEE61}"/>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altLang="en-US" dirty="0">
                <a:solidFill>
                  <a:srgbClr val="FFFFFF"/>
                </a:solidFill>
              </a:rPr>
              <a:t>These are the examples that interests Foucault. Why?</a:t>
            </a:r>
            <a:br>
              <a:rPr lang="en-US" altLang="en-US" dirty="0">
                <a:solidFill>
                  <a:srgbClr val="FFFFFF"/>
                </a:solidFill>
              </a:rPr>
            </a:br>
            <a:endParaRPr lang="en-US" altLang="en-US" dirty="0">
              <a:solidFill>
                <a:srgbClr val="FFFFFF"/>
              </a:solidFill>
            </a:endParaRPr>
          </a:p>
          <a:p>
            <a:pPr marL="0" indent="0">
              <a:buNone/>
            </a:pPr>
            <a:r>
              <a:rPr lang="en-US" altLang="en-US" i="1" dirty="0">
                <a:solidFill>
                  <a:srgbClr val="FFFFFF"/>
                </a:solidFill>
              </a:rPr>
              <a:t>“Truth isn’t outside power, or lacking in power. … [It] induces regular effects of power</a:t>
            </a:r>
            <a:r>
              <a:rPr lang="en-US" altLang="en-US" dirty="0">
                <a:solidFill>
                  <a:srgbClr val="FFFFFF"/>
                </a:solidFill>
              </a:rPr>
              <a:t>” (131).</a:t>
            </a:r>
            <a:br>
              <a:rPr lang="en-US" altLang="en-US" dirty="0">
                <a:solidFill>
                  <a:srgbClr val="FFFFFF"/>
                </a:solidFill>
              </a:rPr>
            </a:br>
            <a:endParaRPr lang="en-US" altLang="en-US" dirty="0">
              <a:solidFill>
                <a:srgbClr val="FFFFFF"/>
              </a:solidFill>
            </a:endParaRPr>
          </a:p>
          <a:p>
            <a:pPr marL="0" indent="0">
              <a:buNone/>
            </a:pPr>
            <a:r>
              <a:rPr lang="en-US" altLang="en-US" dirty="0">
                <a:solidFill>
                  <a:srgbClr val="FFFFFF"/>
                </a:solidFill>
              </a:rPr>
              <a:t>He wants to examine the effects of the social relations that sustain bodies knowledge on individuals – that produce the ‘truths’ with which we all work.</a:t>
            </a:r>
            <a:endParaRPr lang="en-US" dirty="0">
              <a:solidFill>
                <a:srgbClr val="FFFFFF"/>
              </a:solidFill>
            </a:endParaRPr>
          </a:p>
        </p:txBody>
      </p:sp>
      <p:pic>
        <p:nvPicPr>
          <p:cNvPr id="6" name="Content Placeholder 5" descr="A picture containing colorful, kite, table&#10;&#10;Description automatically generated">
            <a:extLst>
              <a:ext uri="{FF2B5EF4-FFF2-40B4-BE49-F238E27FC236}">
                <a16:creationId xmlns:a16="http://schemas.microsoft.com/office/drawing/2014/main" id="{6CD26D8D-DC73-4372-8501-8552D72EA59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740" t="-2" r="14100"/>
          <a:stretch/>
        </p:blipFill>
        <p:spPr>
          <a:xfrm>
            <a:off x="7552266" y="10"/>
            <a:ext cx="4639734" cy="6857990"/>
          </a:xfrm>
          <a:prstGeom prst="rect">
            <a:avLst/>
          </a:prstGeom>
        </p:spPr>
      </p:pic>
    </p:spTree>
    <p:extLst>
      <p:ext uri="{BB962C8B-B14F-4D97-AF65-F5344CB8AC3E}">
        <p14:creationId xmlns:p14="http://schemas.microsoft.com/office/powerpoint/2010/main" val="1435362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62C0155-02D9-4FCF-A9D3-124E9FCD85B2}"/>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Truth / knowledge / power </a:t>
            </a:r>
          </a:p>
        </p:txBody>
      </p:sp>
      <p:sp>
        <p:nvSpPr>
          <p:cNvPr id="3" name="Content Placeholder 2">
            <a:extLst>
              <a:ext uri="{FF2B5EF4-FFF2-40B4-BE49-F238E27FC236}">
                <a16:creationId xmlns:a16="http://schemas.microsoft.com/office/drawing/2014/main" id="{CF15075C-F25B-45C7-8D37-835F11628D92}"/>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b="1"/>
              <a:t>Basic idea: Truth is produced by power.</a:t>
            </a:r>
          </a:p>
          <a:p>
            <a:pPr marL="0" indent="0">
              <a:buNone/>
            </a:pPr>
            <a:r>
              <a:rPr lang="en-US"/>
              <a:t>What counts as knowledge differs across societies and across time, and what counts is determined by systems of power. </a:t>
            </a:r>
            <a:br>
              <a:rPr lang="en-US"/>
            </a:br>
            <a:br>
              <a:rPr lang="en-US"/>
            </a:br>
            <a:r>
              <a:rPr lang="en-US"/>
              <a:t>Foucault argues that the idea of progress is illusory: </a:t>
            </a:r>
            <a:r>
              <a:rPr lang="en-US" b="1"/>
              <a:t>Knowledge does not make one free</a:t>
            </a:r>
            <a:r>
              <a:rPr lang="en-US"/>
              <a:t>. </a:t>
            </a:r>
          </a:p>
          <a:p>
            <a:pPr marL="0" indent="0">
              <a:buNone/>
            </a:pPr>
            <a:r>
              <a:rPr lang="en-US"/>
              <a:t>Each society has its own discourse about truth which presupposes certain social power relationships and what we think of as progress is really just a different form of domination and control. </a:t>
            </a:r>
          </a:p>
          <a:p>
            <a:endParaRPr lang="en-US"/>
          </a:p>
        </p:txBody>
      </p:sp>
      <p:pic>
        <p:nvPicPr>
          <p:cNvPr id="6" name="Content Placeholder 5">
            <a:extLst>
              <a:ext uri="{FF2B5EF4-FFF2-40B4-BE49-F238E27FC236}">
                <a16:creationId xmlns:a16="http://schemas.microsoft.com/office/drawing/2014/main" id="{153A1565-17B8-4F11-9599-A1F0C257E12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0208" r="27169" b="-1"/>
          <a:stretch/>
        </p:blipFill>
        <p:spPr>
          <a:xfrm>
            <a:off x="7552266" y="10"/>
            <a:ext cx="4639733" cy="6857990"/>
          </a:xfrm>
          <a:prstGeom prst="rect">
            <a:avLst/>
          </a:prstGeom>
        </p:spPr>
      </p:pic>
    </p:spTree>
    <p:extLst>
      <p:ext uri="{BB962C8B-B14F-4D97-AF65-F5344CB8AC3E}">
        <p14:creationId xmlns:p14="http://schemas.microsoft.com/office/powerpoint/2010/main" val="10089659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2692" y="851143"/>
            <a:ext cx="9146616" cy="5155713"/>
          </a:xfrm>
        </p:spPr>
      </p:pic>
    </p:spTree>
    <p:extLst>
      <p:ext uri="{BB962C8B-B14F-4D97-AF65-F5344CB8AC3E}">
        <p14:creationId xmlns:p14="http://schemas.microsoft.com/office/powerpoint/2010/main" val="1835442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5255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3F1AA1-D897-4A8C-9E5E-84711AD092B1}"/>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Ideology</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20F070-5BAE-4C2B-A3E3-1F10855F332E}"/>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sz="1700">
                <a:solidFill>
                  <a:srgbClr val="FFFFFF"/>
                </a:solidFill>
              </a:rPr>
              <a:t>There is an important overlap of this insight with the notion of ideology. </a:t>
            </a:r>
          </a:p>
          <a:p>
            <a:pPr marL="0" indent="0">
              <a:buNone/>
            </a:pPr>
            <a:r>
              <a:rPr lang="en-US" sz="1700">
                <a:solidFill>
                  <a:srgbClr val="FFFFFF"/>
                </a:solidFill>
              </a:rPr>
              <a:t>Sociologists define ideology as “cultural beliefs that justify particular social arrangements, including patterns of inequality” (Macionis, 2005). </a:t>
            </a:r>
            <a:br>
              <a:rPr lang="en-US" sz="1700">
                <a:solidFill>
                  <a:srgbClr val="FFFFFF"/>
                </a:solidFill>
              </a:rPr>
            </a:br>
            <a:br>
              <a:rPr lang="en-US" sz="1700">
                <a:solidFill>
                  <a:srgbClr val="FFFFFF"/>
                </a:solidFill>
              </a:rPr>
            </a:br>
            <a:r>
              <a:rPr lang="en-US" sz="1700">
                <a:solidFill>
                  <a:srgbClr val="FFFFFF"/>
                </a:solidFill>
              </a:rPr>
              <a:t>Dominant groups use these sets of cultural beliefs and practices to justify the systems of inequality that maintain their group's social power over non-dominant groups.</a:t>
            </a:r>
          </a:p>
          <a:p>
            <a:pPr marL="0" indent="0">
              <a:buNone/>
            </a:pPr>
            <a:r>
              <a:rPr lang="en-US" sz="1700">
                <a:solidFill>
                  <a:srgbClr val="FFFFFF"/>
                </a:solidFill>
              </a:rPr>
              <a:t>The dominant ideology in a society is passed along through the society's major social institutions, such as the media, the family, education, and religion. As societies changed throughout history, so did the ideologies that justified systems of inequality. </a:t>
            </a:r>
          </a:p>
          <a:p>
            <a:pPr marL="0" indent="0">
              <a:buNone/>
            </a:pPr>
            <a:endParaRPr lang="en-US" sz="1700">
              <a:solidFill>
                <a:srgbClr val="FFFFFF"/>
              </a:solidFill>
            </a:endParaRPr>
          </a:p>
          <a:p>
            <a:endParaRPr lang="en-US" sz="1700">
              <a:solidFill>
                <a:srgbClr val="FFFFFF"/>
              </a:solidFill>
            </a:endParaRPr>
          </a:p>
          <a:p>
            <a:endParaRPr lang="en-US" sz="1700">
              <a:solidFill>
                <a:srgbClr val="FFFFFF"/>
              </a:solidFill>
            </a:endParaRPr>
          </a:p>
        </p:txBody>
      </p:sp>
      <p:pic>
        <p:nvPicPr>
          <p:cNvPr id="6" name="Content Placeholder 5" descr="A picture containing blue, propeller, small, close&#10;&#10;Description automatically generated">
            <a:extLst>
              <a:ext uri="{FF2B5EF4-FFF2-40B4-BE49-F238E27FC236}">
                <a16:creationId xmlns:a16="http://schemas.microsoft.com/office/drawing/2014/main" id="{4A28C6A9-B5DF-4D3A-9696-05EF6A8AE7F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4293"/>
          <a:stretch/>
        </p:blipFill>
        <p:spPr>
          <a:xfrm>
            <a:off x="7552266" y="10"/>
            <a:ext cx="4639734" cy="6857990"/>
          </a:xfrm>
          <a:prstGeom prst="rect">
            <a:avLst/>
          </a:prstGeom>
        </p:spPr>
      </p:pic>
    </p:spTree>
    <p:extLst>
      <p:ext uri="{BB962C8B-B14F-4D97-AF65-F5344CB8AC3E}">
        <p14:creationId xmlns:p14="http://schemas.microsoft.com/office/powerpoint/2010/main" val="3565580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9DD8F47-4A71-4E8B-9C5D-DF6AADF0A232}"/>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Foucault and Ideology</a:t>
            </a:r>
          </a:p>
        </p:txBody>
      </p:sp>
      <p:sp>
        <p:nvSpPr>
          <p:cNvPr id="3" name="Content Placeholder 2">
            <a:extLst>
              <a:ext uri="{FF2B5EF4-FFF2-40B4-BE49-F238E27FC236}">
                <a16:creationId xmlns:a16="http://schemas.microsoft.com/office/drawing/2014/main" id="{C7C5ED1D-7E0F-4EAC-AB21-545AD9153EF6}"/>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ltLang="en-US"/>
              <a:t>Foucault’s conception of truth has implications for critical theory with its emphasis on a critique of universal ideologies, e.g. Marxism. </a:t>
            </a:r>
            <a:br>
              <a:rPr lang="en-US" altLang="en-US"/>
            </a:br>
            <a:br>
              <a:rPr lang="en-US" altLang="en-US"/>
            </a:br>
            <a:r>
              <a:rPr lang="en-US" altLang="en-US"/>
              <a:t>Why?</a:t>
            </a:r>
          </a:p>
          <a:p>
            <a:pPr marL="0" indent="0">
              <a:buNone/>
            </a:pPr>
            <a:r>
              <a:rPr lang="en-US" altLang="en-US"/>
              <a:t>Ideologies systematically distort social reality. This implies there is </a:t>
            </a:r>
            <a:r>
              <a:rPr lang="en-US" altLang="en-US" i="1"/>
              <a:t>true</a:t>
            </a:r>
            <a:r>
              <a:rPr lang="en-US" altLang="en-US"/>
              <a:t> view behind ideology.</a:t>
            </a:r>
          </a:p>
          <a:p>
            <a:pPr marL="0" indent="0">
              <a:buNone/>
            </a:pPr>
            <a:r>
              <a:rPr lang="en-US" altLang="en-US"/>
              <a:t>For Foucault, the workings of modern relations of power cannot be explained by a ruling class generating a set of beliefs that systematically distorts social reality. Why is that?</a:t>
            </a:r>
          </a:p>
          <a:p>
            <a:endParaRPr lang="en-US"/>
          </a:p>
        </p:txBody>
      </p:sp>
      <p:pic>
        <p:nvPicPr>
          <p:cNvPr id="6" name="Content Placeholder 5" descr="A variety of food&#10;&#10;Description automatically generated">
            <a:extLst>
              <a:ext uri="{FF2B5EF4-FFF2-40B4-BE49-F238E27FC236}">
                <a16:creationId xmlns:a16="http://schemas.microsoft.com/office/drawing/2014/main" id="{0FFFD220-8C7F-42D4-ABD2-8365C181FE09}"/>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8953" r="11835"/>
          <a:stretch/>
        </p:blipFill>
        <p:spPr>
          <a:xfrm>
            <a:off x="7552266" y="10"/>
            <a:ext cx="4639733" cy="6857990"/>
          </a:xfrm>
          <a:prstGeom prst="rect">
            <a:avLst/>
          </a:prstGeom>
        </p:spPr>
      </p:pic>
    </p:spTree>
    <p:extLst>
      <p:ext uri="{BB962C8B-B14F-4D97-AF65-F5344CB8AC3E}">
        <p14:creationId xmlns:p14="http://schemas.microsoft.com/office/powerpoint/2010/main" val="3358875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4B4D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9893C7-A7E2-4A27-A2B2-56199FA36CEF}"/>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Foucault and Ideology</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03DF9FF-538C-46B3-AF5D-D1D567440719}"/>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altLang="en-US">
                <a:solidFill>
                  <a:srgbClr val="FFFFFF"/>
                </a:solidFill>
              </a:rPr>
              <a:t>Ideology presupposes truth is opposite to power. Truth can undermine ideological distortions and their power over individuals.</a:t>
            </a:r>
            <a:br>
              <a:rPr lang="en-US" altLang="en-US">
                <a:solidFill>
                  <a:srgbClr val="FFFFFF"/>
                </a:solidFill>
              </a:rPr>
            </a:br>
            <a:endParaRPr lang="en-US" altLang="en-US">
              <a:solidFill>
                <a:srgbClr val="FFFFFF"/>
              </a:solidFill>
            </a:endParaRPr>
          </a:p>
          <a:p>
            <a:pPr marL="0" indent="0">
              <a:buNone/>
            </a:pPr>
            <a:r>
              <a:rPr lang="en-US" altLang="en-US">
                <a:solidFill>
                  <a:srgbClr val="FFFFFF"/>
                </a:solidFill>
              </a:rPr>
              <a:t>However since in Foucault’s view, truth and power are interrelated, the question is not “a matter of emancipating truth from … power (which would be a chimera, for truth is already power) but of detaching the power of truth from hegemony. … The political question … is not error, illusion … it is truth itself” (133).</a:t>
            </a:r>
          </a:p>
          <a:p>
            <a:endParaRPr lang="en-US">
              <a:solidFill>
                <a:srgbClr val="FFFFFF"/>
              </a:solidFill>
            </a:endParaRPr>
          </a:p>
        </p:txBody>
      </p:sp>
      <p:pic>
        <p:nvPicPr>
          <p:cNvPr id="6" name="Content Placeholder 5" descr="A picture containing indoor, colorful, graffiti, kite&#10;&#10;Description automatically generated">
            <a:extLst>
              <a:ext uri="{FF2B5EF4-FFF2-40B4-BE49-F238E27FC236}">
                <a16:creationId xmlns:a16="http://schemas.microsoft.com/office/drawing/2014/main" id="{C8D1A95B-A8C9-4EDF-996A-33F46C1D027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3239" r="4756"/>
          <a:stretch/>
        </p:blipFill>
        <p:spPr>
          <a:xfrm>
            <a:off x="7552266" y="10"/>
            <a:ext cx="4639734" cy="6857990"/>
          </a:xfrm>
          <a:prstGeom prst="rect">
            <a:avLst/>
          </a:prstGeom>
        </p:spPr>
      </p:pic>
    </p:spTree>
    <p:extLst>
      <p:ext uri="{BB962C8B-B14F-4D97-AF65-F5344CB8AC3E}">
        <p14:creationId xmlns:p14="http://schemas.microsoft.com/office/powerpoint/2010/main" val="14172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8DCE26BD-C030-47CE-9C17-952C114E0AEB}"/>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Foucault and Ideology</a:t>
            </a:r>
          </a:p>
        </p:txBody>
      </p:sp>
      <p:sp>
        <p:nvSpPr>
          <p:cNvPr id="3" name="Content Placeholder 2">
            <a:extLst>
              <a:ext uri="{FF2B5EF4-FFF2-40B4-BE49-F238E27FC236}">
                <a16:creationId xmlns:a16="http://schemas.microsoft.com/office/drawing/2014/main" id="{5F4127D1-830E-410C-AF0E-A2E7FC485008}"/>
              </a:ext>
            </a:extLst>
          </p:cNvPr>
          <p:cNvSpPr>
            <a:spLocks noGrp="1"/>
          </p:cNvSpPr>
          <p:nvPr>
            <p:ph sz="half" idx="1"/>
          </p:nvPr>
        </p:nvSpPr>
        <p:spPr>
          <a:xfrm>
            <a:off x="1024128" y="2286000"/>
            <a:ext cx="6066818" cy="4023360"/>
          </a:xfrm>
        </p:spPr>
        <p:txBody>
          <a:bodyPr vert="horz" lIns="45720" tIns="45720" rIns="45720" bIns="45720" rtlCol="0">
            <a:normAutofit/>
          </a:bodyPr>
          <a:lstStyle/>
          <a:p>
            <a:r>
              <a:rPr lang="en-US" altLang="en-US"/>
              <a:t>Furthermore, Foucault sees ideology critique as focusing on the beliefs and intentions of individuals. </a:t>
            </a:r>
            <a:br>
              <a:rPr lang="en-US" altLang="en-US"/>
            </a:br>
            <a:br>
              <a:rPr lang="en-US" altLang="en-US"/>
            </a:br>
            <a:r>
              <a:rPr lang="en-US" altLang="en-US"/>
              <a:t>The problem for him is not about “changing people’s consciousness– or what’s in their heads—but the political, economic, institutional regime of the production of truth” (133).</a:t>
            </a:r>
          </a:p>
          <a:p>
            <a:r>
              <a:rPr lang="en-US"/>
              <a:t>This is because of the connection between social systems of meaning production and individual choices and beliefs.</a:t>
            </a:r>
          </a:p>
        </p:txBody>
      </p:sp>
      <p:pic>
        <p:nvPicPr>
          <p:cNvPr id="6" name="Content Placeholder 5" descr="A picture containing indoor, colorful, table, different&#10;&#10;Description automatically generated">
            <a:extLst>
              <a:ext uri="{FF2B5EF4-FFF2-40B4-BE49-F238E27FC236}">
                <a16:creationId xmlns:a16="http://schemas.microsoft.com/office/drawing/2014/main" id="{39DD0DB9-E10B-4180-8951-D7BA02FDC07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682" r="26324"/>
          <a:stretch/>
        </p:blipFill>
        <p:spPr>
          <a:xfrm>
            <a:off x="7552266" y="10"/>
            <a:ext cx="4639733" cy="6857990"/>
          </a:xfrm>
          <a:prstGeom prst="rect">
            <a:avLst/>
          </a:prstGeom>
        </p:spPr>
      </p:pic>
    </p:spTree>
    <p:extLst>
      <p:ext uri="{BB962C8B-B14F-4D97-AF65-F5344CB8AC3E}">
        <p14:creationId xmlns:p14="http://schemas.microsoft.com/office/powerpoint/2010/main" val="4046320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FA766-1AEC-41F6-87FD-B7457AEFC149}"/>
              </a:ext>
            </a:extLst>
          </p:cNvPr>
          <p:cNvSpPr>
            <a:spLocks noGrp="1"/>
          </p:cNvSpPr>
          <p:nvPr>
            <p:ph type="title"/>
          </p:nvPr>
        </p:nvSpPr>
        <p:spPr/>
        <p:txBody>
          <a:bodyPr/>
          <a:lstStyle/>
          <a:p>
            <a:pPr algn="l"/>
            <a:r>
              <a:rPr lang="en-GB" dirty="0"/>
              <a:t>Round-Up</a:t>
            </a:r>
          </a:p>
        </p:txBody>
      </p:sp>
      <p:sp>
        <p:nvSpPr>
          <p:cNvPr id="3" name="Text Placeholder 2">
            <a:extLst>
              <a:ext uri="{FF2B5EF4-FFF2-40B4-BE49-F238E27FC236}">
                <a16:creationId xmlns:a16="http://schemas.microsoft.com/office/drawing/2014/main" id="{7DC33F6A-F328-4D65-AEA2-C10AFEC453D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487783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1EF7AC4-00E1-4ADC-8472-737D30BC9DBF}"/>
              </a:ext>
            </a:extLst>
          </p:cNvPr>
          <p:cNvSpPr>
            <a:spLocks noGrp="1"/>
          </p:cNvSpPr>
          <p:nvPr>
            <p:ph type="title"/>
          </p:nvPr>
        </p:nvSpPr>
        <p:spPr>
          <a:xfrm>
            <a:off x="1024128" y="585216"/>
            <a:ext cx="6066816" cy="1499616"/>
          </a:xfrm>
        </p:spPr>
        <p:txBody>
          <a:bodyPr vert="horz" lIns="91440" tIns="45720" rIns="91440" bIns="45720" rtlCol="0" anchor="ctr">
            <a:normAutofit/>
          </a:bodyPr>
          <a:lstStyle/>
          <a:p>
            <a:r>
              <a:rPr lang="en-US"/>
              <a:t>Round-Up</a:t>
            </a:r>
          </a:p>
        </p:txBody>
      </p:sp>
      <p:sp>
        <p:nvSpPr>
          <p:cNvPr id="3" name="Content Placeholder 2">
            <a:extLst>
              <a:ext uri="{FF2B5EF4-FFF2-40B4-BE49-F238E27FC236}">
                <a16:creationId xmlns:a16="http://schemas.microsoft.com/office/drawing/2014/main" id="{78F88642-6732-4FDB-8457-F123E9F2CCC3}"/>
              </a:ext>
            </a:extLst>
          </p:cNvPr>
          <p:cNvSpPr>
            <a:spLocks noGrp="1"/>
          </p:cNvSpPr>
          <p:nvPr>
            <p:ph sz="half" idx="1"/>
          </p:nvPr>
        </p:nvSpPr>
        <p:spPr>
          <a:xfrm>
            <a:off x="1024128" y="2286000"/>
            <a:ext cx="6066816" cy="4023360"/>
          </a:xfrm>
        </p:spPr>
        <p:txBody>
          <a:bodyPr vert="horz" lIns="45720" tIns="45720" rIns="45720" bIns="45720" rtlCol="0">
            <a:normAutofit/>
          </a:bodyPr>
          <a:lstStyle/>
          <a:p>
            <a:r>
              <a:rPr lang="en-US" sz="2000"/>
              <a:t>In this section, we have introduced three examples of the connection of critical theory to our interaction with interfaith studies and hermeneutics. </a:t>
            </a:r>
          </a:p>
          <a:p>
            <a:r>
              <a:rPr lang="en-US" sz="2000"/>
              <a:t>Each scholar offers a new angle for questioning our assumptions in interfaith studies and a new angle for seeking understanding of the complexity of interfaith relations. </a:t>
            </a:r>
          </a:p>
          <a:p>
            <a:r>
              <a:rPr lang="en-US" sz="2000"/>
              <a:t>If you are specifically interested in these approaches and the broader work of these scholars then I would recommend engaging with their core works initially before attempting to engage with the particular material on religious matters. </a:t>
            </a:r>
          </a:p>
        </p:txBody>
      </p:sp>
      <p:pic>
        <p:nvPicPr>
          <p:cNvPr id="6" name="Content Placeholder 5">
            <a:extLst>
              <a:ext uri="{FF2B5EF4-FFF2-40B4-BE49-F238E27FC236}">
                <a16:creationId xmlns:a16="http://schemas.microsoft.com/office/drawing/2014/main" id="{F7BF7CFB-FA15-4777-97AC-39A27532294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3461" r="4255"/>
          <a:stretch/>
        </p:blipFill>
        <p:spPr>
          <a:xfrm>
            <a:off x="7552266" y="10"/>
            <a:ext cx="4639733" cy="6857990"/>
          </a:xfrm>
          <a:prstGeom prst="rect">
            <a:avLst/>
          </a:prstGeom>
        </p:spPr>
      </p:pic>
    </p:spTree>
    <p:extLst>
      <p:ext uri="{BB962C8B-B14F-4D97-AF65-F5344CB8AC3E}">
        <p14:creationId xmlns:p14="http://schemas.microsoft.com/office/powerpoint/2010/main" val="1945946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C5CE6-8875-43B7-9CC4-FC2026981346}"/>
              </a:ext>
            </a:extLst>
          </p:cNvPr>
          <p:cNvSpPr>
            <a:spLocks noGrp="1"/>
          </p:cNvSpPr>
          <p:nvPr>
            <p:ph type="title"/>
          </p:nvPr>
        </p:nvSpPr>
        <p:spPr/>
        <p:txBody>
          <a:bodyPr/>
          <a:lstStyle/>
          <a:p>
            <a:r>
              <a:rPr lang="en-GB" dirty="0"/>
              <a:t>Readings</a:t>
            </a:r>
          </a:p>
        </p:txBody>
      </p:sp>
      <p:sp>
        <p:nvSpPr>
          <p:cNvPr id="3" name="Content Placeholder 2">
            <a:extLst>
              <a:ext uri="{FF2B5EF4-FFF2-40B4-BE49-F238E27FC236}">
                <a16:creationId xmlns:a16="http://schemas.microsoft.com/office/drawing/2014/main" id="{B40C5963-A2F9-4CA0-BDE4-6BC0F4BE75F1}"/>
              </a:ext>
            </a:extLst>
          </p:cNvPr>
          <p:cNvSpPr>
            <a:spLocks noGrp="1"/>
          </p:cNvSpPr>
          <p:nvPr>
            <p:ph sz="half" idx="1"/>
          </p:nvPr>
        </p:nvSpPr>
        <p:spPr/>
        <p:txBody>
          <a:bodyPr>
            <a:normAutofit fontScale="92500" lnSpcReduction="20000"/>
          </a:bodyPr>
          <a:lstStyle/>
          <a:p>
            <a:pPr marL="0" indent="0">
              <a:buNone/>
            </a:pPr>
            <a:r>
              <a:rPr lang="en-GB" dirty="0"/>
              <a:t>I would recommend the film ‘A Pervert’s Guide to Ideology’ featuring </a:t>
            </a:r>
            <a:r>
              <a:rPr lang="en-GB" dirty="0" err="1"/>
              <a:t>Slavoj</a:t>
            </a:r>
            <a:r>
              <a:rPr lang="en-GB" dirty="0"/>
              <a:t> </a:t>
            </a:r>
            <a:r>
              <a:rPr lang="en-GB" dirty="0" err="1"/>
              <a:t>Zizek</a:t>
            </a:r>
            <a:r>
              <a:rPr lang="en-GB" dirty="0"/>
              <a:t>, clip here: </a:t>
            </a:r>
            <a:r>
              <a:rPr lang="en-GB" dirty="0">
                <a:hlinkClick r:id="rId2"/>
              </a:rPr>
              <a:t>https://www.youtube.com/watch?v=TVwKjGbz60k</a:t>
            </a:r>
            <a:endParaRPr lang="en-GB" dirty="0"/>
          </a:p>
          <a:p>
            <a:pPr marL="0" indent="0">
              <a:buNone/>
            </a:pPr>
            <a:endParaRPr lang="en-GB" dirty="0"/>
          </a:p>
          <a:p>
            <a:pPr marL="0" indent="0">
              <a:buNone/>
            </a:pPr>
            <a:r>
              <a:rPr lang="en-GB" dirty="0" err="1"/>
              <a:t>Moyaert</a:t>
            </a:r>
            <a:r>
              <a:rPr lang="en-GB" dirty="0"/>
              <a:t>, M. (2008). The (Un-)translatability of Religions? </a:t>
            </a:r>
            <a:r>
              <a:rPr lang="en-GB" dirty="0" err="1"/>
              <a:t>Ricœurs</a:t>
            </a:r>
            <a:r>
              <a:rPr lang="en-GB" dirty="0"/>
              <a:t> Linguistic Hospitality as Model for Inter-religious Dialogue, </a:t>
            </a:r>
            <a:r>
              <a:rPr lang="en-GB" i="1" dirty="0"/>
              <a:t>Exchange</a:t>
            </a:r>
            <a:r>
              <a:rPr lang="en-GB" dirty="0"/>
              <a:t>, </a:t>
            </a:r>
            <a:r>
              <a:rPr lang="en-GB" i="1" dirty="0"/>
              <a:t>37</a:t>
            </a:r>
            <a:r>
              <a:rPr lang="en-GB" dirty="0"/>
              <a:t>(3), 337-364.</a:t>
            </a:r>
          </a:p>
          <a:p>
            <a:pPr marL="0" indent="0">
              <a:buNone/>
            </a:pPr>
            <a:endParaRPr lang="en-GB" dirty="0"/>
          </a:p>
          <a:p>
            <a:pPr marL="0" indent="0">
              <a:buNone/>
            </a:pPr>
            <a:r>
              <a:rPr lang="en-GB" dirty="0" err="1"/>
              <a:t>Moyaert</a:t>
            </a:r>
            <a:r>
              <a:rPr lang="en-GB" dirty="0"/>
              <a:t>, M. (2010). Ricoeur on the (</a:t>
            </a:r>
            <a:r>
              <a:rPr lang="en-GB" dirty="0" err="1"/>
              <a:t>Im</a:t>
            </a:r>
            <a:r>
              <a:rPr lang="en-GB" dirty="0"/>
              <a:t>)Possibility of a Global Ethic Towards an Ethic of Fragile Interreligious Compromises, </a:t>
            </a:r>
            <a:r>
              <a:rPr lang="de-DE" i="1" dirty="0"/>
              <a:t>Neue Zeitschrift für systematische Theologie</a:t>
            </a:r>
            <a:r>
              <a:rPr lang="de-DE" dirty="0"/>
              <a:t>, 52, 440-461.</a:t>
            </a:r>
          </a:p>
        </p:txBody>
      </p:sp>
      <p:sp>
        <p:nvSpPr>
          <p:cNvPr id="4" name="Content Placeholder 3">
            <a:extLst>
              <a:ext uri="{FF2B5EF4-FFF2-40B4-BE49-F238E27FC236}">
                <a16:creationId xmlns:a16="http://schemas.microsoft.com/office/drawing/2014/main" id="{E709C9B8-B94F-4746-98DD-A396519E8D0A}"/>
              </a:ext>
            </a:extLst>
          </p:cNvPr>
          <p:cNvSpPr>
            <a:spLocks noGrp="1"/>
          </p:cNvSpPr>
          <p:nvPr>
            <p:ph sz="half" idx="2"/>
          </p:nvPr>
        </p:nvSpPr>
        <p:spPr/>
        <p:txBody>
          <a:bodyPr>
            <a:normAutofit fontScale="92500" lnSpcReduction="20000"/>
          </a:bodyPr>
          <a:lstStyle/>
          <a:p>
            <a:pPr marL="0" indent="0">
              <a:buNone/>
            </a:pPr>
            <a:r>
              <a:rPr lang="en-GB" dirty="0"/>
              <a:t>Foucault, Michel. “The Subject and Power.” In Beyond Structuralism and Hermeneutics, edited by H. Dreyfus and P. </a:t>
            </a:r>
            <a:r>
              <a:rPr lang="en-GB" dirty="0" err="1"/>
              <a:t>Rabinow</a:t>
            </a:r>
            <a:r>
              <a:rPr lang="en-GB" dirty="0"/>
              <a:t>, 208-226. The University of Chicago Press, 1983. </a:t>
            </a:r>
          </a:p>
          <a:p>
            <a:endParaRPr lang="en-GB" dirty="0"/>
          </a:p>
          <a:p>
            <a:pPr marL="0" indent="0">
              <a:buNone/>
            </a:pPr>
            <a:r>
              <a:rPr lang="en-GB" dirty="0"/>
              <a:t>David </a:t>
            </a:r>
            <a:r>
              <a:rPr lang="en-GB" dirty="0" err="1"/>
              <a:t>Newheiser</a:t>
            </a:r>
            <a:r>
              <a:rPr lang="en-GB" dirty="0"/>
              <a:t>, Derrida and the Danger of Religion, </a:t>
            </a:r>
            <a:r>
              <a:rPr lang="en-GB" i="1" dirty="0"/>
              <a:t>Journal of the American Academy of Religion</a:t>
            </a:r>
            <a:r>
              <a:rPr lang="en-GB" dirty="0"/>
              <a:t>, Volume 86, Issue 1, March 2018, Pages 42–61 </a:t>
            </a:r>
          </a:p>
          <a:p>
            <a:endParaRPr lang="en-GB" dirty="0"/>
          </a:p>
          <a:p>
            <a:pPr marL="0" indent="0">
              <a:buNone/>
            </a:pPr>
            <a:r>
              <a:rPr lang="en-GB" dirty="0"/>
              <a:t>S. Walker, “</a:t>
            </a:r>
            <a:r>
              <a:rPr lang="en-GB" i="1" dirty="0"/>
              <a:t>Challenging Deconstruction: A Look at Persons</a:t>
            </a:r>
            <a:r>
              <a:rPr lang="en-GB" dirty="0"/>
              <a:t>, </a:t>
            </a:r>
            <a:r>
              <a:rPr lang="en-GB" i="1" dirty="0"/>
              <a:t>Texts and Hermeneutics</a:t>
            </a:r>
            <a:r>
              <a:rPr lang="en-GB" dirty="0"/>
              <a:t>,” Churchman 111 (1997): 239–48</a:t>
            </a:r>
          </a:p>
        </p:txBody>
      </p:sp>
    </p:spTree>
    <p:extLst>
      <p:ext uri="{BB962C8B-B14F-4D97-AF65-F5344CB8AC3E}">
        <p14:creationId xmlns:p14="http://schemas.microsoft.com/office/powerpoint/2010/main" val="22181849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2706</Words>
  <Application>Microsoft Office PowerPoint</Application>
  <PresentationFormat>Widescreen</PresentationFormat>
  <Paragraphs>121</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Calibri</vt:lpstr>
      <vt:lpstr>Tw Cen MT</vt:lpstr>
      <vt:lpstr>Tw Cen MT Condensed</vt:lpstr>
      <vt:lpstr>Wingdings 3</vt:lpstr>
      <vt:lpstr>Integral</vt:lpstr>
      <vt:lpstr>Methods and Approaches in Interfaith Studies</vt:lpstr>
      <vt:lpstr>Critical Theory and Hermeneutics</vt:lpstr>
      <vt:lpstr>Revision</vt:lpstr>
      <vt:lpstr>Revision</vt:lpstr>
      <vt:lpstr>Critical Theory and HErmeneutics</vt:lpstr>
      <vt:lpstr>Critical Theory and HErmeneutics</vt:lpstr>
      <vt:lpstr>Critical Theory and HErmeneutics</vt:lpstr>
      <vt:lpstr>Paul Ricoeur (1913-2005)</vt:lpstr>
      <vt:lpstr>Paul Ricoeur</vt:lpstr>
      <vt:lpstr>Paul Ricoeur</vt:lpstr>
      <vt:lpstr>Narrative and Plot</vt:lpstr>
      <vt:lpstr>Narrative and Plot</vt:lpstr>
      <vt:lpstr>Suspicion and Retrieval</vt:lpstr>
      <vt:lpstr>Jacques Derrida (1930-2004)</vt:lpstr>
      <vt:lpstr>Jacques Derrida</vt:lpstr>
      <vt:lpstr>Hors-Texte</vt:lpstr>
      <vt:lpstr>Hors-Texte</vt:lpstr>
      <vt:lpstr>Hors-Texte</vt:lpstr>
      <vt:lpstr>Deconstruction</vt:lpstr>
      <vt:lpstr>Michel Foucault (1926-1984)</vt:lpstr>
      <vt:lpstr>Michel Foucault</vt:lpstr>
      <vt:lpstr>Truth / knowledge / power </vt:lpstr>
      <vt:lpstr>Truth / knowledge / power </vt:lpstr>
      <vt:lpstr>Truth / knowledge / power </vt:lpstr>
      <vt:lpstr>Truth / knowledge / power </vt:lpstr>
      <vt:lpstr>Truth / knowledge / power </vt:lpstr>
      <vt:lpstr>Truth / knowledge / power </vt:lpstr>
      <vt:lpstr>PowerPoint Presentation</vt:lpstr>
      <vt:lpstr>Ideology</vt:lpstr>
      <vt:lpstr>Foucault and Ideology</vt:lpstr>
      <vt:lpstr>Foucault and Ideology</vt:lpstr>
      <vt:lpstr>Foucault and Ideology</vt:lpstr>
      <vt:lpstr>Round-Up</vt:lpstr>
      <vt:lpstr>Round-Up</vt:lpstr>
      <vt:lpstr>Readings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and Approaches in Interfaith Studies</dc:title>
  <dc:creator>John Smith</dc:creator>
  <cp:lastModifiedBy>John Smith</cp:lastModifiedBy>
  <cp:revision>2</cp:revision>
  <dcterms:created xsi:type="dcterms:W3CDTF">2020-07-01T11:05:06Z</dcterms:created>
  <dcterms:modified xsi:type="dcterms:W3CDTF">2020-07-01T11:05:34Z</dcterms:modified>
</cp:coreProperties>
</file>