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96" r:id="rId5"/>
  </p:sldMasterIdLst>
  <p:sldIdLst>
    <p:sldId id="287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4" r:id="rId22"/>
    <p:sldId id="275" r:id="rId23"/>
    <p:sldId id="276" r:id="rId24"/>
    <p:sldId id="281" r:id="rId25"/>
    <p:sldId id="282" r:id="rId26"/>
    <p:sldId id="286" r:id="rId27"/>
    <p:sldId id="277" r:id="rId28"/>
    <p:sldId id="278" r:id="rId29"/>
    <p:sldId id="279" r:id="rId30"/>
    <p:sldId id="280" r:id="rId31"/>
    <p:sldId id="283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3248" autoAdjust="0"/>
  </p:normalViewPr>
  <p:slideViewPr>
    <p:cSldViewPr>
      <p:cViewPr varScale="1">
        <p:scale>
          <a:sx n="72" d="100"/>
          <a:sy n="72" d="100"/>
        </p:scale>
        <p:origin x="9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53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465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72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60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77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34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17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8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92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814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3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931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281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7608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3277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02/04/2018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385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02/04/2018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3833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02/04/2018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136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2142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3141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6613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918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276026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F1D25-53F0-449F-A523-5C3F7E02E0CA}" type="datetimeFigureOut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3FB78-4C88-4C90-BD71-40453FC9D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798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406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Inter-personal Communication</a:t>
            </a:r>
            <a:b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24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Michaela Schriek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489" y="32618"/>
            <a:ext cx="8229600" cy="1143000"/>
          </a:xfrm>
        </p:spPr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Grooming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855" y="1052736"/>
            <a:ext cx="6142474" cy="4600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7398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96" y="0"/>
            <a:ext cx="8229600" cy="1143000"/>
          </a:xfrm>
        </p:spPr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Chatting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980728"/>
            <a:ext cx="7056784" cy="4682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160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927" y="-164951"/>
            <a:ext cx="8229600" cy="1143000"/>
          </a:xfrm>
        </p:spPr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Classic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508" y="76470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William Shakespeare        Albert Einstein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2664296" cy="3556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1851879"/>
            <a:ext cx="3096344" cy="337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1592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478" y="0"/>
            <a:ext cx="8229600" cy="1143000"/>
          </a:xfrm>
        </p:spPr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Personal experiences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343" y="1143000"/>
            <a:ext cx="8229600" cy="45902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J.K. Rowling                          E.L. James</a:t>
            </a:r>
          </a:p>
          <a:p>
            <a:pPr marL="0" indent="0">
              <a:buNone/>
            </a:pPr>
            <a:r>
              <a:rPr lang="en-GB" sz="2800" dirty="0"/>
              <a:t>Harry Potter                             </a:t>
            </a:r>
            <a:r>
              <a:rPr lang="en-GB" sz="2400" dirty="0"/>
              <a:t>Fifty Shades of Grey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71" y="2251695"/>
            <a:ext cx="3294633" cy="3128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45"/>
          <a:stretch/>
        </p:blipFill>
        <p:spPr bwMode="auto">
          <a:xfrm>
            <a:off x="4895587" y="2251695"/>
            <a:ext cx="3348821" cy="3314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3974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" y="0"/>
            <a:ext cx="8229600" cy="1143000"/>
          </a:xfrm>
        </p:spPr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980728"/>
            <a:ext cx="7416824" cy="4680520"/>
          </a:xfrm>
        </p:spPr>
        <p:txBody>
          <a:bodyPr>
            <a:normAutofit fontScale="92500" lnSpcReduction="10000"/>
          </a:bodyPr>
          <a:lstStyle/>
          <a:p>
            <a:pPr marL="400050" lvl="1" indent="0">
              <a:buNone/>
            </a:pPr>
            <a:r>
              <a:rPr lang="en-GB" dirty="0"/>
              <a:t>Verbal</a:t>
            </a:r>
          </a:p>
          <a:p>
            <a:pPr marL="400050" lvl="1" indent="0">
              <a:buNone/>
            </a:pPr>
            <a:r>
              <a:rPr lang="en-GB" dirty="0"/>
              <a:t>Non-verbal</a:t>
            </a:r>
          </a:p>
          <a:p>
            <a:pPr marL="400050" lvl="1" indent="0">
              <a:buNone/>
            </a:pPr>
            <a:r>
              <a:rPr lang="en-GB" dirty="0"/>
              <a:t>Written</a:t>
            </a:r>
          </a:p>
          <a:p>
            <a:pPr marL="400050" lvl="1" indent="0">
              <a:buNone/>
            </a:pPr>
            <a:r>
              <a:rPr lang="en-GB" dirty="0"/>
              <a:t>Face to face </a:t>
            </a:r>
          </a:p>
          <a:p>
            <a:pPr marL="400050" lvl="1" indent="0">
              <a:buNone/>
            </a:pPr>
            <a:r>
              <a:rPr lang="en-GB" dirty="0"/>
              <a:t>Sign language for the deaf</a:t>
            </a:r>
          </a:p>
          <a:p>
            <a:pPr marL="400050" lvl="1" indent="0">
              <a:buNone/>
            </a:pPr>
            <a:r>
              <a:rPr lang="en-GB" dirty="0"/>
              <a:t>Braille for the blind</a:t>
            </a:r>
          </a:p>
          <a:p>
            <a:pPr marL="400050" lvl="1" indent="0">
              <a:buNone/>
            </a:pPr>
            <a:r>
              <a:rPr lang="en-GB" dirty="0"/>
              <a:t>Electronic</a:t>
            </a:r>
          </a:p>
          <a:p>
            <a:pPr marL="400050" lvl="1" indent="0">
              <a:buNone/>
            </a:pPr>
            <a:r>
              <a:rPr lang="en-GB" dirty="0"/>
              <a:t>Instant</a:t>
            </a:r>
          </a:p>
          <a:p>
            <a:pPr marL="400050" lvl="1" indent="0">
              <a:buNone/>
            </a:pPr>
            <a:r>
              <a:rPr lang="en-GB" dirty="0"/>
              <a:t>Worldwide</a:t>
            </a:r>
          </a:p>
          <a:p>
            <a:pPr marL="400050" lvl="1" indent="0">
              <a:buNone/>
            </a:pPr>
            <a:r>
              <a:rPr lang="en-GB" dirty="0"/>
              <a:t>In different languages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276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Ways to communicate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747836" y="1556792"/>
            <a:ext cx="4040188" cy="36004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3000" dirty="0">
                <a:latin typeface="Calibri" panose="020F0502020204030204" pitchFamily="34" charset="0"/>
              </a:rPr>
              <a:t>Texts</a:t>
            </a:r>
          </a:p>
          <a:p>
            <a:pPr>
              <a:lnSpc>
                <a:spcPct val="110000"/>
              </a:lnSpc>
            </a:pPr>
            <a:r>
              <a:rPr lang="en-GB" sz="3000" dirty="0">
                <a:latin typeface="Calibri" panose="020F0502020204030204" pitchFamily="34" charset="0"/>
              </a:rPr>
              <a:t>Emails</a:t>
            </a:r>
          </a:p>
          <a:p>
            <a:pPr>
              <a:lnSpc>
                <a:spcPct val="110000"/>
              </a:lnSpc>
            </a:pPr>
            <a:r>
              <a:rPr lang="en-GB" sz="3000" dirty="0">
                <a:latin typeface="Calibri" panose="020F0502020204030204" pitchFamily="34" charset="0"/>
              </a:rPr>
              <a:t>Facebook</a:t>
            </a:r>
          </a:p>
          <a:p>
            <a:pPr>
              <a:lnSpc>
                <a:spcPct val="110000"/>
              </a:lnSpc>
            </a:pPr>
            <a:r>
              <a:rPr lang="en-GB" sz="3000" dirty="0">
                <a:latin typeface="Calibri" panose="020F0502020204030204" pitchFamily="34" charset="0"/>
              </a:rPr>
              <a:t>Posts</a:t>
            </a:r>
          </a:p>
          <a:p>
            <a:pPr>
              <a:lnSpc>
                <a:spcPct val="110000"/>
              </a:lnSpc>
            </a:pPr>
            <a:r>
              <a:rPr lang="en-GB" sz="3000" dirty="0">
                <a:latin typeface="Calibri" panose="020F0502020204030204" pitchFamily="34" charset="0"/>
              </a:rPr>
              <a:t>Blogs</a:t>
            </a:r>
          </a:p>
          <a:p>
            <a:pPr>
              <a:lnSpc>
                <a:spcPct val="110000"/>
              </a:lnSpc>
            </a:pPr>
            <a:r>
              <a:rPr lang="en-GB" sz="3000" dirty="0">
                <a:latin typeface="Calibri" panose="020F0502020204030204" pitchFamily="34" charset="0"/>
              </a:rPr>
              <a:t>Letters</a:t>
            </a:r>
          </a:p>
          <a:p>
            <a:pPr>
              <a:lnSpc>
                <a:spcPct val="110000"/>
              </a:lnSpc>
            </a:pPr>
            <a:r>
              <a:rPr lang="en-GB" sz="3000" dirty="0">
                <a:latin typeface="Calibri" panose="020F0502020204030204" pitchFamily="34" charset="0"/>
              </a:rPr>
              <a:t>Morse code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15199" y="1556792"/>
            <a:ext cx="4038600" cy="401670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Snapchat</a:t>
            </a:r>
          </a:p>
          <a:p>
            <a:r>
              <a:rPr lang="en-GB" sz="2800" dirty="0">
                <a:latin typeface="Calibri" panose="020F0502020204030204" pitchFamily="34" charset="0"/>
              </a:rPr>
              <a:t>BBM</a:t>
            </a:r>
          </a:p>
          <a:p>
            <a:r>
              <a:rPr lang="en-GB" sz="2800" dirty="0">
                <a:latin typeface="Calibri" panose="020F0502020204030204" pitchFamily="34" charset="0"/>
              </a:rPr>
              <a:t>WhatsApp</a:t>
            </a:r>
          </a:p>
          <a:p>
            <a:r>
              <a:rPr lang="en-GB" sz="2800" dirty="0">
                <a:latin typeface="Calibri" panose="020F0502020204030204" pitchFamily="34" charset="0"/>
              </a:rPr>
              <a:t>FaceTime</a:t>
            </a:r>
          </a:p>
          <a:p>
            <a:r>
              <a:rPr lang="en-GB" sz="2800" dirty="0">
                <a:latin typeface="Calibri" panose="020F0502020204030204" pitchFamily="34" charset="0"/>
              </a:rPr>
              <a:t>Skype</a:t>
            </a:r>
          </a:p>
          <a:p>
            <a:r>
              <a:rPr lang="en-GB" sz="2800" dirty="0">
                <a:latin typeface="Calibri" panose="020F0502020204030204" pitchFamily="34" charset="0"/>
              </a:rPr>
              <a:t>Instagram</a:t>
            </a:r>
          </a:p>
          <a:p>
            <a:r>
              <a:rPr lang="en-GB" sz="2800" dirty="0">
                <a:latin typeface="Calibri" panose="020F0502020204030204" pitchFamily="34" charset="0"/>
              </a:rPr>
              <a:t>Twitter</a:t>
            </a:r>
          </a:p>
        </p:txBody>
      </p:sp>
    </p:spTree>
    <p:extLst>
      <p:ext uri="{BB962C8B-B14F-4D97-AF65-F5344CB8AC3E}">
        <p14:creationId xmlns:p14="http://schemas.microsoft.com/office/powerpoint/2010/main" val="1385808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Human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/>
              <a:t>An adult human has a vocabulary of</a:t>
            </a:r>
          </a:p>
          <a:p>
            <a:pPr marL="0" indent="0">
              <a:buNone/>
            </a:pPr>
            <a:r>
              <a:rPr lang="en-GB" sz="3600" dirty="0"/>
              <a:t>  60,000 words at their disposal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6,000 languages </a:t>
            </a:r>
          </a:p>
          <a:p>
            <a:pPr marL="0" indent="0">
              <a:buNone/>
            </a:pPr>
            <a:r>
              <a:rPr lang="en-GB" sz="3600" dirty="0"/>
              <a:t>( mutually incomprehensible 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106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12474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Where did you lose it?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that ladder, you’ll have somebody’s eye out!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will slap you into the middle of next week!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laughed my head off!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72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take it for granted that if we know what we mean – everybody knows what we mean.</a:t>
            </a:r>
          </a:p>
          <a:p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332542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Cultural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20813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8800" dirty="0"/>
          </a:p>
          <a:p>
            <a:pPr marL="0" indent="0">
              <a:buNone/>
            </a:pPr>
            <a:r>
              <a:rPr lang="en-GB" sz="8800" dirty="0"/>
              <a:t>Bayur       Bader</a:t>
            </a:r>
          </a:p>
        </p:txBody>
      </p:sp>
    </p:spTree>
    <p:extLst>
      <p:ext uri="{BB962C8B-B14F-4D97-AF65-F5344CB8AC3E}">
        <p14:creationId xmlns:p14="http://schemas.microsoft.com/office/powerpoint/2010/main" val="556168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Geographical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800" dirty="0"/>
              <a:t>Pass me the doodah next to the thingamajig on top of the whatchamacallit next to the right off the middle shelf.</a:t>
            </a:r>
          </a:p>
          <a:p>
            <a:pPr marL="0" indent="0">
              <a:buNone/>
            </a:pPr>
            <a:r>
              <a:rPr lang="en-GB" sz="4800" dirty="0"/>
              <a:t>Quickly!!!</a:t>
            </a:r>
          </a:p>
        </p:txBody>
      </p:sp>
    </p:spTree>
    <p:extLst>
      <p:ext uri="{BB962C8B-B14F-4D97-AF65-F5344CB8AC3E}">
        <p14:creationId xmlns:p14="http://schemas.microsoft.com/office/powerpoint/2010/main" val="3601937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Non verbal communication</a:t>
            </a: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400" dirty="0"/>
              <a:t>Nonverbal communication is something we do all the time, without thinking about it or even wanting to do it.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5814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Non verbal communication</a:t>
            </a: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800" dirty="0"/>
              <a:t>We have so little control over it; we use it as a lie detector to assess if we are being lied to.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898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Not silent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800" dirty="0" err="1"/>
              <a:t>Mee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Tut</a:t>
            </a:r>
          </a:p>
          <a:p>
            <a:pPr marL="0" indent="0">
              <a:buNone/>
            </a:pPr>
            <a:r>
              <a:rPr lang="en-GB" sz="4800" dirty="0" err="1"/>
              <a:t>Cor</a:t>
            </a:r>
            <a:endParaRPr lang="en-GB" sz="4800" dirty="0"/>
          </a:p>
          <a:p>
            <a:pPr marL="0" indent="0">
              <a:buNone/>
            </a:pPr>
            <a:r>
              <a:rPr lang="en-GB" sz="4800" dirty="0" err="1"/>
              <a:t>Arghg</a:t>
            </a:r>
            <a:endParaRPr lang="en-GB" sz="4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48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Albert Mehrabian (1981) classified the elements of the messages as: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7% words that are spoken</a:t>
            </a:r>
          </a:p>
          <a:p>
            <a:r>
              <a:rPr lang="en-GB" dirty="0"/>
              <a:t>38% the way that the words are said</a:t>
            </a:r>
          </a:p>
          <a:p>
            <a:r>
              <a:rPr lang="en-GB" dirty="0"/>
              <a:t>55% facial expression and body language</a:t>
            </a:r>
          </a:p>
        </p:txBody>
      </p:sp>
    </p:spTree>
    <p:extLst>
      <p:ext uri="{BB962C8B-B14F-4D97-AF65-F5344CB8AC3E}">
        <p14:creationId xmlns:p14="http://schemas.microsoft.com/office/powerpoint/2010/main" val="34808557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7200" dirty="0"/>
              <a:t>We tend to listen with our eyes!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7987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Mirroring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/>
              <a:t>You know you.</a:t>
            </a:r>
          </a:p>
          <a:p>
            <a:r>
              <a:rPr lang="en-GB" sz="4400" dirty="0"/>
              <a:t>You like you.</a:t>
            </a:r>
          </a:p>
          <a:p>
            <a:r>
              <a:rPr lang="en-GB" sz="4400" dirty="0"/>
              <a:t>You trust you.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2607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Listening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Sense </a:t>
            </a:r>
          </a:p>
          <a:p>
            <a:r>
              <a:rPr lang="en-GB" sz="6000" dirty="0"/>
              <a:t>Consider </a:t>
            </a:r>
          </a:p>
          <a:p>
            <a:r>
              <a:rPr lang="en-GB" sz="6000" dirty="0"/>
              <a:t>Respond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3564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634" y="198884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From time-to-time, conflict and disagreement will arise as the differing needs, wants, aims  beliefs of people are brought together</a:t>
            </a:r>
            <a:r>
              <a:rPr lang="en-GB" dirty="0"/>
              <a:t>.  </a:t>
            </a:r>
          </a:p>
        </p:txBody>
      </p:sp>
    </p:spTree>
    <p:extLst>
      <p:ext uri="{BB962C8B-B14F-4D97-AF65-F5344CB8AC3E}">
        <p14:creationId xmlns:p14="http://schemas.microsoft.com/office/powerpoint/2010/main" val="18478493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17032"/>
          </a:xfrm>
        </p:spPr>
        <p:txBody>
          <a:bodyPr>
            <a:normAutofit/>
          </a:bodyPr>
          <a:lstStyle/>
          <a:p>
            <a:r>
              <a:rPr lang="en-GB" sz="3600" dirty="0"/>
              <a:t>Without negotiation, such conflicts may lead to argument and resentment resulting in one or all of the parties feeling dissatisfied.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8869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The point of negotiation is to try to reach agreements without causing future barriers to communications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4038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493" y="184482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Good negotiators are ALWAYS good communicators!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It is all about listening.</a:t>
            </a:r>
          </a:p>
        </p:txBody>
      </p:sp>
    </p:spTree>
    <p:extLst>
      <p:ext uri="{BB962C8B-B14F-4D97-AF65-F5344CB8AC3E}">
        <p14:creationId xmlns:p14="http://schemas.microsoft.com/office/powerpoint/2010/main" val="18506609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Transactional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211" y="177281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In the late 1950s a psychiatrist, Eric Berne developed the concept of TA.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Transactions – interactions of a person with other people.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3774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4 life positions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7032"/>
          </a:xfrm>
        </p:spPr>
        <p:txBody>
          <a:bodyPr/>
          <a:lstStyle/>
          <a:p>
            <a:r>
              <a:rPr lang="en-GB" sz="4400" dirty="0"/>
              <a:t>I'm OK and you are OK</a:t>
            </a:r>
          </a:p>
          <a:p>
            <a:r>
              <a:rPr lang="en-GB" sz="4400" dirty="0"/>
              <a:t>I'm OK and you are not OK</a:t>
            </a:r>
          </a:p>
          <a:p>
            <a:r>
              <a:rPr lang="en-GB" sz="4400" dirty="0"/>
              <a:t>I'm not OK and you are OK</a:t>
            </a:r>
          </a:p>
          <a:p>
            <a:r>
              <a:rPr lang="en-GB" sz="4400" dirty="0"/>
              <a:t>I'm not OK and you are not OK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9189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Assertiveness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600" dirty="0"/>
              <a:t>You should aim to be neither passive nor aggressive.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Being assertive is about expressing your feelings and beliefs in a way that others can understand and respect. 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And is fundamental to successful negotiation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330464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Stages of Negotiation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/>
              <a:t>Preparation</a:t>
            </a:r>
          </a:p>
          <a:p>
            <a:r>
              <a:rPr lang="en-GB" sz="3600" dirty="0"/>
              <a:t>Discussion</a:t>
            </a:r>
          </a:p>
          <a:p>
            <a:r>
              <a:rPr lang="en-GB" sz="3600" dirty="0"/>
              <a:t>Clarification of goals </a:t>
            </a:r>
          </a:p>
          <a:p>
            <a:r>
              <a:rPr lang="en-GB" sz="3600" dirty="0"/>
              <a:t>Negotiate towards a Win-Win outcome</a:t>
            </a:r>
          </a:p>
          <a:p>
            <a:r>
              <a:rPr lang="en-GB" sz="3600" dirty="0"/>
              <a:t>Agreement</a:t>
            </a:r>
          </a:p>
          <a:p>
            <a:r>
              <a:rPr lang="en-GB" sz="3600" dirty="0"/>
              <a:t>Implementation of a course of action 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Saving face!</a:t>
            </a:r>
          </a:p>
        </p:txBody>
      </p:sp>
    </p:spTree>
    <p:extLst>
      <p:ext uri="{BB962C8B-B14F-4D97-AF65-F5344CB8AC3E}">
        <p14:creationId xmlns:p14="http://schemas.microsoft.com/office/powerpoint/2010/main" val="6956800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6A327307-4690-464D-93CB-AFA1B0CA119C}" vid="{2D10E7D3-A463-174B-BAA0-CBD8A8C746F5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84BA19-1D17-434D-8729-26056DA51C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6FB9B6-44C3-4923-AE39-BEDD9A4BC921}">
  <ds:schemaRefs>
    <ds:schemaRef ds:uri="http://purl.org/dc/terms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a908d394-d138-480e-87a3-ff44c37f991a"/>
    <ds:schemaRef ds:uri="f66716c4-314f-46c1-b01e-5a44c61897d8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16E2FE48-5772-49F0-9F01-BA4EA00AC3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2828</TotalTime>
  <Words>486</Words>
  <Application>Microsoft Office PowerPoint</Application>
  <PresentationFormat>On-screen Show (4:3)</PresentationFormat>
  <Paragraphs>116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Arial Rounded MT Bold</vt:lpstr>
      <vt:lpstr>Calibri</vt:lpstr>
      <vt:lpstr>Corbel</vt:lpstr>
      <vt:lpstr>Myriad Pro</vt:lpstr>
      <vt:lpstr>UWTSD Theme</vt:lpstr>
      <vt:lpstr>SftWP July 15</vt:lpstr>
      <vt:lpstr>BMSK4001  Academic &amp; Employability Skills  Inter-personal Communication  Michaela Schriek  </vt:lpstr>
      <vt:lpstr>Grooming</vt:lpstr>
      <vt:lpstr>Chatting</vt:lpstr>
      <vt:lpstr>Classic Culture</vt:lpstr>
      <vt:lpstr>Personal experiences</vt:lpstr>
      <vt:lpstr>Communication</vt:lpstr>
      <vt:lpstr>Ways to communicate</vt:lpstr>
      <vt:lpstr>Human</vt:lpstr>
      <vt:lpstr>PowerPoint Presentation</vt:lpstr>
      <vt:lpstr>PowerPoint Presentation</vt:lpstr>
      <vt:lpstr>Cultural</vt:lpstr>
      <vt:lpstr>Geographical</vt:lpstr>
      <vt:lpstr>Non verbal communication </vt:lpstr>
      <vt:lpstr>Non verbal communication </vt:lpstr>
      <vt:lpstr>Not silent</vt:lpstr>
      <vt:lpstr>Message</vt:lpstr>
      <vt:lpstr>PowerPoint Presentation</vt:lpstr>
      <vt:lpstr>Mirroring</vt:lpstr>
      <vt:lpstr>Listening</vt:lpstr>
      <vt:lpstr>Negotiations and Conflict Management</vt:lpstr>
      <vt:lpstr>Negotiations and Conflict Management</vt:lpstr>
      <vt:lpstr>Negotiations and Conflict Management</vt:lpstr>
      <vt:lpstr>Negotiation</vt:lpstr>
      <vt:lpstr>Transactional Analysis</vt:lpstr>
      <vt:lpstr>4 life positions</vt:lpstr>
      <vt:lpstr>Assertiveness</vt:lpstr>
      <vt:lpstr>Stages of Negotiation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Interpersonal Communication MS</dc:title>
  <dc:creator>m.schriek</dc:creator>
  <cp:lastModifiedBy>Julia Ault</cp:lastModifiedBy>
  <cp:revision>19</cp:revision>
  <dcterms:created xsi:type="dcterms:W3CDTF">2015-04-09T15:22:44Z</dcterms:created>
  <dcterms:modified xsi:type="dcterms:W3CDTF">2018-04-02T15:17:29Z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