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theme/theme5.xml" ContentType="application/vnd.openxmlformats-officedocument.theme+xml"/>
  <Override PartName="/ppt/slideLayouts/slideLayout16.xml" ContentType="application/vnd.openxmlformats-officedocument.presentationml.slideLayout+xml"/>
  <Override PartName="/ppt/theme/theme6.xml" ContentType="application/vnd.openxmlformats-officedocument.theme+xml"/>
  <Override PartName="/ppt/slideLayouts/slideLayout17.xml" ContentType="application/vnd.openxmlformats-officedocument.presentationml.slideLayout+xml"/>
  <Override PartName="/ppt/theme/theme7.xml" ContentType="application/vnd.openxmlformats-officedocument.theme+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theme/theme10.xml" ContentType="application/vnd.openxmlformats-officedocument.theme+xml"/>
  <Override PartName="/ppt/slideLayouts/slideLayout21.xml" ContentType="application/vnd.openxmlformats-officedocument.presentationml.slideLayout+xml"/>
  <Override PartName="/ppt/theme/theme11.xml" ContentType="application/vnd.openxmlformats-officedocument.theme+xml"/>
  <Override PartName="/ppt/slideLayouts/slideLayout22.xml" ContentType="application/vnd.openxmlformats-officedocument.presentationml.slideLayout+xml"/>
  <Override PartName="/ppt/theme/theme12.xml" ContentType="application/vnd.openxmlformats-officedocument.theme+xml"/>
  <Override PartName="/ppt/slideLayouts/slideLayout23.xml" ContentType="application/vnd.openxmlformats-officedocument.presentationml.slideLayout+xml"/>
  <Override PartName="/ppt/theme/theme13.xml" ContentType="application/vnd.openxmlformats-officedocument.theme+xml"/>
  <Override PartName="/ppt/slideLayouts/slideLayout24.xml" ContentType="application/vnd.openxmlformats-officedocument.presentationml.slideLayout+xml"/>
  <Override PartName="/ppt/theme/theme14.xml" ContentType="application/vnd.openxmlformats-officedocument.theme+xml"/>
  <Override PartName="/ppt/slideLayouts/slideLayout25.xml" ContentType="application/vnd.openxmlformats-officedocument.presentationml.slideLayout+xml"/>
  <Override PartName="/ppt/theme/theme15.xml" ContentType="application/vnd.openxmlformats-officedocument.theme+xml"/>
  <Override PartName="/ppt/slideLayouts/slideLayout26.xml" ContentType="application/vnd.openxmlformats-officedocument.presentationml.slideLayout+xml"/>
  <Override PartName="/ppt/theme/theme16.xml" ContentType="application/vnd.openxmlformats-officedocument.theme+xml"/>
  <Override PartName="/ppt/slideLayouts/slideLayout27.xml" ContentType="application/vnd.openxmlformats-officedocument.presentationml.slideLayout+xml"/>
  <Override PartName="/ppt/theme/theme17.xml" ContentType="application/vnd.openxmlformats-officedocument.theme+xml"/>
  <Override PartName="/ppt/slideLayouts/slideLayout28.xml" ContentType="application/vnd.openxmlformats-officedocument.presentationml.slideLayout+xml"/>
  <Override PartName="/ppt/theme/theme18.xml" ContentType="application/vnd.openxmlformats-officedocument.theme+xml"/>
  <Override PartName="/ppt/slideLayouts/slideLayout29.xml" ContentType="application/vnd.openxmlformats-officedocument.presentationml.slideLayout+xml"/>
  <Override PartName="/ppt/theme/theme19.xml" ContentType="application/vnd.openxmlformats-officedocument.theme+xml"/>
  <Override PartName="/ppt/slideLayouts/slideLayout30.xml" ContentType="application/vnd.openxmlformats-officedocument.presentationml.slideLayout+xml"/>
  <Override PartName="/ppt/theme/theme20.xml" ContentType="application/vnd.openxmlformats-officedocument.theme+xml"/>
  <Override PartName="/ppt/slideLayouts/slideLayout31.xml" ContentType="application/vnd.openxmlformats-officedocument.presentationml.slideLayout+xml"/>
  <Override PartName="/ppt/theme/theme21.xml" ContentType="application/vnd.openxmlformats-officedocument.theme+xml"/>
  <Override PartName="/ppt/slideLayouts/slideLayout32.xml" ContentType="application/vnd.openxmlformats-officedocument.presentationml.slideLayout+xml"/>
  <Override PartName="/ppt/theme/theme22.xml" ContentType="application/vnd.openxmlformats-officedocument.theme+xml"/>
  <Override PartName="/ppt/slideLayouts/slideLayout33.xml" ContentType="application/vnd.openxmlformats-officedocument.presentationml.slideLayout+xml"/>
  <Override PartName="/ppt/theme/theme23.xml" ContentType="application/vnd.openxmlformats-officedocument.theme+xml"/>
  <Override PartName="/ppt/slideLayouts/slideLayout34.xml" ContentType="application/vnd.openxmlformats-officedocument.presentationml.slideLayout+xml"/>
  <Override PartName="/ppt/theme/theme24.xml" ContentType="application/vnd.openxmlformats-officedocument.theme+xml"/>
  <Override PartName="/ppt/theme/theme2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 id="2147483662" r:id="rId3"/>
    <p:sldMasterId id="2147483664" r:id="rId4"/>
    <p:sldMasterId id="2147483666" r:id="rId5"/>
    <p:sldMasterId id="2147483668" r:id="rId6"/>
    <p:sldMasterId id="2147483670" r:id="rId7"/>
    <p:sldMasterId id="2147483672" r:id="rId8"/>
    <p:sldMasterId id="2147483674" r:id="rId9"/>
    <p:sldMasterId id="2147483676" r:id="rId10"/>
    <p:sldMasterId id="2147483678" r:id="rId11"/>
    <p:sldMasterId id="2147483680" r:id="rId12"/>
    <p:sldMasterId id="2147483682" r:id="rId13"/>
    <p:sldMasterId id="2147483684" r:id="rId14"/>
    <p:sldMasterId id="2147483686" r:id="rId15"/>
    <p:sldMasterId id="2147483688" r:id="rId16"/>
    <p:sldMasterId id="2147483690" r:id="rId17"/>
    <p:sldMasterId id="2147483692" r:id="rId18"/>
    <p:sldMasterId id="2147483694" r:id="rId19"/>
    <p:sldMasterId id="2147483696" r:id="rId20"/>
    <p:sldMasterId id="2147483698" r:id="rId21"/>
    <p:sldMasterId id="2147483700" r:id="rId22"/>
    <p:sldMasterId id="2147483702" r:id="rId23"/>
    <p:sldMasterId id="2147483704" r:id="rId24"/>
  </p:sldMasterIdLst>
  <p:notesMasterIdLst>
    <p:notesMasterId r:id="rId66"/>
  </p:notesMasterIdLst>
  <p:sldIdLst>
    <p:sldId id="267" r:id="rId25"/>
    <p:sldId id="257" r:id="rId26"/>
    <p:sldId id="271" r:id="rId27"/>
    <p:sldId id="256" r:id="rId28"/>
    <p:sldId id="258" r:id="rId29"/>
    <p:sldId id="259" r:id="rId30"/>
    <p:sldId id="260" r:id="rId31"/>
    <p:sldId id="268" r:id="rId32"/>
    <p:sldId id="269" r:id="rId33"/>
    <p:sldId id="270" r:id="rId34"/>
    <p:sldId id="272" r:id="rId35"/>
    <p:sldId id="273" r:id="rId36"/>
    <p:sldId id="274" r:id="rId37"/>
    <p:sldId id="275" r:id="rId38"/>
    <p:sldId id="276" r:id="rId39"/>
    <p:sldId id="277" r:id="rId40"/>
    <p:sldId id="278" r:id="rId41"/>
    <p:sldId id="279" r:id="rId42"/>
    <p:sldId id="281" r:id="rId43"/>
    <p:sldId id="282" r:id="rId44"/>
    <p:sldId id="283" r:id="rId45"/>
    <p:sldId id="284" r:id="rId46"/>
    <p:sldId id="285" r:id="rId47"/>
    <p:sldId id="286" r:id="rId48"/>
    <p:sldId id="287" r:id="rId49"/>
    <p:sldId id="288" r:id="rId50"/>
    <p:sldId id="289" r:id="rId51"/>
    <p:sldId id="290" r:id="rId52"/>
    <p:sldId id="291" r:id="rId53"/>
    <p:sldId id="292" r:id="rId54"/>
    <p:sldId id="294" r:id="rId55"/>
    <p:sldId id="295" r:id="rId56"/>
    <p:sldId id="296" r:id="rId57"/>
    <p:sldId id="297" r:id="rId58"/>
    <p:sldId id="298" r:id="rId59"/>
    <p:sldId id="299" r:id="rId60"/>
    <p:sldId id="266" r:id="rId61"/>
    <p:sldId id="280" r:id="rId62"/>
    <p:sldId id="293" r:id="rId63"/>
    <p:sldId id="300" r:id="rId64"/>
    <p:sldId id="301" r:id="rId65"/>
  </p:sldIdLst>
  <p:sldSz cx="18288000" cy="10287000"/>
  <p:notesSz cx="6858000" cy="9144000"/>
  <p:embeddedFontLst>
    <p:embeddedFont>
      <p:font typeface="Arial Black" panose="020B0A04020102020204" pitchFamily="34" charset="0"/>
      <p:bold r:id="rId67"/>
    </p:embeddedFont>
    <p:embeddedFont>
      <p:font typeface="Georgia" panose="02040502050405020303" pitchFamily="18" charset="0"/>
      <p:regular r:id="rId68"/>
      <p:bold r:id="rId69"/>
      <p:italic r:id="rId70"/>
      <p:boldItalic r:id="rId71"/>
    </p:embeddedFont>
    <p:embeddedFont>
      <p:font typeface="Lilita One" panose="020B0604020202020204" charset="0"/>
      <p:regular r:id="rId72"/>
    </p:embeddedFont>
    <p:embeddedFont>
      <p:font typeface="Trebuchet MS" panose="020B0603020202020204" pitchFamily="34" charset="0"/>
      <p:regular r:id="rId73"/>
      <p:bold r:id="rId74"/>
      <p:italic r:id="rId75"/>
      <p:boldItalic r:id="rId7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xml"/><Relationship Id="rId21" Type="http://schemas.openxmlformats.org/officeDocument/2006/relationships/slideMaster" Target="slideMasters/slideMaster21.xml"/><Relationship Id="rId42" Type="http://schemas.openxmlformats.org/officeDocument/2006/relationships/slide" Target="slides/slide18.xml"/><Relationship Id="rId47" Type="http://schemas.openxmlformats.org/officeDocument/2006/relationships/slide" Target="slides/slide23.xml"/><Relationship Id="rId63" Type="http://schemas.openxmlformats.org/officeDocument/2006/relationships/slide" Target="slides/slide39.xml"/><Relationship Id="rId68" Type="http://schemas.openxmlformats.org/officeDocument/2006/relationships/font" Target="fonts/font2.fntdata"/><Relationship Id="rId16" Type="http://schemas.openxmlformats.org/officeDocument/2006/relationships/slideMaster" Target="slideMasters/slideMaster16.xml"/><Relationship Id="rId11" Type="http://schemas.openxmlformats.org/officeDocument/2006/relationships/slideMaster" Target="slideMasters/slideMaster11.xml"/><Relationship Id="rId24" Type="http://schemas.openxmlformats.org/officeDocument/2006/relationships/slideMaster" Target="slideMasters/slideMaster24.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slide" Target="slides/slide21.xml"/><Relationship Id="rId53" Type="http://schemas.openxmlformats.org/officeDocument/2006/relationships/slide" Target="slides/slide29.xml"/><Relationship Id="rId58" Type="http://schemas.openxmlformats.org/officeDocument/2006/relationships/slide" Target="slides/slide34.xml"/><Relationship Id="rId66" Type="http://schemas.openxmlformats.org/officeDocument/2006/relationships/notesMaster" Target="notesMasters/notesMaster1.xml"/><Relationship Id="rId74" Type="http://schemas.openxmlformats.org/officeDocument/2006/relationships/font" Target="fonts/font8.fntdata"/><Relationship Id="rId79" Type="http://schemas.openxmlformats.org/officeDocument/2006/relationships/theme" Target="theme/theme1.xml"/><Relationship Id="rId5" Type="http://schemas.openxmlformats.org/officeDocument/2006/relationships/slideMaster" Target="slideMasters/slideMaster5.xml"/><Relationship Id="rId61" Type="http://schemas.openxmlformats.org/officeDocument/2006/relationships/slide" Target="slides/slide37.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56" Type="http://schemas.openxmlformats.org/officeDocument/2006/relationships/slide" Target="slides/slide32.xml"/><Relationship Id="rId64" Type="http://schemas.openxmlformats.org/officeDocument/2006/relationships/slide" Target="slides/slide40.xml"/><Relationship Id="rId69" Type="http://schemas.openxmlformats.org/officeDocument/2006/relationships/font" Target="fonts/font3.fntdata"/><Relationship Id="rId77"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27.xml"/><Relationship Id="rId72" Type="http://schemas.openxmlformats.org/officeDocument/2006/relationships/font" Target="fonts/font6.fntdata"/><Relationship Id="rId80"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59" Type="http://schemas.openxmlformats.org/officeDocument/2006/relationships/slide" Target="slides/slide35.xml"/><Relationship Id="rId67" Type="http://schemas.openxmlformats.org/officeDocument/2006/relationships/font" Target="fonts/font1.fntdata"/><Relationship Id="rId20" Type="http://schemas.openxmlformats.org/officeDocument/2006/relationships/slideMaster" Target="slideMasters/slideMaster20.xml"/><Relationship Id="rId41" Type="http://schemas.openxmlformats.org/officeDocument/2006/relationships/slide" Target="slides/slide17.xml"/><Relationship Id="rId54" Type="http://schemas.openxmlformats.org/officeDocument/2006/relationships/slide" Target="slides/slide30.xml"/><Relationship Id="rId62" Type="http://schemas.openxmlformats.org/officeDocument/2006/relationships/slide" Target="slides/slide38.xml"/><Relationship Id="rId70" Type="http://schemas.openxmlformats.org/officeDocument/2006/relationships/font" Target="fonts/font4.fntdata"/><Relationship Id="rId75"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openxmlformats.org/officeDocument/2006/relationships/slide" Target="slides/slide33.xml"/><Relationship Id="rId10" Type="http://schemas.openxmlformats.org/officeDocument/2006/relationships/slideMaster" Target="slideMasters/slideMaster10.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slide" Target="slides/slide28.xml"/><Relationship Id="rId60" Type="http://schemas.openxmlformats.org/officeDocument/2006/relationships/slide" Target="slides/slide36.xml"/><Relationship Id="rId65" Type="http://schemas.openxmlformats.org/officeDocument/2006/relationships/slide" Target="slides/slide41.xml"/><Relationship Id="rId73" Type="http://schemas.openxmlformats.org/officeDocument/2006/relationships/font" Target="fonts/font7.fntdata"/><Relationship Id="rId78"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5.xml"/><Relationship Id="rId34" Type="http://schemas.openxmlformats.org/officeDocument/2006/relationships/slide" Target="slides/slide10.xml"/><Relationship Id="rId50" Type="http://schemas.openxmlformats.org/officeDocument/2006/relationships/slide" Target="slides/slide26.xml"/><Relationship Id="rId55" Type="http://schemas.openxmlformats.org/officeDocument/2006/relationships/slide" Target="slides/slide31.xml"/><Relationship Id="rId76" Type="http://schemas.openxmlformats.org/officeDocument/2006/relationships/font" Target="fonts/font10.fntdata"/><Relationship Id="rId7" Type="http://schemas.openxmlformats.org/officeDocument/2006/relationships/slideMaster" Target="slideMasters/slideMaster7.xml"/><Relationship Id="rId71" Type="http://schemas.openxmlformats.org/officeDocument/2006/relationships/font" Target="fonts/font5.fntdata"/><Relationship Id="rId2" Type="http://schemas.openxmlformats.org/officeDocument/2006/relationships/slideMaster" Target="slideMasters/slideMaster2.xml"/><Relationship Id="rId2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95560D-4651-4953-BEAA-6839EC060B1C}"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IN"/>
        </a:p>
      </dgm:t>
    </dgm:pt>
    <dgm:pt modelId="{66581F1E-4CAA-4940-B15B-C30AD3C39E05}">
      <dgm:prSet phldrT="[Text]"/>
      <dgm:spPr/>
      <dgm:t>
        <a:bodyPr/>
        <a:lstStyle/>
        <a:p>
          <a:r>
            <a:rPr lang="en-GB">
              <a:solidFill>
                <a:schemeClr val="tx1"/>
              </a:solidFill>
              <a:latin typeface="Times New Roman" panose="02020603050405020304" pitchFamily="18" charset="0"/>
              <a:cs typeface="Times New Roman" panose="02020603050405020304" pitchFamily="18" charset="0"/>
            </a:rPr>
            <a:t>Supermarket chains </a:t>
          </a:r>
          <a:endParaRPr lang="en-GB" dirty="0">
            <a:solidFill>
              <a:schemeClr val="tx1"/>
            </a:solidFill>
            <a:latin typeface="Times New Roman" panose="02020603050405020304" pitchFamily="18" charset="0"/>
            <a:cs typeface="Times New Roman" panose="02020603050405020304" pitchFamily="18" charset="0"/>
          </a:endParaRPr>
        </a:p>
      </dgm:t>
    </dgm:pt>
    <dgm:pt modelId="{F8C8AD1A-9240-4378-86EC-BECBDC2CA308}" type="parTrans" cxnId="{4E3C58B1-F22D-47D3-AE85-044449A7EF79}">
      <dgm:prSet/>
      <dgm:spPr/>
      <dgm:t>
        <a:bodyPr/>
        <a:lstStyle/>
        <a:p>
          <a:endParaRPr lang="en-GB"/>
        </a:p>
      </dgm:t>
    </dgm:pt>
    <dgm:pt modelId="{AB057D12-825A-4223-BD9F-6EF87C913274}" type="sibTrans" cxnId="{4E3C58B1-F22D-47D3-AE85-044449A7EF79}">
      <dgm:prSet/>
      <dgm:spPr/>
      <dgm:t>
        <a:bodyPr/>
        <a:lstStyle/>
        <a:p>
          <a:endParaRPr lang="en-GB"/>
        </a:p>
      </dgm:t>
    </dgm:pt>
    <dgm:pt modelId="{5E04D34F-0815-43C3-8DC9-5179770E56DA}">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Healthcare professionals </a:t>
          </a:r>
        </a:p>
      </dgm:t>
    </dgm:pt>
    <dgm:pt modelId="{9302542D-D5D1-477C-9351-4B166AEE77CB}" type="parTrans" cxnId="{48A11A92-BBD3-4CE1-870C-2B8D0CAFA7E2}">
      <dgm:prSet/>
      <dgm:spPr/>
      <dgm:t>
        <a:bodyPr/>
        <a:lstStyle/>
        <a:p>
          <a:endParaRPr lang="en-GB"/>
        </a:p>
      </dgm:t>
    </dgm:pt>
    <dgm:pt modelId="{E25B6961-EFF9-4062-8F89-906979494864}" type="sibTrans" cxnId="{48A11A92-BBD3-4CE1-870C-2B8D0CAFA7E2}">
      <dgm:prSet/>
      <dgm:spPr/>
      <dgm:t>
        <a:bodyPr/>
        <a:lstStyle/>
        <a:p>
          <a:endParaRPr lang="en-GB"/>
        </a:p>
      </dgm:t>
    </dgm:pt>
    <dgm:pt modelId="{2443A87D-4635-486E-BFC4-C36971B9C308}">
      <dgm:prSet/>
      <dgm:spPr/>
      <dgm:t>
        <a:bodyPr/>
        <a:lstStyle/>
        <a:p>
          <a:r>
            <a:rPr lang="en-GB">
              <a:solidFill>
                <a:schemeClr val="tx1"/>
              </a:solidFill>
              <a:latin typeface="Times New Roman" panose="02020603050405020304" pitchFamily="18" charset="0"/>
              <a:cs typeface="Times New Roman" panose="02020603050405020304" pitchFamily="18" charset="0"/>
            </a:rPr>
            <a:t>Healthcare authorities </a:t>
          </a:r>
        </a:p>
      </dgm:t>
    </dgm:pt>
    <dgm:pt modelId="{C70DA2E2-979A-437F-A29C-8B88ADC21A45}" type="parTrans" cxnId="{3E52281B-DF50-49A1-BE7F-7FA5415A1DA0}">
      <dgm:prSet/>
      <dgm:spPr/>
      <dgm:t>
        <a:bodyPr/>
        <a:lstStyle/>
        <a:p>
          <a:endParaRPr lang="en-GB"/>
        </a:p>
      </dgm:t>
    </dgm:pt>
    <dgm:pt modelId="{D826F61F-D0E6-4570-9355-31EBF77970F7}" type="sibTrans" cxnId="{3E52281B-DF50-49A1-BE7F-7FA5415A1DA0}">
      <dgm:prSet/>
      <dgm:spPr/>
      <dgm:t>
        <a:bodyPr/>
        <a:lstStyle/>
        <a:p>
          <a:endParaRPr lang="en-GB"/>
        </a:p>
      </dgm:t>
    </dgm:pt>
    <dgm:pt modelId="{5551FC2D-2B78-48D6-8A8E-FBC473CEB03B}">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AR development experts </a:t>
          </a:r>
        </a:p>
      </dgm:t>
    </dgm:pt>
    <dgm:pt modelId="{C9B4C46E-0123-4C83-9937-D12F34DEF56A}" type="parTrans" cxnId="{60E749B8-D73B-406B-974C-61FCD566CE68}">
      <dgm:prSet/>
      <dgm:spPr/>
      <dgm:t>
        <a:bodyPr/>
        <a:lstStyle/>
        <a:p>
          <a:endParaRPr lang="en-GB"/>
        </a:p>
      </dgm:t>
    </dgm:pt>
    <dgm:pt modelId="{05F4FB50-B4A1-47A5-8D48-4CABF07D41AE}" type="sibTrans" cxnId="{60E749B8-D73B-406B-974C-61FCD566CE68}">
      <dgm:prSet/>
      <dgm:spPr/>
      <dgm:t>
        <a:bodyPr/>
        <a:lstStyle/>
        <a:p>
          <a:endParaRPr lang="en-GB"/>
        </a:p>
      </dgm:t>
    </dgm:pt>
    <dgm:pt modelId="{76F8010E-BEC1-497C-9A77-F03EC08799F0}" type="pres">
      <dgm:prSet presAssocID="{5F95560D-4651-4953-BEAA-6839EC060B1C}" presName="Name0" presStyleCnt="0">
        <dgm:presLayoutVars>
          <dgm:dir/>
          <dgm:resizeHandles val="exact"/>
        </dgm:presLayoutVars>
      </dgm:prSet>
      <dgm:spPr/>
    </dgm:pt>
    <dgm:pt modelId="{A6F6976B-988E-4AF5-8E23-18E569EB915A}" type="pres">
      <dgm:prSet presAssocID="{66581F1E-4CAA-4940-B15B-C30AD3C39E05}" presName="node" presStyleLbl="node1" presStyleIdx="0" presStyleCnt="4">
        <dgm:presLayoutVars>
          <dgm:bulletEnabled val="1"/>
        </dgm:presLayoutVars>
      </dgm:prSet>
      <dgm:spPr/>
    </dgm:pt>
    <dgm:pt modelId="{F689362A-DE19-4A34-9A9B-57A3F172043F}" type="pres">
      <dgm:prSet presAssocID="{AB057D12-825A-4223-BD9F-6EF87C913274}" presName="sibTrans" presStyleLbl="sibTrans2D1" presStyleIdx="0" presStyleCnt="3"/>
      <dgm:spPr/>
    </dgm:pt>
    <dgm:pt modelId="{D382862A-E809-414C-95EF-73595084765C}" type="pres">
      <dgm:prSet presAssocID="{AB057D12-825A-4223-BD9F-6EF87C913274}" presName="connectorText" presStyleLbl="sibTrans2D1" presStyleIdx="0" presStyleCnt="3"/>
      <dgm:spPr/>
    </dgm:pt>
    <dgm:pt modelId="{D1D452D2-CCBA-4988-BAE6-801CE26E4C42}" type="pres">
      <dgm:prSet presAssocID="{5E04D34F-0815-43C3-8DC9-5179770E56DA}" presName="node" presStyleLbl="node1" presStyleIdx="1" presStyleCnt="4">
        <dgm:presLayoutVars>
          <dgm:bulletEnabled val="1"/>
        </dgm:presLayoutVars>
      </dgm:prSet>
      <dgm:spPr/>
    </dgm:pt>
    <dgm:pt modelId="{365F2B54-9F99-42AF-996B-93C421706B29}" type="pres">
      <dgm:prSet presAssocID="{E25B6961-EFF9-4062-8F89-906979494864}" presName="sibTrans" presStyleLbl="sibTrans2D1" presStyleIdx="1" presStyleCnt="3"/>
      <dgm:spPr/>
    </dgm:pt>
    <dgm:pt modelId="{33D5F652-A2A0-40E8-9EBC-274699BD7C90}" type="pres">
      <dgm:prSet presAssocID="{E25B6961-EFF9-4062-8F89-906979494864}" presName="connectorText" presStyleLbl="sibTrans2D1" presStyleIdx="1" presStyleCnt="3"/>
      <dgm:spPr/>
    </dgm:pt>
    <dgm:pt modelId="{238C1299-035E-49B2-8BAF-5B395D1D481C}" type="pres">
      <dgm:prSet presAssocID="{2443A87D-4635-486E-BFC4-C36971B9C308}" presName="node" presStyleLbl="node1" presStyleIdx="2" presStyleCnt="4">
        <dgm:presLayoutVars>
          <dgm:bulletEnabled val="1"/>
        </dgm:presLayoutVars>
      </dgm:prSet>
      <dgm:spPr/>
    </dgm:pt>
    <dgm:pt modelId="{93EE7959-8D4C-494B-8A8F-970273C5B347}" type="pres">
      <dgm:prSet presAssocID="{D826F61F-D0E6-4570-9355-31EBF77970F7}" presName="sibTrans" presStyleLbl="sibTrans2D1" presStyleIdx="2" presStyleCnt="3"/>
      <dgm:spPr/>
    </dgm:pt>
    <dgm:pt modelId="{0A69F94D-7A5F-46A8-9DC1-4CF2EFAFE7D3}" type="pres">
      <dgm:prSet presAssocID="{D826F61F-D0E6-4570-9355-31EBF77970F7}" presName="connectorText" presStyleLbl="sibTrans2D1" presStyleIdx="2" presStyleCnt="3"/>
      <dgm:spPr/>
    </dgm:pt>
    <dgm:pt modelId="{C70ECC29-75D3-4987-AF12-7221DDD79EDE}" type="pres">
      <dgm:prSet presAssocID="{5551FC2D-2B78-48D6-8A8E-FBC473CEB03B}" presName="node" presStyleLbl="node1" presStyleIdx="3" presStyleCnt="4">
        <dgm:presLayoutVars>
          <dgm:bulletEnabled val="1"/>
        </dgm:presLayoutVars>
      </dgm:prSet>
      <dgm:spPr/>
    </dgm:pt>
  </dgm:ptLst>
  <dgm:cxnLst>
    <dgm:cxn modelId="{C8D71B16-8EFB-4195-8D58-800981437E7C}" type="presOf" srcId="{D826F61F-D0E6-4570-9355-31EBF77970F7}" destId="{93EE7959-8D4C-494B-8A8F-970273C5B347}" srcOrd="0" destOrd="0" presId="urn:microsoft.com/office/officeart/2005/8/layout/process1"/>
    <dgm:cxn modelId="{3E52281B-DF50-49A1-BE7F-7FA5415A1DA0}" srcId="{5F95560D-4651-4953-BEAA-6839EC060B1C}" destId="{2443A87D-4635-486E-BFC4-C36971B9C308}" srcOrd="2" destOrd="0" parTransId="{C70DA2E2-979A-437F-A29C-8B88ADC21A45}" sibTransId="{D826F61F-D0E6-4570-9355-31EBF77970F7}"/>
    <dgm:cxn modelId="{0332F421-E014-4320-8382-A0E6C1E34C3A}" type="presOf" srcId="{66581F1E-4CAA-4940-B15B-C30AD3C39E05}" destId="{A6F6976B-988E-4AF5-8E23-18E569EB915A}" srcOrd="0" destOrd="0" presId="urn:microsoft.com/office/officeart/2005/8/layout/process1"/>
    <dgm:cxn modelId="{377A1E29-77FB-461D-9F60-2E263559884A}" type="presOf" srcId="{5F95560D-4651-4953-BEAA-6839EC060B1C}" destId="{76F8010E-BEC1-497C-9A77-F03EC08799F0}" srcOrd="0" destOrd="0" presId="urn:microsoft.com/office/officeart/2005/8/layout/process1"/>
    <dgm:cxn modelId="{FB378337-C840-49BA-AC11-6DB392B3A73E}" type="presOf" srcId="{5551FC2D-2B78-48D6-8A8E-FBC473CEB03B}" destId="{C70ECC29-75D3-4987-AF12-7221DDD79EDE}" srcOrd="0" destOrd="0" presId="urn:microsoft.com/office/officeart/2005/8/layout/process1"/>
    <dgm:cxn modelId="{1CDB7C63-215D-4972-9B5D-018B107BBC9C}" type="presOf" srcId="{E25B6961-EFF9-4062-8F89-906979494864}" destId="{365F2B54-9F99-42AF-996B-93C421706B29}" srcOrd="0" destOrd="0" presId="urn:microsoft.com/office/officeart/2005/8/layout/process1"/>
    <dgm:cxn modelId="{E6F5C570-E8EC-426D-AD96-4369B413CD7A}" type="presOf" srcId="{D826F61F-D0E6-4570-9355-31EBF77970F7}" destId="{0A69F94D-7A5F-46A8-9DC1-4CF2EFAFE7D3}" srcOrd="1" destOrd="0" presId="urn:microsoft.com/office/officeart/2005/8/layout/process1"/>
    <dgm:cxn modelId="{48A11A92-BBD3-4CE1-870C-2B8D0CAFA7E2}" srcId="{5F95560D-4651-4953-BEAA-6839EC060B1C}" destId="{5E04D34F-0815-43C3-8DC9-5179770E56DA}" srcOrd="1" destOrd="0" parTransId="{9302542D-D5D1-477C-9351-4B166AEE77CB}" sibTransId="{E25B6961-EFF9-4062-8F89-906979494864}"/>
    <dgm:cxn modelId="{13F643B0-3C38-4031-A630-EC2465CD1451}" type="presOf" srcId="{AB057D12-825A-4223-BD9F-6EF87C913274}" destId="{F689362A-DE19-4A34-9A9B-57A3F172043F}" srcOrd="0" destOrd="0" presId="urn:microsoft.com/office/officeart/2005/8/layout/process1"/>
    <dgm:cxn modelId="{4E3C58B1-F22D-47D3-AE85-044449A7EF79}" srcId="{5F95560D-4651-4953-BEAA-6839EC060B1C}" destId="{66581F1E-4CAA-4940-B15B-C30AD3C39E05}" srcOrd="0" destOrd="0" parTransId="{F8C8AD1A-9240-4378-86EC-BECBDC2CA308}" sibTransId="{AB057D12-825A-4223-BD9F-6EF87C913274}"/>
    <dgm:cxn modelId="{831632B6-5350-4518-B111-99167B9979DA}" type="presOf" srcId="{AB057D12-825A-4223-BD9F-6EF87C913274}" destId="{D382862A-E809-414C-95EF-73595084765C}" srcOrd="1" destOrd="0" presId="urn:microsoft.com/office/officeart/2005/8/layout/process1"/>
    <dgm:cxn modelId="{60E749B8-D73B-406B-974C-61FCD566CE68}" srcId="{5F95560D-4651-4953-BEAA-6839EC060B1C}" destId="{5551FC2D-2B78-48D6-8A8E-FBC473CEB03B}" srcOrd="3" destOrd="0" parTransId="{C9B4C46E-0123-4C83-9937-D12F34DEF56A}" sibTransId="{05F4FB50-B4A1-47A5-8D48-4CABF07D41AE}"/>
    <dgm:cxn modelId="{71D487BF-A105-4E6D-8148-5F9F7D95A815}" type="presOf" srcId="{5E04D34F-0815-43C3-8DC9-5179770E56DA}" destId="{D1D452D2-CCBA-4988-BAE6-801CE26E4C42}" srcOrd="0" destOrd="0" presId="urn:microsoft.com/office/officeart/2005/8/layout/process1"/>
    <dgm:cxn modelId="{21DC50DC-08F2-427D-84C3-982B5463CDF7}" type="presOf" srcId="{E25B6961-EFF9-4062-8F89-906979494864}" destId="{33D5F652-A2A0-40E8-9EBC-274699BD7C90}" srcOrd="1" destOrd="0" presId="urn:microsoft.com/office/officeart/2005/8/layout/process1"/>
    <dgm:cxn modelId="{A5029BFD-932E-407F-B506-7078D7ED6ED2}" type="presOf" srcId="{2443A87D-4635-486E-BFC4-C36971B9C308}" destId="{238C1299-035E-49B2-8BAF-5B395D1D481C}" srcOrd="0" destOrd="0" presId="urn:microsoft.com/office/officeart/2005/8/layout/process1"/>
    <dgm:cxn modelId="{786CFCD9-BA6F-4A68-8A13-3871AE410B3A}" type="presParOf" srcId="{76F8010E-BEC1-497C-9A77-F03EC08799F0}" destId="{A6F6976B-988E-4AF5-8E23-18E569EB915A}" srcOrd="0" destOrd="0" presId="urn:microsoft.com/office/officeart/2005/8/layout/process1"/>
    <dgm:cxn modelId="{883FE7FA-A96E-46F9-BC1B-66EA2C484EA4}" type="presParOf" srcId="{76F8010E-BEC1-497C-9A77-F03EC08799F0}" destId="{F689362A-DE19-4A34-9A9B-57A3F172043F}" srcOrd="1" destOrd="0" presId="urn:microsoft.com/office/officeart/2005/8/layout/process1"/>
    <dgm:cxn modelId="{2178E3FA-30D5-4D2F-A581-FE4C2CBC50B9}" type="presParOf" srcId="{F689362A-DE19-4A34-9A9B-57A3F172043F}" destId="{D382862A-E809-414C-95EF-73595084765C}" srcOrd="0" destOrd="0" presId="urn:microsoft.com/office/officeart/2005/8/layout/process1"/>
    <dgm:cxn modelId="{A80A3CFF-A496-4A13-A8BD-0A4517C2DD53}" type="presParOf" srcId="{76F8010E-BEC1-497C-9A77-F03EC08799F0}" destId="{D1D452D2-CCBA-4988-BAE6-801CE26E4C42}" srcOrd="2" destOrd="0" presId="urn:microsoft.com/office/officeart/2005/8/layout/process1"/>
    <dgm:cxn modelId="{08C367EF-C1C8-41E7-81C6-01FD127BA91B}" type="presParOf" srcId="{76F8010E-BEC1-497C-9A77-F03EC08799F0}" destId="{365F2B54-9F99-42AF-996B-93C421706B29}" srcOrd="3" destOrd="0" presId="urn:microsoft.com/office/officeart/2005/8/layout/process1"/>
    <dgm:cxn modelId="{DFDC8979-A9E4-4B6E-AAAE-F5074725CAD9}" type="presParOf" srcId="{365F2B54-9F99-42AF-996B-93C421706B29}" destId="{33D5F652-A2A0-40E8-9EBC-274699BD7C90}" srcOrd="0" destOrd="0" presId="urn:microsoft.com/office/officeart/2005/8/layout/process1"/>
    <dgm:cxn modelId="{35DF472E-9A45-4D7C-B458-5064A00BB170}" type="presParOf" srcId="{76F8010E-BEC1-497C-9A77-F03EC08799F0}" destId="{238C1299-035E-49B2-8BAF-5B395D1D481C}" srcOrd="4" destOrd="0" presId="urn:microsoft.com/office/officeart/2005/8/layout/process1"/>
    <dgm:cxn modelId="{572A5F1B-2DDB-4730-AC19-DA2BD41657A7}" type="presParOf" srcId="{76F8010E-BEC1-497C-9A77-F03EC08799F0}" destId="{93EE7959-8D4C-494B-8A8F-970273C5B347}" srcOrd="5" destOrd="0" presId="urn:microsoft.com/office/officeart/2005/8/layout/process1"/>
    <dgm:cxn modelId="{490E45D5-C3E1-4090-9327-05CB5B183498}" type="presParOf" srcId="{93EE7959-8D4C-494B-8A8F-970273C5B347}" destId="{0A69F94D-7A5F-46A8-9DC1-4CF2EFAFE7D3}" srcOrd="0" destOrd="0" presId="urn:microsoft.com/office/officeart/2005/8/layout/process1"/>
    <dgm:cxn modelId="{7B996EE1-3B0D-4638-AC3E-8B967DDE0C90}" type="presParOf" srcId="{76F8010E-BEC1-497C-9A77-F03EC08799F0}" destId="{C70ECC29-75D3-4987-AF12-7221DDD79EDE}"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5629F1-6AC6-49BC-B20C-F0ACCBC34D5B}"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GB"/>
        </a:p>
      </dgm:t>
    </dgm:pt>
    <dgm:pt modelId="{8BFD6445-46AC-4118-BA92-21BF714270AA}">
      <dgm:prSet phldrT="[Text]"/>
      <dgm:spPr/>
      <dgm:t>
        <a:bodyPr/>
        <a:lstStyle/>
        <a:p>
          <a:r>
            <a:rPr lang="en-GB" dirty="0">
              <a:latin typeface="Arial" panose="020B0604020202020204" pitchFamily="34" charset="0"/>
              <a:cs typeface="Arial" panose="020B0604020202020204" pitchFamily="34" charset="0"/>
            </a:rPr>
            <a:t>Community organisations </a:t>
          </a:r>
          <a:endParaRPr lang="en-GB" dirty="0"/>
        </a:p>
      </dgm:t>
    </dgm:pt>
    <dgm:pt modelId="{7AF04A16-F529-4F50-8FF1-F59FA8D1218A}" type="parTrans" cxnId="{EC425CCB-AFE0-4996-B844-4F0679E082D8}">
      <dgm:prSet/>
      <dgm:spPr/>
      <dgm:t>
        <a:bodyPr/>
        <a:lstStyle/>
        <a:p>
          <a:endParaRPr lang="en-GB"/>
        </a:p>
      </dgm:t>
    </dgm:pt>
    <dgm:pt modelId="{490A7462-4DC7-4685-8948-2FF94C2F433E}" type="sibTrans" cxnId="{EC425CCB-AFE0-4996-B844-4F0679E082D8}">
      <dgm:prSet/>
      <dgm:spPr/>
      <dgm:t>
        <a:bodyPr/>
        <a:lstStyle/>
        <a:p>
          <a:endParaRPr lang="en-GB"/>
        </a:p>
      </dgm:t>
    </dgm:pt>
    <dgm:pt modelId="{A154A69D-C8DA-49D7-8225-C3A0ED681A2A}">
      <dgm:prSet phldrT="[Text]"/>
      <dgm:spPr/>
      <dgm:t>
        <a:bodyPr/>
        <a:lstStyle/>
        <a:p>
          <a:r>
            <a:rPr lang="en-GB" dirty="0">
              <a:latin typeface="Arial" panose="020B0604020202020204" pitchFamily="34" charset="0"/>
              <a:cs typeface="Arial" panose="020B0604020202020204" pitchFamily="34" charset="0"/>
            </a:rPr>
            <a:t>Educational bodies </a:t>
          </a:r>
          <a:endParaRPr lang="en-GB" dirty="0"/>
        </a:p>
      </dgm:t>
    </dgm:pt>
    <dgm:pt modelId="{48469FA4-CD93-42A5-9ED0-760DBB3C775A}" type="parTrans" cxnId="{DB23A103-724F-43C0-A988-AE3D1F87FDA7}">
      <dgm:prSet/>
      <dgm:spPr/>
      <dgm:t>
        <a:bodyPr/>
        <a:lstStyle/>
        <a:p>
          <a:endParaRPr lang="en-GB"/>
        </a:p>
      </dgm:t>
    </dgm:pt>
    <dgm:pt modelId="{D3D71008-9D41-43F9-872E-6B847A0F9A4A}" type="sibTrans" cxnId="{DB23A103-724F-43C0-A988-AE3D1F87FDA7}">
      <dgm:prSet/>
      <dgm:spPr/>
      <dgm:t>
        <a:bodyPr/>
        <a:lstStyle/>
        <a:p>
          <a:endParaRPr lang="en-GB"/>
        </a:p>
      </dgm:t>
    </dgm:pt>
    <dgm:pt modelId="{7920FC37-C74F-4923-9ADE-6412EDCF931B}">
      <dgm:prSet phldrT="[Text]"/>
      <dgm:spPr/>
      <dgm:t>
        <a:bodyPr/>
        <a:lstStyle/>
        <a:p>
          <a:r>
            <a:rPr lang="en-GB" dirty="0">
              <a:latin typeface="Arial" panose="020B0604020202020204" pitchFamily="34" charset="0"/>
              <a:cs typeface="Arial" panose="020B0604020202020204" pitchFamily="34" charset="0"/>
            </a:rPr>
            <a:t>Families</a:t>
          </a:r>
          <a:endParaRPr lang="en-GB" dirty="0"/>
        </a:p>
      </dgm:t>
    </dgm:pt>
    <dgm:pt modelId="{CAB6C1A7-63CE-43E4-89CA-E07CBB6EA685}" type="parTrans" cxnId="{90C44144-F300-4640-9685-6D62D891A41D}">
      <dgm:prSet/>
      <dgm:spPr/>
      <dgm:t>
        <a:bodyPr/>
        <a:lstStyle/>
        <a:p>
          <a:endParaRPr lang="en-GB"/>
        </a:p>
      </dgm:t>
    </dgm:pt>
    <dgm:pt modelId="{9B3A2061-99DF-4BB9-8F31-658790001E8F}" type="sibTrans" cxnId="{90C44144-F300-4640-9685-6D62D891A41D}">
      <dgm:prSet/>
      <dgm:spPr/>
      <dgm:t>
        <a:bodyPr/>
        <a:lstStyle/>
        <a:p>
          <a:endParaRPr lang="en-GB"/>
        </a:p>
      </dgm:t>
    </dgm:pt>
    <dgm:pt modelId="{FE076D08-572C-40BD-BA0E-B6669FCE13E0}" type="pres">
      <dgm:prSet presAssocID="{C45629F1-6AC6-49BC-B20C-F0ACCBC34D5B}" presName="rootnode" presStyleCnt="0">
        <dgm:presLayoutVars>
          <dgm:chMax/>
          <dgm:chPref/>
          <dgm:dir/>
          <dgm:animLvl val="lvl"/>
        </dgm:presLayoutVars>
      </dgm:prSet>
      <dgm:spPr/>
    </dgm:pt>
    <dgm:pt modelId="{5371AB7E-ABC5-4179-A5DD-3FC49D5819A8}" type="pres">
      <dgm:prSet presAssocID="{8BFD6445-46AC-4118-BA92-21BF714270AA}" presName="composite" presStyleCnt="0"/>
      <dgm:spPr/>
    </dgm:pt>
    <dgm:pt modelId="{413D5899-1A64-4967-8F30-090288CAB6E0}" type="pres">
      <dgm:prSet presAssocID="{8BFD6445-46AC-4118-BA92-21BF714270AA}" presName="LShape" presStyleLbl="alignNode1" presStyleIdx="0" presStyleCnt="5"/>
      <dgm:spPr/>
    </dgm:pt>
    <dgm:pt modelId="{EF154EF6-DD09-441C-83FD-D4F0F1AAF291}" type="pres">
      <dgm:prSet presAssocID="{8BFD6445-46AC-4118-BA92-21BF714270AA}" presName="ParentText" presStyleLbl="revTx" presStyleIdx="0" presStyleCnt="3">
        <dgm:presLayoutVars>
          <dgm:chMax val="0"/>
          <dgm:chPref val="0"/>
          <dgm:bulletEnabled val="1"/>
        </dgm:presLayoutVars>
      </dgm:prSet>
      <dgm:spPr/>
    </dgm:pt>
    <dgm:pt modelId="{8C9BF10B-29CA-40AF-BF1C-91061B01B3E7}" type="pres">
      <dgm:prSet presAssocID="{8BFD6445-46AC-4118-BA92-21BF714270AA}" presName="Triangle" presStyleLbl="alignNode1" presStyleIdx="1" presStyleCnt="5"/>
      <dgm:spPr/>
    </dgm:pt>
    <dgm:pt modelId="{5D6E720F-947B-438F-BF1A-655C5F41F6E9}" type="pres">
      <dgm:prSet presAssocID="{490A7462-4DC7-4685-8948-2FF94C2F433E}" presName="sibTrans" presStyleCnt="0"/>
      <dgm:spPr/>
    </dgm:pt>
    <dgm:pt modelId="{3DCB3A3D-6FEB-4DC6-9599-39F8CC010336}" type="pres">
      <dgm:prSet presAssocID="{490A7462-4DC7-4685-8948-2FF94C2F433E}" presName="space" presStyleCnt="0"/>
      <dgm:spPr/>
    </dgm:pt>
    <dgm:pt modelId="{BF0AB589-5416-4DB7-9C0B-6A6F1D9B535A}" type="pres">
      <dgm:prSet presAssocID="{A154A69D-C8DA-49D7-8225-C3A0ED681A2A}" presName="composite" presStyleCnt="0"/>
      <dgm:spPr/>
    </dgm:pt>
    <dgm:pt modelId="{9ECF76D2-5CE1-4522-8C87-D30862D4932F}" type="pres">
      <dgm:prSet presAssocID="{A154A69D-C8DA-49D7-8225-C3A0ED681A2A}" presName="LShape" presStyleLbl="alignNode1" presStyleIdx="2" presStyleCnt="5"/>
      <dgm:spPr/>
    </dgm:pt>
    <dgm:pt modelId="{34F39473-8C49-4BD5-8258-C391977B8F6D}" type="pres">
      <dgm:prSet presAssocID="{A154A69D-C8DA-49D7-8225-C3A0ED681A2A}" presName="ParentText" presStyleLbl="revTx" presStyleIdx="1" presStyleCnt="3">
        <dgm:presLayoutVars>
          <dgm:chMax val="0"/>
          <dgm:chPref val="0"/>
          <dgm:bulletEnabled val="1"/>
        </dgm:presLayoutVars>
      </dgm:prSet>
      <dgm:spPr/>
    </dgm:pt>
    <dgm:pt modelId="{2F4EA49F-AA42-4183-9DD3-A4B745266B6C}" type="pres">
      <dgm:prSet presAssocID="{A154A69D-C8DA-49D7-8225-C3A0ED681A2A}" presName="Triangle" presStyleLbl="alignNode1" presStyleIdx="3" presStyleCnt="5"/>
      <dgm:spPr/>
    </dgm:pt>
    <dgm:pt modelId="{44CF953F-F0B9-4ABA-8EFE-238C5CB53DAA}" type="pres">
      <dgm:prSet presAssocID="{D3D71008-9D41-43F9-872E-6B847A0F9A4A}" presName="sibTrans" presStyleCnt="0"/>
      <dgm:spPr/>
    </dgm:pt>
    <dgm:pt modelId="{C13C9D71-CBF0-478D-AA80-549125FF0193}" type="pres">
      <dgm:prSet presAssocID="{D3D71008-9D41-43F9-872E-6B847A0F9A4A}" presName="space" presStyleCnt="0"/>
      <dgm:spPr/>
    </dgm:pt>
    <dgm:pt modelId="{01969381-3BFC-47B1-AAC5-6D1DA2475274}" type="pres">
      <dgm:prSet presAssocID="{7920FC37-C74F-4923-9ADE-6412EDCF931B}" presName="composite" presStyleCnt="0"/>
      <dgm:spPr/>
    </dgm:pt>
    <dgm:pt modelId="{4E0342A0-58F8-421A-B7D0-EC8CC30AEAA2}" type="pres">
      <dgm:prSet presAssocID="{7920FC37-C74F-4923-9ADE-6412EDCF931B}" presName="LShape" presStyleLbl="alignNode1" presStyleIdx="4" presStyleCnt="5"/>
      <dgm:spPr/>
    </dgm:pt>
    <dgm:pt modelId="{BF8E429E-63ED-4394-97DE-1F72C34E1DB6}" type="pres">
      <dgm:prSet presAssocID="{7920FC37-C74F-4923-9ADE-6412EDCF931B}" presName="ParentText" presStyleLbl="revTx" presStyleIdx="2" presStyleCnt="3">
        <dgm:presLayoutVars>
          <dgm:chMax val="0"/>
          <dgm:chPref val="0"/>
          <dgm:bulletEnabled val="1"/>
        </dgm:presLayoutVars>
      </dgm:prSet>
      <dgm:spPr/>
    </dgm:pt>
  </dgm:ptLst>
  <dgm:cxnLst>
    <dgm:cxn modelId="{DB23A103-724F-43C0-A988-AE3D1F87FDA7}" srcId="{C45629F1-6AC6-49BC-B20C-F0ACCBC34D5B}" destId="{A154A69D-C8DA-49D7-8225-C3A0ED681A2A}" srcOrd="1" destOrd="0" parTransId="{48469FA4-CD93-42A5-9ED0-760DBB3C775A}" sibTransId="{D3D71008-9D41-43F9-872E-6B847A0F9A4A}"/>
    <dgm:cxn modelId="{4939102C-42A4-4DFC-99C5-56135D1F9EDE}" type="presOf" srcId="{8BFD6445-46AC-4118-BA92-21BF714270AA}" destId="{EF154EF6-DD09-441C-83FD-D4F0F1AAF291}" srcOrd="0" destOrd="0" presId="urn:microsoft.com/office/officeart/2009/3/layout/StepUpProcess"/>
    <dgm:cxn modelId="{90C44144-F300-4640-9685-6D62D891A41D}" srcId="{C45629F1-6AC6-49BC-B20C-F0ACCBC34D5B}" destId="{7920FC37-C74F-4923-9ADE-6412EDCF931B}" srcOrd="2" destOrd="0" parTransId="{CAB6C1A7-63CE-43E4-89CA-E07CBB6EA685}" sibTransId="{9B3A2061-99DF-4BB9-8F31-658790001E8F}"/>
    <dgm:cxn modelId="{063FC465-C79C-4FB2-B1EC-D05A4BF4BEC9}" type="presOf" srcId="{A154A69D-C8DA-49D7-8225-C3A0ED681A2A}" destId="{34F39473-8C49-4BD5-8258-C391977B8F6D}" srcOrd="0" destOrd="0" presId="urn:microsoft.com/office/officeart/2009/3/layout/StepUpProcess"/>
    <dgm:cxn modelId="{5B3C004D-66F7-4BB9-B77B-13F32D5993B6}" type="presOf" srcId="{7920FC37-C74F-4923-9ADE-6412EDCF931B}" destId="{BF8E429E-63ED-4394-97DE-1F72C34E1DB6}" srcOrd="0" destOrd="0" presId="urn:microsoft.com/office/officeart/2009/3/layout/StepUpProcess"/>
    <dgm:cxn modelId="{EC425CCB-AFE0-4996-B844-4F0679E082D8}" srcId="{C45629F1-6AC6-49BC-B20C-F0ACCBC34D5B}" destId="{8BFD6445-46AC-4118-BA92-21BF714270AA}" srcOrd="0" destOrd="0" parTransId="{7AF04A16-F529-4F50-8FF1-F59FA8D1218A}" sibTransId="{490A7462-4DC7-4685-8948-2FF94C2F433E}"/>
    <dgm:cxn modelId="{F6107FE5-E3B1-4C55-BDFE-D45AC661A1F6}" type="presOf" srcId="{C45629F1-6AC6-49BC-B20C-F0ACCBC34D5B}" destId="{FE076D08-572C-40BD-BA0E-B6669FCE13E0}" srcOrd="0" destOrd="0" presId="urn:microsoft.com/office/officeart/2009/3/layout/StepUpProcess"/>
    <dgm:cxn modelId="{30A02744-92A8-4E54-A8FC-087F2935EFBB}" type="presParOf" srcId="{FE076D08-572C-40BD-BA0E-B6669FCE13E0}" destId="{5371AB7E-ABC5-4179-A5DD-3FC49D5819A8}" srcOrd="0" destOrd="0" presId="urn:microsoft.com/office/officeart/2009/3/layout/StepUpProcess"/>
    <dgm:cxn modelId="{AA5E968B-30DD-4DE5-A37E-E2E3407DDE5E}" type="presParOf" srcId="{5371AB7E-ABC5-4179-A5DD-3FC49D5819A8}" destId="{413D5899-1A64-4967-8F30-090288CAB6E0}" srcOrd="0" destOrd="0" presId="urn:microsoft.com/office/officeart/2009/3/layout/StepUpProcess"/>
    <dgm:cxn modelId="{25D28B1D-80B8-41D2-8ED9-5F43843C8B74}" type="presParOf" srcId="{5371AB7E-ABC5-4179-A5DD-3FC49D5819A8}" destId="{EF154EF6-DD09-441C-83FD-D4F0F1AAF291}" srcOrd="1" destOrd="0" presId="urn:microsoft.com/office/officeart/2009/3/layout/StepUpProcess"/>
    <dgm:cxn modelId="{7840BB9C-4C99-4249-A042-D1BA2105EA6C}" type="presParOf" srcId="{5371AB7E-ABC5-4179-A5DD-3FC49D5819A8}" destId="{8C9BF10B-29CA-40AF-BF1C-91061B01B3E7}" srcOrd="2" destOrd="0" presId="urn:microsoft.com/office/officeart/2009/3/layout/StepUpProcess"/>
    <dgm:cxn modelId="{BED50766-4E43-437D-8F41-E7CB3A700C02}" type="presParOf" srcId="{FE076D08-572C-40BD-BA0E-B6669FCE13E0}" destId="{5D6E720F-947B-438F-BF1A-655C5F41F6E9}" srcOrd="1" destOrd="0" presId="urn:microsoft.com/office/officeart/2009/3/layout/StepUpProcess"/>
    <dgm:cxn modelId="{9E6E09F9-D327-457A-AEE4-3AD4A311F09E}" type="presParOf" srcId="{5D6E720F-947B-438F-BF1A-655C5F41F6E9}" destId="{3DCB3A3D-6FEB-4DC6-9599-39F8CC010336}" srcOrd="0" destOrd="0" presId="urn:microsoft.com/office/officeart/2009/3/layout/StepUpProcess"/>
    <dgm:cxn modelId="{29E82D3C-BE67-452B-A979-50619113ACEA}" type="presParOf" srcId="{FE076D08-572C-40BD-BA0E-B6669FCE13E0}" destId="{BF0AB589-5416-4DB7-9C0B-6A6F1D9B535A}" srcOrd="2" destOrd="0" presId="urn:microsoft.com/office/officeart/2009/3/layout/StepUpProcess"/>
    <dgm:cxn modelId="{F955C730-AB59-470C-8C1A-5157FE0212B4}" type="presParOf" srcId="{BF0AB589-5416-4DB7-9C0B-6A6F1D9B535A}" destId="{9ECF76D2-5CE1-4522-8C87-D30862D4932F}" srcOrd="0" destOrd="0" presId="urn:microsoft.com/office/officeart/2009/3/layout/StepUpProcess"/>
    <dgm:cxn modelId="{0FF1B970-0BB8-4675-8CF5-094D7E251D84}" type="presParOf" srcId="{BF0AB589-5416-4DB7-9C0B-6A6F1D9B535A}" destId="{34F39473-8C49-4BD5-8258-C391977B8F6D}" srcOrd="1" destOrd="0" presId="urn:microsoft.com/office/officeart/2009/3/layout/StepUpProcess"/>
    <dgm:cxn modelId="{24136EAB-4C95-4CCD-832E-CABB95365664}" type="presParOf" srcId="{BF0AB589-5416-4DB7-9C0B-6A6F1D9B535A}" destId="{2F4EA49F-AA42-4183-9DD3-A4B745266B6C}" srcOrd="2" destOrd="0" presId="urn:microsoft.com/office/officeart/2009/3/layout/StepUpProcess"/>
    <dgm:cxn modelId="{10AE6155-7712-4BFF-85A0-9ADDDED50E44}" type="presParOf" srcId="{FE076D08-572C-40BD-BA0E-B6669FCE13E0}" destId="{44CF953F-F0B9-4ABA-8EFE-238C5CB53DAA}" srcOrd="3" destOrd="0" presId="urn:microsoft.com/office/officeart/2009/3/layout/StepUpProcess"/>
    <dgm:cxn modelId="{01645505-8ECC-4AFF-BF80-9D6569505103}" type="presParOf" srcId="{44CF953F-F0B9-4ABA-8EFE-238C5CB53DAA}" destId="{C13C9D71-CBF0-478D-AA80-549125FF0193}" srcOrd="0" destOrd="0" presId="urn:microsoft.com/office/officeart/2009/3/layout/StepUpProcess"/>
    <dgm:cxn modelId="{3AEBB36F-91BB-45CB-8AFE-D590E8B92F7C}" type="presParOf" srcId="{FE076D08-572C-40BD-BA0E-B6669FCE13E0}" destId="{01969381-3BFC-47B1-AAC5-6D1DA2475274}" srcOrd="4" destOrd="0" presId="urn:microsoft.com/office/officeart/2009/3/layout/StepUpProcess"/>
    <dgm:cxn modelId="{E3502879-A797-467A-90D7-BEEE224148B0}" type="presParOf" srcId="{01969381-3BFC-47B1-AAC5-6D1DA2475274}" destId="{4E0342A0-58F8-421A-B7D0-EC8CC30AEAA2}" srcOrd="0" destOrd="0" presId="urn:microsoft.com/office/officeart/2009/3/layout/StepUpProcess"/>
    <dgm:cxn modelId="{000A32B4-9989-47F5-A2D3-E98FD9A1E20C}" type="presParOf" srcId="{01969381-3BFC-47B1-AAC5-6D1DA2475274}" destId="{BF8E429E-63ED-4394-97DE-1F72C34E1DB6}"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734E85-6079-4E76-A970-852717A7512B}" type="doc">
      <dgm:prSet loTypeId="urn:microsoft.com/office/officeart/2009/3/layout/DescendingProcess" loCatId="process" qsTypeId="urn:microsoft.com/office/officeart/2005/8/quickstyle/simple1" qsCatId="simple" csTypeId="urn:microsoft.com/office/officeart/2005/8/colors/colorful5" csCatId="colorful" phldr="1"/>
      <dgm:spPr/>
    </dgm:pt>
    <dgm:pt modelId="{6C996EAF-22C4-4D2A-B5D4-4E20B32DACBE}">
      <dgm:prSet phldrT="[Text]"/>
      <dgm:spPr/>
      <dgm:t>
        <a:bodyPr/>
        <a:lstStyle/>
        <a:p>
          <a:r>
            <a:rPr lang="en-GB" dirty="0">
              <a:latin typeface="Arial" panose="020B0604020202020204" pitchFamily="34" charset="0"/>
              <a:cs typeface="Arial" panose="020B0604020202020204" pitchFamily="34" charset="0"/>
            </a:rPr>
            <a:t>Difficulty in the integration of the health system </a:t>
          </a:r>
          <a:endParaRPr lang="en-GB" dirty="0"/>
        </a:p>
      </dgm:t>
    </dgm:pt>
    <dgm:pt modelId="{09C5C092-F2FA-4C34-83A6-C2F4FE6953A9}" type="parTrans" cxnId="{84F8D5B7-D69C-4D7C-84F7-151DF98E44A8}">
      <dgm:prSet/>
      <dgm:spPr/>
      <dgm:t>
        <a:bodyPr/>
        <a:lstStyle/>
        <a:p>
          <a:endParaRPr lang="en-GB"/>
        </a:p>
      </dgm:t>
    </dgm:pt>
    <dgm:pt modelId="{FEDCCF9C-6C7F-4A78-B697-9A2107F29884}" type="sibTrans" cxnId="{84F8D5B7-D69C-4D7C-84F7-151DF98E44A8}">
      <dgm:prSet/>
      <dgm:spPr/>
      <dgm:t>
        <a:bodyPr/>
        <a:lstStyle/>
        <a:p>
          <a:endParaRPr lang="en-GB"/>
        </a:p>
      </dgm:t>
    </dgm:pt>
    <dgm:pt modelId="{19BDE0E5-9EF1-4C84-A1E9-F3D18F9E240C}">
      <dgm:prSet phldrT="[Text]"/>
      <dgm:spPr/>
      <dgm:t>
        <a:bodyPr/>
        <a:lstStyle/>
        <a:p>
          <a:r>
            <a:rPr lang="en-GB" dirty="0">
              <a:latin typeface="Arial" panose="020B0604020202020204" pitchFamily="34" charset="0"/>
              <a:cs typeface="Arial" panose="020B0604020202020204" pitchFamily="34" charset="0"/>
            </a:rPr>
            <a:t>Limited funding for a sustained AR adoption </a:t>
          </a:r>
          <a:endParaRPr lang="en-GB" dirty="0"/>
        </a:p>
      </dgm:t>
    </dgm:pt>
    <dgm:pt modelId="{8B352A79-E8DF-455F-BB3D-08144258D090}" type="parTrans" cxnId="{F1F7F91D-ABB7-479E-8C1B-4C3531036D8E}">
      <dgm:prSet/>
      <dgm:spPr/>
      <dgm:t>
        <a:bodyPr/>
        <a:lstStyle/>
        <a:p>
          <a:endParaRPr lang="en-GB"/>
        </a:p>
      </dgm:t>
    </dgm:pt>
    <dgm:pt modelId="{025060FE-894D-4483-98E6-9E16662AE1BF}" type="sibTrans" cxnId="{F1F7F91D-ABB7-479E-8C1B-4C3531036D8E}">
      <dgm:prSet/>
      <dgm:spPr/>
      <dgm:t>
        <a:bodyPr/>
        <a:lstStyle/>
        <a:p>
          <a:endParaRPr lang="en-GB"/>
        </a:p>
      </dgm:t>
    </dgm:pt>
    <dgm:pt modelId="{15C6BD43-56FB-4572-BBDD-0DE990B85FA5}">
      <dgm:prSet phldrT="[Text]"/>
      <dgm:spPr/>
      <dgm:t>
        <a:bodyPr/>
        <a:lstStyle/>
        <a:p>
          <a:r>
            <a:rPr lang="en-GB" dirty="0">
              <a:latin typeface="Arial" panose="020B0604020202020204" pitchFamily="34" charset="0"/>
              <a:cs typeface="Arial" panose="020B0604020202020204" pitchFamily="34" charset="0"/>
            </a:rPr>
            <a:t>Users and staffs needs critical training for user support </a:t>
          </a:r>
          <a:endParaRPr lang="en-GB" dirty="0"/>
        </a:p>
      </dgm:t>
    </dgm:pt>
    <dgm:pt modelId="{27144CB9-C390-42FB-9AA8-97F72AE968C5}" type="parTrans" cxnId="{716B1BE2-B438-482E-AF7D-4906FF98E171}">
      <dgm:prSet/>
      <dgm:spPr/>
      <dgm:t>
        <a:bodyPr/>
        <a:lstStyle/>
        <a:p>
          <a:endParaRPr lang="en-GB"/>
        </a:p>
      </dgm:t>
    </dgm:pt>
    <dgm:pt modelId="{83C62530-87BE-4D54-A905-2C502E9BB5DB}" type="sibTrans" cxnId="{716B1BE2-B438-482E-AF7D-4906FF98E171}">
      <dgm:prSet/>
      <dgm:spPr/>
      <dgm:t>
        <a:bodyPr/>
        <a:lstStyle/>
        <a:p>
          <a:endParaRPr lang="en-GB"/>
        </a:p>
      </dgm:t>
    </dgm:pt>
    <dgm:pt modelId="{279B6562-D1CC-4AD0-99F8-6D2CF919E171}" type="pres">
      <dgm:prSet presAssocID="{07734E85-6079-4E76-A970-852717A7512B}" presName="Name0" presStyleCnt="0">
        <dgm:presLayoutVars>
          <dgm:chMax val="7"/>
          <dgm:chPref val="5"/>
        </dgm:presLayoutVars>
      </dgm:prSet>
      <dgm:spPr/>
    </dgm:pt>
    <dgm:pt modelId="{02FEC806-047D-40AD-A4D1-E3EC8F0FDB8E}" type="pres">
      <dgm:prSet presAssocID="{07734E85-6079-4E76-A970-852717A7512B}" presName="arrowNode" presStyleLbl="node1" presStyleIdx="0" presStyleCnt="1"/>
      <dgm:spPr/>
    </dgm:pt>
    <dgm:pt modelId="{8CE55844-E0C7-489A-B67C-E11437683642}" type="pres">
      <dgm:prSet presAssocID="{6C996EAF-22C4-4D2A-B5D4-4E20B32DACBE}" presName="txNode1" presStyleLbl="revTx" presStyleIdx="0" presStyleCnt="3">
        <dgm:presLayoutVars>
          <dgm:bulletEnabled val="1"/>
        </dgm:presLayoutVars>
      </dgm:prSet>
      <dgm:spPr/>
    </dgm:pt>
    <dgm:pt modelId="{00393B00-7874-45BA-8F13-3D3318DFCF06}" type="pres">
      <dgm:prSet presAssocID="{19BDE0E5-9EF1-4C84-A1E9-F3D18F9E240C}" presName="txNode2" presStyleLbl="revTx" presStyleIdx="1" presStyleCnt="3">
        <dgm:presLayoutVars>
          <dgm:bulletEnabled val="1"/>
        </dgm:presLayoutVars>
      </dgm:prSet>
      <dgm:spPr/>
    </dgm:pt>
    <dgm:pt modelId="{6AABFBEB-14D3-473B-BDFA-5B111196BD9D}" type="pres">
      <dgm:prSet presAssocID="{025060FE-894D-4483-98E6-9E16662AE1BF}" presName="dotNode2" presStyleCnt="0"/>
      <dgm:spPr/>
    </dgm:pt>
    <dgm:pt modelId="{30AF6A38-CFD1-4CEB-9374-275FDC827D58}" type="pres">
      <dgm:prSet presAssocID="{025060FE-894D-4483-98E6-9E16662AE1BF}" presName="dotRepeatNode" presStyleLbl="fgShp" presStyleIdx="0" presStyleCnt="1"/>
      <dgm:spPr/>
    </dgm:pt>
    <dgm:pt modelId="{8E464FE0-AAFE-45C1-81CA-45CA34DA1255}" type="pres">
      <dgm:prSet presAssocID="{15C6BD43-56FB-4572-BBDD-0DE990B85FA5}" presName="txNode3" presStyleLbl="revTx" presStyleIdx="2" presStyleCnt="3">
        <dgm:presLayoutVars>
          <dgm:bulletEnabled val="1"/>
        </dgm:presLayoutVars>
      </dgm:prSet>
      <dgm:spPr/>
    </dgm:pt>
  </dgm:ptLst>
  <dgm:cxnLst>
    <dgm:cxn modelId="{C23A9714-7F8D-445E-8257-49049C4C6B58}" type="presOf" srcId="{15C6BD43-56FB-4572-BBDD-0DE990B85FA5}" destId="{8E464FE0-AAFE-45C1-81CA-45CA34DA1255}" srcOrd="0" destOrd="0" presId="urn:microsoft.com/office/officeart/2009/3/layout/DescendingProcess"/>
    <dgm:cxn modelId="{F1F7F91D-ABB7-479E-8C1B-4C3531036D8E}" srcId="{07734E85-6079-4E76-A970-852717A7512B}" destId="{19BDE0E5-9EF1-4C84-A1E9-F3D18F9E240C}" srcOrd="1" destOrd="0" parTransId="{8B352A79-E8DF-455F-BB3D-08144258D090}" sibTransId="{025060FE-894D-4483-98E6-9E16662AE1BF}"/>
    <dgm:cxn modelId="{D052F974-EBB2-41F8-89C3-2DE52C50F793}" type="presOf" srcId="{025060FE-894D-4483-98E6-9E16662AE1BF}" destId="{30AF6A38-CFD1-4CEB-9374-275FDC827D58}" srcOrd="0" destOrd="0" presId="urn:microsoft.com/office/officeart/2009/3/layout/DescendingProcess"/>
    <dgm:cxn modelId="{ADB387AE-0C4E-408C-8131-96D271C0CE08}" type="presOf" srcId="{19BDE0E5-9EF1-4C84-A1E9-F3D18F9E240C}" destId="{00393B00-7874-45BA-8F13-3D3318DFCF06}" srcOrd="0" destOrd="0" presId="urn:microsoft.com/office/officeart/2009/3/layout/DescendingProcess"/>
    <dgm:cxn modelId="{84F8D5B7-D69C-4D7C-84F7-151DF98E44A8}" srcId="{07734E85-6079-4E76-A970-852717A7512B}" destId="{6C996EAF-22C4-4D2A-B5D4-4E20B32DACBE}" srcOrd="0" destOrd="0" parTransId="{09C5C092-F2FA-4C34-83A6-C2F4FE6953A9}" sibTransId="{FEDCCF9C-6C7F-4A78-B697-9A2107F29884}"/>
    <dgm:cxn modelId="{716B1BE2-B438-482E-AF7D-4906FF98E171}" srcId="{07734E85-6079-4E76-A970-852717A7512B}" destId="{15C6BD43-56FB-4572-BBDD-0DE990B85FA5}" srcOrd="2" destOrd="0" parTransId="{27144CB9-C390-42FB-9AA8-97F72AE968C5}" sibTransId="{83C62530-87BE-4D54-A905-2C502E9BB5DB}"/>
    <dgm:cxn modelId="{E44192F0-BABD-49D7-AF1F-F5FDC9B834F2}" type="presOf" srcId="{6C996EAF-22C4-4D2A-B5D4-4E20B32DACBE}" destId="{8CE55844-E0C7-489A-B67C-E11437683642}" srcOrd="0" destOrd="0" presId="urn:microsoft.com/office/officeart/2009/3/layout/DescendingProcess"/>
    <dgm:cxn modelId="{E2D8E8F1-102D-4521-925C-737DDB0F4E53}" type="presOf" srcId="{07734E85-6079-4E76-A970-852717A7512B}" destId="{279B6562-D1CC-4AD0-99F8-6D2CF919E171}" srcOrd="0" destOrd="0" presId="urn:microsoft.com/office/officeart/2009/3/layout/DescendingProcess"/>
    <dgm:cxn modelId="{A607BC18-A1B9-4553-B168-E2788BC7B492}" type="presParOf" srcId="{279B6562-D1CC-4AD0-99F8-6D2CF919E171}" destId="{02FEC806-047D-40AD-A4D1-E3EC8F0FDB8E}" srcOrd="0" destOrd="0" presId="urn:microsoft.com/office/officeart/2009/3/layout/DescendingProcess"/>
    <dgm:cxn modelId="{1888DF75-B0AD-4C42-AC5E-63CB46CBEA56}" type="presParOf" srcId="{279B6562-D1CC-4AD0-99F8-6D2CF919E171}" destId="{8CE55844-E0C7-489A-B67C-E11437683642}" srcOrd="1" destOrd="0" presId="urn:microsoft.com/office/officeart/2009/3/layout/DescendingProcess"/>
    <dgm:cxn modelId="{A9ED09E9-F4AE-47A8-B113-0628117C920E}" type="presParOf" srcId="{279B6562-D1CC-4AD0-99F8-6D2CF919E171}" destId="{00393B00-7874-45BA-8F13-3D3318DFCF06}" srcOrd="2" destOrd="0" presId="urn:microsoft.com/office/officeart/2009/3/layout/DescendingProcess"/>
    <dgm:cxn modelId="{9B540F19-B42D-4642-9540-582B452D1A55}" type="presParOf" srcId="{279B6562-D1CC-4AD0-99F8-6D2CF919E171}" destId="{6AABFBEB-14D3-473B-BDFA-5B111196BD9D}" srcOrd="3" destOrd="0" presId="urn:microsoft.com/office/officeart/2009/3/layout/DescendingProcess"/>
    <dgm:cxn modelId="{F88B89DF-AD0B-4134-A28D-74B88D141C20}" type="presParOf" srcId="{6AABFBEB-14D3-473B-BDFA-5B111196BD9D}" destId="{30AF6A38-CFD1-4CEB-9374-275FDC827D58}" srcOrd="0" destOrd="0" presId="urn:microsoft.com/office/officeart/2009/3/layout/DescendingProcess"/>
    <dgm:cxn modelId="{7D2E4F79-3BE7-4524-AD3B-A56273E41E35}" type="presParOf" srcId="{279B6562-D1CC-4AD0-99F8-6D2CF919E171}" destId="{8E464FE0-AAFE-45C1-81CA-45CA34DA1255}" srcOrd="4" destOrd="0" presId="urn:microsoft.com/office/officeart/2009/3/layout/Descending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3D689D-2CBB-496E-B3AE-DF4CA3F9FF3A}" type="doc">
      <dgm:prSet loTypeId="urn:microsoft.com/office/officeart/2008/layout/AlternatingHexagons" loCatId="list" qsTypeId="urn:microsoft.com/office/officeart/2005/8/quickstyle/simple1" qsCatId="simple" csTypeId="urn:microsoft.com/office/officeart/2005/8/colors/accent3_4" csCatId="accent3" phldr="1"/>
      <dgm:spPr/>
      <dgm:t>
        <a:bodyPr/>
        <a:lstStyle/>
        <a:p>
          <a:endParaRPr lang="en-GB"/>
        </a:p>
      </dgm:t>
    </dgm:pt>
    <dgm:pt modelId="{54C9016B-A019-4E1C-B411-095F2531C1EE}">
      <dgm:prSet phldrT="[Text]"/>
      <dgm:spPr/>
      <dgm:t>
        <a:bodyPr/>
        <a:lstStyle/>
        <a:p>
          <a:r>
            <a:rPr lang="en-GB" dirty="0">
              <a:solidFill>
                <a:schemeClr val="tx1"/>
              </a:solidFill>
              <a:latin typeface="Arial" panose="020B0604020202020204" pitchFamily="34" charset="0"/>
              <a:cs typeface="Arial" panose="020B0604020202020204" pitchFamily="34" charset="0"/>
            </a:rPr>
            <a:t>Disobey of GDPR </a:t>
          </a:r>
          <a:endParaRPr lang="en-GB" dirty="0">
            <a:solidFill>
              <a:schemeClr val="tx1"/>
            </a:solidFill>
          </a:endParaRPr>
        </a:p>
      </dgm:t>
    </dgm:pt>
    <dgm:pt modelId="{AE035E0D-2522-4486-8295-7B7152740945}" type="parTrans" cxnId="{5055205F-F6D1-493E-A5E8-6F00DAA7A292}">
      <dgm:prSet/>
      <dgm:spPr/>
      <dgm:t>
        <a:bodyPr/>
        <a:lstStyle/>
        <a:p>
          <a:endParaRPr lang="en-GB"/>
        </a:p>
      </dgm:t>
    </dgm:pt>
    <dgm:pt modelId="{B01118FD-AD7D-4A65-9762-9FA52CFC3524}" type="sibTrans" cxnId="{5055205F-F6D1-493E-A5E8-6F00DAA7A292}">
      <dgm:prSet/>
      <dgm:spPr/>
      <dgm:t>
        <a:bodyPr/>
        <a:lstStyle/>
        <a:p>
          <a:endParaRPr lang="en-GB"/>
        </a:p>
      </dgm:t>
    </dgm:pt>
    <dgm:pt modelId="{D21F22C4-E479-47EB-8EB7-6FD9B342F78C}">
      <dgm:prSet phldrT="[Text]"/>
      <dgm:spPr/>
      <dgm:t>
        <a:bodyPr/>
        <a:lstStyle/>
        <a:p>
          <a:r>
            <a:rPr lang="en-GB" dirty="0">
              <a:solidFill>
                <a:schemeClr val="tx1"/>
              </a:solidFill>
              <a:latin typeface="Arial" panose="020B0604020202020204" pitchFamily="34" charset="0"/>
              <a:cs typeface="Arial" panose="020B0604020202020204" pitchFamily="34" charset="0"/>
            </a:rPr>
            <a:t>Fault in the encryption of data storage </a:t>
          </a:r>
          <a:endParaRPr lang="en-GB" dirty="0">
            <a:solidFill>
              <a:schemeClr val="tx1"/>
            </a:solidFill>
          </a:endParaRPr>
        </a:p>
      </dgm:t>
    </dgm:pt>
    <dgm:pt modelId="{4A63FA9F-2227-4FEC-A47E-20DC4A0EFEB4}" type="parTrans" cxnId="{ADCE6315-1113-41DE-922D-0C2613F58CD5}">
      <dgm:prSet/>
      <dgm:spPr/>
      <dgm:t>
        <a:bodyPr/>
        <a:lstStyle/>
        <a:p>
          <a:endParaRPr lang="en-GB"/>
        </a:p>
      </dgm:t>
    </dgm:pt>
    <dgm:pt modelId="{958C3DAE-984A-4988-B0C5-0570415DDD86}" type="sibTrans" cxnId="{ADCE6315-1113-41DE-922D-0C2613F58CD5}">
      <dgm:prSet/>
      <dgm:spPr/>
      <dgm:t>
        <a:bodyPr/>
        <a:lstStyle/>
        <a:p>
          <a:endParaRPr lang="en-GB"/>
        </a:p>
      </dgm:t>
    </dgm:pt>
    <dgm:pt modelId="{7195C042-DE10-4C48-BC76-90C6F995CBBF}">
      <dgm:prSet phldrT="[Text]"/>
      <dgm:spPr/>
      <dgm:t>
        <a:bodyPr/>
        <a:lstStyle/>
        <a:p>
          <a:r>
            <a:rPr lang="en-GB" dirty="0">
              <a:solidFill>
                <a:schemeClr val="tx1"/>
              </a:solidFill>
              <a:latin typeface="Arial" panose="020B0604020202020204" pitchFamily="34" charset="0"/>
              <a:cs typeface="Arial" panose="020B0604020202020204" pitchFamily="34" charset="0"/>
            </a:rPr>
            <a:t>Take legal liability during the data breaches </a:t>
          </a:r>
          <a:endParaRPr lang="en-GB" dirty="0">
            <a:solidFill>
              <a:schemeClr val="tx1"/>
            </a:solidFill>
          </a:endParaRPr>
        </a:p>
      </dgm:t>
    </dgm:pt>
    <dgm:pt modelId="{34BA16D0-C355-4BA1-9153-2DCE7BDC6882}" type="parTrans" cxnId="{09CC1C74-9AA0-4789-8F90-1C5ACAD7ABD4}">
      <dgm:prSet/>
      <dgm:spPr/>
      <dgm:t>
        <a:bodyPr/>
        <a:lstStyle/>
        <a:p>
          <a:endParaRPr lang="en-GB"/>
        </a:p>
      </dgm:t>
    </dgm:pt>
    <dgm:pt modelId="{23DFEB16-5F44-42EB-9260-C128D6F35FC1}" type="sibTrans" cxnId="{09CC1C74-9AA0-4789-8F90-1C5ACAD7ABD4}">
      <dgm:prSet/>
      <dgm:spPr/>
      <dgm:t>
        <a:bodyPr/>
        <a:lstStyle/>
        <a:p>
          <a:endParaRPr lang="en-GB"/>
        </a:p>
      </dgm:t>
    </dgm:pt>
    <dgm:pt modelId="{3E1C7846-16A2-4573-A8C9-8BBD1C8E8EE9}" type="pres">
      <dgm:prSet presAssocID="{4C3D689D-2CBB-496E-B3AE-DF4CA3F9FF3A}" presName="Name0" presStyleCnt="0">
        <dgm:presLayoutVars>
          <dgm:chMax/>
          <dgm:chPref/>
          <dgm:dir/>
          <dgm:animLvl val="lvl"/>
        </dgm:presLayoutVars>
      </dgm:prSet>
      <dgm:spPr/>
    </dgm:pt>
    <dgm:pt modelId="{18BFD287-8984-4440-A820-6981096AB2B9}" type="pres">
      <dgm:prSet presAssocID="{54C9016B-A019-4E1C-B411-095F2531C1EE}" presName="composite" presStyleCnt="0"/>
      <dgm:spPr/>
    </dgm:pt>
    <dgm:pt modelId="{2BB710C0-8F40-4BC7-99B1-D4FC0042508A}" type="pres">
      <dgm:prSet presAssocID="{54C9016B-A019-4E1C-B411-095F2531C1EE}" presName="Parent1" presStyleLbl="node1" presStyleIdx="0" presStyleCnt="6">
        <dgm:presLayoutVars>
          <dgm:chMax val="1"/>
          <dgm:chPref val="1"/>
          <dgm:bulletEnabled val="1"/>
        </dgm:presLayoutVars>
      </dgm:prSet>
      <dgm:spPr/>
    </dgm:pt>
    <dgm:pt modelId="{E6673B24-18FF-4C27-B619-1C5C2A72D818}" type="pres">
      <dgm:prSet presAssocID="{54C9016B-A019-4E1C-B411-095F2531C1EE}" presName="Childtext1" presStyleLbl="revTx" presStyleIdx="0" presStyleCnt="3">
        <dgm:presLayoutVars>
          <dgm:chMax val="0"/>
          <dgm:chPref val="0"/>
          <dgm:bulletEnabled val="1"/>
        </dgm:presLayoutVars>
      </dgm:prSet>
      <dgm:spPr/>
    </dgm:pt>
    <dgm:pt modelId="{92DE05AD-BCD3-481F-8FF2-49F92844B252}" type="pres">
      <dgm:prSet presAssocID="{54C9016B-A019-4E1C-B411-095F2531C1EE}" presName="BalanceSpacing" presStyleCnt="0"/>
      <dgm:spPr/>
    </dgm:pt>
    <dgm:pt modelId="{4B1E8F37-6509-4196-867F-4CD5F8F03CC5}" type="pres">
      <dgm:prSet presAssocID="{54C9016B-A019-4E1C-B411-095F2531C1EE}" presName="BalanceSpacing1" presStyleCnt="0"/>
      <dgm:spPr/>
    </dgm:pt>
    <dgm:pt modelId="{161ECA2B-8A26-4653-AA58-7885C3F72611}" type="pres">
      <dgm:prSet presAssocID="{B01118FD-AD7D-4A65-9762-9FA52CFC3524}" presName="Accent1Text" presStyleLbl="node1" presStyleIdx="1" presStyleCnt="6"/>
      <dgm:spPr/>
    </dgm:pt>
    <dgm:pt modelId="{70B3DF16-93EA-4B93-8833-80100D903803}" type="pres">
      <dgm:prSet presAssocID="{B01118FD-AD7D-4A65-9762-9FA52CFC3524}" presName="spaceBetweenRectangles" presStyleCnt="0"/>
      <dgm:spPr/>
    </dgm:pt>
    <dgm:pt modelId="{E0F78C0D-CAC7-43EB-B925-FDDE4B50B7E4}" type="pres">
      <dgm:prSet presAssocID="{D21F22C4-E479-47EB-8EB7-6FD9B342F78C}" presName="composite" presStyleCnt="0"/>
      <dgm:spPr/>
    </dgm:pt>
    <dgm:pt modelId="{919A57E2-46B2-4BB0-9E48-A7B5A43CD0C9}" type="pres">
      <dgm:prSet presAssocID="{D21F22C4-E479-47EB-8EB7-6FD9B342F78C}" presName="Parent1" presStyleLbl="node1" presStyleIdx="2" presStyleCnt="6">
        <dgm:presLayoutVars>
          <dgm:chMax val="1"/>
          <dgm:chPref val="1"/>
          <dgm:bulletEnabled val="1"/>
        </dgm:presLayoutVars>
      </dgm:prSet>
      <dgm:spPr/>
    </dgm:pt>
    <dgm:pt modelId="{DFDD3D03-D57C-4906-A267-3F6E8FCDC915}" type="pres">
      <dgm:prSet presAssocID="{D21F22C4-E479-47EB-8EB7-6FD9B342F78C}" presName="Childtext1" presStyleLbl="revTx" presStyleIdx="1" presStyleCnt="3">
        <dgm:presLayoutVars>
          <dgm:chMax val="0"/>
          <dgm:chPref val="0"/>
          <dgm:bulletEnabled val="1"/>
        </dgm:presLayoutVars>
      </dgm:prSet>
      <dgm:spPr/>
    </dgm:pt>
    <dgm:pt modelId="{57E927DF-26AB-4D17-8DB2-2A3DE043087D}" type="pres">
      <dgm:prSet presAssocID="{D21F22C4-E479-47EB-8EB7-6FD9B342F78C}" presName="BalanceSpacing" presStyleCnt="0"/>
      <dgm:spPr/>
    </dgm:pt>
    <dgm:pt modelId="{FF10A1A1-8F47-469A-B6D7-D9B89EDB00F2}" type="pres">
      <dgm:prSet presAssocID="{D21F22C4-E479-47EB-8EB7-6FD9B342F78C}" presName="BalanceSpacing1" presStyleCnt="0"/>
      <dgm:spPr/>
    </dgm:pt>
    <dgm:pt modelId="{313125C5-DBF2-490E-A030-EEEF756ED7F2}" type="pres">
      <dgm:prSet presAssocID="{958C3DAE-984A-4988-B0C5-0570415DDD86}" presName="Accent1Text" presStyleLbl="node1" presStyleIdx="3" presStyleCnt="6"/>
      <dgm:spPr/>
    </dgm:pt>
    <dgm:pt modelId="{CE9DB7D0-56EA-43A5-9530-0D3C3C2E8ACD}" type="pres">
      <dgm:prSet presAssocID="{958C3DAE-984A-4988-B0C5-0570415DDD86}" presName="spaceBetweenRectangles" presStyleCnt="0"/>
      <dgm:spPr/>
    </dgm:pt>
    <dgm:pt modelId="{DF55CF7F-AB70-4ED8-90BC-DC1B63EEA1D3}" type="pres">
      <dgm:prSet presAssocID="{7195C042-DE10-4C48-BC76-90C6F995CBBF}" presName="composite" presStyleCnt="0"/>
      <dgm:spPr/>
    </dgm:pt>
    <dgm:pt modelId="{D8A24BE9-0970-480A-858E-EDF683D56D7A}" type="pres">
      <dgm:prSet presAssocID="{7195C042-DE10-4C48-BC76-90C6F995CBBF}" presName="Parent1" presStyleLbl="node1" presStyleIdx="4" presStyleCnt="6">
        <dgm:presLayoutVars>
          <dgm:chMax val="1"/>
          <dgm:chPref val="1"/>
          <dgm:bulletEnabled val="1"/>
        </dgm:presLayoutVars>
      </dgm:prSet>
      <dgm:spPr/>
    </dgm:pt>
    <dgm:pt modelId="{6DA286A7-D2DB-4763-95DD-E31D880D0AFE}" type="pres">
      <dgm:prSet presAssocID="{7195C042-DE10-4C48-BC76-90C6F995CBBF}" presName="Childtext1" presStyleLbl="revTx" presStyleIdx="2" presStyleCnt="3">
        <dgm:presLayoutVars>
          <dgm:chMax val="0"/>
          <dgm:chPref val="0"/>
          <dgm:bulletEnabled val="1"/>
        </dgm:presLayoutVars>
      </dgm:prSet>
      <dgm:spPr/>
    </dgm:pt>
    <dgm:pt modelId="{5A9F0F88-2602-4473-A09A-0BEB698E3E86}" type="pres">
      <dgm:prSet presAssocID="{7195C042-DE10-4C48-BC76-90C6F995CBBF}" presName="BalanceSpacing" presStyleCnt="0"/>
      <dgm:spPr/>
    </dgm:pt>
    <dgm:pt modelId="{E90CF595-3E12-4BAF-87E3-965A1F63460E}" type="pres">
      <dgm:prSet presAssocID="{7195C042-DE10-4C48-BC76-90C6F995CBBF}" presName="BalanceSpacing1" presStyleCnt="0"/>
      <dgm:spPr/>
    </dgm:pt>
    <dgm:pt modelId="{9155A3C3-120A-4FC9-9547-BC798E3B0D14}" type="pres">
      <dgm:prSet presAssocID="{23DFEB16-5F44-42EB-9260-C128D6F35FC1}" presName="Accent1Text" presStyleLbl="node1" presStyleIdx="5" presStyleCnt="6"/>
      <dgm:spPr/>
    </dgm:pt>
  </dgm:ptLst>
  <dgm:cxnLst>
    <dgm:cxn modelId="{ADCE6315-1113-41DE-922D-0C2613F58CD5}" srcId="{4C3D689D-2CBB-496E-B3AE-DF4CA3F9FF3A}" destId="{D21F22C4-E479-47EB-8EB7-6FD9B342F78C}" srcOrd="1" destOrd="0" parTransId="{4A63FA9F-2227-4FEC-A47E-20DC4A0EFEB4}" sibTransId="{958C3DAE-984A-4988-B0C5-0570415DDD86}"/>
    <dgm:cxn modelId="{2C8D973A-8957-47A2-9C50-833FBCB12926}" type="presOf" srcId="{54C9016B-A019-4E1C-B411-095F2531C1EE}" destId="{2BB710C0-8F40-4BC7-99B1-D4FC0042508A}" srcOrd="0" destOrd="0" presId="urn:microsoft.com/office/officeart/2008/layout/AlternatingHexagons"/>
    <dgm:cxn modelId="{5055205F-F6D1-493E-A5E8-6F00DAA7A292}" srcId="{4C3D689D-2CBB-496E-B3AE-DF4CA3F9FF3A}" destId="{54C9016B-A019-4E1C-B411-095F2531C1EE}" srcOrd="0" destOrd="0" parTransId="{AE035E0D-2522-4486-8295-7B7152740945}" sibTransId="{B01118FD-AD7D-4A65-9762-9FA52CFC3524}"/>
    <dgm:cxn modelId="{785F194D-1B76-456D-BC0D-A96A710E7D0A}" type="presOf" srcId="{D21F22C4-E479-47EB-8EB7-6FD9B342F78C}" destId="{919A57E2-46B2-4BB0-9E48-A7B5A43CD0C9}" srcOrd="0" destOrd="0" presId="urn:microsoft.com/office/officeart/2008/layout/AlternatingHexagons"/>
    <dgm:cxn modelId="{09CC1C74-9AA0-4789-8F90-1C5ACAD7ABD4}" srcId="{4C3D689D-2CBB-496E-B3AE-DF4CA3F9FF3A}" destId="{7195C042-DE10-4C48-BC76-90C6F995CBBF}" srcOrd="2" destOrd="0" parTransId="{34BA16D0-C355-4BA1-9153-2DCE7BDC6882}" sibTransId="{23DFEB16-5F44-42EB-9260-C128D6F35FC1}"/>
    <dgm:cxn modelId="{AFFA497A-A483-432A-B608-B98E45CE5C7C}" type="presOf" srcId="{B01118FD-AD7D-4A65-9762-9FA52CFC3524}" destId="{161ECA2B-8A26-4653-AA58-7885C3F72611}" srcOrd="0" destOrd="0" presId="urn:microsoft.com/office/officeart/2008/layout/AlternatingHexagons"/>
    <dgm:cxn modelId="{09C09C90-B088-427D-8920-8268F785B216}" type="presOf" srcId="{4C3D689D-2CBB-496E-B3AE-DF4CA3F9FF3A}" destId="{3E1C7846-16A2-4573-A8C9-8BBD1C8E8EE9}" srcOrd="0" destOrd="0" presId="urn:microsoft.com/office/officeart/2008/layout/AlternatingHexagons"/>
    <dgm:cxn modelId="{E996AAD3-C6EB-4178-80F7-C8F3EB55361C}" type="presOf" srcId="{23DFEB16-5F44-42EB-9260-C128D6F35FC1}" destId="{9155A3C3-120A-4FC9-9547-BC798E3B0D14}" srcOrd="0" destOrd="0" presId="urn:microsoft.com/office/officeart/2008/layout/AlternatingHexagons"/>
    <dgm:cxn modelId="{5D2AB7FE-E082-4897-B031-A3C2554738FD}" type="presOf" srcId="{958C3DAE-984A-4988-B0C5-0570415DDD86}" destId="{313125C5-DBF2-490E-A030-EEEF756ED7F2}" srcOrd="0" destOrd="0" presId="urn:microsoft.com/office/officeart/2008/layout/AlternatingHexagons"/>
    <dgm:cxn modelId="{CFB6F0FF-FE4D-45E3-AEE5-277AB5A727B1}" type="presOf" srcId="{7195C042-DE10-4C48-BC76-90C6F995CBBF}" destId="{D8A24BE9-0970-480A-858E-EDF683D56D7A}" srcOrd="0" destOrd="0" presId="urn:microsoft.com/office/officeart/2008/layout/AlternatingHexagons"/>
    <dgm:cxn modelId="{2C52D24E-D3D4-4F07-B5D3-EF945EA6DB56}" type="presParOf" srcId="{3E1C7846-16A2-4573-A8C9-8BBD1C8E8EE9}" destId="{18BFD287-8984-4440-A820-6981096AB2B9}" srcOrd="0" destOrd="0" presId="urn:microsoft.com/office/officeart/2008/layout/AlternatingHexagons"/>
    <dgm:cxn modelId="{A4C1CC4F-5F42-44D9-8C2C-DE3FDCD00DB7}" type="presParOf" srcId="{18BFD287-8984-4440-A820-6981096AB2B9}" destId="{2BB710C0-8F40-4BC7-99B1-D4FC0042508A}" srcOrd="0" destOrd="0" presId="urn:microsoft.com/office/officeart/2008/layout/AlternatingHexagons"/>
    <dgm:cxn modelId="{8C0F9CB2-2D8B-4FB2-B9A7-F534C45191D6}" type="presParOf" srcId="{18BFD287-8984-4440-A820-6981096AB2B9}" destId="{E6673B24-18FF-4C27-B619-1C5C2A72D818}" srcOrd="1" destOrd="0" presId="urn:microsoft.com/office/officeart/2008/layout/AlternatingHexagons"/>
    <dgm:cxn modelId="{89B6B3F5-4182-41EC-877F-8C64E8B10201}" type="presParOf" srcId="{18BFD287-8984-4440-A820-6981096AB2B9}" destId="{92DE05AD-BCD3-481F-8FF2-49F92844B252}" srcOrd="2" destOrd="0" presId="urn:microsoft.com/office/officeart/2008/layout/AlternatingHexagons"/>
    <dgm:cxn modelId="{8BAC794C-AEBC-4073-8560-AF13F73E2D69}" type="presParOf" srcId="{18BFD287-8984-4440-A820-6981096AB2B9}" destId="{4B1E8F37-6509-4196-867F-4CD5F8F03CC5}" srcOrd="3" destOrd="0" presId="urn:microsoft.com/office/officeart/2008/layout/AlternatingHexagons"/>
    <dgm:cxn modelId="{FF528B31-AB79-45A0-B974-0C0D21E3E639}" type="presParOf" srcId="{18BFD287-8984-4440-A820-6981096AB2B9}" destId="{161ECA2B-8A26-4653-AA58-7885C3F72611}" srcOrd="4" destOrd="0" presId="urn:microsoft.com/office/officeart/2008/layout/AlternatingHexagons"/>
    <dgm:cxn modelId="{01DDF0F7-92BB-4D0B-BCB9-BB0515E73CA3}" type="presParOf" srcId="{3E1C7846-16A2-4573-A8C9-8BBD1C8E8EE9}" destId="{70B3DF16-93EA-4B93-8833-80100D903803}" srcOrd="1" destOrd="0" presId="urn:microsoft.com/office/officeart/2008/layout/AlternatingHexagons"/>
    <dgm:cxn modelId="{57893228-C013-4898-8585-6344BC74717A}" type="presParOf" srcId="{3E1C7846-16A2-4573-A8C9-8BBD1C8E8EE9}" destId="{E0F78C0D-CAC7-43EB-B925-FDDE4B50B7E4}" srcOrd="2" destOrd="0" presId="urn:microsoft.com/office/officeart/2008/layout/AlternatingHexagons"/>
    <dgm:cxn modelId="{264510DD-1C45-43F9-A243-766043A1B804}" type="presParOf" srcId="{E0F78C0D-CAC7-43EB-B925-FDDE4B50B7E4}" destId="{919A57E2-46B2-4BB0-9E48-A7B5A43CD0C9}" srcOrd="0" destOrd="0" presId="urn:microsoft.com/office/officeart/2008/layout/AlternatingHexagons"/>
    <dgm:cxn modelId="{F150C25E-9D69-4586-93C5-304FC9E8E2CC}" type="presParOf" srcId="{E0F78C0D-CAC7-43EB-B925-FDDE4B50B7E4}" destId="{DFDD3D03-D57C-4906-A267-3F6E8FCDC915}" srcOrd="1" destOrd="0" presId="urn:microsoft.com/office/officeart/2008/layout/AlternatingHexagons"/>
    <dgm:cxn modelId="{9E0B75AC-D7CB-4F08-8CAA-0C2C2D4052BD}" type="presParOf" srcId="{E0F78C0D-CAC7-43EB-B925-FDDE4B50B7E4}" destId="{57E927DF-26AB-4D17-8DB2-2A3DE043087D}" srcOrd="2" destOrd="0" presId="urn:microsoft.com/office/officeart/2008/layout/AlternatingHexagons"/>
    <dgm:cxn modelId="{F7BBF118-330B-4631-A37A-7A190848E8AE}" type="presParOf" srcId="{E0F78C0D-CAC7-43EB-B925-FDDE4B50B7E4}" destId="{FF10A1A1-8F47-469A-B6D7-D9B89EDB00F2}" srcOrd="3" destOrd="0" presId="urn:microsoft.com/office/officeart/2008/layout/AlternatingHexagons"/>
    <dgm:cxn modelId="{5BE66E47-6A15-44DA-B111-A5C39D1A37E6}" type="presParOf" srcId="{E0F78C0D-CAC7-43EB-B925-FDDE4B50B7E4}" destId="{313125C5-DBF2-490E-A030-EEEF756ED7F2}" srcOrd="4" destOrd="0" presId="urn:microsoft.com/office/officeart/2008/layout/AlternatingHexagons"/>
    <dgm:cxn modelId="{0970DADC-1C5D-4B54-A247-CFD28F5DD0AD}" type="presParOf" srcId="{3E1C7846-16A2-4573-A8C9-8BBD1C8E8EE9}" destId="{CE9DB7D0-56EA-43A5-9530-0D3C3C2E8ACD}" srcOrd="3" destOrd="0" presId="urn:microsoft.com/office/officeart/2008/layout/AlternatingHexagons"/>
    <dgm:cxn modelId="{AAEB1FF7-E5BD-4AAC-9B8D-D0DD28D64AD4}" type="presParOf" srcId="{3E1C7846-16A2-4573-A8C9-8BBD1C8E8EE9}" destId="{DF55CF7F-AB70-4ED8-90BC-DC1B63EEA1D3}" srcOrd="4" destOrd="0" presId="urn:microsoft.com/office/officeart/2008/layout/AlternatingHexagons"/>
    <dgm:cxn modelId="{6D283953-63D0-45CC-AB14-259527E3E100}" type="presParOf" srcId="{DF55CF7F-AB70-4ED8-90BC-DC1B63EEA1D3}" destId="{D8A24BE9-0970-480A-858E-EDF683D56D7A}" srcOrd="0" destOrd="0" presId="urn:microsoft.com/office/officeart/2008/layout/AlternatingHexagons"/>
    <dgm:cxn modelId="{90DB01A3-6B75-4CCA-BD4F-C91E455294E6}" type="presParOf" srcId="{DF55CF7F-AB70-4ED8-90BC-DC1B63EEA1D3}" destId="{6DA286A7-D2DB-4763-95DD-E31D880D0AFE}" srcOrd="1" destOrd="0" presId="urn:microsoft.com/office/officeart/2008/layout/AlternatingHexagons"/>
    <dgm:cxn modelId="{3DFC8A4C-17C9-4077-8090-EC8403FF3407}" type="presParOf" srcId="{DF55CF7F-AB70-4ED8-90BC-DC1B63EEA1D3}" destId="{5A9F0F88-2602-4473-A09A-0BEB698E3E86}" srcOrd="2" destOrd="0" presId="urn:microsoft.com/office/officeart/2008/layout/AlternatingHexagons"/>
    <dgm:cxn modelId="{E4373847-5AC8-4E09-A11F-F78889B5ADEF}" type="presParOf" srcId="{DF55CF7F-AB70-4ED8-90BC-DC1B63EEA1D3}" destId="{E90CF595-3E12-4BAF-87E3-965A1F63460E}" srcOrd="3" destOrd="0" presId="urn:microsoft.com/office/officeart/2008/layout/AlternatingHexagons"/>
    <dgm:cxn modelId="{4EC00429-0E58-451D-8486-8A9508E156CF}" type="presParOf" srcId="{DF55CF7F-AB70-4ED8-90BC-DC1B63EEA1D3}" destId="{9155A3C3-120A-4FC9-9547-BC798E3B0D14}"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F6976B-988E-4AF5-8E23-18E569EB915A}">
      <dsp:nvSpPr>
        <dsp:cNvPr id="0" name=""/>
        <dsp:cNvSpPr/>
      </dsp:nvSpPr>
      <dsp:spPr>
        <a:xfrm>
          <a:off x="6075" y="2899145"/>
          <a:ext cx="2656420" cy="159385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solidFill>
                <a:schemeClr val="tx1"/>
              </a:solidFill>
              <a:latin typeface="Times New Roman" panose="02020603050405020304" pitchFamily="18" charset="0"/>
              <a:cs typeface="Times New Roman" panose="02020603050405020304" pitchFamily="18" charset="0"/>
            </a:rPr>
            <a:t>Supermarket chains </a:t>
          </a:r>
          <a:endParaRPr lang="en-GB" sz="3100" kern="1200" dirty="0">
            <a:solidFill>
              <a:schemeClr val="tx1"/>
            </a:solidFill>
            <a:latin typeface="Times New Roman" panose="02020603050405020304" pitchFamily="18" charset="0"/>
            <a:cs typeface="Times New Roman" panose="02020603050405020304" pitchFamily="18" charset="0"/>
          </a:endParaRPr>
        </a:p>
      </dsp:txBody>
      <dsp:txXfrm>
        <a:off x="52757" y="2945827"/>
        <a:ext cx="2563056" cy="1500488"/>
      </dsp:txXfrm>
    </dsp:sp>
    <dsp:sp modelId="{F689362A-DE19-4A34-9A9B-57A3F172043F}">
      <dsp:nvSpPr>
        <dsp:cNvPr id="0" name=""/>
        <dsp:cNvSpPr/>
      </dsp:nvSpPr>
      <dsp:spPr>
        <a:xfrm>
          <a:off x="2928137" y="3366675"/>
          <a:ext cx="563161" cy="65879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2928137" y="3498433"/>
        <a:ext cx="394213" cy="395276"/>
      </dsp:txXfrm>
    </dsp:sp>
    <dsp:sp modelId="{D1D452D2-CCBA-4988-BAE6-801CE26E4C42}">
      <dsp:nvSpPr>
        <dsp:cNvPr id="0" name=""/>
        <dsp:cNvSpPr/>
      </dsp:nvSpPr>
      <dsp:spPr>
        <a:xfrm>
          <a:off x="3725063" y="2899145"/>
          <a:ext cx="2656420" cy="1593852"/>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tx1"/>
              </a:solidFill>
              <a:latin typeface="Times New Roman" panose="02020603050405020304" pitchFamily="18" charset="0"/>
              <a:cs typeface="Times New Roman" panose="02020603050405020304" pitchFamily="18" charset="0"/>
            </a:rPr>
            <a:t>Healthcare professionals </a:t>
          </a:r>
        </a:p>
      </dsp:txBody>
      <dsp:txXfrm>
        <a:off x="3771745" y="2945827"/>
        <a:ext cx="2563056" cy="1500488"/>
      </dsp:txXfrm>
    </dsp:sp>
    <dsp:sp modelId="{365F2B54-9F99-42AF-996B-93C421706B29}">
      <dsp:nvSpPr>
        <dsp:cNvPr id="0" name=""/>
        <dsp:cNvSpPr/>
      </dsp:nvSpPr>
      <dsp:spPr>
        <a:xfrm>
          <a:off x="6647125" y="3366675"/>
          <a:ext cx="563161" cy="65879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6647125" y="3498433"/>
        <a:ext cx="394213" cy="395276"/>
      </dsp:txXfrm>
    </dsp:sp>
    <dsp:sp modelId="{238C1299-035E-49B2-8BAF-5B395D1D481C}">
      <dsp:nvSpPr>
        <dsp:cNvPr id="0" name=""/>
        <dsp:cNvSpPr/>
      </dsp:nvSpPr>
      <dsp:spPr>
        <a:xfrm>
          <a:off x="7444052" y="2899145"/>
          <a:ext cx="2656420" cy="1593852"/>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solidFill>
                <a:schemeClr val="tx1"/>
              </a:solidFill>
              <a:latin typeface="Times New Roman" panose="02020603050405020304" pitchFamily="18" charset="0"/>
              <a:cs typeface="Times New Roman" panose="02020603050405020304" pitchFamily="18" charset="0"/>
            </a:rPr>
            <a:t>Healthcare authorities </a:t>
          </a:r>
        </a:p>
      </dsp:txBody>
      <dsp:txXfrm>
        <a:off x="7490734" y="2945827"/>
        <a:ext cx="2563056" cy="1500488"/>
      </dsp:txXfrm>
    </dsp:sp>
    <dsp:sp modelId="{93EE7959-8D4C-494B-8A8F-970273C5B347}">
      <dsp:nvSpPr>
        <dsp:cNvPr id="0" name=""/>
        <dsp:cNvSpPr/>
      </dsp:nvSpPr>
      <dsp:spPr>
        <a:xfrm>
          <a:off x="10366114" y="3366675"/>
          <a:ext cx="563161" cy="65879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10366114" y="3498433"/>
        <a:ext cx="394213" cy="395276"/>
      </dsp:txXfrm>
    </dsp:sp>
    <dsp:sp modelId="{C70ECC29-75D3-4987-AF12-7221DDD79EDE}">
      <dsp:nvSpPr>
        <dsp:cNvPr id="0" name=""/>
        <dsp:cNvSpPr/>
      </dsp:nvSpPr>
      <dsp:spPr>
        <a:xfrm>
          <a:off x="11163040" y="2899145"/>
          <a:ext cx="2656420" cy="1593852"/>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tx1"/>
              </a:solidFill>
              <a:latin typeface="Times New Roman" panose="02020603050405020304" pitchFamily="18" charset="0"/>
              <a:cs typeface="Times New Roman" panose="02020603050405020304" pitchFamily="18" charset="0"/>
            </a:rPr>
            <a:t>AR development experts </a:t>
          </a:r>
        </a:p>
      </dsp:txBody>
      <dsp:txXfrm>
        <a:off x="11209722" y="2945827"/>
        <a:ext cx="2563056" cy="15004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D5899-1A64-4967-8F30-090288CAB6E0}">
      <dsp:nvSpPr>
        <dsp:cNvPr id="0" name=""/>
        <dsp:cNvSpPr/>
      </dsp:nvSpPr>
      <dsp:spPr>
        <a:xfrm rot="5400000">
          <a:off x="559797" y="2351734"/>
          <a:ext cx="1683066" cy="2800584"/>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154EF6-DD09-441C-83FD-D4F0F1AAF291}">
      <dsp:nvSpPr>
        <dsp:cNvPr id="0" name=""/>
        <dsp:cNvSpPr/>
      </dsp:nvSpPr>
      <dsp:spPr>
        <a:xfrm>
          <a:off x="278851" y="3188505"/>
          <a:ext cx="2528383" cy="2216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latin typeface="Arial" panose="020B0604020202020204" pitchFamily="34" charset="0"/>
              <a:cs typeface="Arial" panose="020B0604020202020204" pitchFamily="34" charset="0"/>
            </a:rPr>
            <a:t>Community organisations </a:t>
          </a:r>
          <a:endParaRPr lang="en-GB" sz="3000" kern="1200" dirty="0"/>
        </a:p>
      </dsp:txBody>
      <dsp:txXfrm>
        <a:off x="278851" y="3188505"/>
        <a:ext cx="2528383" cy="2216276"/>
      </dsp:txXfrm>
    </dsp:sp>
    <dsp:sp modelId="{8C9BF10B-29CA-40AF-BF1C-91061B01B3E7}">
      <dsp:nvSpPr>
        <dsp:cNvPr id="0" name=""/>
        <dsp:cNvSpPr/>
      </dsp:nvSpPr>
      <dsp:spPr>
        <a:xfrm>
          <a:off x="2330181" y="2145552"/>
          <a:ext cx="477053" cy="477053"/>
        </a:xfrm>
        <a:prstGeom prst="triangle">
          <a:avLst>
            <a:gd name="adj" fmla="val 1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F76D2-5CE1-4522-8C87-D30862D4932F}">
      <dsp:nvSpPr>
        <dsp:cNvPr id="0" name=""/>
        <dsp:cNvSpPr/>
      </dsp:nvSpPr>
      <dsp:spPr>
        <a:xfrm rot="5400000">
          <a:off x="3655032" y="1585815"/>
          <a:ext cx="1683066" cy="2800584"/>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F39473-8C49-4BD5-8258-C391977B8F6D}">
      <dsp:nvSpPr>
        <dsp:cNvPr id="0" name=""/>
        <dsp:cNvSpPr/>
      </dsp:nvSpPr>
      <dsp:spPr>
        <a:xfrm>
          <a:off x="3374086" y="2422586"/>
          <a:ext cx="2528383" cy="2216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latin typeface="Arial" panose="020B0604020202020204" pitchFamily="34" charset="0"/>
              <a:cs typeface="Arial" panose="020B0604020202020204" pitchFamily="34" charset="0"/>
            </a:rPr>
            <a:t>Educational bodies </a:t>
          </a:r>
          <a:endParaRPr lang="en-GB" sz="3000" kern="1200" dirty="0"/>
        </a:p>
      </dsp:txBody>
      <dsp:txXfrm>
        <a:off x="3374086" y="2422586"/>
        <a:ext cx="2528383" cy="2216276"/>
      </dsp:txXfrm>
    </dsp:sp>
    <dsp:sp modelId="{2F4EA49F-AA42-4183-9DD3-A4B745266B6C}">
      <dsp:nvSpPr>
        <dsp:cNvPr id="0" name=""/>
        <dsp:cNvSpPr/>
      </dsp:nvSpPr>
      <dsp:spPr>
        <a:xfrm>
          <a:off x="5425416" y="1379633"/>
          <a:ext cx="477053" cy="477053"/>
        </a:xfrm>
        <a:prstGeom prst="triangle">
          <a:avLst>
            <a:gd name="adj" fmla="val 1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0342A0-58F8-421A-B7D0-EC8CC30AEAA2}">
      <dsp:nvSpPr>
        <dsp:cNvPr id="0" name=""/>
        <dsp:cNvSpPr/>
      </dsp:nvSpPr>
      <dsp:spPr>
        <a:xfrm rot="5400000">
          <a:off x="6750267" y="819896"/>
          <a:ext cx="1683066" cy="2800584"/>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8E429E-63ED-4394-97DE-1F72C34E1DB6}">
      <dsp:nvSpPr>
        <dsp:cNvPr id="0" name=""/>
        <dsp:cNvSpPr/>
      </dsp:nvSpPr>
      <dsp:spPr>
        <a:xfrm>
          <a:off x="6469321" y="1656667"/>
          <a:ext cx="2528383" cy="2216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latin typeface="Arial" panose="020B0604020202020204" pitchFamily="34" charset="0"/>
              <a:cs typeface="Arial" panose="020B0604020202020204" pitchFamily="34" charset="0"/>
            </a:rPr>
            <a:t>Families</a:t>
          </a:r>
          <a:endParaRPr lang="en-GB" sz="3000" kern="1200" dirty="0"/>
        </a:p>
      </dsp:txBody>
      <dsp:txXfrm>
        <a:off x="6469321" y="1656667"/>
        <a:ext cx="2528383" cy="22162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EC806-047D-40AD-A4D1-E3EC8F0FDB8E}">
      <dsp:nvSpPr>
        <dsp:cNvPr id="0" name=""/>
        <dsp:cNvSpPr/>
      </dsp:nvSpPr>
      <dsp:spPr>
        <a:xfrm rot="4396374">
          <a:off x="474558" y="1467745"/>
          <a:ext cx="6367310" cy="4440405"/>
        </a:xfrm>
        <a:prstGeom prst="swooshArrow">
          <a:avLst>
            <a:gd name="adj1" fmla="val 16310"/>
            <a:gd name="adj2" fmla="val 3137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F6A38-CFD1-4CEB-9374-275FDC827D58}">
      <dsp:nvSpPr>
        <dsp:cNvPr id="0" name=""/>
        <dsp:cNvSpPr/>
      </dsp:nvSpPr>
      <dsp:spPr>
        <a:xfrm>
          <a:off x="3847184" y="2864060"/>
          <a:ext cx="160794" cy="160794"/>
        </a:xfrm>
        <a:prstGeom prst="ellipse">
          <a:avLst/>
        </a:prstGeom>
        <a:solidFill>
          <a:schemeClr val="accent5">
            <a:tint val="4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E55844-E0C7-489A-B67C-E11437683642}">
      <dsp:nvSpPr>
        <dsp:cNvPr id="0" name=""/>
        <dsp:cNvSpPr/>
      </dsp:nvSpPr>
      <dsp:spPr>
        <a:xfrm>
          <a:off x="47713" y="0"/>
          <a:ext cx="3001989" cy="118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b"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Difficulty in the integration of the health system </a:t>
          </a:r>
          <a:endParaRPr lang="en-GB" sz="2800" kern="1200" dirty="0"/>
        </a:p>
      </dsp:txBody>
      <dsp:txXfrm>
        <a:off x="47713" y="0"/>
        <a:ext cx="3001989" cy="1180143"/>
      </dsp:txXfrm>
    </dsp:sp>
    <dsp:sp modelId="{00393B00-7874-45BA-8F13-3D3318DFCF06}">
      <dsp:nvSpPr>
        <dsp:cNvPr id="0" name=""/>
        <dsp:cNvSpPr/>
      </dsp:nvSpPr>
      <dsp:spPr>
        <a:xfrm>
          <a:off x="4591265" y="2354386"/>
          <a:ext cx="3569933" cy="118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Limited funding for a sustained AR adoption </a:t>
          </a:r>
          <a:endParaRPr lang="en-GB" sz="2800" kern="1200" dirty="0"/>
        </a:p>
      </dsp:txBody>
      <dsp:txXfrm>
        <a:off x="4591265" y="2354386"/>
        <a:ext cx="3569933" cy="1180143"/>
      </dsp:txXfrm>
    </dsp:sp>
    <dsp:sp modelId="{8E464FE0-AAFE-45C1-81CA-45CA34DA1255}">
      <dsp:nvSpPr>
        <dsp:cNvPr id="0" name=""/>
        <dsp:cNvSpPr/>
      </dsp:nvSpPr>
      <dsp:spPr>
        <a:xfrm>
          <a:off x="4104456" y="6195752"/>
          <a:ext cx="4056742" cy="118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t"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Users and staffs needs critical training for user support </a:t>
          </a:r>
          <a:endParaRPr lang="en-GB" sz="2800" kern="1200" dirty="0"/>
        </a:p>
      </dsp:txBody>
      <dsp:txXfrm>
        <a:off x="4104456" y="6195752"/>
        <a:ext cx="4056742" cy="1180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710C0-8F40-4BC7-99B1-D4FC0042508A}">
      <dsp:nvSpPr>
        <dsp:cNvPr id="0" name=""/>
        <dsp:cNvSpPr/>
      </dsp:nvSpPr>
      <dsp:spPr>
        <a:xfrm rot="5400000">
          <a:off x="4705356" y="515115"/>
          <a:ext cx="3090343" cy="2688598"/>
        </a:xfrm>
        <a:prstGeom prst="hexagon">
          <a:avLst>
            <a:gd name="adj" fmla="val 25000"/>
            <a:gd name="vf" fmla="val 115470"/>
          </a:avLst>
        </a:prstGeom>
        <a:solidFill>
          <a:schemeClr val="accent3">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Disobey of GDPR </a:t>
          </a:r>
          <a:endParaRPr lang="en-GB" sz="2700" kern="1200" dirty="0">
            <a:solidFill>
              <a:schemeClr val="tx1"/>
            </a:solidFill>
          </a:endParaRPr>
        </a:p>
      </dsp:txBody>
      <dsp:txXfrm rot="-5400000">
        <a:off x="5325201" y="795821"/>
        <a:ext cx="1850652" cy="2127187"/>
      </dsp:txXfrm>
    </dsp:sp>
    <dsp:sp modelId="{E6673B24-18FF-4C27-B619-1C5C2A72D818}">
      <dsp:nvSpPr>
        <dsp:cNvPr id="0" name=""/>
        <dsp:cNvSpPr/>
      </dsp:nvSpPr>
      <dsp:spPr>
        <a:xfrm>
          <a:off x="7676412" y="932311"/>
          <a:ext cx="3448823" cy="1854206"/>
        </a:xfrm>
        <a:prstGeom prst="rect">
          <a:avLst/>
        </a:prstGeom>
        <a:noFill/>
        <a:ln>
          <a:noFill/>
        </a:ln>
        <a:effectLst/>
      </dsp:spPr>
      <dsp:style>
        <a:lnRef idx="0">
          <a:scrgbClr r="0" g="0" b="0"/>
        </a:lnRef>
        <a:fillRef idx="0">
          <a:scrgbClr r="0" g="0" b="0"/>
        </a:fillRef>
        <a:effectRef idx="0">
          <a:scrgbClr r="0" g="0" b="0"/>
        </a:effectRef>
        <a:fontRef idx="minor"/>
      </dsp:style>
    </dsp:sp>
    <dsp:sp modelId="{161ECA2B-8A26-4653-AA58-7885C3F72611}">
      <dsp:nvSpPr>
        <dsp:cNvPr id="0" name=""/>
        <dsp:cNvSpPr/>
      </dsp:nvSpPr>
      <dsp:spPr>
        <a:xfrm rot="5400000">
          <a:off x="1801670" y="515115"/>
          <a:ext cx="3090343" cy="2688598"/>
        </a:xfrm>
        <a:prstGeom prst="hexagon">
          <a:avLst>
            <a:gd name="adj" fmla="val 25000"/>
            <a:gd name="vf" fmla="val 115470"/>
          </a:avLst>
        </a:prstGeom>
        <a:solidFill>
          <a:schemeClr val="accent3">
            <a:shade val="50000"/>
            <a:hueOff val="128759"/>
            <a:satOff val="7353"/>
            <a:lumOff val="131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421515" y="795821"/>
        <a:ext cx="1850652" cy="2127187"/>
      </dsp:txXfrm>
    </dsp:sp>
    <dsp:sp modelId="{919A57E2-46B2-4BB0-9E48-A7B5A43CD0C9}">
      <dsp:nvSpPr>
        <dsp:cNvPr id="0" name=""/>
        <dsp:cNvSpPr/>
      </dsp:nvSpPr>
      <dsp:spPr>
        <a:xfrm rot="5400000">
          <a:off x="3247950" y="3138198"/>
          <a:ext cx="3090343" cy="2688598"/>
        </a:xfrm>
        <a:prstGeom prst="hexagon">
          <a:avLst>
            <a:gd name="adj" fmla="val 25000"/>
            <a:gd name="vf" fmla="val 115470"/>
          </a:avLst>
        </a:prstGeom>
        <a:solidFill>
          <a:schemeClr val="accent3">
            <a:shade val="50000"/>
            <a:hueOff val="257519"/>
            <a:satOff val="14706"/>
            <a:lumOff val="262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Fault in the encryption of data storage </a:t>
          </a:r>
          <a:endParaRPr lang="en-GB" sz="2700" kern="1200" dirty="0">
            <a:solidFill>
              <a:schemeClr val="tx1"/>
            </a:solidFill>
          </a:endParaRPr>
        </a:p>
      </dsp:txBody>
      <dsp:txXfrm rot="-5400000">
        <a:off x="3867795" y="3418904"/>
        <a:ext cx="1850652" cy="2127187"/>
      </dsp:txXfrm>
    </dsp:sp>
    <dsp:sp modelId="{DFDD3D03-D57C-4906-A267-3F6E8FCDC915}">
      <dsp:nvSpPr>
        <dsp:cNvPr id="0" name=""/>
        <dsp:cNvSpPr/>
      </dsp:nvSpPr>
      <dsp:spPr>
        <a:xfrm>
          <a:off x="0" y="3555395"/>
          <a:ext cx="3337570" cy="1854206"/>
        </a:xfrm>
        <a:prstGeom prst="rect">
          <a:avLst/>
        </a:prstGeom>
        <a:noFill/>
        <a:ln>
          <a:noFill/>
        </a:ln>
        <a:effectLst/>
      </dsp:spPr>
      <dsp:style>
        <a:lnRef idx="0">
          <a:scrgbClr r="0" g="0" b="0"/>
        </a:lnRef>
        <a:fillRef idx="0">
          <a:scrgbClr r="0" g="0" b="0"/>
        </a:fillRef>
        <a:effectRef idx="0">
          <a:scrgbClr r="0" g="0" b="0"/>
        </a:effectRef>
        <a:fontRef idx="minor"/>
      </dsp:style>
    </dsp:sp>
    <dsp:sp modelId="{313125C5-DBF2-490E-A030-EEEF756ED7F2}">
      <dsp:nvSpPr>
        <dsp:cNvPr id="0" name=""/>
        <dsp:cNvSpPr/>
      </dsp:nvSpPr>
      <dsp:spPr>
        <a:xfrm rot="5400000">
          <a:off x="6151637" y="3138198"/>
          <a:ext cx="3090343" cy="2688598"/>
        </a:xfrm>
        <a:prstGeom prst="hexagon">
          <a:avLst>
            <a:gd name="adj" fmla="val 25000"/>
            <a:gd name="vf" fmla="val 115470"/>
          </a:avLst>
        </a:prstGeom>
        <a:solidFill>
          <a:schemeClr val="accent3">
            <a:shade val="50000"/>
            <a:hueOff val="386278"/>
            <a:satOff val="22059"/>
            <a:lumOff val="394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6771482" y="3418904"/>
        <a:ext cx="1850652" cy="2127187"/>
      </dsp:txXfrm>
    </dsp:sp>
    <dsp:sp modelId="{D8A24BE9-0970-480A-858E-EDF683D56D7A}">
      <dsp:nvSpPr>
        <dsp:cNvPr id="0" name=""/>
        <dsp:cNvSpPr/>
      </dsp:nvSpPr>
      <dsp:spPr>
        <a:xfrm rot="5400000">
          <a:off x="4705356" y="5761282"/>
          <a:ext cx="3090343" cy="2688598"/>
        </a:xfrm>
        <a:prstGeom prst="hexagon">
          <a:avLst>
            <a:gd name="adj" fmla="val 25000"/>
            <a:gd name="vf" fmla="val 115470"/>
          </a:avLst>
        </a:prstGeom>
        <a:solidFill>
          <a:schemeClr val="accent3">
            <a:shade val="50000"/>
            <a:hueOff val="257519"/>
            <a:satOff val="14706"/>
            <a:lumOff val="262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Take legal liability during the data breaches </a:t>
          </a:r>
          <a:endParaRPr lang="en-GB" sz="2700" kern="1200" dirty="0">
            <a:solidFill>
              <a:schemeClr val="tx1"/>
            </a:solidFill>
          </a:endParaRPr>
        </a:p>
      </dsp:txBody>
      <dsp:txXfrm rot="-5400000">
        <a:off x="5325201" y="6041988"/>
        <a:ext cx="1850652" cy="2127187"/>
      </dsp:txXfrm>
    </dsp:sp>
    <dsp:sp modelId="{6DA286A7-D2DB-4763-95DD-E31D880D0AFE}">
      <dsp:nvSpPr>
        <dsp:cNvPr id="0" name=""/>
        <dsp:cNvSpPr/>
      </dsp:nvSpPr>
      <dsp:spPr>
        <a:xfrm>
          <a:off x="7676412" y="6178478"/>
          <a:ext cx="3448823" cy="1854206"/>
        </a:xfrm>
        <a:prstGeom prst="rect">
          <a:avLst/>
        </a:prstGeom>
        <a:noFill/>
        <a:ln>
          <a:noFill/>
        </a:ln>
        <a:effectLst/>
      </dsp:spPr>
      <dsp:style>
        <a:lnRef idx="0">
          <a:scrgbClr r="0" g="0" b="0"/>
        </a:lnRef>
        <a:fillRef idx="0">
          <a:scrgbClr r="0" g="0" b="0"/>
        </a:fillRef>
        <a:effectRef idx="0">
          <a:scrgbClr r="0" g="0" b="0"/>
        </a:effectRef>
        <a:fontRef idx="minor"/>
      </dsp:style>
    </dsp:sp>
    <dsp:sp modelId="{9155A3C3-120A-4FC9-9547-BC798E3B0D14}">
      <dsp:nvSpPr>
        <dsp:cNvPr id="0" name=""/>
        <dsp:cNvSpPr/>
      </dsp:nvSpPr>
      <dsp:spPr>
        <a:xfrm rot="5400000">
          <a:off x="1801670" y="5761282"/>
          <a:ext cx="3090343" cy="2688598"/>
        </a:xfrm>
        <a:prstGeom prst="hexagon">
          <a:avLst>
            <a:gd name="adj" fmla="val 25000"/>
            <a:gd name="vf" fmla="val 115470"/>
          </a:avLst>
        </a:prstGeom>
        <a:solidFill>
          <a:schemeClr val="accent3">
            <a:shade val="50000"/>
            <a:hueOff val="128759"/>
            <a:satOff val="7353"/>
            <a:lumOff val="131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421515" y="6041988"/>
        <a:ext cx="1850652" cy="21271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F2015D-81EA-49C4-82A8-58E66A1EEF3F}" type="datetimeFigureOut">
              <a:rPr lang="en-IN" smtClean="0"/>
              <a:t>10-12-2025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03CBC6-DF27-4177-9869-1AA0413B69AB}" type="slidenum">
              <a:rPr lang="en-IN" smtClean="0"/>
              <a:t>‹#›</a:t>
            </a:fld>
            <a:endParaRPr lang="en-IN"/>
          </a:p>
        </p:txBody>
      </p:sp>
    </p:spTree>
    <p:extLst>
      <p:ext uri="{BB962C8B-B14F-4D97-AF65-F5344CB8AC3E}">
        <p14:creationId xmlns:p14="http://schemas.microsoft.com/office/powerpoint/2010/main" val="1190726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err="1">
                <a:solidFill>
                  <a:schemeClr val="tx1"/>
                </a:solidFill>
                <a:effectLst/>
                <a:latin typeface="+mn-lt"/>
                <a:ea typeface="+mn-ea"/>
                <a:cs typeface="+mn-cs"/>
              </a:rPr>
              <a:t>FoodScan</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is a mostly AR-based phone app to give nutrition education for teen shoppers. It will scan food and provide a health score, offer instant nutritional information, and highlight health risks. These AR-based nutrition applications can be applied to examine consumption throughout the day, focusing on the identified foods that viewers consumed. Such mobile applications can be easily accessible and provide detailed real-time data about the food taken. Hence, it will change the capabilities of making informed choices for users and improve their overall nutrition. </a:t>
            </a:r>
          </a:p>
          <a:p>
            <a:endParaRPr lang="en-GB" dirty="0"/>
          </a:p>
          <a:p>
            <a:endParaRPr lang="en-IN" dirty="0"/>
          </a:p>
        </p:txBody>
      </p:sp>
      <p:sp>
        <p:nvSpPr>
          <p:cNvPr id="4" name="Slide Number Placeholder 3"/>
          <p:cNvSpPr>
            <a:spLocks noGrp="1"/>
          </p:cNvSpPr>
          <p:nvPr>
            <p:ph type="sldNum" sz="quarter" idx="5"/>
          </p:nvPr>
        </p:nvSpPr>
        <p:spPr/>
        <p:txBody>
          <a:bodyPr/>
          <a:lstStyle/>
          <a:p>
            <a:fld id="{EA2B23E6-EA2B-4EFF-B068-88B16F609F47}" type="slidenum">
              <a:rPr lang="en-IN" smtClean="0"/>
              <a:t>3</a:t>
            </a:fld>
            <a:endParaRPr lang="en-IN"/>
          </a:p>
        </p:txBody>
      </p:sp>
    </p:spTree>
    <p:extLst>
      <p:ext uri="{BB962C8B-B14F-4D97-AF65-F5344CB8AC3E}">
        <p14:creationId xmlns:p14="http://schemas.microsoft.com/office/powerpoint/2010/main" val="368763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A2B23E6-EA2B-4EFF-B068-88B16F609F47}" type="slidenum">
              <a:rPr lang="en-IN" smtClean="0"/>
              <a:t>8</a:t>
            </a:fld>
            <a:endParaRPr lang="en-IN"/>
          </a:p>
        </p:txBody>
      </p:sp>
    </p:spTree>
    <p:extLst>
      <p:ext uri="{BB962C8B-B14F-4D97-AF65-F5344CB8AC3E}">
        <p14:creationId xmlns:p14="http://schemas.microsoft.com/office/powerpoint/2010/main" val="466439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Good morning. This presentation aims to offer a planning model to deliver the digital health promotion intervention by focusing on obesity in teenage groups and poor food choices. The digital interventions will monitor physical activity and diet plans of young populations, which will provide knowledge about the reductions in weight status. These technological advances will provide real-time information through a certain app named </a:t>
            </a:r>
            <a:r>
              <a:rPr lang="en-GB" sz="1200" b="1" kern="1200" dirty="0" err="1">
                <a:solidFill>
                  <a:schemeClr val="tx1"/>
                </a:solidFill>
                <a:effectLst/>
                <a:latin typeface="+mn-lt"/>
                <a:ea typeface="+mn-ea"/>
                <a:cs typeface="+mn-cs"/>
              </a:rPr>
              <a:t>FoodScan</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a:p>
            <a:endParaRPr lang="en-IN" dirty="0"/>
          </a:p>
        </p:txBody>
      </p:sp>
      <p:sp>
        <p:nvSpPr>
          <p:cNvPr id="4" name="Slide Number Placeholder 3"/>
          <p:cNvSpPr>
            <a:spLocks noGrp="1"/>
          </p:cNvSpPr>
          <p:nvPr>
            <p:ph type="sldNum" sz="quarter" idx="5"/>
          </p:nvPr>
        </p:nvSpPr>
        <p:spPr/>
        <p:txBody>
          <a:bodyPr/>
          <a:lstStyle/>
          <a:p>
            <a:fld id="{EA2B23E6-EA2B-4EFF-B068-88B16F609F47}" type="slidenum">
              <a:rPr lang="en-IN" smtClean="0"/>
              <a:t>9</a:t>
            </a:fld>
            <a:endParaRPr lang="en-IN"/>
          </a:p>
        </p:txBody>
      </p:sp>
    </p:spTree>
    <p:extLst>
      <p:ext uri="{BB962C8B-B14F-4D97-AF65-F5344CB8AC3E}">
        <p14:creationId xmlns:p14="http://schemas.microsoft.com/office/powerpoint/2010/main" val="3502205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Due to a high consumption of junk foods, a poor diet and inactivity, the issue of obesity has become a growing concern for teenagers. Hence, this presentation targeted the teenage population. In addition, for the digital intervention through </a:t>
            </a:r>
            <a:r>
              <a:rPr lang="en-GB" sz="1200" b="1" kern="1200" dirty="0" err="1">
                <a:solidFill>
                  <a:schemeClr val="tx1"/>
                </a:solidFill>
                <a:effectLst/>
                <a:latin typeface="+mn-lt"/>
                <a:ea typeface="+mn-ea"/>
                <a:cs typeface="+mn-cs"/>
              </a:rPr>
              <a:t>FoodScan</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it will target the </a:t>
            </a:r>
            <a:r>
              <a:rPr lang="en-GB" sz="1200" kern="1200" dirty="0" err="1">
                <a:solidFill>
                  <a:schemeClr val="tx1"/>
                </a:solidFill>
                <a:effectLst/>
                <a:latin typeface="+mn-lt"/>
                <a:ea typeface="+mn-ea"/>
                <a:cs typeface="+mn-cs"/>
              </a:rPr>
              <a:t>tennerages</a:t>
            </a:r>
            <a:r>
              <a:rPr lang="en-GB" sz="1200" kern="1200" dirty="0">
                <a:solidFill>
                  <a:schemeClr val="tx1"/>
                </a:solidFill>
                <a:effectLst/>
                <a:latin typeface="+mn-lt"/>
                <a:ea typeface="+mn-ea"/>
                <a:cs typeface="+mn-cs"/>
              </a:rPr>
              <a:t> who are interested in purchasing retail items through supermarkets independently. </a:t>
            </a:r>
          </a:p>
        </p:txBody>
      </p:sp>
      <p:sp>
        <p:nvSpPr>
          <p:cNvPr id="4" name="Slide Number Placeholder 3"/>
          <p:cNvSpPr>
            <a:spLocks noGrp="1"/>
          </p:cNvSpPr>
          <p:nvPr>
            <p:ph type="sldNum" sz="quarter" idx="5"/>
          </p:nvPr>
        </p:nvSpPr>
        <p:spPr/>
        <p:txBody>
          <a:bodyPr/>
          <a:lstStyle/>
          <a:p>
            <a:fld id="{EA2B23E6-EA2B-4EFF-B068-88B16F609F47}" type="slidenum">
              <a:rPr lang="en-IN" smtClean="0"/>
              <a:t>10</a:t>
            </a:fld>
            <a:endParaRPr lang="en-IN"/>
          </a:p>
        </p:txBody>
      </p:sp>
    </p:spTree>
    <p:extLst>
      <p:ext uri="{BB962C8B-B14F-4D97-AF65-F5344CB8AC3E}">
        <p14:creationId xmlns:p14="http://schemas.microsoft.com/office/powerpoint/2010/main" val="808957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intervention mapping will work as a planning model that focuses on evidence-based digital health expertise and connects the public health objectives with digital technology. By tracking the regular diet and spotting great choices, such an app will address certain items that need to be avoided for obesity. The interactive presentation of AR allows people to fully know the results of their food choices; hence, it inspires users to maintain a healthier lifestyle.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42617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stages provide the work process of intervention mapping. Aligning it with a health belief model, this app can address the perceptions to change people’s modified behaviour, such as managing chronic conditions and others. For example, a sudden increase in low-sodium food purchases may address perceived high blood pressure risks that may help to predict future health issues.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082154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Focusing on the six core beliefs, such as perceived susceptibility, perceived severity, perceived benefits, perceived barriers, self-efficacy, and cues to action, it will address users' beliefs. Which is effective and motivates preventive behaviours. On the other hand, social cognitive theory will give real-time feedback for increasing the self-efficacy of users.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343596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core health promotion principles depend on the participation of the community, partnerships, equity and empowerment. Based on it, this digital health intervention aspect aims to provide an affordable and free user-friendly app that is suitable for all kinds of people. By focusing on digital health disparities through exceptional design, it will ensure equity. Through rapid engagement, long-term changes in user behaviour are proof of higher sustainability.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3348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app, the AR will help users to visualise the food labels in real time and display the digital nutritional aspects and information of ingredients to make more informed decisions while product buying. By scanning products, QR codes and barcodes, it will endorse the information about product packaging and the amount of proteins, sugar and other aspects in the products.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88425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app will be implemented by maintaining a partnership with local retailers and supermarket companies. By training local retail companies to use such innovation, it will help teenage customers in their shopping. By adopting real-time analytics, it will achieve seamless results for a satisfying user experience. The app may offer users information about certain health concerns and significant dietary needs and goals of weight management. Hence, customised according to the users' data, this app may provide knowledge of whether their purchased product is appropriate for their health or not, according to their health plan.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53945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analysing the disparity practices of users, the app will develop its primary information about users. For use in low-bandwidth connectivity zones, the app has offline features, and it ensures data governance ethically to protect user data. By fostering health food purchase through AR technologies, users can get real-time and personalised data and health warnings at the point-of-purchase towards healthier food choices.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220701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summary, the AR technology facilitates the access of nutritional facts from the packaged retail foods and fosters more awareness among customers. Not only can it bring nutritional information to the foreground, but it also offers available information about the food quality. Hence, it reduces information clutter during shopping and allows users to choose only the consistent food according to their needs. For example, low glycaemic index food is only suitable for a certain customer according to the suggestions of the app. Hence, it aims to reduce the fault in the purchasing choices of teenagers</a:t>
            </a:r>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232542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potential core stakeholders are Supermarket chains, Healthcare authorities, AR development experts and Healthcare professionals who facilitate the implementation and delivery of </a:t>
            </a:r>
            <a:r>
              <a:rPr lang="en-GB" sz="1200" b="1" kern="1200" dirty="0">
                <a:solidFill>
                  <a:schemeClr val="tx1"/>
                </a:solidFill>
                <a:effectLst/>
                <a:latin typeface="+mn-lt"/>
                <a:ea typeface="+mn-ea"/>
                <a:cs typeface="+mn-cs"/>
              </a:rPr>
              <a:t>FoodScan. </a:t>
            </a:r>
            <a:r>
              <a:rPr lang="en-GB" sz="1200" kern="1200" dirty="0">
                <a:solidFill>
                  <a:schemeClr val="tx1"/>
                </a:solidFill>
                <a:effectLst/>
                <a:latin typeface="+mn-lt"/>
                <a:ea typeface="+mn-ea"/>
                <a:cs typeface="+mn-cs"/>
              </a:rPr>
              <a:t>These stakeholders successfully respond to the teenage customers' expectations and needs by assisting them with the smart technologies of </a:t>
            </a:r>
            <a:r>
              <a:rPr lang="en-GB" sz="1200" b="1" kern="1200" dirty="0">
                <a:solidFill>
                  <a:schemeClr val="tx1"/>
                </a:solidFill>
                <a:effectLst/>
                <a:latin typeface="+mn-lt"/>
                <a:ea typeface="+mn-ea"/>
                <a:cs typeface="+mn-cs"/>
              </a:rPr>
              <a:t>FoodScan. </a:t>
            </a:r>
            <a:r>
              <a:rPr lang="en-GB" sz="1200" kern="1200" dirty="0">
                <a:solidFill>
                  <a:schemeClr val="tx1"/>
                </a:solidFill>
                <a:effectLst/>
                <a:latin typeface="+mn-lt"/>
                <a:ea typeface="+mn-ea"/>
                <a:cs typeface="+mn-cs"/>
              </a:rPr>
              <a:t>AR shopping assistants developed by AR technology experts work as a tool that magnifies the product features, which are positively useful for the customers. For example, nutritional restrictions and sustainable manufacturing processes.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42835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name of the core stakeholders, the show offers secondary facilities, community organisations such as the WHO, and others come first. They promote certain health risks and raise awareness for the community, and provide mobile support for action. The role of Families of the teenage groups is critical here, as these stakeholders permit the usage of AR-based shopping and support the alternative food choice suggestions.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84204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teenage consumers consider the AR apps as a proxy indicator that gives vast information about the product quality. The provided location of the products based on their labels and packaging helps users to know the background of the products. It impacts their grocery shopping; however, the core barriers of the technical areas in the AR-based app can come from Limited accessibility in low-internet areas, Limitations in AR capabilities, High maintenance costs and Poor network coverage in rural areas, which may limit the usage potential.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37292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knowledge is the greatest issue when using </a:t>
            </a:r>
            <a:r>
              <a:rPr lang="en-GB" sz="1200" b="1" kern="1200" dirty="0">
                <a:solidFill>
                  <a:schemeClr val="tx1"/>
                </a:solidFill>
                <a:effectLst/>
                <a:latin typeface="+mn-lt"/>
                <a:ea typeface="+mn-ea"/>
                <a:cs typeface="+mn-cs"/>
              </a:rPr>
              <a:t>FoodScan. </a:t>
            </a:r>
            <a:r>
              <a:rPr lang="en-GB" sz="1200" kern="1200" dirty="0">
                <a:solidFill>
                  <a:schemeClr val="tx1"/>
                </a:solidFill>
                <a:effectLst/>
                <a:latin typeface="+mn-lt"/>
                <a:ea typeface="+mn-ea"/>
                <a:cs typeface="+mn-cs"/>
              </a:rPr>
              <a:t>As a new technological feature, it needs higher AR compatibility, connectivity and digital divide to give a successful knowledge about the purchased products and show results if it is acceptable for the users or not. In addition, peer pressure from the families and parental influence can reduce engagement with the FoodScan.</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Most of the labels in the products are placed on the front side of the package, which do not display the objective product-based data. Users may not agree to change their regular dietary plans to adopt e-health.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921888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collaboration, limited funding for AR adaptation, and lack of integration with health systems can sometimes reduce the effectiveness of FoodScan. The high cost of implementing, developing and maintaining an AR app needs regular inspection and technical support, which poses higher issues. The lack of collaboration between app developers, software vendors, healthcare providers and others may negatively hinder the development of FoodScan.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882415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store and transfer of sensitive personal health data between AR-based apps and an electronic health record (EHR) sometimes indicate security and privacy-related complexities. Compliance with the GDPR requires adopting multi-factor authentication, encryption and secure APIs to ensure robust security measures. Such nutritional apps highly depend on the user's dietary information, which raises the issue of human error based on food identification. It ensures the user-generated information and gives accurate outcomes for clinical decision-making aspects.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225624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health score has significant limitations in most AR-based nutritional education apps. Due to its complexities with scoring methods and food databases, the accuracy of these apps is questionable. Hence, teenagers may not consider it as responsible for professional diary advice</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249570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issues offer data consent and data autonomy-related complexities.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349500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ethical considerations that it needs to follow are to give accurate information by not focusing on the socio-economic conditions of users, reduce data disparities, and provide an equitable response to all users.</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55234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beneficence and non-beneficence, FoodScan need to avoid the ethical issues by improving communication between stakeholders, showing evidence-based results through the app to ensure accuracy. In addition, the health scores should not be the reason for someone's shame.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666116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the present-day perspectives, despite diverse issues, FoodScan has the potential to bring changes in the decision-making of teenage food choices by focusing on the aims of reducing obesity and poor health choices. However, it requires regular inspection to show effective results.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23637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04993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6081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118349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09119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4892826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3139746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650225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38554670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4485071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899132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8855031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5800380"/>
            <a:ext cx="18288000" cy="448662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9" name="Rectangle 8"/>
          <p:cNvSpPr/>
          <p:nvPr/>
        </p:nvSpPr>
        <p:spPr>
          <a:xfrm>
            <a:off x="0" y="0"/>
            <a:ext cx="18288000" cy="580038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rebuchet MS"/>
              <a:ea typeface="+mn-ea"/>
              <a:cs typeface="+mn-cs"/>
            </a:endParaRPr>
          </a:p>
        </p:txBody>
      </p:sp>
      <p:sp>
        <p:nvSpPr>
          <p:cNvPr id="10" name="Rectangle 9"/>
          <p:cNvSpPr/>
          <p:nvPr/>
        </p:nvSpPr>
        <p:spPr>
          <a:xfrm>
            <a:off x="0" y="3978467"/>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11" name="Oval 10"/>
          <p:cNvSpPr/>
          <p:nvPr/>
        </p:nvSpPr>
        <p:spPr>
          <a:xfrm>
            <a:off x="0" y="2400300"/>
            <a:ext cx="18288000" cy="76581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3" name="Picture Placeholder 2"/>
          <p:cNvSpPr>
            <a:spLocks noGrp="1"/>
          </p:cNvSpPr>
          <p:nvPr>
            <p:ph type="pic" idx="1"/>
          </p:nvPr>
        </p:nvSpPr>
        <p:spPr>
          <a:xfrm>
            <a:off x="8950350" y="1714500"/>
            <a:ext cx="8229600" cy="4691709"/>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30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755775" y="1515729"/>
            <a:ext cx="7388228" cy="3244530"/>
          </a:xfrm>
        </p:spPr>
        <p:txBody>
          <a:bodyPr anchor="b"/>
          <a:lstStyle>
            <a:lvl1pPr marL="274320" indent="-274320">
              <a:buFont typeface="Georgia" pitchFamily="18" charset="0"/>
              <a:buChar char="*"/>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2" name="Title 1"/>
          <p:cNvSpPr>
            <a:spLocks noGrp="1"/>
          </p:cNvSpPr>
          <p:nvPr>
            <p:ph type="title"/>
          </p:nvPr>
        </p:nvSpPr>
        <p:spPr>
          <a:xfrm>
            <a:off x="1454537" y="6696632"/>
            <a:ext cx="12767076" cy="1714500"/>
          </a:xfrm>
        </p:spPr>
        <p:txBody>
          <a:bodyPr anchor="b">
            <a:noAutofit/>
          </a:bodyPr>
          <a:lstStyle>
            <a:lvl1pPr algn="l">
              <a:defRPr sz="6900" b="1"/>
            </a:lvl1pPr>
          </a:lstStyle>
          <a:p>
            <a:r>
              <a:rPr lang="en-US"/>
              <a:t>Click to edit Master title style</a:t>
            </a:r>
            <a:endParaRPr lang="en-US" dirty="0"/>
          </a:p>
        </p:txBody>
      </p:sp>
    </p:spTree>
    <p:extLst>
      <p:ext uri="{BB962C8B-B14F-4D97-AF65-F5344CB8AC3E}">
        <p14:creationId xmlns:p14="http://schemas.microsoft.com/office/powerpoint/2010/main" val="17320064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2286000" y="1097280"/>
            <a:ext cx="12801600"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675626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716576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511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04349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7" name="Rectangle 6"/>
          <p:cNvSpPr/>
          <p:nvPr/>
        </p:nvSpPr>
        <p:spPr>
          <a:xfrm>
            <a:off x="0" y="5800380"/>
            <a:ext cx="18288000" cy="448662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8" name="Rectangle 7"/>
          <p:cNvSpPr/>
          <p:nvPr/>
        </p:nvSpPr>
        <p:spPr>
          <a:xfrm>
            <a:off x="0" y="0"/>
            <a:ext cx="18288000" cy="580038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rebuchet MS"/>
              <a:ea typeface="+mn-ea"/>
              <a:cs typeface="+mn-cs"/>
            </a:endParaRPr>
          </a:p>
        </p:txBody>
      </p:sp>
      <p:sp>
        <p:nvSpPr>
          <p:cNvPr id="9" name="Rectangle 8"/>
          <p:cNvSpPr/>
          <p:nvPr/>
        </p:nvSpPr>
        <p:spPr>
          <a:xfrm>
            <a:off x="0" y="3978467"/>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10" name="Oval 9"/>
          <p:cNvSpPr/>
          <p:nvPr/>
        </p:nvSpPr>
        <p:spPr>
          <a:xfrm>
            <a:off x="0" y="2400300"/>
            <a:ext cx="18288000" cy="76581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2" name="Title 1"/>
          <p:cNvSpPr>
            <a:spLocks noGrp="1"/>
          </p:cNvSpPr>
          <p:nvPr>
            <p:ph type="title"/>
          </p:nvPr>
        </p:nvSpPr>
        <p:spPr>
          <a:xfrm>
            <a:off x="4066391" y="3258972"/>
            <a:ext cx="11933333" cy="3635019"/>
          </a:xfrm>
          <a:effectLst/>
        </p:spPr>
        <p:txBody>
          <a:bodyPr anchor="b"/>
          <a:lstStyle>
            <a:lvl1pPr algn="r">
              <a:defRPr sz="69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4044877" y="6911267"/>
            <a:ext cx="11940989" cy="1253190"/>
          </a:xfrm>
        </p:spPr>
        <p:txBody>
          <a:bodyPr anchor="t"/>
          <a:lstStyle>
            <a:lvl1pPr marL="0" indent="0" algn="r">
              <a:buNone/>
              <a:defRPr sz="3000">
                <a:solidFill>
                  <a:schemeClr val="tx2"/>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5998820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192" y="3314702"/>
            <a:ext cx="7272170" cy="1887740"/>
          </a:xfrm>
          <a:effectLst/>
        </p:spPr>
        <p:txBody>
          <a:bodyPr anchor="b">
            <a:noAutofit/>
          </a:bodyPr>
          <a:lstStyle>
            <a:lvl1pPr marL="342900" indent="-342900" algn="l">
              <a:defRPr sz="4200" b="1">
                <a:effectLst/>
              </a:defRPr>
            </a:lvl1pPr>
          </a:lstStyle>
          <a:p>
            <a:r>
              <a:rPr lang="en-US"/>
              <a:t>Click to edit Master title style</a:t>
            </a:r>
            <a:endParaRPr lang="en-US" dirty="0"/>
          </a:p>
        </p:txBody>
      </p:sp>
      <p:sp>
        <p:nvSpPr>
          <p:cNvPr id="3" name="Content Placeholder 2"/>
          <p:cNvSpPr>
            <a:spLocks noGrp="1"/>
          </p:cNvSpPr>
          <p:nvPr>
            <p:ph idx="1"/>
          </p:nvPr>
        </p:nvSpPr>
        <p:spPr>
          <a:xfrm>
            <a:off x="9187033" y="1097280"/>
            <a:ext cx="8034170" cy="7342095"/>
          </a:xfrm>
        </p:spPr>
        <p:txBody>
          <a:bodyPr anchor="ctr"/>
          <a:lstStyle>
            <a:lvl1pPr>
              <a:defRPr sz="3300"/>
            </a:lvl1pPr>
            <a:lvl2pPr>
              <a:defRPr sz="3000"/>
            </a:lvl2pPr>
            <a:lvl3pPr>
              <a:defRPr sz="2700"/>
            </a:lvl3pPr>
            <a:lvl4pPr>
              <a:defRPr sz="2400"/>
            </a:lvl4pPr>
            <a:lvl5pPr>
              <a:defRPr sz="21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151532" y="5246703"/>
            <a:ext cx="6777320" cy="3209277"/>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2165616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44110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21059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9378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396394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26985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7" name="Rectangle 6"/>
          <p:cNvSpPr/>
          <p:nvPr/>
        </p:nvSpPr>
        <p:spPr>
          <a:xfrm>
            <a:off x="0" y="5800380"/>
            <a:ext cx="18288000" cy="448662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8" name="Rectangle 7"/>
          <p:cNvSpPr/>
          <p:nvPr/>
        </p:nvSpPr>
        <p:spPr>
          <a:xfrm>
            <a:off x="0" y="0"/>
            <a:ext cx="18288000" cy="580038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rebuchet MS"/>
              <a:ea typeface="+mn-ea"/>
              <a:cs typeface="+mn-cs"/>
            </a:endParaRPr>
          </a:p>
        </p:txBody>
      </p:sp>
      <p:sp>
        <p:nvSpPr>
          <p:cNvPr id="9" name="Rectangle 8"/>
          <p:cNvSpPr/>
          <p:nvPr/>
        </p:nvSpPr>
        <p:spPr>
          <a:xfrm>
            <a:off x="0" y="3978467"/>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10" name="Oval 9"/>
          <p:cNvSpPr/>
          <p:nvPr/>
        </p:nvSpPr>
        <p:spPr>
          <a:xfrm>
            <a:off x="0" y="2400300"/>
            <a:ext cx="18288000" cy="76581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2" name="Title 1"/>
          <p:cNvSpPr>
            <a:spLocks noGrp="1"/>
          </p:cNvSpPr>
          <p:nvPr>
            <p:ph type="title"/>
          </p:nvPr>
        </p:nvSpPr>
        <p:spPr>
          <a:xfrm>
            <a:off x="4066391" y="3258972"/>
            <a:ext cx="11933333" cy="3635019"/>
          </a:xfrm>
          <a:effectLst/>
        </p:spPr>
        <p:txBody>
          <a:bodyPr anchor="b"/>
          <a:lstStyle>
            <a:lvl1pPr algn="r">
              <a:defRPr sz="69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4044877" y="6911267"/>
            <a:ext cx="11940989" cy="1253190"/>
          </a:xfrm>
        </p:spPr>
        <p:txBody>
          <a:bodyPr anchor="t"/>
          <a:lstStyle>
            <a:lvl1pPr marL="0" indent="0" algn="r">
              <a:buNone/>
              <a:defRPr sz="3000">
                <a:solidFill>
                  <a:schemeClr val="tx2"/>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8781153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8288000" cy="10287000"/>
          </a:xfrm>
          <a:prstGeom prst="rect">
            <a:avLst/>
          </a:prstGeom>
        </p:spPr>
      </p:pic>
      <p:sp>
        <p:nvSpPr>
          <p:cNvPr id="3" name="Shape 0"/>
          <p:cNvSpPr/>
          <p:nvPr/>
        </p:nvSpPr>
        <p:spPr>
          <a:xfrm>
            <a:off x="0" y="0"/>
            <a:ext cx="18288000" cy="10287000"/>
          </a:xfrm>
          <a:prstGeom prst="rect">
            <a:avLst/>
          </a:prstGeom>
          <a:solidFill>
            <a:srgbClr val="FAF5EB"/>
          </a:solidFill>
          <a:ln/>
        </p:spPr>
        <p:txBody>
          <a:bodyPr/>
          <a:lstStyle/>
          <a:p>
            <a:endParaRPr lang="en-IN"/>
          </a:p>
        </p:txBody>
      </p:sp>
    </p:spTree>
    <p:extLst>
      <p:ext uri="{BB962C8B-B14F-4D97-AF65-F5344CB8AC3E}">
        <p14:creationId xmlns:p14="http://schemas.microsoft.com/office/powerpoint/2010/main" val="1170978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15.xml"/></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Relationship Id="rId1" Type="http://schemas.openxmlformats.org/officeDocument/2006/relationships/slideLayout" Target="../slideLayouts/slideLayout16.xml"/></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Relationship Id="rId1" Type="http://schemas.openxmlformats.org/officeDocument/2006/relationships/slideLayout" Target="../slideLayouts/slideLayout17.xml"/></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Relationship Id="rId1"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2" Type="http://schemas.openxmlformats.org/officeDocument/2006/relationships/theme" Target="../theme/theme10.xml"/><Relationship Id="rId1" Type="http://schemas.openxmlformats.org/officeDocument/2006/relationships/slideLayout" Target="../slideLayouts/slideLayout20.xml"/></Relationships>
</file>

<file path=ppt/slideMasters/_rels/slideMaster11.xml.rels><?xml version="1.0" encoding="UTF-8" standalone="yes"?>
<Relationships xmlns="http://schemas.openxmlformats.org/package/2006/relationships"><Relationship Id="rId2" Type="http://schemas.openxmlformats.org/officeDocument/2006/relationships/theme" Target="../theme/theme11.xml"/><Relationship Id="rId1" Type="http://schemas.openxmlformats.org/officeDocument/2006/relationships/slideLayout" Target="../slideLayouts/slideLayout21.xml"/></Relationships>
</file>

<file path=ppt/slideMasters/_rels/slideMaster12.xml.rels><?xml version="1.0" encoding="UTF-8" standalone="yes"?>
<Relationships xmlns="http://schemas.openxmlformats.org/package/2006/relationships"><Relationship Id="rId2" Type="http://schemas.openxmlformats.org/officeDocument/2006/relationships/theme" Target="../theme/theme12.xml"/><Relationship Id="rId1" Type="http://schemas.openxmlformats.org/officeDocument/2006/relationships/slideLayout" Target="../slideLayouts/slideLayout22.xml"/></Relationships>
</file>

<file path=ppt/slideMasters/_rels/slideMaster13.xml.rels><?xml version="1.0" encoding="UTF-8" standalone="yes"?>
<Relationships xmlns="http://schemas.openxmlformats.org/package/2006/relationships"><Relationship Id="rId2" Type="http://schemas.openxmlformats.org/officeDocument/2006/relationships/theme" Target="../theme/theme13.xml"/><Relationship Id="rId1" Type="http://schemas.openxmlformats.org/officeDocument/2006/relationships/slideLayout" Target="../slideLayouts/slideLayout23.xml"/></Relationships>
</file>

<file path=ppt/slideMasters/_rels/slideMaster14.xml.rels><?xml version="1.0" encoding="UTF-8" standalone="yes"?>
<Relationships xmlns="http://schemas.openxmlformats.org/package/2006/relationships"><Relationship Id="rId2" Type="http://schemas.openxmlformats.org/officeDocument/2006/relationships/theme" Target="../theme/theme14.xml"/><Relationship Id="rId1" Type="http://schemas.openxmlformats.org/officeDocument/2006/relationships/slideLayout" Target="../slideLayouts/slideLayout24.xml"/></Relationships>
</file>

<file path=ppt/slideMasters/_rels/slideMaster15.xml.rels><?xml version="1.0" encoding="UTF-8" standalone="yes"?>
<Relationships xmlns="http://schemas.openxmlformats.org/package/2006/relationships"><Relationship Id="rId2" Type="http://schemas.openxmlformats.org/officeDocument/2006/relationships/theme" Target="../theme/theme15.xml"/><Relationship Id="rId1" Type="http://schemas.openxmlformats.org/officeDocument/2006/relationships/slideLayout" Target="../slideLayouts/slideLayout25.xml"/></Relationships>
</file>

<file path=ppt/slideMasters/_rels/slideMaster16.xml.rels><?xml version="1.0" encoding="UTF-8" standalone="yes"?>
<Relationships xmlns="http://schemas.openxmlformats.org/package/2006/relationships"><Relationship Id="rId2" Type="http://schemas.openxmlformats.org/officeDocument/2006/relationships/theme" Target="../theme/theme16.xml"/><Relationship Id="rId1" Type="http://schemas.openxmlformats.org/officeDocument/2006/relationships/slideLayout" Target="../slideLayouts/slideLayout26.xml"/></Relationships>
</file>

<file path=ppt/slideMasters/_rels/slideMaster17.xml.rels><?xml version="1.0" encoding="UTF-8" standalone="yes"?>
<Relationships xmlns="http://schemas.openxmlformats.org/package/2006/relationships"><Relationship Id="rId2" Type="http://schemas.openxmlformats.org/officeDocument/2006/relationships/theme" Target="../theme/theme17.xml"/><Relationship Id="rId1" Type="http://schemas.openxmlformats.org/officeDocument/2006/relationships/slideLayout" Target="../slideLayouts/slideLayout27.xml"/></Relationships>
</file>

<file path=ppt/slideMasters/_rels/slideMaster18.xml.rels><?xml version="1.0" encoding="UTF-8" standalone="yes"?>
<Relationships xmlns="http://schemas.openxmlformats.org/package/2006/relationships"><Relationship Id="rId2" Type="http://schemas.openxmlformats.org/officeDocument/2006/relationships/theme" Target="../theme/theme18.xml"/><Relationship Id="rId1" Type="http://schemas.openxmlformats.org/officeDocument/2006/relationships/slideLayout" Target="../slideLayouts/slideLayout28.xml"/></Relationships>
</file>

<file path=ppt/slideMasters/_rels/slideMaster19.xml.rels><?xml version="1.0" encoding="UTF-8" standalone="yes"?>
<Relationships xmlns="http://schemas.openxmlformats.org/package/2006/relationships"><Relationship Id="rId2" Type="http://schemas.openxmlformats.org/officeDocument/2006/relationships/theme" Target="../theme/theme19.xml"/><Relationship Id="rId1" Type="http://schemas.openxmlformats.org/officeDocument/2006/relationships/slideLayout" Target="../slideLayouts/slideLayout29.xml"/></Relationships>
</file>

<file path=ppt/slideMasters/_rels/slideMaster20.xml.rels><?xml version="1.0" encoding="UTF-8" standalone="yes"?>
<Relationships xmlns="http://schemas.openxmlformats.org/package/2006/relationships"><Relationship Id="rId2" Type="http://schemas.openxmlformats.org/officeDocument/2006/relationships/theme" Target="../theme/theme20.xml"/><Relationship Id="rId1" Type="http://schemas.openxmlformats.org/officeDocument/2006/relationships/slideLayout" Target="../slideLayouts/slideLayout30.xml"/></Relationships>
</file>

<file path=ppt/slideMasters/_rels/slideMaster21.xml.rels><?xml version="1.0" encoding="UTF-8" standalone="yes"?>
<Relationships xmlns="http://schemas.openxmlformats.org/package/2006/relationships"><Relationship Id="rId2" Type="http://schemas.openxmlformats.org/officeDocument/2006/relationships/theme" Target="../theme/theme21.xml"/><Relationship Id="rId1" Type="http://schemas.openxmlformats.org/officeDocument/2006/relationships/slideLayout" Target="../slideLayouts/slideLayout31.xml"/></Relationships>
</file>

<file path=ppt/slideMasters/_rels/slideMaster22.xml.rels><?xml version="1.0" encoding="UTF-8" standalone="yes"?>
<Relationships xmlns="http://schemas.openxmlformats.org/package/2006/relationships"><Relationship Id="rId2" Type="http://schemas.openxmlformats.org/officeDocument/2006/relationships/theme" Target="../theme/theme22.xml"/><Relationship Id="rId1" Type="http://schemas.openxmlformats.org/officeDocument/2006/relationships/slideLayout" Target="../slideLayouts/slideLayout32.xml"/></Relationships>
</file>

<file path=ppt/slideMasters/_rels/slideMaster23.xml.rels><?xml version="1.0" encoding="UTF-8" standalone="yes"?>
<Relationships xmlns="http://schemas.openxmlformats.org/package/2006/relationships"><Relationship Id="rId2" Type="http://schemas.openxmlformats.org/officeDocument/2006/relationships/theme" Target="../theme/theme23.xml"/><Relationship Id="rId1" Type="http://schemas.openxmlformats.org/officeDocument/2006/relationships/slideLayout" Target="../slideLayouts/slideLayout33.xml"/></Relationships>
</file>

<file path=ppt/slideMasters/_rels/slideMaster24.xml.rels><?xml version="1.0" encoding="UTF-8" standalone="yes"?>
<Relationships xmlns="http://schemas.openxmlformats.org/package/2006/relationships"><Relationship Id="rId2" Type="http://schemas.openxmlformats.org/officeDocument/2006/relationships/theme" Target="../theme/theme24.xml"/><Relationship Id="rId1"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365137487"/>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92914839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621889101"/>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927315973"/>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482522069"/>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733210756"/>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542608927"/>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758021974"/>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4194894745"/>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533525940"/>
      </p:ext>
    </p:extLst>
  </p:cSld>
  <p:clrMap bg1="lt1" tx1="dk1" bg2="lt2" tx2="dk2" accent1="accent1" accent2="accent2" accent3="accent3" accent4="accent4" accent5="accent5" accent6="accent6" hlink="hlink" folHlink="folHlink"/>
  <p:sldLayoutIdLst>
    <p:sldLayoutId id="2147483679"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2158769464"/>
      </p:ext>
    </p:extLst>
  </p:cSld>
  <p:clrMap bg1="lt1" tx1="dk1" bg2="lt2" tx2="dk2" accent1="accent1" accent2="accent2" accent3="accent3" accent4="accent4" accent5="accent5" accent6="accent6" hlink="hlink" folHlink="folHlink"/>
  <p:sldLayoutIdLst>
    <p:sldLayoutId id="2147483681"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748082668"/>
      </p:ext>
    </p:extLst>
  </p:cSld>
  <p:clrMap bg1="lt1" tx1="dk1" bg2="lt2" tx2="dk2" accent1="accent1" accent2="accent2" accent3="accent3" accent4="accent4" accent5="accent5" accent6="accent6" hlink="hlink" folHlink="folHlink"/>
  <p:sldLayoutIdLst>
    <p:sldLayoutId id="2147483683"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908718669"/>
      </p:ext>
    </p:extLst>
  </p:cSld>
  <p:clrMap bg1="lt1" tx1="dk1" bg2="lt2" tx2="dk2" accent1="accent1" accent2="accent2" accent3="accent3" accent4="accent4" accent5="accent5" accent6="accent6" hlink="hlink" folHlink="folHlink"/>
  <p:sldLayoutIdLst>
    <p:sldLayoutId id="2147483685"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083116588"/>
      </p:ext>
    </p:extLst>
  </p:cSld>
  <p:clrMap bg1="lt1" tx1="dk1" bg2="lt2" tx2="dk2" accent1="accent1" accent2="accent2" accent3="accent3" accent4="accent4" accent5="accent5" accent6="accent6" hlink="hlink" folHlink="folHlink"/>
  <p:sldLayoutIdLst>
    <p:sldLayoutId id="2147483687"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616764514"/>
      </p:ext>
    </p:extLst>
  </p:cSld>
  <p:clrMap bg1="lt1" tx1="dk1" bg2="lt2" tx2="dk2" accent1="accent1" accent2="accent2" accent3="accent3" accent4="accent4" accent5="accent5" accent6="accent6" hlink="hlink" folHlink="folHlink"/>
  <p:sldLayoutIdLst>
    <p:sldLayoutId id="2147483689"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728995304"/>
      </p:ext>
    </p:extLst>
  </p:cSld>
  <p:clrMap bg1="lt1" tx1="dk1" bg2="lt2" tx2="dk2" accent1="accent1" accent2="accent2" accent3="accent3" accent4="accent4" accent5="accent5" accent6="accent6" hlink="hlink" folHlink="folHlink"/>
  <p:sldLayoutIdLst>
    <p:sldLayoutId id="2147483691"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654089575"/>
      </p:ext>
    </p:extLst>
  </p:cSld>
  <p:clrMap bg1="lt1" tx1="dk1" bg2="lt2" tx2="dk2" accent1="accent1" accent2="accent2" accent3="accent3" accent4="accent4" accent5="accent5" accent6="accent6" hlink="hlink" folHlink="folHlink"/>
  <p:sldLayoutIdLst>
    <p:sldLayoutId id="2147483693"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4196155329"/>
      </p:ext>
    </p:extLst>
  </p:cSld>
  <p:clrMap bg1="lt1" tx1="dk1" bg2="lt2" tx2="dk2" accent1="accent1" accent2="accent2" accent3="accent3" accent4="accent4" accent5="accent5" accent6="accent6" hlink="hlink" folHlink="folHlink"/>
  <p:sldLayoutIdLst>
    <p:sldLayoutId id="2147483695"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1671426788"/>
      </p:ext>
    </p:extLst>
  </p:cSld>
  <p:clrMap bg1="lt1" tx1="dk1" bg2="lt2" tx2="dk2" accent1="accent1" accent2="accent2" accent3="accent3" accent4="accent4" accent5="accent5" accent6="accent6" hlink="hlink" folHlink="folHlink"/>
  <p:sldLayoutIdLst>
    <p:sldLayoutId id="2147483697"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541149233"/>
      </p:ext>
    </p:extLst>
  </p:cSld>
  <p:clrMap bg1="lt1" tx1="dk1" bg2="lt2" tx2="dk2" accent1="accent1" accent2="accent2" accent3="accent3" accent4="accent4" accent5="accent5" accent6="accent6" hlink="hlink" folHlink="folHlink"/>
  <p:sldLayoutIdLst>
    <p:sldLayoutId id="2147483699"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2707784614"/>
      </p:ext>
    </p:extLst>
  </p:cSld>
  <p:clrMap bg1="lt1" tx1="dk1" bg2="lt2" tx2="dk2" accent1="accent1" accent2="accent2" accent3="accent3" accent4="accent4" accent5="accent5" accent6="accent6" hlink="hlink" folHlink="folHlink"/>
  <p:sldLayoutIdLst>
    <p:sldLayoutId id="2147483701"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152092046"/>
      </p:ext>
    </p:extLst>
  </p:cSld>
  <p:clrMap bg1="lt1" tx1="dk1" bg2="lt2" tx2="dk2" accent1="accent1" accent2="accent2" accent3="accent3" accent4="accent4" accent5="accent5" accent6="accent6" hlink="hlink" folHlink="folHlink"/>
  <p:sldLayoutIdLst>
    <p:sldLayoutId id="2147483703"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6405530"/>
      </p:ext>
    </p:extLst>
  </p:cSld>
  <p:clrMap bg1="lt1" tx1="dk1" bg2="lt2" tx2="dk2" accent1="accent1" accent2="accent2" accent3="accent3" accent4="accent4" accent5="accent5" accent6="accent6" hlink="hlink" folHlink="folHlink"/>
  <p:sldLayoutIdLst>
    <p:sldLayoutId id="2147483705" r:id="rId1"/>
  </p:sldLayoutIdLst>
  <p:hf sldNum="0" hdr="0" ftr="0" dt="0"/>
  <p:txStyles>
    <p:titleStyle>
      <a:lvl1pPr algn="ctr" defTabSz="1143014" rtl="0" eaLnBrk="1" latinLnBrk="0" hangingPunct="1">
        <a:spcBef>
          <a:spcPct val="0"/>
        </a:spcBef>
        <a:buNone/>
        <a:defRPr sz="5500" kern="1200">
          <a:solidFill>
            <a:schemeClr val="tx1"/>
          </a:solidFill>
          <a:latin typeface="+mj-lt"/>
          <a:ea typeface="+mj-ea"/>
          <a:cs typeface="+mj-cs"/>
        </a:defRPr>
      </a:lvl1pPr>
    </p:titleStyle>
    <p:bodyStyle>
      <a:lvl1pPr marL="428631" indent="-428631" algn="l" defTabSz="1143014" rtl="0" eaLnBrk="1" latinLnBrk="0" hangingPunct="1">
        <a:spcBef>
          <a:spcPct val="20000"/>
        </a:spcBef>
        <a:buFont typeface="Arial" pitchFamily="34" charset="0"/>
        <a:buChar char="•"/>
        <a:defRPr sz="4000" kern="1200">
          <a:solidFill>
            <a:schemeClr val="tx1"/>
          </a:solidFill>
          <a:latin typeface="+mn-lt"/>
          <a:ea typeface="+mn-ea"/>
          <a:cs typeface="+mn-cs"/>
        </a:defRPr>
      </a:lvl1pPr>
      <a:lvl2pPr marL="928700" indent="-357191" algn="l" defTabSz="1143014" rtl="0" eaLnBrk="1" latinLnBrk="0" hangingPunct="1">
        <a:spcBef>
          <a:spcPct val="20000"/>
        </a:spcBef>
        <a:buFont typeface="Arial" pitchFamily="34" charset="0"/>
        <a:buChar char="–"/>
        <a:defRPr sz="3500" kern="1200">
          <a:solidFill>
            <a:schemeClr val="tx1"/>
          </a:solidFill>
          <a:latin typeface="+mn-lt"/>
          <a:ea typeface="+mn-ea"/>
          <a:cs typeface="+mn-cs"/>
        </a:defRPr>
      </a:lvl2pPr>
      <a:lvl3pPr marL="1428768" indent="-285754" algn="l" defTabSz="1143014" rtl="0" eaLnBrk="1" latinLnBrk="0" hangingPunct="1">
        <a:spcBef>
          <a:spcPct val="20000"/>
        </a:spcBef>
        <a:buFont typeface="Arial" pitchFamily="34" charset="0"/>
        <a:buChar char="•"/>
        <a:defRPr sz="3000" kern="1200">
          <a:solidFill>
            <a:schemeClr val="tx1"/>
          </a:solidFill>
          <a:latin typeface="+mn-lt"/>
          <a:ea typeface="+mn-ea"/>
          <a:cs typeface="+mn-cs"/>
        </a:defRPr>
      </a:lvl3pPr>
      <a:lvl4pPr marL="2000275"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4pPr>
      <a:lvl5pPr marL="2571783"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5pPr>
      <a:lvl6pPr marL="3143290"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6pPr>
      <a:lvl7pPr marL="3714796"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7pPr>
      <a:lvl8pPr marL="4286304"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8pPr>
      <a:lvl9pPr marL="4857810"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9pPr>
    </p:bodyStyle>
    <p:otherStyle>
      <a:defPPr>
        <a:defRPr lang="en-US"/>
      </a:defPPr>
      <a:lvl1pPr marL="0" algn="l" defTabSz="1143014" rtl="0" eaLnBrk="1" latinLnBrk="0" hangingPunct="1">
        <a:defRPr sz="2250" kern="1200">
          <a:solidFill>
            <a:schemeClr val="tx1"/>
          </a:solidFill>
          <a:latin typeface="+mn-lt"/>
          <a:ea typeface="+mn-ea"/>
          <a:cs typeface="+mn-cs"/>
        </a:defRPr>
      </a:lvl1pPr>
      <a:lvl2pPr marL="571508" algn="l" defTabSz="1143014" rtl="0" eaLnBrk="1" latinLnBrk="0" hangingPunct="1">
        <a:defRPr sz="2250" kern="1200">
          <a:solidFill>
            <a:schemeClr val="tx1"/>
          </a:solidFill>
          <a:latin typeface="+mn-lt"/>
          <a:ea typeface="+mn-ea"/>
          <a:cs typeface="+mn-cs"/>
        </a:defRPr>
      </a:lvl2pPr>
      <a:lvl3pPr marL="1143014" algn="l" defTabSz="1143014" rtl="0" eaLnBrk="1" latinLnBrk="0" hangingPunct="1">
        <a:defRPr sz="2250" kern="1200">
          <a:solidFill>
            <a:schemeClr val="tx1"/>
          </a:solidFill>
          <a:latin typeface="+mn-lt"/>
          <a:ea typeface="+mn-ea"/>
          <a:cs typeface="+mn-cs"/>
        </a:defRPr>
      </a:lvl3pPr>
      <a:lvl4pPr marL="1714521" algn="l" defTabSz="1143014" rtl="0" eaLnBrk="1" latinLnBrk="0" hangingPunct="1">
        <a:defRPr sz="2250" kern="1200">
          <a:solidFill>
            <a:schemeClr val="tx1"/>
          </a:solidFill>
          <a:latin typeface="+mn-lt"/>
          <a:ea typeface="+mn-ea"/>
          <a:cs typeface="+mn-cs"/>
        </a:defRPr>
      </a:lvl4pPr>
      <a:lvl5pPr marL="2286029" algn="l" defTabSz="1143014" rtl="0" eaLnBrk="1" latinLnBrk="0" hangingPunct="1">
        <a:defRPr sz="2250" kern="1200">
          <a:solidFill>
            <a:schemeClr val="tx1"/>
          </a:solidFill>
          <a:latin typeface="+mn-lt"/>
          <a:ea typeface="+mn-ea"/>
          <a:cs typeface="+mn-cs"/>
        </a:defRPr>
      </a:lvl5pPr>
      <a:lvl6pPr marL="2857536" algn="l" defTabSz="1143014" rtl="0" eaLnBrk="1" latinLnBrk="0" hangingPunct="1">
        <a:defRPr sz="2250" kern="1200">
          <a:solidFill>
            <a:schemeClr val="tx1"/>
          </a:solidFill>
          <a:latin typeface="+mn-lt"/>
          <a:ea typeface="+mn-ea"/>
          <a:cs typeface="+mn-cs"/>
        </a:defRPr>
      </a:lvl6pPr>
      <a:lvl7pPr marL="3429043" algn="l" defTabSz="1143014" rtl="0" eaLnBrk="1" latinLnBrk="0" hangingPunct="1">
        <a:defRPr sz="2250" kern="1200">
          <a:solidFill>
            <a:schemeClr val="tx1"/>
          </a:solidFill>
          <a:latin typeface="+mn-lt"/>
          <a:ea typeface="+mn-ea"/>
          <a:cs typeface="+mn-cs"/>
        </a:defRPr>
      </a:lvl7pPr>
      <a:lvl8pPr marL="4000550" algn="l" defTabSz="1143014" rtl="0" eaLnBrk="1" latinLnBrk="0" hangingPunct="1">
        <a:defRPr sz="2250" kern="1200">
          <a:solidFill>
            <a:schemeClr val="tx1"/>
          </a:solidFill>
          <a:latin typeface="+mn-lt"/>
          <a:ea typeface="+mn-ea"/>
          <a:cs typeface="+mn-cs"/>
        </a:defRPr>
      </a:lvl8pPr>
      <a:lvl9pPr marL="4572058" algn="l" defTabSz="1143014" rtl="0" eaLnBrk="1" latinLnBrk="0" hangingPunct="1">
        <a:defRPr sz="22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Dr.Ping" TargetMode="Externa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image" Target="../media/image7.sv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svg"/></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24.svg"/><Relationship Id="rId3" Type="http://schemas.openxmlformats.org/officeDocument/2006/relationships/image" Target="../media/image16.svg"/><Relationship Id="rId7" Type="http://schemas.openxmlformats.org/officeDocument/2006/relationships/image" Target="../media/image20.svg"/><Relationship Id="rId12" Type="http://schemas.openxmlformats.org/officeDocument/2006/relationships/image" Target="../media/image23.png"/><Relationship Id="rId2" Type="http://schemas.openxmlformats.org/officeDocument/2006/relationships/image" Target="../media/image15.png"/><Relationship Id="rId16"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2.svg"/><Relationship Id="rId5" Type="http://schemas.openxmlformats.org/officeDocument/2006/relationships/image" Target="../media/image18.svg"/><Relationship Id="rId15" Type="http://schemas.openxmlformats.org/officeDocument/2006/relationships/image" Target="../media/image13.svg"/><Relationship Id="rId10" Type="http://schemas.openxmlformats.org/officeDocument/2006/relationships/image" Target="../media/image21.png"/><Relationship Id="rId4" Type="http://schemas.openxmlformats.org/officeDocument/2006/relationships/image" Target="../media/image17.png"/><Relationship Id="rId9" Type="http://schemas.openxmlformats.org/officeDocument/2006/relationships/image" Target="../media/image11.svg"/><Relationship Id="rId1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24.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2.svg"/><Relationship Id="rId7" Type="http://schemas.openxmlformats.org/officeDocument/2006/relationships/image" Target="../media/image11.sv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3.svg"/><Relationship Id="rId5" Type="http://schemas.openxmlformats.org/officeDocument/2006/relationships/image" Target="../media/image5.svg"/><Relationship Id="rId10" Type="http://schemas.openxmlformats.org/officeDocument/2006/relationships/image" Target="../media/image12.png"/><Relationship Id="rId4" Type="http://schemas.openxmlformats.org/officeDocument/2006/relationships/image" Target="../media/image4.png"/><Relationship Id="rId9" Type="http://schemas.openxmlformats.org/officeDocument/2006/relationships/image" Target="../media/image26.svg"/></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sv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9.xml"/><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0.xml"/><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2.xml"/><Relationship Id="rId1" Type="http://schemas.openxmlformats.org/officeDocument/2006/relationships/slideLayout" Target="../slideLayouts/slideLayout31.xml"/></Relationships>
</file>

<file path=ppt/slides/_rels/slide3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3.xml"/><Relationship Id="rId1" Type="http://schemas.openxmlformats.org/officeDocument/2006/relationships/slideLayout" Target="../slideLayouts/slideLayout32.xml"/></Relationships>
</file>

<file path=ppt/slides/_rels/slide3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4.xml"/></Relationships>
</file>

<file path=ppt/slides/_rels/slide3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3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4.xml"/></Relationships>
</file>

<file path=ppt/slides/_rels/slide3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34.xml"/></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34.xml"/><Relationship Id="rId4" Type="http://schemas.openxmlformats.org/officeDocument/2006/relationships/image" Target="../media/image5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7.xml.rels><?xml version="1.0" encoding="UTF-8" standalone="yes"?>
<Relationships xmlns="http://schemas.openxmlformats.org/package/2006/relationships"><Relationship Id="rId8" Type="http://schemas.openxmlformats.org/officeDocument/2006/relationships/hyperlink" Target="https://www.actiononsugar.org/news-centre/sugar-in-the-news/2025/national-diet-and-nutrition-survey-ndns-2019-to-2023-/" TargetMode="External"/><Relationship Id="rId13" Type="http://schemas.openxmlformats.org/officeDocument/2006/relationships/hyperlink" Target="https://www.gov.uk/government/publications/whole-systems-approach-to-obesity?utm_source=chatgpt.com" TargetMode="External"/><Relationship Id="rId3" Type="http://schemas.openxmlformats.org/officeDocument/2006/relationships/image" Target="../media/image11.svg"/><Relationship Id="rId7" Type="http://schemas.openxmlformats.org/officeDocument/2006/relationships/image" Target="../media/image24.svg"/><Relationship Id="rId12" Type="http://schemas.openxmlformats.org/officeDocument/2006/relationships/hyperlink" Target="https://www.nice.org.uk/guidance/ng183?utm_source=chatgpt.com" TargetMode="Externa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hyperlink" Target="https://www.gov.uk/government/statistics/national-child-measurement-programme-england-202324-school-year?utm_source=chatgpt.com" TargetMode="External"/><Relationship Id="rId5" Type="http://schemas.openxmlformats.org/officeDocument/2006/relationships/image" Target="../media/image13.svg"/><Relationship Id="rId15" Type="http://schemas.openxmlformats.org/officeDocument/2006/relationships/hyperlink" Target="https://www.worldobesity.org/news/economic-impact-of-overweight-and-obesity-to-surpass-4-trillion-by-2035?utm_source=chatgpt.com" TargetMode="External"/><Relationship Id="rId10" Type="http://schemas.openxmlformats.org/officeDocument/2006/relationships/hyperlink" Target="https://www.gov.uk/government/statistics/national-diet-and-nutrition-survey-2019-to-2023/national-diet-and-nutrition-survey-2019-to-2023-report?utm_source=chatgpt.com" TargetMode="External"/><Relationship Id="rId4" Type="http://schemas.openxmlformats.org/officeDocument/2006/relationships/image" Target="../media/image12.png"/><Relationship Id="rId9" Type="http://schemas.openxmlformats.org/officeDocument/2006/relationships/hyperlink" Target="https://www.mdpi.com/2414-4088/9/9/97?utm_source=chatgpt.com" TargetMode="External"/><Relationship Id="rId14" Type="http://schemas.openxmlformats.org/officeDocument/2006/relationships/hyperlink" Target="https://ukhsa.blog.gov.uk/2019/07/25/health-matters-whole-systems-approach-to-obesity/?utm_source=chatgpt.com"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3.xml"/></Relationships>
</file>

<file path=ppt/slides/_rels/slide40.xml.rels><?xml version="1.0" encoding="UTF-8" standalone="yes"?>
<Relationships xmlns="http://schemas.openxmlformats.org/package/2006/relationships"><Relationship Id="rId8" Type="http://schemas.openxmlformats.org/officeDocument/2006/relationships/hyperlink" Target="https://pmc.ncbi.nlm.nih.gov/articles/PMC12220540/" TargetMode="External"/><Relationship Id="rId3" Type="http://schemas.openxmlformats.org/officeDocument/2006/relationships/hyperlink" Target="https://journals.sagepub.com/doi/10.1177/20552076251331794" TargetMode="External"/><Relationship Id="rId7" Type="http://schemas.openxmlformats.org/officeDocument/2006/relationships/hyperlink" Target="https://www.frontiersin.org/journals/nutrition/articles/10.3389/fnut.2023.1125542/full" TargetMode="External"/><Relationship Id="rId2" Type="http://schemas.openxmlformats.org/officeDocument/2006/relationships/hyperlink" Target="https://www.ncbi.nlm.nih.gov/pmc/articles/PMC12337362/" TargetMode="External"/><Relationship Id="rId1" Type="http://schemas.openxmlformats.org/officeDocument/2006/relationships/slideLayout" Target="../slideLayouts/slideLayout34.xml"/><Relationship Id="rId6" Type="http://schemas.openxmlformats.org/officeDocument/2006/relationships/hyperlink" Target="https://pmc.ncbi.nlm.nih.gov/articles/PMC9790224" TargetMode="External"/><Relationship Id="rId5" Type="http://schemas.openxmlformats.org/officeDocument/2006/relationships/hyperlink" Target="https://onlinelibrary.wiley.com/doi/10.1111/jhn.13016" TargetMode="External"/><Relationship Id="rId4" Type="http://schemas.openxmlformats.org/officeDocument/2006/relationships/hyperlink" Target="https://dl.acm.org/doi/fullHtml/10.1145/3652037.3652048" TargetMode="External"/><Relationship Id="rId9" Type="http://schemas.openxmlformats.org/officeDocument/2006/relationships/hyperlink" Target="https://www.sciencedirect.com/science/article/pii/S019566632400374X"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2757" y="342940"/>
            <a:ext cx="17794724" cy="584775"/>
          </a:xfrm>
          <a:prstGeom prst="rect">
            <a:avLst/>
          </a:prstGeom>
        </p:spPr>
        <p:txBody>
          <a:bodyPr wrap="square">
            <a:spAutoFit/>
          </a:bodyPr>
          <a:lstStyle/>
          <a:p>
            <a:r>
              <a:rPr lang="en-US" sz="3200" b="1" dirty="0" err="1">
                <a:solidFill>
                  <a:srgbClr val="D75BE2"/>
                </a:solidFill>
                <a:latin typeface="Arial" panose="020B0604020202020204" pitchFamily="34" charset="0"/>
                <a:ea typeface="Source Serif 4 Semi Bold" pitchFamily="34" charset="-122"/>
                <a:cs typeface="Arial" panose="020B0604020202020204" pitchFamily="34" charset="0"/>
              </a:rPr>
              <a:t>FoodScan</a:t>
            </a:r>
            <a:r>
              <a:rPr lang="en-US" sz="3200" b="1" dirty="0">
                <a:solidFill>
                  <a:srgbClr val="D75BE2"/>
                </a:solidFill>
                <a:latin typeface="Arial" panose="020B0604020202020204" pitchFamily="34" charset="0"/>
                <a:ea typeface="Source Serif 4 Semi Bold" pitchFamily="34" charset="-122"/>
                <a:cs typeface="Arial" panose="020B0604020202020204" pitchFamily="34" charset="0"/>
              </a:rPr>
              <a:t>:</a:t>
            </a:r>
            <a:r>
              <a:rPr lang="en-US" sz="3200" b="1" dirty="0">
                <a:solidFill>
                  <a:srgbClr val="D73AD7"/>
                </a:solidFill>
                <a:latin typeface="Arial" panose="020B0604020202020204" pitchFamily="34" charset="0"/>
                <a:ea typeface="Source Serif 4 Semi Bold" pitchFamily="34" charset="-122"/>
                <a:cs typeface="Arial" panose="020B0604020202020204" pitchFamily="34" charset="0"/>
              </a:rPr>
              <a:t> An Augmented Reality Nutrition Education Intervention for Teen Shoppers</a:t>
            </a:r>
            <a:endParaRPr lang="en-US" sz="3200" b="1" dirty="0">
              <a:latin typeface="Arial" panose="020B0604020202020204" pitchFamily="34" charset="0"/>
              <a:cs typeface="Arial" panose="020B0604020202020204" pitchFamily="34" charset="0"/>
            </a:endParaRPr>
          </a:p>
        </p:txBody>
      </p:sp>
      <p:sp>
        <p:nvSpPr>
          <p:cNvPr id="3" name="Rectangle 2"/>
          <p:cNvSpPr/>
          <p:nvPr/>
        </p:nvSpPr>
        <p:spPr>
          <a:xfrm>
            <a:off x="785718" y="1333500"/>
            <a:ext cx="6467989" cy="318357"/>
          </a:xfrm>
          <a:prstGeom prst="rect">
            <a:avLst/>
          </a:prstGeom>
        </p:spPr>
        <p:txBody>
          <a:bodyPr wrap="none">
            <a:spAutoFit/>
          </a:bodyPr>
          <a:lstStyle/>
          <a:p>
            <a:pPr>
              <a:lnSpc>
                <a:spcPts val="1500"/>
              </a:lnSpc>
            </a:pPr>
            <a:r>
              <a:rPr lang="en-US" sz="2800" b="1">
                <a:solidFill>
                  <a:srgbClr val="272525"/>
                </a:solidFill>
                <a:latin typeface="Arial" panose="020B0604020202020204" pitchFamily="34" charset="0"/>
                <a:ea typeface="Source Sans 3" pitchFamily="34" charset="-122"/>
                <a:cs typeface="Arial" panose="020B0604020202020204" pitchFamily="34" charset="0"/>
              </a:rPr>
              <a:t>Target Group: Teenagers aged 13–18</a:t>
            </a:r>
            <a:endParaRPr lang="en-US" sz="2800" b="1" dirty="0">
              <a:latin typeface="Arial" panose="020B0604020202020204" pitchFamily="34" charset="0"/>
              <a:cs typeface="Arial" panose="020B0604020202020204" pitchFamily="34" charset="0"/>
            </a:endParaRPr>
          </a:p>
        </p:txBody>
      </p:sp>
      <p:sp>
        <p:nvSpPr>
          <p:cNvPr id="4" name="Rectangle 3"/>
          <p:cNvSpPr/>
          <p:nvPr/>
        </p:nvSpPr>
        <p:spPr>
          <a:xfrm>
            <a:off x="838200" y="1963207"/>
            <a:ext cx="11926663" cy="318357"/>
          </a:xfrm>
          <a:prstGeom prst="rect">
            <a:avLst/>
          </a:prstGeom>
        </p:spPr>
        <p:txBody>
          <a:bodyPr wrap="none">
            <a:spAutoFit/>
          </a:bodyPr>
          <a:lstStyle/>
          <a:p>
            <a:pPr>
              <a:lnSpc>
                <a:spcPts val="1500"/>
              </a:lnSpc>
            </a:pPr>
            <a:r>
              <a:rPr lang="en-US" sz="2800" b="1" dirty="0">
                <a:solidFill>
                  <a:srgbClr val="272525"/>
                </a:solidFill>
                <a:latin typeface="Arial" panose="020B0604020202020204" pitchFamily="34" charset="0"/>
                <a:ea typeface="Source Sans 3" pitchFamily="34" charset="-122"/>
                <a:cs typeface="Arial" panose="020B0604020202020204" pitchFamily="34" charset="0"/>
              </a:rPr>
              <a:t>Module: LCHS7009 – Population Health and Digital Health Promotion</a:t>
            </a:r>
            <a:endParaRPr lang="en-US" sz="2800" b="1" dirty="0">
              <a:latin typeface="Arial" panose="020B0604020202020204" pitchFamily="34" charset="0"/>
              <a:cs typeface="Arial" panose="020B0604020202020204" pitchFamily="34" charset="0"/>
            </a:endParaRPr>
          </a:p>
        </p:txBody>
      </p:sp>
      <p:sp>
        <p:nvSpPr>
          <p:cNvPr id="6" name="Rectangle 5"/>
          <p:cNvSpPr/>
          <p:nvPr/>
        </p:nvSpPr>
        <p:spPr>
          <a:xfrm>
            <a:off x="838200" y="2628900"/>
            <a:ext cx="4928913" cy="318357"/>
          </a:xfrm>
          <a:prstGeom prst="rect">
            <a:avLst/>
          </a:prstGeom>
        </p:spPr>
        <p:txBody>
          <a:bodyPr wrap="none">
            <a:spAutoFit/>
          </a:bodyPr>
          <a:lstStyle/>
          <a:p>
            <a:pPr>
              <a:lnSpc>
                <a:spcPts val="1500"/>
              </a:lnSpc>
            </a:pPr>
            <a:r>
              <a:rPr lang="en-US" sz="2800" b="1" dirty="0">
                <a:solidFill>
                  <a:srgbClr val="272525"/>
                </a:solidFill>
                <a:latin typeface="Arial" panose="020B0604020202020204" pitchFamily="34" charset="0"/>
                <a:ea typeface="Source Sans 3" pitchFamily="34" charset="-122"/>
                <a:cs typeface="Arial" panose="020B0604020202020204" pitchFamily="34" charset="0"/>
              </a:rPr>
              <a:t>Lecturer Name: </a:t>
            </a:r>
            <a:r>
              <a:rPr lang="en-US" sz="2800" b="1" u="sng" dirty="0">
                <a:solidFill>
                  <a:srgbClr val="D75BE2"/>
                </a:solidFill>
                <a:latin typeface="Arial" panose="020B0604020202020204" pitchFamily="34" charset="0"/>
                <a:ea typeface="Source Sans 3" pitchFamily="34" charset="-122"/>
                <a:cs typeface="Arial" panose="020B0604020202020204" pitchFamily="34" charset="0"/>
                <a:hlinkClick r:id="rId2">
                  <a:extLst>
                    <a:ext uri="{A12FA001-AC4F-418D-AE19-62706E023703}">
                      <ahyp:hlinkClr xmlns:ahyp="http://schemas.microsoft.com/office/drawing/2018/hyperlinkcolor" val="tx"/>
                    </a:ext>
                  </a:extLst>
                </a:hlinkClick>
              </a:rPr>
              <a:t>Dr. Ping</a:t>
            </a:r>
            <a:r>
              <a:rPr lang="en-US" sz="2800" b="1" dirty="0">
                <a:solidFill>
                  <a:srgbClr val="272525"/>
                </a:solidFill>
                <a:latin typeface="Arial" panose="020B0604020202020204" pitchFamily="34" charset="0"/>
                <a:ea typeface="Source Sans 3" pitchFamily="34" charset="-122"/>
                <a:cs typeface="Arial" panose="020B0604020202020204" pitchFamily="34" charset="0"/>
              </a:rPr>
              <a:t> Wu</a:t>
            </a:r>
            <a:endParaRPr lang="en-US" sz="2800" b="1" dirty="0">
              <a:latin typeface="Arial" panose="020B0604020202020204" pitchFamily="34" charset="0"/>
              <a:cs typeface="Arial" panose="020B0604020202020204" pitchFamily="34" charset="0"/>
            </a:endParaRPr>
          </a:p>
        </p:txBody>
      </p:sp>
      <p:pic>
        <p:nvPicPr>
          <p:cNvPr id="7" name="Image 0" descr="preencoded.png"/>
          <p:cNvPicPr>
            <a:picLocks noChangeAspect="1"/>
          </p:cNvPicPr>
          <p:nvPr/>
        </p:nvPicPr>
        <p:blipFill>
          <a:blip r:embed="rId3"/>
          <a:stretch>
            <a:fillRect/>
          </a:stretch>
        </p:blipFill>
        <p:spPr>
          <a:xfrm>
            <a:off x="10134600" y="2283936"/>
            <a:ext cx="7660124" cy="7660124"/>
          </a:xfrm>
          <a:prstGeom prst="rect">
            <a:avLst/>
          </a:prstGeom>
          <a:ln>
            <a:noFill/>
          </a:ln>
          <a:effectLst>
            <a:outerShdw blurRad="292100" dist="139700" dir="2700000" algn="tl" rotWithShape="0">
              <a:srgbClr val="333333">
                <a:alpha val="65000"/>
              </a:srgbClr>
            </a:outerShdw>
          </a:effectLst>
        </p:spPr>
      </p:pic>
      <p:sp>
        <p:nvSpPr>
          <p:cNvPr id="8" name="Rectangle 7"/>
          <p:cNvSpPr/>
          <p:nvPr/>
        </p:nvSpPr>
        <p:spPr>
          <a:xfrm>
            <a:off x="3657600" y="3434434"/>
            <a:ext cx="2781531" cy="330027"/>
          </a:xfrm>
          <a:prstGeom prst="rect">
            <a:avLst/>
          </a:prstGeom>
        </p:spPr>
        <p:txBody>
          <a:bodyPr wrap="none">
            <a:spAutoFit/>
          </a:bodyPr>
          <a:lstStyle/>
          <a:p>
            <a:pPr>
              <a:lnSpc>
                <a:spcPts val="1500"/>
              </a:lnSpc>
            </a:pPr>
            <a:r>
              <a:rPr lang="en-US" sz="3200" b="1" dirty="0">
                <a:solidFill>
                  <a:srgbClr val="272525"/>
                </a:solidFill>
                <a:latin typeface="Arial" panose="020B0604020202020204" pitchFamily="34" charset="0"/>
                <a:ea typeface="Source Sans 3" pitchFamily="34" charset="-122"/>
                <a:cs typeface="Arial" panose="020B0604020202020204" pitchFamily="34" charset="0"/>
              </a:rPr>
              <a:t>Group Name:</a:t>
            </a:r>
            <a:endParaRPr lang="en-US" sz="3200" b="1" dirty="0">
              <a:latin typeface="Arial" panose="020B0604020202020204" pitchFamily="34" charset="0"/>
              <a:cs typeface="Arial" panose="020B0604020202020204" pitchFamily="34" charset="0"/>
            </a:endParaRPr>
          </a:p>
        </p:txBody>
      </p:sp>
      <p:graphicFrame>
        <p:nvGraphicFramePr>
          <p:cNvPr id="10" name="Table 9"/>
          <p:cNvGraphicFramePr>
            <a:graphicFrameLocks noGrp="1"/>
          </p:cNvGraphicFramePr>
          <p:nvPr>
            <p:extLst>
              <p:ext uri="{D42A27DB-BD31-4B8C-83A1-F6EECF244321}">
                <p14:modId xmlns:p14="http://schemas.microsoft.com/office/powerpoint/2010/main" val="1566700378"/>
              </p:ext>
            </p:extLst>
          </p:nvPr>
        </p:nvGraphicFramePr>
        <p:xfrm>
          <a:off x="1219200" y="3963618"/>
          <a:ext cx="8229600" cy="5447080"/>
        </p:xfrm>
        <a:graphic>
          <a:graphicData uri="http://schemas.openxmlformats.org/drawingml/2006/table">
            <a:tbl>
              <a:tblPr firstRow="1" bandRow="1">
                <a:tableStyleId>{00A15C55-8517-42AA-B614-E9B94910E393}</a:tableStyleId>
              </a:tblPr>
              <a:tblGrid>
                <a:gridCol w="1162878">
                  <a:extLst>
                    <a:ext uri="{9D8B030D-6E8A-4147-A177-3AD203B41FA5}">
                      <a16:colId xmlns:a16="http://schemas.microsoft.com/office/drawing/2014/main" val="1944136926"/>
                    </a:ext>
                  </a:extLst>
                </a:gridCol>
                <a:gridCol w="4171122">
                  <a:extLst>
                    <a:ext uri="{9D8B030D-6E8A-4147-A177-3AD203B41FA5}">
                      <a16:colId xmlns:a16="http://schemas.microsoft.com/office/drawing/2014/main" val="234828682"/>
                    </a:ext>
                  </a:extLst>
                </a:gridCol>
                <a:gridCol w="2895600">
                  <a:extLst>
                    <a:ext uri="{9D8B030D-6E8A-4147-A177-3AD203B41FA5}">
                      <a16:colId xmlns:a16="http://schemas.microsoft.com/office/drawing/2014/main" val="1767621197"/>
                    </a:ext>
                  </a:extLst>
                </a:gridCol>
              </a:tblGrid>
              <a:tr h="1089416">
                <a:tc>
                  <a:txBody>
                    <a:bodyPr/>
                    <a:lstStyle/>
                    <a:p>
                      <a:pPr algn="ctr"/>
                      <a:r>
                        <a:rPr lang="en-US" sz="2800" dirty="0" err="1">
                          <a:latin typeface="Arial" panose="020B0604020202020204" pitchFamily="34" charset="0"/>
                          <a:cs typeface="Arial" panose="020B0604020202020204" pitchFamily="34" charset="0"/>
                        </a:rPr>
                        <a:t>Sr.No</a:t>
                      </a:r>
                      <a:endParaRPr lang="en-IN" sz="2800" dirty="0">
                        <a:latin typeface="Arial" panose="020B0604020202020204" pitchFamily="34" charset="0"/>
                        <a:cs typeface="Arial" panose="020B0604020202020204" pitchFamily="34" charset="0"/>
                      </a:endParaRPr>
                    </a:p>
                  </a:txBody>
                  <a:tcPr anchor="ctr"/>
                </a:tc>
                <a:tc>
                  <a:txBody>
                    <a:bodyPr/>
                    <a:lstStyle/>
                    <a:p>
                      <a:pPr algn="ctr"/>
                      <a:r>
                        <a:rPr lang="en-US" sz="2800" dirty="0">
                          <a:latin typeface="Arial" panose="020B0604020202020204" pitchFamily="34" charset="0"/>
                          <a:cs typeface="Arial" panose="020B0604020202020204" pitchFamily="34" charset="0"/>
                        </a:rPr>
                        <a:t>Name</a:t>
                      </a:r>
                      <a:endParaRPr lang="en-IN" sz="2800" dirty="0">
                        <a:latin typeface="Arial" panose="020B0604020202020204" pitchFamily="34" charset="0"/>
                        <a:cs typeface="Arial" panose="020B0604020202020204" pitchFamily="34" charset="0"/>
                      </a:endParaRPr>
                    </a:p>
                  </a:txBody>
                  <a:tcPr anchor="ctr"/>
                </a:tc>
                <a:tc>
                  <a:txBody>
                    <a:bodyPr/>
                    <a:lstStyle/>
                    <a:p>
                      <a:pPr algn="ctr"/>
                      <a:r>
                        <a:rPr lang="en-US" sz="2800" dirty="0">
                          <a:latin typeface="Arial" panose="020B0604020202020204" pitchFamily="34" charset="0"/>
                          <a:cs typeface="Arial" panose="020B0604020202020204" pitchFamily="34" charset="0"/>
                        </a:rPr>
                        <a:t>Student ID</a:t>
                      </a:r>
                      <a:endParaRPr lang="en-IN" sz="28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631875643"/>
                  </a:ext>
                </a:extLst>
              </a:tr>
              <a:tr h="1089416">
                <a:tc>
                  <a:txBody>
                    <a:bodyPr/>
                    <a:lstStyle/>
                    <a:p>
                      <a:pPr algn="ctr"/>
                      <a:r>
                        <a:rPr lang="en-US" sz="2800" dirty="0"/>
                        <a:t>1</a:t>
                      </a:r>
                      <a:endParaRPr lang="en-IN" sz="2800" dirty="0"/>
                    </a:p>
                  </a:txBody>
                  <a:tcPr anchor="ctr"/>
                </a:tc>
                <a:tc>
                  <a:txBody>
                    <a:bodyPr/>
                    <a:lstStyle/>
                    <a:p>
                      <a:pPr algn="ctr"/>
                      <a:r>
                        <a:rPr lang="en-IN" sz="2800" kern="100" dirty="0"/>
                        <a:t>Chauhan </a:t>
                      </a:r>
                      <a:r>
                        <a:rPr lang="en-IN" sz="2800" kern="100" dirty="0" err="1"/>
                        <a:t>Janvi</a:t>
                      </a:r>
                      <a:r>
                        <a:rPr lang="en-IN" sz="2800" kern="100" dirty="0"/>
                        <a:t> </a:t>
                      </a:r>
                      <a:r>
                        <a:rPr lang="en-IN" sz="2800" kern="100" dirty="0" err="1"/>
                        <a:t>Ishwarbhai</a:t>
                      </a:r>
                      <a:endParaRPr lang="en-IN" sz="2800" dirty="0"/>
                    </a:p>
                  </a:txBody>
                  <a:tcPr anchor="ctr"/>
                </a:tc>
                <a:tc>
                  <a:txBody>
                    <a:bodyPr/>
                    <a:lstStyle/>
                    <a:p>
                      <a:pPr algn="ctr"/>
                      <a:r>
                        <a:rPr lang="en-IN" sz="2800" kern="100" dirty="0"/>
                        <a:t>2431585</a:t>
                      </a:r>
                      <a:endParaRPr lang="en-IN" sz="2800" dirty="0"/>
                    </a:p>
                  </a:txBody>
                  <a:tcPr anchor="ctr"/>
                </a:tc>
                <a:extLst>
                  <a:ext uri="{0D108BD9-81ED-4DB2-BD59-A6C34878D82A}">
                    <a16:rowId xmlns:a16="http://schemas.microsoft.com/office/drawing/2014/main" val="129916366"/>
                  </a:ext>
                </a:extLst>
              </a:tr>
              <a:tr h="1089416">
                <a:tc>
                  <a:txBody>
                    <a:bodyPr/>
                    <a:lstStyle/>
                    <a:p>
                      <a:pPr algn="ctr"/>
                      <a:r>
                        <a:rPr lang="en-US" sz="2800" dirty="0"/>
                        <a:t>2</a:t>
                      </a:r>
                      <a:endParaRPr lang="en-IN" sz="2800" dirty="0"/>
                    </a:p>
                  </a:txBody>
                  <a:tcPr anchor="ctr"/>
                </a:tc>
                <a:tc>
                  <a:txBody>
                    <a:bodyPr/>
                    <a:lstStyle/>
                    <a:p>
                      <a:pPr algn="ctr"/>
                      <a:r>
                        <a:rPr lang="en-US" sz="2800" dirty="0" err="1"/>
                        <a:t>Muskan</a:t>
                      </a:r>
                      <a:r>
                        <a:rPr lang="en-US" sz="2800" dirty="0"/>
                        <a:t> </a:t>
                      </a:r>
                      <a:r>
                        <a:rPr lang="en-US" sz="2800" dirty="0" err="1"/>
                        <a:t>Lalani</a:t>
                      </a:r>
                      <a:endParaRPr lang="en-IN" sz="2800" dirty="0"/>
                    </a:p>
                  </a:txBody>
                  <a:tcPr anchor="ctr"/>
                </a:tc>
                <a:tc>
                  <a:txBody>
                    <a:bodyPr/>
                    <a:lstStyle/>
                    <a:p>
                      <a:pPr algn="ctr"/>
                      <a:r>
                        <a:rPr lang="en-US" sz="2800" dirty="0"/>
                        <a:t>2430822</a:t>
                      </a:r>
                      <a:endParaRPr lang="en-IN" sz="2800" dirty="0"/>
                    </a:p>
                  </a:txBody>
                  <a:tcPr anchor="ctr"/>
                </a:tc>
                <a:extLst>
                  <a:ext uri="{0D108BD9-81ED-4DB2-BD59-A6C34878D82A}">
                    <a16:rowId xmlns:a16="http://schemas.microsoft.com/office/drawing/2014/main" val="551615066"/>
                  </a:ext>
                </a:extLst>
              </a:tr>
              <a:tr h="1089416">
                <a:tc>
                  <a:txBody>
                    <a:bodyPr/>
                    <a:lstStyle/>
                    <a:p>
                      <a:pPr algn="ctr"/>
                      <a:r>
                        <a:rPr lang="en-US" sz="2800" dirty="0"/>
                        <a:t>3</a:t>
                      </a:r>
                      <a:endParaRPr lang="en-IN" sz="2800" dirty="0"/>
                    </a:p>
                  </a:txBody>
                  <a:tcPr anchor="ctr"/>
                </a:tc>
                <a:tc>
                  <a:txBody>
                    <a:bodyPr/>
                    <a:lstStyle/>
                    <a:p>
                      <a:pPr algn="ctr"/>
                      <a:r>
                        <a:rPr lang="en-US" sz="2800" dirty="0" err="1"/>
                        <a:t>Rutvika</a:t>
                      </a:r>
                      <a:r>
                        <a:rPr lang="en-US" sz="2800" dirty="0"/>
                        <a:t> </a:t>
                      </a:r>
                      <a:r>
                        <a:rPr lang="en-US" sz="2800" dirty="0" err="1"/>
                        <a:t>Goswami</a:t>
                      </a:r>
                      <a:endParaRPr lang="en-IN" sz="2800" dirty="0"/>
                    </a:p>
                  </a:txBody>
                  <a:tcPr anchor="ctr"/>
                </a:tc>
                <a:tc>
                  <a:txBody>
                    <a:bodyPr/>
                    <a:lstStyle/>
                    <a:p>
                      <a:pPr algn="ctr"/>
                      <a:r>
                        <a:rPr lang="en-US" sz="2800" dirty="0"/>
                        <a:t>2430971</a:t>
                      </a:r>
                      <a:endParaRPr lang="en-IN" sz="2800" dirty="0"/>
                    </a:p>
                  </a:txBody>
                  <a:tcPr anchor="ctr"/>
                </a:tc>
                <a:extLst>
                  <a:ext uri="{0D108BD9-81ED-4DB2-BD59-A6C34878D82A}">
                    <a16:rowId xmlns:a16="http://schemas.microsoft.com/office/drawing/2014/main" val="3470501758"/>
                  </a:ext>
                </a:extLst>
              </a:tr>
              <a:tr h="1089416">
                <a:tc>
                  <a:txBody>
                    <a:bodyPr/>
                    <a:lstStyle/>
                    <a:p>
                      <a:pPr algn="ctr"/>
                      <a:r>
                        <a:rPr lang="en-US" sz="2800" dirty="0"/>
                        <a:t>4</a:t>
                      </a:r>
                      <a:endParaRPr lang="en-IN" sz="2800" dirty="0"/>
                    </a:p>
                  </a:txBody>
                  <a:tcPr anchor="ctr"/>
                </a:tc>
                <a:tc>
                  <a:txBody>
                    <a:bodyPr/>
                    <a:lstStyle/>
                    <a:p>
                      <a:pPr algn="ctr"/>
                      <a:r>
                        <a:rPr lang="en-US" sz="2800" dirty="0" err="1"/>
                        <a:t>Akshay</a:t>
                      </a:r>
                      <a:r>
                        <a:rPr lang="en-US" sz="2800" baseline="0" dirty="0"/>
                        <a:t> </a:t>
                      </a:r>
                      <a:r>
                        <a:rPr lang="en-US" sz="2800" baseline="0" dirty="0" err="1"/>
                        <a:t>Moncy</a:t>
                      </a:r>
                      <a:endParaRPr lang="en-IN" sz="2800" dirty="0"/>
                    </a:p>
                  </a:txBody>
                  <a:tcPr anchor="ctr"/>
                </a:tc>
                <a:tc>
                  <a:txBody>
                    <a:bodyPr/>
                    <a:lstStyle/>
                    <a:p>
                      <a:pPr algn="ctr"/>
                      <a:r>
                        <a:rPr lang="en-US" sz="2800" dirty="0"/>
                        <a:t>2430327</a:t>
                      </a:r>
                      <a:endParaRPr lang="en-IN" sz="2800" dirty="0"/>
                    </a:p>
                  </a:txBody>
                  <a:tcPr anchor="ctr"/>
                </a:tc>
                <a:extLst>
                  <a:ext uri="{0D108BD9-81ED-4DB2-BD59-A6C34878D82A}">
                    <a16:rowId xmlns:a16="http://schemas.microsoft.com/office/drawing/2014/main" val="897344827"/>
                  </a:ext>
                </a:extLst>
              </a:tr>
            </a:tbl>
          </a:graphicData>
        </a:graphic>
      </p:graphicFrame>
      <p:pic>
        <p:nvPicPr>
          <p:cNvPr id="11" name="Picture 2">
            <a:extLst>
              <a:ext uri="{FF2B5EF4-FFF2-40B4-BE49-F238E27FC236}">
                <a16:creationId xmlns:a16="http://schemas.microsoft.com/office/drawing/2014/main" id="{57E8498D-9BF6-3801-1B03-ECBF5917FC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25400" y="914910"/>
            <a:ext cx="4457700" cy="126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15507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p:cTn id="29" dur="1000" fill="hold"/>
                                        <p:tgtEl>
                                          <p:spTgt spid="8"/>
                                        </p:tgtEl>
                                        <p:attrNameLst>
                                          <p:attrName>ppt_w</p:attrName>
                                        </p:attrNameLst>
                                      </p:cBhvr>
                                      <p:tavLst>
                                        <p:tav tm="0">
                                          <p:val>
                                            <p:fltVal val="0"/>
                                          </p:val>
                                        </p:tav>
                                        <p:tav tm="100000">
                                          <p:val>
                                            <p:strVal val="#ppt_w"/>
                                          </p:val>
                                        </p:tav>
                                      </p:tavLst>
                                    </p:anim>
                                    <p:anim calcmode="lin" valueType="num">
                                      <p:cBhvr>
                                        <p:cTn id="30" dur="1000" fill="hold"/>
                                        <p:tgtEl>
                                          <p:spTgt spid="8"/>
                                        </p:tgtEl>
                                        <p:attrNameLst>
                                          <p:attrName>ppt_h</p:attrName>
                                        </p:attrNameLst>
                                      </p:cBhvr>
                                      <p:tavLst>
                                        <p:tav tm="0">
                                          <p:val>
                                            <p:fltVal val="0"/>
                                          </p:val>
                                        </p:tav>
                                        <p:tav tm="100000">
                                          <p:val>
                                            <p:strVal val="#ppt_h"/>
                                          </p:val>
                                        </p:tav>
                                      </p:tavLst>
                                    </p:anim>
                                    <p:anim calcmode="lin" valueType="num">
                                      <p:cBhvr>
                                        <p:cTn id="31" dur="1000" fill="hold"/>
                                        <p:tgtEl>
                                          <p:spTgt spid="8"/>
                                        </p:tgtEl>
                                        <p:attrNameLst>
                                          <p:attrName>style.rotation</p:attrName>
                                        </p:attrNameLst>
                                      </p:cBhvr>
                                      <p:tavLst>
                                        <p:tav tm="0">
                                          <p:val>
                                            <p:fltVal val="90"/>
                                          </p:val>
                                        </p:tav>
                                        <p:tav tm="100000">
                                          <p:val>
                                            <p:fltVal val="0"/>
                                          </p:val>
                                        </p:tav>
                                      </p:tavLst>
                                    </p:anim>
                                    <p:animEffect transition="in" filter="fade">
                                      <p:cBhvr>
                                        <p:cTn id="32" dur="1000"/>
                                        <p:tgtEl>
                                          <p:spTgt spid="8"/>
                                        </p:tgtEl>
                                      </p:cBhvr>
                                    </p:animEffect>
                                  </p:childTnLst>
                                </p:cTn>
                              </p:par>
                              <p:par>
                                <p:cTn id="33" presetID="31" presetClass="entr" presetSubtype="0" fill="hold" nodeType="with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p:cTn id="35" dur="1000" fill="hold"/>
                                        <p:tgtEl>
                                          <p:spTgt spid="10"/>
                                        </p:tgtEl>
                                        <p:attrNameLst>
                                          <p:attrName>ppt_w</p:attrName>
                                        </p:attrNameLst>
                                      </p:cBhvr>
                                      <p:tavLst>
                                        <p:tav tm="0">
                                          <p:val>
                                            <p:fltVal val="0"/>
                                          </p:val>
                                        </p:tav>
                                        <p:tav tm="100000">
                                          <p:val>
                                            <p:strVal val="#ppt_w"/>
                                          </p:val>
                                        </p:tav>
                                      </p:tavLst>
                                    </p:anim>
                                    <p:anim calcmode="lin" valueType="num">
                                      <p:cBhvr>
                                        <p:cTn id="36" dur="1000" fill="hold"/>
                                        <p:tgtEl>
                                          <p:spTgt spid="10"/>
                                        </p:tgtEl>
                                        <p:attrNameLst>
                                          <p:attrName>ppt_h</p:attrName>
                                        </p:attrNameLst>
                                      </p:cBhvr>
                                      <p:tavLst>
                                        <p:tav tm="0">
                                          <p:val>
                                            <p:fltVal val="0"/>
                                          </p:val>
                                        </p:tav>
                                        <p:tav tm="100000">
                                          <p:val>
                                            <p:strVal val="#ppt_h"/>
                                          </p:val>
                                        </p:tav>
                                      </p:tavLst>
                                    </p:anim>
                                    <p:anim calcmode="lin" valueType="num">
                                      <p:cBhvr>
                                        <p:cTn id="37" dur="1000" fill="hold"/>
                                        <p:tgtEl>
                                          <p:spTgt spid="10"/>
                                        </p:tgtEl>
                                        <p:attrNameLst>
                                          <p:attrName>style.rotation</p:attrName>
                                        </p:attrNameLst>
                                      </p:cBhvr>
                                      <p:tavLst>
                                        <p:tav tm="0">
                                          <p:val>
                                            <p:fltVal val="90"/>
                                          </p:val>
                                        </p:tav>
                                        <p:tav tm="100000">
                                          <p:val>
                                            <p:fltVal val="0"/>
                                          </p:val>
                                        </p:tav>
                                      </p:tavLst>
                                    </p:anim>
                                    <p:animEffect transition="in" filter="fade">
                                      <p:cBhvr>
                                        <p:cTn id="38" dur="1000"/>
                                        <p:tgtEl>
                                          <p:spTgt spid="10"/>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randombar(horizontal)">
                                      <p:cBhvr>
                                        <p:cTn id="4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6"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sp>
        <p:nvSpPr>
          <p:cNvPr id="2" name="Freeform 2"/>
          <p:cNvSpPr/>
          <p:nvPr/>
        </p:nvSpPr>
        <p:spPr>
          <a:xfrm rot="-5400000">
            <a:off x="4708838" y="1224277"/>
            <a:ext cx="1577830" cy="7292493"/>
          </a:xfrm>
          <a:custGeom>
            <a:avLst/>
            <a:gdLst/>
            <a:ahLst/>
            <a:cxnLst/>
            <a:rect l="l" t="t" r="r" b="b"/>
            <a:pathLst>
              <a:path w="1577830" h="7292493">
                <a:moveTo>
                  <a:pt x="0" y="0"/>
                </a:moveTo>
                <a:lnTo>
                  <a:pt x="1577831" y="0"/>
                </a:lnTo>
                <a:lnTo>
                  <a:pt x="1577831" y="7292493"/>
                </a:lnTo>
                <a:lnTo>
                  <a:pt x="0" y="72924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rot="-5400000">
            <a:off x="4708838" y="4527863"/>
            <a:ext cx="1577830" cy="7292493"/>
          </a:xfrm>
          <a:custGeom>
            <a:avLst/>
            <a:gdLst/>
            <a:ahLst/>
            <a:cxnLst/>
            <a:rect l="l" t="t" r="r" b="b"/>
            <a:pathLst>
              <a:path w="1577830" h="7292493">
                <a:moveTo>
                  <a:pt x="0" y="0"/>
                </a:moveTo>
                <a:lnTo>
                  <a:pt x="1577831" y="0"/>
                </a:lnTo>
                <a:lnTo>
                  <a:pt x="1577831" y="7292493"/>
                </a:lnTo>
                <a:lnTo>
                  <a:pt x="0" y="72924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p:cNvGrpSpPr/>
          <p:nvPr/>
        </p:nvGrpSpPr>
        <p:grpSpPr>
          <a:xfrm>
            <a:off x="2037293" y="4564267"/>
            <a:ext cx="6920921" cy="5423461"/>
            <a:chOff x="0" y="0"/>
            <a:chExt cx="1822794" cy="1029729"/>
          </a:xfrm>
        </p:grpSpPr>
        <p:sp>
          <p:nvSpPr>
            <p:cNvPr id="5" name="Freeform 5"/>
            <p:cNvSpPr/>
            <p:nvPr/>
          </p:nvSpPr>
          <p:spPr>
            <a:xfrm>
              <a:off x="0" y="0"/>
              <a:ext cx="1822794" cy="1029729"/>
            </a:xfrm>
            <a:custGeom>
              <a:avLst/>
              <a:gdLst/>
              <a:ahLst/>
              <a:cxnLst/>
              <a:rect l="l" t="t" r="r" b="b"/>
              <a:pathLst>
                <a:path w="1822794" h="1029729">
                  <a:moveTo>
                    <a:pt x="57050" y="0"/>
                  </a:moveTo>
                  <a:lnTo>
                    <a:pt x="1765744" y="0"/>
                  </a:lnTo>
                  <a:cubicBezTo>
                    <a:pt x="1797252" y="0"/>
                    <a:pt x="1822794" y="25542"/>
                    <a:pt x="1822794" y="57050"/>
                  </a:cubicBezTo>
                  <a:lnTo>
                    <a:pt x="1822794" y="972679"/>
                  </a:lnTo>
                  <a:cubicBezTo>
                    <a:pt x="1822794" y="1004187"/>
                    <a:pt x="1797252" y="1029729"/>
                    <a:pt x="1765744" y="1029729"/>
                  </a:cubicBezTo>
                  <a:lnTo>
                    <a:pt x="57050" y="1029729"/>
                  </a:lnTo>
                  <a:cubicBezTo>
                    <a:pt x="25542" y="1029729"/>
                    <a:pt x="0" y="1004187"/>
                    <a:pt x="0" y="972679"/>
                  </a:cubicBezTo>
                  <a:lnTo>
                    <a:pt x="0" y="57050"/>
                  </a:lnTo>
                  <a:cubicBezTo>
                    <a:pt x="0" y="25542"/>
                    <a:pt x="25542" y="0"/>
                    <a:pt x="57050" y="0"/>
                  </a:cubicBezTo>
                  <a:close/>
                </a:path>
              </a:pathLst>
            </a:custGeom>
            <a:solidFill>
              <a:srgbClr val="FFFFFF"/>
            </a:solidFill>
          </p:spPr>
          <p:txBody>
            <a:bodyPr/>
            <a:lstStyle/>
            <a:p>
              <a:endParaRPr lang="en-IN"/>
            </a:p>
          </p:txBody>
        </p:sp>
        <p:sp>
          <p:nvSpPr>
            <p:cNvPr id="6" name="TextBox 6"/>
            <p:cNvSpPr txBox="1"/>
            <p:nvPr/>
          </p:nvSpPr>
          <p:spPr>
            <a:xfrm>
              <a:off x="0" y="-38100"/>
              <a:ext cx="1822794" cy="1067829"/>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rot="-115386">
            <a:off x="3496277" y="4492521"/>
            <a:ext cx="4002951" cy="1301958"/>
          </a:xfrm>
          <a:custGeom>
            <a:avLst/>
            <a:gdLst/>
            <a:ahLst/>
            <a:cxnLst/>
            <a:rect l="l" t="t" r="r" b="b"/>
            <a:pathLst>
              <a:path w="4002951" h="1301958">
                <a:moveTo>
                  <a:pt x="0" y="0"/>
                </a:moveTo>
                <a:lnTo>
                  <a:pt x="4002951" y="0"/>
                </a:lnTo>
                <a:lnTo>
                  <a:pt x="4002951" y="1301958"/>
                </a:lnTo>
                <a:lnTo>
                  <a:pt x="0" y="13019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5400000">
            <a:off x="12001331" y="1202054"/>
            <a:ext cx="1577830" cy="7292493"/>
          </a:xfrm>
          <a:custGeom>
            <a:avLst/>
            <a:gdLst/>
            <a:ahLst/>
            <a:cxnLst/>
            <a:rect l="l" t="t" r="r" b="b"/>
            <a:pathLst>
              <a:path w="1577830" h="7292493">
                <a:moveTo>
                  <a:pt x="0" y="0"/>
                </a:moveTo>
                <a:lnTo>
                  <a:pt x="1577831" y="0"/>
                </a:lnTo>
                <a:lnTo>
                  <a:pt x="1577831" y="7292494"/>
                </a:lnTo>
                <a:lnTo>
                  <a:pt x="0" y="729249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9" name="Freeform 9"/>
          <p:cNvSpPr/>
          <p:nvPr/>
        </p:nvSpPr>
        <p:spPr>
          <a:xfrm rot="-5400000">
            <a:off x="12001331" y="4505640"/>
            <a:ext cx="1577830" cy="7292493"/>
          </a:xfrm>
          <a:custGeom>
            <a:avLst/>
            <a:gdLst/>
            <a:ahLst/>
            <a:cxnLst/>
            <a:rect l="l" t="t" r="r" b="b"/>
            <a:pathLst>
              <a:path w="1577830" h="7292493">
                <a:moveTo>
                  <a:pt x="0" y="0"/>
                </a:moveTo>
                <a:lnTo>
                  <a:pt x="1577831" y="0"/>
                </a:lnTo>
                <a:lnTo>
                  <a:pt x="1577831" y="7292494"/>
                </a:lnTo>
                <a:lnTo>
                  <a:pt x="0" y="729249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0" name="Group 10"/>
          <p:cNvGrpSpPr/>
          <p:nvPr/>
        </p:nvGrpSpPr>
        <p:grpSpPr>
          <a:xfrm>
            <a:off x="9329786" y="4542045"/>
            <a:ext cx="7106707" cy="5455386"/>
            <a:chOff x="0" y="0"/>
            <a:chExt cx="1822794" cy="1029729"/>
          </a:xfrm>
        </p:grpSpPr>
        <p:sp>
          <p:nvSpPr>
            <p:cNvPr id="11" name="Freeform 11"/>
            <p:cNvSpPr/>
            <p:nvPr/>
          </p:nvSpPr>
          <p:spPr>
            <a:xfrm>
              <a:off x="0" y="0"/>
              <a:ext cx="1822794" cy="1029729"/>
            </a:xfrm>
            <a:custGeom>
              <a:avLst/>
              <a:gdLst/>
              <a:ahLst/>
              <a:cxnLst/>
              <a:rect l="l" t="t" r="r" b="b"/>
              <a:pathLst>
                <a:path w="1822794" h="1029729">
                  <a:moveTo>
                    <a:pt x="57050" y="0"/>
                  </a:moveTo>
                  <a:lnTo>
                    <a:pt x="1765744" y="0"/>
                  </a:lnTo>
                  <a:cubicBezTo>
                    <a:pt x="1797252" y="0"/>
                    <a:pt x="1822794" y="25542"/>
                    <a:pt x="1822794" y="57050"/>
                  </a:cubicBezTo>
                  <a:lnTo>
                    <a:pt x="1822794" y="972679"/>
                  </a:lnTo>
                  <a:cubicBezTo>
                    <a:pt x="1822794" y="1004187"/>
                    <a:pt x="1797252" y="1029729"/>
                    <a:pt x="1765744" y="1029729"/>
                  </a:cubicBezTo>
                  <a:lnTo>
                    <a:pt x="57050" y="1029729"/>
                  </a:lnTo>
                  <a:cubicBezTo>
                    <a:pt x="25542" y="1029729"/>
                    <a:pt x="0" y="1004187"/>
                    <a:pt x="0" y="972679"/>
                  </a:cubicBezTo>
                  <a:lnTo>
                    <a:pt x="0" y="57050"/>
                  </a:lnTo>
                  <a:cubicBezTo>
                    <a:pt x="0" y="25542"/>
                    <a:pt x="25542" y="0"/>
                    <a:pt x="57050" y="0"/>
                  </a:cubicBezTo>
                  <a:close/>
                </a:path>
              </a:pathLst>
            </a:custGeom>
            <a:solidFill>
              <a:srgbClr val="FFFFFF"/>
            </a:solidFill>
          </p:spPr>
          <p:txBody>
            <a:bodyPr/>
            <a:lstStyle/>
            <a:p>
              <a:endParaRPr lang="en-IN"/>
            </a:p>
          </p:txBody>
        </p:sp>
        <p:sp>
          <p:nvSpPr>
            <p:cNvPr id="12" name="TextBox 12"/>
            <p:cNvSpPr txBox="1"/>
            <p:nvPr/>
          </p:nvSpPr>
          <p:spPr>
            <a:xfrm>
              <a:off x="0" y="-38100"/>
              <a:ext cx="1822794" cy="1067829"/>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rot="-115386">
            <a:off x="10788771" y="4492522"/>
            <a:ext cx="4002951" cy="1301958"/>
          </a:xfrm>
          <a:custGeom>
            <a:avLst/>
            <a:gdLst/>
            <a:ahLst/>
            <a:cxnLst/>
            <a:rect l="l" t="t" r="r" b="b"/>
            <a:pathLst>
              <a:path w="4002951" h="1301958">
                <a:moveTo>
                  <a:pt x="0" y="0"/>
                </a:moveTo>
                <a:lnTo>
                  <a:pt x="4002951" y="0"/>
                </a:lnTo>
                <a:lnTo>
                  <a:pt x="4002951" y="1301958"/>
                </a:lnTo>
                <a:lnTo>
                  <a:pt x="0" y="13019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5" name="TextBox 15"/>
          <p:cNvSpPr txBox="1"/>
          <p:nvPr/>
        </p:nvSpPr>
        <p:spPr>
          <a:xfrm>
            <a:off x="3998308" y="4734340"/>
            <a:ext cx="2998891" cy="556819"/>
          </a:xfrm>
          <a:prstGeom prst="rect">
            <a:avLst/>
          </a:prstGeom>
        </p:spPr>
        <p:txBody>
          <a:bodyPr lIns="0" tIns="0" rIns="0" bIns="0" rtlCol="0" anchor="t">
            <a:spAutoFit/>
          </a:bodyPr>
          <a:lstStyle/>
          <a:p>
            <a:pPr algn="ctr">
              <a:lnSpc>
                <a:spcPts val="5040"/>
              </a:lnSpc>
            </a:pPr>
            <a:r>
              <a:rPr lang="en-US" sz="2600" b="1" dirty="0">
                <a:solidFill>
                  <a:srgbClr val="FFFFFF"/>
                </a:solidFill>
                <a:latin typeface="Arial" panose="020B0604020202020204" pitchFamily="34" charset="0"/>
                <a:ea typeface="Quicksand Bold"/>
                <a:cs typeface="Arial" panose="020B0604020202020204" pitchFamily="34" charset="0"/>
                <a:sym typeface="Quicksand Bold"/>
              </a:rPr>
              <a:t>Aim</a:t>
            </a:r>
          </a:p>
        </p:txBody>
      </p:sp>
      <p:sp>
        <p:nvSpPr>
          <p:cNvPr id="16" name="TextBox 16"/>
          <p:cNvSpPr txBox="1"/>
          <p:nvPr/>
        </p:nvSpPr>
        <p:spPr>
          <a:xfrm>
            <a:off x="2682235" y="5957080"/>
            <a:ext cx="5990530" cy="3145156"/>
          </a:xfrm>
          <a:prstGeom prst="rect">
            <a:avLst/>
          </a:prstGeom>
        </p:spPr>
        <p:txBody>
          <a:bodyPr wrap="square" lIns="0" tIns="0" rIns="0" bIns="0" rtlCol="0" anchor="t">
            <a:spAutoFit/>
          </a:bodyPr>
          <a:lstStyle/>
          <a:p>
            <a:pPr marL="342900" indent="-342900">
              <a:lnSpc>
                <a:spcPct val="107000"/>
              </a:lnSpc>
              <a:spcAft>
                <a:spcPts val="800"/>
              </a:spcAft>
              <a:buFont typeface="Arial" panose="020B0604020202020204" pitchFamily="34" charset="0"/>
              <a:buChar char="•"/>
            </a:pPr>
            <a:r>
              <a:rPr lang="en-US" sz="2000" b="1" kern="100" dirty="0">
                <a:solidFill>
                  <a:srgbClr val="7030A0"/>
                </a:solidFill>
                <a:latin typeface="Arial" panose="020B0604020202020204" pitchFamily="34" charset="0"/>
                <a:ea typeface="Calibri" panose="020F0502020204030204" pitchFamily="34" charset="0"/>
                <a:cs typeface="Arial" panose="020B0604020202020204" pitchFamily="34" charset="0"/>
              </a:rPr>
              <a:t>Digital and mobile health interventions provide real-time, personalised support to influence healthier behaviours (NICE, 2020).</a:t>
            </a:r>
          </a:p>
          <a:p>
            <a:pPr marL="342900" indent="-342900">
              <a:lnSpc>
                <a:spcPct val="107000"/>
              </a:lnSpc>
              <a:spcAft>
                <a:spcPts val="800"/>
              </a:spcAft>
              <a:buFont typeface="Arial" panose="020B0604020202020204" pitchFamily="34" charset="0"/>
              <a:buChar char="•"/>
            </a:pPr>
            <a:r>
              <a:rPr lang="en-US" sz="2000" b="1" kern="100" dirty="0">
                <a:solidFill>
                  <a:srgbClr val="7030A0"/>
                </a:solidFill>
                <a:latin typeface="Arial" panose="020B0604020202020204" pitchFamily="34" charset="0"/>
                <a:ea typeface="Calibri" panose="020F0502020204030204" pitchFamily="34" charset="0"/>
                <a:cs typeface="Arial" panose="020B0604020202020204" pitchFamily="34" charset="0"/>
              </a:rPr>
              <a:t>Behaviour change tools should include clear information, tailored prompts and accessible technology (NICE, 2020).</a:t>
            </a:r>
          </a:p>
          <a:p>
            <a:pPr marL="342900" indent="-342900">
              <a:lnSpc>
                <a:spcPct val="107000"/>
              </a:lnSpc>
              <a:spcAft>
                <a:spcPts val="800"/>
              </a:spcAft>
              <a:buFont typeface="Arial" panose="020B0604020202020204" pitchFamily="34" charset="0"/>
              <a:buChar char="•"/>
            </a:pPr>
            <a:r>
              <a:rPr lang="en-US" sz="2000" b="1" kern="100" dirty="0">
                <a:solidFill>
                  <a:srgbClr val="7030A0"/>
                </a:solidFill>
                <a:latin typeface="Arial" panose="020B0604020202020204" pitchFamily="34" charset="0"/>
                <a:ea typeface="Calibri" panose="020F0502020204030204" pitchFamily="34" charset="0"/>
                <a:cs typeface="Arial" panose="020B0604020202020204" pitchFamily="34" charset="0"/>
              </a:rPr>
              <a:t>Providing simplified digital cues can help individuals make more informed dietary decisions (NICE, 2020).</a:t>
            </a:r>
            <a:endParaRPr lang="en-IN" sz="14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17" name="TextBox 17"/>
          <p:cNvSpPr txBox="1"/>
          <p:nvPr/>
        </p:nvSpPr>
        <p:spPr>
          <a:xfrm>
            <a:off x="11308219" y="4734340"/>
            <a:ext cx="2998891" cy="556819"/>
          </a:xfrm>
          <a:prstGeom prst="rect">
            <a:avLst/>
          </a:prstGeom>
        </p:spPr>
        <p:txBody>
          <a:bodyPr lIns="0" tIns="0" rIns="0" bIns="0" rtlCol="0" anchor="t">
            <a:spAutoFit/>
          </a:bodyPr>
          <a:lstStyle/>
          <a:p>
            <a:pPr algn="ctr">
              <a:lnSpc>
                <a:spcPts val="5040"/>
              </a:lnSpc>
            </a:pPr>
            <a:r>
              <a:rPr lang="en-US" sz="2600" b="1" dirty="0">
                <a:solidFill>
                  <a:srgbClr val="FFFFFF"/>
                </a:solidFill>
                <a:latin typeface="Arial" panose="020B0604020202020204" pitchFamily="34" charset="0"/>
                <a:ea typeface="Quicksand Bold"/>
                <a:cs typeface="Arial" panose="020B0604020202020204" pitchFamily="34" charset="0"/>
                <a:sym typeface="Quicksand Bold"/>
              </a:rPr>
              <a:t>Activity Summary</a:t>
            </a:r>
          </a:p>
        </p:txBody>
      </p:sp>
      <p:sp>
        <p:nvSpPr>
          <p:cNvPr id="18" name="TextBox 18"/>
          <p:cNvSpPr txBox="1"/>
          <p:nvPr/>
        </p:nvSpPr>
        <p:spPr>
          <a:xfrm>
            <a:off x="9552095" y="6053575"/>
            <a:ext cx="6297505" cy="3145156"/>
          </a:xfrm>
          <a:prstGeom prst="rect">
            <a:avLst/>
          </a:prstGeom>
        </p:spPr>
        <p:txBody>
          <a:bodyPr wrap="square" lIns="0" tIns="0" rIns="0" bIns="0" rtlCol="0" anchor="t">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US" sz="2000" b="1" kern="100" dirty="0">
                <a:solidFill>
                  <a:srgbClr val="7030A0"/>
                </a:solidFill>
                <a:latin typeface="Arial" panose="020B0604020202020204" pitchFamily="34" charset="0"/>
                <a:ea typeface="Calibri" panose="020F0502020204030204" pitchFamily="34" charset="0"/>
                <a:cs typeface="Arial" panose="020B0604020202020204" pitchFamily="34" charset="0"/>
              </a:rPr>
              <a:t>Interactive components such as traffic-light labels and prompts can support healthier choices in young people (NICE, 2020).</a:t>
            </a:r>
          </a:p>
          <a:p>
            <a:pPr marL="342900" lvl="0" indent="-342900">
              <a:lnSpc>
                <a:spcPct val="107000"/>
              </a:lnSpc>
              <a:spcAft>
                <a:spcPts val="800"/>
              </a:spcAft>
              <a:buSzPts val="1000"/>
              <a:buFont typeface="Symbol" panose="05050102010706020507" pitchFamily="18" charset="2"/>
              <a:buChar char=""/>
              <a:tabLst>
                <a:tab pos="457200" algn="l"/>
              </a:tabLst>
            </a:pPr>
            <a:r>
              <a:rPr lang="en-US" sz="2000" b="1" kern="100" dirty="0">
                <a:solidFill>
                  <a:srgbClr val="7030A0"/>
                </a:solidFill>
                <a:latin typeface="Arial" panose="020B0604020202020204" pitchFamily="34" charset="0"/>
                <a:ea typeface="Calibri" panose="020F0502020204030204" pitchFamily="34" charset="0"/>
                <a:cs typeface="Arial" panose="020B0604020202020204" pitchFamily="34" charset="0"/>
              </a:rPr>
              <a:t>AR enhances understanding of nutritional labels by displaying information directly on the food item (Botinestean et al., 2025).</a:t>
            </a:r>
          </a:p>
          <a:p>
            <a:pPr marL="342900" lvl="0" indent="-342900">
              <a:lnSpc>
                <a:spcPct val="107000"/>
              </a:lnSpc>
              <a:spcAft>
                <a:spcPts val="800"/>
              </a:spcAft>
              <a:buSzPts val="1000"/>
              <a:buFont typeface="Symbol" panose="05050102010706020507" pitchFamily="18" charset="2"/>
              <a:buChar char=""/>
              <a:tabLst>
                <a:tab pos="457200" algn="l"/>
              </a:tabLst>
            </a:pPr>
            <a:r>
              <a:rPr lang="en-US" sz="2000" b="1" kern="100" dirty="0">
                <a:solidFill>
                  <a:srgbClr val="7030A0"/>
                </a:solidFill>
                <a:latin typeface="Arial" panose="020B0604020202020204" pitchFamily="34" charset="0"/>
                <a:ea typeface="Calibri" panose="020F0502020204030204" pitchFamily="34" charset="0"/>
                <a:cs typeface="Arial" panose="020B0604020202020204" pitchFamily="34" charset="0"/>
              </a:rPr>
              <a:t>Gamification elements can improve engagement and sustained use in digital health interventions (NICE, 2020).</a:t>
            </a:r>
            <a:endParaRPr lang="en-IN" sz="14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19" name="Freeform 19"/>
          <p:cNvSpPr/>
          <p:nvPr/>
        </p:nvSpPr>
        <p:spPr>
          <a:xfrm rot="-1450750">
            <a:off x="-459062" y="687475"/>
            <a:ext cx="2728198" cy="3887329"/>
          </a:xfrm>
          <a:custGeom>
            <a:avLst/>
            <a:gdLst/>
            <a:ahLst/>
            <a:cxnLst/>
            <a:rect l="l" t="t" r="r" b="b"/>
            <a:pathLst>
              <a:path w="2728198" h="3887329">
                <a:moveTo>
                  <a:pt x="0" y="0"/>
                </a:moveTo>
                <a:lnTo>
                  <a:pt x="2728198" y="0"/>
                </a:lnTo>
                <a:lnTo>
                  <a:pt x="2728198" y="3887329"/>
                </a:lnTo>
                <a:lnTo>
                  <a:pt x="0" y="38873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20" name="TextBox 20"/>
          <p:cNvSpPr txBox="1"/>
          <p:nvPr/>
        </p:nvSpPr>
        <p:spPr>
          <a:xfrm>
            <a:off x="4525658" y="1352550"/>
            <a:ext cx="9236684" cy="1136337"/>
          </a:xfrm>
          <a:prstGeom prst="rect">
            <a:avLst/>
          </a:prstGeom>
        </p:spPr>
        <p:txBody>
          <a:bodyPr lIns="0" tIns="0" rIns="0" bIns="0" rtlCol="0" anchor="t">
            <a:spAutoFit/>
          </a:bodyPr>
          <a:lstStyle/>
          <a:p>
            <a:pPr algn="ctr">
              <a:lnSpc>
                <a:spcPts val="8799"/>
              </a:lnSpc>
            </a:pPr>
            <a:r>
              <a:rPr lang="en-IN" sz="8800" b="1" dirty="0">
                <a:effectLst/>
                <a:latin typeface="Arial Black" panose="020B0A04020102020204" pitchFamily="34" charset="0"/>
                <a:ea typeface="Calibri" panose="020F0502020204030204" pitchFamily="34" charset="0"/>
                <a:cs typeface="Shruti" panose="020B0502040204020203" pitchFamily="34" charset="0"/>
              </a:rPr>
              <a:t>Aim &amp; Activity</a:t>
            </a:r>
            <a:endParaRPr lang="en-US" sz="8799" dirty="0">
              <a:solidFill>
                <a:srgbClr val="414370"/>
              </a:solidFill>
              <a:latin typeface="Arial Black" panose="020B0A04020102020204" pitchFamily="34" charset="0"/>
              <a:ea typeface="Lilita One"/>
              <a:cs typeface="Lilita One"/>
              <a:sym typeface="Lilita One"/>
            </a:endParaRPr>
          </a:p>
        </p:txBody>
      </p:sp>
      <p:sp>
        <p:nvSpPr>
          <p:cNvPr id="21" name="Freeform 21"/>
          <p:cNvSpPr/>
          <p:nvPr/>
        </p:nvSpPr>
        <p:spPr>
          <a:xfrm rot="1308448">
            <a:off x="15437698" y="-649539"/>
            <a:ext cx="5700605" cy="4114800"/>
          </a:xfrm>
          <a:custGeom>
            <a:avLst/>
            <a:gdLst/>
            <a:ahLst/>
            <a:cxnLst/>
            <a:rect l="l" t="t" r="r" b="b"/>
            <a:pathLst>
              <a:path w="5700605" h="4114800">
                <a:moveTo>
                  <a:pt x="0" y="0"/>
                </a:moveTo>
                <a:lnTo>
                  <a:pt x="5700604" y="0"/>
                </a:lnTo>
                <a:lnTo>
                  <a:pt x="5700604"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22" name="Freeform 22"/>
          <p:cNvSpPr/>
          <p:nvPr/>
        </p:nvSpPr>
        <p:spPr>
          <a:xfrm>
            <a:off x="15598179" y="1407861"/>
            <a:ext cx="1432440" cy="1416813"/>
          </a:xfrm>
          <a:custGeom>
            <a:avLst/>
            <a:gdLst/>
            <a:ahLst/>
            <a:cxnLst/>
            <a:rect l="l" t="t" r="r" b="b"/>
            <a:pathLst>
              <a:path w="1432440" h="1416813">
                <a:moveTo>
                  <a:pt x="0" y="0"/>
                </a:moveTo>
                <a:lnTo>
                  <a:pt x="1432440" y="0"/>
                </a:lnTo>
                <a:lnTo>
                  <a:pt x="1432440" y="1416813"/>
                </a:lnTo>
                <a:lnTo>
                  <a:pt x="0" y="141681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23" name="Freeform 23"/>
          <p:cNvSpPr/>
          <p:nvPr/>
        </p:nvSpPr>
        <p:spPr>
          <a:xfrm rot="1308448">
            <a:off x="-3315360" y="7911663"/>
            <a:ext cx="5700605" cy="4114800"/>
          </a:xfrm>
          <a:custGeom>
            <a:avLst/>
            <a:gdLst/>
            <a:ahLst/>
            <a:cxnLst/>
            <a:rect l="l" t="t" r="r" b="b"/>
            <a:pathLst>
              <a:path w="5700605" h="4114800">
                <a:moveTo>
                  <a:pt x="0" y="0"/>
                </a:moveTo>
                <a:lnTo>
                  <a:pt x="5700604" y="0"/>
                </a:lnTo>
                <a:lnTo>
                  <a:pt x="5700604"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24" name="Freeform 24"/>
          <p:cNvSpPr/>
          <p:nvPr/>
        </p:nvSpPr>
        <p:spPr>
          <a:xfrm>
            <a:off x="1640084" y="6153016"/>
            <a:ext cx="856366" cy="847024"/>
          </a:xfrm>
          <a:custGeom>
            <a:avLst/>
            <a:gdLst/>
            <a:ahLst/>
            <a:cxnLst/>
            <a:rect l="l" t="t" r="r" b="b"/>
            <a:pathLst>
              <a:path w="856366" h="847024">
                <a:moveTo>
                  <a:pt x="0" y="0"/>
                </a:moveTo>
                <a:lnTo>
                  <a:pt x="856367" y="0"/>
                </a:lnTo>
                <a:lnTo>
                  <a:pt x="856367" y="847024"/>
                </a:lnTo>
                <a:lnTo>
                  <a:pt x="0" y="84702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12E66-7F5F-1EA6-6A4C-438BF0980FDE}"/>
              </a:ext>
            </a:extLst>
          </p:cNvPr>
          <p:cNvSpPr>
            <a:spLocks noGrp="1"/>
          </p:cNvSpPr>
          <p:nvPr>
            <p:ph type="title"/>
          </p:nvPr>
        </p:nvSpPr>
        <p:spPr>
          <a:xfrm>
            <a:off x="10235818" y="1112087"/>
            <a:ext cx="6737732" cy="2424305"/>
          </a:xfrm>
        </p:spPr>
        <p:txBody>
          <a:bodyPr anchor="b">
            <a:normAutofit/>
          </a:bodyPr>
          <a:lstStyle/>
          <a:p>
            <a:r>
              <a:rPr lang="en-GB" sz="4800" dirty="0">
                <a:latin typeface="Times New Roman" panose="02020603050405020304" pitchFamily="18" charset="0"/>
                <a:cs typeface="Times New Roman" panose="02020603050405020304" pitchFamily="18" charset="0"/>
              </a:rPr>
              <a:t> </a:t>
            </a:r>
            <a:r>
              <a:rPr lang="en-GB" dirty="0">
                <a:latin typeface="Arial" panose="020B0604020202020204" pitchFamily="34" charset="0"/>
                <a:cs typeface="Arial" panose="020B0604020202020204" pitchFamily="34" charset="0"/>
              </a:rPr>
              <a:t>Intervention of FoodScan</a:t>
            </a:r>
            <a:endParaRPr lang="en-IN" sz="4800" dirty="0">
              <a:latin typeface="Arial" panose="020B0604020202020204" pitchFamily="34" charset="0"/>
              <a:cs typeface="Arial" panose="020B0604020202020204" pitchFamily="34" charset="0"/>
            </a:endParaRPr>
          </a:p>
        </p:txBody>
      </p:sp>
      <p:pic>
        <p:nvPicPr>
          <p:cNvPr id="4" name="Picture 4" descr="FoodScan AR nutrition app mockup in supermarket.">
            <a:extLst>
              <a:ext uri="{FF2B5EF4-FFF2-40B4-BE49-F238E27FC236}">
                <a16:creationId xmlns:a16="http://schemas.microsoft.com/office/drawing/2014/main" id="{3AF6CB96-917B-558E-60AE-C50EB81C272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7331" r="27779" b="-1"/>
          <a:stretch>
            <a:fillRect/>
          </a:stretch>
        </p:blipFill>
        <p:spPr bwMode="auto">
          <a:xfrm>
            <a:off x="30" y="15"/>
            <a:ext cx="9143970" cy="10286985"/>
          </a:xfrm>
          <a:prstGeom prst="rect">
            <a:avLst/>
          </a:prstGeom>
          <a:solidFill>
            <a:srgbClr val="FFFFFF"/>
          </a:solidFill>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85043" cy="10287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grpSp>
      <p:sp>
        <p:nvSpPr>
          <p:cNvPr id="3" name="Content Placeholder 2">
            <a:extLst>
              <a:ext uri="{FF2B5EF4-FFF2-40B4-BE49-F238E27FC236}">
                <a16:creationId xmlns:a16="http://schemas.microsoft.com/office/drawing/2014/main" id="{14E60F02-A32F-F287-4F95-5BACBBEDE62D}"/>
              </a:ext>
            </a:extLst>
          </p:cNvPr>
          <p:cNvSpPr>
            <a:spLocks noGrp="1"/>
          </p:cNvSpPr>
          <p:nvPr>
            <p:ph idx="1"/>
          </p:nvPr>
        </p:nvSpPr>
        <p:spPr>
          <a:xfrm>
            <a:off x="10235817" y="3800214"/>
            <a:ext cx="6737730" cy="5171748"/>
          </a:xfrm>
        </p:spPr>
        <p:txBody>
          <a:bodyPr anchor="t">
            <a:normAutofit lnSpcReduction="10000"/>
          </a:bodyPr>
          <a:lstStyle/>
          <a:p>
            <a:r>
              <a:rPr lang="en-US" sz="2800" dirty="0">
                <a:latin typeface="Arial" panose="020B0604020202020204" pitchFamily="34" charset="0"/>
                <a:cs typeface="Arial" panose="020B0604020202020204" pitchFamily="34" charset="0"/>
              </a:rPr>
              <a:t>AR is an effective method for presenting nutrition information in a visual and interactive format (AugmentedReality, 2017).</a:t>
            </a:r>
          </a:p>
          <a:p>
            <a:r>
              <a:rPr lang="en-US" sz="2800" dirty="0">
                <a:latin typeface="Arial" panose="020B0604020202020204" pitchFamily="34" charset="0"/>
                <a:cs typeface="Arial" panose="020B0604020202020204" pitchFamily="34" charset="0"/>
              </a:rPr>
              <a:t>Real-time AR feedback can guide healthier purchasing decisions at the point of choice (AugmentedReality, 2017).</a:t>
            </a:r>
          </a:p>
          <a:p>
            <a:r>
              <a:rPr lang="en-US" sz="2800" dirty="0">
                <a:latin typeface="Arial" panose="020B0604020202020204" pitchFamily="34" charset="0"/>
                <a:cs typeface="Arial" panose="020B0604020202020204" pitchFamily="34" charset="0"/>
              </a:rPr>
              <a:t>AR-supported tools have positive impacts on label understanding and behaviour change (Botinestean et al., 2025).</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47477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sp>
        <p:nvSpPr>
          <p:cNvPr id="2" name="Freeform 2"/>
          <p:cNvSpPr/>
          <p:nvPr/>
        </p:nvSpPr>
        <p:spPr>
          <a:xfrm rot="-625344">
            <a:off x="13385398" y="5812506"/>
            <a:ext cx="3875377" cy="5396094"/>
          </a:xfrm>
          <a:custGeom>
            <a:avLst/>
            <a:gdLst/>
            <a:ahLst/>
            <a:cxnLst/>
            <a:rect l="l" t="t" r="r" b="b"/>
            <a:pathLst>
              <a:path w="3875377" h="5396094">
                <a:moveTo>
                  <a:pt x="0" y="0"/>
                </a:moveTo>
                <a:lnTo>
                  <a:pt x="3875376" y="0"/>
                </a:lnTo>
                <a:lnTo>
                  <a:pt x="3875376" y="5396094"/>
                </a:lnTo>
                <a:lnTo>
                  <a:pt x="0" y="539609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rot="470882">
            <a:off x="13714029" y="2018460"/>
            <a:ext cx="2939345" cy="3417843"/>
          </a:xfrm>
          <a:custGeom>
            <a:avLst/>
            <a:gdLst/>
            <a:ahLst/>
            <a:cxnLst/>
            <a:rect l="l" t="t" r="r" b="b"/>
            <a:pathLst>
              <a:path w="2939345" h="3417843">
                <a:moveTo>
                  <a:pt x="0" y="0"/>
                </a:moveTo>
                <a:lnTo>
                  <a:pt x="2939345" y="0"/>
                </a:lnTo>
                <a:lnTo>
                  <a:pt x="2939345" y="3417843"/>
                </a:lnTo>
                <a:lnTo>
                  <a:pt x="0" y="341784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4" name="Freeform 4"/>
          <p:cNvSpPr/>
          <p:nvPr/>
        </p:nvSpPr>
        <p:spPr>
          <a:xfrm rot="285486">
            <a:off x="9045190" y="7183579"/>
            <a:ext cx="3123399" cy="4149443"/>
          </a:xfrm>
          <a:custGeom>
            <a:avLst/>
            <a:gdLst/>
            <a:ahLst/>
            <a:cxnLst/>
            <a:rect l="l" t="t" r="r" b="b"/>
            <a:pathLst>
              <a:path w="3123399" h="4149443">
                <a:moveTo>
                  <a:pt x="0" y="0"/>
                </a:moveTo>
                <a:lnTo>
                  <a:pt x="3123398" y="0"/>
                </a:lnTo>
                <a:lnTo>
                  <a:pt x="3123398" y="4149442"/>
                </a:lnTo>
                <a:lnTo>
                  <a:pt x="0" y="414944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5" name="Freeform 5"/>
          <p:cNvSpPr/>
          <p:nvPr/>
        </p:nvSpPr>
        <p:spPr>
          <a:xfrm rot="-2146079">
            <a:off x="8957516" y="-2968291"/>
            <a:ext cx="5700605" cy="4114800"/>
          </a:xfrm>
          <a:custGeom>
            <a:avLst/>
            <a:gdLst/>
            <a:ahLst/>
            <a:cxnLst/>
            <a:rect l="l" t="t" r="r" b="b"/>
            <a:pathLst>
              <a:path w="5700605" h="4114800">
                <a:moveTo>
                  <a:pt x="0" y="0"/>
                </a:moveTo>
                <a:lnTo>
                  <a:pt x="5700605" y="0"/>
                </a:lnTo>
                <a:lnTo>
                  <a:pt x="570060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6" name="TextBox 6"/>
          <p:cNvSpPr txBox="1"/>
          <p:nvPr/>
        </p:nvSpPr>
        <p:spPr>
          <a:xfrm>
            <a:off x="1097236" y="564859"/>
            <a:ext cx="11154094" cy="5539978"/>
          </a:xfrm>
          <a:prstGeom prst="rect">
            <a:avLst/>
          </a:prstGeom>
        </p:spPr>
        <p:txBody>
          <a:bodyPr lIns="0" tIns="0" rIns="0" bIns="0" rtlCol="0" anchor="t">
            <a:spAutoFit/>
          </a:bodyPr>
          <a:lstStyle/>
          <a:p>
            <a:pPr algn="l">
              <a:lnSpc>
                <a:spcPts val="10826"/>
              </a:lnSpc>
            </a:pPr>
            <a:r>
              <a:rPr lang="en-IN" sz="4400" b="1" dirty="0">
                <a:effectLst/>
                <a:latin typeface="Arial Black" panose="020B0A04020102020204" pitchFamily="34" charset="0"/>
                <a:ea typeface="Calibri" panose="020F0502020204030204" pitchFamily="34" charset="0"/>
                <a:cs typeface="Shruti" panose="020B0502040204020203" pitchFamily="34" charset="0"/>
              </a:rPr>
              <a:t>FoodScan: An Augmented Reality Nutrition Education Intervention for Teen Shoppers</a:t>
            </a:r>
            <a:br>
              <a:rPr lang="en-IN" sz="9600" b="1" dirty="0">
                <a:effectLst/>
                <a:latin typeface="Calibri" panose="020F0502020204030204" pitchFamily="34" charset="0"/>
                <a:ea typeface="Calibri" panose="020F0502020204030204" pitchFamily="34" charset="0"/>
                <a:cs typeface="Shruti" panose="020B0502040204020203" pitchFamily="34" charset="0"/>
              </a:rPr>
            </a:br>
            <a:endParaRPr lang="en-US" sz="10826" dirty="0">
              <a:solidFill>
                <a:srgbClr val="414370"/>
              </a:solidFill>
              <a:latin typeface="Lilita One"/>
              <a:ea typeface="Lilita One"/>
              <a:cs typeface="Lilita One"/>
              <a:sym typeface="Lilita One"/>
            </a:endParaRPr>
          </a:p>
        </p:txBody>
      </p:sp>
      <p:sp>
        <p:nvSpPr>
          <p:cNvPr id="7" name="Freeform 7"/>
          <p:cNvSpPr/>
          <p:nvPr/>
        </p:nvSpPr>
        <p:spPr>
          <a:xfrm>
            <a:off x="904008" y="5952264"/>
            <a:ext cx="6309522" cy="1296320"/>
          </a:xfrm>
          <a:custGeom>
            <a:avLst/>
            <a:gdLst/>
            <a:ahLst/>
            <a:cxnLst/>
            <a:rect l="l" t="t" r="r" b="b"/>
            <a:pathLst>
              <a:path w="6309522" h="1296320">
                <a:moveTo>
                  <a:pt x="0" y="0"/>
                </a:moveTo>
                <a:lnTo>
                  <a:pt x="6309522" y="0"/>
                </a:lnTo>
                <a:lnTo>
                  <a:pt x="6309522" y="1296320"/>
                </a:lnTo>
                <a:lnTo>
                  <a:pt x="0" y="129632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8" name="Freeform 8"/>
          <p:cNvSpPr/>
          <p:nvPr/>
        </p:nvSpPr>
        <p:spPr>
          <a:xfrm>
            <a:off x="17235310" y="4010415"/>
            <a:ext cx="2533190" cy="2609090"/>
          </a:xfrm>
          <a:custGeom>
            <a:avLst/>
            <a:gdLst/>
            <a:ahLst/>
            <a:cxnLst/>
            <a:rect l="l" t="t" r="r" b="b"/>
            <a:pathLst>
              <a:path w="2533190" h="2609090">
                <a:moveTo>
                  <a:pt x="0" y="0"/>
                </a:moveTo>
                <a:lnTo>
                  <a:pt x="2533190" y="0"/>
                </a:lnTo>
                <a:lnTo>
                  <a:pt x="2533190" y="2609090"/>
                </a:lnTo>
                <a:lnTo>
                  <a:pt x="0" y="260909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9" name="Freeform 9"/>
          <p:cNvSpPr/>
          <p:nvPr/>
        </p:nvSpPr>
        <p:spPr>
          <a:xfrm>
            <a:off x="-2410737" y="8229600"/>
            <a:ext cx="5700605" cy="4114800"/>
          </a:xfrm>
          <a:custGeom>
            <a:avLst/>
            <a:gdLst/>
            <a:ahLst/>
            <a:cxnLst/>
            <a:rect l="l" t="t" r="r" b="b"/>
            <a:pathLst>
              <a:path w="5700605" h="4114800">
                <a:moveTo>
                  <a:pt x="0" y="0"/>
                </a:moveTo>
                <a:lnTo>
                  <a:pt x="5700605" y="0"/>
                </a:lnTo>
                <a:lnTo>
                  <a:pt x="570060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0" name="Freeform 10"/>
          <p:cNvSpPr/>
          <p:nvPr/>
        </p:nvSpPr>
        <p:spPr>
          <a:xfrm rot="-525537">
            <a:off x="1537217" y="8762218"/>
            <a:ext cx="929498" cy="919358"/>
          </a:xfrm>
          <a:custGeom>
            <a:avLst/>
            <a:gdLst/>
            <a:ahLst/>
            <a:cxnLst/>
            <a:rect l="l" t="t" r="r" b="b"/>
            <a:pathLst>
              <a:path w="929498" h="919358">
                <a:moveTo>
                  <a:pt x="0" y="0"/>
                </a:moveTo>
                <a:lnTo>
                  <a:pt x="929498" y="0"/>
                </a:lnTo>
                <a:lnTo>
                  <a:pt x="929498" y="919358"/>
                </a:lnTo>
                <a:lnTo>
                  <a:pt x="0" y="91935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IN"/>
          </a:p>
        </p:txBody>
      </p:sp>
      <p:sp>
        <p:nvSpPr>
          <p:cNvPr id="11" name="TextBox 11"/>
          <p:cNvSpPr txBox="1"/>
          <p:nvPr/>
        </p:nvSpPr>
        <p:spPr>
          <a:xfrm>
            <a:off x="1059878" y="6237215"/>
            <a:ext cx="5997782" cy="556819"/>
          </a:xfrm>
          <a:prstGeom prst="rect">
            <a:avLst/>
          </a:prstGeom>
        </p:spPr>
        <p:txBody>
          <a:bodyPr lIns="0" tIns="0" rIns="0" bIns="0" rtlCol="0" anchor="t">
            <a:spAutoFit/>
          </a:bodyPr>
          <a:lstStyle/>
          <a:p>
            <a:pPr algn="ctr">
              <a:lnSpc>
                <a:spcPts val="5040"/>
              </a:lnSpc>
            </a:pPr>
            <a:r>
              <a:rPr lang="en-IN" sz="2600" b="1" dirty="0">
                <a:effectLst/>
                <a:latin typeface="Arial" panose="020B0604020202020204" pitchFamily="34" charset="0"/>
                <a:ea typeface="Calibri" panose="020F0502020204030204" pitchFamily="34" charset="0"/>
                <a:cs typeface="Arial" panose="020B0604020202020204" pitchFamily="34" charset="0"/>
              </a:rPr>
              <a:t>Target Group: Teenagers aged 13–18</a:t>
            </a:r>
            <a:endParaRPr lang="en-US" sz="26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2" name="Freeform 12"/>
          <p:cNvSpPr/>
          <p:nvPr/>
        </p:nvSpPr>
        <p:spPr>
          <a:xfrm rot="-421283">
            <a:off x="16810643" y="4843840"/>
            <a:ext cx="742602" cy="734501"/>
          </a:xfrm>
          <a:custGeom>
            <a:avLst/>
            <a:gdLst/>
            <a:ahLst/>
            <a:cxnLst/>
            <a:rect l="l" t="t" r="r" b="b"/>
            <a:pathLst>
              <a:path w="742602" h="734501">
                <a:moveTo>
                  <a:pt x="0" y="0"/>
                </a:moveTo>
                <a:lnTo>
                  <a:pt x="742602" y="0"/>
                </a:lnTo>
                <a:lnTo>
                  <a:pt x="742602" y="734501"/>
                </a:lnTo>
                <a:lnTo>
                  <a:pt x="0" y="734501"/>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IN"/>
          </a:p>
        </p:txBody>
      </p:sp>
      <p:sp>
        <p:nvSpPr>
          <p:cNvPr id="13" name="Freeform 13"/>
          <p:cNvSpPr/>
          <p:nvPr/>
        </p:nvSpPr>
        <p:spPr>
          <a:xfrm rot="-421283">
            <a:off x="7993782" y="-674323"/>
            <a:ext cx="1769388" cy="1750085"/>
          </a:xfrm>
          <a:custGeom>
            <a:avLst/>
            <a:gdLst/>
            <a:ahLst/>
            <a:cxnLst/>
            <a:rect l="l" t="t" r="r" b="b"/>
            <a:pathLst>
              <a:path w="1769388" h="1750085">
                <a:moveTo>
                  <a:pt x="0" y="0"/>
                </a:moveTo>
                <a:lnTo>
                  <a:pt x="1769387" y="0"/>
                </a:lnTo>
                <a:lnTo>
                  <a:pt x="1769387" y="1750085"/>
                </a:lnTo>
                <a:lnTo>
                  <a:pt x="0" y="1750085"/>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IN"/>
          </a:p>
        </p:txBody>
      </p:sp>
      <p:sp>
        <p:nvSpPr>
          <p:cNvPr id="14" name="TextBox 11">
            <a:extLst>
              <a:ext uri="{FF2B5EF4-FFF2-40B4-BE49-F238E27FC236}">
                <a16:creationId xmlns:a16="http://schemas.microsoft.com/office/drawing/2014/main" id="{4D2EB51A-4A6B-D296-EBD1-BD8C4274D173}"/>
              </a:ext>
            </a:extLst>
          </p:cNvPr>
          <p:cNvSpPr txBox="1"/>
          <p:nvPr/>
        </p:nvSpPr>
        <p:spPr>
          <a:xfrm>
            <a:off x="1129305" y="4609162"/>
            <a:ext cx="10270561" cy="1203856"/>
          </a:xfrm>
          <a:prstGeom prst="rect">
            <a:avLst/>
          </a:prstGeom>
        </p:spPr>
        <p:txBody>
          <a:bodyPr wrap="square" lIns="0" tIns="0" rIns="0" bIns="0" rtlCol="0" anchor="t">
            <a:spAutoFit/>
          </a:bodyPr>
          <a:lstStyle/>
          <a:p>
            <a:pPr>
              <a:lnSpc>
                <a:spcPts val="5040"/>
              </a:lnSpc>
            </a:pPr>
            <a:r>
              <a:rPr lang="en-IN" sz="2800" b="1" dirty="0">
                <a:latin typeface="Arial" panose="020B0604020202020204" pitchFamily="34" charset="0"/>
                <a:cs typeface="Arial" panose="020B0604020202020204" pitchFamily="34" charset="0"/>
              </a:rPr>
              <a:t>Public Health Issue: Poor dietary choices &amp; rising adolescent obesity</a:t>
            </a:r>
            <a:endParaRPr lang="en-US" sz="40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7" name="TextBox 16">
            <a:extLst>
              <a:ext uri="{FF2B5EF4-FFF2-40B4-BE49-F238E27FC236}">
                <a16:creationId xmlns:a16="http://schemas.microsoft.com/office/drawing/2014/main" id="{30DBDFF6-109D-8F9B-8204-6D14412FD2D2}"/>
              </a:ext>
            </a:extLst>
          </p:cNvPr>
          <p:cNvSpPr txBox="1"/>
          <p:nvPr/>
        </p:nvSpPr>
        <p:spPr>
          <a:xfrm>
            <a:off x="439565" y="7746151"/>
            <a:ext cx="11095264" cy="671915"/>
          </a:xfrm>
          <a:prstGeom prst="rect">
            <a:avLst/>
          </a:prstGeom>
          <a:noFill/>
        </p:spPr>
        <p:txBody>
          <a:bodyPr wrap="square">
            <a:spAutoFit/>
          </a:bodyPr>
          <a:lstStyle/>
          <a:p>
            <a:pPr>
              <a:lnSpc>
                <a:spcPct val="107000"/>
              </a:lnSpc>
              <a:spcAft>
                <a:spcPts val="800"/>
              </a:spcAft>
              <a:buNone/>
            </a:pPr>
            <a:r>
              <a:rPr lang="en-IN" sz="1800" b="1" kern="100" dirty="0">
                <a:effectLst/>
                <a:latin typeface="Arial" panose="020B0604020202020204" pitchFamily="34" charset="0"/>
                <a:ea typeface="Calibri" panose="020F0502020204030204" pitchFamily="34" charset="0"/>
                <a:cs typeface="Arial" panose="020B0604020202020204" pitchFamily="34" charset="0"/>
              </a:rPr>
              <a:t>Module: LCHS7009 – Population Health and Digital Health Promotion</a:t>
            </a:r>
            <a:br>
              <a:rPr lang="en-IN" sz="1800" b="1" kern="100" dirty="0">
                <a:effectLst/>
                <a:latin typeface="Arial" panose="020B0604020202020204" pitchFamily="34" charset="0"/>
                <a:ea typeface="Calibri" panose="020F0502020204030204" pitchFamily="34" charset="0"/>
                <a:cs typeface="Arial" panose="020B0604020202020204" pitchFamily="34" charset="0"/>
              </a:rPr>
            </a:br>
            <a:r>
              <a:rPr lang="en-IN" sz="1800" b="1" kern="100" dirty="0">
                <a:effectLst/>
                <a:latin typeface="Arial" panose="020B0604020202020204" pitchFamily="34" charset="0"/>
                <a:ea typeface="Calibri" panose="020F0502020204030204" pitchFamily="34" charset="0"/>
                <a:cs typeface="Arial" panose="020B0604020202020204" pitchFamily="34" charset="0"/>
              </a:rPr>
              <a:t>Group Members: </a:t>
            </a:r>
            <a:r>
              <a:rPr lang="en-IN" b="1" kern="100" dirty="0">
                <a:latin typeface="Arial" panose="020B0604020202020204" pitchFamily="34" charset="0"/>
                <a:ea typeface="Calibri" panose="020F0502020204030204" pitchFamily="34" charset="0"/>
                <a:cs typeface="Arial" panose="020B0604020202020204" pitchFamily="34" charset="0"/>
              </a:rPr>
              <a:t>Chauhan Janvi Ishwarbhai - 2431585</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57E8498D-9BF6-3801-1B03-ECBF5917FC2B}"/>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2929281" y="452340"/>
            <a:ext cx="4457700" cy="12668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sp>
        <p:nvSpPr>
          <p:cNvPr id="2" name="Freeform 2"/>
          <p:cNvSpPr/>
          <p:nvPr/>
        </p:nvSpPr>
        <p:spPr>
          <a:xfrm rot="-8986468" flipH="1">
            <a:off x="-3088550" y="-1378845"/>
            <a:ext cx="5700605" cy="4114800"/>
          </a:xfrm>
          <a:custGeom>
            <a:avLst/>
            <a:gdLst/>
            <a:ahLst/>
            <a:cxnLst/>
            <a:rect l="l" t="t" r="r" b="b"/>
            <a:pathLst>
              <a:path w="5700605" h="4114800">
                <a:moveTo>
                  <a:pt x="5700605" y="0"/>
                </a:moveTo>
                <a:lnTo>
                  <a:pt x="0" y="0"/>
                </a:lnTo>
                <a:lnTo>
                  <a:pt x="0" y="4114800"/>
                </a:lnTo>
                <a:lnTo>
                  <a:pt x="5700605" y="4114800"/>
                </a:lnTo>
                <a:lnTo>
                  <a:pt x="5700605"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a:off x="1340862" y="1269242"/>
            <a:ext cx="1044664" cy="1033267"/>
          </a:xfrm>
          <a:custGeom>
            <a:avLst/>
            <a:gdLst/>
            <a:ahLst/>
            <a:cxnLst/>
            <a:rect l="l" t="t" r="r" b="b"/>
            <a:pathLst>
              <a:path w="1044664" h="1033267">
                <a:moveTo>
                  <a:pt x="0" y="0"/>
                </a:moveTo>
                <a:lnTo>
                  <a:pt x="1044663" y="0"/>
                </a:lnTo>
                <a:lnTo>
                  <a:pt x="1044663" y="1033268"/>
                </a:lnTo>
                <a:lnTo>
                  <a:pt x="0" y="103326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3" name="TextBox 13"/>
          <p:cNvSpPr txBox="1"/>
          <p:nvPr/>
        </p:nvSpPr>
        <p:spPr>
          <a:xfrm>
            <a:off x="3810433" y="837492"/>
            <a:ext cx="10667133" cy="2280919"/>
          </a:xfrm>
          <a:prstGeom prst="rect">
            <a:avLst/>
          </a:prstGeom>
        </p:spPr>
        <p:txBody>
          <a:bodyPr lIns="0" tIns="0" rIns="0" bIns="0" rtlCol="0" anchor="t">
            <a:spAutoFit/>
          </a:bodyPr>
          <a:lstStyle/>
          <a:p>
            <a:pPr algn="ctr">
              <a:lnSpc>
                <a:spcPts val="8799"/>
              </a:lnSpc>
            </a:pPr>
            <a:r>
              <a:rPr lang="en-IN" sz="8800" b="1" dirty="0">
                <a:effectLst/>
                <a:latin typeface="Arial Black" panose="020B0A04020102020204" pitchFamily="34" charset="0"/>
                <a:ea typeface="Calibri" panose="020F0502020204030204" pitchFamily="34" charset="0"/>
                <a:cs typeface="Shruti" panose="020B0502040204020203" pitchFamily="34" charset="0"/>
              </a:rPr>
              <a:t>Digital Health Technology</a:t>
            </a:r>
            <a:endParaRPr lang="en-US" sz="8799" dirty="0">
              <a:solidFill>
                <a:srgbClr val="414370"/>
              </a:solidFill>
              <a:latin typeface="Arial Black" panose="020B0A04020102020204" pitchFamily="34" charset="0"/>
              <a:ea typeface="Lilita One"/>
              <a:cs typeface="Lilita One"/>
              <a:sym typeface="Lilita One"/>
            </a:endParaRPr>
          </a:p>
        </p:txBody>
      </p:sp>
      <p:sp>
        <p:nvSpPr>
          <p:cNvPr id="17" name="Freeform 17"/>
          <p:cNvSpPr/>
          <p:nvPr/>
        </p:nvSpPr>
        <p:spPr>
          <a:xfrm>
            <a:off x="16579783" y="1767793"/>
            <a:ext cx="2533190" cy="2609090"/>
          </a:xfrm>
          <a:custGeom>
            <a:avLst/>
            <a:gdLst/>
            <a:ahLst/>
            <a:cxnLst/>
            <a:rect l="l" t="t" r="r" b="b"/>
            <a:pathLst>
              <a:path w="2533190" h="2609090">
                <a:moveTo>
                  <a:pt x="0" y="0"/>
                </a:moveTo>
                <a:lnTo>
                  <a:pt x="2533189" y="0"/>
                </a:lnTo>
                <a:lnTo>
                  <a:pt x="2533189" y="2609091"/>
                </a:lnTo>
                <a:lnTo>
                  <a:pt x="0" y="260909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8" name="Freeform 18"/>
          <p:cNvSpPr/>
          <p:nvPr/>
        </p:nvSpPr>
        <p:spPr>
          <a:xfrm rot="5400000">
            <a:off x="16164974" y="2708128"/>
            <a:ext cx="829617" cy="820566"/>
          </a:xfrm>
          <a:custGeom>
            <a:avLst/>
            <a:gdLst/>
            <a:ahLst/>
            <a:cxnLst/>
            <a:rect l="l" t="t" r="r" b="b"/>
            <a:pathLst>
              <a:path w="829617" h="820566">
                <a:moveTo>
                  <a:pt x="0" y="0"/>
                </a:moveTo>
                <a:lnTo>
                  <a:pt x="829617" y="0"/>
                </a:lnTo>
                <a:lnTo>
                  <a:pt x="829617" y="820566"/>
                </a:lnTo>
                <a:lnTo>
                  <a:pt x="0" y="82056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9" name="Freeform 19"/>
          <p:cNvSpPr/>
          <p:nvPr/>
        </p:nvSpPr>
        <p:spPr>
          <a:xfrm rot="5400000">
            <a:off x="11845925" y="9269142"/>
            <a:ext cx="1987785" cy="1966101"/>
          </a:xfrm>
          <a:custGeom>
            <a:avLst/>
            <a:gdLst/>
            <a:ahLst/>
            <a:cxnLst/>
            <a:rect l="l" t="t" r="r" b="b"/>
            <a:pathLst>
              <a:path w="1987785" h="1966101">
                <a:moveTo>
                  <a:pt x="0" y="0"/>
                </a:moveTo>
                <a:lnTo>
                  <a:pt x="1987785" y="0"/>
                </a:lnTo>
                <a:lnTo>
                  <a:pt x="1987785" y="1966101"/>
                </a:lnTo>
                <a:lnTo>
                  <a:pt x="0" y="196610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20" name="Freeform 20"/>
          <p:cNvSpPr/>
          <p:nvPr/>
        </p:nvSpPr>
        <p:spPr>
          <a:xfrm>
            <a:off x="3260263" y="9258300"/>
            <a:ext cx="4469372" cy="4603286"/>
          </a:xfrm>
          <a:custGeom>
            <a:avLst/>
            <a:gdLst/>
            <a:ahLst/>
            <a:cxnLst/>
            <a:rect l="l" t="t" r="r" b="b"/>
            <a:pathLst>
              <a:path w="4469372" h="4603286">
                <a:moveTo>
                  <a:pt x="0" y="0"/>
                </a:moveTo>
                <a:lnTo>
                  <a:pt x="4469372" y="0"/>
                </a:lnTo>
                <a:lnTo>
                  <a:pt x="4469372" y="4603286"/>
                </a:lnTo>
                <a:lnTo>
                  <a:pt x="0" y="460328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22" name="TextBox 21">
            <a:extLst>
              <a:ext uri="{FF2B5EF4-FFF2-40B4-BE49-F238E27FC236}">
                <a16:creationId xmlns:a16="http://schemas.microsoft.com/office/drawing/2014/main" id="{25511287-435D-77B8-BC98-C64511CF659A}"/>
              </a:ext>
            </a:extLst>
          </p:cNvPr>
          <p:cNvSpPr txBox="1"/>
          <p:nvPr/>
        </p:nvSpPr>
        <p:spPr>
          <a:xfrm>
            <a:off x="1863194" y="3290191"/>
            <a:ext cx="15684013" cy="5968109"/>
          </a:xfrm>
          <a:prstGeom prst="rect">
            <a:avLst/>
          </a:prstGeom>
          <a:noFill/>
        </p:spPr>
        <p:txBody>
          <a:bodyPr wrap="square">
            <a:spAutoFit/>
          </a:bodyPr>
          <a:lstStyle/>
          <a:p>
            <a:pPr>
              <a:lnSpc>
                <a:spcPct val="107000"/>
              </a:lnSpc>
              <a:spcAft>
                <a:spcPts val="800"/>
              </a:spcAft>
              <a:buNone/>
            </a:pPr>
            <a:r>
              <a:rPr lang="en-IN" sz="3600" b="1" kern="100" dirty="0">
                <a:effectLst/>
                <a:latin typeface="Arial" panose="020B0604020202020204" pitchFamily="34" charset="0"/>
                <a:ea typeface="Calibri" panose="020F0502020204030204" pitchFamily="34" charset="0"/>
                <a:cs typeface="Arial" panose="020B0604020202020204" pitchFamily="34" charset="0"/>
              </a:rPr>
              <a:t>Augmented Reality (AR)–based Mobile Health Application</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buNone/>
            </a:pPr>
            <a:r>
              <a:rPr lang="en-IN" sz="3600" b="1" kern="100" dirty="0">
                <a:effectLst/>
                <a:latin typeface="Arial" panose="020B0604020202020204" pitchFamily="34" charset="0"/>
                <a:ea typeface="Calibri" panose="020F0502020204030204" pitchFamily="34" charset="0"/>
                <a:cs typeface="Arial" panose="020B0604020202020204" pitchFamily="34" charset="0"/>
              </a:rPr>
              <a:t>Why AR?</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p>
            <a:pPr marL="571500" lvl="0" indent="-571500">
              <a:lnSpc>
                <a:spcPct val="107000"/>
              </a:lnSpc>
              <a:spcAft>
                <a:spcPts val="800"/>
              </a:spcAft>
              <a:buSzPct val="34000"/>
              <a:buFont typeface="Wingdings" panose="05000000000000000000" pitchFamily="2" charset="2"/>
              <a:buChar char="Ø"/>
              <a:tabLst>
                <a:tab pos="457200" algn="l"/>
              </a:tabLst>
            </a:pPr>
            <a:r>
              <a:rPr lang="en-US" sz="3200" dirty="0">
                <a:latin typeface="Arial" panose="020B0604020202020204" pitchFamily="34" charset="0"/>
                <a:cs typeface="Arial" panose="020B0604020202020204" pitchFamily="34" charset="0"/>
              </a:rPr>
              <a:t>Digital tools help individuals understand and modify their behaviours through mobile-based feedback (NICE, 2020).</a:t>
            </a:r>
          </a:p>
          <a:p>
            <a:pPr marL="571500" lvl="0" indent="-571500">
              <a:lnSpc>
                <a:spcPct val="107000"/>
              </a:lnSpc>
              <a:spcAft>
                <a:spcPts val="800"/>
              </a:spcAft>
              <a:buSzPct val="34000"/>
              <a:buFont typeface="Wingdings" panose="05000000000000000000" pitchFamily="2" charset="2"/>
              <a:buChar char="Ø"/>
              <a:tabLst>
                <a:tab pos="457200" algn="l"/>
              </a:tabLst>
            </a:pPr>
            <a:r>
              <a:rPr lang="en-US" sz="3200" dirty="0">
                <a:latin typeface="Arial" panose="020B0604020202020204" pitchFamily="34" charset="0"/>
                <a:cs typeface="Arial" panose="020B0604020202020204" pitchFamily="34" charset="0"/>
              </a:rPr>
              <a:t>AR creates immersive learning environments that enhance engagement in young users (Botinestean et al., 2025).</a:t>
            </a:r>
          </a:p>
          <a:p>
            <a:pPr marL="571500" lvl="0" indent="-571500">
              <a:lnSpc>
                <a:spcPct val="107000"/>
              </a:lnSpc>
              <a:spcAft>
                <a:spcPts val="800"/>
              </a:spcAft>
              <a:buSzPct val="34000"/>
              <a:buFont typeface="Wingdings" panose="05000000000000000000" pitchFamily="2" charset="2"/>
              <a:buChar char="Ø"/>
              <a:tabLst>
                <a:tab pos="457200" algn="l"/>
              </a:tabLst>
            </a:pPr>
            <a:r>
              <a:rPr lang="en-US" sz="3200" dirty="0">
                <a:latin typeface="Arial" panose="020B0604020202020204" pitchFamily="34" charset="0"/>
                <a:cs typeface="Arial" panose="020B0604020202020204" pitchFamily="34" charset="0"/>
              </a:rPr>
              <a:t>AR can improve comprehension of nutritional labels by simplifying complex information (Botinestean et al., 2025).</a:t>
            </a:r>
          </a:p>
          <a:p>
            <a:pPr marL="571500" lvl="0" indent="-571500">
              <a:lnSpc>
                <a:spcPct val="107000"/>
              </a:lnSpc>
              <a:spcAft>
                <a:spcPts val="800"/>
              </a:spcAft>
              <a:buSzPct val="34000"/>
              <a:buFont typeface="Wingdings" panose="05000000000000000000" pitchFamily="2" charset="2"/>
              <a:buChar char="Ø"/>
              <a:tabLst>
                <a:tab pos="457200" algn="l"/>
              </a:tabLst>
            </a:pPr>
            <a:r>
              <a:rPr lang="en-US" sz="3200" dirty="0">
                <a:latin typeface="Arial" panose="020B0604020202020204" pitchFamily="34" charset="0"/>
                <a:cs typeface="Arial" panose="020B0604020202020204" pitchFamily="34" charset="0"/>
              </a:rPr>
              <a:t>96% of UK teenagers own a smartphone, making mobile-based digital health interventions highly suitable (Ofcom, 2024).</a:t>
            </a:r>
            <a:endParaRPr lang="en-IN" sz="1100" kern="100" dirty="0">
              <a:effectLst/>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22">
                                            <p:txEl>
                                              <p:pRg st="0" end="0"/>
                                            </p:txEl>
                                          </p:spTgt>
                                        </p:tgtEl>
                                        <p:attrNameLst>
                                          <p:attrName>style.visibility</p:attrName>
                                        </p:attrNameLst>
                                      </p:cBhvr>
                                      <p:to>
                                        <p:strVal val="visible"/>
                                      </p:to>
                                    </p:set>
                                    <p:anim calcmode="lin" valueType="num">
                                      <p:cBhvr>
                                        <p:cTn id="11" dur="500" fill="hold"/>
                                        <p:tgtEl>
                                          <p:spTgt spid="22">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22">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22">
                                            <p:txEl>
                                              <p:pRg st="0" end="0"/>
                                            </p:txEl>
                                          </p:spTgt>
                                        </p:tgtEl>
                                      </p:cBhvr>
                                    </p:animEffect>
                                  </p:childTnLst>
                                </p:cTn>
                              </p:par>
                              <p:par>
                                <p:cTn id="14" presetID="53" presetClass="entr" presetSubtype="16" fill="hold" nodeType="withEffect">
                                  <p:stCondLst>
                                    <p:cond delay="0"/>
                                  </p:stCondLst>
                                  <p:childTnLst>
                                    <p:set>
                                      <p:cBhvr>
                                        <p:cTn id="15" dur="1" fill="hold">
                                          <p:stCondLst>
                                            <p:cond delay="0"/>
                                          </p:stCondLst>
                                        </p:cTn>
                                        <p:tgtEl>
                                          <p:spTgt spid="22">
                                            <p:txEl>
                                              <p:pRg st="1" end="1"/>
                                            </p:txEl>
                                          </p:spTgt>
                                        </p:tgtEl>
                                        <p:attrNameLst>
                                          <p:attrName>style.visibility</p:attrName>
                                        </p:attrNameLst>
                                      </p:cBhvr>
                                      <p:to>
                                        <p:strVal val="visible"/>
                                      </p:to>
                                    </p:set>
                                    <p:anim calcmode="lin" valueType="num">
                                      <p:cBhvr>
                                        <p:cTn id="16" dur="500" fill="hold"/>
                                        <p:tgtEl>
                                          <p:spTgt spid="22">
                                            <p:txEl>
                                              <p:pRg st="1" end="1"/>
                                            </p:txEl>
                                          </p:spTgt>
                                        </p:tgtEl>
                                        <p:attrNameLst>
                                          <p:attrName>ppt_w</p:attrName>
                                        </p:attrNameLst>
                                      </p:cBhvr>
                                      <p:tavLst>
                                        <p:tav tm="0">
                                          <p:val>
                                            <p:fltVal val="0"/>
                                          </p:val>
                                        </p:tav>
                                        <p:tav tm="100000">
                                          <p:val>
                                            <p:strVal val="#ppt_w"/>
                                          </p:val>
                                        </p:tav>
                                      </p:tavLst>
                                    </p:anim>
                                    <p:anim calcmode="lin" valueType="num">
                                      <p:cBhvr>
                                        <p:cTn id="17" dur="500" fill="hold"/>
                                        <p:tgtEl>
                                          <p:spTgt spid="22">
                                            <p:txEl>
                                              <p:pRg st="1" end="1"/>
                                            </p:txEl>
                                          </p:spTgt>
                                        </p:tgtEl>
                                        <p:attrNameLst>
                                          <p:attrName>ppt_h</p:attrName>
                                        </p:attrNameLst>
                                      </p:cBhvr>
                                      <p:tavLst>
                                        <p:tav tm="0">
                                          <p:val>
                                            <p:fltVal val="0"/>
                                          </p:val>
                                        </p:tav>
                                        <p:tav tm="100000">
                                          <p:val>
                                            <p:strVal val="#ppt_h"/>
                                          </p:val>
                                        </p:tav>
                                      </p:tavLst>
                                    </p:anim>
                                    <p:animEffect transition="in" filter="fade">
                                      <p:cBhvr>
                                        <p:cTn id="18" dur="500"/>
                                        <p:tgtEl>
                                          <p:spTgt spid="2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sp>
        <p:nvSpPr>
          <p:cNvPr id="25" name="Freeform 2">
            <a:extLst>
              <a:ext uri="{FF2B5EF4-FFF2-40B4-BE49-F238E27FC236}">
                <a16:creationId xmlns:a16="http://schemas.microsoft.com/office/drawing/2014/main" id="{3C156F55-9E55-1432-B7D6-74D4EC50764D}"/>
              </a:ext>
            </a:extLst>
          </p:cNvPr>
          <p:cNvSpPr/>
          <p:nvPr/>
        </p:nvSpPr>
        <p:spPr>
          <a:xfrm>
            <a:off x="1458628" y="3946062"/>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 name="Freeform 2"/>
          <p:cNvSpPr/>
          <p:nvPr/>
        </p:nvSpPr>
        <p:spPr>
          <a:xfrm>
            <a:off x="1458628" y="2979356"/>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6" name="Freeform 6"/>
          <p:cNvSpPr/>
          <p:nvPr/>
        </p:nvSpPr>
        <p:spPr>
          <a:xfrm rot="-5400000">
            <a:off x="2274947" y="6172578"/>
            <a:ext cx="1659081" cy="7668024"/>
          </a:xfrm>
          <a:custGeom>
            <a:avLst/>
            <a:gdLst/>
            <a:ahLst/>
            <a:cxnLst/>
            <a:rect l="l" t="t" r="r" b="b"/>
            <a:pathLst>
              <a:path w="1659081" h="7668024">
                <a:moveTo>
                  <a:pt x="0" y="0"/>
                </a:moveTo>
                <a:lnTo>
                  <a:pt x="1659082" y="0"/>
                </a:lnTo>
                <a:lnTo>
                  <a:pt x="1659082" y="7668023"/>
                </a:lnTo>
                <a:lnTo>
                  <a:pt x="0" y="766802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rot="-5400000">
            <a:off x="8419635" y="6172578"/>
            <a:ext cx="1659081" cy="7668024"/>
          </a:xfrm>
          <a:custGeom>
            <a:avLst/>
            <a:gdLst/>
            <a:ahLst/>
            <a:cxnLst/>
            <a:rect l="l" t="t" r="r" b="b"/>
            <a:pathLst>
              <a:path w="1659081" h="7668024">
                <a:moveTo>
                  <a:pt x="0" y="0"/>
                </a:moveTo>
                <a:lnTo>
                  <a:pt x="1659082" y="0"/>
                </a:lnTo>
                <a:lnTo>
                  <a:pt x="1659082" y="7668023"/>
                </a:lnTo>
                <a:lnTo>
                  <a:pt x="0" y="766802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5400000">
            <a:off x="14354244" y="6172578"/>
            <a:ext cx="1659081" cy="7668024"/>
          </a:xfrm>
          <a:custGeom>
            <a:avLst/>
            <a:gdLst/>
            <a:ahLst/>
            <a:cxnLst/>
            <a:rect l="l" t="t" r="r" b="b"/>
            <a:pathLst>
              <a:path w="1659081" h="7668024">
                <a:moveTo>
                  <a:pt x="0" y="0"/>
                </a:moveTo>
                <a:lnTo>
                  <a:pt x="1659081" y="0"/>
                </a:lnTo>
                <a:lnTo>
                  <a:pt x="1659081" y="7668023"/>
                </a:lnTo>
                <a:lnTo>
                  <a:pt x="0" y="766802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0" name="Freeform 10"/>
          <p:cNvSpPr/>
          <p:nvPr/>
        </p:nvSpPr>
        <p:spPr>
          <a:xfrm rot="-8648498" flipH="1">
            <a:off x="16167494" y="713539"/>
            <a:ext cx="5700605" cy="4114800"/>
          </a:xfrm>
          <a:custGeom>
            <a:avLst/>
            <a:gdLst/>
            <a:ahLst/>
            <a:cxnLst/>
            <a:rect l="l" t="t" r="r" b="b"/>
            <a:pathLst>
              <a:path w="5700605" h="4114800">
                <a:moveTo>
                  <a:pt x="5700604" y="0"/>
                </a:moveTo>
                <a:lnTo>
                  <a:pt x="0" y="0"/>
                </a:lnTo>
                <a:lnTo>
                  <a:pt x="0" y="4114800"/>
                </a:lnTo>
                <a:lnTo>
                  <a:pt x="5700604" y="4114800"/>
                </a:lnTo>
                <a:lnTo>
                  <a:pt x="57006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1" name="Freeform 11"/>
          <p:cNvSpPr/>
          <p:nvPr/>
        </p:nvSpPr>
        <p:spPr>
          <a:xfrm rot="-653065">
            <a:off x="14790774" y="2274612"/>
            <a:ext cx="2040302" cy="2222111"/>
          </a:xfrm>
          <a:custGeom>
            <a:avLst/>
            <a:gdLst/>
            <a:ahLst/>
            <a:cxnLst/>
            <a:rect l="l" t="t" r="r" b="b"/>
            <a:pathLst>
              <a:path w="2040302" h="2222111">
                <a:moveTo>
                  <a:pt x="0" y="0"/>
                </a:moveTo>
                <a:lnTo>
                  <a:pt x="2040302" y="0"/>
                </a:lnTo>
                <a:lnTo>
                  <a:pt x="2040302" y="2222111"/>
                </a:lnTo>
                <a:lnTo>
                  <a:pt x="0" y="222211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2" name="TextBox 12"/>
          <p:cNvSpPr txBox="1"/>
          <p:nvPr/>
        </p:nvSpPr>
        <p:spPr>
          <a:xfrm>
            <a:off x="1567715" y="777012"/>
            <a:ext cx="13031612" cy="3177921"/>
          </a:xfrm>
          <a:prstGeom prst="rect">
            <a:avLst/>
          </a:prstGeom>
        </p:spPr>
        <p:txBody>
          <a:bodyPr wrap="square" lIns="0" tIns="0" rIns="0" bIns="0" rtlCol="0" anchor="t">
            <a:spAutoFit/>
          </a:bodyPr>
          <a:lstStyle/>
          <a:p>
            <a:pPr>
              <a:lnSpc>
                <a:spcPct val="107000"/>
              </a:lnSpc>
              <a:spcAft>
                <a:spcPts val="800"/>
              </a:spcAft>
              <a:buNone/>
            </a:pPr>
            <a:r>
              <a:rPr lang="en-IN" sz="4000" b="1" kern="100" dirty="0">
                <a:effectLst/>
                <a:latin typeface="Arial Black" panose="020B0A04020102020204" pitchFamily="34" charset="0"/>
                <a:ea typeface="Calibri" panose="020F0502020204030204" pitchFamily="34" charset="0"/>
                <a:cs typeface="Shruti" panose="020B0502040204020203" pitchFamily="34" charset="0"/>
              </a:rPr>
              <a:t>Justification for Target Group &amp; Public Health Issue</a:t>
            </a:r>
          </a:p>
          <a:p>
            <a:pPr>
              <a:lnSpc>
                <a:spcPct val="107000"/>
              </a:lnSpc>
              <a:spcAft>
                <a:spcPts val="800"/>
              </a:spcAft>
              <a:buNone/>
            </a:pPr>
            <a:r>
              <a:rPr lang="en-US" sz="2800" dirty="0">
                <a:latin typeface="Arial Black" panose="020B0A04020102020204" pitchFamily="34" charset="0"/>
              </a:rPr>
              <a:t>Why Focus on Teenagers (13–18)?</a:t>
            </a:r>
            <a:endParaRPr lang="en-IN" sz="2800" kern="100" dirty="0">
              <a:effectLst/>
              <a:latin typeface="Arial Black" panose="020B0A04020102020204" pitchFamily="34" charset="0"/>
              <a:ea typeface="Calibri" panose="020F0502020204030204" pitchFamily="34" charset="0"/>
              <a:cs typeface="Shruti" panose="020B0502040204020203" pitchFamily="34" charset="0"/>
            </a:endParaRPr>
          </a:p>
          <a:p>
            <a:pPr algn="l">
              <a:lnSpc>
                <a:spcPts val="8799"/>
              </a:lnSpc>
            </a:pPr>
            <a:endParaRPr lang="en-US" sz="8799" dirty="0">
              <a:solidFill>
                <a:srgbClr val="414370"/>
              </a:solidFill>
              <a:latin typeface="Lilita One"/>
              <a:ea typeface="Lilita One"/>
              <a:cs typeface="Lilita One"/>
              <a:sym typeface="Lilita One"/>
            </a:endParaRPr>
          </a:p>
        </p:txBody>
      </p:sp>
      <p:sp>
        <p:nvSpPr>
          <p:cNvPr id="13" name="TextBox 13"/>
          <p:cNvSpPr txBox="1"/>
          <p:nvPr/>
        </p:nvSpPr>
        <p:spPr>
          <a:xfrm>
            <a:off x="6699215" y="2794400"/>
            <a:ext cx="7687048" cy="1151662"/>
          </a:xfrm>
          <a:prstGeom prst="rect">
            <a:avLst/>
          </a:prstGeom>
        </p:spPr>
        <p:txBody>
          <a:bodyPr wrap="square" lIns="0" tIns="0" rIns="0" bIns="0" rtlCol="0" anchor="t">
            <a:spAutoFit/>
          </a:bodyPr>
          <a:lstStyle/>
          <a:p>
            <a:pPr marL="342900" indent="-342900">
              <a:lnSpc>
                <a:spcPts val="3079"/>
              </a:lnSpc>
              <a:buFont typeface="Arial" panose="020B0604020202020204" pitchFamily="34" charset="0"/>
              <a:buChar char="•"/>
            </a:pPr>
            <a:r>
              <a:rPr lang="en-US" sz="2000" b="1" dirty="0">
                <a:solidFill>
                  <a:srgbClr val="7030A0"/>
                </a:solidFill>
                <a:latin typeface="Arial" panose="020B0604020202020204" pitchFamily="34" charset="0"/>
                <a:cs typeface="Arial" panose="020B0604020202020204" pitchFamily="34" charset="0"/>
              </a:rPr>
              <a:t>dietary patterns developed in adolescence often continue into adulthood, influencing lifelong health (Public Health England, 2019).</a:t>
            </a:r>
            <a:endParaRPr lang="en-US" sz="2000" b="1" dirty="0">
              <a:solidFill>
                <a:srgbClr val="7030A0"/>
              </a:solidFill>
              <a:latin typeface="Arial" panose="020B0604020202020204" pitchFamily="34" charset="0"/>
              <a:ea typeface="Quicksand Bold"/>
              <a:cs typeface="Arial" panose="020B0604020202020204" pitchFamily="34" charset="0"/>
              <a:sym typeface="Quicksand Bold"/>
            </a:endParaRPr>
          </a:p>
        </p:txBody>
      </p:sp>
      <p:sp>
        <p:nvSpPr>
          <p:cNvPr id="14" name="TextBox 14"/>
          <p:cNvSpPr txBox="1"/>
          <p:nvPr/>
        </p:nvSpPr>
        <p:spPr>
          <a:xfrm>
            <a:off x="1689052" y="3103571"/>
            <a:ext cx="4123679" cy="445122"/>
          </a:xfrm>
          <a:prstGeom prst="rect">
            <a:avLst/>
          </a:prstGeom>
        </p:spPr>
        <p:txBody>
          <a:bodyPr wrap="square" lIns="0" tIns="0" rIns="0" bIns="0" rtlCol="0" anchor="t">
            <a:spAutoFit/>
          </a:bodyPr>
          <a:lstStyle/>
          <a:p>
            <a:pPr algn="ctr">
              <a:lnSpc>
                <a:spcPts val="3919"/>
              </a:lnSpc>
            </a:pPr>
            <a:r>
              <a:rPr lang="en-IN" sz="2400" dirty="0">
                <a:latin typeface="Arial" panose="020B0604020202020204" pitchFamily="34" charset="0"/>
                <a:cs typeface="Arial" panose="020B0604020202020204" pitchFamily="34" charset="0"/>
              </a:rPr>
              <a:t>Critical habit-forming stage</a:t>
            </a:r>
            <a:endParaRPr lang="en-US" sz="24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5" name="TextBox 15"/>
          <p:cNvSpPr txBox="1"/>
          <p:nvPr/>
        </p:nvSpPr>
        <p:spPr>
          <a:xfrm>
            <a:off x="6726816" y="4000708"/>
            <a:ext cx="7446383" cy="765722"/>
          </a:xfrm>
          <a:prstGeom prst="rect">
            <a:avLst/>
          </a:prstGeom>
        </p:spPr>
        <p:txBody>
          <a:bodyPr wrap="square" lIns="0" tIns="0" rIns="0" bIns="0" rtlCol="0" anchor="t">
            <a:spAutoFit/>
          </a:bodyPr>
          <a:lstStyle/>
          <a:p>
            <a:pPr marL="342900" indent="-342900" algn="l">
              <a:lnSpc>
                <a:spcPts val="3079"/>
              </a:lnSpc>
              <a:buFont typeface="Arial" panose="020B0604020202020204" pitchFamily="34" charset="0"/>
              <a:buChar char="•"/>
            </a:pPr>
            <a:r>
              <a:rPr lang="en-US" sz="2000" b="1" dirty="0">
                <a:solidFill>
                  <a:srgbClr val="7030A0"/>
                </a:solidFill>
                <a:latin typeface="Arial" panose="020B0604020202020204" pitchFamily="34" charset="0"/>
                <a:ea typeface="Quicksand Bold"/>
                <a:cs typeface="Arial" panose="020B0604020202020204" pitchFamily="34" charset="0"/>
                <a:sym typeface="Quicksand Bold"/>
              </a:rPr>
              <a:t>1 in 5 teenagers (11–18) in England are already living with obesity (NHS Digital, 2023).</a:t>
            </a:r>
          </a:p>
        </p:txBody>
      </p:sp>
      <p:sp>
        <p:nvSpPr>
          <p:cNvPr id="26" name="Freeform 2">
            <a:extLst>
              <a:ext uri="{FF2B5EF4-FFF2-40B4-BE49-F238E27FC236}">
                <a16:creationId xmlns:a16="http://schemas.microsoft.com/office/drawing/2014/main" id="{34D372DF-8821-8325-684B-CD2F177DF1C4}"/>
              </a:ext>
            </a:extLst>
          </p:cNvPr>
          <p:cNvSpPr/>
          <p:nvPr/>
        </p:nvSpPr>
        <p:spPr>
          <a:xfrm>
            <a:off x="1439579" y="4912768"/>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dirty="0"/>
          </a:p>
        </p:txBody>
      </p:sp>
      <p:sp>
        <p:nvSpPr>
          <p:cNvPr id="17" name="TextBox 17"/>
          <p:cNvSpPr txBox="1"/>
          <p:nvPr/>
        </p:nvSpPr>
        <p:spPr>
          <a:xfrm>
            <a:off x="6726816" y="5011654"/>
            <a:ext cx="8534544" cy="754117"/>
          </a:xfrm>
          <a:prstGeom prst="rect">
            <a:avLst/>
          </a:prstGeom>
        </p:spPr>
        <p:txBody>
          <a:bodyPr wrap="square" lIns="0" tIns="0" rIns="0" bIns="0" rtlCol="0" anchor="t">
            <a:spAutoFit/>
          </a:bodyPr>
          <a:lstStyle/>
          <a:p>
            <a:pPr marL="342900" indent="-342900" algn="l">
              <a:lnSpc>
                <a:spcPts val="3079"/>
              </a:lnSpc>
              <a:buFont typeface="Arial" panose="020B0604020202020204" pitchFamily="34" charset="0"/>
              <a:buChar char="•"/>
            </a:pPr>
            <a:r>
              <a:rPr lang="en-US" sz="2000" b="1" dirty="0">
                <a:solidFill>
                  <a:srgbClr val="7030A0"/>
                </a:solidFill>
                <a:latin typeface="Arial" panose="020B0604020202020204" pitchFamily="34" charset="0"/>
                <a:ea typeface="Quicksand Bold"/>
                <a:cs typeface="Arial" panose="020B0604020202020204" pitchFamily="34" charset="0"/>
                <a:sym typeface="Quicksand Bold"/>
              </a:rPr>
              <a:t>teens consume the highest sugar levels of any age group, nearly three times the recommended daily amount (NDNS 2023).</a:t>
            </a:r>
          </a:p>
        </p:txBody>
      </p:sp>
      <p:sp>
        <p:nvSpPr>
          <p:cNvPr id="27" name="Freeform 2">
            <a:extLst>
              <a:ext uri="{FF2B5EF4-FFF2-40B4-BE49-F238E27FC236}">
                <a16:creationId xmlns:a16="http://schemas.microsoft.com/office/drawing/2014/main" id="{0DDC34E1-06FB-4421-5123-3F10B76AAE9A}"/>
              </a:ext>
            </a:extLst>
          </p:cNvPr>
          <p:cNvSpPr/>
          <p:nvPr/>
        </p:nvSpPr>
        <p:spPr>
          <a:xfrm>
            <a:off x="1466793" y="5943880"/>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6" name="TextBox 16"/>
          <p:cNvSpPr txBox="1"/>
          <p:nvPr/>
        </p:nvSpPr>
        <p:spPr>
          <a:xfrm>
            <a:off x="2171155" y="4079957"/>
            <a:ext cx="3312974" cy="445122"/>
          </a:xfrm>
          <a:prstGeom prst="rect">
            <a:avLst/>
          </a:prstGeom>
        </p:spPr>
        <p:txBody>
          <a:bodyPr lIns="0" tIns="0" rIns="0" bIns="0" rtlCol="0" anchor="t">
            <a:spAutoFit/>
          </a:bodyPr>
          <a:lstStyle/>
          <a:p>
            <a:pPr algn="ctr">
              <a:lnSpc>
                <a:spcPts val="3919"/>
              </a:lnSpc>
            </a:pPr>
            <a:r>
              <a:rPr lang="en-IN" sz="2400" dirty="0">
                <a:latin typeface="Arial" panose="020B0604020202020204" pitchFamily="34" charset="0"/>
                <a:cs typeface="Arial" panose="020B0604020202020204" pitchFamily="34" charset="0"/>
              </a:rPr>
              <a:t>High-risk group</a:t>
            </a:r>
            <a:endParaRPr lang="en-US" sz="24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8" name="TextBox 18"/>
          <p:cNvSpPr txBox="1"/>
          <p:nvPr/>
        </p:nvSpPr>
        <p:spPr>
          <a:xfrm>
            <a:off x="2122226" y="5114044"/>
            <a:ext cx="3312974" cy="445122"/>
          </a:xfrm>
          <a:prstGeom prst="rect">
            <a:avLst/>
          </a:prstGeom>
        </p:spPr>
        <p:txBody>
          <a:bodyPr lIns="0" tIns="0" rIns="0" bIns="0" rtlCol="0" anchor="t">
            <a:spAutoFit/>
          </a:bodyPr>
          <a:lstStyle/>
          <a:p>
            <a:pPr algn="ctr">
              <a:lnSpc>
                <a:spcPts val="3919"/>
              </a:lnSpc>
            </a:pPr>
            <a:r>
              <a:rPr lang="en-IN" sz="2400" dirty="0">
                <a:latin typeface="Arial" panose="020B0604020202020204" pitchFamily="34" charset="0"/>
                <a:cs typeface="Arial" panose="020B0604020202020204" pitchFamily="34" charset="0"/>
              </a:rPr>
              <a:t>Excess sugar intake </a:t>
            </a:r>
            <a:endParaRPr lang="en-US" sz="2400"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9" name="TextBox 19"/>
          <p:cNvSpPr txBox="1"/>
          <p:nvPr/>
        </p:nvSpPr>
        <p:spPr>
          <a:xfrm>
            <a:off x="6726816" y="6028919"/>
            <a:ext cx="8534544" cy="1151662"/>
          </a:xfrm>
          <a:prstGeom prst="rect">
            <a:avLst/>
          </a:prstGeom>
        </p:spPr>
        <p:txBody>
          <a:bodyPr wrap="square" lIns="0" tIns="0" rIns="0" bIns="0" rtlCol="0" anchor="t">
            <a:spAutoFit/>
          </a:bodyPr>
          <a:lstStyle/>
          <a:p>
            <a:pPr marL="342900" indent="-342900">
              <a:lnSpc>
                <a:spcPts val="3079"/>
              </a:lnSpc>
              <a:buFont typeface="Arial" panose="020B0604020202020204" pitchFamily="34" charset="0"/>
              <a:buChar char="•"/>
            </a:pPr>
            <a:r>
              <a:rPr lang="en-US" sz="2000" b="1" dirty="0">
                <a:solidFill>
                  <a:srgbClr val="7030A0"/>
                </a:solidFill>
                <a:latin typeface="Arial" panose="020B0604020202020204" pitchFamily="34" charset="0"/>
                <a:cs typeface="Arial" panose="020B0604020202020204" pitchFamily="34" charset="0"/>
              </a:rPr>
              <a:t>poor diet in adolescence increases risks of type 2 diabetes, cardiovascular disease, and mental health issues (UKHSA, 2019; NHS Digital, 2024).</a:t>
            </a:r>
            <a:endParaRPr lang="en-US" sz="2000" b="1" dirty="0">
              <a:solidFill>
                <a:srgbClr val="7030A0"/>
              </a:solidFill>
              <a:latin typeface="Arial" panose="020B0604020202020204" pitchFamily="34" charset="0"/>
              <a:ea typeface="Quicksand Bold"/>
              <a:cs typeface="Arial" panose="020B0604020202020204" pitchFamily="34" charset="0"/>
              <a:sym typeface="Quicksand Bold"/>
            </a:endParaRPr>
          </a:p>
        </p:txBody>
      </p:sp>
      <p:sp>
        <p:nvSpPr>
          <p:cNvPr id="20" name="TextBox 20"/>
          <p:cNvSpPr txBox="1"/>
          <p:nvPr/>
        </p:nvSpPr>
        <p:spPr>
          <a:xfrm>
            <a:off x="1458628" y="6108054"/>
            <a:ext cx="4576305" cy="445122"/>
          </a:xfrm>
          <a:prstGeom prst="rect">
            <a:avLst/>
          </a:prstGeom>
        </p:spPr>
        <p:txBody>
          <a:bodyPr lIns="0" tIns="0" rIns="0" bIns="0" rtlCol="0" anchor="t">
            <a:spAutoFit/>
          </a:bodyPr>
          <a:lstStyle/>
          <a:p>
            <a:pPr algn="ctr">
              <a:lnSpc>
                <a:spcPts val="3919"/>
              </a:lnSpc>
            </a:pPr>
            <a:r>
              <a:rPr lang="en-IN" sz="2400" dirty="0">
                <a:latin typeface="Arial" panose="020B0604020202020204" pitchFamily="34" charset="0"/>
                <a:cs typeface="Arial" panose="020B0604020202020204" pitchFamily="34" charset="0"/>
              </a:rPr>
              <a:t>Long-term health impact</a:t>
            </a:r>
            <a:endParaRPr lang="en-US" sz="24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21" name="Freeform 21"/>
          <p:cNvSpPr/>
          <p:nvPr/>
        </p:nvSpPr>
        <p:spPr>
          <a:xfrm>
            <a:off x="-561448" y="5401994"/>
            <a:ext cx="1427696" cy="1412121"/>
          </a:xfrm>
          <a:custGeom>
            <a:avLst/>
            <a:gdLst/>
            <a:ahLst/>
            <a:cxnLst/>
            <a:rect l="l" t="t" r="r" b="b"/>
            <a:pathLst>
              <a:path w="1427696" h="1412121">
                <a:moveTo>
                  <a:pt x="0" y="0"/>
                </a:moveTo>
                <a:lnTo>
                  <a:pt x="1427696" y="0"/>
                </a:lnTo>
                <a:lnTo>
                  <a:pt x="1427696" y="1412121"/>
                </a:lnTo>
                <a:lnTo>
                  <a:pt x="0" y="141212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22" name="Freeform 22"/>
          <p:cNvSpPr/>
          <p:nvPr/>
        </p:nvSpPr>
        <p:spPr>
          <a:xfrm>
            <a:off x="14784789" y="1028700"/>
            <a:ext cx="797991" cy="789286"/>
          </a:xfrm>
          <a:custGeom>
            <a:avLst/>
            <a:gdLst/>
            <a:ahLst/>
            <a:cxnLst/>
            <a:rect l="l" t="t" r="r" b="b"/>
            <a:pathLst>
              <a:path w="797991" h="789286">
                <a:moveTo>
                  <a:pt x="0" y="0"/>
                </a:moveTo>
                <a:lnTo>
                  <a:pt x="797991" y="0"/>
                </a:lnTo>
                <a:lnTo>
                  <a:pt x="797991" y="789286"/>
                </a:lnTo>
                <a:lnTo>
                  <a:pt x="0" y="78928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28" name="Freeform 2">
            <a:extLst>
              <a:ext uri="{FF2B5EF4-FFF2-40B4-BE49-F238E27FC236}">
                <a16:creationId xmlns:a16="http://schemas.microsoft.com/office/drawing/2014/main" id="{AF9E6DBD-AFDB-DBC5-E49B-F7B5818A6D65}"/>
              </a:ext>
            </a:extLst>
          </p:cNvPr>
          <p:cNvSpPr/>
          <p:nvPr/>
        </p:nvSpPr>
        <p:spPr>
          <a:xfrm>
            <a:off x="1439579" y="6971779"/>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9" name="Freeform 2">
            <a:extLst>
              <a:ext uri="{FF2B5EF4-FFF2-40B4-BE49-F238E27FC236}">
                <a16:creationId xmlns:a16="http://schemas.microsoft.com/office/drawing/2014/main" id="{DBCA6E84-2639-2D6B-E898-E5962C4FAD6A}"/>
              </a:ext>
            </a:extLst>
          </p:cNvPr>
          <p:cNvSpPr/>
          <p:nvPr/>
        </p:nvSpPr>
        <p:spPr>
          <a:xfrm>
            <a:off x="1439579" y="8003941"/>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5" name="TextBox 34">
            <a:extLst>
              <a:ext uri="{FF2B5EF4-FFF2-40B4-BE49-F238E27FC236}">
                <a16:creationId xmlns:a16="http://schemas.microsoft.com/office/drawing/2014/main" id="{407641ED-646C-538A-4E69-B376431D8AE6}"/>
              </a:ext>
            </a:extLst>
          </p:cNvPr>
          <p:cNvSpPr txBox="1"/>
          <p:nvPr/>
        </p:nvSpPr>
        <p:spPr>
          <a:xfrm>
            <a:off x="1946652" y="7151422"/>
            <a:ext cx="4230955" cy="461665"/>
          </a:xfrm>
          <a:prstGeom prst="rect">
            <a:avLst/>
          </a:prstGeom>
          <a:noFill/>
        </p:spPr>
        <p:txBody>
          <a:bodyPr wrap="square">
            <a:spAutoFit/>
          </a:bodyPr>
          <a:lstStyle/>
          <a:p>
            <a:r>
              <a:rPr lang="en-IN" sz="2400" dirty="0">
                <a:latin typeface="Arial" panose="020B0604020202020204" pitchFamily="34" charset="0"/>
                <a:cs typeface="Arial" panose="020B0604020202020204" pitchFamily="34" charset="0"/>
              </a:rPr>
              <a:t>Digitally accessible group</a:t>
            </a:r>
          </a:p>
        </p:txBody>
      </p:sp>
      <p:sp>
        <p:nvSpPr>
          <p:cNvPr id="37" name="TextBox 36">
            <a:extLst>
              <a:ext uri="{FF2B5EF4-FFF2-40B4-BE49-F238E27FC236}">
                <a16:creationId xmlns:a16="http://schemas.microsoft.com/office/drawing/2014/main" id="{E9ADA466-9AE5-BC35-4BCB-E2F6A2A11A61}"/>
              </a:ext>
            </a:extLst>
          </p:cNvPr>
          <p:cNvSpPr txBox="1"/>
          <p:nvPr/>
        </p:nvSpPr>
        <p:spPr>
          <a:xfrm>
            <a:off x="1584595" y="8164236"/>
            <a:ext cx="4620226" cy="461665"/>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Influence on family food choices</a:t>
            </a:r>
            <a:endParaRPr lang="en-IN" sz="24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F047D013-7741-A1B9-911B-7242D6A6AAD8}"/>
              </a:ext>
            </a:extLst>
          </p:cNvPr>
          <p:cNvSpPr txBox="1"/>
          <p:nvPr/>
        </p:nvSpPr>
        <p:spPr>
          <a:xfrm>
            <a:off x="6650912" y="7190929"/>
            <a:ext cx="7668025" cy="707886"/>
          </a:xfrm>
          <a:prstGeom prst="rect">
            <a:avLst/>
          </a:prstGeom>
          <a:noFill/>
        </p:spPr>
        <p:txBody>
          <a:bodyPr wrap="square">
            <a:spAutoFit/>
          </a:bodyPr>
          <a:lstStyle/>
          <a:p>
            <a:pPr marL="342900" indent="-342900">
              <a:buFont typeface="Arial" panose="020B0604020202020204" pitchFamily="34" charset="0"/>
              <a:buChar char="•"/>
            </a:pPr>
            <a:r>
              <a:rPr lang="en-US" sz="2000" b="1" dirty="0">
                <a:solidFill>
                  <a:srgbClr val="7030A0"/>
                </a:solidFill>
                <a:latin typeface="Arial" panose="020B0604020202020204" pitchFamily="34" charset="0"/>
                <a:cs typeface="Arial" panose="020B0604020202020204" pitchFamily="34" charset="0"/>
              </a:rPr>
              <a:t>96% of UK teens own a smartphone, making digital interventions highly suitable (Ofcom, 2024).</a:t>
            </a:r>
            <a:endParaRPr lang="en-IN" sz="2000" b="1" dirty="0">
              <a:solidFill>
                <a:srgbClr val="7030A0"/>
              </a:solidFill>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C6E0D666-5842-2D9D-3E0C-0ACB7D4D8DCC}"/>
              </a:ext>
            </a:extLst>
          </p:cNvPr>
          <p:cNvSpPr txBox="1"/>
          <p:nvPr/>
        </p:nvSpPr>
        <p:spPr>
          <a:xfrm>
            <a:off x="6618255" y="8087939"/>
            <a:ext cx="7904171" cy="707885"/>
          </a:xfrm>
          <a:prstGeom prst="rect">
            <a:avLst/>
          </a:prstGeom>
          <a:noFill/>
        </p:spPr>
        <p:txBody>
          <a:bodyPr wrap="square">
            <a:spAutoFit/>
          </a:bodyPr>
          <a:lstStyle/>
          <a:p>
            <a:pPr marL="285750" indent="-285750">
              <a:buFont typeface="Arial" panose="020B0604020202020204" pitchFamily="34" charset="0"/>
              <a:buChar char="•"/>
            </a:pPr>
            <a:r>
              <a:rPr lang="en-US" sz="2000" b="1" dirty="0">
                <a:solidFill>
                  <a:srgbClr val="7030A0"/>
                </a:solidFill>
                <a:latin typeface="Arial" panose="020B0604020202020204" pitchFamily="34" charset="0"/>
                <a:cs typeface="Arial" panose="020B0604020202020204" pitchFamily="34" charset="0"/>
              </a:rPr>
              <a:t>teenagers increasingly shop independently and strongly influence household purchasing (Ofcom, 2024).</a:t>
            </a:r>
            <a:endParaRPr lang="en-IN" sz="2000" b="1" dirty="0">
              <a:solidFill>
                <a:srgbClr val="7030A0"/>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500"/>
                                        <p:tgtEl>
                                          <p:spTgt spid="1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fade">
                                      <p:cBhvr>
                                        <p:cTn id="31" dur="500"/>
                                        <p:tgtEl>
                                          <p:spTgt spid="3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1"/>
                                        </p:tgtEl>
                                        <p:attrNameLst>
                                          <p:attrName>style.visibility</p:attrName>
                                        </p:attrNameLst>
                                      </p:cBhvr>
                                      <p:to>
                                        <p:strVal val="visible"/>
                                      </p:to>
                                    </p:set>
                                    <p:animEffect transition="in" filter="fade">
                                      <p:cBhvr>
                                        <p:cTn id="36"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5" grpId="0"/>
      <p:bldP spid="17" grpId="0"/>
      <p:bldP spid="19" grpId="0"/>
      <p:bldP spid="39" grpId="0"/>
      <p:bldP spid="4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grpSp>
        <p:nvGrpSpPr>
          <p:cNvPr id="2" name="Group 2"/>
          <p:cNvGrpSpPr/>
          <p:nvPr/>
        </p:nvGrpSpPr>
        <p:grpSpPr>
          <a:xfrm>
            <a:off x="1923586" y="3491362"/>
            <a:ext cx="7037035" cy="2611085"/>
            <a:chOff x="0" y="0"/>
            <a:chExt cx="1863083" cy="691295"/>
          </a:xfrm>
        </p:grpSpPr>
        <p:sp>
          <p:nvSpPr>
            <p:cNvPr id="3" name="Freeform 3"/>
            <p:cNvSpPr/>
            <p:nvPr/>
          </p:nvSpPr>
          <p:spPr>
            <a:xfrm>
              <a:off x="0" y="0"/>
              <a:ext cx="1863083" cy="691295"/>
            </a:xfrm>
            <a:custGeom>
              <a:avLst/>
              <a:gdLst/>
              <a:ahLst/>
              <a:cxnLst/>
              <a:rect l="l" t="t" r="r" b="b"/>
              <a:pathLst>
                <a:path w="1863083" h="691295">
                  <a:moveTo>
                    <a:pt x="56109" y="0"/>
                  </a:moveTo>
                  <a:lnTo>
                    <a:pt x="1806974" y="0"/>
                  </a:lnTo>
                  <a:cubicBezTo>
                    <a:pt x="1837962" y="0"/>
                    <a:pt x="1863083" y="25121"/>
                    <a:pt x="1863083" y="56109"/>
                  </a:cubicBezTo>
                  <a:lnTo>
                    <a:pt x="1863083" y="635187"/>
                  </a:lnTo>
                  <a:cubicBezTo>
                    <a:pt x="1863083" y="650067"/>
                    <a:pt x="1857172" y="664339"/>
                    <a:pt x="1846649" y="674861"/>
                  </a:cubicBezTo>
                  <a:cubicBezTo>
                    <a:pt x="1836127" y="685384"/>
                    <a:pt x="1821855" y="691295"/>
                    <a:pt x="1806974" y="691295"/>
                  </a:cubicBezTo>
                  <a:lnTo>
                    <a:pt x="56109" y="691295"/>
                  </a:lnTo>
                  <a:cubicBezTo>
                    <a:pt x="41228" y="691295"/>
                    <a:pt x="26956" y="685384"/>
                    <a:pt x="16434" y="674861"/>
                  </a:cubicBezTo>
                  <a:cubicBezTo>
                    <a:pt x="5911" y="664339"/>
                    <a:pt x="0" y="650067"/>
                    <a:pt x="0" y="635187"/>
                  </a:cubicBezTo>
                  <a:lnTo>
                    <a:pt x="0" y="56109"/>
                  </a:lnTo>
                  <a:cubicBezTo>
                    <a:pt x="0" y="41228"/>
                    <a:pt x="5911" y="26956"/>
                    <a:pt x="16434" y="16434"/>
                  </a:cubicBezTo>
                  <a:cubicBezTo>
                    <a:pt x="26956" y="5911"/>
                    <a:pt x="41228" y="0"/>
                    <a:pt x="56109" y="0"/>
                  </a:cubicBezTo>
                  <a:close/>
                </a:path>
              </a:pathLst>
            </a:custGeom>
            <a:solidFill>
              <a:srgbClr val="FFFFFF"/>
            </a:solidFill>
          </p:spPr>
          <p:txBody>
            <a:bodyPr/>
            <a:lstStyle/>
            <a:p>
              <a:endParaRPr lang="en-IN"/>
            </a:p>
          </p:txBody>
        </p:sp>
        <p:sp>
          <p:nvSpPr>
            <p:cNvPr id="4" name="TextBox 4"/>
            <p:cNvSpPr txBox="1"/>
            <p:nvPr/>
          </p:nvSpPr>
          <p:spPr>
            <a:xfrm>
              <a:off x="0" y="-38100"/>
              <a:ext cx="1863083" cy="729395"/>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1308448">
            <a:off x="-3637317" y="6832894"/>
            <a:ext cx="5700605" cy="4114800"/>
          </a:xfrm>
          <a:custGeom>
            <a:avLst/>
            <a:gdLst/>
            <a:ahLst/>
            <a:cxnLst/>
            <a:rect l="l" t="t" r="r" b="b"/>
            <a:pathLst>
              <a:path w="5700605" h="4114800">
                <a:moveTo>
                  <a:pt x="0" y="0"/>
                </a:moveTo>
                <a:lnTo>
                  <a:pt x="5700605" y="0"/>
                </a:lnTo>
                <a:lnTo>
                  <a:pt x="5700605"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6" name="Group 6"/>
          <p:cNvGrpSpPr/>
          <p:nvPr/>
        </p:nvGrpSpPr>
        <p:grpSpPr>
          <a:xfrm>
            <a:off x="1923586" y="6373299"/>
            <a:ext cx="7037035" cy="2611085"/>
            <a:chOff x="0" y="0"/>
            <a:chExt cx="1863083" cy="691295"/>
          </a:xfrm>
        </p:grpSpPr>
        <p:sp>
          <p:nvSpPr>
            <p:cNvPr id="7" name="Freeform 7"/>
            <p:cNvSpPr/>
            <p:nvPr/>
          </p:nvSpPr>
          <p:spPr>
            <a:xfrm>
              <a:off x="0" y="0"/>
              <a:ext cx="1863083" cy="691295"/>
            </a:xfrm>
            <a:custGeom>
              <a:avLst/>
              <a:gdLst/>
              <a:ahLst/>
              <a:cxnLst/>
              <a:rect l="l" t="t" r="r" b="b"/>
              <a:pathLst>
                <a:path w="1863083" h="691295">
                  <a:moveTo>
                    <a:pt x="56109" y="0"/>
                  </a:moveTo>
                  <a:lnTo>
                    <a:pt x="1806974" y="0"/>
                  </a:lnTo>
                  <a:cubicBezTo>
                    <a:pt x="1837962" y="0"/>
                    <a:pt x="1863083" y="25121"/>
                    <a:pt x="1863083" y="56109"/>
                  </a:cubicBezTo>
                  <a:lnTo>
                    <a:pt x="1863083" y="635187"/>
                  </a:lnTo>
                  <a:cubicBezTo>
                    <a:pt x="1863083" y="650067"/>
                    <a:pt x="1857172" y="664339"/>
                    <a:pt x="1846649" y="674861"/>
                  </a:cubicBezTo>
                  <a:cubicBezTo>
                    <a:pt x="1836127" y="685384"/>
                    <a:pt x="1821855" y="691295"/>
                    <a:pt x="1806974" y="691295"/>
                  </a:cubicBezTo>
                  <a:lnTo>
                    <a:pt x="56109" y="691295"/>
                  </a:lnTo>
                  <a:cubicBezTo>
                    <a:pt x="41228" y="691295"/>
                    <a:pt x="26956" y="685384"/>
                    <a:pt x="16434" y="674861"/>
                  </a:cubicBezTo>
                  <a:cubicBezTo>
                    <a:pt x="5911" y="664339"/>
                    <a:pt x="0" y="650067"/>
                    <a:pt x="0" y="635187"/>
                  </a:cubicBezTo>
                  <a:lnTo>
                    <a:pt x="0" y="56109"/>
                  </a:lnTo>
                  <a:cubicBezTo>
                    <a:pt x="0" y="41228"/>
                    <a:pt x="5911" y="26956"/>
                    <a:pt x="16434" y="16434"/>
                  </a:cubicBezTo>
                  <a:cubicBezTo>
                    <a:pt x="26956" y="5911"/>
                    <a:pt x="41228" y="0"/>
                    <a:pt x="56109" y="0"/>
                  </a:cubicBezTo>
                  <a:close/>
                </a:path>
              </a:pathLst>
            </a:custGeom>
            <a:solidFill>
              <a:srgbClr val="FFFFFF"/>
            </a:solidFill>
          </p:spPr>
          <p:txBody>
            <a:bodyPr/>
            <a:lstStyle/>
            <a:p>
              <a:endParaRPr lang="en-IN"/>
            </a:p>
          </p:txBody>
        </p:sp>
        <p:sp>
          <p:nvSpPr>
            <p:cNvPr id="8" name="TextBox 8"/>
            <p:cNvSpPr txBox="1"/>
            <p:nvPr/>
          </p:nvSpPr>
          <p:spPr>
            <a:xfrm>
              <a:off x="0" y="-38100"/>
              <a:ext cx="1863083" cy="729395"/>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9327379" y="3491362"/>
            <a:ext cx="7037035" cy="2611085"/>
            <a:chOff x="0" y="0"/>
            <a:chExt cx="1863083" cy="691295"/>
          </a:xfrm>
        </p:grpSpPr>
        <p:sp>
          <p:nvSpPr>
            <p:cNvPr id="10" name="Freeform 10"/>
            <p:cNvSpPr/>
            <p:nvPr/>
          </p:nvSpPr>
          <p:spPr>
            <a:xfrm>
              <a:off x="0" y="0"/>
              <a:ext cx="1863083" cy="691295"/>
            </a:xfrm>
            <a:custGeom>
              <a:avLst/>
              <a:gdLst/>
              <a:ahLst/>
              <a:cxnLst/>
              <a:rect l="l" t="t" r="r" b="b"/>
              <a:pathLst>
                <a:path w="1863083" h="691295">
                  <a:moveTo>
                    <a:pt x="56109" y="0"/>
                  </a:moveTo>
                  <a:lnTo>
                    <a:pt x="1806974" y="0"/>
                  </a:lnTo>
                  <a:cubicBezTo>
                    <a:pt x="1837962" y="0"/>
                    <a:pt x="1863083" y="25121"/>
                    <a:pt x="1863083" y="56109"/>
                  </a:cubicBezTo>
                  <a:lnTo>
                    <a:pt x="1863083" y="635187"/>
                  </a:lnTo>
                  <a:cubicBezTo>
                    <a:pt x="1863083" y="650067"/>
                    <a:pt x="1857172" y="664339"/>
                    <a:pt x="1846649" y="674861"/>
                  </a:cubicBezTo>
                  <a:cubicBezTo>
                    <a:pt x="1836127" y="685384"/>
                    <a:pt x="1821855" y="691295"/>
                    <a:pt x="1806974" y="691295"/>
                  </a:cubicBezTo>
                  <a:lnTo>
                    <a:pt x="56109" y="691295"/>
                  </a:lnTo>
                  <a:cubicBezTo>
                    <a:pt x="41228" y="691295"/>
                    <a:pt x="26956" y="685384"/>
                    <a:pt x="16434" y="674861"/>
                  </a:cubicBezTo>
                  <a:cubicBezTo>
                    <a:pt x="5911" y="664339"/>
                    <a:pt x="0" y="650067"/>
                    <a:pt x="0" y="635187"/>
                  </a:cubicBezTo>
                  <a:lnTo>
                    <a:pt x="0" y="56109"/>
                  </a:lnTo>
                  <a:cubicBezTo>
                    <a:pt x="0" y="41228"/>
                    <a:pt x="5911" y="26956"/>
                    <a:pt x="16434" y="16434"/>
                  </a:cubicBezTo>
                  <a:cubicBezTo>
                    <a:pt x="26956" y="5911"/>
                    <a:pt x="41228" y="0"/>
                    <a:pt x="56109" y="0"/>
                  </a:cubicBezTo>
                  <a:close/>
                </a:path>
              </a:pathLst>
            </a:custGeom>
            <a:solidFill>
              <a:srgbClr val="FFFFFF"/>
            </a:solidFill>
          </p:spPr>
          <p:txBody>
            <a:bodyPr/>
            <a:lstStyle/>
            <a:p>
              <a:endParaRPr lang="en-IN"/>
            </a:p>
          </p:txBody>
        </p:sp>
        <p:sp>
          <p:nvSpPr>
            <p:cNvPr id="11" name="TextBox 11"/>
            <p:cNvSpPr txBox="1"/>
            <p:nvPr/>
          </p:nvSpPr>
          <p:spPr>
            <a:xfrm>
              <a:off x="0" y="-38100"/>
              <a:ext cx="1863083" cy="729395"/>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9327379" y="6373299"/>
            <a:ext cx="7037035" cy="2611085"/>
            <a:chOff x="0" y="0"/>
            <a:chExt cx="1863083" cy="691295"/>
          </a:xfrm>
        </p:grpSpPr>
        <p:sp>
          <p:nvSpPr>
            <p:cNvPr id="13" name="Freeform 13"/>
            <p:cNvSpPr/>
            <p:nvPr/>
          </p:nvSpPr>
          <p:spPr>
            <a:xfrm>
              <a:off x="0" y="0"/>
              <a:ext cx="1863083" cy="691295"/>
            </a:xfrm>
            <a:custGeom>
              <a:avLst/>
              <a:gdLst/>
              <a:ahLst/>
              <a:cxnLst/>
              <a:rect l="l" t="t" r="r" b="b"/>
              <a:pathLst>
                <a:path w="1863083" h="691295">
                  <a:moveTo>
                    <a:pt x="56109" y="0"/>
                  </a:moveTo>
                  <a:lnTo>
                    <a:pt x="1806974" y="0"/>
                  </a:lnTo>
                  <a:cubicBezTo>
                    <a:pt x="1837962" y="0"/>
                    <a:pt x="1863083" y="25121"/>
                    <a:pt x="1863083" y="56109"/>
                  </a:cubicBezTo>
                  <a:lnTo>
                    <a:pt x="1863083" y="635187"/>
                  </a:lnTo>
                  <a:cubicBezTo>
                    <a:pt x="1863083" y="650067"/>
                    <a:pt x="1857172" y="664339"/>
                    <a:pt x="1846649" y="674861"/>
                  </a:cubicBezTo>
                  <a:cubicBezTo>
                    <a:pt x="1836127" y="685384"/>
                    <a:pt x="1821855" y="691295"/>
                    <a:pt x="1806974" y="691295"/>
                  </a:cubicBezTo>
                  <a:lnTo>
                    <a:pt x="56109" y="691295"/>
                  </a:lnTo>
                  <a:cubicBezTo>
                    <a:pt x="41228" y="691295"/>
                    <a:pt x="26956" y="685384"/>
                    <a:pt x="16434" y="674861"/>
                  </a:cubicBezTo>
                  <a:cubicBezTo>
                    <a:pt x="5911" y="664339"/>
                    <a:pt x="0" y="650067"/>
                    <a:pt x="0" y="635187"/>
                  </a:cubicBezTo>
                  <a:lnTo>
                    <a:pt x="0" y="56109"/>
                  </a:lnTo>
                  <a:cubicBezTo>
                    <a:pt x="0" y="41228"/>
                    <a:pt x="5911" y="26956"/>
                    <a:pt x="16434" y="16434"/>
                  </a:cubicBezTo>
                  <a:cubicBezTo>
                    <a:pt x="26956" y="5911"/>
                    <a:pt x="41228" y="0"/>
                    <a:pt x="56109" y="0"/>
                  </a:cubicBezTo>
                  <a:close/>
                </a:path>
              </a:pathLst>
            </a:custGeom>
            <a:solidFill>
              <a:srgbClr val="FFFFFF"/>
            </a:solidFill>
          </p:spPr>
          <p:txBody>
            <a:bodyPr/>
            <a:lstStyle/>
            <a:p>
              <a:endParaRPr lang="en-IN"/>
            </a:p>
          </p:txBody>
        </p:sp>
        <p:sp>
          <p:nvSpPr>
            <p:cNvPr id="14" name="TextBox 14"/>
            <p:cNvSpPr txBox="1"/>
            <p:nvPr/>
          </p:nvSpPr>
          <p:spPr>
            <a:xfrm>
              <a:off x="0" y="-38100"/>
              <a:ext cx="1863083" cy="729395"/>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rot="1308448">
            <a:off x="15437698" y="-649539"/>
            <a:ext cx="5700605" cy="4114800"/>
          </a:xfrm>
          <a:custGeom>
            <a:avLst/>
            <a:gdLst/>
            <a:ahLst/>
            <a:cxnLst/>
            <a:rect l="l" t="t" r="r" b="b"/>
            <a:pathLst>
              <a:path w="5700605" h="4114800">
                <a:moveTo>
                  <a:pt x="0" y="0"/>
                </a:moveTo>
                <a:lnTo>
                  <a:pt x="5700604" y="0"/>
                </a:lnTo>
                <a:lnTo>
                  <a:pt x="570060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6" name="Freeform 16"/>
          <p:cNvSpPr/>
          <p:nvPr/>
        </p:nvSpPr>
        <p:spPr>
          <a:xfrm>
            <a:off x="16115576" y="1807849"/>
            <a:ext cx="1432440" cy="1416813"/>
          </a:xfrm>
          <a:custGeom>
            <a:avLst/>
            <a:gdLst/>
            <a:ahLst/>
            <a:cxnLst/>
            <a:rect l="l" t="t" r="r" b="b"/>
            <a:pathLst>
              <a:path w="1432440" h="1416813">
                <a:moveTo>
                  <a:pt x="0" y="0"/>
                </a:moveTo>
                <a:lnTo>
                  <a:pt x="1432440" y="0"/>
                </a:lnTo>
                <a:lnTo>
                  <a:pt x="1432440" y="1416813"/>
                </a:lnTo>
                <a:lnTo>
                  <a:pt x="0" y="141681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7" name="Freeform 17"/>
          <p:cNvSpPr/>
          <p:nvPr/>
        </p:nvSpPr>
        <p:spPr>
          <a:xfrm>
            <a:off x="1533807" y="7307710"/>
            <a:ext cx="856366" cy="847024"/>
          </a:xfrm>
          <a:custGeom>
            <a:avLst/>
            <a:gdLst/>
            <a:ahLst/>
            <a:cxnLst/>
            <a:rect l="l" t="t" r="r" b="b"/>
            <a:pathLst>
              <a:path w="856366" h="847024">
                <a:moveTo>
                  <a:pt x="0" y="0"/>
                </a:moveTo>
                <a:lnTo>
                  <a:pt x="856366" y="0"/>
                </a:lnTo>
                <a:lnTo>
                  <a:pt x="856366" y="847024"/>
                </a:lnTo>
                <a:lnTo>
                  <a:pt x="0" y="8470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20" name="TextBox 20"/>
          <p:cNvSpPr txBox="1"/>
          <p:nvPr/>
        </p:nvSpPr>
        <p:spPr>
          <a:xfrm>
            <a:off x="2372168" y="3766835"/>
            <a:ext cx="6121231" cy="2277547"/>
          </a:xfrm>
          <a:prstGeom prst="rect">
            <a:avLst/>
          </a:prstGeom>
        </p:spPr>
        <p:txBody>
          <a:bodyPr wrap="square" lIns="0" tIns="0" rIns="0" bIns="0" rtlCol="0" anchor="t">
            <a:spAutoFit/>
          </a:bodyPr>
          <a:lstStyle/>
          <a:p>
            <a:pPr>
              <a:buNone/>
            </a:pPr>
            <a:r>
              <a:rPr lang="en-US" sz="2800" b="1" dirty="0">
                <a:solidFill>
                  <a:srgbClr val="7030A0"/>
                </a:solidFill>
                <a:latin typeface="Arial" panose="020B0604020202020204" pitchFamily="34" charset="0"/>
                <a:cs typeface="Arial" panose="020B0604020202020204" pitchFamily="34" charset="0"/>
              </a:rPr>
              <a:t>Health Risks</a:t>
            </a:r>
          </a:p>
          <a:p>
            <a:pPr marL="457200" indent="-457200">
              <a:buFont typeface="Arial" panose="020B0604020202020204" pitchFamily="34" charset="0"/>
              <a:buChar char="•"/>
            </a:pPr>
            <a:r>
              <a:rPr lang="en-US" sz="2400" dirty="0">
                <a:solidFill>
                  <a:srgbClr val="7030A0"/>
                </a:solidFill>
                <a:latin typeface="Arial" panose="020B0604020202020204" pitchFamily="34" charset="0"/>
                <a:cs typeface="Arial" panose="020B0604020202020204" pitchFamily="34" charset="0"/>
              </a:rPr>
              <a:t>Poor diet increases the risk of long-term conditions</a:t>
            </a:r>
            <a:br>
              <a:rPr lang="en-US" sz="2400" dirty="0">
                <a:solidFill>
                  <a:srgbClr val="7030A0"/>
                </a:solidFill>
                <a:latin typeface="Arial" panose="020B0604020202020204" pitchFamily="34" charset="0"/>
                <a:cs typeface="Arial" panose="020B0604020202020204" pitchFamily="34" charset="0"/>
              </a:rPr>
            </a:br>
            <a:r>
              <a:rPr lang="en-US" sz="2400" dirty="0">
                <a:solidFill>
                  <a:srgbClr val="7030A0"/>
                </a:solidFill>
                <a:latin typeface="Arial" panose="020B0604020202020204" pitchFamily="34" charset="0"/>
                <a:cs typeface="Arial" panose="020B0604020202020204" pitchFamily="34" charset="0"/>
              </a:rPr>
              <a:t>(e.g., type 2 diabetes, high blood pressure, heart disease).</a:t>
            </a:r>
          </a:p>
          <a:p>
            <a:r>
              <a:rPr lang="en-US" sz="2400" dirty="0">
                <a:solidFill>
                  <a:srgbClr val="7030A0"/>
                </a:solidFill>
                <a:latin typeface="Arial" panose="020B0604020202020204" pitchFamily="34" charset="0"/>
                <a:cs typeface="Arial" panose="020B0604020202020204" pitchFamily="34" charset="0"/>
              </a:rPr>
              <a:t>(UKHSA, 2019; NHS Digital, 2024).</a:t>
            </a:r>
          </a:p>
        </p:txBody>
      </p:sp>
      <p:sp>
        <p:nvSpPr>
          <p:cNvPr id="21" name="TextBox 21"/>
          <p:cNvSpPr txBox="1"/>
          <p:nvPr/>
        </p:nvSpPr>
        <p:spPr>
          <a:xfrm>
            <a:off x="2447543" y="6577811"/>
            <a:ext cx="6063860" cy="1908215"/>
          </a:xfrm>
          <a:prstGeom prst="rect">
            <a:avLst/>
          </a:prstGeom>
        </p:spPr>
        <p:txBody>
          <a:bodyPr wrap="square" lIns="0" tIns="0" rIns="0" bIns="0" rtlCol="0" anchor="t">
            <a:spAutoFit/>
          </a:bodyPr>
          <a:lstStyle/>
          <a:p>
            <a:r>
              <a:rPr lang="en-US" sz="2800" b="1" dirty="0">
                <a:solidFill>
                  <a:srgbClr val="7030A0"/>
                </a:solidFill>
                <a:latin typeface="Arial" panose="020B0604020202020204" pitchFamily="34" charset="0"/>
                <a:cs typeface="Arial" panose="020B0604020202020204" pitchFamily="34" charset="0"/>
              </a:rPr>
              <a:t>Future Projection</a:t>
            </a:r>
          </a:p>
          <a:p>
            <a:pPr marL="457200" indent="-457200">
              <a:buFont typeface="Arial" panose="020B0604020202020204" pitchFamily="34" charset="0"/>
              <a:buChar char="•"/>
            </a:pPr>
            <a:r>
              <a:rPr lang="en-US" sz="2400" dirty="0">
                <a:solidFill>
                  <a:srgbClr val="7030A0"/>
                </a:solidFill>
                <a:latin typeface="Arial" panose="020B0604020202020204" pitchFamily="34" charset="0"/>
                <a:cs typeface="Arial" panose="020B0604020202020204" pitchFamily="34" charset="0"/>
              </a:rPr>
              <a:t>The World Obesity Federation predicts a</a:t>
            </a:r>
            <a:br>
              <a:rPr lang="en-US" sz="2400" dirty="0">
                <a:solidFill>
                  <a:srgbClr val="7030A0"/>
                </a:solidFill>
                <a:latin typeface="Arial" panose="020B0604020202020204" pitchFamily="34" charset="0"/>
                <a:cs typeface="Arial" panose="020B0604020202020204" pitchFamily="34" charset="0"/>
              </a:rPr>
            </a:br>
            <a:r>
              <a:rPr lang="en-US" sz="2400" dirty="0">
                <a:solidFill>
                  <a:srgbClr val="7030A0"/>
                </a:solidFill>
                <a:latin typeface="Arial" panose="020B0604020202020204" pitchFamily="34" charset="0"/>
                <a:cs typeface="Arial" panose="020B0604020202020204" pitchFamily="34" charset="0"/>
              </a:rPr>
              <a:t>25% rise in adolescent obesity by 2035 if no action is taken (World Obesity Federation, 2023).</a:t>
            </a:r>
          </a:p>
        </p:txBody>
      </p:sp>
      <p:sp>
        <p:nvSpPr>
          <p:cNvPr id="22" name="TextBox 22"/>
          <p:cNvSpPr txBox="1"/>
          <p:nvPr/>
        </p:nvSpPr>
        <p:spPr>
          <a:xfrm>
            <a:off x="9722524" y="3871082"/>
            <a:ext cx="6246743" cy="1908215"/>
          </a:xfrm>
          <a:prstGeom prst="rect">
            <a:avLst/>
          </a:prstGeom>
        </p:spPr>
        <p:txBody>
          <a:bodyPr wrap="square" lIns="0" tIns="0" rIns="0" bIns="0" rtlCol="0" anchor="t">
            <a:spAutoFit/>
          </a:bodyPr>
          <a:lstStyle/>
          <a:p>
            <a:r>
              <a:rPr lang="en-US" sz="2800" b="1" dirty="0">
                <a:solidFill>
                  <a:srgbClr val="7030A0"/>
                </a:solidFill>
                <a:latin typeface="Arial" panose="020B0604020202020204" pitchFamily="34" charset="0"/>
                <a:cs typeface="Arial" panose="020B0604020202020204" pitchFamily="34" charset="0"/>
              </a:rPr>
              <a:t>Mental Health Impact</a:t>
            </a:r>
          </a:p>
          <a:p>
            <a:pPr marL="457200" indent="-457200">
              <a:buFont typeface="Arial" panose="020B0604020202020204" pitchFamily="34" charset="0"/>
              <a:buChar char="•"/>
            </a:pPr>
            <a:r>
              <a:rPr lang="en-US" sz="2400" dirty="0">
                <a:solidFill>
                  <a:srgbClr val="7030A0"/>
                </a:solidFill>
                <a:latin typeface="Arial" panose="020B0604020202020204" pitchFamily="34" charset="0"/>
                <a:cs typeface="Arial" panose="020B0604020202020204" pitchFamily="34" charset="0"/>
              </a:rPr>
              <a:t>Unhealthy eating and obesity affect wellbeing, leading to low self-esteem, anxiety, and depression (Public Health England, 2019).</a:t>
            </a:r>
          </a:p>
        </p:txBody>
      </p:sp>
      <p:sp>
        <p:nvSpPr>
          <p:cNvPr id="23" name="TextBox 23"/>
          <p:cNvSpPr txBox="1"/>
          <p:nvPr/>
        </p:nvSpPr>
        <p:spPr>
          <a:xfrm>
            <a:off x="9568263" y="6541121"/>
            <a:ext cx="6663661" cy="1908215"/>
          </a:xfrm>
          <a:prstGeom prst="rect">
            <a:avLst/>
          </a:prstGeom>
        </p:spPr>
        <p:txBody>
          <a:bodyPr wrap="square" lIns="0" tIns="0" rIns="0" bIns="0" rtlCol="0" anchor="t">
            <a:spAutoFit/>
          </a:bodyPr>
          <a:lstStyle/>
          <a:p>
            <a:r>
              <a:rPr lang="en-US" sz="2800" b="1" dirty="0">
                <a:solidFill>
                  <a:srgbClr val="7030A0"/>
                </a:solidFill>
                <a:latin typeface="Arial" panose="020B0604020202020204" pitchFamily="34" charset="0"/>
                <a:cs typeface="Arial" panose="020B0604020202020204" pitchFamily="34" charset="0"/>
              </a:rPr>
              <a:t>Consequences if Ignored</a:t>
            </a:r>
          </a:p>
          <a:p>
            <a:pPr marL="457200" indent="-457200">
              <a:buFont typeface="Arial" panose="020B0604020202020204" pitchFamily="34" charset="0"/>
              <a:buChar char="•"/>
            </a:pPr>
            <a:r>
              <a:rPr lang="en-US" sz="2400" dirty="0">
                <a:solidFill>
                  <a:srgbClr val="7030A0"/>
                </a:solidFill>
                <a:latin typeface="Arial" panose="020B0604020202020204" pitchFamily="34" charset="0"/>
                <a:cs typeface="Arial" panose="020B0604020202020204" pitchFamily="34" charset="0"/>
              </a:rPr>
              <a:t>May lead to lifelong unhealthy habits,</a:t>
            </a:r>
            <a:br>
              <a:rPr lang="en-US" sz="2400" dirty="0">
                <a:solidFill>
                  <a:srgbClr val="7030A0"/>
                </a:solidFill>
                <a:latin typeface="Arial" panose="020B0604020202020204" pitchFamily="34" charset="0"/>
                <a:cs typeface="Arial" panose="020B0604020202020204" pitchFamily="34" charset="0"/>
              </a:rPr>
            </a:br>
            <a:r>
              <a:rPr lang="en-US" sz="2400" dirty="0">
                <a:solidFill>
                  <a:srgbClr val="7030A0"/>
                </a:solidFill>
                <a:latin typeface="Arial" panose="020B0604020202020204" pitchFamily="34" charset="0"/>
                <a:cs typeface="Arial" panose="020B0604020202020204" pitchFamily="34" charset="0"/>
              </a:rPr>
              <a:t>early chronic illness, higher NHS pressures,</a:t>
            </a:r>
            <a:br>
              <a:rPr lang="en-US" sz="2400" dirty="0">
                <a:solidFill>
                  <a:srgbClr val="7030A0"/>
                </a:solidFill>
                <a:latin typeface="Arial" panose="020B0604020202020204" pitchFamily="34" charset="0"/>
                <a:cs typeface="Arial" panose="020B0604020202020204" pitchFamily="34" charset="0"/>
              </a:rPr>
            </a:br>
            <a:r>
              <a:rPr lang="en-US" sz="2400" dirty="0">
                <a:solidFill>
                  <a:srgbClr val="7030A0"/>
                </a:solidFill>
                <a:latin typeface="Arial" panose="020B0604020202020204" pitchFamily="34" charset="0"/>
                <a:cs typeface="Arial" panose="020B0604020202020204" pitchFamily="34" charset="0"/>
              </a:rPr>
              <a:t>and growing health inequalities</a:t>
            </a:r>
            <a:r>
              <a:rPr lang="en-US" sz="2800" dirty="0">
                <a:solidFill>
                  <a:srgbClr val="7030A0"/>
                </a:solidFill>
                <a:latin typeface="Arial" panose="020B0604020202020204" pitchFamily="34" charset="0"/>
                <a:cs typeface="Arial" panose="020B0604020202020204" pitchFamily="34" charset="0"/>
              </a:rPr>
              <a:t> (</a:t>
            </a:r>
            <a:r>
              <a:rPr lang="en-US" sz="2000" dirty="0">
                <a:solidFill>
                  <a:srgbClr val="7030A0"/>
                </a:solidFill>
                <a:latin typeface="Arial" panose="020B0604020202020204" pitchFamily="34" charset="0"/>
                <a:cs typeface="Arial" panose="020B0604020202020204" pitchFamily="34" charset="0"/>
              </a:rPr>
              <a:t>NICE, 2020; UKHSA, 2019).</a:t>
            </a:r>
            <a:endParaRPr lang="en-US" sz="2800" dirty="0">
              <a:solidFill>
                <a:srgbClr val="7030A0"/>
              </a:solidFill>
              <a:latin typeface="Arial" panose="020B0604020202020204" pitchFamily="34" charset="0"/>
              <a:cs typeface="Arial" panose="020B0604020202020204" pitchFamily="34" charset="0"/>
            </a:endParaRPr>
          </a:p>
        </p:txBody>
      </p:sp>
      <p:sp>
        <p:nvSpPr>
          <p:cNvPr id="24" name="TextBox 24"/>
          <p:cNvSpPr txBox="1"/>
          <p:nvPr/>
        </p:nvSpPr>
        <p:spPr>
          <a:xfrm>
            <a:off x="2205040" y="919144"/>
            <a:ext cx="13764227" cy="2177584"/>
          </a:xfrm>
          <a:prstGeom prst="rect">
            <a:avLst/>
          </a:prstGeom>
        </p:spPr>
        <p:txBody>
          <a:bodyPr wrap="square" lIns="0" tIns="0" rIns="0" bIns="0" rtlCol="0" anchor="t">
            <a:spAutoFit/>
          </a:bodyPr>
          <a:lstStyle/>
          <a:p>
            <a:pPr algn="ctr">
              <a:lnSpc>
                <a:spcPts val="8799"/>
              </a:lnSpc>
            </a:pPr>
            <a:r>
              <a:rPr lang="en-IN" sz="6000" b="1" dirty="0">
                <a:effectLst/>
                <a:latin typeface="Arial Black" panose="020B0A04020102020204" pitchFamily="34" charset="0"/>
                <a:ea typeface="Calibri" panose="020F0502020204030204" pitchFamily="34" charset="0"/>
                <a:cs typeface="Shruti" panose="020B0502040204020203" pitchFamily="34" charset="0"/>
              </a:rPr>
              <a:t>Public Health Problem &amp; Consequences</a:t>
            </a:r>
            <a:endParaRPr lang="en-US" sz="6000" dirty="0">
              <a:solidFill>
                <a:srgbClr val="414370"/>
              </a:solidFill>
              <a:latin typeface="Arial Black" panose="020B0A04020102020204" pitchFamily="34" charset="0"/>
              <a:ea typeface="Lilita One"/>
              <a:cs typeface="Lilita One"/>
              <a:sym typeface="Lilita On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 name="Title 1">
            <a:extLst>
              <a:ext uri="{FF2B5EF4-FFF2-40B4-BE49-F238E27FC236}">
                <a16:creationId xmlns:a16="http://schemas.microsoft.com/office/drawing/2014/main" id="{F8A441EE-93DF-B5D1-EAC7-4B495A204BF5}"/>
              </a:ext>
            </a:extLst>
          </p:cNvPr>
          <p:cNvSpPr>
            <a:spLocks noGrp="1"/>
          </p:cNvSpPr>
          <p:nvPr>
            <p:ph type="ctrTitle"/>
          </p:nvPr>
        </p:nvSpPr>
        <p:spPr>
          <a:xfrm>
            <a:off x="1335507" y="960120"/>
            <a:ext cx="5601021" cy="5349240"/>
          </a:xfrm>
        </p:spPr>
        <p:txBody>
          <a:bodyPr anchor="b">
            <a:normAutofit fontScale="90000"/>
          </a:bodyPr>
          <a:lstStyle/>
          <a:p>
            <a:pPr algn="l"/>
            <a: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t>FoodScan</a:t>
            </a:r>
            <a:b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br>
            <a: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t>AR Nutrition Education for Teen Shoppers</a:t>
            </a:r>
            <a:b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br>
            <a: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t>A Digital Health Promotion Intervention</a:t>
            </a:r>
            <a:endParaRPr lang="en-IN" sz="510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F7477864-C4A0-3522-0A2A-4473E5DA7EB9}"/>
              </a:ext>
            </a:extLst>
          </p:cNvPr>
          <p:cNvSpPr>
            <a:spLocks noGrp="1"/>
          </p:cNvSpPr>
          <p:nvPr>
            <p:ph type="subTitle" idx="1"/>
          </p:nvPr>
        </p:nvSpPr>
        <p:spPr>
          <a:xfrm>
            <a:off x="1335509" y="6954012"/>
            <a:ext cx="5601021" cy="2359152"/>
          </a:xfrm>
        </p:spPr>
        <p:txBody>
          <a:bodyPr>
            <a:normAutofit/>
          </a:bodyPr>
          <a:lstStyle/>
          <a:p>
            <a:pPr algn="l"/>
            <a:r>
              <a:rPr lang="en-US" i="1" dirty="0">
                <a:latin typeface="Times New Roman" panose="02020603050405020304" pitchFamily="18" charset="0"/>
                <a:cs typeface="Times New Roman" panose="02020603050405020304" pitchFamily="18" charset="0"/>
              </a:rPr>
              <a:t>Group Member 2 </a:t>
            </a:r>
            <a:br>
              <a:rPr lang="en-US" i="1" dirty="0">
                <a:latin typeface="Times New Roman" panose="02020603050405020304" pitchFamily="18" charset="0"/>
                <a:cs typeface="Times New Roman" panose="02020603050405020304" pitchFamily="18" charset="0"/>
              </a:rPr>
            </a:br>
            <a:r>
              <a:rPr lang="en-US" i="1" dirty="0">
                <a:latin typeface="Times New Roman" panose="02020603050405020304" pitchFamily="18" charset="0"/>
                <a:cs typeface="Times New Roman" panose="02020603050405020304" pitchFamily="18" charset="0"/>
              </a:rPr>
              <a:t>Digital Health Promotion</a:t>
            </a:r>
            <a:endParaRPr lang="en-GB" i="1">
              <a:latin typeface="Times New Roman" panose="02020603050405020304" pitchFamily="18" charset="0"/>
              <a:cs typeface="Times New Roman" panose="02020603050405020304" pitchFamily="18" charset="0"/>
            </a:endParaRPr>
          </a:p>
          <a:p>
            <a:pPr algn="l"/>
            <a:endParaRPr lang="en-IN">
              <a:latin typeface="Times New Roman" panose="02020603050405020304" pitchFamily="18" charset="0"/>
              <a:cs typeface="Times New Roman" panose="02020603050405020304" pitchFamily="18" charset="0"/>
            </a:endParaRP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5507" y="6613901"/>
            <a:ext cx="5212080" cy="27432"/>
          </a:xfrm>
          <a:custGeom>
            <a:avLst/>
            <a:gdLst>
              <a:gd name="csX0" fmla="*/ 0 w 5212080"/>
              <a:gd name="csY0" fmla="*/ 0 h 27432"/>
              <a:gd name="csX1" fmla="*/ 599389 w 5212080"/>
              <a:gd name="csY1" fmla="*/ 0 h 27432"/>
              <a:gd name="csX2" fmla="*/ 1198778 w 5212080"/>
              <a:gd name="csY2" fmla="*/ 0 h 27432"/>
              <a:gd name="csX3" fmla="*/ 1954530 w 5212080"/>
              <a:gd name="csY3" fmla="*/ 0 h 27432"/>
              <a:gd name="csX4" fmla="*/ 2501798 w 5212080"/>
              <a:gd name="csY4" fmla="*/ 0 h 27432"/>
              <a:gd name="csX5" fmla="*/ 3049067 w 5212080"/>
              <a:gd name="csY5" fmla="*/ 0 h 27432"/>
              <a:gd name="csX6" fmla="*/ 3700577 w 5212080"/>
              <a:gd name="csY6" fmla="*/ 0 h 27432"/>
              <a:gd name="csX7" fmla="*/ 4247845 w 5212080"/>
              <a:gd name="csY7" fmla="*/ 0 h 27432"/>
              <a:gd name="csX8" fmla="*/ 5212080 w 5212080"/>
              <a:gd name="csY8" fmla="*/ 0 h 27432"/>
              <a:gd name="csX9" fmla="*/ 5212080 w 5212080"/>
              <a:gd name="csY9" fmla="*/ 27432 h 27432"/>
              <a:gd name="csX10" fmla="*/ 4664812 w 5212080"/>
              <a:gd name="csY10" fmla="*/ 27432 h 27432"/>
              <a:gd name="csX11" fmla="*/ 4117543 w 5212080"/>
              <a:gd name="csY11" fmla="*/ 27432 h 27432"/>
              <a:gd name="csX12" fmla="*/ 3466033 w 5212080"/>
              <a:gd name="csY12" fmla="*/ 27432 h 27432"/>
              <a:gd name="csX13" fmla="*/ 2918765 w 5212080"/>
              <a:gd name="csY13" fmla="*/ 27432 h 27432"/>
              <a:gd name="csX14" fmla="*/ 2423617 w 5212080"/>
              <a:gd name="csY14" fmla="*/ 27432 h 27432"/>
              <a:gd name="csX15" fmla="*/ 1772107 w 5212080"/>
              <a:gd name="csY15" fmla="*/ 27432 h 27432"/>
              <a:gd name="csX16" fmla="*/ 1120597 w 5212080"/>
              <a:gd name="csY16" fmla="*/ 27432 h 27432"/>
              <a:gd name="csX17" fmla="*/ 0 w 5212080"/>
              <a:gd name="csY17" fmla="*/ 27432 h 27432"/>
              <a:gd name="csX18" fmla="*/ 0 w 5212080"/>
              <a:gd name="csY18"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212080" h="27432" fill="none" extrusionOk="0">
                <a:moveTo>
                  <a:pt x="0" y="0"/>
                </a:moveTo>
                <a:cubicBezTo>
                  <a:pt x="128838" y="-11329"/>
                  <a:pt x="306779" y="5198"/>
                  <a:pt x="599389" y="0"/>
                </a:cubicBezTo>
                <a:cubicBezTo>
                  <a:pt x="891999" y="-5198"/>
                  <a:pt x="916635" y="-24425"/>
                  <a:pt x="1198778" y="0"/>
                </a:cubicBezTo>
                <a:cubicBezTo>
                  <a:pt x="1480921" y="24425"/>
                  <a:pt x="1761605" y="-17440"/>
                  <a:pt x="1954530" y="0"/>
                </a:cubicBezTo>
                <a:cubicBezTo>
                  <a:pt x="2147455" y="17440"/>
                  <a:pt x="2239112" y="-16223"/>
                  <a:pt x="2501798" y="0"/>
                </a:cubicBezTo>
                <a:cubicBezTo>
                  <a:pt x="2764484" y="16223"/>
                  <a:pt x="2838074" y="12987"/>
                  <a:pt x="3049067" y="0"/>
                </a:cubicBezTo>
                <a:cubicBezTo>
                  <a:pt x="3260060" y="-12987"/>
                  <a:pt x="3470388" y="-15138"/>
                  <a:pt x="3700577" y="0"/>
                </a:cubicBezTo>
                <a:cubicBezTo>
                  <a:pt x="3930766" y="15138"/>
                  <a:pt x="4052672" y="-14938"/>
                  <a:pt x="4247845" y="0"/>
                </a:cubicBezTo>
                <a:cubicBezTo>
                  <a:pt x="4443018" y="14938"/>
                  <a:pt x="4730158" y="-1623"/>
                  <a:pt x="5212080" y="0"/>
                </a:cubicBezTo>
                <a:cubicBezTo>
                  <a:pt x="5212790" y="9050"/>
                  <a:pt x="5211442" y="21151"/>
                  <a:pt x="5212080" y="27432"/>
                </a:cubicBezTo>
                <a:cubicBezTo>
                  <a:pt x="4991075" y="27722"/>
                  <a:pt x="4932008" y="37429"/>
                  <a:pt x="4664812" y="27432"/>
                </a:cubicBezTo>
                <a:cubicBezTo>
                  <a:pt x="4397616" y="17435"/>
                  <a:pt x="4374940" y="47585"/>
                  <a:pt x="4117543" y="27432"/>
                </a:cubicBezTo>
                <a:cubicBezTo>
                  <a:pt x="3860146" y="7279"/>
                  <a:pt x="3773367" y="36569"/>
                  <a:pt x="3466033" y="27432"/>
                </a:cubicBezTo>
                <a:cubicBezTo>
                  <a:pt x="3158699" y="18296"/>
                  <a:pt x="3137854" y="54523"/>
                  <a:pt x="2918765" y="27432"/>
                </a:cubicBezTo>
                <a:cubicBezTo>
                  <a:pt x="2699676" y="341"/>
                  <a:pt x="2536311" y="13149"/>
                  <a:pt x="2423617" y="27432"/>
                </a:cubicBezTo>
                <a:cubicBezTo>
                  <a:pt x="2310923" y="41715"/>
                  <a:pt x="2021228" y="23141"/>
                  <a:pt x="1772107" y="27432"/>
                </a:cubicBezTo>
                <a:cubicBezTo>
                  <a:pt x="1522986" y="31724"/>
                  <a:pt x="1317107" y="20364"/>
                  <a:pt x="1120597" y="27432"/>
                </a:cubicBezTo>
                <a:cubicBezTo>
                  <a:pt x="924087" y="34501"/>
                  <a:pt x="454536" y="8495"/>
                  <a:pt x="0" y="27432"/>
                </a:cubicBezTo>
                <a:cubicBezTo>
                  <a:pt x="-1228" y="21145"/>
                  <a:pt x="-815" y="8816"/>
                  <a:pt x="0" y="0"/>
                </a:cubicBezTo>
                <a:close/>
              </a:path>
              <a:path w="5212080" h="27432" stroke="0" extrusionOk="0">
                <a:moveTo>
                  <a:pt x="0" y="0"/>
                </a:moveTo>
                <a:cubicBezTo>
                  <a:pt x="233695" y="-764"/>
                  <a:pt x="364103" y="24957"/>
                  <a:pt x="547268" y="0"/>
                </a:cubicBezTo>
                <a:cubicBezTo>
                  <a:pt x="730433" y="-24957"/>
                  <a:pt x="937737" y="-21107"/>
                  <a:pt x="1303020" y="0"/>
                </a:cubicBezTo>
                <a:cubicBezTo>
                  <a:pt x="1668303" y="21107"/>
                  <a:pt x="1620404" y="13071"/>
                  <a:pt x="1798168" y="0"/>
                </a:cubicBezTo>
                <a:cubicBezTo>
                  <a:pt x="1975932" y="-13071"/>
                  <a:pt x="2090998" y="4232"/>
                  <a:pt x="2293315" y="0"/>
                </a:cubicBezTo>
                <a:cubicBezTo>
                  <a:pt x="2495632" y="-4232"/>
                  <a:pt x="2738710" y="-17332"/>
                  <a:pt x="2944825" y="0"/>
                </a:cubicBezTo>
                <a:cubicBezTo>
                  <a:pt x="3150940" y="17332"/>
                  <a:pt x="3308101" y="26665"/>
                  <a:pt x="3544214" y="0"/>
                </a:cubicBezTo>
                <a:cubicBezTo>
                  <a:pt x="3780327" y="-26665"/>
                  <a:pt x="4028425" y="-24303"/>
                  <a:pt x="4247845" y="0"/>
                </a:cubicBezTo>
                <a:cubicBezTo>
                  <a:pt x="4467265" y="24303"/>
                  <a:pt x="4779418" y="33057"/>
                  <a:pt x="5212080" y="0"/>
                </a:cubicBezTo>
                <a:cubicBezTo>
                  <a:pt x="5212137" y="6776"/>
                  <a:pt x="5210915" y="20935"/>
                  <a:pt x="5212080" y="27432"/>
                </a:cubicBezTo>
                <a:cubicBezTo>
                  <a:pt x="4921467" y="60248"/>
                  <a:pt x="4631077" y="62273"/>
                  <a:pt x="4456328" y="27432"/>
                </a:cubicBezTo>
                <a:cubicBezTo>
                  <a:pt x="4281579" y="-7409"/>
                  <a:pt x="4048724" y="47667"/>
                  <a:pt x="3856939" y="27432"/>
                </a:cubicBezTo>
                <a:cubicBezTo>
                  <a:pt x="3665154" y="7197"/>
                  <a:pt x="3498754" y="15866"/>
                  <a:pt x="3257550" y="27432"/>
                </a:cubicBezTo>
                <a:cubicBezTo>
                  <a:pt x="3016346" y="38998"/>
                  <a:pt x="2854089" y="39360"/>
                  <a:pt x="2710282" y="27432"/>
                </a:cubicBezTo>
                <a:cubicBezTo>
                  <a:pt x="2566475" y="15504"/>
                  <a:pt x="2336282" y="56792"/>
                  <a:pt x="2110892" y="27432"/>
                </a:cubicBezTo>
                <a:cubicBezTo>
                  <a:pt x="1885502" y="-1928"/>
                  <a:pt x="1825148" y="42061"/>
                  <a:pt x="1615745" y="27432"/>
                </a:cubicBezTo>
                <a:cubicBezTo>
                  <a:pt x="1406342" y="12803"/>
                  <a:pt x="1193655" y="44031"/>
                  <a:pt x="1016356" y="27432"/>
                </a:cubicBezTo>
                <a:cubicBezTo>
                  <a:pt x="839057" y="10833"/>
                  <a:pt x="292902" y="7819"/>
                  <a:pt x="0" y="27432"/>
                </a:cubicBezTo>
                <a:cubicBezTo>
                  <a:pt x="-234" y="21031"/>
                  <a:pt x="-921" y="6323"/>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pic>
        <p:nvPicPr>
          <p:cNvPr id="4" name="Picture 2" descr="Evaluation Framework for Digital Health Interventions funded by Health  Promotion Switzerland – CDHI">
            <a:extLst>
              <a:ext uri="{FF2B5EF4-FFF2-40B4-BE49-F238E27FC236}">
                <a16:creationId xmlns:a16="http://schemas.microsoft.com/office/drawing/2014/main" id="{27260510-6067-C751-D061-82ACB5FDA5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945" r="9843" b="1"/>
          <a:stretch>
            <a:fillRect/>
          </a:stretch>
        </p:blipFill>
        <p:spPr bwMode="auto">
          <a:xfrm>
            <a:off x="7967554" y="15"/>
            <a:ext cx="10318163" cy="1028698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solidFill>
            <a:srgbClr val="FFFFFF"/>
          </a:solidFill>
        </p:spPr>
      </p:pic>
    </p:spTree>
    <p:extLst>
      <p:ext uri="{BB962C8B-B14F-4D97-AF65-F5344CB8AC3E}">
        <p14:creationId xmlns:p14="http://schemas.microsoft.com/office/powerpoint/2010/main" val="3889844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4A5ED-E5F4-96DA-361F-585DE365D685}"/>
              </a:ext>
            </a:extLst>
          </p:cNvPr>
          <p:cNvSpPr>
            <a:spLocks noGrp="1"/>
          </p:cNvSpPr>
          <p:nvPr>
            <p:ph type="title"/>
          </p:nvPr>
        </p:nvSpPr>
        <p:spPr>
          <a:xfrm>
            <a:off x="1315040" y="32657"/>
            <a:ext cx="5324474" cy="2424305"/>
          </a:xfrm>
        </p:spPr>
        <p:txBody>
          <a:bodyPr anchor="b">
            <a:normAutofit/>
          </a:bodyPr>
          <a:lstStyle/>
          <a:p>
            <a:r>
              <a:rPr lang="en-GB" dirty="0">
                <a:latin typeface="Arial" panose="020B0604020202020204" pitchFamily="34" charset="0"/>
                <a:cs typeface="Arial" panose="020B0604020202020204" pitchFamily="34" charset="0"/>
              </a:rPr>
              <a:t>Public health issues</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723BDBC-D9E8-8C70-13BF-922225E13AF7}"/>
              </a:ext>
            </a:extLst>
          </p:cNvPr>
          <p:cNvSpPr>
            <a:spLocks noGrp="1"/>
          </p:cNvSpPr>
          <p:nvPr>
            <p:ph idx="1"/>
          </p:nvPr>
        </p:nvSpPr>
        <p:spPr>
          <a:xfrm>
            <a:off x="1314440" y="2628900"/>
            <a:ext cx="6076360" cy="6486786"/>
          </a:xfrm>
        </p:spPr>
        <p:txBody>
          <a:bodyPr anchor="t">
            <a:normAutofit fontScale="77500" lnSpcReduction="20000"/>
          </a:bodyPr>
          <a:lstStyle/>
          <a:p>
            <a:pPr marL="514350" indent="-514350">
              <a:lnSpc>
                <a:spcPct val="170000"/>
              </a:lnSpc>
            </a:pPr>
            <a:r>
              <a:rPr lang="en-US" sz="2800" dirty="0">
                <a:latin typeface="Arial" panose="020B0604020202020204" pitchFamily="34" charset="0"/>
                <a:cs typeface="Arial" panose="020B0604020202020204" pitchFamily="34" charset="0"/>
              </a:rPr>
              <a:t>Poor diet increases the risk of long-term health problems such as type 2 diabetes, heart disease, and mental health challenges (UKHSA, 2019; NHS Digital, 2024). </a:t>
            </a:r>
          </a:p>
          <a:p>
            <a:pPr marL="514350" indent="-514350">
              <a:lnSpc>
                <a:spcPct val="170000"/>
              </a:lnSpc>
            </a:pPr>
            <a:r>
              <a:rPr lang="en-US" sz="2800" dirty="0">
                <a:latin typeface="Arial" panose="020B0604020202020204" pitchFamily="34" charset="0"/>
                <a:cs typeface="Arial" panose="020B0604020202020204" pitchFamily="34" charset="0"/>
              </a:rPr>
              <a:t>The World Obesity Federation (2023) predicts a 25% increase in teen obesity by 2035 if no action is taken.</a:t>
            </a:r>
          </a:p>
          <a:p>
            <a:pPr marL="514350" indent="-514350">
              <a:lnSpc>
                <a:spcPct val="170000"/>
              </a:lnSpc>
            </a:pPr>
            <a:r>
              <a:rPr lang="en-US" sz="2800" dirty="0">
                <a:latin typeface="Arial" panose="020B0604020202020204" pitchFamily="34" charset="0"/>
                <a:cs typeface="Arial" panose="020B0604020202020204" pitchFamily="34" charset="0"/>
              </a:rPr>
              <a:t>Teenagers are highly digitally connected, with 96% owning smartphones, making them a suitable target for digital health interventions (Ofcom, 2024).</a:t>
            </a:r>
            <a:endParaRPr lang="en-GB" sz="3000" dirty="0">
              <a:latin typeface="Arial" panose="020B0604020202020204" pitchFamily="34" charset="0"/>
              <a:cs typeface="Arial" panose="020B0604020202020204" pitchFamily="34" charset="0"/>
            </a:endParaRPr>
          </a:p>
          <a:p>
            <a:endParaRPr lang="en-IN" sz="3000" dirty="0">
              <a:latin typeface="Times New Roman" panose="02020603050405020304" pitchFamily="18" charset="0"/>
              <a:cs typeface="Times New Roman" panose="02020603050405020304" pitchFamily="18" charset="0"/>
            </a:endParaRPr>
          </a:p>
        </p:txBody>
      </p:sp>
      <p:pic>
        <p:nvPicPr>
          <p:cNvPr id="4" name="Picture 2" descr="What are the Potential Effects of Obesity in the Workplace?">
            <a:extLst>
              <a:ext uri="{FF2B5EF4-FFF2-40B4-BE49-F238E27FC236}">
                <a16:creationId xmlns:a16="http://schemas.microsoft.com/office/drawing/2014/main" id="{06363C88-8AE7-38CE-A912-B8871928D19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10098" r="16484" b="-2"/>
          <a:stretch>
            <a:fillRect/>
          </a:stretch>
        </p:blipFill>
        <p:spPr bwMode="auto">
          <a:xfrm>
            <a:off x="7633865" y="1316120"/>
            <a:ext cx="9333942" cy="7564644"/>
          </a:xfrm>
          <a:prstGeom prst="rect">
            <a:avLst/>
          </a:prstGeom>
          <a:solidFill>
            <a:srgbClr val="FFFFFF"/>
          </a:solidFill>
        </p:spPr>
      </p:pic>
      <p:grpSp>
        <p:nvGrpSpPr>
          <p:cNvPr id="13" name="Group 12">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33865" y="8788243"/>
            <a:ext cx="9339695" cy="185045"/>
            <a:chOff x="7015162" y="5858828"/>
            <a:chExt cx="4300544" cy="123363"/>
          </a:xfrm>
        </p:grpSpPr>
        <p:sp>
          <p:nvSpPr>
            <p:cNvPr id="14" name="Rectangle 13">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18176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825" y="-2"/>
            <a:ext cx="7819901" cy="10324545"/>
            <a:chOff x="-19217" y="-1"/>
            <a:chExt cx="5213267" cy="6883030"/>
          </a:xfrm>
        </p:grpSpPr>
        <p:sp>
          <p:nvSpPr>
            <p:cNvPr id="10" name="Rectangle 9">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270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grpSp>
      <p:sp>
        <p:nvSpPr>
          <p:cNvPr id="2" name="Title 1">
            <a:extLst>
              <a:ext uri="{FF2B5EF4-FFF2-40B4-BE49-F238E27FC236}">
                <a16:creationId xmlns:a16="http://schemas.microsoft.com/office/drawing/2014/main" id="{4CACC29C-3F05-3330-2641-D6E64D55066F}"/>
              </a:ext>
            </a:extLst>
          </p:cNvPr>
          <p:cNvSpPr>
            <a:spLocks noGrp="1"/>
          </p:cNvSpPr>
          <p:nvPr>
            <p:ph type="title"/>
          </p:nvPr>
        </p:nvSpPr>
        <p:spPr>
          <a:xfrm>
            <a:off x="1133226" y="1109753"/>
            <a:ext cx="5553870" cy="2424305"/>
          </a:xfrm>
        </p:spPr>
        <p:txBody>
          <a:bodyPr anchor="b">
            <a:normAutofit/>
          </a:bodyPr>
          <a:lstStyle/>
          <a:p>
            <a:r>
              <a:rPr lang="en-GB" sz="4800">
                <a:solidFill>
                  <a:srgbClr val="FFFFFF"/>
                </a:solidFill>
                <a:latin typeface="Times New Roman" panose="02020603050405020304" pitchFamily="18" charset="0"/>
                <a:cs typeface="Times New Roman" panose="02020603050405020304" pitchFamily="18" charset="0"/>
              </a:rPr>
              <a:t>Target group</a:t>
            </a:r>
            <a:endParaRPr lang="en-IN" sz="48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50ABDA-851D-4B42-FB7C-B714AAEB3843}"/>
              </a:ext>
            </a:extLst>
          </p:cNvPr>
          <p:cNvSpPr>
            <a:spLocks noGrp="1"/>
          </p:cNvSpPr>
          <p:nvPr>
            <p:ph idx="1"/>
          </p:nvPr>
        </p:nvSpPr>
        <p:spPr>
          <a:xfrm>
            <a:off x="1133227" y="3688675"/>
            <a:ext cx="5553869" cy="5287235"/>
          </a:xfrm>
        </p:spPr>
        <p:txBody>
          <a:bodyPr>
            <a:normAutofit fontScale="92500" lnSpcReduction="10000"/>
          </a:bodyPr>
          <a:lstStyle/>
          <a:p>
            <a:pPr marL="428625" indent="-428625"/>
            <a:r>
              <a:rPr lang="en-US" sz="2800" dirty="0">
                <a:latin typeface="Arial" panose="020B0604020202020204" pitchFamily="34" charset="0"/>
                <a:cs typeface="Arial" panose="020B0604020202020204" pitchFamily="34" charset="0"/>
              </a:rPr>
              <a:t>Teenagers aged 13–18 are the focus because their dietary habits formed during adolescence often continue throughout adulthood (Public Health England, 2019).</a:t>
            </a:r>
          </a:p>
          <a:p>
            <a:pPr marL="428625" indent="-428625"/>
            <a:r>
              <a:rPr lang="en-US" sz="2800" dirty="0">
                <a:latin typeface="Arial" panose="020B0604020202020204" pitchFamily="34" charset="0"/>
                <a:cs typeface="Arial" panose="020B0604020202020204" pitchFamily="34" charset="0"/>
              </a:rPr>
              <a:t>Current data shows that </a:t>
            </a:r>
            <a:r>
              <a:rPr lang="en-US" sz="2800" b="1" dirty="0">
                <a:latin typeface="Arial" panose="020B0604020202020204" pitchFamily="34" charset="0"/>
                <a:cs typeface="Arial" panose="020B0604020202020204" pitchFamily="34" charset="0"/>
              </a:rPr>
              <a:t>1 in 5 teens</a:t>
            </a:r>
            <a:r>
              <a:rPr lang="en-US" sz="2800" dirty="0">
                <a:latin typeface="Arial" panose="020B0604020202020204" pitchFamily="34" charset="0"/>
                <a:cs typeface="Arial" panose="020B0604020202020204" pitchFamily="34" charset="0"/>
              </a:rPr>
              <a:t> in England live with obesity (NHS Digital, 2023).</a:t>
            </a:r>
          </a:p>
          <a:p>
            <a:pPr marL="428625" indent="-428625"/>
            <a:r>
              <a:rPr lang="en-US" sz="2800" dirty="0">
                <a:latin typeface="Arial" panose="020B0604020202020204" pitchFamily="34" charset="0"/>
                <a:cs typeface="Arial" panose="020B0604020202020204" pitchFamily="34" charset="0"/>
              </a:rPr>
              <a:t>Adolescents also consume the </a:t>
            </a:r>
            <a:r>
              <a:rPr lang="en-US" sz="2800" b="1" dirty="0">
                <a:latin typeface="Arial" panose="020B0604020202020204" pitchFamily="34" charset="0"/>
                <a:cs typeface="Arial" panose="020B0604020202020204" pitchFamily="34" charset="0"/>
              </a:rPr>
              <a:t>highest sugar levels</a:t>
            </a:r>
            <a:r>
              <a:rPr lang="en-US" sz="2800" dirty="0">
                <a:latin typeface="Arial" panose="020B0604020202020204" pitchFamily="34" charset="0"/>
                <a:cs typeface="Arial" panose="020B0604020202020204" pitchFamily="34" charset="0"/>
              </a:rPr>
              <a:t> among all age groups, nearly triple the recommended daily intake (NDNS, 2023).</a:t>
            </a:r>
            <a:endParaRPr lang="en-GB" sz="3000" dirty="0">
              <a:solidFill>
                <a:srgbClr val="FFFFFF"/>
              </a:solidFill>
              <a:latin typeface="Arial" panose="020B0604020202020204" pitchFamily="34" charset="0"/>
              <a:cs typeface="Arial" panose="020B0604020202020204" pitchFamily="34" charset="0"/>
            </a:endParaRPr>
          </a:p>
        </p:txBody>
      </p:sp>
      <p:pic>
        <p:nvPicPr>
          <p:cNvPr id="4" name="Picture 2" descr="Five Tips to Prevent Obesity in Children">
            <a:extLst>
              <a:ext uri="{FF2B5EF4-FFF2-40B4-BE49-F238E27FC236}">
                <a16:creationId xmlns:a16="http://schemas.microsoft.com/office/drawing/2014/main" id="{11E18F40-EB99-8468-8181-9B5265C3BE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6692" r="16255" b="1"/>
          <a:stretch>
            <a:fillRect/>
          </a:stretch>
        </p:blipFill>
        <p:spPr bwMode="auto">
          <a:xfrm>
            <a:off x="9007956" y="1437593"/>
            <a:ext cx="8110503" cy="7411814"/>
          </a:xfrm>
          <a:prstGeom prst="rect">
            <a:avLst/>
          </a:prstGeom>
          <a:solidFill>
            <a:srgbClr val="FFFFFF"/>
          </a:solidFill>
        </p:spPr>
      </p:pic>
    </p:spTree>
    <p:extLst>
      <p:ext uri="{BB962C8B-B14F-4D97-AF65-F5344CB8AC3E}">
        <p14:creationId xmlns:p14="http://schemas.microsoft.com/office/powerpoint/2010/main" val="2532150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DE35A-DEFE-E5DE-CE17-550EA2416142}"/>
              </a:ext>
            </a:extLst>
          </p:cNvPr>
          <p:cNvSpPr>
            <a:spLocks noGrp="1"/>
          </p:cNvSpPr>
          <p:nvPr>
            <p:ph type="title"/>
          </p:nvPr>
        </p:nvSpPr>
        <p:spPr>
          <a:xfrm>
            <a:off x="1315039" y="1112087"/>
            <a:ext cx="8219579" cy="2424305"/>
          </a:xfrm>
        </p:spPr>
        <p:txBody>
          <a:bodyPr anchor="b">
            <a:normAutofit/>
          </a:bodyPr>
          <a:lstStyle/>
          <a:p>
            <a:r>
              <a:rPr lang="en-GB" sz="4800">
                <a:latin typeface="Times New Roman" panose="02020603050405020304" pitchFamily="18" charset="0"/>
                <a:cs typeface="Times New Roman" panose="02020603050405020304" pitchFamily="18" charset="0"/>
              </a:rPr>
              <a:t>Planning model: intervention mapping</a:t>
            </a:r>
            <a:endParaRPr lang="en-IN" sz="4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732A157-5C4C-2B24-E98B-B4FD55757C78}"/>
              </a:ext>
            </a:extLst>
          </p:cNvPr>
          <p:cNvSpPr>
            <a:spLocks noGrp="1"/>
          </p:cNvSpPr>
          <p:nvPr>
            <p:ph idx="1"/>
          </p:nvPr>
        </p:nvSpPr>
        <p:spPr>
          <a:xfrm>
            <a:off x="1315039" y="3800214"/>
            <a:ext cx="8219579" cy="5171748"/>
          </a:xfrm>
        </p:spPr>
        <p:txBody>
          <a:bodyPr anchor="t">
            <a:normAutofit fontScale="85000" lnSpcReduction="10000"/>
          </a:bodyPr>
          <a:lstStyle/>
          <a:p>
            <a:pPr marL="428625" indent="-428625">
              <a:lnSpc>
                <a:spcPct val="170000"/>
              </a:lnSpc>
            </a:pPr>
            <a:r>
              <a:rPr lang="en-US" sz="2400" dirty="0">
                <a:latin typeface="Arial" panose="020B0604020202020204" pitchFamily="34" charset="0"/>
                <a:cs typeface="Arial" panose="020B0604020202020204" pitchFamily="34" charset="0"/>
              </a:rPr>
              <a:t>Intervention Mapping is a systematic framework that bases intervention planning on theory-driven evidence (Urich, 2020). </a:t>
            </a:r>
          </a:p>
          <a:p>
            <a:pPr marL="428625" indent="-428625">
              <a:lnSpc>
                <a:spcPct val="170000"/>
              </a:lnSpc>
            </a:pPr>
            <a:r>
              <a:rPr lang="en-US" sz="2400" dirty="0">
                <a:latin typeface="Arial" panose="020B0604020202020204" pitchFamily="34" charset="0"/>
                <a:cs typeface="Arial" panose="020B0604020202020204" pitchFamily="34" charset="0"/>
              </a:rPr>
              <a:t>The Health Belief Model explains that people change behaviour based on perceived risks and benefits (Urich, 2020). </a:t>
            </a:r>
          </a:p>
          <a:p>
            <a:pPr marL="428625" indent="-428625">
              <a:lnSpc>
                <a:spcPct val="170000"/>
              </a:lnSpc>
            </a:pPr>
            <a:r>
              <a:rPr lang="en-US" sz="2400" dirty="0">
                <a:latin typeface="Arial" panose="020B0604020202020204" pitchFamily="34" charset="0"/>
                <a:cs typeface="Arial" panose="020B0604020202020204" pitchFamily="34" charset="0"/>
              </a:rPr>
              <a:t>Social Cognitive Theory highlights the importance of self-efficacy and observation, both supported by interactive technologies like AR (</a:t>
            </a:r>
            <a:r>
              <a:rPr lang="en-US" sz="2400" dirty="0" err="1">
                <a:latin typeface="Arial" panose="020B0604020202020204" pitchFamily="34" charset="0"/>
                <a:cs typeface="Arial" panose="020B0604020202020204" pitchFamily="34" charset="0"/>
              </a:rPr>
              <a:t>Luszczynska</a:t>
            </a:r>
            <a:r>
              <a:rPr lang="en-US" sz="2400" dirty="0">
                <a:latin typeface="Arial" panose="020B0604020202020204" pitchFamily="34" charset="0"/>
                <a:cs typeface="Arial" panose="020B0604020202020204" pitchFamily="34" charset="0"/>
              </a:rPr>
              <a:t> &amp; Schwarzer, 2015).</a:t>
            </a:r>
          </a:p>
          <a:p>
            <a:pPr marL="428625" indent="-428625">
              <a:lnSpc>
                <a:spcPct val="170000"/>
              </a:lnSpc>
            </a:pPr>
            <a:r>
              <a:rPr lang="en-US" sz="2400" dirty="0">
                <a:latin typeface="Arial" panose="020B0604020202020204" pitchFamily="34" charset="0"/>
                <a:cs typeface="Arial" panose="020B0604020202020204" pitchFamily="34" charset="0"/>
              </a:rPr>
              <a:t>Evidence-based frameworks help ensure the intervention aligns with public health goals and digital health principles (Urich, 2020).</a:t>
            </a:r>
            <a:endParaRPr lang="en-GB" sz="2000" dirty="0">
              <a:latin typeface="Arial" panose="020B0604020202020204" pitchFamily="34" charset="0"/>
              <a:cs typeface="Arial" panose="020B0604020202020204" pitchFamily="34" charset="0"/>
            </a:endParaRPr>
          </a:p>
        </p:txBody>
      </p:sp>
      <p:pic>
        <p:nvPicPr>
          <p:cNvPr id="4" name="Picture 2" descr="Nutrition - Augmented Reality">
            <a:extLst>
              <a:ext uri="{FF2B5EF4-FFF2-40B4-BE49-F238E27FC236}">
                <a16:creationId xmlns:a16="http://schemas.microsoft.com/office/drawing/2014/main" id="{A473B0BA-5743-4453-62E3-8BB11EA688A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8902" r="31810"/>
          <a:stretch>
            <a:fillRect/>
          </a:stretch>
        </p:blipFill>
        <p:spPr bwMode="auto">
          <a:xfrm>
            <a:off x="10906219" y="15"/>
            <a:ext cx="7381781" cy="10286985"/>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102957" y="0"/>
            <a:ext cx="185043" cy="10287000"/>
            <a:chOff x="12068638" y="0"/>
            <a:chExt cx="123362" cy="6858000"/>
          </a:xfrm>
        </p:grpSpPr>
        <p:sp>
          <p:nvSpPr>
            <p:cNvPr id="14" name="Rectangle 13">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792620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F1AA0-8EED-C2E8-91CF-478478CC15D7}"/>
              </a:ext>
            </a:extLst>
          </p:cNvPr>
          <p:cNvSpPr>
            <a:spLocks noGrp="1"/>
          </p:cNvSpPr>
          <p:nvPr>
            <p:ph type="title"/>
          </p:nvPr>
        </p:nvSpPr>
        <p:spPr>
          <a:xfrm>
            <a:off x="1315040" y="1112087"/>
            <a:ext cx="6896621" cy="2424305"/>
          </a:xfrm>
        </p:spPr>
        <p:txBody>
          <a:bodyPr anchor="b">
            <a:normAutofit/>
          </a:bodyPr>
          <a:lstStyle/>
          <a:p>
            <a:r>
              <a:rPr lang="en-GB" sz="4800">
                <a:latin typeface="Times New Roman" panose="02020603050405020304" pitchFamily="18" charset="0"/>
                <a:cs typeface="Times New Roman" panose="02020603050405020304" pitchFamily="18" charset="0"/>
              </a:rPr>
              <a:t>Stages of intervention mapping</a:t>
            </a:r>
            <a:endParaRPr lang="en-IN" sz="4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2743BFF-2B41-AC6C-8BE0-839E74DF34FA}"/>
              </a:ext>
            </a:extLst>
          </p:cNvPr>
          <p:cNvSpPr>
            <a:spLocks noGrp="1"/>
          </p:cNvSpPr>
          <p:nvPr>
            <p:ph idx="1"/>
          </p:nvPr>
        </p:nvSpPr>
        <p:spPr>
          <a:xfrm>
            <a:off x="1315040" y="3800214"/>
            <a:ext cx="6896619" cy="5171748"/>
          </a:xfrm>
        </p:spPr>
        <p:txBody>
          <a:bodyPr anchor="t">
            <a:normAutofit/>
          </a:bodyPr>
          <a:lstStyle/>
          <a:p>
            <a:pPr marL="428625" indent="-428625"/>
            <a:r>
              <a:rPr lang="en-GB" sz="2850" dirty="0">
                <a:latin typeface="Times New Roman" panose="02020603050405020304" pitchFamily="18" charset="0"/>
                <a:cs typeface="Times New Roman" panose="02020603050405020304" pitchFamily="18" charset="0"/>
              </a:rPr>
              <a:t>Stage 1: Regular assessments and identification of health issues </a:t>
            </a:r>
          </a:p>
          <a:p>
            <a:pPr marL="428625" indent="-428625"/>
            <a:r>
              <a:rPr lang="en-GB" sz="2850" dirty="0">
                <a:latin typeface="Times New Roman" panose="02020603050405020304" pitchFamily="18" charset="0"/>
                <a:cs typeface="Times New Roman" panose="02020603050405020304" pitchFamily="18" charset="0"/>
              </a:rPr>
              <a:t>Stage 2: Addresses behavioural objectives and logic models </a:t>
            </a:r>
          </a:p>
          <a:p>
            <a:pPr marL="428625" indent="-428625"/>
            <a:r>
              <a:rPr lang="en-GB" sz="2850" dirty="0">
                <a:latin typeface="Times New Roman" panose="02020603050405020304" pitchFamily="18" charset="0"/>
                <a:cs typeface="Times New Roman" panose="02020603050405020304" pitchFamily="18" charset="0"/>
              </a:rPr>
              <a:t>Stage 3: Creation of health content based on the </a:t>
            </a:r>
            <a:r>
              <a:rPr lang="en-GB" sz="2850" b="1" i="1" dirty="0">
                <a:latin typeface="Times New Roman" panose="02020603050405020304" pitchFamily="18" charset="0"/>
                <a:cs typeface="Times New Roman" panose="02020603050405020304" pitchFamily="18" charset="0"/>
              </a:rPr>
              <a:t>health belief model (HBM)</a:t>
            </a:r>
            <a:r>
              <a:rPr lang="en-GB" sz="2850" b="1" dirty="0">
                <a:latin typeface="Times New Roman" panose="02020603050405020304" pitchFamily="18" charset="0"/>
                <a:cs typeface="Times New Roman" panose="02020603050405020304" pitchFamily="18" charset="0"/>
              </a:rPr>
              <a:t> </a:t>
            </a:r>
            <a:r>
              <a:rPr lang="en-GB" sz="2850" dirty="0">
                <a:latin typeface="Times New Roman" panose="02020603050405020304" pitchFamily="18" charset="0"/>
                <a:cs typeface="Times New Roman" panose="02020603050405020304" pitchFamily="18" charset="0"/>
              </a:rPr>
              <a:t>(, 2020)</a:t>
            </a:r>
          </a:p>
          <a:p>
            <a:pPr marL="428625" indent="-428625"/>
            <a:r>
              <a:rPr lang="en-GB" sz="2850" dirty="0">
                <a:latin typeface="Times New Roman" panose="02020603050405020304" pitchFamily="18" charset="0"/>
                <a:cs typeface="Times New Roman" panose="02020603050405020304" pitchFamily="18" charset="0"/>
              </a:rPr>
              <a:t>Stage 4: Development of an action plan by focusing on the health-related decisions of a person during retail shopping </a:t>
            </a:r>
          </a:p>
        </p:txBody>
      </p:sp>
      <p:pic>
        <p:nvPicPr>
          <p:cNvPr id="4" name="image2.png">
            <a:extLst>
              <a:ext uri="{FF2B5EF4-FFF2-40B4-BE49-F238E27FC236}">
                <a16:creationId xmlns:a16="http://schemas.microsoft.com/office/drawing/2014/main" id="{8AC5AA59-B8A1-B8ED-ABB0-91D4F59CAFCD}"/>
              </a:ext>
            </a:extLst>
          </p:cNvPr>
          <p:cNvPicPr/>
          <p:nvPr/>
        </p:nvPicPr>
        <p:blipFill>
          <a:blip r:embed="rId3"/>
          <a:stretch>
            <a:fillRect/>
          </a:stretch>
        </p:blipFill>
        <p:spPr>
          <a:xfrm>
            <a:off x="9144002" y="1982373"/>
            <a:ext cx="7978593" cy="6163463"/>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38" y="10106578"/>
            <a:ext cx="18310800" cy="185045"/>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grpSp>
      <p:sp>
        <p:nvSpPr>
          <p:cNvPr id="5" name="Rectangle 4">
            <a:extLst>
              <a:ext uri="{FF2B5EF4-FFF2-40B4-BE49-F238E27FC236}">
                <a16:creationId xmlns:a16="http://schemas.microsoft.com/office/drawing/2014/main" id="{6B86320A-7BB2-B78A-1E63-457C9C883668}"/>
              </a:ext>
            </a:extLst>
          </p:cNvPr>
          <p:cNvSpPr/>
          <p:nvPr/>
        </p:nvSpPr>
        <p:spPr>
          <a:xfrm>
            <a:off x="12098401" y="7891921"/>
            <a:ext cx="2069797" cy="507831"/>
          </a:xfrm>
          <a:prstGeom prst="rect">
            <a:avLst/>
          </a:prstGeom>
        </p:spPr>
        <p:txBody>
          <a:bodyPr wrap="none">
            <a:spAutoFit/>
          </a:bodyPr>
          <a:lstStyle/>
          <a:p>
            <a:pPr algn="just" defTabSz="1371600"/>
            <a:r>
              <a:rPr lang="en-GB" sz="2700" dirty="0">
                <a:solidFill>
                  <a:prstClr val="black"/>
                </a:solidFill>
                <a:latin typeface="Times New Roman" panose="02020603050405020304" pitchFamily="18" charset="0"/>
                <a:cs typeface="Times New Roman" panose="02020603050405020304" pitchFamily="18" charset="0"/>
              </a:rPr>
              <a:t>(</a:t>
            </a:r>
            <a:r>
              <a:rPr lang="en-GB" sz="2700" dirty="0" err="1">
                <a:solidFill>
                  <a:prstClr val="black"/>
                </a:solidFill>
                <a:latin typeface="Times New Roman" panose="02020603050405020304" pitchFamily="18" charset="0"/>
                <a:cs typeface="Times New Roman" panose="02020603050405020304" pitchFamily="18" charset="0"/>
              </a:rPr>
              <a:t>Urich</a:t>
            </a:r>
            <a:r>
              <a:rPr lang="en-GB" sz="2700" dirty="0">
                <a:solidFill>
                  <a:prstClr val="black"/>
                </a:solidFill>
                <a:latin typeface="Times New Roman" panose="02020603050405020304" pitchFamily="18" charset="0"/>
                <a:cs typeface="Times New Roman" panose="02020603050405020304" pitchFamily="18" charset="0"/>
              </a:rPr>
              <a:t>, 2020)</a:t>
            </a:r>
          </a:p>
        </p:txBody>
      </p:sp>
      <p:sp>
        <p:nvSpPr>
          <p:cNvPr id="7" name="TextBox 6">
            <a:extLst>
              <a:ext uri="{FF2B5EF4-FFF2-40B4-BE49-F238E27FC236}">
                <a16:creationId xmlns:a16="http://schemas.microsoft.com/office/drawing/2014/main" id="{6B75EF32-7C02-D8C8-7E5B-CF50B9EFF170}"/>
              </a:ext>
            </a:extLst>
          </p:cNvPr>
          <p:cNvSpPr txBox="1"/>
          <p:nvPr/>
        </p:nvSpPr>
        <p:spPr>
          <a:xfrm>
            <a:off x="4576082" y="4958834"/>
            <a:ext cx="9152164" cy="369332"/>
          </a:xfrm>
          <a:prstGeom prst="rect">
            <a:avLst/>
          </a:prstGeom>
          <a:noFill/>
        </p:spPr>
        <p:txBody>
          <a:bodyPr wrap="square">
            <a:spAutoFit/>
          </a:bodyPr>
          <a:lstStyle/>
          <a:p>
            <a:r>
              <a:rPr lang="en-GB" sz="1800">
                <a:latin typeface="Times New Roman" panose="02020603050405020304" pitchFamily="18" charset="0"/>
                <a:cs typeface="Times New Roman" panose="02020603050405020304" pitchFamily="18" charset="0"/>
              </a:rPr>
              <a:t>Urich</a:t>
            </a:r>
            <a:endParaRPr lang="en-IN" dirty="0"/>
          </a:p>
        </p:txBody>
      </p:sp>
    </p:spTree>
    <p:extLst>
      <p:ext uri="{BB962C8B-B14F-4D97-AF65-F5344CB8AC3E}">
        <p14:creationId xmlns:p14="http://schemas.microsoft.com/office/powerpoint/2010/main" val="3524802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A0538-60D5-72EB-54F1-6E4AA73F162F}"/>
              </a:ext>
            </a:extLst>
          </p:cNvPr>
          <p:cNvSpPr>
            <a:spLocks noGrp="1"/>
          </p:cNvSpPr>
          <p:nvPr>
            <p:ph type="title"/>
          </p:nvPr>
        </p:nvSpPr>
        <p:spPr>
          <a:xfrm>
            <a:off x="1315040" y="1112087"/>
            <a:ext cx="5183732" cy="2424305"/>
          </a:xfrm>
        </p:spPr>
        <p:txBody>
          <a:bodyPr anchor="b">
            <a:normAutofit/>
          </a:bodyPr>
          <a:lstStyle/>
          <a:p>
            <a:r>
              <a:rPr lang="en-GB" sz="4800">
                <a:latin typeface="Times New Roman" panose="02020603050405020304" pitchFamily="18" charset="0"/>
                <a:cs typeface="Times New Roman" panose="02020603050405020304" pitchFamily="18" charset="0"/>
              </a:rPr>
              <a:t>Applied behavioural change theories</a:t>
            </a:r>
            <a:endParaRPr lang="en-IN" sz="4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9E0847C-51F0-EFA9-BF5F-EE4C2164E55B}"/>
              </a:ext>
            </a:extLst>
          </p:cNvPr>
          <p:cNvSpPr>
            <a:spLocks noGrp="1"/>
          </p:cNvSpPr>
          <p:nvPr>
            <p:ph idx="1"/>
          </p:nvPr>
        </p:nvSpPr>
        <p:spPr>
          <a:xfrm>
            <a:off x="1315040" y="3800214"/>
            <a:ext cx="5183732" cy="5171748"/>
          </a:xfrm>
        </p:spPr>
        <p:txBody>
          <a:bodyPr anchor="t">
            <a:normAutofit/>
          </a:bodyPr>
          <a:lstStyle/>
          <a:p>
            <a:pPr marL="428625" indent="-428625"/>
            <a:r>
              <a:rPr lang="en-GB" sz="3000" b="1">
                <a:latin typeface="Times New Roman" panose="02020603050405020304" pitchFamily="18" charset="0"/>
                <a:cs typeface="Times New Roman" panose="02020603050405020304" pitchFamily="18" charset="0"/>
              </a:rPr>
              <a:t>Health belief model: </a:t>
            </a:r>
            <a:r>
              <a:rPr lang="en-GB" sz="3000">
                <a:latin typeface="Times New Roman" panose="02020603050405020304" pitchFamily="18" charset="0"/>
                <a:cs typeface="Times New Roman" panose="02020603050405020304" pitchFamily="18" charset="0"/>
              </a:rPr>
              <a:t>perceived sustainability of poor nutrition (Urich, 2020)</a:t>
            </a:r>
          </a:p>
          <a:p>
            <a:pPr marL="428625" indent="-428625"/>
            <a:r>
              <a:rPr lang="en-GB" sz="3000" b="1">
                <a:latin typeface="Times New Roman" panose="02020603050405020304" pitchFamily="18" charset="0"/>
                <a:cs typeface="Times New Roman" panose="02020603050405020304" pitchFamily="18" charset="0"/>
              </a:rPr>
              <a:t>Social cognitive theory: </a:t>
            </a:r>
            <a:r>
              <a:rPr lang="en-GB" sz="3000">
                <a:latin typeface="Times New Roman" panose="02020603050405020304" pitchFamily="18" charset="0"/>
                <a:cs typeface="Times New Roman" panose="02020603050405020304" pitchFamily="18" charset="0"/>
              </a:rPr>
              <a:t>Increase of self-efficacy via real-time feedback (Luszczynska and Schwarzer, 2015)</a:t>
            </a:r>
          </a:p>
        </p:txBody>
      </p:sp>
      <p:pic>
        <p:nvPicPr>
          <p:cNvPr id="4" name="image1.png">
            <a:extLst>
              <a:ext uri="{FF2B5EF4-FFF2-40B4-BE49-F238E27FC236}">
                <a16:creationId xmlns:a16="http://schemas.microsoft.com/office/drawing/2014/main" id="{DC006790-BBCF-5F0D-6CEC-AD34F2B8EEA0}"/>
              </a:ext>
            </a:extLst>
          </p:cNvPr>
          <p:cNvPicPr/>
          <p:nvPr/>
        </p:nvPicPr>
        <p:blipFill>
          <a:blip r:embed="rId3"/>
          <a:stretch>
            <a:fillRect/>
          </a:stretch>
        </p:blipFill>
        <p:spPr>
          <a:xfrm>
            <a:off x="7481508" y="1760137"/>
            <a:ext cx="9584019" cy="6780692"/>
          </a:xfrm>
          <a:prstGeom prst="rect">
            <a:avLst/>
          </a:prstGeom>
        </p:spPr>
      </p:pic>
      <p:grpSp>
        <p:nvGrpSpPr>
          <p:cNvPr id="16" name="Group 15">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102957" y="0"/>
            <a:ext cx="185043" cy="10287000"/>
            <a:chOff x="12068638" y="0"/>
            <a:chExt cx="123362" cy="6858000"/>
          </a:xfrm>
        </p:grpSpPr>
        <p:sp>
          <p:nvSpPr>
            <p:cNvPr id="17" name="Rectangle 16">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grpSp>
      <p:sp>
        <p:nvSpPr>
          <p:cNvPr id="5" name="Rectangle 4">
            <a:extLst>
              <a:ext uri="{FF2B5EF4-FFF2-40B4-BE49-F238E27FC236}">
                <a16:creationId xmlns:a16="http://schemas.microsoft.com/office/drawing/2014/main" id="{A4F85B7E-7D4A-9F3F-2065-6FD586F2B6B2}"/>
              </a:ext>
            </a:extLst>
          </p:cNvPr>
          <p:cNvSpPr/>
          <p:nvPr/>
        </p:nvSpPr>
        <p:spPr>
          <a:xfrm>
            <a:off x="7536201" y="8632928"/>
            <a:ext cx="9584019" cy="678069"/>
          </a:xfrm>
          <a:prstGeom prst="rect">
            <a:avLst/>
          </a:prstGeom>
          <a:solidFill>
            <a:srgbClr val="000000">
              <a:alpha val="50000"/>
            </a:srgbClr>
          </a:solidFill>
          <a:ln>
            <a:noFill/>
          </a:ln>
        </p:spPr>
        <p:txBody>
          <a:bodyPr wrap="square">
            <a:noAutofit/>
          </a:bodyPr>
          <a:lstStyle/>
          <a:p>
            <a:pPr algn="ctr" defTabSz="1371600">
              <a:spcAft>
                <a:spcPts val="900"/>
              </a:spcAft>
            </a:pPr>
            <a:r>
              <a:rPr lang="en-GB" sz="1950">
                <a:solidFill>
                  <a:srgbClr val="FFFFFF"/>
                </a:solidFill>
                <a:latin typeface="Times New Roman" panose="02020603050405020304" pitchFamily="18" charset="0"/>
                <a:cs typeface="Times New Roman" panose="02020603050405020304" pitchFamily="18" charset="0"/>
              </a:rPr>
              <a:t>(</a:t>
            </a:r>
            <a:r>
              <a:rPr lang="en-GB" sz="1950" err="1">
                <a:solidFill>
                  <a:srgbClr val="FFFFFF"/>
                </a:solidFill>
                <a:latin typeface="Times New Roman" panose="02020603050405020304" pitchFamily="18" charset="0"/>
                <a:cs typeface="Times New Roman" panose="02020603050405020304" pitchFamily="18" charset="0"/>
              </a:rPr>
              <a:t>Luszczynska</a:t>
            </a:r>
            <a:r>
              <a:rPr lang="en-GB" sz="1950">
                <a:solidFill>
                  <a:srgbClr val="FFFFFF"/>
                </a:solidFill>
                <a:latin typeface="Times New Roman" panose="02020603050405020304" pitchFamily="18" charset="0"/>
                <a:cs typeface="Times New Roman" panose="02020603050405020304" pitchFamily="18" charset="0"/>
              </a:rPr>
              <a:t> and </a:t>
            </a:r>
            <a:r>
              <a:rPr lang="en-GB" sz="1950" err="1">
                <a:solidFill>
                  <a:srgbClr val="FFFFFF"/>
                </a:solidFill>
                <a:latin typeface="Times New Roman" panose="02020603050405020304" pitchFamily="18" charset="0"/>
                <a:cs typeface="Times New Roman" panose="02020603050405020304" pitchFamily="18" charset="0"/>
              </a:rPr>
              <a:t>Schwarzer</a:t>
            </a:r>
            <a:r>
              <a:rPr lang="en-GB" sz="1950">
                <a:solidFill>
                  <a:srgbClr val="FFFFFF"/>
                </a:solidFill>
                <a:latin typeface="Times New Roman" panose="02020603050405020304" pitchFamily="18" charset="0"/>
                <a:cs typeface="Times New Roman" panose="02020603050405020304" pitchFamily="18" charset="0"/>
              </a:rPr>
              <a:t>, 2015)</a:t>
            </a:r>
          </a:p>
        </p:txBody>
      </p:sp>
    </p:spTree>
    <p:extLst>
      <p:ext uri="{BB962C8B-B14F-4D97-AF65-F5344CB8AC3E}">
        <p14:creationId xmlns:p14="http://schemas.microsoft.com/office/powerpoint/2010/main" val="2750099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pic>
        <p:nvPicPr>
          <p:cNvPr id="4" name="Picture 2" descr="How Augmented Reality And 3D Tech Is Changing The Food Game | ARPost">
            <a:extLst>
              <a:ext uri="{FF2B5EF4-FFF2-40B4-BE49-F238E27FC236}">
                <a16:creationId xmlns:a16="http://schemas.microsoft.com/office/drawing/2014/main" id="{136F8798-3A4B-39E2-6AAC-2CB01023875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4549" r="22792" b="-2"/>
          <a:stretch>
            <a:fillRect/>
          </a:stretch>
        </p:blipFill>
        <p:spPr bwMode="auto">
          <a:xfrm>
            <a:off x="-2" y="-3"/>
            <a:ext cx="8115297" cy="10287003"/>
          </a:xfrm>
          <a:prstGeom prst="rect">
            <a:avLst/>
          </a:prstGeom>
          <a:noFill/>
          <a:extLst>
            <a:ext uri="{909E8E84-426E-40DD-AFC4-6F175D3DCCD1}">
              <a14:hiddenFill xmlns:a14="http://schemas.microsoft.com/office/drawing/2010/main">
                <a:solidFill>
                  <a:srgbClr val="FFFFFF"/>
                </a:solidFill>
              </a14:hiddenFill>
            </a:ext>
          </a:extLst>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296" y="-2"/>
            <a:ext cx="10172703" cy="3429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343C4098-B64E-3C96-9B23-49E5A69A1A03}"/>
              </a:ext>
            </a:extLst>
          </p:cNvPr>
          <p:cNvSpPr>
            <a:spLocks noGrp="1"/>
          </p:cNvSpPr>
          <p:nvPr>
            <p:ph type="title"/>
          </p:nvPr>
        </p:nvSpPr>
        <p:spPr>
          <a:xfrm>
            <a:off x="9172976" y="608528"/>
            <a:ext cx="8197452" cy="2338952"/>
          </a:xfrm>
        </p:spPr>
        <p:txBody>
          <a:bodyPr>
            <a:normAutofit/>
          </a:bodyPr>
          <a:lstStyle/>
          <a:p>
            <a:r>
              <a:rPr lang="en-GB" sz="6000">
                <a:latin typeface="Times New Roman" panose="02020603050405020304" pitchFamily="18" charset="0"/>
                <a:cs typeface="Times New Roman" panose="02020603050405020304" pitchFamily="18" charset="0"/>
              </a:rPr>
              <a:t>Principles and values of health promotion </a:t>
            </a:r>
            <a:endParaRPr lang="en-IN" sz="6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0895BB5-9411-921F-7389-A74C36276E74}"/>
              </a:ext>
            </a:extLst>
          </p:cNvPr>
          <p:cNvSpPr>
            <a:spLocks noGrp="1"/>
          </p:cNvSpPr>
          <p:nvPr>
            <p:ph idx="1"/>
          </p:nvPr>
        </p:nvSpPr>
        <p:spPr>
          <a:xfrm>
            <a:off x="9172976" y="4114800"/>
            <a:ext cx="7871010" cy="5245317"/>
          </a:xfrm>
        </p:spPr>
        <p:txBody>
          <a:bodyPr anchor="ctr">
            <a:normAutofit/>
          </a:bodyPr>
          <a:lstStyle/>
          <a:p>
            <a:pPr marL="428625" indent="-428625"/>
            <a:r>
              <a:rPr lang="en-GB" sz="3000" b="1" dirty="0">
                <a:latin typeface="Times New Roman" panose="02020603050405020304" pitchFamily="18" charset="0"/>
                <a:cs typeface="Times New Roman" panose="02020603050405020304" pitchFamily="18" charset="0"/>
              </a:rPr>
              <a:t>Increase accessibility: </a:t>
            </a:r>
            <a:r>
              <a:rPr lang="en-GB" sz="3000" dirty="0">
                <a:latin typeface="Times New Roman" panose="02020603050405020304" pitchFamily="18" charset="0"/>
                <a:cs typeface="Times New Roman" panose="02020603050405020304" pitchFamily="18" charset="0"/>
              </a:rPr>
              <a:t>A free and affordable user-friendly app suitable for all kinds of people </a:t>
            </a:r>
          </a:p>
          <a:p>
            <a:pPr marL="428625" indent="-428625"/>
            <a:r>
              <a:rPr lang="en-GB" sz="3000" b="1" dirty="0">
                <a:latin typeface="Times New Roman" panose="02020603050405020304" pitchFamily="18" charset="0"/>
                <a:cs typeface="Times New Roman" panose="02020603050405020304" pitchFamily="18" charset="0"/>
              </a:rPr>
              <a:t>Focus on empowerment: </a:t>
            </a:r>
            <a:r>
              <a:rPr lang="en-GB" sz="3000" dirty="0">
                <a:latin typeface="Times New Roman" panose="02020603050405020304" pitchFamily="18" charset="0"/>
                <a:cs typeface="Times New Roman" panose="02020603050405020304" pitchFamily="18" charset="0"/>
              </a:rPr>
              <a:t>Teenagers can make informed decisions and make independent food choices (WHO, 2023)</a:t>
            </a:r>
          </a:p>
          <a:p>
            <a:pPr marL="428625" indent="-428625"/>
            <a:r>
              <a:rPr lang="en-GB" sz="3000" b="1" dirty="0">
                <a:latin typeface="Times New Roman" panose="02020603050405020304" pitchFamily="18" charset="0"/>
                <a:cs typeface="Times New Roman" panose="02020603050405020304" pitchFamily="18" charset="0"/>
              </a:rPr>
              <a:t>Higher sustainability: </a:t>
            </a:r>
            <a:r>
              <a:rPr lang="en-GB" sz="3000" dirty="0">
                <a:latin typeface="Times New Roman" panose="02020603050405020304" pitchFamily="18" charset="0"/>
                <a:cs typeface="Times New Roman" panose="02020603050405020304" pitchFamily="18" charset="0"/>
              </a:rPr>
              <a:t>long-term change in behaviour via rapid engagement (WHO, 2023)</a:t>
            </a:r>
          </a:p>
          <a:p>
            <a:pPr marL="428625" indent="-428625"/>
            <a:r>
              <a:rPr lang="en-GB" sz="3000" b="1" dirty="0">
                <a:latin typeface="Times New Roman" panose="02020603050405020304" pitchFamily="18" charset="0"/>
                <a:cs typeface="Times New Roman" panose="02020603050405020304" pitchFamily="18" charset="0"/>
              </a:rPr>
              <a:t>Equity: </a:t>
            </a:r>
            <a:r>
              <a:rPr lang="en-GB" sz="3000" dirty="0">
                <a:latin typeface="Times New Roman" panose="02020603050405020304" pitchFamily="18" charset="0"/>
                <a:cs typeface="Times New Roman" panose="02020603050405020304" pitchFamily="18" charset="0"/>
              </a:rPr>
              <a:t>focus on disparities of digital health via exceptional design </a:t>
            </a:r>
          </a:p>
        </p:txBody>
      </p:sp>
    </p:spTree>
    <p:extLst>
      <p:ext uri="{BB962C8B-B14F-4D97-AF65-F5344CB8AC3E}">
        <p14:creationId xmlns:p14="http://schemas.microsoft.com/office/powerpoint/2010/main" val="4285680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825" y="-2"/>
            <a:ext cx="7819901" cy="10324545"/>
            <a:chOff x="-19217" y="-1"/>
            <a:chExt cx="5213267" cy="6883030"/>
          </a:xfrm>
        </p:grpSpPr>
        <p:sp>
          <p:nvSpPr>
            <p:cNvPr id="15" name="Rectangle 14">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grpSp>
      <p:sp>
        <p:nvSpPr>
          <p:cNvPr id="2" name="Title 1">
            <a:extLst>
              <a:ext uri="{FF2B5EF4-FFF2-40B4-BE49-F238E27FC236}">
                <a16:creationId xmlns:a16="http://schemas.microsoft.com/office/drawing/2014/main" id="{E4C81209-2E90-CCDB-9FDA-4612BA4CD534}"/>
              </a:ext>
            </a:extLst>
          </p:cNvPr>
          <p:cNvSpPr>
            <a:spLocks noGrp="1"/>
          </p:cNvSpPr>
          <p:nvPr>
            <p:ph type="title"/>
          </p:nvPr>
        </p:nvSpPr>
        <p:spPr>
          <a:xfrm>
            <a:off x="1133226" y="1109753"/>
            <a:ext cx="5553870" cy="2424305"/>
          </a:xfrm>
        </p:spPr>
        <p:txBody>
          <a:bodyPr anchor="b">
            <a:normAutofit/>
          </a:bodyPr>
          <a:lstStyle/>
          <a:p>
            <a:r>
              <a:rPr lang="en-GB" sz="4800">
                <a:solidFill>
                  <a:srgbClr val="FFFFFF"/>
                </a:solidFill>
                <a:latin typeface="Times New Roman" panose="02020603050405020304" pitchFamily="18" charset="0"/>
                <a:cs typeface="Times New Roman" panose="02020603050405020304" pitchFamily="18" charset="0"/>
              </a:rPr>
              <a:t>Integration of digital technologies </a:t>
            </a:r>
            <a:endParaRPr lang="en-IN" sz="48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1EF9E98-3336-95BE-34BE-AD3D6F52841A}"/>
              </a:ext>
            </a:extLst>
          </p:cNvPr>
          <p:cNvSpPr>
            <a:spLocks noGrp="1"/>
          </p:cNvSpPr>
          <p:nvPr>
            <p:ph idx="1"/>
          </p:nvPr>
        </p:nvSpPr>
        <p:spPr>
          <a:xfrm>
            <a:off x="1133227" y="3688675"/>
            <a:ext cx="5553869" cy="5287235"/>
          </a:xfrm>
        </p:spPr>
        <p:txBody>
          <a:bodyPr>
            <a:normAutofit/>
          </a:bodyPr>
          <a:lstStyle/>
          <a:p>
            <a:pPr marL="428625" indent="-428625"/>
            <a:r>
              <a:rPr lang="en-GB" sz="2850" dirty="0">
                <a:solidFill>
                  <a:srgbClr val="FFFFFF"/>
                </a:solidFill>
                <a:latin typeface="Times New Roman" panose="02020603050405020304" pitchFamily="18" charset="0"/>
                <a:cs typeface="Times New Roman" panose="02020603050405020304" pitchFamily="18" charset="0"/>
              </a:rPr>
              <a:t>AR technology applied for the visualisation of food labels in real time (Juan et al., 2019)</a:t>
            </a:r>
          </a:p>
          <a:p>
            <a:pPr marL="428625" indent="-428625"/>
            <a:r>
              <a:rPr lang="en-GB" sz="2850" dirty="0">
                <a:solidFill>
                  <a:srgbClr val="FFFFFF"/>
                </a:solidFill>
                <a:latin typeface="Times New Roman" panose="02020603050405020304" pitchFamily="18" charset="0"/>
                <a:cs typeface="Times New Roman" panose="02020603050405020304" pitchFamily="18" charset="0"/>
              </a:rPr>
              <a:t>Wearable features to track health aspects </a:t>
            </a:r>
          </a:p>
          <a:p>
            <a:pPr marL="428625" indent="-428625"/>
            <a:r>
              <a:rPr lang="en-GB" sz="2850" dirty="0">
                <a:solidFill>
                  <a:srgbClr val="FFFFFF"/>
                </a:solidFill>
                <a:latin typeface="Times New Roman" panose="02020603050405020304" pitchFamily="18" charset="0"/>
                <a:cs typeface="Times New Roman" panose="02020603050405020304" pitchFamily="18" charset="0"/>
              </a:rPr>
              <a:t>The big data will track trends in nutrition and focus on dietary patterns. </a:t>
            </a:r>
          </a:p>
          <a:p>
            <a:pPr marL="428625" indent="-428625"/>
            <a:r>
              <a:rPr lang="en-GB" sz="2850" dirty="0">
                <a:solidFill>
                  <a:srgbClr val="FFFFFF"/>
                </a:solidFill>
                <a:latin typeface="Times New Roman" panose="02020603050405020304" pitchFamily="18" charset="0"/>
                <a:cs typeface="Times New Roman" panose="02020603050405020304" pitchFamily="18" charset="0"/>
              </a:rPr>
              <a:t>Integrating with health records will give detailed health information. </a:t>
            </a:r>
          </a:p>
        </p:txBody>
      </p:sp>
      <p:pic>
        <p:nvPicPr>
          <p:cNvPr id="4" name="Picture 3" descr="A phone screen with food on it&#10;&#10;AI-generated content may be incorrect.">
            <a:extLst>
              <a:ext uri="{FF2B5EF4-FFF2-40B4-BE49-F238E27FC236}">
                <a16:creationId xmlns:a16="http://schemas.microsoft.com/office/drawing/2014/main" id="{2DA7AAF7-A233-8480-6F16-3A93572C51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007956" y="2385929"/>
            <a:ext cx="8110503" cy="551514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33452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pic>
        <p:nvPicPr>
          <p:cNvPr id="4" name="Picture 2" descr="FoodScan AR nutrition scoring app in supermarket.">
            <a:extLst>
              <a:ext uri="{FF2B5EF4-FFF2-40B4-BE49-F238E27FC236}">
                <a16:creationId xmlns:a16="http://schemas.microsoft.com/office/drawing/2014/main" id="{619FC9AE-B20E-9A13-7176-D9A3A4C76BB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5572" r="49265" b="1"/>
          <a:stretch>
            <a:fillRect/>
          </a:stretch>
        </p:blipFill>
        <p:spPr bwMode="auto">
          <a:xfrm>
            <a:off x="-2" y="-3"/>
            <a:ext cx="8115297" cy="10287003"/>
          </a:xfrm>
          <a:prstGeom prst="rect">
            <a:avLst/>
          </a:prstGeom>
          <a:noFill/>
          <a:extLst>
            <a:ext uri="{909E8E84-426E-40DD-AFC4-6F175D3DCCD1}">
              <a14:hiddenFill xmlns:a14="http://schemas.microsoft.com/office/drawing/2010/main">
                <a:solidFill>
                  <a:srgbClr val="FFFFFF"/>
                </a:solidFill>
              </a14:hiddenFill>
            </a:ext>
          </a:extLst>
        </p:spPr>
      </p:pic>
      <p:sp useBgFill="1">
        <p:nvSpPr>
          <p:cNvPr id="24" name="Rectangle 2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296" y="-2"/>
            <a:ext cx="10172703" cy="3429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7AB6FCED-2953-31BA-FAA4-F0D898F3C200}"/>
              </a:ext>
            </a:extLst>
          </p:cNvPr>
          <p:cNvSpPr>
            <a:spLocks noGrp="1"/>
          </p:cNvSpPr>
          <p:nvPr>
            <p:ph type="title"/>
          </p:nvPr>
        </p:nvSpPr>
        <p:spPr>
          <a:xfrm>
            <a:off x="9172976" y="608528"/>
            <a:ext cx="8197452" cy="2338952"/>
          </a:xfrm>
        </p:spPr>
        <p:txBody>
          <a:bodyPr>
            <a:normAutofit/>
          </a:bodyPr>
          <a:lstStyle/>
          <a:p>
            <a:r>
              <a:rPr lang="en-GB" sz="6000">
                <a:latin typeface="Times New Roman" panose="02020603050405020304" pitchFamily="18" charset="0"/>
                <a:cs typeface="Times New Roman" panose="02020603050405020304" pitchFamily="18" charset="0"/>
              </a:rPr>
              <a:t>Implementation Strategies </a:t>
            </a:r>
            <a:endParaRPr lang="en-IN" sz="6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9BDE3F3-692E-5FF0-A764-94E111C466AE}"/>
              </a:ext>
            </a:extLst>
          </p:cNvPr>
          <p:cNvSpPr>
            <a:spLocks noGrp="1"/>
          </p:cNvSpPr>
          <p:nvPr>
            <p:ph idx="1"/>
          </p:nvPr>
        </p:nvSpPr>
        <p:spPr>
          <a:xfrm>
            <a:off x="9172976" y="4114800"/>
            <a:ext cx="7871010" cy="5245317"/>
          </a:xfrm>
        </p:spPr>
        <p:txBody>
          <a:bodyPr anchor="ctr">
            <a:normAutofit lnSpcReduction="10000"/>
          </a:bodyPr>
          <a:lstStyle/>
          <a:p>
            <a:pPr marL="428625" indent="-428625"/>
            <a:r>
              <a:rPr lang="en-US" sz="3000" dirty="0">
                <a:latin typeface="Times New Roman" panose="02020603050405020304" pitchFamily="18" charset="0"/>
                <a:cs typeface="Times New Roman" panose="02020603050405020304" pitchFamily="18" charset="0"/>
              </a:rPr>
              <a:t>Partnerships with supermarkets strengthen the practical implementation of digital nutrition tools (Pini et al., 2023). </a:t>
            </a:r>
          </a:p>
          <a:p>
            <a:pPr marL="428625" indent="-428625"/>
            <a:r>
              <a:rPr lang="en-US" sz="3000" dirty="0">
                <a:latin typeface="Times New Roman" panose="02020603050405020304" pitchFamily="18" charset="0"/>
                <a:cs typeface="Times New Roman" panose="02020603050405020304" pitchFamily="18" charset="0"/>
              </a:rPr>
              <a:t>Training staff improves user experience and supports adoption of digital interventions (Pini et al., 2023). </a:t>
            </a:r>
          </a:p>
          <a:p>
            <a:pPr marL="428625" indent="-428625"/>
            <a:r>
              <a:rPr lang="en-US" sz="3000" dirty="0">
                <a:latin typeface="Times New Roman" panose="02020603050405020304" pitchFamily="18" charset="0"/>
                <a:cs typeface="Times New Roman" panose="02020603050405020304" pitchFamily="18" charset="0"/>
              </a:rPr>
              <a:t>Real-time analytics help evaluate effectiveness and guide improvements in digital health programmes (Pini et al., 2023). </a:t>
            </a:r>
          </a:p>
          <a:p>
            <a:pPr marL="428625" indent="-428625"/>
            <a:r>
              <a:rPr lang="en-US" sz="3000" dirty="0">
                <a:latin typeface="Times New Roman" panose="02020603050405020304" pitchFamily="18" charset="0"/>
                <a:cs typeface="Times New Roman" panose="02020603050405020304" pitchFamily="18" charset="0"/>
              </a:rPr>
              <a:t>AR has been shown to enhance engagement in retail settings, supporting healthier food purchases (Pini et al., 2023).</a:t>
            </a:r>
            <a:endParaRPr lang="en-GB"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57880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8287999"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en-US" sz="2700">
              <a:solidFill>
                <a:prstClr val="white"/>
              </a:solidFill>
              <a:latin typeface="Aptos" panose="02110004020202020204"/>
            </a:endParaRPr>
          </a:p>
        </p:txBody>
      </p:sp>
      <p:sp useBgFill="1">
        <p:nvSpPr>
          <p:cNvPr id="22" name="Rectangle 2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783669" cy="3428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D4B4E5AC-5359-356E-5F54-B3525199C5F9}"/>
              </a:ext>
            </a:extLst>
          </p:cNvPr>
          <p:cNvSpPr>
            <a:spLocks noGrp="1"/>
          </p:cNvSpPr>
          <p:nvPr>
            <p:ph type="title"/>
          </p:nvPr>
        </p:nvSpPr>
        <p:spPr>
          <a:xfrm>
            <a:off x="1142705" y="525294"/>
            <a:ext cx="6970356" cy="2436780"/>
          </a:xfrm>
        </p:spPr>
        <p:txBody>
          <a:bodyPr anchor="ctr">
            <a:normAutofit/>
          </a:bodyPr>
          <a:lstStyle/>
          <a:p>
            <a:r>
              <a:rPr lang="en-GB" sz="5550" b="1">
                <a:latin typeface="Times New Roman" panose="02020603050405020304" pitchFamily="18" charset="0"/>
                <a:cs typeface="Times New Roman" panose="02020603050405020304" pitchFamily="18" charset="0"/>
              </a:rPr>
              <a:t>Focusing on digital inequalities and the application of big data </a:t>
            </a:r>
            <a:endParaRPr lang="en-IN" sz="5550"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F3D76E8-F5A9-651B-8A49-C6FC7B240EA1}"/>
              </a:ext>
            </a:extLst>
          </p:cNvPr>
          <p:cNvSpPr>
            <a:spLocks noGrp="1"/>
          </p:cNvSpPr>
          <p:nvPr>
            <p:ph idx="1"/>
          </p:nvPr>
        </p:nvSpPr>
        <p:spPr>
          <a:xfrm>
            <a:off x="1142704" y="4114801"/>
            <a:ext cx="6970358" cy="5419724"/>
          </a:xfrm>
        </p:spPr>
        <p:txBody>
          <a:bodyPr anchor="ctr">
            <a:normAutofit/>
          </a:bodyPr>
          <a:lstStyle/>
          <a:p>
            <a:pPr marL="428625" indent="-428625"/>
            <a:r>
              <a:rPr lang="en-GB" sz="3000">
                <a:latin typeface="Times New Roman" panose="02020603050405020304" pitchFamily="18" charset="0"/>
                <a:cs typeface="Times New Roman" panose="02020603050405020304" pitchFamily="18" charset="0"/>
              </a:rPr>
              <a:t>Has an offline feature for use in low-connectivity zones </a:t>
            </a:r>
          </a:p>
          <a:p>
            <a:pPr marL="428625" indent="-428625"/>
            <a:r>
              <a:rPr lang="en-GB" sz="3000">
                <a:latin typeface="Times New Roman" panose="02020603050405020304" pitchFamily="18" charset="0"/>
                <a:cs typeface="Times New Roman" panose="02020603050405020304" pitchFamily="18" charset="0"/>
              </a:rPr>
              <a:t>To address dietary disparities in communities, apply big data analytics (Lutz, 2019)</a:t>
            </a:r>
          </a:p>
          <a:p>
            <a:pPr marL="428625" indent="-428625"/>
            <a:r>
              <a:rPr lang="en-GB" sz="3000">
                <a:latin typeface="Times New Roman" panose="02020603050405020304" pitchFamily="18" charset="0"/>
                <a:cs typeface="Times New Roman" panose="02020603050405020304" pitchFamily="18" charset="0"/>
              </a:rPr>
              <a:t>Ensure data governance is ethical to protect user information while using</a:t>
            </a:r>
          </a:p>
        </p:txBody>
      </p:sp>
      <p:pic>
        <p:nvPicPr>
          <p:cNvPr id="4" name="Picture 2" descr="Enhancing Data Protection in Dynamic Consent Management Systems:  Formalizing Privacy and Security Definitions with Differential Privacy,  Decentralization, and Zero-Knowledge Proofs">
            <a:extLst>
              <a:ext uri="{FF2B5EF4-FFF2-40B4-BE49-F238E27FC236}">
                <a16:creationId xmlns:a16="http://schemas.microsoft.com/office/drawing/2014/main" id="{E37855D1-CF93-B6B1-D096-80E544D7F2E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14082" r="21179"/>
          <a:stretch>
            <a:fillRect/>
          </a:stretch>
        </p:blipFill>
        <p:spPr bwMode="auto">
          <a:xfrm>
            <a:off x="9144001" y="2"/>
            <a:ext cx="9154238" cy="1028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21639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8287999"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en-US" sz="2700">
              <a:solidFill>
                <a:prstClr val="white"/>
              </a:solidFill>
              <a:latin typeface="Aptos" panose="02110004020202020204"/>
            </a:endParaRPr>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783669" cy="3428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1832CA5E-FD94-B867-5893-F7B89E55FED7}"/>
              </a:ext>
            </a:extLst>
          </p:cNvPr>
          <p:cNvSpPr>
            <a:spLocks noGrp="1"/>
          </p:cNvSpPr>
          <p:nvPr>
            <p:ph type="title"/>
          </p:nvPr>
        </p:nvSpPr>
        <p:spPr>
          <a:xfrm>
            <a:off x="1142705" y="525294"/>
            <a:ext cx="6970356" cy="2436780"/>
          </a:xfrm>
        </p:spPr>
        <p:txBody>
          <a:bodyPr anchor="ctr">
            <a:normAutofit/>
          </a:bodyPr>
          <a:lstStyle/>
          <a:p>
            <a:r>
              <a:rPr lang="en-GB" sz="6000">
                <a:latin typeface="Times New Roman" panose="02020603050405020304" pitchFamily="18" charset="0"/>
                <a:cs typeface="Times New Roman" panose="02020603050405020304" pitchFamily="18" charset="0"/>
              </a:rPr>
              <a:t>Summary</a:t>
            </a:r>
            <a:endParaRPr lang="en-IN" sz="6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19B46C-1C38-04EA-7118-FFDBFB19283A}"/>
              </a:ext>
            </a:extLst>
          </p:cNvPr>
          <p:cNvSpPr>
            <a:spLocks noGrp="1"/>
          </p:cNvSpPr>
          <p:nvPr>
            <p:ph idx="1"/>
          </p:nvPr>
        </p:nvSpPr>
        <p:spPr>
          <a:xfrm>
            <a:off x="1142704" y="4114801"/>
            <a:ext cx="6970358" cy="5419724"/>
          </a:xfrm>
        </p:spPr>
        <p:txBody>
          <a:bodyPr anchor="ctr">
            <a:normAutofit/>
          </a:bodyPr>
          <a:lstStyle/>
          <a:p>
            <a:pPr marL="428625" indent="-428625"/>
            <a:r>
              <a:rPr lang="en-GB" sz="3000">
                <a:latin typeface="Times New Roman" panose="02020603050405020304" pitchFamily="18" charset="0"/>
                <a:cs typeface="Times New Roman" panose="02020603050405020304" pitchFamily="18" charset="0"/>
              </a:rPr>
              <a:t>Follow health promotion principles </a:t>
            </a:r>
          </a:p>
          <a:p>
            <a:pPr marL="428625" indent="-428625"/>
            <a:r>
              <a:rPr lang="en-GB" sz="3000">
                <a:latin typeface="Times New Roman" panose="02020603050405020304" pitchFamily="18" charset="0"/>
                <a:cs typeface="Times New Roman" panose="02020603050405020304" pitchFamily="18" charset="0"/>
              </a:rPr>
              <a:t>A model of systematic planning </a:t>
            </a:r>
          </a:p>
          <a:p>
            <a:pPr marL="428625" indent="-428625"/>
            <a:r>
              <a:rPr lang="en-GB" sz="3000">
                <a:latin typeface="Times New Roman" panose="02020603050405020304" pitchFamily="18" charset="0"/>
                <a:cs typeface="Times New Roman" panose="02020603050405020304" pitchFamily="18" charset="0"/>
              </a:rPr>
              <a:t>Ensure digital equity and data protection of users </a:t>
            </a:r>
          </a:p>
        </p:txBody>
      </p:sp>
      <p:pic>
        <p:nvPicPr>
          <p:cNvPr id="4" name="Picture 2" descr="How to Build a Diet Planning App in the USA: GeekyAnts' Ultimate AI  Nutrition Coaching Guide - GeekyAnts">
            <a:extLst>
              <a:ext uri="{FF2B5EF4-FFF2-40B4-BE49-F238E27FC236}">
                <a16:creationId xmlns:a16="http://schemas.microsoft.com/office/drawing/2014/main" id="{D320585B-7303-D9FF-CC79-5898B2215EF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7360" r="22584"/>
          <a:stretch>
            <a:fillRect/>
          </a:stretch>
        </p:blipFill>
        <p:spPr bwMode="auto">
          <a:xfrm>
            <a:off x="9144001" y="2"/>
            <a:ext cx="9154238" cy="1028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9049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descr="People Discussing">
            <a:extLst>
              <a:ext uri="{FF2B5EF4-FFF2-40B4-BE49-F238E27FC236}">
                <a16:creationId xmlns:a16="http://schemas.microsoft.com/office/drawing/2014/main" id="{B1687C85-0967-2BD9-235C-A55D75286FF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054" b="2"/>
          <a:stretch>
            <a:fillRect/>
          </a:stretch>
        </p:blipFill>
        <p:spPr>
          <a:xfrm>
            <a:off x="8950350" y="1714500"/>
            <a:ext cx="8229600" cy="4691709"/>
          </a:xfrm>
          <a:prstGeom prst="roundRect">
            <a:avLst>
              <a:gd name="adj" fmla="val 4230"/>
            </a:avLst>
          </a:prstGeom>
          <a:no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pic>
      <p:sp>
        <p:nvSpPr>
          <p:cNvPr id="3" name="Subtitle 2"/>
          <p:cNvSpPr>
            <a:spLocks noGrp="1"/>
          </p:cNvSpPr>
          <p:nvPr>
            <p:ph type="body" sz="half" idx="2"/>
          </p:nvPr>
        </p:nvSpPr>
        <p:spPr>
          <a:xfrm>
            <a:off x="1755775" y="1515729"/>
            <a:ext cx="7388228" cy="3244530"/>
          </a:xfrm>
        </p:spPr>
        <p:txBody>
          <a:bodyPr anchor="b">
            <a:normAutofit fontScale="70000" lnSpcReduction="20000"/>
          </a:bodyPr>
          <a:lstStyle/>
          <a:p>
            <a:r>
              <a:rPr lang="en-US" sz="4200" b="1" dirty="0"/>
              <a:t>Group Member 3 •</a:t>
            </a:r>
          </a:p>
          <a:p>
            <a:r>
              <a:rPr lang="en-US" sz="4200" b="1" dirty="0"/>
              <a:t>Digital Health Promotion</a:t>
            </a:r>
            <a:br>
              <a:rPr lang="en-US" sz="4200" b="1" dirty="0"/>
            </a:br>
            <a:br>
              <a:rPr lang="en-US" sz="4200" b="1" dirty="0"/>
            </a:br>
            <a:r>
              <a:rPr lang="en-US" sz="4200" b="1" dirty="0"/>
              <a:t>Module: LCHS7009 - Population Health and Digital Health Promotion</a:t>
            </a:r>
            <a:br>
              <a:rPr lang="en-US" sz="4200" b="1" dirty="0"/>
            </a:br>
            <a:br>
              <a:rPr lang="en-US" sz="4200" b="1" dirty="0"/>
            </a:br>
            <a:r>
              <a:rPr lang="en-US" sz="4200" b="1" dirty="0"/>
              <a:t>Group Members:</a:t>
            </a:r>
            <a:br>
              <a:rPr lang="en-US" sz="4200" b="1" dirty="0"/>
            </a:br>
            <a:r>
              <a:rPr lang="en-US" sz="4200" b="1" dirty="0"/>
              <a:t>Rutvika Goswami - 2430971</a:t>
            </a:r>
            <a:endParaRPr lang="en-GB" sz="4200" b="1" i="1" dirty="0"/>
          </a:p>
        </p:txBody>
      </p:sp>
      <p:sp>
        <p:nvSpPr>
          <p:cNvPr id="2" name="Title 1"/>
          <p:cNvSpPr>
            <a:spLocks noGrp="1"/>
          </p:cNvSpPr>
          <p:nvPr>
            <p:ph type="title"/>
          </p:nvPr>
        </p:nvSpPr>
        <p:spPr>
          <a:xfrm>
            <a:off x="1454537" y="6696631"/>
            <a:ext cx="12767076" cy="3244529"/>
          </a:xfrm>
        </p:spPr>
        <p:txBody>
          <a:bodyPr anchor="b">
            <a:normAutofit/>
          </a:bodyPr>
          <a:lstStyle/>
          <a:p>
            <a:pPr marL="274320" indent="0">
              <a:lnSpc>
                <a:spcPct val="90000"/>
              </a:lnSpc>
              <a:buNone/>
            </a:pPr>
            <a:r>
              <a:rPr lang="en-US" sz="4800" dirty="0" err="1">
                <a:effectLst/>
              </a:rPr>
              <a:t>FoodScan</a:t>
            </a:r>
            <a:r>
              <a:rPr lang="en-US" sz="4800" dirty="0">
                <a:effectLst/>
              </a:rPr>
              <a:t> Implementation</a:t>
            </a:r>
            <a:br>
              <a:rPr lang="en-US" sz="4800" dirty="0">
                <a:effectLst/>
              </a:rPr>
            </a:br>
            <a:r>
              <a:rPr lang="en-US" sz="4800" dirty="0">
                <a:effectLst/>
              </a:rPr>
              <a:t>Barriers, Stakeholders &amp; Legal/Ethical Issues</a:t>
            </a:r>
            <a:br>
              <a:rPr lang="en-US" sz="4800" dirty="0">
                <a:effectLst/>
              </a:rPr>
            </a:br>
            <a:r>
              <a:rPr lang="en-US" sz="4800" dirty="0">
                <a:effectLst/>
              </a:rPr>
              <a:t>Comprehensive Implementation Analysis</a:t>
            </a:r>
            <a:br>
              <a:rPr lang="en-US" sz="4800" dirty="0">
                <a:effectLst/>
              </a:rPr>
            </a:br>
            <a:endParaRPr lang="en-GB" sz="4800" dirty="0">
              <a:ln w="12700">
                <a:solidFill>
                  <a:schemeClr val="tx2">
                    <a:satMod val="155000"/>
                  </a:schemeClr>
                </a:solidFill>
                <a:prstDash val="solid"/>
              </a:ln>
              <a:effectLst/>
            </a:endParaRPr>
          </a:p>
        </p:txBody>
      </p:sp>
    </p:spTree>
    <p:extLst>
      <p:ext uri="{BB962C8B-B14F-4D97-AF65-F5344CB8AC3E}">
        <p14:creationId xmlns:p14="http://schemas.microsoft.com/office/powerpoint/2010/main" val="4045146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040" y="931032"/>
            <a:ext cx="13025022" cy="1714500"/>
          </a:xfrm>
        </p:spPr>
        <p:txBody>
          <a:bodyPr anchor="t">
            <a:normAutofit/>
          </a:bodyPr>
          <a:lstStyle/>
          <a:p>
            <a:pPr marL="0" indent="0">
              <a:lnSpc>
                <a:spcPct val="90000"/>
              </a:lnSpc>
              <a:buNone/>
            </a:pPr>
            <a:r>
              <a:rPr lang="en-GB" sz="4350" dirty="0">
                <a:effectLst/>
              </a:rPr>
              <a:t>Core stakeholders: give immediate aptitudes</a:t>
            </a:r>
            <a:br>
              <a:rPr lang="en-GB" sz="4350" dirty="0">
                <a:effectLst/>
              </a:rPr>
            </a:br>
            <a:endParaRPr lang="en-GB" sz="4350" dirty="0"/>
          </a:p>
        </p:txBody>
      </p:sp>
      <p:sp>
        <p:nvSpPr>
          <p:cNvPr id="3" name="Text Placeholder 2"/>
          <p:cNvSpPr>
            <a:spLocks noGrp="1"/>
          </p:cNvSpPr>
          <p:nvPr>
            <p:ph sz="quarter" idx="13"/>
          </p:nvPr>
        </p:nvSpPr>
        <p:spPr>
          <a:xfrm>
            <a:off x="1259124" y="4603440"/>
            <a:ext cx="12801600" cy="5212080"/>
          </a:xfrm>
        </p:spPr>
        <p:txBody>
          <a:bodyPr>
            <a:normAutofit/>
          </a:bodyPr>
          <a:lstStyle/>
          <a:p>
            <a:pPr marL="428625" indent="-428625">
              <a:buFont typeface="Arial" panose="020B0604020202020204" pitchFamily="34" charset="0"/>
              <a:buChar char="•"/>
            </a:pPr>
            <a:r>
              <a:rPr lang="en-GB" dirty="0"/>
              <a:t>Supermarket chains that suggest performance play by retail partners (Pini et al., 2023)</a:t>
            </a:r>
          </a:p>
          <a:p>
            <a:pPr marL="428625" indent="-428625">
              <a:buFont typeface="Arial" panose="020B0604020202020204" pitchFamily="34" charset="0"/>
              <a:buChar char="•"/>
            </a:pPr>
            <a:r>
              <a:rPr lang="en-GB" dirty="0"/>
              <a:t>Healthcare authorities who implement healthcare policies and health governance </a:t>
            </a:r>
          </a:p>
          <a:p>
            <a:pPr marL="428625" indent="-428625">
              <a:buFont typeface="Arial" panose="020B0604020202020204" pitchFamily="34" charset="0"/>
              <a:buChar char="•"/>
            </a:pPr>
            <a:r>
              <a:rPr lang="en-GB" dirty="0"/>
              <a:t>Healthcare professionals who give suggestions on nutritional expertise </a:t>
            </a:r>
          </a:p>
          <a:p>
            <a:pPr marL="428625" indent="-428625">
              <a:buFont typeface="Arial" panose="020B0604020202020204" pitchFamily="34" charset="0"/>
              <a:buChar char="•"/>
            </a:pPr>
            <a:r>
              <a:rPr lang="en-GB" dirty="0"/>
              <a:t>AR development experts who will help with app development </a:t>
            </a:r>
          </a:p>
          <a:p>
            <a:pPr marL="514350" indent="-514350">
              <a:buFont typeface="Arial" panose="020B0604020202020204" pitchFamily="34" charset="0"/>
              <a:buChar char="•"/>
            </a:pPr>
            <a:endParaRPr lang="en-GB" dirty="0"/>
          </a:p>
        </p:txBody>
      </p:sp>
      <p:graphicFrame>
        <p:nvGraphicFramePr>
          <p:cNvPr id="5" name="Diagram 4"/>
          <p:cNvGraphicFramePr/>
          <p:nvPr>
            <p:extLst>
              <p:ext uri="{D42A27DB-BD31-4B8C-83A1-F6EECF244321}">
                <p14:modId xmlns:p14="http://schemas.microsoft.com/office/powerpoint/2010/main" val="2669887320"/>
              </p:ext>
            </p:extLst>
          </p:nvPr>
        </p:nvGraphicFramePr>
        <p:xfrm>
          <a:off x="3635388" y="-689148"/>
          <a:ext cx="13825536" cy="7392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4029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4800">
                <a:effectLst/>
              </a:rPr>
              <a:t>Core stakeholders: give secondary facilities </a:t>
            </a:r>
            <a:br>
              <a:rPr lang="en-GB" sz="4800">
                <a:effectLst/>
              </a:rPr>
            </a:br>
            <a:endParaRPr lang="en-GB" sz="48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buFont typeface="Arial" panose="020B0604020202020204" pitchFamily="34" charset="0"/>
              <a:buChar char="•"/>
            </a:pPr>
            <a:r>
              <a:rPr lang="en-GB"/>
              <a:t>Community organisations that promote health risks and awareness campaigns (WHO, 2024)</a:t>
            </a:r>
          </a:p>
          <a:p>
            <a:pPr marL="428625" indent="-428625">
              <a:buFont typeface="Arial" panose="020B0604020202020204" pitchFamily="34" charset="0"/>
              <a:buChar char="•"/>
            </a:pPr>
            <a:r>
              <a:rPr lang="en-GB"/>
              <a:t>Educational bodies draw the attention of teenage customers to focus on health</a:t>
            </a:r>
          </a:p>
          <a:p>
            <a:pPr marL="428625" indent="-428625">
              <a:buFont typeface="Arial" panose="020B0604020202020204" pitchFamily="34" charset="0"/>
              <a:buChar char="•"/>
            </a:pPr>
            <a:r>
              <a:rPr lang="en-GB"/>
              <a:t>Families give support to the user </a:t>
            </a:r>
            <a:r>
              <a:rPr lang="en-GB" err="1"/>
              <a:t>descion</a:t>
            </a:r>
            <a:r>
              <a:rPr lang="en-GB"/>
              <a:t> making </a:t>
            </a:r>
          </a:p>
          <a:p>
            <a:pPr marL="514350" indent="-514350">
              <a:buFont typeface="Arial" panose="020B0604020202020204" pitchFamily="34" charset="0"/>
              <a:buChar char="•"/>
            </a:pPr>
            <a:endParaRPr lang="en-GB"/>
          </a:p>
        </p:txBody>
      </p:sp>
      <p:graphicFrame>
        <p:nvGraphicFramePr>
          <p:cNvPr id="6" name="Content Placeholder 5"/>
          <p:cNvGraphicFramePr>
            <a:graphicFrameLocks noGrp="1"/>
          </p:cNvGraphicFramePr>
          <p:nvPr>
            <p:ph sz="quarter" idx="14"/>
            <p:extLst>
              <p:ext uri="{D42A27DB-BD31-4B8C-83A1-F6EECF244321}">
                <p14:modId xmlns:p14="http://schemas.microsoft.com/office/powerpoint/2010/main" val="1070413193"/>
              </p:ext>
            </p:extLst>
          </p:nvPr>
        </p:nvGraphicFramePr>
        <p:xfrm>
          <a:off x="9289257" y="-473124"/>
          <a:ext cx="8998743" cy="6783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9735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Barriers in operational and technological areas </a:t>
            </a:r>
            <a:endParaRPr lang="en-GB" sz="540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003668" y="1097279"/>
            <a:ext cx="5258069" cy="5212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3">
            <a:extLst>
              <a:ext uri="{FF2B5EF4-FFF2-40B4-BE49-F238E27FC236}">
                <a16:creationId xmlns:a16="http://schemas.microsoft.com/office/drawing/2014/main" id="{590DC7BB-6EF5-905E-3784-796C900D83B0}"/>
              </a:ext>
            </a:extLst>
          </p:cNvPr>
          <p:cNvSpPr>
            <a:spLocks noGrp="1" noChangeArrowheads="1"/>
          </p:cNvSpPr>
          <p:nvPr>
            <p:ph sz="quarter" idx="14"/>
          </p:nvPr>
        </p:nvSpPr>
        <p:spPr bwMode="auto">
          <a:xfrm>
            <a:off x="9144000" y="1441161"/>
            <a:ext cx="8007096"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57200" indent="-457200" defTabSz="914400" eaLnBrk="0" fontAlgn="base" hangingPunct="0">
              <a:spcBef>
                <a:spcPct val="0"/>
              </a:spcBef>
              <a:spcAft>
                <a:spcPct val="0"/>
              </a:spcAft>
              <a:buClrTx/>
              <a:buSzTx/>
            </a:pPr>
            <a:r>
              <a:rPr kumimoji="0" lang="en-US" altLang="en-US" sz="3200" b="1" i="0" u="none" strike="noStrike" cap="none" normalizeH="0" baseline="0" dirty="0">
                <a:ln>
                  <a:noFill/>
                </a:ln>
                <a:solidFill>
                  <a:schemeClr val="tx1"/>
                </a:solidFill>
                <a:effectLst/>
                <a:latin typeface="Arial" panose="020B0604020202020204" pitchFamily="34" charset="0"/>
              </a:rPr>
              <a:t>Technological:</a:t>
            </a:r>
            <a:r>
              <a:rPr kumimoji="0" lang="en-US" altLang="en-US" sz="3200" b="0" i="0" u="none" strike="noStrike" cap="none" normalizeH="0" baseline="0" dirty="0">
                <a:ln>
                  <a:noFill/>
                </a:ln>
                <a:solidFill>
                  <a:schemeClr val="tx1"/>
                </a:solidFill>
                <a:effectLst/>
                <a:latin typeface="Arial" panose="020B0604020202020204" pitchFamily="34" charset="0"/>
              </a:rPr>
              <a:t> poor internet access, AR limitations, high maintenance costs (Pini et al., 2023)</a:t>
            </a:r>
          </a:p>
          <a:p>
            <a:pPr marL="457200" indent="-457200" defTabSz="914400" eaLnBrk="0" fontAlgn="base" hangingPunct="0">
              <a:spcBef>
                <a:spcPct val="0"/>
              </a:spcBef>
              <a:spcAft>
                <a:spcPct val="0"/>
              </a:spcAft>
              <a:buClrTx/>
              <a:buSzTx/>
            </a:pPr>
            <a:r>
              <a:rPr kumimoji="0" lang="en-US" altLang="en-US" sz="3200" b="1" i="0" u="none" strike="noStrike" cap="none" normalizeH="0" baseline="0" dirty="0">
                <a:ln>
                  <a:noFill/>
                </a:ln>
                <a:solidFill>
                  <a:schemeClr val="tx1"/>
                </a:solidFill>
                <a:effectLst/>
                <a:latin typeface="Arial" panose="020B0604020202020204" pitchFamily="34" charset="0"/>
              </a:rPr>
              <a:t>Behavioural:</a:t>
            </a:r>
            <a:r>
              <a:rPr kumimoji="0" lang="en-US" altLang="en-US" sz="3200" b="0" i="0" u="none" strike="noStrike" cap="none" normalizeH="0" baseline="0" dirty="0">
                <a:ln>
                  <a:noFill/>
                </a:ln>
                <a:solidFill>
                  <a:schemeClr val="tx1"/>
                </a:solidFill>
                <a:effectLst/>
                <a:latin typeface="Arial" panose="020B0604020202020204" pitchFamily="34" charset="0"/>
              </a:rPr>
              <a:t> limited AR awareness, peer influence, difficulty maintaining new habits (</a:t>
            </a:r>
            <a:r>
              <a:rPr kumimoji="0" lang="en-US" altLang="en-US" sz="3200" b="0" i="0" u="none" strike="noStrike" cap="none" normalizeH="0" baseline="0" dirty="0" err="1">
                <a:ln>
                  <a:noFill/>
                </a:ln>
                <a:solidFill>
                  <a:schemeClr val="tx1"/>
                </a:solidFill>
                <a:effectLst/>
                <a:latin typeface="Arial" panose="020B0604020202020204" pitchFamily="34" charset="0"/>
              </a:rPr>
              <a:t>Quattelbaum</a:t>
            </a:r>
            <a:r>
              <a:rPr kumimoji="0" lang="en-US" altLang="en-US" sz="3200" b="0" i="0" u="none" strike="noStrike" cap="none" normalizeH="0" baseline="0" dirty="0">
                <a:ln>
                  <a:noFill/>
                </a:ln>
                <a:solidFill>
                  <a:schemeClr val="tx1"/>
                </a:solidFill>
                <a:effectLst/>
                <a:latin typeface="Arial" panose="020B0604020202020204" pitchFamily="34" charset="0"/>
              </a:rPr>
              <a:t> et al., 2022)</a:t>
            </a:r>
          </a:p>
          <a:p>
            <a:pPr marL="457200" indent="-457200" defTabSz="914400" eaLnBrk="0" fontAlgn="base" hangingPunct="0">
              <a:spcBef>
                <a:spcPct val="0"/>
              </a:spcBef>
              <a:spcAft>
                <a:spcPct val="0"/>
              </a:spcAft>
              <a:buClrTx/>
              <a:buSzTx/>
            </a:pPr>
            <a:r>
              <a:rPr kumimoji="0" lang="en-US" altLang="en-US" sz="3200" b="1" i="0" u="none" strike="noStrike" cap="none" normalizeH="0" baseline="0" dirty="0">
                <a:ln>
                  <a:noFill/>
                </a:ln>
                <a:solidFill>
                  <a:schemeClr val="tx1"/>
                </a:solidFill>
                <a:effectLst/>
                <a:latin typeface="Arial" panose="020B0604020202020204" pitchFamily="34" charset="0"/>
              </a:rPr>
              <a:t>Organisational:</a:t>
            </a:r>
            <a:r>
              <a:rPr kumimoji="0" lang="en-US" altLang="en-US" sz="3200" b="0" i="0" u="none" strike="noStrike" cap="none" normalizeH="0" baseline="0" dirty="0">
                <a:ln>
                  <a:noFill/>
                </a:ln>
                <a:solidFill>
                  <a:schemeClr val="tx1"/>
                </a:solidFill>
                <a:effectLst/>
                <a:latin typeface="Arial" panose="020B0604020202020204" pitchFamily="34" charset="0"/>
              </a:rPr>
              <a:t> funding constraints, training needs, system-integration challenges (König et al., 2021)</a:t>
            </a:r>
          </a:p>
        </p:txBody>
      </p:sp>
    </p:spTree>
    <p:extLst>
      <p:ext uri="{BB962C8B-B14F-4D97-AF65-F5344CB8AC3E}">
        <p14:creationId xmlns:p14="http://schemas.microsoft.com/office/powerpoint/2010/main" val="2596791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4800">
                <a:effectLst/>
              </a:rPr>
              <a:t>Barriers in adoption and behavioural areas </a:t>
            </a:r>
            <a:br>
              <a:rPr lang="en-GB" sz="4800">
                <a:effectLst/>
              </a:rPr>
            </a:br>
            <a:endParaRPr lang="en-GB" sz="48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buFont typeface="Arial" panose="020B0604020202020204" pitchFamily="34" charset="0"/>
              <a:buChar char="•"/>
            </a:pPr>
            <a:r>
              <a:rPr lang="en-GB"/>
              <a:t>Lack of knowledge about AR expertise (</a:t>
            </a:r>
            <a:r>
              <a:rPr lang="en-GB" err="1"/>
              <a:t>Quattelbaum</a:t>
            </a:r>
            <a:r>
              <a:rPr lang="en-GB"/>
              <a:t> et al., 2022)</a:t>
            </a:r>
          </a:p>
          <a:p>
            <a:pPr marL="428625" indent="-428625">
              <a:buFont typeface="Arial" panose="020B0604020202020204" pitchFamily="34" charset="0"/>
              <a:buChar char="•"/>
            </a:pPr>
            <a:r>
              <a:rPr lang="en-GB"/>
              <a:t>Peer pressure can disallow  the e-health recommendations </a:t>
            </a:r>
          </a:p>
          <a:p>
            <a:pPr marL="428625" indent="-428625">
              <a:buFont typeface="Arial" panose="020B0604020202020204" pitchFamily="34" charset="0"/>
              <a:buChar char="•"/>
            </a:pPr>
            <a:r>
              <a:rPr lang="en-GB"/>
              <a:t>Behavioural change in e-health adoption will not ensure changes in regular dietary practices </a:t>
            </a:r>
          </a:p>
          <a:p>
            <a:pPr marL="514350" indent="-514350">
              <a:buFont typeface="Arial" panose="020B0604020202020204" pitchFamily="34" charset="0"/>
              <a:buChar char="•"/>
            </a:pPr>
            <a:endParaRPr lang="en-GB"/>
          </a:p>
        </p:txBody>
      </p:sp>
      <p:pic>
        <p:nvPicPr>
          <p:cNvPr id="11266" name="Picture 2" descr="Full article: Digital behaviour change intervention for weight loss  maintenance in adults with obesity: a feasibility pilot study of eCHANG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088370" y="1097280"/>
            <a:ext cx="5097276" cy="5212080"/>
          </a:xfrm>
          <a:prstGeom prst="rect">
            <a:avLst/>
          </a:prstGeom>
          <a:solidFill>
            <a:srgbClr val="FFFFFF"/>
          </a:solidFill>
        </p:spPr>
      </p:pic>
    </p:spTree>
    <p:extLst>
      <p:ext uri="{BB962C8B-B14F-4D97-AF65-F5344CB8AC3E}">
        <p14:creationId xmlns:p14="http://schemas.microsoft.com/office/powerpoint/2010/main" val="2180046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9364" y="174948"/>
            <a:ext cx="11557284" cy="2700300"/>
          </a:xfrm>
        </p:spPr>
        <p:txBody>
          <a:bodyPr/>
          <a:lstStyle/>
          <a:p>
            <a:pPr marL="0" indent="0" algn="ctr">
              <a:buNone/>
            </a:pPr>
            <a:r>
              <a:rPr lang="en-GB" sz="6000" dirty="0">
                <a:effectLst/>
                <a:latin typeface="Arial" panose="020B0604020202020204" pitchFamily="34" charset="0"/>
                <a:cs typeface="Arial" panose="020B0604020202020204" pitchFamily="34" charset="0"/>
              </a:rPr>
              <a:t>Barriers in organisational areas </a:t>
            </a:r>
            <a:br>
              <a:rPr lang="en-GB" sz="6000" dirty="0">
                <a:effectLst/>
                <a:latin typeface="Arial" panose="020B0604020202020204" pitchFamily="34" charset="0"/>
                <a:cs typeface="Arial" panose="020B0604020202020204" pitchFamily="34" charset="0"/>
              </a:rPr>
            </a:br>
            <a:endParaRPr lang="en-GB" sz="600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8927976" y="4495428"/>
            <a:ext cx="8208912" cy="3348372"/>
          </a:xfrm>
        </p:spPr>
        <p:txBody>
          <a:bodyPr>
            <a:noAutofit/>
          </a:bodyPr>
          <a:lstStyle/>
          <a:p>
            <a:pPr marL="428625" indent="-428625" algn="just">
              <a:lnSpc>
                <a:spcPct val="150000"/>
              </a:lnSpc>
              <a:buFont typeface="Arial" panose="020B0604020202020204" pitchFamily="34" charset="0"/>
              <a:buChar char="•"/>
            </a:pPr>
            <a:r>
              <a:rPr lang="en-GB" sz="2700" dirty="0">
                <a:latin typeface="Arial" panose="020B0604020202020204" pitchFamily="34" charset="0"/>
                <a:cs typeface="Arial" panose="020B0604020202020204" pitchFamily="34" charset="0"/>
              </a:rPr>
              <a:t>Difficulty in the integration of the health system (</a:t>
            </a:r>
            <a:r>
              <a:rPr lang="en-GB" sz="2700" dirty="0" err="1">
                <a:latin typeface="Arial" panose="020B0604020202020204" pitchFamily="34" charset="0"/>
                <a:cs typeface="Arial" panose="020B0604020202020204" pitchFamily="34" charset="0"/>
              </a:rPr>
              <a:t>König</a:t>
            </a:r>
            <a:r>
              <a:rPr lang="en-GB" sz="2700" dirty="0">
                <a:latin typeface="Arial" panose="020B0604020202020204" pitchFamily="34" charset="0"/>
                <a:cs typeface="Arial" panose="020B0604020202020204" pitchFamily="34" charset="0"/>
              </a:rPr>
              <a:t> et al., 2021)</a:t>
            </a:r>
          </a:p>
          <a:p>
            <a:pPr marL="428625" indent="-428625" algn="just">
              <a:lnSpc>
                <a:spcPct val="150000"/>
              </a:lnSpc>
              <a:buFont typeface="Arial" panose="020B0604020202020204" pitchFamily="34" charset="0"/>
              <a:buChar char="•"/>
            </a:pPr>
            <a:r>
              <a:rPr lang="en-GB" sz="2700" dirty="0">
                <a:latin typeface="Arial" panose="020B0604020202020204" pitchFamily="34" charset="0"/>
                <a:cs typeface="Arial" panose="020B0604020202020204" pitchFamily="34" charset="0"/>
              </a:rPr>
              <a:t>Limited funding for a sustained AR adoption </a:t>
            </a:r>
          </a:p>
          <a:p>
            <a:pPr marL="428625" indent="-428625" algn="just">
              <a:lnSpc>
                <a:spcPct val="150000"/>
              </a:lnSpc>
              <a:buFont typeface="Arial" panose="020B0604020202020204" pitchFamily="34" charset="0"/>
              <a:buChar char="•"/>
            </a:pPr>
            <a:r>
              <a:rPr lang="en-GB" sz="2700" dirty="0">
                <a:latin typeface="Arial" panose="020B0604020202020204" pitchFamily="34" charset="0"/>
                <a:cs typeface="Arial" panose="020B0604020202020204" pitchFamily="34" charset="0"/>
              </a:rPr>
              <a:t>Users and staffs needs critical training for user support </a:t>
            </a:r>
          </a:p>
          <a:p>
            <a:pPr marL="514350" indent="-514350" algn="just">
              <a:lnSpc>
                <a:spcPct val="150000"/>
              </a:lnSpc>
              <a:buFont typeface="Arial" panose="020B0604020202020204" pitchFamily="34" charset="0"/>
              <a:buChar char="•"/>
            </a:pPr>
            <a:endParaRPr lang="en-GB" sz="2700" dirty="0">
              <a:latin typeface="Arial" panose="020B0604020202020204" pitchFamily="34" charset="0"/>
              <a:cs typeface="Arial" panose="020B0604020202020204" pitchFamily="34" charset="0"/>
            </a:endParaRPr>
          </a:p>
        </p:txBody>
      </p:sp>
      <p:graphicFrame>
        <p:nvGraphicFramePr>
          <p:cNvPr id="4" name="Diagram 3"/>
          <p:cNvGraphicFramePr/>
          <p:nvPr>
            <p:extLst>
              <p:ext uri="{D42A27DB-BD31-4B8C-83A1-F6EECF244321}">
                <p14:modId xmlns:p14="http://schemas.microsoft.com/office/powerpoint/2010/main" val="3775109804"/>
              </p:ext>
            </p:extLst>
          </p:nvPr>
        </p:nvGraphicFramePr>
        <p:xfrm>
          <a:off x="395028" y="1255068"/>
          <a:ext cx="8208912" cy="7375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9078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100" y="2227177"/>
            <a:ext cx="9085989" cy="1887740"/>
          </a:xfrm>
        </p:spPr>
        <p:txBody>
          <a:bodyPr anchor="b">
            <a:noAutofit/>
          </a:bodyPr>
          <a:lstStyle/>
          <a:p>
            <a:pPr marL="0" indent="0">
              <a:buNone/>
            </a:pPr>
            <a:r>
              <a:rPr lang="en-GB" sz="6000" dirty="0"/>
              <a:t>Data protection and legal complexities </a:t>
            </a:r>
          </a:p>
        </p:txBody>
      </p:sp>
      <p:sp>
        <p:nvSpPr>
          <p:cNvPr id="3" name="Text Placeholder 2"/>
          <p:cNvSpPr>
            <a:spLocks noGrp="1"/>
          </p:cNvSpPr>
          <p:nvPr>
            <p:ph type="body" sz="half" idx="2"/>
          </p:nvPr>
        </p:nvSpPr>
        <p:spPr>
          <a:xfrm>
            <a:off x="624034" y="4159178"/>
            <a:ext cx="7669727" cy="3209277"/>
          </a:xfrm>
        </p:spPr>
        <p:txBody>
          <a:bodyPr>
            <a:normAutofit/>
          </a:bodyPr>
          <a:lstStyle/>
          <a:p>
            <a:pPr marL="428625" indent="-428625">
              <a:buFont typeface="Arial" panose="020B0604020202020204" pitchFamily="34" charset="0"/>
              <a:buChar char="•"/>
            </a:pPr>
            <a:r>
              <a:rPr lang="en-GB" sz="3000" dirty="0"/>
              <a:t>Disobey of GDPR (König et al., 2021)</a:t>
            </a:r>
          </a:p>
          <a:p>
            <a:pPr marL="428625" indent="-428625">
              <a:buFont typeface="Arial" panose="020B0604020202020204" pitchFamily="34" charset="0"/>
              <a:buChar char="•"/>
            </a:pPr>
            <a:r>
              <a:rPr lang="en-GB" sz="3000" dirty="0"/>
              <a:t>Fault in the encryption of data storage </a:t>
            </a:r>
          </a:p>
          <a:p>
            <a:pPr marL="428625" indent="-428625">
              <a:buFont typeface="Arial" panose="020B0604020202020204" pitchFamily="34" charset="0"/>
              <a:buChar char="•"/>
            </a:pPr>
            <a:r>
              <a:rPr lang="en-GB" sz="3000" dirty="0"/>
              <a:t>Take legal liability during the data breaches </a:t>
            </a:r>
          </a:p>
        </p:txBody>
      </p:sp>
      <p:graphicFrame>
        <p:nvGraphicFramePr>
          <p:cNvPr id="5" name="Diagram 4"/>
          <p:cNvGraphicFramePr/>
          <p:nvPr>
            <p:extLst>
              <p:ext uri="{D42A27DB-BD31-4B8C-83A1-F6EECF244321}">
                <p14:modId xmlns:p14="http://schemas.microsoft.com/office/powerpoint/2010/main" val="2720391019"/>
              </p:ext>
            </p:extLst>
          </p:nvPr>
        </p:nvGraphicFramePr>
        <p:xfrm>
          <a:off x="8171892" y="715008"/>
          <a:ext cx="11125236" cy="89649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51576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4350">
                <a:effectLst/>
              </a:rPr>
              <a:t>Legal complications in the accuracy and liability </a:t>
            </a:r>
            <a:br>
              <a:rPr lang="en-GB" sz="4350">
                <a:effectLst/>
              </a:rPr>
            </a:br>
            <a:endParaRPr lang="en-GB" sz="4350"/>
          </a:p>
        </p:txBody>
      </p:sp>
      <p:pic>
        <p:nvPicPr>
          <p:cNvPr id="12290" name="Picture 2" descr="Nutrition and Food Literacy: Framing the Challenges to Health Communication"/>
          <p:cNvPicPr>
            <a:picLocks noChangeAspect="1" noChangeArrowheads="1"/>
          </p:cNvPicPr>
          <p:nvPr/>
        </p:nvPicPr>
        <p:blipFill>
          <a:blip r:embed="rId3">
            <a:extLst>
              <a:ext uri="{28A0092B-C50C-407E-A947-70E740481C1C}">
                <a14:useLocalDpi xmlns:a14="http://schemas.microsoft.com/office/drawing/2010/main" val="0"/>
              </a:ext>
            </a:extLst>
          </a:blip>
          <a:srcRect l="12963" r="7096" b="2"/>
          <a:stretch>
            <a:fillRect/>
          </a:stretch>
        </p:blipFill>
        <p:spPr bwMode="auto">
          <a:xfrm>
            <a:off x="2285999" y="1097279"/>
            <a:ext cx="6693408" cy="5212080"/>
          </a:xfrm>
          <a:prstGeom prst="rect">
            <a:avLst/>
          </a:prstGeom>
          <a:solidFill>
            <a:srgbClr val="FFFFFF"/>
          </a:solidFill>
        </p:spPr>
      </p:pic>
      <p:sp>
        <p:nvSpPr>
          <p:cNvPr id="3" name="Text Placeholder 2"/>
          <p:cNvSpPr>
            <a:spLocks noGrp="1"/>
          </p:cNvSpPr>
          <p:nvPr>
            <p:ph sz="quarter" idx="14"/>
          </p:nvPr>
        </p:nvSpPr>
        <p:spPr>
          <a:xfrm>
            <a:off x="9290304" y="1097280"/>
            <a:ext cx="6693408" cy="5212080"/>
          </a:xfrm>
        </p:spPr>
        <p:txBody>
          <a:bodyPr>
            <a:normAutofit/>
          </a:bodyPr>
          <a:lstStyle/>
          <a:p>
            <a:pPr marL="428625" indent="-428625">
              <a:buFont typeface="Arial" panose="020B0604020202020204" pitchFamily="34" charset="0"/>
              <a:buChar char="•"/>
            </a:pPr>
            <a:r>
              <a:rPr lang="en-GB"/>
              <a:t>Intellectual property issues related to AR implementation </a:t>
            </a:r>
          </a:p>
          <a:p>
            <a:pPr marL="428625" indent="-428625">
              <a:buFont typeface="Arial" panose="020B0604020202020204" pitchFamily="34" charset="0"/>
              <a:buChar char="•"/>
            </a:pPr>
            <a:r>
              <a:rPr lang="en-GB"/>
              <a:t>The health score provided through the app needs to be significantly validated (</a:t>
            </a:r>
            <a:r>
              <a:rPr lang="en-GB" err="1"/>
              <a:t>Gioia</a:t>
            </a:r>
            <a:r>
              <a:rPr lang="en-GB"/>
              <a:t> et al., 2023). </a:t>
            </a:r>
          </a:p>
          <a:p>
            <a:pPr marL="428625" indent="-428625">
              <a:buFont typeface="Arial" panose="020B0604020202020204" pitchFamily="34" charset="0"/>
              <a:buChar char="•"/>
            </a:pPr>
            <a:r>
              <a:rPr lang="en-GB"/>
              <a:t>Maintain high protection against misuse of information. </a:t>
            </a:r>
          </a:p>
          <a:p>
            <a:pPr marL="428625" indent="-428625">
              <a:buFont typeface="Arial" panose="020B0604020202020204" pitchFamily="34" charset="0"/>
              <a:buChar char="•"/>
            </a:pPr>
            <a:endParaRPr lang="en-GB"/>
          </a:p>
        </p:txBody>
      </p:sp>
    </p:spTree>
    <p:extLst>
      <p:ext uri="{BB962C8B-B14F-4D97-AF65-F5344CB8AC3E}">
        <p14:creationId xmlns:p14="http://schemas.microsoft.com/office/powerpoint/2010/main" val="9539807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Ethical issues related to data consent and data autonomy </a:t>
            </a:r>
            <a:endParaRPr lang="en-GB" sz="5400"/>
          </a:p>
        </p:txBody>
      </p:sp>
      <p:pic>
        <p:nvPicPr>
          <p:cNvPr id="13314" name="Picture 2" descr="Harnessing SmartPhones to Personalize Nutrition in a Time of Global Pandemic"/>
          <p:cNvPicPr>
            <a:picLocks noChangeAspect="1" noChangeArrowheads="1"/>
          </p:cNvPicPr>
          <p:nvPr/>
        </p:nvPicPr>
        <p:blipFill>
          <a:blip r:embed="rId3">
            <a:extLst>
              <a:ext uri="{28A0092B-C50C-407E-A947-70E740481C1C}">
                <a14:useLocalDpi xmlns:a14="http://schemas.microsoft.com/office/drawing/2010/main" val="0"/>
              </a:ext>
            </a:extLst>
          </a:blip>
          <a:srcRect l="4043" r="7350" b="3"/>
          <a:stretch>
            <a:fillRect/>
          </a:stretch>
        </p:blipFill>
        <p:spPr bwMode="auto">
          <a:xfrm>
            <a:off x="2285999" y="1097279"/>
            <a:ext cx="6693408" cy="5212080"/>
          </a:xfrm>
          <a:prstGeom prst="rect">
            <a:avLst/>
          </a:prstGeom>
          <a:solidFill>
            <a:srgbClr val="FFFFFF"/>
          </a:solidFill>
        </p:spPr>
      </p:pic>
      <p:sp>
        <p:nvSpPr>
          <p:cNvPr id="3" name="Text Placeholder 2"/>
          <p:cNvSpPr>
            <a:spLocks noGrp="1"/>
          </p:cNvSpPr>
          <p:nvPr>
            <p:ph sz="quarter" idx="14"/>
          </p:nvPr>
        </p:nvSpPr>
        <p:spPr>
          <a:xfrm>
            <a:off x="9290304" y="1097280"/>
            <a:ext cx="6693408" cy="5212080"/>
          </a:xfrm>
        </p:spPr>
        <p:txBody>
          <a:bodyPr>
            <a:normAutofit/>
          </a:bodyPr>
          <a:lstStyle/>
          <a:p>
            <a:pPr marL="428625" indent="-428625">
              <a:buFont typeface="Arial" panose="020B0604020202020204" pitchFamily="34" charset="0"/>
              <a:buChar char="•"/>
            </a:pPr>
            <a:r>
              <a:rPr lang="en-GB"/>
              <a:t>Ensure teenage autonomy by aligning with their choices </a:t>
            </a:r>
          </a:p>
          <a:p>
            <a:pPr marL="428625" indent="-428625">
              <a:buFont typeface="Arial" panose="020B0604020202020204" pitchFamily="34" charset="0"/>
              <a:buChar char="•"/>
            </a:pPr>
            <a:r>
              <a:rPr lang="en-GB"/>
              <a:t>Take informed consent from the users and future use of data (</a:t>
            </a:r>
            <a:r>
              <a:rPr lang="en-GB" err="1"/>
              <a:t>Samoggia</a:t>
            </a:r>
            <a:r>
              <a:rPr lang="en-GB"/>
              <a:t> et al. 2020)</a:t>
            </a:r>
          </a:p>
          <a:p>
            <a:pPr marL="428625" indent="-428625">
              <a:buFont typeface="Arial" panose="020B0604020202020204" pitchFamily="34" charset="0"/>
              <a:buChar char="•"/>
            </a:pPr>
            <a:r>
              <a:rPr lang="en-GB"/>
              <a:t>Give the withdrawal rights to users for accessing their personal information. </a:t>
            </a:r>
          </a:p>
          <a:p>
            <a:pPr marL="428625" indent="-428625">
              <a:buFont typeface="Arial" panose="020B0604020202020204" pitchFamily="34" charset="0"/>
              <a:buChar char="•"/>
            </a:pPr>
            <a:endParaRPr lang="en-GB"/>
          </a:p>
        </p:txBody>
      </p:sp>
    </p:spTree>
    <p:extLst>
      <p:ext uri="{BB962C8B-B14F-4D97-AF65-F5344CB8AC3E}">
        <p14:creationId xmlns:p14="http://schemas.microsoft.com/office/powerpoint/2010/main" val="8767965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Ethical issues related to justice </a:t>
            </a:r>
            <a:br>
              <a:rPr lang="en-GB" sz="5400">
                <a:effectLst/>
              </a:rPr>
            </a:br>
            <a:endParaRPr lang="en-GB" sz="54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lnSpc>
                <a:spcPct val="90000"/>
              </a:lnSpc>
              <a:buFont typeface="Arial" panose="020B0604020202020204" pitchFamily="34" charset="0"/>
              <a:buChar char="•"/>
            </a:pPr>
            <a:r>
              <a:rPr lang="en-GB"/>
              <a:t>The app will give accurate information by not focusing on the socio-economic conditions of users. </a:t>
            </a:r>
          </a:p>
          <a:p>
            <a:pPr marL="428625" indent="-428625">
              <a:lnSpc>
                <a:spcPct val="90000"/>
              </a:lnSpc>
              <a:buFont typeface="Arial" panose="020B0604020202020204" pitchFamily="34" charset="0"/>
              <a:buChar char="•"/>
            </a:pPr>
            <a:r>
              <a:rPr lang="en-GB"/>
              <a:t>The app needed to reduce data disparities </a:t>
            </a:r>
          </a:p>
          <a:p>
            <a:pPr marL="428625" indent="-428625">
              <a:lnSpc>
                <a:spcPct val="90000"/>
              </a:lnSpc>
              <a:buFont typeface="Arial" panose="020B0604020202020204" pitchFamily="34" charset="0"/>
              <a:buChar char="•"/>
            </a:pPr>
            <a:r>
              <a:rPr lang="en-GB"/>
              <a:t>Regardless of ethnicity, health scores need to provide an equitable response to all users (</a:t>
            </a:r>
            <a:r>
              <a:rPr lang="en-GB" err="1"/>
              <a:t>Gioia</a:t>
            </a:r>
            <a:r>
              <a:rPr lang="en-GB"/>
              <a:t> et al., 2023). </a:t>
            </a:r>
          </a:p>
          <a:p>
            <a:pPr marL="428625" indent="-428625">
              <a:lnSpc>
                <a:spcPct val="90000"/>
              </a:lnSpc>
              <a:buFont typeface="Arial" panose="020B0604020202020204" pitchFamily="34" charset="0"/>
              <a:buChar char="•"/>
            </a:pPr>
            <a:endParaRPr lang="en-GB"/>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90304" y="1921201"/>
            <a:ext cx="6693408" cy="3564239"/>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446249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Ethical issues based on beneficence and non-beneficence </a:t>
            </a:r>
            <a:endParaRPr lang="en-GB" sz="54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buFont typeface="Arial" panose="020B0604020202020204" pitchFamily="34" charset="0"/>
              <a:buChar char="•"/>
            </a:pPr>
            <a:r>
              <a:rPr lang="en-GB"/>
              <a:t>The app needs to design medium health results (</a:t>
            </a:r>
            <a:r>
              <a:rPr lang="en-GB" err="1"/>
              <a:t>Chanlin</a:t>
            </a:r>
            <a:r>
              <a:rPr lang="en-GB"/>
              <a:t> and Chan, 2018)</a:t>
            </a:r>
          </a:p>
          <a:p>
            <a:pPr marL="428625" indent="-428625">
              <a:buFont typeface="Arial" panose="020B0604020202020204" pitchFamily="34" charset="0"/>
              <a:buChar char="•"/>
            </a:pPr>
            <a:r>
              <a:rPr lang="en-GB"/>
              <a:t>The health scores should not be the reason for someone’s shame </a:t>
            </a:r>
          </a:p>
          <a:p>
            <a:pPr marL="428625" indent="-428625">
              <a:buFont typeface="Arial" panose="020B0604020202020204" pitchFamily="34" charset="0"/>
              <a:buChar char="•"/>
            </a:pPr>
            <a:r>
              <a:rPr lang="en-GB"/>
              <a:t>Evidence-based, clear communication, and high transparency </a:t>
            </a:r>
          </a:p>
        </p:txBody>
      </p:sp>
      <p:pic>
        <p:nvPicPr>
          <p:cNvPr id="15362" name="Picture 2" descr="Augmented grocery shopping: fostering healthier food purchases through AR |  Virtual Reality"/>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90304" y="2013235"/>
            <a:ext cx="6693408" cy="3380171"/>
          </a:xfrm>
          <a:prstGeom prst="rect">
            <a:avLst/>
          </a:prstGeom>
          <a:solidFill>
            <a:srgbClr val="FFFFFF"/>
          </a:solidFill>
        </p:spPr>
      </p:pic>
    </p:spTree>
    <p:extLst>
      <p:ext uri="{BB962C8B-B14F-4D97-AF65-F5344CB8AC3E}">
        <p14:creationId xmlns:p14="http://schemas.microsoft.com/office/powerpoint/2010/main" val="16044769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Success of implementation </a:t>
            </a:r>
            <a:br>
              <a:rPr lang="en-GB" sz="5400">
                <a:effectLst/>
              </a:rPr>
            </a:br>
            <a:endParaRPr lang="en-GB" sz="54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buFont typeface="Arial" panose="020B0604020202020204" pitchFamily="34" charset="0"/>
              <a:buChar char="•"/>
            </a:pPr>
            <a:r>
              <a:rPr lang="en-GB"/>
              <a:t>Ethical design highlights product anonymity </a:t>
            </a:r>
          </a:p>
          <a:p>
            <a:pPr marL="428625" indent="-428625">
              <a:buFont typeface="Arial" panose="020B0604020202020204" pitchFamily="34" charset="0"/>
              <a:buChar char="•"/>
            </a:pPr>
            <a:r>
              <a:rPr lang="en-GB"/>
              <a:t>Regular inspection shows effective results (</a:t>
            </a:r>
            <a:r>
              <a:rPr lang="en-GB" err="1"/>
              <a:t>Pini</a:t>
            </a:r>
            <a:r>
              <a:rPr lang="en-GB"/>
              <a:t> et al., 2023)</a:t>
            </a:r>
          </a:p>
          <a:p>
            <a:pPr marL="428625" indent="-428625">
              <a:buFont typeface="Arial" panose="020B0604020202020204" pitchFamily="34" charset="0"/>
              <a:buChar char="•"/>
            </a:pPr>
            <a:r>
              <a:rPr lang="en-GB"/>
              <a:t>Successful usage of data protection frameworks </a:t>
            </a:r>
          </a:p>
        </p:txBody>
      </p:sp>
      <p:pic>
        <p:nvPicPr>
          <p:cNvPr id="16386" name="Picture 2" descr="Augmented Reality(AR) &amp; Virtual Reality(VR) | Meaning | Difference | Uses |  Applications"/>
          <p:cNvPicPr>
            <a:picLocks noChangeAspect="1" noChangeArrowheads="1"/>
          </p:cNvPicPr>
          <p:nvPr/>
        </p:nvPicPr>
        <p:blipFill>
          <a:blip r:embed="rId3">
            <a:extLst>
              <a:ext uri="{28A0092B-C50C-407E-A947-70E740481C1C}">
                <a14:useLocalDpi xmlns:a14="http://schemas.microsoft.com/office/drawing/2010/main" val="0"/>
              </a:ext>
            </a:extLst>
          </a:blip>
          <a:srcRect l="18789" r="18927"/>
          <a:stretch>
            <a:fillRect/>
          </a:stretch>
        </p:blipFill>
        <p:spPr bwMode="auto">
          <a:xfrm>
            <a:off x="9290304" y="1097280"/>
            <a:ext cx="6693408" cy="5212080"/>
          </a:xfrm>
          <a:prstGeom prst="rect">
            <a:avLst/>
          </a:prstGeom>
          <a:solidFill>
            <a:srgbClr val="FFFFFF"/>
          </a:solidFill>
        </p:spPr>
      </p:pic>
    </p:spTree>
    <p:extLst>
      <p:ext uri="{BB962C8B-B14F-4D97-AF65-F5344CB8AC3E}">
        <p14:creationId xmlns:p14="http://schemas.microsoft.com/office/powerpoint/2010/main" val="1292490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715250" cy="10287000"/>
          </a:xfrm>
          <a:prstGeom prst="rect">
            <a:avLst/>
          </a:prstGeom>
        </p:spPr>
      </p:pic>
      <p:sp>
        <p:nvSpPr>
          <p:cNvPr id="4" name="Rectangle 3"/>
          <p:cNvSpPr/>
          <p:nvPr/>
        </p:nvSpPr>
        <p:spPr>
          <a:xfrm>
            <a:off x="7872906" y="1985354"/>
            <a:ext cx="9705648" cy="2474652"/>
          </a:xfrm>
          <a:prstGeom prst="rect">
            <a:avLst/>
          </a:prstGeom>
        </p:spPr>
        <p:txBody>
          <a:bodyPr wrap="square">
            <a:spAutoFit/>
          </a:bodyPr>
          <a:lstStyle/>
          <a:p>
            <a:pPr algn="ctr" defTabSz="1143000">
              <a:lnSpc>
                <a:spcPct val="150000"/>
              </a:lnSpc>
            </a:pPr>
            <a:r>
              <a:rPr lang="en-US" sz="5500" b="1" dirty="0">
                <a:solidFill>
                  <a:srgbClr val="4472C4"/>
                </a:solidFill>
                <a:latin typeface="Arial" panose="020B0604020202020204" pitchFamily="34" charset="0"/>
                <a:cs typeface="Arial" panose="020B0604020202020204" pitchFamily="34" charset="0"/>
              </a:rPr>
              <a:t>Benefits to Teen Shoppers in Supermarkets</a:t>
            </a:r>
          </a:p>
        </p:txBody>
      </p:sp>
      <p:sp>
        <p:nvSpPr>
          <p:cNvPr id="5" name="Rectangle 4"/>
          <p:cNvSpPr/>
          <p:nvPr/>
        </p:nvSpPr>
        <p:spPr>
          <a:xfrm>
            <a:off x="8451387" y="5754414"/>
            <a:ext cx="8969511" cy="2862322"/>
          </a:xfrm>
          <a:prstGeom prst="rect">
            <a:avLst/>
          </a:prstGeom>
        </p:spPr>
        <p:txBody>
          <a:bodyPr wrap="square">
            <a:spAutoFit/>
          </a:bodyPr>
          <a:lstStyle/>
          <a:p>
            <a:pPr algn="just" defTabSz="1143000">
              <a:lnSpc>
                <a:spcPct val="150000"/>
              </a:lnSpc>
            </a:pPr>
            <a:r>
              <a:rPr lang="en-US" sz="3000" b="1" dirty="0">
                <a:solidFill>
                  <a:srgbClr val="00B050"/>
                </a:solidFill>
                <a:latin typeface="Arial" panose="020B0604020202020204" pitchFamily="34" charset="0"/>
                <a:cs typeface="Arial" panose="020B0604020202020204" pitchFamily="34" charset="0"/>
              </a:rPr>
              <a:t>The Food Scan AR app offers several potential benefits for promoting healthier food choices and addressing obesity among teenagers in supermarket settings.</a:t>
            </a:r>
            <a:endParaRPr lang="en-IN" sz="3000" b="1" dirty="0">
              <a:solidFill>
                <a:srgbClr val="00B050"/>
              </a:solidFill>
              <a:latin typeface="Arial" panose="020B0604020202020204" pitchFamily="34" charset="0"/>
              <a:cs typeface="Arial" panose="020B0604020202020204" pitchFamily="34" charset="0"/>
            </a:endParaRPr>
          </a:p>
        </p:txBody>
      </p:sp>
      <p:sp>
        <p:nvSpPr>
          <p:cNvPr id="2" name="Rectangle 1"/>
          <p:cNvSpPr/>
          <p:nvPr/>
        </p:nvSpPr>
        <p:spPr>
          <a:xfrm>
            <a:off x="14787041" y="6315"/>
            <a:ext cx="3454792" cy="438582"/>
          </a:xfrm>
          <a:prstGeom prst="rect">
            <a:avLst/>
          </a:prstGeom>
        </p:spPr>
        <p:txBody>
          <a:bodyPr wrap="none">
            <a:spAutoFit/>
          </a:bodyPr>
          <a:lstStyle/>
          <a:p>
            <a:pPr defTabSz="1143000"/>
            <a:r>
              <a:rPr lang="en-US" sz="2250" dirty="0">
                <a:solidFill>
                  <a:prstClr val="black"/>
                </a:solidFill>
                <a:latin typeface="Arial" panose="020B0604020202020204" pitchFamily="34" charset="0"/>
                <a:cs typeface="Arial" panose="020B0604020202020204" pitchFamily="34" charset="0"/>
              </a:rPr>
              <a:t>Akshay Moncy (2430327)</a:t>
            </a:r>
            <a:endParaRPr lang="en-IN" sz="225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165098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671" y="0"/>
            <a:ext cx="18256329" cy="10287000"/>
          </a:xfrm>
          <a:prstGeom prst="rect">
            <a:avLst/>
          </a:prstGeom>
        </p:spPr>
      </p:pic>
    </p:spTree>
    <p:extLst>
      <p:ext uri="{BB962C8B-B14F-4D97-AF65-F5344CB8AC3E}">
        <p14:creationId xmlns:p14="http://schemas.microsoft.com/office/powerpoint/2010/main" val="41403301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2381525" y="606558"/>
            <a:ext cx="12792786" cy="858779"/>
          </a:xfrm>
          <a:prstGeom prst="rect">
            <a:avLst/>
          </a:prstGeom>
          <a:noFill/>
          <a:ln/>
        </p:spPr>
        <p:txBody>
          <a:bodyPr wrap="square" lIns="0" tIns="0" rIns="0" bIns="0" rtlCol="0" anchor="t"/>
          <a:lstStyle/>
          <a:p>
            <a:pPr algn="ctr" defTabSz="1143000">
              <a:lnSpc>
                <a:spcPts val="5750"/>
              </a:lnSpc>
            </a:pPr>
            <a:r>
              <a:rPr lang="en-US" sz="4000" b="1" dirty="0">
                <a:solidFill>
                  <a:srgbClr val="3371A5"/>
                </a:solidFill>
                <a:latin typeface="Arial" panose="020B0604020202020204" pitchFamily="34" charset="0"/>
                <a:ea typeface="Funnel Display" pitchFamily="34" charset="-122"/>
                <a:cs typeface="Arial" panose="020B0604020202020204" pitchFamily="34" charset="0"/>
              </a:rPr>
              <a:t>Key Benefits of Food Scan's AR Approach</a:t>
            </a:r>
          </a:p>
        </p:txBody>
      </p:sp>
      <p:sp>
        <p:nvSpPr>
          <p:cNvPr id="44" name="Shape 1"/>
          <p:cNvSpPr/>
          <p:nvPr/>
        </p:nvSpPr>
        <p:spPr>
          <a:xfrm>
            <a:off x="965895" y="1925092"/>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txBody>
          <a:bodyPr/>
          <a:lstStyle/>
          <a:p>
            <a:endParaRPr lang="en-IN">
              <a:latin typeface="Arial" panose="020B0604020202020204" pitchFamily="34" charset="0"/>
              <a:cs typeface="Arial" panose="020B0604020202020204" pitchFamily="34" charset="0"/>
            </a:endParaRPr>
          </a:p>
        </p:txBody>
      </p:sp>
      <p:sp>
        <p:nvSpPr>
          <p:cNvPr id="52" name="Shape 4"/>
          <p:cNvSpPr/>
          <p:nvPr/>
        </p:nvSpPr>
        <p:spPr>
          <a:xfrm>
            <a:off x="6498431" y="1925092"/>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txBody>
          <a:bodyPr/>
          <a:lstStyle/>
          <a:p>
            <a:endParaRPr lang="en-IN">
              <a:latin typeface="Arial" panose="020B0604020202020204" pitchFamily="34" charset="0"/>
              <a:cs typeface="Arial" panose="020B0604020202020204" pitchFamily="34" charset="0"/>
            </a:endParaRPr>
          </a:p>
        </p:txBody>
      </p:sp>
      <p:sp>
        <p:nvSpPr>
          <p:cNvPr id="53" name="Shape 7"/>
          <p:cNvSpPr/>
          <p:nvPr/>
        </p:nvSpPr>
        <p:spPr>
          <a:xfrm>
            <a:off x="12030967" y="1925092"/>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txBody>
          <a:bodyPr/>
          <a:lstStyle/>
          <a:p>
            <a:endParaRPr lang="en-IN">
              <a:latin typeface="Arial" panose="020B0604020202020204" pitchFamily="34" charset="0"/>
              <a:cs typeface="Arial" panose="020B0604020202020204" pitchFamily="34" charset="0"/>
            </a:endParaRPr>
          </a:p>
        </p:txBody>
      </p:sp>
      <p:sp>
        <p:nvSpPr>
          <p:cNvPr id="54" name="Shape 10"/>
          <p:cNvSpPr/>
          <p:nvPr/>
        </p:nvSpPr>
        <p:spPr>
          <a:xfrm>
            <a:off x="3611464" y="6167525"/>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txBody>
          <a:bodyPr/>
          <a:lstStyle/>
          <a:p>
            <a:endParaRPr lang="en-IN">
              <a:latin typeface="Arial" panose="020B0604020202020204" pitchFamily="34" charset="0"/>
              <a:cs typeface="Arial" panose="020B0604020202020204" pitchFamily="34" charset="0"/>
            </a:endParaRPr>
          </a:p>
        </p:txBody>
      </p:sp>
      <p:sp>
        <p:nvSpPr>
          <p:cNvPr id="55" name="Shape 13"/>
          <p:cNvSpPr/>
          <p:nvPr/>
        </p:nvSpPr>
        <p:spPr>
          <a:xfrm>
            <a:off x="9144000" y="6167525"/>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txBody>
          <a:bodyPr/>
          <a:lstStyle/>
          <a:p>
            <a:endParaRPr lang="en-IN">
              <a:latin typeface="Arial" panose="020B0604020202020204" pitchFamily="34" charset="0"/>
              <a:cs typeface="Arial" panose="020B0604020202020204" pitchFamily="34" charset="0"/>
            </a:endParaRPr>
          </a:p>
        </p:txBody>
      </p:sp>
      <p:sp>
        <p:nvSpPr>
          <p:cNvPr id="6" name="Rectangle 5"/>
          <p:cNvSpPr/>
          <p:nvPr/>
        </p:nvSpPr>
        <p:spPr>
          <a:xfrm>
            <a:off x="1056892" y="2082250"/>
            <a:ext cx="5153975" cy="438582"/>
          </a:xfrm>
          <a:prstGeom prst="rect">
            <a:avLst/>
          </a:prstGeom>
        </p:spPr>
        <p:txBody>
          <a:bodyPr wrap="none">
            <a:spAutoFit/>
          </a:bodyPr>
          <a:lstStyle/>
          <a:p>
            <a:pPr defTabSz="1143000"/>
            <a:r>
              <a:rPr lang="en-IN" sz="2250" dirty="0">
                <a:solidFill>
                  <a:srgbClr val="ED7D31">
                    <a:lumMod val="75000"/>
                  </a:srgbClr>
                </a:solidFill>
                <a:latin typeface="Arial" panose="020B0604020202020204" pitchFamily="34" charset="0"/>
                <a:cs typeface="Arial" panose="020B0604020202020204" pitchFamily="34" charset="0"/>
              </a:rPr>
              <a:t>Enhanced Engagement and Motivation</a:t>
            </a:r>
          </a:p>
        </p:txBody>
      </p:sp>
      <p:sp>
        <p:nvSpPr>
          <p:cNvPr id="7" name="Rectangle 6"/>
          <p:cNvSpPr/>
          <p:nvPr/>
        </p:nvSpPr>
        <p:spPr>
          <a:xfrm>
            <a:off x="7410432" y="2056431"/>
            <a:ext cx="3631122" cy="438582"/>
          </a:xfrm>
          <a:prstGeom prst="rect">
            <a:avLst/>
          </a:prstGeom>
        </p:spPr>
        <p:txBody>
          <a:bodyPr wrap="none">
            <a:spAutoFit/>
          </a:bodyPr>
          <a:lstStyle/>
          <a:p>
            <a:pPr defTabSz="1143000"/>
            <a:r>
              <a:rPr lang="en-IN" sz="2250" dirty="0">
                <a:solidFill>
                  <a:srgbClr val="ED7D31">
                    <a:lumMod val="75000"/>
                  </a:srgbClr>
                </a:solidFill>
                <a:latin typeface="Arial" panose="020B0604020202020204" pitchFamily="34" charset="0"/>
                <a:cs typeface="Arial" panose="020B0604020202020204" pitchFamily="34" charset="0"/>
              </a:rPr>
              <a:t>Improved Nutrition Literacy</a:t>
            </a:r>
          </a:p>
        </p:txBody>
      </p:sp>
      <p:sp>
        <p:nvSpPr>
          <p:cNvPr id="8" name="Rectangle 7"/>
          <p:cNvSpPr/>
          <p:nvPr/>
        </p:nvSpPr>
        <p:spPr>
          <a:xfrm>
            <a:off x="12821859" y="2072371"/>
            <a:ext cx="3663182" cy="438582"/>
          </a:xfrm>
          <a:prstGeom prst="rect">
            <a:avLst/>
          </a:prstGeom>
        </p:spPr>
        <p:txBody>
          <a:bodyPr wrap="none">
            <a:spAutoFit/>
          </a:bodyPr>
          <a:lstStyle/>
          <a:p>
            <a:pPr defTabSz="1143000"/>
            <a:r>
              <a:rPr lang="en-IN" sz="2250" dirty="0">
                <a:solidFill>
                  <a:srgbClr val="ED7D31">
                    <a:lumMod val="75000"/>
                  </a:srgbClr>
                </a:solidFill>
                <a:latin typeface="Arial" panose="020B0604020202020204" pitchFamily="34" charset="0"/>
                <a:cs typeface="Arial" panose="020B0604020202020204" pitchFamily="34" charset="0"/>
              </a:rPr>
              <a:t>Behaviour Change Support</a:t>
            </a:r>
          </a:p>
        </p:txBody>
      </p:sp>
      <p:sp>
        <p:nvSpPr>
          <p:cNvPr id="9" name="Rectangle 8"/>
          <p:cNvSpPr/>
          <p:nvPr/>
        </p:nvSpPr>
        <p:spPr>
          <a:xfrm>
            <a:off x="4794171" y="6298864"/>
            <a:ext cx="3097066" cy="438582"/>
          </a:xfrm>
          <a:prstGeom prst="rect">
            <a:avLst/>
          </a:prstGeom>
        </p:spPr>
        <p:txBody>
          <a:bodyPr wrap="none">
            <a:spAutoFit/>
          </a:bodyPr>
          <a:lstStyle/>
          <a:p>
            <a:pPr defTabSz="1143000"/>
            <a:r>
              <a:rPr lang="en-IN" sz="2250" dirty="0">
                <a:solidFill>
                  <a:srgbClr val="ED7D31">
                    <a:lumMod val="75000"/>
                  </a:srgbClr>
                </a:solidFill>
                <a:latin typeface="Arial" panose="020B0604020202020204" pitchFamily="34" charset="0"/>
                <a:cs typeface="Arial" panose="020B0604020202020204" pitchFamily="34" charset="0"/>
              </a:rPr>
              <a:t>Real-World Application</a:t>
            </a:r>
          </a:p>
        </p:txBody>
      </p:sp>
      <p:sp>
        <p:nvSpPr>
          <p:cNvPr id="10" name="Rectangle 9"/>
          <p:cNvSpPr/>
          <p:nvPr/>
        </p:nvSpPr>
        <p:spPr>
          <a:xfrm>
            <a:off x="9787263" y="6312920"/>
            <a:ext cx="3791423" cy="438582"/>
          </a:xfrm>
          <a:prstGeom prst="rect">
            <a:avLst/>
          </a:prstGeom>
        </p:spPr>
        <p:txBody>
          <a:bodyPr wrap="none">
            <a:spAutoFit/>
          </a:bodyPr>
          <a:lstStyle/>
          <a:p>
            <a:pPr defTabSz="1143000"/>
            <a:r>
              <a:rPr lang="en-IN" sz="2250" dirty="0">
                <a:solidFill>
                  <a:srgbClr val="ED7D31">
                    <a:lumMod val="75000"/>
                  </a:srgbClr>
                </a:solidFill>
                <a:latin typeface="Arial" panose="020B0604020202020204" pitchFamily="34" charset="0"/>
                <a:cs typeface="Arial" panose="020B0604020202020204" pitchFamily="34" charset="0"/>
              </a:rPr>
              <a:t>Reduced Health Inequalities</a:t>
            </a:r>
          </a:p>
        </p:txBody>
      </p:sp>
      <p:sp>
        <p:nvSpPr>
          <p:cNvPr id="11" name="Rectangle 10"/>
          <p:cNvSpPr/>
          <p:nvPr/>
        </p:nvSpPr>
        <p:spPr>
          <a:xfrm>
            <a:off x="1296704" y="2741245"/>
            <a:ext cx="4629519" cy="2105705"/>
          </a:xfrm>
          <a:prstGeom prst="rect">
            <a:avLst/>
          </a:prstGeom>
        </p:spPr>
        <p:txBody>
          <a:bodyPr wrap="square">
            <a:spAutoFit/>
          </a:bodyPr>
          <a:lstStyle/>
          <a:p>
            <a:pPr algn="just" defTabSz="1143000">
              <a:lnSpc>
                <a:spcPct val="150000"/>
              </a:lnSpc>
            </a:pPr>
            <a:r>
              <a:rPr lang="en-US" sz="2250" dirty="0">
                <a:solidFill>
                  <a:prstClr val="black"/>
                </a:solidFill>
                <a:latin typeface="Arial" panose="020B0604020202020204" pitchFamily="34" charset="0"/>
                <a:cs typeface="Arial" panose="020B0604020202020204" pitchFamily="34" charset="0"/>
              </a:rPr>
              <a:t>AR makes nutrition learning more immersive, increasing teen engagement and motivation during shopping (Liao et al., 2025).</a:t>
            </a:r>
          </a:p>
        </p:txBody>
      </p:sp>
      <p:sp>
        <p:nvSpPr>
          <p:cNvPr id="12" name="Rectangle 11"/>
          <p:cNvSpPr/>
          <p:nvPr/>
        </p:nvSpPr>
        <p:spPr>
          <a:xfrm>
            <a:off x="6680638" y="2687545"/>
            <a:ext cx="4926724" cy="2793842"/>
          </a:xfrm>
          <a:prstGeom prst="rect">
            <a:avLst/>
          </a:prstGeom>
        </p:spPr>
        <p:txBody>
          <a:bodyPr wrap="square">
            <a:spAutoFit/>
          </a:bodyPr>
          <a:lstStyle/>
          <a:p>
            <a:pPr algn="just" defTabSz="1143000">
              <a:lnSpc>
                <a:spcPct val="150000"/>
              </a:lnSpc>
            </a:pPr>
            <a:r>
              <a:rPr lang="en-IN" sz="2400" dirty="0">
                <a:latin typeface="Arial" panose="020B0604020202020204" pitchFamily="34" charset="0"/>
                <a:cs typeface="Arial" panose="020B0604020202020204" pitchFamily="34" charset="0"/>
              </a:rPr>
              <a:t>AR simplifies complex label information, helping adolescents understand nutritional content more easily (</a:t>
            </a:r>
            <a:r>
              <a:rPr lang="en-IN" sz="2400" dirty="0" err="1">
                <a:latin typeface="Arial" panose="020B0604020202020204" pitchFamily="34" charset="0"/>
                <a:cs typeface="Arial" panose="020B0604020202020204" pitchFamily="34" charset="0"/>
              </a:rPr>
              <a:t>Yigitbas</a:t>
            </a:r>
            <a:r>
              <a:rPr lang="en-IN" sz="2400" dirty="0">
                <a:latin typeface="Arial" panose="020B0604020202020204" pitchFamily="34" charset="0"/>
                <a:cs typeface="Arial" panose="020B0604020202020204" pitchFamily="34" charset="0"/>
              </a:rPr>
              <a:t> &amp; Mazur, 2024).</a:t>
            </a:r>
            <a:endParaRPr lang="en-US" sz="2250" dirty="0">
              <a:solidFill>
                <a:prstClr val="black"/>
              </a:solidFill>
              <a:latin typeface="Arial" panose="020B0604020202020204" pitchFamily="34" charset="0"/>
              <a:cs typeface="Arial" panose="020B0604020202020204" pitchFamily="34" charset="0"/>
            </a:endParaRPr>
          </a:p>
        </p:txBody>
      </p:sp>
      <p:sp>
        <p:nvSpPr>
          <p:cNvPr id="13" name="Rectangle 12"/>
          <p:cNvSpPr/>
          <p:nvPr/>
        </p:nvSpPr>
        <p:spPr>
          <a:xfrm>
            <a:off x="12257467" y="2714384"/>
            <a:ext cx="4838136" cy="2105705"/>
          </a:xfrm>
          <a:prstGeom prst="rect">
            <a:avLst/>
          </a:prstGeom>
        </p:spPr>
        <p:txBody>
          <a:bodyPr wrap="square">
            <a:spAutoFit/>
          </a:bodyPr>
          <a:lstStyle/>
          <a:p>
            <a:pPr algn="just" defTabSz="1143000">
              <a:lnSpc>
                <a:spcPct val="150000"/>
              </a:lnSpc>
            </a:pPr>
            <a:r>
              <a:rPr lang="en-US" sz="2250" dirty="0">
                <a:solidFill>
                  <a:prstClr val="black"/>
                </a:solidFill>
                <a:latin typeface="Arial" panose="020B0604020202020204" pitchFamily="34" charset="0"/>
                <a:cs typeface="Arial" panose="020B0604020202020204" pitchFamily="34" charset="0"/>
              </a:rPr>
              <a:t>Real-time personalised feedback boosts self-efficacy and supports positive dietary behaviour change (Zhang et al., 2025).</a:t>
            </a:r>
          </a:p>
        </p:txBody>
      </p:sp>
      <p:sp>
        <p:nvSpPr>
          <p:cNvPr id="14" name="Rectangle 13"/>
          <p:cNvSpPr/>
          <p:nvPr/>
        </p:nvSpPr>
        <p:spPr>
          <a:xfrm>
            <a:off x="3611462" y="6945127"/>
            <a:ext cx="5291138" cy="2248693"/>
          </a:xfrm>
          <a:prstGeom prst="rect">
            <a:avLst/>
          </a:prstGeom>
        </p:spPr>
        <p:txBody>
          <a:bodyPr wrap="square">
            <a:spAutoFit/>
          </a:bodyPr>
          <a:lstStyle/>
          <a:p>
            <a:pPr algn="just" defTabSz="1143000">
              <a:lnSpc>
                <a:spcPct val="150000"/>
              </a:lnSpc>
            </a:pPr>
            <a:r>
              <a:rPr lang="en-US" sz="2400" dirty="0">
                <a:latin typeface="Arial" panose="020B0604020202020204" pitchFamily="34" charset="0"/>
                <a:cs typeface="Arial" panose="020B0604020202020204" pitchFamily="34" charset="0"/>
              </a:rPr>
              <a:t>The app links learning to real supermarket choices, helping teens apply nutrition knowledge in daily life (Mellos et al., 2022).</a:t>
            </a:r>
            <a:endParaRPr lang="en-US" sz="2250" dirty="0">
              <a:solidFill>
                <a:prstClr val="black"/>
              </a:solidFill>
              <a:latin typeface="Arial" panose="020B0604020202020204" pitchFamily="34" charset="0"/>
              <a:cs typeface="Arial" panose="020B0604020202020204" pitchFamily="34" charset="0"/>
            </a:endParaRPr>
          </a:p>
        </p:txBody>
      </p:sp>
      <p:sp>
        <p:nvSpPr>
          <p:cNvPr id="15" name="Rectangle 14"/>
          <p:cNvSpPr/>
          <p:nvPr/>
        </p:nvSpPr>
        <p:spPr>
          <a:xfrm>
            <a:off x="9306271" y="6945127"/>
            <a:ext cx="5193243" cy="2105705"/>
          </a:xfrm>
          <a:prstGeom prst="rect">
            <a:avLst/>
          </a:prstGeom>
        </p:spPr>
        <p:txBody>
          <a:bodyPr wrap="square">
            <a:spAutoFit/>
          </a:bodyPr>
          <a:lstStyle/>
          <a:p>
            <a:pPr algn="just" defTabSz="1143000">
              <a:lnSpc>
                <a:spcPct val="150000"/>
              </a:lnSpc>
            </a:pPr>
            <a:r>
              <a:rPr lang="en-US" sz="2250" dirty="0">
                <a:solidFill>
                  <a:prstClr val="black"/>
                </a:solidFill>
                <a:latin typeface="Arial" panose="020B0604020202020204" pitchFamily="34" charset="0"/>
                <a:cs typeface="Arial" panose="020B0604020202020204" pitchFamily="34" charset="0"/>
              </a:rPr>
              <a:t>Free smartphone-based AR tools help reach diverse teen populations, reducing digital and dietary health gaps (Liao et al., 2025).</a:t>
            </a:r>
          </a:p>
        </p:txBody>
      </p:sp>
      <p:sp>
        <p:nvSpPr>
          <p:cNvPr id="18" name="Rectangle 17"/>
          <p:cNvSpPr/>
          <p:nvPr/>
        </p:nvSpPr>
        <p:spPr>
          <a:xfrm>
            <a:off x="14787041" y="71252"/>
            <a:ext cx="3454792" cy="438582"/>
          </a:xfrm>
          <a:prstGeom prst="rect">
            <a:avLst/>
          </a:prstGeom>
        </p:spPr>
        <p:txBody>
          <a:bodyPr wrap="none">
            <a:spAutoFit/>
          </a:bodyPr>
          <a:lstStyle/>
          <a:p>
            <a:pPr defTabSz="1143000"/>
            <a:r>
              <a:rPr lang="en-US" sz="2250" dirty="0">
                <a:solidFill>
                  <a:prstClr val="black"/>
                </a:solidFill>
                <a:latin typeface="Arial" panose="020B0604020202020204" pitchFamily="34" charset="0"/>
                <a:cs typeface="Arial" panose="020B0604020202020204" pitchFamily="34" charset="0"/>
              </a:rPr>
              <a:t>Akshay Moncy (2430327)</a:t>
            </a:r>
            <a:endParaRPr lang="en-IN" sz="225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045125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1000" fill="hold"/>
                                        <p:tgtEl>
                                          <p:spTgt spid="6"/>
                                        </p:tgtEl>
                                        <p:attrNameLst>
                                          <p:attrName>ppt_w</p:attrName>
                                        </p:attrNameLst>
                                      </p:cBhvr>
                                      <p:tavLst>
                                        <p:tav tm="0">
                                          <p:val>
                                            <p:fltVal val="0"/>
                                          </p:val>
                                        </p:tav>
                                        <p:tav tm="100000">
                                          <p:val>
                                            <p:strVal val="#ppt_w"/>
                                          </p:val>
                                        </p:tav>
                                      </p:tavLst>
                                    </p:anim>
                                    <p:anim calcmode="lin" valueType="num">
                                      <p:cBhvr>
                                        <p:cTn id="15" dur="1000" fill="hold"/>
                                        <p:tgtEl>
                                          <p:spTgt spid="6"/>
                                        </p:tgtEl>
                                        <p:attrNameLst>
                                          <p:attrName>ppt_h</p:attrName>
                                        </p:attrNameLst>
                                      </p:cBhvr>
                                      <p:tavLst>
                                        <p:tav tm="0">
                                          <p:val>
                                            <p:fltVal val="0"/>
                                          </p:val>
                                        </p:tav>
                                        <p:tav tm="100000">
                                          <p:val>
                                            <p:strVal val="#ppt_h"/>
                                          </p:val>
                                        </p:tav>
                                      </p:tavLst>
                                    </p:anim>
                                    <p:anim calcmode="lin" valueType="num">
                                      <p:cBhvr>
                                        <p:cTn id="16" dur="1000" fill="hold"/>
                                        <p:tgtEl>
                                          <p:spTgt spid="6"/>
                                        </p:tgtEl>
                                        <p:attrNameLst>
                                          <p:attrName>style.rotation</p:attrName>
                                        </p:attrNameLst>
                                      </p:cBhvr>
                                      <p:tavLst>
                                        <p:tav tm="0">
                                          <p:val>
                                            <p:fltVal val="90"/>
                                          </p:val>
                                        </p:tav>
                                        <p:tav tm="100000">
                                          <p:val>
                                            <p:fltVal val="0"/>
                                          </p:val>
                                        </p:tav>
                                      </p:tavLst>
                                    </p:anim>
                                    <p:animEffect transition="in" filter="fade">
                                      <p:cBhvr>
                                        <p:cTn id="17" dur="1000"/>
                                        <p:tgtEl>
                                          <p:spTgt spid="6"/>
                                        </p:tgtEl>
                                      </p:cBhvr>
                                    </p:animEffect>
                                  </p:childTnLst>
                                </p:cTn>
                              </p:par>
                              <p:par>
                                <p:cTn id="18" presetID="31" presetClass="entr" presetSubtype="0" fill="hold" nodeType="withEffect">
                                  <p:stCondLst>
                                    <p:cond delay="0"/>
                                  </p:stCondLst>
                                  <p:childTnLst>
                                    <p:set>
                                      <p:cBhvr>
                                        <p:cTn id="19" dur="1" fill="hold">
                                          <p:stCondLst>
                                            <p:cond delay="0"/>
                                          </p:stCondLst>
                                        </p:cTn>
                                        <p:tgtEl>
                                          <p:spTgt spid="44"/>
                                        </p:tgtEl>
                                        <p:attrNameLst>
                                          <p:attrName>style.visibility</p:attrName>
                                        </p:attrNameLst>
                                      </p:cBhvr>
                                      <p:to>
                                        <p:strVal val="visible"/>
                                      </p:to>
                                    </p:set>
                                    <p:anim calcmode="lin" valueType="num">
                                      <p:cBhvr>
                                        <p:cTn id="20" dur="1000" fill="hold"/>
                                        <p:tgtEl>
                                          <p:spTgt spid="44"/>
                                        </p:tgtEl>
                                        <p:attrNameLst>
                                          <p:attrName>ppt_w</p:attrName>
                                        </p:attrNameLst>
                                      </p:cBhvr>
                                      <p:tavLst>
                                        <p:tav tm="0">
                                          <p:val>
                                            <p:fltVal val="0"/>
                                          </p:val>
                                        </p:tav>
                                        <p:tav tm="100000">
                                          <p:val>
                                            <p:strVal val="#ppt_w"/>
                                          </p:val>
                                        </p:tav>
                                      </p:tavLst>
                                    </p:anim>
                                    <p:anim calcmode="lin" valueType="num">
                                      <p:cBhvr>
                                        <p:cTn id="21" dur="1000" fill="hold"/>
                                        <p:tgtEl>
                                          <p:spTgt spid="44"/>
                                        </p:tgtEl>
                                        <p:attrNameLst>
                                          <p:attrName>ppt_h</p:attrName>
                                        </p:attrNameLst>
                                      </p:cBhvr>
                                      <p:tavLst>
                                        <p:tav tm="0">
                                          <p:val>
                                            <p:fltVal val="0"/>
                                          </p:val>
                                        </p:tav>
                                        <p:tav tm="100000">
                                          <p:val>
                                            <p:strVal val="#ppt_h"/>
                                          </p:val>
                                        </p:tav>
                                      </p:tavLst>
                                    </p:anim>
                                    <p:anim calcmode="lin" valueType="num">
                                      <p:cBhvr>
                                        <p:cTn id="22" dur="1000" fill="hold"/>
                                        <p:tgtEl>
                                          <p:spTgt spid="44"/>
                                        </p:tgtEl>
                                        <p:attrNameLst>
                                          <p:attrName>style.rotation</p:attrName>
                                        </p:attrNameLst>
                                      </p:cBhvr>
                                      <p:tavLst>
                                        <p:tav tm="0">
                                          <p:val>
                                            <p:fltVal val="90"/>
                                          </p:val>
                                        </p:tav>
                                        <p:tav tm="100000">
                                          <p:val>
                                            <p:fltVal val="0"/>
                                          </p:val>
                                        </p:tav>
                                      </p:tavLst>
                                    </p:anim>
                                    <p:animEffect transition="in" filter="fade">
                                      <p:cBhvr>
                                        <p:cTn id="23" dur="1000"/>
                                        <p:tgtEl>
                                          <p:spTgt spid="44"/>
                                        </p:tgtEl>
                                      </p:cBhvr>
                                    </p:animEffect>
                                  </p:childTnLst>
                                </p:cTn>
                              </p:par>
                              <p:par>
                                <p:cTn id="24" presetID="31" presetClass="entr" presetSubtype="0"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1000" fill="hold"/>
                                        <p:tgtEl>
                                          <p:spTgt spid="7"/>
                                        </p:tgtEl>
                                        <p:attrNameLst>
                                          <p:attrName>ppt_w</p:attrName>
                                        </p:attrNameLst>
                                      </p:cBhvr>
                                      <p:tavLst>
                                        <p:tav tm="0">
                                          <p:val>
                                            <p:fltVal val="0"/>
                                          </p:val>
                                        </p:tav>
                                        <p:tav tm="100000">
                                          <p:val>
                                            <p:strVal val="#ppt_w"/>
                                          </p:val>
                                        </p:tav>
                                      </p:tavLst>
                                    </p:anim>
                                    <p:anim calcmode="lin" valueType="num">
                                      <p:cBhvr>
                                        <p:cTn id="27" dur="1000" fill="hold"/>
                                        <p:tgtEl>
                                          <p:spTgt spid="7"/>
                                        </p:tgtEl>
                                        <p:attrNameLst>
                                          <p:attrName>ppt_h</p:attrName>
                                        </p:attrNameLst>
                                      </p:cBhvr>
                                      <p:tavLst>
                                        <p:tav tm="0">
                                          <p:val>
                                            <p:fltVal val="0"/>
                                          </p:val>
                                        </p:tav>
                                        <p:tav tm="100000">
                                          <p:val>
                                            <p:strVal val="#ppt_h"/>
                                          </p:val>
                                        </p:tav>
                                      </p:tavLst>
                                    </p:anim>
                                    <p:anim calcmode="lin" valueType="num">
                                      <p:cBhvr>
                                        <p:cTn id="28" dur="1000" fill="hold"/>
                                        <p:tgtEl>
                                          <p:spTgt spid="7"/>
                                        </p:tgtEl>
                                        <p:attrNameLst>
                                          <p:attrName>style.rotation</p:attrName>
                                        </p:attrNameLst>
                                      </p:cBhvr>
                                      <p:tavLst>
                                        <p:tav tm="0">
                                          <p:val>
                                            <p:fltVal val="90"/>
                                          </p:val>
                                        </p:tav>
                                        <p:tav tm="100000">
                                          <p:val>
                                            <p:fltVal val="0"/>
                                          </p:val>
                                        </p:tav>
                                      </p:tavLst>
                                    </p:anim>
                                    <p:animEffect transition="in" filter="fade">
                                      <p:cBhvr>
                                        <p:cTn id="29" dur="1000"/>
                                        <p:tgtEl>
                                          <p:spTgt spid="7"/>
                                        </p:tgtEl>
                                      </p:cBhvr>
                                    </p:animEffect>
                                  </p:childTnLst>
                                </p:cTn>
                              </p:par>
                              <p:par>
                                <p:cTn id="30" presetID="31" presetClass="entr" presetSubtype="0" fill="hold" nodeType="withEffect">
                                  <p:stCondLst>
                                    <p:cond delay="0"/>
                                  </p:stCondLst>
                                  <p:childTnLst>
                                    <p:set>
                                      <p:cBhvr>
                                        <p:cTn id="31" dur="1" fill="hold">
                                          <p:stCondLst>
                                            <p:cond delay="0"/>
                                          </p:stCondLst>
                                        </p:cTn>
                                        <p:tgtEl>
                                          <p:spTgt spid="52"/>
                                        </p:tgtEl>
                                        <p:attrNameLst>
                                          <p:attrName>style.visibility</p:attrName>
                                        </p:attrNameLst>
                                      </p:cBhvr>
                                      <p:to>
                                        <p:strVal val="visible"/>
                                      </p:to>
                                    </p:set>
                                    <p:anim calcmode="lin" valueType="num">
                                      <p:cBhvr>
                                        <p:cTn id="32" dur="1000" fill="hold"/>
                                        <p:tgtEl>
                                          <p:spTgt spid="52"/>
                                        </p:tgtEl>
                                        <p:attrNameLst>
                                          <p:attrName>ppt_w</p:attrName>
                                        </p:attrNameLst>
                                      </p:cBhvr>
                                      <p:tavLst>
                                        <p:tav tm="0">
                                          <p:val>
                                            <p:fltVal val="0"/>
                                          </p:val>
                                        </p:tav>
                                        <p:tav tm="100000">
                                          <p:val>
                                            <p:strVal val="#ppt_w"/>
                                          </p:val>
                                        </p:tav>
                                      </p:tavLst>
                                    </p:anim>
                                    <p:anim calcmode="lin" valueType="num">
                                      <p:cBhvr>
                                        <p:cTn id="33" dur="1000" fill="hold"/>
                                        <p:tgtEl>
                                          <p:spTgt spid="52"/>
                                        </p:tgtEl>
                                        <p:attrNameLst>
                                          <p:attrName>ppt_h</p:attrName>
                                        </p:attrNameLst>
                                      </p:cBhvr>
                                      <p:tavLst>
                                        <p:tav tm="0">
                                          <p:val>
                                            <p:fltVal val="0"/>
                                          </p:val>
                                        </p:tav>
                                        <p:tav tm="100000">
                                          <p:val>
                                            <p:strVal val="#ppt_h"/>
                                          </p:val>
                                        </p:tav>
                                      </p:tavLst>
                                    </p:anim>
                                    <p:anim calcmode="lin" valueType="num">
                                      <p:cBhvr>
                                        <p:cTn id="34" dur="1000" fill="hold"/>
                                        <p:tgtEl>
                                          <p:spTgt spid="52"/>
                                        </p:tgtEl>
                                        <p:attrNameLst>
                                          <p:attrName>style.rotation</p:attrName>
                                        </p:attrNameLst>
                                      </p:cBhvr>
                                      <p:tavLst>
                                        <p:tav tm="0">
                                          <p:val>
                                            <p:fltVal val="90"/>
                                          </p:val>
                                        </p:tav>
                                        <p:tav tm="100000">
                                          <p:val>
                                            <p:fltVal val="0"/>
                                          </p:val>
                                        </p:tav>
                                      </p:tavLst>
                                    </p:anim>
                                    <p:animEffect transition="in" filter="fade">
                                      <p:cBhvr>
                                        <p:cTn id="35" dur="1000"/>
                                        <p:tgtEl>
                                          <p:spTgt spid="52"/>
                                        </p:tgtEl>
                                      </p:cBhvr>
                                    </p:animEffect>
                                  </p:childTnLst>
                                </p:cTn>
                              </p:par>
                              <p:par>
                                <p:cTn id="36" presetID="31" presetClass="entr" presetSubtype="0" fill="hold" grpId="0" nodeType="withEffect">
                                  <p:stCondLst>
                                    <p:cond delay="0"/>
                                  </p:stCondLst>
                                  <p:childTnLst>
                                    <p:set>
                                      <p:cBhvr>
                                        <p:cTn id="37" dur="1" fill="hold">
                                          <p:stCondLst>
                                            <p:cond delay="0"/>
                                          </p:stCondLst>
                                        </p:cTn>
                                        <p:tgtEl>
                                          <p:spTgt spid="8"/>
                                        </p:tgtEl>
                                        <p:attrNameLst>
                                          <p:attrName>style.visibility</p:attrName>
                                        </p:attrNameLst>
                                      </p:cBhvr>
                                      <p:to>
                                        <p:strVal val="visible"/>
                                      </p:to>
                                    </p:set>
                                    <p:anim calcmode="lin" valueType="num">
                                      <p:cBhvr>
                                        <p:cTn id="38" dur="1000" fill="hold"/>
                                        <p:tgtEl>
                                          <p:spTgt spid="8"/>
                                        </p:tgtEl>
                                        <p:attrNameLst>
                                          <p:attrName>ppt_w</p:attrName>
                                        </p:attrNameLst>
                                      </p:cBhvr>
                                      <p:tavLst>
                                        <p:tav tm="0">
                                          <p:val>
                                            <p:fltVal val="0"/>
                                          </p:val>
                                        </p:tav>
                                        <p:tav tm="100000">
                                          <p:val>
                                            <p:strVal val="#ppt_w"/>
                                          </p:val>
                                        </p:tav>
                                      </p:tavLst>
                                    </p:anim>
                                    <p:anim calcmode="lin" valueType="num">
                                      <p:cBhvr>
                                        <p:cTn id="39" dur="1000" fill="hold"/>
                                        <p:tgtEl>
                                          <p:spTgt spid="8"/>
                                        </p:tgtEl>
                                        <p:attrNameLst>
                                          <p:attrName>ppt_h</p:attrName>
                                        </p:attrNameLst>
                                      </p:cBhvr>
                                      <p:tavLst>
                                        <p:tav tm="0">
                                          <p:val>
                                            <p:fltVal val="0"/>
                                          </p:val>
                                        </p:tav>
                                        <p:tav tm="100000">
                                          <p:val>
                                            <p:strVal val="#ppt_h"/>
                                          </p:val>
                                        </p:tav>
                                      </p:tavLst>
                                    </p:anim>
                                    <p:anim calcmode="lin" valueType="num">
                                      <p:cBhvr>
                                        <p:cTn id="40" dur="1000" fill="hold"/>
                                        <p:tgtEl>
                                          <p:spTgt spid="8"/>
                                        </p:tgtEl>
                                        <p:attrNameLst>
                                          <p:attrName>style.rotation</p:attrName>
                                        </p:attrNameLst>
                                      </p:cBhvr>
                                      <p:tavLst>
                                        <p:tav tm="0">
                                          <p:val>
                                            <p:fltVal val="90"/>
                                          </p:val>
                                        </p:tav>
                                        <p:tav tm="100000">
                                          <p:val>
                                            <p:fltVal val="0"/>
                                          </p:val>
                                        </p:tav>
                                      </p:tavLst>
                                    </p:anim>
                                    <p:animEffect transition="in" filter="fade">
                                      <p:cBhvr>
                                        <p:cTn id="41" dur="1000"/>
                                        <p:tgtEl>
                                          <p:spTgt spid="8"/>
                                        </p:tgtEl>
                                      </p:cBhvr>
                                    </p:animEffect>
                                  </p:childTnLst>
                                </p:cTn>
                              </p:par>
                              <p:par>
                                <p:cTn id="42" presetID="31" presetClass="entr" presetSubtype="0" fill="hold" nodeType="withEffect">
                                  <p:stCondLst>
                                    <p:cond delay="0"/>
                                  </p:stCondLst>
                                  <p:childTnLst>
                                    <p:set>
                                      <p:cBhvr>
                                        <p:cTn id="43" dur="1" fill="hold">
                                          <p:stCondLst>
                                            <p:cond delay="0"/>
                                          </p:stCondLst>
                                        </p:cTn>
                                        <p:tgtEl>
                                          <p:spTgt spid="53"/>
                                        </p:tgtEl>
                                        <p:attrNameLst>
                                          <p:attrName>style.visibility</p:attrName>
                                        </p:attrNameLst>
                                      </p:cBhvr>
                                      <p:to>
                                        <p:strVal val="visible"/>
                                      </p:to>
                                    </p:set>
                                    <p:anim calcmode="lin" valueType="num">
                                      <p:cBhvr>
                                        <p:cTn id="44" dur="1000" fill="hold"/>
                                        <p:tgtEl>
                                          <p:spTgt spid="53"/>
                                        </p:tgtEl>
                                        <p:attrNameLst>
                                          <p:attrName>ppt_w</p:attrName>
                                        </p:attrNameLst>
                                      </p:cBhvr>
                                      <p:tavLst>
                                        <p:tav tm="0">
                                          <p:val>
                                            <p:fltVal val="0"/>
                                          </p:val>
                                        </p:tav>
                                        <p:tav tm="100000">
                                          <p:val>
                                            <p:strVal val="#ppt_w"/>
                                          </p:val>
                                        </p:tav>
                                      </p:tavLst>
                                    </p:anim>
                                    <p:anim calcmode="lin" valueType="num">
                                      <p:cBhvr>
                                        <p:cTn id="45" dur="1000" fill="hold"/>
                                        <p:tgtEl>
                                          <p:spTgt spid="53"/>
                                        </p:tgtEl>
                                        <p:attrNameLst>
                                          <p:attrName>ppt_h</p:attrName>
                                        </p:attrNameLst>
                                      </p:cBhvr>
                                      <p:tavLst>
                                        <p:tav tm="0">
                                          <p:val>
                                            <p:fltVal val="0"/>
                                          </p:val>
                                        </p:tav>
                                        <p:tav tm="100000">
                                          <p:val>
                                            <p:strVal val="#ppt_h"/>
                                          </p:val>
                                        </p:tav>
                                      </p:tavLst>
                                    </p:anim>
                                    <p:anim calcmode="lin" valueType="num">
                                      <p:cBhvr>
                                        <p:cTn id="46" dur="1000" fill="hold"/>
                                        <p:tgtEl>
                                          <p:spTgt spid="53"/>
                                        </p:tgtEl>
                                        <p:attrNameLst>
                                          <p:attrName>style.rotation</p:attrName>
                                        </p:attrNameLst>
                                      </p:cBhvr>
                                      <p:tavLst>
                                        <p:tav tm="0">
                                          <p:val>
                                            <p:fltVal val="90"/>
                                          </p:val>
                                        </p:tav>
                                        <p:tav tm="100000">
                                          <p:val>
                                            <p:fltVal val="0"/>
                                          </p:val>
                                        </p:tav>
                                      </p:tavLst>
                                    </p:anim>
                                    <p:animEffect transition="in" filter="fade">
                                      <p:cBhvr>
                                        <p:cTn id="47" dur="1000"/>
                                        <p:tgtEl>
                                          <p:spTgt spid="53"/>
                                        </p:tgtEl>
                                      </p:cBhvr>
                                    </p:animEffect>
                                  </p:childTnLst>
                                </p:cTn>
                              </p:par>
                              <p:par>
                                <p:cTn id="48" presetID="31" presetClass="entr" presetSubtype="0" fill="hold" grpId="0" nodeType="withEffect">
                                  <p:stCondLst>
                                    <p:cond delay="0"/>
                                  </p:stCondLst>
                                  <p:childTnLst>
                                    <p:set>
                                      <p:cBhvr>
                                        <p:cTn id="49" dur="1" fill="hold">
                                          <p:stCondLst>
                                            <p:cond delay="0"/>
                                          </p:stCondLst>
                                        </p:cTn>
                                        <p:tgtEl>
                                          <p:spTgt spid="9"/>
                                        </p:tgtEl>
                                        <p:attrNameLst>
                                          <p:attrName>style.visibility</p:attrName>
                                        </p:attrNameLst>
                                      </p:cBhvr>
                                      <p:to>
                                        <p:strVal val="visible"/>
                                      </p:to>
                                    </p:set>
                                    <p:anim calcmode="lin" valueType="num">
                                      <p:cBhvr>
                                        <p:cTn id="50" dur="1000" fill="hold"/>
                                        <p:tgtEl>
                                          <p:spTgt spid="9"/>
                                        </p:tgtEl>
                                        <p:attrNameLst>
                                          <p:attrName>ppt_w</p:attrName>
                                        </p:attrNameLst>
                                      </p:cBhvr>
                                      <p:tavLst>
                                        <p:tav tm="0">
                                          <p:val>
                                            <p:fltVal val="0"/>
                                          </p:val>
                                        </p:tav>
                                        <p:tav tm="100000">
                                          <p:val>
                                            <p:strVal val="#ppt_w"/>
                                          </p:val>
                                        </p:tav>
                                      </p:tavLst>
                                    </p:anim>
                                    <p:anim calcmode="lin" valueType="num">
                                      <p:cBhvr>
                                        <p:cTn id="51" dur="1000" fill="hold"/>
                                        <p:tgtEl>
                                          <p:spTgt spid="9"/>
                                        </p:tgtEl>
                                        <p:attrNameLst>
                                          <p:attrName>ppt_h</p:attrName>
                                        </p:attrNameLst>
                                      </p:cBhvr>
                                      <p:tavLst>
                                        <p:tav tm="0">
                                          <p:val>
                                            <p:fltVal val="0"/>
                                          </p:val>
                                        </p:tav>
                                        <p:tav tm="100000">
                                          <p:val>
                                            <p:strVal val="#ppt_h"/>
                                          </p:val>
                                        </p:tav>
                                      </p:tavLst>
                                    </p:anim>
                                    <p:anim calcmode="lin" valueType="num">
                                      <p:cBhvr>
                                        <p:cTn id="52" dur="1000" fill="hold"/>
                                        <p:tgtEl>
                                          <p:spTgt spid="9"/>
                                        </p:tgtEl>
                                        <p:attrNameLst>
                                          <p:attrName>style.rotation</p:attrName>
                                        </p:attrNameLst>
                                      </p:cBhvr>
                                      <p:tavLst>
                                        <p:tav tm="0">
                                          <p:val>
                                            <p:fltVal val="90"/>
                                          </p:val>
                                        </p:tav>
                                        <p:tav tm="100000">
                                          <p:val>
                                            <p:fltVal val="0"/>
                                          </p:val>
                                        </p:tav>
                                      </p:tavLst>
                                    </p:anim>
                                    <p:animEffect transition="in" filter="fade">
                                      <p:cBhvr>
                                        <p:cTn id="53" dur="1000"/>
                                        <p:tgtEl>
                                          <p:spTgt spid="9"/>
                                        </p:tgtEl>
                                      </p:cBhvr>
                                    </p:animEffect>
                                  </p:childTnLst>
                                </p:cTn>
                              </p:par>
                              <p:par>
                                <p:cTn id="54" presetID="31" presetClass="entr" presetSubtype="0" fill="hold" nodeType="withEffect">
                                  <p:stCondLst>
                                    <p:cond delay="0"/>
                                  </p:stCondLst>
                                  <p:childTnLst>
                                    <p:set>
                                      <p:cBhvr>
                                        <p:cTn id="55" dur="1" fill="hold">
                                          <p:stCondLst>
                                            <p:cond delay="0"/>
                                          </p:stCondLst>
                                        </p:cTn>
                                        <p:tgtEl>
                                          <p:spTgt spid="54"/>
                                        </p:tgtEl>
                                        <p:attrNameLst>
                                          <p:attrName>style.visibility</p:attrName>
                                        </p:attrNameLst>
                                      </p:cBhvr>
                                      <p:to>
                                        <p:strVal val="visible"/>
                                      </p:to>
                                    </p:set>
                                    <p:anim calcmode="lin" valueType="num">
                                      <p:cBhvr>
                                        <p:cTn id="56" dur="1000" fill="hold"/>
                                        <p:tgtEl>
                                          <p:spTgt spid="54"/>
                                        </p:tgtEl>
                                        <p:attrNameLst>
                                          <p:attrName>ppt_w</p:attrName>
                                        </p:attrNameLst>
                                      </p:cBhvr>
                                      <p:tavLst>
                                        <p:tav tm="0">
                                          <p:val>
                                            <p:fltVal val="0"/>
                                          </p:val>
                                        </p:tav>
                                        <p:tav tm="100000">
                                          <p:val>
                                            <p:strVal val="#ppt_w"/>
                                          </p:val>
                                        </p:tav>
                                      </p:tavLst>
                                    </p:anim>
                                    <p:anim calcmode="lin" valueType="num">
                                      <p:cBhvr>
                                        <p:cTn id="57" dur="1000" fill="hold"/>
                                        <p:tgtEl>
                                          <p:spTgt spid="54"/>
                                        </p:tgtEl>
                                        <p:attrNameLst>
                                          <p:attrName>ppt_h</p:attrName>
                                        </p:attrNameLst>
                                      </p:cBhvr>
                                      <p:tavLst>
                                        <p:tav tm="0">
                                          <p:val>
                                            <p:fltVal val="0"/>
                                          </p:val>
                                        </p:tav>
                                        <p:tav tm="100000">
                                          <p:val>
                                            <p:strVal val="#ppt_h"/>
                                          </p:val>
                                        </p:tav>
                                      </p:tavLst>
                                    </p:anim>
                                    <p:anim calcmode="lin" valueType="num">
                                      <p:cBhvr>
                                        <p:cTn id="58" dur="1000" fill="hold"/>
                                        <p:tgtEl>
                                          <p:spTgt spid="54"/>
                                        </p:tgtEl>
                                        <p:attrNameLst>
                                          <p:attrName>style.rotation</p:attrName>
                                        </p:attrNameLst>
                                      </p:cBhvr>
                                      <p:tavLst>
                                        <p:tav tm="0">
                                          <p:val>
                                            <p:fltVal val="90"/>
                                          </p:val>
                                        </p:tav>
                                        <p:tav tm="100000">
                                          <p:val>
                                            <p:fltVal val="0"/>
                                          </p:val>
                                        </p:tav>
                                      </p:tavLst>
                                    </p:anim>
                                    <p:animEffect transition="in" filter="fade">
                                      <p:cBhvr>
                                        <p:cTn id="59" dur="1000"/>
                                        <p:tgtEl>
                                          <p:spTgt spid="54"/>
                                        </p:tgtEl>
                                      </p:cBhvr>
                                    </p:animEffect>
                                  </p:childTnLst>
                                </p:cTn>
                              </p:par>
                              <p:par>
                                <p:cTn id="60" presetID="31" presetClass="entr" presetSubtype="0" fill="hold" nodeType="withEffect">
                                  <p:stCondLst>
                                    <p:cond delay="0"/>
                                  </p:stCondLst>
                                  <p:childTnLst>
                                    <p:set>
                                      <p:cBhvr>
                                        <p:cTn id="61" dur="1" fill="hold">
                                          <p:stCondLst>
                                            <p:cond delay="0"/>
                                          </p:stCondLst>
                                        </p:cTn>
                                        <p:tgtEl>
                                          <p:spTgt spid="55"/>
                                        </p:tgtEl>
                                        <p:attrNameLst>
                                          <p:attrName>style.visibility</p:attrName>
                                        </p:attrNameLst>
                                      </p:cBhvr>
                                      <p:to>
                                        <p:strVal val="visible"/>
                                      </p:to>
                                    </p:set>
                                    <p:anim calcmode="lin" valueType="num">
                                      <p:cBhvr>
                                        <p:cTn id="62" dur="1000" fill="hold"/>
                                        <p:tgtEl>
                                          <p:spTgt spid="55"/>
                                        </p:tgtEl>
                                        <p:attrNameLst>
                                          <p:attrName>ppt_w</p:attrName>
                                        </p:attrNameLst>
                                      </p:cBhvr>
                                      <p:tavLst>
                                        <p:tav tm="0">
                                          <p:val>
                                            <p:fltVal val="0"/>
                                          </p:val>
                                        </p:tav>
                                        <p:tav tm="100000">
                                          <p:val>
                                            <p:strVal val="#ppt_w"/>
                                          </p:val>
                                        </p:tav>
                                      </p:tavLst>
                                    </p:anim>
                                    <p:anim calcmode="lin" valueType="num">
                                      <p:cBhvr>
                                        <p:cTn id="63" dur="1000" fill="hold"/>
                                        <p:tgtEl>
                                          <p:spTgt spid="55"/>
                                        </p:tgtEl>
                                        <p:attrNameLst>
                                          <p:attrName>ppt_h</p:attrName>
                                        </p:attrNameLst>
                                      </p:cBhvr>
                                      <p:tavLst>
                                        <p:tav tm="0">
                                          <p:val>
                                            <p:fltVal val="0"/>
                                          </p:val>
                                        </p:tav>
                                        <p:tav tm="100000">
                                          <p:val>
                                            <p:strVal val="#ppt_h"/>
                                          </p:val>
                                        </p:tav>
                                      </p:tavLst>
                                    </p:anim>
                                    <p:anim calcmode="lin" valueType="num">
                                      <p:cBhvr>
                                        <p:cTn id="64" dur="1000" fill="hold"/>
                                        <p:tgtEl>
                                          <p:spTgt spid="55"/>
                                        </p:tgtEl>
                                        <p:attrNameLst>
                                          <p:attrName>style.rotation</p:attrName>
                                        </p:attrNameLst>
                                      </p:cBhvr>
                                      <p:tavLst>
                                        <p:tav tm="0">
                                          <p:val>
                                            <p:fltVal val="90"/>
                                          </p:val>
                                        </p:tav>
                                        <p:tav tm="100000">
                                          <p:val>
                                            <p:fltVal val="0"/>
                                          </p:val>
                                        </p:tav>
                                      </p:tavLst>
                                    </p:anim>
                                    <p:animEffect transition="in" filter="fade">
                                      <p:cBhvr>
                                        <p:cTn id="65" dur="1000"/>
                                        <p:tgtEl>
                                          <p:spTgt spid="55"/>
                                        </p:tgtEl>
                                      </p:cBhvr>
                                    </p:animEffect>
                                  </p:childTnLst>
                                </p:cTn>
                              </p:par>
                              <p:par>
                                <p:cTn id="66" presetID="31" presetClass="entr" presetSubtype="0" fill="hold" grpId="0" nodeType="withEffect">
                                  <p:stCondLst>
                                    <p:cond delay="0"/>
                                  </p:stCondLst>
                                  <p:childTnLst>
                                    <p:set>
                                      <p:cBhvr>
                                        <p:cTn id="67" dur="1" fill="hold">
                                          <p:stCondLst>
                                            <p:cond delay="0"/>
                                          </p:stCondLst>
                                        </p:cTn>
                                        <p:tgtEl>
                                          <p:spTgt spid="10"/>
                                        </p:tgtEl>
                                        <p:attrNameLst>
                                          <p:attrName>style.visibility</p:attrName>
                                        </p:attrNameLst>
                                      </p:cBhvr>
                                      <p:to>
                                        <p:strVal val="visible"/>
                                      </p:to>
                                    </p:set>
                                    <p:anim calcmode="lin" valueType="num">
                                      <p:cBhvr>
                                        <p:cTn id="68" dur="1000" fill="hold"/>
                                        <p:tgtEl>
                                          <p:spTgt spid="10"/>
                                        </p:tgtEl>
                                        <p:attrNameLst>
                                          <p:attrName>ppt_w</p:attrName>
                                        </p:attrNameLst>
                                      </p:cBhvr>
                                      <p:tavLst>
                                        <p:tav tm="0">
                                          <p:val>
                                            <p:fltVal val="0"/>
                                          </p:val>
                                        </p:tav>
                                        <p:tav tm="100000">
                                          <p:val>
                                            <p:strVal val="#ppt_w"/>
                                          </p:val>
                                        </p:tav>
                                      </p:tavLst>
                                    </p:anim>
                                    <p:anim calcmode="lin" valueType="num">
                                      <p:cBhvr>
                                        <p:cTn id="69" dur="1000" fill="hold"/>
                                        <p:tgtEl>
                                          <p:spTgt spid="10"/>
                                        </p:tgtEl>
                                        <p:attrNameLst>
                                          <p:attrName>ppt_h</p:attrName>
                                        </p:attrNameLst>
                                      </p:cBhvr>
                                      <p:tavLst>
                                        <p:tav tm="0">
                                          <p:val>
                                            <p:fltVal val="0"/>
                                          </p:val>
                                        </p:tav>
                                        <p:tav tm="100000">
                                          <p:val>
                                            <p:strVal val="#ppt_h"/>
                                          </p:val>
                                        </p:tav>
                                      </p:tavLst>
                                    </p:anim>
                                    <p:anim calcmode="lin" valueType="num">
                                      <p:cBhvr>
                                        <p:cTn id="70" dur="1000" fill="hold"/>
                                        <p:tgtEl>
                                          <p:spTgt spid="10"/>
                                        </p:tgtEl>
                                        <p:attrNameLst>
                                          <p:attrName>style.rotation</p:attrName>
                                        </p:attrNameLst>
                                      </p:cBhvr>
                                      <p:tavLst>
                                        <p:tav tm="0">
                                          <p:val>
                                            <p:fltVal val="90"/>
                                          </p:val>
                                        </p:tav>
                                        <p:tav tm="100000">
                                          <p:val>
                                            <p:fltVal val="0"/>
                                          </p:val>
                                        </p:tav>
                                      </p:tavLst>
                                    </p:anim>
                                    <p:animEffect transition="in" filter="fade">
                                      <p:cBhvr>
                                        <p:cTn id="71" dur="1000"/>
                                        <p:tgtEl>
                                          <p:spTgt spid="10"/>
                                        </p:tgtEl>
                                      </p:cBhvr>
                                    </p:animEffect>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grpId="0" nodeType="clickEffect">
                                  <p:stCondLst>
                                    <p:cond delay="0"/>
                                  </p:stCondLst>
                                  <p:childTnLst>
                                    <p:set>
                                      <p:cBhvr>
                                        <p:cTn id="75" dur="1" fill="hold">
                                          <p:stCondLst>
                                            <p:cond delay="0"/>
                                          </p:stCondLst>
                                        </p:cTn>
                                        <p:tgtEl>
                                          <p:spTgt spid="11"/>
                                        </p:tgtEl>
                                        <p:attrNameLst>
                                          <p:attrName>style.visibility</p:attrName>
                                        </p:attrNameLst>
                                      </p:cBhvr>
                                      <p:to>
                                        <p:strVal val="visible"/>
                                      </p:to>
                                    </p:set>
                                    <p:animEffect transition="in" filter="fade">
                                      <p:cBhvr>
                                        <p:cTn id="76" dur="1000"/>
                                        <p:tgtEl>
                                          <p:spTgt spid="11"/>
                                        </p:tgtEl>
                                      </p:cBhvr>
                                    </p:animEffect>
                                    <p:anim calcmode="lin" valueType="num">
                                      <p:cBhvr>
                                        <p:cTn id="77" dur="1000" fill="hold"/>
                                        <p:tgtEl>
                                          <p:spTgt spid="11"/>
                                        </p:tgtEl>
                                        <p:attrNameLst>
                                          <p:attrName>ppt_x</p:attrName>
                                        </p:attrNameLst>
                                      </p:cBhvr>
                                      <p:tavLst>
                                        <p:tav tm="0">
                                          <p:val>
                                            <p:strVal val="#ppt_x"/>
                                          </p:val>
                                        </p:tav>
                                        <p:tav tm="100000">
                                          <p:val>
                                            <p:strVal val="#ppt_x"/>
                                          </p:val>
                                        </p:tav>
                                      </p:tavLst>
                                    </p:anim>
                                    <p:anim calcmode="lin" valueType="num">
                                      <p:cBhvr>
                                        <p:cTn id="7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grpId="0" nodeType="clickEffect">
                                  <p:stCondLst>
                                    <p:cond delay="0"/>
                                  </p:stCondLst>
                                  <p:childTnLst>
                                    <p:set>
                                      <p:cBhvr>
                                        <p:cTn id="82" dur="1" fill="hold">
                                          <p:stCondLst>
                                            <p:cond delay="0"/>
                                          </p:stCondLst>
                                        </p:cTn>
                                        <p:tgtEl>
                                          <p:spTgt spid="12"/>
                                        </p:tgtEl>
                                        <p:attrNameLst>
                                          <p:attrName>style.visibility</p:attrName>
                                        </p:attrNameLst>
                                      </p:cBhvr>
                                      <p:to>
                                        <p:strVal val="visible"/>
                                      </p:to>
                                    </p:set>
                                    <p:animEffect transition="in" filter="fade">
                                      <p:cBhvr>
                                        <p:cTn id="83" dur="1000"/>
                                        <p:tgtEl>
                                          <p:spTgt spid="12"/>
                                        </p:tgtEl>
                                      </p:cBhvr>
                                    </p:animEffect>
                                    <p:anim calcmode="lin" valueType="num">
                                      <p:cBhvr>
                                        <p:cTn id="84" dur="1000" fill="hold"/>
                                        <p:tgtEl>
                                          <p:spTgt spid="12"/>
                                        </p:tgtEl>
                                        <p:attrNameLst>
                                          <p:attrName>ppt_x</p:attrName>
                                        </p:attrNameLst>
                                      </p:cBhvr>
                                      <p:tavLst>
                                        <p:tav tm="0">
                                          <p:val>
                                            <p:strVal val="#ppt_x"/>
                                          </p:val>
                                        </p:tav>
                                        <p:tav tm="100000">
                                          <p:val>
                                            <p:strVal val="#ppt_x"/>
                                          </p:val>
                                        </p:tav>
                                      </p:tavLst>
                                    </p:anim>
                                    <p:anim calcmode="lin" valueType="num">
                                      <p:cBhvr>
                                        <p:cTn id="8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grpId="0" nodeType="clickEffect">
                                  <p:stCondLst>
                                    <p:cond delay="0"/>
                                  </p:stCondLst>
                                  <p:childTnLst>
                                    <p:set>
                                      <p:cBhvr>
                                        <p:cTn id="89" dur="1" fill="hold">
                                          <p:stCondLst>
                                            <p:cond delay="0"/>
                                          </p:stCondLst>
                                        </p:cTn>
                                        <p:tgtEl>
                                          <p:spTgt spid="13"/>
                                        </p:tgtEl>
                                        <p:attrNameLst>
                                          <p:attrName>style.visibility</p:attrName>
                                        </p:attrNameLst>
                                      </p:cBhvr>
                                      <p:to>
                                        <p:strVal val="visible"/>
                                      </p:to>
                                    </p:set>
                                    <p:animEffect transition="in" filter="fade">
                                      <p:cBhvr>
                                        <p:cTn id="90" dur="1000"/>
                                        <p:tgtEl>
                                          <p:spTgt spid="13"/>
                                        </p:tgtEl>
                                      </p:cBhvr>
                                    </p:animEffect>
                                    <p:anim calcmode="lin" valueType="num">
                                      <p:cBhvr>
                                        <p:cTn id="91" dur="1000" fill="hold"/>
                                        <p:tgtEl>
                                          <p:spTgt spid="13"/>
                                        </p:tgtEl>
                                        <p:attrNameLst>
                                          <p:attrName>ppt_x</p:attrName>
                                        </p:attrNameLst>
                                      </p:cBhvr>
                                      <p:tavLst>
                                        <p:tav tm="0">
                                          <p:val>
                                            <p:strVal val="#ppt_x"/>
                                          </p:val>
                                        </p:tav>
                                        <p:tav tm="100000">
                                          <p:val>
                                            <p:strVal val="#ppt_x"/>
                                          </p:val>
                                        </p:tav>
                                      </p:tavLst>
                                    </p:anim>
                                    <p:anim calcmode="lin" valueType="num">
                                      <p:cBhvr>
                                        <p:cTn id="9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42" presetClass="entr" presetSubtype="0" fill="hold" grpId="0" nodeType="clickEffect">
                                  <p:stCondLst>
                                    <p:cond delay="0"/>
                                  </p:stCondLst>
                                  <p:childTnLst>
                                    <p:set>
                                      <p:cBhvr>
                                        <p:cTn id="96" dur="1" fill="hold">
                                          <p:stCondLst>
                                            <p:cond delay="0"/>
                                          </p:stCondLst>
                                        </p:cTn>
                                        <p:tgtEl>
                                          <p:spTgt spid="14"/>
                                        </p:tgtEl>
                                        <p:attrNameLst>
                                          <p:attrName>style.visibility</p:attrName>
                                        </p:attrNameLst>
                                      </p:cBhvr>
                                      <p:to>
                                        <p:strVal val="visible"/>
                                      </p:to>
                                    </p:set>
                                    <p:animEffect transition="in" filter="fade">
                                      <p:cBhvr>
                                        <p:cTn id="97" dur="1000"/>
                                        <p:tgtEl>
                                          <p:spTgt spid="14"/>
                                        </p:tgtEl>
                                      </p:cBhvr>
                                    </p:animEffect>
                                    <p:anim calcmode="lin" valueType="num">
                                      <p:cBhvr>
                                        <p:cTn id="98" dur="1000" fill="hold"/>
                                        <p:tgtEl>
                                          <p:spTgt spid="14"/>
                                        </p:tgtEl>
                                        <p:attrNameLst>
                                          <p:attrName>ppt_x</p:attrName>
                                        </p:attrNameLst>
                                      </p:cBhvr>
                                      <p:tavLst>
                                        <p:tav tm="0">
                                          <p:val>
                                            <p:strVal val="#ppt_x"/>
                                          </p:val>
                                        </p:tav>
                                        <p:tav tm="100000">
                                          <p:val>
                                            <p:strVal val="#ppt_x"/>
                                          </p:val>
                                        </p:tav>
                                      </p:tavLst>
                                    </p:anim>
                                    <p:anim calcmode="lin" valueType="num">
                                      <p:cBhvr>
                                        <p:cTn id="9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0" fill="hold">
                      <p:stCondLst>
                        <p:cond delay="indefinite"/>
                      </p:stCondLst>
                      <p:childTnLst>
                        <p:par>
                          <p:cTn id="101" fill="hold">
                            <p:stCondLst>
                              <p:cond delay="0"/>
                            </p:stCondLst>
                            <p:childTnLst>
                              <p:par>
                                <p:cTn id="102" presetID="42" presetClass="entr" presetSubtype="0" fill="hold" grpId="0" nodeType="clickEffect">
                                  <p:stCondLst>
                                    <p:cond delay="0"/>
                                  </p:stCondLst>
                                  <p:childTnLst>
                                    <p:set>
                                      <p:cBhvr>
                                        <p:cTn id="103" dur="1" fill="hold">
                                          <p:stCondLst>
                                            <p:cond delay="0"/>
                                          </p:stCondLst>
                                        </p:cTn>
                                        <p:tgtEl>
                                          <p:spTgt spid="15"/>
                                        </p:tgtEl>
                                        <p:attrNameLst>
                                          <p:attrName>style.visibility</p:attrName>
                                        </p:attrNameLst>
                                      </p:cBhvr>
                                      <p:to>
                                        <p:strVal val="visible"/>
                                      </p:to>
                                    </p:set>
                                    <p:animEffect transition="in" filter="fade">
                                      <p:cBhvr>
                                        <p:cTn id="104" dur="1000"/>
                                        <p:tgtEl>
                                          <p:spTgt spid="15"/>
                                        </p:tgtEl>
                                      </p:cBhvr>
                                    </p:animEffect>
                                    <p:anim calcmode="lin" valueType="num">
                                      <p:cBhvr>
                                        <p:cTn id="105" dur="1000" fill="hold"/>
                                        <p:tgtEl>
                                          <p:spTgt spid="15"/>
                                        </p:tgtEl>
                                        <p:attrNameLst>
                                          <p:attrName>ppt_x</p:attrName>
                                        </p:attrNameLst>
                                      </p:cBhvr>
                                      <p:tavLst>
                                        <p:tav tm="0">
                                          <p:val>
                                            <p:strVal val="#ppt_x"/>
                                          </p:val>
                                        </p:tav>
                                        <p:tav tm="100000">
                                          <p:val>
                                            <p:strVal val="#ppt_x"/>
                                          </p:val>
                                        </p:tav>
                                      </p:tavLst>
                                    </p:anim>
                                    <p:anim calcmode="lin" valueType="num">
                                      <p:cBhvr>
                                        <p:cTn id="10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p:bldP spid="7" grpId="0"/>
      <p:bldP spid="8" grpId="0"/>
      <p:bldP spid="9" grpId="0"/>
      <p:bldP spid="10" grpId="0"/>
      <p:bldP spid="11" grpId="0"/>
      <p:bldP spid="12" grpId="0"/>
      <p:bldP spid="13" grpId="0"/>
      <p:bldP spid="14" grpId="0"/>
      <p:bldP spid="1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closeup of a woman's hands scanning the barcode of a product and reading nutrition details on a smartphone.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8288000" cy="1028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934256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in)">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hape 1"/>
          <p:cNvSpPr/>
          <p:nvPr/>
        </p:nvSpPr>
        <p:spPr>
          <a:xfrm flipH="1">
            <a:off x="5832954" y="1049599"/>
            <a:ext cx="6468675" cy="831664"/>
          </a:xfrm>
          <a:prstGeom prst="roundRect">
            <a:avLst>
              <a:gd name="adj" fmla="val 288623"/>
            </a:avLst>
          </a:prstGeom>
          <a:solidFill>
            <a:schemeClr val="bg2">
              <a:lumMod val="75000"/>
            </a:schemeClr>
          </a:solidFill>
          <a:ln w="12700">
            <a:solidFill>
              <a:schemeClr val="bg2">
                <a:lumMod val="75000"/>
              </a:schemeClr>
            </a:solidFill>
          </a:ln>
        </p:spPr>
        <p:txBody>
          <a:bodyPr/>
          <a:lstStyle/>
          <a:p>
            <a:endParaRPr lang="en-IN">
              <a:latin typeface="Arial" panose="020B0604020202020204" pitchFamily="34" charset="0"/>
              <a:cs typeface="Arial" panose="020B0604020202020204" pitchFamily="34" charset="0"/>
            </a:endParaRPr>
          </a:p>
        </p:txBody>
      </p:sp>
      <p:sp>
        <p:nvSpPr>
          <p:cNvPr id="2" name="Rectangle 1"/>
          <p:cNvSpPr/>
          <p:nvPr/>
        </p:nvSpPr>
        <p:spPr>
          <a:xfrm>
            <a:off x="4932342" y="41796"/>
            <a:ext cx="8547917" cy="1015663"/>
          </a:xfrm>
          <a:prstGeom prst="rect">
            <a:avLst/>
          </a:prstGeom>
        </p:spPr>
        <p:txBody>
          <a:bodyPr wrap="none">
            <a:spAutoFit/>
          </a:bodyPr>
          <a:lstStyle/>
          <a:p>
            <a:pPr defTabSz="1143000">
              <a:lnSpc>
                <a:spcPct val="150000"/>
              </a:lnSpc>
            </a:pPr>
            <a:r>
              <a:rPr lang="en-US" sz="4000" b="1" dirty="0">
                <a:solidFill>
                  <a:srgbClr val="7030A0"/>
                </a:solidFill>
                <a:latin typeface="Arial MT"/>
                <a:cs typeface="Arial" panose="020B0604020202020204" pitchFamily="34" charset="0"/>
              </a:rPr>
              <a:t>Implications of Food Scan AR App</a:t>
            </a:r>
          </a:p>
        </p:txBody>
      </p:sp>
      <p:sp>
        <p:nvSpPr>
          <p:cNvPr id="3" name="Rectangle 2"/>
          <p:cNvSpPr/>
          <p:nvPr/>
        </p:nvSpPr>
        <p:spPr>
          <a:xfrm>
            <a:off x="6590532" y="887710"/>
            <a:ext cx="5510846" cy="901593"/>
          </a:xfrm>
          <a:prstGeom prst="rect">
            <a:avLst/>
          </a:prstGeom>
        </p:spPr>
        <p:txBody>
          <a:bodyPr wrap="square">
            <a:spAutoFit/>
          </a:bodyPr>
          <a:lstStyle/>
          <a:p>
            <a:pPr defTabSz="1143000">
              <a:lnSpc>
                <a:spcPct val="150000"/>
              </a:lnSpc>
            </a:pPr>
            <a:r>
              <a:rPr lang="en-IN" sz="4000" b="1" dirty="0">
                <a:solidFill>
                  <a:srgbClr val="FFFF00"/>
                </a:solidFill>
                <a:latin typeface="Arial" panose="020B0604020202020204" pitchFamily="34" charset="0"/>
                <a:cs typeface="Arial" panose="020B0604020202020204" pitchFamily="34" charset="0"/>
              </a:rPr>
              <a:t>Policy Implications</a:t>
            </a:r>
          </a:p>
        </p:txBody>
      </p:sp>
      <p:pic>
        <p:nvPicPr>
          <p:cNvPr id="5" name="Image 0" descr="preencoded.png"/>
          <p:cNvPicPr>
            <a:picLocks noChangeAspect="1"/>
          </p:cNvPicPr>
          <p:nvPr/>
        </p:nvPicPr>
        <p:blipFill>
          <a:blip r:embed="rId2"/>
          <a:stretch>
            <a:fillRect/>
          </a:stretch>
        </p:blipFill>
        <p:spPr>
          <a:xfrm>
            <a:off x="1484822" y="2198698"/>
            <a:ext cx="4067009" cy="4067009"/>
          </a:xfrm>
          <a:prstGeom prst="rect">
            <a:avLst/>
          </a:prstGeom>
        </p:spPr>
      </p:pic>
      <p:pic>
        <p:nvPicPr>
          <p:cNvPr id="6" name="Image 1" descr="preencoded.png"/>
          <p:cNvPicPr>
            <a:picLocks noChangeAspect="1"/>
          </p:cNvPicPr>
          <p:nvPr/>
        </p:nvPicPr>
        <p:blipFill>
          <a:blip r:embed="rId3"/>
          <a:stretch>
            <a:fillRect/>
          </a:stretch>
        </p:blipFill>
        <p:spPr>
          <a:xfrm>
            <a:off x="7033731" y="2198698"/>
            <a:ext cx="4067124" cy="4067124"/>
          </a:xfrm>
          <a:prstGeom prst="rect">
            <a:avLst/>
          </a:prstGeom>
        </p:spPr>
      </p:pic>
      <p:pic>
        <p:nvPicPr>
          <p:cNvPr id="7" name="Image 2" descr="preencoded.png"/>
          <p:cNvPicPr>
            <a:picLocks noChangeAspect="1"/>
          </p:cNvPicPr>
          <p:nvPr/>
        </p:nvPicPr>
        <p:blipFill>
          <a:blip r:embed="rId4"/>
          <a:stretch>
            <a:fillRect/>
          </a:stretch>
        </p:blipFill>
        <p:spPr>
          <a:xfrm>
            <a:off x="12582787" y="2198698"/>
            <a:ext cx="4067124" cy="4067124"/>
          </a:xfrm>
          <a:prstGeom prst="rect">
            <a:avLst/>
          </a:prstGeom>
        </p:spPr>
      </p:pic>
      <p:sp>
        <p:nvSpPr>
          <p:cNvPr id="8" name="Text 1"/>
          <p:cNvSpPr/>
          <p:nvPr/>
        </p:nvSpPr>
        <p:spPr>
          <a:xfrm>
            <a:off x="1267414" y="6292649"/>
            <a:ext cx="4694485" cy="357485"/>
          </a:xfrm>
          <a:prstGeom prst="rect">
            <a:avLst/>
          </a:prstGeom>
          <a:noFill/>
          <a:ln/>
        </p:spPr>
        <p:txBody>
          <a:bodyPr wrap="none" lIns="0" tIns="0" rIns="0" bIns="0" rtlCol="0" anchor="t"/>
          <a:lstStyle/>
          <a:p>
            <a:pPr defTabSz="1143000">
              <a:lnSpc>
                <a:spcPct val="150000"/>
              </a:lnSpc>
            </a:pPr>
            <a:r>
              <a:rPr lang="en-US" sz="2250" dirty="0">
                <a:solidFill>
                  <a:srgbClr val="3371A5"/>
                </a:solidFill>
                <a:latin typeface="Arial" panose="020B0604020202020204" pitchFamily="34" charset="0"/>
                <a:ea typeface="Funnel Display" pitchFamily="34" charset="-122"/>
                <a:cs typeface="Arial" panose="020B0604020202020204" pitchFamily="34" charset="0"/>
              </a:rPr>
              <a:t>Supports Digital Health Integration</a:t>
            </a:r>
            <a:endParaRPr lang="en-US" sz="2250" dirty="0">
              <a:solidFill>
                <a:prstClr val="black"/>
              </a:solidFill>
              <a:latin typeface="Arial" panose="020B0604020202020204" pitchFamily="34" charset="0"/>
              <a:cs typeface="Arial" panose="020B0604020202020204" pitchFamily="34" charset="0"/>
            </a:endParaRPr>
          </a:p>
        </p:txBody>
      </p:sp>
      <p:sp>
        <p:nvSpPr>
          <p:cNvPr id="9" name="Text 3"/>
          <p:cNvSpPr/>
          <p:nvPr/>
        </p:nvSpPr>
        <p:spPr>
          <a:xfrm>
            <a:off x="7350236" y="6292649"/>
            <a:ext cx="3750618" cy="357485"/>
          </a:xfrm>
          <a:prstGeom prst="rect">
            <a:avLst/>
          </a:prstGeom>
          <a:noFill/>
          <a:ln/>
        </p:spPr>
        <p:txBody>
          <a:bodyPr wrap="none" lIns="0" tIns="0" rIns="0" bIns="0" rtlCol="0" anchor="t"/>
          <a:lstStyle/>
          <a:p>
            <a:pPr defTabSz="1143000">
              <a:lnSpc>
                <a:spcPct val="150000"/>
              </a:lnSpc>
            </a:pPr>
            <a:r>
              <a:rPr lang="en-US" sz="2250" dirty="0">
                <a:solidFill>
                  <a:srgbClr val="E282B7"/>
                </a:solidFill>
                <a:latin typeface="Arial" panose="020B0604020202020204" pitchFamily="34" charset="0"/>
                <a:ea typeface="Funnel Display" pitchFamily="34" charset="-122"/>
                <a:cs typeface="Arial" panose="020B0604020202020204" pitchFamily="34" charset="0"/>
              </a:rPr>
              <a:t>Reduces Health Inequalities</a:t>
            </a:r>
            <a:endParaRPr lang="en-US" sz="2250" dirty="0">
              <a:solidFill>
                <a:prstClr val="black"/>
              </a:solidFill>
              <a:latin typeface="Arial" panose="020B0604020202020204" pitchFamily="34" charset="0"/>
              <a:cs typeface="Arial" panose="020B0604020202020204" pitchFamily="34" charset="0"/>
            </a:endParaRPr>
          </a:p>
        </p:txBody>
      </p:sp>
      <p:sp>
        <p:nvSpPr>
          <p:cNvPr id="10" name="Text 4"/>
          <p:cNvSpPr/>
          <p:nvPr/>
        </p:nvSpPr>
        <p:spPr>
          <a:xfrm>
            <a:off x="6858000" y="6900690"/>
            <a:ext cx="5302070" cy="1556148"/>
          </a:xfrm>
          <a:prstGeom prst="rect">
            <a:avLst/>
          </a:prstGeom>
          <a:noFill/>
          <a:ln/>
        </p:spPr>
        <p:txBody>
          <a:bodyPr wrap="square" lIns="0" tIns="0" rIns="0" bIns="0" rtlCol="0" anchor="t"/>
          <a:lstStyle/>
          <a:p>
            <a:pPr>
              <a:lnSpc>
                <a:spcPct val="150000"/>
              </a:lnSpc>
            </a:pPr>
            <a:r>
              <a:rPr lang="en-US" dirty="0">
                <a:latin typeface="Arial" panose="020B0604020202020204" pitchFamily="34" charset="0"/>
                <a:cs typeface="Arial" panose="020B0604020202020204" pitchFamily="34" charset="0"/>
              </a:rPr>
              <a:t>Equitable digital-health access is promoted by ensuring that adolescents from low-income families can use free mobile applications that provide nutrition guidance, which aligns with WHO recommendations for reducing health inequities (Juan et al., 2019). Free AR-based tools help ensure that disadvantaged groups benefit equally from digital health innovations (Juan et al., 2019).</a:t>
            </a:r>
          </a:p>
        </p:txBody>
      </p:sp>
      <p:sp>
        <p:nvSpPr>
          <p:cNvPr id="11" name="Text 5"/>
          <p:cNvSpPr/>
          <p:nvPr/>
        </p:nvSpPr>
        <p:spPr>
          <a:xfrm>
            <a:off x="12893428" y="6292649"/>
            <a:ext cx="3599110" cy="357485"/>
          </a:xfrm>
          <a:prstGeom prst="rect">
            <a:avLst/>
          </a:prstGeom>
          <a:noFill/>
          <a:ln/>
        </p:spPr>
        <p:txBody>
          <a:bodyPr wrap="none" lIns="0" tIns="0" rIns="0" bIns="0" rtlCol="0" anchor="t"/>
          <a:lstStyle/>
          <a:p>
            <a:pPr defTabSz="1143000">
              <a:lnSpc>
                <a:spcPct val="150000"/>
              </a:lnSpc>
            </a:pPr>
            <a:r>
              <a:rPr lang="en-US" sz="2250" dirty="0">
                <a:solidFill>
                  <a:srgbClr val="3371A5"/>
                </a:solidFill>
                <a:latin typeface="Arial" panose="020B0604020202020204" pitchFamily="34" charset="0"/>
                <a:ea typeface="Funnel Display" pitchFamily="34" charset="-122"/>
                <a:cs typeface="Arial" panose="020B0604020202020204" pitchFamily="34" charset="0"/>
              </a:rPr>
              <a:t>Regulatory Advancements</a:t>
            </a:r>
            <a:endParaRPr lang="en-US" sz="2250" dirty="0">
              <a:solidFill>
                <a:prstClr val="black"/>
              </a:solidFill>
              <a:latin typeface="Arial" panose="020B0604020202020204" pitchFamily="34" charset="0"/>
              <a:cs typeface="Arial" panose="020B0604020202020204" pitchFamily="34" charset="0"/>
            </a:endParaRPr>
          </a:p>
        </p:txBody>
      </p:sp>
      <p:sp>
        <p:nvSpPr>
          <p:cNvPr id="12" name="Text 6"/>
          <p:cNvSpPr/>
          <p:nvPr/>
        </p:nvSpPr>
        <p:spPr>
          <a:xfrm>
            <a:off x="12301629" y="6909876"/>
            <a:ext cx="5171814" cy="3093923"/>
          </a:xfrm>
          <a:prstGeom prst="rect">
            <a:avLst/>
          </a:prstGeom>
          <a:noFill/>
          <a:ln/>
        </p:spPr>
        <p:txBody>
          <a:bodyPr wrap="square" lIns="0" tIns="0" rIns="0" bIns="0" rtlCol="0" anchor="t"/>
          <a:lstStyle/>
          <a:p>
            <a:pPr algn="just" defTabSz="1143000">
              <a:lnSpc>
                <a:spcPct val="150000"/>
              </a:lnSpc>
            </a:pPr>
            <a:r>
              <a:rPr lang="en-US" dirty="0">
                <a:latin typeface="Arial" panose="020B0604020202020204" pitchFamily="34" charset="0"/>
                <a:cs typeface="Arial" panose="020B0604020202020204" pitchFamily="34" charset="0"/>
              </a:rPr>
              <a:t>Emerging policies encourage the food industry to adopt AR-compatible nutrition labels to improve transparency and strengthen consumer empowerment (Werle et al., 2024). Introducing such regulatory changes supports clearer decision-making by </a:t>
            </a:r>
            <a:r>
              <a:rPr lang="en-US" dirty="0" err="1">
                <a:latin typeface="Arial" panose="020B0604020202020204" pitchFamily="34" charset="0"/>
                <a:cs typeface="Arial" panose="020B0604020202020204" pitchFamily="34" charset="0"/>
              </a:rPr>
              <a:t>standardising</a:t>
            </a:r>
            <a:r>
              <a:rPr lang="en-US" dirty="0">
                <a:latin typeface="Arial" panose="020B0604020202020204" pitchFamily="34" charset="0"/>
                <a:cs typeface="Arial" panose="020B0604020202020204" pitchFamily="34" charset="0"/>
              </a:rPr>
              <a:t> digital-ready food labelling (Werle et al., 2024).</a:t>
            </a:r>
            <a:endParaRPr lang="en-US" dirty="0">
              <a:solidFill>
                <a:prstClr val="black"/>
              </a:solidFill>
              <a:latin typeface="Arial" panose="020B0604020202020204" pitchFamily="34" charset="0"/>
              <a:cs typeface="Arial" panose="020B0604020202020204" pitchFamily="34" charset="0"/>
            </a:endParaRPr>
          </a:p>
        </p:txBody>
      </p:sp>
      <p:sp>
        <p:nvSpPr>
          <p:cNvPr id="18" name="Rectangle 17"/>
          <p:cNvSpPr/>
          <p:nvPr/>
        </p:nvSpPr>
        <p:spPr>
          <a:xfrm>
            <a:off x="963621" y="6865526"/>
            <a:ext cx="5302070" cy="3365024"/>
          </a:xfrm>
          <a:prstGeom prst="rect">
            <a:avLst/>
          </a:prstGeom>
        </p:spPr>
        <p:txBody>
          <a:bodyPr wrap="square">
            <a:spAutoFit/>
          </a:bodyPr>
          <a:lstStyle/>
          <a:p>
            <a:pPr algn="just" defTabSz="1143000">
              <a:lnSpc>
                <a:spcPct val="150000"/>
              </a:lnSpc>
            </a:pPr>
            <a:r>
              <a:rPr lang="en-US" dirty="0">
                <a:latin typeface="Arial" panose="020B0604020202020204" pitchFamily="34" charset="0"/>
                <a:cs typeface="Arial" panose="020B0604020202020204" pitchFamily="34" charset="0"/>
              </a:rPr>
              <a:t>Policies increasingly highlight the need for AR-enabled nutrition labelling within supermarket settings to strengthen public health interventions (Pryer et al., 2023). Such measures support national campaigns like the UK’s Change4Life by integrating scalable digital tools designed to address rising adolescent obesity rates (Pryer et al., 2023).</a:t>
            </a:r>
            <a:endParaRPr lang="en-US" dirty="0">
              <a:solidFill>
                <a:prstClr val="black"/>
              </a:solidFill>
              <a:latin typeface="Arial" panose="020B0604020202020204" pitchFamily="34" charset="0"/>
              <a:cs typeface="Arial" panose="020B0604020202020204" pitchFamily="34" charset="0"/>
            </a:endParaRPr>
          </a:p>
        </p:txBody>
      </p:sp>
      <p:sp>
        <p:nvSpPr>
          <p:cNvPr id="14" name="Rectangle 13"/>
          <p:cNvSpPr/>
          <p:nvPr/>
        </p:nvSpPr>
        <p:spPr>
          <a:xfrm>
            <a:off x="14787041" y="6315"/>
            <a:ext cx="3454792" cy="438582"/>
          </a:xfrm>
          <a:prstGeom prst="rect">
            <a:avLst/>
          </a:prstGeom>
        </p:spPr>
        <p:txBody>
          <a:bodyPr wrap="none">
            <a:spAutoFit/>
          </a:bodyPr>
          <a:lstStyle/>
          <a:p>
            <a:pPr defTabSz="1143000"/>
            <a:r>
              <a:rPr lang="en-US" sz="2250" dirty="0">
                <a:solidFill>
                  <a:prstClr val="black"/>
                </a:solidFill>
                <a:latin typeface="Arial" panose="020B0604020202020204" pitchFamily="34" charset="0"/>
                <a:cs typeface="Arial" panose="020B0604020202020204" pitchFamily="34" charset="0"/>
              </a:rPr>
              <a:t>Akshay Moncy (2430327)</a:t>
            </a:r>
            <a:endParaRPr lang="en-IN" sz="225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3100946"/>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arn(inVertical)">
                                      <p:cBhvr>
                                        <p:cTn id="10" dur="500"/>
                                        <p:tgtEl>
                                          <p:spTgt spid="13"/>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up)">
                                      <p:cBhvr>
                                        <p:cTn id="18" dur="500"/>
                                        <p:tgtEl>
                                          <p:spTgt spid="5"/>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up)">
                                      <p:cBhvr>
                                        <p:cTn id="21" dur="500"/>
                                        <p:tgtEl>
                                          <p:spTgt spid="8"/>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18"/>
                                        </p:tgtEl>
                                        <p:attrNameLst>
                                          <p:attrName>style.visibility</p:attrName>
                                        </p:attrNameLst>
                                      </p:cBhvr>
                                      <p:to>
                                        <p:strVal val="visible"/>
                                      </p:to>
                                    </p:set>
                                    <p:animEffect transition="in" filter="wipe(up)">
                                      <p:cBhvr>
                                        <p:cTn id="24" dur="500"/>
                                        <p:tgtEl>
                                          <p:spTgt spid="18"/>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wipe(down)">
                                      <p:cBhvr>
                                        <p:cTn id="29" dur="500"/>
                                        <p:tgtEl>
                                          <p:spTgt spid="6"/>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down)">
                                      <p:cBhvr>
                                        <p:cTn id="32" dur="500"/>
                                        <p:tgtEl>
                                          <p:spTgt spid="9"/>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wipe(down)">
                                      <p:cBhvr>
                                        <p:cTn id="35" dur="500"/>
                                        <p:tgtEl>
                                          <p:spTgt spid="10"/>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1" fill="hold"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wipe(up)">
                                      <p:cBhvr>
                                        <p:cTn id="40" dur="500"/>
                                        <p:tgtEl>
                                          <p:spTgt spid="7"/>
                                        </p:tgtEl>
                                      </p:cBhvr>
                                    </p:animEffect>
                                  </p:childTnLst>
                                </p:cTn>
                              </p:par>
                              <p:par>
                                <p:cTn id="41" presetID="22" presetClass="entr" presetSubtype="1" fill="hold" grpId="0" nodeType="with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wipe(up)">
                                      <p:cBhvr>
                                        <p:cTn id="43" dur="500"/>
                                        <p:tgtEl>
                                          <p:spTgt spid="11"/>
                                        </p:tgtEl>
                                      </p:cBhvr>
                                    </p:animEffect>
                                  </p:childTnLst>
                                </p:cTn>
                              </p:par>
                              <p:par>
                                <p:cTn id="44" presetID="22" presetClass="entr" presetSubtype="1" fill="hold" grpId="0" nodeType="with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wipe(up)">
                                      <p:cBhvr>
                                        <p:cTn id="4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8" grpId="0" animBg="1"/>
      <p:bldP spid="9" grpId="0" animBg="1"/>
      <p:bldP spid="10" grpId="0" animBg="1"/>
      <p:bldP spid="11" grpId="0" animBg="1"/>
      <p:bldP spid="12" grpId="0" animBg="1"/>
      <p:bldP spid="1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Shape 1"/>
          <p:cNvSpPr/>
          <p:nvPr/>
        </p:nvSpPr>
        <p:spPr>
          <a:xfrm flipH="1">
            <a:off x="11071875" y="1026681"/>
            <a:ext cx="6468675" cy="831664"/>
          </a:xfrm>
          <a:prstGeom prst="roundRect">
            <a:avLst>
              <a:gd name="adj" fmla="val 288623"/>
            </a:avLst>
          </a:prstGeom>
          <a:solidFill>
            <a:schemeClr val="bg2">
              <a:lumMod val="75000"/>
            </a:schemeClr>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sp>
        <p:nvSpPr>
          <p:cNvPr id="48" name="Shape 1"/>
          <p:cNvSpPr/>
          <p:nvPr/>
        </p:nvSpPr>
        <p:spPr>
          <a:xfrm flipH="1">
            <a:off x="1182428" y="1003318"/>
            <a:ext cx="6468675" cy="831664"/>
          </a:xfrm>
          <a:prstGeom prst="roundRect">
            <a:avLst>
              <a:gd name="adj" fmla="val 288623"/>
            </a:avLst>
          </a:prstGeom>
          <a:solidFill>
            <a:schemeClr val="bg2">
              <a:lumMod val="75000"/>
            </a:schemeClr>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sp>
        <p:nvSpPr>
          <p:cNvPr id="2" name="Rectangle 1"/>
          <p:cNvSpPr/>
          <p:nvPr/>
        </p:nvSpPr>
        <p:spPr>
          <a:xfrm>
            <a:off x="1583257" y="1054149"/>
            <a:ext cx="5630067" cy="707886"/>
          </a:xfrm>
          <a:prstGeom prst="rect">
            <a:avLst/>
          </a:prstGeom>
        </p:spPr>
        <p:txBody>
          <a:bodyPr wrap="none">
            <a:spAutoFit/>
          </a:bodyPr>
          <a:lstStyle/>
          <a:p>
            <a:pPr defTabSz="1143000"/>
            <a:r>
              <a:rPr lang="en-IN" sz="4000" b="1" dirty="0">
                <a:solidFill>
                  <a:srgbClr val="FFC000"/>
                </a:solidFill>
                <a:latin typeface="Arial" panose="020B0604020202020204" pitchFamily="34" charset="0"/>
                <a:cs typeface="Arial" panose="020B0604020202020204" pitchFamily="34" charset="0"/>
              </a:rPr>
              <a:t>Research Implications</a:t>
            </a:r>
          </a:p>
        </p:txBody>
      </p:sp>
      <p:sp>
        <p:nvSpPr>
          <p:cNvPr id="8" name="Rectangle 7"/>
          <p:cNvSpPr/>
          <p:nvPr/>
        </p:nvSpPr>
        <p:spPr>
          <a:xfrm>
            <a:off x="1147142" y="2023025"/>
            <a:ext cx="3882409" cy="438582"/>
          </a:xfrm>
          <a:prstGeom prst="rect">
            <a:avLst/>
          </a:prstGeom>
        </p:spPr>
        <p:txBody>
          <a:bodyPr wrap="none">
            <a:spAutoFit/>
          </a:bodyPr>
          <a:lstStyle/>
          <a:p>
            <a:pPr defTabSz="1143000"/>
            <a:r>
              <a:rPr lang="en-IN" sz="2250" b="1" dirty="0">
                <a:solidFill>
                  <a:srgbClr val="4472C4"/>
                </a:solidFill>
                <a:latin typeface="Arial" panose="020B0604020202020204" pitchFamily="34" charset="0"/>
                <a:cs typeface="Arial" panose="020B0604020202020204" pitchFamily="34" charset="0"/>
              </a:rPr>
              <a:t>Real-World Data Collection</a:t>
            </a:r>
          </a:p>
        </p:txBody>
      </p:sp>
      <p:sp>
        <p:nvSpPr>
          <p:cNvPr id="9" name="Rectangle 8"/>
          <p:cNvSpPr/>
          <p:nvPr/>
        </p:nvSpPr>
        <p:spPr>
          <a:xfrm>
            <a:off x="1029849" y="2604807"/>
            <a:ext cx="7692394" cy="1586332"/>
          </a:xfrm>
          <a:prstGeom prst="rect">
            <a:avLst/>
          </a:prstGeom>
        </p:spPr>
        <p:txBody>
          <a:bodyPr wrap="square">
            <a:spAutoFit/>
          </a:bodyPr>
          <a:lstStyle/>
          <a:p>
            <a:pPr algn="just" defTabSz="1143000">
              <a:lnSpc>
                <a:spcPct val="150000"/>
              </a:lnSpc>
            </a:pPr>
            <a:r>
              <a:rPr lang="en-US" sz="2250" dirty="0">
                <a:solidFill>
                  <a:prstClr val="black"/>
                </a:solidFill>
                <a:latin typeface="Arial" panose="020B0604020202020204" pitchFamily="34" charset="0"/>
                <a:cs typeface="Arial" panose="020B0604020202020204" pitchFamily="34" charset="0"/>
              </a:rPr>
              <a:t>Enables collection of real-life shopping behaviour data from teens, supporting long-term analysis of AR nutrition tools (Pryer et al., 2025).</a:t>
            </a:r>
          </a:p>
        </p:txBody>
      </p:sp>
      <p:sp>
        <p:nvSpPr>
          <p:cNvPr id="11" name="Rectangle 10"/>
          <p:cNvSpPr/>
          <p:nvPr/>
        </p:nvSpPr>
        <p:spPr>
          <a:xfrm>
            <a:off x="1197200" y="4628163"/>
            <a:ext cx="3422732" cy="302327"/>
          </a:xfrm>
          <a:prstGeom prst="rect">
            <a:avLst/>
          </a:prstGeom>
        </p:spPr>
        <p:txBody>
          <a:bodyPr wrap="none">
            <a:spAutoFit/>
          </a:bodyPr>
          <a:lstStyle/>
          <a:p>
            <a:pPr algn="ctr" defTabSz="1143000">
              <a:lnSpc>
                <a:spcPts val="1500"/>
              </a:lnSpc>
            </a:pPr>
            <a:r>
              <a:rPr lang="en-US" sz="2250" b="1" dirty="0">
                <a:solidFill>
                  <a:srgbClr val="00B0F0"/>
                </a:solidFill>
                <a:latin typeface="Arial" panose="020B0604020202020204" pitchFamily="34" charset="0"/>
                <a:ea typeface="Funnel Display" pitchFamily="34" charset="-122"/>
                <a:cs typeface="Arial" panose="020B0604020202020204" pitchFamily="34" charset="0"/>
              </a:rPr>
              <a:t>Evaluation Frameworks</a:t>
            </a:r>
            <a:endParaRPr lang="en-US" sz="2250" b="1" dirty="0">
              <a:solidFill>
                <a:srgbClr val="00B0F0"/>
              </a:solidFill>
              <a:latin typeface="Arial" panose="020B0604020202020204" pitchFamily="34" charset="0"/>
              <a:cs typeface="Arial" panose="020B0604020202020204" pitchFamily="34" charset="0"/>
            </a:endParaRPr>
          </a:p>
        </p:txBody>
      </p:sp>
      <p:sp>
        <p:nvSpPr>
          <p:cNvPr id="13" name="Rectangle 12"/>
          <p:cNvSpPr/>
          <p:nvPr/>
        </p:nvSpPr>
        <p:spPr>
          <a:xfrm>
            <a:off x="1056801" y="5048166"/>
            <a:ext cx="7711529" cy="1694695"/>
          </a:xfrm>
          <a:prstGeom prst="rect">
            <a:avLst/>
          </a:prstGeom>
        </p:spPr>
        <p:txBody>
          <a:bodyPr wrap="square">
            <a:spAutoFit/>
          </a:bodyPr>
          <a:lstStyle/>
          <a:p>
            <a:pPr algn="just" defTabSz="1143000">
              <a:lnSpc>
                <a:spcPct val="150000"/>
              </a:lnSpc>
            </a:pPr>
            <a:r>
              <a:rPr lang="en-US" sz="2400" dirty="0">
                <a:latin typeface="Arial" panose="020B0604020202020204" pitchFamily="34" charset="0"/>
                <a:cs typeface="Arial" panose="020B0604020202020204" pitchFamily="34" charset="0"/>
              </a:rPr>
              <a:t>Provides structured methods such as RCTs to assess how effectively AR improves nutrition behaviours (Mellos et al., 2022).</a:t>
            </a:r>
            <a:endParaRPr lang="en-US" sz="2250" dirty="0">
              <a:solidFill>
                <a:prstClr val="black"/>
              </a:solidFill>
              <a:latin typeface="Arial" panose="020B0604020202020204" pitchFamily="34" charset="0"/>
              <a:cs typeface="Arial" panose="020B0604020202020204" pitchFamily="34" charset="0"/>
            </a:endParaRPr>
          </a:p>
        </p:txBody>
      </p:sp>
      <p:sp>
        <p:nvSpPr>
          <p:cNvPr id="14" name="Rectangle 13"/>
          <p:cNvSpPr/>
          <p:nvPr/>
        </p:nvSpPr>
        <p:spPr>
          <a:xfrm>
            <a:off x="1182428" y="6874725"/>
            <a:ext cx="2712024" cy="438582"/>
          </a:xfrm>
          <a:prstGeom prst="rect">
            <a:avLst/>
          </a:prstGeom>
        </p:spPr>
        <p:txBody>
          <a:bodyPr wrap="none">
            <a:spAutoFit/>
          </a:bodyPr>
          <a:lstStyle/>
          <a:p>
            <a:pPr defTabSz="1143000"/>
            <a:r>
              <a:rPr lang="en-IN" sz="2250" b="1" dirty="0">
                <a:solidFill>
                  <a:srgbClr val="4472C4"/>
                </a:solidFill>
                <a:latin typeface="Arial" panose="020B0604020202020204" pitchFamily="34" charset="0"/>
                <a:cs typeface="Arial" panose="020B0604020202020204" pitchFamily="34" charset="0"/>
              </a:rPr>
              <a:t>Innovation in Tech</a:t>
            </a:r>
          </a:p>
        </p:txBody>
      </p:sp>
      <p:sp>
        <p:nvSpPr>
          <p:cNvPr id="15" name="Rectangle 14"/>
          <p:cNvSpPr/>
          <p:nvPr/>
        </p:nvSpPr>
        <p:spPr>
          <a:xfrm>
            <a:off x="1096882" y="7541391"/>
            <a:ext cx="7642134" cy="1200329"/>
          </a:xfrm>
          <a:prstGeom prst="rect">
            <a:avLst/>
          </a:prstGeom>
        </p:spPr>
        <p:txBody>
          <a:bodyPr wrap="square">
            <a:spAutoFit/>
          </a:bodyPr>
          <a:lstStyle/>
          <a:p>
            <a:r>
              <a:rPr lang="en-US" sz="2400" dirty="0">
                <a:latin typeface="Arial" panose="020B0604020202020204" pitchFamily="34" charset="0"/>
                <a:cs typeface="Arial" panose="020B0604020202020204" pitchFamily="34" charset="0"/>
              </a:rPr>
              <a:t>Drives advancement of AR/VR and wearable-linked nutrition tools aimed at adolescents (</a:t>
            </a:r>
            <a:r>
              <a:rPr lang="en-US" sz="2400" dirty="0" err="1">
                <a:latin typeface="Arial" panose="020B0604020202020204" pitchFamily="34" charset="0"/>
                <a:cs typeface="Arial" panose="020B0604020202020204" pitchFamily="34" charset="0"/>
              </a:rPr>
              <a:t>Yigitbas</a:t>
            </a:r>
            <a:r>
              <a:rPr lang="en-US" sz="2400" dirty="0">
                <a:latin typeface="Arial" panose="020B0604020202020204" pitchFamily="34" charset="0"/>
                <a:cs typeface="Arial" panose="020B0604020202020204" pitchFamily="34" charset="0"/>
              </a:rPr>
              <a:t> &amp; Mazur, 2024).</a:t>
            </a:r>
          </a:p>
        </p:txBody>
      </p:sp>
      <p:sp>
        <p:nvSpPr>
          <p:cNvPr id="16" name="Rectangle 15"/>
          <p:cNvSpPr/>
          <p:nvPr/>
        </p:nvSpPr>
        <p:spPr>
          <a:xfrm>
            <a:off x="11461688" y="1097027"/>
            <a:ext cx="5796780" cy="707886"/>
          </a:xfrm>
          <a:prstGeom prst="rect">
            <a:avLst/>
          </a:prstGeom>
        </p:spPr>
        <p:txBody>
          <a:bodyPr wrap="none">
            <a:spAutoFit/>
          </a:bodyPr>
          <a:lstStyle/>
          <a:p>
            <a:pPr defTabSz="1143000"/>
            <a:r>
              <a:rPr lang="en-IN" sz="4000" b="1" dirty="0">
                <a:solidFill>
                  <a:srgbClr val="00B050"/>
                </a:solidFill>
                <a:latin typeface="Arial" panose="020B0604020202020204" pitchFamily="34" charset="0"/>
                <a:cs typeface="Arial" panose="020B0604020202020204" pitchFamily="34" charset="0"/>
              </a:rPr>
              <a:t>Education Implications</a:t>
            </a:r>
          </a:p>
        </p:txBody>
      </p:sp>
      <p:sp>
        <p:nvSpPr>
          <p:cNvPr id="17" name="Shape 1"/>
          <p:cNvSpPr/>
          <p:nvPr/>
        </p:nvSpPr>
        <p:spPr>
          <a:xfrm>
            <a:off x="10773929" y="2535126"/>
            <a:ext cx="57149" cy="2128788"/>
          </a:xfrm>
          <a:prstGeom prst="roundRect">
            <a:avLst>
              <a:gd name="adj" fmla="val 288623"/>
            </a:avLst>
          </a:prstGeom>
          <a:solidFill>
            <a:schemeClr val="tx1"/>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grpSp>
        <p:nvGrpSpPr>
          <p:cNvPr id="27" name="Group 26"/>
          <p:cNvGrpSpPr/>
          <p:nvPr/>
        </p:nvGrpSpPr>
        <p:grpSpPr>
          <a:xfrm>
            <a:off x="10555317" y="1988155"/>
            <a:ext cx="478156" cy="756483"/>
            <a:chOff x="11353617" y="1958785"/>
            <a:chExt cx="382525" cy="605186"/>
          </a:xfrm>
        </p:grpSpPr>
        <p:sp>
          <p:nvSpPr>
            <p:cNvPr id="25" name="Shape 8"/>
            <p:cNvSpPr/>
            <p:nvPr/>
          </p:nvSpPr>
          <p:spPr>
            <a:xfrm>
              <a:off x="11353617" y="1958785"/>
              <a:ext cx="382525" cy="402181"/>
            </a:xfrm>
            <a:prstGeom prst="roundRect">
              <a:avLst>
                <a:gd name="adj" fmla="val 18668"/>
              </a:avLst>
            </a:prstGeom>
            <a:solidFill>
              <a:srgbClr val="FAF5EB"/>
            </a:solidFill>
            <a:ln w="7620">
              <a:solidFill>
                <a:srgbClr val="D5CDBE"/>
              </a:solidFill>
              <a:prstDash val="solid"/>
            </a:ln>
          </p:spPr>
          <p:txBody>
            <a:bodyPr/>
            <a:lstStyle/>
            <a:p>
              <a:endParaRPr lang="en-IN">
                <a:latin typeface="Arial" panose="020B0604020202020204" pitchFamily="34" charset="0"/>
                <a:cs typeface="Arial" panose="020B0604020202020204" pitchFamily="34" charset="0"/>
              </a:endParaRPr>
            </a:p>
          </p:txBody>
        </p:sp>
        <p:sp>
          <p:nvSpPr>
            <p:cNvPr id="26" name="Text 4"/>
            <p:cNvSpPr/>
            <p:nvPr/>
          </p:nvSpPr>
          <p:spPr>
            <a:xfrm>
              <a:off x="11414237" y="2182983"/>
              <a:ext cx="283042" cy="380988"/>
            </a:xfrm>
            <a:prstGeom prst="rect">
              <a:avLst/>
            </a:prstGeom>
            <a:noFill/>
            <a:ln/>
          </p:spPr>
          <p:txBody>
            <a:bodyPr wrap="none" lIns="0" tIns="0" rIns="0" bIns="0" rtlCol="0" anchor="t"/>
            <a:lstStyle/>
            <a:p>
              <a:pPr algn="ctr" defTabSz="1143000">
                <a:lnSpc>
                  <a:spcPts val="1438"/>
                </a:lnSpc>
              </a:pPr>
              <a:r>
                <a:rPr lang="en-US" sz="3000" dirty="0">
                  <a:solidFill>
                    <a:srgbClr val="2B3541"/>
                  </a:solidFill>
                  <a:latin typeface="Arial" panose="020B0604020202020204" pitchFamily="34" charset="0"/>
                  <a:ea typeface="Funnel Display" pitchFamily="34" charset="-122"/>
                  <a:cs typeface="Arial" panose="020B0604020202020204" pitchFamily="34" charset="0"/>
                </a:rPr>
                <a:t>1</a:t>
              </a:r>
              <a:endParaRPr lang="en-US" sz="3000" dirty="0">
                <a:solidFill>
                  <a:prstClr val="black"/>
                </a:solidFill>
                <a:latin typeface="Arial" panose="020B0604020202020204" pitchFamily="34" charset="0"/>
                <a:cs typeface="Arial" panose="020B0604020202020204" pitchFamily="34" charset="0"/>
              </a:endParaRPr>
            </a:p>
          </p:txBody>
        </p:sp>
      </p:grpSp>
      <p:sp>
        <p:nvSpPr>
          <p:cNvPr id="34" name="Rectangle 33"/>
          <p:cNvSpPr/>
          <p:nvPr/>
        </p:nvSpPr>
        <p:spPr>
          <a:xfrm>
            <a:off x="11662644" y="2024689"/>
            <a:ext cx="3695242" cy="446597"/>
          </a:xfrm>
          <a:prstGeom prst="rect">
            <a:avLst/>
          </a:prstGeom>
        </p:spPr>
        <p:txBody>
          <a:bodyPr wrap="none">
            <a:spAutoFit/>
          </a:bodyPr>
          <a:lstStyle/>
          <a:p>
            <a:pPr defTabSz="1143000">
              <a:lnSpc>
                <a:spcPts val="3000"/>
              </a:lnSpc>
            </a:pPr>
            <a:r>
              <a:rPr lang="en-US" sz="2250" b="1" dirty="0">
                <a:solidFill>
                  <a:srgbClr val="3371A5"/>
                </a:solidFill>
                <a:latin typeface="Arial" panose="020B0604020202020204" pitchFamily="34" charset="0"/>
                <a:ea typeface="Funnel Display" pitchFamily="34" charset="-122"/>
                <a:cs typeface="Arial" panose="020B0604020202020204" pitchFamily="34" charset="0"/>
              </a:rPr>
              <a:t>Curriculum Enhancement</a:t>
            </a:r>
            <a:endParaRPr lang="en-US" sz="2250" b="1" dirty="0">
              <a:solidFill>
                <a:prstClr val="black"/>
              </a:solidFill>
              <a:latin typeface="Arial" panose="020B0604020202020204" pitchFamily="34" charset="0"/>
              <a:cs typeface="Arial" panose="020B0604020202020204" pitchFamily="34" charset="0"/>
            </a:endParaRPr>
          </a:p>
        </p:txBody>
      </p:sp>
      <p:sp>
        <p:nvSpPr>
          <p:cNvPr id="35" name="Rectangle 34"/>
          <p:cNvSpPr/>
          <p:nvPr/>
        </p:nvSpPr>
        <p:spPr>
          <a:xfrm>
            <a:off x="11033473" y="2510877"/>
            <a:ext cx="6473569" cy="1586332"/>
          </a:xfrm>
          <a:prstGeom prst="rect">
            <a:avLst/>
          </a:prstGeom>
        </p:spPr>
        <p:txBody>
          <a:bodyPr wrap="square">
            <a:spAutoFit/>
          </a:bodyPr>
          <a:lstStyle/>
          <a:p>
            <a:pPr algn="just" defTabSz="1143000">
              <a:lnSpc>
                <a:spcPct val="150000"/>
              </a:lnSpc>
            </a:pPr>
            <a:r>
              <a:rPr lang="en-US" sz="2250" dirty="0">
                <a:solidFill>
                  <a:prstClr val="black"/>
                </a:solidFill>
                <a:latin typeface="Arial" panose="020B0604020202020204" pitchFamily="34" charset="0"/>
                <a:cs typeface="Arial" panose="020B0604020202020204" pitchFamily="34" charset="0"/>
              </a:rPr>
              <a:t>Supports integration of AR nutrition apps into school programmes for interactive learning (Juan et al., 2019).</a:t>
            </a:r>
          </a:p>
        </p:txBody>
      </p:sp>
      <p:sp>
        <p:nvSpPr>
          <p:cNvPr id="36" name="Shape 1"/>
          <p:cNvSpPr/>
          <p:nvPr/>
        </p:nvSpPr>
        <p:spPr>
          <a:xfrm>
            <a:off x="10784072" y="5410594"/>
            <a:ext cx="57149" cy="2100404"/>
          </a:xfrm>
          <a:prstGeom prst="roundRect">
            <a:avLst>
              <a:gd name="adj" fmla="val 288623"/>
            </a:avLst>
          </a:prstGeom>
          <a:solidFill>
            <a:schemeClr val="tx1"/>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grpSp>
        <p:nvGrpSpPr>
          <p:cNvPr id="28" name="Group 27"/>
          <p:cNvGrpSpPr/>
          <p:nvPr/>
        </p:nvGrpSpPr>
        <p:grpSpPr>
          <a:xfrm>
            <a:off x="10552710" y="4817744"/>
            <a:ext cx="478156" cy="756483"/>
            <a:chOff x="11353617" y="1958785"/>
            <a:chExt cx="382525" cy="605186"/>
          </a:xfrm>
        </p:grpSpPr>
        <p:sp>
          <p:nvSpPr>
            <p:cNvPr id="29" name="Shape 8"/>
            <p:cNvSpPr/>
            <p:nvPr/>
          </p:nvSpPr>
          <p:spPr>
            <a:xfrm>
              <a:off x="11353617" y="1958785"/>
              <a:ext cx="382525" cy="402181"/>
            </a:xfrm>
            <a:prstGeom prst="roundRect">
              <a:avLst>
                <a:gd name="adj" fmla="val 18668"/>
              </a:avLst>
            </a:prstGeom>
            <a:solidFill>
              <a:srgbClr val="FAF5EB"/>
            </a:solidFill>
            <a:ln w="7620">
              <a:solidFill>
                <a:srgbClr val="D5CDBE"/>
              </a:solidFill>
              <a:prstDash val="solid"/>
            </a:ln>
          </p:spPr>
          <p:txBody>
            <a:bodyPr/>
            <a:lstStyle/>
            <a:p>
              <a:endParaRPr lang="en-IN">
                <a:latin typeface="Arial" panose="020B0604020202020204" pitchFamily="34" charset="0"/>
                <a:cs typeface="Arial" panose="020B0604020202020204" pitchFamily="34" charset="0"/>
              </a:endParaRPr>
            </a:p>
          </p:txBody>
        </p:sp>
        <p:sp>
          <p:nvSpPr>
            <p:cNvPr id="30" name="Text 4"/>
            <p:cNvSpPr/>
            <p:nvPr/>
          </p:nvSpPr>
          <p:spPr>
            <a:xfrm>
              <a:off x="11414237" y="2182983"/>
              <a:ext cx="283042" cy="380988"/>
            </a:xfrm>
            <a:prstGeom prst="rect">
              <a:avLst/>
            </a:prstGeom>
            <a:noFill/>
            <a:ln/>
          </p:spPr>
          <p:txBody>
            <a:bodyPr wrap="none" lIns="0" tIns="0" rIns="0" bIns="0" rtlCol="0" anchor="t"/>
            <a:lstStyle/>
            <a:p>
              <a:pPr algn="ctr" defTabSz="1143000">
                <a:lnSpc>
                  <a:spcPts val="1438"/>
                </a:lnSpc>
              </a:pPr>
              <a:r>
                <a:rPr lang="en-US" sz="3000" dirty="0">
                  <a:solidFill>
                    <a:srgbClr val="2B3541"/>
                  </a:solidFill>
                  <a:latin typeface="Arial" panose="020B0604020202020204" pitchFamily="34" charset="0"/>
                  <a:cs typeface="Arial" panose="020B0604020202020204" pitchFamily="34" charset="0"/>
                </a:rPr>
                <a:t>2</a:t>
              </a:r>
              <a:endParaRPr lang="en-US" sz="3000" dirty="0">
                <a:solidFill>
                  <a:prstClr val="black"/>
                </a:solidFill>
                <a:latin typeface="Arial" panose="020B0604020202020204" pitchFamily="34" charset="0"/>
                <a:cs typeface="Arial" panose="020B0604020202020204" pitchFamily="34" charset="0"/>
              </a:endParaRPr>
            </a:p>
          </p:txBody>
        </p:sp>
      </p:grpSp>
      <p:grpSp>
        <p:nvGrpSpPr>
          <p:cNvPr id="31" name="Group 30"/>
          <p:cNvGrpSpPr/>
          <p:nvPr/>
        </p:nvGrpSpPr>
        <p:grpSpPr>
          <a:xfrm>
            <a:off x="10573567" y="7601121"/>
            <a:ext cx="478156" cy="756483"/>
            <a:chOff x="11353617" y="1958785"/>
            <a:chExt cx="382525" cy="605186"/>
          </a:xfrm>
        </p:grpSpPr>
        <p:sp>
          <p:nvSpPr>
            <p:cNvPr id="32" name="Shape 8"/>
            <p:cNvSpPr/>
            <p:nvPr/>
          </p:nvSpPr>
          <p:spPr>
            <a:xfrm>
              <a:off x="11353617" y="1958785"/>
              <a:ext cx="382525" cy="402181"/>
            </a:xfrm>
            <a:prstGeom prst="roundRect">
              <a:avLst>
                <a:gd name="adj" fmla="val 18668"/>
              </a:avLst>
            </a:prstGeom>
            <a:solidFill>
              <a:srgbClr val="FAF5EB"/>
            </a:solidFill>
            <a:ln w="7620">
              <a:solidFill>
                <a:srgbClr val="D5CDBE"/>
              </a:solidFill>
              <a:prstDash val="solid"/>
            </a:ln>
          </p:spPr>
          <p:txBody>
            <a:bodyPr/>
            <a:lstStyle/>
            <a:p>
              <a:endParaRPr lang="en-IN">
                <a:latin typeface="Arial" panose="020B0604020202020204" pitchFamily="34" charset="0"/>
                <a:cs typeface="Arial" panose="020B0604020202020204" pitchFamily="34" charset="0"/>
              </a:endParaRPr>
            </a:p>
          </p:txBody>
        </p:sp>
        <p:sp>
          <p:nvSpPr>
            <p:cNvPr id="33" name="Text 4"/>
            <p:cNvSpPr/>
            <p:nvPr/>
          </p:nvSpPr>
          <p:spPr>
            <a:xfrm>
              <a:off x="11414237" y="2182983"/>
              <a:ext cx="283042" cy="380988"/>
            </a:xfrm>
            <a:prstGeom prst="rect">
              <a:avLst/>
            </a:prstGeom>
            <a:noFill/>
            <a:ln/>
          </p:spPr>
          <p:txBody>
            <a:bodyPr wrap="none" lIns="0" tIns="0" rIns="0" bIns="0" rtlCol="0" anchor="t"/>
            <a:lstStyle/>
            <a:p>
              <a:pPr algn="ctr" defTabSz="1143000">
                <a:lnSpc>
                  <a:spcPts val="1438"/>
                </a:lnSpc>
              </a:pPr>
              <a:r>
                <a:rPr lang="en-US" sz="3000" dirty="0">
                  <a:solidFill>
                    <a:srgbClr val="2B3541"/>
                  </a:solidFill>
                  <a:latin typeface="Arial" panose="020B0604020202020204" pitchFamily="34" charset="0"/>
                  <a:cs typeface="Arial" panose="020B0604020202020204" pitchFamily="34" charset="0"/>
                </a:rPr>
                <a:t>3</a:t>
              </a:r>
              <a:endParaRPr lang="en-US" sz="3000" dirty="0">
                <a:solidFill>
                  <a:prstClr val="black"/>
                </a:solidFill>
                <a:latin typeface="Arial" panose="020B0604020202020204" pitchFamily="34" charset="0"/>
                <a:cs typeface="Arial" panose="020B0604020202020204" pitchFamily="34" charset="0"/>
              </a:endParaRPr>
            </a:p>
          </p:txBody>
        </p:sp>
      </p:grpSp>
      <p:sp>
        <p:nvSpPr>
          <p:cNvPr id="37" name="Rectangle 36"/>
          <p:cNvSpPr/>
          <p:nvPr/>
        </p:nvSpPr>
        <p:spPr>
          <a:xfrm>
            <a:off x="11908384" y="4945839"/>
            <a:ext cx="3449534" cy="438582"/>
          </a:xfrm>
          <a:prstGeom prst="rect">
            <a:avLst/>
          </a:prstGeom>
        </p:spPr>
        <p:txBody>
          <a:bodyPr wrap="none">
            <a:spAutoFit/>
          </a:bodyPr>
          <a:lstStyle/>
          <a:p>
            <a:pPr defTabSz="1143000"/>
            <a:r>
              <a:rPr lang="en-IN" sz="2250" b="1" dirty="0">
                <a:solidFill>
                  <a:srgbClr val="ED7D31">
                    <a:lumMod val="75000"/>
                  </a:srgbClr>
                </a:solidFill>
                <a:latin typeface="Arial" panose="020B0604020202020204" pitchFamily="34" charset="0"/>
                <a:cs typeface="Arial" panose="020B0604020202020204" pitchFamily="34" charset="0"/>
              </a:rPr>
              <a:t>Teacher/Parent Training</a:t>
            </a:r>
          </a:p>
        </p:txBody>
      </p:sp>
      <p:sp>
        <p:nvSpPr>
          <p:cNvPr id="38" name="Rectangle 37"/>
          <p:cNvSpPr/>
          <p:nvPr/>
        </p:nvSpPr>
        <p:spPr>
          <a:xfrm>
            <a:off x="11058252" y="5489381"/>
            <a:ext cx="6482298" cy="1694695"/>
          </a:xfrm>
          <a:prstGeom prst="rect">
            <a:avLst/>
          </a:prstGeom>
        </p:spPr>
        <p:txBody>
          <a:bodyPr wrap="square">
            <a:spAutoFit/>
          </a:bodyPr>
          <a:lstStyle/>
          <a:p>
            <a:pPr algn="just" defTabSz="1143000">
              <a:lnSpc>
                <a:spcPct val="150000"/>
              </a:lnSpc>
            </a:pPr>
            <a:r>
              <a:rPr lang="en-US" sz="2400" dirty="0">
                <a:latin typeface="Arial" panose="020B0604020202020204" pitchFamily="34" charset="0"/>
                <a:cs typeface="Arial" panose="020B0604020202020204" pitchFamily="34" charset="0"/>
              </a:rPr>
              <a:t>Offers practical tools for parents and teachers to guide teens during food choices (Pryer et al., 2023).</a:t>
            </a:r>
            <a:endParaRPr lang="en-US" sz="2250" dirty="0">
              <a:solidFill>
                <a:prstClr val="black"/>
              </a:solidFill>
              <a:latin typeface="Arial" panose="020B0604020202020204" pitchFamily="34" charset="0"/>
              <a:cs typeface="Arial" panose="020B0604020202020204" pitchFamily="34" charset="0"/>
            </a:endParaRPr>
          </a:p>
        </p:txBody>
      </p:sp>
      <p:sp>
        <p:nvSpPr>
          <p:cNvPr id="40" name="Rectangle 39"/>
          <p:cNvSpPr/>
          <p:nvPr/>
        </p:nvSpPr>
        <p:spPr>
          <a:xfrm>
            <a:off x="12681501" y="7601121"/>
            <a:ext cx="2140330" cy="438582"/>
          </a:xfrm>
          <a:prstGeom prst="rect">
            <a:avLst/>
          </a:prstGeom>
        </p:spPr>
        <p:txBody>
          <a:bodyPr wrap="none">
            <a:spAutoFit/>
          </a:bodyPr>
          <a:lstStyle/>
          <a:p>
            <a:pPr defTabSz="1143000"/>
            <a:r>
              <a:rPr lang="en-IN" sz="2250" b="1" dirty="0">
                <a:solidFill>
                  <a:srgbClr val="7030A0"/>
                </a:solidFill>
                <a:latin typeface="Arial" panose="020B0604020202020204" pitchFamily="34" charset="0"/>
                <a:cs typeface="Arial" panose="020B0604020202020204" pitchFamily="34" charset="0"/>
              </a:rPr>
              <a:t>Lifelong Skills</a:t>
            </a:r>
          </a:p>
        </p:txBody>
      </p:sp>
      <p:sp>
        <p:nvSpPr>
          <p:cNvPr id="41" name="Rectangle 40"/>
          <p:cNvSpPr/>
          <p:nvPr/>
        </p:nvSpPr>
        <p:spPr>
          <a:xfrm>
            <a:off x="10989604" y="8186002"/>
            <a:ext cx="7002848" cy="1685846"/>
          </a:xfrm>
          <a:prstGeom prst="rect">
            <a:avLst/>
          </a:prstGeom>
        </p:spPr>
        <p:txBody>
          <a:bodyPr wrap="square">
            <a:spAutoFit/>
          </a:bodyPr>
          <a:lstStyle/>
          <a:p>
            <a:pPr algn="just" defTabSz="1143000">
              <a:lnSpc>
                <a:spcPct val="150000"/>
              </a:lnSpc>
            </a:pPr>
            <a:r>
              <a:rPr lang="en-US" sz="2400" dirty="0">
                <a:latin typeface="Arial" panose="020B0604020202020204" pitchFamily="34" charset="0"/>
                <a:cs typeface="Arial" panose="020B0604020202020204" pitchFamily="34" charset="0"/>
              </a:rPr>
              <a:t>Builds sustained skills in understanding food labels and healthier decision-making (Mellos et al., 2022).</a:t>
            </a:r>
            <a:endParaRPr lang="en-IN" sz="2250" dirty="0">
              <a:solidFill>
                <a:prstClr val="black"/>
              </a:solidFill>
              <a:latin typeface="Arial" panose="020B0604020202020204" pitchFamily="34" charset="0"/>
              <a:cs typeface="Arial" panose="020B0604020202020204" pitchFamily="34" charset="0"/>
            </a:endParaRPr>
          </a:p>
        </p:txBody>
      </p:sp>
      <p:sp>
        <p:nvSpPr>
          <p:cNvPr id="43" name="Shape 1"/>
          <p:cNvSpPr/>
          <p:nvPr/>
        </p:nvSpPr>
        <p:spPr>
          <a:xfrm>
            <a:off x="10755497" y="8095044"/>
            <a:ext cx="57149" cy="2100404"/>
          </a:xfrm>
          <a:prstGeom prst="roundRect">
            <a:avLst>
              <a:gd name="adj" fmla="val 288623"/>
            </a:avLst>
          </a:prstGeom>
          <a:solidFill>
            <a:schemeClr val="tx1"/>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sp>
        <p:nvSpPr>
          <p:cNvPr id="44" name="Rectangle 43"/>
          <p:cNvSpPr/>
          <p:nvPr/>
        </p:nvSpPr>
        <p:spPr>
          <a:xfrm>
            <a:off x="4822058" y="165900"/>
            <a:ext cx="8547917" cy="707886"/>
          </a:xfrm>
          <a:prstGeom prst="rect">
            <a:avLst/>
          </a:prstGeom>
        </p:spPr>
        <p:txBody>
          <a:bodyPr wrap="none">
            <a:spAutoFit/>
          </a:bodyPr>
          <a:lstStyle/>
          <a:p>
            <a:pPr defTabSz="1143000"/>
            <a:r>
              <a:rPr lang="en-US" sz="4000" b="1" dirty="0">
                <a:solidFill>
                  <a:srgbClr val="FF0000"/>
                </a:solidFill>
                <a:latin typeface="Arial" panose="020B0604020202020204" pitchFamily="34" charset="0"/>
                <a:cs typeface="Arial" panose="020B0604020202020204" pitchFamily="34" charset="0"/>
              </a:rPr>
              <a:t>Implications of Food Scan AR App</a:t>
            </a:r>
          </a:p>
        </p:txBody>
      </p:sp>
      <p:sp>
        <p:nvSpPr>
          <p:cNvPr id="45" name="Shape 1"/>
          <p:cNvSpPr/>
          <p:nvPr/>
        </p:nvSpPr>
        <p:spPr>
          <a:xfrm>
            <a:off x="914491" y="2374325"/>
            <a:ext cx="57149" cy="2128788"/>
          </a:xfrm>
          <a:prstGeom prst="roundRect">
            <a:avLst>
              <a:gd name="adj" fmla="val 288623"/>
            </a:avLst>
          </a:prstGeom>
          <a:solidFill>
            <a:srgbClr val="00B050"/>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sp>
        <p:nvSpPr>
          <p:cNvPr id="46" name="Shape 1"/>
          <p:cNvSpPr/>
          <p:nvPr/>
        </p:nvSpPr>
        <p:spPr>
          <a:xfrm>
            <a:off x="908247" y="4866417"/>
            <a:ext cx="57149" cy="2128788"/>
          </a:xfrm>
          <a:prstGeom prst="roundRect">
            <a:avLst>
              <a:gd name="adj" fmla="val 288623"/>
            </a:avLst>
          </a:prstGeom>
          <a:solidFill>
            <a:srgbClr val="00B050"/>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sp>
        <p:nvSpPr>
          <p:cNvPr id="47" name="Shape 1"/>
          <p:cNvSpPr/>
          <p:nvPr/>
        </p:nvSpPr>
        <p:spPr>
          <a:xfrm>
            <a:off x="901067" y="7343314"/>
            <a:ext cx="57149" cy="2128788"/>
          </a:xfrm>
          <a:prstGeom prst="roundRect">
            <a:avLst>
              <a:gd name="adj" fmla="val 288623"/>
            </a:avLst>
          </a:prstGeom>
          <a:solidFill>
            <a:srgbClr val="00B050"/>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sp>
        <p:nvSpPr>
          <p:cNvPr id="39" name="Rectangle 38"/>
          <p:cNvSpPr/>
          <p:nvPr/>
        </p:nvSpPr>
        <p:spPr>
          <a:xfrm>
            <a:off x="14787041" y="6315"/>
            <a:ext cx="3454792" cy="438582"/>
          </a:xfrm>
          <a:prstGeom prst="rect">
            <a:avLst/>
          </a:prstGeom>
        </p:spPr>
        <p:txBody>
          <a:bodyPr wrap="none">
            <a:spAutoFit/>
          </a:bodyPr>
          <a:lstStyle/>
          <a:p>
            <a:pPr defTabSz="1143000"/>
            <a:r>
              <a:rPr lang="en-US" sz="2250" dirty="0">
                <a:solidFill>
                  <a:prstClr val="black"/>
                </a:solidFill>
                <a:latin typeface="Arial" panose="020B0604020202020204" pitchFamily="34" charset="0"/>
                <a:cs typeface="Arial" panose="020B0604020202020204" pitchFamily="34" charset="0"/>
              </a:rPr>
              <a:t>Akshay Moncy (2430327)</a:t>
            </a:r>
            <a:endParaRPr lang="en-IN" sz="225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5748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fade">
                                      <p:cBhvr>
                                        <p:cTn id="7" dur="2000"/>
                                        <p:tgtEl>
                                          <p:spTgt spid="44"/>
                                        </p:tgtEl>
                                      </p:cBhvr>
                                    </p:animEffect>
                                    <p:anim calcmode="lin" valueType="num">
                                      <p:cBhvr>
                                        <p:cTn id="8" dur="2000" fill="hold"/>
                                        <p:tgtEl>
                                          <p:spTgt spid="44"/>
                                        </p:tgtEl>
                                        <p:attrNameLst>
                                          <p:attrName>ppt_w</p:attrName>
                                        </p:attrNameLst>
                                      </p:cBhvr>
                                      <p:tavLst>
                                        <p:tav tm="0" fmla="#ppt_w*sin(2.5*pi*$)">
                                          <p:val>
                                            <p:fltVal val="0"/>
                                          </p:val>
                                        </p:tav>
                                        <p:tav tm="100000">
                                          <p:val>
                                            <p:fltVal val="1"/>
                                          </p:val>
                                        </p:tav>
                                      </p:tavLst>
                                    </p:anim>
                                    <p:anim calcmode="lin" valueType="num">
                                      <p:cBhvr>
                                        <p:cTn id="9" dur="2000" fill="hold"/>
                                        <p:tgtEl>
                                          <p:spTgt spid="44"/>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2000"/>
                                        <p:tgtEl>
                                          <p:spTgt spid="48"/>
                                        </p:tgtEl>
                                      </p:cBhvr>
                                    </p:animEffect>
                                    <p:anim calcmode="lin" valueType="num">
                                      <p:cBhvr>
                                        <p:cTn id="13" dur="2000" fill="hold"/>
                                        <p:tgtEl>
                                          <p:spTgt spid="48"/>
                                        </p:tgtEl>
                                        <p:attrNameLst>
                                          <p:attrName>ppt_w</p:attrName>
                                        </p:attrNameLst>
                                      </p:cBhvr>
                                      <p:tavLst>
                                        <p:tav tm="0" fmla="#ppt_w*sin(2.5*pi*$)">
                                          <p:val>
                                            <p:fltVal val="0"/>
                                          </p:val>
                                        </p:tav>
                                        <p:tav tm="100000">
                                          <p:val>
                                            <p:fltVal val="1"/>
                                          </p:val>
                                        </p:tav>
                                      </p:tavLst>
                                    </p:anim>
                                    <p:anim calcmode="lin" valueType="num">
                                      <p:cBhvr>
                                        <p:cTn id="14" dur="2000" fill="hold"/>
                                        <p:tgtEl>
                                          <p:spTgt spid="48"/>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2000"/>
                                        <p:tgtEl>
                                          <p:spTgt spid="2"/>
                                        </p:tgtEl>
                                      </p:cBhvr>
                                    </p:animEffect>
                                    <p:anim calcmode="lin" valueType="num">
                                      <p:cBhvr>
                                        <p:cTn id="18" dur="2000" fill="hold"/>
                                        <p:tgtEl>
                                          <p:spTgt spid="2"/>
                                        </p:tgtEl>
                                        <p:attrNameLst>
                                          <p:attrName>ppt_w</p:attrName>
                                        </p:attrNameLst>
                                      </p:cBhvr>
                                      <p:tavLst>
                                        <p:tav tm="0" fmla="#ppt_w*sin(2.5*pi*$)">
                                          <p:val>
                                            <p:fltVal val="0"/>
                                          </p:val>
                                        </p:tav>
                                        <p:tav tm="100000">
                                          <p:val>
                                            <p:fltVal val="1"/>
                                          </p:val>
                                        </p:tav>
                                      </p:tavLst>
                                    </p:anim>
                                    <p:anim calcmode="lin" valueType="num">
                                      <p:cBhvr>
                                        <p:cTn id="19" dur="2000" fill="hold"/>
                                        <p:tgtEl>
                                          <p:spTgt spid="2"/>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2000"/>
                                        <p:tgtEl>
                                          <p:spTgt spid="16"/>
                                        </p:tgtEl>
                                      </p:cBhvr>
                                    </p:animEffect>
                                    <p:anim calcmode="lin" valueType="num">
                                      <p:cBhvr>
                                        <p:cTn id="23" dur="2000" fill="hold"/>
                                        <p:tgtEl>
                                          <p:spTgt spid="16"/>
                                        </p:tgtEl>
                                        <p:attrNameLst>
                                          <p:attrName>ppt_w</p:attrName>
                                        </p:attrNameLst>
                                      </p:cBhvr>
                                      <p:tavLst>
                                        <p:tav tm="0" fmla="#ppt_w*sin(2.5*pi*$)">
                                          <p:val>
                                            <p:fltVal val="0"/>
                                          </p:val>
                                        </p:tav>
                                        <p:tav tm="100000">
                                          <p:val>
                                            <p:fltVal val="1"/>
                                          </p:val>
                                        </p:tav>
                                      </p:tavLst>
                                    </p:anim>
                                    <p:anim calcmode="lin" valueType="num">
                                      <p:cBhvr>
                                        <p:cTn id="24" dur="2000" fill="hold"/>
                                        <p:tgtEl>
                                          <p:spTgt spid="16"/>
                                        </p:tgtEl>
                                        <p:attrNameLst>
                                          <p:attrName>ppt_h</p:attrName>
                                        </p:attrNameLst>
                                      </p:cBhvr>
                                      <p:tavLst>
                                        <p:tav tm="0">
                                          <p:val>
                                            <p:strVal val="#ppt_h"/>
                                          </p:val>
                                        </p:tav>
                                        <p:tav tm="100000">
                                          <p:val>
                                            <p:strVal val="#ppt_h"/>
                                          </p:val>
                                        </p:tav>
                                      </p:tavLst>
                                    </p:anim>
                                  </p:childTnLst>
                                </p:cTn>
                              </p:par>
                              <p:par>
                                <p:cTn id="25" presetID="45" presetClass="entr" presetSubtype="0" fill="hold" nodeType="withEffect">
                                  <p:stCondLst>
                                    <p:cond delay="0"/>
                                  </p:stCondLst>
                                  <p:childTnLst>
                                    <p:set>
                                      <p:cBhvr>
                                        <p:cTn id="26" dur="1" fill="hold">
                                          <p:stCondLst>
                                            <p:cond delay="0"/>
                                          </p:stCondLst>
                                        </p:cTn>
                                        <p:tgtEl>
                                          <p:spTgt spid="49"/>
                                        </p:tgtEl>
                                        <p:attrNameLst>
                                          <p:attrName>style.visibility</p:attrName>
                                        </p:attrNameLst>
                                      </p:cBhvr>
                                      <p:to>
                                        <p:strVal val="visible"/>
                                      </p:to>
                                    </p:set>
                                    <p:animEffect transition="in" filter="fade">
                                      <p:cBhvr>
                                        <p:cTn id="27" dur="2000"/>
                                        <p:tgtEl>
                                          <p:spTgt spid="49"/>
                                        </p:tgtEl>
                                      </p:cBhvr>
                                    </p:animEffect>
                                    <p:anim calcmode="lin" valueType="num">
                                      <p:cBhvr>
                                        <p:cTn id="28" dur="2000" fill="hold"/>
                                        <p:tgtEl>
                                          <p:spTgt spid="49"/>
                                        </p:tgtEl>
                                        <p:attrNameLst>
                                          <p:attrName>ppt_w</p:attrName>
                                        </p:attrNameLst>
                                      </p:cBhvr>
                                      <p:tavLst>
                                        <p:tav tm="0" fmla="#ppt_w*sin(2.5*pi*$)">
                                          <p:val>
                                            <p:fltVal val="0"/>
                                          </p:val>
                                        </p:tav>
                                        <p:tav tm="100000">
                                          <p:val>
                                            <p:fltVal val="1"/>
                                          </p:val>
                                        </p:tav>
                                      </p:tavLst>
                                    </p:anim>
                                    <p:anim calcmode="lin" valueType="num">
                                      <p:cBhvr>
                                        <p:cTn id="29" dur="2000" fill="hold"/>
                                        <p:tgtEl>
                                          <p:spTgt spid="49"/>
                                        </p:tgtEl>
                                        <p:attrNameLst>
                                          <p:attrName>ppt_h</p:attrName>
                                        </p:attrNameLst>
                                      </p:cBhvr>
                                      <p:tavLst>
                                        <p:tav tm="0">
                                          <p:val>
                                            <p:strVal val="#ppt_h"/>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17" presetClass="entr" presetSubtype="10"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p:cTn id="34" dur="500" fill="hold"/>
                                        <p:tgtEl>
                                          <p:spTgt spid="8"/>
                                        </p:tgtEl>
                                        <p:attrNameLst>
                                          <p:attrName>ppt_w</p:attrName>
                                        </p:attrNameLst>
                                      </p:cBhvr>
                                      <p:tavLst>
                                        <p:tav tm="0">
                                          <p:val>
                                            <p:fltVal val="0"/>
                                          </p:val>
                                        </p:tav>
                                        <p:tav tm="100000">
                                          <p:val>
                                            <p:strVal val="#ppt_w"/>
                                          </p:val>
                                        </p:tav>
                                      </p:tavLst>
                                    </p:anim>
                                    <p:anim calcmode="lin" valueType="num">
                                      <p:cBhvr>
                                        <p:cTn id="35" dur="500" fill="hold"/>
                                        <p:tgtEl>
                                          <p:spTgt spid="8"/>
                                        </p:tgtEl>
                                        <p:attrNameLst>
                                          <p:attrName>ppt_h</p:attrName>
                                        </p:attrNameLst>
                                      </p:cBhvr>
                                      <p:tavLst>
                                        <p:tav tm="0">
                                          <p:val>
                                            <p:strVal val="#ppt_h"/>
                                          </p:val>
                                        </p:tav>
                                        <p:tav tm="100000">
                                          <p:val>
                                            <p:strVal val="#ppt_h"/>
                                          </p:val>
                                        </p:tav>
                                      </p:tavLst>
                                    </p:anim>
                                  </p:childTnLst>
                                </p:cTn>
                              </p:par>
                              <p:par>
                                <p:cTn id="36" presetID="17" presetClass="entr" presetSubtype="10" fill="hold" nodeType="withEffect">
                                  <p:stCondLst>
                                    <p:cond delay="0"/>
                                  </p:stCondLst>
                                  <p:childTnLst>
                                    <p:set>
                                      <p:cBhvr>
                                        <p:cTn id="37" dur="1" fill="hold">
                                          <p:stCondLst>
                                            <p:cond delay="0"/>
                                          </p:stCondLst>
                                        </p:cTn>
                                        <p:tgtEl>
                                          <p:spTgt spid="45"/>
                                        </p:tgtEl>
                                        <p:attrNameLst>
                                          <p:attrName>style.visibility</p:attrName>
                                        </p:attrNameLst>
                                      </p:cBhvr>
                                      <p:to>
                                        <p:strVal val="visible"/>
                                      </p:to>
                                    </p:set>
                                    <p:anim calcmode="lin" valueType="num">
                                      <p:cBhvr>
                                        <p:cTn id="38" dur="500" fill="hold"/>
                                        <p:tgtEl>
                                          <p:spTgt spid="45"/>
                                        </p:tgtEl>
                                        <p:attrNameLst>
                                          <p:attrName>ppt_w</p:attrName>
                                        </p:attrNameLst>
                                      </p:cBhvr>
                                      <p:tavLst>
                                        <p:tav tm="0">
                                          <p:val>
                                            <p:fltVal val="0"/>
                                          </p:val>
                                        </p:tav>
                                        <p:tav tm="100000">
                                          <p:val>
                                            <p:strVal val="#ppt_w"/>
                                          </p:val>
                                        </p:tav>
                                      </p:tavLst>
                                    </p:anim>
                                    <p:anim calcmode="lin" valueType="num">
                                      <p:cBhvr>
                                        <p:cTn id="39" dur="500" fill="hold"/>
                                        <p:tgtEl>
                                          <p:spTgt spid="45"/>
                                        </p:tgtEl>
                                        <p:attrNameLst>
                                          <p:attrName>ppt_h</p:attrName>
                                        </p:attrNameLst>
                                      </p:cBhvr>
                                      <p:tavLst>
                                        <p:tav tm="0">
                                          <p:val>
                                            <p:strVal val="#ppt_h"/>
                                          </p:val>
                                        </p:tav>
                                        <p:tav tm="100000">
                                          <p:val>
                                            <p:strVal val="#ppt_h"/>
                                          </p:val>
                                        </p:tav>
                                      </p:tavLst>
                                    </p:anim>
                                  </p:childTnLst>
                                </p:cTn>
                              </p:par>
                              <p:par>
                                <p:cTn id="40" presetID="17" presetClass="entr" presetSubtype="10" fill="hold" grpId="0" nodeType="withEffect">
                                  <p:stCondLst>
                                    <p:cond delay="0"/>
                                  </p:stCondLst>
                                  <p:childTnLst>
                                    <p:set>
                                      <p:cBhvr>
                                        <p:cTn id="41" dur="1" fill="hold">
                                          <p:stCondLst>
                                            <p:cond delay="0"/>
                                          </p:stCondLst>
                                        </p:cTn>
                                        <p:tgtEl>
                                          <p:spTgt spid="9"/>
                                        </p:tgtEl>
                                        <p:attrNameLst>
                                          <p:attrName>style.visibility</p:attrName>
                                        </p:attrNameLst>
                                      </p:cBhvr>
                                      <p:to>
                                        <p:strVal val="visible"/>
                                      </p:to>
                                    </p:set>
                                    <p:anim calcmode="lin" valueType="num">
                                      <p:cBhvr>
                                        <p:cTn id="42" dur="500" fill="hold"/>
                                        <p:tgtEl>
                                          <p:spTgt spid="9"/>
                                        </p:tgtEl>
                                        <p:attrNameLst>
                                          <p:attrName>ppt_w</p:attrName>
                                        </p:attrNameLst>
                                      </p:cBhvr>
                                      <p:tavLst>
                                        <p:tav tm="0">
                                          <p:val>
                                            <p:fltVal val="0"/>
                                          </p:val>
                                        </p:tav>
                                        <p:tav tm="100000">
                                          <p:val>
                                            <p:strVal val="#ppt_w"/>
                                          </p:val>
                                        </p:tav>
                                      </p:tavLst>
                                    </p:anim>
                                    <p:anim calcmode="lin" valueType="num">
                                      <p:cBhvr>
                                        <p:cTn id="43" dur="500" fill="hold"/>
                                        <p:tgtEl>
                                          <p:spTgt spid="9"/>
                                        </p:tgtEl>
                                        <p:attrNameLst>
                                          <p:attrName>ppt_h</p:attrName>
                                        </p:attrNameLst>
                                      </p:cBhvr>
                                      <p:tavLst>
                                        <p:tav tm="0">
                                          <p:val>
                                            <p:strVal val="#ppt_h"/>
                                          </p:val>
                                        </p:tav>
                                        <p:tav tm="100000">
                                          <p:val>
                                            <p:strVal val="#ppt_h"/>
                                          </p:val>
                                        </p:tav>
                                      </p:tavLst>
                                    </p:anim>
                                  </p:childTnLst>
                                </p:cTn>
                              </p:par>
                              <p:par>
                                <p:cTn id="44" presetID="17" presetClass="entr" presetSubtype="10" fill="hold" grpId="0" nodeType="withEffect">
                                  <p:stCondLst>
                                    <p:cond delay="0"/>
                                  </p:stCondLst>
                                  <p:childTnLst>
                                    <p:set>
                                      <p:cBhvr>
                                        <p:cTn id="45" dur="1" fill="hold">
                                          <p:stCondLst>
                                            <p:cond delay="0"/>
                                          </p:stCondLst>
                                        </p:cTn>
                                        <p:tgtEl>
                                          <p:spTgt spid="11"/>
                                        </p:tgtEl>
                                        <p:attrNameLst>
                                          <p:attrName>style.visibility</p:attrName>
                                        </p:attrNameLst>
                                      </p:cBhvr>
                                      <p:to>
                                        <p:strVal val="visible"/>
                                      </p:to>
                                    </p:set>
                                    <p:anim calcmode="lin" valueType="num">
                                      <p:cBhvr>
                                        <p:cTn id="46" dur="500" fill="hold"/>
                                        <p:tgtEl>
                                          <p:spTgt spid="11"/>
                                        </p:tgtEl>
                                        <p:attrNameLst>
                                          <p:attrName>ppt_w</p:attrName>
                                        </p:attrNameLst>
                                      </p:cBhvr>
                                      <p:tavLst>
                                        <p:tav tm="0">
                                          <p:val>
                                            <p:fltVal val="0"/>
                                          </p:val>
                                        </p:tav>
                                        <p:tav tm="100000">
                                          <p:val>
                                            <p:strVal val="#ppt_w"/>
                                          </p:val>
                                        </p:tav>
                                      </p:tavLst>
                                    </p:anim>
                                    <p:anim calcmode="lin" valueType="num">
                                      <p:cBhvr>
                                        <p:cTn id="47" dur="500" fill="hold"/>
                                        <p:tgtEl>
                                          <p:spTgt spid="11"/>
                                        </p:tgtEl>
                                        <p:attrNameLst>
                                          <p:attrName>ppt_h</p:attrName>
                                        </p:attrNameLst>
                                      </p:cBhvr>
                                      <p:tavLst>
                                        <p:tav tm="0">
                                          <p:val>
                                            <p:strVal val="#ppt_h"/>
                                          </p:val>
                                        </p:tav>
                                        <p:tav tm="100000">
                                          <p:val>
                                            <p:strVal val="#ppt_h"/>
                                          </p:val>
                                        </p:tav>
                                      </p:tavLst>
                                    </p:anim>
                                  </p:childTnLst>
                                </p:cTn>
                              </p:par>
                              <p:par>
                                <p:cTn id="48" presetID="17" presetClass="entr" presetSubtype="10" fill="hold" nodeType="withEffect">
                                  <p:stCondLst>
                                    <p:cond delay="0"/>
                                  </p:stCondLst>
                                  <p:childTnLst>
                                    <p:set>
                                      <p:cBhvr>
                                        <p:cTn id="49" dur="1" fill="hold">
                                          <p:stCondLst>
                                            <p:cond delay="0"/>
                                          </p:stCondLst>
                                        </p:cTn>
                                        <p:tgtEl>
                                          <p:spTgt spid="46"/>
                                        </p:tgtEl>
                                        <p:attrNameLst>
                                          <p:attrName>style.visibility</p:attrName>
                                        </p:attrNameLst>
                                      </p:cBhvr>
                                      <p:to>
                                        <p:strVal val="visible"/>
                                      </p:to>
                                    </p:set>
                                    <p:anim calcmode="lin" valueType="num">
                                      <p:cBhvr>
                                        <p:cTn id="50" dur="500" fill="hold"/>
                                        <p:tgtEl>
                                          <p:spTgt spid="46"/>
                                        </p:tgtEl>
                                        <p:attrNameLst>
                                          <p:attrName>ppt_w</p:attrName>
                                        </p:attrNameLst>
                                      </p:cBhvr>
                                      <p:tavLst>
                                        <p:tav tm="0">
                                          <p:val>
                                            <p:fltVal val="0"/>
                                          </p:val>
                                        </p:tav>
                                        <p:tav tm="100000">
                                          <p:val>
                                            <p:strVal val="#ppt_w"/>
                                          </p:val>
                                        </p:tav>
                                      </p:tavLst>
                                    </p:anim>
                                    <p:anim calcmode="lin" valueType="num">
                                      <p:cBhvr>
                                        <p:cTn id="51" dur="500" fill="hold"/>
                                        <p:tgtEl>
                                          <p:spTgt spid="46"/>
                                        </p:tgtEl>
                                        <p:attrNameLst>
                                          <p:attrName>ppt_h</p:attrName>
                                        </p:attrNameLst>
                                      </p:cBhvr>
                                      <p:tavLst>
                                        <p:tav tm="0">
                                          <p:val>
                                            <p:strVal val="#ppt_h"/>
                                          </p:val>
                                        </p:tav>
                                        <p:tav tm="100000">
                                          <p:val>
                                            <p:strVal val="#ppt_h"/>
                                          </p:val>
                                        </p:tav>
                                      </p:tavLst>
                                    </p:anim>
                                  </p:childTnLst>
                                </p:cTn>
                              </p:par>
                              <p:par>
                                <p:cTn id="52" presetID="17" presetClass="entr" presetSubtype="10" fill="hold" grpId="0" nodeType="withEffect">
                                  <p:stCondLst>
                                    <p:cond delay="0"/>
                                  </p:stCondLst>
                                  <p:childTnLst>
                                    <p:set>
                                      <p:cBhvr>
                                        <p:cTn id="53" dur="1" fill="hold">
                                          <p:stCondLst>
                                            <p:cond delay="0"/>
                                          </p:stCondLst>
                                        </p:cTn>
                                        <p:tgtEl>
                                          <p:spTgt spid="13"/>
                                        </p:tgtEl>
                                        <p:attrNameLst>
                                          <p:attrName>style.visibility</p:attrName>
                                        </p:attrNameLst>
                                      </p:cBhvr>
                                      <p:to>
                                        <p:strVal val="visible"/>
                                      </p:to>
                                    </p:set>
                                    <p:anim calcmode="lin" valueType="num">
                                      <p:cBhvr>
                                        <p:cTn id="54" dur="500" fill="hold"/>
                                        <p:tgtEl>
                                          <p:spTgt spid="13"/>
                                        </p:tgtEl>
                                        <p:attrNameLst>
                                          <p:attrName>ppt_w</p:attrName>
                                        </p:attrNameLst>
                                      </p:cBhvr>
                                      <p:tavLst>
                                        <p:tav tm="0">
                                          <p:val>
                                            <p:fltVal val="0"/>
                                          </p:val>
                                        </p:tav>
                                        <p:tav tm="100000">
                                          <p:val>
                                            <p:strVal val="#ppt_w"/>
                                          </p:val>
                                        </p:tav>
                                      </p:tavLst>
                                    </p:anim>
                                    <p:anim calcmode="lin" valueType="num">
                                      <p:cBhvr>
                                        <p:cTn id="55" dur="500" fill="hold"/>
                                        <p:tgtEl>
                                          <p:spTgt spid="13"/>
                                        </p:tgtEl>
                                        <p:attrNameLst>
                                          <p:attrName>ppt_h</p:attrName>
                                        </p:attrNameLst>
                                      </p:cBhvr>
                                      <p:tavLst>
                                        <p:tav tm="0">
                                          <p:val>
                                            <p:strVal val="#ppt_h"/>
                                          </p:val>
                                        </p:tav>
                                        <p:tav tm="100000">
                                          <p:val>
                                            <p:strVal val="#ppt_h"/>
                                          </p:val>
                                        </p:tav>
                                      </p:tavLst>
                                    </p:anim>
                                  </p:childTnLst>
                                </p:cTn>
                              </p:par>
                              <p:par>
                                <p:cTn id="56" presetID="17" presetClass="entr" presetSubtype="10" fill="hold" grpId="0" nodeType="withEffect">
                                  <p:stCondLst>
                                    <p:cond delay="0"/>
                                  </p:stCondLst>
                                  <p:childTnLst>
                                    <p:set>
                                      <p:cBhvr>
                                        <p:cTn id="57" dur="1" fill="hold">
                                          <p:stCondLst>
                                            <p:cond delay="0"/>
                                          </p:stCondLst>
                                        </p:cTn>
                                        <p:tgtEl>
                                          <p:spTgt spid="14"/>
                                        </p:tgtEl>
                                        <p:attrNameLst>
                                          <p:attrName>style.visibility</p:attrName>
                                        </p:attrNameLst>
                                      </p:cBhvr>
                                      <p:to>
                                        <p:strVal val="visible"/>
                                      </p:to>
                                    </p:set>
                                    <p:anim calcmode="lin" valueType="num">
                                      <p:cBhvr>
                                        <p:cTn id="58" dur="500" fill="hold"/>
                                        <p:tgtEl>
                                          <p:spTgt spid="14"/>
                                        </p:tgtEl>
                                        <p:attrNameLst>
                                          <p:attrName>ppt_w</p:attrName>
                                        </p:attrNameLst>
                                      </p:cBhvr>
                                      <p:tavLst>
                                        <p:tav tm="0">
                                          <p:val>
                                            <p:fltVal val="0"/>
                                          </p:val>
                                        </p:tav>
                                        <p:tav tm="100000">
                                          <p:val>
                                            <p:strVal val="#ppt_w"/>
                                          </p:val>
                                        </p:tav>
                                      </p:tavLst>
                                    </p:anim>
                                    <p:anim calcmode="lin" valueType="num">
                                      <p:cBhvr>
                                        <p:cTn id="59" dur="500" fill="hold"/>
                                        <p:tgtEl>
                                          <p:spTgt spid="14"/>
                                        </p:tgtEl>
                                        <p:attrNameLst>
                                          <p:attrName>ppt_h</p:attrName>
                                        </p:attrNameLst>
                                      </p:cBhvr>
                                      <p:tavLst>
                                        <p:tav tm="0">
                                          <p:val>
                                            <p:strVal val="#ppt_h"/>
                                          </p:val>
                                        </p:tav>
                                        <p:tav tm="100000">
                                          <p:val>
                                            <p:strVal val="#ppt_h"/>
                                          </p:val>
                                        </p:tav>
                                      </p:tavLst>
                                    </p:anim>
                                  </p:childTnLst>
                                </p:cTn>
                              </p:par>
                              <p:par>
                                <p:cTn id="60" presetID="17" presetClass="entr" presetSubtype="10" fill="hold" nodeType="withEffect">
                                  <p:stCondLst>
                                    <p:cond delay="0"/>
                                  </p:stCondLst>
                                  <p:childTnLst>
                                    <p:set>
                                      <p:cBhvr>
                                        <p:cTn id="61" dur="1" fill="hold">
                                          <p:stCondLst>
                                            <p:cond delay="0"/>
                                          </p:stCondLst>
                                        </p:cTn>
                                        <p:tgtEl>
                                          <p:spTgt spid="47"/>
                                        </p:tgtEl>
                                        <p:attrNameLst>
                                          <p:attrName>style.visibility</p:attrName>
                                        </p:attrNameLst>
                                      </p:cBhvr>
                                      <p:to>
                                        <p:strVal val="visible"/>
                                      </p:to>
                                    </p:set>
                                    <p:anim calcmode="lin" valueType="num">
                                      <p:cBhvr>
                                        <p:cTn id="62" dur="500" fill="hold"/>
                                        <p:tgtEl>
                                          <p:spTgt spid="47"/>
                                        </p:tgtEl>
                                        <p:attrNameLst>
                                          <p:attrName>ppt_w</p:attrName>
                                        </p:attrNameLst>
                                      </p:cBhvr>
                                      <p:tavLst>
                                        <p:tav tm="0">
                                          <p:val>
                                            <p:fltVal val="0"/>
                                          </p:val>
                                        </p:tav>
                                        <p:tav tm="100000">
                                          <p:val>
                                            <p:strVal val="#ppt_w"/>
                                          </p:val>
                                        </p:tav>
                                      </p:tavLst>
                                    </p:anim>
                                    <p:anim calcmode="lin" valueType="num">
                                      <p:cBhvr>
                                        <p:cTn id="63" dur="500" fill="hold"/>
                                        <p:tgtEl>
                                          <p:spTgt spid="47"/>
                                        </p:tgtEl>
                                        <p:attrNameLst>
                                          <p:attrName>ppt_h</p:attrName>
                                        </p:attrNameLst>
                                      </p:cBhvr>
                                      <p:tavLst>
                                        <p:tav tm="0">
                                          <p:val>
                                            <p:strVal val="#ppt_h"/>
                                          </p:val>
                                        </p:tav>
                                        <p:tav tm="100000">
                                          <p:val>
                                            <p:strVal val="#ppt_h"/>
                                          </p:val>
                                        </p:tav>
                                      </p:tavLst>
                                    </p:anim>
                                  </p:childTnLst>
                                </p:cTn>
                              </p:par>
                              <p:par>
                                <p:cTn id="64" presetID="17" presetClass="entr" presetSubtype="10" fill="hold" grpId="0" nodeType="withEffect">
                                  <p:stCondLst>
                                    <p:cond delay="0"/>
                                  </p:stCondLst>
                                  <p:childTnLst>
                                    <p:set>
                                      <p:cBhvr>
                                        <p:cTn id="65" dur="1" fill="hold">
                                          <p:stCondLst>
                                            <p:cond delay="0"/>
                                          </p:stCondLst>
                                        </p:cTn>
                                        <p:tgtEl>
                                          <p:spTgt spid="15"/>
                                        </p:tgtEl>
                                        <p:attrNameLst>
                                          <p:attrName>style.visibility</p:attrName>
                                        </p:attrNameLst>
                                      </p:cBhvr>
                                      <p:to>
                                        <p:strVal val="visible"/>
                                      </p:to>
                                    </p:set>
                                    <p:anim calcmode="lin" valueType="num">
                                      <p:cBhvr>
                                        <p:cTn id="66" dur="500" fill="hold"/>
                                        <p:tgtEl>
                                          <p:spTgt spid="15"/>
                                        </p:tgtEl>
                                        <p:attrNameLst>
                                          <p:attrName>ppt_w</p:attrName>
                                        </p:attrNameLst>
                                      </p:cBhvr>
                                      <p:tavLst>
                                        <p:tav tm="0">
                                          <p:val>
                                            <p:fltVal val="0"/>
                                          </p:val>
                                        </p:tav>
                                        <p:tav tm="100000">
                                          <p:val>
                                            <p:strVal val="#ppt_w"/>
                                          </p:val>
                                        </p:tav>
                                      </p:tavLst>
                                    </p:anim>
                                    <p:anim calcmode="lin" valueType="num">
                                      <p:cBhvr>
                                        <p:cTn id="67" dur="5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68" fill="hold">
                      <p:stCondLst>
                        <p:cond delay="indefinite"/>
                      </p:stCondLst>
                      <p:childTnLst>
                        <p:par>
                          <p:cTn id="69" fill="hold">
                            <p:stCondLst>
                              <p:cond delay="0"/>
                            </p:stCondLst>
                            <p:childTnLst>
                              <p:par>
                                <p:cTn id="70" presetID="55" presetClass="entr" presetSubtype="0" fill="hold" grpId="0" nodeType="clickEffect">
                                  <p:stCondLst>
                                    <p:cond delay="0"/>
                                  </p:stCondLst>
                                  <p:childTnLst>
                                    <p:set>
                                      <p:cBhvr>
                                        <p:cTn id="71" dur="1" fill="hold">
                                          <p:stCondLst>
                                            <p:cond delay="0"/>
                                          </p:stCondLst>
                                        </p:cTn>
                                        <p:tgtEl>
                                          <p:spTgt spid="34"/>
                                        </p:tgtEl>
                                        <p:attrNameLst>
                                          <p:attrName>style.visibility</p:attrName>
                                        </p:attrNameLst>
                                      </p:cBhvr>
                                      <p:to>
                                        <p:strVal val="visible"/>
                                      </p:to>
                                    </p:set>
                                    <p:anim calcmode="lin" valueType="num">
                                      <p:cBhvr>
                                        <p:cTn id="72" dur="1000" fill="hold"/>
                                        <p:tgtEl>
                                          <p:spTgt spid="34"/>
                                        </p:tgtEl>
                                        <p:attrNameLst>
                                          <p:attrName>ppt_w</p:attrName>
                                        </p:attrNameLst>
                                      </p:cBhvr>
                                      <p:tavLst>
                                        <p:tav tm="0">
                                          <p:val>
                                            <p:strVal val="#ppt_w*0.70"/>
                                          </p:val>
                                        </p:tav>
                                        <p:tav tm="100000">
                                          <p:val>
                                            <p:strVal val="#ppt_w"/>
                                          </p:val>
                                        </p:tav>
                                      </p:tavLst>
                                    </p:anim>
                                    <p:anim calcmode="lin" valueType="num">
                                      <p:cBhvr>
                                        <p:cTn id="73" dur="1000" fill="hold"/>
                                        <p:tgtEl>
                                          <p:spTgt spid="34"/>
                                        </p:tgtEl>
                                        <p:attrNameLst>
                                          <p:attrName>ppt_h</p:attrName>
                                        </p:attrNameLst>
                                      </p:cBhvr>
                                      <p:tavLst>
                                        <p:tav tm="0">
                                          <p:val>
                                            <p:strVal val="#ppt_h"/>
                                          </p:val>
                                        </p:tav>
                                        <p:tav tm="100000">
                                          <p:val>
                                            <p:strVal val="#ppt_h"/>
                                          </p:val>
                                        </p:tav>
                                      </p:tavLst>
                                    </p:anim>
                                    <p:animEffect transition="in" filter="fade">
                                      <p:cBhvr>
                                        <p:cTn id="74" dur="1000"/>
                                        <p:tgtEl>
                                          <p:spTgt spid="34"/>
                                        </p:tgtEl>
                                      </p:cBhvr>
                                    </p:animEffect>
                                  </p:childTnLst>
                                </p:cTn>
                              </p:par>
                              <p:par>
                                <p:cTn id="75" presetID="55" presetClass="entr" presetSubtype="0" fill="hold" grpId="0" nodeType="withEffect">
                                  <p:stCondLst>
                                    <p:cond delay="0"/>
                                  </p:stCondLst>
                                  <p:childTnLst>
                                    <p:set>
                                      <p:cBhvr>
                                        <p:cTn id="76" dur="1" fill="hold">
                                          <p:stCondLst>
                                            <p:cond delay="0"/>
                                          </p:stCondLst>
                                        </p:cTn>
                                        <p:tgtEl>
                                          <p:spTgt spid="35"/>
                                        </p:tgtEl>
                                        <p:attrNameLst>
                                          <p:attrName>style.visibility</p:attrName>
                                        </p:attrNameLst>
                                      </p:cBhvr>
                                      <p:to>
                                        <p:strVal val="visible"/>
                                      </p:to>
                                    </p:set>
                                    <p:anim calcmode="lin" valueType="num">
                                      <p:cBhvr>
                                        <p:cTn id="77" dur="1000" fill="hold"/>
                                        <p:tgtEl>
                                          <p:spTgt spid="35"/>
                                        </p:tgtEl>
                                        <p:attrNameLst>
                                          <p:attrName>ppt_w</p:attrName>
                                        </p:attrNameLst>
                                      </p:cBhvr>
                                      <p:tavLst>
                                        <p:tav tm="0">
                                          <p:val>
                                            <p:strVal val="#ppt_w*0.70"/>
                                          </p:val>
                                        </p:tav>
                                        <p:tav tm="100000">
                                          <p:val>
                                            <p:strVal val="#ppt_w"/>
                                          </p:val>
                                        </p:tav>
                                      </p:tavLst>
                                    </p:anim>
                                    <p:anim calcmode="lin" valueType="num">
                                      <p:cBhvr>
                                        <p:cTn id="78" dur="1000" fill="hold"/>
                                        <p:tgtEl>
                                          <p:spTgt spid="35"/>
                                        </p:tgtEl>
                                        <p:attrNameLst>
                                          <p:attrName>ppt_h</p:attrName>
                                        </p:attrNameLst>
                                      </p:cBhvr>
                                      <p:tavLst>
                                        <p:tav tm="0">
                                          <p:val>
                                            <p:strVal val="#ppt_h"/>
                                          </p:val>
                                        </p:tav>
                                        <p:tav tm="100000">
                                          <p:val>
                                            <p:strVal val="#ppt_h"/>
                                          </p:val>
                                        </p:tav>
                                      </p:tavLst>
                                    </p:anim>
                                    <p:animEffect transition="in" filter="fade">
                                      <p:cBhvr>
                                        <p:cTn id="79" dur="1000"/>
                                        <p:tgtEl>
                                          <p:spTgt spid="35"/>
                                        </p:tgtEl>
                                      </p:cBhvr>
                                    </p:animEffect>
                                  </p:childTnLst>
                                </p:cTn>
                              </p:par>
                              <p:par>
                                <p:cTn id="80" presetID="55" presetClass="entr" presetSubtype="0" fill="hold" nodeType="withEffect">
                                  <p:stCondLst>
                                    <p:cond delay="0"/>
                                  </p:stCondLst>
                                  <p:childTnLst>
                                    <p:set>
                                      <p:cBhvr>
                                        <p:cTn id="81" dur="1" fill="hold">
                                          <p:stCondLst>
                                            <p:cond delay="0"/>
                                          </p:stCondLst>
                                        </p:cTn>
                                        <p:tgtEl>
                                          <p:spTgt spid="27"/>
                                        </p:tgtEl>
                                        <p:attrNameLst>
                                          <p:attrName>style.visibility</p:attrName>
                                        </p:attrNameLst>
                                      </p:cBhvr>
                                      <p:to>
                                        <p:strVal val="visible"/>
                                      </p:to>
                                    </p:set>
                                    <p:anim calcmode="lin" valueType="num">
                                      <p:cBhvr>
                                        <p:cTn id="82" dur="1000" fill="hold"/>
                                        <p:tgtEl>
                                          <p:spTgt spid="27"/>
                                        </p:tgtEl>
                                        <p:attrNameLst>
                                          <p:attrName>ppt_w</p:attrName>
                                        </p:attrNameLst>
                                      </p:cBhvr>
                                      <p:tavLst>
                                        <p:tav tm="0">
                                          <p:val>
                                            <p:strVal val="#ppt_w*0.70"/>
                                          </p:val>
                                        </p:tav>
                                        <p:tav tm="100000">
                                          <p:val>
                                            <p:strVal val="#ppt_w"/>
                                          </p:val>
                                        </p:tav>
                                      </p:tavLst>
                                    </p:anim>
                                    <p:anim calcmode="lin" valueType="num">
                                      <p:cBhvr>
                                        <p:cTn id="83" dur="1000" fill="hold"/>
                                        <p:tgtEl>
                                          <p:spTgt spid="27"/>
                                        </p:tgtEl>
                                        <p:attrNameLst>
                                          <p:attrName>ppt_h</p:attrName>
                                        </p:attrNameLst>
                                      </p:cBhvr>
                                      <p:tavLst>
                                        <p:tav tm="0">
                                          <p:val>
                                            <p:strVal val="#ppt_h"/>
                                          </p:val>
                                        </p:tav>
                                        <p:tav tm="100000">
                                          <p:val>
                                            <p:strVal val="#ppt_h"/>
                                          </p:val>
                                        </p:tav>
                                      </p:tavLst>
                                    </p:anim>
                                    <p:animEffect transition="in" filter="fade">
                                      <p:cBhvr>
                                        <p:cTn id="84" dur="1000"/>
                                        <p:tgtEl>
                                          <p:spTgt spid="27"/>
                                        </p:tgtEl>
                                      </p:cBhvr>
                                    </p:animEffect>
                                  </p:childTnLst>
                                </p:cTn>
                              </p:par>
                              <p:par>
                                <p:cTn id="85" presetID="55" presetClass="entr" presetSubtype="0" fill="hold" nodeType="withEffect">
                                  <p:stCondLst>
                                    <p:cond delay="0"/>
                                  </p:stCondLst>
                                  <p:childTnLst>
                                    <p:set>
                                      <p:cBhvr>
                                        <p:cTn id="86" dur="1" fill="hold">
                                          <p:stCondLst>
                                            <p:cond delay="0"/>
                                          </p:stCondLst>
                                        </p:cTn>
                                        <p:tgtEl>
                                          <p:spTgt spid="17"/>
                                        </p:tgtEl>
                                        <p:attrNameLst>
                                          <p:attrName>style.visibility</p:attrName>
                                        </p:attrNameLst>
                                      </p:cBhvr>
                                      <p:to>
                                        <p:strVal val="visible"/>
                                      </p:to>
                                    </p:set>
                                    <p:anim calcmode="lin" valueType="num">
                                      <p:cBhvr>
                                        <p:cTn id="87" dur="1000" fill="hold"/>
                                        <p:tgtEl>
                                          <p:spTgt spid="17"/>
                                        </p:tgtEl>
                                        <p:attrNameLst>
                                          <p:attrName>ppt_w</p:attrName>
                                        </p:attrNameLst>
                                      </p:cBhvr>
                                      <p:tavLst>
                                        <p:tav tm="0">
                                          <p:val>
                                            <p:strVal val="#ppt_w*0.70"/>
                                          </p:val>
                                        </p:tav>
                                        <p:tav tm="100000">
                                          <p:val>
                                            <p:strVal val="#ppt_w"/>
                                          </p:val>
                                        </p:tav>
                                      </p:tavLst>
                                    </p:anim>
                                    <p:anim calcmode="lin" valueType="num">
                                      <p:cBhvr>
                                        <p:cTn id="88" dur="1000" fill="hold"/>
                                        <p:tgtEl>
                                          <p:spTgt spid="17"/>
                                        </p:tgtEl>
                                        <p:attrNameLst>
                                          <p:attrName>ppt_h</p:attrName>
                                        </p:attrNameLst>
                                      </p:cBhvr>
                                      <p:tavLst>
                                        <p:tav tm="0">
                                          <p:val>
                                            <p:strVal val="#ppt_h"/>
                                          </p:val>
                                        </p:tav>
                                        <p:tav tm="100000">
                                          <p:val>
                                            <p:strVal val="#ppt_h"/>
                                          </p:val>
                                        </p:tav>
                                      </p:tavLst>
                                    </p:anim>
                                    <p:animEffect transition="in" filter="fade">
                                      <p:cBhvr>
                                        <p:cTn id="89" dur="1000"/>
                                        <p:tgtEl>
                                          <p:spTgt spid="17"/>
                                        </p:tgtEl>
                                      </p:cBhvr>
                                    </p:animEffect>
                                  </p:childTnLst>
                                </p:cTn>
                              </p:par>
                              <p:par>
                                <p:cTn id="90" presetID="55" presetClass="entr" presetSubtype="0" fill="hold" nodeType="withEffect">
                                  <p:stCondLst>
                                    <p:cond delay="0"/>
                                  </p:stCondLst>
                                  <p:childTnLst>
                                    <p:set>
                                      <p:cBhvr>
                                        <p:cTn id="91" dur="1" fill="hold">
                                          <p:stCondLst>
                                            <p:cond delay="0"/>
                                          </p:stCondLst>
                                        </p:cTn>
                                        <p:tgtEl>
                                          <p:spTgt spid="28"/>
                                        </p:tgtEl>
                                        <p:attrNameLst>
                                          <p:attrName>style.visibility</p:attrName>
                                        </p:attrNameLst>
                                      </p:cBhvr>
                                      <p:to>
                                        <p:strVal val="visible"/>
                                      </p:to>
                                    </p:set>
                                    <p:anim calcmode="lin" valueType="num">
                                      <p:cBhvr>
                                        <p:cTn id="92" dur="1000" fill="hold"/>
                                        <p:tgtEl>
                                          <p:spTgt spid="28"/>
                                        </p:tgtEl>
                                        <p:attrNameLst>
                                          <p:attrName>ppt_w</p:attrName>
                                        </p:attrNameLst>
                                      </p:cBhvr>
                                      <p:tavLst>
                                        <p:tav tm="0">
                                          <p:val>
                                            <p:strVal val="#ppt_w*0.70"/>
                                          </p:val>
                                        </p:tav>
                                        <p:tav tm="100000">
                                          <p:val>
                                            <p:strVal val="#ppt_w"/>
                                          </p:val>
                                        </p:tav>
                                      </p:tavLst>
                                    </p:anim>
                                    <p:anim calcmode="lin" valueType="num">
                                      <p:cBhvr>
                                        <p:cTn id="93" dur="1000" fill="hold"/>
                                        <p:tgtEl>
                                          <p:spTgt spid="28"/>
                                        </p:tgtEl>
                                        <p:attrNameLst>
                                          <p:attrName>ppt_h</p:attrName>
                                        </p:attrNameLst>
                                      </p:cBhvr>
                                      <p:tavLst>
                                        <p:tav tm="0">
                                          <p:val>
                                            <p:strVal val="#ppt_h"/>
                                          </p:val>
                                        </p:tav>
                                        <p:tav tm="100000">
                                          <p:val>
                                            <p:strVal val="#ppt_h"/>
                                          </p:val>
                                        </p:tav>
                                      </p:tavLst>
                                    </p:anim>
                                    <p:animEffect transition="in" filter="fade">
                                      <p:cBhvr>
                                        <p:cTn id="94" dur="1000"/>
                                        <p:tgtEl>
                                          <p:spTgt spid="28"/>
                                        </p:tgtEl>
                                      </p:cBhvr>
                                    </p:animEffect>
                                  </p:childTnLst>
                                </p:cTn>
                              </p:par>
                              <p:par>
                                <p:cTn id="95" presetID="55" presetClass="entr" presetSubtype="0" fill="hold" nodeType="withEffect">
                                  <p:stCondLst>
                                    <p:cond delay="0"/>
                                  </p:stCondLst>
                                  <p:childTnLst>
                                    <p:set>
                                      <p:cBhvr>
                                        <p:cTn id="96" dur="1" fill="hold">
                                          <p:stCondLst>
                                            <p:cond delay="0"/>
                                          </p:stCondLst>
                                        </p:cTn>
                                        <p:tgtEl>
                                          <p:spTgt spid="36"/>
                                        </p:tgtEl>
                                        <p:attrNameLst>
                                          <p:attrName>style.visibility</p:attrName>
                                        </p:attrNameLst>
                                      </p:cBhvr>
                                      <p:to>
                                        <p:strVal val="visible"/>
                                      </p:to>
                                    </p:set>
                                    <p:anim calcmode="lin" valueType="num">
                                      <p:cBhvr>
                                        <p:cTn id="97" dur="1000" fill="hold"/>
                                        <p:tgtEl>
                                          <p:spTgt spid="36"/>
                                        </p:tgtEl>
                                        <p:attrNameLst>
                                          <p:attrName>ppt_w</p:attrName>
                                        </p:attrNameLst>
                                      </p:cBhvr>
                                      <p:tavLst>
                                        <p:tav tm="0">
                                          <p:val>
                                            <p:strVal val="#ppt_w*0.70"/>
                                          </p:val>
                                        </p:tav>
                                        <p:tav tm="100000">
                                          <p:val>
                                            <p:strVal val="#ppt_w"/>
                                          </p:val>
                                        </p:tav>
                                      </p:tavLst>
                                    </p:anim>
                                    <p:anim calcmode="lin" valueType="num">
                                      <p:cBhvr>
                                        <p:cTn id="98" dur="1000" fill="hold"/>
                                        <p:tgtEl>
                                          <p:spTgt spid="36"/>
                                        </p:tgtEl>
                                        <p:attrNameLst>
                                          <p:attrName>ppt_h</p:attrName>
                                        </p:attrNameLst>
                                      </p:cBhvr>
                                      <p:tavLst>
                                        <p:tav tm="0">
                                          <p:val>
                                            <p:strVal val="#ppt_h"/>
                                          </p:val>
                                        </p:tav>
                                        <p:tav tm="100000">
                                          <p:val>
                                            <p:strVal val="#ppt_h"/>
                                          </p:val>
                                        </p:tav>
                                      </p:tavLst>
                                    </p:anim>
                                    <p:animEffect transition="in" filter="fade">
                                      <p:cBhvr>
                                        <p:cTn id="99" dur="1000"/>
                                        <p:tgtEl>
                                          <p:spTgt spid="36"/>
                                        </p:tgtEl>
                                      </p:cBhvr>
                                    </p:animEffect>
                                  </p:childTnLst>
                                </p:cTn>
                              </p:par>
                              <p:par>
                                <p:cTn id="100" presetID="55" presetClass="entr" presetSubtype="0" fill="hold" nodeType="withEffect">
                                  <p:stCondLst>
                                    <p:cond delay="0"/>
                                  </p:stCondLst>
                                  <p:childTnLst>
                                    <p:set>
                                      <p:cBhvr>
                                        <p:cTn id="101" dur="1" fill="hold">
                                          <p:stCondLst>
                                            <p:cond delay="0"/>
                                          </p:stCondLst>
                                        </p:cTn>
                                        <p:tgtEl>
                                          <p:spTgt spid="31"/>
                                        </p:tgtEl>
                                        <p:attrNameLst>
                                          <p:attrName>style.visibility</p:attrName>
                                        </p:attrNameLst>
                                      </p:cBhvr>
                                      <p:to>
                                        <p:strVal val="visible"/>
                                      </p:to>
                                    </p:set>
                                    <p:anim calcmode="lin" valueType="num">
                                      <p:cBhvr>
                                        <p:cTn id="102" dur="1000" fill="hold"/>
                                        <p:tgtEl>
                                          <p:spTgt spid="31"/>
                                        </p:tgtEl>
                                        <p:attrNameLst>
                                          <p:attrName>ppt_w</p:attrName>
                                        </p:attrNameLst>
                                      </p:cBhvr>
                                      <p:tavLst>
                                        <p:tav tm="0">
                                          <p:val>
                                            <p:strVal val="#ppt_w*0.70"/>
                                          </p:val>
                                        </p:tav>
                                        <p:tav tm="100000">
                                          <p:val>
                                            <p:strVal val="#ppt_w"/>
                                          </p:val>
                                        </p:tav>
                                      </p:tavLst>
                                    </p:anim>
                                    <p:anim calcmode="lin" valueType="num">
                                      <p:cBhvr>
                                        <p:cTn id="103" dur="1000" fill="hold"/>
                                        <p:tgtEl>
                                          <p:spTgt spid="31"/>
                                        </p:tgtEl>
                                        <p:attrNameLst>
                                          <p:attrName>ppt_h</p:attrName>
                                        </p:attrNameLst>
                                      </p:cBhvr>
                                      <p:tavLst>
                                        <p:tav tm="0">
                                          <p:val>
                                            <p:strVal val="#ppt_h"/>
                                          </p:val>
                                        </p:tav>
                                        <p:tav tm="100000">
                                          <p:val>
                                            <p:strVal val="#ppt_h"/>
                                          </p:val>
                                        </p:tav>
                                      </p:tavLst>
                                    </p:anim>
                                    <p:animEffect transition="in" filter="fade">
                                      <p:cBhvr>
                                        <p:cTn id="104" dur="1000"/>
                                        <p:tgtEl>
                                          <p:spTgt spid="31"/>
                                        </p:tgtEl>
                                      </p:cBhvr>
                                    </p:animEffect>
                                  </p:childTnLst>
                                </p:cTn>
                              </p:par>
                              <p:par>
                                <p:cTn id="105" presetID="55" presetClass="entr" presetSubtype="0" fill="hold" nodeType="withEffect">
                                  <p:stCondLst>
                                    <p:cond delay="0"/>
                                  </p:stCondLst>
                                  <p:childTnLst>
                                    <p:set>
                                      <p:cBhvr>
                                        <p:cTn id="106" dur="1" fill="hold">
                                          <p:stCondLst>
                                            <p:cond delay="0"/>
                                          </p:stCondLst>
                                        </p:cTn>
                                        <p:tgtEl>
                                          <p:spTgt spid="43"/>
                                        </p:tgtEl>
                                        <p:attrNameLst>
                                          <p:attrName>style.visibility</p:attrName>
                                        </p:attrNameLst>
                                      </p:cBhvr>
                                      <p:to>
                                        <p:strVal val="visible"/>
                                      </p:to>
                                    </p:set>
                                    <p:anim calcmode="lin" valueType="num">
                                      <p:cBhvr>
                                        <p:cTn id="107" dur="1000" fill="hold"/>
                                        <p:tgtEl>
                                          <p:spTgt spid="43"/>
                                        </p:tgtEl>
                                        <p:attrNameLst>
                                          <p:attrName>ppt_w</p:attrName>
                                        </p:attrNameLst>
                                      </p:cBhvr>
                                      <p:tavLst>
                                        <p:tav tm="0">
                                          <p:val>
                                            <p:strVal val="#ppt_w*0.70"/>
                                          </p:val>
                                        </p:tav>
                                        <p:tav tm="100000">
                                          <p:val>
                                            <p:strVal val="#ppt_w"/>
                                          </p:val>
                                        </p:tav>
                                      </p:tavLst>
                                    </p:anim>
                                    <p:anim calcmode="lin" valueType="num">
                                      <p:cBhvr>
                                        <p:cTn id="108" dur="1000" fill="hold"/>
                                        <p:tgtEl>
                                          <p:spTgt spid="43"/>
                                        </p:tgtEl>
                                        <p:attrNameLst>
                                          <p:attrName>ppt_h</p:attrName>
                                        </p:attrNameLst>
                                      </p:cBhvr>
                                      <p:tavLst>
                                        <p:tav tm="0">
                                          <p:val>
                                            <p:strVal val="#ppt_h"/>
                                          </p:val>
                                        </p:tav>
                                        <p:tav tm="100000">
                                          <p:val>
                                            <p:strVal val="#ppt_h"/>
                                          </p:val>
                                        </p:tav>
                                      </p:tavLst>
                                    </p:anim>
                                    <p:animEffect transition="in" filter="fade">
                                      <p:cBhvr>
                                        <p:cTn id="109" dur="1000"/>
                                        <p:tgtEl>
                                          <p:spTgt spid="43"/>
                                        </p:tgtEl>
                                      </p:cBhvr>
                                    </p:animEffect>
                                  </p:childTnLst>
                                </p:cTn>
                              </p:par>
                              <p:par>
                                <p:cTn id="110" presetID="55" presetClass="entr" presetSubtype="0" fill="hold" grpId="0" nodeType="withEffect">
                                  <p:stCondLst>
                                    <p:cond delay="0"/>
                                  </p:stCondLst>
                                  <p:childTnLst>
                                    <p:set>
                                      <p:cBhvr>
                                        <p:cTn id="111" dur="1" fill="hold">
                                          <p:stCondLst>
                                            <p:cond delay="0"/>
                                          </p:stCondLst>
                                        </p:cTn>
                                        <p:tgtEl>
                                          <p:spTgt spid="41"/>
                                        </p:tgtEl>
                                        <p:attrNameLst>
                                          <p:attrName>style.visibility</p:attrName>
                                        </p:attrNameLst>
                                      </p:cBhvr>
                                      <p:to>
                                        <p:strVal val="visible"/>
                                      </p:to>
                                    </p:set>
                                    <p:anim calcmode="lin" valueType="num">
                                      <p:cBhvr>
                                        <p:cTn id="112" dur="1000" fill="hold"/>
                                        <p:tgtEl>
                                          <p:spTgt spid="41"/>
                                        </p:tgtEl>
                                        <p:attrNameLst>
                                          <p:attrName>ppt_w</p:attrName>
                                        </p:attrNameLst>
                                      </p:cBhvr>
                                      <p:tavLst>
                                        <p:tav tm="0">
                                          <p:val>
                                            <p:strVal val="#ppt_w*0.70"/>
                                          </p:val>
                                        </p:tav>
                                        <p:tav tm="100000">
                                          <p:val>
                                            <p:strVal val="#ppt_w"/>
                                          </p:val>
                                        </p:tav>
                                      </p:tavLst>
                                    </p:anim>
                                    <p:anim calcmode="lin" valueType="num">
                                      <p:cBhvr>
                                        <p:cTn id="113" dur="1000" fill="hold"/>
                                        <p:tgtEl>
                                          <p:spTgt spid="41"/>
                                        </p:tgtEl>
                                        <p:attrNameLst>
                                          <p:attrName>ppt_h</p:attrName>
                                        </p:attrNameLst>
                                      </p:cBhvr>
                                      <p:tavLst>
                                        <p:tav tm="0">
                                          <p:val>
                                            <p:strVal val="#ppt_h"/>
                                          </p:val>
                                        </p:tav>
                                        <p:tav tm="100000">
                                          <p:val>
                                            <p:strVal val="#ppt_h"/>
                                          </p:val>
                                        </p:tav>
                                      </p:tavLst>
                                    </p:anim>
                                    <p:animEffect transition="in" filter="fade">
                                      <p:cBhvr>
                                        <p:cTn id="114" dur="1000"/>
                                        <p:tgtEl>
                                          <p:spTgt spid="41"/>
                                        </p:tgtEl>
                                      </p:cBhvr>
                                    </p:animEffect>
                                  </p:childTnLst>
                                </p:cTn>
                              </p:par>
                              <p:par>
                                <p:cTn id="115" presetID="55" presetClass="entr" presetSubtype="0" fill="hold" grpId="0" nodeType="withEffect">
                                  <p:stCondLst>
                                    <p:cond delay="0"/>
                                  </p:stCondLst>
                                  <p:childTnLst>
                                    <p:set>
                                      <p:cBhvr>
                                        <p:cTn id="116" dur="1" fill="hold">
                                          <p:stCondLst>
                                            <p:cond delay="0"/>
                                          </p:stCondLst>
                                        </p:cTn>
                                        <p:tgtEl>
                                          <p:spTgt spid="40"/>
                                        </p:tgtEl>
                                        <p:attrNameLst>
                                          <p:attrName>style.visibility</p:attrName>
                                        </p:attrNameLst>
                                      </p:cBhvr>
                                      <p:to>
                                        <p:strVal val="visible"/>
                                      </p:to>
                                    </p:set>
                                    <p:anim calcmode="lin" valueType="num">
                                      <p:cBhvr>
                                        <p:cTn id="117" dur="1000" fill="hold"/>
                                        <p:tgtEl>
                                          <p:spTgt spid="40"/>
                                        </p:tgtEl>
                                        <p:attrNameLst>
                                          <p:attrName>ppt_w</p:attrName>
                                        </p:attrNameLst>
                                      </p:cBhvr>
                                      <p:tavLst>
                                        <p:tav tm="0">
                                          <p:val>
                                            <p:strVal val="#ppt_w*0.70"/>
                                          </p:val>
                                        </p:tav>
                                        <p:tav tm="100000">
                                          <p:val>
                                            <p:strVal val="#ppt_w"/>
                                          </p:val>
                                        </p:tav>
                                      </p:tavLst>
                                    </p:anim>
                                    <p:anim calcmode="lin" valueType="num">
                                      <p:cBhvr>
                                        <p:cTn id="118" dur="1000" fill="hold"/>
                                        <p:tgtEl>
                                          <p:spTgt spid="40"/>
                                        </p:tgtEl>
                                        <p:attrNameLst>
                                          <p:attrName>ppt_h</p:attrName>
                                        </p:attrNameLst>
                                      </p:cBhvr>
                                      <p:tavLst>
                                        <p:tav tm="0">
                                          <p:val>
                                            <p:strVal val="#ppt_h"/>
                                          </p:val>
                                        </p:tav>
                                        <p:tav tm="100000">
                                          <p:val>
                                            <p:strVal val="#ppt_h"/>
                                          </p:val>
                                        </p:tav>
                                      </p:tavLst>
                                    </p:anim>
                                    <p:animEffect transition="in" filter="fade">
                                      <p:cBhvr>
                                        <p:cTn id="119" dur="1000"/>
                                        <p:tgtEl>
                                          <p:spTgt spid="40"/>
                                        </p:tgtEl>
                                      </p:cBhvr>
                                    </p:animEffect>
                                  </p:childTnLst>
                                </p:cTn>
                              </p:par>
                              <p:par>
                                <p:cTn id="120" presetID="55" presetClass="entr" presetSubtype="0" fill="hold" grpId="0" nodeType="withEffect">
                                  <p:stCondLst>
                                    <p:cond delay="0"/>
                                  </p:stCondLst>
                                  <p:childTnLst>
                                    <p:set>
                                      <p:cBhvr>
                                        <p:cTn id="121" dur="1" fill="hold">
                                          <p:stCondLst>
                                            <p:cond delay="0"/>
                                          </p:stCondLst>
                                        </p:cTn>
                                        <p:tgtEl>
                                          <p:spTgt spid="38"/>
                                        </p:tgtEl>
                                        <p:attrNameLst>
                                          <p:attrName>style.visibility</p:attrName>
                                        </p:attrNameLst>
                                      </p:cBhvr>
                                      <p:to>
                                        <p:strVal val="visible"/>
                                      </p:to>
                                    </p:set>
                                    <p:anim calcmode="lin" valueType="num">
                                      <p:cBhvr>
                                        <p:cTn id="122" dur="1000" fill="hold"/>
                                        <p:tgtEl>
                                          <p:spTgt spid="38"/>
                                        </p:tgtEl>
                                        <p:attrNameLst>
                                          <p:attrName>ppt_w</p:attrName>
                                        </p:attrNameLst>
                                      </p:cBhvr>
                                      <p:tavLst>
                                        <p:tav tm="0">
                                          <p:val>
                                            <p:strVal val="#ppt_w*0.70"/>
                                          </p:val>
                                        </p:tav>
                                        <p:tav tm="100000">
                                          <p:val>
                                            <p:strVal val="#ppt_w"/>
                                          </p:val>
                                        </p:tav>
                                      </p:tavLst>
                                    </p:anim>
                                    <p:anim calcmode="lin" valueType="num">
                                      <p:cBhvr>
                                        <p:cTn id="123" dur="1000" fill="hold"/>
                                        <p:tgtEl>
                                          <p:spTgt spid="38"/>
                                        </p:tgtEl>
                                        <p:attrNameLst>
                                          <p:attrName>ppt_h</p:attrName>
                                        </p:attrNameLst>
                                      </p:cBhvr>
                                      <p:tavLst>
                                        <p:tav tm="0">
                                          <p:val>
                                            <p:strVal val="#ppt_h"/>
                                          </p:val>
                                        </p:tav>
                                        <p:tav tm="100000">
                                          <p:val>
                                            <p:strVal val="#ppt_h"/>
                                          </p:val>
                                        </p:tav>
                                      </p:tavLst>
                                    </p:anim>
                                    <p:animEffect transition="in" filter="fade">
                                      <p:cBhvr>
                                        <p:cTn id="124" dur="1000"/>
                                        <p:tgtEl>
                                          <p:spTgt spid="38"/>
                                        </p:tgtEl>
                                      </p:cBhvr>
                                    </p:animEffect>
                                  </p:childTnLst>
                                </p:cTn>
                              </p:par>
                              <p:par>
                                <p:cTn id="125" presetID="55" presetClass="entr" presetSubtype="0" fill="hold" grpId="0" nodeType="withEffect">
                                  <p:stCondLst>
                                    <p:cond delay="0"/>
                                  </p:stCondLst>
                                  <p:childTnLst>
                                    <p:set>
                                      <p:cBhvr>
                                        <p:cTn id="126" dur="1" fill="hold">
                                          <p:stCondLst>
                                            <p:cond delay="0"/>
                                          </p:stCondLst>
                                        </p:cTn>
                                        <p:tgtEl>
                                          <p:spTgt spid="37"/>
                                        </p:tgtEl>
                                        <p:attrNameLst>
                                          <p:attrName>style.visibility</p:attrName>
                                        </p:attrNameLst>
                                      </p:cBhvr>
                                      <p:to>
                                        <p:strVal val="visible"/>
                                      </p:to>
                                    </p:set>
                                    <p:anim calcmode="lin" valueType="num">
                                      <p:cBhvr>
                                        <p:cTn id="127" dur="1000" fill="hold"/>
                                        <p:tgtEl>
                                          <p:spTgt spid="37"/>
                                        </p:tgtEl>
                                        <p:attrNameLst>
                                          <p:attrName>ppt_w</p:attrName>
                                        </p:attrNameLst>
                                      </p:cBhvr>
                                      <p:tavLst>
                                        <p:tav tm="0">
                                          <p:val>
                                            <p:strVal val="#ppt_w*0.70"/>
                                          </p:val>
                                        </p:tav>
                                        <p:tav tm="100000">
                                          <p:val>
                                            <p:strVal val="#ppt_w"/>
                                          </p:val>
                                        </p:tav>
                                      </p:tavLst>
                                    </p:anim>
                                    <p:anim calcmode="lin" valueType="num">
                                      <p:cBhvr>
                                        <p:cTn id="128" dur="1000" fill="hold"/>
                                        <p:tgtEl>
                                          <p:spTgt spid="37"/>
                                        </p:tgtEl>
                                        <p:attrNameLst>
                                          <p:attrName>ppt_h</p:attrName>
                                        </p:attrNameLst>
                                      </p:cBhvr>
                                      <p:tavLst>
                                        <p:tav tm="0">
                                          <p:val>
                                            <p:strVal val="#ppt_h"/>
                                          </p:val>
                                        </p:tav>
                                        <p:tav tm="100000">
                                          <p:val>
                                            <p:strVal val="#ppt_h"/>
                                          </p:val>
                                        </p:tav>
                                      </p:tavLst>
                                    </p:anim>
                                    <p:animEffect transition="in" filter="fade">
                                      <p:cBhvr>
                                        <p:cTn id="129" dur="1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1" grpId="0"/>
      <p:bldP spid="13" grpId="0"/>
      <p:bldP spid="14" grpId="0"/>
      <p:bldP spid="15" grpId="0"/>
      <p:bldP spid="16" grpId="0"/>
      <p:bldP spid="34" grpId="0"/>
      <p:bldP spid="35" grpId="0"/>
      <p:bldP spid="37" grpId="0"/>
      <p:bldP spid="38" grpId="0"/>
      <p:bldP spid="40" grpId="0"/>
      <p:bldP spid="41" grpId="0"/>
      <p:bldP spid="44"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a:extLst>
            <a:ext uri="{FF2B5EF4-FFF2-40B4-BE49-F238E27FC236}">
              <a16:creationId xmlns:a16="http://schemas.microsoft.com/office/drawing/2014/main" id="{BF9ECF2C-6DFB-43E4-3A18-5ED9997B7C3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143870A-621D-50BC-55E3-93639E30A806}"/>
              </a:ext>
            </a:extLst>
          </p:cNvPr>
          <p:cNvSpPr/>
          <p:nvPr/>
        </p:nvSpPr>
        <p:spPr>
          <a:xfrm rot="-8986468" flipH="1">
            <a:off x="-3088550" y="-1378845"/>
            <a:ext cx="5700605" cy="4114800"/>
          </a:xfrm>
          <a:custGeom>
            <a:avLst/>
            <a:gdLst/>
            <a:ahLst/>
            <a:cxnLst/>
            <a:rect l="l" t="t" r="r" b="b"/>
            <a:pathLst>
              <a:path w="5700605" h="4114800">
                <a:moveTo>
                  <a:pt x="5700605" y="0"/>
                </a:moveTo>
                <a:lnTo>
                  <a:pt x="0" y="0"/>
                </a:lnTo>
                <a:lnTo>
                  <a:pt x="0" y="4114800"/>
                </a:lnTo>
                <a:lnTo>
                  <a:pt x="5700605" y="4114800"/>
                </a:lnTo>
                <a:lnTo>
                  <a:pt x="5700605"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a:extLst>
              <a:ext uri="{FF2B5EF4-FFF2-40B4-BE49-F238E27FC236}">
                <a16:creationId xmlns:a16="http://schemas.microsoft.com/office/drawing/2014/main" id="{3CFB546C-2CB9-898A-AFCA-56386AD4CD36}"/>
              </a:ext>
            </a:extLst>
          </p:cNvPr>
          <p:cNvSpPr/>
          <p:nvPr/>
        </p:nvSpPr>
        <p:spPr>
          <a:xfrm>
            <a:off x="1340862" y="1269242"/>
            <a:ext cx="1044664" cy="1033267"/>
          </a:xfrm>
          <a:custGeom>
            <a:avLst/>
            <a:gdLst/>
            <a:ahLst/>
            <a:cxnLst/>
            <a:rect l="l" t="t" r="r" b="b"/>
            <a:pathLst>
              <a:path w="1044664" h="1033267">
                <a:moveTo>
                  <a:pt x="0" y="0"/>
                </a:moveTo>
                <a:lnTo>
                  <a:pt x="1044663" y="0"/>
                </a:lnTo>
                <a:lnTo>
                  <a:pt x="1044663" y="1033268"/>
                </a:lnTo>
                <a:lnTo>
                  <a:pt x="0" y="103326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3" name="TextBox 13">
            <a:extLst>
              <a:ext uri="{FF2B5EF4-FFF2-40B4-BE49-F238E27FC236}">
                <a16:creationId xmlns:a16="http://schemas.microsoft.com/office/drawing/2014/main" id="{AC1CFFF1-E808-1F4B-0398-84B000D8ACA8}"/>
              </a:ext>
            </a:extLst>
          </p:cNvPr>
          <p:cNvSpPr txBox="1"/>
          <p:nvPr/>
        </p:nvSpPr>
        <p:spPr>
          <a:xfrm>
            <a:off x="-1963165" y="694884"/>
            <a:ext cx="10667133" cy="1089657"/>
          </a:xfrm>
          <a:prstGeom prst="rect">
            <a:avLst/>
          </a:prstGeom>
        </p:spPr>
        <p:txBody>
          <a:bodyPr lIns="0" tIns="0" rIns="0" bIns="0" rtlCol="0" anchor="t">
            <a:spAutoFit/>
          </a:bodyPr>
          <a:lstStyle/>
          <a:p>
            <a:pPr algn="ctr">
              <a:lnSpc>
                <a:spcPts val="8799"/>
              </a:lnSpc>
            </a:pPr>
            <a:r>
              <a:rPr lang="en-US" sz="6000" dirty="0">
                <a:solidFill>
                  <a:srgbClr val="414370"/>
                </a:solidFill>
                <a:latin typeface="Arial Black" panose="020B0A04020102020204" pitchFamily="34" charset="0"/>
                <a:ea typeface="Lilita One"/>
                <a:cs typeface="Lilita One"/>
                <a:sym typeface="Lilita One"/>
              </a:rPr>
              <a:t>References</a:t>
            </a:r>
            <a:endParaRPr lang="en-US" sz="8799" dirty="0">
              <a:solidFill>
                <a:srgbClr val="414370"/>
              </a:solidFill>
              <a:latin typeface="Arial Black" panose="020B0A04020102020204" pitchFamily="34" charset="0"/>
              <a:ea typeface="Lilita One"/>
              <a:cs typeface="Lilita One"/>
              <a:sym typeface="Lilita One"/>
            </a:endParaRPr>
          </a:p>
        </p:txBody>
      </p:sp>
      <p:sp>
        <p:nvSpPr>
          <p:cNvPr id="17" name="Freeform 17">
            <a:extLst>
              <a:ext uri="{FF2B5EF4-FFF2-40B4-BE49-F238E27FC236}">
                <a16:creationId xmlns:a16="http://schemas.microsoft.com/office/drawing/2014/main" id="{F066FB9C-787B-13CE-C70A-08FA4FCDF253}"/>
              </a:ext>
            </a:extLst>
          </p:cNvPr>
          <p:cNvSpPr/>
          <p:nvPr/>
        </p:nvSpPr>
        <p:spPr>
          <a:xfrm>
            <a:off x="16579783" y="1767793"/>
            <a:ext cx="2533190" cy="2609090"/>
          </a:xfrm>
          <a:custGeom>
            <a:avLst/>
            <a:gdLst/>
            <a:ahLst/>
            <a:cxnLst/>
            <a:rect l="l" t="t" r="r" b="b"/>
            <a:pathLst>
              <a:path w="2533190" h="2609090">
                <a:moveTo>
                  <a:pt x="0" y="0"/>
                </a:moveTo>
                <a:lnTo>
                  <a:pt x="2533189" y="0"/>
                </a:lnTo>
                <a:lnTo>
                  <a:pt x="2533189" y="2609091"/>
                </a:lnTo>
                <a:lnTo>
                  <a:pt x="0" y="260909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8" name="Freeform 18">
            <a:extLst>
              <a:ext uri="{FF2B5EF4-FFF2-40B4-BE49-F238E27FC236}">
                <a16:creationId xmlns:a16="http://schemas.microsoft.com/office/drawing/2014/main" id="{7E92A6C1-3345-B36F-377A-A4D9CD5CDAE5}"/>
              </a:ext>
            </a:extLst>
          </p:cNvPr>
          <p:cNvSpPr/>
          <p:nvPr/>
        </p:nvSpPr>
        <p:spPr>
          <a:xfrm rot="5400000">
            <a:off x="16164974" y="2708128"/>
            <a:ext cx="829617" cy="820566"/>
          </a:xfrm>
          <a:custGeom>
            <a:avLst/>
            <a:gdLst/>
            <a:ahLst/>
            <a:cxnLst/>
            <a:rect l="l" t="t" r="r" b="b"/>
            <a:pathLst>
              <a:path w="829617" h="820566">
                <a:moveTo>
                  <a:pt x="0" y="0"/>
                </a:moveTo>
                <a:lnTo>
                  <a:pt x="829617" y="0"/>
                </a:lnTo>
                <a:lnTo>
                  <a:pt x="829617" y="820566"/>
                </a:lnTo>
                <a:lnTo>
                  <a:pt x="0" y="82056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9" name="Freeform 19">
            <a:extLst>
              <a:ext uri="{FF2B5EF4-FFF2-40B4-BE49-F238E27FC236}">
                <a16:creationId xmlns:a16="http://schemas.microsoft.com/office/drawing/2014/main" id="{D9EF51EB-FB63-318D-673F-B3C50E11901F}"/>
              </a:ext>
            </a:extLst>
          </p:cNvPr>
          <p:cNvSpPr/>
          <p:nvPr/>
        </p:nvSpPr>
        <p:spPr>
          <a:xfrm rot="5400000">
            <a:off x="11845925" y="9269142"/>
            <a:ext cx="1987785" cy="1966101"/>
          </a:xfrm>
          <a:custGeom>
            <a:avLst/>
            <a:gdLst/>
            <a:ahLst/>
            <a:cxnLst/>
            <a:rect l="l" t="t" r="r" b="b"/>
            <a:pathLst>
              <a:path w="1987785" h="1966101">
                <a:moveTo>
                  <a:pt x="0" y="0"/>
                </a:moveTo>
                <a:lnTo>
                  <a:pt x="1987785" y="0"/>
                </a:lnTo>
                <a:lnTo>
                  <a:pt x="1987785" y="1966101"/>
                </a:lnTo>
                <a:lnTo>
                  <a:pt x="0" y="196610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20" name="Freeform 20">
            <a:extLst>
              <a:ext uri="{FF2B5EF4-FFF2-40B4-BE49-F238E27FC236}">
                <a16:creationId xmlns:a16="http://schemas.microsoft.com/office/drawing/2014/main" id="{1433AA9B-1CB8-3097-7C1F-6C827223F9F6}"/>
              </a:ext>
            </a:extLst>
          </p:cNvPr>
          <p:cNvSpPr/>
          <p:nvPr/>
        </p:nvSpPr>
        <p:spPr>
          <a:xfrm>
            <a:off x="3260263" y="9258300"/>
            <a:ext cx="4469372" cy="4603286"/>
          </a:xfrm>
          <a:custGeom>
            <a:avLst/>
            <a:gdLst/>
            <a:ahLst/>
            <a:cxnLst/>
            <a:rect l="l" t="t" r="r" b="b"/>
            <a:pathLst>
              <a:path w="4469372" h="4603286">
                <a:moveTo>
                  <a:pt x="0" y="0"/>
                </a:moveTo>
                <a:lnTo>
                  <a:pt x="4469372" y="0"/>
                </a:lnTo>
                <a:lnTo>
                  <a:pt x="4469372" y="4603286"/>
                </a:lnTo>
                <a:lnTo>
                  <a:pt x="0" y="460328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22" name="TextBox 21">
            <a:extLst>
              <a:ext uri="{FF2B5EF4-FFF2-40B4-BE49-F238E27FC236}">
                <a16:creationId xmlns:a16="http://schemas.microsoft.com/office/drawing/2014/main" id="{76A5F81F-B034-7897-23B2-6B85F83CFD43}"/>
              </a:ext>
            </a:extLst>
          </p:cNvPr>
          <p:cNvSpPr txBox="1"/>
          <p:nvPr/>
        </p:nvSpPr>
        <p:spPr>
          <a:xfrm>
            <a:off x="817268" y="1912225"/>
            <a:ext cx="15773400" cy="8125301"/>
          </a:xfrm>
          <a:prstGeom prst="rect">
            <a:avLst/>
          </a:prstGeom>
          <a:noFill/>
        </p:spPr>
        <p:txBody>
          <a:bodyPr wrap="square">
            <a:spAutoFit/>
          </a:bodyPr>
          <a:lstStyle/>
          <a:p>
            <a:pPr marL="285750" indent="-285750">
              <a:buFont typeface="Arial" panose="020B0604020202020204" pitchFamily="34" charset="0"/>
              <a:buChar char="•"/>
            </a:pPr>
            <a:r>
              <a:rPr lang="en-IN" b="1" dirty="0"/>
              <a:t>Action on Sugar (2025) </a:t>
            </a:r>
            <a:r>
              <a:rPr lang="en-IN" i="1" dirty="0"/>
              <a:t>National Diet and Nutrition Survey (2019–2023): Sugar consumption findings.</a:t>
            </a:r>
            <a:br>
              <a:rPr lang="en-IN" dirty="0"/>
            </a:br>
            <a:r>
              <a:rPr lang="en-IN" dirty="0"/>
              <a:t>Available at: </a:t>
            </a:r>
            <a:r>
              <a:rPr lang="en-IN" dirty="0">
                <a:hlinkClick r:id="rId8"/>
              </a:rPr>
              <a:t>https://www.actiononsugar.org/news-centre/sugar-in-the-news/2025/national-diet-and-nutrition-survey-ndns-2019-to-2023-/</a:t>
            </a:r>
            <a:r>
              <a:rPr lang="en-IN" dirty="0"/>
              <a:t>  </a:t>
            </a:r>
            <a:br>
              <a:rPr lang="en-IN" dirty="0"/>
            </a:br>
            <a:r>
              <a:rPr lang="en-IN" dirty="0"/>
              <a:t>(Accessed: 08 December 2025).</a:t>
            </a:r>
          </a:p>
          <a:p>
            <a:pPr marL="285750" indent="-285750">
              <a:buFont typeface="Arial" panose="020B0604020202020204" pitchFamily="34" charset="0"/>
              <a:buChar char="•"/>
            </a:pPr>
            <a:r>
              <a:rPr lang="en-IN" b="1" dirty="0"/>
              <a:t>Botinestean, C. et al. (2025) </a:t>
            </a:r>
            <a:r>
              <a:rPr lang="en-IN" dirty="0"/>
              <a:t>‘Exploring consumer perception of augmented reality (AR) tools for displaying and understanding nutrition labels: a pilot study’, </a:t>
            </a:r>
            <a:r>
              <a:rPr lang="en-IN" i="1" dirty="0"/>
              <a:t>Multimodal Technologies and Interaction</a:t>
            </a:r>
            <a:r>
              <a:rPr lang="en-IN" dirty="0"/>
              <a:t>, 9(9), p.97.</a:t>
            </a:r>
            <a:br>
              <a:rPr lang="en-IN" dirty="0"/>
            </a:br>
            <a:r>
              <a:rPr lang="en-IN" dirty="0"/>
              <a:t>Available at: </a:t>
            </a:r>
            <a:r>
              <a:rPr lang="en-IN" u="sng" dirty="0">
                <a:hlinkClick r:id="rId9"/>
              </a:rPr>
              <a:t>https://www.mdpi.com/2414-4088/9/9/97</a:t>
            </a:r>
            <a:br>
              <a:rPr lang="en-IN" dirty="0"/>
            </a:br>
            <a:r>
              <a:rPr lang="en-IN" dirty="0"/>
              <a:t>(Accessed: 08 December 2025).</a:t>
            </a:r>
          </a:p>
          <a:p>
            <a:pPr marL="285750" indent="-285750">
              <a:buFont typeface="Arial" panose="020B0604020202020204" pitchFamily="34" charset="0"/>
              <a:buChar char="•"/>
            </a:pPr>
            <a:r>
              <a:rPr lang="en-IN" b="1" dirty="0"/>
              <a:t>Department of Health and Social Care &amp; OHID (2025) </a:t>
            </a:r>
            <a:r>
              <a:rPr lang="en-IN" i="1" dirty="0"/>
              <a:t>National Diet and Nutrition Survey: 2019 to 2023.</a:t>
            </a:r>
            <a:br>
              <a:rPr lang="en-IN" dirty="0"/>
            </a:br>
            <a:r>
              <a:rPr lang="en-IN" dirty="0"/>
              <a:t>Available at: </a:t>
            </a:r>
            <a:r>
              <a:rPr lang="en-IN" u="sng" dirty="0">
                <a:hlinkClick r:id="rId10"/>
              </a:rPr>
              <a:t>https://www.gov.uk/government/statistics/national-diet-and-nutrition-survey-2019-to-2023/national-diet-and-nutrition-survey-2019-to-2023-report</a:t>
            </a:r>
            <a:br>
              <a:rPr lang="en-IN" dirty="0"/>
            </a:br>
            <a:r>
              <a:rPr lang="en-IN" dirty="0"/>
              <a:t>(Accessed: 08 December 2025).</a:t>
            </a:r>
          </a:p>
          <a:p>
            <a:pPr marL="285750" indent="-285750">
              <a:buFont typeface="Arial" panose="020B0604020202020204" pitchFamily="34" charset="0"/>
              <a:buChar char="•"/>
            </a:pPr>
            <a:r>
              <a:rPr lang="en-IN" b="1" dirty="0"/>
              <a:t>NHS Digital (2024) </a:t>
            </a:r>
            <a:r>
              <a:rPr lang="en-IN" i="1" dirty="0"/>
              <a:t>National Child Measurement Programme, England 2023/24.</a:t>
            </a:r>
            <a:br>
              <a:rPr lang="en-IN" dirty="0"/>
            </a:br>
            <a:r>
              <a:rPr lang="en-IN" dirty="0"/>
              <a:t>Available at: </a:t>
            </a:r>
            <a:r>
              <a:rPr lang="en-IN" u="sng" dirty="0">
                <a:hlinkClick r:id="rId11"/>
              </a:rPr>
              <a:t>https://www.gov.uk/government/statistics/national-child-measurement-programme-england-202324-school-year</a:t>
            </a:r>
            <a:br>
              <a:rPr lang="en-IN" dirty="0"/>
            </a:br>
            <a:r>
              <a:rPr lang="en-IN" dirty="0"/>
              <a:t>(Accessed: 08 December 2025).</a:t>
            </a:r>
          </a:p>
          <a:p>
            <a:pPr marL="285750" indent="-285750">
              <a:buFont typeface="Arial" panose="020B0604020202020204" pitchFamily="34" charset="0"/>
              <a:buChar char="•"/>
            </a:pPr>
            <a:r>
              <a:rPr lang="en-IN" b="1" dirty="0"/>
              <a:t>NICE (2020) </a:t>
            </a:r>
            <a:r>
              <a:rPr lang="en-IN" i="1" dirty="0"/>
              <a:t>Behaviour change: digital and mobile health interventions (NG183).</a:t>
            </a:r>
            <a:br>
              <a:rPr lang="en-IN" dirty="0"/>
            </a:br>
            <a:r>
              <a:rPr lang="en-IN" dirty="0"/>
              <a:t>Available at: </a:t>
            </a:r>
            <a:r>
              <a:rPr lang="en-IN" u="sng" dirty="0">
                <a:hlinkClick r:id="rId12"/>
              </a:rPr>
              <a:t>https://www.nice.org.uk/guidance/ng183</a:t>
            </a:r>
            <a:br>
              <a:rPr lang="en-IN" dirty="0"/>
            </a:br>
            <a:r>
              <a:rPr lang="en-IN" dirty="0"/>
              <a:t>(Accessed: 08 December 2025).</a:t>
            </a:r>
          </a:p>
          <a:p>
            <a:pPr marL="285750" indent="-285750">
              <a:buFont typeface="Arial" panose="020B0604020202020204" pitchFamily="34" charset="0"/>
              <a:buChar char="•"/>
            </a:pPr>
            <a:r>
              <a:rPr lang="en-IN" b="1" dirty="0"/>
              <a:t>Ofcom (2024) </a:t>
            </a:r>
            <a:r>
              <a:rPr lang="en-IN" i="1" dirty="0"/>
              <a:t>Children and parents: media use and attitudes report 2024.</a:t>
            </a:r>
            <a:br>
              <a:rPr lang="en-IN" dirty="0"/>
            </a:br>
            <a:r>
              <a:rPr lang="en-IN" dirty="0"/>
              <a:t>Available at: https://www.ofcom.org.uk/research-and-data/media-literacy-research/children/children-media-use-and-attitudes-2024</a:t>
            </a:r>
            <a:br>
              <a:rPr lang="en-IN" dirty="0"/>
            </a:br>
            <a:r>
              <a:rPr lang="en-IN" dirty="0"/>
              <a:t>(Accessed: 08 December 2025).</a:t>
            </a:r>
          </a:p>
          <a:p>
            <a:pPr marL="285750" indent="-285750">
              <a:buFont typeface="Arial" panose="020B0604020202020204" pitchFamily="34" charset="0"/>
              <a:buChar char="•"/>
            </a:pPr>
            <a:r>
              <a:rPr lang="en-IN" b="1" dirty="0"/>
              <a:t>Public Health England (2019) </a:t>
            </a:r>
            <a:r>
              <a:rPr lang="en-IN" i="1" dirty="0"/>
              <a:t>Whole systems approach to obesity: A guide to support local approaches to promoting a healthy weight.</a:t>
            </a:r>
            <a:br>
              <a:rPr lang="en-IN" dirty="0"/>
            </a:br>
            <a:r>
              <a:rPr lang="en-IN" dirty="0"/>
              <a:t>Available at: </a:t>
            </a:r>
            <a:r>
              <a:rPr lang="en-IN" u="sng" dirty="0">
                <a:hlinkClick r:id="rId13"/>
              </a:rPr>
              <a:t>https://www.gov.uk/government/publications/whole-systems-approach-to-obesity</a:t>
            </a:r>
            <a:br>
              <a:rPr lang="en-IN" dirty="0"/>
            </a:br>
            <a:r>
              <a:rPr lang="en-IN" dirty="0"/>
              <a:t>(Accessed: 08 December 2025).</a:t>
            </a:r>
          </a:p>
          <a:p>
            <a:pPr marL="285750" indent="-285750">
              <a:buFont typeface="Arial" panose="020B0604020202020204" pitchFamily="34" charset="0"/>
              <a:buChar char="•"/>
            </a:pPr>
            <a:r>
              <a:rPr lang="en-IN" b="1" dirty="0"/>
              <a:t>UK Health Security Agency (2019) </a:t>
            </a:r>
            <a:r>
              <a:rPr lang="en-IN" i="1" dirty="0"/>
              <a:t>Health matters: addressing obesity through a whole systems approach.</a:t>
            </a:r>
            <a:br>
              <a:rPr lang="en-IN" dirty="0"/>
            </a:br>
            <a:r>
              <a:rPr lang="en-IN" dirty="0"/>
              <a:t>Available at: </a:t>
            </a:r>
            <a:r>
              <a:rPr lang="en-IN" u="sng" dirty="0">
                <a:hlinkClick r:id="rId14"/>
              </a:rPr>
              <a:t>https://ukhsa.blog.gov.uk/2019/07/25/health-matters-whole-systems-approach-to-obesity/</a:t>
            </a:r>
            <a:br>
              <a:rPr lang="en-IN" dirty="0"/>
            </a:br>
            <a:r>
              <a:rPr lang="en-IN" dirty="0"/>
              <a:t>(Accessed: 08 December 2025).</a:t>
            </a:r>
          </a:p>
          <a:p>
            <a:pPr marL="285750" indent="-285750">
              <a:buFont typeface="Arial" panose="020B0604020202020204" pitchFamily="34" charset="0"/>
              <a:buChar char="•"/>
            </a:pPr>
            <a:r>
              <a:rPr lang="en-IN" b="1" dirty="0"/>
              <a:t>World Obesity Federation (2023) </a:t>
            </a:r>
            <a:r>
              <a:rPr lang="en-IN" i="1" dirty="0"/>
              <a:t>Global projections: economic and health impact of overweight and obesity to 2035.</a:t>
            </a:r>
            <a:br>
              <a:rPr lang="en-IN" dirty="0"/>
            </a:br>
            <a:r>
              <a:rPr lang="en-IN" dirty="0"/>
              <a:t>Available at: </a:t>
            </a:r>
            <a:r>
              <a:rPr lang="en-IN" u="sng" dirty="0">
                <a:hlinkClick r:id="rId15"/>
              </a:rPr>
              <a:t>https://www.worldobesity.org/news/economic-impact-of-overweight-and-obesity-to-surpass-4-trillion-by-2035</a:t>
            </a:r>
            <a:br>
              <a:rPr lang="en-IN" dirty="0"/>
            </a:br>
            <a:r>
              <a:rPr lang="en-IN" dirty="0"/>
              <a:t>(Accessed: 08 December 2025).</a:t>
            </a:r>
          </a:p>
        </p:txBody>
      </p:sp>
    </p:spTree>
    <p:extLst>
      <p:ext uri="{BB962C8B-B14F-4D97-AF65-F5344CB8AC3E}">
        <p14:creationId xmlns:p14="http://schemas.microsoft.com/office/powerpoint/2010/main" val="1345069820"/>
      </p:ext>
    </p:extLst>
  </p:cSld>
  <p:clrMapOvr>
    <a:masterClrMapping/>
  </p:clrMapOvr>
  <p:transition spd="slow">
    <p:randomBar dir="vert"/>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6250907" cy="10287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3D19A434-3497-4C13-8104-BF6D53B3F3E9}"/>
              </a:ext>
            </a:extLst>
          </p:cNvPr>
          <p:cNvSpPr>
            <a:spLocks noGrp="1"/>
          </p:cNvSpPr>
          <p:nvPr>
            <p:ph type="title"/>
          </p:nvPr>
        </p:nvSpPr>
        <p:spPr>
          <a:xfrm>
            <a:off x="1030251" y="1730359"/>
            <a:ext cx="4800600" cy="6691745"/>
          </a:xfrm>
        </p:spPr>
        <p:txBody>
          <a:bodyPr>
            <a:normAutofit/>
          </a:bodyPr>
          <a:lstStyle/>
          <a:p>
            <a:r>
              <a:rPr lang="en-GB">
                <a:solidFill>
                  <a:srgbClr val="FFFFFF"/>
                </a:solidFill>
                <a:latin typeface="Times New Roman" panose="02020603050405020304" pitchFamily="18" charset="0"/>
                <a:cs typeface="Times New Roman" panose="02020603050405020304" pitchFamily="18" charset="0"/>
              </a:rPr>
              <a:t>References</a:t>
            </a:r>
            <a:endParaRPr lang="en-IN">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325604" y="3683219"/>
            <a:ext cx="6125150" cy="6125150"/>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1371600"/>
            <a:endParaRPr lang="en-US" sz="2700" dirty="0">
              <a:solidFill>
                <a:prstClr val="black"/>
              </a:solidFill>
              <a:latin typeface="Aptos" panose="02110004020202020204"/>
            </a:endParaRPr>
          </a:p>
        </p:txBody>
      </p:sp>
      <p:sp>
        <p:nvSpPr>
          <p:cNvPr id="3" name="Content Placeholder 2">
            <a:extLst>
              <a:ext uri="{FF2B5EF4-FFF2-40B4-BE49-F238E27FC236}">
                <a16:creationId xmlns:a16="http://schemas.microsoft.com/office/drawing/2014/main" id="{C6CDDE7F-03E2-95E5-B6C9-5B7D40125621}"/>
              </a:ext>
            </a:extLst>
          </p:cNvPr>
          <p:cNvSpPr>
            <a:spLocks noGrp="1"/>
          </p:cNvSpPr>
          <p:nvPr>
            <p:ph idx="1"/>
          </p:nvPr>
        </p:nvSpPr>
        <p:spPr>
          <a:xfrm>
            <a:off x="6670963" y="887017"/>
            <a:ext cx="10359737" cy="8378429"/>
          </a:xfrm>
        </p:spPr>
        <p:txBody>
          <a:bodyPr anchor="ctr">
            <a:normAutofit/>
          </a:bodyPr>
          <a:lstStyle/>
          <a:p>
            <a:pPr marL="428625" indent="-428625"/>
            <a:r>
              <a:rPr lang="en-GB" sz="1650">
                <a:latin typeface="Times New Roman" panose="02020603050405020304" pitchFamily="18" charset="0"/>
                <a:cs typeface="Times New Roman" panose="02020603050405020304" pitchFamily="18" charset="0"/>
              </a:rPr>
              <a:t>A. </a:t>
            </a:r>
            <a:r>
              <a:rPr lang="en-GB" sz="1650" err="1">
                <a:latin typeface="Times New Roman" panose="02020603050405020304" pitchFamily="18" charset="0"/>
                <a:cs typeface="Times New Roman" panose="02020603050405020304" pitchFamily="18" charset="0"/>
              </a:rPr>
              <a:t>Luszczynska</a:t>
            </a:r>
            <a:r>
              <a:rPr lang="en-GB" sz="1650">
                <a:latin typeface="Times New Roman" panose="02020603050405020304" pitchFamily="18" charset="0"/>
                <a:cs typeface="Times New Roman" panose="02020603050405020304" pitchFamily="18" charset="0"/>
              </a:rPr>
              <a:t> and Schwarzer, R. (2015). </a:t>
            </a:r>
            <a:r>
              <a:rPr lang="en-GB" sz="1650" i="1">
                <a:latin typeface="Times New Roman" panose="02020603050405020304" pitchFamily="18" charset="0"/>
                <a:cs typeface="Times New Roman" panose="02020603050405020304" pitchFamily="18" charset="0"/>
              </a:rPr>
              <a:t>Social Cognitive Theory</a:t>
            </a:r>
            <a:r>
              <a:rPr lang="en-GB" sz="1650">
                <a:latin typeface="Times New Roman" panose="02020603050405020304" pitchFamily="18" charset="0"/>
                <a:cs typeface="Times New Roman" panose="02020603050405020304" pitchFamily="18" charset="0"/>
              </a:rPr>
              <a:t>. [online] Available at: https://www.researchgate.net/publication/284667057_Social_Cognitive_Theory?_tp=eyJjb250ZXh0Ijp7ImZpcnN0UGFnZSI6Il9kaXJlY3QiLCJwYWdlIjoiX2RpcmVjdCJ9fQ [Accessed 6 Dec. 2025].</a:t>
            </a:r>
          </a:p>
          <a:p>
            <a:pPr marL="428625" indent="-428625"/>
            <a:r>
              <a:rPr lang="en-GB" sz="1650" err="1">
                <a:latin typeface="Times New Roman" panose="02020603050405020304" pitchFamily="18" charset="0"/>
                <a:cs typeface="Times New Roman" panose="02020603050405020304" pitchFamily="18" charset="0"/>
              </a:rPr>
              <a:t>Augmentedreality</a:t>
            </a:r>
            <a:r>
              <a:rPr lang="en-GB" sz="1650">
                <a:latin typeface="Times New Roman" panose="02020603050405020304" pitchFamily="18" charset="0"/>
                <a:cs typeface="Times New Roman" panose="02020603050405020304" pitchFamily="18" charset="0"/>
              </a:rPr>
              <a:t> (2017). </a:t>
            </a:r>
            <a:r>
              <a:rPr lang="en-GB" sz="1650" i="1" err="1">
                <a:latin typeface="Times New Roman" panose="02020603050405020304" pitchFamily="18" charset="0"/>
                <a:cs typeface="Times New Roman" panose="02020603050405020304" pitchFamily="18" charset="0"/>
              </a:rPr>
              <a:t>AugmentedReality.health</a:t>
            </a:r>
            <a:r>
              <a:rPr lang="en-GB" sz="1650">
                <a:latin typeface="Times New Roman" panose="02020603050405020304" pitchFamily="18" charset="0"/>
                <a:cs typeface="Times New Roman" panose="02020603050405020304" pitchFamily="18" charset="0"/>
              </a:rPr>
              <a:t>. [online] </a:t>
            </a:r>
            <a:r>
              <a:rPr lang="en-GB" sz="1650" err="1">
                <a:latin typeface="Times New Roman" panose="02020603050405020304" pitchFamily="18" charset="0"/>
                <a:cs typeface="Times New Roman" panose="02020603050405020304" pitchFamily="18" charset="0"/>
              </a:rPr>
              <a:t>AugmentedReality.health</a:t>
            </a:r>
            <a:r>
              <a:rPr lang="en-GB" sz="1650">
                <a:latin typeface="Times New Roman" panose="02020603050405020304" pitchFamily="18" charset="0"/>
                <a:cs typeface="Times New Roman" panose="02020603050405020304" pitchFamily="18" charset="0"/>
              </a:rPr>
              <a:t>. Available at: https://augmentedreality.health/nutrition.cfm [Accessed 6 Dec. 2025].</a:t>
            </a:r>
          </a:p>
          <a:p>
            <a:pPr marL="428625" indent="-428625"/>
            <a:r>
              <a:rPr lang="en-GB" sz="1650">
                <a:latin typeface="Times New Roman" panose="02020603050405020304" pitchFamily="18" charset="0"/>
                <a:cs typeface="Times New Roman" panose="02020603050405020304" pitchFamily="18" charset="0"/>
              </a:rPr>
              <a:t>Juan, M.-C., Charco, J.L., García-García, I. and </a:t>
            </a:r>
            <a:r>
              <a:rPr lang="en-GB" sz="1650" err="1">
                <a:latin typeface="Times New Roman" panose="02020603050405020304" pitchFamily="18" charset="0"/>
                <a:cs typeface="Times New Roman" panose="02020603050405020304" pitchFamily="18" charset="0"/>
              </a:rPr>
              <a:t>Mollá</a:t>
            </a:r>
            <a:r>
              <a:rPr lang="en-GB" sz="1650">
                <a:latin typeface="Times New Roman" panose="02020603050405020304" pitchFamily="18" charset="0"/>
                <a:cs typeface="Times New Roman" panose="02020603050405020304" pitchFamily="18" charset="0"/>
              </a:rPr>
              <a:t>, R. (2019). An Augmented Reality App to Learn to Interpret the Nutritional Information on Labels of Real Packaged Foods. </a:t>
            </a:r>
            <a:r>
              <a:rPr lang="en-GB" sz="1650" i="1">
                <a:latin typeface="Times New Roman" panose="02020603050405020304" pitchFamily="18" charset="0"/>
                <a:cs typeface="Times New Roman" panose="02020603050405020304" pitchFamily="18" charset="0"/>
              </a:rPr>
              <a:t>Frontiers in Computer Science</a:t>
            </a:r>
            <a:r>
              <a:rPr lang="en-GB" sz="1650">
                <a:latin typeface="Times New Roman" panose="02020603050405020304" pitchFamily="18" charset="0"/>
                <a:cs typeface="Times New Roman" panose="02020603050405020304" pitchFamily="18" charset="0"/>
              </a:rPr>
              <a:t>, [online] 1. </a:t>
            </a:r>
            <a:r>
              <a:rPr lang="en-GB" sz="1650" err="1">
                <a:latin typeface="Times New Roman" panose="02020603050405020304" pitchFamily="18" charset="0"/>
                <a:cs typeface="Times New Roman" panose="02020603050405020304" pitchFamily="18" charset="0"/>
              </a:rPr>
              <a:t>doi:https</a:t>
            </a:r>
            <a:r>
              <a:rPr lang="en-GB" sz="1650">
                <a:latin typeface="Times New Roman" panose="02020603050405020304" pitchFamily="18" charset="0"/>
                <a:cs typeface="Times New Roman" panose="02020603050405020304" pitchFamily="18" charset="0"/>
              </a:rPr>
              <a:t>://doi.org/10.3389/fcomp.2019.00001.</a:t>
            </a:r>
          </a:p>
          <a:p>
            <a:pPr marL="428625" indent="-428625"/>
            <a:r>
              <a:rPr lang="en-GB" sz="1650">
                <a:latin typeface="Times New Roman" panose="02020603050405020304" pitchFamily="18" charset="0"/>
                <a:cs typeface="Times New Roman" panose="02020603050405020304" pitchFamily="18" charset="0"/>
              </a:rPr>
              <a:t>Luca, V.D., </a:t>
            </a:r>
            <a:r>
              <a:rPr lang="en-GB" sz="1650" err="1">
                <a:latin typeface="Times New Roman" panose="02020603050405020304" pitchFamily="18" charset="0"/>
                <a:cs typeface="Times New Roman" panose="02020603050405020304" pitchFamily="18" charset="0"/>
              </a:rPr>
              <a:t>Virgolesi</a:t>
            </a:r>
            <a:r>
              <a:rPr lang="en-GB" sz="1650">
                <a:latin typeface="Times New Roman" panose="02020603050405020304" pitchFamily="18" charset="0"/>
                <a:cs typeface="Times New Roman" panose="02020603050405020304" pitchFamily="18" charset="0"/>
              </a:rPr>
              <a:t>, M., </a:t>
            </a:r>
            <a:r>
              <a:rPr lang="en-GB" sz="1650" err="1">
                <a:latin typeface="Times New Roman" panose="02020603050405020304" pitchFamily="18" charset="0"/>
                <a:cs typeface="Times New Roman" panose="02020603050405020304" pitchFamily="18" charset="0"/>
              </a:rPr>
              <a:t>Vetrani</a:t>
            </a:r>
            <a:r>
              <a:rPr lang="en-GB" sz="1650">
                <a:latin typeface="Times New Roman" panose="02020603050405020304" pitchFamily="18" charset="0"/>
                <a:cs typeface="Times New Roman" panose="02020603050405020304" pitchFamily="18" charset="0"/>
              </a:rPr>
              <a:t>, C., </a:t>
            </a:r>
            <a:r>
              <a:rPr lang="en-GB" sz="1650" err="1">
                <a:latin typeface="Times New Roman" panose="02020603050405020304" pitchFamily="18" charset="0"/>
                <a:cs typeface="Times New Roman" panose="02020603050405020304" pitchFamily="18" charset="0"/>
              </a:rPr>
              <a:t>Aprano</a:t>
            </a:r>
            <a:r>
              <a:rPr lang="en-GB" sz="1650">
                <a:latin typeface="Times New Roman" panose="02020603050405020304" pitchFamily="18" charset="0"/>
                <a:cs typeface="Times New Roman" panose="02020603050405020304" pitchFamily="18" charset="0"/>
              </a:rPr>
              <a:t>, S., Cantelli, F., Martino, A.D., Mercurio, L., Iaccarino, G., </a:t>
            </a:r>
            <a:r>
              <a:rPr lang="en-GB" sz="1650" err="1">
                <a:latin typeface="Times New Roman" panose="02020603050405020304" pitchFamily="18" charset="0"/>
                <a:cs typeface="Times New Roman" panose="02020603050405020304" pitchFamily="18" charset="0"/>
              </a:rPr>
              <a:t>Isgrò</a:t>
            </a:r>
            <a:r>
              <a:rPr lang="en-GB" sz="1650">
                <a:latin typeface="Times New Roman" panose="02020603050405020304" pitchFamily="18" charset="0"/>
                <a:cs typeface="Times New Roman" panose="02020603050405020304" pitchFamily="18" charset="0"/>
              </a:rPr>
              <a:t>, F., Arpaia, P., Colao, A. and Maddalena </a:t>
            </a:r>
            <a:r>
              <a:rPr lang="en-GB" sz="1650" err="1">
                <a:latin typeface="Times New Roman" panose="02020603050405020304" pitchFamily="18" charset="0"/>
                <a:cs typeface="Times New Roman" panose="02020603050405020304" pitchFamily="18" charset="0"/>
              </a:rPr>
              <a:t>Illario</a:t>
            </a:r>
            <a:r>
              <a:rPr lang="en-GB" sz="1650">
                <a:latin typeface="Times New Roman" panose="02020603050405020304" pitchFamily="18" charset="0"/>
                <a:cs typeface="Times New Roman" panose="02020603050405020304" pitchFamily="18" charset="0"/>
              </a:rPr>
              <a:t> (2025). Digital interventions for weight control to prevent obesity in adolescents: a systematic review. </a:t>
            </a:r>
            <a:r>
              <a:rPr lang="en-GB" sz="1650" i="1">
                <a:latin typeface="Times New Roman" panose="02020603050405020304" pitchFamily="18" charset="0"/>
                <a:cs typeface="Times New Roman" panose="02020603050405020304" pitchFamily="18" charset="0"/>
              </a:rPr>
              <a:t>Frontiers in Public Health</a:t>
            </a:r>
            <a:r>
              <a:rPr lang="en-GB" sz="1650">
                <a:latin typeface="Times New Roman" panose="02020603050405020304" pitchFamily="18" charset="0"/>
                <a:cs typeface="Times New Roman" panose="02020603050405020304" pitchFamily="18" charset="0"/>
              </a:rPr>
              <a:t>, [online] 13. </a:t>
            </a:r>
            <a:r>
              <a:rPr lang="en-GB" sz="1650" err="1">
                <a:latin typeface="Times New Roman" panose="02020603050405020304" pitchFamily="18" charset="0"/>
                <a:cs typeface="Times New Roman" panose="02020603050405020304" pitchFamily="18" charset="0"/>
              </a:rPr>
              <a:t>doi:https</a:t>
            </a:r>
            <a:r>
              <a:rPr lang="en-GB" sz="1650">
                <a:latin typeface="Times New Roman" panose="02020603050405020304" pitchFamily="18" charset="0"/>
                <a:cs typeface="Times New Roman" panose="02020603050405020304" pitchFamily="18" charset="0"/>
              </a:rPr>
              <a:t>://doi.org/10.3389/fpubh.2025.1584595.</a:t>
            </a:r>
          </a:p>
          <a:p>
            <a:pPr marL="428625" indent="-428625"/>
            <a:r>
              <a:rPr lang="en-GB" sz="1650">
                <a:latin typeface="Times New Roman" panose="02020603050405020304" pitchFamily="18" charset="0"/>
                <a:cs typeface="Times New Roman" panose="02020603050405020304" pitchFamily="18" charset="0"/>
              </a:rPr>
              <a:t>Lutz, C. (2019). Digital inequalities in the age of artificial intelligence and big data. </a:t>
            </a:r>
            <a:r>
              <a:rPr lang="en-GB" sz="1650" i="1">
                <a:latin typeface="Times New Roman" panose="02020603050405020304" pitchFamily="18" charset="0"/>
                <a:cs typeface="Times New Roman" panose="02020603050405020304" pitchFamily="18" charset="0"/>
              </a:rPr>
              <a:t>Human Behaviour and Emerging Technologies</a:t>
            </a:r>
            <a:r>
              <a:rPr lang="en-GB" sz="1650">
                <a:latin typeface="Times New Roman" panose="02020603050405020304" pitchFamily="18" charset="0"/>
                <a:cs typeface="Times New Roman" panose="02020603050405020304" pitchFamily="18" charset="0"/>
              </a:rPr>
              <a:t>, [online] 1(2), pp.141–148. </a:t>
            </a:r>
            <a:r>
              <a:rPr lang="en-GB" sz="1650" err="1">
                <a:latin typeface="Times New Roman" panose="02020603050405020304" pitchFamily="18" charset="0"/>
                <a:cs typeface="Times New Roman" panose="02020603050405020304" pitchFamily="18" charset="0"/>
              </a:rPr>
              <a:t>doi:https</a:t>
            </a:r>
            <a:r>
              <a:rPr lang="en-GB" sz="1650">
                <a:latin typeface="Times New Roman" panose="02020603050405020304" pitchFamily="18" charset="0"/>
                <a:cs typeface="Times New Roman" panose="02020603050405020304" pitchFamily="18" charset="0"/>
              </a:rPr>
              <a:t>://doi.org/10.1002/hbe2.140.</a:t>
            </a:r>
          </a:p>
          <a:p>
            <a:pPr marL="428625" indent="-428625"/>
            <a:r>
              <a:rPr lang="en-GB" sz="1650">
                <a:latin typeface="Times New Roman" panose="02020603050405020304" pitchFamily="18" charset="0"/>
                <a:cs typeface="Times New Roman" panose="02020603050405020304" pitchFamily="18" charset="0"/>
              </a:rPr>
              <a:t>Pini, V., Orso, V., Pluchino, P. and Gamberini, L. (2023). Augmented grocery shopping: fostering healthier food purchases through AR. </a:t>
            </a:r>
            <a:r>
              <a:rPr lang="en-GB" sz="1650" i="1">
                <a:latin typeface="Times New Roman" panose="02020603050405020304" pitchFamily="18" charset="0"/>
                <a:cs typeface="Times New Roman" panose="02020603050405020304" pitchFamily="18" charset="0"/>
              </a:rPr>
              <a:t>Virtual Reality</a:t>
            </a:r>
            <a:r>
              <a:rPr lang="en-GB" sz="1650">
                <a:latin typeface="Times New Roman" panose="02020603050405020304" pitchFamily="18" charset="0"/>
                <a:cs typeface="Times New Roman" panose="02020603050405020304" pitchFamily="18" charset="0"/>
              </a:rPr>
              <a:t>. [online] </a:t>
            </a:r>
            <a:r>
              <a:rPr lang="en-GB" sz="1650" err="1">
                <a:latin typeface="Times New Roman" panose="02020603050405020304" pitchFamily="18" charset="0"/>
                <a:cs typeface="Times New Roman" panose="02020603050405020304" pitchFamily="18" charset="0"/>
              </a:rPr>
              <a:t>doi:https</a:t>
            </a:r>
            <a:r>
              <a:rPr lang="en-GB" sz="1650">
                <a:latin typeface="Times New Roman" panose="02020603050405020304" pitchFamily="18" charset="0"/>
                <a:cs typeface="Times New Roman" panose="02020603050405020304" pitchFamily="18" charset="0"/>
              </a:rPr>
              <a:t>://doi.org/10.1007/s10055-023-00792-1.</a:t>
            </a:r>
          </a:p>
          <a:p>
            <a:pPr marL="428625" indent="-428625"/>
            <a:r>
              <a:rPr lang="en-GB" sz="1650">
                <a:latin typeface="Times New Roman" panose="02020603050405020304" pitchFamily="18" charset="0"/>
                <a:cs typeface="Times New Roman" panose="02020603050405020304" pitchFamily="18" charset="0"/>
              </a:rPr>
              <a:t>Urich, A. (2020). </a:t>
            </a:r>
            <a:r>
              <a:rPr lang="en-GB" sz="1650" i="1">
                <a:latin typeface="Times New Roman" panose="02020603050405020304" pitchFamily="18" charset="0"/>
                <a:cs typeface="Times New Roman" panose="02020603050405020304" pitchFamily="18" charset="0"/>
              </a:rPr>
              <a:t>The Health Belief Model</a:t>
            </a:r>
            <a:r>
              <a:rPr lang="en-GB" sz="1650">
                <a:latin typeface="Times New Roman" panose="02020603050405020304" pitchFamily="18" charset="0"/>
                <a:cs typeface="Times New Roman" panose="02020603050405020304" pitchFamily="18" charset="0"/>
              </a:rPr>
              <a:t>. [online] </a:t>
            </a:r>
            <a:r>
              <a:rPr lang="en-GB" sz="1650" err="1">
                <a:latin typeface="Times New Roman" panose="02020603050405020304" pitchFamily="18" charset="0"/>
                <a:cs typeface="Times New Roman" panose="02020603050405020304" pitchFamily="18" charset="0"/>
              </a:rPr>
              <a:t>PennState</a:t>
            </a:r>
            <a:r>
              <a:rPr lang="en-GB" sz="1650">
                <a:latin typeface="Times New Roman" panose="02020603050405020304" pitchFamily="18" charset="0"/>
                <a:cs typeface="Times New Roman" panose="02020603050405020304" pitchFamily="18" charset="0"/>
              </a:rPr>
              <a:t>. Available at: https://psu.pb.unizin.org/kines082/chapter/the-health-belief-model/ [Accessed 6 Dec. 2025].</a:t>
            </a:r>
          </a:p>
          <a:p>
            <a:pPr marL="428625" indent="-428625"/>
            <a:r>
              <a:rPr lang="en-GB" sz="1650">
                <a:latin typeface="Times New Roman" panose="02020603050405020304" pitchFamily="18" charset="0"/>
                <a:cs typeface="Times New Roman" panose="02020603050405020304" pitchFamily="18" charset="0"/>
              </a:rPr>
              <a:t>WHO (2023). </a:t>
            </a:r>
            <a:r>
              <a:rPr lang="en-GB" sz="1650" i="1">
                <a:latin typeface="Times New Roman" panose="02020603050405020304" pitchFamily="18" charset="0"/>
                <a:cs typeface="Times New Roman" panose="02020603050405020304" pitchFamily="18" charset="0"/>
              </a:rPr>
              <a:t>Health promotion</a:t>
            </a:r>
            <a:r>
              <a:rPr lang="en-GB" sz="1650">
                <a:latin typeface="Times New Roman" panose="02020603050405020304" pitchFamily="18" charset="0"/>
                <a:cs typeface="Times New Roman" panose="02020603050405020304" pitchFamily="18" charset="0"/>
              </a:rPr>
              <a:t>. [online] www.who.int. Available at: https://www.who.int/health-topics/health-promotion [Accessed 6 Dec. 2025].</a:t>
            </a:r>
          </a:p>
          <a:p>
            <a:pPr marL="514350" indent="-514350"/>
            <a:endParaRPr lang="en-GB" sz="1650">
              <a:latin typeface="Times New Roman" panose="02020603050405020304" pitchFamily="18" charset="0"/>
              <a:cs typeface="Times New Roman" panose="02020603050405020304" pitchFamily="18" charset="0"/>
            </a:endParaRPr>
          </a:p>
          <a:p>
            <a:pPr marL="0" indent="0">
              <a:buNone/>
            </a:pPr>
            <a:endParaRPr lang="en-IN" sz="165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6568089"/>
      </p:ext>
    </p:extLst>
  </p:cSld>
  <p:clrMapOvr>
    <a:masterClrMapping/>
  </p:clrMapOvr>
  <p:transition spd="slow">
    <p:cove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9364" y="-1013184"/>
            <a:ext cx="11557284" cy="2916324"/>
          </a:xfrm>
        </p:spPr>
        <p:txBody>
          <a:bodyPr/>
          <a:lstStyle/>
          <a:p>
            <a:pPr marL="0" indent="0" algn="ctr">
              <a:buNone/>
            </a:pPr>
            <a:r>
              <a:rPr lang="en-GB" sz="6000" dirty="0">
                <a:effectLst/>
                <a:latin typeface="Arial" panose="020B0604020202020204" pitchFamily="34" charset="0"/>
                <a:cs typeface="Arial" panose="020B0604020202020204" pitchFamily="34" charset="0"/>
              </a:rPr>
              <a:t>References</a:t>
            </a:r>
            <a:br>
              <a:rPr lang="en-GB" sz="6000" dirty="0">
                <a:effectLst/>
                <a:latin typeface="Arial" panose="020B0604020202020204" pitchFamily="34" charset="0"/>
                <a:cs typeface="Arial" panose="020B0604020202020204" pitchFamily="34" charset="0"/>
              </a:rPr>
            </a:br>
            <a:endParaRPr lang="en-GB" sz="600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305956" y="1363080"/>
            <a:ext cx="13426776" cy="8532948"/>
          </a:xfrm>
        </p:spPr>
        <p:txBody>
          <a:bodyPr>
            <a:noAutofit/>
          </a:bodyPr>
          <a:lstStyle/>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Chanlin</a:t>
            </a:r>
            <a:r>
              <a:rPr lang="en-GB" sz="1800" dirty="0">
                <a:latin typeface="Arial" panose="020B0604020202020204" pitchFamily="34" charset="0"/>
                <a:cs typeface="Arial" panose="020B0604020202020204" pitchFamily="34" charset="0"/>
              </a:rPr>
              <a:t>, L.-J. and Chan, K.-C. (2018). Augmented Reality Applied in Dietary Monitoring. </a:t>
            </a:r>
            <a:r>
              <a:rPr lang="en-GB" sz="1800" i="1" dirty="0" err="1">
                <a:latin typeface="Arial" panose="020B0604020202020204" pitchFamily="34" charset="0"/>
                <a:cs typeface="Arial" panose="020B0604020202020204" pitchFamily="34" charset="0"/>
              </a:rPr>
              <a:t>Libri</a:t>
            </a:r>
            <a:r>
              <a:rPr lang="en-GB" sz="1800" dirty="0">
                <a:latin typeface="Arial" panose="020B0604020202020204" pitchFamily="34" charset="0"/>
                <a:cs typeface="Arial" panose="020B0604020202020204" pitchFamily="34" charset="0"/>
              </a:rPr>
              <a:t>, [online] 68(2), pp.137–147.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://doi.org/10.1515/libri-2017-0024.</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Gioia</a:t>
            </a:r>
            <a:r>
              <a:rPr lang="en-GB" sz="1800" dirty="0">
                <a:latin typeface="Arial" panose="020B0604020202020204" pitchFamily="34" charset="0"/>
                <a:cs typeface="Arial" panose="020B0604020202020204" pitchFamily="34" charset="0"/>
              </a:rPr>
              <a:t>, S., </a:t>
            </a:r>
            <a:r>
              <a:rPr lang="en-GB" sz="1800" dirty="0" err="1">
                <a:latin typeface="Arial" panose="020B0604020202020204" pitchFamily="34" charset="0"/>
                <a:cs typeface="Arial" panose="020B0604020202020204" pitchFamily="34" charset="0"/>
              </a:rPr>
              <a:t>Vlasac</a:t>
            </a:r>
            <a:r>
              <a:rPr lang="en-GB" sz="1800" dirty="0">
                <a:latin typeface="Arial" panose="020B0604020202020204" pitchFamily="34" charset="0"/>
                <a:cs typeface="Arial" panose="020B0604020202020204" pitchFamily="34" charset="0"/>
              </a:rPr>
              <a:t>, I.M., </a:t>
            </a:r>
            <a:r>
              <a:rPr lang="en-GB" sz="1800" dirty="0" err="1">
                <a:latin typeface="Arial" panose="020B0604020202020204" pitchFamily="34" charset="0"/>
                <a:cs typeface="Arial" panose="020B0604020202020204" pitchFamily="34" charset="0"/>
              </a:rPr>
              <a:t>Babazadeh</a:t>
            </a:r>
            <a:r>
              <a:rPr lang="en-GB" sz="1800" dirty="0">
                <a:latin typeface="Arial" panose="020B0604020202020204" pitchFamily="34" charset="0"/>
                <a:cs typeface="Arial" panose="020B0604020202020204" pitchFamily="34" charset="0"/>
              </a:rPr>
              <a:t>, D., </a:t>
            </a:r>
            <a:r>
              <a:rPr lang="en-GB" sz="1800" dirty="0" err="1">
                <a:latin typeface="Arial" panose="020B0604020202020204" pitchFamily="34" charset="0"/>
                <a:cs typeface="Arial" panose="020B0604020202020204" pitchFamily="34" charset="0"/>
              </a:rPr>
              <a:t>Fryou</a:t>
            </a:r>
            <a:r>
              <a:rPr lang="en-GB" sz="1800" dirty="0">
                <a:latin typeface="Arial" panose="020B0604020202020204" pitchFamily="34" charset="0"/>
                <a:cs typeface="Arial" panose="020B0604020202020204" pitchFamily="34" charset="0"/>
              </a:rPr>
              <a:t>, N.L., Do, E., Love, J., Robbins, R., </a:t>
            </a:r>
            <a:r>
              <a:rPr lang="en-GB" sz="1800" dirty="0" err="1">
                <a:latin typeface="Arial" panose="020B0604020202020204" pitchFamily="34" charset="0"/>
                <a:cs typeface="Arial" panose="020B0604020202020204" pitchFamily="34" charset="0"/>
              </a:rPr>
              <a:t>Dashti</a:t>
            </a:r>
            <a:r>
              <a:rPr lang="en-GB" sz="1800" dirty="0">
                <a:latin typeface="Arial" panose="020B0604020202020204" pitchFamily="34" charset="0"/>
                <a:cs typeface="Arial" panose="020B0604020202020204" pitchFamily="34" charset="0"/>
              </a:rPr>
              <a:t>, H.S. and Lane, J.M. (2023). Mobile Apps for Dietary and Food Timing Assessment: Evaluation for Use in Clinical Research. </a:t>
            </a:r>
            <a:r>
              <a:rPr lang="en-GB" sz="1800" i="1" dirty="0">
                <a:latin typeface="Arial" panose="020B0604020202020204" pitchFamily="34" charset="0"/>
                <a:cs typeface="Arial" panose="020B0604020202020204" pitchFamily="34" charset="0"/>
              </a:rPr>
              <a:t>JMIR Formative Research</a:t>
            </a:r>
            <a:r>
              <a:rPr lang="en-GB" sz="1800" dirty="0">
                <a:latin typeface="Arial" panose="020B0604020202020204" pitchFamily="34" charset="0"/>
                <a:cs typeface="Arial" panose="020B0604020202020204" pitchFamily="34" charset="0"/>
              </a:rPr>
              <a:t>, [online] 7(1), p.e35858.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://doi.org/10.2196/35858.</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König</a:t>
            </a:r>
            <a:r>
              <a:rPr lang="en-GB" sz="1800" dirty="0">
                <a:latin typeface="Arial" panose="020B0604020202020204" pitchFamily="34" charset="0"/>
                <a:cs typeface="Arial" panose="020B0604020202020204" pitchFamily="34" charset="0"/>
              </a:rPr>
              <a:t>, L.M., </a:t>
            </a:r>
            <a:r>
              <a:rPr lang="en-GB" sz="1800" dirty="0" err="1">
                <a:latin typeface="Arial" panose="020B0604020202020204" pitchFamily="34" charset="0"/>
                <a:cs typeface="Arial" panose="020B0604020202020204" pitchFamily="34" charset="0"/>
              </a:rPr>
              <a:t>Attig</a:t>
            </a:r>
            <a:r>
              <a:rPr lang="en-GB" sz="1800" dirty="0">
                <a:latin typeface="Arial" panose="020B0604020202020204" pitchFamily="34" charset="0"/>
                <a:cs typeface="Arial" panose="020B0604020202020204" pitchFamily="34" charset="0"/>
              </a:rPr>
              <a:t>, C., Franke, T. and Renner, B. (2021). Barriers to and Facilitators for Using Nutrition Apps: Systematic Review and Conceptual Framework. </a:t>
            </a:r>
            <a:r>
              <a:rPr lang="en-GB" sz="1800" i="1" dirty="0">
                <a:latin typeface="Arial" panose="020B0604020202020204" pitchFamily="34" charset="0"/>
                <a:cs typeface="Arial" panose="020B0604020202020204" pitchFamily="34" charset="0"/>
              </a:rPr>
              <a:t>JMIR </a:t>
            </a:r>
            <a:r>
              <a:rPr lang="en-GB" sz="1800" i="1" dirty="0" err="1">
                <a:latin typeface="Arial" panose="020B0604020202020204" pitchFamily="34" charset="0"/>
                <a:cs typeface="Arial" panose="020B0604020202020204" pitchFamily="34" charset="0"/>
              </a:rPr>
              <a:t>mHealth</a:t>
            </a:r>
            <a:r>
              <a:rPr lang="en-GB" sz="1800" i="1" dirty="0">
                <a:latin typeface="Arial" panose="020B0604020202020204" pitchFamily="34" charset="0"/>
                <a:cs typeface="Arial" panose="020B0604020202020204" pitchFamily="34" charset="0"/>
              </a:rPr>
              <a:t> and </a:t>
            </a:r>
            <a:r>
              <a:rPr lang="en-GB" sz="1800" i="1" dirty="0" err="1">
                <a:latin typeface="Arial" panose="020B0604020202020204" pitchFamily="34" charset="0"/>
                <a:cs typeface="Arial" panose="020B0604020202020204" pitchFamily="34" charset="0"/>
              </a:rPr>
              <a:t>uHealth</a:t>
            </a:r>
            <a:r>
              <a:rPr lang="en-GB" sz="1800" dirty="0">
                <a:latin typeface="Arial" panose="020B0604020202020204" pitchFamily="34" charset="0"/>
                <a:cs typeface="Arial" panose="020B0604020202020204" pitchFamily="34" charset="0"/>
              </a:rPr>
              <a:t>, [online] 9(6), p.e20037.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://doi.org/10.2196/20037.</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Pini</a:t>
            </a:r>
            <a:r>
              <a:rPr lang="en-GB" sz="1800" dirty="0">
                <a:latin typeface="Arial" panose="020B0604020202020204" pitchFamily="34" charset="0"/>
                <a:cs typeface="Arial" panose="020B0604020202020204" pitchFamily="34" charset="0"/>
              </a:rPr>
              <a:t>, V., </a:t>
            </a:r>
            <a:r>
              <a:rPr lang="en-GB" sz="1800" dirty="0" err="1">
                <a:latin typeface="Arial" panose="020B0604020202020204" pitchFamily="34" charset="0"/>
                <a:cs typeface="Arial" panose="020B0604020202020204" pitchFamily="34" charset="0"/>
              </a:rPr>
              <a:t>Orso</a:t>
            </a:r>
            <a:r>
              <a:rPr lang="en-GB" sz="1800" dirty="0">
                <a:latin typeface="Arial" panose="020B0604020202020204" pitchFamily="34" charset="0"/>
                <a:cs typeface="Arial" panose="020B0604020202020204" pitchFamily="34" charset="0"/>
              </a:rPr>
              <a:t>, V., </a:t>
            </a:r>
            <a:r>
              <a:rPr lang="en-GB" sz="1800" dirty="0" err="1">
                <a:latin typeface="Arial" panose="020B0604020202020204" pitchFamily="34" charset="0"/>
                <a:cs typeface="Arial" panose="020B0604020202020204" pitchFamily="34" charset="0"/>
              </a:rPr>
              <a:t>Pluchino</a:t>
            </a:r>
            <a:r>
              <a:rPr lang="en-GB" sz="1800" dirty="0">
                <a:latin typeface="Arial" panose="020B0604020202020204" pitchFamily="34" charset="0"/>
                <a:cs typeface="Arial" panose="020B0604020202020204" pitchFamily="34" charset="0"/>
              </a:rPr>
              <a:t>, P. and </a:t>
            </a:r>
            <a:r>
              <a:rPr lang="en-GB" sz="1800" dirty="0" err="1">
                <a:latin typeface="Arial" panose="020B0604020202020204" pitchFamily="34" charset="0"/>
                <a:cs typeface="Arial" panose="020B0604020202020204" pitchFamily="34" charset="0"/>
              </a:rPr>
              <a:t>Gamberini</a:t>
            </a:r>
            <a:r>
              <a:rPr lang="en-GB" sz="1800" dirty="0">
                <a:latin typeface="Arial" panose="020B0604020202020204" pitchFamily="34" charset="0"/>
                <a:cs typeface="Arial" panose="020B0604020202020204" pitchFamily="34" charset="0"/>
              </a:rPr>
              <a:t>, L. (2023). Augmented grocery shopping: fostering healthier food purchases through AR. </a:t>
            </a:r>
            <a:r>
              <a:rPr lang="en-GB" sz="1800" i="1" dirty="0">
                <a:latin typeface="Arial" panose="020B0604020202020204" pitchFamily="34" charset="0"/>
                <a:cs typeface="Arial" panose="020B0604020202020204" pitchFamily="34" charset="0"/>
              </a:rPr>
              <a:t>Virtual Reality</a:t>
            </a:r>
            <a:r>
              <a:rPr lang="en-GB" sz="1800" dirty="0">
                <a:latin typeface="Arial" panose="020B0604020202020204" pitchFamily="34" charset="0"/>
                <a:cs typeface="Arial" panose="020B0604020202020204" pitchFamily="34" charset="0"/>
              </a:rPr>
              <a:t>. [online]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://doi.org/10.1007/s10055-023-00792-1.</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Quattelbaum</a:t>
            </a:r>
            <a:r>
              <a:rPr lang="en-GB" sz="1800" dirty="0">
                <a:latin typeface="Arial" panose="020B0604020202020204" pitchFamily="34" charset="0"/>
                <a:cs typeface="Arial" panose="020B0604020202020204" pitchFamily="34" charset="0"/>
              </a:rPr>
              <a:t>, B., </a:t>
            </a:r>
            <a:r>
              <a:rPr lang="en-GB" sz="1800" dirty="0" err="1">
                <a:latin typeface="Arial" panose="020B0604020202020204" pitchFamily="34" charset="0"/>
                <a:cs typeface="Arial" panose="020B0604020202020204" pitchFamily="34" charset="0"/>
              </a:rPr>
              <a:t>Breckenfelder</a:t>
            </a:r>
            <a:r>
              <a:rPr lang="en-GB" sz="1800" dirty="0">
                <a:latin typeface="Arial" panose="020B0604020202020204" pitchFamily="34" charset="0"/>
                <a:cs typeface="Arial" panose="020B0604020202020204" pitchFamily="34" charset="0"/>
              </a:rPr>
              <a:t>, C., Voigt, J. and Maas, L. (2022). Possibilities and limits of virtual and augmented reality in the purchase decision process for clothing. </a:t>
            </a:r>
            <a:r>
              <a:rPr lang="en-GB" sz="1800" i="1" dirty="0">
                <a:latin typeface="Arial" panose="020B0604020202020204" pitchFamily="34" charset="0"/>
                <a:cs typeface="Arial" panose="020B0604020202020204" pitchFamily="34" charset="0"/>
              </a:rPr>
              <a:t>Communications in Development and Assembling of Textile Products</a:t>
            </a:r>
            <a:r>
              <a:rPr lang="en-GB" sz="1800" dirty="0">
                <a:latin typeface="Arial" panose="020B0604020202020204" pitchFamily="34" charset="0"/>
                <a:cs typeface="Arial" panose="020B0604020202020204" pitchFamily="34" charset="0"/>
              </a:rPr>
              <a:t>, [online] 3(1), pp.42–50.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://doi.org/10.25367/cdatp.2022.3.p42-50.</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Samoggia</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Bordoni</a:t>
            </a:r>
            <a:r>
              <a:rPr lang="en-GB" sz="1800" dirty="0">
                <a:latin typeface="Arial" panose="020B0604020202020204" pitchFamily="34" charset="0"/>
                <a:cs typeface="Arial" panose="020B0604020202020204" pitchFamily="34" charset="0"/>
              </a:rPr>
              <a:t>, A. and </a:t>
            </a:r>
            <a:r>
              <a:rPr lang="en-GB" sz="1800" dirty="0" err="1">
                <a:latin typeface="Arial" panose="020B0604020202020204" pitchFamily="34" charset="0"/>
                <a:cs typeface="Arial" panose="020B0604020202020204" pitchFamily="34" charset="0"/>
              </a:rPr>
              <a:t>Monticone</a:t>
            </a:r>
            <a:r>
              <a:rPr lang="en-GB" sz="1800" dirty="0">
                <a:latin typeface="Arial" panose="020B0604020202020204" pitchFamily="34" charset="0"/>
                <a:cs typeface="Arial" panose="020B0604020202020204" pitchFamily="34" charset="0"/>
              </a:rPr>
              <a:t>, F. (2020). Data on the potential of nutrition-information apps from a consumer behaviour perspective. </a:t>
            </a:r>
            <a:r>
              <a:rPr lang="en-GB" sz="1800" i="1" dirty="0">
                <a:latin typeface="Arial" panose="020B0604020202020204" pitchFamily="34" charset="0"/>
                <a:cs typeface="Arial" panose="020B0604020202020204" pitchFamily="34" charset="0"/>
              </a:rPr>
              <a:t>Data in Brief</a:t>
            </a:r>
            <a:r>
              <a:rPr lang="en-GB" sz="1800" dirty="0">
                <a:latin typeface="Arial" panose="020B0604020202020204" pitchFamily="34" charset="0"/>
                <a:cs typeface="Arial" panose="020B0604020202020204" pitchFamily="34" charset="0"/>
              </a:rPr>
              <a:t>, [online] 30, p.105558.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://doi.org/10.1016/j.dib.2020.105558.</a:t>
            </a:r>
          </a:p>
          <a:p>
            <a:pPr marL="257175" indent="-257175"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WHO (2024). </a:t>
            </a:r>
            <a:r>
              <a:rPr lang="en-GB" sz="1800" i="1" dirty="0">
                <a:latin typeface="Arial" panose="020B0604020202020204" pitchFamily="34" charset="0"/>
                <a:cs typeface="Arial" panose="020B0604020202020204" pitchFamily="34" charset="0"/>
              </a:rPr>
              <a:t>WHO Campaigns</a:t>
            </a:r>
            <a:r>
              <a:rPr lang="en-GB" sz="1800" dirty="0">
                <a:latin typeface="Arial" panose="020B0604020202020204" pitchFamily="34" charset="0"/>
                <a:cs typeface="Arial" panose="020B0604020202020204" pitchFamily="34" charset="0"/>
              </a:rPr>
              <a:t>. [online] Who.int. Available at: https://www.who.int/campaigns [Accessed 6 Dec. 2025].</a:t>
            </a:r>
          </a:p>
          <a:p>
            <a:pPr marL="428625" indent="-428625" algn="just">
              <a:lnSpc>
                <a:spcPct val="150000"/>
              </a:lnSpc>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529854"/>
      </p:ext>
    </p:extLst>
  </p:cSld>
  <p:clrMapOvr>
    <a:masterClrMapping/>
  </p:clrMapOvr>
  <p:transition spd="med">
    <p:pull/>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682460"/>
            <a:ext cx="18288000" cy="9441046"/>
          </a:xfrm>
          <a:prstGeom prst="rect">
            <a:avLst/>
          </a:prstGeom>
        </p:spPr>
        <p:txBody>
          <a:bodyPr wrap="square">
            <a:spAutoFit/>
          </a:bodyPr>
          <a:lstStyle/>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US" sz="2250" dirty="0">
                <a:solidFill>
                  <a:prstClr val="black"/>
                </a:solidFill>
                <a:latin typeface="Arial" panose="020B0604020202020204" pitchFamily="34" charset="0"/>
                <a:cs typeface="Arial" panose="020B0604020202020204" pitchFamily="34" charset="0"/>
              </a:rPr>
              <a:t>Liao, L.L. et al., 2025. Preliminary effectiveness of VR-enhanced nutrition education among college students. Journal of Nutrition Education and Behavior, [online] Available at: </a:t>
            </a:r>
            <a:r>
              <a:rPr lang="en-US" sz="2250" dirty="0">
                <a:solidFill>
                  <a:prstClr val="black"/>
                </a:solidFill>
                <a:latin typeface="Arial" panose="020B0604020202020204" pitchFamily="34" charset="0"/>
                <a:cs typeface="Arial" panose="020B0604020202020204" pitchFamily="34" charset="0"/>
                <a:hlinkClick r:id="rId2"/>
              </a:rPr>
              <a:t>https://www.ncbi.nlm.nih.gov/pmc/articles/PMC12337362/</a:t>
            </a:r>
            <a:r>
              <a:rPr lang="en-US" sz="2250" dirty="0">
                <a:solidFill>
                  <a:prstClr val="black"/>
                </a:solidFill>
                <a:latin typeface="Arial" panose="020B0604020202020204" pitchFamily="34" charset="0"/>
                <a:cs typeface="Arial" panose="020B0604020202020204" pitchFamily="34" charset="0"/>
              </a:rPr>
              <a:t>  [Accessed 30 Nov. 2025].</a:t>
            </a:r>
          </a:p>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US" sz="2250" dirty="0">
                <a:solidFill>
                  <a:prstClr val="black"/>
                </a:solidFill>
                <a:latin typeface="Arial" panose="020B0604020202020204" pitchFamily="34" charset="0"/>
                <a:cs typeface="Arial" panose="020B0604020202020204" pitchFamily="34" charset="0"/>
              </a:rPr>
              <a:t>Zhang, Y. et al., 2025. Effectiveness of virtual reality interventions in promoting healthy eating among children: A systematic review. Digital Health, [online] Available at: </a:t>
            </a:r>
            <a:r>
              <a:rPr lang="en-US" sz="2250" dirty="0">
                <a:solidFill>
                  <a:prstClr val="black"/>
                </a:solidFill>
                <a:latin typeface="Arial" panose="020B0604020202020204" pitchFamily="34" charset="0"/>
                <a:cs typeface="Arial" panose="020B0604020202020204" pitchFamily="34" charset="0"/>
                <a:hlinkClick r:id="rId3"/>
              </a:rPr>
              <a:t>https://journals.sagepub.com/doi/10.1177/20552076251331794</a:t>
            </a:r>
            <a:r>
              <a:rPr lang="en-US" sz="2250" dirty="0">
                <a:solidFill>
                  <a:prstClr val="black"/>
                </a:solidFill>
                <a:latin typeface="Arial" panose="020B0604020202020204" pitchFamily="34" charset="0"/>
                <a:cs typeface="Arial" panose="020B0604020202020204" pitchFamily="34" charset="0"/>
              </a:rPr>
              <a:t>  [Accessed 30 Nov. 2025].</a:t>
            </a:r>
          </a:p>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US" sz="2250" dirty="0" err="1">
                <a:solidFill>
                  <a:prstClr val="black"/>
                </a:solidFill>
                <a:latin typeface="Arial" panose="020B0604020202020204" pitchFamily="34" charset="0"/>
                <a:cs typeface="Arial" panose="020B0604020202020204" pitchFamily="34" charset="0"/>
              </a:rPr>
              <a:t>Yigitbas</a:t>
            </a:r>
            <a:r>
              <a:rPr lang="en-US" sz="2250" dirty="0">
                <a:solidFill>
                  <a:prstClr val="black"/>
                </a:solidFill>
                <a:latin typeface="Arial" panose="020B0604020202020204" pitchFamily="34" charset="0"/>
                <a:cs typeface="Arial" panose="020B0604020202020204" pitchFamily="34" charset="0"/>
              </a:rPr>
              <a:t>, E. &amp; Mazur, A., 2024. Augmented and virtual reality for diet and nutritional education: A review. ACM Digital Library, [online] Available at: </a:t>
            </a:r>
            <a:r>
              <a:rPr lang="en-US" sz="2250" dirty="0">
                <a:solidFill>
                  <a:prstClr val="black"/>
                </a:solidFill>
                <a:latin typeface="Arial" panose="020B0604020202020204" pitchFamily="34" charset="0"/>
                <a:cs typeface="Arial" panose="020B0604020202020204" pitchFamily="34" charset="0"/>
                <a:hlinkClick r:id="rId4"/>
              </a:rPr>
              <a:t>https://dl.acm.org/doi/fullHtml/10.1145/3652037.3652048</a:t>
            </a:r>
            <a:r>
              <a:rPr lang="en-US" sz="2250" dirty="0">
                <a:solidFill>
                  <a:prstClr val="black"/>
                </a:solidFill>
                <a:latin typeface="Arial" panose="020B0604020202020204" pitchFamily="34" charset="0"/>
                <a:cs typeface="Arial" panose="020B0604020202020204" pitchFamily="34" charset="0"/>
              </a:rPr>
              <a:t>  [Accessed 30 Nov. 2025].</a:t>
            </a:r>
          </a:p>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US" sz="2250" dirty="0" err="1">
                <a:solidFill>
                  <a:prstClr val="black"/>
                </a:solidFill>
                <a:latin typeface="Arial" panose="020B0604020202020204" pitchFamily="34" charset="0"/>
                <a:cs typeface="Arial" panose="020B0604020202020204" pitchFamily="34" charset="0"/>
              </a:rPr>
              <a:t>Mellos</a:t>
            </a:r>
            <a:r>
              <a:rPr lang="en-US" sz="2250" dirty="0">
                <a:solidFill>
                  <a:prstClr val="black"/>
                </a:solidFill>
                <a:latin typeface="Arial" panose="020B0604020202020204" pitchFamily="34" charset="0"/>
                <a:cs typeface="Arial" panose="020B0604020202020204" pitchFamily="34" charset="0"/>
              </a:rPr>
              <a:t>, I., 2022. Evaluating augmented reality for ‘real life’ teaching of food portion concepts. Journal of Human Nutrition, [online] Available at: </a:t>
            </a:r>
            <a:r>
              <a:rPr lang="en-US" sz="2250" dirty="0">
                <a:solidFill>
                  <a:prstClr val="black"/>
                </a:solidFill>
                <a:latin typeface="Arial" panose="020B0604020202020204" pitchFamily="34" charset="0"/>
                <a:cs typeface="Arial" panose="020B0604020202020204" pitchFamily="34" charset="0"/>
                <a:hlinkClick r:id="rId5"/>
              </a:rPr>
              <a:t>https://onlinelibrary.wiley.com/doi/10.1111/jhn.13016</a:t>
            </a:r>
            <a:r>
              <a:rPr lang="en-US" sz="2250" dirty="0">
                <a:solidFill>
                  <a:prstClr val="black"/>
                </a:solidFill>
                <a:latin typeface="Arial" panose="020B0604020202020204" pitchFamily="34" charset="0"/>
                <a:cs typeface="Arial" panose="020B0604020202020204" pitchFamily="34" charset="0"/>
              </a:rPr>
              <a:t>  [Accessed 30 Nov. 2025].</a:t>
            </a:r>
          </a:p>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a:solidFill>
                  <a:prstClr val="black"/>
                </a:solidFill>
                <a:latin typeface="Arial" panose="020B0604020202020204" pitchFamily="34" charset="0"/>
                <a:cs typeface="Arial" panose="020B0604020202020204" pitchFamily="34" charset="0"/>
              </a:rPr>
              <a:t>Juan, M.C. et al. (2019) An Augmented Reality App to Learn Nutritional Information. Frontiers in Computer Science. Available at: https://www.frontiersin.org/articles/10.3389/fcomp.2019.00001/full  [Accessed 1 Dec. 2025].</a:t>
            </a:r>
          </a:p>
          <a:p>
            <a:pPr marL="428625" indent="-428625" algn="just" defTabSz="1143000">
              <a:buFont typeface="+mj-lt"/>
              <a:buAutoNum type="arabicPeriod"/>
            </a:pPr>
            <a:endParaRPr lang="en-IN"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err="1">
                <a:solidFill>
                  <a:prstClr val="black"/>
                </a:solidFill>
                <a:latin typeface="Arial" panose="020B0604020202020204" pitchFamily="34" charset="0"/>
                <a:cs typeface="Arial" panose="020B0604020202020204" pitchFamily="34" charset="0"/>
              </a:rPr>
              <a:t>Mellos</a:t>
            </a:r>
            <a:r>
              <a:rPr lang="en-IN" sz="2250" dirty="0">
                <a:solidFill>
                  <a:prstClr val="black"/>
                </a:solidFill>
                <a:latin typeface="Arial" panose="020B0604020202020204" pitchFamily="34" charset="0"/>
                <a:cs typeface="Arial" panose="020B0604020202020204" pitchFamily="34" charset="0"/>
              </a:rPr>
              <a:t>, I. et al. (2022) Evaluating augmented reality for food portion concepts. Journal of Human Nutrition and Dietetics. Available at: </a:t>
            </a:r>
            <a:r>
              <a:rPr lang="en-IN" sz="2250" dirty="0">
                <a:solidFill>
                  <a:prstClr val="black"/>
                </a:solidFill>
                <a:latin typeface="Arial" panose="020B0604020202020204" pitchFamily="34" charset="0"/>
                <a:cs typeface="Arial" panose="020B0604020202020204" pitchFamily="34" charset="0"/>
                <a:hlinkClick r:id="rId6"/>
              </a:rPr>
              <a:t>https://pmc.ncbi.nlm.nih.gov/articles/PMC9790224</a:t>
            </a:r>
            <a:r>
              <a:rPr lang="en-IN" sz="2250" dirty="0">
                <a:solidFill>
                  <a:prstClr val="black"/>
                </a:solidFill>
                <a:latin typeface="Arial" panose="020B0604020202020204" pitchFamily="34" charset="0"/>
                <a:cs typeface="Arial" panose="020B0604020202020204" pitchFamily="34" charset="0"/>
              </a:rPr>
              <a:t>  [Accessed 1 Dec. 2025].</a:t>
            </a:r>
          </a:p>
          <a:p>
            <a:pPr marL="428625" indent="-428625" algn="just" defTabSz="1143000">
              <a:buFont typeface="+mj-lt"/>
              <a:buAutoNum type="arabicPeriod"/>
            </a:pPr>
            <a:endParaRPr lang="en-IN"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err="1">
                <a:solidFill>
                  <a:prstClr val="black"/>
                </a:solidFill>
                <a:latin typeface="Arial" panose="020B0604020202020204" pitchFamily="34" charset="0"/>
                <a:cs typeface="Arial" panose="020B0604020202020204" pitchFamily="34" charset="0"/>
              </a:rPr>
              <a:t>Pryer</a:t>
            </a:r>
            <a:r>
              <a:rPr lang="en-IN" sz="2250" dirty="0">
                <a:solidFill>
                  <a:prstClr val="black"/>
                </a:solidFill>
                <a:latin typeface="Arial" panose="020B0604020202020204" pitchFamily="34" charset="0"/>
                <a:cs typeface="Arial" panose="020B0604020202020204" pitchFamily="34" charset="0"/>
              </a:rPr>
              <a:t>, M. et al. (2023) Economic impacts of Change4Life Food Scanner. Frontiers in Nutrition. Available at: </a:t>
            </a:r>
            <a:r>
              <a:rPr lang="en-IN" sz="2250" dirty="0">
                <a:solidFill>
                  <a:prstClr val="black"/>
                </a:solidFill>
                <a:latin typeface="Arial" panose="020B0604020202020204" pitchFamily="34" charset="0"/>
                <a:cs typeface="Arial" panose="020B0604020202020204" pitchFamily="34" charset="0"/>
                <a:hlinkClick r:id="rId7"/>
              </a:rPr>
              <a:t>https://www.frontiersin.org/journals/nutrition/articles/10.3389/fnut.2023.1125542/full</a:t>
            </a:r>
            <a:r>
              <a:rPr lang="en-IN" sz="2250" dirty="0">
                <a:solidFill>
                  <a:prstClr val="black"/>
                </a:solidFill>
                <a:latin typeface="Arial" panose="020B0604020202020204" pitchFamily="34" charset="0"/>
                <a:cs typeface="Arial" panose="020B0604020202020204" pitchFamily="34" charset="0"/>
              </a:rPr>
              <a:t>  [Accessed 1 Dec. 2025].</a:t>
            </a:r>
          </a:p>
          <a:p>
            <a:pPr marL="428625" indent="-428625" algn="just" defTabSz="1143000">
              <a:buFont typeface="+mj-lt"/>
              <a:buAutoNum type="arabicPeriod"/>
            </a:pPr>
            <a:endParaRPr lang="en-IN"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err="1">
                <a:solidFill>
                  <a:prstClr val="black"/>
                </a:solidFill>
                <a:latin typeface="Arial" panose="020B0604020202020204" pitchFamily="34" charset="0"/>
                <a:cs typeface="Arial" panose="020B0604020202020204" pitchFamily="34" charset="0"/>
              </a:rPr>
              <a:t>Pryer</a:t>
            </a:r>
            <a:r>
              <a:rPr lang="en-IN" sz="2250" dirty="0">
                <a:solidFill>
                  <a:prstClr val="black"/>
                </a:solidFill>
                <a:latin typeface="Arial" panose="020B0604020202020204" pitchFamily="34" charset="0"/>
                <a:cs typeface="Arial" panose="020B0604020202020204" pitchFamily="34" charset="0"/>
              </a:rPr>
              <a:t>, M. et al. (2025) Impact of Change4Life Food Scanner app. PMC. Available at: </a:t>
            </a:r>
            <a:r>
              <a:rPr lang="en-IN" sz="2250" dirty="0">
                <a:solidFill>
                  <a:prstClr val="black"/>
                </a:solidFill>
                <a:latin typeface="Arial" panose="020B0604020202020204" pitchFamily="34" charset="0"/>
                <a:cs typeface="Arial" panose="020B0604020202020204" pitchFamily="34" charset="0"/>
                <a:hlinkClick r:id="rId8"/>
              </a:rPr>
              <a:t>https://pmc.ncbi.nlm.nih.gov/articles/PMC12220540/</a:t>
            </a:r>
            <a:r>
              <a:rPr lang="en-IN" sz="2250" dirty="0">
                <a:solidFill>
                  <a:prstClr val="black"/>
                </a:solidFill>
                <a:latin typeface="Arial" panose="020B0604020202020204" pitchFamily="34" charset="0"/>
                <a:cs typeface="Arial" panose="020B0604020202020204" pitchFamily="34" charset="0"/>
              </a:rPr>
              <a:t>  [Accessed 1 Dec. 2025].</a:t>
            </a:r>
          </a:p>
          <a:p>
            <a:pPr marL="428625" indent="-428625" algn="just" defTabSz="1143000">
              <a:buFont typeface="+mj-lt"/>
              <a:buAutoNum type="arabicPeriod"/>
            </a:pPr>
            <a:endParaRPr lang="en-IN"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err="1">
                <a:solidFill>
                  <a:prstClr val="black"/>
                </a:solidFill>
                <a:latin typeface="Arial" panose="020B0604020202020204" pitchFamily="34" charset="0"/>
                <a:cs typeface="Arial" panose="020B0604020202020204" pitchFamily="34" charset="0"/>
              </a:rPr>
              <a:t>Werle</a:t>
            </a:r>
            <a:r>
              <a:rPr lang="en-IN" sz="2250" dirty="0">
                <a:solidFill>
                  <a:prstClr val="black"/>
                </a:solidFill>
                <a:latin typeface="Arial" panose="020B0604020202020204" pitchFamily="34" charset="0"/>
                <a:cs typeface="Arial" panose="020B0604020202020204" pitchFamily="34" charset="0"/>
              </a:rPr>
              <a:t>, C.O.C. et al. (2024) How a food scanner app influences healthy food choice. Appetite. Available at: </a:t>
            </a:r>
            <a:r>
              <a:rPr lang="en-IN" sz="2250" dirty="0">
                <a:solidFill>
                  <a:prstClr val="black"/>
                </a:solidFill>
                <a:latin typeface="Arial" panose="020B0604020202020204" pitchFamily="34" charset="0"/>
                <a:cs typeface="Arial" panose="020B0604020202020204" pitchFamily="34" charset="0"/>
                <a:hlinkClick r:id="rId9"/>
              </a:rPr>
              <a:t>https://www.sciencedirect.com/science/article/pii/S019566632400374X</a:t>
            </a:r>
            <a:r>
              <a:rPr lang="en-IN" sz="2250" dirty="0">
                <a:solidFill>
                  <a:prstClr val="black"/>
                </a:solidFill>
                <a:latin typeface="Arial" panose="020B0604020202020204" pitchFamily="34" charset="0"/>
                <a:cs typeface="Arial" panose="020B0604020202020204" pitchFamily="34" charset="0"/>
              </a:rPr>
              <a:t>  [Accessed 1 Dec. 2025].</a:t>
            </a:r>
          </a:p>
        </p:txBody>
      </p:sp>
      <p:sp>
        <p:nvSpPr>
          <p:cNvPr id="3" name="Rectangle 2"/>
          <p:cNvSpPr/>
          <p:nvPr/>
        </p:nvSpPr>
        <p:spPr>
          <a:xfrm>
            <a:off x="7328389" y="284262"/>
            <a:ext cx="2755883" cy="630942"/>
          </a:xfrm>
          <a:prstGeom prst="rect">
            <a:avLst/>
          </a:prstGeom>
        </p:spPr>
        <p:txBody>
          <a:bodyPr wrap="none">
            <a:spAutoFit/>
          </a:bodyPr>
          <a:lstStyle/>
          <a:p>
            <a:pPr defTabSz="1143000"/>
            <a:r>
              <a:rPr lang="en-IN" sz="3500" b="1" dirty="0">
                <a:solidFill>
                  <a:srgbClr val="4472C4"/>
                </a:solidFill>
                <a:latin typeface="Arial" panose="020B0604020202020204" pitchFamily="34" charset="0"/>
                <a:cs typeface="Arial" panose="020B0604020202020204" pitchFamily="34" charset="0"/>
              </a:rPr>
              <a:t>References:</a:t>
            </a:r>
          </a:p>
        </p:txBody>
      </p:sp>
      <p:sp>
        <p:nvSpPr>
          <p:cNvPr id="4" name="Rectangle 3"/>
          <p:cNvSpPr/>
          <p:nvPr/>
        </p:nvSpPr>
        <p:spPr>
          <a:xfrm>
            <a:off x="14787041" y="6315"/>
            <a:ext cx="3454792" cy="438582"/>
          </a:xfrm>
          <a:prstGeom prst="rect">
            <a:avLst/>
          </a:prstGeom>
        </p:spPr>
        <p:txBody>
          <a:bodyPr wrap="none">
            <a:spAutoFit/>
          </a:bodyPr>
          <a:lstStyle/>
          <a:p>
            <a:pPr defTabSz="1143000"/>
            <a:r>
              <a:rPr lang="en-US" sz="2250" dirty="0">
                <a:solidFill>
                  <a:prstClr val="black"/>
                </a:solidFill>
                <a:latin typeface="Arial" panose="020B0604020202020204" pitchFamily="34" charset="0"/>
                <a:cs typeface="Arial" panose="020B0604020202020204" pitchFamily="34" charset="0"/>
              </a:rPr>
              <a:t>Akshay Moncy (2430327)</a:t>
            </a:r>
            <a:endParaRPr lang="en-IN" sz="225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9877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35391" y="1936202"/>
            <a:ext cx="11228006" cy="6853074"/>
          </a:xfrm>
          <a:prstGeom prst="rect">
            <a:avLst/>
          </a:prstGeom>
        </p:spPr>
      </p:pic>
    </p:spTree>
    <p:extLst>
      <p:ext uri="{BB962C8B-B14F-4D97-AF65-F5344CB8AC3E}">
        <p14:creationId xmlns:p14="http://schemas.microsoft.com/office/powerpoint/2010/main" val="8307184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6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8.xml><?xml version="1.0" encoding="utf-8"?>
<a:theme xmlns:a="http://schemas.openxmlformats.org/drawingml/2006/main" name="7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9.xml><?xml version="1.0" encoding="utf-8"?>
<a:theme xmlns:a="http://schemas.openxmlformats.org/drawingml/2006/main" name="8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0.xml><?xml version="1.0" encoding="utf-8"?>
<a:theme xmlns:a="http://schemas.openxmlformats.org/drawingml/2006/main" name="9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2.xml><?xml version="1.0" encoding="utf-8"?>
<a:theme xmlns:a="http://schemas.openxmlformats.org/drawingml/2006/main" name="1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3.xml><?xml version="1.0" encoding="utf-8"?>
<a:theme xmlns:a="http://schemas.openxmlformats.org/drawingml/2006/main" name="2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4.xml><?xml version="1.0" encoding="utf-8"?>
<a:theme xmlns:a="http://schemas.openxmlformats.org/drawingml/2006/main" name="3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5.xml><?xml version="1.0" encoding="utf-8"?>
<a:theme xmlns:a="http://schemas.openxmlformats.org/drawingml/2006/main" name="4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6.xml><?xml version="1.0" encoding="utf-8"?>
<a:theme xmlns:a="http://schemas.openxmlformats.org/drawingml/2006/main" name="5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7.xml><?xml version="1.0" encoding="utf-8"?>
<a:theme xmlns:a="http://schemas.openxmlformats.org/drawingml/2006/main" name="6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8.xml><?xml version="1.0" encoding="utf-8"?>
<a:theme xmlns:a="http://schemas.openxmlformats.org/drawingml/2006/main" name="7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9.xml><?xml version="1.0" encoding="utf-8"?>
<a:theme xmlns:a="http://schemas.openxmlformats.org/drawingml/2006/main" name="8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0.xml><?xml version="1.0" encoding="utf-8"?>
<a:theme xmlns:a="http://schemas.openxmlformats.org/drawingml/2006/main" name="9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1.xml><?xml version="1.0" encoding="utf-8"?>
<a:theme xmlns:a="http://schemas.openxmlformats.org/drawingml/2006/main" name="10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2.xml><?xml version="1.0" encoding="utf-8"?>
<a:theme xmlns:a="http://schemas.openxmlformats.org/drawingml/2006/main" name="11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3.xml><?xml version="1.0" encoding="utf-8"?>
<a:theme xmlns:a="http://schemas.openxmlformats.org/drawingml/2006/main" name="12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4.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3099</TotalTime>
  <Words>5651</Words>
  <Application>Microsoft Office PowerPoint</Application>
  <PresentationFormat>Custom</PresentationFormat>
  <Paragraphs>315</Paragraphs>
  <Slides>41</Slides>
  <Notes>25</Notes>
  <HiddenSlides>0</HiddenSlides>
  <MMClips>1</MMClips>
  <ScaleCrop>false</ScaleCrop>
  <HeadingPairs>
    <vt:vector size="6" baseType="variant">
      <vt:variant>
        <vt:lpstr>Fonts Used</vt:lpstr>
      </vt:variant>
      <vt:variant>
        <vt:i4>12</vt:i4>
      </vt:variant>
      <vt:variant>
        <vt:lpstr>Theme</vt:lpstr>
      </vt:variant>
      <vt:variant>
        <vt:i4>24</vt:i4>
      </vt:variant>
      <vt:variant>
        <vt:lpstr>Slide Titles</vt:lpstr>
      </vt:variant>
      <vt:variant>
        <vt:i4>41</vt:i4>
      </vt:variant>
    </vt:vector>
  </HeadingPairs>
  <TitlesOfParts>
    <vt:vector size="77" baseType="lpstr">
      <vt:lpstr>Arial Black</vt:lpstr>
      <vt:lpstr>Symbol</vt:lpstr>
      <vt:lpstr>Arial</vt:lpstr>
      <vt:lpstr>Arial MT</vt:lpstr>
      <vt:lpstr>Aptos Display</vt:lpstr>
      <vt:lpstr>Trebuchet MS</vt:lpstr>
      <vt:lpstr>Times New Roman</vt:lpstr>
      <vt:lpstr>Calibri</vt:lpstr>
      <vt:lpstr>Georgia</vt:lpstr>
      <vt:lpstr>Lilita One</vt:lpstr>
      <vt:lpstr>Wingdings</vt:lpstr>
      <vt:lpstr>Aptos</vt:lpstr>
      <vt:lpstr>Office Theme</vt:lpstr>
      <vt:lpstr>1_Office Theme</vt:lpstr>
      <vt:lpstr>2_Office Theme</vt:lpstr>
      <vt:lpstr>3_Office Theme</vt:lpstr>
      <vt:lpstr>4_Office Theme</vt:lpstr>
      <vt:lpstr>5_Office Theme</vt:lpstr>
      <vt:lpstr>6_Office Theme</vt:lpstr>
      <vt:lpstr>7_Office Theme</vt:lpstr>
      <vt:lpstr>8_Office Theme</vt:lpstr>
      <vt:lpstr>9_Office Theme</vt:lpstr>
      <vt:lpstr>Slipstream</vt:lpstr>
      <vt:lpstr>1_Slipstream</vt:lpstr>
      <vt:lpstr>2_Slipstream</vt:lpstr>
      <vt:lpstr>3_Slipstream</vt:lpstr>
      <vt:lpstr>4_Slipstream</vt:lpstr>
      <vt:lpstr>5_Slipstream</vt:lpstr>
      <vt:lpstr>6_Slipstream</vt:lpstr>
      <vt:lpstr>7_Slipstream</vt:lpstr>
      <vt:lpstr>8_Slipstream</vt:lpstr>
      <vt:lpstr>9_Slipstream</vt:lpstr>
      <vt:lpstr>10_Slipstream</vt:lpstr>
      <vt:lpstr>11_Slipstream</vt:lpstr>
      <vt:lpstr>12_Slipstream</vt:lpstr>
      <vt:lpstr>10_Office Theme</vt:lpstr>
      <vt:lpstr>PowerPoint Presentation</vt:lpstr>
      <vt:lpstr>PowerPoint Presentation</vt:lpstr>
      <vt:lpstr> Intervention of FoodScan</vt:lpstr>
      <vt:lpstr>PowerPoint Presentation</vt:lpstr>
      <vt:lpstr>PowerPoint Presentation</vt:lpstr>
      <vt:lpstr>PowerPoint Presentation</vt:lpstr>
      <vt:lpstr>PowerPoint Presentation</vt:lpstr>
      <vt:lpstr>FoodScan AR Nutrition Education for Teen Shoppers A Digital Health Promotion Intervention</vt:lpstr>
      <vt:lpstr>Public health issues</vt:lpstr>
      <vt:lpstr>Target group</vt:lpstr>
      <vt:lpstr>Planning model: intervention mapping</vt:lpstr>
      <vt:lpstr>Stages of intervention mapping</vt:lpstr>
      <vt:lpstr>Applied behavioural change theories</vt:lpstr>
      <vt:lpstr>Principles and values of health promotion </vt:lpstr>
      <vt:lpstr>Integration of digital technologies </vt:lpstr>
      <vt:lpstr>Implementation Strategies </vt:lpstr>
      <vt:lpstr>Focusing on digital inequalities and the application of big data </vt:lpstr>
      <vt:lpstr>Summary</vt:lpstr>
      <vt:lpstr>FoodScan Implementation Barriers, Stakeholders &amp; Legal/Ethical Issues Comprehensive Implementation Analysis </vt:lpstr>
      <vt:lpstr>Core stakeholders: give immediate aptitudes </vt:lpstr>
      <vt:lpstr>Core stakeholders: give secondary facilities  </vt:lpstr>
      <vt:lpstr>Barriers in operational and technological areas </vt:lpstr>
      <vt:lpstr>Barriers in adoption and behavioural areas  </vt:lpstr>
      <vt:lpstr>Barriers in organisational areas  </vt:lpstr>
      <vt:lpstr>Data protection and legal complexities </vt:lpstr>
      <vt:lpstr>Legal complications in the accuracy and liability  </vt:lpstr>
      <vt:lpstr>Ethical issues related to data consent and data autonomy </vt:lpstr>
      <vt:lpstr>Ethical issues related to justice  </vt:lpstr>
      <vt:lpstr>Ethical issues based on beneficence and non-beneficence </vt:lpstr>
      <vt:lpstr>Success of implementation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Janvi chauhan</dc:creator>
  <cp:lastModifiedBy>Janvi chauhan</cp:lastModifiedBy>
  <cp:revision>21</cp:revision>
  <dcterms:created xsi:type="dcterms:W3CDTF">2006-08-16T00:00:00Z</dcterms:created>
  <dcterms:modified xsi:type="dcterms:W3CDTF">2025-12-11T01:37:50Z</dcterms:modified>
  <dc:identifier>DAG6v6m4_a4</dc:identifier>
</cp:coreProperties>
</file>