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7"/>
  </p:notesMasterIdLst>
  <p:sldIdLst>
    <p:sldId id="256" r:id="rId2"/>
    <p:sldId id="280" r:id="rId3"/>
    <p:sldId id="287" r:id="rId4"/>
    <p:sldId id="288" r:id="rId5"/>
    <p:sldId id="289" r:id="rId6"/>
    <p:sldId id="290" r:id="rId7"/>
    <p:sldId id="291" r:id="rId8"/>
    <p:sldId id="286" r:id="rId9"/>
    <p:sldId id="281" r:id="rId10"/>
    <p:sldId id="282" r:id="rId11"/>
    <p:sldId id="283" r:id="rId12"/>
    <p:sldId id="284" r:id="rId13"/>
    <p:sldId id="285" r:id="rId14"/>
    <p:sldId id="269" r:id="rId15"/>
    <p:sldId id="258" r:id="rId16"/>
    <p:sldId id="270" r:id="rId17"/>
    <p:sldId id="271" r:id="rId18"/>
    <p:sldId id="259" r:id="rId19"/>
    <p:sldId id="260" r:id="rId20"/>
    <p:sldId id="261" r:id="rId21"/>
    <p:sldId id="262" r:id="rId22"/>
    <p:sldId id="263" r:id="rId23"/>
    <p:sldId id="264" r:id="rId24"/>
    <p:sldId id="265" r:id="rId25"/>
    <p:sldId id="267" r:id="rId26"/>
    <p:sldId id="273" r:id="rId27"/>
    <p:sldId id="274" r:id="rId28"/>
    <p:sldId id="275" r:id="rId29"/>
    <p:sldId id="276" r:id="rId30"/>
    <p:sldId id="277" r:id="rId31"/>
    <p:sldId id="278" r:id="rId32"/>
    <p:sldId id="279" r:id="rId33"/>
    <p:sldId id="272" r:id="rId34"/>
    <p:sldId id="268" r:id="rId35"/>
    <p:sldId id="266" r:id="rId3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66FFC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2549" autoAdjust="0"/>
  </p:normalViewPr>
  <p:slideViewPr>
    <p:cSldViewPr>
      <p:cViewPr varScale="1">
        <p:scale>
          <a:sx n="45" d="100"/>
          <a:sy n="45" d="100"/>
        </p:scale>
        <p:origin x="123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1C5668-E3CF-4370-BC1D-F681EC266A7C}"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A4DDDA36-26D2-4882-A05F-DCD0B0C21C3A}">
      <dgm:prSet phldrT="[Text]" custT="1"/>
      <dgm:spPr/>
      <dgm:t>
        <a:bodyPr/>
        <a:lstStyle/>
        <a:p>
          <a:pPr algn="ctr"/>
          <a:r>
            <a:rPr lang="en-GB" sz="2400" i="0" u="none" dirty="0">
              <a:latin typeface="Times New Roman" panose="02020603050405020304" pitchFamily="18" charset="0"/>
              <a:cs typeface="Times New Roman" panose="02020603050405020304" pitchFamily="18" charset="0"/>
            </a:rPr>
            <a:t>To assess Reliance Industries’ current employee relationship practices</a:t>
          </a:r>
          <a:endParaRPr lang="en-US" sz="2400" i="0" dirty="0">
            <a:latin typeface="Times New Roman" panose="02020603050405020304" pitchFamily="18" charset="0"/>
            <a:cs typeface="Times New Roman" panose="02020603050405020304" pitchFamily="18" charset="0"/>
          </a:endParaRPr>
        </a:p>
      </dgm:t>
    </dgm:pt>
    <dgm:pt modelId="{1369FCB9-25C5-4F28-A96B-925A583E871A}" type="parTrans" cxnId="{7D0A29D4-57E9-4CFC-BB72-DAF7A832DCF9}">
      <dgm:prSet/>
      <dgm:spPr/>
      <dgm:t>
        <a:bodyPr/>
        <a:lstStyle/>
        <a:p>
          <a:endParaRPr lang="en-US"/>
        </a:p>
      </dgm:t>
    </dgm:pt>
    <dgm:pt modelId="{6C2E344B-10A3-4279-9571-66A41EBC0A78}" type="sibTrans" cxnId="{7D0A29D4-57E9-4CFC-BB72-DAF7A832DCF9}">
      <dgm:prSet/>
      <dgm:spPr/>
      <dgm:t>
        <a:bodyPr/>
        <a:lstStyle/>
        <a:p>
          <a:endParaRPr lang="en-US"/>
        </a:p>
      </dgm:t>
    </dgm:pt>
    <dgm:pt modelId="{34EC2513-BCDF-411B-863C-F7199003D987}">
      <dgm:prSet custT="1"/>
      <dgm:spPr/>
      <dgm:t>
        <a:bodyPr/>
        <a:lstStyle/>
        <a:p>
          <a:pPr algn="ctr"/>
          <a:r>
            <a:rPr lang="en-GB" sz="2400" i="0" u="none" dirty="0">
              <a:latin typeface="Times New Roman" panose="02020603050405020304" pitchFamily="18" charset="0"/>
              <a:cs typeface="Times New Roman" panose="02020603050405020304" pitchFamily="18" charset="0"/>
            </a:rPr>
            <a:t>To examine challenges, root causes, and opportunities for Reliance Industries’ operations</a:t>
          </a:r>
        </a:p>
      </dgm:t>
    </dgm:pt>
    <dgm:pt modelId="{91079CAC-4C66-41D3-B1A0-40D62AC9BD13}" type="parTrans" cxnId="{390EA87D-DB56-4786-929A-7BEED72A92F7}">
      <dgm:prSet/>
      <dgm:spPr/>
      <dgm:t>
        <a:bodyPr/>
        <a:lstStyle/>
        <a:p>
          <a:endParaRPr lang="en-US"/>
        </a:p>
      </dgm:t>
    </dgm:pt>
    <dgm:pt modelId="{B1C596B5-8D95-4864-BE22-909F7A540E14}" type="sibTrans" cxnId="{390EA87D-DB56-4786-929A-7BEED72A92F7}">
      <dgm:prSet/>
      <dgm:spPr/>
      <dgm:t>
        <a:bodyPr/>
        <a:lstStyle/>
        <a:p>
          <a:endParaRPr lang="en-US"/>
        </a:p>
      </dgm:t>
    </dgm:pt>
    <dgm:pt modelId="{199F6085-C831-45D5-BC3B-D78D34AA1CA1}">
      <dgm:prSet custT="1"/>
      <dgm:spPr/>
      <dgm:t>
        <a:bodyPr/>
        <a:lstStyle/>
        <a:p>
          <a:pPr algn="ctr"/>
          <a:r>
            <a:rPr lang="en-GB" sz="2400" i="0" u="none" dirty="0">
              <a:latin typeface="Times New Roman" panose="02020603050405020304" pitchFamily="18" charset="0"/>
              <a:cs typeface="Times New Roman" panose="02020603050405020304" pitchFamily="18" charset="0"/>
            </a:rPr>
            <a:t>To deliver evidence-based recommendations for improving relationships with future workforce</a:t>
          </a:r>
        </a:p>
      </dgm:t>
    </dgm:pt>
    <dgm:pt modelId="{96F02F24-9DD3-4CA9-9A70-FA2858D9E8C9}" type="parTrans" cxnId="{90B1A4F7-3375-4ECC-876A-89B69DD68BE3}">
      <dgm:prSet/>
      <dgm:spPr/>
      <dgm:t>
        <a:bodyPr/>
        <a:lstStyle/>
        <a:p>
          <a:endParaRPr lang="en-US"/>
        </a:p>
      </dgm:t>
    </dgm:pt>
    <dgm:pt modelId="{FE7ACD36-8F7D-4EDB-B13C-A11A092CFCEE}" type="sibTrans" cxnId="{90B1A4F7-3375-4ECC-876A-89B69DD68BE3}">
      <dgm:prSet/>
      <dgm:spPr/>
      <dgm:t>
        <a:bodyPr/>
        <a:lstStyle/>
        <a:p>
          <a:endParaRPr lang="en-US"/>
        </a:p>
      </dgm:t>
    </dgm:pt>
    <dgm:pt modelId="{33B24783-2F99-4F89-8B47-F3796ACD7A36}" type="pres">
      <dgm:prSet presAssocID="{4E1C5668-E3CF-4370-BC1D-F681EC266A7C}" presName="linear" presStyleCnt="0">
        <dgm:presLayoutVars>
          <dgm:dir/>
          <dgm:animLvl val="lvl"/>
          <dgm:resizeHandles val="exact"/>
        </dgm:presLayoutVars>
      </dgm:prSet>
      <dgm:spPr/>
    </dgm:pt>
    <dgm:pt modelId="{44FE97AB-5CE9-4696-9749-B9C3C5650721}" type="pres">
      <dgm:prSet presAssocID="{A4DDDA36-26D2-4882-A05F-DCD0B0C21C3A}" presName="parentLin" presStyleCnt="0"/>
      <dgm:spPr/>
    </dgm:pt>
    <dgm:pt modelId="{7DE8DF5E-8D86-4733-A821-28BEE7EF61BA}" type="pres">
      <dgm:prSet presAssocID="{A4DDDA36-26D2-4882-A05F-DCD0B0C21C3A}" presName="parentLeftMargin" presStyleLbl="node1" presStyleIdx="0" presStyleCnt="3"/>
      <dgm:spPr/>
    </dgm:pt>
    <dgm:pt modelId="{6AFF9C76-7B1C-4769-83A6-501FDB931192}" type="pres">
      <dgm:prSet presAssocID="{A4DDDA36-26D2-4882-A05F-DCD0B0C21C3A}" presName="parentText" presStyleLbl="node1" presStyleIdx="0" presStyleCnt="3">
        <dgm:presLayoutVars>
          <dgm:chMax val="0"/>
          <dgm:bulletEnabled val="1"/>
        </dgm:presLayoutVars>
      </dgm:prSet>
      <dgm:spPr/>
    </dgm:pt>
    <dgm:pt modelId="{BE6D6F2D-46FC-4886-9A53-A264BFEBF2BE}" type="pres">
      <dgm:prSet presAssocID="{A4DDDA36-26D2-4882-A05F-DCD0B0C21C3A}" presName="negativeSpace" presStyleCnt="0"/>
      <dgm:spPr/>
    </dgm:pt>
    <dgm:pt modelId="{3C267269-0809-4F09-89DD-C8A377CA3B81}" type="pres">
      <dgm:prSet presAssocID="{A4DDDA36-26D2-4882-A05F-DCD0B0C21C3A}" presName="childText" presStyleLbl="conFgAcc1" presStyleIdx="0" presStyleCnt="3">
        <dgm:presLayoutVars>
          <dgm:bulletEnabled val="1"/>
        </dgm:presLayoutVars>
      </dgm:prSet>
      <dgm:spPr/>
    </dgm:pt>
    <dgm:pt modelId="{E4144A51-1CA8-4E9A-A853-D30A09229E1D}" type="pres">
      <dgm:prSet presAssocID="{6C2E344B-10A3-4279-9571-66A41EBC0A78}" presName="spaceBetweenRectangles" presStyleCnt="0"/>
      <dgm:spPr/>
    </dgm:pt>
    <dgm:pt modelId="{60DF83D6-F43B-42E5-B2C8-4277CA519A7E}" type="pres">
      <dgm:prSet presAssocID="{34EC2513-BCDF-411B-863C-F7199003D987}" presName="parentLin" presStyleCnt="0"/>
      <dgm:spPr/>
    </dgm:pt>
    <dgm:pt modelId="{4268DF1B-8F7C-491C-8D72-4E5C69060B07}" type="pres">
      <dgm:prSet presAssocID="{34EC2513-BCDF-411B-863C-F7199003D987}" presName="parentLeftMargin" presStyleLbl="node1" presStyleIdx="0" presStyleCnt="3"/>
      <dgm:spPr/>
    </dgm:pt>
    <dgm:pt modelId="{418DBE8C-EFEF-470C-860A-BA1B436C4465}" type="pres">
      <dgm:prSet presAssocID="{34EC2513-BCDF-411B-863C-F7199003D987}" presName="parentText" presStyleLbl="node1" presStyleIdx="1" presStyleCnt="3">
        <dgm:presLayoutVars>
          <dgm:chMax val="0"/>
          <dgm:bulletEnabled val="1"/>
        </dgm:presLayoutVars>
      </dgm:prSet>
      <dgm:spPr/>
    </dgm:pt>
    <dgm:pt modelId="{1C985882-25D3-433A-A6F1-5A9E5FC5C4F4}" type="pres">
      <dgm:prSet presAssocID="{34EC2513-BCDF-411B-863C-F7199003D987}" presName="negativeSpace" presStyleCnt="0"/>
      <dgm:spPr/>
    </dgm:pt>
    <dgm:pt modelId="{65645263-0A6E-4E7B-A453-7BD068D1ED2A}" type="pres">
      <dgm:prSet presAssocID="{34EC2513-BCDF-411B-863C-F7199003D987}" presName="childText" presStyleLbl="conFgAcc1" presStyleIdx="1" presStyleCnt="3">
        <dgm:presLayoutVars>
          <dgm:bulletEnabled val="1"/>
        </dgm:presLayoutVars>
      </dgm:prSet>
      <dgm:spPr/>
    </dgm:pt>
    <dgm:pt modelId="{CB1CBD0C-FA6D-4500-B098-6F81E60C25C1}" type="pres">
      <dgm:prSet presAssocID="{B1C596B5-8D95-4864-BE22-909F7A540E14}" presName="spaceBetweenRectangles" presStyleCnt="0"/>
      <dgm:spPr/>
    </dgm:pt>
    <dgm:pt modelId="{99C7DCA6-F837-4F25-9DB3-1F138BC1A342}" type="pres">
      <dgm:prSet presAssocID="{199F6085-C831-45D5-BC3B-D78D34AA1CA1}" presName="parentLin" presStyleCnt="0"/>
      <dgm:spPr/>
    </dgm:pt>
    <dgm:pt modelId="{8236B231-A000-4D2A-9CEC-FE4EEE64ADBC}" type="pres">
      <dgm:prSet presAssocID="{199F6085-C831-45D5-BC3B-D78D34AA1CA1}" presName="parentLeftMargin" presStyleLbl="node1" presStyleIdx="1" presStyleCnt="3"/>
      <dgm:spPr/>
    </dgm:pt>
    <dgm:pt modelId="{2F9757E4-3DAE-465D-8F95-BADD733B7C93}" type="pres">
      <dgm:prSet presAssocID="{199F6085-C831-45D5-BC3B-D78D34AA1CA1}" presName="parentText" presStyleLbl="node1" presStyleIdx="2" presStyleCnt="3">
        <dgm:presLayoutVars>
          <dgm:chMax val="0"/>
          <dgm:bulletEnabled val="1"/>
        </dgm:presLayoutVars>
      </dgm:prSet>
      <dgm:spPr/>
    </dgm:pt>
    <dgm:pt modelId="{FBDF7B70-AF64-495C-A607-08E24DF74ABE}" type="pres">
      <dgm:prSet presAssocID="{199F6085-C831-45D5-BC3B-D78D34AA1CA1}" presName="negativeSpace" presStyleCnt="0"/>
      <dgm:spPr/>
    </dgm:pt>
    <dgm:pt modelId="{D7C1D086-1104-4356-8C86-468A070ED056}" type="pres">
      <dgm:prSet presAssocID="{199F6085-C831-45D5-BC3B-D78D34AA1CA1}" presName="childText" presStyleLbl="conFgAcc1" presStyleIdx="2" presStyleCnt="3">
        <dgm:presLayoutVars>
          <dgm:bulletEnabled val="1"/>
        </dgm:presLayoutVars>
      </dgm:prSet>
      <dgm:spPr/>
    </dgm:pt>
  </dgm:ptLst>
  <dgm:cxnLst>
    <dgm:cxn modelId="{A117F60C-2B4B-436F-BAA5-B98CE5FA095D}" type="presOf" srcId="{A4DDDA36-26D2-4882-A05F-DCD0B0C21C3A}" destId="{7DE8DF5E-8D86-4733-A821-28BEE7EF61BA}" srcOrd="0" destOrd="0" presId="urn:microsoft.com/office/officeart/2005/8/layout/list1"/>
    <dgm:cxn modelId="{018EB964-E76F-4607-8477-31DA17969C34}" type="presOf" srcId="{34EC2513-BCDF-411B-863C-F7199003D987}" destId="{418DBE8C-EFEF-470C-860A-BA1B436C4465}" srcOrd="1" destOrd="0" presId="urn:microsoft.com/office/officeart/2005/8/layout/list1"/>
    <dgm:cxn modelId="{F8C07B46-FD3C-4DE3-AC82-EBF07512C79F}" type="presOf" srcId="{34EC2513-BCDF-411B-863C-F7199003D987}" destId="{4268DF1B-8F7C-491C-8D72-4E5C69060B07}" srcOrd="0" destOrd="0" presId="urn:microsoft.com/office/officeart/2005/8/layout/list1"/>
    <dgm:cxn modelId="{390EA87D-DB56-4786-929A-7BEED72A92F7}" srcId="{4E1C5668-E3CF-4370-BC1D-F681EC266A7C}" destId="{34EC2513-BCDF-411B-863C-F7199003D987}" srcOrd="1" destOrd="0" parTransId="{91079CAC-4C66-41D3-B1A0-40D62AC9BD13}" sibTransId="{B1C596B5-8D95-4864-BE22-909F7A540E14}"/>
    <dgm:cxn modelId="{3C569385-34FB-4F2C-977A-175CC884E688}" type="presOf" srcId="{199F6085-C831-45D5-BC3B-D78D34AA1CA1}" destId="{8236B231-A000-4D2A-9CEC-FE4EEE64ADBC}" srcOrd="0" destOrd="0" presId="urn:microsoft.com/office/officeart/2005/8/layout/list1"/>
    <dgm:cxn modelId="{DADF97A4-5413-4754-ADA6-B81BC2414FA5}" type="presOf" srcId="{A4DDDA36-26D2-4882-A05F-DCD0B0C21C3A}" destId="{6AFF9C76-7B1C-4769-83A6-501FDB931192}" srcOrd="1" destOrd="0" presId="urn:microsoft.com/office/officeart/2005/8/layout/list1"/>
    <dgm:cxn modelId="{555B87BB-73A5-4ECF-A0F8-C0CEE14F6699}" type="presOf" srcId="{199F6085-C831-45D5-BC3B-D78D34AA1CA1}" destId="{2F9757E4-3DAE-465D-8F95-BADD733B7C93}" srcOrd="1" destOrd="0" presId="urn:microsoft.com/office/officeart/2005/8/layout/list1"/>
    <dgm:cxn modelId="{8EFF18C9-9A25-480E-B711-AF63025C4CBA}" type="presOf" srcId="{4E1C5668-E3CF-4370-BC1D-F681EC266A7C}" destId="{33B24783-2F99-4F89-8B47-F3796ACD7A36}" srcOrd="0" destOrd="0" presId="urn:microsoft.com/office/officeart/2005/8/layout/list1"/>
    <dgm:cxn modelId="{7D0A29D4-57E9-4CFC-BB72-DAF7A832DCF9}" srcId="{4E1C5668-E3CF-4370-BC1D-F681EC266A7C}" destId="{A4DDDA36-26D2-4882-A05F-DCD0B0C21C3A}" srcOrd="0" destOrd="0" parTransId="{1369FCB9-25C5-4F28-A96B-925A583E871A}" sibTransId="{6C2E344B-10A3-4279-9571-66A41EBC0A78}"/>
    <dgm:cxn modelId="{90B1A4F7-3375-4ECC-876A-89B69DD68BE3}" srcId="{4E1C5668-E3CF-4370-BC1D-F681EC266A7C}" destId="{199F6085-C831-45D5-BC3B-D78D34AA1CA1}" srcOrd="2" destOrd="0" parTransId="{96F02F24-9DD3-4CA9-9A70-FA2858D9E8C9}" sibTransId="{FE7ACD36-8F7D-4EDB-B13C-A11A092CFCEE}"/>
    <dgm:cxn modelId="{5D42022A-7C10-4499-A375-C8B38D925CC3}" type="presParOf" srcId="{33B24783-2F99-4F89-8B47-F3796ACD7A36}" destId="{44FE97AB-5CE9-4696-9749-B9C3C5650721}" srcOrd="0" destOrd="0" presId="urn:microsoft.com/office/officeart/2005/8/layout/list1"/>
    <dgm:cxn modelId="{340633B6-D660-448B-B7E5-46FE8211C716}" type="presParOf" srcId="{44FE97AB-5CE9-4696-9749-B9C3C5650721}" destId="{7DE8DF5E-8D86-4733-A821-28BEE7EF61BA}" srcOrd="0" destOrd="0" presId="urn:microsoft.com/office/officeart/2005/8/layout/list1"/>
    <dgm:cxn modelId="{05F88E1E-4A49-46D3-A625-BEEF75454EBC}" type="presParOf" srcId="{44FE97AB-5CE9-4696-9749-B9C3C5650721}" destId="{6AFF9C76-7B1C-4769-83A6-501FDB931192}" srcOrd="1" destOrd="0" presId="urn:microsoft.com/office/officeart/2005/8/layout/list1"/>
    <dgm:cxn modelId="{32150EC0-7C4E-4AD7-8B0A-EA3CF7FFECE9}" type="presParOf" srcId="{33B24783-2F99-4F89-8B47-F3796ACD7A36}" destId="{BE6D6F2D-46FC-4886-9A53-A264BFEBF2BE}" srcOrd="1" destOrd="0" presId="urn:microsoft.com/office/officeart/2005/8/layout/list1"/>
    <dgm:cxn modelId="{A9A4CBEE-D108-43F1-BDE0-5CDFCFE79A77}" type="presParOf" srcId="{33B24783-2F99-4F89-8B47-F3796ACD7A36}" destId="{3C267269-0809-4F09-89DD-C8A377CA3B81}" srcOrd="2" destOrd="0" presId="urn:microsoft.com/office/officeart/2005/8/layout/list1"/>
    <dgm:cxn modelId="{AA4BB1A5-9811-43E6-9DA1-5D1C8DE585D7}" type="presParOf" srcId="{33B24783-2F99-4F89-8B47-F3796ACD7A36}" destId="{E4144A51-1CA8-4E9A-A853-D30A09229E1D}" srcOrd="3" destOrd="0" presId="urn:microsoft.com/office/officeart/2005/8/layout/list1"/>
    <dgm:cxn modelId="{2B02CC32-2100-4419-BE32-B3232093F423}" type="presParOf" srcId="{33B24783-2F99-4F89-8B47-F3796ACD7A36}" destId="{60DF83D6-F43B-42E5-B2C8-4277CA519A7E}" srcOrd="4" destOrd="0" presId="urn:microsoft.com/office/officeart/2005/8/layout/list1"/>
    <dgm:cxn modelId="{E1FFAE1E-64A3-4DB7-A9D9-3A55BBA64C37}" type="presParOf" srcId="{60DF83D6-F43B-42E5-B2C8-4277CA519A7E}" destId="{4268DF1B-8F7C-491C-8D72-4E5C69060B07}" srcOrd="0" destOrd="0" presId="urn:microsoft.com/office/officeart/2005/8/layout/list1"/>
    <dgm:cxn modelId="{656A0F52-90EE-486D-80AA-EAFD40BC0C7D}" type="presParOf" srcId="{60DF83D6-F43B-42E5-B2C8-4277CA519A7E}" destId="{418DBE8C-EFEF-470C-860A-BA1B436C4465}" srcOrd="1" destOrd="0" presId="urn:microsoft.com/office/officeart/2005/8/layout/list1"/>
    <dgm:cxn modelId="{69740438-BFCA-4D6B-9409-7C174CDC3D2C}" type="presParOf" srcId="{33B24783-2F99-4F89-8B47-F3796ACD7A36}" destId="{1C985882-25D3-433A-A6F1-5A9E5FC5C4F4}" srcOrd="5" destOrd="0" presId="urn:microsoft.com/office/officeart/2005/8/layout/list1"/>
    <dgm:cxn modelId="{BC6A50A8-3124-4DF6-A026-37A8ED078517}" type="presParOf" srcId="{33B24783-2F99-4F89-8B47-F3796ACD7A36}" destId="{65645263-0A6E-4E7B-A453-7BD068D1ED2A}" srcOrd="6" destOrd="0" presId="urn:microsoft.com/office/officeart/2005/8/layout/list1"/>
    <dgm:cxn modelId="{4DE3DE6F-B471-4295-878B-9163E1324A49}" type="presParOf" srcId="{33B24783-2F99-4F89-8B47-F3796ACD7A36}" destId="{CB1CBD0C-FA6D-4500-B098-6F81E60C25C1}" srcOrd="7" destOrd="0" presId="urn:microsoft.com/office/officeart/2005/8/layout/list1"/>
    <dgm:cxn modelId="{824CD941-5D6A-48C3-A908-D9DAD1D8846F}" type="presParOf" srcId="{33B24783-2F99-4F89-8B47-F3796ACD7A36}" destId="{99C7DCA6-F837-4F25-9DB3-1F138BC1A342}" srcOrd="8" destOrd="0" presId="urn:microsoft.com/office/officeart/2005/8/layout/list1"/>
    <dgm:cxn modelId="{CD4344F9-5C76-4144-9A9B-67935776EA0F}" type="presParOf" srcId="{99C7DCA6-F837-4F25-9DB3-1F138BC1A342}" destId="{8236B231-A000-4D2A-9CEC-FE4EEE64ADBC}" srcOrd="0" destOrd="0" presId="urn:microsoft.com/office/officeart/2005/8/layout/list1"/>
    <dgm:cxn modelId="{8766C649-7089-42F5-86BE-8F52B2C4381D}" type="presParOf" srcId="{99C7DCA6-F837-4F25-9DB3-1F138BC1A342}" destId="{2F9757E4-3DAE-465D-8F95-BADD733B7C93}" srcOrd="1" destOrd="0" presId="urn:microsoft.com/office/officeart/2005/8/layout/list1"/>
    <dgm:cxn modelId="{C960A633-9887-4D01-8B13-4CC4FB37EBE9}" type="presParOf" srcId="{33B24783-2F99-4F89-8B47-F3796ACD7A36}" destId="{FBDF7B70-AF64-495C-A607-08E24DF74ABE}" srcOrd="9" destOrd="0" presId="urn:microsoft.com/office/officeart/2005/8/layout/list1"/>
    <dgm:cxn modelId="{B61F9C5A-35CC-4F59-B2FD-6CAC58CF99C3}" type="presParOf" srcId="{33B24783-2F99-4F89-8B47-F3796ACD7A36}" destId="{D7C1D086-1104-4356-8C86-468A070ED05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985085-1918-4D24-8F58-A330EAFA56B9}"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6838B98F-FE6E-41D6-8B57-54FBDC74C264}">
      <dgm:prSet phldrT="[Text]" custT="1"/>
      <dgm:spPr/>
      <dgm:t>
        <a:bodyPr/>
        <a:lstStyle/>
        <a:p>
          <a:r>
            <a:rPr lang="en-GB" sz="2400" i="0" u="none" dirty="0">
              <a:solidFill>
                <a:schemeClr val="tx1"/>
              </a:solidFill>
              <a:latin typeface="Times New Roman" panose="02020603050405020304" pitchFamily="18" charset="0"/>
              <a:cs typeface="Times New Roman" panose="02020603050405020304" pitchFamily="18" charset="0"/>
            </a:rPr>
            <a:t>Psychological Contract Theory: It emphasises that trust, fairness, and mutual respect are higher level of requirement among employees (</a:t>
          </a:r>
          <a:r>
            <a:rPr lang="en-GB" sz="2400" i="0" u="none" dirty="0" err="1">
              <a:solidFill>
                <a:schemeClr val="tx1"/>
              </a:solidFill>
              <a:latin typeface="Times New Roman" panose="02020603050405020304" pitchFamily="18" charset="0"/>
              <a:cs typeface="Times New Roman" panose="02020603050405020304" pitchFamily="18" charset="0"/>
            </a:rPr>
            <a:t>Bahadır</a:t>
          </a:r>
          <a:r>
            <a:rPr lang="en-GB" sz="2400" i="0" u="none" dirty="0">
              <a:solidFill>
                <a:schemeClr val="tx1"/>
              </a:solidFill>
              <a:latin typeface="Times New Roman" panose="02020603050405020304" pitchFamily="18" charset="0"/>
              <a:cs typeface="Times New Roman" panose="02020603050405020304" pitchFamily="18" charset="0"/>
            </a:rPr>
            <a:t> et al., 2024)</a:t>
          </a:r>
          <a:endParaRPr lang="en-US" sz="2400" i="0" dirty="0">
            <a:solidFill>
              <a:schemeClr val="tx1"/>
            </a:solidFill>
            <a:latin typeface="Times New Roman" panose="02020603050405020304" pitchFamily="18" charset="0"/>
            <a:cs typeface="Times New Roman" panose="02020603050405020304" pitchFamily="18" charset="0"/>
          </a:endParaRPr>
        </a:p>
      </dgm:t>
    </dgm:pt>
    <dgm:pt modelId="{120C1DD5-D1BA-4D3A-8994-CF571BE677B8}" type="parTrans" cxnId="{8802EDAF-C8D5-4121-A70C-820E473276D4}">
      <dgm:prSet/>
      <dgm:spPr/>
      <dgm:t>
        <a:bodyPr/>
        <a:lstStyle/>
        <a:p>
          <a:endParaRPr lang="en-US"/>
        </a:p>
      </dgm:t>
    </dgm:pt>
    <dgm:pt modelId="{12361B74-3170-4757-9863-97114938807C}" type="sibTrans" cxnId="{8802EDAF-C8D5-4121-A70C-820E473276D4}">
      <dgm:prSet/>
      <dgm:spPr/>
      <dgm:t>
        <a:bodyPr/>
        <a:lstStyle/>
        <a:p>
          <a:endParaRPr lang="en-US"/>
        </a:p>
      </dgm:t>
    </dgm:pt>
    <dgm:pt modelId="{5442B3E3-8BB6-48D1-96F2-787682106919}">
      <dgm:prSet custT="1"/>
      <dgm:spPr/>
      <dgm:t>
        <a:bodyPr/>
        <a:lstStyle/>
        <a:p>
          <a:r>
            <a:rPr lang="en-GB" sz="2400" i="0" u="none" dirty="0">
              <a:solidFill>
                <a:schemeClr val="tx1"/>
              </a:solidFill>
              <a:latin typeface="Times New Roman" panose="02020603050405020304" pitchFamily="18" charset="0"/>
              <a:cs typeface="Times New Roman" panose="02020603050405020304" pitchFamily="18" charset="0"/>
            </a:rPr>
            <a:t>Dedication as well as participation of employees can be strengthened by building positive relationships with them</a:t>
          </a:r>
        </a:p>
      </dgm:t>
    </dgm:pt>
    <dgm:pt modelId="{B151B050-DFB4-44CE-AF3D-3EB7AB5B2339}" type="parTrans" cxnId="{7149D40C-0665-4801-81A8-F600310826A5}">
      <dgm:prSet/>
      <dgm:spPr/>
      <dgm:t>
        <a:bodyPr/>
        <a:lstStyle/>
        <a:p>
          <a:endParaRPr lang="en-US"/>
        </a:p>
      </dgm:t>
    </dgm:pt>
    <dgm:pt modelId="{A862787B-34E5-4C26-88DC-45BC18D57CD1}" type="sibTrans" cxnId="{7149D40C-0665-4801-81A8-F600310826A5}">
      <dgm:prSet/>
      <dgm:spPr/>
      <dgm:t>
        <a:bodyPr/>
        <a:lstStyle/>
        <a:p>
          <a:endParaRPr lang="en-US"/>
        </a:p>
      </dgm:t>
    </dgm:pt>
    <dgm:pt modelId="{5B933C9D-AE02-438B-9230-55ED74C470B3}">
      <dgm:prSet custT="1"/>
      <dgm:spPr/>
      <dgm:t>
        <a:bodyPr/>
        <a:lstStyle/>
        <a:p>
          <a:r>
            <a:rPr lang="en-GB" sz="2400" i="0" u="none" dirty="0">
              <a:solidFill>
                <a:schemeClr val="tx1"/>
              </a:solidFill>
              <a:latin typeface="Times New Roman" panose="02020603050405020304" pitchFamily="18" charset="0"/>
              <a:cs typeface="Times New Roman" panose="02020603050405020304" pitchFamily="18" charset="0"/>
            </a:rPr>
            <a:t>Reliance Industries has given a high level of priority to employee well-being, skill development, and recognition for work, and transparent communication helps in building a positive relationship. </a:t>
          </a:r>
        </a:p>
      </dgm:t>
    </dgm:pt>
    <dgm:pt modelId="{A0041ADC-62AA-4AB9-BB57-081840F67EC6}" type="parTrans" cxnId="{F75FAC7F-B138-48E4-86E7-3153D7E6030F}">
      <dgm:prSet/>
      <dgm:spPr/>
      <dgm:t>
        <a:bodyPr/>
        <a:lstStyle/>
        <a:p>
          <a:endParaRPr lang="en-US"/>
        </a:p>
      </dgm:t>
    </dgm:pt>
    <dgm:pt modelId="{77265603-A366-4245-A9B0-1DF9009C4369}" type="sibTrans" cxnId="{F75FAC7F-B138-48E4-86E7-3153D7E6030F}">
      <dgm:prSet/>
      <dgm:spPr/>
      <dgm:t>
        <a:bodyPr/>
        <a:lstStyle/>
        <a:p>
          <a:endParaRPr lang="en-US"/>
        </a:p>
      </dgm:t>
    </dgm:pt>
    <dgm:pt modelId="{B5FB9DF1-8F0D-47BC-B3EA-8678AF646C6B}" type="pres">
      <dgm:prSet presAssocID="{29985085-1918-4D24-8F58-A330EAFA56B9}" presName="Name0" presStyleCnt="0">
        <dgm:presLayoutVars>
          <dgm:dir/>
          <dgm:animLvl val="lvl"/>
          <dgm:resizeHandles val="exact"/>
        </dgm:presLayoutVars>
      </dgm:prSet>
      <dgm:spPr/>
    </dgm:pt>
    <dgm:pt modelId="{E1EBE5BC-5480-4DA2-971D-62E84EE256B8}" type="pres">
      <dgm:prSet presAssocID="{5B933C9D-AE02-438B-9230-55ED74C470B3}" presName="boxAndChildren" presStyleCnt="0"/>
      <dgm:spPr/>
    </dgm:pt>
    <dgm:pt modelId="{01A52C31-030C-4278-BBF8-6BA0C15B47D9}" type="pres">
      <dgm:prSet presAssocID="{5B933C9D-AE02-438B-9230-55ED74C470B3}" presName="parentTextBox" presStyleLbl="node1" presStyleIdx="0" presStyleCnt="3"/>
      <dgm:spPr/>
    </dgm:pt>
    <dgm:pt modelId="{F58AA027-7315-4AE3-9F54-2A2CD124F219}" type="pres">
      <dgm:prSet presAssocID="{A862787B-34E5-4C26-88DC-45BC18D57CD1}" presName="sp" presStyleCnt="0"/>
      <dgm:spPr/>
    </dgm:pt>
    <dgm:pt modelId="{1DE44619-32C2-47F2-9BC7-E0FBF24B969E}" type="pres">
      <dgm:prSet presAssocID="{5442B3E3-8BB6-48D1-96F2-787682106919}" presName="arrowAndChildren" presStyleCnt="0"/>
      <dgm:spPr/>
    </dgm:pt>
    <dgm:pt modelId="{BE718E18-53C4-423B-813C-753A19D802C0}" type="pres">
      <dgm:prSet presAssocID="{5442B3E3-8BB6-48D1-96F2-787682106919}" presName="parentTextArrow" presStyleLbl="node1" presStyleIdx="1" presStyleCnt="3"/>
      <dgm:spPr/>
    </dgm:pt>
    <dgm:pt modelId="{3E73AE5B-634D-40A7-826A-E12357126824}" type="pres">
      <dgm:prSet presAssocID="{12361B74-3170-4757-9863-97114938807C}" presName="sp" presStyleCnt="0"/>
      <dgm:spPr/>
    </dgm:pt>
    <dgm:pt modelId="{E19C8A89-7B8E-4851-96DC-0882CFF504AD}" type="pres">
      <dgm:prSet presAssocID="{6838B98F-FE6E-41D6-8B57-54FBDC74C264}" presName="arrowAndChildren" presStyleCnt="0"/>
      <dgm:spPr/>
    </dgm:pt>
    <dgm:pt modelId="{5C32B5AC-6535-4E21-A850-482DCD86B9B7}" type="pres">
      <dgm:prSet presAssocID="{6838B98F-FE6E-41D6-8B57-54FBDC74C264}" presName="parentTextArrow" presStyleLbl="node1" presStyleIdx="2" presStyleCnt="3"/>
      <dgm:spPr/>
    </dgm:pt>
  </dgm:ptLst>
  <dgm:cxnLst>
    <dgm:cxn modelId="{7149D40C-0665-4801-81A8-F600310826A5}" srcId="{29985085-1918-4D24-8F58-A330EAFA56B9}" destId="{5442B3E3-8BB6-48D1-96F2-787682106919}" srcOrd="1" destOrd="0" parTransId="{B151B050-DFB4-44CE-AF3D-3EB7AB5B2339}" sibTransId="{A862787B-34E5-4C26-88DC-45BC18D57CD1}"/>
    <dgm:cxn modelId="{F75FAC7F-B138-48E4-86E7-3153D7E6030F}" srcId="{29985085-1918-4D24-8F58-A330EAFA56B9}" destId="{5B933C9D-AE02-438B-9230-55ED74C470B3}" srcOrd="2" destOrd="0" parTransId="{A0041ADC-62AA-4AB9-BB57-081840F67EC6}" sibTransId="{77265603-A366-4245-A9B0-1DF9009C4369}"/>
    <dgm:cxn modelId="{80EF7790-E777-4D1D-870A-0B596BDBF3DB}" type="presOf" srcId="{29985085-1918-4D24-8F58-A330EAFA56B9}" destId="{B5FB9DF1-8F0D-47BC-B3EA-8678AF646C6B}" srcOrd="0" destOrd="0" presId="urn:microsoft.com/office/officeart/2005/8/layout/process4"/>
    <dgm:cxn modelId="{8802EDAF-C8D5-4121-A70C-820E473276D4}" srcId="{29985085-1918-4D24-8F58-A330EAFA56B9}" destId="{6838B98F-FE6E-41D6-8B57-54FBDC74C264}" srcOrd="0" destOrd="0" parTransId="{120C1DD5-D1BA-4D3A-8994-CF571BE677B8}" sibTransId="{12361B74-3170-4757-9863-97114938807C}"/>
    <dgm:cxn modelId="{DDE1C7BB-D0D9-4808-9391-610180ED4D08}" type="presOf" srcId="{6838B98F-FE6E-41D6-8B57-54FBDC74C264}" destId="{5C32B5AC-6535-4E21-A850-482DCD86B9B7}" srcOrd="0" destOrd="0" presId="urn:microsoft.com/office/officeart/2005/8/layout/process4"/>
    <dgm:cxn modelId="{D6A74EC2-190E-4B33-815F-C7FBE9BD63AB}" type="presOf" srcId="{5442B3E3-8BB6-48D1-96F2-787682106919}" destId="{BE718E18-53C4-423B-813C-753A19D802C0}" srcOrd="0" destOrd="0" presId="urn:microsoft.com/office/officeart/2005/8/layout/process4"/>
    <dgm:cxn modelId="{7905B4D3-4181-464C-B650-7375FA5F2942}" type="presOf" srcId="{5B933C9D-AE02-438B-9230-55ED74C470B3}" destId="{01A52C31-030C-4278-BBF8-6BA0C15B47D9}" srcOrd="0" destOrd="0" presId="urn:microsoft.com/office/officeart/2005/8/layout/process4"/>
    <dgm:cxn modelId="{DB351281-4EA6-4F55-B446-BD6C092E2C85}" type="presParOf" srcId="{B5FB9DF1-8F0D-47BC-B3EA-8678AF646C6B}" destId="{E1EBE5BC-5480-4DA2-971D-62E84EE256B8}" srcOrd="0" destOrd="0" presId="urn:microsoft.com/office/officeart/2005/8/layout/process4"/>
    <dgm:cxn modelId="{87018815-277F-4C53-86F9-39BAC0F87D68}" type="presParOf" srcId="{E1EBE5BC-5480-4DA2-971D-62E84EE256B8}" destId="{01A52C31-030C-4278-BBF8-6BA0C15B47D9}" srcOrd="0" destOrd="0" presId="urn:microsoft.com/office/officeart/2005/8/layout/process4"/>
    <dgm:cxn modelId="{F2070E9E-7BEF-4642-9919-E6C8795423BE}" type="presParOf" srcId="{B5FB9DF1-8F0D-47BC-B3EA-8678AF646C6B}" destId="{F58AA027-7315-4AE3-9F54-2A2CD124F219}" srcOrd="1" destOrd="0" presId="urn:microsoft.com/office/officeart/2005/8/layout/process4"/>
    <dgm:cxn modelId="{C9CFE8C0-57CE-418F-986A-9B7092C6B6E0}" type="presParOf" srcId="{B5FB9DF1-8F0D-47BC-B3EA-8678AF646C6B}" destId="{1DE44619-32C2-47F2-9BC7-E0FBF24B969E}" srcOrd="2" destOrd="0" presId="urn:microsoft.com/office/officeart/2005/8/layout/process4"/>
    <dgm:cxn modelId="{EB9CA798-64D2-40E9-9EAA-32E17DF93EB3}" type="presParOf" srcId="{1DE44619-32C2-47F2-9BC7-E0FBF24B969E}" destId="{BE718E18-53C4-423B-813C-753A19D802C0}" srcOrd="0" destOrd="0" presId="urn:microsoft.com/office/officeart/2005/8/layout/process4"/>
    <dgm:cxn modelId="{01AF3D9D-DA86-4642-82A6-B0C1875C5717}" type="presParOf" srcId="{B5FB9DF1-8F0D-47BC-B3EA-8678AF646C6B}" destId="{3E73AE5B-634D-40A7-826A-E12357126824}" srcOrd="3" destOrd="0" presId="urn:microsoft.com/office/officeart/2005/8/layout/process4"/>
    <dgm:cxn modelId="{5DE829FC-E341-46F1-8B91-5823761C4B49}" type="presParOf" srcId="{B5FB9DF1-8F0D-47BC-B3EA-8678AF646C6B}" destId="{E19C8A89-7B8E-4851-96DC-0882CFF504AD}" srcOrd="4" destOrd="0" presId="urn:microsoft.com/office/officeart/2005/8/layout/process4"/>
    <dgm:cxn modelId="{29E23873-E8FC-4705-8CF2-06105913B6BD}" type="presParOf" srcId="{E19C8A89-7B8E-4851-96DC-0882CFF504AD}" destId="{5C32B5AC-6535-4E21-A850-482DCD86B9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F36BE5-C3E2-4D68-BFF1-115E126CA8BA}" type="doc">
      <dgm:prSet loTypeId="urn:microsoft.com/office/officeart/2005/8/layout/hProcess11" loCatId="process" qsTypeId="urn:microsoft.com/office/officeart/2005/8/quickstyle/simple1" qsCatId="simple" csTypeId="urn:microsoft.com/office/officeart/2005/8/colors/accent0_3" csCatId="mainScheme" phldr="1"/>
      <dgm:spPr/>
      <dgm:t>
        <a:bodyPr/>
        <a:lstStyle/>
        <a:p>
          <a:endParaRPr lang="en-US"/>
        </a:p>
      </dgm:t>
    </dgm:pt>
    <dgm:pt modelId="{4BCABB60-3ED6-4DD8-812A-1582EB99926B}">
      <dgm:prSet phldrT="[Text]" custT="1"/>
      <dgm:spPr/>
      <dgm:t>
        <a:bodyPr/>
        <a:lstStyle/>
        <a:p>
          <a:r>
            <a:rPr lang="en-GB" sz="2400" i="0" u="none" dirty="0">
              <a:latin typeface="Times New Roman" panose="02020603050405020304" pitchFamily="18" charset="0"/>
              <a:cs typeface="Times New Roman" panose="02020603050405020304" pitchFamily="18" charset="0"/>
            </a:rPr>
            <a:t>It can be done through internal communication portals and town hall meetings</a:t>
          </a:r>
          <a:endParaRPr lang="en-US" sz="2400" i="0" dirty="0">
            <a:latin typeface="Times New Roman" panose="02020603050405020304" pitchFamily="18" charset="0"/>
            <a:cs typeface="Times New Roman" panose="02020603050405020304" pitchFamily="18" charset="0"/>
          </a:endParaRPr>
        </a:p>
      </dgm:t>
    </dgm:pt>
    <dgm:pt modelId="{0863E543-56F3-49D1-AADC-7633E2469998}" type="parTrans" cxnId="{9C4DCF8C-A6C3-408B-A614-B99C7701F0AB}">
      <dgm:prSet/>
      <dgm:spPr/>
      <dgm:t>
        <a:bodyPr/>
        <a:lstStyle/>
        <a:p>
          <a:endParaRPr lang="en-US"/>
        </a:p>
      </dgm:t>
    </dgm:pt>
    <dgm:pt modelId="{670B7818-E00D-4398-A10E-55EEDA7BB48D}" type="sibTrans" cxnId="{9C4DCF8C-A6C3-408B-A614-B99C7701F0AB}">
      <dgm:prSet/>
      <dgm:spPr/>
      <dgm:t>
        <a:bodyPr/>
        <a:lstStyle/>
        <a:p>
          <a:endParaRPr lang="en-US"/>
        </a:p>
      </dgm:t>
    </dgm:pt>
    <dgm:pt modelId="{04E478B3-2E01-40CF-ACA7-73A16E6AD03E}">
      <dgm:prSet custT="1"/>
      <dgm:spPr/>
      <dgm:t>
        <a:bodyPr/>
        <a:lstStyle/>
        <a:p>
          <a:r>
            <a:rPr lang="en-GB" sz="2400" i="0" u="none">
              <a:latin typeface="Times New Roman" panose="02020603050405020304" pitchFamily="18" charset="0"/>
              <a:cs typeface="Times New Roman" panose="02020603050405020304" pitchFamily="18" charset="0"/>
            </a:rPr>
            <a:t>Transparent and real-time communication can be done through digital platforms (Reim et al., 2023)</a:t>
          </a:r>
        </a:p>
      </dgm:t>
    </dgm:pt>
    <dgm:pt modelId="{07FD97D6-21D3-4243-A798-A81ED7BDE8E1}" type="parTrans" cxnId="{058F256B-E37F-4EAF-8244-013B21530048}">
      <dgm:prSet/>
      <dgm:spPr/>
      <dgm:t>
        <a:bodyPr/>
        <a:lstStyle/>
        <a:p>
          <a:endParaRPr lang="en-US"/>
        </a:p>
      </dgm:t>
    </dgm:pt>
    <dgm:pt modelId="{F721E215-26B5-407A-87D8-2B66F8824AED}" type="sibTrans" cxnId="{058F256B-E37F-4EAF-8244-013B21530048}">
      <dgm:prSet/>
      <dgm:spPr/>
      <dgm:t>
        <a:bodyPr/>
        <a:lstStyle/>
        <a:p>
          <a:endParaRPr lang="en-US"/>
        </a:p>
      </dgm:t>
    </dgm:pt>
    <dgm:pt modelId="{22080347-BC9D-4D4C-B546-96E49922D272}">
      <dgm:prSet custT="1"/>
      <dgm:spPr/>
      <dgm:t>
        <a:bodyPr/>
        <a:lstStyle/>
        <a:p>
          <a:r>
            <a:rPr lang="en-GB" sz="2400" i="0" u="none" dirty="0">
              <a:latin typeface="Times New Roman" panose="02020603050405020304" pitchFamily="18" charset="0"/>
              <a:cs typeface="Times New Roman" panose="02020603050405020304" pitchFamily="18" charset="0"/>
            </a:rPr>
            <a:t>There is require employee feedback gathering for further improvements</a:t>
          </a:r>
        </a:p>
      </dgm:t>
    </dgm:pt>
    <dgm:pt modelId="{2351CE24-EDF8-4C5D-9042-7B924999A40D}" type="parTrans" cxnId="{35EA3E07-91C9-4657-A809-53509DA35F86}">
      <dgm:prSet/>
      <dgm:spPr/>
      <dgm:t>
        <a:bodyPr/>
        <a:lstStyle/>
        <a:p>
          <a:endParaRPr lang="en-US"/>
        </a:p>
      </dgm:t>
    </dgm:pt>
    <dgm:pt modelId="{15BCF631-55E8-4803-8A58-25FBB6CA066D}" type="sibTrans" cxnId="{35EA3E07-91C9-4657-A809-53509DA35F86}">
      <dgm:prSet/>
      <dgm:spPr/>
      <dgm:t>
        <a:bodyPr/>
        <a:lstStyle/>
        <a:p>
          <a:endParaRPr lang="en-US"/>
        </a:p>
      </dgm:t>
    </dgm:pt>
    <dgm:pt modelId="{EF8BAFC1-1B2B-4100-809F-4BE5A5F47894}" type="pres">
      <dgm:prSet presAssocID="{18F36BE5-C3E2-4D68-BFF1-115E126CA8BA}" presName="Name0" presStyleCnt="0">
        <dgm:presLayoutVars>
          <dgm:dir/>
          <dgm:resizeHandles val="exact"/>
        </dgm:presLayoutVars>
      </dgm:prSet>
      <dgm:spPr/>
    </dgm:pt>
    <dgm:pt modelId="{D47B8DA7-6032-4E53-8799-3308BF782A01}" type="pres">
      <dgm:prSet presAssocID="{18F36BE5-C3E2-4D68-BFF1-115E126CA8BA}" presName="arrow" presStyleLbl="bgShp" presStyleIdx="0" presStyleCnt="1"/>
      <dgm:spPr/>
    </dgm:pt>
    <dgm:pt modelId="{B52B1012-DB40-4785-8AD5-E76D397E2E33}" type="pres">
      <dgm:prSet presAssocID="{18F36BE5-C3E2-4D68-BFF1-115E126CA8BA}" presName="points" presStyleCnt="0"/>
      <dgm:spPr/>
    </dgm:pt>
    <dgm:pt modelId="{7FE0FD67-1D0B-40EC-8FEA-6D3E6E098218}" type="pres">
      <dgm:prSet presAssocID="{4BCABB60-3ED6-4DD8-812A-1582EB99926B}" presName="compositeA" presStyleCnt="0"/>
      <dgm:spPr/>
    </dgm:pt>
    <dgm:pt modelId="{E004ED9D-94E9-47D7-B14A-4CEDECB07F1A}" type="pres">
      <dgm:prSet presAssocID="{4BCABB60-3ED6-4DD8-812A-1582EB99926B}" presName="textA" presStyleLbl="revTx" presStyleIdx="0" presStyleCnt="3">
        <dgm:presLayoutVars>
          <dgm:bulletEnabled val="1"/>
        </dgm:presLayoutVars>
      </dgm:prSet>
      <dgm:spPr/>
    </dgm:pt>
    <dgm:pt modelId="{60734567-F611-4BB0-B94F-733FBBD4D249}" type="pres">
      <dgm:prSet presAssocID="{4BCABB60-3ED6-4DD8-812A-1582EB99926B}" presName="circleA" presStyleLbl="node1" presStyleIdx="0" presStyleCnt="3"/>
      <dgm:spPr/>
    </dgm:pt>
    <dgm:pt modelId="{4134E0CB-BFCF-4439-961E-A4CF62F24F3D}" type="pres">
      <dgm:prSet presAssocID="{4BCABB60-3ED6-4DD8-812A-1582EB99926B}" presName="spaceA" presStyleCnt="0"/>
      <dgm:spPr/>
    </dgm:pt>
    <dgm:pt modelId="{38E457D1-FC28-430C-AA1F-88681F2CD4FF}" type="pres">
      <dgm:prSet presAssocID="{670B7818-E00D-4398-A10E-55EEDA7BB48D}" presName="space" presStyleCnt="0"/>
      <dgm:spPr/>
    </dgm:pt>
    <dgm:pt modelId="{37044A01-59A6-41A9-9DCE-71332951C4DD}" type="pres">
      <dgm:prSet presAssocID="{04E478B3-2E01-40CF-ACA7-73A16E6AD03E}" presName="compositeB" presStyleCnt="0"/>
      <dgm:spPr/>
    </dgm:pt>
    <dgm:pt modelId="{5986EABE-F32D-4143-BDBA-7A71ADA785AB}" type="pres">
      <dgm:prSet presAssocID="{04E478B3-2E01-40CF-ACA7-73A16E6AD03E}" presName="textB" presStyleLbl="revTx" presStyleIdx="1" presStyleCnt="3">
        <dgm:presLayoutVars>
          <dgm:bulletEnabled val="1"/>
        </dgm:presLayoutVars>
      </dgm:prSet>
      <dgm:spPr/>
    </dgm:pt>
    <dgm:pt modelId="{2FB4ED56-4A0F-40A6-8EA3-08B3F3040085}" type="pres">
      <dgm:prSet presAssocID="{04E478B3-2E01-40CF-ACA7-73A16E6AD03E}" presName="circleB" presStyleLbl="node1" presStyleIdx="1" presStyleCnt="3"/>
      <dgm:spPr/>
    </dgm:pt>
    <dgm:pt modelId="{AD2181BB-6C74-4A40-A646-88F56B4A3CD4}" type="pres">
      <dgm:prSet presAssocID="{04E478B3-2E01-40CF-ACA7-73A16E6AD03E}" presName="spaceB" presStyleCnt="0"/>
      <dgm:spPr/>
    </dgm:pt>
    <dgm:pt modelId="{CFEA2369-B141-4740-8FB8-64A3328E0925}" type="pres">
      <dgm:prSet presAssocID="{F721E215-26B5-407A-87D8-2B66F8824AED}" presName="space" presStyleCnt="0"/>
      <dgm:spPr/>
    </dgm:pt>
    <dgm:pt modelId="{2E1722EF-1B67-49CB-97B6-844F712D9A53}" type="pres">
      <dgm:prSet presAssocID="{22080347-BC9D-4D4C-B546-96E49922D272}" presName="compositeA" presStyleCnt="0"/>
      <dgm:spPr/>
    </dgm:pt>
    <dgm:pt modelId="{C4E945AB-8F67-4D05-B5ED-130C5D28EC90}" type="pres">
      <dgm:prSet presAssocID="{22080347-BC9D-4D4C-B546-96E49922D272}" presName="textA" presStyleLbl="revTx" presStyleIdx="2" presStyleCnt="3">
        <dgm:presLayoutVars>
          <dgm:bulletEnabled val="1"/>
        </dgm:presLayoutVars>
      </dgm:prSet>
      <dgm:spPr/>
    </dgm:pt>
    <dgm:pt modelId="{0DB31850-8D31-459F-9A25-2E22CD8E0FFA}" type="pres">
      <dgm:prSet presAssocID="{22080347-BC9D-4D4C-B546-96E49922D272}" presName="circleA" presStyleLbl="node1" presStyleIdx="2" presStyleCnt="3"/>
      <dgm:spPr/>
    </dgm:pt>
    <dgm:pt modelId="{9613336B-59AB-472C-AA44-3FC264F23AAE}" type="pres">
      <dgm:prSet presAssocID="{22080347-BC9D-4D4C-B546-96E49922D272}" presName="spaceA" presStyleCnt="0"/>
      <dgm:spPr/>
    </dgm:pt>
  </dgm:ptLst>
  <dgm:cxnLst>
    <dgm:cxn modelId="{35EA3E07-91C9-4657-A809-53509DA35F86}" srcId="{18F36BE5-C3E2-4D68-BFF1-115E126CA8BA}" destId="{22080347-BC9D-4D4C-B546-96E49922D272}" srcOrd="2" destOrd="0" parTransId="{2351CE24-EDF8-4C5D-9042-7B924999A40D}" sibTransId="{15BCF631-55E8-4803-8A58-25FBB6CA066D}"/>
    <dgm:cxn modelId="{8A054E1B-13B0-4446-9022-550383C32BA4}" type="presOf" srcId="{04E478B3-2E01-40CF-ACA7-73A16E6AD03E}" destId="{5986EABE-F32D-4143-BDBA-7A71ADA785AB}" srcOrd="0" destOrd="0" presId="urn:microsoft.com/office/officeart/2005/8/layout/hProcess11"/>
    <dgm:cxn modelId="{058F256B-E37F-4EAF-8244-013B21530048}" srcId="{18F36BE5-C3E2-4D68-BFF1-115E126CA8BA}" destId="{04E478B3-2E01-40CF-ACA7-73A16E6AD03E}" srcOrd="1" destOrd="0" parTransId="{07FD97D6-21D3-4243-A798-A81ED7BDE8E1}" sibTransId="{F721E215-26B5-407A-87D8-2B66F8824AED}"/>
    <dgm:cxn modelId="{0F237D78-14C4-4B4A-A70C-39BF9271F3F1}" type="presOf" srcId="{22080347-BC9D-4D4C-B546-96E49922D272}" destId="{C4E945AB-8F67-4D05-B5ED-130C5D28EC90}" srcOrd="0" destOrd="0" presId="urn:microsoft.com/office/officeart/2005/8/layout/hProcess11"/>
    <dgm:cxn modelId="{7E7A6589-54A3-4485-8A5D-2801366C4793}" type="presOf" srcId="{4BCABB60-3ED6-4DD8-812A-1582EB99926B}" destId="{E004ED9D-94E9-47D7-B14A-4CEDECB07F1A}" srcOrd="0" destOrd="0" presId="urn:microsoft.com/office/officeart/2005/8/layout/hProcess11"/>
    <dgm:cxn modelId="{9C4DCF8C-A6C3-408B-A614-B99C7701F0AB}" srcId="{18F36BE5-C3E2-4D68-BFF1-115E126CA8BA}" destId="{4BCABB60-3ED6-4DD8-812A-1582EB99926B}" srcOrd="0" destOrd="0" parTransId="{0863E543-56F3-49D1-AADC-7633E2469998}" sibTransId="{670B7818-E00D-4398-A10E-55EEDA7BB48D}"/>
    <dgm:cxn modelId="{E60182D9-59C3-4762-826F-EEC1D449C044}" type="presOf" srcId="{18F36BE5-C3E2-4D68-BFF1-115E126CA8BA}" destId="{EF8BAFC1-1B2B-4100-809F-4BE5A5F47894}" srcOrd="0" destOrd="0" presId="urn:microsoft.com/office/officeart/2005/8/layout/hProcess11"/>
    <dgm:cxn modelId="{F22790C3-4F7E-46B4-8AB5-7DABE7A20FED}" type="presParOf" srcId="{EF8BAFC1-1B2B-4100-809F-4BE5A5F47894}" destId="{D47B8DA7-6032-4E53-8799-3308BF782A01}" srcOrd="0" destOrd="0" presId="urn:microsoft.com/office/officeart/2005/8/layout/hProcess11"/>
    <dgm:cxn modelId="{04E3ADEB-4C4D-48EE-A938-B6190EC82A94}" type="presParOf" srcId="{EF8BAFC1-1B2B-4100-809F-4BE5A5F47894}" destId="{B52B1012-DB40-4785-8AD5-E76D397E2E33}" srcOrd="1" destOrd="0" presId="urn:microsoft.com/office/officeart/2005/8/layout/hProcess11"/>
    <dgm:cxn modelId="{C0079055-1783-42BA-BC4D-2117727E6ACA}" type="presParOf" srcId="{B52B1012-DB40-4785-8AD5-E76D397E2E33}" destId="{7FE0FD67-1D0B-40EC-8FEA-6D3E6E098218}" srcOrd="0" destOrd="0" presId="urn:microsoft.com/office/officeart/2005/8/layout/hProcess11"/>
    <dgm:cxn modelId="{401116B1-790D-422C-84B2-1A9FB352091E}" type="presParOf" srcId="{7FE0FD67-1D0B-40EC-8FEA-6D3E6E098218}" destId="{E004ED9D-94E9-47D7-B14A-4CEDECB07F1A}" srcOrd="0" destOrd="0" presId="urn:microsoft.com/office/officeart/2005/8/layout/hProcess11"/>
    <dgm:cxn modelId="{7574DC4A-87B3-4BBB-8673-F2C37B33B736}" type="presParOf" srcId="{7FE0FD67-1D0B-40EC-8FEA-6D3E6E098218}" destId="{60734567-F611-4BB0-B94F-733FBBD4D249}" srcOrd="1" destOrd="0" presId="urn:microsoft.com/office/officeart/2005/8/layout/hProcess11"/>
    <dgm:cxn modelId="{449953C5-9402-4537-934C-D188E499D2C6}" type="presParOf" srcId="{7FE0FD67-1D0B-40EC-8FEA-6D3E6E098218}" destId="{4134E0CB-BFCF-4439-961E-A4CF62F24F3D}" srcOrd="2" destOrd="0" presId="urn:microsoft.com/office/officeart/2005/8/layout/hProcess11"/>
    <dgm:cxn modelId="{EBE2AF9B-726F-4DA0-AEB3-A65A350D29C3}" type="presParOf" srcId="{B52B1012-DB40-4785-8AD5-E76D397E2E33}" destId="{38E457D1-FC28-430C-AA1F-88681F2CD4FF}" srcOrd="1" destOrd="0" presId="urn:microsoft.com/office/officeart/2005/8/layout/hProcess11"/>
    <dgm:cxn modelId="{45D0B773-EBC9-40C6-A457-4CA871DF54AC}" type="presParOf" srcId="{B52B1012-DB40-4785-8AD5-E76D397E2E33}" destId="{37044A01-59A6-41A9-9DCE-71332951C4DD}" srcOrd="2" destOrd="0" presId="urn:microsoft.com/office/officeart/2005/8/layout/hProcess11"/>
    <dgm:cxn modelId="{C1931DB4-ED54-469F-BB56-F2400B77D959}" type="presParOf" srcId="{37044A01-59A6-41A9-9DCE-71332951C4DD}" destId="{5986EABE-F32D-4143-BDBA-7A71ADA785AB}" srcOrd="0" destOrd="0" presId="urn:microsoft.com/office/officeart/2005/8/layout/hProcess11"/>
    <dgm:cxn modelId="{ED3660E4-B9F7-41F3-895D-6BADCBF09BD9}" type="presParOf" srcId="{37044A01-59A6-41A9-9DCE-71332951C4DD}" destId="{2FB4ED56-4A0F-40A6-8EA3-08B3F3040085}" srcOrd="1" destOrd="0" presId="urn:microsoft.com/office/officeart/2005/8/layout/hProcess11"/>
    <dgm:cxn modelId="{80E747CF-31EA-496F-8E3A-D1730059D1AA}" type="presParOf" srcId="{37044A01-59A6-41A9-9DCE-71332951C4DD}" destId="{AD2181BB-6C74-4A40-A646-88F56B4A3CD4}" srcOrd="2" destOrd="0" presId="urn:microsoft.com/office/officeart/2005/8/layout/hProcess11"/>
    <dgm:cxn modelId="{2B23AC52-0951-4299-AFFE-D63731936A8D}" type="presParOf" srcId="{B52B1012-DB40-4785-8AD5-E76D397E2E33}" destId="{CFEA2369-B141-4740-8FB8-64A3328E0925}" srcOrd="3" destOrd="0" presId="urn:microsoft.com/office/officeart/2005/8/layout/hProcess11"/>
    <dgm:cxn modelId="{921C54F0-1185-4DF3-AC4E-CCF8E186329D}" type="presParOf" srcId="{B52B1012-DB40-4785-8AD5-E76D397E2E33}" destId="{2E1722EF-1B67-49CB-97B6-844F712D9A53}" srcOrd="4" destOrd="0" presId="urn:microsoft.com/office/officeart/2005/8/layout/hProcess11"/>
    <dgm:cxn modelId="{E7300A53-A11D-48F4-8A21-D6F6728AA1A6}" type="presParOf" srcId="{2E1722EF-1B67-49CB-97B6-844F712D9A53}" destId="{C4E945AB-8F67-4D05-B5ED-130C5D28EC90}" srcOrd="0" destOrd="0" presId="urn:microsoft.com/office/officeart/2005/8/layout/hProcess11"/>
    <dgm:cxn modelId="{5BC4DFA3-682B-46AD-902F-AEFAA939D72D}" type="presParOf" srcId="{2E1722EF-1B67-49CB-97B6-844F712D9A53}" destId="{0DB31850-8D31-459F-9A25-2E22CD8E0FFA}" srcOrd="1" destOrd="0" presId="urn:microsoft.com/office/officeart/2005/8/layout/hProcess11"/>
    <dgm:cxn modelId="{A57F0494-87C3-4C1E-8680-2034F1C6DB97}" type="presParOf" srcId="{2E1722EF-1B67-49CB-97B6-844F712D9A53}" destId="{9613336B-59AB-472C-AA44-3FC264F23AAE}"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3F8F89-561B-4A00-ACEC-63751B656A00}"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8A1317A7-3D47-4BF9-92E4-75DE69423D41}">
      <dgm:prSet phldrT="[Text]" custT="1"/>
      <dgm:spPr/>
      <dgm:t>
        <a:bodyPr/>
        <a:lstStyle/>
        <a:p>
          <a:pPr algn="ctr" rtl="0"/>
          <a:r>
            <a:rPr lang="en-US" sz="2400" b="0" i="0" u="none" dirty="0">
              <a:latin typeface="Times New Roman" panose="02020603050405020304" pitchFamily="18" charset="0"/>
              <a:cs typeface="Times New Roman" panose="02020603050405020304" pitchFamily="18" charset="0"/>
            </a:rPr>
            <a:t>Self-service boosts efficiency through digital transformation (Khan, 2025).</a:t>
          </a:r>
          <a:endParaRPr lang="en-US" sz="2400" dirty="0">
            <a:latin typeface="Times New Roman" panose="02020603050405020304" pitchFamily="18" charset="0"/>
            <a:cs typeface="Times New Roman" panose="02020603050405020304" pitchFamily="18" charset="0"/>
          </a:endParaRPr>
        </a:p>
      </dgm:t>
    </dgm:pt>
    <dgm:pt modelId="{4E9E72C6-7E05-45D4-B03C-C2F32F5A2C7C}" type="parTrans" cxnId="{65762CB4-4C3F-4071-9F85-99373D6CABC9}">
      <dgm:prSet/>
      <dgm:spPr/>
      <dgm:t>
        <a:bodyPr/>
        <a:lstStyle/>
        <a:p>
          <a:endParaRPr lang="en-US"/>
        </a:p>
      </dgm:t>
    </dgm:pt>
    <dgm:pt modelId="{49585B33-F108-41BF-95FA-8084D725ADAD}" type="sibTrans" cxnId="{65762CB4-4C3F-4071-9F85-99373D6CABC9}">
      <dgm:prSet/>
      <dgm:spPr/>
      <dgm:t>
        <a:bodyPr/>
        <a:lstStyle/>
        <a:p>
          <a:endParaRPr lang="en-US"/>
        </a:p>
      </dgm:t>
    </dgm:pt>
    <dgm:pt modelId="{8187C16D-EDAE-48B8-BEEB-26650134ACB0}">
      <dgm:prSet custT="1"/>
      <dgm:spPr/>
      <dgm:t>
        <a:bodyPr/>
        <a:lstStyle/>
        <a:p>
          <a:pPr algn="ctr" rtl="0"/>
          <a:r>
            <a:rPr lang="en-US" sz="2400" b="0" i="0" u="none" dirty="0">
              <a:latin typeface="Times New Roman" panose="02020603050405020304" pitchFamily="18" charset="0"/>
              <a:cs typeface="Times New Roman" panose="02020603050405020304" pitchFamily="18" charset="0"/>
            </a:rPr>
            <a:t>Performance management tools refer to the feedback given on performance appraisals.</a:t>
          </a:r>
        </a:p>
      </dgm:t>
    </dgm:pt>
    <dgm:pt modelId="{D0CF8634-736F-45A3-8E36-927EA1C344A2}" type="parTrans" cxnId="{134C1D08-2AB4-4546-AA2C-03CD18C06690}">
      <dgm:prSet/>
      <dgm:spPr/>
      <dgm:t>
        <a:bodyPr/>
        <a:lstStyle/>
        <a:p>
          <a:endParaRPr lang="en-US"/>
        </a:p>
      </dgm:t>
    </dgm:pt>
    <dgm:pt modelId="{880AC807-26DB-42A6-91C3-3FF8D2F49AD4}" type="sibTrans" cxnId="{134C1D08-2AB4-4546-AA2C-03CD18C06690}">
      <dgm:prSet/>
      <dgm:spPr/>
      <dgm:t>
        <a:bodyPr/>
        <a:lstStyle/>
        <a:p>
          <a:endParaRPr lang="en-US"/>
        </a:p>
      </dgm:t>
    </dgm:pt>
    <dgm:pt modelId="{505ED94D-8BC8-4E18-BC31-6DB9B2E1E355}">
      <dgm:prSet custT="1"/>
      <dgm:spPr/>
      <dgm:t>
        <a:bodyPr/>
        <a:lstStyle/>
        <a:p>
          <a:pPr algn="ctr" rtl="0"/>
          <a:r>
            <a:rPr lang="en-US" sz="2400" b="0" i="0" u="none" dirty="0">
              <a:latin typeface="Times New Roman" panose="02020603050405020304" pitchFamily="18" charset="0"/>
              <a:cs typeface="Times New Roman" panose="02020603050405020304" pitchFamily="18" charset="0"/>
            </a:rPr>
            <a:t>A learning management system is the ability of employees to be a leader in Digital HR.</a:t>
          </a:r>
        </a:p>
      </dgm:t>
    </dgm:pt>
    <dgm:pt modelId="{6EFA02FB-25D1-41FE-81DE-B84AEE31E6AB}" type="parTrans" cxnId="{085C916C-5EB4-4641-A437-BE6EB3AEEAC0}">
      <dgm:prSet/>
      <dgm:spPr/>
      <dgm:t>
        <a:bodyPr/>
        <a:lstStyle/>
        <a:p>
          <a:endParaRPr lang="en-US"/>
        </a:p>
      </dgm:t>
    </dgm:pt>
    <dgm:pt modelId="{E7C1B98A-DD25-43FE-9AE7-198824DF6216}" type="sibTrans" cxnId="{085C916C-5EB4-4641-A437-BE6EB3AEEAC0}">
      <dgm:prSet/>
      <dgm:spPr/>
      <dgm:t>
        <a:bodyPr/>
        <a:lstStyle/>
        <a:p>
          <a:endParaRPr lang="en-US"/>
        </a:p>
      </dgm:t>
    </dgm:pt>
    <dgm:pt modelId="{E1B54CEB-BD39-4148-B555-50068A268FA4}">
      <dgm:prSet custT="1"/>
      <dgm:spPr/>
      <dgm:t>
        <a:bodyPr/>
        <a:lstStyle/>
        <a:p>
          <a:pPr algn="ctr" rtl="0"/>
          <a:r>
            <a:rPr lang="en-US" sz="2400" b="0" i="0" u="none" dirty="0">
              <a:latin typeface="Times New Roman" panose="02020603050405020304" pitchFamily="18" charset="0"/>
              <a:cs typeface="Times New Roman" panose="02020603050405020304" pitchFamily="18" charset="0"/>
            </a:rPr>
            <a:t>HR Analytics improves talent management approaches by using AI.</a:t>
          </a:r>
        </a:p>
      </dgm:t>
    </dgm:pt>
    <dgm:pt modelId="{A759923B-E517-43DC-B254-DCE4A76262BF}" type="parTrans" cxnId="{7B049BAF-7812-4990-AACB-2E77ED5333E4}">
      <dgm:prSet/>
      <dgm:spPr/>
      <dgm:t>
        <a:bodyPr/>
        <a:lstStyle/>
        <a:p>
          <a:endParaRPr lang="en-US"/>
        </a:p>
      </dgm:t>
    </dgm:pt>
    <dgm:pt modelId="{E3B99AC1-4380-473B-AA2A-4F98775F3A8C}" type="sibTrans" cxnId="{7B049BAF-7812-4990-AACB-2E77ED5333E4}">
      <dgm:prSet/>
      <dgm:spPr/>
      <dgm:t>
        <a:bodyPr/>
        <a:lstStyle/>
        <a:p>
          <a:endParaRPr lang="en-US"/>
        </a:p>
      </dgm:t>
    </dgm:pt>
    <dgm:pt modelId="{1996D8FF-49EF-4445-8848-F21982542124}" type="pres">
      <dgm:prSet presAssocID="{6B3F8F89-561B-4A00-ACEC-63751B656A00}" presName="linear" presStyleCnt="0">
        <dgm:presLayoutVars>
          <dgm:animLvl val="lvl"/>
          <dgm:resizeHandles val="exact"/>
        </dgm:presLayoutVars>
      </dgm:prSet>
      <dgm:spPr/>
    </dgm:pt>
    <dgm:pt modelId="{F2523951-4E40-43B3-9ABA-D46E01667AAD}" type="pres">
      <dgm:prSet presAssocID="{8A1317A7-3D47-4BF9-92E4-75DE69423D41}" presName="parentText" presStyleLbl="node1" presStyleIdx="0" presStyleCnt="4">
        <dgm:presLayoutVars>
          <dgm:chMax val="0"/>
          <dgm:bulletEnabled val="1"/>
        </dgm:presLayoutVars>
      </dgm:prSet>
      <dgm:spPr/>
    </dgm:pt>
    <dgm:pt modelId="{94266C58-6000-4EA3-9B61-EFAC80B15836}" type="pres">
      <dgm:prSet presAssocID="{49585B33-F108-41BF-95FA-8084D725ADAD}" presName="spacer" presStyleCnt="0"/>
      <dgm:spPr/>
    </dgm:pt>
    <dgm:pt modelId="{CC58E3A4-0F04-4BF4-B35F-D8B6245054AC}" type="pres">
      <dgm:prSet presAssocID="{8187C16D-EDAE-48B8-BEEB-26650134ACB0}" presName="parentText" presStyleLbl="node1" presStyleIdx="1" presStyleCnt="4">
        <dgm:presLayoutVars>
          <dgm:chMax val="0"/>
          <dgm:bulletEnabled val="1"/>
        </dgm:presLayoutVars>
      </dgm:prSet>
      <dgm:spPr/>
    </dgm:pt>
    <dgm:pt modelId="{B50D92FA-5233-46C0-A303-670A3A918D4E}" type="pres">
      <dgm:prSet presAssocID="{880AC807-26DB-42A6-91C3-3FF8D2F49AD4}" presName="spacer" presStyleCnt="0"/>
      <dgm:spPr/>
    </dgm:pt>
    <dgm:pt modelId="{C81BC829-BDD8-4A5A-AD7F-E59F40832C60}" type="pres">
      <dgm:prSet presAssocID="{505ED94D-8BC8-4E18-BC31-6DB9B2E1E355}" presName="parentText" presStyleLbl="node1" presStyleIdx="2" presStyleCnt="4">
        <dgm:presLayoutVars>
          <dgm:chMax val="0"/>
          <dgm:bulletEnabled val="1"/>
        </dgm:presLayoutVars>
      </dgm:prSet>
      <dgm:spPr/>
    </dgm:pt>
    <dgm:pt modelId="{9B65886E-09F9-46E2-9FE2-C0730B444466}" type="pres">
      <dgm:prSet presAssocID="{E7C1B98A-DD25-43FE-9AE7-198824DF6216}" presName="spacer" presStyleCnt="0"/>
      <dgm:spPr/>
    </dgm:pt>
    <dgm:pt modelId="{0F89E206-9D30-4066-81CA-D3BBA7BE6307}" type="pres">
      <dgm:prSet presAssocID="{E1B54CEB-BD39-4148-B555-50068A268FA4}" presName="parentText" presStyleLbl="node1" presStyleIdx="3" presStyleCnt="4">
        <dgm:presLayoutVars>
          <dgm:chMax val="0"/>
          <dgm:bulletEnabled val="1"/>
        </dgm:presLayoutVars>
      </dgm:prSet>
      <dgm:spPr/>
    </dgm:pt>
  </dgm:ptLst>
  <dgm:cxnLst>
    <dgm:cxn modelId="{134C1D08-2AB4-4546-AA2C-03CD18C06690}" srcId="{6B3F8F89-561B-4A00-ACEC-63751B656A00}" destId="{8187C16D-EDAE-48B8-BEEB-26650134ACB0}" srcOrd="1" destOrd="0" parTransId="{D0CF8634-736F-45A3-8E36-927EA1C344A2}" sibTransId="{880AC807-26DB-42A6-91C3-3FF8D2F49AD4}"/>
    <dgm:cxn modelId="{58F61325-5147-4D81-AC08-71764BC9B559}" type="presOf" srcId="{8187C16D-EDAE-48B8-BEEB-26650134ACB0}" destId="{CC58E3A4-0F04-4BF4-B35F-D8B6245054AC}" srcOrd="0" destOrd="0" presId="urn:microsoft.com/office/officeart/2005/8/layout/vList2"/>
    <dgm:cxn modelId="{085C916C-5EB4-4641-A437-BE6EB3AEEAC0}" srcId="{6B3F8F89-561B-4A00-ACEC-63751B656A00}" destId="{505ED94D-8BC8-4E18-BC31-6DB9B2E1E355}" srcOrd="2" destOrd="0" parTransId="{6EFA02FB-25D1-41FE-81DE-B84AEE31E6AB}" sibTransId="{E7C1B98A-DD25-43FE-9AE7-198824DF6216}"/>
    <dgm:cxn modelId="{2620C56D-B723-4459-9F08-9DF32BBD05A8}" type="presOf" srcId="{E1B54CEB-BD39-4148-B555-50068A268FA4}" destId="{0F89E206-9D30-4066-81CA-D3BBA7BE6307}" srcOrd="0" destOrd="0" presId="urn:microsoft.com/office/officeart/2005/8/layout/vList2"/>
    <dgm:cxn modelId="{7B049BAF-7812-4990-AACB-2E77ED5333E4}" srcId="{6B3F8F89-561B-4A00-ACEC-63751B656A00}" destId="{E1B54CEB-BD39-4148-B555-50068A268FA4}" srcOrd="3" destOrd="0" parTransId="{A759923B-E517-43DC-B254-DCE4A76262BF}" sibTransId="{E3B99AC1-4380-473B-AA2A-4F98775F3A8C}"/>
    <dgm:cxn modelId="{65762CB4-4C3F-4071-9F85-99373D6CABC9}" srcId="{6B3F8F89-561B-4A00-ACEC-63751B656A00}" destId="{8A1317A7-3D47-4BF9-92E4-75DE69423D41}" srcOrd="0" destOrd="0" parTransId="{4E9E72C6-7E05-45D4-B03C-C2F32F5A2C7C}" sibTransId="{49585B33-F108-41BF-95FA-8084D725ADAD}"/>
    <dgm:cxn modelId="{515B7EB9-F12C-4401-861E-85B4D8598DE1}" type="presOf" srcId="{8A1317A7-3D47-4BF9-92E4-75DE69423D41}" destId="{F2523951-4E40-43B3-9ABA-D46E01667AAD}" srcOrd="0" destOrd="0" presId="urn:microsoft.com/office/officeart/2005/8/layout/vList2"/>
    <dgm:cxn modelId="{B26486E2-7164-4147-998D-778FCEBB75D2}" type="presOf" srcId="{6B3F8F89-561B-4A00-ACEC-63751B656A00}" destId="{1996D8FF-49EF-4445-8848-F21982542124}" srcOrd="0" destOrd="0" presId="urn:microsoft.com/office/officeart/2005/8/layout/vList2"/>
    <dgm:cxn modelId="{2E2381F7-E7CE-4F04-8D57-FF62C478ECCA}" type="presOf" srcId="{505ED94D-8BC8-4E18-BC31-6DB9B2E1E355}" destId="{C81BC829-BDD8-4A5A-AD7F-E59F40832C60}" srcOrd="0" destOrd="0" presId="urn:microsoft.com/office/officeart/2005/8/layout/vList2"/>
    <dgm:cxn modelId="{4C82FDD6-D482-4EED-9D0C-3688F7E9AD57}" type="presParOf" srcId="{1996D8FF-49EF-4445-8848-F21982542124}" destId="{F2523951-4E40-43B3-9ABA-D46E01667AAD}" srcOrd="0" destOrd="0" presId="urn:microsoft.com/office/officeart/2005/8/layout/vList2"/>
    <dgm:cxn modelId="{C127C304-4A17-439F-A0C4-6F556A208271}" type="presParOf" srcId="{1996D8FF-49EF-4445-8848-F21982542124}" destId="{94266C58-6000-4EA3-9B61-EFAC80B15836}" srcOrd="1" destOrd="0" presId="urn:microsoft.com/office/officeart/2005/8/layout/vList2"/>
    <dgm:cxn modelId="{59814B34-3614-4A56-BB34-177C3F1C4565}" type="presParOf" srcId="{1996D8FF-49EF-4445-8848-F21982542124}" destId="{CC58E3A4-0F04-4BF4-B35F-D8B6245054AC}" srcOrd="2" destOrd="0" presId="urn:microsoft.com/office/officeart/2005/8/layout/vList2"/>
    <dgm:cxn modelId="{9790EBF6-E7AA-49F5-B6DD-47821B5B2A07}" type="presParOf" srcId="{1996D8FF-49EF-4445-8848-F21982542124}" destId="{B50D92FA-5233-46C0-A303-670A3A918D4E}" srcOrd="3" destOrd="0" presId="urn:microsoft.com/office/officeart/2005/8/layout/vList2"/>
    <dgm:cxn modelId="{01716E0C-35E4-43A8-BCBA-829A7B89F7ED}" type="presParOf" srcId="{1996D8FF-49EF-4445-8848-F21982542124}" destId="{C81BC829-BDD8-4A5A-AD7F-E59F40832C60}" srcOrd="4" destOrd="0" presId="urn:microsoft.com/office/officeart/2005/8/layout/vList2"/>
    <dgm:cxn modelId="{BC4C4F42-D479-40A3-A155-B78EC4220ACD}" type="presParOf" srcId="{1996D8FF-49EF-4445-8848-F21982542124}" destId="{9B65886E-09F9-46E2-9FE2-C0730B444466}" srcOrd="5" destOrd="0" presId="urn:microsoft.com/office/officeart/2005/8/layout/vList2"/>
    <dgm:cxn modelId="{79912DCF-810C-4923-A2FF-433FF06FCF87}" type="presParOf" srcId="{1996D8FF-49EF-4445-8848-F21982542124}" destId="{0F89E206-9D30-4066-81CA-D3BBA7BE630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A3E671-7B5D-4D26-8883-BBD0F47B3FF6}"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US"/>
        </a:p>
      </dgm:t>
    </dgm:pt>
    <dgm:pt modelId="{AC8962F9-5B76-4437-BC7F-3F2A0C672DAB}">
      <dgm:prSet phldrT="[Text]" custT="1"/>
      <dgm:spPr/>
      <dgm:t>
        <a:bodyPr/>
        <a:lstStyle/>
        <a:p>
          <a:pPr algn="ctr" rtl="0"/>
          <a:r>
            <a:rPr lang="en-US" sz="2400" b="0" i="0" u="none" dirty="0">
              <a:latin typeface="Times New Roman" panose="02020603050405020304" pitchFamily="18" charset="0"/>
              <a:cs typeface="Times New Roman" panose="02020603050405020304" pitchFamily="18" charset="0"/>
            </a:rPr>
            <a:t>More learning platforms to offer customized development opportunities for employees. </a:t>
          </a:r>
          <a:endParaRPr lang="en-US" sz="2400" dirty="0">
            <a:latin typeface="Times New Roman" panose="02020603050405020304" pitchFamily="18" charset="0"/>
            <a:cs typeface="Times New Roman" panose="02020603050405020304" pitchFamily="18" charset="0"/>
          </a:endParaRPr>
        </a:p>
      </dgm:t>
    </dgm:pt>
    <dgm:pt modelId="{8D740832-E3BA-41AB-BA48-45950912A07B}" type="parTrans" cxnId="{E4FAEE01-5E06-48CC-A7E1-35256C23F66A}">
      <dgm:prSet/>
      <dgm:spPr/>
      <dgm:t>
        <a:bodyPr/>
        <a:lstStyle/>
        <a:p>
          <a:endParaRPr lang="en-US"/>
        </a:p>
      </dgm:t>
    </dgm:pt>
    <dgm:pt modelId="{9061BDA0-3288-43C3-8A71-E190AF38D810}" type="sibTrans" cxnId="{E4FAEE01-5E06-48CC-A7E1-35256C23F66A}">
      <dgm:prSet/>
      <dgm:spPr/>
      <dgm:t>
        <a:bodyPr/>
        <a:lstStyle/>
        <a:p>
          <a:endParaRPr lang="en-US"/>
        </a:p>
      </dgm:t>
    </dgm:pt>
    <dgm:pt modelId="{2AF6AE86-8A30-4AAE-A270-2A43B8BB29F3}">
      <dgm:prSet custT="1"/>
      <dgm:spPr/>
      <dgm:t>
        <a:bodyPr/>
        <a:lstStyle/>
        <a:p>
          <a:pPr algn="ctr" rtl="0"/>
          <a:r>
            <a:rPr lang="en-US" sz="2400" b="0" i="0" u="none">
              <a:latin typeface="Times New Roman" panose="02020603050405020304" pitchFamily="18" charset="0"/>
              <a:cs typeface="Times New Roman" panose="02020603050405020304" pitchFamily="18" charset="0"/>
            </a:rPr>
            <a:t>The training programs in areas related to artificial intelligence and sustainable energy careers. </a:t>
          </a:r>
        </a:p>
      </dgm:t>
    </dgm:pt>
    <dgm:pt modelId="{4D0D70CF-4941-481B-B47D-9D66E6315461}" type="parTrans" cxnId="{78A916C8-43E4-430B-B156-702CE147F6D4}">
      <dgm:prSet/>
      <dgm:spPr/>
      <dgm:t>
        <a:bodyPr/>
        <a:lstStyle/>
        <a:p>
          <a:endParaRPr lang="en-US"/>
        </a:p>
      </dgm:t>
    </dgm:pt>
    <dgm:pt modelId="{E9743CD1-5CD1-4C1F-A813-F473EB448FB4}" type="sibTrans" cxnId="{78A916C8-43E4-430B-B156-702CE147F6D4}">
      <dgm:prSet/>
      <dgm:spPr/>
      <dgm:t>
        <a:bodyPr/>
        <a:lstStyle/>
        <a:p>
          <a:endParaRPr lang="en-US"/>
        </a:p>
      </dgm:t>
    </dgm:pt>
    <dgm:pt modelId="{69A71AC9-F6E9-4DAE-8C45-F2056C1C6719}">
      <dgm:prSet custT="1"/>
      <dgm:spPr/>
      <dgm:t>
        <a:bodyPr/>
        <a:lstStyle/>
        <a:p>
          <a:pPr algn="ctr" rtl="0"/>
          <a:r>
            <a:rPr lang="en-US" sz="2400" b="0" i="0" u="none" dirty="0">
              <a:latin typeface="Times New Roman" panose="02020603050405020304" pitchFamily="18" charset="0"/>
              <a:cs typeface="Times New Roman" panose="02020603050405020304" pitchFamily="18" charset="0"/>
            </a:rPr>
            <a:t>Train future managers through management training programs for digital transformation. </a:t>
          </a:r>
        </a:p>
      </dgm:t>
    </dgm:pt>
    <dgm:pt modelId="{67E8401F-1D81-414F-9A31-9948D1E4E4B1}" type="parTrans" cxnId="{6223E939-DC75-48F6-9EF8-809F5DC2444E}">
      <dgm:prSet/>
      <dgm:spPr/>
      <dgm:t>
        <a:bodyPr/>
        <a:lstStyle/>
        <a:p>
          <a:endParaRPr lang="en-US"/>
        </a:p>
      </dgm:t>
    </dgm:pt>
    <dgm:pt modelId="{26EFD335-CF0D-4E3A-9ABE-4D18FEFBD34D}" type="sibTrans" cxnId="{6223E939-DC75-48F6-9EF8-809F5DC2444E}">
      <dgm:prSet/>
      <dgm:spPr/>
      <dgm:t>
        <a:bodyPr/>
        <a:lstStyle/>
        <a:p>
          <a:endParaRPr lang="en-US"/>
        </a:p>
      </dgm:t>
    </dgm:pt>
    <dgm:pt modelId="{AAA362A2-F4C2-438D-9D2F-D93BECBED0C0}">
      <dgm:prSet custT="1"/>
      <dgm:spPr/>
      <dgm:t>
        <a:bodyPr/>
        <a:lstStyle/>
        <a:p>
          <a:pPr algn="ctr" rtl="0"/>
          <a:r>
            <a:rPr lang="en-US" sz="2400" b="0" i="0" u="none" dirty="0">
              <a:latin typeface="Times New Roman" panose="02020603050405020304" pitchFamily="18" charset="0"/>
              <a:cs typeface="Times New Roman" panose="02020603050405020304" pitchFamily="18" charset="0"/>
            </a:rPr>
            <a:t>Focus on developing AI, sustainability, cybersecurity, and digital innovation skills.</a:t>
          </a:r>
        </a:p>
      </dgm:t>
    </dgm:pt>
    <dgm:pt modelId="{AD793712-FCA8-40D2-B7D0-119FB85B7981}" type="parTrans" cxnId="{28FC46A8-28FA-4093-AAED-975CAF7A74E5}">
      <dgm:prSet/>
      <dgm:spPr/>
      <dgm:t>
        <a:bodyPr/>
        <a:lstStyle/>
        <a:p>
          <a:endParaRPr lang="en-US"/>
        </a:p>
      </dgm:t>
    </dgm:pt>
    <dgm:pt modelId="{9226F227-FA64-46B8-BF8F-32AB97EBDF8D}" type="sibTrans" cxnId="{28FC46A8-28FA-4093-AAED-975CAF7A74E5}">
      <dgm:prSet/>
      <dgm:spPr/>
      <dgm:t>
        <a:bodyPr/>
        <a:lstStyle/>
        <a:p>
          <a:endParaRPr lang="en-US"/>
        </a:p>
      </dgm:t>
    </dgm:pt>
    <dgm:pt modelId="{05159A99-F512-4846-A710-3626235584AF}" type="pres">
      <dgm:prSet presAssocID="{3BA3E671-7B5D-4D26-8883-BBD0F47B3FF6}" presName="linear" presStyleCnt="0">
        <dgm:presLayoutVars>
          <dgm:dir/>
          <dgm:animLvl val="lvl"/>
          <dgm:resizeHandles val="exact"/>
        </dgm:presLayoutVars>
      </dgm:prSet>
      <dgm:spPr/>
    </dgm:pt>
    <dgm:pt modelId="{50DAE19A-709D-4F59-9A37-3B2BB2C9283D}" type="pres">
      <dgm:prSet presAssocID="{AC8962F9-5B76-4437-BC7F-3F2A0C672DAB}" presName="parentLin" presStyleCnt="0"/>
      <dgm:spPr/>
    </dgm:pt>
    <dgm:pt modelId="{97D1A7E0-5E22-44B7-AB67-A135BE9706C4}" type="pres">
      <dgm:prSet presAssocID="{AC8962F9-5B76-4437-BC7F-3F2A0C672DAB}" presName="parentLeftMargin" presStyleLbl="node1" presStyleIdx="0" presStyleCnt="4"/>
      <dgm:spPr/>
    </dgm:pt>
    <dgm:pt modelId="{25520213-EA76-4068-B7C9-5B3450564E01}" type="pres">
      <dgm:prSet presAssocID="{AC8962F9-5B76-4437-BC7F-3F2A0C672DAB}" presName="parentText" presStyleLbl="node1" presStyleIdx="0" presStyleCnt="4">
        <dgm:presLayoutVars>
          <dgm:chMax val="0"/>
          <dgm:bulletEnabled val="1"/>
        </dgm:presLayoutVars>
      </dgm:prSet>
      <dgm:spPr/>
    </dgm:pt>
    <dgm:pt modelId="{50A67A29-E418-4331-8D40-7504CAE3DB6D}" type="pres">
      <dgm:prSet presAssocID="{AC8962F9-5B76-4437-BC7F-3F2A0C672DAB}" presName="negativeSpace" presStyleCnt="0"/>
      <dgm:spPr/>
    </dgm:pt>
    <dgm:pt modelId="{BCD5F8B9-B15B-43B0-B828-507EE878CB96}" type="pres">
      <dgm:prSet presAssocID="{AC8962F9-5B76-4437-BC7F-3F2A0C672DAB}" presName="childText" presStyleLbl="conFgAcc1" presStyleIdx="0" presStyleCnt="4">
        <dgm:presLayoutVars>
          <dgm:bulletEnabled val="1"/>
        </dgm:presLayoutVars>
      </dgm:prSet>
      <dgm:spPr/>
    </dgm:pt>
    <dgm:pt modelId="{4653B20B-6475-488E-B189-7F3548992700}" type="pres">
      <dgm:prSet presAssocID="{9061BDA0-3288-43C3-8A71-E190AF38D810}" presName="spaceBetweenRectangles" presStyleCnt="0"/>
      <dgm:spPr/>
    </dgm:pt>
    <dgm:pt modelId="{11346B81-6B29-4206-9C18-F3E8EE40EF2A}" type="pres">
      <dgm:prSet presAssocID="{2AF6AE86-8A30-4AAE-A270-2A43B8BB29F3}" presName="parentLin" presStyleCnt="0"/>
      <dgm:spPr/>
    </dgm:pt>
    <dgm:pt modelId="{F852864F-588C-4314-917D-D33A78EFF905}" type="pres">
      <dgm:prSet presAssocID="{2AF6AE86-8A30-4AAE-A270-2A43B8BB29F3}" presName="parentLeftMargin" presStyleLbl="node1" presStyleIdx="0" presStyleCnt="4"/>
      <dgm:spPr/>
    </dgm:pt>
    <dgm:pt modelId="{7830D536-FE0B-4A21-B458-331A2AF9B8C9}" type="pres">
      <dgm:prSet presAssocID="{2AF6AE86-8A30-4AAE-A270-2A43B8BB29F3}" presName="parentText" presStyleLbl="node1" presStyleIdx="1" presStyleCnt="4">
        <dgm:presLayoutVars>
          <dgm:chMax val="0"/>
          <dgm:bulletEnabled val="1"/>
        </dgm:presLayoutVars>
      </dgm:prSet>
      <dgm:spPr/>
    </dgm:pt>
    <dgm:pt modelId="{AF1B1D15-C5BC-4787-A655-C7907E1CF3F6}" type="pres">
      <dgm:prSet presAssocID="{2AF6AE86-8A30-4AAE-A270-2A43B8BB29F3}" presName="negativeSpace" presStyleCnt="0"/>
      <dgm:spPr/>
    </dgm:pt>
    <dgm:pt modelId="{AB3BD5A5-D23F-4A22-83AF-2157B2B39570}" type="pres">
      <dgm:prSet presAssocID="{2AF6AE86-8A30-4AAE-A270-2A43B8BB29F3}" presName="childText" presStyleLbl="conFgAcc1" presStyleIdx="1" presStyleCnt="4">
        <dgm:presLayoutVars>
          <dgm:bulletEnabled val="1"/>
        </dgm:presLayoutVars>
      </dgm:prSet>
      <dgm:spPr/>
    </dgm:pt>
    <dgm:pt modelId="{5000CD52-DDC9-4221-8BFF-A2758A61CB6A}" type="pres">
      <dgm:prSet presAssocID="{E9743CD1-5CD1-4C1F-A813-F473EB448FB4}" presName="spaceBetweenRectangles" presStyleCnt="0"/>
      <dgm:spPr/>
    </dgm:pt>
    <dgm:pt modelId="{4110F72F-9927-4A2C-8170-AD8BDD7B1107}" type="pres">
      <dgm:prSet presAssocID="{69A71AC9-F6E9-4DAE-8C45-F2056C1C6719}" presName="parentLin" presStyleCnt="0"/>
      <dgm:spPr/>
    </dgm:pt>
    <dgm:pt modelId="{82D53C81-8C04-414B-A92C-86CFCF523C90}" type="pres">
      <dgm:prSet presAssocID="{69A71AC9-F6E9-4DAE-8C45-F2056C1C6719}" presName="parentLeftMargin" presStyleLbl="node1" presStyleIdx="1" presStyleCnt="4"/>
      <dgm:spPr/>
    </dgm:pt>
    <dgm:pt modelId="{552C86DE-CBC8-4196-8CFF-F829190B3F24}" type="pres">
      <dgm:prSet presAssocID="{69A71AC9-F6E9-4DAE-8C45-F2056C1C6719}" presName="parentText" presStyleLbl="node1" presStyleIdx="2" presStyleCnt="4">
        <dgm:presLayoutVars>
          <dgm:chMax val="0"/>
          <dgm:bulletEnabled val="1"/>
        </dgm:presLayoutVars>
      </dgm:prSet>
      <dgm:spPr/>
    </dgm:pt>
    <dgm:pt modelId="{03AB24AF-7150-4E87-9B5E-7C50FB312AB3}" type="pres">
      <dgm:prSet presAssocID="{69A71AC9-F6E9-4DAE-8C45-F2056C1C6719}" presName="negativeSpace" presStyleCnt="0"/>
      <dgm:spPr/>
    </dgm:pt>
    <dgm:pt modelId="{F0E59E68-87E9-4A84-A966-F37982DFE5D3}" type="pres">
      <dgm:prSet presAssocID="{69A71AC9-F6E9-4DAE-8C45-F2056C1C6719}" presName="childText" presStyleLbl="conFgAcc1" presStyleIdx="2" presStyleCnt="4">
        <dgm:presLayoutVars>
          <dgm:bulletEnabled val="1"/>
        </dgm:presLayoutVars>
      </dgm:prSet>
      <dgm:spPr/>
    </dgm:pt>
    <dgm:pt modelId="{AB50A887-54F0-443B-9037-333CE3635E12}" type="pres">
      <dgm:prSet presAssocID="{26EFD335-CF0D-4E3A-9ABE-4D18FEFBD34D}" presName="spaceBetweenRectangles" presStyleCnt="0"/>
      <dgm:spPr/>
    </dgm:pt>
    <dgm:pt modelId="{8DA9CC95-CBFC-4632-9EEC-ACB234F1ED19}" type="pres">
      <dgm:prSet presAssocID="{AAA362A2-F4C2-438D-9D2F-D93BECBED0C0}" presName="parentLin" presStyleCnt="0"/>
      <dgm:spPr/>
    </dgm:pt>
    <dgm:pt modelId="{90D2C554-0CEA-4FA5-9DBA-6FDB147885C1}" type="pres">
      <dgm:prSet presAssocID="{AAA362A2-F4C2-438D-9D2F-D93BECBED0C0}" presName="parentLeftMargin" presStyleLbl="node1" presStyleIdx="2" presStyleCnt="4"/>
      <dgm:spPr/>
    </dgm:pt>
    <dgm:pt modelId="{2B450B5D-5A7D-46B3-8A56-1677BF22DF74}" type="pres">
      <dgm:prSet presAssocID="{AAA362A2-F4C2-438D-9D2F-D93BECBED0C0}" presName="parentText" presStyleLbl="node1" presStyleIdx="3" presStyleCnt="4">
        <dgm:presLayoutVars>
          <dgm:chMax val="0"/>
          <dgm:bulletEnabled val="1"/>
        </dgm:presLayoutVars>
      </dgm:prSet>
      <dgm:spPr/>
    </dgm:pt>
    <dgm:pt modelId="{960C9548-3FBD-470E-9310-00E912D7BCFE}" type="pres">
      <dgm:prSet presAssocID="{AAA362A2-F4C2-438D-9D2F-D93BECBED0C0}" presName="negativeSpace" presStyleCnt="0"/>
      <dgm:spPr/>
    </dgm:pt>
    <dgm:pt modelId="{D91CD51F-FF42-413D-8E34-F814950B57C2}" type="pres">
      <dgm:prSet presAssocID="{AAA362A2-F4C2-438D-9D2F-D93BECBED0C0}" presName="childText" presStyleLbl="conFgAcc1" presStyleIdx="3" presStyleCnt="4">
        <dgm:presLayoutVars>
          <dgm:bulletEnabled val="1"/>
        </dgm:presLayoutVars>
      </dgm:prSet>
      <dgm:spPr/>
    </dgm:pt>
  </dgm:ptLst>
  <dgm:cxnLst>
    <dgm:cxn modelId="{E4FAEE01-5E06-48CC-A7E1-35256C23F66A}" srcId="{3BA3E671-7B5D-4D26-8883-BBD0F47B3FF6}" destId="{AC8962F9-5B76-4437-BC7F-3F2A0C672DAB}" srcOrd="0" destOrd="0" parTransId="{8D740832-E3BA-41AB-BA48-45950912A07B}" sibTransId="{9061BDA0-3288-43C3-8A71-E190AF38D810}"/>
    <dgm:cxn modelId="{C63C4410-1D55-45AB-84E3-562AABE5F365}" type="presOf" srcId="{2AF6AE86-8A30-4AAE-A270-2A43B8BB29F3}" destId="{F852864F-588C-4314-917D-D33A78EFF905}" srcOrd="0" destOrd="0" presId="urn:microsoft.com/office/officeart/2005/8/layout/list1"/>
    <dgm:cxn modelId="{1C2EA01C-D48B-418B-AD60-33935E01F8C9}" type="presOf" srcId="{3BA3E671-7B5D-4D26-8883-BBD0F47B3FF6}" destId="{05159A99-F512-4846-A710-3626235584AF}" srcOrd="0" destOrd="0" presId="urn:microsoft.com/office/officeart/2005/8/layout/list1"/>
    <dgm:cxn modelId="{BAF86430-402E-4C9B-B291-DEA6277C88BF}" type="presOf" srcId="{AAA362A2-F4C2-438D-9D2F-D93BECBED0C0}" destId="{90D2C554-0CEA-4FA5-9DBA-6FDB147885C1}" srcOrd="0" destOrd="0" presId="urn:microsoft.com/office/officeart/2005/8/layout/list1"/>
    <dgm:cxn modelId="{19D47B34-E020-42A2-AC57-497CA89F246C}" type="presOf" srcId="{69A71AC9-F6E9-4DAE-8C45-F2056C1C6719}" destId="{82D53C81-8C04-414B-A92C-86CFCF523C90}" srcOrd="0" destOrd="0" presId="urn:microsoft.com/office/officeart/2005/8/layout/list1"/>
    <dgm:cxn modelId="{6223E939-DC75-48F6-9EF8-809F5DC2444E}" srcId="{3BA3E671-7B5D-4D26-8883-BBD0F47B3FF6}" destId="{69A71AC9-F6E9-4DAE-8C45-F2056C1C6719}" srcOrd="2" destOrd="0" parTransId="{67E8401F-1D81-414F-9A31-9948D1E4E4B1}" sibTransId="{26EFD335-CF0D-4E3A-9ABE-4D18FEFBD34D}"/>
    <dgm:cxn modelId="{06037C3F-393D-453E-9B32-B8D31A9F1233}" type="presOf" srcId="{AC8962F9-5B76-4437-BC7F-3F2A0C672DAB}" destId="{25520213-EA76-4068-B7C9-5B3450564E01}" srcOrd="1" destOrd="0" presId="urn:microsoft.com/office/officeart/2005/8/layout/list1"/>
    <dgm:cxn modelId="{41763061-6DEF-4CB7-8339-8469349D5C7E}" type="presOf" srcId="{2AF6AE86-8A30-4AAE-A270-2A43B8BB29F3}" destId="{7830D536-FE0B-4A21-B458-331A2AF9B8C9}" srcOrd="1" destOrd="0" presId="urn:microsoft.com/office/officeart/2005/8/layout/list1"/>
    <dgm:cxn modelId="{77468255-85C3-416C-B866-CE3C47651223}" type="presOf" srcId="{AC8962F9-5B76-4437-BC7F-3F2A0C672DAB}" destId="{97D1A7E0-5E22-44B7-AB67-A135BE9706C4}" srcOrd="0" destOrd="0" presId="urn:microsoft.com/office/officeart/2005/8/layout/list1"/>
    <dgm:cxn modelId="{CD4F32A8-B4B9-4D7E-94A3-211B272CC460}" type="presOf" srcId="{69A71AC9-F6E9-4DAE-8C45-F2056C1C6719}" destId="{552C86DE-CBC8-4196-8CFF-F829190B3F24}" srcOrd="1" destOrd="0" presId="urn:microsoft.com/office/officeart/2005/8/layout/list1"/>
    <dgm:cxn modelId="{28FC46A8-28FA-4093-AAED-975CAF7A74E5}" srcId="{3BA3E671-7B5D-4D26-8883-BBD0F47B3FF6}" destId="{AAA362A2-F4C2-438D-9D2F-D93BECBED0C0}" srcOrd="3" destOrd="0" parTransId="{AD793712-FCA8-40D2-B7D0-119FB85B7981}" sibTransId="{9226F227-FA64-46B8-BF8F-32AB97EBDF8D}"/>
    <dgm:cxn modelId="{8C54F0A9-5664-46BD-82F8-BE8787D0907E}" type="presOf" srcId="{AAA362A2-F4C2-438D-9D2F-D93BECBED0C0}" destId="{2B450B5D-5A7D-46B3-8A56-1677BF22DF74}" srcOrd="1" destOrd="0" presId="urn:microsoft.com/office/officeart/2005/8/layout/list1"/>
    <dgm:cxn modelId="{78A916C8-43E4-430B-B156-702CE147F6D4}" srcId="{3BA3E671-7B5D-4D26-8883-BBD0F47B3FF6}" destId="{2AF6AE86-8A30-4AAE-A270-2A43B8BB29F3}" srcOrd="1" destOrd="0" parTransId="{4D0D70CF-4941-481B-B47D-9D66E6315461}" sibTransId="{E9743CD1-5CD1-4C1F-A813-F473EB448FB4}"/>
    <dgm:cxn modelId="{0ABDD3DB-4326-48BE-9480-A8C16DCAEC3B}" type="presParOf" srcId="{05159A99-F512-4846-A710-3626235584AF}" destId="{50DAE19A-709D-4F59-9A37-3B2BB2C9283D}" srcOrd="0" destOrd="0" presId="urn:microsoft.com/office/officeart/2005/8/layout/list1"/>
    <dgm:cxn modelId="{27FF4C03-1436-4245-9D95-A3E9608C67F5}" type="presParOf" srcId="{50DAE19A-709D-4F59-9A37-3B2BB2C9283D}" destId="{97D1A7E0-5E22-44B7-AB67-A135BE9706C4}" srcOrd="0" destOrd="0" presId="urn:microsoft.com/office/officeart/2005/8/layout/list1"/>
    <dgm:cxn modelId="{FDDDF116-418F-4227-A23A-668E909C3EE6}" type="presParOf" srcId="{50DAE19A-709D-4F59-9A37-3B2BB2C9283D}" destId="{25520213-EA76-4068-B7C9-5B3450564E01}" srcOrd="1" destOrd="0" presId="urn:microsoft.com/office/officeart/2005/8/layout/list1"/>
    <dgm:cxn modelId="{50E41724-3DDD-4ED7-A453-43AF7909C2F9}" type="presParOf" srcId="{05159A99-F512-4846-A710-3626235584AF}" destId="{50A67A29-E418-4331-8D40-7504CAE3DB6D}" srcOrd="1" destOrd="0" presId="urn:microsoft.com/office/officeart/2005/8/layout/list1"/>
    <dgm:cxn modelId="{6702F058-6856-462B-BB27-FA1F63D89A89}" type="presParOf" srcId="{05159A99-F512-4846-A710-3626235584AF}" destId="{BCD5F8B9-B15B-43B0-B828-507EE878CB96}" srcOrd="2" destOrd="0" presId="urn:microsoft.com/office/officeart/2005/8/layout/list1"/>
    <dgm:cxn modelId="{24399776-E630-4BC1-A2FD-6177155A7CC4}" type="presParOf" srcId="{05159A99-F512-4846-A710-3626235584AF}" destId="{4653B20B-6475-488E-B189-7F3548992700}" srcOrd="3" destOrd="0" presId="urn:microsoft.com/office/officeart/2005/8/layout/list1"/>
    <dgm:cxn modelId="{312AAAA9-6C8D-458C-90B4-397901C5BB28}" type="presParOf" srcId="{05159A99-F512-4846-A710-3626235584AF}" destId="{11346B81-6B29-4206-9C18-F3E8EE40EF2A}" srcOrd="4" destOrd="0" presId="urn:microsoft.com/office/officeart/2005/8/layout/list1"/>
    <dgm:cxn modelId="{3454D781-62A1-45DD-8E73-DEC970BB801E}" type="presParOf" srcId="{11346B81-6B29-4206-9C18-F3E8EE40EF2A}" destId="{F852864F-588C-4314-917D-D33A78EFF905}" srcOrd="0" destOrd="0" presId="urn:microsoft.com/office/officeart/2005/8/layout/list1"/>
    <dgm:cxn modelId="{5A4DE87A-4722-494E-AA70-193E0B1872E0}" type="presParOf" srcId="{11346B81-6B29-4206-9C18-F3E8EE40EF2A}" destId="{7830D536-FE0B-4A21-B458-331A2AF9B8C9}" srcOrd="1" destOrd="0" presId="urn:microsoft.com/office/officeart/2005/8/layout/list1"/>
    <dgm:cxn modelId="{DFB280A5-F17E-40D2-B604-CFF03F097CEA}" type="presParOf" srcId="{05159A99-F512-4846-A710-3626235584AF}" destId="{AF1B1D15-C5BC-4787-A655-C7907E1CF3F6}" srcOrd="5" destOrd="0" presId="urn:microsoft.com/office/officeart/2005/8/layout/list1"/>
    <dgm:cxn modelId="{93000277-A737-4D8E-A601-84054DDAD85D}" type="presParOf" srcId="{05159A99-F512-4846-A710-3626235584AF}" destId="{AB3BD5A5-D23F-4A22-83AF-2157B2B39570}" srcOrd="6" destOrd="0" presId="urn:microsoft.com/office/officeart/2005/8/layout/list1"/>
    <dgm:cxn modelId="{18FD9557-0686-4A82-B3A1-A632621091D9}" type="presParOf" srcId="{05159A99-F512-4846-A710-3626235584AF}" destId="{5000CD52-DDC9-4221-8BFF-A2758A61CB6A}" srcOrd="7" destOrd="0" presId="urn:microsoft.com/office/officeart/2005/8/layout/list1"/>
    <dgm:cxn modelId="{34896A6E-5E10-43FE-80CA-1DB6C0E2A7D1}" type="presParOf" srcId="{05159A99-F512-4846-A710-3626235584AF}" destId="{4110F72F-9927-4A2C-8170-AD8BDD7B1107}" srcOrd="8" destOrd="0" presId="urn:microsoft.com/office/officeart/2005/8/layout/list1"/>
    <dgm:cxn modelId="{7DD9E9BD-47AD-4647-8741-DF132771D01D}" type="presParOf" srcId="{4110F72F-9927-4A2C-8170-AD8BDD7B1107}" destId="{82D53C81-8C04-414B-A92C-86CFCF523C90}" srcOrd="0" destOrd="0" presId="urn:microsoft.com/office/officeart/2005/8/layout/list1"/>
    <dgm:cxn modelId="{4152E6EB-12C4-47CB-8648-C5F6B50122EB}" type="presParOf" srcId="{4110F72F-9927-4A2C-8170-AD8BDD7B1107}" destId="{552C86DE-CBC8-4196-8CFF-F829190B3F24}" srcOrd="1" destOrd="0" presId="urn:microsoft.com/office/officeart/2005/8/layout/list1"/>
    <dgm:cxn modelId="{D0570046-CB50-4955-A3ED-E2EE605C9635}" type="presParOf" srcId="{05159A99-F512-4846-A710-3626235584AF}" destId="{03AB24AF-7150-4E87-9B5E-7C50FB312AB3}" srcOrd="9" destOrd="0" presId="urn:microsoft.com/office/officeart/2005/8/layout/list1"/>
    <dgm:cxn modelId="{A5FA0D77-3562-4FB0-9507-DFDB7477D5DC}" type="presParOf" srcId="{05159A99-F512-4846-A710-3626235584AF}" destId="{F0E59E68-87E9-4A84-A966-F37982DFE5D3}" srcOrd="10" destOrd="0" presId="urn:microsoft.com/office/officeart/2005/8/layout/list1"/>
    <dgm:cxn modelId="{97036A79-4B73-4B56-8115-D44C8BC41CF7}" type="presParOf" srcId="{05159A99-F512-4846-A710-3626235584AF}" destId="{AB50A887-54F0-443B-9037-333CE3635E12}" srcOrd="11" destOrd="0" presId="urn:microsoft.com/office/officeart/2005/8/layout/list1"/>
    <dgm:cxn modelId="{A105715B-9529-4B46-B64B-74E83210D4FA}" type="presParOf" srcId="{05159A99-F512-4846-A710-3626235584AF}" destId="{8DA9CC95-CBFC-4632-9EEC-ACB234F1ED19}" srcOrd="12" destOrd="0" presId="urn:microsoft.com/office/officeart/2005/8/layout/list1"/>
    <dgm:cxn modelId="{AD0A698B-8E42-4CF3-8AB6-3C6C1E96BCB1}" type="presParOf" srcId="{8DA9CC95-CBFC-4632-9EEC-ACB234F1ED19}" destId="{90D2C554-0CEA-4FA5-9DBA-6FDB147885C1}" srcOrd="0" destOrd="0" presId="urn:microsoft.com/office/officeart/2005/8/layout/list1"/>
    <dgm:cxn modelId="{8DC97AB8-FBCB-491C-86C9-6E40541F932F}" type="presParOf" srcId="{8DA9CC95-CBFC-4632-9EEC-ACB234F1ED19}" destId="{2B450B5D-5A7D-46B3-8A56-1677BF22DF74}" srcOrd="1" destOrd="0" presId="urn:microsoft.com/office/officeart/2005/8/layout/list1"/>
    <dgm:cxn modelId="{E457F67F-A048-4095-853A-20A296337743}" type="presParOf" srcId="{05159A99-F512-4846-A710-3626235584AF}" destId="{960C9548-3FBD-470E-9310-00E912D7BCFE}" srcOrd="13" destOrd="0" presId="urn:microsoft.com/office/officeart/2005/8/layout/list1"/>
    <dgm:cxn modelId="{8340CC09-71FC-4CAA-8DD8-5674945EC33D}" type="presParOf" srcId="{05159A99-F512-4846-A710-3626235584AF}" destId="{D91CD51F-FF42-413D-8E34-F814950B57C2}"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64B4E2-FFD3-4FCB-8F78-AA9FF71B793A}" type="doc">
      <dgm:prSet loTypeId="urn:microsoft.com/office/officeart/2008/layout/VerticalAccentList" loCatId="list" qsTypeId="urn:microsoft.com/office/officeart/2005/8/quickstyle/simple2" qsCatId="simple" csTypeId="urn:microsoft.com/office/officeart/2005/8/colors/colorful3" csCatId="colorful" phldr="1"/>
      <dgm:spPr/>
      <dgm:t>
        <a:bodyPr/>
        <a:lstStyle/>
        <a:p>
          <a:endParaRPr lang="en-US"/>
        </a:p>
      </dgm:t>
    </dgm:pt>
    <dgm:pt modelId="{A10966D2-EA6E-46ED-85DE-9560000E903D}">
      <dgm:prSet phldrT="[Text]" custT="1"/>
      <dgm:spPr/>
      <dgm:t>
        <a:bodyPr/>
        <a:lstStyle/>
        <a:p>
          <a:pPr algn="ctr" rtl="0">
            <a:lnSpc>
              <a:spcPct val="100000"/>
            </a:lnSpc>
          </a:pPr>
          <a:r>
            <a:rPr lang="en-GB" sz="2400" dirty="0">
              <a:solidFill>
                <a:schemeClr val="tx1"/>
              </a:solidFill>
              <a:latin typeface="Times New Roman" panose="02020603050405020304" pitchFamily="18" charset="0"/>
              <a:cs typeface="Times New Roman" panose="02020603050405020304" pitchFamily="18" charset="0"/>
            </a:rPr>
            <a:t>Employee Health Programmes: offer a base for preventive healthcare services and expansion of digital wellness services.</a:t>
          </a:r>
          <a:endParaRPr lang="en-US" sz="2400" b="0" i="1" dirty="0">
            <a:solidFill>
              <a:schemeClr val="tx1"/>
            </a:solidFill>
            <a:latin typeface="Times New Roman" panose="02020603050405020304" pitchFamily="18" charset="0"/>
            <a:cs typeface="Times New Roman" panose="02020603050405020304" pitchFamily="18" charset="0"/>
          </a:endParaRPr>
        </a:p>
      </dgm:t>
    </dgm:pt>
    <dgm:pt modelId="{D4A0E278-7E1E-451B-A014-A12CB8ADEAE7}" type="parTrans" cxnId="{C365C761-2C69-4C6C-B70E-4D5D232F7491}">
      <dgm:prSet/>
      <dgm:spPr/>
      <dgm:t>
        <a:bodyPr/>
        <a:lstStyle/>
        <a:p>
          <a:endParaRPr lang="en-US"/>
        </a:p>
      </dgm:t>
    </dgm:pt>
    <dgm:pt modelId="{22A0C5DE-CF29-4691-910B-94D617706346}" type="sibTrans" cxnId="{C365C761-2C69-4C6C-B70E-4D5D232F7491}">
      <dgm:prSet/>
      <dgm:spPr/>
      <dgm:t>
        <a:bodyPr/>
        <a:lstStyle/>
        <a:p>
          <a:endParaRPr lang="en-US"/>
        </a:p>
      </dgm:t>
    </dgm:pt>
    <dgm:pt modelId="{3E5A32C1-84BB-450F-A493-282F942BB602}">
      <dgm:prSet custT="1"/>
      <dgm:spPr/>
      <dgm:t>
        <a:bodyPr/>
        <a:lstStyle/>
        <a:p>
          <a:pPr>
            <a:lnSpc>
              <a:spcPct val="100000"/>
            </a:lnSpc>
          </a:pPr>
          <a:r>
            <a:rPr lang="en-GB" sz="2400" dirty="0">
              <a:solidFill>
                <a:schemeClr val="tx1"/>
              </a:solidFill>
              <a:latin typeface="Times New Roman" panose="02020603050405020304" pitchFamily="18" charset="0"/>
              <a:cs typeface="Times New Roman" panose="02020603050405020304" pitchFamily="18" charset="0"/>
            </a:rPr>
            <a:t>Example: Occupational Health &amp; Safety Programmes (</a:t>
          </a:r>
          <a:r>
            <a:rPr lang="en-GB" sz="2400" dirty="0" err="1">
              <a:solidFill>
                <a:schemeClr val="tx1"/>
              </a:solidFill>
              <a:latin typeface="Times New Roman" panose="02020603050405020304" pitchFamily="18" charset="0"/>
              <a:cs typeface="Times New Roman" panose="02020603050405020304" pitchFamily="18" charset="0"/>
            </a:rPr>
            <a:t>Ateeq</a:t>
          </a:r>
          <a:r>
            <a:rPr lang="en-GB" sz="2400" dirty="0">
              <a:solidFill>
                <a:schemeClr val="tx1"/>
              </a:solidFill>
              <a:latin typeface="Times New Roman" panose="02020603050405020304" pitchFamily="18" charset="0"/>
              <a:cs typeface="Times New Roman" panose="02020603050405020304" pitchFamily="18" charset="0"/>
            </a:rPr>
            <a:t> et al. 2024)</a:t>
          </a:r>
          <a:endParaRPr lang="en-US" sz="2400" dirty="0">
            <a:solidFill>
              <a:schemeClr val="tx1"/>
            </a:solidFill>
            <a:latin typeface="Times New Roman" panose="02020603050405020304" pitchFamily="18" charset="0"/>
            <a:cs typeface="Times New Roman" panose="02020603050405020304" pitchFamily="18" charset="0"/>
          </a:endParaRPr>
        </a:p>
      </dgm:t>
    </dgm:pt>
    <dgm:pt modelId="{F31F27B0-C90F-43D8-A8F0-89CA6BF68A80}" type="parTrans" cxnId="{FFB1593E-E2D8-46C5-A29E-BCDED5258080}">
      <dgm:prSet/>
      <dgm:spPr/>
      <dgm:t>
        <a:bodyPr/>
        <a:lstStyle/>
        <a:p>
          <a:endParaRPr lang="en-US"/>
        </a:p>
      </dgm:t>
    </dgm:pt>
    <dgm:pt modelId="{A105AA46-152B-4DD9-AE1E-5F4BAEBF1F56}" type="sibTrans" cxnId="{FFB1593E-E2D8-46C5-A29E-BCDED5258080}">
      <dgm:prSet/>
      <dgm:spPr/>
      <dgm:t>
        <a:bodyPr/>
        <a:lstStyle/>
        <a:p>
          <a:endParaRPr lang="en-US"/>
        </a:p>
      </dgm:t>
    </dgm:pt>
    <dgm:pt modelId="{9636D978-A7A1-421F-A67A-715AEE72468A}">
      <dgm:prSet custT="1"/>
      <dgm:spPr/>
      <dgm:t>
        <a:bodyPr/>
        <a:lstStyle/>
        <a:p>
          <a:pPr>
            <a:lnSpc>
              <a:spcPct val="100000"/>
            </a:lnSpc>
          </a:pPr>
          <a:r>
            <a:rPr lang="en-GB" sz="2400" dirty="0">
              <a:solidFill>
                <a:schemeClr val="tx1"/>
              </a:solidFill>
              <a:latin typeface="Times New Roman" panose="02020603050405020304" pitchFamily="18" charset="0"/>
              <a:cs typeface="Times New Roman" panose="02020603050405020304" pitchFamily="18" charset="0"/>
            </a:rPr>
            <a:t>Reliance Learning Academy delivers future-skills programmes (Vogel, 2024).</a:t>
          </a:r>
          <a:endParaRPr lang="en-US" sz="2400" dirty="0">
            <a:solidFill>
              <a:schemeClr val="tx1"/>
            </a:solidFill>
            <a:latin typeface="Times New Roman" panose="02020603050405020304" pitchFamily="18" charset="0"/>
            <a:cs typeface="Times New Roman" panose="02020603050405020304" pitchFamily="18" charset="0"/>
          </a:endParaRPr>
        </a:p>
      </dgm:t>
    </dgm:pt>
    <dgm:pt modelId="{E6FDFE1A-6A9B-450E-B9D4-0CAC57A3E8F2}" type="parTrans" cxnId="{93F4208B-7D36-483F-AF12-9437219B649F}">
      <dgm:prSet/>
      <dgm:spPr/>
      <dgm:t>
        <a:bodyPr/>
        <a:lstStyle/>
        <a:p>
          <a:endParaRPr lang="en-US"/>
        </a:p>
      </dgm:t>
    </dgm:pt>
    <dgm:pt modelId="{DB0FCDD3-2FCE-4EF0-9EBE-DE0BBD1DF754}" type="sibTrans" cxnId="{93F4208B-7D36-483F-AF12-9437219B649F}">
      <dgm:prSet/>
      <dgm:spPr/>
      <dgm:t>
        <a:bodyPr/>
        <a:lstStyle/>
        <a:p>
          <a:endParaRPr lang="en-US"/>
        </a:p>
      </dgm:t>
    </dgm:pt>
    <dgm:pt modelId="{055AF4E0-1CAC-4F44-BBF5-989954DEA869}">
      <dgm:prSet custT="1"/>
      <dgm:spPr/>
      <dgm:t>
        <a:bodyPr/>
        <a:lstStyle/>
        <a:p>
          <a:pPr>
            <a:lnSpc>
              <a:spcPct val="100000"/>
            </a:lnSpc>
          </a:pPr>
          <a:r>
            <a:rPr lang="en-GB" sz="2400" dirty="0" err="1">
              <a:solidFill>
                <a:schemeClr val="tx1"/>
              </a:solidFill>
              <a:latin typeface="Times New Roman" panose="02020603050405020304" pitchFamily="18" charset="0"/>
              <a:cs typeface="Times New Roman" panose="02020603050405020304" pitchFamily="18" charset="0"/>
            </a:rPr>
            <a:t>Jio</a:t>
          </a:r>
          <a:r>
            <a:rPr lang="en-GB" sz="2400" dirty="0">
              <a:solidFill>
                <a:schemeClr val="tx1"/>
              </a:solidFill>
              <a:latin typeface="Times New Roman" panose="02020603050405020304" pitchFamily="18" charset="0"/>
              <a:cs typeface="Times New Roman" panose="02020603050405020304" pitchFamily="18" charset="0"/>
            </a:rPr>
            <a:t> Digital Collaboration Ecosystem creates opportunities for joint ventures across Manufacturing businesses, Digital Services, Retail, and New Energy.</a:t>
          </a:r>
          <a:endParaRPr lang="en-US" sz="2400" dirty="0">
            <a:solidFill>
              <a:schemeClr val="tx1"/>
            </a:solidFill>
            <a:latin typeface="Times New Roman" panose="02020603050405020304" pitchFamily="18" charset="0"/>
            <a:cs typeface="Times New Roman" panose="02020603050405020304" pitchFamily="18" charset="0"/>
          </a:endParaRPr>
        </a:p>
      </dgm:t>
    </dgm:pt>
    <dgm:pt modelId="{5344F638-3FA3-414D-9F62-7CB8D63C8F0A}" type="parTrans" cxnId="{42418C64-966D-44AB-AD4B-F8157845C76C}">
      <dgm:prSet/>
      <dgm:spPr/>
      <dgm:t>
        <a:bodyPr/>
        <a:lstStyle/>
        <a:p>
          <a:endParaRPr lang="en-US"/>
        </a:p>
      </dgm:t>
    </dgm:pt>
    <dgm:pt modelId="{D85E8366-8044-4A11-B94E-0C3B279C1AB0}" type="sibTrans" cxnId="{42418C64-966D-44AB-AD4B-F8157845C76C}">
      <dgm:prSet/>
      <dgm:spPr/>
      <dgm:t>
        <a:bodyPr/>
        <a:lstStyle/>
        <a:p>
          <a:endParaRPr lang="en-US"/>
        </a:p>
      </dgm:t>
    </dgm:pt>
    <dgm:pt modelId="{EFC64B91-FBEB-444B-9FEB-266F9EAAB128}">
      <dgm:prSet custT="1"/>
      <dgm:spPr/>
      <dgm:t>
        <a:bodyPr/>
        <a:lstStyle/>
        <a:p>
          <a:pPr>
            <a:lnSpc>
              <a:spcPct val="100000"/>
            </a:lnSpc>
          </a:pPr>
          <a:r>
            <a:rPr lang="en-GB" sz="2400" dirty="0">
              <a:solidFill>
                <a:schemeClr val="tx1"/>
              </a:solidFill>
              <a:latin typeface="Times New Roman" panose="02020603050405020304" pitchFamily="18" charset="0"/>
              <a:cs typeface="Times New Roman" panose="02020603050405020304" pitchFamily="18" charset="0"/>
            </a:rPr>
            <a:t>Social Exchange Theory illustrates discretionary and commitment effort.</a:t>
          </a:r>
          <a:endParaRPr lang="en-US" sz="2400" dirty="0">
            <a:solidFill>
              <a:schemeClr val="tx1"/>
            </a:solidFill>
            <a:latin typeface="Times New Roman" panose="02020603050405020304" pitchFamily="18" charset="0"/>
            <a:cs typeface="Times New Roman" panose="02020603050405020304" pitchFamily="18" charset="0"/>
          </a:endParaRPr>
        </a:p>
      </dgm:t>
    </dgm:pt>
    <dgm:pt modelId="{DE713EFD-A46A-44E4-8619-B4EA0F510739}" type="parTrans" cxnId="{62953502-50BC-4DDC-B79B-46A9CFF22D1D}">
      <dgm:prSet/>
      <dgm:spPr/>
      <dgm:t>
        <a:bodyPr/>
        <a:lstStyle/>
        <a:p>
          <a:endParaRPr lang="en-US"/>
        </a:p>
      </dgm:t>
    </dgm:pt>
    <dgm:pt modelId="{653C49AC-BDA4-42D2-90E4-210696A17991}" type="sibTrans" cxnId="{62953502-50BC-4DDC-B79B-46A9CFF22D1D}">
      <dgm:prSet/>
      <dgm:spPr/>
      <dgm:t>
        <a:bodyPr/>
        <a:lstStyle/>
        <a:p>
          <a:endParaRPr lang="en-US"/>
        </a:p>
      </dgm:t>
    </dgm:pt>
    <dgm:pt modelId="{0D62ADBD-5A08-4FAE-8D97-7624D5B0F421}" type="pres">
      <dgm:prSet presAssocID="{2864B4E2-FFD3-4FCB-8F78-AA9FF71B793A}" presName="Name0" presStyleCnt="0">
        <dgm:presLayoutVars>
          <dgm:chMax/>
          <dgm:chPref/>
          <dgm:dir/>
        </dgm:presLayoutVars>
      </dgm:prSet>
      <dgm:spPr/>
    </dgm:pt>
    <dgm:pt modelId="{6E665E29-5F70-4430-AD31-A5CB82D2BB64}" type="pres">
      <dgm:prSet presAssocID="{A10966D2-EA6E-46ED-85DE-9560000E903D}" presName="parenttextcomposite" presStyleCnt="0"/>
      <dgm:spPr/>
    </dgm:pt>
    <dgm:pt modelId="{88B54E6A-8B10-4419-A152-1DAEC7A40A6D}" type="pres">
      <dgm:prSet presAssocID="{A10966D2-EA6E-46ED-85DE-9560000E903D}" presName="parenttext" presStyleLbl="revTx" presStyleIdx="0" presStyleCnt="5">
        <dgm:presLayoutVars>
          <dgm:chMax/>
          <dgm:chPref val="2"/>
          <dgm:bulletEnabled val="1"/>
        </dgm:presLayoutVars>
      </dgm:prSet>
      <dgm:spPr/>
    </dgm:pt>
    <dgm:pt modelId="{06DD514D-35B7-4D8B-B5F0-79E8FF5A3C55}" type="pres">
      <dgm:prSet presAssocID="{A10966D2-EA6E-46ED-85DE-9560000E903D}" presName="parallelogramComposite" presStyleCnt="0"/>
      <dgm:spPr/>
    </dgm:pt>
    <dgm:pt modelId="{BDF54548-0134-4D56-82CB-5501CDD0CDCB}" type="pres">
      <dgm:prSet presAssocID="{A10966D2-EA6E-46ED-85DE-9560000E903D}" presName="parallelogram1" presStyleLbl="alignNode1" presStyleIdx="0" presStyleCnt="35"/>
      <dgm:spPr/>
    </dgm:pt>
    <dgm:pt modelId="{DC82FD3C-88F1-4EF3-85CC-21F297FF759F}" type="pres">
      <dgm:prSet presAssocID="{A10966D2-EA6E-46ED-85DE-9560000E903D}" presName="parallelogram2" presStyleLbl="alignNode1" presStyleIdx="1" presStyleCnt="35"/>
      <dgm:spPr/>
    </dgm:pt>
    <dgm:pt modelId="{F81D1C01-FCDF-4FC4-9C6B-966BD05F318E}" type="pres">
      <dgm:prSet presAssocID="{A10966D2-EA6E-46ED-85DE-9560000E903D}" presName="parallelogram3" presStyleLbl="alignNode1" presStyleIdx="2" presStyleCnt="35"/>
      <dgm:spPr/>
    </dgm:pt>
    <dgm:pt modelId="{A10D51FC-E8E0-47AB-B30A-129D27E13D54}" type="pres">
      <dgm:prSet presAssocID="{A10966D2-EA6E-46ED-85DE-9560000E903D}" presName="parallelogram4" presStyleLbl="alignNode1" presStyleIdx="3" presStyleCnt="35"/>
      <dgm:spPr/>
    </dgm:pt>
    <dgm:pt modelId="{5B196FFD-3910-4708-B29C-1A5D160F3188}" type="pres">
      <dgm:prSet presAssocID="{A10966D2-EA6E-46ED-85DE-9560000E903D}" presName="parallelogram5" presStyleLbl="alignNode1" presStyleIdx="4" presStyleCnt="35"/>
      <dgm:spPr/>
    </dgm:pt>
    <dgm:pt modelId="{D97CAAF8-546C-4207-895E-8FE736A8BC70}" type="pres">
      <dgm:prSet presAssocID="{A10966D2-EA6E-46ED-85DE-9560000E903D}" presName="parallelogram6" presStyleLbl="alignNode1" presStyleIdx="5" presStyleCnt="35"/>
      <dgm:spPr/>
    </dgm:pt>
    <dgm:pt modelId="{8DD5E7A6-5142-4B39-9240-3D8A9054EC7C}" type="pres">
      <dgm:prSet presAssocID="{A10966D2-EA6E-46ED-85DE-9560000E903D}" presName="parallelogram7" presStyleLbl="alignNode1" presStyleIdx="6" presStyleCnt="35"/>
      <dgm:spPr/>
    </dgm:pt>
    <dgm:pt modelId="{5A1F461D-8F15-4A36-A64B-B244A6E4F2C7}" type="pres">
      <dgm:prSet presAssocID="{22A0C5DE-CF29-4691-910B-94D617706346}" presName="sibTrans" presStyleCnt="0"/>
      <dgm:spPr/>
    </dgm:pt>
    <dgm:pt modelId="{84D8A607-A541-43DA-9437-0F65F6B78DF3}" type="pres">
      <dgm:prSet presAssocID="{3E5A32C1-84BB-450F-A493-282F942BB602}" presName="parenttextcomposite" presStyleCnt="0"/>
      <dgm:spPr/>
    </dgm:pt>
    <dgm:pt modelId="{4C18F870-8B10-461E-963E-32459D0447FA}" type="pres">
      <dgm:prSet presAssocID="{3E5A32C1-84BB-450F-A493-282F942BB602}" presName="parenttext" presStyleLbl="revTx" presStyleIdx="1" presStyleCnt="5">
        <dgm:presLayoutVars>
          <dgm:chMax/>
          <dgm:chPref val="2"/>
          <dgm:bulletEnabled val="1"/>
        </dgm:presLayoutVars>
      </dgm:prSet>
      <dgm:spPr/>
    </dgm:pt>
    <dgm:pt modelId="{02EAB653-862B-4CAA-B261-D5581144C5EE}" type="pres">
      <dgm:prSet presAssocID="{3E5A32C1-84BB-450F-A493-282F942BB602}" presName="parallelogramComposite" presStyleCnt="0"/>
      <dgm:spPr/>
    </dgm:pt>
    <dgm:pt modelId="{CA2C0FCC-5E19-4EE6-9611-B3A7C4CCDED6}" type="pres">
      <dgm:prSet presAssocID="{3E5A32C1-84BB-450F-A493-282F942BB602}" presName="parallelogram1" presStyleLbl="alignNode1" presStyleIdx="7" presStyleCnt="35"/>
      <dgm:spPr/>
    </dgm:pt>
    <dgm:pt modelId="{54523B50-55B1-48BF-B671-9B7CBE48E866}" type="pres">
      <dgm:prSet presAssocID="{3E5A32C1-84BB-450F-A493-282F942BB602}" presName="parallelogram2" presStyleLbl="alignNode1" presStyleIdx="8" presStyleCnt="35"/>
      <dgm:spPr/>
    </dgm:pt>
    <dgm:pt modelId="{2ADD9676-D857-4F59-9C0C-337A22464D09}" type="pres">
      <dgm:prSet presAssocID="{3E5A32C1-84BB-450F-A493-282F942BB602}" presName="parallelogram3" presStyleLbl="alignNode1" presStyleIdx="9" presStyleCnt="35"/>
      <dgm:spPr/>
    </dgm:pt>
    <dgm:pt modelId="{9F3AD697-D4F9-4482-BBBA-869A5FAADBB4}" type="pres">
      <dgm:prSet presAssocID="{3E5A32C1-84BB-450F-A493-282F942BB602}" presName="parallelogram4" presStyleLbl="alignNode1" presStyleIdx="10" presStyleCnt="35"/>
      <dgm:spPr/>
    </dgm:pt>
    <dgm:pt modelId="{7C8D0E22-CB4E-468B-8CF2-098EF4C1675A}" type="pres">
      <dgm:prSet presAssocID="{3E5A32C1-84BB-450F-A493-282F942BB602}" presName="parallelogram5" presStyleLbl="alignNode1" presStyleIdx="11" presStyleCnt="35"/>
      <dgm:spPr/>
    </dgm:pt>
    <dgm:pt modelId="{9964A2C1-333C-4409-BF98-E90A9A7B0413}" type="pres">
      <dgm:prSet presAssocID="{3E5A32C1-84BB-450F-A493-282F942BB602}" presName="parallelogram6" presStyleLbl="alignNode1" presStyleIdx="12" presStyleCnt="35"/>
      <dgm:spPr/>
    </dgm:pt>
    <dgm:pt modelId="{A96E0E21-ADEC-4553-9544-FAEB41F43101}" type="pres">
      <dgm:prSet presAssocID="{3E5A32C1-84BB-450F-A493-282F942BB602}" presName="parallelogram7" presStyleLbl="alignNode1" presStyleIdx="13" presStyleCnt="35"/>
      <dgm:spPr/>
    </dgm:pt>
    <dgm:pt modelId="{18461ED8-DED7-4777-B7D2-B1D9E6191F39}" type="pres">
      <dgm:prSet presAssocID="{A105AA46-152B-4DD9-AE1E-5F4BAEBF1F56}" presName="sibTrans" presStyleCnt="0"/>
      <dgm:spPr/>
    </dgm:pt>
    <dgm:pt modelId="{84C3FE0B-C42F-47C7-BF98-7ADC019475F3}" type="pres">
      <dgm:prSet presAssocID="{9636D978-A7A1-421F-A67A-715AEE72468A}" presName="parenttextcomposite" presStyleCnt="0"/>
      <dgm:spPr/>
    </dgm:pt>
    <dgm:pt modelId="{8714F40E-D25D-4F72-951B-51052B5EE735}" type="pres">
      <dgm:prSet presAssocID="{9636D978-A7A1-421F-A67A-715AEE72468A}" presName="parenttext" presStyleLbl="revTx" presStyleIdx="2" presStyleCnt="5">
        <dgm:presLayoutVars>
          <dgm:chMax/>
          <dgm:chPref val="2"/>
          <dgm:bulletEnabled val="1"/>
        </dgm:presLayoutVars>
      </dgm:prSet>
      <dgm:spPr/>
    </dgm:pt>
    <dgm:pt modelId="{B22AB6DE-BED1-4390-9434-0E832B1FE51D}" type="pres">
      <dgm:prSet presAssocID="{9636D978-A7A1-421F-A67A-715AEE72468A}" presName="parallelogramComposite" presStyleCnt="0"/>
      <dgm:spPr/>
    </dgm:pt>
    <dgm:pt modelId="{43FFA767-ECC4-42BA-A422-677C99F3622D}" type="pres">
      <dgm:prSet presAssocID="{9636D978-A7A1-421F-A67A-715AEE72468A}" presName="parallelogram1" presStyleLbl="alignNode1" presStyleIdx="14" presStyleCnt="35"/>
      <dgm:spPr/>
    </dgm:pt>
    <dgm:pt modelId="{BBC172E8-E788-4FE7-B9CE-41823611439E}" type="pres">
      <dgm:prSet presAssocID="{9636D978-A7A1-421F-A67A-715AEE72468A}" presName="parallelogram2" presStyleLbl="alignNode1" presStyleIdx="15" presStyleCnt="35"/>
      <dgm:spPr/>
    </dgm:pt>
    <dgm:pt modelId="{5C339A1D-C76C-4A06-9325-5C5F78CA9B98}" type="pres">
      <dgm:prSet presAssocID="{9636D978-A7A1-421F-A67A-715AEE72468A}" presName="parallelogram3" presStyleLbl="alignNode1" presStyleIdx="16" presStyleCnt="35"/>
      <dgm:spPr/>
    </dgm:pt>
    <dgm:pt modelId="{37C84699-7839-4E24-80CC-773FBC5D90F9}" type="pres">
      <dgm:prSet presAssocID="{9636D978-A7A1-421F-A67A-715AEE72468A}" presName="parallelogram4" presStyleLbl="alignNode1" presStyleIdx="17" presStyleCnt="35"/>
      <dgm:spPr/>
    </dgm:pt>
    <dgm:pt modelId="{67EF1034-1295-4C67-A62A-3E9F1CDDD0CC}" type="pres">
      <dgm:prSet presAssocID="{9636D978-A7A1-421F-A67A-715AEE72468A}" presName="parallelogram5" presStyleLbl="alignNode1" presStyleIdx="18" presStyleCnt="35"/>
      <dgm:spPr/>
    </dgm:pt>
    <dgm:pt modelId="{CD94CDB3-C70B-4ECF-AE24-B53A095FE049}" type="pres">
      <dgm:prSet presAssocID="{9636D978-A7A1-421F-A67A-715AEE72468A}" presName="parallelogram6" presStyleLbl="alignNode1" presStyleIdx="19" presStyleCnt="35"/>
      <dgm:spPr/>
    </dgm:pt>
    <dgm:pt modelId="{A6A875DA-A554-4E4C-8019-5699444F81EE}" type="pres">
      <dgm:prSet presAssocID="{9636D978-A7A1-421F-A67A-715AEE72468A}" presName="parallelogram7" presStyleLbl="alignNode1" presStyleIdx="20" presStyleCnt="35"/>
      <dgm:spPr/>
    </dgm:pt>
    <dgm:pt modelId="{06F80033-971C-464C-AE99-FBD7879B7E80}" type="pres">
      <dgm:prSet presAssocID="{DB0FCDD3-2FCE-4EF0-9EBE-DE0BBD1DF754}" presName="sibTrans" presStyleCnt="0"/>
      <dgm:spPr/>
    </dgm:pt>
    <dgm:pt modelId="{EF49A25C-DD14-4517-A002-B7F386592138}" type="pres">
      <dgm:prSet presAssocID="{055AF4E0-1CAC-4F44-BBF5-989954DEA869}" presName="parenttextcomposite" presStyleCnt="0"/>
      <dgm:spPr/>
    </dgm:pt>
    <dgm:pt modelId="{768502CC-D39B-4E42-A062-334FBC9A7011}" type="pres">
      <dgm:prSet presAssocID="{055AF4E0-1CAC-4F44-BBF5-989954DEA869}" presName="parenttext" presStyleLbl="revTx" presStyleIdx="3" presStyleCnt="5">
        <dgm:presLayoutVars>
          <dgm:chMax/>
          <dgm:chPref val="2"/>
          <dgm:bulletEnabled val="1"/>
        </dgm:presLayoutVars>
      </dgm:prSet>
      <dgm:spPr/>
    </dgm:pt>
    <dgm:pt modelId="{520D7F8F-4C9D-47FD-B46E-5D53D25E8B95}" type="pres">
      <dgm:prSet presAssocID="{055AF4E0-1CAC-4F44-BBF5-989954DEA869}" presName="parallelogramComposite" presStyleCnt="0"/>
      <dgm:spPr/>
    </dgm:pt>
    <dgm:pt modelId="{5C63EB57-9397-4B95-8DF1-C17F75FFF5A5}" type="pres">
      <dgm:prSet presAssocID="{055AF4E0-1CAC-4F44-BBF5-989954DEA869}" presName="parallelogram1" presStyleLbl="alignNode1" presStyleIdx="21" presStyleCnt="35"/>
      <dgm:spPr/>
    </dgm:pt>
    <dgm:pt modelId="{3F632755-F6FB-4388-BC43-E47FBB692480}" type="pres">
      <dgm:prSet presAssocID="{055AF4E0-1CAC-4F44-BBF5-989954DEA869}" presName="parallelogram2" presStyleLbl="alignNode1" presStyleIdx="22" presStyleCnt="35"/>
      <dgm:spPr/>
    </dgm:pt>
    <dgm:pt modelId="{5EF7AE64-8E49-4FD9-A676-DF26F5D7ACB2}" type="pres">
      <dgm:prSet presAssocID="{055AF4E0-1CAC-4F44-BBF5-989954DEA869}" presName="parallelogram3" presStyleLbl="alignNode1" presStyleIdx="23" presStyleCnt="35"/>
      <dgm:spPr/>
    </dgm:pt>
    <dgm:pt modelId="{3E6CFCFE-6E33-4136-9C88-CCFF98EB0F60}" type="pres">
      <dgm:prSet presAssocID="{055AF4E0-1CAC-4F44-BBF5-989954DEA869}" presName="parallelogram4" presStyleLbl="alignNode1" presStyleIdx="24" presStyleCnt="35"/>
      <dgm:spPr/>
    </dgm:pt>
    <dgm:pt modelId="{B311C009-8E00-48E8-8833-FB99AAACF40A}" type="pres">
      <dgm:prSet presAssocID="{055AF4E0-1CAC-4F44-BBF5-989954DEA869}" presName="parallelogram5" presStyleLbl="alignNode1" presStyleIdx="25" presStyleCnt="35"/>
      <dgm:spPr/>
    </dgm:pt>
    <dgm:pt modelId="{ACBEA19D-CF73-4E1E-AB6D-CB1F052FC7E1}" type="pres">
      <dgm:prSet presAssocID="{055AF4E0-1CAC-4F44-BBF5-989954DEA869}" presName="parallelogram6" presStyleLbl="alignNode1" presStyleIdx="26" presStyleCnt="35"/>
      <dgm:spPr/>
    </dgm:pt>
    <dgm:pt modelId="{D8DDC33E-12D1-4309-85FB-9E288ED097AA}" type="pres">
      <dgm:prSet presAssocID="{055AF4E0-1CAC-4F44-BBF5-989954DEA869}" presName="parallelogram7" presStyleLbl="alignNode1" presStyleIdx="27" presStyleCnt="35"/>
      <dgm:spPr/>
    </dgm:pt>
    <dgm:pt modelId="{D3CEBEE9-D92D-4CCB-B1C3-4F9EDFD68920}" type="pres">
      <dgm:prSet presAssocID="{D85E8366-8044-4A11-B94E-0C3B279C1AB0}" presName="sibTrans" presStyleCnt="0"/>
      <dgm:spPr/>
    </dgm:pt>
    <dgm:pt modelId="{0C05AE9A-EEDA-4671-ABB2-F73D822929F3}" type="pres">
      <dgm:prSet presAssocID="{EFC64B91-FBEB-444B-9FEB-266F9EAAB128}" presName="parenttextcomposite" presStyleCnt="0"/>
      <dgm:spPr/>
    </dgm:pt>
    <dgm:pt modelId="{777C0D88-E3AE-4757-84F5-CAB0EF6DC865}" type="pres">
      <dgm:prSet presAssocID="{EFC64B91-FBEB-444B-9FEB-266F9EAAB128}" presName="parenttext" presStyleLbl="revTx" presStyleIdx="4" presStyleCnt="5">
        <dgm:presLayoutVars>
          <dgm:chMax/>
          <dgm:chPref val="2"/>
          <dgm:bulletEnabled val="1"/>
        </dgm:presLayoutVars>
      </dgm:prSet>
      <dgm:spPr/>
    </dgm:pt>
    <dgm:pt modelId="{9D97EB4A-14B5-4F5A-B73A-3F2E5F85783B}" type="pres">
      <dgm:prSet presAssocID="{EFC64B91-FBEB-444B-9FEB-266F9EAAB128}" presName="parallelogramComposite" presStyleCnt="0"/>
      <dgm:spPr/>
    </dgm:pt>
    <dgm:pt modelId="{D3844684-199E-4F4C-8D9C-75CB04288EC5}" type="pres">
      <dgm:prSet presAssocID="{EFC64B91-FBEB-444B-9FEB-266F9EAAB128}" presName="parallelogram1" presStyleLbl="alignNode1" presStyleIdx="28" presStyleCnt="35"/>
      <dgm:spPr/>
    </dgm:pt>
    <dgm:pt modelId="{266A919C-9CDE-42E1-AFAD-52CB7A061113}" type="pres">
      <dgm:prSet presAssocID="{EFC64B91-FBEB-444B-9FEB-266F9EAAB128}" presName="parallelogram2" presStyleLbl="alignNode1" presStyleIdx="29" presStyleCnt="35"/>
      <dgm:spPr/>
    </dgm:pt>
    <dgm:pt modelId="{9882D909-AB44-4EBA-BBB7-2FA86E1DBD07}" type="pres">
      <dgm:prSet presAssocID="{EFC64B91-FBEB-444B-9FEB-266F9EAAB128}" presName="parallelogram3" presStyleLbl="alignNode1" presStyleIdx="30" presStyleCnt="35"/>
      <dgm:spPr/>
    </dgm:pt>
    <dgm:pt modelId="{3EBF79A1-59CC-4D5B-A19C-5FB8B4A56A20}" type="pres">
      <dgm:prSet presAssocID="{EFC64B91-FBEB-444B-9FEB-266F9EAAB128}" presName="parallelogram4" presStyleLbl="alignNode1" presStyleIdx="31" presStyleCnt="35"/>
      <dgm:spPr/>
    </dgm:pt>
    <dgm:pt modelId="{8BA06039-D68B-457C-B929-BD36850295C9}" type="pres">
      <dgm:prSet presAssocID="{EFC64B91-FBEB-444B-9FEB-266F9EAAB128}" presName="parallelogram5" presStyleLbl="alignNode1" presStyleIdx="32" presStyleCnt="35"/>
      <dgm:spPr/>
    </dgm:pt>
    <dgm:pt modelId="{39390B32-997A-4266-A8AF-99C942E4DA07}" type="pres">
      <dgm:prSet presAssocID="{EFC64B91-FBEB-444B-9FEB-266F9EAAB128}" presName="parallelogram6" presStyleLbl="alignNode1" presStyleIdx="33" presStyleCnt="35"/>
      <dgm:spPr/>
    </dgm:pt>
    <dgm:pt modelId="{34D7AC16-95BA-49E0-BF74-06E288C01DFE}" type="pres">
      <dgm:prSet presAssocID="{EFC64B91-FBEB-444B-9FEB-266F9EAAB128}" presName="parallelogram7" presStyleLbl="alignNode1" presStyleIdx="34" presStyleCnt="35"/>
      <dgm:spPr/>
    </dgm:pt>
  </dgm:ptLst>
  <dgm:cxnLst>
    <dgm:cxn modelId="{62953502-50BC-4DDC-B79B-46A9CFF22D1D}" srcId="{2864B4E2-FFD3-4FCB-8F78-AA9FF71B793A}" destId="{EFC64B91-FBEB-444B-9FEB-266F9EAAB128}" srcOrd="4" destOrd="0" parTransId="{DE713EFD-A46A-44E4-8619-B4EA0F510739}" sibTransId="{653C49AC-BDA4-42D2-90E4-210696A17991}"/>
    <dgm:cxn modelId="{6FD3D214-BB47-4C89-93A1-27C84F2F7086}" type="presOf" srcId="{055AF4E0-1CAC-4F44-BBF5-989954DEA869}" destId="{768502CC-D39B-4E42-A062-334FBC9A7011}" srcOrd="0" destOrd="0" presId="urn:microsoft.com/office/officeart/2008/layout/VerticalAccentList"/>
    <dgm:cxn modelId="{FFB1593E-E2D8-46C5-A29E-BCDED5258080}" srcId="{2864B4E2-FFD3-4FCB-8F78-AA9FF71B793A}" destId="{3E5A32C1-84BB-450F-A493-282F942BB602}" srcOrd="1" destOrd="0" parTransId="{F31F27B0-C90F-43D8-A8F0-89CA6BF68A80}" sibTransId="{A105AA46-152B-4DD9-AE1E-5F4BAEBF1F56}"/>
    <dgm:cxn modelId="{C365C761-2C69-4C6C-B70E-4D5D232F7491}" srcId="{2864B4E2-FFD3-4FCB-8F78-AA9FF71B793A}" destId="{A10966D2-EA6E-46ED-85DE-9560000E903D}" srcOrd="0" destOrd="0" parTransId="{D4A0E278-7E1E-451B-A014-A12CB8ADEAE7}" sibTransId="{22A0C5DE-CF29-4691-910B-94D617706346}"/>
    <dgm:cxn modelId="{42418C64-966D-44AB-AD4B-F8157845C76C}" srcId="{2864B4E2-FFD3-4FCB-8F78-AA9FF71B793A}" destId="{055AF4E0-1CAC-4F44-BBF5-989954DEA869}" srcOrd="3" destOrd="0" parTransId="{5344F638-3FA3-414D-9F62-7CB8D63C8F0A}" sibTransId="{D85E8366-8044-4A11-B94E-0C3B279C1AB0}"/>
    <dgm:cxn modelId="{F4240A4C-5BA0-422F-946C-3323EAEE3B31}" type="presOf" srcId="{2864B4E2-FFD3-4FCB-8F78-AA9FF71B793A}" destId="{0D62ADBD-5A08-4FAE-8D97-7624D5B0F421}" srcOrd="0" destOrd="0" presId="urn:microsoft.com/office/officeart/2008/layout/VerticalAccentList"/>
    <dgm:cxn modelId="{A2E0A057-CED5-4572-8622-16D5E934AAF6}" type="presOf" srcId="{EFC64B91-FBEB-444B-9FEB-266F9EAAB128}" destId="{777C0D88-E3AE-4757-84F5-CAB0EF6DC865}" srcOrd="0" destOrd="0" presId="urn:microsoft.com/office/officeart/2008/layout/VerticalAccentList"/>
    <dgm:cxn modelId="{93F4208B-7D36-483F-AF12-9437219B649F}" srcId="{2864B4E2-FFD3-4FCB-8F78-AA9FF71B793A}" destId="{9636D978-A7A1-421F-A67A-715AEE72468A}" srcOrd="2" destOrd="0" parTransId="{E6FDFE1A-6A9B-450E-B9D4-0CAC57A3E8F2}" sibTransId="{DB0FCDD3-2FCE-4EF0-9EBE-DE0BBD1DF754}"/>
    <dgm:cxn modelId="{FA2372BB-A853-4363-AB6E-ACCD0A7C10BB}" type="presOf" srcId="{9636D978-A7A1-421F-A67A-715AEE72468A}" destId="{8714F40E-D25D-4F72-951B-51052B5EE735}" srcOrd="0" destOrd="0" presId="urn:microsoft.com/office/officeart/2008/layout/VerticalAccentList"/>
    <dgm:cxn modelId="{47118CC8-3FF4-43BE-BAD3-53EC34763910}" type="presOf" srcId="{A10966D2-EA6E-46ED-85DE-9560000E903D}" destId="{88B54E6A-8B10-4419-A152-1DAEC7A40A6D}" srcOrd="0" destOrd="0" presId="urn:microsoft.com/office/officeart/2008/layout/VerticalAccentList"/>
    <dgm:cxn modelId="{8065B3CD-896B-4166-8BD4-C1D5C2A4A017}" type="presOf" srcId="{3E5A32C1-84BB-450F-A493-282F942BB602}" destId="{4C18F870-8B10-461E-963E-32459D0447FA}" srcOrd="0" destOrd="0" presId="urn:microsoft.com/office/officeart/2008/layout/VerticalAccentList"/>
    <dgm:cxn modelId="{38EB09F4-6C40-4BD0-90B1-65356FE2FB93}" type="presParOf" srcId="{0D62ADBD-5A08-4FAE-8D97-7624D5B0F421}" destId="{6E665E29-5F70-4430-AD31-A5CB82D2BB64}" srcOrd="0" destOrd="0" presId="urn:microsoft.com/office/officeart/2008/layout/VerticalAccentList"/>
    <dgm:cxn modelId="{CF6114B1-B542-4DB5-BFC4-6991D75442C1}" type="presParOf" srcId="{6E665E29-5F70-4430-AD31-A5CB82D2BB64}" destId="{88B54E6A-8B10-4419-A152-1DAEC7A40A6D}" srcOrd="0" destOrd="0" presId="urn:microsoft.com/office/officeart/2008/layout/VerticalAccentList"/>
    <dgm:cxn modelId="{B493D777-8187-4674-AD37-541A58190E9E}" type="presParOf" srcId="{0D62ADBD-5A08-4FAE-8D97-7624D5B0F421}" destId="{06DD514D-35B7-4D8B-B5F0-79E8FF5A3C55}" srcOrd="1" destOrd="0" presId="urn:microsoft.com/office/officeart/2008/layout/VerticalAccentList"/>
    <dgm:cxn modelId="{AB16140B-CB8C-4F23-8FA5-558F730E7A9B}" type="presParOf" srcId="{06DD514D-35B7-4D8B-B5F0-79E8FF5A3C55}" destId="{BDF54548-0134-4D56-82CB-5501CDD0CDCB}" srcOrd="0" destOrd="0" presId="urn:microsoft.com/office/officeart/2008/layout/VerticalAccentList"/>
    <dgm:cxn modelId="{BAFDEBA0-3355-465D-BFA7-F6E53C6F7664}" type="presParOf" srcId="{06DD514D-35B7-4D8B-B5F0-79E8FF5A3C55}" destId="{DC82FD3C-88F1-4EF3-85CC-21F297FF759F}" srcOrd="1" destOrd="0" presId="urn:microsoft.com/office/officeart/2008/layout/VerticalAccentList"/>
    <dgm:cxn modelId="{47885D7F-2EB9-47BB-BFF2-F914F8E77A9A}" type="presParOf" srcId="{06DD514D-35B7-4D8B-B5F0-79E8FF5A3C55}" destId="{F81D1C01-FCDF-4FC4-9C6B-966BD05F318E}" srcOrd="2" destOrd="0" presId="urn:microsoft.com/office/officeart/2008/layout/VerticalAccentList"/>
    <dgm:cxn modelId="{0DD48BE1-0EA6-41BE-8CB5-A7C4C4B3A898}" type="presParOf" srcId="{06DD514D-35B7-4D8B-B5F0-79E8FF5A3C55}" destId="{A10D51FC-E8E0-47AB-B30A-129D27E13D54}" srcOrd="3" destOrd="0" presId="urn:microsoft.com/office/officeart/2008/layout/VerticalAccentList"/>
    <dgm:cxn modelId="{C3A9D164-F1BD-4BDD-83DD-AADD1D287986}" type="presParOf" srcId="{06DD514D-35B7-4D8B-B5F0-79E8FF5A3C55}" destId="{5B196FFD-3910-4708-B29C-1A5D160F3188}" srcOrd="4" destOrd="0" presId="urn:microsoft.com/office/officeart/2008/layout/VerticalAccentList"/>
    <dgm:cxn modelId="{D09D521D-758E-4334-A0E4-6F65FBD267A8}" type="presParOf" srcId="{06DD514D-35B7-4D8B-B5F0-79E8FF5A3C55}" destId="{D97CAAF8-546C-4207-895E-8FE736A8BC70}" srcOrd="5" destOrd="0" presId="urn:microsoft.com/office/officeart/2008/layout/VerticalAccentList"/>
    <dgm:cxn modelId="{70079C60-EA89-4272-AB17-86101A3809E7}" type="presParOf" srcId="{06DD514D-35B7-4D8B-B5F0-79E8FF5A3C55}" destId="{8DD5E7A6-5142-4B39-9240-3D8A9054EC7C}" srcOrd="6" destOrd="0" presId="urn:microsoft.com/office/officeart/2008/layout/VerticalAccentList"/>
    <dgm:cxn modelId="{F0E00CAC-0B86-4C89-8CCD-DEAD532BF4D1}" type="presParOf" srcId="{0D62ADBD-5A08-4FAE-8D97-7624D5B0F421}" destId="{5A1F461D-8F15-4A36-A64B-B244A6E4F2C7}" srcOrd="2" destOrd="0" presId="urn:microsoft.com/office/officeart/2008/layout/VerticalAccentList"/>
    <dgm:cxn modelId="{AF26D45B-63AF-4051-8E8E-AB0C617361DA}" type="presParOf" srcId="{0D62ADBD-5A08-4FAE-8D97-7624D5B0F421}" destId="{84D8A607-A541-43DA-9437-0F65F6B78DF3}" srcOrd="3" destOrd="0" presId="urn:microsoft.com/office/officeart/2008/layout/VerticalAccentList"/>
    <dgm:cxn modelId="{FF47C2E1-3E55-4D37-B078-1755279B97C6}" type="presParOf" srcId="{84D8A607-A541-43DA-9437-0F65F6B78DF3}" destId="{4C18F870-8B10-461E-963E-32459D0447FA}" srcOrd="0" destOrd="0" presId="urn:microsoft.com/office/officeart/2008/layout/VerticalAccentList"/>
    <dgm:cxn modelId="{EF5B5ECF-5B19-475E-B1AC-4B0CE6BDE338}" type="presParOf" srcId="{0D62ADBD-5A08-4FAE-8D97-7624D5B0F421}" destId="{02EAB653-862B-4CAA-B261-D5581144C5EE}" srcOrd="4" destOrd="0" presId="urn:microsoft.com/office/officeart/2008/layout/VerticalAccentList"/>
    <dgm:cxn modelId="{815BF235-03A8-472B-9132-53CCBFA49D01}" type="presParOf" srcId="{02EAB653-862B-4CAA-B261-D5581144C5EE}" destId="{CA2C0FCC-5E19-4EE6-9611-B3A7C4CCDED6}" srcOrd="0" destOrd="0" presId="urn:microsoft.com/office/officeart/2008/layout/VerticalAccentList"/>
    <dgm:cxn modelId="{338BE84B-9D03-4BDB-8699-EEA491472B7A}" type="presParOf" srcId="{02EAB653-862B-4CAA-B261-D5581144C5EE}" destId="{54523B50-55B1-48BF-B671-9B7CBE48E866}" srcOrd="1" destOrd="0" presId="urn:microsoft.com/office/officeart/2008/layout/VerticalAccentList"/>
    <dgm:cxn modelId="{C8095D99-C526-47D1-A578-8D7DCAF46DC7}" type="presParOf" srcId="{02EAB653-862B-4CAA-B261-D5581144C5EE}" destId="{2ADD9676-D857-4F59-9C0C-337A22464D09}" srcOrd="2" destOrd="0" presId="urn:microsoft.com/office/officeart/2008/layout/VerticalAccentList"/>
    <dgm:cxn modelId="{0C936BF1-94EF-4CAA-AA66-F9FBB776ABF7}" type="presParOf" srcId="{02EAB653-862B-4CAA-B261-D5581144C5EE}" destId="{9F3AD697-D4F9-4482-BBBA-869A5FAADBB4}" srcOrd="3" destOrd="0" presId="urn:microsoft.com/office/officeart/2008/layout/VerticalAccentList"/>
    <dgm:cxn modelId="{08102959-A621-4D42-A5B8-E907C59E8A83}" type="presParOf" srcId="{02EAB653-862B-4CAA-B261-D5581144C5EE}" destId="{7C8D0E22-CB4E-468B-8CF2-098EF4C1675A}" srcOrd="4" destOrd="0" presId="urn:microsoft.com/office/officeart/2008/layout/VerticalAccentList"/>
    <dgm:cxn modelId="{5F495978-DFA7-4078-B058-43E02D8B6F95}" type="presParOf" srcId="{02EAB653-862B-4CAA-B261-D5581144C5EE}" destId="{9964A2C1-333C-4409-BF98-E90A9A7B0413}" srcOrd="5" destOrd="0" presId="urn:microsoft.com/office/officeart/2008/layout/VerticalAccentList"/>
    <dgm:cxn modelId="{687D00D0-A866-43CE-9BFC-A73C24674CC1}" type="presParOf" srcId="{02EAB653-862B-4CAA-B261-D5581144C5EE}" destId="{A96E0E21-ADEC-4553-9544-FAEB41F43101}" srcOrd="6" destOrd="0" presId="urn:microsoft.com/office/officeart/2008/layout/VerticalAccentList"/>
    <dgm:cxn modelId="{98156666-25CD-4555-A79F-C0EB1F4748DA}" type="presParOf" srcId="{0D62ADBD-5A08-4FAE-8D97-7624D5B0F421}" destId="{18461ED8-DED7-4777-B7D2-B1D9E6191F39}" srcOrd="5" destOrd="0" presId="urn:microsoft.com/office/officeart/2008/layout/VerticalAccentList"/>
    <dgm:cxn modelId="{991FDFD2-873E-4715-8833-5D3FFAD64C71}" type="presParOf" srcId="{0D62ADBD-5A08-4FAE-8D97-7624D5B0F421}" destId="{84C3FE0B-C42F-47C7-BF98-7ADC019475F3}" srcOrd="6" destOrd="0" presId="urn:microsoft.com/office/officeart/2008/layout/VerticalAccentList"/>
    <dgm:cxn modelId="{3909B9D0-BB2B-42E9-8A82-E4B080330652}" type="presParOf" srcId="{84C3FE0B-C42F-47C7-BF98-7ADC019475F3}" destId="{8714F40E-D25D-4F72-951B-51052B5EE735}" srcOrd="0" destOrd="0" presId="urn:microsoft.com/office/officeart/2008/layout/VerticalAccentList"/>
    <dgm:cxn modelId="{878F657E-BBB9-4512-9175-657E045AC33F}" type="presParOf" srcId="{0D62ADBD-5A08-4FAE-8D97-7624D5B0F421}" destId="{B22AB6DE-BED1-4390-9434-0E832B1FE51D}" srcOrd="7" destOrd="0" presId="urn:microsoft.com/office/officeart/2008/layout/VerticalAccentList"/>
    <dgm:cxn modelId="{3DFCB6BA-35D6-4F3F-B59B-2D3B0AA92E65}" type="presParOf" srcId="{B22AB6DE-BED1-4390-9434-0E832B1FE51D}" destId="{43FFA767-ECC4-42BA-A422-677C99F3622D}" srcOrd="0" destOrd="0" presId="urn:microsoft.com/office/officeart/2008/layout/VerticalAccentList"/>
    <dgm:cxn modelId="{7783CCB4-70BC-484C-824F-038C9126463F}" type="presParOf" srcId="{B22AB6DE-BED1-4390-9434-0E832B1FE51D}" destId="{BBC172E8-E788-4FE7-B9CE-41823611439E}" srcOrd="1" destOrd="0" presId="urn:microsoft.com/office/officeart/2008/layout/VerticalAccentList"/>
    <dgm:cxn modelId="{41A2DBA9-0C74-4B63-AAEA-2E06E016F76F}" type="presParOf" srcId="{B22AB6DE-BED1-4390-9434-0E832B1FE51D}" destId="{5C339A1D-C76C-4A06-9325-5C5F78CA9B98}" srcOrd="2" destOrd="0" presId="urn:microsoft.com/office/officeart/2008/layout/VerticalAccentList"/>
    <dgm:cxn modelId="{F45ED60A-E8DC-417F-B1B8-3D2DF324094B}" type="presParOf" srcId="{B22AB6DE-BED1-4390-9434-0E832B1FE51D}" destId="{37C84699-7839-4E24-80CC-773FBC5D90F9}" srcOrd="3" destOrd="0" presId="urn:microsoft.com/office/officeart/2008/layout/VerticalAccentList"/>
    <dgm:cxn modelId="{ABFF6521-C3D9-4FDC-A6AB-50656EEE0913}" type="presParOf" srcId="{B22AB6DE-BED1-4390-9434-0E832B1FE51D}" destId="{67EF1034-1295-4C67-A62A-3E9F1CDDD0CC}" srcOrd="4" destOrd="0" presId="urn:microsoft.com/office/officeart/2008/layout/VerticalAccentList"/>
    <dgm:cxn modelId="{F45BC3E6-1DAB-45CC-B35F-3274562D1B48}" type="presParOf" srcId="{B22AB6DE-BED1-4390-9434-0E832B1FE51D}" destId="{CD94CDB3-C70B-4ECF-AE24-B53A095FE049}" srcOrd="5" destOrd="0" presId="urn:microsoft.com/office/officeart/2008/layout/VerticalAccentList"/>
    <dgm:cxn modelId="{7BEF7155-9254-4A93-9E0D-C5AE985FBF0F}" type="presParOf" srcId="{B22AB6DE-BED1-4390-9434-0E832B1FE51D}" destId="{A6A875DA-A554-4E4C-8019-5699444F81EE}" srcOrd="6" destOrd="0" presId="urn:microsoft.com/office/officeart/2008/layout/VerticalAccentList"/>
    <dgm:cxn modelId="{D42A0711-F094-49DB-B80F-328AABD5D862}" type="presParOf" srcId="{0D62ADBD-5A08-4FAE-8D97-7624D5B0F421}" destId="{06F80033-971C-464C-AE99-FBD7879B7E80}" srcOrd="8" destOrd="0" presId="urn:microsoft.com/office/officeart/2008/layout/VerticalAccentList"/>
    <dgm:cxn modelId="{B75EC972-9704-406A-B3DC-39ACF5AB02C5}" type="presParOf" srcId="{0D62ADBD-5A08-4FAE-8D97-7624D5B0F421}" destId="{EF49A25C-DD14-4517-A002-B7F386592138}" srcOrd="9" destOrd="0" presId="urn:microsoft.com/office/officeart/2008/layout/VerticalAccentList"/>
    <dgm:cxn modelId="{58D872F5-A0CF-4D81-B87B-851B9EC2E905}" type="presParOf" srcId="{EF49A25C-DD14-4517-A002-B7F386592138}" destId="{768502CC-D39B-4E42-A062-334FBC9A7011}" srcOrd="0" destOrd="0" presId="urn:microsoft.com/office/officeart/2008/layout/VerticalAccentList"/>
    <dgm:cxn modelId="{4415352E-088D-4CF0-9D9C-355FD1A5A6BE}" type="presParOf" srcId="{0D62ADBD-5A08-4FAE-8D97-7624D5B0F421}" destId="{520D7F8F-4C9D-47FD-B46E-5D53D25E8B95}" srcOrd="10" destOrd="0" presId="urn:microsoft.com/office/officeart/2008/layout/VerticalAccentList"/>
    <dgm:cxn modelId="{E0180408-E115-4FAA-B7DB-1148E6025FCA}" type="presParOf" srcId="{520D7F8F-4C9D-47FD-B46E-5D53D25E8B95}" destId="{5C63EB57-9397-4B95-8DF1-C17F75FFF5A5}" srcOrd="0" destOrd="0" presId="urn:microsoft.com/office/officeart/2008/layout/VerticalAccentList"/>
    <dgm:cxn modelId="{7BBA1B02-6A29-4D0D-BEA0-1754A2BF6025}" type="presParOf" srcId="{520D7F8F-4C9D-47FD-B46E-5D53D25E8B95}" destId="{3F632755-F6FB-4388-BC43-E47FBB692480}" srcOrd="1" destOrd="0" presId="urn:microsoft.com/office/officeart/2008/layout/VerticalAccentList"/>
    <dgm:cxn modelId="{B2567765-0A5B-4ACC-B401-0A6E561088F1}" type="presParOf" srcId="{520D7F8F-4C9D-47FD-B46E-5D53D25E8B95}" destId="{5EF7AE64-8E49-4FD9-A676-DF26F5D7ACB2}" srcOrd="2" destOrd="0" presId="urn:microsoft.com/office/officeart/2008/layout/VerticalAccentList"/>
    <dgm:cxn modelId="{8A5B565C-CC15-48E3-BC81-ACE700AF6A54}" type="presParOf" srcId="{520D7F8F-4C9D-47FD-B46E-5D53D25E8B95}" destId="{3E6CFCFE-6E33-4136-9C88-CCFF98EB0F60}" srcOrd="3" destOrd="0" presId="urn:microsoft.com/office/officeart/2008/layout/VerticalAccentList"/>
    <dgm:cxn modelId="{608B55EF-5E8A-4D78-AB65-353F71B833AD}" type="presParOf" srcId="{520D7F8F-4C9D-47FD-B46E-5D53D25E8B95}" destId="{B311C009-8E00-48E8-8833-FB99AAACF40A}" srcOrd="4" destOrd="0" presId="urn:microsoft.com/office/officeart/2008/layout/VerticalAccentList"/>
    <dgm:cxn modelId="{13AF4289-FC14-4EC7-A337-B952C67F55AA}" type="presParOf" srcId="{520D7F8F-4C9D-47FD-B46E-5D53D25E8B95}" destId="{ACBEA19D-CF73-4E1E-AB6D-CB1F052FC7E1}" srcOrd="5" destOrd="0" presId="urn:microsoft.com/office/officeart/2008/layout/VerticalAccentList"/>
    <dgm:cxn modelId="{CE59051C-9F73-4DCF-B8CF-C7E159CD2B39}" type="presParOf" srcId="{520D7F8F-4C9D-47FD-B46E-5D53D25E8B95}" destId="{D8DDC33E-12D1-4309-85FB-9E288ED097AA}" srcOrd="6" destOrd="0" presId="urn:microsoft.com/office/officeart/2008/layout/VerticalAccentList"/>
    <dgm:cxn modelId="{D24732BD-7D33-4D8D-98AC-603BA9747584}" type="presParOf" srcId="{0D62ADBD-5A08-4FAE-8D97-7624D5B0F421}" destId="{D3CEBEE9-D92D-4CCB-B1C3-4F9EDFD68920}" srcOrd="11" destOrd="0" presId="urn:microsoft.com/office/officeart/2008/layout/VerticalAccentList"/>
    <dgm:cxn modelId="{74D805FA-DA92-4862-B81E-51883CC43B29}" type="presParOf" srcId="{0D62ADBD-5A08-4FAE-8D97-7624D5B0F421}" destId="{0C05AE9A-EEDA-4671-ABB2-F73D822929F3}" srcOrd="12" destOrd="0" presId="urn:microsoft.com/office/officeart/2008/layout/VerticalAccentList"/>
    <dgm:cxn modelId="{D1C25A9D-2986-4D70-8DDA-9E98813C1DA2}" type="presParOf" srcId="{0C05AE9A-EEDA-4671-ABB2-F73D822929F3}" destId="{777C0D88-E3AE-4757-84F5-CAB0EF6DC865}" srcOrd="0" destOrd="0" presId="urn:microsoft.com/office/officeart/2008/layout/VerticalAccentList"/>
    <dgm:cxn modelId="{31E055C9-E0CF-4557-9C0A-8B90A9A81356}" type="presParOf" srcId="{0D62ADBD-5A08-4FAE-8D97-7624D5B0F421}" destId="{9D97EB4A-14B5-4F5A-B73A-3F2E5F85783B}" srcOrd="13" destOrd="0" presId="urn:microsoft.com/office/officeart/2008/layout/VerticalAccentList"/>
    <dgm:cxn modelId="{7E36C01D-8111-4B9A-84D4-6B80A46038C8}" type="presParOf" srcId="{9D97EB4A-14B5-4F5A-B73A-3F2E5F85783B}" destId="{D3844684-199E-4F4C-8D9C-75CB04288EC5}" srcOrd="0" destOrd="0" presId="urn:microsoft.com/office/officeart/2008/layout/VerticalAccentList"/>
    <dgm:cxn modelId="{D6F0A011-ADA0-45A4-A96E-79282EB6AFBB}" type="presParOf" srcId="{9D97EB4A-14B5-4F5A-B73A-3F2E5F85783B}" destId="{266A919C-9CDE-42E1-AFAD-52CB7A061113}" srcOrd="1" destOrd="0" presId="urn:microsoft.com/office/officeart/2008/layout/VerticalAccentList"/>
    <dgm:cxn modelId="{067DAF4C-A596-408F-A41C-30CD4F7A0F60}" type="presParOf" srcId="{9D97EB4A-14B5-4F5A-B73A-3F2E5F85783B}" destId="{9882D909-AB44-4EBA-BBB7-2FA86E1DBD07}" srcOrd="2" destOrd="0" presId="urn:microsoft.com/office/officeart/2008/layout/VerticalAccentList"/>
    <dgm:cxn modelId="{3C98873E-B5C6-46F9-A6E6-E41B9C6AD2AE}" type="presParOf" srcId="{9D97EB4A-14B5-4F5A-B73A-3F2E5F85783B}" destId="{3EBF79A1-59CC-4D5B-A19C-5FB8B4A56A20}" srcOrd="3" destOrd="0" presId="urn:microsoft.com/office/officeart/2008/layout/VerticalAccentList"/>
    <dgm:cxn modelId="{03A8A993-1C40-4CFF-A563-CEC776D61EE0}" type="presParOf" srcId="{9D97EB4A-14B5-4F5A-B73A-3F2E5F85783B}" destId="{8BA06039-D68B-457C-B929-BD36850295C9}" srcOrd="4" destOrd="0" presId="urn:microsoft.com/office/officeart/2008/layout/VerticalAccentList"/>
    <dgm:cxn modelId="{2EA62C83-9E95-4280-A188-91B9EC73CBDA}" type="presParOf" srcId="{9D97EB4A-14B5-4F5A-B73A-3F2E5F85783B}" destId="{39390B32-997A-4266-A8AF-99C942E4DA07}" srcOrd="5" destOrd="0" presId="urn:microsoft.com/office/officeart/2008/layout/VerticalAccentList"/>
    <dgm:cxn modelId="{9ADA96CC-6A7D-4E57-8586-EA4F42D6F020}" type="presParOf" srcId="{9D97EB4A-14B5-4F5A-B73A-3F2E5F85783B}" destId="{34D7AC16-95BA-49E0-BF74-06E288C01DFE}"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64B4E2-FFD3-4FCB-8F78-AA9FF71B793A}" type="doc">
      <dgm:prSet loTypeId="urn:diagrams.loki3.com/VaryingWidthList" loCatId="list" qsTypeId="urn:microsoft.com/office/officeart/2005/8/quickstyle/simple3" qsCatId="simple" csTypeId="urn:microsoft.com/office/officeart/2005/8/colors/colorful5" csCatId="colorful" phldr="1"/>
      <dgm:spPr/>
      <dgm:t>
        <a:bodyPr/>
        <a:lstStyle/>
        <a:p>
          <a:endParaRPr lang="en-US"/>
        </a:p>
      </dgm:t>
    </dgm:pt>
    <dgm:pt modelId="{A10966D2-EA6E-46ED-85DE-9560000E903D}">
      <dgm:prSet phldrT="[Text]" custT="1"/>
      <dgm:spPr/>
      <dgm:t>
        <a:bodyPr/>
        <a:lstStyle/>
        <a:p>
          <a:pPr algn="ctr" rtl="0"/>
          <a:r>
            <a:rPr lang="en-GB" sz="2400" dirty="0">
              <a:latin typeface="Times New Roman" panose="02020603050405020304" pitchFamily="18" charset="0"/>
              <a:cs typeface="Times New Roman" panose="02020603050405020304" pitchFamily="18" charset="0"/>
            </a:rPr>
            <a:t>The Reliance Foundation efforts empowered greater participation of women in the workforce with the promotion of girls’ education as well as capacity building opportunities. </a:t>
          </a:r>
          <a:endParaRPr lang="en-US" sz="2400" b="0" i="1" dirty="0">
            <a:latin typeface="Times New Roman" panose="02020603050405020304" pitchFamily="18" charset="0"/>
            <a:cs typeface="Times New Roman" panose="02020603050405020304" pitchFamily="18" charset="0"/>
          </a:endParaRPr>
        </a:p>
      </dgm:t>
    </dgm:pt>
    <dgm:pt modelId="{D4A0E278-7E1E-451B-A014-A12CB8ADEAE7}" type="parTrans" cxnId="{C365C761-2C69-4C6C-B70E-4D5D232F7491}">
      <dgm:prSet/>
      <dgm:spPr/>
      <dgm:t>
        <a:bodyPr/>
        <a:lstStyle/>
        <a:p>
          <a:endParaRPr lang="en-US"/>
        </a:p>
      </dgm:t>
    </dgm:pt>
    <dgm:pt modelId="{22A0C5DE-CF29-4691-910B-94D617706346}" type="sibTrans" cxnId="{C365C761-2C69-4C6C-B70E-4D5D232F7491}">
      <dgm:prSet/>
      <dgm:spPr/>
      <dgm:t>
        <a:bodyPr/>
        <a:lstStyle/>
        <a:p>
          <a:endParaRPr lang="en-US"/>
        </a:p>
      </dgm:t>
    </dgm:pt>
    <dgm:pt modelId="{8FA9BA6C-865B-45FC-BB08-4215DAF4BF38}">
      <dgm:prSet custT="1"/>
      <dgm:spPr/>
      <dgm:t>
        <a:bodyPr/>
        <a:lstStyle/>
        <a:p>
          <a:r>
            <a:rPr lang="en-GB" sz="2400" dirty="0">
              <a:latin typeface="Times New Roman" panose="02020603050405020304" pitchFamily="18" charset="0"/>
              <a:cs typeface="Times New Roman" panose="02020603050405020304" pitchFamily="18" charset="0"/>
            </a:rPr>
            <a:t>20,169 Total Reliance Retail stores offer an expanded and more inclusive recruitment prospect (Reliance Retail, 2026).</a:t>
          </a:r>
          <a:endParaRPr lang="en-US" sz="2400" dirty="0">
            <a:latin typeface="Times New Roman" panose="02020603050405020304" pitchFamily="18" charset="0"/>
            <a:cs typeface="Times New Roman" panose="02020603050405020304" pitchFamily="18" charset="0"/>
          </a:endParaRPr>
        </a:p>
      </dgm:t>
    </dgm:pt>
    <dgm:pt modelId="{65DFF8DB-F523-4931-A6EB-980E845F6D2B}" type="parTrans" cxnId="{AE00EBCC-6AFE-4F89-B423-EFD9A2D51B99}">
      <dgm:prSet/>
      <dgm:spPr/>
      <dgm:t>
        <a:bodyPr/>
        <a:lstStyle/>
        <a:p>
          <a:endParaRPr lang="en-US"/>
        </a:p>
      </dgm:t>
    </dgm:pt>
    <dgm:pt modelId="{D7CE7514-1212-4E76-BC25-20FD43BA107B}" type="sibTrans" cxnId="{AE00EBCC-6AFE-4F89-B423-EFD9A2D51B99}">
      <dgm:prSet/>
      <dgm:spPr/>
      <dgm:t>
        <a:bodyPr/>
        <a:lstStyle/>
        <a:p>
          <a:endParaRPr lang="en-US"/>
        </a:p>
      </dgm:t>
    </dgm:pt>
    <dgm:pt modelId="{7A1EAD35-8846-4BF1-B97C-809CD721321E}">
      <dgm:prSet custT="1"/>
      <dgm:spPr/>
      <dgm:t>
        <a:bodyPr/>
        <a:lstStyle/>
        <a:p>
          <a:r>
            <a:rPr lang="en-GB" sz="2400" dirty="0" err="1">
              <a:latin typeface="Times New Roman" panose="02020603050405020304" pitchFamily="18" charset="0"/>
              <a:cs typeface="Times New Roman" panose="02020603050405020304" pitchFamily="18" charset="0"/>
            </a:rPr>
            <a:t>Jio</a:t>
          </a:r>
          <a:r>
            <a:rPr lang="en-GB" sz="2400" dirty="0">
              <a:latin typeface="Times New Roman" panose="02020603050405020304" pitchFamily="18" charset="0"/>
              <a:cs typeface="Times New Roman" panose="02020603050405020304" pitchFamily="18" charset="0"/>
            </a:rPr>
            <a:t> Platforms' workforce catches the attention of the digitally skilled young professionals for technology roles.</a:t>
          </a:r>
          <a:endParaRPr lang="en-US" sz="2400" dirty="0">
            <a:latin typeface="Times New Roman" panose="02020603050405020304" pitchFamily="18" charset="0"/>
            <a:cs typeface="Times New Roman" panose="02020603050405020304" pitchFamily="18" charset="0"/>
          </a:endParaRPr>
        </a:p>
      </dgm:t>
    </dgm:pt>
    <dgm:pt modelId="{9D804243-E18F-46D0-8B67-51A8FA3F9142}" type="parTrans" cxnId="{718A88ED-0CBD-45C9-A909-068FD32E7A84}">
      <dgm:prSet/>
      <dgm:spPr/>
      <dgm:t>
        <a:bodyPr/>
        <a:lstStyle/>
        <a:p>
          <a:endParaRPr lang="en-US"/>
        </a:p>
      </dgm:t>
    </dgm:pt>
    <dgm:pt modelId="{4B0990BE-B08E-4ADF-B674-8F519C4AE9FC}" type="sibTrans" cxnId="{718A88ED-0CBD-45C9-A909-068FD32E7A84}">
      <dgm:prSet/>
      <dgm:spPr/>
      <dgm:t>
        <a:bodyPr/>
        <a:lstStyle/>
        <a:p>
          <a:endParaRPr lang="en-US"/>
        </a:p>
      </dgm:t>
    </dgm:pt>
    <dgm:pt modelId="{3CA58141-FE7C-408D-BDD2-23BF4D7E8B57}" type="pres">
      <dgm:prSet presAssocID="{2864B4E2-FFD3-4FCB-8F78-AA9FF71B793A}" presName="Name0" presStyleCnt="0">
        <dgm:presLayoutVars>
          <dgm:resizeHandles/>
        </dgm:presLayoutVars>
      </dgm:prSet>
      <dgm:spPr/>
    </dgm:pt>
    <dgm:pt modelId="{96411A5D-23EB-43F0-B556-E3A4AE2A34A2}" type="pres">
      <dgm:prSet presAssocID="{A10966D2-EA6E-46ED-85DE-9560000E903D}" presName="text" presStyleLbl="node1" presStyleIdx="0" presStyleCnt="3" custScaleX="162076">
        <dgm:presLayoutVars>
          <dgm:bulletEnabled val="1"/>
        </dgm:presLayoutVars>
      </dgm:prSet>
      <dgm:spPr/>
    </dgm:pt>
    <dgm:pt modelId="{059F3228-DB6F-4D9E-9FE1-4929324E572E}" type="pres">
      <dgm:prSet presAssocID="{22A0C5DE-CF29-4691-910B-94D617706346}" presName="space" presStyleCnt="0"/>
      <dgm:spPr/>
    </dgm:pt>
    <dgm:pt modelId="{FCD93937-FD4B-4EB7-864F-58190A108D80}" type="pres">
      <dgm:prSet presAssocID="{8FA9BA6C-865B-45FC-BB08-4215DAF4BF38}" presName="text" presStyleLbl="node1" presStyleIdx="1" presStyleCnt="3" custScaleX="156790">
        <dgm:presLayoutVars>
          <dgm:bulletEnabled val="1"/>
        </dgm:presLayoutVars>
      </dgm:prSet>
      <dgm:spPr/>
    </dgm:pt>
    <dgm:pt modelId="{32DCCE62-F29A-4F7B-A233-1838F509DC08}" type="pres">
      <dgm:prSet presAssocID="{D7CE7514-1212-4E76-BC25-20FD43BA107B}" presName="space" presStyleCnt="0"/>
      <dgm:spPr/>
    </dgm:pt>
    <dgm:pt modelId="{B651ED19-C1C3-423E-8BF8-2DC65A3A29A6}" type="pres">
      <dgm:prSet presAssocID="{7A1EAD35-8846-4BF1-B97C-809CD721321E}" presName="text" presStyleLbl="node1" presStyleIdx="2" presStyleCnt="3" custScaleX="156504">
        <dgm:presLayoutVars>
          <dgm:bulletEnabled val="1"/>
        </dgm:presLayoutVars>
      </dgm:prSet>
      <dgm:spPr/>
    </dgm:pt>
  </dgm:ptLst>
  <dgm:cxnLst>
    <dgm:cxn modelId="{9CAF1700-BC78-41BC-BE0E-57DDBCA87808}" type="presOf" srcId="{8FA9BA6C-865B-45FC-BB08-4215DAF4BF38}" destId="{FCD93937-FD4B-4EB7-864F-58190A108D80}" srcOrd="0" destOrd="0" presId="urn:diagrams.loki3.com/VaryingWidthList"/>
    <dgm:cxn modelId="{5C113729-E321-4C5D-A748-42617FA8B2A8}" type="presOf" srcId="{2864B4E2-FFD3-4FCB-8F78-AA9FF71B793A}" destId="{3CA58141-FE7C-408D-BDD2-23BF4D7E8B57}" srcOrd="0" destOrd="0" presId="urn:diagrams.loki3.com/VaryingWidthList"/>
    <dgm:cxn modelId="{BF09F35E-C8C5-4A22-AA38-1B4B1135EB40}" type="presOf" srcId="{7A1EAD35-8846-4BF1-B97C-809CD721321E}" destId="{B651ED19-C1C3-423E-8BF8-2DC65A3A29A6}" srcOrd="0" destOrd="0" presId="urn:diagrams.loki3.com/VaryingWidthList"/>
    <dgm:cxn modelId="{C365C761-2C69-4C6C-B70E-4D5D232F7491}" srcId="{2864B4E2-FFD3-4FCB-8F78-AA9FF71B793A}" destId="{A10966D2-EA6E-46ED-85DE-9560000E903D}" srcOrd="0" destOrd="0" parTransId="{D4A0E278-7E1E-451B-A014-A12CB8ADEAE7}" sibTransId="{22A0C5DE-CF29-4691-910B-94D617706346}"/>
    <dgm:cxn modelId="{AE00EBCC-6AFE-4F89-B423-EFD9A2D51B99}" srcId="{2864B4E2-FFD3-4FCB-8F78-AA9FF71B793A}" destId="{8FA9BA6C-865B-45FC-BB08-4215DAF4BF38}" srcOrd="1" destOrd="0" parTransId="{65DFF8DB-F523-4931-A6EB-980E845F6D2B}" sibTransId="{D7CE7514-1212-4E76-BC25-20FD43BA107B}"/>
    <dgm:cxn modelId="{718A88ED-0CBD-45C9-A909-068FD32E7A84}" srcId="{2864B4E2-FFD3-4FCB-8F78-AA9FF71B793A}" destId="{7A1EAD35-8846-4BF1-B97C-809CD721321E}" srcOrd="2" destOrd="0" parTransId="{9D804243-E18F-46D0-8B67-51A8FA3F9142}" sibTransId="{4B0990BE-B08E-4ADF-B674-8F519C4AE9FC}"/>
    <dgm:cxn modelId="{F6C4CAF7-294F-4B5D-8270-BEBDC708F079}" type="presOf" srcId="{A10966D2-EA6E-46ED-85DE-9560000E903D}" destId="{96411A5D-23EB-43F0-B556-E3A4AE2A34A2}" srcOrd="0" destOrd="0" presId="urn:diagrams.loki3.com/VaryingWidthList"/>
    <dgm:cxn modelId="{1E0A1D4F-6C68-4719-8264-B6270D322BA8}" type="presParOf" srcId="{3CA58141-FE7C-408D-BDD2-23BF4D7E8B57}" destId="{96411A5D-23EB-43F0-B556-E3A4AE2A34A2}" srcOrd="0" destOrd="0" presId="urn:diagrams.loki3.com/VaryingWidthList"/>
    <dgm:cxn modelId="{0863EBF8-F9C7-4F22-ABC3-9234F8F3C88C}" type="presParOf" srcId="{3CA58141-FE7C-408D-BDD2-23BF4D7E8B57}" destId="{059F3228-DB6F-4D9E-9FE1-4929324E572E}" srcOrd="1" destOrd="0" presId="urn:diagrams.loki3.com/VaryingWidthList"/>
    <dgm:cxn modelId="{A71471AB-19E8-4C95-BC57-BB2191D38F20}" type="presParOf" srcId="{3CA58141-FE7C-408D-BDD2-23BF4D7E8B57}" destId="{FCD93937-FD4B-4EB7-864F-58190A108D80}" srcOrd="2" destOrd="0" presId="urn:diagrams.loki3.com/VaryingWidthList"/>
    <dgm:cxn modelId="{3998E947-DE3F-4832-9CE5-FEB7BD60DB7A}" type="presParOf" srcId="{3CA58141-FE7C-408D-BDD2-23BF4D7E8B57}" destId="{32DCCE62-F29A-4F7B-A233-1838F509DC08}" srcOrd="3" destOrd="0" presId="urn:diagrams.loki3.com/VaryingWidthList"/>
    <dgm:cxn modelId="{7C6CE5FD-4B30-4149-A072-43ED5BCB93E7}" type="presParOf" srcId="{3CA58141-FE7C-408D-BDD2-23BF4D7E8B57}" destId="{B651ED19-C1C3-423E-8BF8-2DC65A3A29A6}"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864B4E2-FFD3-4FCB-8F78-AA9FF71B793A}" type="doc">
      <dgm:prSet loTypeId="urn:microsoft.com/office/officeart/2005/8/layout/pyramid2" loCatId="list" qsTypeId="urn:microsoft.com/office/officeart/2005/8/quickstyle/simple3" qsCatId="simple" csTypeId="urn:microsoft.com/office/officeart/2005/8/colors/colorful5" csCatId="colorful" phldr="1"/>
      <dgm:spPr/>
      <dgm:t>
        <a:bodyPr/>
        <a:lstStyle/>
        <a:p>
          <a:endParaRPr lang="en-US"/>
        </a:p>
      </dgm:t>
    </dgm:pt>
    <dgm:pt modelId="{A10966D2-EA6E-46ED-85DE-9560000E903D}">
      <dgm:prSet phldrT="[Text]" custT="1"/>
      <dgm:spPr/>
      <dgm:t>
        <a:bodyPr/>
        <a:lstStyle/>
        <a:p>
          <a:pPr algn="ctr" rtl="0"/>
          <a:r>
            <a:rPr lang="en-GB" sz="2400" dirty="0">
              <a:latin typeface="Times New Roman" panose="02020603050405020304" pitchFamily="18" charset="0"/>
              <a:cs typeface="Times New Roman" panose="02020603050405020304" pitchFamily="18" charset="0"/>
            </a:rPr>
            <a:t>Handling almost 3.4 lakh+ employees within New Energy businesses, O2C, </a:t>
          </a:r>
          <a:r>
            <a:rPr lang="en-GB" sz="2400" dirty="0" err="1">
              <a:latin typeface="Times New Roman" panose="02020603050405020304" pitchFamily="18" charset="0"/>
              <a:cs typeface="Times New Roman" panose="02020603050405020304" pitchFamily="18" charset="0"/>
            </a:rPr>
            <a:t>Jio</a:t>
          </a:r>
          <a:r>
            <a:rPr lang="en-GB" sz="2400" dirty="0">
              <a:latin typeface="Times New Roman" panose="02020603050405020304" pitchFamily="18" charset="0"/>
              <a:cs typeface="Times New Roman" panose="02020603050405020304" pitchFamily="18" charset="0"/>
            </a:rPr>
            <a:t> and Retail (</a:t>
          </a:r>
          <a:r>
            <a:rPr lang="en-GB" sz="2400" dirty="0" err="1">
              <a:latin typeface="Times New Roman" panose="02020603050405020304" pitchFamily="18" charset="0"/>
              <a:cs typeface="Times New Roman" panose="02020603050405020304" pitchFamily="18" charset="0"/>
            </a:rPr>
            <a:t>Anand</a:t>
          </a:r>
          <a:r>
            <a:rPr lang="en-GB" sz="2400" dirty="0">
              <a:latin typeface="Times New Roman" panose="02020603050405020304" pitchFamily="18" charset="0"/>
              <a:cs typeface="Times New Roman" panose="02020603050405020304" pitchFamily="18" charset="0"/>
            </a:rPr>
            <a:t>, 2024).</a:t>
          </a:r>
          <a:endParaRPr lang="en-US" sz="2400" b="0" i="1" dirty="0">
            <a:latin typeface="Times New Roman" panose="02020603050405020304" pitchFamily="18" charset="0"/>
            <a:cs typeface="Times New Roman" panose="02020603050405020304" pitchFamily="18" charset="0"/>
          </a:endParaRPr>
        </a:p>
      </dgm:t>
    </dgm:pt>
    <dgm:pt modelId="{D4A0E278-7E1E-451B-A014-A12CB8ADEAE7}" type="parTrans" cxnId="{C365C761-2C69-4C6C-B70E-4D5D232F7491}">
      <dgm:prSet/>
      <dgm:spPr/>
      <dgm:t>
        <a:bodyPr/>
        <a:lstStyle/>
        <a:p>
          <a:endParaRPr lang="en-US"/>
        </a:p>
      </dgm:t>
    </dgm:pt>
    <dgm:pt modelId="{22A0C5DE-CF29-4691-910B-94D617706346}" type="sibTrans" cxnId="{C365C761-2C69-4C6C-B70E-4D5D232F7491}">
      <dgm:prSet/>
      <dgm:spPr/>
      <dgm:t>
        <a:bodyPr/>
        <a:lstStyle/>
        <a:p>
          <a:endParaRPr lang="en-US"/>
        </a:p>
      </dgm:t>
    </dgm:pt>
    <dgm:pt modelId="{4E7A5469-DC10-478F-86C1-8D74290D51EE}">
      <dgm:prSet custT="1"/>
      <dgm:spPr/>
      <dgm:t>
        <a:bodyPr/>
        <a:lstStyle/>
        <a:p>
          <a:r>
            <a:rPr lang="en-GB" sz="2400" dirty="0">
              <a:latin typeface="Times New Roman" panose="02020603050405020304" pitchFamily="18" charset="0"/>
              <a:cs typeface="Times New Roman" panose="02020603050405020304" pitchFamily="18" charset="0"/>
            </a:rPr>
            <a:t>During rapid business expansion, the company faces workload pressure.</a:t>
          </a:r>
          <a:endParaRPr lang="en-US" sz="2400" dirty="0">
            <a:latin typeface="Times New Roman" panose="02020603050405020304" pitchFamily="18" charset="0"/>
            <a:cs typeface="Times New Roman" panose="02020603050405020304" pitchFamily="18" charset="0"/>
          </a:endParaRPr>
        </a:p>
      </dgm:t>
    </dgm:pt>
    <dgm:pt modelId="{ABE702B5-A6F2-4B3F-A1A7-715BD65830EC}" type="parTrans" cxnId="{48244383-A836-40E4-A62F-FEAC8BF17A41}">
      <dgm:prSet/>
      <dgm:spPr/>
      <dgm:t>
        <a:bodyPr/>
        <a:lstStyle/>
        <a:p>
          <a:endParaRPr lang="en-US"/>
        </a:p>
      </dgm:t>
    </dgm:pt>
    <dgm:pt modelId="{76632C6C-63FE-4152-9BD9-FFC999A0A68A}" type="sibTrans" cxnId="{48244383-A836-40E4-A62F-FEAC8BF17A41}">
      <dgm:prSet/>
      <dgm:spPr/>
      <dgm:t>
        <a:bodyPr/>
        <a:lstStyle/>
        <a:p>
          <a:endParaRPr lang="en-US"/>
        </a:p>
      </dgm:t>
    </dgm:pt>
    <dgm:pt modelId="{B2C2C95F-8812-4D0F-BAC0-E0738026BACA}" type="pres">
      <dgm:prSet presAssocID="{2864B4E2-FFD3-4FCB-8F78-AA9FF71B793A}" presName="compositeShape" presStyleCnt="0">
        <dgm:presLayoutVars>
          <dgm:dir/>
          <dgm:resizeHandles/>
        </dgm:presLayoutVars>
      </dgm:prSet>
      <dgm:spPr/>
    </dgm:pt>
    <dgm:pt modelId="{C635B9FB-044C-47C4-8934-7B2B45DA4A25}" type="pres">
      <dgm:prSet presAssocID="{2864B4E2-FFD3-4FCB-8F78-AA9FF71B793A}" presName="pyramid" presStyleLbl="node1" presStyleIdx="0" presStyleCnt="1"/>
      <dgm:spPr/>
    </dgm:pt>
    <dgm:pt modelId="{C65BB5FB-5606-4120-A1DD-AAC663DF2E0A}" type="pres">
      <dgm:prSet presAssocID="{2864B4E2-FFD3-4FCB-8F78-AA9FF71B793A}" presName="theList" presStyleCnt="0"/>
      <dgm:spPr/>
    </dgm:pt>
    <dgm:pt modelId="{E95024F6-38EF-4E09-91DC-42919C46689D}" type="pres">
      <dgm:prSet presAssocID="{A10966D2-EA6E-46ED-85DE-9560000E903D}" presName="aNode" presStyleLbl="fgAcc1" presStyleIdx="0" presStyleCnt="2">
        <dgm:presLayoutVars>
          <dgm:bulletEnabled val="1"/>
        </dgm:presLayoutVars>
      </dgm:prSet>
      <dgm:spPr/>
    </dgm:pt>
    <dgm:pt modelId="{DB5FBC7A-035F-44F6-A385-7651E3682AF0}" type="pres">
      <dgm:prSet presAssocID="{A10966D2-EA6E-46ED-85DE-9560000E903D}" presName="aSpace" presStyleCnt="0"/>
      <dgm:spPr/>
    </dgm:pt>
    <dgm:pt modelId="{B615C287-D7A6-4ACB-82DD-C26443F70C77}" type="pres">
      <dgm:prSet presAssocID="{4E7A5469-DC10-478F-86C1-8D74290D51EE}" presName="aNode" presStyleLbl="fgAcc1" presStyleIdx="1" presStyleCnt="2">
        <dgm:presLayoutVars>
          <dgm:bulletEnabled val="1"/>
        </dgm:presLayoutVars>
      </dgm:prSet>
      <dgm:spPr/>
    </dgm:pt>
    <dgm:pt modelId="{A4813FB9-A584-495D-AEF8-2B4FECC99C6A}" type="pres">
      <dgm:prSet presAssocID="{4E7A5469-DC10-478F-86C1-8D74290D51EE}" presName="aSpace" presStyleCnt="0"/>
      <dgm:spPr/>
    </dgm:pt>
  </dgm:ptLst>
  <dgm:cxnLst>
    <dgm:cxn modelId="{C365C761-2C69-4C6C-B70E-4D5D232F7491}" srcId="{2864B4E2-FFD3-4FCB-8F78-AA9FF71B793A}" destId="{A10966D2-EA6E-46ED-85DE-9560000E903D}" srcOrd="0" destOrd="0" parTransId="{D4A0E278-7E1E-451B-A014-A12CB8ADEAE7}" sibTransId="{22A0C5DE-CF29-4691-910B-94D617706346}"/>
    <dgm:cxn modelId="{1815E562-E7F2-4DA8-8FBD-8B19E79C530F}" type="presOf" srcId="{2864B4E2-FFD3-4FCB-8F78-AA9FF71B793A}" destId="{B2C2C95F-8812-4D0F-BAC0-E0738026BACA}" srcOrd="0" destOrd="0" presId="urn:microsoft.com/office/officeart/2005/8/layout/pyramid2"/>
    <dgm:cxn modelId="{48244383-A836-40E4-A62F-FEAC8BF17A41}" srcId="{2864B4E2-FFD3-4FCB-8F78-AA9FF71B793A}" destId="{4E7A5469-DC10-478F-86C1-8D74290D51EE}" srcOrd="1" destOrd="0" parTransId="{ABE702B5-A6F2-4B3F-A1A7-715BD65830EC}" sibTransId="{76632C6C-63FE-4152-9BD9-FFC999A0A68A}"/>
    <dgm:cxn modelId="{23B96C8B-D9E2-45AC-B910-0AC4EEB0F554}" type="presOf" srcId="{A10966D2-EA6E-46ED-85DE-9560000E903D}" destId="{E95024F6-38EF-4E09-91DC-42919C46689D}" srcOrd="0" destOrd="0" presId="urn:microsoft.com/office/officeart/2005/8/layout/pyramid2"/>
    <dgm:cxn modelId="{B990C9E0-0032-429E-AA76-0CE94BA219E4}" type="presOf" srcId="{4E7A5469-DC10-478F-86C1-8D74290D51EE}" destId="{B615C287-D7A6-4ACB-82DD-C26443F70C77}" srcOrd="0" destOrd="0" presId="urn:microsoft.com/office/officeart/2005/8/layout/pyramid2"/>
    <dgm:cxn modelId="{86987862-FABD-4689-B18A-115CC8F14075}" type="presParOf" srcId="{B2C2C95F-8812-4D0F-BAC0-E0738026BACA}" destId="{C635B9FB-044C-47C4-8934-7B2B45DA4A25}" srcOrd="0" destOrd="0" presId="urn:microsoft.com/office/officeart/2005/8/layout/pyramid2"/>
    <dgm:cxn modelId="{DD37EE9F-77AD-4432-BA21-FA6F454437E1}" type="presParOf" srcId="{B2C2C95F-8812-4D0F-BAC0-E0738026BACA}" destId="{C65BB5FB-5606-4120-A1DD-AAC663DF2E0A}" srcOrd="1" destOrd="0" presId="urn:microsoft.com/office/officeart/2005/8/layout/pyramid2"/>
    <dgm:cxn modelId="{8E68A7D2-7472-4326-8618-E6C8F0B8F25F}" type="presParOf" srcId="{C65BB5FB-5606-4120-A1DD-AAC663DF2E0A}" destId="{E95024F6-38EF-4E09-91DC-42919C46689D}" srcOrd="0" destOrd="0" presId="urn:microsoft.com/office/officeart/2005/8/layout/pyramid2"/>
    <dgm:cxn modelId="{E199C95F-1D6F-4BCA-8658-11BAB70FC94A}" type="presParOf" srcId="{C65BB5FB-5606-4120-A1DD-AAC663DF2E0A}" destId="{DB5FBC7A-035F-44F6-A385-7651E3682AF0}" srcOrd="1" destOrd="0" presId="urn:microsoft.com/office/officeart/2005/8/layout/pyramid2"/>
    <dgm:cxn modelId="{65DCF953-D5E2-4A84-A667-66667D572033}" type="presParOf" srcId="{C65BB5FB-5606-4120-A1DD-AAC663DF2E0A}" destId="{B615C287-D7A6-4ACB-82DD-C26443F70C77}" srcOrd="2" destOrd="0" presId="urn:microsoft.com/office/officeart/2005/8/layout/pyramid2"/>
    <dgm:cxn modelId="{099E1190-029B-4C8B-96D9-1EDF1EA72699}" type="presParOf" srcId="{C65BB5FB-5606-4120-A1DD-AAC663DF2E0A}" destId="{A4813FB9-A584-495D-AEF8-2B4FECC99C6A}"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41F1C9-4422-4948-92EC-2B16F8EBF188}" type="doc">
      <dgm:prSet loTypeId="urn:microsoft.com/office/officeart/2008/layout/VerticalCurvedList" loCatId="list" qsTypeId="urn:microsoft.com/office/officeart/2005/8/quickstyle/simple3" qsCatId="simple" csTypeId="urn:microsoft.com/office/officeart/2005/8/colors/colorful4" csCatId="colorful" phldr="1"/>
      <dgm:spPr/>
    </dgm:pt>
    <dgm:pt modelId="{63F64357-0048-460B-A176-D6CFBD521152}">
      <dgm:prSet phldrT="[Text]" custT="1"/>
      <dgm:spPr/>
      <dgm:t>
        <a:bodyPr/>
        <a:lstStyle/>
        <a:p>
          <a:pPr rtl="0"/>
          <a:r>
            <a:rPr lang="en-GB" sz="2400" dirty="0">
              <a:latin typeface="Times New Roman" panose="02020603050405020304" pitchFamily="18" charset="0"/>
              <a:cs typeface="Times New Roman" panose="02020603050405020304" pitchFamily="18" charset="0"/>
            </a:rPr>
            <a:t>Increasing use of workforce data, ethical and privacy considerations may rise. </a:t>
          </a:r>
          <a:endParaRPr lang="en-US" sz="2400" dirty="0">
            <a:latin typeface="Times New Roman" panose="02020603050405020304" pitchFamily="18" charset="0"/>
            <a:cs typeface="Times New Roman" panose="02020603050405020304" pitchFamily="18" charset="0"/>
          </a:endParaRPr>
        </a:p>
      </dgm:t>
    </dgm:pt>
    <dgm:pt modelId="{F276BAB8-E8FB-4B29-A950-B54DCAE60DE2}" type="parTrans" cxnId="{F4EFAEA5-2087-4540-B00E-92D75E9E6908}">
      <dgm:prSet/>
      <dgm:spPr/>
      <dgm:t>
        <a:bodyPr/>
        <a:lstStyle/>
        <a:p>
          <a:endParaRPr lang="en-US"/>
        </a:p>
      </dgm:t>
    </dgm:pt>
    <dgm:pt modelId="{F4CDBDF3-5240-4EF9-B0F4-BF4B0EE24B79}" type="sibTrans" cxnId="{F4EFAEA5-2087-4540-B00E-92D75E9E6908}">
      <dgm:prSet/>
      <dgm:spPr/>
      <dgm:t>
        <a:bodyPr/>
        <a:lstStyle/>
        <a:p>
          <a:endParaRPr lang="en-US"/>
        </a:p>
      </dgm:t>
    </dgm:pt>
    <dgm:pt modelId="{3219EBD4-63A3-4C5F-A090-BB1DCE21C2C8}">
      <dgm:prSet custT="1"/>
      <dgm:spPr/>
      <dgm:t>
        <a:bodyPr/>
        <a:lstStyle/>
        <a:p>
          <a:r>
            <a:rPr lang="en-GB" sz="2400" dirty="0">
              <a:latin typeface="Times New Roman" panose="02020603050405020304" pitchFamily="18" charset="0"/>
              <a:cs typeface="Times New Roman" panose="02020603050405020304" pitchFamily="18" charset="0"/>
            </a:rPr>
            <a:t>Automation may sometimes bring in fears of future job security</a:t>
          </a:r>
          <a:endParaRPr lang="en-US" sz="2400" dirty="0">
            <a:latin typeface="Times New Roman" panose="02020603050405020304" pitchFamily="18" charset="0"/>
            <a:cs typeface="Times New Roman" panose="02020603050405020304" pitchFamily="18" charset="0"/>
          </a:endParaRPr>
        </a:p>
      </dgm:t>
    </dgm:pt>
    <dgm:pt modelId="{0592CD90-5472-4D37-BFE9-2480E08AD4FD}" type="parTrans" cxnId="{C8A88E53-D1F9-4F70-8866-19C78A46FEB3}">
      <dgm:prSet/>
      <dgm:spPr/>
      <dgm:t>
        <a:bodyPr/>
        <a:lstStyle/>
        <a:p>
          <a:endParaRPr lang="en-US"/>
        </a:p>
      </dgm:t>
    </dgm:pt>
    <dgm:pt modelId="{42E6E025-F0E9-4761-882F-BF3EA1B98C9B}" type="sibTrans" cxnId="{C8A88E53-D1F9-4F70-8866-19C78A46FEB3}">
      <dgm:prSet/>
      <dgm:spPr/>
      <dgm:t>
        <a:bodyPr/>
        <a:lstStyle/>
        <a:p>
          <a:endParaRPr lang="en-US"/>
        </a:p>
      </dgm:t>
    </dgm:pt>
    <dgm:pt modelId="{0888FFDC-7A66-43CD-9B87-9E9B7875029B}">
      <dgm:prSet custT="1"/>
      <dgm:spPr/>
      <dgm:t>
        <a:bodyPr/>
        <a:lstStyle/>
        <a:p>
          <a:r>
            <a:rPr lang="en-GB" sz="2400">
              <a:latin typeface="Times New Roman" panose="02020603050405020304" pitchFamily="18" charset="0"/>
              <a:cs typeface="Times New Roman" panose="02020603050405020304" pitchFamily="18" charset="0"/>
            </a:rPr>
            <a:t>Digital transformation needs constant employee reskilling.</a:t>
          </a:r>
          <a:endParaRPr lang="en-US" sz="2400">
            <a:latin typeface="Times New Roman" panose="02020603050405020304" pitchFamily="18" charset="0"/>
            <a:cs typeface="Times New Roman" panose="02020603050405020304" pitchFamily="18" charset="0"/>
          </a:endParaRPr>
        </a:p>
      </dgm:t>
    </dgm:pt>
    <dgm:pt modelId="{F56DA8F2-B772-4D66-A37C-4357B4BF5BF7}" type="parTrans" cxnId="{7258DA43-1295-4A39-8305-5810710232A3}">
      <dgm:prSet/>
      <dgm:spPr/>
      <dgm:t>
        <a:bodyPr/>
        <a:lstStyle/>
        <a:p>
          <a:endParaRPr lang="en-US"/>
        </a:p>
      </dgm:t>
    </dgm:pt>
    <dgm:pt modelId="{9089D883-9B53-4A93-B3EB-22B3F3D63771}" type="sibTrans" cxnId="{7258DA43-1295-4A39-8305-5810710232A3}">
      <dgm:prSet/>
      <dgm:spPr/>
      <dgm:t>
        <a:bodyPr/>
        <a:lstStyle/>
        <a:p>
          <a:endParaRPr lang="en-US"/>
        </a:p>
      </dgm:t>
    </dgm:pt>
    <dgm:pt modelId="{E080A312-BC78-4E58-9B4D-07D2D2CE6B02}">
      <dgm:prSet custT="1"/>
      <dgm:spPr/>
      <dgm:t>
        <a:bodyPr/>
        <a:lstStyle/>
        <a:p>
          <a:r>
            <a:rPr lang="en-GB" sz="2400" dirty="0">
              <a:latin typeface="Times New Roman" panose="02020603050405020304" pitchFamily="18" charset="0"/>
              <a:cs typeface="Times New Roman" panose="02020603050405020304" pitchFamily="18" charset="0"/>
            </a:rPr>
            <a:t>AI adoption Resistance decreases integration success (</a:t>
          </a:r>
          <a:r>
            <a:rPr lang="en-GB" sz="2400" dirty="0" err="1">
              <a:latin typeface="Times New Roman" panose="02020603050405020304" pitchFamily="18" charset="0"/>
              <a:cs typeface="Times New Roman" panose="02020603050405020304" pitchFamily="18" charset="0"/>
            </a:rPr>
            <a:t>Ferrario</a:t>
          </a:r>
          <a:r>
            <a:rPr lang="en-GB" sz="2400" dirty="0">
              <a:latin typeface="Times New Roman" panose="02020603050405020304" pitchFamily="18" charset="0"/>
              <a:cs typeface="Times New Roman" panose="02020603050405020304" pitchFamily="18" charset="0"/>
            </a:rPr>
            <a:t>, 2025)</a:t>
          </a:r>
          <a:endParaRPr lang="en-US" sz="2400" dirty="0">
            <a:latin typeface="Times New Roman" panose="02020603050405020304" pitchFamily="18" charset="0"/>
            <a:cs typeface="Times New Roman" panose="02020603050405020304" pitchFamily="18" charset="0"/>
          </a:endParaRPr>
        </a:p>
      </dgm:t>
    </dgm:pt>
    <dgm:pt modelId="{9330A423-6B6D-467F-9DCA-2FB81F530613}" type="parTrans" cxnId="{8A66458A-D75C-4E75-8815-460418DAC90E}">
      <dgm:prSet/>
      <dgm:spPr/>
      <dgm:t>
        <a:bodyPr/>
        <a:lstStyle/>
        <a:p>
          <a:endParaRPr lang="en-US"/>
        </a:p>
      </dgm:t>
    </dgm:pt>
    <dgm:pt modelId="{F23354F8-4767-4142-84D1-C26057D9162A}" type="sibTrans" cxnId="{8A66458A-D75C-4E75-8815-460418DAC90E}">
      <dgm:prSet/>
      <dgm:spPr/>
      <dgm:t>
        <a:bodyPr/>
        <a:lstStyle/>
        <a:p>
          <a:endParaRPr lang="en-US"/>
        </a:p>
      </dgm:t>
    </dgm:pt>
    <dgm:pt modelId="{16C51FDC-0D18-4E7C-BE15-FC876EA82199}">
      <dgm:prSet custT="1"/>
      <dgm:spPr/>
      <dgm:t>
        <a:bodyPr/>
        <a:lstStyle/>
        <a:p>
          <a:r>
            <a:rPr lang="en-GB" sz="2400" dirty="0">
              <a:latin typeface="Times New Roman" panose="02020603050405020304" pitchFamily="18" charset="0"/>
              <a:cs typeface="Times New Roman" panose="02020603050405020304" pitchFamily="18" charset="0"/>
            </a:rPr>
            <a:t>Cybersecurity risks emerge as another significant AI-related issue. </a:t>
          </a:r>
          <a:endParaRPr lang="en-US" sz="2400" dirty="0">
            <a:latin typeface="Times New Roman" panose="02020603050405020304" pitchFamily="18" charset="0"/>
            <a:cs typeface="Times New Roman" panose="02020603050405020304" pitchFamily="18" charset="0"/>
          </a:endParaRPr>
        </a:p>
      </dgm:t>
    </dgm:pt>
    <dgm:pt modelId="{5F5E0F5B-B143-498F-B85E-C1CE7A0B3D6D}" type="parTrans" cxnId="{1A40A69E-E006-4824-A671-93E62656CC54}">
      <dgm:prSet/>
      <dgm:spPr/>
      <dgm:t>
        <a:bodyPr/>
        <a:lstStyle/>
        <a:p>
          <a:endParaRPr lang="en-US"/>
        </a:p>
      </dgm:t>
    </dgm:pt>
    <dgm:pt modelId="{D5C93884-F258-4F8E-B6F2-57EAAA467E75}" type="sibTrans" cxnId="{1A40A69E-E006-4824-A671-93E62656CC54}">
      <dgm:prSet/>
      <dgm:spPr/>
      <dgm:t>
        <a:bodyPr/>
        <a:lstStyle/>
        <a:p>
          <a:endParaRPr lang="en-US"/>
        </a:p>
      </dgm:t>
    </dgm:pt>
    <dgm:pt modelId="{2D41A6AD-35D0-4A34-8A46-24E72F634541}" type="pres">
      <dgm:prSet presAssocID="{BD41F1C9-4422-4948-92EC-2B16F8EBF188}" presName="Name0" presStyleCnt="0">
        <dgm:presLayoutVars>
          <dgm:chMax val="7"/>
          <dgm:chPref val="7"/>
          <dgm:dir/>
        </dgm:presLayoutVars>
      </dgm:prSet>
      <dgm:spPr/>
    </dgm:pt>
    <dgm:pt modelId="{46A8D68F-D97A-4F49-82BE-1D60557C6B8D}" type="pres">
      <dgm:prSet presAssocID="{BD41F1C9-4422-4948-92EC-2B16F8EBF188}" presName="Name1" presStyleCnt="0"/>
      <dgm:spPr/>
    </dgm:pt>
    <dgm:pt modelId="{A0AA2860-85FA-43B4-BF02-9D56E5447A0D}" type="pres">
      <dgm:prSet presAssocID="{BD41F1C9-4422-4948-92EC-2B16F8EBF188}" presName="cycle" presStyleCnt="0"/>
      <dgm:spPr/>
    </dgm:pt>
    <dgm:pt modelId="{7805BBD4-7028-4C9E-8ED6-94E6DF6FCE36}" type="pres">
      <dgm:prSet presAssocID="{BD41F1C9-4422-4948-92EC-2B16F8EBF188}" presName="srcNode" presStyleLbl="node1" presStyleIdx="0" presStyleCnt="5"/>
      <dgm:spPr/>
    </dgm:pt>
    <dgm:pt modelId="{A6F4EF11-E7CF-494B-A9CB-55CAB7293C9E}" type="pres">
      <dgm:prSet presAssocID="{BD41F1C9-4422-4948-92EC-2B16F8EBF188}" presName="conn" presStyleLbl="parChTrans1D2" presStyleIdx="0" presStyleCnt="1"/>
      <dgm:spPr/>
    </dgm:pt>
    <dgm:pt modelId="{54A25D4F-761A-4369-8353-E679A80CB4FA}" type="pres">
      <dgm:prSet presAssocID="{BD41F1C9-4422-4948-92EC-2B16F8EBF188}" presName="extraNode" presStyleLbl="node1" presStyleIdx="0" presStyleCnt="5"/>
      <dgm:spPr/>
    </dgm:pt>
    <dgm:pt modelId="{91A4D240-FD02-4561-AF7E-9DE76F3789D6}" type="pres">
      <dgm:prSet presAssocID="{BD41F1C9-4422-4948-92EC-2B16F8EBF188}" presName="dstNode" presStyleLbl="node1" presStyleIdx="0" presStyleCnt="5"/>
      <dgm:spPr/>
    </dgm:pt>
    <dgm:pt modelId="{C194EE8B-EFCA-44D9-A4EE-EB41FEE5F081}" type="pres">
      <dgm:prSet presAssocID="{63F64357-0048-460B-A176-D6CFBD521152}" presName="text_1" presStyleLbl="node1" presStyleIdx="0" presStyleCnt="5">
        <dgm:presLayoutVars>
          <dgm:bulletEnabled val="1"/>
        </dgm:presLayoutVars>
      </dgm:prSet>
      <dgm:spPr/>
    </dgm:pt>
    <dgm:pt modelId="{1E0900A2-7680-49BF-B6AE-FBB1C02B3088}" type="pres">
      <dgm:prSet presAssocID="{63F64357-0048-460B-A176-D6CFBD521152}" presName="accent_1" presStyleCnt="0"/>
      <dgm:spPr/>
    </dgm:pt>
    <dgm:pt modelId="{F755BA20-D986-4B65-8278-9396AFF6291B}" type="pres">
      <dgm:prSet presAssocID="{63F64357-0048-460B-A176-D6CFBD521152}" presName="accentRepeatNode" presStyleLbl="solidFgAcc1" presStyleIdx="0" presStyleCnt="5"/>
      <dgm:spPr/>
    </dgm:pt>
    <dgm:pt modelId="{694C8DFB-F048-45C9-B571-F57149058562}" type="pres">
      <dgm:prSet presAssocID="{3219EBD4-63A3-4C5F-A090-BB1DCE21C2C8}" presName="text_2" presStyleLbl="node1" presStyleIdx="1" presStyleCnt="5">
        <dgm:presLayoutVars>
          <dgm:bulletEnabled val="1"/>
        </dgm:presLayoutVars>
      </dgm:prSet>
      <dgm:spPr/>
    </dgm:pt>
    <dgm:pt modelId="{4AB2D157-5A0B-4445-874D-B2AE8CF40D02}" type="pres">
      <dgm:prSet presAssocID="{3219EBD4-63A3-4C5F-A090-BB1DCE21C2C8}" presName="accent_2" presStyleCnt="0"/>
      <dgm:spPr/>
    </dgm:pt>
    <dgm:pt modelId="{02BB70D0-D672-44F6-B92A-A0B561A397C0}" type="pres">
      <dgm:prSet presAssocID="{3219EBD4-63A3-4C5F-A090-BB1DCE21C2C8}" presName="accentRepeatNode" presStyleLbl="solidFgAcc1" presStyleIdx="1" presStyleCnt="5"/>
      <dgm:spPr/>
    </dgm:pt>
    <dgm:pt modelId="{A572199D-EACB-489E-8175-19EBEE7BF575}" type="pres">
      <dgm:prSet presAssocID="{0888FFDC-7A66-43CD-9B87-9E9B7875029B}" presName="text_3" presStyleLbl="node1" presStyleIdx="2" presStyleCnt="5">
        <dgm:presLayoutVars>
          <dgm:bulletEnabled val="1"/>
        </dgm:presLayoutVars>
      </dgm:prSet>
      <dgm:spPr/>
    </dgm:pt>
    <dgm:pt modelId="{415EB656-60CF-4F52-B9B6-FDB193E55F52}" type="pres">
      <dgm:prSet presAssocID="{0888FFDC-7A66-43CD-9B87-9E9B7875029B}" presName="accent_3" presStyleCnt="0"/>
      <dgm:spPr/>
    </dgm:pt>
    <dgm:pt modelId="{332030B4-966C-4A86-BF99-C9744752DB4C}" type="pres">
      <dgm:prSet presAssocID="{0888FFDC-7A66-43CD-9B87-9E9B7875029B}" presName="accentRepeatNode" presStyleLbl="solidFgAcc1" presStyleIdx="2" presStyleCnt="5"/>
      <dgm:spPr/>
    </dgm:pt>
    <dgm:pt modelId="{CDB59B45-8E25-4709-815E-89D9A973005D}" type="pres">
      <dgm:prSet presAssocID="{E080A312-BC78-4E58-9B4D-07D2D2CE6B02}" presName="text_4" presStyleLbl="node1" presStyleIdx="3" presStyleCnt="5">
        <dgm:presLayoutVars>
          <dgm:bulletEnabled val="1"/>
        </dgm:presLayoutVars>
      </dgm:prSet>
      <dgm:spPr/>
    </dgm:pt>
    <dgm:pt modelId="{A7929050-908F-479D-97E4-7856781A4A08}" type="pres">
      <dgm:prSet presAssocID="{E080A312-BC78-4E58-9B4D-07D2D2CE6B02}" presName="accent_4" presStyleCnt="0"/>
      <dgm:spPr/>
    </dgm:pt>
    <dgm:pt modelId="{F7DF0E62-E3E5-43CC-9176-8C52235C04D8}" type="pres">
      <dgm:prSet presAssocID="{E080A312-BC78-4E58-9B4D-07D2D2CE6B02}" presName="accentRepeatNode" presStyleLbl="solidFgAcc1" presStyleIdx="3" presStyleCnt="5"/>
      <dgm:spPr/>
    </dgm:pt>
    <dgm:pt modelId="{A6615A18-4091-4B14-B4A1-0FFD44B08B44}" type="pres">
      <dgm:prSet presAssocID="{16C51FDC-0D18-4E7C-BE15-FC876EA82199}" presName="text_5" presStyleLbl="node1" presStyleIdx="4" presStyleCnt="5">
        <dgm:presLayoutVars>
          <dgm:bulletEnabled val="1"/>
        </dgm:presLayoutVars>
      </dgm:prSet>
      <dgm:spPr/>
    </dgm:pt>
    <dgm:pt modelId="{AFFFC4E7-D07C-4905-94DF-3172CEFAECCB}" type="pres">
      <dgm:prSet presAssocID="{16C51FDC-0D18-4E7C-BE15-FC876EA82199}" presName="accent_5" presStyleCnt="0"/>
      <dgm:spPr/>
    </dgm:pt>
    <dgm:pt modelId="{0A253DB3-CE5E-4E54-9623-2E011023E773}" type="pres">
      <dgm:prSet presAssocID="{16C51FDC-0D18-4E7C-BE15-FC876EA82199}" presName="accentRepeatNode" presStyleLbl="solidFgAcc1" presStyleIdx="4" presStyleCnt="5"/>
      <dgm:spPr/>
    </dgm:pt>
  </dgm:ptLst>
  <dgm:cxnLst>
    <dgm:cxn modelId="{49CFEF21-B268-49AB-AD95-2D6D41903D7B}" type="presOf" srcId="{16C51FDC-0D18-4E7C-BE15-FC876EA82199}" destId="{A6615A18-4091-4B14-B4A1-0FFD44B08B44}" srcOrd="0" destOrd="0" presId="urn:microsoft.com/office/officeart/2008/layout/VerticalCurvedList"/>
    <dgm:cxn modelId="{497B9C2A-5E2E-4364-9E94-89C1D02BE6E6}" type="presOf" srcId="{F4CDBDF3-5240-4EF9-B0F4-BF4B0EE24B79}" destId="{A6F4EF11-E7CF-494B-A9CB-55CAB7293C9E}" srcOrd="0" destOrd="0" presId="urn:microsoft.com/office/officeart/2008/layout/VerticalCurvedList"/>
    <dgm:cxn modelId="{33F86133-4EC2-4C56-A06D-6E8EE94D6CE2}" type="presOf" srcId="{63F64357-0048-460B-A176-D6CFBD521152}" destId="{C194EE8B-EFCA-44D9-A4EE-EB41FEE5F081}" srcOrd="0" destOrd="0" presId="urn:microsoft.com/office/officeart/2008/layout/VerticalCurvedList"/>
    <dgm:cxn modelId="{B6D8813D-07ED-4D84-A03B-AB010C32BEE9}" type="presOf" srcId="{BD41F1C9-4422-4948-92EC-2B16F8EBF188}" destId="{2D41A6AD-35D0-4A34-8A46-24E72F634541}" srcOrd="0" destOrd="0" presId="urn:microsoft.com/office/officeart/2008/layout/VerticalCurvedList"/>
    <dgm:cxn modelId="{7258DA43-1295-4A39-8305-5810710232A3}" srcId="{BD41F1C9-4422-4948-92EC-2B16F8EBF188}" destId="{0888FFDC-7A66-43CD-9B87-9E9B7875029B}" srcOrd="2" destOrd="0" parTransId="{F56DA8F2-B772-4D66-A37C-4357B4BF5BF7}" sibTransId="{9089D883-9B53-4A93-B3EB-22B3F3D63771}"/>
    <dgm:cxn modelId="{451EFA64-11D0-4B66-8DF7-BFBCAFDF71EA}" type="presOf" srcId="{0888FFDC-7A66-43CD-9B87-9E9B7875029B}" destId="{A572199D-EACB-489E-8175-19EBEE7BF575}" srcOrd="0" destOrd="0" presId="urn:microsoft.com/office/officeart/2008/layout/VerticalCurvedList"/>
    <dgm:cxn modelId="{C8A88E53-D1F9-4F70-8866-19C78A46FEB3}" srcId="{BD41F1C9-4422-4948-92EC-2B16F8EBF188}" destId="{3219EBD4-63A3-4C5F-A090-BB1DCE21C2C8}" srcOrd="1" destOrd="0" parTransId="{0592CD90-5472-4D37-BFE9-2480E08AD4FD}" sibTransId="{42E6E025-F0E9-4761-882F-BF3EA1B98C9B}"/>
    <dgm:cxn modelId="{8A66458A-D75C-4E75-8815-460418DAC90E}" srcId="{BD41F1C9-4422-4948-92EC-2B16F8EBF188}" destId="{E080A312-BC78-4E58-9B4D-07D2D2CE6B02}" srcOrd="3" destOrd="0" parTransId="{9330A423-6B6D-467F-9DCA-2FB81F530613}" sibTransId="{F23354F8-4767-4142-84D1-C26057D9162A}"/>
    <dgm:cxn modelId="{0332378C-31BB-413C-AF1B-C2C764A91B6B}" type="presOf" srcId="{E080A312-BC78-4E58-9B4D-07D2D2CE6B02}" destId="{CDB59B45-8E25-4709-815E-89D9A973005D}" srcOrd="0" destOrd="0" presId="urn:microsoft.com/office/officeart/2008/layout/VerticalCurvedList"/>
    <dgm:cxn modelId="{1A40A69E-E006-4824-A671-93E62656CC54}" srcId="{BD41F1C9-4422-4948-92EC-2B16F8EBF188}" destId="{16C51FDC-0D18-4E7C-BE15-FC876EA82199}" srcOrd="4" destOrd="0" parTransId="{5F5E0F5B-B143-498F-B85E-C1CE7A0B3D6D}" sibTransId="{D5C93884-F258-4F8E-B6F2-57EAAA467E75}"/>
    <dgm:cxn modelId="{F4EFAEA5-2087-4540-B00E-92D75E9E6908}" srcId="{BD41F1C9-4422-4948-92EC-2B16F8EBF188}" destId="{63F64357-0048-460B-A176-D6CFBD521152}" srcOrd="0" destOrd="0" parTransId="{F276BAB8-E8FB-4B29-A950-B54DCAE60DE2}" sibTransId="{F4CDBDF3-5240-4EF9-B0F4-BF4B0EE24B79}"/>
    <dgm:cxn modelId="{B50803E5-BF14-439B-B61D-1E2A5C926035}" type="presOf" srcId="{3219EBD4-63A3-4C5F-A090-BB1DCE21C2C8}" destId="{694C8DFB-F048-45C9-B571-F57149058562}" srcOrd="0" destOrd="0" presId="urn:microsoft.com/office/officeart/2008/layout/VerticalCurvedList"/>
    <dgm:cxn modelId="{F0622F02-95FC-4D3E-9AAD-4B3CA7A217A6}" type="presParOf" srcId="{2D41A6AD-35D0-4A34-8A46-24E72F634541}" destId="{46A8D68F-D97A-4F49-82BE-1D60557C6B8D}" srcOrd="0" destOrd="0" presId="urn:microsoft.com/office/officeart/2008/layout/VerticalCurvedList"/>
    <dgm:cxn modelId="{A4C9BC02-C7B8-44AE-BDC8-AF66DFE84AD7}" type="presParOf" srcId="{46A8D68F-D97A-4F49-82BE-1D60557C6B8D}" destId="{A0AA2860-85FA-43B4-BF02-9D56E5447A0D}" srcOrd="0" destOrd="0" presId="urn:microsoft.com/office/officeart/2008/layout/VerticalCurvedList"/>
    <dgm:cxn modelId="{2A939475-7184-4407-85BA-1FB4F0F76AEE}" type="presParOf" srcId="{A0AA2860-85FA-43B4-BF02-9D56E5447A0D}" destId="{7805BBD4-7028-4C9E-8ED6-94E6DF6FCE36}" srcOrd="0" destOrd="0" presId="urn:microsoft.com/office/officeart/2008/layout/VerticalCurvedList"/>
    <dgm:cxn modelId="{378A5E9A-79C3-4B2A-A3F0-6D104022C835}" type="presParOf" srcId="{A0AA2860-85FA-43B4-BF02-9D56E5447A0D}" destId="{A6F4EF11-E7CF-494B-A9CB-55CAB7293C9E}" srcOrd="1" destOrd="0" presId="urn:microsoft.com/office/officeart/2008/layout/VerticalCurvedList"/>
    <dgm:cxn modelId="{BAF9F538-B597-4ADC-8E02-1ED35A7E1F33}" type="presParOf" srcId="{A0AA2860-85FA-43B4-BF02-9D56E5447A0D}" destId="{54A25D4F-761A-4369-8353-E679A80CB4FA}" srcOrd="2" destOrd="0" presId="urn:microsoft.com/office/officeart/2008/layout/VerticalCurvedList"/>
    <dgm:cxn modelId="{5B82013D-711B-40D7-929F-1CD99A15C388}" type="presParOf" srcId="{A0AA2860-85FA-43B4-BF02-9D56E5447A0D}" destId="{91A4D240-FD02-4561-AF7E-9DE76F3789D6}" srcOrd="3" destOrd="0" presId="urn:microsoft.com/office/officeart/2008/layout/VerticalCurvedList"/>
    <dgm:cxn modelId="{FD809010-13FA-4AB4-B519-C142DAC2BF6F}" type="presParOf" srcId="{46A8D68F-D97A-4F49-82BE-1D60557C6B8D}" destId="{C194EE8B-EFCA-44D9-A4EE-EB41FEE5F081}" srcOrd="1" destOrd="0" presId="urn:microsoft.com/office/officeart/2008/layout/VerticalCurvedList"/>
    <dgm:cxn modelId="{05C21835-8E74-4D01-A23C-62EBD71B898E}" type="presParOf" srcId="{46A8D68F-D97A-4F49-82BE-1D60557C6B8D}" destId="{1E0900A2-7680-49BF-B6AE-FBB1C02B3088}" srcOrd="2" destOrd="0" presId="urn:microsoft.com/office/officeart/2008/layout/VerticalCurvedList"/>
    <dgm:cxn modelId="{012F4E79-24F4-44C6-97D9-ECDC695A6B17}" type="presParOf" srcId="{1E0900A2-7680-49BF-B6AE-FBB1C02B3088}" destId="{F755BA20-D986-4B65-8278-9396AFF6291B}" srcOrd="0" destOrd="0" presId="urn:microsoft.com/office/officeart/2008/layout/VerticalCurvedList"/>
    <dgm:cxn modelId="{A857607B-7109-4527-882E-E4F1F88228E4}" type="presParOf" srcId="{46A8D68F-D97A-4F49-82BE-1D60557C6B8D}" destId="{694C8DFB-F048-45C9-B571-F57149058562}" srcOrd="3" destOrd="0" presId="urn:microsoft.com/office/officeart/2008/layout/VerticalCurvedList"/>
    <dgm:cxn modelId="{840E6955-3402-473B-9D0F-6BEE3EC14A2E}" type="presParOf" srcId="{46A8D68F-D97A-4F49-82BE-1D60557C6B8D}" destId="{4AB2D157-5A0B-4445-874D-B2AE8CF40D02}" srcOrd="4" destOrd="0" presId="urn:microsoft.com/office/officeart/2008/layout/VerticalCurvedList"/>
    <dgm:cxn modelId="{215D0522-FF8D-4FFE-9F6F-6319F91C1B74}" type="presParOf" srcId="{4AB2D157-5A0B-4445-874D-B2AE8CF40D02}" destId="{02BB70D0-D672-44F6-B92A-A0B561A397C0}" srcOrd="0" destOrd="0" presId="urn:microsoft.com/office/officeart/2008/layout/VerticalCurvedList"/>
    <dgm:cxn modelId="{BB5820A0-BF3D-4C8F-9C7F-A6F0F110D815}" type="presParOf" srcId="{46A8D68F-D97A-4F49-82BE-1D60557C6B8D}" destId="{A572199D-EACB-489E-8175-19EBEE7BF575}" srcOrd="5" destOrd="0" presId="urn:microsoft.com/office/officeart/2008/layout/VerticalCurvedList"/>
    <dgm:cxn modelId="{C378DFC6-C253-420F-8107-24DEBE552E1E}" type="presParOf" srcId="{46A8D68F-D97A-4F49-82BE-1D60557C6B8D}" destId="{415EB656-60CF-4F52-B9B6-FDB193E55F52}" srcOrd="6" destOrd="0" presId="urn:microsoft.com/office/officeart/2008/layout/VerticalCurvedList"/>
    <dgm:cxn modelId="{19674E66-8CC4-4EE2-956D-544C358B2945}" type="presParOf" srcId="{415EB656-60CF-4F52-B9B6-FDB193E55F52}" destId="{332030B4-966C-4A86-BF99-C9744752DB4C}" srcOrd="0" destOrd="0" presId="urn:microsoft.com/office/officeart/2008/layout/VerticalCurvedList"/>
    <dgm:cxn modelId="{9DB6D553-ED9A-48DE-B9E9-CDA9A1E7286F}" type="presParOf" srcId="{46A8D68F-D97A-4F49-82BE-1D60557C6B8D}" destId="{CDB59B45-8E25-4709-815E-89D9A973005D}" srcOrd="7" destOrd="0" presId="urn:microsoft.com/office/officeart/2008/layout/VerticalCurvedList"/>
    <dgm:cxn modelId="{6599F666-5B85-4DF1-A43E-B04FC84DA5DE}" type="presParOf" srcId="{46A8D68F-D97A-4F49-82BE-1D60557C6B8D}" destId="{A7929050-908F-479D-97E4-7856781A4A08}" srcOrd="8" destOrd="0" presId="urn:microsoft.com/office/officeart/2008/layout/VerticalCurvedList"/>
    <dgm:cxn modelId="{BCC23C11-1B36-4B48-94C3-EA8A125915F3}" type="presParOf" srcId="{A7929050-908F-479D-97E4-7856781A4A08}" destId="{F7DF0E62-E3E5-43CC-9176-8C52235C04D8}" srcOrd="0" destOrd="0" presId="urn:microsoft.com/office/officeart/2008/layout/VerticalCurvedList"/>
    <dgm:cxn modelId="{12134506-7A57-4088-A7D7-41A854DB5332}" type="presParOf" srcId="{46A8D68F-D97A-4F49-82BE-1D60557C6B8D}" destId="{A6615A18-4091-4B14-B4A1-0FFD44B08B44}" srcOrd="9" destOrd="0" presId="urn:microsoft.com/office/officeart/2008/layout/VerticalCurvedList"/>
    <dgm:cxn modelId="{ADE41567-AEA4-4602-8FAE-36F2000D1496}" type="presParOf" srcId="{46A8D68F-D97A-4F49-82BE-1D60557C6B8D}" destId="{AFFFC4E7-D07C-4905-94DF-3172CEFAECCB}" srcOrd="10" destOrd="0" presId="urn:microsoft.com/office/officeart/2008/layout/VerticalCurvedList"/>
    <dgm:cxn modelId="{1061E220-E367-459D-848B-1DE021E8ADD5}" type="presParOf" srcId="{AFFFC4E7-D07C-4905-94DF-3172CEFAECCB}" destId="{0A253DB3-CE5E-4E54-9623-2E011023E773}"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D85F7B-250A-47C5-AD89-8E9F91E8FDCA}" type="doc">
      <dgm:prSet loTypeId="urn:microsoft.com/office/officeart/2005/8/layout/vProcess5" loCatId="process" qsTypeId="urn:microsoft.com/office/officeart/2005/8/quickstyle/simple1" qsCatId="simple" csTypeId="urn:microsoft.com/office/officeart/2005/8/colors/accent0_3" csCatId="mainScheme" phldr="1"/>
      <dgm:spPr/>
    </dgm:pt>
    <dgm:pt modelId="{3911A43F-7412-443E-9B06-0CCED11BB28B}">
      <dgm:prSet phldrT="[Text]" custT="1"/>
      <dgm:spPr/>
      <dgm:t>
        <a:bodyPr/>
        <a:lstStyle/>
        <a:p>
          <a:pPr algn="ctr" rtl="0"/>
          <a:r>
            <a:rPr lang="en-GB" sz="2400" dirty="0">
              <a:latin typeface="Times New Roman" panose="02020603050405020304" pitchFamily="18" charset="0"/>
              <a:cs typeface="Times New Roman" panose="02020603050405020304" pitchFamily="18" charset="0"/>
            </a:rPr>
            <a:t>Maintaining the employees' expectations in the time of expansion, digital transformation and AI adaptation within the new energy business.</a:t>
          </a:r>
          <a:endParaRPr lang="en-US" sz="2400" dirty="0">
            <a:latin typeface="Times New Roman" panose="02020603050405020304" pitchFamily="18" charset="0"/>
            <a:cs typeface="Times New Roman" panose="02020603050405020304" pitchFamily="18" charset="0"/>
          </a:endParaRPr>
        </a:p>
      </dgm:t>
    </dgm:pt>
    <dgm:pt modelId="{ED2E96EE-C469-4B4A-975A-69AF7F554856}" type="parTrans" cxnId="{4743EE9B-FE17-41E0-B27B-41181867AD7D}">
      <dgm:prSet/>
      <dgm:spPr/>
      <dgm:t>
        <a:bodyPr/>
        <a:lstStyle/>
        <a:p>
          <a:endParaRPr lang="en-US"/>
        </a:p>
      </dgm:t>
    </dgm:pt>
    <dgm:pt modelId="{4FA77966-07CE-4F3B-A19E-B6C32D8DDE0A}" type="sibTrans" cxnId="{4743EE9B-FE17-41E0-B27B-41181867AD7D}">
      <dgm:prSet/>
      <dgm:spPr/>
      <dgm:t>
        <a:bodyPr/>
        <a:lstStyle/>
        <a:p>
          <a:endParaRPr lang="en-US"/>
        </a:p>
      </dgm:t>
    </dgm:pt>
    <dgm:pt modelId="{9BAB2FCF-D30C-4D15-9593-996EC13B9B17}">
      <dgm:prSet custT="1"/>
      <dgm:spPr/>
      <dgm:t>
        <a:bodyPr/>
        <a:lstStyle/>
        <a:p>
          <a:pPr algn="ctr"/>
          <a:r>
            <a:rPr lang="en-GB" sz="2400">
              <a:latin typeface="Times New Roman" panose="02020603050405020304" pitchFamily="18" charset="0"/>
              <a:cs typeface="Times New Roman" panose="02020603050405020304" pitchFamily="18" charset="0"/>
            </a:rPr>
            <a:t>Across multiple business segments, Reliance manages diverse cultures.</a:t>
          </a:r>
          <a:endParaRPr lang="en-US" sz="2400">
            <a:latin typeface="Times New Roman" panose="02020603050405020304" pitchFamily="18" charset="0"/>
            <a:cs typeface="Times New Roman" panose="02020603050405020304" pitchFamily="18" charset="0"/>
          </a:endParaRPr>
        </a:p>
      </dgm:t>
    </dgm:pt>
    <dgm:pt modelId="{C37522FA-ECC0-4BC1-8343-980617CD0EE0}" type="parTrans" cxnId="{381D6EE9-C588-4EED-A0DA-B3D7621F7A17}">
      <dgm:prSet/>
      <dgm:spPr/>
      <dgm:t>
        <a:bodyPr/>
        <a:lstStyle/>
        <a:p>
          <a:endParaRPr lang="en-US"/>
        </a:p>
      </dgm:t>
    </dgm:pt>
    <dgm:pt modelId="{7965DA32-DB5A-4378-A711-6B922DBAF9AB}" type="sibTrans" cxnId="{381D6EE9-C588-4EED-A0DA-B3D7621F7A17}">
      <dgm:prSet/>
      <dgm:spPr/>
      <dgm:t>
        <a:bodyPr/>
        <a:lstStyle/>
        <a:p>
          <a:endParaRPr lang="en-US"/>
        </a:p>
      </dgm:t>
    </dgm:pt>
    <dgm:pt modelId="{DC9C109E-22A6-4DCF-B8B2-43C0D08B4E79}">
      <dgm:prSet custT="1"/>
      <dgm:spPr/>
      <dgm:t>
        <a:bodyPr/>
        <a:lstStyle/>
        <a:p>
          <a:pPr algn="ctr"/>
          <a:r>
            <a:rPr lang="en-GB" sz="2400">
              <a:latin typeface="Times New Roman" panose="02020603050405020304" pitchFamily="18" charset="0"/>
              <a:cs typeface="Times New Roman" panose="02020603050405020304" pitchFamily="18" charset="0"/>
            </a:rPr>
            <a:t>Reliance's lead digitally connected and hybrid teams efficiently </a:t>
          </a:r>
          <a:endParaRPr lang="en-US" sz="2400">
            <a:latin typeface="Times New Roman" panose="02020603050405020304" pitchFamily="18" charset="0"/>
            <a:cs typeface="Times New Roman" panose="02020603050405020304" pitchFamily="18" charset="0"/>
          </a:endParaRPr>
        </a:p>
      </dgm:t>
    </dgm:pt>
    <dgm:pt modelId="{F9D71315-3A8B-42EB-8D96-F0573125AB62}" type="parTrans" cxnId="{F476548C-397D-4E8D-B906-B566897B567F}">
      <dgm:prSet/>
      <dgm:spPr/>
      <dgm:t>
        <a:bodyPr/>
        <a:lstStyle/>
        <a:p>
          <a:endParaRPr lang="en-US"/>
        </a:p>
      </dgm:t>
    </dgm:pt>
    <dgm:pt modelId="{1FB8DC2E-77DB-443A-B441-AD30F5D8A6DD}" type="sibTrans" cxnId="{F476548C-397D-4E8D-B906-B566897B567F}">
      <dgm:prSet/>
      <dgm:spPr/>
      <dgm:t>
        <a:bodyPr/>
        <a:lstStyle/>
        <a:p>
          <a:endParaRPr lang="en-US"/>
        </a:p>
      </dgm:t>
    </dgm:pt>
    <dgm:pt modelId="{86DB41AE-1A4E-4B09-90C5-99FAD362C4AE}">
      <dgm:prSet custT="1"/>
      <dgm:spPr/>
      <dgm:t>
        <a:bodyPr/>
        <a:lstStyle/>
        <a:p>
          <a:pPr algn="ctr"/>
          <a:r>
            <a:rPr lang="en-GB" sz="2400">
              <a:latin typeface="Times New Roman" panose="02020603050405020304" pitchFamily="18" charset="0"/>
              <a:cs typeface="Times New Roman" panose="02020603050405020304" pitchFamily="18" charset="0"/>
            </a:rPr>
            <a:t>Reliance's large operations, ensure leadership consistency (Payne, 2025)</a:t>
          </a:r>
          <a:endParaRPr lang="en-US" sz="2400" dirty="0">
            <a:latin typeface="Times New Roman" panose="02020603050405020304" pitchFamily="18" charset="0"/>
            <a:cs typeface="Times New Roman" panose="02020603050405020304" pitchFamily="18" charset="0"/>
          </a:endParaRPr>
        </a:p>
      </dgm:t>
    </dgm:pt>
    <dgm:pt modelId="{6EBCCA7A-6504-4408-A92D-FC44A45B6D33}" type="parTrans" cxnId="{59F4C98F-4598-4D33-8BFB-8092572075D9}">
      <dgm:prSet/>
      <dgm:spPr/>
      <dgm:t>
        <a:bodyPr/>
        <a:lstStyle/>
        <a:p>
          <a:endParaRPr lang="en-US"/>
        </a:p>
      </dgm:t>
    </dgm:pt>
    <dgm:pt modelId="{B9669C8E-7FA3-4F82-BA96-20086896A0E0}" type="sibTrans" cxnId="{59F4C98F-4598-4D33-8BFB-8092572075D9}">
      <dgm:prSet/>
      <dgm:spPr/>
      <dgm:t>
        <a:bodyPr/>
        <a:lstStyle/>
        <a:p>
          <a:endParaRPr lang="en-US"/>
        </a:p>
      </dgm:t>
    </dgm:pt>
    <dgm:pt modelId="{4295D487-D1CC-45BF-8E5D-19F2C2EAE5CB}">
      <dgm:prSet custT="1"/>
      <dgm:spPr/>
      <dgm:t>
        <a:bodyPr/>
        <a:lstStyle/>
        <a:p>
          <a:pPr algn="ctr"/>
          <a:r>
            <a:rPr lang="en-GB" sz="2400" dirty="0">
              <a:latin typeface="Times New Roman" panose="02020603050405020304" pitchFamily="18" charset="0"/>
              <a:cs typeface="Times New Roman" panose="02020603050405020304" pitchFamily="18" charset="0"/>
            </a:rPr>
            <a:t>Through AI-driven transformation, Reliance's support their employees</a:t>
          </a:r>
          <a:endParaRPr lang="en-US" sz="2400" dirty="0">
            <a:latin typeface="Times New Roman" panose="02020603050405020304" pitchFamily="18" charset="0"/>
            <a:cs typeface="Times New Roman" panose="02020603050405020304" pitchFamily="18" charset="0"/>
          </a:endParaRPr>
        </a:p>
      </dgm:t>
    </dgm:pt>
    <dgm:pt modelId="{9D80A703-102E-447A-A138-4963D4FB756A}" type="parTrans" cxnId="{9A717665-4A69-407F-9FB6-138904CC3FA9}">
      <dgm:prSet/>
      <dgm:spPr/>
      <dgm:t>
        <a:bodyPr/>
        <a:lstStyle/>
        <a:p>
          <a:endParaRPr lang="en-US"/>
        </a:p>
      </dgm:t>
    </dgm:pt>
    <dgm:pt modelId="{6D7AB920-3E10-43AD-90AF-F673CA75360F}" type="sibTrans" cxnId="{9A717665-4A69-407F-9FB6-138904CC3FA9}">
      <dgm:prSet/>
      <dgm:spPr/>
      <dgm:t>
        <a:bodyPr/>
        <a:lstStyle/>
        <a:p>
          <a:endParaRPr lang="en-US"/>
        </a:p>
      </dgm:t>
    </dgm:pt>
    <dgm:pt modelId="{559418AC-56D3-4F38-B35E-E84EDEE45BAF}" type="pres">
      <dgm:prSet presAssocID="{38D85F7B-250A-47C5-AD89-8E9F91E8FDCA}" presName="outerComposite" presStyleCnt="0">
        <dgm:presLayoutVars>
          <dgm:chMax val="5"/>
          <dgm:dir/>
          <dgm:resizeHandles val="exact"/>
        </dgm:presLayoutVars>
      </dgm:prSet>
      <dgm:spPr/>
    </dgm:pt>
    <dgm:pt modelId="{4E62152E-F4A9-4A87-B86D-751607DA115F}" type="pres">
      <dgm:prSet presAssocID="{38D85F7B-250A-47C5-AD89-8E9F91E8FDCA}" presName="dummyMaxCanvas" presStyleCnt="0">
        <dgm:presLayoutVars/>
      </dgm:prSet>
      <dgm:spPr/>
    </dgm:pt>
    <dgm:pt modelId="{A10C3240-2B26-4D21-A6D3-2B696B206878}" type="pres">
      <dgm:prSet presAssocID="{38D85F7B-250A-47C5-AD89-8E9F91E8FDCA}" presName="FiveNodes_1" presStyleLbl="node1" presStyleIdx="0" presStyleCnt="5">
        <dgm:presLayoutVars>
          <dgm:bulletEnabled val="1"/>
        </dgm:presLayoutVars>
      </dgm:prSet>
      <dgm:spPr/>
    </dgm:pt>
    <dgm:pt modelId="{F4C8C7C7-104D-4E89-9482-11AC92F99D63}" type="pres">
      <dgm:prSet presAssocID="{38D85F7B-250A-47C5-AD89-8E9F91E8FDCA}" presName="FiveNodes_2" presStyleLbl="node1" presStyleIdx="1" presStyleCnt="5">
        <dgm:presLayoutVars>
          <dgm:bulletEnabled val="1"/>
        </dgm:presLayoutVars>
      </dgm:prSet>
      <dgm:spPr/>
    </dgm:pt>
    <dgm:pt modelId="{47969E46-5BE8-409C-BEA9-7091568CC7AD}" type="pres">
      <dgm:prSet presAssocID="{38D85F7B-250A-47C5-AD89-8E9F91E8FDCA}" presName="FiveNodes_3" presStyleLbl="node1" presStyleIdx="2" presStyleCnt="5">
        <dgm:presLayoutVars>
          <dgm:bulletEnabled val="1"/>
        </dgm:presLayoutVars>
      </dgm:prSet>
      <dgm:spPr/>
    </dgm:pt>
    <dgm:pt modelId="{DFFEC306-0756-47B5-8BB6-F1A9666620E2}" type="pres">
      <dgm:prSet presAssocID="{38D85F7B-250A-47C5-AD89-8E9F91E8FDCA}" presName="FiveNodes_4" presStyleLbl="node1" presStyleIdx="3" presStyleCnt="5">
        <dgm:presLayoutVars>
          <dgm:bulletEnabled val="1"/>
        </dgm:presLayoutVars>
      </dgm:prSet>
      <dgm:spPr/>
    </dgm:pt>
    <dgm:pt modelId="{9639B4F7-D97F-430A-AF3B-850E6CF850A7}" type="pres">
      <dgm:prSet presAssocID="{38D85F7B-250A-47C5-AD89-8E9F91E8FDCA}" presName="FiveNodes_5" presStyleLbl="node1" presStyleIdx="4" presStyleCnt="5">
        <dgm:presLayoutVars>
          <dgm:bulletEnabled val="1"/>
        </dgm:presLayoutVars>
      </dgm:prSet>
      <dgm:spPr/>
    </dgm:pt>
    <dgm:pt modelId="{AF3269B0-5666-417B-9DD9-126F368573DF}" type="pres">
      <dgm:prSet presAssocID="{38D85F7B-250A-47C5-AD89-8E9F91E8FDCA}" presName="FiveConn_1-2" presStyleLbl="fgAccFollowNode1" presStyleIdx="0" presStyleCnt="4">
        <dgm:presLayoutVars>
          <dgm:bulletEnabled val="1"/>
        </dgm:presLayoutVars>
      </dgm:prSet>
      <dgm:spPr/>
    </dgm:pt>
    <dgm:pt modelId="{E1F2A8DB-980B-4F1D-86D4-10F27965A5B3}" type="pres">
      <dgm:prSet presAssocID="{38D85F7B-250A-47C5-AD89-8E9F91E8FDCA}" presName="FiveConn_2-3" presStyleLbl="fgAccFollowNode1" presStyleIdx="1" presStyleCnt="4">
        <dgm:presLayoutVars>
          <dgm:bulletEnabled val="1"/>
        </dgm:presLayoutVars>
      </dgm:prSet>
      <dgm:spPr/>
    </dgm:pt>
    <dgm:pt modelId="{4A439644-2771-47B9-BD8E-864FD28C98D4}" type="pres">
      <dgm:prSet presAssocID="{38D85F7B-250A-47C5-AD89-8E9F91E8FDCA}" presName="FiveConn_3-4" presStyleLbl="fgAccFollowNode1" presStyleIdx="2" presStyleCnt="4">
        <dgm:presLayoutVars>
          <dgm:bulletEnabled val="1"/>
        </dgm:presLayoutVars>
      </dgm:prSet>
      <dgm:spPr/>
    </dgm:pt>
    <dgm:pt modelId="{06F55EFD-26ED-491D-97DC-F719C503B208}" type="pres">
      <dgm:prSet presAssocID="{38D85F7B-250A-47C5-AD89-8E9F91E8FDCA}" presName="FiveConn_4-5" presStyleLbl="fgAccFollowNode1" presStyleIdx="3" presStyleCnt="4">
        <dgm:presLayoutVars>
          <dgm:bulletEnabled val="1"/>
        </dgm:presLayoutVars>
      </dgm:prSet>
      <dgm:spPr/>
    </dgm:pt>
    <dgm:pt modelId="{D2F8D3A5-21AA-4552-8F47-2594FA1352B4}" type="pres">
      <dgm:prSet presAssocID="{38D85F7B-250A-47C5-AD89-8E9F91E8FDCA}" presName="FiveNodes_1_text" presStyleLbl="node1" presStyleIdx="4" presStyleCnt="5">
        <dgm:presLayoutVars>
          <dgm:bulletEnabled val="1"/>
        </dgm:presLayoutVars>
      </dgm:prSet>
      <dgm:spPr/>
    </dgm:pt>
    <dgm:pt modelId="{B67434A6-A9AB-4063-8296-2585C028889C}" type="pres">
      <dgm:prSet presAssocID="{38D85F7B-250A-47C5-AD89-8E9F91E8FDCA}" presName="FiveNodes_2_text" presStyleLbl="node1" presStyleIdx="4" presStyleCnt="5">
        <dgm:presLayoutVars>
          <dgm:bulletEnabled val="1"/>
        </dgm:presLayoutVars>
      </dgm:prSet>
      <dgm:spPr/>
    </dgm:pt>
    <dgm:pt modelId="{54759CD0-A018-4588-B055-E5B68B01797B}" type="pres">
      <dgm:prSet presAssocID="{38D85F7B-250A-47C5-AD89-8E9F91E8FDCA}" presName="FiveNodes_3_text" presStyleLbl="node1" presStyleIdx="4" presStyleCnt="5">
        <dgm:presLayoutVars>
          <dgm:bulletEnabled val="1"/>
        </dgm:presLayoutVars>
      </dgm:prSet>
      <dgm:spPr/>
    </dgm:pt>
    <dgm:pt modelId="{2F302BB0-EEA1-4C4C-BA58-8A56D89F6CD5}" type="pres">
      <dgm:prSet presAssocID="{38D85F7B-250A-47C5-AD89-8E9F91E8FDCA}" presName="FiveNodes_4_text" presStyleLbl="node1" presStyleIdx="4" presStyleCnt="5">
        <dgm:presLayoutVars>
          <dgm:bulletEnabled val="1"/>
        </dgm:presLayoutVars>
      </dgm:prSet>
      <dgm:spPr/>
    </dgm:pt>
    <dgm:pt modelId="{D15B0CDE-AB03-4562-AA28-C7B49385CB5A}" type="pres">
      <dgm:prSet presAssocID="{38D85F7B-250A-47C5-AD89-8E9F91E8FDCA}" presName="FiveNodes_5_text" presStyleLbl="node1" presStyleIdx="4" presStyleCnt="5">
        <dgm:presLayoutVars>
          <dgm:bulletEnabled val="1"/>
        </dgm:presLayoutVars>
      </dgm:prSet>
      <dgm:spPr/>
    </dgm:pt>
  </dgm:ptLst>
  <dgm:cxnLst>
    <dgm:cxn modelId="{3AF57D03-1B00-47A1-85F7-3E7783EA8C74}" type="presOf" srcId="{4FA77966-07CE-4F3B-A19E-B6C32D8DDE0A}" destId="{AF3269B0-5666-417B-9DD9-126F368573DF}" srcOrd="0" destOrd="0" presId="urn:microsoft.com/office/officeart/2005/8/layout/vProcess5"/>
    <dgm:cxn modelId="{D6E3A804-8DB7-4914-9C10-9FFC4A11F80C}" type="presOf" srcId="{DC9C109E-22A6-4DCF-B8B2-43C0D08B4E79}" destId="{54759CD0-A018-4588-B055-E5B68B01797B}" srcOrd="1" destOrd="0" presId="urn:microsoft.com/office/officeart/2005/8/layout/vProcess5"/>
    <dgm:cxn modelId="{B55CA92C-5F16-4865-AA27-E424635481BB}" type="presOf" srcId="{DC9C109E-22A6-4DCF-B8B2-43C0D08B4E79}" destId="{47969E46-5BE8-409C-BEA9-7091568CC7AD}" srcOrd="0" destOrd="0" presId="urn:microsoft.com/office/officeart/2005/8/layout/vProcess5"/>
    <dgm:cxn modelId="{6D77F639-3AD5-4902-9D79-6673A711DA7B}" type="presOf" srcId="{4295D487-D1CC-45BF-8E5D-19F2C2EAE5CB}" destId="{D15B0CDE-AB03-4562-AA28-C7B49385CB5A}" srcOrd="1" destOrd="0" presId="urn:microsoft.com/office/officeart/2005/8/layout/vProcess5"/>
    <dgm:cxn modelId="{0ABF745C-06C0-45CE-8B36-13F73CA93746}" type="presOf" srcId="{9BAB2FCF-D30C-4D15-9593-996EC13B9B17}" destId="{F4C8C7C7-104D-4E89-9482-11AC92F99D63}" srcOrd="0" destOrd="0" presId="urn:microsoft.com/office/officeart/2005/8/layout/vProcess5"/>
    <dgm:cxn modelId="{9A717665-4A69-407F-9FB6-138904CC3FA9}" srcId="{38D85F7B-250A-47C5-AD89-8E9F91E8FDCA}" destId="{4295D487-D1CC-45BF-8E5D-19F2C2EAE5CB}" srcOrd="4" destOrd="0" parTransId="{9D80A703-102E-447A-A138-4963D4FB756A}" sibTransId="{6D7AB920-3E10-43AD-90AF-F673CA75360F}"/>
    <dgm:cxn modelId="{79A6A77A-157D-4FD2-9DA1-3C02196496BB}" type="presOf" srcId="{4295D487-D1CC-45BF-8E5D-19F2C2EAE5CB}" destId="{9639B4F7-D97F-430A-AF3B-850E6CF850A7}" srcOrd="0" destOrd="0" presId="urn:microsoft.com/office/officeart/2005/8/layout/vProcess5"/>
    <dgm:cxn modelId="{F476548C-397D-4E8D-B906-B566897B567F}" srcId="{38D85F7B-250A-47C5-AD89-8E9F91E8FDCA}" destId="{DC9C109E-22A6-4DCF-B8B2-43C0D08B4E79}" srcOrd="2" destOrd="0" parTransId="{F9D71315-3A8B-42EB-8D96-F0573125AB62}" sibTransId="{1FB8DC2E-77DB-443A-B441-AD30F5D8A6DD}"/>
    <dgm:cxn modelId="{59F4C98F-4598-4D33-8BFB-8092572075D9}" srcId="{38D85F7B-250A-47C5-AD89-8E9F91E8FDCA}" destId="{86DB41AE-1A4E-4B09-90C5-99FAD362C4AE}" srcOrd="3" destOrd="0" parTransId="{6EBCCA7A-6504-4408-A92D-FC44A45B6D33}" sibTransId="{B9669C8E-7FA3-4F82-BA96-20086896A0E0}"/>
    <dgm:cxn modelId="{5DB18896-4CF7-46AB-8D71-C09B2AB01285}" type="presOf" srcId="{9BAB2FCF-D30C-4D15-9593-996EC13B9B17}" destId="{B67434A6-A9AB-4063-8296-2585C028889C}" srcOrd="1" destOrd="0" presId="urn:microsoft.com/office/officeart/2005/8/layout/vProcess5"/>
    <dgm:cxn modelId="{32493199-9B9C-47BF-B106-0C6B1D5F64FC}" type="presOf" srcId="{86DB41AE-1A4E-4B09-90C5-99FAD362C4AE}" destId="{DFFEC306-0756-47B5-8BB6-F1A9666620E2}" srcOrd="0" destOrd="0" presId="urn:microsoft.com/office/officeart/2005/8/layout/vProcess5"/>
    <dgm:cxn modelId="{4743EE9B-FE17-41E0-B27B-41181867AD7D}" srcId="{38D85F7B-250A-47C5-AD89-8E9F91E8FDCA}" destId="{3911A43F-7412-443E-9B06-0CCED11BB28B}" srcOrd="0" destOrd="0" parTransId="{ED2E96EE-C469-4B4A-975A-69AF7F554856}" sibTransId="{4FA77966-07CE-4F3B-A19E-B6C32D8DDE0A}"/>
    <dgm:cxn modelId="{06211EA1-F27B-433C-8B26-E12E59A233B8}" type="presOf" srcId="{1FB8DC2E-77DB-443A-B441-AD30F5D8A6DD}" destId="{4A439644-2771-47B9-BD8E-864FD28C98D4}" srcOrd="0" destOrd="0" presId="urn:microsoft.com/office/officeart/2005/8/layout/vProcess5"/>
    <dgm:cxn modelId="{40C9EDAE-325B-4CD8-BB95-694B0E04795D}" type="presOf" srcId="{86DB41AE-1A4E-4B09-90C5-99FAD362C4AE}" destId="{2F302BB0-EEA1-4C4C-BA58-8A56D89F6CD5}" srcOrd="1" destOrd="0" presId="urn:microsoft.com/office/officeart/2005/8/layout/vProcess5"/>
    <dgm:cxn modelId="{74ED26BA-7898-4EDE-B30E-BF0B3803CA9C}" type="presOf" srcId="{3911A43F-7412-443E-9B06-0CCED11BB28B}" destId="{A10C3240-2B26-4D21-A6D3-2B696B206878}" srcOrd="0" destOrd="0" presId="urn:microsoft.com/office/officeart/2005/8/layout/vProcess5"/>
    <dgm:cxn modelId="{9F6471C7-EDE7-46F8-8152-7791A5128EAD}" type="presOf" srcId="{B9669C8E-7FA3-4F82-BA96-20086896A0E0}" destId="{06F55EFD-26ED-491D-97DC-F719C503B208}" srcOrd="0" destOrd="0" presId="urn:microsoft.com/office/officeart/2005/8/layout/vProcess5"/>
    <dgm:cxn modelId="{513B07E0-AE5F-451B-A75F-FBEB023E7B67}" type="presOf" srcId="{38D85F7B-250A-47C5-AD89-8E9F91E8FDCA}" destId="{559418AC-56D3-4F38-B35E-E84EDEE45BAF}" srcOrd="0" destOrd="0" presId="urn:microsoft.com/office/officeart/2005/8/layout/vProcess5"/>
    <dgm:cxn modelId="{381D6EE9-C588-4EED-A0DA-B3D7621F7A17}" srcId="{38D85F7B-250A-47C5-AD89-8E9F91E8FDCA}" destId="{9BAB2FCF-D30C-4D15-9593-996EC13B9B17}" srcOrd="1" destOrd="0" parTransId="{C37522FA-ECC0-4BC1-8343-980617CD0EE0}" sibTransId="{7965DA32-DB5A-4378-A711-6B922DBAF9AB}"/>
    <dgm:cxn modelId="{B0FB86FC-8433-41AA-9AC1-9F0DAA9118AF}" type="presOf" srcId="{3911A43F-7412-443E-9B06-0CCED11BB28B}" destId="{D2F8D3A5-21AA-4552-8F47-2594FA1352B4}" srcOrd="1" destOrd="0" presId="urn:microsoft.com/office/officeart/2005/8/layout/vProcess5"/>
    <dgm:cxn modelId="{22FE28FD-A938-4362-9597-E0F9B8BDEC29}" type="presOf" srcId="{7965DA32-DB5A-4378-A711-6B922DBAF9AB}" destId="{E1F2A8DB-980B-4F1D-86D4-10F27965A5B3}" srcOrd="0" destOrd="0" presId="urn:microsoft.com/office/officeart/2005/8/layout/vProcess5"/>
    <dgm:cxn modelId="{9825A66A-C649-456C-8008-AB8B9D8F2A25}" type="presParOf" srcId="{559418AC-56D3-4F38-B35E-E84EDEE45BAF}" destId="{4E62152E-F4A9-4A87-B86D-751607DA115F}" srcOrd="0" destOrd="0" presId="urn:microsoft.com/office/officeart/2005/8/layout/vProcess5"/>
    <dgm:cxn modelId="{20FDD19F-10E0-44A0-99C0-8E232AAE9C7C}" type="presParOf" srcId="{559418AC-56D3-4F38-B35E-E84EDEE45BAF}" destId="{A10C3240-2B26-4D21-A6D3-2B696B206878}" srcOrd="1" destOrd="0" presId="urn:microsoft.com/office/officeart/2005/8/layout/vProcess5"/>
    <dgm:cxn modelId="{15E266D2-0396-419E-B559-60C70B56D54F}" type="presParOf" srcId="{559418AC-56D3-4F38-B35E-E84EDEE45BAF}" destId="{F4C8C7C7-104D-4E89-9482-11AC92F99D63}" srcOrd="2" destOrd="0" presId="urn:microsoft.com/office/officeart/2005/8/layout/vProcess5"/>
    <dgm:cxn modelId="{2C4100C8-064B-4F2D-95A2-A8FACF0BE28C}" type="presParOf" srcId="{559418AC-56D3-4F38-B35E-E84EDEE45BAF}" destId="{47969E46-5BE8-409C-BEA9-7091568CC7AD}" srcOrd="3" destOrd="0" presId="urn:microsoft.com/office/officeart/2005/8/layout/vProcess5"/>
    <dgm:cxn modelId="{13D051E6-9FCE-4458-AEAB-50AB11D7626D}" type="presParOf" srcId="{559418AC-56D3-4F38-B35E-E84EDEE45BAF}" destId="{DFFEC306-0756-47B5-8BB6-F1A9666620E2}" srcOrd="4" destOrd="0" presId="urn:microsoft.com/office/officeart/2005/8/layout/vProcess5"/>
    <dgm:cxn modelId="{4871FB6E-0282-45D8-A502-69E0A32BD1E5}" type="presParOf" srcId="{559418AC-56D3-4F38-B35E-E84EDEE45BAF}" destId="{9639B4F7-D97F-430A-AF3B-850E6CF850A7}" srcOrd="5" destOrd="0" presId="urn:microsoft.com/office/officeart/2005/8/layout/vProcess5"/>
    <dgm:cxn modelId="{43CD0096-944E-4DE5-9D63-ED8DC9A1F4D2}" type="presParOf" srcId="{559418AC-56D3-4F38-B35E-E84EDEE45BAF}" destId="{AF3269B0-5666-417B-9DD9-126F368573DF}" srcOrd="6" destOrd="0" presId="urn:microsoft.com/office/officeart/2005/8/layout/vProcess5"/>
    <dgm:cxn modelId="{AC85CDCB-2680-476C-97DC-59DC17907135}" type="presParOf" srcId="{559418AC-56D3-4F38-B35E-E84EDEE45BAF}" destId="{E1F2A8DB-980B-4F1D-86D4-10F27965A5B3}" srcOrd="7" destOrd="0" presId="urn:microsoft.com/office/officeart/2005/8/layout/vProcess5"/>
    <dgm:cxn modelId="{43B2502F-CD8E-45B6-A071-1BB93E2E6509}" type="presParOf" srcId="{559418AC-56D3-4F38-B35E-E84EDEE45BAF}" destId="{4A439644-2771-47B9-BD8E-864FD28C98D4}" srcOrd="8" destOrd="0" presId="urn:microsoft.com/office/officeart/2005/8/layout/vProcess5"/>
    <dgm:cxn modelId="{CE0A6C96-4D74-4B5E-A4B8-F4BC044E7D66}" type="presParOf" srcId="{559418AC-56D3-4F38-B35E-E84EDEE45BAF}" destId="{06F55EFD-26ED-491D-97DC-F719C503B208}" srcOrd="9" destOrd="0" presId="urn:microsoft.com/office/officeart/2005/8/layout/vProcess5"/>
    <dgm:cxn modelId="{5D00784B-DE86-4E7D-880D-E99276562AF5}" type="presParOf" srcId="{559418AC-56D3-4F38-B35E-E84EDEE45BAF}" destId="{D2F8D3A5-21AA-4552-8F47-2594FA1352B4}" srcOrd="10" destOrd="0" presId="urn:microsoft.com/office/officeart/2005/8/layout/vProcess5"/>
    <dgm:cxn modelId="{D96CBA72-82A4-466A-A80F-F9B81A294283}" type="presParOf" srcId="{559418AC-56D3-4F38-B35E-E84EDEE45BAF}" destId="{B67434A6-A9AB-4063-8296-2585C028889C}" srcOrd="11" destOrd="0" presId="urn:microsoft.com/office/officeart/2005/8/layout/vProcess5"/>
    <dgm:cxn modelId="{E578CCDA-5078-4156-94DD-C24CA4213616}" type="presParOf" srcId="{559418AC-56D3-4F38-B35E-E84EDEE45BAF}" destId="{54759CD0-A018-4588-B055-E5B68B01797B}" srcOrd="12" destOrd="0" presId="urn:microsoft.com/office/officeart/2005/8/layout/vProcess5"/>
    <dgm:cxn modelId="{093F0A1A-95F0-4B0F-9459-C3FB6B378692}" type="presParOf" srcId="{559418AC-56D3-4F38-B35E-E84EDEE45BAF}" destId="{2F302BB0-EEA1-4C4C-BA58-8A56D89F6CD5}" srcOrd="13" destOrd="0" presId="urn:microsoft.com/office/officeart/2005/8/layout/vProcess5"/>
    <dgm:cxn modelId="{AF4E75FA-DDBF-4ED3-9ACD-AF698426334C}" type="presParOf" srcId="{559418AC-56D3-4F38-B35E-E84EDEE45BAF}" destId="{D15B0CDE-AB03-4562-AA28-C7B49385CB5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90CF95-9E94-4028-AAD1-3E3CFEE609F4}" type="doc">
      <dgm:prSet loTypeId="urn:microsoft.com/office/officeart/2005/8/layout/list1" loCatId="list" qsTypeId="urn:microsoft.com/office/officeart/2005/8/quickstyle/3d3" qsCatId="3D" csTypeId="urn:microsoft.com/office/officeart/2005/8/colors/colorful4" csCatId="colorful" phldr="1"/>
      <dgm:spPr/>
      <dgm:t>
        <a:bodyPr/>
        <a:lstStyle/>
        <a:p>
          <a:endParaRPr lang="en-US"/>
        </a:p>
      </dgm:t>
    </dgm:pt>
    <dgm:pt modelId="{EA18B798-97ED-4E07-8DC8-66F14EFF5045}">
      <dgm:prSet phldrT="[Text]" custT="1"/>
      <dgm:spPr/>
      <dgm:t>
        <a:bodyPr/>
        <a:lstStyle/>
        <a:p>
          <a:pPr algn="ctr" rtl="0"/>
          <a:r>
            <a:rPr lang="en-GB" sz="2400">
              <a:latin typeface="Times New Roman" panose="02020603050405020304" pitchFamily="18" charset="0"/>
              <a:cs typeface="Times New Roman" panose="02020603050405020304" pitchFamily="18" charset="0"/>
            </a:rPr>
            <a:t>Managing contract and permanent employee’s expectations.</a:t>
          </a:r>
          <a:endParaRPr lang="en-US" sz="2400" dirty="0">
            <a:latin typeface="Times New Roman" panose="02020603050405020304" pitchFamily="18" charset="0"/>
            <a:cs typeface="Times New Roman" panose="02020603050405020304" pitchFamily="18" charset="0"/>
          </a:endParaRPr>
        </a:p>
      </dgm:t>
    </dgm:pt>
    <dgm:pt modelId="{D95BA3F3-EF16-4A2A-B289-28293DB75B04}" type="parTrans" cxnId="{6BC9E603-78B3-4472-99E7-7217020160A9}">
      <dgm:prSet/>
      <dgm:spPr/>
      <dgm:t>
        <a:bodyPr/>
        <a:lstStyle/>
        <a:p>
          <a:endParaRPr lang="en-US">
            <a:solidFill>
              <a:schemeClr val="tx1"/>
            </a:solidFill>
          </a:endParaRPr>
        </a:p>
      </dgm:t>
    </dgm:pt>
    <dgm:pt modelId="{6C88CBFB-05F9-4B0B-92A3-CD47CDD9E647}" type="sibTrans" cxnId="{6BC9E603-78B3-4472-99E7-7217020160A9}">
      <dgm:prSet/>
      <dgm:spPr/>
      <dgm:t>
        <a:bodyPr/>
        <a:lstStyle/>
        <a:p>
          <a:endParaRPr lang="en-US">
            <a:solidFill>
              <a:schemeClr val="tx1"/>
            </a:solidFill>
          </a:endParaRPr>
        </a:p>
      </dgm:t>
    </dgm:pt>
    <dgm:pt modelId="{2F99FD03-640C-494D-8B8C-2D2C00050FCE}">
      <dgm:prSet custT="1"/>
      <dgm:spPr/>
      <dgm:t>
        <a:bodyPr/>
        <a:lstStyle/>
        <a:p>
          <a:pPr algn="ctr"/>
          <a:r>
            <a:rPr lang="en-GB" sz="2400" dirty="0">
              <a:latin typeface="Times New Roman" panose="02020603050405020304" pitchFamily="18" charset="0"/>
              <a:cs typeface="Times New Roman" panose="02020603050405020304" pitchFamily="18" charset="0"/>
            </a:rPr>
            <a:t>Must Follow the changing Indian labour regulations.</a:t>
          </a:r>
          <a:endParaRPr lang="en-US" sz="2400" dirty="0">
            <a:latin typeface="Times New Roman" panose="02020603050405020304" pitchFamily="18" charset="0"/>
            <a:cs typeface="Times New Roman" panose="02020603050405020304" pitchFamily="18" charset="0"/>
          </a:endParaRPr>
        </a:p>
      </dgm:t>
    </dgm:pt>
    <dgm:pt modelId="{6CE04BCC-89BD-4485-9206-032A27204EDD}" type="parTrans" cxnId="{99F93335-DFB2-413F-BD48-1A981D230F2F}">
      <dgm:prSet/>
      <dgm:spPr/>
      <dgm:t>
        <a:bodyPr/>
        <a:lstStyle/>
        <a:p>
          <a:endParaRPr lang="en-US">
            <a:solidFill>
              <a:schemeClr val="tx1"/>
            </a:solidFill>
          </a:endParaRPr>
        </a:p>
      </dgm:t>
    </dgm:pt>
    <dgm:pt modelId="{ACA5E30F-A247-4510-8518-1AD2B955ADD1}" type="sibTrans" cxnId="{99F93335-DFB2-413F-BD48-1A981D230F2F}">
      <dgm:prSet/>
      <dgm:spPr/>
      <dgm:t>
        <a:bodyPr/>
        <a:lstStyle/>
        <a:p>
          <a:endParaRPr lang="en-US">
            <a:solidFill>
              <a:schemeClr val="tx1"/>
            </a:solidFill>
          </a:endParaRPr>
        </a:p>
      </dgm:t>
    </dgm:pt>
    <dgm:pt modelId="{9256B3A0-8A79-4038-B0E3-298DDA2A2383}">
      <dgm:prSet custT="1"/>
      <dgm:spPr/>
      <dgm:t>
        <a:bodyPr/>
        <a:lstStyle/>
        <a:p>
          <a:pPr algn="ctr"/>
          <a:r>
            <a:rPr lang="en-GB" sz="2400" dirty="0">
              <a:latin typeface="Times New Roman" panose="02020603050405020304" pitchFamily="18" charset="0"/>
              <a:cs typeface="Times New Roman" panose="02020603050405020304" pitchFamily="18" charset="0"/>
            </a:rPr>
            <a:t>Example: Reliance must follow Industrial Relations Code 2020 (Roy and Dubey, 2022)</a:t>
          </a:r>
          <a:endParaRPr lang="en-US" sz="2400" dirty="0">
            <a:latin typeface="Times New Roman" panose="02020603050405020304" pitchFamily="18" charset="0"/>
            <a:cs typeface="Times New Roman" panose="02020603050405020304" pitchFamily="18" charset="0"/>
          </a:endParaRPr>
        </a:p>
      </dgm:t>
    </dgm:pt>
    <dgm:pt modelId="{4548A1D4-49C9-450A-993C-C7EAC67A7571}" type="parTrans" cxnId="{B45B355D-884A-459F-A4CF-644630CE505F}">
      <dgm:prSet/>
      <dgm:spPr/>
      <dgm:t>
        <a:bodyPr/>
        <a:lstStyle/>
        <a:p>
          <a:endParaRPr lang="en-US">
            <a:solidFill>
              <a:schemeClr val="tx1"/>
            </a:solidFill>
          </a:endParaRPr>
        </a:p>
      </dgm:t>
    </dgm:pt>
    <dgm:pt modelId="{CE454514-B9EB-4D31-8F8D-4EDC92472371}" type="sibTrans" cxnId="{B45B355D-884A-459F-A4CF-644630CE505F}">
      <dgm:prSet/>
      <dgm:spPr/>
      <dgm:t>
        <a:bodyPr/>
        <a:lstStyle/>
        <a:p>
          <a:endParaRPr lang="en-US">
            <a:solidFill>
              <a:schemeClr val="tx1"/>
            </a:solidFill>
          </a:endParaRPr>
        </a:p>
      </dgm:t>
    </dgm:pt>
    <dgm:pt modelId="{A4C978A1-4953-4926-8E6A-61304EE2D4E3}">
      <dgm:prSet custT="1"/>
      <dgm:spPr/>
      <dgm:t>
        <a:bodyPr/>
        <a:lstStyle/>
        <a:p>
          <a:pPr algn="ctr"/>
          <a:r>
            <a:rPr lang="en-GB" sz="2400">
              <a:latin typeface="Times New Roman" panose="02020603050405020304" pitchFamily="18" charset="0"/>
              <a:cs typeface="Times New Roman" panose="02020603050405020304" pitchFamily="18" charset="0"/>
            </a:rPr>
            <a:t>Addressing employee grievances effectively.</a:t>
          </a:r>
          <a:endParaRPr lang="en-US" sz="2400">
            <a:latin typeface="Times New Roman" panose="02020603050405020304" pitchFamily="18" charset="0"/>
            <a:cs typeface="Times New Roman" panose="02020603050405020304" pitchFamily="18" charset="0"/>
          </a:endParaRPr>
        </a:p>
      </dgm:t>
    </dgm:pt>
    <dgm:pt modelId="{1F523E1F-EC51-42B8-877D-A473ACFBEF3F}" type="parTrans" cxnId="{971076C9-57F9-41C0-8868-1FD86CB6FE79}">
      <dgm:prSet/>
      <dgm:spPr/>
      <dgm:t>
        <a:bodyPr/>
        <a:lstStyle/>
        <a:p>
          <a:endParaRPr lang="en-US">
            <a:solidFill>
              <a:schemeClr val="tx1"/>
            </a:solidFill>
          </a:endParaRPr>
        </a:p>
      </dgm:t>
    </dgm:pt>
    <dgm:pt modelId="{CEB79357-03CE-4E21-AC13-01F9CB186725}" type="sibTrans" cxnId="{971076C9-57F9-41C0-8868-1FD86CB6FE79}">
      <dgm:prSet/>
      <dgm:spPr/>
      <dgm:t>
        <a:bodyPr/>
        <a:lstStyle/>
        <a:p>
          <a:endParaRPr lang="en-US">
            <a:solidFill>
              <a:schemeClr val="tx1"/>
            </a:solidFill>
          </a:endParaRPr>
        </a:p>
      </dgm:t>
    </dgm:pt>
    <dgm:pt modelId="{BCB118CC-DE91-40D0-B85B-E9F32D760793}">
      <dgm:prSet custT="1"/>
      <dgm:spPr/>
      <dgm:t>
        <a:bodyPr/>
        <a:lstStyle/>
        <a:p>
          <a:pPr algn="ctr"/>
          <a:r>
            <a:rPr lang="en-GB" sz="2400" dirty="0">
              <a:latin typeface="Times New Roman" panose="02020603050405020304" pitchFamily="18" charset="0"/>
              <a:cs typeface="Times New Roman" panose="02020603050405020304" pitchFamily="18" charset="0"/>
            </a:rPr>
            <a:t>During operational changes, Reliance must maintain industrial harmony</a:t>
          </a:r>
          <a:endParaRPr lang="en-US" sz="2400" dirty="0">
            <a:latin typeface="Times New Roman" panose="02020603050405020304" pitchFamily="18" charset="0"/>
            <a:cs typeface="Times New Roman" panose="02020603050405020304" pitchFamily="18" charset="0"/>
          </a:endParaRPr>
        </a:p>
      </dgm:t>
    </dgm:pt>
    <dgm:pt modelId="{CFBAA27D-AB53-40E9-A604-98A7FEC5213E}" type="parTrans" cxnId="{A741AA67-3B96-4C25-A328-ECF98142D70E}">
      <dgm:prSet/>
      <dgm:spPr/>
      <dgm:t>
        <a:bodyPr/>
        <a:lstStyle/>
        <a:p>
          <a:endParaRPr lang="en-US">
            <a:solidFill>
              <a:schemeClr val="tx1"/>
            </a:solidFill>
          </a:endParaRPr>
        </a:p>
      </dgm:t>
    </dgm:pt>
    <dgm:pt modelId="{E5887613-E1B5-4DB8-83F8-23FDB6E9143C}" type="sibTrans" cxnId="{A741AA67-3B96-4C25-A328-ECF98142D70E}">
      <dgm:prSet/>
      <dgm:spPr/>
      <dgm:t>
        <a:bodyPr/>
        <a:lstStyle/>
        <a:p>
          <a:endParaRPr lang="en-US">
            <a:solidFill>
              <a:schemeClr val="tx1"/>
            </a:solidFill>
          </a:endParaRPr>
        </a:p>
      </dgm:t>
    </dgm:pt>
    <dgm:pt modelId="{24DADD62-4231-476E-9A23-ECAF6DD7CB72}" type="pres">
      <dgm:prSet presAssocID="{7990CF95-9E94-4028-AAD1-3E3CFEE609F4}" presName="linear" presStyleCnt="0">
        <dgm:presLayoutVars>
          <dgm:dir/>
          <dgm:animLvl val="lvl"/>
          <dgm:resizeHandles val="exact"/>
        </dgm:presLayoutVars>
      </dgm:prSet>
      <dgm:spPr/>
    </dgm:pt>
    <dgm:pt modelId="{F25D7138-65C7-443D-9619-94047815EE01}" type="pres">
      <dgm:prSet presAssocID="{EA18B798-97ED-4E07-8DC8-66F14EFF5045}" presName="parentLin" presStyleCnt="0"/>
      <dgm:spPr/>
    </dgm:pt>
    <dgm:pt modelId="{CB4FACDD-B661-4C8E-B647-BDF0247A8BE0}" type="pres">
      <dgm:prSet presAssocID="{EA18B798-97ED-4E07-8DC8-66F14EFF5045}" presName="parentLeftMargin" presStyleLbl="node1" presStyleIdx="0" presStyleCnt="5"/>
      <dgm:spPr/>
    </dgm:pt>
    <dgm:pt modelId="{C4451924-DB81-4AC0-A031-A834CB42FF5A}" type="pres">
      <dgm:prSet presAssocID="{EA18B798-97ED-4E07-8DC8-66F14EFF5045}" presName="parentText" presStyleLbl="node1" presStyleIdx="0" presStyleCnt="5">
        <dgm:presLayoutVars>
          <dgm:chMax val="0"/>
          <dgm:bulletEnabled val="1"/>
        </dgm:presLayoutVars>
      </dgm:prSet>
      <dgm:spPr/>
    </dgm:pt>
    <dgm:pt modelId="{A6494A25-3C1D-47FE-A677-7834A33162D9}" type="pres">
      <dgm:prSet presAssocID="{EA18B798-97ED-4E07-8DC8-66F14EFF5045}" presName="negativeSpace" presStyleCnt="0"/>
      <dgm:spPr/>
    </dgm:pt>
    <dgm:pt modelId="{E5B153C5-A93D-43AB-98B8-FCC39F2FC5A5}" type="pres">
      <dgm:prSet presAssocID="{EA18B798-97ED-4E07-8DC8-66F14EFF5045}" presName="childText" presStyleLbl="conFgAcc1" presStyleIdx="0" presStyleCnt="5">
        <dgm:presLayoutVars>
          <dgm:bulletEnabled val="1"/>
        </dgm:presLayoutVars>
      </dgm:prSet>
      <dgm:spPr/>
    </dgm:pt>
    <dgm:pt modelId="{B47A838E-FCB8-40D1-8A77-15E6B8A22F2E}" type="pres">
      <dgm:prSet presAssocID="{6C88CBFB-05F9-4B0B-92A3-CD47CDD9E647}" presName="spaceBetweenRectangles" presStyleCnt="0"/>
      <dgm:spPr/>
    </dgm:pt>
    <dgm:pt modelId="{EC012A5E-AAB8-4C6E-9F40-99C05DAFCB08}" type="pres">
      <dgm:prSet presAssocID="{2F99FD03-640C-494D-8B8C-2D2C00050FCE}" presName="parentLin" presStyleCnt="0"/>
      <dgm:spPr/>
    </dgm:pt>
    <dgm:pt modelId="{9F558F32-D6CA-4578-B6E5-5A6864F6CC8A}" type="pres">
      <dgm:prSet presAssocID="{2F99FD03-640C-494D-8B8C-2D2C00050FCE}" presName="parentLeftMargin" presStyleLbl="node1" presStyleIdx="0" presStyleCnt="5"/>
      <dgm:spPr/>
    </dgm:pt>
    <dgm:pt modelId="{DD32DE35-3204-40F5-B218-3C67990ABF07}" type="pres">
      <dgm:prSet presAssocID="{2F99FD03-640C-494D-8B8C-2D2C00050FCE}" presName="parentText" presStyleLbl="node1" presStyleIdx="1" presStyleCnt="5">
        <dgm:presLayoutVars>
          <dgm:chMax val="0"/>
          <dgm:bulletEnabled val="1"/>
        </dgm:presLayoutVars>
      </dgm:prSet>
      <dgm:spPr/>
    </dgm:pt>
    <dgm:pt modelId="{B454286C-913A-4A34-82B4-62FF6412AC4E}" type="pres">
      <dgm:prSet presAssocID="{2F99FD03-640C-494D-8B8C-2D2C00050FCE}" presName="negativeSpace" presStyleCnt="0"/>
      <dgm:spPr/>
    </dgm:pt>
    <dgm:pt modelId="{27C73995-86C4-4865-8259-1FAD202A2A61}" type="pres">
      <dgm:prSet presAssocID="{2F99FD03-640C-494D-8B8C-2D2C00050FCE}" presName="childText" presStyleLbl="conFgAcc1" presStyleIdx="1" presStyleCnt="5">
        <dgm:presLayoutVars>
          <dgm:bulletEnabled val="1"/>
        </dgm:presLayoutVars>
      </dgm:prSet>
      <dgm:spPr/>
    </dgm:pt>
    <dgm:pt modelId="{1AC1F5E1-E94C-4E38-9F23-EBBC7185A920}" type="pres">
      <dgm:prSet presAssocID="{ACA5E30F-A247-4510-8518-1AD2B955ADD1}" presName="spaceBetweenRectangles" presStyleCnt="0"/>
      <dgm:spPr/>
    </dgm:pt>
    <dgm:pt modelId="{F6960D1C-02FA-4B69-8981-523B71B8FB69}" type="pres">
      <dgm:prSet presAssocID="{9256B3A0-8A79-4038-B0E3-298DDA2A2383}" presName="parentLin" presStyleCnt="0"/>
      <dgm:spPr/>
    </dgm:pt>
    <dgm:pt modelId="{C55D1B82-BF6D-492C-B46F-23A97D964C3C}" type="pres">
      <dgm:prSet presAssocID="{9256B3A0-8A79-4038-B0E3-298DDA2A2383}" presName="parentLeftMargin" presStyleLbl="node1" presStyleIdx="1" presStyleCnt="5"/>
      <dgm:spPr/>
    </dgm:pt>
    <dgm:pt modelId="{A7103C48-04F6-41ED-949E-C3A8FAAA8116}" type="pres">
      <dgm:prSet presAssocID="{9256B3A0-8A79-4038-B0E3-298DDA2A2383}" presName="parentText" presStyleLbl="node1" presStyleIdx="2" presStyleCnt="5">
        <dgm:presLayoutVars>
          <dgm:chMax val="0"/>
          <dgm:bulletEnabled val="1"/>
        </dgm:presLayoutVars>
      </dgm:prSet>
      <dgm:spPr/>
    </dgm:pt>
    <dgm:pt modelId="{8D4FCBB3-3E15-47CE-83B2-26FB780EB7F4}" type="pres">
      <dgm:prSet presAssocID="{9256B3A0-8A79-4038-B0E3-298DDA2A2383}" presName="negativeSpace" presStyleCnt="0"/>
      <dgm:spPr/>
    </dgm:pt>
    <dgm:pt modelId="{BA1950FE-8513-481B-A875-B757ED6F35B6}" type="pres">
      <dgm:prSet presAssocID="{9256B3A0-8A79-4038-B0E3-298DDA2A2383}" presName="childText" presStyleLbl="conFgAcc1" presStyleIdx="2" presStyleCnt="5">
        <dgm:presLayoutVars>
          <dgm:bulletEnabled val="1"/>
        </dgm:presLayoutVars>
      </dgm:prSet>
      <dgm:spPr/>
    </dgm:pt>
    <dgm:pt modelId="{DB6A82CD-FC9E-42F7-9579-5EAAA0729A78}" type="pres">
      <dgm:prSet presAssocID="{CE454514-B9EB-4D31-8F8D-4EDC92472371}" presName="spaceBetweenRectangles" presStyleCnt="0"/>
      <dgm:spPr/>
    </dgm:pt>
    <dgm:pt modelId="{6F3589F4-F228-4D0B-AFEB-699D10004CE8}" type="pres">
      <dgm:prSet presAssocID="{A4C978A1-4953-4926-8E6A-61304EE2D4E3}" presName="parentLin" presStyleCnt="0"/>
      <dgm:spPr/>
    </dgm:pt>
    <dgm:pt modelId="{A75C1D64-404F-4BAE-AD57-5F2ECCF9DA24}" type="pres">
      <dgm:prSet presAssocID="{A4C978A1-4953-4926-8E6A-61304EE2D4E3}" presName="parentLeftMargin" presStyleLbl="node1" presStyleIdx="2" presStyleCnt="5"/>
      <dgm:spPr/>
    </dgm:pt>
    <dgm:pt modelId="{6EDD1D53-AF11-4325-843F-24C2CEDDC43B}" type="pres">
      <dgm:prSet presAssocID="{A4C978A1-4953-4926-8E6A-61304EE2D4E3}" presName="parentText" presStyleLbl="node1" presStyleIdx="3" presStyleCnt="5">
        <dgm:presLayoutVars>
          <dgm:chMax val="0"/>
          <dgm:bulletEnabled val="1"/>
        </dgm:presLayoutVars>
      </dgm:prSet>
      <dgm:spPr/>
    </dgm:pt>
    <dgm:pt modelId="{70D98C40-6C8F-47BA-87AA-434AEC5ACFA8}" type="pres">
      <dgm:prSet presAssocID="{A4C978A1-4953-4926-8E6A-61304EE2D4E3}" presName="negativeSpace" presStyleCnt="0"/>
      <dgm:spPr/>
    </dgm:pt>
    <dgm:pt modelId="{ED285FA7-7393-4D69-B71E-5E6F8827CDCB}" type="pres">
      <dgm:prSet presAssocID="{A4C978A1-4953-4926-8E6A-61304EE2D4E3}" presName="childText" presStyleLbl="conFgAcc1" presStyleIdx="3" presStyleCnt="5">
        <dgm:presLayoutVars>
          <dgm:bulletEnabled val="1"/>
        </dgm:presLayoutVars>
      </dgm:prSet>
      <dgm:spPr/>
    </dgm:pt>
    <dgm:pt modelId="{68C48FDD-6586-4F83-9751-24C32C64D249}" type="pres">
      <dgm:prSet presAssocID="{CEB79357-03CE-4E21-AC13-01F9CB186725}" presName="spaceBetweenRectangles" presStyleCnt="0"/>
      <dgm:spPr/>
    </dgm:pt>
    <dgm:pt modelId="{24908EB8-3126-4B40-916F-415A365162A2}" type="pres">
      <dgm:prSet presAssocID="{BCB118CC-DE91-40D0-B85B-E9F32D760793}" presName="parentLin" presStyleCnt="0"/>
      <dgm:spPr/>
    </dgm:pt>
    <dgm:pt modelId="{06E38BC3-4630-4A5A-ABAE-DEF0C01A0924}" type="pres">
      <dgm:prSet presAssocID="{BCB118CC-DE91-40D0-B85B-E9F32D760793}" presName="parentLeftMargin" presStyleLbl="node1" presStyleIdx="3" presStyleCnt="5"/>
      <dgm:spPr/>
    </dgm:pt>
    <dgm:pt modelId="{FC6ACF09-EDE7-4308-B23F-E8CA94838F55}" type="pres">
      <dgm:prSet presAssocID="{BCB118CC-DE91-40D0-B85B-E9F32D760793}" presName="parentText" presStyleLbl="node1" presStyleIdx="4" presStyleCnt="5">
        <dgm:presLayoutVars>
          <dgm:chMax val="0"/>
          <dgm:bulletEnabled val="1"/>
        </dgm:presLayoutVars>
      </dgm:prSet>
      <dgm:spPr/>
    </dgm:pt>
    <dgm:pt modelId="{1F0CE6FE-95CD-4F5F-A289-50D1DC149DB0}" type="pres">
      <dgm:prSet presAssocID="{BCB118CC-DE91-40D0-B85B-E9F32D760793}" presName="negativeSpace" presStyleCnt="0"/>
      <dgm:spPr/>
    </dgm:pt>
    <dgm:pt modelId="{6613F82A-ECF0-4518-BC49-15C72B6118C4}" type="pres">
      <dgm:prSet presAssocID="{BCB118CC-DE91-40D0-B85B-E9F32D760793}" presName="childText" presStyleLbl="conFgAcc1" presStyleIdx="4" presStyleCnt="5">
        <dgm:presLayoutVars>
          <dgm:bulletEnabled val="1"/>
        </dgm:presLayoutVars>
      </dgm:prSet>
      <dgm:spPr/>
    </dgm:pt>
  </dgm:ptLst>
  <dgm:cxnLst>
    <dgm:cxn modelId="{219D9002-3133-4CAB-90E2-80452BF84679}" type="presOf" srcId="{A4C978A1-4953-4926-8E6A-61304EE2D4E3}" destId="{6EDD1D53-AF11-4325-843F-24C2CEDDC43B}" srcOrd="1" destOrd="0" presId="urn:microsoft.com/office/officeart/2005/8/layout/list1"/>
    <dgm:cxn modelId="{6BC9E603-78B3-4472-99E7-7217020160A9}" srcId="{7990CF95-9E94-4028-AAD1-3E3CFEE609F4}" destId="{EA18B798-97ED-4E07-8DC8-66F14EFF5045}" srcOrd="0" destOrd="0" parTransId="{D95BA3F3-EF16-4A2A-B289-28293DB75B04}" sibTransId="{6C88CBFB-05F9-4B0B-92A3-CD47CDD9E647}"/>
    <dgm:cxn modelId="{99F93335-DFB2-413F-BD48-1A981D230F2F}" srcId="{7990CF95-9E94-4028-AAD1-3E3CFEE609F4}" destId="{2F99FD03-640C-494D-8B8C-2D2C00050FCE}" srcOrd="1" destOrd="0" parTransId="{6CE04BCC-89BD-4485-9206-032A27204EDD}" sibTransId="{ACA5E30F-A247-4510-8518-1AD2B955ADD1}"/>
    <dgm:cxn modelId="{AEB3815B-6AC7-481B-B261-8AF5DC766190}" type="presOf" srcId="{2F99FD03-640C-494D-8B8C-2D2C00050FCE}" destId="{DD32DE35-3204-40F5-B218-3C67990ABF07}" srcOrd="1" destOrd="0" presId="urn:microsoft.com/office/officeart/2005/8/layout/list1"/>
    <dgm:cxn modelId="{B45B355D-884A-459F-A4CF-644630CE505F}" srcId="{7990CF95-9E94-4028-AAD1-3E3CFEE609F4}" destId="{9256B3A0-8A79-4038-B0E3-298DDA2A2383}" srcOrd="2" destOrd="0" parTransId="{4548A1D4-49C9-450A-993C-C7EAC67A7571}" sibTransId="{CE454514-B9EB-4D31-8F8D-4EDC92472371}"/>
    <dgm:cxn modelId="{B160925F-587F-44A1-AFDE-E25B0396AA4A}" type="presOf" srcId="{EA18B798-97ED-4E07-8DC8-66F14EFF5045}" destId="{C4451924-DB81-4AC0-A031-A834CB42FF5A}" srcOrd="1" destOrd="0" presId="urn:microsoft.com/office/officeart/2005/8/layout/list1"/>
    <dgm:cxn modelId="{30747264-609F-476F-B71C-F395285F5A92}" type="presOf" srcId="{9256B3A0-8A79-4038-B0E3-298DDA2A2383}" destId="{A7103C48-04F6-41ED-949E-C3A8FAAA8116}" srcOrd="1" destOrd="0" presId="urn:microsoft.com/office/officeart/2005/8/layout/list1"/>
    <dgm:cxn modelId="{DB497067-EAD6-4379-8915-25AB90693755}" type="presOf" srcId="{7990CF95-9E94-4028-AAD1-3E3CFEE609F4}" destId="{24DADD62-4231-476E-9A23-ECAF6DD7CB72}" srcOrd="0" destOrd="0" presId="urn:microsoft.com/office/officeart/2005/8/layout/list1"/>
    <dgm:cxn modelId="{A741AA67-3B96-4C25-A328-ECF98142D70E}" srcId="{7990CF95-9E94-4028-AAD1-3E3CFEE609F4}" destId="{BCB118CC-DE91-40D0-B85B-E9F32D760793}" srcOrd="4" destOrd="0" parTransId="{CFBAA27D-AB53-40E9-A604-98A7FEC5213E}" sibTransId="{E5887613-E1B5-4DB8-83F8-23FDB6E9143C}"/>
    <dgm:cxn modelId="{24811F4E-A05D-4644-B6E0-5C6B486E7E64}" type="presOf" srcId="{A4C978A1-4953-4926-8E6A-61304EE2D4E3}" destId="{A75C1D64-404F-4BAE-AD57-5F2ECCF9DA24}" srcOrd="0" destOrd="0" presId="urn:microsoft.com/office/officeart/2005/8/layout/list1"/>
    <dgm:cxn modelId="{2CBDFB70-29FE-4254-8673-6F484477CAA0}" type="presOf" srcId="{BCB118CC-DE91-40D0-B85B-E9F32D760793}" destId="{06E38BC3-4630-4A5A-ABAE-DEF0C01A0924}" srcOrd="0" destOrd="0" presId="urn:microsoft.com/office/officeart/2005/8/layout/list1"/>
    <dgm:cxn modelId="{32F01176-E602-42EE-BC3E-5512AE6C905E}" type="presOf" srcId="{2F99FD03-640C-494D-8B8C-2D2C00050FCE}" destId="{9F558F32-D6CA-4578-B6E5-5A6864F6CC8A}" srcOrd="0" destOrd="0" presId="urn:microsoft.com/office/officeart/2005/8/layout/list1"/>
    <dgm:cxn modelId="{33F47486-87AC-4A42-B8D0-65F3FD7CEEEC}" type="presOf" srcId="{EA18B798-97ED-4E07-8DC8-66F14EFF5045}" destId="{CB4FACDD-B661-4C8E-B647-BDF0247A8BE0}" srcOrd="0" destOrd="0" presId="urn:microsoft.com/office/officeart/2005/8/layout/list1"/>
    <dgm:cxn modelId="{8739819F-CC03-40FE-B530-F7065FBF4B63}" type="presOf" srcId="{BCB118CC-DE91-40D0-B85B-E9F32D760793}" destId="{FC6ACF09-EDE7-4308-B23F-E8CA94838F55}" srcOrd="1" destOrd="0" presId="urn:microsoft.com/office/officeart/2005/8/layout/list1"/>
    <dgm:cxn modelId="{7109B7B9-0C62-4030-B3D0-438B253E6417}" type="presOf" srcId="{9256B3A0-8A79-4038-B0E3-298DDA2A2383}" destId="{C55D1B82-BF6D-492C-B46F-23A97D964C3C}" srcOrd="0" destOrd="0" presId="urn:microsoft.com/office/officeart/2005/8/layout/list1"/>
    <dgm:cxn modelId="{971076C9-57F9-41C0-8868-1FD86CB6FE79}" srcId="{7990CF95-9E94-4028-AAD1-3E3CFEE609F4}" destId="{A4C978A1-4953-4926-8E6A-61304EE2D4E3}" srcOrd="3" destOrd="0" parTransId="{1F523E1F-EC51-42B8-877D-A473ACFBEF3F}" sibTransId="{CEB79357-03CE-4E21-AC13-01F9CB186725}"/>
    <dgm:cxn modelId="{A054847C-A68D-410C-88D2-87F78B6603A2}" type="presParOf" srcId="{24DADD62-4231-476E-9A23-ECAF6DD7CB72}" destId="{F25D7138-65C7-443D-9619-94047815EE01}" srcOrd="0" destOrd="0" presId="urn:microsoft.com/office/officeart/2005/8/layout/list1"/>
    <dgm:cxn modelId="{264350A9-40CA-4B20-BE30-B299EF03EFE5}" type="presParOf" srcId="{F25D7138-65C7-443D-9619-94047815EE01}" destId="{CB4FACDD-B661-4C8E-B647-BDF0247A8BE0}" srcOrd="0" destOrd="0" presId="urn:microsoft.com/office/officeart/2005/8/layout/list1"/>
    <dgm:cxn modelId="{CBE9E9BD-FD2D-424A-8B67-3BC0D63E0C40}" type="presParOf" srcId="{F25D7138-65C7-443D-9619-94047815EE01}" destId="{C4451924-DB81-4AC0-A031-A834CB42FF5A}" srcOrd="1" destOrd="0" presId="urn:microsoft.com/office/officeart/2005/8/layout/list1"/>
    <dgm:cxn modelId="{61A509B2-272B-447F-B6EA-75AE1EAEB011}" type="presParOf" srcId="{24DADD62-4231-476E-9A23-ECAF6DD7CB72}" destId="{A6494A25-3C1D-47FE-A677-7834A33162D9}" srcOrd="1" destOrd="0" presId="urn:microsoft.com/office/officeart/2005/8/layout/list1"/>
    <dgm:cxn modelId="{3970C83C-5F11-444C-BD06-7901DA60D479}" type="presParOf" srcId="{24DADD62-4231-476E-9A23-ECAF6DD7CB72}" destId="{E5B153C5-A93D-43AB-98B8-FCC39F2FC5A5}" srcOrd="2" destOrd="0" presId="urn:microsoft.com/office/officeart/2005/8/layout/list1"/>
    <dgm:cxn modelId="{509CC838-E1A6-449E-9F8C-00CAEA977703}" type="presParOf" srcId="{24DADD62-4231-476E-9A23-ECAF6DD7CB72}" destId="{B47A838E-FCB8-40D1-8A77-15E6B8A22F2E}" srcOrd="3" destOrd="0" presId="urn:microsoft.com/office/officeart/2005/8/layout/list1"/>
    <dgm:cxn modelId="{C2ACB331-F661-4D08-987B-216AF4CB62BC}" type="presParOf" srcId="{24DADD62-4231-476E-9A23-ECAF6DD7CB72}" destId="{EC012A5E-AAB8-4C6E-9F40-99C05DAFCB08}" srcOrd="4" destOrd="0" presId="urn:microsoft.com/office/officeart/2005/8/layout/list1"/>
    <dgm:cxn modelId="{E9DE2A5B-3416-4E14-A315-E65FD6535B57}" type="presParOf" srcId="{EC012A5E-AAB8-4C6E-9F40-99C05DAFCB08}" destId="{9F558F32-D6CA-4578-B6E5-5A6864F6CC8A}" srcOrd="0" destOrd="0" presId="urn:microsoft.com/office/officeart/2005/8/layout/list1"/>
    <dgm:cxn modelId="{C09C7607-5890-48E3-B6E2-F4F25FA00898}" type="presParOf" srcId="{EC012A5E-AAB8-4C6E-9F40-99C05DAFCB08}" destId="{DD32DE35-3204-40F5-B218-3C67990ABF07}" srcOrd="1" destOrd="0" presId="urn:microsoft.com/office/officeart/2005/8/layout/list1"/>
    <dgm:cxn modelId="{CD88D820-D715-4A81-9C2F-FDDAB0EE657B}" type="presParOf" srcId="{24DADD62-4231-476E-9A23-ECAF6DD7CB72}" destId="{B454286C-913A-4A34-82B4-62FF6412AC4E}" srcOrd="5" destOrd="0" presId="urn:microsoft.com/office/officeart/2005/8/layout/list1"/>
    <dgm:cxn modelId="{AB801367-7131-4823-A19C-5FE18A47F3C4}" type="presParOf" srcId="{24DADD62-4231-476E-9A23-ECAF6DD7CB72}" destId="{27C73995-86C4-4865-8259-1FAD202A2A61}" srcOrd="6" destOrd="0" presId="urn:microsoft.com/office/officeart/2005/8/layout/list1"/>
    <dgm:cxn modelId="{2C9E4F3C-1E8A-48B7-8FAA-E815E58BBA49}" type="presParOf" srcId="{24DADD62-4231-476E-9A23-ECAF6DD7CB72}" destId="{1AC1F5E1-E94C-4E38-9F23-EBBC7185A920}" srcOrd="7" destOrd="0" presId="urn:microsoft.com/office/officeart/2005/8/layout/list1"/>
    <dgm:cxn modelId="{46BE113A-21C9-493D-A9C5-45A64307A76A}" type="presParOf" srcId="{24DADD62-4231-476E-9A23-ECAF6DD7CB72}" destId="{F6960D1C-02FA-4B69-8981-523B71B8FB69}" srcOrd="8" destOrd="0" presId="urn:microsoft.com/office/officeart/2005/8/layout/list1"/>
    <dgm:cxn modelId="{7846A514-E28B-49B7-8781-1AD1C03C322A}" type="presParOf" srcId="{F6960D1C-02FA-4B69-8981-523B71B8FB69}" destId="{C55D1B82-BF6D-492C-B46F-23A97D964C3C}" srcOrd="0" destOrd="0" presId="urn:microsoft.com/office/officeart/2005/8/layout/list1"/>
    <dgm:cxn modelId="{5E59D43C-ACE0-4340-BFD6-4381E6244FE0}" type="presParOf" srcId="{F6960D1C-02FA-4B69-8981-523B71B8FB69}" destId="{A7103C48-04F6-41ED-949E-C3A8FAAA8116}" srcOrd="1" destOrd="0" presId="urn:microsoft.com/office/officeart/2005/8/layout/list1"/>
    <dgm:cxn modelId="{A666DC3D-FCCD-4A47-AF15-EEB999ACAB45}" type="presParOf" srcId="{24DADD62-4231-476E-9A23-ECAF6DD7CB72}" destId="{8D4FCBB3-3E15-47CE-83B2-26FB780EB7F4}" srcOrd="9" destOrd="0" presId="urn:microsoft.com/office/officeart/2005/8/layout/list1"/>
    <dgm:cxn modelId="{A539A1DD-3FFF-4336-BFD7-8830141AE71B}" type="presParOf" srcId="{24DADD62-4231-476E-9A23-ECAF6DD7CB72}" destId="{BA1950FE-8513-481B-A875-B757ED6F35B6}" srcOrd="10" destOrd="0" presId="urn:microsoft.com/office/officeart/2005/8/layout/list1"/>
    <dgm:cxn modelId="{24171BAB-9DEC-4DE9-9E4D-6A08EF49F0CC}" type="presParOf" srcId="{24DADD62-4231-476E-9A23-ECAF6DD7CB72}" destId="{DB6A82CD-FC9E-42F7-9579-5EAAA0729A78}" srcOrd="11" destOrd="0" presId="urn:microsoft.com/office/officeart/2005/8/layout/list1"/>
    <dgm:cxn modelId="{026526EB-BEAA-459F-9A21-EAF5269D558D}" type="presParOf" srcId="{24DADD62-4231-476E-9A23-ECAF6DD7CB72}" destId="{6F3589F4-F228-4D0B-AFEB-699D10004CE8}" srcOrd="12" destOrd="0" presId="urn:microsoft.com/office/officeart/2005/8/layout/list1"/>
    <dgm:cxn modelId="{267C9F6A-0584-4C91-B12B-5E9C5DB4E5D8}" type="presParOf" srcId="{6F3589F4-F228-4D0B-AFEB-699D10004CE8}" destId="{A75C1D64-404F-4BAE-AD57-5F2ECCF9DA24}" srcOrd="0" destOrd="0" presId="urn:microsoft.com/office/officeart/2005/8/layout/list1"/>
    <dgm:cxn modelId="{37C3D350-B75E-4DB3-A581-68A4733285D5}" type="presParOf" srcId="{6F3589F4-F228-4D0B-AFEB-699D10004CE8}" destId="{6EDD1D53-AF11-4325-843F-24C2CEDDC43B}" srcOrd="1" destOrd="0" presId="urn:microsoft.com/office/officeart/2005/8/layout/list1"/>
    <dgm:cxn modelId="{AB8DCE1E-372D-4A82-B3DE-969329598FBB}" type="presParOf" srcId="{24DADD62-4231-476E-9A23-ECAF6DD7CB72}" destId="{70D98C40-6C8F-47BA-87AA-434AEC5ACFA8}" srcOrd="13" destOrd="0" presId="urn:microsoft.com/office/officeart/2005/8/layout/list1"/>
    <dgm:cxn modelId="{751531F5-E810-4189-A52F-39DED4BA6986}" type="presParOf" srcId="{24DADD62-4231-476E-9A23-ECAF6DD7CB72}" destId="{ED285FA7-7393-4D69-B71E-5E6F8827CDCB}" srcOrd="14" destOrd="0" presId="urn:microsoft.com/office/officeart/2005/8/layout/list1"/>
    <dgm:cxn modelId="{FF45A64F-B1AE-41E0-90CE-BF40481C08A4}" type="presParOf" srcId="{24DADD62-4231-476E-9A23-ECAF6DD7CB72}" destId="{68C48FDD-6586-4F83-9751-24C32C64D249}" srcOrd="15" destOrd="0" presId="urn:microsoft.com/office/officeart/2005/8/layout/list1"/>
    <dgm:cxn modelId="{BF3CA250-4081-479C-8B85-952374B05B0E}" type="presParOf" srcId="{24DADD62-4231-476E-9A23-ECAF6DD7CB72}" destId="{24908EB8-3126-4B40-916F-415A365162A2}" srcOrd="16" destOrd="0" presId="urn:microsoft.com/office/officeart/2005/8/layout/list1"/>
    <dgm:cxn modelId="{0A6BEDB2-3176-43DE-A956-0316CD5283E6}" type="presParOf" srcId="{24908EB8-3126-4B40-916F-415A365162A2}" destId="{06E38BC3-4630-4A5A-ABAE-DEF0C01A0924}" srcOrd="0" destOrd="0" presId="urn:microsoft.com/office/officeart/2005/8/layout/list1"/>
    <dgm:cxn modelId="{F4357739-1AF9-485D-BEAC-309A74DC360B}" type="presParOf" srcId="{24908EB8-3126-4B40-916F-415A365162A2}" destId="{FC6ACF09-EDE7-4308-B23F-E8CA94838F55}" srcOrd="1" destOrd="0" presId="urn:microsoft.com/office/officeart/2005/8/layout/list1"/>
    <dgm:cxn modelId="{7D42703D-619A-409D-9C1E-7F726E5C0A03}" type="presParOf" srcId="{24DADD62-4231-476E-9A23-ECAF6DD7CB72}" destId="{1F0CE6FE-95CD-4F5F-A289-50D1DC149DB0}" srcOrd="17" destOrd="0" presId="urn:microsoft.com/office/officeart/2005/8/layout/list1"/>
    <dgm:cxn modelId="{9A3728AC-B009-49F3-A4A0-E5B130D4C16E}" type="presParOf" srcId="{24DADD62-4231-476E-9A23-ECAF6DD7CB72}" destId="{6613F82A-ECF0-4518-BC49-15C72B6118C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2F7CF6A-2113-44B8-A1C3-B3DEBDA8A8E6}" type="doc">
      <dgm:prSet loTypeId="urn:microsoft.com/office/officeart/2009/3/layout/StepUpProcess" loCatId="process" qsTypeId="urn:microsoft.com/office/officeart/2005/8/quickstyle/3d4" qsCatId="3D" csTypeId="urn:microsoft.com/office/officeart/2005/8/colors/colorful4" csCatId="colorful" phldr="1"/>
      <dgm:spPr/>
    </dgm:pt>
    <dgm:pt modelId="{C83E21BE-30EE-4B01-8443-E80ACD1BB58C}">
      <dgm:prSet phldrT="[Text]" custT="1"/>
      <dgm:spPr/>
      <dgm:t>
        <a:bodyPr/>
        <a:lstStyle/>
        <a:p>
          <a:pPr algn="ctr" rtl="0"/>
          <a:r>
            <a:rPr lang="en-GB" sz="2400" dirty="0">
              <a:solidFill>
                <a:schemeClr val="tx1"/>
              </a:solidFill>
              <a:latin typeface="Times New Roman" panose="02020603050405020304" pitchFamily="18" charset="0"/>
              <a:cs typeface="Times New Roman" panose="02020603050405020304" pitchFamily="18" charset="0"/>
            </a:rPr>
            <a:t>Rapid Expansion: new business and continuous growth raise pressures on employees and leaders.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5245243C-DA15-44C2-8872-126FA2698BD4}" type="parTrans" cxnId="{06D6322B-8930-484D-BDDF-2D634D116BBE}">
      <dgm:prSet/>
      <dgm:spPr/>
      <dgm:t>
        <a:bodyPr/>
        <a:lstStyle/>
        <a:p>
          <a:endParaRPr lang="en-US"/>
        </a:p>
      </dgm:t>
    </dgm:pt>
    <dgm:pt modelId="{01B5951B-4CDF-4034-BA94-3F742F8849FD}" type="sibTrans" cxnId="{06D6322B-8930-484D-BDDF-2D634D116BBE}">
      <dgm:prSet/>
      <dgm:spPr/>
      <dgm:t>
        <a:bodyPr/>
        <a:lstStyle/>
        <a:p>
          <a:endParaRPr lang="en-US"/>
        </a:p>
      </dgm:t>
    </dgm:pt>
    <dgm:pt modelId="{3F4ECEBC-9278-4D77-8A09-57092287F540}">
      <dgm:prSet custT="1"/>
      <dgm:spPr/>
      <dgm:t>
        <a:bodyPr/>
        <a:lstStyle/>
        <a:p>
          <a:pPr algn="ctr"/>
          <a:r>
            <a:rPr lang="en-GB" sz="2400" dirty="0">
              <a:solidFill>
                <a:schemeClr val="tx1"/>
              </a:solidFill>
              <a:latin typeface="Times New Roman" panose="02020603050405020304" pitchFamily="18" charset="0"/>
              <a:cs typeface="Times New Roman" panose="02020603050405020304" pitchFamily="18" charset="0"/>
            </a:rPr>
            <a:t>Skill Gaps:</a:t>
          </a:r>
          <a:r>
            <a:rPr lang="en-GB" sz="2400" b="1" dirty="0">
              <a:solidFill>
                <a:schemeClr val="tx1"/>
              </a:solidFill>
              <a:latin typeface="Times New Roman" panose="02020603050405020304" pitchFamily="18" charset="0"/>
              <a:cs typeface="Times New Roman" panose="02020603050405020304" pitchFamily="18" charset="0"/>
            </a:rPr>
            <a:t> </a:t>
          </a:r>
          <a:r>
            <a:rPr lang="en-GB" sz="2400" dirty="0">
              <a:solidFill>
                <a:schemeClr val="tx1"/>
              </a:solidFill>
              <a:latin typeface="Times New Roman" panose="02020603050405020304" pitchFamily="18" charset="0"/>
              <a:cs typeface="Times New Roman" panose="02020603050405020304" pitchFamily="18" charset="0"/>
            </a:rPr>
            <a:t>want digital skills, analytics, and AI which exceeds supply.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A57691CB-470B-4353-BCCF-1FFA491D8812}" type="parTrans" cxnId="{0B680BEB-1DCE-48F4-8F6B-E36630193B23}">
      <dgm:prSet/>
      <dgm:spPr/>
      <dgm:t>
        <a:bodyPr/>
        <a:lstStyle/>
        <a:p>
          <a:endParaRPr lang="en-US"/>
        </a:p>
      </dgm:t>
    </dgm:pt>
    <dgm:pt modelId="{C76F3F55-730E-4287-A7F8-1C07FD80C77B}" type="sibTrans" cxnId="{0B680BEB-1DCE-48F4-8F6B-E36630193B23}">
      <dgm:prSet/>
      <dgm:spPr/>
      <dgm:t>
        <a:bodyPr/>
        <a:lstStyle/>
        <a:p>
          <a:endParaRPr lang="en-US"/>
        </a:p>
      </dgm:t>
    </dgm:pt>
    <dgm:pt modelId="{8AE7E722-DDD8-462E-B697-18B0FBE539B5}">
      <dgm:prSet custT="1"/>
      <dgm:spPr/>
      <dgm:t>
        <a:bodyPr/>
        <a:lstStyle/>
        <a:p>
          <a:pPr algn="ctr"/>
          <a:r>
            <a:rPr lang="en-GB" sz="2400" dirty="0">
              <a:solidFill>
                <a:schemeClr val="tx1"/>
              </a:solidFill>
              <a:latin typeface="Times New Roman" panose="02020603050405020304" pitchFamily="18" charset="0"/>
              <a:cs typeface="Times New Roman" panose="02020603050405020304" pitchFamily="18" charset="0"/>
            </a:rPr>
            <a:t>Business Diversification: the company operates within different segments which raise a work culture and different employee requirements.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CF8360A2-DCAE-4773-B843-5A6FE038C609}" type="parTrans" cxnId="{635F2D1E-E378-4BC2-A995-034717B54093}">
      <dgm:prSet/>
      <dgm:spPr/>
      <dgm:t>
        <a:bodyPr/>
        <a:lstStyle/>
        <a:p>
          <a:endParaRPr lang="en-US"/>
        </a:p>
      </dgm:t>
    </dgm:pt>
    <dgm:pt modelId="{7BC4D52F-376F-4B10-8B6D-98DA0B6C0BBB}" type="sibTrans" cxnId="{635F2D1E-E378-4BC2-A995-034717B54093}">
      <dgm:prSet/>
      <dgm:spPr/>
      <dgm:t>
        <a:bodyPr/>
        <a:lstStyle/>
        <a:p>
          <a:endParaRPr lang="en-US"/>
        </a:p>
      </dgm:t>
    </dgm:pt>
    <dgm:pt modelId="{7D4BA3B3-19B1-4088-902E-72016572FA02}">
      <dgm:prSet custT="1"/>
      <dgm:spPr/>
      <dgm:t>
        <a:bodyPr/>
        <a:lstStyle/>
        <a:p>
          <a:pPr algn="ctr"/>
          <a:r>
            <a:rPr lang="en-GB" sz="2400" dirty="0">
              <a:solidFill>
                <a:schemeClr val="tx1"/>
              </a:solidFill>
              <a:latin typeface="Times New Roman" panose="02020603050405020304" pitchFamily="18" charset="0"/>
              <a:cs typeface="Times New Roman" panose="02020603050405020304" pitchFamily="18" charset="0"/>
            </a:rPr>
            <a:t>Managing the 340,000+ Workforce builds the policy implementation and communication more complex (</a:t>
          </a:r>
          <a:r>
            <a:rPr lang="en-GB" sz="2400" dirty="0" err="1">
              <a:solidFill>
                <a:schemeClr val="tx1"/>
              </a:solidFill>
              <a:latin typeface="Times New Roman" panose="02020603050405020304" pitchFamily="18" charset="0"/>
              <a:cs typeface="Times New Roman" panose="02020603050405020304" pitchFamily="18" charset="0"/>
            </a:rPr>
            <a:t>Anand</a:t>
          </a:r>
          <a:r>
            <a:rPr lang="en-GB" sz="2400" dirty="0">
              <a:solidFill>
                <a:schemeClr val="tx1"/>
              </a:solidFill>
              <a:latin typeface="Times New Roman" panose="02020603050405020304" pitchFamily="18" charset="0"/>
              <a:cs typeface="Times New Roman" panose="02020603050405020304" pitchFamily="18" charset="0"/>
            </a:rPr>
            <a:t>, 2024).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529B9871-A07B-4EFC-BE84-302EDD3BED9E}" type="parTrans" cxnId="{18B2D49C-2F5D-41FF-9766-941AE58BFB5B}">
      <dgm:prSet/>
      <dgm:spPr/>
      <dgm:t>
        <a:bodyPr/>
        <a:lstStyle/>
        <a:p>
          <a:endParaRPr lang="en-US"/>
        </a:p>
      </dgm:t>
    </dgm:pt>
    <dgm:pt modelId="{97FF09E9-32FA-447C-AD13-559A421C07B8}" type="sibTrans" cxnId="{18B2D49C-2F5D-41FF-9766-941AE58BFB5B}">
      <dgm:prSet/>
      <dgm:spPr/>
      <dgm:t>
        <a:bodyPr/>
        <a:lstStyle/>
        <a:p>
          <a:endParaRPr lang="en-US"/>
        </a:p>
      </dgm:t>
    </dgm:pt>
    <dgm:pt modelId="{F62E70A3-04AC-472C-8474-6F8091CD0913}" type="pres">
      <dgm:prSet presAssocID="{F2F7CF6A-2113-44B8-A1C3-B3DEBDA8A8E6}" presName="rootnode" presStyleCnt="0">
        <dgm:presLayoutVars>
          <dgm:chMax/>
          <dgm:chPref/>
          <dgm:dir/>
          <dgm:animLvl val="lvl"/>
        </dgm:presLayoutVars>
      </dgm:prSet>
      <dgm:spPr/>
    </dgm:pt>
    <dgm:pt modelId="{07392F98-821A-4635-B10C-221B091102D9}" type="pres">
      <dgm:prSet presAssocID="{C83E21BE-30EE-4B01-8443-E80ACD1BB58C}" presName="composite" presStyleCnt="0"/>
      <dgm:spPr/>
    </dgm:pt>
    <dgm:pt modelId="{6093530A-3F79-4C85-B19A-3E07ECBD0287}" type="pres">
      <dgm:prSet presAssocID="{C83E21BE-30EE-4B01-8443-E80ACD1BB58C}" presName="LShape" presStyleLbl="alignNode1" presStyleIdx="0" presStyleCnt="7"/>
      <dgm:spPr/>
    </dgm:pt>
    <dgm:pt modelId="{C824180F-617E-4796-82B4-383956B7A1CB}" type="pres">
      <dgm:prSet presAssocID="{C83E21BE-30EE-4B01-8443-E80ACD1BB58C}" presName="ParentText" presStyleLbl="revTx" presStyleIdx="0" presStyleCnt="4">
        <dgm:presLayoutVars>
          <dgm:chMax val="0"/>
          <dgm:chPref val="0"/>
          <dgm:bulletEnabled val="1"/>
        </dgm:presLayoutVars>
      </dgm:prSet>
      <dgm:spPr/>
    </dgm:pt>
    <dgm:pt modelId="{6E6A2EF6-B3E6-4108-9392-3F50099137CA}" type="pres">
      <dgm:prSet presAssocID="{C83E21BE-30EE-4B01-8443-E80ACD1BB58C}" presName="Triangle" presStyleLbl="alignNode1" presStyleIdx="1" presStyleCnt="7"/>
      <dgm:spPr/>
    </dgm:pt>
    <dgm:pt modelId="{D3D03A97-727D-46C5-A4E9-AD28987E99CD}" type="pres">
      <dgm:prSet presAssocID="{01B5951B-4CDF-4034-BA94-3F742F8849FD}" presName="sibTrans" presStyleCnt="0"/>
      <dgm:spPr/>
    </dgm:pt>
    <dgm:pt modelId="{C60C5AF9-4C1C-4C4D-B90C-5C523C483EDA}" type="pres">
      <dgm:prSet presAssocID="{01B5951B-4CDF-4034-BA94-3F742F8849FD}" presName="space" presStyleCnt="0"/>
      <dgm:spPr/>
    </dgm:pt>
    <dgm:pt modelId="{F8C7BBDA-472A-47A4-B67D-D5C428B13CD8}" type="pres">
      <dgm:prSet presAssocID="{3F4ECEBC-9278-4D77-8A09-57092287F540}" presName="composite" presStyleCnt="0"/>
      <dgm:spPr/>
    </dgm:pt>
    <dgm:pt modelId="{1CDB39A7-3C24-4C91-B0D0-07F3C5A421B9}" type="pres">
      <dgm:prSet presAssocID="{3F4ECEBC-9278-4D77-8A09-57092287F540}" presName="LShape" presStyleLbl="alignNode1" presStyleIdx="2" presStyleCnt="7"/>
      <dgm:spPr/>
    </dgm:pt>
    <dgm:pt modelId="{853EEDB8-B913-43F8-9F9D-753043FC1FE6}" type="pres">
      <dgm:prSet presAssocID="{3F4ECEBC-9278-4D77-8A09-57092287F540}" presName="ParentText" presStyleLbl="revTx" presStyleIdx="1" presStyleCnt="4">
        <dgm:presLayoutVars>
          <dgm:chMax val="0"/>
          <dgm:chPref val="0"/>
          <dgm:bulletEnabled val="1"/>
        </dgm:presLayoutVars>
      </dgm:prSet>
      <dgm:spPr/>
    </dgm:pt>
    <dgm:pt modelId="{33279D32-D642-438B-90C8-3B54B1916332}" type="pres">
      <dgm:prSet presAssocID="{3F4ECEBC-9278-4D77-8A09-57092287F540}" presName="Triangle" presStyleLbl="alignNode1" presStyleIdx="3" presStyleCnt="7"/>
      <dgm:spPr/>
    </dgm:pt>
    <dgm:pt modelId="{7D74969C-3E51-45E4-92A2-870D5AF25F43}" type="pres">
      <dgm:prSet presAssocID="{C76F3F55-730E-4287-A7F8-1C07FD80C77B}" presName="sibTrans" presStyleCnt="0"/>
      <dgm:spPr/>
    </dgm:pt>
    <dgm:pt modelId="{7827FCF3-233C-4089-8E3D-63223B3D4A09}" type="pres">
      <dgm:prSet presAssocID="{C76F3F55-730E-4287-A7F8-1C07FD80C77B}" presName="space" presStyleCnt="0"/>
      <dgm:spPr/>
    </dgm:pt>
    <dgm:pt modelId="{6395B1FD-2762-4BCA-8FDE-6997013CE47E}" type="pres">
      <dgm:prSet presAssocID="{8AE7E722-DDD8-462E-B697-18B0FBE539B5}" presName="composite" presStyleCnt="0"/>
      <dgm:spPr/>
    </dgm:pt>
    <dgm:pt modelId="{9647AB37-C5E2-42B2-97E9-4E8C76A4CC8A}" type="pres">
      <dgm:prSet presAssocID="{8AE7E722-DDD8-462E-B697-18B0FBE539B5}" presName="LShape" presStyleLbl="alignNode1" presStyleIdx="4" presStyleCnt="7"/>
      <dgm:spPr/>
    </dgm:pt>
    <dgm:pt modelId="{01F71625-0E73-4371-A3EC-8D0F5A741F79}" type="pres">
      <dgm:prSet presAssocID="{8AE7E722-DDD8-462E-B697-18B0FBE539B5}" presName="ParentText" presStyleLbl="revTx" presStyleIdx="2" presStyleCnt="4">
        <dgm:presLayoutVars>
          <dgm:chMax val="0"/>
          <dgm:chPref val="0"/>
          <dgm:bulletEnabled val="1"/>
        </dgm:presLayoutVars>
      </dgm:prSet>
      <dgm:spPr/>
    </dgm:pt>
    <dgm:pt modelId="{10FF292B-FB04-471E-BE37-9B63A66DE658}" type="pres">
      <dgm:prSet presAssocID="{8AE7E722-DDD8-462E-B697-18B0FBE539B5}" presName="Triangle" presStyleLbl="alignNode1" presStyleIdx="5" presStyleCnt="7"/>
      <dgm:spPr/>
    </dgm:pt>
    <dgm:pt modelId="{4FA95839-F1DB-4FFD-AB00-7B47A92C35AE}" type="pres">
      <dgm:prSet presAssocID="{7BC4D52F-376F-4B10-8B6D-98DA0B6C0BBB}" presName="sibTrans" presStyleCnt="0"/>
      <dgm:spPr/>
    </dgm:pt>
    <dgm:pt modelId="{BDDC4EE9-7612-4885-887C-C0352841CB20}" type="pres">
      <dgm:prSet presAssocID="{7BC4D52F-376F-4B10-8B6D-98DA0B6C0BBB}" presName="space" presStyleCnt="0"/>
      <dgm:spPr/>
    </dgm:pt>
    <dgm:pt modelId="{2FEBF18C-3C5F-47ED-9311-EF2FC9AABCC3}" type="pres">
      <dgm:prSet presAssocID="{7D4BA3B3-19B1-4088-902E-72016572FA02}" presName="composite" presStyleCnt="0"/>
      <dgm:spPr/>
    </dgm:pt>
    <dgm:pt modelId="{207A0411-B1BF-4EB7-B60F-FF2FC4646687}" type="pres">
      <dgm:prSet presAssocID="{7D4BA3B3-19B1-4088-902E-72016572FA02}" presName="LShape" presStyleLbl="alignNode1" presStyleIdx="6" presStyleCnt="7"/>
      <dgm:spPr/>
    </dgm:pt>
    <dgm:pt modelId="{AAACA8F3-1220-4462-A25A-65153CD4AE2F}" type="pres">
      <dgm:prSet presAssocID="{7D4BA3B3-19B1-4088-902E-72016572FA02}" presName="ParentText" presStyleLbl="revTx" presStyleIdx="3" presStyleCnt="4">
        <dgm:presLayoutVars>
          <dgm:chMax val="0"/>
          <dgm:chPref val="0"/>
          <dgm:bulletEnabled val="1"/>
        </dgm:presLayoutVars>
      </dgm:prSet>
      <dgm:spPr/>
    </dgm:pt>
  </dgm:ptLst>
  <dgm:cxnLst>
    <dgm:cxn modelId="{AE7B2816-F15B-4027-AD9D-EC2BCD89D361}" type="presOf" srcId="{7D4BA3B3-19B1-4088-902E-72016572FA02}" destId="{AAACA8F3-1220-4462-A25A-65153CD4AE2F}" srcOrd="0" destOrd="0" presId="urn:microsoft.com/office/officeart/2009/3/layout/StepUpProcess"/>
    <dgm:cxn modelId="{635F2D1E-E378-4BC2-A995-034717B54093}" srcId="{F2F7CF6A-2113-44B8-A1C3-B3DEBDA8A8E6}" destId="{8AE7E722-DDD8-462E-B697-18B0FBE539B5}" srcOrd="2" destOrd="0" parTransId="{CF8360A2-DCAE-4773-B843-5A6FE038C609}" sibTransId="{7BC4D52F-376F-4B10-8B6D-98DA0B6C0BBB}"/>
    <dgm:cxn modelId="{06D6322B-8930-484D-BDDF-2D634D116BBE}" srcId="{F2F7CF6A-2113-44B8-A1C3-B3DEBDA8A8E6}" destId="{C83E21BE-30EE-4B01-8443-E80ACD1BB58C}" srcOrd="0" destOrd="0" parTransId="{5245243C-DA15-44C2-8872-126FA2698BD4}" sibTransId="{01B5951B-4CDF-4034-BA94-3F742F8849FD}"/>
    <dgm:cxn modelId="{3FF27165-5CC3-4693-9AAE-B6FBBAEBFA6C}" type="presOf" srcId="{8AE7E722-DDD8-462E-B697-18B0FBE539B5}" destId="{01F71625-0E73-4371-A3EC-8D0F5A741F79}" srcOrd="0" destOrd="0" presId="urn:microsoft.com/office/officeart/2009/3/layout/StepUpProcess"/>
    <dgm:cxn modelId="{6C67DF69-A621-4E55-A143-CD795732C359}" type="presOf" srcId="{F2F7CF6A-2113-44B8-A1C3-B3DEBDA8A8E6}" destId="{F62E70A3-04AC-472C-8474-6F8091CD0913}" srcOrd="0" destOrd="0" presId="urn:microsoft.com/office/officeart/2009/3/layout/StepUpProcess"/>
    <dgm:cxn modelId="{18B2D49C-2F5D-41FF-9766-941AE58BFB5B}" srcId="{F2F7CF6A-2113-44B8-A1C3-B3DEBDA8A8E6}" destId="{7D4BA3B3-19B1-4088-902E-72016572FA02}" srcOrd="3" destOrd="0" parTransId="{529B9871-A07B-4EFC-BE84-302EDD3BED9E}" sibTransId="{97FF09E9-32FA-447C-AD13-559A421C07B8}"/>
    <dgm:cxn modelId="{1A902EB9-0CFA-467C-9DBF-93EB705E9D62}" type="presOf" srcId="{3F4ECEBC-9278-4D77-8A09-57092287F540}" destId="{853EEDB8-B913-43F8-9F9D-753043FC1FE6}" srcOrd="0" destOrd="0" presId="urn:microsoft.com/office/officeart/2009/3/layout/StepUpProcess"/>
    <dgm:cxn modelId="{0B680BEB-1DCE-48F4-8F6B-E36630193B23}" srcId="{F2F7CF6A-2113-44B8-A1C3-B3DEBDA8A8E6}" destId="{3F4ECEBC-9278-4D77-8A09-57092287F540}" srcOrd="1" destOrd="0" parTransId="{A57691CB-470B-4353-BCCF-1FFA491D8812}" sibTransId="{C76F3F55-730E-4287-A7F8-1C07FD80C77B}"/>
    <dgm:cxn modelId="{57A246F1-2475-4F0B-85CF-491002E1380F}" type="presOf" srcId="{C83E21BE-30EE-4B01-8443-E80ACD1BB58C}" destId="{C824180F-617E-4796-82B4-383956B7A1CB}" srcOrd="0" destOrd="0" presId="urn:microsoft.com/office/officeart/2009/3/layout/StepUpProcess"/>
    <dgm:cxn modelId="{ADDDDE3C-69D0-415F-ADD0-52D3923B22B8}" type="presParOf" srcId="{F62E70A3-04AC-472C-8474-6F8091CD0913}" destId="{07392F98-821A-4635-B10C-221B091102D9}" srcOrd="0" destOrd="0" presId="urn:microsoft.com/office/officeart/2009/3/layout/StepUpProcess"/>
    <dgm:cxn modelId="{1263427C-B73A-4CC3-82C6-863192720005}" type="presParOf" srcId="{07392F98-821A-4635-B10C-221B091102D9}" destId="{6093530A-3F79-4C85-B19A-3E07ECBD0287}" srcOrd="0" destOrd="0" presId="urn:microsoft.com/office/officeart/2009/3/layout/StepUpProcess"/>
    <dgm:cxn modelId="{4B25C742-BCF3-4B59-A4FF-B5AABB9CCF76}" type="presParOf" srcId="{07392F98-821A-4635-B10C-221B091102D9}" destId="{C824180F-617E-4796-82B4-383956B7A1CB}" srcOrd="1" destOrd="0" presId="urn:microsoft.com/office/officeart/2009/3/layout/StepUpProcess"/>
    <dgm:cxn modelId="{DAC953E8-EA40-45D5-99FF-CA6AD1A9A2B1}" type="presParOf" srcId="{07392F98-821A-4635-B10C-221B091102D9}" destId="{6E6A2EF6-B3E6-4108-9392-3F50099137CA}" srcOrd="2" destOrd="0" presId="urn:microsoft.com/office/officeart/2009/3/layout/StepUpProcess"/>
    <dgm:cxn modelId="{AA9A055D-B4EF-4621-8590-0A67ACBF39AD}" type="presParOf" srcId="{F62E70A3-04AC-472C-8474-6F8091CD0913}" destId="{D3D03A97-727D-46C5-A4E9-AD28987E99CD}" srcOrd="1" destOrd="0" presId="urn:microsoft.com/office/officeart/2009/3/layout/StepUpProcess"/>
    <dgm:cxn modelId="{D788999E-983B-4ED3-8ED0-186248EA445D}" type="presParOf" srcId="{D3D03A97-727D-46C5-A4E9-AD28987E99CD}" destId="{C60C5AF9-4C1C-4C4D-B90C-5C523C483EDA}" srcOrd="0" destOrd="0" presId="urn:microsoft.com/office/officeart/2009/3/layout/StepUpProcess"/>
    <dgm:cxn modelId="{F5D6661E-B776-4E94-8FA8-FB1E85253180}" type="presParOf" srcId="{F62E70A3-04AC-472C-8474-6F8091CD0913}" destId="{F8C7BBDA-472A-47A4-B67D-D5C428B13CD8}" srcOrd="2" destOrd="0" presId="urn:microsoft.com/office/officeart/2009/3/layout/StepUpProcess"/>
    <dgm:cxn modelId="{044BDACE-CA7A-4351-A651-4FEAABE7209D}" type="presParOf" srcId="{F8C7BBDA-472A-47A4-B67D-D5C428B13CD8}" destId="{1CDB39A7-3C24-4C91-B0D0-07F3C5A421B9}" srcOrd="0" destOrd="0" presId="urn:microsoft.com/office/officeart/2009/3/layout/StepUpProcess"/>
    <dgm:cxn modelId="{D07B3450-D260-4B0B-AFEF-0E6CB42CF1B0}" type="presParOf" srcId="{F8C7BBDA-472A-47A4-B67D-D5C428B13CD8}" destId="{853EEDB8-B913-43F8-9F9D-753043FC1FE6}" srcOrd="1" destOrd="0" presId="urn:microsoft.com/office/officeart/2009/3/layout/StepUpProcess"/>
    <dgm:cxn modelId="{501E6A2F-22F7-4BB3-B6D1-4519ED2694EF}" type="presParOf" srcId="{F8C7BBDA-472A-47A4-B67D-D5C428B13CD8}" destId="{33279D32-D642-438B-90C8-3B54B1916332}" srcOrd="2" destOrd="0" presId="urn:microsoft.com/office/officeart/2009/3/layout/StepUpProcess"/>
    <dgm:cxn modelId="{D40FDAAF-8435-4BC3-9F48-2759EB74F07C}" type="presParOf" srcId="{F62E70A3-04AC-472C-8474-6F8091CD0913}" destId="{7D74969C-3E51-45E4-92A2-870D5AF25F43}" srcOrd="3" destOrd="0" presId="urn:microsoft.com/office/officeart/2009/3/layout/StepUpProcess"/>
    <dgm:cxn modelId="{3A584AB2-1C1D-440B-9455-0294832CD048}" type="presParOf" srcId="{7D74969C-3E51-45E4-92A2-870D5AF25F43}" destId="{7827FCF3-233C-4089-8E3D-63223B3D4A09}" srcOrd="0" destOrd="0" presId="urn:microsoft.com/office/officeart/2009/3/layout/StepUpProcess"/>
    <dgm:cxn modelId="{4FB7AF57-0D78-4921-8AE2-DF9ABB91B705}" type="presParOf" srcId="{F62E70A3-04AC-472C-8474-6F8091CD0913}" destId="{6395B1FD-2762-4BCA-8FDE-6997013CE47E}" srcOrd="4" destOrd="0" presId="urn:microsoft.com/office/officeart/2009/3/layout/StepUpProcess"/>
    <dgm:cxn modelId="{D5E19DF3-0FCC-4BAC-BB80-BA1E47E0F157}" type="presParOf" srcId="{6395B1FD-2762-4BCA-8FDE-6997013CE47E}" destId="{9647AB37-C5E2-42B2-97E9-4E8C76A4CC8A}" srcOrd="0" destOrd="0" presId="urn:microsoft.com/office/officeart/2009/3/layout/StepUpProcess"/>
    <dgm:cxn modelId="{692A6957-3556-429C-B4C7-2B3988E3818F}" type="presParOf" srcId="{6395B1FD-2762-4BCA-8FDE-6997013CE47E}" destId="{01F71625-0E73-4371-A3EC-8D0F5A741F79}" srcOrd="1" destOrd="0" presId="urn:microsoft.com/office/officeart/2009/3/layout/StepUpProcess"/>
    <dgm:cxn modelId="{6A2CBABD-BB7C-4F24-B63E-CFC4D814BCC0}" type="presParOf" srcId="{6395B1FD-2762-4BCA-8FDE-6997013CE47E}" destId="{10FF292B-FB04-471E-BE37-9B63A66DE658}" srcOrd="2" destOrd="0" presId="urn:microsoft.com/office/officeart/2009/3/layout/StepUpProcess"/>
    <dgm:cxn modelId="{7F26E73D-65EC-4B60-A335-6E590C5E2627}" type="presParOf" srcId="{F62E70A3-04AC-472C-8474-6F8091CD0913}" destId="{4FA95839-F1DB-4FFD-AB00-7B47A92C35AE}" srcOrd="5" destOrd="0" presId="urn:microsoft.com/office/officeart/2009/3/layout/StepUpProcess"/>
    <dgm:cxn modelId="{DADA316F-8415-40CF-9030-C725CC06F166}" type="presParOf" srcId="{4FA95839-F1DB-4FFD-AB00-7B47A92C35AE}" destId="{BDDC4EE9-7612-4885-887C-C0352841CB20}" srcOrd="0" destOrd="0" presId="urn:microsoft.com/office/officeart/2009/3/layout/StepUpProcess"/>
    <dgm:cxn modelId="{45425F11-446F-46AB-B500-77348ABCC3A5}" type="presParOf" srcId="{F62E70A3-04AC-472C-8474-6F8091CD0913}" destId="{2FEBF18C-3C5F-47ED-9311-EF2FC9AABCC3}" srcOrd="6" destOrd="0" presId="urn:microsoft.com/office/officeart/2009/3/layout/StepUpProcess"/>
    <dgm:cxn modelId="{13FB903A-073B-4FF6-919D-2CFBD2AE66A1}" type="presParOf" srcId="{2FEBF18C-3C5F-47ED-9311-EF2FC9AABCC3}" destId="{207A0411-B1BF-4EB7-B60F-FF2FC4646687}" srcOrd="0" destOrd="0" presId="urn:microsoft.com/office/officeart/2009/3/layout/StepUpProcess"/>
    <dgm:cxn modelId="{54D95FB8-9647-4A82-878C-FEF4F37B7536}" type="presParOf" srcId="{2FEBF18C-3C5F-47ED-9311-EF2FC9AABCC3}" destId="{AAACA8F3-1220-4462-A25A-65153CD4AE2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BAB8D6C-90F1-40E5-8E45-02F9FA11C822}" type="doc">
      <dgm:prSet loTypeId="urn:microsoft.com/office/officeart/2005/8/layout/vList5" loCatId="list" qsTypeId="urn:microsoft.com/office/officeart/2005/8/quickstyle/simple2" qsCatId="simple" csTypeId="urn:microsoft.com/office/officeart/2005/8/colors/accent0_3" csCatId="mainScheme" phldr="1"/>
      <dgm:spPr/>
      <dgm:t>
        <a:bodyPr/>
        <a:lstStyle/>
        <a:p>
          <a:endParaRPr lang="en-US"/>
        </a:p>
      </dgm:t>
    </dgm:pt>
    <dgm:pt modelId="{906180AB-FF18-43D3-9FDD-224A12EB5C97}">
      <dgm:prSet phldrT="[Text]" custT="1"/>
      <dgm:spPr/>
      <dgm:t>
        <a:bodyPr/>
        <a:lstStyle/>
        <a:p>
          <a:pPr algn="ctr" rtl="0"/>
          <a:r>
            <a:rPr lang="en-GB" sz="2400" i="1" dirty="0">
              <a:latin typeface="Times New Roman" panose="02020603050405020304" pitchFamily="18" charset="0"/>
              <a:cs typeface="Times New Roman" panose="02020603050405020304" pitchFamily="18" charset="0"/>
            </a:rPr>
            <a:t>AI Talent Shortage:</a:t>
          </a:r>
          <a:endParaRPr lang="en-US" sz="2400" i="1" dirty="0">
            <a:latin typeface="Times New Roman" panose="02020603050405020304" pitchFamily="18" charset="0"/>
            <a:cs typeface="Times New Roman" panose="02020603050405020304" pitchFamily="18" charset="0"/>
          </a:endParaRPr>
        </a:p>
      </dgm:t>
    </dgm:pt>
    <dgm:pt modelId="{ABC68493-02F6-427A-966E-C31D46CE769C}" type="parTrans" cxnId="{52DB7DFB-7660-4693-A496-0B561BB3C235}">
      <dgm:prSet/>
      <dgm:spPr/>
      <dgm:t>
        <a:bodyPr/>
        <a:lstStyle/>
        <a:p>
          <a:endParaRPr lang="en-US"/>
        </a:p>
      </dgm:t>
    </dgm:pt>
    <dgm:pt modelId="{28A00028-1290-4094-B6E3-4280A15EC329}" type="sibTrans" cxnId="{52DB7DFB-7660-4693-A496-0B561BB3C235}">
      <dgm:prSet/>
      <dgm:spPr/>
      <dgm:t>
        <a:bodyPr/>
        <a:lstStyle/>
        <a:p>
          <a:endParaRPr lang="en-US"/>
        </a:p>
      </dgm:t>
    </dgm:pt>
    <dgm:pt modelId="{96EA5045-B951-454B-B3F3-1E75B0DE8089}">
      <dgm:prSet custT="1"/>
      <dgm:spPr/>
      <dgm:t>
        <a:bodyPr/>
        <a:lstStyle/>
        <a:p>
          <a:r>
            <a:rPr lang="en-GB" sz="2400" i="1" dirty="0">
              <a:latin typeface="Times New Roman" panose="02020603050405020304" pitchFamily="18" charset="0"/>
              <a:cs typeface="Times New Roman" panose="02020603050405020304" pitchFamily="18" charset="0"/>
            </a:rPr>
            <a:t>Rapid Technology Adoption:</a:t>
          </a:r>
          <a:endParaRPr lang="en-US" sz="2400" i="1" dirty="0">
            <a:latin typeface="Times New Roman" panose="02020603050405020304" pitchFamily="18" charset="0"/>
            <a:cs typeface="Times New Roman" panose="02020603050405020304" pitchFamily="18" charset="0"/>
          </a:endParaRPr>
        </a:p>
      </dgm:t>
    </dgm:pt>
    <dgm:pt modelId="{F48FC670-C91C-4330-8CBD-5B455E18A2E0}" type="parTrans" cxnId="{2EAF34EE-D447-4AF1-A7A1-06EEB8221E74}">
      <dgm:prSet/>
      <dgm:spPr/>
      <dgm:t>
        <a:bodyPr/>
        <a:lstStyle/>
        <a:p>
          <a:endParaRPr lang="en-US"/>
        </a:p>
      </dgm:t>
    </dgm:pt>
    <dgm:pt modelId="{2D02CD30-4D85-4F5C-B1F0-0248E6363691}" type="sibTrans" cxnId="{2EAF34EE-D447-4AF1-A7A1-06EEB8221E74}">
      <dgm:prSet/>
      <dgm:spPr/>
      <dgm:t>
        <a:bodyPr/>
        <a:lstStyle/>
        <a:p>
          <a:endParaRPr lang="en-US"/>
        </a:p>
      </dgm:t>
    </dgm:pt>
    <dgm:pt modelId="{60844118-93C3-4D4B-9D3E-C8E446CBED51}">
      <dgm:prSet custT="1"/>
      <dgm:spPr/>
      <dgm:t>
        <a:bodyPr/>
        <a:lstStyle/>
        <a:p>
          <a:r>
            <a:rPr lang="en-GB" sz="2400" i="1" dirty="0">
              <a:latin typeface="Times New Roman" panose="02020603050405020304" pitchFamily="18" charset="0"/>
              <a:cs typeface="Times New Roman" panose="02020603050405020304" pitchFamily="18" charset="0"/>
            </a:rPr>
            <a:t>Data Privacy Requirements and Cybersecurity:</a:t>
          </a:r>
          <a:endParaRPr lang="en-US" sz="2400" i="1" dirty="0">
            <a:latin typeface="Times New Roman" panose="02020603050405020304" pitchFamily="18" charset="0"/>
            <a:cs typeface="Times New Roman" panose="02020603050405020304" pitchFamily="18" charset="0"/>
          </a:endParaRPr>
        </a:p>
      </dgm:t>
    </dgm:pt>
    <dgm:pt modelId="{D6748E9E-0B85-45B7-82AE-98EDA847493E}" type="parTrans" cxnId="{E1EE8129-D323-4A64-B4DD-1CA23ABB61A6}">
      <dgm:prSet/>
      <dgm:spPr/>
      <dgm:t>
        <a:bodyPr/>
        <a:lstStyle/>
        <a:p>
          <a:endParaRPr lang="en-US"/>
        </a:p>
      </dgm:t>
    </dgm:pt>
    <dgm:pt modelId="{DA1423CB-7CD1-463C-9511-907B3638B320}" type="sibTrans" cxnId="{E1EE8129-D323-4A64-B4DD-1CA23ABB61A6}">
      <dgm:prSet/>
      <dgm:spPr/>
      <dgm:t>
        <a:bodyPr/>
        <a:lstStyle/>
        <a:p>
          <a:endParaRPr lang="en-US"/>
        </a:p>
      </dgm:t>
    </dgm:pt>
    <dgm:pt modelId="{0166C3FC-88AD-46CF-8566-546CAB186302}">
      <dgm:prSet phldrT="[Text]" custT="1"/>
      <dgm:spPr/>
      <dgm:t>
        <a:bodyPr/>
        <a:lstStyle/>
        <a:p>
          <a:pPr algn="ctr" rtl="0"/>
          <a:r>
            <a:rPr lang="en-GB" sz="2400" i="1">
              <a:latin typeface="Times New Roman" panose="02020603050405020304" pitchFamily="18" charset="0"/>
              <a:cs typeface="Times New Roman" panose="02020603050405020304" pitchFamily="18" charset="0"/>
            </a:rPr>
            <a:t>Need data analytics skills, cloud computing, and AI exceeds available talent.</a:t>
          </a:r>
          <a:endParaRPr lang="en-US" sz="2400" i="1" dirty="0">
            <a:latin typeface="Times New Roman" panose="02020603050405020304" pitchFamily="18" charset="0"/>
            <a:cs typeface="Times New Roman" panose="02020603050405020304" pitchFamily="18" charset="0"/>
          </a:endParaRPr>
        </a:p>
      </dgm:t>
    </dgm:pt>
    <dgm:pt modelId="{C77E8D3F-C852-4A17-A38C-56C422BF9228}" type="parTrans" cxnId="{58F37666-9DC2-4058-BEA2-175111981642}">
      <dgm:prSet/>
      <dgm:spPr/>
      <dgm:t>
        <a:bodyPr/>
        <a:lstStyle/>
        <a:p>
          <a:endParaRPr lang="en-US"/>
        </a:p>
      </dgm:t>
    </dgm:pt>
    <dgm:pt modelId="{16208AFA-2DC4-4916-BDD1-8ED83EC0056A}" type="sibTrans" cxnId="{58F37666-9DC2-4058-BEA2-175111981642}">
      <dgm:prSet/>
      <dgm:spPr/>
      <dgm:t>
        <a:bodyPr/>
        <a:lstStyle/>
        <a:p>
          <a:endParaRPr lang="en-US"/>
        </a:p>
      </dgm:t>
    </dgm:pt>
    <dgm:pt modelId="{7923C0EC-1AC8-4385-A245-F97055CECFF6}">
      <dgm:prSet custT="1"/>
      <dgm:spPr/>
      <dgm:t>
        <a:bodyPr/>
        <a:lstStyle/>
        <a:p>
          <a:r>
            <a:rPr lang="en-GB" sz="2400" i="1" dirty="0">
              <a:latin typeface="Times New Roman" panose="02020603050405020304" pitchFamily="18" charset="0"/>
              <a:cs typeface="Times New Roman" panose="02020603050405020304" pitchFamily="18" charset="0"/>
            </a:rPr>
            <a:t>Constant digital transformations changes fatigue and creates learning pressure among the staff. </a:t>
          </a:r>
          <a:endParaRPr lang="en-US" sz="2400" i="1" dirty="0">
            <a:latin typeface="Times New Roman" panose="02020603050405020304" pitchFamily="18" charset="0"/>
            <a:cs typeface="Times New Roman" panose="02020603050405020304" pitchFamily="18" charset="0"/>
          </a:endParaRPr>
        </a:p>
      </dgm:t>
    </dgm:pt>
    <dgm:pt modelId="{553D5DE6-E080-4E91-9DD8-C8E193549692}" type="parTrans" cxnId="{28DE270A-636C-401E-880C-FA01AFB2C084}">
      <dgm:prSet/>
      <dgm:spPr/>
      <dgm:t>
        <a:bodyPr/>
        <a:lstStyle/>
        <a:p>
          <a:endParaRPr lang="en-US"/>
        </a:p>
      </dgm:t>
    </dgm:pt>
    <dgm:pt modelId="{612898BF-5E7B-459E-8088-F9DD55B0C7B6}" type="sibTrans" cxnId="{28DE270A-636C-401E-880C-FA01AFB2C084}">
      <dgm:prSet/>
      <dgm:spPr/>
      <dgm:t>
        <a:bodyPr/>
        <a:lstStyle/>
        <a:p>
          <a:endParaRPr lang="en-US"/>
        </a:p>
      </dgm:t>
    </dgm:pt>
    <dgm:pt modelId="{E52FAC6F-64EB-44C9-88EB-C7F3057B060E}">
      <dgm:prSet custT="1"/>
      <dgm:spPr/>
      <dgm:t>
        <a:bodyPr/>
        <a:lstStyle/>
        <a:p>
          <a:r>
            <a:rPr lang="en-GB" sz="2400" i="1" dirty="0">
              <a:latin typeface="Times New Roman" panose="02020603050405020304" pitchFamily="18" charset="0"/>
              <a:cs typeface="Times New Roman" panose="02020603050405020304" pitchFamily="18" charset="0"/>
            </a:rPr>
            <a:t>Growing utilisation of the digital platforms need employee’s accountability, awareness and stronger compliance (</a:t>
          </a:r>
          <a:r>
            <a:rPr lang="en-GB" sz="2400" i="1" dirty="0" err="1">
              <a:latin typeface="Times New Roman" panose="02020603050405020304" pitchFamily="18" charset="0"/>
              <a:cs typeface="Times New Roman" panose="02020603050405020304" pitchFamily="18" charset="0"/>
            </a:rPr>
            <a:t>Folorunso</a:t>
          </a:r>
          <a:r>
            <a:rPr lang="en-GB" sz="2400" i="1" dirty="0">
              <a:latin typeface="Times New Roman" panose="02020603050405020304" pitchFamily="18" charset="0"/>
              <a:cs typeface="Times New Roman" panose="02020603050405020304" pitchFamily="18" charset="0"/>
            </a:rPr>
            <a:t> et al. 2024). </a:t>
          </a:r>
          <a:endParaRPr lang="en-US" sz="2400" i="1" dirty="0">
            <a:latin typeface="Times New Roman" panose="02020603050405020304" pitchFamily="18" charset="0"/>
            <a:cs typeface="Times New Roman" panose="02020603050405020304" pitchFamily="18" charset="0"/>
          </a:endParaRPr>
        </a:p>
      </dgm:t>
    </dgm:pt>
    <dgm:pt modelId="{6ACFD545-3EBE-4F2A-B9CD-0E38E5C4DCB7}" type="parTrans" cxnId="{E28C3ACA-F60C-440C-82A4-DFD6D71312DE}">
      <dgm:prSet/>
      <dgm:spPr/>
      <dgm:t>
        <a:bodyPr/>
        <a:lstStyle/>
        <a:p>
          <a:endParaRPr lang="en-US"/>
        </a:p>
      </dgm:t>
    </dgm:pt>
    <dgm:pt modelId="{4DD29932-5263-4635-890A-78713FD38773}" type="sibTrans" cxnId="{E28C3ACA-F60C-440C-82A4-DFD6D71312DE}">
      <dgm:prSet/>
      <dgm:spPr/>
      <dgm:t>
        <a:bodyPr/>
        <a:lstStyle/>
        <a:p>
          <a:endParaRPr lang="en-US"/>
        </a:p>
      </dgm:t>
    </dgm:pt>
    <dgm:pt modelId="{8C78B4EB-F74B-4AC5-804E-4679AEDA064A}" type="pres">
      <dgm:prSet presAssocID="{1BAB8D6C-90F1-40E5-8E45-02F9FA11C822}" presName="Name0" presStyleCnt="0">
        <dgm:presLayoutVars>
          <dgm:dir/>
          <dgm:animLvl val="lvl"/>
          <dgm:resizeHandles val="exact"/>
        </dgm:presLayoutVars>
      </dgm:prSet>
      <dgm:spPr/>
    </dgm:pt>
    <dgm:pt modelId="{6E7EA624-B64D-4929-B7BB-CDF2114BF45A}" type="pres">
      <dgm:prSet presAssocID="{906180AB-FF18-43D3-9FDD-224A12EB5C97}" presName="linNode" presStyleCnt="0"/>
      <dgm:spPr/>
    </dgm:pt>
    <dgm:pt modelId="{C7B0194D-37EA-4BD7-8CBA-96CD9CD203D0}" type="pres">
      <dgm:prSet presAssocID="{906180AB-FF18-43D3-9FDD-224A12EB5C97}" presName="parentText" presStyleLbl="node1" presStyleIdx="0" presStyleCnt="3">
        <dgm:presLayoutVars>
          <dgm:chMax val="1"/>
          <dgm:bulletEnabled val="1"/>
        </dgm:presLayoutVars>
      </dgm:prSet>
      <dgm:spPr/>
    </dgm:pt>
    <dgm:pt modelId="{C8F29C8A-5E4D-4495-BE99-31AAB4644479}" type="pres">
      <dgm:prSet presAssocID="{906180AB-FF18-43D3-9FDD-224A12EB5C97}" presName="descendantText" presStyleLbl="alignAccFollowNode1" presStyleIdx="0" presStyleCnt="3">
        <dgm:presLayoutVars>
          <dgm:bulletEnabled val="1"/>
        </dgm:presLayoutVars>
      </dgm:prSet>
      <dgm:spPr/>
    </dgm:pt>
    <dgm:pt modelId="{ABAFBAA5-2FD6-43B3-8372-3929E4174BF4}" type="pres">
      <dgm:prSet presAssocID="{28A00028-1290-4094-B6E3-4280A15EC329}" presName="sp" presStyleCnt="0"/>
      <dgm:spPr/>
    </dgm:pt>
    <dgm:pt modelId="{68017EAC-4E54-4E73-989B-4F58BCC55747}" type="pres">
      <dgm:prSet presAssocID="{96EA5045-B951-454B-B3F3-1E75B0DE8089}" presName="linNode" presStyleCnt="0"/>
      <dgm:spPr/>
    </dgm:pt>
    <dgm:pt modelId="{DF317332-385E-4010-9C5F-8E5FF110DDD6}" type="pres">
      <dgm:prSet presAssocID="{96EA5045-B951-454B-B3F3-1E75B0DE8089}" presName="parentText" presStyleLbl="node1" presStyleIdx="1" presStyleCnt="3">
        <dgm:presLayoutVars>
          <dgm:chMax val="1"/>
          <dgm:bulletEnabled val="1"/>
        </dgm:presLayoutVars>
      </dgm:prSet>
      <dgm:spPr/>
    </dgm:pt>
    <dgm:pt modelId="{59F1B89C-BA14-43D1-A0FE-C191395CFF3C}" type="pres">
      <dgm:prSet presAssocID="{96EA5045-B951-454B-B3F3-1E75B0DE8089}" presName="descendantText" presStyleLbl="alignAccFollowNode1" presStyleIdx="1" presStyleCnt="3">
        <dgm:presLayoutVars>
          <dgm:bulletEnabled val="1"/>
        </dgm:presLayoutVars>
      </dgm:prSet>
      <dgm:spPr/>
    </dgm:pt>
    <dgm:pt modelId="{08820CDE-D471-43A9-9D15-018C5075373A}" type="pres">
      <dgm:prSet presAssocID="{2D02CD30-4D85-4F5C-B1F0-0248E6363691}" presName="sp" presStyleCnt="0"/>
      <dgm:spPr/>
    </dgm:pt>
    <dgm:pt modelId="{C25FD972-FA23-47AA-AD2C-347861F9EE5B}" type="pres">
      <dgm:prSet presAssocID="{60844118-93C3-4D4B-9D3E-C8E446CBED51}" presName="linNode" presStyleCnt="0"/>
      <dgm:spPr/>
    </dgm:pt>
    <dgm:pt modelId="{2AED0E9A-3B90-4A2A-8FD1-5D69E891A192}" type="pres">
      <dgm:prSet presAssocID="{60844118-93C3-4D4B-9D3E-C8E446CBED51}" presName="parentText" presStyleLbl="node1" presStyleIdx="2" presStyleCnt="3">
        <dgm:presLayoutVars>
          <dgm:chMax val="1"/>
          <dgm:bulletEnabled val="1"/>
        </dgm:presLayoutVars>
      </dgm:prSet>
      <dgm:spPr/>
    </dgm:pt>
    <dgm:pt modelId="{86F8158E-7E87-45B1-9756-6410E726EC86}" type="pres">
      <dgm:prSet presAssocID="{60844118-93C3-4D4B-9D3E-C8E446CBED51}" presName="descendantText" presStyleLbl="alignAccFollowNode1" presStyleIdx="2" presStyleCnt="3">
        <dgm:presLayoutVars>
          <dgm:bulletEnabled val="1"/>
        </dgm:presLayoutVars>
      </dgm:prSet>
      <dgm:spPr/>
    </dgm:pt>
  </dgm:ptLst>
  <dgm:cxnLst>
    <dgm:cxn modelId="{28DE270A-636C-401E-880C-FA01AFB2C084}" srcId="{96EA5045-B951-454B-B3F3-1E75B0DE8089}" destId="{7923C0EC-1AC8-4385-A245-F97055CECFF6}" srcOrd="0" destOrd="0" parTransId="{553D5DE6-E080-4E91-9DD8-C8E193549692}" sibTransId="{612898BF-5E7B-459E-8088-F9DD55B0C7B6}"/>
    <dgm:cxn modelId="{E1EE8129-D323-4A64-B4DD-1CA23ABB61A6}" srcId="{1BAB8D6C-90F1-40E5-8E45-02F9FA11C822}" destId="{60844118-93C3-4D4B-9D3E-C8E446CBED51}" srcOrd="2" destOrd="0" parTransId="{D6748E9E-0B85-45B7-82AE-98EDA847493E}" sibTransId="{DA1423CB-7CD1-463C-9511-907B3638B320}"/>
    <dgm:cxn modelId="{B4FDDC36-D27C-49D3-B049-E9537850F28C}" type="presOf" srcId="{96EA5045-B951-454B-B3F3-1E75B0DE8089}" destId="{DF317332-385E-4010-9C5F-8E5FF110DDD6}" srcOrd="0" destOrd="0" presId="urn:microsoft.com/office/officeart/2005/8/layout/vList5"/>
    <dgm:cxn modelId="{D443B437-DB60-4160-8CAC-969409CAA5DB}" type="presOf" srcId="{906180AB-FF18-43D3-9FDD-224A12EB5C97}" destId="{C7B0194D-37EA-4BD7-8CBA-96CD9CD203D0}" srcOrd="0" destOrd="0" presId="urn:microsoft.com/office/officeart/2005/8/layout/vList5"/>
    <dgm:cxn modelId="{FDFD1C45-F39E-460F-9122-64E2F2BBC8ED}" type="presOf" srcId="{60844118-93C3-4D4B-9D3E-C8E446CBED51}" destId="{2AED0E9A-3B90-4A2A-8FD1-5D69E891A192}" srcOrd="0" destOrd="0" presId="urn:microsoft.com/office/officeart/2005/8/layout/vList5"/>
    <dgm:cxn modelId="{58F37666-9DC2-4058-BEA2-175111981642}" srcId="{906180AB-FF18-43D3-9FDD-224A12EB5C97}" destId="{0166C3FC-88AD-46CF-8566-546CAB186302}" srcOrd="0" destOrd="0" parTransId="{C77E8D3F-C852-4A17-A38C-56C422BF9228}" sibTransId="{16208AFA-2DC4-4916-BDD1-8ED83EC0056A}"/>
    <dgm:cxn modelId="{FDA6AC4F-CC9E-44EB-868E-93D211B031A6}" type="presOf" srcId="{1BAB8D6C-90F1-40E5-8E45-02F9FA11C822}" destId="{8C78B4EB-F74B-4AC5-804E-4679AEDA064A}" srcOrd="0" destOrd="0" presId="urn:microsoft.com/office/officeart/2005/8/layout/vList5"/>
    <dgm:cxn modelId="{A7E0B857-2081-4B44-B60F-0E575B3D02AF}" type="presOf" srcId="{7923C0EC-1AC8-4385-A245-F97055CECFF6}" destId="{59F1B89C-BA14-43D1-A0FE-C191395CFF3C}" srcOrd="0" destOrd="0" presId="urn:microsoft.com/office/officeart/2005/8/layout/vList5"/>
    <dgm:cxn modelId="{997DD58E-E4FF-4D5B-9441-2E59709A39ED}" type="presOf" srcId="{0166C3FC-88AD-46CF-8566-546CAB186302}" destId="{C8F29C8A-5E4D-4495-BE99-31AAB4644479}" srcOrd="0" destOrd="0" presId="urn:microsoft.com/office/officeart/2005/8/layout/vList5"/>
    <dgm:cxn modelId="{B60F3BB1-59EB-4209-B535-241E7AFF1BAB}" type="presOf" srcId="{E52FAC6F-64EB-44C9-88EB-C7F3057B060E}" destId="{86F8158E-7E87-45B1-9756-6410E726EC86}" srcOrd="0" destOrd="0" presId="urn:microsoft.com/office/officeart/2005/8/layout/vList5"/>
    <dgm:cxn modelId="{E28C3ACA-F60C-440C-82A4-DFD6D71312DE}" srcId="{60844118-93C3-4D4B-9D3E-C8E446CBED51}" destId="{E52FAC6F-64EB-44C9-88EB-C7F3057B060E}" srcOrd="0" destOrd="0" parTransId="{6ACFD545-3EBE-4F2A-B9CD-0E38E5C4DCB7}" sibTransId="{4DD29932-5263-4635-890A-78713FD38773}"/>
    <dgm:cxn modelId="{2EAF34EE-D447-4AF1-A7A1-06EEB8221E74}" srcId="{1BAB8D6C-90F1-40E5-8E45-02F9FA11C822}" destId="{96EA5045-B951-454B-B3F3-1E75B0DE8089}" srcOrd="1" destOrd="0" parTransId="{F48FC670-C91C-4330-8CBD-5B455E18A2E0}" sibTransId="{2D02CD30-4D85-4F5C-B1F0-0248E6363691}"/>
    <dgm:cxn modelId="{52DB7DFB-7660-4693-A496-0B561BB3C235}" srcId="{1BAB8D6C-90F1-40E5-8E45-02F9FA11C822}" destId="{906180AB-FF18-43D3-9FDD-224A12EB5C97}" srcOrd="0" destOrd="0" parTransId="{ABC68493-02F6-427A-966E-C31D46CE769C}" sibTransId="{28A00028-1290-4094-B6E3-4280A15EC329}"/>
    <dgm:cxn modelId="{B8E23C17-432C-4BB7-A2A2-085FD8B5110C}" type="presParOf" srcId="{8C78B4EB-F74B-4AC5-804E-4679AEDA064A}" destId="{6E7EA624-B64D-4929-B7BB-CDF2114BF45A}" srcOrd="0" destOrd="0" presId="urn:microsoft.com/office/officeart/2005/8/layout/vList5"/>
    <dgm:cxn modelId="{760EE7D8-A930-432A-9FED-BF47CE7D92BB}" type="presParOf" srcId="{6E7EA624-B64D-4929-B7BB-CDF2114BF45A}" destId="{C7B0194D-37EA-4BD7-8CBA-96CD9CD203D0}" srcOrd="0" destOrd="0" presId="urn:microsoft.com/office/officeart/2005/8/layout/vList5"/>
    <dgm:cxn modelId="{C0895ACF-33E2-445F-AD69-4E27F5B4E98E}" type="presParOf" srcId="{6E7EA624-B64D-4929-B7BB-CDF2114BF45A}" destId="{C8F29C8A-5E4D-4495-BE99-31AAB4644479}" srcOrd="1" destOrd="0" presId="urn:microsoft.com/office/officeart/2005/8/layout/vList5"/>
    <dgm:cxn modelId="{C70385D8-1208-4218-9053-CDF065586E93}" type="presParOf" srcId="{8C78B4EB-F74B-4AC5-804E-4679AEDA064A}" destId="{ABAFBAA5-2FD6-43B3-8372-3929E4174BF4}" srcOrd="1" destOrd="0" presId="urn:microsoft.com/office/officeart/2005/8/layout/vList5"/>
    <dgm:cxn modelId="{C23E26A9-8767-4E0A-8754-BED0990793C8}" type="presParOf" srcId="{8C78B4EB-F74B-4AC5-804E-4679AEDA064A}" destId="{68017EAC-4E54-4E73-989B-4F58BCC55747}" srcOrd="2" destOrd="0" presId="urn:microsoft.com/office/officeart/2005/8/layout/vList5"/>
    <dgm:cxn modelId="{AD9EF7D0-B57E-4F4A-8B58-2F50043117EB}" type="presParOf" srcId="{68017EAC-4E54-4E73-989B-4F58BCC55747}" destId="{DF317332-385E-4010-9C5F-8E5FF110DDD6}" srcOrd="0" destOrd="0" presId="urn:microsoft.com/office/officeart/2005/8/layout/vList5"/>
    <dgm:cxn modelId="{F294C5A2-7384-4E2E-A6E9-8A1950D9A83A}" type="presParOf" srcId="{68017EAC-4E54-4E73-989B-4F58BCC55747}" destId="{59F1B89C-BA14-43D1-A0FE-C191395CFF3C}" srcOrd="1" destOrd="0" presId="urn:microsoft.com/office/officeart/2005/8/layout/vList5"/>
    <dgm:cxn modelId="{10E87650-CF97-44DE-B48A-CAAE1FFFF5C5}" type="presParOf" srcId="{8C78B4EB-F74B-4AC5-804E-4679AEDA064A}" destId="{08820CDE-D471-43A9-9D15-018C5075373A}" srcOrd="3" destOrd="0" presId="urn:microsoft.com/office/officeart/2005/8/layout/vList5"/>
    <dgm:cxn modelId="{A09072CB-769A-4C6E-A1C4-C4A8D6689A23}" type="presParOf" srcId="{8C78B4EB-F74B-4AC5-804E-4679AEDA064A}" destId="{C25FD972-FA23-47AA-AD2C-347861F9EE5B}" srcOrd="4" destOrd="0" presId="urn:microsoft.com/office/officeart/2005/8/layout/vList5"/>
    <dgm:cxn modelId="{DEAB4DEC-169F-45CC-897D-9408F9E3C9B1}" type="presParOf" srcId="{C25FD972-FA23-47AA-AD2C-347861F9EE5B}" destId="{2AED0E9A-3B90-4A2A-8FD1-5D69E891A192}" srcOrd="0" destOrd="0" presId="urn:microsoft.com/office/officeart/2005/8/layout/vList5"/>
    <dgm:cxn modelId="{EED557DF-A3CF-4AC5-AE36-D62FD69274A7}" type="presParOf" srcId="{C25FD972-FA23-47AA-AD2C-347861F9EE5B}" destId="{86F8158E-7E87-45B1-9756-6410E726EC8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8D85F7B-250A-47C5-AD89-8E9F91E8FDCA}" type="doc">
      <dgm:prSet loTypeId="urn:microsoft.com/office/officeart/2005/8/layout/process4" loCatId="process" qsTypeId="urn:microsoft.com/office/officeart/2005/8/quickstyle/simple1" qsCatId="simple" csTypeId="urn:microsoft.com/office/officeart/2005/8/colors/accent0_3" csCatId="mainScheme" phldr="1"/>
      <dgm:spPr/>
    </dgm:pt>
    <dgm:pt modelId="{3911A43F-7412-443E-9B06-0CCED11BB28B}">
      <dgm:prSet phldrT="[Text]" custT="1"/>
      <dgm:spPr/>
      <dgm:t>
        <a:bodyPr/>
        <a:lstStyle/>
        <a:p>
          <a:pPr rtl="0"/>
          <a:r>
            <a:rPr lang="en-GB" sz="2400" b="1" i="0" dirty="0">
              <a:latin typeface="Times New Roman" panose="02020603050405020304" pitchFamily="18" charset="0"/>
              <a:cs typeface="Times New Roman" panose="02020603050405020304" pitchFamily="18" charset="0"/>
            </a:rPr>
            <a:t>AI-enabled Pulse Surveys:</a:t>
          </a:r>
          <a:endParaRPr lang="en-US" sz="2400" b="1" i="0" dirty="0">
            <a:latin typeface="Times New Roman" panose="02020603050405020304" pitchFamily="18" charset="0"/>
            <a:cs typeface="Times New Roman" panose="02020603050405020304" pitchFamily="18" charset="0"/>
          </a:endParaRPr>
        </a:p>
      </dgm:t>
    </dgm:pt>
    <dgm:pt modelId="{ED2E96EE-C469-4B4A-975A-69AF7F554856}" type="parTrans" cxnId="{4743EE9B-FE17-41E0-B27B-41181867AD7D}">
      <dgm:prSet/>
      <dgm:spPr/>
      <dgm:t>
        <a:bodyPr/>
        <a:lstStyle/>
        <a:p>
          <a:endParaRPr lang="en-US"/>
        </a:p>
      </dgm:t>
    </dgm:pt>
    <dgm:pt modelId="{4FA77966-07CE-4F3B-A19E-B6C32D8DDE0A}" type="sibTrans" cxnId="{4743EE9B-FE17-41E0-B27B-41181867AD7D}">
      <dgm:prSet/>
      <dgm:spPr/>
      <dgm:t>
        <a:bodyPr/>
        <a:lstStyle/>
        <a:p>
          <a:endParaRPr lang="en-US"/>
        </a:p>
      </dgm:t>
    </dgm:pt>
    <dgm:pt modelId="{F4054A68-A3BF-4202-BEAD-F704538D94CD}">
      <dgm:prSet custT="1"/>
      <dgm:spPr/>
      <dgm:t>
        <a:bodyPr/>
        <a:lstStyle/>
        <a:p>
          <a:r>
            <a:rPr lang="en-GB" sz="2400" b="1" i="0" dirty="0">
              <a:latin typeface="Times New Roman" panose="02020603050405020304" pitchFamily="18" charset="0"/>
              <a:cs typeface="Times New Roman" panose="02020603050405020304" pitchFamily="18" charset="0"/>
            </a:rPr>
            <a:t>Digital Feedback Platforms:</a:t>
          </a:r>
          <a:endParaRPr lang="en-US" sz="2400" b="1" i="0" dirty="0">
            <a:latin typeface="Times New Roman" panose="02020603050405020304" pitchFamily="18" charset="0"/>
            <a:cs typeface="Times New Roman" panose="02020603050405020304" pitchFamily="18" charset="0"/>
          </a:endParaRPr>
        </a:p>
      </dgm:t>
    </dgm:pt>
    <dgm:pt modelId="{F9945080-D008-4460-82BD-377D9FA0804C}" type="parTrans" cxnId="{C546BAAC-E56A-4CE1-8EF0-CBE78795C8EF}">
      <dgm:prSet/>
      <dgm:spPr/>
      <dgm:t>
        <a:bodyPr/>
        <a:lstStyle/>
        <a:p>
          <a:endParaRPr lang="en-US"/>
        </a:p>
      </dgm:t>
    </dgm:pt>
    <dgm:pt modelId="{E6776983-CA45-46EB-A740-B1DE0279FB3C}" type="sibTrans" cxnId="{C546BAAC-E56A-4CE1-8EF0-CBE78795C8EF}">
      <dgm:prSet/>
      <dgm:spPr/>
      <dgm:t>
        <a:bodyPr/>
        <a:lstStyle/>
        <a:p>
          <a:endParaRPr lang="en-US"/>
        </a:p>
      </dgm:t>
    </dgm:pt>
    <dgm:pt modelId="{154AADB5-E547-4CC0-AAA3-D21D56F0DC9E}">
      <dgm:prSet custT="1"/>
      <dgm:spPr/>
      <dgm:t>
        <a:bodyPr/>
        <a:lstStyle/>
        <a:p>
          <a:r>
            <a:rPr lang="en-GB" sz="2400" b="1" i="0" dirty="0">
              <a:latin typeface="Times New Roman" panose="02020603050405020304" pitchFamily="18" charset="0"/>
              <a:cs typeface="Times New Roman" panose="02020603050405020304" pitchFamily="18" charset="0"/>
            </a:rPr>
            <a:t>Digital Grievance Channels:</a:t>
          </a:r>
          <a:endParaRPr lang="en-US" sz="2400" b="1" i="0" dirty="0">
            <a:latin typeface="Times New Roman" panose="02020603050405020304" pitchFamily="18" charset="0"/>
            <a:cs typeface="Times New Roman" panose="02020603050405020304" pitchFamily="18" charset="0"/>
          </a:endParaRPr>
        </a:p>
      </dgm:t>
    </dgm:pt>
    <dgm:pt modelId="{0C33FDB5-9B4A-4A48-A6CE-59678DA56E32}" type="parTrans" cxnId="{50F6CCC3-D27F-4F62-9FAB-CB2A216E7145}">
      <dgm:prSet/>
      <dgm:spPr/>
      <dgm:t>
        <a:bodyPr/>
        <a:lstStyle/>
        <a:p>
          <a:endParaRPr lang="en-US"/>
        </a:p>
      </dgm:t>
    </dgm:pt>
    <dgm:pt modelId="{2DEC28E7-96B0-42EF-AA2B-26946658755D}" type="sibTrans" cxnId="{50F6CCC3-D27F-4F62-9FAB-CB2A216E7145}">
      <dgm:prSet/>
      <dgm:spPr/>
      <dgm:t>
        <a:bodyPr/>
        <a:lstStyle/>
        <a:p>
          <a:endParaRPr lang="en-US"/>
        </a:p>
      </dgm:t>
    </dgm:pt>
    <dgm:pt modelId="{C0E02E24-755B-47C3-AF12-BEFF5E22D007}">
      <dgm:prSet phldrT="[Text]" custT="1"/>
      <dgm:spPr/>
      <dgm:t>
        <a:bodyPr/>
        <a:lstStyle/>
        <a:p>
          <a:pPr rtl="0"/>
          <a:r>
            <a:rPr lang="en-GB" sz="2400" b="1" i="0" dirty="0">
              <a:latin typeface="Times New Roman" panose="02020603050405020304" pitchFamily="18" charset="0"/>
              <a:cs typeface="Times New Roman" panose="02020603050405020304" pitchFamily="18" charset="0"/>
            </a:rPr>
            <a:t>Helps to collect the monthly feedback from the workforce (Zhu et al. 2022)</a:t>
          </a:r>
          <a:endParaRPr lang="en-US" sz="2400" b="1" i="0" dirty="0">
            <a:latin typeface="Times New Roman" panose="02020603050405020304" pitchFamily="18" charset="0"/>
            <a:cs typeface="Times New Roman" panose="02020603050405020304" pitchFamily="18" charset="0"/>
          </a:endParaRPr>
        </a:p>
      </dgm:t>
    </dgm:pt>
    <dgm:pt modelId="{0FD5D82D-C275-4E57-938B-4C1D56830EA1}" type="parTrans" cxnId="{AC0F1496-DBBC-4E0B-B016-C21ABC767C83}">
      <dgm:prSet/>
      <dgm:spPr/>
      <dgm:t>
        <a:bodyPr/>
        <a:lstStyle/>
        <a:p>
          <a:endParaRPr lang="en-US"/>
        </a:p>
      </dgm:t>
    </dgm:pt>
    <dgm:pt modelId="{E4F9B1EA-F38F-48C3-B367-81D52BCD3E0A}" type="sibTrans" cxnId="{AC0F1496-DBBC-4E0B-B016-C21ABC767C83}">
      <dgm:prSet/>
      <dgm:spPr/>
      <dgm:t>
        <a:bodyPr/>
        <a:lstStyle/>
        <a:p>
          <a:endParaRPr lang="en-US"/>
        </a:p>
      </dgm:t>
    </dgm:pt>
    <dgm:pt modelId="{A306E2F3-60FD-4BBA-920B-4A672A76C073}">
      <dgm:prSet custT="1"/>
      <dgm:spPr/>
      <dgm:t>
        <a:bodyPr/>
        <a:lstStyle/>
        <a:p>
          <a:r>
            <a:rPr lang="en-GB" sz="2400" b="1" i="0">
              <a:latin typeface="Times New Roman" panose="02020603050405020304" pitchFamily="18" charset="0"/>
              <a:cs typeface="Times New Roman" panose="02020603050405020304" pitchFamily="18" charset="0"/>
            </a:rPr>
            <a:t>Real-time </a:t>
          </a:r>
          <a:r>
            <a:rPr lang="en-GB" sz="2400" b="1" i="0" dirty="0">
              <a:latin typeface="Times New Roman" panose="02020603050405020304" pitchFamily="18" charset="0"/>
              <a:cs typeface="Times New Roman" panose="02020603050405020304" pitchFamily="18" charset="0"/>
            </a:rPr>
            <a:t>employee suggestions</a:t>
          </a:r>
          <a:endParaRPr lang="en-US" sz="2400" b="1" i="0" dirty="0">
            <a:latin typeface="Times New Roman" panose="02020603050405020304" pitchFamily="18" charset="0"/>
            <a:cs typeface="Times New Roman" panose="02020603050405020304" pitchFamily="18" charset="0"/>
          </a:endParaRPr>
        </a:p>
      </dgm:t>
    </dgm:pt>
    <dgm:pt modelId="{20780D3D-8BBB-4560-AACE-06CA13E4F39C}" type="parTrans" cxnId="{5CD5E366-D76F-4845-8C6B-5B03A1FFCD6E}">
      <dgm:prSet/>
      <dgm:spPr/>
      <dgm:t>
        <a:bodyPr/>
        <a:lstStyle/>
        <a:p>
          <a:endParaRPr lang="en-US"/>
        </a:p>
      </dgm:t>
    </dgm:pt>
    <dgm:pt modelId="{A7D81C16-DEF7-4F6C-ACA6-F4D840BE8FD1}" type="sibTrans" cxnId="{5CD5E366-D76F-4845-8C6B-5B03A1FFCD6E}">
      <dgm:prSet/>
      <dgm:spPr/>
      <dgm:t>
        <a:bodyPr/>
        <a:lstStyle/>
        <a:p>
          <a:endParaRPr lang="en-US"/>
        </a:p>
      </dgm:t>
    </dgm:pt>
    <dgm:pt modelId="{F6E3ABD0-246B-4833-BB4D-40D46E89F6EC}">
      <dgm:prSet custT="1"/>
      <dgm:spPr/>
      <dgm:t>
        <a:bodyPr/>
        <a:lstStyle/>
        <a:p>
          <a:r>
            <a:rPr lang="en-GB" sz="2400" b="1" i="0" dirty="0">
              <a:latin typeface="Times New Roman" panose="02020603050405020304" pitchFamily="18" charset="0"/>
              <a:cs typeface="Times New Roman" panose="02020603050405020304" pitchFamily="18" charset="0"/>
            </a:rPr>
            <a:t>Faster issue reporting</a:t>
          </a:r>
          <a:endParaRPr lang="en-US" sz="2400" b="1" i="0" dirty="0">
            <a:latin typeface="Times New Roman" panose="02020603050405020304" pitchFamily="18" charset="0"/>
            <a:cs typeface="Times New Roman" panose="02020603050405020304" pitchFamily="18" charset="0"/>
          </a:endParaRPr>
        </a:p>
      </dgm:t>
    </dgm:pt>
    <dgm:pt modelId="{75429F43-A09A-424E-9CE1-A309647B4CDD}" type="parTrans" cxnId="{FD8E8447-2906-42F3-B254-7109476475E1}">
      <dgm:prSet/>
      <dgm:spPr/>
      <dgm:t>
        <a:bodyPr/>
        <a:lstStyle/>
        <a:p>
          <a:endParaRPr lang="en-US"/>
        </a:p>
      </dgm:t>
    </dgm:pt>
    <dgm:pt modelId="{5EA63F3F-17F1-4F1A-9CCC-5E6C005D892D}" type="sibTrans" cxnId="{FD8E8447-2906-42F3-B254-7109476475E1}">
      <dgm:prSet/>
      <dgm:spPr/>
      <dgm:t>
        <a:bodyPr/>
        <a:lstStyle/>
        <a:p>
          <a:endParaRPr lang="en-US"/>
        </a:p>
      </dgm:t>
    </dgm:pt>
    <dgm:pt modelId="{EAF78F27-20CC-41CE-B12E-1066E7DA3D6C}" type="pres">
      <dgm:prSet presAssocID="{38D85F7B-250A-47C5-AD89-8E9F91E8FDCA}" presName="Name0" presStyleCnt="0">
        <dgm:presLayoutVars>
          <dgm:dir/>
          <dgm:animLvl val="lvl"/>
          <dgm:resizeHandles val="exact"/>
        </dgm:presLayoutVars>
      </dgm:prSet>
      <dgm:spPr/>
    </dgm:pt>
    <dgm:pt modelId="{102EC746-ACB9-4588-9F3B-B5B0EC8AAC81}" type="pres">
      <dgm:prSet presAssocID="{154AADB5-E547-4CC0-AAA3-D21D56F0DC9E}" presName="boxAndChildren" presStyleCnt="0"/>
      <dgm:spPr/>
    </dgm:pt>
    <dgm:pt modelId="{6BBA3713-D321-480F-A95D-AF575BA7AB7C}" type="pres">
      <dgm:prSet presAssocID="{154AADB5-E547-4CC0-AAA3-D21D56F0DC9E}" presName="parentTextBox" presStyleLbl="node1" presStyleIdx="0" presStyleCnt="3"/>
      <dgm:spPr/>
    </dgm:pt>
    <dgm:pt modelId="{30BB4590-3B5F-4443-B485-688478951EE1}" type="pres">
      <dgm:prSet presAssocID="{154AADB5-E547-4CC0-AAA3-D21D56F0DC9E}" presName="entireBox" presStyleLbl="node1" presStyleIdx="0" presStyleCnt="3"/>
      <dgm:spPr/>
    </dgm:pt>
    <dgm:pt modelId="{7B0F92B4-03E1-4EAC-92D9-C9E3AF1C4E80}" type="pres">
      <dgm:prSet presAssocID="{154AADB5-E547-4CC0-AAA3-D21D56F0DC9E}" presName="descendantBox" presStyleCnt="0"/>
      <dgm:spPr/>
    </dgm:pt>
    <dgm:pt modelId="{2182A05C-7660-4813-9932-6DEFE99E1555}" type="pres">
      <dgm:prSet presAssocID="{F6E3ABD0-246B-4833-BB4D-40D46E89F6EC}" presName="childTextBox" presStyleLbl="fgAccFollowNode1" presStyleIdx="0" presStyleCnt="3">
        <dgm:presLayoutVars>
          <dgm:bulletEnabled val="1"/>
        </dgm:presLayoutVars>
      </dgm:prSet>
      <dgm:spPr/>
    </dgm:pt>
    <dgm:pt modelId="{F653F8C4-F9BE-4D8C-B00D-DCAB3145C86B}" type="pres">
      <dgm:prSet presAssocID="{E6776983-CA45-46EB-A740-B1DE0279FB3C}" presName="sp" presStyleCnt="0"/>
      <dgm:spPr/>
    </dgm:pt>
    <dgm:pt modelId="{CC173AFE-67CF-4CCC-BCE1-0BA50F8AF54D}" type="pres">
      <dgm:prSet presAssocID="{F4054A68-A3BF-4202-BEAD-F704538D94CD}" presName="arrowAndChildren" presStyleCnt="0"/>
      <dgm:spPr/>
    </dgm:pt>
    <dgm:pt modelId="{B14CB74E-081C-48E6-BBC5-D9E6F0807D8B}" type="pres">
      <dgm:prSet presAssocID="{F4054A68-A3BF-4202-BEAD-F704538D94CD}" presName="parentTextArrow" presStyleLbl="node1" presStyleIdx="0" presStyleCnt="3"/>
      <dgm:spPr/>
    </dgm:pt>
    <dgm:pt modelId="{37764728-DCA7-47B7-8E4C-814939D5E051}" type="pres">
      <dgm:prSet presAssocID="{F4054A68-A3BF-4202-BEAD-F704538D94CD}" presName="arrow" presStyleLbl="node1" presStyleIdx="1" presStyleCnt="3"/>
      <dgm:spPr/>
    </dgm:pt>
    <dgm:pt modelId="{3F2F249B-AFF0-4CEE-A08F-D43E7C0D0A98}" type="pres">
      <dgm:prSet presAssocID="{F4054A68-A3BF-4202-BEAD-F704538D94CD}" presName="descendantArrow" presStyleCnt="0"/>
      <dgm:spPr/>
    </dgm:pt>
    <dgm:pt modelId="{0D212DB8-8E29-4FEC-8A52-AFCCD6F0AB83}" type="pres">
      <dgm:prSet presAssocID="{A306E2F3-60FD-4BBA-920B-4A672A76C073}" presName="childTextArrow" presStyleLbl="fgAccFollowNode1" presStyleIdx="1" presStyleCnt="3">
        <dgm:presLayoutVars>
          <dgm:bulletEnabled val="1"/>
        </dgm:presLayoutVars>
      </dgm:prSet>
      <dgm:spPr/>
    </dgm:pt>
    <dgm:pt modelId="{DDB68889-CD57-416A-8BDC-E59D4352081A}" type="pres">
      <dgm:prSet presAssocID="{4FA77966-07CE-4F3B-A19E-B6C32D8DDE0A}" presName="sp" presStyleCnt="0"/>
      <dgm:spPr/>
    </dgm:pt>
    <dgm:pt modelId="{407E233C-3472-45FB-A934-ACB7B4C6BA33}" type="pres">
      <dgm:prSet presAssocID="{3911A43F-7412-443E-9B06-0CCED11BB28B}" presName="arrowAndChildren" presStyleCnt="0"/>
      <dgm:spPr/>
    </dgm:pt>
    <dgm:pt modelId="{0C30E75A-890A-4165-BCF0-47A632848FF7}" type="pres">
      <dgm:prSet presAssocID="{3911A43F-7412-443E-9B06-0CCED11BB28B}" presName="parentTextArrow" presStyleLbl="node1" presStyleIdx="1" presStyleCnt="3"/>
      <dgm:spPr/>
    </dgm:pt>
    <dgm:pt modelId="{14B61DA6-1793-4F13-80E0-B5E7AA0D68BB}" type="pres">
      <dgm:prSet presAssocID="{3911A43F-7412-443E-9B06-0CCED11BB28B}" presName="arrow" presStyleLbl="node1" presStyleIdx="2" presStyleCnt="3"/>
      <dgm:spPr/>
    </dgm:pt>
    <dgm:pt modelId="{261DA763-48A8-436F-AB09-60F830927F43}" type="pres">
      <dgm:prSet presAssocID="{3911A43F-7412-443E-9B06-0CCED11BB28B}" presName="descendantArrow" presStyleCnt="0"/>
      <dgm:spPr/>
    </dgm:pt>
    <dgm:pt modelId="{00835994-EC4C-4DF5-B11E-749EB337064A}" type="pres">
      <dgm:prSet presAssocID="{C0E02E24-755B-47C3-AF12-BEFF5E22D007}" presName="childTextArrow" presStyleLbl="fgAccFollowNode1" presStyleIdx="2" presStyleCnt="3">
        <dgm:presLayoutVars>
          <dgm:bulletEnabled val="1"/>
        </dgm:presLayoutVars>
      </dgm:prSet>
      <dgm:spPr/>
    </dgm:pt>
  </dgm:ptLst>
  <dgm:cxnLst>
    <dgm:cxn modelId="{22F64809-94D7-4AA2-ADDF-8D48DD72F863}" type="presOf" srcId="{154AADB5-E547-4CC0-AAA3-D21D56F0DC9E}" destId="{30BB4590-3B5F-4443-B485-688478951EE1}" srcOrd="1" destOrd="0" presId="urn:microsoft.com/office/officeart/2005/8/layout/process4"/>
    <dgm:cxn modelId="{4C5E980B-08D8-444E-A6F8-BB45A4CD0577}" type="presOf" srcId="{F4054A68-A3BF-4202-BEAD-F704538D94CD}" destId="{37764728-DCA7-47B7-8E4C-814939D5E051}" srcOrd="1" destOrd="0" presId="urn:microsoft.com/office/officeart/2005/8/layout/process4"/>
    <dgm:cxn modelId="{9717C915-44D0-460A-BC0C-E70C74579D53}" type="presOf" srcId="{3911A43F-7412-443E-9B06-0CCED11BB28B}" destId="{0C30E75A-890A-4165-BCF0-47A632848FF7}" srcOrd="0" destOrd="0" presId="urn:microsoft.com/office/officeart/2005/8/layout/process4"/>
    <dgm:cxn modelId="{3DB68D1B-7A49-4587-B585-CE565CC2AD7A}" type="presOf" srcId="{F4054A68-A3BF-4202-BEAD-F704538D94CD}" destId="{B14CB74E-081C-48E6-BBC5-D9E6F0807D8B}" srcOrd="0" destOrd="0" presId="urn:microsoft.com/office/officeart/2005/8/layout/process4"/>
    <dgm:cxn modelId="{5CD5E366-D76F-4845-8C6B-5B03A1FFCD6E}" srcId="{F4054A68-A3BF-4202-BEAD-F704538D94CD}" destId="{A306E2F3-60FD-4BBA-920B-4A672A76C073}" srcOrd="0" destOrd="0" parTransId="{20780D3D-8BBB-4560-AACE-06CA13E4F39C}" sibTransId="{A7D81C16-DEF7-4F6C-ACA6-F4D840BE8FD1}"/>
    <dgm:cxn modelId="{FD8E8447-2906-42F3-B254-7109476475E1}" srcId="{154AADB5-E547-4CC0-AAA3-D21D56F0DC9E}" destId="{F6E3ABD0-246B-4833-BB4D-40D46E89F6EC}" srcOrd="0" destOrd="0" parTransId="{75429F43-A09A-424E-9CE1-A309647B4CDD}" sibTransId="{5EA63F3F-17F1-4F1A-9CCC-5E6C005D892D}"/>
    <dgm:cxn modelId="{C753CB68-D51E-43EA-8D21-0C2E07AEC0AC}" type="presOf" srcId="{154AADB5-E547-4CC0-AAA3-D21D56F0DC9E}" destId="{6BBA3713-D321-480F-A95D-AF575BA7AB7C}" srcOrd="0" destOrd="0" presId="urn:microsoft.com/office/officeart/2005/8/layout/process4"/>
    <dgm:cxn modelId="{08FC7B4A-6488-4D8A-A317-AD2917E72E2A}" type="presOf" srcId="{F6E3ABD0-246B-4833-BB4D-40D46E89F6EC}" destId="{2182A05C-7660-4813-9932-6DEFE99E1555}" srcOrd="0" destOrd="0" presId="urn:microsoft.com/office/officeart/2005/8/layout/process4"/>
    <dgm:cxn modelId="{AF229B85-F6F5-4638-946F-64E7DBB92578}" type="presOf" srcId="{38D85F7B-250A-47C5-AD89-8E9F91E8FDCA}" destId="{EAF78F27-20CC-41CE-B12E-1066E7DA3D6C}" srcOrd="0" destOrd="0" presId="urn:microsoft.com/office/officeart/2005/8/layout/process4"/>
    <dgm:cxn modelId="{AC0F1496-DBBC-4E0B-B016-C21ABC767C83}" srcId="{3911A43F-7412-443E-9B06-0CCED11BB28B}" destId="{C0E02E24-755B-47C3-AF12-BEFF5E22D007}" srcOrd="0" destOrd="0" parTransId="{0FD5D82D-C275-4E57-938B-4C1D56830EA1}" sibTransId="{E4F9B1EA-F38F-48C3-B367-81D52BCD3E0A}"/>
    <dgm:cxn modelId="{4743EE9B-FE17-41E0-B27B-41181867AD7D}" srcId="{38D85F7B-250A-47C5-AD89-8E9F91E8FDCA}" destId="{3911A43F-7412-443E-9B06-0CCED11BB28B}" srcOrd="0" destOrd="0" parTransId="{ED2E96EE-C469-4B4A-975A-69AF7F554856}" sibTransId="{4FA77966-07CE-4F3B-A19E-B6C32D8DDE0A}"/>
    <dgm:cxn modelId="{C546BAAC-E56A-4CE1-8EF0-CBE78795C8EF}" srcId="{38D85F7B-250A-47C5-AD89-8E9F91E8FDCA}" destId="{F4054A68-A3BF-4202-BEAD-F704538D94CD}" srcOrd="1" destOrd="0" parTransId="{F9945080-D008-4460-82BD-377D9FA0804C}" sibTransId="{E6776983-CA45-46EB-A740-B1DE0279FB3C}"/>
    <dgm:cxn modelId="{70633BAE-CBB8-4D5E-A343-8027C2693BA6}" type="presOf" srcId="{C0E02E24-755B-47C3-AF12-BEFF5E22D007}" destId="{00835994-EC4C-4DF5-B11E-749EB337064A}" srcOrd="0" destOrd="0" presId="urn:microsoft.com/office/officeart/2005/8/layout/process4"/>
    <dgm:cxn modelId="{DD10D8B9-B224-41BA-8657-F6DF8929F29A}" type="presOf" srcId="{A306E2F3-60FD-4BBA-920B-4A672A76C073}" destId="{0D212DB8-8E29-4FEC-8A52-AFCCD6F0AB83}" srcOrd="0" destOrd="0" presId="urn:microsoft.com/office/officeart/2005/8/layout/process4"/>
    <dgm:cxn modelId="{50F6CCC3-D27F-4F62-9FAB-CB2A216E7145}" srcId="{38D85F7B-250A-47C5-AD89-8E9F91E8FDCA}" destId="{154AADB5-E547-4CC0-AAA3-D21D56F0DC9E}" srcOrd="2" destOrd="0" parTransId="{0C33FDB5-9B4A-4A48-A6CE-59678DA56E32}" sibTransId="{2DEC28E7-96B0-42EF-AA2B-26946658755D}"/>
    <dgm:cxn modelId="{997B26D6-D61B-4F11-A7CC-C1D8AC269403}" type="presOf" srcId="{3911A43F-7412-443E-9B06-0CCED11BB28B}" destId="{14B61DA6-1793-4F13-80E0-B5E7AA0D68BB}" srcOrd="1" destOrd="0" presId="urn:microsoft.com/office/officeart/2005/8/layout/process4"/>
    <dgm:cxn modelId="{BA122503-B7F5-437F-9112-F9AADA384612}" type="presParOf" srcId="{EAF78F27-20CC-41CE-B12E-1066E7DA3D6C}" destId="{102EC746-ACB9-4588-9F3B-B5B0EC8AAC81}" srcOrd="0" destOrd="0" presId="urn:microsoft.com/office/officeart/2005/8/layout/process4"/>
    <dgm:cxn modelId="{0D44D33F-3DE5-4B6B-ABBD-DA3208C8C3C7}" type="presParOf" srcId="{102EC746-ACB9-4588-9F3B-B5B0EC8AAC81}" destId="{6BBA3713-D321-480F-A95D-AF575BA7AB7C}" srcOrd="0" destOrd="0" presId="urn:microsoft.com/office/officeart/2005/8/layout/process4"/>
    <dgm:cxn modelId="{AF180B3C-5EB5-428F-A160-0A042AF3BD0F}" type="presParOf" srcId="{102EC746-ACB9-4588-9F3B-B5B0EC8AAC81}" destId="{30BB4590-3B5F-4443-B485-688478951EE1}" srcOrd="1" destOrd="0" presId="urn:microsoft.com/office/officeart/2005/8/layout/process4"/>
    <dgm:cxn modelId="{71D49531-2079-4096-A6DC-3333BE2581F9}" type="presParOf" srcId="{102EC746-ACB9-4588-9F3B-B5B0EC8AAC81}" destId="{7B0F92B4-03E1-4EAC-92D9-C9E3AF1C4E80}" srcOrd="2" destOrd="0" presId="urn:microsoft.com/office/officeart/2005/8/layout/process4"/>
    <dgm:cxn modelId="{B9CA00A7-25D9-4719-9E4A-683348CEDA20}" type="presParOf" srcId="{7B0F92B4-03E1-4EAC-92D9-C9E3AF1C4E80}" destId="{2182A05C-7660-4813-9932-6DEFE99E1555}" srcOrd="0" destOrd="0" presId="urn:microsoft.com/office/officeart/2005/8/layout/process4"/>
    <dgm:cxn modelId="{FA7C03A8-18F7-412F-8A70-DFFFC91913C4}" type="presParOf" srcId="{EAF78F27-20CC-41CE-B12E-1066E7DA3D6C}" destId="{F653F8C4-F9BE-4D8C-B00D-DCAB3145C86B}" srcOrd="1" destOrd="0" presId="urn:microsoft.com/office/officeart/2005/8/layout/process4"/>
    <dgm:cxn modelId="{0BCE0A5D-4BC0-4C2C-A5AB-B7D15F7C75FE}" type="presParOf" srcId="{EAF78F27-20CC-41CE-B12E-1066E7DA3D6C}" destId="{CC173AFE-67CF-4CCC-BCE1-0BA50F8AF54D}" srcOrd="2" destOrd="0" presId="urn:microsoft.com/office/officeart/2005/8/layout/process4"/>
    <dgm:cxn modelId="{BA858369-779D-4058-9CF6-F8C64DE39E1D}" type="presParOf" srcId="{CC173AFE-67CF-4CCC-BCE1-0BA50F8AF54D}" destId="{B14CB74E-081C-48E6-BBC5-D9E6F0807D8B}" srcOrd="0" destOrd="0" presId="urn:microsoft.com/office/officeart/2005/8/layout/process4"/>
    <dgm:cxn modelId="{2A21A7D3-85BE-4FAD-8F3D-0FB08ACC11F7}" type="presParOf" srcId="{CC173AFE-67CF-4CCC-BCE1-0BA50F8AF54D}" destId="{37764728-DCA7-47B7-8E4C-814939D5E051}" srcOrd="1" destOrd="0" presId="urn:microsoft.com/office/officeart/2005/8/layout/process4"/>
    <dgm:cxn modelId="{82AD25B1-FA90-4F69-B2AB-E68AC01ABE2B}" type="presParOf" srcId="{CC173AFE-67CF-4CCC-BCE1-0BA50F8AF54D}" destId="{3F2F249B-AFF0-4CEE-A08F-D43E7C0D0A98}" srcOrd="2" destOrd="0" presId="urn:microsoft.com/office/officeart/2005/8/layout/process4"/>
    <dgm:cxn modelId="{C34F437D-9D2B-4C6A-BEE0-560C86DC1B25}" type="presParOf" srcId="{3F2F249B-AFF0-4CEE-A08F-D43E7C0D0A98}" destId="{0D212DB8-8E29-4FEC-8A52-AFCCD6F0AB83}" srcOrd="0" destOrd="0" presId="urn:microsoft.com/office/officeart/2005/8/layout/process4"/>
    <dgm:cxn modelId="{9FF2F70B-5E72-4004-B4EF-A1E5AA1E886B}" type="presParOf" srcId="{EAF78F27-20CC-41CE-B12E-1066E7DA3D6C}" destId="{DDB68889-CD57-416A-8BDC-E59D4352081A}" srcOrd="3" destOrd="0" presId="urn:microsoft.com/office/officeart/2005/8/layout/process4"/>
    <dgm:cxn modelId="{797BEE79-AECF-4A82-8BC8-9C6B7A31EEE7}" type="presParOf" srcId="{EAF78F27-20CC-41CE-B12E-1066E7DA3D6C}" destId="{407E233C-3472-45FB-A934-ACB7B4C6BA33}" srcOrd="4" destOrd="0" presId="urn:microsoft.com/office/officeart/2005/8/layout/process4"/>
    <dgm:cxn modelId="{4F63BA43-59A9-4353-8B11-DC61F66F08C5}" type="presParOf" srcId="{407E233C-3472-45FB-A934-ACB7B4C6BA33}" destId="{0C30E75A-890A-4165-BCF0-47A632848FF7}" srcOrd="0" destOrd="0" presId="urn:microsoft.com/office/officeart/2005/8/layout/process4"/>
    <dgm:cxn modelId="{5E1E433B-625D-4188-8E8B-49F3B53DCED1}" type="presParOf" srcId="{407E233C-3472-45FB-A934-ACB7B4C6BA33}" destId="{14B61DA6-1793-4F13-80E0-B5E7AA0D68BB}" srcOrd="1" destOrd="0" presId="urn:microsoft.com/office/officeart/2005/8/layout/process4"/>
    <dgm:cxn modelId="{14D757F0-D06D-434B-A0AF-054DAA758B27}" type="presParOf" srcId="{407E233C-3472-45FB-A934-ACB7B4C6BA33}" destId="{261DA763-48A8-436F-AB09-60F830927F43}" srcOrd="2" destOrd="0" presId="urn:microsoft.com/office/officeart/2005/8/layout/process4"/>
    <dgm:cxn modelId="{FC8927BF-D9D4-4822-8AB4-72F030E24B14}" type="presParOf" srcId="{261DA763-48A8-436F-AB09-60F830927F43}" destId="{00835994-EC4C-4DF5-B11E-749EB337064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8D85F7B-250A-47C5-AD89-8E9F91E8FDCA}" type="doc">
      <dgm:prSet loTypeId="urn:microsoft.com/office/officeart/2005/8/layout/process4" loCatId="process" qsTypeId="urn:microsoft.com/office/officeart/2005/8/quickstyle/simple1" qsCatId="simple" csTypeId="urn:microsoft.com/office/officeart/2005/8/colors/accent0_3" csCatId="mainScheme" phldr="1"/>
      <dgm:spPr/>
    </dgm:pt>
    <dgm:pt modelId="{3911A43F-7412-443E-9B06-0CCED11BB28B}">
      <dgm:prSet phldrT="[Text]" custT="1"/>
      <dgm:spPr/>
      <dgm:t>
        <a:bodyPr/>
        <a:lstStyle/>
        <a:p>
          <a:pPr rtl="0"/>
          <a:r>
            <a:rPr lang="en-GB" sz="2400" b="1">
              <a:latin typeface="Times New Roman" panose="02020603050405020304" pitchFamily="18" charset="0"/>
              <a:cs typeface="Times New Roman" panose="02020603050405020304" pitchFamily="18" charset="0"/>
            </a:rPr>
            <a:t>HR Chabot’s: </a:t>
          </a:r>
          <a:endParaRPr lang="en-US" sz="2400" b="1" i="0" dirty="0">
            <a:latin typeface="Times New Roman" panose="02020603050405020304" pitchFamily="18" charset="0"/>
            <a:cs typeface="Times New Roman" panose="02020603050405020304" pitchFamily="18" charset="0"/>
          </a:endParaRPr>
        </a:p>
      </dgm:t>
    </dgm:pt>
    <dgm:pt modelId="{ED2E96EE-C469-4B4A-975A-69AF7F554856}" type="parTrans" cxnId="{4743EE9B-FE17-41E0-B27B-41181867AD7D}">
      <dgm:prSet/>
      <dgm:spPr/>
      <dgm:t>
        <a:bodyPr/>
        <a:lstStyle/>
        <a:p>
          <a:endParaRPr lang="en-US"/>
        </a:p>
      </dgm:t>
    </dgm:pt>
    <dgm:pt modelId="{4FA77966-07CE-4F3B-A19E-B6C32D8DDE0A}" type="sibTrans" cxnId="{4743EE9B-FE17-41E0-B27B-41181867AD7D}">
      <dgm:prSet/>
      <dgm:spPr/>
      <dgm:t>
        <a:bodyPr/>
        <a:lstStyle/>
        <a:p>
          <a:endParaRPr lang="en-US"/>
        </a:p>
      </dgm:t>
    </dgm:pt>
    <dgm:pt modelId="{D78FDBD6-109B-4862-A9F0-EB4BD899A771}">
      <dgm:prSet custT="1"/>
      <dgm:spPr/>
      <dgm:t>
        <a:bodyPr/>
        <a:lstStyle/>
        <a:p>
          <a:r>
            <a:rPr lang="en-GB" sz="2400" b="1" dirty="0">
              <a:latin typeface="Times New Roman" panose="02020603050405020304" pitchFamily="18" charset="0"/>
              <a:cs typeface="Times New Roman" panose="02020603050405020304" pitchFamily="18" charset="0"/>
            </a:rPr>
            <a:t>24/7 employee support </a:t>
          </a:r>
          <a:endParaRPr lang="en-US" sz="2400" b="1" dirty="0">
            <a:latin typeface="Times New Roman" panose="02020603050405020304" pitchFamily="18" charset="0"/>
            <a:cs typeface="Times New Roman" panose="02020603050405020304" pitchFamily="18" charset="0"/>
          </a:endParaRPr>
        </a:p>
      </dgm:t>
    </dgm:pt>
    <dgm:pt modelId="{17B3AF1C-91F8-4F05-A20E-59930B103E7B}" type="parTrans" cxnId="{9408B602-FAB9-4B29-AB60-207CF8DF6DB7}">
      <dgm:prSet/>
      <dgm:spPr/>
      <dgm:t>
        <a:bodyPr/>
        <a:lstStyle/>
        <a:p>
          <a:endParaRPr lang="en-US"/>
        </a:p>
      </dgm:t>
    </dgm:pt>
    <dgm:pt modelId="{F3439A62-BE47-43DC-83CC-9748F049D6E9}" type="sibTrans" cxnId="{9408B602-FAB9-4B29-AB60-207CF8DF6DB7}">
      <dgm:prSet/>
      <dgm:spPr/>
      <dgm:t>
        <a:bodyPr/>
        <a:lstStyle/>
        <a:p>
          <a:endParaRPr lang="en-US"/>
        </a:p>
      </dgm:t>
    </dgm:pt>
    <dgm:pt modelId="{5D6594D4-8309-46A8-9C6C-6D37BEB84D77}">
      <dgm:prSet custT="1"/>
      <dgm:spPr/>
      <dgm:t>
        <a:bodyPr/>
        <a:lstStyle/>
        <a:p>
          <a:r>
            <a:rPr lang="en-GB" sz="2400" b="1">
              <a:latin typeface="Times New Roman" panose="02020603050405020304" pitchFamily="18" charset="0"/>
              <a:cs typeface="Times New Roman" panose="02020603050405020304" pitchFamily="18" charset="0"/>
            </a:rPr>
            <a:t>Predictive People Analytics:</a:t>
          </a:r>
          <a:endParaRPr lang="en-US" sz="2400" b="1">
            <a:latin typeface="Times New Roman" panose="02020603050405020304" pitchFamily="18" charset="0"/>
            <a:cs typeface="Times New Roman" panose="02020603050405020304" pitchFamily="18" charset="0"/>
          </a:endParaRPr>
        </a:p>
      </dgm:t>
    </dgm:pt>
    <dgm:pt modelId="{7CB59D9D-B129-49B1-8672-3BE71C9BF0AD}" type="parTrans" cxnId="{35B32342-765B-44D0-BDB1-4E203F55B4C7}">
      <dgm:prSet/>
      <dgm:spPr/>
      <dgm:t>
        <a:bodyPr/>
        <a:lstStyle/>
        <a:p>
          <a:endParaRPr lang="en-US"/>
        </a:p>
      </dgm:t>
    </dgm:pt>
    <dgm:pt modelId="{2E5AC9B7-7A57-4872-ACB3-B351F6FFB127}" type="sibTrans" cxnId="{35B32342-765B-44D0-BDB1-4E203F55B4C7}">
      <dgm:prSet/>
      <dgm:spPr/>
      <dgm:t>
        <a:bodyPr/>
        <a:lstStyle/>
        <a:p>
          <a:endParaRPr lang="en-US"/>
        </a:p>
      </dgm:t>
    </dgm:pt>
    <dgm:pt modelId="{EECD1A22-15A6-4128-9433-B17AB3787CA7}">
      <dgm:prSet custT="1"/>
      <dgm:spPr/>
      <dgm:t>
        <a:bodyPr/>
        <a:lstStyle/>
        <a:p>
          <a:r>
            <a:rPr lang="en-GB" sz="2400" b="1" dirty="0">
              <a:latin typeface="Times New Roman" panose="02020603050405020304" pitchFamily="18" charset="0"/>
              <a:cs typeface="Times New Roman" panose="02020603050405020304" pitchFamily="18" charset="0"/>
            </a:rPr>
            <a:t>Identify turnover (</a:t>
          </a:r>
          <a:r>
            <a:rPr lang="en-GB" sz="2400" b="1" dirty="0" err="1">
              <a:latin typeface="Times New Roman" panose="02020603050405020304" pitchFamily="18" charset="0"/>
              <a:cs typeface="Times New Roman" panose="02020603050405020304" pitchFamily="18" charset="0"/>
            </a:rPr>
            <a:t>Ho-Peltonen</a:t>
          </a:r>
          <a:r>
            <a:rPr lang="en-GB" sz="2400" b="1" dirty="0">
              <a:latin typeface="Times New Roman" panose="02020603050405020304" pitchFamily="18" charset="0"/>
              <a:cs typeface="Times New Roman" panose="02020603050405020304" pitchFamily="18" charset="0"/>
            </a:rPr>
            <a:t>, 2024)</a:t>
          </a:r>
          <a:endParaRPr lang="en-US" sz="2400" b="1" dirty="0">
            <a:latin typeface="Times New Roman" panose="02020603050405020304" pitchFamily="18" charset="0"/>
            <a:cs typeface="Times New Roman" panose="02020603050405020304" pitchFamily="18" charset="0"/>
          </a:endParaRPr>
        </a:p>
      </dgm:t>
    </dgm:pt>
    <dgm:pt modelId="{56B71AE5-AAF1-462F-9BDF-48594AA9BBE2}" type="parTrans" cxnId="{31A3D1B4-DFDF-456B-B5F1-A49FB56FA8F3}">
      <dgm:prSet/>
      <dgm:spPr/>
      <dgm:t>
        <a:bodyPr/>
        <a:lstStyle/>
        <a:p>
          <a:endParaRPr lang="en-US"/>
        </a:p>
      </dgm:t>
    </dgm:pt>
    <dgm:pt modelId="{41DC9EFD-3FC0-4808-BB52-D763C6E4BD28}" type="sibTrans" cxnId="{31A3D1B4-DFDF-456B-B5F1-A49FB56FA8F3}">
      <dgm:prSet/>
      <dgm:spPr/>
      <dgm:t>
        <a:bodyPr/>
        <a:lstStyle/>
        <a:p>
          <a:endParaRPr lang="en-US"/>
        </a:p>
      </dgm:t>
    </dgm:pt>
    <dgm:pt modelId="{F5A983BC-75B8-466A-B507-E732ECF0C009}" type="pres">
      <dgm:prSet presAssocID="{38D85F7B-250A-47C5-AD89-8E9F91E8FDCA}" presName="Name0" presStyleCnt="0">
        <dgm:presLayoutVars>
          <dgm:dir/>
          <dgm:animLvl val="lvl"/>
          <dgm:resizeHandles val="exact"/>
        </dgm:presLayoutVars>
      </dgm:prSet>
      <dgm:spPr/>
    </dgm:pt>
    <dgm:pt modelId="{49A2C2D6-479C-48E2-91EA-26B80C7F2E6C}" type="pres">
      <dgm:prSet presAssocID="{5D6594D4-8309-46A8-9C6C-6D37BEB84D77}" presName="boxAndChildren" presStyleCnt="0"/>
      <dgm:spPr/>
    </dgm:pt>
    <dgm:pt modelId="{88F39D58-ABB6-400C-B9D3-771AB533BEB8}" type="pres">
      <dgm:prSet presAssocID="{5D6594D4-8309-46A8-9C6C-6D37BEB84D77}" presName="parentTextBox" presStyleLbl="node1" presStyleIdx="0" presStyleCnt="2"/>
      <dgm:spPr/>
    </dgm:pt>
    <dgm:pt modelId="{FD864DAD-F1CD-45A6-9203-F2F7BCE9FB53}" type="pres">
      <dgm:prSet presAssocID="{5D6594D4-8309-46A8-9C6C-6D37BEB84D77}" presName="entireBox" presStyleLbl="node1" presStyleIdx="0" presStyleCnt="2"/>
      <dgm:spPr/>
    </dgm:pt>
    <dgm:pt modelId="{7DBE2083-0630-4395-846E-B3245DDF625C}" type="pres">
      <dgm:prSet presAssocID="{5D6594D4-8309-46A8-9C6C-6D37BEB84D77}" presName="descendantBox" presStyleCnt="0"/>
      <dgm:spPr/>
    </dgm:pt>
    <dgm:pt modelId="{87D9B215-544E-4E25-9E9F-0FEA4BBE8E8A}" type="pres">
      <dgm:prSet presAssocID="{EECD1A22-15A6-4128-9433-B17AB3787CA7}" presName="childTextBox" presStyleLbl="fgAccFollowNode1" presStyleIdx="0" presStyleCnt="2">
        <dgm:presLayoutVars>
          <dgm:bulletEnabled val="1"/>
        </dgm:presLayoutVars>
      </dgm:prSet>
      <dgm:spPr/>
    </dgm:pt>
    <dgm:pt modelId="{D8A9FADC-7D86-42EC-A393-84F55ED48CC4}" type="pres">
      <dgm:prSet presAssocID="{4FA77966-07CE-4F3B-A19E-B6C32D8DDE0A}" presName="sp" presStyleCnt="0"/>
      <dgm:spPr/>
    </dgm:pt>
    <dgm:pt modelId="{82B4E5DD-306C-42A7-8457-8DCA854CFD1E}" type="pres">
      <dgm:prSet presAssocID="{3911A43F-7412-443E-9B06-0CCED11BB28B}" presName="arrowAndChildren" presStyleCnt="0"/>
      <dgm:spPr/>
    </dgm:pt>
    <dgm:pt modelId="{27718F94-DFF1-4E0B-AE2D-7206E5A68B23}" type="pres">
      <dgm:prSet presAssocID="{3911A43F-7412-443E-9B06-0CCED11BB28B}" presName="parentTextArrow" presStyleLbl="node1" presStyleIdx="0" presStyleCnt="2"/>
      <dgm:spPr/>
    </dgm:pt>
    <dgm:pt modelId="{96081812-DC58-4A46-BAC0-6E9C81B50660}" type="pres">
      <dgm:prSet presAssocID="{3911A43F-7412-443E-9B06-0CCED11BB28B}" presName="arrow" presStyleLbl="node1" presStyleIdx="1" presStyleCnt="2"/>
      <dgm:spPr/>
    </dgm:pt>
    <dgm:pt modelId="{856C5344-D12A-45CA-9C98-D5CADE01A49B}" type="pres">
      <dgm:prSet presAssocID="{3911A43F-7412-443E-9B06-0CCED11BB28B}" presName="descendantArrow" presStyleCnt="0"/>
      <dgm:spPr/>
    </dgm:pt>
    <dgm:pt modelId="{29561981-A100-453C-9294-2C1667653414}" type="pres">
      <dgm:prSet presAssocID="{D78FDBD6-109B-4862-A9F0-EB4BD899A771}" presName="childTextArrow" presStyleLbl="fgAccFollowNode1" presStyleIdx="1" presStyleCnt="2">
        <dgm:presLayoutVars>
          <dgm:bulletEnabled val="1"/>
        </dgm:presLayoutVars>
      </dgm:prSet>
      <dgm:spPr/>
    </dgm:pt>
  </dgm:ptLst>
  <dgm:cxnLst>
    <dgm:cxn modelId="{9408B602-FAB9-4B29-AB60-207CF8DF6DB7}" srcId="{3911A43F-7412-443E-9B06-0CCED11BB28B}" destId="{D78FDBD6-109B-4862-A9F0-EB4BD899A771}" srcOrd="0" destOrd="0" parTransId="{17B3AF1C-91F8-4F05-A20E-59930B103E7B}" sibTransId="{F3439A62-BE47-43DC-83CC-9748F049D6E9}"/>
    <dgm:cxn modelId="{058A4137-D27F-4817-9B74-55E181753147}" type="presOf" srcId="{D78FDBD6-109B-4862-A9F0-EB4BD899A771}" destId="{29561981-A100-453C-9294-2C1667653414}" srcOrd="0" destOrd="0" presId="urn:microsoft.com/office/officeart/2005/8/layout/process4"/>
    <dgm:cxn modelId="{35B32342-765B-44D0-BDB1-4E203F55B4C7}" srcId="{38D85F7B-250A-47C5-AD89-8E9F91E8FDCA}" destId="{5D6594D4-8309-46A8-9C6C-6D37BEB84D77}" srcOrd="1" destOrd="0" parTransId="{7CB59D9D-B129-49B1-8672-3BE71C9BF0AD}" sibTransId="{2E5AC9B7-7A57-4872-ACB3-B351F6FFB127}"/>
    <dgm:cxn modelId="{BB88007B-4AF6-4C63-A4E3-D550D75C83DC}" type="presOf" srcId="{5D6594D4-8309-46A8-9C6C-6D37BEB84D77}" destId="{88F39D58-ABB6-400C-B9D3-771AB533BEB8}" srcOrd="0" destOrd="0" presId="urn:microsoft.com/office/officeart/2005/8/layout/process4"/>
    <dgm:cxn modelId="{08142B7E-E83A-49A4-8D76-D5BDEC47B212}" type="presOf" srcId="{3911A43F-7412-443E-9B06-0CCED11BB28B}" destId="{96081812-DC58-4A46-BAC0-6E9C81B50660}" srcOrd="1" destOrd="0" presId="urn:microsoft.com/office/officeart/2005/8/layout/process4"/>
    <dgm:cxn modelId="{A2E98480-5572-4784-BA16-2DAF24DF2C2D}" type="presOf" srcId="{5D6594D4-8309-46A8-9C6C-6D37BEB84D77}" destId="{FD864DAD-F1CD-45A6-9203-F2F7BCE9FB53}" srcOrd="1" destOrd="0" presId="urn:microsoft.com/office/officeart/2005/8/layout/process4"/>
    <dgm:cxn modelId="{4743EE9B-FE17-41E0-B27B-41181867AD7D}" srcId="{38D85F7B-250A-47C5-AD89-8E9F91E8FDCA}" destId="{3911A43F-7412-443E-9B06-0CCED11BB28B}" srcOrd="0" destOrd="0" parTransId="{ED2E96EE-C469-4B4A-975A-69AF7F554856}" sibTransId="{4FA77966-07CE-4F3B-A19E-B6C32D8DDE0A}"/>
    <dgm:cxn modelId="{31A3D1B4-DFDF-456B-B5F1-A49FB56FA8F3}" srcId="{5D6594D4-8309-46A8-9C6C-6D37BEB84D77}" destId="{EECD1A22-15A6-4128-9433-B17AB3787CA7}" srcOrd="0" destOrd="0" parTransId="{56B71AE5-AAF1-462F-9BDF-48594AA9BBE2}" sibTransId="{41DC9EFD-3FC0-4808-BB52-D763C6E4BD28}"/>
    <dgm:cxn modelId="{3BA7EDD8-4C31-4E2D-BED2-225FBED7D1BA}" type="presOf" srcId="{3911A43F-7412-443E-9B06-0CCED11BB28B}" destId="{27718F94-DFF1-4E0B-AE2D-7206E5A68B23}" srcOrd="0" destOrd="0" presId="urn:microsoft.com/office/officeart/2005/8/layout/process4"/>
    <dgm:cxn modelId="{FA523FE4-0F35-4056-A9F6-C4672FB31455}" type="presOf" srcId="{EECD1A22-15A6-4128-9433-B17AB3787CA7}" destId="{87D9B215-544E-4E25-9E9F-0FEA4BBE8E8A}" srcOrd="0" destOrd="0" presId="urn:microsoft.com/office/officeart/2005/8/layout/process4"/>
    <dgm:cxn modelId="{50DF65EB-3E95-4EF4-8D47-0281F3D3C073}" type="presOf" srcId="{38D85F7B-250A-47C5-AD89-8E9F91E8FDCA}" destId="{F5A983BC-75B8-466A-B507-E732ECF0C009}" srcOrd="0" destOrd="0" presId="urn:microsoft.com/office/officeart/2005/8/layout/process4"/>
    <dgm:cxn modelId="{F05C298F-DFD7-46D1-A0F6-3D01349CD38C}" type="presParOf" srcId="{F5A983BC-75B8-466A-B507-E732ECF0C009}" destId="{49A2C2D6-479C-48E2-91EA-26B80C7F2E6C}" srcOrd="0" destOrd="0" presId="urn:microsoft.com/office/officeart/2005/8/layout/process4"/>
    <dgm:cxn modelId="{F60D5E9A-9E04-4EF0-A486-E1FDB9A5B882}" type="presParOf" srcId="{49A2C2D6-479C-48E2-91EA-26B80C7F2E6C}" destId="{88F39D58-ABB6-400C-B9D3-771AB533BEB8}" srcOrd="0" destOrd="0" presId="urn:microsoft.com/office/officeart/2005/8/layout/process4"/>
    <dgm:cxn modelId="{DA629F7F-184B-45BE-9A9C-3333A39C22EA}" type="presParOf" srcId="{49A2C2D6-479C-48E2-91EA-26B80C7F2E6C}" destId="{FD864DAD-F1CD-45A6-9203-F2F7BCE9FB53}" srcOrd="1" destOrd="0" presId="urn:microsoft.com/office/officeart/2005/8/layout/process4"/>
    <dgm:cxn modelId="{A332C48D-6781-463E-85FF-FB6041AA5D8E}" type="presParOf" srcId="{49A2C2D6-479C-48E2-91EA-26B80C7F2E6C}" destId="{7DBE2083-0630-4395-846E-B3245DDF625C}" srcOrd="2" destOrd="0" presId="urn:microsoft.com/office/officeart/2005/8/layout/process4"/>
    <dgm:cxn modelId="{A10B27C9-7A13-444E-B50B-73B6415E45C7}" type="presParOf" srcId="{7DBE2083-0630-4395-846E-B3245DDF625C}" destId="{87D9B215-544E-4E25-9E9F-0FEA4BBE8E8A}" srcOrd="0" destOrd="0" presId="urn:microsoft.com/office/officeart/2005/8/layout/process4"/>
    <dgm:cxn modelId="{7FB3BF69-5C4E-4561-850A-B40F98F58442}" type="presParOf" srcId="{F5A983BC-75B8-466A-B507-E732ECF0C009}" destId="{D8A9FADC-7D86-42EC-A393-84F55ED48CC4}" srcOrd="1" destOrd="0" presId="urn:microsoft.com/office/officeart/2005/8/layout/process4"/>
    <dgm:cxn modelId="{5D0ECB6B-6BD4-4C25-BFE7-10B6CB237631}" type="presParOf" srcId="{F5A983BC-75B8-466A-B507-E732ECF0C009}" destId="{82B4E5DD-306C-42A7-8457-8DCA854CFD1E}" srcOrd="2" destOrd="0" presId="urn:microsoft.com/office/officeart/2005/8/layout/process4"/>
    <dgm:cxn modelId="{6281FF57-76F6-42A0-89EE-7F1BB81C3232}" type="presParOf" srcId="{82B4E5DD-306C-42A7-8457-8DCA854CFD1E}" destId="{27718F94-DFF1-4E0B-AE2D-7206E5A68B23}" srcOrd="0" destOrd="0" presId="urn:microsoft.com/office/officeart/2005/8/layout/process4"/>
    <dgm:cxn modelId="{1FB9F991-E599-42F8-B81B-A1B4D4DA6011}" type="presParOf" srcId="{82B4E5DD-306C-42A7-8457-8DCA854CFD1E}" destId="{96081812-DC58-4A46-BAC0-6E9C81B50660}" srcOrd="1" destOrd="0" presId="urn:microsoft.com/office/officeart/2005/8/layout/process4"/>
    <dgm:cxn modelId="{DECB863B-94EA-4265-85BA-8ADCD4E2C794}" type="presParOf" srcId="{82B4E5DD-306C-42A7-8457-8DCA854CFD1E}" destId="{856C5344-D12A-45CA-9C98-D5CADE01A49B}" srcOrd="2" destOrd="0" presId="urn:microsoft.com/office/officeart/2005/8/layout/process4"/>
    <dgm:cxn modelId="{29220B61-42EF-4687-AB40-D53385BD888E}" type="presParOf" srcId="{856C5344-D12A-45CA-9C98-D5CADE01A49B}" destId="{29561981-A100-453C-9294-2C166765341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E89950F-C482-4ED0-94E5-FC83A7F6C7BE}"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US"/>
        </a:p>
      </dgm:t>
    </dgm:pt>
    <dgm:pt modelId="{B34423F7-CD0C-44DD-9247-616D33621088}">
      <dgm:prSet phldrT="[Text]" custT="1"/>
      <dgm:spPr/>
      <dgm:t>
        <a:bodyPr/>
        <a:lstStyle/>
        <a:p>
          <a:r>
            <a:rPr lang="en-GB" sz="2400" b="1" i="0">
              <a:latin typeface="Times New Roman" panose="02020603050405020304" pitchFamily="18" charset="0"/>
              <a:cs typeface="Times New Roman" panose="02020603050405020304" pitchFamily="18" charset="0"/>
            </a:rPr>
            <a:t>Conflict Resolution Training</a:t>
          </a:r>
          <a:endParaRPr lang="en-US" sz="2400" b="1" i="0" dirty="0">
            <a:latin typeface="Times New Roman" panose="02020603050405020304" pitchFamily="18" charset="0"/>
            <a:cs typeface="Times New Roman" panose="02020603050405020304" pitchFamily="18" charset="0"/>
          </a:endParaRPr>
        </a:p>
      </dgm:t>
    </dgm:pt>
    <dgm:pt modelId="{DBDC8B58-11AD-4C52-8B2F-9803422973DA}" type="parTrans" cxnId="{FA4AB23B-9B60-44DD-BA58-05334B5875AD}">
      <dgm:prSet/>
      <dgm:spPr/>
      <dgm:t>
        <a:bodyPr/>
        <a:lstStyle/>
        <a:p>
          <a:endParaRPr lang="en-US"/>
        </a:p>
      </dgm:t>
    </dgm:pt>
    <dgm:pt modelId="{1C1D4C97-EC86-42C6-830E-9C681414B612}" type="sibTrans" cxnId="{FA4AB23B-9B60-44DD-BA58-05334B5875AD}">
      <dgm:prSet/>
      <dgm:spPr/>
      <dgm:t>
        <a:bodyPr/>
        <a:lstStyle/>
        <a:p>
          <a:endParaRPr lang="en-US"/>
        </a:p>
      </dgm:t>
    </dgm:pt>
    <dgm:pt modelId="{687A1ECB-8347-46D6-BA2E-442961685053}">
      <dgm:prSet phldrT="[Text]" custT="1"/>
      <dgm:spPr/>
      <dgm:t>
        <a:bodyPr/>
        <a:lstStyle/>
        <a:p>
          <a:r>
            <a:rPr lang="en-GB" sz="2400" b="1" i="0">
              <a:latin typeface="Times New Roman" panose="02020603050405020304" pitchFamily="18" charset="0"/>
              <a:cs typeface="Times New Roman" panose="02020603050405020304" pitchFamily="18" charset="0"/>
            </a:rPr>
            <a:t>Improve workplace relationships (Brachman et al. 2022).</a:t>
          </a:r>
          <a:endParaRPr lang="en-US" sz="2400" b="1" i="0" dirty="0">
            <a:latin typeface="Times New Roman" panose="02020603050405020304" pitchFamily="18" charset="0"/>
            <a:cs typeface="Times New Roman" panose="02020603050405020304" pitchFamily="18" charset="0"/>
          </a:endParaRPr>
        </a:p>
      </dgm:t>
    </dgm:pt>
    <dgm:pt modelId="{3458D096-055D-40B5-ADCA-9273818E3CA2}" type="parTrans" cxnId="{C3AAA251-CB6B-4347-AAFF-73185E7150C5}">
      <dgm:prSet/>
      <dgm:spPr/>
      <dgm:t>
        <a:bodyPr/>
        <a:lstStyle/>
        <a:p>
          <a:endParaRPr lang="en-US"/>
        </a:p>
      </dgm:t>
    </dgm:pt>
    <dgm:pt modelId="{DBB600ED-5A09-4AC7-B068-6745B703EA04}" type="sibTrans" cxnId="{C3AAA251-CB6B-4347-AAFF-73185E7150C5}">
      <dgm:prSet/>
      <dgm:spPr/>
      <dgm:t>
        <a:bodyPr/>
        <a:lstStyle/>
        <a:p>
          <a:endParaRPr lang="en-US"/>
        </a:p>
      </dgm:t>
    </dgm:pt>
    <dgm:pt modelId="{85F7A9D2-396A-4BF6-9B56-AB43DC2D78AB}">
      <dgm:prSet phldrT="[Text]" custT="1"/>
      <dgm:spPr/>
      <dgm:t>
        <a:bodyPr/>
        <a:lstStyle/>
        <a:p>
          <a:r>
            <a:rPr lang="en-GB" sz="2400" b="1" i="0">
              <a:latin typeface="Times New Roman" panose="02020603050405020304" pitchFamily="18" charset="0"/>
              <a:cs typeface="Times New Roman" panose="02020603050405020304" pitchFamily="18" charset="0"/>
            </a:rPr>
            <a:t>Change Leadership Programmes: </a:t>
          </a:r>
          <a:endParaRPr lang="en-US" sz="2400" b="1" i="0" dirty="0">
            <a:latin typeface="Times New Roman" panose="02020603050405020304" pitchFamily="18" charset="0"/>
            <a:cs typeface="Times New Roman" panose="02020603050405020304" pitchFamily="18" charset="0"/>
          </a:endParaRPr>
        </a:p>
      </dgm:t>
    </dgm:pt>
    <dgm:pt modelId="{743EC067-7E6B-4032-8BE1-05D41E32E9CE}" type="parTrans" cxnId="{3B91FBC8-2BA5-4F92-A8C6-783DEBCD866D}">
      <dgm:prSet/>
      <dgm:spPr/>
      <dgm:t>
        <a:bodyPr/>
        <a:lstStyle/>
        <a:p>
          <a:endParaRPr lang="en-US"/>
        </a:p>
      </dgm:t>
    </dgm:pt>
    <dgm:pt modelId="{8EA89F17-461D-4493-866E-BA2DBFAA7289}" type="sibTrans" cxnId="{3B91FBC8-2BA5-4F92-A8C6-783DEBCD866D}">
      <dgm:prSet/>
      <dgm:spPr/>
      <dgm:t>
        <a:bodyPr/>
        <a:lstStyle/>
        <a:p>
          <a:endParaRPr lang="en-US"/>
        </a:p>
      </dgm:t>
    </dgm:pt>
    <dgm:pt modelId="{47CB01D5-4AEE-4203-ADC5-A6BCD9CA3033}">
      <dgm:prSet phldrT="[Text]" custT="1"/>
      <dgm:spPr/>
      <dgm:t>
        <a:bodyPr/>
        <a:lstStyle/>
        <a:p>
          <a:r>
            <a:rPr lang="en-GB" sz="2400" b="1" i="0" dirty="0">
              <a:latin typeface="Times New Roman" panose="02020603050405020304" pitchFamily="18" charset="0"/>
              <a:cs typeface="Times New Roman" panose="02020603050405020304" pitchFamily="18" charset="0"/>
            </a:rPr>
            <a:t>Support digital transformation.</a:t>
          </a:r>
          <a:endParaRPr lang="en-US" sz="2400" b="1" i="0" dirty="0">
            <a:latin typeface="Times New Roman" panose="02020603050405020304" pitchFamily="18" charset="0"/>
            <a:cs typeface="Times New Roman" panose="02020603050405020304" pitchFamily="18" charset="0"/>
          </a:endParaRPr>
        </a:p>
      </dgm:t>
    </dgm:pt>
    <dgm:pt modelId="{C365AFFD-2B5B-48B9-8BA6-2CF0979791A6}" type="parTrans" cxnId="{82587FE8-EE23-431F-82F2-D15CBE3DC10E}">
      <dgm:prSet/>
      <dgm:spPr/>
      <dgm:t>
        <a:bodyPr/>
        <a:lstStyle/>
        <a:p>
          <a:endParaRPr lang="en-US"/>
        </a:p>
      </dgm:t>
    </dgm:pt>
    <dgm:pt modelId="{1C192148-1BBF-4D46-A517-8E9232A5C313}" type="sibTrans" cxnId="{82587FE8-EE23-431F-82F2-D15CBE3DC10E}">
      <dgm:prSet/>
      <dgm:spPr/>
      <dgm:t>
        <a:bodyPr/>
        <a:lstStyle/>
        <a:p>
          <a:endParaRPr lang="en-US"/>
        </a:p>
      </dgm:t>
    </dgm:pt>
    <dgm:pt modelId="{94E13A94-ACFF-4604-8149-7E08BE22F813}" type="pres">
      <dgm:prSet presAssocID="{EE89950F-C482-4ED0-94E5-FC83A7F6C7BE}" presName="Name0" presStyleCnt="0">
        <dgm:presLayoutVars>
          <dgm:dir/>
          <dgm:animLvl val="lvl"/>
          <dgm:resizeHandles val="exact"/>
        </dgm:presLayoutVars>
      </dgm:prSet>
      <dgm:spPr/>
    </dgm:pt>
    <dgm:pt modelId="{F59E638A-8704-4E7C-86A7-F9014C62794C}" type="pres">
      <dgm:prSet presAssocID="{85F7A9D2-396A-4BF6-9B56-AB43DC2D78AB}" presName="boxAndChildren" presStyleCnt="0"/>
      <dgm:spPr/>
    </dgm:pt>
    <dgm:pt modelId="{BFFE0D22-2EB1-418F-AA74-A2098720EAD0}" type="pres">
      <dgm:prSet presAssocID="{85F7A9D2-396A-4BF6-9B56-AB43DC2D78AB}" presName="parentTextBox" presStyleLbl="node1" presStyleIdx="0" presStyleCnt="2"/>
      <dgm:spPr/>
    </dgm:pt>
    <dgm:pt modelId="{9D7F3100-D34A-43EE-BD30-6615F73EDE9B}" type="pres">
      <dgm:prSet presAssocID="{85F7A9D2-396A-4BF6-9B56-AB43DC2D78AB}" presName="entireBox" presStyleLbl="node1" presStyleIdx="0" presStyleCnt="2"/>
      <dgm:spPr/>
    </dgm:pt>
    <dgm:pt modelId="{1B5FA32C-0118-4751-B29E-CA1186021E8D}" type="pres">
      <dgm:prSet presAssocID="{85F7A9D2-396A-4BF6-9B56-AB43DC2D78AB}" presName="descendantBox" presStyleCnt="0"/>
      <dgm:spPr/>
    </dgm:pt>
    <dgm:pt modelId="{A46B4135-E9F0-4EAA-9574-7BA1BF77D6F9}" type="pres">
      <dgm:prSet presAssocID="{47CB01D5-4AEE-4203-ADC5-A6BCD9CA3033}" presName="childTextBox" presStyleLbl="fgAccFollowNode1" presStyleIdx="0" presStyleCnt="2">
        <dgm:presLayoutVars>
          <dgm:bulletEnabled val="1"/>
        </dgm:presLayoutVars>
      </dgm:prSet>
      <dgm:spPr/>
    </dgm:pt>
    <dgm:pt modelId="{23601AAD-6882-4402-A982-28727B644A6D}" type="pres">
      <dgm:prSet presAssocID="{1C1D4C97-EC86-42C6-830E-9C681414B612}" presName="sp" presStyleCnt="0"/>
      <dgm:spPr/>
    </dgm:pt>
    <dgm:pt modelId="{F6C0486B-AC55-4F56-B496-0670847C0842}" type="pres">
      <dgm:prSet presAssocID="{B34423F7-CD0C-44DD-9247-616D33621088}" presName="arrowAndChildren" presStyleCnt="0"/>
      <dgm:spPr/>
    </dgm:pt>
    <dgm:pt modelId="{636BDA92-9C58-42F9-B591-97438E9CEF24}" type="pres">
      <dgm:prSet presAssocID="{B34423F7-CD0C-44DD-9247-616D33621088}" presName="parentTextArrow" presStyleLbl="node1" presStyleIdx="0" presStyleCnt="2"/>
      <dgm:spPr/>
    </dgm:pt>
    <dgm:pt modelId="{E6F1E3E3-5821-4E8C-9890-C24E42963E9B}" type="pres">
      <dgm:prSet presAssocID="{B34423F7-CD0C-44DD-9247-616D33621088}" presName="arrow" presStyleLbl="node1" presStyleIdx="1" presStyleCnt="2"/>
      <dgm:spPr/>
    </dgm:pt>
    <dgm:pt modelId="{6CED267B-B75F-4355-A8AB-1CE5E2FA09F5}" type="pres">
      <dgm:prSet presAssocID="{B34423F7-CD0C-44DD-9247-616D33621088}" presName="descendantArrow" presStyleCnt="0"/>
      <dgm:spPr/>
    </dgm:pt>
    <dgm:pt modelId="{92874CF4-171C-4344-B6C8-D5D4D0B8D522}" type="pres">
      <dgm:prSet presAssocID="{687A1ECB-8347-46D6-BA2E-442961685053}" presName="childTextArrow" presStyleLbl="fgAccFollowNode1" presStyleIdx="1" presStyleCnt="2">
        <dgm:presLayoutVars>
          <dgm:bulletEnabled val="1"/>
        </dgm:presLayoutVars>
      </dgm:prSet>
      <dgm:spPr/>
    </dgm:pt>
  </dgm:ptLst>
  <dgm:cxnLst>
    <dgm:cxn modelId="{96682315-EBF5-483F-84B4-81E510DB3E3F}" type="presOf" srcId="{85F7A9D2-396A-4BF6-9B56-AB43DC2D78AB}" destId="{9D7F3100-D34A-43EE-BD30-6615F73EDE9B}" srcOrd="1" destOrd="0" presId="urn:microsoft.com/office/officeart/2005/8/layout/process4"/>
    <dgm:cxn modelId="{97DEB032-BA7B-41BC-A7C9-F3601F3E1586}" type="presOf" srcId="{687A1ECB-8347-46D6-BA2E-442961685053}" destId="{92874CF4-171C-4344-B6C8-D5D4D0B8D522}" srcOrd="0" destOrd="0" presId="urn:microsoft.com/office/officeart/2005/8/layout/process4"/>
    <dgm:cxn modelId="{FA4AB23B-9B60-44DD-BA58-05334B5875AD}" srcId="{EE89950F-C482-4ED0-94E5-FC83A7F6C7BE}" destId="{B34423F7-CD0C-44DD-9247-616D33621088}" srcOrd="0" destOrd="0" parTransId="{DBDC8B58-11AD-4C52-8B2F-9803422973DA}" sibTransId="{1C1D4C97-EC86-42C6-830E-9C681414B612}"/>
    <dgm:cxn modelId="{467F6C43-9285-4F2C-992E-4A9E05174995}" type="presOf" srcId="{B34423F7-CD0C-44DD-9247-616D33621088}" destId="{636BDA92-9C58-42F9-B591-97438E9CEF24}" srcOrd="0" destOrd="0" presId="urn:microsoft.com/office/officeart/2005/8/layout/process4"/>
    <dgm:cxn modelId="{C3AAA251-CB6B-4347-AAFF-73185E7150C5}" srcId="{B34423F7-CD0C-44DD-9247-616D33621088}" destId="{687A1ECB-8347-46D6-BA2E-442961685053}" srcOrd="0" destOrd="0" parTransId="{3458D096-055D-40B5-ADCA-9273818E3CA2}" sibTransId="{DBB600ED-5A09-4AC7-B068-6745B703EA04}"/>
    <dgm:cxn modelId="{4041F376-AA48-4324-BF1B-1AC25CC953F3}" type="presOf" srcId="{B34423F7-CD0C-44DD-9247-616D33621088}" destId="{E6F1E3E3-5821-4E8C-9890-C24E42963E9B}" srcOrd="1" destOrd="0" presId="urn:microsoft.com/office/officeart/2005/8/layout/process4"/>
    <dgm:cxn modelId="{EF7D8B77-06B6-4132-84B1-7051B78BDB5D}" type="presOf" srcId="{EE89950F-C482-4ED0-94E5-FC83A7F6C7BE}" destId="{94E13A94-ACFF-4604-8149-7E08BE22F813}" srcOrd="0" destOrd="0" presId="urn:microsoft.com/office/officeart/2005/8/layout/process4"/>
    <dgm:cxn modelId="{9F869458-A3B2-4989-9D08-D29D0B8894C3}" type="presOf" srcId="{47CB01D5-4AEE-4203-ADC5-A6BCD9CA3033}" destId="{A46B4135-E9F0-4EAA-9574-7BA1BF77D6F9}" srcOrd="0" destOrd="0" presId="urn:microsoft.com/office/officeart/2005/8/layout/process4"/>
    <dgm:cxn modelId="{630CBBC7-C305-4FB3-99D6-193D78DFD378}" type="presOf" srcId="{85F7A9D2-396A-4BF6-9B56-AB43DC2D78AB}" destId="{BFFE0D22-2EB1-418F-AA74-A2098720EAD0}" srcOrd="0" destOrd="0" presId="urn:microsoft.com/office/officeart/2005/8/layout/process4"/>
    <dgm:cxn modelId="{3B91FBC8-2BA5-4F92-A8C6-783DEBCD866D}" srcId="{EE89950F-C482-4ED0-94E5-FC83A7F6C7BE}" destId="{85F7A9D2-396A-4BF6-9B56-AB43DC2D78AB}" srcOrd="1" destOrd="0" parTransId="{743EC067-7E6B-4032-8BE1-05D41E32E9CE}" sibTransId="{8EA89F17-461D-4493-866E-BA2DBFAA7289}"/>
    <dgm:cxn modelId="{82587FE8-EE23-431F-82F2-D15CBE3DC10E}" srcId="{85F7A9D2-396A-4BF6-9B56-AB43DC2D78AB}" destId="{47CB01D5-4AEE-4203-ADC5-A6BCD9CA3033}" srcOrd="0" destOrd="0" parTransId="{C365AFFD-2B5B-48B9-8BA6-2CF0979791A6}" sibTransId="{1C192148-1BBF-4D46-A517-8E9232A5C313}"/>
    <dgm:cxn modelId="{6A570C57-C53A-4961-A306-8783B086D6AC}" type="presParOf" srcId="{94E13A94-ACFF-4604-8149-7E08BE22F813}" destId="{F59E638A-8704-4E7C-86A7-F9014C62794C}" srcOrd="0" destOrd="0" presId="urn:microsoft.com/office/officeart/2005/8/layout/process4"/>
    <dgm:cxn modelId="{258792B1-F55C-4473-9966-45583163DE97}" type="presParOf" srcId="{F59E638A-8704-4E7C-86A7-F9014C62794C}" destId="{BFFE0D22-2EB1-418F-AA74-A2098720EAD0}" srcOrd="0" destOrd="0" presId="urn:microsoft.com/office/officeart/2005/8/layout/process4"/>
    <dgm:cxn modelId="{0063A766-A41D-4A53-B5F2-43631B3912C4}" type="presParOf" srcId="{F59E638A-8704-4E7C-86A7-F9014C62794C}" destId="{9D7F3100-D34A-43EE-BD30-6615F73EDE9B}" srcOrd="1" destOrd="0" presId="urn:microsoft.com/office/officeart/2005/8/layout/process4"/>
    <dgm:cxn modelId="{75489FA1-1B31-4E7E-BBE9-4B63024520BD}" type="presParOf" srcId="{F59E638A-8704-4E7C-86A7-F9014C62794C}" destId="{1B5FA32C-0118-4751-B29E-CA1186021E8D}" srcOrd="2" destOrd="0" presId="urn:microsoft.com/office/officeart/2005/8/layout/process4"/>
    <dgm:cxn modelId="{FB8ACA56-85BA-443E-87EF-DBCE782954C3}" type="presParOf" srcId="{1B5FA32C-0118-4751-B29E-CA1186021E8D}" destId="{A46B4135-E9F0-4EAA-9574-7BA1BF77D6F9}" srcOrd="0" destOrd="0" presId="urn:microsoft.com/office/officeart/2005/8/layout/process4"/>
    <dgm:cxn modelId="{1216991B-5281-466C-8B2A-9406254FD49E}" type="presParOf" srcId="{94E13A94-ACFF-4604-8149-7E08BE22F813}" destId="{23601AAD-6882-4402-A982-28727B644A6D}" srcOrd="1" destOrd="0" presId="urn:microsoft.com/office/officeart/2005/8/layout/process4"/>
    <dgm:cxn modelId="{1E46F4B0-BBFA-4A12-8CE9-1D3C678F7D9B}" type="presParOf" srcId="{94E13A94-ACFF-4604-8149-7E08BE22F813}" destId="{F6C0486B-AC55-4F56-B496-0670847C0842}" srcOrd="2" destOrd="0" presId="urn:microsoft.com/office/officeart/2005/8/layout/process4"/>
    <dgm:cxn modelId="{5F8D9E7B-293A-49EB-B966-438F8D4F1776}" type="presParOf" srcId="{F6C0486B-AC55-4F56-B496-0670847C0842}" destId="{636BDA92-9C58-42F9-B591-97438E9CEF24}" srcOrd="0" destOrd="0" presId="urn:microsoft.com/office/officeart/2005/8/layout/process4"/>
    <dgm:cxn modelId="{C3100BAC-73B4-4646-927A-84C6C7C2F16D}" type="presParOf" srcId="{F6C0486B-AC55-4F56-B496-0670847C0842}" destId="{E6F1E3E3-5821-4E8C-9890-C24E42963E9B}" srcOrd="1" destOrd="0" presId="urn:microsoft.com/office/officeart/2005/8/layout/process4"/>
    <dgm:cxn modelId="{1FEC88FD-74EE-46EA-A12D-A42F71EA7368}" type="presParOf" srcId="{F6C0486B-AC55-4F56-B496-0670847C0842}" destId="{6CED267B-B75F-4355-A8AB-1CE5E2FA09F5}" srcOrd="2" destOrd="0" presId="urn:microsoft.com/office/officeart/2005/8/layout/process4"/>
    <dgm:cxn modelId="{8572BB7C-79A5-4387-AEC2-7528A52B5F9D}" type="presParOf" srcId="{6CED267B-B75F-4355-A8AB-1CE5E2FA09F5}" destId="{92874CF4-171C-4344-B6C8-D5D4D0B8D52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E89950F-C482-4ED0-94E5-FC83A7F6C7BE}"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US"/>
        </a:p>
      </dgm:t>
    </dgm:pt>
    <dgm:pt modelId="{B34423F7-CD0C-44DD-9247-616D33621088}">
      <dgm:prSet phldrT="[Text]" custT="1"/>
      <dgm:spPr/>
      <dgm:t>
        <a:bodyPr/>
        <a:lstStyle/>
        <a:p>
          <a:r>
            <a:rPr lang="en-GB" sz="2400" b="1" i="0">
              <a:latin typeface="Times New Roman" panose="02020603050405020304" pitchFamily="18" charset="0"/>
              <a:cs typeface="Times New Roman" panose="02020603050405020304" pitchFamily="18" charset="0"/>
            </a:rPr>
            <a:t>Digital Skills Training </a:t>
          </a:r>
          <a:endParaRPr lang="en-US" sz="2400" b="1" i="0" dirty="0">
            <a:latin typeface="Times New Roman" panose="02020603050405020304" pitchFamily="18" charset="0"/>
            <a:cs typeface="Times New Roman" panose="02020603050405020304" pitchFamily="18" charset="0"/>
          </a:endParaRPr>
        </a:p>
      </dgm:t>
    </dgm:pt>
    <dgm:pt modelId="{DBDC8B58-11AD-4C52-8B2F-9803422973DA}" type="parTrans" cxnId="{FA4AB23B-9B60-44DD-BA58-05334B5875AD}">
      <dgm:prSet/>
      <dgm:spPr/>
      <dgm:t>
        <a:bodyPr/>
        <a:lstStyle/>
        <a:p>
          <a:endParaRPr lang="en-US"/>
        </a:p>
      </dgm:t>
    </dgm:pt>
    <dgm:pt modelId="{1C1D4C97-EC86-42C6-830E-9C681414B612}" type="sibTrans" cxnId="{FA4AB23B-9B60-44DD-BA58-05334B5875AD}">
      <dgm:prSet/>
      <dgm:spPr/>
      <dgm:t>
        <a:bodyPr/>
        <a:lstStyle/>
        <a:p>
          <a:endParaRPr lang="en-US"/>
        </a:p>
      </dgm:t>
    </dgm:pt>
    <dgm:pt modelId="{687A1ECB-8347-46D6-BA2E-442961685053}">
      <dgm:prSet phldrT="[Text]" custT="1"/>
      <dgm:spPr/>
      <dgm:t>
        <a:bodyPr/>
        <a:lstStyle/>
        <a:p>
          <a:r>
            <a:rPr lang="en-GB" sz="2400" b="1" i="0" dirty="0">
              <a:latin typeface="Times New Roman" panose="02020603050405020304" pitchFamily="18" charset="0"/>
              <a:cs typeface="Times New Roman" panose="02020603050405020304" pitchFamily="18" charset="0"/>
            </a:rPr>
            <a:t>Build future workforce capabilities (Sunday, 2025).</a:t>
          </a:r>
          <a:endParaRPr lang="en-US" sz="2400" b="1" i="0" dirty="0">
            <a:latin typeface="Times New Roman" panose="02020603050405020304" pitchFamily="18" charset="0"/>
            <a:cs typeface="Times New Roman" panose="02020603050405020304" pitchFamily="18" charset="0"/>
          </a:endParaRPr>
        </a:p>
      </dgm:t>
    </dgm:pt>
    <dgm:pt modelId="{3458D096-055D-40B5-ADCA-9273818E3CA2}" type="parTrans" cxnId="{C3AAA251-CB6B-4347-AAFF-73185E7150C5}">
      <dgm:prSet/>
      <dgm:spPr/>
      <dgm:t>
        <a:bodyPr/>
        <a:lstStyle/>
        <a:p>
          <a:endParaRPr lang="en-US"/>
        </a:p>
      </dgm:t>
    </dgm:pt>
    <dgm:pt modelId="{DBB600ED-5A09-4AC7-B068-6745B703EA04}" type="sibTrans" cxnId="{C3AAA251-CB6B-4347-AAFF-73185E7150C5}">
      <dgm:prSet/>
      <dgm:spPr/>
      <dgm:t>
        <a:bodyPr/>
        <a:lstStyle/>
        <a:p>
          <a:endParaRPr lang="en-US"/>
        </a:p>
      </dgm:t>
    </dgm:pt>
    <dgm:pt modelId="{85F7A9D2-396A-4BF6-9B56-AB43DC2D78AB}">
      <dgm:prSet phldrT="[Text]" custT="1"/>
      <dgm:spPr/>
      <dgm:t>
        <a:bodyPr/>
        <a:lstStyle/>
        <a:p>
          <a:r>
            <a:rPr lang="en-GB" sz="2400" b="1" i="0">
              <a:latin typeface="Times New Roman" panose="02020603050405020304" pitchFamily="18" charset="0"/>
              <a:cs typeface="Times New Roman" panose="02020603050405020304" pitchFamily="18" charset="0"/>
            </a:rPr>
            <a:t>Career Pathway Frameworks</a:t>
          </a:r>
          <a:endParaRPr lang="en-US" sz="2400" b="1" i="0" dirty="0">
            <a:latin typeface="Times New Roman" panose="02020603050405020304" pitchFamily="18" charset="0"/>
            <a:cs typeface="Times New Roman" panose="02020603050405020304" pitchFamily="18" charset="0"/>
          </a:endParaRPr>
        </a:p>
      </dgm:t>
    </dgm:pt>
    <dgm:pt modelId="{743EC067-7E6B-4032-8BE1-05D41E32E9CE}" type="parTrans" cxnId="{3B91FBC8-2BA5-4F92-A8C6-783DEBCD866D}">
      <dgm:prSet/>
      <dgm:spPr/>
      <dgm:t>
        <a:bodyPr/>
        <a:lstStyle/>
        <a:p>
          <a:endParaRPr lang="en-US"/>
        </a:p>
      </dgm:t>
    </dgm:pt>
    <dgm:pt modelId="{8EA89F17-461D-4493-866E-BA2DBFAA7289}" type="sibTrans" cxnId="{3B91FBC8-2BA5-4F92-A8C6-783DEBCD866D}">
      <dgm:prSet/>
      <dgm:spPr/>
      <dgm:t>
        <a:bodyPr/>
        <a:lstStyle/>
        <a:p>
          <a:endParaRPr lang="en-US"/>
        </a:p>
      </dgm:t>
    </dgm:pt>
    <dgm:pt modelId="{47CB01D5-4AEE-4203-ADC5-A6BCD9CA3033}">
      <dgm:prSet phldrT="[Text]" custT="1"/>
      <dgm:spPr/>
      <dgm:t>
        <a:bodyPr/>
        <a:lstStyle/>
        <a:p>
          <a:r>
            <a:rPr lang="en-GB" sz="2400" b="1" i="0" dirty="0">
              <a:latin typeface="Times New Roman" panose="02020603050405020304" pitchFamily="18" charset="0"/>
              <a:cs typeface="Times New Roman" panose="02020603050405020304" pitchFamily="18" charset="0"/>
            </a:rPr>
            <a:t>Raise employee growth opportunities.</a:t>
          </a:r>
          <a:endParaRPr lang="en-US" sz="2400" b="1" i="0" dirty="0">
            <a:latin typeface="Times New Roman" panose="02020603050405020304" pitchFamily="18" charset="0"/>
            <a:cs typeface="Times New Roman" panose="02020603050405020304" pitchFamily="18" charset="0"/>
          </a:endParaRPr>
        </a:p>
      </dgm:t>
    </dgm:pt>
    <dgm:pt modelId="{C365AFFD-2B5B-48B9-8BA6-2CF0979791A6}" type="parTrans" cxnId="{82587FE8-EE23-431F-82F2-D15CBE3DC10E}">
      <dgm:prSet/>
      <dgm:spPr/>
      <dgm:t>
        <a:bodyPr/>
        <a:lstStyle/>
        <a:p>
          <a:endParaRPr lang="en-US"/>
        </a:p>
      </dgm:t>
    </dgm:pt>
    <dgm:pt modelId="{1C192148-1BBF-4D46-A517-8E9232A5C313}" type="sibTrans" cxnId="{82587FE8-EE23-431F-82F2-D15CBE3DC10E}">
      <dgm:prSet/>
      <dgm:spPr/>
      <dgm:t>
        <a:bodyPr/>
        <a:lstStyle/>
        <a:p>
          <a:endParaRPr lang="en-US"/>
        </a:p>
      </dgm:t>
    </dgm:pt>
    <dgm:pt modelId="{E26EC5B7-EA94-4471-961E-9F12D01144DE}" type="pres">
      <dgm:prSet presAssocID="{EE89950F-C482-4ED0-94E5-FC83A7F6C7BE}" presName="Name0" presStyleCnt="0">
        <dgm:presLayoutVars>
          <dgm:dir/>
          <dgm:animLvl val="lvl"/>
          <dgm:resizeHandles val="exact"/>
        </dgm:presLayoutVars>
      </dgm:prSet>
      <dgm:spPr/>
    </dgm:pt>
    <dgm:pt modelId="{C515676A-1B2E-42D6-9380-A973FAAE4E21}" type="pres">
      <dgm:prSet presAssocID="{85F7A9D2-396A-4BF6-9B56-AB43DC2D78AB}" presName="boxAndChildren" presStyleCnt="0"/>
      <dgm:spPr/>
    </dgm:pt>
    <dgm:pt modelId="{13E29F0C-31E8-4993-9580-F22952777682}" type="pres">
      <dgm:prSet presAssocID="{85F7A9D2-396A-4BF6-9B56-AB43DC2D78AB}" presName="parentTextBox" presStyleLbl="node1" presStyleIdx="0" presStyleCnt="2"/>
      <dgm:spPr/>
    </dgm:pt>
    <dgm:pt modelId="{CBB73CE7-7426-4883-B8BD-65D2FF48A665}" type="pres">
      <dgm:prSet presAssocID="{85F7A9D2-396A-4BF6-9B56-AB43DC2D78AB}" presName="entireBox" presStyleLbl="node1" presStyleIdx="0" presStyleCnt="2"/>
      <dgm:spPr/>
    </dgm:pt>
    <dgm:pt modelId="{7157F07D-0CDA-45A3-8135-51D4CE1DB768}" type="pres">
      <dgm:prSet presAssocID="{85F7A9D2-396A-4BF6-9B56-AB43DC2D78AB}" presName="descendantBox" presStyleCnt="0"/>
      <dgm:spPr/>
    </dgm:pt>
    <dgm:pt modelId="{CFA4145E-41A6-4F98-9862-E401039BD178}" type="pres">
      <dgm:prSet presAssocID="{47CB01D5-4AEE-4203-ADC5-A6BCD9CA3033}" presName="childTextBox" presStyleLbl="fgAccFollowNode1" presStyleIdx="0" presStyleCnt="2">
        <dgm:presLayoutVars>
          <dgm:bulletEnabled val="1"/>
        </dgm:presLayoutVars>
      </dgm:prSet>
      <dgm:spPr/>
    </dgm:pt>
    <dgm:pt modelId="{8A6473BC-A23A-4EBB-8B32-CF3F59AFA9FE}" type="pres">
      <dgm:prSet presAssocID="{1C1D4C97-EC86-42C6-830E-9C681414B612}" presName="sp" presStyleCnt="0"/>
      <dgm:spPr/>
    </dgm:pt>
    <dgm:pt modelId="{BD33F59A-B664-4432-9659-38901E7F9541}" type="pres">
      <dgm:prSet presAssocID="{B34423F7-CD0C-44DD-9247-616D33621088}" presName="arrowAndChildren" presStyleCnt="0"/>
      <dgm:spPr/>
    </dgm:pt>
    <dgm:pt modelId="{927FF133-B2F8-4F40-ADB1-9124765B4788}" type="pres">
      <dgm:prSet presAssocID="{B34423F7-CD0C-44DD-9247-616D33621088}" presName="parentTextArrow" presStyleLbl="node1" presStyleIdx="0" presStyleCnt="2"/>
      <dgm:spPr/>
    </dgm:pt>
    <dgm:pt modelId="{4BCC1E32-1345-4DE5-9F5A-A63C04AA4CD7}" type="pres">
      <dgm:prSet presAssocID="{B34423F7-CD0C-44DD-9247-616D33621088}" presName="arrow" presStyleLbl="node1" presStyleIdx="1" presStyleCnt="2"/>
      <dgm:spPr/>
    </dgm:pt>
    <dgm:pt modelId="{275E7FAC-97F7-47EE-8CA2-EDEAE6D8F178}" type="pres">
      <dgm:prSet presAssocID="{B34423F7-CD0C-44DD-9247-616D33621088}" presName="descendantArrow" presStyleCnt="0"/>
      <dgm:spPr/>
    </dgm:pt>
    <dgm:pt modelId="{39E7A586-C0E8-4735-BE65-A4E1CC43715D}" type="pres">
      <dgm:prSet presAssocID="{687A1ECB-8347-46D6-BA2E-442961685053}" presName="childTextArrow" presStyleLbl="fgAccFollowNode1" presStyleIdx="1" presStyleCnt="2">
        <dgm:presLayoutVars>
          <dgm:bulletEnabled val="1"/>
        </dgm:presLayoutVars>
      </dgm:prSet>
      <dgm:spPr/>
    </dgm:pt>
  </dgm:ptLst>
  <dgm:cxnLst>
    <dgm:cxn modelId="{FA4AB23B-9B60-44DD-BA58-05334B5875AD}" srcId="{EE89950F-C482-4ED0-94E5-FC83A7F6C7BE}" destId="{B34423F7-CD0C-44DD-9247-616D33621088}" srcOrd="0" destOrd="0" parTransId="{DBDC8B58-11AD-4C52-8B2F-9803422973DA}" sibTransId="{1C1D4C97-EC86-42C6-830E-9C681414B612}"/>
    <dgm:cxn modelId="{1387F44C-AB45-40BC-9ADD-C1DBD7A50F3D}" type="presOf" srcId="{B34423F7-CD0C-44DD-9247-616D33621088}" destId="{4BCC1E32-1345-4DE5-9F5A-A63C04AA4CD7}" srcOrd="1" destOrd="0" presId="urn:microsoft.com/office/officeart/2005/8/layout/process4"/>
    <dgm:cxn modelId="{C3AAA251-CB6B-4347-AAFF-73185E7150C5}" srcId="{B34423F7-CD0C-44DD-9247-616D33621088}" destId="{687A1ECB-8347-46D6-BA2E-442961685053}" srcOrd="0" destOrd="0" parTransId="{3458D096-055D-40B5-ADCA-9273818E3CA2}" sibTransId="{DBB600ED-5A09-4AC7-B068-6745B703EA04}"/>
    <dgm:cxn modelId="{B3428585-11EC-4FF7-8F5C-2A2430F20613}" type="presOf" srcId="{687A1ECB-8347-46D6-BA2E-442961685053}" destId="{39E7A586-C0E8-4735-BE65-A4E1CC43715D}" srcOrd="0" destOrd="0" presId="urn:microsoft.com/office/officeart/2005/8/layout/process4"/>
    <dgm:cxn modelId="{3B91FBC8-2BA5-4F92-A8C6-783DEBCD866D}" srcId="{EE89950F-C482-4ED0-94E5-FC83A7F6C7BE}" destId="{85F7A9D2-396A-4BF6-9B56-AB43DC2D78AB}" srcOrd="1" destOrd="0" parTransId="{743EC067-7E6B-4032-8BE1-05D41E32E9CE}" sibTransId="{8EA89F17-461D-4493-866E-BA2DBFAA7289}"/>
    <dgm:cxn modelId="{6A6476E2-6570-42A8-85AF-C022EAC441BF}" type="presOf" srcId="{85F7A9D2-396A-4BF6-9B56-AB43DC2D78AB}" destId="{CBB73CE7-7426-4883-B8BD-65D2FF48A665}" srcOrd="1" destOrd="0" presId="urn:microsoft.com/office/officeart/2005/8/layout/process4"/>
    <dgm:cxn modelId="{82587FE8-EE23-431F-82F2-D15CBE3DC10E}" srcId="{85F7A9D2-396A-4BF6-9B56-AB43DC2D78AB}" destId="{47CB01D5-4AEE-4203-ADC5-A6BCD9CA3033}" srcOrd="0" destOrd="0" parTransId="{C365AFFD-2B5B-48B9-8BA6-2CF0979791A6}" sibTransId="{1C192148-1BBF-4D46-A517-8E9232A5C313}"/>
    <dgm:cxn modelId="{D15946E9-1797-4EA2-BE88-8744B8282230}" type="presOf" srcId="{47CB01D5-4AEE-4203-ADC5-A6BCD9CA3033}" destId="{CFA4145E-41A6-4F98-9862-E401039BD178}" srcOrd="0" destOrd="0" presId="urn:microsoft.com/office/officeart/2005/8/layout/process4"/>
    <dgm:cxn modelId="{33BD3FEA-05C6-4128-8994-56E4A55B5025}" type="presOf" srcId="{85F7A9D2-396A-4BF6-9B56-AB43DC2D78AB}" destId="{13E29F0C-31E8-4993-9580-F22952777682}" srcOrd="0" destOrd="0" presId="urn:microsoft.com/office/officeart/2005/8/layout/process4"/>
    <dgm:cxn modelId="{B1F3F7FE-EB0D-4D3D-A697-348D712490ED}" type="presOf" srcId="{B34423F7-CD0C-44DD-9247-616D33621088}" destId="{927FF133-B2F8-4F40-ADB1-9124765B4788}" srcOrd="0" destOrd="0" presId="urn:microsoft.com/office/officeart/2005/8/layout/process4"/>
    <dgm:cxn modelId="{C3A2A5FF-9006-4136-82D1-89FB39861FAD}" type="presOf" srcId="{EE89950F-C482-4ED0-94E5-FC83A7F6C7BE}" destId="{E26EC5B7-EA94-4471-961E-9F12D01144DE}" srcOrd="0" destOrd="0" presId="urn:microsoft.com/office/officeart/2005/8/layout/process4"/>
    <dgm:cxn modelId="{698848A4-6CC9-4E2C-878D-C8BC97D50C33}" type="presParOf" srcId="{E26EC5B7-EA94-4471-961E-9F12D01144DE}" destId="{C515676A-1B2E-42D6-9380-A973FAAE4E21}" srcOrd="0" destOrd="0" presId="urn:microsoft.com/office/officeart/2005/8/layout/process4"/>
    <dgm:cxn modelId="{B7880D2D-F331-4FA1-8588-307C170427C7}" type="presParOf" srcId="{C515676A-1B2E-42D6-9380-A973FAAE4E21}" destId="{13E29F0C-31E8-4993-9580-F22952777682}" srcOrd="0" destOrd="0" presId="urn:microsoft.com/office/officeart/2005/8/layout/process4"/>
    <dgm:cxn modelId="{7BAF9609-1E1D-4AB2-B1DC-D66935531619}" type="presParOf" srcId="{C515676A-1B2E-42D6-9380-A973FAAE4E21}" destId="{CBB73CE7-7426-4883-B8BD-65D2FF48A665}" srcOrd="1" destOrd="0" presId="urn:microsoft.com/office/officeart/2005/8/layout/process4"/>
    <dgm:cxn modelId="{AD5D8E87-93FE-4BEF-8332-378F36D952E9}" type="presParOf" srcId="{C515676A-1B2E-42D6-9380-A973FAAE4E21}" destId="{7157F07D-0CDA-45A3-8135-51D4CE1DB768}" srcOrd="2" destOrd="0" presId="urn:microsoft.com/office/officeart/2005/8/layout/process4"/>
    <dgm:cxn modelId="{87E8225E-D3D4-4EBC-A119-B73E4177C74F}" type="presParOf" srcId="{7157F07D-0CDA-45A3-8135-51D4CE1DB768}" destId="{CFA4145E-41A6-4F98-9862-E401039BD178}" srcOrd="0" destOrd="0" presId="urn:microsoft.com/office/officeart/2005/8/layout/process4"/>
    <dgm:cxn modelId="{A7B830D8-2315-41F3-A637-045A6C75323B}" type="presParOf" srcId="{E26EC5B7-EA94-4471-961E-9F12D01144DE}" destId="{8A6473BC-A23A-4EBB-8B32-CF3F59AFA9FE}" srcOrd="1" destOrd="0" presId="urn:microsoft.com/office/officeart/2005/8/layout/process4"/>
    <dgm:cxn modelId="{4AE687C2-C255-4798-8FA7-1E5CF021277B}" type="presParOf" srcId="{E26EC5B7-EA94-4471-961E-9F12D01144DE}" destId="{BD33F59A-B664-4432-9659-38901E7F9541}" srcOrd="2" destOrd="0" presId="urn:microsoft.com/office/officeart/2005/8/layout/process4"/>
    <dgm:cxn modelId="{365AC139-E7F3-48A3-9729-18BAB2A3A826}" type="presParOf" srcId="{BD33F59A-B664-4432-9659-38901E7F9541}" destId="{927FF133-B2F8-4F40-ADB1-9124765B4788}" srcOrd="0" destOrd="0" presId="urn:microsoft.com/office/officeart/2005/8/layout/process4"/>
    <dgm:cxn modelId="{27E79865-9375-452C-A957-77C04524BD71}" type="presParOf" srcId="{BD33F59A-B664-4432-9659-38901E7F9541}" destId="{4BCC1E32-1345-4DE5-9F5A-A63C04AA4CD7}" srcOrd="1" destOrd="0" presId="urn:microsoft.com/office/officeart/2005/8/layout/process4"/>
    <dgm:cxn modelId="{BE017E94-0EC2-4CE8-B242-C10CF4437D81}" type="presParOf" srcId="{BD33F59A-B664-4432-9659-38901E7F9541}" destId="{275E7FAC-97F7-47EE-8CA2-EDEAE6D8F178}" srcOrd="2" destOrd="0" presId="urn:microsoft.com/office/officeart/2005/8/layout/process4"/>
    <dgm:cxn modelId="{056EAEC8-951A-4E34-ACC8-A7D789C1FAF1}" type="presParOf" srcId="{275E7FAC-97F7-47EE-8CA2-EDEAE6D8F178}" destId="{39E7A586-C0E8-4735-BE65-A4E1CC43715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6E78387-B246-498A-8C0F-BA220E5F926C}" type="doc">
      <dgm:prSet loTypeId="urn:microsoft.com/office/officeart/2005/8/layout/list1" loCatId="list" qsTypeId="urn:microsoft.com/office/officeart/2005/8/quickstyle/3d2" qsCatId="3D" csTypeId="urn:microsoft.com/office/officeart/2005/8/colors/colorful4" csCatId="colorful" phldr="1"/>
      <dgm:spPr/>
      <dgm:t>
        <a:bodyPr/>
        <a:lstStyle/>
        <a:p>
          <a:endParaRPr lang="en-US"/>
        </a:p>
      </dgm:t>
    </dgm:pt>
    <dgm:pt modelId="{D55D52E1-1324-454F-B09B-93982C99CBED}">
      <dgm:prSet phldrT="[Text]" custT="1"/>
      <dgm:spPr/>
      <dgm:t>
        <a:bodyPr/>
        <a:lstStyle/>
        <a:p>
          <a:pPr algn="ctr"/>
          <a:r>
            <a:rPr lang="en-GB" sz="2400">
              <a:latin typeface="Times New Roman" panose="02020603050405020304" pitchFamily="18" charset="0"/>
              <a:cs typeface="Times New Roman" panose="02020603050405020304" pitchFamily="18" charset="0"/>
            </a:rPr>
            <a:t>Leadership development raises employee relations.</a:t>
          </a:r>
          <a:endParaRPr lang="en-US" sz="2400" dirty="0">
            <a:latin typeface="Times New Roman" panose="02020603050405020304" pitchFamily="18" charset="0"/>
            <a:cs typeface="Times New Roman" panose="02020603050405020304" pitchFamily="18" charset="0"/>
          </a:endParaRPr>
        </a:p>
      </dgm:t>
    </dgm:pt>
    <dgm:pt modelId="{3391EA80-E5EA-4A28-A306-EA683559C767}" type="parTrans" cxnId="{44464E27-E486-465A-A9FB-81F5926E96C7}">
      <dgm:prSet/>
      <dgm:spPr/>
      <dgm:t>
        <a:bodyPr/>
        <a:lstStyle/>
        <a:p>
          <a:endParaRPr lang="en-US"/>
        </a:p>
      </dgm:t>
    </dgm:pt>
    <dgm:pt modelId="{29006AE2-E8DE-4DF3-A19E-31CB4900102A}" type="sibTrans" cxnId="{44464E27-E486-465A-A9FB-81F5926E96C7}">
      <dgm:prSet/>
      <dgm:spPr/>
      <dgm:t>
        <a:bodyPr/>
        <a:lstStyle/>
        <a:p>
          <a:endParaRPr lang="en-US"/>
        </a:p>
      </dgm:t>
    </dgm:pt>
    <dgm:pt modelId="{36DFE1BE-D0A7-47A1-8CD8-D33903870570}">
      <dgm:prSet custT="1"/>
      <dgm:spPr/>
      <dgm:t>
        <a:bodyPr/>
        <a:lstStyle/>
        <a:p>
          <a:pPr algn="ctr"/>
          <a:r>
            <a:rPr lang="en-GB" sz="2400">
              <a:latin typeface="Times New Roman" panose="02020603050405020304" pitchFamily="18" charset="0"/>
              <a:cs typeface="Times New Roman" panose="02020603050405020304" pitchFamily="18" charset="0"/>
            </a:rPr>
            <a:t>Digital technologies bring both workforce challenges and opportunities. </a:t>
          </a:r>
          <a:endParaRPr lang="en-US" sz="2400" dirty="0">
            <a:latin typeface="Times New Roman" panose="02020603050405020304" pitchFamily="18" charset="0"/>
            <a:cs typeface="Times New Roman" panose="02020603050405020304" pitchFamily="18" charset="0"/>
          </a:endParaRPr>
        </a:p>
      </dgm:t>
    </dgm:pt>
    <dgm:pt modelId="{B97BDE90-3EC3-49A7-9418-9AB42DEB60AF}" type="parTrans" cxnId="{68EBA3D5-D2BE-4AD2-81E1-906E0382DC7A}">
      <dgm:prSet/>
      <dgm:spPr/>
      <dgm:t>
        <a:bodyPr/>
        <a:lstStyle/>
        <a:p>
          <a:endParaRPr lang="en-US"/>
        </a:p>
      </dgm:t>
    </dgm:pt>
    <dgm:pt modelId="{5188F0D8-C017-4A56-81FB-ABF3A33BA546}" type="sibTrans" cxnId="{68EBA3D5-D2BE-4AD2-81E1-906E0382DC7A}">
      <dgm:prSet/>
      <dgm:spPr/>
      <dgm:t>
        <a:bodyPr/>
        <a:lstStyle/>
        <a:p>
          <a:endParaRPr lang="en-US"/>
        </a:p>
      </dgm:t>
    </dgm:pt>
    <dgm:pt modelId="{F3C75E15-C1BF-42C1-BED2-176DD64D9CF6}">
      <dgm:prSet custT="1"/>
      <dgm:spPr/>
      <dgm:t>
        <a:bodyPr/>
        <a:lstStyle/>
        <a:p>
          <a:pPr algn="ctr"/>
          <a:r>
            <a:rPr lang="en-GB" sz="2400" dirty="0">
              <a:latin typeface="Times New Roman" panose="02020603050405020304" pitchFamily="18" charset="0"/>
              <a:cs typeface="Times New Roman" panose="02020603050405020304" pitchFamily="18" charset="0"/>
            </a:rPr>
            <a:t>Significant challenges arise from organisational complexity, and digital transformation</a:t>
          </a:r>
          <a:endParaRPr lang="en-US" sz="2400" dirty="0">
            <a:latin typeface="Times New Roman" panose="02020603050405020304" pitchFamily="18" charset="0"/>
            <a:cs typeface="Times New Roman" panose="02020603050405020304" pitchFamily="18" charset="0"/>
          </a:endParaRPr>
        </a:p>
      </dgm:t>
    </dgm:pt>
    <dgm:pt modelId="{07D29498-2FCC-470F-B7C8-4A5352C7E177}" type="parTrans" cxnId="{4CF298EC-34FB-4CB1-95F9-D547B39455D4}">
      <dgm:prSet/>
      <dgm:spPr/>
      <dgm:t>
        <a:bodyPr/>
        <a:lstStyle/>
        <a:p>
          <a:endParaRPr lang="en-US"/>
        </a:p>
      </dgm:t>
    </dgm:pt>
    <dgm:pt modelId="{4279690E-FB6A-4FA3-AFB4-C15899556795}" type="sibTrans" cxnId="{4CF298EC-34FB-4CB1-95F9-D547B39455D4}">
      <dgm:prSet/>
      <dgm:spPr/>
      <dgm:t>
        <a:bodyPr/>
        <a:lstStyle/>
        <a:p>
          <a:endParaRPr lang="en-US"/>
        </a:p>
      </dgm:t>
    </dgm:pt>
    <dgm:pt modelId="{6599B5FC-65BC-41F5-BA74-85F0B183C807}" type="pres">
      <dgm:prSet presAssocID="{56E78387-B246-498A-8C0F-BA220E5F926C}" presName="linear" presStyleCnt="0">
        <dgm:presLayoutVars>
          <dgm:dir/>
          <dgm:animLvl val="lvl"/>
          <dgm:resizeHandles val="exact"/>
        </dgm:presLayoutVars>
      </dgm:prSet>
      <dgm:spPr/>
    </dgm:pt>
    <dgm:pt modelId="{3BA05AB6-FEB8-4AE2-B051-846F90CAEA06}" type="pres">
      <dgm:prSet presAssocID="{D55D52E1-1324-454F-B09B-93982C99CBED}" presName="parentLin" presStyleCnt="0"/>
      <dgm:spPr/>
    </dgm:pt>
    <dgm:pt modelId="{8E24BF5B-D197-473C-921A-1535DB39D7E9}" type="pres">
      <dgm:prSet presAssocID="{D55D52E1-1324-454F-B09B-93982C99CBED}" presName="parentLeftMargin" presStyleLbl="node1" presStyleIdx="0" presStyleCnt="3"/>
      <dgm:spPr/>
    </dgm:pt>
    <dgm:pt modelId="{A51112C1-CD65-412F-8D7B-678372FEF611}" type="pres">
      <dgm:prSet presAssocID="{D55D52E1-1324-454F-B09B-93982C99CBED}" presName="parentText" presStyleLbl="node1" presStyleIdx="0" presStyleCnt="3">
        <dgm:presLayoutVars>
          <dgm:chMax val="0"/>
          <dgm:bulletEnabled val="1"/>
        </dgm:presLayoutVars>
      </dgm:prSet>
      <dgm:spPr/>
    </dgm:pt>
    <dgm:pt modelId="{9FF72C63-673D-4BB7-AAE5-3EFDDAA31246}" type="pres">
      <dgm:prSet presAssocID="{D55D52E1-1324-454F-B09B-93982C99CBED}" presName="negativeSpace" presStyleCnt="0"/>
      <dgm:spPr/>
    </dgm:pt>
    <dgm:pt modelId="{6955C9B2-6943-476B-A9E6-EB3E811B0150}" type="pres">
      <dgm:prSet presAssocID="{D55D52E1-1324-454F-B09B-93982C99CBED}" presName="childText" presStyleLbl="conFgAcc1" presStyleIdx="0" presStyleCnt="3">
        <dgm:presLayoutVars>
          <dgm:bulletEnabled val="1"/>
        </dgm:presLayoutVars>
      </dgm:prSet>
      <dgm:spPr/>
    </dgm:pt>
    <dgm:pt modelId="{342F18B4-2821-4B6A-8D54-17F4C8D9F3F4}" type="pres">
      <dgm:prSet presAssocID="{29006AE2-E8DE-4DF3-A19E-31CB4900102A}" presName="spaceBetweenRectangles" presStyleCnt="0"/>
      <dgm:spPr/>
    </dgm:pt>
    <dgm:pt modelId="{2070D3B2-2673-401A-BC75-B8C5D4BF1F52}" type="pres">
      <dgm:prSet presAssocID="{36DFE1BE-D0A7-47A1-8CD8-D33903870570}" presName="parentLin" presStyleCnt="0"/>
      <dgm:spPr/>
    </dgm:pt>
    <dgm:pt modelId="{8EE40060-95F1-44BF-9A5E-0119655939A3}" type="pres">
      <dgm:prSet presAssocID="{36DFE1BE-D0A7-47A1-8CD8-D33903870570}" presName="parentLeftMargin" presStyleLbl="node1" presStyleIdx="0" presStyleCnt="3"/>
      <dgm:spPr/>
    </dgm:pt>
    <dgm:pt modelId="{C18ABEC2-055D-41E9-87CC-C688B43A7394}" type="pres">
      <dgm:prSet presAssocID="{36DFE1BE-D0A7-47A1-8CD8-D33903870570}" presName="parentText" presStyleLbl="node1" presStyleIdx="1" presStyleCnt="3">
        <dgm:presLayoutVars>
          <dgm:chMax val="0"/>
          <dgm:bulletEnabled val="1"/>
        </dgm:presLayoutVars>
      </dgm:prSet>
      <dgm:spPr/>
    </dgm:pt>
    <dgm:pt modelId="{6EA43FA8-E120-4D9B-958D-C976531CC790}" type="pres">
      <dgm:prSet presAssocID="{36DFE1BE-D0A7-47A1-8CD8-D33903870570}" presName="negativeSpace" presStyleCnt="0"/>
      <dgm:spPr/>
    </dgm:pt>
    <dgm:pt modelId="{8CD0F63C-A031-4C2C-9BB8-2D9AEFC4C0B7}" type="pres">
      <dgm:prSet presAssocID="{36DFE1BE-D0A7-47A1-8CD8-D33903870570}" presName="childText" presStyleLbl="conFgAcc1" presStyleIdx="1" presStyleCnt="3">
        <dgm:presLayoutVars>
          <dgm:bulletEnabled val="1"/>
        </dgm:presLayoutVars>
      </dgm:prSet>
      <dgm:spPr/>
    </dgm:pt>
    <dgm:pt modelId="{251DA83A-9268-4ACE-B54F-55D0DCB06BCE}" type="pres">
      <dgm:prSet presAssocID="{5188F0D8-C017-4A56-81FB-ABF3A33BA546}" presName="spaceBetweenRectangles" presStyleCnt="0"/>
      <dgm:spPr/>
    </dgm:pt>
    <dgm:pt modelId="{E3306542-649D-4808-ACAD-D887760D1C77}" type="pres">
      <dgm:prSet presAssocID="{F3C75E15-C1BF-42C1-BED2-176DD64D9CF6}" presName="parentLin" presStyleCnt="0"/>
      <dgm:spPr/>
    </dgm:pt>
    <dgm:pt modelId="{71CBC0B7-D914-45B8-B0A1-B3F877B74829}" type="pres">
      <dgm:prSet presAssocID="{F3C75E15-C1BF-42C1-BED2-176DD64D9CF6}" presName="parentLeftMargin" presStyleLbl="node1" presStyleIdx="1" presStyleCnt="3"/>
      <dgm:spPr/>
    </dgm:pt>
    <dgm:pt modelId="{C7F52621-DE88-4633-9B0C-1575D08A35DE}" type="pres">
      <dgm:prSet presAssocID="{F3C75E15-C1BF-42C1-BED2-176DD64D9CF6}" presName="parentText" presStyleLbl="node1" presStyleIdx="2" presStyleCnt="3">
        <dgm:presLayoutVars>
          <dgm:chMax val="0"/>
          <dgm:bulletEnabled val="1"/>
        </dgm:presLayoutVars>
      </dgm:prSet>
      <dgm:spPr/>
    </dgm:pt>
    <dgm:pt modelId="{27C57A79-E93B-41FE-8178-266096A59EC8}" type="pres">
      <dgm:prSet presAssocID="{F3C75E15-C1BF-42C1-BED2-176DD64D9CF6}" presName="negativeSpace" presStyleCnt="0"/>
      <dgm:spPr/>
    </dgm:pt>
    <dgm:pt modelId="{641364A4-6244-48A7-8685-3E345CBA0E94}" type="pres">
      <dgm:prSet presAssocID="{F3C75E15-C1BF-42C1-BED2-176DD64D9CF6}" presName="childText" presStyleLbl="conFgAcc1" presStyleIdx="2" presStyleCnt="3">
        <dgm:presLayoutVars>
          <dgm:bulletEnabled val="1"/>
        </dgm:presLayoutVars>
      </dgm:prSet>
      <dgm:spPr/>
    </dgm:pt>
  </dgm:ptLst>
  <dgm:cxnLst>
    <dgm:cxn modelId="{3F5C6604-05ED-41F0-85EB-41036FB5FCFD}" type="presOf" srcId="{D55D52E1-1324-454F-B09B-93982C99CBED}" destId="{8E24BF5B-D197-473C-921A-1535DB39D7E9}" srcOrd="0" destOrd="0" presId="urn:microsoft.com/office/officeart/2005/8/layout/list1"/>
    <dgm:cxn modelId="{DE4FAA0E-3F70-4D68-9FDF-BE5CD1CBAB4D}" type="presOf" srcId="{F3C75E15-C1BF-42C1-BED2-176DD64D9CF6}" destId="{C7F52621-DE88-4633-9B0C-1575D08A35DE}" srcOrd="1" destOrd="0" presId="urn:microsoft.com/office/officeart/2005/8/layout/list1"/>
    <dgm:cxn modelId="{44464E27-E486-465A-A9FB-81F5926E96C7}" srcId="{56E78387-B246-498A-8C0F-BA220E5F926C}" destId="{D55D52E1-1324-454F-B09B-93982C99CBED}" srcOrd="0" destOrd="0" parTransId="{3391EA80-E5EA-4A28-A306-EA683559C767}" sibTransId="{29006AE2-E8DE-4DF3-A19E-31CB4900102A}"/>
    <dgm:cxn modelId="{076BBC30-AD54-4FC8-A9C4-8181EC4DF060}" type="presOf" srcId="{D55D52E1-1324-454F-B09B-93982C99CBED}" destId="{A51112C1-CD65-412F-8D7B-678372FEF611}" srcOrd="1" destOrd="0" presId="urn:microsoft.com/office/officeart/2005/8/layout/list1"/>
    <dgm:cxn modelId="{E4213C6F-FE1F-4461-8298-9C84960D3193}" type="presOf" srcId="{F3C75E15-C1BF-42C1-BED2-176DD64D9CF6}" destId="{71CBC0B7-D914-45B8-B0A1-B3F877B74829}" srcOrd="0" destOrd="0" presId="urn:microsoft.com/office/officeart/2005/8/layout/list1"/>
    <dgm:cxn modelId="{CBA8AFB1-29FB-42F1-9704-D02FD5E9C6B5}" type="presOf" srcId="{36DFE1BE-D0A7-47A1-8CD8-D33903870570}" destId="{C18ABEC2-055D-41E9-87CC-C688B43A7394}" srcOrd="1" destOrd="0" presId="urn:microsoft.com/office/officeart/2005/8/layout/list1"/>
    <dgm:cxn modelId="{C47ACBBA-CA08-43B0-9217-C899C6C0876D}" type="presOf" srcId="{36DFE1BE-D0A7-47A1-8CD8-D33903870570}" destId="{8EE40060-95F1-44BF-9A5E-0119655939A3}" srcOrd="0" destOrd="0" presId="urn:microsoft.com/office/officeart/2005/8/layout/list1"/>
    <dgm:cxn modelId="{68EBA3D5-D2BE-4AD2-81E1-906E0382DC7A}" srcId="{56E78387-B246-498A-8C0F-BA220E5F926C}" destId="{36DFE1BE-D0A7-47A1-8CD8-D33903870570}" srcOrd="1" destOrd="0" parTransId="{B97BDE90-3EC3-49A7-9418-9AB42DEB60AF}" sibTransId="{5188F0D8-C017-4A56-81FB-ABF3A33BA546}"/>
    <dgm:cxn modelId="{4CF298EC-34FB-4CB1-95F9-D547B39455D4}" srcId="{56E78387-B246-498A-8C0F-BA220E5F926C}" destId="{F3C75E15-C1BF-42C1-BED2-176DD64D9CF6}" srcOrd="2" destOrd="0" parTransId="{07D29498-2FCC-470F-B7C8-4A5352C7E177}" sibTransId="{4279690E-FB6A-4FA3-AFB4-C15899556795}"/>
    <dgm:cxn modelId="{710E13EF-7351-43CC-9163-CF76382D0E6A}" type="presOf" srcId="{56E78387-B246-498A-8C0F-BA220E5F926C}" destId="{6599B5FC-65BC-41F5-BA74-85F0B183C807}" srcOrd="0" destOrd="0" presId="urn:microsoft.com/office/officeart/2005/8/layout/list1"/>
    <dgm:cxn modelId="{7539A6C4-13C5-41DB-94DE-4D0AE866707F}" type="presParOf" srcId="{6599B5FC-65BC-41F5-BA74-85F0B183C807}" destId="{3BA05AB6-FEB8-4AE2-B051-846F90CAEA06}" srcOrd="0" destOrd="0" presId="urn:microsoft.com/office/officeart/2005/8/layout/list1"/>
    <dgm:cxn modelId="{19F712A7-A4DC-443B-A821-FF841463026E}" type="presParOf" srcId="{3BA05AB6-FEB8-4AE2-B051-846F90CAEA06}" destId="{8E24BF5B-D197-473C-921A-1535DB39D7E9}" srcOrd="0" destOrd="0" presId="urn:microsoft.com/office/officeart/2005/8/layout/list1"/>
    <dgm:cxn modelId="{BEC53AC1-03E5-4E0D-B5C9-07F76CA118EA}" type="presParOf" srcId="{3BA05AB6-FEB8-4AE2-B051-846F90CAEA06}" destId="{A51112C1-CD65-412F-8D7B-678372FEF611}" srcOrd="1" destOrd="0" presId="urn:microsoft.com/office/officeart/2005/8/layout/list1"/>
    <dgm:cxn modelId="{4581B7CC-A8CD-4DAD-AF74-2C0A98777915}" type="presParOf" srcId="{6599B5FC-65BC-41F5-BA74-85F0B183C807}" destId="{9FF72C63-673D-4BB7-AAE5-3EFDDAA31246}" srcOrd="1" destOrd="0" presId="urn:microsoft.com/office/officeart/2005/8/layout/list1"/>
    <dgm:cxn modelId="{9C788538-965A-4FAB-8BA3-2EC3EB477359}" type="presParOf" srcId="{6599B5FC-65BC-41F5-BA74-85F0B183C807}" destId="{6955C9B2-6943-476B-A9E6-EB3E811B0150}" srcOrd="2" destOrd="0" presId="urn:microsoft.com/office/officeart/2005/8/layout/list1"/>
    <dgm:cxn modelId="{2937688D-593B-446F-A287-0564616996C3}" type="presParOf" srcId="{6599B5FC-65BC-41F5-BA74-85F0B183C807}" destId="{342F18B4-2821-4B6A-8D54-17F4C8D9F3F4}" srcOrd="3" destOrd="0" presId="urn:microsoft.com/office/officeart/2005/8/layout/list1"/>
    <dgm:cxn modelId="{880AD055-CDDB-4576-B1B4-7810F1D8C5AB}" type="presParOf" srcId="{6599B5FC-65BC-41F5-BA74-85F0B183C807}" destId="{2070D3B2-2673-401A-BC75-B8C5D4BF1F52}" srcOrd="4" destOrd="0" presId="urn:microsoft.com/office/officeart/2005/8/layout/list1"/>
    <dgm:cxn modelId="{C770AE92-C29C-4AA5-8715-1DC95400F266}" type="presParOf" srcId="{2070D3B2-2673-401A-BC75-B8C5D4BF1F52}" destId="{8EE40060-95F1-44BF-9A5E-0119655939A3}" srcOrd="0" destOrd="0" presId="urn:microsoft.com/office/officeart/2005/8/layout/list1"/>
    <dgm:cxn modelId="{4A2313B0-654B-4D62-837C-89ADCA1A50FA}" type="presParOf" srcId="{2070D3B2-2673-401A-BC75-B8C5D4BF1F52}" destId="{C18ABEC2-055D-41E9-87CC-C688B43A7394}" srcOrd="1" destOrd="0" presId="urn:microsoft.com/office/officeart/2005/8/layout/list1"/>
    <dgm:cxn modelId="{7569E2D0-F7DB-4527-AB04-3D0A3E468A4C}" type="presParOf" srcId="{6599B5FC-65BC-41F5-BA74-85F0B183C807}" destId="{6EA43FA8-E120-4D9B-958D-C976531CC790}" srcOrd="5" destOrd="0" presId="urn:microsoft.com/office/officeart/2005/8/layout/list1"/>
    <dgm:cxn modelId="{EAD11506-B295-4345-8CD5-63EED37D19AE}" type="presParOf" srcId="{6599B5FC-65BC-41F5-BA74-85F0B183C807}" destId="{8CD0F63C-A031-4C2C-9BB8-2D9AEFC4C0B7}" srcOrd="6" destOrd="0" presId="urn:microsoft.com/office/officeart/2005/8/layout/list1"/>
    <dgm:cxn modelId="{60113129-825C-4575-BD83-7724455AFE24}" type="presParOf" srcId="{6599B5FC-65BC-41F5-BA74-85F0B183C807}" destId="{251DA83A-9268-4ACE-B54F-55D0DCB06BCE}" srcOrd="7" destOrd="0" presId="urn:microsoft.com/office/officeart/2005/8/layout/list1"/>
    <dgm:cxn modelId="{AA8112A6-2071-4B7F-B122-9F809ABA9EC3}" type="presParOf" srcId="{6599B5FC-65BC-41F5-BA74-85F0B183C807}" destId="{E3306542-649D-4808-ACAD-D887760D1C77}" srcOrd="8" destOrd="0" presId="urn:microsoft.com/office/officeart/2005/8/layout/list1"/>
    <dgm:cxn modelId="{5EE06548-1509-443F-9406-EDD496E082F1}" type="presParOf" srcId="{E3306542-649D-4808-ACAD-D887760D1C77}" destId="{71CBC0B7-D914-45B8-B0A1-B3F877B74829}" srcOrd="0" destOrd="0" presId="urn:microsoft.com/office/officeart/2005/8/layout/list1"/>
    <dgm:cxn modelId="{4A236341-2BD6-4F15-A685-E5F37B12EB66}" type="presParOf" srcId="{E3306542-649D-4808-ACAD-D887760D1C77}" destId="{C7F52621-DE88-4633-9B0C-1575D08A35DE}" srcOrd="1" destOrd="0" presId="urn:microsoft.com/office/officeart/2005/8/layout/list1"/>
    <dgm:cxn modelId="{ECB649AD-7B4E-4DAE-AB30-AE17F8B64F69}" type="presParOf" srcId="{6599B5FC-65BC-41F5-BA74-85F0B183C807}" destId="{27C57A79-E93B-41FE-8178-266096A59EC8}" srcOrd="9" destOrd="0" presId="urn:microsoft.com/office/officeart/2005/8/layout/list1"/>
    <dgm:cxn modelId="{66F081C0-81C0-45A4-A86F-6A384555A033}" type="presParOf" srcId="{6599B5FC-65BC-41F5-BA74-85F0B183C807}" destId="{641364A4-6244-48A7-8685-3E345CBA0E9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267269-0809-4F09-89DD-C8A377CA3B81}">
      <dsp:nvSpPr>
        <dsp:cNvPr id="0" name=""/>
        <dsp:cNvSpPr/>
      </dsp:nvSpPr>
      <dsp:spPr>
        <a:xfrm>
          <a:off x="0" y="909234"/>
          <a:ext cx="14706600" cy="15120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FF9C76-7B1C-4769-83A6-501FDB931192}">
      <dsp:nvSpPr>
        <dsp:cNvPr id="0" name=""/>
        <dsp:cNvSpPr/>
      </dsp:nvSpPr>
      <dsp:spPr>
        <a:xfrm>
          <a:off x="735330" y="23634"/>
          <a:ext cx="10294620" cy="1771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9112" tIns="0" rIns="389112" bIns="0" numCol="1" spcCol="1270" anchor="ctr" anchorCtr="0">
          <a:noAutofit/>
        </a:bodyPr>
        <a:lstStyle/>
        <a:p>
          <a:pPr marL="0" lvl="0" indent="0" algn="ctr" defTabSz="1066800">
            <a:lnSpc>
              <a:spcPct val="90000"/>
            </a:lnSpc>
            <a:spcBef>
              <a:spcPct val="0"/>
            </a:spcBef>
            <a:spcAft>
              <a:spcPct val="35000"/>
            </a:spcAft>
            <a:buNone/>
          </a:pPr>
          <a:r>
            <a:rPr lang="en-GB" sz="2400" i="0" u="none" kern="1200" dirty="0">
              <a:latin typeface="Times New Roman" panose="02020603050405020304" pitchFamily="18" charset="0"/>
              <a:cs typeface="Times New Roman" panose="02020603050405020304" pitchFamily="18" charset="0"/>
            </a:rPr>
            <a:t>To assess Reliance Industries’ current employee relationship practices</a:t>
          </a:r>
          <a:endParaRPr lang="en-US" sz="2400" i="0" kern="1200" dirty="0">
            <a:latin typeface="Times New Roman" panose="02020603050405020304" pitchFamily="18" charset="0"/>
            <a:cs typeface="Times New Roman" panose="02020603050405020304" pitchFamily="18" charset="0"/>
          </a:endParaRPr>
        </a:p>
      </dsp:txBody>
      <dsp:txXfrm>
        <a:off x="821793" y="110097"/>
        <a:ext cx="10121694" cy="1598274"/>
      </dsp:txXfrm>
    </dsp:sp>
    <dsp:sp modelId="{65645263-0A6E-4E7B-A453-7BD068D1ED2A}">
      <dsp:nvSpPr>
        <dsp:cNvPr id="0" name=""/>
        <dsp:cNvSpPr/>
      </dsp:nvSpPr>
      <dsp:spPr>
        <a:xfrm>
          <a:off x="0" y="3630834"/>
          <a:ext cx="14706600" cy="15120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8DBE8C-EFEF-470C-860A-BA1B436C4465}">
      <dsp:nvSpPr>
        <dsp:cNvPr id="0" name=""/>
        <dsp:cNvSpPr/>
      </dsp:nvSpPr>
      <dsp:spPr>
        <a:xfrm>
          <a:off x="735330" y="2745234"/>
          <a:ext cx="10294620" cy="1771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9112" tIns="0" rIns="389112" bIns="0" numCol="1" spcCol="1270" anchor="ctr" anchorCtr="0">
          <a:noAutofit/>
        </a:bodyPr>
        <a:lstStyle/>
        <a:p>
          <a:pPr marL="0" lvl="0" indent="0" algn="ctr" defTabSz="1066800">
            <a:lnSpc>
              <a:spcPct val="90000"/>
            </a:lnSpc>
            <a:spcBef>
              <a:spcPct val="0"/>
            </a:spcBef>
            <a:spcAft>
              <a:spcPct val="35000"/>
            </a:spcAft>
            <a:buNone/>
          </a:pPr>
          <a:r>
            <a:rPr lang="en-GB" sz="2400" i="0" u="none" kern="1200" dirty="0">
              <a:latin typeface="Times New Roman" panose="02020603050405020304" pitchFamily="18" charset="0"/>
              <a:cs typeface="Times New Roman" panose="02020603050405020304" pitchFamily="18" charset="0"/>
            </a:rPr>
            <a:t>To examine challenges, root causes, and opportunities for Reliance Industries’ operations</a:t>
          </a:r>
        </a:p>
      </dsp:txBody>
      <dsp:txXfrm>
        <a:off x="821793" y="2831697"/>
        <a:ext cx="10121694" cy="1598274"/>
      </dsp:txXfrm>
    </dsp:sp>
    <dsp:sp modelId="{D7C1D086-1104-4356-8C86-468A070ED056}">
      <dsp:nvSpPr>
        <dsp:cNvPr id="0" name=""/>
        <dsp:cNvSpPr/>
      </dsp:nvSpPr>
      <dsp:spPr>
        <a:xfrm>
          <a:off x="0" y="6352434"/>
          <a:ext cx="14706600" cy="15120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9757E4-3DAE-465D-8F95-BADD733B7C93}">
      <dsp:nvSpPr>
        <dsp:cNvPr id="0" name=""/>
        <dsp:cNvSpPr/>
      </dsp:nvSpPr>
      <dsp:spPr>
        <a:xfrm>
          <a:off x="735330" y="5466834"/>
          <a:ext cx="10294620" cy="1771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9112" tIns="0" rIns="389112" bIns="0" numCol="1" spcCol="1270" anchor="ctr" anchorCtr="0">
          <a:noAutofit/>
        </a:bodyPr>
        <a:lstStyle/>
        <a:p>
          <a:pPr marL="0" lvl="0" indent="0" algn="ctr" defTabSz="1066800">
            <a:lnSpc>
              <a:spcPct val="90000"/>
            </a:lnSpc>
            <a:spcBef>
              <a:spcPct val="0"/>
            </a:spcBef>
            <a:spcAft>
              <a:spcPct val="35000"/>
            </a:spcAft>
            <a:buNone/>
          </a:pPr>
          <a:r>
            <a:rPr lang="en-GB" sz="2400" i="0" u="none" kern="1200" dirty="0">
              <a:latin typeface="Times New Roman" panose="02020603050405020304" pitchFamily="18" charset="0"/>
              <a:cs typeface="Times New Roman" panose="02020603050405020304" pitchFamily="18" charset="0"/>
            </a:rPr>
            <a:t>To deliver evidence-based recommendations for improving relationships with future workforce</a:t>
          </a:r>
        </a:p>
      </dsp:txBody>
      <dsp:txXfrm>
        <a:off x="821793" y="5553297"/>
        <a:ext cx="10121694" cy="1598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52C31-030C-4278-BBF8-6BA0C15B47D9}">
      <dsp:nvSpPr>
        <dsp:cNvPr id="0" name=""/>
        <dsp:cNvSpPr/>
      </dsp:nvSpPr>
      <dsp:spPr>
        <a:xfrm>
          <a:off x="0" y="6118375"/>
          <a:ext cx="12192000" cy="200818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0" u="none" kern="1200" dirty="0">
              <a:solidFill>
                <a:schemeClr val="tx1"/>
              </a:solidFill>
              <a:latin typeface="Times New Roman" panose="02020603050405020304" pitchFamily="18" charset="0"/>
              <a:cs typeface="Times New Roman" panose="02020603050405020304" pitchFamily="18" charset="0"/>
            </a:rPr>
            <a:t>Reliance Industries has given a high level of priority to employee well-being, skill development, and recognition for work, and transparent communication helps in building a positive relationship. </a:t>
          </a:r>
        </a:p>
      </dsp:txBody>
      <dsp:txXfrm>
        <a:off x="0" y="6118375"/>
        <a:ext cx="12192000" cy="2008187"/>
      </dsp:txXfrm>
    </dsp:sp>
    <dsp:sp modelId="{BE718E18-53C4-423B-813C-753A19D802C0}">
      <dsp:nvSpPr>
        <dsp:cNvPr id="0" name=""/>
        <dsp:cNvSpPr/>
      </dsp:nvSpPr>
      <dsp:spPr>
        <a:xfrm rot="10800000">
          <a:off x="0" y="3059906"/>
          <a:ext cx="12192000" cy="3088592"/>
        </a:xfrm>
        <a:prstGeom prst="upArrowCallou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0" u="none" kern="1200" dirty="0">
              <a:solidFill>
                <a:schemeClr val="tx1"/>
              </a:solidFill>
              <a:latin typeface="Times New Roman" panose="02020603050405020304" pitchFamily="18" charset="0"/>
              <a:cs typeface="Times New Roman" panose="02020603050405020304" pitchFamily="18" charset="0"/>
            </a:rPr>
            <a:t>Dedication as well as participation of employees can be strengthened by building positive relationships with them</a:t>
          </a:r>
        </a:p>
      </dsp:txBody>
      <dsp:txXfrm rot="10800000">
        <a:off x="0" y="3059906"/>
        <a:ext cx="12192000" cy="2006874"/>
      </dsp:txXfrm>
    </dsp:sp>
    <dsp:sp modelId="{5C32B5AC-6535-4E21-A850-482DCD86B9B7}">
      <dsp:nvSpPr>
        <dsp:cNvPr id="0" name=""/>
        <dsp:cNvSpPr/>
      </dsp:nvSpPr>
      <dsp:spPr>
        <a:xfrm rot="10800000">
          <a:off x="0" y="1436"/>
          <a:ext cx="12192000" cy="3088592"/>
        </a:xfrm>
        <a:prstGeom prst="upArrowCallou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0" u="none" kern="1200" dirty="0">
              <a:solidFill>
                <a:schemeClr val="tx1"/>
              </a:solidFill>
              <a:latin typeface="Times New Roman" panose="02020603050405020304" pitchFamily="18" charset="0"/>
              <a:cs typeface="Times New Roman" panose="02020603050405020304" pitchFamily="18" charset="0"/>
            </a:rPr>
            <a:t>Psychological Contract Theory: It emphasises that trust, fairness, and mutual respect are higher level of requirement among employees (</a:t>
          </a:r>
          <a:r>
            <a:rPr lang="en-GB" sz="2400" i="0" u="none" kern="1200" dirty="0" err="1">
              <a:solidFill>
                <a:schemeClr val="tx1"/>
              </a:solidFill>
              <a:latin typeface="Times New Roman" panose="02020603050405020304" pitchFamily="18" charset="0"/>
              <a:cs typeface="Times New Roman" panose="02020603050405020304" pitchFamily="18" charset="0"/>
            </a:rPr>
            <a:t>Bahadır</a:t>
          </a:r>
          <a:r>
            <a:rPr lang="en-GB" sz="2400" i="0" u="none" kern="1200" dirty="0">
              <a:solidFill>
                <a:schemeClr val="tx1"/>
              </a:solidFill>
              <a:latin typeface="Times New Roman" panose="02020603050405020304" pitchFamily="18" charset="0"/>
              <a:cs typeface="Times New Roman" panose="02020603050405020304" pitchFamily="18" charset="0"/>
            </a:rPr>
            <a:t> et al., 2024)</a:t>
          </a:r>
          <a:endParaRPr lang="en-US" sz="2400" i="0" kern="1200" dirty="0">
            <a:solidFill>
              <a:schemeClr val="tx1"/>
            </a:solidFill>
            <a:latin typeface="Times New Roman" panose="02020603050405020304" pitchFamily="18" charset="0"/>
            <a:cs typeface="Times New Roman" panose="02020603050405020304" pitchFamily="18" charset="0"/>
          </a:endParaRPr>
        </a:p>
      </dsp:txBody>
      <dsp:txXfrm rot="10800000">
        <a:off x="0" y="1436"/>
        <a:ext cx="12192000" cy="20068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B8DA7-6032-4E53-8799-3308BF782A01}">
      <dsp:nvSpPr>
        <dsp:cNvPr id="0" name=""/>
        <dsp:cNvSpPr/>
      </dsp:nvSpPr>
      <dsp:spPr>
        <a:xfrm>
          <a:off x="0" y="1870710"/>
          <a:ext cx="13716000" cy="2494280"/>
        </a:xfrm>
        <a:prstGeom prst="notched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4ED9D-94E9-47D7-B14A-4CEDECB07F1A}">
      <dsp:nvSpPr>
        <dsp:cNvPr id="0" name=""/>
        <dsp:cNvSpPr/>
      </dsp:nvSpPr>
      <dsp:spPr>
        <a:xfrm>
          <a:off x="6027" y="0"/>
          <a:ext cx="3978175" cy="249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i="0" u="none" kern="1200" dirty="0">
              <a:latin typeface="Times New Roman" panose="02020603050405020304" pitchFamily="18" charset="0"/>
              <a:cs typeface="Times New Roman" panose="02020603050405020304" pitchFamily="18" charset="0"/>
            </a:rPr>
            <a:t>It can be done through internal communication portals and town hall meetings</a:t>
          </a:r>
          <a:endParaRPr lang="en-US" sz="2400" i="0" kern="1200" dirty="0">
            <a:latin typeface="Times New Roman" panose="02020603050405020304" pitchFamily="18" charset="0"/>
            <a:cs typeface="Times New Roman" panose="02020603050405020304" pitchFamily="18" charset="0"/>
          </a:endParaRPr>
        </a:p>
      </dsp:txBody>
      <dsp:txXfrm>
        <a:off x="6027" y="0"/>
        <a:ext cx="3978175" cy="2494280"/>
      </dsp:txXfrm>
    </dsp:sp>
    <dsp:sp modelId="{60734567-F611-4BB0-B94F-733FBBD4D249}">
      <dsp:nvSpPr>
        <dsp:cNvPr id="0" name=""/>
        <dsp:cNvSpPr/>
      </dsp:nvSpPr>
      <dsp:spPr>
        <a:xfrm>
          <a:off x="1683330" y="2806065"/>
          <a:ext cx="623570" cy="623570"/>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6EABE-F32D-4143-BDBA-7A71ADA785AB}">
      <dsp:nvSpPr>
        <dsp:cNvPr id="0" name=""/>
        <dsp:cNvSpPr/>
      </dsp:nvSpPr>
      <dsp:spPr>
        <a:xfrm>
          <a:off x="4183112" y="3741420"/>
          <a:ext cx="3978175" cy="249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i="0" u="none" kern="1200">
              <a:latin typeface="Times New Roman" panose="02020603050405020304" pitchFamily="18" charset="0"/>
              <a:cs typeface="Times New Roman" panose="02020603050405020304" pitchFamily="18" charset="0"/>
            </a:rPr>
            <a:t>Transparent and real-time communication can be done through digital platforms (Reim et al., 2023)</a:t>
          </a:r>
        </a:p>
      </dsp:txBody>
      <dsp:txXfrm>
        <a:off x="4183112" y="3741420"/>
        <a:ext cx="3978175" cy="2494280"/>
      </dsp:txXfrm>
    </dsp:sp>
    <dsp:sp modelId="{2FB4ED56-4A0F-40A6-8EA3-08B3F3040085}">
      <dsp:nvSpPr>
        <dsp:cNvPr id="0" name=""/>
        <dsp:cNvSpPr/>
      </dsp:nvSpPr>
      <dsp:spPr>
        <a:xfrm>
          <a:off x="5860415" y="2806065"/>
          <a:ext cx="623570" cy="623570"/>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E945AB-8F67-4D05-B5ED-130C5D28EC90}">
      <dsp:nvSpPr>
        <dsp:cNvPr id="0" name=""/>
        <dsp:cNvSpPr/>
      </dsp:nvSpPr>
      <dsp:spPr>
        <a:xfrm>
          <a:off x="8360196" y="0"/>
          <a:ext cx="3978175" cy="249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i="0" u="none" kern="1200" dirty="0">
              <a:latin typeface="Times New Roman" panose="02020603050405020304" pitchFamily="18" charset="0"/>
              <a:cs typeface="Times New Roman" panose="02020603050405020304" pitchFamily="18" charset="0"/>
            </a:rPr>
            <a:t>There is require employee feedback gathering for further improvements</a:t>
          </a:r>
        </a:p>
      </dsp:txBody>
      <dsp:txXfrm>
        <a:off x="8360196" y="0"/>
        <a:ext cx="3978175" cy="2494280"/>
      </dsp:txXfrm>
    </dsp:sp>
    <dsp:sp modelId="{0DB31850-8D31-459F-9A25-2E22CD8E0FFA}">
      <dsp:nvSpPr>
        <dsp:cNvPr id="0" name=""/>
        <dsp:cNvSpPr/>
      </dsp:nvSpPr>
      <dsp:spPr>
        <a:xfrm>
          <a:off x="10037499" y="2806065"/>
          <a:ext cx="623570" cy="623570"/>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23951-4E40-43B3-9ABA-D46E01667AAD}">
      <dsp:nvSpPr>
        <dsp:cNvPr id="0" name=""/>
        <dsp:cNvSpPr/>
      </dsp:nvSpPr>
      <dsp:spPr>
        <a:xfrm>
          <a:off x="0" y="752699"/>
          <a:ext cx="9372600" cy="12168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Self-service boosts efficiency through digital transformation (Khan, 2025).</a:t>
          </a:r>
          <a:endParaRPr lang="en-US" sz="2400" kern="1200" dirty="0">
            <a:latin typeface="Times New Roman" panose="02020603050405020304" pitchFamily="18" charset="0"/>
            <a:cs typeface="Times New Roman" panose="02020603050405020304" pitchFamily="18" charset="0"/>
          </a:endParaRPr>
        </a:p>
      </dsp:txBody>
      <dsp:txXfrm>
        <a:off x="59399" y="812098"/>
        <a:ext cx="9253802" cy="1098002"/>
      </dsp:txXfrm>
    </dsp:sp>
    <dsp:sp modelId="{CC58E3A4-0F04-4BF4-B35F-D8B6245054AC}">
      <dsp:nvSpPr>
        <dsp:cNvPr id="0" name=""/>
        <dsp:cNvSpPr/>
      </dsp:nvSpPr>
      <dsp:spPr>
        <a:xfrm>
          <a:off x="0" y="2156700"/>
          <a:ext cx="9372600" cy="1216800"/>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Performance management tools refer to the feedback given on performance appraisals.</a:t>
          </a:r>
        </a:p>
      </dsp:txBody>
      <dsp:txXfrm>
        <a:off x="59399" y="2216099"/>
        <a:ext cx="9253802" cy="1098002"/>
      </dsp:txXfrm>
    </dsp:sp>
    <dsp:sp modelId="{C81BC829-BDD8-4A5A-AD7F-E59F40832C60}">
      <dsp:nvSpPr>
        <dsp:cNvPr id="0" name=""/>
        <dsp:cNvSpPr/>
      </dsp:nvSpPr>
      <dsp:spPr>
        <a:xfrm>
          <a:off x="0" y="3560700"/>
          <a:ext cx="9372600" cy="1216800"/>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A learning management system is the ability of employees to be a leader in Digital HR.</a:t>
          </a:r>
        </a:p>
      </dsp:txBody>
      <dsp:txXfrm>
        <a:off x="59399" y="3620099"/>
        <a:ext cx="9253802" cy="1098002"/>
      </dsp:txXfrm>
    </dsp:sp>
    <dsp:sp modelId="{0F89E206-9D30-4066-81CA-D3BBA7BE6307}">
      <dsp:nvSpPr>
        <dsp:cNvPr id="0" name=""/>
        <dsp:cNvSpPr/>
      </dsp:nvSpPr>
      <dsp:spPr>
        <a:xfrm>
          <a:off x="0" y="4964700"/>
          <a:ext cx="9372600" cy="121680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HR Analytics improves talent management approaches by using AI.</a:t>
          </a:r>
        </a:p>
      </dsp:txBody>
      <dsp:txXfrm>
        <a:off x="59399" y="5024099"/>
        <a:ext cx="9253802"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5F8B9-B15B-43B0-B828-507EE878CB96}">
      <dsp:nvSpPr>
        <dsp:cNvPr id="0" name=""/>
        <dsp:cNvSpPr/>
      </dsp:nvSpPr>
      <dsp:spPr>
        <a:xfrm>
          <a:off x="0" y="575739"/>
          <a:ext cx="9906000" cy="907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520213-EA76-4068-B7C9-5B3450564E01}">
      <dsp:nvSpPr>
        <dsp:cNvPr id="0" name=""/>
        <dsp:cNvSpPr/>
      </dsp:nvSpPr>
      <dsp:spPr>
        <a:xfrm>
          <a:off x="495300" y="44379"/>
          <a:ext cx="6934200" cy="106272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More learning platforms to offer customized development opportunities for employees. </a:t>
          </a:r>
          <a:endParaRPr lang="en-US" sz="2400" kern="1200" dirty="0">
            <a:latin typeface="Times New Roman" panose="02020603050405020304" pitchFamily="18" charset="0"/>
            <a:cs typeface="Times New Roman" panose="02020603050405020304" pitchFamily="18" charset="0"/>
          </a:endParaRPr>
        </a:p>
      </dsp:txBody>
      <dsp:txXfrm>
        <a:off x="547178" y="96257"/>
        <a:ext cx="6830444" cy="958964"/>
      </dsp:txXfrm>
    </dsp:sp>
    <dsp:sp modelId="{AB3BD5A5-D23F-4A22-83AF-2157B2B39570}">
      <dsp:nvSpPr>
        <dsp:cNvPr id="0" name=""/>
        <dsp:cNvSpPr/>
      </dsp:nvSpPr>
      <dsp:spPr>
        <a:xfrm>
          <a:off x="0" y="2208700"/>
          <a:ext cx="9906000" cy="907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30D536-FE0B-4A21-B458-331A2AF9B8C9}">
      <dsp:nvSpPr>
        <dsp:cNvPr id="0" name=""/>
        <dsp:cNvSpPr/>
      </dsp:nvSpPr>
      <dsp:spPr>
        <a:xfrm>
          <a:off x="495300" y="1677340"/>
          <a:ext cx="6934200" cy="106272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ctr" defTabSz="1066800" rtl="0">
            <a:lnSpc>
              <a:spcPct val="90000"/>
            </a:lnSpc>
            <a:spcBef>
              <a:spcPct val="0"/>
            </a:spcBef>
            <a:spcAft>
              <a:spcPct val="35000"/>
            </a:spcAft>
            <a:buNone/>
          </a:pPr>
          <a:r>
            <a:rPr lang="en-US" sz="2400" b="0" i="0" u="none" kern="1200">
              <a:latin typeface="Times New Roman" panose="02020603050405020304" pitchFamily="18" charset="0"/>
              <a:cs typeface="Times New Roman" panose="02020603050405020304" pitchFamily="18" charset="0"/>
            </a:rPr>
            <a:t>The training programs in areas related to artificial intelligence and sustainable energy careers. </a:t>
          </a:r>
        </a:p>
      </dsp:txBody>
      <dsp:txXfrm>
        <a:off x="547178" y="1729218"/>
        <a:ext cx="6830444" cy="958964"/>
      </dsp:txXfrm>
    </dsp:sp>
    <dsp:sp modelId="{F0E59E68-87E9-4A84-A966-F37982DFE5D3}">
      <dsp:nvSpPr>
        <dsp:cNvPr id="0" name=""/>
        <dsp:cNvSpPr/>
      </dsp:nvSpPr>
      <dsp:spPr>
        <a:xfrm>
          <a:off x="0" y="3841660"/>
          <a:ext cx="9906000" cy="907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2C86DE-CBC8-4196-8CFF-F829190B3F24}">
      <dsp:nvSpPr>
        <dsp:cNvPr id="0" name=""/>
        <dsp:cNvSpPr/>
      </dsp:nvSpPr>
      <dsp:spPr>
        <a:xfrm>
          <a:off x="495300" y="3310300"/>
          <a:ext cx="6934200" cy="106272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Train future managers through management training programs for digital transformation. </a:t>
          </a:r>
        </a:p>
      </dsp:txBody>
      <dsp:txXfrm>
        <a:off x="547178" y="3362178"/>
        <a:ext cx="6830444" cy="958964"/>
      </dsp:txXfrm>
    </dsp:sp>
    <dsp:sp modelId="{D91CD51F-FF42-413D-8E34-F814950B57C2}">
      <dsp:nvSpPr>
        <dsp:cNvPr id="0" name=""/>
        <dsp:cNvSpPr/>
      </dsp:nvSpPr>
      <dsp:spPr>
        <a:xfrm>
          <a:off x="0" y="5474620"/>
          <a:ext cx="9906000" cy="907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450B5D-5A7D-46B3-8A56-1677BF22DF74}">
      <dsp:nvSpPr>
        <dsp:cNvPr id="0" name=""/>
        <dsp:cNvSpPr/>
      </dsp:nvSpPr>
      <dsp:spPr>
        <a:xfrm>
          <a:off x="495300" y="4943260"/>
          <a:ext cx="6934200" cy="106272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ctr" defTabSz="1066800" rtl="0">
            <a:lnSpc>
              <a:spcPct val="90000"/>
            </a:lnSpc>
            <a:spcBef>
              <a:spcPct val="0"/>
            </a:spcBef>
            <a:spcAft>
              <a:spcPct val="35000"/>
            </a:spcAft>
            <a:buNone/>
          </a:pPr>
          <a:r>
            <a:rPr lang="en-US" sz="2400" b="0" i="0" u="none" kern="1200" dirty="0">
              <a:latin typeface="Times New Roman" panose="02020603050405020304" pitchFamily="18" charset="0"/>
              <a:cs typeface="Times New Roman" panose="02020603050405020304" pitchFamily="18" charset="0"/>
            </a:rPr>
            <a:t>Focus on developing AI, sustainability, cybersecurity, and digital innovation skills.</a:t>
          </a:r>
        </a:p>
      </dsp:txBody>
      <dsp:txXfrm>
        <a:off x="547178" y="4995138"/>
        <a:ext cx="6830444" cy="9589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54E6A-8B10-4419-A152-1DAEC7A40A6D}">
      <dsp:nvSpPr>
        <dsp:cNvPr id="0" name=""/>
        <dsp:cNvSpPr/>
      </dsp:nvSpPr>
      <dsp:spPr>
        <a:xfrm>
          <a:off x="582929" y="690225"/>
          <a:ext cx="10492740" cy="9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ctr" defTabSz="1066800" rtl="0">
            <a:lnSpc>
              <a:spcPct val="10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Employee Health Programmes: offer a base for preventive healthcare services and expansion of digital wellness services.</a:t>
          </a:r>
          <a:endParaRPr lang="en-US" sz="2400" b="0" i="1" kern="1200" dirty="0">
            <a:solidFill>
              <a:schemeClr val="tx1"/>
            </a:solidFill>
            <a:latin typeface="Times New Roman" panose="02020603050405020304" pitchFamily="18" charset="0"/>
            <a:cs typeface="Times New Roman" panose="02020603050405020304" pitchFamily="18" charset="0"/>
          </a:endParaRPr>
        </a:p>
      </dsp:txBody>
      <dsp:txXfrm>
        <a:off x="582929" y="690225"/>
        <a:ext cx="10492740" cy="953885"/>
      </dsp:txXfrm>
    </dsp:sp>
    <dsp:sp modelId="{BDF54548-0134-4D56-82CB-5501CDD0CDCB}">
      <dsp:nvSpPr>
        <dsp:cNvPr id="0" name=""/>
        <dsp:cNvSpPr/>
      </dsp:nvSpPr>
      <dsp:spPr>
        <a:xfrm>
          <a:off x="582929" y="1644110"/>
          <a:ext cx="1399032" cy="233172"/>
        </a:xfrm>
        <a:prstGeom prst="parallelogram">
          <a:avLst>
            <a:gd name="adj" fmla="val 14084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C82FD3C-88F1-4EF3-85CC-21F297FF759F}">
      <dsp:nvSpPr>
        <dsp:cNvPr id="0" name=""/>
        <dsp:cNvSpPr/>
      </dsp:nvSpPr>
      <dsp:spPr>
        <a:xfrm>
          <a:off x="2063572" y="1644110"/>
          <a:ext cx="1399032" cy="233172"/>
        </a:xfrm>
        <a:prstGeom prst="parallelogram">
          <a:avLst>
            <a:gd name="adj" fmla="val 140840"/>
          </a:avLst>
        </a:prstGeom>
        <a:solidFill>
          <a:schemeClr val="accent3">
            <a:hueOff val="330890"/>
            <a:satOff val="-496"/>
            <a:lumOff val="-81"/>
            <a:alphaOff val="0"/>
          </a:schemeClr>
        </a:solidFill>
        <a:ln w="25400" cap="flat" cmpd="sng" algn="ctr">
          <a:solidFill>
            <a:schemeClr val="accent3">
              <a:hueOff val="330890"/>
              <a:satOff val="-496"/>
              <a:lumOff val="-81"/>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81D1C01-FCDF-4FC4-9C6B-966BD05F318E}">
      <dsp:nvSpPr>
        <dsp:cNvPr id="0" name=""/>
        <dsp:cNvSpPr/>
      </dsp:nvSpPr>
      <dsp:spPr>
        <a:xfrm>
          <a:off x="3544214" y="1644110"/>
          <a:ext cx="1399032" cy="233172"/>
        </a:xfrm>
        <a:prstGeom prst="parallelogram">
          <a:avLst>
            <a:gd name="adj" fmla="val 140840"/>
          </a:avLst>
        </a:prstGeom>
        <a:solidFill>
          <a:schemeClr val="accent3">
            <a:hueOff val="661780"/>
            <a:satOff val="-993"/>
            <a:lumOff val="-161"/>
            <a:alphaOff val="0"/>
          </a:schemeClr>
        </a:solidFill>
        <a:ln w="25400" cap="flat" cmpd="sng" algn="ctr">
          <a:solidFill>
            <a:schemeClr val="accent3">
              <a:hueOff val="661780"/>
              <a:satOff val="-993"/>
              <a:lumOff val="-161"/>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10D51FC-E8E0-47AB-B30A-129D27E13D54}">
      <dsp:nvSpPr>
        <dsp:cNvPr id="0" name=""/>
        <dsp:cNvSpPr/>
      </dsp:nvSpPr>
      <dsp:spPr>
        <a:xfrm>
          <a:off x="5024856" y="1644110"/>
          <a:ext cx="1399032" cy="233172"/>
        </a:xfrm>
        <a:prstGeom prst="parallelogram">
          <a:avLst>
            <a:gd name="adj" fmla="val 140840"/>
          </a:avLst>
        </a:prstGeom>
        <a:solidFill>
          <a:schemeClr val="accent3">
            <a:hueOff val="992670"/>
            <a:satOff val="-1489"/>
            <a:lumOff val="-242"/>
            <a:alphaOff val="0"/>
          </a:schemeClr>
        </a:solidFill>
        <a:ln w="25400" cap="flat" cmpd="sng" algn="ctr">
          <a:solidFill>
            <a:schemeClr val="accent3">
              <a:hueOff val="992670"/>
              <a:satOff val="-1489"/>
              <a:lumOff val="-242"/>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B196FFD-3910-4708-B29C-1A5D160F3188}">
      <dsp:nvSpPr>
        <dsp:cNvPr id="0" name=""/>
        <dsp:cNvSpPr/>
      </dsp:nvSpPr>
      <dsp:spPr>
        <a:xfrm>
          <a:off x="6505498" y="1644110"/>
          <a:ext cx="1399032" cy="233172"/>
        </a:xfrm>
        <a:prstGeom prst="parallelogram">
          <a:avLst>
            <a:gd name="adj" fmla="val 140840"/>
          </a:avLst>
        </a:prstGeom>
        <a:solidFill>
          <a:schemeClr val="accent3">
            <a:hueOff val="1323560"/>
            <a:satOff val="-1986"/>
            <a:lumOff val="-323"/>
            <a:alphaOff val="0"/>
          </a:schemeClr>
        </a:solidFill>
        <a:ln w="25400" cap="flat" cmpd="sng" algn="ctr">
          <a:solidFill>
            <a:schemeClr val="accent3">
              <a:hueOff val="1323560"/>
              <a:satOff val="-1986"/>
              <a:lumOff val="-32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97CAAF8-546C-4207-895E-8FE736A8BC70}">
      <dsp:nvSpPr>
        <dsp:cNvPr id="0" name=""/>
        <dsp:cNvSpPr/>
      </dsp:nvSpPr>
      <dsp:spPr>
        <a:xfrm>
          <a:off x="7986141" y="1644110"/>
          <a:ext cx="1399032" cy="233172"/>
        </a:xfrm>
        <a:prstGeom prst="parallelogram">
          <a:avLst>
            <a:gd name="adj" fmla="val 140840"/>
          </a:avLst>
        </a:prstGeom>
        <a:solidFill>
          <a:schemeClr val="accent3">
            <a:hueOff val="1654451"/>
            <a:satOff val="-2482"/>
            <a:lumOff val="-404"/>
            <a:alphaOff val="0"/>
          </a:schemeClr>
        </a:solidFill>
        <a:ln w="25400" cap="flat" cmpd="sng" algn="ctr">
          <a:solidFill>
            <a:schemeClr val="accent3">
              <a:hueOff val="1654451"/>
              <a:satOff val="-2482"/>
              <a:lumOff val="-40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DD5E7A6-5142-4B39-9240-3D8A9054EC7C}">
      <dsp:nvSpPr>
        <dsp:cNvPr id="0" name=""/>
        <dsp:cNvSpPr/>
      </dsp:nvSpPr>
      <dsp:spPr>
        <a:xfrm>
          <a:off x="9466783" y="1644110"/>
          <a:ext cx="1399032" cy="233172"/>
        </a:xfrm>
        <a:prstGeom prst="parallelogram">
          <a:avLst>
            <a:gd name="adj" fmla="val 140840"/>
          </a:avLst>
        </a:prstGeom>
        <a:solidFill>
          <a:schemeClr val="accent3">
            <a:hueOff val="1985341"/>
            <a:satOff val="-2979"/>
            <a:lumOff val="-484"/>
            <a:alphaOff val="0"/>
          </a:schemeClr>
        </a:solidFill>
        <a:ln w="25400" cap="flat" cmpd="sng" algn="ctr">
          <a:solidFill>
            <a:schemeClr val="accent3">
              <a:hueOff val="1985341"/>
              <a:satOff val="-2979"/>
              <a:lumOff val="-48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C18F870-8B10-461E-963E-32459D0447FA}">
      <dsp:nvSpPr>
        <dsp:cNvPr id="0" name=""/>
        <dsp:cNvSpPr/>
      </dsp:nvSpPr>
      <dsp:spPr>
        <a:xfrm>
          <a:off x="582929" y="2036320"/>
          <a:ext cx="10492740" cy="9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10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Example: Occupational Health &amp; Safety Programmes (</a:t>
          </a:r>
          <a:r>
            <a:rPr lang="en-GB" sz="2400" kern="1200" dirty="0" err="1">
              <a:solidFill>
                <a:schemeClr val="tx1"/>
              </a:solidFill>
              <a:latin typeface="Times New Roman" panose="02020603050405020304" pitchFamily="18" charset="0"/>
              <a:cs typeface="Times New Roman" panose="02020603050405020304" pitchFamily="18" charset="0"/>
            </a:rPr>
            <a:t>Ateeq</a:t>
          </a:r>
          <a:r>
            <a:rPr lang="en-GB" sz="2400" kern="1200" dirty="0">
              <a:solidFill>
                <a:schemeClr val="tx1"/>
              </a:solidFill>
              <a:latin typeface="Times New Roman" panose="02020603050405020304" pitchFamily="18" charset="0"/>
              <a:cs typeface="Times New Roman" panose="02020603050405020304" pitchFamily="18" charset="0"/>
            </a:rPr>
            <a:t> et al. 2024)</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582929" y="2036320"/>
        <a:ext cx="10492740" cy="953885"/>
      </dsp:txXfrm>
    </dsp:sp>
    <dsp:sp modelId="{CA2C0FCC-5E19-4EE6-9611-B3A7C4CCDED6}">
      <dsp:nvSpPr>
        <dsp:cNvPr id="0" name=""/>
        <dsp:cNvSpPr/>
      </dsp:nvSpPr>
      <dsp:spPr>
        <a:xfrm>
          <a:off x="582929" y="2990205"/>
          <a:ext cx="1399032" cy="233172"/>
        </a:xfrm>
        <a:prstGeom prst="parallelogram">
          <a:avLst>
            <a:gd name="adj" fmla="val 140840"/>
          </a:avLst>
        </a:prstGeom>
        <a:solidFill>
          <a:schemeClr val="accent3">
            <a:hueOff val="2316231"/>
            <a:satOff val="-3475"/>
            <a:lumOff val="-565"/>
            <a:alphaOff val="0"/>
          </a:schemeClr>
        </a:solidFill>
        <a:ln w="25400" cap="flat" cmpd="sng" algn="ctr">
          <a:solidFill>
            <a:schemeClr val="accent3">
              <a:hueOff val="2316231"/>
              <a:satOff val="-3475"/>
              <a:lumOff val="-56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4523B50-55B1-48BF-B671-9B7CBE48E866}">
      <dsp:nvSpPr>
        <dsp:cNvPr id="0" name=""/>
        <dsp:cNvSpPr/>
      </dsp:nvSpPr>
      <dsp:spPr>
        <a:xfrm>
          <a:off x="2063572" y="2990205"/>
          <a:ext cx="1399032" cy="233172"/>
        </a:xfrm>
        <a:prstGeom prst="parallelogram">
          <a:avLst>
            <a:gd name="adj" fmla="val 140840"/>
          </a:avLst>
        </a:prstGeom>
        <a:solidFill>
          <a:schemeClr val="accent3">
            <a:hueOff val="2647121"/>
            <a:satOff val="-3972"/>
            <a:lumOff val="-646"/>
            <a:alphaOff val="0"/>
          </a:schemeClr>
        </a:solidFill>
        <a:ln w="25400" cap="flat" cmpd="sng" algn="ctr">
          <a:solidFill>
            <a:schemeClr val="accent3">
              <a:hueOff val="2647121"/>
              <a:satOff val="-3972"/>
              <a:lumOff val="-646"/>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ADD9676-D857-4F59-9C0C-337A22464D09}">
      <dsp:nvSpPr>
        <dsp:cNvPr id="0" name=""/>
        <dsp:cNvSpPr/>
      </dsp:nvSpPr>
      <dsp:spPr>
        <a:xfrm>
          <a:off x="3544214" y="2990205"/>
          <a:ext cx="1399032" cy="233172"/>
        </a:xfrm>
        <a:prstGeom prst="parallelogram">
          <a:avLst>
            <a:gd name="adj" fmla="val 140840"/>
          </a:avLst>
        </a:prstGeom>
        <a:solidFill>
          <a:schemeClr val="accent3">
            <a:hueOff val="2978011"/>
            <a:satOff val="-4468"/>
            <a:lumOff val="-727"/>
            <a:alphaOff val="0"/>
          </a:schemeClr>
        </a:solidFill>
        <a:ln w="25400" cap="flat" cmpd="sng" algn="ctr">
          <a:solidFill>
            <a:schemeClr val="accent3">
              <a:hueOff val="2978011"/>
              <a:satOff val="-4468"/>
              <a:lumOff val="-727"/>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F3AD697-D4F9-4482-BBBA-869A5FAADBB4}">
      <dsp:nvSpPr>
        <dsp:cNvPr id="0" name=""/>
        <dsp:cNvSpPr/>
      </dsp:nvSpPr>
      <dsp:spPr>
        <a:xfrm>
          <a:off x="5024856" y="2990205"/>
          <a:ext cx="1399032" cy="233172"/>
        </a:xfrm>
        <a:prstGeom prst="parallelogram">
          <a:avLst>
            <a:gd name="adj" fmla="val 140840"/>
          </a:avLst>
        </a:prstGeom>
        <a:solidFill>
          <a:schemeClr val="accent3">
            <a:hueOff val="3308901"/>
            <a:satOff val="-4965"/>
            <a:lumOff val="-807"/>
            <a:alphaOff val="0"/>
          </a:schemeClr>
        </a:solidFill>
        <a:ln w="25400" cap="flat" cmpd="sng" algn="ctr">
          <a:solidFill>
            <a:schemeClr val="accent3">
              <a:hueOff val="3308901"/>
              <a:satOff val="-4965"/>
              <a:lumOff val="-807"/>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C8D0E22-CB4E-468B-8CF2-098EF4C1675A}">
      <dsp:nvSpPr>
        <dsp:cNvPr id="0" name=""/>
        <dsp:cNvSpPr/>
      </dsp:nvSpPr>
      <dsp:spPr>
        <a:xfrm>
          <a:off x="6505498" y="2990205"/>
          <a:ext cx="1399032" cy="233172"/>
        </a:xfrm>
        <a:prstGeom prst="parallelogram">
          <a:avLst>
            <a:gd name="adj" fmla="val 140840"/>
          </a:avLst>
        </a:prstGeom>
        <a:solidFill>
          <a:schemeClr val="accent3">
            <a:hueOff val="3639791"/>
            <a:satOff val="-5461"/>
            <a:lumOff val="-888"/>
            <a:alphaOff val="0"/>
          </a:schemeClr>
        </a:solidFill>
        <a:ln w="25400" cap="flat" cmpd="sng" algn="ctr">
          <a:solidFill>
            <a:schemeClr val="accent3">
              <a:hueOff val="3639791"/>
              <a:satOff val="-5461"/>
              <a:lumOff val="-88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964A2C1-333C-4409-BF98-E90A9A7B0413}">
      <dsp:nvSpPr>
        <dsp:cNvPr id="0" name=""/>
        <dsp:cNvSpPr/>
      </dsp:nvSpPr>
      <dsp:spPr>
        <a:xfrm>
          <a:off x="7986141" y="2990205"/>
          <a:ext cx="1399032" cy="233172"/>
        </a:xfrm>
        <a:prstGeom prst="parallelogram">
          <a:avLst>
            <a:gd name="adj" fmla="val 140840"/>
          </a:avLst>
        </a:prstGeom>
        <a:solidFill>
          <a:schemeClr val="accent3">
            <a:hueOff val="3970681"/>
            <a:satOff val="-5958"/>
            <a:lumOff val="-969"/>
            <a:alphaOff val="0"/>
          </a:schemeClr>
        </a:solidFill>
        <a:ln w="25400" cap="flat" cmpd="sng" algn="ctr">
          <a:solidFill>
            <a:schemeClr val="accent3">
              <a:hueOff val="3970681"/>
              <a:satOff val="-5958"/>
              <a:lumOff val="-969"/>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96E0E21-ADEC-4553-9544-FAEB41F43101}">
      <dsp:nvSpPr>
        <dsp:cNvPr id="0" name=""/>
        <dsp:cNvSpPr/>
      </dsp:nvSpPr>
      <dsp:spPr>
        <a:xfrm>
          <a:off x="9466783" y="2990205"/>
          <a:ext cx="1399032" cy="233172"/>
        </a:xfrm>
        <a:prstGeom prst="parallelogram">
          <a:avLst>
            <a:gd name="adj" fmla="val 140840"/>
          </a:avLst>
        </a:prstGeom>
        <a:solidFill>
          <a:schemeClr val="accent3">
            <a:hueOff val="4301571"/>
            <a:satOff val="-6454"/>
            <a:lumOff val="-1050"/>
            <a:alphaOff val="0"/>
          </a:schemeClr>
        </a:solidFill>
        <a:ln w="25400" cap="flat" cmpd="sng" algn="ctr">
          <a:solidFill>
            <a:schemeClr val="accent3">
              <a:hueOff val="4301571"/>
              <a:satOff val="-6454"/>
              <a:lumOff val="-105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714F40E-D25D-4F72-951B-51052B5EE735}">
      <dsp:nvSpPr>
        <dsp:cNvPr id="0" name=""/>
        <dsp:cNvSpPr/>
      </dsp:nvSpPr>
      <dsp:spPr>
        <a:xfrm>
          <a:off x="582929" y="3382415"/>
          <a:ext cx="10492740" cy="9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10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Reliance Learning Academy delivers future-skills programmes (Vogel, 2024).</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582929" y="3382415"/>
        <a:ext cx="10492740" cy="953885"/>
      </dsp:txXfrm>
    </dsp:sp>
    <dsp:sp modelId="{43FFA767-ECC4-42BA-A422-677C99F3622D}">
      <dsp:nvSpPr>
        <dsp:cNvPr id="0" name=""/>
        <dsp:cNvSpPr/>
      </dsp:nvSpPr>
      <dsp:spPr>
        <a:xfrm>
          <a:off x="582929" y="4336301"/>
          <a:ext cx="1399032" cy="233172"/>
        </a:xfrm>
        <a:prstGeom prst="parallelogram">
          <a:avLst>
            <a:gd name="adj" fmla="val 140840"/>
          </a:avLst>
        </a:prstGeom>
        <a:solidFill>
          <a:schemeClr val="accent3">
            <a:hueOff val="4632462"/>
            <a:satOff val="-6951"/>
            <a:lumOff val="-1130"/>
            <a:alphaOff val="0"/>
          </a:schemeClr>
        </a:solidFill>
        <a:ln w="25400" cap="flat" cmpd="sng" algn="ctr">
          <a:solidFill>
            <a:schemeClr val="accent3">
              <a:hueOff val="4632462"/>
              <a:satOff val="-6951"/>
              <a:lumOff val="-113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BC172E8-E788-4FE7-B9CE-41823611439E}">
      <dsp:nvSpPr>
        <dsp:cNvPr id="0" name=""/>
        <dsp:cNvSpPr/>
      </dsp:nvSpPr>
      <dsp:spPr>
        <a:xfrm>
          <a:off x="2063572" y="4336301"/>
          <a:ext cx="1399032" cy="233172"/>
        </a:xfrm>
        <a:prstGeom prst="parallelogram">
          <a:avLst>
            <a:gd name="adj" fmla="val 140840"/>
          </a:avLst>
        </a:prstGeom>
        <a:solidFill>
          <a:schemeClr val="accent3">
            <a:hueOff val="4963352"/>
            <a:satOff val="-7447"/>
            <a:lumOff val="-1211"/>
            <a:alphaOff val="0"/>
          </a:schemeClr>
        </a:solidFill>
        <a:ln w="25400" cap="flat" cmpd="sng" algn="ctr">
          <a:solidFill>
            <a:schemeClr val="accent3">
              <a:hueOff val="4963352"/>
              <a:satOff val="-7447"/>
              <a:lumOff val="-1211"/>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C339A1D-C76C-4A06-9325-5C5F78CA9B98}">
      <dsp:nvSpPr>
        <dsp:cNvPr id="0" name=""/>
        <dsp:cNvSpPr/>
      </dsp:nvSpPr>
      <dsp:spPr>
        <a:xfrm>
          <a:off x="3544214" y="4336301"/>
          <a:ext cx="1399032" cy="233172"/>
        </a:xfrm>
        <a:prstGeom prst="parallelogram">
          <a:avLst>
            <a:gd name="adj" fmla="val 140840"/>
          </a:avLst>
        </a:prstGeom>
        <a:solidFill>
          <a:schemeClr val="accent3">
            <a:hueOff val="5294242"/>
            <a:satOff val="-7944"/>
            <a:lumOff val="-1292"/>
            <a:alphaOff val="0"/>
          </a:schemeClr>
        </a:solidFill>
        <a:ln w="25400" cap="flat" cmpd="sng" algn="ctr">
          <a:solidFill>
            <a:schemeClr val="accent3">
              <a:hueOff val="5294242"/>
              <a:satOff val="-7944"/>
              <a:lumOff val="-1292"/>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7C84699-7839-4E24-80CC-773FBC5D90F9}">
      <dsp:nvSpPr>
        <dsp:cNvPr id="0" name=""/>
        <dsp:cNvSpPr/>
      </dsp:nvSpPr>
      <dsp:spPr>
        <a:xfrm>
          <a:off x="5024856" y="4336301"/>
          <a:ext cx="1399032" cy="233172"/>
        </a:xfrm>
        <a:prstGeom prst="parallelogram">
          <a:avLst>
            <a:gd name="adj" fmla="val 140840"/>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7EF1034-1295-4C67-A62A-3E9F1CDDD0CC}">
      <dsp:nvSpPr>
        <dsp:cNvPr id="0" name=""/>
        <dsp:cNvSpPr/>
      </dsp:nvSpPr>
      <dsp:spPr>
        <a:xfrm>
          <a:off x="6505498" y="4336301"/>
          <a:ext cx="1399032" cy="233172"/>
        </a:xfrm>
        <a:prstGeom prst="parallelogram">
          <a:avLst>
            <a:gd name="adj" fmla="val 140840"/>
          </a:avLst>
        </a:prstGeom>
        <a:solidFill>
          <a:schemeClr val="accent3">
            <a:hueOff val="5956022"/>
            <a:satOff val="-8936"/>
            <a:lumOff val="-1453"/>
            <a:alphaOff val="0"/>
          </a:schemeClr>
        </a:solidFill>
        <a:ln w="25400" cap="flat" cmpd="sng" algn="ctr">
          <a:solidFill>
            <a:schemeClr val="accent3">
              <a:hueOff val="5956022"/>
              <a:satOff val="-8936"/>
              <a:lumOff val="-145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D94CDB3-C70B-4ECF-AE24-B53A095FE049}">
      <dsp:nvSpPr>
        <dsp:cNvPr id="0" name=""/>
        <dsp:cNvSpPr/>
      </dsp:nvSpPr>
      <dsp:spPr>
        <a:xfrm>
          <a:off x="7986141" y="4336301"/>
          <a:ext cx="1399032" cy="233172"/>
        </a:xfrm>
        <a:prstGeom prst="parallelogram">
          <a:avLst>
            <a:gd name="adj" fmla="val 140840"/>
          </a:avLst>
        </a:prstGeom>
        <a:solidFill>
          <a:schemeClr val="accent3">
            <a:hueOff val="6286912"/>
            <a:satOff val="-9433"/>
            <a:lumOff val="-1534"/>
            <a:alphaOff val="0"/>
          </a:schemeClr>
        </a:solidFill>
        <a:ln w="25400" cap="flat" cmpd="sng" algn="ctr">
          <a:solidFill>
            <a:schemeClr val="accent3">
              <a:hueOff val="6286912"/>
              <a:satOff val="-9433"/>
              <a:lumOff val="-153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6A875DA-A554-4E4C-8019-5699444F81EE}">
      <dsp:nvSpPr>
        <dsp:cNvPr id="0" name=""/>
        <dsp:cNvSpPr/>
      </dsp:nvSpPr>
      <dsp:spPr>
        <a:xfrm>
          <a:off x="9466783" y="4336301"/>
          <a:ext cx="1399032" cy="233172"/>
        </a:xfrm>
        <a:prstGeom prst="parallelogram">
          <a:avLst>
            <a:gd name="adj" fmla="val 140840"/>
          </a:avLst>
        </a:prstGeom>
        <a:solidFill>
          <a:schemeClr val="accent3">
            <a:hueOff val="6617802"/>
            <a:satOff val="-9929"/>
            <a:lumOff val="-1615"/>
            <a:alphaOff val="0"/>
          </a:schemeClr>
        </a:solidFill>
        <a:ln w="25400" cap="flat" cmpd="sng" algn="ctr">
          <a:solidFill>
            <a:schemeClr val="accent3">
              <a:hueOff val="6617802"/>
              <a:satOff val="-9929"/>
              <a:lumOff val="-161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68502CC-D39B-4E42-A062-334FBC9A7011}">
      <dsp:nvSpPr>
        <dsp:cNvPr id="0" name=""/>
        <dsp:cNvSpPr/>
      </dsp:nvSpPr>
      <dsp:spPr>
        <a:xfrm>
          <a:off x="582929" y="4728511"/>
          <a:ext cx="10492740" cy="9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100000"/>
            </a:lnSpc>
            <a:spcBef>
              <a:spcPct val="0"/>
            </a:spcBef>
            <a:spcAft>
              <a:spcPct val="35000"/>
            </a:spcAft>
            <a:buNone/>
          </a:pPr>
          <a:r>
            <a:rPr lang="en-GB" sz="2400" kern="1200" dirty="0" err="1">
              <a:solidFill>
                <a:schemeClr val="tx1"/>
              </a:solidFill>
              <a:latin typeface="Times New Roman" panose="02020603050405020304" pitchFamily="18" charset="0"/>
              <a:cs typeface="Times New Roman" panose="02020603050405020304" pitchFamily="18" charset="0"/>
            </a:rPr>
            <a:t>Jio</a:t>
          </a:r>
          <a:r>
            <a:rPr lang="en-GB" sz="2400" kern="1200" dirty="0">
              <a:solidFill>
                <a:schemeClr val="tx1"/>
              </a:solidFill>
              <a:latin typeface="Times New Roman" panose="02020603050405020304" pitchFamily="18" charset="0"/>
              <a:cs typeface="Times New Roman" panose="02020603050405020304" pitchFamily="18" charset="0"/>
            </a:rPr>
            <a:t> Digital Collaboration Ecosystem creates opportunities for joint ventures across Manufacturing businesses, Digital Services, Retail, and New Energy.</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582929" y="4728511"/>
        <a:ext cx="10492740" cy="953885"/>
      </dsp:txXfrm>
    </dsp:sp>
    <dsp:sp modelId="{5C63EB57-9397-4B95-8DF1-C17F75FFF5A5}">
      <dsp:nvSpPr>
        <dsp:cNvPr id="0" name=""/>
        <dsp:cNvSpPr/>
      </dsp:nvSpPr>
      <dsp:spPr>
        <a:xfrm>
          <a:off x="582929" y="5682396"/>
          <a:ext cx="1399032" cy="233172"/>
        </a:xfrm>
        <a:prstGeom prst="parallelogram">
          <a:avLst>
            <a:gd name="adj" fmla="val 140840"/>
          </a:avLst>
        </a:prstGeom>
        <a:solidFill>
          <a:schemeClr val="accent3">
            <a:hueOff val="6948692"/>
            <a:satOff val="-10426"/>
            <a:lumOff val="-1695"/>
            <a:alphaOff val="0"/>
          </a:schemeClr>
        </a:solidFill>
        <a:ln w="25400" cap="flat" cmpd="sng" algn="ctr">
          <a:solidFill>
            <a:schemeClr val="accent3">
              <a:hueOff val="6948692"/>
              <a:satOff val="-10426"/>
              <a:lumOff val="-169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F632755-F6FB-4388-BC43-E47FBB692480}">
      <dsp:nvSpPr>
        <dsp:cNvPr id="0" name=""/>
        <dsp:cNvSpPr/>
      </dsp:nvSpPr>
      <dsp:spPr>
        <a:xfrm>
          <a:off x="2063572" y="5682396"/>
          <a:ext cx="1399032" cy="233172"/>
        </a:xfrm>
        <a:prstGeom prst="parallelogram">
          <a:avLst>
            <a:gd name="adj" fmla="val 140840"/>
          </a:avLst>
        </a:prstGeom>
        <a:solidFill>
          <a:schemeClr val="accent3">
            <a:hueOff val="7279583"/>
            <a:satOff val="-10922"/>
            <a:lumOff val="-1776"/>
            <a:alphaOff val="0"/>
          </a:schemeClr>
        </a:solidFill>
        <a:ln w="25400" cap="flat" cmpd="sng" algn="ctr">
          <a:solidFill>
            <a:schemeClr val="accent3">
              <a:hueOff val="7279583"/>
              <a:satOff val="-10922"/>
              <a:lumOff val="-1776"/>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EF7AE64-8E49-4FD9-A676-DF26F5D7ACB2}">
      <dsp:nvSpPr>
        <dsp:cNvPr id="0" name=""/>
        <dsp:cNvSpPr/>
      </dsp:nvSpPr>
      <dsp:spPr>
        <a:xfrm>
          <a:off x="3544214" y="5682396"/>
          <a:ext cx="1399032" cy="233172"/>
        </a:xfrm>
        <a:prstGeom prst="parallelogram">
          <a:avLst>
            <a:gd name="adj" fmla="val 140840"/>
          </a:avLst>
        </a:prstGeom>
        <a:solidFill>
          <a:schemeClr val="accent3">
            <a:hueOff val="7610473"/>
            <a:satOff val="-11419"/>
            <a:lumOff val="-1857"/>
            <a:alphaOff val="0"/>
          </a:schemeClr>
        </a:solidFill>
        <a:ln w="25400" cap="flat" cmpd="sng" algn="ctr">
          <a:solidFill>
            <a:schemeClr val="accent3">
              <a:hueOff val="7610473"/>
              <a:satOff val="-11419"/>
              <a:lumOff val="-1857"/>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E6CFCFE-6E33-4136-9C88-CCFF98EB0F60}">
      <dsp:nvSpPr>
        <dsp:cNvPr id="0" name=""/>
        <dsp:cNvSpPr/>
      </dsp:nvSpPr>
      <dsp:spPr>
        <a:xfrm>
          <a:off x="5024856" y="5682396"/>
          <a:ext cx="1399032" cy="233172"/>
        </a:xfrm>
        <a:prstGeom prst="parallelogram">
          <a:avLst>
            <a:gd name="adj" fmla="val 140840"/>
          </a:avLst>
        </a:prstGeom>
        <a:solidFill>
          <a:schemeClr val="accent3">
            <a:hueOff val="7941363"/>
            <a:satOff val="-11915"/>
            <a:lumOff val="-1938"/>
            <a:alphaOff val="0"/>
          </a:schemeClr>
        </a:solidFill>
        <a:ln w="25400" cap="flat" cmpd="sng" algn="ctr">
          <a:solidFill>
            <a:schemeClr val="accent3">
              <a:hueOff val="7941363"/>
              <a:satOff val="-11915"/>
              <a:lumOff val="-193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311C009-8E00-48E8-8833-FB99AAACF40A}">
      <dsp:nvSpPr>
        <dsp:cNvPr id="0" name=""/>
        <dsp:cNvSpPr/>
      </dsp:nvSpPr>
      <dsp:spPr>
        <a:xfrm>
          <a:off x="6505498" y="5682396"/>
          <a:ext cx="1399032" cy="233172"/>
        </a:xfrm>
        <a:prstGeom prst="parallelogram">
          <a:avLst>
            <a:gd name="adj" fmla="val 140840"/>
          </a:avLst>
        </a:prstGeom>
        <a:solidFill>
          <a:schemeClr val="accent3">
            <a:hueOff val="8272253"/>
            <a:satOff val="-12412"/>
            <a:lumOff val="-2018"/>
            <a:alphaOff val="0"/>
          </a:schemeClr>
        </a:solidFill>
        <a:ln w="25400" cap="flat" cmpd="sng" algn="ctr">
          <a:solidFill>
            <a:schemeClr val="accent3">
              <a:hueOff val="8272253"/>
              <a:satOff val="-12412"/>
              <a:lumOff val="-201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CBEA19D-CF73-4E1E-AB6D-CB1F052FC7E1}">
      <dsp:nvSpPr>
        <dsp:cNvPr id="0" name=""/>
        <dsp:cNvSpPr/>
      </dsp:nvSpPr>
      <dsp:spPr>
        <a:xfrm>
          <a:off x="7986141" y="5682396"/>
          <a:ext cx="1399032" cy="233172"/>
        </a:xfrm>
        <a:prstGeom prst="parallelogram">
          <a:avLst>
            <a:gd name="adj" fmla="val 140840"/>
          </a:avLst>
        </a:prstGeom>
        <a:solidFill>
          <a:schemeClr val="accent3">
            <a:hueOff val="8603143"/>
            <a:satOff val="-12908"/>
            <a:lumOff val="-2099"/>
            <a:alphaOff val="0"/>
          </a:schemeClr>
        </a:solidFill>
        <a:ln w="25400" cap="flat" cmpd="sng" algn="ctr">
          <a:solidFill>
            <a:schemeClr val="accent3">
              <a:hueOff val="8603143"/>
              <a:satOff val="-12908"/>
              <a:lumOff val="-2099"/>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8DDC33E-12D1-4309-85FB-9E288ED097AA}">
      <dsp:nvSpPr>
        <dsp:cNvPr id="0" name=""/>
        <dsp:cNvSpPr/>
      </dsp:nvSpPr>
      <dsp:spPr>
        <a:xfrm>
          <a:off x="9466783" y="5682396"/>
          <a:ext cx="1399032" cy="233172"/>
        </a:xfrm>
        <a:prstGeom prst="parallelogram">
          <a:avLst>
            <a:gd name="adj" fmla="val 140840"/>
          </a:avLst>
        </a:prstGeom>
        <a:solidFill>
          <a:schemeClr val="accent3">
            <a:hueOff val="8934033"/>
            <a:satOff val="-13405"/>
            <a:lumOff val="-2180"/>
            <a:alphaOff val="0"/>
          </a:schemeClr>
        </a:solidFill>
        <a:ln w="25400" cap="flat" cmpd="sng" algn="ctr">
          <a:solidFill>
            <a:schemeClr val="accent3">
              <a:hueOff val="8934033"/>
              <a:satOff val="-13405"/>
              <a:lumOff val="-218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77C0D88-E3AE-4757-84F5-CAB0EF6DC865}">
      <dsp:nvSpPr>
        <dsp:cNvPr id="0" name=""/>
        <dsp:cNvSpPr/>
      </dsp:nvSpPr>
      <dsp:spPr>
        <a:xfrm>
          <a:off x="582929" y="6074606"/>
          <a:ext cx="10492740" cy="9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10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Social Exchange Theory illustrates discretionary and commitment effort.</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582929" y="6074606"/>
        <a:ext cx="10492740" cy="953885"/>
      </dsp:txXfrm>
    </dsp:sp>
    <dsp:sp modelId="{D3844684-199E-4F4C-8D9C-75CB04288EC5}">
      <dsp:nvSpPr>
        <dsp:cNvPr id="0" name=""/>
        <dsp:cNvSpPr/>
      </dsp:nvSpPr>
      <dsp:spPr>
        <a:xfrm>
          <a:off x="582929" y="7028491"/>
          <a:ext cx="1399032" cy="233172"/>
        </a:xfrm>
        <a:prstGeom prst="parallelogram">
          <a:avLst>
            <a:gd name="adj" fmla="val 140840"/>
          </a:avLst>
        </a:prstGeom>
        <a:solidFill>
          <a:schemeClr val="accent3">
            <a:hueOff val="9264923"/>
            <a:satOff val="-13901"/>
            <a:lumOff val="-2261"/>
            <a:alphaOff val="0"/>
          </a:schemeClr>
        </a:solidFill>
        <a:ln w="25400" cap="flat" cmpd="sng" algn="ctr">
          <a:solidFill>
            <a:schemeClr val="accent3">
              <a:hueOff val="9264923"/>
              <a:satOff val="-13901"/>
              <a:lumOff val="-2261"/>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66A919C-9CDE-42E1-AFAD-52CB7A061113}">
      <dsp:nvSpPr>
        <dsp:cNvPr id="0" name=""/>
        <dsp:cNvSpPr/>
      </dsp:nvSpPr>
      <dsp:spPr>
        <a:xfrm>
          <a:off x="2063572" y="7028491"/>
          <a:ext cx="1399032" cy="233172"/>
        </a:xfrm>
        <a:prstGeom prst="parallelogram">
          <a:avLst>
            <a:gd name="adj" fmla="val 140840"/>
          </a:avLst>
        </a:prstGeom>
        <a:solidFill>
          <a:schemeClr val="accent3">
            <a:hueOff val="9595813"/>
            <a:satOff val="-14398"/>
            <a:lumOff val="-2341"/>
            <a:alphaOff val="0"/>
          </a:schemeClr>
        </a:solidFill>
        <a:ln w="25400" cap="flat" cmpd="sng" algn="ctr">
          <a:solidFill>
            <a:schemeClr val="accent3">
              <a:hueOff val="9595813"/>
              <a:satOff val="-14398"/>
              <a:lumOff val="-2341"/>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882D909-AB44-4EBA-BBB7-2FA86E1DBD07}">
      <dsp:nvSpPr>
        <dsp:cNvPr id="0" name=""/>
        <dsp:cNvSpPr/>
      </dsp:nvSpPr>
      <dsp:spPr>
        <a:xfrm>
          <a:off x="3544214" y="7028491"/>
          <a:ext cx="1399032" cy="233172"/>
        </a:xfrm>
        <a:prstGeom prst="parallelogram">
          <a:avLst>
            <a:gd name="adj" fmla="val 140840"/>
          </a:avLst>
        </a:prstGeom>
        <a:solidFill>
          <a:schemeClr val="accent3">
            <a:hueOff val="9926703"/>
            <a:satOff val="-14894"/>
            <a:lumOff val="-2422"/>
            <a:alphaOff val="0"/>
          </a:schemeClr>
        </a:solidFill>
        <a:ln w="25400" cap="flat" cmpd="sng" algn="ctr">
          <a:solidFill>
            <a:schemeClr val="accent3">
              <a:hueOff val="9926703"/>
              <a:satOff val="-14894"/>
              <a:lumOff val="-2422"/>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EBF79A1-59CC-4D5B-A19C-5FB8B4A56A20}">
      <dsp:nvSpPr>
        <dsp:cNvPr id="0" name=""/>
        <dsp:cNvSpPr/>
      </dsp:nvSpPr>
      <dsp:spPr>
        <a:xfrm>
          <a:off x="5024856" y="7028491"/>
          <a:ext cx="1399032" cy="233172"/>
        </a:xfrm>
        <a:prstGeom prst="parallelogram">
          <a:avLst>
            <a:gd name="adj" fmla="val 140840"/>
          </a:avLst>
        </a:prstGeom>
        <a:solidFill>
          <a:schemeClr val="accent3">
            <a:hueOff val="10257593"/>
            <a:satOff val="-15391"/>
            <a:lumOff val="-2503"/>
            <a:alphaOff val="0"/>
          </a:schemeClr>
        </a:solidFill>
        <a:ln w="25400" cap="flat" cmpd="sng" algn="ctr">
          <a:solidFill>
            <a:schemeClr val="accent3">
              <a:hueOff val="10257593"/>
              <a:satOff val="-15391"/>
              <a:lumOff val="-250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BA06039-D68B-457C-B929-BD36850295C9}">
      <dsp:nvSpPr>
        <dsp:cNvPr id="0" name=""/>
        <dsp:cNvSpPr/>
      </dsp:nvSpPr>
      <dsp:spPr>
        <a:xfrm>
          <a:off x="6505498" y="7028491"/>
          <a:ext cx="1399032" cy="233172"/>
        </a:xfrm>
        <a:prstGeom prst="parallelogram">
          <a:avLst>
            <a:gd name="adj" fmla="val 140840"/>
          </a:avLst>
        </a:prstGeom>
        <a:solidFill>
          <a:schemeClr val="accent3">
            <a:hueOff val="10588484"/>
            <a:satOff val="-15887"/>
            <a:lumOff val="-2584"/>
            <a:alphaOff val="0"/>
          </a:schemeClr>
        </a:solidFill>
        <a:ln w="25400" cap="flat" cmpd="sng" algn="ctr">
          <a:solidFill>
            <a:schemeClr val="accent3">
              <a:hueOff val="10588484"/>
              <a:satOff val="-15887"/>
              <a:lumOff val="-258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9390B32-997A-4266-A8AF-99C942E4DA07}">
      <dsp:nvSpPr>
        <dsp:cNvPr id="0" name=""/>
        <dsp:cNvSpPr/>
      </dsp:nvSpPr>
      <dsp:spPr>
        <a:xfrm>
          <a:off x="7986141" y="7028491"/>
          <a:ext cx="1399032" cy="233172"/>
        </a:xfrm>
        <a:prstGeom prst="parallelogram">
          <a:avLst>
            <a:gd name="adj" fmla="val 140840"/>
          </a:avLst>
        </a:prstGeom>
        <a:solidFill>
          <a:schemeClr val="accent3">
            <a:hueOff val="10919373"/>
            <a:satOff val="-16384"/>
            <a:lumOff val="-2664"/>
            <a:alphaOff val="0"/>
          </a:schemeClr>
        </a:solidFill>
        <a:ln w="25400" cap="flat" cmpd="sng" algn="ctr">
          <a:solidFill>
            <a:schemeClr val="accent3">
              <a:hueOff val="10919373"/>
              <a:satOff val="-16384"/>
              <a:lumOff val="-266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4D7AC16-95BA-49E0-BF74-06E288C01DFE}">
      <dsp:nvSpPr>
        <dsp:cNvPr id="0" name=""/>
        <dsp:cNvSpPr/>
      </dsp:nvSpPr>
      <dsp:spPr>
        <a:xfrm>
          <a:off x="9466783" y="7028491"/>
          <a:ext cx="1399032" cy="233172"/>
        </a:xfrm>
        <a:prstGeom prst="parallelogram">
          <a:avLst>
            <a:gd name="adj" fmla="val 140840"/>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11A5D-23EB-43F0-B556-E3A4AE2A34A2}">
      <dsp:nvSpPr>
        <dsp:cNvPr id="0" name=""/>
        <dsp:cNvSpPr/>
      </dsp:nvSpPr>
      <dsp:spPr>
        <a:xfrm>
          <a:off x="2076997" y="3968"/>
          <a:ext cx="5980604" cy="2619375"/>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Reliance Foundation efforts empowered greater participation of women in the workforce with the promotion of girls’ education as well as capacity building opportunities. </a:t>
          </a:r>
          <a:endParaRPr lang="en-US" sz="2400" b="0" i="1" kern="1200" dirty="0">
            <a:latin typeface="Times New Roman" panose="02020603050405020304" pitchFamily="18" charset="0"/>
            <a:cs typeface="Times New Roman" panose="02020603050405020304" pitchFamily="18" charset="0"/>
          </a:endParaRPr>
        </a:p>
      </dsp:txBody>
      <dsp:txXfrm>
        <a:off x="2076997" y="3968"/>
        <a:ext cx="5980604" cy="2619375"/>
      </dsp:txXfrm>
    </dsp:sp>
    <dsp:sp modelId="{FCD93937-FD4B-4EB7-864F-58190A108D80}">
      <dsp:nvSpPr>
        <dsp:cNvPr id="0" name=""/>
        <dsp:cNvSpPr/>
      </dsp:nvSpPr>
      <dsp:spPr>
        <a:xfrm>
          <a:off x="2915357" y="2754312"/>
          <a:ext cx="4303885" cy="2619375"/>
        </a:xfrm>
        <a:prstGeom prst="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20,169 Total Reliance Retail stores offer an expanded and more inclusive recruitment prospect (Reliance Retail, 2026).</a:t>
          </a:r>
          <a:endParaRPr lang="en-US" sz="2400" kern="1200" dirty="0">
            <a:latin typeface="Times New Roman" panose="02020603050405020304" pitchFamily="18" charset="0"/>
            <a:cs typeface="Times New Roman" panose="02020603050405020304" pitchFamily="18" charset="0"/>
          </a:endParaRPr>
        </a:p>
      </dsp:txBody>
      <dsp:txXfrm>
        <a:off x="2915357" y="2754312"/>
        <a:ext cx="4303885" cy="2619375"/>
      </dsp:txXfrm>
    </dsp:sp>
    <dsp:sp modelId="{B651ED19-C1C3-423E-8BF8-2DC65A3A29A6}">
      <dsp:nvSpPr>
        <dsp:cNvPr id="0" name=""/>
        <dsp:cNvSpPr/>
      </dsp:nvSpPr>
      <dsp:spPr>
        <a:xfrm>
          <a:off x="3200989" y="5504656"/>
          <a:ext cx="3732620" cy="2619375"/>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err="1">
              <a:latin typeface="Times New Roman" panose="02020603050405020304" pitchFamily="18" charset="0"/>
              <a:cs typeface="Times New Roman" panose="02020603050405020304" pitchFamily="18" charset="0"/>
            </a:rPr>
            <a:t>Jio</a:t>
          </a:r>
          <a:r>
            <a:rPr lang="en-GB" sz="2400" kern="1200" dirty="0">
              <a:latin typeface="Times New Roman" panose="02020603050405020304" pitchFamily="18" charset="0"/>
              <a:cs typeface="Times New Roman" panose="02020603050405020304" pitchFamily="18" charset="0"/>
            </a:rPr>
            <a:t> Platforms' workforce catches the attention of the digitally skilled young professionals for technology roles.</a:t>
          </a:r>
          <a:endParaRPr lang="en-US" sz="2400" kern="1200" dirty="0">
            <a:latin typeface="Times New Roman" panose="02020603050405020304" pitchFamily="18" charset="0"/>
            <a:cs typeface="Times New Roman" panose="02020603050405020304" pitchFamily="18" charset="0"/>
          </a:endParaRPr>
        </a:p>
      </dsp:txBody>
      <dsp:txXfrm>
        <a:off x="3200989" y="5504656"/>
        <a:ext cx="3732620" cy="26193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5B9FB-044C-47C4-8934-7B2B45DA4A25}">
      <dsp:nvSpPr>
        <dsp:cNvPr id="0" name=""/>
        <dsp:cNvSpPr/>
      </dsp:nvSpPr>
      <dsp:spPr>
        <a:xfrm>
          <a:off x="0" y="0"/>
          <a:ext cx="5982262" cy="7105763"/>
        </a:xfrm>
        <a:prstGeom prst="triangle">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95024F6-38EF-4E09-91DC-42919C46689D}">
      <dsp:nvSpPr>
        <dsp:cNvPr id="0" name=""/>
        <dsp:cNvSpPr/>
      </dsp:nvSpPr>
      <dsp:spPr>
        <a:xfrm>
          <a:off x="2991131" y="711270"/>
          <a:ext cx="3888470" cy="2525876"/>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Handling almost 3.4 lakh+ employees within New Energy businesses, O2C, </a:t>
          </a:r>
          <a:r>
            <a:rPr lang="en-GB" sz="2400" kern="1200" dirty="0" err="1">
              <a:latin typeface="Times New Roman" panose="02020603050405020304" pitchFamily="18" charset="0"/>
              <a:cs typeface="Times New Roman" panose="02020603050405020304" pitchFamily="18" charset="0"/>
            </a:rPr>
            <a:t>Jio</a:t>
          </a:r>
          <a:r>
            <a:rPr lang="en-GB" sz="2400" kern="1200" dirty="0">
              <a:latin typeface="Times New Roman" panose="02020603050405020304" pitchFamily="18" charset="0"/>
              <a:cs typeface="Times New Roman" panose="02020603050405020304" pitchFamily="18" charset="0"/>
            </a:rPr>
            <a:t> and Retail (</a:t>
          </a:r>
          <a:r>
            <a:rPr lang="en-GB" sz="2400" kern="1200" dirty="0" err="1">
              <a:latin typeface="Times New Roman" panose="02020603050405020304" pitchFamily="18" charset="0"/>
              <a:cs typeface="Times New Roman" panose="02020603050405020304" pitchFamily="18" charset="0"/>
            </a:rPr>
            <a:t>Anand</a:t>
          </a:r>
          <a:r>
            <a:rPr lang="en-GB" sz="2400" kern="1200" dirty="0">
              <a:latin typeface="Times New Roman" panose="02020603050405020304" pitchFamily="18" charset="0"/>
              <a:cs typeface="Times New Roman" panose="02020603050405020304" pitchFamily="18" charset="0"/>
            </a:rPr>
            <a:t>, 2024).</a:t>
          </a:r>
          <a:endParaRPr lang="en-US" sz="2400" b="0" i="1" kern="1200" dirty="0">
            <a:latin typeface="Times New Roman" panose="02020603050405020304" pitchFamily="18" charset="0"/>
            <a:cs typeface="Times New Roman" panose="02020603050405020304" pitchFamily="18" charset="0"/>
          </a:endParaRPr>
        </a:p>
      </dsp:txBody>
      <dsp:txXfrm>
        <a:off x="3114434" y="834573"/>
        <a:ext cx="3641864" cy="2279270"/>
      </dsp:txXfrm>
    </dsp:sp>
    <dsp:sp modelId="{B615C287-D7A6-4ACB-82DD-C26443F70C77}">
      <dsp:nvSpPr>
        <dsp:cNvPr id="0" name=""/>
        <dsp:cNvSpPr/>
      </dsp:nvSpPr>
      <dsp:spPr>
        <a:xfrm>
          <a:off x="2991131" y="3552881"/>
          <a:ext cx="3888470" cy="2525876"/>
        </a:xfrm>
        <a:prstGeom prst="round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During rapid business expansion, the company faces workload pressure.</a:t>
          </a:r>
          <a:endParaRPr lang="en-US" sz="2400" kern="1200" dirty="0">
            <a:latin typeface="Times New Roman" panose="02020603050405020304" pitchFamily="18" charset="0"/>
            <a:cs typeface="Times New Roman" panose="02020603050405020304" pitchFamily="18" charset="0"/>
          </a:endParaRPr>
        </a:p>
      </dsp:txBody>
      <dsp:txXfrm>
        <a:off x="3114434" y="3676184"/>
        <a:ext cx="3641864" cy="22792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4EF11-E7CF-494B-A9CB-55CAB7293C9E}">
      <dsp:nvSpPr>
        <dsp:cNvPr id="0" name=""/>
        <dsp:cNvSpPr/>
      </dsp:nvSpPr>
      <dsp:spPr>
        <a:xfrm>
          <a:off x="-7496782" y="-1145656"/>
          <a:ext cx="8920713" cy="8920713"/>
        </a:xfrm>
        <a:prstGeom prst="blockArc">
          <a:avLst>
            <a:gd name="adj1" fmla="val 18900000"/>
            <a:gd name="adj2" fmla="val 2700000"/>
            <a:gd name="adj3" fmla="val 242"/>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94EE8B-EFCA-44D9-A4EE-EB41FEE5F081}">
      <dsp:nvSpPr>
        <dsp:cNvPr id="0" name=""/>
        <dsp:cNvSpPr/>
      </dsp:nvSpPr>
      <dsp:spPr>
        <a:xfrm>
          <a:off x="621596" y="414204"/>
          <a:ext cx="6674052" cy="828940"/>
        </a:xfrm>
        <a:prstGeom prst="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57971" tIns="60960" rIns="60960" bIns="60960" numCol="1" spcCol="1270" anchor="ctr" anchorCtr="0">
          <a:noAutofit/>
        </a:bodyPr>
        <a:lstStyle/>
        <a:p>
          <a:pPr marL="0" lvl="0" indent="0" algn="l" defTabSz="1066800" rtl="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Increasing use of workforce data, ethical and privacy considerations may rise. </a:t>
          </a:r>
          <a:endParaRPr lang="en-US" sz="2400" kern="1200" dirty="0">
            <a:latin typeface="Times New Roman" panose="02020603050405020304" pitchFamily="18" charset="0"/>
            <a:cs typeface="Times New Roman" panose="02020603050405020304" pitchFamily="18" charset="0"/>
          </a:endParaRPr>
        </a:p>
      </dsp:txBody>
      <dsp:txXfrm>
        <a:off x="621596" y="414204"/>
        <a:ext cx="6674052" cy="828940"/>
      </dsp:txXfrm>
    </dsp:sp>
    <dsp:sp modelId="{F755BA20-D986-4B65-8278-9396AFF6291B}">
      <dsp:nvSpPr>
        <dsp:cNvPr id="0" name=""/>
        <dsp:cNvSpPr/>
      </dsp:nvSpPr>
      <dsp:spPr>
        <a:xfrm>
          <a:off x="103509" y="310587"/>
          <a:ext cx="1036175" cy="1036175"/>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694C8DFB-F048-45C9-B571-F57149058562}">
      <dsp:nvSpPr>
        <dsp:cNvPr id="0" name=""/>
        <dsp:cNvSpPr/>
      </dsp:nvSpPr>
      <dsp:spPr>
        <a:xfrm>
          <a:off x="1215590" y="1657217"/>
          <a:ext cx="6080058" cy="828940"/>
        </a:xfrm>
        <a:prstGeom prst="rect">
          <a:avLst/>
        </a:prstGeom>
        <a:gradFill rotWithShape="0">
          <a:gsLst>
            <a:gs pos="0">
              <a:schemeClr val="accent4">
                <a:hueOff val="-1116192"/>
                <a:satOff val="6725"/>
                <a:lumOff val="539"/>
                <a:alphaOff val="0"/>
                <a:tint val="50000"/>
                <a:satMod val="300000"/>
              </a:schemeClr>
            </a:gs>
            <a:gs pos="35000">
              <a:schemeClr val="accent4">
                <a:hueOff val="-1116192"/>
                <a:satOff val="6725"/>
                <a:lumOff val="539"/>
                <a:alphaOff val="0"/>
                <a:tint val="37000"/>
                <a:satMod val="300000"/>
              </a:schemeClr>
            </a:gs>
            <a:gs pos="100000">
              <a:schemeClr val="accent4">
                <a:hueOff val="-1116192"/>
                <a:satOff val="6725"/>
                <a:lumOff val="53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57971"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Automation may sometimes bring in fears of future job security</a:t>
          </a:r>
          <a:endParaRPr lang="en-US" sz="2400" kern="1200" dirty="0">
            <a:latin typeface="Times New Roman" panose="02020603050405020304" pitchFamily="18" charset="0"/>
            <a:cs typeface="Times New Roman" panose="02020603050405020304" pitchFamily="18" charset="0"/>
          </a:endParaRPr>
        </a:p>
      </dsp:txBody>
      <dsp:txXfrm>
        <a:off x="1215590" y="1657217"/>
        <a:ext cx="6080058" cy="828940"/>
      </dsp:txXfrm>
    </dsp:sp>
    <dsp:sp modelId="{02BB70D0-D672-44F6-B92A-A0B561A397C0}">
      <dsp:nvSpPr>
        <dsp:cNvPr id="0" name=""/>
        <dsp:cNvSpPr/>
      </dsp:nvSpPr>
      <dsp:spPr>
        <a:xfrm>
          <a:off x="697503" y="1553599"/>
          <a:ext cx="1036175" cy="1036175"/>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4">
              <a:hueOff val="-1116192"/>
              <a:satOff val="6725"/>
              <a:lumOff val="539"/>
              <a:alphaOff val="0"/>
            </a:schemeClr>
          </a:solidFill>
          <a:prstDash val="solid"/>
        </a:ln>
        <a:effectLst/>
      </dsp:spPr>
      <dsp:style>
        <a:lnRef idx="1">
          <a:scrgbClr r="0" g="0" b="0"/>
        </a:lnRef>
        <a:fillRef idx="2">
          <a:scrgbClr r="0" g="0" b="0"/>
        </a:fillRef>
        <a:effectRef idx="0">
          <a:scrgbClr r="0" g="0" b="0"/>
        </a:effectRef>
        <a:fontRef idx="minor"/>
      </dsp:style>
    </dsp:sp>
    <dsp:sp modelId="{A572199D-EACB-489E-8175-19EBEE7BF575}">
      <dsp:nvSpPr>
        <dsp:cNvPr id="0" name=""/>
        <dsp:cNvSpPr/>
      </dsp:nvSpPr>
      <dsp:spPr>
        <a:xfrm>
          <a:off x="1397899" y="2900229"/>
          <a:ext cx="5897750" cy="828940"/>
        </a:xfrm>
        <a:prstGeom prst="rect">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57971"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Digital transformation needs constant employee reskilling.</a:t>
          </a:r>
          <a:endParaRPr lang="en-US" sz="2400" kern="1200">
            <a:latin typeface="Times New Roman" panose="02020603050405020304" pitchFamily="18" charset="0"/>
            <a:cs typeface="Times New Roman" panose="02020603050405020304" pitchFamily="18" charset="0"/>
          </a:endParaRPr>
        </a:p>
      </dsp:txBody>
      <dsp:txXfrm>
        <a:off x="1397899" y="2900229"/>
        <a:ext cx="5897750" cy="828940"/>
      </dsp:txXfrm>
    </dsp:sp>
    <dsp:sp modelId="{332030B4-966C-4A86-BF99-C9744752DB4C}">
      <dsp:nvSpPr>
        <dsp:cNvPr id="0" name=""/>
        <dsp:cNvSpPr/>
      </dsp:nvSpPr>
      <dsp:spPr>
        <a:xfrm>
          <a:off x="879811" y="2796612"/>
          <a:ext cx="1036175" cy="1036175"/>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4">
              <a:hueOff val="-2232385"/>
              <a:satOff val="13449"/>
              <a:lumOff val="1078"/>
              <a:alphaOff val="0"/>
            </a:schemeClr>
          </a:solidFill>
          <a:prstDash val="solid"/>
        </a:ln>
        <a:effectLst/>
      </dsp:spPr>
      <dsp:style>
        <a:lnRef idx="1">
          <a:scrgbClr r="0" g="0" b="0"/>
        </a:lnRef>
        <a:fillRef idx="2">
          <a:scrgbClr r="0" g="0" b="0"/>
        </a:fillRef>
        <a:effectRef idx="0">
          <a:scrgbClr r="0" g="0" b="0"/>
        </a:effectRef>
        <a:fontRef idx="minor"/>
      </dsp:style>
    </dsp:sp>
    <dsp:sp modelId="{CDB59B45-8E25-4709-815E-89D9A973005D}">
      <dsp:nvSpPr>
        <dsp:cNvPr id="0" name=""/>
        <dsp:cNvSpPr/>
      </dsp:nvSpPr>
      <dsp:spPr>
        <a:xfrm>
          <a:off x="1215590" y="4143242"/>
          <a:ext cx="6080058" cy="828940"/>
        </a:xfrm>
        <a:prstGeom prst="rect">
          <a:avLst/>
        </a:prstGeom>
        <a:gradFill rotWithShape="0">
          <a:gsLst>
            <a:gs pos="0">
              <a:schemeClr val="accent4">
                <a:hueOff val="-3348577"/>
                <a:satOff val="20174"/>
                <a:lumOff val="1617"/>
                <a:alphaOff val="0"/>
                <a:tint val="50000"/>
                <a:satMod val="300000"/>
              </a:schemeClr>
            </a:gs>
            <a:gs pos="35000">
              <a:schemeClr val="accent4">
                <a:hueOff val="-3348577"/>
                <a:satOff val="20174"/>
                <a:lumOff val="1617"/>
                <a:alphaOff val="0"/>
                <a:tint val="37000"/>
                <a:satMod val="300000"/>
              </a:schemeClr>
            </a:gs>
            <a:gs pos="100000">
              <a:schemeClr val="accent4">
                <a:hueOff val="-3348577"/>
                <a:satOff val="20174"/>
                <a:lumOff val="161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57971"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AI adoption Resistance decreases integration success (</a:t>
          </a:r>
          <a:r>
            <a:rPr lang="en-GB" sz="2400" kern="1200" dirty="0" err="1">
              <a:latin typeface="Times New Roman" panose="02020603050405020304" pitchFamily="18" charset="0"/>
              <a:cs typeface="Times New Roman" panose="02020603050405020304" pitchFamily="18" charset="0"/>
            </a:rPr>
            <a:t>Ferrario</a:t>
          </a:r>
          <a:r>
            <a:rPr lang="en-GB" sz="2400" kern="1200" dirty="0">
              <a:latin typeface="Times New Roman" panose="02020603050405020304" pitchFamily="18" charset="0"/>
              <a:cs typeface="Times New Roman" panose="02020603050405020304" pitchFamily="18" charset="0"/>
            </a:rPr>
            <a:t>, 2025)</a:t>
          </a:r>
          <a:endParaRPr lang="en-US" sz="2400" kern="1200" dirty="0">
            <a:latin typeface="Times New Roman" panose="02020603050405020304" pitchFamily="18" charset="0"/>
            <a:cs typeface="Times New Roman" panose="02020603050405020304" pitchFamily="18" charset="0"/>
          </a:endParaRPr>
        </a:p>
      </dsp:txBody>
      <dsp:txXfrm>
        <a:off x="1215590" y="4143242"/>
        <a:ext cx="6080058" cy="828940"/>
      </dsp:txXfrm>
    </dsp:sp>
    <dsp:sp modelId="{F7DF0E62-E3E5-43CC-9176-8C52235C04D8}">
      <dsp:nvSpPr>
        <dsp:cNvPr id="0" name=""/>
        <dsp:cNvSpPr/>
      </dsp:nvSpPr>
      <dsp:spPr>
        <a:xfrm>
          <a:off x="697503" y="4039624"/>
          <a:ext cx="1036175" cy="1036175"/>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4">
              <a:hueOff val="-3348577"/>
              <a:satOff val="20174"/>
              <a:lumOff val="1617"/>
              <a:alphaOff val="0"/>
            </a:schemeClr>
          </a:solidFill>
          <a:prstDash val="solid"/>
        </a:ln>
        <a:effectLst/>
      </dsp:spPr>
      <dsp:style>
        <a:lnRef idx="1">
          <a:scrgbClr r="0" g="0" b="0"/>
        </a:lnRef>
        <a:fillRef idx="2">
          <a:scrgbClr r="0" g="0" b="0"/>
        </a:fillRef>
        <a:effectRef idx="0">
          <a:scrgbClr r="0" g="0" b="0"/>
        </a:effectRef>
        <a:fontRef idx="minor"/>
      </dsp:style>
    </dsp:sp>
    <dsp:sp modelId="{A6615A18-4091-4B14-B4A1-0FFD44B08B44}">
      <dsp:nvSpPr>
        <dsp:cNvPr id="0" name=""/>
        <dsp:cNvSpPr/>
      </dsp:nvSpPr>
      <dsp:spPr>
        <a:xfrm>
          <a:off x="621596" y="5386254"/>
          <a:ext cx="6674052" cy="828940"/>
        </a:xfrm>
        <a:prstGeom prst="rect">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57971"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Cybersecurity risks emerge as another significant AI-related issue. </a:t>
          </a:r>
          <a:endParaRPr lang="en-US" sz="2400" kern="1200" dirty="0">
            <a:latin typeface="Times New Roman" panose="02020603050405020304" pitchFamily="18" charset="0"/>
            <a:cs typeface="Times New Roman" panose="02020603050405020304" pitchFamily="18" charset="0"/>
          </a:endParaRPr>
        </a:p>
      </dsp:txBody>
      <dsp:txXfrm>
        <a:off x="621596" y="5386254"/>
        <a:ext cx="6674052" cy="828940"/>
      </dsp:txXfrm>
    </dsp:sp>
    <dsp:sp modelId="{0A253DB3-CE5E-4E54-9623-2E011023E773}">
      <dsp:nvSpPr>
        <dsp:cNvPr id="0" name=""/>
        <dsp:cNvSpPr/>
      </dsp:nvSpPr>
      <dsp:spPr>
        <a:xfrm>
          <a:off x="103509" y="5282637"/>
          <a:ext cx="1036175" cy="1036175"/>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4">
              <a:hueOff val="-4464770"/>
              <a:satOff val="26899"/>
              <a:lumOff val="2156"/>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C3240-2B26-4D21-A6D3-2B696B206878}">
      <dsp:nvSpPr>
        <dsp:cNvPr id="0" name=""/>
        <dsp:cNvSpPr/>
      </dsp:nvSpPr>
      <dsp:spPr>
        <a:xfrm>
          <a:off x="0" y="0"/>
          <a:ext cx="10854690" cy="119355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Maintaining the employees' expectations in the time of expansion, digital transformation and AI adaptation within the new energy business.</a:t>
          </a:r>
          <a:endParaRPr lang="en-US" sz="2400" kern="1200" dirty="0">
            <a:latin typeface="Times New Roman" panose="02020603050405020304" pitchFamily="18" charset="0"/>
            <a:cs typeface="Times New Roman" panose="02020603050405020304" pitchFamily="18" charset="0"/>
          </a:endParaRPr>
        </a:p>
      </dsp:txBody>
      <dsp:txXfrm>
        <a:off x="34958" y="34958"/>
        <a:ext cx="9427104" cy="1123639"/>
      </dsp:txXfrm>
    </dsp:sp>
    <dsp:sp modelId="{F4C8C7C7-104D-4E89-9482-11AC92F99D63}">
      <dsp:nvSpPr>
        <dsp:cNvPr id="0" name=""/>
        <dsp:cNvSpPr/>
      </dsp:nvSpPr>
      <dsp:spPr>
        <a:xfrm>
          <a:off x="810577" y="1359327"/>
          <a:ext cx="10854690" cy="119355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Across multiple business segments, Reliance manages diverse cultures.</a:t>
          </a:r>
          <a:endParaRPr lang="en-US" sz="2400" kern="1200">
            <a:latin typeface="Times New Roman" panose="02020603050405020304" pitchFamily="18" charset="0"/>
            <a:cs typeface="Times New Roman" panose="02020603050405020304" pitchFamily="18" charset="0"/>
          </a:endParaRPr>
        </a:p>
      </dsp:txBody>
      <dsp:txXfrm>
        <a:off x="845535" y="1394285"/>
        <a:ext cx="9198385" cy="1123639"/>
      </dsp:txXfrm>
    </dsp:sp>
    <dsp:sp modelId="{47969E46-5BE8-409C-BEA9-7091568CC7AD}">
      <dsp:nvSpPr>
        <dsp:cNvPr id="0" name=""/>
        <dsp:cNvSpPr/>
      </dsp:nvSpPr>
      <dsp:spPr>
        <a:xfrm>
          <a:off x="1621155" y="2718654"/>
          <a:ext cx="10854690" cy="119355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Reliance's lead digitally connected and hybrid teams efficiently </a:t>
          </a:r>
          <a:endParaRPr lang="en-US" sz="2400" kern="1200">
            <a:latin typeface="Times New Roman" panose="02020603050405020304" pitchFamily="18" charset="0"/>
            <a:cs typeface="Times New Roman" panose="02020603050405020304" pitchFamily="18" charset="0"/>
          </a:endParaRPr>
        </a:p>
      </dsp:txBody>
      <dsp:txXfrm>
        <a:off x="1656113" y="2753612"/>
        <a:ext cx="9198385" cy="1123639"/>
      </dsp:txXfrm>
    </dsp:sp>
    <dsp:sp modelId="{DFFEC306-0756-47B5-8BB6-F1A9666620E2}">
      <dsp:nvSpPr>
        <dsp:cNvPr id="0" name=""/>
        <dsp:cNvSpPr/>
      </dsp:nvSpPr>
      <dsp:spPr>
        <a:xfrm>
          <a:off x="2431732" y="4077981"/>
          <a:ext cx="10854690" cy="119355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Reliance's large operations, ensure leadership consistency (Payne, 2025)</a:t>
          </a:r>
          <a:endParaRPr lang="en-US" sz="2400" kern="1200" dirty="0">
            <a:latin typeface="Times New Roman" panose="02020603050405020304" pitchFamily="18" charset="0"/>
            <a:cs typeface="Times New Roman" panose="02020603050405020304" pitchFamily="18" charset="0"/>
          </a:endParaRPr>
        </a:p>
      </dsp:txBody>
      <dsp:txXfrm>
        <a:off x="2466690" y="4112939"/>
        <a:ext cx="9198385" cy="1123639"/>
      </dsp:txXfrm>
    </dsp:sp>
    <dsp:sp modelId="{9639B4F7-D97F-430A-AF3B-850E6CF850A7}">
      <dsp:nvSpPr>
        <dsp:cNvPr id="0" name=""/>
        <dsp:cNvSpPr/>
      </dsp:nvSpPr>
      <dsp:spPr>
        <a:xfrm>
          <a:off x="3242310" y="5437309"/>
          <a:ext cx="10854690" cy="119355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Through AI-driven transformation, Reliance's support their employees</a:t>
          </a:r>
          <a:endParaRPr lang="en-US" sz="2400" kern="1200" dirty="0">
            <a:latin typeface="Times New Roman" panose="02020603050405020304" pitchFamily="18" charset="0"/>
            <a:cs typeface="Times New Roman" panose="02020603050405020304" pitchFamily="18" charset="0"/>
          </a:endParaRPr>
        </a:p>
      </dsp:txBody>
      <dsp:txXfrm>
        <a:off x="3277268" y="5472267"/>
        <a:ext cx="9198385" cy="1123639"/>
      </dsp:txXfrm>
    </dsp:sp>
    <dsp:sp modelId="{AF3269B0-5666-417B-9DD9-126F368573DF}">
      <dsp:nvSpPr>
        <dsp:cNvPr id="0" name=""/>
        <dsp:cNvSpPr/>
      </dsp:nvSpPr>
      <dsp:spPr>
        <a:xfrm>
          <a:off x="10078878" y="871958"/>
          <a:ext cx="775811" cy="775811"/>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10253435" y="871958"/>
        <a:ext cx="426697" cy="583798"/>
      </dsp:txXfrm>
    </dsp:sp>
    <dsp:sp modelId="{E1F2A8DB-980B-4F1D-86D4-10F27965A5B3}">
      <dsp:nvSpPr>
        <dsp:cNvPr id="0" name=""/>
        <dsp:cNvSpPr/>
      </dsp:nvSpPr>
      <dsp:spPr>
        <a:xfrm>
          <a:off x="10889456" y="2231286"/>
          <a:ext cx="775811" cy="775811"/>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11064013" y="2231286"/>
        <a:ext cx="426697" cy="583798"/>
      </dsp:txXfrm>
    </dsp:sp>
    <dsp:sp modelId="{4A439644-2771-47B9-BD8E-864FD28C98D4}">
      <dsp:nvSpPr>
        <dsp:cNvPr id="0" name=""/>
        <dsp:cNvSpPr/>
      </dsp:nvSpPr>
      <dsp:spPr>
        <a:xfrm>
          <a:off x="11700033" y="3570720"/>
          <a:ext cx="775811" cy="775811"/>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11874590" y="3570720"/>
        <a:ext cx="426697" cy="583798"/>
      </dsp:txXfrm>
    </dsp:sp>
    <dsp:sp modelId="{06F55EFD-26ED-491D-97DC-F719C503B208}">
      <dsp:nvSpPr>
        <dsp:cNvPr id="0" name=""/>
        <dsp:cNvSpPr/>
      </dsp:nvSpPr>
      <dsp:spPr>
        <a:xfrm>
          <a:off x="12510611" y="4943309"/>
          <a:ext cx="775811" cy="775811"/>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12685168" y="4943309"/>
        <a:ext cx="426697" cy="5837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153C5-A93D-43AB-98B8-FCC39F2FC5A5}">
      <dsp:nvSpPr>
        <dsp:cNvPr id="0" name=""/>
        <dsp:cNvSpPr/>
      </dsp:nvSpPr>
      <dsp:spPr>
        <a:xfrm>
          <a:off x="0" y="504222"/>
          <a:ext cx="13411200" cy="705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4451924-DB81-4AC0-A031-A834CB42FF5A}">
      <dsp:nvSpPr>
        <dsp:cNvPr id="0" name=""/>
        <dsp:cNvSpPr/>
      </dsp:nvSpPr>
      <dsp:spPr>
        <a:xfrm>
          <a:off x="670560" y="90942"/>
          <a:ext cx="9387840" cy="826560"/>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4838" tIns="0" rIns="354838" bIns="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Managing contract and permanent employee’s expectations.</a:t>
          </a:r>
          <a:endParaRPr lang="en-US" sz="2400" kern="1200" dirty="0">
            <a:latin typeface="Times New Roman" panose="02020603050405020304" pitchFamily="18" charset="0"/>
            <a:cs typeface="Times New Roman" panose="02020603050405020304" pitchFamily="18" charset="0"/>
          </a:endParaRPr>
        </a:p>
      </dsp:txBody>
      <dsp:txXfrm>
        <a:off x="710909" y="131291"/>
        <a:ext cx="9307142" cy="745862"/>
      </dsp:txXfrm>
    </dsp:sp>
    <dsp:sp modelId="{27C73995-86C4-4865-8259-1FAD202A2A61}">
      <dsp:nvSpPr>
        <dsp:cNvPr id="0" name=""/>
        <dsp:cNvSpPr/>
      </dsp:nvSpPr>
      <dsp:spPr>
        <a:xfrm>
          <a:off x="0" y="1774302"/>
          <a:ext cx="13411200" cy="705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D32DE35-3204-40F5-B218-3C67990ABF07}">
      <dsp:nvSpPr>
        <dsp:cNvPr id="0" name=""/>
        <dsp:cNvSpPr/>
      </dsp:nvSpPr>
      <dsp:spPr>
        <a:xfrm>
          <a:off x="670560" y="1361022"/>
          <a:ext cx="9387840" cy="826560"/>
        </a:xfrm>
        <a:prstGeom prst="roundRect">
          <a:avLst/>
        </a:prstGeom>
        <a:solidFill>
          <a:schemeClr val="accent4">
            <a:hueOff val="-1116192"/>
            <a:satOff val="6725"/>
            <a:lumOff val="53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4838" tIns="0" rIns="354838"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Must Follow the changing Indian labour regulations.</a:t>
          </a:r>
          <a:endParaRPr lang="en-US" sz="2400" kern="1200" dirty="0">
            <a:latin typeface="Times New Roman" panose="02020603050405020304" pitchFamily="18" charset="0"/>
            <a:cs typeface="Times New Roman" panose="02020603050405020304" pitchFamily="18" charset="0"/>
          </a:endParaRPr>
        </a:p>
      </dsp:txBody>
      <dsp:txXfrm>
        <a:off x="710909" y="1401371"/>
        <a:ext cx="9307142" cy="745862"/>
      </dsp:txXfrm>
    </dsp:sp>
    <dsp:sp modelId="{BA1950FE-8513-481B-A875-B757ED6F35B6}">
      <dsp:nvSpPr>
        <dsp:cNvPr id="0" name=""/>
        <dsp:cNvSpPr/>
      </dsp:nvSpPr>
      <dsp:spPr>
        <a:xfrm>
          <a:off x="0" y="3044382"/>
          <a:ext cx="13411200" cy="705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7103C48-04F6-41ED-949E-C3A8FAAA8116}">
      <dsp:nvSpPr>
        <dsp:cNvPr id="0" name=""/>
        <dsp:cNvSpPr/>
      </dsp:nvSpPr>
      <dsp:spPr>
        <a:xfrm>
          <a:off x="670560" y="2631102"/>
          <a:ext cx="9387840" cy="826560"/>
        </a:xfrm>
        <a:prstGeom prst="roundRect">
          <a:avLst/>
        </a:prstGeom>
        <a:solidFill>
          <a:schemeClr val="accent4">
            <a:hueOff val="-2232385"/>
            <a:satOff val="13449"/>
            <a:lumOff val="107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4838" tIns="0" rIns="354838"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Example: Reliance must follow Industrial Relations Code 2020 (Roy and Dubey, 2022)</a:t>
          </a:r>
          <a:endParaRPr lang="en-US" sz="2400" kern="1200" dirty="0">
            <a:latin typeface="Times New Roman" panose="02020603050405020304" pitchFamily="18" charset="0"/>
            <a:cs typeface="Times New Roman" panose="02020603050405020304" pitchFamily="18" charset="0"/>
          </a:endParaRPr>
        </a:p>
      </dsp:txBody>
      <dsp:txXfrm>
        <a:off x="710909" y="2671451"/>
        <a:ext cx="9307142" cy="745862"/>
      </dsp:txXfrm>
    </dsp:sp>
    <dsp:sp modelId="{ED285FA7-7393-4D69-B71E-5E6F8827CDCB}">
      <dsp:nvSpPr>
        <dsp:cNvPr id="0" name=""/>
        <dsp:cNvSpPr/>
      </dsp:nvSpPr>
      <dsp:spPr>
        <a:xfrm>
          <a:off x="0" y="4314462"/>
          <a:ext cx="13411200" cy="705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EDD1D53-AF11-4325-843F-24C2CEDDC43B}">
      <dsp:nvSpPr>
        <dsp:cNvPr id="0" name=""/>
        <dsp:cNvSpPr/>
      </dsp:nvSpPr>
      <dsp:spPr>
        <a:xfrm>
          <a:off x="670560" y="3901182"/>
          <a:ext cx="9387840" cy="826560"/>
        </a:xfrm>
        <a:prstGeom prst="roundRect">
          <a:avLst/>
        </a:prstGeom>
        <a:solidFill>
          <a:schemeClr val="accent4">
            <a:hueOff val="-3348577"/>
            <a:satOff val="20174"/>
            <a:lumOff val="161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4838" tIns="0" rIns="354838"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Addressing employee grievances effectively.</a:t>
          </a:r>
          <a:endParaRPr lang="en-US" sz="2400" kern="1200">
            <a:latin typeface="Times New Roman" panose="02020603050405020304" pitchFamily="18" charset="0"/>
            <a:cs typeface="Times New Roman" panose="02020603050405020304" pitchFamily="18" charset="0"/>
          </a:endParaRPr>
        </a:p>
      </dsp:txBody>
      <dsp:txXfrm>
        <a:off x="710909" y="3941531"/>
        <a:ext cx="9307142" cy="745862"/>
      </dsp:txXfrm>
    </dsp:sp>
    <dsp:sp modelId="{6613F82A-ECF0-4518-BC49-15C72B6118C4}">
      <dsp:nvSpPr>
        <dsp:cNvPr id="0" name=""/>
        <dsp:cNvSpPr/>
      </dsp:nvSpPr>
      <dsp:spPr>
        <a:xfrm>
          <a:off x="0" y="5584542"/>
          <a:ext cx="13411200" cy="705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C6ACF09-EDE7-4308-B23F-E8CA94838F55}">
      <dsp:nvSpPr>
        <dsp:cNvPr id="0" name=""/>
        <dsp:cNvSpPr/>
      </dsp:nvSpPr>
      <dsp:spPr>
        <a:xfrm>
          <a:off x="670560" y="5171262"/>
          <a:ext cx="9387840" cy="826560"/>
        </a:xfrm>
        <a:prstGeom prst="roundRect">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4838" tIns="0" rIns="354838"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During operational changes, Reliance must maintain industrial harmony</a:t>
          </a:r>
          <a:endParaRPr lang="en-US" sz="2400" kern="1200" dirty="0">
            <a:latin typeface="Times New Roman" panose="02020603050405020304" pitchFamily="18" charset="0"/>
            <a:cs typeface="Times New Roman" panose="02020603050405020304" pitchFamily="18" charset="0"/>
          </a:endParaRPr>
        </a:p>
      </dsp:txBody>
      <dsp:txXfrm>
        <a:off x="710909" y="5211611"/>
        <a:ext cx="9307142" cy="7458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3530A-3F79-4C85-B19A-3E07ECBD0287}">
      <dsp:nvSpPr>
        <dsp:cNvPr id="0" name=""/>
        <dsp:cNvSpPr/>
      </dsp:nvSpPr>
      <dsp:spPr>
        <a:xfrm rot="5400000">
          <a:off x="748650" y="2789218"/>
          <a:ext cx="2224486" cy="3701495"/>
        </a:xfrm>
        <a:prstGeom prst="corner">
          <a:avLst>
            <a:gd name="adj1" fmla="val 16120"/>
            <a:gd name="adj2" fmla="val 16110"/>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C824180F-617E-4796-82B4-383956B7A1CB}">
      <dsp:nvSpPr>
        <dsp:cNvPr id="0" name=""/>
        <dsp:cNvSpPr/>
      </dsp:nvSpPr>
      <dsp:spPr>
        <a:xfrm>
          <a:off x="377328" y="3895168"/>
          <a:ext cx="3341731" cy="292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rtl="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Rapid Expansion: new business and continuous growth raise pressures on employees and leaders.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377328" y="3895168"/>
        <a:ext cx="3341731" cy="2929223"/>
      </dsp:txXfrm>
    </dsp:sp>
    <dsp:sp modelId="{6E6A2EF6-B3E6-4108-9392-3F50099137CA}">
      <dsp:nvSpPr>
        <dsp:cNvPr id="0" name=""/>
        <dsp:cNvSpPr/>
      </dsp:nvSpPr>
      <dsp:spPr>
        <a:xfrm>
          <a:off x="3088543" y="2516710"/>
          <a:ext cx="630515" cy="630515"/>
        </a:xfrm>
        <a:prstGeom prst="triangle">
          <a:avLst>
            <a:gd name="adj" fmla="val 100000"/>
          </a:avLst>
        </a:prstGeom>
        <a:solidFill>
          <a:schemeClr val="accent4">
            <a:hueOff val="-744128"/>
            <a:satOff val="4483"/>
            <a:lumOff val="359"/>
            <a:alphaOff val="0"/>
          </a:schemeClr>
        </a:solidFill>
        <a:ln w="9525" cap="flat" cmpd="sng" algn="ctr">
          <a:solidFill>
            <a:schemeClr val="accent4">
              <a:hueOff val="-744128"/>
              <a:satOff val="4483"/>
              <a:lumOff val="359"/>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1CDB39A7-3C24-4C91-B0D0-07F3C5A421B9}">
      <dsp:nvSpPr>
        <dsp:cNvPr id="0" name=""/>
        <dsp:cNvSpPr/>
      </dsp:nvSpPr>
      <dsp:spPr>
        <a:xfrm rot="5400000">
          <a:off x="4839581" y="1776913"/>
          <a:ext cx="2224486" cy="3701495"/>
        </a:xfrm>
        <a:prstGeom prst="corner">
          <a:avLst>
            <a:gd name="adj1" fmla="val 16120"/>
            <a:gd name="adj2" fmla="val 16110"/>
          </a:avLst>
        </a:prstGeom>
        <a:solidFill>
          <a:schemeClr val="accent4">
            <a:hueOff val="-1488257"/>
            <a:satOff val="8966"/>
            <a:lumOff val="719"/>
            <a:alphaOff val="0"/>
          </a:schemeClr>
        </a:solidFill>
        <a:ln w="9525" cap="flat" cmpd="sng" algn="ctr">
          <a:solidFill>
            <a:schemeClr val="accent4">
              <a:hueOff val="-1488257"/>
              <a:satOff val="8966"/>
              <a:lumOff val="719"/>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853EEDB8-B913-43F8-9F9D-753043FC1FE6}">
      <dsp:nvSpPr>
        <dsp:cNvPr id="0" name=""/>
        <dsp:cNvSpPr/>
      </dsp:nvSpPr>
      <dsp:spPr>
        <a:xfrm>
          <a:off x="4468259" y="2882863"/>
          <a:ext cx="3341731" cy="292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Skill Gaps:</a:t>
          </a:r>
          <a:r>
            <a:rPr lang="en-GB" sz="2400" b="1" kern="1200" dirty="0">
              <a:solidFill>
                <a:schemeClr val="tx1"/>
              </a:solidFill>
              <a:latin typeface="Times New Roman" panose="02020603050405020304" pitchFamily="18" charset="0"/>
              <a:cs typeface="Times New Roman" panose="02020603050405020304" pitchFamily="18" charset="0"/>
            </a:rPr>
            <a:t> </a:t>
          </a:r>
          <a:r>
            <a:rPr lang="en-GB" sz="2400" kern="1200" dirty="0">
              <a:solidFill>
                <a:schemeClr val="tx1"/>
              </a:solidFill>
              <a:latin typeface="Times New Roman" panose="02020603050405020304" pitchFamily="18" charset="0"/>
              <a:cs typeface="Times New Roman" panose="02020603050405020304" pitchFamily="18" charset="0"/>
            </a:rPr>
            <a:t>want digital skills, analytics, and AI which exceeds supply.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4468259" y="2882863"/>
        <a:ext cx="3341731" cy="2929223"/>
      </dsp:txXfrm>
    </dsp:sp>
    <dsp:sp modelId="{33279D32-D642-438B-90C8-3B54B1916332}">
      <dsp:nvSpPr>
        <dsp:cNvPr id="0" name=""/>
        <dsp:cNvSpPr/>
      </dsp:nvSpPr>
      <dsp:spPr>
        <a:xfrm>
          <a:off x="7179475" y="1504405"/>
          <a:ext cx="630515" cy="630515"/>
        </a:xfrm>
        <a:prstGeom prst="triangle">
          <a:avLst>
            <a:gd name="adj" fmla="val 100000"/>
          </a:avLst>
        </a:prstGeom>
        <a:solidFill>
          <a:schemeClr val="accent4">
            <a:hueOff val="-2232385"/>
            <a:satOff val="13449"/>
            <a:lumOff val="1078"/>
            <a:alphaOff val="0"/>
          </a:schemeClr>
        </a:solidFill>
        <a:ln w="9525" cap="flat" cmpd="sng" algn="ctr">
          <a:solidFill>
            <a:schemeClr val="accent4">
              <a:hueOff val="-2232385"/>
              <a:satOff val="13449"/>
              <a:lumOff val="1078"/>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9647AB37-C5E2-42B2-97E9-4E8C76A4CC8A}">
      <dsp:nvSpPr>
        <dsp:cNvPr id="0" name=""/>
        <dsp:cNvSpPr/>
      </dsp:nvSpPr>
      <dsp:spPr>
        <a:xfrm rot="5400000">
          <a:off x="8930513" y="764608"/>
          <a:ext cx="2224486" cy="3701495"/>
        </a:xfrm>
        <a:prstGeom prst="corner">
          <a:avLst>
            <a:gd name="adj1" fmla="val 16120"/>
            <a:gd name="adj2" fmla="val 16110"/>
          </a:avLst>
        </a:prstGeom>
        <a:solidFill>
          <a:schemeClr val="accent4">
            <a:hueOff val="-2976513"/>
            <a:satOff val="17933"/>
            <a:lumOff val="1437"/>
            <a:alphaOff val="0"/>
          </a:schemeClr>
        </a:solidFill>
        <a:ln w="9525" cap="flat" cmpd="sng" algn="ctr">
          <a:solidFill>
            <a:schemeClr val="accent4">
              <a:hueOff val="-2976513"/>
              <a:satOff val="17933"/>
              <a:lumOff val="1437"/>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01F71625-0E73-4371-A3EC-8D0F5A741F79}">
      <dsp:nvSpPr>
        <dsp:cNvPr id="0" name=""/>
        <dsp:cNvSpPr/>
      </dsp:nvSpPr>
      <dsp:spPr>
        <a:xfrm>
          <a:off x="8559191" y="1870558"/>
          <a:ext cx="3341731" cy="292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Business Diversification: the company operates within different segments which raise a work culture and different employee requirements.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8559191" y="1870558"/>
        <a:ext cx="3341731" cy="2929223"/>
      </dsp:txXfrm>
    </dsp:sp>
    <dsp:sp modelId="{10FF292B-FB04-471E-BE37-9B63A66DE658}">
      <dsp:nvSpPr>
        <dsp:cNvPr id="0" name=""/>
        <dsp:cNvSpPr/>
      </dsp:nvSpPr>
      <dsp:spPr>
        <a:xfrm>
          <a:off x="11270407" y="492100"/>
          <a:ext cx="630515" cy="630515"/>
        </a:xfrm>
        <a:prstGeom prst="triangle">
          <a:avLst>
            <a:gd name="adj" fmla="val 100000"/>
          </a:avLst>
        </a:prstGeom>
        <a:solidFill>
          <a:schemeClr val="accent4">
            <a:hueOff val="-3720641"/>
            <a:satOff val="22416"/>
            <a:lumOff val="1797"/>
            <a:alphaOff val="0"/>
          </a:schemeClr>
        </a:solidFill>
        <a:ln w="9525" cap="flat" cmpd="sng" algn="ctr">
          <a:solidFill>
            <a:schemeClr val="accent4">
              <a:hueOff val="-3720641"/>
              <a:satOff val="22416"/>
              <a:lumOff val="1797"/>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207A0411-B1BF-4EB7-B60F-FF2FC4646687}">
      <dsp:nvSpPr>
        <dsp:cNvPr id="0" name=""/>
        <dsp:cNvSpPr/>
      </dsp:nvSpPr>
      <dsp:spPr>
        <a:xfrm rot="5400000">
          <a:off x="13021445" y="-247696"/>
          <a:ext cx="2224486" cy="3701495"/>
        </a:xfrm>
        <a:prstGeom prst="corner">
          <a:avLst>
            <a:gd name="adj1" fmla="val 16120"/>
            <a:gd name="adj2" fmla="val 16110"/>
          </a:avLst>
        </a:prstGeom>
        <a:solidFill>
          <a:schemeClr val="accent4">
            <a:hueOff val="-4464770"/>
            <a:satOff val="26899"/>
            <a:lumOff val="2156"/>
            <a:alphaOff val="0"/>
          </a:schemeClr>
        </a:solidFill>
        <a:ln w="9525" cap="flat" cmpd="sng" algn="ctr">
          <a:solidFill>
            <a:schemeClr val="accent4">
              <a:hueOff val="-4464770"/>
              <a:satOff val="26899"/>
              <a:lumOff val="2156"/>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AAACA8F3-1220-4462-A25A-65153CD4AE2F}">
      <dsp:nvSpPr>
        <dsp:cNvPr id="0" name=""/>
        <dsp:cNvSpPr/>
      </dsp:nvSpPr>
      <dsp:spPr>
        <a:xfrm>
          <a:off x="12650123" y="858253"/>
          <a:ext cx="3341731" cy="292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Managing the 340,000+ Workforce builds the policy implementation and communication more complex (</a:t>
          </a:r>
          <a:r>
            <a:rPr lang="en-GB" sz="2400" kern="1200" dirty="0" err="1">
              <a:solidFill>
                <a:schemeClr val="tx1"/>
              </a:solidFill>
              <a:latin typeface="Times New Roman" panose="02020603050405020304" pitchFamily="18" charset="0"/>
              <a:cs typeface="Times New Roman" panose="02020603050405020304" pitchFamily="18" charset="0"/>
            </a:rPr>
            <a:t>Anand</a:t>
          </a:r>
          <a:r>
            <a:rPr lang="en-GB" sz="2400" kern="1200" dirty="0">
              <a:solidFill>
                <a:schemeClr val="tx1"/>
              </a:solidFill>
              <a:latin typeface="Times New Roman" panose="02020603050405020304" pitchFamily="18" charset="0"/>
              <a:cs typeface="Times New Roman" panose="02020603050405020304" pitchFamily="18" charset="0"/>
            </a:rPr>
            <a:t>, 2024).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12650123" y="858253"/>
        <a:ext cx="3341731" cy="29292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29C8A-5E4D-4495-BE99-31AAB4644479}">
      <dsp:nvSpPr>
        <dsp:cNvPr id="0" name=""/>
        <dsp:cNvSpPr/>
      </dsp:nvSpPr>
      <dsp:spPr>
        <a:xfrm rot="5400000">
          <a:off x="10024370" y="-3964992"/>
          <a:ext cx="1921242" cy="10338816"/>
        </a:xfrm>
        <a:prstGeom prst="round2Same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ctr" defTabSz="1066800" rtl="0">
            <a:lnSpc>
              <a:spcPct val="90000"/>
            </a:lnSpc>
            <a:spcBef>
              <a:spcPct val="0"/>
            </a:spcBef>
            <a:spcAft>
              <a:spcPct val="15000"/>
            </a:spcAft>
            <a:buChar char="•"/>
          </a:pPr>
          <a:r>
            <a:rPr lang="en-GB" sz="2400" i="1" kern="1200">
              <a:latin typeface="Times New Roman" panose="02020603050405020304" pitchFamily="18" charset="0"/>
              <a:cs typeface="Times New Roman" panose="02020603050405020304" pitchFamily="18" charset="0"/>
            </a:rPr>
            <a:t>Need data analytics skills, cloud computing, and AI exceeds available talent.</a:t>
          </a:r>
          <a:endParaRPr lang="en-US" sz="2400" i="1" kern="1200" dirty="0">
            <a:latin typeface="Times New Roman" panose="02020603050405020304" pitchFamily="18" charset="0"/>
            <a:cs typeface="Times New Roman" panose="02020603050405020304" pitchFamily="18" charset="0"/>
          </a:endParaRPr>
        </a:p>
      </dsp:txBody>
      <dsp:txXfrm rot="-5400000">
        <a:off x="5815584" y="337581"/>
        <a:ext cx="10245029" cy="1733668"/>
      </dsp:txXfrm>
    </dsp:sp>
    <dsp:sp modelId="{C7B0194D-37EA-4BD7-8CBA-96CD9CD203D0}">
      <dsp:nvSpPr>
        <dsp:cNvPr id="0" name=""/>
        <dsp:cNvSpPr/>
      </dsp:nvSpPr>
      <dsp:spPr>
        <a:xfrm>
          <a:off x="0" y="3638"/>
          <a:ext cx="5815584" cy="2401553"/>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i="1" kern="1200" dirty="0">
              <a:latin typeface="Times New Roman" panose="02020603050405020304" pitchFamily="18" charset="0"/>
              <a:cs typeface="Times New Roman" panose="02020603050405020304" pitchFamily="18" charset="0"/>
            </a:rPr>
            <a:t>AI Talent Shortage:</a:t>
          </a:r>
          <a:endParaRPr lang="en-US" sz="2400" i="1" kern="1200" dirty="0">
            <a:latin typeface="Times New Roman" panose="02020603050405020304" pitchFamily="18" charset="0"/>
            <a:cs typeface="Times New Roman" panose="02020603050405020304" pitchFamily="18" charset="0"/>
          </a:endParaRPr>
        </a:p>
      </dsp:txBody>
      <dsp:txXfrm>
        <a:off x="117234" y="120872"/>
        <a:ext cx="5581116" cy="2167085"/>
      </dsp:txXfrm>
    </dsp:sp>
    <dsp:sp modelId="{59F1B89C-BA14-43D1-A0FE-C191395CFF3C}">
      <dsp:nvSpPr>
        <dsp:cNvPr id="0" name=""/>
        <dsp:cNvSpPr/>
      </dsp:nvSpPr>
      <dsp:spPr>
        <a:xfrm rot="5400000">
          <a:off x="10024370" y="-1443361"/>
          <a:ext cx="1921242" cy="10338816"/>
        </a:xfrm>
        <a:prstGeom prst="round2Same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i="1" kern="1200" dirty="0">
              <a:latin typeface="Times New Roman" panose="02020603050405020304" pitchFamily="18" charset="0"/>
              <a:cs typeface="Times New Roman" panose="02020603050405020304" pitchFamily="18" charset="0"/>
            </a:rPr>
            <a:t>Constant digital transformations changes fatigue and creates learning pressure among the staff. </a:t>
          </a:r>
          <a:endParaRPr lang="en-US" sz="2400" i="1" kern="1200" dirty="0">
            <a:latin typeface="Times New Roman" panose="02020603050405020304" pitchFamily="18" charset="0"/>
            <a:cs typeface="Times New Roman" panose="02020603050405020304" pitchFamily="18" charset="0"/>
          </a:endParaRPr>
        </a:p>
      </dsp:txBody>
      <dsp:txXfrm rot="-5400000">
        <a:off x="5815584" y="2859212"/>
        <a:ext cx="10245029" cy="1733668"/>
      </dsp:txXfrm>
    </dsp:sp>
    <dsp:sp modelId="{DF317332-385E-4010-9C5F-8E5FF110DDD6}">
      <dsp:nvSpPr>
        <dsp:cNvPr id="0" name=""/>
        <dsp:cNvSpPr/>
      </dsp:nvSpPr>
      <dsp:spPr>
        <a:xfrm>
          <a:off x="0" y="2525269"/>
          <a:ext cx="5815584" cy="2401553"/>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dirty="0">
              <a:latin typeface="Times New Roman" panose="02020603050405020304" pitchFamily="18" charset="0"/>
              <a:cs typeface="Times New Roman" panose="02020603050405020304" pitchFamily="18" charset="0"/>
            </a:rPr>
            <a:t>Rapid Technology Adoption:</a:t>
          </a:r>
          <a:endParaRPr lang="en-US" sz="2400" i="1" kern="1200" dirty="0">
            <a:latin typeface="Times New Roman" panose="02020603050405020304" pitchFamily="18" charset="0"/>
            <a:cs typeface="Times New Roman" panose="02020603050405020304" pitchFamily="18" charset="0"/>
          </a:endParaRPr>
        </a:p>
      </dsp:txBody>
      <dsp:txXfrm>
        <a:off x="117234" y="2642503"/>
        <a:ext cx="5581116" cy="2167085"/>
      </dsp:txXfrm>
    </dsp:sp>
    <dsp:sp modelId="{86F8158E-7E87-45B1-9756-6410E726EC86}">
      <dsp:nvSpPr>
        <dsp:cNvPr id="0" name=""/>
        <dsp:cNvSpPr/>
      </dsp:nvSpPr>
      <dsp:spPr>
        <a:xfrm rot="5400000">
          <a:off x="10024370" y="1078269"/>
          <a:ext cx="1921242" cy="10338816"/>
        </a:xfrm>
        <a:prstGeom prst="round2Same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i="1" kern="1200" dirty="0">
              <a:latin typeface="Times New Roman" panose="02020603050405020304" pitchFamily="18" charset="0"/>
              <a:cs typeface="Times New Roman" panose="02020603050405020304" pitchFamily="18" charset="0"/>
            </a:rPr>
            <a:t>Growing utilisation of the digital platforms need employee’s accountability, awareness and stronger compliance (</a:t>
          </a:r>
          <a:r>
            <a:rPr lang="en-GB" sz="2400" i="1" kern="1200" dirty="0" err="1">
              <a:latin typeface="Times New Roman" panose="02020603050405020304" pitchFamily="18" charset="0"/>
              <a:cs typeface="Times New Roman" panose="02020603050405020304" pitchFamily="18" charset="0"/>
            </a:rPr>
            <a:t>Folorunso</a:t>
          </a:r>
          <a:r>
            <a:rPr lang="en-GB" sz="2400" i="1" kern="1200" dirty="0">
              <a:latin typeface="Times New Roman" panose="02020603050405020304" pitchFamily="18" charset="0"/>
              <a:cs typeface="Times New Roman" panose="02020603050405020304" pitchFamily="18" charset="0"/>
            </a:rPr>
            <a:t> et al. 2024). </a:t>
          </a:r>
          <a:endParaRPr lang="en-US" sz="2400" i="1" kern="1200" dirty="0">
            <a:latin typeface="Times New Roman" panose="02020603050405020304" pitchFamily="18" charset="0"/>
            <a:cs typeface="Times New Roman" panose="02020603050405020304" pitchFamily="18" charset="0"/>
          </a:endParaRPr>
        </a:p>
      </dsp:txBody>
      <dsp:txXfrm rot="-5400000">
        <a:off x="5815584" y="5380843"/>
        <a:ext cx="10245029" cy="1733668"/>
      </dsp:txXfrm>
    </dsp:sp>
    <dsp:sp modelId="{2AED0E9A-3B90-4A2A-8FD1-5D69E891A192}">
      <dsp:nvSpPr>
        <dsp:cNvPr id="0" name=""/>
        <dsp:cNvSpPr/>
      </dsp:nvSpPr>
      <dsp:spPr>
        <a:xfrm>
          <a:off x="0" y="5046900"/>
          <a:ext cx="5815584" cy="2401553"/>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dirty="0">
              <a:latin typeface="Times New Roman" panose="02020603050405020304" pitchFamily="18" charset="0"/>
              <a:cs typeface="Times New Roman" panose="02020603050405020304" pitchFamily="18" charset="0"/>
            </a:rPr>
            <a:t>Data Privacy Requirements and Cybersecurity:</a:t>
          </a:r>
          <a:endParaRPr lang="en-US" sz="2400" i="1" kern="1200" dirty="0">
            <a:latin typeface="Times New Roman" panose="02020603050405020304" pitchFamily="18" charset="0"/>
            <a:cs typeface="Times New Roman" panose="02020603050405020304" pitchFamily="18" charset="0"/>
          </a:endParaRPr>
        </a:p>
      </dsp:txBody>
      <dsp:txXfrm>
        <a:off x="117234" y="5164134"/>
        <a:ext cx="5581116" cy="216708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B4590-3B5F-4443-B485-688478951EE1}">
      <dsp:nvSpPr>
        <dsp:cNvPr id="0" name=""/>
        <dsp:cNvSpPr/>
      </dsp:nvSpPr>
      <dsp:spPr>
        <a:xfrm>
          <a:off x="0" y="4481141"/>
          <a:ext cx="12725400" cy="147081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Digital Grievance Channels:</a:t>
          </a:r>
          <a:endParaRPr lang="en-US" sz="2400" b="1" i="0" kern="1200" dirty="0">
            <a:latin typeface="Times New Roman" panose="02020603050405020304" pitchFamily="18" charset="0"/>
            <a:cs typeface="Times New Roman" panose="02020603050405020304" pitchFamily="18" charset="0"/>
          </a:endParaRPr>
        </a:p>
      </dsp:txBody>
      <dsp:txXfrm>
        <a:off x="0" y="4481141"/>
        <a:ext cx="12725400" cy="794237"/>
      </dsp:txXfrm>
    </dsp:sp>
    <dsp:sp modelId="{2182A05C-7660-4813-9932-6DEFE99E1555}">
      <dsp:nvSpPr>
        <dsp:cNvPr id="0" name=""/>
        <dsp:cNvSpPr/>
      </dsp:nvSpPr>
      <dsp:spPr>
        <a:xfrm>
          <a:off x="0" y="5245962"/>
          <a:ext cx="12725400" cy="676572"/>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Faster issue reporting</a:t>
          </a:r>
          <a:endParaRPr lang="en-US" sz="2400" b="1" i="0" kern="1200" dirty="0">
            <a:latin typeface="Times New Roman" panose="02020603050405020304" pitchFamily="18" charset="0"/>
            <a:cs typeface="Times New Roman" panose="02020603050405020304" pitchFamily="18" charset="0"/>
          </a:endParaRPr>
        </a:p>
      </dsp:txBody>
      <dsp:txXfrm>
        <a:off x="0" y="5245962"/>
        <a:ext cx="12725400" cy="676572"/>
      </dsp:txXfrm>
    </dsp:sp>
    <dsp:sp modelId="{37764728-DCA7-47B7-8E4C-814939D5E051}">
      <dsp:nvSpPr>
        <dsp:cNvPr id="0" name=""/>
        <dsp:cNvSpPr/>
      </dsp:nvSpPr>
      <dsp:spPr>
        <a:xfrm rot="10800000">
          <a:off x="0" y="2241096"/>
          <a:ext cx="12725400" cy="2262106"/>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Digital Feedback Platforms:</a:t>
          </a:r>
          <a:endParaRPr lang="en-US" sz="2400" b="1" i="0" kern="1200" dirty="0">
            <a:latin typeface="Times New Roman" panose="02020603050405020304" pitchFamily="18" charset="0"/>
            <a:cs typeface="Times New Roman" panose="02020603050405020304" pitchFamily="18" charset="0"/>
          </a:endParaRPr>
        </a:p>
      </dsp:txBody>
      <dsp:txXfrm rot="-10800000">
        <a:off x="0" y="2241096"/>
        <a:ext cx="12725400" cy="793999"/>
      </dsp:txXfrm>
    </dsp:sp>
    <dsp:sp modelId="{0D212DB8-8E29-4FEC-8A52-AFCCD6F0AB83}">
      <dsp:nvSpPr>
        <dsp:cNvPr id="0" name=""/>
        <dsp:cNvSpPr/>
      </dsp:nvSpPr>
      <dsp:spPr>
        <a:xfrm>
          <a:off x="0" y="3035096"/>
          <a:ext cx="12725400" cy="676369"/>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Real-time </a:t>
          </a:r>
          <a:r>
            <a:rPr lang="en-GB" sz="2400" b="1" i="0" kern="1200" dirty="0">
              <a:latin typeface="Times New Roman" panose="02020603050405020304" pitchFamily="18" charset="0"/>
              <a:cs typeface="Times New Roman" panose="02020603050405020304" pitchFamily="18" charset="0"/>
            </a:rPr>
            <a:t>employee suggestions</a:t>
          </a:r>
          <a:endParaRPr lang="en-US" sz="2400" b="1" i="0" kern="1200" dirty="0">
            <a:latin typeface="Times New Roman" panose="02020603050405020304" pitchFamily="18" charset="0"/>
            <a:cs typeface="Times New Roman" panose="02020603050405020304" pitchFamily="18" charset="0"/>
          </a:endParaRPr>
        </a:p>
      </dsp:txBody>
      <dsp:txXfrm>
        <a:off x="0" y="3035096"/>
        <a:ext cx="12725400" cy="676369"/>
      </dsp:txXfrm>
    </dsp:sp>
    <dsp:sp modelId="{14B61DA6-1793-4F13-80E0-B5E7AA0D68BB}">
      <dsp:nvSpPr>
        <dsp:cNvPr id="0" name=""/>
        <dsp:cNvSpPr/>
      </dsp:nvSpPr>
      <dsp:spPr>
        <a:xfrm rot="10800000">
          <a:off x="0" y="1052"/>
          <a:ext cx="12725400" cy="2262106"/>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AI-enabled Pulse Surveys:</a:t>
          </a:r>
          <a:endParaRPr lang="en-US" sz="2400" b="1" i="0" kern="1200" dirty="0">
            <a:latin typeface="Times New Roman" panose="02020603050405020304" pitchFamily="18" charset="0"/>
            <a:cs typeface="Times New Roman" panose="02020603050405020304" pitchFamily="18" charset="0"/>
          </a:endParaRPr>
        </a:p>
      </dsp:txBody>
      <dsp:txXfrm rot="-10800000">
        <a:off x="0" y="1052"/>
        <a:ext cx="12725400" cy="793999"/>
      </dsp:txXfrm>
    </dsp:sp>
    <dsp:sp modelId="{00835994-EC4C-4DF5-B11E-749EB337064A}">
      <dsp:nvSpPr>
        <dsp:cNvPr id="0" name=""/>
        <dsp:cNvSpPr/>
      </dsp:nvSpPr>
      <dsp:spPr>
        <a:xfrm>
          <a:off x="0" y="795051"/>
          <a:ext cx="12725400" cy="676369"/>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rtl="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Helps to collect the monthly feedback from the workforce (Zhu et al. 2022)</a:t>
          </a:r>
          <a:endParaRPr lang="en-US" sz="2400" b="1" i="0" kern="1200" dirty="0">
            <a:latin typeface="Times New Roman" panose="02020603050405020304" pitchFamily="18" charset="0"/>
            <a:cs typeface="Times New Roman" panose="02020603050405020304" pitchFamily="18" charset="0"/>
          </a:endParaRPr>
        </a:p>
      </dsp:txBody>
      <dsp:txXfrm>
        <a:off x="0" y="795051"/>
        <a:ext cx="12725400" cy="67636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64DAD-F1CD-45A6-9203-F2F7BCE9FB53}">
      <dsp:nvSpPr>
        <dsp:cNvPr id="0" name=""/>
        <dsp:cNvSpPr/>
      </dsp:nvSpPr>
      <dsp:spPr>
        <a:xfrm>
          <a:off x="0" y="3679258"/>
          <a:ext cx="10972800" cy="241399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latin typeface="Times New Roman" panose="02020603050405020304" pitchFamily="18" charset="0"/>
              <a:cs typeface="Times New Roman" panose="02020603050405020304" pitchFamily="18" charset="0"/>
            </a:rPr>
            <a:t>Predictive People Analytics:</a:t>
          </a:r>
          <a:endParaRPr lang="en-US" sz="2400" b="1" kern="1200">
            <a:latin typeface="Times New Roman" panose="02020603050405020304" pitchFamily="18" charset="0"/>
            <a:cs typeface="Times New Roman" panose="02020603050405020304" pitchFamily="18" charset="0"/>
          </a:endParaRPr>
        </a:p>
      </dsp:txBody>
      <dsp:txXfrm>
        <a:off x="0" y="3679258"/>
        <a:ext cx="10972800" cy="1303555"/>
      </dsp:txXfrm>
    </dsp:sp>
    <dsp:sp modelId="{87D9B215-544E-4E25-9E9F-0FEA4BBE8E8A}">
      <dsp:nvSpPr>
        <dsp:cNvPr id="0" name=""/>
        <dsp:cNvSpPr/>
      </dsp:nvSpPr>
      <dsp:spPr>
        <a:xfrm>
          <a:off x="0" y="4934534"/>
          <a:ext cx="10972800" cy="1110436"/>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Identify turnover (</a:t>
          </a:r>
          <a:r>
            <a:rPr lang="en-GB" sz="2400" b="1" kern="1200" dirty="0" err="1">
              <a:latin typeface="Times New Roman" panose="02020603050405020304" pitchFamily="18" charset="0"/>
              <a:cs typeface="Times New Roman" panose="02020603050405020304" pitchFamily="18" charset="0"/>
            </a:rPr>
            <a:t>Ho-Peltonen</a:t>
          </a:r>
          <a:r>
            <a:rPr lang="en-GB" sz="2400" b="1" kern="1200" dirty="0">
              <a:latin typeface="Times New Roman" panose="02020603050405020304" pitchFamily="18" charset="0"/>
              <a:cs typeface="Times New Roman" panose="02020603050405020304" pitchFamily="18" charset="0"/>
            </a:rPr>
            <a:t>, 2024)</a:t>
          </a:r>
          <a:endParaRPr lang="en-US" sz="2400" b="1" kern="1200" dirty="0">
            <a:latin typeface="Times New Roman" panose="02020603050405020304" pitchFamily="18" charset="0"/>
            <a:cs typeface="Times New Roman" panose="02020603050405020304" pitchFamily="18" charset="0"/>
          </a:endParaRPr>
        </a:p>
      </dsp:txBody>
      <dsp:txXfrm>
        <a:off x="0" y="4934534"/>
        <a:ext cx="10972800" cy="1110436"/>
      </dsp:txXfrm>
    </dsp:sp>
    <dsp:sp modelId="{96081812-DC58-4A46-BAC0-6E9C81B50660}">
      <dsp:nvSpPr>
        <dsp:cNvPr id="0" name=""/>
        <dsp:cNvSpPr/>
      </dsp:nvSpPr>
      <dsp:spPr>
        <a:xfrm rot="10800000">
          <a:off x="0" y="2748"/>
          <a:ext cx="10972800" cy="3712719"/>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b="1" kern="1200">
              <a:latin typeface="Times New Roman" panose="02020603050405020304" pitchFamily="18" charset="0"/>
              <a:cs typeface="Times New Roman" panose="02020603050405020304" pitchFamily="18" charset="0"/>
            </a:rPr>
            <a:t>HR Chabot’s: </a:t>
          </a:r>
          <a:endParaRPr lang="en-US" sz="2400" b="1" i="0" kern="1200" dirty="0">
            <a:latin typeface="Times New Roman" panose="02020603050405020304" pitchFamily="18" charset="0"/>
            <a:cs typeface="Times New Roman" panose="02020603050405020304" pitchFamily="18" charset="0"/>
          </a:endParaRPr>
        </a:p>
      </dsp:txBody>
      <dsp:txXfrm rot="-10800000">
        <a:off x="0" y="2748"/>
        <a:ext cx="10972800" cy="1303164"/>
      </dsp:txXfrm>
    </dsp:sp>
    <dsp:sp modelId="{29561981-A100-453C-9294-2C1667653414}">
      <dsp:nvSpPr>
        <dsp:cNvPr id="0" name=""/>
        <dsp:cNvSpPr/>
      </dsp:nvSpPr>
      <dsp:spPr>
        <a:xfrm>
          <a:off x="0" y="1305913"/>
          <a:ext cx="10972800" cy="1110103"/>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24/7 employee support </a:t>
          </a:r>
          <a:endParaRPr lang="en-US" sz="2400" b="1" kern="1200" dirty="0">
            <a:latin typeface="Times New Roman" panose="02020603050405020304" pitchFamily="18" charset="0"/>
            <a:cs typeface="Times New Roman" panose="02020603050405020304" pitchFamily="18" charset="0"/>
          </a:endParaRPr>
        </a:p>
      </dsp:txBody>
      <dsp:txXfrm>
        <a:off x="0" y="1305913"/>
        <a:ext cx="10972800" cy="11101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F3100-D34A-43EE-BD30-6615F73EDE9B}">
      <dsp:nvSpPr>
        <dsp:cNvPr id="0" name=""/>
        <dsp:cNvSpPr/>
      </dsp:nvSpPr>
      <dsp:spPr>
        <a:xfrm>
          <a:off x="0" y="3932207"/>
          <a:ext cx="9296400" cy="2579953"/>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Change Leadership Programmes: </a:t>
          </a:r>
          <a:endParaRPr lang="en-US" sz="2400" b="1" i="0" kern="1200" dirty="0">
            <a:latin typeface="Times New Roman" panose="02020603050405020304" pitchFamily="18" charset="0"/>
            <a:cs typeface="Times New Roman" panose="02020603050405020304" pitchFamily="18" charset="0"/>
          </a:endParaRPr>
        </a:p>
      </dsp:txBody>
      <dsp:txXfrm>
        <a:off x="0" y="3932207"/>
        <a:ext cx="9296400" cy="1393175"/>
      </dsp:txXfrm>
    </dsp:sp>
    <dsp:sp modelId="{A46B4135-E9F0-4EAA-9574-7BA1BF77D6F9}">
      <dsp:nvSpPr>
        <dsp:cNvPr id="0" name=""/>
        <dsp:cNvSpPr/>
      </dsp:nvSpPr>
      <dsp:spPr>
        <a:xfrm>
          <a:off x="0" y="5273783"/>
          <a:ext cx="9296400" cy="1186778"/>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Support digital transformation.</a:t>
          </a:r>
          <a:endParaRPr lang="en-US" sz="2400" b="1" i="0" kern="1200" dirty="0">
            <a:latin typeface="Times New Roman" panose="02020603050405020304" pitchFamily="18" charset="0"/>
            <a:cs typeface="Times New Roman" panose="02020603050405020304" pitchFamily="18" charset="0"/>
          </a:endParaRPr>
        </a:p>
      </dsp:txBody>
      <dsp:txXfrm>
        <a:off x="0" y="5273783"/>
        <a:ext cx="9296400" cy="1186778"/>
      </dsp:txXfrm>
    </dsp:sp>
    <dsp:sp modelId="{E6F1E3E3-5821-4E8C-9890-C24E42963E9B}">
      <dsp:nvSpPr>
        <dsp:cNvPr id="0" name=""/>
        <dsp:cNvSpPr/>
      </dsp:nvSpPr>
      <dsp:spPr>
        <a:xfrm rot="10800000">
          <a:off x="0" y="2937"/>
          <a:ext cx="9296400" cy="39679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Conflict Resolution Training</a:t>
          </a:r>
          <a:endParaRPr lang="en-US" sz="2400" b="1" i="0" kern="1200" dirty="0">
            <a:latin typeface="Times New Roman" panose="02020603050405020304" pitchFamily="18" charset="0"/>
            <a:cs typeface="Times New Roman" panose="02020603050405020304" pitchFamily="18" charset="0"/>
          </a:endParaRPr>
        </a:p>
      </dsp:txBody>
      <dsp:txXfrm rot="-10800000">
        <a:off x="0" y="2937"/>
        <a:ext cx="9296400" cy="1392757"/>
      </dsp:txXfrm>
    </dsp:sp>
    <dsp:sp modelId="{92874CF4-171C-4344-B6C8-D5D4D0B8D522}">
      <dsp:nvSpPr>
        <dsp:cNvPr id="0" name=""/>
        <dsp:cNvSpPr/>
      </dsp:nvSpPr>
      <dsp:spPr>
        <a:xfrm>
          <a:off x="0" y="1395694"/>
          <a:ext cx="9296400" cy="1186422"/>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Improve workplace relationships (Brachman et al. 2022).</a:t>
          </a:r>
          <a:endParaRPr lang="en-US" sz="2400" b="1" i="0" kern="1200" dirty="0">
            <a:latin typeface="Times New Roman" panose="02020603050405020304" pitchFamily="18" charset="0"/>
            <a:cs typeface="Times New Roman" panose="02020603050405020304" pitchFamily="18" charset="0"/>
          </a:endParaRPr>
        </a:p>
      </dsp:txBody>
      <dsp:txXfrm>
        <a:off x="0" y="1395694"/>
        <a:ext cx="9296400" cy="118642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73CE7-7426-4883-B8BD-65D2FF48A665}">
      <dsp:nvSpPr>
        <dsp:cNvPr id="0" name=""/>
        <dsp:cNvSpPr/>
      </dsp:nvSpPr>
      <dsp:spPr>
        <a:xfrm>
          <a:off x="0" y="3592477"/>
          <a:ext cx="12573000" cy="2357053"/>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Career Pathway Frameworks</a:t>
          </a:r>
          <a:endParaRPr lang="en-US" sz="2400" b="1" i="0" kern="1200" dirty="0">
            <a:latin typeface="Times New Roman" panose="02020603050405020304" pitchFamily="18" charset="0"/>
            <a:cs typeface="Times New Roman" panose="02020603050405020304" pitchFamily="18" charset="0"/>
          </a:endParaRPr>
        </a:p>
      </dsp:txBody>
      <dsp:txXfrm>
        <a:off x="0" y="3592477"/>
        <a:ext cx="12573000" cy="1272809"/>
      </dsp:txXfrm>
    </dsp:sp>
    <dsp:sp modelId="{CFA4145E-41A6-4F98-9862-E401039BD178}">
      <dsp:nvSpPr>
        <dsp:cNvPr id="0" name=""/>
        <dsp:cNvSpPr/>
      </dsp:nvSpPr>
      <dsp:spPr>
        <a:xfrm>
          <a:off x="0" y="4818145"/>
          <a:ext cx="12573000" cy="1084244"/>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Raise employee growth opportunities.</a:t>
          </a:r>
          <a:endParaRPr lang="en-US" sz="2400" b="1" i="0" kern="1200" dirty="0">
            <a:latin typeface="Times New Roman" panose="02020603050405020304" pitchFamily="18" charset="0"/>
            <a:cs typeface="Times New Roman" panose="02020603050405020304" pitchFamily="18" charset="0"/>
          </a:endParaRPr>
        </a:p>
      </dsp:txBody>
      <dsp:txXfrm>
        <a:off x="0" y="4818145"/>
        <a:ext cx="12573000" cy="1084244"/>
      </dsp:txXfrm>
    </dsp:sp>
    <dsp:sp modelId="{4BCC1E32-1345-4DE5-9F5A-A63C04AA4CD7}">
      <dsp:nvSpPr>
        <dsp:cNvPr id="0" name=""/>
        <dsp:cNvSpPr/>
      </dsp:nvSpPr>
      <dsp:spPr>
        <a:xfrm rot="10800000">
          <a:off x="0" y="2684"/>
          <a:ext cx="12573000" cy="362514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0" kern="1200">
              <a:latin typeface="Times New Roman" panose="02020603050405020304" pitchFamily="18" charset="0"/>
              <a:cs typeface="Times New Roman" panose="02020603050405020304" pitchFamily="18" charset="0"/>
            </a:rPr>
            <a:t>Digital Skills Training </a:t>
          </a:r>
          <a:endParaRPr lang="en-US" sz="2400" b="1" i="0" kern="1200" dirty="0">
            <a:latin typeface="Times New Roman" panose="02020603050405020304" pitchFamily="18" charset="0"/>
            <a:cs typeface="Times New Roman" panose="02020603050405020304" pitchFamily="18" charset="0"/>
          </a:endParaRPr>
        </a:p>
      </dsp:txBody>
      <dsp:txXfrm rot="-10800000">
        <a:off x="0" y="2684"/>
        <a:ext cx="12573000" cy="1272427"/>
      </dsp:txXfrm>
    </dsp:sp>
    <dsp:sp modelId="{39E7A586-C0E8-4735-BE65-A4E1CC43715D}">
      <dsp:nvSpPr>
        <dsp:cNvPr id="0" name=""/>
        <dsp:cNvSpPr/>
      </dsp:nvSpPr>
      <dsp:spPr>
        <a:xfrm>
          <a:off x="0" y="1275111"/>
          <a:ext cx="12573000" cy="1083919"/>
        </a:xfrm>
        <a:prstGeom prst="rect">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Times New Roman" panose="02020603050405020304" pitchFamily="18" charset="0"/>
              <a:cs typeface="Times New Roman" panose="02020603050405020304" pitchFamily="18" charset="0"/>
            </a:rPr>
            <a:t>Build future workforce capabilities (Sunday, 2025).</a:t>
          </a:r>
          <a:endParaRPr lang="en-US" sz="2400" b="1" i="0" kern="1200" dirty="0">
            <a:latin typeface="Times New Roman" panose="02020603050405020304" pitchFamily="18" charset="0"/>
            <a:cs typeface="Times New Roman" panose="02020603050405020304" pitchFamily="18" charset="0"/>
          </a:endParaRPr>
        </a:p>
      </dsp:txBody>
      <dsp:txXfrm>
        <a:off x="0" y="1275111"/>
        <a:ext cx="12573000" cy="10839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5C9B2-6943-476B-A9E6-EB3E811B0150}">
      <dsp:nvSpPr>
        <dsp:cNvPr id="0" name=""/>
        <dsp:cNvSpPr/>
      </dsp:nvSpPr>
      <dsp:spPr>
        <a:xfrm>
          <a:off x="0" y="917025"/>
          <a:ext cx="15011400" cy="14616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51112C1-CD65-412F-8D7B-678372FEF611}">
      <dsp:nvSpPr>
        <dsp:cNvPr id="0" name=""/>
        <dsp:cNvSpPr/>
      </dsp:nvSpPr>
      <dsp:spPr>
        <a:xfrm>
          <a:off x="750570" y="60945"/>
          <a:ext cx="10507980" cy="171216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97177" tIns="0" rIns="397177"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Leadership development raises employee relations.</a:t>
          </a:r>
          <a:endParaRPr lang="en-US" sz="2400" kern="1200" dirty="0">
            <a:latin typeface="Times New Roman" panose="02020603050405020304" pitchFamily="18" charset="0"/>
            <a:cs typeface="Times New Roman" panose="02020603050405020304" pitchFamily="18" charset="0"/>
          </a:endParaRPr>
        </a:p>
      </dsp:txBody>
      <dsp:txXfrm>
        <a:off x="834151" y="144526"/>
        <a:ext cx="10340818" cy="1544998"/>
      </dsp:txXfrm>
    </dsp:sp>
    <dsp:sp modelId="{8CD0F63C-A031-4C2C-9BB8-2D9AEFC4C0B7}">
      <dsp:nvSpPr>
        <dsp:cNvPr id="0" name=""/>
        <dsp:cNvSpPr/>
      </dsp:nvSpPr>
      <dsp:spPr>
        <a:xfrm>
          <a:off x="0" y="3547905"/>
          <a:ext cx="15011400" cy="1461600"/>
        </a:xfrm>
        <a:prstGeom prst="rect">
          <a:avLst/>
        </a:prstGeom>
        <a:solidFill>
          <a:schemeClr val="lt1">
            <a:alpha val="90000"/>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C18ABEC2-055D-41E9-87CC-C688B43A7394}">
      <dsp:nvSpPr>
        <dsp:cNvPr id="0" name=""/>
        <dsp:cNvSpPr/>
      </dsp:nvSpPr>
      <dsp:spPr>
        <a:xfrm>
          <a:off x="750570" y="2691825"/>
          <a:ext cx="10507980" cy="1712160"/>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97177" tIns="0" rIns="397177"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Digital technologies bring both workforce challenges and opportunities. </a:t>
          </a:r>
          <a:endParaRPr lang="en-US" sz="2400" kern="1200" dirty="0">
            <a:latin typeface="Times New Roman" panose="02020603050405020304" pitchFamily="18" charset="0"/>
            <a:cs typeface="Times New Roman" panose="02020603050405020304" pitchFamily="18" charset="0"/>
          </a:endParaRPr>
        </a:p>
      </dsp:txBody>
      <dsp:txXfrm>
        <a:off x="834151" y="2775406"/>
        <a:ext cx="10340818" cy="1544998"/>
      </dsp:txXfrm>
    </dsp:sp>
    <dsp:sp modelId="{641364A4-6244-48A7-8685-3E345CBA0E94}">
      <dsp:nvSpPr>
        <dsp:cNvPr id="0" name=""/>
        <dsp:cNvSpPr/>
      </dsp:nvSpPr>
      <dsp:spPr>
        <a:xfrm>
          <a:off x="0" y="6178785"/>
          <a:ext cx="15011400" cy="1461600"/>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C7F52621-DE88-4633-9B0C-1575D08A35DE}">
      <dsp:nvSpPr>
        <dsp:cNvPr id="0" name=""/>
        <dsp:cNvSpPr/>
      </dsp:nvSpPr>
      <dsp:spPr>
        <a:xfrm>
          <a:off x="750570" y="5322705"/>
          <a:ext cx="10507980" cy="171216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97177" tIns="0" rIns="397177"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Significant challenges arise from organisational complexity, and digital transformation</a:t>
          </a:r>
          <a:endParaRPr lang="en-US" sz="2400" kern="1200" dirty="0">
            <a:latin typeface="Times New Roman" panose="02020603050405020304" pitchFamily="18" charset="0"/>
            <a:cs typeface="Times New Roman" panose="02020603050405020304" pitchFamily="18" charset="0"/>
          </a:endParaRPr>
        </a:p>
      </dsp:txBody>
      <dsp:txXfrm>
        <a:off x="834151" y="5406286"/>
        <a:ext cx="10340818" cy="154499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145DE9-4A0A-41B6-B30F-F2C82756DDE3}" type="datetimeFigureOut">
              <a:rPr lang="en-US" smtClean="0"/>
              <a:t>8/3/2026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BEA424-59C4-4761-82AD-E618349864D0}" type="slidenum">
              <a:rPr lang="en-US" smtClean="0"/>
              <a:t>‹#›</a:t>
            </a:fld>
            <a:endParaRPr lang="en-US"/>
          </a:p>
        </p:txBody>
      </p:sp>
    </p:spTree>
    <p:extLst>
      <p:ext uri="{BB962C8B-B14F-4D97-AF65-F5344CB8AC3E}">
        <p14:creationId xmlns:p14="http://schemas.microsoft.com/office/powerpoint/2010/main" val="1505259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Reliance Industries Limited is the largest privately-owned business that started its operations in 1958. It operates in the sectors of </a:t>
            </a:r>
            <a:r>
              <a:rPr lang="en-US" sz="1200" b="0" i="0" u="none" strike="noStrike" kern="1200" dirty="0" err="1">
                <a:solidFill>
                  <a:schemeClr val="tx1"/>
                </a:solidFill>
                <a:effectLst/>
                <a:latin typeface="+mn-lt"/>
                <a:ea typeface="+mn-ea"/>
                <a:cs typeface="+mn-cs"/>
              </a:rPr>
              <a:t>Jio</a:t>
            </a:r>
            <a:r>
              <a:rPr lang="en-US" sz="1200" b="0" i="0" u="none" strike="noStrike" kern="1200" dirty="0">
                <a:solidFill>
                  <a:schemeClr val="tx1"/>
                </a:solidFill>
                <a:effectLst/>
                <a:latin typeface="+mn-lt"/>
                <a:ea typeface="+mn-ea"/>
                <a:cs typeface="+mn-cs"/>
              </a:rPr>
              <a:t> Telecom, Green Energy, Oil &amp; Gas and Digital Services, where there are more than 2,30,000 employees. Sustainable business growth thus requires effective employee relationships.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2</a:t>
            </a:fld>
            <a:endParaRPr lang="en-US"/>
          </a:p>
        </p:txBody>
      </p:sp>
    </p:spTree>
    <p:extLst>
      <p:ext uri="{BB962C8B-B14F-4D97-AF65-F5344CB8AC3E}">
        <p14:creationId xmlns:p14="http://schemas.microsoft.com/office/powerpoint/2010/main" val="2045745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Reliance Industries requires strengthening employee relationships with mutual respect, trust and transparent communication for strengthening commitment towards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Innovative and collaborative working culture helps in sustaining long-term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growth.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3</a:t>
            </a:fld>
            <a:endParaRPr lang="en-US"/>
          </a:p>
        </p:txBody>
      </p:sp>
    </p:spTree>
    <p:extLst>
      <p:ext uri="{BB962C8B-B14F-4D97-AF65-F5344CB8AC3E}">
        <p14:creationId xmlns:p14="http://schemas.microsoft.com/office/powerpoint/2010/main" val="3828686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purpose of this presentation is to explore the strategies that are adopted at Reliance Industries for better relationships with employees. Evidence-based recommendations based on the findings for improved workforce transformation and positive relationships.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4</a:t>
            </a:fld>
            <a:endParaRPr lang="en-US"/>
          </a:p>
        </p:txBody>
      </p:sp>
    </p:spTree>
    <p:extLst>
      <p:ext uri="{BB962C8B-B14F-4D97-AF65-F5344CB8AC3E}">
        <p14:creationId xmlns:p14="http://schemas.microsoft.com/office/powerpoint/2010/main" val="87488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Fair treatment, mutual respect and transparent communication are effective approaches that need to be implemented by employers to help in building trust and increasing active engagement of employees from the view of Psychological Contract Theory. In this context, Well-being, skill development, and recognition are effective approaches at Reliance Industries in acquiring employees' trust and increasing their engagement in the business.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5</a:t>
            </a:fld>
            <a:endParaRPr lang="en-US"/>
          </a:p>
        </p:txBody>
      </p:sp>
    </p:spTree>
    <p:extLst>
      <p:ext uri="{BB962C8B-B14F-4D97-AF65-F5344CB8AC3E}">
        <p14:creationId xmlns:p14="http://schemas.microsoft.com/office/powerpoint/2010/main" val="3959809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Reliance Industries, there have been implementations of an employee-focused culture to increase their engagement and commitment level. Open communication, respect, collaboration, and an outcome-focused approach for building a positive working culture and achieve better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outcomes.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6</a:t>
            </a:fld>
            <a:endParaRPr lang="en-US"/>
          </a:p>
        </p:txBody>
      </p:sp>
    </p:spTree>
    <p:extLst>
      <p:ext uri="{BB962C8B-B14F-4D97-AF65-F5344CB8AC3E}">
        <p14:creationId xmlns:p14="http://schemas.microsoft.com/office/powerpoint/2010/main" val="755764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Reliance Industries for the communication with its employees uses internal communication portals and town hall meetings. Digital platforms support real-time and seamless communication. Valuable feedback from employees are gathered for understanding whether there is a requirement for improvement that builds trust and loyalty. </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7</a:t>
            </a:fld>
            <a:endParaRPr lang="en-US"/>
          </a:p>
        </p:txBody>
      </p:sp>
    </p:spTree>
    <p:extLst>
      <p:ext uri="{BB962C8B-B14F-4D97-AF65-F5344CB8AC3E}">
        <p14:creationId xmlns:p14="http://schemas.microsoft.com/office/powerpoint/2010/main" val="2599382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shows employee engagement at Reliance Industries that is promoted by employee recognition programs, performance-based rewards, suggestions schemes, innovation competitions, and wellness programs. Some activities such as family welfare and community engagement develop commitment and motivation within the organization. These activities help to build employee satisfaction, productivity, and retention.</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8</a:t>
            </a:fld>
            <a:endParaRPr lang="en-US"/>
          </a:p>
        </p:txBody>
      </p:sp>
    </p:spTree>
    <p:extLst>
      <p:ext uri="{BB962C8B-B14F-4D97-AF65-F5344CB8AC3E}">
        <p14:creationId xmlns:p14="http://schemas.microsoft.com/office/powerpoint/2010/main" val="2776848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demonstrates that Reliance makes investments in its employees’ well-being through healthcare programs, insurance, safety in the work environment, career development, and training. There are programs for work-life balance and psychological well-being of the employees, which promote well-being. The welfare practices make the employees happy and satisfied and improve organizational performance.</a:t>
            </a: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9</a:t>
            </a:fld>
            <a:endParaRPr lang="en-US"/>
          </a:p>
        </p:txBody>
      </p:sp>
    </p:spTree>
    <p:extLst>
      <p:ext uri="{BB962C8B-B14F-4D97-AF65-F5344CB8AC3E}">
        <p14:creationId xmlns:p14="http://schemas.microsoft.com/office/powerpoint/2010/main" val="246973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slide, the positive industrial relations created by Reliance, which comply with labor laws, create grievance </a:t>
            </a:r>
            <a:r>
              <a:rPr lang="en-US" sz="1200" b="0" i="0" u="none" strike="noStrike" kern="1200" dirty="0" err="1">
                <a:solidFill>
                  <a:schemeClr val="tx1"/>
                </a:solidFill>
                <a:effectLst/>
                <a:latin typeface="+mn-lt"/>
                <a:ea typeface="+mn-ea"/>
                <a:cs typeface="+mn-cs"/>
              </a:rPr>
              <a:t>redressal</a:t>
            </a:r>
            <a:r>
              <a:rPr lang="en-US" sz="1200" b="0" i="0" u="none" strike="noStrike" kern="1200" dirty="0">
                <a:solidFill>
                  <a:schemeClr val="tx1"/>
                </a:solidFill>
                <a:effectLst/>
                <a:latin typeface="+mn-lt"/>
                <a:ea typeface="+mn-ea"/>
                <a:cs typeface="+mn-cs"/>
              </a:rPr>
              <a:t> systems, and promote constructive communication between management and trade unions have been pointed out. The creation of good </a:t>
            </a:r>
            <a:r>
              <a:rPr lang="en-US" sz="1200" b="0" i="0" u="none" strike="noStrike" kern="1200" dirty="0" err="1">
                <a:solidFill>
                  <a:schemeClr val="tx1"/>
                </a:solidFill>
                <a:effectLst/>
                <a:latin typeface="+mn-lt"/>
                <a:ea typeface="+mn-ea"/>
                <a:cs typeface="+mn-cs"/>
              </a:rPr>
              <a:t>redressal</a:t>
            </a:r>
            <a:r>
              <a:rPr lang="en-US" sz="1200" b="0" i="0" u="none" strike="noStrike" kern="1200" dirty="0">
                <a:solidFill>
                  <a:schemeClr val="tx1"/>
                </a:solidFill>
                <a:effectLst/>
                <a:latin typeface="+mn-lt"/>
                <a:ea typeface="+mn-ea"/>
                <a:cs typeface="+mn-cs"/>
              </a:rPr>
              <a:t> and employment relations ensures the prevention of industrial disputes.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10</a:t>
            </a:fld>
            <a:endParaRPr lang="en-US"/>
          </a:p>
        </p:txBody>
      </p:sp>
    </p:spTree>
    <p:extLst>
      <p:ext uri="{BB962C8B-B14F-4D97-AF65-F5344CB8AC3E}">
        <p14:creationId xmlns:p14="http://schemas.microsoft.com/office/powerpoint/2010/main" val="3023485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presents the existence of deployments of several varieties of HR digital technology such as employee self-service portal, automated attendance management, digital learning portal, and performance management technology within Reliance Industries. The use of AI-based HR and Workforce analytics technology helps make the recruitment process effective.</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11</a:t>
            </a:fld>
            <a:endParaRPr lang="en-US"/>
          </a:p>
        </p:txBody>
      </p:sp>
    </p:spTree>
    <p:extLst>
      <p:ext uri="{BB962C8B-B14F-4D97-AF65-F5344CB8AC3E}">
        <p14:creationId xmlns:p14="http://schemas.microsoft.com/office/powerpoint/2010/main" val="855912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this slide, Reliance improved the performance of HR through the expansion of AI, automation, </a:t>
            </a:r>
            <a:r>
              <a:rPr lang="en-US" sz="1200" b="0" i="0" u="none" strike="noStrike" kern="1200" dirty="0" err="1">
                <a:solidFill>
                  <a:schemeClr val="tx1"/>
                </a:solidFill>
                <a:effectLst/>
                <a:latin typeface="+mn-lt"/>
                <a:ea typeface="+mn-ea"/>
                <a:cs typeface="+mn-cs"/>
              </a:rPr>
              <a:t>chatbots</a:t>
            </a:r>
            <a:r>
              <a:rPr lang="en-US" sz="1200" b="0" i="0" u="none" strike="noStrike" kern="1200" dirty="0">
                <a:solidFill>
                  <a:schemeClr val="tx1"/>
                </a:solidFill>
                <a:effectLst/>
                <a:latin typeface="+mn-lt"/>
                <a:ea typeface="+mn-ea"/>
                <a:cs typeface="+mn-cs"/>
              </a:rPr>
              <a:t>, and people analytics. Predictive HR helps in workforce planning and retention of employees, while digital technology helps in improving the employee experience and service delivery process.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12</a:t>
            </a:fld>
            <a:endParaRPr lang="en-US"/>
          </a:p>
        </p:txBody>
      </p:sp>
    </p:spTree>
    <p:extLst>
      <p:ext uri="{BB962C8B-B14F-4D97-AF65-F5344CB8AC3E}">
        <p14:creationId xmlns:p14="http://schemas.microsoft.com/office/powerpoint/2010/main" val="2293132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presents that Reliance has the potential to enhance its programs related to digital learning, leadership development, skill upgrading, and re-skilling. The investment in future skills like artificial intelligence, sustainability, cybersecurity, and data analytics will help its employees cope with any kind of business challenge that comes their way.</a:t>
            </a:r>
            <a:endParaRPr lang="en-US" b="0" dirty="0">
              <a:effectLst/>
            </a:endParaRPr>
          </a:p>
          <a:p>
            <a:br>
              <a:rPr lang="en-US" dirty="0"/>
            </a:br>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93BEA424-59C4-4761-82AD-E618349864D0}" type="slidenum">
              <a:rPr lang="en-US" smtClean="0"/>
              <a:t>13</a:t>
            </a:fld>
            <a:endParaRPr lang="en-US"/>
          </a:p>
        </p:txBody>
      </p:sp>
    </p:spTree>
    <p:extLst>
      <p:ext uri="{BB962C8B-B14F-4D97-AF65-F5344CB8AC3E}">
        <p14:creationId xmlns:p14="http://schemas.microsoft.com/office/powerpoint/2010/main" val="778114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have highlighted that Reliance makes use of digital means to increase employee well-being in the workplace. This is facilitated by the social exchange theory, which enhances organizational loyalty and satisfaction.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14</a:t>
            </a:fld>
            <a:endParaRPr lang="en-US"/>
          </a:p>
        </p:txBody>
      </p:sp>
    </p:spTree>
    <p:extLst>
      <p:ext uri="{BB962C8B-B14F-4D97-AF65-F5344CB8AC3E}">
        <p14:creationId xmlns:p14="http://schemas.microsoft.com/office/powerpoint/2010/main" val="199272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illustrate that Reliance's growth across </a:t>
            </a:r>
            <a:r>
              <a:rPr lang="en-GB" sz="1200" kern="1200" dirty="0" err="1">
                <a:solidFill>
                  <a:schemeClr val="tx1"/>
                </a:solidFill>
                <a:effectLst/>
                <a:latin typeface="+mn-lt"/>
                <a:ea typeface="+mn-ea"/>
                <a:cs typeface="+mn-cs"/>
              </a:rPr>
              <a:t>Jio</a:t>
            </a:r>
            <a:r>
              <a:rPr lang="en-GB" sz="1200" kern="1200" dirty="0">
                <a:solidFill>
                  <a:schemeClr val="tx1"/>
                </a:solidFill>
                <a:effectLst/>
                <a:latin typeface="+mn-lt"/>
                <a:ea typeface="+mn-ea"/>
                <a:cs typeface="+mn-cs"/>
              </a:rPr>
              <a:t> and Retail brings opportunities to develop an inclusive workforce as well as a diverse workforce. Therefore, these women development initiatives also raise employee engagement and enhance innovation, which also raises retention, company performance and employer branding.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15</a:t>
            </a:fld>
            <a:endParaRPr lang="en-US"/>
          </a:p>
        </p:txBody>
      </p:sp>
    </p:spTree>
    <p:extLst>
      <p:ext uri="{BB962C8B-B14F-4D97-AF65-F5344CB8AC3E}">
        <p14:creationId xmlns:p14="http://schemas.microsoft.com/office/powerpoint/2010/main" val="30121297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In these slides, I am going to illustrate that the company Reliance is uniquely positioned to implement digital transformations. Therefore, the workforce innovations, green energy investments, automation and AI offer advantages to raise business performance and employees' experiences. As a result, these initiatives will give the company a competitive edge in future.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16</a:t>
            </a:fld>
            <a:endParaRPr lang="en-US"/>
          </a:p>
        </p:txBody>
      </p:sp>
    </p:spTree>
    <p:extLst>
      <p:ext uri="{BB962C8B-B14F-4D97-AF65-F5344CB8AC3E}">
        <p14:creationId xmlns:p14="http://schemas.microsoft.com/office/powerpoint/2010/main" val="20276756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illustrated that how Reliance scale develops significant retention within its workforce, which may not mean the competition of high organisational scaling, issues with </a:t>
            </a:r>
            <a:r>
              <a:rPr lang="en-GB" sz="1200" kern="1200" dirty="0" err="1">
                <a:solidFill>
                  <a:schemeClr val="tx1"/>
                </a:solidFill>
                <a:effectLst/>
                <a:latin typeface="+mn-lt"/>
                <a:ea typeface="+mn-ea"/>
                <a:cs typeface="+mn-cs"/>
              </a:rPr>
              <a:t>comm</a:t>
            </a:r>
            <a:r>
              <a:rPr lang="en-GB" sz="1200" kern="1200" dirty="0">
                <a:solidFill>
                  <a:schemeClr val="tx1"/>
                </a:solidFill>
                <a:effectLst/>
                <a:latin typeface="+mn-lt"/>
                <a:ea typeface="+mn-ea"/>
                <a:cs typeface="+mn-cs"/>
              </a:rPr>
              <a:t> or digital talent implications on employee retention, satisfaction and engagement will be handled effectively.</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17</a:t>
            </a:fld>
            <a:endParaRPr lang="en-US"/>
          </a:p>
        </p:txBody>
      </p:sp>
    </p:spTree>
    <p:extLst>
      <p:ext uri="{BB962C8B-B14F-4D97-AF65-F5344CB8AC3E}">
        <p14:creationId xmlns:p14="http://schemas.microsoft.com/office/powerpoint/2010/main" val="3762179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This slide illustrates that Reliance expands digital operations with the help of AI-enabled systems and </a:t>
            </a:r>
            <a:r>
              <a:rPr lang="en-GB" sz="1200" kern="1200" dirty="0" err="1">
                <a:solidFill>
                  <a:schemeClr val="tx1"/>
                </a:solidFill>
                <a:effectLst/>
                <a:latin typeface="+mn-lt"/>
                <a:ea typeface="+mn-ea"/>
                <a:cs typeface="+mn-cs"/>
              </a:rPr>
              <a:t>Jio</a:t>
            </a:r>
            <a:r>
              <a:rPr lang="en-GB" sz="1200" kern="1200" dirty="0">
                <a:solidFill>
                  <a:schemeClr val="tx1"/>
                </a:solidFill>
                <a:effectLst/>
                <a:latin typeface="+mn-lt"/>
                <a:ea typeface="+mn-ea"/>
                <a:cs typeface="+mn-cs"/>
              </a:rPr>
              <a:t>; as a result, sometimes employees face uncertainty in association with Job roles. In that case, successful transformation needs trust-building, training, communication and transparency. Without efficient change management, these skill gaps and resistance may decrease the advantages of digital innovations.  </a:t>
            </a:r>
            <a:endParaRPr lang="en-US" sz="1200" kern="1200" dirty="0">
              <a:solidFill>
                <a:schemeClr val="tx1"/>
              </a:solidFill>
              <a:effectLst/>
              <a:latin typeface="+mn-lt"/>
              <a:ea typeface="+mn-ea"/>
              <a:cs typeface="+mn-cs"/>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18</a:t>
            </a:fld>
            <a:endParaRPr lang="en-US"/>
          </a:p>
        </p:txBody>
      </p:sp>
    </p:spTree>
    <p:extLst>
      <p:ext uri="{BB962C8B-B14F-4D97-AF65-F5344CB8AC3E}">
        <p14:creationId xmlns:p14="http://schemas.microsoft.com/office/powerpoint/2010/main" val="3102962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demonstrated that developing change leadership capability, managing communication and building trust are important to manage positive employee relations within Reliance's organisations.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19</a:t>
            </a:fld>
            <a:endParaRPr lang="en-US"/>
          </a:p>
        </p:txBody>
      </p:sp>
    </p:spTree>
    <p:extLst>
      <p:ext uri="{BB962C8B-B14F-4D97-AF65-F5344CB8AC3E}">
        <p14:creationId xmlns:p14="http://schemas.microsoft.com/office/powerpoint/2010/main" val="907798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In these slides I am going to assess that Reliance operates within the industrial and manufacturing sector where labour relations emerge as important.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20</a:t>
            </a:fld>
            <a:endParaRPr lang="en-US"/>
          </a:p>
        </p:txBody>
      </p:sp>
    </p:spTree>
    <p:extLst>
      <p:ext uri="{BB962C8B-B14F-4D97-AF65-F5344CB8AC3E}">
        <p14:creationId xmlns:p14="http://schemas.microsoft.com/office/powerpoint/2010/main" val="25446390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illustrate that among the all issues managing AI related change and retaining digital talent emerge as  the broadest strategic issues as  it directly  impacts on the  future competitiveness. Therefore, industrial relations, labour compliance and communication effectiveness emerge as important for operations that need constant management and monitoring. </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21</a:t>
            </a:fld>
            <a:endParaRPr lang="en-US"/>
          </a:p>
        </p:txBody>
      </p:sp>
    </p:spTree>
    <p:extLst>
      <p:ext uri="{BB962C8B-B14F-4D97-AF65-F5344CB8AC3E}">
        <p14:creationId xmlns:p14="http://schemas.microsoft.com/office/powerpoint/2010/main" val="25783034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demonstrated the Fishbone Diagram which finds out the employee relations challenges underlying cause at the company. Therefore, these issues are led through the communication barriers, policy implementation challenges, diverse organisational cultures, and external pressures like regulatory changes and talent shortages. As a result gaining knowledge about these root cause assist to raise the targeted solutions </a:t>
            </a:r>
            <a:endParaRPr lang="en-US" sz="1200" kern="1200" dirty="0">
              <a:solidFill>
                <a:schemeClr val="tx1"/>
              </a:solidFill>
              <a:effectLst/>
              <a:latin typeface="+mn-lt"/>
              <a:ea typeface="+mn-ea"/>
              <a:cs typeface="+mn-cs"/>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22</a:t>
            </a:fld>
            <a:endParaRPr lang="en-US"/>
          </a:p>
        </p:txBody>
      </p:sp>
    </p:spTree>
    <p:extLst>
      <p:ext uri="{BB962C8B-B14F-4D97-AF65-F5344CB8AC3E}">
        <p14:creationId xmlns:p14="http://schemas.microsoft.com/office/powerpoint/2010/main" val="19454415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illustrated that the organizational structure of Reliance is one of the main factors responsible for poor employee relations. Therefore, expansion and diversification result in increased complexity in coordinating efforts. Various departments have different methods of management. Increased use of digital technologies creates a constant need for training programs and acquiring special skills.</a:t>
            </a:r>
            <a:endParaRPr lang="en-US" sz="1200" kern="1200" dirty="0">
              <a:solidFill>
                <a:schemeClr val="tx1"/>
              </a:solidFill>
              <a:effectLst/>
              <a:latin typeface="+mn-lt"/>
              <a:ea typeface="+mn-ea"/>
              <a:cs typeface="+mn-cs"/>
            </a:endParaRPr>
          </a:p>
          <a:p>
            <a:pPr algn="just" rtl="0">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23</a:t>
            </a:fld>
            <a:endParaRPr lang="en-US"/>
          </a:p>
        </p:txBody>
      </p:sp>
    </p:spTree>
    <p:extLst>
      <p:ext uri="{BB962C8B-B14F-4D97-AF65-F5344CB8AC3E}">
        <p14:creationId xmlns:p14="http://schemas.microsoft.com/office/powerpoint/2010/main" val="1390665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emphasised that digital transformations AI Emerge as a significant driver of employee’s retention issues. Therefore, the technological adaptation pressure also contributes to the workforce management challenges. </a:t>
            </a:r>
            <a:endParaRPr lang="en-US" sz="1200" kern="1200" dirty="0">
              <a:solidFill>
                <a:schemeClr val="tx1"/>
              </a:solidFill>
              <a:effectLst/>
              <a:latin typeface="+mn-lt"/>
              <a:ea typeface="+mn-ea"/>
              <a:cs typeface="+mn-cs"/>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24</a:t>
            </a:fld>
            <a:endParaRPr lang="en-US"/>
          </a:p>
        </p:txBody>
      </p:sp>
    </p:spTree>
    <p:extLst>
      <p:ext uri="{BB962C8B-B14F-4D97-AF65-F5344CB8AC3E}">
        <p14:creationId xmlns:p14="http://schemas.microsoft.com/office/powerpoint/2010/main" val="29244170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200" spc="36" dirty="0">
                <a:solidFill>
                  <a:srgbClr val="000000"/>
                </a:solidFill>
                <a:latin typeface="Times New Roman" panose="02020603050405020304" pitchFamily="18" charset="0"/>
                <a:ea typeface="Atma"/>
                <a:cs typeface="Times New Roman" panose="02020603050405020304" pitchFamily="18" charset="0"/>
                <a:sym typeface="Atma"/>
              </a:rPr>
              <a:t> </a:t>
            </a:r>
            <a:r>
              <a:rPr lang="en-GB" sz="1200" kern="1200" dirty="0">
                <a:solidFill>
                  <a:schemeClr val="tx1"/>
                </a:solidFill>
                <a:effectLst/>
                <a:latin typeface="+mn-lt"/>
                <a:ea typeface="+mn-ea"/>
                <a:cs typeface="+mn-cs"/>
              </a:rPr>
              <a:t>These slides demonstrated the employees' relation challenge impact on the different stakeholder groups. Therefore, the HR and managers drive integrations of workforce strategies. Besides, customers are impacted through the organisational performances, productivity and service quality. </a:t>
            </a:r>
            <a:endParaRPr lang="en-US" sz="1200" kern="1200" dirty="0">
              <a:solidFill>
                <a:schemeClr val="tx1"/>
              </a:solidFill>
              <a:effectLst/>
              <a:latin typeface="+mn-lt"/>
              <a:ea typeface="+mn-ea"/>
              <a:cs typeface="+mn-cs"/>
            </a:endParaRPr>
          </a:p>
          <a:p>
            <a:pPr marL="0" indent="0" algn="just">
              <a:lnSpc>
                <a:spcPct val="150000"/>
              </a:lnSpc>
              <a:buFont typeface="Wingdings" panose="05000000000000000000" pitchFamily="2" charset="2"/>
              <a:buNone/>
            </a:pPr>
            <a:endParaRPr lang="en-US" sz="1200" spc="36" dirty="0">
              <a:solidFill>
                <a:srgbClr val="000000"/>
              </a:solidFill>
              <a:latin typeface="Times New Roman" panose="02020603050405020304" pitchFamily="18" charset="0"/>
              <a:ea typeface="Atma"/>
              <a:cs typeface="Times New Roman" panose="02020603050405020304" pitchFamily="18" charset="0"/>
              <a:sym typeface="Atma"/>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25</a:t>
            </a:fld>
            <a:endParaRPr lang="en-US"/>
          </a:p>
        </p:txBody>
      </p:sp>
    </p:spTree>
    <p:extLst>
      <p:ext uri="{BB962C8B-B14F-4D97-AF65-F5344CB8AC3E}">
        <p14:creationId xmlns:p14="http://schemas.microsoft.com/office/powerpoint/2010/main" val="1376182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a:solidFill>
                  <a:schemeClr val="tx1"/>
                </a:solidFill>
                <a:effectLst/>
                <a:latin typeface="+mn-lt"/>
                <a:ea typeface="+mn-ea"/>
                <a:cs typeface="+mn-cs"/>
              </a:rPr>
              <a:t>These slides highlighted that digital feedback tools may allow the organization to collect workforce environments in a continuous manner and address employee concerns quickly.</a:t>
            </a: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5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26</a:t>
            </a:fld>
            <a:endParaRPr lang="en-US"/>
          </a:p>
        </p:txBody>
      </p:sp>
    </p:spTree>
    <p:extLst>
      <p:ext uri="{BB962C8B-B14F-4D97-AF65-F5344CB8AC3E}">
        <p14:creationId xmlns:p14="http://schemas.microsoft.com/office/powerpoint/2010/main" val="19211058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above slides demonstrate that using Predictive analytics helps to do initial analysis so as to detect any employee retention risks to an early extent and helps to improve the job satisfaction and operational efficiency.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27</a:t>
            </a:fld>
            <a:endParaRPr lang="en-US"/>
          </a:p>
        </p:txBody>
      </p:sp>
    </p:spTree>
    <p:extLst>
      <p:ext uri="{BB962C8B-B14F-4D97-AF65-F5344CB8AC3E}">
        <p14:creationId xmlns:p14="http://schemas.microsoft.com/office/powerpoint/2010/main" val="25330590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These slides recommended Leadership Development which commits directly to organisational performance, retention and engagement.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28</a:t>
            </a:fld>
            <a:endParaRPr lang="en-US"/>
          </a:p>
        </p:txBody>
      </p:sp>
    </p:spTree>
    <p:extLst>
      <p:ext uri="{BB962C8B-B14F-4D97-AF65-F5344CB8AC3E}">
        <p14:creationId xmlns:p14="http://schemas.microsoft.com/office/powerpoint/2010/main" val="34703520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These slides recommended continuous learning is important for green-energy transformation that also helps in organisational transformation. Therefore, continuous learning contributes to organisational performance, and engagement.</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29</a:t>
            </a:fld>
            <a:endParaRPr lang="en-US"/>
          </a:p>
        </p:txBody>
      </p:sp>
    </p:spTree>
    <p:extLst>
      <p:ext uri="{BB962C8B-B14F-4D97-AF65-F5344CB8AC3E}">
        <p14:creationId xmlns:p14="http://schemas.microsoft.com/office/powerpoint/2010/main" val="6479701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slide the phased integration approach helps to raise the adoption by decreasing risk. Therefore, the company Reliance must start pilot programmes and planning before organisation-wide implementation.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30</a:t>
            </a:fld>
            <a:endParaRPr lang="en-US"/>
          </a:p>
        </p:txBody>
      </p:sp>
    </p:spTree>
    <p:extLst>
      <p:ext uri="{BB962C8B-B14F-4D97-AF65-F5344CB8AC3E}">
        <p14:creationId xmlns:p14="http://schemas.microsoft.com/office/powerpoint/2010/main" val="32660894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This slide illustrates that companies' future workforce will depend highly on green energy capabilities and digital skills; as a result, human AI collaboration and continuous learning is important for sustainable business success.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31</a:t>
            </a:fld>
            <a:endParaRPr lang="en-US"/>
          </a:p>
        </p:txBody>
      </p:sp>
    </p:spTree>
    <p:extLst>
      <p:ext uri="{BB962C8B-B14F-4D97-AF65-F5344CB8AC3E}">
        <p14:creationId xmlns:p14="http://schemas.microsoft.com/office/powerpoint/2010/main" val="35895815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slide illustrates that within a company future employee relation will implement continuous learning, digital HR, and AI to create a high-performing, adaptable and skilled workforce.</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32</a:t>
            </a:fld>
            <a:endParaRPr lang="en-US"/>
          </a:p>
        </p:txBody>
      </p:sp>
    </p:spTree>
    <p:extLst>
      <p:ext uri="{BB962C8B-B14F-4D97-AF65-F5344CB8AC3E}">
        <p14:creationId xmlns:p14="http://schemas.microsoft.com/office/powerpoint/2010/main" val="38642809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200" spc="36" dirty="0">
                <a:solidFill>
                  <a:srgbClr val="000000"/>
                </a:solidFill>
                <a:latin typeface="Times New Roman" panose="02020603050405020304" pitchFamily="18" charset="0"/>
                <a:ea typeface="Atma"/>
                <a:cs typeface="Times New Roman" panose="02020603050405020304" pitchFamily="18" charset="0"/>
                <a:sym typeface="Atma"/>
              </a:rPr>
              <a:t> </a:t>
            </a:r>
            <a:r>
              <a:rPr lang="en-GB" sz="1200" kern="1200" dirty="0">
                <a:solidFill>
                  <a:schemeClr val="tx1"/>
                </a:solidFill>
                <a:effectLst/>
                <a:latin typeface="+mn-lt"/>
                <a:ea typeface="+mn-ea"/>
                <a:cs typeface="+mn-cs"/>
              </a:rPr>
              <a:t>This slide illustrates that through missing the digital innovation and AI with people concentrated HR practices the company Reliance can develop a future ready, skilled and engaged workforce. </a:t>
            </a: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endParaRPr lang="en-US" sz="1200" spc="36" dirty="0">
              <a:solidFill>
                <a:srgbClr val="000000"/>
              </a:solidFill>
              <a:latin typeface="Times New Roman" panose="02020603050405020304" pitchFamily="18" charset="0"/>
              <a:ea typeface="Atma"/>
              <a:cs typeface="Times New Roman" panose="02020603050405020304" pitchFamily="18" charset="0"/>
              <a:sym typeface="Atma"/>
            </a:endParaRPr>
          </a:p>
        </p:txBody>
      </p:sp>
      <p:sp>
        <p:nvSpPr>
          <p:cNvPr id="4" name="Slide Number Placeholder 3"/>
          <p:cNvSpPr>
            <a:spLocks noGrp="1"/>
          </p:cNvSpPr>
          <p:nvPr>
            <p:ph type="sldNum" sz="quarter" idx="10"/>
          </p:nvPr>
        </p:nvSpPr>
        <p:spPr/>
        <p:txBody>
          <a:bodyPr/>
          <a:lstStyle/>
          <a:p>
            <a:fld id="{93BEA424-59C4-4761-82AD-E618349864D0}" type="slidenum">
              <a:rPr lang="en-US" smtClean="0"/>
              <a:t>33</a:t>
            </a:fld>
            <a:endParaRPr lang="en-US"/>
          </a:p>
        </p:txBody>
      </p:sp>
    </p:spTree>
    <p:extLst>
      <p:ext uri="{BB962C8B-B14F-4D97-AF65-F5344CB8AC3E}">
        <p14:creationId xmlns:p14="http://schemas.microsoft.com/office/powerpoint/2010/main" val="23517633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Wingdings" panose="05000000000000000000" pitchFamily="2" charset="2"/>
              <a:buNone/>
            </a:pPr>
            <a:r>
              <a:rPr lang="en-US" sz="1200" spc="36" dirty="0">
                <a:solidFill>
                  <a:srgbClr val="000000"/>
                </a:solidFill>
                <a:latin typeface="Times New Roman" panose="02020603050405020304" pitchFamily="18" charset="0"/>
                <a:ea typeface="Atma"/>
                <a:cs typeface="Times New Roman" panose="02020603050405020304" pitchFamily="18" charset="0"/>
                <a:sym typeface="Atma"/>
              </a:rPr>
              <a:t> </a:t>
            </a:r>
          </a:p>
        </p:txBody>
      </p:sp>
      <p:sp>
        <p:nvSpPr>
          <p:cNvPr id="4" name="Slide Number Placeholder 3"/>
          <p:cNvSpPr>
            <a:spLocks noGrp="1"/>
          </p:cNvSpPr>
          <p:nvPr>
            <p:ph type="sldNum" sz="quarter" idx="10"/>
          </p:nvPr>
        </p:nvSpPr>
        <p:spPr/>
        <p:txBody>
          <a:bodyPr/>
          <a:lstStyle/>
          <a:p>
            <a:fld id="{93BEA424-59C4-4761-82AD-E618349864D0}" type="slidenum">
              <a:rPr lang="en-US" smtClean="0"/>
              <a:t>34</a:t>
            </a:fld>
            <a:endParaRPr lang="en-US"/>
          </a:p>
        </p:txBody>
      </p:sp>
    </p:spTree>
    <p:extLst>
      <p:ext uri="{BB962C8B-B14F-4D97-AF65-F5344CB8AC3E}">
        <p14:creationId xmlns:p14="http://schemas.microsoft.com/office/powerpoint/2010/main" val="2575137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8" Type="http://schemas.openxmlformats.org/officeDocument/2006/relationships/hyperlink" Target="https://ujlle.org.ng/index.php/ujlle/article/download/364/247" TargetMode="External"/><Relationship Id="rId13" Type="http://schemas.openxmlformats.org/officeDocument/2006/relationships/hyperlink" Target="https://philosophyreason.org/index.php/per/article/download/1870/1372" TargetMode="External"/><Relationship Id="rId18" Type="http://schemas.openxmlformats.org/officeDocument/2006/relationships/hyperlink" Target="https://www.ril.com/ar2020-21/human-capital.html" TargetMode="External"/><Relationship Id="rId3" Type="http://schemas.openxmlformats.org/officeDocument/2006/relationships/hyperlink" Target="https://www.mdpi.com/2071-1050/15/4/3415" TargetMode="External"/><Relationship Id="rId21" Type="http://schemas.openxmlformats.org/officeDocument/2006/relationships/hyperlink" Target="https://www.researchgate.net/profile/Nusrat-Shaheen-3/publication/390065898_Enhancing_Employee_Experience_and_Organizational_Growth_through_Self-Service_Functionalities_in_Oracle_HCM_Cloud/links/67ddd35372f7f37c3e76719e/Enhancing-Employee-Experience-and-Organizational-Growth-through-Self-Service-Functionalities-in-Oracle-HCM-Cloud.pdf" TargetMode="External"/><Relationship Id="rId7" Type="http://schemas.openxmlformats.org/officeDocument/2006/relationships/hyperlink" Target="https://dl.acm.org/doi/pdf/10.1145/3555212" TargetMode="External"/><Relationship Id="rId12" Type="http://schemas.openxmlformats.org/officeDocument/2006/relationships/hyperlink" Target="https://crcltd.org/index.php/RIHRM/article/download/9/11" TargetMode="External"/><Relationship Id="rId17" Type="http://schemas.openxmlformats.org/officeDocument/2006/relationships/hyperlink" Target="https://www.ril.com/businesses/retail" TargetMode="External"/><Relationship Id="rId25" Type="http://schemas.openxmlformats.org/officeDocument/2006/relationships/hyperlink" Target="https://www.mdpi.com/1660-4601/19/2/921" TargetMode="External"/><Relationship Id="rId2" Type="http://schemas.openxmlformats.org/officeDocument/2006/relationships/notesSlide" Target="../notesSlides/notesSlide33.xml"/><Relationship Id="rId16" Type="http://schemas.openxmlformats.org/officeDocument/2006/relationships/hyperlink" Target="https://www.tandfonline.com/doi/pdf/10.1080/00207543.2022.2116499" TargetMode="External"/><Relationship Id="rId20" Type="http://schemas.openxmlformats.org/officeDocument/2006/relationships/hyperlink" Target="https://www.mdpi.com/2071-1050/15/6/5019" TargetMode="External"/><Relationship Id="rId1" Type="http://schemas.openxmlformats.org/officeDocument/2006/relationships/slideLayout" Target="../slideLayouts/slideLayout7.xml"/><Relationship Id="rId6" Type="http://schemas.openxmlformats.org/officeDocument/2006/relationships/hyperlink" Target="https://www.researchgate.net/profile/Banji-Olaleye/publication/364930861_The_relation_between_perceived_organizational_support_and_employee_satisfaction_the_role_of_relational_psychological_contract_and_reciprocity_ideology/links/635ee55a6e0d367d91de639b/The-relation-between-perceived-organizational-support-and-employee-satisfaction-the-role-of-relational-psychological-contract-and-reciprocity-ideology.pdf" TargetMode="External"/><Relationship Id="rId11" Type="http://schemas.openxmlformats.org/officeDocument/2006/relationships/hyperlink" Target="https://www.doria.fi/bitstream/handle/10024/188982/ho-peltonen_mai.pdf?sequence=2" TargetMode="External"/><Relationship Id="rId24" Type="http://schemas.openxmlformats.org/officeDocument/2006/relationships/hyperlink" Target="https://link.springer.com/content/pdf/10.1007/978-3-658-42948-5_11.pdf" TargetMode="External"/><Relationship Id="rId5" Type="http://schemas.openxmlformats.org/officeDocument/2006/relationships/hyperlink" Target="https://www.mdpi.com/2071-1050/16/3/1035" TargetMode="External"/><Relationship Id="rId15" Type="http://schemas.openxmlformats.org/officeDocument/2006/relationships/hyperlink" Target="https://bbejournal.com/index.php/BBE/article/download/560/430" TargetMode="External"/><Relationship Id="rId23" Type="http://schemas.openxmlformats.org/officeDocument/2006/relationships/hyperlink" Target="https://www.mdpi.com/1660-4601/19/23/15527" TargetMode="External"/><Relationship Id="rId10" Type="http://schemas.openxmlformats.org/officeDocument/2006/relationships/hyperlink" Target="https://www.researchgate.net/profile/Ifeoluwa-Wada/publication/385525362_Security_compliance_and_its_implication_for_cybersecurity/links/672925162326b47637c7aeac/Security-compliance-and-its-implication-for-cybersecurity.pdf" TargetMode="External"/><Relationship Id="rId19" Type="http://schemas.openxmlformats.org/officeDocument/2006/relationships/hyperlink" Target="https://pmc.ncbi.nlm.nih.gov/articles/PMC9135385/pdf/41027_2022_Article_368.pdf" TargetMode="External"/><Relationship Id="rId4" Type="http://schemas.openxmlformats.org/officeDocument/2006/relationships/hyperlink" Target="https://www.business-standard.com/companies/news/over-half-of-reliance-employees-under-30-women-make-up-21-of-workforce-124080701002_1.html" TargetMode="External"/><Relationship Id="rId9" Type="http://schemas.openxmlformats.org/officeDocument/2006/relationships/hyperlink" Target="https://link.springer.com/content/pdf/10.1007/s11023-025-09754-9.pdf" TargetMode="External"/><Relationship Id="rId14" Type="http://schemas.openxmlformats.org/officeDocument/2006/relationships/hyperlink" Target="https://escholarship.org/content/qt9801z9d3/qt9801z9d3.pdf" TargetMode="External"/><Relationship Id="rId22" Type="http://schemas.openxmlformats.org/officeDocument/2006/relationships/hyperlink" Target="https://www.journalehdi.com/download/behavioral-impacts-of-ai-reliance-in-diagnostics-balancing-automation-with-skill-retention-16894.pdf"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990600" y="876300"/>
            <a:ext cx="15621000" cy="2954655"/>
          </a:xfrm>
          <a:prstGeom prst="rect">
            <a:avLst/>
          </a:prstGeom>
        </p:spPr>
        <p:txBody>
          <a:bodyPr wrap="square" lIns="0" tIns="0" rIns="0" bIns="0" rtlCol="0" anchor="t">
            <a:spAutoFit/>
          </a:bodyPr>
          <a:lstStyle/>
          <a:p>
            <a:pPr algn="ctr">
              <a:lnSpc>
                <a:spcPct val="150000"/>
              </a:lnSpc>
            </a:pPr>
            <a:r>
              <a:rPr lang="en-US" sz="3200" b="1" dirty="0">
                <a:solidFill>
                  <a:srgbClr val="002060"/>
                </a:solidFill>
                <a:latin typeface="Times New Roman" panose="02020603050405020304" pitchFamily="18" charset="0"/>
                <a:ea typeface="HU블루오션"/>
                <a:cs typeface="Times New Roman" panose="02020603050405020304" pitchFamily="18" charset="0"/>
                <a:sym typeface="HU블루오션"/>
              </a:rPr>
              <a:t>Module: Human Capital Management</a:t>
            </a:r>
          </a:p>
          <a:p>
            <a:pPr algn="ctr">
              <a:lnSpc>
                <a:spcPct val="150000"/>
              </a:lnSpc>
            </a:pPr>
            <a:r>
              <a:rPr lang="en-US" sz="3200" b="1" dirty="0">
                <a:solidFill>
                  <a:srgbClr val="002060"/>
                </a:solidFill>
                <a:latin typeface="Times New Roman" panose="02020603050405020304" pitchFamily="18" charset="0"/>
                <a:ea typeface="HU블루오션"/>
                <a:cs typeface="Times New Roman" panose="02020603050405020304" pitchFamily="18" charset="0"/>
                <a:sym typeface="HU블루오션"/>
              </a:rPr>
              <a:t>Module Code: LCMB7023</a:t>
            </a:r>
          </a:p>
          <a:p>
            <a:pPr algn="ctr">
              <a:lnSpc>
                <a:spcPct val="150000"/>
              </a:lnSpc>
            </a:pPr>
            <a:r>
              <a:rPr lang="en-US" sz="3200" b="1" i="1" dirty="0">
                <a:latin typeface="Times New Roman" panose="02020603050405020304" pitchFamily="18" charset="0"/>
                <a:ea typeface="HU블루오션"/>
                <a:cs typeface="Times New Roman" panose="02020603050405020304" pitchFamily="18" charset="0"/>
                <a:sym typeface="HU블루오션"/>
              </a:rPr>
              <a:t>Employee Relations at Reliance Industries Limited: Current Practices, Challenges, Opportunities and Future Workforce Transformation</a:t>
            </a:r>
          </a:p>
        </p:txBody>
      </p:sp>
      <p:sp>
        <p:nvSpPr>
          <p:cNvPr id="15" name="TextBox 15"/>
          <p:cNvSpPr txBox="1"/>
          <p:nvPr/>
        </p:nvSpPr>
        <p:spPr>
          <a:xfrm>
            <a:off x="990600" y="5143500"/>
            <a:ext cx="8001000" cy="3974165"/>
          </a:xfrm>
          <a:prstGeom prst="rect">
            <a:avLst/>
          </a:prstGeom>
        </p:spPr>
        <p:txBody>
          <a:bodyPr wrap="square" lIns="0" tIns="0" rIns="0" bIns="0" rtlCol="0" anchor="t">
            <a:spAutoFit/>
          </a:bodyPr>
          <a:lstStyle/>
          <a:p>
            <a:pPr algn="just">
              <a:lnSpc>
                <a:spcPct val="150000"/>
              </a:lnSpc>
            </a:pPr>
            <a:r>
              <a:rPr lang="nl-NL" sz="3200" b="1" dirty="0">
                <a:latin typeface="Times New Roman" panose="02020603050405020304" pitchFamily="18" charset="0"/>
                <a:ea typeface="Atma"/>
                <a:cs typeface="Times New Roman" panose="02020603050405020304" pitchFamily="18" charset="0"/>
                <a:sym typeface="Atma"/>
              </a:rPr>
              <a:t>Group Members:</a:t>
            </a:r>
          </a:p>
          <a:p>
            <a:pPr algn="just">
              <a:lnSpc>
                <a:spcPct val="150000"/>
              </a:lnSpc>
            </a:pPr>
            <a:r>
              <a:rPr lang="nl-NL" sz="2800" b="1" dirty="0">
                <a:latin typeface="Times New Roman" panose="02020603050405020304" pitchFamily="18" charset="0"/>
                <a:ea typeface="Atma"/>
                <a:cs typeface="Times New Roman" panose="02020603050405020304" pitchFamily="18" charset="0"/>
                <a:sym typeface="Atma"/>
              </a:rPr>
              <a:t>Parag Jayantibhai Ghevariya – 2539367</a:t>
            </a:r>
          </a:p>
          <a:p>
            <a:pPr algn="just">
              <a:lnSpc>
                <a:spcPct val="150000"/>
              </a:lnSpc>
            </a:pPr>
            <a:r>
              <a:rPr lang="nl-NL" sz="2800" b="1">
                <a:latin typeface="Times New Roman" panose="02020603050405020304" pitchFamily="18" charset="0"/>
                <a:ea typeface="Atma"/>
                <a:cs typeface="Times New Roman" panose="02020603050405020304" pitchFamily="18" charset="0"/>
                <a:sym typeface="Atma"/>
              </a:rPr>
              <a:t>Fennyben Vijaykumar </a:t>
            </a:r>
            <a:r>
              <a:rPr lang="nl-NL" sz="2800" b="1" dirty="0">
                <a:latin typeface="Times New Roman" panose="02020603050405020304" pitchFamily="18" charset="0"/>
                <a:ea typeface="Atma"/>
                <a:cs typeface="Times New Roman" panose="02020603050405020304" pitchFamily="18" charset="0"/>
                <a:sym typeface="Atma"/>
              </a:rPr>
              <a:t>Surti – 2534403</a:t>
            </a:r>
          </a:p>
          <a:p>
            <a:pPr algn="just">
              <a:lnSpc>
                <a:spcPct val="150000"/>
              </a:lnSpc>
            </a:pPr>
            <a:r>
              <a:rPr lang="nl-NL" sz="2800" b="1" dirty="0">
                <a:latin typeface="Times New Roman" panose="02020603050405020304" pitchFamily="18" charset="0"/>
                <a:ea typeface="Atma"/>
                <a:cs typeface="Times New Roman" panose="02020603050405020304" pitchFamily="18" charset="0"/>
                <a:sym typeface="Atma"/>
              </a:rPr>
              <a:t>Shivang Narshibhai Kalsariya - 2532573</a:t>
            </a:r>
          </a:p>
          <a:p>
            <a:pPr algn="just">
              <a:lnSpc>
                <a:spcPct val="150000"/>
              </a:lnSpc>
            </a:pPr>
            <a:r>
              <a:rPr lang="nl-NL" sz="2800" b="1" dirty="0">
                <a:latin typeface="Times New Roman" panose="02020603050405020304" pitchFamily="18" charset="0"/>
                <a:ea typeface="Atma"/>
                <a:cs typeface="Times New Roman" panose="02020603050405020304" pitchFamily="18" charset="0"/>
                <a:sym typeface="Atma"/>
              </a:rPr>
              <a:t>Kavya Nareshbhai Kankotiya – 2537035</a:t>
            </a:r>
          </a:p>
          <a:p>
            <a:pPr algn="just">
              <a:lnSpc>
                <a:spcPct val="150000"/>
              </a:lnSpc>
            </a:pPr>
            <a:endParaRPr lang="nl-NL" sz="3200" b="1" dirty="0">
              <a:latin typeface="Times New Roman" panose="02020603050405020304" pitchFamily="18" charset="0"/>
              <a:ea typeface="Atma"/>
              <a:cs typeface="Times New Roman" panose="02020603050405020304" pitchFamily="18" charset="0"/>
              <a:sym typeface="Atma"/>
            </a:endParaRPr>
          </a:p>
        </p:txBody>
      </p:sp>
      <p:pic>
        <p:nvPicPr>
          <p:cNvPr id="2" name="Picture 1"/>
          <p:cNvPicPr>
            <a:picLocks noChangeAspect="1"/>
          </p:cNvPicPr>
          <p:nvPr/>
        </p:nvPicPr>
        <p:blipFill>
          <a:blip r:embed="rId2"/>
          <a:stretch>
            <a:fillRect/>
          </a:stretch>
        </p:blipFill>
        <p:spPr>
          <a:xfrm>
            <a:off x="10668000" y="4703556"/>
            <a:ext cx="6477000" cy="364331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Introduction</a:t>
            </a:r>
            <a:endParaRPr lang="en-US" sz="3600" dirty="0"/>
          </a:p>
        </p:txBody>
      </p:sp>
      <p:sp>
        <p:nvSpPr>
          <p:cNvPr id="3" name="Rectangle 2"/>
          <p:cNvSpPr/>
          <p:nvPr/>
        </p:nvSpPr>
        <p:spPr>
          <a:xfrm>
            <a:off x="9753600" y="3924300"/>
            <a:ext cx="7772400" cy="4457952"/>
          </a:xfrm>
          <a:prstGeom prst="rect">
            <a:avLst/>
          </a:prstGeom>
          <a:solidFill>
            <a:srgbClr val="66FFCC"/>
          </a:solidFill>
        </p:spPr>
        <p:style>
          <a:lnRef idx="1">
            <a:schemeClr val="accent6"/>
          </a:lnRef>
          <a:fillRef idx="2">
            <a:schemeClr val="accent6"/>
          </a:fillRef>
          <a:effectRef idx="1">
            <a:schemeClr val="accent6"/>
          </a:effectRef>
          <a:fontRef idx="minor">
            <a:schemeClr val="dk1"/>
          </a:fontRef>
        </p:style>
        <p:txBody>
          <a:bodyPr wrap="square">
            <a:spAutoFit/>
          </a:bodyPr>
          <a:lstStyle/>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Reliance Industries Limited is India’s largest private sector firm that employs more than 2,30,000 people for its operations (RIL, 2026).</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Since its operation from 1958, it has expanded its business in the areas of </a:t>
            </a:r>
            <a:r>
              <a:rPr lang="en-GB" sz="2400" dirty="0" err="1">
                <a:latin typeface="Times New Roman" panose="02020603050405020304" pitchFamily="18" charset="0"/>
                <a:cs typeface="Times New Roman" panose="02020603050405020304" pitchFamily="18" charset="0"/>
              </a:rPr>
              <a:t>Jio</a:t>
            </a:r>
            <a:r>
              <a:rPr lang="en-GB" sz="2400" dirty="0">
                <a:latin typeface="Times New Roman" panose="02020603050405020304" pitchFamily="18" charset="0"/>
                <a:cs typeface="Times New Roman" panose="02020603050405020304" pitchFamily="18" charset="0"/>
              </a:rPr>
              <a:t> Telecom, Green Energy, Oil &amp; Gas and Digital Services. </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For sustaining success, employee relationships are highly important</a:t>
            </a:r>
          </a:p>
        </p:txBody>
      </p:sp>
      <p:pic>
        <p:nvPicPr>
          <p:cNvPr id="1026" name="Picture 2" descr="Reliance Industries Case Study | Reliance Industries Success S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629" y="2911577"/>
            <a:ext cx="8382000" cy="6426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16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Why Employee Relations Matter</a:t>
            </a:r>
            <a:endParaRPr lang="en-US" sz="3600" dirty="0"/>
          </a:p>
        </p:txBody>
      </p:sp>
      <p:sp>
        <p:nvSpPr>
          <p:cNvPr id="4" name="Rounded Rectangle 3"/>
          <p:cNvSpPr/>
          <p:nvPr/>
        </p:nvSpPr>
        <p:spPr>
          <a:xfrm>
            <a:off x="457200" y="2324100"/>
            <a:ext cx="8610600" cy="6172200"/>
          </a:xfrm>
          <a:prstGeom prst="roundRect">
            <a:avLst/>
          </a:prstGeom>
          <a:solidFill>
            <a:srgbClr val="66FFCC"/>
          </a:solidFill>
        </p:spPr>
        <p:style>
          <a:lnRef idx="1">
            <a:schemeClr val="accent2"/>
          </a:lnRef>
          <a:fillRef idx="2">
            <a:schemeClr val="accent2"/>
          </a:fillRef>
          <a:effectRef idx="1">
            <a:schemeClr val="accent2"/>
          </a:effectRef>
          <a:fontRef idx="minor">
            <a:schemeClr val="dk1"/>
          </a:fontRef>
        </p:style>
        <p:txBody>
          <a:bodyPr rtlCol="0" anchor="ctr"/>
          <a:lstStyle/>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A positive employee relationship is needed for increasing their active engagement in business and strengthening organisational productivity.</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There is a requirement for clear communication, mutual respect and trust in strengthening relationships across employers and employees (Raza et al., 2023) </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Innovation and organisational growth is supportive with engaged employees at Reliance Industries, as they show a higher level of commitment to the organisation.</a:t>
            </a:r>
          </a:p>
        </p:txBody>
      </p:sp>
      <p:pic>
        <p:nvPicPr>
          <p:cNvPr id="2050" name="Picture 2" descr="Elevating Employee Relations: A Guide for HR Lead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1200" y="2332703"/>
            <a:ext cx="7620000" cy="632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146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Presentation Objectives</a:t>
            </a:r>
            <a:endParaRPr lang="en-US" sz="3600" dirty="0"/>
          </a:p>
        </p:txBody>
      </p:sp>
      <p:graphicFrame>
        <p:nvGraphicFramePr>
          <p:cNvPr id="3" name="Diagram 2"/>
          <p:cNvGraphicFramePr/>
          <p:nvPr>
            <p:extLst>
              <p:ext uri="{D42A27DB-BD31-4B8C-83A1-F6EECF244321}">
                <p14:modId xmlns:p14="http://schemas.microsoft.com/office/powerpoint/2010/main" val="3754817120"/>
              </p:ext>
            </p:extLst>
          </p:nvPr>
        </p:nvGraphicFramePr>
        <p:xfrm>
          <a:off x="1981200" y="1638300"/>
          <a:ext cx="14706600" cy="78880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965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Employee Relations Theory</a:t>
            </a:r>
            <a:endParaRPr lang="en-US" sz="3600" dirty="0"/>
          </a:p>
        </p:txBody>
      </p:sp>
      <p:graphicFrame>
        <p:nvGraphicFramePr>
          <p:cNvPr id="3" name="Diagram 2"/>
          <p:cNvGraphicFramePr/>
          <p:nvPr>
            <p:extLst>
              <p:ext uri="{D42A27DB-BD31-4B8C-83A1-F6EECF244321}">
                <p14:modId xmlns:p14="http://schemas.microsoft.com/office/powerpoint/2010/main" val="437518325"/>
              </p:ext>
            </p:extLst>
          </p:nvPr>
        </p:nvGraphicFramePr>
        <p:xfrm>
          <a:off x="2971800" y="1866900"/>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2695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Employee Relations Strategy</a:t>
            </a:r>
            <a:endParaRPr lang="en-US" sz="3600" dirty="0"/>
          </a:p>
        </p:txBody>
      </p:sp>
      <p:sp>
        <p:nvSpPr>
          <p:cNvPr id="4" name="Rounded Rectangle 3"/>
          <p:cNvSpPr/>
          <p:nvPr/>
        </p:nvSpPr>
        <p:spPr>
          <a:xfrm>
            <a:off x="8302117" y="2283542"/>
            <a:ext cx="8610600" cy="6172200"/>
          </a:xfrm>
          <a:prstGeom prst="roundRect">
            <a:avLst/>
          </a:prstGeom>
          <a:solidFill>
            <a:srgbClr val="66FFCC"/>
          </a:solidFill>
        </p:spPr>
        <p:style>
          <a:lnRef idx="1">
            <a:schemeClr val="accent2"/>
          </a:lnRef>
          <a:fillRef idx="2">
            <a:schemeClr val="accent2"/>
          </a:fillRef>
          <a:effectRef idx="1">
            <a:schemeClr val="accent2"/>
          </a:effectRef>
          <a:fontRef idx="minor">
            <a:schemeClr val="dk1"/>
          </a:fontRef>
        </p:style>
        <p:txBody>
          <a:bodyPr rtlCol="0" anchor="ctr"/>
          <a:lstStyle/>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An employee-centric culture is effective for building positive relationships.</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Open communication, respect, collaboration, and an outcome-focused approach need to be adopted at the organisation (Liang-Yin et al., 2026)</a:t>
            </a:r>
          </a:p>
          <a:p>
            <a:pPr marL="342900" lvl="0" indent="-342900" algn="just">
              <a:lnSpc>
                <a:spcPct val="150000"/>
              </a:lnSpc>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Under the Reliance leadership model, commitment of employees and operational excellence at the organisation can be strengthened </a:t>
            </a:r>
          </a:p>
        </p:txBody>
      </p:sp>
      <p:pic>
        <p:nvPicPr>
          <p:cNvPr id="4098" name="Picture 2" descr="How to Create an Employee-Centric Company Cul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855042"/>
            <a:ext cx="7540117" cy="560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653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3100" y="5715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US" sz="3600" b="1" dirty="0">
                <a:solidFill>
                  <a:srgbClr val="000000"/>
                </a:solidFill>
                <a:latin typeface="Times New Roman" panose="02020603050405020304" pitchFamily="18" charset="0"/>
              </a:rPr>
              <a:t>Employee Communication</a:t>
            </a:r>
            <a:endParaRPr lang="en-US" sz="3600" dirty="0"/>
          </a:p>
        </p:txBody>
      </p:sp>
      <p:graphicFrame>
        <p:nvGraphicFramePr>
          <p:cNvPr id="3" name="Diagram 2"/>
          <p:cNvGraphicFramePr/>
          <p:nvPr>
            <p:extLst>
              <p:ext uri="{D42A27DB-BD31-4B8C-83A1-F6EECF244321}">
                <p14:modId xmlns:p14="http://schemas.microsoft.com/office/powerpoint/2010/main" val="2388693801"/>
              </p:ext>
            </p:extLst>
          </p:nvPr>
        </p:nvGraphicFramePr>
        <p:xfrm>
          <a:off x="2667000" y="1803400"/>
          <a:ext cx="13716000" cy="623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5950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647700"/>
            <a:ext cx="6629400" cy="646331"/>
          </a:xfrm>
          <a:prstGeom prst="rect">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p>
            <a:r>
              <a:rPr lang="en-US" sz="3600" b="1" dirty="0">
                <a:solidFill>
                  <a:srgbClr val="000000"/>
                </a:solidFill>
                <a:latin typeface="Times New Roman" panose="02020603050405020304" pitchFamily="18" charset="0"/>
              </a:rPr>
              <a:t>Employee Engagement Practices</a:t>
            </a:r>
            <a:endParaRPr lang="en-US" sz="3600" dirty="0"/>
          </a:p>
        </p:txBody>
      </p:sp>
      <p:sp>
        <p:nvSpPr>
          <p:cNvPr id="3" name="Rectangle 2"/>
          <p:cNvSpPr/>
          <p:nvPr/>
        </p:nvSpPr>
        <p:spPr>
          <a:xfrm>
            <a:off x="6096000" y="2019298"/>
            <a:ext cx="6553200" cy="7294305"/>
          </a:xfrm>
          <a:prstGeom prst="rect">
            <a:avLst/>
          </a:prstGeom>
          <a:solidFill>
            <a:srgbClr val="66FFCC"/>
          </a:solidFill>
        </p:spPr>
        <p:style>
          <a:lnRef idx="1">
            <a:schemeClr val="accent6"/>
          </a:lnRef>
          <a:fillRef idx="2">
            <a:schemeClr val="accent6"/>
          </a:fillRef>
          <a:effectRef idx="1">
            <a:schemeClr val="accent6"/>
          </a:effectRef>
          <a:fontRef idx="minor">
            <a:schemeClr val="dk1"/>
          </a:fontRef>
        </p:style>
        <p:txBody>
          <a:bodyPr wrap="square">
            <a:spAutoFit/>
          </a:bodyPr>
          <a:lstStyle/>
          <a:p>
            <a:pPr marL="285750" indent="-285750" algn="just" fontAlgn="base">
              <a:lnSpc>
                <a:spcPct val="150000"/>
              </a:lnSpc>
              <a:spcBef>
                <a:spcPts val="1000"/>
              </a:spcBef>
              <a:buFont typeface="Wingdings" panose="05000000000000000000" pitchFamily="2" charset="2"/>
              <a:buChar char="Ø"/>
            </a:pPr>
            <a:r>
              <a:rPr lang="en-US" sz="2400" dirty="0">
                <a:solidFill>
                  <a:srgbClr val="000000"/>
                </a:solidFill>
                <a:latin typeface="Times New Roman" panose="02020603050405020304" pitchFamily="18" charset="0"/>
              </a:rPr>
              <a:t>For developed skills and work performance, employees can be motivated through rewards, incentives, and advancement (</a:t>
            </a:r>
            <a:r>
              <a:rPr lang="en-US" sz="2400" dirty="0" err="1">
                <a:solidFill>
                  <a:srgbClr val="000000"/>
                </a:solidFill>
                <a:latin typeface="Times New Roman" panose="02020603050405020304" pitchFamily="18" charset="0"/>
              </a:rPr>
              <a:t>Alkandi</a:t>
            </a:r>
            <a:r>
              <a:rPr lang="en-US" sz="2400" dirty="0">
                <a:solidFill>
                  <a:srgbClr val="000000"/>
                </a:solidFill>
                <a:latin typeface="Times New Roman" panose="02020603050405020304" pitchFamily="18" charset="0"/>
              </a:rPr>
              <a:t> et al., 2023). </a:t>
            </a:r>
          </a:p>
          <a:p>
            <a:pPr marL="285750" indent="-285750" algn="just" fontAlgn="base">
              <a:lnSpc>
                <a:spcPct val="150000"/>
              </a:lnSpc>
              <a:buFont typeface="Wingdings" panose="05000000000000000000" pitchFamily="2" charset="2"/>
              <a:buChar char="Ø"/>
            </a:pPr>
            <a:r>
              <a:rPr lang="en-US" sz="2400" dirty="0">
                <a:solidFill>
                  <a:srgbClr val="000000"/>
                </a:solidFill>
                <a:latin typeface="Times New Roman" panose="02020603050405020304" pitchFamily="18" charset="0"/>
              </a:rPr>
              <a:t>The suggestions scheme and innovation competition ensure participation and continuous feedback from the employees. </a:t>
            </a:r>
          </a:p>
          <a:p>
            <a:pPr marL="285750" indent="-285750" algn="just" fontAlgn="base">
              <a:lnSpc>
                <a:spcPct val="150000"/>
              </a:lnSpc>
              <a:buFont typeface="Wingdings" panose="05000000000000000000" pitchFamily="2" charset="2"/>
              <a:buChar char="Ø"/>
            </a:pPr>
            <a:r>
              <a:rPr lang="en-US" sz="2400" dirty="0">
                <a:solidFill>
                  <a:srgbClr val="000000"/>
                </a:solidFill>
                <a:latin typeface="Times New Roman" panose="02020603050405020304" pitchFamily="18" charset="0"/>
              </a:rPr>
              <a:t>Programs for health and family welfare improve the well-being and job satisfaction of the employees. </a:t>
            </a:r>
          </a:p>
          <a:p>
            <a:pPr marL="285750" indent="-285750" algn="just" fontAlgn="base">
              <a:lnSpc>
                <a:spcPct val="150000"/>
              </a:lnSpc>
              <a:spcAft>
                <a:spcPts val="1000"/>
              </a:spcAft>
              <a:buFont typeface="Wingdings" panose="05000000000000000000" pitchFamily="2" charset="2"/>
              <a:buChar char="Ø"/>
            </a:pPr>
            <a:r>
              <a:rPr lang="en-US" sz="2400" dirty="0">
                <a:solidFill>
                  <a:srgbClr val="000000"/>
                </a:solidFill>
                <a:latin typeface="Times New Roman" panose="02020603050405020304" pitchFamily="18" charset="0"/>
              </a:rPr>
              <a:t>Community involvement helps in creating employee commitment and builds Reliance’s CSR culture.</a:t>
            </a:r>
          </a:p>
        </p:txBody>
      </p:sp>
      <p:pic>
        <p:nvPicPr>
          <p:cNvPr id="4" name="Picture 3"/>
          <p:cNvPicPr>
            <a:picLocks noChangeAspect="1"/>
          </p:cNvPicPr>
          <p:nvPr/>
        </p:nvPicPr>
        <p:blipFill rotWithShape="1">
          <a:blip r:embed="rId3"/>
          <a:srcRect t="4597" b="3689"/>
          <a:stretch/>
        </p:blipFill>
        <p:spPr>
          <a:xfrm>
            <a:off x="277650" y="2421934"/>
            <a:ext cx="5742150" cy="6489031"/>
          </a:xfrm>
          <a:prstGeom prst="rect">
            <a:avLst/>
          </a:prstGeom>
        </p:spPr>
      </p:pic>
      <p:pic>
        <p:nvPicPr>
          <p:cNvPr id="5" name="Picture 4"/>
          <p:cNvPicPr>
            <a:picLocks noChangeAspect="1"/>
          </p:cNvPicPr>
          <p:nvPr/>
        </p:nvPicPr>
        <p:blipFill>
          <a:blip r:embed="rId4"/>
          <a:stretch>
            <a:fillRect/>
          </a:stretch>
        </p:blipFill>
        <p:spPr>
          <a:xfrm>
            <a:off x="12725400" y="3837651"/>
            <a:ext cx="5486400" cy="3657600"/>
          </a:xfrm>
          <a:prstGeom prst="rect">
            <a:avLst/>
          </a:prstGeom>
        </p:spPr>
      </p:pic>
    </p:spTree>
    <p:extLst>
      <p:ext uri="{BB962C8B-B14F-4D97-AF65-F5344CB8AC3E}">
        <p14:creationId xmlns:p14="http://schemas.microsoft.com/office/powerpoint/2010/main" val="985665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36814" y="1257300"/>
            <a:ext cx="3797386" cy="646331"/>
          </a:xfrm>
          <a:prstGeom prst="rect">
            <a:avLst/>
          </a:prstGeom>
        </p:spPr>
        <p:style>
          <a:lnRef idx="2">
            <a:schemeClr val="accent3"/>
          </a:lnRef>
          <a:fillRef idx="1">
            <a:schemeClr val="lt1"/>
          </a:fillRef>
          <a:effectRef idx="0">
            <a:schemeClr val="accent3"/>
          </a:effectRef>
          <a:fontRef idx="minor">
            <a:schemeClr val="dk1"/>
          </a:fontRef>
        </p:style>
        <p:txBody>
          <a:bodyPr wrap="none">
            <a:spAutoFit/>
          </a:bodyPr>
          <a:lstStyle/>
          <a:p>
            <a:r>
              <a:rPr lang="en-US" sz="3600" b="1" dirty="0">
                <a:solidFill>
                  <a:srgbClr val="000000"/>
                </a:solidFill>
                <a:latin typeface="Times New Roman" panose="02020603050405020304" pitchFamily="18" charset="0"/>
              </a:rPr>
              <a:t>Employee Welfare</a:t>
            </a:r>
            <a:endParaRPr lang="en-US" sz="3600" dirty="0"/>
          </a:p>
        </p:txBody>
      </p:sp>
      <p:sp>
        <p:nvSpPr>
          <p:cNvPr id="3" name="Rectangle 2"/>
          <p:cNvSpPr/>
          <p:nvPr/>
        </p:nvSpPr>
        <p:spPr>
          <a:xfrm>
            <a:off x="1295400" y="2324100"/>
            <a:ext cx="7350369" cy="5140190"/>
          </a:xfrm>
          <a:prstGeom prst="rect">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square">
            <a:spAutoFit/>
          </a:bodyPr>
          <a:lstStyle/>
          <a:p>
            <a:pPr marL="342900" indent="-342900" algn="just" fontAlgn="base">
              <a:lnSpc>
                <a:spcPct val="150000"/>
              </a:lnSpc>
              <a:spcBef>
                <a:spcPts val="1000"/>
              </a:spcBef>
              <a:buFont typeface="+mj-lt"/>
              <a:buAutoNum type="arabicPeriod"/>
            </a:pPr>
            <a:r>
              <a:rPr lang="en-US" sz="2400" dirty="0">
                <a:solidFill>
                  <a:srgbClr val="000000"/>
                </a:solidFill>
                <a:latin typeface="Times New Roman" panose="02020603050405020304" pitchFamily="18" charset="0"/>
              </a:rPr>
              <a:t>Insurance and Safety Programs can improve the health of employees.</a:t>
            </a:r>
          </a:p>
          <a:p>
            <a:pPr marL="342900" indent="-342900" algn="just" fontAlgn="base">
              <a:lnSpc>
                <a:spcPct val="150000"/>
              </a:lnSpc>
              <a:buFont typeface="+mj-lt"/>
              <a:buAutoNum type="arabicPeriod"/>
            </a:pPr>
            <a:r>
              <a:rPr lang="en-US" sz="2400" dirty="0">
                <a:solidFill>
                  <a:srgbClr val="000000"/>
                </a:solidFill>
                <a:latin typeface="Times New Roman" panose="02020603050405020304" pitchFamily="18" charset="0"/>
              </a:rPr>
              <a:t>Employees are improved </a:t>
            </a:r>
            <a:r>
              <a:rPr lang="en-US" sz="2400" dirty="0" err="1">
                <a:solidFill>
                  <a:srgbClr val="000000"/>
                </a:solidFill>
                <a:latin typeface="Times New Roman" panose="02020603050405020304" pitchFamily="18" charset="0"/>
              </a:rPr>
              <a:t>thier</a:t>
            </a:r>
            <a:r>
              <a:rPr lang="en-US" sz="2400" dirty="0">
                <a:solidFill>
                  <a:srgbClr val="000000"/>
                </a:solidFill>
                <a:latin typeface="Times New Roman" panose="02020603050405020304" pitchFamily="18" charset="0"/>
              </a:rPr>
              <a:t> skills and career prospects through Education and Leadership programs (</a:t>
            </a:r>
            <a:r>
              <a:rPr lang="en-US" sz="2400" dirty="0" err="1">
                <a:solidFill>
                  <a:srgbClr val="000000"/>
                </a:solidFill>
                <a:latin typeface="Times New Roman" panose="02020603050405020304" pitchFamily="18" charset="0"/>
              </a:rPr>
              <a:t>Rožman</a:t>
            </a:r>
            <a:r>
              <a:rPr lang="en-US" sz="2400" dirty="0">
                <a:solidFill>
                  <a:srgbClr val="000000"/>
                </a:solidFill>
                <a:latin typeface="Times New Roman" panose="02020603050405020304" pitchFamily="18" charset="0"/>
              </a:rPr>
              <a:t> et al., 2023).</a:t>
            </a:r>
          </a:p>
          <a:p>
            <a:pPr marL="342900" indent="-342900" algn="just" fontAlgn="base">
              <a:lnSpc>
                <a:spcPct val="150000"/>
              </a:lnSpc>
              <a:spcAft>
                <a:spcPts val="1000"/>
              </a:spcAft>
              <a:buFont typeface="+mj-lt"/>
              <a:buAutoNum type="arabicPeriod"/>
            </a:pPr>
            <a:r>
              <a:rPr lang="en-US" sz="2400" dirty="0">
                <a:solidFill>
                  <a:srgbClr val="000000"/>
                </a:solidFill>
                <a:latin typeface="Times New Roman" panose="02020603050405020304" pitchFamily="18" charset="0"/>
              </a:rPr>
              <a:t>Employees can manage work-life balance due to Flexible Working programs. </a:t>
            </a:r>
          </a:p>
          <a:p>
            <a:pPr marL="342900" indent="-342900" algn="just" fontAlgn="base">
              <a:lnSpc>
                <a:spcPct val="150000"/>
              </a:lnSpc>
              <a:spcAft>
                <a:spcPts val="1000"/>
              </a:spcAft>
              <a:buFont typeface="+mj-lt"/>
              <a:buAutoNum type="arabicPeriod"/>
            </a:pPr>
            <a:r>
              <a:rPr lang="en-US" sz="2400" dirty="0">
                <a:solidFill>
                  <a:srgbClr val="000000"/>
                </a:solidFill>
                <a:latin typeface="Times New Roman" panose="02020603050405020304" pitchFamily="18" charset="0"/>
              </a:rPr>
              <a:t>Mental Wellbeing Programs can boost resilience among employees through counseling and wellness programs.</a:t>
            </a:r>
          </a:p>
        </p:txBody>
      </p:sp>
      <p:pic>
        <p:nvPicPr>
          <p:cNvPr id="5" name="Picture 4"/>
          <p:cNvPicPr>
            <a:picLocks noChangeAspect="1"/>
          </p:cNvPicPr>
          <p:nvPr/>
        </p:nvPicPr>
        <p:blipFill rotWithShape="1">
          <a:blip r:embed="rId3"/>
          <a:srcRect t="8400"/>
          <a:stretch/>
        </p:blipFill>
        <p:spPr>
          <a:xfrm>
            <a:off x="9753600" y="822401"/>
            <a:ext cx="6934200" cy="8435899"/>
          </a:xfrm>
          <a:prstGeom prst="rect">
            <a:avLst/>
          </a:prstGeom>
        </p:spPr>
      </p:pic>
    </p:spTree>
    <p:extLst>
      <p:ext uri="{BB962C8B-B14F-4D97-AF65-F5344CB8AC3E}">
        <p14:creationId xmlns:p14="http://schemas.microsoft.com/office/powerpoint/2010/main" val="2939889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34200" y="419100"/>
            <a:ext cx="4121641" cy="646331"/>
          </a:xfrm>
          <a:prstGeom prst="rect">
            <a:avLst/>
          </a:prstGeom>
        </p:spPr>
        <p:style>
          <a:lnRef idx="2">
            <a:schemeClr val="accent3"/>
          </a:lnRef>
          <a:fillRef idx="1">
            <a:schemeClr val="lt1"/>
          </a:fillRef>
          <a:effectRef idx="0">
            <a:schemeClr val="accent3"/>
          </a:effectRef>
          <a:fontRef idx="minor">
            <a:schemeClr val="dk1"/>
          </a:fontRef>
        </p:style>
        <p:txBody>
          <a:bodyPr wrap="none">
            <a:spAutoFit/>
          </a:bodyPr>
          <a:lstStyle/>
          <a:p>
            <a:r>
              <a:rPr lang="en-US" sz="3600" b="1" dirty="0">
                <a:solidFill>
                  <a:srgbClr val="000000"/>
                </a:solidFill>
                <a:latin typeface="Times New Roman" panose="02020603050405020304" pitchFamily="18" charset="0"/>
              </a:rPr>
              <a:t>Industrial Relations</a:t>
            </a:r>
            <a:endParaRPr lang="en-US" sz="3600" dirty="0"/>
          </a:p>
        </p:txBody>
      </p:sp>
      <p:sp>
        <p:nvSpPr>
          <p:cNvPr id="3" name="Rectangle 2"/>
          <p:cNvSpPr/>
          <p:nvPr/>
        </p:nvSpPr>
        <p:spPr>
          <a:xfrm>
            <a:off x="1981200" y="1409700"/>
            <a:ext cx="14401800" cy="2436564"/>
          </a:xfrm>
          <a:prstGeom prst="rect">
            <a:avLst/>
          </a:prstGeom>
          <a:solidFill>
            <a:srgbClr val="66FFCC"/>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fontAlgn="base">
              <a:lnSpc>
                <a:spcPct val="150000"/>
              </a:lnSpc>
              <a:spcBef>
                <a:spcPts val="1000"/>
              </a:spcBef>
              <a:buFont typeface="Wingdings" panose="05000000000000000000" pitchFamily="2" charset="2"/>
              <a:buChar char="q"/>
            </a:pPr>
            <a:r>
              <a:rPr lang="en-US" sz="2400" dirty="0">
                <a:solidFill>
                  <a:srgbClr val="000000"/>
                </a:solidFill>
                <a:latin typeface="Times New Roman" panose="02020603050405020304" pitchFamily="18" charset="0"/>
              </a:rPr>
              <a:t>Good </a:t>
            </a:r>
            <a:r>
              <a:rPr lang="en-US" sz="2400" dirty="0" err="1">
                <a:solidFill>
                  <a:srgbClr val="000000"/>
                </a:solidFill>
                <a:latin typeface="Times New Roman" panose="02020603050405020304" pitchFamily="18" charset="0"/>
              </a:rPr>
              <a:t>labour</a:t>
            </a:r>
            <a:r>
              <a:rPr lang="en-US" sz="2400" dirty="0">
                <a:solidFill>
                  <a:srgbClr val="000000"/>
                </a:solidFill>
                <a:latin typeface="Times New Roman" panose="02020603050405020304" pitchFamily="18" charset="0"/>
              </a:rPr>
              <a:t> unions can foster good communication and cooperation among workers.</a:t>
            </a:r>
          </a:p>
          <a:p>
            <a:pPr marL="342900" indent="-342900" algn="just" fontAlgn="base">
              <a:lnSpc>
                <a:spcPct val="150000"/>
              </a:lnSpc>
              <a:buFont typeface="Wingdings" panose="05000000000000000000" pitchFamily="2" charset="2"/>
              <a:buChar char="q"/>
            </a:pPr>
            <a:r>
              <a:rPr lang="en-US" sz="2400" dirty="0">
                <a:solidFill>
                  <a:srgbClr val="000000"/>
                </a:solidFill>
                <a:latin typeface="Times New Roman" panose="02020603050405020304" pitchFamily="18" charset="0"/>
              </a:rPr>
              <a:t>Collective bargaining gives equitable treatment of employees that complies with </a:t>
            </a:r>
            <a:r>
              <a:rPr lang="en-US" sz="2400" dirty="0" err="1">
                <a:solidFill>
                  <a:srgbClr val="000000"/>
                </a:solidFill>
                <a:latin typeface="Times New Roman" panose="02020603050405020304" pitchFamily="18" charset="0"/>
              </a:rPr>
              <a:t>labour</a:t>
            </a:r>
            <a:r>
              <a:rPr lang="en-US" sz="2400" dirty="0">
                <a:solidFill>
                  <a:srgbClr val="000000"/>
                </a:solidFill>
                <a:latin typeface="Times New Roman" panose="02020603050405020304" pitchFamily="18" charset="0"/>
              </a:rPr>
              <a:t> laws.</a:t>
            </a:r>
          </a:p>
          <a:p>
            <a:pPr marL="342900" indent="-342900" algn="just" fontAlgn="base">
              <a:lnSpc>
                <a:spcPct val="150000"/>
              </a:lnSpc>
              <a:spcAft>
                <a:spcPts val="1000"/>
              </a:spcAft>
              <a:buFont typeface="Wingdings" panose="05000000000000000000" pitchFamily="2" charset="2"/>
              <a:buChar char="q"/>
            </a:pPr>
            <a:r>
              <a:rPr lang="en-US" sz="2400" dirty="0">
                <a:solidFill>
                  <a:srgbClr val="000000"/>
                </a:solidFill>
                <a:latin typeface="Times New Roman" panose="02020603050405020304" pitchFamily="18" charset="0"/>
              </a:rPr>
              <a:t>Resolution of grievances and disputes of Employees brings transparency and a lot of faith (</a:t>
            </a:r>
            <a:r>
              <a:rPr lang="en-US" sz="2400" dirty="0" err="1">
                <a:solidFill>
                  <a:srgbClr val="000000"/>
                </a:solidFill>
                <a:latin typeface="Times New Roman" panose="02020603050405020304" pitchFamily="18" charset="0"/>
              </a:rPr>
              <a:t>Ebohon</a:t>
            </a:r>
            <a:r>
              <a:rPr lang="en-US" sz="2400" dirty="0">
                <a:solidFill>
                  <a:srgbClr val="000000"/>
                </a:solidFill>
                <a:latin typeface="Times New Roman" panose="02020603050405020304" pitchFamily="18" charset="0"/>
              </a:rPr>
              <a:t>, 2024).</a:t>
            </a:r>
          </a:p>
          <a:p>
            <a:pPr marL="342900" indent="-342900" algn="just" fontAlgn="base">
              <a:lnSpc>
                <a:spcPct val="150000"/>
              </a:lnSpc>
              <a:spcAft>
                <a:spcPts val="1000"/>
              </a:spcAft>
              <a:buFont typeface="Wingdings" panose="05000000000000000000" pitchFamily="2" charset="2"/>
              <a:buChar char="q"/>
            </a:pPr>
            <a:r>
              <a:rPr lang="en-US" sz="2400" dirty="0">
                <a:solidFill>
                  <a:srgbClr val="000000"/>
                </a:solidFill>
                <a:latin typeface="Times New Roman" panose="02020603050405020304" pitchFamily="18" charset="0"/>
              </a:rPr>
              <a:t>Good industrial relations lead to good organizational stability and continuity.</a:t>
            </a:r>
          </a:p>
        </p:txBody>
      </p:sp>
      <p:pic>
        <p:nvPicPr>
          <p:cNvPr id="4" name="Picture 3"/>
          <p:cNvPicPr>
            <a:picLocks noChangeAspect="1"/>
          </p:cNvPicPr>
          <p:nvPr/>
        </p:nvPicPr>
        <p:blipFill>
          <a:blip r:embed="rId3"/>
          <a:stretch>
            <a:fillRect/>
          </a:stretch>
        </p:blipFill>
        <p:spPr>
          <a:xfrm>
            <a:off x="5029200" y="4187602"/>
            <a:ext cx="8667148" cy="5873729"/>
          </a:xfrm>
          <a:prstGeom prst="rect">
            <a:avLst/>
          </a:prstGeom>
        </p:spPr>
      </p:pic>
    </p:spTree>
    <p:extLst>
      <p:ext uri="{BB962C8B-B14F-4D97-AF65-F5344CB8AC3E}">
        <p14:creationId xmlns:p14="http://schemas.microsoft.com/office/powerpoint/2010/main" val="3452617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43200" y="647700"/>
            <a:ext cx="5553828" cy="646331"/>
          </a:xfrm>
          <a:prstGeom prst="rect">
            <a:avLst/>
          </a:prstGeom>
        </p:spPr>
        <p:style>
          <a:lnRef idx="2">
            <a:schemeClr val="accent3"/>
          </a:lnRef>
          <a:fillRef idx="1">
            <a:schemeClr val="lt1"/>
          </a:fillRef>
          <a:effectRef idx="0">
            <a:schemeClr val="accent3"/>
          </a:effectRef>
          <a:fontRef idx="minor">
            <a:schemeClr val="dk1"/>
          </a:fontRef>
        </p:style>
        <p:txBody>
          <a:bodyPr wrap="none">
            <a:spAutoFit/>
          </a:bodyPr>
          <a:lstStyle/>
          <a:p>
            <a:r>
              <a:rPr lang="en-US" sz="3600" b="1" dirty="0">
                <a:solidFill>
                  <a:srgbClr val="000000"/>
                </a:solidFill>
                <a:latin typeface="Times New Roman" panose="02020603050405020304" pitchFamily="18" charset="0"/>
              </a:rPr>
              <a:t>HR Digital Transformation</a:t>
            </a:r>
            <a:endParaRPr lang="en-US" sz="3600" dirty="0"/>
          </a:p>
        </p:txBody>
      </p:sp>
      <p:graphicFrame>
        <p:nvGraphicFramePr>
          <p:cNvPr id="3" name="Diagram 2"/>
          <p:cNvGraphicFramePr/>
          <p:nvPr>
            <p:extLst>
              <p:ext uri="{D42A27DB-BD31-4B8C-83A1-F6EECF244321}">
                <p14:modId xmlns:p14="http://schemas.microsoft.com/office/powerpoint/2010/main" val="448007421"/>
              </p:ext>
            </p:extLst>
          </p:nvPr>
        </p:nvGraphicFramePr>
        <p:xfrm>
          <a:off x="838200" y="1790700"/>
          <a:ext cx="9372600" cy="693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HR Digital Transformation - Slide 1"/>
          <p:cNvPicPr>
            <a:picLocks noChangeAspect="1" noChangeArrowheads="1"/>
          </p:cNvPicPr>
          <p:nvPr/>
        </p:nvPicPr>
        <p:blipFill rotWithShape="1">
          <a:blip r:embed="rId8">
            <a:extLst>
              <a:ext uri="{28A0092B-C50C-407E-A947-70E740481C1C}">
                <a14:useLocalDpi xmlns:a14="http://schemas.microsoft.com/office/drawing/2010/main" val="0"/>
              </a:ext>
            </a:extLst>
          </a:blip>
          <a:srcRect l="15799" t="11698" r="15035" b="5340"/>
          <a:stretch/>
        </p:blipFill>
        <p:spPr bwMode="auto">
          <a:xfrm>
            <a:off x="10896600" y="3314700"/>
            <a:ext cx="63246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652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91200" y="952500"/>
            <a:ext cx="6293390" cy="646331"/>
          </a:xfrm>
          <a:prstGeom prst="rect">
            <a:avLst/>
          </a:prstGeom>
        </p:spPr>
        <p:style>
          <a:lnRef idx="2">
            <a:schemeClr val="accent3"/>
          </a:lnRef>
          <a:fillRef idx="1">
            <a:schemeClr val="lt1"/>
          </a:fillRef>
          <a:effectRef idx="0">
            <a:schemeClr val="accent3"/>
          </a:effectRef>
          <a:fontRef idx="minor">
            <a:schemeClr val="dk1"/>
          </a:fontRef>
        </p:style>
        <p:txBody>
          <a:bodyPr wrap="none">
            <a:spAutoFit/>
          </a:bodyPr>
          <a:lstStyle/>
          <a:p>
            <a:r>
              <a:rPr lang="en-US" sz="3600" b="1" dirty="0">
                <a:solidFill>
                  <a:srgbClr val="000000"/>
                </a:solidFill>
                <a:latin typeface="Times New Roman" panose="02020603050405020304" pitchFamily="18" charset="0"/>
              </a:rPr>
              <a:t>Opportunities from Digital HR</a:t>
            </a:r>
            <a:endParaRPr lang="en-US" sz="3600" dirty="0"/>
          </a:p>
        </p:txBody>
      </p:sp>
      <p:sp>
        <p:nvSpPr>
          <p:cNvPr id="3" name="Rectangle 2"/>
          <p:cNvSpPr/>
          <p:nvPr/>
        </p:nvSpPr>
        <p:spPr>
          <a:xfrm>
            <a:off x="685800" y="2796528"/>
            <a:ext cx="7543800" cy="5206554"/>
          </a:xfrm>
          <a:prstGeom prst="rect">
            <a:avLst/>
          </a:prstGeom>
          <a:solidFill>
            <a:srgbClr val="66FFCC"/>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a:spAutoFit/>
          </a:bodyPr>
          <a:lstStyle/>
          <a:p>
            <a:pPr marL="285750" indent="-285750" algn="just" fontAlgn="base">
              <a:lnSpc>
                <a:spcPct val="150000"/>
              </a:lnSpc>
              <a:spcBef>
                <a:spcPts val="1000"/>
              </a:spcBef>
              <a:buFont typeface="Wingdings" panose="05000000000000000000" pitchFamily="2" charset="2"/>
              <a:buChar char="ü"/>
            </a:pPr>
            <a:r>
              <a:rPr lang="en-US" sz="2400" dirty="0">
                <a:solidFill>
                  <a:srgbClr val="000000"/>
                </a:solidFill>
                <a:latin typeface="Times New Roman" panose="02020603050405020304" pitchFamily="18" charset="0"/>
              </a:rPr>
              <a:t>Improving AI can develop the recruitment process through digital HR (</a:t>
            </a:r>
            <a:r>
              <a:rPr lang="en-US" sz="2400" dirty="0" err="1">
                <a:solidFill>
                  <a:srgbClr val="000000"/>
                </a:solidFill>
                <a:latin typeface="Times New Roman" panose="02020603050405020304" pitchFamily="18" charset="0"/>
              </a:rPr>
              <a:t>Shaheen</a:t>
            </a:r>
            <a:r>
              <a:rPr lang="en-US" sz="2400" dirty="0">
                <a:solidFill>
                  <a:srgbClr val="000000"/>
                </a:solidFill>
                <a:latin typeface="Times New Roman" panose="02020603050405020304" pitchFamily="18" charset="0"/>
              </a:rPr>
              <a:t> et al., 2024).</a:t>
            </a:r>
          </a:p>
          <a:p>
            <a:pPr marL="285750" indent="-285750" algn="just" fontAlgn="base">
              <a:lnSpc>
                <a:spcPct val="150000"/>
              </a:lnSpc>
              <a:buFont typeface="Wingdings" panose="05000000000000000000" pitchFamily="2" charset="2"/>
              <a:buChar char="ü"/>
            </a:pPr>
            <a:r>
              <a:rPr lang="en-US" sz="2400" dirty="0">
                <a:solidFill>
                  <a:srgbClr val="000000"/>
                </a:solidFill>
                <a:latin typeface="Times New Roman" panose="02020603050405020304" pitchFamily="18" charset="0"/>
              </a:rPr>
              <a:t>To increase responsiveness and employee experience, </a:t>
            </a:r>
            <a:r>
              <a:rPr lang="en-US" sz="2400" dirty="0" err="1">
                <a:solidFill>
                  <a:srgbClr val="000000"/>
                </a:solidFill>
                <a:latin typeface="Times New Roman" panose="02020603050405020304" pitchFamily="18" charset="0"/>
              </a:rPr>
              <a:t>Chatbots</a:t>
            </a:r>
            <a:r>
              <a:rPr lang="en-US" sz="2400" dirty="0">
                <a:solidFill>
                  <a:srgbClr val="000000"/>
                </a:solidFill>
                <a:latin typeface="Times New Roman" panose="02020603050405020304" pitchFamily="18" charset="0"/>
              </a:rPr>
              <a:t> and self-service portals can be used within the organization.</a:t>
            </a:r>
          </a:p>
          <a:p>
            <a:pPr marL="285750" indent="-285750" algn="just" fontAlgn="base">
              <a:lnSpc>
                <a:spcPct val="150000"/>
              </a:lnSpc>
              <a:spcAft>
                <a:spcPts val="1000"/>
              </a:spcAft>
              <a:buFont typeface="Wingdings" panose="05000000000000000000" pitchFamily="2" charset="2"/>
              <a:buChar char="ü"/>
            </a:pPr>
            <a:r>
              <a:rPr lang="en-US" sz="2400" dirty="0">
                <a:solidFill>
                  <a:srgbClr val="000000"/>
                </a:solidFill>
                <a:latin typeface="Times New Roman" panose="02020603050405020304" pitchFamily="18" charset="0"/>
              </a:rPr>
              <a:t>For workforce planning and development, people analytics can be helpful.</a:t>
            </a:r>
          </a:p>
          <a:p>
            <a:pPr marL="285750" indent="-285750" algn="just" fontAlgn="base">
              <a:lnSpc>
                <a:spcPct val="150000"/>
              </a:lnSpc>
              <a:spcAft>
                <a:spcPts val="1000"/>
              </a:spcAft>
              <a:buFont typeface="Wingdings" panose="05000000000000000000" pitchFamily="2" charset="2"/>
              <a:buChar char="ü"/>
            </a:pPr>
            <a:r>
              <a:rPr lang="en-US" sz="2400" dirty="0">
                <a:solidFill>
                  <a:srgbClr val="000000"/>
                </a:solidFill>
                <a:latin typeface="Times New Roman" panose="02020603050405020304" pitchFamily="18" charset="0"/>
              </a:rPr>
              <a:t>Predictive HR helps to become proactive in talent management and succession planning.</a:t>
            </a:r>
          </a:p>
        </p:txBody>
      </p:sp>
      <p:pic>
        <p:nvPicPr>
          <p:cNvPr id="6146" name="Picture 2" descr="6 stages of digital HR transformation."/>
          <p:cNvPicPr>
            <a:picLocks noChangeAspect="1" noChangeArrowheads="1"/>
          </p:cNvPicPr>
          <p:nvPr/>
        </p:nvPicPr>
        <p:blipFill rotWithShape="1">
          <a:blip r:embed="rId3">
            <a:extLst>
              <a:ext uri="{28A0092B-C50C-407E-A947-70E740481C1C}">
                <a14:useLocalDpi xmlns:a14="http://schemas.microsoft.com/office/drawing/2010/main" val="0"/>
              </a:ext>
            </a:extLst>
          </a:blip>
          <a:srcRect t="22575" b="15706"/>
          <a:stretch/>
        </p:blipFill>
        <p:spPr bwMode="auto">
          <a:xfrm>
            <a:off x="8610600" y="2552700"/>
            <a:ext cx="9226062" cy="5694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749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3697238"/>
            <a:ext cx="5791199" cy="2308324"/>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ctr"/>
            <a:r>
              <a:rPr lang="en-US" sz="7200" b="1" dirty="0">
                <a:solidFill>
                  <a:srgbClr val="000000"/>
                </a:solidFill>
                <a:latin typeface="Times New Roman" panose="02020603050405020304" pitchFamily="18" charset="0"/>
              </a:rPr>
              <a:t>Learning Opportunities</a:t>
            </a:r>
            <a:endParaRPr lang="en-US" sz="7200" dirty="0"/>
          </a:p>
        </p:txBody>
      </p:sp>
      <p:graphicFrame>
        <p:nvGraphicFramePr>
          <p:cNvPr id="4" name="Diagram 3"/>
          <p:cNvGraphicFramePr/>
          <p:nvPr>
            <p:extLst>
              <p:ext uri="{D42A27DB-BD31-4B8C-83A1-F6EECF244321}">
                <p14:modId xmlns:p14="http://schemas.microsoft.com/office/powerpoint/2010/main" val="3833623795"/>
              </p:ext>
            </p:extLst>
          </p:nvPr>
        </p:nvGraphicFramePr>
        <p:xfrm>
          <a:off x="7162800" y="1638300"/>
          <a:ext cx="9906000" cy="642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0864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5562600" y="495300"/>
            <a:ext cx="70866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Employee Experience</a:t>
            </a:r>
          </a:p>
        </p:txBody>
      </p:sp>
      <p:graphicFrame>
        <p:nvGraphicFramePr>
          <p:cNvPr id="8" name="Diagram 7"/>
          <p:cNvGraphicFramePr/>
          <p:nvPr>
            <p:extLst>
              <p:ext uri="{D42A27DB-BD31-4B8C-83A1-F6EECF244321}">
                <p14:modId xmlns:p14="http://schemas.microsoft.com/office/powerpoint/2010/main" val="2649451233"/>
              </p:ext>
            </p:extLst>
          </p:nvPr>
        </p:nvGraphicFramePr>
        <p:xfrm>
          <a:off x="381000" y="2068411"/>
          <a:ext cx="11658600" cy="7951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AutoShape 4" descr="data:image/png;base64,iVBORw0KGgoAAAANSUhEUgAABAAAAALUCAYAAACVYkCAAAAQAElEQVR4AexdBYAkxdX+XrXMzPoZh0MIHjQQgRAhyf/HgfgfD3GHuBAHQjyEhJAEYkTw4O6uh+sBdwcnnO3e6vh0/99XM3N3wO3JLsdyyfTOm+quLnn16tWz6ul1aZKmfUsH0tJwMdX5QG9fOjLcn1bTSlpMy+kwvx8vL04ve/jm9OdnHp++7wefS1/6oTemOxywT7r9G/ZKt99/t3SnV+0yKmz/8p3S1cF2r9gpHSs8/5U7pdsQtn7VTmkLWjRo8UCLB1o80OKBFg+0eKDFAy0eaPFAiwdaPNDigecqD8h33f7Vu6Q77j867PTqXdPtX7lzuu3Ld0x3eNUL0j3f+KJ0//f+T3rQp9+R/t+XP5z+6J+/SU+56aL0weEFaT999pE0TQdrpbRYqqXy5+nIp4LCwEhaKxWZVWGpcjpvcH46kA6nbumSZZg0uQtxLoP8yAjTGLn2dgwUh3DbfTPw09/9Aj/86ZH4xa9/hTPPOwsL+5Zi6x22wRsOeDPe9aH34/8+/kG88xMfHhU+eMinsTr40Bc+jQ+wzFhAdT/M+gd//tNoQYsGLR5o8UCLB1o80OKBFg+0eKDFAy0eaPFAiwdaPPBc5QH5r+/6+IfxDvrPo8G7P/1RvPdzn/Dw9o9/CK9554HYeb8XY+r2WyMzvRsXXnkZTvj7n/GdH34PP//Dr3DbA7cjcDGC2GFp3zIgAZAC2bYskiTB8PAQyrUypnZOgwPguto7fIFCoYhamiCTy6HEWpdcdQVOPedM3Hb/XejLD2DzHZ6H/z3oTXjXwe/Dm9/9VuxJJDbb+fnYcp89sNnLdh8VevbYFqNB157bQjDa/bXJn7LbttioBS0atHigxQMtHmjxQIsHWjzQ4oEWD7R4oMUDLR5o8cBzmAemErct9h3dd5ZfPXXvHTH9JS/Alq94IZ7/mpdg29e+1KdbvXIvbLXvnnj5ga/FDnvtilouwA333oY/nXwiTj7/NMxZsgBdUyahYgkGhwfAqADCTAZBECAyh4BxgfxwHi7ORZDzXywW0dHZiTLDBaecfTrOuvR8LC0M4DUHvB7/Q8f/FW94Nbbfcxdkp3Sg4GoohTWkHTF6a3n0VkcIBcLT0+GAUYegilWleVfFCO+P8P5YUtUfZv3BsOrbb6UtOrT4gQu+tR5a8qAlF9HSBy190NIHLX3QkgMtOdCSAy058FyTA8O003urBfTRf+4bJV1SGsbi4gAWFQaxtDzk/WXXk0P3Fhtj4+22wp6v2Acv/d9X4LVvewP23n9fLC0N4JQLz8RF116Ogrz5ELDIUKkUeQK05drg+IckQTaI4CrFMjKMDPRM6cFIrYi/nHIi/v7vU+ngJ3jJq/fDtG02R3ZaN/J0+J8Y6cO8ZU9g4dASDFSHUaXjHrPxbBhgNMhFIVYHWd4fK8SZEGE2hGtBiwYtHmjxQIsHWjzQ4oEWD7R4oMUDLR5o8UCLB1o88BzmgZD+axQFyNB/Hg262tvQlom5Y5+iVi6hODKMwvBQHQpDuP/xh/BY33y47gx2329v7H/g/2KT7bfANXfciG8d9V30FvuRae9AGMco5PMolyqoVapIqzV05Trghgt5WGj+sf9/n3cOLrrmckzeYjr2e93+2HTHbdBXGmIjgyikZeQmt2GTrTfDRltuDGuLMJAfRBA5RGFIWHVaq5ZRq1YJT0+rzE8qZSREaCxpjfWqbF/ttNIyWnSokgYtOrT4oMUHLXnYkgMtOdCSAy050JIDLTnQkgMtOfDclANR6BAHIWHVKV1z3guRiyO0ZbKEGJELYEnN/5bfZQOkbQEGkxEM1kawyXZb4MX7vwydG/fgprtvwz/PPBVL832oIUEUx3BO/cRIqymQpHC57nYMV0s45+LzcMHVl3rn/7UHvAFb7LStd/7bp3Yj6IhZJo+l/X1Y3LcUw/kh6CmCuC0L/XSgUMpjNLAAGA04DggY3sBYgGOBJxCA2AittEWHFh8gbq0DtORBSx621gF5oCUP0eKDFh+09AF5oGUXoMUHLT54rugD+a7FYh55+s+jwXBh2N8v0Uev0Y2XnxzEAaJshDgbo3NyF6EDaQQsHlyKJUNL0Tm9B/u8Zj+88wPvwtU3Xo3zL7sAiwd6udHvEEYsCAB0/iuFMlwaBpg1bw6uv/0mOvlF7PHSvTBt602xaHCZ/0lAf2EQiQPaO9uQzcWo1soYHh5GuVJEwBG4KIALw1GhUqthTVBlNGMsUGPbaQOSag06b6UtOrT4oIbWOqi15AFlY4sPWnzQkoe1ljxs2UctfdDSBy050JIDzyk5ENJ3DqIQo0FXTzdy7W3cRHcoVyvIFwseCqUiSpUy+vqWon9oGUMDNZaLUeHZ4mWLULMEW++4LeLOLC6/9kpces0VKDKIIN9/aGgIcSbHIEI7XMKcv550IvoKQ3jNW16HzKQuLCsOIerIoEzHPA0c5GhXKhXokYEMkW3LZhAxP60lzErB71FBTwqMBmkACEa7v6Z81U0d2yCorM5baYseLT7gouaaaNGhRYeWPGzJw5YcaMmBlhxoyYGWHGjJgZYceG7JATnqq/Of88U8Hf2S969d6BDGoYeAG+9BYGjPZZANAgSWQkfAvCgTIQ1rKFRG8Jo3/C/6Rwbw81//Av885WQMsb3OST1AGGB4YBBucWEJ+ksjCHIRMp05VIIEhaSKKkMDSaBGBYDadzwNKEWUrdTx2lA/xpKqTYFaGEuqOkQBgoQItFKgRQe0+IELqsUHLT5oyUO05GFLL7b0QUsftORASw605EBLDjzn5IB8WE6L96/XNeWShnzwJvi2uPOfEmq8qDGN2zPYdMstvMN/zY3X4bIrLkVfXx+0GNrb2+EenP0wluWXIdfTjo4pXagFQLlWRuoMzjnoUEdB4oikg2Pq0npqTKMaENLbiGo2plR1xwpBKswMqRFAaKVIW3RAix+4Flp80OKDljxESx5SFrT4oMUHLX2All1AWdDigxYftPQBngt2AbgW5cOO1f8Naw7yy5vgUD/ojvtAB28jasti2xfsgO6pPbj+lhtw1nnn4r4H7ge7hgUB3L0P3ot8pYCuyd1o6+pAGjIAkFaQoOYDAHKxXQrUwQDVTAMkVj+vp+A1/JEom2drm7Ko/6SNeuuaqrIRv1YKBmjgjxY9PBla9GitC88IrfXgydBaD6314BmhtR48GVrrobUePCO01oMnQ2s9tNaDZ4TWevBkWO/rod5L/Xtd/d5m+abzX2+l/i02lv9ddbwODdM32xSbbrEp9N6ABx56EDfecjPuu/deJDX6+Pc9eJ//TcGkaZNhLAxX98T1r0P8EwC+J+UJ1KKjs+8YQQlRM4eqE4DpukMlAARCdKwgZm0BPLO26NCiQ4sHWjzQ4oEWD7R4oMUDLR5o8UCLB1o80OKB5y4PjNXvrdcz+uF1nxxgmjrvk8v5r/GyZkCVk+8yASZPm4pJhEqljBkzZuCWW26BixzcrDmz0NPThUlTelCsFMC9fN4IUS6XYcYWmMM2+M0W2UHCjmqoO/+JhUQA8DEClljXlFX8Ry8i1Mm6pqojIGbECi0gMVq0aPFBiwdaPNDigRYPtHigxQMtHmjxQIsHWjzQ4oHnHg/QXfOfdfV7m+V9ZRhSeb7yzbkhr3MFAAQpHfeKXuRvQNyeQ1dXF1wU4vHH5+C+++5DrVKBW7T4CUydOhmdne3+3/uZGaIo8AGAegcN1vEdyNl3SFmmRkjYuWO+fosQJg5jShmqGGtdvY8AHHzSArRo4Fo0aK2DFg+0eKDFAy0eaPFAiwdaPNDigRYPtHjgOcsD8l3lw47V/9Xj/2ojoS8unzwFkBie9BSAAgDZXA4dHe0IuOOfCSMUi0XMeuQR3H/vfXD54RFGBnoQ5dowUiqC/jiCIIB+AsAAgmcf37BL6PizA3YCKAe8l/p3A5jPA8MB8Me6XAdsSqA6es+ABqBGmqnOdV8Q+xcOOmSqQEREm2mU1K9b6YZHh5jzqHkdayo++G+fd60N0WFDS//b5+2ZGP9Y180zU895OSzem1Boyf/6PLTosGHRgbrvGVk3G+q8/4eMf6x69xmZe9FwQ51/4j1ePeRpyHZaKXVxiw7PqvzXupfPinU4VN4h8X6zzpttGNvQ9bqkKtv0k2u8oCjwnjlP2Vr9U0uraOvsQGd3F8wMYRgicgEWLJiHO26bAadde+Mufr5cgWWzQBigmqToZEDAauQotWMJowoJEqYOVQRsNExrHEQ9L2X+WABIUC4XMamrE/niCIZLI0ijAMPVEsouxUilhITIpgw1JNUUtUIFyVAJrlBDRxJhStyBtiRETpCue9pWC3399mqIdp630mefDh2kfQdpP9Z0PPPWnP8NlX+Ef24MfD/W8a6Pelq/rXU39nU31nXzjNTj2vXrj+t3QtMmHhtgKv7XOh5r6um+AY67hXdjzT8Ta2dDnf9nYuxqY4LGr3U7Lv1L3e3XPe3XsaYTuY40fuE9VrtA9cerh8YzfvU/HvzHOu5mvWb/LfunIQsnaB2viv7iC83PZPqYk6MOdIU5bjw7WKEKOqaIq4YOl0UmyqJWrqFQKNHBDhBlYpSrFZQqZWTbcpBfLD9X4OjvGiGgfx0mCf3oBMqXX61y65qqjuqnBvZDYGs89X65b5/NJ+ynd7APU6ZOxZIlS9DRnsOc2bPR09MDvQzQOdWG+QbqEQSHVA3py6cpEj0KwHOALVrC0onvxKUJcxPljgnUdRzH/pEERSe6u7vRzmhFhoTLMhghqOp3CtUEHUEWU3Ld6IlyqPQN4/5bbsflZ5yPmy68HDdfcCVh1el1Z1+E686+hPD09NpzLsH1us/0unN4v5Xi2abDtedeBM3DWNJrxjlf15MvrtW8M71OfLCOqfCeSP5R/8L/euK9IaZN/K8b5zz+N9cfy7rxdH/KutO6V/46pWzjunMupsyYSNhw5fY1515C2deQf5RDor/W8bqk17HefzP/b9jjF+9ePM71ozYuYRsbYiqcN9zxN9fpWPVvfa1fTBkwdphI/m+O+zraH9eN0X66hjrE03EM6TXjtBuuJ97XSn4yvW4M+I913M16Gvf16nec42jJ/0ueUfm3sl4+98STccFJ/8ZVZ56PO664AbNm3IPFj8zFwNyFGJi/BFasYNNp07Hp5GkoDA4jPzCEKZMmQ7+3X7hwIf3jJ39cmtJ/BkFpCvnA4CFPmon3o9c2XbnOyj66sYE6JEgdfXv2WUOKxMCtdENgDgkDAyMjI7zGxB0agIUBRspFuDBGEEQY6R9EYdkgEkZa4opho/Zu7vA79D6+ALdeeS3O+depOPek03Abzx+/9yH03vco+lYDww/PxepggJO57NG5aMHE0KCPtO+dNRdjgT7WG8+8ae5Xxxtrc09tjAeH8dRV38Mzyd8bMGgM46HBf3vdca0frr1+yj8PzfN1TFvzN3a5KdoJ+kXzMcJ/O/+3xj+Ptst4YOz8+99Oe63d8epfteHluy2oTQAAEABJREFUb1MOr2M6kXMg3NfGRhqtzBBtc+E/FttPdZ4L9t9oY1vbfNFQNGjBc0cOrayPSwuWIj93MQZnL0DvzMcw984HcPcV1+PyU87C6cf/zfuk82Y+ipie/PSuSYgRojSQR1KqIJfJwlJHB1vAhB89sp+ulPJ0vX6CIPDOfq1WA9iT/rOf8vQT/2XLlk1sAID4oJzUUCFyYRyhXCxhZNkAwlqKdgvRhgC1/mHMfeBh3HjxFbj+osuw6JE52GGTLfGJ934Qv/zBkTjia4fhR18dHX7yje9itfDNNdxfU/3W/dXTdw30+THpP1ZY7byuoV9fl337dG3KjlbmmWhjtLbXJl/9b8Dws7UZY6vMqGtsrGunWe+oBu/o+ic8X9fU15/Q+fneqLQZ99p+Fsbl6f0s9LMh0KKF40TYIhv2+plwnqHMlNwcM2jtj6cN1Z8oEN7j6Zv1Jf/GCuOee/Y/7jbGM37VfS7gIDxasEo74juf+xK+/dlD8c1PfR5fOvgT+MQ734u3vup/se9Ou2OXTbfGvPsewRXnXIBbL78GyJcwra0LSbGMar6I7vYOuFRebh204c04gX/PngIBgvqd9fctZz9NUwjUi560V54CAhMeABAxqiRQYvUISVqtYUpnN7aZvhnaag6Fhb34y6+Ow/UXXI6uNMQHDnwHjj78J/jpdw7H2/d/M3badBu8YOvtsNNqYLtNt8LqYPtNtsKOLZgQGuzAuRH9d9h4K4wFfF22Mdb5U/3V8cba3FMbY+1/vPVEv7XB8blcZiLpN176T3R9zb/oN5a1ozq+LteP0rHCjptsTdkxUbAl+xZsmDK8OX9jpb3qqY2J5sNW/+PhP/HveGA8a6/Z73jwH2/dJg5jTcfb/9jra+2NX7duie25oTVWEA4Ttf62p9083vGrDemisYCvS/011vGr/njxH2994TBW/Fv1xr52V0U7rSVB857mZu8ddsOLtt8NL95hd+z7gr3wupe+Ch9563vwpY9+Gt/4zCF488v2x9SgHfffdAc3qK/EE4/OwbT2LmzUORn5ZcNovuRPzrcggUGQmkGQKHM9gnb89bg/AN+LAgHK08WE/wRASMS5LFwUIqHzn1aqmNTeiaBcw8wZd+HOa29CpXcQu275fHzw7e/GZ973Ubxw2xegAxHy/cswb9Ys1EplJKsDtpmsBtJyFQK00medDihV4QhG2o8FVFdtjGf+Vscba3NPfQsmgn809hp5e0MG0U4wEfTb0PvV/GsNjGXtqI7qqo1x0YHr19efkJTqk7LD978BpqK95kF6byyp6qiNDXX8LbyrGLfcG9e627DXz0Tzj9beeHWv1r5Aa3ldU9URDhNJh7WxkUYrI7w1hrHCM6G/RsPt2coXDQTjlgMboP57ro1ba0ng8aJcFV8WBwYx3N9PZ54wOIhyPo9apYyubBu22mhTvO+At+Gz7z8Yr9l7Hyx8eDauOPsCLGDaHsT+ZwGOItbo6Dr/UwDQ6a+Df2u/bvDe+vyY1TsxM5gZtPNvZlAQoKL362GCD0UnAhgC/VUN1aEiHr7zftxx7c2oLB3CUd/6Lj538Mexz257oVooYPH8eXhi7lz0dHZh622ej4DBgzQOMRq4XAarA8tmIECmlT7rdBDNCS7mHI0BjHU9cA7HOn+r4421uSeaCcba/7jqkbdDjj3YQEG4G8cwYfQj3cZF/4mu3+D/iVw/IA38/E1UKhqw7w11Hh1x1zoYS6o6or1gQx1/C+9x2h3kH8vmAMK6pxm06J8Zu/1H3aW1O1b9q7pN0FrW+bqkKqu1L5ioeVwbG2m1ZSi/J1J/rRY3zu/6vq+5E0zU/LX6ffL611w015XSbHcXOnp60DapBzFlbYIUJTrOtTRBYA5Tog68dNvd8KG3vQtvfc3rYfkqbrj0asy670FM656EKHEIGkEANH5xnxqwMuBZOIIg8L1Uq1X/c4CA12bWwAgTdwz1DyBNErRFGWRdiNLAMOY/PAulvkHsvdOueNGue2CzydMQ1FJEJPi0KVMxfeo0VApF5BmRWRPmpVIJo0GF96rlEjxUWumzTYeEtG9CyrnQ+bqmqjMevMUDo/HHmvJV1/fNcVQngH8q7NfjqHRDBM65xuBpOAH029D7Fe83YV3XTbO86m/YdKhs0PJb/K81PJZUdfzcce1PhPzxfbfW7cTyX5n8Tznq52KdU9alMevrtuZxnedR609rt8T1NxYoqh7nTG0021qXVGX93LGdiVr/soGE/1hAdROOXzqoqY/WNVVdT4Mx8q9wGAvuz0Qd9e1xn8D5myi+ea71u5yPOBfNdaW0mB9BtVrxbmbITcqIAaswjuDCEM4FqOQL6Fv4BDZpn4yD3/pe/O9+r8SCWY/h7ltmIKoBIZ3/sBEEqL8PwPm2mO3T9f2lR/7NDAL1pQ13pc454k/QhTIFzcJBIzqge+sTLAXa29rQHrdhuK8fm2+0Ma668DLce/MdOOh1b8RHP/AhRlAMQeoQNhA2BgkQhAgzWeRy7UBicKuB2EUYDULecwEnswWYCDogjGDjBLUxHtzFA6Pxx5ryVXc8fY+3bkD+jQixkcc3QBDuGsN46fDfWl+8P9HrZ2JpH8AFgg1Thvv5k+6RDBxDaqyjNiZ2DjZM2j9naBaSfycSAvZPPlpf9IAFWC04boeNA9YX3mvTbkDdKx02Hv0biP6cfxtDqjoTvf5lA63JThrtvupOtP4SDqPht77z1bdbj2uv1fba6ybxYZNe1pgTpWGc5W698y+q18vqE1BeUaZxP9oHBqyaYKNJ01DlhnSIFO9884F4w/6vwZwHHsHpfz8ZGfqu3dl29LR30w8NWK6EYr6EtJqypQDr+5Bfb2a+m6eey993/s6EfbF7Ou+kLtrCGHNmPoIlj8/Hjttsi9132Bk5F9L5NwRmMKuDiidUGAJmQkEES4AxQcp6aB3PBQrokRjhsa6pqdIYQXU3ZP7x+HPsSl2Dlze0VLhzCK3POCmwruumWX6c3U5wdeqPCcZgPN1rrQokg9TOuqaqo/pKW/DfSgEaP/+tQ5/gcUt3NUHrUOfrnHIM67rum+VZFepP6USAxitcxmR7k219Xdotwr2pj9Y1FQ6qPxZQXY+DcJkI4NiFw1hwb9V5Zigg+gvUWjNtrqlmKh7R/SasKOcQglfkHb35v5wvYLOeaXj9K1+N3bbbEY/e+wAevONuPDH7MVRGCgwAxIjCEM32FPzDs3KM3smEWlAisGMoxVUBPSZx1823+ycBXr3Pfthzl90RWYjlO/8IkDLyAjr/ghSOm/8O4CIaMySAhJdj2gLgWacB506LYVwwjrnT3IP1N1T+Ef4eSEeNQXTcoFLSXvg/63zHfv8j+uS8a87HA14Gs50xp/8ptJyIcTToXn9MENSB6w7/EXw8EbR/rvRZo94dD/hxJNTdYwX279tYP+kaeZtjD8cBE8n/0l0eUng7VHJ4XfWv8F8jjTg/o5VR/YkCjX289hMpB9FtzEDajHX848a/Me+a8zEBcRcOY8W/VW/8Mkv0XxmW05RzK5soYCporj/9nr8Jum/ySYMIIR37Sr5Ir9Rh7532xCtevA+CSoLrL7sa9992N5YtWISgmqAtyCLjYnqzhsA5z/tY38dq2nerufes3LIk9VGUwd5lmHnv/dhm8y3xin33Q2emDajWSFBDYEQzIDgDzOprjafQ0Ux1PhbgBNcbZOXWuVdkzxo9KAB9XyT9mD7PxHyNqeOVKj0TOIynjSYqzXWwoaXjGft/e93xrh/xzgZPQ+qFDXUMzfnbUPFv4T1+fak1OB7Y0OdgPGNX3Ykev3AQjFXvTjT+4+1fYx8PqP+x1lfd8cJY+36m6o0X/1b98cvg1dDQBwd4f3mAivOupS7gKUAnHgYEbW0+CFAaGaE/C+y92x5406v/Bw/cdQ/uv/NuzH7oYYz09nNT26E9k0VoDtVyxTexvr9W1z6tp9XdXv/3HB16RwrOnzcP/cuW4TWveg02mbwxCoU8qqUy7+h3Em4lRHTufOREv2FIGSKAJmGsoPotIH3dxEHKvscC4503Y7+CsfKO6o0Xh/HUF+4ErYENEUDcPYyHBq26VIDk47GsH9XZoOlHkeU/HP8GPY4W/vivnD/PvOP78hZqAowlRfOYKP5r9j/edILwb+ivlLw7JjCOW8BkfJ+JHT9kB40VSDtID40FVHc8YKSbYKy4PxP1xoN/qy6XDedwPHR4Kt8121L+Ks6N+U2A7kcBysU8YAFyXT0ol8solYrYbOp0vPPAt8GVa1gydwFm3v0A5s16HLV8Cbkwht4bUnt2AgBY3SHqre7+er1nbD3gAtT/Jlwwdx46cm14xX770ekHBvv7IQefRZZ//HWSIq0lSJOEOo+hGd7V91iAVeE7EyItmBhagIdoz8TPxbqkzbKqPxZo1B8L76iOqnucx9L3M1RHeOh3cxskiIDPEB0meh4mrP8mDceajpf+6nfCgOprvPi36mPCeLdFe0BGJL8n5GMJJnzuxzt+2o8TOYbx6F/wSMeN/wTKQOIv2nsa8HxdU1aB6nsADyPos7Zps6zKjwUa9dcV72eqvLr3Yx8L7q06eMZpx6U0WpujzTkCh+FiAT4I4AwdHR1IqlXu9AfYfottsN2WW/tH/x9/+FE88sBD6Fu8BEmtBmecwDSFY0AB6/VYfeMa8upLrOe7ehFCMV9Af98yTJ+2ETabvCmElEOAKMou790SAwQiGoMAVmUQgIEA5o42Z2vMV+MbpOPEQf9H4a2J0JjWNVWdcUKjyzXyCrt5WhnVndB5EAIEo3TaEIGog6hjQmnIid3g+xchNY4xpBKpVQrcsYDqSn9NKGjcGzCIhmOhveqo7gbPuxvw3I2b9lx341873BBxYwXA978e56DGtkcFjr82Thj3HBC/MbcheUswKrGxAKtBoLU8FkhIuzHjPp5xr1SXw3+aXcTba5WnugLRQBXWOWVH4x2/+mcz6v5ZB/U9Xvxb9SnDOIFjpoPWUBMa7WhdeeC1dKzWZlNO6XxlUH6Yy6Cc1ABtSuvf2cc5f84v7LbzLujp7KLjvxSPPToLC+cvQGFwGJIX2SgWC6xfWEPrHPqTS4iQyllV+tQ8lRsvOOdQKZb84/5Tunvo9gODQwNoa2sD4gigw6+dfwH1HPTSQDAAoGvBePr3Amc8DbTqQjwxHmiSsDkX65waA0GjAtmHi/jp+Int66D+RoVVtUuEn1R+le2P1q9wZQNsl99r/AhvFVL6ZKi3s3Jes9y6pCo7Jlgr/EVftd5Mdf50WHkM6+NcPY7ebpOOzXS0eXt6vtp9zgDnQzwJpQ1InpTCx06Fry/HE6WiC3y4VRmNeZJHwMu1+Ug5po1+Rk+xBhkh2q8KVE/5SlcHju0Ld6V1rOvjqtdRjnBr0uapqcquGZp4KH0qrNxP/XzN7dXLyXjwNCSSfj7WMfV1rd7WqvsUrqu7/2zcq89Lyp3OVeO4PnHQ+J+Ot6EAABAASURBVFeGFX2R1OSbFdfrjltzXGpDfShdHajMaLCaelyfHrdm+rT5No5jbWEV/ZAQvv2ntbuKsqsow+rQmoIOygIlaq+Z6nxU0JhY0N/Xudpfl9SXFU2buOr8ySDctP6fDM3yK6crz+fK+as/J/pQHxjjITm95qp1+QaOd2VIeO1pZ6vHcUUZ0UZlV0513gTdWwGSTyvqrshv0lLjXn6+5kGssoTqN9tRgVRfhNWm5LOV6+l81XiyoXX9UP+pb+7Nop5y3GxD50wan4RpE+r3meHLL08b7Sy/5kmzDeEL1GnO7NZnAimwKr5JuJ6EklKBzkeDGp3+zo5O//v/ocFBVItFWBAAnP9KqYznbb4VJrd1IS2UMLyoF0OLlqI0NAJHHzaOGQAgL4/W9jORv6Y2nAYoxhQhVlW4eX+0e6vKX/u8BJbWkNQqqBUL2HbLrSnSErTFGeQYAEiqvCfDgbmO8blA4IAgNFjsPHjc2eFYUlZji2gBMHYakPA2HlBUh4vAmBrnFTyvVBkQqlZhxnnmYrIogjGy9jTgPRcACFPehwfwWko1Sauoka9W4OZgXJR1YLue4ZlGMUWxocoInrKM9SFcmFrEL55LYNfUHiFBDSpjcUD+i5AyQAXxJwNZCmaljm2lCUocQ7FShHABEgiMqQfe96m/BgxYBSTMo5LgGMA14ohLE8psd3h4EEMMlNXzHFuqoVwro8R7ShPiKVoIT+Gg/JHiCPKESlKBaK17GvOqgX1zLjT2MsfiacL50XlV9SPSk9cWkg5hhLLWKjE2rt1KLcHwSJ70yYAzg1RrmIOs97OiXd82g38K6LkghEDnWveaN8d2dc2e/D3HyVZ+yvaVDx5JUoWnM1MXGEmV+JerqJwz1jR2TGErYax26/QKIBpojkSrKucVAeA4Jtekc2BwjrNG+peKec4wrzk+Pa3k8SBPFvMcI8DciYPeviXkQfIk+VH0HCkMI1/Kc/ZrqI8pgOO4dC76i881V6VSBaUC+YWKqVasggsAxsT0X1m4ZRemAUIXo8r7ISuGQQTOEEojw7BalQov8OngYD+MxHaimwNKpYIHzUszv1plP8wnNes05VzVajVfr1wu+jxfX20ISHvVGRkZ8mVqnIOVwbEfgX5vZ8RtBbgVaxzgOUHtESxwSNlvQl5Oxb9c180+tWZL1QrpVsQI9ZDOtWYc6eZYFwHHxXpNfhHP1EhhR/4vk3+TaopUUAP5hIUT41BTOPKvI58451AmzfIltT/i+dXzHICAMqxSqoJLHFEQIwozPk1IH0fefTqwXauDmZF2DmB/zGKaokZa+8bYYJk0NyR4EqSo0yV1TB2K+QJxNnhczcEJhDch0Zom+Hu8Vh96cZFS5wLfH7/wZOCl/zh+O7ZL+ZoA1QqJA15TjrsGgNflaiLWWw4IVIZylfOjdS1a1+ciglHW1DTfAe9bgOF8kaNT+QxSZxgkb6q805zxjvSIMV01gOPnvHJt+/XNOqrnAvN84kQHQq2iueEASGMQSFZiHfhxOc6VeByUkzXyaJW0F+g8VUEkLCf8WF68FAApqqglZYqvEuB5yPn3HdXIHy4MIX2Sp1wpFSucyxTFYtmnLojgyB+GgPYSSM8ElXLN5ynfOdKE+FXKKUrFGsqlhGVIYeJI1ebbSCgHtWZcQHwCQ19fL3kDsHQcwDFaU581U+U1oFopIeW6qzb0eZjJIOQ4q5x35xxCjikk7oLAQjiOz1IHcCwC5Y8GgcbB9VXi2hS9HWmcaB7YZyJdSF1nzKtSJ+YpS2qcn5Q0T4iP5H+hXIJZAM+PTPPkp0Huznnc2K4j1LgONSdECOpDcyvQtSMNq5QlkrvGfqRPjTJB1wLpTKV1AMi6TwLwCLmuQtIjZFqrVDA0MMD5SEmjDIgqSvnSU6DC6xXgXAjhWyhI7pbYouacdCRuAPl2ZSCf+ryVUtfg+zz1huSt5JLjWGpIUaAz40gDQcr1WBNCbM8F6sPBQod8nvqAY4bqUI+KHrI1IP5n274/1mFzeBowX/pCOkBzwimA7MAaaZrQsTLOrwfSp0nbehnA2LbA48Jz1wQys+Y5IR8IB2MfdWAdAAY8CWoV0og8CMokBBHK5NMyZZ65AEZbpsa1USNfCxKOX3OpeQXXcUo+GhweoOyqsdGAdWsYIQ+pPhzpQ5smBfWOOa75xJdLGm2onYT1zePH6sCT8Hoqnq3r9UQfzi9ZhmuO7TfOyer+WulTIWCZJjTnRPyW4Vx3trVDsiqlLQDOexjGeNlL9sXCR+eioxog7RvGfTfehoduvxvtmRgF2shYv8caW3crl5DM1XUzlcDStaB5nuiC0CzD03F/nBaBCMtFL4Q0ISKgGm72Y7pgGS9EdM46WkRNvHzWWL6abbbSpwvoNdGE9PbzwnSsHxkGMpqUJhS+akeGgZlR4ab+XRD9S5eib/Fi9C5a5EHnyhsY6EeeSqpII05Gk6BEh6Imwcr6ARWI2lsZjAxjGlcjU0q3Sr5DQM4jpM4gnpOBUKVTYFzYXgkFARIu6hLzZGguW9aH3t6lKJerVIJ5DFBxC0ZGRnzLuVwb2igQdKH22KpOKVgaK4hKBR6Yna4CmCU8XTbLXg1lGoUeaNSEVIhdk7rRPbkHJToVFRoORuM4y7LZ9jZEVNpS4DL22AxCGhfZ9nZ0dnahvasTZkbjeQQag+6vDhLRhgWMCg0EGVBF0nyEik8v7ayy7xrnrUZDSXMI0jemMnUsW6HzyKqr/ngjBMjQIJSBVeL4iqRdqVSCxlOgQTNCmqpdjUP3CryvczODi2gQE4I4QhyHHGMIDgyac/UtXqqyLfDgzPr7ugfhyXwpX10rVX8jNBDlzA4ODmB4eAhF9q++1JbwE7ARxCH74XjZLPuN133NrGqux5pHJKZO3xhOkWQaX5qXCseXklMrdChKlTIGGCQaGhkkn5QgPoyybcgwuJpl1DrX2YUc00xbB8JMlrSLUGXUenhgCP29fVi2aDGMlarlMsAxJ5xrvb02ID+BOGu+eyZ1gYVQLRdQpqEd0BgMZQwSD63HGtejaAweZpQWXEchaSjaM4sOThEDg8u4znsxzLQwPIwS+UuOlfjZAkNAMDNOr0HzoH6V+vvEQ+sEPJ6WMm/R3LlYtnARikNDYDMISKuADCHeKAwNsgTYfgit1w7SQmtE586FZJUa8St4fsxkIl8mm80hoOFbppMxzDZjtQeDjqCRas0Ix4R0qxF0T/VWtJ+Dmfl2U9I3iiJ/XWZZrSfVD4LAjzUIQn9P7WltCHRuZgh4zxuwAIw0FR9EcezryUkxE16SNwKs8mjr6ABYV7iOkPYak5czXI9ag8KpxvWinQ3JNvGY1qRkgfrzjdoo7VMWkIgI4yziXI6Oa4phruk86aZ5HmZ/zgVswqAxq10BMxAEoZef4hVBQi9W/QuEQ0JnNiQfLlu2DMJ7aHCELFpFQLqpvosCL1tWLFDwSCAeEfACxq9cZyeHH0LjZwMoctwV8rnmQXwYEe+AMkpjdc5xOAnlfQHD/f0eRB8/H7QUQ/K9+CGKYwSkqQsCSA6lXDscIHtLYaZeE7ZT8+uFmcTZSE4HwHy+IaAMz3hQ+wXKUY2xzGBASpqGUeTpqXUMtSdwIQLSWWs519GFbHsny7SjMFyEdJTEeJmBpnK5Ao2NDIOpG03HuA7Ne8oWPCSQTAAS0jhhJpgCWfKXaCgeL5O/y5Srmj8zg4syqFB/VumEad61FswMgYugMYZhhlNSJb7JqlMGEQAHzUvCAVbIp+rDOUNIXZjrbAcofwJOeC6XRRSFJJdBTqYZ+wkCBl8KqDEYyhvoIM16enpItxx0aN4i0jogSN8ELK989SV8E8q4KEPeYd9FOtDF/JCXXbqncmamZLXwBOVTL+VsibotMId22g1BlK3XoWxo7+xBO+V0PdV5N69XAFzo9VCWcj3LMbugznP5kYK3SeoNrfStOdNlIx3uX+aDum3UCZ1d7RAtte6LpKXG2csgUT/trKLnvZRkMmh9jHC3c9nSJQjjCNL/Jdol2iQR3TPEQ3KqyDLqanUg/si05Xy/VcpU3zflv+prPhUQGeJa61/ShyW0/xY+8QSeWLAAi+bPx9KFT3ATZIh6YwB52iMC1dMYQuozF8Uruk55ugoIuL5T8mVxeASlQtGzcJXBymW0A/qoA2tpSo7W2iRn81xBILYEEoKufIIu8ov4Qvo2DEPaV93I5Mh3nPsSaTacH6EO0a6wQ0S6iI9EvwoDFEEcwx+rwMsj0srHeqUDiW+Ep34oLnyW0tWBSxMv41RY5Zq4qk0uXeLuFIOCSVdVKZMor4zB2ZTyJuUmlmwY1V1/sOaW65y95nKtEi0KrBcKSGEEYcwIKVCiMVDhItF1SEVojMB2TZmKnmkbYTKNlSl0dgQ675k6jQ7wVBqJnZDyi9iGswBck1x4BqMRJUWA5UfCM8GTpaoWoQsAM4MOKT1BjaFfGU6ggWFG4yqIqGizvr+urkmYNGkqpkzZiA5UBzpoRLa1ddDAyPh2ZABUGEVOYWpy3UBVBI1a5UKekeUKAir2OJNBnG1HGNIwohApUsnLOCzxvEq6CWeBzpWne4ODQ3RoR7zRWqJzp3sBxyJ8e3omN3oZPTFrIOPqoiLb1onO7sk0QnrQM2UKQhpHUmSif404JDSewToR80UHeMm4mvbjCBaEILk9RFTcufYOCDLkgYgOV0g+aIILI9KjhiGOaxkDQ5o/ta6+auqbF6KV8jWPvPSfgMrZgsAbklLAKhOzXedCOnbtDI70QPPa1dWNjo5OznVMmz3BCsO/Bh1hJgP1RasaGrfyJhpkwOaHCwhc5Pmys6MbbVnSMNOO7s5J6GzvpjOU83jLcOvv7fWBtCU0phY8Po/G1BMMsC3F8NAIxxShaxrX3PTpmLTxdGQYUAqijB/icmPIuGDgPH3gAt9umUaUmZE/s4jimCxgHsSPxvJBENTLa6J5bVZ3+rq6upDNtCET59BO3soxUBWvVL/Kdqt0oDSXjjwovhIyfg6czlJ+NYGn+jSMW51O32QTTNpoI2TZDzQOzjfYP+hI0Z6jg5RHkQ6WjL6EuNXIwyUG1RS8GCI9tF5o35NvEhq+Zeieyojf23IdcORz9WNmAMe4gu8cUvbRT+N1kIZwgeu4woBMhTvK2mlU28qvkGdFG7XRrKuxGQJUuMNbLBagMmYGjT3iGETPCo3U5r0q6cNJgD+c+k3ZdwrR0eet5qtCfBLKKs2j1ls7nY2Y60/Q2d2DNkKgNci1qHuCIIpRY70ijdvVNA2tffEFGofwrJG+Rt7JcB1p7mOmgiyNY41PNBCNR7ibP0gjvMqxae5FE/DI0WDP0VmJ4hht5JVp1AvtdDJ7Jk3CVOqEiLixGIZZV7QHDPCAUQ9xT42TrDSMMsi2dSCkwxjQYZRTUKXTnDKgBmeev9W/+s5xbYRhDO1iOwvBGAX5o8KARB79ywbQu7TP843GINBSfEF3AAAQAElEQVQ4XBCQDTPIcLwZ8jxoHAZBBOcCqIEad48i4hBmuObIqz1TpqFr0hS0d/UgYDnxY4G7jINsv28J1/HipVjGfnStwN0Ig3cl6oWEupRMgFh0on5SsKCNaSdBtNTcVbm2RiXKOt9wrPF0GOztR61YISqGgPhrbNLXGTlJAMI4gvhJcl1gQQg40qIBsgNGg4g0ZBPIZLLQuXRHEHDdcE1V6FDn+we5dmoISM8gjDgXNZQZBBGNtTbNjHilLNMMihjA9VMjXUTLvr5+NV8HrmXVqV8AZuYBRnxTp6kje4TIcN4iygSzettY7eGwyaabo4fzm2nvREgnPibUOHeF4Tx6l/Vj7mOP12HOY5jr4XGmTZiDgb4+6vY80XZEJQbIM479t3V0UI91sXdHaHyIJ5rQyDJzCEkbF2aQ0muRoy+7R3zdTTtnyuRp6OnuQbtkAvWlhSFE5/bubkyiXZbJtEFtFvIlCJByFXEOwkwMx/WD5mE8ETBZ+SMdNNDfjzLlGSxAyLnKkjfaqIejtnZ0Tp5CmIQe6qRpm2yCjTffHJtssQWmb7YZpm68CWSLdHT2IEe7KI6yCNi32k8oa1Nu1ujcg/FbwORJH8qXIgMOVaYZyhatk3bqikmUJ5Np39TpEyLkuFVP8gnGhpxj4hgwr9K+yhOGIVmXMigk/pH+ULvZTE7VPI+BMsbThzm+HdGK563Pfy4F/DxzeGZG+VP1waACg6DS6cxev5+1aN2tRZlWkRYF1h8FqFidC+G8QLV6GkSQoEykyCmcB6mIFzBS/ujMmRDoXAZPfYfZwVlMQyeHHA3yNjoRAetrgY3QCMBTDzkHTWBsN+ROUVO4SwnISJMSUZ4jXoCWiMOyviHMmf04Zj70CGbPegyLFy3F4MAgKsRPuEY0RuoGVhdUd5i7WwsXLnxq7+t8bWZUNEb7vkbjpQTRRI2IXkp7eiZR0Xdy/BkEQYiAkKFB1NnZRWdwMu91IJPJqKhXUKVGZN+5gO1qbP7WqF9yclVfu3aD3G17Yt48LGT0vSjaMp5SYpRblTX+gMq3SHpUaECJBlFM40g3VwNVBi9EcylKKd4wzgJsxziHYRyjzPZlsIa8Vh8RFWqWhn9n9yQ67d1esabkISlfCVaVNfJSSIUdRRE0N14Ik45CQ/eFZyzjG47Bo5xvY9GihZg161E8+ugjWLBgvhfUWc6p6qgd8QYluMfNsX1/HQS6PbFAWmtOhYSMF6X5fAEPzXwYN9x4E44/4U849nfH4ec//zkO/+GR+OY3v4lDvnAoPvnJT+KjH/0oPvCBD+AjH/kIPvvZz+LrX/86jjzySBx/3HE459//xtWXX4E+Bgt8+3R0ojhW89DOmE7k+JTpPGv+tIMUke8AGr40dETjto4OTmUAGVYxaaly4g/tQGpONG+OBp+ZeXprzWq+wEPzF2YyJHmVWSltJzIb843zqnuaRzkwegoMzfXcTFlu+YflucxRI5767Z2gVk4gPmvr6kGuowtZGn5hFMPM6vjSqO3o6EZzbUmuBOS/puMuPGUgO/EXx2pmMJ03+MLMuB5jiAZTGHzoojGZowOta0F7ewcm07CdzoCmaAIeSmPSV2NT+8zy+IivdU/5URRDoHPl6V7EftWm5qhCw4KE8vXMiJPGroZWA5KRoqXj/IaZDCyIfGkFldSmUi9zGBwxthdovphW6KT008HyhVfzJTyFk4xizXk3HYcc+cIRbxLI15S8UDBE49HYMuQj8ZNA60ygdjLEL0M+UqWlS5bgoQcfxKxHHyXMwqOPPIqFTyxCgbt4IwweRGEGPaSxyo4GdFVQpbwSXqKjxhdybFRCvoroorkQ6Nznc45VTvgHnC+BzgUhZZPWYDsdCDnumnvnQvKv+V3sMgMJFUJKWsJC0jr0ssfMwdhujc6/Y/mYTiDgkGcA6tGHHsatN96Ms884E3/9619x7LHHci3/Ekcc8SN873vfw8EHH7wctI61pgUf+9jH8ImPfhznnH0u7rnzbiyYOx9DnC8LYmQY0CkW6bCJX/xIx/glZ9JXdf57VV9BECAgXcJMBjHXmZkxeDuM+Y8/jgUMPqZc1qKt+EnyW0FIPUm3rHeZlz1lBjvKxHPVaQkP3P8gHuHcyx5QUE+OtJ5sithnmbJRebCADnqNsiRBzDmL6WBqno1BtvbObq6piCyaoEYnMCGARwcDJZo/taGdaMka8aBkv9qQbhIfsKj/aJwxx4gggPhJa0fj8TdX98X1pvJzHp2N22+dgXPPOQ9/+9vfcfzxf8Jf/vIXL6+/+Y1v1VPKbsnvFXAYjj76GBz/xxNw+mln4MbrrsPsRx6Bghcas/RlvWvHRMCk+WnMXTv1aEAcCrRXhhl0MDN0tHchRx6pFzUMj+S5vmbhjjvuxP333Ieli5bwltojkG+1BrSuMxx/hetJcsjMEDNQx4Kr+Tg48nsnZa3WjdaPmWGEAaxeru+l3PF/5MGZeLgBMx94CLMefhRPzFsAzbd0j2+cdTQXYSYDv6HEORD9xUf+/mq+ysRXc6f5JjKQnOrV06bUe9JTfs6DECCNRCfpLE4wW3QwM6bwNtakqVOpSzo8HxXZpmyH7smToTlo6+hi2QB52kwV8mQmzpHnYpTI176B1td/LAXEP2Z1PqlStkgm5PPc1CMfrO9Br037bm0Ktcq0KLC+KDDY30+hCQrKNmjnpcJI8Nw5j+P6a67Dv2n0fP5zX8AX6LCsCj7/+UO8gXPttdfReZvNSHiBaDqEYQYBBTbg8HTngBaHPAKBHAYVsZQ4VD1EUYZ6IPJtaEfnvnvvx0UXXozjjz8B3/3u9/DpT38WH/rQwXj/+z9I5+lD+OMfjscZZ5yBu++4g4p3AOozirKMmLdDBiwzGh92JHwaV09LjDkCJvqkLCuIGNkWmAtRoDMs5VjjLpoLY2RpKC6mMn70kVm4+aZbcMnFl+KC8y/EFZdfidtoTNx/3wMMXAygxB2YHNvp7OwhXl1UPlm/66ldKvW1anDMZuCDu0tXXXUNjZG/4Uc/+jENkcPw5S9/FV/60lfwta9+FVdffTVmUymTeJASdzQIZNAZqwdUxGyEn4TwlI83QBwKNPCMY3VRBjLWhmikPkiaX3nZFTiL8//73/8Rvz/uD/ijjJyTT6WRc4M3HDV9IYMFmueI9Na80ReDPyRwCSYngxkysIRf3bhzkAEI9tnb24eLLroYx7H9Qw75It72tnd40Ln6PZ+0HOkfIl4cDNspUrEzoe1Og0AnaarviQXSQEGvNhqyGtO8efNxMun0gx8cjkMP/ZKfr+9853s44vAf0XH4BX73u+Pxz3+dgrPPOR8XXnQprqbRePFll+E0Ovx/OOEEHH7kj3HoF7+Mj3/iE/jghz6Ev534d1x3w/UYGugHwggRnTP5L+AEB9zhkUKLaXjBBaCV7Q206669ATfccAPu4poYGiL9zAAL4FwI8YbmQ3xiZihRGd5++504jQbs8TR6//H3f+Jy8u9cOiyAg3aD9FizHDQ5YtBBHlMbVSpUrW8FAUaDPu6QDg0Ok10c5BxkaIxp7RS5loYY1Js18xHcdedduJo8Ll645JJLuZZuxiMPP8Ig3xKun37IOQmCGN3dkzGFO7IdbENPNoywXd0TShwcZBhqfHIudC2n9iE6KDddfyPO/PdZ+OtfTvSg8xtvuAkPPvBQvSrXiTcUOC4z8zQKwhAxnRUZ485COk0jWMKxCIYGR6A83QtIe4H6lLOScAdKtPUNL18Q/mqVXz2Tp3JOc0irCZY8sQi33Xwr/n3q6XQ2T8Rf/vxX/OlPf8GfTvgzTj3lNNxCnL3xz7KalymsCzjAr+WnNq81nyBkgLVaLUN8EnCcIBRpCMupPZNz/rOf/hSHH344fvKTn+AE8t9FF12EmTMf8sHKUPwWRTBjUIlrTfXlpN0+Ywb+9Kc/4aese+CBb8VBBx1Eefx+yqUv42c/+xn+TV5+nA6mx+2paC2/Jn6U/6K7p5cLGVytQYFb8WRSqUG6qKMRsCiXKt7xmPnAA7j1pptwxaWX4vxzzsHpp5yCM0//Ny4493xcSx667+57sWThYqSsr/4loyRvRC/HedQceQOwSF3F3f+qnr4QTtx9TRnIFJ+D4y3Q+X+Qjo903CGUTV/96tdx2Le+jcN/eAR++pOf4Ve//A3l1p9xwQWX47zzLsXZZ1/AcZ+L0884CyefcjpO/Pu/8GfymwIBX/jCF/C1r30Nf/7zn7FowQLAnNdNnRwbxn1w/sUDTwXxBEEOJmBeZl9KPXoC1/jPf/5LBi9+wPn6KrbYYitssfmWGC2dNm06pk3dCKOl3/rWYfjud76Po476Cf7Etq+78hosW9ILBBF6uLMumkqvgPhlqQNdlPG8rmD+XXfdjQvPO4+y5zScdNJJPj3/vAu4/m/xwQfwqJLXBU0+CShvjW1XGEgfHhiA9NVS6sheBiwG+gf9E0UFBhszDEA0ZbL6ZlOr/BQKeZxz/gX42S9+hW8e9h189evfxJe/+jUc9p3v4qif/BT/OvkM/IvzuQJO5fUKOPyIIyH5/i3yhgIFR1FHn0L5L8e53q/mp9m1zlcCzg9qoC1Q9ryeY2Cknc4/OF+z58zBtdQNX6Qu+MxnPku75zP47Gc+D12rr58e+WP87YS/0O65C5KDFsbItnci4rhlp+RHil4upKS7AM3DeCJgos+UjTaG5qRYLOH2GXfgxH/8Cz/9+S/8+EWHNx1wIN5y4EEeDpJ+fse78PZ3vRvv/L/34F3veS/+SN19Gscre1FBFOECC5BjUKFn8jSob4H68qC+Bf4CCIIAcXs7wJJzHnnY84GC5b/gfMgGmMcNj2HpMJYw5yjiU5oSCa8As8DLagX/wLUr+XnFFVdwLZ6NqygLHp/9GPS0HXgo+JWhrJbeAvt0lO/L9Rnvtz7/mRTQfJsZpGNkG0j2j1D/ae7NDOvxWKum3VqVahVqUWA9UUCOmxegbF+PMt56y2049dRT8YtfUAlQIf6DCuFf//oXzjr7HFxM41ygc+Xp3he/+CUaAD/Asb/9Pc4/7yLuCs2kQishpCJq507M6oxT0C1Ia2UvxLVQtUgBLUqHRTTi7rnnXhoWP6ZR+Usc8+vf4R//OBlXXnk1rrvuBlx22VU4l0bfd7/7Xe7GHIFjjjnG433nHXdACiOOYnR3dQNY3RLTvYRlRv/oXQe6q0iyIsohFcfs2bNx0QUXeKdYuwEy7r7yla9SOX8Rhx76RTrnX8JXaURoR/eb3/wWjj76aBqJ5+MxKvWURqfayzLCn23spul6NPjHP/5BQ/M4Px+/+tVvSIPTcMopZzEg8jffv3YfzqMRNdcb3KAR0A4XmFeStVqFza5+fJ09PZBRpZ2DBxmwOPPMM/HLXx6Nb3zjGz7wc9RRR+H73/+h353+Io2Rb33rW/jtb3+HCzl+7XZUyjX2Ac53xjtMAemjjISOELU1PDBD8ysBbGa8AhYvmmUOzQAAEABJREFUXgQpa7Unp+HUU8/G3Xc/hHvumcmAznl+vN/+9rdx4403ckdiBKKVhDa3keAVOI0BDtK3NaFfiiQ3xpTSIb7n7vsYFJNRezpuvfVO9NMo1YutCoWyRzcMHARREEDQ2dGJ9rZ2xHTm0ThK5Qp6+wYwf8EiyMk668yzUXeo6nQ2M6gx0bSDu7kwh1qlDAWDjjvuOP8Uwfe//30GzL6La665Bo/NmuVbDjg34l+BaKj69zLYc+6553LOf4nDDjvMg+ZD6/t61h0aHKzXpTOsXR3tBqpvR/qHoeM98VcTePmUz+Rp09DJHfiIxi1ciMVPLKZxdi2dzb/gyB8d5Z0Q8ZWcpM997guoO1yHMP/Lfg398Y/HQzx59113YXBgCGahBzlqBe7giKc0Dt8t6a/UogiD/f245ZZbfDuHHnooPve5z+Ezn/mMh89/Xob0F/GVr3zF07XWqKdUPKaxqZ0l3AW7jMGZ008/3a/BH//4xxCIxsrTvV7ukqlsQOMy4Jzq3JgKp2pF6085owHnkfJJRvP111/Ptf0v/OpXv8Lhhx/p5+573/sBtAa++93vM+9wrolf4cQTT/TyT/MimTRay8184WRm0JhEM+2wiU+OpkyS7PzBD35A+fljytmfE47C0b86xsvR+ygLwMPzClMzYxuB/12zgkvSEaeddhpU7t57H8TNN8+g8X465fRvKYt/i7POOgu93MnDGg4XBJxPQ8I5kHOu4hnKRemkHHesJZfmUm6qT9H8N7/5DYTzl770JTpEmtPP4bOf/bznG+UdRkfsCNJP+utPfzgecgCqxTLEewoE6GcuYRixG/OiSfMkHaVYjcDRkZIzMZvOg+b3qquuwi233oZZs+dgaW8/BofyDARXkLIFfdpyMdrbY+7aZtHeluHObQZtuSw6O9rR092FAQaLrr32JpxCR/Kss86B2gWdFT0KDwYd1DfW62F4nOv/5JNP5jwfge+Rp375y1/ir387EaedfgbE43Ke+7lehhj0kIFcYrClyvmoMdI4ki9gJF8irDo9++zzcTLHdvSvfo0fMjjys5/9AmefdS4Wc5cYQUQxE4ATDGcheOGdf8l0rWutJa3LQw45xAdIvvOd77CNH5J/jqFuP5cBn3kIKbPEu4H4hOfg0d/XhzvvvBOXXHKJXy+//vWvIb743e9+B+3aX3jhhXjkkUdYcs2f++59gAH7q8mvZ+PSS69i8Gs2eXyEOqeEoaHCmhtgiXyhiNlzHsN119/k187FF19c75/0421+XAOYPOnjUKAzojHqZyYKVg0PDVM+XoPfHHMsvvF12Q7H4O8nnuTtnZtumsHg7DUMJP2TMv4or5N/+9vf4hQGwR66/374J4Wcg37aI3ol0k1P6m/VF/Pnz/NzdvTRv6YM+DF1wdG0Lf6Mv//9JDzMzYWZM2eRLrPw4IOPUkc/gJtuvAOXXnINzj//Ym/zSIdLTynApQDiQw89xAAcZR9lxqp7XJEbcK2nxHMm65xFmSHZqrkUiE/V3t133408g716WkXrxQeVqHIUFIoZEJLenfXww5DOkr0imSmbTHylwNIM6oEqA0ayc2TvSn8JRHdAc7MCn9bZfx4FtBYE4pciN5FkN0i+Sa6sv9GuXcst7ls7OrVKrScK6HHQpJb4HbfT/n0mjqPB/ae//g3nXXgRHp41G1UKWqMiNydFTiVORW4ugvJ0b/bsuXQ8rvePzckx/Mtf/kon/Uro9+FPR5mNgWApIEDqd5pqdFQdFZegWq14R/lC9q8I8HnnXkSFcwsWcaddwtoQIBPn6NxPwrSp072Bdc89D+I07pr94fd/9AbA5ZdfjiVLe7HiWHmZ6bwJLGEC4iS8CMSMWDGv8amQNrVK1Rsuj3K38uxzz8dxNCyP4i7Q92g8n3rqaTRWzsP119+MBx54hIp/jleSV199PRXkJXR0/soAxs+9E3344UdQsZ6AW2+5FXIKs7m2Ri8J0ybwdKXPzdwRnMHI/OOPL2KgpH6DpOIOUkx7KoCMHe3YPsCdMSk10dVMg6qXrX8321baHHsjNed3WS9nYOUvf/s7fs+d/pO423jr7Xdg3hMLsYh0XDY4hIHhEcxfuIg71tfjDDqkfz3xHzj+z3/BY489Dv1+G3BwjvwRBAD7r3LXkVY96KkyHzAiLQHsVAaOu68zcRJ3wu+84wEsfKKPhnPIOW1DT3c7DegIS5f2+2DA2WefzfOlAI2/gG1XSjTK0hq74Ex5HsKEHlImNe/oOciQfuihmTSUHiJNiBZRDFwIZwGMfJvS4JdRXSVPVRggEQwND2GEjmyFxqI5lgtYMgqQyWXQ3tlO+i/Do3Nmo59zALYCHnoXQJX1q2mCgI452RYKPJx15jmQwXPZZddzTd5C/ruCjusfaChf5n82krCOfsphxCcpV/1ua5N/Zs58jNcVzJ+/lEbmdfjrX0/E0Ucfwx3OC6BHQdktzIw8WOFpAk4nwfE8XQnEXwJm6aMdLvZVoGNxzx134h+UK0cecRS+990fQOnPf3E0zj3vfG/w3nPPfZBzJIPzlltu55q6kGM5xeN/zDG/IS6/5to5HldfdbX/fTfYdldXD3wQgjvJCgzJgawbdSBfPsYd2X+z/DWYcdtdeOKJpZQ1qYcFC5bgdvL3tddeBxmdCxctYDshl0/iQY7yAB0iGfKHHfZtrl3ie+SP6Gz81sORPP/+93/AYMm3cQ53ofVCLA1XfZsZSKgGbbDGYz4Dd+ddcBFO+PNfPZx1znm469778MTiJVjStwxLl/WTB3px34MP4Rzujv7xhD/j+D/9BZdcdgWdN64LaA5WBtH/yRCQp7LkJyNfLaZTrmDDRRddggcefBj5PJ3jBpaLFvX5J0fkWN12220M0i2hk2ykCZCSd8G++vsHPH/PpCwcHi5i6622xvTp0zBpUjd6ejoY8Bqic3YvVP9+OiWNpkdNnAtRJQuVa5Sxzsj33A1kXpkG+yw6/r/93XH4zbG/w2+P+x3+cMLx+MdJJ+OCiy/D3fc9iMfnL0Rf3xDxXMb5XoA77rgX551/kecbPc1y7LGs+5tjfQBJT5okeiqAuiyOsojCDCyIEbgIwkGySaAxplRswl0BZl1n4gyymSxyDNq2UWbLwRfkshHyDOyNjJQxzB1XOcoF7qTKIRyivOwfGGS9GFOn9HidsoC7/5IXIqhSveh0VMKs7Q2uA62FpwGMLQhAPlkCra/bbrsdi8hXwjFiECQM6rSvMSAhSOCQWgCQ/k0IWG5UID/FcYiAVSqcxPnzFzMQdDPn/866zLYAQRjX21PbpP+C+U/4NXkKdcyZZ56Lxx6f74OdCnjOnjMXd9x5D+XVJbiK+kg70gEbFzjhBIc8d4PlEJ522hk+IPYT6uGf/ewYnh9D5/UnDA4dziDdT2kH/A1XXHo5afDUT8KMJoABwLl45NHZeGLhEjiukw7K3Ew2RjaXg95r0cbd6VVDJwM+7ejST/16Jvl5ZsOeD2Sr6EkWmHHhEHTDg+P3k0FBpzDb5sstfuIJaFy/Pvo3Xv7ecMNN1PNtUPA75oZGTFrHkQNVIQqFCuk2TBl3lrdHjj7mt/g3A0z9vcsA8niOgeVqY7MBPNIGQMpCQJmpPOH4+Nz5uIrB3ksvv4y0eAxFBoCUr/v6Hb5g0uTJ6O7pQmd3G7p62jB5ahemTJ2MQgl4dPYCnH/hZfgzdcbvfvd7bwtexM2ixxg0Y7f+o7YEK/cP4qA3+s9fMJcBjss4ln/j5ltmsP8qAzAFzJnzuKeDNgrmzp0LBWfNrN4edZm/jiJu+Izg1ltvpb47H9dcewMen7sAd951t9ctf6Ct9oc//AHaJNFPJ7XGm4HeWLrTt9b6+k+lgJlBfoVAwV7xjOwE8YHysL6OtWxX0mAti7aKtSjwzFIgNbIflf8TVDxXX32tj6BKMT/44Exv8Em5lbmzqGiZSZk3lLGZ0d5OUKZjvMnGm0HGRF9fP6699nq2cTKN6rOhR+L1KObTMLa6GkBDCdVo+KmMFqMiu4MDw5ATdREN1L/97e8YZERcBov672jvQkdHF1RuYHCATv4SBgGmgHYjZHzNuP0ub5DLgL399tuxtLdPTddBhlL9bJ2+p228MZ2eGi699FK/O/HFL37ROwHa1ZHBPDJS8vhkMhFyNLIFEQ0jksj300mDYog7CXfccRcj9ydCj9qeSOdZBrKcDF9oNV/z58+ngbt4eYm2togGQYQylfTAQN4ry8fpRCxYsBDaFZRxKeFmpHOwfId2efWnnRTyedzJ3RQ5Mqeeeipuuvkm0nKEQZYMpk2d5stnaABrl1rzrIyHH3nYK1s9Uv0wI+8LFy6EHisWn+i+QMKWhNEp4MhnBDOrX1N56ykKKXZm+2KFQpU7L3n0949440b5mYzzDkl/f7+vF9Ly8X3QajJjWwJ/Z+K+cu3t0O6vMOjjzpTG9fjj83SJjTbaCGU62nqUuUo+F02CIPDrJQ5jxHHGl1N+E2q1lIZODUU6EnpUTQW0yx/R0AFSyIkXDWqkoepoh3QJnboHH3yQgae7sXDhgKqQFx06O2Py7VXQUwAyoEp0qvzNNCWNCxjoH8SFdD7l7Ci/p6cdm28+nXgZd37m0Ak/D2eccQZ3ee/zu0sxDSYBOAYzIzY1VYM35KBjpbXdWG8jAwN0zO70O2PH/Pq3kGN24803c54HMYmGs6MTEkcxDegsAz9tkJOl64DGeJWOmGh5ww230BD8B438X7D+8ZQz19Hx64Me6xRPqOcagzCiS/NaztZVV12FQrFCPAGyDtdNiFwu4vjk7ANal3r6QWtM8sfMyKqOZUPScSEUANC6VWAiz11QNA6dK0/3zmMAwwffuGOq+dDaA9vRPIdR1Kix6kTU0g6XnnA4i7tfDzz4APEtICY9tN46acQ3UzmgpXIJMx+eCQXFhLfGt+qWV+SKJsLHRXVc9JMQrVc5oCpFVOlkZNHd3aliyOcruJVG+E033eTlgspoTAL9fnbp0qV0th/zBrocyDmPzfHB2SIdYefqdCWrM+CyyDuegFMTo4LjxJiRl8iTKiQajgwPe14WbbTDefzxx1OuX4D775+JgYEhzhGoB9rQQ4dk8qQuOmFtlFeBqnvoW9aPOXQepMd+8MPD8XsGhhUUfvTRR/3j0lqTni5cQ2EYc9zqnyC/kPgWuUskvpOM1s/QDAFZPvDlZEDmueMrEG+FAbiejRAgDBwCF3iIOYfiZZUv6gkEAIODg2wjAOigtbW1IUvZwez1/tFcyyEtlSu+r1w2A8kTzanm0DlHvDh+zoHkSoVBeOl9gc5HhUrNyzfnAtI/go5+yhQ5wIPU47r2wHbVl0C0lZwcoFzQvY72Nq77LGVBN+exAzoGh/IMMj3IgPoDy/ESX6RcY/qvE1pv4o2bb74TQRCALCTR6Hm3t3eQ8uZeyCGUDaD2RoPEQFvjYcq6R70OkuyNuaNsFnj5qL4kg0eD4XwBg0OD5KdGn+cAABAASURBVMkBbyM0+5GDIVkrmeTzaGP5dBVforeyJcdvuukWnHzSqTjv/POgvsUj4h+1p7koU5dIJhqMMixATP04wODqjBl34+STT/Gy+p577gGRIT1SPwas6SBuCgpq134hg6Qqrn67Gz9P6e3tZWC718tbze0gbQ7ZHaKz7J8tttgYkyd3yuyAAqtXX30DbcB/MZBxGtfsOWpujSD78xbu0mu9qXBbLsbUqZMRxyEDtXd6EE/J5jHOjXE90gRgkJ0Llid62kNPldx1113Q0d6W8/yk83vvu5+653T/job77rsPmpeUY64xYOVcqCIt+A+ngKN8E2iYWm9VyhHJk2ae8p9pWNv23NoWXF/lRBAJZrUvgjg4mJkH5bVgw6aA5nZlEOOvDBrdP/95EnfYjvZGl64FijpL8YH8kMIgQ6mrq8enlLkwMxWjYuhHJpNDHGURuADz5i2gkf4Xb6zPmDED5shPBCkyi+pGgpxO8NzMmER0dooI6AhENJpk3Opx4FNPPd23qTfgAtyZoKx3FkA7plKGURghYH/a6W8GurOZkIqzn7uGJ3An4AeQUglcRJzrfYwMF4Aogxodi4Fly3geweMSOLAzFGlgy0A24UbnrEiDSS881COGXzj0i/j7P0+lsdvH9oCAzrULzNNAhoMemyzR2ZAhLIfPiLOM9iEq6I72Dho5bdCxiDsNf/zDCfj6175JI2WGsmh8pD41MzhHXADvBBYYXi/SGFXbAbM1PhnoBRrp2nGRwSmQAtejnKEsoUZ9GdYy2GX4F0t5KBXI+NIYHengwhh3ccdFj/zrN/4KIhiVK4h7mcaGaKvzEukgI9YsgF48pzIa4zAN9a985Wv47W+PRX6kgLbOThS4Q6PHxDM8133xGoiXftcr/MJMBg/c/yAd08tQ4054yqFz2FgZwIMymsZlQkNgIzrSG0OPM4oWORomal/8xCgUS07sp8gAinATFjKWrrvuOvJzmU5VGx2gXkSkswCkaXt7J9pp9JuZN25K5DfVS+mi6l9juQAsH9BRjeng5LxTBh4dHe3My6BEXtC4c20ZZLhLJSM+ymY9z8yaNQd33UXjj+WnTu2k899NB7fMK0DO5W+4Q3TXnXfDPzEQBJDR9Pvf/57G1e3ecDaWLOSLWLRwMYMMKfGPCDk6wZdCO6l33HEH9I4J8NALq9SOcFna1wvj/Bo9oWUD/SgxYOjXTxTigYcexM9/+QscyqDZT376c9x59z2o0qNKSYuERthA/xCq5IEyA4nFUhni90KxAK3vGgMhGa7BjTaayh7rHxmgcnz1U4XTTz+jnukc+aiGgLuxbe1ZlBTkoGNXYnt5Gugal4BZvFfl3FRQKdegHW1OA2bNmgUFAAKu5yStIiZ/uiDAzTffwl3sGRB/CtSZygtA3FVf+XKURYeaOmAhBYPED1UxMK+VGtszM9I5D39N+bKQQTP9vOfQQ7+ECy+82BvQsZehkpGO5RLiWmadone2ixwPSLcozPjrs7jbpycprmPQ1a9lttlcb47zUSoXoMBMRD4R3/gOAMrrPo73CdK4CtE3cCH7KdKJGQJJiWw2YNEE5593oX9SQy9czeU6oF1QjbNE+uopDTmOMQNCwimbaWPgogQ5fRwqewHpN4OyeJk/V5nGCZOkAUz4kZNUotzMxDkGZzqgMfzxj3/ERz/6MRxyyFfw2GNzidsIS8LLiJDzFLATyVk51H3LBumE5VHinKJxRNQNwk2gMV59zbX4+te/Tr10POczhfi4XC6z3QFoTBbGSIlWhnOvJsQTch5Fa11rzvQovJz+kLRV+8qPoxB6hUAulyPtHM8T1MjfaseRmOpj00035XzlVRzPe97zyOMFJAxWqc4IAwL+xnr8qnG+xGtyslbuRrglHLRRpkuf15KUYwg5/9JTDpozZyGiMMPgXBvVYxaS/QLdEzTpIF0gWRQGzHXm59DbDgoCCuhsVUmoIJOFZOGSJb2k/RDbC0mbAkRXzfsgg/2ZWPwPOvF3QIFtx7mpUV+nXGySM3py7lry/MyZjxJH+EA4SQ6i76+7Ott8euWV10FBT2IEtaH5UBu6KXtI8641q3nWk1sqJ/msd/yUGFyPogyLOq9/dI8XiD2/88o5ytd2jiXA5EmTKae7SbesingIySOZTMbLJfUlvav+1ae/Jv/q2szQNXkK+pf20nk/kxsLv8Kll13q25Ctlac8Fm01P6K1+mqn/hD/ayylEvmNMdj2ziyM83jqqf/G5w85FGedcy7APlSOYhQVylj1qzpVEYtzhMChzEDPAAMxl156GRT0IzocU0Q5WfLz4lzoeQJw0JhkE4IHm6YeE32Aedx46F3GueS6jGOnbR08Pm8RTj/9dAbefo+zzz2PeQbpBM8TYpKYfVBPjBTq60LrWAFbqgEY29faKFLXlctVdHd1Uz5eCP1c6bbbbkNAHgLxWbxoKTp6JqNK20SbF3pyYtmyAfJqFgqSiE/MtwaYGfReDv08QGshzGT83GgNoHX8R1NA61A6S3Ot9WBm5GnneUJ5WD/HWrfq1rpkq2CLAs8ABaQEVm7mEe7myuDRzo52Cpr3pBxlzEydMtULVdWTkpaB7rwC7ISc8xKdmOGRPA3KMhdWCO1YqQ09cqgXDumRP1hYV55U4nDNc4OUkspK4AMpdxrvxYwZt3vHCRTywkEOtMpoIceZyOMiwyuOQ/YHOAPzQkivVGl0S3Go/Jw5c7jj/me/k1ChIsnRIa33AwRU0P7cWJcOFIQXK2WoGDpZjqf+UUNFxfWm53+dfDIdplnK9n2aBctx7+zo9M59hs5KENAC8qUAGVfFUtFfjYyM0MipKztlVKh4tRulqLWuVwdm5tGTEdCkV7O85gSQCBE0cwHt/sNSniRIa2X4Qw4KQUrcR/fZ4OxHHvE0khEkfDWvzTFEdCgMRtpmIeNDbaj/ep+AxqBx9fX2L390G3SMIhpOKqfy6kupQPVS3leZGq0SKWmioFurBqKvG2pDOJkZab9inGYGCDCxhxnxaKAgPtO4dKmxaswy4Go0gJUnftaTK3Jwhxk4WFETNEhSb7iofJE7hkNDBTpQQzQsAxqhUxkQ6ECGTq4ji6mdlMZ7mqbQrlhIfp46dSqmTJmibujkDXkjXKhlMo4OXpXO7G246qqr0LdkiS+jNa8nMDQHARdRELh6/8SVtjoKDDJJHoyMlCFFqT5Vsco1ZlbHPCC/q9+EeQqkZbh+9Ohsjettxq234oorroJeJHrvvfdyPQAqH7gIgQUQn2QYOMxlcxB/af3IuFXQTP0I1JeCKjoX6Fp0kcOu9aNHZuH5X3efDmb29Ezx4Eq5Zqsow/sab5OPebnis3J9nmvMWivOOa7TOtOarWhTY67S2ZTxLwdCZRUk006d1r9+ziH6itbiC8lcjbMJqqM+5HAHLvB9qIzWXn9/P4M+d/k3uoN0UNseZwYyAs6NcKojnjARUC5xwn0Z5jQ/zkI4Li0zRz5M6BQD+gmO6KwAR/P9InGcIS9UWaYGtS3HTf2uALVo+moAG22cjZZIFnR1dcHM8Cjl0UknneR/djJv3jz2AbS1ZQkxMpkIIYW8mUH4V2tVpitadew24JczRz6uMiBRwPDIMIMKOV9ohDpq0aJFaDrCjgPWkzX+Jr/8WuJ64qmvL/qrH12vDCr31HzpnJXzNJeS/ZqnufPmo84V8Ouzq6sDLgrggqCuE7F+DwWk2traSL/M8o5W5g2Nx4zEa9yNKPe1FkVHrUeNS/zpeZP6Q+uiURRBEEFPCUoHqpzkhpmxL+oMttMsN7bUrbKa+tfcNKaKZZznHZ74T8o1qROyCmVnVqfgoqmnjW+z+niTSgIFkkQD3dIYBLoWKE/9KY3p/Is2OlcZBdGrDOT0LevDsv5l3JgY0S3oiYYt9G/ypk+HnlDymSm9dPap+uK7GuWl5EGz7ZkzZ/rNinrAwtfgOqvrbdUxM2jOxFf6aUmxVOVaCEn7NvJQyCBIFbLNUjKagit6d8WMm2+F5k99aCxmBvVtZp6/9SSZ2tZYdL8OIKmoU9hQ/TploKMTOqRjRAOdd3Z0MSi/Ebq72yE+CbjudD9Dea51qjLSH3Lqr732Wr+xlJJWGkNKHtLCVfvqX2U7Ojq8jgsc+2eGZJvow1MoOFBiQEabHLIphxnwc5RDU2iX6r7kk4LZKqcgkOqJX7X2dJ+oQXTTud4h098/qFOCQ0x9xZPWp0WBZ5gCa98cWX7tC7dKtiiwrhQwsycpSNWX8G2Cfg96Dw10/TawTCFNHVI3WCg5/bkBFRpbRe4oCZSn63yhgEHu9qq9DAWyjHgz84opZDR4aW8f9NjlzTffjCp3IXgDNRrC1EIIZBxQEaSJUbGFiKLYG2Z6rE91FMkFjxolusEhDmm80KGVwavd7HKliJH8EOSEsoj0CdvI0DAFFWfC8QK97P8cRsL1c4C6YnUIYhoEHKNwiKmsUKnBqNilMPTvqIx4WRyhQsf9zjvv9IboSaecSiP7ft9HSMMtk23jLg/8dY2OrJ5IyDOSXWIgRPhQfap5Dtd5yHIHTnkkDQ3ZLNo7ctDRP9BPxXinTlcLxvFrQkR32u6oH+aTVMaOdlj81Yovs/p95xydvyJpTKOYgQApQhmDnAAs5k6vaK0nLhYslJFKugVAakwllVzKyH0NUSaEMb+aVEiusj9XnguM91P0cgf4nrvv447fzd65DDMZb0TUyB8hjfdUxg9Ra/IbT/0OQ5lGTJUGGDtUp3XQzZUhhX+hkQwF41g0Ht02MwQBkWKKCT8SP16hIUdAoPM6iJBGfjQ44xzQ8EPj2IpG4vbbbYMpk7sxdVIXJnW1oyMXI+awVEsQGHDgW96CF+21J6ZPk3PPOeHOSZX8mTKIFPJ+nrtE2rnafvvtsdNOO/nWxSd5OvDZbMgATo74ATMfnuV/W3vjjTfjofsfhFL9ZEZrLAgiBASdo3GQ9N4R1KXoLwNPTJ+w8eY8KLUgRIWLULtM7Z1dSOFwx9134YyzzsQpp52Ge+5/CEXOcwqD1n2NJSrkiTJlSqla8fypdaP1I8NPBmvINj0wsAEenHquHdImDnkFv3uoJ17koPqMp36RL8wMZrbijl8ruhZlG8A8jWFFofqZjGPtGlQkK+pZdf5keXB8K6DOnwomGpEUjzeLm5k/9bvxlH8aV8SdYmXKYFXw5fzzz0dCZ71cLaHK9cXZheOkO00s15/WYqLXhPPcyBcC3Uu58lRe8tAb+zNmQE/YZLj21H6VfBYEqqCrRF/LQXgIlCH5q3Mzg8oLzOp4pykoQ3v9zw0UqCiXygijiDxR8Q7EqugGkK6rkEdYzVEmrpwoLOldigsuuhB/+stfcNkV16CvfwhhHDBwWuLufhVVytqU7QtgAYz0NgMC6qmA3Tper6qbSqXks7kJyoDaMj8m0crMoKdYUg2U9EzIk6k/lw4pU4+U2WcZOsxMiYca9VbTufAZ/OrobK+/B6HiKjiyAAAQAElEQVSnE3rxn5z8TBxBtfSugC023wSvePm+ePnLX46tt94a/mBforc/H88X5TVWBVxnZFqA61X8kCTV5b1oDDHXUmdHO/MSBJFj6cTL95HCMErUrzXy5eDwgOdLnYvnQs6HANTFAvGt1sjQ8BDnqci24OX1ZptthmYw0meu1Rcn0ZdrprpYcW7gOdef1qWA0wBOPYeXwCxA82jOodZkd1cPzDgLpHUzX6kZ81hB7XjHkUFPg0PCNBWjqDxTlepf1gtpuvZcGzbfdDNssfmm2GTjjbDZphvTAe70Dn/EaENbLotNN9kYu+22C3bccXsoqJVQfjiuZzn8EsKO9gMnhGuoRLyrMDMUh4chJ1a6WE88oHFoznQahiGrpihS5mvzRXmCfKFM+yvvA1yyQyrVxMuOxQzwnn3uOTj3gvORL5Z8H2YaQQqSD1onCXlCINmkVGNOSFCNN+W4QXnugXSocVte+SXuyOsnhjofoBM9Z9ZcDPaPoMp+1X+BQes8db5xHcbZQFILA0NFb0PJxtT6zpBGwl1P/QRBgFibL8RF/LLrrrtiU9IUPBTgEF8ZDMSaOaB9uMgHsPVUpzJiBg1GBgah997ceefdDPiVlE3brLa8jjKytNeqGhMv1KdsPRIUoitcxNzWp0WBZ5gC69Acpdo6lG4VbVFgjBQwozglNKtLEQrk6M7hbjllvReKIZ13gRSFmXEnaCmFfNVH06XUtevf3taOMh2RpiGk8mqrTMNBO5xSCupHj+BeeeWVNLwGABqGFTrcAFmemijheRCEkBICBf1DDz2Myy+7Eg89VH+0r7kTKEEdxSENjDyqdGJBY00vnNpyy03xvOdtgVyWu1JUUnpPABpHSANaTkuVCv28886jo303qyX+rn/xEpUdNSGj/wWwa0gpVKis0Ti0uyiFfMYZZ/h71FUQDjGDBVKYNdVvlO3oaCNtYpBUPkepyskYD8PQ01Q3MpmY5bIsZ7pkdD6Hnp4ef766Lykttaky6ltpE7yepgKVIZ+Sps18Dpan9fEmSQ0ZOgaaH41RjyPyJvQ7yvMvupi7xX26hPppGh3C38w8rnnuVMtQ8oX4JRw0LrWpFJxP/R76lltuw+zZs8FKCEj/Zh0zg/BR/zzxnyKNBUGVxgNY32fqS2MQ6LwBkydPhvBRu+LJRjbMuebphKYeJxng5Mt8YQTNAICZLcdLdArDmNcJAXj+Nlvh/R94L771rW/6x5KPP+GP0GPPf/jj73Hc73+H4447BsceezThV/jEJz6G/fbbF+3cOQTnWnOY0Dj3DbEPPx+c35133hkvetGLsNVWm/pb+lK/moeI86Fr7TTJ6TzxxBP9ewGUJ0jTlE0nMP5lGMyTMRvIuuZNveF86623xqRJkwD2F3AxCMBD9QADOGfaxQECaOf24osvxXnnXuB3tcAjigy5tozvQ3UCF9AGq/n13N7ejiiMWIrN0GzUeMzMX2u9i8/Utgx6n8kv/V592rRpdZxId7XJbID1zFiX4JzjJc8x2uF4w3m+b9b3KWkhmgkkF1holE+9vmSixsCGOKaUg0hX9Mu2eOHzNRdqSD/B0RM3MooXPLF4OU3MzK9TjVe4iw7CRzhoDSqV3NE9yTa1pUd4Fci57dYZXk5rbZsZA6E1ijdD4uVUCjT4EzzUxsrrLgXLka8kQ3h7ubxqnus/BujJEb+2mam+JSeEGy/5IY05/2A7WPlIGxeU+42zVSZqT0FE0UMvpGz+jIXDoOytcSwphK/wNjOOy3kcJRPiTBb+aSfA0zGRQOR5QB6No5jBrywDxZTxzGtjcK0+VznWd8ypf8yEf+rnCCakE7+GtY6rDFKtGKfKJ74fnQnIYjjssK/5R7f1ojH9a0S9r0A/rdEb6X//+2Pxta99BYd9+1v44pcOxUEHHYDNttycVdlHKY+U/A4/N8xaT5+UY9BTbZtssonfMVY30pXDI3kMjtCB433lNUHj1VoTv5qRNo0b4jtBQl5RlsppTlZ2SicxACIZtPfee0G74Cr3TIFZHRfNi0DtBnSuU897uqpDAz3q106/q2xW5+/6Xfh5dkFAvjFoXWk9ahy6r7E1zzU+ULaIj56/zfPx7ne/G9/81teh/5CiN9RrjjXX+q8dP/rRj6AnBQ877Js49NBD8ba3vQ0KyDo6/LJvqtUy+biiLnz/OhHfB7z/wAP3+wDAffc/ALFvrvFElPDQHEjeCw9nzgeZdth+O+y043bo6e5QMxgeqj9ZqLmJucGhtTJv7kLK9+t8UF5OdtywW9SWmUFl/fjE7ySY+vLXgMePq8GnvOQaVBAs8e8DevGL9/bBja222gzbbrs18ZkC8VXTjlHfhUIJ+plILpdRdTz88Bxvf+kJUy+fSHv1FcXUh1pAlFGbb7kl9tlnH+yxxx4InK8GolXX+7wMXOCfcJCNoZ9/6CkAUK7MfOgRKJCqp9lY7GkfsxVzHzFIs8MOO9R1hgWUAeHTyrcyWhR4JiiwLm002H1dqrTKtiiw9hQwM6/szGx5JQlgXShV1Llv2VKAt0PuBAQNAV2rVRpKIKGgn4a3vOVN+PSnP4lPf+aTeMc734a9uCsZUYGBSlIKTil4yHHXDogMrpBCV7td+p0Z4GiQskDCknT8atzRAfsCO9bjXfqNsR4VBg+1ISOEp6hQecr4ZS1eJthvv5fic5/7NH501OE44YTjqZjfSYfqebxX/9Rxch73jo4cbrtthv9ZwcIFC8BMAu8lBvWt8UN04Q5bFFMhsQm98VxR5iuuugp33HU/c+CVkX6PNjJSoHEohahl66hEYjaZsinjuUFHShtSzm2zbKWxA6U8vShRj+ip3C677Mwdof14mmB1RqCMADP1B/alPhyMjhZITwFrE7/EQypjKKX6JsAfKXELWCyAcw5m5nMH+vq8caCdPeWrDxkBMhC8YcJ50bWZ0fiu+jbEF6qs/AIj/UpVV3navdWL5PSSHVaAjA5PW940q/fJ0+UfOVeCFLrnmN8Enj7lM1oAAJaCBHlK6Wf7MiFtDHJCEgaQZFCKNsLCzJTA9MdzM/PXYeBoPG2L173uf/F///cuHPDWg3Ag4e3veife87734uAPfwgfPfjD+PhHP4KPf+wjeOUr9sOmW2zGuglq5KWIAbpMRIeZO5bVctH3z5vYaONNseeee+GFL3whDad6X+VSBdpNcZx7lRkYGPIG0z//+U/ohUkyNiE+ojFVqdbokKSsG7PNgDspqarg1a9+tQ8sTJ8+HeAYxB9qL2UwTnOcz4+Q92PyV0QjN6ExewsuvOBi3HvvQ9zpAiI6/yovo127WEFg3M3Pso4DKDuGRwa5xkv+PHAB80OATlGVjkmNMkJPOOj3nL29AygUKtCxzTbPw84774Stn8d173k9gXADDzODzs2MOKkP8GCexvkkUB78WIVHmiZkp5RjqPknVDSP4lFWBrSunlRX7Zq/pZ9AyMHSRepx4Rn7NqvfZ6N+TKF2u3hLL83UulPKS/ZH3HmiNRgEAWlW8f3LGdE1b3E49baUJ+db9BTonl54p58TKPCia+ULDzPzbUno6lp4CGSkqw2V9fk8MTMvP7T+ta5DToHmLQwj7pgPck5vJtxEZ2PI84dR/shAl6GP5XQBD9FFwNM1furjzpAu9/kXdZ2GK6+8iniAO6vtaG9rA6eE82PkoYAQ8V7iHRLPSwwiSi+QbcmrgJwncWzCSlXyTpkBavGb0Jg8qYdrY0/qrL2wzTbboLnzX2PAWmsXjXkzMxVHvf2iP0+XO+l1fJs0002tBTl773zn2/G6N70BB7ztILz1HW/DO7muP/ShD+Dggw9mAO8T+NCHPoQ3vvGN2H7HHVUNcspF6+b8+swxfwmvVQDXkNaRRQFe8IKd8Wbq73cQz3322Rubb7Yx6ZtBh38CAD7wJCdRKGj+NUZdh2QEBaTMTLc8XXSyJR02yZkXvOAFdNxe4uGAt7wZH/vYx/CBD3wAr3rVq9A1dSrU/3KAZkfQxBUrHavhGRX3PMbiZLpCvujfN8Mr8kbEVg3OQjiQaUE+YBkmHFsHFCQEcde60ZiU71PH/kiffH4Yy3p7IQZylEUpbR5ji7zL9hICEAUBNufO9Mtftg/eQTn97ne/C29/+9vw5je/Ce94x9txMGX0Zz7zKXzykx/HwR/5MN729rdilz12Q66zHQltF1BPqX8BM7jeK+TlAAoO6Pqyyy6jg1x/eZ1irjkGSkHcUsp3gWwr8Zlo/a53vQv6t8N6B8p73vMebLXlZqgywJ8S0yjKaHhe1uhEL4U9+eST2V8NJJSy/NpJyOthFEFv3+dNCC/jmgHXjGOpJ48/QUD8J3V144A3vxk/PvJHOPWkk3HOmWfhPP1b6Isvxqc+9Sm87/0fxL777sdxsV22IR5q8nbC68fmzoWe2OIpUs6PcFD/ej9FlXqTSENPALzsZS9jgGEHFVsOUZghf+Y4K4YnFj4BBQr1ssT77rgL2lyS818q1/WC9FkUiA6OFAlhCCAZIHty7733pr31cuhpA/AQH+ipT562Pi0KPJMUWKe2tObWqUKrcIsC60IBM4OZPa2KBGBKJTM4OECDs+rvm5lXCDUa3jJQlKnfYCs6+8EPfhBf+tKX8NWvfhWHHHIIgwGf9sZNV2eHNzSrVCBxFPudPrWdL5RRKtew6aabUr6HYMNszgFUQNQB9XOKaRC0464XBi5ZwkAE72S4o6kyzpzHPfGPLyYU3pvgf//3f/AOBiAO4m7K/q9+Bb7yla9ARthmm27CfgKvhKTU8vky9HvhgYER/0Ih/Z5fOGTb2mDOgQ37HXnwUH9hhoqDncqJvYrOv1LeAgPUQlmnHsyM/YQIwph2Q+JflqP/BCAnYOutN6ehuStxfDUOPPBNDJq8Adtttx0mT+5Cezvb9y3AP7mw33770XDap5EzehJRsQc0QlYuISMf4BgamVK4tAOIK5U9xyD6k9DEO/W4qpiZQePUC/QUbJESXbx4qb8fhqGKeFDbI9wZ0vzL8Nhpp53wkpe8xMPmm2v3CiRjQp4p0devwhp/CiRpZ1ORfpC+Hmc93stzNWxmzHbQIceqrJ+D6MJDPR/NMXmHy99AT88kjyMHU8/gt+YXbE8GFC8n9OOCgOMy0r5CB7VAuhQ8PqKjTlKaLn5+yMPCW3OT5e6IgmT6fW5xeBAl0lup3pg/ODAAOcUj+SG2NwIXh9DvJ8t57fSkyLTlEDBYldJoEx3D5tyRHporGd977rknZEyWuP6aqXApFkt49NFZmDd/AZ3uGu3CAMY/55rz7/ycDg+rL6CdxugBbzkQMp7a9G4Mrl0LAjXljUnHuVWgKwhi5jnIEb30kst9cIEZEGqVSso2a+QZ5QBmdRmjoBEah9b5Vltu5QMNr3nt/njTm97ENfRaro+XIJeLiGejIJOtttoUL33pS2ko7gg4ZtBY5vfyj5n5czODQbgaVnd4PmWBlGMTaI5E12KxyDFWgZV43uN6ewAAEABJREFUkcWe9pk8aSr8EwC8o/qeT9U3gVlIKUBizpfO84ODnja33XYbevsGleWL+xN+lbkmtO54SpkxGbvvvjtkFCtVIEz5ui8H3velDIKe7HjowZmosb6ZkR9JGM7NU8tpEpQngCeeQ+ACzlNMPFLdJv/WOF+gTE8hGoCH5LMcFf3Xg2olWS43l/Mey8C3509W+iIeK12t6rRcKvnggv7jQrFIerOQ6KV54CmDRW1epmsNCe/muCXLenp6sNcLd2dQ+CV4/eteiwMPeBPe9MY3YL+X7Yudd9oRW2y+GXbbdRcG2/4Hb6YD/NKXvrj+JA0briUVrtlanVZ0chQIMDPeAee96EEXCddZs09dq5zSgAtLOCi4rV1kvcU9PzQEvdhPoPwhru2NNt4IUTZGQEe8yoAd0irpKhmRAi5QU2OH5bwvN2v0ZjaiA6s1pZfrfvvb38a3uFMtPf6lLx1KB+4TXpcfeOCB/nfdakX8rwCYeK05D81UgUCVPeyww3DkkYf7l+0efvgP8P3vfxeHfvEQHHTQgdjieVtBTuyIXrSL1RzL8R+9TML1o7tmlBs8F14C5QUNWURCwjnxmiMP12mhp4YUnNO9Ju6qs/JcKmDb39/veT+wACn/VAYMBpgZnAF6wkH6UPPu+yAO0qGa7yHWhQ7yT4ZzHMuG0DVlfbVUWP50ndoTpA3dHEQRS9W8U3zxxRc2XlYIrkNHvitz7dV4H54/dbLZZpvg1a95Fd7znnfj/Qws/d/730vb6+Ocu09B9oFz4fJ6HkdWkh7WEzWPPfY4atTDWlMau6cFaWVmnlYpbUAWX/7hkP25mVF+GhRIY3FsvvmmXh7vsvuu2HXP3bH9zjtiN8qnb3zjW7TBvkbc3sNA066+brlc5RjqTrkyehlkEYC0E08JSHTo5yYKcKiM5Nu+++6L/fd/DTbZmMFmZqqc5lhr38Exx3n5qZ8tCvSfopoySk+RSR5p/CHpoXoJ1y4r+UCQ7C3pjY6OLmURlRr1q9ahv2x9tSjwDFFg3ZoRV69bjVbpFgXWhQIU5E8tLkUgaOY39aiEZup3PAAzKgADncYI+pcsW221lX98So/f70kFcMABB+AjH/kIdzH/Dy968V68181KiX/cXy/ui0LD87beAm9605ux8cabQIawGRtktD5wNOoJKY1J8NBTAtpBLpVqiOPQC2b9lEBKS06o0sAF2GGH7bDvy16K7bffFrAadUgVO3IX4sAD30rl9DLimnuS4kHjkDMv58QrC3ol3qigjjUZ5lRKQYMAS5cs8caoHntdunQAyqaZBhcYzwNIubiAaRB5+kihizb77/9yfPSjH8U3vvENHHHEEfjxj3/s/92f3jr7ta99DZ///Ofx8Y9/HO9737s96FwG2fO0g4nVHyHxVb8rl3JUcLo2mBKvzKTYBZpXpSSOV/BG4wQ0bJSvnXkZMwoANJ+2qNEQVhnnAL2vQOe+UX5pnrWzccghn6ex8Qm8/vX/i+bv9HgbZubpkuUuXv9AP+688240X7KlOSvQsWUB6DAzXx5wdDCqHpS/AojAiovlZzLkAtJc4/GZNKL8+HihMTGZ2A8New7M07pMA19OihDSnBkMgasbpTJiajQMa9yqNOMdAkj7bEcbMu05KG3v7kTX5B50TepBZ0832jpprHCLs1ouocYdzeUU4k6Vgh9RFCLOtrGZGlIaeeKn1772tVAQYIstNoOOMFxeC+pS/Kx8gXghJW+YER/vLANyQpWnn9YokKDfLatdDhD54WEoFf01ziCI6aC3symHvt5luOrKa6Dd7ZGRMvMA8YBO4jjieej7r9bKGMmPcC2BTm4P5cMb/FNFX/7KF/GNb34Nciy+//3v40c/OoLr6Ec0Lr9C3vsk3vWut1LWvN3LnLe//e3YdrttQMZX8yuA42hemBn7cHjyoWtjloAJP5on8ZHGxEsOL/EyRHTQGJW3Ap5eXy/UbD6tpHaW8ykr6Vrz7riGeen/nafknBx2XXe0Z4kjPJCwy9fElCmTvNP6uc99hkHXQ/F+GvwvfvHe6OrqUDUOm/PNgIXWakAvRcG3Bx98EHI6VUAyAzCiQiGHFUcTH+G0IhcwMw94ylEqVShTAx9I1aO3V111le9Da9KRr0Wjp1RZ6dJWOh/9VP+iUv85Y9myIV8ox4BPf38/9OSHeLdaTciTVT9mFejq6oGedHn3u9+Nz372s+STH3k4kvxyBB1SOaOCH/7w+1D6hS98js7SJ/Bm7mBuuy31hhoh7USDOJuDly2N8ZvVcda8C1RUILrV78DTSecR132GTt9WW22BjRtOfhvXcjvnSOu4m3PYPXkySgwkEXnov4V4epmD5sdMray8GjHOI2H9p0NheID5NXRTrsh5e90bX8819GF8nnQ59NBD8fOf/5xO/Pdw8MEfgp7q6+xs55xHyHJsQlFOGKeaOIv34dfsvvu+lEH3g6BAwGv/53/onL4Gu+25J6Zvuima77lgpw3+ewpO0kcCFVgZUrUvaGbq3Pn12MzRnImGClAoTzyo1MzgXAgdzXWcpU7S2lSe5k/QPFdqZgzEFFEqFWF0+EPqGOMNnQdw/DME5hAzf6NpUzB9o42Q6+D6CxxCQhQGyGZizuuwlxdqP6FcLhbzqDAQJ77Sek0qJejwc+5S6L+9gOMXPyiwJrtE60xlatRtw43gq3jfDORPw2677caA6P/6p7tUTqCffEkOyrHVe31SBipV33GyBNVagoWLF0HBRr3ngA1RBnPTgvZOKkhTNePHaXSUnYF0AJTS3OHY4cEAjAwNY7B/AApOc0Kw9ImFWDh3HhbOm882Q2y11WbYfY8XYtPNNoMZKchxJGyfKPEaXMt5ruEyhIPoJIAjlYmrdITeF8RuyH97cdPkLT4QnIkzyuLSqXEjqUR+zBKfAH2UDZdeejn0viiNTWNVQTPz8rPGsZkZ+zVqtvoYt6Lt+uIXv5h24/YgU0LvANF8iEdUtwUtCjxjFFjHhtw6lm8Vb1Hg6RRYUyS9IRCfWjGlhI4YjZYQ1j0JxaZAVX42m6HBN4ReGvf69ylSJHKiZZRNo1J8wQt2wm+PPcb/zvHAA9+CHXfcHpF/5BfQo8Nf/8bXvDOS7Win3E29UOYXLAwho9i/E6CW0jBeioVPLBYKrB+hRGcHUsp0XmpUqo6rZNLkbmiH8yV7v4gGSkzFHGKYO2qoVrDj9tthj912ZX5ER6nGLgyBM8iJSQHMo6KaNXsO8kVGfA0osU6NThVvQTtQtapKgRH5Xv/b+NmPLdQtBj6mEG9QCaWEGnVfghodrUQ4UYlHUQA98qhHHz/1qU/RiDoYb3jjG7EHjaHtd9gB2jF//wc+4J+a0I6LggGCT37yk9y12g9hFPl+QOOHaNXPn/KtsZvV75qtSA31P9FJCjXhzlLKaL4MoDTleAg+TYw0qXAczGN9GRuPPzYXms+ASljReuUBjrTPwDkSG8CWW25Oh//1fnx69PB973ufn9PnrRS0kAJVH+IbVsFjjz1W3/XgeBzH5tu1ADAHMwM4J+C8VmUgEHS+ArDiMOLauIrjiHUb1+Jz1tM4OSA/HzAWFDDx5+uSqux4wKPlAI5P+NRofAjAQ3Q0M2+4kMxI/PwAXHI+r41rAi5CYWgERRp9Jf28hGlheAiF4RGUC0Wk3B0FDdAojGl0RtDc1uhQlIs0puAQ59rZky03fFR2h513xu677YFNaYyHgYNzIcsAcRQipMGqi7b2DkzqmcRQnx8A0xrbdzAimpJvVGbatGne4Nxq6y1hXK9aJwoYVOmQCQ89ccLG0dHRzeKG+fMXcHfmbsyZ85gfY3t7jiQx3gPCMPY7uTHnMuV6d8ydNnkK9th1N3zv29/x8uNTH/8EDqAM2WeffbEbd5leuOcLff8/+MEP/e9rv/rlL+Mzn/kMPnrwwXjV/vtjypSpGFZAgm2t/DGr92lmHg8gJcetXCLlRRMAM2FDIM+mXCsaf43Gc414NucSyw85M826KVgL+s8MURT4EpQSPgX7NqvjofZg9fvL+ge57hZTDiW+XCaTQcD5FTjneG7eoN5u++dTjryO8uRD3tE64MA344V77eF3aANZ56zN4gicg54IKRQr0Bu39TQGb0FtKYUwZMCpeS5cBJo/eKokqHEidW1mvpjGEsch24CHnOcx4PHH5+Huu++mPhiAAh7qI0k1DoGqNlOdC0QnpQTSlq3xZOWPA5ivx/7vv+9BngM93V3o6uyhA1WvO23adO84aB40bgVb99hjF9LkAHzxi5/HD3/4Xez/2ldj35e/DLu/cA/stMvO2I3pPvvti/9hsPLN5Kd3v/c9ePn+r/T35JAJg+Ghfr+WdO4a4zYzGOmpPNHDAy80qhrXRALzFGMW6WIIGAQOCWYB118CkF8GOb+DdFCKDHw2QXOLIOC8xmhrb4eOKJOTD4haSetYOYChfqxLaqRfvZa+SU8lUCrwF8jRkVJwsDA4hBE6cWBAMYxidHV0orunmzjlKI9ijsn5uVXwvlAoQes8DCPfSBxnEVGe60IOuFKQGiXv7BZRoV6t0dEtjwxjsG8pqvlhgLpIgaJ62Sd/k1pPzmBb9Yyn3xG/+ntmlCcp8apC/KA8z4M8SZ2BSxcr1xa+0k8iR0pcWOzJn9T5tsRpAuPcKxWA7ekRdaUVynTZPAJWgMDTgPhEcexp19aWRZzLeBoqYCIw2i76LwD+nGUlQ2Eh5zkgHg4jwwXaJQvo0I4giBza2zIcF2/xE3CNd5BXMpSXG0+fjt12fQFevNcLEVN+F8i7S59YgFpSwjbbPY8bHy9BO2UtOHrRw8w8b4c+QNEGBRyHvZx0iIlvSgXk6cfxqzwvkZqDDj92nig1M2j8oQsRsd+QOiCmvALp1D2pBxtTv2xMh79IXUSV7OfGt5eqNqDyLKriHFfjSRu2rfwgEA2ANgbgXC6LkUKBZC0jbmuDntLZZZddMGXqJC6bgO3WWAukbxZ6D41af2T2o3hg5sMYGhmCI48aqaoxVco1VBlkx/IjQXtbOzbbbBP/05+IQaH6T0qLCKIYKwerlldpnTx7FNBkNnqzMaTNOo2qy5OVml2eN9qJrUvhpzTinnKty3WFZ6KNde2zVf4/igJSewQ5R6uAlNLZAwWzmVEghxTOFH5RxiuEXXffHdM33hQ6+voGETI/S2VWoREskBK48KJL8LWvfxM//dkvcPc996FKY0frRsLcMap90Fvfgt8d9xtcdfXlWLp0CY22As6/4Dy/c9VDIyOtVGBmdNAzAM+poUDJjohGRR+Npuuuv4mKsB9RHGKYjlAYB8QjYCCgSOVUhXYM9977hfjwBz+AOKSTT8codAECjimtldAzuQP/85pX4eX77aNhQMZLxHHIkJGxmiLAPQ88SHgAMCDX1YmSVaGxxZkc8ciCF9Au10WXXE4DN0I3d2MXLurlvYj3oGrooDIxKtpatYxdd9oRv/jJj7nTfxTe+ck7uYUAABAASURBVM53YIstNgeHyHhEeTm0teX8eRxHmDZtKgMYO3ro7OwAkHLnlnSRIiZ+xhSJIaUCMyQcZ+AV5FQGWgp0Bp0MCiqwRDVJ85SdhZkQMGCoMEDHezGk3ILAKQug4Z/JZKHHzJfqUf84B7CPyxg9v/LKq6koQQWrsYXs03FsnbLZMDQ47Ou/4fWvx1u4azZ5cg9AfJxzeAmj6C9+0YtENl/GyARVORDgWFjqCe443H7HnSzOG2mAzu5JSMqkM/vlbZjjN42xZf1L0D+w1NdK6X6GHJt2M3Ue61zVWdQFoKM3CYgcGMVg0IcpP743Ol3CicXYDjPh1jkF66j+2MEhoQEEF6JEJ0zGcxiGvrlSqcApoLFKxz8kn0dxTPyADs59/+AIbrjpVvQu7sWChYtQplGutI8Geq5zEgQDnIfUIqSVFCkJEXIuXZjhnGW4brNMI6BSI60TVLiL5fvlWldA4a1vfTu+/LWvY+tttmUR1udsBVoPxFX8o5fH9fYvQ0BaZ2mA6b97lLiOJk3pQZVOncq8/FWvxCc+/SlYEJCHKwjDmHMxBaJ5EESeXxL1z7lSoOeWW+/AzbfczrXK+UbAdVzi+GnAkcb6KU6lnBJP8jupszODY0d8/3v4/W9/g71euAc222RjBJzChIG/lI5EopRBulwm5vjLmEwZ8sI99sS+L30pNpm+MRLKkJTGXnuuzQfwIgYqy8URgHySkJ8S1p02fRrpJo4C6Z4SauTip0KKAp2dpUuWMS3SGepAlm3OnTsf+m1pSvkSZ0LIW1NL4tEg4IBRZXsVQg3Pf/42iDOaixLaOEckEAb15nALKAerCEl3EhEjg3mcf+ElOPe8C4kHSMupWNI3QHFYQ41BxUwcIqFc7eQu8tvf+la87aCDyFMMWLKX7bhz/YbXvQ477rCdL2MADVuOnWtLO4ZhFDNw+RBuuP5GdpUFLINlS/rQwd1y47wV8yXABWTTCHqZnx4PTgA/184c5CAFnGedKygrQzqlLCJaGB7Ko400ycQZXHbpFTjyyCN9sCGhnAJHYmynXKnj6RxzmG/MDDihcn7kLBn5X49bp6mhQpwFIF1E51NPOhXDXA+5TBsG+0fQu6Sfsi+D0EUMCj+B7s4uEEFycIr/e/c78POf/RiHHvoZ7LzzNhgZWYaBwSUM3C7gbi7nn/hUq6WG3uAIKSclN/P5IdRqVTgiONTfTzmXoKerm5gDKdceGQUUS7zg3NLh6xsYxLKBIVIeCELyoIEti4eAMvVi6szTbknfMtx0ywzccttdmMsA2NBIHkuZVyxXkG3r8BCQD8SrljqkDDSnXAeC9lw3AovJWg5sHkixzqnqgOvrScB+NJ7lgMD3kaPuaKeDBcoIKkj2lSBlELxIp12dJwxq5xm4MIC0D5AQ1yrXt7H9KtdaketE9yb19GDqlElQnVpSRkCbI3TGUiliyuSuznaEdD450fBl2AczIF6oMnjZ1dXlg5OcClQYTKxxEBnaGyXKH84Y0U5hgaGbAf+Zj86E1na2ox2cCCxd1o+HZ81GP3ekVXaItkKG4ypQ/pUqRbgg4PxUOVfgunwe13IGCYMsGa4PS9WE88NXAclUzbHaUd/5cp6YpASDAj6SgxXqthzlIxHCrNmzcRcDYPq3jouXLEW/ft5APGukm3hseGAZ265S53VCciLl2CQf4zjL6wiVYhVpzZDUAiCNKLdSnHXmuUIFxXKCYdKXy4NlwTLA4MAwqqUKJpFP3/T6N3C951BjoCVH+nZ35jhHKe+PcE28HS/cc1fSOkGNdkm5XERAvKIgpvwoeptGwVkW4DACaA0IjBlajyH5u0AaVSl7OIkcv+P4iSeMtExQIb+UNRZeJ6AsZKGIjnuN6yafLyCbjXHfvffi/PPOwYMP0L5iu/oUabOkNY6FBNY7I/zPpNIU+vlaRHlQpS6qst0a9aaeYBBONcr9dso/PXX4kY98GCHleZxRnwn6uW5HOH4Y5SRxGFTfbZ0QbnG2jXR0KFP2JOw8IU9CwPOddtwWH/7Q+7H77rugSh0RRSEkY0tDA7zL0uQLnrQ+E0UB0l+8SMYjhxGJdblmWSdgNdVXsjJoPfE2fOo7qd91TFRPMoGn5CaMCVT3KbDOl8JlnSu1KrQoUKcABVj9hN86F/B0HT577bUXndKd4Kg0VK1cLtM+qFKZJT41BNCb8++84w7/pvJvfvMw/5j7BRdcgllzZtMIG4EZqAgyUCS6WMpDLxWUIsoyig2K5jpglccwdzv1m75qJfF9gm3J8E5oyNfoPKVMtYA729vYRwwpCmaxSUMUhPQLy1C0vr0jh87OzuV9BFQUvAHaa4QajcIqigwcQB0AkGBgQtuSZ1RyRRoTy6jU5RBIMSXqlAV4i98OgQto0Je9oOihUbrn7rth77325DXrs8R4Ptao3Ewbl0wSZBh1NwdPm9QPHDAzJGmCGo1VKTrRKyWdU2lc3mNpAGyNChccR0TcIcOQ2GqM+Xwe9XGBB8uxrMbMC34cNtt0MxpQz/dR8wLL1uQJ8I7oO407wxttNI1X8LjpRP030yIVe5mGS/1abesMQsOf1KmV8pq8uuI27yXwqHMcvPCfgDwZRRErq1bi88D7ZqrIa2M7jVwO05+tS9os6yuO+YuT06CtmnD+XGeCpG74kn5Jg+B6od0tt87Accf9AYd86cv49ne/hx8ecSSOPe73uOiSS1GgYQMYIjpILuTYwUNtNoGX4DzWgRds18z8WtU8qV5Eo3jXXXaHXj4WBBFStlekIS5eSgHPx0pDBSuoCVmdxlaA4eFBlgU23mQ6tt12G2y88cYsvfKHY135knikJKIe19a/7pQzqmv1KfyqNCoDF8ERUhqMqtpGY+2Fu++BnXbYEfq3Wpam4DTy1lNTNPJHT8HDzPgNjzcXMz8p+wMC8k2GAQR/k18pAeSdFaCMxBvaepP+8cf/Cb/65dEeTj/9dDRf0ifeJooqDNCo1Bpscp0BiOOQ3/wQDzPlJOyfdOK5ZJVZwJvAAJ2WwcFBVEgTZdD2ZcJy/A6CgHNS5RlpT5p7g7mjA3pcuFajfCPeeoP91KlTwKK+nPDyJ3Bcy+KzGttQWeEAikS2TSeeZzxXSV5zIOLDhIaycswMCWVsjXLEzNh2AONfSmoKwEP35LyVyD/D3EmUIe7HwSCMaKlyCWWRztWurtkNawJmbI0AHmb1c+dC5gfMAYPFS8lzeYh/yuUqezXmO3/fzGDUPZJV4LEXd0BfuNce2HKrzdFBJyGgbEgZiNGuoIKkAZ0F4RDS+Wxn4LW9vYNB3B5k4ghtDNwG1BUIAnSSrjGDcXrCZmDxEjz9cD6LbO3ThIMhR/lzfaX80nWqfMIf/3ACfvLjn+Gww76D73zne/gleeiMM87ErIcfBgU0S6/8cTCuYwGY1oH31SgTrGuqOh6c/waaaeOymajdVYD5+wm/BUzIZ/qug9pqgnJ0rlSgxpSCc8S6XBfWrOt5AcsPM/WSIHQOFji/NpzOCc1ComXz3IwtJSn5YhiLFi3C4Ycfjh8fdRR++YtfQG/ev/baayEdpvJqT/NDJHQJ/dtMnahprSn1I55QHoijT5/ypZEsB6KqeRc0iw3Tkb319hk46aST8JOf/AR6h4JexPetb30L3//2tyHbRW2bGae7BgogslkAIxJVyn2A4zYjikx5nvrGned5BTKINFLehfKbwM4dQZ+Npk5DV2cHvA7XuiV9nYE1UnAJkLdzyGQjZcAalURPD1z/Wj8eR7adUOgo34z4mcGIo+8XlCFm0JHwHIQVKSjjstygGYR+SvnIw49C/3Xkuhtvgn4qqYCgfkZy1lln4ZFHZqoJRAwE5Rg4yWZDkYN2YTv0G3+oD+oryZSQuke6PaCc1lwRPUh+qMxkBpj2ol16wAFvZlscG1utcdwCFwRIeV2lzCrQ1qjSwBNNBczmJ/G6UO8uMF694Q1v8HaMiFVjHYiGrFNj4IbGI0u0PhNOAU2okFjXVHVGgWZTo9yGNQrQ/BmtyBjy172KW/cqrRotCjxzFNCLV1784r0pJLcGKDEV9RdIiMvQCiOyqFYJFeiSJQtxxeWX4thjf4Pvf/+7kCLUy5sefPAhgEojirLo4Q6BBLsUDfzB+rznT1fx1d/bxx2gISrPlMqisSpZTvW9sUqdyksac93Q7oGUhVesaYoojBtGL/zjYVIyOSlDVjAzyADwQh/wgYoR7nAkVCQCdsbchEm9X73Iad68edAuboU7H816SkMqK7VV4c6ikUh6I+9rXvMa7LPPPmwDHF0yJkDTaPKtrPqrjbs21HlUjixN5alSZqYEwkcnJAXv18eia7P6fZ0LZPAqHWKAQ2OUES/aisYBjQHdk5HvDQVe6EVPeltuz6RJnm5F7tww29N/o402qitzZjTLi0a89DiobdGZxPe0Vf6aQHikq6CF8M7SmWXDSB0NQw2Lg9VcgBTnVALkS1IGYwdWXY8fOeWircYo3hXueiPy9dyt/de/TsYpp5zhDdu//vWv/g39epRb6GQY+MFT5lH5TwXRXvypfPVhZjqFnMj3vve92H///eHMeaNI/fubjS/VVcCvjQ6TmdGYLfkgm4wvgea/UXQ1SYJlfUsxf/5c9DHVPIQh1zzbU/viMzPjLlfR47HLLrt4nPS71mx3t2+XM4uxAWDG8RI0djIcPylAw1b066CzhzUc/QP9uOCCC7xxr/cP/PCHP4Tm4u677/UySfg3myDr1dtvZGhdLu+DfZqZv+Png+eaayJIkiTQT24EVe5Eq5BkmMGQ426aypUaQbOtt97aB99UJj9SRP+yQZ469PRMwlQ6Axk9ZcCcGndoozDiGYhnjXNX8E4TEfR5/qshL/y5vnitORHosgn6GUCVzoryU29eAyEd5gx3/VWmSQOV03sGhoaGIBkauEC3l0OznDI0JtFBqa7NOFrnODUOZoYygwl6GkHBBDkpCQMRJJSKejBjeYICD/qdvd5tod87T5++Me8b1JeemAAMC+Y/gRkz7sC111+Pa669DjfdfAvu5G6t4OFHHsUjjz6CxYsXkUZ56MgwMJ1hsLibukrX6wopGUEgHK659iqce965+Oc//4W//e1E/P3vf8M555wFvXRW99GgZ72PBF5eSWY1Af/Zh5n5AZqZn/uAi0Yg3kDjqNMJvA+YmWdhBeLnz58P/Zs9/es9Od8KAOh9EboHHmqnWZeXyz8RHVDZICv3sfzmGE5kE9x8ywz8+9//xj//dQpOOfUMHxDQf1PRmk64eaH+hEvKNSa8OBDPo2bG0zrwhHlVyPGUnpQeWBM6kgdTp05FEEVehsPIUQQEzmtMBeW1ux41fnqp9ogCaciVTD5VP1qvypceEo46d1yLnuC6WAMMDQ9B7+rQXHzjG9+Agh/f+c53GPQ6DL/97W/xr3/9AzNnPri8FbWtfrRGlLnFFltgc/8C4QQFbijoHqgjjHaV7qucZI/wqzKwmKM2bVIGAAAQAElEQVTclm2ln1cqCK35VDnpKjODZJOuJY+UCvTUhVLJLI5cp9h66y1w0EEHMd2aREvr9CNNoDbUt2jgS7a+WhR4BigwhibcGOq0qrQo8IxRYPPNNscrXvEKvP51r8Muu+wE6mffdrVcobJKUCmVKS8NWRqenV1d3H3poJM8hNtnzMC5Z5/jXyL061//GmeccTrmzZsLKd3u7h7qFodBOpy+sdV89fX11Q1XlpEikG7jKfumGE8kt1M6+gHaueve3s4dfiJYlednXDpRVBfqPG/r6EAnjTrvMKoBOowBy6pNXcopFZS5k5UwCpxqt5w3UkaDmaC3t3f523h1LYUkpa5zgVkdMxn8u+++u38zOgerW2MGo69Sb3X0JhQAkEJVCa84dfIUkE4Tvs37zfK0Amhs1CBnSFXkXMrollHQpIs3HrhLLMckEV1ZUIEUAU/9fOdyOZ0iQ2dc+aqjDL0hWan6NhgdkRQyamTUg8q12YfKrA6Et8bQILEvyupQv6J3fao437qTgDwaQGNb2/ZVbaLAOBAzg5mRXUI/FwpsrIyP/mOFfn6j4EzTWNM6WrnMaOeivdoLuRY073Lk9BZypVtttRU+/OEP119+xAZkYDGB+FpOugJdgmY93dM7HvT+jl131WOlylk9iIe1IydjXetLpbXulKa0RLmKIaeH0+ZpsPPOO2Lvl7wYHdzN5iT6exjHYWZgw9Ch/sRLupYc6KBMUP7qQMERObVLlvRCT68MDAxBT2moTi6XoRwS5rqqA4fkTzitfj4VlFyeoRMycnP8ZnXcSgyg6UV9c+fOVQkPmgsz3udVijpvx5kI2223A573/Oczl/cow5o8rn4mTZnMAE3Wu5SaX8278BeNtTuvcegN5azM5cc2m8gqg5BwB0z9qi4vSSbyZBDq1D8lpfVvMAQuQEDZGZGnzMy3pTzdU13xnK6bPKp88DAzfgNKVFfrV7wFHma8RzDnfHty+ufMmQM5+OqXRfzHjOV4pnlsjl08+aIXvQjbPG9b3pFIq3pZo7bPo/N97LHHQYGbb33z2/j617+OL3/5q9Ab7/WSwK997esMVB+G73z7e/jpT3+OM04/E/PmPM52HBBl6im/R/sIB0HzvtkK/ESHZr7zcwXqxoLXI9InLqiXhXfVkmbR/6rUrE4DzZXmPiBfiW8EzoF8ZhTlVISkith1ZZqKn/v7B6Gni7Q+ly7tg5x/1ctmY9YA+aDmU8909TMv3zIMoKqPRtaYE73rSH0ZWxB+TPxHzqjk3aOPzqbcKCJmfxqbeEW8y0ERJdbi+M1s+bnuqa50ZN+Spb6t0b8MCsRPmjQZFDaURSyprXKBBWzTQfaBZJ3Wm/M82KRlQhRS8uOQD+JXKIO0doWfWQMfNremj+w+ldFaPf/88/HvM/+Nyy67AtdddwPuvPNuH9hszlkch9TZGb8xUeTufEp74oUv3BV7vnB3bLLJdOjQ2F2gMwLtsGqlWLfhdEkC6z5PsdH06dB/H3rlK19Jmbidsvxci35m5mUIGkdKAyGl3M3EkZ97Zetff2r3f/vtt0PAuUkYWBAPkmhgZT9fIA1VtgUtCjwTFBhLG24slVp1WhR45iiQ4sUv2hsf+8hH8MlPfByv+5/XUlhPg6Nlnx8pIGY0XZqnRAWSZyS4VMgjpeCOAodsJsItt9yBP53wVxz+wyPxm2OOxbXXXI/+ZQNIqaScqxuXq8NVSrRUKsFYyEzfPEmoxPjhmf8457xgDxW1ZRkzlhNQk1jDgDUzmBlWPqQUzOp55WIJlXIZSbWGeo5KphxaAgsCryj121jlCqQsfX+8SKiYmPhPN3ct9a/9NtlkE39tVHJGA28sIMfIN7KaLyl3szrGGo+KNtP6ub5pYhJHn8+yZiwvSElE5kdx7AvpDf1yRERe0VTj0jh9PV8CmExjQwa3XiKnrCydfxc0NTZ8kKWnp0e3loPaCBplFi9eDBluurlyu7peFRBDUk/fgBmpaPWdDU45jYkcOro6ofcMmHFM4Djp/pjmPOFF89PcTRtL2mxjPaWii8DMvKGjpynkhGl8IXdBpkzp5jgj37sCMzIMdeFpp0K6WA2obagc21cdGWMCnZOg/qkN8ZCa0Dwp1bwrbYLKk00gA05GlwIAW2y5pf/tf7PMqCn7HRkZwkB/X6NIAskO0CgDZ1YQN/hPRrnWjvhLhWv6TWfKM64hjAV8+6xPHMyMwzVe1D8RndfmuOs5q/5WGbN6PZGxrS1LJzumvAlIVgctoVXVFN01LjnmTypEQuqe6pjV29WTMlp3zQCAMwfxgMrkKZf0aKvIIAdfLw/1Bj9vdndPwpRp08TxaO/oQhevOzq7ATZbYeCyyoWsdQwekqNad+qLl/D5T0Fe86x+BSojaMo4nQuEu/hDjvnwyDASzouuRU/Nnxk7V0FCk598X7xupgHFhcrKOfF8yHtmjXrESfJWOOgRb+UaRyiaaGdPO3kJ9Yv6TJnPqtAOongmoPwvM4Cr4IH6iuMszj33fJx99rm48IKr6JTciptuugM33HArrrvmJtx4/a0468zzcPrpZ+P44/+KXx/9G/zlL3/D9dfdiKHeZQB1lNpfGzAzmJkvqjEJvyZovJ2d7QyWZvz9wcEBDA4N0DHM83olQSX55HlWeU1gkf+CjxlpxwWmeROPCcR7uhY9myQQT6lo81q7v8012cxTHZ2Ln1OuN52b2fL50boU/4lndW88MDQ0xHks+yYymQi5bATjVbmSYmBgkJse8yD7hQsOGg/gKOcTCK+IMohF4cdHewoEM/OObLGY58bHIHwetPqxyqOtox1RHEOd1rh2wLJ6Gg7mmBfAzJ4EaBzqM2VZ4SanWryqW2YGVsDaHhpTpvEkkB6rb9ZTcFRzwylFEBh0LZqrP02JupGtdNBbD8CLXrQXwgzXRlKBftYURSGbSVGRPcbCZkbdE7ONnKdVjfkswPXUAf37aW1QyR4Rz2gcAjOD5EXAoEe5XKScqqoKaV9P9ZTmW9/6Vj8nVdquoodkvQqlVZVxOm1BiwLPFAXG1E6LC8dEtlalZ4oCy5YuRXtbO3bfYw986AMfhN5Q/4H3vc8/prvl5pugUqlJ59S7owLSTrGUm5SBjM22tphCF7j77gfwpz/9iQbWX3DllVdSOQ6gg85yveLo3xLmzbuBc0/TTY55Et7Co0znHVR8zqRAHKhJveIAla5+Rzo0PIJiRcKdKBNXGQhSYGo/aRiVak+KRHkp2/P9sw8pSRnRypdiU12dq7zKCAeD+Yi7HsmTcTvY13R6VHL9gHA1M9+4WT0VPsoIXKDEg/Bt5pvVy1GbQrt+9GZEEMg5l9GtCqKLxpSnIVIlbRzpKoWqHX6BDLGhwUH09fbiMe7UzZ83DwLtbAVBgO6ubs83ZsZuUohOanf5EwC8UPtMVvthdV//qYU0Nins9vZO1MelsTqeo94XDYe1af+p7T7b13qkUXPTxFVpHeqYyMAsFCr+QsEBralmHZ+5hq+ATlHKnV0RRv2oeBfXnXZfe7m2zzzzTMj5VH4TNLfVasK1E/qsOn0B7TbtvffekPGkG1oTSkcDo3PIpcf1X6WcqHB11Es22zPn/FwJF9DxyTCYtPGmm6Ctq8sXlLHoT8bxZXSCVd3zn5hJFwQzo2EaYE2HaF4uN2UG/E+Kity9krwZYQC0WZ/NcSwGpcrTGpCjoacMPP2ZqXELPC7kT2b5j8apJyT0uLAyIjoGkqMJDXRdG4Sno2zpgN77sGjxEvQu60dvXy8WLlqEYTrij86eBQWHQu5yoXEId61jXcop1n3l6Vr4KV0ZxB8V7oQJlG9mFKE1nXqQoS/c5TgoY/lPDJIa2Svh2OtrXfc1zhrzSRHShbKYFcyM3/DXoo3Wr8op08zAhV7vj/JD+AlXZatPgcqpvEDnAv1EQu8dmTRpCi8NpWKFqfOGvcrNnv2Yl2vg4YhGNhsiQxplcxkI5LRFYcC7QH//CGbOfJhO2wLo5xUckM9f3ZfW6lPvKy8h39UYhNE9qhryTYmOYkmXqNHRkYOnte0z5PgL/EXzK+GJgMl/8Ee0Wnl4Zub5Q/OvOdd9ARpHrZb6aZEOVplqQ0frXHkqJtkl2VT1jhxzGm3yzH/iOKZsi6n2In89ni/JAtVP+SU8tXZ0zkuUyYoag3DTte7rWqnWmuM6V75AeRqYygqUl6wkI3S9KpDs0HgBg5n4WEBG9+cgzxXRpMWq2jOz5fRWv8IPPHxZ6Q2er+4j2aP2VYYYQKB5EO0lI9We2tV4ZX9xWagott56c+yy68544xtfj2233ZZ5icczk4nhwhAUBPzU/DpWG8a85gsCReMyN4XU5r4vexn0xKV+eih5YmZeFgn/FDUoYCh5xA7800QlBgM22mgy9K8q9TM2s3p5/YTCNB+kudr3dlEj0KC6LWhRYHwUGFttruSxVWzValHgmaBApcKd8UqRTSXo7OrwPwf4+Mc/jkMPPQSf+tQnsdtuO9MxmI729gxkTOlFf4r2BoHR8Gcd7kjFcZ2N+/qGcN555+Nf/zrJv5E6PzjMdkf5NAwiKY84CH0htWlmtBNTyDZ25hAEEfupQgZukZFccNcmiBQRD6hAUsTZNl9Xu196FDnvX6IGrySkdCPusoLNmRmkaNQfYDS5bXkZNA4pFZ1K0aiuFJCZKcuDmXncZMAblYnK6y4D+wrkjwl8w2v4Ei4qYqbewHHXdOmNHH/CL+HypHIsq2sBb6sSDeB+70ToOqaRpN09nQcW+LZUtr+/37/s59RTT8WPfvQj/xOPo446Cs3fYOqdD4888oifDzkfZnWcRFvwUP1mIEXtMWutPpwioNEWdAQOIXGU86ixgd2kcEgT4zyGnFKT+gfoWI4dWP1Z+KQ0OjQG55yns2gfhgFEn3I5QRDUkdBOp5ydkLyle2TQ+o01fMugURHxtvoggXwA7tJLL+V6PA99y+qBKt8mC/oyTIWTjLlm/UmTJnGtb+aNMt6GmSlZIwQsFuiLJZXW9IIlzovWnplxfPUBmhmdXK5Xlk8ZWIwirmOM79AY1IIZGxXogtAcK09X+9Fal1zLZmNksxmSztFxCDyElB1qktPGfPP00LVAvC85sJw/AT+fkhks6M+ZpUxv+Cpwpp96KC8mXyut4+goVzO6hH4OddNNN+GYY47Bd7/7Xfz617/h+vsl197P/Esjr7rqGixdwrlMHVwg58Ytp221VoWCR825FC/4RvllZvwG2SnxssPj6HMkFmow/in4J3zKlTKvDM/b+nnQ+yMCF/iSorPup1x5ymjykK6VrzyVUapr3Rd9mnk+n+tAjgOIj2hgZpDDkKQKMFSRMBCpoILkkpmhiZPaUXm1EQQB5ynLsomnl4JbvUvreiYgDzoLOcbUQ0AaCTo6upBp7GI29YSXUeWamlw9yLtvlDCzxhk4v3WQPnQOnOMKHX9A3Wy99db+TfdZ8hQaeq5eMWHSBJ7+F3zSBv2au+MO7gAAEABJREFUqZnBrA7iETm3uqe5Y7aniKqYGeew5uksJ1yOsG4yWwnn3yfLv8zMnxvMyy/xjHjFZ47jK45DCLcoJK+Kfxss00F76PnbbOnftSL+ShlQ9e/xIDOo35R2Cqiv1LXGJ9B5QJkSsU0PlPPKWxU0uUQ/f8jn89CALSCjOQM01jQF2L5++qP7ZfIy0WNe/WNm/kR00NoJ2ZfOhZtuaF36taiL1YAzR1kYIQxDn6ot1ZXzDx3kb642VBrBmO7udrzylfviPe95Dw4++GDsvPPO3NlvQ1Ll+qCMymSzqsWAcZF0dXBBwKFxtA3kHeknWgl0rsKSaQpCCF/lr0rmqJzAkT5y/F/+8pd7ezZkf74dR9qxgNoQDRxl8MpykLdanxYFxk6BMdasc+UYK7eqtSgwXgpstMkmXrgPDg5g0aKFkIDfdrvt8IY3vhHvete7/Ete9BiWHnnXTuUId8UkOCVEpWMWLVrC+jH0W7koMvT2DuDCCy+EHMUZM2asFj2qVISBoyIIqMoARyFtjRpmRj1nPk+6ocSdn7rScXAWAOZoIKSwKMNzYDg/gkHulHm9CNBwSPkNCE+dmBmcMwRU5KBzIsMsSas0Z+sa3ffNMnKIpCjBQ4rOzHgGjwt4SBkx8R8Z//5kPX6lzQGxD7M6LsKLl6R7qMSDygl0YVYvp/MmqE6RARQpUuUFVLw+tYDBnXZozDK+l/Yu9U9w/OEPf/COh97w+8c//pl88Dv/hId+B6jfPeoFhNpxVBsCs3qfK/fRxEf31xXMjOOLPF7pSsZUvZ0AoBNUPx/PNw2P8VRfi7oyvMg83sgR7zRpUuXOVo27XZqGTTbZGNtvvw30gjw5D2pW/Fjlbq3OVwcJd3GqMr7YkHY5mmUfe+wxnHvuuf5N6808pZr35jscqjRa1Y/w0D3xgAw98Yj6NqvPqe6NDgnXlUPMgIbKBA5+rP6cOElWiPd0vXz8aeqDelGOxqDpztihSU8zNkQwY8rmlC/g6Wo/cixEP+Eo/MrlKo1TOR4p5UvCqTMPzjk/TjWmLnQtWopmvh+OSalAZZQKKIjYTs0HzJTvzEH1dC5g65S5pAMv+vsGcPnll+Poo4/B7449zgfgfvmLX+HII37EAMBxuOyyyzDAAB2Lcm1w7RMR4aFrgfAXvXVuZiDiWPkQPhqnQPlmBtVv4iPnHzwk1/SSxgMOOIDGew6mP5blLf+RY65x+wt+NdtT+7zkkFMlMKOEl/Ambczq5038VF+8poK8DTn9Al0LmngVS0VUK8nyNqWfojBDh7tK3u5DrZqyH9UA4ijLcuZ5q8LdPTlGAgVGmmMMXETaRQwi5IAoqldch28zYx/p8hoas5YflzPnEdhii80ZNN8NO+64PTp7epaXg3TOSlf/Laeij8baTHXeBDPzp5r/Oj8Ey6/FJ9L3csC59Hx+SCc0jqPl821Wr6+bZvVzM0OTd5RinIf4Tf0mjFSVyYdqTqJOL1nVGlHqyEeSmdJ9Qk7lzer4qLzGLtC5cDLKRT/eqD5e5Y8GeopEARBQBzpTeYfEHIsrBfLFAiTDREMtNd540kf9CEAiag2of+GYsLBo/KTCq7jQmpRcKJVLaKZNfREymCHe17X6z+UivOAFO+PAAw/Exz7+Ebz//R+orzMkPjjpmzfizsJVVvR4MVP46+WAKfOEk2glPEX7BfPn+yfY9PSiygkfA/9IXzOmLmUfIfTCajbF89jr0Z1fsBPleEVZMDMuv8Sfq+2AQQGIHgwC+MzWV4sC46TAWKu7sVZs1WtRYG0oYGaQwpERpFTgzykAzQzVEgU7jSU90j59+sZoa2/3zcqA0m+4XvziF/sXLF1yySU44YTf+0e6JERlKFOO04EPadwWoZf0xHEWXV0d0L3zzjsPentvnjvyFsVeSUmAI6YSY9TYP+JFgS8F+vxtt/F9aodMv6lNKavT1OiYdtKY4wXv6hHYRx59FDAgyMQQfkEUImVUeXDZAG6+6Rbcf//9NMJCxJkMcShDCk+4gseWW2yBbbd5PuV+AP8bMyr0KJNF3FACcrz23HNPVLgz2dfXD70JX0qqWV8KU8pHCkov0lu2ZAn0NmkpLuFCqxAgPcEjpXJtAmgceGC+xswEKqf7Pj8gPQScD+XJiBeoPzODjjKj+yGVbalUYfDDeWM5jmLo7bwZ0kJlZChoN0DnZqzXcB49zZn5KGl3E3cXm+PRTn0URqhx903tyHgxGEsCIwymqL329pynYSYT0Gh2DBAt9rtumUzk512R+AxprUrCWalALxvkxHlecgHHRydVdNO/kzSOU7wmgyliwEimdKD/NGFAlXRzQQDlafx6vDrgONs6O0FEYBYgamsHgpB4AxH5zcKYc1bxBobGZhENRILO1YfwWZ/gGvyjHUUFRJp9RsRB/ZoZZBAGHJeu5XwfccQRWMZd+UJhhHjnMWvWLNx777346U9/6t+xIH5SHZXXOJSKfuJH8Zmc/hrXDpmZH8esFP29vQD7ynL9LqTR9M9//tPv/qtfZw46ZFSpHfFJRONTPCU61+/BP/nxy1/+0v97p5D4i3dUR7gID4Ee31Qd8YuuQc9nyy03x0477cC1ZJyLFDkaWBq/5EwQGAYGlvk5DeMID858hGVqiNpy/qclJQalqpQ/4NwLfw88V16Z9yqUT4giCBKO2V/TEdA1CQuNT3WbtPE4sb5Sf0+DWw3UkprfxVPwRbDbbrt4GVZlcCQIHOrGbepxrlSqRM/UnZcvcRx7uebI07zhcfG0avTv84MAM2fOxJw5czwWoktzrah+SspoLeqmCwL/lI6Z6RIJA0RRHCKby/j+JB9cEEB9eVmSpl4GtOXaoEP/pks/wdG55ll8pHP1o1T9Llq0yPOL1r6ZcXw1TmHVQ+DYNgtq3vU0yNve9jYoCCCZrICf6ne0d/iyRTrm+ulYyLVoVsdXtPT3q4CCCJoTPWGhF5DpX1OKHoHwZx957mrqP9AwJqtpJDgNi3cSxFEIlZXTEUcx9MRR898yhlHkaaT53W233f0O40YbTQHJCAWn1b6XSQwQUrSxvfocKs+ZIy8OUFct8Y9OkxCQPGIhP3dqU2PUGhbuyheE5DfNm/heqfIirp//+793+J8fFAqDbG/A43X33XczcPoT+JdoUu6prNrVfCxv0ww18nJ+ZES3n/Mg3Ju8Idkh3SCkNbdK1xakd0UL1dP8ar5UNwgc6Vf2a0zXAq27yZN7oJ/b6RHy/2fvPAAsK4q9/+9zbpg8szmxsEsOAksSkBwlKVnJOSOSswqIBAPK51Pf85lQMSfM4RkwoKAgoCJIRjKbZifP3PT9f33nDsOyuyy7wC5y79y6fU6fDtVV1dVV1eec2W233eKt4INeAy32ampq8Dy0bWBawkdwBFij6aPGJ47Jj7R3xRT5S5JYFzmnegjBshfoNgJ1XJRm1dPTp0MOOUS33Xar+nq71N0133k9utt8/vznP69p06YL+wN829vHSLZbpKTajnmMrs43Nbk/T4py0fqiXwoVB4qmeQxNsY98PqeM18CKqn95r6kZr2sVBf37iSf017vukhdcNbQ069lnnlVf/6C7yCiTyetPf7pVd911l/iw+86a6eF4R76gxoZGry/9wrbhOne/MDa5ADKdmA7QBuA6tCEPLJD1oOC5aNw8x7nO/GltabWez3CqonVkLgctpUY7/0cffbRtxM/q7LPOdp8zVbJtNuTAAWlza5saTYcB2xbofI7l/iEAuHAePM9oGByyuZySNBU0xpbk/Ux50yWbyVapZAbBU+ieWInAJ+rutdeeOvzww7TqzJmcqlIYVJLIdmLJxwVlczkZcVnYZKbEMvWfOgVWFAUsmiuq63q/bwQKRIVvZYlSRdlWbJSgcG3xKFgz4qz9+c9/1pe//GV97GMf1Q1f+IJus6OIITR+wgTlrHRTK2aewdpqq63iYsidAauvPkNtVuq0myZVw3FosKj+vkHr17Lmzp0vHGVu0YTOORQvB0AIXrwyCiGI/GYbsMH5iSEo1Uh7dgxCqF6hnb/+9S49+fhT3hEqeRHu0zNPP6uQZu1Mzdd9D9yvp30+6B08+QNeGAG9w0ZWe3urfYasr0iDQ/3GsRCPS6YHB5SdMmWK8clwOnKrPO0AaZrGfBYijNFnnnkmnje2tytrp0vZvKBvyYtiXDxDKha0ec88p55589TT3ev1xgaLEuHE8K+Feh24iI0M/4QQvFglkS4heNyAlvyJ/HWRWurDF3xDcDvOgZ/A6HIcNzc2C0MhhBD7ZZH3kWuwRhbseJRstJRMrzLD86JecVqJ/IuLsWUrFh7+gZ70U7Tx44KqATQEKAatgbKDMJyPBnDivGwnCgON26K7u7rVb/phfPZ1+9g8HbJsUKa/p8e42bhyJZzSHu+Q9i5Y4G4rIkDj7CV8kyVcW8pLC42/Vqs2DuhBHnJOioFWO6YMDs0IeJ6FEExj6F20jVKIEGnpynHeeh4ldrChJY6Vs4VsElThmLfA33nnndFpgn4AZemTciEEig33UY51yTC545zizoE//vGPeuzRR9Xe0RHLQWdwgK8mbKxDm+R7uqrZxvjYjjFqa2miKfNjyHIcD2N9xskZAZL77rtPOEmcrzZjhvh3bBkbtso1SEmQQirlc8o029BsaxVv/S7291kYS95HqihNPYfttJf6BjT/uedUdhUtx2f6KtPjjtXll18e73Dh9vsTTjhBM2euJhyV5Wh6pCpyGWnnHGgB+NCkrIg5xK3iyEC5UvR4+w1VxzCby6hgfTZgg587MqgDzUMIyuZyam5pISu2wwGyBp84Hg2VYRklXRhGl1vUMY5szYEome60H1T945j2RternYcQLAPV+QXOVn4KSSJkUP4QIJg8eaIaHdzwaczPsLXqE8aRYS64H3Yd58+fL/Qt/55WzkN3DPQPac7suTr44HfEIMUmm2ws1qQmOxnIvPiEwK+7Llsmi8I5DCEok+ZifyacagIE3gAVainH4Az+5IUQXKVCdqyfzeYVgtszrrlco/IOKDMu8JOSap+eWNRNkowYU6xsfqTZ7Mi7MPQ6+DCGGpq141pay1+e1GR8QfV8PiuCpV+2XfLZz342BlVOOukkwedcrkrLpekfPSV/amVDCD5T5M2InMScRf90dLSJYBhBsFxjY+R7CG7D9kCL9WOTg9PodOSaOV5y4J0+M+Yv6z/HVoJVubH8h+C67grdMmPGqj5SvBZCNZ8M5D+EoDRJ9fe//z06+HN59EeJJk6aojEdYx2k79P9tnn+9Kc/jdgqBNW6u3s876ptsUbOtCOMTMofcAFq+HAMXWrgIi/6Mv+Q/6AQ8USXcZ54asOH0vB7MPr7C2KD4eabf6tnn3vW7STGIxFlKzEo4qyQiHXIR7bhCiKgS9/ggX4jQJSarg22p9hYuf9f/xJrUe3lqdAFnUP9rOkL5POp7ZMCWZo+fXIMEhE0IoO2SetQp8DKSgFPo42adH8AABAASURBVJUVtTpe/wkUqClBlCzj4RzFyfHTTz2lz3zmc/rEf31K117zIV1x+ZVxF/KrX/2q/vKX2zXQP+Cod7/YkW+yQb7+Bhtql51309ZbbaP2tjHq6u7yWlI1ypNgY7VYiAsrbQ8OFfT440/GXfmSd/FqO6XyAsn1xIEFcGprbhHPPTc22LD3BRbR2iLBAh1YaZz/jB3p22+/Xffee68XxqzGjJ+oaavN8I70XP3+lj96objVOzBdLimFkKpcqThSLONXEs4//xKtY0ybHAr2t6zUC6xs0IYQZKTFAs8O4BrxX3DJRnh/jNCDIzQLIYg//vUdjzYA/XZGvW3tyHJJhYEh9Rv6hqHfOxVDhjYv1i1jxwtoaOuQsnllTcvm1nY1jxljfCqKH7cvjzWE4CRRCEH+0Ut9wI0ypADHoyEEt+MMjAN2ZIvesfWpmw6qLs4V774MmC2OjmezNsgbRaSdhZgFN5MJ8pqs0Z8hnBLvALIrSBujr8E/+hmyg04+OAG0By3JwyDBUB+OvZBVBZOiaJ4oSEXvfnZ79yVJMsapWY0ONrV1jBFy2NjQpIZ8ozKGxpZ2G9IdI9Bs2oaQOnBRVNG8kBItHnxpeb/DgwghxJYYKwe1lB0gjJsQQqQrY89kMgIa7MhzDSg5YAItoRH0578vNNqZKTq/5D64xrEZRfMK5lUI1T6ZzxinXOAuGB7B+etf/yrKlz15a7SnDcrQB3lZ72KSYshZ9Likhx9+NN45wIs8wT2EEOVR/tAeu9DBAgH+zrL8Ks6vGTNXFS8RJA9jkL7YpZNRDGlCtnkyJIIT3MrOvwyV26kUPHfs4PZ39WhBp3fYDL0+LjmPa20TJinT1CJ53pAmDlgpk1PqvAZDbHg5fggQdnR0iJcfbrLpptpmm220yiqr2KgcjAGR5Wg6VuW2VgIfzAkyoAv8rB0XioPWsb2RV7LOKlo/mmUKiSz3eeVs4GZziRrsKDc1NyqbS12saDEYNI7eTaShYWDOoTM5rcnf6GPyFgauLwm23377aFQTJKQc7SNv8J/+au1xbTQkFihkK4QQdTCypOE8D8DjaRTOCUDZIa8XlKcNaJTJ4EBwphhIRt+i+6lL4GPcuHFxPh188MHCMeT/k59//vnirgV2jHHAWu2c0QLtDQ3rI/pgDjIG2gJ/yiyckgdQHtxpIwQLM5kG8mkDOnDsLMmOTrFQjnJOf+jJiiNUzBvAsQAvORU7PyWvQSVpVHt6nXxqdALd0cecLyuEEKwKkkgOi0hM0Y0tDnDttNNO2na77fSmDTeMcgjf4QX01VJ8ghsMIZjVXlxcPgTz0POstk456yW/yCe8piD1WEu9eAoY7O23nTQo1noCVNAEYB4POFDNbn+pVBjVv/EoF+Mt6zyr7uVVZea8cUrTIP5q+oE+Z8+dp3v/dZ/+ed+9GrJ9JePvFtTpIPddd/9N6Omurm7lrCMKhYr7UVxb0iQVATvu4Gz3JgW4p2mqYKB9aMi4wLUKcl1apuQLgeshmIaqxDsLQghx7pHvTX418SiXq9511z/0rW99Kz7GNNvB2RASk6gcdVuFggpKUuPg+qWiK/gcPMALuqIjMw5syh/+YxF3nRJUqN0pEkIVhyQklpdUIYQ4VmIQDY1B222/jXbeZUdNnjJRMs2TxA296EvmaHhRgXpGnQKvGQWQxNess3pHbzwKJGmKZo/K0j/+eomxZpxnBc3zpv/zv/+r733/Jj3wwKNa0N2v++57SL/45S/jrVcfvu4j3smfqyEvUDXKEQ3P5nPRqJMSLzIVLxzBlxHlRFkb6vlcXihpjMVHvZNI1FjDHxZGI6EIxgPHe8b0qvNAKwN93u2TooJngQkh+Exiwf/zn28X//bpd7/7nQhePPXE0zGA8bWvfU3cBseS0tTUYnwqNrRKwzgqOibrrbeeJk/wwuD2stmM8TRdbJFls9nYfnNbW7xtkzfOxgz/1Iw78GCBqgUmuKU3vmDthz/RggVdxq2obEOjndR2tY4Zaxjn4zbljEvG+VKiPi/SzzzxlJ769+N68rHHbbwPuQfTzAu/Efaxv8aNRTmEYPIEZ7z0F9woVUs5rkEIIdJR/nQ7WMEOOoslLYcQhHPYN9Cnsv9YhHE8XTTSrWDHrGQnHKPC/mekV1NTQ3RKMhjnXoQzaUYs4NQJgVarfMJAgvfkA+BG+yFUy7TYsOvo6OCSVM1S7VNrj77BGWMFPsTrwTxzG7TNnQFzn52tf91zj+7/5z/16IMPas4zz0Tcm8xL+Mp4Y71X8aeGL3wDal0x5toxKXOgOOzMj4zJY+G2TMaJI8q4uEZ5eW4ABEoIBuQcDMjmcjY0B1VxQE2um8nnLToVsZtIHQxOHP/f/va3+vfj/1bquQ+PwAv5pW3w4pzypH19/TYec3G3LU2rzLjjjr/qJz/5STQuKU9feQcrQgiRvpzTNv/SqTI0EGV/nXXW0vrrraN8dTrZUCxZZqon8I9x0Cf6AL1z880369lnn4v6g8c8uJOmffwEtY4fr+b2DiWelxY/0Vd/b5+e/Pe/9chDD+tZBy05J7/RQTRVPIe07B/0CtA3rHc6OzsFL0Ko0mLZW67WhKfIaq195AWIV4fvgGlqaVSLnft8Q075XDZeqpQVA3NDgyUVhsoaGhiM+YmCQpLIjLcjWd35CiHEa/SFER1P/BOC861fav2RRqgozluOXWyJXx6LQidOnz49lqvYCeAA/nMc5YOMYaidI1tZ8xAZDsG6xrqWIlyv4IynaXzMaseddojBV6Np2Xp+PJSjPPD4E4/r17/+dXy3zD/+8U9neVwhUavnOXKJI8VdaaeccooICKyzzjomT0XdXV0Cj0qlJOTfFdVgOW5rb7Eea4QIHo0dcV+gP8CHL/hSn4warWplQgjRsUF2BsybQcPAwIDXgiGvPXK/rDFZZdxfvqlVmTQX5yOB70yeeev6DnLR9usJGH+NFrV0efEPISiEEJtBDgBOQggOSD6sbvORc+Yl87NYLHtuDJH10uC5EkIYab9WAdzRx7XzxaWsIfCVcVMGPYY+q3hRZLcfGSevtaNDTQ44ZfJ5obsoSx/u2HJdlTHyQvBccN1m73JvueWWamjMWgfK8lmK+pJ5Vfbkp67jSXGe3n333/W9m34QbZ/7H3jQO/8Pei78XN/5znfEnZFuTqzdidVCrY8QgrDDtt566zi/jESUvxo+jAc9QloFairOm+pR9bch32BZTuJ8aW1plSlpuS+5OeZUdVz03dra7MrSrX/6s77+9W/o97//g/r7BpTPN8b63LEzNEDAMkSnPQS3ZKDvNJNRCKHat1N65i6xH/zgB+p0QJhzaA4kIYl0kj9DXnsGPO98GB/jIliJLkiSNM5DynOtDnUKrKwUSFZWxOp4/YdQwKsCSjaEIPkYpW9t6935x3XTTTdpzrwuLz5SmjVkpMTw8COP6Qc//LE+9d+f1o1f+Zp+8rOfeyf/Pv3Li88vfvkr3fLHW/Xs7Dk2nqo0ov3qkdx0iAqahVH+YHixmPkwXiO1pndSljOUa2zSWmutJRz0fC71YljyAlNUTXkPeBc3y+3BSuJi95nPfVYXX/oenX32uTr33HN1ww036Oabb7bDUfbwktj3IAamnv+svvrqWnfddb1T2e7MclwIwa8w6AUpSWJ/viCMXAzeqVMncxoXkcTXOSGaTh0WoMGhwdgnz6fdettf9I97/qlnn35WRt5FPaVt2Pd6F3OOHZzf/vpmffNrX9d1H71el1/xfl12+fv1yU/9t37+i1/aYX1WFSLhGMc1q8ct8I00XSiP/IWhRlvKAwtfj/i7nS4bUTiaXE+SYNIHDpU14zNJRhjG8Irn/zGMeJdDs50SjfrgQMZbsm2AYaRAj1qfsR+XjW145wNnxJ04R9GISW3wh1Dts907Etyml5hUiXEpIUlcMhjVWIcfDL6f/uxn+j8HpO70jvYdt99uuv9W3/7eTfrCl76s//mf/9Uxxxynww87Uscec3y8i+WWP/xJpYGCMnnuEmhSdBBxEhcHdLQcUKM/4x89xlqTOCgcUw76MSZuaa7xYpwd3jFjx6rNNMnlcjZsB8RjJk89/rged/CMx2ieefppj6MiC26Ub5wOE1UWeE8l5ycmpAlHYIq7ZHhEhT4xzEIILlqOBht5zCt4RIBncLDg+hJOI3ykPGXclG677bb4WBAvXyKPvkbzm/MQggZthLHLxZ0zW2yxhXd1V4vF+WG8pIw9pImSTKr+wQHdcedf9d3v3KQbb7xRjz7+hJ6bM9cOLgZ9cPHENBjU7Dnz9KiDZV/47Of14es+qquuvlZXXnV1nEdftYF5/73/clnKO1mOL/RIkiTSCGJAG/I6bNDzDPJyNB2rwisCAPCdDOgc6aHg7ipqbW5SGhIR1BjsH1LJQSKTFZKqMFRSU4MVsivaJ1Cfdxt59j+bJhrT3qZGB2J9SYnxJ2XOwUsrNIUQLC6pPDB/y+JDvwDHFc+52jHni4OGxsaoO7k7ike+KFfjK8e0Q1oDxscxOCEvRqSKB5nWc/QJTWSvJbWztPfee2vttdfiqgg25vNZpZngIRSr9LHTwcXbb/+rHYuv60tf+pJ+8fOfx0dUnn7qadOkx3p60EUYY9nzI3WXFZUrRSmU47H8QV85iYEugtg4bdzNUkHYuTAMIQTXCSM01agPZQGyGMfcuXM9tqx1Z5Py3JXktaypuUXNxjnf2KysnR/+E87Tnsu8g+Xfjz2hIk5/mlXi8gQ5aev1BjUa1NLlwd/kjvSmDVgBcDzgYApBsxCC8pYT8uBZ6nWE40wmEfqS45cC2gDcUZQpyo/IJydLgKLXOvAAH4oFO6uNDmAHglvOwNmnTNf8+XrOevqxhx7Row8+HIOITQ4IuEOXkuXJiQNR0AzgX97xhvxVV11VqdW3v7Lkqjq+JJoSxULZlRLdfffd8fGkq666Su953/t02fuv0Mc+/v/0zW98x0MKLiMhj9AEYP1OrBNmzJgRX0gJ3dBr1barZbnuyrEe+NBILeUYgGYA+pA7dWbNmiXuwIBHQ0NFqhuC149BT+eK+ZGJx9yV8O1vf9tr9c0eT875jZ6XWaHPWI+TTNb1hnUuHRlXeIkNYoT0iIP5f/jDH8Tt/77kuqkhG3UC+DCOGq5WI+royGvzzTeNj4dksxm3WLZOGFCwjKADIji3/q1TYGWjAPN+ZcOpjs9/GAVYHFCcLEZlNKa1KovaPd49zWaD8jYys7nqDgU7xNzO1umdbV4YddU1V+uaa64R6dVXX63r/9//cyT6h/GZTIXUlApKnFYVcmIlXfbudsEKeMjdBU2aOEUobPkTQlAmm5Uv+MzfUJFXAq2z1traaos3q3YLMbeWpyFR/Hi1oX6zF13JhnJ/v3jujeg3t5vh7HDLMWVZRAbYHXUdzqnH7bzsYK05c3UZEQ15p89Lj+T2MZhVLIkFs1woROOQRY7bgMfaKeM6tNOoD5G2myM6AAAQAElEQVR7Tp/ybjMLHS90u+qqa3TttdfqQx/6iD7+sY/pIx++zscfMnxkJJ+Xq332czfoCzd8UV/4whf13e9+Nzq2hXJJGKICZ4DGDdAz5vt4SV/KcZ0U4DhCCDFhoWfHDYez5oSEEEz2EK9DI8pAAx5vIHPttdcWhvk73/lOvfvdp+ld7zpFxxxzjN761rdq9dVnUCQCdeKBf2jHSaQlTggGhyxnIVT74Tji5zESAOCdErl8toqHAybU1XBRjqmG0cUz2dddd118BhQ5rNL5Q/rgtR/W1R+8Vrffcbfuuvte/eGWv4h/Xcjt79wGX3YQCOeFtl5NiGNyB4wfgJY+Hfkik5zU8tlRwlHn1sY7HNDoWrBAOPj3/OMf8eV7BOW+8IUv6BOf+IQYN3Lzmc98Rn+yQWQrSxieIZhQpqOc1vp/zvJ4yy23iADAUKFIlxapiquUIpABfjV8OB8/fqyNs4yvV+Lt7sh6NptyKc5v7nKJdxM89ljMG6lrRy5m+KeCwrB32jFurLba6s3x/y+3tefF1B6K/15U1geDEWo0wCGm3a/c+LX4gtEPfODqyEveeP/Rj17nOfMhvf+qD/jaB3TNhz6o66//uP7nM5/VDTfcqP91APCb3/y27rjrTrc5IHbJjMYyfzsXdGqBeRCdWtOT28NDCGK+8DLQZW54uCLOLgEf5sRwVuQLvOAcHdPT3S0c1Jx18WabbaJD3nGgjjvuSJ1y0vE69dRTddwxR2iPPXbV9GmTqWJDusrfiLNzanQtWIfRH/nkBZwl86omI6SAq8QvfcaDl/ghuINOXG+99WJJgqHISjwZ/gkK8ajWPv3jOMj9M1bOy6w9sZQUjy3DPHrBbd6rrDJZ9q3iVcozBtpCD8dM/9x1199iAAB5uP766/Vf//Vf+v73vx8DA1/56lf0+S98Ph7znokQgpj/9OuqI9+29hY7MWOVb2o0amWFUMU7hGAVlcRz6gDyBzycxGvgAzAudB+7r9xxw27lIw8/rH8/9rj+dd99usVz9Qff+56+8qUbdfnll0d5/uhHr9dnPI+5k2HAwVjaZJykKzME+c+0qeHI+AHOF5YB8l4u0DTtFb0Oj647NFSIc7BUKkU+cS2EYBnBwVNM4QP5SwTLWAjD9ZzSF+XzDipwJxrHLwXwmfck3X/vvfr3I4/o0Yce0gM+hvff/No39KlPfcpr/YeELXDllVfqk5/8ZHRei7ZFkPMQqv2XHdyjf4A+J0+erG233VZTp07hNEIIaUwpg+y1tLb6PBHrxJ133BV3/n/y45/pn3+7RwpSNpcTH/QI/EBuqctjlTvuuGO0qZI0tY4vKQRXcGGuR9kzbTimnrOjXiIdDbV2sQn22WcfEeStXW/yHCK4wDqNPZnJ5IQT39M9oF974+PGG7+iJ594wsUTZRwMi/xyn3Iwnn4JgAV5vNYRBFKyDQ3qdCCFdQznv69vyDgpftBtALqHukC84J9NN91UO++8s3jM06e2QQojY+W8DnUKrKwUSFZWxOp4/WdQAMcWBR8XBi9AKGtG1uEdLpQ1SngwvrxvSEODJck+Ode5LYvbt3q7+3T3XX/Xz3/2f2Lhud07MfPmzneRRCygqResEFhYAMXFGgc+hCAWB4xH+qnYOAUHh3KFYxtvY3Yrcv5qM2aIZ9V4dpMsIIRqexyzEIYQxGLY4J3dXLZBqSO9uYa8gp3M1JFenJOixzfonQPyMg40cM6bpml7uvugrZoTrJq1SaaBxSWby8XnDPfcc8+YZt0G+RFvl2ExpM008aLl85IXsz/deptu+uGP9N+f/oyudQDgSgcDrvngh3X9xz+hT3mH+v9+9Rv99e6/aUFPr8quAzzrHc/b/nJHXCQZG2DCSW6PhW00uMoSv64Sr1MnHoz+CUHQApxxQAAuM54QAocmf8ELZjGmZIwdM1Z77bWXTjvtNJ1xxhkx+HOdHXAc0fe85z0iKMAb3/O5vJ3HqvFBPdpMrM1KdgiH7HzHMdGHM2u4IYccE0TBsEcuQqioJnMySrFKGpSYpzzz+I9//FPc4fHDH/1EN33/h/q/X/xKf//7PZoX36I/qLFj2tTSnBcfXjx5661/1i23/Em8EFJp1tlGSksCF3kFvhg3qQ2tEDwItwc9nNhJZXdS0TBivMhfbXf9ejsx3MXCs8uXXHKJLrvsMrHLw3/P+JgDSZ/4xKejw3PDDTcIZ5xAgdw+/QjG26GCnvTzuHcZeTQGZ4Rzbt3EKOO4ViaE6q4zeauuuooOOuggIesdHW1kRSMxHviHOs8+OzsGVXj+etCBM3tB/pqW7ptbYOEnc6TsoBx4ETzbddddRZrLJQ4ClpWzoQ2uPPpDmyFU6TOvc77uufef+vKNX9UnP/U/+qDnzhXv/4AAjsnj2gPeTZvf2RVFxJKiBV09+pv5f88/79OTTz5tTJf/yxyvtUIAgDFF+a1lLkdKO/CcOUEzIVTHDw9DCMIRcWJ1lGirrbYSt7F/8IMfFPPtqquv1Lnnna1L33OxA3FnaIcdtpdFjGY0MNgn9CwnNVljnjMW6BzzKGxewSfKkQIcLy0UPJcxrLm9lkAqb/mnLuMKChyavXAmHo4c0z9zgvoch1CVPcaNrg7B59bX7MbjWOy+++7xP2AMDhZiQyGEKGtd5nc2U53f8ue55+bEf4dIsO/GG2+0c32toNP73vdeB4yu0I1f+ZIefOjhGGCoeMdVUeu6or+Qg/cCtLe3C0JWVFIIwVcU0xBC7BN8a1AyjvKHcydxfHnLdMFBtsccGHv/FZbZy6/U+973PqEfL774Ul100SW68MILI3ziE590wPcL+uIXv2j4clxDH3rwEaMVlCboJ72uPsgWANK1lONlBYtnXH9IaSNjvU/KOevVggULRMCQPIKnyDfHyHHtmPPFAXrKzFWSes02f2s4o4s7bAMtrt7ofDZKvvzlL0cnn7mJbmZ+oqfZFCEw/XGv95///A264Ys36oZhfc1/d2GeIDvYU8xP8I5tV4peE3Ix0M4jK2kSbAKUo3wFBTFPQghxU6KpuVmJ19tsY0Ncp9EnymaUa8xH2iWJ4sfLQazP+rrBBhtE/c4xF+k3hGC5KyuEoGD7J9phJnSNJj6M9Slfg4zLoWeYN/wnhgMPPFCzZm2kRvfN2AANr6/YliGEWJV5yqNeX//61/WQd/TJTL0eQ4PIE9dJjDjA2sB1gE2n3//+9yKIT1PgRP5oQJfSDrhNnTbOenE77bTTDhozpt30KEQ6omN4/8roevXjOgVWNgoMT92VDa06Pq8PCowWH46BF2LOIomCD1a2KGucWEoQIZ46daqC/5IkKJNmlHrxJaVs2RF5/m0bjhoG8dw5czRn9mz1dvdQPcJAX7+CnbWyjSwAMzD1QpuEJBq27e2tjm5PFdFdlHZ09iQvMiUr6uou1lBxQGrIaMYaM112ivK51CX4lv1TjgtNYWhAPd0L1NuDI1BS2Ysn4yqVKspm88rlGhRCcJvUUQw8YKSVSkPRkV+fnSscTbdIveCFSEGxrgeuTC7rK66bJJo4aUKMcvNMM4tnoTCofD6rXDYXDW52yRljPt/gBbxRDY1NwtmCtuwmzp03V/Pt3LBIk1f27ij0GDd2nKZNnababbQYjzhW5XIx0qMyyliteNWrgRFT9H7iAT/Gk2QYXLR65K3QiqF64ioeH/zgnLsMhrwbW3CwhfPRAM+zuYygF2NcbcY0bbnVZtpm27do41kbGreysqZPc0uTNtxwAxGkwYBmAeZxgSQiVxYLeQghnjHukscNjRVSRbRIfcC46Ava5nM5xU/FvwZYFEKIbaXBLTuYoOEPziztVmSeZ7LK2yBCvubO79Kgd4symaDBQkX/vPc+/eOf96iza8FwzdEJtCsbredh9NXlOQ4hKPEY2dDQ8CeE4KBaNQCQyWQsb8iZ9JB3kH78o5/qK1/5mj73uS/aafmGfvjDn3rX6M+6//6HNXfuAo+l2kjfQFkYRbwFPc7dxIxNE+GYFApDUigbFB8buNdOcdE0S0y7xsZGUyrEPhPLtfyBZzV53mTTjXXY4Ydo77320KrTp5kmLlCpqGwr0j24Xl7U4xGWf7ndbjti8niCxwgPAYzKjOdF3/BzmA0tLXG+rbvW2sOP2yjepp5JMxZICf7C+2w2q8SEAh/OoQ3GY5d3RgGOyeNaCME6oDG+KJT3hcgfaMGdP9xJ4dNl+CbDdaop42C+MnacjJJpAI7DhV4yKUMwl6qlPqx+vdNF2zi1JfhS7S5eg7ay3qzYCTXZhY7hv5BssMH6mr7qqmprbxXjnTJlqlZffQ3xLO+6666rjo72WD+Xy8SUNqpt+cg7acWoTzwPTTdZVkqec2VVO/ah61he/OvS/q0d+3AxX3iR984cfXMbMPOWoowLPWiJUQUZdF8VLnDsNIQQ5acwrHNCME4eaEiDQj6rmPq8VCqI53a33nortbQ0iw+ylaSK9ed3zhVlJoyfIHQo14vFsgN8s/XEE884GHifHrj/33r44cf1zDPPRgcpm0kFJAoKIUj+yp+M17e8HZempgbJeJagPdclxbXJx5Wk4n6r5yFQsSxoVaOxT5TJZKwXpS7PiZ/9/Gf63k3f07e++Z34WMvPfvqLeIfaA3byn3l2joaKFZXKFa8dMn5z9NgTj2vegk7J+jGkHiQNrnBIFoFBddyyjFYvcs4RKXSRTCoyXgjBp4AT1VLLX6wVBYQL8qWyQbIIyGKr2gfaZofvQmIejh8/fkSXoA+y1h2URXfUZEsjOErVLhLV5mKZHPg4rAPjOmtFlFhem5obIg609yKoThabBxnr39n61a9/qxvs3H/6fz+n//3fz+oz1tvfvelH+oeDmAT0e/oHVHGbZTc0v7NbTzz+pGbbXmIMUXYS42S9woCTUFHF9lVivOLmxPTpYmzMKeyBEIJSr2fAs888pb7eXotrRflMXmUHnspDJcn1W5taVRgqKmd5b/B6KHdO2+1tbVp3vbW1w47bKRPM24ok+jSxKyZ2CDAmVcU6ibmmF3zcCA0NQ4vXffm4r69Ha661unbZdQdv1myuDgeNBwaGhH4gQJHzWg7+nNf499xz8/Ttb39b9/z9bvEfa8qe6zj7JQfVUlM+Y16GlKEMuYtixGL+/LleA+/33OrT2LFVXQfPedyJNBgX7gIolYrKphlNnjzZdsmGmjlzTWWzDRro7YtjzjpIN+TgZWy0/lOnwEpKAc/OlRSzOlqvEwogQobKogGlmdrQKHvxCSHYqGwRb0i1xhW7jo027soYKTaq8lagTQ3NXitoK1hFp5o/b15cgFC2KPmsjSgMqcQLa7E0ZMNmUEN2LrO5jHINqQqlAZXsoK86c1VtaydyjTVnqFIcVN7XUzdrj0hJEqysbcAWC0pzQaoMasZaM3TOeWfqyGOPUGNTor7+PjU6MDA40Ks0rSjjOrKTPDTYr5IXkHw2Fx19nknv6xtQe8dY8Ty1/Ontbx0ongAAEABJREFU6dFqq66iU085WRecf65mzFjVC2chwoQJk1iDVSmUjW+jZJqUbQzmbRRWjPfgYK/W8+J59lnv1nvfc4na21pUtIM5ZGcrk+bczzg1Nreqb3BIvXZ8WPRYRJMkUZqkSsJwmiQ2bMriU7axx24GzgUpeTkvmDnTJJtLJX/BoWyahhCUpm7Hi7obE06fm1LR/Bk3bowS51e8CBbLBe9+j1XOPGOR7/D4mxqbpSDzoGgHcsh8cP9p0MDQoIrmfzZvmktqMM+bGxqV+DgxbmPaWjU00KOi+bju2mtoozdxq2/BeQvUkJeKpolsLOd9subMGWptcj82JDraO9xuUR12VmQalkoVjRnXrtVWn6mmllbJyFQwMoIH6OM0mxM7Z22ut/WWW2nyxEkKUW5lGVA8RhaLNnBK5k8myQo+U4Y0k9COVLDcDHpM3V29xkrKt7arddw4lST1mVchzQhwl87hW/bh8yCPWeZ1BC4vK5jW2YYmyTxv8Zg22mSWuFVS/vACspmWu3w2E2W3285CT3ev8Ugi9Dp4JnMg7/pALt+orANZGEWJeQb4sjKeH7az9Ozs59TT1+uWpbINOWQma2cm05BTb2+XhjwXp05fxZIhFT2+zs4erTJtVQ2aHo2Wi/bWDvfruubH9tu9RUfY+d98s1na92176aQTjtfaa66msmWMBsaPGatm6wHOe3r69fe7/6knH3/KlVOjFDTQN6gQgpgPBTs38FVul7qrrTZTl156qS696GJxyzpBxNT0wUDNI6vmadbzKGeQrXQCjR5QbDd4dADlba8K2ZHHWrLRW2C+OfhYu057mUxGienbP9SvrGWz7HH3WG8oSdySnCTeVW60nmhQLpMV7SZKVZWrBgcnGtyvhPy3NjW6fPCc6lBbc5NyaeK0wXTIetyK5XLmS2MuG4+thJQ37RubGzToeVOxjkuzSSTD4FAxpsznBQu6lVj+rbpiO63NzZLxHBzoV3trq3K5TMR1wLoE578mP8WC3VPrZRe1/nXZjg7xzHDRsk+FfD5HosbGrHr7Fqjss/EOXraPGaOsx5JptFx6Pqae52PtPCtI8xcsUNY4U9bFNWXKBFX8l4TE4x6rDvdBPgZ22fM7hCDWD/KaW1q03377xTuAmtw29ZpbW5TJZoX+y1undIwdowHv4FdcYc111lbJOodAlE8FjzNJGlN57qrs2RoMxjyTTXXgQfvrmmuv0o47bmOdV4jPEjc25WUUYnV2gefPX6Bg/iUho5xlqdkOUJpkTd+MndFUQwMlDfYVhZOTuCLpxAnjrFcUP1OmTtI7Dn2HZjn4JeurTM51zLeS+YduhI/91oNbbvlm7bLzjkaxJIuBwBs5JQ3WV32eE40NzWptaVcwPkDB/GItIthTsVxXfAUfElqHTCpEkuO58+abX/0mR9ky4vGbL1qBnzRkJM/7SZaR9dZeR4lxqZg3LU05Ze3hB2vVJq/D2TTEa2XPxd6ubvVZnzVYryh+yiIIVIXEx24lVFOLoEskCiEoMRGYxz0O9FXswLW3NMZd2xS5kMzTnBLjAy19qgnjJ6kfXWMay3RvaW7T+HETuSSLp/L5vDKZjEJwX9YTAnwVmXRD6uNuQNNeqliXlOL6jzwXrS8Kg33xuXHeP4FekpnVZJ7WjpMkowbrZNa0oKDIz+F0yPR6/jxRnvnm+YguQifA538/+YQIUuS8zss6suJAWEMur2bv4idux+InC5h4pv6Y44/TkcccqbYxHXFtK3tt8ogUKmXrqJyy2dRFC3ETpOh2QgjKprnIA6ZQQy4byyaSxrmNww95p8447VRlGLsVT8W2S2O+QYn7lWUzl8mrYnkNIfXa0aux7R1R34WK3F8WagsZ6LDtk6joelI2U9ac557WtCkTdfGF5+nsM99lvZqVgtTndclNqc3BSfgB/5JEmjp1ov5y21/1ox/8UA/e/0Dkb+oKQ9bRjM2dyERQmnVhf0ve6Jk9+1kxXqspdaOvnD9g+26wv1eMs5GxqmycoE1eV73/Km2+yeaq2GYoWvc05BrlIati+yFvfspyE8E98a34pwY+rH/rFFihFLB4r9D+653/J1AAJbeYcYRgDe1rFS+OGGSArJ1bW1vFc9i77bybjf91XELqt6Lt7um2Tq4oCYny2VzMl+uWveJikNdSL6nVa/5taGlW+3C01qdy89p001k6/KgjOB2G8kKp1XCoWJWX1W/FX/GiN2HyBG233TbaffddNX5Cq43Johf5jPI5Q0NW+Xw24mUEfW1AnZ2dmjR5qhrsbD737GxxlwKdTJs+VbvuurP22//tPqXfynDKsQ/FtEu8qHt5c5R4yFDwIlks2mm20ZqkQWuuuUZs48gjj9SOO22vsXaKijZa2N2f37nAO/kdNlAmRDxwRnFKo+HsRZuUsuRNspMLYPws6FoQF3gwGO+djdVXX51DA/g5MTX4BeAXaUtzq3IYET4pePHPZk0DExg+zps/z077kBoaGuKtgtSpODgCjzI2jDI2OLzeChFI09QtVL8EIXiDe0OuwQ5EYwzglI03V3mbb0NjxodlQ0VlG4PF0qCPOfei653l5uZm066irgWd3rWzo2G8e3t7XEZRpojKg2d/X58wfqWgmgyBm/yZMGGCZWRTpUnCVS/ueXW0tavNvGyy0wL+0I/AC/Qlha6uGr+ZNKNsPqcWO/8DdrhmPzdHNNTe3q6p06ar1fJdNi818gF/n8Rxcvximvvqy/5yR0jFc0NJ0KRJkxw8Wi/KPw2xcw+famMmDwg2sYCKErGLMmgPH8ehKocF01yGimyTKoREmVyI/BUfz8UQgileUdnOYMFyC29X9a7xVlttaZrOUoONvYoqesJGaEfbGAddCurq7qS23uTgznbbb2Nncl3zPqeJUyZpk4030o7b76Dp0yapwfJVic58RY25JtdJzLqKQkh9rGjUslsaLF+JDbcsRng2L/k6dAghCNnefoftdPopp2qK5b/FwbWCnb4BG379NhYH7ewisxPHjRfzBL6Cr4Y/yCL58L+5qTnK/4CNefIpgt5it3z8+LFKPVeRe4xtrtXmCnTnvLu73wbqQJx3zEFoBT+Qp4HBAYpEWWm0XMcT0xfZAb+eXtfznIv5/kGmQ7As+xj5zHvsqXfqEvNegPNDCArheZgwfmI08rMY475eGNUe+gBcnK0p5gO3w4Mj50PWSYyBFCgPy3JtfPTd0pIX7z8pejeQOtAE+ed4aHDQDtCQFnR2qssBUXjDNeRk3Lg2isRbqydPnuidtrGRx/TDhVw2pxY7/CGE6MTTlvyh7h577KG3v/3tGm/eoX+hSWKjHFmADy4Wv9RvamnxcWIY/S0Pn1ScVtTj4FXRTnhbW4ve8patdNTRR+iAA/fWhAkdYofd7FBi0ctZB8IjUvtT1lnF6EhLtJ+Y5qmC5xVyVLLXOWSdMGiH4MknnxWfpubUc2NTrbHGTDV6vap4vent71feQQZXE3dJVew5wFcCD20Oinr4UTaaHORhnCEEla0/ip4f/Zbh7p5ez7IwCuh9FHiIWTtv8Mr+iOesRHCu5BpQIRmWCfBbUZDN5uRJJGRjvNek1pZGIcq5XMbrSs7rXpt1T6OY8/IHHjA30jSVhcY5i/6iu7hSGj4IIUhJ4jYb7KSOjXq+ZJnudTCB+U/ZnHmcyWQ4VEtzC2tJxAv6kcm1piZ0koT+B5ei51PMN4/S4brMX8bSTkDLthH0pn6E6HnL45GDRvIav6vX+jXFh00H5iPyjyzD4yo3gzn2YigrCNU/0D+ogucrji9jMttNs2Y1tbTYMU9o2mlMTDOnFHCLfDP5vHgJ8nbbbSc2TCY4YJVap5Uc4JdxHbCOKhYGZS2sXCYbIXG/jJtrY9pbHBgYUH9fQVMnj9dhhxyqgw48QJMmTlC37YNqh+5zMd/29jFeB+BviCXMIjvgSTzuXNCl7p4un0vopybr8YzleZIDjTvuuL1OOvkEjRnbEcsOWj8zdnQyt+Izb5966jljKqHzirbxkJdsmkS7sir7EKLi60NxLUtzGXGn0RZbbKZVVpkmmzJCbLLWschGyXTAFkg8k1afsbp22GGH+P6oSRMmK2QsN1YMyGWazZovZW9cYLdE9Bb5Q++LvFDPrFPgNaJAdaa9Rp3Vu3njUSCEEAcdQjVlgUOr5pubrdSn6KSTTtBee+2hmTNWc7lyhIqj/iwEQDaTCmBRwggAOCYv68UgZ8e8aMd5/ty5wlDkWu3FTjtYQbvBJX5R2EVreoxPFu1dd901vnBur7320uTJY+wgFYWR2+fgxJB3M1kImpu8uDqS3uAwccGLwgBBCy8KLJhrrrm69n3bPl4ED9Tuu+2+mL6r46R8Jp8V4wAymcRrVMlQVpKmYnfgXe86TUcffbR2230XTRg/zu1V6+JQ8RboXDYXAxN5twM+jd6VbfJCCTQ3N3qXp2BDtduGbo/rVr9Tp07W9jtsK559DSEoNcifEIJ/n/9ihHR0dEQjlFwc90ySamzHGLU0NSpNquV5TIPHORrcN/wNISg1/nHxNxMxlHC4cVDlT8EOw5ANlpwNLsoN2llwtg2uMZo+fXo0/jlnQec6eHALH3l50xycklBVXT09fVqwoNeOgtTW1iReyLPhhht6Z2eM6ANZox48BjeAc/DlpYK0zzkLe+eC+Rr07gx8IUBBPjypgYdCVoSyDXjkjvIDvd0xL7jArFmzxH9ymDx5svlYifmv5g80wsCB1tOmTfWu0maaNWtD8UFmK55LFSw9y2dwyrwZLStBQTK/jHrkWSaT8c5NRrlsRtk08W5oSQ0O8MBjrnlQsVwIwdcGTXeuN1pW147GLM4ZL2pKo2yU1dk1X/0DveKz6qpTtffee0UHrvZCN/JXX2NGND6hW97zubOr07vF8zUw1KeJdgpWW201tQ/f5QH/EpB1/9SNYENVHid8k8fZaN0ya7PNdOxxx+iQQ94RXx65wfrrKZMiM9X50927IAbwFjd/mDsAuPOoCfJBXxMnjtfWb9lSW261RQy2SKafZGOx6F/FYAEHIQTj3M6hfKhGB5VwSnEOWlqalM/llSZpnNOTHLhpa2sTtFWSaNq0aSKPytls1mVT8yPx5UqkufxhTtV4krhOCMbDEEJwE0kE+YPDgl7r6OjwmWzsFtTkHfTGhrxaW5rj3OEC8445GkJwUK8QDdjUc7iCJe0C0B05IEjgUxFc6ukZ5DDCzJmrxEeX4BUZzDcAPJnnzA3wXWONNewEr0ERj6Xk/hdoztw5IrDZHfWoNGHiOLXZsSjYMc/mUg15h3zQO6aNzQ3adru32EHfTzxCQiNlz8OydXCvd3UXdHaS5XVlkmbMmOF0Sjxf0g9jHLJzwLoyY8Zqesc7DorvQTjggAO07rpVPIvecSXQ1tvXbV5WIt1ampvM07x3IZsiNFgv4SjmsjnLWcb0l8sqfhobM/H9CjvuuKPbXNfzKxt5GUJwmSSWYR6HEITeuH8AABAASURBVDzXGq0HJzpAtr623Xar+CK67u5ez6H+6lxzcK2ttUXtDla2OliJTL8YMhGHjNcT5ix8iJ34p62t1X3kjV/ivoNzVuy3YAcaDHJeC5gD0NB+lObN7/K6NRjT2XPmWwbKFIu0QY6YF8hkzFzCD+W4HELwzmwpjrndQVpkua9/yGtv1vxriIAsdXV3KX6sU1pam9TS2qTUDiC6pbmlUZO9A93oda7oYHxnZ6fbc6DSQZxcJivuFKJug/UlQWSOK8Pzp5aSF0KV7iEEy8WbNX36NGczvrIDhYNCP4y1Y9vgAPOLeZuYt8Ng/ra0NavdZfPuE1oSBJA/6ITauurTxX8ddJo4aaL22OOt1pXv1M477yiCcrQDUBE5avQYm5qqdGL84MW1zgVVu6Kjvdm6fW8deuih2mzLLdXS0eH5PUiRJQL6AR2VWtdQkHnQ4LEwZ5qastZXEvigN9CfnjhqsH7f3H0cf/zxxndnTZ+xKlXV60AjgVp4Ptycpk2dKNZ6+jCzZQWtNJuN5a3k5IkQ51WfNwvIXGvddW2P7hXXsnXWmSGbKuZJxfNv0LZBgSKaMnmK9tp7D5166skiKJkleOtIDPMMPUebIViP2q6MFeo/dQqspBRIVlK86mj9h1CgtkizIKU1rWxlyfBQ6HvsvXe8/fJtb3ubHaeN1dbaxiUr3qKVbr8XWC/cNu5ZGNiRA4hOs6CGEGxMZWKktWRl29rWIgy3004/Rdtvv71ymYzbYmF1sphv4jLgVsUzaNKkyVH5s/POAjNlyni1tTXF2qzlRL1xCHCGh7wLM2/ubGEcjB0/Rns6kHHyySfq8CMO1axZG0l2uCLYmJAdE8rF1FdGf6t0CR5r4jUq6x3DHi+efWJBWWfddeIdCccff6zOPOsM7b//vlp7rTWVy2ZUtvGLo1oqFVy+4GDFkIMVg64/4HTA5/2aM2eeeuwky5/W1sb4/NyBB+4fb6U9wGkNnxCCS1S/FQ+0BtNXXSXuEGSzqRfjkjDSec8AxgULbUd7mzbeeGPhdONopKYn44GeQ47KS0ENDpjwoiECM9OnTxYfaNjV06l5nfMin/EX1/Xiyy3IzV7gKQMOIc0ohCCc+ZKDBjhQ3LnAuwDSJKVYhEmTxmkHB3wI4IALeGBUcjGEYLuh4nU5iUAeRuDWW28djZb1119XOMUetvspmnaDsbyr2VhuiEBbaZpSNQIiXLRjUDBOOe+izFx9dTu2+yjK8aYbK5vLCRxq9I2VXoWfRoyP4XYxjGfNmiXe7LzuutVdJcY0fNnSWIkyRdAqwuCQEg8p8SoQAvwvx6IVG4XwDyAD5xADDJqZGf6GCPAnjTThzowGbezAw557vlUHHLifg0t7aeaM1ZTPZe1wNthZXkcHHniguCtm4403cn3ZuelSycEf5GbLLbf0nN1W66yzth1jxaDUhHHjbFC+M75gidunxQiMW4pBbtkv2nEr2DlknoBrCEF8yJfn28SJE3XOuWfrzDPP0IknHu/+99d6nk9NDt5xvcCdJZ6bxWLhRfOnt7ffctAv+EybTTZ+N9lkQ8+//XXwwQeKt9Ln7URXvCMLDUKo9k1ZAIOTIEdDQ0ZpmkQZ71zQOeLoQuMGG7rMCeQZuS5bh1nwNMPOK4GsiRPGRuO0aCt0yFu4/QMF+VBuTjjayDkOXgID6dTAMRBCMI2D+Rtie29605siH9jtZKcRQxkdJn/a2hrjLiSGcs5y6yyl5ivHtM88z9ho5vqsWbPsoOStCygll5ODP2tql1120W677Rbxql5R1GXMDdogr8nzmvoEV3fddQfXm+nxFbgUAVptvPGGNup31EYbbaTW1ubYBrTq7e11YMLOUWtr3KlHzx9wwH7W1xPiXIsN+AdnYYs3bxYdbWgKn5292G+LHWnoxeNRJTt1TdZV2277Fp18yol6//vf7762sP6bqcbGbGwD/d/ds0C9DvqhkzjmLoJIUwcphgpD5lHRdEmVz2cc7Fg16gReeMl/GyC4I3+QV5xdH5oGJbO9IvDgvNVr4FZbbaXDDjtM7GjicJFPII/+4VvBQQ/0Pu2Uy0XLqcFzIp6TAhbefu8OcxcK9adNmxjpMtnBySRNY5/kr0jAaTUilqkWzbDco2eaGnMKo5BqMB1nzpiuXXbewbKxc5TVxPJYGa3cRpUffZjJ5+NpCEFFzy+gzcE2dCUXkC1ZV5BPwJQ8YJ111tHWW28Z+Vj0BgN548aNiesc6wU8AUdw6O7uFv9pgzI47zNXX818G8+pNVaVt/Fk1E8IQSEE8Qw+AcUN1t/Asm5l7DJd3Z3Wjd2C1yP8NC/LwzwdSckz9HtusANeLpVcWxo3vl0zZ87UmPZ2n5cNi//OnW37xZc7xoyJgdIjjzxCzK2NNlrfvnJi+0qmW9ny3i/uGAJYuwmAZByAaHTAdtttttRFF12kk08+2fp7HSpE4PECvcSnwYEz9Ar6jKIDg0V1dfdpYKBosah43iXRvoAf6Evsjor5SFn05gknnKCDva6sZtkhb/78BXpu9hzjnnPwuN1z6JC4HtbmnYkuNyxPOu/6O2hrHqDfqMtjIaTo3kMOOSSOZ+21Z2rcqLtLx3SMcdBmK69JO8V2KU97Q17HkCGOY55/0KFO6t86BVZaCiQrLWZ1xP5jKFBhobaixSHCyImGrkdXigtWWfwP1aOOPsIK90ThILzpTetG489VVCwNCUerbEPbVeLXa55YgEpemJtshI/paI+G/ZGHH6ETvSDs9/Z9bSSsNWJQxUoL/wRnGMpeTDB0gQLGm52B5uaWqNyPOuooXXHFFfEN2Pvuu7cXtzUcDGjxopgIxxvYaKM3aY+37q5TTjpR7z7jdB1+2CHacost1OwdooKdk8TGRTIKd/fqb+V5sEMzaEdmyGW9MkUjAIO54nzaL3n8473zv9NOO+qUU07SpZderEsuvUgEAw499J0e5+paddXpmjBhjBoa0ri+BY/L9l1si39vtcUWs7yov12nnXaqx/IuHXHE4TZst1JDc6PLhwiJUQoGI1b9sg1jmDVrlvbeZy8dsO/bNWvD9WObtJ+zUTZ2XEd00A46YH+9eYvN1Gi62eKRXK9sT4UdkcrwDs+6Nqj2fOseetve+2hzO8hjbZzkHSzIuLGJdvS22nIL7bLTztpwgzd50XfAxbKRhiQu1BEvyxDnq0ydZkNwRx3lMRzvoMiuu+5oh2x/nXTSSTrmmGMi35pbWuIYWIArFpYQqmPkHNoWjVMIQRgF0JRd4m222drOxLhYjx9u4XWXMXhCAAXjsFAoCV8rn08tB00aP65dO5svRxx2qM4752yd9e4z9dbdd7fhMUFVOizB+Ap6RT6pAzMVB8hkaPDO1IYbbaC377tP5PHBB+8X5WLMmFbLY95GUaIkdcn4WEUx3h1ScvCobIipaQVSqYUHo4g5sbsdtQP33z86vBMmeFwuE+lXSezg5BUNVLdHvWbzf5NNZjm4dLAuvOh8ffgjH9Tpp5+qiy6+QO95zyU67rhjNWvWLIo60DLoHZUB22EFZWwErrX+OvGt0Tjqp512is5492nxDfRHHHmYd9zfrFxTo4MF/bEu+Llj1y15LmaUJMHHRWfZALZDj5HIXRk4aRMmT9Sb37KV3vHOg8XdNOecc1bcudnP8rzNW+D5BGHYNzfnbezH5mPa1JSzDmrSdtttrb322k3HHnu0x3Ka5ewE7bnnHpo4ybSQhNGXplnjkNj2Mycst0NDg5aPtmjc43hPnz7NtM+4NN+yjK4dhLF2eFbVO97xDm1o5zxkMur3LlTRhuQq06Zpzz320FFHHinmzVprrqGpkydovA3R1aZP1Vu23kp777WXDtz/AGXTjIMlieQ5Z4YquIvEsh3njPPy2Zy22HwzHeLx77P3nlrTjkGzAw/G1jQrW6etrl123Uk8ZrTW2msol88qzQRF3VMuxDSTdfvWYzg2Bx18gI4/4VgdcODe2m77N+vY444UupsXOm6z7dbKWB6L3rkn2Jm3c8AxTjI7+EZSG238Jh1z7FG6/Ir36dprrzU9TzQ/TrBuO0EXXniB4Xwfn6wdd9xebe1tpmlJuVzWkIkyQxtTp021rByg9733Ul184UU656wzTasjdMrJJ+nCCy6I83DnHXaUQtBiP1wCPFGzuYySNKivv1d93uXPmBezZm2sgxzo+cxnP62Pfeyj1ruX6JBDDtLWW28Rde54B2cICiVuI7gN0oZ8g3hZIC9wJbBDII5/w3fuued6TrxTG1i3SUEFrzM45iGklp+SPKXEusg6WXIQQv6sscYa4nGHM844Q0cddUQMjq2yylQ1er0ret3r6+8RUMYp9PpSBsqmTi3l2OCmLGvtYg3Ye589tfMuOwo+uqTpOcDlFQqMW+bTmPHjrUt30tFec0868USddOJxOuaow83bM3TpJZfo8ssu08V2Mt9x8MFaY801I86V0vAA49mifype37lSsTIPISjrgAC0ZYNg88031oAdzv7+IdOiSLGoJ2fN2sBzfg8dfPBB5ospZf3GbfANjQ1eX97i9eYgvf3t+2izzTY2bcdqotfnydYz8H2//fZT1YHeKLYXPAcB+gcSBdWAObbW2mtZBxyks8850/rxGLe5idrbW8W1YNl6EV9r/HXK2tbX06shb0RYBNXh+bLD9tvG2/D3tw20wUZVHLSoj9s2KqrYzujqmm8ZLHi+tYqd7TPPfLcuuuhCnX/+eUKfr7XWTOvCxpFW2EhYa601fG1j2xNn6L3vfa/OOusszdp8c8/TnHiRKjo4eB0ZqbSYg3xTk7bYfFMd4I2NHbffRui3jrYmjRvTpkkTJsaxoOc2WG99JZmsytav6EkCx+i7t+6+q1h/jz/2GNsgmzvImdfYjlZt/eYtdfjhh9s+OdRzdms1OOgTUXDAvmSZKJtgIQQVvUnRkMurubFJBQfEabfROPGOoMMPPUwf/ch1es+ll+g0BwRPtkxedMH5Ov3UU7TdNm9RY0uTA8eDsiJV6rHmhoOnntSmZ1nokdhn/adOgZWUAslKilcdrf8QCrDAs/B5pRGraQghKkccw6IN5QXz59qRyGnTzTbRMcccrbPPPlPn2Jk6w870KaecoHXXXds7MDO06qpTNXnyOMN4H09x3sx4bZedd/QO35n66Ec/qgsuPM/Kfks7wnlV7NQER6hfiozshFEmTTMKITjS7QXVeOXzDd69WUMn2Bh517ve5YXu3RHOPPNM43i2LrzwQl166aX64LVXC2P2lFNPsgO7k6ZMnaLU/ZZsPA8O4rDYSLFTgkFMP/LCU02Hf0OivI2Skhe2obirU1LiWZnGBSUjbk0bcnCANseOG2s6bRoNhrPOercuv/x9uuaaq+O/obr88sv0nvde4oX7PDtOZ0QannU2ZS7TFe+/zIv0e8T5IYe8U1u8eXPvuDQLnqQKCiHIP6p9KjaWaseT7Yywc3v++eeLfzPFmC+++CJdfPHFeu8AevibAAAQAElEQVQll+rUk08RDueU6dNjlYIdGAzaEIIYw4IFCyQFNbS02KjfUUTsMRagI+mpp55sZ+90O1enR8NpXf5jQpJRwQu1/GGxBx3akg3zjJ2Xrbfbzg7ZsTrPu7sfvvaD4t/Xvfvd7xa3n6+66qreKSxEQ6FsRKArdUPwGN1eNpv1el0Su3cEpHbaaSftvffe0UAn6r/PPntom222dFBqltZff23L2JqaNetN0RHk2uGHH+pA1clR5s477zxdZDk455xzYh5Oy4wZq6pgAx/5G4r8d6ev4rdiucEJBehmgo2mHXfc0Y7Z0QI/+IQxd9555xrnd9vZOtk8OFpHHnlodGgOtpPDuI844gjT9GhfO07sfuKEn3766ULOjznmGMvdZkpt4GA80Rcyktogs9+k/oE+71h1amCgVxk7i5OnTNZW3j3jbpUzzzrdDt1JOuigA7XBm2zEWbZ7vINa8q7l+HETXOd5J2SVmavauD44Ours2p922snaaKMN1TqmXRXPjQHvsCapR2lell0/TVNhZHL7awjBdlcxyhyOJ9dSI9fn3bmi+TBxyiRtvd02OtZBowsuOM+Bvct01VVX6lIbd5c4oHbJJRfroovNz4vO1cWXnK+LkfFLLhT5/Bs86IfjusmmNtA72lSwjnjuuaejLNGXsYrfEKp4gNP6669vI/p8z8Vz4r+0RHYOeech5sGpUZeca123rx2J8ZMnx7rQFcM5MZ25O+W4445z/5foIjs+OJFnn3121D3wBeP2LdtvH8cbwrBO9USBL7Ex/9SOua0VHiOnzGPmCv9m81Qbte867TTz/di4ez958hTXqn6ZO+hG5k81p6K2tnaxe0877I5/7GMfizKGfOy4407x+pDp0m2aUyeEMILfkOdzxU5LkqTW36vpLW/ZRrvutrPQWe+/8nLP4ffpXWecZv4fpK0dsJk4cYLkoBZ14CcBVVdVX2+PCKyOsy7c2E76KTEoeqlwtOEjQZ6ddt5JYyaMkxcBt7Hkb7/bCyGouanFOrElrk09PV3Wu71Wj0WtZ8djLwdOzjzrDMvLB7zOXKePfORD+sAH3q/3Xfae6LhBD+h6seXlssvfG6998IPXuNxHxGNWW7z5zRozZmxEBPpwtwG8TtPUfVQUQoh0qph/3OlAmdS6bpp171lnnRXlh/aZz8gA/Dv9tNMd0D1FRx99uOEww8IpeYeZP2fq/AvO1XnnnxN11M477yzucpA/rC1OVug3WEd74kYcVl977ei0Ies4lfxf+wsc0EFWDzvsMO24665aHeefBdL1kKlYcQk//f39KhgokvG8YnFlXhJ4O+P0d+n444/SMcceZl14oA45dH/PhWN8fpT2338/67xNlMmkSh0QK8XATFlrrrWm3vHOgzx/z/DcPk/ohhpv4D+O/Nveto8mWH6Hhvojf+Er/Y+GEEIMBMiBtTXXXMPrz8E699xzrG/Pj2nVDnr3Ivg6ms+H6+STrK9PPtHr56mRz+ecc5bHdFz8Lzpy23qJz3gHMnn8hZff9cRHcIJWX2OmDnKg79RTTxXz/LLL3hf15HnnnSXg0ksv9Xy1nF/xfp+fp53Nl9Q2TNlzvOT1qMVrPc5wf2/10a8lomC6brihg4LHHKML7FyzVvFyaPpg7YH3++67ryZOnRqbYf1OPW+YP/QRFDRr1iwHT6wrox6/yDida1qcZ715gTbYYAN1OLgUKxu/goHjJPXaYd4OIhuWp5DNKoQg5GXIQQFu6x83aZL22Gcfz7PTzJNz3d5FXkPPjHI4duJEr0kFy0dG/hHjz9k28US2OBetowp0U4c6BVZqCiQrNXZ15F7/FLAhwwKIwra1/ILxhBAcQfUCbQNddoxz+aww6g55x0ExynrWu9+lC+y4nOdF7Rzv8px95hk629Hpc+z8nucgAUY5xvDxxx3j3ZLdtdqqq6nFu5Al7/AO9nt3kcg4PeKAk44GXg5kSEOqsnd26Z+Ibd5OTXDUXnYwynbk5EWU3b4dtttWhx96SHy77YXG6T12EN773ku1h3cDt7SBN32VVZTNeTFwvZJ39IN3DWhrdJfyGN2lquDAgNuWIZOmanQUOrjfihfEYEM5ODKf+Fqzd3xoq99G6ZB3qOT22YmY4kADO3b7vG1vGw/v0KneNT3fNLn4wvN1qaP3l1x0gS72gnr4oe/UHnu81XTdSJMmTVRip4g+cVD73GYIwaeGYUSDceBugArGt0HGZcaq07WpgwYHmC9nvuv02P4FNlZOdp/re8e5fZyNbdcf8g4mBkDq8VQhozTNeOd20H2U7ciN0UabbhqNq+OOPyYa/Oece5YdxFPEIr+eHSa5LnKCvGTMCyk4oNMQdxYwMBQ/FU1aZYowGDd2e+tvsL7GeRcm9YKeNQwN9Ktk3uWzGffrgEpqNWd+lItelD3UTBIUjz02N68NXZ+7GM49+yxd/r736sorLo/wgfdfoY9d9xFd9+EP6cMfvFbXXPUBvf/yy/S+91yq99hhvNB05mWPG2ywntF2w8YtmH5l7zCUCkVVajtUi5M/l1/ur+UkVUWy3Miy4U6VeHxT7ISzs3Km58r5dnjf955LdMVl79XVH7hSH7zmqjieD3tc/F/pa3x+reHqq67SVR/4gMf+fl15+RVxrARIZng3UsE09JjAN5vNKgSP18YefOa/QAQ7L0XvoPTbiBzs6/GcGlAwHtMtO+yWxrlhXAuekyXPz5zlgrYw4vq6ulRAti3vLWPatPo6a4pgQGNbsxLk1bucvGshSRJlGxpkpgo5yxgP5FNGJZPJqGIc0jRRxoZ+1rvPuXzGgZ6BqGMq3jWlnq1ujbPRu8HGG2rbHbfVSTaezzjtVO80vlvMa+bPRd75Ot/BpXOtc3bbZSdt7R331RzYSTye2IbxLA7P8erYpUqx5BhfRflMNr7cS/5wC+7B7zhYJ51wvJibl7/3Pabp+3SR+XGaHdejvNvZNnasS1b519zcpEwmlSyrWe82rr3+ejrIATvu2Dn++OM8T04W6T777K01vXPogqZxxvVDHDtOOzRwhiXCO8umW8GBE4WKmtvbtPlWW+qwww8RgUCcFYxsbk3fdaedtcoq1QCeGzLvisomqRgbuiBv3cT4KpZrnMfp01fV+utvoE033Uxrr72O9cpkuoww2NcfacAz0KWhgkJI1Gad3JDNifMBOwXc5VC2DMjzY+LEScKZn+QdVNI0Yzkbpm9353ylxl3Dso2cR73V3aXe7gUOHlUdjNbWZs2cuZqmTZmqjOkPIkXr/9lPP8OhtKT55/laQS9IChaOZtM9n82oaP4SnF4wb4763FdTPued8xnacqs36+37vl3HOVj9LgeoLjzv/MjPC847R2e/+0ydcuJJOvDAg7xTvJ022ngjNdoxgqYlOx79PcyLYqQP+j4xjVP3GowDaS7NiLRkukHrNAQ1tzSLXeI9d99Nx7vP87wWXuZ152oHID50zbX60LXXGK42LJySd3WU65MsOwfut6/YzW1xezJ9WaNy2VQr+pPNZtVjnVGxvpalFjmdMn0VTV5lWoTxkyepvaNdwTzhetEBpkEHbUoun4mysuQRpF5PmBdJglwNl7Wu2GjWrBj4/fCHP6gPOYh+7dUf0DXWje+99GIde9SRmrXJxi5clqxT09R1nfok5s2YsVoMUu2x5+52vE/XKQ7+n3jCcXrnwe/QpptsKu4EkQMUfd09Zn0l1vGBOe1Df0MI/EpOexwgH7C+ZO6v6V31A/ffT2fZ7rnU9gVr+OL5e42uNe+vss7+wJVX6D3G+2TL3j577qWNN95YbS2tYn6Jz5Lk39ebGnKW06x1WEEESxlnJpNq6rQpeuseu1tnHKozvSFzidc74Mwz3uW8w7Tbnm9VB861x7pg7tz4Po/EdE5M3xCC52LGrS/5S4C/qa1Fa6yzdnzU8aijjnBw5V0OmJ6uE088vjqWqCMlduvZAMgzp9xsatnpWlB9D8M047rPXnvr1JNO1iknnaTd99hTEyZNFo+KWPGobKe+YJ2TWh6oJ8/1SqmibCZnFpfceNHsCNHOoEzZmy5D/T3upazU82TatKkCMo05oU+KDkZ3dnYK+RUfr4UVA3zmFAghkNShToGVlgLJSotZHbH/KAoUbTwCGKghBAUr4owXiolTpohFA0Nr7nPPRWOroalJU1aZGnfgjzr2aJ14yil6t3fL2P0gMv7us8923kk6xte22367qJj7urrV48VAdjKaWpvV0Nxo439IKGst4cNiAl4xEuxyDc3Nik5GCLE+L5cq2XhjIWkbM0bjbaiOGdsRndJMEtRvJxpjSqWCSAe9G4rBEYLHaHi+/4pbf/F33pzZwpgxEfxNRiA1fZI0jQsYdKJmyX1w+3XZRn3B/fTboKRP8COPOi0tTWo3nm3eNW3t6FC+qYGqGrKD1TV/fkzlhSpJ5J2gpnjNK181HfWL4R9PzTcWOgxS6jU05tXY2myHN41GcuzbRlmvad9nQyb1bgnR8OAOoEOrcQkhqMuLZb93fmXjM28nbuzYMXYcJmr6zJnerRsvghr9rk+ZXo8LmaCdBpe1JSF2Rfu8IHfPn6s+O4wYgbLhXrSzP2/2bHW7ffCDPtAhayMhWL7iGPwDLvDZh5HGyCGLdacNF3bdxowbp1VWW02bbrGFdthhh7gjuueee9oA2kM77bKL3rzVVnE3gefhOzo6qgu/HU4PTfPnzdXcZ58zDvPV6zFkMoky+azRtgG0KONLoz9mxOjTl3lcm0dUg25zPId6bFTiYA05sAbfcLhqxk+T5QH5nWgneNrUyVp1+jStMn2qJnsXevz4sfH202bPgbyNwpwdaWSjYOMJA49bO9mZhC+J+ctuNf5Z1oZYU1OjnZXGOGbklGtF9898RFYJClTKBTXYgGpwUAt+gHODd4uoz50i/XHn2Ea3ZWTQjuKCubOjk1egHRdutOyJDk13xmNGqstjFYGcJPVpYnSDS8rdlkSZDvO1ua3NolFSb1endYQdx95uMW+qtOmP19I0qMGy1mT6kOZymSjjjAUZr82f+XOecztdyuezmmCaQQc6rMlWxjRL05QsRRmzcZy1LKLn1vAO55rrrKVppjm7ZOy8VezIQNuhwUFF49a0Z+eswM6U6w54LhDsaHY+gbbG1tZ4N02X5b1zzpyRfqAnEPuMuaaB6ZQ1b0puG3rSVjab0bgJ4+OO2iQbtZOmTLaubKZwHNcC6wjGks3lxDzNZJDhKk3hPzpn0IE+9CJywR0WC+bNE8dACEFNxtHMiDthOELglM3lomxAL9pEn0LnLs9nyiArzEX0Kee5fFat5lvRgZs+9xd1i+nabN3T5nz4kwmJnnv6KasB6/mKh+BAQZ/1cdn6MWP5nTBlirSk+edILPQEv14HFQb6eoXe4lGmtvb2qB95j0BjY6P4IDND5suQdakso3n3wQ7quAnjvMM/Rsgn8jJofAesB6BVCCHKIjRl7A3mI/Rh7LQJu1iTKAAAEABJREFUwDfSYFrTF/MOPMiHtgRNkjQVctwxboyAVuugptZmOzkTRsGk4WPSKkycON5zul1JmjqwUxBtwTvG3Owx0u8KA/Ms8ZwDF56hR0YJIpMiswCywL807bG8x3Mjm7VMo4NythN8usQvt5hTPoSggudBt+WbPmT91WF9hyyNtYPJW+ZXmznTc3qiWk2XBQ78zPf8qt7FJ+uVitf6HqHHBs1f+N+QzSlrnjU1WfeZr1nPrZLXpIKdx6JlkDlLOcanhT/Gh6yW9lYSdbo/5IXyDW6rqbU5yt8E6+kJ3oleVDrJ18Y58D3e83nyhInqaGtVYmdV6EjLZ8kOr5Yk/+6ZtTSEoLaOMWrtaPM4Q9SRtTGCEzKf8/ztGNuhDtOKY/K4ZiUX7STGOmbCBOWs63q8PnP3UHZ43ribxX6TxJes5+yFR32N7kQPWvnG3XjWEWSg13q+33PPpcU1dHuFgLTr9jqAVHRg2SpcYy3vY8zXIc+/eV4Ly8XBiB/lQwjCjpDlR/4UHWjLmdZF2zg91rOkyBSy5cvCLuiybqN/cEJn8cLnvq4FFp8k2i08QoFc9rp+xM/4JB4U43AhmqlDnQIrLQWYfistcnXEXv8UqHgRylrh5r0woBQ5RkESLQ3BxpEXytRS2OYFb6yd1kYbVRUbfRXnBy9ipDWgHFA7r1iBV+x8sivUaKeC3ZuKjcCYb6WOs8FaCCyOkizOTQ2NymWyYkEB3wiu32jjpMlOR+IGYj/0ZZB36GSng754fixe9w5B4vHkPNaMVyLywHVx/UoetGFM+1j/prHvRMHHQe7OdkBFFe8qMlbo0JDPCqBNzumDc/oEguTaMlpl1/Pus+kexzGcYqi04mxlMrEMdSperGScxcfGmDdgfBQUWMBcLpcxTVTSmLHtYsyMN2sDo2zegKSLeY0LYqzNTQ3qsOHEM8kyX9h9qB0zLnYk+F/AXuXdVlH5XCbWk4MrtsxiHvSmTHNjk/LZnOR2Ii2cctzS1CzGAE/yrs/im5rWY7y72WIjDPx8al5CzyHBM85JM0lwmx77MP+aLC8VG2vtrS3eLWlWxY4Y5QDGGszfXMbtuEy8xnXLFvkAfdXy26PsdggcaDcNiSqWnyQVZIqgV+lTcTAnTRKlSaKmxkaNs4HWbMM4SMpmMpIDYshMNpMoY2IgO8wXoOyAUsXjxMCBlhwHnwMVO48RPP5MEoSh3Ipj511beCHvWuZsFFIGHgGyPNFHo+cwskm/Fc/lTJoq53kh1wFymawyJk5lWDYzmYzG2VHHKarmDQkHr80Gbd5yn8mkIqWveN244ShBYxzpsndyuKMjdT/yh2PKZt1n2QYgkKRSY1PeRnVDbDs635E2SaRdmlTTJAQFt8HcAMCdPGiJ7CHj0DmWMf4xNQ9qNEeHxLFZzkxuVeIcZj5aHpEhwDStWF94IkbZaG9rMX1SxXnguQX9splEMn8a8lnjJ+PkwIiv1cq0WebAhXmW+CpzDUgte/CCPPBQHKOUz2Wi/siAlNuV5x26JdLT7VbMpybrOtrNZS33LoOMgCflaIdr4MN1ytIWuJLPMYAeoDxAn7SBfiClLcZFynXkA5pWTL80SdRux77B6wTnNUiTROiFEZp7Xsn8z5jX1J8wDv1pnWe6JlZgjflcpGkcl3kPLQAt5kO5NGTEGpDP5lTlVyGm0DN4DZJpCDAO8Ac4rpY1X4f5mQQpY6Ry2Yx1TU6sDRkyvV7kMlkB9BfBc4XUVcybnOep9T3yVJES87PiNhkPejMPXtY9FY/xeRis6izzrbIECB43cgw9Oc57zkLLNHHr7s+XV+zXPGp10Jq1P28ZRbZITcYo98wBrrc0N8ZzZAzaV+dB4SVxr1heQmDkigEo9EXWeqHisUdAnw3LE2VjXrGoNus65he0Io/5j2zmXBcgL5NJHOQaVAn6W29WvFYGy0pq/iWmb+q5lklTy0QqzkMIUTbRgczbyBfjwVxCBzTks5aDkvkKbweVy6ZaEm/RNaxXZeavZcwcdV3Lo9dL9B86D9kHFkeoxsYG41SVvYpxgbbM4doYwSnrcYJz7M8yyPqYTRPLt+0D0zdrmqQeJ/UZE8EA7D3OF9dvLR95hMcA/WRMs8hb0xTdgixwDZyQAw15t75Q9lrbGptobW6Kdy+knmcV5oj1LvYfOGG3JOZFLpNV3rZcvGPM8y7aIK5NYNYMFNexLZivMu0A6o1p7xC6TeZpDSfoAb8S1495ThPzuqnJeDQ2CrqHEET/Fes1X65/6xRYaSkQ5Xilxa6OWJ0CS6LAcHS7usDZQB5ddvja6KxX9tj90Qfwgoad/4Lzlfck0s0G54swHJUXy7yoABllGw7y8lrWcn1eRL+lby0sfdFXtWSVRgvRYTnG9XKQrfb9cmrU8Cybd7KzUR6uPIrpwzkvlYQKy0d4qWLD1xfVz6Lq1vBYVFrLG24yJotqI15YyX+Gx7JcclKj6TIM1f1GyjldhtorVZXqHFiIFq/FuGIftX6H+fmaUYb+an3TKccAxy8DaOZlFF+5ii7DeJduAEtVivkzcqdclIXR1V4at6rcjq7zMo+H+6y2s1B/w9deZouvcXFwrsHL7xr6U2uFjP91QV+oU4c6BRZPASy4xV+tX6lT4DWhQG0RePkpOzSLBBs21YVhoQGwatRgoUtLPEXhLwyuQB/B0f/nQdEx1vCnep2TWqdLm1JnUbAwjRZV5hXIM/1qrTAGDY99NK1jHjtkL4BaLVTLaKjlL4z/wue1cqPrclzLX1z52vWXmQ6PK45lGY5H0+MFx6ZfpNvC6CzM/oWvv+xz0wZHfGF4UTs1ur3oQgwCJOYhIKdATZ5rpWtoy6Uj0F/tYgwlBJ8BTuK31l8tjZn+oUwNfFprL6acD8PCvBjOriYecyxPSk6tvdEp+YuAJba7iPIvlQUdRsOLytfGv7j0RRVepYwV3f+rM6wXzDnL7sj50sy/iNJomRl9HC8u4mc0HWuXR+ctfFwrM5yOlpVFHQ8Xez5ZuL3R58+Xev6odv35nHi0qL7IixfrPy+kwMs5Kyvx+l8DdCdQk6RaS6wFQO1cldpRjV/Llo7I+2jZ59jtv6C/Wnc1xEhjHgdAPHkZP+he4GVUWWRRjzsi6tR4Q7sXwiIrjWQu1/hf1rCXDb8RROsHdQqshBR4JWbwSjisOkp1Crz6FIjrVly0XtxX9dqL81e+nCWoABsRry6+LKrL1wMGwDK3gDO4zJVfiYpLoP3SNP8C/izU1ouM+4Wux/ahPxBPXv6P+wiGl1+xVsM4Ub8G0alfklXGNdeheq0OKed1WCYKvH701DIN71Wu5LmzInVI7Ns4LNMokxi2W6aqK1WlZR0/g0j4eTG8VjnW3/X5N0xsCAEMn9aTOgXqFHj1KbCCNeCrP8B6Dys3BdD5OBHLCnL0fakgOuoYC4j88/Difsuq7X6+VBoj1V7E9QJ4YduKTo3zcFQWBb4enL/0IOO3MCTOe/mg2sf9qwYjdCr76vNQo0Uc88JlXsADV3sBPRY+d5u18nLB2vFIunD5hc9H1/exLxMEWCZw9yFC2fRbNlgq2WNsIzRLjHENfLi8X/MtRAgeQ1IFtxmAmE+enA+MPtaoT9nHVajRUTgXhpFzl4hf00tAPOGHNkeDVKXp4tLRZRMt08fjkufNSF3OlxZGKj1/EFx3mcHNhEVC2Q7WS8NSyw8y9CJwx/DC+GsEylrqNodlsja3X/tUw7KSOF0WkMcKLMWYh8eqKDeJK1Xh5fNdxnUhcNu1ebL41HUky8TSQtllXwLM+/AiSIzf0kAw7RKt8M+LZLpsvJYSXgHkTYUX0WtpZWKke+tJDUON/7JMALU5xXGE2jwdJYdL29+iyr3cua5R/XL8vPwkWlT7i8+Ty2v5PyAwWgZkgQaGEw5fGpZCXob5wZhfADV+jKRL0VYN3+Uffb2FOgVWKAWSFdp7vfM6Bf4TKcDi9ZqMi+kLLGtnrrvcuLoBFvGlQsGLa61crQ4pUMtfYrpwffe9xPJLc3FUm0tTfGUqg9FiN0ER5E+oAvmAz6pf87l68KJfarwo82Vn0D5AxVrK8ZKgVo50GCLOHBureDxcPx47D+M1Hg/ncx6hdv4yU7cVDC+z1n9O8Vdi+iw3NeD3sjZC3dfx/F3WYS9XPeYRQCNOX+fyv9RLB8NdOlj6UqYdDv/SV6iXfBEFlksHMfeBF7X6GmWUvfKWX6O+6t3UKfDKU4AV9JVvtd5inQKvKQVYRYYBiwB4pfunzYWh1ocNAdWglldLR/KZas9DOQwfcz06McPnLzquNVRLR5cbzqONZYHh6ktMhskaw/2h4gWvClLF1QAnfH0tlhmJtJM5GkYtlJQdfYlj8oBlrU8bKwIiztBhGDgHXktcarxfuE/yF84bka/aBfNlePdKpMPZDAEYPn0Ru5/PRx5HzoYPFpdH/jCAG2CJGq704oTrwIuu0Iadl5F8zhcHI4WqB7RXg2qOx+a6tbyXm9baWOrU9B6RcY6XuuLyFYSZi4Lla/WVqf1yaV4rP9L78NxDJ9XGOHLtpQ7M+5E5sajjhesvXAYejoaFy7/S56P74rjWfg2v2vlwOkIr5ouhdk46XOQNnUCHF4DpuLTnI4QbJX/IoOFFYlgrMlLnlTyoNe70RR2/VD8eb5T/WrmFzmu0qF2O+tpyNJKOXHhlD0bGgYwDS2re4zbNrcilkXp6ZT+1dkenr2wP9dbqFHjNKcBsf807rXf4H0IB9O7wUFgSOHw5aa0s9ZYJRvqnpWGoOAVGGqyJOCkwcmExB7UyC6W0uTDEFlzOXb5gPeQ8Xlv8T+3twUtRdPGNvGDhXkKxJV0iEAESNRhpc3hcnHPtRWMncxRwPRLBndGmk9ppNa21N3yhVn7hNF522ZjyY6CbGh4+FQ3W6ml5P8N90X5s6mWcI38jeICkgXMgtsXP6PZqx+QPg6swnHjGMQcvO7WBNMp5p4mXhhouybDNRJrEatg48WBpfzASY9lq/Xj4AnqOzq9eff4XIj5/9vwRRBgNz1+pHlXrgesSwYVHt/KC4xG8Xeg1+9ZoQWqoIUT/HC93Otwm9I/tDZ9HmXTGwin9RXC5FZLGTpfjB7w9rjiJnNbGR4s+1Wg6cEz+Kwr0T4OkAMevJtT6GJ3WjpfUb3W+CD1RA4oH/wBOIglfTym4DvM0xLmcCF1A9kjKiWFkiDUyOK2V8eXnvy/7KHENWl8YnB2/XPcBayLgwxfRmbzlglF9v+ryb8IJAOFayvGygnGPdDGdSGv411KaJT+m/Bhcxb+jvmQMA/WAkatuNx6TAvFkCT+1MgultPkieL4Zeufs5aS1stSrQ50CK4ICNSlfEX3X+/xPoIDXgKjIliGN6wgL97JCXPwR4aWARfUxXL/i9AXgBSeej045XgTIeQtDrDvcZo3FGBuLgnjdtKvSwmcvOvbYFoU7eS7Ot2KDbpmAyjBvEWNgTJXhfNKFQR4fUCuzlboAABAASURBVMt/QXmuuS50iPm1c+fF85dKa+UXThdRjz6WFcA/ArRcFgC/pYVFtR/rxn0LYRTC+peVRr5XVLFgvRDKzhsGVdtfFI0YezBeC4Oc9yJwO4v+lp1tAPkIS5DX2K6LU45dcOMv0hHgmutHuiwipb6LjK4TfL5EcJ2Fxzdy7rp8K8ZjmcENMJwXQ6KKx7FIsBwvnB/nhcu/Iqnbj+0sRVqbvxEfl39NU4830m1Z6W/aM86FgTGRNzqN44r9LcwXmU9LgoXLL+K8RrdFtl8rv6Q+FnWtVm8Raa2/WrrIfofbfAFtF6MrIh2r5V+W/nlF6lXHF/nlcbycVJQ3BM9x9NWiUzGkOLggPmWfl31gMG1kGD33X86xG3G7iei3BjI+ALIXwecjqY8XHl/FecsDtLcw0B95o9NF9QGeEYbpBw0VJ6RHVktHdHPZmaOg4gKmnRZ3fanyJXCsKHXbqWKKTBtegL9pFM9j6joubSaKvIg/+S8FLxhj4kaG4aXqvdR1txvkD+Rw4kFE1JYmpQxV6lCnwIqigGfBiuq63u9/DAWs/OJYXm4aKy3vDyK8JKB9rpMuJVipx5KjU44XAQx5YYh1l/aHyktb9lUoR/cvBowyd+bxcq1qGJiGPl/ccYWF0tdjSlUD31jfBzGtXX+ptFZ+4XQR9Vxkmb9VnKjusZEwhpedUndJQINcJ108RFx8+eWmWqSh5YaW5mt6RiNkJHWlGgI+XP7vS487Gk8LdxTxcd2F04XLcQ6+ywrUXxHAuBbqlyGQ9Yqkbj+284K0Ss84P2N+9XxkPsfOnfdapvS1nMA4GdNoYEycV1N34PH699X7vtrtL4x5rb9auvD1xZ6XfWVhcJa/0NFJVAevlzTizE+NDhy/HOQp+0JYtjP6XxzQItdIDQuj6Kzl+la8Zi0MVbn3XHa/sT+ni+qkem1RV5YiLzr/qjq7Wo4PuBkYwwvxruHv1M1HXBdKq3lcXxK4kmnE79ID7VF6dMrxosDlqojoZU8eV61/6xRYkRRAoldk//W+6xSoU6BOgToF6hSoU6BOgToF6hRYgRSod12nQJ0CdQq8cShQDwC8cXhdH2mdAnUK1ClQp0CdAnUK1ClQp8DCFKif1ylQp0CdAm8gCtQDAG8gZteHWqdAnQJ1CtQpUKdAnQJ1CtQp8EIK1M/qFKhToE6BNxIF6gGANxK362OtU6BOgToF6hSoU6BOgToF6hQYTYH6cZ0CdQrUKfCGokA9APCGYnd9sHUK1ClQp0CdAnUK1ClQp0CdAs9ToH5Up0CdAnUKvLEoUA8AvLH4XR9tnQJ1CtQpUKdAnQJ1CtQpUKdAjQL1tE6BOgXqFHiDUaAeAHiDMbw+3JdHgZDJKISgSqWiYrGowcFBlctlhSSppmmqAIQwcr1UKilksxFeXm8rpjS4Mr6hoaEXIBDCIv9J2wvKvNon4BRCEDSOdB+ma6FQiDyhf67BG3hFGa4xJnjF9dc7hFCVvxCep0NtvIydMQ8MDMRhctzV1aX+/v4R+sQL9Z9XjQIhBDHnkVXoXwN0xEt1ipxSnnLIb0zRJ5bzWj55iwP6hd/Upa0QLCPWTchDCGFx1V6x/M7OzihnI327zxFcPAY6Yh4yJ6FPCCHqRcojo1xfHujr6xP9LViwoKqP3Wd3d7foj7mxPG2/HurW6Bhp67FDa8ZNPjRY3jGgZ2gjtm+5ol1kjrY55tp/ArxaY4BGzGPktEYz9AI0JEV2OYbOlAvh+fkRz6G581ifOadsDTiv5ZPG9lyWtgDyXq1xLW274MAYoQN1kM8a/iEEsupQp0CdAiuIAvUAwAoifL3b1w8FWLBYyLK5nBqam5U6VZoqzec1YAO04KCAowTKNjaqoaVFGRtiQ87vsXG8so+SBblsxx+DIYSgaESkDmqEqtO5ovHPm8bQtuzgC3womdbgC17wJOY5GIDDYy9M8CZr+nOda6SvZ4iG07ARCB3k49RBKcY0ZCefFDlstNxh+HOtfdw4NbW1cakOrwEFaoZ4Yt6EUJ03OEy9PT0v2TvyHILnXZoK+aXekIM5yPjSyG/GshDl3UHJwd5e9RqKng/MjZfs/BUo0NHRoSRNxTjQJRGs+wY8dvBBfpnD4Jiz3mR8fQ5Qca2pqWm5MWhoaBDzghT6y5/W1lbl3HbRes2n/9Ff5AQZyEMHjxS+91sG4EcIwTnL943rgvVp3vQcsu7tnj9fOLPIZmFY/yxfDytF7VcNiRofGm0bMAc47/f8iPPE89zRMyG3IQQfViL4J+ITgvnnjQd4GjP8E0KwuIeROklqO8Q6IDGPnCk+qfOylofE843zFQnoxpLnIeNmzCEEm05pHAO6QPVPnQJ1CqwwCiQrrOd6x3UKvA4oUGCRNp4sql65xOI8YAMLQ6jXu044/CEELbCzv2DuXGHYVmyMs9hj+LrqSv2t4Z+zsYAhWbKjzRhXGqRt3IAPuyfghOGJUZFzYADDKWO8cfrJW9igiDyj0usYKnbmcAgZ2whvMPA87hCC+uxoFZHRUkm93vnss2zG4ZqPPb4Wj+s/rxoFkEtkj7kDcExnGPzNra0cLhGQZ+TY29fxDiL0BrIdQrA9/9LLM/1RB92Eo0BbmXxezGcxd/TqfnDwy5Y9+kbf4YiCD3MvhBADA3EH0MERMAE/rlPWXgBZyw04wfCB4AdBV5xWGn0jyD9OFfIC/xlzo2UOXqAvQghkLRfQFmsa8gnvkKu2sWNFPyEsf/vLhdwrVvnVawj+hBCEMx5CiHemJJ4Lzd5IIKhS8dxJ0tTsS73MVUzmsnwgH8T5z/yGB/KHegvDgIMwBRxsA7YKd9VEsO5nE8LVVugXfNEFIMG855y5GkKIY1b9U6dAnQIrjALJCuu53nGdAq8DCrBg4WCyCGMIsRPd4Gh+i3dcmw0MIZbxIo4DwCKHwUs+xj3pyg4YKTgLiR0GDEcM+pUGdxtI4AL9MXShMWDrQdzqO2gDCEeCHUDKle0w1+4GILixstN+afFDxhgfwSeCAoyZuhjkpNADGjTZsOQcJwhDneM6vHoUQC5pHUeYu2eQPYA8W/AxWdJPNI7tEGAU0xaOAuWZk/EaJ0sA+Bzng8sgI7Vj6r9WDgByGXG1/kAOQwhOUquUTJyjyCp3JTBG7o7KOkDhi8J50XJ+uPslhCAcKgA8oAPNck76nww4iCZ2HOK8556LKcEn6BBCiOfL88NdGlHPOshIsJXADQFHgt0jcr48HawMdV9FHEIY5oF38pmrIQTl0dGeK8XBQUUaev5z9xbzP6LisjEI4LLkASEET6PnIZbzD7JeA2yPRrfd3N6uxqamWN5FVugXmwL8GScyiX7CxgghiLmr+qdOgToFVhgFkhXWc73jOgVeBxSIi5QXK6LqLFzRQE/TuFv37DPP6He//rXuuOMOPf3003ExxxjmVl5SFr6VfYh//fOf9WcDBh24gnMI1dsRGQN5KxLirrcRCCEIQxf8wItdv7///e/64x//KG5FxTDFuHBRk7+kWj3OX8+AY8ntzDxegoGHY4cxhYGI8c+YSSve8Y/jtPH4yAMP6E9/+pO41Trm1X9eNQqw441MsmOHfBKQgSfwaf7s2S/ZL04xhTCOQwjqmjdPd9x+u/72t7/F3UKuLQliPTsQlMHBABdkIeqq4XyuvSbgYB0yh66sOSU4kPQNPaBL5/z5utVz9v5//pPs5Qac0dhftvrOFYJgzAd0Qghhudtf2RuApl6M9K977tHPf/5zcQcE40cu4MFy429HFd3KbjWPuj1g3XLLLbfovvvuU0tHx3I3vzI08GrigM6O7ZfLVhFlxwSrJvezTz6pH//4x+L9Hb4gX7BKr4w47QThqcd8Jh2BYZmGx6yD8JlrzPf4aIYD4Jyji0II8XBF/rBh8tBDD+m2227TU089Fd/XAc4ES5HbFYlbve86Bd7oFKhqozc6Ferjr1NgMRTg2TWcTYyp1o6OWApj6+Mf/7guu+wy7b333nr729+ufffdVwcccIBOOukkffrTn9bDDz8cb5OMFVbiny996Uv6wQ9+oCeeeEK2Pmw3pHGRxvDAwNAK/oAHz7VDf1DB0AHm2VHCEP3e976nf//738KAwhgmQEMacbczTJ3XNdixR/4YA7tEjI3dHTPK7KoGanLeUcWggi6dnZ365S9/qc985jMxOEK9OryKFBgOBkYj3t0QrOHOE3b5ajLr7MV+a8Ec5BbD+JFHHtF3v/td/epXv4ovHF1sxeEL9BGdBctJCEG5xkYRNGL3O9PQMFzq1U+Yp+zyM+/iXSh2HNnlhx7yPOQ6Y0Qvfv7zn9f//d//iTuplhcznB5oQDvME+YIzz8TcCDvPx3QB4z1r3/9q77+9a/rHgcCeBQihKpuWN7xQ1PeqdA5d66+8IUv6IILLtCZZ56p9773vfret761vM2vDPVfVRyY0yEEsT5xTGcEyVi7PvGJT6izs/MFweoQgqzYrU6GHwXQQh/PJeYYwT6Ch2xQAOibEEJ8PwN3KhIAQy4Wqv2an6Lf2GBgnb733nvF2AjSyR/k1En9W6dAnQIriALJCuq33m2dAq8LCrDQAnHR8gL7xKOP6oYbbtC3bPw89thjuvDCC3XKKadot912Ey/EwoD/y1/+EndI2I1Z2Qf5T+/EYZRHY8Hji/jayMBgD8HGSMxYcT8YOxhPEQPvonDOrgr4gTf4R0PCu51coxy7sCEE8fIhzl/PgFOPk4MhzjgYO86/LUQ9/vjjEeK5HVFu/W1raxNvRGeHjp1R6tTh1aMAj2NEB9QOL8HCRx98UOgI8nkZ40v1zA45d6vAXxx3eP2Pf/xDGMshLN38Q+7ZEUTuMbB5Pwl6iBfxvVT/y33dgQf6hgY4o+wWR3l0/j/uuktznnlG3Opcc37mzJkj7txBdgkMLG//bR0d8cWrvBCTuybmuX1o0OJ58FoGQJZ3HMtaP4TgOEtGc+2gx/E7MBpCUJKmS3UHiV7ig4PqDmKQlaAUfDzssMN06KGHatttt32J2q+Hy68ujqxTzI+arIfgdalU0jOeF7fffnvU1TjyYBFCEAEs5Jc61B3JD4FDq/2ymO/YJNR7wE41d8FwkfcytFru0QPZXE7oFvJXNDz55JMxMBVlyciAe+09ST6tf+sUqFNgBVGgHgBYQYSvd/v6oACRdRbUmlGLkXXnnXdq+vTpuvzyy6Pzf5nT//fJT+pTn/pU3CHZY489NHPmTLW0vvRLwMS6vqxgElYMy/PlXQYEN0hpB+OiVKj+iz0MevJWJGAs0H80hhwAiI6GdzbBF+c4hKCGpkaKqH9wQDhSSSY1u1KVVaVOBfq6xMKps7Rc9Kfd5QFpGEMfLObLDuoIHzx+DEN2dx538IldP24jfeBf92mgp09dPd1Kcg2RHmma1YRJE91qouq4X5z6olae8Seqfmpp9ewlf19l+r9U/8yXvHfdKYehy23Y3FFDYMqWOtlLBPiLjPOcNQUJ4JAqdDJKAAAQAElEQVRi3EdnmpMlAA5D4uBXkqYi7e/ujo8P/PSnP9V3vvOdJdR8/lJVPiyL0PL57KU6Qh5DcEUHQGQcmKfgQBCUHem///0e70oO+FLW7VkG3VlHx1i1trart7ffecv35b+w0MLdd98dx/vb3/5WvPuge8GCqAu49p8M0J8dYHQ4skgQkB17E/wVCQC0t7dH8hHsJjC13nrr6YKLL44BgHHjxsVrK/THord4HeZd9CVdN+IVw6v9ZU7Yc7c6KCmEEN9XwTyHVwT84NsIDr7uQo4XVCKEwABGrsY8eE4d9MZ//dd/6Uc/+pHiI3wO3A8ODHi+9YmU68/XXMwRzS8ruMnqCuuDxXyxndBLBI6QUYrxck7GgO7jfLmghjuNcLxUqeWCcnWoU+ANToHkDT7++vDrFFgiBXAo2QHx6i12ybnFkh3W3XffXeuvv77GT5ksL9UqFwuatup07fX2t+nAgw/Suuuvp8GhQQ0YcERDLqtgx7RQKmrIZYvlkkqVskp26pTNqga9fX3q7ulxm0bL+ZzTPwttvxd3W/nVshjcNg5CLq8v3fgVO3uTdfyJJ6m7t0/kAb39A+6rpEpIVCiV1TcwqJBmpCQV10jTbC7WSTJZVVwm15B3eSmTS11Wbiv1OXX73VbBeZnY1oLuHs3rXKDn5sx2e5XhMr0xDdnEZYZcfjBC30Cvxx5Efm9/jx1zG0Jun2Oc9r6BfhVNj2D6lFUxbn3RmVcSXNZt+1o2n4tlKFewo0+/01dbVS1tzco15kz/QTW1NnksXRoqDZnu/UrdRzAoldvrU1dvl9vu0WBx0G0VIpAnl6mEcrxWcN3OrvkCyO8f7BNpqVLUkOtxzHgWdHcKng0ODTnNRxgqlNTXP+gRJCrb0VnQ1WMCpiqWzL0kY15LPXZ6TGbJ51wP2Vyk6cBQwWMNpnc+ppGPvuYGlJImqeDXULGkbFOzGptb9Ptb/qgbv/o1VUKqhpZWN5kTnZTc99hx4/XEU89oYHAoXi9X3HffgC9XlGTzxqnsfPPJtGVcjA8aMH6OZR4yVvKK5YJlp1ddPQsiX8kHit7JkuXa3NRAoahySKRcPkLBHfZY/siXZYt8rvdaBud3dWtBT6/6PeZ+41dWUOeCLvNoSNCDMT47e06kBfzu6evVYGHI4w+RB9AfPLm2oKsr0loeEwCty5UgJRmPvaCKkup1n3Od/F7TocYH+gvGuWT6QHOA45BmLB+ViANyTj7lAHBm/oBnpqFRTzzxpNmUaPpqM/Trm3+rr379G5GnQ9DEY6MP5l/F9Cn7HF7Xjrs8h/LmXcY4yNfpZ9D1Jk2Zqp6+/ggRH1+nb0CWhWK5YlqU7OQVlRqHXpcFL+TiqWee1Sf/+39EX5TvNL0BjgHywYG5hy4qmL+Rz5bxwYJlxCnzBihY5kktYuK4UiqoVBjUYH+vcDCSXE45918yzt3uB1ltbGsX/X37u9/TP+75p6AD0G+et7aNUW/foJpb2lX0REAHhkwwnVPTuyB0AvJXVknMMfquHXON8wipPD7zx3yCbvMtPz/+6c9021/+rFxzk/LWCcgJssscRu+G1PJp2jF+6Ae9oCUAv+EJtIe3XKvRHf4/N2euYjn4YHmmHAA9uzwuygfnIxMA+QB0pm2uxfouwzFtA+DBda5xDg41oNzsufNEPm1RFh0ez7M5UY+8gucQefQL/8HXQm/daBpbTmiP67GsaY6MRXw9llpaax98KQeNAI4VkiiH1Ftl1dUiHRpa2wRuQ17Lejw/mYvBugA6D3jNYwpCb3Q6KWW4Dizo7orzmXz6iDikGctAPso0uDAW8GbegDtjJT+YftAdIK9QLKtzQbeUzUppqoGhfiHLyAq8R49zLut4oOT1tojeCi47WBBjog/wAGIfpgt0iP36mL6Yi1wDV/B6+tnn3I8s5wukpGJZLEUdSV/IMzJM/8wnUspk8xmrn2BadseyTS2NMW1ub7H+KCtnmaVcyXMw72uMoSq7Q3FuoJNpN9eQVWtHq+762936461/iutws/kxZDlAFq/54Ic0Zdoq+sDV13g+DRi3EGkL/rL8M16grIoK1v8D7o+2I3087/pNQ85LPq7lFa0TlMrlC+rxGs4aSpk4F03bssuyjjB+jgGuzeucq8bmBpncMe3zGsKanXoM8+ei47NVvW86P/n0M3rLtttp4uQp+t0fbqniPMxvaA7vY+qywfL/zDPPWYdUpEwuArJQsn0ly4E81wcGByNdwUle3xdOyVP9U6fAG5gCyRt47PWh1ynwkhQoYSwALskLv7gFu8tOB8+2tY4ZI249Zfeux047/9+3x9e4zq4tL05qbGlRCEGdc+dq9nPPqWwDhHa47iZtvOfFQvjEvx/TkB3h5o52tY4d40VxIJ4PDjs+GE6NLc3qtbE1+9lnNGf2czZ2BnXfPfco9YLHHQlE2J9zH88+9ZQGHUgA1yRJlDhYwLPBzc3NjmOUxK4DfQfnC0sNIGMR0DV/vhIbV7TNuLiFlzF0jB2vcRMnatLUqYrtuC75kV4+ztkxYGcUGnArIv+qyISId0VAqz7vVLZ4d6mptVXNbW2CHgP9/RE/bt9tammJx60dHbH9QS/mALtb2YYG0T6PANxpI6i3tzfimKYZtY8d62t5VZIQ38PQ1bVAOCr009Exxn21CnopTZTaYKXfcqFgJ6WgbC4nXrbXMX68GpuaxNhzeTu05n/ZuyuAGagm48t/gJjn4AeGYp933gfMF7nPJvMouN0kkyqbz0Xyki+fpw6uEGApxcBPyYZZxYGLop04B1YsI+DZa/nh/QYmoaAXL1FiB4mxF4wnPJU/HDd65xkjtWwjX0FqcmCg1zL0+ONPqKu3R5MmOThlnAp2zpJsRm3tHcoYh247av020hPzlfYGHcQguBQ4d5vsKNIvcoSxzHXGzH8VwKh66vHH1eMd1tRtDg4M2ZgvSElieRzS/Hnz1O0xZE03+NtgmZtj2X/2mWdUMB3h9RjTFz4hH00tbUqzee8It6owVBQvsEuTjLjDw8MUvEZukb+QyShNUyXuCygWh9Q+foL7HVTnvLnq95hxLrqdQvMGO4LwIqSJ+vr74jzrsvPR3N6mljEdSsyTubNna4Fxpq82z2cgk8/HYN8Cj5H5PdYy1dbRocgbl2+ybDA2ZJu7ZcCPx014F0WSJJrqOTHRc4M5N0DQzrylfe5YSS1jjAH+kUd/pGXrBVJ4Sso5bbW6X8qjP+bPmRNxoC58o3/og/wy7yhnAmnVVVfVlClT9Oijjwp5hd4A/0GCdsCJfppa20UbzIEB65kQghrMr0ze47f+oDxyx44+ug05TCwjGUMIDsZYbnjMAP1H//Ao4sAArFPGeKcfXNs8X1rax6jRvGaYzz47W93dvd4JbVUmnzffh0RfIYTIW/QMOHZ4hxneQDOO8y4LP/qtazs7O4UemW/9xCRjPPIHmjkRtEdHIIeMD9wZCwCO2XyjkD10B/2RhlAdf0trqxgL9WgL/k6aWtVzTz/xhOaaD9CJ9q2koqw2mW5GXtQBB3jCow/oEXjJjixjKnoOA9ALeaBv5IyU+Q99gRBMX+s8ZA986YeU9mmn0zLLbf/kASEEhRBi/9AJOaBfcIEHPA4EDaALMgfuzz39tHVGU3xEg/lMOehYq0O74ETfpMg0dwTw7+a6TX/aQH5IQwiQKtK90bo7hBBvc2fc9Eub3r6OZZCHBusZxgFvQwiRl4OWOeZQpViM5fgBX2gFfegT3UJ78IcxZpsa1dzaoqL12WyviX1eQ9Bjze2tUb92jB/rAEox6nL0OboB/atsRg2tLYq0MC6MD71LH+AJHaAHOMkf5jz58Ar+ML+SbF6MHZmiLPQCV9Y6jpmb0AIa0T51GTPjh47whPXMjFPJc4mxzbN+YQ13l3byOxT1jOUeWQcX2oWWlGXePfTQI3F9y+Tzkff0j26gjzHWZ9QHP3Q5Y4N2tIEcpbkGKU3sulc0v3O+5ng9Y/0AZ3AadHCn0/l9Drhn8l4HrXsZU9ZrSDlIC7y2PnDffdG2oU3GCW1S62n6ZO5OtB6CNjzyQB58Qy7RS+DY4+AN9gh6CR6vttpq2nDDDd19EPLJnGI8lGFtoQ1o4wIaO36ckyD0QdH8Z+1Ozcs+6wf0FXPUaigWfz4tD5+XrTaqxzGj/lOnwBuQAskbcMz1IdcpsNQUYLEq2SBhAZcXwFVWWSUutNwO+fD990eDBwMxseEPsODi3FBvrp1xFjYWRQxYbplkUaJzFupM3ouqT8bYwcAgIA9jC+ORRQ8YO2FCNNBwuhbY6Gq2MT1h8mSNnzQp4rHuBhvElw8effTR2meffbTmOutokq+zILPwkhZtXNAm+GNw0Qa4/vuRR9z7kr9x3C6S2ujHKaNfxoBxi7HCGBfM69SQnbd8vtElEzu1ZRslZXV1dulZ70JzreIVuM9Gv31ftY8ZZ8OpwUZPMTpfGJTgikEcgi0LwJ4CwQbax+inz+bWVjsO3u2pVDyUNDpaa621jiZOnBz7ffTRx/TAAw/G4+bmNq255jo2EFKXzcY8KYm3Hff09NnBK9ieC2pqbVdiQy7f1GLSV4xPpwp2ahlLmmaVZnJxbBxnfLzAY+p3fc4xEts7OtxGa3ScMAZxSOAVBgtBh2BjqNN8m/Pss5GPGF4YtfCh3QGQxNcxapAXDCh4A39xODHKoQm8CiEIZyYaZx7/bBuKOC2rr756pMkjDz8sDNhmG9+TLBstTlPLK44JbfDMNQEWE8KOV7O4hjyBZ0NDkw3NMXYWpccf/bcee/hR210ZB3dWsQPepOaWNldLIkAX6I1Dx9gIZoEf7dEXY+I5VBd2kGo2iWk9GB18ypLR4+APgFH4yIMPWg6GlMnnhbxj6OJgMo+QC4zIRx99VNCQutCJ/jL5vHEEJ4lb76ErtCEoxXw0c4URON/OGvMKXoxx4IHj+K8j3RgyR3kMUfiGrEFznFF4gaxDHwxt/l93s+ce89HEizg/+e9/244ti3bhJwYsMoGzwBuvkQPquqvIm2ctAxwjJ/CEY4B2HjQdOGYc4AhunBMoAwfapB9wyDkAxnUcAmgEPdps7IMzbfEfScCDvh9+6KHoXEMPeMRYaYN5PdtBmQEHjAYs74VCyfTPu8vEzlivOi3nuVyDnZBxasg3aXCgoFKxIoVUFkTlPW8w5hscDMnlMkKmcQ5wMJB1cChab1IG2qIHceza7ZhNnDhejY15z023NzwnCQhkrD+Yj+0OFqAzBnr71W5dEedtV49mz54rcG1salHHuAlCz06eNk1yYAnnCmeKMeLsPPzAA4JO7iTKCTSSP+AHoFPQfzjL7Z6H0CR4LnZ3duoZO8aRP54/tI3MmdFChzZ5vMiMm4o8hefxuuckNKafAQd9oD3HOPvof3iDfNIusgyPkUnaYhztHR3WmUVBp2eefNLO2Jyo3zP5vPnRI96kztygHeYG6wnBgYxxTlLzxAhBb8ZGRkRN4gAAEABJREFUnk+FXqE/6rS6ffB84rHHBN+hE86ZXDfjoBTlI/icNsCPa9CFerSN7JASeGV8yCPyRyAvk89HR4z5jNxDS3jDNY6RA4LjzDFoZqb4m8R5BL2gK3gSZKA8xzjIOHdcb7N8MwaA+cM12uI6dM7k84KPtbHLCw31uhd0RloyXtqAbowBvdI5d65oA77S3wSvtdQnqIfcMMc4R8aZ3+gNdK78AUfkPISg2txpaG6N+jLr9QQ5nT9nXlxPhvoHhWwjs+ha5Lni9ZAySZLxJsKgeVXwXBursRMmafLkqZa1kvn0nGnaJ4XU86U5rpmp56TSbLV8a6vLsvZJcS12oBWaH3744Tr11FN15JFHxkAt4xjnYBq0QxbhJ/MFGkAj1soxY8Z7XWg1TzJe7wpeU3rU1zegjg7Pf68PzzzzrAM6z8b8vPVBY2NLxGetddePcxGccOafefJpB8jmRXzbx46PY+v3+Bk342Kt5dGfzvkLTOKgFutU9Cx8wfl/61vfGu0Z7q7ssMz+65//FAEFZB55g9foZ+wPeJaa740OvsFT3ruiSkXMaWTEHaj+qVOgToHFUyBZ/KX6lToF6hSAAiw6LKIcz5o1S1tssYV4yRrvAMBhwDhggcJoig6HHe7UhhQODQsb9TAsf/GLX+jy975X++27r3bZZRft//a364c33aTH7UiwOGMg4iRguGVzOXH885/8RNdee62OO+64uDBecO65+v53vyuMrEw+H437Z2zI84wmhjZ9cacBb4L/8pe/HP87AYsqwYGLL7hAP/3Rj+LdARifGEyUXxJQBiMP4wf8KEvfvBH60kveo8MOO0Lvfve79cUvfjHSBDphZECf//f//p/e9773iedzcRC4xq5VbWG++eab439Q+O///u9oTGOgYXz+7c47439SuPzyy/W2t71NRxxxhD776U/rsVrAIgTQsDMwYKclq1//+tf60Ic+qPPPP1/nnXeerrvuI7r55t/EMq2tbbHcbbfd6jb/J+JzxhlniIDJO97xDv3y5z/XP+6+O5aFX7///e/jWH74wx/qN7/5jXbfbTdR7qqrrhLvfsBQhQ7BhneDHTFbTLr3H//Qxz/2scgjcD3nnHP02c9+Vnf8+c96zI45L8/irc8YXdAGg/PxRx81jjfrqCOOMA0Pi3WvMK3AB+cEGkELDJlMvursFrwjiBz95bbb4hu/4e83vvFtXXzxxZFGH/7wh6PTzd0gyN9dd92lqz7wAZ1++uk6/vjjdemll+qX//d/9mlKdupbTLucgxft9m3KevBf/9Jn/vd/dfLJJ+ud73ynoNHnP/OZ6i6MjSoMLmQbPmbyebET+t1vfUvvNA2RrwMPPFCXX3ZZ/Fdk7JCCP0bno+YZL7v6wx/+oN/8+te69JJLIu3hE/LBM6zIKgxAJplD0JRzHAXeq/ETzwEcIOiCoRdClf/w61E7uPAFGcNx+vY3vhFlgBeVgRftf8t44vTQJk4M86vkOQptcZi/853v6JprroljxnC+8sor9bMf/9jG+zwbt+NsGDcLXmB4/tr0O+/ss7X//vvr2GOP1dVXX63felzkf/WrX9W3v/1t3XjjN+Kb0pGFmzy/b73lFjFf6Aejm7ZCCEJvzHMgBzmDBtEZceALAx2AFtAEJ0z+0M7HPvIRnXLSSYLeu+++u/7XPON5f+YoDvb3v/99ffSjH9WvfvU7/fa3v420hpdf+8pX7NR3OtiVjTqDuXfDDTdop512is9zv//97xd07uvrjeNttXORpKnY/ee/EiBj0PTIQw/Vf113ne7729+Mkb/GFycC+YCm8Cny+je/0Z13/V0fsPyhu6jLf0eBp+gUAlLgepSdFV6i+p73vEdf8JzBeYcuGPsEPv7wu9/py8aTt89Db+T4A+bPHz1PK8WyuuZ1iv8qgOzfcsufI/2Z25T9/ve+Z0eqEOWd+VBzDHCKeREh/EKGOP7Uf/2XTjj22EgL+qLNv9x6q52hIc+TrJ2aOfGFbTjrFobIc/7TBv8FhvmCPP/AvAZndHmznRJ4mMnn410bzK/vfPObI7IJjmdZD91/770iyIPMUwedD9+gIUGk3/zyl/qIec4cPuSQQ/Ruz2Xm5UMOPqODQvBcSBJPtxBxZWzIlzljx7QgdBU6Ax2FjkYWcBAvuuiiSFfaweFl/YI+zDHwZm5YMcR1Brn4hufV7373JzFn0YW834EdWoI+/b29Udd97nOf0yWe3+iQ89GB1tkPWK+g7+Ap6yjvxuCZddY1dGKNduiy3998s75iOf2JdS+ywH8agL7wgzkG3ZmvN9xwg971rnfpoIMO0gc/+MH4DDxzE93E/IaeBDuhJ4Gwyd6FZg4xv7719a/H/2DAf+s5wrr38ssvjy/1xdGU5R16sU7RF/RAbvq8o0zdu+66K/YFLt/82teizjjhhBPif9GJdUz0f/797/qf//mfuCbut99+uuKKK7zufFrQ2ZcFz1gHCOaAG/qMec41ANyZFx/60IciLd/ylrfoOMslayT0gpePeU2B1sjcAw88Kv4jEfqAMd38q18Je4AA3D333BNlH5nN5PORlzd+8YtxnTzxxBMF7an74x//SHPnzrHT3qSWllY98cQTQqf89re/Fevmxz72sbiGME+vv/563XXXnaAay3Pw17/8RdcZX9Zf9CcvRkY+CLAxPgLS6BPen/SlL3xBrI/0f8wxx+gWz2NsKNoBkF+AeQTtWYfvsj2AXvjFT38a12/+2xJycexRR+lWryu8DwfZQu6jrHltRt5iQIBG61CnQJ0Ci6RAssjcemadAnUKRAqwqATvfodgQ8s7TWuuuaYOsSHGy5B4UzcL3tduvDE6C002mlnU2R3BKG7r6IhtYEhiqGA8/diOxQPenWJ3m51LDBAMPJxFDHh2IXAs73Xkm0UeYwoDDCMBw+GbNiJxqjEyuP2fstwyiJOFgYKhwr/doRxGFQswuDxqh5NFncUcYw7EqEu6JAgheNe81/ZQxTvjA8JIIyDxpS99SXfccUd03H/965t1/fUf15VXXqVvfYsXjyV608abaMMNN9aPf/xTffe7N+nRhx5Ru3fz2r27x50Av/3t7+0UfVE4idCSnQuMOIw7jEgcNxx7cLvD/WAA0S9jII/dLwIeN//md/rC57+o79/0Qz3y8GN66MFH9NWvfF0f/3+f0F133q1e79b/9Y679NOf/Fw//tFPdcsf/qR7/nGv/nnPfb7+N1100SV2mK6PO98Z70Dec8+9dqo+q09+8r/1uc99QV3eeXzwwYf15S9/JZa75ZY/uXvUZuIAzWxhUMJXnBvwxfDCucG5QDauv/56t/M5/cNBAowgV9atdizgHzKB44ocIBM4jxjXtIfBiCNB+SWBffORHQ8cW3aocLLoj3+9hNP5Lxvh9AF+/Osp+uEtzLSLwfTVr35dF154sYMWn9fjjz9po7Fiw+8vNl6v1Ic/fJ3++MdbvTtZtnHYpi7v3Nz8q99EXl9xxZXxMQvGTMAH2cagxAG94/bbFeyYYMwR+MKgZcx/+tOfbGzOjThPnjxZ4Pizn/0s7mBFfOxQ4khyjDMEHXEakGHyMApJLZD+VuLu6B//+Efz5qMew4Ux5UV8vAW/s7NTONfIDo7on2wsYhi2eTeR9uAT8wt6/86O5v12quiLgA2ONfMMwzP1/Gf+YYwyV5mPzEXmOkY2ty1Dc+g/OFiI6PGDE4X+4M4MjHfkmJ3LYEcjBOsTF0JX8MI86MJdHSGE6HAyTvrEIePRgz8Yd3DC6eQY2vTYMUFHXGeHnLlOfWSMPt20/bcyiXftuuMt7ThHOA/QA7n8go3xocGinnt2jn7+s//T+957uT547YfjHGryDj+PZFzpOX3DDV+y/P7TO6nz9K/7HtCdf71b/37sCbfbG9uv/tAXUD1TqMQDnMm4i9qQc2ChMY4NBwNZIbiD/D/wwEPWJXfakb8hzrunn3jKdZPY3/HHn2ieXq+//OWOeAfA3Xf/XV/60o12ej6hG264wXJZtO+cRHAl+3BpdIY5pl/6RweS+oLgP9cefPBB3XTTTULPIK/ggpwyT5AL5A7n7kcOmMIzbqeGJwSZrv/oR2PQDTmD1jjqvPiRwBGyxN0HGctMCOax1wx0FoGiT37yk4LP8A6ZQU/jDNH/3++6KzqH8Oiuu+7yGL8keMp16jOv53qHF3yuM7/BF12MHDMenNUQQqRHCO7XmdEpKhbFWAiwEAiD9qwX/BtG8GVOIpsuHmnDWKmHYz/kgCMyyDVoSUp/0JK1g2AogY1rHaBG19EWegwagucVdn6hLwEknDzWR/rGyUdPgBfzqNYH42Z+oQNZv5i7jBmaoT/eddpp0QGkPnIDLugP5gXrEbf4WwCiLDD30mwu6ojBgYHogN/odRocf2Z9Q6CKNZi2wYP5cJv1CGMkKORGlCfAa1pCj5wD8tCOIAprKDqA9X+Od/k7Osa6n6Df/PLXUV9+9rOf151ee0qlSpRb1pHLLrtC3/v2d8VdAdxZk6ZZ68BGd5eosYlgbF6PeJ1hrl199bUOQn/Z68SfLbKpA+v365vf/HbUz3fd9TeN8Tra1tahzs4uO+EZo5pEvsMXHGd4gGzhcKMPCM4RMIPfyBr6EhkEvv61b+raaz4U4dY/3RbxSZOsfvHzX+p//vt/9YErr9bPfvoLPXD/Q3HdvOl7P9D1H/u4vuc1fXBgSA977oIz6z6PIzz33Bzde++/HPT/e8QbGoRQHcOXPG+/9rVviBeDPvLIY7r99r8KWf6agynczYQ+48W28B29im5kzUKGkF9kBt386KOPCjliDp111llCJzKfE/MI6O/rE3eGoGc9oPq3ToE6BRZDASzZxVyqZ9cpUKdACFVjCqOAhUWOLu+6665xR5VdLYx3HLmzvStIhDrvSDu7/hgMC+bPFzsWONwYcTi7RMkxQHA4MPDWXXddL5Z3C6OcnczEhiMLM4siRhD/XpDdDhY5jB0MzB122MEGxp1ih4RFE6MNAzGEEJ/L32qrrcQuz+WXXy76xlClfyLzGFsY3/d4B4+6L8VhDAqMP27Bx9G7wUY3i/LGG28sdpQxNDCg2HHDCWKx/rLL0O5ee+2lgw8+2Av97TbiP6pnnnpKGJY4Z+wQQAN29HbccUeKC4McI3XIu7PseGFk4axiuB3laD+3nmIg/uB73xPjHT9+vHf3S+KxDHYZccIxstkZxcCjLrfEE2DYc889484DO/PQ4zbvot9uJ5XdCRxkDA4cT4xCDHoMp80220wYyuzIML777rvPRthnbag9GPHF0MKxxOCF3him0BZDhTsXuIWRcwzszs7OeEsyARr6j7y2g3z99dfHceOocycFcgMNcDbticddPQw4jLusZau1o0NbbLllDEJxi+dee+0edwgZKztl7P4jPziDOD5nnnlmxBkjHDkiH35hQCOrGOrAY489FneDoQ+OEHLGv/qCJ8givId3GJUY3Bi/m1BQehMAABAASURBVGyyibiGEc0ONv0TmKE9+DvPDgu8gZ6UYWznnnuuHb3Px53h02zQE/C63443AQv5g0MF/wkGQaMBG+88087todzSjVEeQhC7jpTDYcJho3/agWfIPf0jXzgmzLGbb77ZRvUX450L7kYYmhjyGJE8c3r58FzBkYBOtIshisPw7NNP29ntdiDkj2KusVvONeYkPIPX++1fvSPgne882DuT+0Z5Z37vu+++Yq7gMDF+2pXxh584901NTcIJIpgFXpRB1zDnOOeY3UtuieWOAvQEAYDbLLt3eGeMXVDKoVNog3N26nbccRtxBwR8x3na37ul3DILXZCVlpaWeBcBOoUyOF04ucw1dAaBD+SHXUDKXnbZZfGOAmQTvm266aZqb2+XLMOMLZPPRwdyjTXWiP8ebqeddtImm7xJGO7spiNX4M+8Qj5DCA4QbqhvfuNb0ZGnffiMgc9dOHJkiwAL851ABfT+6913C54i08jFDTfcYGdojI45/vgY/Nl22y3jDj5OGrzZ++1vt7rOmNzBU6kkbsd3VETQGD3IvIWXj9qhYDcUfjHvmJPcMYUsgz/yjF6GVxwzf+AL+h/5Z47gyKBLkB/G+ugjj0R6IPfoAObNRhttFAMO0BQa0zb6hrGhE3CC2LVGnn/845/F/2qA7kK3QQNwg//sfuLwoHuQXwLH0Ao+4KyGEBCJOM6bb7457lrTJnoReUbX4LRzZxNyAy7cdUWlEIJZWjULmV/TZ8zQHnvsEe8w2mGHt8T/eoPeP+aYY8RdA+CNLmDs6GxogXxCF/Bj/LTPGOEpcg/uyAB14BO0O/q448Q8JViGXgI3gibQjrsV4Ddtoqt33HFHO9ofFtfQUbQJXwiwyR/oQF6pMCT4lG9siv+1h3qsgcj/7373u3jnGDgiywRlwZGAKEEiHvnhLgKCB6x9rda78Ib+kRvuBERPMJ+QM/LRi6xRzDscbdavy61Xtt9++7heM7e4zl0GjBEHlzsHCMaiW2d67uy3336CN4wH2wL6sa6xfrGmMT+YQ7XAJfLBfGBeMh/2etvbhI5Bf8ycOVPILW3QN3zaZpttYvvQEjpgt1COdpExxss8BC/oyRw/8cQTo55HrpEFgqSsiwQ80e0EadBx3IWDbJHCP/Iog51BoIR5x+49wSv6wm5iDUVGsR0mTZ0a5yn6kGAb9EanodtZQ6dNmxb1CbYMtGWNYo4yPtbehxzoNvsdFGmM7Xjic1qHOgXqFFgMBaqafjEX69l1CrzRKYABUfJOCIYVi1L8n7sOAmyx9dbRyWYR4zY9HGGMSZwKdoCSNI3PqLLAYeThLLGj9HYbpRhV8dlPG9DskvA4AIsqxi3GHAsax+uss040GA878kjNsHFAPZwNbh/lMQQWaRwSFkqAxRZ+ddhYwdjc/a1vtc1ViS96Wm311ePt9tzBgDOKcTduwgSKLxFYtDEmKMRYcLJom52pfQ84QME7GW/eYkude855OsG7dYmj/b+9+Xd68rHH7fA26Zyzz9Xaa60j8r77ne/pGe/u/co7JQ95t4MAAW1h/LDjjcGDs4ExjnG9psc/2bvEW2+7rc4855xofOIIcosjhgfjXWuNVfX2vd+m4489XptttoV22GEnHX7IYZo6aYr++pc7VCmU1NzQpHWNw6YbbxLTSRMn20jq0Jj2MTr9tHeptaVNjz36b/X29Cko0VjvsOy+21vjmFq9E7qG65580inabtvt9aTxf/qpZ9S7oFs/+fFPxTOr++yzj3CKtrGhN2WVVbTZm98sDCsMFK5jkCI7OK3cbowzgGOMM4yRBF/hL2PGoMXRwPnFWIT+GLM4xjwCwM6GQhCOMzx//LFHlc9mNG78OE2dOkWVUlHFoUGtPmM17b3nHtprj7dqo4030rrrravDDz1EszbaUAvmz1NP1wKlmVR/+P0tcfzHHH2szj/vAm259TYaM26Ctt5mOx1nmm7r9LZb/xzLFb3j85c/3+7d38e15x576f1XXKmJDsKMM6y62mra18bnccccozetv76efvJJ/fMf/xAOVz6bVUdbmzbecEPjtKdWtyw32mHkGuMlmIPTwO3xjJc5h2ODkfemN71J2223nVZx+6VCQYyd6zhwpC12ZNM0jc4OhjxzA34g7x3jxukdhx4ab6Xd2vOVOXbrrbeK56wJAHznO9+Jj17guOxjR32NtdfWBnbSjjj6aDvxB+nN5uPNN98sZA360yf4IYMY1gSgttxyS9G/vSbFF4MliYdVjse8ywFjnbmGY0MKL+UPdQBkg7aZYzhxvhRv3Q4hxHaZ424wyhl9oWsYlye25jvAwt0yO++8c7wThyBNo+mBbIQQ4rwHB/CSPzzqgqGP0Uyw5sqrr7YDPVZTp62ifffbX9dcc61mzdrEAcm/ibtn+vsGNG7ceBvUTbFcmm/QamutrTe9aUONnzpNwXwd8G7b0NCACGYUHKwJ3vkfP2lCHD9jGvS1MWM7xLsTCCjMnz/X7eW18847xoDcOpaVDT0v37bv/tp1l91UKpb1xONPGttE01ebKfI32nBjoVdUCZo8dRXt8dY99aYNNlRPd69qgSPo3NnZKXg0ccoU8W4MaARtoTO4QPuCg4vsDEJ38qENegiHagfTETnb2MENdhZxlnE8kRNu1YeHOInIHHRHn3PM3Utv228/of83tIwjZ8xxHHqcVBw9gsYEo7Z18LbDcsl8pyzONDgQjCQIiU4D50wmCIfnmmuu0TGeU2taFzKutw474xtssIFwRHHSavLJfDDhIg1IGS+OJO1xizj9o5uQ890dECV4xZwhGEhQomTaoHuQU+qz5vV2dVn8yiZlRThp0G0984yU2+YJjiJPBHIJSEI/dvoZG+satIVutI9OgA/IOY4rc5WAJXqM/tADpG/ynAffPa1XaY/5zFxErpnH1NvJQXhk6qKLLxZ54PbEE0/ERz4YL9DT0xODa4P9fV6LGmLAicDU+uZRU2urwGWPvfeOcx2nmaAE9AcHaBBCiAG/qHOdiSwgMwQqGBfO9tjxE1UaLOjHP/qJHrj/wSibZ515trbfcWe1dYzVLl5HLvfu/1577h3l+s6/3qXB3n6VSxUVCyW1tbYLme/p7DLuJU1dZVVtvNEsrbbqjCjz+cZmMT/28/wYN3a8/nzbX/S3u/+uQevibCanu+76u1Wi54WdYx6bUamkRx99VAR02SU32iJwjW7Y1uso69TOu+0m6IocHHfcCbr0oku0xaabx/Xylt/9QcHzbIrXyA7jto/xPsB9b+D5toPX1qOPOEozpq+mOc/O9pwf1JDHHp/nV6K11lw7zs+3bLu9Nt1kM02cMEkdXmOBNWx/7Lbr7jr4oHfENYYxbb/dDg4SbiLsigcffBBUI0+QLebVgPUJx8xtAhfMA+wndDvrbG1+rLnmmiKgj81UYY3IZKxjGuPao/qnToE6BRZLgWSxV+oX6hSoU0DcUoZxgWGZa2z0jvNAfC6WhRbnjh16dipw5DFk2AXgNuu/ebcK8rG7hmHBArbjLruIyD/PTrLTgAOBYYeDQ91HvXBjzLFgY4gQeceIwZAEMER4adysWbOEEYTxiNFEmwDBAMoldkJoD6eEfHZ96Y/dcCL6lMMo6+3uBsUlAmMGF3YEMWyhww42Yldfa634LPFAb/XxAHZNCHJgpNEfDhy44OgStMBp+uUvfxkDGuyagB+7JNNnrG7DpxDvEsAApjzGH88t8pIlkINeOBe72ujjGVZ2wCY7MICBO8EGGDsYjJXnqTFYuYYDEEKItwrSBu1x6ze04ZlOnrVkt2O8nVd2MDCWMH47OjrirhFGaqOdKcpAu7E22mkTo4SADsbmTTfdFHdZ4R9GPThCJ3DAcGEsm222Wdx9om2cOYIX0Aejf1cHaDBiuXWVZ+qb7SRj4MBf8MG4h98hhCg3GPi0wXg4ho/cVcK5LXTxki34Q1/QAMMIB7BnwQIhOw3NzVrLfMvYQII/3M6MYU59nEuCUtCFu1YIRK293nrxWVtkDAOL4A+GGu1Tnp0i6FR0gIy2MI532X13seOFfOHAs4MzadKkaOitb8fBXm18BwX57EizWwbOOEyMmbYz+XzkG0EBaE4gDByZh7zQkjYYQyafF+0gB7x5H7ncfMstBR155h9AdmY44MA8LRaLoh92Q6mDkcnjPBvY6We8Tzz2mKhDXzjV3HVCUIrdPfKY7/CPnTOCfPCC4BUOHvTHiaAPcGIXq7uzM956jzNCfwQPkD97VB5CKh4toDzXGE/qQAZzjbtuoAnn3PXADiHnlKFPeFT2WDD4oQnt0gZ1wRPaI6PUp6+Iny8g58gv82XGjBnx2XNe2PjQsPG9+RZbiIAcjiW8dhVXL0cHgsDBnGee0YAdQsbjC+qaN08NniMY6PRF2+BJPQA6kE955ga4UxZeoSeQHWhEQIbyBMPQT8gBMss4oWuSpvFOGAJElMPhpBzjpQ3y0JO0Dz3BjbEO2YEgD5qjn6BfxK9cjk5TCCG+OBXHCN6ir5AX+m2wrodOBOloi4ARdy6hm5lDb91rrxh0gQfMeXDA6WUM8A8HDN4wv9Ap7IgS7KAc763gfRrTzYO37befmB/ofuYkfIQ2OOa8ZwIHGR2OTkFPoOc22mQTIeuUQWfi3EEL2qY+Y+aYPHQ2Oo7yrdZt9Ev/OPvkc3cBZRkXtMvkctHpJQ+5Qk+zBtAufKFNcCAAxo4yNGGO7uHABHcEoGfQw7y4DSeTu1Fw1MARPQK/GA93m6zloAZ8QW6Yf+QzXujL3IQf8By9jS4jD32H3gG/Gj2QhRCqzjpywDiyDla1jxkrAL5X7BhTB9qwZg3198e1nGPGVtOnzBXykFn0E3odGUZ+GTtjIeCwtoOF6D3wY74w3xgTehGdS3muPfbwwzH4RcAghBDvPILWtEV5xg5e4IiccgwumXxe0L2mj6AxawbloANrE2MZO7Zd8Ih5EueR+2DdgY7oI3Q5Oo9+2DRYz8EV8EZfIwPUWcd6nsAI7bGR8ZjtEHBBbtGb8IW1GLowT8Cj07oNx51jxkIfrO/c4ca4mWfQED1IMIW2sAFYF+EbvGVNZk2H5ugb8IJ3yB3jhKYAfRIEYiMAXjFHwZ3xbez1lXnQ3t4u7CzmHfMf+fMkh5x1qFOgToHFUCBZTH49u06BOgWGKcACyGLGgoKDQjY7SeSxsGIkcGsbt36zC8It1ByzEGH0sKCzSFGPhZPFEAMqk8+TJRwjjBqcCww6HEQWdQwhylKfBZmFkQoskiyKW2y1VbwNF4OABZc6GC0s5DhqN3zuc/EFc+zWs5C/6/TTvbt3N02IOhio1ANH2uaYxZpxsSjzwiIKs1Cz8ILbHXfcqdNPP0uZJKuW1o4RmGgHmV2an//iV3HHFAeZN0BTbyvjye4TxsAHP3SdMKIImmAMdNuQgBaMjzo4hNATh5i3A4MTBjFGBgYsbWE4cQ5fOrzwjxs7VmXvXnHja9bObdlECHkFAAAQAElEQVTGXt6GbJ+DE/zrIIyl2U8/rR/ddJOufP/79XbvVO9pg/WE44+PAQlurcTgyOTz0YiAftHptKMAPcGv6J0FHBeMDHDC+MXBwTDltmfoBE6Tpk6NDij0g28Y8fAL+raNGSOc+ltvvUMEiTIhp0bjOXbsJAcJVldrU5N3eqf52qeFM0AwiF1v+EEb9hr9TUVAAnzpr+jd/jRIlcKQSHMNeZV8XBgcUEMuK28zqaWt1bs6ZRcqa9yYDnHXQGM+p85584XMfcc74QQxsuZpW/tYsbsIjeExjvC/7n8o9svdC/AIR4dgD3SolMretclq4vgJ6upc4D6kzTbZ1PtBQbOffU5tLa164t+PW15SreJdY1XkYEaDJkyarL4FXWI3jttbGS+BIRwCnAiO4e9FF10Ud/fZYWYuYIzXxo/BSB6BEPiw+eabw4b40jVkhmsYhmSyG8mYcFhw6NnJ5ZZo+sB4RtYpj4PCOfyiTRxiggA4gTgzGPI8mkNw7rrrrhPPQBNsQTcwBuSdPmkXZxdZgk7gzdxHX+BAUY4dfK4xF9ErzD3qYdgyJviLo08ZAOOWW8zZecZw3tmBOPDgllj4SH1og2OHvNAneoo2oQHzHR5+6lOfEQ5MW9s4JSErnNYJDoQ12em94oqr4u3KOGzgwaMB7MhyWzw67kc/+pEaPecYA3IJrcCzUBhUa1uLZSFxV2XvwOVjCt2Y29nGvBILKOPwhRgYgR+tdkrRW+hK8ARHxk7b8ODOO+7Q5z77WbEjf8ghh+jgAw6Id9sQXIKWtfaqOBSirMgBUGhPfeYg/eFgQhPyLMxGuxKBYBuyDO1og1125hb/pYKU6+CC84sc4PR87nNfEnN38uTpMWW+THNAsqWlTZdfflXUsdyZwDPtjAWnkDLggb4jIEXgACcMuSbQBF7cVk2ZEEJ8phsehxBEQAHaoD9wsBgLDv3MmTPj7f1cAz/aYAyUox/WEW6d5vZwHPSGbE4TJkwV/GR+5HLN2mWXPbyLfFcMsDA35P7AjYAD/dIe8wweMjeQVc5xcO+//37BQ8ZX0+X820MCNDz+QznmBvqRoBRrEnIPzwiM0hdjQfbJh96dXg9oi/7gHbJBX7SJLNFWMH9L1vdcpw/Gg6PIHKAuQTl0YLlY0EBfb3x8h/lNffjCXXvIEk4lgRlkm7UNXtEmbSBb9EugP4Rguc6I4AM0yVlng3vqwBTA+okD/Jubfx9fGIvebGxqjesc42x0+d1231O333FX3JlnbWiyrocmtMVYkXv6xDlm7l171VV6x4EHxmDqPnvuGe8owzmvyamFV+AK3eAR84d2CFiDI+VoT/5wJxlBpqgfvTaGEDR52jRBM9ZaaLm5HelJEyfGl8iWXaa3p0fjvaaTMl/GeJ56mVGLg8issbxomDUWG4V3pWCPcBcILyIkWMacSdLUVdMYUAohCH3CeKEZvGYM0IExIFshVMtAH66HECyvE2LQmnXfQxG0hg/MZY4HvcazYcBYeXQIefz/7J0FgF3F1cf/c5+tZ+NuBAmeYAnu3iIf2gItFGpA8QLFpbhTChQr7q6luFPcXUKCxLO++/w7v9l9YROSkN0NbDZ7376zc+/ckTP/OSPnzNx5tH9e12R3EnFCChEIEZg3AsG8vUPfEIEQARBg+z8TrJhNjrln4MHlfWy2wPZq2UbPAISFG0s6yiPK4dtvveUPPGMwZEAmHvGx7HPNJA0LPIMfkw7CMBgyEWGSNGKppcTgzsDuXPNEkNVr4jKIMuijbJA+gyZxmFDyXibbz1GimIAxeWLCRzkY9FEsyQfrPRMs4sNXNJFQSXm5f0+fAZiVHAZpJkFMVpikjBo1UgcfvL9O+/vJ+s1ev9YZp5+qA/b/o/+1gR1sNWuPX+8m3vtHwWAFDoWOCSV5MwErLoqZktvPkm2egJdXVlAcv72U50zi8GCQZ8WByRz3lI+VOfCARyYTzjmLV+23TAc2yfKTfptYMUllcoTyxcoJP9d47rnnitczUP7wQ+lBUSIfsGQyYUz5CS2TEuoA4wETVCZIGC+oU3CiLExknHPCcEP9MFkkP3iFeA6G8IkLdtQ39Tx4cD8xIT/yyEPFpOmQQw4wBecAsRq3zz57avfdd9IOhiUTfNIifeqLa+ecMEjAM/4Q/Djn/ERL9gEH/OzST+h4bYU6Nq3CH5pHWs455knK5bNCOSHvo446Qvv+7rf+PWreKz3pxOM8T/hhmEFOkXOwJQ2UDu7BDfwpm+wDDpQZ3uzWFP6EqBNw5T6dTOL4LergNt4MREzcWBljpQklFUWL7e7gSFmdc5ZNs8zk83mbfztPTHYJQ3nxR1apS/hCdjDYkBlyDg/UH88JS1xkE36SDQ1iBRPKmrGHMNQdRPuh7BikUETZeYPcoIxzCB/vUZMHq+q41DVtmfTBwcc1BZs45EterFSSN/eER77gmfjOOaubwCvJsk80kfDvvvOePMYaykqdYThkOzKGC+qEMiIbpEP+9AdgQHjaEu2e/mLjjdcTZ5H8+te76LjjjvavMmGE2WuvvfT73+/jfwkCpQpFhBU2fgGAST78n3322frdnnvqxaefVg9TEDA4UD+U0yrIRCxjHMsu837yTxtD+cKTssITdUA7BoOCvxXYjAbFQq6QI8KhVGE4pD8jDrxTF7iUl7jIIC7+8IfsobziGgM8WiAV4tMnU9cE5tpj1tRkSUR8u6KMyA9yuuWWm+iMM04xQ8TvRRtGAWHXy847/5/23fc35r+/UN7pc+nTkMFCWZ2zdmrKFfkMMCWMHR4Y1eAXwyjlIizlJwz+pRUViiYS3HpFFAWYOsYDvuCVtkV7AyfaAC73YEldckbJoYceor333kPUMzupjj32SP3tb0cIgxL9IekxfiCfzjnRrqiPaCLhlU14KRD+1APlg18DSvQ7GEp5xnU0kfByQFuCT+oHjOEL/qknZIJ7XHgmHDyTnnPOxCIQYy1+hEOuyYNrwoIT+YEbhFwhk7QpwoIN7Y+VcPp/3q9nVwb8YdxkVRzcKatzzYo+eROHtmOdjOeBfCg7cg7W5ik+9Bfw4ZzTyBFD/cn6Bx90gA484E8mC/uKdgXWfz3iUP1+v338jjHaBHGQD8ZVCLmijOwuoq3BI+0aIwUGKvhh/KGfACv4ony+zQeB4BnDDwZr0gZL+CM8PJM2+BCX/HjWf9AgsasnYkZznhOPsBDXpOGcI6ifhxAX3EkHDMgbXOinOY/o0EMP9e2fV2EYbxk/CUN6xANj+ifiE49+F15Il3CEQVaoT+7JA4MQYXA9I/YP3iinL6/Ny4hDmshjY2MjnY+Xu6KyMgsdfkMEQgTmh4D1HPN7FPqHCIQIRGwS45wThgAmVgw0DGRsn/96wgQPEJNrJh5FZh1ndZTJKIosyiaDPQMbCiyBGdRRZNniyuSk0lavGdyYiDIIs3WPMCigHJrHQMjgzn0hDQY/BsmpU6b4lRsGagZZwhKOVR/yZlWXFTwGYxQVDjxi1RNrPZMZJm5MLCgP6aGMsQJhs3CvDPUypYX31pnsMLgySWGytO222+qoY47xB2/9bt99dPwJx+myyy/VVVdfqYsuvlCHHnaIVl19rOIlRbYCU2crwBP06muvqKy8VGPGrqrJU77TE08+bsp7jd+ajqGBiSHKNHyBE5NwJi8ohPCJsQLFH6UKhZxJA2WF71wuK+VzZghIWT01qamp0XBJmrJbq3feeVtPPfWkvvzyC62xxuo65pi/mSHgfJ1zztk688wztP4G62mZZZdWLB61NLIqKS1WoiiuwFYre5hxgneYI9FALpCyuYx3ecY1xCof/DFZLLX6p26Z2DLBpSzsLqB+4magoFwoERhlMBSdftZZYjWKCR9KJZNTDnziNRLut9txR6uKnKI2QfPlNMUUWSKdAoGHv7YwYKJMxsQ0a1ikfTzqLFpUpGIz7CBHCZNnsEbWqHtWuTfbfFMdfsRh+vuZp+sMo4MO/ov2P+DPOuroI3XBPy7Ssccdo222+4VGL7+cSstK9M23X/s6HDh4oCpMfpmQpxsbvQIHL6w8MimDZ+qIyR7+zrWaTFpZjEHPJ1uw4QOZ/e9//ysOO0P5ZPcEfIId5aZ8pAmRHn644EMdIC+UkYl1xFafDAjRngxEsWOD9oMSggyDC3WDzFNXEMoP6fm4dkG7xCjhnPMrT2xtJW0Os+P9aRQnDtPiXfFPP/rIso4Y/BnBJ3xbEpZ1TtQR6Tvn/CpYwoxUBUyY5MI/9YJL2ZjYE4d06BdoH2zlBtOdd97Z//QgO2g4cHN3WxXnfWryIw3KDOb0U/ixYkxaPEP2aGO8knPU0Uf7dA477FAdf/xxuvLKK/SvK/6lyy67VCeffJJ2231XDRk6WA011Ro5coQpNruaYeAPWnXVVfTmm2/YyvMDyjQ1KJNNKRJ1nnL55rIbAFZurrNW9jrVVs30rwtRtrxyFjbw7azY+gdZm6qtq5FcXrSxnBmkSk3Gqqpn6bbbb/Xy9kuTvZNOPlGXXvZP/cv6mBNPOkEbbLi+33GAbBTKLPuAIe0Q2bbbH/2CDe2TgAWsMdQhWyXWnjGaOOcEdqRbaSuhG220kf561FHi9QD6V9rttddeq5tuvdX/TB47rniVh9VR+i3qE/kkD9JAoaFeUFRR5L755hsrQtYbRgkLT/QdGAaQG+QSQzHUw9qbTOFjfGFFHXmEN4g69xibgYy8qPMxY8YIY+PBBx+sM8x4w64Vzn844ACMjoeIcyAw8GDEwHBNv0s8yl5k5WdcI62ItSd44zpv6SO/jCPgj1zibw2guZ1UV/vy0E/DD/JIvZAG5cEPfHGJS1qkWagHwpEeYX3+uZwlHcHLK6LwQRwwIl3nnDcyVpihhPaEkolbVFJq40DK4Ar8jiraELu4aLuMiSedeqpYsaY+qSfK7VxzH0X68M9BgFzDG/k557wxBGaop7qaKtXUVosxYzUb8w47/FCdd9EFOvOsM3TEXw8Xcnv2uWfr9DNO8/0o4+XoFUar0doO8WhjFT3KFStOaOKkr/Tfxx5VKp3Ub/f+jY97yKEH+/GU+7XGrSnGJNqQrJ3gUn7wYA5SX1Njg1TWlxcMwZ0+AJkFS4wizsYJjB8+rBWiR48KKRLYQsV0MW6WlZVa+aLWL6e8X5xdZNmMtWcbY5U3/Jt8uEwmrVQqqfqGOkVtvFzdeKNsu+y6s1wg3Xf/vbr5lpvU0Fjvy5rOpLw/7Ry+CcOYm2YcMD6QI+ec5ZtWYPLNvXmLuRRl8XJgHrQfc6xPMdxnzZIF9rsqGm38aZ5rBcrbGAguhAspRCBEYP4IWFOd/8PwSYhAiIBswGuygS+prA0sDDRQaXm5howYIbaqMzkoTDix0jPYMsiyI4Ct90xyHnvsMaFcoygSHj8mW0wAOSgKBYXtjazosXpOmAsvvNDnq2zWr64MGjrUr9DzzikrgSiPTB6ZUDKZYjDlnq2ZTAyPPeEEP3FFQiX5GgAAEABJREFU4WAViYEV3hgcGWATpgyyOkUdwy+8UTYs9wyi8EaauChN8MZE9q233iKKeKeViRYro9FEwm/9ZxseWwCZRLOVm/RQaCnjNttsoyOOOMKvLHF4FNt4mfgxwFP2AQMG6IUXXtAzTz7p0+9v9/BZbpNu2QT0tf/9TyhbKIhstyYu+TvnTHnPC8yYDBGZ+mCywCS1trbWdJK8eA1j5bFjVdqjh01ockrY6gHYMcEjHnUCPkyUuGYiyT15VxoPTLLJL2FlZUslq0f8/Bcr1uTJah7PwLqH5UHcm266yeNCXPhhQkOZyJc4hMW/p62m+lcVpk3z74kyuTcmreqzIn/CUl4m+VxTL9QnBO/4wSMTIsqLMkxYDFg8S9kKNyt7yAnEhIrJIWmiaPj8LCA7WnhPtP+gQTYRjIlfi3jzzTeFwoJcYuCaNGmSKYFvirwsipgIkw73k778UhxoRpnYdk8e8EHdwDPhqW/u8zb5AwvaAUYAJvDghREAxZ13bXmOvFJO8oB3XOecWAklH9IlT7anf2u8MclFlsmDa05kZxs0q5Wrrrqqxo0bJ9omBgDeW4UnFCtwZCIN3tQdbZa0V199dY1ecUWzV0R9WVGM8EOR3nDDDf2kFQzBnfDIE3zCM2EpA+0GjAv1XmnyhGKHsQQ8kFPKSb2AF/ICTwOsHtjCyzv4lJs8OQCLsJRthPVBpI/MwjNlRgaZDBMGTJFZwvJuMGWk/U43OeMdbcIMsX4lYUYiDDn8wgftlzolDtiQNvK81S9+IVYz2UEDdhhH4Mk5Z6Ka822MstBfUH6ecc81PCHrzjnfp4ERBNbwTD6Ex0VmyJMzIMB5nXXWEQeWIZs8p5zUJXhTfuJxT5xCmsgUxkPCL4jAlfMt6K/AjDzAHpyqTMG45ZZbhNKIIg1+4DlhwgR/ACOHkVGv1CV9LAo9/Rfp4Y9sYnChr3r66af9qylgSnrUCXwhrxi+MEgR1jlnzSgQ8sRJ6WBBWXCRC9kH5Y3DLDGSIQ/kT38FLsgceYA3uHOPEeNLa5cWVcjUyKWXFq86wN+zTz3lf8rT42YBKAN1z1Zy5BPZMm+rpoivX/pVjAO4I0eO9GMjZaafIFyPnj1FX4bcI8v08RgrULDBlbSRCcpP2uSLG4vHie7zgG/GH+oV/pEPwvkA9o/40VjMxMx5rCg7/R1pU2+WiJdHmWE4UVzi+1DKDx/0XzvstJN4Tx+DXv9Bg/w2c/CSfcjLHJ82fJAvuEP4Q/BlGVg2eW8oRy4Yu6hz+kbCUP6hw4Z5uTUmxesj9FHwyD18gg+v9dBnEIe49BHs7MHQx3g/2NJAJhmfKTfhPJmSDDZVVVWWXCDy4x4eSJuw8I9MQeRD/4jsEBbMeQWFnY1TzABFX8fchXGeeqJ+cZ1zMjBEfRWZ4RJ84BcMcOGNcYW2xpyDA1R5VYq4pAkPso9zzX2EXfr6gFcTKt+nkiZ1CB7OOT+OgxNE+ZgbIWOTrN3RXxGP9Elj8tdf+/GGemIO0bt3b384KfXFmEd+IYUIhAjMG4HQADBvXELfEAGPAIOIc84PgAxGDKIcXnfHbbdp6rff+gOc2AbIBJADfxj0mHAxoWeix3vxTNBQNK677jox6DJ4QawwXHPllUI5YYKEwsSWeVZiVjSFA+WS93s5pZnJHQyhiOGPAeDFF1/0kxcGWQZAiEGRyQKDM3lxzwD91uuvi/zZTstEiOcoSYWJJYoJ71MyCWZrMpNIdikwSSQ+9yjQ8M3Bhjddf70m2qQSpTVpqwDPPvWETj31ZP3rX5fp448/tDkDW4CdnrSV/tds9b9Pn162iriLtv+/HbTHHr8yg0aprrjicltFSIlJ42prrukPimOVhvfjn3/mGfH+Idv8yP85m0Djj+GA1xiYsDFp5t3jZGO9QZPzK4LF5aUqsRWJ4kRMRfGoZCuM06dO1sQJX2jGtCk+nHmq1lYYP/noA91vKxVffz3R8xu1lf5iW4mJ2Oo/6RIum037OBlbwcAvlWry9yuvvKIOOuhA//4suPLThDOnTxf1ZwG8IYPXMKi7mhp2JKT8RI3VWla7qbvj/vY3Tf3uO48Bh9u9+dpr/ufjWFFk4sxhTEyOSI8JHXWJyz3+yBUKyZeff6r6WTMUsVVUWY9eWVGmMltdrbCVVNlKkawMVjTFrFyBrcBmrAx58+s7qL/WX39dzZw5Xddff61uufF6fTNxgtK2OjXDMHv99Vd1wAF/1s0336hPPvlIloHWWGM1FRm+99xzly6xla6GmhpVlFcobhPtrz77XHfcepv+9+JLGjJwkDbeYEPFI1ElojHl0hmlGg27vFRsYQNzmeBFbeKP3GEoQ/7BBVlk6yxlc5GInE12KTPExBO3QEwakeWpU2cJ2UY2UUbSTU0ibQ7r46fuOHsBhYX2WF5Z6Q+7o52xkk57QsZoxzFTLNgufOONN+qMM84QuxCIQ35M0FHMmPwj96RHe4AnJrC0QybByCaTaVzSRUFAkSUM/QCGMeecn/yiYLLyTBjScs6JeqV+4d0E07+WQt2DFxN8eEH5ZUWY8wj41RCUQeIgH+xyYMLO+860cfAhDsYPyowiws9lPv3EEyqz9pJMNuijj97Xaaefqr+fdooe+c9DZrT6Wo11NZpkq5LIR6EdFJckFIubMqisn6iTH+UnD9wgFrGsct7Ih7ErGo16hZ9fB6A9gQllgeiv8KswecUlD9pYk8kf4QcM6Cd+NQDieSbZqA/fe0d33XWHnn32aX8KPgZG55xQXMCevqHWlCJjQhgmcRdETzzxrMn3zdZPPam6lq35VRb/Get/UMAxfrG9n18GwADGe9QYSJCN1195xR/ARr1yIj6ryrRd+mzGAGSTnT7wiIzRd6F0OsOEfhdFjdc6MKQgH5w3gQxAVVX1uvfee0U90XcX2Wo8BhQMBrx6gkxT37QTFHLwRKlD7lDiS8xAPdSMQ2wfx8iLPN9qxkjGBPCgb+e9dwyyvCqGkYlyMM5QL9QrbYF0CA+v+CPjyCRloB+Db9LhJxTfePVV8doXz5FxDBv0gZSfVXYUtEIa8A4+jFWkRR7IEEReyFJJWZkYV4lDGjzj2jkn60xVUlYm4sIn8YnjnBP5I3fEkRkByKtAPo1USnzI56H77xdtEgMB5cePZ9QPrx6UtuQBvsTlORiZ9i/qCbkcMHig7xfrrL38+99X6ybrS7/64jPJ+uKZNubcfcdtOuecs2z8/beNF2+oqb5WiUTMVrcrre9vsnYEPzn169fH+9fUVNnq+zTfD9MXv/Hq/3TnnbfrpZdeUFXVTDPMRozFHBB4+aNfKPRJ9GHIAe2fOQV9IIZq+gSMXfSPtA/6BYzYb1sff6Px+4yN3yOGDdGaq4/142bMxgrGj2w6aUXMKIhHfXmcjSc8Y3zJ23VjXY2twH+pahtPI4Sx8WXgwP6+HIyZ5eWl/pq23cg4beNx3MLRvmnP8MocI2b9bsKMkIzp+FkB/ZkLYP3xx5/4XWG0B4yXPCvIAT8pSHtkvkQ79QZvWzDhedBq3CBOSCECIQJzImBd1Jwe4V2IQIjA9wjEbbWXSavN1m2MzflJJyuUTPQ4gOvUU0/VBeeeq5OOP14nnXSSDdR3moJT7H+aiEk9gyzvXLLygKLPVszTTjtNbMXk/Va25jPgYTXnVwLMPO4P6OIn4Vh1uvDCC/028eOOO05H2eo5K3A32USOyS5bOVGQmZjAMYMohgcUdSaChx56qAjLwIlhgolmjx49xMSgzia7KBBMELnGqMFWUCZDrBKQXtQmqhFT0BiEuedn7nbbbTcb0BM+Xbb6n3rSCeInsRiIUY5QlljpZyKC8stWdgZ1yjpqmWVIxr8fy+FLTFwOOeQQPfrII96fXzZg6yyTZw5RPPzww3WElYGfLuKeVT6ewwNpojhZpQhliC3oJJJPJsWqKkYOXFZmWPFlsspk/vKLL9bVl12ma665xivb6MxgxooHE38mpdSHn+jaRMJP8vJ5m5DNEBNEsEBBLS4pEZN7FEQUQ94vpY5OOPZY/XG//XTyySeLSfr48eNVWVnq3yNmUsJqJmckkB/PUSTOOeccX8cYOOBxhE3c+dWI4bbCxqSWckHOORybGDZ5BWv06GU16auvBPbII5O7yRMnijhM4Cl/zvBgQhzY5IoJEc8gsGcF/ti/HSMmTuCFkoBsItO8x8mrCcgLk3cMF2SOHLPqSFlQTo6z+KdZG/j7CSeIumanB8oYCj24opiCKXgiZ9QXM1fkCpyRd2SVw6iQHeecl3/OHCCeD2/4kzfkXDMGXEPUCTyOHDnET4Zpm7TDo446SidYm2G7L6vayDzbnJdpkUHKTPtAdq40IxxbgY+xOMTDn3IQZz+rS2Tto/ff17XXXiteoznyr3/VOWeeqauuukoYLOgfaI/wQfqUB3mlTmhPzjl/RgYGAzA+8MADRdsFY5RF4rPbgVVZDHD0GbQdeCEfMMQ4glLCDhgO90ShpF1jkERu4RU+nU16cZEvDg3DyISR45033xQYUzby4iez4O/8888zw92p4t1+VpXhkbxwqTPiosQhFydbH4esUj52A/Xr38cW45rrA3mgPgqEwoFyiLJKHPD4nxksaSvOOTMiFfmdE9SvlwOLSH1zjWziotyiRN5mxtarr7hCGEuefvpp3wdTvsrKCn39zSQToaz/iTewf/7550U/9q9LL9W7b71lqS74u8oqy/tfnKDt0Z/T34A7OPM+Nn03fQ6pUL/cY0ihXmkftAH6cvpP8qbPBz/woQz77ruv6AMwTIAFbeRvRx6pQw45xG8/x+DJCi3tZcDgwR4T6nngwD6mVK4hcKN/RTaPP+YYHW91gCGB8nNuB0Yy2hN9PrtaUOaRr5tvuEEYGxhvyJ8+FfmFZ2QCF+MDO20wCmHcoM8uKSvz7SiaSFi30Vy3KIwovowvKNVVM2fKQPdGcdoDfcNTTz0lZOToo48WfHLGBNdgQFvjTATaPO0VuaKuSZP3z5GB6qoqbyhizKF/4nne+l9wRx4Y48gfOaPNEscY9H0h4TEkgBtpE4dfASA8/KJgYlxBplmJR9ZvvO46UV/IFDu46BtJg/gYUMgv3dJ3WofaPMak0wZ14OuIcYB8MMjgMp5xSCa7UKgDbwyycR5Zos0TnjpCUS0yY07//v1FfdGOGSswzhCG1X/OP+H1HuSF+ic9/OAPoxq8kSdyQxosBvzxD3/Q5f/8pzAaUmYInDhEFNnitSVkBqMWMoEM0P7pu+nrSHfvvffWSqut5svK2MrOFedMBnI5shOYU3/UEdjSDzz+38fMkH+Fl9OTbQw47ZRT/MG6yDvjLuGpM+qa/j9txheMEkEk4g1ujOnICM85OBL8Mdawo4N6pd5GjBjueaKvQ97+ethhZnw/yL+CSH9P/7nDDjto7Jprej5nmCEejHj1zXuE/0IEQgTmiUBoAJgnLKFniEALAjZQMRAxCWByjnKLQoqCwmWy3TAAABAASURBVOSLgZqBFEWbbbEMypzqzKFLrE5gid9+xx3F5JLBjEEVxY/JJUo51nmUD96rJ0cGS1aumDShNKNYMNA+88wz8qvCpvChzDLg7bjzzv61AgZkJqXsOEDxY+BlSzWDKJNhFEQmPigJ8LXVVluZUlrpDRWcE0B68A4/HLzFJJ0VIvjJZzJe4WfCxz0K7z777COME0zMeGf9wQfvNwW33hTJ9bTNNluZ5b6nTUQ+1hNPPGarJCWm8G/iidUEVpgTiZi23HJz7bXXHl6BIk9WSkeY4suEGSycc36b+c033yy21IIjE3HyLrcVXCZLleayIt23b2+bm2SUsRXChoY6f83q4WqrjfEKytixq2rNNVe3if5kXX31lZ7eeectNdnK5+6/2lXbbru1Bg0a4MtQWlqspZYa4XcosPIJr/AdtSV0FG7S6dWrUk2N9cBhKzvn+F9aQDbgE6WQlRbqgjoHL5SBmK1wMCnjtQIOn8IIgEKKEgeG1157raiDMWPGiDqi/pjgUp9khAxCyAeTpUorOwozaTNZY2UEpZGtnsglE3vnnN+ynrHV8Gxjo59wwSdyiDKDYllUXmIKylraaKMN/IoUuDz88INi9X/GjGk69NCDteeev1Zl757KZ1IaYdj85jd7mjzvK94/R47hn4klq2gYlFCat/+//5MzJYLJHYoZhgPy5tca0g0NFEmsQlEWJqZ4oMhiPEBBZbJO2TMmf5SZsjvnDJJmIjxtkvSRf8qEfJAXbYyD+W4yQxnPWLWlHpB7v6Jok9D+gwaJiTEGGHhGBplwUx5wQfmkLsesvrpMiLyyA6ZMaDG0EI/JKP0BCheTe5Rv6oRD19hxgOLKBBelgDyQa+qNemIyy8Setrr99tuLdkiZqBcUSBQFXuehDEz+wQ8ljVdsMDZhtMB4SHz6GxQQlAp++QKlgLKRJ3lQNox/1jBEeVBi4RPFiL7r2muv0bvvvq1Ro0b6XTprrz3Oisy5B7UqM/mYOGmCHnjwPl1/w7VCPtj9svXWW4otys452J5dL/lsxu7zQhEG71SqSW+88ZrfncFW3lgsopEjh9tqZz/RhlOmZOVsVZBdRLQ98l566aW8LCKTQ4cOtn7gdVsJ/4cuueRiPffcM+rfv6+22+4XwhCF4oKyiHGDNkN/yY4I6og+05hZ4PePf/yjN87AL9uvUSjAinQ23HBD/zOYvH6AsZSE2KmEoZI6Q25R6C8zgyL9K7JLPaDsItvIQzSREPWJbGIQQ9kkj6effloYXGjrGHuRUeqHvh55RynnPX3yQoZRFKlvZAfZYMzY24wLKL300fQb1DmYIvuMFWybxqiAMXHjjTc2THv5XyjA6IRxCKMfBjLGEsJRviZrm7Q5dtBgQKRfpt/itQ+Ml7QB2iL5wOfoFVe0utjO+pDxXoHHsASvyD8KH8om/Vzvfv2EYg1GyCz9I31i3pTLJuubUPyoA9oRedH2aTfsDoIvxlWesYuAZ8g5PNJWGRto9+BL++QclmRjg1fUi0vL5CJRYaTAEMKYRTvHWIEhgHaFnFJv9DsYfCkvMkXfxM4sdjWQJ+2KcRYXgwHh6NNMM1ZvW71nPNtkk438Cj2r9Zdffqnh/aa/32GH7Xw/OthW2Qm/4orLa5dddtKTTz6uW2+9Weyyqq+v9ePi8OFD/Q6Xa665Si+88Jwpv9Vad9219dvf7uVdVs9JgzJzpg+8MeZgGKIPpk0w1jvnfLtktxJlpJ7BHRliXOXVPLBjTGNXHmM36Wasn19uuWW00kormKEubt1sVnkbW9ON9f5+2WWXFmNhr96V6tuvt1/9f/XV//lxlR2A06ZN8XOBX/96d7/DgTbMWDxkyCCfVqqpQZwFgOyCH/MPZAHZx3hJ3++c84Z8ZAzZpu9krEMmadcYdZExyk/bQsYliV8FIC3GBctM4SdEIERg/giEBoD5YxM+WdIRyH9fQNdyObeL4sQglDelAXfZpZfWr3/zG53+97/7FY8Xn39Bd995l26+8SZdf+11Ouess7Xr7r9SRWVPzZg8RY31NtjJadyaa/lnd91xpy6+8CJPDz3woFg1RpFnEP/alPsWNsSkj0GNXQOsTp1sK8qsMjGxverf//anC6ds4sRAx8SFiSwTQN7xHL/uumKFByWFFQ7is9rzV1udOfDgg/2ElIEXZWjdDdbXEYcfpjNOO10nHn+C9vvdvhq9woriJ8HiprRm0mkV2Wp31cxZqjUqtwnVr618J55wvI4/9jjde/c9ut1W6K679lp/MOAa48b5bZmDBg7U9tttp5tNCeNn95jopQ3DclthctGofwd19912060336J9fru30smUvpn0tYYOH6HDDjlUF11woa656mrdfuttAlsw2/s3v9WAfv2ldEY9e1TqiMMON4PDNhpuq7qJ8nKxssA2We6ZdLIKxUR1yFJLiYkoShOTHs5OgC79xyW+LlFkN9poI40YNcpPZpmQg32v3r39JJJ672srNuBLWCawrOIwSSRPJiBgTF2hQLItm7rCWMHEFYMB9VlVNVMNtdUqMiMDRocTTzxerKCAwU033Kg7b79DZ59zrtZedz0xaa2bVaVoEJHyUi6TnYNk/sstN9qvilLPh9iKIu+Njlt/fZtY7qK9995bm2+7rcp69lTU6i9idVlWWel3LaA8MKFiMohxgPIcf9JJpmT908sNMslrDS+/+qo22nRTYXBBAcKgJOf8PTJ3yEEH64mnn7AJ7K1+RwiyCS/rmPwhx9XTpmnwyJFeVslvWVMW2InAJBzZReHJ5bIqs5Vcdp289fabXkkZZQogeKGggj3KAUoHaTrnjAXHpVFgc7ys/+lGlDEm8aw2U88YJFDg2c3AThIU9XIrf94MClVVVRZXQsHYyOodJe5mMzRRd6ym3WQyi/GNiShnAtRWVXmFFYWMdAnHqhmTbhS0zc2gBo+TJk7UhptsIvLFKMLqMIYJMmMr9W/22cdjTPo33nij4JMVeXa0wNtMw4vybvPLX4qV95OsTliJ5iTwjTfbzPuRP/FIA0MiO4f+fOCBXhlGeWHVjzbA6jBps3qPwQCllJUxyr+eKbaUGYX6gXvv81vNbzb5QyHaaqutzfhV4ZU5FKp/Xn65fxUCeYZniJ0La5ucoYCZ/ubrI3BRiqlUMqNsKuvfjca4ibKJkQGcKOdmW25pitCeQllnq3C8KC6UKdoSyiFKPcZP3tFGEcR4SdtC+QULFLejjz3W/4rBr361m/+JMA7qJPPf7r23PyMEXqlz+kT850ls/TFCWUJu6BcwlrDiSh7I8elnnukNP8RHWYkmEmYEywiF5ESrG8r1n/88rP/+9z+6887bde65Z2vrX2zjFT5kJmXGDQypq4wdq8Nt1R9jMfXK6jB5sWqO8WZ9k0HqnzNmqH8USzBB0T/JVlSbX636l3/14e6779RZZ50hFKrGuhqPMzuSoomE/8UOyoGMsPqOckQdYcg47sQThUxitGIsueGGG7xhde1x4zVoyFDRx/CznE0NjYoXFYsV9KJ4QvQ/FWXlGr/WOG3/S1P0ze3Zu4+KiksUi8aUrKvX5ltupYusL73u39fqzNPP0MknnqSrr7xKzzz1tLbaZlstNWKkD6dcXhttsKF233U3rbLSyiJ9+rm4pUOaa6y2urbYbHOttcaanoes9fP0ez1tLOWnRbfcfAvPR2Wv3iKOVZ+GWf+C8Yw+GAMFhhuwi0bi3sAtBaqrrhVjHYZJjDW0HcpPO2K822ff/cTYsu7a66isoociLvC8lZaWWWyneCyu0vIKz9dmm2yq1caM9fxh7AKrb2zcrpk5U7wPv4/J4IUXXKAbDd8brr9ejIsXnH++9rUVes5e4J11wnL+xp/++Ee9+sorevKJJ3T0UUeJcXvnXXfVKTbWn33WWTrzjDN0/HHH6YjDD/fxD9h/f21l7ae/GVNkH8p/5JFHmOJ9teivMeZsusUW2snSYOxhPKA/oK8tKi3Vr/faS8gG4xPhr/zX5X7+wTi5hY0VGK0aqqqEERKs6H8ikYiQSVbUUax79O3rjZXI1mo2pxm/3no65m9/05133KG77rxTN1vfyXwAPwxntOONrL/ZxRYr1h4/3nArUm1NjW9HRSWl2vt3ewuj/8ZmoCI8hlru17Z0GTsxbOMeYuPbRf/4h2jb9FPI+X333Cv6sV/uuKN4Ba2prs7mEUlxMC2vAnDmEhgZVNgbcMwNZrsu33ztPcJ/IQLdEIGwBXTDSg+L3AqBvORkn/m4kUjUJgAxOZsURG0wxDWt0CI4DRs6VMsus4zWXWcdrbnGGhoxfLgqTBH1z01x7t2rl4qLisR9YIoL1yjG65mCxKC4wvLLq3fPXsqn0n6iNXjgID/hKNwzeOWzOT+B2tomWUw++vXp68PjHzPeiuIxi4uBYQ2tuPxoyyvlqbS4SKuuvJLWX3cdrbTC8lph9HIWL+lpzdVX09JLjfTXNmJqtFn7x621hna0VYqelZUWP218RDzFbCKldE6VPXqo3JT3eMz8jbFEPKp1bKVwjdVXt3zGqLKip2QT/wIVxYu1/HIraNmll7My9vFp4VdR1mN2uH59+lvclU2Z76Fim8AONCU7a0aNmOHc15Tv0csuK7BaZeWV1aOiwiacURVZOOXz3h1kRoaNN95sdnrKWU1m5e9XWGFlrbjiKiotrfD3zkXVr99AjR27hk1gNtLQoSNUUlpuGGQNt5U0Yhh4ZA3rUdp6y21EufOZvGJWjpy52WTGoMpoqy22VklRqZSVpk+dpo8//FBMmPoPGmRpDtXSprwus8wo9enbW6UVZfryy89VX1+r8vJSDRk2RCVlJTJNXonihE2EqjTKVtTXX28drbXm6upjq+yy1RfLSFCZGQrAm+sSCx8JZBgEKicN3s3MZm0iXqxxa6+rTTbbQiutMkb5dNbyqNBGm2zmr/OZXLObd8pn8yrv0VMbb7q58i6ifM4pEsQUNcpb3ZUbVptvuoVN9HfwOOBXoB7llYIK99RjhdXJ0mYQW3u9tTVunXHqN7CfoomopW155jOq6FmhfCapNcevqdXXWl35bErc4x8riln+GWsaSdmFHn7oQT3/7DPaeqsttclGG4oVPGsyYqKPEhLImQw5m5xHPTmbvOWtbaD0xkwmIxGnnK0kSzmxgjZunfFax4iVtpISa4PmnzPMeG+1Z88e4rrC6of207tnpUYvu4wZ6dawyf2qGjp4kGg/lqTJQWD1nfBuNp1SeWmJVl5xBa21xuom26O0zKillE8ljc+Ihgwa6K9RDMavtabWGT/O5HslVVYgZ81tr2ePCh+P5+uts7YG9u/n45IGz0if60ED+mvzTTfxPPXp1dOnC6+0cdrvqJEjrF1Vej4Jv/rYMepV2UP9+vT2YWMmLLT5bQzPkcOHWRur8M9lBhfCUz6MaShbq626mvUHy6goVmRxs56KEyXKm4znre0vY214g/U30vhx62jUMsupmHZjshTySPLdAAAQAElEQVS1vsFqxIdLWNxAEStLwurJZMvkqU+vvho2ZLjWWG1N7bLTziqKJyzttLbdehsNHzrE4uWUN4NMYP0JMh2LBtp0k420jLWhvNWV1aj1p6VazlYcx6y6sqARtjrKMxlz9KHRwGk2vpm0ye1IbbDe+obdFl6unfGYtrbrTH6Qo8b6OiFvFWWl9twJPIoTccWMBvTr6/Gm3spKiiXljWeTU6vfRMzk2lzCF1mfm7e8qIO1x6+llVdaQSNHDBNttMAb8akDcAZviDzXGb+2UIJHL7ucBg0YqFQT8i811dZZW4x4eSgpShiOEStiRrJ8Vl1lJa279niR17ChgxU1wazsUa5iM56QLvWO29NkC1w3WG9d69NGy4IJfJBHnsPTZptsbPhvpRHDhoqyFPqXQh9TaelyDVEnJkYqSsRkzOhXu++q2c/pp6y9JeJx66vSnhjvNjOD4Q7bby/Gtmgk4v0NZREusAbNNfXG2Ikf+VD/uJRn/z//UaUl1l6t/ntZO43HLA3LB3e/ffeZ3feBAUS5KCfyNXQwMiUlWmTRRMTkLWttpMy79FmMt2NXHSPaC22pdy/Gu6Txu5zvi+GD8iKLyqblebP88QeLg/5ygOCLe4zk1oFp8MAhIm3GvrKSci/zo5dd3sbeDTR6mdEaaONOviktqL+NeeUWhmvGkAH2jLDrjF9XxGes7d93gMavtbaPP9ba5qiRS/tnlGt1G79oV4SNx2JWv839DjK71RabWzmb+5lfbLO1PXO+v4oZ4+AEIQ9LjRgu+p5Nra6WtvlLH+OJfOGnxHiL25hXWdlbyy+/ksrLK20xIiH8pIjnY/ToFbXtttv5a/gYOXwpDRowWGuuvpalu7769u6n1vMBxg3GVNl4Qz69e/ZpVsRtjpRubNLGG24g36asfa1kfStzlmRdrbWNRkurl9VnVJ9+/JFvC6ustKLve9cet5box5mHUBcQ9VZWVi7qRDanqii3axsnnJGM5nbxs0YefkMEui0CQbcteVjwEIECAqb8+8v2uMRpL1mmzqhTv+3lfRHFi7hACyL9WD4dBO/H8M+mUj4H3l+Nl5QoYQYIVkNmzZghttCy0sbKGicUs4LSz4wS5ZWVqqutFTs62NpZZoaTFVYYLdkEuKG+xuYnTXadU7NiKptct5MsWlf/lvfsKbZtfvTRB4ZHiU06l1N/wzAajS5U0dimywoVOz2gIAgUs4mx7FPYNWCX4XcBCDjamD0vuHbZtq9Nrn2EgutvFuKfyy1EoAUFWYj4Zixkd0Y+l1NgMlVibZgUWWVndZS2nLSVevyQOdp3xMIhR7K4+M+XZvMPHwVqCc0zqOV2fs4csmoKc8YMIuy0gT/nrHcqpFFwVcin4M4v5YX0z1u4rkrGuiFk/+fzXRh5/InLTptaEP3o+LYg/qzYCyy/Pf/RL+n/aKAFBCB+e8mS/YEC0tLmnGsuWX19vd+N5JzdW7tkjKXNOOf8zoTZ+Eny15bmj7s/yJVYIYUIdDsEwpbQ7ao8LHCIwGKEgA3kKMbzpU5mFSXSKwPwabygJOCH0umcEz+5yFZeTqD/ZuJECyHx3iwnrfMOOO/k8+4p76/aErVQWAmUt9X7OKtn3HRjypmBhfeGeYeaLf+jRo2SgsCMJGnlTBn6MWjq6mxF1wKhOPFqgV3ONgBETKHiviPknDPRnD91JO0w7s+AgNUf7RcjAHLlMA6ZMQDlH5nhWcEAgGIR0CZNbpxzor3+1BwWFxfLNBmzNaBFWd9hxgiUf/qXAl8/NQ9h+j8hAsjRgugnzLorJE37c87aWitmnWu+d8555R8jHe3BBzE/2il9O3G9n/8X/gsRCBFoKwKhAaCtiIXhQwRCBBYdAqbsMTGfLy26nNqVUjSREJMNJumeLBUU9169emmppZbS3nvvLYwCvNe71lprabmll9aaa66pv/zlL/7dTN4v5l1MflqxwVYzWIGMxeP+ADQMCZZct/6yao/iPmDAAI8bB4EBCIYS55ongtzPj5gY8u74wIEDm+vJAnpcbSUpFo/bXfhdbBFYmBXaBTIfLPBp4SHt019jUDJKNjb6nTwctNezZ0/reiwdkxcfpvW/efm1fr4IrqMYJFqlg6GCszmGDh0qDBStHoWXIQJLHALOOW9gpWC+3+bCyDnn2+Xw4cPVu3dvP8b68dcM54Rz0agYh1X4hG6IQIhAmxGwka/NccIIIQIhAiEC3QOBlolIziYeWVMenHMyTVOsFHLgFAcr8hoAB+txsBmTFfy32mornXDCCeKQr2VGjxavErCSES+yFT9TLLyCayuN3QPE+ZeypKJCHCjIgW0cElfZp49M8/GTQr9aO/+o/gkH1XFoHNiDu80aLXpGmVRKlog6+nHOWTLzp46mH8YHAaYh7SHi/ghZuw3MyOicM/0h62WD+6XNUIe8YXDigD97aN+s8um0JxRxFI0fSb3Dj+lTSMQ5J3bD8LrQRhttJA5txDjBs5C6MAJWr9aBaL6kbv5paZsFFAptzjlnXXngDzflFzI4tJjXeJJNTb4Ni4/FxYFCChEIEWg7Aoy6bY8VxggRCBEIEegOCJjSz6TEOWd6f8SvRHBwWTaZ9NvUTWsQP/t2yCGH+JPw+fktTkpH+d99jz3EyrTsw5bjwooFW3z9roJwAuOVrX62+r/6uHEaYUoZeHI6v3POUPvxLydvb7LJJsIIwLWfaFs0Vk8X5hUCCxp+l2AEOInfue9liXYXKy4WPwvH7hxW23nvv6Dws6MEAhLnvo/H/U9ByKnMIOic84pNWWWlNtxwQ/8TlYW+46fIN0wzRGCxQMDk3rnmdsY4W+DJOWddudMOO+zgf2Kyf//+cjZe0k4hXs/JmrGuJXzohAiECLQDgdAA0A7QwighAiECiwgBm/wyAZ4vLaJs2ptMQRnwkxPnZMsSpqNm/bv83q9lUsJEnu28lb17a+CQIeJ9dn5Cji3urP7z3iIrjblM2rNSVtFD6cZGf92d/3HgWV1NjUz7EZM6Dk9kggdeGFkWBpshw4Zp0ODBzUFtxReFjm3fvn6afdv93znnJ6LOzdttd8JhxJ8NAZR+55zPDyUCOYubEWDg0KHilyzYEYCsEA5yzlkzt6mRufqJP+RHFs4188c1u2AwTJi1kduQujIC1OuCqCuXbVHwbuOnc9/LfiFJ55zvdwdZ30578G3B5grOueYzXsxlR11z+PB/iECIQHsQsFGuPdHCOCECIQIhAks+AigHzjnTGXLKZjJeSXXO+fcPE6Wl4n1iJvGs7vM8ZUo9ij+TE+ec3zXALwiUlpXJRSLifXcUVNkH5decbv1lcgd+vBJhIPt3syttFRRsC8aXBQFUW1Xl64TtoY11dX5XBnhHEwk/gVxQ3PDZko8AhiBrhL6gKPnICW22obZWGJ2QPe9vygXXvFuMC5kA+Xg/5b8oPxPrmpUdz4etavIqAIbDJpPnnzLvMO0QgcUFAeecZ4U24C/sn3PNfpmmJqUaGrzRnfE44NwMMxzMDmthw2+IQIhA2xEI2h4ljBEiECKwuCDAILggWlz47Op8oBAw+QBrXIj3hVH8nXMq+LNyjYKPP+RX/ZnU28o0W9I5BBAscpm0P9yI65+S4KuQPrsUuHbOeUWZ1VCe80oC79tjkMB1zolnrMQT/qckMAQjcIMXFDZc/PH7sbzLe/QQCh5l8OnE4+JXGArxgkjEX/IKBnXGT8FxujpuEGl+5gPM55/nxZTD+bnzibbIvAv5YiCBb+5JnLpx7vt6xI+6q6qqEq5XIG3ijP/iTMmmtJwiyuecGhuS/tpFE0qnsmpqTHmqr2v0/oTBn+dQKpnxZaXu+bkwyg0h5+AEUeeytuecE7LlnPNGpkI7JIzsQ/t2ztqxGfnwc86uLZ496tCXeoMnEvHpmsxhHIRHXOQcowSyTn9BOOeaeUyYEYs4CyJn6REHYxlEWFzSR0Z4FlInImB9hxZEncjaYpF1q/ZGW3XOebacc34XDu2Dtkn7KBCv4OFPfy9JIYUIhAi0D4GgfdHCWCECIQIhAiECizsCQSTiWXTOzVaAbGbVvI3SJqYcZoiiQSAmWLgoEExanWuejOG3uBI/pwhvTB5RqNKpVHPZzNM5p6xNMFkxYqs3hgKZnz0S8QjL9eJMlAtjBXXDtXNOfpU6GhX1hNKIAknZqTPuKQ/hi8vLuVysiTIhj9QRvHulNZfzO2yKy8rEz+TxXrwJrwiDgltfXe1XBNklQuFKSkvllQEUdouLwoC/T5uLTqQCLyjktDXKGi8pEecQ+LJ2kDfkGMOQc9a+i4os+cDEIG9wRcVOmA4mH0YPEVjcEQj5CxEIEWgnAqEBoJ3AhdFCBEIEQgQWdwQy6bRQPiB4xU0nk15JaLIV4inffKOPP/5YFsgrD4Qp0KJQUApp/VQuyg9pozw656wYtipsrmnHeueddzRp0iQee6XZCi1eMygohl2hfNQXBQgitkpuBhtfXlN0Ufr9tRkCUIohjBuscrNl9qOPPlLV9OlEXazJ10Vg0xCrs2giYdWTkz/cy8plNzJNVtTl5K+/Vm1VlVD6S9n10VIqf06E4UI6/Mwm2/u5hnzclnCd5Xg+zChB/VAv306cqC8//dQffumfdZAxdgAgI845nxKGIIj8OHvEe4b/QgSWWATCgoUIhAi0F4GgvRHDeCECIQIhAiECiz8CMVOs4BJlgRVJVo65R0m47bbbdPfdd+vzzz83/TiPtyK8Y2kKBYqE91iM/xV4ZHWYVW+UKsqHAsyvMbz11lvy73ub0txYXy8MIoThFQfCL8ZF86yh0FvFiN0LBSMH5YN//8yUSwJGzECAC33yySe66667dM8993C7WJPn2xR4X0aTOeoGwwyK/YQvv9TJxx+vA/bfX/zM5tVXX61G3t23EqH0YuCIYCgwAwKr66RFXLDybgs2FrzTvp4PKxeyNt0MMvfff7/uvPNOfW0GDV9/HeXMyk7azjlv3KI9gAM4egNRR9MP44cILM4IhLyFCIQItBuB0ADQbujCiCECIQIhAos3AvwygS3ti3fgOW2f95FRPIJIxL8L/eqrr+qll17S1KlTbQHZlAiUMTV/MBA0Xy2+/1GKWSH2q8XGpnNWBnO//fZbPfroo/rqq6/EO+IozQWFCOUIhZOt9RZ08f6agltbUyO2vbP1n9c1PP9Wf2wlZwu4c86q+PuhfPLkyb5OX3vtNS3uH+citsKfV7opZawGVo6op5qaOivD/3TDDTfpjTfeUnV1rWKxhCcpUHFxqeLxIslwqJ41y+JK7A7w8mB4ILucueEfdOI/+EA2Mb4hh7S3F154wcpTvWi4MsMWBgDyYecE8gEO7H4oKStbNHmEqYQILKYIhGyFCIQItB+B72cN7U8jjBkiECIQIhAisBgiwIo3Byah5L/44otqMGXSK8NNTaY3Z02RKhavAmAUQHlKmz+vCFAUVhJxF2dKlJT4cvA+P6vClC0ai5leISKWIQAAEABJREFUGPFKFn6Ui10NlCeaaP51AA5nwwiwOJcN3qg7FPnnnntOU7/7znTJnDBk+J+QtBVuVpidcx4DTo+njCiE1CkuaSzOBP/wR73hck8ZCsryaqutpmOPPdYMATfogAMPlHNOE7/4wr/qUVJRoQ/ffVcPPvigPuc1FkugkA5pOOfMp3O/8JFKJoWs8dOgrNAje5xtgGx2lLuktVcMQgXcIibfNTNnaprJCnl2NP0wfojAYoxAyFqIQIhABxAIDQAdAC+MGiIQIhAisDgjgGLA1uNHHnlEDz/8sGbZainKfkH54Cf3nHP+EDWUB5QTr0S1bC1enMtW4I2ysAKKIlTgHQULQgHzirCVkefEISzl5Hpxp7q6Oj377LN64IEH/GsazjmvBGMEyKRSXvE3a4f3o0wYPzjhnrLiLu7lo+5YraaezLohFORCedgmT92NGTNGw5ZaSvWGxT//+U+df/754tUOswII4whb6t98800Rn/rHaGKAmP7b/EpLZ2LALhNfRqu3MluRp5zOOWEMQA47yhvpgZ9PJxLxO0Xuvfde/etf/9LLL73kvcN/IQJLJgJhqUIEQgQ6gkBoAOgIemHcEIGOINBqfupa0vk53UJeLVl3P2dR4G9puAWRoQrOsykfqDl8YE8gczr6dbn5psA2cRSQDz74QB9++KHpSDmh6KOAcBI5iiQ/oZbPwyHJBKY72bWLCCVSCvA0mp9rjzrxm7HVVZRGFEXOAXDOybRiXwaUIxRCKJdO+7IXWMXPCli4bYM7Pxx+Gv9oNK4JEybovfc+8DsaXCwhtngXFZUIZZ+6tcIKow7GHq4pTENDg6hX+fqDtwURMXj+c7uBVVWWTD3/prE3GwCsDqlPdjFQh81yKG8Iueaaa8R79BMnThTGkUwm59+n55r6BAfqNpvJ+J0tPvEF/utAua0tNydNGi2EX2syQ5pzTgqioi6pF3h1zomy6Qcf0sGzxW2dFtdz1We0qIjARhY+n9e3307WHXfcocsu+5cw+lnG9oyvPcfx8blouXd2DZmjtrrE6UzKf595W1knPPR9Cl3wqquXv6P8d8EqC1lewhBYwNxrdkl9v213s+dYdj27H+a686hlFOg8BsKcQwS6NQI2CPqJSCe4sjy7NfYU3jDoGP6mwORbkyVoE3GUGchZ578gkgWHjfYTyr8RA9G8yBL+4osvNGzYMK9wZLNkGJgyLGWaUmpoSipnM/8gEpVcoNIelaarxJRqbPL+9Q2NcvGEXCyuGbOqVFff4O9zloyLxvx1TV29INIphM1YABeJ+ueuJVw6m9P0mbNUuK+3POpa0k9lsiIPH8/ym1Vd833cSFRNqbQKz8inMZnyz6PxIpX16GmsRzX1uym2KJyTIjFfvrq6BlVV1Yj3xYNYQuWVvVQ1Y5YiFqdHrz6qnjlT6WxGLuqUzWfs2tKMReUigeHSqPrGBtVSXis7ecMvPFJGGVb4ZSmnPQcnoK0yvmdWVcuHo9z2TEHEqtl5Pwuu6tq62TimKbeV11kYsEhaOZ3FyxhWhMtb3fQbMNDHHzh4iGT35B0tKhZ5lZRXmJcN45ZPYPGyFg/sKnv1tjJJs+AlYmWy56SdzliKsSLjpcie1Wp2/vacOvz2u8mCX/jPu8DCxT3OhCvcw2cqbbgZ319/861/TvgUZbF0wKfR5CpJGLuvqvk+H3hwxifhwaIY/q1M+H1neeNnBVKDyUaPyp6qMHkkDn5b/3I77bzLrp7WGjfeYIhYGarVt/8A9ejZS2mTiVhJsfw8K8irrqHWZDhrOGTMzUtWrzJ+CpSzfC0RybAHb/jOmx/4wR881ZpsI3vUj/ez+ITj+hvjN5nKKZsL1NiUMZ7TPi1wAgvkgfTjVlcWSDNnVSmeKFJxSalmWDugrKRDGOSHa/KfOn2GcOHvsy++bMbXsKb9uVixJRUolbYQdp1uTKrJ5DxqfKWTaQ0cOEh77fVb7WI4bbnl1qo1WXMm+ymTqylTpllWEavThBleeJUkbfnIkxW7zS5x1NmfvJrZaIfbXGB17U87yu0oscVbLMpvfBT4aau7WPAPliF1cwRMiG2EUYGYh7Ugwi4vyDkn55wCZ/2vIpICP0fBtZtO+wadlnOYcYhAiEAzAvQfXP3cLnmGpNkTifbgT5w2k3W7hTgdwj/XKjbXUCsvu/zUVv35mT8Ow8O95ZZbdPH55/tVVOec+vcboJ6mGLPd+rFHHtX555yjiy68WJwXkE5l/FZlFIxJEybos08/10xTmmdOne5fJzjrjLN07113+UP2evTq5Vec337jDd1/77266qqrdO655+rqK67Qk088oZpZsxQvLlbfAQNUZdfvvPmm39ZeU1Nj+Of94MiIyGr+hM8/9wf4vf7KK/rI+FckouKyMv/uO/E44f7yyy/XBZY+ecGbgsCvHnMCPu/K86pDjx49NGrUKL1hPP3r0kt14Xnn+ZPxP3zvPTXV1wuenXPiJ/Wcc5aE1UsuJwbsWCzmD0nkUDX4qqut1+uvvaGLDLvTT/m7L3+TKV+efxvMZZ98TurZp4969+2vT4zv2265zfP4z0su9Se/v/X6mz7tSjM+lFdWauIXEzwm77zxlu677z7D6Sk9/vjjevbpZzVjxgwR7vrrr9cnH3+qKVOm6M477tKJxx2nf195tceT5zMtXJUROxw46JFdAEW2KlxcVKK4KX69+vYVp+nfcevtVifX6Oqr/6377r5XU2ylmGesmE8zwwn106Nnbw02Q9Fku//vI4/ogvMv1PHHHKM7rBxvv/22kmYwsmKqrLRcqVRKX0+Y6N0Zpli++dpruvmmW3TZJZfortvu0HfffaeikjLVVVdLppFT97jUy1NPPKWr/vUvHX/88V4+Hn/0UVWZXA0cMkQVPXvqs48/1nXXXScOy+PQPGT2vrvvNqNUozgTYNy4cWbUKRbb/l8xGXnxhZd0++236+STT/bpIueReFz9Bg70csUuCerUKlj8IsRbr7+uewzLG2+4SWeddZYu/edleuihhzTlm+/ELpJeffoJTO+75z6LEuhb8+dAycstHDL0gPnPmj5dQ4aNUFFxqaJmUMqZtv/5Z1/owQce0jWG8XXXXq+777pHb5nMzJg+U8gwr2Sw4yZi8swOnCAINN3qldc7kOnJ33wj8o9F4yZyOUWs/pZZbnlVWfyrLr9C/3nkUaUamvxOgvff+0A3XXeDbr31Niv7Hfrfyy9bnLzKTK6WWmqURo4cqVVWWdXjKTnfNj/88CNdae3xiksvE/VZZG1KBdlV8yff7Ghh3EKYliid5xQYaavbeRwv2pzbWu5C+EXLRftTK/DTNrf9+YUxQwQ6BQGbX/h8nf+/OPwrcLQ48BLyECIQIhAiECKwCBF4zRQzDgB8/vlXNHHSFP33v//Vtdde6xXYL7/80iv0KM3N24YvEwon9I9//EMnnHCCVxxgh18JYEsx72BffPHFuvLKK306+DnXPKC9++67Pv4FF1ygiy66SJdddplQ1LkmPIo3aaFcP2FGgTPPPNP/+kA+m5Vzpojn89799NNPvYGCg+9GjBhBFH07aZKuMOXl73//u84xI8UlpmjynjMKnL+3/Lgn3WnTpiluCiBKFsoV8eDl5ptv1k033aQLL7xQKJUkjBKWbck/YooZ1yiL8Mg9yuMNN9yg/fbbTwcccIB///zf//63zj77bO2zzz563ZTJxro6r5CifKNI32zhjzHFGQwvNcMDLmU98cQTfRkIT96DBg3S888845XQQw89VIcddpj+8pe/iDJiEHjPlG4UW4wxn3/xlTeK3HnnnXrqqaf86xxZU8JR4it79vCKI8aKWDxO0v51AbbJYyQ5+OCDvbKNUeaqq67QKaecpOOOO0Z333GHj1dmiiCKNxFR5KnfU089VZSTnxIkHvUODp9/8olcNCrwec8MKX/+85919NFHizqnrs8zIwtlpdwYEZxz3ihC2h9/8IH4aUbwKGzlv9ZkEUMR6WP4IRxb5DFIcRDg62+8LX6qEhyefPJJbyDh0D/Os0BmMQLU1TcJQ8C9997rjUrID6+G1FZVzeaVOkVpJw3KB8bweuutt3o5Rj5ayyiGHWTnlFNOEeGRLXCgjMgcBop6M15xDgNyTfyDDjrIywl1SP2fbAYJfrrwmWeeoVimuEe9wQS5Qj7hiTJSv9Qrxg4CYihoamri0hMyDQbvv/++/1WLxx97TOALX2eccYY3fCDTGDEmWZumvXNuBG0/1dioK0wGf/vb3wo5+Nvf/ibkkPgP33+/Tz/8FyLQ9RAIOQ4RCBHoKAKhAaCjCIbxQwRCBEIEFlMEtt12W22xxRZaa60xGrPq8kJJQTnZY489tPTo0WJFklV9lGaU7b333ls8i5qShwL4mCkbKHsDbOWecwRQxD766COtueaaXvHbdddd1dNWbVnF5XA2FGJWH1EMUQp/+ctfqshWpFGmUKJYnS+tqFCF0ccff+IPJURxBj4UouLSUm90+Oyzz7xbZPesCKNg8e43YbbZZhsdeeSRXlFGieZsAxQgDA2s/g6xleT+/fv7VXQUIZStHXfcUZRt1VVXFa9EoEB+ZApVawOACwJhAIAXiBV10sRw8I2tzm6yySZe8UdxXGuttYTBA4UWxTMSi3mjA4YFlEQMJuuvv77n8fDDD9eWW27p30lH4UQBnmiKGu/ws/KLkQEDA3kdZyv8+5hhgTobMWKE/vSnP2njjTfWcsuOEkrc6aef7utwhRVWUHVNFWzKlqm9iwGAaxTM6upqYeBBAaV+N9tsMx144IH64x//aLKwlsAXRfaNV1/1Ox1IAOUf3lA4K20leeedd/ZxwIy0MADAP4ov9UIeTz71rMdh8ODBIvxee+3lV+kxPqDkO+dIWl9/9ZU/yR/lHQV/o4020iGHHOLLBr/IFfKCEWDM2LEC6+WWW07b/XIbb7xAZvGrr68XsrrKKqvo97//vSjXiOFDPDbgvO+++2rddddVNJGwRfeIUICDSMTfYxBCVseMGaM999zT/7rAX//6V8EzcoTBCQOZ7ANPk8zoRBv4ynhfdtllffl22mknL7vIFQYI5Mc5p4EDB/rn4IfRBKMTv17AYYXILUYClH3SteT9bhXkvm/fvqJt8dON5M+OCbBlh0U+kxGGDHZCUO5llllGVVVVuvvuu3390bZPO+00UYZddtlFa6yxhoYOHerbG+26oaHBty+MJOQLPtQhRo2tt97avxYELyGFCHQ5BEKGQwRCBDqMQGgA6DCEYQIhAiECIQKLJwIVvXpp/PjxWnHFFYVChfK88+67a8NNN/UMo8CgLKM0oWweYsrqUbZ6jXK10korCQWV1VAUQhQYFGSU3z/84Q/67e9+p03NuPDtt9+K1dEJEyZohx128CuSB9tq9nY77qgTbBV0//3311JLLSVWrlH0yLhfv37q27ePV7jhAT+2/8uUKYwPKEBs4bcAftUXwwJKL6uYJ510kv5kq+y6B1EAABAASURBVPE777abULjge/nll7egWWEgwLiA0QJFEUMFCh7bzfe31XWUThTzGTNm6OWXX7bsnFDEUP7txqcRRCJeWWdnxHXXXacRpoiz4o+Cutuvfy3KhUKKos+qLQrZhC++ECviXLOCi1LG6izh/2Cr5PCM8WXkyJH+9QqU7AZTZlHu4BncfrH99trXcEWpJRwK666/+pUoNwomCvD2//d/WmPcOPEKAQo/BhWosa5GVVUzgdErlzW11fpu8reirBgVLrnsn9rvj78XvLD6vbvJAHXK6jtKKsomrx9gHNne+MAYcdKpp3qcWdEHd5RkVpd5pYKM4K+stEjrrLOOV6L/evTROtFWzCk7soaB5PPPP/dKLCvvrEhTFhTj0886y/j5o04xBRZsUF7BEhnBiME9/GFY2GCDDbSiKfy8RkCdQn369NFKq67qZZv6Icw+++3n64at//AHrl6muDFCJpCTX1sdHnrEEQLbPX7zGx106KH6ncmyc87vJGCnANhSPvLfwWT6CAt/9LHH6rQzzxTYkTblCczwQ/4YNPAnza3M6IZyjt/YsWOFMQTZQKaLi4u9jLHCj2EKZR/eSYP0CGesChnCfeedd/xuD7AnPXZrsDti6aWX9m1rR1P84X1Ta8+9rK2j9NfW1gqi3SLDGBeQHww0W5tBDj4xKq00ZgxZhBQi0OUQCBkOEQgR6DgCQceTCFMIEQgRCBEIEVgcEZg+ebJ/Rx+FAAUdBS9pimedrSR+ZyucKCUYAFC4lh09enYReNcapYJVf97nZuWRhyhwKA/9bcWT1Uq2s6O4sBqM4ojhYKgpzGxPn2QGAeJsuOGGfms0SgiK78svvOBX51H8UYJcNNq8WptKEdxvlUbBYtWSd9/Z+lxUVCSUqvXWW89v62ZldOa0aRpgK8+slv+fKcYod3V1df79c8qFAonShDLqE7Z/Q423tdde267kt+9zQV4o/2YJ8AYEFFDKg7ILNqyWbmCr8BgKWMnmve2evXtr45ZVddLDMILyymox4X/xi1/ICqVvJk70750nSkr8qvZWW21l3hGhGJPemDFjPBZs+Z8xdap4lx8DBjzBA/hiYPnmm2/8yjfb2im3aZFiJ0W/gf39u+7FZWXyBhMrEPEhFFiUPerRvEVarN73NuMLdfWb3+zpMUDJRKnHEICCSf2ykpxkBXn6dAVWP2CMMQW+//Of/2iayRXKLHWKckpeGBHIZ6QZOfCjLlhFR+aQEQxIyAJGCcKxC4KzGDBOkSd+rKyDA3IBBhhqUJZ5d586R8mlnCi63339tZdtlFyU7HRTk8cPfHifnjqBR34RgLKwKg4uGA9ICyypS/JFRnpbnXJGAUTc8vJyb7iibfTp359gnkaYDCG71AltoMiUenadEB4+eQ2E+INsNZ6yYnigDLjE84nYP+Se8tOmMMBR3+wCAEcMA5QfGUSRH21tc6lRo2bv1mBHxtNPPKGMlTlubYPzLDCcFQwelJvdDvAKlhhX2LFQX12t8p491Xt2eXLGSfgNEehSCITMhgiECCwCBEIDwCIAMUwiRCBEIERgcUSgz4ABQolFaULxQcnhZ+TKKis10BSUsvJSQb1695RsNJjy3TeqnjVDFT3KVV5RplpbWa6rr1VTslGlZSUatfRSWnqZUT5sKp0Uig3b3VHWUcBRStl2zf3QYcO8omgar9ZZf32/NRwlDEWngJVXiHI5r2Si8JgG7t8v5zlKHlvVeacbxY2t6KSFcQFlB4WLswFQcDjsj10FKP6k75xTpZWRMCheGDBQWkkXf+L7/MzDOScMACjkBT/Co3yx7ZrVVrV82K6NMphNp4Witv9BB+qQQw/WkKGD9eWELzR8xDBttvmmcrGIwBJc44mYxc6p2LBeYcXl5QznTz79WFOnTdHGm2zksf7vY4/q0sv+qf+98rKCiPPxc/msiNt/QD8NHTZEffr2NuWth3r16yNZGBRdlPpZ06f6w+TAKtlQZ/hFNGLECGFcWGfdtRUtigsFmHqqs/qUcmY4GSiMFCju0yz+F19+rq+/maQJX32phx5+UMcc+zftu9/vdOhhh+jAA/6syy6/VB9+9IG++fZrEXb6jGnKZA0DSwu+KGdNbbWaLP+IlXfY8KGeX2SksalB35pcTZz0lV5/4zVdcOH5OvTgv+ggo8MOP1TnnneOXnr5RU2e8p1Pm50L/FZmLB5VwngvNbkjL8oBztxnc5nmZ6WlXilG4XXOCXmqrKwUslA41wCZkH2KLGw0kdB0M2r873//E4aMK6+6Qnfefquefe4Z/0pF3Hgn74bGeiVTTR5/ypex668MI5717FXp2wJhuKcucOH/hRef1+133Kbrrr9Wt958oz7/4jOBFeWImkyQZiQa+HSpB/ApsvJtbHIw3GSH+G+/85ZIj3jPPf+sx3H82uNEPkXFCW2w4frKG+5/PfII3XnnHXrnrTeVSTapqKxUPSp7WBMxAbMQxcVFKipKaOzYMaqoKLfyPqK77rpTk7+epFwqqRlTpij8hAh0PQRCjkMEQgQWBQKMFIsinTCNEIEQgRCBEIHFEAFW0Vm5ra2tVTQatcl/SunGRuVNiY3FYmKFsaqqynPOCrBfTTRFia3DKFSEQcnO5/N+tZrVVgJzAF2xrX6yYgpFIhG8bXE6a3q8qSjZ7OxVaVbXyb+gnCcs/bTlz/vvrNCigPv4psTxjHwxLsAvhEKHIYMMUOBQ1vEfNGSIWF1nxblv377qbau4lZWVlpzz5Zo2bZopQUWCV/wzyaRQhClzYZs1aUKkiQvxzjUKNfmSJn7wC18o/qxu48cKsHNOrNKDMTwSByNI/0GDxMo85aqrqSG4Py+B8qGUwv+v9tzTv48ObzfddJN4P5vzEtgJAM/wjyEEfsAOHFllvueuuyzer7XFFpvpl7/8pdjWfvjhh4t3zzkQj/De+GE4wyO8D19qKfUfNEhWQWKVnTKgSLPKTv2R/kcffS4OWLzggkt07733ih0bl19+tf72txP8LxU0NKR9nbIjg7qj3JSnvLJSyA4GHtKnfMgUdchqOHhPmjTZHx551FHH6R//uFwo4Rw4yasSV111jSZO/G6OQ/IADL6RP2SPFX7qHpzhHXwoJzhiyKD+yJ8dC8TjJP/A5Js6I61kQ4M48+DCCy/0By4ecsgh4hUIXF4R+c9/nvDvzBMeniHypf6jiQRJeKJ+aQ+crYD8f/Hpp75cHOLIQZHUA6+IHHvssf4Aww8++NjH4x91iTzAc2N9/eyt/hi32IVA2XgNgDoGW87bGD58uDDmEB/54lUSznLAKEZevAbz3HPPidX9nLU5MAB/cOvbr58//A++aLeUlfMzkBF2CJBmSCECXQqBkNkQgRCBRYJApxsAGLSdczavyfkDqTL5jM0fsmJyweC7SEoZJhIiECIQItANEcilUl7pRFFxzokt1EE87rdOswWZVcjARoGKijLJVpxlK4tQo60UDxzY3/rhlIpt1TFnK66ZTEp9bRW6T59eImwunfQH9aEAovzRZwMxCg5KJcoXW+Lx4313lB6UdJRC/Jxz3qAQMX64L8TH8MA9ihh8c43iRJq1VVVeoSdt+J/Y8poBcSfYNXEYN5xzfmUYZY0xxiwSqqurU9Tywg/lCCUORRF+yYN4ENcYB0aNGqVvvvnG84gfCqFzTs6MKCjX8EQ4cOnVq1JLLTVC1dWzlDZc4obZVFv1lq2SyzD1+CUbVWur5IQHcyjVWK+ddv4/3XPPXbr44gsNz1r94Q/76YQTjrNV3UbLNqd43Iw2hn/EVv3ZpcEqflXVTCtSXijZFsgMO4GabKWdNMtsRZn8Gmw1PtXU5MfWiK06s6pMWLCi7CiAlGnYsCEibElJkY477q/6zvhubKyyck/TJFvxTyZrjO/p+uSTj6x8U3X5lf/SoEEDfJzevXuK8iAP5F1kK/asVOdNlrJWdnjFD/n6xS8216RJXymTb9JXX32i76ZONv5nmizW29hfb/lO0EuvvKzlVxjt/WO2Yk6alAveSLO8vNSU5iIz9PRU9cyZfsUfhZdycUZAlcmHWX+UMMNU3gxW3t/qHCMRdc4vRvC6BYcA8lrCpEmT9LWV95FHHtKuu25vUfO+XAMG9PM7KZzLa+bM6ZZMTpWVFd7lHrxoB5TxFeOZuqOd3HffPaq2tjOrpkrPPfeMjj76SK244rJeJgpygHwQNpGIKWo0+ZtJArMjjjhMyy67tODlo48+0P3332vlk371q91EW2ww2YmYLCBbO+ywnR544D4ddNCBeuedt3T44YeageYeBfYcrOERGSDdVKpJ2267tU/3ggvO05tvvq4//ekPeuyxR+XMQEL7QCascF5WwBM/nuEXUojA4oRAyEuIQFdBwDnn+1T6V+YZGM7hnf410cqojF9nUNAZmbbO0zlng67zk5nARvuoi/rHAOSc89fhvxCBEIEQgRCBtiPAyitKXo8ePcQAxOp37axZ3shqHa8fnFCUIO69a6uIKLco3MRhoILokxsbG03hy3hGUBQqbeWXVUnicRo/K98oYrxuwInuy4we7cNyIBwn9HPDNnricc3KPW6jKeesQLPyzaouhgpWOAtheY+c+OWWHzsU8pmMX8UeNnKkpnz7rXh3nBV7eGL1k7SqTBnExS9n4cmHMoIHij/hGHO8v/2jDJBdmrJXaYrbiqaUfudP06dc+LMCzdZ7jAkJU3afeeYZsZX8u+++88YVDmjjpHtWm/v17y/uwbKiZ09T9hKz7zkUEUMEWJEuuHK44lFHHaUNN9xQlOX5558XEwZ4BZMqKw84YWxBgWWnAKvonFzPrw+wEszhjBzeSBm//PJLW1WfqKgZLKg76oP35skPuXj8icc01ZRw6oD3+6mTAr+xoiJTgGMiPBixkwHDDQYdVuKdc6aE9/YyRfqkCc4Q1/ghO+AZMyUTnnnGLhCeY3zg8EJwpHz4o4zz/jxaL4YVwjNx8mmYEk886gx/4mBYgGfyojw8Jz0MA0mT0559+ngZYXcDZx98aiv15MN5A9ttt516mEJP2awxmNLf4MvLTgJknXzYOcM9/JM2fgXXOWfRsirIJWcmsBMDeeXcB2tY4gwA6pUygB1xkWnKw84OdhDg18PaJphyjdGJfG+88UZ/aCa/PoCc8CsTpEMYCB6pUw4AZDcA+D722GP6duJEXw7KBUZN1q4IixxRjnHjxum3v/2tl1V2Qkz++muSU8wMJv7C/hWVlvr52DSTabsNvyECixMCIS8hAl0GAfpomMWlP2Zcds7ZNMTh3enU6QYABirnnAeECUMBEQDjWeE+dEMEQgRCBEIE2oZApSlBKEwoSCgjKEscAoYCNmvaNK/Mo5BApIyyYFqdfSO2apnGyxPxuEAJ8v1yoc82xYxDzFDYH330UXEyPgqYJaARSy1FFH3w7rtCQUUZ5xA/lE1W0MmTOF998YXfKo8yjwKHkolCgzKF8jN27FhbhZ2pm266Se+lBQz2AAAQAElEQVS+9ZZP05lS27tfP3/NSfpsVZ88eYZXfirNSIDihrLFgIviw44BlCAiMLbgj1I2e8wxowfPCsS2b3jlAEIUfLZil1u6fQcM8K8TgAfKHyfko/CjxHFIIS7h+dUCFNkhw4f7w/pI94VnnxU/y0e+YIDyz1b8pK3Sw1tl797aaKONBDbsPCAO/vDITggwRhEvKS/3yicKIdcl5aXq0atSo5YeKRR3jDys1r/++nu65JKL9e67b3seRowapYFDB4t36d+wVWDqiq3no81Ig/GB8w44LI6f74MvMBs4ZIjAmp8I5Gcc+Rk5Dg1EDqgjeCjIA3yCC3zjxzPOT1hmueX8LxlQJtKeNGGC4JvT+ikz/uACcRAh8akz6ggZ4R4snXNeXqk/8mdVH+MKYQvhRi27rGHRy/TvnI+GjPCqQGl5uTCgoHQj+8OGDfM8FJmyS31gXGL7PdgxUQN3MC/kRWKFspEfz+APPxR2yguOGB345QDqFIMLBiIMEOy4IE3aF8Yc4nKWhFWkl33iI7dbbrmlN9jcddddgide7cAoYBMkv6Mlk0wKIwl8lZnhoO/AgcJgRPnBDv65pi6Qf/IFK8KXVFRo9EoriZ/uxAA1gXooKVHEVqLYKcRrARDGiKgZgDDCUO6QQgQWHwRCTkIEug4C9MWMEXBMP0y/75zjdrGgTjcAgAIAOee81Zl751zzAB4sFuzBUkghAiECIQJdEgEUD1Z5UWxefPFFfW0TfxSqnn37CqMAhUIJwkURwUVxQIlGiUNpYuUUfxQJiGvnTCEzhQQDAKfwsxOA1WgUORT1qpkzdasp7eedd55QLFdffXX/vjoKJQo2CjOr3CjQH73/vt57+21de+21QmlCCWZVlQGTU/X5CTxOe0cJfeDee71RAUXy+GOOEUolRgN4gjfKicEDgwNlZ3zhGUoRLgMx5cQwwgCNHy7hfJhcTpysvvLKK4sV0zfffFP8DOC/r7pKKPGcvn7llVeKn9djezVGChTl1ddaSyj2vGt9/vnn67RTTvHK2icffqi7br/dG0fgc/PNN/eKfm1Vle6//36BAcrbt5MmidP42U0AfyiZKIvUBbyinH343nv+VwXglQPhpk35VpO//UYNdbWzx08w4FT6FVYYKX52kZ/0u+6aa/Tc00/r0Ycf1kXGGyvM7BDg5+3gH8PBDjvsIN435xlnETxuBp3X/vc/XWNlpfyPPPKIV8AJD07sEEFuIDCEJ/y5xg+ivHkzrmDY4JBIDD6k9V9LCwUZ96yzzhJ5okijnBPfOefPGiBN0sGv4KKAgwt+pWUlQk7B8ElbAf/0o4+EAovccgYANNMMXU0NDUIhxojC7grkdPqUKXr7jdd0xx13iF9w4J17ZAOjAniDO1gW8kJ5J09kEn8Ue+SYtoXhihV4ZJK2Qh68akB7mzFjlvAjbcLT5qhL6puDJkkTmY2YMY3dCRhiCANe/AIB+bGjBIMHbfFhq8N7rQ2Q10QznmG4YMcNPyeIwYW04Jk2AP4YE8D3848/VtX06b59UXf80gdltMmW+JnG0047TRDXGCb8M5gLKURgcUEg5CNEoAshQN/NuEFfypgBwT4uxHVnUqdr2Ey8AIgJD4MuYHDtnFlJWt7hwy+kEIEQgRCBEIG2IdBQU+MPfttpp538CuKf//xnoVQcc/TReuu117ySNXjwQFMes2qsq7F5f9oUqAZ/zzvOQ23FGCUX6tevj/Dz7xYr53cIoJSxKr3NNtuIPFDOLr74YvHTeKwyogiz0sjPobHyiGJqmQiXQ9JQtngvG55QEjmADuV/l1120Vprr226SU4rmCLONufx48f7Q+nY5o4Szc4AlCyUfIwEvGtdWJVGAWRFlbRQvNg6z2DMCipKKoouyhiDcGG8CSIRMVCnUynxygDPrzWDBIYKlKzTTz9dv/rVrwSGt956q9+mz2Fvv/3tXpLhAe2556/Fz+vx3vrNN9+ofv0Gav3119Vf/3q4f4d+q6220F577WF1MgAbjH/3/8gjj9Bmm21i9bKaDjvsEEUiTjvuuL1WXnlF9TbMN9poA/Xv31fnn3+uNtlkIx166MF69tmnxSozh7yh/JWUlausoofno7SsWOuuu66lsaM/HBBF8KyzzvCHBrL9m/qhnlD+t7R6I798JqWNjQfyX331sf79dc4i2HXXnXXuuWdr1qwZVr876pBDDtLQEcPE9vtUqsnqcZBisYiXGe55vz2TbPR+Q4Y0P3M2y1hr7XE6+eQTNX78Wnr66Se1996/8eU9+OC/+HfYt9xyc5/2ymNW8WWYMWOaT4N38XnPPmt5JS1dzhwYPnyoLYjnRV1ioIFQpP/0pz/pb3/7m2HzrD1vNiCww4AdAKz0c8geuzp41YBD8fbaay+Bwb333u0x33jjDbXeeuv4a96hLykp8uUDH8444DwAznSAH96z79Gj3OQlqk033VhLL72Urrvu34b59v59+/33/5Ouv/5aS/8wq+9f+fojnVVWWcnaYUxnnHGaxlhZOT9g1vSpomyUMTAs+1mdjzCMt956Sw0yDJEr5CnZUKcPPnhP1157jX7/+33NOLWmxoxdRYccepCqqmdq1TErK4hImWxKgwYPUGNTvaZM/U6PPf6ojj3ub9p4kw21+hpjdeRRR6imtkr/t9MO1s7z4pwIjBmcvQFhZEC2mJtZZYTfEIHFBoGQkRCBroQAY28kErHxskiFeQb8M++AuO5MsqG5M7O3oc1WW5jAAQ5W63Qu7YECtLw961zuwtxDBEIEQgS6LgJ1dXUybUibbrmlKZeHaZ999hGr9ZtttpkpD6t6RZFtx2yJds4pnkh4pQBFmPePdzLDAc8GDhxoiuz6WmeddfyhgrJPPB71A1tTfb3YjvwrU44vuOAC8W7xX/7yF+2+++6mDG1rCuuhnjAK0K+zuomizpb0e+65x686ooztu+++QqE+8cQTtcOOO4pPwSjMCfZn2koxq9kHHnigKdm/EYaA/fffX5zgvt9++4mVUxRbDMooexgN2D5Nngy2jDPOOb/KjcEAowT+PCcvKBqLeaMD+TobuDlvYB/DjBXxgw8+WBg6WGnFj3fuN910Uy293HJEFSv6K48Zo4MOPVSUAeVy//1/L/jgtHYMHUeb4WXgkCFeeWXMQxnnVHbKT1oQ5UNRLykv9+luvMkmXrFFwd1hhx20xRZb+PMJWBHOtPySQj6bUVNDvepqqsXWbbDGcHHqqad67Kkb3lFnSzmnyHNi/b5/2E+cpcBOA4wkZIYyDY8YZ5AL0tljjz18/mA9eNgwgvl35tkhsdtuuwmswR0cKVM0GvV+PMMINOHLL8XZDqNXXNHzAja///3vRVngC6WdPDFakDgn4LPLAFlDYcfAwTvwrODDH3yxOySaSJiCPsTLNPhRn/CErCKP7DTJmjEHQkZ5pYF6oy633357jyHpY5jCqAPuYFZZWellnHaCYYrXOmSLEZTNrANixX8zaz/gwmo7GB1yyCGifjBMYajijAZ+4QA5I01eZ0H+OHuAssIHPNC2qC/kDFmcaFihjOPPjhnyZWcAZae+NzJZoE7ZVUN72XvvvUVb+/vf/+6NU8jMGJNB0qf9jjdDELyBMbLLThry59WVnazuqKt4SYlv28g3BI78VCjPqI+QQgQWEwRCNkIEuhQCvN7GXIK+lPHDOWfTMWfdet67nV2YoLMZYFWGgZHJA5NVJodMvLhnQOxs/sL8QwRCBEIEuioCvGfNLgD4RwE4xRRCtlxvYkokq3xM9rfaaiuhcBDGrK9+YGJL+IqmsGEAQOnjEDsUXxQmlCtW8dkmH00k/GsEHJIXMcUPpX4HMxqcdNJJwhiAIvkLU7b6DxokFBmU82JTODKZjNiePWDwYO28885CqYGvvc0IMHaNNQQfHEBHeJSibyZO9H5bbL21N2QcddRROv2MM7zyt+pqq3mlnfefUcgYN/i1ARQ7DsTjXXvGExRC55xQHlHUUNwoM+MN4xDKNPkyUHNvifpD8FAANzeMDjQDADsUUJ7+YKvN626wgRjcSQMlk2tw4H7N8eO9AeT8iy6abaDYYOON/fveddXVqq2tNV0y4hVYFM0LLdwNN9+sM885R9v88pfq2bu32KIOBvCE4neElZmfrdtp112F0j75m2+sGrJ+MkGeYMUuABRyFFR2UBSXlfhdA9TDJZddpvMvukAHH3aIVltzTaKIFYoCPrxbTr0st8IKIg+ME9ddd52OPeEEbWiKJ2cgsJ3+66++EuGWWmYZ/z45+Vlh/LvrGAK4xg/8115vPX/gXFVVldiaP2joUO1siufJprByBsEJJ54o5IO0UXwxojjnxPvxyAVGAGQPZuGTswqoO9LBjx0olAWjBsahE085xe8Y4RlGB+ec59XXp3n2HzRIG5nRBiPACVauE08+Wbv9+tdadvnlxY4SlGcMDuwaQHFHCaf+VTAAWBr9BgzwCjO7VCp79hTlXWnVVXWAGaYwYGH4wYCz4iqraIiVF6UbwwTyzxkB2/ziFyIM5edZoqjIUpVvd5wdwQ4FdqgQp7GhwePG6yzgZ4GEbNFODjVDE8YvDgJc13AuNoMRYVaxfGm3o8wwNW3yZHG//0EH6fKrrtKV//63Dj78cLH9v3AGiOwzwIxSGGQgdueYl8cNN6QQgcUDgZCLEIGuhQA7B+m7595NxRwDo0Bnl6bTDQBM1iKxhBQ41dtqRkMqadcRG1MjUi6vSM5u8wYTxDZLJ+VdTrkgb67544fTQvZYbaGWaKETIhAiECKw5CFgChAD0GwFJpBYuaegzjkN6N9XKFOBrXxjgMUfpUq5nFCiUf7xg1jFHGwKFNf8rF/W+utGW3HmJ83iRcXK5zKqnj5D/LRdPptToqRI0UhUTfW13r+uepZkfTrhnPXnKFbJunoLV6I+ffqKz6yp0/zJ7bLnrALHojHxbvjDDz6khx94QA3VNV75jVm6Mv4ZSL/79ltxWF99Y6M3ZKA8499/4EChrJFuYYWbMjozVKDksD3cORstjHLZrHwYy5eBOVCz/8CBAwyvuOqrq1RfW61oLKqefXpZGRvEawXwwSp6xNLs07cvsfzqPnk658TharzmkDWDB6vQ9dXV/p11FMGcYRxYGHhNJ5M+Xt4wJRxp9zYjALsFSItVcfLxRgqLFwkCYTzxvNo1aXnjRyat1pONWlO8KRd52ANhqCBttpOTHj8ZSPpWWqFoo4hjoDDtz74ZRYLA7xJI1tf7swd6mcLLwYY9zDXrg9iZgQGfcpJ/umXFHXnCGFQ9Y4YwCqBQ46ZMoWXrftrqCqW8oa7OGzooN2HIn52A8ATfvOLANTzBL3WLAQc/MGmup7yaGppfO0BuwA+c4QG84Ku0pNRkL6cvP/nYu4EVmFX1xto6k896NZpBBrmnLZRWVMgK719xGTZ8uEiH3Yikk7V64hcGYlbfyC/GGX7NAOMJPHEeAUa3uCn1+DVZOSkT/vU1NR5/cBrRyAAAEABJREFU6pqyEZ6V/ynffadMU5NoU59/9plqTEaWGjnSG0Ew9IBbsaVHnnVWnyjuxAUvzvHA8FNn/IMthq4elZUqKi4Wv/bRd+BAedkwPnwdGg/kBfbELS4r8zJK/VHucit7oZxxM9SRz/zIIJQXeIWfEIGfAYEwixCBxRUBOkOjfCCGIN8tMsdhbkLfjME8a0+ci8g5J6dA8UhUnf0xdjuXhaJ4wk+IBo8apRfffF2vffiuMgYPk75IEJNSGaOsoWqWAJdTNppTPhpINoI3ZhqVc7LQ35NhbGH1PVk0tSZLSgXCn4eWrkJSiIEJRCgHoRx0FRlQ88fZqPM9SQw8BVI6qYED+plCk7Iu07TbTEqJuA085h+PRSQUclM6lUqrd69e1temVVZqylLGhitTNPFHOcONm5GgEL7EFP7ABrLiovjs9JTPqkdFmWLWPxclYspbHjKjAPnhX1pSZH21tTELF41Yx53LKhGLK295i/zMaNCzR6V6VdqqqvkFFlpBRJO//U6PPvyI/nHRxbr/nnstm5xKK3qoyowN7FR48umndObZZ2vZ0ctpY1vdRRnP2opt3rJg4E2bUlxSVqbWbsbKljH/iAtE+VDkUbLAyzJQSXHCnLSUTctCCN5LihL+Pp9OKW7YFcVj8uWwvJr5z4p0IkEg8ErE4xbXqcJWZsGL+9LiEqGIt34eGI6FeNQb4YoTRbPD5a1+iE+8HuUVxldWpIN/oIji0YTlE7G841b3gXcrLE+eU5dxq7e81UPe6j6wDKgb+LeERN6Ei7TgAF+lKH4mF0WJhKUnz0fC6snjY/6ENzCFUkz4SBAosLqKRiKCz8DKgz/hehi/pOPvDfN4NKZIEBiPUcWNL8Ijd8aWrwfCcY/bxwwgHlcrfxkKPDinMz4+z4tN9ihH3hYNqB+uqb+EyXcBH/JrLk/GipvWyBHDlLd6Jy6vTeAW8MYlXfhGzn085NLyhz/KHzGcCnxT/lw6a8arfiorq1Aum5cMCfxymZz3i8eLxL1zETNclcqZG4nE/HVgdadkRqXxEkWNPnr3Qz1074MaPWo57bX7nsrVJ2WTIU+JaJGUdSorLlfPCmunyawEWTuBV/ChrNSDrB1B5aVlXg7BGPlKxOK+fqLWpghLWdUiE8gF1zI5iVn7jQRWFGu/zuZH8yPZM09dpb8M+ZS6MAYh77mw/hYn+bX+L7CxrqamSqlcWhnrM6s4jDdwikZjmvTlBL307PNaevhIVVfVeoNyj55mnDVjbl1VtXIp68Ple1BLqe2uRe3w11jucBodSmDGrJmqbWzQ2LXW0NBlR+k/zzypCVO/FqsbeVuVYSDjQKasrSywusA2y2TWVktsZIzbBKtDmYeRQwRCBEIEuiUCNploKTfKDZcdc3Nqjt8G1w97aok3f3e1Vcdoo402UlEsrptvvlmHHXyILr3wQj3++OPac489xLvWQTQiXlkYPHSI+GTMuMAqJ0YA7ufn8qyZb82fD8+nlWue7gLioQ9K8093ETwv8K52fogPEb1ruq3qZWHxnKMe1aH6KWCm9n5MpiNmOKk3Y9ZXX30lDGC8PlHRs5f8To6WMunH3PbmH8YLEegaCIRchggsdghkMxn/6zJxWxDJ5nMqLi1RJBL1u9peefl/KjYjOjuqAjN6R2MJP/LEEsU+XN6MBx0pUK4jkVvidroBoLS8XDOrZqnfwH4aNHSwXnnrDX34xWem3ksN6Ua50mIFtvISsdWWWDwuJoHOLNx5s7DHFVNgA6N9/fiIK2clWxAF9rxAhLPb2ZFJICSFeJhQhHIQykEoA50uA7mGRg0eMVJ/+sMftc9v9/a7Ax68/wEdc/Tf9Gfzmzhhgpay53v+eg/t/H87afCgwdZ4bXG0sckWg1NeuUNJmxcxdvghoKvWsy+pFljGeZW7tV/Y16v9Mm5R+bbGsy3XxJVNGotKihW3Oc7Q4cP0y+2302ZbbC6ZQaspldQC5zNq+XRV+Q35br/sdTvsTNbDMofysjjJgImkc05BNCFe6eJVv6J4kfh89NFH/heLEvFi1dtcJG8TjcB02GwgFZWVqLi8TPixg53wnUXGTmdlbbJsoJRVlKo+1aBcJK/Bo4YpHwv06juvqy7XoGh5iQqzm0w2I0PavnEVx4oVzQWK+NFRc3x+IB+uOR/AnhfNI4k50gtvQgRCBEIEQgR+CgSCH0208D54tLRU2+24ozj9/O677xa/HnDTTTf50/Y5eO13++yj0csv79PjcEOXz4uV1UIO83YLvj5a1/vHYNf1uF6iOLbpRYfKw3v6zhY2YjYh5GC+bX6xrZYdPVrMS+Lmjys+hYxau4VrnocUIrAkIxCWLURgsUMgUBCLK5PJqKauVs5FPIeTJ0/Ryy+/rA8//FD5wKma81nyWSkWsfBRFfUoV9QMvqlcVp09hAfq5E91Q52t8EelRKBlVlxOo8eupOdfe1nX3Xmz6jKNasinlHJZNZo1nMOL/NYAswVEjQxdMQbOS7H/MT8sMT6MDAIXkkIMFGIQtoNQBn5OGZB8B04nPh8qr+whpVOqr5qlhvo69R48SCuvuYY2tlVSTlDfdONNNJSfprP+K9nQIA4VRPnnved4NOrtx1aiebquMPpa3C5b73krXUeoK5e9s3ln7iD9mAgv8HmxGbbEq442iQxMXit79RJbRvGL2TNEdEHUZeW2s+suzN8E1/qOLoJDKOdhXS1uMoD+yJ7+TCan8vIeqqyoVHV1jR584GE99dQzqqtr8H15faO5+dxs5b9Hr57iHLtkDiVWnfoxqeq8/HNkbSv+Lh7RdzOnq6RnmdbeZD3FKkv05EvP6Z7/PqhUkFUknlB5z0o555RPpZRrSivbmJaaMjaxay7C7Mmcvv+wvWJ+lLdgPDMn/IYIhAiECIQILI4I2Eq+YjGVlperxEgtH37uLJfLmZ6UVaq+QZz6nk1nlEgkFC8qVtSUKU6GJ3hhbJjb5VlIIQKdiUC0qMhvH/W/1GGMJEzp531RdrEI2Te/8Bsi0M0RCIsfIrD4IWCGd4y1zjklYgnjL9CLL7yse+++W+++/Y5SmbR4jSttyr+LRRUtTqjfoAHqM7A/57kKA0Jn66CBcd1pXwAosQEvF5OmVc/U9Poa9RrcT+M2Wlflg3rrvscf0aPPP63pjbOUlVOitEQuGldgwLOjwjylvMwIYCQ1u4V7c4NWpLk+zu55bk74DREIEQgRCBFYHBGIRCQbYDNm+OWn4OpmzlTN9Ol+2128rEyRaEyxIKJSU/pLyiukSNSPCRweG5H7wZiAEaA1KfyECHQyAhz2F4/HhTEAViJmxIqY3GPk4j6kEIHujUBY+hCBxROBqOmjqVRGs2ZV6emnn9Kdt9+u999/X7lcXo0NTWKbP4p/rKRIifJSDRo2VH0HDpCigSK2sNHZpQo6l4G86pKNiiTiKu/dU/XpJn1XNUODlhmuldcaqxlNNbroikv12PPPaFay2v/MgsySIgvPSo9s0JR9nBHfgss1VJjocV1Q9ud2eWZ2AhxsCaFrCIR4GAj2DXEwEOwb4mAg2DfEwUCw7yLHoaXjxiBsyWsOl+3RZkGPWl9f1ruXynr1UkXfPmKFP5NskgIbwiJGuLmsUnV1qq+plsxoUNTDDAIye4Czf/adI93W93bNd5GXi0SNfqp0LWmJskGyTzvdn4q/MF2rE/suEAe2/pvsIs+phgbVVVWpyWSY+5gZAiz6Ar+kDREodEHB2nuzoxCPZiC6PA7NxQjrM8TBI7C4yDPMuGhUnFP05ptvirOJ+GUiDgTsafOUBpufZExqY0UJxYuLFCuJq2e/Pqrs1cOmLYFiMVv5Vud+bObUuQxg/W5oMiNAUVRBcVQuEVU24lQ5uK/+cPD+ivcs1Qln/V37/mV/PfD4o/py0gTV1NVIpWVSJCpWhrI2iPrtcjaQukhEDte55rmRXQcuEBSdyw3smePghiAizc+NxuVicSl0QxxCOQjbQdgPLOJ+ICIXjZhcRebtYvB1kiKBzexzsylWUqxowvplG2DZXifSsDDxslKVovgTz57JXP98fm4Xrk8Z74uCXNivCRzbh4PNWUy2zCIlL2c2IVxo18LK5iuxIpscGsWLi1XWo4eKSktN3iOSc3IWZsEUV/v4DuOFuMU7IPfxn03uwnqKh/VkY91PIgfO+tkF6H85Vg14Tv7xhK+HnJySturP6f433HC9/nHJJTrn7PP06H8e40gARW2xorqhVhHTZYvKS1WfSckVxbX+xhtpzBpj1ZhqUtL85HLq7E/QuQw4pmiehbwCuw7E4XwZW6bPGGepSE5rbrSOSvtV6rX339bVN1+nq266Vvc9+rCeefYJvfj806ptbFAdlnOjpsZGpZqalE6lxLsZqXRaOVtBmk2ZbPN9KzeZTqnJwjfOx20yK06TpRm6TQpxMAxCeQjlIOwPtKj6Q4y/DdZvt9ddVHx0yXSsL0oVyCYV/rqtrsUP+/UO9OuGt5eddri+vgx/XLb7t8clTlh/Hag/wz/Eb7HGT2H9hPXj+9ifYN41P72v4F/TUN+sX9bXaeaMGfrs88/04ssv694HH9BNt9yiO++6S88896y+/GqCGq0vicZjipcUiVP+VRzXjPoa9R7UVyuMXUlDlhqmqPmllVEu10zyJgN12sfU7E7L22fssLDkYcOJAxGgtBllMALgrrH+eI1Zew0lepXp1Q/e1g1336qrbrlO1997m+54+H6d94+LdO7FF+o8o3MuPF8FOvf883TeBefrxJNPmoNOOukkndRCPDv9zDN1xllnzZdOO+MMhRRiEMpAKAOhDCx6GTj9zDPUETrtjNOtf+4ILfoynfYzjhl/P/0MtZdONT6hn5PfJSsvk7vT20+nmuz+vYVOa6dLGqdZPYZ0hvUDIS15chDWaVinP50MLEj349l5F1yg8y+8UBdefLEu+sc/dLGt9hfoon/+Qy+99oo+MaPArLoq5SJ55ePO/2pdk0urUWnliiMatcpov5A9bJmRCuKBchxeZ4vc2Wza68Cd+Q/NuzPzt7xhwTR+u5IZA3Jy4h0PlH+MAPlEVGPNALD1zttp+TVWUW0uqf99+JaeeOlZPfXK87rnvw/r/kcf1t0PP6C7HrhPd9x3j26/9+7Z9N8nnxD0mLnQ4+YWiPsnnn5ajz/9lJ586qnQDXEI5SBsB2E/8DP2A08987SeMGqvS9+9KKgr9v/w/ITVVXuJ+BD4hW77xv/Hn35Gjz9jcdtJ4A61tw6efOpptTduGC+c93VE9n4W+QnnI2H7tjGus+T0oYcf1n0PPaj7H3hADz36H7340kv66LNPNauqSulsVkVlpSqpKFdxeZkUj6rRlPq6TFJNLueV/2XHrqiVxo3VyOWXUbS8SKl8WkHUKRaPKGNhUXs7k9C+OzH/wJ/o7/KBoAIjZgdQsxEgp6+nfqfiXj206rjVtN7Wm2j85hto+IrLKpkINHHmVDUGOdXnM57qcozdJRQAABAASURBVGnVZ1PNxLXRjIZazYLqzW1FVXW1qjaaPG2qphjNz506Y7qmGYVuiEMoB9MVtoPpYX+wKPvD6S14ttOlTS4K6opyPWXmdC0KAr+uWP7FgW+Pv7WHKe2lDtZhWG8t/YfhvzjIQ1gfi7Y+QjxDPH/Kdj0/va/gP7O6StNnztB3U6dostE0u65rqFfWNNQgEVO0KN6y6p9RQ6ZJrPrHKoo1YKmhWm7sKtpgq001apXlpeKoqhprVJdqkDPlPxYL/GsApvgW1N5OcYNOyXXuTM0AIMEKJPEagDcCOPkzAZLKKGOADVlmhLbYcVvtuOeuGrfJ+hq2/ChVpxtUlW7UzMY6Ta2v1pSaWf6XBL6dNV2TbXCdXmMV2EIzrDJn2HWBqNyqmmrNMgrdEIdQDqoVtoOwHfyc7aC6tkZVRu114XVmbXOdtdUlboG6qtzD/0wbv9rjEqdAXbX8iwXfyF87CN6puw4R+Vr9kxZ1GbrNfUGIwxKBg8J6DOuxM/s1zohLZtLK8AtD2YyaUknVNZrOaX3ujFkzNc1oZl2NmnIZxctLNGDYEC1viv/am2yoTbfdQiusOUblfStVg56arFPaTAc5l7P/WTlnCu7cuvDPfN+scf/MmRayc3mZASRoVv1bGQHMu9kIIKmovFiKB/69isCsLf2GDtZyY1Y2A8B62nyHbTV2nXFaea3VtewqK2roMkup16ABKu3ZQ7HSYhF+wPAh6m+VMnDoEA1qcbku0PClRmrEyJGanzt0xHANGz5coRviEMpB2A7CfuAn6Aesj/W4tsMdZnFol+1yC3G7cP/e7rJbmX3cFtfjb9eh2wb5NvkZYjQU3NpBPu5Iy8/S8PLbHtfypR7DejMcDYsQhyUJh+HhvJs+IZTrn0wO5qf3Ffx79+urvv36qe+A/howcKAGDB6kgYMGqf8gu7b70soy9RvcX8uuuJzWWHec1ttkA6298XoaM351LWd6atSMAo2m7jfk0nLsGCiOKZVJCsNCxBa1TcXt1G+nGgCaS54zI4CMcgry8h9ny/+F61QyoyAWV7Qo4a0sU6qna1pDlcr699SYddfUr/7wW+2yz6/0i1/tpE122FLjt9xQq6y/hpZba1UttdpoTU3WaFqySlNSNZqcqtJ36Rq7rtJkc6FJddM0qd5oPu5XNVP0Va3RPNyJ+BmFbjM+IQ4hDrSXUA5COVhYOZhofesk+tB2uMT9qmayJhq1xyWO79st76+MB3/d1VzjfWILz211fXktvndb0uiyOHQG/zVTm2WvFhmcavOEtrkTTW4nVls8c7+ytL5qs0v+U4yHKfrKyj/RKHRDPJYYOQjluUu06/aOH4tKTtubP/F+TP+bkavX1EyNvm2cqa8bpnt3Srpas9So6mhSI8Yur+XGj9WYjdfRuM031GqbrKulxqygHoP6ypUlVGOr/rXJemWDnErLS5VIJJRKZZRMJhWNxr2+25n/OtkAYMq/oIycd3OK5CGZQcAZBUZOqWRaqUxG2aj5lSQUqyzxByzMyNQrWZxT0KdIfUYP1oobrKaNd9laOx+wl/b52wH608mH68zrL9HpN16iM4xwob/fdIkKdMat/9SC6Ow7LtdPSefefrlCCjEIZSCUge4oA2fedrnaS2fdernOuf0K6587Qpdb/JB+yjFuSU77vNuuUEcI+T3PZNin0VbX8j43nD+E86clVAZC2V7850Qd7dup4/NMfttDxO1o/gvS/Xj295su1um3XKKzbr/MzxPOvO1SnXbzP3TSdefr+KvP097H/UXb/vFXWnnrddVr5eHK9y9VQ0leVWrQzFS1khz6Zyv90SCiVFNKaVvQjkcTSsRKlE3nJFvsVid+gk7MuyVrA8GUfxk5U/5dXqb0F8ip8CmEypoXlDbOM5Gc0kYpTxnhJqNmXbF73KZoTk2xjHAbzG2I5TSnm1F9POP92uMSp0ANlg7XbXEJW5fICCpch26IRygP1iatPYU4dA8c2tpvtg7vr33fblh1wC2k09Xc5vGsY2Unja5W7sWLX5tXWH/l5xdtcePN8era69rcIZwvhPOFJXScDOfFXaB911t/1xFCdtsbvxC3s8avRit7g/XdjaZnFihp1+ihUNblxPv+BR0W3dYr/Cj9BSo87CTX1OhOynkRZdv6wMACpp3iWnl8vm1xCdtCvhx2HbqS2YCs4YRuiINCOTCD55IsB5Stzf1mCyY+HtchKcRCnYuBjd2+DtriEraFwnHf6s+wCHEIcWBMyLkQh66AA32eb7M2BrfVLcTNmBbaHirkRzqdQeRvXVaX/hr0XZp/z3yhIjrDJU8oa0i21Z1DaK0k/j50mydyIQ4hDjaoMAiG7aJ5MrRE4mB13NZ+s3V4riHrLryxKHQV4mAy9XPLAW0TOWyLS9gCtTVuGF5+fAxxWEJxsDZM2wjrd8mtX3SmjhLyAf3c/T35LQlkamvXLQavBdBJQAhBZ7jk2V5C+OEbIo3QXXI7u7B+5RWTEIcQh9b9HH0gMtFRap0maYX3ChUkUyIWZzlA9kOSQgxCDOaWgfC+a8iEH2tNhWyvy+vc7aXFQf+DByt+l/12aQNAa9QRQO5/TpfKhxDg9rjEgV+IDi90mzu9EIcQh7A9NCtwSzoO9IEd6T+J/3P3+2F+zbIZ4tCMAzLImNUelzjIf0g25pnBJsQhxCHrpFAOuo4ctLfvI15Hif6zM8ch8u7K1OUNAAhAZxEV31EBpqPrLP7DfKUQgxCDUAY6Rwbo+zraf9IHh/XXOfUX4t6MOzIMFu1ybQZGvJDkd6yEOIQ45F2IQXdpB4zfHSX63s6ijvLe2fFt+OlsFrpu/oVGSgm4bqvbOg7XIYUdfygDoQx0Fxloa385d/gCTviHFCLQGQggg+TbHrcQp7Mmr2G+ChcATHgXOzkIeeoycmlV5b+FvqytLifjt5d8xuG/DiHQ5Q0ACFxnUYeQDyOHCIQIhAiECHQYgc7q/8N81e1XbTssvGECIQIhAnMgEN50DwTaq/i3jgdSnTkOk39Xpi5vAOjK4Ie8hwiECIQIdGcEGMy7c/nDsi8ZCBTkuC1uISyTsJCkEIMQg0AK5cC6xK7SFoxV/y30ZW11C+WM5Jtlv62uzzz8124EwL/dkcOIEgIfUohDKAOhDIQy0DYZUMunI7i1JBE6IQKdgkBBdplIcd1mN6dwDmGTf7ALKZQFlw8x6I7tIGjpA9rqKvx0CAHGqw4lEEZuRoBGy1Vb3EJY4hUqInRBo9kayFWIByiEeIRysOTJAf0fRMna6xI3pBCBzkAAmaVfggrXbXWJy6pXSFKIQYhBxBTBUA66lhy0tc8rhKfv64x+O8zzewS6fB0gTIsDASR8tMUlbIHaGjcML79VLMQhxIE2FMpB15SDjtYd9R6SwlVkUxx+bjmQfQp5tnXlivARW/0PSQoxCDEoyEDodi1ZoP9r7xhu3af/8g5/zjWfJ9NWlwTgobOI/LsyUXddmf9O5x0AIRhpq0ucguAWrkNXfjIr+4CNOeG9TW5DHBTKwRIoB7TxtvabrcMXrhV+QgR+ZgSQPRR5yMuxtc+2uIQtUHvTCOPJjwshDksEDgrrsXvVo1f+JWXNAGD20Da7FjX8dgABxrAORO/8qBSgM6kwgLfXpcMLSb7jD3EIcQhloPvIQGH0aG/fWYjfmf1/mLfJq1VEd8RhDrk1DPx9W1zCthD9nrPr0JVCHOTnQ07qZm5Y3q7W/unzPM9m/Gyra+Ltf+4QI0B7iTQ6c+wh/65MYNeV+e8w71idCtThxOZKoLVQFx7RSCC2OkWzgaK5QDFzY9lo6IY4mAyEchC2B/qEriMH9GFR67/a6sYzURXIx7f2T58YsT4xyAc2+WV4gpq3B7buT7mW/9jMQ60JT+5bu1yHFCIwDwRMzpSPmoCZnPlrc1uCMS+wB3aHPBVIfsW5MPE1lcXuTVZz0Zax3GTa5Bi5LsoESqSjKkkHKp6HW2z+JSl7ngpUxPPQDXHoznIQyn+Xkn/6L/q4+bk8S1hfmMjK+sZmilg3Ghg5ycZ3+2dfxvKFIQs6x5c+eA6P8KbNCARtjrGYRWCQ7gi1FrxCOoUiImDzo0KYeDymTCatZLJJQeAUiQT+PmV+eecURKOeItG4PY/6yYLLOmsQgRK5iGL1UqLeKV4nRaqtpcxMKT8jKTcr7e/TU+q1IMpOrldn0oJ4W5hnHeV9YfJYksN0FL+Oxu/q2Ha0/B2N39n4dYR/eM9Mb9SCKD/L+rMWys1MKjujaXb49LQGFTUGKk5GVZKKqTSbUHEuoSKjhBKKuoRyqZzSmZyyeSdFI4ok4nKJqDI2i2jKpZVzubko33Lf2uV6PiSp0O+HbvfCQqbwu1xMBZKiJg3BbHnIu7xKykuUyqZsTE/Z+G34ZDLKG0VsndpZ/GRjRsmGjDKNJj1Jp1gyoqA2p+R3tar5fKref+IVvf7Qc3ru1kf0yFV36O5/XK/bL7hGt1xwtXfvuvg63fUPo9ANcejmchC2gy7WD1ifdcPZl+vm867U3f+8QY9df69ef/AZTfzfB6r77Fvlvq1WUV1WxU1SmS0QlNl4XhItUiIwXciMANmsPSsuVtR0JK6TSZsfmB/38Xjc+9PHtiYWByAWGwLrfwPrsXOdSJZ1l/6CX5cuwKJgnrkl6RRcBIr7+VEhHM/TWZsQ2NzUmeKfyzXHjEQiNlPIK9nYqFRTk1INjUo3NimSyasoiCpqE9raqbP03adf6en7HtXTd/9Hj912nx647g7dfvm1uvb8y3X56efrklPO1S3/vNro30bzdm+25zf/89/qLPfWS+bN1y3G1y3G14+5N1u4my1ce92O5n+L5X+L5d9V3ZuN/5uN/85yuzr+nYVbId/Oxq/AR3vcW0zurr/4Cl138VW6YT7ulWdfrCvO+aeuOc/ogn/5cDdavFsv+7duveI6PWl933MPPal3X3hN3348UcmZdYqkpXguMJJKEiViwG+qb1BjvRkPclk5DAFmeMVt7otzdMUtVLhu7RauW4KEToiAR4DpTysyYeIQKh7ZJY6++e5bM+o79ezVQ4lI1I/l2VRaxZGYmMwuNWiEepf0Uv2MGr33yjt68LZ7dOV5l+qc407VqUcc78flu666WY/eeq9eePBJvfnki3rn+df1wQuvm8y/odeffEGvP/GS3ngidEMcurUchO2gi/UDbxi/E978UJ++9q7effYV698e1/3X3aqrz/2Hzj7mFJ1w8JG6+oJLdNtVN+j5R5/S1AmTVKyI9ZflMhOAmmrqNHPqNNORkopHrT8tKlYiFhcfjAG1tbVcejJbrHf55+yf2f/NBGsX4bdDCDD6dSiBJSFya+FqXR4mAfMippMFarKV/khRVLGimDK2ItVoSr/L5VUSS6g8VmTCXqleiXIVZSOqnTxTH/7vLT1y+3265h//0sV/P0t3X329Hr7hdj17z8N656kX9dUb72vmpxPVMGmqUt/N1NQPv1iJoE+aAAAQAElEQVQgTfvoC3UWTbG8oR/jcUHPO8I7eUMLSn9Jf9YR/DoaF+yhroxxRzHoSHywgzoTv47wD99TPvzc+qfPNT+3buJk1U74VrM+n2T92leaan3Gd+99oklvf6iJb32ge264RXded5NuufLfuu6yK3TbNdfrhf88rqmffaWYrf4XmyGgzPrSHmYIiAcRZZpSSpkhIJ/JKhGNib7brwTkNXtLYes+3Hzt9vthjolDa7KH4bfbIpCzkjdT3u8kMSEyH8Z8c/y3R3mFimwczzSm1Vjb6BX/Qb37qbKkQpnaBr342FN69J77dce1N+q2q6/To/c/qImffK5exWUau+wK2mW7HbXnLrtpv9/srYP+tL/+evChOvrQw2fTScccp5BCDEIZCGWgK8rAwX8+QAf9cX/9ed/fa+9f76mdfrm9Nl1/Q6258hituuzymvjxF3r92Rd1t43zV154qW687Cq9+szzChqzWn7Y0iqyBVEoZp1uPp1RzhZJY5G4EvFixaIJ0SN7cpr94T7X6n72g/CizQh8PzNqc9TuE4EpAqXFhUxWuVXeZp8ZlxXbUuNFJqz5vPI2MY26QD0SxX4SUGoT2MYpVfrg5df1n9vu1V3/vlnPPfS4Znz+tcpdXPvstLv+sNueOvR3f9TxBx2us445Uf8ww8AV51yoa8x6du1Fl2pBdI097yxaEF8L+6wjvC9sHktyuI7g19G4SwKuHcWgI/EXB/w6yv91F1+m6y+6TPNzLzvzPF1+xnn65+nn6JJTz9JFp5yhC088Teef+Hedc/wp2uv/dtVOW2yj1ZdbUdGGtN5+/mXdc/0tuuGyK22ycLW+ePt91U2ZofJosfqUViihqN9NlWlK21qCM6W/fUOYdd3NxgOFn+6KAJPIvFmD8gXl31yum/HI+xWm3hW9lG5IqXrqLAXpnPqWVnpj/mdmwPrPXQ/oivMv1iO33qVvPvpMA8p7atv1N9GhNiE+95TT9K+LLtHRhxymIw86VEf+5RAdduBBOvgPB+jA3/1JB+zzR+2/zx+0zx57efpd6IY4mAx0WzmwstMWwvJ3rf7goH3316G/P1BHH3CYjj/iKJ3yt+N0+vEn6exTbHw/9XQd8ee/aM8dd9NKSy2jGRO+0aN3P6jbbdHzyXse1Dsvv6qe8TJVxIqUcBHfv2aTKeWSNrYHgUqKi5u74pb/6F302dzm7R+UMzf8th+BoP1Rl4yYhYlgwS2UCsEqkBc8e4DbmrKGnotHlcyllEylFI1G1bOih636lytrq1TTvjCBv/MBPXTLnXrUVv3ff/E1lWUj2mHDLXTusafqzqtu1Hknnq7TjztRRx72V/3+d7/Xrjvtqm223EYbb7Cx1h2/rjZYd4OQQgxCGQhlYPGTgfU20CbrbrhA2mLDTbXlRptpm0231C9N0d9h619q51/uqF2330l77LiLLj3rHF1y5tn655nn6twTTtXBe/9eay23kuq+marnH/qv7r3xVj39wCP6+M13lJxZo8oYhoCeKokklDUjQHO/HUiak/J2D9kD/zU9z4wF8ko/cbhX+OnmCOTkz5AIsmbMz3kqAOLsIpKTpk+eomxjSj3N+MROvm8/naQHbr1bbGt93Mb2AcUVWn+V1XWwKfOXnHa2/nHGOTps3z9r03HraamBQzSoV1/1K69UuS0IJGz2Gslm5bKZZsqYm7b7kORCDLo1BmH9d81+IMhZHwbls16J71lcpqF9B2j08KU1ZpkVdOBvf6+TjzpGF/39HJ19/Mnaa7udVOmK9NS9j+jsY0/SS48/rS/e/djvCOhb1tMbA5L1DWqorlUmlfZGWNkHZd8c66NlfTZXIS0KBIJFkciSmkZB2ad8XM/LDcxSlWxoVGNDg39HsDJRomxdkz5/5yO99N+ndc+1N+mD/72pIWW9td/Oe3qF/8zjbOVru920xuhVxfYXR+KpjNSYVK6mTskZs9Qwdbrqp0xT3eSpC6SaKVPVmfRj/P3Y847y/mPpL+nPO4pfR+N3dXw7Wv6Oxu9s/DrEv/VNNVOnaUGUrq1TgVI1tUpW13hqqqpWo1EkH6gsXqyRA4dq240317EHH64zjztJR/zpQO1lBoJvP/pcbzzzshkB/qu3XnhVddOr/e6qsqgZABrSptSjqskr9mr5FCYL3BauTffi1k8g/EX4L0TAEMi7jMmEjb22+m9TS/PJeVkKbEz2lJX6VPQSk9OpX32nh26/V/fecIdqvp6qtVdeXaf89Tgd+eeDtPdOu2mDseM0oKynf781Z2N50iax0UhMgRFjvMuZNGayCrJ5RSz9qK16JeK2+mUUS4QuWIQ4dEs5UFjvXbPeM9bPZRqalKprULK2Xpn6RuWbUnKZnPWjzWNzmRntV116ef1u57107KFH6tDf/1lbrrOxRvUbqtuvvkEP3XG33n/tbeUakqosKVMJB6ZbXxkLItYff/+13tPfWNcZGgE8Eh3/1+0NAADQmgqQImTzosJz3MAkku0qnEhZHCQUpPKa/OUk/87LK088o3dffFWrjlpe29uK/yH7/UlHHXCwtl53Uw0o76N8Mq3vJk5SUyqpVCalnFnRbNFKQVFciR7lKunXR6X9+6psQL8FUoU970z6Mf5+7HlHef+x9Jf05x3Fr6Pxuzq+HS1/R+N3Nn4d5b+iX18tiGLlZSpQ3K4TpSWKFRc1UyKh2hkzVPXdFDNiTlOusUmJWEJjV1xFv95xZx36h/217257Wh+6nKZN+FrP//cJv2Iw6aMvlKtNqiwaV5Cj92ai0UJ02n7dwJliB0l566yh1kaAXJAz3/AbImDy4fLKewMAUpJnGFYkJzGu9+3RW5maJr37yjt6+qHHNeH9T7Ts4JHab/ff6MQjjtEOW2ytcauMFStfdTNnapYZxOpnzlLUZLCsspdsgDdKSraalTcjf84MADbYy1M+r2xjo6ecLSJwHbohHt1PDhoVyn3XlPui4hIVlxgl4iqOxxSLRBW4wPo360utr6udMt3G9ulqmFUtpTMaNWiEdtzylzraDP3nn3qWlhs0UlM//1qP3f2QXn7iOdVNrVJ5vNRTzHrRiI3vzhYJ5jVOFcbzeT0L/RYOAauphQu4pIaysd8sVXOWjjkkNKfv93eFOM4C5ZoyKo8Uq29phYLGjD57+329+Pgz+vC1d9Q4vcYmCX8T7wRuu8mW6llaqYbqOlVNnq58U1oDBw9XSXm54mWlCqwB5QKnVDajJEaBxgZlkk1KNzUukFL2vCnZqM4g8v4x/n7sOWm0l3fi/lj6S/pzMGgvfh2NR95dHV/K0FEc2hufvDsbP3hoL//Ea2xqEJS0/mpebmN9nRoa68XzZDqpTC6rXMQpiEYUtQlDee/equzXTxUVPZRPZ5WyVdO8rSj07tlbKyy9nP5+7An61Q47a0BFT7FVkF1VGFYbplWrZ6JcEZscMEkIzHU251DLx7rmlisnrj2ZT2HSQFCUPtPzzDf8dkcEvEzMFhokQqa2G9llkAsUzQbK2Zj+0Vvv65E779MbL7ysYf0G6w977a0//XY/rTdmTQXJjDjAqiRRLA4MrCwrV1E80TIBzkjZnPwnCOSiNjmOxeQiEcnu8Y+YEQwKQlchDgmbBya6Hw4m+6H8d816V8b6OFPsZSv2nsyomc/aGJ9Om46TVHmfvqro29f0nAo5usJkSsWRuEYNHa71Vh+nk48+zh8G+MFLr+qphx/TxE++9H1qJJv3OwoiOdkYLwV5+b5Z4WeRIhAs0tSWwMQyuZwfsIOWATsaRBRxgZg3xBWoIlKkErNUNUyr8gdcXHLGufrqvU914D6/1+P3P6T11xinEQOH+ckEqwBMFCoreyoWL5KskeTyOWXyWWWUk58YJ2KKFFnK5po5TS4eXTDFoorYxKIzyFneP8rfT8j/Isn/x/hb3J9bHXRG3ZPnEoF/d8evg+WPmkIDReIxRe16bjdWlFAsHhf+QcQUn0ggG8uVtf8Z6/vy1gfKjJ6M7oSJt/wMUK4+qXRj0nrWQHvssItuvPLfOumvxyhdVa8bzr5Ud15zozewRrNSNIgpHk2oOF7sT2zP5aRMOuf77ZyNSTlLHMW/WeHLKecg09GcPQy/3RgBJNHG30xKRTbmFhcVKVXfKNlKfYUp9NGc9P4rb+mem2/X2y+/ql9strX+deE/tc+uv1F5tMTCNpncxRQ4EySb9Momv85kPBKLmVBGDFdLP2quybwFkgLzMrnPW7i8Cakni8eEWWYYC11rzCEO6m5yEJa368q9H1PRzgMn0c9Z/9ds6EyY3lKkvI3h+Yakcsm0chkbdzPWJ1pxXcb6QrvfYK21ddGZ5+qow47U1x9/oQv+fpbefvE19SquUNxG/6Igam6gwAwM7KDKFowNss7Zk6UTftuNgB+S2h17CYuISM1dpKwN0LLBGn+U/jwWfbt35nJwSZ/iHspWNerF/zyj1558QcsOW1p777anNhy3nvpW9PLbCGkfxLWxn2SaCQ/XfNmR/4sgiY5k3+G4XZ3/DgPQwQRC/DoGYHfHr6PlJz5ELbTVJY6YOKBA4eJhrnNOzjlF5JS1FQNnCtOAHr20nhlTf7Xjzlpz/DixtfCmK/6t+unVCtJZ62elpromJRtTKikqVmlJidlXbaYhiUmKOfJGALso3Ntl+A0RUDQWKGsrWcmGRsVdVJVF5crUJTXJVqMeuvNexU1wtttiW/1ysy01fOBgBd5wlVIsYnI6N37OPFoTM6yW+7w9gsz5wbfgH7rN0IQ4dBscfEHD+vYwqEvhYIb0Zq5b/W/p67yPXTszCkCBLaAWKGILqFxHra91yZyWHjBcu223o373673Egan33nqn/nPvg2ZkTZgBIaVcU0rsBChNFCkRjSlnRoCc6WBFZrD1+YT/2o0Aw1O7I3eHiEw+EbbArAMRWmcm64Ux7iKKpKXiXFSfv/Wxnrj3EVV/O107bbWd9ttjb41dYRVVlPXwOwVmt2oAo9GQGK4RxgFWGtpDNAqoPXEXhzjwDi0OvHRFHsAO6oq8Lw48gx20OPDSGTxQdqgjeRO/IyTlxFb8vHWEeTrYgFmDk2PCYBMFmQ7vjIpjJRq/6pra99e/1Z477a4e0RI9+eAj+ujNd1U/o0Zl9rzI+uS0reAyqYgGZj4wI63vcum3uQgpRGAuBJxzCszQlLGVKiaanNZfbBPTyV9+rdeffUkfvvaWRg8dpX333FvbbLyVSmPNuwRyqbScyZjsg3gtFDmZrIeEAS6kUA6aZSDEocviYH1f4Tt3GaxLlSf6yHmQs7E6UETpprTi5q48akX9bo/faqPx65vh9XO9+NhTapxepfJYQvF8oCCTk8vmFZWzP0vaFgXQyxR+OoRA0KHYS2BkBLl1saLRqAITucA8nQmhbLWJbSmlJpi8+/fle5/q5SeeV920am2zyVbafcfdtMzwpU1QI1LOpgX2tajNX2cOZI4lyX+J5+0kv4nA4pKkv7YUf1bX8u5UmoxmwAAAEABJREFU/juYf0d4Xxzi+ro2DLpq/Xc2ht0dv04vv/VXrb/OmSRDEettITMG8FoBA33eVmgD6zSXGz7KFLHNxNbBUYNH6PnHn9Fn73wo15RR79JKFbmYGuvqlWtICyOAtylYJoG1E8guw2+IgEfApE2RIFA2nVPW5KfElPuetvo/c/J0vf2/1/XWy69q3dXHa5tNN/fyZiO6ZCtP6WSjHI3HjFc+oXn8Yx4xN80jWOgVItC9EQhL32URoP+cH/OFvk/Wv86TnOlVRmWJUnH2D2Pz6BGj/OG/m623sZJVtXr8wf8oX59WsYsInStvK/9507/YBRBYug0NDfPLPvRfSASChQzXrYIhvIUCc6BPIOdX8hnzmVAWRWOm4Dslaxv13/sf0aSPv9J6a66j3+21j1ZcdgWlTVCzqaxkEwuZ+cCTrfb7la5Wrs0mmrPJmxOSOlshDPMP5TCUgZ9XBpwZSZ1lCXns7br5G0g28MsMrc5WCBpthTZlJOtPRwwdoa023VL77LGXvvrgE7327Av64NU3latvEqexl0XiYkKRsLD02XOQ5Pty2Ycw5oTf7oqADfSByZYfq21FiZ+gCjLSx2+9r/defUOZ2ib95Q/7iwlpURCz8SmvhroasfU0UVKsbCY9p8gajpakILuc53cOWbQxP7yXb48hDt0Th7Deu269yz5z1x/jczPZwzm+Np7beCxbzfdkOhWPY0XFfqyur64Rv7qyzhpr6Te77K4R/Qbqsfse1MvPPKeZ30wWY3pxJGZ9RVZRWxjg1wbYnU0aIbUfAWql/bGXgJgM1lDOyoJrzuyvy8uELWJCl/dCGnOBIGVyqq+q0cTPv9TLz7+swSasu+64q9Yau6ZSTWmlGlOKF5VaOwjkP87mDkb+2v/L2f/mra8yg4BvCzxvL1lqPo2f220vv3PHay/fc6fTXe/bi19H4y0peHcUh/bGX1zway//iyKeGQDoTz1xbYoYybYmZ9Z+LP6pVEpZo6gZYFdcbrR+seW2/jRhTg5+/IGH9c4rbyhrSltFUZnKzHCQT+cVsQkHRtvZUFufHrSQz4NO3l+E/7ojAuwuCWzwTJiCH3FRTf9umt4xY1Lt9GqNX20NbW2r/8MGDla6qUn1s6oUtTlAtKRIikXMvp+WH7+1cJ+CqM2WRYsWXsvQD6mbykFY91LXxcDGUbUmSYU+TgvzMYUrW98gZZ2Ko0XikL+SaLHWW2u81h+3thJmnH3wjrv1xsuvaNbUmeJVw6ih5ftsmxMkEomFySUMswAEggU8Cx8ZAggbJ08i2FidIjYByCRTmvz1N3r79TcUNSFdb531te7a66mkqMSv/kciEclTTCavvo3IPt/vACi0GinnjKwWcu0gaz+CyKMziLyh9vBOHOJC7eWduBBpdUei7FB78etoPPKGuir28A51FIf2xidvqLPwI2+os/j3efOePoTyX6BWRoCcrbJmc1lhAIjFrD+VdZTZvEpLyzVi8FDtvuNO4oDA919/R0//5zG998ZbqptVLY5ZyaXSftJA311Q+nGty7Ui54wk7q1rDr/dFIFcOqtSG7eL4sVebj778GN9+eln6t+zt/bc5deqiJcpYkakfDoj5C9emHTms4pywr/h5owKX2QNmvseP8JBytvTkBTi0N3lICx/l24DuXnXn+/rrH/D5ZdRPBXGduJ4sgDm19TQpFQyqWgsbsaDvDKNTRrcd4A2WX9DbbDOuvr6y6/08nMv6LmnntakLycol7G5gHPicHbmBMZB+O0AAjab6kDsJSCql8WWcniBbbnGYYKasckn5JxTNBpVNB9RtjGtmd9O01cffKalBw/T2BVX1sDefeVMoEuLS/xPAyUb6i2JrG/f9qDZNZ9F+YU/0rOmhDM7j5/rnkzhwRsxbGbTVpe4HhuX0/fGEbu2hCnDj5EFs3j8/7kJqSHPuV38fj7y+JlClP8BST+G3aJ4TkmbeeCqI5SzyK3Jbn+Gb4H3RYFFe9L4voity87190+4Wph2VQjXFrd1+YlHGdri+rDW7nHbS/wkmp8goPRDJGT9KH48S5uxNdWUFL++4g2wQcQLd2Dqe9wMAttuvrVWXGoZpWvq9fGb7+m9V17XtK++Vq4+pSCdM+VNpuQHlqrzxla7s7bBPWTelg7/Q+qeCGQyGTPcF6vIJqB1VbX6dsJE1c6YpeEDhmirzTZXLpsVCwAxk7V4SYkHqam+TsnGRnE+RWHO4PwTzZYm/CHZh2eQXXrZne3m7SokA8G+4GCONU7+z4kTPnM8tz5yjnsL0KH7RZ3egvixvGSUN/IuYa0vMiOTCmReC4eDBexQuS1+W74F/gouccmfsuByvzBUCE8ciDhtcg27NoW3DOYVHr8FkUX70e+C4i/pz2ze+T0+LTKMB+XGnSfx0Mi+cnmV9u7Z3GfmMzbk58UuP6KNGj5CKyy9rPqWV2rSpxP8oYCfv/exXFNWxbKFgGTOjAVpz0FAY7G0SI85Td6ucbknLeOsJRx3IbVGAGxa33fDayCA5ix6zoQoa9SUyygoiittBoAZs6pM9KJqnF6jVx97Qd9++IX23uVXWmfMWJXG48qZJctmDOKAIKh1ikwALDkvk65ZOv3jwBpCR8inS0qWDte+Lfyc95bXgvnP2QR83iQGQCNnA8IchN9skijXbLLBxy1SsvTz86DZ+ecs/0VA88oDv47kQ3yTJeRpTgpMzlpIMv6hRVCGH/Aq5W311hbDzOX6h7TgutJ8ZSMwmWgmwrQiWy4PWtGC02/BYJHKyyJMU7J6yinItaKWcpu6avVmdZZvVXZ/HSiw8qiFCm3P+Wek1xx+Ye4J4yTLR1ZxapdbyL89rs/bFC9F41LEBvVI1JiINJOVx0lKWL9aXFTk3cD6YFl/DAXGfCKIavTIpbXHTrtrvdXGqWlald589iXdfd3Nevnxp9WrpMwMtpaKGRSaUhlFojEVl5erKZVWTW2DiorLTKItk/DbbREoMRmYOGGSrfj3VcOsGj1yz/1aadSyOuzAg/yJ/17Wok75SKCcLQZgjGPraTyekLImpCCHY+RarnFbk+zZbCIM1DpAeC3f+cyBQ878FieSfsijJFu8aCbJP5+tagQS184cT3OVJcjKx/NhfAC7b3HxK1DBa3Y+c6XTQf98YAsu8yLL16YWUhD5nqwNqDU5e/aD/CVwyLtArQm/Zvqef19+JzX7S3O6c4f7ie79CGBpF9z5lseGSOMVTCCbglj5pDl5lrrdfUFOca3OhQu1zE9U6Pt+gK89AOtMk2LFNu7bBCKaiKqoJKFMJqm+vfvo2COO1BorrqritFPT1Go9dueDuvVfNyioz2nZASPVOKtOCcszHosoFjjlSc+aXWD9dc7ya0w2GCd5OVtYiNgcADdQXuahvMt7Ujf/GFzdGwEaM1RAweTCX5qYKOekjE3IcwiXEQN/oIh/T7B+epX6V/TW6iuvrAF9+ljvkDdhc4pYB+mCwCYLOWVtdUEIpQqfecDtG4o9J8OOkCUh4v+cruVVwMsu2/41bBxMk0iBfCo5/39h/hWitdu1TKyaf9hvG5bzTjOnZv95uQU/tYRp5Uo/zEP6Ybj55juPsGr5eBmah2y1PJ63kzNvyJx2f3OKmFIWsZLNj5qx0rzLKftY+7LGw0Uz5XGML+9yvWBaYPqWxo89t9Q7+WtlpQ0UyHiWYVLgG+a4xp2bqHGeQTxrq0ucQrazr7mAh4V1CdsRIp9CA+S6Nf1IukSLx4o0qO9ADes/SOWJYkXTUtOsWk367At99PZ7igdxcZBrLIiIgwQbGpOKxOKKF5VY/0wGrTMMr7sTAoEVNm/Gt7gZmRrrGzRjylSTl6h4579Pj548NWr+MheAmu8C35/5a/pef2H/CuKE25rsUfidDwI0Yh4ttEt/aRFs7iDZ9ULHszh8fxDe0vD+uEY/eM5Do0Xi35I+HbXnvyVdL0OB3dh3ofOxtBZF+S2NvPHSWlz9tfHBvHg22Rjv/RXYkNFMsrFfFs64liwN2ac5jDQ7nj331y3PzFFznJxkeTdf26WFs//68XvKLTXnZ9cLHU/Nn9bhC9fNT+b83/JsfuWhL6Bcs/mdM3b3uQMnU8LbjIOXF6s/jxRuzmTGXO8v0UTMLqXlRo5S79IKG9fziqXyQu/6/N2PNHPyNPXr0UucG5DnNUF2ahnlbIGAujEVzHSxiJplzNK1K7Mx+HTt0n99/fmr7vuvpdfpvgDMq+QIH3LNM941iQYmSLbSyUQybxOGLz7/XFUzZ2nZZZfVCiusoKitUMmsTJwXICSPjpHI3YF8g6WBzY/mAoHwBWr9iNYItfZbmOtCWu11FyaPOcLQZBZEcwT+GW5siCqUfe7c8J/bj0HX0w8etM8DWadnnR/Bw/yoNR/UPdRWLuaXdlfwb11+P4IWep0fBwEJ/PFQ3SPEsGHDfD/cu3dvj2JDTa0++eAjvfrSy2qqrlVCURXH4uJ1gsaGBsViMRUXFyuVzSj8dG8EGN/LSkpUbeP5559+puJ4QiutuKIG9h8gzvphLjBfhKzrne+z8MFPhAA9X2vqaDat0+K6o+m1I35hrJo7Kv5z+/kxg7nWDx602wMZd5ZuM8n3od4P+c5lTYcyMqO0PHHdTHnuVfi0BTvCFuK11SVua2pr/LnCg3FrmuuxCs8MHwPCnoJ9ToGVHbzMI/x2BAG34Mirr766+vXr51/DYrFp1oyZevmll8RZLZVl5SaSZjgwcZTpX+xGpT/P23VgehjjvMxgJW9gW3A+3fUpLam7ln12uV3eiwmi4qnwYLZOY8LEan4kElGyoVETPv/Cr/CvPX68ykpLhfClGhvNsYRM+PJmiXLOKWIrCwo/C0TAEFvg8/DhwiBQQBHXaPagVYjLoFW4XsSuybkWRIs4uzmSc3Pcdd2bucsx933XLdnPwnnvXr21oiltwwYP8wpcIKeq6TP15cef6+N3P/TXJZEilfCaQTprfbzzqwPpdFrhp5sjYIb94kSRpk6Zoi/NsF9Z0UOrrryKKsor/KQTdPz8wLpV5gM0Te5l9zwLKURggQjMoXwErYK2XDNWzxYmhMoIP2h26J9w/J6dx8JeGH8t/HaoHSxsdp0RjkbeGfl2uzwLbcBUqPlgTl88sH9/5TNZsRDLYayfvPO+Pnz7XVVPr1LURYRexg4/lH4g9AuxduHcnImyM8C85/i2Z81pjgS6+E3QxfnvMPu+E5srFfwKgz0HTwFSNmWTRZss1FRVa8p3k9W7R6XWW3sdZTIZ5WwiifDFWxR+/Jwz4YPmSnuJvGWwWlj6AQDOhhMjFyg/BzV3CnkL30z23KbuNNg5iOeWt9/G1h6X+POklvzIc5GQlWeR52Npzi5z3vDLNVMhn9nPCAfxHHcu6kD5ZlvILa95XS+4XoxRayYyhU1W93OShPdsMh4FOel7P/nPgvOgzIsneeYpDwVqXX7KaQ+Rc3NavvRCUMtt6HgEWNHnYtSoUXZODWIAABAASURBVBoxYoQ/0K2sqFjFQUzJmnq98vyLmvjJZ3Km+FeUVCgeRKy/tj47l1EmZ306kUPqtggw1ket7U3+9js/rrPyv8xSozwezoz5vnn6u/DfT4VA8/huY5Jl8P31oh5/O5re3PwV7gvpttybwNBv5x1zGvPjnnLhFoh7iHvvMj51wvht+SP/c1JOrmV129mqt8tn7X4elMsZ51mj9n1bx/q+zg0ve9B8X8D1p3MtKzH0zkmUq5mYV8gw8DSv+Y3CT4cRMBlk3i/mPBjLjDjjqEBDBg5R/74D7GlEMRvTMeTXmOL/5Qef6oO33lHUnkTNPx5N+OeBInI5k1yrwjyumzeH+fn4zzv0kusbziitbr2yb70OHaHdzvGNRCLW/vN+xT9nK/uzps9QXU2tBvTrr+WWWVYo/kE0Kl4DcLGYZJMGEnDOJMx3ktwtqWStzHeQHS1fe8WQ/Dua95ISfy4s3Fz386sn63A7ggDbrRZEP542dQ/9eMgfhLAy5n/g2XU8mgchyg7NyXfzszn9wrsfIsCWv3QmrcGDB2vYkKEM/yqOFqmnKftRm5/yvuBn738iJg2l0bji0ZgyZrBl9Z++W+Gn2yLAeO9XlWx1adrkKX5337AhQ/wBVIDix367sJFchC2QunKnY+VZbL4Au9gw81MwUiig9e9zjLMFf8vTxjD7b9+5xuvZ/vbIf+d67v3s3xzp2n2bv8Zbm+NYBM9fC08txSmMWQXXQrX6FvLxrvmb60y59+nYbSd886Y8ytMPM593GeYOlzMPyJzw23YEnKlLkMWcu0s1b2+X4QBgjLIliSKxCBszmQkyOc34borefvk1/0sAsv47sND05QF6l6XX+ktdmi3Ae3HtL8J/HoHA/+/G/1D+WxefQR5QvGtSybVyeesmnJ8EVFdVKZNKqW+v3upRVi5nz4Sib8YBGbH9n3dPYvG4sjbRbJ32knttQPlZUWt3PqVlwGpNhqxa3899PZ9kFpk3A1Br+kHCSEBHaK4EW+fF9VyP23xLGvOiHyRUKMMPHnTIY0HKP88WLvECb/NyFy6FrhqKAYneZW4qtAn/3HXV0v30fCeKYkqlmlRsq/79+vZVsjGlbFPGVvrjyjVmlKpr0NSvvta0id8o15QSEwh2aGE4oJ/+6TkMc1icEYgGgdJNSfFuaWCTyMEDB6nIxm4mlREzFvlhbXEuQJfnLSebRH1PmvsTmMeCyB536LugtHk2V+Jzj7WzHxMWorOGZj/48Yu50+T+B7FIG/rBg0XsQR5Qc7KM4c2UtbWtuSkvazIScziIuRsuZANXzh42k2S3zWSh887+OaPCl/IWqOA324WXBdHsgO26aOYLQ0SBmnktJNb8nDsrq+Ym/EPqCAIg2jo+YuGp5UHOdKvBAwaqvKxM9bbwmrTxPG7ylWlo0pcff6rG6nol6xqVTWWauxF7Fhg5MxRArdMuXDcnnSvcdmuXltWtAZhf4ecWwogJVEROjbzrn82ppLhYHAjI71bi11BfL4jJpaJRKRIxu0AoZPPDd7a/HzRm37X9goGj7bEWQQzXksbcbov3YusUmjwu1DFGmycHec3P/fHU28+D78g7rf5/vGQLFaKj8r9QmSy5gWKxuNldbanfilhaWqpkU5MZAZrkrI/ONKRUGilS46xaVU2ZobTdR3Imb/bMgisSs36ai5C6LQLsAmE3SNLG9ZiN2z0resg5p2RDgxREmnHJS07h56dAAAWrfekWasTac/sSsFit4xbSM+9F+i2ka3n5vt5cn37B39+04V8hPi7UhqhzB/X8FDxJCyrct821JuIjUJ/Megsrrt5zdutpSb8lX8I2P2/P/wJ+LWm2JwnitPDCZTN1ML3mRML/bUBgTln5PqIzoUKfqqysVElJiRrrG9RYW6eoCU7UhKx2xiw11tSpqSFpi7I2B7DFWGrPOSfnjCJ2Z2FJ3xxBXH+fgyXy/U23vDKEumW5F7rQKP6sElSYBSqdTOnjDz8SB06MW3MtL5SsIhUVFYlTpaGoTSLytvIPcb3QGXXZgNZK57e93MoUROLKpHOqqa5TbU29giCqIJaYTVmLDuVdIGcrLi6ekGzi1WCrMjOrqlXf2KRGwz2VScvFY54UONU11Cqbz6m2rs4Wa7Li9QuozgwxjaYEOKsHTzGLY2TZ+LCEb0omm+MEgeptokc8KJlKqb6xQc46DmeKRTKd8Z2Gz9fu8cuY8pDCX8av+U23Toh7Z2Vydu/JygFvDU2NmlVdo4x1THUN9XLRiMinwSab6UxG1kv58uTk1JRKW3mkVCartOXh0zEsCv5g5P0j/8/eVQDaUVztb1auP39xTwjB3Z3ibkUqFCtubXEtWipQCrS4u7u7u4YkEAhx4snzd333/76574YHJEhSGvi5991zZ3Z29Mzs+c45s7vPY5koDNtQnXPmzoXqFKnOeU1N0DgMHVAF3ZHCfuYLAVgljBexVGBlae6GiiQUxXONtZM8V7vif3tnGjpW33S+THae2C8dZ/M5NDU3w41Gv0Q5rv8O8lXp6peORTDG9s3OD3mvc+DctHek0drWAZCHYB/Lx2n20aYxXfzM5LIA14DiTS3zOBYPM2bMgGEdlrrq1PyqPaWJBwpnz5lj8xXpUdaxJdeFeGa0VliH+qe+2TI8pzWjNKN6lYdpNl4+ZhnVJyrXoVBjF6m8KMt1ZethfvVL/QvCEDpX5r/hfIq3Is251owhn8vXioCwg2tbHnGH9bALyOfJD/y8PwXKBcndPHcAttt2B7j8C4tAJ3cGeJGjoboeMydPw8i338XU8RPRUFePkBeDyoifP2/uVUZfpCx3YDBrxkzrsO/fvz9849k4f7gdWOHRD8kByTVhtpXHlGtzm+YRA4X1UUgWCnszlPsdxCNDfC3w2p3X1GzxokhcFcZKTgqzCGsWG3PE0DnzmiCZOo86hM6LpEcotOR6mDNvLvGrBaoXxmWd7WCV9ljtprMZ24dyPySrs12yXLJbclz5MsTuLEllc8Q+yXZDzCqPSXlEza0t0PlyeobjEt6Uj7Osu4O4aTFJWEN+qF954rfFbtapeAd3PwscbMAOtXVQ/wlCO247LmKGQo11blOzxXDpDcxOvhYtiVfKoz6BdQrjy3XC8ayuoFDnTIy6RjSCLOVsO3Wj0DGwaXSeFhGiqaUZUBr7akjCpyz1tXbqZfOaaaCRhx7THc6dw1AbZlnqX+w6lF9ry46X52AMVCZDvtj+ERPVx0LAfvM6NZwzGAed1Ak701lGid/FQmnszNtGA1F5NF7pXRqX4qIWGo72fBd/bP0cg+rnkkJTcyuMMJ790NyJH9JJtD4dhxLCGDiuC4ftgJ9sNs3fkFT5Lg4HQur6htceFxGrcRAGhjv5hiFFbwAkE1UYMGAQopE49A6Aupp6BDmuh7YMEn4ct998G6JOxOJ8UAhR4Dn9u1+nLMNZK7TYFFpipT/1TSM7jv/Oj/PfqeanWwvXm+38l9aITSn9SKCJyjucko4SCD4XrgNTylT5XSgHWmiQGmNQ29CAmvpGgEI0Q4Nv4mcT8PYbb+Hpp5/GI488gjvvuAu33nILHnnwQYwZMwZyqjT07IlUTQ0SVVUwxpR2ZWjAqTF5BL1oFNV1DfDpgClk85g6aRJef/1N3Hvvvbjumutw1RVX4N233sHnkyejQBCtrquz+ePcKTTGRYaOAjlwAoJ2QaBEoyzFtsA+gu1FIhGWK6Bl3jzMmj4d82bPZrKLaCIFgZkES4/eve1xnnU10xkwc9oMzKOx6RJIk9XVqCapf1ozGRr+IQ1/1Rthn3M0Wt5/5z07/jvuuAM33ngjbiEPHiQPXnjuObz52mso0oj3olF4URIBqqWlBe0ksK9VtfWoqalD+aM1WsX+xzg+OA6y5EkL844ePRr3338/eXIN7rz9TrxNY0htJ6pqWNQhwfJb5fPkgxLURzmwjDGY+NlneOXFF+3cqJ6Xnn8es2l4x5JV8P2osqONAPrCs8/ibs6jxnHDDTcxfgc++WgspAxEYwl2mQKa8xDlWGBctDa14KXnXrB9u/32O3DDNdfgsn//G5dddhmuuuoqXH311Tj3zDNxPUPN6fvvvw851uRYqKuvBycDfQgO4Ed8f+mll/DsU8/gefZP60Bz5kdiPAs66JI2fP/9kbj1pptw6SX/wb8vuYTr71m89847ti+GPIvHk/AjEXS0d+LTTz/FM888Z+dHfLuafbrookvwt7/9DeeefS7OPuMM9vMaXHzxxfjH3/6Bi/75T1x5+ZV47LHH8BHHPYfrQMtVvAwpYLSrqDBOZ6LLfuWoebTQ8fHpJ5/g0ccex03sl3insT7++ON2/seNHcu+NSFCnlXV1sKjgqJ6dNeR1q4d1M/4R49wma+MXytauwfa7c92ZFDIFLhT0Il2rrcilVMHBq4x8F0PlU+FA2UOLGgtlc99KfzqgvvSycrB9+GAZJgrvO0qJFyPcrdPhzNnzsQbr76Khx56CHfddRduvI6YftU1uIbYfu2119rw35Tj1xM3brvtNrz88svI0Emq8j169IAwUDqE6po8YQLeeOMNK1OlJ8gI7dGrD2osfjpQW6+++jruIH498+STmDx+IhKplMVfYbBkrspIlhv2V2mS5WwEShOmddJ4/+ijj/DEE0/gvrvvxl3E2rdefx0zpk5DIZtFXUMPRIkvWRrwLXR0CG8TxGrpH2kazDpOUV+IxOMgWKKT2CAnZXNzs9Up9J+mIsSNFPvs+1E0E3PL+k8r9SyNa8rEiVZfkc7U2KsXcS+OCLHDGMMqQ4jXxhiLKeM//Qx33HIbrr7qWlx33Q0Wf+65+15i3jN4l5g4efx4TJs0FR2trYixT1XUnxxiI5kC6TLqW5L9B/US8Vj/RvOBhx7GlVdeiX/+60L8/e9/x93kw+tvvM7Nn1YgBDwa4OqDDD3VUyRAGmNUHOKr5l/4qIQZ1LleIpY/+uijuPPOO9nPq/Dvf19KvP03LiF2C4v/TtzV/N9x++344IMPWGUR4l99YyP0X7h0d4+OpX+q7s62NmgtqN777nsAVxCvL7/yatzJcT/y0CP4kPrBhHHjuHQc6qv1iPjUH6gX5OmA0Atnw2JBXeOQPdtfe1D5+a9wQJjtdKspYJxqE8o2mjFd64TryKHTy6FXq7W5BXovW0YOQmb0wD/HJcKrsAOVZ8x+edqGlZ8vONCd31+k/sxi5YWhxSLqPnwZ/yVhH1oBqmMZcwIulJYZft4fXZTdl5GOSSHTSEVepAIrgMekyRMm4ZGHH8W1BPHLLr0cp57+Z/z5zLPw57POximnnY7jTzwJJ51yKs4+9y+45eZbMHvWLBRpNLs0fPI0htPZThT5Z7ibXub7Z5+Nxz0U5pdcehnOIyCorjNpoJ3393/gr38/H1decy2eff5FTJ8+g0XYD+PCi8Yh72M0EZ/v3YbLcxT2zGQB6yMaX1dcdTX+ccE/bf/+dv4FuJWgPvIRkldsAAAQAElEQVSDD9FMYyKfLzKrgxnTZ+L5F1/GrXfcjsuvuhJXXH0V7rr3HoLou/S4dwFGNIIcwaOTHnGfXnVQmM2aO4f9/RvOOudcnHzqafjTscfhmOOOt+M//YwzLV9OOOlkXPjPC/HsM8/i8+kzEEsk6RSpBSjkclQqBG7FYkAju0NcIfjJ0HUwa9ZsjBw1hvw9gzw9GX885jhLx51wIk7785ls9++47trrMGnKVIQUpnA9OJ6PLIGOUwaPQG1cD7PnzsPjTz6FS/5zKS648F+W/nPZ5Xj62ecwb+5cxOkEYGcwfuJk3E/wv5gAfeHFl+AiKmYX/OsiiF+fTZzELJ7tX5EXmBuJYc7cJhrqL+IE9Yfzftqpf8axGv8xx+LkU/6MMzT+P5+Bs846l3QWzj33XKtYvPTSC8i0t1oFJE+HCicAs2fPwf0PPoyL/v0f/P38f9rwsiuuwmVXXsVdnQ4EHF+qupYOnywe5Nr750UXz8+nft54y614+9330drOvFyj2n3XeB6mUX7yqafjRK7HE046BadwrZ51zl+gdXD+P8kLju/sc8/D2X85D1pvZ5x9DufsbJyu9Xzm2XbNTJ85G3RME4hcZMhb4/rsskPeNXF9vI/zzvsry5yJk04+lfN0kl0Hp/35DM7bn6Hr4Boqt1IoJ1KB5UAAw28YIOAul+YLP/tPABluvHI5c2QG1xeZzQgZxbieDww5AR0trdzlnQUpCp7jwBhDJc5lvsr3584BhwwwIX8W9OUy6p7MJdX9sBJfXA64LkLHIKRMU1WROA0uRlqamymT38Wxx59gZeJJxMdjiRXHHn8iZeMZOP2Ms3DSqafg7xecb3UF6RDCqOdffAnt3O3VnYOd3BEGDD4Z+wnuuOtuXHPd9bjy6mtwE+X9+yM/1CkY6hHC76fo6BV2n3nO2Tjr3HNw0623cDPhDUjn8GlAF8EFQv3AOv4pO6QzlvuqnfY333kbt915B4R5Z1F3UR3n/vU8XEzcvO7GG/D6m29Cu99g2Tx3tIthSAdDFUBZ1JHJIp3LE7sT7JNLx30OI0ePwZNPP8uxnQdhztnEmUtprL786msoSO8gNjf07IUsy476cBTue+BBSFfR+GSEj2H5POt0/AjboJxzXAjXDMsFMJg4eQrrfwZnUu86lxh0dpcOchz5feLJp1ien0yei2/PPPs8xo+fiBx33VkZQAyLUH/yieOuQzwLHXt79ltvvQVtYPybTvyL/nUJLr7o3/jPvy/DE48/halTqWdwzC71OEM+BjT8A8rlkGmaA/ATcA340o0Yl973wksvUWc51q6BP1Ev+gN1A82/5l78OIvzpPk/nbqC6GrqM2++/Q71xSLSukuA8y99BhyvqLm1DTp/59332HVw+eVX4DTqHueedx7+ccEF1In+Yfn9r0v+jQcfeZQ61EyuyxBgeW2GBNQjCuQpGDpwAaaj8vnvc0As/2qtjrGOAGOMPaN1w8lB69xmTJsyjU6qDjg857kudKeAzouUWTJb16viFfoyB4R9X075mR1pcYiCbuNWvLwGAwkqkk5rQZVvCYrIE6rECn2dAwSEUqKDennijUsv3Ty8/PyLuJ6eZnlxr6CBdgu9z+++OxIjR47hbutnmDTpc+6cfoqHH34c8h7/6U9/wvXXX49Ro0bBIVDqtl3Vq3mQUyaXy2LO7Ll48omnIWF++WVX0qh8BRPGT8PkydMxedJ0eqAfgNKvoRPg8ceexPjPxrMKLXsD39PutaEcCWGMQZRAz5Psx0Q88MADuI47Dv/kru6FF14I9fcf/7jA7v7edNNN1tssD/j7731gd7C1Y33Jxf/Bvy6kcUmnw3nn/Q1//etfbb52ep2j0dJjIuo7YFCkM2AsHQwvvPACxIMZM+agtbUTLS0d+OyzSRCY6txll11ljd+zzz4bt912G899hvKnjYoO4EA7D+W7GXRuzpzZeO7ZF3A7veIawzPPvIjPP5/F+tOYMmU6nn32Jbtz/de//t3uVn/44YcIucbFX5cCVHWI38YYguAsaGf9/vvvJ29fxmuvvQXdoaBd6ocffgQuFQr1oYNg+8H7H3IX5g0qXJOoMEzBm2+8zz7fjjGjP0aewFkk4Jfzf/rpOKuIjfxwNKZ+PgPzmpvR3NKOPPOo/Uy2gLb2tLAWU6bOwOgxn7D95/HJJ58gn89Dd4i4voegGGLihMls9xU6lh7Dk08+x/XwAtfQI7j7rnvx6quvcY3Mg3FczJo5hzv+z9DwHm3Xx2fjpuKpp5635UaNGo10Z5brzGWdwEQ6LR584GG8884HGD1qHNfENMye1YqmpnY0N6U5T51obclixoy5aGnOcA7yNpw5cx7GfjwRjz/+DHcsrseECRPn1+u5ERqdPvO1cpflWa6v63HlVddA7YwcOQqzZjexvjlseyo+/PAjvEmlUXdByAmguXybChYXDiLcISuvVfHq50zGDj6wv+WfEtg7MJRD+VwRPtdoJ9fSbDoA81SYPYfXPJ1m5fyV8OfLATmPvnX0XGRht0zSFyjCu6VUoovDAWGiZLowsVzPxIkTiVPPEhvfJZZMxqxZczBnzjxk6EAvEDs7OjvQzB3wpqY2ytgpxMVJlPWvMvzMGtraoDGGE8cKR1F/0C7yfffdh3vuuYe7/HdATtXp02ZwGl17x6HuQnyChuqn3BV/6aXXcPPNt3K3+d+UxzMgHVB46HXtdKfTnRTDRSvLs5kM3n77bXu3mnSWW6jTvPnm28T9D6nXjCrdjUid59Zbb7NjYXeIXQlLgIMCHbkav+4UFDa2trbgueeew0033oJLL70UF110EcOrGF6Kv/zlPMYvJ4Y9h86ONHEqtH38Nw1u0SWXXIL//Oc/zHMpdBfd5ZdfTmdIm5qES1xXOwqVMGnSJGLfU/j40/GY8vkszJ3XgpmzmzGZxtT7Iz/ihsMLdCo8AN1pcTl3yG+99XY8/9KL9m7KkIa6HCER6sB6TEL1NTU1UXcrYdb4iVOoa7QTp4vEz/cgPUe6kjFGWclPGwCSw6Ryn7QGxGudFc4/9NBD5OFIzukkzOWGQWdnhvpBHkU6UHQ3RktzG7LZPKZOnUH9cQJ1gJcxjrv30oc0/1ZH4LhVXwv1i1deeYX64N12/jXf0q9mz2nmBs4c6oWT8Qp1m3vvfYA66o244PwL8ec/n0l9YxyybNfxovaRX2McO/dFbkaFJISqvUKLywFDPhpVwlBBmYpksJJCrhNdg8bYXDB0wnBHCflMHrOnz0KW10OUc+Q6vl3rXCJ2nsr1lEPJbtVXPv65h87PnQHdxx/wQMTAfu1i4XqTUDKGEaYWCgUYQ+ORnkweVr6WA+JNF4XlJaWwRE0U3s/Qm33DDTfhpptuwUsvv0LAaUKBSrje3l2VqkJdbR1qa6tRVZWkoI3Zi1hG7SX0xr722utIc7fXGCru9BgLMCQMsrz4n3rqaWtMvfXWO2hry9jexGIeamqqbD1KmE1ge+KJp2jUP0hj9hUahHOYrL4xsN/A3irnOC6BZo41NOXJvuGGG2gwf25Bxmbjz0cfj6Vx9yRB+Fka6e8QbC+HxvX4409i7Cdj0UIAb2lpswrAk08+yTYfsA4MFoXvR6g0eIpSeZnH9JHscxvTwPZ9jj3OPkeQSsWY5iGTKaC2NoV581rxwguv4NJLL6UicBEeevBBKkSz0NDYiIAgJGEXiyZYfww5AuKbb7yN++67nw6AO1iPj2jUR3V1Cn379kZjQyP0aabyNO3zGRCwSzkaP348TJeTJSSPtc4VatdCt0fmcl9cGerXa6+9xvpvp/I1gdXJoRFyLO2Mf/EV9n766QQqbnMtDwMKbc+LMIPB9Okz7VwEdDxE6Rypqqrm2OMcg0c+pJBMxij6gWjUs6GEtpQN4zqIapeIxr/jeHBo3OW5s95BAMjnv+hjZ2eOyttMO74PPhjJNh3ysYmKwmeMgwqY+mGjNl9razvbjpAHHhMNNIejuYvS0FCP+vpqaG1qLrSuqqritrzvG/YzTooyTy16925EXV0NPA9cv8aOp1BQn4yt1/N8qxSN5O7Tffc9gLvuugdSjELjcDcoSYojxfXv+S7Lg/3xMZcOh+deeNE6wvSYyPjPSv33qHyBsoid/dl/TTcOBDwI4XDNkBg3xnB+UtYomDNnDorkWcTzqIQG9trpVrQS/RlzQFj/TcPXeUvdM3F9dT+sxBeBA7w+Pc+xOpUwR3gQ0sD8/PPP7S37SovFIqiprkEqmbK3ZKeS1YjHkmzMASGLYekrHUH5HSZG6MyP01EqfMzQSG9tbaUOkadc77AG/4svvmgd2XIsvPPOe3S2vo1cPgefMtqn/NXjXzJAZVCqbEhMNMZQfufQ3t5O+WzYaAAZlTImH3jgIeuoYCIiEQ/VxDOP2JTmrvm4ceOhPHo0bMKE8SzrEiM8iu88hK8ai+dF6YQHXn7pVdx26x00VO+hjvECqzOk0nfOnGY89eQz1kC96sprcOMNN+PKK6+2Tg05qltbO9Hc3M6xvGvTrrjiCjtWbUCQwfyaktwj5s6aNYsOiffhGAfiU0K8pZ7gUUeJJ2JwfA+d1D9GfzQOjz3xDK6+9lrcSN3t6Wefp5Pgc4AXQ57Od/Eb7GIzDWw5FaZNm8Vz4BgN/KgHnTOuA90tAPJPRrPmmA3DcV3bn1AvbUGIInUZY9THIjcsPreOlXg8DmGu5j4aidp5r0rVsH4fVCfI6wjKH/FSTgQde5TxjutS76lGPpfD+++/b+dbGzvilfgkfUGPiqSqqwAD+6FKitb2DB0XI3HrLbfjrnvuw4djPrLnDOfTddXnkMcGxhiGle/icMCRvSCCw3XzFSqnOS5gSiRsB/OHXH8hJyvi+Wjh2tOdGYq7jgPD6dG61DpjNlQ+C+eAs/BT///PaHFwrVD0cO11u5ZtetexwwUVGh4oDEMK7YJljEtBwFI2/vP90fIRfZUDShMxPTQUviMJgI/R6/4UJnBnFbywPSeCno29keaOXFt7G5qamwherTQiO7ibmrEGo0BX3l15lwXiMpYk4B2HwoBVz5s3jw6Fm7gr/YYtwyQaXTHE40kLJu0U5L169VAyQbuThv2L7McjVCzeoge9A6onyx0FYwyBJGrzCfCff/55u5swd24riJU0SKvQr28/VNFRAX5GjxlNgL0Pl19+pTXwpUC0d7QjGolDikoinmAu0AveyfYepaPgLcZbbJoxxoZSViZPnkylpMA1ZZOgsclwlac7m83axBbuitsIfyZPnkbF4G4atbdCz/UzCeJRNBql4VilQ2uQS7nR85BSGAwFp7zkMnBnz5oLvRMA5L9IQlLPPcoB8Oqrr6KNShLYPwlOnTPGcB6yVklR5TU1SYgUF9C/8MILePTRx/HZuPFoa2vjOAKdQiTiWUNY85BKJeC6BGsy0nE8uPa6cTjutKUcjfcM56C1rRUdnWnoOELjNpWqtnXFYjH0aKwjkMexwgoroF+/pxqfDQAAEABJREFUfpw3B3oe0raZz7OPecs7h9doPB61a0CFpXxJ8ZLzR88Ttrd3duUDUqmUsljK54vse4H1enSgZG19ajeZrKLzYh4dB612bTZTuWptbeNaStt6xEPP82z+efOa6UiYg6amFtYFO87a2nqov4lECjI8Q14L6vO7775v11cLnQ6GSoXWQmcH1z2dGIqrP9SF0Mz25AwqFELubEyi4+lxOpY+QECFRgtTCo8dwM/1J4QFe3R9tPpCOF1HChyxCSlejwHXWUtTM6zS4NO5VCjyXKBMFapwYD4HuKTmx2EYJZXT5Fxiytf0BaVVaFE4ULr+hF9yjpdrMMZQxrbT+T6FcjakIzxnHaXCWBnpwpDq6lq4jmvleENDDR2yHoYPH05HbD1kSOa68FOY2rNnTwwbNox5Y7YJ+gDtzrLuCNAz6o888hgmTprIcw5kECYTVZQNoE6RZl2lPvq+D4/GhjGG+kUcUTqtW+ns1w65DHvdncAK2EbC1gF+dKeC8I9RjmU6nnrqKbz37gfEhwIxMgrJb8d48CMRZaGMH2fvyFM+3Q2pxCKN7GjU73J+RIhF87gZ8BJuvPFm6h+X4zM6hIU57BbK5FAEzp49h7vXn1DneR7Tpk1TVTxvbNvij3bJ5QQo0tlSoJM6k8tbHMvSCSKcKrBdLXTDulR40pTpePjhh/HIY49Cdwzq5YtxOljKj0G0UnfQI4qhMpMSqST55UHlGxoa6IRNMtWxjyEwwr64oPJCPgfkcUkWC7998lmhcFB6X1tbmjpLGzT32VyW+mIaruuSz9WQg0V5Nf/SS5ZddllorlV/O500HSRDZqhv6vPrr79Ox8JMnQaTUVNbg9lzZtMRDPY1atP1E6Hzw/C614bSnXfehbfefAd6XxHgsMuGfTe2D3B9gGn8qXwXgwNOuWx58fBYRjwDUGWCrsDQMZhPRksntGsnQUdgZ1tJr3ONy7lUJZqnkPOkNca48rOykFT+lmU5ayon/SzD+bz/WY7+K4PWYhOVk7VIJGCMMRQYJVYVqZnL6DLGWMGFyge8Mr+g7gKRzBz1wYcWhF566RVMmz6D3HKQiKWsAJehyQQK8gj69umLIYOHoHev3gTzCIEqgAz41VdfGRLsKRpsMkpdCn+VETjoFmnVO3PGbCVZkvGs3fBVV1kdO+24EwYPGmrBUydlBL/w/Et46cVX8PnU6XBcCgxrmJbmto1G6MiRI+lBf5MGbUZFLAlM2qyBW3L+gGP8eOzHFqwFIIViwY7BozFYXhuua2zZ0aPHWi/81KlTeRxSockzBAGHxiYNOZcySqSxaWddJ/v164Nf/OIX2GuvX2L55ZfB0ksPRa9eDdA53fKol90I0OZyR1NpMpgBg0w6QwNxJI3L1yADHfy0tXXwF4hTUK6++prYaqttsPpqa6K2pp4KSGk877zzDpWKFzBx4kQK0KJd1xqHH4lQ+cpwLkr51EeRrZA/6XTevpxHdxxoDjLpHFOBRDwF1/HR0Z627eoOBVGEhpeBi3RHhg6YDHScjFdBFPEjLONiqWFLYY899sAJJ5yAc84+C4ceeiiOPfZYnHLKKTjooIOw5pprwotGrfDXC4g4fchm8mgnCFhFhn3I54rQJ92ZtQa5Hv3QvLc0tyFKJ03IC7vcVykR2WweKqP0TvbNMR6WX25FbLP1dpBDp0djD7su62rr2EePSgDII81l0Sonalft1dbUYuCAgVhpxZWw+WZb2vL9+g6A55KP7Jfh2NXXcbrtcjJ3UQAYpoUBAMqTEcssg5133Q077LQ9+vXvCwFWhHOQSEShjxQ5rSMpNJJDxpTWmM5V6AsOUOxAJLZKyXapqOmll+10AIHXbozrx5C5RltIXxSrxCocmM8BrZ35B90iFB3djirRxeVAkRhYrkOYU9IJjJXvcvjLmVxdnUI8Hqcc9SBH/E477YLjjjsO5513Hv74xz9arBA+CCs22GADOourbflyvSNGjMB6661nHQSRiGOT5RwX7l1//fWQYSi5oBNykDe3NFsn8oYbbmAdB6Xb8wnUzCB9ULoIo8TZV7mp8QRxU9gO+D7zhE4XFpUwU3LaprOAdAu9iHDu3Lk8gtUByvpMkQ7JMdxpfvPNt+hILp2X4V+kIS58au/oJO4YhDB0AjTbO9k+/HA0VF48EkZUVSWoV8Wt/uS6DvPDPk4wZcoU255LRUMOkTKGq2+RSAwO5WOeTgDxoLFHL6y1ztrYceedsPW2W2GzLTZHY486W76lpdPevfnmW2/b/6CgROlaKqc37Dc3NyvJkuN4SHdmOBe1nLskpBvphPrg+j6MMVav0LExxh4rrjyS2ZlMBtoEcalHiQ/MAdGIpUdg9933tPrABRdcgMMOOwzHH388Tj75ZOy7775WP6iqrrZ8KbcpXVG4qTsZVb9IGwXiw1JLjcCmm2+BbbbZDoMHD4NxqJdxLhzXgR918PHHH2P69OnURdsR0nOkNeq6PjQ+LjJUPv8dDgiPF1aTsFwEhyvAGJtN8yCKE8s72zuQow4o2aE1rXRlkjNJ4YJpYRJ+wbn/v6Y6P8TAVOk3kdrUeYV2C0ezXyYmarIXRDy10G+5vu8bBiaA6KvtBRQ3YKJDV6ExLoyh8DUOr/mAfTCl4zBk/Gf+JeCJA8aG3bhP3im9bKyWPOxAPBq3ACWDes68ORi+1DDs9atf4ty/nI1rrr0KF/7rAhxyyCFYd9010bdvTwrmbbDaaqshwgtdF7QMWcDBjOmzoNvQBWgC5Ib6Bviej4gfwcorr4xjjjnG7pQPGjQISy21FGScqT8y2CXUZ88uOQ1cCnPPi+iUBdZx48Zh/GcT7bGMbt1+5jo+tEOtuxVUfzKRpCEZJUClqZQ4NHhjcAlUei5R+RRq3SQSMVuPgEfPn7fQAJUhov7HYgmoXdd1EEJgGNq8utV8/fXXx8EHH2qf/b+eCoqUnFVXXRVcijaPPPe6RVK33JWFnU7ojgjduqhdAR3rdnSFMe5WbLrpxlSWjsbZZ5+JAw/cD8sttzTbLSIS8SBDfsyYj6E6BboSpCpXJtd1bVQ76p00qnUgpSyVSuC1V9+gMvIpeTeP/CjdtaA+yYMf0LIVkHem21EM8nA8A/B6a2ltIj+bbfvtPNeWboN2doq8njRf2267LY486iiceMpJOO2003AMAf7II4/Edttthwbu5uiNytrBcHwfkaiPZCoOP1LqI/gp9zcWi8ExDsZ8NMY6dWQ4e3LSsOUO7rhHuFYEGCwCh8Vj8Qg832F9CSy73DLYbZedcMtNN+DKyy/FmX8+DXvvvTfX5bro1bMXfK411a2yWlub/WIzHH300ZBSctUVl9kyl/77YqS4Bor5LAGqk2uEjbCA5ilkH+rq6hCEBURjETq5RuDXv94LZ595Bk4/9TTsuOOO6N2nkXxtRSDvCct5noNcgTs1eTqnyMfuYzY8r+/3Cct5Ve4nTVb2BJDICckXGWlB14D075rCsIhiIYccHWQurzWPk22MRm8gibU4BH5K7TLyA31Vv6r+aqi0JU/dufeV3gjTv5L0Qx2qF6r7+4R6/l9rReVEgV0NQKiQ64hLRcmWSvkCG5cMK0X025WmaIW+Nwf0ZvWAhpUK6i4dUUjc0DwGdNAJL+W4112CBTrae/ZshLDskEMOwrHHHYM/Uy4fe9yxxLY/0DD8JYYMHQKHhkIbnfkF7mZHY1EMGDjQ6hBDhgxBbW09osQMhw20tXZgzJgxFnskz/V4nLBbfdGdW7vssgsGDhwAx3WJkWkU2b5wRwbqnDlzuaP/jJXPEiXCwmQyaTEwoFdaOLbhhutDecs43NmZt8/JC2fBNVag0R1CsqkAYZMMzRkztEkC+HQmyOnRp3cf6hieusT2i1yShmGe/engbngHwMbz7Fd7RxYtrZ1o5Y55RydlXS4gbsAasMIb8GOMyhaZzpVOBni+b/snzJe3IM4d/VVXXRW//c3vcPrpp+PCCy+yOLT5L7bAoEH9WAOod83GqA8/xLSpJQe247oABVM+k4V0McNcMeKZZCyjXd+A1YeMB5aXwmBjjM0fJQa7rMMYB8YY6xTQxkE7d+/TlNcB14AM9RAhHPZZ/6bzF7/YhDrMAdQRjsAZZ5yO444/jo6AQ7m5sSV69e7FdkLWnbNhkXgp3ooCzgsTUVUVt/1p5+bISSefgH/89Tyonh122AE9ezWCJ/kNEaHzXW0aQ92fuklX8fk4Xuxat6qzQovGAcNrHQi+VphLan6aYMRjgkLJbIUh5wNcGy4XXCGTRiGbQUjHTcD5Ft47XJY+9SXDuh1W74aAy7ZU1rBmx+oMjCzml91CmbpX5fDgq8SkH91XfVysTn118KrQMpkMX1hYziPTR5Mvpe0L4qXOgmEXOZzEgJMoxVdU5CQ6nsuLM0ZBHoXLi9PljKrOBYUehYbvOlhQ6DE9MAUUHJIpUBQHJeLi0gILYOB4EV7wPoUPQ4fkevYYVoAX8LP+aI49D/ksecddV6OLipqSQ74ZMka3NT/33DP25SwBj+OJOHLFHOY0z0GiKkEP85Z49pnH8K9//g2/2nNXbLLJ+thzr91w/t/PxbNPP4WxNNxOO+Vk9OnVE2G+iFQ8WeI9Kxs9chSeePRxAlgBBdY5d95c+4KYlVdZEQcedAC23GpzGlY+weEYbLDheshkO9kDWGAd89EovPjS8/bYJfjYCOfzozFjcfdd9xHEAzQ21mPmzLl2pzqXL2C1VdfgrvDysIZqMQ+BXMjVkmfbBRq3mVwadfW1CFmZCFyX+l+yVdy9ePb55/HOe+8hkUohkaxmDpf9Cdg/KgwE6iIFGUzpamhuaYPj+hg8ZBiVmaWw2uprYp111kPvHj1RW5ViL4HWplZMnTQZLgyK+bwlNTxl4iT7aML06bNRU1uNeU0tSkZdQy22234b7L7HLlh+2eHYYP01sd22m6OGhnOxWEQ8FseHI0dzN/9uKhZZpKpqyGcXIREvSseLHA2Og1JaCLsrLqUsx3kP2cIVV16Ghx5+gPK4dD20d7SSTzRSOVIpy3IWuLw4CzSEVU8QFNDcPBcdHW0srRoAh9e5rm05BKpqawBemyGv9aJy0IDLZrMI2J88dwakuNRzV755rpw4IaZMmYg5c2apNUSiHoqcDx2kCQzGuIw61hmkFyppNycaiapWslxth+ASJnjkkWf+OMun25pZpohNN9kQ2263DcONcCAVzpNPPB6DBgzA7FkzudaKMKzbcz1ox2ggd+wP2G8f7PbLXbHSisujb9/enEeDTLqDfCygKpVgOw4yne2oqUoilUwhzXiB86cXSbW1NnOttcEnH9ZYYzX868IL8Pyzz+E3v9kTq6yyClZfcxX24WBsv9P26MW6Xd9BMx0phrLRsLccEL5vqDIq+pMlDdjxIAyC58KPRuD4LtdJAUGYI/8D1NaQz+1cj3T4xHwPUydP4XwYKohFRDwfEc5h1DhYFPIch23zgnAAw/Xtsj9cLb8AABAASURBVG2viyLqD9dwdSpJp2cEPI2QinqBsiMvZwSvhWyO1whxDgugkGklAttYOGGJfjh+SqQQnAOF5GO5O/YMr1/TRSHXaUhcDaBYadUGXLEyBlyueYcMUnGdDXi9FykjxCsdfxOV6wdlg+LfJwzZH1GRC8g4Hnzfh25pDjQIwz5SjoR0BIjA/ivZYWhYTgSORWkVWkQO8NJJEnscroMgl0OUBlciVYWWeU2YTCyTsu+wavmNGdhvLO7RSKsllvqAySMoZAEQd4IcPGr6+Uw7ZWwrejTWwnNDTJ86medDbLTRxjjq8KOw2sqrIZ/NA4GDRCJFrM/bWfQiLop0xrJL4HKgMbkFdtttVzi8xmfM+BzxSBQoBtRBUohE4njxuRfx2MOPgUuBu9xV0N1Fzc2tWHudNXHDjdfhqaefwI03Xo/ll18Ws2bNYx/A9nx7W77uPABCRImtOcp/l+t/1JhRuPX22zB95gz4EU9NoYn1TZsxE6uuvgbWWHNNCB91/cSTMRS4Nusb6oizBcgOHUzHB3gNimLxKtYRg9QK6SCvvPYqJkycgCidIdXVVcyfB5c3XMvYgP2gfsvrT86YttZWi1+rrLQyluFu+29//Ruswg0VyUqKJCuq2lvbMHf2XA7B2Jevqc10Ogs5azRQhdp1N+D5dCcG9OuP2poqdLS3oUg9yZgiioUMYlEfRY7fUG8s5goICyE8L8r568TcufPgur7lr4ELzUuBjnAmYcCgvqiqSQDS2SlTuQgQUq4m6HjIElPzmU5U11QxOccxOqhKJlDLcafiCcuhInVVl3WCn0kTxqOtdR71uxVx8UUX4N6778KRRx6KtdZcHSOGD8ff//437LTzDtCjBQUyOk39oyhZQ1nhcv5YReW7qBzQpOoCoryHodTl9UsrHSUCrz0usXwBXgCSgUNd2dEa4Sy6hmuCuqvDOWmnvGijPulSYERjLuc8hMP6Otqb4BJHPJLLvG6R64vkkCT3Q17oNqRMDxeBApUx7GM3Aj8OqXytuJQzIsM17pAAnXUQmhIx6xL9qjf/tQ50r4xzUfr3TJzkcrzckJhTjpfCoBTolxMHMlbRwAChY+BFIxSeCcR5Ifu88GS0dHZ2oo0evAyBI0NPb5pK1YLCDipZnfQOLSjUxWwXQMhOUlrKc2QYGh6HXBySoFnueOYpMPSvV/SiCV77COhpKiKE43jsZvdR8/Dn9i0CnvHIC4fXMPmo8bsuNEdtbW3QG2Db2lqUSnZSyIchIn4Ea6+9Jrbddmskk3HooiXOQkI85DxqHjyCYowC3RguAlsaCMR8zosAPJPJQaCjcsZ8kadXr14QxeJxgkdIz/UgyGssAa5qCpw7gZO87bqFXvOvagGHRgGNQDoalI9YowAuEWfokKHYeeedoV3ZXtz9lTFqTIiolALmcgme/WkAakzV1SmmoNRXxgoUUFo/MpYVlup1oNvCRTK2E4kq7jpXw2FbWt96nvw9OgxefvlVnHvOOdBb4D/66COONw19dGdBbW0tampq4DkuGyvxXbvaui6UR+NSGKEy0bdvX6h/IJ888lSPGAwZNBBSIFy47CuoCGVpgGbmt6H5U3nxSp5913VZ3CjJzi3IrxLfAO0w6H0GLS1d88xrKE8++r5hmZBkWE4hA143EPE6D2kcVBHI4/EoNF86O2XqVNx733249D+X4OKLL+b6+Zj9C1BVVUXFKwL1gxOrrF31BqytyKTApoVcXzbS9SMFTtF0Ok0nwRwqFnORzUlphK1X54wxMA5KxD7xDESO5BDrc0hMgNGxIt9I6kcIdsiSxuXHYpRhUYBrpkePHvaOlPr6evI8j3jUZb2gQjUbjz/6KPRfJ+684w46NabYfHoT9E033YQrr7zS3hkzYsQy0KfIPtXW1SnKdkoBGVGKhKXgW4+7sv3/CcR7jSYk+wOu0BBFGtpSMrWGdS2CSjynGhC4MIfuUBEOLAqprOrNEH+00ye5UCadU7xZygnloM4Ly6LRKBLcKUymUrzmS7JCPf4uxOVjs5VDe7DEfxxQJLMXDknfUij2ishosro0L93zheR9yOwZXovijeamLHOMMdB163kefkjyXQ9BPkBITAioIAaUW2Gpk3B8YhoNUvURX/mY8vGCTpbPVcLvzAGt5+46oo5BqSg+x6Ke1RFiMelawNSpU/DIIw/jyisux0UX/RNvvfUGl1geiaokIszr05D3fIcYlUOOxqZwo0gdEPwMGTIEW2yxBVZaYRXW7trHtyKcY4dLVjpHJ41HZsOIEcNIS1vMcVzYNWiMgTGG9RZRoDN6zqy5aGttR1SOPt/nOZUEGhoaIBmvOwfj1EF0J0G571k6HoTPaeqUWu+lEqVfHecpRwr50OJSGcekt6y//vrUlbbFcsstB2G/rg2V0oaYwtrGOiy7/PKobWyA60Up+5hq2HFeY9KTytcXUwHiriGzXeK5x+tLYYI7/3KMy7GepsP6pZdegt5DcNttt+Hvf/ubfcxh1vQZrA2Ik7911TVIRGNQQyZ0GMJ+WK0NS/Nno5Z3HudD7TjqkpLDkEWF2VQedbxAYr1M1+aE7qxwqWPxEGM/+Qg33XyDvVP0/Av+gfHjxkHXbpJ6pE/nq0i6GWhUak7ZEKRHSgeqp8NEdWSyOep6RUjveOD++3HpZf+GNjHeefctaAPpH//4BzcMbsEVV1yBrbbegk6c5SEMj5JPKcpt8b/INVD+N8Sqs0KLyoEApfUSsALKYv5+VaxqJSiP1pfC+UTjWvOha0J6s+Y9oLEfUMm2c4+A68+B7zqIkiTvteZLFIGV8Y5jscZZSOi6LkQ6b4zhdW6gj65PUanXYEtAF3To9EJJY1joySVwwlncNsuT0b0iMULg/1Uqt6XzovKxoRBRPfaYcVhRw1+uhBw9iwUKzpCKm6hI741IeR3PRSQRg0dBuyjks6zvRhA3EUSdCGKWfEQcD1GXxGM3dG084rhwtQDYJ018QYoDKh/Qa07W2IsoKFuE5FOenl096yYHQJ5eO3FKCl6BHtvGHvVYZ9217O39Auh4LGnL2/M0mMVfVxcewdkYYy86pdnzBHOBlG4Rk4NBTWouVL92Vfv3G4h+fQfwanSQzeS5k98LPXv0RkN9D0T8iPAALc1tmDunyT4fHnKRql6dyNC7m6VgV102jZEMnUcy1gTCW2+9Nfr06YWQO/8C1bIhKeGw5pprWpCWs4HFqChINACqT/WKFC/XKyEUpTGgcXRyd1I7wAG92KpXOwQ3XH8tzjzjdPtvfR5//HFMmDCBhmsJMNUftSPlwPXlJeeipAIrA7y5uVnNczgheQoqQQXrve7du7dNZ8dQQ+Nz4MCBVCYSNk3Kh+alld5/ESjOiqzPGAM9KqF+K81m5k95nlXGMeQzr0/9R4G21g4KS8O2mYlfz4vYuTNGc+gwxZC6vvY6V/9ydDpkIf7ozJQpn9sXO/7lL3/BhRdeiCeffJLz1ARWDPFZpLWgcUS4PkBZUaBMKHAhSKYEVC5E5AhgXH4dzheQJujP5q7C3KZ59ljnReBHdYqMMfP7y2SOo5xDR4tAVLY6uEsfUhFNc/cjy3mWMrPGGtrRWc0qJpkM55TNKBw58iP77xlPPfV0nH76GZAiIl4PHTaMiskqdOJwXbMbs2fP4q7SLKv48PDn+yXfOElWgXBovIFkOP8irTatE60RXWue5Ak4v+SWcERGn2SUSwxwE3EsCnksF6NSmIwlEI/GEaVSHPGjlDNRRBWngzC0a8qBMVyHAeydI2nKmDauhWZeb+yOdZQr7E4mZF8twY7PcKwLIvwIPupXuRvsMiwxIeS1SfE6/5hJ9suh2BA8LwphNHVQ+FXilNpzCwrDAOClb4nR7x0GbFHO/ID4FOh2bDoCJAtLnXMAK6MY2n6WUr/8a758WDn6r3Mgky1wdz1tcUyVT5kyA3fddRfOP/98/I3GqeJ6xE7ndL2DiryMgSLxS5Sik1yO8XR7OwYMHmwxesMNN4Ru96cZChkNyi+Mk7Hc2FiPTTfdlBsUa9PxkGR1DiRDGGFeA8IMZs6cjYkTJ1pcynPNtLa0Swwhyut9MNvQCweTqWr07NUHwlnhtfrHLkH4KpyWE4B2CsuFOmX1BDmpKb64Qx+wHa1oQAbOSiuthC233BJ6F5JklvKpUFtbO6J0jCh9o402soaqjHnlAS+YKPULjV1Oh1wmqyKWpFtJJmrc4tG8uXPR3DQXBTpL9Qih/nXwGX8+DeecfSZuvvlmvPvuu2jvyNiychT06dOHelUjyBAS+0mcw0I+6oPaUXtljF1I1gUm6y6+ltYWwn2JT5MmTcWdd96Jf/3rX1Y3euaZZ+wGhPGk2xk4rgu1E5LZGicZDDlh1lprLfv4XmNDPfTJydlCXVP/fveee+6xa+nMM8+0/9lI62kwnUWrE6flcI9SlrMD1vHDylllyPWYUzUVWoIcEM7oZZTt2TQ6uMGjeJoO5QIvrJAy29CGC5gpgEGBpLDI4yLjus6EH0EQovgNBONAZBwXDusTuZ4Pz4/Ao/7J6lCmAEBgHBS7KITDY6UBpdXLDPw6PDBdxMMl+nX+F62HptSKQlHpSL+Gyk+pC/OZAjAN85WeCJktz43DSZNQE+N026ZuHatOVaFI8JYQKxY5kbzovxqyNpQ+TingpJQiDtsxMJkCQFJo0gWENBoNlXKT5jJh6OSL8IrMJwWB3lmfC8E1nq3CdV0b/px/QiKiIeiCvLAA3MWMAoWrDHTdFqekOHd5A+ZVXCAlEBFYup4Hx3VhjNEpK1xVj0gJxpTSFVd51SuwFggK3JReNsQjvCBrCPgipSuPQgGCAEjnDQy0XlSX0nVecYGmjO8cHQzlNIUiGae+79MA64sGeviVZoxRAAWqTyC87rrrloCRZxyndF7rUcNWHapfbfE01B+tH8fVEaySEeNOsY5kxOt/Cz/zzHOYMWMWpk2bhjlzS4a9dkRWXHHFEthXcwfRcSzPxBPxQ6Q6xD+XfFVcIKy6i5yT0nnHKjfKY4yUGl4DzNiZbod2QTSnGpMGp/zijcYR0qvObEwujc1zPU67qyQqLQVengE8N8K00nnV7ziezW+MmR/aAvbH2PyKir/y5Co+e/ZcjnkWJk+eZl+0NLvrfQ2ae9Up4qBpQMeU3bZt+8sjew661h3bXpkH4n2aIKG5MMZAPDHGsASgdSAyxtgyNpE/pboYWeg3+MoZHYeltC6lSPNsqIipvSKdX17UhxTQAw88EHqBUb9+vVBbm4TvG1uuQDmjfxslJeevf/07jj32eFx/3fX49JNPIcACx5ZIpDj2BBwvyjIO6Wf8JbsNAVy44CreRVyMFkNsyHl1DNchDToZeroFNKQDl1oBMYDXjxH/vn+oNg2xAZyzgDgU5nkNsF6FRYV0WqcSVdxpiiMaIXEdRCIxSA5F/BiiPMaXAVEd+RqpHSVqpkUap0hxpf84SGv/6z0JuV5BvgOWydCBm6JGAAAQAElEQVTH8LhENHASSaRIyXiKThTyhHyJEPMjXhSe47K0yCwwNMbA1R9DG/ueocOyPmVYlCRcVw8DzqEDUNmngk99glH7lX4iMlxf+A5zZgtVfhabA5oTVRKl3IzR2FV89uxmjBs3idjYZF9yp7v5lC5Dt8iNB2OMlek+1xD4EeYao5oCyGmeTMV5DXqQ81q4oPMiZsXgIQOhF/DqPUKO6yoJnucBLG+MYWCs81WPxck5EaNx6DIfz0D6zLLLLI/eNJDR9YnSMWjLdx13dqYhB4BwtdhtfakfIpiujF2BdCjf923dPXs2cuc6b/FO/EAAqN9DhgyCnMpq36HeERBnhF3ql86XdY+uKmGMsfzR9dW9b5JL0iM++ugj+y/4Pv54LKZOnUanRTvKH7Wh/8YzYEDJGV1OX1ioOiXr1BfD6w1dn5DXkPrYdbjQwHXKc+BwwyLGuTA0+FutbqDNAr3AcdasWQip20hPUUXGGKhutZ3lpo5D/kln2n777bHzzjtipRVXgO4syFO3V37Ng9aQNhvOOuss+y6fq6+6ChPGj+dpe8GjnQ4kzVnQ1Y7q97nxyAyV75LkgNaHceEQM1w/Cq21SIQhHULCEIdrzoiYxxjDte/AgGTjBq7rW5zxnAWHeTogCzlec7kiisSGQDhPXIc82116B7o+XNI22a4YAxQdkkKSsndls4GwRGQPluAPu7h4rasC0VdrETPKRDllMVNhdyqXcboUAoViisgjx0RhtggRGJpcAJMN7HG+I4tsSyfAtG+iYjqPhVHQmUc88JAsekgwjIceLJXjgYsYZzHK0GG7bh6IulHEqKTotnctGvzMP8YYwFLAkITyh/51Wiw6pRQZj67LvDyIU3CKjOOgSIEqg9MYA9d1CUweAMeCnN4QLEHLBFht3mpfsMI9CAqQ4Ea3j/KKBHpKLocCVoGDzimdPbNly8c2LWQqqVxGaaJYNELvfBrNzfMIQIn5DgA/4lolwnUd2x8pFnr0oAyo5RBdHxmv6m+5TYVqSwqodiGiNAa0OyywV3o6XfK4Oyyf6SzFGxtqsd2222DPPXbHGquvRkbwJL/ibQheFyRYgu2T2uBpTo+x5JK/IqWpDWMM8xUR8k9pIpUpEeeS8xfQm1qiUp3Ko1sIwXb0nHuBxg84Xy4Fqc5pnJ4bUdQqJ8YYtu2SFBqmdycedn01Pyqr2/UiEa0BoLY2RcAvxZXNGJVly7Tibf+71o/KibfKo74rFBkK/rraBvheFGAflcejMhfjjq1ClXO5JsUTh3WJ2FHmXZQv+bWAYppPJTuua5U3LjwYz8FWW22FI444Anq54Y477oQRI5ZFNR06PoEs4kdsn8l6XHPNdbjuuhvsrpd2YlRXMpmyO0OK/+yJIGyXL69dMP7FnQDg2g6t8prltWR43uMcu5ymqHFRRYO8R3XtfGwQFggnvk8YEFuER8Il0FkciohTITHJFABRpj2DLEn/+cI+TkaFQn40YUeUOAL7MXRElAhl0MSXP5IDSpEIFD6KbFyJS5TIULZvu61QZMh7XqthN2IyvxyFsJ4x9d0w3tHaAZH+lVO6PY0MdxrFJ1EunYPCb6JMZxaLSjnqEAmugxSNNFGM153nuOwdIPkSUs6onzah8rNEOMAlhJAtS1ZrThhFJGIo/6IMYTHZMR7ADaC8lHQa1cpnKPt1S3sxl7MYEksmoc94GnUi7cQLZ4oUssIFnVNb2i3WDr4fIYZRZuicS9nNBaEsMMZgzpw5mD59hj0WZnCZsI8GcjBrB/3Jx5/Cs08/h9tuvRXaTdb7AWxm/lDdoQOgFR0dnYQCbjKxPiaX9B32XfHulMl0Mn8THb4R67zQOY/4oU0OijNiCp0aDY3Qu2mqiQvSdZRHOFjiA1kjw8V2kpykXi09W/JQeUpO9wAao7BKaSon45jDJ2qCnAR692rEhhusi1/utit+sekmqLU76aGa6iLJAREPrfNb8dDyXnWLT8YYnvzia0zpWvsi5esx9cl1XPIqoB6WZfhFm6pOOK561G9jWD9JcZFxHMr/ZoRkejyVwmabbWbx9g9/OAq77bYLMXc4N0KiFieylMtZym5tOjzwwMO45JJL7At99cJG1ZVi+Sh1NPVQa0KkeIWWLAfyvGYC4j5VVRiubRQBGe3CjkxHmviRIT58QZL5OWJGlrJfYZGbvwXO/cIo6kXhOz48yhiXV4LaCOkE0CZCgfJG1xLgkAklCg2xg6R9AZG6pDSR4sxov8xiwyX9o17/YH2QCBCpgXKoeHcSwIqk0Eg5E2nH3WMBUZLMj5PxCYbVBOseyWo0kqo4MVFOdr0bQ72bQKOTWGBYG0RQHUawwJDnahFDjYmhej4lUO3oOIoqN4IqxpPGg5Oj4MkV6ACIwOeOQVAoWoGEn/tH4CikIEnIS1iKJYpLaCYScR0iwwtNwjoWi8AYYwFPJwTsZWFqjIHKgR/Vo/SAwKW4McaCiQAhQnAukQfDvyg9fiwCgV9zczOaSTpWngx3feVFlwdX58vGruoVqT1jDFyOQ3GF4Kdk5ML2R55fAbnrGejxBZ62O+XRqG/Px7hzX1tbq2SrBChSrkfx7mSMsYcyeLPZrF1DGp/aUD+VbnhB9OvXFwMG9EOPxjosPXwotth8U/tv8I466ijsvvvu6DtwIHKddIAVuFMFQGNNJBJWIeKh/co4j8ej5H2G/WVeth1LpEDEoxedwMg5U9uGPFQBOWVEjuvacemc5kCk8+KPQqXrvy7otjo5LZRWyuNACpXyuY7Ldhxbj46NYStdpPwi1SNFSHEpHDleX3pWT8bxrrvuiJ133tnuxsi5ojwao2HfNG8qWySwa/2UCSHA5aKsJAfGGOitxrrbhAn2nDFGUbv+lNdlfSL1UWRPdv2oja7owgNDQfW1s1+kWb5wV0p9Vf+1Bm129kO3GR5/wgk48cQTcfDBB9vbPHXLqPqjcuX+jPxgFB544CE88sijmDrlcxZ3uNYLaOta50z4+X65hrWexQDNl8jhgUJQMZDXPuJGkIwmEfNicIXKlEVy7Fa7caSIDdXEgRQi+L6hytb5SdR4CdSSFNZFUqiPVqEhVo2GRA0akrWoJ9XFqpD044jSyQw6k+XATjd3wKURzMsdhiG7bVUJhQsjh2tc51SmHNfxkqTSS/KAsoKj1S8q90l91fgstvOET9z2GUYYxk3EPoKXcKJIeXFU+cTfCHkaTaGWPKuLV+ObqJ7n68nrRQlrE9V0AGUByh0XBhHHg+95ttu6BiVrdFDuv+LgDEmZA/Oj8vnBOcBL2LaRz4eUeQEaG2ugf/W32267Ybddf4kdd9wZ/fr1s3miNNA8XuuSncIIJeruMaXzAsPMadOglxLrPxO1dbRZDFAexwHx3yCZTNi02bO5oyxwoIxWPQ4zBNbQ4KJlAb3zRrvOrmPYJzqpclxDTJ88ZSruuOMO6N/S7b///jjowEMgh4De6cOq0LW0aNC30AHQYbHRGMOSgDHGHoMfxwXjjPArfUBGqHQFbTDoWXdhpfol3tBfjCo6jlOpBLE3T30izVKAdJXy3YzGGNbPZIb8hcqKR6o7LR2CiTqWDqJzqqtXrx7Qfy8YMngAMXhj7LXXXpDuoTvXhi69NCRzm7ruzGPxhX4d8s4YY8+XRDXjvIAMXPaJcXzzR49gSqdQWd2FqPcXbbPNFvjtb/fCrrvuik022QTii+P6KM2zS6dInt2jpsc5lKPE0MkPBIjRCbT8Sivhd/vth1NPPdXe9q83/w8dOpT5S/2IRl3Ok8Ho0R/jVjpwHnnkEUydOhWgnmCMsbxzGde4SiUqv0uSAx5ceCGJYYQUd6Oo8ZMWM4S7kvGiMoYoLrzQscJa4ofiC6NqYlGZhE+iJG1OkTDLCxzITtWL/oRvwgp0+wgTBdmWDFchSad1rHBJE0Xf4neh+6AlIsvE6xxfpa+3Zuzuh2FGh+SRY2Kqr533gmMVqWjOoHNGE+aM/xwzx03BrDKNnYRxr76P8a+8j89eee97h+Neex+jXnoLH77cjV56EyNffhMfvPIGPmD6+4oz/ODVtzH+w7FonjmHhlca+UyOwj+Pn/1HwlVbWhS2hsKeSxygUSpjv66uDn369p7PIgnNfD6HGTOmYdKkCWiaN6/rnEMBbLootMDgOB48L2IFrpR5YwxlsAuXRneMRm08EYMMXtXp+1EADjo609BtYaIid6aVrvjkyVPpsZ8JPa/n0JkTj1HBrKlDHXeHjTGleonOvu9DBH4k5HmKgJq1Hv+Jk8azPx6WJvhFIg7nPqCywPnn2OvratDYUId8joY2FQvD8mC6Qs8FFPqeA4+8ckwIEIyUV+BrQYsprsOfrjIj2MZeu++B0085Gfof+McccwyOPeZPOGD//bD+BhugfOuZlIIcdzhAI9TxXe4gV1tiTTBGrcKGul1x/PiJ0CegMfrZp58S4EZj9qw55G9ox6+p0/sYREApTcqAdjUEvCorA1ah2uzdu7f1qOtWSaUFdMFGI1FFyZeCrbNAA90YY/tgDBnBObIZ+KM5ZUB+e5zHGOQYkrNi7bXXtrfg6Xk8jX277baDnqHUTg70oSagspofKS0F7uAUigGVH5407HkX8Qiggrb9jjtgxZVXopJUDbAvAcvn2a881wf4cTjwMhljoDz4r30C+Mk4woD84PzEq6rsGvp49Gg89eTjeOThB9Ha0sY1tQwOPeRwnH3WuTjkkMOw+uprIhKJobWtHbrFVHz88MMP8dprr2HixIm2d1r7CTlz7NHP+IdrP3QCaF4JH5YRekGisESk5/OT8QSijofOphZMGDMW7738Ot589kW8+8zLGPfae/iMGPLZq98/FH58/Nq7GPP6e/iI4cdvvI+xonc+xCekT98djdbPZyE9uwVOR946G+qpnDRGq1BPh0G1n4BLBUK7CA5DIyeACBIGlIlGZIf0o/yR4S8KOAci8Z/wzb6W+g+ORePSGIXnwvUIcV3xWAGIFoFqKmzVdMQk4SNKvPfoHDGdBYTtWRRbM6Q06YcK05g5YSrmTJ+F9qY26E6DIB/AkP+u8QCSnROUPpQOpUj592sJ5ROV8L/FAd8ziMd84oNHbEtgtdVWwwEHHIBTTjkFJ510Evbcc0809OhFPC4wTwyO74OQAGGE7uCQHuLTQZ/jRsBzzz0HvU9n4sTx7F7APFyAxGIeEId87i4X8fHHH+Ppp5+G5C14zhgD4YMw0BJxo2leM+bMngd9hEPJRBKu4+rQ/ivdkR+OxOQpk6mPdFDPmWTTfd9j/xLQR3cfCLt99tV1dK0ELA+7sWRCIMq8vudxHQL5bM7+yz3dhjxowEA01Nfb9HRnu6qyLwKurq6GR/0im01z7KUxRf0INH5lsjxwXUUB4l+Rzow8nV7qgxJT3N1OUKcyPOjTuyd2o2F9/DHH4oRjj7F8/sMf/oD99t0H22+3LarZPrNB71SIka+skIfsNH8X9LXzwDa7h8pn3nFymQAAEABJREFUjOE4uvqkhG+gqlQVolEfcn6ss8461sGi9+NoDWy91TZWPyhQr9E8gXpogXNkjIE+kXgcWc792DFj8OxTT+H5Z57Bp5xjvUNpx512wtlnn40//vGP2Hjj9Tk/np1r8SMScdHa2mGdAKOJ11o/4pfGEeVGS4SbUEVu4KiNCi0ZDhgCTnW8CgkvBpeqeKEtg1xTO/LNncSPHNzOIoKWDEJSQCwRKS5cUbxE6W/El5njp2DOpOloJo53EsfzdNo76SIieSBedCEsixC3FArfRMI7YTqII6LAOBAu6ipRSAi0x4ovGc590arzRXTRY6EplQ1KAXQs6jqcHxhxgEdqVKRjh2kil6HLCsRA7QxIOYhSSZg5fjLGvv0+nnngEdx+5Q24+oKLceU//mXpqvMvwm2XXoM7/3MN7rj06gWG9119I+6/6iYsKLyP6XdfcxPuIt19dSm869obcec1NzPtZtzJ+C2XXwOlPXLXvXjtuRcx5dPPqEi2WkHrU+hrDBzSz/obdgl4dAldAYyEsYxJeedTqajlj/IViU+zZs2znnG9Od51fRaT8R9SdgfEp9AeC7QsmFOgqxwTgS4Qk/CV4SwKyudtC6BzYUbXbXftNuWzzz6DXqBX/v++vu+jtrYW2lVu7NGD1Rqor+BHbYoYtWldw4FeGDOb3u5YLIIVVlgOQ4cOoYFW7nNIxaTa1qm+6Hk7lbd9ZsTzXP7C1uey/+W2ZNRZwA64yJlDoCXPvuc59sVBm2/+C+y///56Thz77rsvNttqKwwaNgxFGq+FDIUaAS9BJ0gxyNsxsAoLkIlEXNH51NmZwfjx4zFu3Dh0dqS5+9CGT8Z+SgfAGMyd14KQOR12UTyNUwmIx2NMga1TYyg5AEAFSeRBH/VTPJTxv/rqqyNJBcjAIEkPuz1fyENrIKBTQMciY4yCr5F2/dWOnArpdNYqNNq1X36FFbDc8stj0ODBMFSSpDTlOWbtxCg/NR4YY+yaEd9tmmovr0UEOiKwb4wRI0bYOXLJfyUqvzGGVXi2DmOMDXWuO82vs3viN8WtMCi1i672lV3/SaHZOrsCTKTj6+6778bpp59u5/bQQw+1u0ZaFyOWWcbuauhdEnqTtMrK0BdvMpkc9ELNqVM/R5Zx9c3lWlaeny0ZctkBClzFwhsBapn7ZZ7YOWdiuq0Dn4+bjHdfeRNP3vcI7r/pDtx73c24l/hwH3HgvqtuxH3fM7yHmHHrZVfjduLPbcSJ2y67FgrvvOw63HHldbjzqhtw5d8uxK3EqKfveRCj6USePW4SCnPbEckFSFCBiFAbcGj8WwxkaGQ066IsDwAO7Ni6jjVGRZWmcEkTuw/RV/sjPNeYpBhZCmANfGF6nCJPDoBEHvj07ZH4+I33MIrz8t7zr+KNJ5/Dy488hefufwTP3Pswnr1P9MgPEj59/8OYOXEKZn8+Hc1z5qKztY3GQsayVDLCRvhjOCdcagBDHvLLRcff0rd7vJRS+f3vcSBfKOkFwgkZYMKYZSgnlxo+HCusuCIGDhkCCm/7jLZLXQL8SDYysLpE+Z09um3/zbfewLvvvm03AjzXI6b5ykas4oJkLJ3J4rPPJuHFF1/Ex2PHMCVk1cZit9aDME2knXLdrUfVA1nu/meIx9Ir5ABXCH5Uf88ePdHc3MwjWKwpnxOmCv+laxhjV5Ztw6Wzg1AHySzhQdcpe7eAyg4Y2M/qLarQGAP6lFFTlUKCeoBxKAe58QLijvKqbuUTKa46FRdpLGo/yBforA8shupY56QXbbvttnTCH4njTzwR+3K3fBse6z8Q+NEoAm44zOCOuOZCDm2V+SbSXHQnWEHBzlKukbnfVHT+OfU3m82TD2nLx+Gc+969ekO6Zb+BAwHHQ0d7px2L9CPNkSsHisN2OEnSfx5++GGce+7ZOPKoI3DOOefg2WefRXtbG4YttRT0boCtt94a2tRIp/NoojNQOo7vOxg1ahSPm9hVA82JeAt+xNPOrrsneFj5LgEOCF9aZs/F7InT8NnIj/E+N29ffuxZYsejePqeh/DU3Q/hmfsYv5+kUESZ/yzx/9l7iSmkp4nLTzPv0wsJP3z5DYx57R2Me2ckpo7+FHPpEGj/fDZys5tRaOpAgpvTMToA4hQhcmBHGJf96hHvXJL6WGaNsFsUMkGXgYjRJfp1fsjWNUBdNLogDUetN3MWKGTj0Rjqq2oQ5goIMgU4RQqz0EUcPlJODLnWNN596Q1c9+8rcfLhf6Kxfwlef+J5zPp4AvKzWuB3FNDLr8Lwxn5YptcgLN174bRUzwH4JhrWoz9EQ3r2x1DGRcO64kpfb5XV0a+2EUv1GYBlBg+FS0DKpzNIUhg65ofk3k+kbhplhoLWaCVxB9txAZEM2ZqaKvusc9++fe1gArrmGxtrbVz/Zubcc8+1Rk0Td+YcPwpXu56t7XjrrXfs21gv/89/8Oijj1oBDNafbm9FkbvsDpFv6NDBGLHM0jC8wjo62xCN+Ij4HkaOfJ/G1an0XJ/EOm6lQbUz3n77TfTu1ZPtBsjns1hllZWw7rprEzCyLO9AgM6TFlxlcCku0CF2IBL1dGgdC+NoRK+77jo4/IhDsfSIpVg2RGNjPbbZZmsMGNCfuwYjWVfJ8RCNRmy5kEYwsYj5GmiEViGd7mR6SNCOl4A3X4RhirzbhpGA3utsZwd03RgWjEUj0DoLyWeRSz54rmGZAK7jwHVdRGm4C/gHDRpkd+XBTxsNnh49Gmw92rm48467CepHW4+3/tXcXXfdxVxANRUIKVf6F0kCQd0yp8cmsrk0xNvOdDuSKY98AylPpcnYcjofhAXO7xb4xS82QYgi5jXNQSqZsrvWum1PGaVYlCjH8RZIARWuIqnAeKgskDIhXmu9tLe3Q3y2J7p+Zs+aZZ04unVTL1CKdTkaBMB6vnve3DnIZshXVhejbJGsUVHxSo/q7LzjTthis81hlYNCAb169mQffc5/ATKu49wlqK2thXYLyDAI3Kk9ci47AHqsjOkaMz3+VpaR+2pHvIpwJ0BtNTXP445Bq6K2vP5VlOpiI9YxUtvYiPbmZjzwwAO44srL8cYb79j899xzD/TiIe1CPEIlRQqHeCCeqTIpmuU1qWOdE7/kDOkkr5T2cyZCB0B5oLDAudLFEqVsjnF3SvNYlayGFN12yhjkQsrynlhh0HAs3Wcw+iUbsHSPARhOjFgUUtlh9X0tvgiHRvQciEHVPVFviGTtVK5ntyE9bR4+fu093HXljTj/+NNx1h9Pwk0XXYHRL9MQmdOCCDWClBsjFgbI0UHnGwexSNw+c4j5HwfCUuoT0DhlcAdc5KL5WZZARH3yuTubK2SRyWegayEVT0B4rmctg46cfXQuRkdHsuhxNyaNKaM+wcO33o2/HH8aDt7zd/jLYX/C3/50Mi4646+44V+X4/7rbsNTdz6IFx94Aq88/DSev++xH4yeY923X3sDHn/wYUz46BOEhSL57iCbzViD0rI0tL/2pyQFbNTORylW+V0cDhhjkKNc5eKBoSzNdnQQFwLiY6L02BorN8YwDZyXIsVpYX56KNCAg+a5TdBL3N577z3M+PxzxLmjLVku2RnQwd5C5+uTTz4J3UGV5m4wq0ShWIDrGTbrsa04MnSqshnU1CTw5pvv2X9BKyPR9yOQLFZdMv4kd+fMmccqStjLCDHRRSbbSWdAGtZBMWIZ9O3XG+0drdBucjkP4VpRK/dbW1sAXsPRaMkJIR1pKRqjGlJHRxbCJPqymSfAp+PG4rPxn2LFlVay741ZY41VoE8ymcAmm26EDTdYDx+P+QiTJ00iMvEM9SzpOQleiz6Vhx71DRaThGVwXOSog7cQi9SGxpyhTiKDlyUh3aNIp4YxBto5D8knkc6FlK+6g7F3rx6opW4H6lLFYh4BdbJBgwdieW6OKJ/GIBnMKuBw0NLhbrvtDrzwwgu44YYbcCid3vqvBqusvLK9Df8DzpvLudedGp00yoXJkt/CWtVXnrOqqqStT3Ot9AaOK8gXMXvGDGgzSXdtNHNc1XV1YEZojPlczs77LbfcwvZfx0cfjcODDz2Ak08+EQcd9HuM+vBD6EWC2igKyXDfNyqK8kfzLT1D54QncvbonOG4EomEohX6gTnQTj1Hc6D1kKWsUOhS73UdB9mmdsybPAPvv/gaXnjkCTx68914hPTmE8/hORr4z9PoFz1HJ4BI8ecp978rCYsevOEO3HTxlfj32f/A3048A+cccwrOPfZUnHfcKXQ0PIgZtEv9zqJ16McKBpnmDkt65K8mVQUThChkczDGWH09z+uzgCJiiegSxxEH/4WPFBORFAKRqiyHEV7YIAMML65YJIpENAbwos10dCKkV88w3pCoQu+aerRTIXry/odw5YWX4N4bbsUY7gw0RJMY3rs/Nl11Hfx251/iTwcdhjOOPRF/Oek0nHviabj35ttwD+nemxYtvO/m23HvLbfjPpLCe2+5E/cofuvtNrz8gotw1SWX4uK/nY+jDj4Mm2+yKZYaPAS11TWI+BENtULfwAE9p7XRRhvZHJ2deWtU+RSyc+e2QF5ZGT+6levYP/4RRx1+OIXyQfZFLSeccAIN+dNx44034pVXXkGGioEueglkVSbAVL0CGsc4SiIQ+5DhrufubrrpJhx33HEQkMhonDFzhs3TSENMHuQ+ffrA832ERCsJd52UQafHFhQX6AucJWx0PG/eHDQ3NyFOb/sGBNzDDz8Uf/nLOTjn3LPwq1/9CgNpfPuszxij7BDwKSLQqK6uopKRsBe/+qt01Zsj0MZiHs/FoHTX/WIcKqd8+MafACGdLgGNWmWrra2GxrbUUoN0CD2rmKSxLEAdNXoU7r3nftxDg1MOlnRnlsZ6DLrNPBp1sfzyy2LgwAGI0HiSYqT2jTF2vrLZgq1PPw6FrkLNg4SybsnUbfsDBwxUMpWedipDGQo7cEy+nRM5N6RsaG5EiUTcKkY+DbdI1EFVVRXnKQKBqwzg22+/Hf+84AKcdeaZOIJr4thjj8Vpp50Gee6vueYajBs7FtTKEKFscQkEmivrxDHg/BegvjNGhTGLYpBHr949sMoqq5A3w2wfZ86cbg3/WCxCnSgkFemYSaO9pQV6r4LmRgOwyhvnVGtIBVWvMQYh/zI0ErSuxFudE0kZsiHbtHVwbXEhdPUH7HKh1CcqUsqnfsv5Mnbsp/YugL///e/2xUP3338/pkydoixWERQA6kBjra+vQzWVr2g0ZteT0n+uFHLgwpn5IeefSVAa7WpFIcU9oNO2Z48e2JDOu0P2OxAXnPN33HblDXiAhujdN9+Bu4kfi0LCnbtvuAX3XH+zvVvstquuw61XXoubL78aN//nStz07ytwJNs7Yu/9sc+ue2CzdTfCoNoemPbxZ7if+Pb308/B2Lc+wLzPZ6AumkDf+l6IhB6aZ81Be2sbqmIpO4byj8YlCpigUKQ4D5fYt7WpmV181+4AABAASURBVA6LKGqrqlHkNdE0pwkhZUtjvAYDG/qgZ6oGTZOm49E77sOl552PK4inLz/6FLJzmtG/thH77/N7HPy7A3AUwyMZihQ/et8DITr+4CPwQ9Exhx6Bww84BLtvvxNWWn4FNNbVIxGLI8prK+qVDDPoE/InKMlmdLsLIDRM61pzzFH5Lg4HJBOpIwoHhVkKJe98GukytJLJKOUduEP/Ge6++25cfNFF1ng8/JBDcMwxx9DhfxrOJF5cddU1eP+dd6y+YOugE33q1Ml2E0C39+uOgiQV72jEt7I4lytg2FJD6NAfKpFPedFJeV26k1DP88+lc1mYJ73B9aM83wE9/5/jbrvStdMvo0RDHzZ0mNUFjjn2j9apq39V2K/r/QTCCWGm8rmuY7EgR/wv6R4B8TCB6upqne6iwIbGGAhnZtDIVcJGG22A448/3v6LWN0G/7vf/Q4rLr+8xc+AhoXyCGtVbycN+2jUh3QaYazSdF78FLa5jgPDte37HpRP54R14psh3yKRiJK+kZTfYT7VqXbLmZWuR/cmTZpind661f6II47iPJ2C66+7gTrd6/jkk3G4/74HrQE+b/Zs5DMZzoGxmFduO8ZrUX2PEaulH+h2/Ntuuw0XXXwRzvvreTjssMPIjxOtfnD2Wefg6quvxUfctdcjg+qD9AI5EFRWfaO6YHmvuwL0LwT1It6//vWvdqNp0qTPuclBhjAjlyL1gtIcSGdhEtefS30rREh9KyS2O+Sf0iv0w3FAPHY5adK9yqQ02yLtyv49e2OF4SOw7cab46C99sGxhxyBEw4/GscdfBT+dOCh9vi4LgxRqHTl+a6Ycthv9oXo4L32xm932BVbE8NXHDgMevecacvhxYeehHD+qn9ejNcefwZOe5YbyX1RH00hTYxrnz0PDjf1YtEofMe169vleIrcGGzu+jfAdixL6MdZ3HZLl8iXa5FiUk6RIqxGHBh4OlEMuOufg8+C9fpfqckazJsyE88/8hTuue5WKgr347P3x6AHFYhN11gPf/7TiTj9jyfg5KOPw7GHHo3D9jsIe2y3Kzbf4BdYf831kIxXWUrQiaD49w5VPsY6SCnGU/EkqmNJ1NDxUEfqVVWH5QYvhUG9+2Aod3kTBI48FZ1MZzs66eEtj/PnHXIyUaYuThgekwYNGoANN1wf66yzuj2hW6w8zyXgODT4CjRIH8QN19+I6669HjffdAvB4hG8994ofP75LBqwbXjkkSe5W/oadAu4BECO3mYZd6p3++23pdHaH4lkjN73LHLchYrFIxC1tbehqbkJqaoEz6VR/qyx5mpYf4N1oX/3ozR5cg1c6COglGNB8Tx33JM0niMRT4fWEG5qarLxlVdeBb/5zW9w9NF/wK/22BP6FzM6MXvmTLQ2N8PhgbzlLpXDXCaPGhq4KXqLDVEl4pXqy9OTqTzxSBSglz3T0Y6AgoJFLdAYCIhC6FhkyF+R4pYoQBR6rE99VTxJBUKGrl6SVFdXg2IxpDJTak/nxY/Pp02nkd6JAgEsGo0r2fZ/s802w4gRI+yxQ2ATAOtlhIlEjIDMOjgWl8qY5o5NQgqDywH26tMTa661uiXltRXwJ8k5qaLHXg6KeDwGn9dNkeMMqKQkU3HU1FZZ50AuF1DBaeNayFEhy+P990dC3vrzzjsPZ5xxDgT2Dz30EJ544lm7Fp5//nlMmzYNHFhppyfqIRb14buuVWY89imVjKOantdUIo5iPod+fXpjI67BDddfD7V0xoQcu54ZrKuthT5SvKxCxDo0dqWJxFuF8/nL9dCDhqSUEqVrfRS65swqTVTWlG4MmcWIdkY4qSA7AV4LEfa1ujqF2tpq6KOdnqqquKKQg+rV117Gyy+/iOkzPmcad8HINyltRfKMCdDLjsoKpY5djlXhz52CEru/xobAOOjMpO21m0kTcxwXPWjkNdQ3oleP3jT2EkhQ3gszFoWS8SrUp+rQkCSl6tGrticG9hqAZQYuhRWHLoOVl1oOh/32ADoBDqYycgSO3u8Q7LX9rlht+PL2+cTPuRt1+1U34sGb78Sbz71snzOscqKoJybGXd86ynUbYXlgIccZUmMXFRlf2LjL+X/okF0hqodweD0F3EGVQ7/Ki0JGv5POY9rYCbj32lvw0G334OXHn8Xk0Z9yl8TDOiushn13/xVOOvpPOGzfA3DYPgfikL0PwMG/3d/SQb/ZD6Ly8Q8X7osjDjgIO22zA5YdNgIp4r3nkO+U4BErlymDxfQyI3lIttsjRm1Y+VlMDriuxTuCFXSHGyg7I5EIZLxJvspglwNUBrR8BGPGfIprr73WGvvaPLidO8vCh4cffoL48DRk1H3++XTrHI5RXoPCV4/vffrppzTeM7azEeIFk2kIBujduxE77rijfcndsGGD6UAG02ExRu8LGPvxp2hpbgMcz5aVQ1H90YHwQTpDSKx2HGCllVfA7nvshn322Ru/Ix3EHeZNN90Y/fv3sthWfuFtijqJH3FVBdLtHTaspQOtb6/e1GU9rj4QLkLUMp82zPLcsZ81fRoKlGVDhgzFbjvvgn1/tzd+/Zu9sPLKK0KfyZMmYNrnUxS1Tu+QO/PsEg3aPGScVyVTCKl7i8+xWAwR18P8cRggLORtuzKU5djPUh/pJNkK+WMWqH8EMBoGsa2GTmndQl9VFWdukIcFTqWxekJnZxoTJkyi82YC9O+MNafil+b3Per6I0eOpK43j7wP7LwpPR6Pc+ocWEd7awt0h4buUnj//VFWP9Ddo6eccjruuusua7w/8sjjePChRyH9QM4S3VEQpc6ltaT6YrGI7ZfhWH3fpa6Yw+zZTXjxxVepX77D+Z5lz8diHtdeBFyWbN9YnaiRm0a6o8SnESf9oEAHQFGLEZXPD80BlxOh68znRozmUqHS1K4JeI0QK4f3H4RN19sA++y+F47c/yDi7EE45Ff74kAa7Yf+dl8cvDeJ4SFddOhv9sUhxBrRt2GLbM4TjvgTTvnD8TiNtqjC4w//I/5w4OE4ar+DscaIlRDPOxj1ytu476Y7cNtVN+AFyqL2abMhHIwRqKsjcSSJK4XODK/hLGJ+hPqqhxwdXhrHkiTnv9G4MFKkusqh4lIQOingPMeFT/GST2dQpKLgGwcJN4JqP4Hmz2fjuYcew/WXXInXnnke/eoaccAev8Hpx5yIM447Cfvs8SvssNW2WGXFldGjoQccNlAg4zLt7eigByXNcFEp09aOPHeWC+yjwizDDI+7U9OcOWib1wTKeHS2tCFDYSaPoMsFGaWQ0jh/vhR869A7yM/111/f3va11Va/gIzHdLpAQAyQTJaFsrH1uLzYq6sT9ITH0dhYg759e8xPl+B1XJf4VYRur9btYsvT873LLrtg1VVXtkAjgEins2zDQZ8+vdDQUGO99TLSJPTXXXdN6A3za6+9JvT8fxgUbP3GlNoXUAwdOpT9ilrAERhK2CuTDN8cHQzFYo6HAfMI6AIkaNwT6UD0Imi4NJaVrsOAfXKVDBmXqlt1yaBjBXYcUh70opkMd9hFShcJsMWLMJ/X4TdQADcSpVc6oDApKRIjlhmOTTbZBDLKBcqdXc+pRSh0ejT2QEN9Awz/VKkUgOWXG4FtttmGZTa2PGHPdQril/qqPsoDr8SWlgyNqRzBHTDGMBT/Aiy33DL20YOyMgJ+2tszmEMPaE1N9XyeWP4FeQJsFHrWcOCg/qwH5JNvyaVBK8eClD3xntXQ8cNrlM4YxcskBcbG8wUEJPWvZ2O9Tcqm81QmmnmdttvjWCSCZCqFZUcMx3rrr4OVV1weUj4cntVODgPU1NRAhn08mYQXjSoJnKBSSLAv90UJmsdoVx7xT2kiz3NYpAh2iOvPs+PRmtXdGfmu/ifooJGzaN1116UxX+qv8tj+sEOqW2vFMQ5EAjs5slR/jx51dKKtjX79+/Aw4PXTCZXlwc/+64SAsEYEfkohGcp4XWMD4skEr8OADtsMWlu4nto60DRtBlpnzIFwZFHxQ+Va5sxFB/Eh29KKvPCEJBwR1skojtDJ1qOxJ1ZcfkVsv+XWOGDvffCHQw7HsYcfhWMPOxrNU2fgg5fexEM33YVnqMC2zJiNAfW90LOqnvjWxnE5JHzpQwi0xxy2DZfUj/hcm6yyDv00sTFuPPSpqYWbCfDha2/bOyPuokI0YeQYrDJ0BP7AHZnzzzoX551+Jv7Ese+3+95YdshSWGbQUEiJG9x3APo09ESPmno0VNWiPlWDmnjqG6mK5xeVauLVqE9UozcdQhHjIktsL+Qo38lY3/dBAVdi7XyGO13HXWHpqPK7mBwQ1gkIhI958j+gQ6m2thZ61j8e86Hzmo943EckYpCmHtna2s7pKRKPOpDL5uf3QJhljUfNHx3uvPChuvSv/RoaUmoGzc3tSNMxH4k4+O1vf9tFv8HWW28N5VFlmUwIYaewyO7ws09KN8YQz6vhwIN22DN69Aywsrh//74YOnQwPLWtNNfBsssuA+G5isv+hgFlfw/qONUcl2Ed7QjpGFce/VtdPVLIotY4L7ctA0hp6k9IPDIEDPFEck+P04Y0zguFHHE1pmw0+rOs26VzM2KPI1GfeO6TFQGKKs8xGGOIIQVEfWIN6yvbs+KVMF/Gc5J4aCv4hp9sR6c920gjedllR2D48KXAquls6aCBPZe8ShFfqxkmqAdE6ayPkDzbH41PhdVeFfWoKB0T0qvFC+kHeixROBiljiO9gN0krrrsd5ZrIE29B8jQFtC6CVURyRjDdpKMOSRY/WyFFVaA3lXUs2eV7Zvmk9kgXdR1wblIUJ+L2mPVlc1SBrC0+iH9Uu8/4CFU2BjDoERaa6h8flAOlNe6roEyOVoIbFVyQvJCOFQTS3LeU6itrkVtVY3d0uvBsKoLH1KJFMpUxfi34Ur5fFU0YTeEhUeD+vTH6iusjG033Ry/3W0PHPi7/XDmCSfTVj0JciQMaeiN1596DtddcgUeu+d+TPjgIzjpIhJ6vJ3YKAe5nAAuDBJa09TJ1XcOZYl9S1fJYjRfxkZV0T2uY5GhEPYdFwElTJ4XVtKPIqVnvefMw9j3P8SNl12F9194HfWRBH651fY4/vA/4OjfH4rtN9sSyw5bGuAOIWggiYqdWSpsaeRzVLSNSyESRTyVWGSKVSXgU8h5JD8ZRzQVR4xhd6rjbl0iFuFQAkQ8B5GoZ8ml4HR9j+mV75c5EPBQxIDfVCqFwcOGYbdf7oLfH7g/dthhexpbtaAcRWdnDoZ55BFuae3gjn0bWlo6afSlea6TAF/Afvv9mobPOhTSKaBrtZYNKpfS++CDD8KvfrUXdGtcKhVlbSD4pDF9+kzoMQPd4ldXl7Lnd9llZ2xKj/zAgQOYL0Ceu8OMdH0NQaoKAgs9i6dEvUAvk5GRC3sbXRkQiwTs5uZm9rMFutUMBGD1rXfvnpDjQWXb27lWM0VFMWTIIAjYDa/2kuwKCNYRCFhqCRCFAAAQAElEQVS0U65MLsdWlYpjmaWHYsTSwyEANL5P/gSWlMeSdv5F9uCLHwEhER719Q3YcMMNseuuu1oSj5Qrx7HOnjMbc+fNpS8rhOd4qK2t5W7FPtBLcJZemtcaM6bTnSjyWnXYUYVKl6OlX79G+D4z8NurVz30CEWZH/3696MTYSu2tws22GBtjrUGUtTYcWy40froP6AvS4nfWXZR/Ayo3C1t2+3Zs4GgHuVc5NluSHDPU0FrpWKXhT7sCuM5RQnSEduulAWh/9y5c6FnEpcaMhjrrrMWhg3pCzr3QVaiuiqJAf36QDv+mp9YIo41Vl0F2227NTbbZGPuANfDdwyVkySVtqFckz0ALsqQCpKUAHYGJhIBqCVYHqojANdhNXlczxhr5TwkEhH05w6P+CHHhO4uMFyXllmsz3Hd0tiypfHokYndd98du9BxtcIKI7jeO8gT1hWA66kdrW2tCFivqDPdzjWZwCqrrIC99trL8qtXr17I5bJWAXLKE4Kf58dw2LykYEPFRWVNkHF9i4UQ2XwRWWnfXBxas36qGnV0JlfX1iNG+RRPLTqG1DTWIVlXg2hNCj7rEUW51hLxGBKxKLLNTchxBwvZDIzrcJ01Up6tjV/t/kscesABOPnIY7DTJlvApePq5UefweN334+P3huJYnsaKWKly/FI0TcMRRqTaEFYq/T/JTlszMsHqHI89KKyVQ0fk0aNtWN45t6H8PEb72O9VdbGHtvsjKMPPAzHHHIUdt16Jyw/bASq40kUKJNczp6h/Ay4Y1nMptGdCjSush1t+CbK8/wiU3sbRwD77oUgl0eeO61FOhSVKGVTMkbxhRGnZGGnKunfkQOStzYr8cYYrgRayg7jMti1My/nbIEyWbqC7h7M5ULqBZB4tsUKRaC9I2PjFLXo168fZXoNVK9evJqj3NWdbZKfe++9N9Zee3Vo13/okIHWab3PPr8j3i6N4UsNx8477wy12aNHtXUEyFE7fPhw1NbWQoaz6pSxKsfEgAEDbJtt3DRSRP82b8CA/sSHKh6G6ODa6uxsQ21dNaopG7jMiXPAKquMsBsWyi99QM4Kw/HK2BzAOkWsABpXhnpvgXIrmYzTadCLOkMMeRr6cjrk83nrdAjCIqsO7biXWWZpxOggKebZPp1ZRWKWnrPv27sP4chHkdcYWJ/nuJRDPbDCCsuiUAgsPrELaGyoxfLLLYsBxHNwLtgADK9NkfpkidgEkT0ADXA5AAJEEzFrZG+88cbUa0ZwrL7NMXduE5qbW9He3knMyiJDG0A6meZUBtwB+/+WOtmmVt9RgTznyxBzl1tuOYuRcsxHo1H2swAuDWSzRdbXzvpKc57lddvSWrqOk4kodAdnDR36qquN7SpcaaWVLH7qX0fKSaH1RfaxTnCIBrozQ3fjcZnZNNd1qLMNwXrrrUd9dQcMGjRI1diNp5D2jGSDS93AEdPsmcrPD8kB8VykNhSWScda01mumbTe7cG5AddXurkFWucdcsZzAzLPa/Tr1IY8r9FvwhadS7e1oEyZ9lbk0h1c/gW7vqsSSayy3IrYbbsdccoxx+OcU8/EPr/cC/1qG6H/IqfHx199+jl8/vE4eFy3DfEUEsZBQKeZoU6SisU1hCVKzn+r9YUpJBJwEjghJVrU9aBBd/DCfOeNN/HIfQ/gjadeRK9Urb1148/HnYg9ttsJQ/r0s89NgLu5Ab27IYUWHBduPF5S2KpSNNQT0G05GU7w4lCuvZ0KQDsyHe1IM96dMjwG+2w9lZI+ZJYxhkIsi45MGjnuBoeGmjvTK98Fc8BerJSsEQrMzTffHGeccQb0bNxhhx2ELbbYlGCxLIYNHYJeNARrCZQKV1pxOQvOO+ywg33pjYBYcw1e4BK+akmGd2dnOwYNHojtttsOv//9ATjooINo/K5Dgd2XAFeLqqoYttxyU+vhP/DA3+OXv/ylbQ+cQymfEhwFIkG5To8G1SqrrIJNNtkEI0YMo+c+YknP1C+z7NJUHHrCdR2SBz/iwSEAdFAB1b+IUZ/ksVZfhw8fiP79e9BQTHJXYVMLcIMIIi41FJVR3mruBq+xxmrYdtttsfVWm3MM21rA23nnnems2AgDBw4ElPHbKCjYfqjefL4EikOGDmV921nj/ve//72NDxs6jEZxNepq67DiCitanhx33HHYeeddsfLKK0NKSJbedPHEzhl5LQVCc3DggQfaf5VzyCEH4dBDf2/f0fDrX/8aGmtzk16IBAwaPAgC2MMPPxxHHX2EpT/84VALvMOGDeEoArI9ZF8Z5Xf48GH49a/3wk477WTHqz4MHTqY89ZAT26Uyo6H2toUed7AuRiKNdZYmbzcmg6GDSzIszLOgYtkTRU22nB9Oor2w9FHHYHDDz8ERx5+sH0u9MQTjmNdceS4TqgRUrlZDnvuuSfzHckxHIHfH7A/Djv4EMggl1IHfqSYMOBSC6E2wI/WLicdVXV1XF8b2raOOPwIHHzQwaznSIg/uoti8ODBMFxDVlOh8pUjMFHzYjWUGeQtq0KS877pppvid7/7nV2vG2+8Hp0hw7hWqgkqruWPR0djQ0MdhtBxpBcs7r77LyEn19rrrMnqPCopOZsPVM5KpJp/jhRABrJLhVS3ylsKAYeskNHMAFkamaJcIY8cld0i3V9K56Qwo0F2MfEjT8WjQONeFDAMOc9FOmjybK8QFBGhE0DXveRMwHPU4DllAeKxGHrWNeCEo/6EYw+mYbzFdojRN/bkA4/itmtvwKh330dVJIn5Y5r/7Lntvf1ZGObak/+DH0MZkaZzozoSQ2O8CnOnTMOjd9+HB2+5E20z5mHD1dbCGcefhIN/uy82Wmtd1KSqYYijnTRO0p2djIeI8HrxibGecaA5MwEnkHgvfUFKXITnvolUdlHJ8zzkqCRKL6lKprgbGild9+yCgQEo3+ezscxsnpufVoksNgeEMSIyHsJfzQk4L3IACBv22GMP6K69lVZaDkstNZiGbk86RaPEB8r+ZAJ9evfCCDrMV11lRWLp1thkk18Q/wfBsA7V1cl1Fk+lsBFlruT0kUceSQw7FH/605+gRwhk4OsRK5EMvqOPPtq+O0j59Hx4nz59EE8krJEsbGhs7GkxaOedd8bmm20O6Sp6vHHbbbehcb8KampryZMAjgvKap8Oh7Wxxx6/JEb8Fn/4wxE4+OAD2c9t2ccBHHKIZFUVYAwc37WO6HXWWQcrrDCcOFiLRDxi9SJtSki3kA4kbDbG0MEeQSQetVgAfgYNHmixSeV79qi35ZamU1+4seyyy8IhphhjYD/kjdJ+9atfEXs3sOW22GJzOvB3he6CsE4IXtutzc02+zf9WGzkNa08ckBornbgJo90vZVWWgHSc3R3wID+A7DMiGWwztprQbw77LDDcOqppxKvD8eaa65p5ytDWar5ImNQ7p8cMhtyQ0NGvPSInj3rOfceeWu4DmLo368/llt2Oay5xurchNgGG2+0CWz/2SFjDPQCSPFtsy23tPP+e+pD6uPSSw9Cv/6NrCtGXvrMDTgOOAcDLQ/2228/ztcfuOaW4nL0IB1PRqb4L11Ac2YL2JKVnx+KAwH1KMkHObxkhynUsZ0HNhqNx+BFOH+cOx5C+XWdgt7yeCRqH3WRHPgqCTOU9k3YonPxeAJxGvpx4kOMYYR1CqcKdBan6VhAYBDQUVebrMEv1t8QfzriDzjlT8dhY+Jdem4zHr/nAbzwxNP4/JOJiBHDa6IJhLRp5eD3iCld3VbXlwj9V9rnOOZ3Ppgfg+YArnF4PYcQw2NkXvPceXjjlVfx4jPP4ZNRY7Dzdtvjt7vtiV223h5LD+LF5ngI0jkYenrFXN+NwjicYMA+I5ZNZ9BC0J7X0oq5zfMQSyYXiyJVCYhiBAkBRXdSGuhxzem5cy6oBPPGkzEUwgLyYZ6CI8peVb7fxIF2es2aOU8S7DU1NViRoLD3736Lk046CXIGnH766fZ5vnPPPQ9///v50BvqL7zwQvsyNL3kZuVVV+WOciNkVIUUBj4VRl24AlhHEpuN9+7TE1ttvQUOo/F30skn4NTTTsafzzgNZ519Bk486XgcetjB2H6HbTGYBpXjGnqi6fDJdiIS9SywR+lh5iJlTYBAc3fu0B5yyCHWuDvqqCMJ3gdacCkb5SENDpXR3Q3VNAodGMiuWGrpEdhvn33x59NOxzlnnY2zzzwLh9LA3GmHHdG/bz8EdIKFVG5BJTfiR7AUjXIpGofTaFZ7AicpPGuvvTZiqQSQL+0a246xTYjswRc/BRqZEfZfOwgSjhk6pnRWwLj66qvbl+OIz2effS7+8pe/Qs/W/+Uvf7HpfzjmGALeUPIhiiKdNBKwbpeTQt55CdoEhZ4AU/2T0nQMy6i/W2yxBa/L0rXd0dGKkNfEYPJ3u+23wf7772/B87TTTqEXfR0qASnIORGj0ROJRKjX5+FR4VlxxZUgJey0006za+CCCy6wb1+Wg0gv5tFL8fSsn9aKnBXldmvq6zVEKgApy/faxgY6ATbA3r/+DY754x9xEg3/Px51FH5HEE9xZ6LIXYKAnmEvGoX+bdRWm2+B3++3P/RywUMPPdR6+Rt69gSoyGhNyWlpG8jlAK65kMqQPebPWmutZdeDXlypfktJ3GeffbDRRhtBt01SI4OVFyxjyzEsjdtDgQZgQIeT8knpkYJ7yqknQXT88cfh6KOP4po73NJRdGZobUgRkeNKcykwCmhUav2rTmjRsU8/228IOAGpSGJczgCBs4zmMk9S1VUQJVJJeLEICrpWKTeyNNazvFaii4kfAee3oHkwBvBcmKgPl2vOZ3uRqhQMFRSXhopHR4CcDxm2m6bTIcvrNuR6A8FzxWWWx96774Xf/+Z3WGbwMIuLLz/7PD76cBTsmDhG1m7xlDBUHtoSD8Vr3dHXSUVn5Btv47nHnsT4D8diQENP7L7tjnTqH4KNVl8XSw0cimjoIdfaaR9rULkEjSovGoXhXMB1UCZDHrpU6MQvkYlGyNOFE3h+UclQFrnGQ01VLRopU2I8zlG/ANeIFbVehJcY+4avfwLqNaKvn6mkfB8OeOS5xRrKRXAtCH8kc/WIn+7EO/vss+3L/qQXiKQTCMP0Qli99E+h8EEvDT6axrsc6o29etkuJHlt+75v4/rRv1kVtmuj4Fd0Pq9Oo1EyOkO53EkncSwawcorrWwdvAcccAC23HIrivMC10BIfAuJYXk4rG/FFVeEHh0QfggPTzjxOOy3/z72HQAAL1Y25jiOhoNhw4bSebsnjj/+WMr1I63De/kVluM5B1nplcxrN5qIv0sPH47ddtkV0hmOOOxwHH7YoTiWeLsnnSDDl1oK7ASK+YLVpQ0XaJ79lg7CKtC/3wB798Kxx/4JZ5z5ZwjzZWDvwE2Ust4iZ5t2rmEMBg0ahJ123MX+VyDpYOKh+LfjjjuirkcPSNhEfRfzP2wPovkJpUicerP+W4Dmt8sZQAAAEABJREFUzItGIVyTDiN94Q9/+AN1jr9YjFcbIvVLdNqpf8YJJ52MFVddlRs1VQg4/+KZ5r/IeIR1yQmgORbOKuyuH2gNSEfQ+tDcSz8QFktXSdXU2M4JI6UTCdeVsBznbY89fglhq+ZOZbQWDjvsMG5wHEmd6BScfPLJkJ6hMWxOHUfrR3XIqBTuimx9lN15ynDVW6EfjgPiu/gv3VSYqVBpum5tqy7ls2Pg+h7A0CHOCj8Ud4m9JuoTP7qTx2MP4LX+bdii88Ui0Z06F0Rc/yGpQNKb/CW3dC3JMdQ8Zy7SdAgM6N0Xu2y3A448+FAc9vuDoDvkRr31Lh574CGMefcDgMZ/VTSOCByYfFGXGZbkx/nvNE7tCyLOQVeFZUVFEyZFJ0HjP2Z8TJ8wFW89/yrGjxqLJNlw7qlnYg/uQvZp6EXDPwNkCnBiSbjxOAIKRTHYVklFXAx3aaCkaJTU19ShobYeuY4MCh2di0zawRHJwyfjqUw6Vjr8CCIEKRiXCmQCDhWG1tZ2NFHpaePur+3b9/ops1yh6HsV/pFl7t7/UtzQywU48xd2iiBc19hII7AGGc5T81xdKO3o268f1ll3XexGgbwXwXjv3/4av/7VntiRgLXeuutg6LClUF1bx/EaC3o5gp3Wkcf59z2P0xFBkkpkZ1sbwaNg6x86dBg23/QX+PWee+EwAqhe0rfJxptwh3VZ7uQnIZCSR7idziPtOEWjMXgEapf1Bdyxy6U7aVRWYb3118OB+x+A4489hsbkCQTkA229ur0+4EXb2txMjzDXKgz7B+gtvZnWVhtfg0a3lIzf7ruvVSS243gGE7wdriFdC0WCm8AONBz0TPi6G6yPbbbfDltusw3W23ADrLTaaqiuq1ddaJpX2l23Bwv6Ia+L3NUEeeJ4Pq+XEHKwtbc0IaDgitPgqalO0UM+AjvvuD0OOej3dtd7y803Q+/ePVGQsuuAY+lEZ3s75ywsvaDEcWHopBBpvvRsbILX3KBBgzF02DDU1NbSN5FBW3MT6uprbd4mCsAsd1v00qIGzlufnj1QV1ePJD2nBRrSOTr1ZFi7rofWphZLGpL+Jd8yI4ZzZ2BNKiTbY6+99sBBBx6AQw48CL8/8PfYj86E3+29N3bdeRdstMmm6MudBBnzUpoKNOrbtJ6aW6H1IWWoD9dVz/79EaViQkucciRGZcsgS8MrJGAXuctQoFxp7NWIQcOGoP/ggbzEfbs2WltaYIyB5spwTWi+QN6CnzzXBgN+A+7ONKAX+de3Xx/04w5E39694foRgCJQayFP7zBoPMi4DCjwVZ9PmVakDGuiAzTH60BrbgD7uTmdEb/aY08cSSfQ6aeeSsfRmTjzz6fjhGOPw+FHHI7tttkaw7mT40c8Gk+t0Nr12acIFdEs62GHfvrf0mUEfN8Q+gT6IZVC06WAoytsntcEvbhLIF2k8syM/AaIJuKIcvetwDW7qPiRY1k5c2KxOB1aPteZA8koXeN5rrcC15rWW8h1B17vLuct6vkWT2LEt2iiCk3TpoMeMe4krozjjv4jDtp7Xwyo74lP3/0QLz76JOJ5IFpwECkCenGuCQ37X/py8wF6Ob2oWzKlL75EpdyL/tu9btXiUO5YClz0r++DuRNn4Kn7H8PLT7yAmkgSv951L45jf2zG3dio69uX/xpeGxHKQBllUT+CbGeWa7kFuktGpGtZ16V4EZJXupbIUAS8luTkXFCotIC8XRzSnBg6JiWb1K7e6xEQa3KFLKBOm9K6QvljShE5MUT2qCtt0davreFn+uMAlLPgarVzr3mnYdUpB5lwnUp3sroaw4YOwfrrrIvtiZO6lf9AGudH0Gg7igb/Pvvvi9/u/Rvstuuu2OQXm6H/wAEI6fDVtZkn7qi84tMmTSZetUA42dizFzzH5Rrs5BSHSBLbolybzcQz4UQ9nfp9e/W2c1LWQeM0LALK73xnB1KUHausshI233ILyJGw0047Yx32r2dDI3SdF9luSH1Ca1k6R31tLYYNWxp9uQlQRX0oFGZzrOn2TuSJwXMsdqbhcR2uvf76kEP5SOovR9GJ/Ycjj8R2222LVE0tQH5ozQlPXMoS3bEXFuicsJsKAYZR/9mWG2r777sf9t9vX+pWu2PI0KEQJtOTARAzLJ5xHAnqTsOJf+tssAE22GhDrL3WWhix7DKIMF39ThMLhVeWCQv74TUNXt96VHLO7NlAPrD6wCqrrortt98Wv6FeJyw/8Pf744D99sFe1O8232oLLLfi8qiqTlLnaLM1SzbnieURytFUqop7bnnkyOcgn0PvPr2g9/foEb+dqMPsSazU/B9M/eCwAw/G3vv+Dr/59a+w6y47YYONN0bPPpw38kPvYcmSt3IG5Skj5s2ahQ6OSce6G+S33Cw49KCDcerJJ+G0U06xmzYnHn889ttnX2yw3nroSZ1VnTNdepBklnaBPa4TbURJ38h2ppWlQovMgZJsLd1FHcCGkrdlYr3FYp5Lt/Alkh0oWW2M4WZeGhmuExnlVv4yza5bgpauQ8mAvO7I4zWpuLDEEtNsyLWhMFgIzmj+C9QXhU855g2oQziOA717I0kdM0tZpf8cU9/YA/FInHiVQ3WsCuutshb22mEXrLfaWkjPbcULjzyFN194FZmmNBoSNaiOVsMtGuh6xiJ+nK5y5VCHX66vdIas0ClLiot0IH6XcuhokSigfCsg4CSFAT2lFN6Ggk2VGmMoZB0Yaile6HLAKUweOwE3XHIlRj79Bvb4xY54+OZ7sAx3/eur6+G7EeI9FXHjAtwpRTGEE40D9OqUJ9Z1HHgGcCkIQ06gBH2EQs3zosSRRSBb1mNZB77nICJyPURIvqd0D0VOepwGTSeNfgm4DdffCHXVdfh0zCfQ/zvmCLkIOyAPcqGQQ0AegB+F8iyDytLXCA7mpzHvT/q7gPGZrjSFrvEAvbOBoBzzI6itquaFEmUaFSzOoYw0utbhGgPtwMTp+fU5D0QB0Mok5Tk3HucmSq658Bwf4JqydTIUuEmpBusXybCPR6JQ3BIvWBvqPIGhhgCj/4urvijd1/piPxx69SIu54WCglopEuxHHXcPqwj2qXgCrhYhx+FwbDXJGiSjKbZRtNSg3SOCl8YBgqLrqJ48tDbtWqbRr7Z022+M+RyOFQQWm1+7/CK1q7BMubw1oFWfJY4eC6BoNME+BKQiFZMq9O7RE+qvQweAy/H6HFfCcxHzDYVNnrzLw6WUiPgOmAz1QeOusuOMwXdcgOVcjjjBumuratFY1wj1v0RZxrNMq4XKKE1zUF9TC80Dq7ahrns7R+RZxIkgGUuyXKmfdVV1aKhp4LH4l6XAjKMHyxvNFRUBj7yJUMHRPFiiMmUQoLwexL8Y5ydCgVvF/sXjKSjuuhGOjxOguea1CMM4+RmlIySeiME4gOs50HGZ/yU5kkVIflVxp9YYg5DzJUPOZxshDYFoIgqP5UICjWMIVEGeeTpJGYDzJpkkPopq2J9kshqgMgQqZ47WK0PxIurHoLVi1wXXHDgusK/iWTzic81FyKco5y9GGeRCY7d1Ky/zJbl2qlm3IXAgH0L1gesRP+WPQWl5L0KoSzIr3viUMVEPjz39OOp6NCJLLKrnNelxzjix0LxGdG2HRV4jMXIrQFrOW8pqz/M5t5rf708RL8o50homaY4ZGM6HazwIzzye15o0PNY8OXChuM6DebVe9AhLEXkUc2niGvDrnXfDf/7yD2y60hp48boH8cDVN6Fp3GQ0unHE6AhwsgEiXgQFXiNzmpuR5+IRFRmGJoSDkMu+O4FpHPJXvrwUbLqUge7EwhCpLpFDHqbpzPCjEVTV1CLgus5l8og6XKNFD7M/m4Xbr7wDr9z1NNZbaR1c8reLcdQhR2DwwCGY3zLlodH1bAxAmQ227PtROmVTHEvUknglnok/hjws8SeAw+tHMn9BodIWi1wfFIYIOL4VV14ZIfs3ZdoUOPEoOrNU7slPCk18Qbz2OSp9dUoU8kAEA3zfUGVY/Of9JT74lItRYk1pbRgk4nFIRjtisOSraxD1PIDyV6RrWST5CJ4HFXRDvbOMD5wKu6YiXun6VNi3Tx9UUWEv5cnS6I+xTpdy1oHqicBBbSKFqHHh0EA3vL5AmRvz2a5kjJUdCfgSyGGBk50D8hkujQDKZ4m4qUd8eJUjxjG5cKF1HPepx3KcwoBkNAnf+JD8FgZqzffvOwBRjd/myUPYVl1ThT50MhsHiPguoHFSrsW4NkFME36l6EB06IQzRWZil8BrU7zwyC+XSaV8BagOaLFxPPPTjIExplRvIQeP1ygY2vPU5+PxBK/PJMeJEpE/WBCxz3U19Wis78F8IevLk7IAcTwCA+kfHvV1sE7ojgeNg6TuJTQW9ikRSyJKwxrEXeWLRjzOiwtffWKZKmJ3Y3UN62XdqtcAqUgUhvLb1kk8ho1rTtg221J9yUSCZYoQj+trG5CMf6GzRaj7+46LmlQSNdR9auIJxMg0h7ZHwveQpMMHnHeKVc5lBK7DHqt/5LGhfIpwbaVS7BPZU/kuIgcM0Jlph6FuCs55kdeYHK+iLK+tfDGHWCyG119/FQF1pYH9+3FdeJB+7zs+cduz59PcnFE+Od/ydN4meV3kueHk0n4UdniOx/XN/JxvlzhUIgOFnuPac47qIy0o1PoRPmnOXeqYrvG41rkeuOYi7LeWhq4biQb1DVzTPq/JZYcsjSvPvwQX/+WfWHfltfDM/U/ihkuvw+wJM1Hn16CzqRMxL4YY137E8+AaA33k3ChSb89TJw158ZYJYJsk2SAiiUetT8k+hSqrPFqf4BpFaEr9VLx0sus3pKgNLKnGrsRFDKgQ62UmtjTjNqQwNiFjFKKGhrzL+KcffYLnnngKHfSGrL3mmthivY0xqEdvClB2QR1kHnBwLFX6GgZlYtR+laeLVL8IOrYnF+3H1tFVVPGvNlmUYsf+GcMzXDyxWIIyKkDzvBb21gU4cVp8SXp2/XgcLgVLgYAkcpm/q+ovB6zvywk/9SOnawBdYXlOFH4bIWDZr9C3lfkhz6s/qr8cKv414jg1h5bYfZ1nMH8tfp9j5RV1b091fWdaQF9Un0h1fhdS3h+U1EcOyPJL8TIpjbSwPn5bn1SUVyHmk034Xj/me+X+yjot9/ur/bT9UcUcp4Ly8VfzfdOx6l7oedZb5qWt/yf60435GqpG8X1C4ZuVsWQHdU20t7dCz/sLkAPWXeROl+pklDgDS6CSoTSBLAiyii8yqbPfRF+tWHmVplDEuOM7cFwXDjvtMayKxzCs30BstOY62GTT9fD+K2/YFwrNmzIT1TQqZKBk29J2RdXW1kI8sMS6FDKw3y8UAnv4jT/dyyljV9cUhRQRn5hWJI53tLVb9qVkxHD9pZs7cdu1t3CHowNrrL0ettp4SwwbNAw6LyyFDCJby4J/DOuwZ8oNft/QFl7MH+K6rupq7jTH46gfR7QAABAASURBVHHoP4MENDqSyTgKWTr5qNOEZfqGpr5v15Vf9A1V/nxPlRljQ85O91Dx7iQ5Wabu6T9EvNxO9/A7teNQEed0ar0vjHRFqy5mw4JCrsEFpn+pPhZW2a8Sk7/2VX0ijUX5y6GNfy33NyeozFdJ9X0bqYxqVvhV+qayyruw8zq3KKT6VK4cKv5tpL5XaLE44LhAgcZ+kSQ7MkpHc5TOl2g0CuFOOp22d9jm6DQyxtC/VYBwXXipTVY1boyBMQag3aljnVOIov3lD68//kLXmA3LP5ItPKd5VtL3DVnGkOZ/VZ5VagkJ/7zAQQMdT6suvzK223xrrLrcypg9eTqefOBxjOMG8oCefZFvzyDNzeU8HVsab9T36csKOJQQ4sH8ursiZVz/Urtd576cZlDCdY6P50PwmKG+pXTF8DWOlFK/x6+Bi7BbNQalj0Pj3w1AD4ePbHsn3nn9Tbz56hvoWd+AX+2+B7bYbDPuKPz4PWhWUeSQjOHISNpZcqmoff7552jVbd809nka1OBsoFALUxThIi4lVn4rHPh+HKjkrnCgwoFv54AxxmZKt7VBMlm3cEtmS2HQHVjGlM5LuYCQ2ebWT6ifJU7GlPonvBAZ18PAAQOw+S82w/777ot5s+fhtZdfwbtvvoVcZw5V3KmKOz6oHpEce9eAlA3VolCODwF8YOtV6rcN0YGREdGVrTtXbD3E8agfoeEfINPewd1LB6lIDB10gOsdPs8+8hgaamqxxy93x7bbbIM+Db1YH0isiTsk+IaP6v+G0/+bU+STFMbevXvbd81MmDDBrqMIdw87Ojr+N32otFLhQIUDFQ78DDkQjcSRzxWRzWZLo6c8pvVbivN39uzZmDlzJvQOMWOMzafNVY8br3IEMIvdyZcMp+XMosQdOtONMdyozev0EiaDZYYtbd/tsfMOO9JSNnjy8SfwOjHdp32c9KNw6VwPMjkE2TzCwNCE9ADmDLoBpLC9bPzzJDhKBYtNzuLUYPvnGBhTItUl5UsdtRSE1gEw4ZPx+PCdD5D0othh622x/dbboG/PPijS66EyP2ayC4s7SVLO1M++fftC/4pLyuaoUaOQz+etV8q+CKXLGaAychJwZapIhSoc+L4cqOSvcKDCge/BAcnjCRMmWUVBsloKgxwAksUiY0oYZYxhrf8t+GRVi/lVX6XISKmR04LbG4BxsNSwYdhw/Q2wJR0Bnc3teO7Jp/Hh2++i2JZFbSyBpEujPF2ASxB2ORzhLbp9mIwyUc/odqYUVZpIikUppfzLnQKySGWVov5pZ0L1u9zRqIokIWXl0w9H48Unnkbvnr2x6QYbWUwf0mcg1ZYQmc60dRjYOwDYN9VTJtUrUtvltCUa0kmh9SFcHzJkCKZNm4aPPvrIdknjtpHKT4UDFQ5UOFDhwH+dA4Y73pK/xhB0WLvea5FOZ1DUndc8lkN2xowZ1vCXbSmMFCapjEKlyRlQltU6Bh0AOl/ossdYzQ/2/RK8aQiibq11cJNYSUv1H4LtttkWG6yzLlAoYvS7H9AJ8DrixkM1nSAx4yLHcefoCJHtKJL+oqqE0cJfG9fPf5EWywGgfhhjENIJAA6AESUBNPwNSc/Id8xrw1svvYppn03E+mushd133g1D+w6Gnuko5vLAlzhYKv5j+tXiKtDIL/dJ/xZG/5ZFt6a8+OKL1vmhxaeFV54wPxKx6ei6JaVcthJWOPDdOFDJVeFAhQPfhQMudwKQK+CzzyZY403AXwbPUtzAdQ11AqeLBMcoyecyqmLJfhxj4BnHPqJgneLEzojro7GmHgcfcCB3EIbjsw/G4PH7H8I7r7yO5mlz4OeAulgSHi1pl7sGhla1yGEIlMbIU1++54HJOl0mdH0MMdiE3VUBZuQ5VstfwBgDDwapaBxJx8ecyZ/bRxNGv/kufv3LPbD1Fptj+IDBcNlaZ0cbjf88XFYaFInvus1Y5LA3CpkHovlxLNGP3vUh7K6qq8Pyyy8PKZXvvfceQKd/oqpqifat0niFAxUOVDjw/5sDhvjsI0pscYl5+XyBZlMIj44B47oYOXIk5s2bZ+WyNluLlMvgRzJbpONoNAo9vgUa/pLfPA1jjC2j+A9NFk+7NyL4JKZCRCxva2uFkpYbtjR23mZ7bLj2umif24QHbr8LH9ERUGhJoz5Zi4QfR8DxqyrZlNJfFBepvMhhnQqV9t+g7qi/SPUZ80V3jDFWiRG2y/h3iyE++uBDS1Wc4F9wp2ClEctZZhQzOUT8GH7sH9O1qDQhIR0BcSoF66yzDmpra/HOO++go6MDhos1lkyWhiKjnwtXi1MvpCglVn4rHPgeHKhkrXCgwoFv54CMVj+KeXPn4uOPP8ZchnqWOxKJQTsFUgrkDBDJkauwDKqOy+qJV/xdol+9iMpxXbh0GgtjaDcD2RwKdI4rvuk6G0C4WZWswujX38HTDz2Ot154mUb4dNRFUvALTpcTwIGDLz7BF1Ebk5JiI91+vp7mQGkq2934D7Qbw4SEF0G+vdMqLVM/HoceyWrsuPW2WGnEsnQQgLgeQncjxCJRuF7pWUZ0+1B36Xb044ga4nuxS6lceeWV0b9/f3z44YcYPWoU8CNYH6h8KhyocKDCgf+vHKC9JFvJIV7A8SCcFm7LmO9oa4OcsdpYVbowXWwQhpd39wuFPOQASOkFn44z3+iX80D5lP9/RQvCt2RNDULu+Lc2N8GHg7VWWx3bbrYletc34uP3PsCjdz2A0W+/h1xrGnocIOJ4Nr/6rJehSgeQ0V8mpYu+sLp1tOjUXWdYpFqoFxAn3W5ljXUCSBFw6P144/mXYDJ5bLLO+thgrXURhYsgl4Mv439BHMOP66MdAmMM9II/7fqrd6utthoGDx5sd5zGjBmDQiYDMoFfTkuXMgF+yooFo5VvhQPfmQOVjBUOVDjw3TkwbdoMfDRmLJrmtSCRSNkdBDlmIzSqXdeFSMqAQpF2oHVMgf3dG/mBckr5YYdZe0Cdx5AcHoZw6Dz3wGMqDZuutxE232ATRNwopnz8Gd57+U2MfO1tTB83GZGiA08UODB0iIjAECwXGtZlABn1+Mqne5pj8y8gAzM5xGvdlaDnE51CgDlTpmHMW+/DdBaw81bbYsWlRqAqQec3FbminPqOS357ADHTZfv4sX983zqLUChg2WWXxYorroiJEyfi9ddft/827Mfe/Ur/KhyocKDCgZ8sB2gvETrYfQIVMcsxHowbQUdrO95/fyRGjRpDox4QlssBINx2iemFQg7GGMjG0jm9hJ2VMG8AAihAZ4DyKe2HJELkwqsPeYqUoEPcoS1cpN3bs6Yea6+6OlZZbgXUJarw6cjRePO5V/DuK2+iZcZcxJ0IvNBFmAssnnMgrMQhgcf4r39KNS9GtYaTxjFS5zDQx/DAeiukwASAXhTUo6bBKjDLDV4axXwOgW5zIPDa5+ZV6EdMuqXEmNLY7IsqgsDuEvTt29cqDtot0M6ThqC8uk2Fq9Auzv/FAlS7Ffp/xYHKYCocqHDgu3KAhpteFDR58mS0ccdAMlcyWA4AGddSGMpkiHallwHCymcs6Q+xUkpNgTv++vdhwg11SWhjjIHHDuvlhssOXxobrbMeRgwcAv0XgLmfz8TYd0fiw7fesw4An8a/S6x1GaLLmP9CMeGgVel3pa+VRwmvcwWE2SLmTZ9tH+ericSxHXcy6mtq7c5GPp0htueZmYPinIC7HoZK2Feb/aJfXz2z5I61XuTc1919Q4cORXNzs72jRLeeLrleVVqucKDCgQoH/j9zgNjEHW+LWcSvkLghzFY4ffp0vPvuu1BoDLHQ86Bdf2MMHcyuNfyNKd3mr7sDdBcA+JENZh0AjEsXYLBEvyE3h9W/RCwOh04AHw4G9OmLZZYajqUGDkaUxv740Z/gredfxvTPpiASeoi7PuRMz3amIVvaEFKx0M83nlxoqfIJzkA5umih47nQLRpZev9rqmqotHhw6cVx4OLJR55A25SZ2GTt9bDlJr9gCpDPFuA5PvQYYDSZWrRG/8el5GXS7f91dXUAlRovFsOWW26Jfv364eabb4beBZDr7LTPoRhjoAWoxWcX4/+4r5XmfuocqPS/woEKB8ocMMZYg0wGmqHTWOn67yt6yZ/in3z8CW644Sa7a6vbt+WMnTN7LhoaGuwLWq3s5hZDdU2VTUskEiomMY6W2TNtfEn+RONxeBEPtkPEFnombNwQLV3jIc5dAj1Ot8PW22P5ZZZH8/Q5SLgxzJ06E/fecjsmfvwpTDZAwovBcIdeCoP+ZV+OOOtSaYL9OHb34MuKxFcVB8fmLP04zO9Q+XDgux7y6Sz69uyFZCSGxx54CHOnz8Q+e/4aa668KkI69BEW4XsOd2l8uL4L6jikEBwCIKAvk54NLMfnh8yyhL8x4rmcAMLtLbbYwmL7q6++in/+858wnmf1G2G51p/hHMnhpDWo4yXc9UrzFQ5UOFDhwE+WAwXiVCSWQJHY1cpdf4cOgQLjb775Nq655jrI5tIOf2tLGzLEoQTxW8ce5bLk9pQpU6BHt/RItpigtHw2S1zKQzqD0n5I+jKmLqQlP4IM7UPXODZDz9oG/Hr3PaGX5+qdOn7RYPzosXjywUfx7qtvws0D9r/pFGAdAdowl2MEjqF6YAhTIYrFvNVvbIWL8VPq0SJX4HDTIrAeGe2yFLo8OC4Msh2daJ0zD8mqavTv2Ru6DQL8aFcDxgBhwKOQ9OP+GmPY3RJJCShycanHMv433nhj+9ypnj+dM2cOwEVpeRAEcCIRTlJRWStU4cB350AlZ4UDFQ7M54AMMykBiepqgPiSpfytqa2Fnq2TPL733nsxbtw4i0OAg0K+CIGlMWa+3M50eeF79GiAvVWQhqjktJSJ+Q0tkYgw8FsaptLgOg5qUlXo36sPktpJ4Bj1PH6Ue+8j33gHs6ZOg8eqnIC4m85B7xLQ2DJ0yn+19rLCUg51nsUQKtK1+6+oyPBHeJ2IJqzjfvqUqehoaUVDdS16N/aw/5LQ1qPCIuZf4JcVfXXnX46KBeb9XyfmcohSqUzpGVK2rbW23nrrYcCAAXjrrbcwafx4i+MO5yCfTkNvae7ZuzdquBmQ7ehgicq3woEKByocqHBgUTigzdT21lZ7N3VNfT1NKM+++E+7/3Ky6n0AwmrJ3whtKt0xJ8PeGGOxXHK7nuV0jsAP5XNdl9HQ4uCi9GlRyxDmvlZUuogS5bAwxqBIvCkWC6hKJLHiMisg35lDzPHsnX2zJk3FqDffwZRPiDkdWftOAJ82pcZjDMsSpcv1qU6NVeHikLM4hVU2LAbwPN86AaScIQjhsLPN3IWZMeVzDOjbD8suNQKpWArFziw8NwIwvyY1UAUL4prSfyQkJhtT6qQUTjvGYhF6B8AOO+xgHwd444038MILL9gex6hIaHdKjgKPk2cTKz8VDnxHDlSyVThQ4cAXHChS1qJLjgr4JY8JNtYseDs0AAAQAElEQVQZ8P777+PRRx/FzJkzmeTbfxUk2SuQFGgqrzHG/mtAGf7Dhg1Deacgn8/DTya/aOhHG3PgOj7q6xux7NLLor6mHoVMAXpjcMyJ4K2X38CnH4xBZ1Mb5AAI6RzwmD8WjUIvEkS3j8O4QyXCkBjt+jL1S4a/A70ToGyg63lEvYwoQ4f+x2M+Qsu8JgwdNBTDBg5FVbIaX6pKNQoqv0Ldjf+vnFKJJUrSQ+gpghz2eTqK4nQGbL755thwww2hRwGuv/56fPrpp9BuvxwrWjegM0Bk40u095XGKxyocKDCgZ8wBwJwp552oUe7EA4mTZqChx56BK+99po14kHwaG/roLh1IPkrB4DsMBn8cg70pjNWzlrdSSfjWjaXQ31BeXxiIP4HHznBhWtfakoJoq5E9d0QN2Q/akMiEolirTXXRNSPIUocT/kJdM5rw0fvfGgf72uePgsxuIiTL54cGo6haR2iwI1z6TfGGMsTLOaH6L94NYjRnuPCZyc1ONUmhsyeOQvTpk7H0AGDoWcYPRr99jyZIMANEEKk/D9qUn/ZQY3T5RgdHuvFgFEqj/q3QXvuuad99vSee+7Bh/r3QcyrCdLzqBEqEzysfCsc+K4cqOSrcKDCgW4c8Ajm6bY2ZLnbqtv7yjL15Zdfxi233ALtEihdACuZK4xRXHJazgPJ7CI97r169bIveYtVJRDmswiCAluh9kEUYuTH+zUgXBqCvYsRw5dGrx49uRufJd5GIOO8aeZcjH7vQ0z4eBx8DieVSCIsBCgWQtjnImncC4/LQG/j3K1ntdCHUVDHUvRLpPPKWywUEPMjyNABMG7sp8hl8lhuxDIYOHAgQEy3hZRZka6wXJ9CkU4tiFQ/1IEFnfwfpWmdQE4mjlNrJ88dmtrGRmy22WaQI+CGG27Agw8+iGmTJ3O8HpJ08Gs96m6AlO5K+R/1s9JMhQMVDlQ48P+NA3rTv/5zjx+LYe6sWXj44YfxzDPPYMaMGdDuvjC9vb3dYqDGLttKznzpBZLXSy21VAmLaJcVKMMNbTSCJfGdYMg0lfnBiNhlvqVyx3WZgxn5y0Hwa6Bb+nWoTeQVll/e4rhvPDSkqhG0pzFh1CeYOHosQmJtxPEhHUb5iwTLIAz5C1uPMQYGi/dxFq84LKMFog4HEFLpcBmiCMybNRdtTc0Y3H8A+vbuA/U6KPCEyz0IejECx0UBi9v9xe39dyhvSn3UwtPiklKlOAcOx3Wx8847Y5NNNqHnahIuv/xy6wSQYlDb0PAdKq9kqXCgOwcq8QoHKhzozgEBvTzmDsHc+L499e6bb+K+++7DE088gQg96MlEFW24gDsJGUQiEXtrYEjLM53OWvCUIiFFQaQKtHPrUnYr/qMhwYwIgmSSjbN3Mk4ZgOkDBgxC3159oef7A91pR72inkrDtM8m4oN33kOmPYP6qhq78y/FSuM2LKvdfBnbonKcyfO/ZBVC41hSnhI5cAOHzoYcdCwHwMzpM6xTYZlllkGPHj2AgHjOBkJDZYukcGHEzGwvYF1fEBOW+NdxXaQ7OwnngX2Hj9aGOjV8+HDss88+qKmpwXPPPYdrr70WUydOBBcU4lVVNj+6dAPlr1CFAxUOVDhQ4cD344Cc9dF4Emnu8j/6yGN48IGHMHPGLCSYRkCy718xxlhcl2wWbldR/haKebS1t9r/2iLnvloNgkDB/5xM9xZ10J18jw75Agq2byE0XuO5toR0my232sbe6dDR3IqGqjpUeVFMJ55/8sEotNKGNkWCPLGev2IHAuKsCI4h/Bhbz+L8OItTWGVlDIukoOk44npWAdEbdIv5Anr37AW9AREcgSaPo0WOOzKuGMP+M1nFfrwUhl8wmgvRcEdKnc1lMsiS6nv2xK9//Wusvfba9mWAt956K+bOng0WgnYJUPlUOPBdOVDJV+FAhQNf44Dd4Y/HbfrY0aPtjqz+TZswRrf8y0EgUgYZvQJZ7QYIk4Q5UhB0t1a/fnREM5PwKhaPMvbj/sowD+gAcLySwqDHF/TuGfVft0IaZqin0pCl4T/+o0/x+eQpcODaQelxiQiVCWvwM6X7bf08hE0PAVahwy8RYdmeV56QTvtiPkBnR9re6VZXU4tBQ4dAOzaFfH5+edVTJlWmuMJvpiWjsH2pT3QsSXF0iOtuNGoVtI6WFtr5LlZdfXUcddRR0PsUdIffnXfeCZ1TeTmaOlpbFa1QhQMVDlQ4UOHA9+VA6NBMcjBn5ky76//II4/Y9/kI7yVzWyiHZSTrVv8ypisUpheJi42NjfYFgLojQE0L72Vfgud0/KMg2oxFbniDBrtu33d8z2JMLpdFNpeD3jdjjIvWecSSbMG+ALCjqQWTx43H+LGfopjLQ7qM9R+wLuM6UF3GGIvRWMwPa1u8Gkxg6A0HjDGWNGHqcGd7BzRRUlo0WaCy4LseNY7QDsg4Hoo0rvEj/4RcTBqTQ0UhLBRQXlw61mLUs/4jRozAfvvtZ28bHE0FVbsFY0aOtM+e/siHV+nej4gDla5UOFDhwJc5ICyJ0jDLtLfjtZdewjXXXIOnn37avnxVioJuEcxkshZThDcOcUU7/8IcGf5K69u3LySjE9w5YEaLS04shhzr/HJrP4Ijwz6Qyga0jH3hj14+F4lF0bN3H3ieTzjNQxiUT2fsiwFbmprxiZ7Rp9IUj8a40w7ICcDa7NfQ2LfEIxn2ijPKr4MAbJCxBX09L2JvWZSjRU4H3a7Zo7EXszpkJfGQMfVVFDC+IGLy17/sD0RfP/M/TxGOC+fVsM+1pjWj3SZQp9ltt90g0hp66qmncMUVV6CM7cYsnG+qq0IVDlQ4UOFAhQML58BHH32E2267A9deez1Gj/6I2Owzs2NtJ2G4R8esMca+JFDHkahP2AjsXX56TEt3owkHZZdJboe0lOU0N4aymXFW9sN+hWHd6SutyWY0xhCzPdrJAf0TIRzXRZ62pLBdd5j5vg+XeYTlyBdRFY1DToB33ngTwn1hkZwHNLVhXAcObdGvNLPIh4vlAJASQTbDFAMoVMdEmqhCNocYFZV4JIoijX+R3fVHETrvUu2Q6rHIPf9vFKQHqlyNsXHHKk5K09gUctbAVQlDpksZlUdGE+dxbE7Eg55DyWQ7sfraa+Poo4+GlFI9CqC3U2uc+LaP+bYM3+V80JWpEpYY8ZPkA7te6TeZwO//mA+mq73vGRrKMCv4FLLX+NmFdtCL9SPs/KYKtDur8xMnTrQ7/7r1X2/9V5rvR1GgEzmkd13gb4yxioLeC6Dzffv2hjHG/iuh3r17Msmx8lp5AfMlAxlL5ON8e6tck+pvNpeGaxx7S7qOQcz1edw8rxlVsRTcosHUiVPRPrcJSToAfMdFprN9Pp7p1vyvNqbWDXcnHITQbYUiGfJA1/XAAr7vkscBdysyCAtFi2/JrrsxeNp+LVaGVEx4ZO80+ErIQ36drr44jOurUKT4EiSuHylgmUwGcjKBOK8X+RpjkOnogBweu+yyC3baaSfoZZPC9rvvvhv6rz/2P1Oo65wjBSiH9uDbfyz0259vz1vJUeFAhQMVDvwoOVCWYd87DPDa66/j9rvuxCOPP4aW9jbEU0m0drSjqanJ3nklW0s2lhzQRW7G6s4rpdXV1eEXv/gF6vQoGpkS5gs001xCV1CyLym/AxrZFpt4/ouwhDmGeCXiqR/0K5vRoa7h0ZEhzNYYxCaH/fOZ1kGMEf4kUimirmPH0KO2ESYf4pORo+FkinBzIZxiCJf1hMYFHGP7LD5015+6x4EQpTEHNq/RsY2hKx3249jfxfiJsDOiTGcaLj0bmXwOzc2tiLkRhLkilh4yHK7jw4n6KLBHhgCbjPscSh4xHS9G2/+VouWFsJDQGLKIC0mTpwlzPYfjYct6iRQdG/FElBNXBLdJMGTpYfjbP/6KAw/+PV557WVss93WePf99zB77hwY34OJ+AhZn8i4POYiAPnBmQU8TqrId4AyRVz6H/IVCn4OPKiMMfhfz3ORPCeFhTzCRQgDlrH0v+73T6g90CgKwwJBOWcJdADbe9dcylDKP0Pvt6Ehn6fnu6MjTaM8y3whjEuMYPrMmbPtDsFJJ52Ce+65Dx53pHv06EVPuoExBnoesJ3lClQOYvE400Ia/DXoUV+HeXNmY7VVVsav9twTQ4cPtwZdQAs3hINCNo+axh6AcbDEPgYI7Z+BMEEEYqJI3RKB6OLSCNeL+DzXYNUVV6TBn0Axk0O6oxPZFhr55J1HCJo8dhwmfvwpooFBKhIjBvuA+E9iEorc+qefAIozCkPj1yAAUGD7gaWSEyCAUTrLFUwRmUIG+aBonSdDBgzE8GFLEe7y8Dk/pgs3reEfOJxa0gJC5QPzzifOASyx+SX5FTPYj1gsgSh3XkLyUuRy/elYfayvb8Tee++D88//J1ZaaRUb/upXv8G///UvTJk0Abl0J/HdJT8DzkkbsukOTlsBxoSlkEvM2HXuw1DpM8YwLxM1bs4BdE1UiNzgIq7wocKHyhr46awB2ijoTrRh5GyWLpcrZDFv3my0d7bB2jdd+cZ++jGuuupyHHrYYbjw4oswc/YM9OlHZ70LtHW0wqX9E0smEDqGK4Ey1HXsjr/d7TcuCpTRG224MZYdsQyQy8MQq4SVNmTEp4x1HBcO5SwrKcna0PlaqHNk9H/3y+6iG6kvRi3QYR9xPUTgQP+yN+768KiLpJJxDB06GIEPOHEPRfZ/xqyZiIQeInmDO668AdU82SNRy7EGxFcgk85BHz9G25NjDEkWxpRIXoj/IHbDhIANA3z5Y1iPUyIsxqekRABqB/M/jo0Z/ipdoZ0IdpLdgRQMngI1ODjqF3cg7PGS/OHisM2rg4p81xAByjtUugsAKKJ///7YdNNNscoqq8B1XZx44on4xz/+gQfuuw+TJ0yAQ0VABPJjxqzZnMw0sp2d0O6D3i7c2dKCjuZmtNMD1j5vHpxo9DuS35WvEpZ49hPjAx1klX5rrVfm7aezDspzpXlbMIHyzkQicLtIx7TiQeFoaerEyWieMweRWAyp2lpoV1We7ckTJ+K9t96isXU+Df97MHbsWHtboM5J5ip0HAdp7tzqGcACnbTNlJtxOgH0HoBMVs6ENDbeeGMMHjxYUp3NetAOgkPw1d2B+Uzepi/pnzLcLLwfAsrS2RKmqkQJwKVggLsDhgpGyF2QTHsHCuSJBwO3BMXQJ2TB0Cj2ZXKIYZCSwLCEzeW2FAZQGaWrRbAOlXa6Y7ZOCD+/S0jlR+UxPywd/Zh/O4nNWlvxZBLLLLOMXU+rrroq9Hzq/fffj4svvhh33XUXPvtoNHT7aaK2GrHqFAxxW48VqGzItQk6qCBjX6QBE/9hPKs/aD1XKKjwgkKpsg4q6+CnsgYKxIEZn0/F7OnT0TJvLmS/BEU6Pl2XxmwM+o899X16W1xvb2vF6A8+wL3c7b/ppptw93334vEnnyC+yAVOc5AyuC54hwAAEABJREFU0UII5aOwPUBIWAvQwR1yOfm1gz516lToPwIsu+yyWH311dFQftG6CrI8i+i3VJliC013dPZ/Q+rDQsiwB7KhGcDirGNsGNKaVw+j8FBoTyPT2g5tplv45TljmI980jpRWSG1QhFPK+ii0hlbritFcZEODXFb7Sj+g5ExGuYCqucALCAu4NRPKalIYNdt/8YYZKgs+FRk1153XXt7yorcrXnvvffw+OOP48Ybb6TX6yrcfccdGEdlNmC53v36IZZKIVpVQ6WhFvGaOiRq65EkpUQ8znOnZ6GUzSBvKcewQvnsT5cHlb5X5u4nuQa+ST7xXJE77ZJfWcYz6SydnRlkuWOfbutAO52d/QcPRm2PRlhr1QBzZ8/CCy+9iFtvvw2XXn6ZVRJGjRnNXYQOeBEfhlZtrpBHNp9DgbvSAsFEImaNe4cOAb08yBiDKA2wFVZYAfoPLT1697aQIsXCjXgo2Z8BgrBg03/KPz4dLDIyhUN6Rn/u3Ln2ZX3ihcvdhJ/y2H4MfQ+pp4jAtdV34EBsvfXW2Gqrrez6euHF13HzbbfisiuvwD/+eSH+edHFuOfOu/D+O+9i3qw5XGce120GHVz3OV4HxVwBQYHrjnqZdEJpqk4kAicSq1CFB5U1UFkDP6k14Pkx9O43ED369ENNQw/EacdIlgV0SKfbO9HW3IpRH3yIp594CjfedAuuuvpaGz751DP45NPP7K3+kq0iQ2EvYkCzkE4BObRJDuWu7Cs9By/jv0+fPlYGr7/++nCJ8cr/UyZjjB0vlRG4XXFhuXiiscvRPHv2bAjbdax0Y0plhPuLO3ZncSv4LuWNMTDGzM+qQXDU/JZgcP6Jn2BEk+V4PqLxhH0xUyGbBQcL7RLsuOOO0FubtYvwzjvv4H7uGPz73//GOeecg8suuwwvv/ACFYVZ0A5YG3f8M+3tKKo8PcFSOOC68LmjtVCKJeGLvilP5RwWyr8fD28qfazMxf/LNSCQ1vUXTSQQI0U5z1ECdyQSsQZ9M3cOJowbhxeefRZXXX45zjvvPFx00UW49dZb8dhjj1nDXvll2KuMDH49EyiFQDiiNMlg7fzruUDFlb7KKqtg3333hRQGcHdbclnn0PURmKrersOfbOB5nnX+asziiZ5N1zsQZPwbY36y4/qxdDxJB73WCrSLz07p3wNuuummWGONNdBQn0LPnj25K9WJV199FdrZ0to9//zz8a9//QuXXnqpdca0ydlFbNdulnSBTCaLTCaDLB3WxXwRej9ShfIVPuQrPKhcBz+dNVCgI37m9GmYOmkSxo4Zgzdfew1PPPqovSPq5ptvxg033IDTTjvN3sWn42eJ8R9//DGET7prr2+f/rQBQSrZgcYYmk6GUraUJkwTrsvwlwGsnf+dd94ZW265JWq5+x/kSrfC2wI/0R9jSsa8um9MaezSUzR2YbvuatS7ZzR+4ZDSy6Hyqdzi0A/uADDGzJ9UY8wXfS171r9I+UnGNBnljmvCpJzqdr/6+nroXzxoser/T+s2FpHyyhkgBeGII47ASaecilNOOx1nnHU2zj3vr/j7+RfgoosvwRWXXY5rrrr6W+hKniddyXwVwjU/WR5U5q8ydz/RNfAtMuraq6/B1VdehatIV3bRZVdcif9Qvl166eU4+aRTrAw88+xz8O9LL8NDjzyKT8Z9RpPdoKFHT4TG4U5/iDSNJVGuULTn4Lgwridxah8NUESAmM50YthSQ7HDDjvYu7C4gYAiFQU5DnzfVTaENOaMIRbReLYJP+Ef4Y+Ug/IQ9PIk/WcEY75QLHQu4HBFutVQpLjSf/bU9fgDuKoWSC4Zx3OdnXLOpwHPwYorLo/tttsGe+65J1Lc9YrGEhDF4knkaNCP+Wgs7rz7Hlxw4b+wxlprY40118Lqa6xpw1J8LcaVviaWX3EF0koVWrHCg+UrPKhcBz+hNbDCCitRBv4Kv/7t73DAgQfj6D8eg1NPPwPn/e0fuOiS/+DSy6/ExMlTMWPWHLR1pJEvhsRyIFcIkM7mrRNUmE0PgIUhYwyEZ2UyxqBA3G9takaPHj2w6667Ys899kDPPn2gMjKG8RP/ODD8Kw3CGMNhhTQfi9AdAfqveXIa6w6AYqEAzzjQY2au48CWC0qOk1LpRft1Fq3Ydy9lDAdIgqirWHniymFX8k8ykNFfyGVRzOfsbYHaqZKyqbFVVVXZ/wwgJ4AcAvL6a5B6s7DKSVl75pln8OSTT+Lhhx+2z7pq50v/RlD/bkg7CBdccAEWThfynEh5KmGJTz9BPtg5rvS7Mn8/teu4vGbV7wWTdkNL83oBLrzwwvn0z3/+E+eT/o+984C3q6i6+JpbX38vPQQIoddAAOmhSVVAkS4dAekISBMLHaUJKIJSlCYdpUix0KQ3pfcWQkhPXl4vt3zrPy838ik1QVM49/fmnTZlz5p95szae86cBx9+SM8//7zGjx9vJ2shrjJPH8rU9hCCvaTdguDSp4YQ4owArtF/MlCgn+Ua0+HYLrLIIvra176m9ddfX2kT/BCCiJfLZ8U6BLLhmUEH6djXfPwLPP89COi1RzkuMJTJqr21TSwOGEKIM9I+qXrREPBJEZJrKtsri16hL8ywAJK6piatvfba2nHHHePiVOgTXi0+u4iu5fP5qKekGThgkAYOHKgB9lgxBujXb4CanJ7PPzU0NKmpsV88bvK5JDQlWCR6kOjAfKIDDZZzzNixGuswbty4+AyfNGlS/ELKtGnTREin0/H5G0Kg64yBfpHndeW5Tv/KBfpO4vNsrwTOL7rootGYv9VWW2nIwgvLAwV1tLaK2YWycZY482sIIXgYUo4hhD6MeJ6AEVjwzGEWAOc4Biu2IQRT6jDH1U7NcQ6fkkEIHyOkB2KfknS+uMwgk8ZBmUMICh50osg0IBVYZLHFxPcq11prrdjIb731VpwCg0WLmQEDBw9R/4GD1NDUT1U1tQrpjK1kZVvIetTe2aW6hsbPEJpmxkm2fXglOCQ4cN8kevDf1QMw/uRQW98Q+6b6xqbYx9HPERr79VdTUz9ls1ll8znlqvJKZzP2EhQ0fUazxo57X2+89ab7wqJSmXS8TryQTgniyrnq6mrV1tWoprZa1TVVWnGlFbTLLrto0003VUNDnbo62//1kEz1PerKpV7JXt+QKqvY06P5/cezh0FCOp2OCxzyHCKE8MkGADBU8vtUBMA2hBCxTaFD9sSQiOf3KqusooMOOkQbbryJGpr6a1pziyZOnqqWtg4plVZNXb2y1uuM9Tudy3tskFU5FcTsCzvBxCJawbod0hklIcEg0YFEB+YnHUi731phhRW17PLLa6llltGIJZbQwibrQ+yhH2CPfX8bPqfYEDB56lSxbWlr8/Od53nGz/OqGIrFgkqlooL5YModa8Z9bDadVt5jgVwmrZErr6Sddt5R395lZy2x+AhJZRu2e2xgTcuuch/P338hhFgBD0eiV1826JcKxcgV08YBXDo7/DxxLJ4/GADYVoJPz9EfmM9RBp83cYUYk+7D+xzPl8EKS0PRIMViMQ4qsW5xnMnn1WzlH7X66vrBD36gPfbYQ3iomAmAVYcFmyqWM6Z5cI53BBl0VLDBs/DpoTUaFVpakm1LS4uxSHBIcEj0oOW/3h+A8WcLTEvnXT4C09rYtrUxICgIzymL3TAjimtY//GYYvnnGoSWvpUtx/SPGA7qGuqFV7W2tlZ4VEePHq2dd95Zi44Y7j6gJc7IIl1vb7fiGgAm/JW+mf65WLQxYL586PxLaAYEcXqgBws5D8hUKnlc1DeAoO7ELPEvCbOFAM929BF9CyHEaau9nZ1Cf+qbGrXdjjuKtX7WWGMNLeEBMN5+ZgCgqy1+FqHXPNcJeMR45vOsJ+At++CDCfrggw+SkGCQ6ECiA/OdDjzy2KN64okn9Oyzz4r3+8eMGSPeWae/45kfQh/Bhc8Q6IR5LvGqNM96nl+V8yGE2K/S59K/sl1nnXW0/fbba+Sqq8oXNcN8Kpuzw6CmRu0zWrQg/sCDEEKIDgzGLNQzhBANA+yDD4H9OQlzbACgkULoE+zDQrNPQ0chfR0hOcc2hCAakwcrx/Nz4H1S6sgAgW0IwVXrg7XU2xv32fazNWzffffVMcccE6cPgg0DAgwCDHZZzIqG5sYgMIDgGMy4Sf49kJ7AYDgJvbYKJiHRg0QH5jUdoA8jIBeGTwJ9m/zLZrPxMz+VY54lBF+a9aDDUMBAgfOQfRZdI7AyMGSKAQcrAvN6wWGHHabahjqSi9evZsyY7v5X9hZkvE0Jrz/5EIF+lT6b/Xk58EyB1CNjCCkhP88CMKUOPDcwgHBMfYgP8SQ+MyTYVkJ8YyAoeqDxQhMq1z5uS3k8ZwjkzTObbQghyqL5/mfzSPj4kErLPicbVFRUJptSviobt2Ufl2zwp/obbLCBzjrrLB177LEaMmSI0EvaAj2lXdBvnunsEz+EEI00nEOPPynQvknIxRkYCQ4JDokOzFs6gMET/oIBns/v8syhP8vb+UkIIYhnBu3Gc4M+kOcWcVi0d/gii2qhoYNVVZ1Te0er2lqaNWTQAO200w4688yf6vhjj9FSSyyuso34ZRvsG3m+lwqSj2vra+hO5+vAc5V3+0MIApsQgsCw2NOrcWPfj+MgsGuzsSNjI39ddY26OjpVnjlLYE4rn5rTDJL0n4wANwWNjAeKd1vXXHNN7bDDDtp6663FSsJYyRgc08jcRE1NTSJeCCGSWjwIDOj+PZCOwIA6CV3RM5PgkOCQ6MD8owOxrfww6+zsiLMA2DIDqqOjPS7sx3bllVfW8OGLRgIwY0az8JwSD4I/YvhwHXnkkfrWt74lVmdnoNHb1RW9/el0iO9nz+qdIXmzDj68Y/L34cMFaP/D0/zLC1C95pWqBJXU1d4adbWuvj6+6oc+srgvz3bkXHjhhaNRAONVQ0ND1Eme75XQ4gHvvz/bP3wc7xHrdLKdz/q1pM2SMdmXQAe6Oz/5vuSZTMAgikEA4g/BJdTUVOu9se+qublZ9I3MomJdlT333DM+0/naCn3oghw+jYCHT3hwc41XB+YEn08rf07yTtIagVQ2qxD6yDw3AmsCQP532203W7l20rJLL6VBA/qLRQSnTJooQqnQq8EDB8RrDXW1aqyvU7/GBg3o1xTjDhk0UAsNGRxD/8YmJSHBINGBRAfmig40Nar/7AU1Od3QoUM0dMgg93cDNXBAP+fVpKbGejXU1am+rsYegRZ1drTZ4N+tlJ94/Robtfxyy2jTr35VO+28g/bee09tsPGGauzf5H62HBcMxOCaSqeVraqSIP4EVX48USuhcm7+3X7UACB8QnUqNa9sPyFqcukzIMAzvWhvVLnQYy9WXht/dSN9xzq5/77f0Z6776bBAwaqKptTm41X494bo3HvjRWrWmdtoBrQ1E+rrDRSq4xc6WPDqJVHKgkJBokOJDowr+nAyu6bCKuMpPQcwmIAABAASURBVA/76DBowADzln5qsvGzxs/jTCqlUqGgHhtHWKx2UP8BGr7wIho1cmVtselmcaX/LbfcUiusuJKqa+tm9cA80wizTixgDzAPbcSzHEJO4LhSV85X9r/oLWV90Xkm+X0IgbKVPWMjANYvPP1M50znclp51VX19a9/XWeccYaOO+447b777vGzgXy3uuA0EyZMEAsGhhDE1BlC2oNaBhxY03LOgzyxnCWhIVoQExwSHBId+B/qAETdD/bZw7zBg4I6QYTo11JpmcD7EW+yzhTBMlOsSyVNnTY5TiFcepklo4d1x522j33l7nvsKoyolK2ZP6bG0z9mMqm+M07ft7Ng/2ewEIOrydab5O9/hEAmn41TNvHQ93R2qrujQwMGDtToDTfUIYccouN/cJyYEbDTTjvF5/uiiy4cF77k1ZZJk/yMf/vN+JznWf9R4ZVXXlESEgwSHUh0YF7TgdfcNxE+SS7WN5kyZYqYrYxhnhkATU1N4vWohYYNia9Ef+9739N+++0X3/VfZ731NHDIEHkwoIKNBFqQf+VPrtzMUcx/RMIg8EU95z+ujP8oNDkxewjw/p8ZvJgJwAC1ZcYMMU2V3Br69dOyyy+nLTbbVIccdKBOO+VknXLSiTpg//208YYbaJmllhTe/kED+tuK1hRnAtTVVKsql/XAOaVMKqhcKiYhwSDRgUQH/vc6UCypHEPB288Z4uq/pUjuc+mUqt2n1btv69dQr0H9+2nIwAFaaPAgfXPrrbTrzjvpQPeJhx9ysPbdey99bfPNtMwySyvnNBCprvb22KeWy2XlTcjSNriWikV1d3foXz+etoR/nVkQ9sLnqASvBFTC50j2JYhach1nP+Ssc9XVeVmN1dvTpe7OdvlmVMb6ud76o7XLbrvquGOP0Vln/kznnH2WfvyjE/Td/ffVzhgF1l5H66691seGtdb4ipKQYJDoQKID85oOrLnmV0RY29uPCxuMXlebfnUjfeub28SZUUcdcbhOPvHHOuesn+kX550fPf5f//qWWmPtNTV4oSESzLbYq862GWprb1FQKQZ5G0O5JPpWVY41//+o8qfVgjiV8GlxP8/11OeJnMT9/Aik7bWXB6akrHjtS/ZMMWhtb2lR6/TpcdpqU1OTlh85Ultvu62wiDEz4MILL9RRRx2lI444InoRDjrooGgp23vvvcUXBfCA7brrrkpCgkGiA4kOzB0d2GW2+h9k3W3XXbT3Xnton3320f77768DDzxQLORHf3f00UdH7wBeVPq7b267rUaOGqWFFllENbW1wttKH8oCeHj9Qwi2s/pxlnJw/1os9caF1vQl+eEV+LiqQvo/7tqX+7wHk3MIAF8EKJj0l61zPOtZ8ydrAxTeq24bpjr8jO9ubxXnl1lhBX118821177fibr9k5/8WBdf/CuHiz82XHrppUpCgkGiA4kOzGs6cNkll4rwSXKxOCpc5sc//nHkMXt95zv62tZbm/CvreVXWsnUqChmBrBGGo7RrrY2dXZ0iL70w7P75rCbTpJ/DAIeLX3MleT0F4JAJpdToacneqhS6bTyNTXR64URAI9Vfb9+ytdW26BVUE9bi3o9WMjnMhq6yDAtuezS2naH7bTdTjtoJw+Wd919V+215+7RkrbvPntpP99Mh37vCCUhwSDRgUQH5ooOYJy0Vf/QzxfUF/8I8WWU/fbdR/vsvaf2sjFgl92+re123F5b22Pwta2/rpErrWDSP0yKTyoTNnsH8LDiaS0WepTKppVxCDaPEzyi8F9ZIQRlMhl9/M95qfzxl+fjK59kDKhUKzEKVJCYs21aQSqW1N3BLJROcZjKZqx7KeUyKdXU1cRtT1eH2qdPVUfzNPGc96hX+UxWNQ0NDnVJaEgwqEkwSO6D+UkHGn3POtRa5o8LQ4YNVf9BA+LXeZgh1dHSrGmTJmjy+HExQPRTqZRCCO4zM6qqrlZ1fb1y1TVKZXOa9eNRTZh1YsHc8TAmToKo1O7fjyvnv6ht6ovI6MODCQYfBPKtbNknfJbPDhFv/gl98PU1UsoN52Dhw4eCFFQqFG0E6FXZWzmUPWDIW7n5jnVHc7O67CXgvf9cPq+sbwD5ZijYCsb59unT1TljhrpbW4W3AU9DKp1WJu+4NiaUezpV7u5OQoJBogOJDvxvdWC2+56Z/VVXtzLuB+MgoJxSL4bStk7hOe2duZUfGkW3a6G9S53uA7u9JX5tfZNqG/up5DQsKFQsFGTm7+42uPsMSoeMsulMX5/sgUPwQ+r/h5SkoPn956rJVYvVCBx4z5D5/7/+Kuf/dUbGxUF9P64TeF6DSt/Zvv+V8x+J1Mzy+mLOh/+tcxWpw8z9z7ON2GTzylRVqaqqJnqthF2pp6Be6yyeLaVSCnYC5P1cr63zgNkh5/1MPq90NiVZfz8plLq6lIQEg0QHEh2Y53Sg023iwGyn0sdsu1ta1WMuU/aznr62xsS+/8CBGjR0IQ1aaCHl3TemU+4Hy2WVisUYinwZyJxnxuTJJPmSBGNgL0flWS7vf7jiKZXjIoEKJRH+FU9z9KPU2c6AgQaCWCSxDc4pPhQ9MGDrw4/8I/5HXpjfTsZ6phQ8ePi4oN5e5bJZVXuQEKhfqaBMOiidkrhWU1PrwUOtMpm8B7A+WXCmBpbjqqpa1dY2qLq6Tvl8jbLZKoWQ6YtXJH3BxymFlJKQYJDoQKID/1sdcMcTYsiIfukzB/dhlbia2d9JaWXTudjH5d3PZR3Yyn1r2vHpD6vdB9IPZlJZ950lqafox2RaOfedBLnfVK/Pu2/8uP74X+fTsd8mf82nP565Bet8MfxnBbjG2X8n9UDE+bQfM2lD5eTGQeI44+Pg84RKepXKCk5APiEEBQ/Wyqw94wEbnm9fmr//yinXPxWfqeiGPscxcWVdizps/U2hlxHgtNBfdBYdjTppHFU2VGztAJDHAfE4opv2hY8O5DnPhnRWKYcwnwZkjyHleiRB86yeJW0zT7cNz2N056O2PK95NsfnvfvW+Izmme9nd+wb3V+mlFbaz3hC3Pc4AM7T2Ng/9suxn1XKfeRHBZ+en//AJNbNjmI/C0oOs569rhfPXULg2eFj/kr+V/KJsoPh89Hs/4Ho7Kd2SoTx5j/+otD/cdbtGT7i5Px8ioahEePWFfm8WydJ/hIEEgQSBL4sCPxHPek/Ofm5t070if2tH2/xOtuPCc5ifv5jAFAZMPDMpS5UmW0leJwQd4kbd/yPc5X4PjQJ1qygmT/iG7V4fuapOH6jPNJXzs3328+td6BCrT9uy7UkzOsIxPsk/pvXJU3kSxCYhxGo3EOzsyXNv4d5uKpfvGjBduD/T4pLNgJUygl+Ns26ivefC3748gwupUoczVGoPMHmKJMkcYJAgkCCQIJAgsBnQCCJkiCQIJAgkCCQIJAgkCCQIDAXEUgMAHMR/KToBIEEgQSBLxcCSW0TBBIEEgQSBBIEEgQSBBIE5iYCiQFgbqKflJ0gkCCQIPBlQiCpa4JAgkCCQIJAgkCCQIJAgsBcRSAxAMxV+JPCEwQSBBIEvjwIJDVNEEgQSBBIEEgQSBBIEEgQmLsIJAaAuYt/UnqCQIJAgsCXBYGkngkCCQIJAgkCCQIJAgkCCQJzGYHEADCXGyApPkEgQSBB4MuBQFLLBIEEgQSBBIEEgQSBBIEEgbmNQGIAmNstkJSfIJAgkCDwZUAgqWOCQIJAgkCCQIJAgkCCQILAXEcgMQDM9SZIBEgQSBBIEFjwEUhqmCCQIJAgkCCQIJAgkCCQIDD3EUgMAHO/DRIJEgQSBBIEFnQEkvolCCQIJAgkCCQIJAgkCCQIzAMIJAaAeaAREhESBBIEEgQWbASS2iUIJAgkCCQIJAgkCCQIJAjMCwgkBoB5oRUSGRIEEgQSBBZkBJK6JQgkCCQIJAgkCCQIJAgkCMwTCCQGgHmiGRIhEgQSBBIEFlwEkpolCCQIJAgkCCQIJAgkCCQIzBsIJAaAeaMdEikSBBIEEgQWVASSeiUIJAgkCCQIJAgkCCQIJAjMIwgkBoB5pCESMRIEEgQSBBZMBJJaJQgkCCyICJTn90qFOawA6T9zKEkxbmWrL+jn/GJOn3frRFGe/9XW8sXyPmJrERR8/n+6pTAHZPImts3n3ZL2iwift1ziJyFBYA4RSAwAcwhgkjxBIEEgQSBB4BMQSC4lCCQILJAIlMzZirYChHRGIZePoWQmxblySMXj3mJJSqXjfndvQVwjLtc/LRTLJfUWC04fFDJp9RR61dHV6TxKzi+rkM2JssnfZ0R+5B0yWbW2d4htoVR23D7Z2ju7nFbxuFBwvvIP4jlbwWmzWSmdVU9vr7p7elT2qVK5rEKpV2Xn+Wkhkl7Hm+2tSpQ4e8Hlfqp8ac2qi1Jll1aUsikpE9Ta1qYiCuD6CxwI6XQ8R/0Jn5Z/5Tr1Z39+2yLzJwXlDKD/uno6RSipGDEslq17xhB9IfiW0efdksYNn/wlCMw2AqnZTpkkTBBIEEgQSBBIEPgUBJLLCQIJAgsmAulMJlYMMl2GUJsQplIphRBUNhH2P/WYGHd3d6voLfF6TZZLDl1dXTHtJ/3L5PNKQyqLRZWdN/tZE80QguRzvc6XPEMIQpYQgpCj5Gt5p1Xlhyzer6qqUiaX8576DAtxb/b+Qfy62zuduKxcbY3y1VUmd2VhtDAACpYbUhdDJNsSacoWvW8LeXfyOfqr5DE72740UT7L8JFb44ZBg1Awpl3g7XZ0dNc357pK3d1d6rFRptfb4kxjDXlhHGAbw0fWn1xmyuDrHIHL/25bcntQGu0ym1sni/X7mC06agVWVXV11E9wRDcIRe4Xp+OPPD7vtpKGdElIEJgdBFKzkyhJkyCQIJAgkCCQIPAZEEiiJAgkCCygCEDKqRpkv2SCXjlmH+JfMsnJmXAT0ibutbW1qq6rU8r7NfX1JP2UwBA1JfKjjIzTYWAg787OzlnnuaZUSsEBAwNGgbwNAD0mrKQt2uCAASLGM6ml0MxM4wX7sxvIO+YpZIQMd4uyQ0jbYDG7uc476YIxytloknYbZvJ5O/qzCsEWDOOcM6nlGgYZuf6EtI0etHM2V+W4+XmnInNJEnQBg1Sl+KKNKOgMx1xjm4QEgbmFQGpuFZyUmyCQIJAgkCCwoCOQ1C9BIEFgQUUAsh1CEGQ6hDCLkEPSIYMtLS2x6pCebhN24vfa8w8Zd+R47ZP+dXd02Ila/FcUE88QgiDdlAnJZwuxikTL14hMeTIZZZYBBBVSShrO99qDTdxcda3myItaTqm6od7VKKnHdeu2sSGEIGYZUB7HyPJJgdkAn3R9bl8D//bWVjFjw6BH4waGl1jfji71us5gj5zgC6nF6EPclI0HnP8yB+4D8EIXsrmcMIRxLoTQZ0j5MoOT1H2uI5AYAOZ6EyQCJAgkCCQILKAIJNVKEEgQWKARgNBQwUju7WnnGI8xHuJ6e/nZZvJ58/HpGlBUAAAQAElEQVR0JEAVwq74Ywr4h0M8+f/+QeBDSJtoczqldDqrapP3bFWNZJKPlxoSCskiBvmHEAQJxQjBbAP5mPN5e7NDCPG1BOISyvZez04gLaFSb4h/dV2DQiYnygvBMmjmz8YCEWYe/mvDNPTZDwoews9ucL37ZHIe7H9EyOerDXFWqVRGCmlRv7rGfsJ4kq+piQYB2jvn9oXclkpSd3evQ7eYdaHKj7oTKsezth9ftvS/uGaBNbuhUomPlzNlXS0Wy334GcOQySmVzceQ9rVKDsk2QWBuIIDmzo1ykzITBBIEEgQSBBZwBJLqJQgkCCy4CPSR8xC99BDh6GG3EaC1uVnvjxmjadOmCY//5AkTNH78+AgEhB2yaFYUjz/pX7662oQ646hMsS8JK0BbW5smOL+W6dPVPHVqPAcJxfsM6U+l0+bfQezXmKSS/8QPPtA777wjvP+sAUDcgr3XXJvTQF6UQ72QZ+y77wrZMD4oktg5LeG/k/4zzT4wluD9/vvva/qUKWpvaVGn8SfMcNuCO2svuIEkx8XYU23MMbagC5qH6z/nqFofP0P90HVmR6ATY2fqBmWDHdskJAjMLQQSA8DcQj4pN0EgQSBBYMFGIKldgkCCwAKMAMQGoscWokOYalL+t7/9Tb/85S91xhln6JRTTtGJJ56oSy+9VM8991xcpI+p+V3t7R+BDKTqw+H/R+m1d/n1197QjTfcpLPOPFuvvfaaOjs6lLUHGsJdWYOgkgq5XnSZl19+uQgvvPCCysWi/kVQKzFnb8sU+VSwwSGdVev0Gbr55pt1wQUX6N577xd17Mv1Q8NsvOAfDn0R5tn/YHfrrbfqvPPOi21IO5566qk6/fTTY/j973+vG667QQ/87T69/fqbAg+MAelclTeVele2ruaH686+Ty3Ifyz0x2sqkyZN0vXXX69f/OIX+vvf/x6NYiGEBbnqSd3mAwQ+dGfOB9ImIiYIJAgkCCQIzCcIJGImCCQILMgIsBgfHnDIN97fTD6vyZMn689//rPOP/8XNgL8Wuecc44uueR3+sMf/qB37QEN9hRX2UvMlPlPw6anq+9LARB5ymCWwauvvqprr71WPzvznOjV77ABwC7/WaR+lhEglYok/Omnn9Zll10WDQBPPvmkeCcbQ0XOsn5a+Z98PaXenkIsl3jMMLjuuut04YW/sgHgXrW1dXB6Zpg3h9qfNgvgpZde0n333acrr7xSF110udv0Yp111gU6++zz9POf/0oHHnCIDj/88GjkgeBiYIlGgFjrD9f5w/vx4gLw79PrxL1hS4jee+899enGRXrwwQc1Y8aMBaD+SRXmdwQ+XYPn9xom8icIJAgkCCQI/O8RSEpMEEgQWKARgMRDzCuVZHE99hdZZBGtu+7aWnvt1bXkkktyShMnToxrAHDQCgGyIYB9feQ72H1XKnkXeotK28teU1sb399vaWmLESD/jY2NzqIUj5mOjpEAYwQL1VVXV4vAdGsWJGStAL4+EGwc+MMtt+jEk0/RDTfdrMlTpynk8lIqrdb2jvh5O45DOqMZrW1qaWtXOaRinMr5lrZW1bnsiqd/6NChqq2pU6Gg+EoE2PRabowkyOTMVXn/G4MGhoiunu74OcKSykahrJ5CrzjHcchmFbIZJwvxGp8X7C0WYvwQr2VjfGUtNyGdlbwtK6W29k61d9h4MvP4iSef1o9+fKJO+OGP9Y9/PhfjleLaiimVbQWoyOXCjG/B8peNZ0rDh4/Q2LHj1NzcqX796rTpphtqtdVGauGFF9KKKy7jsLymT5+hvz/0qJgZ8IPjT9ATjz/ptDRJSdSfxQBZhyGEtLEp8RbHrOshnVNIWe5ySl2dPWptaY/bkMkrhpBRcCiXgmJcn+/u6lVba4dIRx16ugviXIzv6709xb7rM/MmHteI29HeJbZBafFqA22ATsg/trQT25BKKczEmC3rS7S2tloWy+HzxEP32tutFxX80lkbnHrUAe5KCUzzrFPhevfvP1BTpkxz/aV2t02hUJIc38UmfwkCcw2B1FwrOSk4QSBBIEEgQWCBRSCpWIJAgsCCjQBElsBrAGaNCpmMll12We2000464YQTYth+++1VV5cX0+4hVyASQvDGJMjU1juz/2fy9UmJkYsyQwhKp9MWsRhXtH/6qad055136owzztZVV12lZ555pm/6uiTWNSAdBgQfivf7WcyQ/Q6TQNY0cGZq7N9fztCEuYdLJru9JtPluB/T9/SImQZVtfViwTyIMN5x8gCz2oYGZdK5mCaYkKazOeWr61RtIweEt9jrfE2Mkb9YKCvDKvJVtcpVVaujtV1TJk5WLlctfsXubrU0N6vT8lF2XX29am2cKFkGDBCvv/56nIFx9913m4hOIYmJaHsktAVbLJCLLzOQlnYCqxjJ/2otT3V1Rttss42OO+44XXTRRbrmmmt0ww036Pjjj9eRR35Pm226sQYOHChmZ+DhnjBunMlwl/L5vHq6etRmg09XV5flzSmTzwsswCCuKWASTR2r6+rUYExJ0zJtmia8/77JelFgnTLptijxD/kIBk6pVCrqlfzr7eyM7UFePoz7nc67o83GItcx7XLBhK0Tqa62wfJUOfu09dZyVVUpZwMOde/tKajbaadMmIQlQ1V1DVE2mdhzPoR0xLfWbUtZYMfMEwxU4IUMrJPQ7Tpj8UBO6tXYWKsBAwa4+ExcS4G0SUgQmFsIpOZWwUm5CQIJAgkCCQILLAJJxRIEEgQWcASCCRiECTKHN7XXhAfv+zLLL6/NttxSX//61+0lXjGSajyueFJlMp4zmZ0FTbAhoBJmnfy4HYaslfBxcf51HkILGSNwFiLGOWYDsJCgS1ZzS6vaOjpj6OzuUUhnlMpkVSiV47XeYkmpbM7cL632zi5Nnd6sDmYJFCCnWfWRwJRtAeVoBJB/KRPEoJQoB3Jdtse3x0SY+vf29sIJ5QwVv2SQyqjD5fb2Fny+HD3IHHd296q7p1cdTtfe1a3Ozu6YhnT5mlrxJYTWlhaVnV8IwcfVqjaJjgTXMSHItAm7eKvffvs9vfXWW5H4cw45gg02GXuiS8WyelxesMwcy4aVssFptnd/2tTp9rAXNMBe7FGrrKqvrLm21l1vfS23wkraedfddcghh2nvvb+j5ZdfUeMnTI6vDLzy8qsiL6XT/kvbSFKYGXri++9tLW3Gpi3qBe2BcQCcDIBS1o16GzCamppc55mk3oYMDCcGWRkT9Wpfd8Y+LIovTqCDEVvHg2hjtOE68biGEQRjSJeNAR3GrKejIxooCr0l8apG6/QWdbV1qLej2156t3fIKF9dG40Exd6iulo74hoP3V29hjWoaIOMnBbDBPUEO0K0Zxm7brdZy4xWFZyWcxV8Oa7KV6vGeVd0UskvQWAuIZCaS+UmxSYIJAgkCCQILLAIJBVLEEgQWNARwOsZQjDXshfV24I9rayuz6sAJRNTSBnTpCH/PfaqplJ9Q8645Ztx+u/+QggmbGWTuoIgXHj3M/m8Ro4cqfXXX18777y9dtttN40aNSp6+iGjeJcz9jjnHa+pX79IrJEylU5r0ODBGrrQQhxq7NixcUs8djCCdNkAwj7lEJglwJcMOM/1BpNazlEGXnHiMgWfLXD0lZ9TQ0OD6uoa7aFmv5/69etvb3q1yWqrDQSdEe9axzHXNGc2YTWu2epqyfWVfz3d3XHF/trGxr64tbVadtkltcQSS0SvuaNowJCFVHKbQKBZuT9n4g1Z5hpYIQvebOS2LSQaN2K7OUJ7a+ssD/bwxRfXRhttpNVXX91XFN93nzJliuXNy6BH/Jtm1jtn8k4kXssYYCxzNTXRk15nwwXltJmcRw+78a/yOeK6ArGO6BBfcYjnisU4Q6C5uVnUmbojWwzUw6GyyCT1ohwMC/IvhCCOMQ5QRn1do6osVzqVdVZBQX26LG+5nk7nYt2zmbzyxrGqtkGZTMYGhB71dHTF+lEf2lluB4wqvBoyZNgw1VIH600dW0lt7V3RAEP6vnMpn03+EgTmDgKJ9s0d3JNSEwQSBBIEFlwEkpolCCQILPAI4EWGLIYQIonCA53J5yMpwutMgEhCsGprq/tIoVGJhgIbCITnX2Wf+Sx/DFcr4bPEl+K0eZNBiG3RnnzkJeWgoUO1wgoraJVVVolrFAwaNEiQYEgZ5B+iycrtY997T48//rjuvusuPfboo5o4YQLJVWMiSJ53/+lP8UsEnITAyh70yv706dMjQXzp+Rd1//3367HHHtPE8RN9OaWUCSS44WFP2dsM2c/na9Qyo01vvfmOnnj8KT36yGN65OHHNHkSU/adxgQ17cB77K0t7dG73NBvgKbPaNFjTzypP999jx568O969h//1JRp01Xb1E8KKT3x1NN6/MmnXGZW2XyVHn70Md1x2+167JGHNW7cOBXtNVcqZZ6dtvipSLZpM0gqBgBItfwLIcxqP9qTwFR/N7aGDBumZZZZRvV1teru7rWRoiPmM/6DCcL7jafcJzTmnTF66qlnIqbP//OfeuGfzylOs8/k4jR7ZjW89977+ts9f9HN19+oGfaiWyhl7THP5aosY9aSpPSCMb3uuhv0jvMrurwYJ5tXCK6D22Ciy3388Sd147XX6+WXX41piMPaEaxp8MoLL+mfluMJY/zSS69o6tTpCk6bqaoRgTqMsxx/uesejXv/A9Ub57w992+99obu/+u9eu65F1ydkphZgB7IJL91xgy99MILeuiBB/TYww/rhWef1ZtvvCE+l4hu9LMxKRVsBGAWQkeHZUr+EgTmLgKpuVt8UnqCQIJAgkCCwIKGQFKfBIEEgQUfgQo5hDASKjUOwUzHB5yDIEEmQwjRE+/TdgwXzTk/z/Dz88SlhJnBZeKJz9kI4F17bbvihckm8njwWZn9r3/9a/RaxwuONG3qVD355JP6k8n9/vvvr/3220977713DEcddZR+e/nluvdvfzMJfE7nnntuJPeQaEhe3saPXDYjFjzkc2+77rqr9tlnHx144IE68sgjxWcR77nzTk2ZNEmN/QdGT3LOaXq6e/T0U0/pt7/9nX70ox9p99330MYbb6xDDjk0rqNw/XXX643XXzfPzGigjRW1tXXi9YJbbrxRZ511lg499NA4k4G1Fyjriiuu0BuvvqonbLT43e9+F9c5eOGFV/XPf76oCy+8UHvttVd8p/+DDz4Qi9sxYyMaR5iGYCBCCAqZjLl9OXq/fSpumdHBPjMaiE995bicwyAA1hg2uE5YaKGFlKuuFniz6OJpp53mOh2iHXfcUV/96ldj3c4//3w98uCDMqMWry8we+Dqq68W2P/lL3+Jnn7yZ1YEXvyyDUfPP/+8brrppmhI4FUOrqOLyMT6AU888URcpwC8+STlOybijz30UPxE4/e//33tvPPOGj16tLbddlvtu+++OvHEk+Iq/ePGvEdWDkEYgI466vsRu8ceejh+CWHvJ0BjmwAAEABJREFUvffRdtttZwx/pXffHRMXgcQIwOcS+SQiCyGCP+tebLHFFvGzfxdffLFYFwHs6utrI6a8msGxC0r+EgTmGgKz2avONXmTghMEEgQSBBIE5m0EEukSBBIEvgQIQO4JIYRI7lk4DzIMEaP6kGIIIccQHoIZEJf+zQDALACHOCMgXv7kf+XPNnStEFvkwAhBsPUhkjveh3/hhVcikZ9q0k+B7fbOPmzvLQQU4vaXv9yn119/M5JfSP0dd9wRP2t49tln6ze/+Y0eeeQRvW8PcbFYdn0ywtCA0ePll1+OnyqEfL5h8gmphYBfeumlJo8X6tFHHxeEt66uXq0trbrvvgdMTn9hwnih7r33Pn1gD7Z5bsz7llv+oFNOOU2//vVv9Pbb71rMYAiD3njjTR177LFRjhdeeDl6o/m83LPPPuf8H9WLL74Yp5tD0iHnThj/2CfQFuBBQGbaCDLP7IQYsVyOBgrSc8w0d9qafUgvafr17+/DlAr2wuNFr+RJGowBtljog7Fj44KB5513nm6++Wa9+eab0bPf3Nypf/zjH4I4n3POOfrjLbfERQxZTDCEoLb27hifeoCVC5KVzGlnRIMNRgDwZYFDroUQHK2k5uZmPWvv+6233hoXPKSuGAc4R/s9aqMIMx96estqbW2zDM/rt7+7SmeffY7+cMutmjF1mtKprKFI6bXX39LVV1+js848xwaAq/TyS69afUqS9Y9XEiiXBSRp11/+8pe66667hF6x4v+kydPclvdGAwLGirffflvIAd7oYwiB5ElIEJhrCHy2XnSuifc/Krjy0Kncj8m2D/hPw6Evlv+7Q/R/sdrJ59rGyNKnlTPPX59Z/1l69FmP1feb5+vXJ+YX3k4zs53jzZcVv1n1/qz69m/xPvf9OjP9rHQzW26WHJXj+WQ7U8xkkyCQIDB7CBQKPU5YViqTFp7vdOwLSsplsmIhNgKkGNIDeWSrmcQHw4Bm/UhImHXi33ZKM49nbivP2plnP24DIcUTDWGl/DrexU6nI1GvlN/fJDZ+SlDSmDFjhOce7/+zz75oL/UG+slPfmhv8tX2tJ9pr/F6JpWT9fDDD4mZA9SntrY6erkzmZSrFlQolkzU39a99z2oH/7whyb1vxDkd5tttlShUHbah+MMg/HjxkfSzjR28rrttjsi4d94400EoXziicd04oknauWVR+nVV1/XnXfeLUhssVAy+X/DRoP74usBvMpwxhmnRmPEfffdpzPOOD16ttdZZx19dbPNoid9jz320OKLL6Lll19KeMBvMdkm7uDBg6MXO53JCFJqhipXIu4Xeno0bdo0VYgu+FFf+cdU/araehG3q71VEOpJkyZEQwltjre+pr5e06dMiXhCgB977GkNGzYsYnLPPffYSPGg8Rwt2ujOO/+sP/7xjxo/fryWXnppbbTRRlpu2SVd71ejDOViMcbDUIMhBu98d09J//znP6MxIH4BQBIyFh138uTJmtHSEWdR4IlfbMklteiii2q55ZbTAQccEMv6xzNPiq8iHH/ccRo2dKheefWN2C4fjJtgkl9UUFpNDQ169533hAe/Kl+jk08+WX+64y7x9YOll1pW773zjjBC3HjjjdFYwBoLGGVuuOE63XP3n8SrJWD42muvadr0Frd/wRCnYogGEvX9Qt/GZfbtfJbjSpy+FMn/BIHPj0Dq8ydZwFL4QVJ24F20j96q7w013222T7vyKR8D28xt5fyXcNvXW/FAnoMw3+NW0kfrzWc9/2/6Nd/j8dnr06c/vqXm5O9LhFfsf/6jvp9Vz/4zHn2eIpn/gu9f2vM/5JQ+Wv65d/4L0T/qmoQEgS8jAr6hsya9KvZKvd1SqaC0h0ap4AvlogLLyJeK6u7sMDHsVvD5SDKNFUYBPMgpe1qLJsw93QWlQsaGhLzJUWYWUYLMmY1Gz66cZwyz+ixFI8OYd99T87Rmtbd1WISSIMiT7EGn+I72TgWlVF1VIz7tNt3xVA5qqG8Uq7FbXL0/5n0N7DdQslf38ksu1W8uulj9mxp16MH7669/vkcHH/hdrbv2mvruft/Rlb+7XD8/5yytvupIFUxAmdJddP0L3Z2WsaCWlmbxY3r5H/9wk4466ijtseeeJp0H6cJf/krfP+pIE+pu3W6yDzFsmd6s+//2V9143bXKGbzTTzlRl/76Yu26y85aecUVtPceu+vnZ5+lgw/YT2++/qZO/smP9eZrr2rooIF6wZ7+QqGgQQMHa/3RG2jkKqtq9dW+ogMPOEj7ffdANTY0xZXtV1h+RZPp5dXa0hbDcssur3XWW18jV1pZCy8yzJj1RNmra6r69m3UgZymUik1NTVFY4n86+0tato06pdSPs+nCFvV1dGhyZMn6tprr9H55/9cPb0FrbLKSA0fPtwpZGPJFJ8/38aJJ7XtN7fWpZdcpuN/8EOtv+HGQq5LL7tcZ/z0ZxoydJCuvf5mXX/DjZKNR6PX30BLLrW03n3vA9162+16/Y03VV3foJraOt3/wIO6+54/q66uWpOnTNXtd/xJEydNViqXV3tHp+67/4F4vbGxTvt/9wA1NDZZlqCttt5Gl13+W5108inaYOOvaqWVVtL666+vI793mH5w3DEa2NSgO++4Tf985ilV57NCtXnNAh3cYbttdc5ZP9O+++ylDTZcX8uuuLxy+Yyeeuqp+FnEyVOm66AD9xevW2D0+dYOO8S8MTAwM4D1EVJBUa8xjmBIKVvvg28Vn5ZmY0saVyz5SxCYbQRSs51yQUgI8Z9Zj0ji/GDxsyGembWNR/H+jHuzzse79kPn49Uv13EfZjMrbuz69iAT7H2G7YfxJ4mD+0H/n09wtPz/0oe++lYw+Wzb0qw+fL6qt1voi5C3koezm72/mfcgiSt5fam2c6h/fbrbp7f6Au/f+aU9KrqCvElIEEgQ+LwIuO/gJoJpV4KzgNTQn4RZfYpPfsxf0d7sVMgoEqIymXlIag89nlw8wx+dzOXOzPuKK64QU/V5Dx5vOeTrxz/+sU466aQYfvrTn8Z3+fEI19bWikCeTJVvbm62ESAnjBEsVjh10qS4sj9GiiXtMR49erSjlsTsgKZ+jVI6qH//Jo0cuaLWWXctDRvWTymfS5ko4/3PZrPK5/NOI7Hg28CBA227oE4+5TiUXW+vOEQQ4wdlkpb38Nva2jRixIj4ycSBQ4ZIjk/9G/r1E15kCPWwhQbH/PGS8w45nvKC8XvllVdiHZ96/HGT8cmxPi4xks0QgkIIzi4Vt/rQL4TwoaOP3mX2BPhwlVcZbrrpFhtIfq1LLrlEeL1POOH4iPONN16vjs4eLTZ8YfE1gAEDBoivQLz++uvi1YL+/Rpi3agL3nzyAytmCyy88MJaaqmlVFOdE+sR9HZ1ifSbbLKJctmUXnrppfg6A2loN16vYEYH5YDxu+++K8rhOgsvPv300/E1APBZfvnllbY+8YnB4C14siZByYaTdhsvrHixfZEB/IcYe+Qif9oEI0CdDSPoAMSd1yAMJkUJw8ADDzwg4q48cgVtueWWcWFJ8OI1GLCrrqvTGmusoQ033NDtO9yGllL8tGHB5aMDMaOZKvK5B4MxcfIvQWD2EUjNftIkZYJAgkCCQIJAgsD/QyA5SBBIEEgQ+EwIQLb5DF0mn49kGeLkHXOsVCSOn5bJ3+59QNdcc018D/5XF/1G55xzns6/4EJdculvxbT7887/pf546x1qntEW84MMkickj9cBKB/C1tPTZfI/Jk4nh9gtu+yyYuo4JD2msXECEkl8iOLSSy1rkj/AovaxN86HEMwnM4JW4zlnej1lOVLcUB7nq6pyURa8yxDaV199Va1tnXHhQKbBH33kkTrkwAPj7IETjjtOGDd4t/yD8ZOifM8991wk91tttZWWXnpJsQjer3/9a51kowdY8F59R2urPeR1LrqsEELEMwQk06wfxoe+AwwqfXv//h/yjnGG87wa8dOfnq5DDj0khoMOOkiXX365rrzq93rhxVe03LJLac8999TXv/51LbLIIrFMXlngtQqmvyPXr371K7Go4nf22kuHHXZYfB2ANQAwYmBAeOaZZ0Q8DAPbbrttnLL/6quvxdcm+KwfeXEdQwoLHn7lK1+Jrx+w6B8GB96/f+ihh2LZm2++uduoX/w6RdbGGUj/u2+9pZtvuEE/+9nPxAKBxx51lM7++bm6+y9/1jvvjVFHd5eKZuJlW2lS2YzSuayqamtU39SousYGKZ8zFGWJmS3d3cIAgDFm5ZVXjkQ/X1MT2wYdor0dWSNmGpMWW2yx2B5g+i/siZGEBIG5g0BiAJg7uC8YpZatPmFOqpJyVzsn6edyWuo/RyIYvzlKvwAkniP90fytP3PafHOsfxZgjvD/qPvXeSZ/CQIJAgkCnwEBvNxle0OJCmlqb29Xr4kV3lpIG+c/LUCmiEtXVltbpToH9jm3zNJLCM85eUC8COzjyYVEdvf0ingEiFxzc7N6C+XoFW7s3z8SyRTksVSKXxDI5PPiPKvbyz9krgS8ugSfjl54SCyyVTy9EOmqqqpoJCAe5TEzgXfaSYPHmPfyMWD85pLLxXvyTB/n/Xk83PlcWhgQ8JKHELTm2mvr8MMPF6vp87m8P//l3j6jx3nnxRkBU6ZMiYSTvEMI0RDAPsYKtql0YPOJIYQwKw8iYjiprsorbYKM4YT1Ezifs6ceL/cOO+ygkaNGKet6ukDxzj7GF+JA8pkSj8Hgqquv1S233BJnb2BYAEPySKVS0RACZouOGBGNMLa9xKn2jz/+eN87+h98IDz7rMaPESTr9uGrDZXwzjvvxE8Scg2cIeWpdFoYCVi88TgbVVh08Nprr42Go+uvvz6uUzB12gxhlEFHkIO26rF+hBBEvakv9WBthB7raE9PT1yXgPKZ3ZF2GVxn5gDyY9iaNH48p+KMBnQunnc88qvEjxGSfwkCcwGB1FwoMylyQUMgWI1mJywwOLj+mp2wwAAwZxVhHDI7Yc5KXYBSz47ufSjN7Ny7pPkoBJNzCQIJAgkCnxEBSBbkj+jZXI5NnFLNTh4Syc4nhFv/eLNYDf69997TpEnjxRTw5hkzTDwnxQXleCcbkrzE4sMjKYcQkh3km7jsZ7PpeA2CnmbOt6Tm5mb/n/ln8l8s2usbn/F95yB/eO8hioQQQpzeTV2ISSzOp9LpeN4sOm4h38RBDvYJxOPxB4E+4ogjdNaZZ+jss34aPfqQVV5pOP300wVp/cEPfhAXzoNMQrAPOPjgmfGO0Vprrh5nFtxyyx+F4QCCTf7IEgIlKMpA+Zz7/4FZAISZZ3mPwwFyC2nl7GabbRJnI7CS/p///Gf94Q9/iJ8SHDyof8wXUlsxCDCTgy8qkI7p/0MGD9D222+vY445Rueec6YuOP9cQcaPPvroOAuA/fPPPz9+IpBFDUPok3fTTTeNsxz4csAN9tyzWCJ4xen/Q4ZELFh4j9cEIPL33o64UmQAABAASURBVHuvaEde31hxxRWj9x8ZXn3lFf32t7+NXxyAoG+00Ubafffddbzx3HOvvbTBhhuapDepvqFB4NproxShYEhKtkCkMxkR5F/R+kCcbC4XX8/AMIDhCuOBL6ti+GEWBq8ycI7rzCZxVlE+ZMTIxbUkJAjMLQQYBc6tspNyEwQSBBIEEgQWIASSqiQIJAgkCHxWBPCS4tFub2mR7P3lHW0IHl7WUrH4qdngPYdcERGyGkzUyId9SNZa664bvcWQUzzsEG/iEjACpD0CDiFwGL3rTF3nAML56EMP9RFIy4VHu7GpSQV7fsfZ2MCn6VjEL+VraZN8yCHbEPryCiGIY4gihJv33tkS8DBDzLkOYWa9AGcRyeQ+++yjo0ySjzQxhqD+6MQTdYi9/Jz/9re/HafYb7TJJhowcKAiZpJW/cpXdMopp8TPCx5yyCFqaKjTY48/pdtvvz2+p05Zjhb/IPOEeBD/meHG7Uf/g8xWMFt66aW19dZbi/IJm2y+aZzuD9EuuKmYmg8uzOgAD+pKeuo3fPhw8VWC73znO/reUUfFOu297776yckna9/vfldM59911121zbbbaqlll42zMlqmT4/v1JMOzDA88H4/q/mvssoqUWDe3V911VXjpwGpL69HsH7DBhts0Nd2jkWbIRszDUIIQgZeq/jRj36kHziALQYFyDp6E0KIbQexl3+0E/tsfegmDcrZOMWaAIMGDYqzAPjEH68ncJ0ZB6wzAG7oN2savPrqqzZQTeKyaA/q44yk8Mn4K/klCPwXEUj9F/NOsk4QSBBIEEgQ+PIgkNQ0QSBBIEHgMyMAycYzi3d3wrhxMR0kDJJKiCc+4V9NbbUamxqUq6kS+7LXmlDt46q6GnV3tmvK1Mma0dKsnl6TrZnX81U5VVXnlctn1N3TpUKxV4sOXyS+xz1kSH+x0BxTxN95Z4w6Wtv7JDDZ53N8fK7viSeeiucgeSW+TuB8Q8qnvPV/lVmk0PvlUkGV62lmF/hciQUTvc1k0xo4aIBGrbqKPc91evSxR3THn25XS/M09XR1qL2jTWXL9cH77+nGm27QlVddoedfeE7UT+kQr7/4/LN26xcUnNeqa6yu7XfYTqutvqr4Ue/ih8pHJmThnDOORJR4zqBvE/8bI2SP+1LK5XR1d8Yj6tppPOU8W6ZP1eQJE7TWWmtpMxsChg4doGef+6f+dOcdenfMO0K+vDFea+01NWjwwHju3vv+pr8/9KCmTZmkXuc5dfJEF13QY488pMt/e1ms+6QJH4j6gRXyDhjYXxtutIGGL7aoJkycEttq9a+sphVXWiHmUSljyNDBGvv+BxHrdddbRwTaFNnZdhpP9slv1dVGaanllhH6QVmTp03R25Z57Afva0Zbi4quf3BbEUAjncso7rvNim6PXtefySB569hGG28oFoh84cXnY93//sB9ivVyHtRh4vhxuu32W2Pdxrz3rtKZEOvXw1czbGhQ8ksQmIsI0GXNxeKTohMEEgQSBBIEFgwEklokCCQIJAh8dgROPfVUHXfcSTrzzDN1//33q7W5OSbGCJDJ5+P+J/3DA08gDlO78YqzWByzCpiGzlR9rtfW1qq6OqMMMwQcGTKLh5rA1OxSqaQqxxk1apSGDh2qsWPH6i9/+Uv8rNutt96q115+WS+/8IJYjO+qq67Sgw8+qI6OYlwXgDKKhUL0tpOfsxf5ESinXC4r2MWfctlpb7lOYJ91CNadOUvhpZde17nnnqtf/OIXevbZZ+M6BHiub7vtNp1++uli+v+VV16pt994w0aJ1uj1ZqYCxgqMJ9SbVwPwZFdVpVVlLzVlfzggE6Hs+pp9Wwworjcf88fsCurHZfJG5lKxGN+JHzRkiPrZgLHeeuuJRfDa2rqFl/21115z1iWSaJtvfEN45CdPbhY48loCdWpubo7XWROA+p5wwglx/YIHjSv1kI0tlIenfeTIkTGPYO7MbAI+37fw8OHR8448rAew2GKLKZdLibozO6BpwICYP21PuzLTAp1imj6LJvLFh2mTJ2vse+8JDGlv5AebEIKoMzrkXTvqXbBzoy05T7D1JJ7feeedxYKRra1dop2uu+46PfDAA3rf+RLvpptu0tVXXx31pr29J85sQGbycpbJX4LAXEUgMQB8Cvwhm40dDR04C9YwBYnFROjAgjt0Ogw6WLZ0/sEdF2mI39vbGzuJEPo6EOJw48d4Pkf6WfGdF9eYpkY64hJ4OJF/zNOykO+sQB5+oMRrLpcOh/jISRmkJz+qGEIQnXns1ByXNJV4MX9fp3zOxWPHQQ7yqZwnLwLlcI78z/jpmRq9/oZ65NHH1dHZraL7/bJSasFqns7GbakcbBG3qqUyYr+zqyfGUzYv8qAMQizXcoQQ4nnKR2bihNCHIXEomxBxABNjx3lkRzb2ScN+JQ5y0/mTjuvB9WOfaYCUE0KwldeWXvIDUx+DG3HIizRskZPANfLu6uxRAc8CC7I5lIpSsVBWueT8gvNLZSWfJw6B64TeHg8enBY5yA/Z2QbKJ1g+5Cp4YEGI5XGeYNlCcP6udwiBS3165jTIFEIQaSp5sk++bCMmTsc+ZUcd9DHXSct5MqRsPk/EKrt8XomplsSJMs7MH0xieh+DDYFzpGfLMWkoh3zJM4SgeM5bsJfL5l073qvr8f3S1t4uHv5yPWcwLdTXCx5wEMpk7HSkIQ7xK/lSr0qgnEqoyMDgkgf1Nddco1gHY0Va5AwhCBlDCPEa+YAdW2Ss5IHcxOca+sT1EEIcLFTuO66TF6JSDoH0lEU6jiNmrl8IQcSvXEdm4hGHcwTypVzahn3yIH/ScW+gUyGTVyWgWwR0jtDd1Su+sc25gD4qraibqWxMI9+DU6d5MBbS9ih1Sd5y7uJfX6LVv7Kmnnv+RXtdCvH+5Z7m/uZ6jJfKCJnAAXlCCOIXQnDe1n3XkWPqU6kb8agXx2BL+kro6uqK77ASJwTnQXAexI315tj6QP0r+XKe6+BW2YYQuBzbhf4OYsCJ4LzYkgaZaAeOk5AgkCDw30GgpqEh9qmdnX0EGUJGSfQZ77//vlgYjmNIGYu3cT6T7xsXyMQZ0tbb3R0Jp/xc5jp5QA5JRx9StFdW9rhm7LXN57Mm8tWqra32/d+l+qYGjyUKmjp1spCBeJWQTgfHKZso52Iczm9kb/MRRxwep7a//fbY+C79nnvuq1VWWc0kdw2dcMLJfvRktMkmm4nupL4ewwLyFpwX/Vc3YrlfbPP1tOMqbvE0ly1na+sMP5tlWdrV0tKsjOXdcMP1dfTRR+kb39hCkOeTTjpd6667Yfzk4DrrjNZhhx2lN954XVtt9TXts89eWmLpJTVu3FgTyyu1xx67Wa7Vtcgii6u+vp+WX35l3XTTrZZ3pDbd9KvqN6CfiXFGo0atrJ122iGWu+++B1qmGjU1NUXSSv+YyqajzL32TKeMS7lcFFum8GNIoFItlh1DSsoVp6+lXTi/zjprafvtv+Xyc3rhhVfFJwFfe/Vl4SEv21t++OGH6vjjj1S/fo26+OLLtOWW22ihhYZrmWWW0jbbbKc77rhNo0evqwMP/K7WWmsNt3VWzFCgPbs62jRq9VW1sT3tgwc3xU8wfuUrq7nYkrjOjIQVVlhOa6+9pg0m9dpgg9ExrqwPeWZ4OMi4L774Yi5rK6tUUUcddZw233xTnXbaKdpk0431vSMO07TpU7TiSkt5XNqrru4O1bld2zta/dyTenq71NnVHrfMLKlvqPUzsVPTm6fa4NDPhpnjtN9+e7hde3TppVdo551311JLLa0llhihI444Rk8++bh23XUXbbfdVkJ/m5unaZANJ+0zprseyV+CwNxDIDX3ip5/SmbAKBMGbl4WP2Gl1tbW1liBEELcMmgt2apaMllxLyNC5RzbEIKzSMUQQt/A308dk8de+Qkpfll3rHk//LB68u5Q2oPd2sZGpXI5lU2Oejo61N3ZKTreHg+WefhxXPB+wddTlpHOuqq6Whlbf8mjuqZGwfm6txSdeXxwOh7lYQ0nHvlzneMQgsUxi/XDN2dZuJ51flV1deKbpoS88+SduLSv8x4UA3jwQH7OUR5y8B4f7/SFENw5FihSlEW8XstLfVKWhRDCv3AkYgghYlXX1KS05acNSMPDh7LBtKW5Wc5YYJ1Kp/2gy/nhkRdlkCbtc2XaQ4rnG20Vpi7k02UcIQ3gAd7UP7aHsewyzhUykrJ8IYQ+gu2ts/rXnzGqrq8X8oQQLEY5xiMNkfAKkBd6g24gM4F2zRlD0jKoAeMqex9I120C3NXWpt6eHouUEfJSD+rPeTAjP457ZtaBY9qg03KjG5SRzeVU5TIy3lJP5CGfEILcwK5qiVNxn3f2OFd0myBnCCFiT3z5R37e/L+/EEKsqysdz4fQdxzC/9+WXA9HFBhV2h19hYDlLBtlU2/aK2JiXaPupOMzOrw/R/nIUiF+Fl4WULxnBz6kyxs/QoxnGdBdznNMfO4VMAIryuY+RQ9CCK5CWXhEKCdjXSMf9J0tMscK+t5mi25xLd4HltWNJOJxn3KePNrcN1BWCMFVD27itKNlYgghCKypHzom/7hPK/UIIVilCxa5FNNxHzlK/EMWgi8IOeo8uI71s5HIiVT0QJnyiUwdqSsysZgW58GVcwT0El0jbswzk4n3CLrSPmOGGJC/++67AqMU94Bxob3Il3LQPzCj3tSf+5Iy0B/yoN3In33KQE4CeVFf2gZyQPpK4H7gfAh9GFA2+k6ZIcw85/uTelBOCEHUjzTZXG4W1pRHGvqzhv79Ve8+hD4J3Kk7aaOs1nfiJiFBIEHgv4PAxHHjTDazJnuLRy8u9z+eee7PRo9t+rzHS8ep97x/zz3LdfpGnmUhhHhfc88iIedDCCaT/Uzycxo4cGDsV7kWQl9c9rm/6W+ap06N/Rpe45EjlzFJrVfB/ST98wCPBwYPbtQQe7IhwaTj3Ne+9jV997vf1fe/f7hGjBjhMho1bNhCJtUrmIRvrt12200bbbSRlltuudhPIzNp2S611FJaeunhGjp0qFgjgL6OOtP30J/xacCVVlo6eo2Rj36S5xxT6ffYYw8ddNAB2myzDbTCCkua0DZq1VVX0rbbfk3HHXes9t9/fxP85SlKjFvwjFOvJZdcRNRj6ND+Jp6LxvTf+ta3xOf4GIPRN4Pt2muvrS233NLtsIjrMyDK2NTU5MdJWvyQE5nkcU0Fb+oAPkOHDrBBor/Aifah/VI2FEydNMHRy8ZmlVjesGEDxOKIfI6vtblZwc8VFvX7xje+YZK8n4nw9lpttRW1yCKDYrlbbLGRWNsAeZkJwfv9pEEeQgiBjfVnGZP2zbXhhhtq4YUXjudCCLHtGQeAA+2GPvFevoUSn/2jrV2Q8VzBBoBtxFcKlllmMeHxv/HGG6Pc22yzjXbZZRe37VYiH55ZPT3dxnRwxInZBbUeX/DsKBR6nXXZOlULxziRAAAQAElEQVRlHewfxyCjRo2Kee+88842DI2ObdC/f2OUbbfddoi6RLlbbLFFNFAMGzYsGgJC6Kubkl+CwFxCIDWXyp1/ivXAP20iicB0GjfffLMtnDfaIvuG3PvHhxMdZwghdgx0jHT2DI5DCHH2QDw3cxAN0QkheLxui7EfRLGjdYdL/s5MqXRaclxnJkhK3JpEMeAmLmVVAnIxKOc4hOB+Li3IpfyDYPBwafFgvsOeVAbSPBR5SJU88O01eSQ/Bvut06eLLdcZzGdN7JEZAst5iCekjXR0/t0mmm3Ot3nKFJckW7JbLGZZkBjqzsCfcgikgXxRVqyPyUradazIHLwfQoj5UH7c8T+uE6/TZAqyEkIwPEGQXmTIWUYG9zxUaQdfVCo9Ezun5ziEYHGKmjJhgp5//nlNnzyZKxF78uchyoACYwr16zXO1DuEEActlBFCEHEhn2wJIfS1tSstcO00YWdAwYOD6zxwme7HPnUAh0o7EScSdeOPUaetuVngBU6pdFqQtSobb7K5nMhHH/qFMFMuE0/ikS/Gg7yxgMSF0FdfdAUDR6eNCRiI+BQPZZAf8lBH2oOsY/1d79g2PoHM3hjSUnxIfbhNOP8fwbpbiROC2yiVkgFTBS/yRwYexJQZQnDThKirmXw+3h+0IW0MHhiQ5B/pkJV6sSUOuHG+2yQQHUQXaNuWadMihhBTJ41/tCVtGutqnWMbwkz8ZmJLXWkPHuxgRhnoPHKQF/cIOh1CEPJxH0V9pL2tl22+r7g3wJb7zcoW60Zbo1vUhTqDTwWPEEKUj3MEZqWgP6TlAu1Z5cEG9eY4BLep+wmMMyGEqLuUiRwdloN6gQn6h/whBNEHYMhADvLFOEi8EIIwdlXZmBeNhB6cvfHKK3G1bPlH2RiMSFfRKfIEI1/uuyesm/RhHIMbWIFzd0dHNBaEEGLbhtBXT/kHzmnrNvVFVqbpgiW4URe23EdsqRdxKBPsnFzVxoN+iXxCCDF/9slz2qRJIo9W2sJ6wX1HOVE26yb50Q+Sd4fvB67RNvRxqXRayS9BIEHgv4cADgJI2aGHHhoJIGQwhBDvYcjnD3/4QzHD7Hvf+1785FujDXaQZvog7tFKP1DpCxpsNFhjjTXiQm4nnXSSIGfE5VkcQvCjJyU/vPxXigSMfoLp6fvss48OOOAAMaMtk8+b1A+MZPL444/VnnvuroUXXkidbS2RsA60QWCTTTa25/0QsTL9z372MxPw42I4+aRT9N39D9Cqo1YT8jMLizIIA2xQ4NNzfHWALdPOy372IDv9KM9rZD/ooIO0995723O/svhUH33zkGHD9M1vftMe4yPE4nTHHXecwATcjjjiCBsGDrJHf1PV1NWJsQJlsUL+z3/+87iaPosAku4kY/KTn/xE++67r76y1lrxGS7/qBNEl3xZAI9XCsAeMprNuR8sF5TOhIgZfWTJnnvZi7700kvGWQZHHnlkNHrU1tWI2Qz5qpxoJ+KyHTVqVJTx+9//fpQTowGkmec+z5LVVlstrrpP+bQ3rzMQlzqCB18IWG7FFSP+8i8+h91/g50PxUKDkHRIfj8bfThH2SH0PWfIH0MCmKBDGD7QHRxTcbzoMRPGA746cN555+mnP/1p/CLBbrt8W/vsuZd22n4H7brzLtpj1900coUVlctktchCw/STH/5IB+y3v9Zbex0NaOqncqGons6u2AZWMsRQ/0GDhFyHHXaYwJ7XWk477bRYxlFHHRX1fqNNNonGFxZ2xNiDLoTQJ3vMJPmXIDAXEHBvORdKnY+KhETV2UrKQPqRRx4Rq32+9PLrevjhh4Wnj4G9nzr+S8XBP50SIYQQz+HVYmDtA5EHHmkeFhALPFfpdFrxZ091HKj7gcGgmgE/pMSZCm9fVV1d9HaRjgE46SAJeLZSJl0hBDH49ZNVBNIQl86XQFwISYxvb14IQZABvG/1jY1OMlMO+edrDKAJXKfsTD7vKqRiIL86e76b/MCbbuMB5fNAQu7fXn65+GwNsySQv/LgiwN415VzyEDZ2VxO1C+EIH7gRmCfEEJQtb3YEGKwYkDAdR6YXKcD5jju87AwhuBmluSOuuAxQTnK+9RTT+nKK68U72ZBBJCf/Py0E+SCAQQdcjaXU94PCmY4gLEziFkjYyWE8C9ZeTiBKzLizazkOStuKiXaoII7elBlMkN82o96oFsRG8eN5Rkj5LLgUV8gofIPDCD9YBfzd/xZdXcaPOy0UwyuA/UJIcTv3PLO4jPPPBPzQxYCdYb0x3xpW9ed8+RD+chGW1FGJViMvj/nG0KwGEFlG8i4zoUQgqLcbAk+CS7IjY5EYgqBdFmk4cEc5bVugyNlOknEjC1EEFnQZdITqqwP4JW3zOjQwKFDhSGIY9oMjMGc+qN75Ek68ucc5TIwYBDFNepLm5Mv7QcGYEz7EBc5KB/CDFYxWAbqFdvOclA/4mKYYEs+pCEtx2xl/WSfYOCErBDRJg9m6CO49yHS9BHER7cwnFXyIT71ou60HfVlyzkwrKlz/2DdYjBGesqgHsjEMXVPW0/YJ9D2tO+vfvUrsbryuDFjBAnH64aMyMYAjncuwQ65iB/b17qHHATkJN98dbUq9abcigGCezbWIZMR2CIr+easA8jBMfcb8hG4N8Ajnnd9OBfLdGTkoqzYz/mYshl8ERcvGjOciBvLd3noQghByABeBOIG93/EcxbJX4JAgsB/EQHu5WVN7Pbcc89IAJdadllhiKZPTqXTWmHkSHtNNxFGgiHDhkVJMOzS90HiuN8J3Os8L7hvl1t++ejJhZQOH75InPmHt5c8QwiibyN+Kp0WfQ1Gh2233VY77rhj9PhSCP0Gq8vj6d9k882Fh5y+hufCpPHjxStviyy2WFzxHuKJBxeSN2r11aMh9PXXX9dLL75MVnFmJf1zbUODIJnMEBi9wQaCqNJn0m8R6LeWdv1Z8X677bbTiCWXjPJxjYy4PnzECK3ntLvtvrswJOBVxjM+eKGFIm6MbxiX0X+S/zqjR+sb3/qWjRh7mqjvEXHhXD+PzcCR8uM79R4bMWYbNWpU9NQjw7e/vbOGLjTYj9hMxAycwRd5CDyzeNcecr6PDSgQV/pq6kpfyvWBJr/Insnn4yr/4Ln33ntHnFPptCDgtGUIQf39rFtx5ZW11dZbR684nwSEsK9mg86AwYPJJhJrDOI8u5GBwAVmelA+r/FxjGGBa7QzxxgcMK4stsQSQi7K5HyVxxtggNEZ3DAY4Ynfd//99T0bNZgRsZJ1kFkEyyyzjGgX8AYHMMaQwrlVVllFmXyeLKOhmzxxMkz84APhDEP3Fl50Ua299tpC1/jSwH42OK1iw8eiblMSYmxhVgZ6B47oG+eTkCAwtxBIza2C55dy8awh6zNPPx0XqWGK16CBTXr88cfjLAAIUBxsu7OjA6UjCCGIcxxDivEmMrjmu6ht9tqRJ+cgsMSnI4OUQEjYx6hAWjoIPPB4y0iPl5Ftu72PdJBxICuZ7xaiJxVPNgSXNG0zPcsM0hl401FGMukHAd5TOjBkdOLYYVIu1mzi8MDgmIe3s6cA4UVDbgLEDAttJAW9BVul65WvrtG48RN07fU36OfnX6R7739AU6ZNVzmk1MuLw9522HLa2t4heb+np1fTm2cIDCiLEEKwSEH8OEZmpVJx2hmzFPDCci0SEhOqGTY+gJGfYLIFg0sWqegqFeJ+BdsXX3xRf/rTn+IsAHCOaWxomewHPeVzrsdecDp0DDQMNPCuYtxAhtjGLs/CxXwr/5AxpLMu20EplXuL6mxtV8u0ZrW3tKmnu1elnoI9lB1qnT5D7TNaVfA5OW7K6VKpjCxwnLrNAwvdoO1ow6LloRzKZ2AgExrkoH2KeIR9HX3psOeThxsBbyf60ePr6Af1uvDCC3XppZeK7+O+++670VNOmVzj4YwHmnriRW+zztD2YALGkEDqSECWD4cQgsDj/13jnGb+bBhAvop3Ft1CLmRnYIJ8tE9ne5uKvT3q6ulWW0e7ero6rRNFVdVUxzBx/Afq7rTOpILSWeOVTqlU6FW308j78o/7Avy4LyiPMpAr7wd2bGtjl06nXe2iiIf+OpkYHFAHBgwMIMnHyhPbhPMMAJhhMGPqVDGjgragTgxMicu9HYJxcN5pk0ryBkvaDzKPzoJjcPlyHGQCdwaolB/P9bou9kyTFozafG/TBhV8kIdr3NvISd1IC6mG4HZa39CrzvbOqFu9XT3q7OhS70w9y9fWK1NVo3S+2vUvi3ik6XCczs5u3XbHn/TUM//QNN+L3KuFkuN096ilrV2TpkxVR1e3sS6ox/d5W0enWhyv19e7fS+X7A1J+f4M6bRkHJAN/UWX6OuoQ8n3GXigp+gmuoUuIzuDIOpiwVzNgi+VRB3BFV3Gu08eviD0nns0luUyaQvK5hr5Mu2U+4d0yADOzrSvjR2fdqPPQ0baBhmZNRDLT/4lCCQI/FcQoO/k/q6pq1NTv36xjLL7BHZ4nrGlj6Yv5jyBe55zGBHpOzFq0n/TD0IO6Vu4/+k/8fYGj2JL9lj7Nnd2JXcJBXffZeGp7u728ySUVd9YrwED+0uO28uK8O2tylfnnUU6Ogt4JoQQ9MEH7+umm24QXyZ4/p//FK8Q8BwYMGiI8+gnfiwa9/LLr4r+aOmll9awYUNFWbLHfKDLaOjXKPbbW5qjHJlMyuUEP+e6Rbx+A/qp0fKUertF3Ew+K2RqnTFdbU5TQGbnlfP5nGXkfXyuy+fSuYzyPt/T02XiOV1Mwa+Uw/lMNi3idXe2q7l5mo0Q/WN8cOjsaDN5tQzkkw7RkNFgowX9KM+mEILTFlVWUZVzjPsYB/Tv3xTrwrO76GcW/Wmnn1s+afx6ovy0QXVdjQhp5z9l8sRYfm19rfMtqcvlI2uXZUPGlGUlsF90fTrbWtTltgluL9qS/HKuL3XnXFNTg+R8wYe1CsCVeKTlekNDXSyHupNnrirn/j9nA1Em4k+cYrHX7dblcUaHxxXtqqqtdtSCjd9tCsZl8JBBCm4vN1Y8TlvGnEPBbaVCj8rWs6p8VtVul6zzHzRoQNwv+FqPZWdLe1FO2efIB3m7XXfODxg8UDXgUS4qnQmWN/lLEJh7CKTmXtHzR8l0hEjK6qZ0/HwHlalUvBv14IMPRuJd5oHmzjOdTseOk/iV0GbCzz7eMbzp9X4I4j2kw4VkFpyWzpTjEILHxhm5t5J3FEIQaYiPt7NiOSc+6WRSChHhmIcUZUD4sXrXNTWJ/bI7a8rnYQXh6zE5pE7ZbFYuIFq6LbSq7dGv98MgehRnepDJn4EyaTmPHMhTVVfnZ3oxWnfrnY4HNlPZePcKa+muu+4Y3+mjjCp78Ugv/2q832S5vKucy2C/OLP+nAshWKTArh/iJY/fC/KJaGEHN8olzxAcJ5OJ7/NRd+SUfymfq7RB8JOBemL84L07ZijwLVrkB1tCPp+PCyOCJXGz2076OAAAEABJREFUuZyCcSENde1n6zZ143rZhLZSTggu3+XxRxtCOiEoxMtYBjChHNoj5TyRm4coshGHNojBJJ5p7XjGwZ82Ix1yoQ+UHcLMstzWpKVM5COAIXKShsAgKoQQ24a4BKzxm222mXhfEbkgQWCKbjB4wntOPRvcLpQLDpRB+SXXmW0lcD4Ey+MQQt+Wc4QQfMyO5bQAse2Qn7qjV7QfeDCYI98QQsSa8pCz1jrFABFdgQin0mlxH4AZRDGTz4vp6RRBvsSjPRhgogPgFzFwPqQJIVitU65qED/KZIv+cH/QLmDIOcpJpdMWuygGmR0e2NA+pBk4dKga7U2hHpBWAjITr7m52YOJHiGHC1OTPRzoGTMKiEedwc5CKAYploHsBbc9Rh5ezwghiLiUgw5QFvcz9UBP0Sn28U6BDekpE52j3rQ78SmT+5Q6Ui73Pv0DcV1wvKdoY9JQDvffkCFD4nRY7l1wZm0D9AKPOvXHoEH56BpeqMqaHh0dNmrZWIE+9XR1CY8M8SkbfGkL2hucIx6+L2in7s5OD7Y6oiGKwTyGAQbfYJp1G1Nf7kFkxGNEPSy4q1D2pYzA2crl6hTlEwJXZKAu4Ec6ZgJQT/pedIv4lIF8GGpCCB4YVkXMlfwSBBIE/msI0B/Ql9JHxK3vf+5J+qzgPsE3sglaziSqWjyzEYRr3MPc6xBOzjH+4RzXyJN+gf6Qa5VAH8I9zrUQgug36Lt4dmOILNn5wTnKJ1T2Y3/qTEIImjx5spi9yNR6ZhjwJYDnnntOrLKPt/cpO36uueaa6AyinK9+9atilXsnF/LEOvmAcQHXKR+5QgguriT6fO/E/ow+ifozfiQez2fWdSF+l3Hi9U2uISt9J/vO2l1e8CMr7e4vI/ppxhakp+69fq4Qjz53sPt2+YdMPD/oEwnsUwbbCuaOFmViPBZCiPmTH30rZbNfkSOEEGWA0GJ0J4+sPe3yr90OCdqMutMngwlOlRBClBc5Hc2GiF4brLuFsZtAOZynLowZed6QRyafN0Tu67noMR3PGdqLfLK5XNSdilzIGMvzGAQ9sZDx+Uw9yZPAM45nJecIjN1Ih36BGc9lDPeMARhbgSVyUAbjDnCjbHTKgIkxOWOaEPow4Rr5Ep9nJIH8ORdCkCsT64x+hOBj6pWEBIG5hEBqLpU73xSLhZR33f9pazA3MWSKKWEMmFkQkAF57Lx4uMysFR0GHQQdJ+SH0wx0eQd96sSJ9gb3rf5JB0PnQPwQ+jpIOi0GrHhjJ02aFD1fpGueNq3vgeaOtmHmlH2ss5SBXLPIjDs/iAlp8IwxlY3y48De6RiUQxLomPCwDWFBFZfN/huvv24Pdqvc+/svHT81A0Gkw6SjpGOM3rWuLpEPpCV2tC6AMulct912W+21114aPXq0wMiXRD3o+HigY4QY9957estlcY1OlTqwH0IQ9QcPznGt4LJIT30gPGAdr/kBySrCEKgOExEeqqQFixCCeNjTCVMvtpAS0o556y09/49/RK87dYsPHJNGyFPBxpLxY8fq3TffFOkgTzxskIMyaVPN/IUQXFyIAxceqmBaCRCYNpNDplW/b687RpRMPi+IHYGHW84PL6aVQ1gYGFEedQRn6k8xlI1+xMGLZeNcNpdjI+K967pUPNS0NeUiA3nSNjyAmZLHu3Gbb765BnhAgD7TDjy8mOpIeyIrAzQGVrQr16kvuh0L+7h/MzEIIfTFsO7RDqQFMwIYTp0yRRPefz+SPoNmq3ttHAyg5+gMxiO8OpRbZx2l/rQf+s27i2Q+1ji+8dpr9jR0iTTxvnK5kD4GH9xfGAPwAINZMKG3EluckiDCyIRugDu4gvdrL70U25r7m7Ir2GGo4kEeQl+9wBb50Q3KgdRCcDGcgNdU36e0A3LSBm0eBBGXdmdACcbgEEKwSGkXlRI/6jlw6NB4DtmRiXuM8qgDcTjHQJH7m3IZ8KFDXEP3uT8wRoIh3m3Oo8vIj97Tht0m6wwMqT95EIc6sy4Gg07S82mml55/Xu+9804cmKEn6A/GM+IzqGMQjEcMubmOoYD7P5fLiTLBDzyQlTp/4Ps86r/vBXQevcTwhGzkGUIQfSD1IT06yKJhYA0GBipiY2WJAz3SUd8xY8boPeeN/hCHvgyDDHlyD0H8kYG2ps6k5/6vs5GL+MQFr5ieRElIEEgQ+K8gwP0NueJeJHAPZ3M5QUp5BtEX058Q6KN4RvPc4B5tdb9B3xfHDu4rIFukoy+pseOBY3fw4rnMfR6Cn/s2WocQYr9Bn09c0qjy83OBZz7PbPqCanus8zVV9pLnhQy88sT75sR58MHH46fpeGee9+V5Z/24436gs846Ry+8+JI9/8Piu98jmOLt8R/9bSzG+5TNswy5OM8x+wQLp0w+H8cOzMCj/6JszvN8pF6MDeizQgix7yMdWDDWAR8wrRBa4kPCQ+irf8TQjh5XSBhZZ3jsCJ6VZwrbWF4qJcY87ENsOU/e1AGnBOfrGuuVzmVEGWBWZa93yh5xDKkcZzIZgT9peA5zLoQQ42fy+bg+FPUjb2Z08OxGbtolk8+7+UpuhpQYe5BXfG7rQz+3J2mpP9iwT7xsLqdorEinfTrEQCquIwPGZMg79eK83CYYB3gWgiPtwTXyTZUdI6Qkh0wmq2wqrapsTvL54OOqmlpV56uUTWeU8fmMrxe6e4ThgufhdI9veOaAHZiRb9aOJOTIGB+O2YYQosMQfeBcCEHJL0FgbiJgrZ+bxc/tslMqf8o9yEASzz+fROvXb0BcjZT3fFitFKNAd3dvtGa6nxI3f9kZsuWYzqjQW9QLL7ygSy+9XCxAcvTRx+qSSy7xuZciMZF/dAbpmR0ZnRokGeLOIJf3yQ488MD4ndy//PnPYuCuVCo+sEjHoJuOtautQ++9/bZuveWPOuOMM3TggQfH1WpfeeU1YXQoVOTsKWisB/n33/+grr/+ehPdKXrkwQd18smn6thjj/W5GwUZSeer4wOqeco0PfTQQzrnnJ/HVWj33/8AYR1/+vEn7cnrih1aU2M/5XNVlm2aHnv08fiN3HdN2II7vycfeyxa1HkPH4Lx+9//Pi5ywyIpf/jDH9wvF+NDwDCIhxh1Yx/s6KSvuOKKKBfvoJ199tl68cWXPW4v6P33P4jfVsU4gPGhd+YDr5KWzpiOngVZfve73+nvDz0RH+aHHHJIXFyHuoMl8com19SZev7mN7+JC7kcf/zxcYsMBOShXcn/w4E6ch5iQoCwPfzAA7rgggvigj4senPxxRfrkb//PbYDxJ2HOLLR1v948mnrxqU6/PAjxII/6Anf9S0Wy8IrLqUiPhwjQ7FQigakf/zj2Vh/FjZizQVwevLRR92ek/r0qlCIOLH2wT333CPeWURuVnd/2UTv9j/+MeKx3nrra+edv22d+Zn+/Oe/avzYcY6Wsoe0Zub7icHHfhaW/TSMe/4X+s557z/+wCLK6QduwTL84Ac/dL0O11FHHe16Xq43X31dct1CKmPd6dUdt97uss/QhRdeJMhnR2u7VSClVDbfl3dJevyRR3TRRb+O983j1jvw62jvVNuMGXr5+Rd1mdsMfUdHfvrTM6O+jR83Pj6gQ0jH+5L7Edm6unrECsV33XVPXB/hiiuuiji+9vKr0dgml9dto9OMGa1xgaafnXaG0Jm99tonbs8//xd66P77NWVCn3FObp8nn3xSt912h562dwh5rrzySh1//Akx/gcfTNDUqVPFdHsqlHW9cvm8Mr5fMh4kTLAesxrxYYd9L74je+qpp4vZRu2uH6T45pv/EO+nMW+94/utI+aDIWy678s33njLuB6lo489Ji44dNMtN+t933foMwM2BmR4zXIeLDEAoY+xUuiD997V7bffHnUU2W+++db4/WkWRqqsF4FRgHsDgs/6EQyCWbCJLZ9UxLBBfXrdv3V1dYn+B/3n9Rf08De/uVQs9HTmmWfrhhtu0Etup0jq3fbcT+CGPD0dXWppnh7b8aprrtaJJ54sBtonnXSKfut+kvx9A/DnuncKPHmlh36A/vGWG24Sg/MDDjhIhxxwQNQ18J88fqLTlJymO7YrrzxgvEG/eR0I+c4//3wpSDHIP/a9+czHxE1CgsCXFoEPDx/ZJ/wbGPZId7a3q9jLbD7364E4vtEKRbXPaFHJ25SfJ6l0WhmHKhOtSLiqa+JCbDVV1VLKfXhvjzpaZrifabMhuS1uSyZhxZ5eQUBDKqUQAg8qxfy8z3l3AqLPw6PObDv2OQ/xxajZ09ntNEGQVIgz7+XT37Og2zrrrKannnpWt956q67xuOXmm2/28RPOoqB11l5Dp5x6sr6y2uqC6GO8wJBP7TFm40FmX64Tz3nKo9wYPN6gj8bIzYyqajt1iEO/Th/JGAFjKPUg3xCCsrmcsh5PVQL1KnrMQ5+GAZ+ZVcyQg2DnHVd+XpNndPw0NMTZkpm8n6mWh3K5Rh493X2vXoVgIh/TlBWUlownz8ui2w9DPGSX5wF9N8Sa/NOWJ+92AlfGPfT/mXw+ytntNqcuTQMGqLa+XrRt70x5MQ5jqCdOTXW1cg4QZuSiTZAr5m8Z8MhzPpW2TJLSqZRyfm4iX8TbD/bg8+SfTqXi9WC5ZMza7Bgi3+DzjiKwl+tIfLBlm7V+Qd7bbCThmlxOlfFKuR4ljwO6nUd3W5uoI21IuXL5WbcZuoqRvF///mq0cZlnLXKQD3mzn3M85GdMAeaci0b82lrFvBAsCQkCcwmB1Fwqd54pFrIyo6VN8TX1bF7dPQV1+KEQ0lkppB1S+tFPTozvyB508CGqqa1TdV29tt9hR9XVN+iss8+J78um0hl18kAqleUxrjieOHmK9thzL+21z3d09jnn6pl/PquXX3lVl1x2eTy/5de30suvvqa0OyHete3yw6ykoAsvulgbbvxV7bLrbnr19Tc0YdJk/emuu7Xzt3fVN7+1nf5wyx/U4wcn6RRSam1r13XX36Btt9teBx9yqO574EG99fY7evvdMdrFadZaZ139/LzzNaO1TalcPr6T//gTT+qv996n08/4qU4+9TT99W/3xvMWX3l36q54fDcY+Q8+9DD97oor9dobb0bL9y9/dZH2/+4B+s6+++mB+x9SymQua+zKNn48++zzuuP2P2mqCUrJWE6aOFnXXXt9HNSzIirv1uG5x3jCZ2/22fc7ev3N11x2j5pnTHOnGDRm7Hs67gfHa9XVV9OPTzxJzz7/QqzvDTfdrM0230JbbfMNnX/BLyImjz/5hIYOW0jZfE5dvD+ezRj/kvI11fHcpCmTXZ8qlSVlctn4rnlDU6Naefe87Hh1tbrnL3/Wbnvsrj333ku33n6b3nt/rNvqH7ruhuu18qhVdPChh+iV115VymWEdMq6MF3sd3Z3Wd6y271DmeqcUJdLLvuNDj/iMN3957v0zpi3NXnqJJ11zpm65Y83a+r0KZatoJrGOr373jvG/axC2dEAABAASURBVBStufZo/ebSyzTmvbH6YMLEWK/V11gr6sd99z8gBcqboazbJG+9e/Sxx7XDTjtrp5130QW/vFDNLa166JFH9cMf/ySeP83t+dY770rZnDEtGdu39JjbGn1paZ6h5+25+P4xx+o7++2vv7jNc/kqfTB+ki697Hfae5/99IMTfqg+sLIR81Q6Y04cVOOye63facfvtZ6GXN7eg4LrYxG9jxzoLuenTm/W8c5ni699XTfceJMmTJykN958Sz+yjNt+awed+/MLNG7cBOVrG/T1r20VDQGXXXq5rrzyarX6Xqypb7QMQVJK7TYIYBxApwYMGKQlFl9SXJ88aYoJ7C+11dbb6Oxzfx7z55119HSnXb6tQw87XHfceZfv5163VZXQ6+C6XPCLX8b76rzzL9DjTz6lP956m3XtBB1tTO6933h7sMmaFXfdfY/WWGtt/cr34tP/+Ke6XHfu55tuvkV7f2dfnXzKqcraM9Dpe48B65VXXa199/+uDjv8e/rdlVfFOr/48iva0W21n+8V6p/2fd7e0Sllsprse/oXbr8VVxqpU047Xe/4Xp3WPEPcx9/ebfeY7lz3Ldf8/trYhryDn3PfU+Nw1z1/jvfft3y//+Wvf4v3x53uHw512dyXf/7LX902Per2/VAqFTxg7fGYpCj2i73dyqSkfDatnp4uhx5fM9JW3ubpM8T9WrSRqWBi79tD39p2O/3kxyfqNhtquMa9fKDJ9o9++GONGzPWqhJUcp9VZf1gDZBjjzs+9lO/ueRSvfHW27rjT3da/8/VdtvvoJ+cdLINfqWIW4v7IvArO+1ZNi5usulmxuEMPed7nXzoj7574OHacceddMVvr3AdiqppaNKMac168rEndbOJ/69+dbGOPvoYPfjQw6p1+bQXOF1vnXvs8SdEu9BulIMe1zQ2GfqcrjamYLTWWutYfquaNc1ixP3PsyUuSZOQIPDlRcCdiftp9yCGwPvlfwu+SapNgtIpn7dB2IxfKvSIbW1NjaryeQXSFNwTsDWhs0dF7ijsVMgpkw6S+6zgp1BNdV5VuZzPZ+I2FcpKp1IuPS05vYpSJpXtOy6FuB/Pe7+mqla11XUuN8TyqvM1ymXyyqZzKveWxHVCuaeowQOH6JjvH62/exx1843X6MjvHa7R666ltdZcQwce8F3d+afbdOsf/6Add9hedRA5pyGfupp6yfuUM2TQ0LjPcT5bZQ9yjdIhE8umvgSOuZ5SOspBHshUlTMptmzE4Rz1oh7ULR67PpwjPTJTLmXI9SC/Sjquc6yZ8eO+5aMMAnmAA+WXjR/nyI/44EB5XGOb93gil8kq7fGI/DAtF3pV9hiUtiJN/6YBIl4sw+UhD/nFY+TyOWQnLvhQLnEoK8Zx23Ec01gW6kJ+BOpH/YkX6+S82CcP6kC+lfPUnWuEeo8vuB7TOn/iUAaBfCtx6+oaRaBM0sVgmVPWpbz1hFBt3cm4TeI1YxjzRQ7nG/NHZvZ9jnwJsW7OhzpRJuUTYlryIE1ZyS9BYK4hkJprJc8jBafTaRFSfpAgEgaBuB+Cn0FFsRBMwQ+uxYaPEO/L5vwAkq+NGDFC66+/vh599FG9+84YORNlMzlfCkqFtF577TVdfdU1wns2cqWV7UE/R7fYm4c37MyfnaWNNtookp2TTjpJ9/7lL2IFWazQHOMZ32CDDaIHjfh4sAl85gWPHCt3c4xVdqoJ9i9/caF4L22hocMEyeYYL9gf/3Br/HTNqqNWE56+K+3tZMrSEkstI6bwvmKvJ97mzTfbwmTqAp104snxe6Z5eyfxWF9+2W/V3NysjTbcOMp/80236JZbbhHyr7jiiraGP6UxY8Zo6tTpJhFB1dW1Ap/g+mM9JvTYgoynjlkN6667bvTW8RmWc889V2effaY9+s/r1ltvFR7FJluL3zRul112mZh1seqqqwosMBr8/NzzdNqpp2vXXXeVEY5e3nvuuVdSyuHj/yhnl1120bLLjhArs7Io3gUXXBC9raw8e8+dd+rqq692HabGGRM/+9nPIhYXXXSRfvGLX8RXGfCG4qXFEy3rC21AiWw7bR2mjhxPnDhRr7zyStSTI4880l7tC6OXnVkFyBDXIKir07PPPCNmUVx55e903LHf16mnnBY9sLQbsh1gwoguUF8WNxvsdiX/P995tz3hF9ka3aWdd95Zp5x8qn7961/rZnsmrr322rgC8LPPPhu9wQ/ed5+qXRbth/7mPdDC21D5JBK4XHrJZXr44Ud1p/OFZG+66eZ61R76O+zNft/tCgmkXNmwE7cf8Q+vAKexauN1fvG55+ICSk8/9YwG9B9oUn+lrrjiCoerdJq96YubwF933Q2W+xJNnjAhetkP+O6Bcc2IuyzHY4895gFZUbxLCAFl1gfElHtti823FKsST/pggv74xz/qdsu5ySabxM8ynWt9gpwys+PII44SMyx+esbPxOyHThsRuK9nNLcIHLbZ+huW5TRdfNGvRXtzzEwSym+ZPl11DU1xNefvH3W0brrpJt1w/Y3x/vrFBb/UwQcfrGWWXjbOInjw3vvV0tKi90yEx48fr0EDB+tb3/qWjj/uB9bts/WrCy+Kq1tT7gMPPKCutg7VNzVF4ozOke9WW23lQeVBMf41V/9e1113nXXi+Cjnb359iZALYwe6RjvcdtttuuJ3V4r7iZWp77jrzrjA5RVXX6UDDzxQnT3duvDii+I9hTcID0g2l1NqZkh7ED14kUX0zW9uI1aZHr3uevrmN7aKs13OOeccobfrul9j6j9l8s1lPk/Fp5vOP/98nXrqqfF7zNSXviCTyajG9/07b76pa39/XcRlww02Ep+lQr8ecL3Rb/TuySeeErNhJo4brybjwOyiY44/Tq/byLnxppu4vztBZ55ztn5u4wyzpK6+6ndC/2+//Y6If29nl1hJeezY9/XXv/5V/7BhhvvlgvN/Eeuy9VbbiBWWS7bA0q+1zGj1wK5OWKlCCOq1Yfehhx7SdBsRRo4cqRFLLG7V7es/yt7j7/NsK3FJl4QEgS8vAn330MfWnxvliwoqSeRV2bI/u8ECB4dP+tt2hx10xplnii+l3HHHbe7XTtKmm35VLOYmxoyzW/a8kM4Vj/XH8OJ9Vbbsf9YwL9RjTmT4rPX8uHhzUjZpPy7f5HyCwP8AgU/puf8HEsztIkJG2WxeIaQVnynlciSx8nF3d68gvcEkc/XVVxekP2OSLx8Pt0Hga/Ze8h4tXwSYOmmSGAxjTIAUQGSuv/76SMoOOeQQ7bLbblpymWXEFLNtt91W++yzTyScb7zxRjQSsLjJs88+GwfzDLqZjn/AQQdp+ZVW0hJLLy2+6frd735XX/3qVyPpgGjyfi/klM8TQnD4xigkgM/ArOgB7vDFF4/TkCElEDVIEwvayL/q6mqNHTtWfKsWErLZllvGMgYvtFBcGPDuu++OK8fzuRiI87f8IET+ZZZfXrvusUf8pi4L/k2dOtWD9Ok2ABTF+2EQDmcf/zAA8B4bmPCZnS222ELbO5+VVllFm2y+qSDFDOjBj1kBJLrrrrsEyeE8BGUdGw34du9yNjhsY9zAkk/HQDiJ/2lh6MILx6nsvAPHAm3kQxvUNTSoo7VVEGeI+9e+9rVIIrY0IePTLWu53K223jrOXODTM2D84IMPxuKoE1PVqB8GD+rHBUgnhC2EEI1Da6+3nvjsDUSNz8hUGXOmB/7tb3+LXyTYeOONte++++qb222nNddZR+Cy9Te/Gb+nS53HmIRDFHlvDVmZuvzSSy8JQ8r++++vnW0M4bNCtAvtRzkLuf1ef/11EQ+ZIHHoJfpR6u2Nhh/WZ6BdV1tjDXGelWw32GC0SfjqwhDDFGvqhB6Sx0cHD8S4YRwK3Z3K2sBAPHQYrJZccsn4OUiIFp/mAQf0d9ddd3G0kp599h9qbm6ORHCNtdeOnzDyhTjQonx0m1kiGF7QUT6fs+pXvkIUgR/T0MEefdhrr70EaV10xIj4CaW9995bG220UZz2yKsnLGQH8SewajOE9mtuW9qZLUYlcHv11VfjPUEhfALq29/+tvjqB4Yb8l59zTWFzvO5IYgpeguR5d6i7XktaPPNNxf5r2zjFTKhw8j/gIkwnxAlb4yG1IF2QX5mwqArSy27rEZvuKGoz4be0nbcXxXdRQ9Ih16wFglT9ocOHapFhw/XeqNHR+PYWmutJV45Qldob9Iy/ZDppR02VnQ5IEOV9R8jHm0ALsv7vubeWHyppdwPlsSrIhNtXIRQgz19BHjtYmMaRheMXtR/xowZogzqd6eNaY2NjdE4RZ9Dm4+wHmC84f4KIej3v/991H2mUGIkpX2ZOrn99tsLvDdwvVdzX0tb01/Qp1EW9aGPGGD95r5Db0eNGqWt3Y5f32ab2E+yXsTqTksfhGy86pHzPcdiWhhDwJL+hfbi3lto5mfHwCMJCQIJAgkC/44A09XpR2vcX8Y1g+rrFUIQ58p2DP17/OQ4QSBBIEFgfkEgMQCY8KdsyQ3BnXqxKIhP2t4yGhByjeWXgTrfkmWwDzGBjIUQ7FVeVksssUT0hDPgJA1eUAb6z9jLi+cVjzyEnGssxjJh3Lg47RYyccABB0SSBKFjwP33v//dXvTqOJDne7O8O4cndOy778b3nfEeQhjwwjHARh48YRAcBumQOt5Hw5gw3cS81QSLgS+Dd653d3cLUsV19hn4M4AeMWIE4mna5Mkq2mPPwBwP2mKLLab99ttPDMZlbFg0boq93Gb7keDiLYSAMIAPIfh02dGKcQumMVP/g1xBmiCDPpQjidkLpKPuvIMFEaF8DCeQe77Zu4EJMp/q4jqedmccCTX1gVBnszG3T/zHgxpvOvVlSz4QqdYZMwShoJ0g23yneNiii4qHOrgRb/q0aYKc8tUHsCIu7REyGUEiaF90BSKKENQHEjhlypT4XjmrBvP+nJXKzoKUCibgzIbACANuJ598sjCMkBbdaLNM7EPEvvGNb4h6MrMDEovBB3mpN7ISh7hT3WbUh/01TVCPP/54e1J/IPbBGB0JIYj6Iy8yDrNRpLq2VuViryEtR/LObAgMAwMHDhQ4oefvvPMO2X5iqK6piXnwDiKYPf300+K+ob0hwJBfjCVcg4xBoNezYeSDDz4Qs1vQT+pOfMge6Zl9wQKbePXRHYxerLuBINw/Dz/8cPx6Q0U3IX7kjxGOOkOIIdV4oSG5zHYJIQhyupINatzL5FXBGyKJblJn9JD7A70hX75zTFujE6QBJ9oAIxDEF/kxpqGztD33DH0IceknuM8xpGAYwrhCPszGIS3yr2XjB6vdIzczIpBp0ODBkdhiMKFs8gohxNklGBzRGdqqn9uK9uQ6YQUbyehT0Od33Wfw6Uf0Nl9VJdYKQc54XzJwtS5CrGlrDJYYNMgD/Z5q/cWggUEP8k4fh/7QN2Ty+bgOCnmh56lUKuoWRqcQgiDyGFVoa9oE/Wd18pCZAAAQAElEQVTWxndssOKeBod//OMfcfYHZByDDH0QZL+pX794j3DfgQc4YnwcNWqUMJTSx7a6X6MOI0aMiPcH7YXclIN8yy23nGhLZiigJ1wLIbCJ9zsGKtqJfod3M+OF5F+CQIJAgsBHIED/Sd/HGkEEjKg8R0Po61M+IklyKkEgQSBBYL5A4EtvAGCacQhpN1bK3lDZi5+L+0wbfu3V1yNZhzSsscZaytfUiRX4GXRnq2qE1wzvIcSMwSaDZicWBgACpAUvHoNqSBpEhKm1xGGwmsnnBdHD68dAn8Ep1yFvxGFwzqsBrKaPxwtSAsHf0l5qCADlMaWVgTKeOsgoK5ISF3IASYFwNPbvH6ft9vMAm6n1kFDSUg/IDB414uE5Iw/iMLiH+EJukRV5+KwMdeCLBJA8SADT9Hk1IoQQserq6jCOBSFTCEFt7a3K5jJxpgFYdHW2mzDYY2z2znFmJplmUA+OyIYXDw8uBIIHMHVGDspFDnCnTeptjef4kwJYQEIhtuARQhD1pFwIGcaFxRdfPHqiMUxA7uubmuIsEMok79VWW014gV+1hxjjCOeoO3WELJIfJJf88QATl9kfGGswpPDaBR7PTD4viAkzDiCjkPOcz1EucjKwIB/yh3ShBxAzZmrg1cVIBHldYeRIosRp8hBS0tHutOPIUaOERxSZIXghhOihDSEIUuaGiWnfeeutONsEMnbvX/+ql194QZDyoo0C9fW1grSiHwplxaDKr+L5rxzL90zG2Qa1ts6I9QPbkJKeeOyRaBzDqPOnP92uhx64TxBFcAohRE8wuXCvDDTpPeTww4VnFu8+r01gDGCGBARxkD3dxKW9wI8y8CpzDvzQH3QlhL6BGTM/8KLjjUd/wBF8uL/QGww9tC9GJ+QhP3QPYp7J56Muo/dtra3CEIJxjoUTX3nxRdEODAppP9qLe5eyub8wCIA758kTHUY/kJPyyZ/2pGxIL0ahXhvmiIsc1EM2SKJDGEpIy8JL5Em5EF70mfr84aaboqHplptv1u9++1vdfdddEVPubYwZzBSIetXbK1tpFHzP5WywcYNJxol8mWlTV1fnwz7cQgjx9QPOUQ6GKu4J5EJ2+cd5b+JrM2UbUDFAYqCiz6BcPpX1Z8vCjBleaQA3ziE//QbthyGAewODCTpd53uZhbpoX/IGT/ot5EWXwYb6YKxAL7mfMQ4hF/FpA+o9ZNiwaDzh/uL1DwwqpCUOuk4c+mVmJlTK4loSEgQSBBIE/h2BjI2n1e6bGj12IjATgHP05YzP/j1+cpwgkCCQIDC/IJCaXwT9b8nJADmE4PFx2cS15LF3HySQUaYyQ3gh4AwwIfITxo+PBADiwGAcjxODUgazEAjkhJDxji7ToBnYcsxgOw6kPQgnDg8PCD0PEo7Jn8Exg1UGtxZIkDsGsFX21vL+NmkgehAT0nGM/KSBjJAPxCQSPR9AcMnXu4JsIwOycgx5rVyr5FFv4ss16k483ttFdgbKbA1OJJEhhEgYiM8gHDIcQh+GlIFsDMxDCGKwTlrwQF6IDiQJQwOyMiCnTOIRBxJBXagDJIf8uE78EGxk6OwU+2A7YsQILn1iCCHEdoWYUF8IFbM0KBtSjewQwhBC9OpXMqMOGF/wTkNEIELIiozESaXT5lGZOGUeeSB01GHLLbeMU7iRDWJ7wgknxHfi35vpTSc9dYJ40SYShFpxujqkhXLJH5nQA+IiN7pGWvSR6+gidWGfOlA++EI4IbfkQxsTaN9K3DdsxLj6qqv061//Wpdeeql2333XOGWbafOsS/Dscy8K7zFlkvenhXKppGDCGkKIhJBZEo899nRcYZ9XNUaPXj/mz7T2TTfdLH42iTUswGbatCnxk3NgZYWKRbG2AfV54omnhacWkownHp2fNnlyNGZQH+oHFtQX/UKnIPrUkxWYMbiRJ/efFSAS+hBCNOyAKW2JjtEG3JdgB8bkiSAQWqan49E+6KCDdMwxx8RXM9jyfvojjz4R+wFwQhbSVLaQdY7JHz2DzHKNfeJTProCkQ4hWMygTD6vGg80aUfkZcsrKxhiSE+e48aN08uvvC7kQq8wPuJV5+sRrJxPGx522GG6++6/Rr1EXygL4s5sBFZlZuVoDCalQsFdTDmulUDexENmygJ/7l8wIq0jxvserIjDNXBmSzriYdR448134voZ3ANbbf1N69buYpYLcm666abxWmtbZ7zP8OgzG4k8MDaQL/hQNtjQprQ5ZTPjgfuBNiIefQh6DUbcM5xDNjBmH4JPv8yrJBiRwBy9x7CErmFcJB55VO4/jpOQIJAgkCDwYQT4UhCvARR6ekSfSf/J61T0T/Q/H46b7CcIJAgkCMxPCKTmJ2H/G7KG0DcAZ/DIYJYZAXAyvOAMGF977Q39/e8Px8Ern3RjITM+NfbjH/9YLIzFO7lj339P4yd8oKeeflJ4S4cvtqjwek+cNEFKBzX2a1TK297uTvXYQ14sFVRdU6VULhMJMmSFQTCEAKIK8e020cWLyAAcQif/IDgMjhmwhxCEYaK+oU6tbS2aMnWyKLu2riZuS4UelV2RuvpaP7h6NL15mnp9Lp1JqcnycL6nt1tdlimTTUdZkI10jU0NMY/3x41VvrY6ykq8TnvzuzraVFWdV79BA2KcKVMmqaWl2eP0f1sDwJ5jyodQQNhKrnPaGLAvfuWiiUB3fD+f+qRMIiFfmUxGGAGoO3jwkI1EwGm4zoOX2QqQNQiOT3/qH/lDUsg7nU7LwkYiiOGENidAMPDSY3DhNYcK2Yh4uy0oizh4kCmQz8KEEOIrGxwTqANtBAFi+jbea7ydrDMA4f5g7NgYHxmoF6QV2WgXdIL2INCOtNMM49puvGmv/gP6qWTMiMf1js525axDTJWmXIwVGCpyuZwgUmV7Zmvr6+2ZT4t6cx4CzaKKl19+uZjNALlkrYnjjjtGBxywv7bbbluNWGwRRQNMPhvbmXr1hZI3BG/iH/ul2IY91qG0y4WwjxgxXGuuuYogpUcffbTOPOunOvucs3T++efrlFNO1uGHH6qf/ORH+sUvzheflMPQ1NBYr0JPl9564zX989l/iONFhy+ktHWVe6poPS0Ue6M+p6xD+apc3G+eMT3qJue4t9DNbufDcUhJBev7xInjzXd7Y7yS8SMfrnX6PuwGQ9cTPHPecu9wL/iG0d333KWrr7lKiw5fRJts+lXttfee2uXbO2vrbbbS6PXX03DLx31OGuShXShbvufIj33uJe7PmtpqcZ2yqRNllR1v0uSJSrtc9qkj8tCupCcwe4Zj5G30PTnQ9xzlfn2rr2m//ffVSSefGPsgFjI888wzo5Hie9/7nk466Ufx1SJet+C7+/QtNXV1kcSn09Z/t18qnY66yH1BWchV2SITOIAX51qMM6+LcAzGyFvlPiCXzwocqT9YrLHGKB108IE65dSTddppJ+rcn58jZDz5lJN06GGH6NTTTrEx7Dfad7/vaJlll9YKKy7vtnFfWF1licruC6uVr8rHwD1BaJvR7P5lhsaP/0BdXZ3K53Nqbp5u48t438alGJAplctEjMGwaWB/rb/BaA1beCHdeNMNGvPeu3ro4b9H3eL8mmutoQ73mbXGxAUnfwkCCQIJAh+JQFP//qptbBRefxwHROJ5y8wkXqviOAkJAgkCCQLzIwIeJs+PYn9xMtOZE8gRckro6eqK06FZSI3PVfEO9u9//3v9+jeXRM/mJZd4e8lvdOlll+uKK65Qa2uXIO14lPEYjxgxIg6uIVlvvf66WIQKD1Umk1HOnj5WZ89ks/G9fqbPslgVni+m0o8fP96D3fFxmjqkjanPeOB5/x6yF0IQx6RD1oUXXthEpyCOZW8s5wrdJvauA9OgyQOjQm9vrwfPeXFMWQTqDaHmHPWH5PKQ451bSAOvNXS0tkZZOIY8EDdfU6Pujg6Ne++9mV8BmOqBeFlmmzF/8iqbgBKY1dBtglhbWxs9nJQHRsha39TkJOn4zjikdfjw4aI+TA8GE/BKm1gydbi1uVnB+IEj5B9vKDMVKOuTAgQbTJCbOlMO7//jbWVq8WR7lckLTMv2inIdwwMzLtpmzLAhJxdXNmfqOnkwE4DyiG/hxZcLzGJiHcAZXLJuWxbY4x1vyDZGhOuuuy6+w40BAXnwML/9xhvOIh0DbQFeIQSyN+lpidO5MTostthi8csCkDXwZOZIp40SRAQj9jGYcEwb0dYQa+qJIQMDBzKBBZ5atrzecbH1+KBDDxVEfe+9944r1lN3dBl9Qk7ylMlq3/Y//+Pl5iwygR0YYKj55je/GckphHS33XaLi15ibDj2Bz+wEeDw+LWJZZZZRv0HDxR1z+TzYm2EK3w/NXrAxXoWyME6AMwqQOcGDB4ccUAX0SOMK5QdQrA6laInnXuryrpGW2FIou7oUN75gwnyoePkQVrw4X4hPliSJ55pXsfhXqQNf2CZjzvhBJPa03TgIYfEhTjBEx0lD8oA0xDcdg7oDnrKefIHF+JRJu1JOegws4aK9ixxnfqAA3EMiPuU1tj+yEN7Emh75OTVABaBPP6HP4yLVO7ltsPLzvvyRx9zjH5y4olxgVHup+729mgQku9HA2RVLQpd6XEfUSz1up/Km3jXRB1E/8GcfgaZqBP6gF4iP3VGdrDkePr06RF39A9cibvVVluJVzmON14777xzbOfvH3usTjrJRgAbJ1ibgddbuCdWXHHFuFjlu+++q/a2tjhroVQsquC+ivxpxxCCyBvdp28YOGxY7GM4hxy0JdeIz/0NRuwzC4BXaHgNgNkmYI0+sD6CKxu/rgDOxE1CgkCCQILARyFQdn9Uch8dg/sl+miesR50KYaPSpScSxBIEEgQmA8QSM0HMv5XReyyJzDY0whJJWTt2fqnvZC//d3lWmjYUE2eNN4E8I1oEOjp7vJgutOD8xnq6uxwaFOXvYxPPfWwlrVH6x57DZ9++kktPHwRfeMbW+vxxx/VM888pcn29OFJC6BtzziEaqy9Uvfd9zeNGjVKrJ4NUWCaLAQAAwODYgaqEErIBKvzs4o8BIkFAH/yk5/oPRNwPkmzyCLDdPHFv9J99/5Vjf2bPM4vRzkphxkIyHHkkd8zkU9r++2/Fa8V7VHN57ORAHTYy1x2PTjutGds6aWXjJ+6ueaaq/W3v/1FE+1FJR/S9NobS75jxrwTV+t/4okn7AXujZ58GopZD3hFIQ+ZfF4sJFYwsYZElF0GeFcbY+oG8YJkco341dXV9kJvF98Tx6PJIJ/FvVhEDDJF/gz4WTyMd+w7OwuCbFaukVeMk0qp0wYKSGPWZBzSAq4QTM5heABXPNZgzqsecbV9kyJIJvlBkkhT8gDgd7/7XST4kCxIB2SKa5QF8YUsc8x0c4gadeEaJIoFyZimDallRglGHhZkpO0wCnQY+wqmYFXXWK/pUybpiit+K/Rphx220wB7/9dee01tvfXXdfPNN+pXPw4TnwAAEABJREFUv/qlhi+2qIsoRcMTpBciPubtt+Nn6sj/mmuuiQYfMGxubo5GI2TDSMX6CXiHnUH8CyHYu9oV39efOm2K8F5TTwY7NTVVse6QvKw978wCSdsLjxEHXMGRTFLZtDK+j5Bx0qQJUUZ0JoSgVDot0gbHefett6IRDUwh2Bi2uP+eePRhnXvu2VF3jz/+WJ1xxmk6/fRT9cYbr+mSS36tfzz1hGRDBPIstdQSUW9/+tPTLdsU9djrH3xfpS0XcdCz6677vfjiwAknHG9D1btusqKJYybqI9cL1kWriQlsQRnLVfT9gPwL22vMrJbXX39VG2+8odayt5jzmjmDZZrv5X/+8xnj1aF+/RpjX8D1rPNg7QTKn2EMqS9tWy4XTbp7YznoPTJuZQ9+kz36P/rRCVF+6pQ3ziWXQfqezvbY9uedd268Z7lO/bjXV1hhOV1zzVViTQX5B2FnnQK82RDwB+6/X2ecfnr8XOeUKVNEG3EPFH0PFq3ftCnHBO4dCPPUqZMFFrQDOMywxz+Xy0SZ29tb1WidpB7gksln7YGf5ts3qLa2OrZDQ0OdjUfrxPPoJ/LT33W6HuRLnd5//z2de9bP4swPykOnwWF681Rde9019tK/Ez32KbfhjJbp7lO6XbuS7r//Xt1kL/5yyy0j7oGOGdNUKPZo4KD+NnpOjXHAPZZp/Rhsg1LJfRT30j777KWBA/vbGPJt/eEPN+t73ztMyy+/bExDn9lL35/NxnsjeMurLNzL7NMncf86cvKXIJAg8CVGIITg51JfAAb6hkrgOAkJAgkCCQLzIwJQ0vlR7i9M5nQ6HfOCfLKIV8HeajyOnMdLypbAQDaEEOPyr/IAgADiycQrRx6s0g1p5ZhP/eH5gtA/8fjjcSZAhz1dLz3/fPwcFt5NVqNecsklbTQYbsKxsVhUjzz4xNclF18cHzyUBXG61B7b22+/PQ7qWTgLbzIL5uHJhuhBqm649tq42jUeNuQ47eSTdeWVVyKyycxaYrX16LX2GTxnkFWIM971jD3sWQ+EBwwYILxnO+20o5imTb4sfsZ10jxw771iSvslJmarrb6qeJ89hD5s8PRDMiCb8oAc4tt3TtGDzzHXzYpUMCkBW951h4xAYqkLnkE8dkcccYRY5JDV0SHlLCT2A3sTzznnHBtl3rLnMmtjRreJSkkwmBCC+IUQfGjVNnmXf2ABQccDzLv4LdMhGL0mg1Xx/XRkuOqqq8RUaspgJkRzc3P0SEP6mQECaWZNBNq410QKecwqnbtMkBqF7NOnTRMGET7zxsJ/eIKZOUCgDSH/Cy2ySGxnMOPVALAlf/IjPPPkkzbmXCy+7gA+22+/fcyfBYjwri699NJx9fyTTzpJDz3wQFwnAjL+4H33mShfEo0n6BOGB2TiM3boZ1NTU6wvxH7cuHHR8xrJuz3DzEbgs4+sso4egRd6kDYZg/hDiiBwvG9PhVPWETzR6A3xqBvnkZFFJSmfe+jY739fvIM9bepUNRub+//2N51//vm67rrr4uf2qk16By80RI8/8ojAHx3gU4bgTBncC9tuu200cqDDLFTIzA28yCwEidy8Y84n4mgz8Hvh2Wcjfny9gzZkJgIGJHQO/UVedJ125JUP9MLKEu8zdJv7gXfOubcwljD7hLpBoJkRxNcJMCQRj/wwJoUQrM5FosUANuxQBliiXwRkwKtNeyy22GIm0WnxpQKMWbx2gnGKWS233HKL+GQnM4ioE0QUXUBnuC8h+rfeeqt+aENJJf/3x44V+sS6Diy6SF2415DjkwL5UQ/aiRk9IQQNGTYsvl6EzJRLO9MezF4gL+JzjXanz1x0+HCtvvrqNoj0i0bBM844Q/98+mmxECnyP/rQQzYI/Ur0XXjjKzqGbvKFB86ddtppuvTSSzR+/Ac2eA0UbXf3n/4k7nVm6eDRH2VjKfobQoj3BGX75p+FPfgiH1v0nRkD1I/+B9m5d+jbyu53qBO6gFGEdmKFb9bGoH1b3T/QvpV2JM8kJAgkCCQIJAgkCCQIJAgsKAiYJS0oVZm9epTKBeE9wvOFl+uFF54Tnnm8shtsMFrZXEYZe/fS9m7ihZNJ7b+CBEHi/WsGwCEEe+7uEatNQ1CYPpwxqX7EBOeHP/yhtjWZYUXzI0xs8fozyOWzXRAepGe6P95ipqky+MeLCwHkSwG77LKLLrzwwkga2OccZIiAF5uB9Pjx44XhAMMD067JC3LUZqMDA+gtt9wyDsrxbkNs2tq6I/FhME/5DJzLJoSQlLXWWkt77713/CQchOTggw8W+UGIqQskg8E09R48ZJDwHM+YPtVcqk+lptqryFRiysETijeShevKKopQMu7ZXFqQUcrmG90eyYu6s2Ac5A9DCASAslmIjXUX7rXxAQLFavsYDsAfkuGKkE0M1IM6QV7YZ8oxpBSizbvphx9+eCTYXNvRuIIl6yncZxJNGQceeGCcpn788ceLhcRYUIx6gyHkkXzLxglDAOQslbYRyccYLa644oq4WBzybbnZZnGKNgYBCDl1QsBRo0aJ6dqbbLKJmOnA1wKY1YEc++67bzTYQFhY0I1PSELyqN9GG20UDRYQZdoEWb+59dZx1gSL04HNiBEjhH4gK2VBxFndn3aAEHIerzHEE93aZecdxTva9z9wnwr2gkOaKDuXy4jXHViEb/z4cWL6PvpwxZW/1dTJE1RVnVMqE6RQUld3hzrbW7xfjp+HhMQvZGL/6KMPCw/8UUcdIeqCgeXlV17SCisuL96jX2TRRe2dfy/qNfcDuDBtvK6hQUyNh+jSFpA51i7A6MQrKRB6iD1fAbjppptEvtxHfEaQe+6Xv/xl9Opyv2Fgk38Yfyo6QR7oDQYQ2rK1udkeZ7z0JXFPUm8MGcThk4v777+/0JuTbHS59dZb7fVvjTNPMIxwL6G7GLyIj9zsu0hlfO+j99x/6ChGCs5TT2ZpbGb9YA0R7ln0a4dvfSsunEd98MzTPtQdPWWGEK8yoFfoAXndfPPNQm+Ixz1zwQUXxIUYaWMCBiDK+6RAP4XRAdLO6xoYKzGCMUOltbXHt2RRGBMg2mBFXmDU0dER+z4w8E0v9AT9QF4MEdyzO9l4BXb0FxiXKAuj6kojR4q6gDP3Af0fr1OwCCV477DD9vH+OPLIIwU55z5BL1jPgNeDwBNZeJ2F+4J7MYTg3SCIO1hj3Bk0eLBWXHHFaJjgSx8YFzGyEAdM3ZnG1wt4v5dXPjAyPWkDHPUjz1QuR3WTkCCQIJAgkCCQIJAgkCCwQCHQx9YWqCp9vsqEEFQyGWVASWDwPmjQAHvKVxcDU6b2MpBneqhAK5RNYEt2/pYl7zP9WP4Rl0+YQUoZFKc9+MfDhXePwTAePwbtkC8GvgzYL7vsMvGpsqXs1YUc42FdZ911I2ncZ599NHr06Oj9xAOGFwvSAxGDLPB+r0fnLllay2kggMebsDLzALKDt5KVtiFjDMwxCDAAJgED3CFDhmjLLTcRA/aKpwuvGPUnDlPhISoYIZCVeMjB4BkyC4nGew2JgWRBSssmwcsuu6z4JCF1JC7Tc8kHryoDczAmfwbgBIg5xgY8e7zvjKeRz9hhJAEDSNsrr7wSvfHIhhf87LPPFnVC7hBCX1s40xCCwCSE4LF9WpWymC0BucYDOGbMGDHYf/fdd+N79vKP6fCsqg45IQ2kmTLxVPKqBeQP0gV5gOCFEOL0+hD6thAgsw9haAB/cIa0Q7oxEGCggcyAE21MvhtssIEgXKzejmEAvYBIkgcebs7vd8AB8VN/EB7IKvXFiHOavaUQXl5hwEuNzJRJO9EuW261lXgtgFkI6CX4gyOEEIIMdugpWKAntAMzQ9AryCRfdqAtCDvuuL0wgEAS8XxjTKBOIZ2RgbcRICM8qbR1qdArFiLcdtttBfH79re/HQkWMoIp8lMGRJo44MZnFUnPfcC54YsvrhYTcnSN88uZwG288cYCO9ITHw8uhid05NRTT436xj2HvNxn4Idx5Ccnnxy/rgBJR39JgxcdvNAltm7+SHDRw/XXXz+SRTzX3GusQ0A8FgQFJ8goOsKaACzyCKkEC2YLrL322qroOHmih9xP1AGDFWVXVVXF9rRyxlkge++9d1xXgLpjPMAYxn2OvnA/n3feeVEeZimgA+RLe0KGqSNh4sQJkfRz/6BT6Bm4rLjyytGIQppPCmBOeRjAMDLQR9GW6OE3vrGFKJv7umivOXjx2g66vcIKK8Q2of7oGYR7h513jjMa0EHqjBGTdkRP93Zducc23WIL0e60CW1W0VvqixyUz70H1tzrtCNGoKWXXz5Wg+tgQJ8BtuSFfCEEq2M5zghCfiKXS6W4oCiGSmYC0B9znn4ok8+L2VscE5iFgNEDPSHQ53M+CQkCCQIJAgkCCQIJAgkCCxoCqQWtQp+vPiV76VKqqqlW2t7MXFVWK41cQQccaI/fYQdroUWGeaweFEDJZF/2/jNLgG085+O+gWJJTGX+/vePFN7OFe3hLJcK5oRlrTByRe2ww3b2zJ+u22+/VXfeeYcuuOA87bvvPlrDpCF611Kp+A49A2x5f/GlloqeXr46gKcXryOGhFNM/NYzcYQIMXhmMDx10iRNmThevCe86RabifeG//KXe/TEE4/pyScftzd4p/ju+Iorr6Sq2mrDU7L3ss6ew2/q7LPPFO/i8g6zykxhLsXrvO9MHWsdH/kPPfRg/eY3F+uWW27S9ddfq7PO+pl22mkHQdY2/9rXXL8d4hTgpgEDtOWWm5v87RsJDlPgIayQku2231YN/RojWYRwMmin7pB8iDDEGYJkAVx0ScuvtJLwBt5x111xGjmzAW677TaByQr2IELMwADDQzqdjslCCHHLvxD6CAFkG6PCjiYnF198sXgPH0/5kUcfrf6DBmnS+PGi3HVN/o6xAQVPM9OhIbt/f+QR7WQSu6LLgzRgpIHwQDxoA8oNIYhXLWSywfR+yAqGEaY749WGxEF8Vl9zTSEHaQgQHMjqUcd8X7zTf/XVV+rGG6+P+P7oxB9r9TW/ou6ONpPTDpOwGvGOOLNUqqvzWm2N1XXI4YcKT/EDDzwgPMEYRSClK6+6KtWP5A/dPMkEGSPGUtYpCA9ttp892nyKDxl51QCv79777isMB+gvpJ94zBhA7osuukjP/OMpPfLoQ8KbO2yRRa0uhTg7RAqqqau3jHWWtcuq0x1lRU/xyD/y+ONiBsTf//6AbrjhOlEOHnzaH887hgfe+T/55BO15ppfkRvfOpLWIBvhWEOg0N2pzTffVKeeerIOO+wQGyOWsZe3y2SvGN/v3ve7+8W1An75ywt0+eWX6oorfqsTfvxDrbH2mioXeuL9ixFv/fXXi/fceuutE/Wwrq7G3uV8vCd4H5/30VknY5VVRkYZRo9eV9913nfffWfMk3v25z8/R7vvtYe2+PqW2mOP3bTZZpuovqkhbvm6AWsG5Nw+3DfIXkfUS8sAABAASURBVPY9NWDwQN/LO8avLIx0X8A6I4r9Rkojllxc2/s+Yi2Dq666Ir7rzvvurJ6/0UYb2EDVHEM+nxWzj6gP7+AvtezScY0RiDavOtBH8AoFxpAtttxSrAeAkYR7xJX5xL+lV1hWxx57tMCP+h188IFab4PR8f4+7bRTxEwOdC6dy/g+yYnyl11hOe2++64x3SKLLWrVL6h56mTRVuB36PcOi5ixVgH9BXl/5zt7a/iI4VGnp0+ZJNYHoM9KpaSlllrSfcj2Ouecs8TaDawjcO211+jc83+udUe7vQY0WZ87NWPaZC266MKxXeiTVl97DbmRbWvplYwpGKXTwca5rA8Lce2Shx56UMOHLyLaP5VNq6u9NeqEHJ/1SDBmOLHeeecdMeOEGUj1/foZ73/1JVxPQoJAgkCCQIJAgkCCQILAgoJAakGpyJzVI9hb3KuiPZiQmVGrra5llrPHqcTA0jl7IC8HPEoQF5/xX8lcHeJe7UFth48V38eGMA0dOlQQRrxyrCRfsPeMRfwgiEMXXjgSTzx+bTOmx3gM1okPETWziYQym81GbyqvBSw6YoTYlpwPnrNMJhPfgWUAjad+oIks5/DOQa4htpBvXk3AO5nJ56N8TMknEHeRxRbTsiusYMNBjYssm7gVbAzJeJBfJY9+5ZMeKKdtXJjo3bINHAsJ2SmvobHRJKwnLlYn/yCyeAq9q8GuO/nigXbl5Ey08qhRGjRkKJeNcyFuQwguJpiM9ROeeT6fBymGkD9oUssn6zhndhHLz1dXi2NeT+AdfqbbEx+PLlgRL4QQ8y6ZjLMDFtSVfRdmstYUsacOvDf/2ssvx/qDPR528gA3PMCkASvapr21NU4pDyGYNFa7SmlXrRjrQttiyOD9f9oa/cDTTj4Q3ZGuO15xrk2fMkUYDsAm6zbJ5PNiOjrttOQyywjSTVrKZqYBxgZkJU8XaPKVjzpHXhyz2CRp0I36hgZX0fV33ZGbtOBFXhiUFho2LNaBeqPH6AjnaVO8zsiBgYB0pKHeIQSxsCD1a+zXXwMGDTY5z6qjrTV6Wmtqa+2tny6Vikpnc7F8ZjJ0trf5XEnUG1log4FDhqimvt4ksdt6M8UEsNPt0eDQFPVwxJJLukrF6CEHH6aIYyBIp9Mi7TLLLafFFl88zmxgJkYIIRoc0Pn6piYb2kZqacehDLBDRyZOnBjzhAg3mNRFD//AgdHzG9u8uzvuU1/uz9Ebbhgxpp3QIXQNWZZadlmt+pWvaNiiixJVzOKAONJmLkAYvta0MW/IsGHxeghB4BfbrVwW9xpfhaA90FXaAIPW2HffjXnVW37agnjEcSPHtuJVImaF8EoG5DRmPvMfeTc43XDfx7xKQR9Q5Xuku6tLzdOnR2yQf2b0j90UHB/9oS7LrbjirDri0cfQhhGI+4h7A133zRjzIj54c4B84IGeIC9xg/sojFH0eegB8fgqBbiTJ4G2pY/s6up0f2LDUb5Kiy++hJZffoXYL5BPR3u7ejs740wS5Kh238OXAAa5H/UNqHKx6Gglso/3JXKk3Hd2dnTMmunDjAECbYWMuZlT+2njTD6vCe+/L2YELW79YrYQmXGNbRISBBIEEgQSBBIEEgQSBBY0BFILWoU+b31KJi/lYo/Hkj0eSBbUa49joafL2ZTtQZqgUrmgMu+te1uyVx+vntmNyU45BgalDGohDXiI8QYzBRUixSCYAX1NXZ09T+3xs38QEwKDX65BTCAoGATKJgsygWPwyUAVUgZZYIotC+ExnZY4mXxeDHJ5zQCDAJ/N4jxl8u5wa3NzJFpsQzApdG2KPdTRdXEZyAeJgaQgB+WRHqIW69Pbq6JDCEF42OM5p4eUQ9Db29oiEYMokw/EoMPe6hnTpqjLA2/y7elsV3PztEjoOj2Ib2uZIQLlVAIDcXBDZvJBDqbN44XHs0mdLbrH7UU1T5sWyRLHlSnZTC1m2nXaA36mKHPNjRLjUwZycw5yT7u0NjfbUzk1kj5ICYYK3jfHkEB8yFPBpJD4TIcmLTMIuAaxgPDSpshJmxEgdBC4fgMGxFkcXIP0UhZEHSyoGzoC1uRH/hhzLKib2+TFbU5Z6AULsYEzBBjdcATR7lNsPCAOxIx6kQ+yohuUxacmaQfII6QqBLe725rPUBKP8+SHoYa6UQb4ImsIweQpECUagGL6TCp6xxdbYolIxgo93Zo2ZXKcbh7LtjEKzKkvx73dXdE4AE7yDyyL1pmUe5h43zg+WDCLoaamKnqpHU3Ijo63t7SYBPa4+Sy38UBmZrgQB9IJeZzwwQfxHgIT2oKvLnDfcA9gvABnZsSQrsHkGOMGOo1RgnzAv5IvcoMXWJAH18kDGbmPuAa2E10mWIET+b8/ZkxsD/IlDWVRh4LrSt7EQy8IxJk0YYLIk/O0N0Y+0rDoIu+c80oF6ciLe2vCuHHuXkrRAMCaHhi4llpqqbh2B3pIXugyr/lwr3HvQ/gnjB+vaVOnGqpyfO2huqZGPiDbTwzMokE2MKR+tAP1RRcpyw0i6lJ2m6DDLb6Hij090XBFxsRli+GK/oxXS+gf6LvIk/agfckDIxUGGvouMOa+T6XShqUYX3WaYv2aPn2a2ILDOBPzlBWIgN4SHFklGy1mTJ4s+opgA1HaIQQbXazvxEUeXm8BY/oHXhfgfuc1CvDnHkY30XMweteGGNqEV12Ij36F0KeH5JWEBIEEgQSBBIEEgQSBBIEFCQEPzxek6nz+uqRSaQWlVVNVq2y+RqEc1DqjVfLZ/k39pVJZ5SIkzQNCDzAZMBJSHiCmPDiFqDOohSiHEKIXnYElg3UG9gyqGahDFBkgQ8IaTE7yVVXO2/mqpDh4tgdX/jFIhTgQD4IMOcVbhpduyLBh0YMc8zSpLtn7xZRjBteQejzJeDIhpBl7uSBj2VzOucrkLhW93dU2RiAvspMmXvS/EILkwCAfQkS9IEk5Gxs4H0KIsw4G25NLOZCQ6VOmRXnwNEKk8SSzzwA7m82ryV7X2oamaCwIxjifq1ZVTb1SIaPurl4VekuR2OBBDCFEAtlsgsE0fab7P/jgQ5HU1NlzjJcVXCGtd99zl557/ll7CpdX//5NcqPZgFMQU4D9z81TdCi7zlK1vdRMAYc4M+2bPAx8NJC0TJ8qR/RfX3zSgz2vRIB7Va3ldTvVeku6XhuGIO8sEBlCiPlDIMuFHvEL6SCMEblcJs4UqGuoM18pWqRy9IbzCgR6QfpUOm3C2xWnztOOkC3anFkD/QcNirNKIKAQL97JxwvuzCLxQi9q6+tF+yBbfVODSXqjdY/buRTrQ13AZfHFF1Mmn7UhplmtNsiks2nVWq7+gwZo0OCBkfDLsqBDtD3edYgW8kDikAGCSFv1t5Fj8NCFxWyOat8vkLim/gOEPKTP2BCTr64x5nWWJRPbhGtZn0eeYrFX7FMGskEM0VV0kYBe1tTVCQIp//C448V3ReNMAVZ9Jz2kt9eEGwME6cGhy6QQ3WbGRFNTk/jaBgaYnL3iYO7shLw9TodM6ClpqSttzfXp9pyzxXBAuoy92EOGDYuEGvkg1XjpmXVBeowBYJ9KS2UbB0OqHOtN/sSH6DIjJjgf7ilIJvKz5TUUXhXBAACZp1zewx/q8mjzBx98UGeffbZ4R37ZZZflsvWlx1CU3E/lo94gQ3Cf1NjYoKFDhtpYV69cOqOUTZbg02ajSkz4Cf9YKI98CjbQUF/ubWYbID+6TdIQgoLrQB9X5fshnU5bp4PQR3SVtBgC0BfiU0fSgyF9UKO99rHN3V9iYJhuY1baOkdfhZ6B/6BBgzVw4CD169dfAx1oA+4FZMMYlnI/hgwlGyZpQ2QZusgi4iakvBBC1DdkQQZI/d///nexCCDrEXCO9ic/9jFaZd23Ybih3ZGHdQ+y1hcZU/JkdgFxk5AgkCCwACJQ/ledwszdz7OtxJ2ZdP7bfNnrP/+1WCJxgsAXikDqC81tfsusnPJgOe2BbPA2I/WUlEll1a+xv/eLyqZzSgcG1GnzlVTc5xzBR05XUt4D03Jvt1KhrOqqnFQuKm1Ua2uq4rYqn3Uc5+HrxIvBhLFsMsQAs9zTq7K9q+XeHpeXUm11lVIewHPOfDKeY4o1xwT2q3LOM5uxTC7OA2LKyJnYxbwtS9y6DGSK5fgccgUbG+I1HxM/BzGTYr2CsSgXyi47bRnqokGEOnKOwPVZxz1FgVNTQ6PjB8vvOpjMg1XZ1wgq+bzzY5+AgYU07JNXPlvluuUEiYB4pNNZj7uDVlhhJZ1++k9NpHLaa8+9ddKJJ+v3V/9ejz3ykC66+Ff62te3jO8rb7jh+jryyMPU1Fgv6kR9Mgas7Hpn7b0OKinW38fsEwcMwIpj2qi+rsanesU+50kHkSOdL8R8uRb3TfDIn3IqIZ/LzGpzyq2ESv4ck554lE9ALwi0SzaTEWQvyD+TjrLbshJom0aMQpy39zWe97YaAmYiBXEiPTKRL4FyK9tKmZVzNdV51dmQgUzEiSHqYEHoVa2Je0rB+8YjpCS3X7UNYo31Tcq7rQjoAe1X7i0KXeB6qeD4JnMQw5INUhwTIMPZXFolZs7MDKm066mSSta/ktulvr42lldXU68qG4f68i5F3avo0pBBQ4Hf8YrKZfIxcA1dSikdzyMbssT06F9R4ri2ui5eHzRgcNxyzPl/lWW9NaYVDPv3axSFRWwsY2wnb7metU7RZpVrbBceZtl839a4TbKZtDFR1CXyoN2JIxXV3dlmA1A/1Zmodxuv4YuP0I9O/Ik22Xwz7bTTLtpjj7101k/P1G233aGrr7xahxxymC677LcaNmwR/exnZ6nJhsjOtg7lclVKp32fFMtKpTLRiIVhJcrlfFPGNqgs+ohMKvg+rnK81P8LcrpKSKVSUf+Qs9p9V4b7x/XlHqDu6Ax5p1MScahXNpNS2fcC9wvxOM9+PxuhyINzxKnoH9c4RzwCeXLPfjhPOT+ulQrdsZwPxy9bT2JALu+HTFC+Jm+gkalX3TaEBvddKesCBlzCO6+/pUceelQtza360Qk/FrrS2dIudLnUjb4XVV/bILl/wnCF55/1E/iqBP0RWoqxAKMS+0lIEEgQWEARcHcZqNpsbOU0JJ2vg+vwpa7/fN14ifAJAnOGQGrOki8AqT141GcKrqs7y9jpV7Y+Fdj3dvb+SrOXrJIqzGF6EwZR90p+X/i2ol5sPyrI4+2yQ1ElE7G0iSQrdo8aNUrbb7eD+HoCMwFYIZyvGbBw3cCB/cVid7vt9m0tv+KKlriCwfy4rcjsasz2H3nMSfgcBVd0pbIl6Yf3Of60gM5+OHxa/Hn8OoOnwH1kOdnXrA7CJ2b+lW3EQb8JnKqtrROLH7KKP5/1CyHo6quvjvrOgpFPPPGEVlpppfjpQWbVVFdXK2tjXcqEnfTkQ56E4P6HIMtQ2RLnvxm+6Lz75JYqW33mX0lZG4XoN5i9wnoGpZ4eG0wBLCXbAAAQAElEQVSatNFGG4kvZdTU1MRZLjkbajOZjEIIAjcwJA2GK2aWsFYKMxXkPgijHHlWO+1nFiWJmCCQIDB/IuA+NAr+ebcx0QLw7/PWuxJ/Aah6UoUEgS8zArCyL3P9k7rPZQQgNSH0DcoZkDPNd9ERI8QnwFhR/5ZbbolToflSwPHHHy++FX7iiSdq7fXWs0PSrt65LH9SfIKA9OndKKQT/e7s7LbBq6Rae6DXXntdnXvuufFTgOg2hq4f/ehH8VN6GAJ23nXX+PoBBoCMDQBmr9FQRl6EEMLcAH+eKjOEoGDSHkKIr3jgteeVIr4q8p3vfEdgR+A1Ash9CH19DfhhBKC/4XWCAQMHqjL9n1kBsZLON26TfwkCCQIJAgkCCQIJAgkCCxACnz5yXYAq+8VXZU7hm8P0n9f7+h8AzGH5/5Hf5z/BALzi3WTgzeJc5FLX2ChW5f7Kmmtql1120RFHHCE+K8cq3QzceX980qRJRP2ShzlpwzlJa9jnVP/mNL1FmKO//0H5eJOREUMXXmg8y6zz0dvbYz4f4hcORq2+unbbc0/xacoDDj5YW33jG+I9fNb6SOO1nklEyQvdh7yGEOLUfs3Jb7bqPycFftFpUzam2AgIFvbw5/P5iAlYV9XVaeDQoeb8aRnovqD//wshyBn4srfs+3KptzeuJYCxRuXE1WVIkr8EgQSBBIEEgQSBBIEFDIE5ZAALGBqzXR1gnJ0w2wX+W8LZKZs0/5bNXDjkXXaKhRixZYGvQne3GIgzCJ86eTKnxYJiePFYmIw4jf37a8iwYb5GPebjAAmb3eDa9/3Nbv37Us/x/zmWf44lmMMMvkj8TCZF6BOpXPI++MRZAulZHv2+q+afPT3xCyFTJk4UC+mh+yw0iZ6zUF2xUFCJUCyaq/a9KkNaSG4qbXLLwRyHz1H/WI95Jb4i4ddM8s7CpxhZMJL0dnbG9QEKM7EzqzfY/x8/+hz6GOL0us8pOmBcqRgkK8bIOYY3ySBBIEEgQSBBIEEgQSBBYB5CgJHcPCROIsqXDQFWR2cQzmCcwTuBd3VT6XT03rEmAGQHUtTa3BynQHO9cvxlw+v/1TcSy/93Jjn4nyKQksrhE0vkSwDoa2/0LPdG/Q0hxC3EE6NWVW1tNAzwvnomnxcr5vM1A778QBzuD0gt5LRSWAgul1A58T/azmvF8HWA6Km3gcSg2hYQYkDOEPpwBr9KqGAYguO5j6FvCaEvHhjTD/F1AIwAlbjklYQEgQSBBIEEgQSBBIEEgQUFAY9gF5SqJPWYHxGoDMCRPQQPyh08gheBawzCQwhiQM6CaLwaAEEihBCU/BIE5joCGAEqYZYwdK0O5bIwAKDHvJ/e3WUjQFEqsgJ9T1GTxo+PMwCIU1Vd3ZfaaVqmTxff0OdECCF6uiGn3BMhBHPd0txYA0Pz5M/kn5kSkHxIPDLSX+RqaqIRsYJZCMG2gnIMxPFO3IA9hkfixfTGP15I/iUIJAgkCCQIJAgkCCQILIAIeIS6ANYqqdJ8gwCkBy8pAuMl5fNb3V1d6nFgdkBLS4vMfkQcSBTv/vMtcXnQjzGAdF/qkMwCmKebv6OtzTyzHA1YkFJWnc9XVanGXv+6ujoNGjRIzACgEi0zZohv6aP7GLuYBQDpJ6TSaaXSDqkUUWOeEN548D/7N+8VVO7tdVdQtL0wCAIv/yKJ95Y/yD3rKKTS6RiHcwT6EoMYDSm2Eihks/F6oVBQT3e36Is+nA9pkpAgkCCQIJAgkCCQIJAgsCAg0DeaXBBqMtfqYAghYR8Teu3lK/SWJF8PmbwqoVSUujp74kATossAtMuklwEo+wxAIcNUi3PEYcDPwDWYBBCHd+FDyCikPHhVWpRTtGcxHlMW5wneb57eImQhPmUjR093QeTD+8YxLw+CCx4As0gZZQUPmuP5EESZyEJABgbHXGcRvxDCrEE4x6RFduKxH4LTs5iZ8ycN9aQ+5NnW2hrf92cQns/nFQfsLheyxOrd5LHrLrto22220bPPPive/cdbR74lD/5DxpgaA+rW0d4lAvXi3euQzqllRpuIw7lKHM6DB1hwbeqU6ers6BZt1NrSbgJgXJwvxwTwIm23vbcE9ovGmTLY5zr7hCATDaelDOJy7f/Yews4u4q7//8z59r6blywQHBNcZdS3B2KF7fiheJOKV68tEBwLW6ltLhLoBSXBJIQzybru1f+n/dsLv8+z68EmpSWPtz72tlz7jkjX5uZr8zMjfzw8zIM8bth5n3I5GyEWBY6u8UJ8T09BdslwfQsqbs7r3fffV9rrrm2Tj75VPEuJOn4rmiRgtYxue6QZGzAWBZ8D0zQARiACRj4jrwBQ2tLu8gTDKf8CaZ3TMjVLD5Bd/agRz6bb52WTWRluiPT+++/vzbZZBN98MEHSgx/ksoony8K+EqOhPM9piQdcSoUSr35yEtKZ2N+8KVeg6DgNiIus2DhWVn2gAV+c0VmgvPwPm9Z5TllkVm+c49stViuyAu8IQQ9++yzWmqppeLP7dEmeckXZH6RzI9IQ8sMcgHd8u630I575KCcl3ueQRv9P5/ET5zc38mXy1UrGN+0af3Qg49ozz33VJ+mJi1tWP7whz+YDnmx15y6UsYr4mh4k8R12MkFfjzr7OhQwfhCkzvuuEMrrLBCxMWNiTyUHzdunJZffnkdd9xxmmFnAuV4B64k8oTgvui6QwiWu6K6LNPB+IMP+HIfLEsFyzd9IhhuZIcreXjOPdeyDCFX4MozyvI+loWWrpt3tEM9tAFNy9+hNfkpR/28i8/MD+7JT3ne87ychyuwMk6mLDuJ5ZYxB56Kj/Ezcd2XHPF3Z+EARR5DY1IIIb5LTAvOIcGREEIQ4w6JcYgrZSqpQoEKBSoUqFCgQoEKBSoU+L9EAWuZ/5fQ+f7hghLJntJg5Z7fqW53RLvDxknKCmt1fb1YpsreXyCvdkQwk81ya2MuiJOsKcfPU9U0NMQIV95GgDXXmCfnKGLRRoJfSK6Ptnjf2W4DD4PBBjKHW5GZ37jOum6MCJRmnqEIUxdGAsYBzzLZrIhMpnM58Y6l9hjnlMP4kD/su035PYeToTzzPu2oJjAYcIOTOJdsEPZG5yjHnv1uw0WZnMti3FOOKD7RfQpgsKCQcw+MXynzPPiaFOs0DaBjbWOjSNAlSaWiYQUuFKVe8nAFRn77G9q12VDiZ8OgL8YjvMCQ4EAwvpPAlbLwg8Q9+EKHeDih8eE+SaVk5IXhgVFHtDeVy/U+8zvajjS30QHu8MtWmKgfWQAG6qYu6gcPjHDoB1+BK2+egk8IQSr6zsYN7+B5NBJNC4wXUrdlAOeOc6nW8kMb1Fnfp49oh+exzu5u5Z0o39nWpqLvMajqLJ/kmV3ipHpWbIBX1rITQhCyApzARbvgSb3IAPhCf+jGO2CCxhhg1AUeJeMQQjCJUiZl3mJYMll7ZSoacqWSKEO/QE7k/MgU3+UPstVgHF1Qffv3F3KJLOEUgB7AlbG8Qm/KI//UWzBtoRkRYFcj+i28gR/0D+ogcc+zVLba2RKnr/+jLfB+8403dO2112r8+PH68Y9/rPXXX7+3n7nfcg4A8EAPZIZ+AF9oK4QQcQ8hmGxB5Q8wkMrfv+6KHEGXTDYby4Mr/KFsCCHSmPbkDzx0Jt9J/OwgqxTgVwi97YILskgGZJkr/YfywUY45eN4Y5nknrqQX97Rb+AR7YMb7+mrHR4T4D11ld8hT3yH9sBOeb7DoxCCqw1mbSnKBvWYQCJV1dSoznJOGfLSNuUqqUKBCgUqFKhQoEKBCgUqFKhQ4P+nQPL/31buvgsKoMRjXFljFUYZRhJXvtMeym9zc7NwCmAoYDhhgKGg877LRhyOA/KhgPOMdxi+na2tYok89xhB1oyFko0RgWKMQt3pyC1luSdRljrIzz0GPAZaVOhxLqBgW5knDwYhRlmP6wghCNhDCMIoACairkQa2+3Q4NRtErBgEFAndQAP9xFnPwCGEIKbL6jVeFMXxjKGF/gBB8YHbVHWRWb7h0ECjrQL3cCVa4+NWNoiOtg8ZYoj0R0Cvtdee01TJkyQmeEIe3fEKVddrRlTp8aUtqFEu+BFfp5j5Px9/TgHumwo48wBd9qDF23mB7zG8MDQpI32mTNFWWgIXUIw/WzAgjffO1xPd3uHje4eKV+I1662dtNmhpqnTFVXl41zP+/pycf7QqGodCarxAkjhwSvgZml5NAPOvIdI59rJKCNsm4bW62mOXC3OJLfbLrwHiORlDXuIQSLZkn+J+RJ3/ChLYxo+AC9QwjCuZVKpWyTJeJUe/jDO/Ji8HUaZ+SKrRzQMsJl2lGH/MHpZcvUdzIIwbeuy4ZyCCHyrN3loTf8oV54HUIQdX3ywQd67733ovMHuOAHvEJWkXfoE8tYppEV+QO8GJkpy30IvfiTFxrQL2mHPDgrSNzzjHcu7r/k75Jv/8df4j5ZrU8++UQff/yxVlxxJZ1yyqn6+c8P1yqrrCJoA42QB9oDPmiXMSz0Y76bCP4LMVE1cgN84MH32SVkN9LK/YEylCU/9eJ4i8ay5ZG6oBcrcmZaRuATsgVcwEOZrJ0mwMU9DiL6dG19vXCk8Iw6wAdHCvXL4wk48G7mtGmaNGlS7G/kBxZoyJX3FhbhBMF5Q3u0T99jnIF/OIaQnxCCZT8jeJWyjOFMQH5IbLegP8FX+IlDRZVPhQIVClQoUKFAhQIVClQoUKHA/6AAmuv/eFD58q+lAMouxpWtGMlGDPco3SizGGMoqk2OVkZDzO9RaoEAxRgDg4gtyjT5eY5RR/QRRZ6IV5MjnDzDeCgbQrSDgk4dRHtD6DUeyhE1yqHcUy/tY9TQToTRhqKt868MKBRy8tEmeVHUcUrwrKFvXzX16yei5mW4eU47JFYPAEMIQXwHzkzWkUgbN9CBuqkPgwrDIpP1O9PAlo6ABQNF3/Cpa2qKBkjWUXgMEBK4Q2Pao34MFYzbDz/8UCNHjtRf/vIXgSOwkW/s55/rwgsv1AUXXKDPR48WtGhwJBGc2HJQW18fDZcQglhWDi7kgbfwjfbAm3vwYv8294Be46hkNJzsZAAe6Ah+GEks8a+ubxDPgSXCbhpQN3gBAysVWMWQ9XPwYP84tKEOnALt7Z0xGg5vWmy43X777TrzzDP1xBNPCJkAP4wlylAenGqMW73p1mT+AWM5gQf1x/w2CtmLXn73dVfqYRVHdW2tm0hF+gAb+cEHoxJaYIyRqk0PvrPahe/INbxHThstS0SK4RmGJ2Wha6wvmPaWG2hTY35gWIILdAJHEk6XRx99VLfeems0tukjGIjAQZt9je/AgQPjifu8wzlHG0T8ceLQJjQCHtqlj5TpHmEAKZJhIR/v+Dq7BF95P80GMG0us8wyWm7ECA1feGHR76vrGiLdcPwhE+QNIZgEiaIjRP6E0Pvd1xCC2VoyqMWY9A0fYOScDeiDbJLob1/hYz4D8jChWgAAEABJREFUF++hLRF0aAV+EXa3F6825g2Eh5Z0dLSwkidJpeLKEQx0DHDy1Vu26B+ZbDY6a7ifOG6crr/+el199dV6//33I8TwDkcZqwCQXSMVn3MPjMgHMJAPB10Vq6PchwyAyrCHEFRTVyf6D4kVC+THkYTjAOemKp8KBSoUqFCgQoEKBSoUqFCgQoH/QYHkf3yrfPnnKcBeX0HGf5w6W9sd3W9T+8xWcd/T0eUob966dNqGc52ftcpfhGGI8opBRMLAwRABIL6jXGOsEFUjwoXxQjnli1bIe4QhWE6lnoKLJTHyyM+UtbV12N51VHcWnJ02GmcaHvn7NEflcDSgxLfOmCGUchwJSZIIZR6FG8OKqLEtDhGJo+0IS8HtWAkHNhJluEZl3oYFJ5mzQgHjh0gkdTQ78kzkzwCKpc/k4RkRWgwxVgLQRoyKkukbEop+vtNR8lk447/oMo07Wnpp3mXcc7lqVVXX6qOPPtGjjz6uN998Sz3deaOW1cxpzXrrrb/aMXCTjZSRev31NyO/oE2SrVLJ9M07b6fbiPR1fd2mH3QnT4o8hV7aJkna0FoO0o7Q+77Q1aOC3wHP3/O+6PpCSAkew0toT+QUOhOtjcao6YdM8ByesHwdukMjM1PgTf5I76Kbdfrii3G688679avzLtYDDzykieMnRNmY2TzTGQyXEotPUchHh+Wy3Yny1BVhaG8X2yKiXJn/GIYuONu/1hkt6jI9oFHetOrwPfXi3EhMA2gPnQrGudO0m+n8yF6b5a/bfELmMfpiIzYyu2ZF94nyI2MYc60tLYqHP1o+i45kx7yplMFMRP7yM2j1yiuv6KGHHtJnn30WnTbQGEOSuljV0WwnCXXSbjabVc6ygczAW/oJOAB3Yh4Gw5/ye+BvNbxTJkwSiXueYdxGWP7+H+MBSYmfJhFG6DhlylRNmzbd/bRd+Z4etcycqcnue7FPdXbG58BFXwcP+k3zLKeBK+r9c18LISiEEL9Tb7yZzT+i6i4gMz7KDH0depJYvYIcgHdpVv9hvMhkciJBF6UyLp5Sq2VFluUe5+O+VDIMfseVhJxn3cfIT13t5nWL+yD3H3/8qe666x5dfvmVevjhRzX5y4ni/Ic6Oz/on/QN5KHFcso97QBHVVWN4IHMB5me1MU4Sp9tc93IWHtrq8fWmXF1j4ktHAE5OwrgN+c/zIY0lVcVClQoUKFAhQIVClQoUKHAD5ICaKk/SMT/nUhjhBB1LUexiLQmSWLFOsQoGZEqDEE5+s1zlNfgaCeRsKkTJ8Y8ROeoByWXyCDGIDhMnjzZ9nYpRsGJoNIOZcmHgYCBjVFBVA9DiWXSRATZ9079RJjjCgBHZok01xLBs3FFGeovp+iMMMzgEFcd2HiaOGFCXN6Ook2UFYMohGCDsD2uIKAsefs6sktUnAgd+GHgAAdbHtirTSQUeNgXTkq5fWiQ7+qiitkmDAkygAtRzGgAOBodguFwefDguVwnbYPv0KFDxTPy0g5R2S233FJbbbWVuMdgBEYcFRje4AbeRCuhL+WILMclym4D5wW0xpjGgC/DUywWBU3gHfSjffJQH/mTVMpG4TSDllJdU5OIgtMO7zpmGTYY+bRF+UijXM62UCLwhbaUwQiaNmWKFlhgAe2www766S47xOXltEf74KhZH9oPIVjU0lFmeE9dWfOTLMCGg4F76MD1mxJl07mcMDaRUdolwUdwgQdcWXkCv8urKkIItkvzUYag21e0tixCZ1aYQDtowxkW0IC6kBvoA92hTwghgoj8wl/ywmMjKfCDX8CIIwXDGhrwHLy5QnPOOyAPFUUaYP26XiLbwXIPDP0HD1b/wYMjr3gWHUFKKPK1iVUwHG7Yv39/Lbjggpp33nmVdt/GuVZTUxsdAfCX/knUGxqywgEasbqmDAv084Dhv/BV+tpG/+5Fpx0qbXagQFvagYas2KizvEFj+j50DiHY8dWiqZaj2FY6HflJVVWOslPOA02U1Wob2NAN2mSyWfGelR2MY9HBYNkFh36DBlmUChoxYoQ222wzrbPOOlp88cXjCgxoDf3hJ+MRfQtZRkZYecFqCHDHUdJuZwmOHhwkyCT9gPzwFRyQM8ZDnIfAy9gHLVnxEb9X/lUoUKFAhQIVClQoUKFAhQIVCnxFgeSru8rNd0IBlGOU3Enjx4uEgkzUD+UWgwTlG+WV5ekYQSjWKLnWnIXCzT3GCcCxj3gKUUMbJFG5dQR+wJAhSlsJZzvB5C+/1HQ7BFCWMV5R+FGWcQzICv1EOxOIglqLd9UljR09OkYe2Q8+3Yo/MNm6UDnyTBSWdlHMMZjJ94UjqzzDyYBRjxKO0YehxnNwmeK6wBnc3JDGfvGFcBLQLs+oL2V4MLKLjoZidLA/uDAruosRhFKPwk+ds0uxrlQq7t+fMHasWG6MwQDd+wwYIAwFyo///HOBPwZiCCHi/tF775ksac2/0ELaddddtddee2lhGyjgCs0z2ayAF9wwdsCfvczwEIMIukJ7eESeEII+dzvko83u7m6Rn7328IIVDxg95Ic+XY78YiSBKzDjUICPGGAYMBg38K+fHShDzGeMNgyiDw03+NAG9OWaWCbAdaONNtIee+whrpTDsdTsqHfMAz528GAgIXtE/pEZ5CWYHxhfwBJXAdgA5p5ys0sYk+A20fI91bIJ7JxFkMlmo2yF0OtsAD5WdhDJbzE87M2HzxiC0BIDOBrFs+CjL4AjPIXeZpSQNRJGNfkxRPv07x+3QJCfU/BpH0fA1KlT9fH772v0xx8LZ1NTU5OgITTJGra2GTP06Ycfxvf0GYxO+J7JZk3SkrtfQfRTaJC3jMJ/6ETinme866UNw2g59T756r/76DT3SRx1wEs/eO/ddzVl8lTV2rCGvzjAwMkNi7yffvSRJrkvUwd9EocFePE9hGD2Je6mvVd9wwfa0j9pB/lA/lw4yuXnn34q5K0sr8AH7RiDgOXjDz7QmE8+ETLE1hA3LLaHwANk57nnnhOHG0IT6EF/Bk7qoA3kHj7Q7i677KJ99tlHW9jJRt/EEQMPeEdbyD68nm6+UQcw0A6wwy/ap4/xjLGHssgH/Sbl/k8/JR9t8pzVTMjMN5Cn8rpCgQoFKhSoUKBCgQoFKhT4wVEg+cFh/C9GmJWws6vymT//WRdddJEOOeQQHX30Mbr11ts0ZszntoXT8cTqqRMni33bl112hZ5++ulZ2wMSFfJFEdFq7DdALPt+6bkX9Jvf/CYupSWSnyRpdXZ0CeX9wfvv11FHHRV/Yoz930899VQ8HJCoHKsFMIBQ9v/0pz/p+eefj0by448/rnPPPddl9tZ+++0Xf2burrvu0qTxE+JSYQyHmrq6aFjLRsyXNuJ///vf65xzztFjDz0UUY6KfrxTLINS/tprr0U83n77bbG94Phjj9VJJ52k3/72t3rvr++ou71D+c4uNU9v1ni3xU/KHXzwoTrllFN0yy236DMbbByYhzJf40jwrOr/wSXxs0R/ffNN0+QunXrqqdGAx8g4++yz9cdHHhEwY+CMMkzsQb7xxhv10suv67rrrtNhhx0W80Pzt994Q9DshRdeiI4BjBG2QWDwYNy84ufwEFihFWcFYPxMt2GHIYsxDU8w/p955pmI/2c24l5wOZwKxx9/vEaOHKlRr78uaISBgxMAGk+ZMEH33HOPDj30UO2444461vTi5+FG2/DCiYOhRMKQwmHBO9qHd1dffrkwFKETUW8MZZa/sw9+zJgxZltBDz/8sJ588klhDGMcwZ/rfvc7HXTQQWLVwx//+CeNevuvmjGt2fQs2W4LAj5/kewUiNf/51/iJ73pD5aZs846S0ceeWSU89eNo18K2uHAyefzcZUDtD3vvPO0/fbbR+fEvvvuq19b/rq6euJBePHa0WGZmaIXTMPzzz9f0Jt6L730Ur347LMCfmSZlSHAiDHKPUYg8vw743XnnXfqj088HWUbekIraPKF5ZeVEJ2d3fF8gHvvvV8XXHCRkOk//vGP7pNjJMMK3BF+/tmwxHGBLF9yySXae++9Y+KeZ7wrOR/JF5Wv3JfTaDvZHnjggdjHX3zxVV1uniF79Icplh8PBLF/j7Pj6I+PPRZpyM/4nXDCCZE+GP+kcn0hpBRCcOq9lp9/3RU6kagjb4cTDrI/uZ2LL75YxxxzjA4++GBdeeWV+utf/xqrwMhG7p7zWHTZZZfpzx6/cKxg4HMmBJF5MiLr0PWtt94SqwtwLLCaAKcVdH795Zd12mmn6bbbbhP9i34xatQofeJ+gaFPWfoE/Ys2kGf6CecEvOyyjGsWYItg2n6YoroMe3d7u1gR9exf/iJ4cMQRRxj+Q3XDDTfos48+iXL2wQcfifIcBEl+YP1HKcx6ODfXctlZVVUu/60UCMVeyOfkihBQ7h9d48+0UPWs+r+r77RPM5UrVJC+NR3U+4F33P03XoEZfOfoaqRjOV/5436OrrPkGzhi+X/XdxpzmmO4XZa/fzvcf0cfYKf9ub3OER4UcqJtXzTH17/DJ9bzbb+T2emfbndW/S5a+Zs7CqDFz10NP/DSRD9DJi0lQa3tbQrZTEwffPiRTjjxJG2+xZYaeeNNmjBxkt63cnryKadprbXX1Vlnn+syGUcB67Xg8IX12utv6Mabb7EREZSpqdXYceOVra3TBK7VNbru+hv00iuvauCgwS6XUsbP3vnbu1p7nXX1i+OO11+eelotrW164cWXtOVW22iTTTez4fdntbe1SyFRKp3R2zbAb7v9Dp18yqk67vhfatRbb6uuvkFLLLW0/vbue7r299cpnckq7brf++BDuZDSxkfplN774H1dc+1vNXHyBK2y2squs6i2jnblu7uU+H2nr9kqlqcHjbzpRl1+xZXaY8+9dOddd+uZZ5/TlKnTNN/8w5StqdNjjz+hn+2zn3bc6ad66aVXbHx9oWeeeU6HH35kjMRj5Pbku6V0ohkzm1XfUCfozIoD9genUhnNmNGiTz8drS233kpHHHmU7n/gwdjGuPFf6sabbo74gWd7R6f69R+g7p68Mtmc6Ss1NDapw04I3oFvySPf8y+8qJdefsV4JWrs11+Zqmp9ZBrstPMuOujgQ3Tt734v6P3e+x/ohpE3av8DDoy8ffGll9XUp28s15Mv6LnnX9D5F1yofffbX0cfc6ymTW+OdD/9jDPjs4svuVSJ4UjlqvTlhIk69LDDLAtn68WXXjKuM/Wso6oXX3KJjdgnlKnm7IJqy0idbrn1VtNzT119zTWWjXF6yw6WE048UcB3i51KIZNVkkrrs9Fj9CfzfdLkKfE7cvTgQw/rJsvWMcf+QhttvInOPudcffTxJwJ/4Np2+x3E9T3LZ08hL3gJb00WpWwEEwHGYYHxXeguqE9Dk9587Q07tQ7VUUcerccefVyfj/lCd915t7bbdnudc8ZZjrr3KJPOauKESTr0kMPi83v/cJ9aW9qU7ynoZdZkxu8AABAASURBVPP9pBNP1d4/20dP/uUpVdXVq6q+QfSV7XbYUXdYbrrMsw8++lDX3XC97rz7Lk2ZNlWpqozlM2uZC5o4cbxV6oLyxR419mmYdV+IPAb+TC6rbvMkZ3lu6tvP+Uo69bTTtcdee+vX51+gv77zN0GbX55wYuQNdKOvTJ02XfBnhnl35lln68CDDtYFF14UafbJp5/pwosu1l57/0xHHn2UgK+n0C1lU+I6s7XFcFiiUlJ7Z5tYEYMBXmcYEkk15nu9+3eVx4xJE770k6KN5FvsGNlW+++/rx6zcT5x4kS9+uqrwvGx/PIr6mc/21eTJ0+VQkqlosQ+/KpctThLIZjnZrRIpZCIVDTjCiUZjhC/p2nb7b7y2uva03Bvv+NOesAyMWnKVCEnV1x5VZSLAw48yHx93XJXo+ELL6Ku7h6ddvoZUabS7g/Idyvjiev/Yuw43Xrb7frttb9Tyd9LpvN012cgRR7GE/rkUksv4/7bqFfd9hN/ejL2w/4DBnos/NCy/Fttt8P2OuW0U/XQIw9r9OdjdMONI7XfAfvr6GOPcR/tMM8KMeXqavXRJx9r3/3300823Ei//d21pm+H3v/wA53zq/O03Igf6ViPg/fd/4Du81gwdep0+w+ADIj+PkGdoiBkMIUMvKGXv+ufvlJWlc9/NwWsfJecMBr/4TUpWf563Oc6PZZ0GdeC5L4dk98VSnlRjsQ9YwBXxoOYZtVN/TEhc//K5Pppm7rn6JoOHu87BKxFFdxneseykvFSxiPW3Nb/vS8fu77o/CX5E/67vsPz2aWunk7BR+ZIrt35rq/4zfwEzqQ5x78Y5X+O5W+u5WMu+WX5jzSy7NOnu7s74jwuP4eu3zle1hvgA32PPsg9CV7J4wswfJs0p3AWrO8pSVSyYtHZZdnoNP4EQtIp5R34+2a5mFv+S50OAqETyvoi3CwUPT/b7ojtmz6MqWX88pZfZJjv0Ms9tvI3FxRI5qJspagpUOUouUNUYi8yS2j9SCzRHumI73333Rcj80TlOQALhf7YY4/TiiuurDfeGKXTTj45HgQ3fKGFNf/882vSxMkisugRVSxV7nGEf8CAAXrz9Tfjz4gtMP8wLbvssu6vaT371FPRQCDfzjvvrKuuukpEFYmyHnLIwYChX/7yl/rIETcisUTlqJtD0jCkf/azn8UVBT//+c+1/XY7aKWVVlJba7uecfSV9hdccMFYRzqdVskDwluO9GEMrrbaamL5ddvMmaqtrVYqFUQe3mUyGStKPRo7dqwN9BkCJ06jv/feex3hP00sF8dwfOyxP9ow6tJyyy2na3/7uxj5v/nmm3WiDVq2NkA7onrs82YJMFFk6NvlAarowSExTA0NDYI2GJdXXHFFjOC/7Mgh7RFF/NGPfqRHHnlERCrnm28+G1jba/fdd9fCw4dpzz33jCsZWHEwbNgw41Eb4aad+vr6iPebjmTfcccdkX5LLLGEzjjjDN1///0iuk57m2++ueA3qwpYDcAvFsCLMY68jx49WosttpiIchNdJVp5rCP7iy66qKDjW2+8oZbm5lg3PPnJT34iotc33XRTvLLSY8MNNxTL6pudr62tTewh//GPf2wjcX8RIQaeX//61+Ldm2++KSLIIQRls1nzJGUZSSIefH/++ecFD1pbW0VUnOgvqyCIfp906mmRNn99929RnsZ+OV6cAwFuzbOWY5dKpVhnynRHjljGPmNmq1RKdO455wj8iGyfdtppUT6hB3Si3HymL22ywgP5Z7ULsEC3K664TMjjSy++HOkxbdKUaPguteTSIiJMfcgCdcM79vW3t7Ro+pQpEbdBQ4cqW10tzhVYa621Il85x2GDDdaONIKeyPfaa6+t6qqa6HhY0HK9w/Y7xlUp0OFXv/qV6D8zLc/wF75Aa9p48MEHbZzfFvfukw9YgPvCCy+Me9nJD/yffvqpGAOQf/oCeJsBsW8vsfTS2nTTTSONRyy3dJQJZGHvvffWksssoxt+/3vxqxTI3S677KKzzz479str7OgBfuT4yy+/1G233u5I+iilczn7GlNxvOnbp1+kw+z+JZ7cef+A+yB8AjZWm0BfcDr11FOjbG+88cZxjKFdVqrwawnATb9+5513RF9Eluj70Ai5pW7kj3uW//OOtpAPTvtHhvr06SNWqJCXtkkFKxbIEf25sbExyiQyT9uMWeDMIY7IEPSknifsGGEcZQvTkUceHmXu9NNP16WX/Ea/Pu/8eH7HhC8nxtU0r77ymtlRVPWsvgxMX6WS70i+aG6v1FFJ/70UsPFRBh4lm/v/fe3sauexnWJZZVmRZqOY7UJREe3utj86b4MhH50ErAZM+b07qHo62tTlgIAHhlj+O7naWC3X+7/h/rbfC1ao6ZMo1EkqJYwgebzvtlOT7Xnftp7/znzFuR4C5nYImavyll/KI3fQ/x9ds3aYY8RhNJWKBaVtUJEPuQlm9yzhnDM60H7orYH2ufv3XueSf4ZfNnyZ40o2tmX9KWX6FK1j5u04oV985/i4n4VUosQOB+jH+JFycMBKtx01XaJ9+PV1V/hIOd7/89ei2JaKrlIy7lnrjlWeM9Fj8h7bQggqUanTP7yafqW55H93T0/UWdPVVUal6PG0t6WSn6MnyPWHEOwyLSmkUkrX5GJ+5Lm9pdmQVf7mhgK9VsLc1PADL1vq6XJ0usOe84LSuZxYksxyZ5bUYgBvv/322mKLLbTc8strdRspe+yxm7bddmtlMqmorGIsz2+jZPXVV49KPQY4yjbGMgYbHZRnKL4Y34vYiJxqA+jpp58WCSUdA+snG20kjI11bCSyfPinP/1pXJrLUlvKooijdKOwL7LIIsKAXWHllbW8Df+l7FRYccUVIw4YZxPGjRMHkGHks/cWZRwjZfDgwdpkk01iB6ROuUMyWKYdqUdR5zuD5lQbjkmSaM0119Rwwwvu9U1N0Ui97rrf6YUXntMyyyylo48+WsubLuQBjr322ksYw+PHj9ezzz4rjArqxYFBom7akxWUtAerOjtfcGRgLC9gQ5MBg8ELY5B6cHTgBGCJMoePYewDF4YKRj0G2PDhw6OBgvFPecqU7PBguwTLyTkbgDY4XG8h020eO2o23mwzsc8eoxRjlyXeUxy1raqqimcd0Mbaa68t8KGNle00gR/A8Le//U0Y7ESGMYBwbGCUrmEjdZHFFxdwLbTQQhrmNGjoUI/NiUIImmeeeYQDYNtttxU8Xnf99aNRCU+oDyONrkjb4AHdmNgwnma2tGvatGnCsMIpseU222jZH/0o8mannXYQy8AXXnjh+NOBjz/+ONWYxAVVV+dUdCSIFB+a39A3be/wvPMM0brrrW1Z3lZrrrOORqywgn5qB8t6660nnCAvvvhidKxQDv5gZK+xxhpawHhBQ3Bc2sYxPIQm8Bx5H2fZgweUgSbLjBgh6uRwxhpPThiTwIBsUDeH3HHQJf0EHKgP/IcNG6ZF7bhZernlRDn24EODIUOGxProkyuusorg5U477SQM3jfsmEGuqQuj9oYbboiOHPj8s/32iwb7Yksuqd323DPuZ4ee8B76t9m5EuwgQbaijFqJSNkhZkIKZ1VTU5O7R0qDBg3Syu53nF0A7HfddZfAG97Cm43sLICWq5pWP95gg8gbxhH630svvQTKsR6MbOQtPpjNP+Qa2WQcYFn8Rh4ncABs6H5MG6u5j+61zz7RsQTNcGg8+eSTAofYN90/cKzh5ECmquxwYTsF+XBowSvGO+iGrBU9cZMX+uHgQz5xbiCXJfdbEvyhPyP/jDvwAlyhLeMlckKfpV3y0leAiTZ5x9aFbTyuMn6t4nFze/Nvr732EuPaFI+N0AZYof1sSFN5VaHAN1IAuU3Tjz32xcye16Ii6vkHhwBjbAjBolaK43SSSimVySqTzSrKYCz0/f1H/woh9ALo/skN8x99k7GD75X0X04B8xU+o/8lqVSUU1ZuMo/+l2M29+Bb9umnyDpGL/2dSiOt3Ne5/y4TfMl6rLCiJ9lBE0KI8zvwMEfqO/6Uz3tividZOGQAbNN0GaTkO25dbi4oYXxNErHtFnqgIzD+pCyrOALgCfwoWi/X33149ndfK7dzQIHvnsNzANR/UxGUd5R+lFzgJlqHMYZyvp+NhsUWWyxGKXlnLUH9HNFfxYYHyirGeNngwgDAOEDJ5UBA8ocQhPJOfUSxMWzdK+N+XQ4E5BnGCUYj+clL1La/jQyinijg99xzT/xJNBR1IuYo+RguGJTW8mNkD7hGjBgRjZ1Ro0YJxZv6gI/2cEB88MEH8WT5pe0soENiaJUVBQwfnlEPnRZDAKMFGIgWcmo79RHNxjkA3BiyP1pxeXH4GUYDTg/gxhjAkHv33XdFBJYBgYGJyQo6c8+ZCCVHERkoMKSom6gMeTAQiQhjeFCWFQCUydg4J/+ECRPEgYNEfClH++QLIRjVJDpBMGAx6hhgDj/8cGGcMEhD3y/HjhWG27Km12677SaM+jLNkAXojGG7oh0qwAH+rlRD5p030hdjBmOJyCeRZiYfeM6KDvnD6e/UwX5rfxX5+I6BitHc6Igqz0nAjVMIowe5g/bliSOEoPJAnnVUCmcMtMWQpiyHpI1x5BoHz2J2POy55x5xxQZR11deedkgFyJviPpDN+qlHCnjARvHyWZ2hFAepxf84x3GLXIGjZnAaCOE0LuixcYhtCNfv4EDhfEJ/Az28AUnFUYlPCP6TRQe4x4aIV+cDQFOOMdCCOJdVW2txbgoAxwVbmQWYx9edHd00NRXCbjoE0sttZSqXY4XyDA8pA9RFsMTecQZQD/EKEeOyTt2zJjoxOIeevKO8wPgP0Ynz3FMfUUvK14tM2a4W5QE38GLfOlcjqzCoOcZbW+99dbRIcMLZIbVH/AIRw/ReWQRmSzjCW2hG/lnl4CF8QOjHCfj3nvvrcF2JsEH+iW8ozzOAFYgsMqCVSrAxWocTu6nLA5N6nInEd9xXMJ/aEn98JtxACcLxj8yyWoM6qDfUpZ+SFskvpPWtyNrmJ01wAMs8JbxiTEERwNyR9uMd8jKPnZWME6QlzIcmkh9OAZwhDK20q+Ql7JM8r6SKhT4fynwzepP1n2VuYXzMzhTgoShwPxDX0SGScg2fbLTY05PV6cow9j5/7b5r31SjsDNaa30E+YNyjOegEcIwd08UdZzpv5Pf76Z/99r9EvfDD86gkJiZ351RAW5ZD7lSyrJcJnz9C3an/PKv03Jb8Z/trUAvw1PW6HuygUxx4YQhE6Dvjfbsv+il7H/ZbJiPEFHoFr4w3NsCL5/dykRY1ZZJrg3ISTrLcy7IYTZNw39Zp/jG99mHFBA38LQZ+wBdxJym/b4AxwJDhLXxHv0NYI/5CnbXH5V+ZtDCiRzWK5SbBYFclYQMEqCo+Aq9ETjEmP5w48+0MRJE0Tk6pEHH9R999ylB++/V88984xQbBFwDCn2+hJpx6DEOCOsHuAVAAAQAElEQVTajmFA9UQNeY9xh5GAocJzlGHaoAN8/PHHIgr90vPPC0UcI+FtloQ7koqRjiFNnRjflMXIwgAnKkrUkkmfAZBoKVFX8jz11FPCkUDkEmOE6CMKOVF18gI7xi1GNPeUCaGk7s72aIyh9M83/7yaZ96hMQrMYCYVNXNms4j0EuXFqXDPnXfqmb/8RRxURyQUIxhDArxCCALvEILJm4rbDuj0DAgoXBgbZcUFY+T111+Pjgto8YGdBwwSGKkMopSTP8BKGWhAG4XubpEw/OAF+YjIY+BgwGAwMehEw9NwYFhgiGcZkDxIEuFlBQbloTEDOO8GDx4sDHeWq7vZuBKDKz/TRxsYp8gNWwZw/OBwYOn3JRdeqE8+/FAYtShfUydNolhM8BJ5MIGj0wYDCNxwCgAzfCRyTWboA9xl3HAsscUDx0qknz2plAWeONjbMMdwx3gCD+STpfURfk+Q0Iw65XLQFSOZeiI89tLSJk4NrkTYoS954CURf2QNeDAqke2nHGF+49VXBZ+QS+qGdsCEUYl8so2DSC+0oa0ybhitTBjQr8FRddpENi0kQuFG1ngHf2kzOgHsLIK/wAtvaurqxE8n4mCgXZxA0BfjHL4jdx999JGoC17hDHj9lVfidhLo8/ILL0TjHdjb2wuxP+N0AJZyAidoC2zgX2uHA89C6J1UgQsHA7KDAYzjg7KMBeALPCSerbDCCnELCH0Z2eQZtILn3M8upcwfcIE/OPlwmCHP4BVCiEoPbVIHjg5kgpUC0B24MbrpNxj1wEo+6qNejHfqhM9se+Ed/ZtxiLEDhyX9IYRgvaJgcsyKklqm6Afwif5EX0b5AEbqQIagPc4EeMiYRhvAMmz4cLJ4LJkZHT4hhLjqij6z6qqrijES2KBhzFj5V6HAN1IANegfp0K+6GhYjx14XR7+ih4T0pa7rGtM1NOdl6wEZ7PVqqqpV3VVrYJS6urszd/V2S3pH9f71fPg93Oavqnub/E+BCLCKZV6ChG/TMbOyXRWVVU1BjH9zfB/izZc0fe0HoP1f+HPMogc/qOUTpuf9o+nLaNZy6eDzErZ8E9C2qqEX/xL8E9cy38iudm5/MOgRD6rqmutY1a7NuORyiiVq7Zx7P79Xcs3vHMbPd3ufz1FMZYI/qSygl//iKf/45nLAv+cJXnccj831h7U/Jf2mOYxy3Mq87NSKd58i2SazREcvVWjvwa3lbMzIK4GSKcjLLwNIXBRCEHpXE7BwSd0BXSpsmMgZqj8myMKwLk5Klgp1EsBOgqGFtE6FHKUZQyDd9/9SHfffbdYQr7LLrvEJeMsA99mm23iPmD2fHOgGEYl+S3hcWlwCEGvvfaaiDTTAVlei7AvueSS8fezaRVPJQ4ADgtba+31tO56P4nLmlmmjgGFIkybN4y8WRiIGD+dnZ2uLqWyQi5/ULKr7GXDoPJXYWiQH2V/1KhRQqnGAYHRwXJgEgMmSjn58zYIqY97Et9ph/aIxEOPxJ2ZZxisGAlE80a99Xbc/nDkkUfqx+tvGGm0774HiCgoUfWbbro97kcGP+qHxiEEKyj5aEjkPBDQHkbmvaYxp5VjLBIBZIsCV/Y4/+WpZ2N+8mE4YvQAe7UHGuoAPmAjhRDihAit+U7CmCA/RmLBuJqASmH8u3EiPUSCBg8eHA0b6iTR1owZM+J2Dgaqehup1OEiERYGO+CgLgwd9jyzBB1YLrjgAh1xxBHCYUTdRMlpG1jgFbQAPlI6l4t79ZEF6sTooY0QQuQx95TF8MQYwyjHqUBdJGgKDMjrpEkTlaRSGjxkYNx20dPTRfEIL3zjS6zfvKyyvAALuJE4GDCdywmnD/nAg+chBCEH0P3xRx4R21L4pYqDDjoonsWArLIigdUmyA0w0gYRZ/bts0IGQ/T0008XzgAcI9QH3OBLGfoMPysIDeiD8IT2SSEEo5dS+QMt6Gc4rTrb2yPPkFHw8ZcoW+ShDcrgpCLv7rvvpZ9ssLFWX32NuM8cmNdYcx1ttPFm7tP7aNCgpri6AZyJSBfsTIE+JPjEc+oLIcRJLYTeCQ1nA0YtTgnkgIkPWoFLn379Im+NQHT2sFoHZxEGOPJFfcgCvON+dgnZg1bQDfkkL/SD3lnzjZ+bRB7o16ySgSbARlvkxTnBmICzAqcAKxNwQOKk4R2OSerGOYHDCOcAtGMsAWZoAJzAQX0h9OIPr6E9Dhd3vHiOA7JKHmgG/YARetBfqAenGu/hNbikczlBK/jNc2hIv6a9EHrpzfNKqlBgTimA/CGr5Z8oJSrljhyr413sK62ch1IS/TU6ExsbVVNXp5zHypjxe/yPfknf4hpCUBk3Vuo1T+k9a+V7DH4FtG9BgU8cJGppbo45GVe5geeMk9z/kFOcOxzMoe/Sn3Hwd9KfTZT4ztfv8o+5mfrhBfOokiQ6tCeMHy9sCt59p8ntMa/zazzoh4x16FURFsaD77RxKk/saLHTwXB0dXTo888+Ezol+g2rAoCH7wSPCJpQgmfQregAHt8rac4pkMx50UpJKFBSwRHeGWLw6DUeiqqpqdJ88w2O+9svv+Iy/eq8c+PhXhxidfTRR+rnPz9Uv/rVObrqysvi+QA9nHgfSlp1tVW02OKLatz4sfrrO29r/NjP9eaoNzT/AvPFd8HcKjpvbV2N0pmUFlxomG6++Xr97ndX6eprrtJFF1+oiy+5SLT3m8su1Z133qJDDj1Yyyy7tFLpRJlsWlXVOeULPaIe6kMJR9lnuSwKPQYY3zk4jgGIU8npjDxn+TmDYnkSIUKZy2VUMkxMKNRVLGKk94g85MUxWG16pHO5uBd6wIB+WmvN1WwE7moDag+df/45wsC76qrLdfLJJ0cD+Nxzz9DFF18slt+HEMSH+kmZTEYM1iz/BsYjjjxc773/rtZYc3Vxf865Z+uYY4/WBhv+xM6P+RQSKUkF5Yw3uMt0LhhGrvF5VTa+51lHZ7v4xYFBgweK+8lTJqmxXx/V1dfG760zm9XWMiPeUzady4g8be2tamisj2W7bTy3trWoWCrE77QDvU1wdXZ1iPe843mutloLLjJcu++xm846+0ztudceoq6bb7lJj//xMZXMp5BIJRVjogxl+c69M6i9o03AAo15Btxpywb8Lj9vbWvRtOlTVTLeWcNMvpnGY4af9fR0f+UwmD59uuAhxhU0r2+sU968ZXWHgqMFTrmqjGpqq+wtz5oNiZqbp0uGj/Zk2lIv+NYYN+T02eee0R133h7leKHhC2qHHbfXQQcfGHl07C+OiZHtlpYW15cTBhwyxXkWOIfY3oLzCWcZB1xyjwMGGJkwmRBylivgzdtBE0IQ5Q1Q7I9pOyxYyWBAI47IJM8oU4uCXlMT+ZQ3z+gb0C1r+lRZVqAzz2686Tr9/vdX6/IrfqMzzjw9pt/85kJdd901uuuuW4XDhiX6LJ0PIdC0aCeEEB0omYzltVBQyUoGcNO+inj6s8LwL/qedxTkGt/7C045lDbK99ipgNEObjhyyAf+9Etnne0fsOBk4AqdDVR0zMR6mUDNM2QnuI+U5ampT6P69e8r5H3I0MFae521NGHil3r9jdciH7/wuDTiR8tZDqq19DJLxfHp3ff+FsesUW+9Kfi/2eabij5FKrovIBtlGSl/T1tOwb/DDhmQCCFEhwfjBnSAXsCNcyllBxUOHPKx8ob3OBzYF4jDALxIGC6UwXlQMs3JX0kVCswpBZCzjMcYd2rxE67vv/OOHn/4YbFFaeTIkR4HrtO1116rG2+4QX/505/ElifGJfLLMjun7f47y9G3yskDlSbZ+Hj66adjAOPfCUelrX89Bb40L/lVJVZx4jgNoXdeYmyE5//6Fv+7amSugBZAzcG10IpVinz/d9CH+Y+2gCPHOOMvONvRuzlfyF+/07/JX34Zg3FPPfWU2HaKDkaDZbi4/06TdSNwpw0Cnxy8DR+CdTd0HBLBBc4wYpUv+dAL0F/Q+fheSXNOAZsXc164UlJKudMikH369o0GDMooy4+32mornXPOOdplt93iKdd77bWXjjj6aB1/4onRaNhnv/3E4XKrrLGaHW4hkrLfwIEi0o/Cz9J+BgKWYw8fPlwLL7ZYzMMyWRT/BRdcUET7OTSLaD/XnXfeWQccfLAOOeSQeDjbOuusEw8RW3yppdRh7xoGAB07hBBhraqtFUoKHZAoIKe/s7cZg+qtt96KJ9azAoBVCsCF4RJCcJGU2mbOFNEOfxHGCYMogweDJm2gOJGI0PJesz5EGDn4CxjPMn2gASsjdt1113gQ2WFHHKFjjz8+HnCHgUQnZxCgOPVBa+5Hjx4tfj+cCCR1nO5I8VHHHmvnys9tUO8hVkGwvBi8gQ2FjLLQlogiV2BN53LROKQd8hIFpV1g5nC6clSWsnX19TEyC52gGfu7ieLCE9qAL+Srrq6OhjTGKrBiuEGnWtOb9+DBc5wYRNj5zoF3nMgOz5iAOICQSGs5P+2FEKKsADeKGls4KIu8kQ9YwY26y7AQxR4zZryIzHLP82obvw2OUnHeAOUafT9p0pdx1cXAgf1FxDnf3SHaYFJiMIZeeImhC7Qi8Qzj0kAJow2jlecRPgMBLO+9957Y389e8V/84hc64+yz42qAAw44QMjtBhtsYCdCs51oLS4hseqDGw5OJA+nw7N3n0MZWQ2DUyqdzarKtAR3rilPFjitKAc8wAwcyGFLc7MwDJEh4GLi4Dm0g/bgAG2RS+5Zdt5twxhDG5knkr3TTjtpvwMPFPAcdNBBOviww6Lzaq211vCz/bTRRhtpvmHDFJewJYlFLTHpStEJQXvUi2xxJeVt0CMTRNZZKYR3G95F3lh2oCe4ABNyhawTmaAuourgAoy8J9/sEvKM3CGjbFOgPujANZPNiu0ANaalAdZoe99Zwk9/Z3yBTmwDYPsIfGcipk80NzeL1TE5952BQ4ZogQUWEFF/Jm7GLOBkHKE87QAfNCZxD/y8CyEIxwnw8Bx+Uid4kQdZQLbhBbLEVp9oXLlcCIEiHpKKohz85j204h76ltuOGSv/KhSYAwow1tA3OP+FbWv82g6/wnLIIYd6rjlOp5xyln7xi5PFL3vwqyz33HNP/CWfZkfPezznzkGT/9Yi9ElW6bkTedgJYhzC0YpBwArGfyswlcb+5RRg3mCLJfxk3KYBxlauZf2E+x9qynoOY54gyszKV4xuViUSfUYP/q7pQv+jDebA2A9tEKMz8WtWwMK77zLRFgd/o0tH+fC8Cu7oF99lu7Futj+4PeZvxlgOjmYrMHqGByP/hahDoXNwmDf6H6szCACw/B89I9ZT+TfHFEjmuGSlYC8F3GGrrLS3O8pKlHfRRRe2cryo3nNE7IILfi1rqHEffMoReKJgFGIZ/KUXXyyWrU+bPNkK9HyOfM1Up+vYeecdtfzyI3TppRfr9NNPjXX95Cc/thHTo9bWmerj6Bwn6C+55OI66qgj9OWXuRMOIgAAEABJREFU40SUlhPbbXu4vbyNsQ4b72/qqquusBf/Tk0cP9ZGbtqdqcv9rGBb1B3L0W4MI+BBGWdvMLCyF5kT7oERYwfDkWX5K628ctx3S34MfYwK7imDEemGrTy0xrobGuoiDCwlx8jszZfXsssto9VXXz2ei4Ai5R4uBlmUeww5jA32Wp971lnCE0hEmoGIwZE8GDG2roQRQDmULWix/vrrqc206zB90rmMvjS+n376seFtjvBks2mDl9ekSRM0zzxDbKx8YQOS/V5FTXeUv5+j/JxPUF9fG3lQW1utAw/cX6+99opGjrzehvFHIlpZcgS96GixK9MUl3vppRd00UUXaIcdttMmm2yk8W63qalBXY70wyvgKc2KoBe6O41uKcLJChHqgWdpy0XOMJM368jz7rvvqhVXXF6jR3+qMWM+i7xtbp7mCHnG7Or5CidkCTj5NYkWR/PHjftCuZoqUTcR++mO7iMX8EL+8MsLDzxwnw3sL/2tqILhanG9BsrPJsaf3WMp2HbbbSdkIJ3JCNozOZLHhZSzoYhBxqSFoZZ31D1l2oJLyVHexBFdVnhUVWUjnNDiiy/G2AEw3nxf1Uby/IptOtoMjBhsrOIgWovRRxtFR8S5kjAA+YUBnDk4qFBmQrDh54SzATgs0Orq7FTfAQMMZhAGPMYqsoKCU9/UJAtBdFK1trbGbTQ8B7d0LiccF8CN/KQMF7APmXdo7IPvvPO24PHUqZMNTlGd7jPItFTU5MkToxyfdNJJ7uvv+T1dtMfglITDJIRgnuWi4y1tBwXGPbSEZulcTkSq2XO/5pqriIMEUbbBHdhQwsmHs4B0/vnnm54zhaMMuceRh5Oqra0t4oZhH8t1dcX+xHfapN8AGA5EDsnjfAx+xhDHHX243eWREVbpTHSE/7LLLo1yTX9CLhs81iC3w4bNb2PnUP3hD3fr+ONP0tJLL2kZWdh4JiZFXltssZlJHLTPPgea/lNsEB2jGTOmxxUwHR1tQkad0fLU2wdYJdTt/kC/hP5xlYYBBW7ggnfQC5lAWeVsChwKKCoXXXSRc0rpXM7jYauHn6LgMeMUP22JQkNZ6qLumLnyr0KBr6NAJqe21g61trR7/EhbpnNinzQpKKVCd0HPPPWsTj/tTO27z/569JHHtdKKq+ics8/VKy8/qyeeeFS3336TDj/8SDt9a3T++Rd6LthM5//6QiUhLbl+hZSUpFUqSl0dXVI6q/hcidt1HyaP33d0dqvkZ8VSUE++GPO0Oz/fu7rzyhdK8Rl1ld+HdE6ffTrGdYeYpk1tjjiEVFb5Hsb5kpvPKhgWvnd35UUqFUPMx7XofPL3bK5GuWy1+vUdoC8+H6fGhj7q7Oj2XFGKdVOuva1TXZ09CqYNbdNOSDKxLq6FfCnST1buyU+bMY/h5Bl0JQ/tUp764/tyfc43fdoM06WXH7RFGfJSvqPdOoxh5TvPqYdEO6RYl+sAFvhKPp5TjnZJlIMe4NBtZ29IpRRC8PjUbR2pJ44pec9tjL2dnlvkTwhBPCtY3wueG0mM17wPHt/5TuI9z7kn8Z5xn2e8Y0wqt+lqFZIkzhHkBQ7Gdt7zDqcxbVKGsiEEHosyJJ51dfV4XupWYplKkCMlxiNvHBRTKpVRc/NMlSxTmVnvuSaJ5REZizV+/T/gBn4S8JGAD9jiM9O6YJ5D4zLt4Uek8Sy5iDyWaTwrb6S978nH3nfKlXlLPTwnBefpQtZ87bbclsvNaG6JMsb7EIKgQ4CH5gv3wAxPInxJYtzdB3wNfh+T7+M7l+2cJU8py/2ggUM0edLUKPfUDWzAE3FJZUW7yD/vglKxb3BPvgin8WUcaZ4+0/KUVlnmyEMCB/JyT6LebK5aJfMh7Wtne6eUyqihocn63+dqbOwjeNrW1hF5CY+7zO+enoJxCpbVQux31AMPkHmutNttekFTrsDMPW2SJ96HdKQhcyz6Ut7yjm5hIXfdpagnlRyogE7yJ5i+vsR30LhzVr8o9zHqLtOK+rvgm2kWr+YfMPK+/I77WHepJAJrbJ8keMP5SwSkaIuUMc/gJ7oiNgffTVxxKGsIgSyVNBcUSOaibKUoFLAAY5RyiyGCgTRixAgRgcJrdePIkTYgP4mKOdHLh+6/34b5VfHgvqKNJoxAuXOlnDCkWe5KYoAlCk9EGGWfPCj1XImIclI2h2yxtxqlHq89HWXM6NFxSc/1118vPIhEwakvZ4WZNpIkEfVkslkPKnkrON1WXKrEB4OAQYCo+jBHNFttMC277LIi6giOlKMO8jIIeOS1MtHlS0HpXE50TiYHIs1Mnk19+nhwYzIqCrjBA7i54nE8+YQTxOQWQtCkL78UtCHii0FEHUT+aJP8DA5THFWZMH58NOb4Dv4YNSj95ONkdxwqPGO5EAYjzyPMxhveYBwQcR39ySce6/JxQINuDC4k3uO0wOBgVQJLzzEsnnn6acETvLQfvf9+XAJ63nnnxegvUeL6pqZyXUY1ZUO8RkTaOz1QQgsMNAY2aBQCg3ePWOUBn/A4Q+v2lhYRRQVPjGJ4Rxngphy84T6EoKIHZ2hN3cBNgi/kg8fcY1hBR+4x7jGgLrvsMj371FMx4g7M93CGwuWXCkMc5wiHATY01Itl2fCY+ilfrpPv0CGEEHFk4C65DyC75ANfygEHdGeCAW7wA2bgJ/LO4ZhXX32lnSbjoyEHLqwqYfXDHx991I6ZKfGXE9575x0rMM3iIEPoQZ3ldmjLQhzpzRU46BvQgpUz8BhekR8ZKsPBd+DL2wglL9/Bi7pDCHwVBvOee+6ps+yMwuh8zvzH4KbNUa+/LuQCWUUOmTyhAzhCG6Lq5KPOEIKYPJErEvJIA/AXuWOlEHnZ5sC2l3feesvzW6980KdZ3cJKEJwFK664ojCQwRF+sCqCdilPnTyD3jgXKAtNW5qbtdQyywjHDm0ib6efcoo4yDCEEPvS8888o8svv1yjRo0SqxJwuAwYPFgWaCsZPaIfQ3/KNzZWa9555+0dE8z3ghUHZBSYrAdrnnnmiVF94OBdk/sF8gCNwB8eUA/jI/hDM+gF/MgGV/LAF2gFDYfON59YKQJsjKlnnX66Xnv5ZTtD+1jZ7Y643HbbbSLKNWHiFOE4pG5WuVBfJVUo8LUUsEFXlkt3PHlSiONJysKM3OIIp88wRrPSB2fc6ZY/+hNzJPMEfZifUj3xxBPF1iXmbAw5fuEn395uo78j9qVgZZY+yjNPfO57bVEviLDNmv+D2+U7co+SSz9KPFfTF5grWVXAPE2/IRr20H33ieXC48aNE/mY62N5zzv0OfqBJ2iV7FhlfMOJSwK36Q4+8CxJrAa6L5dMC/LzrpzKxkGSSokVTqx+q6qr83BbVPvMmXEe6rHjkQgq5UPweOckf6Arp3zj0Jxo+Jo9FjEPco4C9bNKorq+XmM+/VQ333yznvnzn+P+374DB6reugM/UUZwBV64OrMnRN4kqZT4hBAEziTG8xBC1Gei4WJcmJPYtiF/aurqlDYdaZfxMu/504qQ1ZpEBd9Db2jMnJlCl3Hie2LaMI5SDlyAHRmhXhyVwG9iRFp0eP4OoRd/eMcvRvAemsIL5ifqhP5uWMwL/KKRwRM8MoJRF+PsCGQF+sHz+N7/gMEXmQgxhRCijgHuLN+mDuCtsqM+ncu5uhCzz82/lGWW8sBPG/AYuKBtCK7fcgNNoE3BzhRkApmBZuSHDuAMvtwjtz3OJ5djPoUm1B9CiPpjxnDDT/CArsjaJx98IHSXv779NlnV1L+/US3ELTnwkrbIy0vKUSdzCvWjx8BbdHP4wypGeM8zYIFWIYRoUDJvoi8BvxsQ+iO6KKvaTMzYLnNT0fBTFjogB+CXM9zgiNz2cTCC/sbhtegzUydOFPiGEOJ8inwCK3JGPuQD+NEdeM58yvwX+W055llMLk+btEU/4h4ZA3/qQI7Jx3NSCEFR1vwQvMC96Pk6MMb4HeX8arZ/8CLS032cjOi/0BickVFgATf6RITXmUIIFtGUkAfGQfClD1OGuuAp8oL+e7/Hr8/c/3k22DoHcgUdGOfgkSqf75QCyXda+w+g8t5OVFSuKqNCsScOyBtvvLG22WYrDR48UGeccZoOOugAbb311nHJM3v0P3N0d/ElFouHiuUYOMT4X/B/iSg4S485BI3BhlPiMYR5ScdjoBjgCZLnO++8sxicmDwPO+ywWD/LlImuEwnFiGF5LoMqky+KcTkxCNIZGUB5T/3gwpJhIsCUY/JB8Uap5z0TDZ2Yezo7ScHGPUlFFUt5e6M7rdt02aibaQ9pm8eFbmd3Hv9P53JxP/HGjpYnqaA/3HtPNEy23357scoAgxpFhiXHrBRgMmY5MgbHeBv+p512mvbaay/96le/ik4V6Ixhe8UVVwi8d/vpT+OV5fMMiDgbgLc8kCy++OJiaTMOAgwrlDhOLGcgAhfwZ7m6QRV5gQsesPSTZZ/wcLNNNhE/73j77beL5f9EZYlQUoZBtlgseu4oCHozAFZVVZkG+TgBoDBAUwZFJpvRo0cL4xInDqstgAncgAEnDDyAHpShbsqXPHGCGwnceI5BhWyUPLjzHj7BVwxung8Z0jduicDAwvGCogpuW262mc4+50w9++yzQt5Ykr/iiiuBiqgfh4rHcjmU5Pmv5OfFXr46El5SQUR3oVvKChkDvBGPjgVgcOYY5Y7OESt5OFE4oJFfkth7772jAY3jZsSIEY4mLxonf7y/KLOsjIE3u+2yiw488EBBfwxMItkohHHCcQNMcigm4Ig805foOyjN9Alk4pJLLtELxg96Ayv9ghUkGKCU4xm/eMGVcigNrjryn8MkWaLO3rQzzjgj8h0esZWBJXq0zzYcZAVFAscRCjJ9CFhQ5KANihD1oliAI3zieQghbntBjvnO/kPOvYA3cdvBfvvF5cRLL720OA+BbRTANszOOdrEMcAYwFajF597Lk66yy23nJCfU2zk7+zxgbGgedo0bWi5xVABZ1bXHH300cLBQb0YL7Q92BPwtttuq7XWXptm1GaFFvqi2NBvkEkcglz5FRAUf/oWjhmejRixjOhzyC1jCjSlIsYcZLh8z8oO5BZHF/CU5SVebagQvaePkA+6UY7xbt999xW433fffWK8o++BI9uJUNTmn39+rbrKimK8AC6UPspWUoUCX0cB+iL9GCOGcSXKuxXkkuWQflR2jPELPfvvv7+2cv8YajkjRUXf4zHKeFO/flpxlVXEz1QeeuihcQvbinbYYXTSdlTObUxmMM5qaiTPhTWNjbzy+JqPBggyywOUbmBiPsJIjc8oa2OMsaWmoUG0XWWjFkcq+2MxNDAGYh2GnTkA45P+RXmMTfoXTgPyhRCiA7dsDHjA918xJvKVU79Bg0Q7GOMzbcC3OHlCEzDW1NVRdUzMF8EwYtQkqZRJWRLfeQkuzD1Rjwk2Gv0whBCNXYwj5lLm9muuuSb+xKhfx3Z+kKAAABAASURBVL/Y910XBiOGJd/jmOKyZGBMwVAAH/jGGBpCMHieb50BnvIMY4MxjMTqJ+Zk5kccIJlsNuanXvJ6onNJ/5mv/h8NKBwfvKcd6IeBUltfLxwVPJs5Y0akG7oC+EM74OFKHSEEsztnVqajwxKYSYzL8Dgx3XCWMn9yj+xxD34YgtAfXHhHfTHZMKQN7kMIBjvEuhlXCTRhAFM37+cmlQ/MzVpe4SN1wVdgoX3a4RkJfHkOHZj/+A4OvIP24EA/CSFE4xA+kMfE81+vjkg+8iNPeRva48aMEWdsoH/9/ve/17RZv4wUQnDWJMombQELhqb8oR14zhwPT5mH4Xu1+x0GMe+5gg86Em2l3beampqi85rrZLeDnogOgWP+7TfeEIY/8IJTCEHwmvrpC9Aa2QAG8uEwRLfj4GP6Z4eDaVm3z9lDtEdeHBLIEt+NjMqfKGvGHScDOgN6Xnznfk37tIV80Ncjvd0PqZv7EHplgTp5Tzl0kkbjVqYTeqk7aJRH3s82WaekrwAHbQNnCMGXRMgwdCagw/ty+xZGZbLZKI8ED4Npy/gBPMzr0AiHIOeo4DBFV8PJg35LPdBE/iD3vlT+vkMKJN9h3T+AqovuR6WIZyqTjQo4naHOEzvGA0o2yjwKMhE5DEYUaBRZlO/11luvd+DzYE7noKNRGUYRyi2GEqdt05mplw4YlVpPGEvZKOBnuDBM1l13XUcT2uPkSSfkOx3r3HPPjYesGchoYKHEkBh444DpSS6TTctAiAGFAYL26YAMbEQTiLLTiXlO3XTumN8PgId8vo1/4ECklQgiijoDFWVQRoCfTBhxGDfQgCtlmLSAB7yBm2XV7AEnv4kq8Nxyyy1j1BHDGoMi6wEG4wvjGScB+7dIDJ5EZVDEMKYwajD+2G8PbPwKAw4G6hltAxxcgQ9lDSOGwZ2oKvVjcKGUcCo99wzIGOR4aNkmgVFLtAdcgRW6rrDCCtEIwpgELxQsaMAJp7yH5zhYoDVwb7jhhmLCYVUCzgyMF2jD6gOMLBQAjGiin9AbOnGlPa5MtosttlhUpjAumfSoH/j5Dg8wjDCUMFyBGyOZ53i4ifjT3gknHK9NN93U1RYtS2027tvV09Vp8qcEz2kLOQJuZAhe0QaJdygw0B5cMEKhJbKxxdZbRyMX+kI/aA7/+EUJzjzY2o4y8KMO5JyfKsSAhHZMohj+GMjwE7n2zGO4usQn8cSStrLOPXw0sMJQRC5QOFk2xnPqQpZx1EALaAhO8IWtCMAJf4mykw+jALrzbOTIkVGpR3ZwHmCckgdnyZVXXhnP7MBRAm1QJrgywdKXie6EENy1CqI8tEYemeTANYQQHYaMFewh5hcGoC+rF+APfQX5xjn0IxsT0IhVEvAbw52IJGd0sPwdXiIL9BPwgMbsmQshCMUZGsF7nAUoNTg2cB7SDrw84ogj4iGc0A4ak5930IZ74EZWeY8s8gx4SIx38Bf54af6cGISaYC+9G+uOCxwDiAv4I5DgXEC51W5DepifKOfQHvGSvojfbequtpO1W3EmEofhgf0GegMTxlPcXow3mJoQGPgB85KqlDg6yiAzJXlPRpeszIyZ2BU4xhDpnFKrrrGGsLgIZKGEss8yJjHfEGi7/ezc575hTIDhw6VtWxXn3g87VCnI+bdNgS4dtiQ7vB3nAf0EeQcecU5CQgYKYxtHNI10w48+gz9hL6A4QoMHljivI5STT+IRpr7iRuMkUaMZp4zBvIMg4V6GA+oCyOItoCb59AihOBhNPVVmjB2rFoNKzBSJoReQ5P2Z0yf7mqTmJfyGOrUBR2hC9cvPvssbjFjXIMWRIGBn/wo+MzDjMfgytxFkj8YF5SZMmFCHL8Y22qtVzF+9DgaGVccoL8YX54BO/QDNwwJxj8MLN4BK4YjdUFf6FBnJwrzvoH3VNBrNLnZuAIBox6HMnXOmDo1OkJDCBFX4IamOEOoF7owhtXZwAI/ygID+cAJY5D5B9goR4I2jIlEstEToINmfTBEyQstqYO8vELeKBvfdXSIcTKEEFfKQT8cQwRMoBOJ76xApOzcpBBCxNv/okEHbVmBAmzyBxzhKQYtMhxCEMEA5mYMb3gGPT53lBdaMjeCA3kxHlOplMwAi3Ihyix42iMT2yIf8kHeEIJZ5agyurLxB2ccXMgS9OU79GGOZmUJ9aB7YRhTP/2W1QBE7Fsst8CCPgIeJOgNnDyjv1AXV9omAQvygOzQLrIpf3D8I/PMN+ASQoh4+JUohxzCa94xXpCXd9RFHcgPbUEX4CAP35FNVt0hv/AxlndB6qJeEvkpTxnw5RnfgZU6kB0O9GTMcNH4x3PwAo5MNhufze4feNEmcODoKOeFDtCc77RJW/yKAPfQ2cwy2YPKZeAROKCXgTv5KA8s4AHs0J7nyBQBBFU+3zkFku+8hf/jDSCsPTaUQBNPcWvbTE8YzWIwXn2ttfSr888XSwjZP3vbbbfEvdbb7bCDMHLoqHQCOXqey2Xcj+25LhXshRyszTff1IbTvspm0/E5hgp7abu7O62EtEvm3JAhg7TRphvHPbfXX/973euI+p133q5zzj1b662/XixLGbnOYcMXjPt4+QUC7nvrLQo4GRRIDDQeiYXigwKEwk5kmM6PcRNCEJM6ic4cQoidnA7tF+K64krL68CD9hfR3vISXCY5+yzU3jLD1RfEwWFEJImU3H333brrrrt0yy29tNls882F4YsRxtJBBq9Fl1hCZ559tljmS3QfRR8jk3yHHn64DZcTdcMN14k97tDh8KOO0OprraFll11aRx55uBZdYjF74DM2tmq058/2skf5Gj344P16/fVXbawvp5VXWyWu0th111204IILeB5PjFdJjX2btOQyS2m3PXcX+6Pvu+8PeuihB2JbtLHiKiuppr5Wmaqs2V/UQgsN0x577CbSggsvpIaGOnu6O2Pb8He55ZbRKaecZENmK/Ub2D/Cd+HFF4qzGm4w/CTujzr2aC23/AjNmDZFa6y9ZjzrgbMh+g8aEGGDlsgMe9J/ZnxOPvlE7bjj9ho63zziO6tOttp2a80z/7xizzrnASA/S5kee+21h8455yzT/A4999wzvj8nRoIxuJDFjo52y002Lq9mYE56G4u8tSBqwDzzCGcCDioMwUxVRvl8t4AllQpawrTmTIStttrCfB4kZG+zzTbR+eefp0cffVhPP/0XsfT/gAP2M4/WMm33jHvbkTX4fMJJJ+nBRx4RUfenn35aF154YTw0EHlJ53Iq2SPNpGSC9/6lUkpSqagwGEi3OUTIFT+peOuttwonw8abbeZ+sqnpeJQwYJFdlBgmHZSU+qYGP98k0u5HP1pOIZ0oyaRUa/4tsNAw47tjhJ++dc89d+mKKy4T8C+x9JJRAW+3Uo8yDFxELaBb2o6JLPBaScWgxfFDFAPjFY887+kvKKQ4TXBcHGEjnK0FGB30ixvdJ3bbc08t96MfRVypH5jpp+CEIc9WF/oFkXv61brrr6+LLr7Y8v2gXnnlFbGCAicK7YQQtKqNmMOPOso8uFr0pRtuuMH3V2q/A/fX4kstEXnZNrNZxZ6uKL/ZbDrKcG1ttTbeeENtueXmGmjZ7elsV5IoJnn8oq9t6rGI8wH43t7eah0gxITcbmt55HyLJd0Gcrrbbj/VaaedFrdKiY+jG9CJSA3OBFYlHH/88Zbp+dTQ2Bi3GiGLyy2/fDzklJUNRFbY/oQj5iBHXRdaZBERtcUxQJUsx+RaSRUKfB0FglIqsbe+FDw3lSzPaVmqNWbMFx6vHtd88y2g7bbbQUsss5z7RCG+y9XUKSRp9XT1KFtV4zEg56EnqJgvxveZTM5OVM/THV2aMWmq2Pda16e/quqblK1rVFVDH1U39lW1rwopZXJVqm3qo7o+fdXZ3aPO9g4pJMrW1GrA0HlU19CoVFV1TA39+qupbz/l6urV3ZNX37797RgfoAEDBkmpjAQIVg4y1bXuy0XVNfW1IdKjGVOnS8axpr7Rfa7B80JBHS1t8Zm7XoQ/GJZUOhvxAYfEOFa7njqXydXWq7axT6wva/xzfs4eZdpMslWRdi2ur6ezW8H1UDYYnvkWHO7xYrBSuWpJidKmF3ucuZ85rVnDF1tCu+66u3WY4z2mHqQhpnepp6Dm5pnGv079Bw9VU/+BCqYpZdKuJ+V6E8PGtavNxrD5wD0w1vfpp/6DhqhvvwGe7xsEbDzvO3Cw+ptG7KfubG13VemIi2Z9stmsFILnsU7TLa+0v+OcQXepra8XxipOmRo7Dlh9Ue9njMcZO6EpV+rpEQ4XxvSGvn1FPpbPYwDhkMw6+ksEuq8dRFWO2GJI4yzgvfxhNRT1KZVS4oE1nU7HfdhcqZf3IQThtAGWXFWVqLOuriHyrqu9U9C+ZB7DQ+6/HDveNSffkPx6Nn+Mx+gF6H/AAj3ADbiBA77A0yrDgXxA657uvNotCx2GyYSO/Bs6dF7jYzk2/2oamqwT9coDcqZZvCRvwX2RBB4hpLTUcj+yHnyg9ebzPK//XAOGzGMedWv69BmGOokrYfr07y9oWm2eEJwBRr8UQSccSRzWjGGJo77Wcwm8a+zXL67gSGdypmOd+dvbX6a6n3RahpHbLbfc2nP9VTruuF9qxVVXj3TO+x1wpt1Ppk923za80Lq2Fhmpjf0K+Fddc20de+xxOuusc7TDDjvFNqY6f4fHhFS2SvSrxNdG999691Ge0ZehBXV3WaaBA3mnPeBqs9wmhjdl+YduVW6TeroM04wZLZabtOBDtfsrz7kfaLo3uH76qYVa3DMmKKQ0zbjqGz4py2OkrWXWBNDUiRPjHEuxap4pQS0U8AD7hAmT9Mknn0mmC3j0GN9uywE0YQwAZ3Cbd9hC1rf21emnn659991XSy67rHCk4byCf2w1wclHO5X03VEg+e6q/uHU3NnZaSXCxruCGID4TqQOCjAI1Tc1aZHFFxcKalVtregxGAnZbNqdNpHcyRhoUYB77N2m3KAhQzT/ggv6VSpGd5mMUp5smBwwAvAYMtlgILP0mLoXWGghEY1zpaKe5uZm3yZWRjzhuVIMLPL4Nk5y1MU9gyMePO6JPmJ44Q3FaKn3oMpz2goheKIveBwoCS8vz5JUitfCKcBEgbKy4sqrxEPZ8p4UeRY8meERJj/RCowRChHFI2LCHt8h884bYe82/pwHwASJhxRa4r2V2wZPaDLP/PMLWmCEUBffl19pJQ0bPlzkYbJSqSSi6QwmfGcCpR74wsBFRJZrLfwwMPAH+pjgZk/Rk0ynn0rNjgDAQ/JiYM27wAJiwjEh4rkFZMJRwRKvVDarZUaMiLzmeYc91fAtm8t5YuiJfP7RCiuIZXAlG7LwHLwGDR1qR8MyWmzJJSP8wE6bqVm0XdYG4GAb3tQJPbnyjpSxIoAzKYTA4yh/8xlGvlAHxiU0LONPmb6eMAcNHRrb6mtlkjpbbcRShhSLdDNnAAAQAElEQVQQyUxWueoahVkwwDv4yfsFF1tMOGAyxkuJM/thWYbSuZyWXW45OwKW8FOJSAnvkLWGPn0Er6BhnScPliqa2GIlRAiWLZa9OSoWC7pdos7IK/SCz5yR0O08lM25HfhJPwAG+MwqC8pmHRVaGBhtLFKeZyQMS+riPoRgVqeEIwAY4CkrEeAX9SIz0A++ZrPZ6FiAB4OGDrXzZqD4dLa1if5M28BESudygi6Rt6ZNCMHVFyOtWQFAXwBm+n8Ive+gLfXVuK9BmwUXXljQChlDFtpaWgRMjA9MkOQlEfkGJvoOfJ0+ZYoiTf0SfMC9vqnJ3yT4S5+mHurl0EQcY7SHYoQMM5ZA39r6etFfkQv6OeVCCJEG9BPwJF8IweIbYv1DLZ/IBDiU8eMFvOcKP3DywCu+IweLLL6oaq1QAzsrSCIdsEbMe2gAbMBKGVbesKeyxWMaPGQcGDB4cHQQQAPq5MwHVtEg80PNJxOex5VUocDXUoDxDTlnPI7yR07LIPMgK2hYUcNKFOSQOQmjx0JPrjh+MM/SlylbnkMZfxgTkOuM52yW/VNgxuTJevOll3TfHXfoxmuv1c3XXadX/J2tUNRPHsaaEHr7VKvHwhefey5ul/qVHeA3jxwpzkRhDKGv4zTn5Gy2SLGt58LzztMZVqhff/llqopL/D9+/31xFgGOsrtuv13v/vWvNnaqhfGIwUQfAXZSCG7XfY+xGlzouxhKLHF/6k9/0u+vuUYXO6Bxw+9+p1FvvGGQC/FAXhr7e3zl+Z45Z7KNhReeeUasorryN7/RQ/fdJ5b6pjxG0j71YzjTHso/ibpY0YQDeOzo0TEi/5cnnojt/uaii/TYww/HrXfwDSOYiG8IQRik4ELE85UXX9QdxvVS53/4/vsFDOJj3HAOMo60ehyxEiQi9BF3w8w4E0KIdOOeOQB+f/zhh7rRvDrPPPjd1VfrlRdesFOlSzgC4DFzCLLBPQY6TRHxfsyO7MvsjOV8l0cffFCvv/aaaBPDH/xYvYWRQ17Oc+G8CXAoyxN0tJDFbZ4EZXBuUneH54NRb76pd99+2wGJh+J5RGXHMdsZgR29oLxykzJzk+BTkiSCxkRyRxkP6HrVZZfpJDtpuT795JNitQj8zGSzUd9htdzd5gMRd2jMVsPrfvtbjfz972OQCccGdQMbdWddDhqGEIx2KgYimP+Y9xjTy3Mf8kGCDvD7cdP56ssv1812ZrOlMzGswf2OOYp20fFwWsifL7/4Qvwk4i3uS8By7x/+oDdffTXKGToh213J76zRIA2hVx5YQXLvvffG87VoF96gg5CPPo48c08wCwc+dGCeLOdxZ7GRnFG5z8HrF599VtdceaWucN+414EwVjxSR9qyCNzIFPPyF+4HbHEbNWpUdGqEEMjWm5yXrYA4+9kmy0NWOXB+GNsWbrvpJl3u+um3N11/vd4w75A5E7iXvhSYTYIfvEYXQj9AbhlP2JoRx0GPlSGEaKMgu8g09J04YYJfW6crFIT+ixOM9088+qjuNq6s3GDMgEZcaQPZwrYJIZjtpShDPK+k744Cvdr7d1f///ma6agMAOWBLKTSYrAKwUJsI6+5eVo8+XyaJ/8JHIQzdbIN8lb3v5SCOy9lGRwgVJJKuY8U/bVgh4KTy1M/yrhfiH2EDCgMlFFpsZFLOZR6BgoM588/+0xTJ00SRghKPlcGQgwZ8mBIkZ9naQ+SKD4MOCT3OjGwsjSYjslS4hCCmy5+BS/tMkExycTrLBhCKh3hBp5CTzcX49nusnkZmfgduHF6sHecwQSPN3RBmYnfPbFRJ04U2gd3jG7axHAf8+mn+nLsWLkhdXd2RhxRAFo8mWN0cAV/9g6zBBmjnUEF3jAZMimWBzSeUSeKCldoQqIeaMNzaIOxAZ2oG/oCL4Yf5XGOxDIe5CgjGU0PiBiqDJg4APxEZecIxhnGHHVhVNHueE9I5IUv8I003U4HFDCcOdAG3tEm9VJfCCEOrshCVFLMRwZO3oMfuJMfukFDBlgGYPCHvp3t7ZoxbZrGff65DcMZVmY6HBWqt1e6RuRn4uloa1VH20wpKZnc3W5P5mUx0t6Z/FdQZ0cr4FgUkji5RRqYFn4pPtAGQ5YJFZ4wkfFzWsAGnMgDhh+KH0ozz8Abpwu0QoGgHvjApI4igGGNkY5hGnGxHBhAwWvyUg7cqAO6IVfIDPfIG3koR37aA9/m6UTHSga7xGvTpNV6Wj46gchHHuqF//ThyBM7d+i7wEZ95broYx12DIAj9/SrsizRPvzCGUP+EIKgQY2dUCEEASPlkIuJ48fbk/6JiF5AE9rIZLNxooWuyAuyDZ6UgT7QERp1GjZogCxRZwghOuTqm5qst6QdPZmuyZ6geU89UzxeII/wCX5FZpsSPDNRevu+6/Cj+IcihuwhX/EBPLfShXxRH8+ROfoI74EPvLkHN3gCbaAdz6BvOc1wX6Z/0A/B84MPPojjGcoRBs/zzz8v6gM/eEGyYEbFCEUIWuFoYZvLVI+51F9JFQp8LQUst/Qt3tMnkR/GR+YVnE44DRnn6Qf0DxT7aLjYERlCiOMecs9YgLwj58g13zFqatznrMnqaRuxbNc7+eSTxVk3HC7KChf2wWIgcmAvfZl+RcKZxcoe8rCXmLMIKM+KKA7tRBHH0MDgaWntFPuVUaz5yTfm74/eey8aKzgw2EbEPmbOfvnlL3+p+++5R2wrYB9uua+HEHwbIEMc+5i7cNY/YAPpbBu+p512mqgDQ5ODZMGB9IYdASyF98Di+aNaHizE8mqMAPKyNQecL730UnG+zZlnnhnbp0y/QYM0ZswYYRgC+9NPPx0NMZ6BBzizagqccSKw5Y62uX/Hxq8B1pD55hPGF0bZwzayzz33XLFCkCvwsn8cnDHewQVHCWNJM+OM9Q3GnRBCxBseIwPgwpyCLnTFpZfGVXIc+MoedFaWARNXHAE4MxgP0RMw/qHpnbfeKg6LZJUS+IIH+aFj72rQP4gzZJjfmDPh4f12VGA8odcwliOHGGrM6U899VRcrcVqLyLao2wI3nzzzeJ8G1a7scqNn6DkCo9vtKHHPMuc2ovYnP9HloEHmkBjjD9wg/fwFziutlMEPHmGMwq+MP6DHzQAd3iC/HJPeWBH9tkWi0ME2qNn4diBJ6QQgtCPaBOeQwcMceaER21IssIP3oI7NIbfwACNP/jb31xlKcoG/RDnxE0jRwr6sMUUWsFHZIpy4IJjCEohA2wjYK4BZuQTWUAmmYMwrsmHsxt5hzZ8x+CmbXiLU+8e9zPkD3kjeMI4gsPpSTvTeI48AQ/9GxgYE3571VWifvQGtgAwlyIf9HWcfeh5WesBjFnMgzhXONcJWuAkwrHFVljGDmjC1kJowjlZ0J4tgLyjj9YxNgH4bBJ8QOaQU+iCgwlYoE3km/VdnkMH9FbOJEGWyQfsBEh4Bw8+++QTIQ8Pup+yPROnF3R/2v1+ivUR9KQo99YnQghR15kNaJVX/wIKJP+COn7AVSTu+2lV1dSKny2ZPnWKij0FpdK5+BxhxhlQ746GMU6kiomCgQNlAUU32AmA4LOEqxgFP+X+kvIYmrLe0GPjrEdMRu1tHXEvXDqTEwM7y2twDNTW1lv/LapUChowYIDmX3B4b4TS31GyFXpXEORy1VFZkRLXHWx4VMk3sc5sLhPftbXOFPvGW9tahME83JFIBgDxSaX4P6utUrwHv56uvIr5gr8nymWyKhn/lhmtvvbEKGYqSWL0sqe9Q5lUWqwQaGxsUp1pVlNbp779B6hPv/5qqG9QKiQxT666RulsTl0dnSp0dinf3aNav19g2IIa6PxKUvYpFN1GXoOHzqN60zdIqnJkgcggEVFWEjBZ1NbUKGMa8x7lLRp7zoshmYQQacVkxYDLRJcynih6GFLB5aAhRipt4IyAj+QlH8ahq4qKD0qA/AUeMlimczkRocQggr/kxaCn7npHPblnECfKnc4Z166uWA8rIojeQluMJfJX20CkPWCq8j1w0gZ5SMhBxk6ArCcG7pEt3pOXrRy0k3MbBi/+8ZyVEvDY9r2omxeFQl5EtPo0NKnavEmStIrdBXWbx0mSssxkhYLbYwdCCEHUEycBmfZVVRanEI3mguUYeFKmJcYeEwGyP9+wYaI/hBBiXuDCkM8XegSuXDFim/paPhobxQSIUtxl2oQQYn9oaW6OeXGqwEPaoT2DEOHDcQRuTX37Rryoj35RXV+rbC5DNotPiFcUXCLQ0NWC7W5WkDuScqZVtrpa/DwNRij0hL/wHzzgD/zEEdFqJTLf4z5qXJGXdJJSNp3x5FXteqpcn8SzkE4pl80oSadVW1OtdC4XZRjZlj/IIrKTKKi2rl6DhgzV8IUXUb3vGxqb/LSk7s4OX6WM68ma1xnXyXiSMe+BEXqGEMR38EaWWHaaMmw4mcq44AyCJjXuG1nDAc2Qa/Ap2LDBwYHi2bdfv0gT6BNCEM+gf8rtpXO5aCjQJvwxCqLsjBkzlCRJxA8ZhE7wB/iQTdqsr68XvLPuoK721igzlOEZ76E1sNDPOM8CPBiXOCwMBR4FEJgiLywrHjiiIfHEn/4Yt45U11SJyGVfy4D+9yf4AcmXyl+FAkolCiEouI8klltkFXlGdpFZxsg4B6bTwtBE3slDZJhxjbFdKrpPZsVPZ/KebXoY0PnOdjv1WvT8i8/FLW6PPvawEvfZnXfdSb/69XlCKce4uMeGAglFn/JwhYgeRgErWTiDBkUZYxrnOP2Hc3Ew/jjvZoXllxXnhHA+xhFHHCG2OeHAoDyOMA4iozz5OYuD/s8y9UHzzCMj77+grz7ulOAN/Kwa4hwdjHPGC85BwHjjrA+cIxg7GB8YRxgJwI5Rwi/ZsL0IY4PDXI93lBgnBLBgxLFlB+Ufg3KYdQzK4bQgwo1BzfiLETRy5MjoHKAcBhtnmJCHc3lwmLDtijmd/ecYR4wNGIvgwhY16MtByERGMdxwtPArIjijGR+hY8p8he+M+8VZARfKT7MT/m82IjEAMQxZDYkBv+eee8fAxm233SGMWJaBR0dpSAl8/vSnPwvj7qmnnnGVJfP4qmh0Lrfcj+KBrr///fXRkXLXXfeI1QhEhBkzoRm4ZRnXPfcw9iF3NXV18TDd0Y4Cl+WO8REcGAdxiNxsZwAOCraRcdbUfffdF8dB8PjmlMw2C/2A+YNM9AtgxvGMY4wl7vBozz33Urd1tMcee1wvvviSuuyAJj90x1nBuI3ByHlSOILgDbRFJsAZ/NErKGOieSouxrkFfIfOP794j3O3WCyp78BBnpOKevTRx6JjZuLEySJQdfLJp4ozdD7++FNh1L/88qtiuX/7zNZ4cODzz78YnSg855yhk046RbfeeruYI4ARnmEYQ2d0LvQU5tEPP/wk6sKsXkNmwAnjFUMe53qPAxBlGYQ28IWVBMOs64Ab36mH7SP0KRwkN9xwg+ARPMcJLCBxSAAAEABJREFUgoML+Xr33XejgYysMhaU9RPwx6FA28hHnBstJ/RT5kHaoQ8yFtU1WXez/KD3QTP6K44GjH/6Am3SN+kvkd6aPf+RQ/hAO9CTMsCCgY88IKOx//gF5x1ASxwejA/Ah96BkyJvOgEneFEXfRq8+N5tnaP/4MGCL4wzyBtladfV/q+/Mrxcnf5u6PpfGStfvwUFTMFvkauS5WspgOFf6ilY6c+pqaGPQilRqccKQSqrVEjHVLIRVfIA+fepykp8nY1gnuUyVbE8ZTMulyhl40DivjrnqKztEq71tQ0q5UuivpjH9XLNpnM2vm1sFEN8x3vy8Zx76qduEnUCF9dSTz4a5PnuLiWZtL4YM1q333arhgwaqKOPPEI9GBy29XOZrOvtiQk40knG9wVVZau/glGGpaaqNuJfpgPPsoaNtjDCGdxtxckjuJLgivPdUk9XbyrmbSCZXolJPetZVS6jlL/X19X05nF+vlMml00r9n2ML7cNHWiHNknA1repn4CVd2UaDB44RLwngQv0kelGIl/JtOa+/A7443O3QV4S9IOW3FM/+Wmb7zxvrG+K9OE7z4GF+5hcP7zhvq6mPtKrfF9uk+/cQ0/KI0+0Q92848pz4AC2QmdPrIfn3JO3trrOzpMeFSyLUW7crnxftPzkO0x34wxNaKfafIz1+llDXaP12SDazKarFEJaVeZrJpMz+4JCKqN0tkqlYBl1fRnzFxhIOcsxiXvoGNwXaBt4qJ+Ucn3QFJpFucr3KJ0E1VRXKRUklYqWcWStSyU7JBrt+CFfouA+krHjqF7QhfLUBx0SGRbzJz4ruDx9zbKNw4k6qLdkGc9YeEo93a7H+X2tr61Ruf8BLzQDb2hC3fAJ2P++jfjcbZWv4Bfx8TNkKpUYGidkPKZZco3MZjMpIf91tdWyxiSDo6yNaZkniXGg/d7veZHPWpDsXZM9YM6XisnakcxUp4Jqqs0T45Wo5P6fjnTknqRiwbiZhqZvME2hAXSONDBdoUuVnWwlO+/gWRkf4KD/RhrMgotnwbzkGTILjcgPHygL/nwnX/++AwxH7/gAPjwnXzkPPCLxPJnFU8ZCYIRHwAis3IND0fAXuzq178/21q/OOVtvj3pTW2+5hY456kjdecvNeuLxx3TM4T/Xtttsraf/8mcd7eeHHnyQZIaWSPLt/0hQJ5HCrKTK54dNgaJSmcRdrUs9BY+L9oi2tM3UpCkT1Z2X58daVdXkZM+nWmdOVyqX9viX0jS/z/h5NpsWTqzurg6TsWjjsFWscAspKUkHtXW06phfHK33PnxPJ592sq767VU6/NijtO0O22qrHbfTy6++ol+fd74+/eQzHbD/gfri87GuJ9F7776vttZ2nXP2udprz7210YYbW7aP0YUXXKRlRyzvurNaY/U1tdTSy6jbY91iiy+hrbbeRrvsupsy7tdv//UdjXrrbR1z7C+0z7776ScbbqS9f7aPfnXer7X2ej9W64yZammeIXkQ6nYfS9IpFTxO8N0jqDK5rF55bVS8nn3uObruhuu1+557aNPNN9PpZ56hkTfdqON+ebyuvOpqXXHlVfps9BhV2Vk5cdJkHXX0MXr5lVd13fU36KSTT9GhPz9ce+6zry659De68KKLNWXqNJ1x5lkaO268GH/SmaxmtrRqyNB5VPDYXV1Tqw47/gfbCfrba3+ns84+R9vssGOs966779Fuu++hG0beqPfe/0AhmxE0POGkE/XBRx/qkt9cqocffcQ0PzbCeuwJv9STHhf2P/AAffTJxzFPh8eT6TOalfcY2WPc09VZD6s9/t6jqvo6dbS16p57/6Ajjz5KW2+7nS697HKdf8ml2uGnu0Z63nv/A9pp5110190PONJ/gWnZKjngcu/d9+rYo45RH+uB1179W914/Y3afJPNnDbXRebb4488rlVWXFmjPxmtL8dPssO/VipK9Y1NlrFahZRlybzMmwYlj0+kvMfnhqY+6ujqNi+q1OlAyojlV9CNN9+ip194Udtuv6PWWXtdbbnFVjrrzLN10okn6+23/qpHH3lMwDTbZEmzIiYlCOs/Tnkb3RnzQyGJcP7yxJN0/4MP6VzL0U9321Wrr7G29tp7H137u+u08iqr6cabbhG8z1TXKJur0oyWDq219jq65trf6njzYpXVVtUvjj9OV//2Gq2x1poigt9iJzoR4h4bgvInbadMtctnKG9Z6dOnr4LbHzxoqHFKLKIZjRn9hVZeaTX91vIBTDvt8lOdaFnjO87zkTfepKmTp6imoVF3WmZOOfU0pbM53X7HnRp56236qfvJBptsqutvGBnr2HyLLaMMt7Z1Ko8OoaA207r/gH4aN/5LZU2DQw49TP0HDDTf74nPkNNu8yooUTAfr77iKg0eMEh77Lq7+9ZMy0GTsqmManLVgg/vmC8/P+Sw+O6aK6/WU089LX4VCYfa6WedJaLnOPJwGkyf3hq3opTyebFFEmdVzk73EEKc+4t+jrOcvtPPQTGzSVx73G+WG/EjXXX1NXriT09GOd1w08209fY76NfnX6DD3Be/GDtO91mGjSJgOSVfm5BJ+nWbg3Ft7qOML5tvuZUesbPni3HjFTJZ0Xdl/tz/wIOi7gUcqKOftrsMqd78a21rj3QbOGiw9txrb5XceH1jg8fXemWrMip57P1i3OdxDGpx/8vW1sT7kmn7v5NmPZN1ElU+c0WBZK5KVwpbjE2EsiCWr3707f9gAYkS//5rT0ebuuPAW9Q8jghw+OBmm20m9s+HEABq9qnk1+D9P648+y9IBvFbYOhc3+rve5kJrzunxXMqvzyxMokkSSI87kVHewA6wDvfxGvkpeXw667O9938FWdVW77O+vovv5TrL1/nsgFo988kND7yl6/c/zOpXI6rQf+/Lr8py2wIQfV9+ohf3CAKuMoqq4g9lKeddppYzsnS2UUWGa7NN99cq6yykoiSojjlrSSZRP/wr0zyf/iy8vCHQ4FCwcZfUSEED49pG2I1ce9vr8ItsYyZyJpSKWVw1jkfq1q473FUK7FTj5UrWTvjWDXU0KdRrMqp8nfm1eeff9ZFU1px5RW0wooravDQQXJj0dnQ1dEuyvKLKIzTKPREdfkJsurqahEpI/rc3NysVDarqtpaOxja47JotsCwioxI2d9H4YrGB7mnLPM5UUUMCnnMr29qsl+xR5MmTBBl+F6eB/hOXfKHK0ZYXV1ORxxxROx35CUPc0ZiOiw4fHg0XjbYYAMBH3BDj6eeeirSc4stthC/3gKMbElqmzlTNfX1Wn/99WNqbW0VkUlgpd5ycvPxD/rCA4wf7nGm0jbPmowHmVjlwNYsopFEZ4miLrLIIpHeSSoVcSUf76Ax4warH8CNZ2nzjiimAfaf3R6lUpwXx40bF3+5oF+/ftp5553FqgnZwO/hQDPrSk2NfeLP6u6yy45iC8RbdrSM/fRTceUXcra3sbXyyiurydHqakfwq+vqZeHRQH/n+UorraxsOjF/qw1eKfIC3ELolUE/jM+Yp4EPuQBu5m7oBH+QSVZbQHNoiHywigu9jag2283i9igq+7pknL7uVfk50XDuieQS+cdYp/0Qggr5otj+0tdG7/Dhi2iBBRY0TlXigD7yt7W1qbGh1ngPjJH2qpoagUM6l4vPgJUoMPXKH/pLwWM2tCCZKZGXIQR8wcr7HXxIkrT7aJOGDBmiWveJlL8j9+lURshGY0NTzDtl8tTYV8aM/lyck7TJxpuKg4upAzpCP2R5mKP1rGjgrI/+/fsaErnporLuc4VZ/Yl+wrwy3HJPpPv111+PPKptbIz5WX7PWAH/aQOexTY8RoAzmZBT4EMOiXazKgAek3gPPiNGjBAy0thYE3GgDmCAHiGESA+e8Z1y0I8r40UIQcgLssFqA/oYvAJ2+UNfBDbaIc+4MV/46ez/aMuIRlqAB+0wrnBlFUHB/YE+2Tx1qug34I+uSfuco0JfowVWprCKj3OLFpx1tlmsm5f/dEr+6RKVAv+YAhVK/mO6/GCeMpCAbMmRdJRsJm4SSxx5XknflgLfz3yrrr66ttpqq68O5WNSS1KpqBwxcXw/oa5AVaFALwXY6oEywbf5F1oo/qoBeyVZ7sxSUn4uk6XJPDvssMO04qqrir24KItzrmDQWiX9ECiAwYGchBB60fW1xoYKSi0JpRXDhJco092zljejAKOYz5w+w0ZjQSUbQ+0tbepq73TWRATTu7vzjvI9EyO9a621jhZdYimlslW97218UR4FeuHFFovGNGMzBiVGFgdqYiiwxJsD/N587TXJxkiNjeiBAwdGAwUji77BHM5YnkqlXLdsa2Y0zEYNBjFL/1kKz7kB5MdJgWFLRnApl2VrEnTAccYztgUNHjxYOI8xGNgKh1FJexjzlMeA46dBWb7PUt4pU6ZExxxKP4YMxgl5WfrL8uV2R3pxjmDgYATwHtrSXmzbBjhX6sbYwPgH12AnIO2SDyMMA5c8GFwYY5yHAM9wAC7oMQI+yQ6PWJfr5N3qa64ZaYzhz3scJBiN0A0Z4Bn0wyDEcGGJOuXhAeVxuNAW8JIPR8PWW28t8k2YPElvvDVKH3z8kZZYeimtsvpqSrIZRSFILFf+UyGv+r59tNqaa8TUp3+/aOCBUzmFEITDU/7wLGV+cvXXaNhBA5whGN3VdiyEEKIBDpwYszgDgHXAgAECz8Q0oOzcJnhPHX3691d9U5NwWiGr8I9l8N0OIqXt0OjXr48wcEMIMaiEfAMLPOQ5jq8QIIZE3vnmm0czZzbbqdUq9E/wAOYQgrMGmjQbk3iFDvCo0E3/KqqxsV7zzTef6KPQjPE+GF9kg7ZoG3lkWT5L1pFVIu1s+YNO0Jb6qJytZPxsJ4cA0zfgMe+QEWBCnqE98oijjneccUF/oPy06dP056efUsm8XmvddVTlyHZIp9TZ0x1TTX2dvhz7hV585WXTr1E/3uAnGr7oIrE/AzuwUg8OPpwQbOuhf4AT78CdFEIQfYG88bvxBTYSMGHUMy4hG419+4o+DK/Ah76HIwC5oD/Tj6jnmxL4y30IfqdzObEddemll44OHM5hwLnImMK5A2xDYDxgzAA+nJfIK+2yLYAxAEcLB5aDVwjhm5qvvP+OKdDbu77jRirVf38pkKuqil5UBhsG4aHzzisO5wFiOjHXSvoWFPi+ZvEkQQSjzoqjNY7eidXPGNiDFYzvK9gVuCoUgAJlhYf9tXlHU1AQF158cW2xzTYx+n/sL34R7xe3UtLQ6GgMq1ocKULByzmKSh2VVKHA11EAeSIxHjIHouyiUGMIEK166623hAFbLj/VkS4MonQuFyPy5MVoRE6ZL1FsqYPvRCc/++wzOwCqhUJPHUSsMdaQz5oaGwbjJ/A47n+lPJEylGYi5bvsskt01LI0mAP02Ds/bfJkpXM5YYwRAQdmYA8hRGMpSaUiXCjpO+ywQ4zIPv300+KgMZwBn3sG5IMAABAASURBVH38sVKObNa7r2AcAQfKvSeGGF2UP9AD2DF4oAPvaKPBxh8GIDgXZ/WxVe1wwxAnYYTgCGBFDiem89OkrNrZbbfdtOeee8aVBOutvbZw3j32+J/EvnDgd5MmWSk6Ncr30ABjDmOXZ9QNDBgbwMYzIswYPRgeIQSxr9hEEM95D5wdjkJTDhyYB8GN99Aaow6DKYQQ2yY/5aAre6WJTLOvHifA6nakY0CyOpJVD+DGcu0JE6fEM0w4zA4aYOxibBoh5R0d7WxvV4cTxjJ1z2/HDHIF3akfOIAJGKPsGJYQeuEBF3iDAUde3qdzOarRX0eNEofS7WYZwcHPYY/8nBpnAUB/jFNwi5nn5l8qFY35Mm1YVfDwAw/EgyyP/cUx2mSTTbSNx2JWitxyyy3xFwvgaU1dXVy6Dp7gAD8BA1y48h34wJ/v6CI8C5mM6E/QBJ6F0GskhtB7JT+JOjH0Y74ksWqTFzTHcUQiD20hHxieOEbir8q4MRwDafcB2sex40fxvCb4htFPGcqCM/BTtkx79tETAUc+6NuyU45VNnxH/lhpQn3IKzyAr8gr8oEjAriJkCduv621VfCYvIwJON9wAgyzjND3wIEUQojyCQzUTeI5ZetMZ9pAprnSt3n/wbvvxl//2HG77eLKOORj//33Fw5FjHFWB1CWvLNL1Em7IYTebL4ytixmpyXOL1b+8AIaME7iIKF/4GBgVQS4sTIAx2YIQfQj8tN+5B1fKuk/RoGKA+A/Rvpyw0Xf/OdS9IJ70GWwY/kQg6gBUo8jHZUOCiW+Xfq+5sKpwwQGX5mQynDGCcSe3fL3yrVCge8jBYiQopQReQA+FOGpEycqHj5pxa/LTgEcA5xqzNLpssIfghWWinxDskqaDQWIGqLkkhgTS1bobQmLpb7rrrtuNLI4YR85ZAktRkeszvl4lmN/r5K4CiBJ0qqprZdCSt0dXTZKmNdRsb4uyTo877Bdeg1gjCfm4nQuJ4wNTjhnnzArEXAAcNr6R++/Lz5EVzF2yF+Gn/mcdzgIiGpyEjgGGmM/h8VxOj4/k4dxRQSVvHOTMCIwpOijIYQYqTZpvsIrhBAjkbxH6cfoxgBeZeUVokOAtkMInp5KMaFzgAvPqRcaY2TxPYTAJeYLIXzVhubiE0KI9WCYYei4cgEjuhDRUuCBxsyhGKjyB3rjnGBZ+dZbb6HFl1hCwWNRmw397p4eRSMsnRY0Lm814qpZH+7LieXo2UxOCTLT1RNXkgQlIvGOZe2sJiEPWw8KzvOXJ57UZb+5XFdecVXcqoDDAgcDV9IMzndoaXF0fab+ZZ9UShwOi5HPihIOW8ToxfCEryTuOf+imyi9HbHwsaOzXYVi3mQFY9mh1WWQiu4b+ehYgL4ko2w++NWsv5KRLhZs1Pt7iXE8FJXOmC4hxLL0E55jqLty/5Vcd49FpRDf8w75cfG5/oPvjA1uRPPZOGelAO3zM6HIzBtvvqlWO5pWXW01zeMAGjKbpFLGuyiw/kcJoHjOdXaJdpFNaIRMGkEFy1osA118Dww4Kmpra+Mv5Pzx0UfFuEHC+YFMwB9kBEcEhjr3kXaxotn/o34SbZMTRwkrfOj7HFaKUxInHHDivODnh9lqgDNwzJgxKjtRcRrgPKAOZAWcuK+k/xwFkv9c05WWvw8UYGDA84jnlUEkwuSBhcGGiS5+r/z7Jgp8b9+jzOBdB8AQgidZd3lPziEEsfRRlU+FAt9jCrAcGiXIgiv2TLI6if2wKA9E2ACd50QcSBgaIVi2bYWwfYD3lVShwNdRABlBmec9in4IvUbmoosuGk8VR4FmuS/RaofhxPLa8rJaFGsUY1YEoNAie8gp31GwqY/IP2NwjBZKwolAlI9yGOVD55nHTyUi/8y3GMfxgf9R3+prraV99tlH/BIAkcM//vGP8RcFptgJFtJpYZhSDhxIRNxYlo2xwoqYpZdbTnvvvbfKvwDAHn2MOH4CFjyAIxoCnvO5d7NGsxij6ERKWfFAXSEEzWxuVosT7SRum/w4R+h3caWAC4Pv6quvErfqPPPMM/Fgs7vuuksk2n7p1Vf17Asv6L777tNlV14ZtysAv4vGvySVcnO9xhxGHPhwRTehz6Or8IzMGBzQiOX45CEKaeDjikbeA2e1jaIQglypMFgZSzCUqAsDET2HvKw0gE/gyHOivPACvr/x1lt69Y034k/3PfTQQ/rz00/ryaeeEisrzj777OjIAG+cQ6yq+MJGD3VSX3VNTeQRNOLZmNGj4+n/0A4HA8+ABxogD0Sfk1RK4Asu4Eo95ANf6n/sscdE5BUZvfXWW8UvG2CQc/o926BWW21VMUaCP+XmJrFNpFyeNqEHcBx44IHi5/8effRh8bNwnGS/0047xZUsOEzKcIMnvAnBPHBFIfRefRsNdt7BE3CN8HrcZsk45eN3Z+Q9+eAZie/IbHdPZ3Q4yXWGEFxFUbRHOfIDB/IxdOhQQduxs/hCdJ25A7qyVN5NiJ/FHTt2bFzNQRlwpB7qQ0ZCCGI1B3nZwkKdyDfbRZA76M22HZw/tE0dpBBC7EusDKH/AjcrAXASYEAb6NgHGBPoz6wEGG0Zoe+BK+2V5YMxBvkAX97hrCQBH/LDWAAOyAKyTr/gxH+W6jNuXH/99fHXQlilUJY96p9dAhfeQwfoDtwWTmHIszKG1QT8IgeGPs/oO+TnVxOgOX0EmQE2VgMx/vEe+KlPs84y4lkl/fspkPz7m6y0+H2iAEoKnRuY6JRcywNMvK/8+xYU+O/IwqQGb1F64ft/B9QVKH/IFECJQgkpdHXFfaIo8kmq10hAQQthlkJpg4TxC6WiPJ6hUP2QaVfB/dtRAJlBgWbpMTJFKRRyFHqWr6OMY1zdd++90VDACEXWKJN1pD5XVaM6R/6J4o4d/bkeuP9BvfD8i+p2tHbdddZTR3unnn3mOX347vsigqtSUFCiVOIocSrow/ff1dPPPKXE98uv8CPV1ddqxvSpKpYK1o/zGjh4oLbfeUf9bJ+9VVNbrb+9+47GjR+rbkdXFUqONOaVL/SI+1Q6UU++W11+x69g5B2NHTCwvzbbagv9dNddxKnmH370gT759GMVeroEHuDPkv4QDNesfkRggEghxgSrD3AWoMSj4LOPWv5gbNx1950aPGSQFhq+YIRt+MILKVirHDvuC9U01Kmhb5OyuYz6DeinQfMMETD+7a82qF97RZMmjI/v0hn3ZwwB4yLTALw7uzrUDXz+HvyePNTLuxhRdn5wxfBiXzHGBsb5Z59+Gg0qzXJyK4Ro/L3w3HPipwdZQZTJZKKhl6RSfh2i0Sh/ehy9Z44kUkl0H2ONg9uoy6/Fu5TLcI8DhiX4BcPRZlovM2JZrbDyivqbefnEn//kNluVq6ny26KKxgscpjVPs/PjuZgmT5uixHhRV62dFMAEDtHASxLBF2QRByjyx/OqqirBF5xFGJQsu6+tq9HAoYPV1L+vBpgP0ISoO3Sqqs4Jes82afYfxlLaxSjHcMXQw5Dl5x2XGTFC/QcNUj/LV8p8mjFjelx1EEJQxm3nqrIRD3BBFlXMf9WYUTRZ8yrJFCz5asOftkoxTzGWg9apVOIhvyhoUTRPk5QUklJM8qdkxxX4JW6flDZNg+UPGSm6/8y/wHxaYsnFhTw+YmdFW8uMCBvvM1n3P/NmgvvSiy+9oNffeE1TzRfklXfIIHW2d7QJWpZUlFznUksvqUUXW0Tvf/Cebrvzdn0y+lMtvdwyWmiR4QKWvPN0uQ9WmzfpXEYz21o0dP55tdKqK2v6zGb98ckn9MHHH0ruqwRhUikjJcXoPXvpcarhMEy7L/qxauxE4h756OjokIVWiQkITZpN88lTJsW+Ut9QF/s+Y8M88w7VMcceHfs7/Y5+WNfUoMR0Ai/GC3DUN3xKpm/K8NFekkpFPlAE59h6662njz/5SHeYBtBto403FLRjXFrFuM473zx64MH79drrrwo+rL3OWi5aFGNSo2EBfj+o/P0HKZD8B9uuNP09oEB1fb3HkxAhYcJjQOILHb7SQaHEt0jf4ywM4Ch3TJ4M5IDKs3Qmo9SsCYZnlVShwPeRAlV1dcrYyGIsQvnJ2xFQtLLI+JTzc+Q6wm3lMIQgIjApyzYyTl5VPhUKzIYCwYp0CJ7/Ur1KOHMg+/RtnYgI3cknnyyit+xp5zA+lv0S+U/ncnEffqeNe/IinxyGR5TtuOOO06WXXioUeZbxY9iwL5vD6jCmbdEIhR6jmkPyOFGcSBqyjHHFPnuMUQwvZH7mjBkRA6KOKcNJJJAHGKTAS6IN6kzncrFu5J88IYSvlHaW7hKpp44QgugrifsKfSmE0Gs4S/EKPq2tXbrkkktipJvIfwhB5MUY/OyTT6JBDdxEyzm8rN/AgVphhRWikUpk+uk//1msRgA+FxSfp558UpxnwHYEoqfADDy8KydgB3/KZY0Pz8t5eEfiGVciigsvvHA0PFmp8dFHH0WDnjEiY9zIh9HPHmRg5SA/cONZHoO/utrsKwqehBDi+QnwAJ5jaD/66KP66MMPqcYoJAIOorTwlv3URONHO2I7wLjD609Ml/vvv1/AAfwY7CTaYvk1S6aRhe7uUnRChBDEOAYdyE+iMeQSecABwGoS6D5kyJAoi7G+fF7Dhg0T0d84znlM/PiDD0TdLL2OMvovmN+BjdURwATtuA4fPjzKzvgvvhArBLjSJgmnEXwhH7BBr2AjG1zQLbnyDny4/u8UQlCSSimTzSpl3lOeMvCMq/yhLAmaJTZo/Uh8T6VSok9wpT9Ay6HzzacFFlhAYxz9h5fwVP6E0MtrZBn+0TcxvqdMme63ivVRnvq4cp4M/REcmvr1EwYwfLnlllviL4UstdRSGjR4cCwL3sgXZSnDd14gp83NzUIOcSyxfQ2cSLxnbBg1apSQkRkz2mM/5jk8ACfqARaegS84UobEc/o2zgLawGFEvyQf8sEhgB++957AE0cO8kE93ybRNvWYKLGvUF86l4tnboAne/2BjfNAkBXGp/mGDYvnnoArq1YYuziDocsODN7X2O4A/m/TfiXPd0eB5LurulLzt6JA8OTzH0zsEadzc2WwKt+XB51vhcN/cSai4Uy2IQQxiKJwoXwwKJPwujKhBSsTMXmSCeXkMtzH51YkKU9+BkMGN8rznsmLd7Eel+E5bfC8XDaEEE94JWpJPt6Tyu95FoLzOHFPKsPNYM93BmrqhIdx8jTMtfX10cEDPLyL+LqObhtSrS0t8R3PqSO253fAEEKIiiP1ghN5QuilEfDTNrTinkS+shjwnfzgHEKwblWKifeUI3EPTJSDRiGEuCQQGHhHoo4Qep9TF3l5Th7ghc4cvER9vANu8nFFuYR2PAceEuWAmXZD6K0XBavcTjkP72mHslwr6T9HAcalkpVblCmij8h4CMG6SO/UxThVzoPcE50lP8oheVX5VCgwGwowHjLvYQiQuEfg8UyzAAAQAElEQVSJxoCk2JB55xX75s844wyhWO+3337CyN12q6106kkn6bbbbouH2mH8oQDz03ac4l1eco984gxA+efXKih/xWWXiaW5N15/ffw5uVNPPVnzOmJ30UUXaGFH0KdOmuB6b9FSSy2hm2++0Qb4X3THrTfrggt+7TG5W6uvvqoGDx4o2fhZzJHIIY78XnvtNXY6XKwH7/uDPnV0//HHH9U6jrj95jeX6IknHtdD99+r8847Vx9++H5sg/ZERNOOM/BkDGSc554xscrR5vXXX9vt5XXaaafFbQjXXnut7rnnHp144onaeeeddfzxx2uvvfbQQQcdoIUWGqaSo55rrLGa85/ieaWk9dffWLR/zz136dabRurInx+qww47RB87+rneeuuIn+6Uu3GbI6RNjgiOGfOZmy96rijYkEvbuO1QqyO2PY6wFwo98Xs6l/E83emoaFX87gLxZ9NwVCy++OIRLs5M+N3vfhcPQTv3rLPEQX7AjhGCUwc+EnVP53JyY4Y1yP/U1NQktm+EEHTAAQfEbQz8ugi/NnLSL38Z67v99tu16667RpmgLg4FHLbg/JIj2eusu5Z+c9klap4xTdtut7X2P2BfPff8M7rr7jt0yKEHaa2113CU+VVHjxdWKq24NBwnzDAbSxzQxmFpG2+8sY496ijdesstuuOOO8zDdaKBecQRR4il6w0NDVFmOH0dHoy28+GVV17ShReerzPOOC3yen5Hm6scfe/p6VJtbbVWXHF5G5Uv6eyzz9QjjzwU5QOat7e3CiOWeqAZy7WNSOR5sD5Tng9xiOEo4oC3JtMIGf/dNdfEn3176qmnXO/ZkR7Mm7WOegfzFLoy37a2zowOGcbmlKPzOfNPljvGZ/oZcyxzecimVFtXLaELp6TOjjYVuzsjLMBRVZWzY6lFtoq/cpzQHnJacD6D67zdUSYybodzCHA8IJPbbbeNjjrqCE2YMF6bbrqxdtlxe91yy0164rFHtMsuO2n33XfVM888pZVWWsG0Ws5Gbt5tzbRjJqMWy1/K/axo2Q6O2AO7HOHn52YPOeQgffTxR9pgw/U14kfLWn/pdPvtamxqUEdnW0xTpk4yry1fxhk5uea3V9lRMEA/22cvrbHmasJZhKwef+yx2n777YWcLmVnwqqrriDktNoOcAx5tlzwnQMfTz7hhLiF5sEHH9Qmm2xkerTruOOOtXOoXtXVnB2ymqZPn6qf/nRnvfXWm3rxxed11VVX6JxzzrLz4cWYb8CAfoJmnGVBe+zTZ5UTK3443A+eQPdUKmV6FMWH8ZHxDF5yv9hii7mf7GdWFyyTK5s1iVpnTFeffn000+3vv/++dsy1x3GMMQu6wf/Gvk2aMW2KnWnBNM5F+Qh2VrFlgXNJOGPi/F/9yjx5xjybEB04bFu44YYbPMZdKlbz4EBxg4BVSXNBgWQuylaKVijwX08BJqmiDQwUgIwNZiaUrJWfrwzoxkZxYitGBgePddmD2WPjubuzUxiTXR0dyvseD3/iEZXyVY4qsC85ZS9268yZHuhS4qfJqMdfRN3ZmhplnM+zljDGY13t7WJgTTwY8p7U7vI93d1KUp4VXX/enn+MXAZn6kpSKQ/61aI9BsQQgieiHusjBRUc4SD6D46UY8KUPwy21F1nZYJ3fiRwLw/2GFHlZ8BcW18vPLuxPcMQgic0JyZx6g0hCJhD6G2bZ7wDZ2CijiSV8kRRUsHwQyvgDyFYmetW3vihCGDkZa2UoXzIH+hJeWDFA+9HCq6H76xcgdYDhw6VkkS0AQ8jjiGoyYpKPMjSPIDeRIWpu8Y4l2kFjA19+/bi5srLeRLXB3xc/bjyV6FAhQI/UAoUPDZhOKKcn2DF+/DDDxcOACKKGP9HHHl4NOYZOzls7xe/+EXcr89P0hHxqm9qsmGxkjgFnzoYGznMj3pOOPGXGjFiWW299dZR+ecUccZB8qD0s8eWFQj77LOPMLaJ3KEI/+QnP9GgoUMjR9ZZZx2xVYHo8k033RQNCPYmM0eg2HNo4L777msD4TixL5g6N9tsMy3oqDkVMB4zzpXHf541es6jznXXXVeXXHKJtttuO7EMHUfGSSedFPf1EwU+5JBDRF2L2/BmTqEs+LL/F6P5yCMPFkYFOJx66qkiCo+j5CgbuNCqoU8fTZsyJRoBKP8YuNQBDdhTP8yGMWM84zT0hS7MjxjerGYAZlZQsM8feGlz9913t3OgRtfYQMVQv/vuuwX/jjzySOF8gX5E0jE+qYu5HGOHn4aL9dshgrELPJxmzp56cGUPNSs7zj///Gj4woMTTzrBxvxiNrJrbejMjHhAD9qCL9AMmOABKwPWXnttYehzIvuyyy6phRdZyPZkPm6VgNY77rSDcBQ9/8JzosxRRx8p8m640QYx2lrbWK8mR5/XWHP1yHOWcHOqOnWyHQGcWJbNrxVgnDG3cwYEsEIzaLKfHVj8GgSR+lrPhUSCWVFAWegPH5lDkQuu0J0EX6AJv06BEwIZpq2zzz5bLFdnG8aOO+4o8GAenzF9uhoa6gQcOFs67cRBZ4LWKpUivaiX6HwI1gOs++CMiO/NA3jOnI7Ri9E52NF15LS1uTnqKvAwk0krnU17+k+smqQEvOBMJBz5gJ8hndYAl6XvHX300drYDpbRo0cLuJEVZA2HHX1kjz320GqrrRbrAhYczqwGAV+i1qz8IOiAngE8yyyzjDbYYP34E8vQj7bLTjRgBjdWxgA39IO+1L+znWf0Kd4hK/QxVgFh/PLLHYwV8Iw+gC4Gn5An+gzjAkb6sXYY/OxnP7NDY9Po4KIP0m8HDhliY3xVsR+fdtdYo1fm2B4DjNTL2AQvwWn4oouKn+6DZ+edd54N+gOi44nVHulcDrBnm0aMGBHHgFVXXVVNHuvgKQUy1qXZnrPjjlsLxxF9ELpF+pn/0B3nA3kiz10IHDhfgTyspEKu2WbEYafIFfixCosxFkfc+M8/d6nK39xQoOIAmBvqVcr+n6IAA2aSSkWD0m5PYTwzWRWtBDIolY3CmM9GIoNdNpuNE1AIIU4c5WX1lEGpYGBNUq7Thm/bjBn2fE5TZ2urME7jT5v5eQjBdm46TmzUTZs4HNj3HEKI9ftfhIul++QBnhZPsjgPUPbID8y8I+HUYAKUP3wn+db+hryACxjaWlp62/VAn87lIvyUYUAmMaGBByerExlh6Rc0YKLFuUBe6iVF+DzZRueJ8QU+8Js5bZrAm+Vu5Kc8cEA7HCRVdoTwHRwo02kHCysTcIjQDuWhFbwgT/ss2nW1tcXoBWU5nTjiY/qy5Iz2MOx5Rz4cNCh6HVYyyIcjB8cKkS7o1uE6mbjJg7OFtsE94kQllVShQIUCP0gKMCZhhM4z//z6yUYbxajwLx0NxhDGKD/N0fGzHVn7laPrJ59ykvbae0+t4IgrxlnBEdhmR7qCI5Lr2VA448zTRb6jjzlKxx3/C0dtLxSGB9G9jTbdVPVWoBmHaA/DDmMNo432WFFwyimnCCfEqmusEXnx5dix0RFw8MEHizw4CjAgMHJQ8jHQb3DU7MQTTxR5MMSBdwMbQVQwcfx4TxlFD3NWAz1mpz1+8xyFG2OVaOOW22wjjBSMX+qjDa4o4bSJQc1P8+EowaCgPLSifYznq666Sqeffnp0ihzhKDaGyw42gNg7Ho13O8ExpHbaaSdhiFEewwdjhzqYWzAW0tlsnKtwNOOAwaDD6GROwbAgUopxc/zxx8cVCsB8lqP/wIixt5edKBg98BM4md8w8sD57xNtmShxNR7GHzSD5uACP3BewAfq54BG5sViT16lfMHO+7yjq03aequtddThR+jwQw/T6aecquOOOVYnHHe8Tjv5FO252+4aNt/8jpA2a8K48Z7DphvloobOP6/2tuzgVDjG8vHLE463fJyv/fbfVzvuuL0WX2Ixz9vtUihp7bXX1L777aPddvupTrITAsMWuLjiWNp7772F/GD02yoWTomLL75YRFbh2xZbbBGXsOMAYfk4NMT4HGxDWf7wHTqEEKJsMA9TD84HDqO87LLLooMC2uxg2JBn9pvvf/CBjqbvHp0YGcs89Ea2if5ixCInTX0aBA4DB/XXqqutrF133cUG9GLK5jLWf1KRx/KnpIL/F8T+dVaLYKxjPNc1NdqgXFN77LG76bC2HShFg1YQgYGMjc56ByuQXfoB7bM9ATlrtKN/e8sYK3ngH3JIv8AYh2a77bmnKIPMY9RiaCNnGNkrrbSSqDeEYFELhktqcn047A7Ydz+tt/Y66tevv6oyWSWl+FqD+g/QaiuvEvk9ZOAgISeF7h7jmNX6666ng/Y/QHvtvkeUVWSW1UH0Mei7tR1uOFPoxzhokEe2MtD3cKQBN/0YJwyw4zAA1sT40zr9m3oOOOAAnXLKiaJu5BWckZF97RDEYIdewIUzAscW/QQYoAP4Ix/UN7tEH4Q3GOjpXM6qa0mswKPfYtzTZ35ih2V0ALgiZAtHUM55cXbRr3CE+JXm8RjLOAeP6LfAi0ySj/5ehp2fR0WGhzo/5SppzingkX/OC1dKVijw304BBkEGK5aCMjjlHTXHKCz4irLgEV94oqvq6kQiak+kGAOWssGDbmJnQAhBKCe2okWiDHlRLjDSMSqzVmIa7cEv11Nt45doNPlIsXziLmllLITgcb+oak9oRLBLdhRgjFM3EfBaR2nwUHPPioMQgoCV+ki0n6uq8qNe5wL7TYnI0w4JJZMUgsvZIys+bpdJGmWqDCOPgZsBm3rLdWC884y6PGv3HtBmz701BpEPmKALNKIdygEr+VHmyGfgxBUaURd5aBe8KEe7RA8oAz68Ix8wcYWW3NMOdXAa78iRI8WpszyHnzgNcJpQB/SmDuBgJQDlUW5oj++scqAevkfHBLygokqqUKBCgR8kBRhncAaiKBMBJBqI0rvN9tvrZ46mHnnMMdrDBtc6P/6xhi24oBjrGFMYe7gynlAOp2uTx/4VVl45lkNB3+mnO8cl3gstskgvbT1+hhBsRDZq8DzzCCV9q2231ZGOXB7tiB/G+LDhw2UtWzhjgW2GHawLLLCAMG4O+fnPtftee4n6GMM5JZ4yhx5+uHi3qQ0/3tFYwU5txljGTr57sokX/jU1NQmlfElHOHESYPzgoKCeX9j5sacjjxhJ4IahyNyEUQ2dbI1RhYjuzW96/HiDDSK+h9n4h2ZE04EdekAf4Fxs8cW1ySabCCOGwvNasd/IzhYMPuqPTmPThTmXOWPRJZaIkfFll1surn4D9uapU4VDly0bGOZE3g869NBIl7XWXZdqhbHLnmXmFXDipxJDCK7SibHe8x80wQmN8QN8tE80FboeftRROsDOFugIfjPtgGeZPYYXBiZl2WuNIxnjcLMttxRlgAM68Iz5GzqhW1B/Y58+ghc9jpBTfumllxRG6B52BiBXyyyzlAYNHaqGPo0xat42s1nM0Rw4uMXWW+tEO4X2UkgE2AAAEABJREFUtkEHvRZZbDFFevoK/8CPCHoIQfBy1z32iPCste66Qh9gbmRVSI31EJwwGGzwBmIxZ0JvcEPOiAjjaGc+hv7gdtwJJwiZWH/DDWO7lKPdRd0+e7wxIjfffNO4FxyZRU5os1TICx0Aemxr+Y6GnGkPHOgOZohZWowyTp2LWD7YxhHz+cFCCy8sjEoMQ/oZiTLIYzqXE6tcWDkxaOhQYXjCQ7YxuKiQj00231zwEZmEbsgy78iH04d+E9JpsyqlrU3jxSxv/mLjPeNmggwc2aOMA1d5NU2SSjlbKr6DvqzA4f2gQYNiWXAHDug6YoUVtPZ66+nAQw6J/YP+Be2QTSoAbpxr9EX0R85a4B15ttpmm9jPd3dfp+/jXAFeDqakfsovsfTS2th96oSTT9Y+++8fo/zAid4GjvAbJ1x59QcrRRjPDj7sMAEbsgm81DW7hLOQfsrKA3gc+6oLQEv4QUSfPk+7fvwVfdDFcNDgbOAnAwnCIHvQCt6CG/0GmCmHbLAKAocSY9mKq6yifGcnryppLiiQzEXZStF/GQWKruk/kdzsD/wPzzEkYOBi0OOeJegM0gxgRJOJFhM1xgDnSuScSZw95uRnAmJCx7NJxJkyLFXjPkmlPC6WbCOnhRFKfuqgTqLN5GEg49o6c6aItuOAIB+DKHlJRIZQXigXlSwb7cAoOwYwosmPUkWEm8g7ZXgGXDE5+s2zGE238ueZTHFQtnLAagHKMsmUr9QDHigAODygD3ACGwmlJYQgVinQHrCx7I97ntE2y/YZ6OOqCMNJeeoFR35SB5yJ8DMJxcnGOFEOvEJw3YWCcH5Qhnxc4RF5wYm88IRIB4oDSxE56IdDdKA/SikKi2edXjhNg0g71wuc0DIET+gpT9pWvpmAQgjC2WCmiTZV+VQoUKHAD5YCjMGJjUOU7yobShkbGDxjrCSy2GaDrJw6O9o8vPR4rE+UqcraUMuprrFeVdU5sed62uSJMYpb7OlSh/NiUDGWtTRPU0frTDl0Jn4BQCqq0N0Zy0wcP1ZtLTPEO55xPkDztCmxjb4D+nkYL9keyYs6eZ/v6oj7cGdOnxrzTJ8yScBXynfHtpunTo7vU+lEfQcMEGMz+DAXcZU/jPcYuL4VeDP2My/gBAFvjGPmP5zajMOFQo9qaqrikm8Z9h4bs92GH5jHfT5a7PflOYk91a3GNe32MWrJWyrmI51MZkdKW1UwfRpMt6KfpxxJ5jl1YWy3Qwu30ccGcdHjeMpj9+djxujJJ5/U008/LRwBGJrskZ/05ZeaOmmSadMjnDCjR4+OP4+H4YGzlzkMPOABRj/4ZrK9Kw2Kng9CCMKAZh7BsO9obTUNO0U5VhBQrqaq2sWKMVXXVqumvlYpa9X8CkN3e6vYx97V1mLU85phPoNH1jjV19Wo2jJCNDyVTXu6KajLvANn8C3zkWcuHOuvcn7ed7leeA1PkRtoAl355QjK5c1r8lKuqV+fKB+TJ4xXi9tHFigD3aEdK+ZwhmAQog/AT4wtdArkAYMSWmGI4hiHLi3NzcIxxDsDFukx+pNPLFcz1NTUIIG/51rqqrczKW1juqO9RZ1d7e4fBct+hwiwMG83+H3JwRZ0E+Z2mefATRnqZo62kDvC3sdfi5pmfvZ+72ealQQOqVRwkXykH3gFy1Y/4w0t5Hf0QeStxfiDe7f7HjSjL3BOALLKc2jNL2bkaqpEHvbRNzTUKW9Zpi7kj/x5y2fRNM6Yj7XO6wyxffI5bGPDtF1GUHWWh2rzrGScEudtssxyzzjhAv4rmSfNUTZNmIgPeh59LOPAEltb4EnWgRx4EeXQdO10wvkED+iDyAHt5XIZV9MT+zv4dVhOwKN1xvR4pgHP3GjM0ysfUr+BA4Us01eos2DdkD7DyoOq2lrTfPZ/eet1jfDcfbLT7cEL6I8M0xbjQjabVsn0Uqng8SSNaAm5rzJ9wAsHE3ykL+ZdH1dkjPFR/iBHyEYIIW4ZLTmPkVD8iVK/r/zNOQXcVee8cKXkXFKAA0/msoq5K16cu+L/F0p7oi86MRAlHrXwfHtWkTxphRBEpJ3oMIMwxjB5GIwYqFQqeYLv9lhU8MCWVdYKIlFsjM46T2zcUxfXtOvD4J06ceJXA1fZIYDxSh7KVDviHzz4Uw4Fo9mTbdZKCXA09e8vYOEdxipLGIl6oJCVcWAgBUbaI19VXZ2om8QzBlcmkjYrMyg0nnWUpFJCsSWywGTPlXK0ieKX96TAREOiHdhOG4nhghbVniiIppOAn3coZ9Y8xNL/9rY2T0Ct8WwCcCEP9QMTS/XBG9hQqFuNL3VCE4x/lAO+Z0wTykBj4KIN8gITkyQwkQfFFS8ydfYfPDjixjvqiDwzrtCF9ph4eM6Ey9YC6E3emCwLIYR4W/lXoUCFAj9MCjAvgHnweIDhQSLaxlhDtL+2vl5E4EgozDxnnMHgLBuNctkmR/8Zm+L47LGM0+uJ0PqVqwweKou9yUZtuxV8xjXGKCJs1E0dwIHR1NjYKMYwxn320adzuajE0246l7MToT4uWWa+6tO3b4QveNwDlzg3Ud4NYxy4caqNcxhjKsp1yTDQNvUDI1Hl+L08T7ou5on6hjqDlYhobjqXE44D5hfGUcZV5g2W9QIvhoURVL3bhhaB+dB4Mp8AN/MQZTBGuMof7oEPuCjLNebv6nL2kn3f3WLsx7B/4IEHdMMNN0RHAPUR6SUq2c9ODr4/8cQT8RC/Gs/RRJ5dvTBywIN5ANow1zFv0Q4JXoJ/vedyyoUQIp1SqZQN/fr4E3jAwzzUMn26gJF6mReZ56AZ9eIIN6GijlDGB5hwmkcj2nRlziVqzhXapHO5eLYAdQAXcxRwwj/axyhq9RzO3Es5nDmsJgBuEnDF+d0AISPsg4f2yBL8BO+8jTIi++yXJwrrrBarlJAbEzjO19TDPTAh39AbesQ51rxED+EZcopM4ySgHnQMYOceeKEHsNY1NKrG+gIwhhBE3cg6PCdfpKHpgWMqhBDpTR3oA1xj8nPgDzbuQwhW1dIquQywQlfyUD80wohE9oAdRwc0zJq2wEn/pV3ghCbABZ/kQAS8ZwUDMJGHenlG+RCCs5ScNbEM5iOdkHXapF7KOIPIzz34OaNcIMoA+YyYujvbRH9mtaQsU9CPhAwAW4/lPMqH4WFFAe/gNbjAU5xgOGaAjwRfWIlSlhHaoS7KEe2nLLRBJrniGCjZmK52nxhoXYk64SX9ldUg5Jl9Kkbc6TOMFdQLfShTxh26AQfwsY0zSaV4bdx7o/eMF+lcTsCJfIAnCVll7GIMhYbAznPkKI7FrmfQPPPEuir/5pwCyZwXrZSsUOC/nwJMGmDBIMNEwATN4MykThShp6ND0ydPVvO0aWJyYiJq8MRH/p7OTmd1lNqDEcYq9TDwY7RTBq9285Qp9gj3Dna0xYA/ZL75oiHPe4xgynE/YexYTRw3TrQJHHUNDWJg5h5P+KTx4zVj6lTRBnAwodU7DwoXh0Ax6eJUoE6UyC+/+EKjP/5YOB2IyqOY4ECo79NHKDQMpkySTEwxeRLFC4w3mHaAiXpCCFEZoRx4MgCjOEyZMEEY5CiM5KcdFCEmAtryzBwnPCazOivKGP7xuREm/xhHDbiaiOI5+eIE6gnBWeLZASg5GPyUBR7oiiMFPOusmPEOBQnaQQMmLiYb8OaQmAmOAlEXcMIz2pvsZ+ANLkxUJOhCwqHyxWefxUgS+FK2kioUqFDgh0mBTDbr4TeI80OILk/zXEB0irEcZVmOfBF9yzt62+3IIoedFRwRT6xZZbNp6/12EDuCGPM5L+9RvDscBSelczlHvxvFuMeYRGI8QolH0Wcsw/hDEeZd2oYz4y9GDco1z8vwhBDEWMpYDnwzPGcVbcx32dBumTEjRs+oG06i+DNOM6eFEDxUp2NCIacdxkraxgChDe4xklDCMbYwLme6zgREbaBQJ0YQcxEw0g5leI6hi7Hd2tLiIGCBRzFh4LNNjfwmstK5XO+85Cs4ZE178AFO8MFQYv7kewhBGA1UxHJpzg1g/OcgRE6pf+uNN2L0/6033xTOAQ4PYwsA+8OJdlNuwKBBXGI9zD20AU2Bu5wi7naAY6DBDxKFyjxhHq6rq1e9kwpFdbe0qnPGzLgXPMlk47XU3SOVzBqus84LyKbSYjtJkpL50uEgcoc62mZqxvQpmj51kmY2T1V7R6thy4k8JRVchWnnoFE6l7YDotbOlDqxGhH+YogTGe6wvgLta+rqBG/gHzQk4eTGMQXPMdjAlXMXOJhxqI0pZCKEAHqiLurBKCQ/9SD7OOmpA97FNmctwyYaLss3+gKyyXdWwZAfmaCtLsOW7+5SwUYnz8gLXbPmM8ZfsGOMfCQDb5EIX+GM/gJgiBvtRJzNF/hEf0AmgLdsgFIvfYi6oQNlXaFVp5LyPT2iXMp6G++5L7gughX0JfoKMAT3NZwh1Ek+7qk3BMM1S+aR3Uw6o3SSUpJKC54Hf5eCgp+lc1VK+b67wzpgV7fSIYlJfkadwW3Qn5AnYICmEbdZNAohqMewwRve0e+QSfKAV+Ly8II+xjt0IfpwpEV1taA/+XlOG9xTDr2RMQedkbGtYJqU34cQhIMFGdE3fGin3G+gE3UDK8XivekU6eYHwCXXHULwuJiXmRAPzvQr0fZ067bQHxh77PxQkgh5hhfkNfNc3GUNK/iga1K2kuacAsmcF62U9Oj0FRHCrLt/6lpKWAkTSwbfc/Pvvbp9GnX6p+Celb9cxl//a/9KHoySVEqB5AEHLyWKCsY/v1/KScLsO+KE1D8+/rgw6BmY4mDn/BiirBrobG3X559+qvvuuVfnnHOODjzwYFH23Xffjz/j09NTiApWrrY+Dnx/eeLJeLgSRvNrL70kDkvi4BMOeeHnfzBCaYeB+blnnxUHo3D4Eoe1vPT888IYTllRQsHjhOG//OVpvfDCC5r85URhmD/22GPidFkOWeFnrO67777oDChPpMGww7SU8eaKUf2mlSYUJWDgcBnK8nN6KG9MMiy3p/z7770nTkUGztbmZtHWmWeeHQ+bueKKq+Ie/KkTJ8dl9/YpeNwuqVgoRcfGl1+M0+MPP6wLLrgo4n/GGWfpzjvuMGyfWhHqViqTi+Xeffud+BM5f/rTn/XOqFF64ZnnBFx77LGXTjvtNL303AvqsELpyvXOO+/o5ptvjunV197W5ZdfHk+z5QCf1157LdKD5fycjv3/sXcecJYUVdt/qvuGyTObA2lJAhJVMihLliQ5gwIqICJKRsnRRJScJAfJQXJGkJxBQQlL2hxmd/LMDd/zr9m78vnqIrsiYe/9TU13V1c459Sp6nrOqa4+6aRfifh99tlX5555pjBk8JBBBvD2pNsCGcBTu3kjfrbhs+wE5X9QViGjeuyXyX8ih0qa/hzV/19YCRgURdo/6dGAJeabzZH3bxkqAb8spx5oTz6f2oqTXoN+z5dz5AIAABAASURBVEhFyHgcJeQMYmIwqOG50GgjJWMUr1MBMGo8ZjcYnDH5Jh3jEpNbJstJCKqtqRGT7xBCfNZkc7loRCUeoy062z5jRgQFAGDy4C3Dy5cmiaYZ9DOOYZwgT2J6eFbV28tHvdDSbc8xoAIwX7SxgmXNAJkkm3pi3htDmknEsun6+lrXn5Eso1JfjwrmudcGjXw+K8BhEjwIeZIPDwCZHPW5rkzewNU89HR0qM5ABA80NAK+eHYBKvE09hncYHAA/FCGK4oADfABqCMQh7x5HgLAGK8BLvAy7oP3tNgSi+uYY4+On3QbM+ZtHXXUEfETaJtvvpmfwTv6uXGk/vrX18Qn4PbZZ2/RjrxKQbtNnTRB1M3zP3UbJgoKIahyrKvJm6yinzUzDNDb/AzrNM4vKOf4OoP+UnenRVMSdEEfcsRIEMy/DFTiUf0/AJ+F6ui+GDzrsGzqVCoU7RHtUT6bU3Nzi5obm2wcaFa9j7EtQ6J8bZ09yjkVbEToM5gkvrujM+pLzjJnFUbeukKgzc2E0F2cCLRLj4E66aANuSH3rMHjFlt8J24YKOsOcgUMQy3n6BCgE+AGmGaVASsIKCNv/ojvX0peUp/BrRmxgaek1LqDXlIO9KBnuUw28ly0ASTNZJSvqVV9Xb1koEs50Et65hkYB7imT+RdD/HFUp/k/k0fkH/oLfddoaAdnoLjqRf9Qj7EQW/JRjB0vuS64AlZpUki0kKbs8U25rzR/ZWA3rEUHjCLfhKQBbpSkVGst1Qmu6ij7PZGr+EppjWILTtAZw4+3D6p+wIZCm6PstvdGRXKJaUmnlAq9ImQt37VNzZYBxqsX+hHlzJJcHvnlU2TmD5jfXFiMaa02CmFJx+ei+azzMTLIWfdIGRdf871Z6zj2VxO0E6ahqZG61XqYvqIinWkOfd30zR9+rRImwn4N0cpk8+6yrKCmULvkAN9ExocFeMrxwjkfZG6/dE9+kwaEhdfEgaUAR5bG5tbTE/WBqguuVHU0uR+0GAZlGUd61HZRrYQQkyPTro4xUogYE6C5u2fpT9vC2Cuubdionea42PizpVINgAEh//9UbH/aA7oJ4++4D8eOMqkkgfVPg++k6ZM1gknnahVVltVP/7Jvnr9b29o/MQJ+uOdd2j7HXfQ5ltuoZtuvEG9Tpt6kJYHsLb2Dl1z7R+0xVZba58f76sHH35Eb739jt4e86522HEnrbbGmjr2uOPVxUPS0u7zwD9+wkQ98qfHdNAhh8Zw3gUX6sWXX4lxP/npz7TPvj/RIw89rHXX38B07KdbbrtdH44br0svv0J7/OCHMW7alKnq7O5R64w2/emxx3XfAw/qN789WWutvY72P/AgPfTIo2rraNett9+mAw460PRtqZtuuVE99iwoE0xPtzK1NXrHtB5j+nbe9bs69fQzIh3vvPuennjqaa35rbW01Tbbmv+7ZAyv1A9uJiPvvv+Brrz6Gm297XY6/sSTdPc992rMe+/rkksv048sgyOOPEply6ajsyvmSXJ5Pfn0M/q+ad/9+z/QddffoPc/HKv77n9A+/1sf21p2V3zh+tUYILgOjLZnJ565lldceVV2ne/n2oP57nnvvuF3C657HLtZxlB64cfvK8Bg1o0o3260mwiq7GvB6ocpImTJ6mDyZIjf/nr32jvfX6sBy3T8RMn6SXL+uRTT9Ndpntq63TRjsj3nPPO19HH/lI33nyL4BEe/l2Q3G/1Gf/MW4CE6tE9y4L4BHKQ0zpH9e+LLAGDgrKDHObkWCoX1GdAS+g1uPUMU4Rue/OLhV5lMx5TSgWVDX5jMGD2o8KPjMAjQ0ZZ8qAllYoeDcoxBE+eVSz0x9vjycS+3uNsPpuJ9+M93ye+qcEgyOfEcZ9yYpmOa/HkPJbt80qZiZW2oa5WNbmsSJfPpCr3dKvc3WVvc0ktBg2J6+c6m4QYX+7rtXiK4lgu9Ik8/fd6BIDHAFAyjyXzCKCrq6sxGX2e2BcVTKSxkgrF7hgyrjaX97gXzJ8cTFvJPEJ/1oJJZtZtocqUCZ4ypgNaCaTJZfy8NR3kybj8fC4T6SibBq5djPtySbms05WLkgNxUf6mkffn601j2e3T0FAXjRIySXvvvaeuv/4Pcff8NdZYTdC9yior2TB9gG666QYdcMDPojGj6PYmn2zUGGDAlwSPoDx3nKFSP/UF36furC9qa3JR5uhD4jaQ67Y1QEkKjSXBL/wkicuyTOBVyKKr09VY9j7SZmUfd9lpR/31tVe16847SQY0NX42spdAYq4tZLPiMjxHkMF+GhLn90Dlc+7l3ADZNCPiyZeYluB6qJ/jR2XdWF+nSvz/1w6mj2vyLzj/AkLPym7D2nxOBM4rcW4exTKt38RXghUkysOiEe0S28N9Y9bR+k58r/mV44Nphse8eRU8wWti2RlA19q4Aa8lP6vr8jXKOr7geQtJoBNZRp0xjVEnrAN1tXmhu9DH/cRyiOemk7SVc+5xjuxJw3VFJsRDY8Yn2YzvulyuCVwPHNAsWfeosyafFbxSJ+k5Lxtoi18pKEmyCiEjFdxWvs5k8krTXIzLZmtcTiL1WpcdSMv9EBxn2ZSsS8H1FF1/zvXU1tWor7Pd6btl1CtooY9Ai9xHuIaGqINuy0wSFNAB96msCYPXNEjoI9fch2eucxnL3OmQA/Flj3n0u6zl6axKZup8T9t0DRjYouDr2YVYjivLOjNyS9wO6ABlO8p90+OGjWRpJrXxIqeu6a3qcNmMDTF9KKtsGSBX+jP8ZlwefRy6KIP78E08vJM20pQ4r9m0xF2rRTwH52bQuebdP2vgvMv8f41zNJDC5vg4sxkwAMRy/lfXVOYwp3Q76xf9Dysiy6Tgg01F8P6+8sorcZdZPmGCl5tvkhL49BNLBfmcDtcshZtiT/eZvzsrep9HDB/pScYB4vqyyy7TzTfdEj3Rq66ymt5++21dc/W1+vC995TN18Z3vzraO/XEE0/Eb+XyySK+K025fKaF70x///vfF9ZxPgfDCgRWCfAJGD5L88EHH4gN7xqaWjRk8FCNHTtWt9x8q/ie7HLLLi8+98NqAbzhrAT42c9+Zq9Ck6644ooYsFA3NDfq9df+Kr4L/Mgjj4hdZ48++ujoQb/ooosEPXw+hndXb7zxRvFN5ZKt3HyDlyVnb7zxhoYOGaZddt41fmLogvMvjN+bXnaZ5cQ96EnTVO2tM8SqhRuuvzEu6dpu2+3jd5rvvec+Ie/9fvLTuDnTnXfc5YnaTR7JQ9w5OAmp8MTPN3L+KNfzzj1fyOfYY44Tny260l7/blvS2Rl7l112EZ79xRZbIH7v+eSTT47fs2XJJ7Q8/9wL+tY314orLaDzlFNO0UUXXqxllllGg2x5pv3xyn3jG9/QGmusrK997WtqbGwk+vMf5rT/zuv5Pv8tW6VwdhIw6K/cjuDfF5/02GswmM1mlbenG89mkkmUJIlqPSHO5vMu0eDO/+WJcDz885E+9BkGz589+dcchX/wJP9m8olMPxKKhR5ProvKZFKlaaKygUbRoINQtmGhbO9/wiw6SSWD0zQ1CDKoK/XagGBw68z6t8G1Qr8Pc/xX31Arqi4Xe119osUWX8RG9+106mkn65Zbb9Ixxx4Vr7+y1BJqGTRALEtPbXBIbQDvtNGY+gkQ8G+Psc1L5rLkZKVZR1+Yt1I8zPG/snN+VsF8gRNNwZz9WU+QWbBOiLLgY9ZRUSfr4jPUtXjeULRO9Nkj3meHSS+rUDo6nMj3PEeQvdIJwX2R/pi4D5adR//nh7w/EqhzToPLhn4f5vDPdFTm7HNYQq8dJMbvSmx8SR1EZ7E8s1n3I/c5+Xz2wRXPKf/OF/JZlTEI2LDAMU3dHtDgdpSNKfIxQMO/PSq2s/yryPKjx5raWpUxZtlYkmSyqq2riys/4moBG92cbbb5Z3efewScPXMSyDuvh2ReF0CV/3lcAplM3EAJKbz88su69tprlffEb6+99hKfEuJzKnw6ic+O7LnnnuKzLoDfv/71r2KpE8vj+excqVQSIHTvvffWamuuqaWXXVZ8BonvmvKpG5aQXXfddWKHeurC8MD75ksssUT87M/W226rJZdeWquusYb4BjLxY8Z8qG9+85uRDj4HtfzXv67vfve7Gj16dKybJe0YIXJ+cFLWBx+Oj5+m2X777YXxgE9T8XkXPtkDXZTb2toal9a/9tpr4sen81588UUB6uGZTzzxqarFv/IVLbnkkuLbq6uuuqrg9+abb46GBuTT7gd4px9efBJr0003FXXxuR6+18p7hdDDDsMswWOS+Nhjjwn5UiZ0rLLKKmKDJT45wzdv11prLWHUwODCjsLQNmnSJKVpqnXXXVfIcOXVVhP87L777lp//fXjZop33nmnrcw94nM4w4cPF+2Q9SQC+UHP0KFDxWsMlD3c92nHr624otbbcEOtsMIKgp5alpi5/dg/YIstthCvP2y88cYaNvMdUWiphqoEqhL48kmA8QXgETkzmC309qrgyWrwcyHGfd7/hSDNYQjBeTX7HwZoxtSMJ+9pmvH4Wo7BorKciq46+NpACLBWLEoerxnviz5PDOJmX/rc363UQZsRKDFrL3JDU7MGDh6iBRYaFUFHlz3KHW0s429XyYAn4/aFN9J/miGEEGUUwr8+fpp1fy7KRgfcn9AJXm3BqEafI9AGPV1dKtmIb2WSrDMxWIcStw9697ng4dMmwvzGKsx/wfIo2kgi5ObrGP9p/nMd9Js+18sxVuXOTfvE87n957kY5TL/9UAhuexYpPsD8fG8+u8zk0DVAPCZib5a8edBAgy2eHp7PQA+/PDD0UMNiF17vfXU3NIiVge8P2aM2ASn0dc//vGPdfzxx0eQ3uJrdhfmPXIAI0A2vufoAbyyoQm7suLBx2sPoP3b3/4W2Wbw4wG3ySabCMDsWYLYZIddawGzfD91scUW6v/e8XLLiU1PyAigBrhiQHj77beFMYKJTAhBCy04n7beemsByLG8txnsQzebQQFyMR7wfVw2Q4pGC0/a7rnnHo/J5cjPN21YoA5omDJ5svjKAPwAvgHsAGlAPHzwQF944VGRdjZhwhDBqgLeC8UowAZHbMqE/DAyPPPMM9GjzuoGjAXQg8zZ8GUxG0EwrvA9WergnX4eGKy24Ju1yKK5uVmTxo8Xm9/kbFUmDjmRFvnzwGI1wHinmTyTdjOmXk/o55tvPrHT8XPPPafbbMSgXvjEcIKxgAdTZUMrDAy0CTLG0EG6aqhKoCqBz6ME5n76wlgCZ0yAo3fSYyJjM+Mx4IR7sw1htne/8DcZ5wnIA2aQTQjBDtucsX6qxMbyJE3FeI0MGUuT1PEGMMFH8swu4Lmb3f2Pu8ezj+co43/GYCO43mJfrzrb2zR92lR1d3aIr9DwbAihv7FIryRV84CBmtv6P46+z/f9RHYCzzmJ/4n32/2JNgoG9FYYxeAaU+sG+hFCiM/naokDAAAQAElEQVToXhsBej1vop0qRoAQglN+un9z1/6JNFckJmJzYpnPPjtUmD8hK/oYcZV5ij6tX5DYODBnBxLGGQwysW/YKEBf+m9VS7kExgbmY4yrJc/LQjABc1nJ3LXfXFb+JchuDf4ScFFloSqBOZQAAxKTwDEG+XjC+UQQgJ3i2mbMiJ9Q4hM3DIwsfwcQf3smaOdh9ac//cnPtFSAVzaYATyTFu82IB0A3DRggDbYYAMNHjxYbCwIkMWDDkhOPGHJZOiGJTU1NdgrPlB83qVQ6LXn+l21tDQp+P7UqZPFN6GlkoYMGaR8Phs94NTBBI2w8MILC2CcyefFwwPeeJhwLNsKzzdfWRIfQtBLL70UPe4AczzfePnh+YN33/U4XYrfh2XTHx4QS3z1q5F++GU5PbQzoPNqAB72TN71eUDHYEAZrCaAL1ZH1Nu7Tv28ogBQ59WG555+OgJxVlvcfvvtevqJJ8RGhq02WJDunXfeiZ8NRD4YOOIDyg8plujDpwk0/3l1dnbGI0A9k88Lg0GzDQUYJKCt6MlHbX19fLVho402iis9TjvtNPFqxN9ffz22LQ9cuQ2QE6sWoJ/NgIiDT66roSqBqgQ+zxJg/JzDEFKV+4oGsH3K1tSptrbec+/UzCbGIcCj/6Dc4DSfVUhM65wG887zRMEe/EoA1H0kpElW5ZIn6g6sCC70lUScHB+C6ybY457J5VUolaVgWWSyEjQFn88uyPfnMmTzdUpNS7FQVl9PQUXoS3Oqa2hW84DB8R7nAwYOiXG1dY1qb+tUoafPz8gewT+vjcxpiPwG8/HvAnKYXfh3+f4X8eZ+bv8AYGXT+u+C0oxKvi8FyaGzvUNdvX0xDnXJNTYpW1Or1PrDMWSyKjpdlGua0b8rtxIf01H+nIS51D1Vfv2sCbI/cWCZvwXRWygqU9+g2oZGJZZBlBuFzQlf/2ke8x9CGuuV60zcDrRVgVd3LPuCaarIeU6PPZ1dypqnlA0fXWaljXtdR5LNuX1LcxxU/c21BDxyzXUZ1QKqEvjCSgCgCvGAU5b0A2iz9iTg0eYeHnTeDQXEAzgB+EWDXYAo16VyUYBwVgNQTo+t2BgUOMdTPmHCBE6FB7quri5+EYB4gGdDY72xbMGTTyYiMVn8l6apJ59FGb9GDz+RGA9YqaByOVrMoZENm4q21nI/hBDpaDYA5hqwDuBvsfFhyNChsTxXFr3w7AZN/XjoScs78JTPOcCefJyzcqCShjyAccqFjhBCpK0CmpEP8dCHXKALYD7doB5+33zzTT3x5DM66qij4msUW229nQ4++OC4RwIGF1ZdsOcAeaGBtqAursvmWUkSP5dVY0BftDGDtoEH6MTAULGekzZnYwH3I4AvlcRnG7fZZhvxOgbGAb6IcOyxx+rcs85Shf6BNs6Qp8dGBULJdYQQKL4aqhKoSuBLKgG81gX3dcYcub8zlrBCiiXJjF9fUrYjW+X/YHiLcomp5aG9HAPjJFHTbSB/5403hKzS2lrxTCIeOTIOl2Y+m2Lcp/gvhOAqgx9vJZNSUHdXV/RsYnznOUTVYz/4QDy7nTA+C3m+0Nbcq4ZPUQJ4/l08fYxnNHpR32iQ62c0jhK+5MPrea2eJwTPuzC+hxDkxoy65qxf6r+y54tlz1GYs0Td9FjEKkYraXRofNrM1zQ1qtdznoljx4o5L32YdoGmSt+ZGxoqfYx2fv+99xQ8j2PVQwhBzHM1Vz8bLucqfzVz1QBQ1YF5WgJxMuOJCiAYTziAFy804JLBkM/h4D1HSHj/AfEMaiEEe+KHREDd1j5Dk6dMkkJZ9Q118ViyB7+skgYOGhCvJ02eqK64G2qilgHNqquvjUAeL3dlIAQod7a1xXgA94gRg1X5pX5g4gHHq80AjbebyRkTGfLzgOUhCmAmD/RzjJMwALQvin64YOjgIcz77fUG00xyAcpTpkxxCmngwIHxyAoCyqVOIlhWzwMBegH60ECdJRtA+nq6BO/Bo0mHZdHT222Dcqqa2nyMz+YyWmTRhbXJJhto35/8WEccebhOOeVXOuN3p+uCC8/XiSedEONOP+M0nXLqydpo428rX5MT5QwY2BLLYudYlQr+641yxHgCLfAJLRnLB3ppL/iB1so1n0Caf6GFtOOOO4pXDVZffXW9/vrr8VWO+++/P75WwMMXeZAnhKAkTe0NrFX1V5VAVQJfXgnEscMghbEeLtm3hFVJrHRKHU/c5zp4rGLsmpMQgoHWxzCXpGl/iiSjNJNT4mPZloPerh6NHTs+bsr62iuvxDQZ5GUwA3ghIj5bOfkUA88pnkPUDXgkYCQGUKUzaceQTZsy1vMsx8DdbMM4z/NPkbT+opHx7EJ/qi/1/3K5HME8+hDnEwaBPR0dcQPk008/Xeecc454FXEKzhLPxeiTzmBd84TiSy0ZuasUxasQ/zz+vIlhjf70P+Cfjaivv/76uHGzXCftRBtU+s/ckFDh66GHHhJ1vPP227OKC9aDWRfVk89EAl/+HvaZiLVa6RdFAjycoHXUqFER/LJEH69wY0tL9Mzz/WIA5cRx46KFNIQQl6cDpBkkeb+cCQjXWK2JK9iqi/d6+HzzqWXQoJiPd9sB5xgZRi6wQPwKwIwZrdEDHUL/RGyQ09bZOs5khjrHjZsMacIoQIBWDAEAXwZpjBUAZR6qGAJYOk/cR+kgD0vxWZkAKIYODA0Afd6hZ8UDBo1oAPDDl3M8JXj7mSBBL5Ms6MH4Qd0h9NPLqgdohn8IhSZoIQ3nGCTIQ5nIhQ33dt55Zx182GFxo72NNtrIRoFN9L3vfU/77ref9v7xj8VeChgnkAG0UTb54Y9z6qEs+Orq6nBbzIgPUSbATPpIixGA/NBf29DgW0Gs2kAG7Lfwy1/+UnwVYZFFFtFVV10lJv3wGELw8y8T01MPdXCshqoEqhL4ckqACSqeR8aUyePHi31gbrvttrjpKSDky8n1P7gylv/HxezOPDYakUWvHeNiR0dXXM12xVXX6IUXXhC7uiNDxmiMziH4GWGP7uyK/G/cy+XzcbzmecvraqzeYr8caKRtoWnMmDFiA1valed7qa9Pne3tcX+f/wYN1TJmL4EQglUniUH+Fbq742bIfJHohBN+qTPOOFe0DasEec5j1Kf9gsGok3+p/5ineNIR5zBTPf4AlG+99VaxbxLzuE+Tefo+/YUNmukfGD2pD+AfQlAmn+dyrkJNba06Z8zQAw88IDbB5gtbFMg4wbEaPlsJVA0An638q7V/xhJgAsEDJ5PPa4sttvCcryw+ucc74tEI0NkpvO1DR4wQg9mll14aN8xjKTuTibXXXksjRgyzFfssPfjAfWoe2GKOSgKc2l0dzx966AE/5E4T7/NvsslGkr3m3AeEA5j5DrNUsjFgutqnTzMNRTU3N9pIkFUul5kVprDKwOkwHJCeVQIMpNCfN/2A/9///ve679574+qETD5vgNzuchri++58NYBPGC6//PLacMMN4/vz7E1APh7GvJ8PaAa04+VnU8JsTU38MgJ8s5EhnwokPeAfsF0o9LqcrMkpaPLkiUqyqdivoGwekzi6lPS1ry2vr351Sd1779266647okxYMeBM4jWGusZ6vfX3N/TbX53kh8S1fhj2KetySvb4IxtCo9NkHJekId7r7GyPEz8meC5QFppYOodMWcIbPHlgQojhJJfLuT26hHcIrx5GFjZD5AsLYzw5ZO+CjNOTB0MI+xFM5gsEjotlV/9VJVCVwOdUAh5kPvLOuv7pvFgoi3fXCbzLHtKcQibv8SJRV2ePkmyNit0eb2rqNXjYSHV39Wp6a5vyuVq1TpuhoDSmJw/nPU5LmlgW5SQZKZNToVhWb19RyrpsQkjjOfFKs/FeX6EU4+T7Pb0FcV1WIlGG05O2WJIojzSEtvbOWDbnpCNfp73vMR3l9PTF9EXX393dG8/J39nZLa5nzGjvxxGmkfh+B71l4noYOyuBZ0jRBmAMtyEEJWkqPtUl00Y5E+ztN6Eee/MeaoMGDBqiLtMBYEtNRzZfq6IRReJ6kpo6P6USP8vaVHIctJbNJ0HmM/LidN2mHTnSRhyDZU07Id++3qJCyKjQVxLx3CeukpZ2DmnObVv286KsNM1G2jIul70cMqYHXrmuq2tQ6vvTp7dpkOlOfF7X2BxfmQvZrGa0t6m9s0Mhm5HJVW+hLx5DmsS4Yrmkzu4udff2xOvgPMFpiVMSVFYSw6z2DKm63BboAwEZkoajLCvOuc85gXyFYlmcK83G9kZutBf3OKecdhtdaH+5jBjSbKxXvq7Ej58wKeoVceRDVzinbuqN5zPp4xygXXS70/6FQsFtW1YIQehFb2+vQmLe7MHnOoQgfqTtsZOD+z3WY+oJ1pMYTEsguB24N31qq/L1jUIHZrR1KMnV6IMPx+n2P96pPz32Z51+xuka8+5bPp6pxRZfQvXNA5S3/kBrh9OTJ5aXzUumGzkE6vI18ZRLXAH5uU54gh7qJnBN4D5pOefItShnpo719hRU0a+QZEXgOihVuWS+Pa5wRB85on/kKVrJumzQsNAk5gvuN7J+iKOvuc+9XhudZqXjvu+VLNciCudxYbp5bWoZ6Cav0dRWjztpNvZfmc9KQBdarcPd7jcKqeLRPE+xjOHFmfvjEo9Jvk+aj+oZ5SArxhTKCpl87F+DBg/Ve+9/qDq3kzuupk6brpC4jJIkl4M8SU9ejsiPeNIQoCOYTsKHHicInJOW8Ye0w4aP1OQp0zRi5Pxx/42M06NH9KFgefwjZBQyqbMkCu5j/X3O7eE09Ev6Ksfga0LiI+Wgn5wnaRp1lzgcecRxHu9b5pzjzOqdqduax3/JPM5/lf15XAIFD8zdDOCWA0vD8RDjJT/55JN1xqmneuwO4iHJp+kuvOCCaKkGLLJZIB5qvhtP6OjoiMshr7vmGvFOGyCadxF/deKJuvrqq5UkSdwokB3yXaioc/r06eroaIvnrl54zhtmeqwZqIp+MDNwcS+Tz8fXDThPPciFEOJAxzlxIQRPHBQ397v88st1qQ0VbLbHVwhY7s777oB8jBnwuNhii4nVBOzwzyfznn32WZ155pm69667TFOHAMvsJ7C/PfNYhzlfY401tPRyy0XjQgghGhfgm8HUDNpo0QwpgvfGxkbhke/xRGGBBRbQ6NGjhbywbl943nl65eWXBW0YUdiZn4357rjjDk8qu9TQ1BRlzsoFyoBHQp8HbQLnBO6xtwLGCGRKPRgAAPUfvvfeLFreffdd3X333Xry8cfVYc8PN2ij1157zZPHorJ+iPCgmDJxoi6++OK4OgD5TW9tJWk1VCVQlcAXVAKME6nHTgJjMCt9uj0GML4yfrAHAOMXu1J7MPAwlsRXfxi/GFeYLHZ4nG6bNi3ueRJCUG19vZI0FcuY2+zd8kDsuXdO1EV5pGdcpLw4fjsPYwwiLPt5wzu3jO08R1gVxu7npOM69SS1F95OkAAAEABJREFU5DR4zVgS3ThggIgvehz1oKi8667z+BhCEHzAQyzXYIJnCnHQQH01fpY0NTcL/qZPmSLew+WTh8iCZ9oUx2U89kE3gXIAgcimx89EVk0xJj744IO68847NWHsWMmApcfglveFew1E2m2gYMVVsDyy9vYh4wJ5/exiHKc+4qgPnuEXWdIONU5PPPyFEETdIVi+PDvq6mSBKuu2gy7kQzkE8kAjnn6OxFEGxxCCkFPZYBa+yfvvAkaTSeMniufOPXffpyk2+iZJ1s1ZsmGhP9cMG4Eot76xJepFx4wOzWidpu6ObtXXNbquxNWV3dTF/nwGhPKzvnYmD9DFighk1GG9Q8+gn/ZxhqhD0ElAn/rcziGEWCYyYiUe93I2xDe0tMT2hzLauHXqVE5lwfmvIPSFZ/VNN92kD999N26Sy7O40zr65BNPiNcg3uYrRG4r9AadgDd0IGc5Q1OSpkLuqfUi7zjOQwhxNWS32xXaoaXGesgcgTwQQdtxv9U6heOAXf1JE0LgdqSPNuQCfpgXoA84IFgpyet3sSzLjz6HvKCROQJ6yF5MzJfQH2SC/tHG0IOM4QN9oJ/wLKefQB+8u/IoT8pExiH008T8rOz6oIn89IEQfI84H+NeTpYH90JwvBNSH7xyzLtN4MHRsY/RXl2eB9LPWGGCA6KSFt4IUQbuG1YYsvUH93nGG/ioyAXZEyiL8cQMiP7FmASdtAv9+xH3TVYLoFvMgSiDVz3hFVkxVjEmtE6eLMqh7RhT4In2r6mr7XcQuT0jMR5H4hzUNFEHfBJPesomcA4f8EZABrTFNNeBk4kvTM3weEnfZG8o2pG2w0FD25GftsFQRx/qtXGtzUaPtumt6mzrVHtbm+dpXUKHokHQxjkVy8rX1ql5wGAhxzannzJxcnx9k+tMPg+ZNuL0WrRF0TboDpHchxbahnNoQjcrbU+aeTVUDQDzastX+Y4SyHgQZzBjABs8bJi23357AXRZjgZg5rN6eIt32GEHnXXWWR4TU3FOHJ7kRj+U11tvPa277rpigGN5+R577KFddtlFfBbwhhtuiEslMRLwsBs2cmSsl2X4PDAZHCuDLIMrtDBI8hAkIfd4KDBZYLAljtcNuM8kk8GXwJcKVl7p61p22WUFqD733HN1yCGHaCfzw+f/TjnlFJEPfthwD9rZJGnE/PPHZfcYARi4f/GLX8QVDhuaJ1YJ8JUDaIRHQDz1t7a2xrKgAZqJ+2hgvwDuwSMPe1YRbL755tpss82iLAD7u+22m7bZcksdeOCBYmd+lp+xMoFP8PEgg2f440HGwwO5VOrgnDjuQQv8Ih8MALzW8MADDwieed3gbgP/+++/PxphDjvssNh2m2+6aawXfnkNAd4pm/bgU4H33/+IeJBhgCC+GqoSqErgiykBgCmgG8DEWMR4xcSZjagY+xlf44Ta7GEMZoxlsshYQGBFVL1BdKOBeNPAgQJYAPCcPE40aw1i47VBQwghTtJJX9/YKD8sfKt/ihVCiOchBEenEdSHEOzxbBa0QAf1MXkHNAPyB/l5BAAgnvvOqMov8QSdySz0EpfJ56MBucbAGdDMJBswRB74BQgShyzkH8bfuPGraTCKjbRx37fieQip+vqKpjOnx+ypvenGm/X2W+8oyeZVZ+95jb20GKx5dQ7wxmSd+ngWhRCUNz0uSIAPxmqeaSEEwRfpqQdeo+zNSzDgBIhWaLBwo8GCMiLvzkBa7nNN4DlAPZl8XsFl8LxgzO4wgAhJonobSpzN2KkcA+chBLNbFs8L9IEd6W+/4y5df9PNeu8DGziSjDL2UmfyNbZ1pGpsGaAkk3fWREqyytfV2wDUGI9Ks7FcaCLkcjmnkwo2VEM/odI+PG+hJ4RglpIYAInoE/qCXDgH5KXw43TIEh2g/ZxBGA8wHnEkXcvgwbF+ZEEZpL/33nujsZvnYkNLi2S58HzEsH3kkUeKZdjsiZBa3ui5+CWJ5Pq4BhSzLBxDBM9g6kLO6A90oJvQwmuOgPLUPJeToDSXFaCqJb7G2KDeYsGOjS63gfuBpEw+Z5nV+kzxXh/ILk2UrcnHdDX1dQKYUXautkbBXmDmDUWXQ1kNzU2ibL6uRLpCueR83UrTVIlpIMg/5M1cDj2HjwTeLAPkBbB1EpGWvk//YXzI5nLinHvoBLqKgQGZYHygTGSQpOmsdFxDawjB+lAvgDUBBwtl1RlQYwQKIVCsguVNnVzgxCjaCEC70TfciMrmcqI+QDvtwDgVQn/ZlAdP4mdeuMeXpF6002annXbSCSecoIcffjj2l4zrQX/Ig2ygsca0YGCI/Q55uJzU5eTzeTFXm2rgXZSNWA5KE7eTjW9OU7TskTP3+hdBBHGfQJsTR9ukuayCy5s0dYrufeD+GCZMnhTbvqOjXd19vdaNOg0YPEjNAwcIA02nQf1kp1GaVSZX4342UI3NA52uQSUlKgX3kUzOZbSI1UXtXd12DnXbENWr3kLJ8c0aNHS4RRYsvrIw/lTaG/APuCcOIwz1VV4FZc5IOu7FNjSf8/JfMi8zX+W9KgEk0NzSEi24DAxf+9rXtPfeewuACmBngAbIMngCYiOo9qC74IILigc8+Vdbc824oz0AE+MBS4/wLv/973/XtttuK95xZwM6jACkB3jz7vwGG6wnQCsDMfE8aIp+MCRJIoDs2muvHb3+IQR7JIqurigevEw6l1pqKfHpPh5YDOIA7qWXXlr77LOPfvazn4nP/VEH72cOHz48boAH2N59993F6ww82BgAebAAgnml4Sc/+UksE1rgGXq+//3v60c/+lEEzgsvvDC3BH+LLrqovv3tb0f6oJcJFeVBHw9BVkhgjEj90PQIHR/uu+66q/bff/9YFp8K5H0w6uC1AmhGfqwwoJIOW9Jpi1VXXTVaqCmHBx+Bcx7m3FtuueWiZ4aH6ijTRB2jR4+O3g9WcvCQXWaZZbT++usLmjGC0C5MXn/605+KLwMsvNhiVCnaGEPOZpt9OxqBmPTEG9V/VQlUJfCFlEDZ4ylAhnGScSpJU+GhxiM27v33xViS80SYe6Rh8s2YBOjmutNgst0GT4A4RgQALZ40wCugLU7qDf4BDYyLHqRFaJs+XZPHjzf+ygiPPmUxFrlCpZ7sM44RR3l44lpdB9cEvJbETZ04MY5tTOAzzsPzaZq91JPGjbMXutXVFD0h7okTf8ZdymeTWMZb+IEH+MTrmc31gxzoJD/PoGCwwNdO4JfGRRaETD6vnA0bIQRRDq98ffjhh/EZqZk/nlPwy3jKSgKeQVxzG3DBOfQDRFownhiMQx/e2PicsIceWUNPRb6AT/gHdCInABTlkR66gkEG58TxzGSiD+DnmsAzobm5WTx/AADEVUKse+YF57QfegF948ZNEDwmSSamKJdDBJdscohsWluna8oUext7epXJZA0Ca+Lqtw8+eN9gpM/iLsd8yBM6yUP5rfaCAuiQhRsr6sFH5QSvrIZAt2hzjgB8dAI+4Z9r4gmkJ7RaV2bY+48+Uj6gJhLgfzzzWN1G+/gy/vFcgyZkBc/xnnWWZyDXzAHoJ6Sh3ozljFzghfbHWGCkFfsNdKD/1NlngMhzn3PmC62t08xmwfKvdaiJ+gK9ZYN10lA2BEEz8bRhuVyO8wnie3q6RRmkRTfKzlf2fQJ5+gwke3t7LPs2kiuTz8VXN5Ah8iAfvFEPbYFBBaMF+oVxqq+vz+SWYv9E3rQFfLMCh/kGhSJz5EJ9jA/IhPopk/uUi2yIZw5Ffe4koh8ho+C5W09PjzAmujJhFOA66rQLSCxbH6LOIFvmclyj7wTqob4QQpQfXmvuQztjAnxitEDXQwixHPJAD4HVJqQPIbi4VGPfey/udcGYA520H/JCP2saGwy8m0128K3E5JZiW0yf3mr977LOT7GuZ63zmVgWdFEHPIcQYjzn6In8Q89x5DC/ol9L/TzIP3glLe1edruiY7Q/hoD29k7P1zo8lvU69Fh36uKcr+x+2NY2Q+w3Ao99NkjSTm1tHXE1VldXZ1xlCm/lcn8fjOfWbdqPPMQz/lpQ0ShJndAbQjBV1b+qAaCqA/O0BJggefRT3p4TBieEsfgSS0Tv/c9//nPdeOONuuWWW+J78MfZ0rrGt74VBx0mPm2eHE6eME6E+vparWtAf/rpp8Z33Z966gk988xT2nPPH9gIsLW+uuzSytbkVOzFah201lrfFN52luLXN9RKKqpY6lM2n9GQ4UO14bfX1yGHHqQRI4epti6vJJuqpjbnh15WSy3zVe2y6042Ohyo+RdaKILw6Z5wEkaNGqUtt9lGRx99dPzePbvrsizwmGOOEe+846VgeRYDZKMNHxyTNBUb4rFigVcf+BwfeVgaSdzoddeN9fDgw3LKxofEYzQAJJfLpn3mXgCZfFa887/33nvqkEMOUnNLk1qnTlZn23Rbf1u00aYb67gTj9cf/nCNZXu9zjzzDB111BHafKstNGL+kWprnarWKZO04ILz25Cxnz31+2vJpZdS1uVSD4Fz4g48cP+4YmNBGyYqbccKAlY7sHrjj3/8o1ZffXWtsvrq+uEPf6jf/OY30QPyhz/8Ia46OOrYY1UB/9M9oar1pBeLOisUfvCDH2iYDSdumOpfVQJVCXxeJVBmCvPvA5PLXK5GvFucsddaadacJGoZPFQjFljIQ39GMS6TUwipx/Ya1dU12BjY6Elokz3WLWpoavFkNyc8Ufl8raQkesc5Tpsy1eN2WU0DB6l58BAp4/IdGn09eMRIlRRUDokyubxCmlFPd496DSQ5z9XWqaaxSc0DBmrQ8BFqGjRYtU3NqmtuUa6mVuQhL+k7O7tcXWov2hANGTlfTJurb1CD85In47JS52l3uk57y4Lrq7f3umXIUD/b6tVXKPoZkos0DjFdeadnJ38myUzqmSgTOBc/T6L7J9ttGjRwsJZc8qsa6KOZsbetV2muRk1NLeo2LwNM98iFRom6oAEZ1NhT3mBe+nhh2PIIaUYdpqu7t0+ZvGXc0Ch4b3KZyLeWVQUNTcpZ9r29BXUbFFBXua+osoFAyOZlARpglpWmyDgn4whlMjkVevrUz4uUdRunTsv7/izvDyEV+Qlyu1WuARPsYVDoK2m+kQto+eW+phHD5xN14pyuqanXsKEj4p4Q+VytZTBE+XydKKNgmhobWzT//As5rlYhm1PkU0Gdbt+evoJStwXtikzq3cZymiRfoySTVa3bjfO6hkY1Wk9oP9qj1tc5yw0ZzWjvkKw3XCNL0iAv2nvgsOEib9Z1NLiN0ZE+t0NbR6eG+N6SX11aQ4ePiPnbps/QAossqoMOOVTHHn+C9tz7RyI/eoL+0P4E2h5QVtfQoDRvWRuoYkACtAFuCwbP6EbOhiRWGzTaqDNg8GCZIc8/WjR0yHAVC2VNnDBZ7QZoaZJVU6P7TUq/yiiXrVFdbYOcQey9gdwb6ps033wLasjgYcr6PgAAvwIAABAASURBVHJn/4cBAwar2d5grjOZvPtjoyWbauqUVpfdKfI1NDTHPI0tA90/m1VvGTdZD+k7SlJ1ux8UrGvIcJL7KO2TtWxrnU5ugzrr5rD5FzDw7FaaZl1WXkmSifTJOjXQ3uVhw0YoX1uvrEPGOtVnvUQ/gtOhTwV7ovO1Nc5T1lQbP8qRYOtbkPu9AWnikzTR2PHj9Obbb6nPBg75OsmkCj4SaNdu94vWqdOkkCiTyytrPeFYKJUFvbQTodm6kmZzBuqON/1LLPVVXXfDjbFdN/j2RlGXyIMuwG/JUqNf1ltHZJlQPrpU19Coosnr7uhSPldrY0UpHuvrGlVjHY9H6/9Q63+5FJQkWaVpTtlMXlzTdrBKPP0g57aTEteWagH3iSWX+GrsO8TRlrRVUCraln0T2Nsj53rJW+c6aU/K5h66kXFdpCE9ZTe6rZuaBni8GeAxaIiGWNegsae7z+Nwn/ihp52dnZ5f96rHBpiSxy/m9HUNDdFY0D5jhtBx4pMkUSafVwhB8/ovmdcFUOV/3pYAoA8JYAUPIXiwS6I1N+MHYGNLi8H4cC0walQ88iDkPS/uNdvTAPjltYHBQ4YIr0fJD0kGFx6MzQMHqsFpBviYyecVf/ZGMakiDV8XWHaFFbTAgvOJQR3PTaFQUMWCO9yTvNXX/KZYuhXzlkvivuSR2xFLLLlkfB/fo5ofls0xMLhFy2u5HOteaJFFtKDBca0HQfJisGCghOc0TV1U2RPdenXa2441vKurSzV1deIrBeStb2qKHijqcJVxsKWOuoYGsYpgoUVGRfrgh/K556dTHFy/stRSse6ieUJeBIwHGB+QE2Uvs/zyoh5kxT2W3eG9abHMaurrla2pEWmou9DbG+vHEs45cdyryKe7u1vkhxbkv5iNOMNGjlR9fb2giXyDhg6NvCH3kfPNF+Npzxhcfgghyo28pO1zHPVUQ1UCVQl8MSUAUGHiN8Ee7EceeEBnn3GGTj31VN1+883xPWk8l5XxjbGHsZFxjHiWTl9/zTW65qqrxKtEr//lL3HSWO9xvcZjYJcNwFl70fE6+YbYd+TB++7TJRddpIvOP18333CD3n777ehJS/w8ieksRsbg4Gs/bHwl8fWWW2xoZp+W8885R3fefnuctDYZZDEmY9wMISjv5wjPB/ajucFGzOOPOUbXXHml7r/nHvHuNYVBD4FzxlnS3uSyMYpeYJqefeopMRnO5PPK2eDJeElaAnQxeWYs7vJkmmfCJb+/VLwq9fzzz+uyyy7TUUccoYvM3ztvvmlQkNpQu6ByBoXwfpcNrmdZvhdfcIFIH0L/BJvxFXnSDozr8M17y+z9cv7ZZ+uqK67Q4488IlZMMFbTDrQBzwrGbfJBH+3EObJjFQeeRrzd7FHAK29nuO7bbax/+cUX3RwhPrPJRx6OlcA1zyt4vfDCC8Vrbn/602Nig9xjjjlWGI8njJ+gjNu20UALnZg8eYoeefhhnXbqafrVr36lO/54h6bZaExZrizKgGf4u+++q1dffVXTJk+Oy6tvvO66WC5769AW6NSYMWPi/ZdfflmXX3KJbrr+ej1i/t+3t5ayWOpOG7KqA5pJd+VllwnZnv2738U8vKrGu9KkR0Z//vOfo6OCukl/ics98bjjxJEykGmTn+ccX3/tNd1g3YQerlPzSZoYDJxYWfDqiy/GPQMoa8qUKcr4WYzOoyNvvfGGbrvpJp3861/rnDPPFPsLIM9BNgiM8DOXuUV8HvuZnM3lYrEhhPj8nmK5sPKPgN6fcPzx+p15evutt2I/GDt2bJwD/f1vf4vG+jNOP13IHTljkB84aJCg4SXTd637Jv3sSvcB2pAvNVEZ/Qz9aW1tFZ/TY1Nf6KFNrne/+d1pp+nKyy/Xqy+9JOIxeOQ873nyySd14bnn6izXeYvlQz76CmVa2SOwZBUOfRAemdPgdHnV7cirF+g0aemnOcuLtuGavsDu/vDLNfIO4R99g1cW77rrLo19/31uuwuURLmsumHsYUxgb6m/uN2oM6G9PMdjLgn9BHSAzDn3a9Kg2zipHn/00ThGwDPy4tVW6qfvhxDE+ELbQTPzQ/QHev5w7bU6z7Kg/cd67GQeBz+UjWxpg7J1hTpZWfLM00/Hnf7Zb+pFtw2bUR9nBwtjz2vuD4wzvKaK3F7/618FLccec4y4jy5kbfhotH422DjRz0sQ13kbQyjzyiuu1Cknn6yLLrxIjz/2mOnuVovHxxCCeBWFVzbZ4wIZ13hco/8wH+TVpBBCnNcxN77F4wNfnOAVCniA/nk5JPMy81XeqxJgmRgPWgYHpMHAEUL/wMikCs8wRwaMyiQmk8+LQRjQz+QmDo7OzESNQZfllSwPa2ttFROpNh/jYGRAGUKIA7yTx780m4tHBlUGVx50bIpC4Ea8dj4eOgzULC0t9vVG0M6E6H1POCb7oco9Jio80Bn0oBnaqJuJFAM9SwF5OAKs4XPi+PHiwVbX2CgMGdyfPm1anJwwqBKgoceGAWQELQya3Z4cMkmEJ/KTphJmTJ8eJ6M8KKmfhxQ08cCh3hBCnNySl/vQxjJb+I8D98wHJ3UzySQd5zwUSEPgnDju8aCj7gZPyJlcco9rJgNsWpXJ2WJuwwsPIOqhTmiDTgL5kTu8hxAEn9xHttBOWdVQlUBVAl9MCQAUAYiAtuMNNgB8vA992GGHaYstthCrnZ5+4om4QVbwxJqJ8IQJE+Jk9tJLLxWrwFg5dNJJJ+mII46IIJgl2kiDMQUjL88GgDjv4lIPBoZjPLnl9SLqutEA/KUXXojeKbxSjIeMX+/aOHDkL34Ry6V8Vh6xh8yxnjiTn4k/4xN1YMSFrssMBA8++OCYB8AK6OXIai027GNch64P/FzgfW9e+aJM+IQWVoYdZ2D4wL332mve5Tl9gBVj8iQGLshPYCyl3BdefEVvvvW22MD1WgMD5PnG63/XmDHvCZrgD9mylwvgGRlXeKmUx/jMGMuz8VbAoyfz59jYgWwJ8Iv87rQRgWdVncFAkw3BIfTTx3hcMdKb6LjfDqCKlV28lgePJ554onjNjVfZ2K/nvXfeofoYeHZxEkJwUeVoTOd5feedd+mDDybohRde0aWXXqZrr71ODz74kF566RV7sydqeusM3XXX3TrppF/pxBNPcvtfoauuulrHHHOcdthhx7g5IsCN8gE3bxnIsvLs6quvjuCb9+5pIwxIGFKQD/xCH+e0B7zDA+ds6obhBudDJp/XOWedFVeuIRt4RL84Jy36CMDF84lhARA8btxkPf7408IggqEGQ8GLzz0XN7c93cD2kUceifvboAu0UwiWr4Ecz/XKsxWjyv33368LbMhpbW21uJ3GwgP4E3f44YdbFieK/NQDHcj+edcDKKw1mA6hH/DzjMVQwfwKUEvZfzUAxHgzceI0sfEwOs2n6NA1aOQrTMgM4wXl087MvZhnUQdyYPUhaaiXVYv0H3QQoxtztsqchlcg0U/KwQiG3OEdGfJ6I8D9eYPXW91H4acSoAFduvPOO8VrN2Y/9g9kVDmnjzDfQ+4A3vts/GO+hV4xZ+L9c2ipgFPANfMmC5Qi4jwQowGAFDoA0ow/zOdoJ/QDHgnwCX/0QeYwlEGbHeuxgnSU7QKFjHgNhPZDrrvttpvQQfhnnKBfXn7ppWJuxVjU4LkfzizGmQcffFD0SQIyZYXqeeedJ9oFvaZtmfMyX4IBdJ5NUJEBbQqfr776hp599iWdb2MjAd4wgoYQ4ryPtkTG6BHj02mnna4TTjhRV115tVqntSqTYT4c1N3Voyk2up166unWtZNstD3dhseLdcYZZ+qoo46O1w+5n0qJ2S4JQwWfdIaHHhuecp73oXO0BefQy+sJ9AnalHvIj/h5OSTzMvNV3qsS4H2oREHNLQOUz+bU1dEplcpqsOW/ubFJdTW1avE5S+uGsXTSabrb2tXT3qFyoSiAbVweZ5AOAMVzjHcboF3vByGgPGNvezaTiWl5sJNOfuj2dHSop6NLTFIzSdbe93ql2RoPaUGF3mJsnDIH05Nk8oKe2nydMXfGaVJRBqsTamrzam1tVUdne/RE5OpqlPfkAdpYpYAnCa8CAzYTMB5CWd8fOmI+tU6aKHhhYUGSpC43aEBzS+QfedQ1NCqXySoNibJpJoaM03Fek8urr7NLeMpznjwD8Jv8QGmw9z5v3nMehPE6pEkS31NtN43cg5YoA1uxa0xHnfOQHms7D1sm2Ex6WZ5PujpbdJGjZ24icE4c9yifOB5OHGVZwcvQwUM0bPgI9Zq+ktspX1eruvq6+IDMpEnck6BpQItqbWFOMtnIFzyViyWFuMgiqLG+IZ5z/a+Cqr+qBKoS+EwlUA6zr54JM5NNXvtJPA4BDvE4slfIsGHDPKE8I37ZhUmqbChMPVYDNv5sj+r19swCSDACrLDCCnrRni3KecIGA97pZdLMWMoEmUk6k3j2dNlvv/08qT1BGBkAHNRPGrzDUBsymbhRK5427r3//rtiP5Xf/vbXBpbHaJllvioAwGGHHaKn7LGfMW0K2fThh+9HbzXpedUJL+4WW2wh9lthnGe8ZQwGQJOfSTyggq++MJlnPxp4u9zeT17xgmeeCYTg8Z1xkDJ4djEeM85ut/222nSTb2uTjTfUz362X3yt60c/2kvrrb+ORo1aUJOntBo8vxD5YY8b9qBh75xx48YZLF+mZ555Jr5XzBgPeKI9ADNM1JE/xhI2bKVeQDIyZzJf7OmJRhnaIzLvtsHITRtyzTv7lD1q1Cixxw5gEb54hYt0TxvU0U6k/VcBWoqFknjVa5NNNtLmm2+mn/zkp9GwwnHttdfW0GEjIm/XXXdD9EYXZqY/8sijxf40r7/+us4+65zYVgAKP5gFGKLNbrGnEQB26KGHCoPN3nvvLfa6GWPvPzKg7QHBADP22GG/HmgGTCI7nmU4EYhDNugrqzEuveQy7bzTLurt6dNdd94taGA/HdoYuX/rW6tp++23ioYQymbD3xW+8Q1hJEBm7C3Evjnw/zd72XlFBn2BN4BdNl/rblAU+x/gmV1ooYU1eOhQP787hH5fdNHvY5uuvPKq7jtnRtnjgQYAX3rppWLvI2jHmI/RhzLRo8GDB2uIy6G92IuH/YFWWeXrIh8GEL5GRFrkEoF0W5vQJ4wL6MdCbmfkBagEQKLXG2+8cTSO7GaQi3EJLzp6gKElgmQ3PPGPPvpwNDRwXHnlFQ2ID9d3Nt1E3Z0dwphwwAEHxFcmAbFs7kybISM89xgPKuCadsh6npOknnu5bGS48GJfiXOuDz8cF9u+trZezP/yM+U4bdr0uCLkmWee0xi3fXd3r5CPp38iIDs8/ayyQF4tLS2aNGmqeHWTsYHxCgDPHka0B/wDosszV1YWfES+6I88viEXgDjAHSMRe09xPOGEE7TKKquIcQ0DFAZBVu1goMEwgwEJXWOMYi+pH//4xwbeJ8Y+DC35m2PTAAAQAElEQVT9utJurmWQnrGqpwohxPNFF1tE31pzzbjP0obrj9ZGG62no488MubdZqutfL2RFl14YRsLp+o294uXXnpJq668sk455dS459Tf//5WNFA99NAjZiFRvqZOGDH++Mc7xfj78suvxi9oHX74kWJzbV4RYuzDeES/axowSMOHjxS0P/roY2KVQ+J2GjpihJhHYgTA+UO98IFO0A9CCJGfeflfMi8zX+V9HpeAgV5jQ4MSBgIPpID0Wnug47DQ1yeOxDFgy9cxzASteYNb7stAPW/QDoDn/KMhUSoZwNcC2kNGH72nQtkGBwP1mXkD77K6LNJQVl1NfUzPOeUTr1IQ1+StydXGstXXq9SEDBo4QCoV1dHeJpVL4rxzeqsSc1Hu7RMB4E65lFHuK8W4luZm5XOmra/H5fWpsaFOwurg62wmkXwMKrmU/kBchgpJY1kgH8qcRX+FRngpWr8cuIcMGuoaDahdJvcccpm8jQt5Rd58zf0BzQMVefN1JT5RqoocKYfzhDjSuHyZl5jHR4wuoq1MmwoF5bKpIr3mQ8U+A/68UpMgG2zgrXIPvuCbI3m4R7rwEd7/1bnK5rH6V5VAVQKfiQSCx6Kevm730qJCLlVXT6cKpb54/vyLz+noY4+SkrLOOe9s3XzrTdrjB7trw4020GG/OFSXXXG5tt52G93/wIP67cmnaMyYd5WkGfG+/Hrrb6Dbbv+j1l1vfW219TY69bTTdYk9xFPtpTrr7HPc7YPyNg4/cP+DOvm3p2jokGG65eZbdbEB2g/33DuCtB/+YE+99upftPbodXTrLbfp9NPOUG9nt8fXED1eeBkB0+ecc5YByJECiG677db2vJ7nyfMl2nDD9SNYufLKyy3bUjQAPP30kwZ42+qU00/V0ksvFTdoPf64E7TxRpuosdnPAFtE2LH/ogsv9rheo+sNXn/1y187z4466KBDdOMNN+n7e/xAzzz9rJhQ93b3qa6hKT4L2NwNo7Hd42pvnapFRi2sXXfdWcNHDNO0Ga361tpraZfv7aJ1DP4L5V61dfpZY8pWMRg86cRf6hc/P1xbbL6ljjryaHG92KKL67BDf66eCHqC7rn7Xh1z9LEaPGiIoPGUk0/V5lttqZ/u/zNd84drdeDBB+nue+/RkUcfpfETJ6i+pVlJPqfO7i61G6xla2uUZFIP471a4etf0+/OOlO/v/gS7WV5b7TxpvrWN9fST/bdL9Ypy+Haa/6g9rYOP7sSJSH1I7EcZZ8mGbVYVosvvri22Ow7KvkZmne5O++wvXbcblutsOwyymYzeuO1V3XEzw9T65TJOuHYY3TZ7y/W7t/dVTvttKPO/t0ZuvKyyzVmzBgdfdQx+vPjT8Syh9to8OILL2nqlGk69pjjtOsu39Vu39tdyGJAy0CNeeddzTdyftFmV9nr+e1NNtGee+4pABtHQF8/gO2JdF96+ZW65LIrdLhlus4662n55b8W2+231rkh1jnkTFsubFkje/YnaJvRrs2/s4U23ODb2mzzLW1IadP88y2gsQapvTYcfGXxJaIO3HvPfXrwoYdV29CorI35JdeoJNUDjnv+hRf1gz330iJfWUIKiU47/QydceZZWm31NXTp5VfoqKOPEbQfZAPH1Vdeqe222UYsrz/vnHPU2d4PFGe0tgpDfdHPY+ZYgNY6z6922G47jbDxTUbAK37961p7rbXUYCdALpPRhHGTtdACC2jfffbRccccoy2+8x0tsuiiYsXM0UceqadsfPuJwSkrRX7BKh4DzP0PPFA333abzr/wQk2YPEHHnnCs/vznx6RSIYL8yZMmaJWVVtSpp/xWhxx8oLbZZiudePyxusXjwaBBA/T4n5+Ofe+aa66KBq7NNttEv/rVSXGfor/97XVdccVlmjRhnJJENmZNl9JgI0mf+HXbifM9t+92225vI9ENeujBhx2daOKESQafA/TsM8/prbfe8Rwka2PSS7EvjHM7ZHI1Zr+kS200wQDDl6NGmU9W3VgswpjDKwk77LCDdtxlF48DR8a0rA7AaNLa2hrz53IZTZkyaSY9Jd1++606++wzNXLkcD3++J9shDzE+rqDtjbPv/zlibrpphs0evS3dPXVV+p3vzvdU54+5TzPa5s+ze3wTV14/rk68vCfa6cdttMPv7+7HrjvHk1z+RdfeL7Gj/3AvJWUeLRN7REpez6V9/yq5LnVgvPPp5133F5dHe3x/lZbbK5vrrGavr3Bhr6WXnnplXjcY7c9dM6ZZ+uwQw7TBuuup1/a+3/iccdqqh1RN99wveLc1fPXW268Qb/91S+14Xrr6nennWqezjL431kH/HQ/3XjdH7Sr++CdHp8Ze8e8+bZ22nFnbes2QN4YAeTa2Bdk4rgJah44WAB/DGJLLrlkNMhl8nlh+DRD8/RfMk9zX2W+KoGyRfCZB3fDSMMnPJp0lpphXWeyuLEt4iM8WXO0H1aJMn6g6uN+sV4n+lIe/wVffngJXitHzucmuIrqX1UCVQl8RhKwoS9hZj6z+hCCwVtWeHzwRoYQtNJKK8VQb2Nvd3e3J/FtxrgFDRo6WNtvt4MnyDt5Ujxa7CeCt6ilpUVsioo3nzGU8msMXAYOHBjTsHSU92XxPuF1xAPL2ItnE88jwIc0NXV1WnDUKG244YaxvLFjx8aJ6N/tOWZCOv/880cPKp8hTT0Jr6mvV70NsKnH7a9+dckI7mfMaBWev3ZP0Bnn+zzZfvjhhzXmrb+LvU5YAYW3K53plXzfgPRPf/pTlAErF/C45mtrDTy6xSqpBUzPeuutp4UWWkgvvviiy3lb6ulV8IS4JpuTkYSYGFNeGUtrlGtJCjNDHDz/MWAOGtiskSNHaqi9u7yzy0qETD4vZMJXYwA0eJ5bp0wxAHpB8LDaaqtpscUWi57lTgMoZN40YID4Asu3v/1tsbKCFQzjPvhAfW6vXC4nvKNyW1IeXs8QQuQROdM+3Gt0u7ECD7mWjKIA5/qYH7wSKJd6OYd3stFeeBXRAzbQRXZ4W3lNjJUWrAIAuKEXLLXnlQO+xkObADTwylfaJklTUW7essEDSTmclwyOqROd4x3pEELUz8iXvZgs1Y6eWnuSM5bDYIP+jL3LCy44KnrISQev0FsJIQSLoz/QnpX7IQShz9TNRr54udGVGa0zIm0su0beE8ZPjO/Gf/1r37BxpE+v/+V14X0fMnio+BLSN9daO+6v0N3eaeA2SQtal/A0r7766jHd/fffL17tQw4Vmv7dkbZFLtxHHi0t9VGfhgwZImSMBxd547lmZcRaNhagv5W+ii4g86IdOCuuuKK23HJLUQ5L/3n1oKGxTnjH2Ux58ODBaqyrlZJgg0cmnqOjw4cNEF91os6c+yxl0x7oNGWhG+goeob8oBWZBoPgJKQqFkpCnoMGDhZjTrmvqAHWZ+RDH0OO3/jGN9TqNkQn62rrKUKTJk6OXmv0i/GGyBCChgxp0Sj3U8qgHvkHHdBEPyAOehxtP4b7rvNAM2MPYwV9EH1lXGHcQkd6e2xQcjr43HTTTcUmzrQXPJEGHWZFDnXWWgZZ6x7tQn3cJx3lUGfBsuYcvQ2eRwUiPT5wHk8ZHnxi8YgykjQT95LKZ5M4TgzyOIoOUiZlwOvw4cPFK5dTJk3SxHHjxJiB/uxi48fSSy8tfvAH39DEahqMI6+99lcbRscpdd9Ydpnl4jjx1JNP66+vviqMmegXeemf0M0qCPJTVo3HW+7NyyGZl5mv8l6VwBddAgzEzYMGxQczA7uf8GL5JA+qnCetX3T+5or+auaqBKoS+FJLAFDLWBeZLBbjhNP/4gQScMOkFtAw34ILeqJeiIZRJoVM6smz4iqraIstttA666wjJthMMAEKTEqZQDIRJl0wKAcQMEEmL0ttWTrLclxABKCkzl5M8jPppQ7yGYlFAwCAFzDJu7RMRgECTMAXNhDO2hvYYTBV7C2oq7NbeHDrG5tttFhFyy67vEHC+wZWb2mxxb6iZTzJ/YsB2TnnnCc2Bot1+F/GE3Yf4nu27fbAUj+8Y6RonTrVXsIpUSZ2G7qMZVz2SnGyzLLYKQbn5CX0GHBzJD/HjwvIinoAEBau//qnlMQDNlh6ziSfVw/YL4A4XlkIIQjjNfLCA4onlXKWWWYZcf32229HEMV9wA9tKrcvsgc40B60TZ1lzkSeCf0EG1igl3bEKIERguvZBWjjPuViAKBsysXj/KpBBPSyXB1+qJ92xwvLhnIAMUAW7c0ybuQOECMtRojhbDTrwqN+2khFOsAUaQAh8AXoKZcNGA2KoNnJhXeX5zrn6Ae6C019BnHTW6eq0NNlkJuNryEAagikJYQQrHKhvx1cJ/cqPMIbNNQa+LD6AZ1luT18Ik/uswyeJdToOQYMeKTd4Lu5uTkaduQfAJ/XHTCEldwulIcBDNmg59RDmU462z9kE0KIaTgHrCM7ZBgj/Q8dYjk+ZY8ePVq80gBd0AtvHNGZ5paWuNwccEl6dB+5wQuypf8ifxcp9AmgTPsC3gn1TU3xFnOo4P6EQQBjDXoBDeSp9AvaJ4QQl/+Tafnllxe68OSTT0YjAMYLDEiMQRi2NttsM6EfvLZCu5MH4wB6A8DFYMQrH5QLLaNsAAAAk84WObd3Phoy0B10FX5DMOS2oYs88IyBhLEFMI0hDX6QTQgh6gPp6CvIcPvtt49fSEJ+yIj+S39psgydOOoQMkZ2yIlyqFf+oVM+xDQcZxcoH/qpg35JH6dMrtEbyqRt4Au9R0bIDT2E3lVXXTWOU22trXFsoy2oDwMmhlVWOTz//LNExa9cMbYgVwyIRCJD9mjBKEUdOMoaGupsbGgTK8NIMy+HZF5mvsp7VQJfdAlUHiZMMIfbo2TXlpiYMmAzkH/R+Zsb+qt5qxKoSuDLLQEmmHGsM5tMTEMIPlMcA/HGMcFnbCQSAIE3nPfbmVyySRfxTEpJhxeJCSkTXkK8bxBFWtIB2phoMwkFuBFPmQALyiAN9MSJtwFEl73bbMwHcGDSC4gCMAGGmcCvtOLKYpkq+QAmqfMAgiLIMB+UxQSYulgxwJdjeCeYiS/A/Re/OELnn3eBnnv6abEPC95kwBfvzz788MMiLcYP3mveeeedxb4BK6+0kngvnI2+Xnvtb4IWaIIGwDa8AdxSe6oBAMTPLpAGsEcgHbRyDCFE0MKziGt4x4vLpmBs2AYPrMxgqfP6668f30/Guwxdzz//isaMGRMBBkAhsfEF8E3ZtDXgCq8wfJ5+yik66vDDhScePr9njyHvdQNskQV1zy4gY8oMoV9vkjQV9QFGACFPPf2czjrrLGFcx2POEa8kAIu2YT8D0gBaaFPkQVuiJxglqJs6MLxwDzlxn+d2kobII2l4VgOwSQOfIQQD/Z7oDb3jttuEzPbaay8B3PDeHnTQQWJDM3QePYxl+F8IwUUl/eX6XP6FEPz/I3++BmSjG/DJKhboQ295zx8geNuJaAAAEABJREFUiQeZrwEhG9LQHuzb8LOf/UyrrbyyMNTwbj5eWLyqyJ5389mTAD2C5wr/H6n5/5ySDvrRXfoecgEoIiMSYxgiDWCe+4Bj4tEr+nIIQXU2aKC3xAPa6T94kImjTeCB/kyZ1FW2IQV9Qreojz7HkVcUmD/hQAG0Ekc+Vg1RjoVq20CGany7rJAkom9TPvJgRQjGE/omiVg1gQ6uuOKK8f14wCgGAnhhhRKyZlzAeICxEfCL7KCTetEFyi7bwEJdjD/wBj0E6E6tr8iFtBhk0EPGovkXWii+NsE9ysjk82atEFfUYARgTGQ8QR4EyqVOeEQX0CsCBhDkRPmUhdxoD+pldQt8zi5QRp/lTV7yIFPyUQZx1B2CjYFOg4y5z3jEhn0cMVasbH3DWMoqKwwpjBdb2GhLf6AcDFToyQjPf9m7A35ZCcH4TV1PPvlnsdniCiusYIPqsqJ/0z9LvAY6O+LngXvW4HmAyyqLVQl8SSXARI1BucJetFT7ggeGR3yfzbN/VcarEqhKoCqBj5UAk8gQQkzHBJzJbggGYIWCPNOPy2y5STruMXHlnEkk8XMTQnC9IXURnor5GGYGKVHw+aRJU5iP23vYGdOMXnd9HXbYLwwEd4yTWTbRO/nkk4Xnj8kuk2iAALTh1WNiD1BgYs2R5wPgAQCw7rrfEp40JvkuPP4xeRY0+QpZ+DDbP+pDJjFfuSxkQwYm/gTqJY6yAGSAGwwm0IcMua6vrzWPBT+uevWVryymDTZYS8svv6x4tzk1SOZd446ONj/m+lRr751U0ssvvxg/ZcdGe48++qj4/BegjwAIQgYhBEiZbYAGgAkgh6PRc0yPjAC+tTVZAcy5B5/IsJKWIzJe8RsrCG856QDvyAJvI4AOUAnIYaUK8uA8hOBqEvEDdEEDPMErsqKexHyPnzBOfB0AoP/IIw8ZxLwaN0cbP3684BHvMeWRnrIIIXyEZ7cHtBAq92JaA0oA55JLLhl1CGD/4QcfyALWAw88INoEgIXuh9APzsgPf+gK7Qid8IgM4Jn7AFmMTBxDCG6/KUTPNoQQoiyQAWXKP3Q2hBDBqi/n6g/aKDeEfrkgL65pjzRNzXJxls6io+gz7US7wRv6yzUBQkLoL4fzSj+BdownrBShTDzQfBmCPolBAo/8qEUXFQYkVgABRgGobBaJEWappZZwcSXT0TPryKs+PT1dlo01o1RQ2YFXDlgtQjz3U+uIM8zVH7oBb/AQQhB8Y0ysXHOfCkhDIB4eAdHEf1wIIbhfF+IYWsnvzu6/UsxKWegT7UJdXNMOjFMYTIgnDp2kPUIIcdUFcmXFCRuAYnghDwWuutoqWuqrS8Z+gte/q32GWKWFTq233jpCf9mTAiMIRknyzMshmZeZr/JelcCXQQKd9jTxUIMXBjoGOfnhz8OMuHkzVLmuSqAqgS+7BEIIsyaTgDMmqPAMWGFpLbtb45UjjmXFLDvv6ewUk8rahgYplIUHCTDF+8/kZzIZQlBjc7MACkxC48S4ry9OZuVfZZylTEAnZTjamCCIL63g0WSpNe+kG2XEHcIBi4AmJq8AYJYD4812pjhBpg7qon7KYkIMSMBbO2rUqH5AZPCGd4/d7vkkHJ70Z599Vmwex7vieP9YzcCu6ldffbUef/zx+Km666+/XgA9dtgHMPMVAD6HhRee3dmpr7auLoI/zs2o/2wAiRez/4csWT0BH7QBqStHPJzt7e2xXAAQXyJgM64HHn5Yzz3/rGm6X6xWgE8m7Hxm8NJLLxW75jPpL81c4ky7AMYou621NX4N4dprr9aWW22hww47LH7OkYk+fOIdxxNI+5P+40IIIepDCAZ3rs8KJYA5hgqA8FFHHRWBMbK7++67hVzZGf2lV17R7bffHq/ZNX2xxRcXdIYQotEAHaEtY1ySxHuAIHjSzF+STWM8bU8890MwHb7PaxB8yYD233///eNnBfHWUyefc9tjj91iXieNfyH056M+yoIPdCiE4KYJBpP90/3KvAB93GijjYSh47HHHhN1sSIEAP+VpZZSRxtGl2JcyYFObb311rrUbfP8Sy/F/RyQNV+34H37h2yEYWd5Vl+MHj06yo8+qI/5hRAioGP1S4XuqE9pavJLAqiFEAQYBADSTymSsunL5GH+U9EN6EfmtF0ljjQE8oUQ+ts6k1EFxNLn0NcQQpQR7RZCEHsuhNA/voQQxI+0FnpMZ6EK41SUtedbvAbBEnQ8/3wKEp3+1re+FWVBXoxE0MHydHS9r9ArlqSzBJ778A2P0E+ZsS7fqJxzJL+j4h/npCEP7UxfoyzGIj4Dyv4J3CMfK2bgkfEGbzljIkvjkRHlECiDgkMw75YP6YknP4HzEMIs3vUf/Kj/o+WShTGVI/fo4+g8c1ZoAfhTL+MYes/49eLLL+uZ558XfQ7dR9cesb6yooiVPxidyE+ZjJOszMGocMsttwi9xuCy7LJLi5UE8EF9pIUfjvNySOZl5qu8VyXwhZeAJ4QMZDw84IV3QRlIGegqccTPc6HKcFUCVQl86SUQkuQfQNWggQkxgBsAwDJmJsNMuAHHbK7HuMgEm8knwnnB4PnmW27Snx57VF3dnXETvkKxT932vsmzo7K9zYk9bcGhaC8cget8TU6EtdcZrXfGvK37H7hPnfY25fJZkaa3z948Gxfk/Pfce7fefOvvWmjUguKTWd9Y8esatfBC+vMTj+u9t8eo2GPPdn2jQppVvrZeDU0tYgMxdrQeP26Clll6WS27zHJikzau+ZJATU2dllhqaR119JGxzIftIX7m2ac1bPhQDR02RJOnTNL0Ga2qa6xXTUOdGpsaVOeQ5DICeLzw4vMG0Y8ovqce+sGNeAUhlzM9PVGm+XweEc02IIs0Y0HB60dCJa6ntzvSMXDQADWYltff+Kv++vpfhOElV1sb62FCzrv8PLvwjAJOsqYFcFB5tmUMSABm8o/XLlj+jxccAEsbLLjIKI1abBE1tDSppjaviZMm6N33xoh6ZheCSS+7jUrlomh3vKucDxk6WMstv6yeevpJvfTyi+rs6hCyo/y6+lo1NjcK/ZjWOjXKepqPXMM3aSmDdBwzBvmy/iAr6iJwHtLU6lEyniyKXwhBBYNCPL3oMasapk6bosW/spiB4oZaaplltKD1hs0rBw5sESsBQgiCh4/ySPnUix5yXgnQRr3oZtH6mbMOr7Hm6lpk0YV1x51/1EUXX6j55h+pde0ppTzKQFeQBfozdtyHmjBxvLg3fL4RonwMWbxSA6ik7TAmyL8+G8toU5/O9g8+U+QQguVQjoYw+qjcr2O8c2OMYdM3jG0PP/ywXnzuOd9OooEghBCP0DG9tVUYSLq6ukR6jAboMOVQJiGEIK4B784ofsQTl8ysM1jXoKtUKDhJyUlDfx7JXvo+mdD+a5dFumwuow73/ZELzi90ccrUyVGe6Pn6G6yn2roaIbOVV1kp9s+HHn5Q9953j5aykYV9AzB+VMoMIVgHCv1GEcuF8ss2LmjmL2PaKjzRbyo0w/OIESPixpDoBYaqaIi0QYv8FR5pJ2TI50wB0OSnHOrhPFRk4Lr1kV8IIcrc/xR/nndaOPH04/6FEKK8oF3+URf0UB99irE2l88K/UTf0MGF3Z8ZO8a8+45zlIT8kHPifsQ5XyZgXG3vaIvjW+o+NsV9HqMuhpah7r+vvvqy4BNjAEaBYcOGKc3QX9wjCj1xQ1LN4z8Pf/O4BKrsVyXwBZcAA2vKgO1Bmd1wGdAZYJlgfcFZm2PyqxmrEqhKYB6QgCeXjHUVTpnsVsAHHmCu8bQTOmZ6ohsbG8WYOWXiROFxxqOLp4mJIqCB8nhPt9BjEO+CScvENwRPHh0Ya4ljAgsAHTduXPSys7yXMbeppSVOeLs7O/XemDHRc4U3F+/cV77yFS2+5JLi+MEHH4gl7HgMMVqwAoEJOud4rfCUM1lm4gr44R1gVg+wuWvbjBkiHfyxCSF0Qxdljxo1Knpozz77bE0wbWYhAhcAAd5z3j2+5JJLxDvbTOLx9PZ1dJBM8In8kAE7ovdH/vv/pINGVjyUDZjIS+pKPHKE7kXN9zIGsMiBZeZv/OUvajNorrERAIMMsn76qad0wgkniJUNvH8PgISnYNCTzWaNkcoULVYUhBCELJa0LGkL3ql+8403xJcDyAsIoj1jhtn8CyHEcuEB2skD7XhKaSPOeR/56aefFl8yYPUIMp8xfbowKv30pz+N7+fDkwsS769TBkAYvkIIwvAk/6AzhBABJboDkOm1oYk6MAakfoZTNgF6Jk2aJHaI53UNZME79eM//DDuvM+75LQjZbjo+BdCiEf+UQblciQQR50E4infhAgvK0AU/m655RYtvvjicXNB6sLgkrcRiH600EILCTncdNNN4msHMwy2KQeZkZY+xKsoeFwBo7F8Kv2YgKwoh2TMW5AZR2hDHmzGmMnn44Z1AFyMeXjPeT8c+pAp+oWMWQnDyhbK/NrXvmaDU2ME0iEEd5ViDBVZ0FbUA53wwLESnFC8AgIf0BZCiONFhUbyIkeuOaY2mlEn1xgeKAdjCEvMeS0A4wT9mq920JfZJ4HVJHzGEyNXobc3bogJbeSlTvSdsqGReM6RB/HwzTX3OOd+lIf7EvXhRWfzQdoLPsiXswxJx4ooVidcd911wgBAXRX+oZ/+H4L1yEYHyg8huCn6A3X6wuyX43jCqwIxz2z+VfgJIbjofrhJubPqdD30Z9JBH/wxfjHeQStt/fZbb4kf9YcQhCzRszPPPFOsQGFDSr5yQDmkw9tPv4F3Vj3V2NCFXsf8aSa2JUbEYKMB6efl0N8i87IEqrxXJfAFl0DlIcDSKgY5BnwCE7IvOGtzSn41X1UCVQnMAxIo2+jJ+BdCiJ8sY0LN2AcgBQQce+yxccLHEmo2vwP0MgE+8cQTtfvuu+vyyy/VWmt9U/vv/1MDykGaZo9rxh7trCeHmXxWiY8pXid7iRPPljo729XWNt0gdIZq7Wle0x7Ugw46QLyvvuWWm2uP7+2qC88/V1deebnOPfdse+S+pscee1Sbb76ZfvKTHyvnPGV7eXfaaQcdeuih+t3vfqftt99eAEmWt956661x+Tu0MYkHELNsPjEAhm42odtphx3i0nPAEJuyPfHE41p55RW1iL1msid777331D777G3jxtXaZZeddPwxR+n+++/V1Vdfqa233lIHHPAzT8YV60FF6hsalM3l5Fm9yvbcAvqyro9zDAsLL7ywPjTwBJhjMKFeVlYAHrq7O21DKBgXlBUsp1wu4yJL8Ro58s5yqVSIcdtvv22UwaOPPqytttrCMt9fD9x/v2644Tq3xffEkvY6e0uhf+GFF5KKfQYbRRUMktOZ5Xbb47fQQgvEPQJ4D/rXv/6l7r77Tr3zzls2ejynww//uc477xx79wbGQNvRTnxWccKEcTruuGN0/fV/iG2ScZl40hdffFGNHfuBLjW2Zl8AABAASURBVLjgPN16680GRo/ZkPCe1rRe/Pznh0adoO322uuHuuaaq2zs+aOOP/5Ybbvt1nr99b9om2220kYbbShZP8aPHyt0Bz2pMS819bXq7uqQrD/Qi3d/kj2V/XKSMBhF8BjKUaeQFXmbBzRHvWSlw/nnn6+LLzxfL770gnl8QWeccUY0HAFyMLBQHuUTVlrpG5poLz1yeeCB+3TFFZepobkxxuXz2ainAwYPdFPbuOU6c5YBfFBnU1NDbBf2ZCha9nkDp4J1lXzfs16jszfeeL2+851NRfnswA7wxwh25JFHCiMBS94xsAF6MWhhqKI/dtsrHzDk1NTEjSd5/WDatGmiv7a2tlo+ss6E2FcBs/IP/eI+gLzBRjtexcC7i6GBI3U+/vjjsQ+ts/ba8dN2lEufx+NLndSNfDmyUiFjGlyRS5dYcYKus8IAGvL19XEFAsCReEBqwUYt7gNQyUR/UJpGL32PjWaMCWXLCD3qmNEa++B2221jkvtinx82bEjsH6n7RqmvJ8aNGrWgVlzx69piiy2ikYJxJm9dQe6MI8j8vffGCN0h0IcSj0Pt7TNcb6/lN0GsVAHY0v7ICfAMfWySd/jhh4tNG1de+Zs65phjrANX6KYbbxSfBWX8YCn9Dh5DGBNrzDN54fGjcnfHMw9FiypQrDAqYBDhAp1lnol8QgjWpT4luZzFklpn1zJ9k3TEEUfE1RiXXnqpPfQN1u32KFtAeo3HG9qB/at6u7s1YsSwqJ/whzyRB+MXY9fRRx/p8XFbHeF+eO+9d+u6667VzjvvaEPhcdadXBw3oRuaeE3l/TFvK5PPx3j6fKuNjOgn+pBmE3W2t7k9SmKFWHUTQDFk0aTVUJVAVQJVCXxZJFDloyqBqgSqEpCB2UYGwbvEHfABAuedd16cCN/oCTEeOgA2u6rjCfUMVnjo8PwCYPAqA2KY/JYNBJgo43HGI4rRgQlxQ3OzJ/Wba999942focKbf9ppp8WJ9+mnn65dd911Vv14oWgTvL2jRo3SuuuurZ/t/9P4+TDeX8cgAMhh8zDeV2USzeS1eeBAY7sSWcXEmXeujzvuOG1lMA9wW2GFFfTtb39bADC8iS0tLQb6W+uUU04x4JtiI8fl4h11VhQAqKCJHdxXXXXlWObs/uEJZ/ft9ddfX3gtDzvsMMEfy9PZkZ1Jd9bGAibhPQZ5eHApD1njmUVe0Ewcu8oDPHbbbTchQ7xwgEoMCwBdwCN7G8A7wIQ8HwU3idEBQA4QhqeVstgg73vf+57WNgCkHIAbBpN1111XyAE6FrQBA+CDfPBgs7EehqDnn33WIKteo0ePjrJj2fSJNgzhRWZVB55tdrenvFVXXVV4JAGfgCo88HgpaTNkzzn08h42y7oBonx+kTLQEz7xxn34ZiUEvKBfRiPGWmX5X2xb7iFX4imLd5xJyzv/W265pdjfgPbHa7+TgdByyy0j5EzZw+ebLwKwRRdd1AaOx6JOoo9/ffXVCORGjRrlaspClwFvvrARq1a0IXpGoB/QXsiZMtFz2oJ25LOBfLUBubLUHqPVxRdfHL3s0Pn9739feKDpR4BowB604SGn77B6Ar5o00GDBhksL2JDVOKoft3GcEDf4/1+DHjkCSGYTMvHbQ/PP/jBD2zAOiCuoKEN0BdWusAPhrQf/ehHsR9CM4G6WDkAHV3t/SDUwoA1QWe9ATArc9AbIqkT3gmMAdyjHQru/wBGxgITHNsqb2MGeejPZsTFpWKlBrJCp9BnjAzIkzbEiIcOEo8+MdZ02zjEypwKbRh12CsD/UFeFf1hhQy0oVvsMwC9yJgxhU0GoRdaoJV9PWiPgw/ez8a1G4S+ovMYS9h0kHFl5513jq//TBw3Lm6Mh5EP+cMb5ZoZA+yauBICnaBdMBJE3TFoxyACX9AUZeLKmz3uMBbBA/sf0DcwHL739ttijEAvyYcc0Y1ug3HKgHZ0E96476IEPVtvvbX4kgn5WO1CefQDykQXMXQgB3gmD3kjD77ASMsGkMsvv3xcRVNbl1el3aEZvSDIhjnNw79kHua9ynpVAlUJfBklUOWpKoGqBKoSsASYkG+y2Wb2DB8uwPUPf/hDARiZBANeAKMrGdzxSTEnFxNYPkcHUAuh3yPJJBMAAPAE7AEmARVMagFxLO3dcZddoteLSSqeNSbdfD4OUMTKg+VXWCECDoANXq/6piYttMgiOvyoo/Qre7GPPuYoHXLowTr0sEN05FFHxLCnvfh19iB32vOHF3C99dfVSb88UaefcVq8z6Qe0MZkH3CIMYKJNWBj4cUWE3Ty2T0MAQAjPpuFFxDgxme1oF8f82N57bIrrBBXK2B0OPDAAwXwBowBkCgLUNE0YIDwsALeKJJJOSAd+QJ6MKQQDxhHJtDDRoXHH398bBvkRfnbbL+9Bg8bJgAzRgXAAfmMAuMhTtrTVF9ddlnxOT42osOwQTnwhkwOOOCAaPCgrQF+ZFx7vfXEvYMPPljIAbD49ZVWivVgPMAQRP0ATIwdAD+8q3wqDdnibcazjCEF+qkL4In8oRcACs2AGNqb/SeQBTIGRHOfazy0tAvyibyUy2porJNRuRYatUA0GK2xxhqSPcYLLDCffn3yb6y3R0QgtM8+++jgQw6Kbc/xB3vtpd13310AJPQKPqEH3f7FL34h6ASILrTQQkLWgCnAY7AXvCIXANiwkSO14447CjCN8QG6QggqFYuiDQChAMJVVl9dtD9fnkAeyArdQ27UuarpztgTXGlr+k1wW0FXCIGDAMoARAAc7YcOEbiJ8QDZceQa2gCjAEwAMgB6hW98Q7QhbUna/fbbLxoEaH/a8Dvf2dyAtiEuE0d34Zf241N8tANlQgPyKvf1CVlzn3TUCcjN2oMMmAwhiHvQCs2VTQNZdQSIRCcZF8hHiHE+AcAzhmAs8aWr+4eRY5SNMOgAZQ4cPDgC4xBC9KIjB/olwJfxh/LQf+imHsYfNv1Ef9BPjHm0GWVhBKAuDA7DRo6MfZ8+duWVVwrZ7LnnnuL60EMP1ff22EOMD7xeAb+rrbZa5BPdLZdKoi4MAegBda5t4xp1okfIhZCzjPC6o0vodreNK+gIqxroJ/QPaKNsDB3wjJGUtmW1APpfU1sb66q3EeY73/lO7M+Mq4yp9JtFbMhCz9BldJf+TN9mHGeMXf2b37TxKWOjS71ZL6lY7ItGP1+Iz6ZiYNxgw/W0xJKLS0lKtEPZzVYye0WfV/+SqgiqEqhKoCqBL5MEqrxUJVCVQFUCSKCttVV9PT0aMf/8Gm2v8I/sqceLutW222qJr35VvDvsmaN4X98zw+jBBOQDVNlQigkunkRANQAEzx2gAcMCQAGQCPCjLt5z33TzzfXDvffW7vZUbrbFFlp6ueU00p7ZksEUHj3ADBNoAIhnoWQTHjaABvn2+OEP9Z0ttxTvtwN6AEB4sQED0AMY33DjjbXzd79rIHSgdtttN31r9GhBJ+WFEDwP92TX9UEbXwygvIPtud/LAHK1NdcU3kXKY4Kvj/GAARCQCxPzLbfcygD0EO1gsDhs+HDh9YZuvJDiZ/DACgAAIEALryFgZpHFF48Ahz0XSIahAED+3d2/pz3tsf3u7ruLJd2DhwwRPPCOL6ACkIr3OASDUXtgkRuB9qIcDCgAJcAWoB4QgdyggSW+rAKoNbhAjoBBPKOA5p8fcYRY1QBflMfycvZO2MFeUUA2wA1vOuCHvCGECJg22GgjoT8/tYFhYxuVFjCYA6hQDl5+ZApNADI8j7QJgVcsQgiCFvgE5KFLqUF+odirXE2tiyhr8NBhYrUBhhN4RE7oCWX92EAXY9Fu9rJjsII2ABzAajEbe9Ar9ihI0jTq9U677ir4xNuMrrKqAp5pe/QVWjsN2iLYszCRDQF5Iz9HRXDW2NIS9Yk80DRsxAh93YaTLbfZRsgKeUIPIHXqpEmaPHGim7Ckmrq6uLqAT645QvSf1LTJPwwm9CF0h3gMBY4Wqx8AkEssuaSzlKJMAIcYyygfftENZEqde7ufHfbzn0eDzmiD1IGDBlGMjRYzYv6m5mYtsPDCQka8DgRvkYYkibzB+9dXXjnqwijLkMwYMExsvM/1hhtuqNGjR2vw8OEiPra3b6A36Gjsm+5rZQfK8y3RV2hDxpwee8vpZ8ibtqQPY2QECLN/AzQB5KELvpABeoseURcbBKI/3EdnVllllbgfAgY3ZIPuQ18LvNuYxGsP0IB+YMwBJO+6227R+IXBBV2hHemjIQRhNMSogs7jdQ8hxPa28OOSfehFh0ZbBoOGDhW/EIKQBed41aEDWeDZh4elbJzbbqedomGPdubVCuSB/jFmUH8IQewhUDRoZ3xdZ511tJ5ljc5TFrLkvX7khkzggX7HGEbfQ4/p08gFOhhbOZp4vfv2m2J/A/oExkkMF9xjU8cQAqcxoHvxZB7+VzUAzMONX2W9KoEvoQSqLFUlUJVAVQJRAkyiATR4leIyWgNJJu3Tp04Vn8Fqb5vuyX6v57FlqVxUY0uTBg4Z5Lwllfp6YlCp4Mlwt8qF3viVgAEDmiVPXNlJffjwoZ5zBrVPn6bpUyf3p/c9zsd98F4sRwbZvP9dcjm8j867u5yzARzp2HeA97Y55x33Lnv8uY/Xv6GpQQMGtigxWOzt6tC0yRNjPZ2mmyWuccLc06UZ06YIXhoa6pTJZ2O91DPmrb/He9Ag89c6ZZJ4Fx56ABROONu/TD4fDSgYInp7ewTAYAO8vl4DV3t7AZdM4qGH5czQzDX0Isdcbd7llwwG82JPAOgsmF5o8Q3Lq8/ld6q3r1szZkwzeGtVSMqqqc3ZqMH0tKSyiioYKCuUlMkm6iv0yBmlckGNjfWKdVg+HHn/nvp7e7tVcHsplMV5l2VHKBLv+jmfPHG8cjU5dXW2x/aDB+RO+h7HUU5tXU1833ryhHFCdrQNbdTWOlVTJ02wB9fGFtcBHZlcxiyVRBuQlzQVXpF3n+ttsn7xrj3xBetin73QziTeQec4xPoUMsmsaz4xSTv3dXfaq91mGqZoikF2u8F7akCdsTef98PZO4H2Lppn9ARaCcgDOnlnnDTQAY9Z8523nnAu62e99Yb30KPOW09pK+Nki7jXeK0vBl43Yff1LvTTfQP6AbVtra3xVZNsNmsjxlChk2UD4nbTCIADTAK2AM2kJ5AWcAn/hIKNdID8gRiBXHFnZ6eIp6+6cgGE4ZUyJ0+YIAAs+tvldKRtb2tT67Rplts0URfedJ+YtZJ43YD8GA8oE3ooK5vLiXO80bYYqK+ry926j2Zwn07dtlkF8xSXldu4VXZbhRDifeogsKeDLD+CyfahINpv8OCBTlcy6ZRXEvJEJ8pun8bmRjGGwIMTSNZrdLyvp1O1dXkNGdo//hRLferr7TKJBRXQf1/XNdSqZUCTyr7GsBDc/hjK5F/J+kRcwbL0pdlPNOatt9Tm9jFDStI0vovP3gshBGEJFi8vAAAQAElEQVRYwahCWlanwE/BZUSDjNOGELgVjQS0VdF9nvagTakjgm6nx4CBEYB70yZPVsf06fFLIrR3XVOTpk+ZYjaLwtCG/DGKUAaF0+YWmtj/gHGWfpHLZcQ4nMtn3Z5T1dHRJvpml/WOfkAfZu8R+ikrHmg7xqf+VzJKYsNXXlcaOd/w+HpVfWOjqyqrUOizGFKP9cEyLSux7Hxjnv5L5mnuq8xXJVCVwJdMAlV2qhKoSqAqgX4J1NgDzEQXoBpCMJgzePQtJrws7854EpjJ58VEtOAJftkTWgAKE1wmsEyoy578Mzlm8loysKmcc58Js2eVnsDWR8BAnIsX7+3jAWSCzZdZKJ+JMh4/7lMudZNu2MiRcVOqvOmgbCbbFZrLri+m95E8gBHywE+jvbNMijFwkK9SPrRDF+lGLbqo8BYySaYs+GZJLmmZ0FP27ALgIWsQ1NIyIMooNTAAXIXgSbSBOXmhmzhk3WCvK2V7hi0CIAF6ACrNAwaIe0z++wxS8OCVXUY2X6O6hkY1uY7G5hbla+vkWXrcsEszf+SBR7zl0AN/eAiRNzRSFnUBPqPs3O4h9AOYyLM913UGAiEEFx0i+MET3dXRYeNEbQQ5dc7DigcCfNLeTmyjT0MEkcRDRwjBhodGG4qGzKROol2RLzKlnUIIBn0Zg46CKIO2hmbagfsAFvjIu83lH3V1d3aop6vTV//4YyVCo9uZvRigifR4P2nTWoN28lFmCCHKFjpyLhN9Iy1y5xy5sxyfMrK+Tw2k5Rqa0VF0H3lW8gGuphvMQXeuhjZqiLKiPMB3XWN9BJWAv8H2DjeaTnilveGPOpEX/FIPAV0FKFIP9RGHHEjPKgroMlqMsoOPEGxcsyGBdqqprY0GBrzb5Idu8tNugEv6BgF6qBOdQM/QG9oGWkIIovwkTeVKRBncLxjcQhv50FvaK4Sggj34nLOSAVlzHpLEXT6NAVlwjWyRG+MD+Tnn1Yl43+UANqmHMuCRduG8YCDPPcrlGhrl8lUq+pC4aUsurhzrgj7aKQTT5XEKQxn7B0R5mn7yUh/1EEIIov83GoS7INE29E9eWaI+eEeOjHchBIulf1k87S7/KIMVMD4VbUUbIW/qCCFE+jBOUS/L+lnhQl+jn5A3BMtacrXBos7ITMQxEqCOYSXr9gwhxPZA7hhz4BG9kX8YCqAVvaLMEPpphAb6Mv3XRDilXHQqzhkL2COjvWNG3BcEeixAFft6Yzp0Ddqg2YTFuHn5XzIvM1/lvSqBqgS+ZBKoslOVQFUCVQnMlAATZCa6cQI8M44DE07imExWrpmAM5Fngsg5k+TKZJhJL/GkZZlwJV8FtAACmFTijQQ0VSbOTLBDCJ6Dll1dST6JE21AFWWxcqBor3SSTQ3gcsxhhfcZT/mk8WOdp2AvYLfweBWLfc5etPO7xx7Qfo8wdAB4GzzJh15ncNruuGs35UcwZpDbYRAFTwAPwBuBCT1pZhcAMvDV09Ntb1yrKCObywm5NDU1m45u01SORVAXXs0eg3uAQZvBI/SRB7qYcHMNAAXQ4rlstXeybXqrujraBQAu9NpAY/CD0aWfn2Kc3JMvVsK/JHVRIYYag3YAQpP5Z3JP/bQ5qxTgr83lU3/Rxh3uhRAs40SAM1aFkMcRgr4+gyjaS/5l8nkBsqfZe4lhCLnlDFgq4IR2x6NMO1JW0Xk5R6/Qj0w+Lww5UWcM6ACvkR/J1SXivKauLp7LP4ArOobsfClkwxE96LP3H/qgtbauRiEN1pFO4QnH4OFCYptX3teHXgwy1E8ZgCcZ8AKGoRFZAI6RU+p42he6uQdd0G8llRtWLC0HbFnYFOXoogBp8Iv8SjZMhWD99hE58BoCr55QDm1MuQT6FTpDfdyDV2RK3Zm8ZWXZEg8YJT30wxcyn6XbZeuZ68IYgVxpX2gBKMIzZYUQTGcQxg3aDxooh/4JQIUGPOXiZ8Me6YINXMRTJzTAN/QijxCCALe8KhSCy7bBkPvi52vSI4Oy+Y/nLjO2lQ0m6FImn48y4z68Q+Os/C4jXiuIfpZYT6hXvoYvyiPIP4whlfzIDl2I6U0DeUMIbuI06hXyo1zqB7h3uv+zOqKjrU3QJv+4x1gFQE7SVM4c81ImfY/25Zzg5M5WUghB6DFjB+Vnc7loECJNwYYS9CuEENORB3orR/gqelyItFlGXdBiIwZ0EOATPtBV2qqn0+Oby0THoAX66OsEykTXuGdkLyUSq18451OsBFZ1bLLJJs6WCt1AntAT0kykr+ixFCMLZc3LwaKbl9mv8l6VwBdYAn4eVqgPM08+ybGSdmbWL8WhykRVAlUJVCVQkQDeQCarLF1nQl9j0AVoYtI5edIkYwNPgTwh5ToEj4iENI1Al/RMhpk8xomrAQjpPIOMxRPPZJwJPemYlOPlxvPOZJbJN9dMmCmL9OQFYIUQIjAgPyCEAgGqpCMO8MIKBe4BmAEn9Y2N4px00MFkOGNaycuEmGXQlA94zBnUuAJBG+kwEgAi+HQZG3YxYa+3LMg7u2BM4mL6lM/motc7Y3FNmzY5Ln9nYs5EOhgUhRAiMERObKhIfY32CAOsmHhb0OIXgbMn95zTLoOGDI1gFwCQM6AgLWVwP1dTy0FJJhvBCbIpFfpULhbMVtmsBkEDwB6ZzMrncppaWiKAB5wAAqkLwEMZ0EtdEWyY7jYbKjAYkI5AO7Fyw5UIDyQ8AEgAzOSHv1rLDlrRJY6VQH0QDV0YgWgnzomDBujkyLUZEKCdc8qDT9JzTXnkh05kUy4VxDJ+Vj2Qj+X67JnA6whuoAjEohHBwJPyqYdyAOTwwzllY8BApyi3vrGRaDdN4iKD2bVM0SfLBEME+ZAtdKBfBRs50GsMC5QBr7H9E8Vl77xO0TJogHj1I5vPqtDT5bJ9L5SlmcvkSc9rCATuz2idJrk902xONbms27bkUBBZ+jo71D7NRqeuTmWSVH02QvV2dKpkI1HO6etsDGmor1WaCcaABqhJ2frQJ1bFQDd1YlDoMgCm/88kJvZtM+vbJRX7uk1nZwSJicsRv3JBpC35iM4olITce51WBvrEhxAkp6ffcw/jUczqsYQ4zmf1TQNf0sQ6PYbEoxO4BJfrusqliEVpH5VC5L+rs8dV2dhnpzztUPax7LyFvpJz+q+cmOZSBL5pLmNyE0f23+M1nBCC4xT7ZJ1lhCGnvqnBefriqySU1djSZFLKpqFLJRvIaBto6LVBss/XvLaQcd+2oGI6jvKvzwYpDHyFvh73TQPqJIn3KZNAHyGgH7wOEII5TRxUjoaOkM1Eg4JctrNGPqmPPOQvWcYhhLiKinEPmgD7FT3kOldTJwxTGH9MkjLZrDByvvfuu5pqo93ggUP01WWWFfIsFYqWaVlpkpEUFMpBpUJZpWJJ8/oPrZnXZVDlvyqBL64E/GwNUD8HR4/H5PwyhSovVQlUJTCPSSAw9v2bUPYkLw1JBLA5A8lyX0Hl3r4IKAYNGGjgkKrsyWA2zTlNje95sthbVGN9k9Nk4wQyl8nHdJnEQNSh7PvBE/B6g8CcJ57lQq/kGXrW6JjzsifGnmLGuMo192oMirhHHOcZe3KJj3HOw3U+50mqy6rExePM8slHyGVTkY57nnrLM3jlMqka6gyYWepqQAWYko+ZJMT7pPHs3zxmxL0Yb0+7/PN8WJUgMSn+R0g9QySU7TELTg+9zQ31GmDwkFjwFToAqLU1OUEbNEJbDM5HnnhuHuvrav5Bu/PzXrVKZcs69cTcxPjc0SajLO7RfpUjILByL3WbEqAhYzkSoJMjoUJDXW3e5fR48i81NdYr3jMd0EsgPyCysaEupoNO6IXOShnwDl+Uxb0Yb74qZVEGZdHm8dztxZE2JnBOGeQlD6Eit4a6etdrowYgxaCrpak5XqNP5CUd5wRooAxojME0cJ+6ZwXXTfmVdABy5CLH9xnYFX20cEV62ajAEbpJE/P4PmVX6qIs6OAeaQjcJ1A39+GN6ygXZEtwOaTFEFAynZ1t011tQZQFL4SMdX3gzP00jO5FHHkInFMnbcMRGjlCF/KE9mB9pO7EAJr7XEMPdXCEJgBmav2ocfsWbZAouE/kmxrV7X6CzlfuY0RAFgolAaDLhR5l3c/4QgPlZHOp6qy7ZRsFeO8/pjefwXXTn+h/9LesiSeO/sY5x7qafOx3Mr35bEakI76WV19qa1X2+JPI5ddYF3wuGwGaGppnjTn5bI2IS0PG5XiMKkoeIpRJU8NZn5sOaK+EjPmNMnIi5FW2/OGBYPJi/+PINQUh16CSyENe8tC2lEcc6Uhf6/5NWaShL6VJ4uweL01PxuNn1uNkCEGp6cpkMpZjOcqsdmYfdHLHWb6mt67OfPuYOH02k5iXII5OEHnKZpzf/aF16nQlyMbyqPWYDHCX5RODx+AoG4/Hstzqaxv0nU03171336fzz71AcnxwmpzpqrNsZTorcfW1jbFc+b7m4Z+H93mY+yrrVQl8GSRQnsnEJz3OzPblOVQ5qUqgKoF5SQKGt/MSu/+XV8b8OQ3/t7TZxJQ8MS/5fmnWUSr5uvr3v5UAMv9omH3trPYo2qNqVKZczgYah1k5DNRmnc/xyUdp+RfnNjJkDPBqDQLlI4Fz4uR7mqW7zhvPP8HRNAcDcMArulg5Otp/Lsf/8SgTfGoRpEIWLEXnGLJZomeG/vSU0x/xH15Hmp1jTo7uPwEASnARs8Dof3pNnlnhP6TXdfZn+W+kdxkVWvsL/Q/+O09M5aONLfF0Nv94RaFUKvVv0NjTYx2uUZrNC0OBCi5jtnI3vI33Of6bMJu654Vblsq8wGaVx6oEqhL40kugymBVAlUJVCVQlUBVAlUJRAkUCgXhjY2AyTEh2GRmgwCgypef+h/L4QHgAfev6zUCF+fEce/TJgD+AfuyHDinPupO/yvGD0qrhk9TAokNVrQV+z3wmkAIQcW+PhXdnlx/mnXPC2VXDQDzQitXeaxKYB6QQJXFqgSqEqhK4H8mgU/s/foUKDOem5tSWQY9N/mreT/fEmDX90w+H0HTR0E/oKrU2/upEw/YZz8BwP5HA3Hc01zr7+whDOAfXjnCP8aQTD4v9kJgJcBcC2Cu6E+Eg3qOafjMx5/Zy36O+fpIRtoondletB3Gm17rLcePJKuezqEEPv0WnEPCqtmqEqhKoCqBTyCBatKqBKoSqErgM5AA06jPMATXPSdBzlcN1pcvsRxCKkUrT6LaugYpycRQU9+onp6+T5931192/SGb10cDcfI9EyPNie6SR5Xfv2+/4Dry5jXN1yrnEOsrGnZbDgWWkP839B9a5iRUyJ/r47/nP/L73+DxX5Yx14R/bAF4/iuJMABUVgRk8nllc7nKrepxDiWA5sxh1mq2qgSqEqhK4PMigSodVQlUJVCVQFUCVQlUJfBRCfR0dSnlffc01fixYzX+ww+lEPS/+mWp25W1Tp4sgk9VieN8St/JIwAAEABJREFUzsPHwxdAY5/5nz5ligp9fcJzzJcXWEbOnghzXnc15/9CAql1lnra29ulpL+9J02aJD7vWbnmfjXMmQT6JTpneau5qhKoSqAqgc+HBKpUVCVQlUBVAlUJVCVQlcA/JFB5V9rgqautTXfccYfuvPNOcQ44/kfCT+msVIpgn8/B3XXXXSJwHg0Avvcp1fr/FfvEE0/o+uuv1xtvvCE+F5dYFhgCwkxw+f8lrl58riRQMdLwCgeAf/wHH+iWW27RY489psrnNT9XBH/BiKkaAL5gDVYltyqBqgT+rwSqMVUJVCVQlUBVAlUJVCXwEQlkMqp4UT+05x8DwN13360JEybof2EA4L17qHn//fd12223xcA5cZV7nM9x+Jj34AH6jz76qK666iq98sorsjBU39joQyr9jwwQc8xbNaNCCFEK+Xw+Hv/2t79FY87DDz+sj74eEG9W/31iCVQNAJ9YZNUMVQlUJfA5k0CVnKoEqhKoSuD/SCBks57nl9TZ2RnvcR2DvX94AIO9gdwDjHDNztLEkaarq0scWX7KxlPBYIr7Ma3LJa5cCp6kZsSxp7tPhEJfSSHJKmQ8aTVACWkunpeKivdDyMy6jveUinsEPgUW75PfoauzJ6alLMotFsqzrvt6i+ro7JbSrMpK1NXdq+6ePvX0FtTb58oyOSmbj3GV48RJUyTHx/tJRpQB7RV6OcJDb09hVj3jxk6YdU76YL6gNZhuzjlCJ4H7HAmRF9KYD8qFdkLM4zKoY8b0dgXLp7Oje1YdxFMmdHV39c6Kj/mcljpiPGW7HNJFmfmceqCNuP+vfmROeuenHO51tLt9iZtJH3XGMDMt5SAL0lcC+eCNtiDun4/QMX7cRFX4gdbWaTOifpCe61im66R84iiDOMomPzKCfu7BT+VIXEzjvNCJnKCFwL2YDhk4vPXmO1GnSJ86PcdhQ0doyuRpam/r7KcHPp2We9RLfmiiXMrnmiNlE0eIcc7DMcqPMmYGyiEt96AbuiJflvnwYSOV8ZHrJGQibaRFX9Fd9JPAdbGkqKPoMdfE9/G+fpIR523tnZrR1uHzrBMq6gd0EwK0uXxo4Roa4PvdMe8rl60R8Z3mnyNtUUkPLVEGSTb2iQqvyApeYjrrCvTTPjEt9bh/dXb1aPqMdhNio4KvobFUDiJeaTb2y7L7p3zvvfc/jH2Vcyu+gseR7m7rvo+MKxgsiCsUCurtte47PnjciWNRCDE954QQwixa0SF4inQiA9NKHNfwxnnkyfHww3XweUVPSffR+/Qv5IeMiow5Tkt6+CaubYblH8e2NNIUPJ5CU09PjwqmXf7BRwim2feI4x5xFX45EhhTQwiCd8ZiAh5/rklfsHzYtNEFu1SJcurq6hRCiNfVf3MugWTOs1ZzViVQlUBVAp8HCVRpqEqgKoGqBP6vBFhuzESyvrk5TlR5H3jy+PGaNmWKeA+4z5Nslpmy07RsDCBtic+Vuaj8TK9TbW2tWLJc9sSWSXrqCa1vO3niOWlB7G7OBDdx/pqGBmWdvkRal83klnxymeQlUCeTWia/lWWsaS4nQgjBk/pedXV0qH3GDNXV11OVbMVQpA2vZbkc43KuBy9u2WUzYYZO6s87D7S0T58e37lmQj1x7Fhde+21cflsq3nPeQLtApWrqTFpRXW2t6sXI4nLhlcq4PqeO+6IHrfXXnpJpI+8m7d2p6fcqRMnCj7qmppEoNy6BsvAwAXekQtyJnANqIm7z5sPaG9yPs/k467s8Ej7MMG3i1aJy6BtSD9j6lTBw4xp0yCtP72BkRvAfwV1mXbaus08Uw95AQ+cF9wO0O4GE20BX8iyoaVFogzLnPYiLYF3xaEJnaixnLrN67RJkxTfIzfvdfYgZ60b7FBOW0MXy5Ifvv9+A9uiRiywgNA36kEejU5Pu8MH8oBvaCEOfpE37QbQg84QQmwT6iUd5aALyA66kRPyoZ0RBm0dZWbaoPO5p57Srbfeqr///e/cFsAM+U1xu8MfYIrAzU7rGHl7DLKojzqgj3qgjXZOLCPqIp5y2ltbBe8Nbrui60ReMXDuAJ+Uje6ik+j6ePc53r0PIZilxGyWY4h8J4l60HeXi0wI748ZowcffHAWD+j3ZLcBNMIvAFAG1ciz3Nfn5goxWBlU+XEvhCB0bPDgwW7qTKQ7xqepstZ9ExH3BkCHew1e0YMQQiwLPqC/17JBt9D3GvetjPMxRkycMEFt1kdk2TxokGgT5EnaSKPl0229RL4hBEE7r1/cfvvtmvChDQHua9COzKmL43TrL2VCDzInT5/rDyHEdqRNqA/ZmsioJ3mPA+hhsBzRUcY38hPHqx7IjrajL5EH/YE+5Bzj3BehgzYnID/6OXLiPJPPW0zl2M/Jj04jU/rXOPNB25GO/k97Ui+8RNrdNsgUHQ8hkEwzrHOcML7Wum9QV4fbn3hohT9kzIZ/0EUc6d2A/svEU2SKXseL6r85lkAyxzmrGasSqEqgKoHPgwSqNFQlUJVAVQL/QgJxgku8gUll4ttsY8AAAwIAHpNgJpiALCasnIfQP1FlksymZcRFQOl44oxgKNHFlfq9dI5ngs0kd+aN/sm6J79ch+DyHACNTJKZIPMuMhNfyo7l+T6Ta66JZ2Lc0NIiABa0AUKIp/4egwpoBRgAEpiIE8+kXzYGUCcTaPK3DBiggUOHEqXHH388vjvLZJsIJtx9Bj1M+pETBgVADHLJG+QQz3vTDz/8sF577TWVzA+ggNBs2uCFspn0Ux7gBLowSMAjQCHyaSDPJnSAKQJpMQiEEMxyEKANvqEFGTXYgOAb6mxrE4AVINA0cKCGjhwpjpQbQhDAEqAB7bXOA+huNL+RHoMraIEOaKAc6AohWNyJi3e98s960dvVFb2Ks3TBBgMMCpTvxKI8dAbQSRsgY8py7mg0ud/A/9hjj9UJJ5ygZ599lugYKmAOoAJ/BHQkY2MPCWizaQaQ8MB1DAZxyB85cL8CrhoMlKAjSVMByjHuABppA+JjXgN16IOG6667Tk8++WQEvAAt5DZixAgNGTJE8ELZ8Igxg/zoEUf0jvoBk4AsdAgZxPL9D/ppQ9IQn86sk/K4l5sJFqN8TCu6EkIQeVqsMxhDoIf86KiRpY0mJeVyeTW0DLARqdl9qk833niT9txzL/3617/Rqy++5DZo1ODhI+KxvrlFmZraaDSAX9qt0j+pz2TO+mu1UQE9JwIaoZd2hHb0ObaldYVyQghRL+CD/kxZGfcD9K3ewD9Huxksx7Ks0wOsayEEUbf4ue+Rpr6xUUaqxJjeBsX6MhlhAOEVDF6F4BUMZIzRB8CLjiP7ATYkUDd9jwI4R4e5V2saQggiLf0U2SVJIgA25/DUbBkPdn+nLeUfvGTdJj6NfanTQJt2hV/isrlcNISig6QlzgObKu0Y07lOdJc0s+pyQoxAI+afX+gOfRfDRxyrPD5BP+1MmbQP8iCds/XLwyeMVxg7SFtvY0mLx2T0FN3AkIKRBPnkbYRDBs7iYjJusmI0RsAHcdUw5xJI5jxrNWdVAlUJVCXw2UugSkFVAlUJVCXwryTAxJEJKEBrhsEAk00m1V326uK9ZlKKlzeEECeXACoANZ4z8jDxJ42RQZx4hhDihBvwxeQYYMZknDqYkJJv6uTJcbLNxLUST92t9mIzQQbwQiuTdCbIeKgBq0x6mWRTDudMqAHO1AOwYGIMICEPE3/iMVBQJgAXwNJm7xp84aWljnaDaCb07Jw9duxYTTUNABFowBAQQoiTfcoFEOHhpV5WKUA7QGXcuHGRH4AH8gMMYJgA8JOWuqCXCT30QwfgAG8k6ai/AgiRLeWE0A+2oJsyMT5AFx5TAC70URay4Bx5V+oBFFMX/HGkPowhyJ60xANUQggRJHa4rUlHedQVQohgjA3FAE3Is9Ygg3amTQCryBsZv//OO9HLixccIEUZ0AndtAc6QjugUyGEuFKE+jEeAHgpo9EGJ8oOwbpjAAlY4j7pMGoAMOEPgwcrGKIsDaLgC1nTDrRH5M2Ar8HlRSOJC6DtAX/w58toIIEW2pu2rsRzD7rZB4D2xCgBjxgSkBuyJUAXtODhph7q5D56RltgaIFv9HXc+++L9kUWyIU66AuAbGiP7Q64NgCFXtKxCgFQTj1SorbW6cKzDp3oDGWE0C9H+KAcjsRDF7Sgoxx7enqV5Gq4JVbSAPTRHWgKIURgOr8BKgmgD1lyjjyR8eSZ/TSxTDF40Y7wyH3am7Ss7ogyNoDnfqsNNnjYO9zPsrmcjRYtkoE/QJb6MTYxVqD77739tvBgU6b8Q/4ffPCBaBvAMbJC/vAIP7Ee0wLYxyiAPKAN2XOfVTohBJekaHhClugVspsycaKgiTLRafj7YMwYq0ZZtAO8o+fIMgSXYX5oD9LHo0ulXTlnXCAefh0d/+g3GG8wdjBOeLAU7YzxDDqRGTyhy4Sa2tq44orMqQ1BHPvb3LTbwMZ5CMGklUxuEo2L0IxeRTk4A2Mv8mGs5h4yQHdoS+6NXHBBp6r+zY0EkrnJXM1blUBVAlUJfMYSqFZflUBVAlUJ/EsJAIaZRA+w5xPvUiafV5g5ycZ7zYSTjIA7QDDnTDSZCHMfA4JnqREEMpHnGgDL/TixTbOaNnmqvbKdqmloUm1jswYOHqoWB4VUNTV1BiKNBmaD1eD7vb0FTZw4WVOnTJPKQV1dPcYPZeXztfZ+tsT8lFHX1KL65gGijOBy+vqKnvR3x1AolJS63iSTU8uQocrVNyhfW6eGAQPVOHCQBg4brjSbU09Xd4zr7e1Tb6Go+RZYUF9ZcinVNzZJvj9iwYU8+c6oXJLkQLnUVd/UomxtvfKmiXobzdOQIcOcKPG8Pxf5SX2vvb3T+BDvbU2kvXHAoMgneblfX98Y7xvz2mPXqy6nlxIRyuaduorFsoFCXvCJLGqch/oEb4OHRplxDh1tbR2xnGw2H2WdsWwbLFOO1ElZ06ZN17RJU2ywKCrvsriuN/3QxjV1Q1vTwMEaPv+C4jokGRUt0y6XT6jIAfoWWHhRkbdo+ZdNK23MdS5Xo47pbfaoD9NWW22jww8/UgcffKi+ttIqktNNcftCU2xDl9/b2a2Oji6RD/rhB3qLPX3qtlzQi7q6hlgXbU89HAmcQwv891pfkBUy6XSZPc7PNbJGn8qmk3JoL+RI/TUuFz7hizoT00N65NDQMrBf59zeFVlCC3WhExWa0WdooS5ZVtA0YoGFRHnQBj+khQYCbU5+9JS6p1tWM2a0x/4wYsR8os0AdY32/Da0tJiGRnV1d4tXPOoaGrTtdtvprLPP1tHHHKMll1lGGHjG2hDVY/AIWAck05/dgErdFvACvy2DhiiENPYx6nVHiH0sTbP9uuRjzvKAl6Ej5xfyIz3pSI8OwpMsI9qKNKRHrtxvsd4MHjrcXuwGoTMzbMAoKaixZYCaBg2WMlknS9Xsfrjgoosp5PJqbFm5pHUAABAASURBVG4xmUFKUo2Yb34tOGphNbuvloslAcxZuQI/GGWQiTuNAOpcM9Yw7iRJ4j7WJEC6ymX/lTVo2DD1WR9q3XaD3Fdod/SJ9oG/+Uct4qJKDF+uP4n9jHahLUjDOW3EMWcZmkCNGzdBb731TtThjPtg2f2UOpBfyObVY52b5P5FWlmW0FYoFJSmqTL5vOvxUOI2whAJkIeHGOl/E22kMOFqaWlx+9fENm/2OTxSBgYSjhgQ6mbqBUYoZMM1x1obFkjD6hoMVi62+jcXEkjmIm81a1UCVQlUJfAZS6BafVUCVQlUJfCvJZCzl64C7HmP/fcXXqjTTztNt9xwg1598UXhwY0zZM+C8ew99fjj+sMf/hCXT8cSHY9XuteT2rqGhhj1+quv6qabboo7mjNhZ8n1W2+9Fe/h2XrphRd003XX6eRf/UoXX3yxnvjTn+I7v0zqGzzhZekwE2YyEIcXL3iC/9dXXtEVl1yi3516aqTvLy+/bA9pq5j8472DBgLv7bNfAPsEvPPmm7rnzjt1xhln6Jwzz9RD99+vMaYFjx0rEJhwv21P5NNPPx13Qf/zn/+s888/X781bZdcdFH0hOO5xGPOxLtxAEaHoA/sPbz66qv1psv/61//qhssr1N/8xudatqgC9oH2KjCu88YQ1589ln94aqrdNJxx+ms00/Xnx99VLz3TTom+EzeoQn54MklD+AHvvDoj33vPT311FPxHf3W1lY9dN99Otf88Pm2t//2NyEj3q3HKIMX+zbL/4xTTonyffyRR6J8eSc90mQPOeVT93A8wJYtHtr77rpLpzjPKb/+tW6/+WbBB6sySvbg0h54MaGJc4540Elzw7XX6jTrzGWXXaY3XnuNYmWEFo94X2lDPLbwAm/33H13/NQesmeVBAEZcz9kszYWtYud6Vmm/575powaAxsKxOP85GOP6Zorroh6cMettwr+M/m8aBtkWPGAUyeBfDnf/9Bl0U5//OMf9fwLr+ihhx7S8UcfrdPMM3oNnUsssYR4H56d+F945hld4v5w8/XX60/WUbzTlMUqCNLyigDgFNDJSg/a9EzL4TfWg7tuv130F2SGUQzayGNE679iDNxDd2lzeGQpPHUD4F567jn9/ve/15lu43vdLuM//DC+JtA0U//wQiMzwCI0ATTnX2ABtcxcIv+8ab/lxht14rHH6uILLtBjDz+sd999VwpBePbRJXR40vjxcYUBdbM6gPZEple5LZExeWhn+YeeIk/48aUAme+6L6ErJ598ss4991z92W3DKg3aEbkAcBO3qTup3rKeXm9doW+df955etx94M033ojlvPzii+JVkRd9pF3g+8gjj4x6gmypr7Gx0QainGjjJE1dZKJJNnrQj0IIcQ+KGz02UT57TrC6oKJT5Oc1ncsvv1ynu//RP/72l794aCvFcrhPP0MufIpxjPt33jrjBNwSm/hxwljGKz8TLDfoyHj8pC/QjqRlXwYCe01MmTDBBp0aoTfsa3Dm6afr7DPOiGMFcYwn9HvGNuT4jNuMVQoAffSHce4ajzFjPMaQdth884nxkT5AG5131lm6wDJnHxLGRgwKQ4cOtdFtiA0bhVnjC3RXw5xJIJmzbNVcVQlUJVCVwOdAAlUSqhKoSqAqgX8jASaUTD4vOOccHWuwcJYnlYDyo446Sttvv73uueceAXABGExyAWQ3GxxeYiAOCPXsWQCiQQa7nFPWeZ7cU8YLBvqAGd61ZlL9x1tu0YknnqgjjjgiAhuANukqcVdeeWVcSQDAaJ4JdJj4MgG+7NJL9ctf/lIADUDqz3/+c+2+++5x0z4APIATXgjQMfb99yN42GuvvWKdgCnoOs4AnHfRMVCM++ADvWojAvQBPp555kU9++xLAsgCZkiP2JjoczRqi0vmWTUBEABk8Om0CROnRjkhkxsNuigPwA4QBchhFIDeX9mocKEBJTwDmI8++mg98sgjwkhC+YArZMw5IYSgNJMxrijFPQYALxgdkNtvf/tbURbvS7MPASASwAEAgj9kdYGB30U2Yhx//PGxbe8wKFW5LIBcagAF8KZuwMQvfvEL/drAn/KRFe2/9957R0MO7Y9MAbvIN7HBgDhkuMMOO4i08ITMaMsLDUrefP11kR5QiTxoWzZ4e9nyhmeA+IM2YkAH7Q24w4sp/55//nldc801EQAPHDhQvPvMEn+AO7zBD3qADJAt4TbrJO2C9xs54gnFsEXbsWKFd7sxZgHwXjTIdDXC2IMuISNoAkgCaqERw8rZ9rAffvjhOuaYY4R80J0/2WiAHsAbdQAaH33wwaib8H6p9ZRP6kHjLrvsImjmXW3qi4DSckd+IQRj8eDmKEfvcJM9usgC3qkX/YAG2pj64RtgySaNVoi4VwUyQG8xbEALbcQ58fQx9O0KG0rgj3N04joDStqNfPCKAaHZBiEMEADvczwO/O53vxPpDz30UKFzfBaR1xngAcBqosXyfTZS/N73vqeTTjopbqAJ7/ANrWz4iH4NGz6cbBHsUz/l0q+Q5c477yzGknfeeUfP2eBBPRMnTtPrr78VjYy3eLy49957hUzQbYx7yC4ar6yDGC3YM4B60T2MBug8/D388MOiHRkXGD8udj9ALtwnHHLIIdpiiy2EXlI3r1kwVlEXfRgdwUCD/oQQBM+AetqANmUDSWSGzGk30r1pAwcbiZIG2fJKEePPfvvtp8MOO0z092M9xhKQBQY8jBRWgGicwbCKvOl/6DRtj0wwFiBEDCGMufBBX6VdOcdQctBBB0XDBvqNQWLYsGFaeOGFyVYNcyGBZC7y/veyWv9iYf+zYylWp8DRYbZHJ/3U6TINrqafHp9Eev6DI+t3nExze/xP6/vndLHu/8a/mfzPKR//TNd/fD2T9rlu35n0/8f1VtL/t+r/rMup8PNJj3NPd9T9KHfX/S+PruNj29d5newT979YnzPO8dF5+ftY+kjk8Kmlm1P+TRN/nxpdFO7weS3fpFX/PlsJlD+m+oljx9sjdZPOO++CuLR1yy23NhD8rcH197XAAgtp7733jR7xDz8cJ7zLq622hgbZy/jBB2MFwJ80boJ4TaCvp0+8i/vYY3+O4ISl/d/97m4C9OD9B1wAaJjgvm5w+K1vfUuAAABkQ0ODmOgDnJiMA3DYBA/gBqhjkg6weOmll7TddtsJgPTd735XAACAGZNuJvmkxwsGWKEuJsa8z73SSiuJ8wMPPFC88/zEE09EgAlQWGb55TV69GhtttlmWnfdb2nLLTeNm9UxsQZgQhv1xHeeDZ7xKCKHTTfdVHvuuaeWd/7VV1tJ++67bwTC0LPVVltppL2xgBXAECAMr96OO+4YPeX77LOPcUkmGi8A83i7oR3AkaSp8JgiN4A6XmZAV0tLi1599VXhSSQ9E3zq2mOPPbSRaQfs4qVmpQNAe9FFF42gHzkBiAE1AJ8nH39cdg9GT2q2pia2FUACGcIrQAIgizzYEA+ghEHkL64bIwMBOojj3je+8Q396Ec/inXRpngxAa8YJuCJd/jxAgPyAFiLLLKIAPWsUsCIwj3AVQghvg9O+3EPcDXc4JE8AG4MLRgFAF/wA7ACIAGcAVy0F2CwWCgIoxFgEcDGOeAM48IyK6ygNdZYI7b1qqt8I7Y7ciEvejhq1Cjx3vhrf/lbXA0C8ELXaC88q9CL7MfaG4+OAkTxKlMGqxWgebfddosGrhVXXNH96S33pV9HIwAGIe7THfEmo0d4yQGewUYeQDi8sjLhgQceiMYBaELGrAqgTakH2QAYkQG0YpijP7Li5TUbV9BZdIC9KdZdd924IoU+Q92AbYxUAE36GWWEENTe3qE333xLTz75lCZMmKhVVlnV+vwT83GkMAhgrKHvYeyAb76S8Zg9/Rh9qGf11Vd32iOEfrNaAH2HVkAy7YHnH2MB4HqVVVaJq3EAuBhI6FsrWIdGuw+us846Gj16DW211WY64IADxEoKyqR8DIw5e9uRH6sfeLfeQhIbN6IbGK4Yj1ZccWVhbPvBD/bUcsutIIxw0ILXn/rRUcYCjIdLLrmk9v3J/tF4QZkYdeiz6OqYMWMEiA8huJogVsEgbwwDrBaiHZApK1rQrxCCGGugARnQd+izf/3rG0KPDzjgIKEjF1xwkb797W/rvfc+iAauZ599HpY8TtbqRRumbrjhJjE+LbzwovrVL39jWWylNUev4zSJ7r773mhsgdfGhmbt86N941iF7KCHdqWPPPHks27HCc7jvzAz+CDOP8mRtPN4SD5z/t1oZYiY06MSlR3kEI9BvnaBs44llZmgO/zLY1L0/aKY/P/L+/8u36z4f67vk15/DH2z6vm/6aBZETSXNMfH2ZT/cfLor99Vz9XfXNAO73NBfz9/0lzp32de/9zSP7f5/69e9sv1P42fi/pDSehgOcxN//1P6fy00s0F//Jv1jg3Z+WUywUVHeb0yEN37vrPnNH9eagXGtwC1b/PUAIhzSqkGYVMVn3Fkrp6ehWyufjubaFU1tPPPKsbbrxJyy63vH5/yaU6+JCfa+PvbKn9Dz5Mf7juRu22+266+977dNzxJ2j6tFbNP2phHXn0Mdpyq611yGFHxbw19Q3K1tbp9jvu1Flnn6NFFltcBx18iBb5yhLq6OzS0GHD9cifntA9LueAAw/SY4//WceeeJI23mRT/WifH+uyy6/QGb8708+Z4PoP1a233Ko0X2PcV9LFF/9et9x4szbecCNde9U1+tlPfqpNN9/Sk/zDddnvL9Xa3xqtKy69XLfdfKv6unuVy+bj+a9P+pXWXPObetwGieOPO0FbbrGVvrf793XRhRfrvHPP19Ahw3ToIYfpofseUHNTi9ZfbwMNaBnoiX5Za67xTW3+nS20uo0dAALAGpv0VSb6eO3w+q2//vpaddVVDaDateCCC2rbbbfVhhtuKDzWr7/2WjQ6PPzoI5aTebr9Nv10/59po0021g/2/KEuu+JyPfjwQ5o4eZJOPvUU3XPfvcrU1qhULqmzo93tk1VPV2eUSblQVMFt1zp9ht597339eN+fxPbYautt9M1vrWXtCrrv7nt00i9/pZYBA3XhRRfrzLPO1uZbbKkf/2RfnXv+ebGOsePH6ehjj9Grf3lNaU1eY955W/sfeIAyuawuvPgiXX3tNdppl521xdZb6bgTjtf5F17g9t9Dd9x5l3578inK1NSqaJ2hHtpwz7321u/OPEv7/HhfbbfDjvrVr3+j666/QUsu9VVd/PtLRHs7gwYNHiKFREmaUUNjkzbZdDNt9p3NdfY552rsuPHx3uQpU6Ne5urq9Ufr0aTJUwSfg4YO09ix43SUde6pp5/Rr3/zW11kndh2u+31bZeD7v7yV79W3rRxJI0LVE9vX5RF0cc619nb1S1ooW50nfpWWnkVrbv+Blpr9NoaPGSoZrS1K81ktdhiCwve4GXTzb6jvczfFVdepV12/W7k8ZVXX5Pv6L6uAAAQAElEQVSZiemPOPIocf2DH+6pK6+6Wj/56c+07UxZQFtNXa3OOe9c3XXP3appbHC+oC63K23dNr1V3O/q7HC/7NY0Xw8fMVi/OOJw/ebk32rX731XgGQ8whh78AYDpOVfY2OjMBgBQmvq68UGiRgyWLGDx/mOO+6I4HCd9dbVvvv92PXfqT9cf63arFt/evwpNTW3qM3Av9vjQU1tvfoKJevSaP3mt6fosJ8frt12/6H2+P4PddPNt+i99z/QyaecqilTp5n+VLfedruOPe54NTY169777o8y2WLLrbT/AQfG9v/u93bTs889rxNP+qU62jvVNqNdT/z5SS237PL63RlnatNNNtM6a6+rE9xH9/zhXurr6tH88y2gXXbeVWmSUY/7Mf0PsL7eBusrpDKvfVLiJ2kS1DygRegsfUVJqqeffU7s8XGgx5yDDzlU3zEtX/v6N8xTUXe5X9AOtPWll10u2mtHtyPpTjn1NBsafqrbbv9j7E9trdO18y67aplll4t8j0M3rQ/sYZJ4XHno/gc1wQbTYYOH6g9XX6ucx9a21hnKWX4FG0CvufJqDR4wSD/ac2/V19Rp5Mj59ITH13PPv0A/3HOvqGtrfvNb7lsn6tDDfq6/vP6GHn7kUSkkMUx1/dNntOlH1jf62MbW7xVXWk1mXI8+9Ehsm8R1/v6Sy3TDTTdbP3bTpu5Hvznt9Dj27rjzLnrx5Zc8Zkj1jQ1xXJLlWTb2k+knlIpldZtWyuSaY7zvNP985J4rn6f/3DKfHf/l8I+6rfrx4hMfZ5ZRKev/5P/n+wZsVBRBik9ieseVA2dl/ePom/4r+54MNGeV/8/lOQ1/5P7ER5f9j3JLZHf9//mxP29/emiMBZjW//gYeenP38+nPmH9/Xn765uT/x/NXzn/BMe5pF+W1Ry1m1mN+eay/ea6/godn9XxM+df1le3RKTDR81B/3Vei09zov9zn68kqI7l8M/hf3pt3kuxD0kln7v6T3j8jOk3wf9Tef1TfZW6HV39+6wkYK81wBUvK2CWEEnxRLC9rSO+twuQWGed9bT811dUTX2jxIPTAe8qXu6VV1olvjf8nL1VhZ6eCJhXWGEFT9h3EB79q664SncbcNx5x13xndetttw6elrx0tXYywyAbmyoFV7R5e0xb2x0HSaCI17PfG2twfqa2mCDDRRCiCsLyFsoFuMyfugAbC/lvPVNTQZyRSlJPMEeqR/84Afxnddnn33WQHGsXv/LX2J+PI14bqmbEEIwX2Xx3v9SSy0VPWt4GQcMGBDfrZZ/0OKD0jR18QmnHxt6LA/km8vlpIwNLdTjXGPGjIkee4wCX/va19RiDz50IP9g2nPmebg93GvYI8274aRHtklqtOP8/EEH5QbHkaahoUF4oslHeawU4H5ba2vcH4D0o+1JJQwYPDjKEi81HnfAFDJsb2+P8pk4bpxYdRFCiO2y8sorq87tAj9sUIYsBg8bpt12203owGiXSz14p99//32xqoJVD+zgTx0zpk+P9S2++OJabbXVDNhKwtuMZ5X7Rbdlb2+vkjSNK0iGDBki+GF1iBNH+cDzX155JQKXUaNGxXbtaGsTXn+8q1tssUX03ld4Iz2eb9oa3pARAJiN8mgT5Eyajwu0S0VP8/l8pAWZQV8IQUXTjZxZdUEdU6ZMEW2F95sVAKwqwXs9YuZ+CtBMOvYTYIk8HvznnntOf3/99Zgv0uN+WSkfnaB89By5EOgb0GSh2jucj6tdoBNZkh9ZwiPpujs6YvuPHTtW3/zmN4WHGb3u7esRZWdzOWO9vL7yla8IOY2wkYG83EuSTOyzgwYN0bBhIzRw4GD3h3ob0mrcD7IaNWoRLbbYYlpggQXEngNj3nor1jXffPOJJfx44KGrq6tL/BZaZJFYB/fxlKPX8AGdf/vb38RKAhesIdZ9PtcJDegtY1B3d7cInBNHPn3ML4Qg+sLIEfNpoME3tDB+wR8yuvTSSz30lbXWWmvp6yutpMaWllgifWdh88XqiEUXXVS8RsPqFVYkoL/I789PPCE8/PS5Nrc5aWhTxjEKQXdpQ84Zf3g9ihUulCePBfShqZMmadrU1shXSLNCF+obm2N7NtQ3xlUGpd4CRYhr2n7QwMFug1o3fSr6endHl5588mm3ZUbrrru+Vl551Xif8pETmVkFsqqNkWuuuaYGDGhw3qCQJuLVGeRQ6OmO42bIpEJGRRsai4xdgdxCZPHEw/6sY+U8Rsyj/5J5lO//n+3yJxADaT8a/v+SqldVCVQl8L+SQKzHIzz9MZ7/B/9IWwn/QfJqkqoEqhL4PEugZHxViJPgxMATYAK13Z6wt7a2CjCz5JJLitDnCfjUSRPs6Z+itunTxLL1ensXmTC+++678T30EIIGGrxVAGAIQSxJPeWUU2JZm2yyiQAgLC9nghpCsCe/GCeygEiAZo2NAnHyn816npxRr+sFbG688cYCBPGKAMuHWYJNGUsts7QWWXwxlfp6bYiYZCAyXV32ZPaVilp6uWUNJobpb2+9qSmt0/SmvdovvfqKvrLUkgLoQzshBNPR1ycLQtTF8ug99thDABg8qACGPu5bODG9J/A+/dg/6CNvZSIO0O0yaGVJLgBhm2220Ve/+lWl5pV0IQSxnJiCAS68LkB9LGMGwHmWHyfvbrQom9heBoukpy2gF3AF8CYumE7qQlbIbuGFF3YRSfzkGaCss7Mzgg8ADXRMN1Dn/X3a9tFHH40GBcARryyUzH8IIb4eUJEFr0jAAysboJP9Fiiz0cYCrtkAkrKIIyBLZLv66qtHIM9798gE3gF30DzUhgVAJbQ+9thjeu3VV6PxoWBAgucautEvgDUGH0AkAHmFFVaI4IWN0igHoI/nG94AZcgGPYVHNssrmB/SzS7QFmmaCkBI/yDQLgAq4rgHXxgGAMHwzGfqMEigp9DIaxC0CfJjUz3uV/iGT2infehrmXw+Am7khlwAu9BHvbU2CgE2AYE1dXWx/dFX4mlbysFAg3EMUEc+yiAOYM0eBhh6WFIPnZQZ9SdJxCs18y+4oHh1BT0gP/fK5aLrSQz8WzR8+FA1NzcLnQr2tkNbpZ3705ZFHZMnTxYygmcMPLQ/hiWO0PT1r389GoEoC7qQJYYJZPLrX/9abK75gccTjHHIFzkjX3ip9KdIuw0XlDe7EEKIoHrUqFFRl+HbHUiUgx7A53LLLaell17a40efppl2QPn0qVNjH0EHWb2DcYP+Wme9Rnfh9+KLLxY0p3W1YkwhjF53HW26+XeUZDN64umnlNbWqNjbo8ee+LMmT5uqFVdZWQt7rJKnXbQXY+WwkSNjn2x33+P1gHKhYJA+QOgz5aNf8Iis0aeRTk9fJw4D15tvvhmNdhilMJK2DBok2hxeqYN+U+dxelUbAJAz+gP/8IB8CbQl/SEkiSgz9biBjKmjGv69BJJ/f6t651OXAEBkbitxR5ybIubOCja36jO3+T3fmSv+57L+uW6/uax/bhr+v5H3M+Z/rlmI9H+WbfBZ1m3pRf59nOO/z5j+Oaa7mvFLIwGDR8AX/IQQ7HxL/VAoxwkkE3be5wYIHnrooWLiDvACxK+33nr2NK0s3gnHAwsIw/PLRPn/sfcWgHYU5//3d3aPXL83CYHgQYsTrEiRAC0uwR2CQynFKS2uFaQ4xaW4lRZ3d3d3SAixm+ty5P1+5ubwo30htND+aco5uZPdnR15bGYfmZ3V1B9KNxFOjPX7H3g4KrSjR48WCmq3I80o9SiqKLhE1ogOE/kGnko7OAowmGiS6BnGAoYin8Qi4kbklPef99lnnwgPCu4GG2ygCnxE8Fga/exzL4poLFFZ2o992YAIwQ/ANBWKL8ZAl+FCAQceFG2UavqmDgYI5yjMHP+ZhBIdQrCdVo7FMZzphwTu4IQB12/jlnv0wz1gQCn/saPlKOrQF+MgNuL/eHfazIrtorhTB7gwBElynzhRUP6pR/SRDcB4B5xoNEbP2muvLZwqq666ajyySRobrMEvjDgMC4wfaOUuowMH/mCYQQsMbeAk8j3MEV/KwBfekcbpA+2JvuMcGDVqlDCcVlh2We21117RKfTgQ4/GHeahEcYK+BORtDUkIqk4g3AAIIOVtnmfH+OHexhjE8aNE04HHCTsLYCRQz8bbbSRWFnBNbLw61//Wvfe92B8dx8YaQ/6c5xWwlCCJ5ThnASsNXZSmfhk+2DeWoYwaEMIcexg+L722mt68qln40oHnCQY1kTYGRPAh2OFDRLvvvue+H54ReaRRXhPom8SsEJzDDrGDR0DCzTL2HmEvCInXFOWOlxjQIbAe/wdQkYwyqkLfIytJE2FMyn27XKsAmCM4WRBnugTOOiXPpAreE4/hUKfI9U10RHIuKJ9+sbJwpg8/PDD45jE4VPBd+kllhByh0PwhRdfiXgj/8jKJptsIuYQ7rFPwSMPPhhlDniRdeiOrHANTCY8p9NM0IH2GcdE4yv1gROYkUH2PmD+QFZwkGy44YZx/kB24RvvzjPX4ADACQofSThsyAcAeM01PB05cqTpUueo/BOiPM4gygEDqwfApdcOVvj89BNP6OorroibSG699dbaYostxMokNkJkvDLXQWvwhe+00dLSItqo4E+/zNU4h+aygw94GPOZfD46a+A1jqxMPh/3OEEuwJ8jZZGfEAbklvGHo4ryIQRuV9M0KJBM494P9BZCQ6qgD4mcUJZJlex/69Ht6zuk4LrfJn2XPmPdfwMRIPW3gZ06EQbj/q2P/wb4YxPfFoZY+X/gv/8m/KNAfYmmU2Fj7JK+dOf/TqeW+dZy9G3r/x8E3+/Z9A7/90u9au/fHwVQkAd6L1m3Lw+c+v+SI3/FUkE9vYUYVa2rq1E+n43RSYwflGoMTYx3lGGM7kUXXdR6aeraA38orANn3+1/lF9aqBzLdlpwjmLcVygrm8up1hHRbC6nnJXcSqpvaFC7DfrV7axYa62fKe44bqW2WCqpt69PwYYT7X6fKYQgE178QvC5T8DPB+v3/8cPrr8qhRBsv5ViwrjBUEOxLzuKGBV/44oRR8oaX4zUaMi5MfohUQ/jjQg2Gx1iXJMPjV1smn8YEtSnEG1gsCAfGCkVWJAD8mgPwxK5wbhaeaUVRF3KcZ82uM8RxwOvP2CsYzyRR0SdVRCsRqk4JTBcwRNjFbzAnTZxEhD5r7TL+U9WWDbuyQAdaI/yHKeVaOvL96EjeaSCZYh7lfagGdfAQB6GWcb2NZFbaEAd4GHscF4pu/zyy4lVMcOGDRPRezM+LuGGXrQDbhj70Jo6JD47CSzQHPmhz5hvfnPkmsT5t0q80usEnPTNSgAHh1W00d/X12MQi7FZ8IJ/lAFeYEIG6Bs8oTuGN7QmD/5Sloj72h6TOMC4nmf++YWTkb0MkD8cP3vssUf83COvo9AZdKjQI9La8wD500rARAohRFnj3MB/sQJA/gEnPAJG5KaSkGFWuFva9QAAEABJREFUCeAsY2UETinoXet5heg80fiHH3lEOKHeevttDRo8WPPON59mdoSeVSxvvPmm3v/gA73w4osaM3asFlxoIS28yCLiN2ny5PhawUEHHaQ///nP4hUBnHysoGDFDqmjs8esDRFu6EqChtABHLiOa/OJQn7LBK88aSuby/mQxv6gEflfljdVf19JgeQrc6uZVQpUKVClQJUCVQpUKVClwHRAgRAGjE+UP5RLFE2MlYUWnD++D8/72s88/3xcasoO7izFfuopR6+uvlp8GpDI8pZbbqmmQYMitij1LGu+9NJLhbG26siV9MILL+iSSy4Ru4SjRKNgYkCgeONIIPKMARRCiEv9aYgIGu/Fck6kl4hmbW2tiITNOeecWmLEoho9enT8LNjjTz0Vo27s3g98Tzz5ZPyUGxE8drLfcOON42Z88o/VAETHoyFRLKpswwlDpq6hQSxxBh6MTSJpLh4V46h4+yIq3j7+M3/Qkz5CGKAvBgz9kMAdpb+3p0dEY7kXQhD3gIH2n3r88WisDB8+POJMHoklujLc1tr9l8aEsRZCiLBShpRzpBqDGxout9xy4jNrd917b/wEGlHaBx54QM8891w0tNhMjs+lsYM+tMVIY+UAfKEtIsPwh5UF0ILl98gIRgs8xTjiGn7z/j9fJHjKPLn77rvFKgzeoX7+pZd05z33CBkimo9xSFshhOhoqtAWeixiY4n3paER0eAnHC1ltcFKK60kjDRg4hra4FDgSxDIwIOOHF9//fXRqOIcI41VKsgFS8zBC94Hot80Mo2UsWEE/yjCmIDGJGAmj3vwUTZGkWeuuVehOdHvAw44IOL/mg3Chx56KMoqtHn00Ud1ww03CNlkN//FlljCzZQjv+F/pIVhzOZykae0Td8hhFiOfsirwIGscY4ccY9zDHDKQGfkCsOSfOjH2CoV+2ULc2C8GQfew8dxwRgrWr7Ajfq0Td9SybCUI6+y2VQ4X2gbvtMuZVg5w5hk7D8xlf9E2cGdcQfe8OPm224T9AEu6ja2tGj9UaN05JFHisg7/fK1Dl4TYLXJ/8Egcc+AUG2aiTrwhSOwcXTlCD+4LbP0Etphhx3iXiUPPPyw+BoJq1eQFWQHmPkCBl8cYH5D5ukQGcfxCS7wkFUPrDiBrvSBM5TxQBs4M5gPeRUkk89TPdINGuDAYtUBGzQyHtlDgy9/7Lzzzlpt1ZXjuIaXtInDkyN84ZUNzmmMcYkDA2cZq2/IY35ExnEEAlOSpnF/CeZkYAF3jrRNeXck5Dvj+YIET6BXvFf972spkHztnR/MjWBMv5x8Gf8gDSlefOk/8r6cvnSrelqlQJUC3wMFvu34/R5ArXZZpUCVAv82CpRVRP8X/6FUFxzhI9qHAohSmctn9fY7b8VPltFprjZvRTGxDl2Mddisq6OzXT293crW5KRyUb3dnXrSzoHTTj9VZRsMW2+zlQ44cH8NmWGwbr3tFt1x5+3qd/mMDQjup5lEn40bqwcevF9PPf1kbCtfX6uSYZGjkLUNdRo39lPdedcd6u7p0qKLLaIfLTC/Zpl1ZvXZgHnr3bf18ZhPFMs21itjmIvut8/1M4bpoUcf1uS21nh/9uFzaLElFo/ln33hOfW7DCnCkcsYJ2nC55/p3vvu0UUXX6ixn41RT1eHglWWLPcNTyzvfulP3/DLZDK2U4JtddPLZVG4+WzfrLPOKoxbDA0i22VH7H37i0i+T+L7xdxH8cegwLAiHz7J4VgU+PJUOJI0CHhYtUEKvs4bd5kOw2aeSY1NDY5CfqqPPv4wlqtvblRzS5NY0m8AVVNfL+BgmXPeRgoOA5YzY1RgxIz5+GMl2az5Xo5LybM+l3+vv/Ga/nz5Zfrr326KNJrT9EUWxpmGwJTms4K/pNrGegHja6+8FOn71ttvRhhKlpm+/l5HITMxVfiOvKyz7toR7osvuUhPPPm4llp6Sa208opRRgqORCfGkz67LHOvvvZKbL/JeHENnzKWMbnMa6+/qldefVnAAUyd5mm/6wPPNJP5Dj4WRiVuh4SsBOfTFueJ+ygYfvAgv9ft1ltmF1t8UT373DN65tmnNXHShAhbrq5GDaZDy6BmIeP9/f3C0dTa2ip+GHfd3QMb5mWz2fheOvkYYyTkiWMlL5fPioV39A3fgQ85rcABjMjB4iMWE3Lw0MMP6gXDBG0wIJEhZCrN5vXJR5/EDRVZzs745x7tFSxjtM857ZGQL+jGPfKhJ2VmGDpEdR670Ix5AboAC3SKsHqsT5o8Ufc/cJ/uuuM2DXJ56vd5XHe2TxFpznnm0ugdd9Cuu+2iRzx2P/zoA/WZvrRDoh9whQbflKAnKdLN9CzbycE1TgvGU5fl5mXL4xtvvi7wQUYZK/APOanxfPfue+/oU88vtfW1sQzlFjM9115nLb3z/ru67sbrNW7C51pxlZXsPEzUY1hXWW2khnl+uv4vN+j5l17QcOO07ArLxfr9vo/M3HP/vZEny/x4af3Y92bz2JlxlmGaefZZ47zJ3FPy2IA+9Mk5dOQI3ckr9vVp3nnnFc4HnJVs3IkzLu8x3G/Z6vP9TD6vrs5O4UB72E4OXqmCHvCXDVbl3/ixY+OrNF1tbb6SeC0g63rxovrf11Ig+do71RtVClQpUKXAfz0FvssU5rpf+1rAfz3iVQCrFKhSoEKBEKJxh1FQtpKctbJMFJDoFFGja6+9Vs8/80z8nFjOimFDY6MwHC+56AIdcsghMYr53jvviPfRUTxff/31uLR1++231zbbbqu11l03vmfO0lKMWiJnGJ9cU769vUcsgyXax/us8o8jkWCWWqO8EjFGcSXaW+f+OUf5JWpJFO4tR1hRdGtqa4WCT7sXXXih9t13XxGBnNLaKiLGKMusJiDaTRkSOINPb1eXgB0YTznllGiEd081yOjPYEVjHjpx/k0JRTyEIBRxh3Yjjakz3BF9ItxEOJ9//vm42zcKOe2SwIN3h6ET+ZTP5PPi3VzqkzBkaJf71OEaXLgGF3joDjXTLLPEjQYnT54cd/Z/yf2x0ZkcFYwbj40fL95Fhh7nn39+dPZAd/Z8gC7whUh+V3u7wKexqUnQgqXPN910k0499VSx4mLIjDPGd6drHEXEEKE9HBvARjsYK+x0f8UVV4j03HPPqbauzmQpCDmgTQxP8MAoxdDlNYDW1tYIN3sSsHFjY0tL3EAQXKFDBU4itQ/ed59YzUEEHvwpQ5/sD0BkGXpSp94OD3DkfFqJ96HhP/CBBwn6cgxhYMxQn35CCAJmVo+AB+/Ts4wcWSMKzFJ22pN/8I1NCo855hgdd9xxYoWEs+PSf9rnHHrQN2MK+oUQYvshBJOnJH70w5H7FZiAgXMi34yhGuPKmMHgxQCkL2SBupTrt5HIHhSMI1ZrjB07weIz0Ee8b0OyApNv+C+4y1LkG23ALzb5w2nEppCsHkFmiJrDu8RzCat8KMf44t125pPLL788zifUZaUKssWKAjce6cArERir0Ape0lcIA3BB75IdE7KDi/Jfl6BLCCHKLWVCCIp5dszRPvsRQOMHHnhAb3nOgj/IRd5yyQqJiy++WKxuYpyO//zzGEXnqwpmRPzyAfAyfqE14zn1mAohaPhcc8XVRrQLDqwWmMeGeo/nEnjC3MrqGvJxBgIbqxw++/RT8aULVkq88cY7ca7hXggh0j2EAfjBAT6z+gb+sroHXrGCgLEKTshPsTjgeGRVB3Mocji5tT3SgPK03TZpklidxX2cP1wDZ2mqU5Iy1fTVFEi+Onv6yWXAIzy5fH18aOby9gw3N4tNMV566aVvRAQhIiFoA6ls4QqSDYOgVD3dfRbcjEI2r5BkhEf56aefjg+NUaNGxU++8FDmQc5yIN6J4VumbNARPHEED1QmACYsJtYv59Fvob8k+glJVuVSiP3RZ+w/k1d3V68fmlLweUyGqb/PUYqefvU68X1TGba+/qImTZ4izkkdnd3q7SvE6wKfRKpcp+7HLlfKl31sb+v8om3aLRaMv+EAlhAyAo5pJn3Hn2EHzs6uHgETqVgSn7RVV3evPYmJSrwf5HJXX3OdFlxoEd11972a0tYRy5c8P5CC6RLS3AAuPpIHHUmcx3umMecVPCNemvaPiag4dRKCX0xcgUnSfA1hQE5oh3ahF/1xDW/+etPNmnuueXXpJX8WfVZ4HJRGXnPkQVDwREUflfbpg2vyv5xHPtck7jFpy79KPnVI3CfPt9TnhyPXJOpwPwTD7Zv0zTX3KuWdLc7J4x71SZW65HE/hBDLFS0vwfiAX0d7V5TXvt5ClE1oAM4Txk8SchavzRvkmHrUoS3aBBbwIdFfJekbfpXyBdOQtkIwbS0vjJspflAEw0Z/kz02gmWIds8666yozDd7nmC56BOPPyV4FxPjzDAWwSvJivEZxwLtTB0P8JpEPryeVoIWlYRsQAPapD4pJImC5Un+FYwDyaeGJ8SHJ/IHLwJzCcnlUXR4Z5lvKDOvdNo7Tj3wJ1GeY2yHOiGIuYdyMW+q7FKms6NbQWmUzzRbozRXG+egSRNblZoO6VQagGNq2hRNF2gbr10W3tFOCMFjL/N/KU0VcTO8PT09cclgLOe+4TV8ACeUCWDj+u/aor5hJx8ec4/3GcGNdw7ZCIxluLTJPVIIhsF1aFf+URf6FUxXzmMZt0t70CL4nLIhDNAauChDH7RLcjPVv/9iCoQQInQlR6VkZTqfz/raDxCfD3KUctdddxWyQuR+l1131umnn6677rxT5517rkZvt5323HNPR7Ln0nbbbaO555tHnzlivs8+e+vqq6/UHnvspi222ExtUyars61VG220ofbd95eONL+m3/72eH3oyBp99LIaICMt7ojpWWedoZVW+okO3G8f3eco/Ml/+F2s94tf/FweCjryyMP10zV/FmGsd0TuiCMP09LLLKnTzzhVG45aXyefcqKNqVt19jlnaqedR+vAg/bXOuuupfXWX8eRyRoNGtyiDTZcTzuM3k7PPf+MVnHUjjb/4kjdhef9STvssJ123nlHjR37aYRx1VVXETAWCn2Osi2ucePG6ogjDtNVV12hBx+8X9/0w+jC2GQ5NOmxxx7T2zY0MA6PPvpojRw5UixdX2uttXTGGWcIBR6jY4899hDLoDFk97UDg430MKCTNBXGFEvxid7lHVEmdXV1KJfLeM7rt/GUF9HBnKOXRBv7HV3ddtutddhhv9FDDz2gDTdcX8ccc5RuuuE643GV2CCPZdAfO8q/nXnK8mb6QifjnewQgvbbb7/4KggwXmdn0FFHHaUdd9zRMJ+mrbfeMraNDLFTPLydxxHPgw76tXbaabSuvPLySKvf/e4EbbbZJrrmmqvskFhAP/nJ8lIiTXD0FBno7GwXMshKEiLHpVJBP/rRfJa/kYL+iy22iJZfftlYBt7XGr9a47/MMkvpl7/8hefbEGHZfPNNdfnll+mRRx7Sr351kEaN2krN+/cAABAASURBVMAGznPafvttY/2+7k7Pp+7L7dNf0bIP7ZQGP5OLNuxm1YorrqDjjz9Wf/rT2br55r9aD+gRtKT8FMtzCGVRPsN4cZSWVSp9jvxnHOHudvsZ8+JHCy2gM888XZTde++9tNVWW+jSSy+Ocv373/9W6623jnCU8H45hig8Rd8dNMMM0dDEcM7b6ZPJ59XmyCxzK3Ms5xipzLPQBZjGjx8naAKM9MeeHcAzeHCLxnz8oeoa6yOPVl99VfP+aK3giDP43XPPffrrX282jVezXGyorOf/4cNndX+tamlpijTtsfxAH/CGX6wQknEu2gDPZtNIl5qanCPI7whYDjroAG255ea6wxH+tddeU4f/5hDdffeduuyyS9zH+jr44AOjjO655+4RrpdeekG7eswx7v7617/obx6LJ598YpSbEY60zzTTUDU0N9rp06bllvuxnWWTdcIJx7n9O3T99deLZyC0wsjlecV5CME861PGz8vUY4ZnaNnPsRCC5xELnXVS8rfZZhshV5dcclGEGb7cbbgvOPcc7b77rtp7773tNBwaeddsGKAt81DBcxb1tt1uaxVL/Vpl5EpqbmlUd0+nkMnOzjbtuNMO6rcJsfAiC2qllX9iOvXEso1N9SoU+3TIrw+2Y/IGneu+HvFc8uqrL+vaa6+2w+H3cZyOGLGQcegRNJ08eaKdZF2RHyXLLfM0Xw5hlZZKJa08cqTrnRjnBsYlcwevZt1+++067Ne/jp9QZV756U9/qlUNKzTDUcdmhNhk5513nnbeZQ8deuih5uN7qmloUJLLue/q37QoYEma1u3//nt4kEIIqq/Lxc9lAHF3T8mC1ycmH66nlRhElZR4ZIQQPImWLZMlP4yK4l0/jzhNmThRt916q4466ihP1r9UfOfl9rvV3tGnya1d+ujjcXr4kac8QV4qvLXsAnr5JZdYcWhT3h7MwfYu19vgABYeTkx+KJj0SZ5nWSUe7Ag1nkImS75jWdfQID5rYWDENzuZQEMIcaKjLOXkiYG26t3PJHv5Hrz3XuFFI4+2M/n8gHOEAeHBRt/kU5eHMedGOh6AJ4SByafb0YSY+Z/6L0jdU6bESQ44coaTqArdRdgcJQlJEnnJ0h529mWZEAo9EZKcvZxMIiEEodTj2ey3h9LMU+q2al2/QiN2bWayAD/6yEALOvqGVEe0wBEBHmwUDcFAkzwBY1TAD+iMDHl2i7hgVDABVTyj1Pu6BDyxrguAAxMbDwHgyzoS1NHRYdaUxWQWQjBqJYtjIu7RB8YT9EgtO7z7ROKcPO7FB4hxhR6ci5/bAUbo94/lqUNd2uAeYwj5zZqe8GSgerDIFSIswAretNU4aJCgF95n6E5dA6uhM8+spsGDRV57a6sKNgiRQR7WPOzoh/rgQ/SL/KgcWp7p72uTnXTUifCZVtAIXpCQpxYrIuBDfcZfrw1l3le83J57xtgoO/CIyPCeYcn85F1WYMNzDm/LzoPOtMv47LczhfwQQpSvmK9p/4CtkqI8Gk6UH3iO7HSav0QIkXPwhkchTWVBEnShXOzB45Y5oMzRGeAIP8CrwfNKNpczqRODGWLiHrCCM2XrGxuthDRHAx1FgvshBDW5bpKmkTdmqJhz6JNoCHx1V7E9ZAJ6wKeGlhay45wIjPDQhUS7JUdbYvKcBE2hGXhX6kBb2if1eX5BLpgXwZ1GgRXY+nt71WPaRFnyOKcfog6UYZxQjjkgSVODmRr0kpBF5glwphx0p11klyP3+TwVMgPNWh05YE6NuDlqnHiuIQEbR9qopumbAgsuvLCNqq3jztRzOaqFws07zeecc45Ycv0HG+hE+XHit06cKHblR75GjBih9ddfX4M9h/DJtfrGgfHDBl84FJBRPqPF/My8NmLEojbQto87xFOXSCVBiOuuuy7K5mabbRYNTjbk8oQuxgjRVZbGY7zuu+++ca8BIv18mQCF9u23347G9ZZbbhnvZbO5yIw55phTOAB575q569FHH416CXoHgYdVV13VhutOwjjwpCAPEM0+fLiNphVsHM4e359HuUaXiQ1O479NNtlEP/vZz+Iyb3ZFP+KII/T4449HnJpaWgQtUdYZL9AUA5x2iQ7yxYVf/vKX8T1p9CieKcxf0I75n/mEz5UVPNapP8ccc8RPnTFnswyYiGIIwVNL0OChQ2N0fuedd7YRvHzcDf+www6z8XFuhG3FFVfUVlttJSLFzK8hhDinQSf4y9cC4CvzPzhAZ3QJnBjQiecA8xjzDZFQeHL88UcK2rKr+/777y+MkcUXX1zwhx3PoSm6HDyAj8DPnMscBw7gmbfuAM/pHxiRM8gdQlDkjeecxpYW4UBh3wFkDh7+9re/jQ4UzsGJndW5xzvcRJvjXOi6tAUt6Qu5Yp6b2c9bPhuI0wWeXHrppdHQJCpL1HiBBRawAVsrM1HoTDyDmLuRY/AgAs78i84EzBhk0DDnZwxygzMF5yt9QUueo7PNOWfUSYEB2WZOrcDGNXMqm86ROCcPuJmTKcc73/PMM0+Ei5Uj5DNeeUZCS8qw0R7yduKJfxD4saIG2HDo0+Yuu+wiaMiqC54NjE2cDTzLwJnxBp60R9/IHPoWPMGh1WRdD/hntK6+4YYb2ll3ZJQh3nVnfKLTU49PWzIu4Gu79RnagR8EHE844YRodDM34KhHVviqA/APGTJEvEc/3GMRRxrzAxHrDz74QMhRs5/FbPxJWZ5v0Jtz9EhgA27omqTWD8z7bC6jRUeM0OjRo2Of0Iv5hnaB9fnnnxdOK3iHfKNfA7/8A2b6WH755bXuuutGuDDGyfNtqx8ZIUebbLJeHFN8eg8ahxAin7mGpoxx9hlgnK2++upiHw50L+YgnELARF/gttBCC9kZMZMdCf3xWd1rR1OTnTQFOyehO69Gwc/NNt/Ul2Vdd/21dlYeoYftCGMDw+3sAGMeXXW1kXbazuMAZ0+0DegPuV1qycWiXDAey9ZDKnoA+FTTV1Mg+ers6SeXCXmjjTayt34PMSjnmH2mCDyCziQQL6b1X5KRQuqHTCUF8WMgkLg39pMxuueee4QH6oILL9Wzz71kAe7RYosuqFEbrq3NNt1A66+3hhZfbIFoiD72+LP2LJ9hj+VhYkC+88YbcbJF2URB5SHBYMpkMu53wKhjQmRCRvnHqK3ciw+JEFS0Qk29ONEbQOrLEwGTNhODs4TRxCdneGDxoGNjD/qLbbssRgZ0YUAyGXCknkdbnIDiPWCyFzVvg48U7/+H/8M4xSAFH9noYskZycQRCgPdgy804Ry+ACvnlAkhmEyJyOeBgeOCwY+BAc48qKAT9In9uA8+l0T0VN/w45vH0JClhjyUKvSnX2Ag0W9sxsYZZegb4wUFI+ZP4z+UEtrI5PPReG62MsDED3wdfrggw8iDkTNpitHwpg7tAxfGE+X7rERxTeKcPO5RtmzZQbZ4eHDNA5/60Ocfy1OHurTBPfChbxQC5C+E4MtyhAWe8NCIbduox0nGu1gob9SjryetnL731lsDFLBsUYcLaAY8KICdU6YIWHDe0C/5GMVM4pSdVsLh1TapVd3tnW6jJz5coCd8on7i8V3s7Y9NkPfiiwNjd4sttrQX/oSonA73AxljHthIIQSLoucDjwNwQgaQQwxJxgTtkNdh/ugbfpRhSRo44lzAKGYZIR59+kKmSe5QMn1oDlpT1syOD1vyWM7GHADdQhjgAXSi3XbD0d7WFqP8wEZ5EnSgPGOC+swDBcsJZeibueazsWP14gsvODI4Tmas/8rRe844+fTDD2lGGP0oskTNwZtMxiy8h29EfuAb/dD2lxNzE/MedUIIUW6AibknBOMx9UENPcCHfAwFjtRBmcZxh4xRj3IsScQZiIz12OGHXFI2ZwUVRQwecU2/OHDGjxunVtOIsRRCEDRD4cJhSnv0G0JQxvxGDjyZRDjBh3aq6b+cAqEkVZIqP+eppG5HZRd1ZB7DAGPl53vtKd7P/fVvDonGI6toVh45MhqYiZVqlH+UV3SKkautpjgWPWbaLD+MnbnmnTcq26wcQunkGYKRwXjCINhtt93ikmiWRrMrOMr5IYccIoznUTamMWSRZ8YFY76ns8vK99I6+IADdcKxx2nvn++lnXYY7ajjobr0oou1w7bbaZmll7EhUqs4zizvYLjAAgtq4w1HRYUbI3YPR9yJ9nFOFIyoLH0h+5MnTBA/DBEMSYwZyuJAIH9aCScaBgRRfgxuDGEUexxy7Z63l/rxj6OSjqGJ3gGNKYtRhqN1pGmL8U8fXXbAMtY4DyEomN6MyUw+LwwUHAk4GzCIeV7XNzbGccg4p84cduAAN0YWcGyxxRbCUAcPlqHvvOuumtHGryexOBcyX9DWehtsIFYCwAPotIsNxSOPPFIYaeiMLMFnbmce5XmEQbHccstFBwrL8sEJg5++WOG5x89/rgXsWEIe6APjBKMQY5m6zH/oHDgTmEtwGiFn4IYzCVwqaaIDNhjazXaQb2p8cJ4AJ4YjKxtwanAOzOxXITsqO9vbo+GD8U7/tEWfzPE4MXBEIMM4NpBHYAcfjLUdd9wxroSA7jwzmGeRXfhCPeQeOQH+EIJq7IT/qR1AyDI0RBb45B2woQ9DPxwhwMBcWvR8Dixck3i20QeOB6K3JM7J416lLPynbwxSDHWcMPB6jTXWiE4r5muemzgnGFPAs6v5DUw77bST9t1337gSBKcHBiDwI0NE/n/846U1atQGlrEfKSSSxU6JI/95R/0xrJFRxstw6wHoHcC24CKLCGfWVVddFR0B8I9+kAXG12qmCc6YRutrI234wjMccPCP+6w0wskEPDgY4BvygLENzMCPPCET83pOIcgXQhBBiC7zF8cEzx/oAI3hHc81aAYCOM/gGTRZeLHF4pwEbHvttZegD/xhMz76gKb1jY2qPKPhN8FG8FxlxZW0/TbbasXlV1BNTa0c4o+2QKqg2WaeRT/ffQ+ttspIzTTDUCXOC6Wy2Rpi2YU9B4HziSeeGKP34IyDCOcVTgj6XmWVVaIMgeOoUaM81y0VnTzwh+RGPVY7xKqTQTMM1gYbj/Jceah+dcjBxmP7uI8Cq2OOO/5YHeI87rMqg30HqM8zH/pCZ8Y2ffA1kBBC1AUNbPVvGhRIpnFvuri1+FJLxYGKV5IHAoIG4AweBITzaSUGEso9ZUIIHlvJ3yWMIF4z4N2yBx54QA31NVp5pRXEg5ZvXR566OHxgX/qqaeKAcCDZe21VourET7/fIIqA1n+MVkDExExlGpNVfjJR1lHke2zIcUk5OKepLKKRpEjZQx2Biz1mQRiHU+2tME9yhvwuPzl9jvuE0uzKjumQos4gbptFI/KpEt/lXuckw89mKwwDqIyHBv+z/1Xa68nyn1Uyq1oVd7XZOLFuIMu4IsiwkDHU4zhAS0wYisPQRR96EoEmiN0CiHESQ9axQh+MlXcTXfKET39JsxCCHElCQ9oYm4sAAAQAElEQVRM3htF8ZHzUN6YkJmAooHuNqF/xQAJwX07YvxN7WNwY3hgnEEH2gUXFAlwxNCCJ0z0lAM3Ipg8mHmPNLbvvnHo0DeJc+SCe0z2AbydiIzgYa5vbFSNI9Hc+8fy1KEubcR7NqrIAxboDjwoGSEEBRtMlAVm2sKggj8tjpqh9ME7lIQbbrhB7zuaRTt1ViigIfwEz2Z7xesbG91MRtlcTowLErgik9SZVoKHRJFrHGnJTa1PuxiRjAtohSOGcYSsIwsoEURVZhs+lxZbbEQ0eOkDHKPcm1ack4eCAC4BXJ1vQOPqi1rj0UDEgELTSA1WEIALeQRvxhTXwAuc0IE2K03QTyxLf+YrD+oQgkWj5GFZtugFi1kSj+ACnMghtK9raFAmnxd14pjxOfiz4oU8+oauJMY6Rs2DDz74xfusbjTWl3+v2CnAnIaS/ME77wgeI5PQkHFnzVy0B6++nMAJ+EMIEV7oRx2McXADVjevJE0jHZERytM2sFKGvlCIoBH3qU8dZBY8aYM63KcONAQGZDPWN92gDQ4oHDjM02effXZ0clCW9kjAyjzAWEJ+cc7gdIEOtEVZ+q2m/1YKYORPG7YQgjCMmPvYpXwnGw0HHHigMGIw/JAlC2psBONs+RVWiJFXlGbkgHqZfN4imVpR7YrliESOsjJLwpjh2YBzDKcU8ooOsuY662gvR7/3sEK+0siRamlpiQY8z2EaSZIkrpgJIciDW8ypiyy+uHa0cYpxu+nmm8foHjKOUYUjjDFLwhHANWN8uKOmP1trLf1in320uw3TlR39x1CmXNvkyRo600x0J4wKxhTGHUblNttvH3csjzen8R/6D1Fbos+7uf2NDReGKI4/5rFxY8ZERXvxJZfUhhtvHA0RDE4iqow/xiE4E81nPmacgTsJ+nIf+hOlBTaihIDD+CQfxyNl43MeR7ZvgvO6NuoPP+KIGPiBvhj+PCd5juI8p136Am8cLrPOMYcw2vb8xS90wMEHa+PNNotGPMaimStgYU5BHjL5fDRa4O2SyyyjrbfbLkb9R48erUVsbFGWfirPJ+SGVSFEd+EjfIFv8g/ne+V5Q4TbWdHAAj74TmSUPPjJcdiss8YVF7vusYf22X9/EYleaNFFxTMcB0WHHb0YnqxgCiGYRGWqxQR9mZcxNKE/9Nx7333FqgnaqMBJPsEQ4ATnyvxH3xjoC9u5AY7QAmd+hw1S6ASdgemII4/UJpYD5Iw2KvwFJ3Qh6B6C5drOCvJI6CrQiMQ5eSTKAvxss88ujDieyzxv555vvriiBp0PGaAs8kQCfxxPGMb7eSxvZ75gWCMDjEFWzjAeQwiqa2jQ4kssEVePzGUHkpJE2VwqDzqTv191jfXCcQNc7AGB3KGzQ0dwY2XDKDvuDjPO+x5wgFa0QdvosQz/kWn2kYB3yC/G7g6GBScLjosFHfGmDcYiThvK8+yFFzvYEUObP1l5ZYEPbaCbhxC+0DfhIzTGOTFixAhRt0Iv4CT19fXEeYV7jMGd7YA8+Fe/0tbbbKMfO7rP3GRkBxyZHj/URzeSeQNc4ALNZzX9wZmy5JOQ5ZVWWkl86hA5wU6CDzi+KFfX0BDtHMrQ7452xODsQk/kWQ3vWKlBWV4lgr84TdEtaQ+dhD4Z3/CDsVLo7Y5z5SqrjdRue+6pfQ/YL8raInbixnFqpy7jaMklR0Te0Q7PaujDKhvmdPQS5Bfa03c1fT0Fkq+/Nf3cYXKayRMnS2UQcCDHa8zDmPNpJQYRE+f/lU0tOxnPExkfU7Fsik+e3HvfQ47G5YRX66ijjhLex2U8wPDQzT3//Jpj7rm1ggczXsujjz46esUPPHB/IZR4E92g2wv6QigdLebhmmRySvO1ytTUKVfX4D7yHpvBD9WiSv1F9fT0eaKSJ4XaeJ+yIZu38ZVXkquRQqLa+gblGxrjeV+hqLKkNJvzUAmqa25RvrZOSlKVQ6IiN32uTFaUqW1oiv3Xuu+84SiXg3q7etTj5ApuCRGZVnKR7/SXqK2tXe2OhKT2QHb19OrRx5/Qw48+pomTWw1Cop6+fhX7C/p8wkSNHfe52jo6I27g02U4Ozu71edjqa+gsmmmQknQNVtbr5xxMqnV3dGljtY2dU6x93xqWcp9E+g1nuSYYJTJxKLRkHQUhqXSTJIhpCq4317DQN/QT+Zp3vSsdf8mvOtNm354ZlsdYfr8s880efx442JFM02FceLKloGe6PG3YIiE8oVDgHs4SXCekB9sNJI4J497uVxOTNxElFEco5GTGB63H0KwHGVjm5Xy1OFc5XK8F0JQjyM3jJMKDVCqeMDS5oTPPtckO7rKlhtkGPmUEhUcdee9+8cee0JPP/2sPvroExUsy12mU/vkKTFiTzkiyjwcefgRzS3aCUTknmh3CAEUp538UKMO8BGB6O3oVn/cN6NscHOxbmpc0zTjMVUQD3cS9J7oyLALGf8QYStYbkpORQ+SfstRf3evaZCP4xC5AdfPx3ymKRMnWx6LUoJMmJbG1xfu66vPazzGch6rvca9q61DvaYNqbu903UkjGPo0NPhe6Z1XLro6FrkA8LrUiEEheCUJANHnzs7vqKE8ctDDwWYaBKROeY/5JM2WidOFI5FJpKi6YU8pJZn5qInnnjKzsJ79MEHH8mDTV2G6eP3P9T99z+oP//5Cp1//oV65pnn3FUS55umphZlLN994GB8oD1ygEySGB8oCZl8XsAV3A/XKMvgB+2Za4GhwzKfGJ8kTd2+zIMey0W7x+gUj9eOKPMY4cBZtLOz3w412hrgZxrpUOmTfqEh+NIP7dbascRS7CuuuEI4ANg8ivItVuBCCLEvOi65bWQHmYb20JBytMn9apqOKPAPKwFq7KhDZiaMG6vJEz4XvJZljvkGBzmyVOjv9TOvIyaFspoHt6ihoU4FK6NFK9jy06a+qUGNjfXiuq+700OpoDQNHsvdlsOyx0QSr3nHlmhWFzuCt7WacCX32atJkyZ47pmiNJMoX1fjKFje8t3j8Vvn5gtq4/7kiSpN7a+7o02fj/lEpWK/ioU+ZdxXrWEi5XIZJYYzTaSxn3ykNtfrdF8dUyaL1DpxPCiqaVCzwAe4s454qlSI+ZxTHuNF3/DL+fmRmF7MJ+gr/X72saIAQ4yxieGDk6/seQUjBl0KwyVrh2zGY58UQhAGcUNDgxKeUb4OIYhnTLFYVK/pmRiXWWYZFulRNr68Cw5fVC6qvr5WNaZZwfkTjduk8eNUMs9AhnkfRweOiAkTJniOt1FXVxffJWaeSdPUPOoVc2CP59ay4cSA4ZovA4AH/ck8rnFEmMS5TPeC+/vs0489J05R1vdIPV0dkd68V847/PCa8jM4etnc3CjgLZnOJOQHPNJcJhor4Ege7Wbhh3HO5LMRZ+7BkymWgzbzknNkgPz+ni61O0+GEbnkSKIdjpQh0Wcf8uP+ZXmpaxiQLWBFHvtM59T5tFEybsBfaSPWc/vsgZA1TPTHu/ItQwZBZrW2TrIe0G5pKUmGu93XH3/wgcdBKSb4W+f51oPB5ROztmxxK1jG+xzd7XY9qbGlJSYukCeeCRnLCPiVTO/BpmG+Nh/7AXfoBlz9xol3yJ955qm4n8FrL79otAseb6k+ev99ffLhh+420KzeeusNO+o64qoBlqnj/PFNgUdIytbVBmBRqSjmeyq1tDRFHrhRFy2LfRCgC3R71+0xngRNDSN0ZLzB13rPBzPMNFTIBeWLvg9tuIZ27B3CfMB1vXlBu91T5afdYxUZY8z0OsDX52dbDLgQmDFNClPllPkK+yakqTrsiEFegTmEYDgzkZ70Ne6zMZr4+WdTx4XUY14zN3AP2YCndR5HefMWGe03TaEt581NDWKeIK/G93NOzC/Ah3zmkFWPQ3DhnPmoYJmEb1nuWW7KlifGK3Sp0IGvRTS57V7jDBx8VQDZ63Vd9sxg3FMeOaw1fYLnxnbPm8yVjBP4QYLekz13IxO0RRtxbitbxtCPPIfk8/nojEhNO5z4BT/TkS1Vf9OkQDLNu9PBTZQ9HgKAyoOKI4lzEufTSjwkUBBIlXJlCxX5RQvWnXfeaQPm6XgLDxZL/1ayl72mocGKaluchFAWgQNFPueHzxL2GrN8iFUJeKs8q4h7KJmxIQturx+kBQ9yjD6WCKNIcw8DjshUNpfjUrxXTV8e7daQC1FppXy7vfs8kDtsKPCwpTA7cBLtnHHGQXEw8B4eD2veqYJGNVaGmhy1DMGTpXGjf5TdfsOCEcrDMnG/PPShB5MP7f4nU9kDlfaZ5DjynhTLMPEY4kHM5PPx3WUGNpNfR0dvfOCAc615QAQYGkF38MHAaLOXPBo8xtEMUsY41ZovDX4AEXGnbAhBHTa46HNaCdoAI/zr7ekZ6NtKDE4BIrrwiyNe6uCZFhgo3++ywDuttrmHEQS9wWPGWWbRoKFDxTXGercn/ILb4RrlCZnkYYFcZg0DckU9cOIe5Umck8c94CMxGZIPTOBE4vwfy1OHupTlHjAiO9TnHFlnsgVOxtcMw4ZpsKP4yA2wfvbJJzaQJyqTz4t3yGLZQYPijrLQqc7yBz60hcxzzqoEIhqUpS/GCf3n3AblppUm2rhFVuEp4wSlNIQQ+UQ9DMLBM8wg4Ku3/NMHD1rkbIijY9ABhZCyyH8IwSKTCvrSLuMMekOTGYYNEzxiuSbw0ba+4Qd/rQ3Jjfq5VDDLgipwAgf3wDkE5/vhD/ysNGkaPFj0CS2QqRBCVKzkH3CRQgjRUO61YktCqQIuaFrX0CDmEdpoMf2hjxuIyhj4AA+8wBhm1UaMjvjhWdfQICJ+eO6JYhB9iBEhz1nIA33AR9oD1so4QD6Aif5j+y5vUP38LkXlv8btQnvoSl1kss5jEhns8fzDkXrwgPxaK5OUow3q0g/t91lRgh4cGeuc0ya4UgeaJh6HlKUu8wgrw4hKVpYGMpcCO2XAiSN1mUeYIzinbkVB5Lyapk8KMLZDCPF5iKyHEMSYw1iZdY7ZPAzSOFfla2vj2OzyM4G5m+dNJp+Pzlcir7Edjw9kK4TwxfzAM6QyRhl3OY/hes9xtI9RxPMVo5fo4hDP7YxBKMk4QdaZM5G/Jj+biJxxjv6BDDLXINv0SXlPahF24Ac+xsTMs80mIrv0TTmeEy2ej+sbG+nGTo8JYlxljQt984zivL6xUWywFgtN478Qgp2gWRtIDWJsMc6Y++kHOICLfoGbMcl4JJ8moQHPXvBn9UGSpkKnoAx1MDp4bjJ3cJ9nOvVCCDb66yNfGIP0YeaI+zPMOKMqUXOMMuYKYGE+xxmB88FMdfEQjU8i3dCWOvRZ4RXXs8w+q0mSxHI4B7jHPMQzljkZ/hAVB4+i5x1Sjecs6E2/4EsZZMMdCiOt4HL0Q+I+x0gP65S0SaIO7/FTB+cF8kY55kdkgPbrGxt9O0TnRQhBjc3NarSMQOdO6zfUCyFArogD9UMI2obVpAAAEABJREFUkdfocsCEDlRCB3Ip+oSOHCkLrrTlW/EPGeEEXgAvcFKOPPDnGYosQifoA81nHz7HF30T+acsibYq/YAT7YAj9CNxTl4+nxX36QtaGWGqRycOfAAH5Bq+U+b+++8Xy80vueQSffzRR0pzGREhJ0qfyef1yosvxn0awIvVGNARPJG5crEQ2+VeNupO8hjOCFigC0fwAq466wmZfD7qYaz2YTz1m69dNtSBh3ajnPkZB4zQK4QQ20dvI9FHLOd2QIoxDa7orJV8YINWlGXOYO4A1nbzF/yBizIhBNvpDuy5v9iW7Qbom/F8VPY57c5k3YTnOPiRh67P3BBCMFmD/J/MLE8hpSjvtE19+Mk5OmsIntfsuKNcNpcTskN+vE/faRrHJH0zhkn0x335l8nn47Pep4IGrbZRQhiQYcqST6JOCAOySluV+twbZF2NFUaZfF7wA/jAb5DnNGjHeA7BdeGHnaSZXEbwhjaZZzD8oR3tMvfQZjV9PQWSr781fdxB0BEQoA0hxAmFc/IQCs6nlTIeRGmSVRIyUjmJQo+wIkQMPqJGvOc3YvFFNGrUKC246KKxuUJ3n8e9o6Tuk0mDTMpXHAGVByUwYOgw0HmAMpHxmQyW6PNqAe/p8L4cx9v+9jexXwBtiHY94GgXI+Wt117TTTfdFCNZvHfDO3eXXXZZ3JuAhwGGPpuVPPDAA3GAs2M2Kxd4H+cKR8BYFkVbGMd8LuOqq66K70CyWQjRseuvvz5uDgSsKOfQj/L/6YRB0eQHGxMqkykblzDRMinwSaX333lHH9vTLCv1KPOzzz4sfnkBuMY7Yj7GDwIcIrauhMGA4dTkh2UulxM0ZAIr+yHIJMFy4M/HjIlRdvnX4H59+MY/eJikqTAaSBgQGHYsjf7ovfeEkYjSQeJhCf2YgCIMmvYPoxRZow3axMBGVqhFv9xD0eOcDYFQOFEOE+NHtB5ZwfijDg8SEufkcY/372kbmDGkqIts8lBFHv+xPHWoSxvcox+UD4w+7n1gXoAb8OFsgr54ppGbTD5vpXKwmqGrFR426KQPxtMndgxMML9I0BA46IOxgwGIDMN3aMY9YISe9DOtNGTGmf1QqlOxp18dk9uELKBM0C58oG9kx4NVbLiDvNHvhx98HB0V0JMycR4wj6Fz4jkB+oAn8NMW+DEOoQ0PphBCjDJNCzbuNZgWrJjgQYYxDm7AyOoD+kLxCCE4wlUn8IWek+zUmDx+vOgTIxcZoGzwGAAP4AUH8oCNfoAfg54+oC+GDLKOk3CsZR7ZohzyRll4yZwCjvCZfnDevP3mm1HhX36llYThzHLhOOcZRuYUaAuMOD/gJXggX4xX+iVl8nlHWvpEH4w75BbaVfjBmKEetIff9M98Q13GMOWA9xPLGvLLvhLAnnO7lMGQw5FJXXBmTqUM4wGa0AZH6Lzkj38sjH+WZa6+5ppCrlodKaR/6mKkUR960wZHnALAxKss9FtN0y8FiCgRfWJsBY/rPke+psSIeVs0RpFnlG5ZvlHAGe/ZnJ8djDWjjWKObPpUKNaMRcYMyiYyj5MaxZs8xhDPMOYHxjsyiAFrq4zq6rEBwVyAU4Dxm8nnB6KQfPYmJB7/GRX7+tXeOkUdEyepv6NTwf8cuDSsBfX6us+p0NsnFYqyNu/8/tg28wCyDJ5kdNspiE7AOMHIZt4oWmlmrmVuIACRpClFp5kifVwPnMCP+Y/xT357a6uYE4p+vkIPaEWiL/Cc5DksGqE4+V0GwxT6AStzbOW5TFu0D32ZD3kOUIZz5irah66RT4aWe8yB4OJLcV1R9mkH2sMb5gdWQxXdP7ynLcrDF+5zDs/RPeBxjZ030Ip6zP+ZfD7SmCALjmZ0p5INLupB5xCCI/uNZq954XM50S79VPoDNvDEAERGKomy8I++KEOblSP5JNoBT/CnDfKYqyiLowBdg/64pm6lbc7J414IliAn8GJOCyEI2KEBzxP6oCzXHGOy7EMPysFDaErftAc8wMARPnOMyTICj/rszKUt+uKYpGk0CkMIbqIUUwh+3tnQTNJUyA0wVGCGLnymkTkeniILtEkwgaXmHPlE35VXXqm/3nij4PXHfk7cedttQidmQzpef+AVHuSdMQHc4DVAn0QhCQJ2+B1CUDaXc7ch8pEyShIZ0JhHPRK4cIz3fYKs8pwGPnjDEvwKL+mP5GKCNsBBuTgXYEj7BvhSPoRgUMrO8Z91JmgL7XESIJs4mpAleIXThXvIQwjBIJbEmIywGWbKUR97hb0s4BtlGXOMJeCgbAjBrE3F8xR8UpkenoMywXj7KMBJUlXmHfITyjDn+F4mzSifyQ7w1TwMIUQcaB8c6Q/YcZwEz7nADI9dKNKYa+4jI0k2VbHUr872Vs+P7err6ZRUVLnYp86udmWyifJ1NcJZ6MnO9lmfCr5HHegn4w2tQwguE3yZRNxCNiv6U/U3TQok07w7ndxE6AG1otxzjqDzYOF8WimT5pRaSPHeykJEPdpDiDHo33jjDSG8bPCzwIILxqYYXPTVYOWe5SpJqhjVq2tuiA4I6qH8EjVGOEmpBwpHjBCM/X33HXg363e/+52OPPJYHXXUUeITNTgc3n33XQ+IdhX9sEEZxXjn8zrsQ8AGO8cd//u4B8Hvf/97sUkNnyVk92I+P3jvvQ+qtbVTn302UTgDTjnlDOEowJjmgc03gpk82bTkwAN/rcOOOEa/OezQuH/BnXffJT6lw8AJIcQJJiL8//uvNDXHR487fdvkVqC13BeTFQ4LJnG+yXubJ3TwY/Mbvsf66EMPxW8aM6Hy2Q+++8u3WHnlgvvQbdynn0pWNDwLiHY77Ell4sTQ4Ju9ODooz6Y6OEAGNjljCPxjMmBT/5io4RuexVJfQT0dXXr95Vd15ZVX67e//b2gIzufPvfUU8J452El8w05gudTm/naQ0gy5tNDOvDAg7X55lvq4IMPsRf7TitW7fEVgJoaG4auzWoO+MkD7o1XXtGdt94aN5lkRQp4vfHGW8JIz7g8Mnv22X8S98444ywhF++//a6QR5llHAu9/Qaz5Dp1ou5A+T1dZ087mf4U82iPVys629uNd4f4/i27/7IL9NiPP9YNN9wQN95kp2d4gbLAxD7Bit+ll1wS3+F74YUXYjk2pWETHXgF/IWeHuEU2HvvfeI7imzgwner2R23w4qlgYt9GvVp/mEgXnHppdpjj5+LjXqOPvrYuKSd5b300WzPMfjedfvtuvzyy+MO1g8++FDcXZtNp1rdF8s4kave3t6okPf7yAMeGULWcNSxkRebX5E4J4970wTON+mbVURsCIRB++yTT4p3fNlMCfnO5mrEg7Cvp08fvvuurr32+jgX7LnnXnEn7+7u3ijL5TKDTB6TiHjRYl72MC1b1DPxWCiUFBXzrh5B3+uuuyF+qWTNNdeOBvCJJ56sl59/3hAh69KLL76sSy65LPLmvvsfFrDwSTT4dMctt+iJRx4RvGDegNdF04QlldCTuY9oDPPYbrvtEeEFbvrt7ewW4zljvJD/lz1WcFzecsttwmF27733x7nr0EMP9xi60rgV46qE9vbOyO/WCZP01GOP2Tl5vqAz5RhfTz/+pD6xzNE+4xF6oNw8/fjjwonJJm9svsQ8wNybWKlD0Rj36VjdeONN7utq9/+eeK0DWK6++lrxSgevDzE3/OlP50W+MA7pjzGkf+Y3wJZ/pmS1zL+dAgOyHMqyfpg4VY4+lwRriChx7MVw7u5RvqZWzYMGq76xSYmV2DQkwpDEsEXGPZgUf57Duz3veaBZ6Swq8TOqbAW96PwkSWIRDFrmOvLqiQw7aovRQhsZP+8z+XxceWCNVOQRUctmMjGSniZJdPA1Dx4ifl2trep1fzlHH5scBWsYPFixH7eT2FjKOh/nF/NrJp9XbLO/IFalMSkEN9JtBwMw42yrcRlwR7fB2GcOBwcCJhgVnKtErZJrfv0fe50AB33jXGeuYp7MG6bGQYM0w5AZDEpGBdO2p71DJZwTpbLqTOfBpnPZBkUCJ0KiTJIqm2YE3eW87s6ueJ2zsg69QgiRTlxn3T559EOfJT/X+21kMi9DS1Ki1AZDt/rp0/0gB+Wpx8zUfhrrG5S677IdK9yvrauPr0zKMLbZycJ3znhuw0PRvyT6YQ5BHnAesDqN98uhJzKAUxV5gZcuLnSDCJflo8/zZGzLN4xNxKdk2EMIwkgEJ2BnroYvGKiUo90kTQWtK06GTD4vHCrUgc88l3JT80ImI2STurQH7GmSCJiQQfqCjpQjzw1HWIBVhjPWM0z0yzVw86yqwJ4miciPzi2fI1v0Ay1I8KejtV28jgJ/UsOOzkNCX6Y/9O8uO6LICyE4K4kphOCmyuKepv6Y0/utE+BEgF7M7TjM6GuCHbbcX2PttaNTmucyX8lgrmaDP/an4LmFjjx8+PC4D8Uyyy2nKKd26tBFUCp+BRux3V3dfs53qejzSA/jl8nnxZhJLYsGTvAd2uDkRhdh3NV5fFMeuQjGl002cbCFEITDjXkE3Fklkiamn+eKDo9paAMfcb6DH85zZKzi/IA+UX4MYN5wxNUhlpmKoxDduM+Oy5BNPdZSleJy/GCWB+EIgs6sCqEcfQNXs+ePimMLmJArcEv9XMzmcrEd8Mzm8vKFAvCGoMgDzyPcMziRX0LWfFH0+JOdaT5VyNlpksnKQIiy0Ir2GxsaVOuxi3wzhmRZy02lKfAhZyEExV+5bJ2lKMZnXU29mBtKBU/mjOE0p8GeWzK52lgUPbSjrV3MWZRLlAoZhzfYWyXPhbGg6yI75Z5etU2ZEp8J5DP2//FYySP/h5qS6R7xIEXd2MdMLiurwbIIqb9YUEiTeM71F8nlKE8CdyYTBgAPTgSZa5YAEf158EEb021dVhhatORSS2mueeehinK1NaprqBfGHkvXy4V+lXut+Pb1SqWCanIZP+zkSaFd48Z+qmxtXiikZ595prbaYgudf+6FKvQWtPDCi2q55ZbXCj9ZTvUNjbrbxvthhx+hX//mUN13/wNK8zWqtaJy419u0lFHH6PHHn9C8/9oAa200gpa5sfLat755lfZz+9cNq9ZZ5lNSy6xlBb40XwRxsR4LrjAQlpt1ZU1/3w/0kwzDtO777yno4482sr1RaLOT1ZYVmv8bDUttMiiynoi6PUgyrlPhUQhk6q9s8MTpQedqcrk8+VU7O/12CtMpS90/uokw9Zpo4RUMtE9PlUolsV5X3/RXaWmmdRpw1q+n4TUE3fJSlmvgtym8avJ10Z4OfbaUNpv3/2126676683/U0T/BB/wAbd5ltsqe2230Hvvvue3Kh6rBTkrYS88sqr2vuX+2jtddbVRRdfoomTJuuVV1+LNF5yqaV1+x13u3hWIZvTFE8wHVZKSu652/WhR+r8Dj8wMrV1Gvf5eB1/wm+1yaab6VeHHKpnnn1Br7/xpn77u99r/Q021L777X5nzKMAABAASURBVB/LeGZSuxXONJPVZEdziqWyOC+YvpxzPzG977zrbo0YsZR+vtcv9fgTT6utvUt//dvN2mrrbbTrbrvr5r/+LeLRb1hyxoW9EU459TQdcNDB2nufffXq62/o9Tff0nGGab/9D9Cpp/xRxxx5lEZtvIn+fPkVeuKppw3jc/r1oYdpm22301333CsladxLIeP2uqy0Hf6bw7XLrnvopJNP1dvvvK833B44brnV1trXdAP++pZBCmlGYz4bpyuvvkb7HXCgtjSMp595lsZPmKjnnn9B+zsPuJ9xny1W/Pr9cIX+DZbfXitfJkGkRRnaenI++5w/aadddtZNf/tr3Nfh3fc/0HkXXBjTBx99LJnuNfUNgg/BtII/48ZPUDBNuWYviEsu+7OWMA+PPf4EvfTyK5pkWt//wIPGZzdtutnmoo8J4z63vJVEVCFJU/N/Utz6obO7w7Tt1eQpk5SrySpTm1M2n3EkPq+sr4vlgvvu0jrrrasdd95JV19zrcv32SvdrUsuvUy77b6HfmkewH9gg5bwnPOChTyYzsgg8tZtfK+97nr9xnw4+FeH6Nnnno8wMeYVEoEPY3ynXXbVHnv+XLfcdnuk672eA36y4krazLL9+BNPqiI37I1RZ9pk8zWCnshGkmbiXhnXXX+DtjDvDjr4V55P7hN9t1kWzzv/Am0/escIg4ef6dFsfr8rxntZiu0ANzCBx1jz+m8336JPPh0j+Je6LxI7ky+19DKRxrcaTvC73+PvF3v/Uj9bcy0dZ16MG/tZlLOB/UiC7rCcn37Gmdpmu+3F3IYcPf/Ci9r/wIO04aiNdOfd96jRMga/meN22HEnnfOnc6N8v/nW27rw4kvi9fsffuR5QxHPT8eM1dXXXqe1111Pl195lfnYpieffia2eaBxf/nFl8S+KMjdQw8/IvgEfl3dfcbpszjebrn1Dv1sjTXN313i3PCy54VHH3tcv/vDidrV/N17r19YpiYrZDPqK/Srt7/PvEqFbHQ5UhFyqSlX/fveKGDBDeVE00rqKypRqnwup4zHv6yURyXWzy+O5NfV1CufrVEaMrEtoYTaOK7N18nBKNXkamMbtFNf2xDzaJfzQU2DdMShR+i+u+/T0kssrVJPv3JpTqn/yc946lNW/SUbxfVWcnOxPn2RuBfcb11do/L053LkkVK3Qz3OYwKuomL92K5SRRidX4GN66zrQZNKHXAD1i/y3AZlZOXcrfmv9LWpXLRuY4OjbHqReA84n89a7yhYee8V+o6tJWXSIN4fju8OWwdyCC/ey1sXiueFPnGPcnJbpDqMMxsB0IEETsCVSbIC9givcSM/l8kLPMgjcZ3LZkXKZpLYF/0AQ+wTGOjHsJMf0GGcZDjoO3WVJht0cv+0FfuE9u6Pa3gOTCRgqSSuMVYqsJD/BW1dt8F8pAz54AJf4rVpjlxxDfwk2gA38kjcr1xzpA0S9YGH9mIZyzT5lAFW2iKfIynKjGGJbbosZShPO5U2wIFysYzLDm4ZIs7ph7Lx6Hz6gDYVueJeJTXU17tO8Jix/JSKyiRBuUxqciMbffG8Np8zbxiDZZf9vySXr/UzBccMMEEL+gFGcAAW8sqGf6ahw9xHImDZZuvtdM1V1+qUk/6o7bbZVjW5vOaacw6N2mB9nXn6aTrXesWiiy0uleX+LafmKW0iBsFzBX2BG/gnHj+cV/DhGpqQqEOaYfBQyXNBpQz1yadMzIOvTtAHOQBG7sUyrtfi+SHmGQ+O4Eg5ylOfPitly6Z32bpD2XoiR3BLVDYeqecNn2FfWOHPWnjLpl/wufyAg7/gw7FsfKHZF8mw0Qfpi3vuB5ygiR9mka4ybUhZz4MZjzVwkOkTQkbIFvdSzyvkUTfeByenL9MkuB364hhp6744Jw9+Aid0AHfqca9yhA6xjmHm/pf7ADfGFu3QP3QcgKus5qYGJWkQ45oj4z9YXJoa6+O8FlT6yqMZ6/wf9p/J9MMlgO1NT0oWDj8EEjxgVhBSJ7xZKApEumpq0uhlw+iPZZAze8E8tpXL54USmNrjFbKp5DZ4QPpgXT0blwi3tLSI3zOPPSaiZq2trVpssYViVG7vvffWyaecEqPvJ598snbdZUfx/jsRViKtr738sj4fO1Z89irvvlZfffUYqbvBkVc+80fEi00Jl112WS24yCLxG8REQWeZeUbNN988MYJI9JeVBewUXOsHLsuDGhtq4ydu2OH7zHPOjv3/+rBDRXSzZchg2UZTwTjWe4JvaGlR8IO2v7tbHYa9p61V7RMnqqOjTf2FXhVtTRQ8GX1dKllxzvohUN/oQeojNA9posTOmiSTKuu2FUL8DNNaa60lNlfcZOMN43eOoc9JJ50U8xZYYAH12EMMT9hXYZNNNhGfNOL+0UcfHSPRHR0dkcY99joT5YDW0IglyJtttpn4VBCvTxDtJOK82mqrRdwvv/xKdbZ1qGXI0Mjr1MpiXWOjaox/wQpji6PIfGqOVQNsmrbIIos5gnx8/LYuvACGVVddVUQNL3Hkm6WX8L1suWLZVs7tpZmMMvl8xBdP6N133CGiwnjYN954U5188h916aV/1nnnXaA9HM1madexxxwnIv+F/mJ8rYPvypJ4R5voPu/DXXzRJTrowIPNh6JOPukURztv1IJ2/Bx//PHRQUIUdfPNthC/+xx9ZfXKsJlmVrdpxashV155pYYPnzuuZrjEEWE2fgMWdmP+219vFvh8+uHHwpvcaJqMGTNGJSuOyMoRRxwhVqAQgWWZNfTnc5l4pLfZZhuxuoV22HGbL2SwEmXPPfcUy/jAr8vRYuSYRDvAwn3e5YRGRD2QWSMH+JE3yOWnH30U4aL8+uttoF/stXfkI7RglQyraaAR/RHdhQ/Lr7hiHHNE/dddZ01R5uJLLtJcc82l2IefhgUrh0V73ktOiQcxMkRkmV3kiS4wfjne4PH3s5/9TESbX3nlFQEf4xM+AyhtcGQuAReWjlIOeWQZI5/TQmYZu8wZ1155tYg61+RrxSeCrnF0Gtm46867xc7CrZOn2Gl3rm645jqa1eyzzeEui+ogau4xETyLEZGprW+M5Q8+6FeCDpdZnmjnKrdPfwsvtEjc1PS1V1/XQosuGvnDJqVLLbm4WJXA60JEUvimL2MM/FniO8iRPsbUny3brGbgs1d85gdYWbFz3rnni9Ubyy+3gvg285/OOVfvvf226hub45h9+613NMFRnBWW/4kYjyf+4aQ4j5104slif5K777pH773zjsZ8MiZ+d3vGoTMJ+aUdZPScs/8Uozq0X+sIQybNitdLnn3mOcvtb2Pf9H/44YfHb4Szyoo2O1rbBA/kX9kTTyaTM7kzGjPmM7ES4c9//nOcozfx+IPHyPuNN96o4487Ie5ZAa70/65xQf4zHsNESEIINtbyke9uuvr3fVLAij7Kqf7uaIDi9T97/Pbl0pCIlCh4FA6k4HOSfByAS/rao299p7/vgqc7Dk7f6e+79F+t+/VyMT3QxoLzneXHbUzrL1gfRx9L0BP9TPaErlnmmCNuro0O9PDDDwu9jOfWT9dYQzMMGyZ5fmZVB/qIvvyzcTowVySmeyW5wPdFa3f9r9Ov5Fr8VY6cf4cE7t+h+tfOa7T7Tyd4YSAif/6VI2WnJh8iLP/KkbI/8GTK/8ApAPr2FmO4280olDyyeGcHQwcDFWOAvJjKZfsGCjaCCvITXyzn6e3uUp+jtL1OPfbedTvi2dtXsHMtqK5lsCaPn+io3h26/8GHlcnVaM2119X2O+6oLR2VHbHUUuLzRBvbQGW5O5tvTW5tj4owRgOGEsrzmLGfR6WXJWMsRZv3Rz8S3x9dfvnl7cRmpEksU5ttttk0zlHPiTbS55tvPqEwsxkIsPMqAcpxe0e34S+JrybMPc884tNH66y7ruib9tmEpN8OgJwdBi4YFV1ogYFT09SkRhvELTPOqDqfZ+z8wPj4usTEjRJOfYw6jCFoCzyZfF6cY4ySgHXBBRcURjN1+MICn+GZ33mNLS1fvO80YsQIYciNshOApV6re+IfNWpUNIowQKBXCCEuWQdfymOwbLH11vHTStBtiy22EE4EjPbbbrslvh8OTDw0eOfPRI27qvYTRbAH8fkXnhNOGRwC65pWG220oeaad17NPnx4/HzNRhttFA1JXmN45plnxIOKstAM3DEqaZ98XrMATpbUb7nlltpxxx30s7XW0Dzzz+vjWtHY4dM08JA+WWoOTTBk4c9PfvITbbnl5vEzL3wDdkfLEnnICu+k4gRae731tMDCC4vPJY0ePVpz+KH5yCOP6P3334+wIVvXXHONMOa22WYry+MOmn/BHzktqB122km77babllpqKbGvxKOPPirowVjACTPcOG+yyUaCnnxeaRU7UqA/DqMHH3xQvMICL5EveNHX1xdlLdJr9tmjUYhTBvz4JBGf/AE++E2fw2adNTocMLqCja7e3l6VbZSzjC5jReDZZ5+N4wN8ef0AfJddYQXTb37xeSDGEQ6fFsvMueeeK5ayQ3vgrquri04YPm3DGGIshRDU7z4Y58gdso8RD760w2Z4jCXyuc/npLbaaqvoPMBZBx6ZfF7wmn7gN0fmEuq0trYKOuDsweDmE0rLmYdNNqxZRcRrHRjCOAdol3EIvymPs2o98/K9996z0XovzUZHCOOGfpAx6Mv4KdtZRT1kZ8NRo6KsI5+MH75TDc7QjtdrMGTZ4CiEEOnBBnl8hgyZge6ddqLBI+CGZjiibrrpJiGLfJoKR816G2wQHY9LL7usRu+8c3TUNdpJhOFcoTnOFWQGXNaygw95px/GIE4jPtvz5ptves4a56mmJF5RYgwiz/AUxyZzHJ/SIh9HBETAicTn1pgHVvvZ6qLNjTbdVNCK/hiD0CiEYH0wxLbhR319reeJfo2fMD6+7oTs8GoKc8gcdgbhGAFGYMP5ghOJceoG4rMBB2QIQRk79YqmN7BU03ROge8APnNGJQUMFMuGBU5fJFV/VQpUKfBtKcBrADyr0B3ZawZ9u2zdNGvdlC9/8WpKjZ3C2VxOBesZLM/nVQae0+gj37bfar0qBX4IFPjBOwCYKKwR2r6xEW3jPgQrjH6QhxBE5Ku9vUco+Gx4hqLNg51oH8YYiiaR3XxtvXKekPJOvIODIYBSgMKJEE2YMCkamB2dvcLIWWuttRU31vJNNrJjcvOpllpmGWFcEsGnv3ccFUNpZxduovZPPPmMI8/H6rKLL9a7b70Vd8nEgKEukyR4YHAU7RwEVmAk4su72by/g0HEXgaUR5nHKL7rzjv1lhVwoq3glqRpdHBQn3JsotNn4whjKGfjibzWzz/XW4588s6vCReNw6892nCrKOIYFryfhBHb2939xSsUFSMhtuEOWKWAoQH9MJBKnvDBDbryHjKbvGAwumikAcclllhCbBKIwQLs8Oy6666Lhi8OAIw/2qnQGrpi2PHdW+DDKJfVRMKMAAAQAElEQVQN/SQNNCecQalpgSEIDBgB7R1t2nzzTaOBjOELTBhd7FqKUYexiFGKQccnhj799FPBD+QEw0FTf8D44YcfCjrAb6KtGDbwiTYxRICNKDN8oiyGHcY9ZTGSwbWvu1M4K2aaZRZhSOM8WXXVVbWWDS26IlLOcdHFFhOGFnTF0MRYxBD84IMPtMsuuwiDkXKfGCbg5nzllVeOBh2RVqLoH9pxgCGODNH/fAssIFvlardxS3m+/0q0HyMNg5c8osfNzQNRYPiJDEIPxg+8pD02pBz7ySdivIBjCEG8JwdeE/hMnxvCyKWeT4Wc4shCtjH++NYtRifyz8oL6tTU18cVJEQIMARxdsD7EELcRwKckA/yaBP+Y0xn8nllcznbeqWYuIcSQV/Bjog6G7fIJPk4N+AHzg6MZfIoxxFcGEuc0zZH6AB/kF2uoQVjn70EMO5ZxcNKCXY0pi8cZzhCkDMMUeqzQeabr70WVwQhT/CCxLhCVjFAuJ7TDhoTVMgmNKG/GWaaKcoAc1qFR9xnrDDXkIAJOUTe4Q314An0f/XVV8WeDYwzZLZlyBDhlOFzWtCcsqwyGm1nEzR66qmnxHuJIQzMo8w7JBw4jEE2fYRvyCX8QBbpi3EKfKwkYRUBfK0zPwe7P8YifKOvESNGaLvtt40RfNqryCHOguHGHxlE/kII0cEBf8EVHiF7s8w8TCNHjrQjbUvNa2cqsoD8f+Yxm7McrLnmmjr44IMjrV966SWNcT48hc70D+60xXk1Td8U+E7QW1dgrP1dsswhK9+p3WrlKgWqFIg6EsY+zzj0pRBC1Kkw8nEE4BDAMUDQqjK/8/xFL+c5VCVhlQJVCnw9BX7wDgAisiiHkUSO6JR5QSUpK5/PavjwORz1UXQAvPfeu45+jYvF6u1xRIlkwsk5oq8ko2J/Ud1dPSr4iAFetD/B1oTLB/Ge7OTWKVZEEy22+AgtPmJJ5ydqmzzF0bxmtbd3qpt34ENqY2xlLbzwoo6M98SNuoLbXnXV1bXDDjtq9tlm1V1336d99tlPBxxwkP74x9OiIwCllAg8eGAoNTfVx53yUeK5h8GV2rBBOSZiut66a8Wl5RddfJmOOeYY8RWCu+66S5MnTTJcMkyNtsXLwhhgEs066pq4Pt7VN6wMs+kcy5dRoLNpXplkGilTGw1zIm1PPf64bFmJNukI2DB0ZEObPlCqQwimUzYmaIwSDx6UaWpqEpFEnADUxbnBfdrCICaKCQ0wuDF0iUJW8jACMSpYwv2Io9QYnuRRFuPmxRefF8YGfSZJQpOiP5wTGBOsJMD4AJZXX3pBbCrH6xVXX321brv5ZrEpIUYuZVimj+EHTPAjNsZ/djBxwNmA4Vhvw4ayGHbAQ3r88UdF+7RF5PWdd9/WmLGfCiMT3LLZ1HA1CCMRuCqwciRii/HEg5J+iJJG48z4cI4BheGIA4LN3cCda/p/8rHH9IEdAu+//66eefJxAQvtj/1sjN597x3LaLt12mDeJWppaaJ5tVpewIELHtDwFUMSGMjDQIZP0BDjDhmsa2jQzLPNJhwMODgw0ll6jtMEWJBj+Yc8YLT61H1mOMTEKwjwAlyio8M0RQYwxgYNHhzlpmSHEcb6MnaohRBi9J0y0AjaYExjfDJ+cTZg4AJn7MDtcY4chBCUyeej4fvS88/rxeeeE6soOI4dO1ZEpWmDvj1gomJCG9TnCL+gD/jTH04DeAp8yBGvB8ALYKM8TpmrLr9cpJtvuklsfIlsQVNoi0MJHiFTjOkQQlxNgeEOvaIR4rHE5krsjIx8Yry+8OyzevuNNyIPgYXxAz9YjQMM5FE/tZMj4mJgwB9aDRs2TJRjrHCPOYSVRi4SHYXgRX0cNuThTKIOTg1eXUJuoQc0B/d+R2mAP/bnOQU4qNdqRxLtrL/++mK1Bcvzf/WrXwlHQuvkyQI3PqVGG8g5dIMGFbljt3d7JOK8h5Oju6dLkyZPtD+tGFdmpHbs9TgP2YT2jAeMfGQChwe4zTb77Bo266yAE2Wd1VQ4tZA58OEG/YcQ4is51CWvmqZrCnw34D23IpsxfbeWqrWrFKhS4Kso4Gcy2dlcTnUNDSIQxdzLs5dVgWxGSaqsSLXCIFZccp961VSlQJUCX02BAUvnq+/9YHJR/phQePcfwwJlHsMU43HZZX/s+SSjl19+Wey2P8WKKoRJ0tTP/MSKYEEo4ER+UXZDCMrZaEA5pdyUSa0u0+cmy7F8TU2dKvcwPIhWolRiMFIexZhrYMIgIvK06KKLar/99hMK8XKGh026brn1tribNu9WY8BRF8UaZZ2Jj4ThgAESghVWR9xTG/JElon6sox37rnm0GOPPaWLL77YzoQ/ip3cJ4wfL6J0GL/AgOHBe1i0jyIPzJOtkBMNnDixS/V1OdXXf32iXm9vQeASaWuFKdjQoF3a62pvl4kTFW76A4cQAtWi4UFEs0Iv2iDBKxR/DBTuE8kELuoCGzSgHNeXX3F1XFJP1HKddTfQqFEbxwj5iiuN1MqrrBb5Cp3gHXVou6+vRxUjDZgwGDDIP/lkXKQTUfZ11l1PLJ0/8MADReSWpd1nnnmmjY42O2+6BBzwAETgJ7CW7GDCyQDtiGJDj5+tsaYwhHmFgIj2KqusqiWWWEqbbb6VTj/jbLEnBOWQL44hBJOrTLPRUVPXUBfPoRGwVugA/MgwxhDn4IDxE0KwD6YUlz9Dn9Gjd9Saa60tNpvD+GIJ9XLLr6jVf7qmtt12e8EnYAcOjhir0ItOiQKXysW4CoExUPaDGhgj3qVSNE5ZvQDsOT+8qTN54kQOgobQbuWVVxZLwHFEsacBhnYs4P+IEkMv6gKHAY9GNu0BO4YmTiN4xgocDzDLYn2UNQx7cKce8OKYgQbQh/bgCW1wH7w4mrCiDOMXGUWOHnv44eggY78JltHzfjz85v139iCgLeS4aKcDbRvsKMuV5eHAVkk4r4ATxwB59IEh++RTz8axx/vxjE3ex99uu+20ysjV474Fxx9/vHi1gteAoD+8xvCuOHCgN7QH58cfeSR+Dok9RZBHVqWwymWbbbbRqaeequdfeDk6NGkDuKElcg/c0A+4SFwzJ0EDypDok2X33CPyz1wVQog7VZPHyhLgoBxyQLvQmfPK+MrmcmJn51orcvCWMsxRpHxNjVZdfXWNHj067hOBo+y4444TX47AQQV/WPEE3DgMwL+3q0M4lnBkmPBR5mgzhBBfJeIcfIAVnOF1CCFGloYPHx7liXEBjOAv/1Ae4SUwzjXXXFGegJ/7IQzMTeDpotW/6Z4C/wEEPA8iqzH9B5qvNlmlwA+FAszD8TnR0RG/GsBzlnHF/MucjfOWr/1UVgTYKy0Scz7z/Q+FTlU8qxT4NhRIvk2l/6k6pYLnk6KD9RkFR4lQzqPybgMG43Lrrbe0MjqTMLJ5H/qpp55Ue9sUk6AcjSOM6jRXEze8amoZbGW0RkoyYsfysWPGOlKbqmXIYDUNGqye/oI+/ORjvffhB2IDz8bmQW4ncdQyL1YS9Hb16K233rFx9mm8nnfe+R3tbbHCPEhzzj2vtt9+tE444Xc64vAj9ONlfix2WmeTr/vuv1cTx4+LONTbICzZKCsar9q6GgVzOM0k6rSi3O00aOgQrb3OWtp3v3102umnarXVVnb/WT3wwCO63NHHp556SvwwHplAQwiKk66NV9lwn3/++YWxygZwf/zjCXEzL95T/rp05ZWX2iA5My4nR5nGWCeFEGzPlVRTmze9pHxNTkkuo9SwZn2swJ71ffAp2Cjv7OpQR2e78e4TS/Spk/P9nt7uAfwc4evr71VZpXg/l89qxx231W9/d4LOPOsMnXnmH3Xe+efoggvP1wUXnKPzzz9bvEt/wAH7xVcvMFzAG+dHkiTKGJbxpmuX+x00qFlLLrlo3GiRze1OO/VkEaWEDscdf6x+uc/eOvSw39hYPDXSduFFFlIzkfJgOXHUHpiAM7GMgR+wzTl8Dl180fk6++wzddppfzR8p8fjqaeeogsv/JONwitEhJyl42XzlOg/EVNgk3FM01QsiZd53dBYr5mGzaghMwwWNJ3S1hplIjUN6DfSsNgv6Eb/XFP2qqsu14UXnKvTTzvFDqUj44qQM884VZdccr6uufZK7bPPPsKAnHHGGfxc7Ys8i/27T/nXb8M3ypj7AV9gGDxkkCOv/ZFXXNfV10bZpG94CLyNzY1aePFFLc8n2NGwrVuSeGXj+uuvHzBQ6+qiMR/bt9yVrVRjmDU3N8dXc7jGKGXMIvNF873P/CfyC34Veje5n7xlq7GpQfUeG30uBz0S8yHiYTnM2jEm87uvp8c4FiyPSXy1hDHP/govvPCCeMVhjz32iBtJwvMNN9xQvI5BO+BFf8FjjfP+Ql+U0dTy09XdKfI5By7ukxifXR1tkV9Dh7ZonXXXjnJz9DFH6VTLwil/PFknn/w7HXb4ofrF3nvp+BOOM62O1s/W+KmgJ/XBY9DgFtWa94ydiZMm6J5779Zf/3aTxn3+mRZaeEEhmwcedID22HN3bThqA80wQ7OQPWAqWaaAlSPwARf4ZKbSi3KTWycJvkI7cOn1OKQcfcs05D7X4AYNeE2GNms8LqE7+fTFPcoVTBuO8KsylsdP+Fz0S3syDYETvIEbPO+483adfc5ZevqpJ0Td2eeYTUMtjziAkAEi/yEE8Rv4pGOfMPQZz+BG3yiL8DnPnOgxOcm0GjdurBoaG6Oc4UThlQWcGP2W6byduLSH84hnAqsmuMZZECwrtE8+edU0HVPg3wW656fYFEeS9QdPljGr+l+VAlUKfDsKxD2mamtVa32AOZdVajh6g5/ZXGesG8TnuJtnjmfu5uhLyfpRPFb/q1KgSoGvpIDVra/M/8FkYlREZD2hVCYMvI4FK4Hy5EJ0luhnb28pbjyGUcASVOqknmC6urokP/BRBpl4qPfKyy8Lw5wNyDAmUVRRINEJ2EyLd/uJEGdzufgONcueG1tabDQVxVJTEm3xnntDU5NQSnlfGLhWXnVV7bvvvho9erR+ssLyIiqIgcJmdsDQ4nYqEyIR0LJhI1pOJI7zCLf7ZZntyJEj4+7jbHhFPlFpNoljCTHXwMAETD0UX7ysOUfueG+XJf2/MBwYqNNKRE2JmK6yyio2PmZQZYIOIYhoa5Km8VWD7u5uuox5lCGyypLgmOn/MoaZa5R46FDs6xNRQB4G8IF7KPzgjJEMLYgQsgydaDMb1vGFAaLsRLmBacdddtGvDztMvzn8cBGJxqjhvfrEfMfQoA2Wq2MMAN9gG1s4T3badVexCRp1ttxqC+17wAFiF9rdbSBCS96T5sGEcQINgRc5oY3UeLD8GOORJepbbbVV3IyQSO1OhmfPX/wiGv1Empdffnn9cr/9tOQySxnNEFeSgCv8sLCYVt3CoAFPaIFcEukOIUQjeciMM0ZDlvvQBBqBk8kpznHIAAObnv18/PH2sgAAEABJREFU771jvxi5e+y1l7Z1BJqN2I52BHYdO4wYG+DTbAMc+FktM8nOkdqGumhsoeyySoIINe2DJ7JfX18vZKeSD39oCxlj9Qd02m70aDs/zhTRZZat4wiY+PnnLpZ6CGZoLuIO/ZAL2oSerC7gW6/IRAghRn/Biyg7Bh0bylGZ+8DCPdoAFniCg6fXToNIE48TeFUZOxh+LMmH99CHSDQrFqDPNttvL1Z84JihTqzvjuCND9GJQPvBss01/dIudGA1BnVQXsAFWWduGDVqlODBaNMC5wJ97rP//tHhRPQeeWOcEQFn7gA/ZLvSJnMQ+cwvwIP8nH7WWdptzz0jX7c3zGwyiBwQzaYMdKzQBThZQQBtkC3ghTfwa+iwYZHHzA8k+gJ2C2V8JQfec11nYxr6IoO0x5zDCgfGOf2SOOfVHfofNGRIXO4PL0MIVIlfPYE+Cyy8sDbdbDM7pY4WTkdeZeC1FIx0eMO+AWPGfOL+WwQ89EsD8AB+0z64gCO40C80o0xbW5uYg9nbgm83Mz82WK6BF75wDV3fePXVWI46yDxHxgB4WziNdomsapqOKfBvBd1zCLIYkxuO87SP1b8qBaoU+HYU6PJcTYQffYPxhH6NHsrrqDxjaTWEIOZ4kvwjn+cqOqIvq39VClQp8DUUmO4dACyrRuEDPwY9ShznKH8YPiEEEdVFceWTXsstt5yOPPJIffDBB8LQS9JULHm3ZSpr7o6Gp8rlMkozQeVCb1QwiRBvOGotfTrmYx1yyOFxyfdxxx4bHQK8y43RjALKe8F80oz37FkiTKR4LxtTvOeNQr/KKivpgQceEkt9eR+930YskV05mjvRETsiwcccc5RB6dVWNixXWuknwhDl/daxYz/V5MkTRdkmR6NHjFhMiy66sK/lyU9qamqIR8ok5irGzeuvv2qU+vThe+9EQ7HOkcIXnn1abzkfwxEleY4554zRzdlmG+ayhbjctaIo45go2xGSmkYo0iEEGTjVTPXIco9JeVqJSZm6KNacZ2xcc6QOxlXJUema+loBL5HhkiPLHY6MEqEDV1LRZQqOPBLdIxpP2TSXibzifm9vt6BjZ2e74e+0cZt3dHauGN2//fZbdf/999rJ0C7q1DoySSKazgZpv7CBdO1VV4mIaQghKvWseCgWCpEeEJil27w6geH0xz/+UR++/66QKQwa7ldgOO/ccxy1PVGffTbGNlS/2ypEvIAbng1x1HK8780001CNHLmy+PQYhgj0YLmxkRD8JrEvwTnnnKMbr7tGLIXHiGxra7WR2zWAt2HF4YHRBv1qHLUFp3rTki8XtDpyK0d4odfgoUMiXSpl6H/ttdcUBhBLyzEa6Zsl2FnTlf4/eP998V7+rjuNjvtFyL98PhvxmjJlsoL5mMVp5nzks8u0HzZsRhvqPbaPyio70gsvgZkvbKSOFkMn+NRvo5t85BGHAntNsNv7zjvv7Pp9Yn8CN2tR6ze+PZwa52x8dQYHF0453r9nkzbage9Elhm3mbxhtKw89NAD+vOfL1WjZX6FFZaLMCEnzc2N5muf28oa5bIw9pB3+J2dig8dYrhidPIOOA4vjFvGC3MKy9/hD446+AJ+GdMNuZVp3ug+kNFif2/slzHJ+ATGJJsar4F86LHEEouLdMklF+nO227RDJaNGssodTrNbxwsDz54vw5yFP+BB+4T7UNvaI2cyXMH77bDs08++SjK+tJLL6mttt1aJffPffoGtqeIoLs8PGBMwR/kA/jfffdtQbshQwap1bJD29yHXiyzX2+9dbTsssvo0ksv1oMeT8gUzjJwAqaQSfTic8/oD3/4XaQv81eDnUOMNcrAI+BOPDc1D2pWNm/6e1xPcPS/zlF5YALWPvOOxDkytfyKKwhZZT54++03zZpSHFd512dOgXdMfMgXMscY4B6w0y/PBOZmaAqNcMDgfMua14xlHLo4m9xwlOlguWZTQZw/l19+uXiO8LUQXjGgLkd2m2bpKY4m6lXTdEuB7w44Xn0Sxj+teV5GHkkVByDZ1VSlQJUC/zoFeL6if1ITPYnzEIKHVxJ1ghCsk0rxWR5CsL6Vsf6ei0fK+1b1r0qBKgW+hgJWx77mznSSXbChRvSpAi6RHs6HOLpEBB3lj4gTUXKMneeeezNucEb0kCW/lJ1WanE77NxPFJk088wzCGcC79fyqbSTTjpJRAa33HJLEcU95JBDbOQ/Gt8DZxMporh8ao1oIRG4ueaaM24qdsIJJ2idddfSGWecoaOPOCy+34/BQnRr7rmHx8+zYaixK/Udd9ymCy+8UOecc5bOs1F46UUXiPf12ZMA2JnomBgxSonqEknFgLniiivEZ6ww5D587z299vLL4n1/lutfdP75uuGG63TsMcfEtohsQS/2PYiGuQ1/om20//8iZax4e1YXG6UBP3wjGsyu58CWyedFxBOjN4QQQeLhQBQZeNkMBucPjgVkgo3KRo4cGQ3IO+64Q+edd55efuGFWA8jjs/wnXLKSXr0sUf0/gfviTrRkHbEGkcBEWzaLNpJ09TSosUXX9xOhXnESgtWdjz71FNxmTfGFe0iDzfeeGN0LBE9DCGIyC544QBiA0ToSTSVFQLQGWPoyKOOiDyBP6ViUR/bMcXGgvCbzxMSgQUvDErknBRCUNlKZ0XWQQr+c4+EMwE62VKyAdzI7RiFxxgCT3BDLkeP3l6/t8GGI+LxRx8V0VAMquefecbG85+jvBH5hL6y4UhDGF1Fw8k5uJU9/nDw1JlulCMBA4YURwwm5JOILYYVS66ph+HFZnfwGZ6xiRx7AUA78KUfHFARD3eG8e1DNNIYSws7QowDBmfeDTfcIMZNTV2dxo0ZE1ffMD74cgMrMnD61Rg+4IBO9A8O9EGbtA0Mlfvk4Zhg3OKgwclnz4d43QeDkHHHBpPv2RFEPZIt/QFamzeqGANuqMGRZdqlP47OsvMhb1FPopIy33zzxbEO/BdddJH+ahmaMH583PsBI/XgAw7Q+R6rn3zyiZsti35YUQSdcVAwzpnL5F+L5RR+4dB55cUX7Wjod66izDIGnrLMQl/wTtM0tkdbyNh49znWfRCNZ86jHSqzAR5yxucmcby0traKTRvP9rxFv/CI/m792990ySWXRPlnDoJ2rF5ihQE8BBf4imzSbn9vb3T2wH9gQe6QJQxvNupk3oOujAdgwwnH3ADsyBXXzAfQlfbgKTKHjHd2dkbcmB+QP/qP980b7tNeV3efkJ+jjz5aOG1ffeml+FUSNs3EOcsqlNtuu82O2K3i2AdP+oGHJGSGuYG8appeKVCFu0qBKgWqFKhSoEqBHyYFpnsHAIoYChnsYwlsZfkpCjVKM/komRiRKLdcc0Sp5Zyo0N+lmMl/Jf9HUjT8WFKLwb/lVptrgQXn1/gJk/XOux/q2qtv0F//covuuet+vfj8K+rq6NZii8ynvfbcQ8cfe4yW//GyNgRn1LBhM2njDTfQjtvvoIUXWFBvvfGa7r/3fh177NE69rjf6pJLL9NHH38oopU777KTNtxwfc02fA7xDvrTzzylK674s046+VT9fK9faOdddtepp52uZ5970dGx1cTO2yjDBjgul1199dWjAfH0089p991/KTZXu/POO4UTBKPo0kuvFqsUdtppTx155LGOGt4fl+fjoGDDwVobUkma2tYYMLRp9z+VMEhQ/FHaY1QtlxMGBDy69NJL4zvoGEYo6CjuKPzUIRoH31HskQE+A8bSXvhckQHoQlSZMhhRvAKwxRZbiOXQvMeNwbLVVlsJR8Ecw4dHFIlGE3Hv7uhQX0+nenq7hHwst9yP7eDZRHPOObtuuulG7b7HbnGDNpZr8544BgMGPysFME4xODE+cB5heO27775iBcqdNiqAZ6211hJ5rES5zJHqPfbcXVtutUXcK+G0007T559/JuDCQCQyC84Y7/2FXrV3TFGx1B893RhPGCIYZpQBd2gRQohGELTB8QB9oRdloB1OFmiBEYQT5Ne/OUSbbLqx5W7DSPNbb71ZjJE111xTs88+qyJd2tpMi5I6u9rV0TY5euDhh/yb0toa392nffgATzHAiJ5jRLN0ftSoUTrxD38QX5y4+eab434DjKltttlGO+ywg5DRpZde2jK9dtxYDocBRiCrHMAdXNyVhs8zj1iCz94E7MrPRpijR4/WeuusE+GHt++//74w/Ndee23hdKEexjI0wIDEkMcRhJOEe6QkTaNhzjkG5rLLLivkCScam/Jtsdlm0dnH5n/k40TBcGXeAUZgpW7Zzhn4wvuK0J6+oCXzEP1hhJIo3zx4sNh8EXx4heK4444Tr9fgTGTOuf/++12lJF7V4NOVtM8rScgVhjt0PcBOgisuu0zQe7XVVhPOloMOOijK+WYbbyxWHPG5QcYUjlFgAx4i2D/60Y9iPZwo0BBn5oP33Sd4Bl41NTXRUKdfnCnwEB7jUGOzwlHrr68t7fxkE0ecOjjKuF58ySXlCUQ4EMAbepGMjNi4EV5W4IDWXDMWcFYyXwEL/bEp4q233uo5dKhYjRFCiM4e5gJWYcBPlQtKUvlXErDBV1YUdHV1GI+3XH5C5CNwlO3IStIgHLkbjtogOmOvuuoqQUfoDd1xCvClCV49YK5gPLvxSIcQgmKfkn1CRf9f/ZtuKVAFvEqBKgWqFKhSoEqBHygFkukd79RKe8UIwZjB4Fh88QViVA0ll6gTSu9SSy0lDI1Ro34mFL15bETkrNx+E/4YIdb4NHz4XLEeS/pZ3n/44b/STjtto0UXnV8jRiyoVVZZTtttt7mOOupQG9VHRmNvCyvGMwwdIltisZsRSyyhXWzc77fffnFX/x2238bOhB9piSUWsUHzM6FQH37EYW53J8013zyxzoILLRB3id9q6y21+uorG6+5Nd98w/XTn67itraLBgmb8g2ZccbYD8YBSiyG1QYbrKthwwZFBwbRsxEjRkTjYqutNo7G0WyzDTXsC0e8KI9BiEEg/ypGjE//o38YY0TuiBRiGGOUYHRiaKCAo9BjiJD4rN6Pf/zjuBIAgxC+U54jSj/leW+dtgC6qbk5Ojr22msvQSOimrwnT5sjR44Uqzd4rxpDDyMfQ1o2EJCj2voaIVtELsvFQow8r7vBBnbYHBvbXGCBBYTRjbFFNH+nnXaKBu3W220XjVf6b2lpsQNmd0F3DHCMKgxTjD+MWIwLVoKwPwJGM5HmEILAAQcNKzVmnXVmmoqw0A6J6C84s+xahhcjFCMK45ml8bQPfTAwSTQAbdizYNiwYfGTgiz3BweMH/piPOA0w0hGVjC8MPKWWWYpYaTSDnUxenEeYASlmWAbr2zxLtuuK2n48OFinLW0tETnAWWQdeQKY5W2MQKBFfqzFwNRbIw+XkegPoYYDixgZvzSL/jBB9qL49E3wRU55zUbHAHw/8MPP4zRda5ZiYNjAJlx8fgaBTTBmMOYZl6gPe5VjkaGS7Mr/XAAABAASURBVJO0FDeGW2yxxcRrBtCOlR8YuMACD5hLMLIXWWShWBaawxMTI9Ki0iblWVkDXXAQFfr7430MXnDDGYMxj4zSHjwCzk8//VTIPHIFf5BTyrHihTGDY4M6yDN485USaARNGD/IOI4n5BO+QWscTrTDCgroRd+r2GHAfIgsIKM4IeARziv6gNc4DiAMq2rYi4AVADgtwAGZBp4VVlghGtHwe6QdkJSfPGGCoDMrXnBkQZM+R/6hE2OLMjgtoC9jlvFPf8gBsGDgQz/qjx49Wjg3KqucGLM4pkJSFnMVbapUVI3ndPgDvemb+vSN84BxDQz0ibzjdOE1G3jJMwJHDXDRNptfsjprXjtIPPjiJ0LhSwgBsP1ISOIKDlV/0y0FqoBXKVClQJUCVQpUKfBDpUAyvSOO0huVPyOywMILR8MaxW3vvffWQosuKpRslm8uYQcAxgXRMBQ+omlFK+Ou9g9/ZV+TfPAfEeA+osA2tJIkaO6559GoUaOEsk6kimX7lzuCe+EF5+mkE3+v/fb9pdZdZy3NPussKvb1qiaXdfS0Q72dHZLrD3P+BhuspwMP2E9/POWUuNT6yisv14UXnq9DD/21frLyiqprrHeddn0+9lMR/V133bV1otu+7rprxLJw3mu/5pqrdNZZZ8X392eceSYHwfriru+8/7qMo9W/+MXPdfjhh+qRRx7SqaeeojXW+KnpsbCdC6N1xhmnibZYBs8rAacYDhT3FX7yExG1ZGd5FHCj/x//G+BdSUkmUaHQ5/5KWmDhBbWnI+L7mpa8G81xxVVW0uaOkO+33z5accUVlMtnHYHrj+VtsTnKO6N2220X/frXv9Kiiy0ilYsq9Pfa2G2PqyqOOfZoXXbZJbr44gt1+umn6qijjhAbA2IwYCTEiH9fn1hGjpGhkERDLVdTG41Z3vsuFwrCIGCTPJbNQ7ubbroptvnzvffSXPPOre6ONk2ZNEG8N93S0qRRm2yk3/zmkPju9EUXXRDp39DcKJUKanXUfPU11oivf9AWG0deffWVOuGE4+zsWV0s1TeCIro862wza/SO24vVBrPPOTzCVuzvi0fee15uheUskweId695P5v3uovFfkfpUzskGhxVX9POiF3FvhL19bWWRYkl2nPPN19cyYAz5JprrtH1118r9qLYZffdLS+Lxvb9n2pqc1p5lRXNlz217rrrqq6h0fQv2mYOsY9BMwx2O1uK/TKWttMgSRT5CSzw5MYbrxcyi1win/CSqPGb77wjjFQcAazSWNNRfMYrhi6GGjQIwX3kcsrk88JwJaoeMpno2Npo00112GG/EbRl1QJj4/SzztBaHjN1HkeMn7LlilcoMBg32mjDSKO55x6uXG1eRkAYsPKvPPXVBoxU5o2hdqrtvNtu5scJ5vHFhv8asVx8n/3393haI25ayAqSeX80n2ob6txORjiSzFw3W1Zfb7egy/rrr2vjeLf4Dj3w1NTkYlloxPv78GnosBm1jsv9/ve/dT9X6W9/u0l//etfIqwjR65sJ0yLkmzqSPYUz2lF/ciOwe2220ZPP/1knBN2331Xzb/gj7TI4ovqyGOO0s03/1WPP/6oLr/8Mh1//LHaaNONtabnJeqsvPKKNsxrRIRcnteQGeYE5rKTTvqD1ttwfa2w0k8slwfZ6B5ph9tQ9XS2R7lubm7USoaHueUs0/muu+4QMnvccceIFSwLeuwW+3rU1T4l0oB2GLP0wTyFXNInR/bGGD16ezHvseJp9uFzaE/PW1d6DNx55+0inX/+ufrtb4/X1ttuHeWYuiPdP3K29nrrWTRLUQ6ZR0izzD6rttl2q7j6AWfmksssEz8DSj/D55ozlsWhgXOJsb/SyJHRocd4ZvzxGg/z4ahRozynDBM/xn3BYz+bzSokielfNm5BiWVQ1d/0SoEq3FUKVClQpUCVAlUK/GApYDV9Osc9TaNS5/8iInPNO6+V15U059xzW1csWcntsiFuwzIEzTbnnFpiqaU12xxzKs3m4nLRWGka//EuMJGp7u4uK99tMWEw1tc3aNCglqhwL+Ao4HD3O2SmmVTb2KhcXZ2NomxUFPOOSGF8oED28cUA+iqX1NLSoqbBg7ToiMU0n6PJLFNOrGAS4Wy3YUh0jUgpxg791dTXq2nQoIgX0ePmwYOFsV6yIWktOBpG9IHhQhe8e7zoiBGiLLQAByLcGFUtQ4bYMJlBGH+Lu8ywmWdWxn2XSyWxqzoKMsoxG6TR1n8uTVXebXj3mDZE4Igawkvoscjii0eDe6ZZZvkChBGGt9G0A1YU/orhTgEilNBSSaLO9nZl8nmTphQTedTDgP/RQgtF/rCLPXRJLUMcaaO3u1tERjGuaZ9jzsYn77l3dHQI3kBH6DvP/PNqltlnF/TESAd2HCe0F0IQUWHaHDbrrBphBxSwsWKBPN63x1kD/OzsPv+CC2qOueYSfK21/FCXvSswODBWQprR/AssqDnnslzTgBPRzBBCXJpsi0RExQcPHaqKwYIsAI8JYOOpKS4jr21oMHmLMaLZbaOOr0uAJzDM4f6RFc7BZ9L48W42iA3ykMF8bZ2IQjc0Nbv3cpQ5n4j6HJFPorXQGkOdPN7Jz9XWRmMKeWOFCq96eHBEI5hXCzL5vOAN8steANAEYwtHALjQFkY57RHFhR/Ux4jEUcC+ArQN/HUef5Qjn3fa+YYw9aEVzgT4zzJ1xhrloA2yzzl4UA66QX/wQBbgNbK4xNJLawaPccqSgGUROxk5pxz1gZexm6SpQSxzS8glYxE5qdynD8qBS8byRT54IztD7HiYebbZhNwwT0B74DShbbjXRdmlYfqHtvBsLvOOV1egJ7C0DB4c63OP9ihvgOJqBdpkPgEv6N3Y1BTLzuU5jBTL+j/e+wcG5gHgrETU6SNnnjG3IP+U4V6/xzHv9lfoDb5uJr5DDz6cgwt4s58CuMJjVh8w/mgXGljoBB/nmX/+OP7pH9i5h1wO99y+gMcw7VEvhMDpF+NtjuFzCdjDVAMdniO38JOxhJzBK3BijNEGOJCQYWBiDmQfAvqjbN74Rjg8t8C72KHny3is/jcdUqAKcpUCVQpUKVClQJUCP1wKJNM96lbCUNqjwu4IHsYZCQPg008+EUomSifKM7iWCv0qFwsxofiRJ0fBBo5f8X+SWm9MYkLx63N0ix2t29omO8prp8DkyWobP0ETPv1E4z/5WFM+H6f+jnY3WZCD2nY+9CiTy6jOUb+yI7J9jhB3OUXD3kYvBj/RsrbJE8WXAGg7TYMV4HpVooXs6o6xSpowbqyN0Elih/DPfQ5MRUen0jRVkxX5EEKEC2UapRmjFMW5ovhSnnvkE9WO0X4M2zZHrqdMMZmKwvjP5PNfQYx/fxYKN7DX2EgcZAcHvIxG69SN1IBxzMcf69233oqGOfcwlipGBkp8xoo+OJEw+OA994EWYxZjhXbAGXpjTNEPeNI3KYRgcpUdtS6oUOwTBkpNXb1Ymk/ZrPmHkYphiiMA/tEXRhdOAWRskI0uDEQMK2AiDwOLvtlpHGObxDVwUw7jAnjKjlKz4uO9t98Wm8DV1tfaGdAiCx5oqNDXq76ebvXaEVWyDJOJcyBJ0+jk4hraYFyzdDyEAXxS32+1jNIH8FTKMV64xtGCYUzUlpULGP3AbAG2g6tZOLCgBQYRMES62oHVYXmhLdrBoIMOkR7Ohz/ddqRkLUM40Oi70i5ySCKPMrSLwUpd4MFBhZMim8s56twZd2GHlvRFucgLt8s1sgwdcQ7AD2iMwwH6YpBidNIH8FEe3gMb9drtZINWBY+dCo3hBY4BeMw5ZXltAbmBJhiLtP/52LFxnCC7/TZ6LTjRmUi79EWiTdqBLsglbYEj+NInuFKehMEbLMPQkiX90Io+MUCBA3q1m67Uw1iHBrQFbh++957nmD55olNTc3N0DiCf4wwjG9oBM3QzwJafHoM6VcZ7eyFJvC553gTGSr/IKPUoABzQFXgxjPMep8AUHYV2slGWuuAF/JRh80zGM/XhBa8UQGtghjYVnBl/8AH5Q07BL4Qgxi/8BG5gAo+uzs74egfloBdt4+CB/9CjIiNlz+3cQ76A67NPP5Y87wIf8yBOo1wuo4zpzeaAzS0tsTh9gif8BWbkEIdABd4kTWM56Aj89AkdBjKr/093FKgCXKVAlQJVClQpUKXAD5gCyfSOe9EKPEogiie4oCyHEGxAN2pWR2drHDnnPopc0cp6Z0d3NJhCyKi+sUkDMbqvJ0NH25QYWcrna9TkyOeQITNo8OAharRxiBJZX1OrppYWzeAo+lBHqpsdgc26TwwAYCGqjTIa8lnlnYjY1dlQr2+oVc4egnw250hozpG9Bg1xXSK4dY5iYqygkKIc17s9jOPBjtzHqJ+NI5RsIot5G0MhhNhGraO72VxOGIIYByjK1CMfZVv+JWkajQSuW2xwY+DxmkJ9bY1aWppt9LWotiavgg3NKRPGK/5CScEn4R8cJSESr+Q73/4PnkAj3o3O5PNxZ24UbL7QgMEAjEQZ55xzTmGcAXcIISrwwA59Gk3/EEKMhGdzucj7nI8o6xgBRNsxRKMzwPkdNlwwaKBzqVRwsf6IAEuz6xvrlDMcRDI729s0yPzGMEEOerra7RzJqdl0q6urUQjBMtEQo6rZbFYYovSH0Uf7wAXvmsxv3jHG2CYRncWQhr91prUshSFJNXSGwZp73vkcZR4a4em0Q6bc36+sjZVMNqdEwY6rUjymIVF3R2cshzHCSdYwADuGDXKPgQKO0AzYokzYsUI58sGjs3Wyui3jtN08uEWDZxiqhsZ6pYlznDpNKxNI2TSjTC5vR1at5L4Tw1Jn2QePKNN1daJdUgBeJ4XgvyC5HWBEdomiIrOaKoe8IlC0gUZqam4UX2DAYANeylEPOtIH8CMrrBaBP+CXyWcFf+Qfke6ZZplFLR4njD2MOujPWKnxGKIc+ciXi4s2aYNz8pgjOEfOuMagZYxFuO0Aah4ySDPNMouGmE/AAq/ZbM5WtMd2Xowz5JG6tEPCSZCmqacA8810wLCs4JWaX+BHO4x3DHiMzsEzzGC5aoobc4YQYtuUA/6yHZ4VmOmPCD994qDotCOPvmiHlRY4o7gOwU5BG/zUh/6sMEE+6Zc5DHzBPeexwRhBRjnHaYEsDR48OMLQ7fYnT5xodiZxzqszTcEH2kJj8KYOeONYpDy0wxlDP8zRtAculAMP5IfynGdND9oCZq6Bi/kQHtIX9dj8j/FlwRJ7G3CswF5TUxPnapxkPBdor9lOkQFZS30IAi/Kt7W1CsdEyeO/r783zidDZhoa+Vtn5xv8xWlBWWChPeYq6Aa8qeU7hMBpNU2HFKiCbAqUnab+VST5XzlWyk5tYvo9VBD5V4/TL8b/dZD/q6T/d5SvtPG9EeM7jj/gruDwbY6VOrRTTT9MCiTTO9qJjSeViio7Qkr0p9aGOoZpua9f5X72B2ivAAAQAElEQVRH+vuKNphShXISjw11jTZi6lUulH2/aPRtVOn/knw+kBR/9bV1yiSpy/aqVOj94qiy23VHSZpKJY9k9yWS+xXJMOXzOTsLBvm++zF8kssRoXIEN+qOro/SnIaMSOX+ksqGl5TL5DW4ZYgwAJPgoWrDrexIXT6XUS47AA/3Mu4/GDeDI+qB16DmwWppGjRw7a5jvo+0yf1EqWpytSoXnNnX7SvjUi5I/T0DyXhm0qDmpgZTo2TalQz6V6RIIcX7wVHhfz3JPAlqamhWahoAJ7DV1zYom+aUSbICXvIr9yPcBvvL97gPbo31dujAV9MQPkOTfLZGJJXMY+dzpH3yoF9QSYn5kHokcA5NSPAcA5cyaUiEHOCsKdtgKDtaLzdOHa6pB72yOHTMn8aGOsGnsg0LynGfclzH5Pq1NigHD2qOfTu8L1IwDUUdZKW/z33WRNrmMqn5UjA9UvMtL+Qtl8kKWUcm4Dc0iLQx/pE2xrU2XxdlAFyhZ5QJy1hdjeXf98t2ntXX1djhk4t8tgfD/fQalv7YryynOIZkWW6oqxdyTZ8coU3iWk12VtF35I/5EunutqPs+ghfuN/c2CKTLMIDLOTlbPBBj4xlLdLLjgCuoVUW4rrfxnpw8LgzTXCWNDc2mZ/IRhrpAX9qTcu62rxiXdOPI2OEfHjLNYky9JNxfw028qgbYTCc0CzSz2OXuQP8smlGzCuZJLivEM/L5kuishoMVz6bUTbjMoab/uiDRB8cg2WLI/0BB4k8jtmMWzH9kxCMT41yHu8VWWceSJQqDRnzIYljAZ7BR1mOyQdeaFhJyDRlIo0tA5TjHvmc035FHuiH87wN/ho7u4ARWiELnJNq8lnBMNjAkURei500HBkDyF59Hfxh/i3GeZW+6Jf+oCewgktgjjKdgQ/YKcfcNYOdNfQHTXLZgXmNI2OIfFLszzRGLnCSVe4BU9lzWGI5ZEyUiyXTKmNaZuO4os3auhoVe7tV4UFvT1eUd+4V+rtN35LHVNZ8dN+WMfibNdK1nrs55rM58ycn+iAhu+ADDYNSVX/TJQWqQFcoUBajx2P9Xz/KdTW9/0JEXRAhovMvXFNH1d93ooDJPUBGE59zZOr/1ZG+vhPw/47K3wPeFfr+V+D/76BhtY1vTYHkW9ecnitaGf0/8P95EthOjNUqx3jhARyP//R/JZesJA1MflYvFX//PCyxuNzO3+EykPtP/+/IfpwEMDynmWjRfXH4u1SaCv/fZU6HFyXDTPLhn/qjbCX9UxW+vtDf0d3F4jXHfyK5SPgu/Hd9Ib+xT+PzxblvxPNvOPp2+K79uw0hx1+kmCEhmyT9J3/g/C3GXATJdb8zfG7j30K/CND38N90AH+ppBBCTETyG+ycW3nlFcWmg/PPP++XaFaael45Tr38pgPj5JvKVO//l1GgCs7fUaAiw//q8e8amQ4vwv/B/K+iTnnS/7VQPftWFICIJCr/vz7S539D+n+Nd6W//wbcqzB8rxT4V7Xf7xXYaudVClQpUKVAlQJVCvzLFEjT+KpIJp/Xqquuqs0331zDZpvtX26mWuF/gAJVFKoUqFKgSoEqBaoU+IFT4IftAPh3RN++5EX+NrL0vTrjwP87wZ/oe4X/2xD8y3XA/8vX38f590l/8P8++/8+6P13fX7H6Q/6/V17/+rFd+z/X+3uH8t/3/B/5/7/EaGvuE4SlUqO6oeghPP+ftU3N2v++eeXyt9J+FX9TZ8UqEJdpUCVAlUKVClQpcAPnQLfswb630J+yPAdUnDdb5P+W9D/NrBT578F/u8Mh/kXX8P4no7Q8tuk74z31Aa+Td/UmVr9+z98W779uyD/vvv/rnh83/B/2/7/iXo28vv6CtHYr62tV39/USqWlcnkxCZ/35Vy1frTHQWqAFcpUKVAlQJVClQp8IOnABrUD54I3y8Bqiz4fulf7X26psD/iyjydE2gHzbwBUf8efdfrALIZOJeAH29vfHIioAfNnV+iNhXca5SoEqBKgWqFKhSoEqBqvVZlYEqBaoUqFKgSoH/WQrkcjmVikXhBAghCMOfTwymaXUXf/3QflV8qxSoUqBKgSoFqhSoUiCue66S4XujQNX/8r2Rvtrx/wAFquPnf4CJ/1EUMPLztbXic6u93d32AZREnuwIiHsD/Ed7rzb+30aBKjxVClQpUKVAlQJVClQpoOnfAfBlJQ4lj+WenZ2d6urqso4XFLJZ9ff3q6+vL55TnuuQJANlkqx6un0vk9eFF1yspZZcRrffdqcK/SWVS66f5hw9kjo7utXXW1Bw+f6+4hd1FFKVlcRUKJbV21dQqRykTC7mdff0qViyqGXzUiUlmXivVC7rvPPO0xJLLKG77rpLRUepent7I7zAWCjQX6JgWENwm24GHMGBsqRg/Do6OnT88cdr9dVX19ixY8X9EEJshzLx2tEuyoZMJvZD+9yT4deX4CoYhz7ek52a39PbLxne/kLpCzwoM7m1TRyBrc+0LRr24D4M4hf9AiuwcT+EIPqulAEmEuW/KdE2bUAPytIG/XL+TSmYPr2mabeVf+ChT3DnnHvwWOUk8hiecx4sC8F8LxbK4lhy8BDec4z3vnS/t6f/C1mhLcpwRE4oS7147faCUiE7lKEf7slygnwgJz2mdZSdNCt3HOkN3WOe+cGxs6tH5Mk86+ruHeB1YhkxX3uN56RJk9TW1hZ5LP/CVPzBOZg/4B+CeeFzyivNinYL5vuXE330GJ72jq54n3LASb4MCynKifvo6ekZGF8hCLoWLLcc4RHHXsMVgvs0LFzDS+CBJ8F5biLW4x5tMXa/aIN6xo1y1OH+rbfeqhEjRujCCy+MeEJn6Nre1mkZy8cEjYNSkXrNo7YpHTGfcq2T2+I5ZeiTFILhm9pPMG3oH/j0DT/ao394ybGrs0fwFlgi3y0rlClOlSVgifON55GATFT6NB3ot+hxBL3om8R1wfTk+AWc5jfn5IVguKlLcj40gr7ch2bfAH6UR+CNsBgmzqELR2QYWLkGF/AAz3gP2En0T3Lf8DuEEHkJbMANDMDDNam9vV2V/Fje9AlK4xj6YvwFz4+eeyt9xf6cB32Dj5QDFuCiDHncoxzXpKLpDcy03dvlceIxnM/VigRelE3TnKAXY0L+QTPOSb4U8HGspv8ZClQRqVKgSoEqBaoUqFKgSgFTIHGarv9CCNEIKFhJRoFLrIjm83nVOuojK9dlG/8onih6vXYMcJ61siwr+fX19RF38tyIULgxPrjO1tQoyeXUbeM6dXsNLS3KU97tZ9xu4mO/jUq5fxwOPTaCMq5DGeqpVPKtoNqGBqVuh+uSDeU+OyZ6XA8lH5haW1vddVEsU83k8wL2nGHP+Zx+IoB2FMTjl/4LIQxc2WAAZtqZMmWKgAP4SRVFlvN+G2H0XzadQggmTSYmGQ9r7ANtpant0ZzoG1pCO26UjQttoMhzncnnNWjwYIFvt/EJwe05j7aC24i4mBbQobGpSUTgqNdvGnXaAIDOIQRBV/0TP+iQd/vwLSrlwJymwrj4purgAK+on6RpLA5dwI+LEEJsB1iyuRxZsoWikuWGcmaiuJevqzN6iSL/LBNsIBZCUI35mzVsVIRGldRnXClbwR3+m+DKuZ3U8hcyGSErZr5Sn9datmgLmrkjUZZ+gZOEvABPvekZ+zPf61wHuW+3wd9j2a4xzYfMNJOahwxRJp/XuHHjVAAOyx1wFXyEh8gdfdRYzpALYCfRD7TOGD5oDTyNgwapAhP3aYfEeWI+wIPaxsYBXNIB+oYQLFJlFS1r1M2ZrrGOacoxdTna5wh8wBNCEGVpi13awRF8kW1woxy4Aj95nNMucMg/2oLH7ljwHBljLEBH8KA/+JozjVpaWlxDviyIpeDAhKOqw+MnjukkUda0qTOt9Q0/+AlvE9ehKPBAk6aWFpM4Ee3BO+iKLAELOPqmqBeTeSmSG2BMUYa+SfCCuiEE35XRK4vxSD8k2qYPxjYFmDuQK2jJ9Tcl4GfMMi+UzC/KQ8sQ3J/HPTRl/qI96E2iPHAXPKdAXxLv2ndZBiu8AW5oaCKLsQNepAbGi+ULHnUwFzhBF8qSaDvKjWUEPKAleZShT3APIbjLjIALeICZfpAXYIde5CEj5MF7+FORHcYmbfEMQB5oJ3gMIguMRcpSD5xop5r+VyhQxaNKgSoFqhSoUqBKgSoFoEDCf9NzSqy4hRCsTyfCYEJRxXhI0lQoeSjJtTa66pw4RxlEqUQBlX9FGyUYICiYKH4VJbHXhi1KdbyHcu40ZeJEtU+eLPpAOUX5nmIDnjZRlCmP0YejIb5zatgwemOysoyhEUKIyit1UF4x2jFW6IdytCkMfhsUKKHx3HACuw/xLwQr5z4LIQiF2KfifuI6OD5Q6qEFMKF0o+RmczklaSqUaZRc2qavLhuz7cahzZHjThtAKMco4MAKTLQBvTjSD/ih+LORFoYH/YYQhEFMfQx8DC/KQYd+jE4bobQVQoiOGXgBrBUe0O7XpYpBgbJuwjlSX1S3jQbghR9fV6+SD54YBPQHT0IIbiZje6sYjTOMBBOvUjzmk1fBa/L48eqygY1DANpBS2hBmyEM8IH6IQRFntpwxHnEOY32WI4wLjHSMWLBGRpNnjBB4BD7sqGFrBYtI+AGHemzx7wBDvhFfxnzEDn9bMwYvfbqq5EWIQQhRxiN3Bs/dmyEl/Pm5mZAiDTHEYUsAFcIhtvyjOwgA4wh6BMLW4bgGZFa4IHHyDWww0PgIVGWOh2WHXhNuThmjAuwcq9Sjj5I4BpCUCafj04XYIE/lGMMgDf4gzd0QwbBjfYy+bzqGhoiroxRynMfgw/4aIdywEXCGVJjB0lFRuiL/rlHf8DMSgnons3lhGGKXIYQBuTCMgv++id+LC1H5uHn008/rQmffSaZjsCEUQssnCMn0KmCYyf8Nb0Yb9AcZwx9gg/0Zvwg98hdCB7rnheAnQRYIQSzOdj2LcTVTLSHs4R6yA9zFeWmleAfcwDwwyOO0JYj1yEEATd0oh1gATfyoD+8AlZkE4cFCZ4xP8BPZB/ngoEUeCFrBjquGEFGojPEeMEPYGZs0DfOAeAHF+YkaMMRmOA/R+QNnvaaV9QBHuQBgx544DkwJ2nqLkMc21xDv9iex6ZvCFx8UxFH44uTMYTgyxLFq+l/hQJVPKoUqFKgSoEqBaoUqFIgUiCJ/0/H/6HIYSRinHyBhpU3jBuMiJhvZRyjHcUP5Y5yKLkoj5xHw8Flhjhy2uhoJkY0iiT3mxzpRglHUURhRbmlzkfvvacLLrhAp5xyit5//33RfuI2aJf2uEapRAnN5nIxoogxQMIQQ0kNIWjo0KEiIkm7wEeKCrbvYTRwTaLPL6cQgkEaUFLpg/r0TxkUbRRqcOe8PNXYgybcd8V4QJFGYSfKC55El4kgAhsw4kiICr9L4wTAiKSvTD6vnBP0oT44QS/gBQ4MoB9GDAAAEABJREFUL+5zzj3agSZEBSNd7BgBBvp309P8o78QwhdlqI/RALxEur+48TUnwMgtjsBH/QpuwAZti3ZSYMSwMgMjAjpidIPTIPOHSDt5wAxvoEWSpmbvgDMC4y0EwzgVLwwK2g0hxBUdRIORq0x+wPAlws0KiiZHmDN551HP7bEygJUA3IeuGPWxXxtI4EDCeGQJPLKHsQm8lVUGr7/2mv74xz/qjDPO0MeWSejEffCIsLsBDCMSsgD9MU7BCbpAD85xoME7nEghGC/qGUZgQwYyecPsfOgJnvCaunlH16GtPSwKLk+/GHCUgY/IgJsS9OEIT8jDmVbncQcsjD3wJpEPrPRja0zAxn1oQl3gB27OkXX6wVFDecpgeNIvfQEf8gcdKveHzjyziFpHeAwvbQF/NpcTR/Cn7jcl4AT2V+2UueKKK/Twww/HVQjARdvQoQJbCAMyUWOHJHxmfHEfOKE7fRKJpk/gpD64U59EPrhRh8TYgs8NlqV6O0hoF3iQH8Y15aeVouPDdWnji2TYWB1C5B75wUlaWT3CXBLbQ16dwBsewZuYz3+ZTJwfcKg02AnFeKEdbsVylmdwAEYPIqNYtshkooMHmpAaWloE/MgHcxL8A1fwq2toEE5dZJR84CSf+/QFvUjM9TgGcPzRN7DSJ/ShHnJL/+BGORwJlVUQwEff1Kum/w0KVLGoUqBKgSoFqhSoUqBKgQEKJAOH6fd/lGYUYxRMjF0ibBh0KH8hBOv7QUSKUPQwGFiyXsE2KvlpVr29/c5K1N7eGVN/f9EKac4R3byjtK2OqHbE+42NzcrlaqRCSS+99IquvvpanXTKH3XXPfequ7NLSjOqrW9Qmsur0Nevya1T1NbRqSlt7Wqf0hbLFPsLUqmsslOxrPjDUAB+LkIIAlYMUpwJ4PblFEKIOIUwcAQn7mMA8SoCETcS1yi4KLaUIWLGfZwisgKO0s4rEG2GscswAm+pWFLB8PX19qm3u0d9Pb2mR4cmTZgoypDfbjwpo0xWaTZn2rQBts+zQsHGkMHwYvlsyGZjNBVnBHAQ1etwxBijkEoo4hynlWgPXNomT46rLyoRR/iMMTytutzDiCLqmKZpjDpSh0gtCTrn6syvTE4OxPqybPskoySbl5KMyRQEr4vmNzLS3dGlHqf+7l6Rl6ZZ8yKNdaTEEc6Ceju7zefu2F7WstLXZ367LWRq4ucTYn2xR4TLK6TqNY0rqd+0L5oH/aZ/l3kyZXKrsrV16nIZkkJicMp665139cBDD+u1N96M7zC3mabg9cgjj+j888/XlVdeqZdfftmwdBqOUkzQnAhrf2+vDLSbSgRNlKQqu094TZ/wHTiyect5SNRtWDq6ugXf+yzTyK0bMLrGO5NVow08NyQTS31uu9zfL6LYXe3tETZWS9Q1NAiDC2O3z86WCANOKcthRe7jqhLfU5JIvtc6YYI+++QT95PEdohuMyaQhdS8xDjj6ALuOihjHmZM76IHFbwsmGcTJ05WncesnFfo6VOXedNn3nE/STKibs7GPmMD+pGQVWQXHEguNM2/tkmtvp8Yv3p9+OHHuuee++Lc0O1+yuZzt+UFmDjnGEJqfsjjqzfKAsY1OEGXgvGHfvKPuQmDvGR6FgoF1yk5Vwoh8J+gUzCtJo4bF8cFqxCKLkd70AnYmQ/1TT/Toej5D7nu9vyHbBc8//U5r8vX0DT1eEhcDhwKpiv0RIZTy79s7JfNL6L9wELi3ExR8Pg3wFEeGP+MRVYCsPKCOcpIacL4ieoxbypjDj51Tmn3vNLhuaPXaJpPIZWMPrD1mq6cK/XYM8+BubOtQz1dPXH8RVxcpt84KMnE+rSduDx8p314NsljETxlWcLYJzGPQuui6QjZktT9clJN/wsUqOJQpUCVAlUKVClQpUCVAlMpYG176tn0ekgSNQ0aJKLXiZV5lEwSih1GAlEhlE+uMXjjPWuCGJYRZSuwGK4YHZTD6EYJpDz3iTRjJKDIoqhPtiFKG4sssog23HBDjR49WgsuuKCV2B5hpHCvt6fHzRU1aIYZImzNgweLaBjw0CZlMHzoh/aiMuwbwEoky1qrMADoG6WU5Nt/9xdCMEgh5qVTFVWU2AYbW9QjigYOdfX1wtAmokr/9Fs2/vSBYQxNImyO6iZW2DP5vB0fWevmpYhToyNxGHHQK+d7wIwjASMfeoALyr6BUdb3lcnE5cjghSESQhB4Ycw0uK2GxkYXDXY02OliwyEiMI3/gvlLNDJG0c3niIf7oV+MpmlUjbegScTVskH0DzjIizSbSjfolPN98IRGBlAmQOQhxmHKPdORuvSfzeVcJBjtcnR6sFqAzuAT7RKlhn+0C+25x2sB9Av92VcCWYEP0DCEIKLnlKEvjnUNDWKFgDuiuh1POYEH/Jh33nk122yzacYZZxS8bjJdgW3RRRfVaqutpvXWW09LLrmkiydx+T+w0D59wz94Z+BFRDyTz9smK7ibEPnOGIC2yAKvddBfk418xgi4hRAi76ALsEfD04Y/DhrGDjSgPnSE7xH4sj1dTv0uBwzIUqRNTY2yuVwsQlv0baDFvZYhQ+LqGG4S2c4bTtqlHHm0QR8YubQZ+7Ks0D9yyDWyXXCfU1pbI37gQD3uUa6jtVU4wmiHFKPKjn5DL/hQ6Yv+vi7RTuUe42iQZXSmmWYSsgbvY5+1tUYriY4MykN3Vm3UmMdE/HGOABP0RaaRDxwRGPHgBt70EUKIeHBOpBpHxZChQ2OknL5oC7i5zxhlQ0jOvykhE/AT2KAd+AMPOLhDGXgxt0I7ykQDmTnEDWPsAyPzDftPkDgHZhwqOOpoG/5B61jWY4lVT8jDDMOGCdmFT5QHFmhW1zDgNKIdxiJOBuSDRBvuWsgwdSvyAYzQgLGcWBaAPc6nphs4QBtwo26Ex/LHWEjSVLzaQ7/Uo0/gYHyq+vsfoUAVjSoFqhSoUqBKgSoFqhSoUCCpnEyvx7Eff6z333lHnW1tEQUUeRRpLlBWP3z3XT3//POOKLUJ5Q8lFmWQe5Tpcr3PPvtMKLUopSzJb2pqEpE3dtTHiG1tbRWKIoo6CiKK5nAbYWuvvbZ+/vOf62drrBGNfRRPlEiUS5RUVh60uy7GEYordVFCMa5CCNEgoC8MFYxG4OH97jdefVXgxXUFzsqRvBACB6Hg0ic40za40Tcwf/LBBwL3jz78UBgT8o+l+dxHwSVvip0ZwIOCPt40mOBoIjCHTEYs9cbwQ/nGkKAOdMPAAUfKcMSo7+ns1Fuvv64xRGwlYQCAD4YONCf6TES3w7RAace4AJ/Jkya59Df8WTmnX6KjvM/NO+6tEyfGpfX/zCsAyMLk8ePFKxsYGPTGcmmcLlyzVJ53jaFlJu/IvwtEo9JRwBCCMKzYm4HIJu92R4PH94AfIwHYwIlraAm+nAPrp6Y97SNjyA+vE0Ab+IQ8BDtcgIUlzrQT+/n8c8EHjCNojBFOeZY5E1X/8L33hHOF+sgtcL379tuGWlpuxRW1ww47aNttt9UwOwjg2zseG+CDUY1zCP4DX4TdtaDlB5YV+IvjodnOBPryLX1ifk4xjyaYfrxmAy1pB75SHmOVciTkEEcXY4N8NiBktQZGNA4xcGNMgAttIKMfut93psKOIYcBHQ1GyxNGMMYcctw2ZYoy+Xw00pDzEAbkHxygQwgD1/Dztdde+0IOaZOxQbu0RVnoUXZUnWvoAJ3BK5vLqcv9jvv0U5GQaQx0cJtWijJo5wbjFXozlsEf3r/tMTFhwgRBf+CG9sgHvO7q6BCrUMAvjgt3gjwgb4wdygNfCMHFE5MsjQk5Za4CF4x8ZI92xnz0kT4fM0bQmT5wDM0wbJi+6TfeYx7nEHhEg98VaA/5hZ7MC4xf+knS1N0POL4qsEFf+EBZ5Jwj5eE1MgG/aReYoDUym1ruwRUZgdbUwznAKybgjSOJlUrwiXFqkOJqAl4JAE54R16lDPLJXE3f5CODIYRId64neUy9+9ZbYvxwzTigXdqPMs68hEPD8x74UAb5JnFeTf8DFKiiUKVAlQJVClQpUKVAlQJfUCD54mw6PTn33HN144036sUXXxSKJEpbkqYRG5TUG264QTfddJPefPPNmBfCgLFAORTVE088UZdddpmefPJJoaxjDGPwv27l/cEHH4wG1eGHH6577703vtfLu9xE5lDcn3rqqVj3uWefFYYaSq+1dNHGs8676KKLtOmmm+oXv/iFTj/99NjGGDsscC4QNcaAxvig/Kc2PJ41DFdccZVOPfVU/elPf9LfjBefqwKPCHz8byrLIh6Ju0tjLkvNUWrHjRuvJ554QhdeeLGOOOII3X77nXrmmWc0ZeLk6MRIkoyAk9cdJkyYpAP32y+uYsBo3M/nfFrtJRwm7e2x3dNPOy0uK7/zzjuFMcimhRiDGLQYOuX+Ynzn+eKLL410Hj92XKwnJeKd+muvvFpHHnmkdtxxZx100EG65ZbbhBGdra0fiHBPLf11B5T61195JdJ5n3320WabbaGdd95ZJ510iu41TPQzUHcqXdzvl68zNXX6yMbR3Xffq7vvvlvvvPGWbvnb33T00cdqq622EQYjxgPv8VMP2sAP5ANj4KXnnoufatxrr720xx576JxzztErhodyGGuy8YcBxDX1Tdz4KUaW419zzTWi3sEHHxz3i3jTjh0Mq8cff1z33HOPnnrsMRHJxUH0vHkEz/fee29tueWW2mabbbTfL38p5KLSNjJ1ySWX6PLLL9d99z0caULZ/fffX3+57jo9Z3kEH/j92EMPRVhvvvlmvfDCC8KwDjZwvjCOMHgMMH3SJjARhZ1k5wpOq3E2JsnbfvvtdeCBB0YZ4Jp7tgKjg6jRzgI3IYVSNFKhBY6lx4wXMJ599tlxVQEyjmGHQUhirLxtw//hhx61nF5ouJ/x2O3QW2+9E+k0evRo/eyna2rdNdbWX/7yFz1nHkAj2qcdkvyDLhjVtAnd33jjDdPlPtH/RBu2OHZwQMAf2Wlz++2368wzz4y0x/jDEER+aOejDz/WVVddpf32O0B77rmnzjrrLD3jceRuvvHviUcfjXCD85NPPSfmJHiyyy67xHkJHmKwAwfG6AOeS/7whz/Efo477rhIgyfdBoY3eDDeScAF7UhJ6nFOMjS0g4xiKB9k3iCXO+20kw444IDIpxc990SngnF28Wn+Ic8P3H9/HJM4LS664ALTYL/o2PzVr36lDz74QBjqOAZLX1qxE4iwW57y+VpB97POOke77bab0x6C72+++bYw1KdMaReOoN7O7siXm276m56wfDAO//KXvwq4r7/+enXYETvZssfrK7vuuqs233xzcYT379uJi8MoIuLxhizj0MOxy3j5pccJcx3z+CuWdfgO/ZLUNDOcb9n4Z+w/5DFBvVtuuUXM6RtvvLHee+8D4ZRgTovtu3wIwSI+kGLeP/5nef8iK3xxVj35L6ZAFbT/ZgqUpkvunfQAABAASURBVAI39VgZXxwZX9M8ug73eS/oa49Tm6ctTitHn5edvtMfbcV+3cr/86P75A8Yvs2ROt8xfSX9vooO5E0zGZB4/185uuy/5c8yFNv5V4+xUvW/KgWmWwpUrKbpFoG5551HF1x0oZ546knla2vU29+nQrGgvp5u9fT16o677tTNt96iT8eOUfuUVnV2d0meMDu6OjVx8iSd/adz1NvXr1y+Rs0tg9TW3qFjjzteu++xp047/Qx98OFHeujhR7TpZptrvfU30NvvvKvUZbt7evX6G2/qkYcf1ec2urOZnGrqGmyU3q2tttxae+y+p04/7Qz19xX07jvv6cwzztIWm2+pgw48WC88/6IkDORe9ReKGvf5eP3hxJO02+576Ma/3KQPP/5Ef7vlVm286dY66FcH642oTNeqwxFKImd9Nrq7unpsD5U1YdJkP/qCZp1tduPWox132ll777Ov7rr7Hn3w0cf63e//oJ122VUHHfwrfeZ+klxeH386Rr//w4kaudqqNshvie+L4zx4z9HlY489VijGGIW26sSrDhizF198sXh3l6XZ9fX1wphkp3glQVdfe51eevkV1Tc2qWXQYCkkuu/+B7T1tttp19121w3G6fPxE/Two49FHLfaZlvdbvxCmjEZgkIuVUilQqnfx4TXi9VX6BdtX3HV1aL8oYcfoTfffketU9r00Sef6uprrtWaa2+oU/54qsZ8Nk4hm1PIZCM9lbixkLjdvAq9fUp97/obbtRBvzok0ueIo47Wu++9r/ETJmqH0Ttq8y221HXX3yCVyurs6lat8YDvF150sTbaeBOdetrp4pryZ519jtZZdz39+jeHaoz5pEyqKe1tylj2IrxXXmG+baI9fr6nLrz4IvNnou574H4dfewx2miTjc2bX+pyl3n62WeUuC6G3HnnnWcHyY46+eSThTGFYYcDig3l1lhjDTs7ThK/wYMHR2MMA5DrEEJ8R7/JcttfLJl+ZV10yaV64aWXo0zU1jfoDyedrLfffU+8099nWvR298RXuHss89Dy8j9fobFjPlOpWFYmV6O802mnnq7119tARx91jF579XUhr8jvButvqH1+ua8+ev9DwSS+ZIDxn2YSpZngvIJy9TUaPtcclumxlunfCUMfR1GaptExlrh99l148cWXhROmuWWwZpxpZt1x593aeJPNdKT7/Hz8RNMmG+X33PMv0P4HHqRjPCZl/qbZjNo7OxTSJI73cpDSfE49vT3i3gm/+63e++B95WryamhqdDupaupq1eX5YMxnY3XbHbfr8wnjLRvZmPf/sXcWcHYVZxt/5up6NkYEAkGCBSe4W3EIVqBQtBQKFG9xSnEoFIdCgUKLO0WKFAlapFhxtyQQ3WRd7r3f85/NpUAhQEII+3Hub2ePjbzzjJx53ndmTlGlWC/W+8n6OtPlTJv+xHX1L1f8VSuuvKaOP/EEvfLaq9F/cNoTJ0+QUiVfp9UwdbK6OlqdbkrZfEYlD2BK8s/PeVYodam5tUlDjEdFbZXuf/Cf2n2P3bTt9j/V3676q9v5ey6bt3TWOWfHunHgwQfp9Tded9zZmL9W5wlXKHlgkgqifpXr258uvkgjll/ObetmvfzqK64HbXrrnbejvDvtsrNuvvUWyfKSv85Cl2VTjJO4wI77kxomR6zoI088+SRtsNGGOuKoI/Xo44+pyf3jQw+PinV5y623inWZcCnXWep7lMP95yG//Y3z9MvuvtL9zRtuoyecdLJ2/PlOOtztLZPNqaKmViV3uv966mldcullAlv6hcv+crloV3JbfdvtkXvnnHte7EuIhz7l0MMO17PPPS/2UXEO9MnYj3Xb32+P/Qrt9q5/3B3bMX5OOvkUrb3OurFP+IC2mc6orbkl9ut/v/0OHXjQwbG9H3nU0Xrt9Tc0fuIE7bzrLtp8iy1jH4YcE1w36HtSzmfRUscypVy/xFH3lfwSBBIEZhwBt6vYjj5zpM1xj2NHV7vfV10q+nmXutTW2aa2rjZ1uW9VNkgeQhRKnR7z+V6xQ0pbFL+LSn7e2t6icjz/PcqtWnJ3FI/BfoPHH51Op6l5qocAXeJeSQU/Lzhex+m08RPcr+OPY8imol9kxP03/qJ6yjUyz5ST30vGhvx+lWtqaVR8X2bTArOI7bQwwfdk7OUywE/RmOM4j/fKz/yc+KNf3+O8pa35U5xnOg/kY4adkl+CQI9FINVjJZ8m+NChQzXvvPPq/fffF5ZcpvvyCMvfe++9F62/U6ZM0VtvvSWIUy6X47FSqZSwLlXZEj1kyBDNPffc8R4kF6K18cYbR0sYO6qffPLJ2n777eMmcswEwILPNN10Oi2m/bIeO2Qyevbpp4XFFWK87rrrCgsalsTLbbW94oorokULaxo7td9pyyzTv/GLrMgA8T788MN1wvEn6qijjtJBB/06WhCxvLKxYSbTLXvGaWWzWWHE7de/fyRv5L2psVkLL7ywdvr5zoLIn3/eBTr22GO1/HIrxBkQ9937z5j3+eadX1tttZUOO/Rw/d3WcGS+9tpro+UO6yf5x7qG5R1cWHOOnJA5Iig64TYrI3r37q2PbfFHAVJTU6MRyy4nZLvDVj42o3vt1dfFDIsrLv+riP/PF1+in/3sZxr90Rgxa4Nd04PLgTgpGxznqXRaYFuytW+11VaL5XCBLYzXXH2t7rrrLl137fUR2402/Elc3vHWm28Ly2mXlS3IVugqxrIuTrueaivkRFsXKes111xTv953P5144ok666yzhIUbhcYDDzwQyWqv+np1trXpRlslIebrr79+tNSecsopkaBTpiuuuGKsO1gesZT3nWMOFTo6dKMt/uDZr1+/WNaEodyZCYLFcemllxZ5vtZYM3uEMszn81p99dVFuWM5vuGGG3T33XdHd+utt4p1/uz2/8p//qPhiy0WZcE6usoqy0cskRHrJ/tRDBs2TJQJa9CXXHJJITvtAQvouHHjxFIDcM3k84arIPLMNPIVVljBxGkdNU2ZEmcNkD55oM4/Zsv0bbfdFstxvfXWi+2IWQMvv/hiXPYSQpAbDn9qb2+VtVJRZuoMX9VgNgJKDjxQNpRvw4QJsb3ShhZaaBHVWwmwrOvO7373e/31r1fqyiuvjrNJsNiSV9rXi07veVu2aStg1mXrNo74pueoQzynXuLIP7hzr6WlReeec15U0C2xxBLa85d7xZk6f7nsctHmd9xx2zgDgfJi6YWcV2btgJn8q3ddyeTzWm655eKsDZZfDB++gJipQr9BOOoKy1fuvvNO3XTTTQ4l/fKXv4xtjVlBp59+uqgntP0PP/xQhHt01Ci37aLq3b6qamvjOctlmIFDPaNMy+0CyzZfhbjOdY9y2WuvveK+FHyJ4D/PPx/Tm94/ZodcffXVGuU0weDUU08Vyj6s+MTHEqfBgwfrnnvuiW0Y/Knv4EG9vv3vd2hhlyEzGsDt8ssv16mnnKahQ4fqSiuXiOt9W9lZfkT7Q8k4aeJkIf9xxx2nBx98MO6lwswVlF/0u8z6uPfeeyMWBx54oFZZZRWRpoGI/Sv1kTqw6667ur78Nc56uPTSS8UXWdZYYw1RZ8877zw98+STMeu0/Y8++shVMKW11lpLzMihD77wgj+JMhs4cGCcNfWR3yH0BWBOwC+tXx688kzxWIynyb8EgQSBGUHgs+2n+xxyR0zlI2QwpFOCOKY95slWZMWxBBkvdKpUKChtgpjxfZysjFYqKFTkrMivMUkkNkg5R7+eug8qTTu2ehzDbLC0xxz0q2n35+4o/Jf61PHeYhkXR/zFoB6bdJ9/udxl+Wft8TP5ClEqoRDn7Jscy37wPyPuS8PHftGxTTvW1tf6Qur02KDdxrd2K+Lb7Nqt3C50tvt+mzpttOssdFjRU7TrEgrrTit6Ou2n3Uocnrf7GqNe0YqaNhv2UpmgqECIsc/Mv+7yU1QAEM+3uS77JVziEgR6HgKpnify5yVedNFFNWLECGExZRlAyi+JTD4vptxCnCH8rOtnV3TIN508A0kG8RAdSBOkeY5Bg3y7aP5SEnFCkLc1WV3Gg/vNtthCW9jxAkABMGbMmDh9vcskhHQgOkjF1FLIGnHusMMO2mX33bWI5RtmUr6uieTPf/5zLbTQQmIQjKzNjY0xPQadbOC22WabaZPNN9eyyy+vkSNHCvLD9GHIIsfuF467KhPwrPOYgjzbMVUYJQfEZtlll40D6rVN1hZbckmR5qqrrhrxIE3WlwcrECCjyMjgF+XDEA/Yl1xmGbFkAfLGgJl8DvV9BusdJrgQMgssMB0/fryyFRVxWi9LJlAUDDeJAg9wYNC9zTbbaIMNNtBKK60k4l/JcqBgQB4G+ygJWB9uNuq/QnRgDNEibyEELWT8NtxwQzGwR87Bc82l+Ux0VzQJJ26wgeAiA2QPjEIIFrMUyxPSG0KICgGIMQQAbEeY9C7nOJiqvdRSS0UFCUsFHDAqXZj1QB3Zdddd4zTlNddZR4TZa599xLRj6gxkHn+UPeUDeUcRg7yE23TkSFH2K5rAcA2hpvybmzuEvL169RL1lfoLgSeP8ztvtfX1mtMKqUGukyuvvLLAinrnEYkWt6yUWQhB4LHo4otrmOsU6/aJk/TBHhwgzpA6yh2HnGDEsaWlJRJS2gb5J27IOtPkqY9MX//9CSfEjfjmsYIN8k+bqLdstJsojyOinMAseABFe0B50qtv39gmhw8fLuKjrrgwolLHQaIShGUU88wzj7awIopPxdGGIHrLu+6jgILgoVSCrKEgoWxQ2FHXURx0dnY62fIwjli/3JFfHOSf9gEuHPH9ySefRAxY1kNbo62stuaaWnCRRbSp2yEY4J/lGpBslF7IRVtgCQztKC5NSKViWaCsCSEI/BZ0mczl/A0YPFjUDdrE66+/HjdnJN71N9pI9C1Lu++in9ndfcX8888v+izqFGlQJshJHaauoJxKW4FJ/LRzFAmUH+kOnHNO0X6pY7Rf2i71gfDTc5Qn9RzM6X92dn1f2Uo36h+KIZawsLEkCiSUYpQD8dHuUBwgB7Jvv+OOsa4vYiXVL/bYQywpQg6UWLQTwoQQ1NzSLtKkPtE+6HfBmDaMMpX2Af5zu87RD1Mu5I3w71uhS1m85yPtnyVFtI+hxg0ct/rpT6NCD+UV9QtZUTxQR+mXUI6hAKSPo4+lLbHMgLZM3ad+lesG9Yx+jnQTlyCQIDB7EKA9hhDi2IA2SV9eloRz+snymIF3DMuDWGI4ddJkTZk4yV4Z4uJ8+iV/5Tjpg1AsRC8eX7W3t5uYdirtsRLplN83XOMHxUO5f+Y6cV+FQIg4dnZ2KZvNKV9RqXy+Qnm7dDavdCqrTDqnbLZC2XxVt/M59z595vsVdtyLS2KLQRylry7Xr5ImuZ8gkCDwXwR6fAvqN2BAJBuQDAalDMzJHpb8hx56KFpXsSphXWNQKBMV1qYzI4C1wgxuGagShk4fIsLY103MAAAQAElEQVQO6gxCucdmZBwZjDLQJh1eBpAQrOIcGVy+/sor0YrE4JNB+PImvYSb0tCg8uZTTKffd999o/UassdzLIqEYeA7rwe93MPx0oHAkSaEjmnhkBhICOlBkiFdEC6IF3JAwpdeemlBrMCBdFNWiCxiQgNpZJo/jviJi+n8fEEhY1LBGl/uMxhecMEFRXoTbKnN5PNCVogGxOS9d94RcYYQ8C6scWBGutzAUstMAUglFnIG8iGEaF3m+fyOe7fddtNQKxYgFChlIKMM0tMuG/LNixy/IZUSsy2Iv0///oL8xBevX9CQNtKE6KD8YBCQzflFYnnTfmkTV8Z5Jx7iBuc5TZIgpb1toef+JCsxBpqgIQsyULasB4YMEAZyAMEBJ3BudFmyfh18qDP4gbChVIE8QGLwT/kPcf4I8/Ho0XF/CEjcOlYioHRZeeXlBLkFY6yOHPnSAXmY6jSQDUc5QpRQXFDnSBts8A+5o75SblgxsAyDHTIRD+fkGVKHUgCrKPWB+8QBKSWfKLaw8CIrVmDaDaQK8ocMsa4ZbzCAYG277bYCe5QSY6dZVbFwy2XFYI26SDjqHIojFGLUB9pKRVWVSJt7pE86fLau3MbmnW8+Uc4oM+LO7vYPgaPtUZ4QxBCCm3A6Dgj1DX/kOZVOu8l0D0YIBm5vvPFGnNFA/skveQQjLO3szbCqiTAzPmifb7/9tmg7KL0g4GBMW6QMyBN1DqwgneRt/LhxsdwpF/L/7rvvRuUfeM/jfCLD6A8+iJuXUschsNttt51Q+qAgpC52eRA62W2QsqFcu6z0QG7qKljX1tfHr4yATXkTVPot+hJkAXPSmZ4jH9T/TTfdNFrHDZJQapAO4egfUPxQD+lD6WORiTKkrdBGUNzg9wPn8UOTc+oCZY9iAEUiCgDaCFgNmKNvVIKgJCUMdQgZkHk+44Ii96H77xebD9Kn0ebBkHLhGXWZshpp5Rr5jwTAuNCWiY+ZVzyjf6O/4l7efUK9saJ/pO2ywakrkMaNHSuUNPR5YEpfRDsjDEf6Oc4TlyCQIDArEPj64ScEnTbOOw9HH0J/gTSpkObQrQi2RV6ptAlkPn75hndfzuOB6GE6/+hjUh4v8I6gz6df6HS/S7ppvzNkR18SQnDXGMQ10ZXfc9LX5wH//1/d16rgS8U4cxYMU5msFD6Dl5+BM+XJ/jKMWXGcc6/8TPxCEO9A+mTKNZaX+/0vnYWgb/P7jDzfJlj0OzNhYwTJvwSB2YrA/4sazOARogzBZ6ANogzCGTBC8JleS4cBSeMZFi82/WM3dZ5DDOn4ebmwKz8DRfwxEIYQ0SlBoCHBdPy8kModFANxBtqkC1GHrKy2xhoEj4N7LHf4YYDOCwxixIwCBs0hhPhS4WWFdYrZCZA80qXzQxYIAWnS+cXBcKFgUQsxfogHafOigpRAlMkL/kgLYmzPgsAgA9cMhglMOAgMX1B4zcoLpoMzTRnMQgjCH/FBQiDxEFsG32wwSHhkIyzEEoUJVn4G6jyHLEEOsNbdf++9wmLMYPzBf/5TDz/4YLRoIw/5YtANWeEaRzmRd44GR3T4yMqUY6bBk96T//qXIP7gFULwOzktXjB+Q4gwKv/8DHLJYJ5b+KcMOceRHi997pEmJACMmBYNaaHsqSePP/KImGrNtGQIEHkDc8oMqy5kGP/UiWjBtrLCo5KoRCFu8gKO7HJOXYXYkz71BQLCJyyRHdJHHYUAMX2ZtMAS2cAbHCaaECI3L0HS45xBDGVOXYPoUJ9CCMIPhAhlA4oZCFyuokJjx4wReQR/lGPUD9oC8pTjw//NN9wQp36zF8Edt92mxx5+OH4ZACIMNhypl7QH8svXHUIIZE18EYCZHlywnIT2SB7HWGlA3JQFChHSJU1mAfDihxCC91133inqzi033hiXZtA2kZf0yDcOXIl/eg7/0V8q5eZSVDkesGTaOeSPMsLC/dILLwhiy0wXZjg8/9xzcakCbQK/1H/SCiE4K6lY52gjroDyjdhmKAvqBeWAjGBD3lHYoABkVo78o0/BD2WFYsO3BF60X+oUVm5kBxtm+5B3+i3qXXVtbcwLdRsFEwqGKLPbGl8QoT3hn7DEOz1HmdPH0B9hjS/7zbueUKfoI1BmbbTRRtGSQ9khH3UeWZAdReoTjz4aZzYh91NPPBHrF3KgAEA+lInUR2YakEeUSCw54YiSASUj/Qh1heU5LBGiTCD+aSvy6I9oC9QXcGLmC8/AiD4ihBAVrZU1NVGRQXsBEzZdpczL5UL65BHZCEv/iIKNcqCdUVfogyk7/CUuQSBBYFYjkHICX+46OzzWKaXct1aqqqpG1dW1PrelGCsxhNIh29s61dzYotbGZhVsaU7l8uJdxFdg/Hi6f+lcpbAmd3UWVXRSChmlU1lhcU45DWFtTueUzeQVlI5+y/6jMUL8vlx2ReXArH5WtAAz6pydYGc5SzPgnHD3H9P9y85lBT5lVwJT30sZVzmNjtZ2tTS3qaO9S+2tHcrmKpRKZdwNl/xu7oyuULA0vsczzrvaOx2m1Qr4FpW6imIpbDqd9TvQyTtu+9YMueDw0bmMwow4h0/+EgR6MAKu9T1YekQ3IWYAt9Zaa4lBNoSt0VZUlAEMgLE0sR6aQScDUQadkEcGmliDFlxomLDqMfAjOlx58McAl7iDtcAMDiGIpAHxYYDNILOtrU0MJHPWNocQovZZPkKIiIcwxA9Bxy8Dbohy9OPESJe4fRrjIU0Go3kPwLlXjoNzHOngIBCQC4gUcSMPspFe2R8De9LJWMMNseUZihKeQ/hZN8t0WCzyrLXFYn/ssceKqexMGScMg2f8M0AHQwbV4BtCiKQY2ZnCPu8CC7gTLwhiBTmEYLIueJNNNtEmm46M69Wxfm+wwQbacced43riSZMa3YkXRZ79L+YfPHDkG+sw1lhmCrAnAhZFLKhMl2eK8S677CKwIDxhHJkshPhMGngQnoE/eCInSpFyfuR6U2urYCqdjmVGmZJPCB0Kgw8+HBPXG6+2+lpaY421tcUWWzoPOwhlEpix7v5fTz4jMCXPlAVEkmn5xIMln/oBiaIe8hxLObLmbZGk3Mpk5GkrNE496SQddthhcf04MwhIg/wy9ZyZBeSPPBEP4SlT8pRKp53torASQ8bAHgdZBEPkoXwoS9oE9YHZLygXaBdYv8EnhCAI11NPPxvXwbP2m/0aODLVHHmYjs2a9RdefDnufYF/4iO/1EeOtIWCLSic076Yqo1yhDzQJmh3KFCYIcKyF2bwZPJ5YT1m3Tk72ZMmU885Z18EZlkQhnIBB/IdQnARMrogpa92yEMYfHAEvxACZDbuD/LEv56O6/2p30stPUIoRKinG264mUaMWEmXXHKJ/Y314LPK4peEZbxchzL5fLwHEYWMUz6kQ53M+hnXyEy7Jwz1geeUFfdR/FA/KCfuc069oBypU6l0WuwTAsYhBA9+q5XJ58U1X4S44oorBDFn6QJ4UU7sJXH99ddHAg7p1tf8qIMoLGpRKnR2ypVJdW4XboyaOG5c3PiTKJCLOkV9R16UVZTD9tvvoPV+sqFoJ7RLZhKsvMrq2niTzbXXr/b1YC3jpp0Wyg7yTxskHtolSh/Kh/gHzTWX+4UdhUIWrNhLg6U2KBT5QgDYUIfJE7IShnre4L6e8959+xoWRnOK+2DQjml34Eybo+zL5eCK4+ylRN2j3eOPsgohmFzko8zco6yJO3EJAgkCswcBFHrMCMvl8u5HMnEp4+TJk/yu+sRuvPLVNaqqq3P/XB2f07+3NjaKr9GU30PTlbyry0qDTncJhdju3YmYhLYLw8T4sWPjbCjCBysh6fc4d+cRD1FhEM966r+iIlH/vsT3mIt+lvFqRXV1N95WzAePTyk3+mIc59wD5+jP77zyGIXw9OW8N+jXZ0p0Kw9mKnwSOEGghyOQ6uHyx4E8g9ORI0fGwRvWKMgnllQICASegTZkh0591KhRcQ0y1jymRzMQVSgpGImKyryKVllObZwi7lXXVkuZlDXDnWppbVZzS1N8nuae/XHsKnSquqZKNfbb0dmuxqap1kZPscayUVXVlers6lDRjnj6zNEv+mvvaPMLp9MvrppIIORfCEG8YOjg6NzkjrHTA/KyY7Btb37JpWM+SyXL7DA5Kx5y+awKxa4oI3E7QSEXaRZ9P6QU5UilPUB2Xj947x3dcuvNuvOuOwQhZ+COEoANsRiAL7TQQnHtN4PovDtfrIBsdMa0XhQDKFkgAFj2V11tFS28yEICr2wuo9596lXfu1e8t8aaq+uCC8/XeeedqeNPOE7H/v53Oufcs3X2OWfo/AvO0y23XB/TqbHVTv6Rdx9iHslfa2ur+EwaCoAQgiAXLKFgXThkB+s26RZdFuS/5GNJRZXzyX0wqHC5ftZfu8tyytQGJ1XU5MkT1dbeGsuNsJVVFTEP8803ROTt4ovPdx7OsTtPF118oU459WQdethvdcYfT9dll10kCCOzPnhB8eKCvMg/zp2ROIDgPG0yF0JwuRdineW63kTr49Gj45cYmC1BPUbBwD4JKGOOOOKIuJyDMsh6AFK28HNOXYlEyPWAukE94Zjxy7TsqBsMaPiSAGFoGyhUsGhjwUWZUjJeHa63uXxW/V0/yffILTbXfvv/WiedfKJ+d+wxOuvsM+P5AQfur2N+d7TOPPM0/Xq/fbX88iPkChyVMJQdn2qj7iIbMx7ID3WLmQcoHSCUkHnDY6XKGsJCU3QdBwNIK5tREp7NCyHh1EeUFwMHDiSIsxKiI37yWHLe44Pp/AtuR+XHIXSHp6yy2awgomwkidKLDeR+f+zRrqvn6a9//auJ/4W66KLz4h4axx13tCgT1ujn3R7oM0gbgggxRR7k5hnnlLcbs6EpifuUG8dGD0yRheeUFXm3p9ieuY9igPqDf0h5wYNTyC9YQl7xg3vumWfEpn/IieKCdoGyCMxQhLLvA7OYyso+wnyVQy6UkhBrBl+lYlEGWciFjJG0NzXFAXGny4o+AUWX/KP+XX3N3/SXv1ys888/SyeceLx+f9yxOvvs03XppX+yjFfqoIMP1JprrRHrVnA/1OK2V3Q7TeUyok3ShzbRFt0vLb/yitr/gP209z6/0hJLLq5nn/u3Lr3sEj3w4P3qaGuJfSf+J06aEMNSX+l76e+Iq9J9cMF1eczY0aJ90//W9aqN/XPJ9Tz2xU67w36QQz7PuL2QT/IeQlDa1yXXK9oOdVrJL0EgQWC2IkA/+dFHH+rBBx+IfTMbK7NBKZuQPv3Ek/rovffdZaXF12Uqa3v5fVQRryV3OJr+jzZO+0/7/Sy3ffYQYIzDJ2HZwBhjEZsEEgv9tl/gjjblV3vaaQRuJ+5rEAgBnCiLlLLZvFJ2spX/zTff1qgHHtKtN90SN/699NK/+L3xl3jOPZ6N+XC0Ch1dMUxlJUqDnF9Nwdgb/3RWyS9BIEFgxhGgVc5441OGvgAAEABJREFU6B9ISAZxCw8fHtcmY2lkiirraLH+lwerKAMY8ENAmAlAZw7ZZcCO9ZIjxIAXQRxsMxD2QJDBNwNCBvcQVQbVWM14aWCBypmA8ww/DCJjWONCfCGEOBU6Wq4++UTEhX8G+Q0NDfEaf8jPfc5bW1v9jik4BnVb/PxS4jnxEx4/qXRaDNyzFTk1WeHAPfwgH8TBb6e47griTkTEXZYRJchzzz0nlizUm4BCHNig7pBDDtGRRx0Vd69nOj8Df/KSyefj4J817Ky5H2uteHlDRY6sDUbJQlqdJgjZaUR15MiR+uPZZ4s143vts0/cSA8L8i/23DOSKZQvG264vuYw6UwbQ+QkPMeo/fUJOKHMIa8QySOOPlq/O+44HfSb32ivvfYSm+2BC/nHOYgIi6McQwhxWjDlzrNqa52xOmJRCCFEkgOZYwo8uBEHa7jH2fIJqUcpstsee8Qd3tnQkE0duYZoYaXfadddTXAOFmu6qU+Q6vfffz/GC+akSfwVTpc0iX/y5MkCQyzaKFHwDzkOIQjMyN8xv/993Cl+q622EtPkkY08lAcrkDWsxKTBPdLhnDLDL2lSPyk/SCQkmroNlgxoIOTUP+Lub3JN3aEuExdthrwd6PoAzliX9zDWB/ka5cuvDzhAONoOM1vAP5PPxzqLdRhZwJ64kGHFFVeMs0LAFKJJ+6QuDnd7lQkuZQ7mL774oqttOtaTU08/XSecdJIOcFrHHntsLGfaMeGIO4QQ/VIv9HU/+y17ISxhwKKiosIDiVLc8HHJJZfUnnvvLeo/ZYtSjPrJFyKOPOYYHXzwwWLdOWVM+8zk8x6QZGO+iBv8KF/qVwghtj3uIy8WfNoHfmh7zEAifSxbxNVict2rVy+8xyn01A2INf0M9YWyzOTzcZYKcTRPnSqmwoMl4VAUHXjggULO37velNfkUxfod2LE0/lHG6NOUldou5QnU+CZPUM/R92lbtC3ITdthXTJG7NH2Mfh5zvtFPFj5saebt/7uL1Th3hGXQZP2jh1mDxQRxGJpU7gxn3W/KMAoU6B/ZFHHik26GQpAMsxwI46gAKCus+eAsSJchcsJk2wUsCRco/84IeyJj84P4pfR2BpCn1ZCEGdHR1R+QLOlC31w5UiLt1JpdMmEjklvwSBBIHZhwB9wnvvvaeHHnrICvfL4td7jjnmZB9PjV/9oM8588yzxVdPsPyXFa8hBKHM09f8QgjxXULfJ//oS5h1xOyqM8+6QLyj6SOJl3cV71N7s64gYxLKGCLFZQ91Myn7N7Cgh1Qq4hRCcNdaiuMEFOcvvfSK7rzzH+LrSMxa4x175JHHCsc593jGskvGmbw3ATkEY+6TEHzE+Xzm/lIzFzwJnSDQgxHo8bWfwVsqnY5FsP/++wtis9de+8cOeqRJKAO7xoYGWyuXj9O3TznlzPjZKAaqhK209b7Flv1gC1SbrUyttlBV2mJcsuW8aJfJpjVx4njxLJ/P2mrY6IH/FMefMgmXXx5BDQ2TtKQtVrvttosJxXM69NDf+MXxiVIOO/qD91RXV6N+A/rHsMcee4zlGGmL2bmCFEGUeMFA6jL5vONMKV9ZKZYJZEyMQwh+9xQtw0Rl8vl47DLRdsLRD4NbLN8dHW3uaEtRISBbu1AMIG/KJUz+uro6ohz19XX6wDKNH/+JdthhezFFHMUB62iduCCHTz31lCClvPDcY5ukzyF+zAJgcM4ntsCPsGuvvaZ5XIe9dSpn3Na01X+eeYbo2muv1gvPPqOq2moHLarTVjfSlmV75JFRuvhiLITX2apXKwiHIxCD+RBCzBdpM5BHUQH5wtLpiGQw4gEiiyIH/MhrJpMy+U+p3WXZaqUI15lcJpYT5Zl1WVDGJeNQtCzpdBBlDD6EL7qsOfbr10drrbWGpkyZ7JfTkcJ/zvHgr9P1wwI4/aLuu+8e7b3nHmKzN0gZJIflDldeeaVuvP56sa4ZhU2TCR5Ex4HEQOaMM86Im0VCCskjxIZBxyqrrBKJLgOehokThaKC58yyCCG4uNORrFDe1JcyEcrk87EeZfL5uD4fKzPkB6Im/4pWZIHrLrvsYogLQpGBAgiiiIWe/FA3Bg0aoPXWW0dTpzZ4oHWJ3nnzdULHsgVTLKzUseuuvlInn3CcB1yj/Lz7r2Qin3f6ENd0Ou16GKKsnJMGu7Wz/IDp6pA9lm9AIqlvKC5Gjx4d6xtLAvh6BbE2Tpni8sy43bWJsGDR4HYMQQQv0iqTY5ZWVFjJAqFGqcH0eBQKwcoz4iEM+1XwKbulllrKdSKjLsuM4guSCMFkCQLy4BeMIbscL7/00rhEAKUim0dms1nJikGDKdoNstLHcO+jjz6KSjvqpgvMXgqCSFMW7KGB8pFPA0JSCUfdgHjjF0J74YUXxrJkBgRhMpYf+cAX//hFLpRHKI6YlQCZBguehxCicoDZTygSkDWEEMsjhCCf+O+/xxCC+4S6GIbP4rEsiPQgyJB++iT5xzIUnkPo11xzzahoRZkHJo8//qg++XiMfRUdd8nYpiS3LfrMxx57REcdfqjr5QfxeaHQCcRuwl3xus59EXVrgOsefUN7e6u67Cqs2KSt7rTTjlpttVX0ySdj9e67b2vFFZfX0ksvqQsuOE+3335bjAP/hK1zHyv3LW+8+nLsW2iv2267TUyP/o/+h3bc4f692XWcPjObz7pPbnYd74plicKKMqd9ERDFFEo97qfSafdhnWIjKzCirlmA5C9BIEFgphBwf6HPOEjlZ1yHrb/nnHOeFf576/rrb3azzGjEiMXjeKuurl7vvvO+/nThn3XA/gfp7n/cK780lE5l9fHYcZKP+kxc8by8Vp2j5L6oqHS+0n1AUSoF9e7d13dTmjx5io9SS0ubFYEVUkj7nVapdK5Cpc6CUqmM+NEPhEzeydoprSb2ImhpV6kYFJx+SOfcL9qv5WDJAPeRI9hvCBm1t3V2h7VfnhMXx+amVnHkuq21I8Ybw9lfoask1tC3tbUp+H2E6/L7DMc7L4QQ3z2c05+FEMSR5xxDOh2f08dPntKgjq6CQs7y23UVS2psblFza5t706D2zi6M9fH5hEmT9aeL/6z9DjhQ11x3vf01ib4y9omZrDHsMi6Upbr7Sqcj48aa/ZKxDZmcGhqm6qyzztH22/1MLKN8/PGnxbuM8cwiiyygRRcdJsZG3OMZCp49rVS+6qqrPO5ulBxnk8dU4C7/kLVQkpAbV85HZ6Gotg5jOy1PnJNPXLCs+CuqpK5CQQ1TGmXvUjavxqYWdbh8J1vO0884UwcceLDusKKC+zxXOmsZstF/49QmS5D8JQj0XARSPVf0bsnT7hDKWlksRPPOO688bnZH3luQDMg0A2TOcbW1uTjtnB32merO9LJouXMgyEg+nxdHOsmYQiolNsfCWg6Z4h6kBoe/ODi0HwgIBIbOC/J8+eWX64rLLoufc6OjffLxx8UAn03GsO5BRAYPmTNa9uj8kI24kcVvDNFZt7e2xg6VZ1jjeA7pCCHE3fF5AWDRgiiUZSsfkS/mwfjQ6ePoNDmy2zb5ZJ0txApSAVll866bbrpJkKesXyzIRYdLJ9/S2BjxJI/IBslkw7shc88dZzkQH/JhFcTqC3lHITPqgQcEuSENZmVcctFFYm8AlAxlWUMIBJXfUvEYQnCyab9w8/HIy4Bp635rqWRCC5njW+F//dsVAheIYAjdcSAHshM3xBAyQxmBFRZqZEfZAWYQN56TP+6DPRZxFB3UD4gc0wBZNsJzsGO9Pt9vh+hDTFHiQLBXWGklsTkZafB5w4tN5iBikEZI+W033xwtFljhW1o6nZVCrKPU2ZTrD8oMFAQQUHajf+/tt3W56xAyQPggY+Sjtr5ebCKIPHxa7pMxYyKJkX/ITP0jPvJWVVMT649HOXEHesr9rbfe9uBmshZeeGHV9+5thUlLfIln8nkPqpYU7QcFAVMsb7nxxkiMaGOvvvSSyDd5oxyp+/IQwclO96+uT5/Y3qhn1BkwHjp0qKp79VIHAxi3OzCgzJh6+fy///1pfB/a8kNdYd8J2hB54iHhkYmNGVk+gNKK++QPQky58Ix6AmbvvPlm/NwfWKK0mn/++QXGzPIABxQGp556qigjlDXkDXJLGTPNlPxSn1DK0YYg9QZWFVbUkS7+abPsuTFw4EBhNaL8qHOEW3zJJaNyp76+3oPY63XKiSfq2aefjnWX8PQNTGtFbvLAZni0vXL4EIJS6bSL0YNUKYbjGe0XPMkj7ZMNMu+9996oMCFdsLD36f5RryZPbhTt60aXN8sK2DiPQJTLkYcdZkvNnZH00/bJY2VVlaiDa621ltgTgr0b/m2lIXWfwRmbRZ511llRcUK7p6yID+yot7Q3+l1mPzADgCN1jjLjSFlTX+hDaBeEBw/Kjj6H5Q0PPvigfnvwwXHWBO2LdB8dNcrKgQusnHok1jmUhpQzfQJ4gBNx0V6Ri3JE0UbdQyZkC66PYPrW66+Lts9XIFiaMslKOcIXuzpFWRMmhO4+R8kvQSBBYJYgQN/MBqxEvsEGP9Gxxx5r48n5Yv+iq6++Wigk5557iJWE4+MnVCd8/HEkxfRdhPl6NzND4JQYZ6kEA+2KymreBdxLuR8pmpSXlbeMxdK+F0KI7376m3a//+iHSjboMFZBVs7pZxjTpP1OZi8Dxh30YSG4v/H4J4QQx0V8Fu/jj8aoZepUj3lzyvI+CmnRP6E4wdLe1eV3ht8dKSsueF4yEe9sb1fGZLdX377q03+A2G8KwwOGmGwuJ4wX9IsoqpGvoaEhjjdDCHFDXt4TKNNRMusLP2QNIYjxlTyuQQHPGCuTz4uNnG++6RbdcfudNkJ9oMqKKhuhfipmjB1wwAFxph0zUTnn3nbbbeVxcCmORzGEMHbiHczstoqKCvmFGGXN5PMxPcYH5MEAizSZZYcxhfuc867JelwL7ox3OzsLyjie+n79BNZkBdzZQJIxxa233qpb7Riz8063MCpZYUC6lCWbOhMmcQkCPRWBmen9fhB5pqNhsIgwkE8GiCuttHwkPJBDSAYdIh0Cz9mJm0E/A9lMPu823eX2bG1hc7MYDDNIZSBLJxlCUKM7Pzqd8iCTQSIdIoNTOhY6a4gN6bNGHiswcdNpYCnffJNNhNWV6awQNix7bKjG4JQwEEjiIX4GxcTP/RCCxQ5xujiDfZ5znw6WwSxH8k5HRkeMZTWEIAbC+GOgS2fFc55xXY4HxQcYQDj22GMP8V1yptQzaIfs8IwlE1jAiIuXGi+sCg/8ISdMEyePTAMv0iHaUySdVljw4mD6L2vZKReUAEyrxupLx365SS1xrb766rY4r+eQ8nsi5Xdoqbtz9R3ioqPmRYplHeLGJoDMPgA7pobxMmBNNi/6EIIt11PlSPxXEnklDjBiaQLlBWY4ytZJROVCCOHTzfMoA3DiGTu1b7XVVmLtPEqb3//+93HZAksCDptGiCneDVEAABAASURBVEgX3MCCMC4sQYjIN3Xi4osvFuRh4w02iNPaf/e730VihnJk2WWXiC8s5IMwQtxRuvDS22rkSG279dZi/f+dd94pCCHPyRN1k7Qg6YSDLBGG9esoJiCt5AMCRb1SyVj4hdfa0iLKk1kG9fW9xGaOKKAMvHgpUo+Il080su6epR5YqyFA1OfNN988vqQhQpBKcGHavBsOwb7WUU4LLLCAyAd1i2sCgRNtiy9jMJCbYqv/8ccfr9132UVMbef8rbfeioMswlOm5AkCSFxYZ9kojvLhCxP955hDI40fbfyhhx6y1WivT+s2U8mps5TRwIEDSd7ZT8V0aA+01xNOOCGu+af+MhA599xzI/7Uc8gvAyLaAnIwuCt4gEf7inXKWIMNChjIKdZ5ltdAyCGaYEb9pRxRLLCcgjaxi/OKhYONN+mf6CsoJ1fiOKBEUHAi3xxJG8UFmNE+KX/aF/FQVz/66KNIziHLzC4h/PQcbWzRRRe05WXR2NegiMDqAgaUPaScNJmVwJIbNs4zcKKO0B5CCGJwxiwPlkyQ5+OOO04M3MGb9gu+yEB9Z4BFPnAM4hgg03+iLEPZQpsBD+ImPvpw6i79ZiafF30sszzoy2677TYxVRT/e+21l1Di0I5Q4CH/MCu56FPLfTX9TiwrC0OeiIOBL30rfUO5/SMnyyyoQ//4x0NxhkQIwUWSjmVCudNm8KfklyCQIDDLEOA9OmrUY2I8QD/MzKPlllteiy++hJZffgXtueev3Ces4XFPs0aNekQvvPAfy5JSvrJaNgv7/Jv8BXv6Mufb+rL75XuKlm5IJ30HY7cQgrvqkjDeMO5AoUgs8V3pZ1yX+w76Hw8EYhyEpT/h/U3fVCak9Fn0mTmTe/wwpoJ8Qlwh9P36zqGqunqFkFFna7s6W9rV2tImZgvk85VqbmpVS2Oziu1dKrR3xutGX3f6Gj/0jy229je1tEarf1t7h0rFktp8b9wn46R0Js4QSGVzxrRKH40Zq0/GN+gNGxJyJvCdXU6zvdX5bXEWi5YjKGQyKqFoaOuwcaHT2U+JsnjowVG64oq/6cknn7aVf1DcP4n3/N57857eTbvsspN2svvFL3YT9/bbb9+oICjPKq2urlQ6m5YcnTA+GM9GKz/a29rVarmduu8GkZeGyQ1qaW5RRVV1dFKQ7Frsl+fMCADvhgkThNKlralJEz/5xPK2i1+7lSS8S0ePmSDGXRjeKCveEzzjHUgZ4DdxCQI9FYHYlHqq8GW5aZScY9lZfvnlIwlg2jiNlo65w42Z5wycR44cGYknA3XulTtVOmNIBeEhV8RJB8FznjFgZdBNvDlrSbm/4IILio3oYoduMoDmdIsttoiEj425GIgyhZ1OHb8M7iEs22y7bbSa8z3t+eaf1y+zxVVfXx87Hzp4956fdqYQreHDhyvvwS/3QwgKIbj/SYmXIgNa5IRYkR55ln8hBHsvxZcLMyAgnpHEpNNaYKGFxA7vDPAhPkz95Ui+2NTuwAMPFDiRR15uVbW10frvCAWxgByTF4gWZJNBPC8tZGE6PGviieOkk04SMoUQ4mf78AMBg9xCkAbOOadK1mhznzyAsUWXMxgH25ATBvgQUPBhJgAkF3+QERQWLEGYf/75o3+UNshMXMRBuVB2hGVfA+QlLV56+OE5ZQMhRi7yhsZY/kFcIBasR1tqqaWEFR5SABFhEMKLiz0A+KxeY0NDVBTxJQQUHpBHBivE+8Ybb0QCS71BAYLygjpGurxYCAOJg/BAILHEsms+5ygYWIMPwWNjtxBcpq5nKB222267qKBAU40CCGzIE/WFuhZCEEQFHMAL8kodIE7q6ABbqilbNgXkORZkZ1vr/OQnQlmBPOwdgCKB+LHAcg+yjRKGmSedHR0OUrT76j92Yh46dGjcwHH77bfXmmuuqfrevWMA8Odl2tfEfVu3CcqZOnTXXXd5MDcqfmkAEgi5QzGBEqDVirp55plHKFpYUgBJgzyizJrickCxxCaRxEX87733XpzRA4GlzKjfWWv93cBEnjbcaKO47wW4UD9YXoDCCSUDGDNNcaeddxYWBJVKMS4GOPQP1LVMPh/LF5wpF9oVMpAvBhCUCXUwk8/H/TBQZO2yyy7RQg1ZpX+CINMeqBtRSeD+hbRo32m3V/oEygjQQgiiLlAnaAPMTgED8o/lmv4IpR79D+EJMz1HvCxPgPTjqKf0NZBisCA/lDvls9Cii3ZHZRzoI1FiYv1HFrBE4YClhL511113FV9QoO8CLxRxtC/ih9RT98kXEaIoQKFA/wxeKHZwKAZof8gwYPBgvArlHHWBTUCpF9RPlFXPPPOMUChQN+lf1rPijTImHfo/6jLx0/5ROhEZ9YM06PfXW2+9qDgp9w3UWfrHrbbaSODDTB76R8odzJATRzyJSxBIEJg1CGDtXXHFEbG/5x1OG+/oaFdDw2RNnDBJ6224kZZaaumY+FsmpR988GE8pz9G8dd9Mav+B0Gm6ROqa2tV4zEc1uNgpXu+ulp9/F5jbMT4k/caSgH6JIhkRU2NsMBDPumT6FvoV4gLYsn9N155xa+BkoiP/NCXxT7T7wRyBGnFL0S+0+/iKQ2NkaxmM3krBeqkdE69+/f3+6kW70pnK1RXX6+a6jox/mhpatakiZPj2Kl3nz7CMauNfi1jEs/MUwLS13Mkbe5zzruYsiG+bL7CWcpwOxrUyDP54B3IO4kHjJ3Y6BjDDYpulN8YUxivzDv//Kq1XBZE5JN3Lfd4hkIYhTLvbvph8GNWAfKzLDGE4GBp57FKtXV1Qv4al0Xe71vywTW4YgRps4EqnU7H9z5+KmtqVWUX8ZVE3aqu7cbKl9GIWN+rMi6TIxz3eOfjmF3BzAsF7iYuQaBnIpDqmWL/V2oaOR0oHQN3IcIQAwZ83Ed7Wm68EEUG2JA7pnozEGQtKOtN6/v2tqV+Kx1yyEFaffVVla/IuTPrUO9+fVRdW60+/ftqxx1/pl//eh93DMM0YPBAbbXVFvrtbw/R8OGLqKFhklhfWte7l1Zbc3VbH3+pY445Svfff5+uu+4a/fGPp9uKvKcJ8bKi45J1lcgO8YBosr62sqYmEn2si3S2ODbDYqALOZE7OzpUOmHC0rGR3lzzDDGh30677rqzFlxwARF3LpexkkDiOGzY/Np5559bm7q9iUff+HyTTTaK1s833n5bTLF79NFHdfnll2vjzTbTGmuvHQkbg+LY0ToE0+b9NopTwhkYQ4Ihw7wECgVreQPkKBPXzrc2TVVNr1qtscZq+tOfLrDW9y9xT4CLLrpQBx98oNZaZy1VWJs7ZdIEkYeQSjkFS21lQAj/7VF5KQ60kgASyNRziCFT/08++eT4+bM+frmBHxriwXMOUjafNUQlV4UulYpd8byurkasG9599121+eabqtZlyVp/1huTbLWfr7vu2vrNbw7WZpttYqVK2rIUXQ5ZDXYZ77v/r/WHP5yqCy88X5dccrH+/OeLtP9BB2jRxYcL8txizXE+n1dtr14Op2hRX2uttQSZgxwxLfvqq68WxHmrn/7UcQ6OU/DJN8oaXpZLLrNMLAssuFiMySMkfGuT4uVWXNH1bCtB3sGaOsGSlB1+/vO4SdoVV1wRp1pvvc02Yv08ihcI2ZxDhjj/3QqDrAckvLAgtSigqP8MGIrGG6Fr6+v8Ak9p0vhPVOrq0NzzzhPr03HHHas77vi7brjhOlF2e+3zKy262KIe9EyxVWGKsrkcwafrGPgwSKF+oziCAFIx203kaZc4VwLxXXde9nwNgK9MsBHTjbfcog023ljUR+oblnHac5Vf0iigGBSgAKHusjEhSgnKYlkrAQ886KC4ZAHs+ZQgSoFV11hDhEfZUSwUFK0qnZ1aZLHF9Mtf/Uqsc2etIdZ4yuLQI47QfMOGCXnZhIiN5mh3rmARW+on5+BLOVZUV2tLlwMzJ6ivrPeHkKPIggBT5uThkEMP1d/+9rc4vZA2x3KLffbbT1isu6zgYRkCU0KZTeOEDE/Bh+A6mY/ntEWs4CgoIMpvvfWWUOBddPHF2mjTTaNlBaxRREy3cPywoaEhxokSYrMttogzT8CBrwywN8Kuu+4aFU0DBg+2b6nV9X3K5MlRsQixX3rECO27796xftx44/W6+uorbYk/WVtvvaUGuk3St7Y1N1r+kvuUjXXggftr1VVXVrTmpIOVnq1Ku69aYeUVYzjq24MP3q/nnvu3Xnr1ZW2xxebGZUGx/0aj+1i536QvRvG3116/1COPP6p///tp5/9J3XDzjdr71/to/ml94OiPPhDte8Ryy8b+eJtttorXRfcN7BHC7Bdm8jA7gxlaYMrUXcoTZQf1i3YL8SDzlB/PeK9wnbgEgQSBmUSglJI+6+Trz7gTTzxZ5513gY484mgtN2KF6Jd19L3qekciR+q5bEVcL4+iNY5XSr7rcQT9rs9m6R/v8Lwt7YXOgsaN+VjPPvWMHn7gIf3bVu5333xbH388zmS7y0SzTvnqWlulW/X262/qsVGP6B+33yl2wi/ZWp7KVbgfLpnMZi1vSu+//6FuueW2eHSXF+/xumY9vV9IYur/ww8/qttuukUvPvu8pk5tMh79VdennzLZfHz+xiuv6T/PvaAnHv+XnnnmWY39aIyDZsTXEqpre0VlAWO4vBXijAfef+89PTxqlMes9wtDC1hOtIU8lU6rqbFRzAAcPXq05p13SOz/4zvivvv0+quvOI8dHmvm4pF3fgjBfXx1VJyzZ8ITTzwZLf8553PDDTfWT3+6nd+7S/BqVaGz3e+VqWqYOF5TJ0+M4+iixyGMzxZ0Xz5ixDJ+D8+vkEnF90U2m47vEwxo9Mko2vnC0aiHHtKLL7ygjz780PGmVO3xdMmgNfmdhUyMd+i7MVq99uqr+sddd+n555/Xy/95SWM/Gafq+t5SOhOv73/wIU1pbFKd773z3vu69e+3655/3K33P/zI75BeytfUxjLxv+QvQaDHIkBv22OFR/DgXiKEoC4P5N2DxvWxw2zhjgTfg3y0evjjGY0fEgSp5B4ayrQ7NzqGrvZ2sf6aKe4MDCEIcbBvj3EZgTuSIUOHaomll1YmlxPxQQ6GWnvJzIOc7xEPSgXiCtagkg5yDJprLisS+kXCQWcEccRPn379VGUyw8wCjpAJCADxhBCUNXEjLMQgpmkZyjJZLGWcBsSCc2Rbatlluztck4gQgqMrxk4ewoDVH+sZ8UcC5LgYHBO2ysSldpoGFrkaTQrAacDgwbFTh/xgLXavGq+xmJHvXD4r4o4vXuNHHrDmgSn+GxwPmA8YPFhzzTOPlSaDVd+7tyA3EFLyQgfu3tx/AVGchKtkqWR4C/EcrChDSO+cc89tMrCwSDtv0j1p/Ph4jXXOnuUMizjBj6PfpvFFxXEZExWmuHMOBjExY0QYwjM7AkJIODCIdcP4knfytfDw4Rq+xBJilkcM63+QCJ4Rjjx6Ba4qAAAQAElEQVS9bo0967l5cYJnnTFF7kq/iLCQOkhca122OlJ+1AemISMTcoAT5c2LGbJlIDTU9Q4rOVgjF9gZMFE3kAvyHPPvBJhRgOM5Lz2sBlnXI2QCswGDB8e6yH2UMJBmB3PwVCxb/FH+HOv79jWJm1PghrIFf01Tp0a/EGmuv86V/TFQmnfeecXafzBHkUHZ09bIU9Htl+tat4e57Y8ZEMzGoCxIY5DlZmYD+eK6urZW/WxhgXSTL+o0Dmw5Wsgo94KLLCLqTaXrOLi1tbURPA5UqKPkM97wP/LL7BVwJV6eUzbRWT4sIrEM2tqchWJ0DIwcNNYz4uccrMCM/qGiqsoih1gvKWMGHw4Y6xEkk3bbu29fD4CaokKJ+hCVfK7fxMcAhjaUcl1ktgnyghUzOpCTfqbGlg/CYGlCZuo/6ZMf5JmeA2fqCbjhD2vPYCuPqIfUYfIcQvCgrDXKSNzUJ45s4MeMHzAhz8hDOI74oR6BI/HiH4UGyhnukaeM6yUWGvClneGHvrSP8SCf1P/Yrxp7ZiQwW4J75JE+h7oFFtQZ2g7pUPb0C/TDlDtxUxfo1ylb/FD3ScsdBpcCS/pG2hjKV9LmAfWQ9oUM9EPUU86RO4QQyxV/iUsQSBCYNQjQrhdfainN53EWYz3eGxBWznlfdDS3xT1XOGc6PP0VfQJ9LPs/SR5PzBrRYqxY/CHFrBXHMIHSEAU8hiYUi2eddVYkzh+PMfl2CMYyKG1ZHspyKZSs5b6XPokxgb1ZAfqc2OMFg8AHJubco0/N+b1QtLWfPZTYrwWlOYaRLjbyc3/K7nSQ+HPPPS8uj1p33fXizLN99tlXLKm7/ZZbNdnjJqXSUWHAeOil//wnKr9ZloaxBeU6Dis9+++8/tprURaWxD3yyBN6990PxZI6LPibbbalmOnJTv2pdDqOIRhDhRDEvgeycgMlPTO0PvjgAzELjJljjAU07RdCsBjpGDb2r37XhRDEj7jojxnn4ihT3h+8Dx610erYY4/VAQccIDDHMDVy5Egb6X5tY80leuXll+OSrfr6evX1WDtt+ZgthoKeGXfMJGOm3HbbbRcV33ffeafesGKAsmQ52jPPWJlgpclNN91kw9XB0UiD4n6MlSDIxvuHY+ISBHoqArO2d/w+UEmlPh1c01kwsPTILKbMNZ0HHSsvDhznvCBwPKdTxdEJQzZYh4w1j0FiCCEOyokjDvStUCBipiDhnzgYaFqA2HnRMRE/U88YiDJoHDd2rC2r40XcvJTohCAssaM3CWeQT1oMpJnCzIuMPCATjucMeKeaTLPeieddJvgcQwi2xjbG+CGKyMYAmfiIH1nII+FJGz8xL9aIks/o1+fNdpwjMwSFMIQlbTpk5CFN9hTgPD73oLxgOWK+nDD3fLCWNhMVHaSPYxoxOEDmcEzDwh/xQlDIB+UVQneHH8J/yRIy8MLED9rej95/X+BJfoLLnanElBVyIj/lG0JwdN1xkA5EgXKK0+9cfvin4yZelEYRU79QeaHwjDhQtpBPOQ3wIj3iwDI72i8xZABPyArlT/pMGx9l7TkWbKakUyc+nCYvYcAPv1hqwYqlEdQFSBaKJ/LIp9DACjKEPOSfo9+OcRMeZEAuyghiA8EiDNiw0SIOHGI+TFLJP/7JE/mlPhEHZQZhREZkp1yIE4sJhBy/yEi+kQdCRd6JGyIPkYN4Mq2ONKbnsP6zDAAcoz/XGdKlDLhGFuorJJI0URrxPITucoR0kT/KKpPPq935Ah9mXkxmY7ZpZUc+UcagcKuqqRH5YoNA5CYPKC7Au6q2NirdIJ7IVGXFAJhQ98GPTRUnjhsXl3SAWwhWxDldpkdCFJGZ+9RtwoMj91ECIQODFOSlXGjTLFmgHqEEgiTjny9HkA64Uo7MLAADcKdNEB/pUPbUC9oKmOCoE+U6TfmQT9JAcQBB5giO+CV94pmeo8ypF2U/pIlM5AH8kIsyQA7yh4yUXbkP4x4ygDObB+JIF4UFdRtskbncX4ItWNMvtDQ3CwUH5RKClQwuyyiH2x0yEQ6XSqejYhflBDjyDEc+KQvC07bAA/9g/FkMkQ/M6P/wRzjS4Zx6zxE/5Ju8EgdyEx/+uMeRMidsWTnMOfcTlyCQIDBrEKDvjn2pxyiMHejf6DewWLPcCMvv87bidvi9spANP8wApe9ptvUWZV63VLNumPvis8+KWWZnnHGGIOQQYd5h48ZP1nvvjxYzySDIPMdvyoYips/Tf46f0BA3WH0Pgm+jB7Ii+yS/fyDMbIrL/irsy8R4g36O/pK+k/1/IP5NTc2qra1T3z791dnapptuuFlnn32OrrryGj3++BOaNHmqpk5t1FtvvqPrr79Bp516uq644q969423xXuJdz+b+p199tm6++577Heqkyrq9dffsuLiH2J2GWMX+j763FyuG0vDHTcx9hA2kuzYRzoP+ON9xXshGs6cqQkTJgglQFehKAxLLMXKV1bFzaFT6bRStujnKrKqqMxFx3WwtT+dCVIoqljqisdcPuP3RafGfTxa/7j7Tl166Z+d1wss991x/5rW1na9995Huu22O+PmtCy3A8PY90tipsDf/va3ODPw8ccf97AqrYkTp8Y9Xpipyb41vEN5f+T9zncQXhlqaenwsRDzCfYsB+XdQDnjJ3EJAj0VgVRPFfyzchdM7HCQQo4MQBnQ4YcBYjaXi9Z9Bq8hhGj9w1+5o2KwCLGhg8WhueRIeDoCCA+OgSH3GADTSUBaeBFBYiDDPKOTrLbVDzLSy9ZudvzHopXJ58ULyV2asAq691G7O2xkqO/dS9W1JibVlXHaVCrnjs6dKbITZ66yUliTmWaeyTse97oMzHEQnow1pmXZOHIdfI88MAhHJkg+8SEXVmkszOl0VqFUVFVFpSqra5TPGqd0RjVV1WJd19SGKU4+qKqmVpX5CnW0tavkTrxobTMvWOQHR7DJV9WopbFRkydMisdUyvH06qV+AwapV58+fkn1iuu0KqprlXF5tLV1dJNal50TkVm7Ui4bn9gwVzJWhZiWe3/lLF/vfn0119xDNEf//spm0n5WkErq9mc80qmUINKZfF4Zv1SKjhfiSRlQNihwwIAXaGVNjWQ/EFjSTGcyylum4GO9ZUaWdhNNNO2QtnTKSiangfUfqyJ+uhUKikseIM1zzzNPtETwgrnmmms0yS+9IbbcgzVrotk5nf0AmN6PsoBZH4Pnmiu+BCHW1CnKEqxqLF+ZmFGG8o8XE1ijdKh1XSGvhMEvVhI2Z8P6QTrkI2scKBeILvUE/9yPLy8TrbTz2+zyyqYzqnV6va0lB4vO1laBV5XrHNYG5OEZ9S9a0Y0Law/BBpyllKXjjyOO8884jxQgyiF0K2WwNpdct9nkiHqaDim1NreIsqTOIU+hvcOxBvXq3cftok65TNblXYx+gsuc+lrlOkk9TftZX/urcB3pcDzjRo9R4+QG5SurNHDgIFX72Kuul2rsMvbb5TbX7kFTl9OocT1XkIqFLlUYr34D5hB7I1RXVca2UO2BVaf9dbnetzluZGTdH/iETEbkn7ygcGFAQPnQ1igfZnxQVpQHygrKGH8MjFBcUSeoW7TXKvcX9BHUI9oQCg789hswQMSfdlqkSZ0kPGlwpD3jYj1wvcWaH0IQcap8/ExRfNkpgzP8IwPPOc/mcsJqgpx540L8OOoig0HKM8pli1POmCJ3nfs66jPrO5l6aSFEHWHQXmUlSx8/p78s943UqSrX44+tII336+rcrjMCX+pXznGDHwo6FBy026LbNPWTY8TebRIcqNvUZ+SnziMP+EEewBi8KBuwwj9tJpPPq729U7161Yp7hMWR32rLG0I3jigHKioqRDsg3kJXKQ4EOTp5giQuQSBBYEYRMMET7ivC9/J7iX6NPoV3GX0QXrO5nAYOGqT7H/ynnvn3U9zS0Hnn1iKLLCylgvvN4rR27fdG9xx6/U8600lXX/dj2YL93HzzLeJ9//Qzz3tIkdYuu+xign2FbrzhGv3pwnPFfjWsf7/88svFkrDGyZO10PDhWn311bXA/PMI0sl4gPdHCEH02yg2UAq0dxTFmAGDkjPkLrXoPqvdY44p4j3e2NQm9rpZZ+31hKL9TZN6lq/decc/TFpbtPRSy+qJxx7TP+66Jy5JnHvIUGGcuOvOu+MMg8aGqWI2AvdQ0G644QYxLyy/u/baq/S73x0ZFa/DF1tM7K3CjAX23hkyZJBGjFgqkuzHHntQJ5xwgq9HyIDHvjGEoFQmY5FLkrFHOdDW5ne8r/r0qRezRBUk+mV7speCujoKMW/tbZ1+13dJhZIfldQ4tTnmu6LK/XQmq9EfjRWzIq65+jrdccf9Gjy4f5SNZX533XWHzjjjVK288vJRIXDHHXdY6XF9xLijvT3mleWFjY2tYkkhY7FHH30wKm7Y5wajDEva2HOGGQVrrrmKBg7sqz322DX6ofyY9bDMcssq5/FROu1MOE/JX4JAT0Ug1VMFL8td6uiMBBZSUDIxTbln4TznziIdUvEZ9/FXMnnNm+TiMqm0cCoGldz5VOar3BEF1dX0UqmzaAJQoWw6F488xwV3+hzTIWNSkhfnFblKZVJZcZTjUUFOs1rx3PFwLQ8auU4p3e2P+/ab90vM7EPBJLzU1el4gsR5R7vTzcRr8hFl7+xSCedwyFVbXRfjQgbOy7JVVVRHublfzhtH7iMn96OznJAtiE9QUepsVzolk8Eqvz/dcfu6f78+Euv7fR7sJ5/LGN2iMu74amuqVOVOsFu+gogTDOvreltZUKWS4+de2ZF35I7Xzj94IXONO3awASPkkwf5RkGVHnQzyCdNZIuuq0N+G0QZgkmkil2WORVxyGXyivEYH+IlLcpJTovzvr37mQzWCDnK/sCturJGpJ3PVsTwhOU5z8p+iQfHfRxpRf+WFQzVabks9J57/EL7/3pfjXrwAa2/3ro67OCDdMctN+s2u4P2309bbTFSTVOn6OADD9CKyy9ngtSuvr3rLT8E1+Xrci/hTEgzqeByTBnLnLFtt1KmUtzjeT7rl6v9uRi6w/qc+/G56xHnJcsUj77uVVsT4+B6kEluZb47TtpJKgSlg8vVdVtuC2BF2cSymFZvIybGESzJN89TSlu+nEQ4oxqPnH/BQRQrXJY513Ve+JWVLicVVXKdko/BbtDAORTL1/eqqypcplIqlD53L5tx5fTzXDb96bN4z3WCOKinPJujf99Yh2N8rrvUaepJ+Zq6m3c95igqqcNznpJ/jl9WWFTks8o5HcKU6yHtRJ2doh31qq0X9QCsEFPFkrHIuM3mlHLtTLvf4X5st+6TUJ5V5PLOrvNkv/ihL+J5LpON4cp9FH6rK6uiX57TR/GMMPglnnjPfRnlh99yXBzrrejAH2FrqqqVsixZpxHlsSwcC+4zUeLV1dQqkwrq16e3PvrgfRXaWq10cd5UUghSOqi7b3J9LNlxCBjODwAAEABJREFUncukhUvZD/1ROpUSWERHHSlItCf6PeoIeHFN34Af6g7HdMjEcIMGDI7H8j3844ew3OtT39dtoMpypJRS2jjnRNjgesY19TT2KW73lEf5XK7LdfTlvo9f+hn8cp9w+ANryk7FQswTWIAPjvv5bC6mSXj844iDvJBW2v2+c5v8JQgkCMwUAkUJMo6Tzz/jUBBm8nlJQVNskMi6TVZV1+jDDz7UNVdfrZNP+YPGfjJG2/x0U+286w7mjX4XF9tVU1+t9s4WdRY6HJvHJ8SdKimkFe9xP2T93g2S3OBLduUj5yVJOJSX7VaYNzc2K19RpcYpjerodCdnOR5+5DGd8cc/6vU33jSh3Eq33vZ3Hfv747TpZptr86221u577qWrr7lWe++zryZPadZ551+gx2yVl/OyyKLDhRs/cYr+fvsdeu/9D1Tdq14tVk7f98/79a8nn1L//n00Zux43fb3222lfkeV7s/TmWyM48abbrYFvk5bbrWV5ltgXoebohtuul7/uOcu9XW4Y449WnfZSj5ihRFaYaXldcBB++uiP/9Ja6y1uh4YNUoXXnSBxoz5KCoSPnLawe+lxS3T6qusqkV93GbrbbTPXr/SLj/fSW2WKeXx8gbr/UR1xn6sSfigOQZo5RVXFBvSMp0/l8v6FdyhXD6jtC33Jb97c37nF/xOTfnF0Rnfs1Lfvr3V2tose7axq1KMD4qGM7hgspm80umsuEa5mgoZ1fftr5L78i4ra+XeeIINTBdfdInuu+9RKx0W13U2tvzJuO5sOddafQ3tsdvuuvKKv+oEl4OHh/H8gfv+qU4r8ZumTNX777yrgcaHvKy44kpacaVVtPlmI3XIwb/RUksu7XFJQf37zSH20One1Hai6upqtMIKy2mlVVe28mKAWPomR17Xx+NjJb8EgZ6LgEdvPVf4H4TkvCVm1DkDwa77jxcfZ+Uj59+Dm1HZCWfxggficsfsU/+Vq9O3OBLPt3F+nQv/5SPns8s5x1h7fYh/WE3ZbR4N8sCBA8X6OdbRsSs5WnU2ckSzzOaK9f36KZX2aCSGnI3/ZgY7ix3sFOsAJzPgZib9bx+2e1T3ZeHK9al8/DI/X7zn7Mb8+/iD/kNZ9gUBQ+iWHMvOGmusES1V0YpupVaXrSVFK0Kwmn8h2P9efhGT7/Pa0nTnwiff599n6zv5/T7TTtJKEPh/hUB5vMMR9/nMsY9SwQR8SkOD0n5fQsix5rIG/rbbboueRyy3pDbaeAMNX2wRVdVUqlDsVKGrXRBRzmXyX7JGkhlAXe7XMpmMUlZcYnUX/X2M5cv/0QdW2tBRXVsrC6Da2l7K5WwscD/Jl1dQbrP0gM1dl1pqqbi/TjaXi0s+WSo433zziWcLLTi/Wlo7xDiAZWKQZqzpwcmybIAv//hULMHiS0DMsiK+AQP6xWn4fE2K9PnqCcsImdU3bNgw4bBGM2vgo48+smy5+FWpuF+O8QIr8swsK8YkLJHo17deeStViIsZqv3797dSoyimxV955ZV68bnn1NbSImagIVPWihKOkHXksq5AnIeA9Dz5KleM/tJWAIC39c9xhgDX1uKqrb1VIUVZZBRCsEvbdR9TLp/gZ5Q9ygBmpqlQEsshPvlkvPr0qY64LrH4kqIMuqycZyYYM8DYI4rPxW7iOjHFpB9cwIeZXeR34sRJuummm3TRBRfovXfesV6/U4RjtmZw3WCWIjMuY5rOGnnF+dT5KdiVVLICQCxN4GbiEgR6KAJlptZDxU/EThCY/Qjwgu3wCzPjF/8Ia8WPPvbYuDM/n1U71ud8FhAlAJvw8PmyQUOGRKGbm5riMfn3fSHwI0xnGvkvD2BAIITAIQ62tt9+e6EAmHPOOeUbYplBHOR51BVCtz8lvwSBBIEEgdmEQJmQQcQRgWnzrFu//vpbrLgcqI032lTrrbu+6vv0l2w1xoIcp5LbcpzN2KqcrVDaDktyZ0dBqXROGd+nn1P8/a/iId72P/ZK4v3eZSVE0SSzo6NNXbZmjx79oVBCFN1PDh06VHyyrgolgcOwXCudTjuNjJB5xIgRWmmllcSP6fbvvfeeBg4erHXXXVcLLzzs068wsUyMjfKef/55W51t3d9yS1ueVxDknzX/clooBx588MG4nJJNBgcMGEC00Q9xT25ojNPf2UDw4AMO0P777y/GIQf5ePrpp+uhhx7ShIkNevPNN6OBAoUAU9/nmnOgWC/PXgWMU8CXfWrAPmUyTiIZk2MUIpzjQggcpjnOcdMupx0I26tXL1v++8Y7o8d8pMnxay4SMwRYhtnW1hZJOHHjUNRwj2cEAkOUHFOnThVfJ4DQDzZ+LH/AAIN/ygi/LP2lnFh6seqqq6rgon3//feFNZ97LL2or++l++67T+Tz/PPPF3spfDx6tPl8F1FEhxyUIVkPIeiz70/OKfeSlUDRc/IvQaCHIpAoAHpowSVi/zAQKHhQwIuRFx0bzbFGGSK12FJLacedd9YBhxyiPfbaS5tsvnlc+8dLpb25Wa2NjfEF+MPIxY9Eih9hNhms4L6Y9RCCq2kQO+P369dP1MuiB7kMpkIIcfBKvf5iuOQ6QSBBIEHg+0SAvqncR/37mWfiGvsHHnggisBO7sy64znED5IcQhAEDpKGix79j34wkn6UomZ2eVvBfXu6f6SdyefF+52+kSOW5qyt4qQBUcWyDMkloskTJsSN9LAks/8IlmRIKkQ97dF2k5X+WO/d+YpwyN7VVYzKBDb+w7G+f9FFFxVfEmBne+RG6fGCFQNsNMynA5lNuMEGG4j19c6sUFSwjj/KMHmyUBKcfc75QhHwt79dKT41C6lnPwL8kDbkHhk33nhjoQheZJFF9O677+mWW2/XqaeeqkMPPVTMcmCfGMKQ55Rx45wjjvPpOWYeDBo0SMRtyMRshyeffFIoOyD1kPuKqiqxvwrXOM65xzNmpYF3OQ32Q2hvl9jHZZFFhos8hBDEBtz44ZoyZjZmVGr7JmGYWcFMjZ///OfiCwfzzDOPKAu+bPDHP/5RF1xwQfz8IXWouqYmKm4o+3S6+z3paOJfCCHWhRA+rxRQ8ksQ6IEIuEvqgVInIv9wEAhWscZpdDN6/OFkZUYk4eXsN4LYhKfKLzJe+OPHjlXzlCmy2jgS/Til2oqCSPxbW2Myn32ZxhvJv1mOwI8xAernZ10I3QOaELqPpa4uMWBicIs/SD+WGWsAPEYNP0bIkjwnCCQI/EAQYLo8lvWcSTiWc3bav/rqq83zi9pqq82EAmDJJZe2AjPrfswW3JBWJptX1o41+xxLJthSSvl8pV/VGXVMW0+eyeQ+k8vy+GXardC9tqesQCiVCk7T8U97DPmtq6tTe0chWq+55hHT0bMwXV/Qt9bW1wslASQaazRjhLLigbgh8fPPP2+0yF933XW65557LGNKyy+/vJiSzvIBPp0HEec5G+C56xbWbaz39NsoIui3+/btq1511VpnnXW0l40ORx5xaNyg78QTT9Bxxx2n3//+9zrttNN06iknxs/asfzLYmrFFVcUnwCE8O+8805acNh8wmp+5VXXxs/9MbOAsQzvh3I+eUdAkBWXQwWi6XZc47qv4hiI6fVLLbWE5ptvqMaOnSCWbjzz76ejDxQYbS1tam1qUUtjc3Scc49NWgsdfj+1mvG7/ILLliUYBGxubtWYMWOEDLjOtra47ALsUQaACzMFkAy5wQjlwtrrraf9999ffDqQTQ1RFLAR4uWXXy7qFUsMXAACT2Qr55c4SJe0eMb9EIidu4lLEOiZCCQKgJ5ZbonUPxAEmPbf4ZcPln8+8cPa/vLu6YjIFwdQDrArLi/Nytpa5aurlfEgAQ00fhL3vSDwo0yEgQvui5kPISiEEAevDI5CCEq7TjI4TWcy4leeVsl54hIEEgQSBL5vBCB0pDlp4sT4yTzIY1NTWyStv/rV3ppnvgWEtd1MUPRd7tSEi+e2VvMMy3hLY2P0x5eUIN6s/4+WeE3/V+47IXyQe8gfZDOdTmveeeeJgSHLTKnngvc9hJfz8mfi+JQeBJ57fAYPxQHnzBpYfPHF4zT/jo4O3X777XEmAH6WWWYZvAgrNud8fo5168Sz4ILD4vp3xhNYwrGSYy0n3mqPLZgej0X/9yecoF1/8QsdYks+7hd77qk9f/UrsUcRVn92vMc4AUZ83WizLbb4VFGAYiKXTUWZnn/+eU1taBDvA7BDMHDhmvPpOZZO8HyhhRbSWmutpVwu6IknntCtt96qUQ88YEVNNpYb8rO/A45zyi/r99E///lPsZv/E48+Kowr888/v+aee1Cc0s/UfWYLMEMA/CDsZez5egKzJTKZoIEDBwqijxy4YQsvLGYC7LPPPvHrCChbxowdJz4FiAIAxQ3vROIjv5zjCIujLqAk4DxxCQI9GYFEAdCTSy+RffYjkMlYOV6KU9H4hFnRL/IQgq0FRfH5Mj7p1jBhgiaOHx+n6bFXAFP2HCiu45v9GfixSPDjzCcDNXJePnIeQuAgBsoMZhjUopD6dFDDFNliMdZhJb8EgQSBBIHZhADkdsyHH0ZLNJ9hGzt2rBZZZFi0crPRHZ/6nDhughomTjZBbI0W5FKh5K4trSmTGnTPXXfrL3+5QrfccpsmT5gkhbSw/Lt78yu4pO4f1v/uM306m7H7Op1JqdjVIQgmd7p8zi72vfv2jp/ym3PwAL373ju65tqrde/dd2nCuI8dRVcM09g0VY+MelA33nSDXn3tFS2wwDxabfVV1a9/3+hHjnvAwDm0+hqraa4hc2r0mE/U0tqsZUcsoyWWXFwtDl9ZVRGfE+add99XNpfRGmuurhVWXF7FUkHIp1DSPEPn1rAFF1BrW4vuf+Cfuvuef6itpUkNkyZ0p2U/H77/rq6/7hrdcuvNevmVl0S4KVMbNP6TsSb4YFPSwLkGa+ttttK6662juecZYpk+inHm8lnlK3IxjPwjb0yt96mExb/s4o3P/2tvadFcc80Vp97/5Cfrxq8A3HHH33XRRRfGT/SxLAFyH98/Vtpwzj2WPVx88cVimv71118vFDl8dWDppZeO0/fvvPNOPf3kE5oyeWLEpbqmSoXOdr38nxdi/l959WWB7/IrLKdFFl1YTc7rGy6HNuOSr67UfMPmj8oQZkBkrSggP+wzgGIja+UDSzc6O0tRSU75l7q6Yp0p8X50FstHnyZ/CQI9EoFEAdAjiy0R+oeCQGdzs/KVlerVt6+YqphKp8W6t1xFRVxHVlNfr3o/6ztggJgdkMvnxeY2TFHLOtwPJR//7+X4EWfwSwcqIURE0tTXVCqee3QTrTwMgDhHOdD9IPmfIJAgkCAwGxAw2cKai7X3sceejEpzdnjHogxZGz16tNgkj83zOGdne/ovLLZMET/xxBN11FFHRxLJ2nN2lUfZWeH3c3Vt7ddmiGUHr776atwgD+s7a9i5bm5s1AC/0yHjra2tcVr7FVdcoTS96mAAABAASURBVHvvvVc8Z9M5ZvhddNFFuvHGGzV1amvcKJAp/RW20iM7sxLk/pf1/HwtAGGYFTB8+HD1t9Ua0snMQUgvswLsVVj32VSQMQX9M2kQbv4FFxS49PVY45lnXhCb27HpH2vimT3Azv6XXHKJsThKf/jDH8QeCpNslCAsU+X5AsCTjz8uZjcwIwDyy3sDa3y9xzDIzGyDELrfG6ypn2ziLU17dxDRl7iMDSTgw8yINdZYQ2x8SHxvv/1R3J/gpz/9adykkHL6i+XDcc7GhTy744679Mgj/7J7JH4hAZwoe2Tjywm/+tWvhGKIcmKZBV9ZQGnAdP4PPhgrZlAsu+yyquvd22UwNc6wQLEw/uOP1ThlStyHgTwymwI8QwguknS8z9cR2OePsRquXK9IW9YgxaOSX4JAz0Vg+q235+Yrkfx7Q6AosQ/AjDr17F82lxO7wZY6OxU1xLwY0BT7zcEL4tP7PMf5OYMPXow869m57znS/1glheDjyoMbcIj10vWwZMd1rIs+p/5yjn+eceR54hIEEgQSBGYHAn+/9VZB6CCspI91+AoT7U022VyLLbaUIHerrLKalllmhbjTPsQP4kwfB/l96qmnrdSUUBCgSOAelmYUBJA4pnhzxLKuULLes6BcLmMSGEguboQH4V7PlusVV1pByy2/ktZee22xSR5W7QMPPFAHHXSAhtoCf911N2unnXbX4osvoyFD5ouyXXvtTaqtrdYRRxwc/fXu3Us2U5tgVsY0WhqnaLnlltXGG2+o/v3rrCRYXMsvP0Jd7a02IOTttV3DF1vU5H4V9e5dpxVt+V9zzdVtdS8oWN76vr1jfPaojTbaQMcf/3ttsMFaVlg8r2OPPVELLDC/FRVzRXxOPPG0GGbLLUeaiK+t+vo6Kyte1kknnaBNNtlCq6yyptOsUybk9POf76b33/9AI0YsowUXXMBYFJWrzGvllVf09Tx68slntfrq66miope23vqnevzxfymdq1Aqmxdr97um7bsgFR1nXh2tzeLTf3vt9UtdddXfjNM2UZkzevTHVkY8otNOO1N77LF3dJw/8MAj4llv47X//nvrwgsvFMQ/hCDW7h911FHGeIheeeVl7bPPAVp00SU1aNAQrbHGuvZ7sZqbG52fEfrLXy7VeuutY8VGix599GGdffaZ0c+gQXMbzzlUVV2nI4/6nXEJ2nbbbY3/ks5DNlr9f/GLX7hcB+lPf/qL7y8vPiF4zDHHWK7RzktaaRtzDEzylyDQYxFI9VjJE8ETBBIEEgS+GQKJrwSBBIEEgQSBHobAww8/LIh7U1MLvN3kPBfXjNfUVPqYjsStqqpC2azE3jsZW5xZu40CgA33ttpqS5PnFU141xWb5mHFBgIUAJD/fN4BUyl1tLeLneknT55sJUDJpHmA6uryTjMVHRbiXr16qaoyFz9ph5Lh/Q/e09LLLGXyvIkgi9tvv6XJ+5Kaa67+Jou9NGjQAO2ww9YmuztFpcGwYcNUW1/fTR4tZ9ZCR8WszyG3rLvHSj7nnHOKWQo8w+psAaLsfPZv5ZVXdtxzyBn3XxBr+KOfdFrs6M8n/djcb+edd7JSYV3L2sdEeQ4rJRbUyJEbarfddtNWW21lhcAyYqYiMgwdOlRLLbWI5p9/Ls077+Doll12Mcu8hpUWB5n8Lqn4s1GD9CHg66+/pkn3/FYwDNHAgQOjLOyrgDwhBGVzubjngh9Y/P/SjEw+H9PeY489dMYZf9AWW2yitdZa2eR+vqgA6d+/3udDfW/V+Oyss86yUmD3qExB2cFMgvmtkGAfA5Qd6623rp8tprnnHmC8+2rYsLm15pqrxKn9zCJgRgRlJ/8oP3BeYAFk7u36Uq0llxiu1VZdSTvuuGOsI4MGDbLP7rrElxiYVbHKKiMcd584+4J6NX78eDVNmaJG15XoOfmXINBDEfhvy+yhGUjEThBIEEgQmD4CydMEgQSBBIEEgZ6GAIR4p5120rHHHqPTTz8tWt6ZIs5u9pDD448/XqeccpJOPvlEHXDAfiZxa5sI91W2ImfiO6ewOO+9917abrufip3oQ8ZD3mKXCoVOc9PgY0GlQodKKph0p0yY+9pyvIp+9as9ozWdNImbXfRPOukknXraKTrs8EO16WabmDDPL7NbE9Blo1X66KOPFhZijieccILlPT3uts+GcxBnCHrEv1RSqViM6cdr/xs+fLhl3M5W/I3idHXfis9RZnDOMgAs1Eyhr2LpgsNzH0LKUY6T49D559eWW25p+X8Vp9YffvjhOvLII+Nmd4cddpgg78jC5nnOvFAY7LLLLtO+FnCiyv75YgDYrrv++kIhgXIERcOiiy8elQgHHHCALe/76Ne/3t8KkM2sNJhfufiVhZTizDErAZDHmTBEKYtXshW+TSp1WQlSp5VWXVngArYQ+d/97mjLiayHi3Pu8YzZCgsPX8RxSI0Nk9Q8tcFxFDRkniG27K8nyoSyYUYA+cP99re/1X777adtf/azWJ4WyPWhQitO+9oBSyPOPPNMUY9QEpT98/UEPgEILigN2HDwiCOOiBsjggWzPdg8ESUCmw3W9u4ds5j8SxDoqQikeqrgidwJAgkCCQLfCIHEU4JAgkCCQIJAj0Ngk0020a677ipI2gEHHqh99t1Xv/zlL6Pbc689te++e2vPvfeOZBSCDJEuZxIiutrqq0eiCOnls3o86+zo4KCQDiqakJZMnvGbtXUaYrz0sstGMk5a5bix8O+y++7ac889bdXfQSwLkK3uH48eHTekqzcZXHCRReLmhFjgsShvuc02Yn3/XHPPLT5BJ5N21tizOTAzCJiBEEIQ9/v27y92o2djQ4Rrb2szd7Z8DsM1a/9XWGEFDTXB57qttdWkOCVkztjazm777S0tMS7Wuy+x9NJRkbH3PvsI0r+lrf4jHL7fgAFCbgg9ewMwC2C4Sf0GG2+srS0vswNGjhwpZiMsu/zyYs8E+Qc+PsS/3v36aXXjimIGx5IIviJggZRKpx19OsqBPIXOTmevGBUAKBCQu6ujXaVCl5Qqab5hw7TiKqvY2r95LOddd93Z51v43krxGcsOIOQdHW1iRgTLHjrb28Vmf9lsWsOXWCKW73bbbRfzucMOO2jNNdfsniVhaVnyQV6Jo1efPlEJsMnmm2sb+6deseEhMysoOxQr4M4yE9Limi8GrLH22mI/ArChjCD/jlrEGY/JvwSBHopAqofKnYj9g0KgaGlmxDlY8pcgMIsRSKJPEEgQSBBIEOh5CECUIZ9YZJG+y4SyzeQYyzjnkGipKCz+tbXVJs0lFUwWWXOewdrvEW59n3rV19c5eFHFznZ12qV8357FkgHInh+qw/F2treotaUxElbu4ZChra0lxptKp1VRUeE4OuOSgX4mw5WVeZWKXTKrVdaklCUJpVIhrnsv+n7B6XW1t6qttVntPnIPIotjCQL35TwgY5Sr0On425XOZcRz+Trn8z7OB/6Iiziy+axIk70L0lZmEHcjFnL7l+OLcjh9zgtdHbbAt0SZCF9ZVaG+c/RTw8Txam1udDY9fjMmpEN+CNPpPDc1TRV54T5HcG31PWRnOn5tfb0qbPmPZNiKlEJX0bBaAeAYWWaBiwqWTFC+IquKykqxvKFYND7tbWqcMkltxjubS6u6riY6zrnHs66OVrXbpR2e51UuY54Xip0qWnmDPCgHcsYn7zxljAmO8po47mNVVOQsT0n4IT/cB0/yV7RyBaUA5d/a1KTmqVMttcTSkUw+H8+532WFAxsFsoQgk8kIxUZjQ4MmTpgQ/ST/EgR6KgKpnip4IvcPAYHiTAoxs+FnMvkk+I8BgSSPCQIJAgkCCQI9EAHIP2J3dZlg+4QjhA1XMuEMIfhu9x/kMlrafRlCUNZEHbLWZYs/RJQ16igOCAuRM7M10e4UcTqIL0vxGmLIdafDsTEq6XBNHBzzJofdComiMvl8dPjB2m0zdUyX+Nk5Hv840sxmsyakFdFxnjKZtLnc3LkgJ443lZUb5XxDPHkQQuDw6Zr/mL7vYVHnQXBc7G/AfeQsWlFC+uSN6yhfwaTbeeJ+yeSXcJBawpA+eQ0hKF6n0xYtbQVEPsrHTv7ElXN+UYCAEXjKP+7jSo6fdHzr0z/8k1fyAwZm41JIiXNcRUXeSpOMky8ZA3Ao+rzoe1njlBfpFApdVpy0m7e3W9/R5fLqtJ+SowqivImfPPFVBci6H8YvMvWdYw4xw6GiqkrIQZkgH3WgnFf5B+bkj2d51xmwLBinKZMmRQyQMxgP4mK2BeUP1n2t/HHw5C9BoMcikOqxkieCJwgkCCQIfC0CiYcEgQSBBIEEgZ6IQCYPQcya05VMEEsmhRVinTaEDlJZUV3pbJk0FjokvkRky3dnV7ta25pNGNvU0dkW1/eHVCkeU2mpojKndDalTluWIa4FE9e0CR7kr6q6WtW1dcK6jQIh2LKOJb3a9yGacvwKJXEOocRq3GhrMJ/FY7p5p63F8i+dy0VLMvHiUum00lYAQCDTPrcXFacpNUjfjDgSWuSBcEYSjic7SHAIYRoZLnSn7fghsYSF7NtbJLvkgfCEgdCSh0w+r0w+73xXCoUC6UN42cguWHEQQjBWnTF+whDWgMdr/BI390IIinI6DPnnPg4/mYwt7ekslw5aikfk4CSSZ+eZODraWtXe2mwS3xXzm7VcaWNcKhXVxUyJzg6HLyidTimbzypnQl5VU2W5K0haIRWUyWWUt+Igl89JLo90Ou2j1GHSThkwk8NaCz8qiiUXfO6vrbU15ieEoFQqJWTK5hzeZQ/WdXV1sbzkH7gSV8kKJuJG7oIVKuU47SWGt5CcJi5BoMcikJqdkrsf/TT5MO2sJx3Lsk4T/dsfuvvJGK4c1/d5LKcVBZiRf6X/Vp8w7fzbHMt+ZyTpH0SY2Vx+YFAuwxk5lsMQzwy5mcz/TKf/TYSelX5mMv+IVsagJx7LMpOP2eJmM/6zPf+zBfQk0QSBWYdAuU2Vj3Ib72hrV3PjVLU2N5nQtUsmi+oqqGnqVJVMzNqbm/28RcXOLguWUkUur3y2QulsTtm0na9TmbxymWy8rxSEMa3O9g77rYz3Q8rk1Wl1tXep0N6pThPGqbYAQ5JZF150evjvaG1ToaPTluiiUgqOP6Nak0emktfW1vqO1NXW1u0sW8EkH4d1PBJIE06umV3QYWUB8hd9z4JLEFOfZDMZpVMpy9Eu/JSfBz/Dpa1IUAhqbmpS3iSW5wXHJadllmt4isaoFOPoaGlR85QparKSAuUEigms5lU1NarI54X/LsspyK7TzZhMR/mcB0gzMwUy+byqncfo32mADWFy+Qp1NLeo3aS+QBxdnVZqFKKTurFpc/oQaoWMs5e27iQYO8sW0kpnbeGPWEqpkFLGZZZxmaXst1QoqthRiOWrghT8PPi+z8R1J3ViapNa7IrGr9L5qe/bN26giNIA+agf5KfsyDt54DrkMrXnAAAQAElEQVTm2+XfavnTqaBMPq9UNuM60W7M21RZUan6Pn0ta1EF16suy0kdAA/iZvYD5azklyDQgxFIzXbZS1KQfz3wyMvJks/c32zM93cjf8qdekqyAiDYfZsjfmcOvB9A6NlYfjPbbmTZZxpBxzGjcnwn6X9NBmb545nI/4zi9kMJ94Mov9mI/w8i/7O8gicJJAjMQgSmjRniWCCe6/PjQVuFq6sqVF9bo8pcVtmUxxq2EkOm66qr4tgDsl9TVauU0jYDmy0Wg7gnE8iKXKXUWRTngfj9jHPuVVVUK21SGe/jp6ukjBUB3ENxUFfTS8RLXJDGnIk3Lp1KKRVKSqdS4loOF+MsKIYnDhxxcCS+mAZp23Gds0IC2bhfX9c7yodMpCf7wZX9EQekN6W0CIc/0sMvz3D4JQwOf9wjffxXV9bEfHBNuOicX/wgO35ieOcDP1xzJH7Oo39jSdw4noEJCodcNq2qyrzSIXgMWBDXmbTPTcrTqZTKeYxxTIufe8jIvZQyLsO0Sb3DdLozxxVCvPe5Z12ScNOeZ9N5kS/KMKV0N37IiJuWN+QH38p8VSwX0kN+7oFnxsqOyopclFsdHTL7V9b38rmMrMWI1/hByYJLOY+EBTdw4SiLbMmSvwSBHolA6gchdbkR9bTjdwXe7Mr3dyb/tGrEC5Y4v+kRv/8f3Owqv5lN97vCfkbl+K7S/+p4vp8nM5r/nh7u+0H361OZXTh+vWSJjwSBBIFvi8Bn2zPnn3Uqqpt0TTvGZx5/fKdHCxzjS44R62+CRblcpuuXcvqu3XdURmX5y8fp5uMzafo0+UsQ6KkIuDX2VNETuRMEEgQSBKaHQPIsQSBBIEEgQSBBIEEgQSBBIEEgQeCzCCQKgM+ikZwnCCQI/P9BIMlJgkCCQIJAgkCCQIJAgkCCQIJAgsDnEEgUAJ+DI7lIEEgQ+P+CQJKPBIEEgQSBBIEEgQSBBIEEgQSBBIHPI5AoAD6PR3KVIJAg8P8DgSQXCQIJAgkCCQIJAgkCCQIJAgkCCQJfQCBRAHwBkOQyQSBB4P8DAkkeEgQSBBIEEgQSBBIEEgQSBBIEEgS+iECiAPgiIsl1gkCCQM9HIMlBgkCCQIJAgkCCQIJAgkCCQIJAgsD/IJAoAP4HkuRGgkCCQE9HIJE/QSBBIEEgQSBBIEEgQSBBIEEgQeB/EUgUAP+LSXInQSBBoGcjkEifIJAgkCCQIJAgkCCQIJAgkCCQIPAlCCQKgC8BJbmVIJAg0JMRSGRPEEgQSBBIEEgQSBBIEEgQSBBIEPgyBBIFwJehktxLEEgQ6LkIJJInCCQIJAgkCCQIJAgkCCQIJAgkCHwpAokC4EthSW4mCCQI9FQEErkTBBIEEgQSBBIEEgQSBBIEEgQSBL4cgUQB8OW4JHcTBBIEeiYCidQJAgkCCQIJAgkCCQIJAgkCCQIJAl+BQKIA+ApgktsJAgkCPRGBROYEgQSBBIEEgQSBBIEEgQSBBIEEga9C4IehAAjTxPu2x2nBpOK0sxk8hmnhvm36+P9WzulE/19yJAefyuHn3+gaT3bE6YNm2/GbyvsFf8g8XTfNfyxfzr/MOYLZlm+nzd+3Ljfy4YCzXW7LwN9My1HOz7c9krjdd5m+o9MMl8fskh+h7WYaB8fB39fGMy2f+E1cgkCCQIJAgkCCQIJAgkBPROBrxzvTMvVFf9Nu/5gPs18B4EIpUQIzcIyEt9hl/j8dN13y6IGwyULJDtLw5Ufpc/Ip5Wtg6z6Wpl3j53POcRLfN3VfnX5RxPHVz78g3wzgiNxgOWPHr5Pvq5+TJ31d+XzV81BwrSmKOGZMbum7CffV+Zt+uZXDfVdyzGg8ZTlm13FG5S6H+7zcsT647X1/x7Ics+k4rf9R+Ri+KMdX4wNGSn4JAgkCCQIJAgkCCQIJAj0Ngf8Z73xx/PPV13Cenpbd71pemOx3Hec3jq/kwit7jmTMF9/m2E2wHEnAOeSXHSOBdMRfdnQwTbsf4/J5WaZPjwS1c+z+L316P4btvube/zj7JsynzqSk2w8DcsJ1H+U07dXxmsz6pFsOfcNrx+Ew/JHO936clqeYrs+/7bGcV8L9r+vGQ9PwUXAOP+u4n/K9aQHLZ9/r0XmmTBGhnJdvd5zN5WfB/yu/L/z37a+7y+nb5VvT6vdM5v9/8Z8Wbzn+WX2cSfnB246/Ga63n+mHvjSeLz43ZtGfj+Uy4zpxCQIJAgkCCQIJAgkCCQI9AoFpYxtknZHxUzkM4X+sbrYqAL4T0CPpd034quN3ksg3iQQocWW/nOPK18nxqxEAp7L7al+ff2L/Zbb6+QfJ1Y8WgSTjCQIJAgkCCQIJAgkCCQIJAgkCCQLTQ8AsanqPf+DPShY/NR3yj1Lga7LQszmk8/81+Zulj8F/phKw/MHuS+P4qvuf9zxby++7yP/ns9MDr75ZOX15xmYmrGP8Iv6+9f3+zaT836+wSWoJAgkCCQIJAgkCCQIJAgkCCQL6/zGChUTOiJsl2QdS3BdqF2QF94XbijLgf0bc/0Q2m27MiOyEmSZu8PFT5/tfdh4X7PiB/8qnDvUD+bPMM1SOPwDxqZMz6j4Vf3bnvzt9zVAZzEzYTwFIThIEEgQSBBIEEgQSBBIEEgQSBHoEAox+e4SgXylkqSRNz31lwO/rQc+H+PtC6r/pJJj9F4sf8BmKgx+OeIkkCQIJAgkCCQIJAgkCCQIJAgkCCQJfg0DPZ1rTI/88+xoAZvoxc9A/6z6N8LPQfuYc0vRZ96n/H/HJdPEAO9w0fL4U62nPksOPGIEk6wkCCQIJAgkCCQIJAgkCCQIJAgkCX4fAZ5jV13n9YT4vmeRPz81eqT8L72fPZ69UP5jUy8T/SwX6Il5fvJ4WiDimnSaH2YDADwX/2ZD1JMkEgQSBBIEEgQSBBIEEgQSBBIGehsBXsKqek42iUgr5SnF846139OdL/6KNN91cAwbNqfo+/bTGmmvryKOO0ZNPPSNlclI2r8amFk2YONnnma/NaAhBIZWK/orFokI2q6lTp+rMM8/UgAEDVFVVpd69eyuXr4quV129llh8Sa233nraeeeddcMNN+n1119XyuFSTru5uVUtLW0KISiVTvuYUcjkFdKWDTJlF4Lv2ZWKTlv24+fy/fa2ThW6St1hfL9YkJAthKDm5uYoF/Lh2tqcBvGnUuK6UCiosbHRYR2nZQkhqLW1NV7Lv5Bxmty3wy8u3nP4rq4uxWvi8/PgI0qX9vZ2RRnULWPMh+Vut5xtrR0qWNaYh1RWwY484MhrdCHoir/9VYPmHKwll15Kox55WF2FkjqdnpyOUhnJmLW2t6lQKkq5vF1WSqfiNfct+iz9K5c5+e2yXMF5DyEonqdSam4yhi4f8ht8/OjDMdpm622jmzB+kro6i4p59TOex7JVOuLW0d4VywacSQcXy9NpkF5HR4d4Fu+FEMuqfE764B9CEH4LLt9Pwxu7MM01NTVFfMrXwXGH0B0X4aZMadRee+2t9dffUG+88ZbjCiq4DFzV47F8HkJawWVRdlJKnZ2uj06X8saVXF8p31gnXA9ifuVw5bz7vOA6wXP8cgwhKBhHZCEPHMM0GYkf4ckXzzhyHUIQ512Uh+MG+9aWdhEn+CID5xF7P4/4y3IgUzonrvHT2VGI5RBSWXFOPM0uz1guDlc+Ek9TY0ss64LlJw3iJ8/IMz2HnIH8UB5uY+SDciNvPOPY5XxwThm10W7t96WXXtLvfvc79enTR4svvrjOOussNbks8QNehGloaHAZFWJd5Jq4wQ9HfFzjN4QQReQejue4eDP5lyCQIJAgkCCQIJAgkCCQIPCjQiDV03PLQLZx8mT985//1CmnnKKTTz5Z99//sMluiyoqKvTKK6+YhN+gE044Qeefc44+eOcd1fbqFUl7e0uLsz9zEHSZhDOorqwwMXVsDLrfcRqjRj2u6667URdddJEuueQy3Xf33ZpqOWvr61VTUxMH7h0m0AUG/yZ6nR74M/iHlLf7nGeQA+IumWhxzJoYZPJ5yYRCHtSnIE4wNROL6upq5XlmQmZGIJ7hp8WKAYuljLGoq6vrDus0iRt8IA4QTbDotEKgaFkIiyvZX6sxwk+aNB1Rl2UrOY1ULqcK5wN/hG8zOemwX/KT45nTy/hIOh0O0+64W/w85s9H8ks4wkOIIDdcOwmTO4k8gwHXaRM0yplz7ndaRs7T6SyHWe7AhXIloaIxkXHPVlZGLJGd++XnlBFlwZG8gx04qlQS5YLs5XyCE3h2uR58mj/K035RGOVdpoQtGm/ix5X8HL/gRplwTvohBIuVUvzhx3Wm4HhrrZwKrjekzzVlgUzUp3LY8jGG9b8Qgv93/1FvSIdya54yRZQx+UAxkausViafj/Ug1gWXdwjdYZGTNCGp7dRBcPMz4kpbHupP2mEjfuTXYTOZjKPuEnUFjEIICr6HfPijfSC7MyrCZl3HkLKyslKVLo8Qgol8hwiLi37x4PjJb8Te9bDg+kO8OSvvkIf4OK+srVWN22cIIZYVGBOcsgZHnmUsO3U8lU7HfPN8eo68FlwWsX04bfIIVqRHHnLOA/lDqRjrtv2+88Ybuuyyy3TPPfdos8020yqrrKKBAwdGhV2LlY+0SWTq3b+/IS6JusY1ZUW9SaXTIl2uPytbCMFdwufdZ58n5wkCCQIJAgkCCQIJAgkCCQL//xFI9fQsMsh9++23I8m/6aabohV8/fXX1kEH7a/f/OY3WnXVVWMW777nQf35z3/WE088IQb8DL4hFPHhTPzrVVetDTbYSPvtd4B+c8jB2nvvvbXllltq+eWW0UILDtPDDz+hyy+/XH/721VWRrzWnZIH6OZoPk/FgXoqnY6DeAh8hQlBHNCbaHAdQojKghCC0pAhE6lISH3EslgmOZA8/ENOIJ4QDQc0mS7K/8QPogH5gcwRLuX4wA+iSdgQQiQUEB8IE7MKkCU+szzgRtyEJT4IJUQqbfnjtYkqaRAeyyPpEpY4cOStfI18kQA7H8yIaG1tUzqdUZTHxDCkMk4uE2VHFuI1O1RnZ8FJgVteOZM+X8zSvxBCJJQhBGVzuYiPWZQgtS+/8IIVTY0x/ZSVAuANNjiUHZOt8OF+JK8mwRxDcDzGkrIEI56DBcoScCQsCiAUJChjyPtnXVQCmNASDkwjLpYghGCxgs/858qFP8rKV1GZgoIHUhxCEOlBFNPl/Ihyxyfh/+tCSKnY0eliLFm5VBGdBB6d6mxrF4qLJisFqI+QV5QD1C3SxZFmrUk16ZGHqBSQhAKJuoN//NEOUYTgBwzwT96yuZyII4SgaiubqmtrYzuBUBO2zZgSjzIZBWMaQhDhqVcVrhuVJvhTJ01Sc2Oj601nzDd1hrbvgoy4kPaYDz7Qi88+KxSJ8o9yAj9kmDx+fLfSw/cJg1KKsm1ynJB6bk/XfUYm4tO0eoL8MT0/R6YQQsxDnS3+o0eP1nPPQlbYwwAAEABJREFUPadeVlSi0Dz44IPdx2ygOQYPjvkHJxfKp8nGa7cjyoHymNLQEPNMGsiMxxCCk05FF4LTslPySxBIEEgQSBBIEEgQSBBIEPjRIdDjFQAQhwceeEC33Xabx8RF/eIXv9DZZ5+tE086SQceeGC0/O+5556ad+hgoSh49NFH9eG778aCrqyojseZ+Tds2ELaaKONrADYT0cffbSOPfbYOAvhD3/4g0499VQtvvjCJoktQsannnrKxKnt0+RyJrqdttJCKiB+qXRakHI8MKjHQWy4DiHI7MYcuCuSmTLxg6g445HM4BcCBDmE5ECuWKJAeMjKFJM1/EOMKqxogBxAZCGuZkf+g3Sn8O5HJd8uCIvntBsiHeLGFW1FRUHQYiLE80i4TLpCCPZWVNlqTR5w+MEqiUN28tvVZeWECaX5akwvhIC3mMeCCQ2yYg3mGJSW2Yv/UtEJv1Y4aBb/sFRDSCMOJt5RbpfZ008/HWecvPnmm6IOlskdeSV/hGHGBcoVLL7gnTchRcFBOZG/NluEY3lnMjFv8hGrdt5lk83llEqnBdaUKY5zsksaHMGgfI80433LyDP8R5mmYYTiBQs3lmLqkQtJBp0/uxJBPnUhBEfd7Vg2Av4RB8uF5RqrNfFkKipVUVGlbC6nYFlJk3ySX+o2MlEPcZyTQICo2+EX2Wtsccd/CKE7r24T+Ec5Qh0Cb/xFmVMpgRHKE0gz4ajjIs+uRCg45F8wjj7E/EGoq2trBaak7YzFR12uvxB5LijLSy+9NM4iwsKOAgEZSAsrO3mhvhdtnSfv5dkApE/46TkUbuQ9lU476RCVHyhCkJ94OlwH/ECkWY6H2TAoUpZffnkNnntuLbjookIOnlM/8Iv8tGnKgbIhDupcletYr969VW3lAWVFnSB9wuLncy7eTP4lCCQIJAgkCCQIJAgkCCQI/JgQSPX0zI75+BO99sabarFFcrkVVtRGm2yqeRdcSMpklbIbvtTS2vqn22q99TdQSGf01DP/1rPPv6BiV0G56qqZzv4kWxgZePfr109VJho1vXpryND5tPLKK2vttdfWr/fdT8MXXUQffzxRL774osaPn+g0U3b+S3FMmWiXoisVfc+uvO46lcr4RvfzrkiWU8rmK1VVV6+MiVfB1nBIXrSImtDIPwb8WDB9Gv9SGeJQJNUhBEEKIFPBJAyCBdlAARE92y/35SPEolffvsIvzxptVWxpalLeJB9yFEIQBBe50pmc/WUlHzlH7hDSJpZBKd+TUvGcI85cLV5D7CBXuXxGUNDmlha1NjWrrb1DbPafzmaUr6xSpcspU1nhoBknkVPasjsCtUCeNOt/ORNcSBvW4nQ6HWX4wFbjW2+9Va+//qYmTWowvkWVXEbMZmhomKq2to5Ijlsbm9U8pVHt7Z1SoWRFTUFtTS3q6OiyNTcfSSrWcyzZKBKwqre3tanJipXJrlshlRLkOlrsnXYIwVkvmb8XY1iz5ggA5Q5ZhqzLfoLLEAv/pIkTxUwEypk0ILJY1WOZmzhDDj/rYmT+F0JwNEG9TNDJM9ZklEUcUVphbeY8Y6WAXNZF551ylVIin53OH3nsMg4tU5siHly3N7eq1ZhQx2MdtjKFpQUok3CtzjfXYED9gMgGY0DaTa6DOKbAkwdkSKezIs1O48vskBDSMf221vaIOVi3+5zrJpfLlImTxTGVypgk945l8Pbb7+ruu+/Vyy+/Gq/z1bXGNmjSuAlGIqUut7NWx8H+HW0tbSo6b3J+o7OP6f2BHeXCUhyUKeSx3Xku0F6t5CorLSi3hgkTRJ4g/5RXCCFeMwth4iefiNkMKNyIE4UUR8qUcoiYOF7SonzAEayoFzjKOMrpOIWLF8m/BIEEgQSBBIEEgQSBBIEEgR8bAh6t9+wss56eaf777ruv9tprLw0fPlxNtnSPGzvWBKA9Zm7IkCHxfnV1tT7xQPrjjz+O62njw5n6F0zkOszBumGElDSapBRtKWTAHULQT37yEy244IIxlTFjxggSwAXPSyYAEG0sswzSIQesBYYAMLiXSZzZnpUDhZgOBGHMRx+ZUE4hCpPOLkHGIUo4bkJMUTRAmFBMoBwoOh3WSPeyVRACOM5yMAuC9PoOGKCoFDB7g0xAGiAbpEUcxImFEcti3tZZZ1b4IR2eYWFVOm1S22TCNE4QHeRGkQAZwT8yco4CgenYkB4sqcQLDmXZ8YPMNZYzk8+LafHgBaGeYjJMucb4TQiJN8qDELPSGTvKBtmQMxJep4/yY/DgwZpnnnni1GzKkDyDMf4oQxQGKGiwijMTIOLiOkFclC+4QHQhf2mXNXHj8Ftj4o3Vt8OkjinzkbQZ5xDC53NrEl++EUL3M5QVrjRWSHSpzxxzqE///qLuoxBIOR38g/tnj5zjQghOqttxTdmSH+RlBgN1hTqLIw7qE/sKYInHH1ghM+d1tkSTn6q6OpPtXiJflBn5pw4QP/lmej/1CLIPXjzDD3jF+u8yCCHEvTPABayJK4TgxyX5H1FZ4VIRp9FTN6hHZT/IjbWesL3q66M/5CMQZYDyjnIbNGiQyBf3DYKVAdm4LCCEEOXHYk88IQTRdhrc1qPf6f1zXcnmclE5SPga0q+pEWVBHSnLAS7Uk6zrPXKwwSj3kId60NflmHM8IYTu1Hwkj2DFDfwiW7l8Kp0GZQ6OlAllhb/oXGeoI9yP18m/BIEEgQSBBIEEgQSBBIEEgR8NAt3MtQdnlx34WXPPOtlNNtlE/UxoIbu1tsZXmPBDxssDXQbDDJoZ7DOYjtNvZzLvpNW7d18P6CuUy1XE2BjUQ7Q4MggnPR4w5ZhBP+dSygS+GNcX/+e55/T3v/89bvzFpoFXXnml7r77br320ktqsAUX8hVC0L///W9deOGF0d8br7wSCQpEL5jUZXM5WyY79Mgjj+jGG2+0NfNl86JSdJFgmlhAjB577DGxPOGvf/2rWGuMLGw6dvttt+nyyy+P+yScf/75n6bz0D//Gck9MkBa8D9q1ChdffXVevzxx4WiYNT994sw7LHw5JNPRqsl/sB7gpUtT1ima6+9Nm6ISP44H/Xggxr9/vtREWPdg3lmOuYni0XZgcc73H333KOLL744xn3uuefqL3/5i+6773598O779pGKmPtklv5RXpCnEEKUj8Q+thLmjTfeiKQa6/q7b76pN199NeYbxQAEjjKH0EGAKfexH34YySTEssZ1E6JrM35UUoGtASDquLfAFJc5VnDINQqQKIOVSi5MBw+fOp+IWRzIRxzU7RCC61VX3DG+TFCpQ+PHj+9efmJCCjHGbxdxOlXC43z6ub8QgpgSTzmGYNI7dapQHlGmKIuIh5kJOdctziHTKAIm2JKNzMiHJfqT0aM13go58guphwjT/njWZIt/w+TJMd8kDl71JsnkhzQmOy7aL8QWjAhDnUMu/HR2dop4aWs4Z15jnR6KPuJDrtamJmFFJyxxkAb5nTRunCgXSDTlgfKNOvnS88/HfCMnjnhJj3JB+QUe1VZq1PfrRxLTdSjfogeTbiz1xIH8bc3NqnT/RB5KLgfyxzKaj62cG2usUDBQ9m+//no3NsYfgk9/Q3zECy4oQwiLMo34iRvX2dYWlSG0fRx+qT9lR/7jPSJLXIJAgkCCQIJAgkCCQIJAgsCPBoEerwBoaJgkLMZz2HoXQogkB6IKwYD4MLhnYI/Vf/LkpkjisK5BNCNJmcmihmS1tjbHWLq6OszHC/Gcfwy8SYNBfvkaeTiHVHC89trr9Kc/XaTjjjteBx9ymI448nf67W9/G/cRgPSyxADrHgTl2WefjfsbnHPOOXGTsDjobzcBIqJ0Ns4ueOaZZ3XvvffGqekQlUw2z1O7VNwYDAJ91tkX6pprrosKgKdM4lEG8JWEo446Ssccc4yOP+E0nXjiiUJRcN555+nhhx8WpITpxxA5vrhwzTXXxHRuv/124efII4/WaaedFvc6ABMnaP4XokLhjDPO0BFHHKHfHnqkDj3sKB1++BE6/fQzTO7/HAmwGZx5Wdr6iVS0Wo81wb7jjjvs5/Qoz+9/f5KOPfZkEc8NN9wgcJhkQluyZZh0vhuXmhbN549p48p060wmF8v2QysfULBcddU1+s9Lb4iNJtn4kf0mUID85z//ieSbcsZdaaXK73//ex166KHO78V61YobEgom4syGqKysjkSt2NGlV158UVdc8TdRDvvss49++ctfxrioQxDrSN4cOIRuJYABizL5llLptFAEUa/wC4GkHHbfeVfxmb/jjjtBN998q5UuH4qp62nnh7xBBAn/P85pcI+6R5wfuUwo8/3220+77757LBsUOyjRmMWAsgKS/JKVVg899FBURH303nuxzMgP7pqrropEnHhREoDVoYcerkMOOcT1/wTdc+edmjqpQSGbtZW+yly+Kx6xgne0tOmfVggdccRR2m233YzRMRErEZkd+SDP7zlN1vSjiEIxc9tNN+mkk04S+4Agw8MPPCAIN2k4mNin4yrL9dTTz8V6fNBBB8UyvcnhmHIPYf/HP/6hww47TDvssIMOOOAA/e1vf9OrzmdUKBBJKPL/Sx1tlK8PvOSyveCCC6IclCtt5pFRo2IYypeTiVZ2kBbxP/vcy3rQSjLy+sc//lHPPf10VLaxfKCkQmxbLIUpdrTF+8/861+xfu2///7afvvto6x7u/5A8nHgg2NtDcdSKbg6Bcl/Sn4JAj0VAervTLtp7bfcjr/xcRpopM/pbDvOqPwOh8zkd7YcDVpM10f+OJ+ho/MRw33bI4HsZjhdh+VvpsN/W7nL/knc7kebfhmHGT0aO/5mG34zKvcPJRzg2c00fo6Dv28bj8OwdFix/zIm5aPvJ3/fDIEy2/lmvn+Avnr37auO1ma1tzSZLOQUQhBTxVnz26uuXhX5St1269+jdRvx11lnLS222KI+LcoczOPhop3+6/yk9FlHpbTzeDn60WfOS6HkQXRBlZWQ7KImT54YndL2ZDlCCJHgonxwlOrTu6/69e0fE2tpbtVdd/5DJ5x4si697HK9/uY7WmKJxbXRRhtq4UUW1dvvvKuL/vwX/Xq//XXHnXcpW1WpHX6+o9b9yXp69/3Ruv7GGzRx/DjlfP+jDz9y9CHub3DzLbfqfV9fd/0N6izQKFJq7+yKz//93PO64q9/E/nbdrvtteLKq2jwXEM0YdJkjZswUQMGDY73Vll1Bc23wLC4r8Idd92tX+9/gK674UZV9apXdW2d+WMp+r/+xpu056/2cviJWna5ZbTMiGW16uqrqf/gQfrP8y/oj2eepaN/d7wefuRRFYolLbjgMC233AjNOdfcevmV13TiyadFRUdbe5eyuYzlKpr8pXXrbbeIDRXZCX3YsGFabbUVtcwyi8cZFswWqHO5VlXViHXZDqGQy2tqU7OaW9sU0pl4zb0up6lUWtNz+MO1tXfEfIVsLvpv7+i0LDmlM1kRjXwknheGO5gAABAASURBVMkNU5S2n779+lteYE0JP5VV1c5DXjXGh2cv/ucl7fHLPXXaH07Xs8b9+Rde1NnnnKstttxKf/zjmXIgVVU7D23tKrh8rr3uev3C/k8+5VQ98tjjcZ+K++5/QBtvuol2+8Xu+vdzz0qZtPOWVsPUyVKqpNaWZrn2KmXZJroMi5S3ZXv8X09ql9121yabba4nfP7+Bx/qqaef0S/2+KU2H7mV8b3DyqIWdXQWnaW05c6prb3d+Sy5nIpiLwalUvEaZdrxJ5ygzTbfXH84/XQrPV7SlKlTdaMJ8mprrK0znBfymnIZdDn9CRMniTp4woknaa2119FVV1+j1994U/fe90/9cs+99JvfHqorLvuLDrMSaKutt9HjT/xL/3n5Fd3gurTjTjvH55+M/dh5zaoUUqo0nnff9Q/tsOPPjcMeuu3vt+vjceNjnTriyKO03fY/i3W6uaVVNfW9nY8OPfjQKJ151tk6/Igjdehhh1vWmzXGcd5y623ac69fWRF1WNxrImuZwS2k0iq5KHs5/CeOm3xQ5uPGT9BJJ5+io44+RndahvFuI6MefkTnnX9BTCOTy7qNdbgMCq47ri+5tNo6WtXa3hLLKWRTeuKxR7Xvfr/WOuutq7PPPcdt94PYdm68+Rattc6GMU+PGQO5Y+k7cJDrcaPrcCrK09zaEuNqbJ4a06ipq1a+MhfTIB1efE2uA3++9GLtuvsuOuGk4/XCf15UR1en3n73HV197TVaepkRroNnqN0KpmBl4NTGZpd7QWmfZ9I5Jb8EgR6LQJA6u7qkbDa6gl8OHZ2d6ioUYt+ltNuj+zX80L5xxVIphuEejn60aIUaR7m9Kq3YlovFTpWmDSinf5SI1813Nh2Lmr58038e8+48F0rG0UdwaO9sU2ehI+JA3NNzcp9HWBxhOXYZO86VCVG26YUHO9yM4zf9/NFHkv5XH3t2+c04buV8Tx+/kutFxM/lTFm3+91G/eCctjKr0//qcpu+3N88XBmHGTt2TmsrHKn34EUbAJuOrnZ9czlmLD+URywL92GkT7oc6b84n9XpFwpd0/ralOQxY0eHx7Puh+WxUTv7HIWvwVUplexk9+2PxF1Qsdilzs52BfOxYDEK9D/uuzkGvwPa/Q4oIpNkPtaptrYO87bg8X3ed37cf4arZwPQ0jTV7/mgfD4fraFYvZl6zbpiCv+RRx7RfffdpzFjxpuAzit21savXGmqq6tnOvOZTMaVr9PxFDXHoEGad4EFfO4/DzQg/jfYYv3aa68p+BZrxuvq6nwmPfPMM7rrrrv0zrvvaZNNNtOfLvyT/vrXK4WV8PzzL4xW0RWWXzZaUrHov/f221ZwVDgPC6qyMiNmBrz88ssqdhZUbTJMpE89+XRcm9zW2qG33npLzz37vBSCqmxlRinynxdfEtbG+eadW/PPP7/SqYzmmGMObbrpptHi/+c//1lYH2+55Za4JOHGG2/UkCFzxTDEN+GTT8Qv6wEX8TDNenMTQ768wMyBI488Uuutt1604mMFvskkEf/rrLOOTjnlNF133XW6/vobde6552vvvffVuuus7cZbxEssP8puki3748aNE+eU05/+9CeHuV7MCLjkkku00047aQFjzPKOqtpaTZw4UQV3NDU1NXEmiNzgmanQ2dbmxt4e4yGur3LvvfWO2OwtWkUtCrMK2MAu7XjkTqnDcbe7w0DITK5CCy+8sNZb9yfxs2yLL7aILdfHOW+n6DBbiNdff32XTaWwln/yyXiCxBkMzIxg6cMJJtILLbSQHnroIT328MMiburPVVdeHXGv79VbzP64+qprYt24z/WWvH7wwQfRunvn3/8e46QOkZ9MJuXiDQqug6wRb3Oe77/3XlvGr1DD5ClaYfkVI+aXX365LrzwIh188G9UU1Oniy76s650mvmqqthmCh4whxAMXTo6ylf+sRHdSZb5X7YuzzfffMK6TB3BUd4/33F7sSzjqquuEnWDNf/E9YzrNl+cWHHFFeNylSuuuCL6+/nPfy4s88cee2ysn9Qddt8/68yzI07r/2QDt9Mxuu/ef6rB5Spr3T56/33dc/e9AoNttv5pxAm8/mir+DHHHBPvs3zm1ltvtRKwJX46j3r5wgsvxBkuxx13XJw1Q7s6+uijtfjii+uJJ54Q2FLmPEeu4YsuJOrx+eefL2bYjBw5UrWuX7TfpZdeWshJ/SXvp5xyilZffXV9+OGHsf6G4DKwQkam6ZRnxM8vnLfeeCPOMKCO/vSnP43KLmaxUA+OP/54nXLK8Xr33Xd155136m73BYbcfcEm2mKLLTRixOJChrvvvjsqw5Zdbjll8nnxQs/lckp7cN3lAQZ9GLIww4b2gYxgwVdRaMcsp2BWBmVC3Y5h01n5DRhlV/JLEOjBCNDeXJn9V1RIp5TN55SyorSokvv+TuUrK5S1Cx6Q4lI+4ie6imzs/+gHiiY6vEc6rMBjBlXRA8jgd0AkP3L0vvZBn78uKpJXP5gtR8vkLtKpf5V83+x+oVgwZkEyfhD3fHWVMcurUHL+pqVBvknri8ei+yD7MvYWw++hlPslriE/BZODL/r//HXRgbr/Zgi/abIRA/F++yOSEso4dR++3/Kc3fJ/g/SDlWIlj2WLJrp+YShnBXQqlVLB7aTLpGuGys1Yx3DfIP0ZK1eXp+N2Mpp++Jksf6fR5TaSraxUtqZS4BJc/9MeH8uEnOvpp/9N5ZyOP487SlZ60l/F/Lofo09Mudzi8lDLGO/PkmNRLPskfpaTkl533i2vZQohqMRDu688Bj/0H32LD/q2x46ONqVzWeXc7xfdjzGuQRHQZcUw9bbksW3Ew3U22MENWUZZ8P22piaS/FG7VE/PPZqdtAfEbn2RqFKwmXxeZkYa9/HHkYAw2HfZxw351lprLbGhHZvJpWJD1Uz9Bg4cKAjr+++8I9ats2YZ0vLQAw9E8g6BfeutdzXXXIPiRoRsOMaaZEgVCgASX2GF5bT11ltq+BKLac6559YKK6+sDTbYQKussopaTOaxhKNE6NO3b/y6wNChQ/X++++KgT4ksne/fnr5xRfj9Hsq+IABc0QixVT9ohsC+YRoMKUY/2ussYaWXXZZpdPpSJKXWWYZbbfddlrOhG3gnHOK+Iaa8KEkYJM7yD4KAPJJmLzxJZ4pU1q05pqrG9d1tf5GG2lNE33S4nOLKF5eevk1LbnEcEGMN9xwQy225JKaa54hWnWN1bTDDttrr732Ul/nibIhTrCAOEI8acBM6Sad/v37R+XK6i67lVZaSZAeSD44QtIo/7QHH4RnF33CssSDpSEcp+eGWhHCJnkoE3LuyIPjIY+kS/yRzDniojs0H/wCrNQCJvFgQ0cy77zzxnwtu/zymtvn+KcOzuN8brLJJiLfI1ZYQSutuqp22nVXE7sRkfyyn0O+okItLS0aNWpUVGT85Cc/ieRvUZNUFDN9+vSJipm1nO/XX39dYIoM5AdskJPrgjtBjsj80EMPCfyJ66STThIKB5QIyPfrX/9aW221hT75ZKyVEA+I6ft0krShEIKbUMrNJogOk3ozZswYQSIhjZB1lC8rr7aahlkJQv1kKjtlwScuIZxl7CnDRRddNE6XX9JljlJsTdcNynvAgAEm5mO11FJLRdK/jIkt2Oy4447ic5ootlhywrIdlDxnnnlmVBos7DQh6quYeBPf6q7DW221lZCLfRiYOo/ihfpEGwA/9gahDH7iurfE0ktr++23j8Sd5SwQYmQnLpRHKE/q6+vdBpfQIostFhVSr776aiwfNvFEfurKCi5LFALU5fmGDfP7pvQpbvJggDLJ5nIabyUWZUE6KE9QLmy3ww6u+2tEt57bN/khX5QtyjY2upx/wQU1p9sgmNNPUTfJD8tFGhsarL1ui+lRRvKPur+cMURpgPKN8q51PtiHYsiQIWKDVNotaUBskK9c5tRTR5H8JQj0WASC3+FdVtIyAE2l01EZysA7hCDqOe+CgvtulF/04filHcT7fjfSHhi0ptxmeYcQlnuEJVyPBeYbCh5CiOMm3gH0+fSD0rRRub7+R7gQgkII9lz6FHPeRWDsm8lfD0agZEU27wnaDF+XQSnGuwerKm2kB2ftOxcdTGgPREz9z7hv4nxWOsYJlA1pUB7xnAG122M858EsdqRbriP0nSGEyCsYC8/ipLujd3oKKafZYR1VMd6L+HssH48uB2TkHREf+n65DsfrH/G/VE/PO4N48sDLmkoIKeP6HVvAsQxiwaNR/uQn60QiOmToUGXy+fiiwt/MOog1Fk7I0DbbbKOf/exn2mOPPeKadyyJH3w4xlb2vvGTgCNGjJBZt1j/jEVz7MfjtRPT+tddV1h1sdJDAmyWEKRh4403VrCA71i5wHppCy2IEwSEiv3gg/dH5YO9CCsfMwIgXus6Pjahg0iRFgMfnj311FMxHQglRIFwNFJIE8QdC0hZkcEzyBrPGRRAOGlENByONPS6ukoNMwkiLfwjN19C4CsEkCxk33XXXcUMAPyQN4g7g7FBc81la+dGkRDX19faWtOlEEKUb6jLCMUKigestscee6z+9dhj0SrMN86xdkOO6HCRhfw1Tp2qGLe11XUmQMjzga2ryDQ9R34nmqyhtHn9lVfEOaSquq5ODAYz+Xwkg8QHYXYPw6k7m/ZoAQZ3rNXIQPkgD4RyMZPIzTbbTHTQbPiGMoGAED6eQ1rRmGLhhbCj7GGNOQoY/KGMYEPL4UssEUkr5QCuWNrJD517Kp1WzvJBluUfG/2xOSGEccVpyhy+tsBmcpQLuI0cOVLI8IrzStsgj8hMeXJOGwohxJkkxIUyhvoGuUShAgZTJ09W1ulC3LFkQ7YhuhBNFFzUXZRKKJmIE3wsnpZwXsjnUkstIYg0M2aIC3xoF/in/TJzBjmQmRkD1Gn2RFjKSivuUUZ05rW20LMnAXUQDJEXhQr1AsUQlnFwo15QPpQFZHmglXbgTxtCaQF+KB6w1IMtsoIvstA2aDc333CDrR4dqqypiQrEKLM9kj9XFP+lRHn6lnxhJcfoOMuA/NKOUYTwjLrf7LpKOr17944zffhyCf0ICgz8IBdKFLAHO/KE7MhDOYENZUZbZL8MnldUVUXFDWVNGtThBayoQmEGBsRLXaAvLIfnnPuJSxDoyQiU6zPtjv6Zeg2pR1FKO+EaMkqbxpX9h5COs7AYO2BFg+zQpuhTade0w+njMpuHT6WZTz+V7jYCgBOOPHe0tarQ2aFyvzE9DMCp3CdBEMEa/9xHwc35V7qZlX9mw2vm8fvKvH2TB7Nb/m+QPuVJ+WKgoe2gQAsmUJRvOp39Jrn8aj/fIP2vDvxdPJnJ8rf89Bf0HWxYDD5lqWhHctsqX8+qI4pL2m0IwcPPkru/osS5FTfIpln6SwkLO3Uhb+MZSdG3plw/OEdZxHFWOsa6Jg9CeQkOpI0il3obTPxjmbgckBHZuKaseMYYcVa9T6HfAAAQAElEQVTK1hPinskWMPuzSGfkWu860BWn7EJkIRVYBLG+s74cQsxnAiEYDLyRmorD4J/zmXFTpjbrqaee0f0PjNKjj/1L9/3zQf3T7qmnn9Wzz72oeeaeM1opt9122zj9mLSYoswAn/O//u1KrWULLwQZS/eQIXOqpqZKkJR11l1f2VzQxEkTo9UYMs/z1VdfVVjmUSJAkJh1wCwBiAADfkgeU50h/SgOsP49//zzUfEA2SgrImgwFVU1euvNt3XZxZdot11318YbbaI111hLq6+ymla1mzRxstrbupTPVcSlBMVCSc1NLUqnMsLKCFlnwFSwFbqhYVK0ZEPgpkxtUDojkR4WzYrqSuXzWdEpISfYk/5qtijTEKeaFNE4Ialrr712tJxDoh9//Kk4/Z3lBWyK+KLzAW5yo+allHUjp8xztuBwDjFlIDLqgQciucpkKp3mVzvSh5zhmAXBhoif2PJNGiEElesLaXCv09YmjqSH/DUmhBW25HOPekhHQ+fDC4DnDEJDCGqw9RY/EEqIHOXPPb7EAGmjc2Lzuisuu0y4u++8U4881L1UYMKECQSNpDKSROeddAu2YMnaXga3UlFTpky2df8T30oJ/O+9+y49Y6UPX2u45ZabdNfttwmrNkozZEBhAGYhhBgGeSkD+YfCB7/1Vqbg/7333ovysBSDtnXn7bfr8UceETNTIN4cUQA4aCTIlDOkuqK62kWVFsof4k5bdpQ3xEs7BS/qA+GwWEOKIfDcQ7mCIom6QRqjXKakzyaQyEadh5wzFZ86B06kS9wo1GhP4E/c4A1O1FnSAPOyvLQ9FBdggowoC2qdb5QUW2yxhVAWnH766XEK/2svvxyX4oQQ4owf8iO5noiqUnB1KbgoirEd0OaoXyhDDIJY3oKSAZy5RsnDbA9kok9AiYGiCDnJB/Wqvm9foYwiH5l8Pr7kqStOTkqlhSINxYwsD3GjJLr//vv19L/+FWcFgQkOnPFD3JynXQ4cYzzJvwSBnoqAFb6ITnvh2NHe3t0G3R64po3RdnAseUKBR5/ENX06bcBjZbEutLm5VZ2dbr+pjNLZvFI+upE5GoZJX+b86Afx92WyfcN7ISP2AsnkKpXO5FVZ4f46lVVrS7tS6ZxkkjM9F5QWrrOjoK7OojLT4qjIV0nBA4Dphdd39fuGedUX/X1X6c9sPF+U65tez2y65fBfnV7a474Q0lIm57LNxXYiX2d8TdspxzBzx5SDzw7nZGfyj/FTa2u70umsKiurlXK/oVRG4KP/qW+zLo8h5T7LMlRYBsqnvb1T6Xylczfr0nTkCh5/M95VKiUUfnFs4/OUHeNh/MxS53rY2tqmVDob8ZdxkM/TaddZJ1w+lkpBeWNDv8/40gMpoTyxlx/1X6rH5561HK2tSqVSyuTzwjLH1Hes/8+/8JKWWnIxsf52g402siV+jrirukcISrviMtjXTP4qK7K2cK+lHX62rbYYual23GE7bbvt1lp4oQVizFhbsURCzBnI0ygaTAYhWHgYtsD8UTHAlHIsrfiD+BJupRWX0wYbbKD11ls3rv0nj8HaNQg8FvwpU9p05113xGnaTClnjwH2OFjR1l/8kAZkAAdZghhhjUd5QNppNxJ2M2d9NJZcMIOIQF4hYGXHhmgMsEifZ8wIoKFXmPgSB5aTEEK03kOu6BQJ281PU0ql0yQnwkOcOZZJTJ++vQ1J0S+WNheLB1/2yRRsFCZMkV5hhWVFfKNGPa6zzjorrs9+dNSouNGjvYoGzRE5iJdz4oa0sWyhqiprQvrVbuzYcfr4kwmaYkUOChXCxQ7C9Yp4qCM4+Uca3POpwAMH0QQH7uG4BzbkH4c1loEn2PM8hCBmNuAgwhDXF158Weywz5cCmCZ/4IEHiinxa631E2E9Zp36k08+E/cWgOwSJwNZ4sNVTtO+vmeS/uijT+qhhx6LWG299dZxCvjOO++sffbZR1wzjZ99HlAKvf32mzEfxBFCcJ9Yioq0lOsYRPH999/X0888J3asZ3bLWmuvF3exP/zww+NMl9XXWFvsbQBmEGjyDamG+IMVih0XrvGviss2uDfVih7qP0oF8g95zbvdkiewJQ7wxi/+3v9gtG6+5e/iM5/IwCyJkSNHaqWVVtJqq68Vv67A0gj2XKC8kRlyj4MQo2iqshKCeplzOuSL+stLi7pIfSZNMOAezykbV0bJ9ZYvFDCjp6+J+JVXXhnX47PcgbLtP3CgQggO2q15Jzx58E1nuyjySj5rrUywp1j/+/Xv371XhetXZ1ubyDdyIBP+yTvx4J8jMy6Y9cCRGTq0Beobz1qbu9ewPfn44zrt5JPj1wvYp4HyZrnDLrvsIpYavfHGWwIPCxXLmPSQEYxJJ3EJAj0WAbcjZA9uq67cJvDsx+M7vo/CjWV5OJS6H/N5UCt3UZijaCt2dopPgrKGN35O00pk2j9tkrh+FO2jVIp9M1iM+eijiF/aONC/0EcYyen+4Y/+k2MI7gs9DuOavhecpxs4efiDR4B6wew0rNy5aeMMhA4h+HViazMXP2ZHv0P+M5nYdkZ/8IEYOzCm4cijWe1ob6QRx7+Wh68TMRaiD+P+rHak1d7cLMZLIYSYHDLFsVC8mrX/CjZKkjbjNj7jjIWfcbgHs2KswzV1uAvjneVDNsZersCzVrAeEHvPVwAYZCoaL2s6q4dsNb3sssuElXDAHH3FFGEsebzMKHj84b/kAQKDaQefqb8BA+fQJpturMMOP1RHH3OUfvPbQ7TnXr/UGmuurtraCr3/wXtqbJqqzq4OKZSiq6jMK5fPit+mDnvsscfo0kv/rLPPPjN+Xo2ZC5f4+pxzzxYzFyA/m222iV/UaPQUp90vs8xS6tOnWo8++qhuuPF6vWUyt9zyI7TkUktojsEDtdTSS2rgoAG6+55/RCXBq6+9ovkXmE8/WX895asrNWnCOKUtA6SfaegQBEg3abOxG8fLL788rtGvyGfEwAiSIv/yJlI+RGUKBKq9vdV9XUEQx0rHXW1XYeUAfsaMHe1n3YMycJct1ZU1VcpXVUTyjpUXCyVEKYbBHOOALHXYwtZXSDFluNZaq0bifM8994hPD0J2K03sIEdMqYY8ET/lWuH7rIHns29swDc9d+11V+rKK/9iknum/njmGdp2u59q7nnnkTIpVTofmWxaxZIVEziXH+elQqe67CjTyQ2T1NTcqNa2lk/LOKSkfEVOvfvUC0s85Z5KB3EkvkKxS7gK41BvcsgsEeTlc4LICuHmE4x/+MNJOuyww+JMhrPOOiNaoFdYYQWVf3R4bU676Pi4h8V7gQWGaN11V4sb9rEx3KmnnaKzXK8uvPBCEefvfne0TvO9U045KSoFeGnEPLlcTGOFjCiukXNq4xQT7RH65Z576JDfHGyyfZCOP+E4nXLqySLeM888TbvsunO83vfX+2ihhRcU4ch/lbHLup5PZSaI61nGeKRyGWXtOuLmQUWBQUzPuLa5DoEpsnC/0vWjwuHnmWewdtllBx119JE64cTjde5554h2ce555+ivf71UO+z4M5151h91+hmnasONNtDgOQepj5VK/efoJ1wsF6dHnqh7zS1NIi3kqK2rifklvfaOtljOOcuadtkjY8Hh6vv10Wabb6rDjzhM222/bSzPSy+7RDfedIOmTp7od2xJBRMJ6p7KP79kmKGBAgQFD8SdR9ms23zKlcMX1FfKj3bFDAT2e0CJUte7t2gHGQ8oKBteYGWX9sA8pDPCEa6pqUmQGtpv9z4nqbihJ30GbQaHgiqfz0Y5mb1CnLIM7VY+hOA6aVmSvwSBHouA63AIrscmsiW/06nfWbcz2hfvFpTGZ555pjjiWJZH/0p/yDuOz2dOGjcuZj9XVeVxZFqdbs8s5yGu+OD/8T8wY60yCmE2EGXcRHbT6bS7y29G8FC+4B9HWJTU7GvDEjOuE9dzEWBW2s033xz34ZHHZryLPKDzX8FDare7npu170Zy9zu8q4kMI9y1116rV195RcHvWN633J+lzla2cj+FEo60mPkbZ0o+/TSXs9SNs0KV+sH+Yl0eU0RZXE9KxqXcH8w6ATyWKqWUTnlc5eO/bay69prr9crLrykVMmpv6+YdzMS86aabhBEUWZAR+Two4vJH7YxgD8+/X1TlisaUZl48d999vyY3NIr1t1g9+9p6x/p6yGqlX/I0FKy8mXx+pjNPRRo6dGjcOIyNxlizvfLKKwsCO+ecc+q1194WFRDCylpkuWNgsM+g36KLqcxMAV52+eVjGNYzs9aZTcbmmmsusWxhtdVW0bCFFhIyY7lgJgFEcMSIZeK0cDoeBjyLL7645p7H5NW5wsqPe/HFV2PFHzt2vJCH2QV+LKZEc3zzzTejpXIhx4/Veauf/jRuUsbUfdZsMy0bIgN2pM/gCnJDIyIOCAaEJWLa2qoOdwKUR319verrq0VHxODCbwy3NytASNQdBFiw/p4lDK2tXcJCS1wNkyeLdc8Zk50hxnXTkSMFMd59993FNH2UBezwziCDqLCuYwEnLBpq5AQjNvVjtsNee+2l6TmWhzBDhO+tb2GFwwILLCA0hcwkaW1pUTARo4wtvNI+5wXIPXCg48eRPtZsziGCbcYAgoYf5EJO5OJYbeUE97EgIyeDzbnnnjsuE/mVrfR77rmnttpqK2233XY68JBDdNgRR4j9JfbyM46sm29oaBAaTMqBNMGeuImr3rhT97CWYw3e/6CDYlwjjSOW4V/tu6/2O/DAOCtm4eHDBQEvh5d/IXS/1MlnOS/rrbdelOXEU07RXnvvLfY2wML86wMOiAqKfRwn9REM8m5THKkr48aOtdKq2rEqTn9HWcNz5CZ+/GDZxj8zGmgTPCcfpI1clDf1mjLC+r/rrruKuvCzn/0s5oEZDb8wZpQxM2jSblSNjY2xfkOQa41HCEEQXsqEOBGI+JkhQz2mfHnGkTKmfIiHZwx6wHjl1VYTy1DYVBCNN8sgPrC2nzCEJd4Qgpt3d5dKHqnTtHtmRFD/IfzUI8qO+CH7xEEekZl8yz/qCtggoxynbzl4IZZ5e2uL21irkJF+jfDsERJCiLNFfnfccTr8qKMiRmxAueaaa2qRRRaxMrKWaES6DPqpf8gcbyb/EgR6KgKu97TBkt8pHKnfruRxxgvt9NRTz9Jpp51t5ec5Ov30c8X1qaee6nun+d4fhCIABRoDWaycxEG7CCEIhbb+n//IL9ixVBDywmwq+rwQglCCfF32Yx9pv/SR+KVvoz966KGHxKCbe4nruQiwVxBjOL6cwzuU9w71JbYRj4d6bs6+I8lNdGMbcHS0HWZyMj7tshKx/D73o1n2RzmU2x7jhk6PwVEAYBB47LHHZlm65YixrFM/aO/MBOU+4wuO+p7qB2NJ0qOOXn/99XE/tNivuWwYQ1EeGDrhGsWODg+pQhw/8Z4g3I/ZdY9WezACjSZDEFCI7Iknnqhzzz1XkJSJpwAAEABJREFU+XxKu+26UyR+DPLJHpUEwjpm9OhY+BUmYkwPZlBOGEg7pImKnLIFAUcDplFRUT69dgMLYVoFcsRYv4vRAlvUlEkT1NHarHQuY8vpCtpppx3tQ7rRFvoHHvin0037uqh+tiout9yyGjp07kjO2a397jvv9POssAq32UrJZ+L4PNiwYfOLT4eN/+QTk6lK5y0b42CPgF122cUku06TJjWKLwlsuOH6am6aqqItl3PPPZd+8Yvd7F+aMGGKNthgbR1yyEEm+w1qmDhegwcPtLy2XtuKOHHiJIEPRNaRxz86FrBgh/eJEydHAsE9pnijbICoocgAPzDK22Kbt5VXtiSvvPKKQpauro74yTUGXMxEqKqpElhOmjgxKgZYenDPPffH9MCaDgQSSKN97513BFliGmFlTU3cwJEN3NyvOr/d8rolO6/dWj46YWaA8IJCNs5RXCDz9FxtbbXTL7qvSsW9F7K2+KfcKnIuQyynNu86GSsusOCXCiJPch7Tvm629f3jj8eI8g62Go8f/4nHTl2qs2W5yeWAX1zB1uVyXG1tLTGOQYMGuCymxq86QBSvuuoq/evxx4USg7VUkFeUEE48YnXQ/vsLTSsDLL7SAOlE0ZBxJ0v9RybqypJLLq777rtHl9lKXWm8iQN/OZdPTX1d/PzgsUcfrVtvvTWScmfef0Uh70TXi2rLPnnCONebrHbbbReRp+uvv1avvfyf6A+FQYvrZ6HQGev6DTdcpz+cdor+/W9rm40J7aFknKqcXqUt+PGTLLbuIx91JJfLxPzz3Vb8cT3B6fEcbIgXrIiH/Ky99poaNepB/eMfd4o4M/lsDJ92Whlj3mFsLzzvHP35zxd50D8lykhYcKcsS66DhMEv5UpbHThwDpEHZKuorlRra7MGDOgvyrPktoyf/2PvPeDtKqr+79+cfcqtyU2BhB46CEgQBaQXlSK9SJcivQiISG+CgIAISpfeEZDuoyIYIBSlg9JLKKGk3tzezjnv77tuDn8elfBI9FUk53Pn7jZl9Zm1ZvZsYGltnaYZTsCNXhcs39AE+X777TdNm8mhs3Q2efPBjYejzpGNEfnqQuzrcOWV8foGy//ZrAYnBZ6xcoXXla655hrVgk/IPLr4oex6VpP6U0pWnSzaoy3kXf6xh8SECRPiNSJWkfQ6aEWwkyAh7WBDeK0H3SoUi6Hn6Cwy5+Jz/uZQ4DNNAfSp5KD+ADNh7rcDGQ/8kO/3HIB0PFKnnXainnvucT322HjPZD4gHH5WQ7FSZsIbb+mw7x+uI484Ws89+xeVGprV0+1BYr7kfrJV1UpyELhkM5xXV2ePOtq77Bhr8F6uIGa/6a9Iye0THG71mISgH+fcw5bTvyUbIM5Dn50Xu0zfSR7qAQfycF1xQAM9JT/5uEeiHYJ3UYdtTnmgGrD195XV1zsgrgf6Kx8ek2GUZ8d4xleykvECJ/JzLuWMS9F1ZLZnU93PD3XZigOZeeWyQtxPKVMul1euUFIuX1RPT59tZq+47u3tV3XA/WepXnk/y1xmvvkW0OuvT4h3cilH+Wo12W5X3D+6xZzrcj6fKeVy4pdSEucp+ZhlSslB25n7OQSu3DPNoCn4Q5vk69bpbYa/NMinrCjw7ezoVpLrMK4coQn3k685Dzo4L3SgDmgNjaMd18m9Wgr+pBSbRXIv+Og85O3w2Ikj91NywMQ8S4aT4C3PwCfKm0/kgXdx7bxcgwvwwZ/aMc4NJ7DCx+6u3pA3YCXBt4CfPMaBemiPI20TSI42TNc4Glb5B45cMx6O/MBAHstMkmnlRP1xnvKD9LPsFAt1Ife5mff6yO+2C04Vy5w+4ZeS+elE++BPdo7AErQzDtQZOmcYwDv5GLDkCqGLce720sy88DDy+R5loRN5oAvn3Ov17C/HSR9MUQJ2540yPkdmyE870E3+BS9MK2iDfAVspg/PB2xbQt6MB9eRl3Pzus0TjTnXCd+WWHwptc3oCH7lSw1KxgOYeQZ+7W2dgn8Bh+GpwRD3yOt7lA+YfV22boNHTXZr+SlPnVOnTFfO/AFnn0S7hWJ9tPvO2++KvT3IG3W4buoBBugCTThCM9rnSJ3RRjL/TXvuUZ685CEFToYt8jlPZhpAG/SCMU1KSdCOMUzVg/WUzH/Lv/zjPvQbMD15Rci3bEt6xL3keriPzpCvx5NoyAzPOOcZ1/CH5yRkSOWqsmKduts7w3a99dY7Gj58pAr1jWFvsElFP2dyGJhSSqqrrxfjT3msBwyf5zRofT/DFGhuaYnPnrEsnOXwPT2DS5NYukRkim9us5P8EUccEZ8dO++88+wg3SNmmREqNhcjMvT44y+Iwfizzz4bjjEkQcgQbJwuEsKOg8YsLs8RTIxZLjdIxqHDh6vIiMMPmb3n3f/lllsiOg/qZld+P4pP2rE52C677CzePydad84554jl7qeefHIcgfewww6NfQsKNkw4JLSHAlAHy72Zzcdh9rherELAIUcJCVbgJPL5MpYVNzbmxUw+u/q3GEbKMGhis8GFFxmj0fPMHZuWPfLow7Gx2zgHK3iN4pyfna2FF15YyejR9ggHLuZfaCG1DBsaSg59cKKgATCxKR20oJ1VVllFrL546633woE999xzPcg6QiefeGJ8IeGss86yk3qZ1ltvLWEf6JioA3pDpxNOOEG7fvvbYhkhm+LxHXaWdA4f3hwzmgzwKjYwlPmXpiwTONEGBgijU7UBw5hAG2jAJxj54gCzvjh+BFJ4Trm8keMYcuG6UkoeBFUET4cPb3HgZmUttdRSevPNN4UM3HnbbWpvaxPvl9PmkT/4QewP0OpBZV1dnY3agAhcpZRU5yAWfAEm8rLig5l4VpQgU0db5qEn7bNzPkEmvhV/P3soePAy1AEBnNzRo0fbaA4XA2bel6UdHEhWgbCagCjvxRdfrLvvuEM4rXyOEsfzWgctCE4xewQ+wAA9gIlOARpAs3ypFCs8eI78Ii/QBX3hHisAOJKXZyklO/sNGj3ffLGkHT294oorPIN3pp57+mk7713x9Qv0nWXuzMZTFvpTL/Wx8gJ9JViFU0y96AXwcV6aCVONl9zns4cEuAp1dbHxHvmwK/AX+ne1t4vVLHRetDPg4ALtAjvX4EubXKOfrFwAdhwOlh7f87vfOdDSIWjAqp3rrrtOLLvFVqy77rpiHxAZd2hHIghAXbNK6DL2iODmlClThF7Dv9defjlm4MAfGJCD/pnRb2AF7prczKr+Oc/mUOCzTAFWV/FVEla4oY8rfuUrscKNVVasHmJVFMF/BojoJDNE6A84YyPol7psjysOxDUOHarmYcOU2XbwzuuM6dPlzsEqmzyg7BfvmvpCw0aMiFfn3EnKxl7YhLCP1m3qRRc5Yi+wOz22xT0O3HHOzCEwZO43GoYMifa4P8NBc9qkLuDI+TmBPq6jjJ1P6st7rJBSEkf2NmifMcMgVBzQLQUcLNPFVuDkAAO2gSM2AbuJDeVVI+qquk5sIPBij8q2H+DH6jpowxiK9hm0Uwc2hfyk2jm2EhpyDQ3ypZIMiIMVvbG5aq8H+vQX2CJoTL6K+1dwjvzu86i7ddo0dbS2ivbBP9q3vRs211x6+403Yh+kpx5/XPCjqaUl+kle7ajVbSKIH30hdTOeA65+T+hAa/psYIDObW6r03SD7yX3sTKtoQflKdNnXpEXWYB+ODpcAzvtIz/AHvx3IfprWX7YbwL7DH14Txv+UTcOJTBRnr6BdmkjeNLU5BpktJPov4qmH/yhPjbRReYoG/iZ77QdO7JnWYwx4De8o15ggjZ11GmcoDdlwYG2U0rixzgOnsMHrmcrGQ7K0wZ10l7eA1b4x31kCniZ5OEZMg680LPPssHeHDnnB0/GMNAfmQNf5IFzEnzlCM3AM+hg2RnlMcTrr72mX3lm+Nknn6RJITPoDzqA7lEncPAQPpOgR7f5DJ+oG90AJmQDuacM8A3xeBr4kAEC7fS3lKUugu4333hjrPKttxyRt0iw0njBX/CFJsANf8BpqG0HMKMjg37J42LyD5tAm62trYL3OMYjR48W7dIWCbliA2zOwQFaQDfaoW4LkYIudoCpHzphy1JK4aNQHlzJR37woH7sS0op5Im6gRla/F/kI9quVmPMA18pj11i9SI4AANt8Rpl5HUGYCAhM+ghMFOGe8gu9CYxXrvJfH31pZccbGwQ41j4RDnoRX5XN+dvFhTIzeLZZ+IRTiBLP3AUn332pYAZQaIzx2lhk7Kf/exc/exnF+iSS64UG3ixJARlwoFC8RBmCrovCEFFETDeKACblKFI1EniPh0oHRtL1ynLOeVRzA47CXQuOCBsxMcO4CjM73//oPjW9wQbI/Ky1B8Heeedt4t3px/94yP6yVnn6Nhjf6jzzrtYr7zykmeSh8RmcKusstKHwp3lMdJlO3/14ZzzibRVVllZtWAAMNeMGUv+WTbPzDn5CAaEcgOAE4ryzW9uqNVXX1VvvjVBRxzxA/Ge80EHHahrr7tGzHKyr8CIEUPFu9M4i73dne64p2qaI++TJr0fRqGqsgc6/eof6LUuV0SQhBUJO++8o9Zdd7WYXWWm/4wzztYJJ56sSy+7wuWnaqmll9SWW25px2cRk64c0UAi5zhZzFxec82N2m+/g/Sd7+xj2I71DM5j8XlEggtseAj8RuP/nz8bsZSgPfa3LJxsZlxZcoQTyn4DON0smcPwY9SRMWQGGaFTRVZrEXqeYcxHzD130GCDDTYwvd82/4/Vtttuq2233lqbb765eLcKQ7bSSisFj+k4MaQho8Y8X8ipUh3wWUXKktZaay2xZN8M0d133+m6N4/E8vnTTz9dkyZ/oFVX+6q+uuoqYiBB0AjZABYCZXzG8rTTThMOJINBXo3gtQg2kyNAtdlmm2nrrbYSs9tsHIlssdSc5fcGIgbC6AsyzzW4c0xZJpb7gz86h7OKQw0PU0pkETBQDtw4t1AEDcCJDo2AHjAefPDBOvLII0X70BH4kAn0mXK1Oglo1HkQADzR0bgVaEei8weG5IHQ2LFjRR046uC/9x576KrLL9fjjz8eS4V5lYJXD3h23HHHRaAEfqBb8CYlw5+zKc1lNg9Vk74iBms4HQQg0XXqJqjHxpbbbbdd0I+VMfATmq6zzjqhNwYx9AAagRvXs0pLOXhE4IevIey7777ayjJDG9AJm8gzHCDsEXhDG2CufkSeZ1X/nGdzKPBZpgD9IfCnlEI3a8tTcWIJsqIrm2yyibBLBJ45opMMnLEbOHnYEPTGXqVcibBLOIYM1uPaDWS2b9guHMroY21XGIx3d3YK28Vgl/vYIewbA2sG33V2CChLGzgHrsqz690iWMc5iUAAgT7gCnzsTHIf+HC+cagYGHMPpwU4ejyYAQccW+pH32kfJ5TgOfaA/GGfXR/1kgJPPyA/NghbAfzAjTPNijJwzpdKEaQFBurVzGABdVC2lujfGOp7NoQAABAASURBVEMBA307Np/yjBFG2HmHFm7OfnNOOGUk6uA+jnk8swPY4sALg3uuSfRd0AOHjE1tf+BAOSsK32LlIBmcgBu6kA+8oLlvCxrgUNC/Bf5xM+8xVaOGOniAo0aQgfbgJ4k+Xf7V6FkrB31quHJ0FuFcQRfaRE7gD/zE6et2sIeyOLY448gSQXXkjrqAt6GpyeSshBzgZNFXRd2WYZx2PxRH6ERd0JZ81EUdIeO27zxLyRMF7gORr5RSyC5yDE48pz3ogUOFjNIO98GDPozj7CTkBV7CA2iXyzKFvEjhdEYfZ9nhHrIMLuT7EF7j4axCV0aMGqXhHi/RZw84GJVScrHEY4tU9cOUku/lcoIPyAN7fRx22GG68sorNWXy5MgPDYEL/IENXoXTmGWePa4flJFCQcCXUhKBGvRziIOALSNHCvngmgACgQjyQXvGU8A/5f33xcQEq4x+8Ytf6MXnn4920Un8B3QJ+S5Yj8CN8gS54CEZn/jTn2LlL6+E3uZJIfpubBGTAgTNCEwgT+goNKMMeAAD5+DGM3jJ84+TDwJEPEe/KQNcvbYd0IN7yATygb5wboLH+AQ5QWZo6xOTeUF+6oTGtfztDqASqMRO0jY6YybKxiBsJvJdgwG6MLYDb8r/5Zlngp+HHvp9XXvtdXrl5dfU1tZunekxfL2uIlPDkKFk/avkcbJIf3X7c3qZ+6zjzQzduHHjxDJYcGGGuMVGnE9D9LBcycpr+UN/3WEVxGwZgobAYQQYnDMA2GabjbTHHjvqq1/96uBspctp5g/nhTIoV01YmVlYffWVxTvkRLPo2FBSFA6DjbDnS6WYwcTJXW65JRylqrdw9qjqCDdVMzjn82InelZ8n332cdtf1pJLLmIHbm0xmMdBYJUAs7rsdo/hAw6MX7m/T4Vips033zRm2gk20KHRLu3jbGJEN7dDgIPBc6KsKBhKTpACWFe3w4iR+s53dhOOIBv4gQ9Lr3F2tt56S+GwrLTSl02uimcw2wTuq632Za2zzlqqqy/azg4adZScOuUfnT57CNApH3/88dp55+21zDJLePZ+McO7udjpnlcf1l9//Xjnfe211xazpvAHZ5J3zPfYYxexCdyCC86jlVZawXXsHJs6Qs/RjuwyiHBT/9o/d0AYIiMvOigMEkaL2X/oymoHHEn2JGBWfLI7GGZ0x9qpTCkFbMgadWCQGXzhNC/GXgOWg4G+HpGXAQyb9q1kR5/BBisCkCcc9z322EO8nrLgwgvrrzvlfLEUQZjumTvCjxkzJujJzvXMbjEYZDkqHQz8hdfRjuWcmQmcZhx43uuH/uTlvXJmwunsNt1ii9j5n44IGUK2wBH4eRcfR5z385FPIuPIIPtWsBKCNtEZjHe5v1/IB+WQ56FDh4YuQCBkFnlNKQUtoAGdKAPG4R4kEhBBXlg1A21wdnnPlI4LR5cAzFdWWYWqYnUAOg0MDHJ5nYLBIg/RO+5Bb96LD74YLvbbYDYQvoD/q6++6jHSQAQFkE94Bm9ZLUQZAj8s2YdectAlpaQYdKlqVMvq8qDfJzHrBv3YwwJHg4AA9UNb5Ic9N1gJ85299hIwMjiEJwTqWL2T0qD8APvHpXkXWCBsBXIC7Vn5RAK2XXfdNV4twAYQKKjJIHWllAI+zuekORT4b6UA+gpuKaXQaewXOsaqII7Jg/zVV189VkCh39gX8pMP+8KAE7vNPWwpDg1B/o7WVjFbiZ5nroO+iAE4Ni7q9ixfSsmPy+FM+CT28KBPpg+nD6bOLjuElOGcPgZ4sYfYftr+YOJEcYwBTD7v/rdD0z1DTV6cFxtVMWDHsajZW5xL2mADUgbv1I2D2TZjhkwEF61EwIMZcvozj5bJErYT2w6OwJFSEvaKeqmP1Gq8P3jvPZGH6yjoPhI4OE8pGdR8jAmg3ztvvilmusER+tAfMH6B9t22k1zjqKeUBm2onUHahgY4GzhwUz/4gKqFw9Hh9rmmPHjCL8YclKENEk4N5XGwp7s/bmtrM9oD0d+AT+uUKTFzyngKR44Zzg7XiyOOo055Zh7p1wvFYrRNGyZc2EwcNmCGL4wFgAvcUkqiLH1ZLpczWXMC1jbXje1NyTiaVtTFLD8BCSYGGpubRV+bku298Q/6eGwALtQNHVNKIW84jziAKSXhiNY7gIQjGkD6H/Agp9CHNpFd6iCwAh/ZYwlZIA/1AgerHsAF2JHLlJIKRePto6ucrb+UBnGGl8DTaXmPfm4mfsgf9MCZJWgFziacLEThiNM4vJlsmQNG9AjZQz8YK5KfRN3wHLxIjDfMdCEf4IR8gG/IrGkMXZo9BgF/zqkDOGaYV9yDFtyn76duHH3uAyPBE3QfuFJKBjUfDisyQAInYEHuqBdZACbKcZ+xDXaAIA74gRNt1O7RFvkoA/wppRjjkZdxQkrJjm73h8EJ+Ir+AW9KyeTLRX6CBZ8kH+gD8GEnoBF2j0T7VmIhG+gQ9JB/fb29/q/AN04+4R84kAW6MPZKyTLugGPKsrA3yAVwwxfkFF7hYyXbVO7VZJsxFXTlHkEE4Ovs7HIgTCrkS1bNisddPeK1hpTcBomG56RZUiA3y6efgYebeQb5Es/W0Xm3tU0WnR7BgGnTpqp1+hR1O1LYY6FtbZ2uF198UWx0w2ZqOFPWFI2Ya+7YgA1n93vf+56YSaRjwFko2YGn82J5HkqCAGJE5h492k7s1mJ3YcqxSV9Dc6PqG+o0fMQwDR3aTNXu8Lu0+VZbiB3XL7jgPO2553fsVCyiZKdBjkKx9IkI+TrrrqsTTjhBRPp+85tfi7w4fcx8zjPvvMGFgb5ukTAUGBWUlSOOCF8IWGaZpSXXWyzmVShkLlNRXV1RmztAsNFGG2i55ZaJe5WBvjgWnI93tNumT9VXV181YLzzztvFXgVXXnm5HfSDBOyrrbm6Dj30EDsZe2uppZbQiLlHarfddtHPfnZ2RCjpCFNKUsq5vTrl3HS5v0f8iKAvtvji4YScddaZ+v3vf+f67zN+F4Qzj0O50CKLOPCyh9s7RKyWYIkcThf0wDkiuMMsOJt4nH322dph5501at5BmsAj2pn9RETw7yd2/HdfbvtadjMVZaaxRyqeLagX79vfO+4+/fa3/6OrrrpC+x24v9Y3rY888nDx+sYCYxYUZeFHwbwolQrGcaz2228fO/RbxTfcMbbwcrgd3Y08E8WSemZukQU2UcKxY3YYOTEAAmc6CmSTc+5xjXz2dncJ+s+/0AL6xoYbWt72jBUv7B1w9dVX6sQTj9cGG2wglvdTts+6wZL/uecZpcMPP0y33HKTkIFjjz1aIU85aaC3W4ssurAIRP385+eId/6vu+4acX70ccdo/vnnVWZZUrxPVYmgECtINtjgG6ELdfUl8b5VudyvkvVjs8028ez3/uI9+uFzjVB+pqwOWC7ZF2HHHbd3wGFPLbH0kmqyTvX3dGn+BebThhtvpGOOOUrXX3+txpnmDz70oH5tuq+97toaY/jQJ76IQB2sPCGgtcwXl1Wvy1f6e1XbF4B9BZBf9ueATm1trSZhxXT5hvX5J7r11lvEfgI77LCdFltycZ1huUUf7rrrjuDzDTdcpx+ddorWXm+d6HRc2LJRNY79BqESHWNKKQab0HeKB68EGw474gjxrj9L/q+99loxK3DCSSdp0UUXFcFDBp905PlSSet94xuhWwRX9Ak/yn5xhRV0+FFH6YorrjD8t4qveGCXtt9pJ625zjoiwMPyZ2QmyzLl7UhgR5CZT6h+zuM5FPhMU6A2ALXhjv4JW5kvlUJP83Zyeju7tfDCi1oPF/eAulvsdzMwgJ0vKFess8NXr/rGZhUbmsR7pXVNQ9TUMlxNPnZ19Ug28AT/ptupxDkueraVoCM2HWesWCwG/d55++3BSQrnL9ppq8GFLlIGhwZHkRnjoSNGqNlOIYN3lgPX+zwq8b+hLS2xhJl22z2DpnzRQYEu26AUcJUam50rZ9skzTvv/Jo2aUo8GzJ8pEjkzxmvoSPm8mzqaJXqGqSUeWKk2TSpi7y5XF7F+kaVnEaOmscTJ01SVrD9btLo+RbQqHnmU52f9feXI3/VXad9Kkk58c5toVCKYy6XV+ZyvIObuU3qrDN8eZ9zv85tl8wLHOqUUjgE0CWbaaPAcUGPD1qMM+fyr8nn8BCnAUdpoUUX1+6776GTTz5FBxzwXXFdLlft+M1w7pxpNUrDRs4t+FbfPNRjs2GD+Cjnvs02244odaWURDCAmU6cocbGRo0cPVoVOyvcGz3//AKGiQ7I4LDV+Tmw89wNSbapKSX3M71+XLbsFCMxBqIu+Eo9DUOGCP42NDVFEKatrcP15iXTqdOy2NneGTRtNJ0ahw5z1TnPZLYomabwY9hcowSPZ8xoV7nX8JtWziQCN4wl5OucZSxfKIhVLtBK/rFcPfOzFs9eM5MMHMhew5CWoEnm9uEdNIJW8nXrlGkumfuE5Mez+ANveEpghcmLRuONPENjjrSHbpFot1CqV19Pn3o6ujTgY5fp0WQY57Ic1lvngIt80CdkOZc3W/L2I7NIMl+RRXQY+Vx+xa94vHGQjj/+RI85d1GLZWHG9BmCfnJZ6NDU0mL5aIrExAR0gzb03ykl6xL2IFODeV5n+AuW2VJ9vfWtJXgBPMBP29Ndd3d3r0bPv6A22mhjj6tPD7lcboUVBUy95hk0Jz/87jbPO4xjg+0L9QA7aeXV1gi4zz//woCb/JPf+8A+RZ84Hz73aNVkYYjpo5SFTUK3k8+pu931Qi/gmjx5qvXL9sp8zRnvfKFk+RiqkaYHdCQP+lirl/Oq7SB2otl6Qxny0HbzsBHKzKcZU6fPgvODj7CDVgjzKGcZLoTMT+arK7mcRlm/yEWeXLHIaeyVxORX1RMzTCrh7BOMK1ie4ROyzdhl+RVXtN7v7jHtifYf9tKSyyynIdYt9K2hvkm8vtTd3u4608zkw5y/v6FA7m/ufMZuzHA0nKXFvE+M4iIcGBwMDbPQRGMtfXbYGsVsGe/CYxTLdn6mWhBxmlqGj9DSyyyrxZZY0h1fvQYcMED5MwtllmUi+Z+UBg08HT7trfDlL4ld/9nNGxjK7kxoi7wYEARbjvjS7iqrrRZfCsiXSiI6CZwVOz0oB50InQlO3gKewR2z6KKab8EF4z1CnmHYmQ0FLxSAuoGJ8+aWFs2/0EKxuoC6UkriOfWTB8cSnKGH/GOgkZKVwgpIJ0EkDVpQZtS884ZTCgzMIHaFAilgWXrZZYUSugqN9uz78l/6knDeKUdb8uxnyvKCtuJnK0b7REw5tnhQw5JLEufwpmj64vgQjKG+YcOHy9ZW0A+44ecCpgftjBw1KngDP4kg93j2ANhp6tMnj1z+D4VreJfNX3AlSgkcDPQoDj2Ak3MSM7hEjttbW83+qlFyO5YDBhrIFDPNlIFfzR7cQcOQue5uG/Gm4CfPwRk6QCdwpj5kgA4I3lEPQ5p6AAAQAElEQVRfV0e7WEpWqm/wAK4Yjmi1PCDqBm7kFFlCppAv5BqnFHlqaG50tnJspAhcPEdWF3HQpskdXb9nsYhiM3NEOWSNukj1fo7cQA/yIff17hSLTsuNHStg515NZ4Ab2lD2yyuvHPoY5UwX7lM/sxRLfuELWmzJJbnliG6nRSGLQRhtQQfgo+6KeYHuVz1AgzbIA/rW6E4AfWAG3YQXPGLgkVJyBzwQ7dLGEksvHW1Af+AAD2g9ZtFFBf51xgPZhOZZlok6F7As0slU3Tb6zmCwMjC4soFgHLjmSyXVe4AP7dHPkq8pT2PAAfzUDy2pB3qRD9ohN8wektDZOg84KDerhD7X8G827gsvtljYJHhp5kbRMYZ7Hus2ukkyUf2oHPSIDHP+zaHAfykF6CPC9rg/QsdDT20zsDc4Rdi35MElA39IQF+LPmJrsB/kf+6ZZ3TVZZfprNNP15WXXqon//Sn0J1hDtr22mYzi8YO4LzmM82BAPSLdpktK1r/WabO6wX333+/eCefdrBV1E8woNP97MMPPxwb5jJoHbDdZb+bZ55+WrfdfLPO/9nPdPopp0Tbzz37LMWFbQUHZrPJy2uIBATuuu02nXDMMWIPH/DGDoEfhSZ6Nv7e3/426rn8F7/Q7bfcotdefVWt7C/gMQ82nyXM2CTyT3r/fd13zz3iNcozf/xjXe0A458eeURMiNA+9Kwl6ATdcllmM5iMWiX6onnsONPX3Pu73+kXF16os844Q5ebhnySC/hItIUDQPno2xxEoW9jhcJTjz3m4PpVOv/nP9fvf/ObeN8fhxpnnTZtyKLfA3ZsLXWxAorJHhwHvu7w21//Wheee66uMfzQinagCfQDNpwG6qPsu2+9pd85/1VXXSVoxITR048/LhwRnBJeLX3+L3+RO3YBM/YXfnGdUqKKGH9xQv569+9sUH3ZxRfrtJNPjjqRH2SPVw3o+5kZZqYVmQCOQrEY740Dxyk//KF+/tOf6o5f/UpPGg7aARZeT+MdcQui3pkwwZMrvxd78Zjw/hscb5gRgKE/W47Yg4pVinHD8v8nyxuTKld78oz9aXhdltcZn3niicjCv5QG8eF8dhJ0jvKur72tLfQH2YMnxx99tC4wb++zfCCf9OvoHmMsViL+2ryYOnmyOlwOPqIL1155pXiNlwBQyIArz2WZGBMh79A05/FtSslPFGPSER5/1nScL289bZrAN2j3m7vuChiuuOQSsQdY0M0BHfpK7AE6SvAG2r/+8su6xzp0tWG4+Pzzdfftt+u5p54SdTE2YDxRg4n20A9gYiXIb12OhD0AMPIBa0rJgcaSzDjBE14dQCbAgbIpGQ/zDHgCDtsy9AKaQTv2jgIHZBt5gH7oAvVzDY7w/+/JBzL88vPP67d33y3kFLhYTYR88Uorckv9fC0FW/TCc8+RJVJKhivOPv4fMJc9XoKfrPJgU2Re5YTX2ElKBpw+gZ/YQWwp+ykEH3w/peTga72gP5NZt9husQKDuqFPjK88jmxtbYsAXNA0K7r4J8Pn6j/Xf7nPOvYIAAk8cKLoODgn4oiTxnInBsjcqyUUC6GhXOQnhO2HA329og467xBKK1q9HR3y+XH80WGxDIt8CGTZgQScBDoCDB3OBM+ogzamOMjAc5SbCnAcaBMYyI8SYPjZTf7tCa+LoATlpYpyhUy5LAvnHsOCk0A58mNYqA8cqRu4MFa1+7SfkhXAOHBvwBE16uU+dVCWAcpwz8LmMmnylA804fVXNH3qJPX3dsX7/NyfOvl9VQZ6496Mtuk2xNPjvKerXV0dM4SjBDwsW6POXJaZLFURgaOdukYHVBzo+ODdd8X+B+A4fcokQTecTmAGflmBOzs6FMsrZ8wQMyrQgnIMUNjwhiP54QfOERFC2vxXpgEbr1xmArkR6Jj5PKUU769h2IATRxQHFN6Tcpl5ZrlhoOJikZeODdjBE/6Dc2traxgp6JAvlWLAxPLwWHXiAMd777xjMah4jFMezOd6ad8Xgr7IKDBxTTtcc0SuOqClE7SeMW1KbN4HjNVq2bNLjWLQQ14CDTim4PG2BxIcBzwYpF74h1PM4AoeQ/9p7oxr+FKeNmmPc9rEeeU5chl1WT94BtzUC985tre2Ogo/I2hDZ4XRZkkoz3GM0VnqJQELdURyR0jd3EcOeAacdTOdblmOyIfeTzGsyuW4FPVzQv0m6OB+BIaB5bvoDvoL3dtbW2PJKoEraEQiiEBZylEvfCx6kErgirK1Djfy8M/yAUzgjKOfPJgg6MK+CrUlsQTXWt0+cg0Nc5llzAm8oCN4BazUN4uEo4+NAi5mGaEb9KvVj72BTtABWa5VBT9r53OOcyjw30oB+k10GPknUBp2wHqGboIzNrrDeshSW+7RxzIjzYD1+T//Waeeeqpn8U4Tr7LhVPNa3qGHHipWpz1vZ5x8KaVwSNjjB8cEG/Shftn+4MjwqiL7D33ohNG4bRUOP4NiVu3g7DCTy2e8rrCzWnt3mT1Z+FIRe7jw2tzNN9wgnIgRDorjkN5mp5/yOOrAiBOBc8hrUsz24lz+6pe/9Cz5yYELKxd/aMdy//33D7yuv/762F8HGwL+gPaSnQLwAVfys2IJnNlEmUE6NhwcU0rufv5foix2BntKfWwcC9y0Bw41vPgKA3jVHDHKYUfhE7jx9SHa4lXAE044IeAE9xNPPDFWteEs4Fy//957wlGhXo44Wjh40BsnnlVUtM8mxOAB/6DVS3bisbvwPzkARKDgOjv9fOqVVxb5ohTHW2+9VZTDQcZx+Z0dVervdx+Jo4SdB1/6Bs7BAXuPA8fmuTjvwI2TzUbGvPLJ637AMX7cuNjkEaeOPpAEr261s0++s88+O9qmHLQDpksdSGAlGY4Qn7mkv8Dxg+fIEYEF4AiYPHahL8GhvNIOK7JCkIjNaMGHlWjwl7aQNWSdfXUIIjE+YaUCfJndBDz0QThtwAI/wB9Zvfrqq4O3yAdwsNeQO2uLQU7gB5zQH9xJwMgRpxS5ZdUcOshEGXDmssxD6izKp5SEw85+UgRycGpZxg//kG3q/v73vx/7/KDfrL5kz57rDRPyAD/CdrhiHFZoxOuT5AF+Xj9ExnCOgQUHGqcUmUKvcbiBE33hGc4/QRaCX65S5IUutJGSbYgDCfCaQCL7YCFvwER58hPgp95fOSjIfWBGRtFLEnKGHhAAw+7N54m6T5IPlvcjS9AC+UH+xlku0RHkg32f4AvyB97w6dd33CHknQAWcM0qoVvYCRLjXnCnPdoCFzMq7Ad1vOPxLvIBv8ABGWRsWrNJbPKJjcNOYtuA86KLfqFx4x7Q+xMninHZwEDFMQ9PgNm2Fgt1VDsnzYICuVk8+0w8QjgYLHe1z4hlt41NDWpobnTEqBQb1w0Z2qxiqWBHasDOfXe8O8NyYEtdRN0aG5oDz55OP+vqtTzmhFPLYIB3rRBCjAyOjR/aeWoWCp6SncCenhA2FJmZVgbiAUtXl/WjrEKxGDOhKSV12aGjLupF4VnqXigYxrbWMFg4YguMGSMG9NSBM4IjRSCDMhnCnMvEpzhQpIH+ipIyAZv8K7gTy2z88qWS8j7H6HLE8U8piYEPCXrVIvx0Eh1tMzxeqWrUPPNqzCKLxjIaVxew1zU0xn4IzMxS39ChQ9U0ZKgKpTqTIhdwK+WUUlJvT7/kQEploCpgo26UHpxZLjVqXte/6KJawDgOGznStyvhlM41em5Vyv1qa2W5WUVN5heppWWIRowYplHzjlaLj0O4b97yLF8qOIDQo7bpUw1q5R9Mzu7gCv//LwkDKhsT8kIDgg7gUzCNoTe4DG1pUR0OqJ1C8hHIwPEKutn5SykJQ1Yyb+Qf/FUup5bhw0N+ujvbTbuyGo3j3KPm8gxyneo8+zvP/POKTZ1cJGSywfdYilVxMKdaTWKw0dQ0lMfq7eoRnX0u5VWqbzIdh4Ys4bwjm8yMw39gxqFNyTLpmSccRhxN8JhnnnmC//mSZcgpeGgHPqUUQahahBt5px4a7rEO4ARzznPa4Dn4DrW8gCvyDj7QD9kt24mnPDPeDMLQhY8+pz5wY6UIz1P63wNM6uQ5K0TgT0pJcqIcATd0FRhYKUBABl7QJjyjPs4p32y+8Q4ucHHOqpRmz9ig3zxP5hHBGQJl6CO6VjJdeMZAi3vUl8sXpFwmgjK0x+AQWIBz2uQPwu4Ay6JLLCFeO2iyHDc01GnYyOFhg+odLGIAA19pmyWvyBn011//qrnBOxydCCwwGGdlDasU0G/ahg9snEWnmFKKMvAKenEB3OThXAkd8tn/70e3yd8geNKnPn5a+DX4+9TtDhb/1HDPLD7nMLsUmMn/v1MNuoDcoyP05+g+2ZB97AFLgJltYsNQ7qF7PG9tbdWTTz4pHDcG7+z7ccIJJ8T+Ksy2M+DHISi4Dx8+t/swg8AGsG+88ab7pj7rdb2YOZRyov4//elx4ZS///4kqneyHlsvKU/Q94UXXorxy4KLLBZjDD5nhQN04oknCafgvPMu0Nprr+1Aw3Pxis/48Q9HHdhQ8uHg4DiwcohBO68QsscQjjIDZvDAeWV/moMPPlg4UeRjQM1AnxUKDMBx3OkTcJZ4XYnX8tifiME/m6BSHrrlS6XoE1JKSmkwGaBBG+j+iXroj9gsFlrhkLD/DO1CS5xjHJg//OH++LJKf3dv9IV97sdwfm688Sb98KQfa4MNNooNX4899njxutRvfvM7Qff77hun6ZOniqX52GVogG0jKEIfQwCAtqA9X2PCWWOvJ/LheMKLRvdP9KPTHSjmNUMca/DmlS1oA3zYY57hyMEHAhO8ZkqfgSzVu9/PPO6S+Zx8LBTrIEO8gkBbvJpAkGPddb8mHLRddtktxmzXXnu9fvKTn+qt118XKwXq3Acgqzg/Z555ZrwqSf8JrgQx2MOFvW9+ceFFwhm75ze/FTRmSTYTUi+++HK8/srrFiyvz1su6X947QP6TJkyLfjV3Dw0Au8sgW9pGR6vouHs4Ujy1R9mwIGBVS8EMQKZ2flXrcbY0/8EXyZ4kgHdYhUkNKZt9sLhGbPU6JwFQdACORg/fnxsns05ey4RFOGIIwlPCTKBHzpOHyq3R99WS4u4z4VOvCJMXvSdI44mOjF16nSxjxeOLfsgsXIEZxinO+fxOzwmqITzDqwEUZZbbjkRKEI+kLn7779fBKvQQeS64LEh4wRwYjk7fGRfIu6hY6wcBE7sDSuQIC/yhFxBH3SFjXspT0CQch5si6XzBKSQCeiSUhIBFHjH/k4PPfRQvF7LK6RPPfWsqAsbNCgfL86Uj6IG5aMQY/Bhc80VjjN5WLVK0Idz4KR9ZB682eQaGSSoAe1YidRnPwfYZ5kchGIcUzQtGYsyHgEubCj4UzalxCHsJPRFB6FRrJS2LYEHBNugJcFUViejo/AYvlYqA2EHeL2TlR7IPZNJtBUV/69/trtxPfM42HTcqx62cAAAEABJREFU+Tz+m0mFzzDqVvhcqqq+rqjGhjpV7UxW+3ttVLvV1FiyY9WvXCrH/czYNnlGuuiZdfIVrag5C1/VTmupUKemhmYlD6q5zucKKuZLqg6U1VDnzjxfULWvX/ZWlc8l5VRVIcs7T8HXPHMbfWVfl9TcOCSO1FP1vcb6JtWXGlxX1eXsKJTluso+T1F3suNM3bVEvZQZ0jR0sO6Z+av95bhuqGtUHd/7NKzATDvJ5wGv2+O6kBXFMUv5QViowynuk8ep3g5rY32DcTY8VjQ6opyS8jnDaLy5NmlV7R8IWAfP+33d/yHuVcMEbsBEe8ABLaEfiXtVBytquNWO0LChzvQ1r5Id8uamBjXUD17DP3mmumrF5jyS+Qr/4txl4Hlzk/ld6VO1Yn7HkfNaGvD9AWNT+d/JtKa9xLGqwB2YPy4FXmVJlWQamC6mG/jk5HPfh7//D8eyaVcQZYLO4O0EL8kXR1/DO66rpmuWq6iuRF3Gob/b7ZTdTlXVPl9b3uqKJV8nIYckVaqG2VwyvwMGyy7wwHvkDn5H3cDpFDzwEbpnKWf43JZ5m4x/vQM5g/X7nvNQNur0OXVQJ9fgbnZEu9THfY48A6ehzS2Gt+y6C4Y1G5Q31wFNoQNH6uOIrFCeI3VyzjMS59ynDHVzD1pxTtkaHMDJNc9LpXqPLYqqIIf1jRo+fKQYVPM+I/eyrBDPuc7l8iKllKlSMakpY70sWfepiwRMtBP1Q1vjATzgCV/JC+5xr6FBpUJR6AlJ5k0+SyIV8jkhr8McyOJYk9s4Itcky3Exnwlew4/BJOVkfpv3xXwhaA4sH5dGDBsu+Ap/I5UroZsF2ybkZWjzECOKPPXbvjXGM/Jh0+hAq3b6Sfq3HaWq/Euf9ljR7MH/adv955QL3I3+nL9PSQHLrVQRg0BZp8ruJzhyj0RQkgFoZuesVF9vJ7tP/T19UsqUnGR9ue76G3TfH8ZppZVX0WJLLS0p6fobbtSB3z1Iu39nD1162eX64SmnapNNN9MPDj9Cv/3dPdp0s811/oWX6Iorr1L7jLbIN/ZLK+qaa6/Tn59/QaXGJk18+x2VbeNvufU2zTvf/Kr3vZtv+ZUGrNvD5ppbso72+vyiX1yieeadT0cdc6zktucaNVo33XyLfm0nb+NNNtXXN9hQG31zY53xk7N0xJFH6b0PJumuu39tNN0Pl4p6+tln1NXTrYMOOVg/PPkkbbvD9lpt7bXcXoPu/p9f6+fnnavhI0fouhuu1+VXX6Xt/HyDjTbUgd87RI8+8ketucZaevKJp9xfGiTbyB474++8PVFvvD5Bxxx9rA767sHaZtvttc/e++qE40/UGmutI3mmbYodcAK90Dfl88KecMR5qzetcaaKHvgz208QgC/KfPOb34z3dgkuMJuLM37WGWfpXbdX8vhr4lvv6KjDj9JDD4zXFZdcpFNO+pH22f+7xmknnXHaGfrpmWepY0aHTj35FL355lvqamvX8BEjNWA+NtnWDfT2qeA+833TaJ1119PlV1ypY487XtvuuJOOOfY4XWxazzX3qODp++9OVM70u8k8+eHJP1LB/eFV11yry6662jTaURtvsaUuvPgXuvlXtxr/7fTHxx7Xm+Yp+TKPCbvdlmyjCz7nqJSzM9Ut5TJdcull+u7Bh4TMnPPzc3XWz36ubXbYUYd871D96rbbtdPO39add/824PtgEjvTJ9396//R4Zav0aPniZ3NL7roYm2y0cbaYtPN9fNzz9eDnulcy7yCRm+/855K+aL6urpV8hiuzqkIHCknuR+qOPUNlE2rNs3t+qa3zlDedAHOrbb5lq66+hr99OxztNnmW2i99TfQVltvo3PPOz+Ofxh3v8Y/9LAKrrNqefzrhIzGvSTb3lmn1unTVD+kmSJqbG7SD44+Sr+59/c686yfaIutttRa662rffbbV1daLr+62qo66+yf6ne/v0cjRo+KuvsGpK2/tY1O+tHJ2u+A/bXe17+mI13HhRdfZLxGBW+LpTo1eGKqz7oGfsCWLxTVY/60g7fPu7p7NGz4CHV3dDpLUTMsN+t+bT3z9hYdcdTR+rppcIzl5NLLr1BdQ6Musc63Tpuugs9/es7PDNc5Wm75sebZr3WugzDftF5utd32oacX+HrV1VbXq6+9Hm3Sfs60bndb9S7/3vsfaIR1es+99taIkXPpjjvv0uuvvibyIDPJ8JXNr3MsIyNtF3bZdTe1tXeIsjwHFwh4l3X+5B+dovnmX0B33nW3sFtrrLmWtrdcnX3ueXpw/ENaa+119M7Ed1WuSo1NzUIWhrYMU4NtD3VhbxgXyDJKmz2dXcL2AGsuy4tn2Jxf2WZhyzbdcit97evf0A7WH+QFG4ht+ottXLG+TinLRVLOwuDkeSlb46rbr9hElNXb36d8sSCeJx/h9dgvraCLL/mFJk2ZHDasahmT9ffe+/7gSdvugPue398rYO0zT/stx1PNi1ush6M9Ubn/AQfGs04HIBqbG6y3hrvcp/cnvWdYpI6udstco4p1BaNfNemSqm4DG2EyywKgZPyrEEmf71/uM41+dP4fxcCjeoufpd43Z3Xux/HnPHakRIrr//B/NThrx38KuLMpAsBCApbakfP/S/qQf+bD/4lvf52PRqpS1OOj1Vwfpr+XVxrMK8Uxyunf9/uw/Y/Ayr2Ppr+BDn6ReDDzWKN77cijOenTUOBTlJnJg08s+REe/y9Z/8SCf5vhn8Vn5Gxm7eFE+/z/32MltNXNfrqj4WfAEeV9/o8fZ7N9N4jV8eHTwU/BOWk2KIBOzSwO/0kzL2uHzI5/xdG+crkspeTBZZMKxaJap0+PmWeWYzODxwwam61WPWP1yPjxYvaWmb6NNtooZp4181fyzDczZcsvv7y+8fV1Y/k5zjLLbZdYfMnBmUvPxpJ97rlGacqUKZrR2qaFF15Yy39xrJjtf9Gz/Twv9/aL5dvNTUPEzHrFA1JWK2W5vGS481kh9oRRypQvldTgfHxdZZhnblNKUS94AQ/1U0djY6PAU/4x88lS25aWFvFlFVYH8Kxo/EkVB/0XXXRR8XWVVVddNb7CQ30pJdXbgQdXlmQzG+jq1Ox6ent79cG778Zqs1HzzmuHYSBWO/qfCASQD3ozu0cdrDZYa621omztGUED9vVZb7319JWvrGQaTY3313vslD3yyCMqFIrx5aEd7XQ0eJZ+wE5ub3u7WlqGidna9db7Wsx+M2OfcjnlnFJKVB+paPygCTzhnMAEq9xSSmI2lgSM06e1xtLhCRMmiC8bsVkqX6mBRtTZ3dEhVqYxG8uGxcgDKy6oj4bAkY3qBvBSLWM4FNDn/XfejdnMYebTjjvuqGW+sCzZxSoHgiMtQ4fFZtM77bidHn744ZCBd99+W8zwL+EZ6+222058jYol1kVP0pCUchppB5YVGV8au4IKdrYKhYJpVVDO8gE+yA+wcaTBYqEUQZlCvij0oKuzO1Zdtrd1GMWkBgewgQfaUK65uVnzmqejRo0SvJdx0if+crPMwSo+MgxYblpbW6N9ZKVgvJADAxirDpFdEvLbZceOMikltbQ0Cnjm8kw1K+WAcYhlgmtgZf8NVprIP3Cgvji6bD6fVy2BPzwlgRszxQsusFDQIaUU9KkzTE1NTSH71IH+vP7KK3rX8g5fWLlS0yFoj67mS6WwD+gXX71C7mp6QH3wBZ1C11qsP8gXdIiVDpLAF5iZ9WY1AHJGW5RFlmgHPnW2tYlXg8B7hRVWEHJYe4aeuapYrTt27FiNdcrMFmSfuoGBlFIKPMXPvM1Zb+A/uHKL1Qy0yT3yAzftci9nWs4199zxpTB0hefTpk51MTfk/x/3l1IKHsRztwkuY8aMEfhhmzwPpaHDhomZ/Q8++EDIN3oG7SdOnChgBD9e22DVwNJLLx24AzN16G/GUh/pE6LRv/OvNmjg0T9rLEVdn8E0a+59BhGaA/LnkAL/iBKT96Ppc0iuOSh/HAXm3J9DgTkU+G+iwHPPvSBmm/nCzw7bbqvtnPbbd9/46sxBBx0knEgGvCz/XXvttZU80GUZL8txGewzqGcgzas9LDNmUJxS0sJ26DfZZBOxJJzBKc4MThvOBctzcRxwcnh9gP0FcBBog4AAy8+hMfVdd911MRgmoIDzULTj3WBHjOcMyBlo46AxEGcwP9TOD84Lg//a0mfu4cjjQOVLJc+qDYjXoHCOCG7gKPH1FzYgBQ8G801ug/pxqoAbJ516GezjlOCErLjiiuLdeZZE/9GOKo4br0nhhAAXMDIQT8nOt50JzrnHoJ2BPhsK0i67feMs4dgxsGd/EvJBX5zu9ydP0kuvvqLJ06bquef/or7ygBZbcglNbZ2u3u4utba3xXlXb4+GjRyhpZddRiNHzR3BFPhRS8DEeUopnErwHnQSFMvPU0rhJLXYESMvDgXLinl1A1hYndDsZ9AIPgY+dlpG2iEmQIJzVqMRtIAH5KFN9oxJpgEOJwEFZII2oC1OZXtrq1haDc1xRnEEkYfHn3pSk6ZOic3nCAYtuthiWm311ZVzEIPXN5R5iJ4zfQf61TSsRautsbpWXX01jZhrZASbUqEQThJtkaArRxIyCTzAiFPKEWdqiHEksIGsFywv3Cc/r7vhWCKH5Gd/BeqbnYTsgju8x3lvHDJEcnCLQBt7CpUdcEspRTCCtpFl9JHX63CI4RU05wgc0M4IBx9Hjx4dMkA+6gMPghbww559BEe4R0opUdwqVA2HFBxxRKFPSslV5gQ9gBHZhR4EFlhiDj+XWmop8XWqRgcIaKvegTZ0Rf6xsTGfEkVfgJ9ywEE9KaWoG10neLfaaqvFvkfoJXsyQfM2ywZ2hDZ5XQWdRLbgAbjAM+SJ1x6AA50hKMJzaAmuwMRqJ+SNNuayfFAf5WvHlAadcejB/ZzlFdvGOfyB7rz+DI+wXSklNTY3R5CC1xp5FRK60Q64Y3+oi6SP/FIapHVKyeBlwt6QZ8ABxybzHycfXvNqEvYA+MENOqODBAZ5TYNXZ4CPstALGAlWoqPcgy6a85stCuRmq/S/uzCO3GzB8NlGf7ZQp/C/m36z3T5IzElzKPBPosA/Ws1sy++/2f7MNvz/KMH+Ov9s4j/b8M9m+3+Nzpzr/zgKMPHPxny8H3/TTbfrtttuF+cMPn//+/vFgHqXXXbRzjvvrOEjRgjHjsEts228D82MM+8r4/ytu+66MQO99tpra1sHEtgQjIE6s1cgjhOPI/7SSy/F/gHcY2DLwBrnAGeYe7xHi4OAQ3jvvfdqnnnm0corr6zabCmOwTNPPik2y9piiy3EKgSCDfvuvXdsmMZMMWVxhhhAp5RipUAMiKvVmIkHh1Y7FqxkwPEANtrGWeJoryQcJBwt2sUZAhcG2Qz+cSTYgI8BOJttsXEbGwGysSuOJU7kpPfeUy7LwqFiEA881E09OL04CzhvPGPAThkG75HPjMFhxuGBPlLA3FgAABAASURBVOCDI4ITfP8DD8W7zdBr2WWX1cYbb6xvfetbIi+BCuh+3333x67l4IlTTVkcHZwi6kspxUwusNAez4ABx55EfspBP2Z4od0CnpkEfgI2OIMNTU2xUoR7BAEIsFCWMpSlXmjFkTaVy4WzRGABukNrnJlVVlklZvTBB15yj/fY9zY/p09vjz0BJr7/ngjYIAsELuypWkQqqjlesYeUaT3/IouIFQnwpcPBEWCj/ZSSi1SVnId74MsRnKER1/AD3rGj/vj779eVl12mDddfX1//+teFfH3PAbErr7wyvkBQy08ds5MyB9SoC94T3JriWd7/uesu8VoIG/DhOOPQ7uugHG2zuRv4EGgiyJZSGnQiTVv5h9Ppg0mdi8AZNAY/7lGOI+2ZeBa7FIEfZAI68IxzeIXjjyOLfDijsw/OHHNNIj9OO/XDT4JZQ4cPj7280CvKIAsEN6iX/XeQD+oFRvbu4jlONkfaRFaQBfiLjUBGKEuQEJuADjLDzT3a50hd4IWMkthLYHEHI+Ajz1hZQFs4zOgTNCPRJnIKLVIalA1kHrhTGrwmP/BCExI6YMIKnAj4XXvttdp4o41C/5Bb9hW54oorQj7Ij6wCZy0Bby2llNxUcnU5+SRkE1g4Z4UCuLK6iFl++ceKCPQO3cD2QC9WA7kCEZBlhQRBDwKpzu5qBuvnfE769BQwdz594f+ckqDxadJ/Dgb/Xkg+De0o88+Cmro+Tfp77SffJPkQfzPrxVkgxb05/+ZQ4G8p8OnvzJQx/aPHT9/iP7fkPwr3Pyv/PwuLTwvPP6v9OfX8p1JgmWUWE84Fs9j33vs/euih8WJ3bTZS23//vcJZxkHmaydsuMpAGoeCQT6zeQzgGYAzUOacwS4OwmjPPuKc7r777qI8X/OoDVBTSvF6AcEENrVqaWkRy9FrTgKD3heef168I0+drDJYcsklg4TMjrPhGBuUXXrppTFwBh4GxzgAJGBjMM2APdnm9PcNiMTSb/Y9UdUzfVlBLK/lfFaJeuQfOHLOwNuXwtnhlQg2XWPpM68usGHgCSecoGefekoegQu8NLs/06rqOsqeaefY3dMjjqxQwHkkNXi2tVRXJ9755fkCCy6oNdZcTWuvs47gBwk61niEc4KDHg6P/LNTDH7kA0eec8SJ9tPZ/st7th6ZoCLoRxCF+mv04Rm84ggMwMozllJvueWmWnTxxeJ96f5K2bPQmZTZnuWS6urrgxbQo5Jc+8zEOcl3hANIvTk7yOBlgghcaZ9Z4ZSSxbAcwR5gILhEYImd9UnUUZMvNsL8qHyxZwbPZysZLmBDXnAsr7766tjEkCAc8s9seXdXjzraO8WrCb09ferr7ZcswyRkOFnGOXLN/hTV/nI85z54ppREwAa8aYd7JPgPveUfz6BTSknwCFqllFTIF6Mu9IfV5OgQ7ZDKAw4KzISD67+bXPes/mrtA4ujDGKlCQ7wwMCAHnzwwSiK80uggSAgQQR4CrzAGRlm4x90QM5TGgyG1FZcRJUzg4XkIWBHQISvPLGZIV8ZYPUP9hAeEWxArmtHZAYcwI9EfbVjSuZHLZn/PEtp8B7nbE6K7URHmeWf8Npr8coV9nbxJZYQwQFWCBCEneyA0UMPPSRsHs4/ZakjpUE+cj4nfXoK2NJ8+sJzSs6hwL+XAohv+veCMKf1/xYKzMFjDgXmUOC/jAIMvJmpYnC95lpracWVVtIXlltOzOYz88gAlE+ovfn66/YdkieccmLAzCCUmWeW8z9uh/cJp3HjxokZ+wc8ICWxbPe73/2umLWiDLNyvJ/LIJ5l5awyeM2DW2bfa0vRWf7KzBzP2F2epeCsGmDGjuXSvCLAqgGWHlPPVVddFZ+9Y+dtnCfeqWcgzDJ96qEcA/Gas5BSCgcQp5kZX+rHeWcVhPxjkO+DcEYoM2TYMOEUsoqhx843ThJw4EgOGTpUy3/pS2KFBHgSpAAOPmXG8m3eTa94Jp/2yQ+tqZt6cRoIWjB7yrOUkljqjBMY+eyUV+30Q1/axAHJe7YYp/grX15B7M0AfZgZ5esF8AiH6U9PPCHuMxPJlwlwailPWWjBeUrJ6FUiAQsw4YTi6JCAlyP5Kc+MLLR8e8IEssbycpxnvhDDl1S4ycw1eyHg+FAGfoMH77ZbcOKdecqwkgFe46iQcF6eePppPfbkk7FfxN1336377fjdP368xj34gE457VSxZJu8w0YMF20w40mbvQP9KpZKUTf8ticfXw1glhzniSXm4EJ7OIw4Z3zpItnpAl/gq29oMHgpEg4czia77XOO/LNjPLIIX1nhseeee4pZaOiD8wUcs052kmeRgX0UgAPaMItLW8DObDJBuQfuf1AEvAjIsfcB8ppSillodAE84C2JZsATZ7/GZ+6Th2cpJRlR/yWLXDX4D4/JQ6IM5XFUgUm1nx1hrquW5Tj6mkcppXiVhFUsrM7gq1zoVUtLi9xArC5obmkhq/i8L7yDH/CqUCzGc9pCtoCR10SsnLEfB7p9//33C+cXfacNbBSv/+SyzNmyCE5SFzAhoyRWC7zy4osR+OEZNqdQLMaXQ9AnZIdUk1P5h5yAP/KBjtvI+S9ncXIgxc+BETr5NPYZwMbh+LP6ia9pEDBFPuAXX2zg9SBoCX+qsWsy5KhSPGjPSUpp8NxH7ElKDrYUCnKjAmbsJO/6P/Dg/aJuAiAERgxYrNzhOfegETaCICsrAwgEUgcwI0e0NVvp7+wbM1v1fcYK5z5j8M4Bdw4F/g4Fku/Vkk/jD9EmxcVH/nHvo+kjj+acfo4pMAf1ORSYQ4H/RgrgIDFgbW9riw3seMeb2SYc89XXWE1PPvVEpFyW1NjUoIXGLKhRo+fWB5Pe1zsT3zZJ7OS4y6irL3lWtiSlqt595y3dfsdtspuhUfPNozqXqwz0abHFF9Wyyy2jN9+aoAsvukB9/b1a72vrKl/IpMqAZ65XjzruvOsO3Xvf7/Xlr6wY7VEneUmTJn+gESOHa/8D9lPFA+yhI4Zp9Pzzasjwlijb1d3p2fAO9bu9zM4CDkJKSeBYtfOCE8JAmmXLLJlnVpcZVzaaYxlyxbOPHe3twont7+3WI48+rN/d81tNnjJJQ1uGBE4zWqfZAekLmOceNZe22X5b7brbLiqWCnrp5Rc1ZepkdXa0xSCfNmVnPiX6YBfxOQ4mThPtfvD++2L5N44IzjNOjvx7++23dfdvfq2Rrn/MogurxXguYNpXTN9Jrr++uVEF07zXeJYa6jTSPIFOL77ykv78wl80va016JHlc6qYTvAi5Vyxy3NOXmjEsZbIS55a/oUWWig2NgtY7JwToIBGOFApGZ9cTjj/bNaHA0tAo2Sn3B5azCRTjzEOmtFW0fRBBsYsvJB6TNtXX3tFtbaRH57LMLZOm+KAwO/U09Otnr4ejf3SWC23/HJ65rln9If7/yB4nDNeZeNV9tR0KubVOmO6HnzoQY1/eLwmmz553wOXetOGNnjebp5wXpj5rNV8nO5UtuzRNnmQ66W/sJROOPH4kKNSXVHD5x6pJvMe+gA3eDU01n8IO3X+TdIn/0qmFa+YJAd3cJBxGnmdZoedd45AHM50yUEKZBba4qSir80tLbHZG4GIqmWaRGvIO0cSPMpZZ4PX0Mk4QlvuQRfu1+gA/gPlfnEk8Qx8aJc2cNB5fSKzPqWUQq5TSsLZHTNmTKzWIVDR2dERqw26OzsjMEMdE99+U+PNlyeefFwzLJNNllsZLnhI+909XYKW2ICy7cFyX1xWX1hm6dCja6+7RsjIMst+QYsvsZioD3mCB0XLEvygPPxawTLy4ksv6H+sM/CQ+rAp5E+2L23tM0KXH0I+pkxRzjBQH20DB/BQV41G0KOzqyPkCrtDfR2d7UJesGHHHneMaJ+y2KBhw1vEcxJ1wjv5V+ONT+MvpfS/jsEn6xE6Q4CMYNAyyywTQdjxDoRhC3OGdY01VzcqA8GjNddaI2zxjb+8QS+8+LyWMX2WWHJx+/79oWuVGr+t6+D4qVJA+fn+Z1P0+SbAHOznUGAOBeZQQHNIMIcCcyjwX0cBnFAG9/lSKXaix7ngGicPB5l3+dl9GueOmXIGqcw+MePEzDOO39tvvhl0wVGo2hlhQ7sHPYvLrCXLqXmPXnZ6cV6YUWdw29/fHzPVOLzsIYCz3d3dLZ4x283KAzb2YjafHfHzpZKAC8cZR4nylCMvjTOTyioFBsy8J89MHq8hAM9HAwDAyICbMvV2rKiD5bPsG4CTy8wlM2ekXKEg7j3wwAMaN+4hTZvWHjOJ+VLJA+1yOEHADF7Ux0oK2gPGlBK3whnK7DRBt7ydPG6CB44VZc8++2wxi9fe2sqjwJElzuDCTCN0n2uuucSS4OYhQ8ReCeDGjP9dd96psoMV4Jc3rFTwoGE95ZRTdMUVV4h3qGkbnMEHvGmX/MBJfq45ci+lFEES4OQ5z0bPN59w8FgBwUwkdUIj6mQzNlZHMOMOnKxGwIFNaRB3ysNXAirATJ0tI0aE0zh06NCAD6eRDSHlHziQHweI958vvPBC3XbbbcGDUXONEo4xy55ZJcAsbruDNNRLQr5wkJnBf+qppxx8kFN/0JM6Xb1YdUECfhxuaMO75rxywvl8xhW4mFklMZs6at55VcPz5RdesByM05NPPiPaZjM46p2dFLDPrAA5TCnFFxe4RUAKGrLBJStewJ3XECgz0NtreZwWs+jwlqSZM/SU5Ro55BxeDVjf4DG4I3+klFLIMG1QJ/JBOXQr8row5/AN+jizkA3K+lH8LbL44mLmHfiwB+gLbVCOoBZwssoH/WLPEFa9UAeFaRP9p33y5ksls7GiYSNHxiai8IoVGPB1ySWXjJUn1A1ePCNgRjtcwwtsx+TJkwX/kcPaM/SM9mgbu0IyqQSuKaUIVIBfDX/yWnBMznJ84QCaUxcrhhobG0V71Intod2CdQ+ZBXc2MH3ppdeF/FAntIv6/upfSunDO+Cf0uA1tgS6YH/Hjh0b+3gg0yXTBvxol/zYA2R13LhxIQfsa8A1z5Bt+JfSYJ0fNjTn5B+mQO4fLvEfViBlRfX1Dqi7q1fVSlJSpv6+snp7+jXQX1FKeXGvUpbKA1XFdd5R/GpOXZ09vnYZd1wIFMKcLOwsl1t77bXFJi0oBmnAHVE8dyQr0eHJ9VnLENiUkihPHsrzvKZ8XDOw4Bqlpi7uEQnr6ekR1xxdnbhPPowv9XFNnRi4eD6zbepPKXErlJx6KYdicCRRFoWnHa6BnTqpj4JRh/GALr2mVVIm6AY9L7/sSq2z9nq6795x4j50JR/nybSLZLqWg54pOh7aoE0S7dIW58A+YNpxjzzgyzXnPcZf5sOsUtuMDpXdDu33Gk5gifbNd/lH/eykmtmApJTUz/thDnHmDB9lUq4g8vf1DWjq1Onacsstteuuu4ZRARZgJAEPMAI397lOKYlnPYYTw0VbPB8wPtCTI/cMhrjVv5sjAAAQAElEQVRPPq4pk0xbrhnMseHP9ttvHwMC7lOWPJQjP9e1c+okcS+Z39RLXow+g7nTTjuNrErJsPk58hd5LcMcgZ0ynJMis/9xTqI96gc/4OOcBO6UpU0SeVNKnqHoEc+4Bxwk6qANytUS15RxUx/+/fX1hw8+ckIe6gAe6oA+JM7piD6S9WNPU0ofdloManOmCzCz+2xKSbRBfcBNJTxPafA+bfM88HM5npMXWpCAK57ZLqBfcT4zH2XRF/QGGea8ZovKM2UW2eu13GKfeNbZ0a2e7j6Rn0QbtAkMnAM3NCYhc9BiwPLGfY7gQCI/zyjDOXUAN0fg5IhspJRi0MEzyqVkuXHiHNyADRjRK2BLygQe3AfO9rZOhR6hb9ZVbCp500y9AgfugVstH/Vxn3uR1zaD+rj/9lsT9e2dd9Vmm26ht958J+QLXDuYWUmGrUZnH4Ef/HiOHQva+37A7QFij/WybDqHTbe+cw4sce02aQ84ZpWQMZxE2oCO0ImBFNfQnMS9lAyb+Z5SCnmCfqRkPZd/Kfm5YaOcLzVgnpE4n5P+dRRgt3R2ii/Z/rNLNfKCM4o85cwveACfahCwyzf9BasA4OtXPAO/+eab6tZbb4kkz7YOn2uE9tprD6233jo69NBDtPPOO+qM007Rvffeo7PPPkvrr/91nXnm6VpggfniWUpVVT372OwZVHlmaknPVH3Ns/70OXvu+R21ega2aWizZb1LxWLeM19ra6iv1/Is12qrfVUDnimuzpzlHuFZ8C9/+Ut2wGZoww3X10ue8Xtk/AM677yf6+ijj9Qjjzyk0aPnVqNnZ1tbW0POwANHA32oOBCB48CyW5yiDTfcUPvss4/7vqmxceG222wTXz5gZv70U08Vy3DHjbtPW2+9ic+X0FtvTdCk9ybqhhuuE7S55pqr9MQTj+l6H08++YcB9xprrKY6zxo3Dmky7L0BAw4CbUNneIDTwJLmAevBMcccYzrtLBxeAibHH3+86A8PO+ww7brbt/W9Qw/WMssu7aIVrbHmajriyB/orbcnaLPNt9LpZ5ymm2/5pWG+UgcddID22XcvvfzKi1p3vbW11NJLSFlSd3enWU7f3ytWCgyYltC5xzOv0AmeFjxDmveMetX8gV8WDXHtRgUsvHKAc8VrHzu6r7799tv1wB/+EHDvtttuYoM6nDScEGwC5aAz7fd7Vre+vhRtlz2bT/vID7w/4YTjQpZOOPZo3WYZ+6VnNLfeesuQq1JdwWPMPTXPPKMsdQPadNONdf7552rKlEkep2yunXbaQfc/8Adde93VOmD/fQXdH3hgXMhdXV0KecosT4sttogOPvi7Hoe1mcfbCDm5yfyDh7vu+m29/vqr2t/lF1poAbVYRpfx7POECa/r8B98X8941vr2X92sU0/9kX70o5OijlVWWdHjmX51eUa52bPZyPNdd92hCy44T88++7TedH3QHFqyuoRXGFgaPnHixA/7GvrhlJL5krme9liyvoxnfQms8VrLT04/PQIf48aNiy9ynHPOOeFUIsd5j2XypZJlrC5kiwAH8uTKFD/LONfMQCNz06dPVb5UCH6WzYuieQFPSj4ye91nnoB3u/EZNnK4x8w9oT8ppYAXe0A9BPYy23P6AewH5xUHFvADSATeNt98c+35ne/o5ptv1i2//KW43tz245lnntI222ylhoY649FqMCsBzwcfvBf3ZPtQtVwiG8jj2LFf1B577G79fknYCnQeevbbFjSY5jX6IqPILmWQj+OOO8ZO80vCdnz72zvp7rvv1O2336q9vrOb1lxzdf35z89qhRWW1yKLzCdoAC0WXHB+IYuTJr2vzTbbREcdfphuuenGKAvs3D/wwP010rSBTsjJY4/9Uccff6xetf2B9yeddKKOOeYovejZ+LFjlw77hI4RJBg7dqwIOsBD9IZADrYIO1C1j4TNTSmpaltAELGuri7O2RARGYdmSyyxmLBr6GVmnYYWO+64vaZP79Daa6+pddZZSwXbnIL1GFrAywHTk3ykZN2ef/55o45LLrlYP/vpT8JeT5z4tmkxJmhy8cUXhv1+yDoEHinqMqs+x3+f+QCAPSGVHLVqcPQ4VyyKawwGAwIUmPduEET5x4BAjuD7NBy7RkdpByyUtnb+K0fiOQaAvJQvOopO9K5QLLrqpIhI2yhgMFJKYaSs6cpbqAvFomSB73WkP+r1c9ri/R5grHMeon29nXRYmeqbm91c1UXK4cBUXS/5+P5rvlRStyPARMoyBpaui/ftys4Tye0AA/mJnGM0DWDQgnu2bLaXmVocbeQ65zrAi8SAod8D6C4PusEzymaZi1SEEWRQzCAb2IkUkoe2GJB3tbWpj++0mo7gTF3NLS1iwxjgBbe6pqagR0drq7J8XgXjwj3ggJ6F+vqAE/yjjVn8o8OlHRx86shlmfpNXwY4KV9ySYuwaVE2PtC8MBNP4E8pqa+nRzxLKRmVnDu4jvhGby2C2TplSuBDNLzOvM5cf0qDeaEVn+KhrpJxAAai+Cml4Jv8Q7aSywAjcsf1gNvE8HGNgaRTA66gsy0ctHRRd+A9ZlkKuFJKcZ7S4JG2q+7ogEf+wRMcQgYf4Enq7+vzgLKoXJbJAPmvKniVtxyiCyQXDVnnPGdeUC/3WHYH/eEFCdrCGwMh3iOEr3J+4KZO2oLvnTNmCBigA+V4zhH8yYfhB05ollKiqVkmylAHtApcLVfAQH3o5ywL+yH4JMMJnaFvbWDPOXqS0iAM0Bya1RLXlAXP/v5+gTMJuF2teL8VepCf+8gBMxVsFIYewvNCsShgJU/gbLlEjrBFwI/syz9wa7CNQv6brCvIA+3TVkopPmUEf2kPPrRNmybkEhzMUEEf5K9QLApbkMFv18vME/SjLmAAH84ZtHAkH/LIfWePP/DlBFkGnjrromwDyQ8N4Tk4AQfygS0iL/dSSmFTaNPCporlD9qj3+Bdw1f+Jesh9Ud76KeTDZ3/yi46KKfAh0109rA9ODToNjzkHnQqWu84Z7CNDKLL4FODLyXzF5khOWNKM6/dHvD51iz/mOHAxpAp5NrtBd2te9yDPsg6+KOP0CmlJGhCGjANwBH6o/foCDSHZ+iF5vz+5RRAHmgEeQrZ9AU6x8wd7xRzzgw6M/XYJwuhxTwffTebcvEOPrPQBOp5J1f+4bweeOCB2tXBYgawOC3sWs57+MgHQV2eI5fUDwzoHXZ/iMcivF6w0Ubf8OBzkdih31WGHmOb2cX9a1/7mgMM63HbouV+ynJEeVYlEOhlrwDGDaussqoH73uKd6fRT/Yu4FNZLE3utbMwUO7X/A5EkLffA2JkMfNgGDrkSwU1eIyxqQf9fAZxo29uKD5veK6DCTjhZ/7kDH3HjsM2Dgqsv/76YkDO5lvQCHuDw3vssceKjQ6PPPJID/5fFHABO58+k3/Rju0vwTl0wLcC37Fjx8bu8meffbYdo22EbrNigmAA76DDFz7DuLYnWjjP5TLbhYqYheRdX5zuo476vi677DIBA/AyU4izCS5bbLGFWlqGCZsMXZZaailftwgeF2x7xowZI2gCPaAruo1TRyARnvGMMQCbLlKeXc6pd7PNNotZ0eOOO07f/OY3bX5zYmb+xBNPFLIwevRoO1b90d9mWSbqRt9JjEk40rcCz3rrrSfqRMZuueUWHXzwwTrrrLMiGAO9DznkEI2ae1S8Z55TTkObh4oNFwnYUBY523///aPMhAkT7OCt6YDB3rFjPzILrfjcIzP4fKYQ2GmLvSmg83777SdWVBAEgqbARTn4Rz42qISewMFeBdAEfqyzzjri1QhwWWOttcQ96HeqA0bIAjrADDSyzF4X0Bi5ZfaYe8CNHIQcecyLLDH+BBbwQj+uvPLKoO9pPz5VvGYD/DvY4VvL7SUP6YKvdoSRwcamhpk0L1Otu6s+y0pVIx2o+8IXlrKD3SB0mj4UmDlHH8k81eM72sfx5Bp+164rdspLdipZPg4veTWA8nPNPVLzzWcH2voE3AssvJA233xzB5/2FnC+8urLwZNDvnew9XuMtttuOwdY9nfAZqegFfXTFjRkJhv54tUBxs/QimejRo2yU7qCdWS92HMBmaRtcOA5dVAeu8SEoDtIBy0a7fivFfZggw02UM5jSfZs+OEPfxgOOHs3EMziHjxHl6vu2/miAnRFZ8CLlQwE3+BlTU75vB5fuvjiCiuEfLFHwTgHZ5ZaavnYRPWxxx6LlS2smCJIBvwEfJZdfvmACfqxaSAyh3zg5+C7gMusEvQEF+wl8plSCrzqPF5CVjfe+OviGTZY/kEjH4LnyDD0YRzFPQJM2DCuL7/88tCVt99+OzZpRaaR0WuuuUbYMlZeTHn/fYp9rpNV7bONf/v06cIpxfEkoWgoDMpGh4QiFYqDA2cUhnsMMmNw6EEehoJBHcdQTgaOvg9VEOqo3444swuUreWlLgbj3MNxp04+1cIgFQPYaCfYo2W9/Pzzjsr9WbZaVCkGvAyMqRsBZOCMU8Aggpkn2gsDZsVF2FmCRkABA8w17QFnLTHgpF0cEMoCB3RonzEj2mPATMKxp0xKScBH+2RINiJcexQS97lHOygRqcfOPoYc+tCxMijnCB2oFxpgrDtNo1qd0IN6wBUDDCwMjqEBz4CRYAF8I9+sEm2DF3nhWQRgzKNaGeBQLo99dKeQxKA8XyqZ9JlwworFOqPm83w+aJ9leUnJjrPzOB+GBcdLWRbBAuSGOqEz/IAG4FVwXvmHA0ge+M8An+cEUwI3OyHcJyW3Byy1QQdHeAig1G9gXZvC2Mk88Yn/cj5NcR96k+AFdXPkOmDxAIdjSik6RmSTQAf1kw94Qi4crGF2E4cSBxZnhcpTSjFwoV6eEaghP/SlLHlCJnxCh44TBs9JdPLIwIADUfCUgR28hK/QkO/j0uEhzy7+iX8f0mVmTvSHwTqBBng+8/bHHpAPOnVwh2dcp5RE5wMt0AvuQXP4Ag44dNCPa+xDsViMwTnXNISeEDyAPnTM4FLLXzvCvxoNeE4+yk2bOjXsEfSe9MEHgr50huSn7hl+zgojOibaRoboxNj1GnpOdRn4zCCpDhuCLTI+6KkFRLVEHvBFxlNKNhlli1bFIA+ETNAWdialZLZkAueUUjxnkAHP4LkfekakT/GzDqCbNX0DB3jAkfyUg44BgwuALwOMqvWRoAhyiC2gPPmpK/JbL4C3aly45jylJGSMOlxVDG6gIfxJKcmABj68qwxdKEdedC8lP3ehaMNyyH3qhDfgCXzIEf2As33iHzLe6oEig5xJ771nkmSyIoqAIMdIxoF20HfkCdoBV7Rp2wAfwEf+AQvJp3P+/tUUMF+iCcsEAajQYcsZfQ+DWwa5DCC55hk8gjfIE+WaW1piwMugmcEoz+krGfgvvPDCnhk91TOqR4uBLXkOP/xwnXTSSXG98qqrRp9CGepENrA5La6TunbdddcYNKPnhAoNwQAAEABJREFUtEX7yBJOzdZbb+0Z301DV5EhnqHPOHM4+TvuuKO22morD1YPDyfy0EMPFYN2HEpwwqHDDi+++KJ2sLfSmmutoebmRhWKeSXPoOHMyA5Op2c9ebd+s622sCN9tI448nDPuB6k4084LlYV4JTuajh32GGHmO1eyw7YgsYbGHDQ2fjriCOO0AEHHKDjjz9enH955ZVBJ/ZTAG7gl/mAftgQhRO/9tprCxw3tkMN7Dik1AfsfJXhBz/4gWcUj9HY5b5o3W+KGcHOtnbXmzRmzMLaYtPNtPcee+qi8y/QSSecqIMP/K6+d9DBOvz7h3mWezsP6keF8w9feWUDJwyaYENY1UDb8ADaw0vsa/PQocJxwfn+9re/HY4FPHOjmsuO/dbbbmt6H/khvfn04W677SbyshEiDhX2BxsFvpRLKcUSawLGKQ3aV57lS6Xg/ZFHHRV8w5Hfa6+9BA0IaECTddddT339ferp6ta0ae43ujo17zzzavvtttcPDjtM++27r44+4kgduN/+Osj4H33kUfrObrtr6SWX8lilV1MmTRb9G+0tMGaMZ5T3EIELZPToo4/W2Wef7Vn9H4WsLvmFL0Sfn1IS+OP0E8DCGYI3lOMcOUfucFwDT+ffdNNN9eMf/1jQ42AHMfhkILpBAJqZX8ZQBHHo95FvdCH6BcsEwXPGIARHhg4fHk4y+nPCCScEnbfccvOQx4MOPUTf/e4B2tmz2ossMkbFUkHLLvsFbbvdt4SMI9fKSfWeYc8s30OGDXXAaiXh1AIL7SKLeY+7sP8hk4Z9xNxza9111w0e8roNATGCEPCTgETFOiJVor1iMa8hQ5vFbPOW1pdFF11YHW2t6uvuFEEAVgIdfcxRsXrjuwcdaF34gWfvvxZ0Z2Xp1xxEwwHnU30DnpDCgWflAO0wbmKcUPDYDbnBRvD1D2wKOsdrATznGYkxwcrWM3RlKQe3uFeyTM0z//zaZffdQ3dwxlkRCq9PPvnk4NHOu+6qrb71rQiujLFMMIZFJ/kCCRsvnmC6k5+A1vnnnx9fZEC3cbYZRxHQInjApzaRo5NOOib0Hn1FhqljK9slbCp8By7k4YwzzhDyhgzBEwIItMvzWSV4AR4EPclXs8ucI1PQhyDVUOsu9WFfOdI2dpTnwI4OLLzYYkJfCdQixwTSkI3FllxS8AX7Cfx8UhQcR44eTTOf62SV+mzjjyCgOHkrPhEkZg2ZEW9oahKOXULhskwYCI84lXcwACVkNhRDgdHIZZkwGCmlGHQihBgx+YfS0dFSF4N1HMFaXj8WqwNSSq4+iXzkwfFjQMwAlaV2N954o3iXkHqHzTUXxcQ7ZUSDb/rlL/Weo1SUG+7Zejo0AxOztsy+4QQwkP8wecYO+FNKlvlqwMuMI3mBFXzIS0dInbTJwAj46xxV4x50YEaYtnBoGdgz4KYDBzdoCZAoG+2TKM8gF3qSqJfOcMqkSbG0j88WMbtA29wHd/KPML7Nw4aJc+hNvdRf75kJ4OZ6Vom26VjAGdwIOHCPZVsMwBmMUy/PGUCBB/WRlyMJWHlWcxLBG1phSLJCSeH4evaWvMAEDsAHXeis+CzKSy+8EPmAHRpBK5xe6B40zeWE84E8QFv5R720U7TMkWgXWClvgRF1OZs4j+Q6Ukqq/YCbdrgGP/Ijl/CFBE7gSX3UD88ZQAIP/KLtEY40AyPnlIcPJOSfOoa0tIjBUdGdS0rJopcJ/OFxv2mCcyf/aCtgyedDNoEN+rRYZnH6gcsCKfAzYmKGnPpddJZ/wAxsaWa9wA7t0WN4McvCfsgMLjQg0cmigzl03s+gCfcIxkEXeEM7wAj8wJegufPDM9oGd+wIchY8cT3kgXbAWTSdwK9qJ6M2eMyXSqI8cA8fMULADa95XpMf3umEPsy6XHfddRo/fryiHjuwlCVwed5554lPM7GsknvkZ5BFW9gTBlHIHPdzhtugiXP4j04E7NZxVuNwj+ccgd+MFXWSB/jgGfRBRqEFMgG+8JkyDJSoM6UUwRHoyiqGyEfbtpnIZEpJ8BqaI3PwDX2HFtCTusAT+gEHckJ7HIEvjg4g5Fwn/CEvMBAYSimJ2QvyUw/2C1kFB8rCP2DE3qaUrM5lQSv4S9tDLdvkm1XC2SP/BM+wXX/99eJ9aNqHFtwn+BrBIMMH7rQXtPPMVr5UEjxmsCsPdikDniTqIHAyq7bnPPsnUMB6mFIarCjlLOaZCMwh28ySM7jkPV70Hp1Ef1NK7iYGIqFTDFY333zzcIwYKIccWiaRL+R6ldVW0752gA/63ve0nR1zrrFbH7z7brQbMuwzjvDdQIh6GNjT/4XddH3OEo4ujiTOCO/+I9fkJ2BJeXfowv58ZaWVYtbxOM88777nnmKWbNEllojxBg4BTi4zdqPmnTcCCSuv/BXlSyWrT07I4YBnL4GFZfCDK2oqwnnYcKMNwoHYaZedtY1nLlklga7TJvUyqyb/Fl5kEYHnpltsoQPt9H3fDvsWDlqAlx8LuqH/tAXc4MiRxGAdB3JxOy7QiGAmztF+Bx6oHxx5pL5tp3rZL35RyTY/8HeF0JpEvb50MKPZTv7cWvfrXxf4AwPtM9jHuQIn2mQcwACfAT3twa9lllsugjpc4yAzS45MRF9mu0XAAHri9LfYXuMkvT9xomxAhCO9iR1enAd4vsFGG4UDCaw4u8DIbDL2mPEEsKLv0IG2OQ97YbkkL5MzX1hmGe3jmfyjjj02aL/eN74hZKAGF7aVMQ4wdnZ2UKXGjFlYG62/gfbYe++Y8f36hhvqC3bi6ZfJAN3o2xgz0kdAN/onnEpWAkBjErBSP/YJGwvPavxhhcPRxx0X9F3Ts/7QA3s7xo4jq1SQC1ZUIOurrrFGwA48fBkCmUW+2GMA/UEe0Rt4g02EN7SLXFG+s7NT4NvS0iIc2y232UbQAwf36+ax7IRDP5bGM5Nd8Mw8R16XABZe2xjEQSa19T1Vox6CGcDtm9FPMQaTf7QPLD4Vck0QgC9M1K5xPEfNO69ZXg6dzBxUYJxc39Sg1VdfXRtZT5oNa9PQZjdbVU9nu5C1RZdYTJvYVuy1z15CnqmXVTG0R93rmI7LINu2Mcg9zjKOKvTKl0oBI7yiT8PJp/zCdlwpm8syZ8s4DRvAjHbIqYMYtUAKNCQDXzJhJQdytePOO+sblg94zzMS/EDOoTf8oJ/DJuK4b7HlliJQQELP86VS2EJgSimJfUwIWmy0ySY68phjtJcDUTjhwxzAYSwFHcGJoAX1IocrfPnL2n6nnXTAQQdpFQdG4Qd9OLDMKqFvrLDBDlU96QkdsSGUQW7gE4EAeMMz7nOEF9gqHHpwYuIKm0Deja2/e+6zT8hXbaUStn/NNdeM1QzA+FXzOMZSVPg5TrnPOu68850vlIxGTu2tberp6JKyglRNmjF1etwv9/bb+PSov7tX/T7vcJ4Z02eo3QmjaK1zx5mP5ALugythGFAIBrUMcBkoM7Pe4VlVZpYQ7m4btU5fc44xJD9CFXkdAcQ5ZVYJ55/lMnQOOK1vvvZaLOm74IILxJIUNpehXXmQycCVOph5mz55ssiPI0bbJGZ6URACEQyEOTewURzHG0PLBW1TtoYf9wYME7O9JBx0DEN9Y7ObzXsgO6Be08b9lslRiJRS5tnMDvV2dquvqydo2zmjXd3tnVGmqWW42Pzkkksuiegfn+exJYlZEehB+84o4OM86GWaASfX3JcQwVknYMrni+aL1Gseuq+QDBsdLDQVPw8mwLWzo9s063fV1YATHLlfKBSNY7/gHfcoO33aNDEoCINi41uwIwj8Lqx37BCw5PDscy7Q1VdfLTZsgr/wBwcKujNwgI4kHAVmHaEx/MLI0y6gkTgncY7jTB7goO1ADAfCD1NK/m/xnXmdGS4LpjiSl7LQj0wYNeokAQ80p12ekXCMkEXgY7lja2urmFmnbfAGXwxnzWmiPHJDWRI0olw89w2eBd9sqIFniDtIaMXKAp6xCgQZJQ+DIOBysVn+4ZQCO7P+yCUJ2Qdm0iwLz3yYUrKYWYZMK3DgW7boJfWiDx3t7bYNrTFj1GP5o6OAliklMZBD3+A7tAL+jhkz1GZazXCCBmXjS37OGaSBc0opOvN8XYMGrDfYHVK1IiGfb775tv74x8eE/Nx00y166aVX3H6HXnvtDd1//4N66qlnQj7ZgIcZc+wEcnbFFVdEcGCSnYupDq4hc64xBiHgFtfGM1lW4V97a2u8PlS2boccGdaerq6YGYJ+yFhnR4dt3XS35xk2P6c+E0zIVS4rGI+Sg1sDGujpU0qZGhqaJB+xl/XNQ5WV6p3X+leufmgLeIa9IPXYNvQ6cY86OHa1dYT9zVy/rOMFbLTPqR99rqWCHWn0Btoy+wAfOAduZEMpiV9KSQwQyBvyZXwZIFT6BlSG/oa9yzCQuAcP5HY/KbEkmPoJXrI0ks25kGV4zGoNZDilZJ5WhJxAZ2ww+s7gpyYXDMx43Qz+EDzCLnFO3XPSv44C2CZ4ZAWJRmp05x4D1GZslG0p/EGuIpP/8Rwb1mr9qXgWkIF+zk5Apb9XKtN/9KtYzGv6lEnqmDHdutuqtulTNWPalDjnvdOmpgbP4PdaZNGbqtUp55ptAFzeAqOWliFieXHZ16TM9XNM+ZxnyYeKPI2N1i2E1TBQZ3tba7TR29NlBzkXbdI+77x2eTZfzjdg55538Ck/0NutESOGRd5+l+G1APLQFmnE3CND1dtbp0W9PZ7NpAzX777N5oYVdXe0qdzX4wmMkm1BZj3rU3dXR8A3ddL7gb+qZUGbaZM/sC2dpsy0Ge7gPnRHB7BNeffByWMYHFGWp7sC0yRvVSqraruDvjDLGLyw/oYt7u2TXHexvqQhzY3K2bGT8RswHyqm27tvTVCbaS5o5NRhGnQa3oJpyCwwsIMvvCAPPILmc801wpcDgU+hYJzcRp9x7DP+vHPM8nHgkH84sXzujKXz9A3g9M4774jPrfU6CI7zD9y824yDQRAC3aZ/Qab6DWvVMAMHMpOZz+BkUsT74F12HuENbXPsNW0pQxpwOXAuFQsaOnSICrkkcOi0HIB/v+HtM4+NjHpczgNYld1e0fjnCzmBK8/gOzLCu+PUiazAOwJAHaZXn2Wjlpd7JMohW7TXOnWyKAN8wF0qFcRz9ALnG76Tlzwkzqn3zTffFEEGnHQXcBdUMfmqwXPo5otYIYGTiFxkWWaatKl16tRItDHD+sW+E8CALJc8y8996DPX6LmVTE/w6zcd0J8a7Kx4YXWLCRK0QX+g2YD5TNku0wvcgH+IdZGyyH3m+oYObxEyj2zQFgk6wxtkCbxl+YOPvIfPc4IA6A56ACzQIfK5vsnWC8oGPJZT2oeGTUOawkbA+5CRmc/gUWa5RBbjvvW633DTDjygbWwDdfRYBsABuJBh2gV2ZA38ptlG0Tb4Yq94Ptz4Qcec20C3oA3PSdQHHaY3N/IAABAASURBVKD5NPMdXtIuuGCbaBveIoM8w+axzwJ6Rz72u+AI3AR9UkJmpwt97rQ/NN28ZcxF/4xMzDJZLxvRe4syfIXW8Af8oGGd7SP3oA12+kN+uRy0Iy/BIvKAI3BVrFPYBWSWesC10zoIzZEj8pA6uzwemiVw//0PTfbPNpIYYGWZcHZS8kCthk6WqVAoeHDYawXsdxZfM3vuxCzSUM9KM1PV19dnWah4nJncUebiiGHHwJMGenqE49rhQTR5qXOIBxVNTvWexWbGi/M6z7yVHeVv9YCCASTPmO0nf4vzLr744gJGZpGI/LE8jXdpiGASoZR/OGcdLp9sgRuamjTM0WnyM0jGcAIXbZBsaV1Cqne7LDvG0BJxJfEAY8uRKDU4lN3hDrgTph4UE/jq3IaRFsdiQ4MHAPW+zLnqShhw8KctcOA5+YgA0tEDizOKaDFLxFiCR+dI/pxnvJuHDg26Mws24FnOfKkUex40tbTEDCn5WqdPB8RZpn53wNAzZZmoFxw6bGRw1nK5vBqHDHNwoisG5+BUdNs5048ACTACN+WSZYFBCbgHPs5XKBRNtmokos/koa2y6USEnoj7t7bZTETUmU1KKYl2q8aHQMBw86feNKRdgjHcgzbgRtvK54U8dNkhA8kaT+AReZEd5BecoKUBIVvIYEopzuEXJ1GfT4qGu8ltghf1Uw9wk/xYBAdwoGtLlGmbdocaVmbrabMGI+2mlKKMGa5CsehDWfAMeKBj5DHtkEP0hhU04IdclU0HnB7uERShbuhA/cCS0iAOnH9carcMQANoiGyQqIvgRg33jyvL/V7TFpoQIQZmcI1rywtRYlYINA0ZEkEp8KEMiXPg7O/v9wB+IPCGxsgG9B3iaDc0g841vQUe6IE8U0ehWBRL/JEZytXZtqRknC1/bHZERH7rrTaL2Tui+dCn2TaDZahEvMF53gUXjNku7ANyxnI69IjZA1ZvABOyn5kHtA/ctE2CD9gw6MWzNtuOqe58eUZb1A8/OAenD/G1TUM+uh0YsWH0XxYBA/BAx5ErZJz85MN+cES2gAf6InfM7nBN2+BfKBaVL5WEvWL2iCWf2EzgScl08UlKg0dsC2Vx+ikPnDnrC22DE3w0Y4K+PEf+XDx0g7IE8qAFdpnnwA3PwBV9Rxa6LRuUmVXCFvMcvmAfuB7F0kDLD/znWcBJxMIXtFk0jsCLbEB7jlxDL2eRjaiS+QVN4nrOv38ZBZAF6M6xWh4QdgAeoRvRqPlGwAa9TSkJGws/yWM1FTP02Brydjk4iDxhj2pyy6wXdg95pB2Ojc3Nwu5jW2iXuqmzUCyGLlG26j6Eeqg3syyllGI8QrvAkFJSOJt+1kcf54ReIYe0QZ0855pZWWaq0SnqSym5iqoDEW0O2vda3HLctroMWOwrqhpnYE3J+QwHtqPZ/S76WOd+HnvN9bwLLBB2EfiAv97PYkBvwnCv7LER9KF9N+K/nIODDWq2PaVBnCHKkbgGfo5cUx74R3j2EjuRXCc48QzYsBF1dvRSMk8ML+XgHfSEd9CJfNjHIR5L0O8auVgRFHppW4FNIn+/4aRuEejxOIe6sJnMmtI2fXuhWAxHlDrDzhgenCr6jwkO9rPz/hUOvj7yyCMyE8VKB1YQUJ5VDKzaYgUANp0Z0HypZFrUCXqh57QPHLQdyXghV3xlAL7RLrDyjDqhKYnxCH10t8eXPKM+8C0ZXmjFPeSPI+MGjtAHW9w2vVWMF6EVbTSbx/UeG0BbrulDmM3lPuWY8KCthqam2BsibxsFDOSpyRdl6SvgH84c5ZBz3p9GLqmXxHO+ngHPGQMyXiIveII3MHLdYxsMbUInzJ/Az2Nv2hhqvqaUBJz0l8BA+wPmYXtra/TJ1ME4AxyhM30s5/CNOnkOLaAt7eayTMg341ToBTzIgjsOdy35kGH0gXLgQF0pJT9OFq9KJF+Enei0PfjgvfdCrxjfg39KSSFPDlxDB5xe+QcfeZ0X2H0ZQXnycQ5spJSSkD3aFT/TA9pgJ5AdYAFmnsN78CU/96EzctNsHtMW98gH71gFwjN42cJz+wTkBxYCV+gFzykLL8GFc/Z8IIhHuZSSA4TTFPiYhtwDFtrCbqDHlDUBBQ8Bv83jcGwXMgcc1EseAq/IbA1/8n5c6jevq/abeA5OwI0dAP+QIT8L+nismdKgDSUvMsExAvi2H8n2gPLwO5dlYWsJOjFOBQdgAg9oxpiDsk2mFcfPc8p91pFnAIbDQmcAQxkITnRU8n1HcHmGkYDptQEkHclkz6xNmzIlnEaEuGakELqU0v8iSb5UCscYIxUDUysXSoCzThs4MLzLj6IxMMSoYShwwt5+440wOggwM0y83/v6yy+HA4zTzLsoHBdcZJFoE1hROjog2iBNtgFqs5MEbCgYg/pCsRjOdQzgczlNMS4YLQaiGBTeZ2VDo5SSZzGKAQNODLShPANk4H/r9df1wnPPCTgJEKBAJIwV7XEOztQ5zTTD2aEdBv8ATKTvC1/8osCDd51WW2st0Q6zlzjptEWb0J+IL/hDF1tZMWDGIaWeWSXa4h2yqZMnR7YY4BtnaAqM3Hzk4T/qicefkipJNccf2sEHHJnXXnpJ0J3BHUYBIzPQXxkcPJmW4IuRpC4S+AIznRTvyfFOEwEA6IHjQT3IEY4gRhZ6IwPIIe3WOiloSh0M4miX8sDDahDoCS3Ag/bC2LlDoP2PpsDRBg4Y6RDo5MhPe2+88krghQxSBhlvslFDhoCfe1xTB/wmEVBhMEbnTx7K4DTyTjpyB79TSur1gJTyyD38+mDiRL1sOsJXOtCo0x0k/MUYIxvgxIAEnFL633pEXX8vgVPROhbPPFgFF+gJPZDnuD+Lf3S6GH++8T3ROs85nVdKSejNdOsGe1AAL8EydIhBRkoegLtTqVQqZlku5BbZpdMCfvAADuiMbQEEBhZ0MNQFfBV3TjiddHbcQx7ocJANeMCGO7w3x/u8Cyy8cKy+QFfhIfyc8OqrwoYYAM230EKhR7yrxhJE6AItqA/6kwd+AQeyCkzoxXtvvy2PUGQlj6V7DAAY5AMD8LPaiCODIHSJVMMD/aCe0GkPBpFR6gcmViYk3wNf5JYjuge/aQtZ4vNW3KdObAr0CD23rYgBrWmMvqAHyCx1pzQoFyklN5tE0IFBDji8/OKLsfKGfNCPgR1twxdo8IrlnQEscoFe0SaDZeDxaFHIILDDM+hWb4eGumaZPHCIcu+/L+pMKemF558Pm4g+Y5PhFXIBPdCdPg9aKIO8YzuDhm4EXQJeYInke3P+/rUUQO9Slrd4VKJPrOkJfAsemJ/IKLLNwJX86G4NKgafyBk6hc4hA9gHdJQAIrzmWb5UCqcJ+0FZ+ntW6KBDKSVnqYq26VuQAdqJZJuGraUM1yk5r+0G58gVTjawAhPlsMG0gQNDGeQdZ4d+hsE5q3kCHwch4thUL3kG0p2fSnUFFYqZqiorZVK50q+e3i5Vyp7kUMXVuc/r6dSM1qme1GiTqgPRB2LvaIeAGQN67Bi2hvtGzDPD7ZGAk/vg6coG6e0T7gELeBI8pxy0BD9gJ1FnQ1OTA/ZDRH7swwyPa6BztX9Ale4eDfT0quLznEmZ5TJlSoZRtpttni2epu42z9gNlOOekRS2o7G5OQb7WZZJKdkpb1DtBwys5rJwCLphE4Cta6azDQ8oR9+OrWZDuyscBLj5xhv1km0ATuiTjz0mnH++XoATzLJrZIQ2wI9jsg2hLeqiTtrAoUspCb5V3M+QB74iW8ADnWdMm2bTVVBTQyPVhPPF+IDnKSWT3oQom2edXQLfvp5e50sq5gtqqKuPwHHJcil+HjsgS8glcIM3cNAHcq9smcMRoq+CTgSoZrS2RhAKGIGHfMiYGSQcRmSZeoAH+41DHM9pzwmcoQdL+gkK1Z6BK7QBHnAmQRfG2tCCwBCw1fIpWTZnynBloFe9fd3KF3KWlSZxncukUn1RFggpJxV9zr0snwzF4B/9RcrnTSfTjFu5nKB1yfTByUQGgQmcyuYHsHFdsQ7QfrLQFaw7da6bNpSqqm8oaa65R5gWdZL1B70asC71WYfK/T0BG3T1w0G5c5voCHVDG+5Da17JQ845N1NN3swqlNOA4UBvyJtZfnF8sTnR15j/uSxzGwMulgTt0Rn45htmScXmrRz86/VYrcbzAdsb2oUWKaVoB3ydOWSROkjwAHtDfcALLYClajkiLwn9Ah83FrLJysrgsfPg6ONQw9NaHQSMOAdH7ADl9Am/lAZ5iO2AV7RPWWDjGnxSSkGzlJJyWWb0k6uuRBra0iJBd9MAOx467oAg9ESGqY9z+QdsKaWweTFO+eAD3/18/+U+6+jjmFx33XWxlB4n777f/S42WmFjizt+9SsrcYM7xaIGPOvFgPvaa6+NjVLYJIJNWTo6umIGlFcJUAJLU5AkpUFBi2sLTbWahPP0/jvvijbOOefnsbnLhht+M3bJvfjiS/SGHepcsS4E8+GHHxWbYowf/7Du+f0DOv74E0V7xxxznO797W/1wAPjRafC0mAG+rSDo5jli+EUXH/1tTrqBz/Q3nvvKzbuuPHGm/S8nXWWGctKUHA7CPbjjz6q2267TY+OHy8c3UsvvVRs2MEmH+yECV7d3b3qbu+MNPWDyfrjQ4/owgsv1hFHHKWTTjpZV119jZ588ilNnT7N4/CBwB9jgNGiXt7vh55sXnOPYe93Z52V6iKiPn3y1MDj5pt/FXBPfPNtse/BnXferZf+8hd1tXXE95BPPfXHQad99tlP5/3853ruqWc8c98Tbc3q38MPPKAr3ClfffXVgn/kBS4MeZ1nXCe/90G0d9994zTVjkdfT5/gKQYM5ecbvuyg/Mtf/lJ8Sg+HBAceJxyHYtuttgq4zj7rbMP0lAc1ZRGcKNQ3Bn7XX3+jxo0bp4kT34tZvaHDRsSA4z23++STT5qGR8QGSWzOxIZJLxhnDFhKaXCA4oARfMJQ8hoBsPA5JL5lfMLxPzSYZaeqZUa2mwn0IiX3diQMofwDFx+iTnDim8UXXXSRLrjgoqD/C8/9xfxtV6VvwDj0OwLdI6Kjl//iUrHhz0YbbRzvip5wwg817g9/0NQp09xeVa+++LKQk0svvVwv/vnPbiI3M2hUFPSFDhNef13I3zXXXGMaPqOqBxONQ4c5ct+ipx9/UpQ96KBDdOCBB4VcPWdYHLNQOG7Rm7raj/nDocR5H/f7+2KzrS233DrefUXezvnJTz6m1P+7zaCVzp1djJnFedOwlt0B8I49dMahhje8pvLoww+LToxBCPQk1VuG6HSr/WURbHtw3APiXXxwIbB1771/sG48qSnvTxIdaZYVBD9lvMrlqn521lnaaccdxTuobD4zzrJCZ83AAPqjC8wqPfLgg2IncWT5V7feGZvvEDTbYYeddOkvfqG3Xp8glqD/3nTgtZrLLrtCbMyF7jJYku0P8NJYraIEAAAQAElEQVQmA7YZM9rj6wFHHXWMrr/++oBPlrmUMr3pwCNyy0Y+4MFeI/fec2/oZ9gBB26wC1AxOngPvtApnIBnnngi8Of1JJxbBiPkAx8Gpzjz2Fn2NWFjKAKNON3PP/usZeTGsK1smsUmXNtvs83gwMWdMx059ZBSSkppMBVtx3wRr0bccsstuv32OzXVHXPOdpCBUV2dB/SWt/v/cL+Q93uMB8EN4IdnBB2we1dcfrmg/3e/+92gLa9UMKNLe3+bKjNvVfTe2xNjp3Hs4UMPP+7zKyzHB9pW7yN0tN52oFD04NO8xuH/46N/Cn2B7rx/yNLhxx9/PIIP0AZe4TQOeHAHzWY29L8PDHi5UztyPifNFgXQjZqMpSyLfowBYXdnu/piaa2rt1HinKWlzP6SL+VzsiH8MCVn46/TTiL9fbFQiGfIPmMIXhHC3uBMMSsmt5XlZtbhggy8GcyiN/RRyAEDVOSUc44k2inYYaGvoA0SM9YE9ZEjbCz5G2yfSpY/6iQ/ibrRmX7bucC7r9cB2y7folbAtROUckbLToz7H/L09/bYmeiPvgsHFtgMrhgkE2xgsM01NKTPwSZGHuOGHuJgFetLUWdne6uwocz8yY5RZvuRFTLZJAatoW9WzKtUV3T9jBMKLld2+32qDvS5rxsQy4iHDhuuZKcLPgyOvSTaSqWSoCv3+m2raHv46NGq94wxNnjAs8quRBH8M9DoHAN/n7od4257gZOP/uVNYxkHjuBDGsBJch7aqlQGtOJKX3YfeZDYR+FPf3rUduR72njjjcRmcPvuu7fOOeenamtrFZ9dW3+jDdxMRQO93Rp8BXCGsEcmvuALwXEDoUiZaVKtqmq5A17yETgk8JH3s3CgHATgHX5oCZ9xusAlSzk7wUUVzD/N/EW/Y3zgJ3mw3Ux4IDc4Zjnb1AbnR2YiOTgypKVFWS4nnhEsl+FBhjnSPnQhIFw0zeE7dUdzzgcsJd+Xy+dLJTEZwDWOFOV493+TTb6pFb78JZEHGgGTLBMpJTdRFkEFruHhkCFNgka5nCwnfXKHqsz8pwxyP2A5zimJvqhUKFpe+lV1AET8fISnEWw1bFnKqeg8Hjy5hIQMyT/0Nto0f8mbWXdyKQldKRYKIijANbqVMy1dRPJz+ZdS8mkScPR0dZplFeXyhbjubG8zPlWV6htUdPAlm1kWR9jGRoxDXIWS/9EmK2B9KmwGukJ7rCRmshF5yHI5uUL/VclmNMoijxsV9A3+OtCMbAMz9gZ5jswuiyygH7SHDuM7wHPsAzqCrLlyEXwhD30SMgcfyJPlcsJWQTfqoQ5w4TljVWSKFQ4V01HOSz3whTqoN+yh4Rs5ai6lnNTV0SlnU8ryUkoOMHYFzR1HEb+/d+QecpSSIaRwlkUZ2s75HrKS5XIxHi2ad1nODfl+coUk8oBr0NhwQgPw4FkHqxstJ+QBMOjBalVwR9dahg8XKyxd1ef6zxT9bOOfspxefuVV3XnX3TrjzJ/oB4cfoVdefU0DNhjlStVOUJtkobzu+hu0zbe21VFHH6PxDz2sN996O8psutnm2mGnnfXMs88pb+W21VVHV7eGjxipftehlNOUqdOUbGw67fjSBvkvufQyTXAdVSW98+57+tEpp2qX3XbXDddep4Ijum3tHXp9wpsBRxUSu56evn7lDEtyev6FF/XQI4/qL8+/oGmt7Nifov3rDedGG2+igw/5nu4wTlOnTdcD4x/SccefoI033UzfO/T7evvNtwInVybqevRPj+kQ399rn3116eVX6GXj/8xzf9ZBrmPjTTbVuPsfUH3zkEj3P/CQ9tn3AJ173oWm2+t6/Y03dekVV+pSOxzg09c/oJTL1NbRrquuuTo+SxMOxpSpevzxJ7T7Lrtp5+131ivPveAZkWF2SHv13F+e1+NPPKnJplNjU7PeemeifnnTzYHfN43L3vvupxt/eZOg01NPP6PTTj9D++63f/Bi0uQpQVvabbcRSfmCDICjwP0y+7T4EksKGlD+z27HDz2zUVUP7w5meT39zLO68+5f63f3/F7dvgd9e01n+Rn13HHnXbrMNCHyvfgSS4gO8qmnnzavvu32j456gPfMn5ylb++6my7+xSVuImcjXNb0GW0hK9AFWKiv33XT3i7Ou9kWW+quX/9P8Pm1NyborLPP0VbbfEun/vh0TXzvfTXymSLLTKNpf/+D47Xv/gcE7n987HE98sc/6aZbfqXVVl9TPz/3fINbdLuZZjhgkpXq1Ws+VJPhcCpbDucePY8KDrpcdsXlhnMXnfGTM/XUM0/r4Ucf0dHHHqeDDj5EVzqQkyuWNKO9Q/c/8KC+vv4GxvEY3fuHcYK+1Ike7Ln3Ptpjz72Uc31DhrYE3S63DDxp3hiIKA99oWNnW3vQ4afG7c2339HYFb5kXzQn7l962eVad71v6Men/8T6NNF60mq5Ol8bbvRNff+wH9gRnaCq9SMVS0J3wIdz4Kj4PumVl14Oumy19Ta6+Ve3Bpx0usj8oYcdre122F6333mHB4oF2Qf2MVOXI/ADnt3imk6J974J0Dxq5+zXv/6N9thjL+2//4ERjOjs7Narr76us8/+mTbffEs7dwfp5ZdfVWbHs6enT9BKuSz4DP932HEnXXDRxXrhxZfcXk7HmLbwdG/r1mOW8S7zEzzetowf+N2DdOppPxb2B51BBo886mhdf8ON6rQNQReuvuZaPWpet3iwi02ot22oSho8Jg0bPkIDFi5s1dO2Qf/zm98yfBJ8QWbusPzC9xnTW5Us03kPPqAP/Dz+xB/qtdff0DDbqpGWD7li5Bc8sBcP2s59MGly0HXnb++i/Q44UC+a3vVDhqrU2KRJ1ukSMx52RLs9U5jzjMrSyyzl9su65Vb0d7whta55YFawbcQOZpYZ9PGCCy/SdNst7CT29CDLHzS62/pgdIQu//7e+7TyKl/V/m4Xusk8b7VO1bmuzHrea33N266qv6JKf1l33HqHHnVwcsSwkepxwDKfK8igST62t7bF87cnvOXLOtU3DdEUw3+DaU272Ms/Wa/A94orr9KOO+9kXdxaz/75GSXjlTzQ7OzuUNUVJs8u9XoGp1ytqL2zQ9ATmE0+IfP29VWwzHZ5xg2+yLC++trrOvCgg7W5df6n5/xMTzz5lN6wHSYAt9NO39ZGDrCx5wPBw6KdNpbH1nnGMxBwm//raArHteb8ZpcCWZbFSr58LlO9ZbPa32vb3aemxnrVlQqRSsW8qnb0quV+FQtZ3EvmQXWgT7Jsl/KZBrq7pPKAkmWCe4VckmuWKuVI3M/7XqmQF4m85CMVXZ5nnEca6FccXV8hy8U5zymXJYlEfTlVRVkS+XheXyp++Jxz8gUMrpNy5I26DXdTQ71hqzp/zvUUPjzPWc8YoGfJLbgf4Tpv+jDgJnFNqg6UrXf9rr6sQqEQAe+6mfagMtArIbcqK7P+MCvLe+TFUl4NtBvPKiZDj1OfqqYltM8byLqSYfH1gAMv3IP23E+muaplQ1cZ5IfbiOe0Yf3MnKqeia1y3zOtuUJOebeH/sY93+de5MP+w1O3Q91DmhstB71qbKiLuusdfOA+5C/bWed8wLIBDMhDe1urcpaFXE7CEWXH95NP/qEuueTiCAZ85SsrKp/PRRDgRz86yZMQl7lf2d00HhBlCCCxv0K9+WUqy96bgi/9fSq4URLX+VwyfxTPc+b3kKZGDW1uEuc857p2nix71Fcq5GUkokzVclnMWxJ7ugKeqo/f+tbWeu65Z7Tnd3ZX1XJQdHvIsBkR1znXkyy31Z5u2aMKeY06LUPk4Zy23Nm6naqqtr/Vgarz1amuWK9qX1nca2poFjY4rn0vVU2sSpKcuF8qFhX7IZgvFdN25FzD7azlVfF1vYNFucx4y7w2L3k/e8BHP1RWzGvo8BbJvC67DyjavtYViqp6nFOxvJadPMgTdjlLtFl1m9XQb/IitzlLEXnAp65oeTPdoWdjfZ0a6kriPnTjnkVS6EoyXbjmCA2gDfVTH22jGxy5VzI8HKsO5HJkxQVtch3JukP+oKHp0dw4RDKN6ksNcaRP4xo65ZQFHXkGfbOUF7TkWTKJcPIrDhINODBVsSNLEKbsY0op9LJiGLjX0NAgjlyTv5DPC/kCJ/DNCTqVBb6cc+QZ50XLkCwT5KMM93gml6nYLsq06bJO9Lo/HDJsqJAfWbegZdW8JW/oVC4JO5qc32In7nPd3NSgOvTeecmP/c0bgM72GRrwPWWZ5E6WAEh3p22taWaBVo2H1EOCL7QZsFq2aQeY4wj85jPn4MDRTQQNQgZsb6mDZ82N5oPz1ls/4XPOeMY5dbhe7gXvTDKz4HP7l/usY97X26+XX345dtnvdURqR8/GMRN7yimnOIq7cUQTb77xxpi1GTZsmJgVw6Fl5obv0S6zzDJ67933PYt5qe797T1BjgbP+sQs3kBFLJfJZzYwftIyfGS8D37qKadF/isuv1LMOl57zXU6+OCDVSyUxMwss4Vbbr21Lrrw4vjW71prrqbDDz9cZ57xEx199NFa92vfEJ+nqK9rEDAtNGaRaOei8y7QzTffrPnnW0DMWp5x+pkCl3N/fl6UW3utdcTmNFdfdU2sBqA9Zjlee+21iEavssoqgR8zfrR1+o/PEK8eMLP46kuvePZzqu6//0GNHDm3mJH/xS8u1UVOZ//0Z9pj7730pS99WY1Dh9hu9esNO7QPPfSQ850qPjXCN2CPPPJIrbvO1zwbPlGsbGCJLIao4hFzSknQjaWWMzxYZxbz1l/dZh3Pa7NNN49ZxZt+ebNuuOEGHX/cCRo9erRn+26P2cs3Xn1VRO4KhYIwECmXi8EIdWP02GCmVCp5lvA1yYax4HOeyUaTWf1JH0wWs+tPPfm0MJCU4RnywEwg7zottdRSqvfAnHs8X2GFFWKnYL6h+qOTTwl6L7nEUnrmmWf0xiuvxTKhLJdXT0+PbOtEHf3dvQH/LTf/KpYLf2f3PTwwuEJXXXWVBw6XCJlbfvnlddNNN8V3Yie+9ZZn4rvEUu2ccWLnZ3a9Pemkk+KTOtB1yJAWPe5Z9AcffEjtdnoKBXde9mwzG8x8qWR0y1EHfJw8eXLAwTeLDz30UJ188sn64YknafvtdrB9zfTQ+IfjPa65zN+vfvWr2mH7HYO+t916u+666y7deMMvRdurrbp6fOv41ptuiZ2Wv7ziV8S7z4/96fGI2Ld4dj+lpJL1IKWkv/z5ecHXMQstrOaWFrVOn6FrrrkmeMpsL7P/R3km+thjj9dhhx2ur1m+WV1xtO+Bu4xPXV2d6ODkH7j5EH/Uue23ttNPPNt/+WVXBD2vtT6xUufii8/TW6bhE088IT7PBu8oBB+RgQF3UH19A2JmAj7ddtttdvovtOy+oQ022EB8mgb9OeeccwLvzTffPPTk0ksv1R8fflgtw4cL3UbvsQlJOW233Xb68Wmni9nmC86/fn8K3AAAEABJREFUUMjH1lttozfffFM3XH+jnc4pysyjZz3jjf1AT+HD2WefHW2ziz8z90M8W0UZ5HzkyJFiR+OtttoqPrW1xupf1V577RU4M2u96SabhT2oc+An7069saFJY8aM0apfXU0PPPCAXrbuBo6Wv6oHCbmUhby/ajn9xje+obHLryB+1159behUve0K9V980S/CnvzkzLO02WabaeI77+rcc8/Vww+Mj4E/Mp1SErqSZeZ3qaCidYQlsaNGjRK6Q71FD/R6PevW7BmlAdvYp59+OuzqMradPGf/AtpjJckdd9wRK1I4Ajs7JE+YMEHYIAtzLFtFd5n1IRhHeTGYEz/DwuEj1yn5XlVCr1PKKcsy50jqnjFDLNk9+Uc/skPSEPaRzxrBt5///Oeh28zQsfJj/IMPht1oGjLEIPSr3zhkxtcVaYmll9Y2W38rPh+0yspf1i677CLsJjJzzNHHRrt/uOdezwKeoymTp8an2ZAPcP3ljTeFDsJv6rrBtu33v/mNZJjnm39+8ZqE/uZXmXmHI2nm5ZzDp6JADML/TyWh9d+mPgf0slwmgv8FB9dkGZOSSsWScoWiBU//ucmg/d/xd+ZP8Vee6Xzk81noXtWdYdl9cNmD7Yrtb9WzbDjDyfqU7FDn8znrTFn9HvRX7KDLDuCs06cA6h8oUnAfmmWZ6H8LRfMznxdjjaLPGb8MlPvsg/QrGe5hI4drldW+6oDlvrro4gt01913aK+999D6G3xdCy+ykHBcqzOXjFcdtCBwEKDYPumfnaLiT/4H/2eVZgmXeZNw6j+5mU/OEQEhZ/urY0Nzg1JK6ndQAEe314Hm/t4ej/PaxWx9pqSU83/zo1AsWecKHkcXg1/hoFEltP07R9+SePZpkyuAdj58+j/oNxvtM27Jsixkss59L3KaUlLJclsoFvV/+n3a9inX10ccJppp8ERVyTBYITwksK3MZXG/RqNZHysafM6x8mE5xtrU58Gfksf34Bj3fG4jMXv8A/7ZSoNwBrCf03+5zzre7ECKQ1B2p8Q5A+KVV11VfCaDexgdBp8sVcUpYFnvsssvH443A2AcIj418eKLL+r+++8PciCgLBVnME7dTczk2NnkPSkG5uuss474LAaf5SHv0ssuG8ur+e7nH//4Rz366KMW7Go4azgtBQs7kVLykWikra1NOHW0Iys8g2ScNBymTTbZJD5XseHGG4vvt/I5np133ll8axRYWFY8btw4yYaDjmzAHTEOHJ9T2dqBhy995Stafa21tO2222pZw8ZXBvi0GAPvF198Xl1dHVp11VVi6dbyK3xRX/v6uvGJGTpzliHRxsILj9Fyyy2j3XffVV/fcH2tuPJK2tgO1BZbbOEOvuqAy/hwbFNKcU1Z8CwUiyJ48sGkqfrLX/7i8rsHLt/cdFPxOaZlvvjF+BYs+Ky99trhSEIzW5wwetALeiR31MAL/XGccaIef/zxwSCA20wpaUZra3yFAL5npgVL8nEyeQe8zQ4CDgCBCD5ZwqdGMKoETOA7PCdYxCdt1lp3Xe26665BA9p42M4h9aSUbKP6IxgATaZMmRIBH5bgIwN8PxfY+AwRfIU2OMTIAXkIStAmsAEjnyGBt6utuaZI5Idn8AYeQb/G5mZBC+gp/3DIqAN4kGfqXn/99eMby19xwIdPCrHMfeGFFxZON3KEXLA8FVlHTtnMiGs+ibKKyxD8cNWeRXguZIgNKXHmoBU0pHxKiSyaOnVqOG8s96MubhJwQgaBBz7uttsu+tr6X7fMrRHfHMaJamlpEUG2qM+F8qVS0NKnQq+qzAS5jYIDA2tbDsCBTw2BB5+rwqnEESX/Sy+9JF7ZQB64zmXumFyW65SSMsscmwi1t3dHG+Cz2267xfdw4csXV1hB2+6wg/bYYw8RCIK/wDbQ1yccUZxV6A9tKLe5HXXkAr7itB9wwAEisPOgHcl77703ghE492+99U58MugbG24Y9oZPKbFJFMESIvk47bxuwmwwy+t5z5QEb3m23Nix+urqqwt8wYU88BmZJ2CA04488goB+sAz8qBf3OOI/LDRFO+sEnxEvrFzyCF1LzBmjGex1hH0xQaBA1/rAG9oz4CjLxziLAZf8g9dQR7Gjx+vtx2AyZu+1FvX2Bg2i/IECJBn7i0/dmwEW9nPBP0GfmSe4CbOMTaYurBtBBFom/rI5+bk+JCYEKil2jVHZTlnqXpCpSzOc4V8XL/4yssCjpRSOPvwCPlZykGJTbfYQnvvvbeAD37Bb2wBdgVYoGOhWLSaDQ4A5pl3Xo0xnVxxBDYIWiy82GJiUyr0D5oRaEQGkKHNttxStINebWZZ4d6KK67oQN7j4lUjlrMqy0IWqXNO+s+lQEpJNkiDANqZZfl92YPiuOfrwQef3//oC7Ypny9YpPPWmWokSDPALKjpx3MCBY6uKVnusW/0Dblc7t9PuGT+GgrgwSYze+vLcLjArc79D9e9nmnv9uxnn2fN8x6vNQ9t0ci5R2mRxRaPY+bxCI4rZVJKpoX7IP3rfyklm62PT/96CGa3hWTfbyBwgNaMZZAL+gfGO/QD6JwzKZLH8fb+ZQJ7Etg2f3ab/w8vn1ISsiV+VirGv/SPcc/X3P5XJvSCZKUW+httud3Mehzns/kveVKj7AnCfmyq642OnqCJ6y17MsOHOX//Rgr8B1jo2cMeBwUnmFliBq7s0EqNOOsDFrB77rknZstwChgU4wjxHKeBgTeDOGZLU0rCWZnywQfh0NKp4dzbclk3KvGOT96dwIJ2tMYsuqgYGFJP7chgPjZDsQOXUhJGjDaI8DH4bLWzSv7YVMUnKDr18Zz3t/785z+LoMA6Di7g6A8ZNsy5JDZxqTgKTzs4fiQMKAGLvp4u28wBsTkNg1N2rU8pxYYd4M8Am4H8O++8EzOY5MMBom3o8vILL6jdgQjox2xcZ2e7B/jvhcO7xBKLxaZk9cbHjagj4K9q5VW+EoNlnJoZdrIxFCQ6feiNUgPf0CGNgh7b77ijCJRgXN4zHJPff191DQ3xzjR7FcA/Zt3fnThRuSwTsIifjUVKKXjBgHwxD8hxqJ9++mmeijZwdnG0cTz45jLPwZUM0BwnKaUk5ILBPJ03fMVZhF5zzzOPavxgN1Ro02o82RAPnKATMsARxwvHF0cUBxrnDOcHGrS7DKneDhJBm9NOOy32BeA7pSmlcCqQSwIROEDwE3qAw7oOPkA3ggt0kMgbBjmlJCMvC1/IGgEIHKqFLX/QIvKCqBM8pu4a7Gx859tCVsGDAW2n+cw9nFqCFo2GlZUzzOyiBzhLOJSs+qhab+ioOb766qtCNnFwIgDgQBgzw9CIAAqOU3NLC1UHrAwAa3lx4nFKp02eHM+REXDiCB8YHzKzD22Bs7+nJwIOZCaIg0NO/dAfmgATM9A4rOSp6Q/n1DFkSIMIJhD4wNkFbzZ7qeH+5ZVWCmeRYBnBqVdeeSVWQsBX7AcBGWQAvKHL1EmTzKaysBE4eTjtrPhhVQKBmKWWWkK33nqrHhw3LnAHDvhEBw5PR48eHXKK3DHQqck2KzmQe9qgLd5Z5BocwBP6oP/YLHAmoAhP4RkyQ6AHhxS+R5DEPCF4w8Z98HGnnXaKoEINb+SU4ASrT4AJ20FQBdsCzMBKvcga19AA3UWH2LNiwJ03bfOMQAnyQNtjx44VGwFOMX/BjYACsk19yASBCXQPu4OdozztcA7/wZV7s0opDeoB+VNK9svyQk6gAUHQXXfdNQIcvNfHbt3vsimiKwQ+gqE+jaAhtoJz2k/JdVr4qBO95X5KSdi0SeY58HMPuX3VwSf0ZNSoURGAHWtHn2fIFjzhfIxtE30LOohc1WwUG8LyfE76V1Fg9ocvBZaKmvflrq74YhC8D7m0fLAHwL8K8n9WvREk+2dV9nfqwRaR6Jd4DH1SStFPY7PzpZJ9tSzGDLxjiw3hPnrGkTL/zkR/AezgAF+xsdhd7mFbbaD9l4sEnNhqZqYJBvR0dcpeqHD8uzo7I6CXUgp8U7IN8RhFn+lfTkygfmoUZjpysypfGej38HEglrLnHEQyoT0EqPqQC1ue8lnQlT6dfp6+wQVkIptFSf/q3+zpT06aTRAZC8uy1Gv7A/7oF3JqAokxgz7xZxg+Mc/HZDDsKSWTOhP7JTBe6PMYTP4VrNdmjM9m/49xGsEebANjo97ublU96TD7Nc9uDbNBu9lt+j+k/GeeAq12vjDuDDIZDLP5BoNQDAlOBA4hThodErNpN1x7ra66/HLd4YH7/ffdp3Ge0WNmijoY2OPg0XHhPKOIRK4QWoQ458gwfGP31if+9Cfd+7vf6RHPkuEAPPrQQ2JgT7uhuB6U4/AycGTwHArgwjwHPgbMOBQ4I7TPoJHO5yuevSdIgWNA50U5Oi2UhwE2ji6ziODFElhWEKSU1NzcaEezGEvWMST5QqZiqRCrEIB96tTJyuVz+uY3vynodN1114kZbBwHAg/u6dTioAMOL4NgEjSoePAP/rRD9Bw6Dx/REsYJYwXM0JY2GFBzzTkzmNtss42YGWDATh3M4o8YMSLuQVuuWaEAzXHCMHo40e4hhCGCD9RH8IMgAGUI0tgri5lbaCb/mFXHkSYYULvH6go2KsOJoqyzxcoEYGN2Gjy4R521IABOHTjDI/gDfuGwm5c4aCz7hlc4wgSBkAMG+ZSBbsDMKyM4UF/zLD0OAbyjPhx2cLe1FfegB7DgMEJ/5Jh88ByYSjNnJjra24UsAGuhMMjPGuy0T36WNJZssAkiUEdKSdzHSYFvyDWrW37/29/q2aeeCjmFZ8hfyKorZ+d55ALnHrlC1oGRgAC44RA2DhmiSQ6QEWiB1vAbRxJduM+Btpt++Uvde89v9dZbE+J1izFjxujJp57QxHffcQsye21uPPNfLvebxR565HIiCMNn16A1cOLsUtdfnn02ZlSRAXBIKYmZaPIh31QI/eAPATRoCI2RO2bhOYdnBH7AlQ6Wjna55ZaL9xbhI04h8OPowqvlvvhFqhW84ATewgsDq6+utloEkpBT4FljjTXCIeTVAV79OOfss0VADR2FH8CI4wjtoDO8IyAIv0nATRvIN/ABL/fJB915hp4TTIEf2C54Ap/RWeSbVSzDhg/3GLUsAjLcg584x/D69ttvF68//fL66/XU44+bL28J2MkLzgQZaCelxEHYOuQXOGkXWrJRKfnBCz1GPqA7jj2f1mFVz0g7x5Qh2IKOIDMPP/hgtIm+0iZ4wUvoQmPoDHrAuSUhBqIfd6zlgX+kPgdE33Mg8S/PP2+71xwrX3ilAzoRoAh7/OijgSv0gGdvvPEG1UTwMU6s0ymleH3AghnyWuMB/CMPfIOW0ApZRna4z0AJnhGQe/ett7ilFVdeWdga+AnfO9wvseQxHs759y+mgO2KPmXK5aVKVX2ezc4am1RqalYORyXlVJH1wkf9p6ZPi/NHy7Fk+6MJp+4jKcsVVFFpDk0AABAASURBVJ25NIfXZwf6K+KefD8pk1KmXLFOhULJ3XJVct25rKDk+5z/u1MVD8/w5PNFFQwnm4r295cDTu5VjE9SpkKpQfWNQ9TY3BKJ87q6RvX29CuX8mqob7KtaFY+K9reStCBmU0pJ6V/YcqZxrNIVbc9qzRL2PRP+n1EXvRX58m0/X/3kjrbOtXd1avavbqmISqyJ0yxFMdk3RtAjJRU+QTcwHuW+Ln8LJ/Du9lKGvwlHz5NcjGlvKrMkFsmSw1NamxsVpYV/CSnkN1Zwuds/H0Snh/33HWnlKlgm1dsaFShrj5oXrE9VJZXX7kiaDzrZFamjybD7faqM+/1OnCW94SfrHuyrS3UlYxypl4HhpIn/OR8s+SR6/rXPYd4n+9ky/XZJsB8889rx7dODPQCk5TivIdIVrUaA+PnX3hZvB/MjPN3vvMd8d4ts5frfW19MevHbtYMsHGqGexSloE2g9WCHTEGhhxxNAga8J4vs7y8+8tMMDP21M0SfhxnBrvK5eI1A5YAM9ANR8IAppSUy2zUpXAEc87nUxGkwLnBOeUa5yVfKqm+qSmWxvPpQu5TN4Nn6iNogePPoBMHCHiBdaidApwF8GCwTp3gIw96GaSybJsl3cDKfgG8F/zkE09QvYbbQW9oHKQnZaFr0QrMzCEKyywx+HCffDgrKSWRF9hSGlw2jwONA8Nz8lI5NAQucE4pCQeLGW3qxEkgj3zfls+DibJPk8gr/3BImNXDYcPJwNnh1QFmIRmYk4CBGWtnF89ZWUDAg8E796Bv0MEX1IuzA618GX/cIw90xKEBB2hMqph2BHjAHdpRALhzWRZBF/hBefiNw4DzTRl4RXmeAx/lakfa4ZpyJPLDS+4Z8TgETd0GeWmbPMBGgn55BwXIyHOOrDTA6cXpufnmm+Od83322Ud77rlnvN++2267xbvxrI6gvsbGRoqJ2XqcWuiGE85N5IOl/tA9aFguh27B07b2LvEO/JprrT24DH79DbT9DjvGDDs033OvfXXb7XdFAAqaVuy0Bd7WSXAAX/hcdTDgrjvvjP0T2GOCzy4yg8/S+9133z32vAAmZJn8lCNFUMSykvJ5Dz4LIihCQKnJ+oKM5UulCC6ARwSVfAJPmpubY8+A3t5e31EEQ+AZ96F5zvXBs1J9vfKlkgd9DfrgvfdkYYzAGTRjphjnl9ln6Al+l112WewzcNsttwhHudnBEvgOreQfOkAQAj5xP6Uk2oW/zAIQKEDeUkoR3HKR2GeCwAxlWcbOPWSLPRHAl5UcQRPLAPW+9PJrsRcFtm3jjTcWO+Ifcsgh2mHHb8eKG/Yfee7PL8QqC1YLACew0C7yCV840g7BMFYboU84/bSD7uFko2sk8pHesnN96cUXi7ZYes9sOME/7CIrCJBF+EfdyDftQW/uUX5WCZigfUrJILD8uGIzVgkaQb8DDjxYm2y6hQgA8prDdtttp3XW/brWXHO9eC2rVnfUw4Xr4ZxgR2a9IiGb0A/4yMLqKVYGQBt4yzNkAh6RF71PlhOeEyQwYBSLIEJKg3BSLm7O+fcfTQFmoqq2a+ghgMJfdMNCploQlvuf1xQ2eybyyDsJ+8stxhyvvfSSmLEt2F7WaIi+kq+mT+T9d6WCbTht85odrwxmvsb+xM7h7tPRU2w0Ov83ybOU2IfMui7bCvAiPzYM/OI+lc9JH0uBNHN8i81lJRkyQR/N+AUasg8D427Gv8n9GP1uSvYKrZM8/9iK/wseEOfg9QdoUtMdZKtmfxjLzwrNqnKzevx/elZWVax0ipXA1o06jweBoTIw+NrG/6mSWWSiLh6zwoDVecnygD+RUvJwKy9p9nFwJXP+PiUFPvPUxyAP2Iloa5+hjs52sRNFfUOdGpsa5NCaOJ9//lHaYsvNte9+++jkH52k884/V2ecebodoVN0+BE/0GE/+L5+evZZ+tEpJ2uVr64cdfT196qnt1tSRfm6oqj3hRef18233KTHn3hMI0YO15e/sqJ+ctaZOva4Y7T1Nltp0cUWUTJFa3DUNdaLeoCP+9RRKFros6Sm5sbIO8Uz8yPnGhH10V7/QF+0VWYDnWTlNAw556dsW+s0TZs+VV3dnSqWCsLBxpgCI8aSjg19Kvf1+NbgIJn2P5j0vqLTdifWZLpsuPFGOvzww3TAAfupo6NNt99+q04//XTdd++94sfMFoPdYcOG2jyUJc8QsNEPs/l0luLne5nrK9hoy3ACb85w5guZet3+e++/qwlvvqH65kYNGdqsimd+22dMV7d5lEyjOsORMy3AB/oMHzFM1NPT1eE2K4JOlCmal12GcdElF9d6X1tXkyZ/oIceHq9XXn1Zzzz7tNZdbx3Vm84LLrSAll1umZht/sO99+jV114JGsMjaN1vOiILwNfpNoABeGmThCMKreABR+6Rh3PgAIdhw1tEmXbDw3P4VrahrNqphS75UklzjR4dgY3u7m5BcxwHjvIPQ++D6AxJOEDQD1pj7OFfyXVEfg9OnFF0iAw8UkoRFKEOHDdfiEFJv+UUOa+rLwW+HMFl/EMP6sqrrlAyrb+04gr6zh6765DvHazddt9Va661huZz4Ax6FFyu7DrgxeprrKbmIU166ukn9c5bE/TY43/S2++8FXQfNXrukGXoR52LLrqgFl5kjM79+dniM0kXX3S+rrj8ktgc88wzz/TxQl100bmx+dy8885rH6lsNKpGqeJjCv5WjSPvcbOMngAcr0ywfJ33uQ8++GAdf/zxkTelFOVw2vL5fDj8/Q4oyHRnNhaHDHpCc2b2WdHBsnpoxDL3gb4+kyoTZbAXOHR9fX0a5ZlreAg+XdYpeIr+lKzvvT1dap02Rbl8TuDMM3SVc2SA6zHW9x/aZnz/sEO1xpqrh0xiW377u99I1oXFFl9UmcsXSwXlfE0yBYKOyXwhIfvwD71HbyrWE+qupZVXWUljFl5If/7Lc3rtlZdiRcWb5s2qq31VS1gngAn+wcsvfGFx7bTzjjr0+9/TiT88QedfcJ6OPOoInXnmqXFvf+v7WWf9OJ5h5wjIyb+sWBR0Qf4aPQAguIJMrrPOOiLwx/v7r778sgi8TZ48OfY/gVfI4XTbr9tsP3516y3qNs022HB9HXzIQcImnnraKZpn3tFhi8Gvhhs0gI4cK7Yds0oD0ANamY5l22KuyZ8VLQfm03nnnqOLLjxPF154oe35GcKO/eycs3z98wiGsB/FtttuK4JYyAsyYZR9Wo1kwRBwVV03/IBH8KRrpjygT622WyRwIB/yAX/At6mlJTZUZKaDFTjd1nuCMxHg6OigqTnpP5gCyH1yP5Y5ASbBT/YHefXFF63DGbc+1ymXzaRBLq8sX1TOx6qn9/q6e/Xuu++LzTBZdQOR8rbN2OGqnTeuox/j5N+Zcjnx6T0mgAhYo//ACd+Bj/60loAdUDPjXCgUPMYqhV2k3yF43O+AAHlSSqYDRinpX/5zW+4E9bFJn41fSsmmNhsMklpOum0b0TU2W73gggvEPl18ZlUeE8CPGp31X/5DDpE3EqhCE+zPS7Y/uWym7vHg/2PvLQDtKq6+7//sY9clLkASnOKFYi0QHEqBIMUqBIqVGhQoViRIgeJapJTgDqGKlkBxt1JKCwSLELs31++x7/+bm5OH530/pFDLyzm5k20za9Zas2ZmyezZ/6IUQhDBIDaufg1nnq9DCG6GkugnH1+t+4E+mBaWWLgSJJut8Y1EU6dOjfvjvPnGm74Onns5/Bv6j6up/n04B2i5D3+6GDzp6OiIEfLm5uY4uIAyEcAaR+45J2I3ZswYEZH67ve+J1YA8G4okaJDDjssRq323ntvHbjwGctZgckAhCLXZfhEBZg4WPbMO54YyOx6fcbZZ4toGwYL0UoiqLxfTqdGOe5obxcKdc5GHbi4Vwl8OA8h+HLASGeJOzCJ+s+fP5/HMfJIvUQ/UdAxLFmyy+AIfhgx2WxabXYKYHziCGhubZWBxp3OS56EBw8bJhR4ljSnPegCOHoXfcImiZtvvnlUmnkfnujeM888bYdAu1NnhItXltco8JaDW4+V4rq62hjVxViAFq7lH8YsdOMVx9AiSkrkDwPNI79qbFiAA5Mu10wAL7/wQly+Wy6XxSZ5BiOiClynczmzvMituPM6Jyzlpx6ikKzUeO+997TCCiuIdw+JxLH0HvqY7HnPGQcJUWHKghNtQf0YjAy4ubq6uFQevIL5A008Jz+JfCEED1bluNSYtg0hCDkAf2QkhKBGGwGU62hrkzObd23CUAIGvAdnaOKa5+SFH6w+wGDgOYm2TYxHCEG0n7WM+CoE5UIIAj/wpr2RAVakcE4+aINGeM6y6+eff17w4JhjjonR9RNPOUXHHHdc3Bxt4403jrv+x7IGTjua2WJvAYzid999N5Yl8ssrKptuuqmGjxol5BReUTdtQbSXfsOKEvoTif0YkCv623f23z9GnofbCAwhWIcJJr9sdBP5P1dZjF/woB1pK95RB88TTjpJ9CdW57CiAZxq3J+hz+jGiQlecQ7d8BMaMMDAjfvwe6CPZJXO5cRKCa6RL2QZfkMb7/7TP7nHO+S0a7DSiAKIEQeejC08gx+MCey1Qd+E//RzNuKbNGlSfL1m2rRpYtXEKy+9JM7pE+CKrNB24AbfQwhxbOCaxHOO1AuPOUf+eC2DBG2MPc+7XbnPKxnsW8F4BXxWa8AjXof53g9/KBwou+6xRxz3Dj70UB1+5JFxM07Gqp2+/nXB7373Z9nwpS7qD8ieE/jBv2WWWSauDKG/IVe8ogE9K620khiTaA/4SHSN8vCB14oYV5EJcGGs5TWfWkcIoZ9EOXAOIVD1RybgWnD8NyA7lXL0BZwUrESgHuqjLmQQOdr3gAPi6q4TTjxR+x14oNgMkld0kA/4SyracVy2wxV8oBdE4D9wwRcHCbQytpIHvpAqeTknggOOFRmkPyOTRBopA8xq+u/lAHIgyzxyNWf6dLFpJPMH+1zY+vvvRfzfjRl91eMi/Rf57+rqiXPcddfeoOeee05EcukHBTvE4WUIQehh+k//jA+rmO644w6xGmmG23gRfnZ80s9jsi5Q4zGK/g999O2e7m6rKqk49kAGssKqEOaLEIJwDNgXwqNq+ggOhBA8jSZiXpV/zLHMpddcc41OsV5y3nkXiY14aSfmNmSINkCXdPb/p/9SmbSYd5FJdIwPjj8ElyrEf9jR2tSHPfrY+8gu8xZf6+HLSI899pisoC3SMyvt9bGAPiIDOiPO8T/+8Y/RARCdhXby0MbuWB9Rsvro38GB5N9Ryb+yjvr6WhuI72uII/LsLF62QtfX3amUI9ElR9G33XYbG6ytMUr51BOPiW9ckg9jdoGj6TlHmO+66/f68Y9+oMcff9SoljTPkb8mR0I7OtrdGdKKUVZHquY7P2lDR0q/6Oh/t58nrgd4M2a8p6cdMaVMY2O9gN9I5Ns4LFjQpl5Hx2REoyCcAAAQAElEQVRu1zriCn7x2sr3Eo7EFh0x33TT8VpzzdV14YXn63e/niIi9cCGLjkf6ZknH9dZZ51hG7+gPffcPRoQTEZMvBnj0el6+g1rkCPV4JR3nQyo8RUAR8uIWjHBESE1oe5/Qew5sO2229ox0SWcACGE6EjBoMag6PMkmLbxRT0otgzM3d1dMQ+DFgovtNaZj9TZYRxGjx7pAV8699yz9dJLL2ju+zNFlLPGOGSzacE3eH3TTTdEvuy117e05JKjBR+aF/KMc9pGVtKXcgRU5sE4H3/wg+95ILlR3//+ITa4tnFkb6XYPilHWDdyFLbPkf6LLrrMhuWrznNQ5OPs2bNU5zbhGUp/4nZIO6LY7nambcEb+NzrtuzAc9qItmp39I9r9lBYY43VtJ4jstddd41uueUmOzVqoxHLRnbwp9GOgBesDOEcYik772BzHz4x0MJPM93tV4L9McFTTlKplDBQ2+0ACiEI5anXvNfCH21csDKTtrJKG4YQXH+9aHeZN8gldEAD7fHmm69r/fXX1TpOwbzpM10lR/rpE7QJdMZVHZaXlJ8jj/SlAw/c3yiWbTjuHFeGHHLIj+I17UCb0D7IKvw4+eST1bVgQZSFAbnoVn1zo1pam6NH//vf/a5p6hGbqYF/OpuOckG9GNDpbDZu0Inxigwua2dO3FjNDiH4gdH5vA3etjb6T6/bsNE6eSFyBH6ipC1w/Q1NTREH+IMnm08KsjwcBw9OLCY1KiYvCgcGLW00ePBgDR8+VJtvvqmeeuoJTZ78K7eN4Vs+EsvHzJnTXRdLzgu69NJf6PXX/6att95SyCF9E1nOWKY7Oxdo8LAhdi7ubYN5Gb388otCbhgHGA/geZQ791EcdsjTG2/8Xcg35RlveI4s0n9pB9oU+LRppc6DD/6hbrvtlojDiBHDIm7kQwa+8pUN4jgHDc+aFmDT/3kWDX1H0l988XmddNIk3Xn7rbZ5EsHjEEKMYCObtAkJ+TJw50nHZfRjx46Njk72DcGBitEdVwk0NkZnF7I2cuRwbbHFZoIe6s3lMh6favXII38Se0Ik5in3kDNkFTpH2TGUWPb4RFRNbVYbj99Q78+eqXvuvSuuRCmW8qqrr1VHR5sefuQhZbIpNbc0xhVFK6y4nMCLXfdZmUDb87pUY0uLiOgic7TznrvvroceeED8UEYqr2YgH2n3JcqBF+0CjtAi48Q8MWfWDPMgsSNhh9j2xx57jB2UbWoZ3GrHYY9oLwx9YF900UUiwogjAsdJobfXY08Dj6rpX8qBRFoYbfr/OxYLZfHuOol32UMqa4U7F8vwLnJgl+q+vNJ1DRoyagn19hfUtqBTudr6eLQwSRnnJ4WUep23p7dfJbRn7iVpKZ1VoVhWf76oD+blnPtKZeKzfKG06Hmf6+G6jFIADMMmb7FkZhmegO3U0dkdYcdr56Nct6PvMZ+f9/cVIj3Q19ebj+chnRO0cd2xoEuRbt/jPufk5ciYzbhMwllVdNCAcTWEoCSVEnOQkrR6Te8sR/tlXDOus2zaWwcPVY/xQL/IGHYuWxvr4R35dK5OtEVnW0e8R31ck4JSAzimsgI/8KCNOPKMvL09/cr3Fz3vpOO79tznOfcqeSMsw+BYyJfEfcqSLxgfEvco09TYohrjNGf2PHGeMa65ukbJskHbtLd3qMNtLrcBtBXdltBZaxnIWD6gGx6QyEOZxG3EJ2gjbuZL2WlRexoOMoI8kOAhzznSjpzznHMS5Qquk3Ngcx7ly3XwjHPgdNrpQvvHfG4H8gIzGMd+yxbHWbPnyqfivGw8kJWYP0mLeuO571fqRwaKbnfav2D9gusQgpCJ/v5+hSQR97gOIYgfefv6+sTzgiuzPSd4xjn8SzI5wR/u8cngnPtWn/tNe9sCzw91mjFjlg3+32rq1Id01tnn6g3rKmefc56WWXZ56w+tqjHfg/HFybSgo0vB8Egy3vCBZ1yT6AfcK8A/8wv64Fef+xeJaxLPycs5R66N5CIZ63c/QlaKlomQZETiOlhekSnkjCOyxpFryhRNfI/HegOSPJ/I/UaZjOLR1zznWX8+r0X5eO5n8FUyf83DTvfzQYOGqKamzrpDh0HkzN+CIi8zuXiEv8hqn3kZQkq0QTCcufPaDGZgHOr1MyU+93M5VdoZuknwijEFuQruJ91dvRoydLhmz5mnwUOsU7hvR3gua6ACBvwkP2U5wj/uhyStkCTqtSyEhW30nscJUsjmlHfGBe1tKpZLGjR4iOf2OeKLOwXzIpPNKp/vV3dPj8BrUaINU+afYcvnkR7DlhP1Iw8cua4krl3VAJxURpxzj7wyHGDE9vYz7nd19w6MqYavz/kvWdzpr7XXlo7U604YByl3iCRJVPDg1e/EZlVEhvls17nnnqvf3nmniAIRcU65s55w7LFWqm8TRggGAvzgHW+iQLx3iwExe/ZssRkbRnEIwY6Cx8V7r9RNBJDly0T92Byt4EGUyCHliTgRNeac6Bk74PM8Z2/z0KFD3QHy8fNmeXcIPlVGBCvjweHyyy/XxRdfLHagRqnl3Rnwvuqqq/Tmm28KxZfINxEqaAghCPqLHsgpDz84hw9p8wPlvqurSyyHfvDBB8Vyq5mOnjc3N9vZMU9///vfPJn3aPiIoXE1RYcdG+SHdmDBEyJuwbiBK8ozvM7lssIghD7qIoUQIn/BBxonOTLK+9F/+fOf46TS1tYWP7d42223RY88NBMhjMqGK4Ie4IA/Rgb1lMwf+Ay/4ScR4ZaW2hjFhr6GhgZPLDUiOotR19xcIyLHJOCyusKg4x/87/OABVwi8PCXxEPqhH/kgW7ggkvOEWRWEqy48spilQd8u/HGG/VdR7jhBXRCLxuvsaQNw5V36tdaa624DwT8BzZ1Ug9HHCs4YsCfOrlPPc0tLQJnrrkPPziH/8AhT9YyDy/gD3B5XjmSB/kAd+T3peefj30BmUN22NTt7rvvjjueAwv44ECiXuBSlmfwgPfM4SuOHqLsNfX1gq5x48Zp+vR346szLOOnr4EHGwKee+65uvrqq/XKKy8LvIGN0W9Nwn/lmMhLom14TgQ+Xg8ZIlbdgCP9APxCCFE+eU4Cz5ydUvAB+PJz2oyE3OLJxiC79qqrNHzUKLXNm6cH7YG+9NJLo5OLlQ5sFFhnA3bUkktqjTXWsPE8WCx1B3c2sFtgOeWziff84Q9xlQxfM0CeWN1Qb4cDmxROnjxZfH6Ptkc+2XOCSD38gofgg7wiH4wJ4A6+0Es+YLBxINeNbnfkijL0MfIie9BPvcBhfKINWH7PGEX7s/FecB9nr4A111xTbFoHDb+ZMiVG6Frs5GDFygXnnWcn6HlxGT91AP+TJCLg4Adf69324AJMYHTb8UHf55yIKcsXwQm8WX1yyy23CAcOYx+vZtDvWHnA2MWYSnt025kIjRWaGIf50sKLL74g4Lz99ltCZoHPSiX2MAFvXivZbvtto9HNWELkpN3tzFjx2quvCmcFrwOAM/jhqGLFBsoH9SHfaY9n9EVW3cBPXhOA93FD15kzxeoK2o56oZvoBXL1wH33iXGMVVn3uy9RD/UBl5UZY903wJ16wbWa/nMcoE1w0pBoE97zJlpNO9MX81ZAGbvY7NZWTJQ5xkD6a4v7JON7V3u7OuyYpf+FEFTrfpCkrIB7Tu2wA9ITm9JWaKkLeOSnvwAP+WJ8YiyHC2XPZbwPy3hNv6I/swM6+bhOuS8jw92GO3fWLDW2tor7rDTxwKmc667z+BOC5/zOzji+RrjlctQBIm2mifpqPC82eY6Hvva5c9XT0aEEPD2fMbYz5tIHwJsEHGQW3vRZn2LZO19CIXpH9JwIpWwg9NkhQF/qt7HRacOFuSGYH+wDkCTWvShrXQTHLPVxj/qgGXrhJe1Q43mM+9AXQhB1h2D+elzOWkcSMI0reMEf4JAoA46MuRy5BwyOIQTBJwOzAdVP0Q9NJeOITsZ4w3wz13pekkq5OUsxUZB5ALiM+cgFcxN6VK+d84wt5AEfaANHkoVItQtpAC/qgUddbi/kjPy0jysR0VHah8R53rpJCMEk2KHkdkTmeJb1fNdgeaT9qRM5Y17jHFrhHfLCSgfGy/feekvwmvEZWXrc0V2Wlr/x2muCr8g+MgFtyEDWfAanJJWKz1MeGxkjyRtCiMZmr9sV3MEFPQCdgvqBgS7KfByC52rTif7NvYpcRb6Q2QlcSdzjs90jRo+2s7he1A9P6HPwCxzR0ZBDdCX0UWiCJ8gfcw34wGNwQB7oJ1E/cD8BP2iHP+QDJjwOIRgLxZWjZRvwXFAeXEPwM+75CD3Qz7MQfN8ZgQPuHNFBaHffjrKGTPd4TKCfdZsHPU6VvNBGgmbGhZgo6BTc5xlvoIM5EpjwnsSrjJ3t7VGmwYcxKeLpdqptaIp6DY5uZItxBhhF2yDQCq8YqxgT2ubMEeMSbceYAk20f01dbXRUV2TZghevwQnaodMoWqSTOA4Bn7LQAW0k8KUtCN6wmoBNgOkj9E1WLdOOtB2rmWk7ytM2ONfq6huFLHe2tYkEz+hj8asbljfqoc3gF2NC06BBUU7IyysjjKXwlfFd/iF34AOd5IUG6gdP+ix56z0mEtQEpot8rv8WewcAAkXjImwMULRmCAMDKILW4MaeMGGCo1NbOBL1tnivmGWiLFHG+GTwpwwKNAog5yzx5ZyBiKXIbE7GBn8Ylxg/LLE+6KCD4jJlIj5EFblHJ8IAa7Mw05EZVIETQhBLbHjVgCWyKJiveSCeN29B7Gw4JKh3k0020Ze//OVonOEAYBOv7R2d32233XTiiSdGZRrDhes1116bItHYViipp7dLXd0dlumi+3DZY0FZqWxaRNtYTcCgwYT/zLNP6/wLztPe+0yM+xbsttuu8VNm0Lz11lu7k2eiEwCFvNnRtrQjoXKEOZUOop6OznZRV7FYiK8K0KmZoOA/R3geQnBkdbjYROwtT0TXXXed4BdLuuH9SSedJJYzEylj4y6WOMs/YFCexMBDu/p2nHx4xoTCkm2cOqxcwDghTwjGzRlx0PC6BxFKnmFsMHkwiPixPaseSH0CbNqIyYZEHgZvZIlJHjnCYKFOBi5eZ4BOF3W0ePO40V2jJ3gMbGSLDeug41g7kzDAxo8fH3eIX2LMGGHowRcG5Eo7MyDRHgzwwC5aEUFhpH6UBQZTlEDqQyF0o8Z2BgZ4dVi+KAPctCcPJj7yQhevkGCAwh+MFza8/NGPfqQfO+GMIUrJIIgThfKUg98kzjE04R08xFDDURZcBzys5OdTaNDN5zN5B5T3vffbf1/tf8B+OvLIIzXFxidR7gMOOCBG5rPZtOXRfdITa1lFIUchKQu5AgY85z1AZH27r3419iuuWZFCe/IaC+3MpE/bwJsKnyrXBibaG3g4a/70pz9psg30CdttJ/r54YcfrnvvvTc6hthkkHyUIdFeyCYGOMoTqzfYwA58Dj30owKmJgAAEABJREFUUBFlBg/ur+f+iTKCQsx750cccYS+973vxc0WMbzp/7wygUEJzrxOwWsptBt1jR07NuKJs4Cx6OijjxbOhXlWPpE1Jm3GHfIiH7Qpn3Ok3wMTQ5RzFCNkhufk5WsKvH6x3nrrxVUVwGY/ha/vtFPkJ7gi8xtvvHEcY1CSKu1J+Q9LyAJjwTgbtcgEfZa8yB/9A5zgJbhWxjjGTMZE5AAHDzjTX6CrvrFRwEGeMJq33/Zr+tlJJ2vW9BnaZKONtd6X1tEzTz6lH33/B9plx510wL776czTf66+7h5ttfkWWmr0ElSv4UOGap+9JopxC8cr4yptuMMOO8TND3E+8GoCbYEzrt7GUNpyHJOVW+QdGYIHOGrBjz7BOE47s0LkEkf1edUB+oCNHOLoZcNXZAjeMi7TfsgcMgN/UTqSVEoYRBHZ6n//MQ5gmGJ0o2TS1rR/jWUBZRIlkP7DWAyCOIfos8g14woJ/QGFEaUZhTIaYDZyyU8fYOyyduyhrBTHONqc/PWNjjBbBpAz8oYQnC2JeagPPEIIjng2C1zAg/pQ3hMb6XU28gcPHx6Ndu7zHLnSwh9OK8Zx8OVWOpcT81+NDeeMz6kXY4gy0IshyD14If+Qa2TWCPmqHHHjuS/ieQgpByiK1geydow+qttvu0NvvP6mkkxOdY3NMVJJfYxn6D30IeqDJyGEqEMYUHw1gHGNuS2EIOgiP/VAK7xwJY7yZoQhWsGBOQ9DChiRdhcgL8+5JjGGZE1rVP7dtxkPGWcxmihHXS4W9SHycx5CkG+IeR95QE9DB8SJyFhNuaz5j0NHzosDhbGSsnJ70t7gj/OCa+CCE4ly5MMIAX9SpX1wNte7TUMIriKJCSMReUJewJVz5Ad6QgguXhQyQPu5gHAeYPBwJF+LneXUTwIGvCe4wxjFWN/Q0iKZLzhgGZvRT5jLcJSmPAYi5+KXJIJWrnmdss/ODRwR8Ia64DPyAx7IJrgU7KhgHqzIYNRB7IQKYQBv2oJ2YMWV/IM38M6nZn0p0kYfyNTk7LjqUU19nTAWgZ2trVFIp4S+V7Se2e/U0NwkHM9svku+gqPK9IsoE26viJeBw2/0J+QcOmgXeAC/cMo7i8hL3wd3xodMNhuNSp4hE8gqugY8QTcEJjxIUsbJfCMf1+Aagh1WdjZgcJKY/4Fb53s4gUIIZBfBM+rkIu/AZNE6H+1G37B6rWwmp6BE3V09yvcXlE5l4nVdXYMy6axKeetNdr4F3+fZ+zNmxa/s7LnnnmIl5tSpU+NYQR9CfsAB3oBjjXFhfkNuuZZ/KcsFczb66bz2NmtlaGZlKZUI49xZ3EYFweeiyioFqZz4Pz8nD+fc40sBqaxxN7zZ8+bqnvv+GNMs6zP1jY3q6uxSb38+tm/rkMFqHjRYifN3ez5H51EqpUw2q4aWlphqPX5p4Q/5iP3CfbzHMonss7KO9mgw7EHDhimE4O5cFvd5nliWaQcLWbyH8yAxfGQ3BDun7FTjHvMBcBZW9bk9uOcv3rSHEEQEmXeSUeAttW77kuU8cb9Pi4GKyBgGAMYJCjKdbtq0adFrh+E2ceJEoSyPW3ZZ8eNdepRpFHsMdYw68mMMYfCjVNJxHnzwQTHQoRRznwEWxwJKLx3c0hmNRWChKGMAMkExwKBM7rDDthF36mTQAv6BBx4YI44Yyg1WVIgm0xFwDPBuK8bcRnYUUKZt7mw1NTcIg3jFFVeM0YA4MPlh7PweZDgySTfbEcIAjFGHMt/tDoWyC07w5KDvHRhxmT17ZuTL4CGtInJIeYOLPMWTygBHRAyecs4gBv9xdIAvuHIfejfbbLO4kgEeUz88Az+cKCjZ559/fvwkGwYmgzUdMoQg+EZHpu4QQmxH4Mo/4G6xxRZil3PgkI+Jy4+iM4V7ODI4NntQAT/aAqMRGEToUOjBMU529jIy6FM3OOIIwslQqZu2hn8YL2aCON/NDhnepaY9GGjZjwBDHj4cfPDBQtbgKfmpH4MHnsF/8AQ2A3XGAxuDMsY6RkoIIfIeXCgXk41mJmJkinamfp7DR2BBG4l2HW/HAzQwsLOkHlnBIUBkGyMFgwj6uc/maBh3wKEeYAIPGYQHGDM4NuAtvKtvbIzGPB5a8sFjHFT0KejDyMXZg1JJWdp3N09OtbW5OLmGEOJAXakPGKStbPDjHGKlAUoLModsgifGMX0HOQKvEIJFI7iLF2MCN/gPHNqwpaVFGGrUjfMJ+vCOwx/klT7Ks22+9jXVum+hwJCI5CKj8AXDbvnll48rDngnkQgFfRInIPx1xVZYegW+3/jGN2KUnc/y4XCgXeEZvEE5JiEH9HX6GXhisEIT8sDYgVwxHnCkXuimH5E3hAFaOQd/xgToY7zhHu1GXpQVFBWcE5MmTdJxxx0XV6og70TOceowvuEUoM2IuLgx3J0LgPno5AkanFA0ttlmm7jqhgIhBKFUpLJpMebh3MTxBC9YEYKzEZmmHMb0eMsmfZWy8AQeMWYgkyioyDiOJfoOZeAd/KdNN998c+GIwZFDexNpoC+NXGIJ/eKSi6PBz/iPDLOyALzAia+1UHZJO108ISgq9aaHc3hHneTNOhJJn4c+ZJ/+wzhNnyaSgUL0Vcvp9+zoYa5gbKEuXj2gPyJXp556qvj6AYoGhtACR405Qm81/ec4wIZ0tDPjA/KXpFJCWSQiNuOdd6x/ppT1OMwz8jCm0LYYF1xjxBBtwhhFaSSaRiQN4xXlNCr1HqPpw7GPe85ljGD/nzkzZ8a5i/ETWMicK1TKCmnaCjP3gEckjrGPaxJRS+4R4ULOUeCRXebI+VasZ8+YoQVtVtpdF7SBG3oO8Iv5vOjb0AMN0InCm8lm4zgMnpRnRUzIZMRu39Ar/xi/SOlcTvSJEIK7ShJXR7JPC7hp4Y8xFXqZX+jrzO1c8xjjgnPwp7+2tLaK/gx+HnQ8LZZ8KAheg0+Fv8zH1IHRCZ8woIDHnAFewTzjnHv0USKw8+fN4zImxkLmP+Z2VxLvVf6Ldf/PRaQb3oEfcxcrj+AZWciLQ2MG+wU4msoYwJiDkYszgPbrcnSXlZnQQH7KwU/whJ/IR9v8+TEKDy+QCeTgg3yCVlZD0H60OUeMGGQCOqGfa+6TyE9CVtjYEHlkriQwQP0kdBEcGbQP1yR0DHBiTIPm+MwyS5twje5JPyEP9SKb8AVa4AnOAk+8sd+AB/JPneSnTagDnZoVFPCjwbpmsyO1tBGrW5BH8gObvMx70IFTAN5F/vhBX1+v2trmx7kXOGUb+WU7FUjQmc/3Wz/qc+Cpw7mldC6rzu6ugdU5lgPqgDbqoS1wqDAed9JX7LDIu2/wjLaA37QFdIMjOAEUnsMX6mN8gEbqj+WcAbjwhvvMudTnThLlCR4FG6B9rgtnIjKIMcp1lGmXTyzDPpglZRdLVFtTx6WQdxL1UF8IwbT22yHQJTKAO6v9cN4kqVTUdYMSwwmuphT7Ezjh1JZ/IQSDS2n622+Lvo7MusLoJEDmkM+axgY1tjQb7eBHSYRDW7TbIdDb2yP6NbQiD8gCeFEHNIcwoJdzzjP5R1mCNthL9GsDjjT4UYRPXtqdVRfAjM4ftx99iTGKcZm2qKmpUV1Dg2kri3aibeALPOCcelh5Rd/IZLNKnMAt1uNzExL7HWW4R3tzRB5JFXxjmcCTz29KFnfSh44Ypl133cUG/J42Jse57QsWnKKFP1jo5Mhpe7zHRmTbbv81nXPOWbr11psdpbzdke/bHJk+0Mryl9XQ3OiJs6j2eXPU292ptdZZWz/5yWF67LFHdPvtt2r//ffVF1ZdWRttsrHOPu8c/e53v9FDD03Vr371Sx199JHadIvN9JWNN3Qk8BsRXlNLU9zxvq6xXnvvvZeN+tN15ZVX6Mwzf64tt9lKX91uWyvqP9XKK68k3tkvFvMRz8HDhkQ47NJ/xhmn67777tH1119rL9+J2uMbe2iFFZdXoa9HPZ0LnL8kDAmUb4yKIcOGK+VIfZKS+16IzomDfvADER3beustNWL0SO01caKunDxZLOtjqQ7ReYwGNtJqbR1kBX+YMG5ZgbD/gd9137Hn0ZMFnZcONXKppYThg7KL0bn8F76g/fb7jnbffVeNMnyWeufzfZ7c+2wg1Gv8Zpvo4IN/aEfAhfG9ed6dZx+DnXbeMeJTKhXU39MV87PaIKTcI8uuU6XYfsDK5DJKcd88qq2r0QYbrKfNDHeZZcbZs1gb21vOX1NfG5/tuOMOWmutNeXxUWmXrff9xOWXWmoJTZz47fiu9lLjxlg5S5TNpoWRSjutuurK2nfffbTVVlsIeRkyZJBOPPEE7bXXt7T88suqbFypZ+QSoxxFXT9G+TGsiXTecMMNbtsztfOuu4rIfyqVEoMUTiXem6aNcLy40UxrXgx0ffZGfskRWwwLDBYMUSbFjBUzBuzEkwmDXghBa6+7bjSCMFRb7fmPeVwH7cJ74uxLceihh2hjy2DKNK2wwnLGb4KefOYpR3Ae0tSpf4z83/+7B0T5+/rXd9Yee+xmOSnH1N/fq3KhXzKfVlttlciD7SyjrB5BNhXK8X3sbveN7o52hXSiZWwos8Ean9EkwsxqgMsuu0SHHXG4Vl1jDctoZ1Q64YVCyX5k2lWuLygOvpYr+IHDgE9Rwkei9MDBGP/yRhuZhp2EM2NZO+cwxFBmMtmsMrmcmFyJqqCUMfmzSoPJe90NNnB/3d9yd7AwRokGn3HGGfEeRqb8Q+kBL/hXNO1JJqUvrbeOy/xQfNWA/Snuuecu/fznp+m75tnqX1wjyiCvxwwZPlQbbzo+9utHHn9UL774vJ4xn2+++Ub96McHa1nzHrltaWnSL35xUewf7PXRZ97lLL/I56RJx+vss8/U+eefG9sBeUT22HNh2WWXjm1Bm1gEjG1JlP+G+/8OO2zn6FrGEYG+2L8yuUx83tvbHe8NGjpY2znPKaecpGuuuUp33/0H3Xjj9TrKY9QGG345tm9n+3y1eZxrbPaY59If94fzAbnDCYl8osiGEJRYmUE5HrP0WO3znb110UUXxDERfrCvygknTdK67qu77LKTttxyc8EPWY7Wct9kPD388EP1x/vv1THGbUn3KbnfL2fav/+97+qKX16me4z7JebfyYazvft086AW5d1WOct3bU1WPQs6NNhRgJ123tnj+jkep2/32H6rLrjggrjZ5VrrrOM6W8QPnHvt9IyGkpX6EILHl0S0U8njFXK/9bbb6NRTT9Hkyb/S5Zdf6nHzaMnjCv2CPrW+aUEWGL9o6/vvv1+sZqJvr77WWiJKhhJDv8UYKbgeA6j+/Ss5UEaF+fDU2dntMb7GkfZWpVG2U/SXRC1DhmnkkmMUUmkp7XuZrJSklMnVqLa+wQpoo+obm1TX3GLdoEUpP8/U1HrM8XwTEvUXipKP8+fOU7FUVpMjW81Dhg7AMrxGXw8ZOcrS47HO+dLZnKirr/YcfUoAABAASURBVLfPY39/PM/W1qnGdTR73h08YqSaBg9RbVNzrDPruihTdtn+vn4rtD1SklKr6xg6anTMmzWeDS2DVOuIfNq0pXK1nvOtG3T3KmRykeYW05mrrVfBEcQknVXz4KEaOmJUjODnu/s8/A4YD4zHpEUy67G5omwPHjREK674BespQyRHIfO9/Upla2zUt6jPuPHu8qilxoq6wEGpjOfUeo9PzTZMSuI6SdKmodf580q7bF19o2oamtRk2A1NLZEGrrN1DTYaCup1u1FX2XiXXSf0mGnWR8oehzMyENk+VNo0Ffvyyvf0mRbfNh8S08670nNmvu+5JiXKk6Rk0XXecNnDoFAoafToJa1HramRI0eLOk26subZ8OEj7ezt93hbq1bzLWPYMoySy9Yb51GWH9opWDbyvHisoG63b1++oJTbj3ZtGTosypGcJ8nVeMzMRPnivK6hUY2WE9o8Z1mo9XW2rj5GTBc4cqqQiOsa3yMPstJgWRk0fESUz4zraGhpNcqJ8m6Hjq5uDfWzFb+wsoZZnijf0b5ASy69jA77yRGadNLJQqejfKcjsMhPycSSaPt0Om24DSKCbMaa9l7zuxiN24KNZ2Qj67mX1QaNra1qsR6iYjnyaoh5Ve827bVsIB8WfMm8SpJ0PNJONQv5x7v98L/ObT169FIaOmS4MpkasYcD+z+0tg5Rc/OgeJ1O5zyuNpqzKc2b26bOjm411DfZAG6OZRot/w3uM/XuR03uP/RXJSnr8D0qOPIMD2a7j9I+GfjofHL/rHOZ4UssGWUylcoYVk4VXJGtQcNGiPbPWQ4yTmnLVN6ReTPbINNRppCdXG2N6Strnh0XZQhIW96CTH5ZSoKUSjR95gz9/Y3X3Ua98TpxnuD7pDoHVpiXMO4NyHhkPF5l4xHdpK6hQeg9pBbznDYq2fFHOYJ+N996S2zXLbfeJspSwWMRsgC9JXNt1JixqreMyDwx4kKWkDs3m3q7epTL1qqQL8VjfV2janJ1iseaeg0bNlLlUlCSZJRKZZVxW3BNfkjlfmNjk5AJKXFtKbFaELyGWw7lO612BDWYxhBSlqd+922PfUmibC6nxqYm1dTXx/6RzuZEv6H/MNYqlVaPZZrxuN5tBQ0kxljkFxp63b75heMwdHf1WF7d97gPfch3rqFRCzo61e3+VA6JyKckpYz7m4yzPue/5P8F+om8rrzaaqKTYDCVPKjJQqZUypNQoxDQ7o4OEe3LOtrDe7+839vkDoUAUgYvGTMIShwdr2AvXsqDXasHOfIPGjo0etKAUfJgiOKJoYfRNnT48PgMXhKpBA+Vyxb4XhvrfR5IhotlvEsvt5yWHDuWbDGtsvrqntCHKOWBN4QQ76FQt9ubmRj/MUsvLaJcpIiX6+2xEot3kufgRMeJkWEP8gAA9xCCgmnnnHsYT/AAGtvb2gRvoA24yxqn5hYm8j4Phl32vnYrbXyIPOTtkU0ZDrQwQfT390shaCkbYyuvuaZSuYz4YQgS2QQuvCRhkIUQ1Gd84Qc8hOctgwd7wqhV3rAY9MAR2Hj9atw2wOMeR+4z6VAn9zrtdQcXVgGMGzdOwXiSD7wqkWnaY4UVV9QQtxftxHNgEF1IbFivuPLKWs7PuU85oiQcuUY2iADSrlyHEIQBT1vDL/AhL7LB86amBmXsrYQu2havd3zmATpJpcyOhGyizuUX7pxetFEATzPGJedBkAxf/NKXVKkT+NAKndRHO3OPfBhiyCzPkPGUjfX6xkYeWUltFpFJ5BkZpQ1qGxqElxreDh81KsoamYlkNHnwpf25Bh/gIVdct7S0aPTo0WpxW0EfbYns0A6UAydgdNqQpH3BadU11oh0NrosMEjwnSN0AJ8jZUMI3HZ3K2n2++/Hc9oGeUZOePcaOLyfCU/HjBljhZWJNmZVmf7t/sUV9HFEXsGTSA7XwEIuaZsIz3yibmQCWYHW2oY6AR8PPf0OWMgqy+lpDxJlkDui7PRTJi2cB7wyAk3WkCKMEeYXOMAXExbbHljUDR9J0E/+dC4XxwF2pkcuGhwxAWfag1d7ajwp0n4hhAiHuumTS44dG99LRx7wgjO+5T1O0W9wjEA/y+o6FyxQg9t3+KhRcdwBXr/zMa5EOi2fUfYMXx/zg87BHgPhJa+UkD2EYFEI6unqUtNC3GkTom8VesHxnWnTBL2VMRQ5hP+0NfyC/hGO4i+zwgrK1tXFPUraHTnn+ZARIzTa7d5sGYS2sse+vB1myFQIQfASuYUmlNM6ty9102bA5llHW5tZlIpjMG1MGdqM/kW70ge53+Z88AXcaKdljQ/tQp+nbsYI5g8UL8bV+oYGUccSY5bUUh6jQwjqNAxoDsG8cd9OPHcQgVL19x/lAIYK7T7rvff0oB02F513nh1vZ+s3d9wh3pNmxYiFKeKIfNKHkRHuszLlZjt2r7/uOrGs+i+vvBLlnv7K2IpMIEPIiR/oPUfb/njvvbryl7/ULy+9VHfcemtcRUckDWdZzOeakL84d3mO96XYm2XKbbfpFxdeqEsvvli//81vRASNcZU+XZEr+iwyOO3113XrTTfppBNO0I3XXqv7775brBgAFviQOKfPvOW8dxg2G6NebpyeeeKJqKtg5LEsmn5AXhJ40R8Yw9AziJBe+avJIlDAasGrrrpKx/30p/ql6Xvz73+PfWspBwSylnUijXf99reCv7+67DKRP4QAWBvnPYKftEPsE6YbXtIGl150ka675ho98uCDYsUEYyftQBvQJxkHKRcBecznHN7haCPSSLSbYAavjLH/zm+nTNFLzz/v5ggaMmLEwmI2xuLZwH/AYByBVvaZYfUWif09TjRPrzE+zD2MQ/UeR3PWS+bNmaM/TZ2q884+W6eddpr+YFoZe4DlyqKOWfQY9dZbb4lVV6wYgH+33XyzHaMXib1kaDdkatq0aeI5K4iuvvJK3X7LLXFfpHcsP8BiDKINoy5hlMl3rXl/4Xnn6aLzzxdlnnnmGRvDHSI/POJ1xCmmnbrJjxP9lBNPdNDpSvGDp8zdHF/985+joxR8uE55vCJPTJ5bGWdffv55sWcAsJDftPWcGo97yMjrf/2rfn377Trr9NN17rnn6mG3HXoA80yjx2HkleAHc2zasgGOwOY+e0oAk1fgWO138kkn2Ql+vt6wnNIPWBGGjP/ttdfiq3fnGf6D5jt8Hu72HOT5ABxeMH43um/Sz651H6D93p8xg2pEP0N+2jwms48Wq2gZw+H5LTfdpPPPOUfXXn21+AoV9+kLzD/sYXP5L36hC13nFPddyjGXDgBN2XnVF/VZ8GN+YU5mvnr5xRfjvlqsNiQv/TRrflXopi8QiIA+nsPvEAb6BvMrjmQCSawo4Tm4A/c9j1k3XHddHBMYh15xu1EncsmYhYMO/EnIAGWz1i3Ig2yzOueRhx7SDeYPNMMvVtVRP7puCJ7DF86p4IxOgfyAz0033qhLzAvaarrxQG+FHmCDH23AnE+drCx56skn4xdU2PvnebcN+36dOGmSbvfY8+eXX456DPoDfHv1L38RuEw64URNufV2sbcObUZfa7CMVWjhOmN6/sqePu6T55x5pn51+eV67OGHbaf0iPExBM+97e0OPDwU5RUeow/Rf9CbGMvAEf0AnrIxN3L9/syZZuH/HhfI93lLAxbKYkw1HYjB3K0plE2EMwR3Lg9kkMUEx4TBQMcA1NHWJiZuBgMGIwwbBhcE2zNaNOjoDEzADPBM6gxuwIoC6cGSSZlnTBLxmeuLOFixjnCcmU0DgUNHYfKnzjmzZsWBf97s2cJIczZhTGCckq/GSjAKNcZ+5Rl4dhhn6qQOFBQEn0mJybKY7yerysVCTNBPorPSCRbMn6uco2UYI5StdzS83xF3jCDgssyNZXTgXWcPKWXKjsTRCakT3lFBysYmfFI+z6WomyU4LPPjBgMOvITfAzDKyrnzUi9tQzvBM3gO7RiWTHQMCNRNAk7R8MEfOBwr92PdZLDywABGOS5R2nlGXiZMjDgGJhITEEoEfIMe8KMM+IAD58gEuNM+DBbgC0yueUZbUQ5+kQ+8KEd7gQMyQLsCjzIMxvDeIx7ZYnvTxsgmsgKumWxWGBLIG3B5Tp0MWMCl3oIdJORN53LRawowZJI88+fO5dJkeAALwdWFaOgzIfAAgxWagcs18OAL+IEndIAndcIXcKHN4KGBumlLRrdIUVWugcFyUdqNARbcSNQFDbLPu7erI26OCU+4bmxpWgSLvCEM4AoPuaY+HDbAxBnExppM4rQj9TIZDCChyANooBy44EDC+EVGqR/ZbrHzAXooA620J7gAG2UAnjB5QitwoJ96aEfkjHsmXMgqZcAFeOQHJnX29fYKWNxHfmkv6uE5/IevtD2wwAGawI+6qAccaEPg07dJM959N/KNtgFOpN8n9B/qAbcQgmI9HtdQuEnO4u6YtwfffdL9gvFpkI11PO7ID/Uiv7OmTx+YMK3MMnbg9MCAAQ9gfFSijVB43JBmVTmm4LoqtEAreEE78gk9XCMjI6yw0T7QXimP7NEP4DHHt994Q+3vz5Ysyk2ObrU6lXr7NGPaW3r/nXc1f+YslezVD6m0MtmcGh31TIfE8p4Xyg60pHM5RzO6Yl+DXvprCEE4kWjvEEIci2o9vsJLaILmJJUSxhxKKzJJ29FmtANjI7DIyzPkC1j9bn/GS+ikHjMkyiaOAowb8kdngB2ffXaQUE81/ec4gKGIgYjRxmoNDD7ehz7yyCM1YcIEsXLriccei/Mx7Uuf49UPlODJkyeLV3/Y5PFnP/uZWEl3lQ0x+hUUIRfID2MMSjbv4lLP2TYSTzjhhLiSjrpusxLM12EYv5hf0EWQsbcs+8cefXSEC3xWKfEqySQrzpTHGUB/oQ76K3hRP6/JgAsGK0YvR95jZy5mrAIvnBu8783qFGBCJ7jwGhD7VvzxnnuiYR5CgBRRhsQFRxJjD3Cfe/4l/f31N4TyzOa38POvr/5N06a9Hfcrgj54yys3GM/wuEJLBR5jOX2EJb0Yj2damWeVIbwlQS/8+70Na8aMOsYqRw9DGMCPfsZ8FoKvnVjthVG13377iT05oPGUU06Jq+R4zYsVZe+8+SbVx8R4zEkIwaDKYhxmHmEvl3ffnaXnnntZtHeFPgxU5nXGgbv/8If4KV3gw//r7BACX17JojyGG/AZE1+3Ict+Uddff300vnktlDbCgYQjBf5AL/hxTnsACxo4Z7NaxstGz2XpXE4X2ylEfngDjcgX5+RFBjBw0XNwLGAEz5gxxw6bJ4VDBEcNjoLn7Syg7THWH3zwwWgscU07hWB+ek5hHmPsos1xqrBX0GV25DDXheA8Zh6GP/f4tDC8oDyr68CP9n7GRiB8YB5qtGOYxKswjJPoCcwPGPgsE8cQnTOnPa7WgqcP26hD1sCRFYXwDCcGdNDOOJAwQp81LfCB19zIAx7IEv0HGcTphp6GSGbNAAAQAElEQVSJwYdDmE9UIp/AwQkG36EdHn7nO9+JhvuzxvtO91HoqSRw4LUz2pfXbkx+7CPwqHJOH8HIhu8YvKxeRF6QK1Z3Mk6ACxvjYXRiXDM3WmEDhKfEknAa8AlE9m7AkGb8wXFEOyEf59npU6ET+uiDzJ3AoM0meawgH7ANUPCI10BoP/g6ceJEIYPQzzhBO109ebJw4DEWoSvguGecoV/TJ0nw9GiPTazspF2Qa3RqgiDMoRBAW/P1jPnz2uO+Q9D58st/1dNPvyA2+CVBG46eEEJ0aj7wxwd1+WVX6LJLfxkdPIwZtAXjJ7p6BTY0zrfT7dyzzxZtzJiKPMML2p5r+gp40CY4KuiX0ICOhn6EvDGnV2C+akcCMOiLyCNlP+8pWdwZgCcLGlDMEAQ6EB2TgUw2yBnomTh4hveQgRVljgmJyC5CzICVs8cO5Q/BIy/eUpRLIogM7DyLE7jzkZ9nvPNKx6F+8lAOweOaI4MQ8Oms4MTETzSM6CTPUcAZLCgbQlC3I9w4AzIe+BFaBl9wBWdgAReBhi6MH94xo2zlPgMCCkCs07TzjPIeuaww99pY6LPNmYoTYDqdWEFuEp/lYJlOOp1Re3ubowMdqq2tU219k8BX5SAMgEwmF6+JthWs3DLYQAP1UT8phBCX9HAP/sMPBjwihdAPz+A5cJkUGCBTSSKmFwYu2pDOawQjnonhVdqX81rzXr7HcyKavFcF3Hor9vWNjUpboec+hhp5snbWcA/lqdETKjB4L5d6qQ+eNvs+UV3yQid0xKOjDRgGGFTATyWJUkkSDQlgAt93NHT4MLU2t6jBzpO6hkblMtnIw0JPr7LpjFpbWhVsvJQKRTtoSkr7uUpldS/oUF9nlzJ+xvNgA6gmm4vLoXLOwzVtIt/nmiN500lKdTW1yuRqVLRhBAzwSZlWcAL/ZitPdeYH19ACrXHwNv4ok6Shw4fb6Cor8tuFsi6fSad95ttWCOBjtyPJtF+TYbWaT/AaniN75G9sHqTBQwYLvMCvxjxYasmlNNhGHNGnjvnzo+xQt31KrP5WEtIK/Csn4n7b7Dkq9vUKY3qpcWM11AZsvr9PZdOWMx/K/fkInzpSvsZTnDWuqSQxvMQGXGNU5pD9bDarEIIJKFvkE/MoZ1mujbCR8YzLye1K/yAhn8W+fuVcrsZ9rmDnE/wADviwEgAcmSiJbsDLVJIIOQwa+PEcXnGFcQ1u0I4Mcj7CfEb+yE952gpYLa2tcUUGbUXkf0lHwhvq6yPulXzBdRGJS+dyAtZcT4hEJOgTwORdzLqGhugAwKEAv2kvuf3SprXW8BhriJzQ93D08O4o5cAR3MHrfyXLG7L3wdRvgzzvNiqz7s/8U7kknJrIYXf7AkE/MsXYVudomciTJMKxg9EN/KJ5S/+Dd4zR8IHrpcYtLRSQkg3rnvZ2uQGVuJ+zkmqYeUJerst2iEGf/MuYrqx5wrje1dau3s4O1bjeVssi9KZTifJuV2Syv6s7LgelryhYZlwe/KhbxjHvCAjnKEL0GWQBfGPfHzpUPEunUkbLdwsF+X+1WLmF1vrGFjuLugzGcN2PGZdR/GqNCxEl5A0+UuX/HBMuo+xKA+fxRvW/T8UBT08fWQ6FGaPlJkf+Erc3xiF7z7BvA5s+olBWlFTaL+W2xtggoopxg0GCE2CNNdaIm/ACh6+MoAsw99PfUJCBgxLPElj22UCpxcmAwUH95HnL0WGQDR5nMdhwMvDsnXfeEnti8MofxuAqq3whRoSPPPIneuKJJ7TATnzKvffeO8LYID+vRd3qKOWECRPiRph1ngMZt4jUYkBjQKDEY1Swqg1lntfMoI0vtLBbPIq5PBcxFoaQKElnBAzGWMY85HjX3b6ur227tbb96lbiVT5ei+Q1mM232FRjxy6lOXPbbDw/FzdYZgUa+7mwbwrv1V911VV66qmnRGSx1nNIyeMS7YFCj6IO/1HkeZ2QelHM4TnKfLGvL+5aTntAO22DLkcbcs1KL2CPHTtW7GeDsQhd7B9CPvYioZ3I+/+XwIU5Y99999W2226pHXb4qpANjGqObMhcMSBxpJCAS34MKlbjYVBgVD344IPRuJFlB4OQNpsyZYqg/4gjjoh7Ah144IFin5Jp06ZFRwptzwoGDDP2EmKDaXCmfeEdYxQyxj14g7yyGmPylVfpG3t+02NuXn/4/V0CB8ZK2hi+b7TR+tptt52iIwTY7JvCa284CeAZq+nYRBb62d+KV2SQl0KhpLTlMpOrNauLmj59ZozMjhkzTkOGDVNPR1c0ln/5y1/FNl1nnfV03nkXmHfbxtUdGNUYYNAE7mXrn/0e0xm/WTHFikz4ycpN9oahP6233lrCcEbmeQ2Q+uFLNKQ7OoQ80R7Ixxi3M7AxKjHSkWv2ZcH5MNFGbr3nBKLoyAGOFvR42p37Dz00NToaOK6zzto2iI/R9l/b1vNCl3Am/PjHPxYOFTaT5VVa2gweEbnHeVAxrmkHxvQklQK04OG4ZZePfea992aItq+trRf2QW4hH+fPb48rQp566hlNc9v39jpg5/nRXcHlpd6+nvglMFZZYJMQxJg9e674KgVjA7KIvLHvFZFy6MchwtwHv5BJ+inyoySJX/XCEMdwhyZe3ePIeMRePoxr8AyHIMHNBe3t1vvbY/9F1hij2JuH11Lpp1dddVXEZUBWOiPd1Eu/DCFEmVlm2aW10Ve+Ejda32qL8dpmm811/LE/jfLPRr7srbPM2HF2Fs7Wr6fcrhdefE7rrbOOzjnzLK233nrxy0XID3RBA3oDTgwcaYy/jAfs24Xjib2M+q0LMPbxqh9GPnoXwQZwh3acS4n1H/Q39H7GaewN4CBDyATjRmUsiUR9Tv9b7DWQcn9RKRsVmVQ2KlXBhgXn6SRjg0s2HrJSKcQ85UJZ5Oc6PrdSinFXztvg4P1yR8oz6USkVCLF+37GOe+cJtbiys5XuY9y2GgFHJj1tQ2xfurmunLMZWrENUfycE7iOcpm1oKadnSdRB25bFrlQr/KpYIVzUbFa+NAndlMauDaz8jf3NSgcrEkjEKMx1RIrFIG04pxVYh0kI+y4E55F7AxkVLlftnGVgn4NrQabcA1NTSrnC+qgiM8CyFlZsCQRCnjSyqzb6gHMry8xd68arK1yqZzaps9T/CXNun3ffjMM66BSeK8rqY+liGvoRrndCzPfXhj8JGfcvuSuEc5zuV2JB/lyBeP+VKstzZXF+EgB+BDvljGcHgGDI7NVt7jfcMCHnjSRtzjPJYrSloIF1gk6gPniI8HXHtVhHzAV1sdkef1dTWRv8iR3Fbch/81uYzktuVeXW0utiXtwPMg44+V7LYgb4RpWeMZ8Dg21NdGuMgE1xjsyBD4gmdDXaPAH/o4wgPwpE3JU6GPZ+SHb4129HAOX2inynlLU6sdDfWiPPnkPgTtnHMvXrv/2PqOOMGHmDyzJSHEtgM29ZKfRFlgkDjnXktz4wD/PKhDU7BM1bofwg/4ENwEqSQR/STCdztCF+XTnoh5D7yxuUnz585xdLjO+FpOiwXXX1Kht0f1tfQ/9+9C3n2jrHK+X+kk2GFTa5kzFMOGFp9FeYw8ot1dD3yK1x84hx74FOXD97mmX5OXRH7woy14FmXG+bjHM+oiHzLHkXo58jw+s7xRJt63bNJ2POd6xLCRxnugjbkX63V+8KG94Dc8jXBclrYkX6UuroFHOepDTjj+r2R+hw8kZA25RZaRyZTbFvmlLbjG4AderMd0QmPEwefxnvEAfiqkzf9U7KMfbP+YRyklSUa1tQ1ahKvv8axuoUwHl29sbJE8vnOfYwiJ6BvghxwiPw7Hx36Vzbgu9yXkhjGevgLO4AJ/OQIHXMGtUi/nkZ6FMsA1CZzhK/krZYEH/IH6+wVfGhoaLc+J+2FeSQiKeIKzUyz3v46Sc6j6+/QcCKmgvnyvSm6gkE2pp69bhVJenD/7/DM6ftJxUlLWxZdcpDvuvF377Lu3ttpmSx159BG66pqr4xdC7r/vjzrzjLM07c23lErSKnj+22LzLfWbX/9Wm2+2hXbeaRedc/a5wviaP69NF114sds1qMZKfqXssKHDNeWOO3WFDbT99j8wGmn77bu//vzyK9pk/Ka6c8qvde4556m/uzeWve7a60WUEWP64osvtAFyrI2pbcTeLOyjctVVV8Z9WI499hhde+3VZlDJhsI7evLJx23gfV1nnXu22D/owIO+qxNPOlnbfHVbNdjZLEvUbbffoct/eYWydhLffMutOvW007Xr7nvo0MN/oltvMw++s6+efOppHXPMserry6uuoUllz/84BnEu0pc62+Zp6bHj4p5GI0YO1/wFbdpok431zb2+qU1t/BfK/ero7lBZ0jrrrqdTfnaqjjr6GO0wYUcde9zx8XqZZZfTEUceZSOn37mC7rr7Hh1/wiQ7jYcKHM8862ztsNOO+tEhB+uGm240fofprnvu1rHHH6eZ789SfUuzklxW3R7H2ewt47E8Safs+O7XGl9cU+dfeIGu+NWV2v+AA7X1tl/ThhttrO//4IexzrL5cMONN6nDTnaFxH8uh7PD95NUWs3m1bLLLa/tt9shtncmndUeu++p3XbdXauturr1nJz++ue/6OijjtG8ufN14qSThAG+17cnancb4Becf6GuvuoaITPHH3eCHn3ksdiuI4aP1PPPvRDLTDrhRH3rm9/WxL321rLLLOdgwKCYf/SoJXTSiScLGdh6223FJqkYbBwx+gYM2D4w1eSrr9WVrueYY4/XppturtVXXzO22xmW16GWuZ+dcqqeevJpjTP8CTvsGGkhKrvD9hO01ZZbazvf62rv0BKjl9R0G6n9bu/ll1tB39lnX91z97364wNTVesxK+PgQ8k1Kknpft979rnnte/+B2jp5VeQmadzzj1P511wodbf4MvG6Rodd/wJ2spG9NHHHiucYjgaMCoxyghkhXQ6rjrDUdtvZ478w2jN2XFLXpaD44BZ+4tf1CYbb6wGO4iy6bRmzZijMUsuqe8fdJBOPOEETdh+ey29zDJxhc7xrovVOj/43vfESpGjWcWz00465NBDdcevf61LL79cs+bM0qSTJ+nRRx8W43Fvd5fmzJ6ldb+0ts4+6wz95PBD3ed30iknTdIUjweDB7fqkUefjH3vhhuu009+cpjY++i0035mum7Qa6+9GvfSmT1rhlAV2ANIqWAnSd4U2YDv6rIDam/t+vXdHNG+VQ/8carvJ3p/1mwHJ1r19FPP6PXX31Q6lbGj7AX12QEww+2QztaoZF1p8uTJ6untjnvojLUhnbd+aDHVllttocefeEy777Gb9vjWN8SXliZ7TJgzd7Z+deUVamufr5L1xWw2Gzfrg5euWKw0wCk1atQoPfLII8IJiVNs5112ic4OvnI0fvx4XX/99fHVCxw12XRarNSgHXhN6NhjjtGeu++u/b7zHd1/773WgV9U5AAAEABJREFUrebqCvN25vTpVKHE/6dCEGVznmdLnmeXWmK0vmFce7o6/byknSbsoA2/vIG23mpLX5f10ovP+yjts/deuviC83XkTw7X5ptvGqP79IU5dnrcduvtEh5dp9tvu0Onn/ZzMQ4zbl5w0S+0p/vSwT86RLfcfGscX3/7m98NjNt/f0N77vENfX2XXSO/H3rwT+KHE4hVnDjr//a3v4r9mNgb67DDfqzEeBfMa/J9nhNt+Xmm/zPSXrLALm4sNM5Wl7QoycaS4i+U40GykhrP/s9jvPl//OdBLISgEIIHxaIa7BDZaKON7FHfQexq/n/k/r8vqbOapM8FD9xXIp2Vo8UhXvuIPHJeOXL+ccnFmIh8EBEZPM0rsr+DHQNJknjCdj08/Kj0cXVUn/9v2ay0T+X4WfnzUW3zSZ5V6q/gUzlW7v+7juBKXZ/oWJHLypFC1fSpOGCHIX29UjaEoIyd1KzY41OzIQTxlRVSveemXkcliUgXCgWx4S4GHwoySjGrPoguEYXjqxBE89NWjoHPqjVW/JEHZRsYRJ+IOhKBJRrJ1zlQOhe0tcW5sKauTkuNHautttpKwGP5M5G0v736qg2L18ReNkSv2Uw3lU7EyqD6hjqlXOcXvrCiiAwvWNAmIn+dVviHsDrKyvbUqVM17fW/xRVETU1NItqV8pgHD96ZNi2uEoAHrFwY6/p5XbDPdLPiZ0lfb7755hozZoyee+F5w3lD6utXsGFWk8nKiKtsngKvbKcKMEWfCtYbSP/HRDV4ULMwNvjSCCvp6kxzOpcTPCHam7eTmMgzK5RYjg0N66+/vpZddtkYWeZ73/CcKB5fe9l6661FxO5BR9V5NSpvvLM2ctArrGQIeLRdCCG2M21B+/CssaXFbTpM8BXjapp5MYD/h/8PrSTgUi/n0E4J2ouoInKw4YYbxn1bamtrVbBBS5SSOYdPniIXLLXndS+WFtMmzENE5Sttk6RSAi4GMBFI4HBeMn+os8W4YxSHEOKKiUiX5Zil2jFSO79dafNhiI3+tB1PSy01NkbIyQet4FtJIQzoYyGE2J6V5yEEIc/UzR4/RLlZcbCgbUHErbenT/B71sz3RT/54pprCfxefeVVETkdOmRY1Os23HgT8epeb2e35s2eraUsS0SaN9hgg5jvvvvuE8u54UMFpw870rbwhefwo6WlPsrT0KFDBY9ZWQa/iVyzMoLPrCK/9EPkBlmA50X3Z/bC4is5wEHWOjs61NBYJ6LjI0cN1xD3n8a6WikJymTT4hwZHTG8VexlQZ2s3AI27YFMAwvZoC7kLO2+Ca7wlA2vk5BSsVAS/Bw8aIgYcwig8dUm+PP8888LPrKaoc1tiEzW1dYDQrPfn6OKfDE+cDOEoKFDW0S/bW1tFfXIP/AAJ/oB98DHt+3vdt91GXBm7GGsoA8ir4wrjFvICE6YEEKkky9o8bUj2guayIMMsyIHvGvdhxk/aBfq4zn5gEOdBfOa87IdEMFzXuCmx4bAOOFz7vlgu6IkYCSptJ37tcplEsHTwYMGqbYuF/UzZB9aieDzGuFcyxNGO2MG8vPNb37Tjs6VxQ/6oBucWE2zu50Uf7aTjtUXKfcNvkbFM1bg/OXll4UzE/miLP0TvFkFQR5g1dTX8+hznZLPNfVV4v95HPAERwdL53Ji+RwDDBt8/fMqqEKqcuD/5gATCHeZ/JG5uBmlb3Cf5NPqX5UDVQ78P8oBjNqKUq5iMSqc/k8okBg3KLUYDbzKh5GAIotSiFIPS/i6yoQJExxd3VQo2CiYGAoopSiQKMLkC1b8UV5RkCnLEuT29naxbBUjAqOkzlFMyqP0UgflMExxAGDwouzzLi3KKIYACvg4G8IZRwO7bEwV+wvq6e4VEdz6xmY7LtbVqo5Gv/XWOzasXteyyy6vVVZZTa/YILv44kt08w03xCr4L21jkSNOic7OTlE/tHPdNm9ejBLCE1sUhrGKYX9JKMK8687yY8qScBRwpDzHj0vwinowIKzR+29ApeQ+RhVLzxmHefWAPQy4xxgdQhCvy8AvlqDzOiRw2NCZ6zfeeEPwmucYP7Qp7QvvaUPag7apM89R5FHo2esEfGlHnBI4Ibj+qARuPAcuDgBgA7fTbfuyjQjwxbCAHuqn3XlHm/eTMcQwsmhvNmyD7xhi5MUJMWL0aEBHo9uMMQkpYUyRB95DF0YPhlSrjSJwpkDbQgcS58gHsgtOeTse2tvm2QHRo1wuE53e6Fwk8pJCCBa54OrcDkkinlVohDZw5dWw5ZZbzhHYzcVye+iEnzxnGTxLqOE9DgxopN2gu7m5OTp25B8GPkvecYSV3O+AhwMM3iDn1ANMZ/3IP/puCCHm4RxjHd7Bw3jT/yFDLMcHNo66NdayY8KBJ/CFNo7ITHNLiwgC4OAgP7Kfcb+AFnhL/4X/Bik3hjCUaV+Md1J9U1N85AZTcDkcAjhrkAtwoEylX2AAhxBiP6PQ6quvLmSBjQRxAuC8wIHEGIRji69sIR+8tkK7UwbnAHLDknscRrzyAVxwGWtHXVMFHzvkKANvkB1kFXpDsMltPlAGmnGQMLZgTONIgx54E0KI8kA++go83G233cT4A//gEf2X/tJkHjpzlCHaHt7BJ+BQr/xDpnyIeTh+VAK+PYrRWUe/pI8DkzqRG2DSNtCF3MMj+IYcgi+vCNBXOtwnaE/agvpwYDKuPvLIn/Tss09zSzg9GFvgKw5EbuJEYI8WnFLUwRe+Ghrq1NXVIVaGkefznJLPM/GqRLg/NRM+I/s+c/2fGvGFBT8j/kDxJMNA4dHA40YSPcb1nihi9N8DF1mqqcqBfxUHmJhQapusQH1htdXi+3e8180kFeXyX1VxFW6VA1UO/Mc5gIIZxwBjQp8PIfhM8b1WFHEUfIxvbmJAEA3n/XaUS/aC4T5KKfmIIqGQovCS4nPPb+QlH4ooijZKKIYb94GJYQEM8oBPVLxtQPR0dYlNbzEcUHoxojCYMIZR4L+09jrqd9SVchgmKZfBCIpGhukAFgowdbFygKjrD37wg7iiAMP96KN/qksvuUxsvsaeI0RrMb54f3bq1KnxnXacH7zXzKd7t912W63zpS9pl112ERt9/fnPrwlcwAkcMLahDcMtZUf+Jxk/yYOxRwIGuHIMIdhIzcV24BraieKy3wIbtqG8syqD99a32GILEZnbYYcdIl7PPvuSpjl6H0KIhkNi5wvGN7Bpa4wrosLQee5ZZ+m4Y44RkXjo3MsRQ97rxrCFF9T9UQkeAzOEAblJUilRH8YIRsgTTz6jCy+8UERNiZhzJCqJgUXb8J40eTBaaFP4QVsiJzglqJs6mKN4Bp94jkGXpILVpkAWWXka2AvFBh10hhBs6PeJaOjvfv3ruAnhAQccIAw3HN2HHXZY/BoDMo8cDgBRhLeIHsOQfyEE//+BP19jZCMb0MkqFvBDbtnHAkMSY4ov8gCLPLQH+zYcfPDBWn+ddaITiXfzicLSdvCed/PZkwA5guYK/R+o+f86JR/4I7v0PfiCoQiPyIxjiDwYfzzHOOY+zjf6cghBdY7kIrfcx2in/+Ds4h5tAg30Z2BSV9mOFOQJI5T66HMcy45s22Mi9p/AaOUe5VgNARwz176BNNX4cVkhSUTfBj6OK1aE4Dyhb5KJVRPI4Nprry1kHGMUBwG0sEIJXjMu4DzA2YjxC+/Ak3qRF2Cz1J66GH+gDXxI4J2yvMIX8uKQQQ4Zi/gaDk4sngEjncuZtEJc4YETgDGR8QR+kIBLndCILCBXJBwg8An4wIJvtAf1sroFOj8qAQPHFWUpA08pBwzuUXcIIa76gcc8Zzxio0iOOCvWsbzhrGCVFY4UeDlhwgTRH4CDgwo5YS8lgo/Qy0oIxm/qevzxR+00fUVrrLGGHaqriv5N/yzx2ulHIf85eGYJ/hxQ+bEkwoZPkz4W8CfM8Gnq/meU+YTofVQ2G/kMWh4R4zIfOjWDBIPTJ5kAPgp09VmVAx/HgYwnNjbGi5O2M6MYMjky2ZB8q/pX5UCVA1UOfCgHUCJDCPE5cxnKbgg2wDAIKvObn5KPZ8xxnKNE+vZn+gvB9YaUYXg+9zEsTFKi4HM2BLNNKDZr4974zbbQkUcebUNwj6jMsonemWeeKSJ/KLso0RgC4EZUD8WeuRjFmiORTMZHDIDNNttIRNJQ8o1A/EN5Fjj5Cl748JF/1AdPYjnzCt5QAMWfRL3cAxYGGcYNDhPwg4dc19fX2uYo2EDp1/LLL6stt9xYq6++qubOna2UjWT2XSJiVyzmVevonVTSiy8+r1tvvVVXXXVV3NWez39h9JEwguBBCAFUPjKBA/MERg5HDHEKwCMM39qaTDTMeQad8LCSlyM8XnutNUS0nAg5xju8INqIQYdRiZHDShX4wXkIwdUk4ofRBQ7QBK3winoS0z1z1gzxdQB2Ln/wwQdsxLwsnB4zZ84UNBI9Bh75gUUK4QM0uz3AhVR5FvM6Yo/BueKKK0YZwrB/7913hd7GJny0CQYWOl0IA8YZ5aEPWaEdwRMa4QE08xxDFicTxxCC228utz8yhRAiL+ABMOUfMhtCiMaqLz/TH7gBN4QBvsAvrmmPVCplkovxtRIqQUaRZ9qJdoM25JdrEnlCGIDDeaWfgDvOE1aKAJMINF+GoE/ikCAiP3aZZYQDiRVA7PyPgcpSdZwwK620gsGVjEffomM+32ejuMe8sWSUCio78coBq0X6+npi3pRlxAU+0x+yAW3QEEIQdONMrFzznArIQ+I+NGJEc//jUgjB/boQX1WolHdn918pFgUW8kS7UBfXtAPjFA4T7nMPmaQ9Qghx1QV8ZcUJr1DheKEMANdbf12t9IUVYz8h6t/TuSCu0kKm2HMA+WVDYpwgOCUp83lOyeeZ+Crtn50DhXw+DqLu0bJ71GNiUOV9Izr0Z6+hCqHKgY/gANEhP44TgBV2JncmDCbuJIVi7YfVvyoHqhz4f5IDIQRPPQPKJMYZCiqEYqywtPbtt98WUTnusayYZed93d02LFM2JhukUBYRJIwp3n+mPGNJCEGNzc1WvEtxfouKsec6lFj5h0KJMglMjE5g+Hac/9hxmogmS6356o0BxB3CMRYxmlBeMYBZDkw024WigkwdKLzUDyzmT4wEorVjx44dMIhsvBHdY9+C0047La4GePrpp8XmcbwrTvSP1Qzsqs5GX2wExqfMbrnlFmHovfjii9Fg5isA3CcKP3TYMKpTbV1dXKIeLzyWVmiN1x/xH+MtqyeggzYga+VIhLOzszPCxQDiSwTsTn//1Kl65tmnjdN9YrUCdKKw8xm+yZMn68ADD4xlSvZ+wBPahTEd2B1tbXGfgxtvvF477jRBbHTGBnS8jgGdRMeJBNL+5P+4FEKI8hCCjTvXZ4EShjmOCgxhPjuGYQzv+FIBfL377rv1wksvxU3XuGbX9GWXW07gGUKITgNkhLaM95IkPoOn0EKO7LkAABAASURBVKSFvySTivdpe+7zPATj4ee8BsGXDGj/Qw45RFdeeaWI1rPRG59z22efibGss8a/EAbKUR+woAMZCiG4aYKNyUT8MHI5Io8smcfRwWf4qIsVIRjwy6+0kro6Oiy6xbiSA5naeeedNdlt8+wLL4h37OE1X7fg/AG+N3/DDXGjufHjx0f+0Qep56NSCCEadKx+qeAd5clzNzRgqIUQhDGIAUg/BR6w6cuU6e7qijhyH/zhOW1XkRfykHgeQhhoa+sNFSMW+UJeQwiRR7RbCEHpbDbyDTxCCOJHXjM95vND4ZziOfd4DYIl6ET+2cEemWY/LGSJsjiJwOPBBx8Uss6GfyxJZwk8z6EbGsG/VBoYd7gPfOrlSHnukTjnPmVoZ/oasBiL3n3rLbF/As8oR2AEGhlviJYzJrI0Hh4BhwQM4IZg2s0f8nOf8iTOQwiLaNcn+FH/B+FSBOcLR55h2CPzjKXgguFPvYxjyD3j1/Mes5569tn4NQJkH1l78OGHxYoiVv7gdKI8MBknWZmDU2HKlClCrnG4rLrqymIlAXRQH3mhh+PnOSWfZ+KrtP9zOMCAWbJiwoQTQogDBNEIBjRVf1UO/Cs54CgHEwcyyIDO5IFy7VleOKf+lVVXYVc5UOXAf5YDwYZVRaGjz6MQ22qJm02xjBllGIUb45jN9VAAUbBRPsH8ORvPd0y5XX96+CGxG3d9Q50KjjT3Osoma0dlR5sTR9qCU9FROBLXuZqsSJtsOl5vTntD991/r7odbcrmMiJPf97RPDsX5PJ333OX/v763zRm7FLik1lrrf1FjR03Ro8+9ojefmOain2ObNc3KqQyytXWq6GpRWwgxg7iM2fM0iorr6pVV1lNbNLGNV8SqKmp0worrazjjj82wpzqCPFTTz+p4SOGadjwoWK38PYFbaprrFeNaWpsalCdU5JNC8PjueeftRH9oOJ76mHAuBGvINjoYTUVPM3lcrDoIxO8SKXNKGj9QKrc6+vvFXgMGtyqBuPy6l//or+8+opwvGTZUG+ho4F3+dnHgMgoxknGuGAcMKanUimlbZAwxss/XrsgEk4UHAOWNlhq6bFiF/WGlibV1Ob0/uxZeuvtaaKej0rBqJfdRqVyMbY70VXOhw4botVWX1VPPPm4XnjxeXX3dAneAb+uvtbOoUYhH/Pb5kVez/eR65R5QV5gkI9j2ka+LD+JE3WROA+mC52JqK78CyGoUGBTt7JFuChWNcybP1fLLb9sdPSstMoqWspyw+aVgwa1iJUAIQRBwwdpBD71IoecVxK4US+yWbR8Zi3DX/7KBlp6mXH63e9/q19ecblGLzFKm22+qYAHDGQFXiA/02e8p1nvz4zPRoweKeAz1/JKDUYlbYczQf7l7SyjTX36kX/01xR8CME2dDk6wuijcr+O910aA5pN33C2TZ06Vc8/84wfJ2ZdyTZ4iEfwaG9riw6Snp4ekR+nATIMHGCSQgji2gXlguLHfe4lC+sMljXwKlk2eRZCGCgjOfKelxEduPZ98mWyaXW5749aagkhi3PnzYn8RM632HJzO9ZqBD/XWfdLsX8+MPWPuufeu7WSnSzsG4DzowIzhGAZKCjrfghOwC9bx9HCX9q4VWiij1ZwhuaRI0fGjSGRCxxV0RFphxbloQN4tBM85MsNGNCUBw71cB4qPKBN9D+/EELkuf9T/C3U9+P5x/wXQoj8Anf5R13gQ330KcbabC4j5BN5QwbHuT8zdkx7602XKAn+wefEfYjz+XNni3G1s6sjjm8p97G57vO1DQ3C0TLM/ffll18UdOIMwCkwfPhwpdL0F/eIQl/cFFKf85+Hv885B6rkfyYOpDxQ8C4WgwweWTo29xhgOf9MwKuFqxz4GA4Ue3uVyWbFO6soVJlMJm7gw+TOMs6PKV59XOVAlQOLMwesXH5wnmEeqhgfRIC5JtJO6loYiW5sbBTK6Nz33xcRZyK4RJpQFDEagMd7ugXeFTZvyIviG4KVRyfmN+6hwGKAzpgxQ0TTWd6LUdvU0hIV3t7ubr09bVqMXBHNJTrH3jjLrbiiOL777rtxCTsRQ1t8McKPgs45USsi5SjLKK4YP7wDzOqBbE2NOhYsEPmgj00IwRu8gD127NgYoeVzYLOMm0mIhgsGAdFz3j0mmsw724yTRHrzjqKSDzrhHzxgR/R47yP+Ix84suKhbIOJsmSv3IeP4L3M8strFRuw8IFo+l9feUUdNppr7ATAIQOvn3ziCZ188sliZQPv32NAQlOw0cO4Dq3AZkVBCEHwYkXzkrbgneq///Wv4ssBlMUIoj3J/1EphGDba8DgBnfKgDuRUtqIc95HfvLJJ8WXDFg9Ah58Px2n0o9+9KP4fj40GZBa3PbAwBCGrhCCcDzJP/AMYUCGkB0MmX47mqiDuSuVShlEOSZ4Onv2bPEFAl7XgBe8Ujnzvffizvu8S047AsOg418IIR75DxyBy5HEPeokcR/46GhEWTFEoW/KlClabrnl4uaC1IXDJWcnEP1ozJgxgg98Ro6vHSywsQ0ceEZe+hCvohBxxRiN8Kn0YxK8Ag7ZMEThGUdwgx+8x57O5eKGdRi4OPOInvN+OPjBU+QLHrMShpUtwFxzzTXtcGqMqwtCCO4qxZgqvDCTo6ENntDAsZKcMX4FATrALYQQx4sKjpSFj1xzTFn/oE6ucTwAB2cIS8x5LQDnBP2az9HRl9kngdUkfMYTJ1ehvz9uiAlulKVO5B3Y8IL7nMMP7kM31zzjnOeRH+5L1EcUnc0HaS90IMplzUPysSKK1Qk333yzcABQV4V+8Kf/h2A5stMB+CEEN8VAok5fmPxyHE94VSCW+Yj/KvSEEAx6wNwE7qI6XQ/9mXzgB31jPX4x3oErbf3G66+LH/WHEAQvkbMLLrhArEBhQ0pWHQOHfET76TfQzqqnGju6kOtYPpWObYkTMdhpQP7PcxpokcWYAwgOAkXiHCEiIdhcQ1oIAwLMfe6ROMfbpXKinu4+e/B64rGQLymkcwMplY33S0Utug6JDQzfD6SQ9lhR9BxaEr8Q/nc9FZx4Rn0IPXiFhUYK98olT0BO4BEML8J1HdTZ29Ovzo5ucR5x8nPOY17n4R55gBHLKaW+3nzEmSN5wTc+9zPyc53vL6q/rzAA1x4/8IMXES9fg3cFT559XCrbG5i4HIMRifxle4C5x3k1VTnwr+JAysohS8qQN+Qw9inLHvfq6+v/VdVW4VY5UOXAfwEH6PPMOSGEuAEtCnXKhlTJYwBGwKRJk4SRwBJqNr/D6EUBPuWUU7T33nvr6qsna+ONN9Qhh/zIBuVgzXfENe0obsbKYTqXUeJjKhVMackKrNTd3amOjnZ1OuJX60jzVxxB5bvSvK++4447aJ+9vqXLL/2Frr326vjd6bXWWlMPP/yQdthhO/3gB99T1mXKjvLuuefuOuKII+K3uHfbbTdhSLK89c4774zL38ENJR6DmGXziXUG8GYTOr7RTV6MITZle+yxR7TOOmtraUfN5Ej2gQfur4MOOtDOjev1zW/uqZNOOE733XePrr/+Wu2884768Y8PjrSwzN6Eqd5Rs0w2K2v1YhzN2VjIuD7OcSyMGzdOLL3GMMdhQr2srEBHgB/FoqOijqIHa5PwTT4nqg3fOJZKBVdT0m67fT3y4KGHpmqnnSaY54fo/vvu06233uy22Essaa+rqzH9+2vcuDGS4VK+YCM5lU1HGL2O+I0Zs2TcIyDvKPbpp5+qu+76vd5883U7PZ7RMcccpUsuudjRvUExgQPtxGcVZ82aoRNPPEG33HJTbJO0YRJJX265ZTR9+ru67LJLdOedd9gwetiOhLf1FcvFUUcdEWWCtjvggP10ww3X2dnzW5100iR9/es769VXX9Euu+ykbbbZSjL9M2dOFzyALzWmpaa+Vr09XYIn4Mt73LMdqcy6bt8UDqNoPIZylCl4Rdnm1uYol6x0uPTSS3XF5Zfq+ReeM43P6bzzzouOI4wcHCzAAz7pS19aS+87Sg9f7r//Xl1zzVVqaG6M93K5jJDT1iGD3NQDK1SyxgM6qLOpqSG2C3sy0KY5G04Fyyrl9rJcI7O33XaLtt/+awI+O7Bj+OMEO/bYY4WTgCXvONgwenmlBkcV/bHXUfnguRrHCo4NXj+YP3++6K9tbW2wwrblgKGNMcsN5IvnVrKjMc+rGER3cTRwpM5HHnkk9qFNN9lEbI4IXPo8EV/qpG74y5GVCmnj4IoAL1acIOusMACHnPUFHBC9DipwH329YKcWz7EZKER/sHcvOg/67DRL3OZl8wg56lrQFvvgrrvuYpTzsc8PHz7U9kHBRYLHp754b+zYpbT22l/UhAkTIl2MMznLCnynfQqFfr399jQhOyT6AOMQYw7tQXuzUgXe0P7wCb0H/Ngk75hjjhGbNq6zzpd1wgknWAau0e233aajjjpKjB+8vrL77rvH/ldjmikLjR/ku61801A0qwJgPe51C4cIF8gsuj38CSFYlvJKslnTmLLMbhw3Fv3pT38aV2NMnjzZEfoGy3ZnXN2BkV7j8YZ2IGjTb16PHDk8yif0wU/4wfjF2HX88cfGceOn7of33HOXbr75Rn3jG3vYUXiiZScbx03wBideU3ln2htK53LxPn2+zU5G5BN5SGUSdXd2uD1K4hWR6iaAYsiiSRffhPBmPFll7P1K2zPORJmkUmJZDdeLKLOghhCiQIcwcORZCEF1TU1qaGmJx5TLMvG5hwuvNPfx8HEPT2efBzLuM7gxwKQRfA8qAckFoFOSSon7DHa+dF8qx3rx3CP03LMUxvsMTkkqpWAaSjak8TDjEQT/WkcqGo0b9cf8C5fzMBjlHZ3odUSDPEkq5cElH+HRucCZI3WRjwEiJnsauaZ+eMZzPvvDoIcHrWiY4BA7p2FSJ3mrqcqBKgeqHKhyoMqBxY0DKH/s2s57osy1l1xySVSEb7NCTIQOAxvDgUioNVgRoSPyiwHT3dERo/JE1Mo2BNA1iDgTEcXpgELMe7bsXv/9738/foaKaP4555wTFe9zzz1X3/rWt2yEf1PUTxQK/gXPrWPHjtVmm22igw/5Ufx8GO+v4xDAyGHzMN5XRYkG/+ZBg2zblSgq5mbeuT7xxBO1k415DLc11lhDW2+9dTTA0B1arMvsvPPOOuuss2zwzbWT42rxjjorCjAawIkd3Ndbb50I86P+Q4dh9+0ttthCRC2PPPJIQR/L09mRfazpQJdACUcfQpewIhKVfSKz8AucqYNd5TE8Jk6cKHhIFA6jEscChi7GI3sbQDuGCWXQW+A754l1LPQzjDAircBig7y99torfnoYOBhuOEw222wzwQfafCk7MDB8MFCJYLOxHo6gZ59+2kZWvcaPHx95x7LpU+wYIorMqg70PXa3B956661no+xtYXxiVBGBJ0pJm8F7zsGR97BZ1o0hyucXgYGc8Ik3nkM3KyGgBfmay7B5AAAQAElEQVRCx4r0ORIKn3gGX7kPLN5xJi/v/O+4445ifwPan6j9njaEVlttFcFnYI8YPToaYMsss4wdHA8LmUQe//Lyy1H/pK2oC1nGeKOdkHMMJ+SMRD8AD/gMTOSctqAd+dQlX22Ar+xFgNPqiiuuEHnA8zvf+Y6IQNOPMKIx9sAN/ZV60W2hizYdPHiwjeWlBW1cUxeOA/oe7/fjwKNMCMFoluWMccn8vvvuawfWj+MKGtoAeWGlC/TgSPvud78b+yE4k4DNygHw6LG+HOXTMKkPPAkSsDIHueEedUI7Cd7wjHYouP9jMDIWQAM8ytneoAz9Gfwow0oNeIVMIc84GcgLndgmyCD3kSfGml47h1iZU8ENp85qq60m5Ad+VeQHmwPckC32GQDf3t7uuGKDTQapG1zAlX09aI/DDz/YzrVbhbwi8zhL2HSQceUb3/hGfP3n/RkzBA9w8sF/aKPt4A1jBefIBO2CkyDKjo12bBDoAqfIE1fe7HGHsQga2P+AvoHj8O033hBjBHJJOfiIbPTaGAcGuCOb0MZzg7IDcJydlTvbYfgDUY7VLsCjHwATWcTRAR+gmTKUjTT4AictG0CuvvrqcRVNbV1O7gTiB87IBUl2VnLv85qS/xcIjw3pDsrnv1gy1N7WFjcw6e/uHhg8INKdHiOdjhhCsCwE+T978+0RsmGM4COYdHQGEwaKCNdGOZ2PjoCAUZ6E0CK84md4rsggSvYbFByF71WPvYMM8AwAwGQSwNtVcOcBT3aiBAb1FBytAAybktBRgE9kA3yAS/19djyQN4TgvplalCI8408d4A1sHAML5s3T3FmzPC4lSudyYvBB8EngjcdO/jGI4RllEIdeYAALejva252j+lflQJUDVQ5UOVDlwOLHARTybbfbzpHhY4Rxvd9++wmDESUY4wVj9Es27niNDepQYDHoMdRCCNHgRslkTsTwxNjDmMSoYK5mjmdp7x7f/KaAiZLKagOUbj4fh1HEyoPV11hDnrSjox49oN6O/TFLL61jjjtOpzmKffwJx+knRxyuI478iY497qcx7e8ofp0jyN2dC6wGFLX5FpvpZ6eeonPPOyc+R6nHaEPZxzjEGYFijf4wbtllY7SPz+7hCMAw4rNZRAEx3PisFvjrY34sr111jTXiagWcDoceeqgwvDFAMZAOPvjgaHzjpMDgisq4+YYBs9Zaa2nixInRuCZgQlUY4/AEfNio8KSTToptA7+Av8tuu2nI8OHCYMapgI5EOTMgHtBR4OMXVl1VOHbYiA7HBnCgDZ78+Mc/jg4P2hrDj4KbbL65eHb44YfHz4dhLH7xS1+K9Wzi6DGOIOrHwMTZgeFHdJVPpcFbos1ElnGkgD91YXjCf/BFbwJnjBjam/0nMGThMboVz7kmQov8wKdIiw3/hsY6qVzQmLFLRofRl7/8ZctKsOEyWqef+XPL7U+jIXTQQQfp8J8cFtue474HHKC99947GkgYzNAJPsjh0UcfLfAcP37AuQGv+YQkxmNwwKrCF3TB4aNGaY899hDGNM4H8AohiGAQbYARCs/X3WAD0f58eQJ+wCtkD75R53rGm8BXpa3pN9E4NmIhBP/vvyQxXUsKA472Q4ZIfhKdB/AuOhF8A9zQQzEwMZDRYdewTNGGtCV5f/jDH0aHAO1PG26//Q42aBviMnFkF3ppPz7FRzsA00px7IcE9eA1z8nnKuPmhRnry+j6IQTxDFwxatHPyYNujh6NTDIucI8U7/mEzS4ZQ3CW+NLVJdE24Hzs2LFCBoA5aMiQaBiHEGIUHT7QL3e2847xB3jIP3hTD+PPVlttFfs18omBTpsBCycA8LE3ho8aFfPQx6699lrBm/33319cH3HEEdprn33E+ICthFG//vrrRzqR3bKDjNRlhP1XipsvbuL+gcyOGTMmrgqAN1nziKg7soRsY3MgI6xqoJ/QP8AN2Dg6oBmHFG2L7YH88/oPddXX12v77beP/ZlxlTGVfrO0HVnIGbKM7NKf6duM44yxG2y4oZ1P6bjPiWzIF4t54ZyCD6+99ppwMG651eZaYcXlpCTFbaeym61k2oo+r/4lizsLiPwjUBjzdG4Eurm1VfXNzcrW1bmxaXB7ECHUHS2EICZILfw1Oh+nvK/HkTIIdhRwl0eo07mciLSTYn2O1gODzoYhz2Yh1M8AxaoDDOpalwWXWN4DLoMhsHmeyWYHcHAkoNmeUGBhuFM/tDDQhBAEPGsgYlDNugwwWPIcgp8liRioKMsR2OAND8jbZG/cYE+kKdchfu7YlYGdMjgXehzhAO+YjCPefspyZAVBxZtG8WqqcqDKgSoHqhyocmBx4kCHgwGseuMb0eMdFf6uI/VEUXf6+te1whe+IOZTa7WK87+NMRRUjHwMVTaUCp4XMWyZM5mPidxhNOBYYN7FSMTwgye85/61HXbQfgceqL0dqdxuwgStvNpqGuXIbMmBBCJ6GDMo0NFg85xMOSJsGBqU22e//bT9jjuK99sxejCAiGJjDIAPxvhWX/2qvvHtb+vwww/VxIkTtZGNPPC0VuupPFjlSAmawI0vBgDvcEfuD7ABuf5XvhKji8BDH5AVZ33EL+ow5guK+Y477mQD9Cfa3cbi8BEjRNQbw7KysgEwBCkIWKDAEwllJcLSyy0XDRz2XCAP+hEG+bf33kv7O2L77b33jht3DRk6VNDAO74YFRipRI9DCELHgm8kaAMODhQMJYwtnBsYEfANHFjiyyqAWhsX8BFjkMgoRvNRP/2pWNVg5dCgimpobBR7J+zuqChGNoYb0XQMLsqGEKLBtOU22wj5+ZEdDF+1U2lJG3PQCRwCPPAUnDDIiDzSJiResQghCFxYuo6RhyylUkGFYr+yNbUGUdaQYcPFagNWNxgxwSfkBFjfs6GLs2iio+w4rMANAw7Dalk7e5Ar9ihIUqko13t+61uCTqLNyCqrKqAZxwzyCq7djohjgMFLeEOC3/CPezxrbGmJ8kQZcBo+cqS+aMfJjrvsIngFP8EHvXHe7Nma8/77bsKSaqz/YtCiH/tG1HdTxk3+4TChDyHz9Cv0Wt+Oe0RgQK6w4oouUoo8wTjEWQZ86EU24Cl1Huh+duRRR0WHzngbqYOsSwOno2NBLN9k3X7JceOiwc3rQNAWcbDuDG2kL66zTpSFseYhZdG1jax4xvVWNrjHu38NGTHCRmQSDXb5hxwio7Fvum+XnSpl6Cu0IWMOK2zpZ/CbtqQP42RknGH/BnDCkAcv6GIFCHKLHCFbrARGfniOzKy77rpxP4QmbBzLNq8WgV8LtLufsgrH6EXDHWcORvK3Jk6Mzi8cLsgK7YiTJoQgnIY4VZB5VgGEEGJ7m/lxFQ/4IkPjzYPBC78WEkIQPBI/n9NG8AKbAhpWsnNu1z33jI492plXK+AH8seYQf0h2OnhwGXRRjvj66abbqrNzWtkHljwklXJ8A2eQAP9jjGMvocc06fhC2gwtnI08nrrjb+L/Q3oE6x4wHHBM8aQEAKnMSF78eRz/N9i7wBg2TqR/h5H++mMCA4TPsZtpyd/OiodEIGO7fwBAYj3krQnzZTlOa0knXWWRD2d3VrQ3hHPO9sWqNPnfV09KvUXlO/pU3dHlyc0e5BSGdGBk1RKxUJBCCGeMI4IL7jE674+gYdHJVEneZnYGdCkRH19eXW6zh7Xwe6/8+fOV4frYG7uXtCpDtff43rz+aLyxqFyboQj3kXfB78u5+0yDOBxT8WyYpnefvW7jnI5uH9kpJDyAFeK9c6bM0fdCxaYrp6If+Sh8TXCkulS9VflQJUDVQ5UOVDlwGLIAZRoDBqiShimLGFljmufN098Bquzo91zYb91AAcJykU1tjRp0NDBprSkUr4vJlufVoZ7HaTtV31DnVpbmyUrrkU/HzFimKfJYB1hvtrnzRnI72ecz3j37QhHnsh5/7tUKoj30dmUivP+vp5Yhn0HeG+bMrzj3uOIP89597ehqUGtg1qU2Fjs7+nS/DnvxzLdxpslrlFhNpwF8+cKWhqMXzrnOd51Us+01/8mnoGDTF/b3NniXXjwwaAwgh/5l87llLc+gL7S398nDIwF7e3KW3nHKEN5B1fw7uvuNKySVYe8VYyglsGtytbm4j3oZm8FcCkYX3DxA/Mrb/jd6s/3asEC9J42haSsmtqsQjpxlpLKKqpgQ1mhpHQmUb7QJxeUHDVvbKwfqMP8oS7ev8eo6O/vVaHQL4WyOO8x70hF7rt+zue8P1PZmqx6jHdn+3zBU2ghP7QAp7auxnpSj+bMmiF4R9tAa0fbPM2bPcsGoZ0trgM80tm0ZL7TBpQlT4VW+J13vU2WL9615z76YX7h6s+2tjaXlYZanqC7cs0nJmnnfG+3o9odxmGu5trI7rTxnrJ+lraDKsmkHLmuEe1dNM3ICbiS4Ad48s44+yuABzRmTHfOcsI5ONdbbnKmNcq85ZS2Ssz+suFBC6nbfGL39R7k07JfsM5bMv4dbW3xVZNMJmMnxjAhk2UbxJ3GEQMOnRdjCx2Y/CTyYlxCP6lgGUOeBuEEcsXd1ue5T1+1QAlDGFqBOWfWLGHAIr89zkfeTgez2ubPV1vbfFEXzgefmLSSeN2A8r1dXQIm+AArk82Kc6LR6Ob5nh5363xsh5R5C47BNMVAmJ11ZdMaQojPqYPEng5ym5OMtg+FKLdDhgxyvoG+4JuCn/CwbH42NjfGMQQaoE2W67JlPN/Xrdq6nIYOGxh/iqW88v09RrGgAvLv67qGWrW0Nqnsa+waDG4cZa7Mw1TBZJRUMC+5Br9pr78u2seDlJJUynZGp9h7IYQgHCsDNojE6hTyF9ym0SHjvCEEwEQnAW1VdJ+nPWhT6sDOkfPjwMAJwLP5tie6PD4UjQPtzevV7XPnmsxidLTBf5wiwAA4bQ5/2P/ABBj3nhjVb3Q/yeYybs956urqiH2zx3JHP6AP8/oD/ZQgrImOmzaymhlYbPjK60qjRo+Ir1fVNza6qrJRzZsNKY/1wTwtK3Hf8YPP9Z+7+OJNP5M7FOQ8UdU0NChrzyNRegQWoUQI6ShucbLFhPCRuDffXsuQJMq6fNmDFvfIFMtYuBvsASUhXAhMCCEKMx2FfJYmUSbm9w06UdYDC3gQ7QenWgsg9xd4oKTDhRAEfg1NTSr09lopqFWrBz7ykZ8BiU5V8IBDB2o0DnUNDYKumDwoQRedjE4HLgxorHoAV+CEYKXEgyL3qTvjMuDECoOyBzPut9iLOMhePergOcsga8w/k+FJsduOkE5Oq6nKgSoHqhyocqDKgcWOAzWOkqHoEgUNIdiYs/FoKlB4Wd7NPJjO5cSczXxb9pyPgYKCyxzLvM58yRyK8lqyjlA55zlzr7VKoWswh3LP4MWSeCKAzPc4/IHPnE7AgOfApW7yDR81Km5KhQ4DbHSDCs5RJ3EB6qUMxghloAe9AKUYHYhyFfjgDl7kG7vMMiJaUxSoZwAAEABJREFUiJIMLOhmSS55UegN+iP/MB6gq6WlNfIIwwjjKgQr0TZaKMxz4GH4gRe6EjoRzzASwAdDhZWZ5EP3yttAIIJXNoxMrkZ1DY1qch2NzS3K1dYJvaq7kyCM4o8y0Ei0nPqgjyAL/AZHYFEXOETeud1DCLFspNmR6zrrYSEEgw7R+CESzaua0NPgaHGdy7DigQSdtLcz2+nTEI1I7oNHCEG0QzRWYw0S7Qp/4SntFEKw0Ze20VEQMGhrcKYdeI5DBTpylj35R1293V3q6+n21f/8sRKh0fofqzLBifxEP2nTWhvtlANmCMEOgJqIB7os8kZe+M45fGc5PjAyC+sEZ67BGRlF9uFnpRzGVbuNOfDO1tBGDVFXBR7Gd11jfTQqkf0h1iMbjSe00t7QR53wC3qph4SsorNSD/VxDz6Qn1UUkXL3MfgFHSFYj7UjgXaqqa2NDgZWP1AevClPu7GKgzYhgQ91IhPIGXJD24BLCEFW4CPebiABg+cFG7fgRjlkl/pDCFE/55yVDPCac+wF6iXBC67hLXyjn1Kec16diM8NB9uBeoABjbQL5wUb8jwDLtflclmyPaJS0YfETVsyuLKHmJQdWf2inUIwXh6nQgjqcvAu8tP4Qx/1UQ8phCD6f6PtDAMSbYOc88oS9UE7fGS8CyGIc/lHu/sQ62cFDOe0FW20iGbnpw6cU9SLXcEKF/oa/YRnIQSKutpgVqdlIuwwy4jxAccKtkwIQa7Y6JWizUEbIDcUxFEArsgVMEMYwBEc6Mv0XyNJVoNOiXPGAvbI6OxaMPBqkvu1Gahivj/mQ9bADZyNWLz3ef5vsXcA1HpQrxi2rARosweKhHcNIUOoSZWOjTDQ+CTu0WEsPfa09YuNbZiwgYlxzBI6YM6zxxXvImUx6nltgA6E8d5jI5sBkkGVpS4MlFzj9Zo9Y4ZYAYCAUQ5PHYMTnYV77fZYIszuHTEfm2VQjms6B55NjHw8nu/PnCnOKQcsytFZOGK4s6EfS3DwvpEQ8gYPyAxOnMMLyrI3AHTOMZ+gm3sz3nlHf//739XtgZZOBHyUECZGnldTlQNVDlQ5UOVAlQOLGwdQkFF0rWH+L9SZ+7nH/MkDrlHAUeSZLzlnjq8ow+gJ3Ccvy4Qr5SpGC/MsOgVzNkZTRXFG9wghWHUou7qSfGJ9tzhgGBoYkeeio9KJo7hEcNH9iT4TKZ89c7rLFKyb9DrC1e1yeRcvOvjd5whot4hEgwcGL8EE8HUB5+2Nu3YbvKIx5shnl+d2aMLwwHgjodCT56NSzsYidPX19Toa1yZgZLJZwZempmZh5PCchM5FQnEnIosBBn6UAS8Ubq7RlTBo0YfaHBTpaG9TT1enMIAL/XbQ2PjB6TJAT9FqSiqmRXgmKYMKMdXYaMdAaLKRg3JP/bQ5qxSgr8Pwqb/oYArPQghWcZKIN6tCKOMbAr+8jSjaS/6lczlhZM939BLHEHzL2gCtGCe0OxFldD14UHRZzpEj5COdy8UgT5QZNyrGa6RHcnWJOCfYEp9L0aGAjPXZMeJLwRuOyEHe0X/wA9daR+lDKqjPkW/0QhweBhjbvMO6KLiAL7obOhwwMJ6USgljGBzhBW0Dn1K+T9uBN8/AC/wtbLKwiaXlGFtmNqB8uzhgiJpe+IfBG0JwRNr3HUHnNQT0ZuDQxsAl0a+QGerjGbTCU+pO58wr85b7GKPkB3/ogueLZLts49h1oWPDN9oXHRh5g2ZghRCMZxDODdoPHIBD/8RABYeSjWfxcyCMfMHBMe5TJzhAN/jCjxCC0NdTjhaHYNg+8lz8fE1+eFBe6LQA99hWdpggS+lcLvKM59AOjovKG0a8VhD9LLGchFTKd0PkMbBJviGcIZXy8A5ZiPmNA2VDCG7iVJQrcAAu9WO4d7v/Y790WT7ATf7xjLEKgz1JuU4n6gImfQ955pzk7C5WUghByDFjB/Az2Wx0CJGn4EAm8hVCiPkoA76VI/zEfom4me/YTR4EI2/AhbqhA1mlrZBv2hcZAxcTJ/o6CZjIOc9s2UuJxNjJ+euvvy4SQVQ2XgUHZAM54Tyk0hG/YjEvnCzA+jwns27xJh+jF4P/6ccf12WXXRY//8CGJuxyedD++0fBRVhJdLx4NMkcSQieL/Xyyy/Hz1awfARhnjF9uvjcDRtZ8K4RO8zec/fdiga6hTyTzVomUzFVYHR6snnhued09dVX68gjj4wburBL7aMPPSQMbzpKcCfvsOH/0AMPiGdtbfP01z+/JDayYUMTdrmcZmOcDvLKK6+IjVx4v40dL6+55hq98dprcbl+JptVraP1dKgFrvfZJ5+Mu/PyTiCJjVoe+9OfxJI9OhI0gR+GPh4yNsng+oxTT9Xxxx+v008/XbfddpvenTZN5GWyZACEN58khYWZ/pFjJe/CotVDlQP/GAesD1QKVGTpHzlW8lZgVI9VDlQ5sPhxIHgc+LBUX1dvRa9sg6nH+mFBNY4u55xKhaLmvj9bqSTx85J1waISz+vWDqVUSiiNRNusQAjDEKVYNkBKVvTJE8wm7uc8D3OffFkbEkS5ibzXWPFHweUahRlY5KcsBhZ1AYvyGCEGt6hO7mG8sEKBZxjMdTaQ6hsbxTm4URZlOG1cKYtCjNENfIxHcLF2LXAjH04CjAg+XUZQgjm+3vqDZPoBEI+V83gj/ofOgoKey2SjkZo2v+bPmyfe90Yx51nwPXQpjFd0BiJ8RBqhAcMKxRsjTP5Fw9nGq0+NWlmDh46Ixm46lVXWvEwlGbOyZLwTZWtq4zFJZ8RzYJfyRRubBVU+bQwO6CoY+ehCwAVOk4Mf1A/+GIHgh8EDjGAjjjzR2HCbdzjKjcOAfCSMBQJBcnsTgYQGDBIMZsoTcEH3gi4McI6VRH3gAF44geAP59wDB/DkyDVt1bGgK57W1jYIOosFC7MSi2BKlAdP9EvkD/6y6oFy1MueCTghaOdaywfR76wNT+BTD4AxyKGHc3DBgYFMAbe+sZHbAucQbMSbXgw14Me6bOTDW/BAvgq+xkjDsQAMyhVtSIUkUeSp68ZhwMqIKKd2ZpAnhBDr4T9wADcSzqn29vlSqaBUNm0jmLYvuP0Lzlqyk6ZLHdaP++0ASdnp0W9HGc6xYr7PspKOrz001NcqlQ5KVBKvjhT78+bbAoG3AdtZ5msbwOjBJlTQRt20rSvymNCrQl937HuJ4Yhf2fWbppKPyAxL9OF7f75X8Jr7IQTJ+ZG5Cq8oyjWJ81QqxSGuOiJP2fwlxbrjE6m/z3WVGX8AXZRKIcp3T3efqyrKvrDoDCgX5WJl41kaKFlOPLwUVJurUSqTVRISZ/AjxKdUVqKglO/l+/rNp3q1DBqs+sYmwZ++Tsuc87DaRj7me/tUNt8YE0mUKfg6nUor46SyRD7GWM4LPb0OFnZFWIn7UjCvguFAWzCNBTtYSk60fU9bu0Iwr0gunMvmFDJpqViSXDZlHEseUwt20DFGmkjhLEmcn3GUcY/n2EOMW3k7mbhGzussvzh/jJ3oozg5337rLc2z027IoKH6wiqrGu+gksf6crGsVOJ6FRTK3CurBA76fP+SxZ38zu4uXX7FL7X3d/bRyT87RS+89KL6C3m9/uYbuv7GG7TKaqvq7HPPUS+eZQteV0+3ShbElM9TFkCi9r5U+7z5+u2dv9Y9f7hLxx59jL62zVf13f0P0Htvv6Pp77yr30y5UxO/9W3tuP0O+vWtt0lJSsETfuRfJlF7+zxd9IsLtc++e+uoY47UH+7+vebOn6Mzzz4j3jvk0IP15NNPSB40crVZvfTnF3XjzTfo0ssv0RFH/US//NXlalswXyNHjzB+RX3vBwdpp1121GNPPC5wfuhPD+uESSfqzl//xn3HPdIds9Md+fkXX9C3J+6lzbbYXJdcdqneee9dzZ47R1ddc7U23HgzHXr4YSJPurZGDa0tmt/eputuuN44Hq3Nt9wi8u5vr/9df/nrq/rZaafqa9tvF/mWqas1jUHuKx+aoD34P5KM0j96pIyLV/+qHPj0HPgUcleR06r8fXq2V0tWOfAf58DCvk9//rAkR5tSSaKcjcss87UVU1nZxHAePGiQEqUkG12ZVFa5TI01cmva/UU11jcpbWNUVsiz6VzMxzVJfh6sgNfbaOOZ8qWoaAIjni98TtnKNc9qsp5T/Yx7nAOL+8AjcR1xcJ1cL0oL4VOORJ0xn2El4O8j9xrqbNCR1yQAXz4CcxEc00k5nsX71GPKyiFRmaOTTNcHU8rPSGUr0cFKfiaVqLmxXq3NTc4dVGOFvmy4weXgB7C5LhunmPwMGuO575EHHLhOjDtH+AQ+wOC8cixHY1+qHD+YJxXSVugTJSEonRpIRm3RebnQ73J9qqvNxSPPmow3ecs2IMs2OjGqKQ/faG9wIYEveJbNS66hB/7W1dSLZ/G+6UKGeC88CWUBL6hkfHzuurlXk8tEfLhvq0ZZG7nFyjMbrjhjGurrjV9RZcODzpamVlGnSsG8rR2QSZ/LvM+mM64/7ed5pz6XKarGBmDJZft78yIVfIRP4IusgHPlnGMq2Ahyfs4x7OEB+MGfTNpyYPzgTzaTEtfwCzo4Jw+J56Sc+1TaenDZ+nbZ+nU5b55zJPnczaJ0EmSois+cL5dJ22jNxvs8H9TarLKdCMDzidtUMXFOnQ3mE0dw5Ahe8BZ+k4eyiQ1ongdbyxV8OQKTd/SJDudyGXHt1lHWunDZeKHbemhQyoik0iG2oXgf39Z2udCnjHnAFxool8mmbEjXqGynADBjfo8jQRIyn/UY4WJun6yQX9owk8qKI22AzNOmHMnH/dpcnXhG2yfuC3U19eKcfE0NzeZbynzKLJIB2m5R+YV9O7h+WZ5lea4kaIdHckVZ0yDzN+ZxPtovZznkGO85D3wNGpBdylKGPMCLcBaWq63JCljkoS+lksTXRsR/KdMKD2QDO51Kmadpd9yyg5Q1og9SV6zT4zHntbW14piEEHmGzMIvWdbhXzz3eME15/AKPnOeKOWyJTGuwQ+OjOH1tQ3a/ms76J677tWlv7gsPgcWeMFnxkPycq++tjHyV+VEn+ffYk89S+rZpZJPRRBRv+mmmzRlyhTdeeeduuOOO9RiT/BLL70kIvt4MTOZjIXTAuRWL3ng6Jw7z2eK73jNmjVLv/vd7+JqAHZe5ZMTv/rVr0SqROjxrlPP5MsuE0vtia5Pf+eduPpgiutlR1w+uwOchxz555MlfILkL3/5i8Bt1vTpylr4l1566bhxCvnYmfOIIw7Xaaf9TFtttZXeeOMN8a1LlrCwmoD6b7nlFl1yySVxR1O8uB2O+s+YMUOTJk1SZ2en+CTLOeeco/PPP19nnnmmTjjhBB1xxI/jaw3w4S7TBaFZD9rTjQOeeHbX5FM2Z599doTDJ114P/CZZ57Ru/aksZSLMh+bygtz/KPHhcWqhyoHPhMH/lG5q+T/TJVWC1c5UB4c4aEAABAASURBVOXAf5wD9OVqsrLtlvhH+eAi8e8TKsEB+C5QOfr0n/NXqf8fPX7m2m1EVOr8zLD+/wFkWAniRwUbiyVHOtE/famyrzEkRf2kePPTq+MhBIUwkABFIiJLfYl1XtlYK9n4YjUAuIQQlFuIG3k/XTL/Pl3BgVI2tgdOgPPpU9BA2crxf2AOnH2y/4FBzn/k6LyVtqPop00VGOVkAMInvSY3ffK/IVVw+bgjbQ6+lSPn/7JkfkbYHD8kge/nOJkrizf1LEXi8yV8UmSLLbaIuz422ujnUxxLLrlk/LwMO6n+9a9/jUtp0ul0JLjowbjgaEAIIV7zzggbWmB84zTYZZddhANgpdVW0/KrrKKNNt88fm6E72HiKLib1wHa29XkKMJbb72jRx993N7BoG222Vbbbz9Byy67vGpr6/W9Hx6sffbZVyNGjNKDD/5Jf/jD3a4vUU1NnWbOnB3f1cPo/9a3vqX1vvxll1tWwJ87d66WWmop8dmPUaYDxwIGe/ykhT1sGPD3339/fN8FBwOvKfAJonXWX19rr7tu/K4nBj2fGHr++edd7x/EcrGmpqboMIBePjmzxdZba82119ZmW24ZP0EDz8iPw4K8Rrb6V+VAlQNVDlQ5UOVAlQNVDlQ58A9yAEMcfTNvoz9l3S2EEJeFY5z/g6D+7+yGFUKwfZ8scgCEMKDTyj+MfiumPrOPqFz2KRaRYt7ETgFVf/89HKhiUuXAv5kDyb+5vn96dTPefTca0TV1dcK4ZyOUsg17HAPLrrBC/GYmUW8qrnXknQERw59rBub6Qa2MjMKgZkBewWV22mknbW6DX46WF3p6VOjujql1+HDtuuuuEea7rpcI//y5c3TffffFT2vghPj2t78ddwDGu4pDgXr4FuY222wT8Xv88cfFioHEg29ra4vGjx+v9W20Bzsmiv39YpLAaMcJ8dhjj+mFF15Qh6P9vHc1bNiwOHF4FBdR+osvvtgOh220ww47aJnll6cqxc9wLFjgLOXoQGA/BL69ybv/OEKgn7rHjRsXd8nkHTH4ReGxY8dq9OjRcWUCmwSmczluV1OVA1UOVDlQ5UCVA1UOVDnw38OBSqT0U2P0GdXfT1B/2YEm9K2cdU/QxBGQWNfjPKQyHD5zCiEsMuhDCBEeui26Hkc58k8CD3Rc3pd2ARULA86AWOBT/fev59+nQuvfVugz0v9/4Fm9rHLg382BxV6CRy6xRPxOJQMaUXO+/0hk/Ckb2n9+8UXNnj07Jga/VCYTN86I56lU9JraUlZHe5u6enuUra3R8iutqHU3WF/ZxgZ1+n663o6FXFZz5s+L1y3Dh8XnIZ2KrwrU1zfqnXfesxOiV8ViWffee7/ucZT/N7/5nX79699qym132Ih/KT5jHJ4+faZIvb398VWEFVdcUWxGw/tYFSfEF7/4xWic83rBfvvtJ14pePvNN41frWpqalRY6ChgMmH1w/ILjX8i/NAWQoh0sqHNhhtuKAx7vv3J6gb4EUIQ0X0cJhzZoATHgRESrwAwceBIMdL/bnms1lflQJUDVQ5UOVDlQJUDVQ58Qg4kzvdpkov9U/4+vO6QyWF7S0lauZo6q5tBnCe+HnjwT0FgEZAQgusoG3TJ6ltR6WxW6HVkwBkQQpAVX6Eva9Hvw/F3Zuf6sOd+9E/5+zD4/+33/ynEV4BUj1UO/Ns5QA/7t1f6z67wiUcf1c9PPVW8b/+jH/1Ie+21l4h8T5w4UU888YTijvedndFwZhBkdQADIMux8r29whBubGyM70SxWgAvqUdR/5XjjvvOID6XgWEM7kTnc46OE63HUOazes8991Lc1Z96WUFw0EEHiWX5fEWAVQPHHXecnn32pbjSABgY74VCyaCz8dWEEMKAI8MPG1tatPvuu+sHP/iBqIsVBpSffMUVdja84/E8FZfxY9C3trZGY97FIr7NgwaJ3TGhk3vQxsqHQqEgViSAM/egHYcJ74fV2Dsddzt1ARwM0M/zCgzfrv5VOVDlQJUDVQ5UOVDlQJUDVQ78Axxg9SUb/llxs9oZYkl0K3TAePFZ/nNUCVgVEJyTgE2aNWOGA1ft0RlAHvTAUj7PqaIeHM+q//3nOVDFoMqBfz8HFnsHwMz33tNdd93lyPu9dmwmcZO873//++KTeiQi3BjrGO9EuomQw+Y+G/4hhFiGT7qQhwg8RjKb6rFhYKONa+7ZslatHQRsACj/WB7f3t7uM6nkqH9zU4tWWnF57ThhJx1+2E90/HEn6MRJJ+nss87Raaeerh/+4Ec69MeHadIJx8bzVVdZTVl7hjHEMcipu4IX9dt9G5f080oBm/mNHz9efBLw0ksv1QMPPKCQSmnEiBHxszwY8RjrIMOKgTi4e1LgnKX9bW1t0cFAHpwFODKoK4SBicgzgzwrRT5QL5MGEwiOkLBwqZqqvyoHqhyocqDKgSoHqhyocqDKgU/MgfenT9ftt98e9TY+vYjuhZ6FjoVO9okBfUhG9FoS8CqJaxK63A033BCDYGzozGoA6kTnLOIEqOiAHwK7evvfyIFqVVUO/Ac4sNg7AN5+++24a34IQeyaf/yJJ+qon/5U3/nOd+L78RjPK620knAEwN84AJfLMRrOIMlrAXwKBUOZd+QxwHEURMPfBYieszyfwZv7/d3dwriuqakRG+YxoHLOe/tE7Y885hgddthhIvL/nf33j46Igw8+WEccfbSOMV5sVBhCEPURaSfyjqENLn2G7SplazweMO432HBDHWOYBxxwQHz/ny8NPP7oo+K3zDLLiA37WN7PdWUCoHwIwXZ9iHRWaMH453UD6GBy4Bw8nDF+BYFy3AcnyvBKAXCrqcqBKgeqHKhyoMqBKgeqHKhy4JNzgNWhv/3tbzV16tS4TxQly8UiB+mfEGCp6HwcAcqRhD5J4itSj1pfjHpekiiVy9n/UIp7TcXgD4Wq6T/OgSoCVQ78JziQ/Ccq/WfWyefycAKsscYa8RN6GK3t8+apvqlJGOf33HNP/KTePO41NCga3Z2dGjRo0MKBsF/dvT2qb2xQc2uLHn38MZ3289P10MN/koKUpFPK1uSUrq1ROpvRlVdN1jXXXauVV11F4zfdRDgIMOoZdK+44gq9+fe/K6TTytXVae7778tIiEngkosu0hk//7n4GkG2tja+boCxTblCX59q6uvjsn7wln98LnDwsGFxw0A2AOTVgvXWWy9+IYANCMeOHRvpvffee8UgP2fWLA0aOtQ2fCJeayCCz+sJl19+eVw9sMEGG8TXGKgTvuAIwdDnFQMzIq4ScLVx7wAcA5VzVjvwmsBbb70VPclMKlyzAgI6yVdNVQ5UOVDlQJUDVQ5UObCYccDBEFYUgjXLw9EPOJJCCApJInQU5v0QQjznU3IECAgkcIzPFuajPNck8qF3hUwmBi9CCANHXwOTQEqsx/oSeUiVcuDDNXWQDzy4DsE4kVyGvCHJWN/KxVTIl1QslON5SOfU090Xz/nUHs9CSIv8/X0F9fXmB565ogjXOMEH6gFvdCfqhh5niXoRkfNFeUOIgSDgUVdXZ4/ee3fGAMxyIq6539TYopkz3tf7s+aoJlenkMrGVFPboN6O7ggX+BFuCIKf1Ase6FeFQoHHis8X4ggekXauXYYMqVQq6n4hBGWsX6L/tbW1iSP0JG4f9Dw+P8iK1xDclqWBz9hFvigVeVcqSiFlHM0/8O/u6lW5FMR9eBb56LyBZN5HPEIQfOKcxHkILmP4IQw8gw7w4Ahd0DNwPtB24AD8fH9R1EuiXuqhbtqMuittGfO5/ng0vuBJHspxb0F7p8jLPa6B8UG6OAc+eYDLOXnIDy7A4ZxnXPMsnsMX10c58oRgeTRvoYW244hsc6zwAVmK524v2o5ntC/6t/wrl8uRf9zrZWWy4cEfApKdtlU4Byb8g7/UAzxguXj1r8qBT82B5FOX/C8p2NzcrHobzxikRMwxpDHK//7Xv+q2224TS5/ocHSWfH+/Qghi6T0diQ4FGSEEDrbVU8JBwGf4rr/+ep171lmLyr/39tu66qqrNGXKlAiDjfpWXnllYZwTieezgyzTv+SSS3Tf3XeLVxMw4B964AHdeuut8TN87OiPQU1lKQ/Y1IWxHQdn34xHT8h82YC9C+696y6x838pn9ezzz6rmTNnRocD95Zebrn4pQLoYI+Ayy67TM88+aQYKEh8JQB8eTbUjoHttttOS4wZEx0PDEhMMhj/5DVBEa5RiDyAX+DSYN4OGzlSOBcmT56sE088UTfeeKNYEdE6eLAop+qvyoEqB6ocqHKgyoEqBxY/DtjYICLNnA/y6EaZbHaRjmSFQImNbfQBdA0S56x6RNfiGEKwsVVWkko5eyrqIMDKOdqMbsZ51DP8PNZjwxDjBzgYq6x8nOsAxgIHadCLctbnQgjqam9XjYM21AEMA7YNW/KhLFtMQodZ0NamfE+PMGypg3vxfXvrUXUOApEPw4p6jJyUJFEHgk6eoRf2dHSIxObKb02bpjvuuENsJA2tGFoYrJRHX2MlaNEBG+rCkO63wda9YEGM8E+2jvT2G28YbFEY3uCF/smrl3y+GV2v23V1mi50J2iD3gpt4EY5+FLE8C8WozEPDvNnz1b73LkyA5R1cIk88CyW/Yj/Ir/9POs2BT68oG7fMqiSaId+0wOt8CTltkbfhKYKfHhEftobPlg4Ytk++G4+V+qAFhJ5uQePKjp2JpsV7ZrJZsWrqbRXCHZ4mB+sqnWjxraGNgMXbQhuwAIm9IIj1+CQtWzRXgTTyE/bAB8ZQt++5ZZbNGPGDHEPmJSF7x3z5w+0tWkGJryN8I0XR64L1rephy83YJDDN1ZOUAdtyle50KGhASMduwKckDeOiWGRlzrhFefABiZH6kAW661fAz9JEl+mRLvwnPZ4zwE3Xh1h/whkE6Nf/oEH9aRrahRp973qX5UDn5YDyact+N9Sjl30GVyftPF74IEHaqcddtA3v/lNHXvssWIQ4NnSSy8dXwGgEzEw0fEZnEIIonOXTEzBkxIdfilH1pe0oTzT0fubPIjsaVi77Lqrvvntb+tiG/dMhl/fbTdt/dWv2lOZlkJZ6663jnb5+s5abvll9ehjj+joY46K1ztst61OOvlEPfSnBzVk6GBtsul4fXGtNWOZWe/PFKsXwIPXDuQfnX+uB/pHHnlErCY48sgjte+++8bXCU4++eSYH3qJ/ju7VlttNbHpIYY8qwDIyycB2YSQfRB+/vOfa5VVVtGECRO08cYbUySuIGDQYaJkcGZwZyCFL2TgHudtbW1iHwQSmw2y98C99z4UJ0bwZvBnYKJMNVU5UOVAlQNVDlQ5UOXA4sUBjP8QQjQ0MV4wWGyNKNhYDyFEQyxvYymEIAwbDI+YT4qBgMQGNfoCCV0qhBCj2pVrNhjGYI5Gj5+R30VdTToaZ5xjpKHDYCADg3sYQzgQcAJgbGFkYejxDIPcAIQh1NQIJZkjAAAQAElEQVTSokw2G3UxDD2MKoxdPqmMgQY8ymL4YUBzRP8BDkZ21oZkCMHg0oI2dDEcAOiOlWANeUnBEVx0NM4x7thHijqpj42mf//738fVnsDhfiVfCCE6BagXfY/8PDOjlKRS8TTSZl5SFkMc+JFnfso9nAgEtuCLbwlcFjlGuPEhCT2PtgghxBy87oqxHUJwlSVFftmhAF7gB09oZ3g7ePjwGBADF/REeEpbYrBzj/YBKPBju0KLE+fc41nFSO3p7lavo9nwDJyAB53srZW1MUt+2ovE/gSsoG1w2xIBhw980Yr6QhigAxkFPvwANnor1+RHV73bQTjkhjrBmfLAY18v+AZM2pp6KRdTOm1wA3wxc0TfIK9vxscWkthPGo0XbUjZYaNGxXtkiE4LO4MoS94oA3bkwFfqIg8GPGXJC27wQX4A/r3mEe1QoQH9nZW38Iu2h1/IDHo35XEmuWj1r8qBT82Bxd4BMGrJJfXd7343Gsns5P/666/HPQGGDBmiiRMnio30MIAxnBm06ExwK4QQPcEMVlzTEfHUYVSz3P7bNvi/aiOfMqwsYODn+qc//Wk0ypdcainFgcdeUAaXbbbZRgcffLD4bN9aa63lflqIS+/ZrG/zzTePewHsvffeajVe1McrCJtttomG2jFAHdwD/8GO1vNZv3XXXVfrrLOO2ODw4Ycfjp5ajHjoGeVBh/ykfQ84QD/+8Y+j0wNHB5MWewKsscYaOuSQQ2L62te+JibNeXYuUAd7JUAngw4wqJ9BilcR2NfgK1/5ipYyfXhgGZBwouy8887affcd4+cJoYnBmLLVVOVAlQNVDlQ5UOVAlQOLHweICDP/20JVqb9fRFBJGP3M/ehEHDFgOh0UwPDASOMe1HIkLYLhQArXPIuGkw1CdIt47f/QKQg4cI/63nXEHYMGw4hN6ha4jjkzZ4ooKIYvKwhwDGD8YMij2/DJYoxQorGy0UxeXvsEPytewjhGr8OQwthFd2tsalJza6vQf2ps8KZtzKP/LHA0HkOxohfyHBzR+YCBnsMKBSLiwCeIxH0i5RiR4ECwhFWjGGvgZzKjsQuN7D1FPTwHbsXght8xryPo8K7XeiSwovFoANwLIejNv/0ttgkGL4Zyd1dXvKYNgOWsH/lH3ei2wCNjpNN10q4hhIgnjhFoIC8JWrk3z0GwEIJt2bTgGftlAYv2pa38wE0c3ASJeC00OggsQ5zDoxBsrDvBa64pBz8xqkMIbqpCXNXQ4TbAmOY5eFIH0XqcPw1uN+p1RWZNSeAJXuBIGQMR7UdCnuAxsooezDkyQDuw6kD8Fson8oRRzSoMbuMkQLapGzxwQgAHZxerPpBJ6kWewAU6KNdpeQVPjHnwAf+SjX7aBx4iI8gANFMH97lXycsz+EidlMUZNmjYsBiwRG6nT59uEgvCKVP5agPlkySJDjBwqKYqBz4tB5JPW/C/pRxesFVWX12HO1p+5ZVXxuVbv/rVr8Rn8/Zw9H6jTTaJmwGuuuqq0eCnU9H56Wx0Iq5JdHwGPzytX/7yl6NDAWP+qquu0nXXXReX/59wwglaf4MNlLPHssveTPIXCv3q7epwJ+3Xqquvqm9P/LZ+9rOTdf311+qee+7SBRecZ+P/+1r9i2t4ACtowfy5KvT1aMstN9e5554bI/N8uq/sQYPJhcFltTXXjIb7WWedFT3KvDqAd/nnvt7KTol0Lhff82fQYHJay46Cnx5/vG644Ya4RB+czz//fB1y2GHCmYCDgn0BoHk908bKggkTJsRBholgkRfck+L48eOjQ4FXBloGD44e4OGjRmmfffbRpEmT9PWvf33gc4UegBhA/1vkoIpHlQNVDlQ5UOVAlQNVDnxyDhARxlDCiA4hxFcBMUowfEIIwvAgkomxmbPegeGC3hNCiPoU10Q00SMwLtGjMHYwZNBlMJ7QUxocNZV/PMewx6gHzhJjx4oosB/JlmTUSagfIwcjj3s8w1EBTrxW2eogCThljE++p0/ZugY1Dx6qmpo69fi61F9w1SnTUq/Zs2arq6tHSmWkJG0dTOrv7RfXtY3N0SHQshA36gGn4Y5880oneqIcFYY28IUudCgSBjnXmdp6Z8k6kDNc48YtoyFDhkkl2b4vq7F1sHpdVy5XG+8PNo5SIpWDlM6qdehwGVHh/IBHGKu8UhBCiHoXvB+33HJqGjQo5oMXRObRu9AV4a0+5hdpcJ4QXKePEXfTFKzrJUmimoYmNbcM0uDhI13PELdFsw3LFuWMcyaTc5Vp45KTknTkW6FQUq6+MV73dHQZ/QFcZacCDhAS5/AshBANfHiFPFAf8sL1/+CVchs0RzySbI15UStwamhqUTZbo3xfXnPen6PuBZ3ieYtxbW5ujTiSDz4OG7WERi45Jj43Yho9ekkNNz229TVkxCjVO3/I5FQ0rI72jigPIaQW5S/THm6XnOWoadAQQV/K9FM/8NKWqyHDRqjedOfdnuDSYdqBj7xAC44E+ghyTrvBX+QDxwTtSx7OyY8ck5e27OzsdKtIqVTK8lsTz3HA4bQg0EZAbpF8mp9y2zU0NsZ8ODziSfW/Kgc+JQeST1nuv6YYAyFGMEvV8RbybjwG9FB70TwKRzzHepIZaSOWDklyb/Ojoo32QnxO5wshxCg772wxSWHk8+78iJEjNW7ppTV6iSUUQlDHggXCW8sg3OiOWNfQEGGBB55tBr/m5maBx7hll1WLjWi8xV0uxwBAXelcTrUux5cDhniyAQm8jUwAbXPnqmgvKs/rDJ/3zJrsBWUA4d0sHAUd9joy2eI44Eh+YLDcaoxxXXaFFaKRTr444PIuGXXW1pJN4DXS9CRJYnTLMmGeGEvi3Sc2ElzFDhXqh6exvEc6+DZ69GhPqrV2YPSp2w6QOJmo+qtyoMqBKgeqHKhyoMqBxY0DIQSrQykb0XUxco6O8uKLL+rXt98uAhCXXXyx/vTAA+qYPz8udcZwQT967LHH4muK7HuE7hJsmKAroBNg/Fi50jtvvqlf/vKX4pXGtjlzNOOdd0Qwg+g9Bj5R2gfuvVfXOchy0Xnn6dYbb4yrN9FjcAqgK7W7XnQrLfyhR/31z3/W73/9a13oIAd7NT375JNx9QKOBfQWjCcS5YeOHCkcF2+89pr+eM89Yo8mAiRPPvqoZs+YEWnGIEMXevrxx+Nrow8//LBI7Kt08gknxHu8Tw78bDY7oDMZH8pMf/ttPfjgg3GPpldffVUEai4xzwhGvfryy2JvqgbrevX19WJ16h233KJzzjxTV15+uR596CHNdpTdoAS96FhE+eEfThnewScP/LnQwaLf3HGHeDc84wBUXcOA3knZj0roqRjj8IJ8IQQOMdFunExzO91522265MILRXv/4Te/iXtfsVy+En2n7e4x/1haD16Uo7050va000Omh8Q593iGrHDEqGXDavakYo+rYN0TfuLcYHXEXb/9rS445xyda978dsoU8Sos7YKcgDu8Ac67774b+T3ZcnXS8cdHOUAeVC7r7+b/ry0Xf/rTn/S423KK4Zx28sm6xYGx1155Jeq40ITejsOFiDxOJmQWIx09GDxfWSj/F1xwgX7h9Ijbd771cpwY4AQ+JGwEovUY9S8884ym3HqrzjztNNFW9BnoQm8Hb/T0EIKdC/V2ZiyIsviryy7T5ZdfLniP7IQQohw/9dRT4jUGXitBvs9125/n4N/v7rwz7l8AnuBPvcCupioHPi0Hkk9b8L+l3GAb+rwvhPH8nicYJohCX586OzrEciGMWAZAuzI9Jw0Y/ODOwMKRQSyEIPIwoNNRcQKwvJ/zee74LLvC8GdZGB2P99qSVCoOKCz3qa3NqamlSelcRvn+XjsSOtXRNi+m996epvfefdvjU1GtQwapvqlBsouYVQMzZ04XBj2rGDL2yA62s4DJgsHFBeI7+NQdQljkZIiDlesGDwNSU2urWBo0b/bs+MWABZ4wjViES17gQiODBjRTH04GeMTE2m9nA3WRj8EaZ0K+tzc6IVAGmPCKhULkHXUCK4QQvZV4OsGhmqocqHKgyoEqB6ocqHJgMeOADVqMRHQADCi+GjRp0iSdY2PsmmuuEQkDBGcARg1GE3oSxsnNN98cnQB8ihi9Ab2lYvD85S9/EcYL5V966SXxNQAcARjGlOMd+1/84hfaf//9435N1HH22WeL955vuPZaYVhjcBHkwGhjpcKLzz4bV03yyiN7PF144YWLVmaedNJJeuaJJ4TugsFPK6D/vD99uqjn4IMPFisfoeNMG5nA2G233aKjA6Mah8E71h/B8fU33tVbb8+MxjyrSX/3u98JA41XFdAJ0YGAjz7E3lO32vDjU3/tC7p10003RacHq0Yph7GJngVc9nW61rT9xgb2pZdeqh/+8IfiGkeBFSwR7EFPZak5mxCSZ/fdd48rLy+2U4F9oKDztzYEMbLhD3h8VKKtwLOSJ57bWIaWadOm6bijjxavtf7sZz/TGWecoVNPPTXWx2pXnAHTbXDDe/gDDWwCjXENPOSmAo99oaCLxDnyxDPoJy9loHXq1KkClr1O0al07eTJom4S9OKgOeWUUyIeOAJq7OhgxQe6Ju2PjBx//PE6/fTTI77n2XGEk+lRG/1sfI2D4ZlnX9R7098XDocLL7xQbKaHDGIjgAtR9BCC0HcrMotT6ik7tZDDY445RsgI8gtscGMD7Juuuy46seB7vYNyMh9xLIDDT37yE9E2tBN0AIdy9BNeEUAm4QWbOSIj8BpaL7rooiiXyPOdblccZDhRcLTMb+vWrbf9RsDEaYXTjX6EjLACBt5Eeqr/VTnwKTnwH3UABAefK3hX/JL/6HHuzFkq9fVr0JChGr3kUqqvrVOhP69sOqOWllb1dHUrkaG6rr6eXuWdVz5XqexxIC3e9WGgymUyMbpd7yg5nZXBrc5e20Ynrum8wxytJxrPgEg0XqWC8KJyLUfJGUSIorNEp7GlRTlPriNHjBCrB9hRH1p5l2jWe++pxhF5ovUhnVbGiTow5FMhMdiiPYF5gW8uk1U6m3OelFQuRWO/rrFBWeNb6u8T70phzBO5H7XkktEhAD7QBK4Mchjy1I2RH0KIxns6lxPXTJKyN5YBDe85+fA+c5/9CJi8mPAYKCuTCUcS7zORv5qqHKhyoMqBKgeqHKhyYPHiAHM48/v8OfOEgTFlyq/1siPXK6+8qg4//HBttNH4GA2+7robNHnyZL311juqs/GzxRZbidcFr7rqGhGxZJk9+kQmWxN35H/++RejA2Ds2KW1/vrra+nlV4z6Bvcxbm+77Y4YjZ84cZ9ocB5//CStueaaeuihh6PxxXNWHZQLJes9Zc0xfhiRv//9XfG1yA033Nj5zo6w3377HV199TW66667jWuHiOZWIsbgjDGOIcZnlE9wRP9oG73UNdtBEwwx4A5y8GXttdcWn0vecouNtduuE+LrjhhxvArKfaL0ODjQ+NipPgAAEABJREFUjdD3cAZM2GUXsccSzoS1vrhadGiwATMOhkMPPVSsBuXrTfff/4Cee+45LbfccjrwwAPj3lTsA3X++RdGQxWjmT0O2AcAZwMOEupmvyZeZwVvXufEwMUoZdUB0euPkzbaFh2Q4A95OScoRjDr7bffFqsccHxsvfXW0aCmHjaOBj4OE74+FULQuHHjon5MXhwHFUeQ1V7Bi9mz50Y5eOqpZwRfHePy7ZJyuVrh3Hjzzbfi6o50OitW5Mpa+auvvhaNZoxd9pw64ogjhCHNylju4QjA6IdOHBbIJ8ZxvXVy+IuzgSXyrNRdY401tP3222vXXXfVjhO+po032kC0CcY4dPCpbl7v5bWJno52o1SI+xpgzAfrv5WVBX/4wx/EObKCI4BXX9H9qQsjnDakz+DwghdnnHFWlPP29g6xT9bpp58RZSDrfsBqkJNOOkVTp041LyR08ieffDq+ptzZ2R1xBeaee+4Z99waO3as1vzSl7TVVluJV3C/tPZqOuXk4+JKnKOOOiq+ljx6zBiaUayoQVYwbWLibuA/p096dNbq3+ebA8l/nPyyBuT3Ux4HDxqkxAOU3XmKyV45jGsMZIfN1ezJyj0vPmvwwJGxsU2+Ohv6wU6Ago3obC6jWTOmq64mq2Aju6erw97JeSoX+pVOgu8VPan1q5Tvi8dyMe97JaVCosa6eh/TUlHKpnOqzdVJhbLUX4zXiVKLrrk3ZNBQDR86QiqFmId7mVRWlOfcdyM9iWlqtPczRQu53mwmpfq6Gpfpl70YymUyzle2w6NGKRcqm45KUqkY8eMI/i1NjeJZTTajcrHgsul4zbPaXI3P84tS4tZoamg03SmV8wXV2PmQTWeUSaVNTybel/lWLpZU/VU5UOVAlQNVDlQ5UOXA4smBkMkp7aDJJZdephNPPkVfWHkVXX3tdTr3vPP1jW99W6ec/nNdePEvtOtuu+uRxx7Xqaedrs4FHVpi7DgdeND3tO9+++uW227XeedfoDw6gfWEm2+9TWeceZZGLbGkzjzrbK2+5hdVcOCFQMbrb76ja667RUsvs6zuue9+HXPc8frWXhP1zYl76/wLL9K1112vZZZbXpdd/kvddMutCoanJKWfn3GmrrhysrbfYYKuvOpq/ezU0/S1CTvqlJ+drmuuvV5f224H/eKSy1zfOW6IoJ7ePt140806YdKJ2nqbr+qOO6fohBMnabc9dtc3v/0tTTrpRN11z90R/umGTb0jRy+hvb+zr3LmR5eDRdts+zXtuvse+vL/x953ANpRlN+f2d3bXy/pPUAahFBD771XFWygoChV7L387T97RREEOwooHQWRXgSkE0JNQnpeL7fv7v+cebnwiEmABBTD3He/N7tTvzkz986e75vdu/seSPA6KaqGNi3Na76I10DJdIbXhFW2fQS2mDYd8598CgcceBBOOPHtOP6EE1Fh/p7ePhvuu9+++MY3/w+f+OSncOxxx+OcD52LP176J/srTRdeeBGNLo9DzxNYtmwFPvvZz+ORRx7Dz352Pr7+9W/iHe8+GW858R34zne+h6985Wvo7OzGN7/5LTz55NO8tDUwxofxAhiGgAesvqfdY1y5XOXlbmjvsy+SdOo+9gTH/Hvf+wFOP/1MvPeUU3H+Ly7AF7/yVRx62OE4/i1vxS+I80XEeNfddsf7T/sAbvrHzUCQwEknvwejRo/BVVdfg8F8wYrh2IBjdMkf/4SGpmbU1TfgN7/7vS4RqYpvyz3w0MO45trrMGnKVLyb42x4TXkDjTUfOvfDaKXj7tvf+S5+84dLLG4nvv0dHM/fWnwW0rBz1tnn0Ju/DCHxvv2OOzFp8hSr76kf+KCdQz8972f4GDFVeobXre9817vR0tqG7t4eHHPcsTj40IOw1dZboq4hh4gX2V5gOIZJBEkfUVQBDJAv5PHVr38N51/wC5z0npNx083/wDf+75s46pijcfJ734M/cJzO+/nPsLJjFT792c/ggYcexEB+kGPwTWiXx6c+/ilcf811+Oi5H8VxRx+LD77/g/j5T3+Gq6+4GgueeQ4//N4Pces/boGfzOChfz2IRc8twmmnvh8f+cSnOLf2xPvZl2/y8zJnhx2pj4cd5u5kpbd/gHo3Uo9jcTzn1LQZM6E5KKdmU/sIGjEizvMyqmGMiFIollEslIgVAD8xJPAQU0BZM1Qcc7r3mxgB7w3R93i1FhsSqsyGCpvN0BPOTwh0f/shBx2MXXfdFa3NLUiQYBs/YA6QTMO+ajsWaqGN3NC2N7Qcv8akLxRSAUP5r77Vj/+qAq5xh4BDwCHgEHAIOAReLQIVEt2FJCn6qd9xY8dDvzI0d+ddEaRS6O7qIcGtYBq990cddRRmTJ9pve//vOde20x9XYP1era3jYA8s3/646W45sorcTm9+/J8v/tdJ0Fe7mwmh0DXUyQhdbk05pCQ6ReNtth8GuIwRCFfRL6/H/S9YObMmTiCZF7XY3+9/m9YtnQpHn/4UcyfP58OkDrsvvvukH7Z+nqsWr4c8H2W2ZJe04MxadIUyHv+yIMPQ88x0BbwfffdF/Ls65eMGugMSrJf2mmpHZ45OoTOOOMMHHfccVC6PPoh9Ukmk0gxXzZLZw4A29kN/Kd66ujIkfdZmKhNta/4TDprdzAovVqtQp7uO+64A9qqvtdee0E7C/TLBcXBQQz09EB16Bel1CftzPz1r38NeZUlPLAa1o4VSjx6t2u7FnSsuAULFmDlypWYMWMGTj75ZOjXo1RYt9Jm6+oAY4jpTJx99tmQvtoNoPv229raMHXqVBoUKna3iOozxuBJevK1a3Tr2XOw9dZbIz9YsOPlGR+65fRZzi9hO2H8RAiDfN8AnnvuOehXEORhnzNnDvQS9tIvTdw1Zu9///uhZy/oORN6XoSuyZ966inodgvNl/H0mBtjIH1VdqCvz9ZpjLG7XCO7PQFrvKLV5wojGqZK0K0DwkMPCt92221R39TEKg2ks8aJJ5COp5xyit1VIEy0Vf+Ou+7k+duw3Xbbo6m5GTISGc4dn8ai+sZGjB8/wXrte2kE0i6AmEYw7VgwxrP4LKWBA74H7WBIp9MYpP66hTeRStFgUw/diuxx/HTLhHZtaLexdnAII3UikUraeRqwTS81dJxIp+DzMwF+mKrlMqwtiJnXFtbimOzeb1IE3hgGgP8i+J7vQ1tptOBoIdh7772he2v0wfsvquWadgg4BBwCDgGHgEPAIfC6ISDipC3PImMjR46Etl+rMT1YWaRORE1Eatq0adD2dZER+9NkpRKSJC077bSTNRqIdFxyySV2W7+2sx900EHQ9nURKGOMqqTHNbIEcOedd4Z+ari+qQl6BpHKSkS40iTlBxxwgCWnImYiw9JNxEcEtPYTyCHJjeJW0EAgZ8iWW85kmWnQ7Y7qjx7Adtttt0GEWdv9ZTDQNV21UgHimA4enyQxiWOOOQZH0bghw4PShYf6K0Iu3QFY3Tf0n/olQ0IT+yrymyC5s3XxulP1i0w+//zzVm8RPJFdEV0RUZFCkTjF9/b2WkKq2zKlq0ij+igyWBPprWP1r3as9mXQUH90rHTdD6/t/7qtQQ+MVr/7aWAQWS8VCujt6kKOhgCNkQi9DAAyGghD6SX9rr/+ejYTw6dhR7dQaJz22WcfSDQGilOa9BZZVhs77rgjRowaBbWt20xEcDU+MmxoPDX+mg/FfB56Av7hhx9uDRW6fUM4HXzwwRgxYgS0HV/Gj0U0Iqhe4dnU2srxTA89X4AR6rN04uF638JJuvaw/3vssQc0V1RAeMlw4nOchIse1n3iiSdaY5GMRzJEaJ5p7mw2bQsg8BGRdINTPY5CIBGgqbUFb3v7icg11GPek/OxsrMDE6dMxvhJE3HfA/+ytz889K9/QW2TtTNfA4xhBRTpr3FXW8YwjkopLsXPnHTiKYv4Cux85mBAWPgBnZYSpqgPDNzbIbBOBLx1prxJEnS/vBY63Te2OS2itQXGdp9WWRu6fw4Bh4BDwCHgEHAIOAQ2IQREKnTPtjzsInq6B3vrLbckmZ6Bk046CUceeSRE3I466ij7cDuRRxkARN5AD6sI87ve9S5L/FSH7hmXJ/Wtb30rRHxF6iR6kHDE/GpPRoY2Ejk9v0hpyUwG8j7Lq63nGYncTqJ3V2R14cKF9un58uxru7UeGjhnq62sh/od+plnkjbpJ0/yn//8Z/srAyKYqlfkU5597ULQkOk6T6SwXCxS9cgSpiCVgryyepi0fQgfM0oPkS8eAti4/yK0xhjrqRVxFlETodQzpISHdBNRE8FVf2X0uOef/8KvfvUri6kIuO5t18MA99prL+y955749Kc/jZtuuhUixipTE2mqY7VROxYpVLtqS8eKF5nXmGsHgPDWGIpUGhJH5RXxJTjQsbCVF15GGJXV8wGEl3ZYyAChOBF81S+vvUQ6KE5pTz/9tNVz9OjRkLGIDBcqpzFSunacKH6HHXaACP4hhxxid0Xsxb6ecMIJ6B8oQMYCjVvt3nhhqocznnTSSXbnyZARCAhSKVVpx1Z9UD4bsZ5/6qOIvLKob0EqZT3xMnTp1xbUF+0OqHDO6IHbmk/Kq7o1dnIcCrvB/n5o3mhsFep5YMJVeSTGGGvkkSFN81a7LrRr5otf/CL0cEQZM1RvfUOD3ZUg41aaZF+4atxkbNPOCI2L6tXtzdJBx/psybClMuIzqkf5VM4eu38OgXUg4K0j/k0TrQ/Y8M5q4Qhp3daHWl/Mw9PcsUPAIeAQcAg4BBwCDoFNAQEvmYSIsQiPtqLLS61rIl37iJTKIaI0kRoRRnlsRV6MMaALkjzDW6+8GoyMMeSHQyLyIhHBUdvGGOhXkrSNX0RH5EcGBhkLdC5958yZg7322gNjxoyCDA3ysOv+TfOSq9yIKklg2wJfxhj+53t1KNJXEzB6Y97STXWpL8YYRGFot9BLX+GcTKYQBAl6rzMkrjFJ4oBtLpers8dKq6urt+n5fIEe7hINFhOw++67YO+998Hr/ZLuAQ0D0ldt6WF98pKrX7pdYcWyZZBBSJ55kWGJjhWnND24T4aYWbNmYcKkSarC7mTQnEpy7tXV1dmxMsbY8dB1t0i5xlbE+eijDre3HWgOiIDLKKBbA7R7QXV873vfgx5k+Pgjj9i69U+6qg47/op4HSVW3dSdykMy/FzHA4ODGMznUa5UEMUxWkeOxLHHHYf3n3YaPnj66ZCBS4at73//+7jnzjtRM95o3uuzmGdZHavuiA5J7ZRQvzV3NKfUT3n9hRv4UjxoaOMhP56+AicOgXUi8JKvxnXm2oQT9MHRl03MD2iJH1YtLPrAKV6yCXfddc0h4BBwCDgEHAIOgTctAjHJZRoibtpyLc/qI48/bu+h/9Of/gQ9jf2ee+6x93xr2/fPfvYzu+W/vr7eeipFPrQdW/c4T58+Hdtttx0ee+wx6Kf+RNpEwiTKJ8Ki6yt5XN+s0poAABAASURBVDtWroR+GUkkUPc365YDbXfW/fG1J9SLeMoAoVsTtthiC7zzne/EpZdeiseeeMLqp593u/2uu+zT5/XEde0A0E+r6dYDkSe1q+31Ne+1yKYMCNpxoGs7kVt5bKVPd0cHtPVc00CeV10TikzpfGPEmCFia8xQqLqMMRAW6p90E8nr6emxhoHJkydjv333gn7q7k4SwgcffBB6Mv1f/vIX6+2+6957cdPNN+Piiy+GnpJvzFC9xhjoZQxDCU+MocGBZFBkXe3V+jNp0iR73/m8efOs11xY6JpXWCivCLRIpI71Cw/asSHsRE51K4NuA5AhQPPhlltuoVGiiNmzZ9sdH8JNxxp7zQkZADQW2kkgEku17LMMNA7qv27TuO+BB3DfffdB9Un+ef/9uJ/9loHhBz/4AfScBu0gkH7to0bh+Le9zf504Sc/+Un7LIG//e1vdn6qbo25HVeSbfVLcesT9VH9Ux7tNNCOiBy98JoD8vobY+xtB9oNoPvzFy5cqKzWaKGf5NPuCOGqMuq7l0hYHDTHRM4133VLhPDXXAdfwlq7ZE4/6yzo5//0uZERQJ8ZGUuC1Is7GYaXk64qq8+J2hF+FlPfh2G7CZYzxkDP1ZCwKfd2CKwXgTe9AUAfIH1w9OHSB1kfYmMM9CVoDL9M1wufS3QIOAQcAg4Bh4BDwCHwv4eAdjuOpse8uaUJi5c8j4WLFkBe86a2Fni+QaVaRq6xHuCV4pNPzceKlcvhpxI2z8BgP4nXHbjs8kvp4Szh+Lcch1PfdwpGjR6Ja6+7BlddfSVK5SJiPbDYxLa+3r4e3HX3nbj9jtvQ39uNJOsKoyok6UwKlVIBN/79Bsx/8gnssOP2yNVl0dLabOt/Yv68F/Srb260cWQ7SGXT6GVdjz32iH2AnsiR+rT1nNnQz+aJRBepaxyHUBr4CsOKJa4yGlx55ZUQGdb1nwhXTYrFInO+zJv9El7rEmGo/qt/EuVTnB8QUOIrQ4p2Wogo6tpTxFq3VzzzzDOoa2qyxE4e3xTJnbzH0uap+fOtvspnjOEl7JBIb2MMGIHasQij6hZZ1LExBiKfakcGhqeJc0RchKdJ+BbLRuI9SLw0RvOeeBy77rYLJk+ZBGGtPFOmTsa2222DRx59GH+69I9Q+R3n7mDHMpEMoGPFKW3BwucwbfoWNk5jmx/ow+ZbbIYJE8dDOGguKE71ChOJMCqwfaVpvrW0t6KxqQHdPV12zoDzqXVkO3bbfVd724Cu3TV+ejBgOp1m9zlv6dBTv/EyL+GkWxBk2NCWfP3Mn4oEq3c9WMx43LFihf25PxmgZNzYfPPNIcPB5Vf8GfOffpK2kRBGY6r5wFBzrZP6Xn/DX1ElvltxLqoffZz/q7o6UODnQv086thjcSxFxgEZzmRUUPsScRDNSd/3dco2YiifDAC6BUBzZPmyZZDj0mbwPKg/9pj/jOFcYOjeDoF1IcBvoXUlvTniozC0HdUHPSErWiZjv0B0K4A+fDbR/XMIOAQcAg4Bh4BDwCGwCSEgwqD7zOVhF4n63e9+h/mPPw4RDD25X9dF2nZ8+WWX4SMf+Qh++tOfYunzz1vPsYirvJbygmpLtu7nPvSII+xzA0RkLrjgAiiUh1v3KMf0yg4MlPDgg49BnmPdw672Rdqy9fX2uks66CFvqlMPEtT95jWPs/LL06/2NQTaQdDf2wt5avUAwk996lP2fmrtJpg2c6bdqXDTTTfRu/xP++A5EWb1RX0Tqc7nB/CjH/3I7iqQZ1ckW2RL136SfD6vZjZK1GddR4rMSYSn4mqV6lzpxhi7PVzb64WZiOb1V1+NqFyGiGyQTIIMEHfeeiu+9rWv4aKLLrLPRjDGWNz4z1ZpjIGOjTEMDFS32hXOOjbGQDsAtE1fWP/yl7+EfgECfAm3/MCAbUcPI9S2dLWtsVUZiIhyDEWWp02bZo0tIs3qjwixSLOuoXXM6uyOBZFl3TKiZzwIU/W3qbUV2tkhnfSsA5FuefdVj3RUPxV38cUXQ887+Nd998HjtXkLy6lMb3e31VHGE80RzR+Nn3BTuxL1WbrreH0SpFLYbrvtrJdfz7fQMyz6e3qoQmyf2yCdecI5+6B9BobmmZ4Poc+McNH813MbtJNDeWv342uuaffJd7/7XTt+ytvQ2GgJuvqeyWaxdMkS6FkQmuPagaPy2i1Q01dzUefCkANpnZJKU74FCxZAOyTUbz1ToVosKgkcdOhljIHn+3Avh8D6EPDWl/hmSPN8n4bN0G6D0wdOtwIolDXWGPNmgMD10SHgEHAIOAQcAg6BNxkCZXoiA3osTz31vXjrW4/HFfRoHnvs0fjCFz6He/95N72ev8ERRxyGs88+E6NGjcApp7wHY8aPxbLFi/CDH3wPF1/8S5x44tvwoQ+djQQ9yFGlZOv55Cc/jo6OlfjsZz+NO++8nQaDBElWGz2YIOHaEnfffSfmzt0NX/rSF/CrX12E37Ces846A+94x4l46qn5eM97TqJn9Ghbp/RT2iGHHITzzvuJrf8rLHf9NddYwn/wwQdTlx/Y39Q/8qgjkMqkLEHULQPnnnuOJfi6veHLX/4SLrnk9/jZz36Kj370o9Z7LOJ2+umnQw+f0+0H8q7qYXCLFy/G//3f/0G3RGibum5LAF8ilXognYisSKnHPmfYXhM91LNnb4mvf/2ruOCC83HLTTfa/oPe6goxUR88Xm1Xq2XWEpHPVaEn/Iu86dcNRBhjeq133313fPWrX4WI3+FHHM36vg7tUvj9b3+Lj3zoQ/jABz4APRBRT6zfbLPNIEIsiaOIPDUm/zOIq1Vydd/e1iHyLTIto4Gedi8jijzmetijttb/+Mc/tOP34XPOwmWX/Ql/+tMlOO19p+C97z2ZBPM2/Pzn5xHXmda7HbEf8swn2d+ZM6fjuOOOgYwo+++/L8lyAvANhEddXRYHHXQACoVBKO2www6hTmWOfYD6Rt06UsDJJ7+b/fwyrrvuGpx55uk4/fQP4Mor/2Ln3+kfeD803jfe+Dc7f2bNmoGnnngc53KOve1tb7H4/uPvN9hbBj7+8Y/bZwrolyP0zID6pibsuuuu0EMOdRuFbk/RbQgaZ2MMbT8h9SoQ/4i6JuwD/3St/4lPfILz6q12HumBhMJZxjAZKN5y3HHE6EQ0sW4ZRbbdYQfLF77whS9g7332xCc/9XHssedu+M53v4Xrrr8Gv7zoAnzgg+/HYYcfgpbWJnzikx/D/gfsR4NJL374o+/jgAP3wweZfu9997C/V9jbPWS8kJFAhgDwpTkhQ4puwVE//nz55fYnEZlk9Zdu+plG/XKZdg4E6TRizh8ZIGp5NCd07MQhsC4EvHUluHiHgEPAIeAQcAg4BBwCDoFNEwGRR92vvBk9utqKrCeUyyP5+9//HgceeCB+8Ytf2K3yJ5xwAonamfZ33gv0Et9www2QN14kWx5U7QYQKZbnVcRYHlI9uV7kRE+Ef+qJJ+xugJEjR1jird0E/+//fQYXXXSRJUBf/OIX8eCDD0IEWGnSJVNXBzJcpHM5iHTpJ/tE9kXS5XmVMeKCC39BYpkkoTyZRoP3YMuttrJl9HN2/f29JFofxKmnnoo5c2bb+kWEv/Od70AebpEtEXb1U3XKG9vU3AyRa93HLlL2zW9+k0aQ39lnDog4Sxfdv65j3RM+2NdnieS+++5r+yVC///+3//D17/+dejZCconPFvpvdaxMBLmkiAZoL29DePHj7Pk0njGhjvssL3tz8c/dq41QHz2s5+xGN1//33QT/Ode+6HICyaWfblZqWIrMikHpR38skn49vf/rbdOTBizBjbxgc/+EHouQMaT5FpkU2Nl9r58pe/DO0MaaTnWu3I+CHRserUff3CTnlS9KRrd4VEx4pTmvKo7+q3yupBdirf3NICPRjwQzRqyOAi44QItbDTLwyIDH/pS1+ytyto94CeQaCfC+zo6IB2LejXIE444a12G76MN5o3dgcBSbB2Uey88852Xnz2s5+l0eg8GqHutEYV3cuv+/Wljzz9ufp60FpiMZARQXNW+mgngLCQAUFz+i1veQtOOukkq7P01/ipX5/73OcgXfSMAj0z47TTTqNR60uQ93+nnXbCT37yExx22GEqYom7+qBdEro15ZxzzoHm/VNPPUWj2HbWcKF+KrPIv37ZoqenB3/5y1/sfPrDH/5g602T7GsHh27j2GuvvaC2VUb4ynlpEgl2yVeUE4fAehFwBoD1wuMSHQIOAYeAQ8Ah4BBwCGx6CGg7s0isejZjyy2th/n/6PmWF1pEXCRE3nId70LvtAkCiMiKoOin/kQq58yZgyCVUhXWs6qD6dOnQ2RKP2EnY4CIjUiXiLbI4UEHHYR3v/vd9Mb/zBImkSGRQXmm9ZC3EaNH2639K5cvhx4SqDrn7rILPvzhD0OkXMRJ+U855RR84Yufx6c/8ynM2X5bwPMgEgp63nW/9MgxY/Cud73DtvEJennfe8rJeP9pp7LM5ywxPPCQQ6DfeJdu8rqr/IEHHyxSBxHCc889FyJ/MgiIiEoPEUIRLXmOdS6Zsvnmtj/ST5jpQYQyJAgneWl1LMOByLFHDNWeHtSmXy2Qh3zWrJmQB933PYybOB6HHCIdTiE+55Ekfp7GlzPsLoyPfOTDOI5e8PbRo9CvrfBqfD1y8OGHs/wX8d3vfpfe9M/i7W9/O0QcVcQYg69+4xuQsUJEVgaATxAjkWbJB888E2PGj7febrrOVWRIogj6ubq5c+faBzNqfA37pHkh0bHiZBySAYBs1G5fN8YM7VCIYwhn7WA4m/h+5jOfgdqWR1u7Es466yz29Wy8g/NDpJ6TCqNGjcJJJ50EzUvd6qH836DuMmCozPRZs9iMb/XbZvvt7YMD3/ve90LjJ2PSjBkzoLlnM1B/3/ehsehctQrFwUGrlwi78n/rW9+yBhftDNEc1pyUMUJGsNYRI1AtlexnQP2cNm06zj7jTHzv29/B1778FXzswx/Bpz7+CXv+64suxlYzZyHh+bZMc0Mj3nHCifjut76Nb3/z//CRD51rx0OYC/9DOFaas6q/vb3dGpQ0bnrYoT5nmo/jJ02yBrG9994bKqPP4MSJE0GArU7CFXwFHA8G7u0QWC8C3npTXaJDwCHgEHAIOAQcAg4Bh8Amh0BTW5sleLqPXkRIBGTLrbfGsfR4fuqzn8Wp9GgedOihqBHyLhImkYudd9sN73v/+yGib4lwGEKeTaWJsJGNYQLJigjVASTUo8eNI0epQh5NPRNA+eQN3Z+GgHedfDL0RPRjjj8eE6dMsWRJuohoq11jjDUCSEd5Xedstx2OOvZYfPhjH8Np9GDvSG+v5/uQR76bHmKRRpH1dCaDrlUrbP/0TIB9DzgA55BwijDuu/8BJNoTofveZTCo6S7yRTaIXffYw+4oOO3006Fy7SSgyqv+y1AgnIJUCtr5oP5KX3llDz/qKHyLrQT+AAAQAElEQVSF3n/9VF0LSZzKyQgicimd1G/VL6IsmbTZZpboaZs7+NKWeumjbfS6V3zfA/fHe4nzmR86G0cddxw91ROh+70rhUE2W2WJ9b8XL1gAEW3t7HjPqadiH2KQW+3Rl34qrR0AxxH7M84+G+qviKi8/j2dnUq2O0Ckq3Y/aKzLJMDaXi7Pswwbo8aOtfmG/1Oc0oSJ4uWdFgEXaZbxg8pDc0SGhalTp+KtJ56ID5xxhhUZgLQ7Q+OtsRwcGIChYUfkd+/99sMJ73gHTiEmMlDstfeeaOYcVhvWmEUyr+NZNAhoLM6hwUhzRRioD71dXRjo7ydP9qCdLzJMaUzsswdYMFdfj0nUR8+ykAFAHv2ddt0VwsrW39dH1SOojG61eJ74ap7Omj0bMiadRQxF1mUwYnX29gT1XX1WmTpir7ko3TTnP0qDyxFHHw3hBRpGdCuInk/hsb9pevr32ndfyFCm+SQDmOosFwoYT8PMcW99q92t0tzaaj9bSlMdCo0xCpw4BNaLgLfeVJfoEHAIOAQcAg4Bh4BDwCGwySEQVYokQ0AinaRHNAE9E6Cvu5Ne0X7093RhsK+HxHro3JgYDQ11yNbniEOEwYE+EiHPlrH3uacSCBI+iiSneuo+oqqtE/TG63yA+UulAjlKSGOBT49sCguffdq2oTySgd5u+0R/8h9k6rK2Hd83JDhle795N3XL9/eiynq0hTusVKhfN1atXMl+eCSDLQioB1maJXoiUSJfpcIACoN9sA8NZJn+3h4sX7KEeiSYlYROZJ7kTwRsoLcXYMv1TU1YuWyZrV9kNJFIQA+eE+lXnSKvImthtWz7pCfnV4p6cGBkzztXLrd6trY2W51K+QGLFeKQ3NdQXwAmQmtbM7xUACBEFFdRqZZsSMcxlj6/gO13QPkkff096B/oJc4eGkn88DKvcTTCZBsaqGoIEfpyPo8iCXUvyb0MGv09PRCmq6hrT+cqOxYa8yr7BI5bzFBjG3Esda55EoYVOx46bm5pogYRk6rQcw4kGndGQGnJZABhErPPHueG4lW+QCzAerq6OtDDeaY5p3xhuQjNFbWnMvVNDchm0yhzvBUv3XpZpp9lZHSpVqvEp9sacmpjo7HSg/KoGArsq/KJ/GsuaBeGDBE6V1rNkKOHLMoIMECCrx0xwsb3fSQ4LxBFEE4a64CedRkOVC5PLMdPnIS2EW0IqV+ZfSpz/NP8LCUCD9VKid76jJ3HqWRgPxfdNEh1ruCcYh+K/QNS0equOdfPeRcEAWSUkMFDz5pQvNrVgwCll8TOPZaUsaqhpQVDEwn2loeIhjg9OFJ9McYwl3s7BNaNgLfuJJfiEHAIOAQcAg4Bh4BDwCGwKSIgr6aIDBkrDMlHEwlFQ3MziUvOes49MnERX5GnIJUicfWHYKC3MqaIJCmPMavJRi1ULh73kGCKgCmviJdIWjKZZHMxSWTVevztPdnlMqznm2RV26yVR55OES8RIbXfSN1a6e3N1tUhSKUsMfRJyuWV1pZpeVfVbExSWCoWaXxgHpJ61S9iJR3Ul1x9PeobmzBqzBjoeQUikWpLnnmRe2MMdC6ypV0K0ln3jiuvwiQ9s+qzjCXKK0KWoU7CTd5e6Sz91Q8RN+URiVQ+6aBj4SZdB0n6RNZiGiWktzCSrkpTG2MmTEADvcZV9kd5dNzc3g7DfleKg8wWUdb9FuFXqs+xlVc/mc0iLV2JcyqXQX1TE6Sn+qkt8dJbeKkvTTQwiIgqzvZBFXHMdSzddCrCKawqHD/9aoREx4pTmjBTPuHOQdch+apnhZPJetbVvnAXPhoL6aFfhRDRVhkjIs7+CjPho3kgvdO5HI0OAedBFtpdofxqT22pjhrOOk8kk3asDXHQnBHG6ofGR2Q/4pzRuGoOqf+qL0ilUCmVQGUtTtqNonjpJD09z3YHGjd9hmQ8Un0xDQZUzJah5QUaO80L6aSx0885irinM0mIxKtfald9Uh5bqzHWOFXHuSossuyr+i7dNNfUV9WpvCF1NMZYA0ANw9r4KN2JQ2BdCHjrSnDxDgGHgEPAIeAQcAg4BBwCmyYC9ST7ORJCESARIXlA9TA89dYYQ+9lnRWdi9jq5/m0jVpkWaRF8SJYIjEiO6pHx4pTmkiniJpIizybihd5EmGSKI8MBDIUyBgh0qY4kWJ5PlVGBF/ETvEhiVqpULDGApEd5TfGWM96YaAP0k1ETJ7oBD2x6pMMCyJEqke3Beje+3KxgCI9uCpvvcGsU/0Wwcs1NCBJ8icyJsIv0iiiJo+xrY9k3fN9iDAqv3RV38GXDBUiaiK3qlvEVvf8M8kaVESmdSx9hIPvG8aTCNLTXqUkkwGhjVldBTAx5DHv7+uBPOV6qKG8yoqTCB9mWO9beURARcbVzwEaZDpXrEB/fz/YiPWei6wHJMYZGgc0djqX8UO3U6hy4aB44SPslNcYoyRyYekasqsvGiKEh8bGGjuYS321mJAYC0eV1zxgkr21g5VAv8CgeSI8jTHQnOhatQohsdacqtVl66axQV7+vPrASlS/6q3prXlljIEMESLKSpdBSH2SiNTLCKD2RK5TNOiofrVVq0fjrDaEn7zwOo4596TXINuVHhmSchlwDAzJfjPaRo5CY0srTJAAKlVERRoPjIfA85GgGAo0pJIo5pwtWyOY6hIGmqfSXW2C+ms8+mggUr9kVJCO0kPjQMCt4UPlZAgwxkBGB+UxxlCHgFleHBO4l0NgLQh4a4l7VVHrqiAysHN9zcrsd9qakf+tc30QV7dNde3RqwlreW3B/8a/jdRfKtf6sCFhrYzqceIQcAg4BBwC/5sIxPwyr0mtBx7XF11CKn54nNbw4XG1NBf+7yEgD3GZ3mWPpCEpLyvdmiIbZA8QaewmCcv39QGMr6e3eNTIkWhsarIdledRJEskxBiDKsmaRHVJRKiUJhEJzQ8OokDSLRKfokdW27HVfprEU15geZ3VZon5pIPOjTFWD21rFmFVe0rzfZ8kPYs4rMI3HhJ+gHQyhcbmFisilGozYD7lLwwWkR8YRKVYQbVMcs0L1DRJfnEwj7psDo2NTfBYj4gbKlXo4jVgfSFJXLVQhAeDDPOlMln4iSRK+QK6V3VAadJZbUg/HQepFPRasWwZ6yHRo3FBRguPfZEoryGewiWdq4dHLBCCxfnPBIyO4cUeZEQI8yWIPI8YPQ7yGoflENrCr/z1TU3USi1hyFYA/FvYQDw8tRVGkMGijv1s5Rg2MJQeDXX1SGYytq04DKHx8z0PMgo1t7WhzLlhjIHveXYcqByEqfpZYb98zhmdG/AV8wuDomPFKa3M8VYZQwMDWI/aVJryaEeD0kSsNZc0zwok14rTnGhuaoLyqS1JgnXIeCAMVUeWYxGzX9VK2eKczKTtMxl8z9g5IeLd39XNPpSQ4ljm6hsgD7rKilQX+/MoDfRzTpQsbr7nw2OL+n5LBgkkUmm7U0RxBc4TtZVmmzmK0lENkaXxQPpGxKnCeVui/oPd3ZCRAHxViRE81qA5QXyL/CwpPWT+ZKaOczZh2w5LZRuq7jTnmeZfmfOugTr7xkOF6RHbkxQ595QG6gphSsz1XQ2+fBjaAQIeGX6EI1snT9Yaqp9Kc7KRCGiSqooNDVmWnxz+H3rXxlLjs+Y6OzzfUO6N++9tTHEpapXkxAYtWn4QwAt8VOMI1ShcZ9Ub1eg6a93ABCJqx20DQn1IN7DV167YBui9of1ds9wbov+vHZKuJoeAQ8Ah8KZDQBcZIb/cq1yYdSzRum6B8Iz9midf4nVuDF3AG671xrCAzwI2k/v3P4kArx2SQQoScIANSWcmlSV5CoBqbOObG1tIcnJAJQJIPj34Nk3HvglsHpUTIQ28hD1XvOIUxqwnIukWoT38kMOx6LlFOOXkUxCwbMT6bNur61adHutPJdJQWZ2rXuVRvI7TyQxJUwY6Bj2ynIWgFYC0B1ZAI4QV1i19VI/CbDpn+5Hwk5CoTvVZRgBPkz2UUaBq60LMa1edV0okvkDgG9g89NCTiUGSSgYQQRWZVN3qr3RS3VZvtj+yfRSkt9pSn9SexOYlLupLDdcE+2zPGS99feqpehTqXMeSFMenls+W5RgacGwoaw3ZB+nusQ90p1vdpb+Oh7BjBdRVdUsv6SrMNP6K07n6Bc4P6aE8tWPbV46dwhfyETodK0766djWpzbYN8WrjpooXcfKIxw1/1S/yipe+KldiY1n/YqXIIrs2CQTPgLPG+obuYjGRlhI6uvqSP6TUN7avFBZtauxT9H4kgg8CCNEVRvqXGUtTsQvm0mhoT5n06A5oPlhJYYhOQc/Nx7nvsZQ45PLNdAQ0QDFBfx8WfzUf+ZLcx4qXeMKGaJI3tWevkqlg8Jau+qXdFKcjpVPfZM+OtcYKq/OLcOnrj77UtNd85Ydhz1H9G+h0uBeG4eAAWLVsKGhBpdiDCtgPeLU4JzQTg67M4Rxql9rcsTj2tsw0uatRWxgyE/NBpYcVkzK1E75PQGJzmuhjiWvhcKq5zUXgmnrfLWhLfQG+Pdq9X6t8r8Buu5UcAg4BBwCDoENR0AXFxKt18MvMlRjLb62ZCjuBRm6Znnh1B38DyKggX0dRdeG6xN79fw6tv/S+nm5a9uqhRwve/7S8KVl/hNp1IfNgARRwSsPbe7VDITH6gsDq/8rDVVmUxDwm0v9qIU6/k+IcN4Yea10lA6q69WEyutkwxEYtv69WujXzF9TolalqWVYnaC1efXhaxqs/uZ5Tet0lTkEHAIOAYeAQ8Ah4BBwCLyJETDGwJh1yxsQGqeSQ8Ah4BB4UyDgDABvimF2nXQIOAQcAg4Bh4BDwCHgEFg3Ai7FIeAQcAi8ORBwBoA3xzi7XjoEHAIOAYeAQ8Ah4BD4zyFA7z/WJ/85TV5ZSy6XQ8Ah4BB4kyDgDABvkoF23XQIOAQcAg4Bh4BDwCHgEFg7Ai7WIeAQcAi8WRBwBoA3y0i7fjoEHAIOAYeAQ8Ah4BD4TyGwPu+/0v5Teryydlwuh4BDwCHwpkHAGQDeNEPtOuoQcAg4BBwCDgGHgEPAIfDvCLgYh4BDwCHw5kFgow0AYRhCv1no+z70u4WlUgk6TqfTKJfLqKurAzOgr7cXyWSSaQEqlQp4gGq1+uZB2vXUIeAQcAg4BBwCwxAwxsAY82JMHNv1Mo4iSPr6+jB8rdRam81mUSwWoTX2xYKvz5Fdq1m153l2vdZ5EAQwFK31THJvh8CmgYDrhUPAIeAQ+A8iIE6stVyhmhVn1vqqdd4Yo6jXVTbaALA+7Ywx9qIBvHjQBYQ6pfy10JjXv4Nqz4lDwCHgEHAIOAT+1xCQMV06GzO0VuoCQYZ2xdfWUaW/XqJ2anUbY6A2JYqrhTp24hD4X0fA6e8QcAg4BN4ICPyn1tbX1ABgjLHeDJH9mlgvAQ0AsmrowkXg1jpnjNGpE4eAQ8Ah4BBwCDgE1kCgRsC1nippq1NQ/AAAEABJREFUYGDAGtXlMdDuO8W9nqL2jTG04Q9dKmjX3n+iXbiXQ+A/i4BrzSHgEHAI/EcRECdeFx+uxb+eCg2t6hvRgjHGkn5jhkJdqBhj7AWDju0WRgAvGgBinvEdxzYPj9zbIeAQcAg4BBwCDoE1ENC6qShjjAJ0d3fbW+hkABAZt5Gv4z+t4cYYyBCgYxn0JXAvh8AmhYDrjEPAIeAQ+M8ioFvqtI4PNwTUNPifMADUlDXGvGAI0IVCTTo6OgCSfV3I1DpkjKkVc6FDwCHgEHAIOAQcAmtBQMRb66cxWjNjdHV12fv/ZQDQxcNairymUbU1W+0ZY5DP5zE4OAhEkV3vX9PGXGUOgf8WAq5dh4BDwCHwH0ZAxnTd1lczAgxv3hit+cNjXvtj77Wo0pghRY0x9qKgRv4Vrly5EpEe+ue92JQxBrqoqV1cvBY6uDocAg4Bh4BDwCGwKSGgNTRe/bBcXSh0dnZCFw2JRMI+ZPf17qu2+xtjVj/A17fkv7+/HyF1ssaJ11sBV79D4D+AgGvCIeAQcAj8pxEoFArWoK+1XUaAGic2xlgu/Xrr471WDRgzpLAxLw21A0CdY29WN2WGtv7HMW0Aq28HgHs5BBwCDgGHgEPAIfASBGg4r10YyOOvW+q0nop86/wleV+HE7WhixLtAJAxQt5/PYdAhgGdvw5NuiodAv9pBFx7DgGHgEPgP46ADAAy6Gud1ZqqWwGkhDFDPFrHr6dstAHAGLNavwg6MiaGMQaRD0SeQV9+EKWwujqPAg8GTKTYEsYDI15e4F4OAYeAQ8Ah4BDYtBDQuvlij7ge2hMPkdZGMIxgjeVxNbbegmo1hMd1VhcMXgzwkHlhBXyZuFajZ9MYxdDAjww8pg2lK49hvAcvGsrnsx0PQy9ms/WFYcVGBAkPMfUplcvUoQzbNs8BljDMsqYw6mXXdeVx4hD4ryPgFHAIOAQcAq8SAa69XHUBE3Gpi14SKs4K1v3SGluqllGmVKtVIGQdzG5Yb0wODeMj5PIa0gnAaL55wrZ4ANUdac0FM2PDX6xxwwtHVCZChJgaJwMf5UIe+YE+tLW1YNIWmyFRn8VTzy/A/Y88xEY8JJM5VAtVeF4SpVIIk0hDnVibqFvDhQhjrQL3cgg4BBwCDgGHwP8YAlrgIv6jcAmFBMYAXPjhBfBMwOMA1dAgmcnhn/fci3nznkB7axs6Vq5CLp1CXA2R9HxrIAjjCPLUJ/0AcSUk4QdfnhU/9njuIeAVRUDC7/HcUDwe+5SkjceQDoi5LsfQup5mG4mEj5EjR2LHneZi4eIluOW2O5HJNmKgdxAhlY496pygrr7PCgwiu7svsmFtba9SDUntnL1mXriXQ+C/j4DTwCHgEHAIvGoEIoBrrkEIG/K4FhoeW/EN19SQ3L7C9bCKiHm1vJvA8CjEry75Dfx0gPYRbdBaDq3bdI4brv+9hSIKVa6jXN8NRUaCarkCj3V7LM+DV63xmgW4LK8Z9erOtfiH7Iq2CQJ2WbfXL6lcGg3tzVjR04Gewf6hSg2QzxcQhzFSySyqvPCJ4KF2UTA8jJlXMlRwqOa4duJCh4BDwCHgEHAIbHIIaEmWDHVMC342mwW4Zi5atAi17ffywKcTSXhcQ3llYTMPbR/0YIzhJYQHu7ACzMNjhoYisi/Sb2LFebw48eBxYVWax3Tyef4HYhn3KWpH2xON5yHXUI+YFyLPLFqAzlUdyGbreL0SohKFiOjBiEOGUQR7LcD8HkWVaV1XyGZqKukUOrcH7p9D4L+IgGvaIeAQcAhsEAKGqxgJORdSFuexzoevbFxUy+WiXRN9GsgtiedayQgUyyUsXb4Evf09CCtV0FaAhJ/E0LrpwU8khtZLWQxYu+FaL+Eh4yOy7lCHGyVUb6PK24sNLfgSYwxoEwHoMahvacK4SROxePlSPLtwAQoEgT2jNyNk3wmU5wOrtzxsnAautEPAIeAQcAg4BP73EeDKOPzyAbpH0AQBVq5YgUceeQR6BoB6qQuJ4b+so/VXBgCFuoAwxgyts8pMIq/Aio4ptXZE9G38Gv9sOq0CIu+k9Ehm0hgzdiyy9VnMe+IJPPrEPHjZpG1D7cpQIJERwMSxvS4AL3iGV8vqrLFheJw7dgj8lxFwzTsEHAIOgQ1DwHqpvRfLapGT1GJ4XKoO3UYn/hvSkO95Aar07C9dshwy6mtNl5Fda7f/wpoZIZPJ2HVUdnSt6apSeRSCBnza3e3hxvwbpvmGV6MLAEnsGRoAQhhq3NDchImbTcKqvh489PjDeHLhc2wgQl19jiHfvAghNnhNFGB17u0QcAg4BBwCDoFNCQGRfPXnqaeewuOPPw5dKCSTSWi9tYSbZNuHscQ6pkFd2wN1EeH7HqK4CnBFFonnwTrfSo+ZKuO9rmckPLVvPxHABD5SNABMoEF/1LixWLRiCR7kms5myfF9JDyf3gtvaC2nl4INwxr3o8g6RrTDQAL3cgi84RBwCjkEHAIOgdcPAY982Bex51qtY4+efT1M975770VvN73/NApoPZdRH+TFOo6Zt47GdmMAXQPY8qtVNMasXmsjbOzL29gKjDH0AhjoIgIeQ/ovKoiQaqjDmEkTkGb4yNPzcfd9/0QhLNOTkOFFg4e4WIRvG9/4Tthq3D+HgEPAIeAQcAj8DyIg0i2pqa5jSTqdRmFgAPc/+ACWLF/GtdOHDADG9zBYLMAnCzfGQC9dNBhjkOQFhi4aFDdcLMlnVq3VkRfBCs/VzvB8tWPll1EfrLOCKhpGtGDStCkoxSEeeuIRPP38s/BoHNDFief78HyK59HmwJI0RqAagtXD8FR1ygigY4nOnTgE/usIOAUcAg4Bh8DGImAXOlaixZTCNySgpz+VysALkpD3v7YuL1y4EDfffLPlzulkCh5XSv26j8h/GHK1pfE+l8vB8zwECQ+JRAK1l+Ikb4wdAOyllDaGCPgeqnGEEol+IpNC46h2zNx2NnoLg7jxjpvpNXgUMY0DfioJdVYXDnAvh4BDwCHgEHAIOAT+DQF5+e+lp+Cee+6xa6YuBLQLQGun1lBjDDzfwIhdc231eMGQoNdeFxri3VyeoZeOFQ4XxSndPszXADqOV7NzGQmUV+1XeaXRTyOEx3qnTN+C63orHn/uKfz1HzeiwrVeeXglAxjD95DomiCqVFkpo4EXjABwL4fAGwgBp4pDwCHgEHi9ENA6GCSTL1Tv00je29WF++67D/fff78l9rWt/lrXjTFcSmMaC0IEyQBeYBgmbT6t7cbw3EvAM8ELdW7MgbcxhV9SloqpcxUaAAr6WQNelMj7v+t+eyPT0oh7HrgXf7/tH+gr9UNXA/aCZfXFBtzLIeAQcAg4BBwCb0IERLxr3daxpHbewYuFv//jH3jooYeQSqUsSe/t74MuBpQn5gqudbd2bgwvEJIJiKwbY5SFEgEmgoh+zNAKhl5DceTptaxD0fzPiuEhBhN8D3004oc8nDpjc0zcYjKW9izHX2+5EXrA70Ahj7Luc4xjgG0aY+wtCVjj5Zb7NQBxp/9tBFz7DgGHgENgwxHgmgjwnxZtCt+QgGunxHhcR7kehtWq3b1X5VL80COP4dbb78Sy5Su5LBskSOijKEbIxCAIAK631YjGcwCedtjR8K713PM8GOND631AQ4Jh+sa+vY2tQOVrWw/BjkaIUaXHIDQhTCqBmXNmo3FkK55f+jzue+RfWNHZwSIRDC0b8F6LLrA693YIOAQcAg4Bh8D/EgJc/oYuFtatdBcNAHr435IlS5BMpyBvux4aZIyxFwJaQyN6/2Oe6xg+AN+DYRgzHogQG/1n/BpvefmVNhQdDQXD/ivd58VHQINCKawiDGKMGD8aoyaPQz4q4dGn59ndfboVoVgpoxqGANuCoRdj+NouuwDcyyHwRkPA6eMQcAg4BDYGAW+9hQ2JOqLIPrsHPI54PPx5PlUaBsSfJarIpwHA+IZFIlRjGgG4jhtyZY/raUwxxnB59WDAhNgDeISNeKmGjSjOCwt2SPckVipVlMsV6CeLPF4w5Msle8GQa2/ELvvugUmzZ+Lqv/8VX/vON7C4Yyl0i8DKVcvtdgfP8yCrhkIpIzB07BEMnTtxCDgEHAIOAYfApoZAR0cHBgYHYXhxYLgOlkolu/iHiNHd14uPfexj0AVDY3MTOjs7rQFg5KhRKDJfoVREP8s2j2hD72A/Ont7MIsG94mTJqGjqxMyxIvERwJN7neJjiVGsRKwJUXUxPCAIssARfqUeZHS0NSIMg37PYV+bL/LXOx72EHoLQ/iS9/4Ch5/5ilkGxowWClhJfsDGv5NJoP+/n7WBVTLNA5UKmDHeI1QthdDhmu7GXZfo83o/jkE/pMIuLYcAg4Bh8DGIGAMuEzKzG5DY3wYih6BU66EKAwWUCiUkM7Vo8rzG264AVdddZVdn0ePHo1SsYyQnn89ZFdrdR/X8UQqiWx9HXq4/tc11GPrbeagqaUZq+g8V54wjtDd3Q09H2hjVFfZjTYAqJK1SciatWVwoFxEy6gRmLndHIwYNwYPPv4oLvnzZVjesQIjxoxCsVKEvcjQRQIvNET+VZ8sJRHPdezEIeAQcAg4BBwCmxoC7STz2vZXLBQAGgAydXUMPDz22GO4/PLLoYcF9Q30wxgDGclDGty1C0CL/wiuq8lsGgV638smREN7E1raW5HMpQAfCJK+vSjBBry81WWMMQA9D1XEqLINBECmKYcxU8ZDz/f5+2234Job/or5C59BXUMjGtn+8qVL0dfVgcZRIwGS/IAXNAFDQ9KfTCZtP2Kt7ZLV7bjAIfCfRsC15xBwCDgENhgB49mihuu2x7XN0IgPHku0Vie45onPak1XRj3H5+qrr8YTTzxhjeAyHMRcWys0rGtNl9Nb66PqqaJqn6U3auwoJNNJVHiuqo0xtKNH1nFujFG1GyVDPdioKoYKD3cuDMXQ4E/9tBOgdfRI7Lj7Tpg2ZxaeXrIQF/7uV7j+HzfykgIIkgnbGQFgjOH1QpKSsJ6Cnp6eWlUudAg4BBwCDgGHwKaFANe8KomwHgBElm/7tore+9tuuw0XX3wxdJGgiwmJ0nVBUaaxXN71voEBBDl62ksFxL7B6PHjMGbieCSzGZ570H2DEWuMTYyY4dBbRzEYBY8Rht4EXlLwaOit+KEjDKVTP53rWQEyAFT8CJnGHCbP2Aw77rEzVg704Kobrscfrrgc3WXqk0zZX/7JF4ssFvMiIIT05iKPmMYL43nwebEkA7/tM9zLIfBfQcA16hBwCDgENg6BmGtcbAAJF9soDOnRr0LrtDGGnvxG1u/hyfnzcdmfL8eNN92E3v5+JLlO5gcLtBUEqFYjaxDwAh8JGsuN76HCevRcnRkzZyJTl4Nur1O61s8q19GYdbMw6964t64BNqKGlxYffvFAWCwm2glgkoH9ScBtd94R46ZMwjNLFuHP112NK2+8DslEaui2AV4Y6LcmDpsAABAASURBVEKoXC5BocdzPfRoI5RzRR0CDgGHgEPAIfCGRaBIEi/lstkseNWApUuXQOT/zjvvtLsA8vm83Urf1d2NQqFg18rGxkZobYwN4Kd8DFTy8LNpu7bK2I4AqMQhfQYxhp4PoBZY/VDwsv+1jkuUURcyCkFPBf0OsN6KBOjpb8aELSZjn0MPQF9Ywm8uvQS//N1vUGSr9Y1NaB8zCt00ZJRoCJBxv0ijhfTXBZI1CAAMDNzLIfDfQcC16hBwCDgENg4BbccXX61WKpbEa63TmmmMeWF9e2LePPzuD7/H3//+d7uGjxgxArlcDnqWT0BjuN3VR+OBIecVya/GVUQIYZIepm05A6lcFvp1PUMDgXYMyHges/6N03yotDcUbOT/2LxQQe3CQREyAgRJH/3FAch7sMWW07Hf4Qdh+uyZeODxh/D/vvFVPDr/caxcudJ6/bWtUd6NwcFBCJhcQ4OqceIQcAg4BBwCDoFNDoFkKoX6pib4ySSefe5Zu+3/97//PR559FGk0mm73U9roQzi6rwuAETCi5WyvSioIkYUeBDxH0/jepregmJYQTms0otQhe4ZlMRGVxgUVWIlhpH3wi7YOgbPh4vHcw+IYuhljEFMKbPuQqmAMi9SgkwCBxx5GLbbbWesGujFzy6+ED+68OfoKvSBbn7kGhsQUzc/nYIubCrUKYwj2jki6CKm1ifV78Qh8B9FwDXmEHAIOAQ2EgGR/YjrqEQ72xLpLIJUBiZIIoKH22+7Db/73e9w5ZVXYfnyFdBP/mndK9Egrh16KiMVtEbD9xCyrpBrZIIG/REjR2LchPF2V0A1CgEaACLEiI0H309AUSq7MeJtTOF1ldU1hRmWqHsUB0tF5JobMXe3XbD3QQegcUQbHnzsEXz1q1+1D0VYtWoVLSYe6urqoQseGQJ4pTCsFnfoEHAIOAQcAg6BTQcBL6Hb3Up4+umnrIfgiiuuwC233AKth/L0e54Hha2trZCBXM/L0QOAdAuAtgqW6emvb27C5GlTMWbSeES+gdbaKmJeTET8DysY9tL67MXDIoYd6oLACtOVT0m6yDHGwLBu1VioFlEsF1AioZfhQT/1u+vee2JVbzfOv/AC/OTnP8PTzz9Hoz4vgnhBozqSmYxd19Uf1SdPieKdOAT+Gwi4Nh0CDgGHwMYioPXMGAOFWsuhVxhi5YoVePLJJ/Hzn/8c1157LRYvXsz1MAGte0uXLoXW8Pr6RlJcg8h4MFznPUvwAa3rI0aNxFZztoYM+hFChB6N956BbgVQ3iCZsLvxYoONenkbVXpYYVVUk6FoKmwi+7TiFL0cug1APxfk02swe9vZ2PfAfbHHXrvj2uuvw6WXXorLLrsMjz32KPL5waHtjbxw6O3uHqrK/XcIOAQcAg4Bh8AmhkAXDd/aGqj7/UX+n3n2WdASbsmyyL6eBJwvkmyXhm6Nk3FctwvIKKCthHrQbtvokZi55SyMGTcWIujytOvn+2Kz+uqA6zDW8pIRQKJcHtMlNdLPU/v2vMCGMTPpIgc+c7FeefZN0keV5oWx9FLse+ABXNMPgAwQf/zzZTj/gl/ghpv/jiXLljIHrQmsRVsYfd+Hx4sdnrKbrFQHThwC/1kEXGsOAYeAQ2CjEfBMAGN81uOBFneU8nn7kL/rrrsOv/zlL3HHXXdi+coVSCaT1gAgAq/dAlpXZQzQTr3abjitjRGXxAT58oRJkzB3553seq48MpqzEeh2A62fesCgjhW3MUKtN6b4y5ct88IlV1+HTDaL7sF+rOzrRmZEC7bbZ3cccsJxaBzVjkefno+fX3Qhzjv/57jrn/egXAmRqWuAtZAYDzGl1tLQpQSNC4QGEgIGiTJsSKgyTmAxdDg4HNwccHPAzYH/yBzQWnbvv+63O+D+8Ic/4N5770fgJTBx/CQ01DWht7sfrU3tSCeyKJerqHBd1IVEMp2CtgT25AdQSQLZEU0YMXkccm3NoJkAul8w0NZ7km07lGoIXOpjCl58RUp88dQeiejbg9X//NraG8UwxkAXKV4iQCKZRDKTRiJLXYLQ/irAgUcdih322BlLVi3Db//0e/z0gp/hmUXPYmXHKjoCitDFD3zqQJGXwwQBIB0M1/OXhMBQPPCKQ/ClOhjYMq80VBknsJi9aXAAXH8BhwHgMAAcBsAGYQC+uJaFiO0td/10Xi9dsRz3P/Qgrr72GvzqN7+mTSBCJpelUztJ738VGa7d48aOQVNjPfp7uhFVyojjEFoXdStflUuixzW1ZUw7Js/cAqWobNdNYwxknB96kG4MOQKiqEoFNu7N1XjjKqiV5hIuOm5FcVJWkmWHC4MDyJfySNangVwCKyv96ElHaJo2Hqd/9qOYs+dOWNi5Ahf84Tc466MfxZkf+hAuvewyXjh0Il8sAZ4Pk0xREjAJz24/7BvoQW9/D0r6GUFKhaLjVxuqjJPiCzg6LBwWbg64OeDmwCubA4O0+Bdp5A4jroAk3EgkwNWZa5YHcNGu6An/lBh8Mb1QLOLBhx7CeT/7Gc4652x86MPn4uZbb2GRAE2NLRAXHujOo1qI0dY4EuXBEHEYoC7byDoD9PaR9McRcs0NiLMeJmw/AzscsRdyE9uwuHc54qRBKpNEfmAQJozgk+X7kQdDZi+JYBBTr9AbCnXOCLtuR1TxBZEijA3DCnzjIaqGqNIIYWhICMMYg1yXy2GIsimjv9yHgeoARk4aiSNPPBpvf/+7UTeqCX+59kp85kufw6lnnoYLfnURtJsB8CGJ/QBd3T28QKpaiRCqNVSiCkrVEgYrBQyU8yjyIme4lNknSUVPTiauFUlYRkipUF5tqDJOynhTYcB54vrrxtzNgTf5HNDaYSXC0Hry76Gc0TXh0oOY659ExyWuifACwPhY8PxiXPyb3+L0cz6ET3zuc7j93jtR19qAIJOwa1qB/LdUKqBUzKNEPhygipamehQH+1DfkMXIsSNQpiF9wFSw+dytsTUN6XkTomJI9lNJxGqrWkHOHlcx2N9ndxVgI1/eRpZfb3Hq/pL0iGcVtljmNUCJUiB2Y2dthglbTUf71HGIUoG9j/CRxx7Fr379W5x77kdwxeVX4K/XXocH7rsPzz+/CAN9fUjnsmhoaUFjawtSuZyVRK5+g8LU6nIuHMLP4eBwGPpMORwcDvpudfNg3fOgHrmmRqTr6+CnUwC9ASA5L1fLyBfy6KWHPpHNoK8wiEcffwxXX3cNfnnxRZYMX3r5Zbj+hr/Zh+FpK6DsByaOARJ2cmGSd0PxSPzrUCyUSJa7UY1CeCkfcWAQ0s6QaMhg6122RdvE0UAmAO0EANNE8LWtsFqukPiDwrpYNVa/tA7XZHXUqwtiA1D4th4KLx2gElTRVeyhDjHGTBmLKbOmo23SGDzx3DP410P/wlXXX42f/eJ8nHf+z3DVtVfj+cVLkK3LwXge/CCAl5QkkUgnkcpmkcvVQc8DSqczeFFySGYyVoRrIpuDDRnnZ3i8AWFidTkXDuH3ZsAhwXni+unG282DDN7UnwOuzS+sIfaYeKwRJrmuJzJpJMk5fR6bZIJrrG/XYv2yzdXXXINfXHAhvv/97+O3engvuWulUuGaxTLJJIo0+Gv7fiqVQIaefa7eKNMQUBzoRyk/iPZR7ZAhalV/FxK5FKbNmYmZ226FupEtGKShUrf42Qf4rl6hdY3gxTwRuabwzZMNf3sbXnTjS+oCIkkryObbzML2e+yKcZtNgR4Y+OzC5/DQg//CXbffhvN++mOc9yPKT36KC8//BX79u9/isr/8Gbfcdiv+9eAD6OjotNK1gWHHqk6sUlkXOhzcPID7PLjvA/d9yDXlFa0Hq9DT001y3sU1aBWWLluK5xYuwNPPPIP5Tz+FJ+bPxw9/+AN8/wc/wHd/8H384Ic/xIU0AFz/179i3pPz7YOAwkoVvAKALPwRvdoi7rpgkMgnXqE1oEoxJMgm7aMYV5APi2hsb8acHbbFdtttBz0gsFbOGHr2aUhQeWMMXs+XjAh6EKCXSSL0DXRLQpVXFOO5jm8zdwdstd02KNCjv6KrA/dzrf7TZX/E93/0fXz72/+HH3z/e/jpj3+Cu+++G/fdez8eefBhPPPk01i2eCk6O7vQ19ePwcE8ujq7h0kXejqGSWcnepTe1Y0eShfl1Yaqv5PlXNiNNwkOrp9uvtvvFDffh75b39w4dPL7oJPzYe1hR1cXlq1Yjqefegr33ncvrrv2Wlzwywvxf9/+Nv7fV76M888/H7/97W9x4w1/x4JnnoN2yuUyWfgIUBgo2rXdRDF8E1jReiyDP0DDN40JaRrB83QYDFZKaB87GtvvshO22nYO6hobUCiVrD9AZV4v4XL9elX98vWGbH1p7yrUj23HDnvtgm13n4vGEc0oVspIZ9PYfPPNsei5BXj88cdxxx134IorrsJFF/0K3/3eD/CVr34dn/v8F3HmWefgrDPPwRlnnb1B4ZlnsxzrcKHD4Sw3D+A+B+5z4D4H57ziz8FZZ38IZ2sNoZxzzjk498Mfxkc+8hF89GMfwyc+8Qn87Oc/x5/+9CfczvXr2WefRf/AAFKpFEaOGoWpU6eS+McIKxGiamx3A4jIhyT8euqv1se+wQEkskk0tDXB0NM+GJXg16WwxewZ2Oeg/SAvujwO+ulcPRRIFxcS3/etF+LlV+ENzyEDfsQ1PPY96KGAZUQoeTEyzQ2YOH0qtt15LrbYciZGThqPHC9o/FSSOWKsWLHC/tLBhb/8Bc499yP40Ic+hHPOORead2eccRbO+MAH8cEPnIEPnHY6zjzzTMpZq0XHZ/N4dci8p595Fs4482xsaHjGWWexvrN5/eDCM4njpo+HG2c3zu7z7j7n+h44k9/7Z/L7/8x1hh8843SuS2fhox//GL74xS/i29/9Di644AL84Y+X4M9//jN0O5/WsyS9/W2trWiubyD1NwhLZVQKRST8gGt8SK9/CVqftdp6vo9EOmXX7o6+HkQpD6MmjMH0rbfC1JlbIN1Qh1JYQQVVbbSzEplIRe2xPXiN/nmvUT0bVE3ITvVW8ygmIrRMHImtdt4Gs3fcGs2jW+g5KKNnsA+jJ4xFS3urvWjSlosOWvyff34JHqdF5uHHZBi4k8YByV0bFt6+upwLh/BzODgc7uDnyc0DNw/cPMAdL/M5+Nvf/oYbb7wJ//jHLbj99jtxzz334oEHHsKjjz6OefPm04td4MIfIQiSJOT0DPgJ6IF+PT19WLWyE3r+j4kMDL0EL3jtPXrxKfC5rNLrX00AA1EeBXr/W8eOwJxdd8DsXbbF6CnjMFhifKEAlQ2CwBoRZADwPA+JBAvidX4FPkrsROj58DIZlGkA6K3ywqexDpttPQvTtpmNltEjUTQRCryoydRn7bbHTC6NfD6PlStXYsnS5ViwYBHmz38KDz74sMXw9ltuwy033Yy7iOldHIOa3Mnjmtxxx1243cqdGxTe4eb3y87aEytmAAAQAElEQVTvl5v//3PpnD9u3O904+7mAdzngJ8DrQHrkbvvvofr0T9x3333c01/DAsXLkJ3dw/X9JBregJJrrESzxiUSPj7uK4P9A0A1RCZRNIaA2IeR5UqtCb79PrrVsFyFNr1sJ/8d8Tk8XSA74Ztdt4ejeS6XQN96BrsRzqXhW4B4OWBJf4yuOM1fnmvcX2vqjp1KNWQwUBYhDwbY6dOwN6HHYjdD9qHXoQ6PPbsfJumLRJ6EBA8g1QmjVx9Ixobmq2MGzsB48ZNwISx4zYoHD9uHMazDhc6HNw8mAD3OXCfA/c5eOWfg4njJ2Li+AmYPHESpkyajM2nboYZ06Zjy5mzsNWsLeEbD7pPT1v9dYFQGMxjoK8ffT29vJDotuulXeBJ2HWBIE86SKqR9BAlDT3/DSj7FfSUBpFqzWK7PXaya+S4zSehY5DeA8QwxtC4kLaiOoyhQYGinQG2gdfxnzEGFV7MaLdCQA+/nvHTV8xDhoBcexMOOPowbLfbzjTqj0BXYQALly3Bss5VyFcK0IXQ+MlTMHHyVMpkTJo4GZMnTRkKJ/OY8WPHjsfYsWMpCiW141qoOEnt/FWEY4bKjWM4jm24cDw2dRxc/8bCzXM3z93nYPXnYIzCdcu0zbew6/qYUaPR3NiEdDIFrug03GvXXmjX9nKxhP7ePpTyBfgwyDJP4Pk2j4zxWt/9ZAKpdBpeIrAG80JctbvlJs7YAtvstiO23XVHjN1sMpBOoJdrfalasgYA3f8fr2P9pq19HSmvPNp75Vlfp5yeh8iLUApLiOntmDhzM+x+yH7Y+eC9sdl2s7Ay34OVhR50FPrRI29HpQxtpYhpUYkrIZ5/bgEWPbcICykbEqqMk0UWQ4eDw8HNATcH3Bx4pXNgAVYuW44Vy5Zh2ZIlWLyI5RYswHPPPINnn37aihbYOAwRViq8cACyvAhoa2nBmFGjaHgeC9BAMCQG2kpvSP7jBI9J/uMUUAlCBPUpjJ8+CTvvszvmUsZsPh5RxocM4yLRIv2+z0sPY6BXMpmEzguFgk5fV9EtC9p9ENIQUUEEhVXfoMqOF3k2bc5W2POQ/XHECcdS992QG9HEtbzXGi/ycRmPPjEPjz/xBObNn48nnnoa859+Bk89+xyefXaBFa3rkgVc3yXPLViEmiwg1gu5/it9Q+V51uvmO+ftmwMHd53jxtnNATcHVs8Bccf1yxOPPY5nnnwKSxY9j65VHSgMDCIsV4Awggh4kQb9Cg0AOk6nUqij1z5FQ7gW3WK5BPgeEskkErkMDMm9dsKVub7Xj2zDxFnTsN+RB9MAMBeNY9pRQAX5mHXT+I+EzzMaGQwgAwJeeDGCRga190LURhxwmd6I0q9B0UqpiFQiAS+VQM9gL7rLA2icMBLb7bc79j3+cNSNb0dmbCvSbQ1I1GchD0m5WsHgQN56UbLZLHKZLDY0VFknWYuhw8Hh4OaAmwNuDrzyOZDNZCCvgCz+Jgbk6ZdHQJ5++1N8w+KK9BBoF4BCpfX29iL2DCIS5ijw7IP0qkGMahIIaQCoUlb2dyHb2oDtd5uLPQ7eD+OnTcRgWERPJY9ccwMiEm95GcrlMkqlkr0VIMH1NAgCKO41WKLXW4UeekTTA3QLg3Yc6GJF9zdGSR+95QJuuedO9NG4P2P7rbHTvntiwozNgVwKg6ja2wLaxo5Cy6gRaGprtw8+SmbS8HwfYWxQjSKks8SXklqbZHLIEP9sOrNBocpKVN5JhsapTV1c/9w8d3PAzYFhc0Drx3ok4FqkLf4pkvh0KoUE11VR8LBaRalYhEeju+KUr0LndF9fH7Sul3jsJTwENAb42RTk2S+YKvqjMsJUgLYp4zF75+2ww167YvzmU1BEiGU9q5Dn2p7IpqFdgPrpQC6DkOB1enmvU72vqFrDi6NMkuBU6Tegl0RglbwQ3dVBJEbUYfru2+GdH/4gdjlsP+RoCBgwFRRQQYqANjc1oqWxCfJyFHmhUa6WoJ9TkJQqReSLgxjI978Qp/i1ifI6KcJh4DBwc8DNATcHXs0cKKPAiwAt9mEcwfgegmQCuk0tQ0+AJEIMj179BC8EFOqn/OQZUJkK17wBrl1Ryke6pR5pEv04k0DZq1rPf5QxeOdp78Gp53ANpEE82ZACMgECrn+6JW6Aa15sDDzPgzHGijzy+ukh7ZLL5XJ4PV9av1N+EkHkwY+ApPFtcyUa6Cu8QJIXo238KCQbs0Augc3nzMJbT3033vKed2LKNrNQzXgYqJahvpRpEKjQ+OERCz/NPlJ8Hg+Ui5Dky3kUKgVo14OkEPJagGKxJIalDRX9JBPL6hrCSQGbNAZunN34ujng5sALc6CEIo3m65MojhHSEF3lWq18+ULBrvla30hfyTO5LnENKXMd0/36Htf/ZF0a6YYs0k318PSsG3LWFQNd6CKvHbXZBOx77KE47MRjsetB+2EgLGNVXxdK9Pwn67KIPBq+4yq8wNh2YV9cXG04/J/hiYTBRry9jSi70UXVuC4cJKos4hVFldcQpSBCIUFJRpgwZzpm77UT9jh0P8zlRdCk6VNhUgmC1olFK5Yg11SHTGPOPmU411yPhpZmNI1oQduokWgfOxImEQBJb62hYXwik0Yim4QLHQ5uHrjPgfsecN8Dr+Z7wNDTbRJD68u6wiCdQIoGgXp67Jvb2zBizEiMmTAeY6aOR/O4EaikDRZ0LMUTC56EfhWncUwbdjt4X5x02nuZZwJauY6lGrMIE0CJFxqlqIqqCUHGj//2S2u3xOPVkC5HFEpinmg3gG4F0PMA9OsAcTZA05h2TN9xa+xzxCE49t1vR93IZiSacqgkDS+GSuijUUP5/boUsq1NaBrdhsZRrWhob7bnaeIQMM3QEGLSPjwaCgJ6VOQ82JDQTyUhg4MLN30c3DgHcPPczXP3ORj2OUhrPiS4BmxYqHVcPLNpRBuyzXXQ7XpxxkfI64IyDdrPrVyMciLGpJmbQzv49j36MGy7x85omzweqE+hzMWzStEzdPTLP7rnX+tmTYAIpMV4vV7e61XxK63X45WCoSiM6cWQESA0MSp+DBkCKukYLZNGYs7uO2D3Q/bB3P33wJY7b4vNt94Sm82ehbzdVlFCZ7EPy/u7sLh7BRZ2LMOCVUsoS6FfGeitFlxYzRMDh0Ovw8HNA/d9wDngvg96X7N5ICzXLkt6VqImWpteIl0rsLS/AyVeIIzaYiK223cX7H/MwdjnqIMwd99dMYtEuXXCSORacjC8UKnGEfKVEkphFb7Hixbff6XL7OuSTxcPhjVzqYaVCNA57CtCZCJUowp15rpT6EdfeRDVlEHrhFHYaqdt7QXRQW89EnsefgC23m0HjJ0+GUFLHfpNBcvoMVnUucyu612lfvRUBtFbyaM/LmHQr1oHgXBLNmWtASHhQocDDUnrmQcOH4cP54D7vki4eTBsHuSGHb/6uaH1fAnXeBnul/d3oiPfi96wgAGuUcVkjOnbz8acPXbCbofsh724zm235y4YN20ykEuiq9AHS/65Tr5I/iPICCDiPyR44UVabI0BCl+I3MgDreEbWcXGF4951SCLh2qiI4EAsOuMkyFg8Yql6B7shUdryejNJmD2LjtgDwJ56InH4pj3vA1b0jAwY+dtMGXbGRg9YzKaaCzIjG5G0JaD15JF3JikpChrCRtSqNb5iLIBopwLHQ5uHrjPgfsecN8Dr/x7wHANMQ0ZrCvMjmxCZkQzFGZHtrwkzIxswhiS3q123x6HkAifeNp7cNzJb8cO++yKOpbpIekNk8AgSXSxWkRRW94rZXufv58I4Hm+lsz/qnhasKlBLdTFCZduxgy97UMNeahdCwPFAnp1a165CN3qF6Y9zN1vD+xy8D7Y84gDrex28F6YTTwmbz0do7eYQAN/GQWvgkIQoZSkpGJU0rC3D1SzPrqjInqiAiVPefVhb5S3F2wu3NRxcP0TMXHz3M0DNw8KeOFzQLLeG5aG1oBXG3LdCesSAK8Bku11aJo4CmNnTcUWNNxvveeO2JFr21vffxIOPP4I67TWbr+Ia15/tYB+GsN1W5vIvvgvQOs518nh7+HkXOvq8LQ1z4envZrj4W28mnKvSV51OTQeJDGGVNHFgzrn0dvhU1KBjygKMah7AFFB0JxFy9RxGLvNFpi0w5Z42+nvtXLCGUPh205/z0vOD3v3W3Dou96CtYWKO+ydx+OQdzlxGLg54OaAmwNuDrzKOaD142XkUK4/h5/0Nhz13rfjuPe/G2/94Htwwhmn4J1nnYb3feQsHPmOt2AWPeJ1o5tQTsco+iFEjrUNvmiqKEQllHSB4HGN5Hrp+wF849tfw8Eb+CWjQJK6plIp6GF7iXQKurexHFfs/fy9vAjq4kVUKeuhYeJIyJC/91EH4/hT3oGTziY2Hz0Lx733HTjm5BNx1LvfhsPecRwOPuFoHMALqn2POQx7H30QjQb7YfcjDthg2fXIA+DkTYCBG2c3z90ccHPgtZwDRxyEY7mmH3vKO3GM1inK0e95O45+z4k4lmvW0SefgAlbbYGWSaOtA3sgLKIn3wcZ84Okj1xDbvXqLSv6aiH5NaixYYCnq5kx7K8OaE3F6pfSVh9ucMArig0u+xoU9Cz5lwEg4oUNYo+dNNB2Qhr8eQy0NbcgnUmiVC3Te9CPjnI/uuMCeoIKepIhEiPrkRnbjKYpYzB61mRM2X5LzNh1G2y151zM2Wcn7Hr4/tjtiP3WGu56+H7Y6+iDKQdBFx578YLChQ4PNw/c58F9D7jvgVfyPbDH4QeRfB6IdYW7HrI/dj5kX8w9YG/7yzZz9twFW+6+I2buvD2mz90Go6dPRtPYdsT0JAyQ6PeWBujxJ91PGZhsCrpnN/Y9JFJJpDJpBEEAz/MAXhaUCmWGb4x3bQeftDExXrgVIJ/Pv/BrBHbXAvVH4EO/5qNfPuiXBx8FDHhVGj+AoDmHxnEjMZ64TJ09DXsfcSD2OfIgygHYl+vz/kcfigOOPQwHHU857ggceuKxOPTtx2BjwkNWl3fhEI6bIg6aH65fbnzdPDgW7nNQ+xwca9eNQ95+PMPjicvxryrUXNr90P2x04F7Ybu9d8G0HbfGuFmboWXCKCRHNMBrzGBVvge1Nb2ihTFh4CV8igff9wCSfcP/tbfHtbN2rOzKYcNh8cPz1PJuaKj6N7TsRpeL2XOR/6rnEQZAFxHqrB8BMgCQ3yMql+CFMS96mB4YlJjY71XQRy9Jn1/BvOUL8NTK57GgazmWDnZhVakfndVBdIcFdIV59KGMXvpP1hb2Mb5X6aaEXsN8LnQ4uHnAOeA+D+77wH0f9r4G6wGaMogakihnfQwmQvRwzVlZ7sOyQg+WDnTi2RXPQ/cOytOfaMwi29qIRC6NYlRB72AfF0KDyP7FMMYg5qJpZCiHD/38H/7LL63ZkrWpweUdIQ33UVhBpVKyop8mDMPQ9sWnFySp2yfqiE8iRh/Xek0YZAAAEABJREFU7I5CL5b1ddjnJuj+yu7iAHpKg+irFDAYlpA3FbtDQs8HKqfwwvpuP6/EdoPC12CcbbuuHrxBcXB6uesazoESpUxxofucch6I+4HrrNaNDZIK8okIRUrer6KfdXRVBrBssAeLu1ZhYcdSu16VvAiRzxVSDwv2DaK4SqN4CcVikZH//hbBN3HMBAmD1W9x49WHr1ngvWY1bWhFJrIleV1jw6F/unQYUq0wUIAuGOT9qKurQzqbgZfyEdOSEqc8ZJsakGupR0aih1vwgiLIJRGnmSfJejL0mFBA8SjDQ8PzalKGBdgnLEeBC/WkaYeDmwduHmz63wtVLkgVfv+9GAJD5wojVBP/HoZc7KqUofDf0yvJdZcb+l6JMDx8MT9Wt/fSMKQOQ3q8NH5teiqunIpsH4aHQ+Vfqpf0r+mh9Fo7ryZUeZPx7JPo1xUW4qL9iZ8SL8ArJkSFFwoqZ9vn+pSuzyCRSSH2iWUUolytWKlUKiTMFV4olO2FQqlUgn46UD/vFyEGbebw5EnnEqe1syZD6+eL/4dW0RfP1zxSuqf6mKCQAey+Q/BlVl+ArCOMmCXk+l0TPfSPnxrGKmVIGhoauGanoZ9HjGjIqLKPURwipjFDOwIGCgPsVxGhV0UinUCyPolMQxqJ+jSP0/DrApgsNeNar58JLKFMQ0AB/ZVBelb6gVwCEi+bwIaKnxkqu2ZoVte5ZvwrPa+VHx5KV52vGUr3l6t3beVq9ai80l9N+HLtbTrpax9f1z+Hiz4vbh68SeeBvt/JFf1sEt4GhF4uQD+N1sWoigqd0z7X8VRDHeqaGtFAQ35TWwty9Tkk0ymA653W7mKljDLX9iiKGMXFGy++tMzWRLEvTQXXTEDGdonSXwvxXotKNrQOE0fwKQEtIgYRq4lsJ0NqVfUMqp4HL5lCZDxUSlWUCiVExTK8SgifIJoyj4WYLiroZQgJrjwOcViFx/iAdcQcHJ2vLYyYBkTQhYsTh4ObA24OvJnmgB5Ao/5WvYjftUOi84jnNYmNyBrFqyCmRJSXhiEib91SK688YF0SgxASHUuHqtoznHsMdT5cIsaveS7dVMaKH6JaE+pRXZusTpcOkph6KLSyuv5oA0JbBlXE65EwKkMSxRWbT3027Kfnx5DEtPTHYYSoGiHkuqbQxAbJIIlMKoPAC5DwE/B9H9r+7yc8hFwv9bvBXtKHfnu4JiwGCRdSePwnMTFeOGaUfSuPRCeG7WsNVqg12AP14po8ZASIELOC2GIT83jN8xiR96LENm/MfGwUQ1IsF1EOy+AMAXzAC9gCy4Q0AlS4XqfYrwRng089tE6HXNfLVV4kRSWUKOW4jAr/ql4ZUVAFaHzyeT0VpA0SGR+VuARhYYX51gzLxF1SiVjLWiTkdUNEURiukV5d41x11PLZMkzXueLXJrXyw0Mdr03WLK9616ZPrazNz74NP9ex4l9pqLxvCuE4uX6uff47XBwub+45UEKF68yGSQW6lz8OgIgrXJXrckROqe/uSqmMYr6ASqli13aPq3DAdTzBdd0np/V0K5znsZwBuBibtYjiIy7STELowYqOhwuTN+rNajeq/EYXNrzYqIkqU4dfFPMCQALD8JpC4jFDTVRW5cCcLhQCBEeBw8Oi4OaFmw9DE8Hh8O841DBRyupjszoEv2wlOqfoe1YCUyVdYx6GQ58tHtvvmnWELAvJ6jz6Rte5lj61+oLYPDpTPYDa0nf9UBvgS+STwRr5GMO30liOaREXhuECxsUU1SPCrlBxNmRJLaYMMJQHrypU2SFrPNte3T+8qhBQH4cL7QI2bs1QebD6pdZ0qPaHXxgoXnFKk9TK1ELF1aSWj1x8dXuRfeaOHR9m0kN4GQyNtT1Q7TywWGIonsfCVGL7zXOVrwl4buOh1+ryFh+eK42idnxeA0hUTmVsyHy1ehVK7BixzFCdESJ27IVaGW+PGbJ2qB7Yl43l0TpC5rdYMGQmvofy2bZ4ptCmYyh+zXqjNcoN6Yb1ziPVt2a9a57X2nnxc7K6feqh8rV08Jxqrre9daXbelaXr9WzKYbqv+vXi/PH4SEEHB5C4c39udAc2DgZXnoIzxf/c3lCTV6M5RG/eGvlePay71retYUvW/hlMvzXDQAvo59Ldgg4BBwCDoHXAQG7OLFekUAtBBIbF+OFhat2rjQruv98tYik2rKrzz2GZh2iNNAKDqbXxKxux18d1s4V2rZgS0DpEnJ7SJSuc0mtfT/yIEmQEQ8XxQ2Xmn5DNbOB1+AdGdK0DRA1PbyfOlbf1hbavvIKoJb+Qh5ip3rWJrEBarK29Fqc4ZjUxCOOLxwz3qPUzoeHtfgatrVzhTVRmo4VSnSsOhTqXKJjxQ0XxdVE8cOPh5/7xMNn/4VFTYTP2qSWvmZYw0Ahq1OwXlEeiXBdX8aaDmvmqcXXwlp67bymX+1c4fC4Wn4XvmIEXEaHgEPAIeAQWAsCWlvWEu2iHAIOAYeAQ2BTR0AEgzzREmuPzMaek1SJWElEsBWKeClNpOvFcIh0K05Sy6v8NVGcZE0chzznkEkAtbwKtSApVBtritIkSpcoXXW/EjFUoCY8fMO81QeJ8FMoxdYVqu9Kk2isdK78a4rIKYdyzWh7rjR7sI5/wqiGp9qR1M6Hhyquc+WX6LjWB5WpHSte6ZLasQ05x5RPxxpLhTVR3UqT1I4V1tJroepUHonFg53WsUR1SoSRQsVJanrVQtXLYi/4wXX+SmRDyrySeteWR3pL1BeFw2Vt+V3ccATcsUPAIeAQcAisDQGtKWuLd3EOAYeAQ8AhsMkjENHbH1kirsWgJi+SDA81wuWt9ga/GGJYGljPy4sIaE3A14vt4IXyL7a3/vr9+KXpKidity5Rek0w7FXTZ4NC1kM1sCHCovYtnYSDwjXFZhj2T+Nj8zJOIYN1viOmDBeervOtvq+ZWNNF7axNlH94ntqxQsNEGxIYhcNFddXOdbw2YfGXvNeWx9bBXEoTLsNFcTWx+VbroTidK2RR+1bf1xSbMOzfmuk6H5a8zkO1sz5ZZ8HVCdJ19aEN1Mf11fdq02ylm/I/1zeHgEPAIeAQWCsCWk/WmuAiHQIOAYeAQ2DTR2DNRUAk4iW9JvF/yfmwExG92qnISk1qcbVQhEmic3n/JbXz4WV0rLS1icoqvSY6r4l0ltTShoe1PLVQdeuYnFDBf1Wkp/QeroT0q4niaziJzOt8+HiprOpQfE2UX1I7X1uocopXO8orLGqi+PWJzT984NfIvJ6kNXKu/bRW/5rh2nPDGq+Gp9X6NjxuXcc1TNeVvr546be+9FeTVqvrlegzfPxfTRtvxryuzw4Bh4BDwCGwdgTcWrJ2XFysQ8Ah4BB4UyAg0jFcREZiYzAkgEhiRJolif8tNEz/dwEMQBmqg+k8DlmnJOZxVDtmtmi1xMNCHa9NankVwr6G6o5ZnyRiKAHbkAw/1rnaV5xE+cGXCOOGCla3s0FhTN3ZZwbEejXOw85DHksiMI2ifLVjhYyy75ru9mTYP+WvSS26lleh4mLipV/cER7rEuUZLhH7vKYoXeXBNI2vROc2nnG1/EqXKE2iY+UZLrW8a4bD8+hYZSMMYTM8jInbcIl4XhPF61jhcGE1L3kLn+HykkSeDC+rY0at9a0LrHVJrYDK10Rx6kvtXLoqbrgoffi5O14nAi7BIeAQcAg4BNaBgNamdSS5aIeAQ8Ah4BDYlBEQ0Yi4CiisyXDSKQISDkuvHYf6iVWSx3BYWq28QmFWC0VYdCxR3cNleJqOlVYLdVwTxUl0rnpqoji1pVDyQvxq0lc7V1hLV1gTlf1vizCWSEeJdKv1U2NTE5s2DG/pzVMFNMvAij15Ff/UztpEbdVE+gyXF+LZuHTTudJtaEjIKbV5UYtXmkTnak/HNZG6iq9JLV5110RxKlfLUyujeOVRWJPh+ZRf5y+kUWcdSz+lqZ41RcS/Fsfs9nB4nI3YiH+qS6K6pYv0kOhYoqp1rlDnNdF5LV7HTl4OAZfuEHAIOAQcAutCQGvQutJcvEPAIeAQcAhsogiIWBTLJVTCELHPpSDwYRhaSfjwUwnIkxtGMfNEqDKM6M2F5yM2PsKY8THjESM2ZH2eZ0PFV6MQ5WoV+r1bPxFAAs9DBJbh/3IcsnzEPBUUy2VUWI/yBOkkEHhWHz+VRKFSRimsIjQxYt9AukU0PkQcE7VTYZrqBOMkQ3EhymxfdSqfza901utRB2NYz2oJAupmPETVEKVCEfmBQRvGYYSEHyCssG0K2HePfa/lq5YrVNO3ojilJYOEfY6BjpVfdem4LpuDzzb6e/ts/TpWfLFYJKYh0Ygh3YVhlfior9LZEDeFxWoFeeYVnrY/zBNRjM9aWBRRZPU3PA48H6lEEolEAr7vQ21JAvbbV585ZjHHO6xUUCbuZdZdpgYRsWFnLM7CtMR0iXSK2JbGs8p80k2EWthKH4n0K1bLw8YKMGqb4xd5sGNbZR3Q/OK8qrKeItutUA/ND4nPvhqmaYxVv0R99dkP5SuUinauhJwnkepifxKqn8fSUfmlk3BUvOaudI2NdKESzB+y75LYGKhvfQP9nNdVhNQjIoYx0z2Osce8CeqfDAKUiyUIL/ClNOWpcl5XiI+E0fYdsx2JPeE/b7Wk02k7Fh7r1fhY4VyKOKc0/uqjykmGH7M4UaIxhQfCJ0jyc0G9NGaDg4OcDwWofekSUR9D3UPqVGBaleNaOy/m8+xDEeqDxj8ZBEgGATzWqzgGm+7b9cwh4BBwCDgE1omA1oF1JroEh4BDwCHgENh0ERC5ML5HshFbQi6yVRORO6XBMzZNBoCQJDMmmfVJ2BKpNJKpDIJkAsoTiYyRiBhjYEigREJFWAqFAvIkIiIsItypTBoiRh7raGlpQUNDAxQvMto3MIC+/KAle6qzvrEB2boc2xgiQGpDo2GMgUdClMlkIMKnvCHJoUiflwyQymWQa6yHn0qw7GoR8WEZQx1Fmiql0hDZ53l9Lgfp0t7aihyPRZilezqZtO14gNWxLptFXV0dsiR2aj9BgioCqT6KmKmMiLfyNDU1QQRNccYYSFeJ0gPqojqEifKoDpFQY4wl7kr3Ah+pbMZKJpe1mKms8paoe2EwD718skffeBA5VZqIpfCWPknqr3jlVzsyDjTWN6ClvhEN7Ed9YyMydTloPEVAbX2+j2Q6hQzblB41UV81bsKnnuPS2NyENPXT+GgM6xrq7bnGokTDTf/ggCW/Kqe+KB7EX2Q2SxxVTnrVsNMx+PLZvvE9OycDzq0kdUlxnNW2zo0xFldhp/mrOIn6ECuNZF5zt0RCrPkikQGjstpYpPnS3NqC0aNH27FUf6RPhvPZts35UKWBRwahehpv0skUEtSJqsEjkVd/VKaR2ClufaK+qV/CXuOr5zV4woDjr7FR2cjoPxCvESpWfdR4qg6No/TUPG1tboHml/RSPakUx4sYad4JJ2yd5hIAABAASURBVOmoeOmofIpXnPSQTqpX9amNTVVcvxwCDgGHgENg3Qh4605yKQ4Bh4BDwCGwKSMQ0OvqeeYF8iiSMlwMfFIeHzA+IjKUaiVCsVBGf98gent7ITKh80olpCc1Zj0GXuy9IJlkBikvCT/2Ych06PhHXI5IvMsoDBTQ1dVlZYDEX+2KvIgkG2OQp9e3u68XvfTUDhboyaRns0ZaRKJE1tRuuVRFpRxCoXQZyBch6R8soLu3Hz3dfVZ6Geb78qgWq/Domk4bGhVIFuU5zdPzP9jfj4G+fpTpbY+qIeQx1S6AVCKBZECPOnWqlMr04g+gr6cX/eo/+6B+qZ8SHRcYN9A7AImwCKmbwlw6h4SXQEQM42oMn8cNmRxyyTTUjtoTgRfZE3nvpz69Xd0YpE6lQpH4hiSgQOD5Vh8R1pQfIJVIWJGOSquJ6pSRQwYPpUlMFKOUL9h+qq+DxEiSJ2alUsXiGNLKE1LHKvWW7hXiW+KY59mv3p5+dHZ2Y9WqTqxYscoed3X1WHwH+vMoFssk5xFATT0TYJBlCoUSVLfSJOVyFZJivgRhkgpSzO1DcyMkLhpTlenvH0R3dy/6+gY4z0rQ3APnkCRg3T5FeGneaF4oHC5Ugu2UoTgv8CHRsQi18B3gnOvs7LTzT3NZcVXNsTACZysSxDmkpz6iKAxpUCjR8CLRvJeRRW2sTzwY+MazdSX9AMPHJpVI4uVe6WSSZTxiEyKip19ee6sHjWoDfX1QH2QIKnJMqzRagOMbce5qnuo4z3mtdM0f5ZEoTTtc/NVGjZfT4X803antEHAIOAQcAutBwFtPmktyCDgEHAIOgU0YgYDkxLB/IgQiDIHnIUFiINFxUuSSJCRL8lpHb2gdveMZer9TjEv4SaToeayR9vo0vePpDDIkNiKmCRoMAnJBHWfpRc0GzG98JCkZHit/U109cvS8poMERGjllVY7IichCU2K8ZI0y2fYlkhtQjqTpMUkZiI7njFIM01ezvp61kcdpZc81yNGjEArvfpN9HqLbNdRv6ZMDq3ZerTKC85jtas2fNYr0pdkmznmq8/VoUgvu8ifJYQkcMonXRqY1tLUjBKNBeBLmMgrrFB4NFAPtZsiTiKpMQ0NxhiS2ArJbMGGURgiyTrVZoIUOOUFEE65VMbuMFA7EsWlWY8wShA7hepHA8fDI1nXuElEDiVUB/L2ylssUhsTK2GhsVZfDElifV0dxo4aPdQ+x1gY1LM+xVuDBLEwJOpJz7fjWZ/JoilXj+aGRrRQdCx8mhuboGP1O8l6hJ2tK1eH5qYmJIIAWY5vNp1BmmOY5txQfzSOXgwahoAUMVB/6tjvDPMovT7N9tiOyik+xzqEfcA55bNcQGKdpG4R54iI74tStmQ5wTms+ZKj3qpDbatNbcEfwiqCjmvpKeqVDIIhwwp1ULz6F3GMPLYlveuITyPHVWnK77MNYf1yYoyBDFYyUmguyPseisyTqHsAhAMDq8/wUGnSWW1lEylkgqQ1JnjUx85V4tZEjLT7QvNdYy4xxqgaJDlnNO5qW6I89dRfuwJURvPDszk3xX+uTw4Bh4BDwCGwPgTc9//60HFpDgGHgENgE0VABEhkyFQj+CSoSRIHEcyUn0AKCSTjAJV8GeXBEkr0xkp0bqpAxiQhouiTjMQkMhV6kPP0VA/29KHAvDE9xqYSoq+jCyV6w2N6eyN6hysDeUg8epWTJL0Veogjep7BvGWm9dK7PNjbB5G8BhoHLHkLEgDbKDK9QI9+nlLicZne64AE2KeovPSwRJsEV0NmjLHe7iq99iovfUC9yt396F/Rga7Fy1ApluiRr1ITgyQJVeD5lpCJUMpTnkokbfpg/4A1BsQk0yJs8qL29/SivaUVSRLfAj2tPd3dUFilp1j15gcHIXIfkUSC5RDHUOh7HkQokyTzA/RwD9KDnidu6n9crMCj/jXjSY7ET+MhQ0qVGBfZ9/6Obgx29kBlVJ/h+MUk68KxzP7I6y9DgGF7Iqsif9JHfZBO6pfwy7NP6ostT2OKDC7CyFBXrxLBY739HI9CVy/K9O7HHCfhLV2kX01kUBD+VXr6C6xT/elauQqrli63pFW4qk9leqmtQYXzwLbBfnYtX4k866+y/nCwaOdGheOqfqVpEFH/LVYaIfaxyvlS6RtEmaK5kw4SsMK80stwLkg0t1RebZZoxCn2DUD4hpwLhv1LRLBzrJGGIRFhEWfNGWFgveX0sBcpmlMi6zKcKM2Sd46ndhLos0N7xAtb91V+TVF+1RGzTYnqilhe/VNefQYlmu8Sb7VeOvZ53M+5UZDudlzLCImdxlqfOxlEkiT5Pg0RVRoUdKuJQu1w0A4FGRyUplDxMj6oTZ0rvaenR6ebprheOQQcAg4Bh8B6EfDWm+oSHQIOAYeAQ2CTRcASjZhkiGQjIJuRVzUgqQcJd5WkQ55YEf2UyDHj5XG2wjJB7Nvt/DHJ45CEUNk6ktZGetbb6xoxZfQ4jBsxCu2NzWhO51AXpBCEgDUGkPSJoKVIhFvqGtDa0AR5f0XQQpJN6VApFFEm8Q1J3EQiM/SCynM/pm0EJo0ZB5WTh1j6Kb/IWyGft2RdZLO7q8tuoRdBFZlso06jmloxprEVo5rbLEGVN1VErUCiKI+5SLTIkuLlMZX3WCRaRE0eVXm4RbxkLFCaSL6Iljzdyq/dAyJc2r4vomgJIMm4yLbqqctk7fMAtHth4uixGNs2EiOaWtCYq4N0THAcQANJyH6L8FdJiE05RJIkOEPjTD095S25erQ3NEHk2/c8aAeE9BJZll4ex0qTVu1ZsphIoqW5GaNHjIS89hEJY8eKlcS2YI07RRpthLVfjaGdGtol0cw2Jowag9Gt7VB7ItQQCSdRF5mu0AijcdF4Cf8Geu1biW8rx7qd/RlB0XzQnPJJzFXWsLziUiTsGnf1fwzHso19aWR5tSEd1HcZE/I0kKgdGSRqeimvdBrXPtLOJdWvXSeaO9JDc1rjXRMRac3hNuo1in3RjgURcBlfujs7oYczlrWTgwaJBOe5xTKZgnYjaBeAxjMgyY74mbDzi4Ydba1/uVsANF9k/EjQQJRKpexumSQJe+1c46U8HgdKoaR2rLmi8xHt7WhtbEI954z6l6bBQ/2TUUs69HX32NsApIvmnOquiXbEyCiguS3RcalUgo41L40xbHnTfLteOQQcAg4Bh8D6EdB6s/4cLtUh4BBwCDgENjkE9OUv0i/CGZAwSkTU5OmVt32AXunOZSsg76nul2+ta4aIvAhoTEIqj7/Ilwh4q8hVWztEGuVF7lmxCs8/8xw66AVe/twiSORNTpLEttc3QsaBBhJZEcyE8dC9qgO9nV2W5DZm66whYYDeT3l1tf1bxoGRza0QSda2747lK7Dg6WewcskyKJ/aFMnT9vRmGhNE2uQhnTR2PNqbW6A21I++VZ0Y6OhCtXcQoDe1SM99SDIs0tfY0ICG+nqI7Glrv4wHy5YuhTy2SkuRvMnLv2rlSngkT2PHjkU3vf7yBFtPOzHs6epGt/pBojZpwkTE9Px6jA88HyJ0yqvzIr3hSxc9j+WLl6CTGPWu7ECxd8B63XNB0hK+BhoE1AcZFrTdv341QRaR1q4K7QRQeRkaROpknNDtByKbPgmr2pPnX2RPBg09U6CTOA/09UE7KyaNG293cQhTGVXaG2ikIfYJGiCEVffyVVanfHef3cmh8ZN3Pk2DTWtjE8bQsDOypQ1NNBTIcy1P+0BPLzQvtFtBRqHezm5oZ4J0V95RJPutnCsisopX3ep717KVdp6J5LeybmvYSaStMULzrSGbs8YRzQfh1MV5uXzRYotf78pOaPdBAjSE0LCgOSaCL5IsQ4HqHKQhYeXipejmvAwLJWv40VhrPISVnjtRl8na3Rzy9PexHys5x1atWGGf96D6ctksWqibttDrdg/hjJd5aUwkxhhonmn3xUBvn503mjseyws7jZWOZayQyAAgol+m8UdzqmPlKojwpxJJa8Bp5DilaKxIck5qzKW/dNJuBlZpH7opY5bSFV9XV4cEDRGaJxLlHzlypLJuiuL65BBwCDgEHAIvg4DWnJfJ4pIdAg4Bh4BDYFNEwPc8GLEPEpSYHYzoqQ5J7uV1DnvyuOTnF+OGP16Jh+68lyT+efSu6iKpX4FF857B/PseRueipRhY1YNSXx4D3f1Y/Mwi3HnTbbjkwt/gp1//Lr54zifw/z7yaXzni1/Hpb/8HR66+350LetAZbCEsFDBwicX4rrLrsH3v/xt/PzbP8J9t9yFeKCM1nQd5FEWARKR04Ph9DC/Jx+eh2v/eJXN/+nTP4pLL/w9brz8Ojx29wPoeX4lTH8ZiTJgShGifAXlgSKWPL0Yt137D/zy+z/H1z72OXz6A+fiE2eci0+d+RH87Ypr8dB9/0IfSW5dKoeGRBaFFT149Pb78LdLr8Kzjz6NQvcA/IqHZc8+j7/+6Upc+L2f4k+/+j3u/sedQOQj8FLId+fxz3/chV989yf46Te/j1uv+ztxWk5sDWh9QJw0KJsquXsF8iL3rejC4vnP4fNnfxJf++SX8LNv/RhX//ZyPHDr3Vg+fyGqnQNIFCIkqsb2pdgziJXPLWE/H8I//vxX/On83+Ii9ufZB+ZjyRPPoXdpByp9BUTlCFElQrVUJSmuoK2hBZnQxzLmufo3l3IcvoYffeO7uOP6f6B3SRc84hQQryDygFKIruUdeOJfj+LvV16PSy/+PT72gbPx6bM+gq9+8gv4+bd+iKv+QB3v+ieWLVpsif6KZxdj/j8fwk2XXo2Lv/NTfPOTX8QXzv44Pnv2x/DZcz+Be2+7A08+9Cg6V6yEdhhEnFuFjj6sYB+fvvcRfPcL38B3Pv81/IJjf+0lf8F8tj24sgvaIYJSBSkSet2KUOT4LHlyAf7599txOfX6yTe+h29++ktY8cQi9CxcjiLHCOx7QGOSdj3YXSrlGOFgGc88OA9/+fUl+PHXvmfnwJ3X34Liyn6MrGtBPY1QMrhot0BvZy+em/c07v77bbjqd5fi9+f9EpdedAluuuI6zGMfe5asgslXkaoCATGWjl7EuRa/KLEBXx6w+kGYUbGKqJ9e964C8su70blgBZZxzi957Dk8/+hTSHNepUIgGXoIJBwHjYXOU1UPv/rRBbj4Rz/HH8//DW67+gYs5ueu2lugoQiIqmw4MuC0QsR+Dq7swaqnn8f8ux/EPdffjFv+/Dd4PRWk+iMEDPOLOrHskWex4F/zsWzeQujzojZ9VkONaT6BFax+DfVl9cnqYHg+Ha+OfoMFTh2HgEPAIfBmQGD1t/ALX9a1c4WS9WPw8jnWX96lOgQcAg4Bh8D/JAIxCqU8uU8Z1SBGlAowEJaRpqcz7Cvj/K//AA/+6nrcdsk1+NNPf4U+Esb+Fb34/le/g//72OdxwYe+hM+f9THGd6CexLkp24Bbb7gFF/34F7jj99fkMNGSAAAQAElEQVTi2bsew4r7SU4fX4Kl9zyB2351JS755W/x3PxnkPZT8CoGV11yNf522V+x9IaHMP+vd2HRA0+SnPWSGBlkY9965POlMpBKwQ/SePjOB3HVL/6Ahdffj3BxHg9cfyeu+8lv8OP3fRafOeVs3PSHqxB35dHoZUnUfCRKPm7+yw245HsX4IGrbsGS+59C5+PPo3v+Yiz61xO45tsX4+pL/ozlC5cigwSWPbYAf/j+BfjNl0jif30lLvj2eehYuBK5agp3X3Uzbvrd1Xjumrtx66//goUkcYk4hSSyuOu6W/Hb7/4CC6+5E0tu/Cf+9ddbISIbxyFMJoFigvyaTCvbmEOO/Xjyvkfw++//Ap3zFmPFw4vw2N/uwnXn/QE/+tTX8bUPfQ7XXXQ5THcFXh4Y1TgKqTCJu/56G87/6g/xl2/+ErdeeDXu+e3f8Luv/hg//vAX8bnTPopf/fBCLHt2CRImBTYLU4nhcxxvvfRa/PjTX8dNrH8Jx+Sp6+7CL7/4HXz8lLPw1H2PEeckMiYLU/aQjtN4/J5H8KfzfoM7OS5djy1C10PPYdUdT+LJq+7Gjef9Hn+9/GoM9Awg4PikSVKv/9WluOJHF2PetXdg1W3z0HfPs+i590l03v8Y/kyDyGMPPIIyDT5eaJCOAnQ+twx//+1V+OVXfogniOUz/3gQj/3lLlz7/d/ifJL0yy76HebT0JNKpJEMUmjKNWLlM4txyXkX4bwvfwc3XfxnPHHTP/H8P+fhwo99Az/89Dfw6x9fiAXzn6WBJUKeHv40yzal63H9H67E5T//Lefj1Vh216N4/Ia78Osvfw8/+Pz/4fYrbkSyGCMNHy3ZRmtAufnKG/Cbb/wYN//kUjx85c341xX/wLU//BV+eM7n8PWzP4MbfnM5Sku70cb5Xk/dkjGQpBEN1Sp1DVCpRihVQyRoTOpa1Yv2VAuWP/wcLv3BRfj6GZ/GVz/wCfzg3C/ihx/5Mn507pdw+hFvwx/Puwi9i1ehMZlDc7oJ3kCI2674Oz753nNw959vxCN//Ace/P0N+PP3fonz/9/3cec1N9MoZDCiaRRxrWBkQzsa4wweuPY2fP30T+MXH/kK/nreJfjTF3+AP37tPCy95RHcecEV+PEZX8BPzv4yfnb653DRF3+IB/56JzJVH2kvQIKGBFRCaEeEnhEQIYYX+NB1pURfbx7/mRjwoxdFcYx+Y72dNg4Bh4BDYJNHgN++NDQDAXsq8TH0he3x3Awd8wg2jw7WlOglBt81U925Q8Ah4BBwCGzCCHhaK3zPrhtVE6MaDUlUqcIUK9AKUenoR6lrAOk4gE8Sl+/oA3gO3yChxYWEJyxXUcmXUKHHHfRGogT49C6nyB5yiQxyTc1IjWpFe/sI1NU3QFuQ63MNAL3cQSEGygSZHtCkPKAsI8+qtkEb6qMwJkFRXIKEJSj7UP3JkqERoIfLXwqJunpUVw7gzhtuwS3X34jupaswbsQYlHuL1osOEj10lRH3RGhO1aM11wSQyIzaeio2m7wZGuoaUaV3utjdj2LHAPtHMkTyLI9vOFBFOFCCjCI+yRny1LWvhHxXPzzqbOil96sejQ3G6gXClmTxBPshMlVFjIqwpagfIlkJem8TZQD9FVS6C8AgYEwSXtGgZ/4y3Hjldbjwxz9HmK+gynGoEtPBrkHkV/VbrHKpLMa2j0GyHLBsjOiZLjxy53145J//wiA92fUkk40kwNpRMe/uB9A/bwXQB2QTOWSyxJ3YDSzuwMN33Y8FTzyDQn+efTEo9hfQ19EDEDcUAfSEaGpqw+TpU9E2cSRSrU1oa26Dtp3rpwJNKYRfDBF1FFFZwUEfBNrb2tHEcYZJwGPZwPMRxzE8Es2urm48dN/D+Ncd96Hv2Q6gCoxqGoH21mZoTLsfW4KbLr0CD953P/TQwqJulVj4PJ54+HE8T4IfrSoAHB4wQJ7zhu0Vn1qFh/9xO8s8gOJAAXpGgEfv/3MPPYF//eMOPENDBLpCgGOV8LK2T8/QAPOPK/6KlYuWYbB3wD7LQrtSCp0ESX1n9lyCONHjD6SA/hidDy2wOycevONedC5bZR/WWA6rCPln+BkyxrCfBr4JkPISyCCJ2665CXdedwseuvludD2yGFjBybOKE6SDWClcnEfH8yvQ39ED7VYo0bCygkacxY8+i45nlgIrmd9PoKGxGUElwOLHn8O9N9+JR+99CN0rOpFkW/m+QSx/ZhGWP7kAA8+vAjojCgHiXL/jshtxza8vxy2XXU/v//MIl7E+dnHFvIV46Lb7UOpT36vwCSWnJ+egsQK+NGacwqgJa2Xs0Ft5h47eeP+dRg4Bh4BD4E2DgK7BXuisxyNDWf1+SdrqOPDLfvWhcq8+dIFDwCHgEHAIvKkQ8IOXXPBHUQTdLy6JSOz9IKCXsQQTRvZ+8TRJXVwiaxuoEKYAQSIlDodyuQyRNT03ADICMEtIknvSKafi3e8/Fe854wM44X0nY9eD9kPr+DEocREaLOQRkbD5JLci4x58eEECSFCoV2Q8knTDtmOIMAesL6hEMNZTCXq5I2y1/TZ45wkn4p1vfzsmTZ6MJU/Mxy3/uBXPPvMMfJZftYzkqqcXoP5UGGMmjsZhRx+JU878ID786Y/jgEMPw5wdtkPLiDZU6MXt7utFby/za40sxYhIcHWrQqmvgFL/IHT/OPkeMBijj2Q2jkLqUYXwqvKY3aJiBjHbNuoDeEzyC+IaUfQrBXougERxqitXl8OcHbfDu056N9797ndj+jZbYqC/H3ffeRf6qUthMI8SjSv5QbJdEmL1Y9KUydh1p51x2snvxVEHH4bm9hYUnlyGR+97AN3LVsIvRxCZvO+OezD/0XnUCfByBtttsy1222V3TJw0FcLkjltuxWMPPozBvn7oXvVyoYxeGhCQD5keI9dah4MOOBDvpG7vfO/JOP7tJ2D3ffbCmHFjOVY+VnZ1ootlNX7sKg0Fk3D8CW/DaWefidM+ci6OfdtbsOWcbVBPAmsSAfryg1i0bAm6+nsBH2hrb8PcHXbA0Uccie132cbqid4IixYsRGdnpzU0dHd3Y+Gzz2HlsmUAp8TEqROw//4H4D0nnYwJU8cDnC7oLGLxwkUo05DRlqyH6clj3l33Yem8p4FuztW0h613mIu99t4bo6ex730VPH7P/XjysXnQPfYitDJ69RFvkDuDhL6tsZVtnILT3nsq9jh4X4D4LX3mWTzDuaWH7iWzGZRMhBIHJDTGQuAThJTxkeA8LRHHGy67Erde81d0P7cCNkPKoH5sK0ZvPh5jtpyE+mlj0DaiHXqYZBAbFLp68ewj8/DUw48BXbTAJHxsvdUc7LPPfpg+fTpAg9ED1PsJjlmR5D2TTEEPM5zHMk/PewqVTirPuavPLdWy76efexYLFy21x/UNWYDp4UAeTz7+BLqIsT67xhhqDg6JQeB5AA1vVmypf/9HVf898o0R47RwCDgEHAIOgVeAAL/pX0Eul8Uh4BBwCDgENkkEYrIqicerekMK4JsASS+BBMm9PPueAVJ+gh7HVVi1eCmS5IYgQdI92rn6OvgkduArpAe9TKIKev5FMowxJNzjMWXmDGy3xy7Y8+CDsO0uO6NhZBsKYQV6SFl5sADdS638nohHMkDE+qq+AZ3qjPasV9WSJ7Ybi8iLnLA9EeqDDzwIhx18CPbYbXdMmDABYB0DAwMQqete2QWaNzDYQ5dnhRaJdICG5iY0trdiwrQtsN/hh2DHPXfDFlvORF1TIyok6IViGRV6ddkwkDBEwyDBdlGuIqanW/eW27QIqOSL9JqTTbFcRONBlWL1hNTwEPhJWBLFvIr3WI8JDUT6EdK4wHKKjxg1aeoU7E1yusdee2LK5pvB832Eq3otRtVSmRjEVhcQ0yCXxLhx4zBjxgy85ZjjsN/u+2DiWBLhCBigB9sjPvLo9nZ0WeKc72b/2ca0aTNInA/EkUcfhe1IuhvbRqD03EosIXEuFArQA+Pk9a1WSJgBJGnAGD96LPQQuVxjPY0UO+KI447B9jvNRSZXx+EvQ7dn9OYHgIxBrr0OTW0tyDTUYTzHYv+DDsRBhx6KmVvOYv4scaWCng8/lYSRoYc6hQSzsaEJ2223A975rpPw7rNPxa7HH4ytaDTI5LLQ3Io9H1UZUaosXwZSqQzJ8AwceNDBeMvbTsBx73w7djzmYGy77XZozDWgynHpX7oSCx55wj4HAklg0oyZ2O+Qg3DUW47DnvvsjVYafDAQYf5jT3B+DCCbzHC4Ofdo8NGYpBMZ5NIZvPXY43DMUcdi9133IFEfbceuVKpA0zDU54XGqqr6EVM3fo4SnHEpSp7joGcfPDtv/tAOD+I5dotJOPj4Y/CW97wLx7/vJJxw2nvxrg+cin0OOgATpk5GJpPFYO8gFtDIsGIpjR2cWqM5znvstReOOe5Y7Ln3PkiPaAB6CjSQPI8iDVIZ6l2gYWghyyxfSpJPNUwK2HzqZhgzZSyQDVAolwDq2NBSj5aWFhByyGpXXLEKetBhyPH2jWfnGPgyxthjzQWevvBmdyHRfK3JC4lvmAOniEPAIeAQcAi8EgS8V5LJ5XEIOAQcAg6BTQuBiKxARIaOdXvBr96JhCdIarTFWwRIZDXhJUgse/C3q6/DNZf9xXqYMz5ZFXminoieTKeRDFIkUCQRJMoiUGSr8H0fX/761/DDn5+H6269CYs6V6BAj2mVJD1O+Mjmcqis/lkyqgJWgjidQDXloxR4IG1B2fdoCGC9JDDSL0KMisgWz0OGd91zN6699lpcccUVeOCBBwCS6tGjR6O5uRVRGGLMyFEIpVORtTF8Yv4TuPA3v8JXvvst/PKS36F97GhkGxoRkvSUymXIi+/T2KG2En4KdYk0OVQKGXbID2MkIh/keSDHQ8oPYEhMY4IoY0RcDdk+S7KuJPFJU4LYhx978COPxgIDQ3Iugm7zMzsSQIkYyKt886234urrrsU/77sXUR+9v7kAwjaVSkFjIjw5UKjSS9/V1YXly5fj5ltvwZ1334VFixaxYViC19rcBp9j2Dc4gBUdqwCOk/BtGzPKGjtmb78tJmw+BSl6sAkn+nr6oSfMexwXVSJvOLuLgP194pH5+MMf/oDvn/cT3H7/P1FNeBwTYFV3FwZpNMjSAFSQccXzofCB+/+FH/30J/jW97+L62/4G4wx0DgN5AsoFovINdRj/MQJaNCW/wjoXtmJW+65EzfcejM6+nqwzU474tgT3ord99sHYzebihV9vUg11mHqzOkYM21zCK8nSaqvuO4a/OaS36OF3vO5u++Kt7zjROxHg0MzCW4vDR5dyzuswao0SMMPiXS2uRFjSLKnzJqBcZMno456qO/PPv0M8v0D1tiRZB889lnx4JhWaMy68W834u9/uwH/vOtudMiLzuqCIEAlCjGQH0TNaBLyQ+SFhup5kPGlc/lK3Hf3fZqO0HxpnDASeWge3QAAEABJREFUOx24D/Z+y9HY6ehDMfuQvbH1QXthh/33xmQaoFLUR/Nada5YvgphbwHI+DRMNWEyjVUzt5uDzWfPwsjx4wEDLF6yBCtWrQQ4n4oDRXSyv2E/ywAY0z4Ss2fPtkYe5S0W81C4xfRpGM/yCY5hOpNinIfujk5oLqpPIvyGWHnKjJe+RPwVwy7yswLoXMIhVPQbR5wmDgGHgEPAIfCKEPBeUS6XySHgEHAIOAQ2OQTkyVOnyGN5Ve/BGB++F8BLJOEnUvACH/JuF7sHcO9Nt+CBG29FtasfENklEWmoq0eNoIpARoonKzC+B2MMKr15PDN/PhYsfB49fX0olCvIFwsoV0L4yQQd6/Ssq3HW5ZO0BmzTkIBHLEtOBXgGBh5iSgS+SKb5H4yEXrfd+A9ccP7P8eff/xH9yzrgtzZj2qyZmDBxojUwgASpLPLv+QCNCqjE6F/VjacefQj3Pv4wBqMqBkvFIZ2qFXgmsGRbdUc0IKTgI8O4lPEhA4AhMUwaD4lkEtlkGiJM4CtmvMg5D4mjj6SXRDpIIEmDQSrkOcOEjAE0BEgnQH0CWtvbERWqeOSef+GiCy/AZRf/Hh3PLUFydDO223tPNNKjnqrLwvd9Vk92JjIfAo8+/Aj+/ve/4/wLfoHLr7wCXexT29Rx2Gqrra3Hvq9vAB1dnagSaxkrkAUC4h2kU8jW1SFFo02V/ZN3vExyri3tVRpU7D3tiifYlVIZYFuDHX1YOu8pzHvmKXQM9KK/VECFBLi+sdHqVFYbLBPRkyxjQ2lVL5576hksW7oCIpfgGMRMF8FsbxuJuXN3xpFHHom9jz4Cfn0OC596Dpf+/k/4yc/Ow19v/DsWLV3C+iN4vg/pM3rsWOy299444tijseMB+yA3qhWLnngaV11yGS7+7W9x0823YvmqDkQGCDkOMqjodo4K2yTMgG/gJ5PwU0mo/wHJbzKVAhJAT08PKjT8gP2NaMjQwxM52RAWK+hcuQo//+l5+Nl55+GG628AysCo6VMxbcZ0NLfQyOInWEUAGXlqY+uxHj0kLz9QwMKFC+F5HpAO0DyqHWOnTkL7xHHwm3LIBzH6TBUDYRm9JOidfT3oGexHsVShYYWEPQZYGMb3kMqkkUgmkc5kUN/QABign2WK2q3CuS29C4MsUwWUluK8kxFs6uabASl20gMSLXWYve02mDhlsv28pvn5lpGjj59J8BUEATRWEp7acTWGDelktYjw61AhuynIdPqGEqeMQ8Ah4BBwCLwyBLxXls3lcgg4BBwCDoFNDQHP+IDxyBuGCKYIgO5nl8gbLgJSKZONkAu0jx6NdHM9CS5QJZEXURLJDeDDoxiS8woJmJiBOL3I2JFvORZHH3Msdtl+R0yZMBENmRzJVRlFeo+r1QghGZcIBdhEyg+QpKSpU0CG4ZGsJ0WajYHveTDGvCDQyzCTD9SNH43Rc6Zjyu7b4aCjDsecudujsa2JasTWSxqS5AfpNIzvo2XSGOxy9EE44F1vx/5HHIoBktd8pUTPf4SABDFTlyPhyoAdop5k2zRoJNiMR2tEXKigVAihh9/5xCyVSMCjBcCj8oYCEmg2yjiPRgMfdSaFdOghS9KfputUkmBnPWOkPURYO0lc7Qn/pRvqUTdpJMZuOwMHULd9Dz0YQTaNKusuVMs2P9I+cwIFen2feeY5PL9sGYr0VI+cNA7acr/D3B2RYD+GtvSnOVZsK8UyQZLEsoTOzm6S3j4MkjDmBwcBYlIuFy35k5GhStJcpiEE7DMP0TqqBXsddSD2fdfbMH2b2fDriE0yQJKkNJvN2N0LIMHnwAAco9ZJY3HI247D2044EbvvvAsyiRTqUllKhjyYeDFvfa4OW2+9NY4++mjomQdz99gFSBh0LliG6666CldeeSXuv/9+u8NBD4uUXkmS2skTJ+HQQw/Fu971Lmy/5+5INjdi/n0P4ro//xmX/fFPuO+ef0KENssxTNBoUuS4I21gSTBR026Twf5+9n0QFU1Q4pIksVbdHgzHtQqP+eCDhoQQvT296O3oRc+KLqBaxeRtpuEQtr/DjjuiqbWFeQ3iUohU1UM2SEJjG5HAg3UHQUBofUTafk89Is/AowEmpIWgL99vyf5gIY8CjU+lUolhCcLeI2GXUB3AGIuvdmd0rurk2HWhSj3Al8/6tZsC1CJBjNUefAOEsP0zxiCZy8DjXOCHDFU/RpafXdqhMEDjRB9xQAnQrgzhq/Iy0Ohzr9BjGx7Hk8FL3py+GC4vSfzvnzgNHAIOAYeAQ+AVIqDv+VeY1WVzCDgEHAIOgU0JAS/wyds82yVycUt8KmEVJZLAEolLSE8vyCtGTxiL/fffD/vuuy8aRzQzH4tEIP0wEAEUaYhIfERiGEkiEiEkeT76yKOw9667Y/qUzTCivgkZ40Nb5b0wpqfdh0hwRBLN2iAve5bsIkOynCX3TtMAINKcZCZ5VQMqMkS4mZsGA/7HzkcejGPfdSJOPeeD+MCHz8KRbzsem8+aAUMiNVAaRLFShLzd8D2StQoSmRR23mM3HHD4Qdh+l51QJWNik9QlAZHNLAmuPK4gCWQSZOiQvqiEqIjMsVERY/XXNx6M1T0iKSIYq3WSnkkaQ9KsJMu+ZEKfhgBjCSJ5GGsgPDRexBQyUeoUYO7+e+KMD52Jz3zpC/jwZz6OY99+ArbZeUcUqcRAtYRBGinAsco2N4FAIZlJwE/6SNCjr63ik+jZ3Wa7bbHZlKnIZbJoqm+wx5ChRkYZhn3dPVi1bLmVno5OFLu6wQ6Qr8bQPPBTSTsetTE0PpBtrMeBhx6Cd7znXZi94zbw0gmU4wrnRwn9JJEZGlZydfWAz8wkv+PGjbMkfZ+99sbI9hH2QYnaYZDwfGgMVy5fhkceehhPPPY4VlCXE976VryNcsABByDTXAd0DeLZeU9gyXMLUBwYhAxByxctxr/+eQ+enjcfjbks9t59Dxx+2CHYd5+9UD+yDaAB5LlHH8eCJ58m4S6jvqkRQS6N7hK94pxDKJSRJ5nvW7YKXc8vQ8dSYtBDUl8MUUejS4Z1er5BBA4gu0FLBfHwoHG2uycAJJvqsPm0aZi11Uy0tLehxHml2zBi9lnPiMiaJLMahJUqPFaTzWbRQD04AYEyYDgGSQNkOC9kEGpi/rZ0HUY0NKOlvhEN2RyEZYbzU/MQfGlHzEBPH3o7u7Di+SVYuXgJ+rt7YNX0PLvDxUsEUH7dsqP8YBt9hUHkOVfL/OzWtTYAKRbhPDU0eESBB30+MzQOUGFoJwdYl9Hng59fYaC5Db48VsZiPPr3tz4zkn9P+W/GuLYdAg4Bh4BD4JUi4Pm+z+9/z+bXF788QBIb4f45BBwCDgGHwCaLgB7EJ8Lf2tJi+6hz60G1nucQlrUF5GUDvahvacLo8eNILgqItGQkAW0ljipljBzZjq7+bsQpJvAtkpKpz6Kcz6MpW4dydz/u+NtNuOvGmxGTsOmn2sJSGe3trSTfPhkK0Bik0b9oGf51/c249dJrcfufr8etV/wV+eXdljiFhRK8akQiTYYVUV163P2GDKbP3RZb7rIDciNaUDBV9FXyyIdFGJKjiMTOI/GpFgYA6uunkiT9MUZPHG+9/7QtIJVKWU9ruVxGQ3MT0vU5Vg4kGtLQHv9LL7kE3//+9+hBz5MwMs5jVSTefjpAQBJeqhbQSKLc0kpyDqYFCftgw9v+eiNu/+vfccNfrsb1l19hn+xel8qgrq4O2nUQ0+LiZROosh9FevjrW5sxcfrmaB43CmV6xPujIpKNWZRNiMEqTQEMCwxBUlsm8UwT35IMA2Sqj82bh79d/1fMe/QxO2T1bCdNL/C0LbcEF3ggH5NALsbVl1+Ob3/ta7j+L1eSmIYgk8fu++yByVtMwZJliy2xDWhc0PiZtA9D7MIEqEcddSjbredBJsU6DcKwglWrViFN/GihAJi3jsR32ZKlkFFIxobnSMqffWI+4mIJdekMnnx8Hn514S9x/re/g+98+/9w/o9/DP1yQdr4aEpngQoBfL4X/Ss6UOkZsIaT+Q88jD//5g84/zvfw3e+8nX89pcXY95Dj6A8kIcpV9kHllnagxXPLLS4G7HWVAJ7HLw/1A8OOFY+9zz+dukVbPcHuP7PV2JQz0bIGOy8+25IUv/Onm5EnoEINQpVVGnwyTSmkWqgTux/mbrc8c+7ceMt/8DSVStQ39iAes6TBFlwUIkQcU4XevuRoGdedSTTKey9zz4Ax1c6LPzXY7j615fgtsuuQf+8Z1F86nk8dfNduPri3+H+m29HsbuPWVNoqKvHNBoaGieMRtg9iM4Fi3Hpr36DC3/0E/z1siuw5JGngKSBfs2hob4eQSIBP5XE6PFjEdJgJ1Ifmgj3P/4gJk6bgl325djutgMOP/F4BPVpPLXoGZYH53IBetXRsKFbTDq6u5BKp60xQbsCmpuboc+D8ghOhW94cQo6BBwCDgGHwCtGgJcyrzivy+gQcAg4BBwCmxACCRKIarUKbRmXATiVSiGkJ7BYrUAP6rPbp7lKlEmsowCIUgYVuWV5jFyAvsE+dHd3o6ePBMo3aBzZAjQlAR+sM4/v/uD7+NY3v45vff1rOP8nP8a1f/kLHn/wQQz29iCZDCAPpcmqMtDD+wyu/NPl+O35F+LXP/sFfn/+L/GbCy/C7bfcio6Vq8hjPSRSgRU6J5FtaUBV91LHRfSFBZSkFwmXn0vBzyQRkyj5JLO2H9WYylOnqISqFyGmfikS2SCZQEDSRtWhV0BSn2nMAQmgMliEiOGiZUsw/9mn8eTCZ9CfL9q+tU8Yi/FTJyNJT3OaRLyuuR7ZBpYzwEBXP+656y5cd/U1uPiCC/Frkrc/nfdz/O2664ce1kdinsplgVwSEUk0kh7S9H5n6a1NNGRgMgHKiZicnWw4GSBD40JjayM0FnE5D3lwJ205FQcfeThGTp4AYT2wsgP3PnQ/nnhmPrp7uxCZCAGJ4ew5W0O7A4RX1+IO3H3X7bjv3nvpBV9m8Zix67YYO3kiAnr2Y3qHE3UpZKmL2qiWQ6zK96Cr0IdiVIZHYwdomJCL2ydgyUwaDQ11aGtvtzqAHvX7H7wfv/39b/CNb34Nn/3sp/HjH/0QV11xJebTq18s5NGQq7NlaGlAYVUXbrrlZvz95ptwzz33YNnzK6FXMKIOY0ePwai2VjbnoS6TRb3wKsRY9ORC3H777bj9ztvx4MMPoq+jR0WQGdWI0SNGIJ1OAr6H7KhmTNhyC6Q3HwFkgP6lq/DPO+/EPXfcie5FS4BsGo2bTcDMbbbEpM0no2V0O3KcT4k6jgurMPUJNI0egbl77IZRW0yC8Bikfg88+hDmPTkPnX1d0GdHv7Bw/+134fqrrsE8GmE4y1Df0IARY0di5tazMHvnuWieTB2Y8Ph9D+LX55+Pr37ms/jChz6Cr5/7Cfzpez/FdVdchaeenA/detHY1oSRY0dBocEUZFoAABAASURBVMZMY/vcc8/hrtvvwBNPzANSwKSZMzB56hT7QEUZuNI0ROhhiEmSeRkbyvw8e+ofP4vHvfNEnPjed+HIE47GnF22R+sE6tLoA02UkWn2uQngfJQRCjSACLuIlagODHsZ6j/s9A156JRyCDgEHAIOgVeOgPfKs7qcDgGHgEPAIbApIZBMJu225cJg3nbLGgAQouKFaBjZTBZcgUhIhuS0cUwbmsa2I6v4BLPHVYwjAU3XZVBmGY+EtnXcaKQmjAICpQPzHnkcD9/7EBY+NA+FZ5Zh6eJFGOjpQVypWAI1Z7cdseXO28FrJ7PxgHJPkQRtJfpIVtFdREgDQ8h2DL3L8kQP0LPfX6Q3n/Xn+3tQN7oVUdpH0VQRipySTJM1QvdaF6MKtK28kXnQnoaIYKIujciP6YEvokRSK2+xyKzHtmOynFxjAyZuPhVN0ycBLdSJHubli5diyaLFGOzPA+o3o+tGtaCeMlgpIPZDZJvq0T5uJNAUAB7Q1zOI+Q8/ie6Fq3gSQeRYhDGgQSJiHRUaIZSPXAtxWLWEXwaMgldFhVWAZNuwX935PjqkSygzv9pCKYbGIzeiCZtvOwvb7L0zslPHQXj3rliCp5ctxPL+LgzEZVRZz/Z77oI5u+6Ius3abB4yeerCMW1IY8TMiTjg6MMwecbmMDR8lOIKhHNDO8ddeFHPoCWHCg0pIevSjgfhJM9/rPH2OF4cmxQxRZ0PGFbd2Yfn6OV/hmS1uHgVBp9aiqeffQq9HCvP9zFyzEhM23I6MlPHQ/3vWLESCxYuwoqOTqhfaDCYuMVUtI8ZgQSNEobj2Ta6HVNmTEN2YqvN07mqA4sXLELnCmIbAGgOMHna5hgzaQJilskHIXJjWrH5jrOx/f57on2raQBJfVwoI5IBJw2M2WoL7LDPHmgfPxZJkv7+cgHd+QH0VzjGrDKmYSbK+NjvyIOx9S47AqMbIX2XL1qAZxY8h04avWAi3PKPv+PCn52Hy7/7U1xzzVV4euGzWNHTCY1j88RRmDl3DqZtuyXqJ7dDYzS4ogedC1Ygv6Kf1ig1BJjAwON4I+Uj3dqI8TM3x6ydtsX4ubOAxjRKgwUM9A+CkGOLOVthr4P2xYztZzNvPXoL/ZBBS8ajVCONF8KD023VYDeW9XWieWQrDTwT0NDWjIFqEYs7VwD5kANFIRbtY0dDhp9KFCL2DECRIbDCzyf4MpxuDOxbxzWxEW+sf04bh4BDwCHgEHgVCHivIq/L6hBwCDgEHAKbEAKB58MjcwvDUM4/+AmPzlmS81waW8zeEsFmo5GbNQ5TtpqBTFsDUpTJ28xE83ZT0EwCueX226B19EjEJDC55gZM23omdtl3L2yx/84YNWczJMY0IjmuEYlJbajbcgK2Yv5x9Dhn6+tIPAw990WEDSmIUKONjLOB4Db7SLBMakobDnvHidh+913QOKodfkMWI6ZMwOa7bIsR20zGmJ1nY+rs6WgYQcKa8hF7pKUkpOWwTL5dsmSumeRx9txtMffg/bD1wXtj2112QCvJZQVVVJivUimx9xF8kjCVT9P7P51e4b0O2R87H7Y/ctPHoG2rScjQi+tTp+bZkzB1n+2xxfZbYcTkcegp96HiR2gZ3YZZ28/BzvvvhUk7TEfL1JFomDICuSntaNtmKmYfsBdmzpkNBD46+3uRbsphc+o1YsctsNne22Py7GlIMK5AEl6ISoj8GIY6Sb9SpYiA+I6jsaVl+83RtNUETJ0zA61TxmLPQ/fHPsccgtF7bYtxu+2AtsljYUjIq8IjG2AqvdBz99sLB7/1GMw5Zm+M3WtrTNlvRxzwliNw9Lvfhi222Qq5tkaIRMZsr76lETMYt9Oh+2LWYbthOxoQWmXQIREXPnEcIqLBolqt0GNdwvQtZ3C898Buhx2I8dvP4LhxLNpyQEMGaE1h9K6zsPMeu2D8lElIUa/mUW3YnoT64GMOx9zjDkbLVlPRMmsimrcYjYk7bIHdjzgIO++7ByZsMRl+XRKDxKKJ2G6/21wcyDJbHjAXI+dMRXb6WCSmjsC4uTMw96C9sdN+e9LjvzlQn+ScKtFo4SE7ogn7HnUoDjr+COx47EHYfK/tMZVY73Ts4TjguCOxD9uK0x56iv1Y0b2KRpYQYzafhLqtJ2Pi3K2xNT3ms3feATvssTN257i27jgNE4hnK/uQTCfg+T5GjaIOkyYCnB+6PaauuRFljl3FN8i1t2D/Yw7DoScej8PfeTx2PHJfjNplOjIzRyI7rY2fh5F420dPw1FvOxaTZkxFnkabfhqU2iaMxu6H7Iu3vPcd2PHAvbDZPtuxnzMx9+h9cQD7ssO+u6Ft0hgaimJUvBBeJsDoKeMgXUcRw6atJ2Is8YuTAVYNdJPvFzFYLSAMQoyfPgltO2+GcXtvic0O2gVtY0Yg8gwqcYTQALExVrQrCKtfJgYkGPbSuWRY1H/50DXvEHAIOAQcAq8GAe/VZHZ5HQIOAYeAQ2DTQSBGhHQygWTgwRgyAJ6X6RnPNTVgKxLUL3/3m/jit76GUz70QWy16w7Ymh779/L489/9Gj7/va+jcdwIgJ7q3vIgTCaJzWfPxKHHHoH3nnUazv7MR/HTP1yE7//q5/jm+T/Ep7/5Zbz9fe/BzG23gkl4WNXbiQNJaN599vvxiW99GV/+xQ/xuV/+GF/79fn4we8uxI9/90vseeRBGLXZRPRrj0E2gW323RWnfvIcnPONz+PMz30c40l06hrqOCB0e5oIIb3+Ib232qYOHzAkwrO22xqHveVoHPP2t2LvQ/fD+M3G0+PqQekRDQYxy8n7WSaxlWdexH4uCd+Bxx2OUz90Ok4993S876Nn4gOf/BDe9/Gz8dbTTrakczxJW8g2fBLttvEjsO3uc3HoCcfihA+cjHee9T6oX//vB9/CF771dZz+sXMtiWwa3Yo6enl32nNXvI91f/T/fRbv+fAZ2JMEul2kzoTQff5VGiciPRegLotE0kdbWwv2PXBfnPnRc3Dmpz+KfUksx8yYgnGzNsMeh+yHE993Eo496e3YZtedkBvdgiqJbSXro5zxMHrmFOxFI8EJp5+Kd55zGo459Z3Y761HYhdiAZJsEc+SqcIjVg1tTZhN7/PR73or3nnmqdiZRhPppfQq9fENkKAEOvA49M059nsnnHT6+zhPvoofXngefnDR+fjOL36Kr/H4lDNPw4Ek4aNoLBGZL9JIM2bzydjj4H1x+NuPs2N50sfOwNvP+QBOOPN9OPY9b7fkd8z0yTA0IvSDBpr6FMZtyX4eeSDe+oH34l0fOQMnf+xMKyee9X4cftKJ2O7APTCS5DasS6CXXnyRev1c4cSZm2HH/ffEUe89Ee/40Gl457kfwOHvOQHbk0SPmzEVfl0KEY0bYdKQ/E/EIccfjVPPOQPvOfsDePv7T0aiKYvJW26Bg449Eu8+7VS85cS3Yru526GJ5D7i2B94xKE46+Pn4tNf+TyOfcdbMGn6VILiW8PFAAl9bkQzpsyegX05l9790dPxkW9+Dp//6Tfx1V/9CN/57fnY9bD9MH27rZBsqkdXcRAdhV6E2QBjp03FVnvOxRGnUO8PfwCnfuZcHH/6yZiz7y7IjWtHPojQS1KfoFEsSaPVlFnTcCjn+GkfPgtnffLDOIZGh81mbYEiDUraWQD2sX3cKBzBPB/+7Cdw9uc+jvd/5EzOxSYS/xjG90j8Af3yh+d5qD0HygNoIBwSEf41hclvjLfTwiHgEHAIOAReFQL6fn9VBVxmh4BDwCHgENg0EIirIZLJJBJ+QC9faDtVjasIskmMmTIRde0taBo7EpmWBqwc7MbygS4kSfqyJJmptiZk2xtRTRmIbPWTeJlkQI98C8ZuPoVe6i2hLcxhYxp+Wz0yY1qQbKlDlY5++mghL/eSjmUoRFW7u6Bp/Eg00vuZHduOVHsTfHrEm0aPoOfS0EPbiU56M1OMmzBjc0t8W+iZTtdlSFaqqJKcAhH7EIP/ELBP6VwaS1ctQ60vE6ZNwdgp45HIpZCnp7XKdn3qawxIfqKhXQM0ZMQpDy3jR2Hs9M3oBd4R2+y2E7bZYydsTdmSRpAJW01H0NqA7jCPqh/Re1qFSFYDyf2kLadDDyTcdu/dICPCyKkT0TC2DR5JrIj2yv4urOhZBW05VztjZ07FyKnjkWytw0BcgohrlUYM3zcISMQ8xCgV2A7jRnActt55O8zcfmukRzVhRakP3aUBZDk2W2w1AzPmzELr2BGQN7+f/egp5fHsiudJFPPIkIiOJanebPYsjCcpzo5sQTEA9KwB7TioooqQfwXioucmjJg4BmO3mIRx0yYDuQSKZXqQ6f0X8U8FPpLJAH7Kx/LeLuRNBSaXRoJjm2M7jWPaOWfaMYJjKfKs+aNdEh2cPx35HrYJ1I9qwWgaArRFftbcbTBrp22wxTZbYvTUSUi31qNIfToH++ClE6gkgJAEvb69iWMyBdO3n42tdt6B4zEXk+fMwAji5zXXoUAPd4GGkyIlDNkbYqbnIXjZBEZuPhGTtp2JSdvMYv5xiNM+OmiAEokXXiLKPvON23wSZu4wBxNnbo6WsaOwpGcl2/YwgfN5+512wJbbzUb7qBGcaSF6Bnuxoq+Lc2U0NttyJupHtEI/PdiXH0Q/x0w/8/f88qVY1deJEol4UJ9Gpr0RqbZGxA1pVDjPtFugaKhrECPIJOAR0zLz9pbz6KuW6OkfB823ydvNQvsWE2kcSFhDgT5vVc6NPOd9T36AOvoYOWksdLvB7B23Q9v4MdDtI5EXAQGgX8QY4NjWcXzG0mjWPG4kEvwsgeNYjSIa5AL2KUaFRjA/EcDj3MMaL4/nEgZvuLdTyCHgEHAIOAReHQLu+/zV4eVyOwQcAg6BTQYBbfX1uQoYkoCQF/+ez655BuUoRERvrYjkAMlImURXXuACyZ4IX2exzz4gLqa3UuQsIskIEVqi0UFStKKnA8toLEBTBqHIDqWaSyKfAPqjsiVKJulZ4u4HBkmS8kRdCiE917qHuz8so7swSOIUgmwEoF6lchld3d1YQlL//MolWLhisfX4l4p5xJUyObhP77QHQ909kiNjDAaLBYhQ6Sn6It0F5hssFZEvFSDPfyLhoxpHqNAYoC3uFbo4C+xHyUQokZjl4wqJeZkkuoBu4tBdZVgdxAr27flVS0lTQ+QZ31vohwwguvc7T6zUT8nzJH/LBnrQE5YQ06hS19KE+tYmZBtySNC7v2DVEjzfuxIyDPTk+6DdFz4HJEECph0ABAiVQgEDA/3o7uu2uyaW9XVgWX8n9IC+Ivujp7VL9JOFYbmCaqmMQrlkSbtuhxD566YOXRTpaPGoFKFzkIRW2NfYA/TgwL4822G+rnwvyX0Hyh7HtFxEuVpGIvCQ8HxENBpFlSpkqFB60Q+JT94aiLpKxCEqosg6KxzfvnIBfeU8PeJlaFt8lYYNYTtII5PmUR+NRsK7yvZTy1sXAAAQAElEQVSLnBf9xLGrl3j192GgMIAgFXCMI45XEX0cs8FKCYPEMh+X7dwohBX0FQfQOdiDrsF+CI+AdeWCBBqDNPRk/gLx62d/O8vMx3nbz/6UFNfbh2KphAoiDDBuZW83egpsl/qu4vGzyxYxvgC1UUUVIedDiXj3k9wL3xAxnu9ehRUssyLfjQ4aqIrULalxzmXQkM0gTWNJIjaIqKeeKwC+ImJQ5Twrsb9V1lmuVhgbI5dJIZdMIy5XIZ0L1LlDRgbWu5L96+TYqB/CnTWCQ8H5PQiNrR7G2cfPQddAHzo5dvoMPrd0IWRQyNbnYAhKz0AvrEhfzl/dHlCgkaTC/gfJBMI45nSrIggC+D4/cNSq9qa6qInHyJrw8I3wdjo4BBwCDgGHwKtEwIuhr3LYL3det8AuLFwQIuhFb4oCiuHioAUAzB9RYokBYuNRmIFvrnP8rzgbuHjiIyQcLkLBzQs3D9w8EAJvlHkgXSISf32XV0iaJbrwJ/dEmeRjkASssb0VPj2jIT2UFS4VIYmd7hU2SR/ayt7d34siyaYh0UnnssjSIx+QyMT0sEpkKOgp9mOQxLlEqiXyWWZb8v7rKfUiHiJ5XjqJiHWqnYjfmyVThfL3kPQacpHWpmY0NzXATwcwyQD1zQ0YO3EsQnl6Ra48A5/EBST91WoEEeISyV1rWzOy9XWkb1VLFPPVIkIPCBIJ5HIkRl6AKusQDj49nwF10O0DBRI56R0mABk/CiSc+YgamZDte0jVpZGpI4lPJbnO+STuMfLUo59e295qHl30zHey39m2BqQaMjAJAxkfeolXR1cnuklyB0jo0g11yDU32qe+N7Y0o6GhHslMGiKyPT09yGaz0M8yKi7iAizPbwFl1LU0YQq90i3tLUhlkiix3cHSICIaMlKpFOpYRzadwagxo2lsqLd9HCBxLXFcDfuZpMElXZ8hLjFERoVdmuOWTKfgJRNAwrdGmv7BQehn4WLPIKG+MizQwNCfH8RAvsgrBZCkJ5FozCBFj3KyuR7g2MvQsJIe9gESdo23l0og21iPXGOO9fsc2yoKJMAVeqgjYgMafiKSfRkINJcy7HdTUxP7AxLTCBozBB5i5g39GJEP6JkFPttS3R77FHD8JQk/iRQNAAmOcTOxzbCfFRPaB+b10VteRYgUSXpjE3Vlf9JpjmUqDY8TX3PN5xzzOedBb3w9vfUyTJVZXvOhkwQ7TwOSsGhua8XYiROQ5ZiVaDwrcL4ZYxAYD9qRUqLBopF90I6KCg1JeX5OisRD8y3k565C9FLpLLWJLcYV4qpbP0K2pTFtHtECj8axKkm6dmaUUUWQSUBzLyAWIevL5tJQ3oCfO6Q8Gl6qiDl2uZZ6NFG/QRoFNJYmlUCV7RU418smRpBOoYnzTQbAiLoIt5jXePo8eYHPdn3oFfGfRN9ZNWEUa4IVHSv+vxuqdfBz6ML/z961BslVXOev+z5ndnb13F2tVkISEhClYgwhmJdARWRMqKRcAWE5SEhAEcijyvaf/M6PVPkHlUoqlZ+pyr+U44orju2CYDCKHMsgEgTYVpAR4iFFkiWh5+7O7rzuw9/p2ZEFSKykobg77Lm6Z8/tO337dH99uk+f03dGgoD2h6Cg+qB6MLv1oF27bv5yZjbijSdcsvDazciZmwdljZZa2kvTGQe8oKictimnjaIJ4DOAHV21Cv9/+AhsK0eFhjNvtGDSHCfPvM/lWsJHMnjcIaHNpcvPB3IWCh85t2RSx9sCcqNcMVAdUB1QHeglHYDvo0GnIPUs/CCEOACyw+vTMTI2dzv68nq0OB+WzkggO4NZDtodtOrcFaaT5bl7CVp0eJp0RMWyZAHQNAnEoYrp3Ad0LkyrhRLzRnRQmjRWDVKdu/oJrclUWke1VYPnGbfTLGX4dAijcoSUDlBjsoqEu7SySy9BCAk6TE5UIY5QQMdUDN4UnbAm7ZDxfHjGo79oabMMHdUJyK/Yl+igJh7QEnvGPE2301pHbgyM9ZDyvjhDGXenwbqFcQAJREwkNXh9Icrz+pxjl1NO7HnIaCstAuQJn2da6iFfCZC2B5UAHp1aeXVenG7BVV7pD4hxFMUQR1uoRbwy7q7XxquYGptg+SmSNEPK/ijReZygs9mkg9YyQAM58tBHQOdeMDl56n2c4W59nY60KfmwdA4zdkxCJ5OFuPZXq1X3WrcNLPyQjp1ly/IECalFlzBnv/jEKm2lkP6ENTCULXhK/aIgQOgHCKyPFgMrVTqpGe9FlXkIuFsdBQGkLjUGTGpoocp+FMfecPc/5g64lCH4JsQqqTWQ1uuQ+mXMiyCn89tCI6ujaVMI1pO8lkCT5/lo1pquThYWnsjxiQF1KjEpMtPis000WI6kPa5o/NyAxbA/MtSThEGnJqbYTvnfEzIGRuIoQJnOfU5nXL720EQCz3hoTjbgp0AliNz/iCHBFAk0JH7ugkbStmpaYx1zRPMq8NiuZiNBY6qB2mQN9aka4jBEhUGLhE65UOhbqZl7S2MySJH1x8gZdJB+BRdmhvpiQNnsW4/4hn7IYEeGlP1h2U/ylYkx7tj77LeIfS5kPaDFsdBMm3BvrzCf5di1yPlcgsTLkUUWoq/jDND4IfstjFCdnMJkqwmfAS+PupMRJ4IH+W8eS34En+lGrQ6f9QrDsB08Y35DPeBHEBJ9OJ/knhIcNrMIB62P0T5RfZwbOgCTA6YFYxpt4qSe0wC2uG5LaOeF6kkOYwO8tf8d9FUG8Obb+7F4cNC9JVjmOoT2I4UsErJmCyENbcpFXRT4WLiQ0WcWAmQUkrkggMiDHoqAIqAIKAI9j4AsFKQR53OZ42Xapy8hH5EyZHKDV5Kv87lw3nI26MNcnBOxGx0O07YfUqaQ5BeS8jpEK+MWr+1yMxg64+eepw2yTLc/w3n5wHw4d0hZkhAueTsk94TEgcl48ZvPuVpk+vxTnpG0oUyRL5Rxl1q4kNwXOKQdjmdShnH1kHIx/dz53JWXy1+4fOBxTs70/U55cr9dDkswhjnh2isX0g/ymZDkE5I6yX95KI6/3Jd8QqyykyV5JN2hdlpQEOrcBe17+1o+P78cSUs7hQMGIGWuXob1Mk4Gpo92/T6oL9MfuXxSTrudmZTCjzKW0Sapv2sH74p8kWd4Ie3gLXcySd7OL/oBYi0kGBji2CmfmdzZrg8oA06eZX5DAvURwtE+DAsWOYZlCDGJc/Vh3k69Pqg/0nbjcBO58hx4tNsHSFrKkWdlISbPCsf0IZ+DtcL00U63E/Kc1K/drow3M5aXOd6+D6bb1JEn9zvtFQ4e7XLg2s8k22SEMW34vGGMzZyrv5QDHp16CP/w8xdL8zE9ZwUCWglFQBHoRQRkvpV6Xy4Hg9i5SWhJMnrvYiOkFJnzLXLeiaKImzo56vTrU27sgznlrS/5ilmTQV+7ZGgE1bNVVM9MoByUaBj4IDP2lSpIGPHHeYdldNogYxFCOYsHr0m5knSckuqB6oDqgOrA5etAx4n6tPlnpa+uFLfZ0v6i6z/X5c8WPdB6XP7ceQ4zXYfTf1H8VB96TweuxP5wox+5schIbW8c7pD7ogPCY+vTvx/HmfdPQt7ykntZkkPI97nlf8fNtyCptXD4wEGUgggD5T7UqpOQ6IC8CorpIzOA7ITwLyPHGe9mHGxCIIc7RKhcKBcUoLjQIIGH6gNB4Kk4EASeigNB4DnXcSAELogsxq9zXQTv1X7oYNUtfkW1v+j6z3X5RfW7yhXNwye+PlRc4Q7FwcGg+jXL/Q/pJbHdQp3ry+Hik8ubZTlXUTn9c+SWfW7hMeFnFkHK61aOMTr/x478CnX69XlKDz5NEQQBBgcHYdfdfCv6/QgH9r2LybFJLKjMR9pIId9ti6IIvzmy6cscMLw2SZsjo3goQTGwioGOA9UB1YHL0AFaEloQGiU+U8R1r89Z3WJWdPuLrv9cl190/6v8T2zdqHaHNkT1SfWpl3SgG/uTU99zjvrUWK6h2q32MvY/KUjBAAAz1FsYO34SZ4+fQGuqjtz97lENnudhZGQEdtWSq3DdqjWYPDWOg2/udz8G2BeV3Q/D9MV9LEEKBxhUgBNI5z8z7oqfUdK5v2AlmODZvqtpxYHKwFNxIAg8FQeCwFNxIAg8FQeCwNPZFgN82pyinc3q9X64UtxmS/uLrv9cl9/r+q/1l5EMN5fJleIhKCgeqge9oQdXan9yY5DR+c8ZBIAj43b/g+nd/zA1GD9+GqcOH3f+vcegQJ5lqE9OQY7h4WHYihdjw+3rMTywEG/s/jlOH3kfC+MBlIIYrUYLNrfMK0EAi5SXQhmDAPIDNTkDAbmBW7hlzCXXyhUP1QNAxwF0XuDcqHowgx7Qpsh8UQTRTjodFdk9209d4Dcr2l90/ee6fF23uTmgZ8d/p/+Uaz/qeqP31t3d2B8Z8zAwXMBYIRp0jySv/od09uUtgP179uLgvrcxfuI0QuMh9gLIV/vl7f7hpSOwfpLj9htvwfKhURzafwCnGAAo+xHk3+TZqiscjC7kJMqD7P0Ll+8fCMm1EOULg3IHg+JgFAdBQMeDoNB2AuVK8RAUFA/RAyFBI+Ofooii3dmpSy/xTl27wc41nn86ZX2avCOrqPrPdfnsdl2nfEbWKR1dVi5arfZV9WD260Gnj67U/kkLDR1y2aS3046/zx36MLEIuPsfkb/3f2/h6LuHUDs7gYACozCE7/sol8vuvwO0eT1Bf1zGk1sfxTWjK/Ef3/oOfvnaHixZMIili5bCzwPYzGsHAqbfBjCMJLTJIMsyEpTYi4RCcVAcVAdUB1QHLkUHGKXOhC4lr+b5qE4JdkK9io3UXaio+otsobkqv6h2q9yPjuXuMNHyFD/VgV7TAbE9Qh9Tb2t9XIx846MvKCGdbKI5NgXbzDHglRDlHt7hzv+//NM/Y+LEKaTVGrw0h2VQQJ6ZP38hVl+zBp+/8QbY0AuARorRwRF89f6v4HfXfg67d76Cnz63A16dtaslsAlcIMBjIMAmObJmCp+FRfARexEpICmPiaXioXqgeqDzgc4DM88DJc6Xkc98/rS+fMpc5Mc9bL9KXeInz8cFtr9UcP3nuny1U9PzDvUwLnAcdN8P2g7tP9pR1eOe8kNL7K+Z1j/ut/bTDBfi4pfXzlRRQoCRgcVYEJVROzmGg3vfxrt79uHw/gM4sv8g8kaCStQHawzkWLRoEUaWjWLR0CAsogAT4+NADmy4Yz2+fM8fomJC7H1lD1760U74daCchZgfVDAvGkCfLaPEdJx6jucMECglUAwUA9UB1QHVgcvTAUwlMAURPgO2qxv8ZkP7i67/XJev89XlzVezEq/PwDymuKoezkUdmMn++I0cFyPZ8V8cD2BxiX45gwATx07hjVd+hpde2IGfv/wqDr91AOMnTyOyPuIgRGOqhsDzce211+L662/A0NKlDAAYuGNqYoIJi7vvuBPbvrIZKxaP4Ef/Lsr9mQAABhBJREFU/jT27X4DR/a+h/HDJ2DGmoibFn1pgHISoNSy6M/DaQqUOywUh7ZOKA6Kg8wNqgeqBxfXgwoNV4XzZlG8P+9t/ewWt6LbX3T957r8ovtf5Xc//6h9ubh9Uf1S/ZrN42Mm+zNgIwyYGBfi8xEhbhlMHD1BP30P/veFndj1wo/xy92/wNjRU+47//PL/ShHMZJGE7VaDUNDQ7jltlvxueuvBwxgs6SJvvkVWGtRm5pCTIHrbrwNf3T3vVi5aBTPfvt7+OG3v4///t7z+NmO/8GB1/fhxFuHSYdw/M2DqB8fI50hnSUprx9XHOrHVQ9UD3Qc6DiYeR5oHT2L1tEzpGJ4r4/TbvEruv1F13+uyy+6/1V+13ZS19263qQOqB714nprJvtTPXAc1QPHSB/l4weP47UdL+EnP3gez333aby8fScO73sPabWBsg0gzn/sRXT+EzRqTSxasBi/94Wbceedd2Lp8tF2AKBar8EGAeK+PsRxjCajBDZLse6mW/FXf/kNZGN1nHjnMPbs3I0Xn3kBP316O/l2/JgBgef+7ft49lvfxTP/SlKuOKge4BkdB9D5QOfDSx0H/8k5o0jqdfvVLXZFt7/o+s91+Zc6TjUf53TOVbMPB62XrjeoA7ru7Ml150z25/nv/AAfRzvpk+/a/hPse/0XOHvshPshQC/JkdLhnzw7jma9gaTZwvDwMO666y7ce++9uHbtWsAC4+NVWL8cIzeAex3AWpjconq2yuhBBRtuW4+v/elf4L67voSRyiAmuVtz5I338M5re7F31+t4fcfLePGHO7DrWZJyxUH1ALt0HOg40HFw6eOgQKzEdgn1tP3qAj9pu1Ch7S+6/nNdvtqr3rZX2n/af13MYbpepe9aJH4zyH51+4t49b9IF+C7d+zEsQOHUD1xGn4LKJsQfpojmaojpdMfGOte/x9dMoL16+7Exo0bcestt0OOer2JIAxhozDCZL2GQ0cOI89zxKUIAwMDQAZMjk/g63/259j05ftxw2//Dgb7F6JkfISpB59RBvkRggEvRr9fIilXHFQP+n0dB/06H+h8eInjoMJ8Fa+EIvgA5fZTfn8P62s3uM2G9hdd/7kuv7/H9X+u11/br+ut/h62X/1zfP6Zyf6EmXX+9oV4IP8rXyNDhAB9xDGkb95qtJCmGcSHX7Fqtdv5X7NmDb5w2624fd0d8CIfzVaCWq2GOA7BPX+gLy5h+egyGGMAntY3DAZk6Osvu/T6u9bh7/72KfzjP/w9HnzgAVy9ciWWL12O31p9DYYWDGJhZR4qQRmxDVxlSl6IMgMDwks2gvIQioPqgY4DHQc6D3xwHpDvqMV+iKJ4r/dHt7gV3f6i6z/X5Rfd/yr/g/PhZeKh60r1L6DryhC9Om5C+sqhF+BiPPIjRFwfRRfgMX1soUpUAVKgWW+hn774VStWYeXqNVhB+punnsJff/Ob2PjVTQjjGI1mwzn9CxbMA518WPr74vPjw4f7WgBvylsBWZbBtx5u/PwNeGTrNnzja1/H1i0P4+67N2D11VczILAaK1eswIrlK7HiqquwfPQqLBsdxTIGCZYMD2PJ0AiUKw6qBzoOdB7QeUDnAZ0HdB7QeUDngW7nAX1e5xGdR3p5HhkeHMLw4BLSlfAhLJy/CIOLhrB0ySjWrLkWN910M774xS/hj+/fiD/Z/BBWrFqJxUODdP4jWN+DMeLxA+LTp2kKSx//Y09jDBqNBpIkcfmWLVuG9evX46GHHsKWLVvw5JNPOnriiSfw+OOP47HHHsOjjz6Kbdu2OXrkkUegpBioDqgOqA6oDqgOqA6oDqgOqA58Ajqga2v1LVQHeloHxFfuhrZu3er8bCmj43uLX/7ggw+6H/wbGRlBqVRyvrts5rsL/ulczxgAkCiBRAs6D/BZd0qh1113HX5/wwb8wX334f4HHsCmTZsgguXHBh5gWkgqo7TFBUsUB8VBdUB1QHVAdUB1QHVAdUB1oBsd0GdVf1QHelsHHn74YXRDmzdvRofE977nnnuwdu1aVCoV56cbY9xuf6vVcpv4xhh4ngdrrXsb4NcAAAD//yX91RMAAAAGSURBVAMAlIZLDpXNwWYAAAAASUVORK5CYII="/>
          <p:cNvSpPr>
            <a:spLocks noChangeAspect="1" noChangeArrowheads="1"/>
          </p:cNvSpPr>
          <p:nvPr/>
        </p:nvSpPr>
        <p:spPr bwMode="auto">
          <a:xfrm>
            <a:off x="130175" y="-1714500"/>
            <a:ext cx="5734050" cy="40481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7" name="image2.png"/>
          <p:cNvPicPr/>
          <p:nvPr/>
        </p:nvPicPr>
        <p:blipFill>
          <a:blip r:embed="rId8"/>
          <a:srcRect/>
          <a:stretch>
            <a:fillRect/>
          </a:stretch>
        </p:blipFill>
        <p:spPr>
          <a:xfrm>
            <a:off x="12290425" y="3802683"/>
            <a:ext cx="5145576" cy="4483344"/>
          </a:xfrm>
          <a:prstGeom prst="rect">
            <a:avLst/>
          </a:prstGeom>
          <a:ln/>
        </p:spPr>
      </p:pic>
    </p:spTree>
    <p:extLst>
      <p:ext uri="{BB962C8B-B14F-4D97-AF65-F5344CB8AC3E}">
        <p14:creationId xmlns:p14="http://schemas.microsoft.com/office/powerpoint/2010/main" val="3805096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4953000" y="419100"/>
            <a:ext cx="8360683"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Diversity Opportunities</a:t>
            </a:r>
          </a:p>
        </p:txBody>
      </p:sp>
      <p:graphicFrame>
        <p:nvGraphicFramePr>
          <p:cNvPr id="8" name="Diagram 7"/>
          <p:cNvGraphicFramePr/>
          <p:nvPr>
            <p:extLst>
              <p:ext uri="{D42A27DB-BD31-4B8C-83A1-F6EECF244321}">
                <p14:modId xmlns:p14="http://schemas.microsoft.com/office/powerpoint/2010/main" val="3655515698"/>
              </p:ext>
            </p:extLst>
          </p:nvPr>
        </p:nvGraphicFramePr>
        <p:xfrm>
          <a:off x="6629400" y="1717476"/>
          <a:ext cx="101346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rogress is best measured by the lives transformed and the opportunities  created. With a #CSR investment of ₹2,248 crore in FY2025-26, Reliance  Foundation continued to deliver measurable outcomes across key areas o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19200" y="1954288"/>
            <a:ext cx="6096000" cy="76543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901625" y="62761"/>
            <a:ext cx="11509575" cy="1727939"/>
          </a:xfrm>
          <a:prstGeom prst="rect">
            <a:avLst/>
          </a:prstGeom>
        </p:spPr>
        <p:txBody>
          <a:bodyPr lIns="50800" tIns="50800" rIns="50800" bIns="50800" rtlCol="0" anchor="ctr"/>
          <a:lstStyle/>
          <a:p>
            <a:pPr algn="ctr">
              <a:lnSpc>
                <a:spcPts val="2659"/>
              </a:lnSpc>
            </a:pPr>
            <a:endParaRPr/>
          </a:p>
        </p:txBody>
      </p:sp>
      <p:sp>
        <p:nvSpPr>
          <p:cNvPr id="13" name="TextBox 13"/>
          <p:cNvSpPr txBox="1"/>
          <p:nvPr/>
        </p:nvSpPr>
        <p:spPr>
          <a:xfrm>
            <a:off x="5476521" y="586893"/>
            <a:ext cx="7934679"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Strategic Opportunities</a:t>
            </a:r>
          </a:p>
        </p:txBody>
      </p:sp>
      <p:graphicFrame>
        <p:nvGraphicFramePr>
          <p:cNvPr id="2" name="Table 1"/>
          <p:cNvGraphicFramePr>
            <a:graphicFrameLocks noGrp="1"/>
          </p:cNvGraphicFramePr>
          <p:nvPr>
            <p:extLst>
              <p:ext uri="{D42A27DB-BD31-4B8C-83A1-F6EECF244321}">
                <p14:modId xmlns:p14="http://schemas.microsoft.com/office/powerpoint/2010/main" val="2724800409"/>
              </p:ext>
            </p:extLst>
          </p:nvPr>
        </p:nvGraphicFramePr>
        <p:xfrm>
          <a:off x="1447800" y="2424878"/>
          <a:ext cx="15316201" cy="4525962"/>
        </p:xfrm>
        <a:graphic>
          <a:graphicData uri="http://schemas.openxmlformats.org/drawingml/2006/table">
            <a:tbl>
              <a:tblPr>
                <a:tableStyleId>{5C22544A-7EE6-4342-B048-85BDC9FD1C3A}</a:tableStyleId>
              </a:tblPr>
              <a:tblGrid>
                <a:gridCol w="3925906">
                  <a:extLst>
                    <a:ext uri="{9D8B030D-6E8A-4147-A177-3AD203B41FA5}">
                      <a16:colId xmlns:a16="http://schemas.microsoft.com/office/drawing/2014/main" val="2119090254"/>
                    </a:ext>
                  </a:extLst>
                </a:gridCol>
                <a:gridCol w="7076963">
                  <a:extLst>
                    <a:ext uri="{9D8B030D-6E8A-4147-A177-3AD203B41FA5}">
                      <a16:colId xmlns:a16="http://schemas.microsoft.com/office/drawing/2014/main" val="4119371956"/>
                    </a:ext>
                  </a:extLst>
                </a:gridCol>
                <a:gridCol w="4313332">
                  <a:extLst>
                    <a:ext uri="{9D8B030D-6E8A-4147-A177-3AD203B41FA5}">
                      <a16:colId xmlns:a16="http://schemas.microsoft.com/office/drawing/2014/main" val="2910346975"/>
                    </a:ext>
                  </a:extLst>
                </a:gridCol>
              </a:tblGrid>
              <a:tr h="754327">
                <a:tc>
                  <a:txBody>
                    <a:bodyPr/>
                    <a:lstStyle/>
                    <a:p>
                      <a:pPr marL="0" marR="0" algn="ctr">
                        <a:lnSpc>
                          <a:spcPct val="115000"/>
                        </a:lnSpc>
                        <a:spcBef>
                          <a:spcPts val="1200"/>
                        </a:spcBef>
                        <a:spcAft>
                          <a:spcPts val="1200"/>
                        </a:spcAft>
                      </a:pPr>
                      <a:r>
                        <a:rPr lang="en-GB" sz="3000" b="1" i="0" dirty="0">
                          <a:effectLst/>
                          <a:latin typeface="Times New Roman" panose="02020603050405020304" pitchFamily="18" charset="0"/>
                          <a:cs typeface="Times New Roman" panose="02020603050405020304" pitchFamily="18" charset="0"/>
                        </a:rPr>
                        <a:t>Strategic Opportunity</a:t>
                      </a:r>
                      <a:endParaRPr lang="en-US" sz="30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ctr">
                        <a:lnSpc>
                          <a:spcPct val="115000"/>
                        </a:lnSpc>
                        <a:spcBef>
                          <a:spcPts val="1200"/>
                        </a:spcBef>
                        <a:spcAft>
                          <a:spcPts val="1200"/>
                        </a:spcAft>
                      </a:pPr>
                      <a:r>
                        <a:rPr lang="en-GB" sz="3000" b="1" i="0" dirty="0">
                          <a:effectLst/>
                          <a:latin typeface="Times New Roman" panose="02020603050405020304" pitchFamily="18" charset="0"/>
                          <a:cs typeface="Times New Roman" panose="02020603050405020304" pitchFamily="18" charset="0"/>
                        </a:rPr>
                        <a:t>Evidence from Reliance</a:t>
                      </a:r>
                      <a:endParaRPr lang="en-US" sz="30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marL="0" marR="0" algn="ctr">
                        <a:lnSpc>
                          <a:spcPct val="115000"/>
                        </a:lnSpc>
                        <a:spcBef>
                          <a:spcPts val="1200"/>
                        </a:spcBef>
                        <a:spcAft>
                          <a:spcPts val="1200"/>
                        </a:spcAft>
                      </a:pPr>
                      <a:r>
                        <a:rPr lang="en-GB" sz="3000" b="1" i="0" dirty="0">
                          <a:effectLst/>
                          <a:latin typeface="Times New Roman" panose="02020603050405020304" pitchFamily="18" charset="0"/>
                          <a:cs typeface="Times New Roman" panose="02020603050405020304" pitchFamily="18" charset="0"/>
                        </a:rPr>
                        <a:t>Business Benefit</a:t>
                      </a:r>
                      <a:endParaRPr lang="en-US" sz="30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230236703"/>
                  </a:ext>
                </a:extLst>
              </a:tr>
              <a:tr h="754327">
                <a:tc>
                  <a:txBody>
                    <a:bodyPr/>
                    <a:lstStyle/>
                    <a:p>
                      <a:pPr marL="0" marR="0" algn="ctr">
                        <a:lnSpc>
                          <a:spcPct val="115000"/>
                        </a:lnSpc>
                        <a:spcBef>
                          <a:spcPts val="1200"/>
                        </a:spcBef>
                        <a:spcAft>
                          <a:spcPts val="1200"/>
                        </a:spcAft>
                      </a:pPr>
                      <a:r>
                        <a:rPr lang="en-GB" sz="2400" b="1" i="0" dirty="0">
                          <a:effectLst/>
                          <a:latin typeface="Times New Roman" panose="02020603050405020304" pitchFamily="18" charset="0"/>
                          <a:cs typeface="Times New Roman" panose="02020603050405020304" pitchFamily="18" charset="0"/>
                        </a:rPr>
                        <a:t>AI &amp; People Analytics</a:t>
                      </a:r>
                      <a:endParaRPr lang="en-US" sz="24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Through </a:t>
                      </a:r>
                      <a:r>
                        <a:rPr lang="en-GB" sz="2400" i="0" dirty="0" err="1">
                          <a:effectLst/>
                          <a:latin typeface="Times New Roman" panose="02020603050405020304" pitchFamily="18" charset="0"/>
                          <a:cs typeface="Times New Roman" panose="02020603050405020304" pitchFamily="18" charset="0"/>
                        </a:rPr>
                        <a:t>Jio</a:t>
                      </a:r>
                      <a:r>
                        <a:rPr lang="en-GB" sz="2400" i="0" dirty="0">
                          <a:effectLst/>
                          <a:latin typeface="Times New Roman" panose="02020603050405020304" pitchFamily="18" charset="0"/>
                          <a:cs typeface="Times New Roman" panose="02020603050405020304" pitchFamily="18" charset="0"/>
                        </a:rPr>
                        <a:t>, enhancing digital infrastructure </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Better workforce decisions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33782162"/>
                  </a:ext>
                </a:extLst>
              </a:tr>
              <a:tr h="754327">
                <a:tc>
                  <a:txBody>
                    <a:bodyPr/>
                    <a:lstStyle/>
                    <a:p>
                      <a:pPr marL="0" marR="0" algn="ctr">
                        <a:lnSpc>
                          <a:spcPct val="115000"/>
                        </a:lnSpc>
                        <a:spcBef>
                          <a:spcPts val="1200"/>
                        </a:spcBef>
                        <a:spcAft>
                          <a:spcPts val="1200"/>
                        </a:spcAft>
                      </a:pPr>
                      <a:r>
                        <a:rPr lang="en-GB" sz="2400" b="1" i="0" dirty="0">
                          <a:effectLst/>
                          <a:latin typeface="Times New Roman" panose="02020603050405020304" pitchFamily="18" charset="0"/>
                          <a:cs typeface="Times New Roman" panose="02020603050405020304" pitchFamily="18" charset="0"/>
                        </a:rPr>
                        <a:t>HR Automation</a:t>
                      </a:r>
                      <a:endParaRPr lang="en-US" sz="24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Within business units, digital HR processes  </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Higher efficiency</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23193902"/>
                  </a:ext>
                </a:extLst>
              </a:tr>
              <a:tr h="754327">
                <a:tc>
                  <a:txBody>
                    <a:bodyPr/>
                    <a:lstStyle/>
                    <a:p>
                      <a:pPr marL="0" marR="0" algn="ctr">
                        <a:lnSpc>
                          <a:spcPct val="115000"/>
                        </a:lnSpc>
                        <a:spcBef>
                          <a:spcPts val="1200"/>
                        </a:spcBef>
                        <a:spcAft>
                          <a:spcPts val="1200"/>
                        </a:spcAft>
                      </a:pPr>
                      <a:r>
                        <a:rPr lang="en-GB" sz="2400" b="1" i="0" dirty="0">
                          <a:effectLst/>
                          <a:latin typeface="Times New Roman" panose="02020603050405020304" pitchFamily="18" charset="0"/>
                          <a:cs typeface="Times New Roman" panose="02020603050405020304" pitchFamily="18" charset="0"/>
                        </a:rPr>
                        <a:t>Green Energy Jobs</a:t>
                      </a:r>
                      <a:endParaRPr lang="en-US" sz="24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Renewable energy investments worth billions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Future talent attraction</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4797691"/>
                  </a:ext>
                </a:extLst>
              </a:tr>
              <a:tr h="754327">
                <a:tc>
                  <a:txBody>
                    <a:bodyPr/>
                    <a:lstStyle/>
                    <a:p>
                      <a:pPr marL="0" marR="0" algn="ctr">
                        <a:lnSpc>
                          <a:spcPct val="115000"/>
                        </a:lnSpc>
                        <a:spcBef>
                          <a:spcPts val="1200"/>
                        </a:spcBef>
                        <a:spcAft>
                          <a:spcPts val="1200"/>
                        </a:spcAft>
                      </a:pPr>
                      <a:r>
                        <a:rPr lang="en-GB" sz="2400" b="1" i="0" dirty="0">
                          <a:effectLst/>
                          <a:latin typeface="Times New Roman" panose="02020603050405020304" pitchFamily="18" charset="0"/>
                          <a:cs typeface="Times New Roman" panose="02020603050405020304" pitchFamily="18" charset="0"/>
                        </a:rPr>
                        <a:t>Digital Workforce</a:t>
                      </a:r>
                      <a:endParaRPr lang="en-US" sz="24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Expansion of  Digital Services and </a:t>
                      </a:r>
                      <a:r>
                        <a:rPr lang="en-GB" sz="2400" i="0" dirty="0" err="1">
                          <a:effectLst/>
                          <a:latin typeface="Times New Roman" panose="02020603050405020304" pitchFamily="18" charset="0"/>
                          <a:cs typeface="Times New Roman" panose="02020603050405020304" pitchFamily="18" charset="0"/>
                        </a:rPr>
                        <a:t>Jio</a:t>
                      </a:r>
                      <a:r>
                        <a:rPr lang="en-GB" sz="2400" i="0" dirty="0">
                          <a:effectLst/>
                          <a:latin typeface="Times New Roman" panose="02020603050405020304" pitchFamily="18" charset="0"/>
                          <a:cs typeface="Times New Roman" panose="02020603050405020304" pitchFamily="18" charset="0"/>
                        </a:rPr>
                        <a:t> Platforms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Increased agility</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3640374"/>
                  </a:ext>
                </a:extLst>
              </a:tr>
              <a:tr h="754327">
                <a:tc>
                  <a:txBody>
                    <a:bodyPr/>
                    <a:lstStyle/>
                    <a:p>
                      <a:pPr marL="0" marR="0" algn="ctr">
                        <a:lnSpc>
                          <a:spcPct val="115000"/>
                        </a:lnSpc>
                        <a:spcBef>
                          <a:spcPts val="1200"/>
                        </a:spcBef>
                        <a:spcAft>
                          <a:spcPts val="1200"/>
                        </a:spcAft>
                      </a:pPr>
                      <a:r>
                        <a:rPr lang="en-GB" sz="2400" b="1" i="0" dirty="0">
                          <a:effectLst/>
                          <a:latin typeface="Times New Roman" panose="02020603050405020304" pitchFamily="18" charset="0"/>
                          <a:cs typeface="Times New Roman" panose="02020603050405020304" pitchFamily="18" charset="0"/>
                        </a:rPr>
                        <a:t>Innovation Culture</a:t>
                      </a:r>
                      <a:endParaRPr lang="en-US" sz="24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Constant investment in R&amp;D and technology</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Competitive advantage</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327" marR="61327" marT="61327" marB="613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84871525"/>
                  </a:ext>
                </a:extLst>
              </a:tr>
            </a:tbl>
          </a:graphicData>
        </a:graphic>
      </p:graphicFrame>
    </p:spTree>
    <p:extLst>
      <p:ext uri="{BB962C8B-B14F-4D97-AF65-F5344CB8AC3E}">
        <p14:creationId xmlns:p14="http://schemas.microsoft.com/office/powerpoint/2010/main" val="3160890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5867400" y="477086"/>
            <a:ext cx="6399566"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Strategic Opportunities</a:t>
            </a:r>
          </a:p>
        </p:txBody>
      </p:sp>
      <p:graphicFrame>
        <p:nvGraphicFramePr>
          <p:cNvPr id="8" name="Diagram 7"/>
          <p:cNvGraphicFramePr/>
          <p:nvPr>
            <p:extLst>
              <p:ext uri="{D42A27DB-BD31-4B8C-83A1-F6EECF244321}">
                <p14:modId xmlns:p14="http://schemas.microsoft.com/office/powerpoint/2010/main" val="4093440833"/>
              </p:ext>
            </p:extLst>
          </p:nvPr>
        </p:nvGraphicFramePr>
        <p:xfrm>
          <a:off x="457200" y="2430739"/>
          <a:ext cx="6879602" cy="7105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image1.png"/>
          <p:cNvPicPr/>
          <p:nvPr/>
        </p:nvPicPr>
        <p:blipFill>
          <a:blip r:embed="rId8"/>
          <a:srcRect/>
          <a:stretch>
            <a:fillRect/>
          </a:stretch>
        </p:blipFill>
        <p:spPr>
          <a:xfrm>
            <a:off x="8077200" y="3467100"/>
            <a:ext cx="9906000" cy="3855761"/>
          </a:xfrm>
          <a:prstGeom prst="rect">
            <a:avLst/>
          </a:prstGeom>
          <a:ln/>
        </p:spPr>
      </p:pic>
    </p:spTree>
    <p:extLst>
      <p:ext uri="{BB962C8B-B14F-4D97-AF65-F5344CB8AC3E}">
        <p14:creationId xmlns:p14="http://schemas.microsoft.com/office/powerpoint/2010/main" val="1884805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1"/>
          <p:cNvSpPr txBox="1"/>
          <p:nvPr/>
        </p:nvSpPr>
        <p:spPr>
          <a:xfrm>
            <a:off x="5638800" y="666832"/>
            <a:ext cx="7653635"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AI-related Challenges</a:t>
            </a:r>
          </a:p>
        </p:txBody>
      </p:sp>
      <p:graphicFrame>
        <p:nvGraphicFramePr>
          <p:cNvPr id="8" name="Diagram 7"/>
          <p:cNvGraphicFramePr/>
          <p:nvPr>
            <p:extLst>
              <p:ext uri="{D42A27DB-BD31-4B8C-83A1-F6EECF244321}">
                <p14:modId xmlns:p14="http://schemas.microsoft.com/office/powerpoint/2010/main" val="3413094285"/>
              </p:ext>
            </p:extLst>
          </p:nvPr>
        </p:nvGraphicFramePr>
        <p:xfrm>
          <a:off x="1046879" y="2171700"/>
          <a:ext cx="7391354" cy="662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 name="image3.png"/>
          <p:cNvPicPr/>
          <p:nvPr/>
        </p:nvPicPr>
        <p:blipFill>
          <a:blip r:embed="rId8"/>
          <a:srcRect/>
          <a:stretch>
            <a:fillRect/>
          </a:stretch>
        </p:blipFill>
        <p:spPr>
          <a:xfrm>
            <a:off x="8839200" y="1895932"/>
            <a:ext cx="8455967" cy="7590967"/>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791200" y="419100"/>
            <a:ext cx="68580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Leadership Challenges</a:t>
            </a:r>
          </a:p>
        </p:txBody>
      </p:sp>
      <p:graphicFrame>
        <p:nvGraphicFramePr>
          <p:cNvPr id="8" name="Diagram 7"/>
          <p:cNvGraphicFramePr/>
          <p:nvPr>
            <p:extLst>
              <p:ext uri="{D42A27DB-BD31-4B8C-83A1-F6EECF244321}">
                <p14:modId xmlns:p14="http://schemas.microsoft.com/office/powerpoint/2010/main" val="2784901434"/>
              </p:ext>
            </p:extLst>
          </p:nvPr>
        </p:nvGraphicFramePr>
        <p:xfrm>
          <a:off x="2171700" y="1943100"/>
          <a:ext cx="14097000" cy="6630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4457092" y="419100"/>
            <a:ext cx="9526215" cy="617926"/>
          </a:xfrm>
          <a:prstGeom prst="rect">
            <a:avLst/>
          </a:prstGeom>
        </p:spPr>
        <p:style>
          <a:lnRef idx="2">
            <a:schemeClr val="accent3"/>
          </a:lnRef>
          <a:fillRef idx="1">
            <a:schemeClr val="lt1"/>
          </a:fillRef>
          <a:effectRef idx="0">
            <a:schemeClr val="accent3"/>
          </a:effectRef>
          <a:fontRef idx="minor">
            <a:schemeClr val="dk1"/>
          </a:fontRef>
        </p:style>
        <p:txBody>
          <a:bodyPr lIns="0" tIns="0" rIns="0" bIns="0" rtlCol="0" anchor="t">
            <a:spAutoFit/>
          </a:bodyPr>
          <a:lstStyle/>
          <a:p>
            <a:pPr algn="ctr">
              <a:lnSpc>
                <a:spcPts val="5299"/>
              </a:lnSpc>
            </a:pPr>
            <a:r>
              <a:rPr lang="en-US" sz="3600" b="1" dirty="0" err="1">
                <a:latin typeface="Times New Roman" panose="02020603050405020304" pitchFamily="18" charset="0"/>
                <a:ea typeface="HU블루오션"/>
                <a:cs typeface="Times New Roman" panose="02020603050405020304" pitchFamily="18" charset="0"/>
                <a:sym typeface="HU블루오션"/>
              </a:rPr>
              <a:t>Labour</a:t>
            </a:r>
            <a:r>
              <a:rPr lang="en-US" sz="3600" b="1" dirty="0">
                <a:latin typeface="Times New Roman" panose="02020603050405020304" pitchFamily="18" charset="0"/>
                <a:ea typeface="HU블루오션"/>
                <a:cs typeface="Times New Roman" panose="02020603050405020304" pitchFamily="18" charset="0"/>
                <a:sym typeface="HU블루오션"/>
              </a:rPr>
              <a:t> Relations Challenges</a:t>
            </a:r>
          </a:p>
        </p:txBody>
      </p:sp>
      <p:graphicFrame>
        <p:nvGraphicFramePr>
          <p:cNvPr id="7" name="Diagram 6"/>
          <p:cNvGraphicFramePr/>
          <p:nvPr>
            <p:extLst>
              <p:ext uri="{D42A27DB-BD31-4B8C-83A1-F6EECF244321}">
                <p14:modId xmlns:p14="http://schemas.microsoft.com/office/powerpoint/2010/main" val="4213293345"/>
              </p:ext>
            </p:extLst>
          </p:nvPr>
        </p:nvGraphicFramePr>
        <p:xfrm>
          <a:off x="2971800" y="1790700"/>
          <a:ext cx="13411200" cy="6381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5448300" y="495300"/>
            <a:ext cx="77724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Challenge Prioritisation</a:t>
            </a:r>
          </a:p>
        </p:txBody>
      </p:sp>
      <p:graphicFrame>
        <p:nvGraphicFramePr>
          <p:cNvPr id="8" name="Table 7"/>
          <p:cNvGraphicFramePr>
            <a:graphicFrameLocks noGrp="1"/>
          </p:cNvGraphicFramePr>
          <p:nvPr>
            <p:extLst>
              <p:ext uri="{D42A27DB-BD31-4B8C-83A1-F6EECF244321}">
                <p14:modId xmlns:p14="http://schemas.microsoft.com/office/powerpoint/2010/main" val="2197935819"/>
              </p:ext>
            </p:extLst>
          </p:nvPr>
        </p:nvGraphicFramePr>
        <p:xfrm>
          <a:off x="1066800" y="2271782"/>
          <a:ext cx="16535400" cy="6248401"/>
        </p:xfrm>
        <a:graphic>
          <a:graphicData uri="http://schemas.openxmlformats.org/drawingml/2006/table">
            <a:tbl>
              <a:tblPr>
                <a:tableStyleId>{616DA210-FB5B-4158-B5E0-FEB733F419BA}</a:tableStyleId>
              </a:tblPr>
              <a:tblGrid>
                <a:gridCol w="5567757">
                  <a:extLst>
                    <a:ext uri="{9D8B030D-6E8A-4147-A177-3AD203B41FA5}">
                      <a16:colId xmlns:a16="http://schemas.microsoft.com/office/drawing/2014/main" val="1763924146"/>
                    </a:ext>
                  </a:extLst>
                </a:gridCol>
                <a:gridCol w="3777122">
                  <a:extLst>
                    <a:ext uri="{9D8B030D-6E8A-4147-A177-3AD203B41FA5}">
                      <a16:colId xmlns:a16="http://schemas.microsoft.com/office/drawing/2014/main" val="3902673714"/>
                    </a:ext>
                  </a:extLst>
                </a:gridCol>
                <a:gridCol w="7190521">
                  <a:extLst>
                    <a:ext uri="{9D8B030D-6E8A-4147-A177-3AD203B41FA5}">
                      <a16:colId xmlns:a16="http://schemas.microsoft.com/office/drawing/2014/main" val="4276471164"/>
                    </a:ext>
                  </a:extLst>
                </a:gridCol>
              </a:tblGrid>
              <a:tr h="819394">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Challenge</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FFFF00"/>
                    </a:solidFill>
                  </a:tcPr>
                </a:tc>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Impact</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FFFF00"/>
                    </a:solidFill>
                  </a:tcPr>
                </a:tc>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Priority</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FFFF00"/>
                    </a:solidFill>
                  </a:tcPr>
                </a:tc>
                <a:extLst>
                  <a:ext uri="{0D108BD9-81ED-4DB2-BD59-A6C34878D82A}">
                    <a16:rowId xmlns:a16="http://schemas.microsoft.com/office/drawing/2014/main" val="1220559634"/>
                  </a:ext>
                </a:extLst>
              </a:tr>
              <a:tr h="152292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Digital Talent Retention</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064225317"/>
                  </a:ext>
                </a:extLst>
              </a:tr>
              <a:tr h="819394">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AI Resistance</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032606892"/>
                  </a:ext>
                </a:extLst>
              </a:tr>
              <a:tr h="1447902">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Communication Gaps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High</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98209562"/>
                  </a:ext>
                </a:extLst>
              </a:tr>
              <a:tr h="819394">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Labour Compliance</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Medium</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Medium</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254276918"/>
                  </a:ext>
                </a:extLst>
              </a:tr>
              <a:tr h="819394">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Industrial Disputes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Medium</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Medium</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576803077"/>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6210300" y="495300"/>
            <a:ext cx="60960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Root Cause Analysis</a:t>
            </a:r>
          </a:p>
        </p:txBody>
      </p:sp>
      <p:pic>
        <p:nvPicPr>
          <p:cNvPr id="16" name="image1.png"/>
          <p:cNvPicPr/>
          <p:nvPr/>
        </p:nvPicPr>
        <p:blipFill>
          <a:blip r:embed="rId3"/>
          <a:srcRect/>
          <a:stretch>
            <a:fillRect/>
          </a:stretch>
        </p:blipFill>
        <p:spPr>
          <a:xfrm>
            <a:off x="609600" y="1562100"/>
            <a:ext cx="17297400" cy="7162800"/>
          </a:xfrm>
          <a:prstGeom prst="rect">
            <a:avLst/>
          </a:prstGeom>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9"/>
          <p:cNvSpPr txBox="1"/>
          <p:nvPr/>
        </p:nvSpPr>
        <p:spPr>
          <a:xfrm>
            <a:off x="5805854" y="419100"/>
            <a:ext cx="6600092"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Organisational Causes</a:t>
            </a:r>
          </a:p>
        </p:txBody>
      </p:sp>
      <p:graphicFrame>
        <p:nvGraphicFramePr>
          <p:cNvPr id="8" name="Diagram 7"/>
          <p:cNvGraphicFramePr/>
          <p:nvPr>
            <p:extLst>
              <p:ext uri="{D42A27DB-BD31-4B8C-83A1-F6EECF244321}">
                <p14:modId xmlns:p14="http://schemas.microsoft.com/office/powerpoint/2010/main" val="258977011"/>
              </p:ext>
            </p:extLst>
          </p:nvPr>
        </p:nvGraphicFramePr>
        <p:xfrm>
          <a:off x="838200" y="1866900"/>
          <a:ext cx="16002000" cy="731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2003241" y="638605"/>
            <a:ext cx="14281517"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AI &amp; Digital Root Causes of Employee Relations Challenges</a:t>
            </a:r>
          </a:p>
        </p:txBody>
      </p:sp>
      <p:graphicFrame>
        <p:nvGraphicFramePr>
          <p:cNvPr id="3" name="Diagram 2"/>
          <p:cNvGraphicFramePr/>
          <p:nvPr>
            <p:extLst>
              <p:ext uri="{D42A27DB-BD31-4B8C-83A1-F6EECF244321}">
                <p14:modId xmlns:p14="http://schemas.microsoft.com/office/powerpoint/2010/main" val="621830936"/>
              </p:ext>
            </p:extLst>
          </p:nvPr>
        </p:nvGraphicFramePr>
        <p:xfrm>
          <a:off x="1066799" y="1943100"/>
          <a:ext cx="16154400" cy="7452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5467836" y="342900"/>
            <a:ext cx="7885728"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Stakeholder Analysis</a:t>
            </a:r>
          </a:p>
        </p:txBody>
      </p:sp>
      <p:graphicFrame>
        <p:nvGraphicFramePr>
          <p:cNvPr id="3" name="Table 2"/>
          <p:cNvGraphicFramePr>
            <a:graphicFrameLocks noGrp="1"/>
          </p:cNvGraphicFramePr>
          <p:nvPr>
            <p:extLst>
              <p:ext uri="{D42A27DB-BD31-4B8C-83A1-F6EECF244321}">
                <p14:modId xmlns:p14="http://schemas.microsoft.com/office/powerpoint/2010/main" val="2483503479"/>
              </p:ext>
            </p:extLst>
          </p:nvPr>
        </p:nvGraphicFramePr>
        <p:xfrm>
          <a:off x="1371600" y="1790700"/>
          <a:ext cx="16078200" cy="7218244"/>
        </p:xfrm>
        <a:graphic>
          <a:graphicData uri="http://schemas.openxmlformats.org/drawingml/2006/table">
            <a:tbl>
              <a:tblPr>
                <a:tableStyleId>{638B1855-1B75-4FBE-930C-398BA8C253C6}</a:tableStyleId>
              </a:tblPr>
              <a:tblGrid>
                <a:gridCol w="4763911">
                  <a:extLst>
                    <a:ext uri="{9D8B030D-6E8A-4147-A177-3AD203B41FA5}">
                      <a16:colId xmlns:a16="http://schemas.microsoft.com/office/drawing/2014/main" val="2123711664"/>
                    </a:ext>
                  </a:extLst>
                </a:gridCol>
                <a:gridCol w="3969926">
                  <a:extLst>
                    <a:ext uri="{9D8B030D-6E8A-4147-A177-3AD203B41FA5}">
                      <a16:colId xmlns:a16="http://schemas.microsoft.com/office/drawing/2014/main" val="2489141343"/>
                    </a:ext>
                  </a:extLst>
                </a:gridCol>
                <a:gridCol w="7344363">
                  <a:extLst>
                    <a:ext uri="{9D8B030D-6E8A-4147-A177-3AD203B41FA5}">
                      <a16:colId xmlns:a16="http://schemas.microsoft.com/office/drawing/2014/main" val="3364158041"/>
                    </a:ext>
                  </a:extLst>
                </a:gridCol>
              </a:tblGrid>
              <a:tr h="921583">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Stakeholder</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75000"/>
                      </a:schemeClr>
                    </a:solidFill>
                  </a:tcPr>
                </a:tc>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Interest</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75000"/>
                      </a:schemeClr>
                    </a:solidFill>
                  </a:tcPr>
                </a:tc>
                <a:tc>
                  <a:txBody>
                    <a:bodyPr/>
                    <a:lstStyle/>
                    <a:p>
                      <a:pPr marL="0" marR="0" algn="ctr">
                        <a:lnSpc>
                          <a:spcPct val="115000"/>
                        </a:lnSpc>
                        <a:spcBef>
                          <a:spcPts val="1200"/>
                        </a:spcBef>
                        <a:spcAft>
                          <a:spcPts val="1200"/>
                        </a:spcAft>
                      </a:pPr>
                      <a:r>
                        <a:rPr lang="en-GB" sz="2800" b="1" i="0" dirty="0">
                          <a:effectLst/>
                          <a:latin typeface="Times New Roman" panose="02020603050405020304" pitchFamily="18" charset="0"/>
                          <a:cs typeface="Times New Roman" panose="02020603050405020304" pitchFamily="18" charset="0"/>
                        </a:rPr>
                        <a:t>Influence</a:t>
                      </a:r>
                      <a:endParaRPr lang="en-US" sz="2800" b="1"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75000"/>
                      </a:schemeClr>
                    </a:solidFill>
                  </a:tcPr>
                </a:tc>
                <a:extLst>
                  <a:ext uri="{0D108BD9-81ED-4DB2-BD59-A6C34878D82A}">
                    <a16:rowId xmlns:a16="http://schemas.microsoft.com/office/drawing/2014/main" val="3173037788"/>
                  </a:ext>
                </a:extLst>
              </a:tr>
              <a:tr h="92158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Employees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Medium</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8961027"/>
                  </a:ext>
                </a:extLst>
              </a:tr>
              <a:tr h="92158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Managers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340559702"/>
                  </a:ext>
                </a:extLst>
              </a:tr>
              <a:tr h="92158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HR Department</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733938086"/>
                  </a:ext>
                </a:extLst>
              </a:tr>
              <a:tr h="92158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Trade Unions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Medium</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0651670"/>
                  </a:ext>
                </a:extLst>
              </a:tr>
              <a:tr h="1688746">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Government Regulators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a:effectLst/>
                          <a:latin typeface="Times New Roman" panose="02020603050405020304" pitchFamily="18" charset="0"/>
                          <a:cs typeface="Times New Roman" panose="02020603050405020304" pitchFamily="18" charset="0"/>
                        </a:rPr>
                        <a:t>Medium</a:t>
                      </a:r>
                      <a:endParaRPr lang="en-US" sz="2400" i="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High</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4101627364"/>
                  </a:ext>
                </a:extLst>
              </a:tr>
              <a:tr h="921583">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Customers</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pPr marL="0" marR="0" algn="ctr">
                        <a:lnSpc>
                          <a:spcPct val="115000"/>
                        </a:lnSpc>
                        <a:spcBef>
                          <a:spcPts val="1200"/>
                        </a:spcBef>
                        <a:spcAft>
                          <a:spcPts val="1200"/>
                        </a:spcAft>
                      </a:pPr>
                      <a:r>
                        <a:rPr lang="en-GB" sz="2400" i="0">
                          <a:effectLst/>
                          <a:latin typeface="Times New Roman" panose="02020603050405020304" pitchFamily="18" charset="0"/>
                          <a:cs typeface="Times New Roman" panose="02020603050405020304" pitchFamily="18" charset="0"/>
                        </a:rPr>
                        <a:t>Medium</a:t>
                      </a:r>
                      <a:endParaRPr lang="en-US" sz="2400" i="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15000"/>
                        </a:lnSpc>
                        <a:spcBef>
                          <a:spcPts val="1200"/>
                        </a:spcBef>
                        <a:spcAft>
                          <a:spcPts val="1200"/>
                        </a:spcAft>
                      </a:pPr>
                      <a:r>
                        <a:rPr lang="en-GB" sz="2400" i="0" dirty="0">
                          <a:effectLst/>
                          <a:latin typeface="Times New Roman" panose="02020603050405020304" pitchFamily="18" charset="0"/>
                          <a:cs typeface="Times New Roman" panose="02020603050405020304" pitchFamily="18" charset="0"/>
                        </a:rPr>
                        <a:t>Medium</a:t>
                      </a:r>
                      <a:endParaRPr lang="en-US" sz="2400" i="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1723901"/>
                  </a:ext>
                </a:extLst>
              </a:tr>
            </a:tbl>
          </a:graphicData>
        </a:graphic>
      </p:graphicFrame>
    </p:spTree>
    <p:extLst>
      <p:ext uri="{BB962C8B-B14F-4D97-AF65-F5344CB8AC3E}">
        <p14:creationId xmlns:p14="http://schemas.microsoft.com/office/powerpoint/2010/main" val="627070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1295400" y="391192"/>
            <a:ext cx="160782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Recommendation 1: Strengthen Employee Voice</a:t>
            </a:r>
          </a:p>
        </p:txBody>
      </p:sp>
      <p:graphicFrame>
        <p:nvGraphicFramePr>
          <p:cNvPr id="8" name="Diagram 7"/>
          <p:cNvGraphicFramePr/>
          <p:nvPr>
            <p:extLst>
              <p:ext uri="{D42A27DB-BD31-4B8C-83A1-F6EECF244321}">
                <p14:modId xmlns:p14="http://schemas.microsoft.com/office/powerpoint/2010/main" val="2133951265"/>
              </p:ext>
            </p:extLst>
          </p:nvPr>
        </p:nvGraphicFramePr>
        <p:xfrm>
          <a:off x="1066800" y="2705100"/>
          <a:ext cx="12725400" cy="5953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4020800" y="2311524"/>
            <a:ext cx="3810000" cy="214617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a:t>
            </a: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Higher employee engagement</a:t>
            </a:r>
            <a:endParaRPr lang="en-US" sz="2400" dirty="0">
              <a:solidFill>
                <a:schemeClr val="tx1"/>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Improved trust in leadership</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14020800" y="4762500"/>
            <a:ext cx="3810000" cy="2677656"/>
          </a:xfrm>
          <a:prstGeom prst="rect">
            <a:avLst/>
          </a:prstGeom>
          <a:solidFill>
            <a:srgbClr val="66FFCC"/>
          </a:solidFill>
        </p:spPr>
        <p:txBody>
          <a:bodyPr wrap="square">
            <a:spAutoFit/>
          </a:bodyPr>
          <a:lstStyle/>
          <a:p>
            <a:pPr algn="just">
              <a:spcAft>
                <a:spcPts val="1000"/>
              </a:spcAft>
            </a:pPr>
            <a:r>
              <a:rPr lang="en-GB" sz="2400" dirty="0">
                <a:latin typeface="Times New Roman" panose="02020603050405020304" pitchFamily="18" charset="0"/>
                <a:ea typeface="Times New Roman" panose="02020603050405020304" pitchFamily="18" charset="0"/>
              </a:rPr>
              <a:t>Psychological Contract Theory highlighting that when employees’ feelings and thoughts are listened to by everyone, they feel much more valued (</a:t>
            </a:r>
            <a:r>
              <a:rPr lang="en-GB" sz="2400" dirty="0" err="1">
                <a:latin typeface="Times New Roman" panose="02020603050405020304" pitchFamily="18" charset="0"/>
                <a:ea typeface="Times New Roman" panose="02020603050405020304" pitchFamily="18" charset="0"/>
              </a:rPr>
              <a:t>Topa</a:t>
            </a:r>
            <a:r>
              <a:rPr lang="en-GB" sz="2400" dirty="0">
                <a:latin typeface="Times New Roman" panose="02020603050405020304" pitchFamily="18" charset="0"/>
                <a:ea typeface="Times New Roman" panose="02020603050405020304" pitchFamily="18" charset="0"/>
              </a:rPr>
              <a:t> et al. 2022).</a:t>
            </a:r>
            <a:endParaRPr lang="en-US" sz="2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58721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3335215" y="495300"/>
            <a:ext cx="121158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Recommendation 2: AI-Enabled HR</a:t>
            </a:r>
          </a:p>
        </p:txBody>
      </p:sp>
      <p:graphicFrame>
        <p:nvGraphicFramePr>
          <p:cNvPr id="8" name="Diagram 7"/>
          <p:cNvGraphicFramePr/>
          <p:nvPr>
            <p:extLst>
              <p:ext uri="{D42A27DB-BD31-4B8C-83A1-F6EECF244321}">
                <p14:modId xmlns:p14="http://schemas.microsoft.com/office/powerpoint/2010/main" val="4091716757"/>
              </p:ext>
            </p:extLst>
          </p:nvPr>
        </p:nvGraphicFramePr>
        <p:xfrm>
          <a:off x="2057400" y="2933700"/>
          <a:ext cx="10972800" cy="609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3546015" y="4610100"/>
            <a:ext cx="3810000" cy="24384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a:t>
            </a: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Faster HR service delivery</a:t>
            </a: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Better workforce planning</a:t>
            </a:r>
          </a:p>
        </p:txBody>
      </p:sp>
    </p:spTree>
    <p:extLst>
      <p:ext uri="{BB962C8B-B14F-4D97-AF65-F5344CB8AC3E}">
        <p14:creationId xmlns:p14="http://schemas.microsoft.com/office/powerpoint/2010/main" val="2776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3276600" y="647700"/>
            <a:ext cx="109728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Recommendation 3: Leadership Development</a:t>
            </a:r>
          </a:p>
        </p:txBody>
      </p:sp>
      <p:sp>
        <p:nvSpPr>
          <p:cNvPr id="3" name="Rectangle 2"/>
          <p:cNvSpPr/>
          <p:nvPr/>
        </p:nvSpPr>
        <p:spPr>
          <a:xfrm>
            <a:off x="13335000" y="3695700"/>
            <a:ext cx="3810000" cy="27432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a:t>
            </a: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Better team performance</a:t>
            </a: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Reduced workplace conflict</a:t>
            </a:r>
          </a:p>
        </p:txBody>
      </p:sp>
      <p:graphicFrame>
        <p:nvGraphicFramePr>
          <p:cNvPr id="4" name="Diagram 3"/>
          <p:cNvGraphicFramePr/>
          <p:nvPr>
            <p:extLst>
              <p:ext uri="{D42A27DB-BD31-4B8C-83A1-F6EECF244321}">
                <p14:modId xmlns:p14="http://schemas.microsoft.com/office/powerpoint/2010/main" val="419732535"/>
              </p:ext>
            </p:extLst>
          </p:nvPr>
        </p:nvGraphicFramePr>
        <p:xfrm>
          <a:off x="3581400" y="1917577"/>
          <a:ext cx="9296400" cy="65150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955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2819400" y="723900"/>
            <a:ext cx="123444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Recommendation 4: Continuous Learning</a:t>
            </a:r>
          </a:p>
        </p:txBody>
      </p:sp>
      <p:sp>
        <p:nvSpPr>
          <p:cNvPr id="3" name="Rectangle 2"/>
          <p:cNvSpPr/>
          <p:nvPr/>
        </p:nvSpPr>
        <p:spPr>
          <a:xfrm>
            <a:off x="13868400" y="4081007"/>
            <a:ext cx="3810000" cy="21336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a:t>
            </a:r>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Reduced skill gaps</a:t>
            </a:r>
          </a:p>
          <a:p>
            <a:pPr marL="457200" indent="-457200">
              <a:buFont typeface="Wingdings" panose="05000000000000000000" pitchFamily="2" charset="2"/>
              <a:buChar char="Ø"/>
            </a:pPr>
            <a:r>
              <a:rPr lang="en-US" sz="2400" dirty="0">
                <a:solidFill>
                  <a:schemeClr val="tx1"/>
                </a:solidFill>
                <a:latin typeface="Times New Roman" panose="02020603050405020304" pitchFamily="18" charset="0"/>
                <a:cs typeface="Times New Roman" panose="02020603050405020304" pitchFamily="18" charset="0"/>
              </a:rPr>
              <a:t>Higher internal promotion rates</a:t>
            </a:r>
          </a:p>
        </p:txBody>
      </p:sp>
      <p:graphicFrame>
        <p:nvGraphicFramePr>
          <p:cNvPr id="4" name="Diagram 3"/>
          <p:cNvGraphicFramePr/>
          <p:nvPr>
            <p:extLst>
              <p:ext uri="{D42A27DB-BD31-4B8C-83A1-F6EECF244321}">
                <p14:modId xmlns:p14="http://schemas.microsoft.com/office/powerpoint/2010/main" val="1664131796"/>
              </p:ext>
            </p:extLst>
          </p:nvPr>
        </p:nvGraphicFramePr>
        <p:xfrm>
          <a:off x="992065" y="2171700"/>
          <a:ext cx="12573000" cy="5952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284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4824045" y="266700"/>
            <a:ext cx="92202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Implementation Roadmap</a:t>
            </a:r>
          </a:p>
        </p:txBody>
      </p:sp>
      <p:graphicFrame>
        <p:nvGraphicFramePr>
          <p:cNvPr id="9" name="Table 8"/>
          <p:cNvGraphicFramePr>
            <a:graphicFrameLocks noGrp="1"/>
          </p:cNvGraphicFramePr>
          <p:nvPr>
            <p:extLst>
              <p:ext uri="{D42A27DB-BD31-4B8C-83A1-F6EECF244321}">
                <p14:modId xmlns:p14="http://schemas.microsoft.com/office/powerpoint/2010/main" val="2668721383"/>
              </p:ext>
            </p:extLst>
          </p:nvPr>
        </p:nvGraphicFramePr>
        <p:xfrm>
          <a:off x="762000" y="1181100"/>
          <a:ext cx="16892954" cy="8499608"/>
        </p:xfrm>
        <a:graphic>
          <a:graphicData uri="http://schemas.openxmlformats.org/drawingml/2006/table">
            <a:tbl>
              <a:tblPr>
                <a:tableStyleId>{775DCB02-9BB8-47FD-8907-85C794F793BA}</a:tableStyleId>
              </a:tblPr>
              <a:tblGrid>
                <a:gridCol w="3195963">
                  <a:extLst>
                    <a:ext uri="{9D8B030D-6E8A-4147-A177-3AD203B41FA5}">
                      <a16:colId xmlns:a16="http://schemas.microsoft.com/office/drawing/2014/main" val="1571723160"/>
                    </a:ext>
                  </a:extLst>
                </a:gridCol>
                <a:gridCol w="5507334">
                  <a:extLst>
                    <a:ext uri="{9D8B030D-6E8A-4147-A177-3AD203B41FA5}">
                      <a16:colId xmlns:a16="http://schemas.microsoft.com/office/drawing/2014/main" val="247064604"/>
                    </a:ext>
                  </a:extLst>
                </a:gridCol>
                <a:gridCol w="8189657">
                  <a:extLst>
                    <a:ext uri="{9D8B030D-6E8A-4147-A177-3AD203B41FA5}">
                      <a16:colId xmlns:a16="http://schemas.microsoft.com/office/drawing/2014/main" val="4226467214"/>
                    </a:ext>
                  </a:extLst>
                </a:gridCol>
              </a:tblGrid>
              <a:tr h="416173">
                <a:tc>
                  <a:txBody>
                    <a:bodyPr/>
                    <a:lstStyle/>
                    <a:p>
                      <a:pPr marL="0" marR="0" algn="ctr">
                        <a:lnSpc>
                          <a:spcPct val="100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Year</a:t>
                      </a:r>
                      <a:endParaRPr lang="en-US"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tc>
                  <a:txBody>
                    <a:bodyPr/>
                    <a:lstStyle/>
                    <a:p>
                      <a:pPr marL="0" marR="0" algn="ctr">
                        <a:lnSpc>
                          <a:spcPct val="100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Key Activity</a:t>
                      </a:r>
                      <a:endParaRPr lang="en-US"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tc>
                  <a:txBody>
                    <a:bodyPr/>
                    <a:lstStyle/>
                    <a:p>
                      <a:pPr marL="0" marR="0" algn="ctr">
                        <a:lnSpc>
                          <a:spcPct val="100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Focus Area</a:t>
                      </a:r>
                      <a:endParaRPr lang="en-US"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extLst>
                  <a:ext uri="{0D108BD9-81ED-4DB2-BD59-A6C34878D82A}">
                    <a16:rowId xmlns:a16="http://schemas.microsoft.com/office/drawing/2014/main" val="2862861799"/>
                  </a:ext>
                </a:extLst>
              </a:tr>
              <a:tr h="1169650">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2026</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Planning</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Employee voice strategy</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AI-HR roadmap</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Leadership needs assessment</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700996685"/>
                  </a:ext>
                </a:extLst>
              </a:tr>
              <a:tr h="1571228">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2027</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Pilot Programmes</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AI chatbot pilot</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Pulse surveys</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Leadership coaching</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AI literacy training</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2788520198"/>
                  </a:ext>
                </a:extLst>
              </a:tr>
              <a:tr h="1972806">
                <a:tc>
                  <a:txBody>
                    <a:bodyPr/>
                    <a:lstStyle/>
                    <a:p>
                      <a:pPr marL="0" marR="0" indent="0" algn="ctr">
                        <a:lnSpc>
                          <a:spcPct val="100000"/>
                        </a:lnSpc>
                        <a:spcBef>
                          <a:spcPts val="0"/>
                        </a:spcBef>
                        <a:spcAft>
                          <a:spcPts val="1000"/>
                        </a:spcAft>
                        <a:buFont typeface="Arial" panose="020B0604020202020204" pitchFamily="34" charset="0"/>
                        <a:buNone/>
                      </a:pPr>
                      <a:r>
                        <a:rPr lang="en-GB" sz="2000">
                          <a:effectLst/>
                          <a:latin typeface="Times New Roman" panose="02020603050405020304" pitchFamily="18" charset="0"/>
                          <a:cs typeface="Times New Roman" panose="02020603050405020304" pitchFamily="18" charset="0"/>
                        </a:rPr>
                        <a:t>2028</a:t>
                      </a:r>
                      <a:endParaRPr lang="en-US" sz="200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Full Implementation</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Rollout across </a:t>
                      </a:r>
                      <a:r>
                        <a:rPr lang="en-GB" sz="2000" dirty="0" err="1">
                          <a:effectLst/>
                          <a:latin typeface="Times New Roman" panose="02020603050405020304" pitchFamily="18" charset="0"/>
                          <a:cs typeface="Times New Roman" panose="02020603050405020304" pitchFamily="18" charset="0"/>
                        </a:rPr>
                        <a:t>Jio</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Retail</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O2C</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Media</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New Energy businesses</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488818671"/>
                  </a:ext>
                </a:extLst>
              </a:tr>
              <a:tr h="1571228">
                <a:tc>
                  <a:txBody>
                    <a:bodyPr/>
                    <a:lstStyle/>
                    <a:p>
                      <a:pPr marL="0" marR="0" indent="0" algn="ctr">
                        <a:lnSpc>
                          <a:spcPct val="100000"/>
                        </a:lnSpc>
                        <a:spcBef>
                          <a:spcPts val="0"/>
                        </a:spcBef>
                        <a:spcAft>
                          <a:spcPts val="1000"/>
                        </a:spcAft>
                        <a:buFont typeface="Arial" panose="020B0604020202020204" pitchFamily="34" charset="0"/>
                        <a:buNone/>
                      </a:pPr>
                      <a:r>
                        <a:rPr lang="en-GB" sz="2000">
                          <a:effectLst/>
                          <a:latin typeface="Times New Roman" panose="02020603050405020304" pitchFamily="18" charset="0"/>
                          <a:cs typeface="Times New Roman" panose="02020603050405020304" pitchFamily="18" charset="0"/>
                        </a:rPr>
                        <a:t>2029</a:t>
                      </a:r>
                      <a:endParaRPr lang="en-US" sz="200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Evaluation</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Measure engagement </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Retention</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Leadership effectiveness</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HR efficiency</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1950651299"/>
                  </a:ext>
                </a:extLst>
              </a:tr>
              <a:tr h="1169650">
                <a:tc>
                  <a:txBody>
                    <a:bodyPr/>
                    <a:lstStyle/>
                    <a:p>
                      <a:pPr marL="0" marR="0" indent="0" algn="ctr">
                        <a:lnSpc>
                          <a:spcPct val="100000"/>
                        </a:lnSpc>
                        <a:spcBef>
                          <a:spcPts val="0"/>
                        </a:spcBef>
                        <a:spcAft>
                          <a:spcPts val="1000"/>
                        </a:spcAft>
                        <a:buFont typeface="Arial" panose="020B0604020202020204" pitchFamily="34" charset="0"/>
                        <a:buNone/>
                      </a:pPr>
                      <a:r>
                        <a:rPr lang="en-GB" sz="2000">
                          <a:effectLst/>
                          <a:latin typeface="Times New Roman" panose="02020603050405020304" pitchFamily="18" charset="0"/>
                          <a:cs typeface="Times New Roman" panose="02020603050405020304" pitchFamily="18" charset="0"/>
                        </a:rPr>
                        <a:t>2030</a:t>
                      </a:r>
                      <a:endParaRPr lang="en-US" sz="200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indent="0" algn="ctr">
                        <a:lnSpc>
                          <a:spcPct val="100000"/>
                        </a:lnSpc>
                        <a:spcBef>
                          <a:spcPts val="0"/>
                        </a:spcBef>
                        <a:spcAft>
                          <a:spcPts val="1000"/>
                        </a:spcAft>
                        <a:buFont typeface="Arial" panose="020B0604020202020204" pitchFamily="34" charset="0"/>
                        <a:buNone/>
                      </a:pPr>
                      <a:r>
                        <a:rPr lang="en-GB" sz="2000" dirty="0">
                          <a:effectLst/>
                          <a:latin typeface="Times New Roman" panose="02020603050405020304" pitchFamily="18" charset="0"/>
                          <a:cs typeface="Times New Roman" panose="02020603050405020304" pitchFamily="18" charset="0"/>
                        </a:rPr>
                        <a:t>Continuous Improvement</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Refine programmes using </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Employee feedback  </a:t>
                      </a:r>
                      <a:endParaRPr lang="en-US" sz="2000" dirty="0">
                        <a:effectLst/>
                        <a:latin typeface="Times New Roman" panose="02020603050405020304" pitchFamily="18" charset="0"/>
                        <a:cs typeface="Times New Roman" panose="02020603050405020304" pitchFamily="18" charset="0"/>
                      </a:endParaRPr>
                    </a:p>
                    <a:p>
                      <a:pPr marL="342900" marR="0" indent="-342900" algn="just">
                        <a:lnSpc>
                          <a:spcPct val="100000"/>
                        </a:lnSpc>
                        <a:spcBef>
                          <a:spcPts val="0"/>
                        </a:spcBef>
                        <a:spcAft>
                          <a:spcPts val="1000"/>
                        </a:spcAft>
                        <a:buFont typeface="Arial" panose="020B0604020202020204" pitchFamily="34" charset="0"/>
                        <a:buChar char="•"/>
                      </a:pPr>
                      <a:r>
                        <a:rPr lang="en-GB" sz="2000" dirty="0">
                          <a:effectLst/>
                          <a:latin typeface="Times New Roman" panose="02020603050405020304" pitchFamily="18" charset="0"/>
                          <a:cs typeface="Times New Roman" panose="02020603050405020304" pitchFamily="18" charset="0"/>
                        </a:rPr>
                        <a:t>People analytics</a:t>
                      </a:r>
                      <a:endParaRPr lang="en-US" sz="2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1974" marR="41974" marT="41974" marB="4197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892458901"/>
                  </a:ext>
                </a:extLst>
              </a:tr>
            </a:tbl>
          </a:graphicData>
        </a:graphic>
      </p:graphicFrame>
    </p:spTree>
    <p:extLst>
      <p:ext uri="{BB962C8B-B14F-4D97-AF65-F5344CB8AC3E}">
        <p14:creationId xmlns:p14="http://schemas.microsoft.com/office/powerpoint/2010/main" val="1105679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3714750" y="419100"/>
            <a:ext cx="106680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Future Workforce (Next 5–10 Years)</a:t>
            </a:r>
          </a:p>
        </p:txBody>
      </p:sp>
      <p:graphicFrame>
        <p:nvGraphicFramePr>
          <p:cNvPr id="2" name="Table 1"/>
          <p:cNvGraphicFramePr>
            <a:graphicFrameLocks noGrp="1"/>
          </p:cNvGraphicFramePr>
          <p:nvPr>
            <p:extLst>
              <p:ext uri="{D42A27DB-BD31-4B8C-83A1-F6EECF244321}">
                <p14:modId xmlns:p14="http://schemas.microsoft.com/office/powerpoint/2010/main" val="2957794463"/>
              </p:ext>
            </p:extLst>
          </p:nvPr>
        </p:nvGraphicFramePr>
        <p:xfrm>
          <a:off x="1104901" y="1943098"/>
          <a:ext cx="15887698" cy="7766962"/>
        </p:xfrm>
        <a:graphic>
          <a:graphicData uri="http://schemas.openxmlformats.org/drawingml/2006/table">
            <a:tbl>
              <a:tblPr>
                <a:tableStyleId>{284E427A-3D55-4303-BF80-6455036E1DE7}</a:tableStyleId>
              </a:tblPr>
              <a:tblGrid>
                <a:gridCol w="3563345">
                  <a:extLst>
                    <a:ext uri="{9D8B030D-6E8A-4147-A177-3AD203B41FA5}">
                      <a16:colId xmlns:a16="http://schemas.microsoft.com/office/drawing/2014/main" val="215180853"/>
                    </a:ext>
                  </a:extLst>
                </a:gridCol>
                <a:gridCol w="4420693">
                  <a:extLst>
                    <a:ext uri="{9D8B030D-6E8A-4147-A177-3AD203B41FA5}">
                      <a16:colId xmlns:a16="http://schemas.microsoft.com/office/drawing/2014/main" val="1359279443"/>
                    </a:ext>
                  </a:extLst>
                </a:gridCol>
                <a:gridCol w="4233148">
                  <a:extLst>
                    <a:ext uri="{9D8B030D-6E8A-4147-A177-3AD203B41FA5}">
                      <a16:colId xmlns:a16="http://schemas.microsoft.com/office/drawing/2014/main" val="3262911505"/>
                    </a:ext>
                  </a:extLst>
                </a:gridCol>
                <a:gridCol w="3670512">
                  <a:extLst>
                    <a:ext uri="{9D8B030D-6E8A-4147-A177-3AD203B41FA5}">
                      <a16:colId xmlns:a16="http://schemas.microsoft.com/office/drawing/2014/main" val="2162236247"/>
                    </a:ext>
                  </a:extLst>
                </a:gridCol>
              </a:tblGrid>
              <a:tr h="367948">
                <a:tc>
                  <a:txBody>
                    <a:bodyPr/>
                    <a:lstStyle/>
                    <a:p>
                      <a:pPr marL="0" marR="0" algn="ctr">
                        <a:lnSpc>
                          <a:spcPct val="115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Workforce Trend</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tc>
                  <a:txBody>
                    <a:bodyPr/>
                    <a:lstStyle/>
                    <a:p>
                      <a:pPr marL="0" marR="0" algn="ctr">
                        <a:lnSpc>
                          <a:spcPct val="115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Future Impact on Reliance</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tc>
                  <a:txBody>
                    <a:bodyPr/>
                    <a:lstStyle/>
                    <a:p>
                      <a:pPr marL="0" marR="0" algn="ctr">
                        <a:lnSpc>
                          <a:spcPct val="115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Employee Impact</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tc>
                  <a:txBody>
                    <a:bodyPr/>
                    <a:lstStyle/>
                    <a:p>
                      <a:pPr marL="0" marR="0" algn="ctr">
                        <a:lnSpc>
                          <a:spcPct val="115000"/>
                        </a:lnSpc>
                        <a:spcBef>
                          <a:spcPts val="0"/>
                        </a:spcBef>
                        <a:spcAft>
                          <a:spcPts val="1000"/>
                        </a:spcAft>
                      </a:pPr>
                      <a:r>
                        <a:rPr lang="en-GB" sz="2800" b="1" dirty="0">
                          <a:effectLst/>
                          <a:latin typeface="Times New Roman" panose="02020603050405020304" pitchFamily="18" charset="0"/>
                          <a:cs typeface="Times New Roman" panose="02020603050405020304" pitchFamily="18" charset="0"/>
                        </a:rPr>
                        <a:t>Business Benefit</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FFCC"/>
                    </a:solidFill>
                  </a:tcPr>
                </a:tc>
                <a:extLst>
                  <a:ext uri="{0D108BD9-81ED-4DB2-BD59-A6C34878D82A}">
                    <a16:rowId xmlns:a16="http://schemas.microsoft.com/office/drawing/2014/main" val="3100985599"/>
                  </a:ext>
                </a:extLst>
              </a:tr>
              <a:tr h="453279">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AI</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Expansion of </a:t>
                      </a:r>
                      <a:r>
                        <a:rPr lang="en-GB" sz="2400" dirty="0" err="1">
                          <a:effectLst/>
                          <a:latin typeface="Times New Roman" panose="02020603050405020304" pitchFamily="18" charset="0"/>
                          <a:cs typeface="Times New Roman" panose="02020603050405020304" pitchFamily="18" charset="0"/>
                        </a:rPr>
                        <a:t>Jio</a:t>
                      </a:r>
                      <a:r>
                        <a:rPr lang="en-GB" sz="2400" dirty="0">
                          <a:effectLst/>
                          <a:latin typeface="Times New Roman" panose="02020603050405020304" pitchFamily="18" charset="0"/>
                          <a:cs typeface="Times New Roman" panose="02020603050405020304" pitchFamily="18" charset="0"/>
                        </a:rPr>
                        <a:t> Brain, </a:t>
                      </a:r>
                      <a:endParaRPr lang="en-US" sz="2400" dirty="0">
                        <a:effectLst/>
                        <a:latin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NVIDIA Partnership</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AI upskilling required</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Better decision-making</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357975415"/>
                  </a:ext>
                </a:extLst>
              </a:tr>
              <a:tr h="409589">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Automation</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Automated HR &amp; operations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Role redesign</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Higher efficiency</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1477836795"/>
                  </a:ext>
                </a:extLst>
              </a:tr>
              <a:tr h="821227">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Digital HR</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AI </a:t>
                      </a:r>
                      <a:r>
                        <a:rPr lang="en-GB" sz="2400" dirty="0" err="1">
                          <a:effectLst/>
                          <a:latin typeface="Times New Roman" panose="02020603050405020304" pitchFamily="18" charset="0"/>
                          <a:cs typeface="Times New Roman" panose="02020603050405020304" pitchFamily="18" charset="0"/>
                        </a:rPr>
                        <a:t>chatbots</a:t>
                      </a:r>
                      <a:r>
                        <a:rPr lang="en-GB" sz="2400" dirty="0">
                          <a:effectLst/>
                          <a:latin typeface="Times New Roman" panose="02020603050405020304" pitchFamily="18" charset="0"/>
                          <a:cs typeface="Times New Roman" panose="02020603050405020304" pitchFamily="18" charset="0"/>
                        </a:rPr>
                        <a:t>, </a:t>
                      </a:r>
                      <a:endParaRPr lang="en-US" sz="2400" dirty="0">
                        <a:effectLst/>
                        <a:latin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employee self-service platforms</a:t>
                      </a:r>
                      <a:endParaRPr lang="en-US" sz="2400" dirty="0">
                        <a:effectLst/>
                        <a:latin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People Analytics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Better employee experience</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Faster HR services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2609545736"/>
                  </a:ext>
                </a:extLst>
              </a:tr>
              <a:tr h="509256">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Smart Factories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Within Jamnagar raise the  use of   Industry 4.0</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Need for digital skills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Increased productivity</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2969820299"/>
                  </a:ext>
                </a:extLst>
              </a:tr>
              <a:tr h="409589">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Remote Collaboration</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Growth digital teamwork tools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Flexible working</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Improved collaboration</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2785921416"/>
                  </a:ext>
                </a:extLst>
              </a:tr>
              <a:tr h="409589">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Human-AI Teamwork</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AI-assisted workflows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Human-AI collaboration skills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Higher innovation</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4279048203"/>
                  </a:ext>
                </a:extLst>
              </a:tr>
              <a:tr h="409589">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Gig Workforce</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Project-based specialists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Flexible employment opportunities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Access to specialised talent</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2405448236"/>
                  </a:ext>
                </a:extLst>
              </a:tr>
              <a:tr h="735896">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Green Jobs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Reliance's expansion  </a:t>
                      </a:r>
                      <a:endParaRPr lang="en-US" sz="2400">
                        <a:effectLst/>
                        <a:latin typeface="Times New Roman" panose="02020603050405020304" pitchFamily="18" charset="0"/>
                        <a:cs typeface="Times New Roman" panose="02020603050405020304" pitchFamily="18" charset="0"/>
                      </a:endParaRPr>
                    </a:p>
                    <a:p>
                      <a:pPr marL="0" marR="0" algn="just">
                        <a:lnSpc>
                          <a:spcPct val="115000"/>
                        </a:lnSpc>
                        <a:spcBef>
                          <a:spcPts val="0"/>
                        </a:spcBef>
                        <a:spcAft>
                          <a:spcPts val="1000"/>
                        </a:spcAft>
                      </a:pPr>
                      <a:r>
                        <a:rPr lang="en-GB" sz="2400">
                          <a:effectLst/>
                          <a:latin typeface="Times New Roman" panose="02020603050405020304" pitchFamily="18" charset="0"/>
                          <a:cs typeface="Times New Roman" panose="02020603050405020304" pitchFamily="18" charset="0"/>
                        </a:rPr>
                        <a:t>₹75,000 crore investments from New Energy  </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New sustainability careers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marL="0" marR="0" algn="just">
                        <a:lnSpc>
                          <a:spcPct val="115000"/>
                        </a:lnSpc>
                        <a:spcBef>
                          <a:spcPts val="0"/>
                        </a:spcBef>
                        <a:spcAft>
                          <a:spcPts val="1000"/>
                        </a:spcAft>
                      </a:pPr>
                      <a:r>
                        <a:rPr lang="en-GB" sz="2400" dirty="0">
                          <a:effectLst/>
                          <a:latin typeface="Times New Roman" panose="02020603050405020304" pitchFamily="18" charset="0"/>
                          <a:cs typeface="Times New Roman" panose="02020603050405020304" pitchFamily="18" charset="0"/>
                        </a:rPr>
                        <a:t>Competitive advantage</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666" marR="42666" marT="42666" marB="4266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extLst>
                  <a:ext uri="{0D108BD9-81ED-4DB2-BD59-A6C34878D82A}">
                    <a16:rowId xmlns:a16="http://schemas.microsoft.com/office/drawing/2014/main" val="3765633792"/>
                  </a:ext>
                </a:extLst>
              </a:tr>
            </a:tbl>
          </a:graphicData>
        </a:graphic>
      </p:graphicFrame>
    </p:spTree>
    <p:extLst>
      <p:ext uri="{BB962C8B-B14F-4D97-AF65-F5344CB8AC3E}">
        <p14:creationId xmlns:p14="http://schemas.microsoft.com/office/powerpoint/2010/main" val="1837472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3829049" y="571500"/>
            <a:ext cx="10668000"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Future Employee Relations Model</a:t>
            </a:r>
          </a:p>
        </p:txBody>
      </p:sp>
      <p:graphicFrame>
        <p:nvGraphicFramePr>
          <p:cNvPr id="3" name="Table 2"/>
          <p:cNvGraphicFramePr>
            <a:graphicFrameLocks noGrp="1"/>
          </p:cNvGraphicFramePr>
          <p:nvPr>
            <p:extLst>
              <p:ext uri="{D42A27DB-BD31-4B8C-83A1-F6EECF244321}">
                <p14:modId xmlns:p14="http://schemas.microsoft.com/office/powerpoint/2010/main" val="4252036536"/>
              </p:ext>
            </p:extLst>
          </p:nvPr>
        </p:nvGraphicFramePr>
        <p:xfrm>
          <a:off x="1866900" y="2034381"/>
          <a:ext cx="14592299" cy="3657600"/>
        </p:xfrm>
        <a:graphic>
          <a:graphicData uri="http://schemas.openxmlformats.org/drawingml/2006/table">
            <a:tbl>
              <a:tblPr>
                <a:tableStyleId>{3C2FFA5D-87B4-456A-9821-1D502468CF0F}</a:tableStyleId>
              </a:tblPr>
              <a:tblGrid>
                <a:gridCol w="4393104">
                  <a:extLst>
                    <a:ext uri="{9D8B030D-6E8A-4147-A177-3AD203B41FA5}">
                      <a16:colId xmlns:a16="http://schemas.microsoft.com/office/drawing/2014/main" val="441206743"/>
                    </a:ext>
                  </a:extLst>
                </a:gridCol>
                <a:gridCol w="5189515">
                  <a:extLst>
                    <a:ext uri="{9D8B030D-6E8A-4147-A177-3AD203B41FA5}">
                      <a16:colId xmlns:a16="http://schemas.microsoft.com/office/drawing/2014/main" val="4118089876"/>
                    </a:ext>
                  </a:extLst>
                </a:gridCol>
                <a:gridCol w="5009680">
                  <a:extLst>
                    <a:ext uri="{9D8B030D-6E8A-4147-A177-3AD203B41FA5}">
                      <a16:colId xmlns:a16="http://schemas.microsoft.com/office/drawing/2014/main" val="2553310073"/>
                    </a:ext>
                  </a:extLst>
                </a:gridCol>
              </a:tblGrid>
              <a:tr h="609600">
                <a:tc>
                  <a:txBody>
                    <a:bodyPr/>
                    <a:lstStyle/>
                    <a:p>
                      <a:pPr marL="0" marR="0" algn="ctr">
                        <a:lnSpc>
                          <a:spcPct val="115000"/>
                        </a:lnSpc>
                        <a:spcBef>
                          <a:spcPts val="1200"/>
                        </a:spcBef>
                        <a:spcAft>
                          <a:spcPts val="1200"/>
                        </a:spcAft>
                      </a:pPr>
                      <a:r>
                        <a:rPr lang="en-GB" sz="2800" b="1" dirty="0">
                          <a:effectLst/>
                          <a:latin typeface="Times New Roman" panose="02020603050405020304" pitchFamily="18" charset="0"/>
                          <a:cs typeface="Times New Roman" panose="02020603050405020304" pitchFamily="18" charset="0"/>
                        </a:rPr>
                        <a:t>Component</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800" b="1" dirty="0">
                          <a:effectLst/>
                          <a:latin typeface="Times New Roman" panose="02020603050405020304" pitchFamily="18" charset="0"/>
                          <a:cs typeface="Times New Roman" panose="02020603050405020304" pitchFamily="18" charset="0"/>
                        </a:rPr>
                        <a:t>Purpose</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tc>
                  <a:txBody>
                    <a:bodyPr/>
                    <a:lstStyle/>
                    <a:p>
                      <a:pPr marL="0" marR="0" algn="ctr">
                        <a:lnSpc>
                          <a:spcPct val="115000"/>
                        </a:lnSpc>
                        <a:spcBef>
                          <a:spcPts val="1200"/>
                        </a:spcBef>
                        <a:spcAft>
                          <a:spcPts val="1200"/>
                        </a:spcAft>
                      </a:pPr>
                      <a:r>
                        <a:rPr lang="en-GB" sz="2800" b="1" dirty="0">
                          <a:effectLst/>
                          <a:latin typeface="Times New Roman" panose="02020603050405020304" pitchFamily="18" charset="0"/>
                          <a:cs typeface="Times New Roman" panose="02020603050405020304" pitchFamily="18" charset="0"/>
                        </a:rPr>
                        <a:t>Outcome</a:t>
                      </a:r>
                      <a:endParaRPr lang="en-US" sz="2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66FFCC"/>
                    </a:solidFill>
                  </a:tcPr>
                </a:tc>
                <a:extLst>
                  <a:ext uri="{0D108BD9-81ED-4DB2-BD59-A6C34878D82A}">
                    <a16:rowId xmlns:a16="http://schemas.microsoft.com/office/drawing/2014/main" val="3112055079"/>
                  </a:ext>
                </a:extLst>
              </a:tr>
              <a:tr h="609600">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AI &amp; Automation</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Improve efficiency</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Faster processes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extLst>
                  <a:ext uri="{0D108BD9-81ED-4DB2-BD59-A6C34878D82A}">
                    <a16:rowId xmlns:a16="http://schemas.microsoft.com/office/drawing/2014/main" val="1819015873"/>
                  </a:ext>
                </a:extLst>
              </a:tr>
              <a:tr h="609600">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Digital HR</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Personalised HR services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Better employee experience</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extLst>
                  <a:ext uri="{0D108BD9-81ED-4DB2-BD59-A6C34878D82A}">
                    <a16:rowId xmlns:a16="http://schemas.microsoft.com/office/drawing/2014/main" val="3086808509"/>
                  </a:ext>
                </a:extLst>
              </a:tr>
              <a:tr h="609600">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Continuous Learning</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Build future skills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Workforce readiness</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extLst>
                  <a:ext uri="{0D108BD9-81ED-4DB2-BD59-A6C34878D82A}">
                    <a16:rowId xmlns:a16="http://schemas.microsoft.com/office/drawing/2014/main" val="3790403525"/>
                  </a:ext>
                </a:extLst>
              </a:tr>
              <a:tr h="609600">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Employee Engagement</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Strengthen commitment</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Higher retention</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extLst>
                  <a:ext uri="{0D108BD9-81ED-4DB2-BD59-A6C34878D82A}">
                    <a16:rowId xmlns:a16="http://schemas.microsoft.com/office/drawing/2014/main" val="800891866"/>
                  </a:ext>
                </a:extLst>
              </a:tr>
              <a:tr h="609600">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Business Performance</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a:effectLst/>
                          <a:latin typeface="Times New Roman" panose="02020603050405020304" pitchFamily="18" charset="0"/>
                          <a:cs typeface="Times New Roman" panose="02020603050405020304" pitchFamily="18" charset="0"/>
                        </a:rPr>
                        <a:t>Achieve strategic goals</a:t>
                      </a:r>
                      <a:endParaRPr lang="en-US" sz="24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tc>
                  <a:txBody>
                    <a:bodyPr/>
                    <a:lstStyle/>
                    <a:p>
                      <a:pPr marL="0" marR="0" algn="ctr">
                        <a:lnSpc>
                          <a:spcPct val="115000"/>
                        </a:lnSpc>
                        <a:spcBef>
                          <a:spcPts val="1200"/>
                        </a:spcBef>
                        <a:spcAft>
                          <a:spcPts val="1200"/>
                        </a:spcAft>
                      </a:pPr>
                      <a:r>
                        <a:rPr lang="en-GB" sz="2400" dirty="0">
                          <a:effectLst/>
                          <a:latin typeface="Times New Roman" panose="02020603050405020304" pitchFamily="18" charset="0"/>
                          <a:cs typeface="Times New Roman" panose="02020603050405020304" pitchFamily="18" charset="0"/>
                        </a:rPr>
                        <a:t>Sustainable growth</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rgbClr val="CCFFFF"/>
                    </a:solidFill>
                  </a:tcPr>
                </a:tc>
                <a:extLst>
                  <a:ext uri="{0D108BD9-81ED-4DB2-BD59-A6C34878D82A}">
                    <a16:rowId xmlns:a16="http://schemas.microsoft.com/office/drawing/2014/main" val="3397889957"/>
                  </a:ext>
                </a:extLst>
              </a:tr>
            </a:tbl>
          </a:graphicData>
        </a:graphic>
      </p:graphicFrame>
    </p:spTree>
    <p:extLst>
      <p:ext uri="{BB962C8B-B14F-4D97-AF65-F5344CB8AC3E}">
        <p14:creationId xmlns:p14="http://schemas.microsoft.com/office/powerpoint/2010/main" val="22025183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172200" y="495300"/>
            <a:ext cx="6203012"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Conclusion </a:t>
            </a:r>
          </a:p>
        </p:txBody>
      </p:sp>
      <p:graphicFrame>
        <p:nvGraphicFramePr>
          <p:cNvPr id="5" name="Diagram 4"/>
          <p:cNvGraphicFramePr/>
          <p:nvPr>
            <p:extLst>
              <p:ext uri="{D42A27DB-BD31-4B8C-83A1-F6EECF244321}">
                <p14:modId xmlns:p14="http://schemas.microsoft.com/office/powerpoint/2010/main" val="866570940"/>
              </p:ext>
            </p:extLst>
          </p:nvPr>
        </p:nvGraphicFramePr>
        <p:xfrm>
          <a:off x="2133600" y="2095871"/>
          <a:ext cx="15011400" cy="7701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2757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891052" y="43812"/>
            <a:ext cx="8334893" cy="1899288"/>
          </a:xfrm>
          <a:prstGeom prst="rect">
            <a:avLst/>
          </a:prstGeom>
        </p:spPr>
        <p:txBody>
          <a:bodyPr lIns="50800" tIns="50800" rIns="50800" bIns="50800" rtlCol="0" anchor="ctr"/>
          <a:lstStyle/>
          <a:p>
            <a:pPr algn="ctr">
              <a:lnSpc>
                <a:spcPts val="2659"/>
              </a:lnSpc>
            </a:pPr>
            <a:endParaRPr/>
          </a:p>
        </p:txBody>
      </p:sp>
      <p:sp>
        <p:nvSpPr>
          <p:cNvPr id="10" name="TextBox 10"/>
          <p:cNvSpPr txBox="1"/>
          <p:nvPr/>
        </p:nvSpPr>
        <p:spPr>
          <a:xfrm>
            <a:off x="6129315" y="351883"/>
            <a:ext cx="5653945" cy="679673"/>
          </a:xfrm>
          <a:prstGeom prst="rect">
            <a:avLst/>
          </a:prstGeom>
        </p:spPr>
        <p:style>
          <a:lnRef idx="2">
            <a:schemeClr val="accent3"/>
          </a:lnRef>
          <a:fillRef idx="1">
            <a:schemeClr val="lt1"/>
          </a:fillRef>
          <a:effectRef idx="0">
            <a:schemeClr val="accent3"/>
          </a:effectRef>
          <a:fontRef idx="minor">
            <a:schemeClr val="dk1"/>
          </a:fontRef>
        </p:style>
        <p:txBody>
          <a:bodyPr wrap="square" lIns="0" tIns="0" rIns="0" bIns="0" rtlCol="0" anchor="t">
            <a:spAutoFit/>
          </a:bodyPr>
          <a:lstStyle/>
          <a:p>
            <a:pPr algn="ctr">
              <a:lnSpc>
                <a:spcPts val="5299"/>
              </a:lnSpc>
            </a:pPr>
            <a:r>
              <a:rPr lang="en-US" sz="3600" b="1" dirty="0">
                <a:latin typeface="Times New Roman" panose="02020603050405020304" pitchFamily="18" charset="0"/>
                <a:ea typeface="HU블루오션"/>
                <a:cs typeface="Times New Roman" panose="02020603050405020304" pitchFamily="18" charset="0"/>
                <a:sym typeface="HU블루오션"/>
              </a:rPr>
              <a:t>References </a:t>
            </a:r>
          </a:p>
        </p:txBody>
      </p:sp>
      <p:sp>
        <p:nvSpPr>
          <p:cNvPr id="16" name="TextBox 11"/>
          <p:cNvSpPr txBox="1"/>
          <p:nvPr/>
        </p:nvSpPr>
        <p:spPr>
          <a:xfrm>
            <a:off x="457200" y="1304798"/>
            <a:ext cx="17291824" cy="8833187"/>
          </a:xfrm>
          <a:prstGeom prst="rect">
            <a:avLst/>
          </a:prstGeom>
        </p:spPr>
        <p:txBody>
          <a:bodyPr wrap="square" lIns="0" tIns="0" rIns="0" bIns="0" rtlCol="0" anchor="t">
            <a:spAutoFit/>
          </a:bodyPr>
          <a:lstStyle/>
          <a:p>
            <a:pPr algn="just"/>
            <a:r>
              <a:rPr lang="en-US" sz="1400" dirty="0" err="1">
                <a:latin typeface="Times New Roman" panose="02020603050405020304" pitchFamily="18" charset="0"/>
                <a:cs typeface="Times New Roman" panose="02020603050405020304" pitchFamily="18" charset="0"/>
              </a:rPr>
              <a:t>Alkandi</a:t>
            </a:r>
            <a:r>
              <a:rPr lang="en-US" sz="1400" dirty="0">
                <a:latin typeface="Times New Roman" panose="02020603050405020304" pitchFamily="18" charset="0"/>
                <a:cs typeface="Times New Roman" panose="02020603050405020304" pitchFamily="18" charset="0"/>
              </a:rPr>
              <a:t>, I.G., Khan, M.A., </a:t>
            </a:r>
            <a:r>
              <a:rPr lang="en-US" sz="1400" dirty="0" err="1">
                <a:latin typeface="Times New Roman" panose="02020603050405020304" pitchFamily="18" charset="0"/>
                <a:cs typeface="Times New Roman" panose="02020603050405020304" pitchFamily="18" charset="0"/>
              </a:rPr>
              <a:t>Fallatah</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Alabdulhadi</a:t>
            </a:r>
            <a:r>
              <a:rPr lang="en-US" sz="1400" dirty="0">
                <a:latin typeface="Times New Roman" panose="02020603050405020304" pitchFamily="18" charset="0"/>
                <a:cs typeface="Times New Roman" panose="02020603050405020304" pitchFamily="18" charset="0"/>
              </a:rPr>
              <a:t>, A., </a:t>
            </a:r>
            <a:r>
              <a:rPr lang="en-US" sz="1400" dirty="0" err="1">
                <a:latin typeface="Times New Roman" panose="02020603050405020304" pitchFamily="18" charset="0"/>
                <a:cs typeface="Times New Roman" panose="02020603050405020304" pitchFamily="18" charset="0"/>
              </a:rPr>
              <a:t>Alanizan</a:t>
            </a:r>
            <a:r>
              <a:rPr lang="en-US" sz="1400" dirty="0">
                <a:latin typeface="Times New Roman" panose="02020603050405020304" pitchFamily="18" charset="0"/>
                <a:cs typeface="Times New Roman" panose="02020603050405020304" pitchFamily="18" charset="0"/>
              </a:rPr>
              <a:t>, S. and </a:t>
            </a:r>
            <a:r>
              <a:rPr lang="en-US" sz="1400" dirty="0" err="1">
                <a:latin typeface="Times New Roman" panose="02020603050405020304" pitchFamily="18" charset="0"/>
                <a:cs typeface="Times New Roman" panose="02020603050405020304" pitchFamily="18" charset="0"/>
              </a:rPr>
              <a:t>Alharbi</a:t>
            </a:r>
            <a:r>
              <a:rPr lang="en-US" sz="1400" dirty="0">
                <a:latin typeface="Times New Roman" panose="02020603050405020304" pitchFamily="18" charset="0"/>
                <a:cs typeface="Times New Roman" panose="02020603050405020304" pitchFamily="18" charset="0"/>
              </a:rPr>
              <a:t>, J., (2023). ‘The impact of incentive and reward systems on employee performance in the Saudi primary, secondary, and tertiary industrial sectors: A mediating influence of employee job satisfaction.’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15</a:t>
            </a:r>
            <a:r>
              <a:rPr lang="en-US" sz="1400" dirty="0">
                <a:latin typeface="Times New Roman" panose="02020603050405020304" pitchFamily="18" charset="0"/>
                <a:cs typeface="Times New Roman" panose="02020603050405020304" pitchFamily="18" charset="0"/>
              </a:rPr>
              <a:t>(4), p.3415. </a:t>
            </a:r>
            <a:r>
              <a:rPr lang="en-US" sz="1400" u="sng" dirty="0">
                <a:latin typeface="Times New Roman" panose="02020603050405020304" pitchFamily="18" charset="0"/>
                <a:cs typeface="Times New Roman" panose="02020603050405020304" pitchFamily="18" charset="0"/>
                <a:hlinkClick r:id="rId3"/>
              </a:rPr>
              <a:t>https://www.mdpi.com/2071-1050/15/4/3415</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Anand</a:t>
            </a:r>
            <a:r>
              <a:rPr lang="en-US" sz="1400" dirty="0">
                <a:latin typeface="Times New Roman" panose="02020603050405020304" pitchFamily="18" charset="0"/>
                <a:cs typeface="Times New Roman" panose="02020603050405020304" pitchFamily="18" charset="0"/>
              </a:rPr>
              <a:t>., N (2024). </a:t>
            </a:r>
            <a:r>
              <a:rPr lang="en-US" sz="1400" i="1" dirty="0">
                <a:latin typeface="Times New Roman" panose="02020603050405020304" pitchFamily="18" charset="0"/>
                <a:cs typeface="Times New Roman" panose="02020603050405020304" pitchFamily="18" charset="0"/>
              </a:rPr>
              <a:t>Over half of Reliance employees under 30, women make up 21% of workforce.</a:t>
            </a:r>
            <a:r>
              <a:rPr lang="en-US" sz="1400" dirty="0">
                <a:latin typeface="Times New Roman" panose="02020603050405020304" pitchFamily="18" charset="0"/>
                <a:cs typeface="Times New Roman" panose="02020603050405020304" pitchFamily="18" charset="0"/>
              </a:rPr>
              <a:t> Available </a:t>
            </a:r>
            <a:r>
              <a:rPr lang="en-US" sz="1400" dirty="0" err="1">
                <a:latin typeface="Times New Roman" panose="02020603050405020304" pitchFamily="18" charset="0"/>
                <a:cs typeface="Times New Roman" panose="02020603050405020304" pitchFamily="18" charset="0"/>
              </a:rPr>
              <a:t>from:</a:t>
            </a:r>
            <a:r>
              <a:rPr lang="en-US" sz="1400" u="sng" dirty="0" err="1">
                <a:latin typeface="Times New Roman" panose="02020603050405020304" pitchFamily="18" charset="0"/>
                <a:cs typeface="Times New Roman" panose="02020603050405020304" pitchFamily="18" charset="0"/>
                <a:hlinkClick r:id="rId4"/>
              </a:rPr>
              <a:t>https</a:t>
            </a:r>
            <a:r>
              <a:rPr lang="en-US" sz="1400" u="sng" dirty="0">
                <a:latin typeface="Times New Roman" panose="02020603050405020304" pitchFamily="18" charset="0"/>
                <a:cs typeface="Times New Roman" panose="02020603050405020304" pitchFamily="18" charset="0"/>
                <a:hlinkClick r:id="rId4"/>
              </a:rPr>
              <a:t>://www.business-standard.com/companies/news/over-half-of-reliance-employees-under-30-women-make-up-21-of-workforce-124080701002_1.html</a:t>
            </a:r>
            <a:r>
              <a:rPr lang="en-US" sz="1400" dirty="0">
                <a:latin typeface="Times New Roman" panose="02020603050405020304" pitchFamily="18" charset="0"/>
                <a:cs typeface="Times New Roman" panose="02020603050405020304" pitchFamily="18" charset="0"/>
              </a:rPr>
              <a:t> (Accessed 31st July, 2026).</a:t>
            </a:r>
          </a:p>
          <a:p>
            <a:pPr algn="just"/>
            <a:r>
              <a:rPr lang="en-US" sz="1400" dirty="0" err="1">
                <a:latin typeface="Times New Roman" panose="02020603050405020304" pitchFamily="18" charset="0"/>
                <a:cs typeface="Times New Roman" panose="02020603050405020304" pitchFamily="18" charset="0"/>
              </a:rPr>
              <a:t>Ateeq</a:t>
            </a:r>
            <a:r>
              <a:rPr lang="en-US" sz="1400" dirty="0">
                <a:latin typeface="Times New Roman" panose="02020603050405020304" pitchFamily="18" charset="0"/>
                <a:cs typeface="Times New Roman" panose="02020603050405020304" pitchFamily="18" charset="0"/>
              </a:rPr>
              <a:t>, A., Al-</a:t>
            </a:r>
            <a:r>
              <a:rPr lang="en-US" sz="1400" dirty="0" err="1">
                <a:latin typeface="Times New Roman" panose="02020603050405020304" pitchFamily="18" charset="0"/>
                <a:cs typeface="Times New Roman" panose="02020603050405020304" pitchFamily="18" charset="0"/>
              </a:rPr>
              <a:t>Refaei</a:t>
            </a:r>
            <a:r>
              <a:rPr lang="en-US" sz="1400" dirty="0">
                <a:latin typeface="Times New Roman" panose="02020603050405020304" pitchFamily="18" charset="0"/>
                <a:cs typeface="Times New Roman" panose="02020603050405020304" pitchFamily="18" charset="0"/>
              </a:rPr>
              <a:t>, A.A.A., </a:t>
            </a:r>
            <a:r>
              <a:rPr lang="en-US" sz="1400" dirty="0" err="1">
                <a:latin typeface="Times New Roman" panose="02020603050405020304" pitchFamily="18" charset="0"/>
                <a:cs typeface="Times New Roman" panose="02020603050405020304" pitchFamily="18" charset="0"/>
              </a:rPr>
              <a:t>Alzoraiki</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Milhem</a:t>
            </a:r>
            <a:r>
              <a:rPr lang="en-US" sz="1400" dirty="0">
                <a:latin typeface="Times New Roman" panose="02020603050405020304" pitchFamily="18" charset="0"/>
                <a:cs typeface="Times New Roman" panose="02020603050405020304" pitchFamily="18" charset="0"/>
              </a:rPr>
              <a:t>, M., Al-</a:t>
            </a:r>
            <a:r>
              <a:rPr lang="en-US" sz="1400" dirty="0" err="1">
                <a:latin typeface="Times New Roman" panose="02020603050405020304" pitchFamily="18" charset="0"/>
                <a:cs typeface="Times New Roman" panose="02020603050405020304" pitchFamily="18" charset="0"/>
              </a:rPr>
              <a:t>Tahitah</a:t>
            </a:r>
            <a:r>
              <a:rPr lang="en-US" sz="1400" dirty="0">
                <a:latin typeface="Times New Roman" panose="02020603050405020304" pitchFamily="18" charset="0"/>
                <a:cs typeface="Times New Roman" panose="02020603050405020304" pitchFamily="18" charset="0"/>
              </a:rPr>
              <a:t>, A.N. and Ibrahim, A., (2024). ‘Sustaining organizational outcomes in manufacturing firms: the role of HRM and occupational health and safety’.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16</a:t>
            </a:r>
            <a:r>
              <a:rPr lang="en-US" sz="1400" dirty="0">
                <a:latin typeface="Times New Roman" panose="02020603050405020304" pitchFamily="18" charset="0"/>
                <a:cs typeface="Times New Roman" panose="02020603050405020304" pitchFamily="18" charset="0"/>
              </a:rPr>
              <a:t>(3), p.1035. </a:t>
            </a:r>
            <a:r>
              <a:rPr lang="en-US" sz="1400" u="sng" dirty="0">
                <a:latin typeface="Times New Roman" panose="02020603050405020304" pitchFamily="18" charset="0"/>
                <a:cs typeface="Times New Roman" panose="02020603050405020304" pitchFamily="18" charset="0"/>
                <a:hlinkClick r:id="rId5"/>
              </a:rPr>
              <a:t>https://www.mdpi.com/2071-1050/16/3/1035</a:t>
            </a:r>
            <a:r>
              <a:rPr lang="en-US" sz="1400" dirty="0">
                <a:latin typeface="Times New Roman" panose="02020603050405020304" pitchFamily="18" charset="0"/>
                <a:cs typeface="Times New Roman" panose="02020603050405020304" pitchFamily="18" charset="0"/>
              </a:rPr>
              <a:t> </a:t>
            </a:r>
          </a:p>
          <a:p>
            <a:pPr algn="just"/>
            <a:r>
              <a:rPr lang="en-GB" sz="1400" dirty="0" err="1">
                <a:latin typeface="Times New Roman" panose="02020603050405020304" pitchFamily="18" charset="0"/>
                <a:cs typeface="Times New Roman" panose="02020603050405020304" pitchFamily="18" charset="0"/>
              </a:rPr>
              <a:t>Bahadır</a:t>
            </a:r>
            <a:r>
              <a:rPr lang="en-GB" sz="1400" dirty="0">
                <a:latin typeface="Times New Roman" panose="02020603050405020304" pitchFamily="18" charset="0"/>
                <a:cs typeface="Times New Roman" panose="02020603050405020304" pitchFamily="18" charset="0"/>
              </a:rPr>
              <a:t>, F., </a:t>
            </a:r>
            <a:r>
              <a:rPr lang="en-GB" sz="1400" dirty="0" err="1">
                <a:latin typeface="Times New Roman" panose="02020603050405020304" pitchFamily="18" charset="0"/>
                <a:cs typeface="Times New Roman" panose="02020603050405020304" pitchFamily="18" charset="0"/>
              </a:rPr>
              <a:t>Yeşiltaş</a:t>
            </a:r>
            <a:r>
              <a:rPr lang="en-GB" sz="1400" dirty="0">
                <a:latin typeface="Times New Roman" panose="02020603050405020304" pitchFamily="18" charset="0"/>
                <a:cs typeface="Times New Roman" panose="02020603050405020304" pitchFamily="18" charset="0"/>
              </a:rPr>
              <a:t>, M., </a:t>
            </a:r>
            <a:r>
              <a:rPr lang="en-GB" sz="1400" dirty="0" err="1">
                <a:latin typeface="Times New Roman" panose="02020603050405020304" pitchFamily="18" charset="0"/>
                <a:cs typeface="Times New Roman" panose="02020603050405020304" pitchFamily="18" charset="0"/>
              </a:rPr>
              <a:t>Sesen</a:t>
            </a:r>
            <a:r>
              <a:rPr lang="en-GB" sz="1400" dirty="0">
                <a:latin typeface="Times New Roman" panose="02020603050405020304" pitchFamily="18" charset="0"/>
                <a:cs typeface="Times New Roman" panose="02020603050405020304" pitchFamily="18" charset="0"/>
              </a:rPr>
              <a:t>, H. and </a:t>
            </a:r>
            <a:r>
              <a:rPr lang="en-GB" sz="1400" dirty="0" err="1">
                <a:latin typeface="Times New Roman" panose="02020603050405020304" pitchFamily="18" charset="0"/>
                <a:cs typeface="Times New Roman" panose="02020603050405020304" pitchFamily="18" charset="0"/>
              </a:rPr>
              <a:t>Olaleye</a:t>
            </a:r>
            <a:r>
              <a:rPr lang="en-GB" sz="1400" dirty="0">
                <a:latin typeface="Times New Roman" panose="02020603050405020304" pitchFamily="18" charset="0"/>
                <a:cs typeface="Times New Roman" panose="02020603050405020304" pitchFamily="18" charset="0"/>
              </a:rPr>
              <a:t>, B.R., (2024). ‘The relation between perceived organizational support and employee satisfaction: the role of relational psychological contract and reciprocity ideology’. </a:t>
            </a:r>
            <a:r>
              <a:rPr lang="en-GB" sz="1400" i="1" dirty="0" err="1">
                <a:latin typeface="Times New Roman" panose="02020603050405020304" pitchFamily="18" charset="0"/>
                <a:cs typeface="Times New Roman" panose="02020603050405020304" pitchFamily="18" charset="0"/>
              </a:rPr>
              <a:t>Kybernetes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53</a:t>
            </a:r>
            <a:r>
              <a:rPr lang="en-GB" sz="1400" dirty="0">
                <a:latin typeface="Times New Roman" panose="02020603050405020304" pitchFamily="18" charset="0"/>
                <a:cs typeface="Times New Roman" panose="02020603050405020304" pitchFamily="18" charset="0"/>
              </a:rPr>
              <a:t>(1), pp.102-122. </a:t>
            </a:r>
            <a:r>
              <a:rPr lang="en-GB" sz="1400" u="sng" dirty="0">
                <a:latin typeface="Times New Roman" panose="02020603050405020304" pitchFamily="18" charset="0"/>
                <a:cs typeface="Times New Roman" panose="02020603050405020304" pitchFamily="18" charset="0"/>
                <a:hlinkClick r:id="rId6"/>
              </a:rPr>
              <a:t>https://www.researchgate.net/profile/Banji-Olaleye/publication/364930861_The_relation_between_perceived_organizational_support_and_employee_satisfaction_the_role_of_relational_psychological_contract_and_reciprocity_ideology/links/635ee55a6e0d367d91de639b/The-relation-between-perceived-organizational-support-and-employee-satisfaction-the-role-of-relational-psychological-contract-and-reciprocity-ideology.pdf</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Brachman, M., </a:t>
            </a:r>
            <a:r>
              <a:rPr lang="en-US" sz="1400" dirty="0" err="1">
                <a:latin typeface="Times New Roman" panose="02020603050405020304" pitchFamily="18" charset="0"/>
                <a:cs typeface="Times New Roman" panose="02020603050405020304" pitchFamily="18" charset="0"/>
              </a:rPr>
              <a:t>Ashktorab</a:t>
            </a:r>
            <a:r>
              <a:rPr lang="en-US" sz="1400" dirty="0">
                <a:latin typeface="Times New Roman" panose="02020603050405020304" pitchFamily="18" charset="0"/>
                <a:cs typeface="Times New Roman" panose="02020603050405020304" pitchFamily="18" charset="0"/>
              </a:rPr>
              <a:t>, Z., Desmond, M., </a:t>
            </a:r>
            <a:r>
              <a:rPr lang="en-US" sz="1400" dirty="0" err="1">
                <a:latin typeface="Times New Roman" panose="02020603050405020304" pitchFamily="18" charset="0"/>
                <a:cs typeface="Times New Roman" panose="02020603050405020304" pitchFamily="18" charset="0"/>
              </a:rPr>
              <a:t>Duesterwald</a:t>
            </a:r>
            <a:r>
              <a:rPr lang="en-US" sz="1400" dirty="0">
                <a:latin typeface="Times New Roman" panose="02020603050405020304" pitchFamily="18" charset="0"/>
                <a:cs typeface="Times New Roman" panose="02020603050405020304" pitchFamily="18" charset="0"/>
              </a:rPr>
              <a:t>, E., Dugan, C., Joshi, N.N., Pan, Q. and Sharma, A., (2022). ‘Reliance and automation for human-</a:t>
            </a:r>
            <a:r>
              <a:rPr lang="en-US" sz="1400" dirty="0" err="1">
                <a:latin typeface="Times New Roman" panose="02020603050405020304" pitchFamily="18" charset="0"/>
                <a:cs typeface="Times New Roman" panose="02020603050405020304" pitchFamily="18" charset="0"/>
              </a:rPr>
              <a:t>ai</a:t>
            </a:r>
            <a:r>
              <a:rPr lang="en-US" sz="1400" dirty="0">
                <a:latin typeface="Times New Roman" panose="02020603050405020304" pitchFamily="18" charset="0"/>
                <a:cs typeface="Times New Roman" panose="02020603050405020304" pitchFamily="18" charset="0"/>
              </a:rPr>
              <a:t> collaborative data labeling conflict resolution’. </a:t>
            </a:r>
            <a:r>
              <a:rPr lang="en-US" sz="1400" i="1" dirty="0">
                <a:latin typeface="Times New Roman" panose="02020603050405020304" pitchFamily="18" charset="0"/>
                <a:cs typeface="Times New Roman" panose="02020603050405020304" pitchFamily="18" charset="0"/>
              </a:rPr>
              <a:t>Proceedings of the ACM on human-computer interaction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6</a:t>
            </a:r>
            <a:r>
              <a:rPr lang="en-US" sz="1400" dirty="0">
                <a:latin typeface="Times New Roman" panose="02020603050405020304" pitchFamily="18" charset="0"/>
                <a:cs typeface="Times New Roman" panose="02020603050405020304" pitchFamily="18" charset="0"/>
              </a:rPr>
              <a:t>(CSCW2), pp.1-27. </a:t>
            </a:r>
            <a:r>
              <a:rPr lang="en-US" sz="1400" u="sng" dirty="0">
                <a:latin typeface="Times New Roman" panose="02020603050405020304" pitchFamily="18" charset="0"/>
                <a:cs typeface="Times New Roman" panose="02020603050405020304" pitchFamily="18" charset="0"/>
                <a:hlinkClick r:id="rId7"/>
              </a:rPr>
              <a:t>https://dl.acm.org/doi/pdf/10.1145/3555212</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Ebohon</a:t>
            </a:r>
            <a:r>
              <a:rPr lang="en-US" sz="1400" dirty="0">
                <a:latin typeface="Times New Roman" panose="02020603050405020304" pitchFamily="18" charset="0"/>
                <a:cs typeface="Times New Roman" panose="02020603050405020304" pitchFamily="18" charset="0"/>
              </a:rPr>
              <a:t>, E., (2024). ‘Building Trust through Transparent Communication in Conflict Management.’ </a:t>
            </a:r>
            <a:r>
              <a:rPr lang="en-US" sz="1400" i="1" dirty="0" err="1">
                <a:latin typeface="Times New Roman" panose="02020603050405020304" pitchFamily="18" charset="0"/>
                <a:cs typeface="Times New Roman" panose="02020603050405020304" pitchFamily="18" charset="0"/>
              </a:rPr>
              <a:t>Unilorin</a:t>
            </a:r>
            <a:r>
              <a:rPr lang="en-US" sz="1400" i="1" dirty="0">
                <a:latin typeface="Times New Roman" panose="02020603050405020304" pitchFamily="18" charset="0"/>
                <a:cs typeface="Times New Roman" panose="02020603050405020304" pitchFamily="18" charset="0"/>
              </a:rPr>
              <a:t> Journal of Lifelong Education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8</a:t>
            </a:r>
            <a:r>
              <a:rPr lang="en-US" sz="1400" dirty="0">
                <a:latin typeface="Times New Roman" panose="02020603050405020304" pitchFamily="18" charset="0"/>
                <a:cs typeface="Times New Roman" panose="02020603050405020304" pitchFamily="18" charset="0"/>
              </a:rPr>
              <a:t>(special), pp.253-267.  </a:t>
            </a:r>
            <a:r>
              <a:rPr lang="en-US" sz="1400" u="sng" dirty="0">
                <a:latin typeface="Times New Roman" panose="02020603050405020304" pitchFamily="18" charset="0"/>
                <a:cs typeface="Times New Roman" panose="02020603050405020304" pitchFamily="18" charset="0"/>
                <a:hlinkClick r:id="rId8"/>
              </a:rPr>
              <a:t>https://ujlle.org.ng/index.php/ujlle/article/download/364/247</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Ferrario</a:t>
            </a:r>
            <a:r>
              <a:rPr lang="en-US" sz="1400" dirty="0">
                <a:latin typeface="Times New Roman" panose="02020603050405020304" pitchFamily="18" charset="0"/>
                <a:cs typeface="Times New Roman" panose="02020603050405020304" pitchFamily="18" charset="0"/>
              </a:rPr>
              <a:t>, A., (2025). ‘Being Pragmatic About Reliance and Trust in Artificial Intelligence’. </a:t>
            </a:r>
            <a:r>
              <a:rPr lang="en-US" sz="1400" i="1" dirty="0">
                <a:latin typeface="Times New Roman" panose="02020603050405020304" pitchFamily="18" charset="0"/>
                <a:cs typeface="Times New Roman" panose="02020603050405020304" pitchFamily="18" charset="0"/>
              </a:rPr>
              <a:t>Minds and Machines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36</a:t>
            </a:r>
            <a:r>
              <a:rPr lang="en-US" sz="1400" dirty="0">
                <a:latin typeface="Times New Roman" panose="02020603050405020304" pitchFamily="18" charset="0"/>
                <a:cs typeface="Times New Roman" panose="02020603050405020304" pitchFamily="18" charset="0"/>
              </a:rPr>
              <a:t>(1), p.5. </a:t>
            </a:r>
            <a:r>
              <a:rPr lang="en-US" sz="1400" u="sng" dirty="0">
                <a:latin typeface="Times New Roman" panose="02020603050405020304" pitchFamily="18" charset="0"/>
                <a:cs typeface="Times New Roman" panose="02020603050405020304" pitchFamily="18" charset="0"/>
                <a:hlinkClick r:id="rId9"/>
              </a:rPr>
              <a:t>https://link.springer.com/content/pdf/10.1007/s11023-025-09754-9.pdf</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Folorunso</a:t>
            </a:r>
            <a:r>
              <a:rPr lang="en-US" sz="1400" dirty="0">
                <a:latin typeface="Times New Roman" panose="02020603050405020304" pitchFamily="18" charset="0"/>
                <a:cs typeface="Times New Roman" panose="02020603050405020304" pitchFamily="18" charset="0"/>
              </a:rPr>
              <a:t>, A., Wada, I., Samuel, B. and Mohammed, V., (2024). ‘Security compliance and its implication for cybersecurity’. </a:t>
            </a:r>
            <a:r>
              <a:rPr lang="en-US" sz="1400" i="1" dirty="0">
                <a:latin typeface="Times New Roman" panose="02020603050405020304" pitchFamily="18" charset="0"/>
                <a:cs typeface="Times New Roman" panose="02020603050405020304" pitchFamily="18" charset="0"/>
              </a:rPr>
              <a:t>World Journal of Advanced Research and Reviews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24</a:t>
            </a:r>
            <a:r>
              <a:rPr lang="en-US" sz="1400" dirty="0">
                <a:latin typeface="Times New Roman" panose="02020603050405020304" pitchFamily="18" charset="0"/>
                <a:cs typeface="Times New Roman" panose="02020603050405020304" pitchFamily="18" charset="0"/>
              </a:rPr>
              <a:t>(01), pp.2105-2121. </a:t>
            </a:r>
            <a:r>
              <a:rPr lang="en-US" sz="1400" u="sng" dirty="0">
                <a:latin typeface="Times New Roman" panose="02020603050405020304" pitchFamily="18" charset="0"/>
                <a:cs typeface="Times New Roman" panose="02020603050405020304" pitchFamily="18" charset="0"/>
                <a:hlinkClick r:id="rId10"/>
              </a:rPr>
              <a:t>https://www.researchgate.net/profile/Ifeoluwa-Wada/publication/385525362_Security_compliance_and_its_implication_for_cybersecurity/links/672925162326b47637c7aeac/Security-compliance-and-its-implication-for-cybersecurity.pdf</a:t>
            </a:r>
            <a:r>
              <a:rPr lang="en-US" sz="1400" dirty="0">
                <a:latin typeface="Times New Roman" panose="02020603050405020304" pitchFamily="18" charset="0"/>
                <a:cs typeface="Times New Roman" panose="02020603050405020304" pitchFamily="18" charset="0"/>
              </a:rPr>
              <a:t> </a:t>
            </a:r>
          </a:p>
          <a:p>
            <a:pPr algn="just"/>
            <a:r>
              <a:rPr lang="en-US" sz="1400" dirty="0">
                <a:latin typeface="Times New Roman" panose="02020603050405020304" pitchFamily="18" charset="0"/>
                <a:cs typeface="Times New Roman" panose="02020603050405020304" pitchFamily="18" charset="0"/>
              </a:rPr>
              <a:t>Ho-</a:t>
            </a:r>
            <a:r>
              <a:rPr lang="en-US" sz="1400" dirty="0" err="1">
                <a:latin typeface="Times New Roman" panose="02020603050405020304" pitchFamily="18" charset="0"/>
                <a:cs typeface="Times New Roman" panose="02020603050405020304" pitchFamily="18" charset="0"/>
              </a:rPr>
              <a:t>Peltonen</a:t>
            </a:r>
            <a:r>
              <a:rPr lang="en-US" sz="1400" dirty="0">
                <a:latin typeface="Times New Roman" panose="02020603050405020304" pitchFamily="18" charset="0"/>
                <a:cs typeface="Times New Roman" panose="02020603050405020304" pitchFamily="18" charset="0"/>
              </a:rPr>
              <a:t>, M., (2024). ‘Predictive People analytics and its application in employee attrition prediction’. </a:t>
            </a:r>
            <a:r>
              <a:rPr lang="en-US" sz="1400" u="sng" dirty="0">
                <a:latin typeface="Times New Roman" panose="02020603050405020304" pitchFamily="18" charset="0"/>
                <a:cs typeface="Times New Roman" panose="02020603050405020304" pitchFamily="18" charset="0"/>
                <a:hlinkClick r:id="rId11"/>
              </a:rPr>
              <a:t>https://www.doria.fi/bitstream/handle/10024/188982/ho-peltonen_mai.pdf?sequence=2</a:t>
            </a:r>
            <a:r>
              <a:rPr lang="en-US" sz="1400" dirty="0">
                <a:latin typeface="Times New Roman" panose="02020603050405020304" pitchFamily="18" charset="0"/>
                <a:cs typeface="Times New Roman" panose="02020603050405020304" pitchFamily="18" charset="0"/>
              </a:rPr>
              <a:t> </a:t>
            </a:r>
          </a:p>
          <a:p>
            <a:pPr algn="just"/>
            <a:r>
              <a:rPr lang="en-US" sz="1400" dirty="0">
                <a:latin typeface="Times New Roman" panose="02020603050405020304" pitchFamily="18" charset="0"/>
                <a:cs typeface="Times New Roman" panose="02020603050405020304" pitchFamily="18" charset="0"/>
              </a:rPr>
              <a:t>Khan, A., (2025). ‘The Influence of Digital HR Systems on Employee Performance and Organizational Efficiency.’ </a:t>
            </a:r>
            <a:r>
              <a:rPr lang="en-US" sz="1400" i="1" dirty="0">
                <a:latin typeface="Times New Roman" panose="02020603050405020304" pitchFamily="18" charset="0"/>
                <a:cs typeface="Times New Roman" panose="02020603050405020304" pitchFamily="18" charset="0"/>
              </a:rPr>
              <a:t>Recent Issues In Human Resource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9</a:t>
            </a:r>
            <a:r>
              <a:rPr lang="en-US" sz="1400" dirty="0">
                <a:latin typeface="Times New Roman" panose="02020603050405020304" pitchFamily="18" charset="0"/>
                <a:cs typeface="Times New Roman" panose="02020603050405020304" pitchFamily="18" charset="0"/>
              </a:rPr>
              <a:t>(4), pp.16-23. </a:t>
            </a:r>
            <a:r>
              <a:rPr lang="en-US" sz="1400" u="sng" dirty="0">
                <a:latin typeface="Times New Roman" panose="02020603050405020304" pitchFamily="18" charset="0"/>
                <a:cs typeface="Times New Roman" panose="02020603050405020304" pitchFamily="18" charset="0"/>
                <a:hlinkClick r:id="rId12"/>
              </a:rPr>
              <a:t>https://crcltd.org/index.php/RIHRM/article/download/9/11</a:t>
            </a:r>
            <a:r>
              <a:rPr lang="en-US" sz="1400" dirty="0">
                <a:latin typeface="Times New Roman" panose="02020603050405020304" pitchFamily="18" charset="0"/>
                <a:cs typeface="Times New Roman" panose="02020603050405020304" pitchFamily="18" charset="0"/>
              </a:rPr>
              <a:t>  </a:t>
            </a:r>
          </a:p>
          <a:p>
            <a:pPr algn="just"/>
            <a:r>
              <a:rPr lang="en-GB" sz="1400" dirty="0">
                <a:latin typeface="Times New Roman" panose="02020603050405020304" pitchFamily="18" charset="0"/>
                <a:cs typeface="Times New Roman" panose="02020603050405020304" pitchFamily="18" charset="0"/>
              </a:rPr>
              <a:t>Liang-Yin, C., </a:t>
            </a:r>
            <a:r>
              <a:rPr lang="en-GB" sz="1400" dirty="0" err="1">
                <a:latin typeface="Times New Roman" panose="02020603050405020304" pitchFamily="18" charset="0"/>
                <a:cs typeface="Times New Roman" panose="02020603050405020304" pitchFamily="18" charset="0"/>
              </a:rPr>
              <a:t>Leyba</a:t>
            </a:r>
            <a:r>
              <a:rPr lang="en-GB" sz="1400" dirty="0">
                <a:latin typeface="Times New Roman" panose="02020603050405020304" pitchFamily="18" charset="0"/>
                <a:cs typeface="Times New Roman" panose="02020603050405020304" pitchFamily="18" charset="0"/>
              </a:rPr>
              <a:t>, M., Montoya, M., </a:t>
            </a:r>
            <a:r>
              <a:rPr lang="en-GB" sz="1400" dirty="0" err="1">
                <a:latin typeface="Times New Roman" panose="02020603050405020304" pitchFamily="18" charset="0"/>
                <a:cs typeface="Times New Roman" panose="02020603050405020304" pitchFamily="18" charset="0"/>
              </a:rPr>
              <a:t>McMillen</a:t>
            </a:r>
            <a:r>
              <a:rPr lang="en-GB" sz="1400" dirty="0">
                <a:latin typeface="Times New Roman" panose="02020603050405020304" pitchFamily="18" charset="0"/>
                <a:cs typeface="Times New Roman" panose="02020603050405020304" pitchFamily="18" charset="0"/>
              </a:rPr>
              <a:t>, A., Sanchez-Soto, R. and Stewart, L.M., (2026). ‘The Future of Program Management: How Will Trends in Employment Style Affect Program Management?’. </a:t>
            </a:r>
            <a:r>
              <a:rPr lang="en-GB" sz="1400" i="1" dirty="0">
                <a:latin typeface="Times New Roman" panose="02020603050405020304" pitchFamily="18" charset="0"/>
                <a:cs typeface="Times New Roman" panose="02020603050405020304" pitchFamily="18" charset="0"/>
              </a:rPr>
              <a:t>Philosophy and Reason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a:t>
            </a:r>
            <a:r>
              <a:rPr lang="en-GB" sz="1400" dirty="0">
                <a:latin typeface="Times New Roman" panose="02020603050405020304" pitchFamily="18" charset="0"/>
                <a:cs typeface="Times New Roman" panose="02020603050405020304" pitchFamily="18" charset="0"/>
              </a:rPr>
              <a:t>(1), pp.268-303. </a:t>
            </a:r>
            <a:r>
              <a:rPr lang="en-GB" sz="1400" u="sng" dirty="0">
                <a:latin typeface="Times New Roman" panose="02020603050405020304" pitchFamily="18" charset="0"/>
                <a:cs typeface="Times New Roman" panose="02020603050405020304" pitchFamily="18" charset="0"/>
                <a:hlinkClick r:id="rId13"/>
              </a:rPr>
              <a:t>https://philosophyreason.org/index.php/per/article/download/1870/1372</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Payne, H.E., (2025). ‘Reliance and Reliability’. </a:t>
            </a:r>
            <a:r>
              <a:rPr lang="en-US" sz="1400" i="1" dirty="0">
                <a:latin typeface="Times New Roman" panose="02020603050405020304" pitchFamily="18" charset="0"/>
                <a:cs typeface="Times New Roman" panose="02020603050405020304" pitchFamily="18" charset="0"/>
              </a:rPr>
              <a:t>UC Irvine Law Review</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15</a:t>
            </a:r>
            <a:r>
              <a:rPr lang="en-US" sz="1400" dirty="0">
                <a:latin typeface="Times New Roman" panose="02020603050405020304" pitchFamily="18" charset="0"/>
                <a:cs typeface="Times New Roman" panose="02020603050405020304" pitchFamily="18" charset="0"/>
              </a:rPr>
              <a:t>(2). </a:t>
            </a:r>
            <a:r>
              <a:rPr lang="en-US" sz="1400" u="sng" dirty="0">
                <a:latin typeface="Times New Roman" panose="02020603050405020304" pitchFamily="18" charset="0"/>
                <a:cs typeface="Times New Roman" panose="02020603050405020304" pitchFamily="18" charset="0"/>
                <a:hlinkClick r:id="rId14"/>
              </a:rPr>
              <a:t>https://escholarship.org/content/qt9801z9d3/qt9801z9d3.pdf</a:t>
            </a:r>
            <a:r>
              <a:rPr lang="en-US" sz="1400" dirty="0">
                <a:latin typeface="Times New Roman" panose="02020603050405020304" pitchFamily="18" charset="0"/>
                <a:cs typeface="Times New Roman" panose="02020603050405020304" pitchFamily="18" charset="0"/>
              </a:rPr>
              <a:t> </a:t>
            </a:r>
          </a:p>
          <a:p>
            <a:pPr algn="just"/>
            <a:r>
              <a:rPr lang="en-GB" sz="1400" dirty="0">
                <a:latin typeface="Times New Roman" panose="02020603050405020304" pitchFamily="18" charset="0"/>
                <a:cs typeface="Times New Roman" panose="02020603050405020304" pitchFamily="18" charset="0"/>
              </a:rPr>
              <a:t>Raza, M., </a:t>
            </a:r>
            <a:r>
              <a:rPr lang="en-GB" sz="1400" dirty="0" err="1">
                <a:latin typeface="Times New Roman" panose="02020603050405020304" pitchFamily="18" charset="0"/>
                <a:cs typeface="Times New Roman" panose="02020603050405020304" pitchFamily="18" charset="0"/>
              </a:rPr>
              <a:t>Khokhar</a:t>
            </a:r>
            <a:r>
              <a:rPr lang="en-GB" sz="1400" dirty="0">
                <a:latin typeface="Times New Roman" panose="02020603050405020304" pitchFamily="18" charset="0"/>
                <a:cs typeface="Times New Roman" panose="02020603050405020304" pitchFamily="18" charset="0"/>
              </a:rPr>
              <a:t>, M.F., </a:t>
            </a:r>
            <a:r>
              <a:rPr lang="en-GB" sz="1400" dirty="0" err="1">
                <a:latin typeface="Times New Roman" panose="02020603050405020304" pitchFamily="18" charset="0"/>
                <a:cs typeface="Times New Roman" panose="02020603050405020304" pitchFamily="18" charset="0"/>
              </a:rPr>
              <a:t>Zubair</a:t>
            </a:r>
            <a:r>
              <a:rPr lang="en-GB" sz="1400" dirty="0">
                <a:latin typeface="Times New Roman" panose="02020603050405020304" pitchFamily="18" charset="0"/>
                <a:cs typeface="Times New Roman" panose="02020603050405020304" pitchFamily="18" charset="0"/>
              </a:rPr>
              <a:t>, M. and Rubab, M., (2023). ‘Impact of transparent communication in HR governance: fostering employee trust and engagement’. </a:t>
            </a:r>
            <a:r>
              <a:rPr lang="en-GB" sz="1400" i="1" dirty="0">
                <a:latin typeface="Times New Roman" panose="02020603050405020304" pitchFamily="18" charset="0"/>
                <a:cs typeface="Times New Roman" panose="02020603050405020304" pitchFamily="18" charset="0"/>
              </a:rPr>
              <a:t>Bulletin of Business and Economics (BBE)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12</a:t>
            </a:r>
            <a:r>
              <a:rPr lang="en-GB" sz="1400" dirty="0">
                <a:latin typeface="Times New Roman" panose="02020603050405020304" pitchFamily="18" charset="0"/>
                <a:cs typeface="Times New Roman" panose="02020603050405020304" pitchFamily="18" charset="0"/>
              </a:rPr>
              <a:t>(3), pp.558-566. </a:t>
            </a:r>
            <a:r>
              <a:rPr lang="en-GB" sz="1400" u="sng" dirty="0">
                <a:latin typeface="Times New Roman" panose="02020603050405020304" pitchFamily="18" charset="0"/>
                <a:cs typeface="Times New Roman" panose="02020603050405020304" pitchFamily="18" charset="0"/>
                <a:hlinkClick r:id="rId15"/>
              </a:rPr>
              <a:t>https://bbejournal.com/index.php/BBE/article/download/560/430</a:t>
            </a:r>
            <a:endParaRPr lang="en-US" sz="1400" dirty="0">
              <a:latin typeface="Times New Roman" panose="02020603050405020304" pitchFamily="18" charset="0"/>
              <a:cs typeface="Times New Roman" panose="02020603050405020304" pitchFamily="18" charset="0"/>
            </a:endParaRPr>
          </a:p>
          <a:p>
            <a:pPr algn="just"/>
            <a:r>
              <a:rPr lang="en-GB" sz="1400" dirty="0" err="1">
                <a:latin typeface="Times New Roman" panose="02020603050405020304" pitchFamily="18" charset="0"/>
                <a:cs typeface="Times New Roman" panose="02020603050405020304" pitchFamily="18" charset="0"/>
              </a:rPr>
              <a:t>Reim</a:t>
            </a:r>
            <a:r>
              <a:rPr lang="en-GB" sz="1400" dirty="0">
                <a:latin typeface="Times New Roman" panose="02020603050405020304" pitchFamily="18" charset="0"/>
                <a:cs typeface="Times New Roman" panose="02020603050405020304" pitchFamily="18" charset="0"/>
              </a:rPr>
              <a:t>, W., </a:t>
            </a:r>
            <a:r>
              <a:rPr lang="en-GB" sz="1400" dirty="0" err="1">
                <a:latin typeface="Times New Roman" panose="02020603050405020304" pitchFamily="18" charset="0"/>
                <a:cs typeface="Times New Roman" panose="02020603050405020304" pitchFamily="18" charset="0"/>
              </a:rPr>
              <a:t>Andersson</a:t>
            </a:r>
            <a:r>
              <a:rPr lang="en-GB" sz="1400" dirty="0">
                <a:latin typeface="Times New Roman" panose="02020603050405020304" pitchFamily="18" charset="0"/>
                <a:cs typeface="Times New Roman" panose="02020603050405020304" pitchFamily="18" charset="0"/>
              </a:rPr>
              <a:t>, E. and </a:t>
            </a:r>
            <a:r>
              <a:rPr lang="en-GB" sz="1400" dirty="0" err="1">
                <a:latin typeface="Times New Roman" panose="02020603050405020304" pitchFamily="18" charset="0"/>
                <a:cs typeface="Times New Roman" panose="02020603050405020304" pitchFamily="18" charset="0"/>
              </a:rPr>
              <a:t>Eckerwall</a:t>
            </a:r>
            <a:r>
              <a:rPr lang="en-GB" sz="1400" dirty="0">
                <a:latin typeface="Times New Roman" panose="02020603050405020304" pitchFamily="18" charset="0"/>
                <a:cs typeface="Times New Roman" panose="02020603050405020304" pitchFamily="18" charset="0"/>
              </a:rPr>
              <a:t>, K., (2023). ‘Enabling collaboration on digital platforms: a study of digital twins’. </a:t>
            </a:r>
            <a:r>
              <a:rPr lang="en-GB" sz="1400" i="1" dirty="0">
                <a:latin typeface="Times New Roman" panose="02020603050405020304" pitchFamily="18" charset="0"/>
                <a:cs typeface="Times New Roman" panose="02020603050405020304" pitchFamily="18" charset="0"/>
              </a:rPr>
              <a:t>International Journal of Production Research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61</a:t>
            </a:r>
            <a:r>
              <a:rPr lang="en-GB" sz="1400" dirty="0">
                <a:latin typeface="Times New Roman" panose="02020603050405020304" pitchFamily="18" charset="0"/>
                <a:cs typeface="Times New Roman" panose="02020603050405020304" pitchFamily="18" charset="0"/>
              </a:rPr>
              <a:t>(12), pp.3926-3942. </a:t>
            </a:r>
            <a:r>
              <a:rPr lang="en-GB" sz="1400" u="sng" dirty="0">
                <a:latin typeface="Times New Roman" panose="02020603050405020304" pitchFamily="18" charset="0"/>
                <a:cs typeface="Times New Roman" panose="02020603050405020304" pitchFamily="18" charset="0"/>
                <a:hlinkClick r:id="rId16"/>
              </a:rPr>
              <a:t>https://www.tandfonline.com/doi/pdf/10.1080/00207543.2022.2116499</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Reliance Retail (2026).</a:t>
            </a:r>
            <a:r>
              <a:rPr lang="en-US" sz="1400" i="1" dirty="0">
                <a:latin typeface="Times New Roman" panose="02020603050405020304" pitchFamily="18" charset="0"/>
                <a:cs typeface="Times New Roman" panose="02020603050405020304" pitchFamily="18" charset="0"/>
              </a:rPr>
              <a:t> Enhancing quality of life for millions Creating inclusive ecosystems of growth for all</a:t>
            </a:r>
            <a:r>
              <a:rPr lang="en-US" sz="1400" dirty="0">
                <a:latin typeface="Times New Roman" panose="02020603050405020304" pitchFamily="18" charset="0"/>
                <a:cs typeface="Times New Roman" panose="02020603050405020304" pitchFamily="18" charset="0"/>
              </a:rPr>
              <a:t>. Available </a:t>
            </a:r>
            <a:r>
              <a:rPr lang="en-US" sz="1400" dirty="0" err="1">
                <a:latin typeface="Times New Roman" panose="02020603050405020304" pitchFamily="18" charset="0"/>
                <a:cs typeface="Times New Roman" panose="02020603050405020304" pitchFamily="18" charset="0"/>
              </a:rPr>
              <a:t>from:</a:t>
            </a:r>
            <a:r>
              <a:rPr lang="en-US" sz="1400" u="sng" dirty="0" err="1">
                <a:latin typeface="Times New Roman" panose="02020603050405020304" pitchFamily="18" charset="0"/>
                <a:cs typeface="Times New Roman" panose="02020603050405020304" pitchFamily="18" charset="0"/>
                <a:hlinkClick r:id="rId17"/>
              </a:rPr>
              <a:t>https</a:t>
            </a:r>
            <a:r>
              <a:rPr lang="en-US" sz="1400" u="sng" dirty="0">
                <a:latin typeface="Times New Roman" panose="02020603050405020304" pitchFamily="18" charset="0"/>
                <a:cs typeface="Times New Roman" panose="02020603050405020304" pitchFamily="18" charset="0"/>
                <a:hlinkClick r:id="rId17"/>
              </a:rPr>
              <a:t>://www.ril.com/businesses/retail</a:t>
            </a:r>
            <a:r>
              <a:rPr lang="en-US" sz="1400" dirty="0">
                <a:latin typeface="Times New Roman" panose="02020603050405020304" pitchFamily="18" charset="0"/>
                <a:cs typeface="Times New Roman" panose="02020603050405020304" pitchFamily="18" charset="0"/>
              </a:rPr>
              <a:t> (Accessed 31st July, 2026)</a:t>
            </a:r>
          </a:p>
          <a:p>
            <a:pPr algn="just"/>
            <a:r>
              <a:rPr lang="en-GB" sz="1400" dirty="0">
                <a:latin typeface="Times New Roman" panose="02020603050405020304" pitchFamily="18" charset="0"/>
                <a:cs typeface="Times New Roman" panose="02020603050405020304" pitchFamily="18" charset="0"/>
              </a:rPr>
              <a:t>RIL (2026). </a:t>
            </a:r>
            <a:r>
              <a:rPr lang="en-GB" sz="1400" i="1" dirty="0">
                <a:latin typeface="Times New Roman" panose="02020603050405020304" pitchFamily="18" charset="0"/>
                <a:cs typeface="Times New Roman" panose="02020603050405020304" pitchFamily="18" charset="0"/>
              </a:rPr>
              <a:t>Creating an Empowered Workforce</a:t>
            </a:r>
            <a:r>
              <a:rPr lang="en-GB" sz="1400" dirty="0">
                <a:latin typeface="Times New Roman" panose="02020603050405020304" pitchFamily="18" charset="0"/>
                <a:cs typeface="Times New Roman" panose="02020603050405020304" pitchFamily="18" charset="0"/>
              </a:rPr>
              <a:t>. Available from: </a:t>
            </a:r>
            <a:r>
              <a:rPr lang="en-GB" sz="1400" u="sng" dirty="0">
                <a:latin typeface="Times New Roman" panose="02020603050405020304" pitchFamily="18" charset="0"/>
                <a:cs typeface="Times New Roman" panose="02020603050405020304" pitchFamily="18" charset="0"/>
                <a:hlinkClick r:id="rId18"/>
              </a:rPr>
              <a:t>https://www.ril.com/ar2020-21/human-capital.html</a:t>
            </a:r>
            <a:r>
              <a:rPr lang="en-GB" sz="1400" dirty="0">
                <a:latin typeface="Times New Roman" panose="02020603050405020304" pitchFamily="18" charset="0"/>
                <a:cs typeface="Times New Roman" panose="02020603050405020304" pitchFamily="18" charset="0"/>
              </a:rPr>
              <a:t> (Accessed 31 </a:t>
            </a:r>
            <a:r>
              <a:rPr lang="en-GB" sz="1400" dirty="0" err="1">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July, 2026)</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Roy, G.K. and Dubey, A., (2022). ‘A note on industrial relations code, 2020’. </a:t>
            </a:r>
            <a:r>
              <a:rPr lang="en-US" sz="1400" i="1" dirty="0">
                <a:latin typeface="Times New Roman" panose="02020603050405020304" pitchFamily="18" charset="0"/>
                <a:cs typeface="Times New Roman" panose="02020603050405020304" pitchFamily="18" charset="0"/>
              </a:rPr>
              <a:t>The Indian Journal of </a:t>
            </a:r>
            <a:r>
              <a:rPr lang="en-US" sz="1400" i="1" dirty="0" err="1">
                <a:latin typeface="Times New Roman" panose="02020603050405020304" pitchFamily="18" charset="0"/>
                <a:cs typeface="Times New Roman" panose="02020603050405020304" pitchFamily="18" charset="0"/>
              </a:rPr>
              <a:t>Labour</a:t>
            </a:r>
            <a:r>
              <a:rPr lang="en-US" sz="1400" i="1" dirty="0">
                <a:latin typeface="Times New Roman" panose="02020603050405020304" pitchFamily="18" charset="0"/>
                <a:cs typeface="Times New Roman" panose="02020603050405020304" pitchFamily="18" charset="0"/>
              </a:rPr>
              <a:t> Economics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65</a:t>
            </a:r>
            <a:r>
              <a:rPr lang="en-US" sz="1400" dirty="0">
                <a:latin typeface="Times New Roman" panose="02020603050405020304" pitchFamily="18" charset="0"/>
                <a:cs typeface="Times New Roman" panose="02020603050405020304" pitchFamily="18" charset="0"/>
              </a:rPr>
              <a:t>(2), pp.533-543. </a:t>
            </a:r>
            <a:r>
              <a:rPr lang="en-US" sz="1400" u="sng" dirty="0">
                <a:latin typeface="Times New Roman" panose="02020603050405020304" pitchFamily="18" charset="0"/>
                <a:cs typeface="Times New Roman" panose="02020603050405020304" pitchFamily="18" charset="0"/>
                <a:hlinkClick r:id="rId19"/>
              </a:rPr>
              <a:t>https://pmc.ncbi.nlm.nih.gov/articles/PMC9135385/pdf/41027_2022_Article_368.pdf</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Rožman</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Oreški</a:t>
            </a:r>
            <a:r>
              <a:rPr lang="en-US" sz="1400" dirty="0">
                <a:latin typeface="Times New Roman" panose="02020603050405020304" pitchFamily="18" charset="0"/>
                <a:cs typeface="Times New Roman" panose="02020603050405020304" pitchFamily="18" charset="0"/>
              </a:rPr>
              <a:t>, D. and </a:t>
            </a:r>
            <a:r>
              <a:rPr lang="en-US" sz="1400" dirty="0" err="1">
                <a:latin typeface="Times New Roman" panose="02020603050405020304" pitchFamily="18" charset="0"/>
                <a:cs typeface="Times New Roman" panose="02020603050405020304" pitchFamily="18" charset="0"/>
              </a:rPr>
              <a:t>Tominc</a:t>
            </a:r>
            <a:r>
              <a:rPr lang="en-US" sz="1400" dirty="0">
                <a:latin typeface="Times New Roman" panose="02020603050405020304" pitchFamily="18" charset="0"/>
                <a:cs typeface="Times New Roman" panose="02020603050405020304" pitchFamily="18" charset="0"/>
              </a:rPr>
              <a:t>, P., (2023). ‘Artificial-intelligence-supported reduction of employees’ workload to increase the company’s performance in today’s VUCA environment.’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15</a:t>
            </a:r>
            <a:r>
              <a:rPr lang="en-US" sz="1400" dirty="0">
                <a:latin typeface="Times New Roman" panose="02020603050405020304" pitchFamily="18" charset="0"/>
                <a:cs typeface="Times New Roman" panose="02020603050405020304" pitchFamily="18" charset="0"/>
              </a:rPr>
              <a:t>(6), p.5019.  </a:t>
            </a:r>
            <a:r>
              <a:rPr lang="en-US" sz="1400" u="sng" dirty="0">
                <a:latin typeface="Times New Roman" panose="02020603050405020304" pitchFamily="18" charset="0"/>
                <a:cs typeface="Times New Roman" panose="02020603050405020304" pitchFamily="18" charset="0"/>
                <a:hlinkClick r:id="rId20"/>
              </a:rPr>
              <a:t>https://www.mdpi.com/2071-1050/15/6/5019</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Shaheen</a:t>
            </a:r>
            <a:r>
              <a:rPr lang="en-US" sz="1400" dirty="0">
                <a:latin typeface="Times New Roman" panose="02020603050405020304" pitchFamily="18" charset="0"/>
                <a:cs typeface="Times New Roman" panose="02020603050405020304" pitchFamily="18" charset="0"/>
              </a:rPr>
              <a:t>, N., </a:t>
            </a:r>
            <a:r>
              <a:rPr lang="en-US" sz="1400" dirty="0" err="1">
                <a:latin typeface="Times New Roman" panose="02020603050405020304" pitchFamily="18" charset="0"/>
                <a:cs typeface="Times New Roman" panose="02020603050405020304" pitchFamily="18" charset="0"/>
              </a:rPr>
              <a:t>Jaiswal</a:t>
            </a:r>
            <a:r>
              <a:rPr lang="en-US" sz="1400" dirty="0">
                <a:latin typeface="Times New Roman" panose="02020603050405020304" pitchFamily="18" charset="0"/>
                <a:cs typeface="Times New Roman" panose="02020603050405020304" pitchFamily="18" charset="0"/>
              </a:rPr>
              <a:t>, S., </a:t>
            </a:r>
            <a:r>
              <a:rPr lang="en-US" sz="1400" dirty="0" err="1">
                <a:latin typeface="Times New Roman" panose="02020603050405020304" pitchFamily="18" charset="0"/>
                <a:cs typeface="Times New Roman" panose="02020603050405020304" pitchFamily="18" charset="0"/>
              </a:rPr>
              <a:t>Mangal</a:t>
            </a:r>
            <a:r>
              <a:rPr lang="en-US" sz="1400" dirty="0">
                <a:latin typeface="Times New Roman" panose="02020603050405020304" pitchFamily="18" charset="0"/>
                <a:cs typeface="Times New Roman" panose="02020603050405020304" pitchFamily="18" charset="0"/>
              </a:rPr>
              <a:t>, A., Singh, D.S.P., Jain, S. and Agarwal, R., (2024). ‘Enhancing employee experience and organizational growth through self-service functionalities in Oracle HCM Cloud.’ </a:t>
            </a:r>
            <a:r>
              <a:rPr lang="en-US" sz="1400" i="1" dirty="0">
                <a:latin typeface="Times New Roman" panose="02020603050405020304" pitchFamily="18" charset="0"/>
                <a:cs typeface="Times New Roman" panose="02020603050405020304" pitchFamily="18" charset="0"/>
              </a:rPr>
              <a:t>Journal of Quantum Science and Technology (JQST)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(3), pp.247-264.  </a:t>
            </a:r>
            <a:r>
              <a:rPr lang="en-US" sz="1400" u="sng" dirty="0">
                <a:latin typeface="Times New Roman" panose="02020603050405020304" pitchFamily="18" charset="0"/>
                <a:cs typeface="Times New Roman" panose="02020603050405020304" pitchFamily="18" charset="0"/>
                <a:hlinkClick r:id="rId21"/>
              </a:rPr>
              <a:t>https://www.researchgate.net/profile/Nusrat-Shaheen-3/publication/390065898_Enhancing_Employee_Experience_and_Organizational_Growth_through_Self-Service_Functionalities_in_Oracle_HCM_Cloud/links/67ddd35372f7f37c3e76719e/Enhancing-Employee-Experience-and-Organizational-Growth-through-Self-Service-Functionalities-in-Oracle-HCM-Cloud.pdf</a:t>
            </a:r>
            <a:r>
              <a:rPr lang="en-US" sz="1400" dirty="0">
                <a:latin typeface="Times New Roman" panose="02020603050405020304" pitchFamily="18" charset="0"/>
                <a:cs typeface="Times New Roman" panose="02020603050405020304" pitchFamily="18" charset="0"/>
              </a:rPr>
              <a:t> </a:t>
            </a:r>
          </a:p>
          <a:p>
            <a:pPr algn="just"/>
            <a:r>
              <a:rPr lang="en-US" sz="1400" dirty="0">
                <a:latin typeface="Times New Roman" panose="02020603050405020304" pitchFamily="18" charset="0"/>
                <a:cs typeface="Times New Roman" panose="02020603050405020304" pitchFamily="18" charset="0"/>
              </a:rPr>
              <a:t>Sunday, O., (2025). ‘Behavioral Impacts of AI Reliance in Diagnostics: Balancing Automation with Skill Retention’. </a:t>
            </a:r>
            <a:r>
              <a:rPr lang="en-US" sz="1400" i="1" dirty="0" err="1">
                <a:latin typeface="Times New Roman" panose="02020603050405020304" pitchFamily="18" charset="0"/>
                <a:cs typeface="Times New Roman" panose="02020603050405020304" pitchFamily="18" charset="0"/>
              </a:rPr>
              <a:t>Epidemiol</a:t>
            </a:r>
            <a:r>
              <a:rPr lang="en-US" sz="1400" i="1" dirty="0">
                <a:latin typeface="Times New Roman" panose="02020603050405020304" pitchFamily="18" charset="0"/>
                <a:cs typeface="Times New Roman" panose="02020603050405020304" pitchFamily="18" charset="0"/>
              </a:rPr>
              <a:t>. Health Data Insights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 p.ehdi014. </a:t>
            </a:r>
            <a:r>
              <a:rPr lang="en-US" sz="1400" u="sng" dirty="0">
                <a:latin typeface="Times New Roman" panose="02020603050405020304" pitchFamily="18" charset="0"/>
                <a:cs typeface="Times New Roman" panose="02020603050405020304" pitchFamily="18" charset="0"/>
                <a:hlinkClick r:id="rId22"/>
              </a:rPr>
              <a:t>https://www.journalehdi.com/download/behavioral-impacts-of-ai-reliance-in-diagnostics-balancing-automation-with-skill-retention-16894.pdf</a:t>
            </a:r>
            <a:r>
              <a:rPr lang="en-US" sz="1400" dirty="0">
                <a:latin typeface="Times New Roman" panose="02020603050405020304" pitchFamily="18" charset="0"/>
                <a:cs typeface="Times New Roman" panose="02020603050405020304" pitchFamily="18" charset="0"/>
              </a:rPr>
              <a:t> </a:t>
            </a:r>
          </a:p>
          <a:p>
            <a:pPr algn="just"/>
            <a:r>
              <a:rPr lang="en-US" sz="1400" dirty="0" err="1">
                <a:latin typeface="Times New Roman" panose="02020603050405020304" pitchFamily="18" charset="0"/>
                <a:cs typeface="Times New Roman" panose="02020603050405020304" pitchFamily="18" charset="0"/>
              </a:rPr>
              <a:t>Topa</a:t>
            </a:r>
            <a:r>
              <a:rPr lang="en-US" sz="1400" dirty="0">
                <a:latin typeface="Times New Roman" panose="02020603050405020304" pitchFamily="18" charset="0"/>
                <a:cs typeface="Times New Roman" panose="02020603050405020304" pitchFamily="18" charset="0"/>
              </a:rPr>
              <a:t>, G., Aranda-</a:t>
            </a:r>
            <a:r>
              <a:rPr lang="en-US" sz="1400" dirty="0" err="1">
                <a:latin typeface="Times New Roman" panose="02020603050405020304" pitchFamily="18" charset="0"/>
                <a:cs typeface="Times New Roman" panose="02020603050405020304" pitchFamily="18" charset="0"/>
              </a:rPr>
              <a:t>Carmena</a:t>
            </a:r>
            <a:r>
              <a:rPr lang="en-US" sz="1400" dirty="0">
                <a:latin typeface="Times New Roman" panose="02020603050405020304" pitchFamily="18" charset="0"/>
                <a:cs typeface="Times New Roman" panose="02020603050405020304" pitchFamily="18" charset="0"/>
              </a:rPr>
              <a:t>, M. and De-Maria, B., (2022). ‘Psychological contract breach and outcomes: a systematic review of reviews’. </a:t>
            </a:r>
            <a:r>
              <a:rPr lang="en-US" sz="1400" i="1" dirty="0">
                <a:latin typeface="Times New Roman" panose="02020603050405020304" pitchFamily="18" charset="0"/>
                <a:cs typeface="Times New Roman" panose="02020603050405020304" pitchFamily="18" charset="0"/>
              </a:rPr>
              <a:t>International journal of environmental research and public health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19</a:t>
            </a:r>
            <a:r>
              <a:rPr lang="en-US" sz="1400" dirty="0">
                <a:latin typeface="Times New Roman" panose="02020603050405020304" pitchFamily="18" charset="0"/>
                <a:cs typeface="Times New Roman" panose="02020603050405020304" pitchFamily="18" charset="0"/>
              </a:rPr>
              <a:t>(23), p.15527. </a:t>
            </a:r>
            <a:r>
              <a:rPr lang="en-US" sz="1400" u="sng" dirty="0">
                <a:latin typeface="Times New Roman" panose="02020603050405020304" pitchFamily="18" charset="0"/>
                <a:cs typeface="Times New Roman" panose="02020603050405020304" pitchFamily="18" charset="0"/>
                <a:hlinkClick r:id="rId23"/>
              </a:rPr>
              <a:t>https://www.mdpi.com/1660-4601/19/23/15527</a:t>
            </a:r>
            <a:r>
              <a:rPr lang="en-US" sz="1400" dirty="0">
                <a:latin typeface="Times New Roman" panose="02020603050405020304" pitchFamily="18" charset="0"/>
                <a:cs typeface="Times New Roman" panose="02020603050405020304" pitchFamily="18" charset="0"/>
              </a:rPr>
              <a:t> </a:t>
            </a:r>
          </a:p>
          <a:p>
            <a:pPr algn="just"/>
            <a:r>
              <a:rPr lang="en-US" sz="1400" dirty="0">
                <a:latin typeface="Times New Roman" panose="02020603050405020304" pitchFamily="18" charset="0"/>
                <a:cs typeface="Times New Roman" panose="02020603050405020304" pitchFamily="18" charset="0"/>
              </a:rPr>
              <a:t>Vogel, M.P., (2024). ‘Team academy: Future skills and the future of learning’. </a:t>
            </a:r>
            <a:r>
              <a:rPr lang="en-US" sz="1400" i="1" dirty="0">
                <a:latin typeface="Times New Roman" panose="02020603050405020304" pitchFamily="18" charset="0"/>
                <a:cs typeface="Times New Roman" panose="02020603050405020304" pitchFamily="18" charset="0"/>
              </a:rPr>
              <a:t>Creating the University of the Future: A Global View on Future Skills and Future Higher Education</a:t>
            </a:r>
            <a:r>
              <a:rPr lang="en-US" sz="1400" dirty="0">
                <a:latin typeface="Times New Roman" panose="02020603050405020304" pitchFamily="18" charset="0"/>
                <a:cs typeface="Times New Roman" panose="02020603050405020304" pitchFamily="18" charset="0"/>
              </a:rPr>
              <a:t>, pp.215-240. </a:t>
            </a:r>
            <a:r>
              <a:rPr lang="en-US" sz="1400" u="sng" dirty="0">
                <a:latin typeface="Times New Roman" panose="02020603050405020304" pitchFamily="18" charset="0"/>
                <a:cs typeface="Times New Roman" panose="02020603050405020304" pitchFamily="18" charset="0"/>
                <a:hlinkClick r:id="rId24"/>
              </a:rPr>
              <a:t>https://link.springer.com/content/pdf/10.1007/978-3-658-42948-5_11.pdf</a:t>
            </a:r>
            <a:r>
              <a:rPr lang="en-US" sz="1400" dirty="0">
                <a:latin typeface="Times New Roman" panose="02020603050405020304" pitchFamily="18" charset="0"/>
                <a:cs typeface="Times New Roman" panose="02020603050405020304" pitchFamily="18" charset="0"/>
              </a:rPr>
              <a:t> </a:t>
            </a:r>
          </a:p>
          <a:p>
            <a:pPr algn="just"/>
            <a:r>
              <a:rPr lang="en-US" sz="1400" dirty="0">
                <a:latin typeface="Times New Roman" panose="02020603050405020304" pitchFamily="18" charset="0"/>
                <a:cs typeface="Times New Roman" panose="02020603050405020304" pitchFamily="18" charset="0"/>
              </a:rPr>
              <a:t>Zhu, H., Khan, M.K., </a:t>
            </a:r>
            <a:r>
              <a:rPr lang="en-US" sz="1400" dirty="0" err="1">
                <a:latin typeface="Times New Roman" panose="02020603050405020304" pitchFamily="18" charset="0"/>
                <a:cs typeface="Times New Roman" panose="02020603050405020304" pitchFamily="18" charset="0"/>
              </a:rPr>
              <a:t>Nazeer</a:t>
            </a:r>
            <a:r>
              <a:rPr lang="en-US" sz="1400" dirty="0">
                <a:latin typeface="Times New Roman" panose="02020603050405020304" pitchFamily="18" charset="0"/>
                <a:cs typeface="Times New Roman" panose="02020603050405020304" pitchFamily="18" charset="0"/>
              </a:rPr>
              <a:t>, S., Li, L., Fu, Q., </a:t>
            </a:r>
            <a:r>
              <a:rPr lang="en-US" sz="1400" dirty="0" err="1">
                <a:latin typeface="Times New Roman" panose="02020603050405020304" pitchFamily="18" charset="0"/>
                <a:cs typeface="Times New Roman" panose="02020603050405020304" pitchFamily="18" charset="0"/>
              </a:rPr>
              <a:t>Badulescu</a:t>
            </a:r>
            <a:r>
              <a:rPr lang="en-US" sz="1400" dirty="0">
                <a:latin typeface="Times New Roman" panose="02020603050405020304" pitchFamily="18" charset="0"/>
                <a:cs typeface="Times New Roman" panose="02020603050405020304" pitchFamily="18" charset="0"/>
              </a:rPr>
              <a:t>, D. and </a:t>
            </a:r>
            <a:r>
              <a:rPr lang="en-US" sz="1400" dirty="0" err="1">
                <a:latin typeface="Times New Roman" panose="02020603050405020304" pitchFamily="18" charset="0"/>
                <a:cs typeface="Times New Roman" panose="02020603050405020304" pitchFamily="18" charset="0"/>
              </a:rPr>
              <a:t>Badulescu</a:t>
            </a:r>
            <a:r>
              <a:rPr lang="en-US" sz="1400" dirty="0">
                <a:latin typeface="Times New Roman" panose="02020603050405020304" pitchFamily="18" charset="0"/>
                <a:cs typeface="Times New Roman" panose="02020603050405020304" pitchFamily="18" charset="0"/>
              </a:rPr>
              <a:t>, A., (2022). ‘Employee voice: A mechanism to harness employees’ potential for sustainable success’. </a:t>
            </a:r>
            <a:r>
              <a:rPr lang="en-US" sz="1400" i="1" dirty="0">
                <a:latin typeface="Times New Roman" panose="02020603050405020304" pitchFamily="18" charset="0"/>
                <a:cs typeface="Times New Roman" panose="02020603050405020304" pitchFamily="18" charset="0"/>
              </a:rPr>
              <a:t>International Journal of Environmental Research and Public Health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19</a:t>
            </a:r>
            <a:r>
              <a:rPr lang="en-US" sz="1400" dirty="0">
                <a:latin typeface="Times New Roman" panose="02020603050405020304" pitchFamily="18" charset="0"/>
                <a:cs typeface="Times New Roman" panose="02020603050405020304" pitchFamily="18" charset="0"/>
              </a:rPr>
              <a:t>(2), p.921. </a:t>
            </a:r>
            <a:r>
              <a:rPr lang="en-US" sz="1400" u="sng" dirty="0">
                <a:latin typeface="Times New Roman" panose="02020603050405020304" pitchFamily="18" charset="0"/>
                <a:cs typeface="Times New Roman" panose="02020603050405020304" pitchFamily="18" charset="0"/>
                <a:hlinkClick r:id="rId25"/>
              </a:rPr>
              <a:t>https://www.mdpi.com/1660-4601/19/2/921</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7456801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0" y="8510766"/>
            <a:ext cx="18901274" cy="2078886"/>
            <a:chOff x="0" y="0"/>
            <a:chExt cx="4978113" cy="547526"/>
          </a:xfrm>
        </p:grpSpPr>
        <p:sp>
          <p:nvSpPr>
            <p:cNvPr id="5" name="Freeform 5"/>
            <p:cNvSpPr/>
            <p:nvPr/>
          </p:nvSpPr>
          <p:spPr>
            <a:xfrm>
              <a:off x="0" y="0"/>
              <a:ext cx="4978113" cy="547526"/>
            </a:xfrm>
            <a:custGeom>
              <a:avLst/>
              <a:gdLst/>
              <a:ahLst/>
              <a:cxnLst/>
              <a:rect l="l" t="t" r="r" b="b"/>
              <a:pathLst>
                <a:path w="4978113" h="547526">
                  <a:moveTo>
                    <a:pt x="10240" y="0"/>
                  </a:moveTo>
                  <a:lnTo>
                    <a:pt x="4967873" y="0"/>
                  </a:lnTo>
                  <a:cubicBezTo>
                    <a:pt x="4970589" y="0"/>
                    <a:pt x="4973194" y="1079"/>
                    <a:pt x="4975114" y="2999"/>
                  </a:cubicBezTo>
                  <a:cubicBezTo>
                    <a:pt x="4977034" y="4920"/>
                    <a:pt x="4978113" y="7524"/>
                    <a:pt x="4978113" y="10240"/>
                  </a:cubicBezTo>
                  <a:lnTo>
                    <a:pt x="4978113" y="537286"/>
                  </a:lnTo>
                  <a:cubicBezTo>
                    <a:pt x="4978113" y="540001"/>
                    <a:pt x="4977034" y="542606"/>
                    <a:pt x="4975114" y="544526"/>
                  </a:cubicBezTo>
                  <a:cubicBezTo>
                    <a:pt x="4973194" y="546447"/>
                    <a:pt x="4970589" y="547526"/>
                    <a:pt x="4967873" y="547526"/>
                  </a:cubicBezTo>
                  <a:lnTo>
                    <a:pt x="10240" y="547526"/>
                  </a:lnTo>
                  <a:cubicBezTo>
                    <a:pt x="7524" y="547526"/>
                    <a:pt x="4920" y="546447"/>
                    <a:pt x="2999" y="544526"/>
                  </a:cubicBezTo>
                  <a:cubicBezTo>
                    <a:pt x="1079" y="542606"/>
                    <a:pt x="0" y="540001"/>
                    <a:pt x="0" y="537286"/>
                  </a:cubicBezTo>
                  <a:lnTo>
                    <a:pt x="0" y="10240"/>
                  </a:lnTo>
                  <a:cubicBezTo>
                    <a:pt x="0" y="7524"/>
                    <a:pt x="1079" y="4920"/>
                    <a:pt x="2999" y="2999"/>
                  </a:cubicBezTo>
                  <a:cubicBezTo>
                    <a:pt x="4920" y="1079"/>
                    <a:pt x="7524" y="0"/>
                    <a:pt x="10240" y="0"/>
                  </a:cubicBezTo>
                  <a:close/>
                </a:path>
              </a:pathLst>
            </a:custGeom>
            <a:solidFill>
              <a:srgbClr val="FCEBC7"/>
            </a:solidFill>
          </p:spPr>
        </p:sp>
        <p:sp>
          <p:nvSpPr>
            <p:cNvPr id="6" name="TextBox 6"/>
            <p:cNvSpPr txBox="1"/>
            <p:nvPr/>
          </p:nvSpPr>
          <p:spPr>
            <a:xfrm>
              <a:off x="0" y="-38100"/>
              <a:ext cx="4978113" cy="585626"/>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302648" y="3508678"/>
            <a:ext cx="9197119" cy="1306196"/>
          </a:xfrm>
          <a:prstGeom prst="rect">
            <a:avLst/>
          </a:prstGeom>
        </p:spPr>
        <p:txBody>
          <a:bodyPr lIns="0" tIns="0" rIns="0" bIns="0" rtlCol="0" anchor="t">
            <a:spAutoFit/>
          </a:bodyPr>
          <a:lstStyle/>
          <a:p>
            <a:pPr algn="ctr">
              <a:lnSpc>
                <a:spcPts val="9800"/>
              </a:lnSpc>
            </a:pPr>
            <a:r>
              <a:rPr lang="en-US" sz="9800" b="1" dirty="0">
                <a:latin typeface="Times New Roman" panose="02020603050405020304" pitchFamily="18" charset="0"/>
                <a:ea typeface="HU블루오션"/>
                <a:cs typeface="Times New Roman" panose="02020603050405020304" pitchFamily="18" charset="0"/>
                <a:sym typeface="HU블루오션"/>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4626</Words>
  <Application>Microsoft Office PowerPoint</Application>
  <PresentationFormat>Custom</PresentationFormat>
  <Paragraphs>393</Paragraphs>
  <Slides>35</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Calibri</vt:lpstr>
      <vt:lpstr>Times New Roman</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Illustrative Stress Management Presentation</dc:title>
  <dc:creator>User;PARAG</dc:creator>
  <cp:lastModifiedBy>Patel Prince</cp:lastModifiedBy>
  <cp:revision>53</cp:revision>
  <dcterms:created xsi:type="dcterms:W3CDTF">2006-08-16T00:00:00Z</dcterms:created>
  <dcterms:modified xsi:type="dcterms:W3CDTF">2026-08-03T09:09:16Z</dcterms:modified>
  <dc:identifier>DAGt4tKNCsk</dc:identifier>
</cp:coreProperties>
</file>