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49"/>
  </p:notesMasterIdLst>
  <p:sldIdLst>
    <p:sldId id="256" r:id="rId2"/>
    <p:sldId id="257" r:id="rId3"/>
    <p:sldId id="258" r:id="rId4"/>
    <p:sldId id="260" r:id="rId5"/>
    <p:sldId id="261" r:id="rId6"/>
    <p:sldId id="262" r:id="rId7"/>
    <p:sldId id="263" r:id="rId8"/>
    <p:sldId id="264" r:id="rId9"/>
    <p:sldId id="265" r:id="rId10"/>
    <p:sldId id="266" r:id="rId11"/>
    <p:sldId id="267" r:id="rId12"/>
    <p:sldId id="311"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309" r:id="rId28"/>
    <p:sldId id="282" r:id="rId29"/>
    <p:sldId id="283" r:id="rId30"/>
    <p:sldId id="284" r:id="rId31"/>
    <p:sldId id="310" r:id="rId32"/>
    <p:sldId id="302"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Lst>
  <p:sldSz cx="18288000" cy="10287000"/>
  <p:notesSz cx="6858000" cy="9144000"/>
  <p:embeddedFontLst>
    <p:embeddedFont>
      <p:font typeface="Glacial Indifference" panose="020B0604020202020204" charset="0"/>
      <p:regular r:id="rId50"/>
    </p:embeddedFont>
    <p:embeddedFont>
      <p:font typeface="Glacial Indifference Bold" panose="020B0604020202020204" charset="0"/>
      <p:regular r:id="rId51"/>
    </p:embeddedFont>
    <p:embeddedFont>
      <p:font typeface="Glacial Indifference Bold Italics" panose="020B0604020202020204" charset="0"/>
      <p:regular r:id="rId52"/>
    </p:embeddedFont>
    <p:embeddedFont>
      <p:font typeface="Glacial Indifference Italics" panose="020B0604020202020204" charset="0"/>
      <p:regular r:id="rId5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3C994D1-905A-4B72-89DA-E4E84CF84CE7}" v="8" dt="2025-09-12T20:21:29.49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58" d="100"/>
          <a:sy n="58" d="100"/>
        </p:scale>
        <p:origin x="75" y="231"/>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font" Target="fonts/font1.fntdata"/><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4.fntdata"/><Relationship Id="rId58" Type="http://schemas.microsoft.com/office/2016/11/relationships/changesInfo" Target="changesInfos/changesInfo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font" Target="fonts/font2.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microsoft.com/office/2015/10/relationships/revisionInfo" Target="revisionInfo.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3.fntdata"/></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erys Davies" userId="61e71dc1-9594-4277-b52b-4420989f68ee" providerId="ADAL" clId="{43C994D1-905A-4B72-89DA-E4E84CF84CE7}"/>
    <pc:docChg chg="custSel addSld delSld modSld">
      <pc:chgData name="Cerys Davies" userId="61e71dc1-9594-4277-b52b-4420989f68ee" providerId="ADAL" clId="{43C994D1-905A-4B72-89DA-E4E84CF84CE7}" dt="2025-09-12T20:33:12.045" v="357" actId="6549"/>
      <pc:docMkLst>
        <pc:docMk/>
      </pc:docMkLst>
      <pc:sldChg chg="modSp mod">
        <pc:chgData name="Cerys Davies" userId="61e71dc1-9594-4277-b52b-4420989f68ee" providerId="ADAL" clId="{43C994D1-905A-4B72-89DA-E4E84CF84CE7}" dt="2025-09-12T20:07:32.185" v="222" actId="6549"/>
        <pc:sldMkLst>
          <pc:docMk/>
          <pc:sldMk cId="0" sldId="262"/>
        </pc:sldMkLst>
        <pc:graphicFrameChg chg="modGraphic">
          <ac:chgData name="Cerys Davies" userId="61e71dc1-9594-4277-b52b-4420989f68ee" providerId="ADAL" clId="{43C994D1-905A-4B72-89DA-E4E84CF84CE7}" dt="2025-09-12T20:07:32.185" v="222" actId="6549"/>
          <ac:graphicFrameMkLst>
            <pc:docMk/>
            <pc:sldMk cId="0" sldId="262"/>
            <ac:graphicFrameMk id="2" creationId="{00000000-0000-0000-0000-000000000000}"/>
          </ac:graphicFrameMkLst>
        </pc:graphicFrameChg>
      </pc:sldChg>
      <pc:sldChg chg="addSp delSp modSp mod">
        <pc:chgData name="Cerys Davies" userId="61e71dc1-9594-4277-b52b-4420989f68ee" providerId="ADAL" clId="{43C994D1-905A-4B72-89DA-E4E84CF84CE7}" dt="2025-09-12T20:15:19.178" v="297" actId="14100"/>
        <pc:sldMkLst>
          <pc:docMk/>
          <pc:sldMk cId="0" sldId="263"/>
        </pc:sldMkLst>
        <pc:spChg chg="mod">
          <ac:chgData name="Cerys Davies" userId="61e71dc1-9594-4277-b52b-4420989f68ee" providerId="ADAL" clId="{43C994D1-905A-4B72-89DA-E4E84CF84CE7}" dt="2025-09-12T20:15:04.363" v="294" actId="1076"/>
          <ac:spMkLst>
            <pc:docMk/>
            <pc:sldMk cId="0" sldId="263"/>
            <ac:spMk id="3" creationId="{00000000-0000-0000-0000-000000000000}"/>
          </ac:spMkLst>
        </pc:spChg>
        <pc:spChg chg="add mod">
          <ac:chgData name="Cerys Davies" userId="61e71dc1-9594-4277-b52b-4420989f68ee" providerId="ADAL" clId="{43C994D1-905A-4B72-89DA-E4E84CF84CE7}" dt="2025-09-12T20:15:08.800" v="295" actId="1076"/>
          <ac:spMkLst>
            <pc:docMk/>
            <pc:sldMk cId="0" sldId="263"/>
            <ac:spMk id="6" creationId="{AD415EC8-2957-84CA-9BF8-BA45BF7F546E}"/>
          </ac:spMkLst>
        </pc:spChg>
        <pc:spChg chg="add mod">
          <ac:chgData name="Cerys Davies" userId="61e71dc1-9594-4277-b52b-4420989f68ee" providerId="ADAL" clId="{43C994D1-905A-4B72-89DA-E4E84CF84CE7}" dt="2025-09-12T20:15:19.178" v="297" actId="14100"/>
          <ac:spMkLst>
            <pc:docMk/>
            <pc:sldMk cId="0" sldId="263"/>
            <ac:spMk id="7" creationId="{C56F372F-3120-E4B5-DA64-F2D39D12F348}"/>
          </ac:spMkLst>
        </pc:spChg>
        <pc:graphicFrameChg chg="del modGraphic">
          <ac:chgData name="Cerys Davies" userId="61e71dc1-9594-4277-b52b-4420989f68ee" providerId="ADAL" clId="{43C994D1-905A-4B72-89DA-E4E84CF84CE7}" dt="2025-09-12T20:14:24.034" v="287" actId="478"/>
          <ac:graphicFrameMkLst>
            <pc:docMk/>
            <pc:sldMk cId="0" sldId="263"/>
            <ac:graphicFrameMk id="2" creationId="{00000000-0000-0000-0000-000000000000}"/>
          </ac:graphicFrameMkLst>
        </pc:graphicFrameChg>
      </pc:sldChg>
      <pc:sldChg chg="modSp mod">
        <pc:chgData name="Cerys Davies" userId="61e71dc1-9594-4277-b52b-4420989f68ee" providerId="ADAL" clId="{43C994D1-905A-4B72-89DA-E4E84CF84CE7}" dt="2025-09-12T20:16:08.757" v="301" actId="6549"/>
        <pc:sldMkLst>
          <pc:docMk/>
          <pc:sldMk cId="0" sldId="265"/>
        </pc:sldMkLst>
        <pc:spChg chg="mod">
          <ac:chgData name="Cerys Davies" userId="61e71dc1-9594-4277-b52b-4420989f68ee" providerId="ADAL" clId="{43C994D1-905A-4B72-89DA-E4E84CF84CE7}" dt="2025-09-12T20:16:08.757" v="301" actId="6549"/>
          <ac:spMkLst>
            <pc:docMk/>
            <pc:sldMk cId="0" sldId="265"/>
            <ac:spMk id="6" creationId="{00000000-0000-0000-0000-000000000000}"/>
          </ac:spMkLst>
        </pc:spChg>
      </pc:sldChg>
      <pc:sldChg chg="modNotesTx">
        <pc:chgData name="Cerys Davies" userId="61e71dc1-9594-4277-b52b-4420989f68ee" providerId="ADAL" clId="{43C994D1-905A-4B72-89DA-E4E84CF84CE7}" dt="2025-09-12T20:26:17.600" v="327" actId="6549"/>
        <pc:sldMkLst>
          <pc:docMk/>
          <pc:sldMk cId="0" sldId="268"/>
        </pc:sldMkLst>
      </pc:sldChg>
      <pc:sldChg chg="modNotesTx">
        <pc:chgData name="Cerys Davies" userId="61e71dc1-9594-4277-b52b-4420989f68ee" providerId="ADAL" clId="{43C994D1-905A-4B72-89DA-E4E84CF84CE7}" dt="2025-09-12T20:26:26.831" v="328" actId="6549"/>
        <pc:sldMkLst>
          <pc:docMk/>
          <pc:sldMk cId="0" sldId="269"/>
        </pc:sldMkLst>
      </pc:sldChg>
      <pc:sldChg chg="modNotesTx">
        <pc:chgData name="Cerys Davies" userId="61e71dc1-9594-4277-b52b-4420989f68ee" providerId="ADAL" clId="{43C994D1-905A-4B72-89DA-E4E84CF84CE7}" dt="2025-09-12T20:26:45.446" v="329" actId="6549"/>
        <pc:sldMkLst>
          <pc:docMk/>
          <pc:sldMk cId="0" sldId="271"/>
        </pc:sldMkLst>
      </pc:sldChg>
      <pc:sldChg chg="modNotesTx">
        <pc:chgData name="Cerys Davies" userId="61e71dc1-9594-4277-b52b-4420989f68ee" providerId="ADAL" clId="{43C994D1-905A-4B72-89DA-E4E84CF84CE7}" dt="2025-09-12T20:26:53.944" v="330" actId="6549"/>
        <pc:sldMkLst>
          <pc:docMk/>
          <pc:sldMk cId="0" sldId="272"/>
        </pc:sldMkLst>
      </pc:sldChg>
      <pc:sldChg chg="modNotesTx">
        <pc:chgData name="Cerys Davies" userId="61e71dc1-9594-4277-b52b-4420989f68ee" providerId="ADAL" clId="{43C994D1-905A-4B72-89DA-E4E84CF84CE7}" dt="2025-09-12T20:27:02.251" v="331" actId="6549"/>
        <pc:sldMkLst>
          <pc:docMk/>
          <pc:sldMk cId="0" sldId="273"/>
        </pc:sldMkLst>
      </pc:sldChg>
      <pc:sldChg chg="modNotesTx">
        <pc:chgData name="Cerys Davies" userId="61e71dc1-9594-4277-b52b-4420989f68ee" providerId="ADAL" clId="{43C994D1-905A-4B72-89DA-E4E84CF84CE7}" dt="2025-09-12T20:27:13.988" v="332" actId="6549"/>
        <pc:sldMkLst>
          <pc:docMk/>
          <pc:sldMk cId="0" sldId="275"/>
        </pc:sldMkLst>
      </pc:sldChg>
      <pc:sldChg chg="modNotesTx">
        <pc:chgData name="Cerys Davies" userId="61e71dc1-9594-4277-b52b-4420989f68ee" providerId="ADAL" clId="{43C994D1-905A-4B72-89DA-E4E84CF84CE7}" dt="2025-09-12T20:27:23.344" v="333" actId="6549"/>
        <pc:sldMkLst>
          <pc:docMk/>
          <pc:sldMk cId="0" sldId="276"/>
        </pc:sldMkLst>
      </pc:sldChg>
      <pc:sldChg chg="modNotesTx">
        <pc:chgData name="Cerys Davies" userId="61e71dc1-9594-4277-b52b-4420989f68ee" providerId="ADAL" clId="{43C994D1-905A-4B72-89DA-E4E84CF84CE7}" dt="2025-09-12T20:27:29.448" v="334" actId="6549"/>
        <pc:sldMkLst>
          <pc:docMk/>
          <pc:sldMk cId="0" sldId="277"/>
        </pc:sldMkLst>
      </pc:sldChg>
      <pc:sldChg chg="modNotesTx">
        <pc:chgData name="Cerys Davies" userId="61e71dc1-9594-4277-b52b-4420989f68ee" providerId="ADAL" clId="{43C994D1-905A-4B72-89DA-E4E84CF84CE7}" dt="2025-09-12T20:27:38.449" v="335" actId="6549"/>
        <pc:sldMkLst>
          <pc:docMk/>
          <pc:sldMk cId="0" sldId="278"/>
        </pc:sldMkLst>
      </pc:sldChg>
      <pc:sldChg chg="modNotesTx">
        <pc:chgData name="Cerys Davies" userId="61e71dc1-9594-4277-b52b-4420989f68ee" providerId="ADAL" clId="{43C994D1-905A-4B72-89DA-E4E84CF84CE7}" dt="2025-09-12T20:27:46.182" v="336" actId="6549"/>
        <pc:sldMkLst>
          <pc:docMk/>
          <pc:sldMk cId="0" sldId="279"/>
        </pc:sldMkLst>
      </pc:sldChg>
      <pc:sldChg chg="modNotesTx">
        <pc:chgData name="Cerys Davies" userId="61e71dc1-9594-4277-b52b-4420989f68ee" providerId="ADAL" clId="{43C994D1-905A-4B72-89DA-E4E84CF84CE7}" dt="2025-09-12T20:28:00.142" v="337" actId="6549"/>
        <pc:sldMkLst>
          <pc:docMk/>
          <pc:sldMk cId="0" sldId="280"/>
        </pc:sldMkLst>
      </pc:sldChg>
      <pc:sldChg chg="modNotesTx">
        <pc:chgData name="Cerys Davies" userId="61e71dc1-9594-4277-b52b-4420989f68ee" providerId="ADAL" clId="{43C994D1-905A-4B72-89DA-E4E84CF84CE7}" dt="2025-09-12T20:28:11.688" v="338" actId="6549"/>
        <pc:sldMkLst>
          <pc:docMk/>
          <pc:sldMk cId="0" sldId="281"/>
        </pc:sldMkLst>
      </pc:sldChg>
      <pc:sldChg chg="modNotesTx">
        <pc:chgData name="Cerys Davies" userId="61e71dc1-9594-4277-b52b-4420989f68ee" providerId="ADAL" clId="{43C994D1-905A-4B72-89DA-E4E84CF84CE7}" dt="2025-09-12T20:28:37.208" v="339" actId="6549"/>
        <pc:sldMkLst>
          <pc:docMk/>
          <pc:sldMk cId="0" sldId="282"/>
        </pc:sldMkLst>
      </pc:sldChg>
      <pc:sldChg chg="modNotesTx">
        <pc:chgData name="Cerys Davies" userId="61e71dc1-9594-4277-b52b-4420989f68ee" providerId="ADAL" clId="{43C994D1-905A-4B72-89DA-E4E84CF84CE7}" dt="2025-09-12T20:28:55.280" v="341" actId="6549"/>
        <pc:sldMkLst>
          <pc:docMk/>
          <pc:sldMk cId="0" sldId="283"/>
        </pc:sldMkLst>
      </pc:sldChg>
      <pc:sldChg chg="modNotesTx">
        <pc:chgData name="Cerys Davies" userId="61e71dc1-9594-4277-b52b-4420989f68ee" providerId="ADAL" clId="{43C994D1-905A-4B72-89DA-E4E84CF84CE7}" dt="2025-09-12T20:29:07.260" v="342" actId="6549"/>
        <pc:sldMkLst>
          <pc:docMk/>
          <pc:sldMk cId="0" sldId="284"/>
        </pc:sldMkLst>
      </pc:sldChg>
      <pc:sldChg chg="modNotesTx">
        <pc:chgData name="Cerys Davies" userId="61e71dc1-9594-4277-b52b-4420989f68ee" providerId="ADAL" clId="{43C994D1-905A-4B72-89DA-E4E84CF84CE7}" dt="2025-09-12T20:29:40.947" v="345" actId="6549"/>
        <pc:sldMkLst>
          <pc:docMk/>
          <pc:sldMk cId="0" sldId="287"/>
        </pc:sldMkLst>
      </pc:sldChg>
      <pc:sldChg chg="modNotesTx">
        <pc:chgData name="Cerys Davies" userId="61e71dc1-9594-4277-b52b-4420989f68ee" providerId="ADAL" clId="{43C994D1-905A-4B72-89DA-E4E84CF84CE7}" dt="2025-09-12T20:29:48.221" v="346" actId="6549"/>
        <pc:sldMkLst>
          <pc:docMk/>
          <pc:sldMk cId="0" sldId="288"/>
        </pc:sldMkLst>
      </pc:sldChg>
      <pc:sldChg chg="modNotesTx">
        <pc:chgData name="Cerys Davies" userId="61e71dc1-9594-4277-b52b-4420989f68ee" providerId="ADAL" clId="{43C994D1-905A-4B72-89DA-E4E84CF84CE7}" dt="2025-09-12T20:29:58.398" v="347" actId="6549"/>
        <pc:sldMkLst>
          <pc:docMk/>
          <pc:sldMk cId="0" sldId="289"/>
        </pc:sldMkLst>
      </pc:sldChg>
      <pc:sldChg chg="modNotesTx">
        <pc:chgData name="Cerys Davies" userId="61e71dc1-9594-4277-b52b-4420989f68ee" providerId="ADAL" clId="{43C994D1-905A-4B72-89DA-E4E84CF84CE7}" dt="2025-09-12T20:30:05.198" v="348" actId="6549"/>
        <pc:sldMkLst>
          <pc:docMk/>
          <pc:sldMk cId="0" sldId="290"/>
        </pc:sldMkLst>
      </pc:sldChg>
      <pc:sldChg chg="modNotesTx">
        <pc:chgData name="Cerys Davies" userId="61e71dc1-9594-4277-b52b-4420989f68ee" providerId="ADAL" clId="{43C994D1-905A-4B72-89DA-E4E84CF84CE7}" dt="2025-09-12T20:30:20.723" v="349" actId="6549"/>
        <pc:sldMkLst>
          <pc:docMk/>
          <pc:sldMk cId="0" sldId="291"/>
        </pc:sldMkLst>
      </pc:sldChg>
      <pc:sldChg chg="modNotesTx">
        <pc:chgData name="Cerys Davies" userId="61e71dc1-9594-4277-b52b-4420989f68ee" providerId="ADAL" clId="{43C994D1-905A-4B72-89DA-E4E84CF84CE7}" dt="2025-09-12T20:30:29.919" v="350" actId="6549"/>
        <pc:sldMkLst>
          <pc:docMk/>
          <pc:sldMk cId="0" sldId="292"/>
        </pc:sldMkLst>
      </pc:sldChg>
      <pc:sldChg chg="modNotesTx">
        <pc:chgData name="Cerys Davies" userId="61e71dc1-9594-4277-b52b-4420989f68ee" providerId="ADAL" clId="{43C994D1-905A-4B72-89DA-E4E84CF84CE7}" dt="2025-09-12T20:30:46.665" v="351" actId="20577"/>
        <pc:sldMkLst>
          <pc:docMk/>
          <pc:sldMk cId="0" sldId="293"/>
        </pc:sldMkLst>
      </pc:sldChg>
      <pc:sldChg chg="modNotesTx">
        <pc:chgData name="Cerys Davies" userId="61e71dc1-9594-4277-b52b-4420989f68ee" providerId="ADAL" clId="{43C994D1-905A-4B72-89DA-E4E84CF84CE7}" dt="2025-09-12T20:31:02.152" v="352" actId="6549"/>
        <pc:sldMkLst>
          <pc:docMk/>
          <pc:sldMk cId="0" sldId="294"/>
        </pc:sldMkLst>
      </pc:sldChg>
      <pc:sldChg chg="modNotesTx">
        <pc:chgData name="Cerys Davies" userId="61e71dc1-9594-4277-b52b-4420989f68ee" providerId="ADAL" clId="{43C994D1-905A-4B72-89DA-E4E84CF84CE7}" dt="2025-09-12T20:31:20.230" v="353" actId="6549"/>
        <pc:sldMkLst>
          <pc:docMk/>
          <pc:sldMk cId="0" sldId="295"/>
        </pc:sldMkLst>
      </pc:sldChg>
      <pc:sldChg chg="modNotesTx">
        <pc:chgData name="Cerys Davies" userId="61e71dc1-9594-4277-b52b-4420989f68ee" providerId="ADAL" clId="{43C994D1-905A-4B72-89DA-E4E84CF84CE7}" dt="2025-09-12T20:31:36.525" v="354" actId="6549"/>
        <pc:sldMkLst>
          <pc:docMk/>
          <pc:sldMk cId="0" sldId="296"/>
        </pc:sldMkLst>
      </pc:sldChg>
      <pc:sldChg chg="modNotesTx">
        <pc:chgData name="Cerys Davies" userId="61e71dc1-9594-4277-b52b-4420989f68ee" providerId="ADAL" clId="{43C994D1-905A-4B72-89DA-E4E84CF84CE7}" dt="2025-09-12T20:31:44.036" v="355" actId="6549"/>
        <pc:sldMkLst>
          <pc:docMk/>
          <pc:sldMk cId="0" sldId="297"/>
        </pc:sldMkLst>
      </pc:sldChg>
      <pc:sldChg chg="modNotesTx">
        <pc:chgData name="Cerys Davies" userId="61e71dc1-9594-4277-b52b-4420989f68ee" providerId="ADAL" clId="{43C994D1-905A-4B72-89DA-E4E84CF84CE7}" dt="2025-09-12T20:31:55.839" v="356" actId="6549"/>
        <pc:sldMkLst>
          <pc:docMk/>
          <pc:sldMk cId="0" sldId="298"/>
        </pc:sldMkLst>
      </pc:sldChg>
      <pc:sldChg chg="modNotesTx">
        <pc:chgData name="Cerys Davies" userId="61e71dc1-9594-4277-b52b-4420989f68ee" providerId="ADAL" clId="{43C994D1-905A-4B72-89DA-E4E84CF84CE7}" dt="2025-09-12T20:33:12.045" v="357" actId="6549"/>
        <pc:sldMkLst>
          <pc:docMk/>
          <pc:sldMk cId="0" sldId="299"/>
        </pc:sldMkLst>
      </pc:sldChg>
      <pc:sldChg chg="modNotesTx">
        <pc:chgData name="Cerys Davies" userId="61e71dc1-9594-4277-b52b-4420989f68ee" providerId="ADAL" clId="{43C994D1-905A-4B72-89DA-E4E84CF84CE7}" dt="2025-09-12T20:29:30.880" v="344" actId="6549"/>
        <pc:sldMkLst>
          <pc:docMk/>
          <pc:sldMk cId="705746210" sldId="302"/>
        </pc:sldMkLst>
      </pc:sldChg>
      <pc:sldChg chg="modNotesTx">
        <pc:chgData name="Cerys Davies" userId="61e71dc1-9594-4277-b52b-4420989f68ee" providerId="ADAL" clId="{43C994D1-905A-4B72-89DA-E4E84CF84CE7}" dt="2025-09-12T20:29:15.989" v="343" actId="6549"/>
        <pc:sldMkLst>
          <pc:docMk/>
          <pc:sldMk cId="1872979693" sldId="310"/>
        </pc:sldMkLst>
      </pc:sldChg>
      <pc:sldChg chg="modSp add del mod setBg">
        <pc:chgData name="Cerys Davies" userId="61e71dc1-9594-4277-b52b-4420989f68ee" providerId="ADAL" clId="{43C994D1-905A-4B72-89DA-E4E84CF84CE7}" dt="2025-09-12T20:15:31.015" v="299" actId="47"/>
        <pc:sldMkLst>
          <pc:docMk/>
          <pc:sldMk cId="1823773318" sldId="311"/>
        </pc:sldMkLst>
        <pc:graphicFrameChg chg="mod modGraphic">
          <ac:chgData name="Cerys Davies" userId="61e71dc1-9594-4277-b52b-4420989f68ee" providerId="ADAL" clId="{43C994D1-905A-4B72-89DA-E4E84CF84CE7}" dt="2025-09-12T20:09:19.249" v="226" actId="14100"/>
          <ac:graphicFrameMkLst>
            <pc:docMk/>
            <pc:sldMk cId="1823773318" sldId="311"/>
            <ac:graphicFrameMk id="2" creationId="{31215E39-F3FC-C6CE-6ADE-C65702FFFF99}"/>
          </ac:graphicFrameMkLst>
        </pc:graphicFrameChg>
      </pc:sldChg>
      <pc:sldChg chg="addSp modSp new mod setBg">
        <pc:chgData name="Cerys Davies" userId="61e71dc1-9594-4277-b52b-4420989f68ee" providerId="ADAL" clId="{43C994D1-905A-4B72-89DA-E4E84CF84CE7}" dt="2025-09-12T20:21:44.677" v="326" actId="1076"/>
        <pc:sldMkLst>
          <pc:docMk/>
          <pc:sldMk cId="2131289672" sldId="311"/>
        </pc:sldMkLst>
        <pc:spChg chg="mod">
          <ac:chgData name="Cerys Davies" userId="61e71dc1-9594-4277-b52b-4420989f68ee" providerId="ADAL" clId="{43C994D1-905A-4B72-89DA-E4E84CF84CE7}" dt="2025-09-12T20:21:44.677" v="326" actId="1076"/>
          <ac:spMkLst>
            <pc:docMk/>
            <pc:sldMk cId="2131289672" sldId="311"/>
            <ac:spMk id="2" creationId="{8572FC3F-8927-DFD2-BFA8-B2A41261084C}"/>
          </ac:spMkLst>
        </pc:spChg>
        <pc:picChg chg="add mod">
          <ac:chgData name="Cerys Davies" userId="61e71dc1-9594-4277-b52b-4420989f68ee" providerId="ADAL" clId="{43C994D1-905A-4B72-89DA-E4E84CF84CE7}" dt="2025-09-12T20:21:40.808" v="325" actId="14100"/>
          <ac:picMkLst>
            <pc:docMk/>
            <pc:sldMk cId="2131289672" sldId="311"/>
            <ac:picMk id="4" creationId="{846F242C-B6EF-8BC7-1714-FA30E769BD92}"/>
          </ac:picMkLst>
        </pc:picChg>
      </pc:sldChg>
      <pc:sldChg chg="modSp new del mod">
        <pc:chgData name="Cerys Davies" userId="61e71dc1-9594-4277-b52b-4420989f68ee" providerId="ADAL" clId="{43C994D1-905A-4B72-89DA-E4E84CF84CE7}" dt="2025-09-12T20:15:28.329" v="298" actId="47"/>
        <pc:sldMkLst>
          <pc:docMk/>
          <pc:sldMk cId="4278940360" sldId="312"/>
        </pc:sldMkLst>
        <pc:spChg chg="mod">
          <ac:chgData name="Cerys Davies" userId="61e71dc1-9594-4277-b52b-4420989f68ee" providerId="ADAL" clId="{43C994D1-905A-4B72-89DA-E4E84CF84CE7}" dt="2025-09-12T20:14:00.894" v="286" actId="113"/>
          <ac:spMkLst>
            <pc:docMk/>
            <pc:sldMk cId="4278940360" sldId="312"/>
            <ac:spMk id="3" creationId="{DDA2D2FA-44D1-E3FB-CCBB-B6DFBAD0C929}"/>
          </ac:spMkLst>
        </pc:spChg>
        <pc:spChg chg="mod">
          <ac:chgData name="Cerys Davies" userId="61e71dc1-9594-4277-b52b-4420989f68ee" providerId="ADAL" clId="{43C994D1-905A-4B72-89DA-E4E84CF84CE7}" dt="2025-09-12T20:13:46.913" v="284" actId="255"/>
          <ac:spMkLst>
            <pc:docMk/>
            <pc:sldMk cId="4278940360" sldId="312"/>
            <ac:spMk id="4" creationId="{9E70028A-4DE2-4FBB-EF85-D9D1C3C80F80}"/>
          </ac:spMkLst>
        </pc:spChg>
      </pc:sldChg>
    </pc:docChg>
  </pc:docChgLst>
  <pc:docChgLst>
    <pc:chgData name="Cerys Davies" userId="61e71dc1-9594-4277-b52b-4420989f68ee" providerId="ADAL" clId="{F540C7FF-8B89-44B6-9314-48C7C775E8F3}"/>
    <pc:docChg chg="custSel delSld modSld">
      <pc:chgData name="Cerys Davies" userId="61e71dc1-9594-4277-b52b-4420989f68ee" providerId="ADAL" clId="{F540C7FF-8B89-44B6-9314-48C7C775E8F3}" dt="2025-07-29T19:52:36.019" v="1" actId="47"/>
      <pc:docMkLst>
        <pc:docMk/>
      </pc:docMkLst>
      <pc:sldChg chg="delSp mod">
        <pc:chgData name="Cerys Davies" userId="61e71dc1-9594-4277-b52b-4420989f68ee" providerId="ADAL" clId="{F540C7FF-8B89-44B6-9314-48C7C775E8F3}" dt="2025-07-29T19:52:06.726" v="0" actId="478"/>
        <pc:sldMkLst>
          <pc:docMk/>
          <pc:sldMk cId="0" sldId="256"/>
        </pc:sldMkLst>
      </pc:sldChg>
      <pc:sldChg chg="del">
        <pc:chgData name="Cerys Davies" userId="61e71dc1-9594-4277-b52b-4420989f68ee" providerId="ADAL" clId="{F540C7FF-8B89-44B6-9314-48C7C775E8F3}" dt="2025-07-29T19:52:36.019" v="1" actId="47"/>
        <pc:sldMkLst>
          <pc:docMk/>
          <pc:sldMk cId="0" sldId="259"/>
        </pc:sldMkLst>
      </pc:sldChg>
    </pc:docChg>
  </pc:docChgLst>
  <pc:docChgLst>
    <pc:chgData name="Cerys Davies" userId="61e71dc1-9594-4277-b52b-4420989f68ee" providerId="ADAL" clId="{1419D46A-D05A-4212-A53F-369812DE249E}"/>
    <pc:docChg chg="custSel addSld delSld modSld">
      <pc:chgData name="Cerys Davies" userId="61e71dc1-9594-4277-b52b-4420989f68ee" providerId="ADAL" clId="{1419D46A-D05A-4212-A53F-369812DE249E}" dt="2025-09-04T15:01:16.374" v="686" actId="478"/>
      <pc:docMkLst>
        <pc:docMk/>
      </pc:docMkLst>
      <pc:sldChg chg="modSp mod">
        <pc:chgData name="Cerys Davies" userId="61e71dc1-9594-4277-b52b-4420989f68ee" providerId="ADAL" clId="{1419D46A-D05A-4212-A53F-369812DE249E}" dt="2025-09-04T14:08:51.694" v="7" actId="20577"/>
        <pc:sldMkLst>
          <pc:docMk/>
          <pc:sldMk cId="0" sldId="261"/>
        </pc:sldMkLst>
        <pc:spChg chg="mod">
          <ac:chgData name="Cerys Davies" userId="61e71dc1-9594-4277-b52b-4420989f68ee" providerId="ADAL" clId="{1419D46A-D05A-4212-A53F-369812DE249E}" dt="2025-09-04T14:08:51.694" v="7" actId="20577"/>
          <ac:spMkLst>
            <pc:docMk/>
            <pc:sldMk cId="0" sldId="261"/>
            <ac:spMk id="3" creationId="{00000000-0000-0000-0000-000000000000}"/>
          </ac:spMkLst>
        </pc:spChg>
      </pc:sldChg>
      <pc:sldChg chg="modSp mod">
        <pc:chgData name="Cerys Davies" userId="61e71dc1-9594-4277-b52b-4420989f68ee" providerId="ADAL" clId="{1419D46A-D05A-4212-A53F-369812DE249E}" dt="2025-09-04T14:09:29.262" v="72" actId="20577"/>
        <pc:sldMkLst>
          <pc:docMk/>
          <pc:sldMk cId="0" sldId="262"/>
        </pc:sldMkLst>
        <pc:graphicFrameChg chg="modGraphic">
          <ac:chgData name="Cerys Davies" userId="61e71dc1-9594-4277-b52b-4420989f68ee" providerId="ADAL" clId="{1419D46A-D05A-4212-A53F-369812DE249E}" dt="2025-09-04T14:09:29.262" v="72" actId="20577"/>
          <ac:graphicFrameMkLst>
            <pc:docMk/>
            <pc:sldMk cId="0" sldId="262"/>
            <ac:graphicFrameMk id="2" creationId="{00000000-0000-0000-0000-000000000000}"/>
          </ac:graphicFrameMkLst>
        </pc:graphicFrameChg>
      </pc:sldChg>
      <pc:sldChg chg="modSp mod">
        <pc:chgData name="Cerys Davies" userId="61e71dc1-9594-4277-b52b-4420989f68ee" providerId="ADAL" clId="{1419D46A-D05A-4212-A53F-369812DE249E}" dt="2025-09-04T14:11:01.890" v="262" actId="6549"/>
        <pc:sldMkLst>
          <pc:docMk/>
          <pc:sldMk cId="0" sldId="263"/>
        </pc:sldMkLst>
      </pc:sldChg>
      <pc:sldChg chg="modSp mod">
        <pc:chgData name="Cerys Davies" userId="61e71dc1-9594-4277-b52b-4420989f68ee" providerId="ADAL" clId="{1419D46A-D05A-4212-A53F-369812DE249E}" dt="2025-09-04T14:11:22.037" v="269" actId="20577"/>
        <pc:sldMkLst>
          <pc:docMk/>
          <pc:sldMk cId="0" sldId="264"/>
        </pc:sldMkLst>
        <pc:spChg chg="mod">
          <ac:chgData name="Cerys Davies" userId="61e71dc1-9594-4277-b52b-4420989f68ee" providerId="ADAL" clId="{1419D46A-D05A-4212-A53F-369812DE249E}" dt="2025-09-04T14:11:22.037" v="269" actId="20577"/>
          <ac:spMkLst>
            <pc:docMk/>
            <pc:sldMk cId="0" sldId="264"/>
            <ac:spMk id="3" creationId="{00000000-0000-0000-0000-000000000000}"/>
          </ac:spMkLst>
        </pc:spChg>
      </pc:sldChg>
      <pc:sldChg chg="addSp delSp modSp mod">
        <pc:chgData name="Cerys Davies" userId="61e71dc1-9594-4277-b52b-4420989f68ee" providerId="ADAL" clId="{1419D46A-D05A-4212-A53F-369812DE249E}" dt="2025-09-04T14:15:46.759" v="340" actId="1076"/>
        <pc:sldMkLst>
          <pc:docMk/>
          <pc:sldMk cId="0" sldId="265"/>
        </pc:sldMkLst>
        <pc:spChg chg="mod">
          <ac:chgData name="Cerys Davies" userId="61e71dc1-9594-4277-b52b-4420989f68ee" providerId="ADAL" clId="{1419D46A-D05A-4212-A53F-369812DE249E}" dt="2025-09-04T14:12:31.486" v="338" actId="1076"/>
          <ac:spMkLst>
            <pc:docMk/>
            <pc:sldMk cId="0" sldId="265"/>
            <ac:spMk id="6" creationId="{00000000-0000-0000-0000-000000000000}"/>
          </ac:spMkLst>
        </pc:spChg>
        <pc:picChg chg="add mod">
          <ac:chgData name="Cerys Davies" userId="61e71dc1-9594-4277-b52b-4420989f68ee" providerId="ADAL" clId="{1419D46A-D05A-4212-A53F-369812DE249E}" dt="2025-09-04T14:15:46.759" v="340" actId="1076"/>
          <ac:picMkLst>
            <pc:docMk/>
            <pc:sldMk cId="0" sldId="265"/>
            <ac:picMk id="8" creationId="{F12A04FA-1AC8-5B88-9742-A3EB42A7D058}"/>
          </ac:picMkLst>
        </pc:picChg>
      </pc:sldChg>
      <pc:sldChg chg="modSp mod">
        <pc:chgData name="Cerys Davies" userId="61e71dc1-9594-4277-b52b-4420989f68ee" providerId="ADAL" clId="{1419D46A-D05A-4212-A53F-369812DE249E}" dt="2025-09-04T14:58:08.589" v="670" actId="13926"/>
        <pc:sldMkLst>
          <pc:docMk/>
          <pc:sldMk cId="0" sldId="267"/>
        </pc:sldMkLst>
        <pc:spChg chg="mod">
          <ac:chgData name="Cerys Davies" userId="61e71dc1-9594-4277-b52b-4420989f68ee" providerId="ADAL" clId="{1419D46A-D05A-4212-A53F-369812DE249E}" dt="2025-09-04T14:58:08.589" v="670" actId="13926"/>
          <ac:spMkLst>
            <pc:docMk/>
            <pc:sldMk cId="0" sldId="267"/>
            <ac:spMk id="2" creationId="{00000000-0000-0000-0000-000000000000}"/>
          </ac:spMkLst>
        </pc:spChg>
      </pc:sldChg>
      <pc:sldChg chg="modSp mod">
        <pc:chgData name="Cerys Davies" userId="61e71dc1-9594-4277-b52b-4420989f68ee" providerId="ADAL" clId="{1419D46A-D05A-4212-A53F-369812DE249E}" dt="2025-09-04T14:58:32.669" v="674" actId="20577"/>
        <pc:sldMkLst>
          <pc:docMk/>
          <pc:sldMk cId="0" sldId="268"/>
        </pc:sldMkLst>
        <pc:spChg chg="mod">
          <ac:chgData name="Cerys Davies" userId="61e71dc1-9594-4277-b52b-4420989f68ee" providerId="ADAL" clId="{1419D46A-D05A-4212-A53F-369812DE249E}" dt="2025-09-04T14:58:32.669" v="674" actId="20577"/>
          <ac:spMkLst>
            <pc:docMk/>
            <pc:sldMk cId="0" sldId="268"/>
            <ac:spMk id="7" creationId="{00000000-0000-0000-0000-000000000000}"/>
          </ac:spMkLst>
        </pc:spChg>
      </pc:sldChg>
      <pc:sldChg chg="modSp mod">
        <pc:chgData name="Cerys Davies" userId="61e71dc1-9594-4277-b52b-4420989f68ee" providerId="ADAL" clId="{1419D46A-D05A-4212-A53F-369812DE249E}" dt="2025-09-04T14:17:49.040" v="400" actId="6549"/>
        <pc:sldMkLst>
          <pc:docMk/>
          <pc:sldMk cId="0" sldId="269"/>
        </pc:sldMkLst>
        <pc:spChg chg="mod">
          <ac:chgData name="Cerys Davies" userId="61e71dc1-9594-4277-b52b-4420989f68ee" providerId="ADAL" clId="{1419D46A-D05A-4212-A53F-369812DE249E}" dt="2025-09-04T14:17:49.040" v="400" actId="6549"/>
          <ac:spMkLst>
            <pc:docMk/>
            <pc:sldMk cId="0" sldId="269"/>
            <ac:spMk id="2" creationId="{00000000-0000-0000-0000-000000000000}"/>
          </ac:spMkLst>
        </pc:spChg>
      </pc:sldChg>
      <pc:sldChg chg="delSp modSp mod">
        <pc:chgData name="Cerys Davies" userId="61e71dc1-9594-4277-b52b-4420989f68ee" providerId="ADAL" clId="{1419D46A-D05A-4212-A53F-369812DE249E}" dt="2025-09-04T14:20:17.085" v="415" actId="478"/>
        <pc:sldMkLst>
          <pc:docMk/>
          <pc:sldMk cId="0" sldId="274"/>
        </pc:sldMkLst>
        <pc:spChg chg="mod">
          <ac:chgData name="Cerys Davies" userId="61e71dc1-9594-4277-b52b-4420989f68ee" providerId="ADAL" clId="{1419D46A-D05A-4212-A53F-369812DE249E}" dt="2025-09-04T14:18:55.783" v="402" actId="120"/>
          <ac:spMkLst>
            <pc:docMk/>
            <pc:sldMk cId="0" sldId="274"/>
            <ac:spMk id="17" creationId="{00000000-0000-0000-0000-000000000000}"/>
          </ac:spMkLst>
        </pc:spChg>
        <pc:spChg chg="mod">
          <ac:chgData name="Cerys Davies" userId="61e71dc1-9594-4277-b52b-4420989f68ee" providerId="ADAL" clId="{1419D46A-D05A-4212-A53F-369812DE249E}" dt="2025-09-04T14:19:39.809" v="409" actId="255"/>
          <ac:spMkLst>
            <pc:docMk/>
            <pc:sldMk cId="0" sldId="274"/>
            <ac:spMk id="18" creationId="{00000000-0000-0000-0000-000000000000}"/>
          </ac:spMkLst>
        </pc:spChg>
        <pc:spChg chg="mod">
          <ac:chgData name="Cerys Davies" userId="61e71dc1-9594-4277-b52b-4420989f68ee" providerId="ADAL" clId="{1419D46A-D05A-4212-A53F-369812DE249E}" dt="2025-09-04T14:19:23.548" v="406" actId="1076"/>
          <ac:spMkLst>
            <pc:docMk/>
            <pc:sldMk cId="0" sldId="274"/>
            <ac:spMk id="19" creationId="{00000000-0000-0000-0000-000000000000}"/>
          </ac:spMkLst>
        </pc:spChg>
        <pc:spChg chg="mod">
          <ac:chgData name="Cerys Davies" userId="61e71dc1-9594-4277-b52b-4420989f68ee" providerId="ADAL" clId="{1419D46A-D05A-4212-A53F-369812DE249E}" dt="2025-09-04T14:19:59.680" v="412" actId="1076"/>
          <ac:spMkLst>
            <pc:docMk/>
            <pc:sldMk cId="0" sldId="274"/>
            <ac:spMk id="20" creationId="{00000000-0000-0000-0000-000000000000}"/>
          </ac:spMkLst>
        </pc:spChg>
        <pc:spChg chg="mod">
          <ac:chgData name="Cerys Davies" userId="61e71dc1-9594-4277-b52b-4420989f68ee" providerId="ADAL" clId="{1419D46A-D05A-4212-A53F-369812DE249E}" dt="2025-09-04T14:19:18.888" v="405" actId="1076"/>
          <ac:spMkLst>
            <pc:docMk/>
            <pc:sldMk cId="0" sldId="274"/>
            <ac:spMk id="22" creationId="{00000000-0000-0000-0000-000000000000}"/>
          </ac:spMkLst>
        </pc:spChg>
        <pc:spChg chg="mod">
          <ac:chgData name="Cerys Davies" userId="61e71dc1-9594-4277-b52b-4420989f68ee" providerId="ADAL" clId="{1419D46A-D05A-4212-A53F-369812DE249E}" dt="2025-09-04T14:20:10.597" v="414" actId="14100"/>
          <ac:spMkLst>
            <pc:docMk/>
            <pc:sldMk cId="0" sldId="274"/>
            <ac:spMk id="23" creationId="{00000000-0000-0000-0000-000000000000}"/>
          </ac:spMkLst>
        </pc:spChg>
        <pc:grpChg chg="mod">
          <ac:chgData name="Cerys Davies" userId="61e71dc1-9594-4277-b52b-4420989f68ee" providerId="ADAL" clId="{1419D46A-D05A-4212-A53F-369812DE249E}" dt="2025-09-04T14:19:27.067" v="407" actId="1076"/>
          <ac:grpSpMkLst>
            <pc:docMk/>
            <pc:sldMk cId="0" sldId="274"/>
            <ac:grpSpMk id="10" creationId="{00000000-0000-0000-0000-000000000000}"/>
          </ac:grpSpMkLst>
        </pc:grpChg>
        <pc:grpChg chg="mod">
          <ac:chgData name="Cerys Davies" userId="61e71dc1-9594-4277-b52b-4420989f68ee" providerId="ADAL" clId="{1419D46A-D05A-4212-A53F-369812DE249E}" dt="2025-09-04T14:19:47.373" v="410" actId="1076"/>
          <ac:grpSpMkLst>
            <pc:docMk/>
            <pc:sldMk cId="0" sldId="274"/>
            <ac:grpSpMk id="13" creationId="{00000000-0000-0000-0000-000000000000}"/>
          </ac:grpSpMkLst>
        </pc:grpChg>
      </pc:sldChg>
      <pc:sldChg chg="delSp mod">
        <pc:chgData name="Cerys Davies" userId="61e71dc1-9594-4277-b52b-4420989f68ee" providerId="ADAL" clId="{1419D46A-D05A-4212-A53F-369812DE249E}" dt="2025-09-04T14:21:05.518" v="418" actId="478"/>
        <pc:sldMkLst>
          <pc:docMk/>
          <pc:sldMk cId="0" sldId="276"/>
        </pc:sldMkLst>
      </pc:sldChg>
      <pc:sldChg chg="delSp mod">
        <pc:chgData name="Cerys Davies" userId="61e71dc1-9594-4277-b52b-4420989f68ee" providerId="ADAL" clId="{1419D46A-D05A-4212-A53F-369812DE249E}" dt="2025-09-04T14:21:00.097" v="417" actId="478"/>
        <pc:sldMkLst>
          <pc:docMk/>
          <pc:sldMk cId="0" sldId="277"/>
        </pc:sldMkLst>
      </pc:sldChg>
      <pc:sldChg chg="delSp mod">
        <pc:chgData name="Cerys Davies" userId="61e71dc1-9594-4277-b52b-4420989f68ee" providerId="ADAL" clId="{1419D46A-D05A-4212-A53F-369812DE249E}" dt="2025-09-04T14:20:55.918" v="416" actId="478"/>
        <pc:sldMkLst>
          <pc:docMk/>
          <pc:sldMk cId="0" sldId="279"/>
        </pc:sldMkLst>
      </pc:sldChg>
      <pc:sldChg chg="delSp mod">
        <pc:chgData name="Cerys Davies" userId="61e71dc1-9594-4277-b52b-4420989f68ee" providerId="ADAL" clId="{1419D46A-D05A-4212-A53F-369812DE249E}" dt="2025-09-04T14:21:33.957" v="419" actId="478"/>
        <pc:sldMkLst>
          <pc:docMk/>
          <pc:sldMk cId="0" sldId="281"/>
        </pc:sldMkLst>
      </pc:sldChg>
      <pc:sldChg chg="delSp del mod">
        <pc:chgData name="Cerys Davies" userId="61e71dc1-9594-4277-b52b-4420989f68ee" providerId="ADAL" clId="{1419D46A-D05A-4212-A53F-369812DE249E}" dt="2025-09-04T14:57:15.149" v="669" actId="47"/>
        <pc:sldMkLst>
          <pc:docMk/>
          <pc:sldMk cId="0" sldId="285"/>
        </pc:sldMkLst>
      </pc:sldChg>
      <pc:sldChg chg="delSp modSp del mod">
        <pc:chgData name="Cerys Davies" userId="61e71dc1-9594-4277-b52b-4420989f68ee" providerId="ADAL" clId="{1419D46A-D05A-4212-A53F-369812DE249E}" dt="2025-09-04T14:31:09.850" v="567" actId="47"/>
        <pc:sldMkLst>
          <pc:docMk/>
          <pc:sldMk cId="0" sldId="286"/>
        </pc:sldMkLst>
      </pc:sldChg>
      <pc:sldChg chg="modSp mod">
        <pc:chgData name="Cerys Davies" userId="61e71dc1-9594-4277-b52b-4420989f68ee" providerId="ADAL" clId="{1419D46A-D05A-4212-A53F-369812DE249E}" dt="2025-09-04T14:59:37.247" v="676" actId="1076"/>
        <pc:sldMkLst>
          <pc:docMk/>
          <pc:sldMk cId="0" sldId="288"/>
        </pc:sldMkLst>
        <pc:spChg chg="mod">
          <ac:chgData name="Cerys Davies" userId="61e71dc1-9594-4277-b52b-4420989f68ee" providerId="ADAL" clId="{1419D46A-D05A-4212-A53F-369812DE249E}" dt="2025-09-04T14:59:37.247" v="676" actId="1076"/>
          <ac:spMkLst>
            <pc:docMk/>
            <pc:sldMk cId="0" sldId="288"/>
            <ac:spMk id="5" creationId="{00000000-0000-0000-0000-000000000000}"/>
          </ac:spMkLst>
        </pc:spChg>
      </pc:sldChg>
      <pc:sldChg chg="modSp mod">
        <pc:chgData name="Cerys Davies" userId="61e71dc1-9594-4277-b52b-4420989f68ee" providerId="ADAL" clId="{1419D46A-D05A-4212-A53F-369812DE249E}" dt="2025-09-04T14:50:18.721" v="590" actId="20577"/>
        <pc:sldMkLst>
          <pc:docMk/>
          <pc:sldMk cId="0" sldId="289"/>
        </pc:sldMkLst>
        <pc:spChg chg="mod">
          <ac:chgData name="Cerys Davies" userId="61e71dc1-9594-4277-b52b-4420989f68ee" providerId="ADAL" clId="{1419D46A-D05A-4212-A53F-369812DE249E}" dt="2025-09-04T14:50:18.721" v="590" actId="20577"/>
          <ac:spMkLst>
            <pc:docMk/>
            <pc:sldMk cId="0" sldId="289"/>
            <ac:spMk id="2" creationId="{00000000-0000-0000-0000-000000000000}"/>
          </ac:spMkLst>
        </pc:spChg>
      </pc:sldChg>
      <pc:sldChg chg="modSp mod">
        <pc:chgData name="Cerys Davies" userId="61e71dc1-9594-4277-b52b-4420989f68ee" providerId="ADAL" clId="{1419D46A-D05A-4212-A53F-369812DE249E}" dt="2025-09-04T14:59:59.197" v="680" actId="20577"/>
        <pc:sldMkLst>
          <pc:docMk/>
          <pc:sldMk cId="0" sldId="291"/>
        </pc:sldMkLst>
        <pc:spChg chg="mod">
          <ac:chgData name="Cerys Davies" userId="61e71dc1-9594-4277-b52b-4420989f68ee" providerId="ADAL" clId="{1419D46A-D05A-4212-A53F-369812DE249E}" dt="2025-09-04T14:59:59.197" v="680" actId="20577"/>
          <ac:spMkLst>
            <pc:docMk/>
            <pc:sldMk cId="0" sldId="291"/>
            <ac:spMk id="4" creationId="{00000000-0000-0000-0000-000000000000}"/>
          </ac:spMkLst>
        </pc:spChg>
      </pc:sldChg>
      <pc:sldChg chg="delSp modSp mod">
        <pc:chgData name="Cerys Davies" userId="61e71dc1-9594-4277-b52b-4420989f68ee" providerId="ADAL" clId="{1419D46A-D05A-4212-A53F-369812DE249E}" dt="2025-09-04T15:00:40.549" v="685" actId="14100"/>
        <pc:sldMkLst>
          <pc:docMk/>
          <pc:sldMk cId="0" sldId="293"/>
        </pc:sldMkLst>
        <pc:spChg chg="mod">
          <ac:chgData name="Cerys Davies" userId="61e71dc1-9594-4277-b52b-4420989f68ee" providerId="ADAL" clId="{1419D46A-D05A-4212-A53F-369812DE249E}" dt="2025-09-04T15:00:40.549" v="685" actId="14100"/>
          <ac:spMkLst>
            <pc:docMk/>
            <pc:sldMk cId="0" sldId="293"/>
            <ac:spMk id="4" creationId="{00000000-0000-0000-0000-000000000000}"/>
          </ac:spMkLst>
        </pc:spChg>
        <pc:spChg chg="mod">
          <ac:chgData name="Cerys Davies" userId="61e71dc1-9594-4277-b52b-4420989f68ee" providerId="ADAL" clId="{1419D46A-D05A-4212-A53F-369812DE249E}" dt="2025-09-04T15:00:29.241" v="682" actId="14100"/>
          <ac:spMkLst>
            <pc:docMk/>
            <pc:sldMk cId="0" sldId="293"/>
            <ac:spMk id="6" creationId="{00000000-0000-0000-0000-000000000000}"/>
          </ac:spMkLst>
        </pc:spChg>
      </pc:sldChg>
      <pc:sldChg chg="delSp mod">
        <pc:chgData name="Cerys Davies" userId="61e71dc1-9594-4277-b52b-4420989f68ee" providerId="ADAL" clId="{1419D46A-D05A-4212-A53F-369812DE249E}" dt="2025-09-04T15:01:16.374" v="686" actId="478"/>
        <pc:sldMkLst>
          <pc:docMk/>
          <pc:sldMk cId="0" sldId="298"/>
        </pc:sldMkLst>
      </pc:sldChg>
      <pc:sldChg chg="addSp modSp add mod setBg">
        <pc:chgData name="Cerys Davies" userId="61e71dc1-9594-4277-b52b-4420989f68ee" providerId="ADAL" clId="{1419D46A-D05A-4212-A53F-369812DE249E}" dt="2025-09-04T14:30:20.800" v="565" actId="27636"/>
        <pc:sldMkLst>
          <pc:docMk/>
          <pc:sldMk cId="705746210" sldId="302"/>
        </pc:sldMkLst>
        <pc:spChg chg="add mod">
          <ac:chgData name="Cerys Davies" userId="61e71dc1-9594-4277-b52b-4420989f68ee" providerId="ADAL" clId="{1419D46A-D05A-4212-A53F-369812DE249E}" dt="2025-09-04T14:29:45.989" v="556" actId="1076"/>
          <ac:spMkLst>
            <pc:docMk/>
            <pc:sldMk cId="705746210" sldId="302"/>
            <ac:spMk id="2" creationId="{9AE0B3C6-0CA1-C336-61BC-286C3C913FBD}"/>
          </ac:spMkLst>
        </pc:spChg>
        <pc:spChg chg="mod">
          <ac:chgData name="Cerys Davies" userId="61e71dc1-9594-4277-b52b-4420989f68ee" providerId="ADAL" clId="{1419D46A-D05A-4212-A53F-369812DE249E}" dt="2025-09-04T14:29:19.884" v="552" actId="20577"/>
          <ac:spMkLst>
            <pc:docMk/>
            <pc:sldMk cId="705746210" sldId="302"/>
            <ac:spMk id="4" creationId="{FDDCFBFC-C4EB-229C-C66B-B0902E61B77A}"/>
          </ac:spMkLst>
        </pc:spChg>
        <pc:spChg chg="add mod">
          <ac:chgData name="Cerys Davies" userId="61e71dc1-9594-4277-b52b-4420989f68ee" providerId="ADAL" clId="{1419D46A-D05A-4212-A53F-369812DE249E}" dt="2025-09-04T14:30:20.800" v="565" actId="27636"/>
          <ac:spMkLst>
            <pc:docMk/>
            <pc:sldMk cId="705746210" sldId="302"/>
            <ac:spMk id="6" creationId="{47B7ABAF-B86C-3D63-1C10-AC339920E8BA}"/>
          </ac:spMkLst>
        </pc:spChg>
      </pc:sldChg>
      <pc:sldChg chg="modSp new del mod">
        <pc:chgData name="Cerys Davies" userId="61e71dc1-9594-4277-b52b-4420989f68ee" providerId="ADAL" clId="{1419D46A-D05A-4212-A53F-369812DE249E}" dt="2025-09-04T14:30:27.353" v="566" actId="47"/>
        <pc:sldMkLst>
          <pc:docMk/>
          <pc:sldMk cId="1834189830" sldId="303"/>
        </pc:sldMkLst>
      </pc:sldChg>
      <pc:sldChg chg="add">
        <pc:chgData name="Cerys Davies" userId="61e71dc1-9594-4277-b52b-4420989f68ee" providerId="ADAL" clId="{1419D46A-D05A-4212-A53F-369812DE249E}" dt="2025-09-04T14:49:47.627" v="568"/>
        <pc:sldMkLst>
          <pc:docMk/>
          <pc:sldMk cId="2970580858" sldId="309"/>
        </pc:sldMkLst>
      </pc:sldChg>
      <pc:sldChg chg="delSp modSp add mod">
        <pc:chgData name="Cerys Davies" userId="61e71dc1-9594-4277-b52b-4420989f68ee" providerId="ADAL" clId="{1419D46A-D05A-4212-A53F-369812DE249E}" dt="2025-09-04T14:56:45.908" v="668" actId="14100"/>
        <pc:sldMkLst>
          <pc:docMk/>
          <pc:sldMk cId="1872979693" sldId="310"/>
        </pc:sldMkLst>
        <pc:spChg chg="mod">
          <ac:chgData name="Cerys Davies" userId="61e71dc1-9594-4277-b52b-4420989f68ee" providerId="ADAL" clId="{1419D46A-D05A-4212-A53F-369812DE249E}" dt="2025-09-04T14:56:38.498" v="667" actId="14100"/>
          <ac:spMkLst>
            <pc:docMk/>
            <pc:sldMk cId="1872979693" sldId="310"/>
            <ac:spMk id="2" creationId="{051C416D-9D27-75C6-73BB-70E8C6F7634C}"/>
          </ac:spMkLst>
        </pc:spChg>
        <pc:spChg chg="mod">
          <ac:chgData name="Cerys Davies" userId="61e71dc1-9594-4277-b52b-4420989f68ee" providerId="ADAL" clId="{1419D46A-D05A-4212-A53F-369812DE249E}" dt="2025-09-04T14:56:30.682" v="665" actId="1076"/>
          <ac:spMkLst>
            <pc:docMk/>
            <pc:sldMk cId="1872979693" sldId="310"/>
            <ac:spMk id="4" creationId="{0B32B003-8D52-AE20-5841-806E6E5E119A}"/>
          </ac:spMkLst>
        </pc:spChg>
        <pc:spChg chg="mod">
          <ac:chgData name="Cerys Davies" userId="61e71dc1-9594-4277-b52b-4420989f68ee" providerId="ADAL" clId="{1419D46A-D05A-4212-A53F-369812DE249E}" dt="2025-09-04T14:56:25.748" v="664" actId="1076"/>
          <ac:spMkLst>
            <pc:docMk/>
            <pc:sldMk cId="1872979693" sldId="310"/>
            <ac:spMk id="5" creationId="{19BBFFF1-01BB-34D6-F090-99B27D816AB2}"/>
          </ac:spMkLst>
        </pc:spChg>
        <pc:spChg chg="mod">
          <ac:chgData name="Cerys Davies" userId="61e71dc1-9594-4277-b52b-4420989f68ee" providerId="ADAL" clId="{1419D46A-D05A-4212-A53F-369812DE249E}" dt="2025-09-04T14:56:45.908" v="668" actId="14100"/>
          <ac:spMkLst>
            <pc:docMk/>
            <pc:sldMk cId="1872979693" sldId="310"/>
            <ac:spMk id="6" creationId="{C237E2D7-00C6-A545-416C-E97826CFD461}"/>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12.09.2025</a:t>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a:t>
            </a:fld>
            <a:endParaRPr lang="cs-CZ"/>
          </a:p>
        </p:txBody>
      </p:sp>
    </p:spTree>
    <p:extLst>
      <p:ext uri="{BB962C8B-B14F-4D97-AF65-F5344CB8AC3E}">
        <p14:creationId xmlns:p14="http://schemas.microsoft.com/office/powerpoint/2010/main" val="179888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C2D985-4B99-C515-5BD6-D0F1906F814C}"/>
            </a:ext>
          </a:extLst>
        </p:cNvPr>
        <p:cNvGrpSpPr/>
        <p:nvPr/>
      </p:nvGrpSpPr>
      <p:grpSpPr>
        <a:xfrm>
          <a:off x="0" y="0"/>
          <a:ext cx="0" cy="0"/>
          <a:chOff x="0" y="0"/>
          <a:chExt cx="0" cy="0"/>
        </a:xfrm>
      </p:grpSpPr>
      <p:sp>
        <p:nvSpPr>
          <p:cNvPr id="2" name="Header Placeholder 1">
            <a:extLst>
              <a:ext uri="{FF2B5EF4-FFF2-40B4-BE49-F238E27FC236}">
                <a16:creationId xmlns:a16="http://schemas.microsoft.com/office/drawing/2014/main" id="{765402EC-FA2A-861F-B2B6-B445A317A7FE}"/>
              </a:ext>
            </a:extLst>
          </p:cNvPr>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a:extLst>
              <a:ext uri="{FF2B5EF4-FFF2-40B4-BE49-F238E27FC236}">
                <a16:creationId xmlns:a16="http://schemas.microsoft.com/office/drawing/2014/main" id="{1A1B06DD-AB0F-950B-8C79-3DCE6489CD9C}"/>
              </a:ext>
            </a:extLst>
          </p:cNvPr>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a:extLst>
              <a:ext uri="{FF2B5EF4-FFF2-40B4-BE49-F238E27FC236}">
                <a16:creationId xmlns:a16="http://schemas.microsoft.com/office/drawing/2014/main" id="{47A034A2-24CA-AA5E-BC05-A36EC011D5D7}"/>
              </a:ext>
            </a:extLst>
          </p:cNvPr>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a:extLst>
              <a:ext uri="{FF2B5EF4-FFF2-40B4-BE49-F238E27FC236}">
                <a16:creationId xmlns:a16="http://schemas.microsoft.com/office/drawing/2014/main" id="{285DE468-E9BF-06FE-EAA1-539ABC30F86C}"/>
              </a:ext>
            </a:extLst>
          </p:cNvPr>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dirty="0"/>
          </a:p>
        </p:txBody>
      </p:sp>
      <p:sp>
        <p:nvSpPr>
          <p:cNvPr id="6" name="Footer Placeholder 5">
            <a:extLst>
              <a:ext uri="{FF2B5EF4-FFF2-40B4-BE49-F238E27FC236}">
                <a16:creationId xmlns:a16="http://schemas.microsoft.com/office/drawing/2014/main" id="{01213B33-82FC-8BF4-B142-4720D77170B1}"/>
              </a:ext>
            </a:extLst>
          </p:cNvPr>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a:extLst>
              <a:ext uri="{FF2B5EF4-FFF2-40B4-BE49-F238E27FC236}">
                <a16:creationId xmlns:a16="http://schemas.microsoft.com/office/drawing/2014/main" id="{5F06F6B1-97D9-EFFD-6E27-54865469EDAF}"/>
              </a:ext>
            </a:extLst>
          </p:cNvPr>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extLst>
      <p:ext uri="{BB962C8B-B14F-4D97-AF65-F5344CB8AC3E}">
        <p14:creationId xmlns:p14="http://schemas.microsoft.com/office/powerpoint/2010/main" val="81767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E94C57-7607-D6CD-8E7A-C0683E92FBE5}"/>
            </a:ext>
          </a:extLst>
        </p:cNvPr>
        <p:cNvGrpSpPr/>
        <p:nvPr/>
      </p:nvGrpSpPr>
      <p:grpSpPr>
        <a:xfrm>
          <a:off x="0" y="0"/>
          <a:ext cx="0" cy="0"/>
          <a:chOff x="0" y="0"/>
          <a:chExt cx="0" cy="0"/>
        </a:xfrm>
      </p:grpSpPr>
      <p:sp>
        <p:nvSpPr>
          <p:cNvPr id="2" name="Header Placeholder 1">
            <a:extLst>
              <a:ext uri="{FF2B5EF4-FFF2-40B4-BE49-F238E27FC236}">
                <a16:creationId xmlns:a16="http://schemas.microsoft.com/office/drawing/2014/main" id="{B515A285-FC9F-351B-456D-C9E02A0A4076}"/>
              </a:ext>
            </a:extLst>
          </p:cNvPr>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a:extLst>
              <a:ext uri="{FF2B5EF4-FFF2-40B4-BE49-F238E27FC236}">
                <a16:creationId xmlns:a16="http://schemas.microsoft.com/office/drawing/2014/main" id="{E2A92A5B-6D39-FC5E-D237-95E43E174EB2}"/>
              </a:ext>
            </a:extLst>
          </p:cNvPr>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a:extLst>
              <a:ext uri="{FF2B5EF4-FFF2-40B4-BE49-F238E27FC236}">
                <a16:creationId xmlns:a16="http://schemas.microsoft.com/office/drawing/2014/main" id="{D356C1AF-CE07-238E-5936-7BC73E0F4CF2}"/>
              </a:ext>
            </a:extLst>
          </p:cNvPr>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a:extLst>
              <a:ext uri="{FF2B5EF4-FFF2-40B4-BE49-F238E27FC236}">
                <a16:creationId xmlns:a16="http://schemas.microsoft.com/office/drawing/2014/main" id="{1DA11F57-AD30-4F4F-12AC-0E151D89AC90}"/>
              </a:ext>
            </a:extLst>
          </p:cNvPr>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dirty="0"/>
          </a:p>
        </p:txBody>
      </p:sp>
      <p:sp>
        <p:nvSpPr>
          <p:cNvPr id="6" name="Footer Placeholder 5">
            <a:extLst>
              <a:ext uri="{FF2B5EF4-FFF2-40B4-BE49-F238E27FC236}">
                <a16:creationId xmlns:a16="http://schemas.microsoft.com/office/drawing/2014/main" id="{F8E8AED3-ADAB-C3F3-BE17-77D5EB28E50D}"/>
              </a:ext>
            </a:extLst>
          </p:cNvPr>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a:extLst>
              <a:ext uri="{FF2B5EF4-FFF2-40B4-BE49-F238E27FC236}">
                <a16:creationId xmlns:a16="http://schemas.microsoft.com/office/drawing/2014/main" id="{D76E812F-9D4E-2696-0815-871FF60D4158}"/>
              </a:ext>
            </a:extLst>
          </p:cNvPr>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extLst>
      <p:ext uri="{BB962C8B-B14F-4D97-AF65-F5344CB8AC3E}">
        <p14:creationId xmlns:p14="http://schemas.microsoft.com/office/powerpoint/2010/main" val="375613471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71B2431-D351-4C6E-A3CF-9DFAC0E3E050}" type="slidenum">
              <a:rPr lang="cs-CZ" smtClean="0"/>
              <a:t>46</a:t>
            </a:fld>
            <a:endParaRPr lang="cs-CZ"/>
          </a:p>
        </p:txBody>
      </p:sp>
    </p:spTree>
    <p:extLst>
      <p:ext uri="{BB962C8B-B14F-4D97-AF65-F5344CB8AC3E}">
        <p14:creationId xmlns:p14="http://schemas.microsoft.com/office/powerpoint/2010/main" val="31798492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9/12/2025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9/12/2025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9/12/2025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9/12/2025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9/12/2025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9/12/2025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hyperlink" Target="https://www.uwtsd.ac.uk/procedures-academic-appeals-complaints-and-other-student-cases" TargetMode="External"/><Relationship Id="rId2" Type="http://schemas.openxmlformats.org/officeDocument/2006/relationships/hyperlink" Target="https://moodle.uwtsd.ac.uk/course/view.php?id=10416&amp;section=1" TargetMode="Externa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hyperlink" Target="https://whelf-uwtsd.alma.exlibrisgroup.com/leganto/public/44WHELF_UWTSD/lists/8056732510002421?auth=SAML"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13.jpeg"/></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20.svg"/></Relationships>
</file>

<file path=ppt/slides/_rels/slide2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hyperlink" Target="https://www.lawsociety.org.uk/topics/firm-accreditations/conveyancing-quality-scheme" TargetMode="External"/></Relationships>
</file>

<file path=ppt/slides/_rels/slide2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hyperlink" Target="https://beta.gov.wales/land-transaction-tax-calculator" TargetMode="External"/><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hyperlink" Target="https://www.tax.service.gov.uk/calculate-stamp-duty-land-tax/#/intro" TargetMode="External"/></Relationships>
</file>

<file path=ppt/slides/_rels/slide3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hyperlink" Target="https://www.lawsociety.org.uk/topics/property/conveyancing-protocol"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9222" b="-9222"/>
            </a:stretch>
          </a:blipFill>
        </p:spPr>
        <p:txBody>
          <a:bodyPr/>
          <a:lstStyle/>
          <a:p>
            <a:endParaRPr lang="en-GB"/>
          </a:p>
        </p:txBody>
      </p:sp>
      <p:sp>
        <p:nvSpPr>
          <p:cNvPr id="3" name="AutoShape 3"/>
          <p:cNvSpPr/>
          <p:nvPr/>
        </p:nvSpPr>
        <p:spPr>
          <a:xfrm rot="-6759992">
            <a:off x="541494" y="4932028"/>
            <a:ext cx="11361835" cy="410553"/>
          </a:xfrm>
          <a:prstGeom prst="rect">
            <a:avLst/>
          </a:prstGeom>
          <a:solidFill>
            <a:srgbClr val="B6CF61"/>
          </a:solidFill>
        </p:spPr>
        <p:txBody>
          <a:bodyPr/>
          <a:lstStyle/>
          <a:p>
            <a:endParaRPr lang="en-GB"/>
          </a:p>
        </p:txBody>
      </p:sp>
      <p:sp>
        <p:nvSpPr>
          <p:cNvPr id="4" name="AutoShape 4"/>
          <p:cNvSpPr/>
          <p:nvPr/>
        </p:nvSpPr>
        <p:spPr>
          <a:xfrm rot="-6759992">
            <a:off x="-4090136" y="2118027"/>
            <a:ext cx="12732713" cy="7678446"/>
          </a:xfrm>
          <a:prstGeom prst="rect">
            <a:avLst/>
          </a:prstGeom>
          <a:solidFill>
            <a:srgbClr val="292A5A"/>
          </a:solidFill>
        </p:spPr>
        <p:txBody>
          <a:bodyPr/>
          <a:lstStyle/>
          <a:p>
            <a:endParaRPr lang="en-GB"/>
          </a:p>
        </p:txBody>
      </p:sp>
      <p:sp>
        <p:nvSpPr>
          <p:cNvPr id="5" name="AutoShape 5"/>
          <p:cNvSpPr/>
          <p:nvPr/>
        </p:nvSpPr>
        <p:spPr>
          <a:xfrm>
            <a:off x="-2197656" y="8277037"/>
            <a:ext cx="9005773" cy="0"/>
          </a:xfrm>
          <a:prstGeom prst="line">
            <a:avLst/>
          </a:prstGeom>
          <a:ln w="19050" cap="rnd">
            <a:solidFill>
              <a:srgbClr val="FFFFFF"/>
            </a:solidFill>
            <a:prstDash val="solid"/>
            <a:headEnd type="none" w="sm" len="sm"/>
            <a:tailEnd type="none" w="sm" len="sm"/>
          </a:ln>
        </p:spPr>
        <p:txBody>
          <a:bodyPr/>
          <a:lstStyle/>
          <a:p>
            <a:endParaRPr lang="en-GB"/>
          </a:p>
        </p:txBody>
      </p:sp>
      <p:sp>
        <p:nvSpPr>
          <p:cNvPr id="6" name="Freeform 6"/>
          <p:cNvSpPr/>
          <p:nvPr/>
        </p:nvSpPr>
        <p:spPr>
          <a:xfrm>
            <a:off x="237326" y="172901"/>
            <a:ext cx="3484344" cy="1232050"/>
          </a:xfrm>
          <a:custGeom>
            <a:avLst/>
            <a:gdLst/>
            <a:ahLst/>
            <a:cxnLst/>
            <a:rect l="l" t="t" r="r" b="b"/>
            <a:pathLst>
              <a:path w="3484344" h="1232050">
                <a:moveTo>
                  <a:pt x="0" y="0"/>
                </a:moveTo>
                <a:lnTo>
                  <a:pt x="3484344" y="0"/>
                </a:lnTo>
                <a:lnTo>
                  <a:pt x="3484344" y="1232050"/>
                </a:lnTo>
                <a:lnTo>
                  <a:pt x="0" y="1232050"/>
                </a:lnTo>
                <a:lnTo>
                  <a:pt x="0" y="0"/>
                </a:lnTo>
                <a:close/>
              </a:path>
            </a:pathLst>
          </a:custGeom>
          <a:blipFill>
            <a:blip r:embed="rId4"/>
            <a:stretch>
              <a:fillRect t="-90044" r="-755" b="-94900"/>
            </a:stretch>
          </a:blipFill>
        </p:spPr>
        <p:txBody>
          <a:bodyPr/>
          <a:lstStyle/>
          <a:p>
            <a:endParaRPr lang="en-GB"/>
          </a:p>
        </p:txBody>
      </p:sp>
      <p:sp>
        <p:nvSpPr>
          <p:cNvPr id="7" name="AutoShape 7"/>
          <p:cNvSpPr/>
          <p:nvPr/>
        </p:nvSpPr>
        <p:spPr>
          <a:xfrm>
            <a:off x="-4163536" y="5529868"/>
            <a:ext cx="9005773" cy="0"/>
          </a:xfrm>
          <a:prstGeom prst="line">
            <a:avLst/>
          </a:prstGeom>
          <a:ln w="19050" cap="rnd">
            <a:solidFill>
              <a:srgbClr val="FFFFFF"/>
            </a:solidFill>
            <a:prstDash val="solid"/>
            <a:headEnd type="none" w="sm" len="sm"/>
            <a:tailEnd type="none" w="sm" len="sm"/>
          </a:ln>
        </p:spPr>
        <p:txBody>
          <a:bodyPr/>
          <a:lstStyle/>
          <a:p>
            <a:endParaRPr lang="en-GB"/>
          </a:p>
        </p:txBody>
      </p:sp>
      <p:grpSp>
        <p:nvGrpSpPr>
          <p:cNvPr id="8" name="Group 8"/>
          <p:cNvGrpSpPr/>
          <p:nvPr/>
        </p:nvGrpSpPr>
        <p:grpSpPr>
          <a:xfrm>
            <a:off x="1184685" y="2057400"/>
            <a:ext cx="3086100" cy="3086100"/>
            <a:chOff x="0" y="0"/>
            <a:chExt cx="812800" cy="812800"/>
          </a:xfrm>
        </p:grpSpPr>
        <p:sp>
          <p:nvSpPr>
            <p:cNvPr id="9" name="Freeform 9"/>
            <p:cNvSpPr/>
            <p:nvPr/>
          </p:nvSpPr>
          <p:spPr>
            <a:xfrm>
              <a:off x="0" y="0"/>
              <a:ext cx="812800" cy="812800"/>
            </a:xfrm>
            <a:custGeom>
              <a:avLst/>
              <a:gdLst/>
              <a:ahLst/>
              <a:cxnLst/>
              <a:rect l="l" t="t" r="r" b="b"/>
              <a:pathLst>
                <a:path w="812800" h="812800">
                  <a:moveTo>
                    <a:pt x="0" y="0"/>
                  </a:moveTo>
                  <a:lnTo>
                    <a:pt x="812800" y="0"/>
                  </a:lnTo>
                  <a:lnTo>
                    <a:pt x="812800" y="812800"/>
                  </a:lnTo>
                  <a:lnTo>
                    <a:pt x="0" y="812800"/>
                  </a:lnTo>
                  <a:close/>
                </a:path>
              </a:pathLst>
            </a:custGeom>
            <a:solidFill>
              <a:srgbClr val="292A5A"/>
            </a:solidFill>
          </p:spPr>
          <p:txBody>
            <a:bodyPr/>
            <a:lstStyle/>
            <a:p>
              <a:endParaRPr lang="en-GB"/>
            </a:p>
          </p:txBody>
        </p:sp>
        <p:sp>
          <p:nvSpPr>
            <p:cNvPr id="10" name="TextBox 10"/>
            <p:cNvSpPr txBox="1"/>
            <p:nvPr/>
          </p:nvSpPr>
          <p:spPr>
            <a:xfrm>
              <a:off x="0" y="-38100"/>
              <a:ext cx="812800" cy="850900"/>
            </a:xfrm>
            <a:prstGeom prst="rect">
              <a:avLst/>
            </a:prstGeom>
          </p:spPr>
          <p:txBody>
            <a:bodyPr lIns="50800" tIns="50800" rIns="50800" bIns="50800" rtlCol="0" anchor="ctr"/>
            <a:lstStyle/>
            <a:p>
              <a:pPr algn="ctr">
                <a:lnSpc>
                  <a:spcPts val="2659"/>
                </a:lnSpc>
                <a:spcBef>
                  <a:spcPct val="0"/>
                </a:spcBef>
              </a:pPr>
              <a:endParaRPr/>
            </a:p>
          </p:txBody>
        </p:sp>
      </p:grpSp>
      <p:sp>
        <p:nvSpPr>
          <p:cNvPr id="11" name="TextBox 11"/>
          <p:cNvSpPr txBox="1"/>
          <p:nvPr/>
        </p:nvSpPr>
        <p:spPr>
          <a:xfrm>
            <a:off x="339350" y="6892686"/>
            <a:ext cx="7008801" cy="1384351"/>
          </a:xfrm>
          <a:prstGeom prst="rect">
            <a:avLst/>
          </a:prstGeom>
        </p:spPr>
        <p:txBody>
          <a:bodyPr lIns="0" tIns="0" rIns="0" bIns="0" rtlCol="0" anchor="t">
            <a:spAutoFit/>
          </a:bodyPr>
          <a:lstStyle/>
          <a:p>
            <a:pPr algn="l">
              <a:lnSpc>
                <a:spcPts val="5240"/>
              </a:lnSpc>
            </a:pPr>
            <a:r>
              <a:rPr lang="en-US" sz="5888" b="1">
                <a:solidFill>
                  <a:srgbClr val="FFFFFF"/>
                </a:solidFill>
                <a:latin typeface="Glacial Indifference Bold"/>
                <a:ea typeface="Glacial Indifference Bold"/>
                <a:cs typeface="Glacial Indifference Bold"/>
                <a:sym typeface="Glacial Indifference Bold"/>
              </a:rPr>
              <a:t>INTRODUCTION TO CONVEYANCING </a:t>
            </a:r>
          </a:p>
        </p:txBody>
      </p:sp>
      <p:sp>
        <p:nvSpPr>
          <p:cNvPr id="12" name="TextBox 12"/>
          <p:cNvSpPr txBox="1"/>
          <p:nvPr/>
        </p:nvSpPr>
        <p:spPr>
          <a:xfrm>
            <a:off x="339350" y="5625118"/>
            <a:ext cx="6239699" cy="481863"/>
          </a:xfrm>
          <a:prstGeom prst="rect">
            <a:avLst/>
          </a:prstGeom>
        </p:spPr>
        <p:txBody>
          <a:bodyPr lIns="0" tIns="0" rIns="0" bIns="0" rtlCol="0" anchor="t">
            <a:spAutoFit/>
          </a:bodyPr>
          <a:lstStyle/>
          <a:p>
            <a:pPr algn="l">
              <a:lnSpc>
                <a:spcPts val="3510"/>
              </a:lnSpc>
            </a:pPr>
            <a:r>
              <a:rPr lang="en-US" sz="3774" b="1">
                <a:solidFill>
                  <a:srgbClr val="FFFFFF"/>
                </a:solidFill>
                <a:latin typeface="Glacial Indifference Bold"/>
                <a:ea typeface="Glacial Indifference Bold"/>
                <a:cs typeface="Glacial Indifference Bold"/>
                <a:sym typeface="Glacial Indifference Bold"/>
              </a:rPr>
              <a:t>CONVEYANCING</a:t>
            </a:r>
          </a:p>
        </p:txBody>
      </p:sp>
      <p:sp>
        <p:nvSpPr>
          <p:cNvPr id="14" name="TextBox 14"/>
          <p:cNvSpPr txBox="1"/>
          <p:nvPr/>
        </p:nvSpPr>
        <p:spPr>
          <a:xfrm>
            <a:off x="339350" y="6148774"/>
            <a:ext cx="5492434" cy="770932"/>
          </a:xfrm>
          <a:prstGeom prst="rect">
            <a:avLst/>
          </a:prstGeom>
        </p:spPr>
        <p:txBody>
          <a:bodyPr lIns="0" tIns="0" rIns="0" bIns="0" rtlCol="0" anchor="t">
            <a:spAutoFit/>
          </a:bodyPr>
          <a:lstStyle/>
          <a:p>
            <a:pPr algn="l">
              <a:lnSpc>
                <a:spcPts val="5582"/>
              </a:lnSpc>
            </a:pPr>
            <a:r>
              <a:rPr lang="en-US" sz="6272" b="1">
                <a:solidFill>
                  <a:srgbClr val="FED307"/>
                </a:solidFill>
                <a:latin typeface="Glacial Indifference Bold"/>
                <a:ea typeface="Glacial Indifference Bold"/>
                <a:cs typeface="Glacial Indifference Bold"/>
                <a:sym typeface="Glacial Indifference Bold"/>
              </a:rPr>
              <a:t>UNIT 1:</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flipH="1">
            <a:off x="0" y="0"/>
            <a:ext cx="18288000" cy="10287000"/>
          </a:xfrm>
          <a:custGeom>
            <a:avLst/>
            <a:gdLst/>
            <a:ahLst/>
            <a:cxnLst/>
            <a:rect l="l" t="t" r="r" b="b"/>
            <a:pathLst>
              <a:path w="18288000" h="10287000">
                <a:moveTo>
                  <a:pt x="18288000" y="0"/>
                </a:moveTo>
                <a:lnTo>
                  <a:pt x="0" y="0"/>
                </a:lnTo>
                <a:lnTo>
                  <a:pt x="0" y="10287000"/>
                </a:lnTo>
                <a:lnTo>
                  <a:pt x="18288000" y="10287000"/>
                </a:lnTo>
                <a:lnTo>
                  <a:pt x="18288000" y="0"/>
                </a:lnTo>
                <a:close/>
              </a:path>
            </a:pathLst>
          </a:custGeom>
          <a:blipFill>
            <a:blip r:embed="rId2"/>
            <a:stretch>
              <a:fillRect t="-9333" b="-9333"/>
            </a:stretch>
          </a:blipFill>
        </p:spPr>
        <p:txBody>
          <a:bodyPr/>
          <a:lstStyle/>
          <a:p>
            <a:endParaRPr lang="en-GB"/>
          </a:p>
        </p:txBody>
      </p:sp>
      <p:sp>
        <p:nvSpPr>
          <p:cNvPr id="3" name="Freeform 3"/>
          <p:cNvSpPr/>
          <p:nvPr/>
        </p:nvSpPr>
        <p:spPr>
          <a:xfrm rot="-1753206">
            <a:off x="-1113304" y="4354356"/>
            <a:ext cx="25783492" cy="9586163"/>
          </a:xfrm>
          <a:custGeom>
            <a:avLst/>
            <a:gdLst/>
            <a:ahLst/>
            <a:cxnLst/>
            <a:rect l="l" t="t" r="r" b="b"/>
            <a:pathLst>
              <a:path w="25783492" h="9586163">
                <a:moveTo>
                  <a:pt x="0" y="0"/>
                </a:moveTo>
                <a:lnTo>
                  <a:pt x="25783493" y="0"/>
                </a:lnTo>
                <a:lnTo>
                  <a:pt x="25783493" y="9586162"/>
                </a:lnTo>
                <a:lnTo>
                  <a:pt x="0" y="9586162"/>
                </a:lnTo>
                <a:lnTo>
                  <a:pt x="0" y="0"/>
                </a:lnTo>
                <a:close/>
              </a:path>
            </a:pathLst>
          </a:custGeom>
          <a:blipFill>
            <a:blip r:embed="rId3">
              <a:alphaModFix amt="5000"/>
            </a:blip>
            <a:stretch>
              <a:fillRect t="-39492" b="-39492"/>
            </a:stretch>
          </a:blipFill>
        </p:spPr>
        <p:txBody>
          <a:bodyPr/>
          <a:lstStyle/>
          <a:p>
            <a:endParaRPr lang="en-GB"/>
          </a:p>
        </p:txBody>
      </p:sp>
      <p:sp>
        <p:nvSpPr>
          <p:cNvPr id="4" name="Freeform 4"/>
          <p:cNvSpPr/>
          <p:nvPr/>
        </p:nvSpPr>
        <p:spPr>
          <a:xfrm flipH="1">
            <a:off x="6009980" y="-995510"/>
            <a:ext cx="12278020" cy="12278020"/>
          </a:xfrm>
          <a:custGeom>
            <a:avLst/>
            <a:gdLst/>
            <a:ahLst/>
            <a:cxnLst/>
            <a:rect l="l" t="t" r="r" b="b"/>
            <a:pathLst>
              <a:path w="12278020" h="12278020">
                <a:moveTo>
                  <a:pt x="12278020" y="0"/>
                </a:moveTo>
                <a:lnTo>
                  <a:pt x="0" y="0"/>
                </a:lnTo>
                <a:lnTo>
                  <a:pt x="0" y="12278020"/>
                </a:lnTo>
                <a:lnTo>
                  <a:pt x="12278020" y="12278020"/>
                </a:lnTo>
                <a:lnTo>
                  <a:pt x="12278020" y="0"/>
                </a:lnTo>
                <a:close/>
              </a:path>
            </a:pathLst>
          </a:custGeom>
          <a:blipFill>
            <a:blip r:embed="rId4">
              <a:alphaModFix amt="19999"/>
              <a:extLst>
                <a:ext uri="{96DAC541-7B7A-43D3-8B79-37D633B846F1}">
                  <asvg:svgBlip xmlns:asvg="http://schemas.microsoft.com/office/drawing/2016/SVG/main" r:embed="rId5"/>
                </a:ext>
              </a:extLst>
            </a:blip>
            <a:stretch>
              <a:fillRect/>
            </a:stretch>
          </a:blipFill>
        </p:spPr>
        <p:txBody>
          <a:bodyPr/>
          <a:lstStyle/>
          <a:p>
            <a:endParaRPr lang="en-GB"/>
          </a:p>
        </p:txBody>
      </p:sp>
      <p:sp>
        <p:nvSpPr>
          <p:cNvPr id="5" name="AutoShape 5"/>
          <p:cNvSpPr/>
          <p:nvPr/>
        </p:nvSpPr>
        <p:spPr>
          <a:xfrm>
            <a:off x="8312082" y="3410046"/>
            <a:ext cx="14608661" cy="5104920"/>
          </a:xfrm>
          <a:prstGeom prst="rect">
            <a:avLst/>
          </a:prstGeom>
          <a:solidFill>
            <a:srgbClr val="292A5A"/>
          </a:solidFill>
        </p:spPr>
        <p:txBody>
          <a:bodyPr/>
          <a:lstStyle/>
          <a:p>
            <a:endParaRPr lang="en-GB"/>
          </a:p>
        </p:txBody>
      </p:sp>
      <p:grpSp>
        <p:nvGrpSpPr>
          <p:cNvPr id="6" name="Group 6"/>
          <p:cNvGrpSpPr/>
          <p:nvPr/>
        </p:nvGrpSpPr>
        <p:grpSpPr>
          <a:xfrm>
            <a:off x="-191081" y="-135528"/>
            <a:ext cx="13958449" cy="1485076"/>
            <a:chOff x="0" y="0"/>
            <a:chExt cx="3676299" cy="391131"/>
          </a:xfrm>
        </p:grpSpPr>
        <p:sp>
          <p:nvSpPr>
            <p:cNvPr id="7" name="Freeform 7"/>
            <p:cNvSpPr/>
            <p:nvPr/>
          </p:nvSpPr>
          <p:spPr>
            <a:xfrm>
              <a:off x="0" y="0"/>
              <a:ext cx="3676299" cy="391131"/>
            </a:xfrm>
            <a:custGeom>
              <a:avLst/>
              <a:gdLst/>
              <a:ahLst/>
              <a:cxnLst/>
              <a:rect l="l" t="t" r="r" b="b"/>
              <a:pathLst>
                <a:path w="3676299" h="391131">
                  <a:moveTo>
                    <a:pt x="28287" y="0"/>
                  </a:moveTo>
                  <a:lnTo>
                    <a:pt x="3648013" y="0"/>
                  </a:lnTo>
                  <a:cubicBezTo>
                    <a:pt x="3655515" y="0"/>
                    <a:pt x="3662709" y="2980"/>
                    <a:pt x="3668014" y="8285"/>
                  </a:cubicBezTo>
                  <a:cubicBezTo>
                    <a:pt x="3673319" y="13590"/>
                    <a:pt x="3676299" y="20785"/>
                    <a:pt x="3676299" y="28287"/>
                  </a:cubicBezTo>
                  <a:lnTo>
                    <a:pt x="3676299" y="362844"/>
                  </a:lnTo>
                  <a:cubicBezTo>
                    <a:pt x="3676299" y="370347"/>
                    <a:pt x="3673319" y="377541"/>
                    <a:pt x="3668014" y="382846"/>
                  </a:cubicBezTo>
                  <a:cubicBezTo>
                    <a:pt x="3662709" y="388151"/>
                    <a:pt x="3655515" y="391131"/>
                    <a:pt x="3648013" y="391131"/>
                  </a:cubicBezTo>
                  <a:lnTo>
                    <a:pt x="28287" y="391131"/>
                  </a:lnTo>
                  <a:cubicBezTo>
                    <a:pt x="20785" y="391131"/>
                    <a:pt x="13590" y="388151"/>
                    <a:pt x="8285" y="382846"/>
                  </a:cubicBezTo>
                  <a:cubicBezTo>
                    <a:pt x="2980" y="377541"/>
                    <a:pt x="0" y="370347"/>
                    <a:pt x="0" y="362844"/>
                  </a:cubicBezTo>
                  <a:lnTo>
                    <a:pt x="0" y="28287"/>
                  </a:lnTo>
                  <a:cubicBezTo>
                    <a:pt x="0" y="20785"/>
                    <a:pt x="2980" y="13590"/>
                    <a:pt x="8285" y="8285"/>
                  </a:cubicBezTo>
                  <a:cubicBezTo>
                    <a:pt x="13590" y="2980"/>
                    <a:pt x="20785" y="0"/>
                    <a:pt x="28287" y="0"/>
                  </a:cubicBezTo>
                  <a:close/>
                </a:path>
              </a:pathLst>
            </a:custGeom>
            <a:solidFill>
              <a:srgbClr val="FED307">
                <a:alpha val="69804"/>
              </a:srgbClr>
            </a:solidFill>
          </p:spPr>
          <p:txBody>
            <a:bodyPr/>
            <a:lstStyle/>
            <a:p>
              <a:endParaRPr lang="en-GB"/>
            </a:p>
          </p:txBody>
        </p:sp>
        <p:sp>
          <p:nvSpPr>
            <p:cNvPr id="8" name="TextBox 8"/>
            <p:cNvSpPr txBox="1"/>
            <p:nvPr/>
          </p:nvSpPr>
          <p:spPr>
            <a:xfrm>
              <a:off x="0" y="-209550"/>
              <a:ext cx="3676299" cy="600681"/>
            </a:xfrm>
            <a:prstGeom prst="rect">
              <a:avLst/>
            </a:prstGeom>
          </p:spPr>
          <p:txBody>
            <a:bodyPr lIns="50800" tIns="50800" rIns="50800" bIns="50800" rtlCol="0" anchor="ctr"/>
            <a:lstStyle/>
            <a:p>
              <a:pPr algn="ctr">
                <a:lnSpc>
                  <a:spcPts val="5200"/>
                </a:lnSpc>
              </a:pPr>
              <a:endParaRPr/>
            </a:p>
          </p:txBody>
        </p:sp>
      </p:grpSp>
      <p:sp>
        <p:nvSpPr>
          <p:cNvPr id="9" name="TextBox 9"/>
          <p:cNvSpPr txBox="1"/>
          <p:nvPr/>
        </p:nvSpPr>
        <p:spPr>
          <a:xfrm>
            <a:off x="8606991" y="3554298"/>
            <a:ext cx="9681009" cy="4806892"/>
          </a:xfrm>
          <a:prstGeom prst="rect">
            <a:avLst/>
          </a:prstGeom>
        </p:spPr>
        <p:txBody>
          <a:bodyPr lIns="0" tIns="0" rIns="0" bIns="0" rtlCol="0" anchor="t">
            <a:spAutoFit/>
          </a:bodyPr>
          <a:lstStyle/>
          <a:p>
            <a:pPr algn="l">
              <a:lnSpc>
                <a:spcPts val="4791"/>
              </a:lnSpc>
            </a:pPr>
            <a:r>
              <a:rPr lang="en-US" sz="3993" b="1" spc="3">
                <a:solidFill>
                  <a:srgbClr val="FED307"/>
                </a:solidFill>
                <a:latin typeface="Glacial Indifference Bold"/>
                <a:ea typeface="Glacial Indifference Bold"/>
                <a:cs typeface="Glacial Indifference Bold"/>
                <a:sym typeface="Glacial Indifference Bold"/>
              </a:rPr>
              <a:t>Contents</a:t>
            </a:r>
          </a:p>
          <a:p>
            <a:pPr marL="862160" lvl="1" indent="-431080" algn="l">
              <a:lnSpc>
                <a:spcPts val="4791"/>
              </a:lnSpc>
              <a:buFont typeface="Arial"/>
              <a:buChar char="•"/>
            </a:pPr>
            <a:r>
              <a:rPr lang="en-US" sz="3993" spc="3">
                <a:solidFill>
                  <a:srgbClr val="FFFFFF"/>
                </a:solidFill>
                <a:latin typeface="Glacial Indifference"/>
                <a:ea typeface="Glacial Indifference"/>
                <a:cs typeface="Glacial Indifference"/>
                <a:sym typeface="Glacial Indifference"/>
              </a:rPr>
              <a:t>Understanding how to succeed in conveyancing</a:t>
            </a:r>
          </a:p>
          <a:p>
            <a:pPr marL="862160" lvl="1" indent="-431080" algn="l">
              <a:lnSpc>
                <a:spcPts val="4791"/>
              </a:lnSpc>
              <a:buFont typeface="Arial"/>
              <a:buChar char="•"/>
            </a:pPr>
            <a:r>
              <a:rPr lang="en-US" sz="3993" spc="3">
                <a:solidFill>
                  <a:srgbClr val="FFFFFF"/>
                </a:solidFill>
                <a:latin typeface="Glacial Indifference"/>
                <a:ea typeface="Glacial Indifference"/>
                <a:cs typeface="Glacial Indifference"/>
                <a:sym typeface="Glacial Indifference"/>
              </a:rPr>
              <a:t>Recapping principles of land law</a:t>
            </a:r>
          </a:p>
          <a:p>
            <a:pPr marL="862160" lvl="1" indent="-431080" algn="l">
              <a:lnSpc>
                <a:spcPts val="4791"/>
              </a:lnSpc>
              <a:buFont typeface="Arial"/>
              <a:buChar char="•"/>
            </a:pPr>
            <a:r>
              <a:rPr lang="en-US" sz="3993" spc="3">
                <a:solidFill>
                  <a:srgbClr val="FFFFFF"/>
                </a:solidFill>
                <a:latin typeface="Glacial Indifference"/>
                <a:ea typeface="Glacial Indifference"/>
                <a:cs typeface="Glacial Indifference"/>
                <a:sym typeface="Glacial Indifference"/>
              </a:rPr>
              <a:t>Overview of conveyancing </a:t>
            </a:r>
          </a:p>
          <a:p>
            <a:pPr marL="862160" lvl="1" indent="-431080" algn="l">
              <a:lnSpc>
                <a:spcPts val="4791"/>
              </a:lnSpc>
              <a:buFont typeface="Arial"/>
              <a:buChar char="•"/>
            </a:pPr>
            <a:r>
              <a:rPr lang="en-US" sz="3993" spc="3">
                <a:solidFill>
                  <a:srgbClr val="FFFFFF"/>
                </a:solidFill>
                <a:latin typeface="Glacial Indifference"/>
                <a:ea typeface="Glacial Indifference"/>
                <a:cs typeface="Glacial Indifference"/>
                <a:sym typeface="Glacial Indifference"/>
              </a:rPr>
              <a:t>Introducing fees and taxes</a:t>
            </a:r>
          </a:p>
          <a:p>
            <a:pPr marL="862160" lvl="1" indent="-431080" algn="l">
              <a:lnSpc>
                <a:spcPts val="4791"/>
              </a:lnSpc>
              <a:buFont typeface="Arial"/>
              <a:buChar char="•"/>
            </a:pPr>
            <a:r>
              <a:rPr lang="en-US" sz="3993" spc="3">
                <a:solidFill>
                  <a:srgbClr val="FFFFFF"/>
                </a:solidFill>
                <a:latin typeface="Glacial Indifference"/>
                <a:ea typeface="Glacial Indifference"/>
                <a:cs typeface="Glacial Indifference"/>
                <a:sym typeface="Glacial Indifference"/>
              </a:rPr>
              <a:t>Conveyancing ethics and professional practice</a:t>
            </a:r>
          </a:p>
        </p:txBody>
      </p:sp>
      <p:sp>
        <p:nvSpPr>
          <p:cNvPr id="10" name="TextBox 10"/>
          <p:cNvSpPr txBox="1"/>
          <p:nvPr/>
        </p:nvSpPr>
        <p:spPr>
          <a:xfrm>
            <a:off x="147641" y="83820"/>
            <a:ext cx="13443950" cy="944880"/>
          </a:xfrm>
          <a:prstGeom prst="rect">
            <a:avLst/>
          </a:prstGeom>
        </p:spPr>
        <p:txBody>
          <a:bodyPr lIns="0" tIns="0" rIns="0" bIns="0" rtlCol="0" anchor="t">
            <a:spAutoFit/>
          </a:bodyPr>
          <a:lstStyle/>
          <a:p>
            <a:pPr algn="just">
              <a:lnSpc>
                <a:spcPts val="7800"/>
              </a:lnSpc>
            </a:pPr>
            <a:r>
              <a:rPr lang="en-US" sz="5200" b="1">
                <a:solidFill>
                  <a:srgbClr val="292A5A"/>
                </a:solidFill>
                <a:latin typeface="Glacial Indifference Bold"/>
                <a:ea typeface="Glacial Indifference Bold"/>
                <a:cs typeface="Glacial Indifference Bold"/>
                <a:sym typeface="Glacial Indifference Bold"/>
              </a:rPr>
              <a:t>UNIT 1: INTRODUCTION TO CONVEYANCING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292A5A"/>
        </a:solidFill>
        <a:effectLst/>
      </p:bgPr>
    </p:bg>
    <p:spTree>
      <p:nvGrpSpPr>
        <p:cNvPr id="1" name=""/>
        <p:cNvGrpSpPr/>
        <p:nvPr/>
      </p:nvGrpSpPr>
      <p:grpSpPr>
        <a:xfrm>
          <a:off x="0" y="0"/>
          <a:ext cx="0" cy="0"/>
          <a:chOff x="0" y="0"/>
          <a:chExt cx="0" cy="0"/>
        </a:xfrm>
      </p:grpSpPr>
      <p:sp>
        <p:nvSpPr>
          <p:cNvPr id="2" name="AutoShape 2"/>
          <p:cNvSpPr/>
          <p:nvPr/>
        </p:nvSpPr>
        <p:spPr>
          <a:xfrm>
            <a:off x="11589837" y="9736180"/>
            <a:ext cx="6698163" cy="550820"/>
          </a:xfrm>
          <a:prstGeom prst="rect">
            <a:avLst/>
          </a:prstGeom>
          <a:solidFill>
            <a:srgbClr val="FED307"/>
          </a:solidFill>
        </p:spPr>
        <p:txBody>
          <a:bodyPr/>
          <a:lstStyle/>
          <a:p>
            <a:endParaRPr lang="en-GB"/>
          </a:p>
        </p:txBody>
      </p:sp>
      <p:sp>
        <p:nvSpPr>
          <p:cNvPr id="3" name="AutoShape 3"/>
          <p:cNvSpPr/>
          <p:nvPr/>
        </p:nvSpPr>
        <p:spPr>
          <a:xfrm>
            <a:off x="0" y="0"/>
            <a:ext cx="14417942" cy="771525"/>
          </a:xfrm>
          <a:prstGeom prst="rect">
            <a:avLst/>
          </a:prstGeom>
          <a:solidFill>
            <a:srgbClr val="E65485"/>
          </a:solidFill>
        </p:spPr>
        <p:txBody>
          <a:bodyPr/>
          <a:lstStyle/>
          <a:p>
            <a:endParaRPr lang="en-GB"/>
          </a:p>
        </p:txBody>
      </p:sp>
      <p:sp>
        <p:nvSpPr>
          <p:cNvPr id="4" name="TextBox 4"/>
          <p:cNvSpPr txBox="1"/>
          <p:nvPr/>
        </p:nvSpPr>
        <p:spPr>
          <a:xfrm>
            <a:off x="1028700" y="447675"/>
            <a:ext cx="15734201" cy="1729435"/>
          </a:xfrm>
          <a:prstGeom prst="rect">
            <a:avLst/>
          </a:prstGeom>
        </p:spPr>
        <p:txBody>
          <a:bodyPr lIns="0" tIns="0" rIns="0" bIns="0" rtlCol="0" anchor="t">
            <a:spAutoFit/>
          </a:bodyPr>
          <a:lstStyle/>
          <a:p>
            <a:pPr algn="just">
              <a:lnSpc>
                <a:spcPts val="15081"/>
              </a:lnSpc>
            </a:pPr>
            <a:r>
              <a:rPr lang="en-US" sz="7540" b="1">
                <a:solidFill>
                  <a:srgbClr val="FED307"/>
                </a:solidFill>
                <a:latin typeface="Glacial Indifference Bold"/>
                <a:ea typeface="Glacial Indifference Bold"/>
                <a:cs typeface="Glacial Indifference Bold"/>
                <a:sym typeface="Glacial Indifference Bold"/>
              </a:rPr>
              <a:t>UNIT 1:</a:t>
            </a:r>
            <a:r>
              <a:rPr lang="en-US" sz="7540" b="1">
                <a:solidFill>
                  <a:srgbClr val="FFFFFF"/>
                </a:solidFill>
                <a:latin typeface="Glacial Indifference Bold"/>
                <a:ea typeface="Glacial Indifference Bold"/>
                <a:cs typeface="Glacial Indifference Bold"/>
                <a:sym typeface="Glacial Indifference Bold"/>
              </a:rPr>
              <a:t> LEARNING OUTCOMES</a:t>
            </a:r>
          </a:p>
        </p:txBody>
      </p:sp>
      <p:sp>
        <p:nvSpPr>
          <p:cNvPr id="5" name="TextBox 5"/>
          <p:cNvSpPr txBox="1"/>
          <p:nvPr/>
        </p:nvSpPr>
        <p:spPr>
          <a:xfrm>
            <a:off x="1028700" y="2156069"/>
            <a:ext cx="15734201" cy="4434843"/>
          </a:xfrm>
          <a:prstGeom prst="rect">
            <a:avLst/>
          </a:prstGeom>
        </p:spPr>
        <p:txBody>
          <a:bodyPr lIns="0" tIns="0" rIns="0" bIns="0" rtlCol="0" anchor="t">
            <a:spAutoFit/>
          </a:bodyPr>
          <a:lstStyle/>
          <a:p>
            <a:pPr marL="777234" lvl="1" indent="-388617" algn="l">
              <a:lnSpc>
                <a:spcPts val="7199"/>
              </a:lnSpc>
              <a:buFont typeface="Arial"/>
              <a:buChar char="•"/>
            </a:pPr>
            <a:r>
              <a:rPr lang="en-US" sz="3599" spc="71">
                <a:solidFill>
                  <a:srgbClr val="FFFFFF"/>
                </a:solidFill>
                <a:latin typeface="Glacial Indifference"/>
                <a:ea typeface="Glacial Indifference"/>
                <a:cs typeface="Glacial Indifference"/>
                <a:sym typeface="Glacial Indifference"/>
              </a:rPr>
              <a:t>Explain how to succeed in Conveyancing</a:t>
            </a:r>
          </a:p>
          <a:p>
            <a:pPr marL="777234" lvl="1" indent="-388617" algn="l">
              <a:lnSpc>
                <a:spcPts val="7199"/>
              </a:lnSpc>
              <a:buFont typeface="Arial"/>
              <a:buChar char="•"/>
            </a:pPr>
            <a:r>
              <a:rPr lang="en-US" sz="3599" spc="71">
                <a:solidFill>
                  <a:srgbClr val="FFFFFF"/>
                </a:solidFill>
                <a:latin typeface="Glacial Indifference"/>
                <a:ea typeface="Glacial Indifference"/>
                <a:cs typeface="Glacial Indifference"/>
                <a:sym typeface="Glacial Indifference"/>
              </a:rPr>
              <a:t>Explain underpinning principles of land law relevant to conveyancing</a:t>
            </a:r>
          </a:p>
          <a:p>
            <a:pPr marL="777234" lvl="1" indent="-388617" algn="l">
              <a:lnSpc>
                <a:spcPts val="7199"/>
              </a:lnSpc>
              <a:buFont typeface="Arial"/>
              <a:buChar char="•"/>
            </a:pPr>
            <a:r>
              <a:rPr lang="en-US" sz="3599" spc="71">
                <a:solidFill>
                  <a:srgbClr val="FFFFFF"/>
                </a:solidFill>
                <a:latin typeface="Glacial Indifference"/>
                <a:ea typeface="Glacial Indifference"/>
                <a:cs typeface="Glacial Indifference"/>
                <a:sym typeface="Glacial Indifference"/>
              </a:rPr>
              <a:t>Outline the conveyancing process and key considerations at each stage</a:t>
            </a:r>
          </a:p>
          <a:p>
            <a:pPr marL="777234" lvl="1" indent="-388617" algn="l">
              <a:lnSpc>
                <a:spcPts val="7199"/>
              </a:lnSpc>
              <a:buFont typeface="Arial"/>
              <a:buChar char="•"/>
            </a:pPr>
            <a:r>
              <a:rPr lang="en-US" sz="3599" spc="71">
                <a:solidFill>
                  <a:srgbClr val="FFFFFF"/>
                </a:solidFill>
                <a:latin typeface="Glacial Indifference"/>
                <a:ea typeface="Glacial Indifference"/>
                <a:cs typeface="Glacial Indifference"/>
                <a:sym typeface="Glacial Indifference"/>
              </a:rPr>
              <a:t>Apply principles of professional practice and ethics to conveyancing</a:t>
            </a:r>
          </a:p>
          <a:p>
            <a:pPr marL="777234" lvl="1" indent="-388617" algn="l">
              <a:lnSpc>
                <a:spcPts val="7199"/>
              </a:lnSpc>
              <a:buFont typeface="Arial"/>
              <a:buChar char="•"/>
            </a:pPr>
            <a:r>
              <a:rPr lang="en-US" sz="3599" spc="71">
                <a:solidFill>
                  <a:srgbClr val="FFFFFF"/>
                </a:solidFill>
                <a:latin typeface="Glacial Indifference"/>
                <a:ea typeface="Glacial Indifference"/>
                <a:cs typeface="Glacial Indifference"/>
                <a:sym typeface="Glacial Indifference"/>
              </a:rPr>
              <a:t>Calculate conveyancing costs and fees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E0E1FF"/>
        </a:solidFill>
        <a:effectLst/>
      </p:bgPr>
    </p:bg>
    <p:spTree>
      <p:nvGrpSpPr>
        <p:cNvPr id="1" name=""/>
        <p:cNvGrpSpPr/>
        <p:nvPr/>
      </p:nvGrpSpPr>
      <p:grpSpPr>
        <a:xfrm>
          <a:off x="0" y="0"/>
          <a:ext cx="0" cy="0"/>
          <a:chOff x="0" y="0"/>
          <a:chExt cx="0" cy="0"/>
        </a:xfrm>
      </p:grpSpPr>
      <p:sp>
        <p:nvSpPr>
          <p:cNvPr id="2" name="TextBox 2"/>
          <p:cNvSpPr txBox="1"/>
          <p:nvPr/>
        </p:nvSpPr>
        <p:spPr>
          <a:xfrm>
            <a:off x="577232" y="1181100"/>
            <a:ext cx="14684806" cy="991732"/>
          </a:xfrm>
          <a:prstGeom prst="rect">
            <a:avLst/>
          </a:prstGeom>
        </p:spPr>
        <p:txBody>
          <a:bodyPr lIns="0" tIns="0" rIns="0" bIns="0" rtlCol="0" anchor="t">
            <a:spAutoFit/>
          </a:bodyPr>
          <a:lstStyle/>
          <a:p>
            <a:pPr algn="just">
              <a:lnSpc>
                <a:spcPts val="7389"/>
              </a:lnSpc>
            </a:pPr>
            <a:r>
              <a:rPr lang="en-US" sz="7540" b="1" spc="7">
                <a:solidFill>
                  <a:srgbClr val="292A5A"/>
                </a:solidFill>
                <a:latin typeface="Glacial Indifference Bold"/>
                <a:ea typeface="Glacial Indifference Bold"/>
                <a:cs typeface="Glacial Indifference Bold"/>
                <a:sym typeface="Glacial Indifference Bold"/>
              </a:rPr>
              <a:t>MODULE LEARNING OUTCOMES</a:t>
            </a:r>
          </a:p>
        </p:txBody>
      </p:sp>
      <p:sp>
        <p:nvSpPr>
          <p:cNvPr id="3" name="TextBox 3"/>
          <p:cNvSpPr txBox="1"/>
          <p:nvPr/>
        </p:nvSpPr>
        <p:spPr>
          <a:xfrm>
            <a:off x="577232" y="2115682"/>
            <a:ext cx="17010402" cy="8994775"/>
          </a:xfrm>
          <a:prstGeom prst="rect">
            <a:avLst/>
          </a:prstGeom>
        </p:spPr>
        <p:txBody>
          <a:bodyPr lIns="0" tIns="0" rIns="0" bIns="0" rtlCol="0" anchor="t">
            <a:spAutoFit/>
          </a:bodyPr>
          <a:lstStyle/>
          <a:p>
            <a:pPr algn="l">
              <a:lnSpc>
                <a:spcPts val="7999"/>
              </a:lnSpc>
            </a:pPr>
            <a:r>
              <a:rPr lang="en-US" sz="3999">
                <a:solidFill>
                  <a:srgbClr val="292A5A"/>
                </a:solidFill>
                <a:latin typeface="Glacial Indifference"/>
                <a:ea typeface="Glacial Indifference"/>
                <a:cs typeface="Glacial Indifference"/>
                <a:sym typeface="Glacial Indifference"/>
              </a:rPr>
              <a:t>Upon the successful completion of this module, the student should be able to:</a:t>
            </a:r>
          </a:p>
          <a:p>
            <a:pPr algn="l">
              <a:lnSpc>
                <a:spcPts val="7999"/>
              </a:lnSpc>
            </a:pPr>
            <a:r>
              <a:rPr lang="en-US" sz="3999" b="1">
                <a:solidFill>
                  <a:srgbClr val="292A5A"/>
                </a:solidFill>
                <a:latin typeface="Glacial Indifference Bold"/>
                <a:ea typeface="Glacial Indifference Bold"/>
                <a:cs typeface="Glacial Indifference Bold"/>
                <a:sym typeface="Glacial Indifference Bold"/>
              </a:rPr>
              <a:t>LO 1: </a:t>
            </a:r>
            <a:r>
              <a:rPr lang="en-US" sz="3999">
                <a:solidFill>
                  <a:srgbClr val="292A5A"/>
                </a:solidFill>
                <a:latin typeface="Glacial Indifference"/>
                <a:ea typeface="Glacial Indifference"/>
                <a:cs typeface="Glacial Indifference"/>
                <a:sym typeface="Glacial Indifference"/>
              </a:rPr>
              <a:t>demonstrate a systematic understanding of conveyancing practice in relation to interests in land and the transfer of legal estates, and how to take conveyancing instructions to prepare a contract for sale</a:t>
            </a:r>
          </a:p>
          <a:p>
            <a:pPr algn="l">
              <a:lnSpc>
                <a:spcPts val="7999"/>
              </a:lnSpc>
            </a:pPr>
            <a:r>
              <a:rPr lang="en-US" sz="3999" b="1">
                <a:solidFill>
                  <a:srgbClr val="292A5A"/>
                </a:solidFill>
                <a:latin typeface="Glacial Indifference Bold"/>
                <a:ea typeface="Glacial Indifference Bold"/>
                <a:cs typeface="Glacial Indifference Bold"/>
                <a:sym typeface="Glacial Indifference Bold"/>
              </a:rPr>
              <a:t>LO2: </a:t>
            </a:r>
            <a:r>
              <a:rPr lang="en-US" sz="3999">
                <a:solidFill>
                  <a:srgbClr val="292A5A"/>
                </a:solidFill>
                <a:latin typeface="Glacial Indifference"/>
                <a:ea typeface="Glacial Indifference"/>
                <a:cs typeface="Glacial Indifference"/>
                <a:sym typeface="Glacial Indifference"/>
              </a:rPr>
              <a:t>systematically evaluate the complexities of title to land, leasing, and easements, and the transfer of title, and the legal responsibilities in relation to funding and completion of property transactions.</a:t>
            </a:r>
          </a:p>
          <a:p>
            <a:pPr algn="l">
              <a:lnSpc>
                <a:spcPts val="7999"/>
              </a:lnSpc>
            </a:pPr>
            <a:endParaRPr lang="en-US" sz="3999">
              <a:solidFill>
                <a:srgbClr val="292A5A"/>
              </a:solidFill>
              <a:latin typeface="Glacial Indifference"/>
              <a:ea typeface="Glacial Indifference"/>
              <a:cs typeface="Glacial Indifference"/>
              <a:sym typeface="Glacial Indifference"/>
            </a:endParaRPr>
          </a:p>
          <a:p>
            <a:pPr algn="l">
              <a:lnSpc>
                <a:spcPts val="7999"/>
              </a:lnSpc>
            </a:pPr>
            <a:endParaRPr lang="en-US" sz="3999">
              <a:solidFill>
                <a:srgbClr val="292A5A"/>
              </a:solidFill>
              <a:latin typeface="Glacial Indifference"/>
              <a:ea typeface="Glacial Indifference"/>
              <a:cs typeface="Glacial Indifference"/>
              <a:sym typeface="Glacial Indifference"/>
            </a:endParaRPr>
          </a:p>
        </p:txBody>
      </p:sp>
      <p:sp>
        <p:nvSpPr>
          <p:cNvPr id="4" name="AutoShape 4"/>
          <p:cNvSpPr/>
          <p:nvPr/>
        </p:nvSpPr>
        <p:spPr>
          <a:xfrm>
            <a:off x="11589837" y="9736180"/>
            <a:ext cx="6698163" cy="550820"/>
          </a:xfrm>
          <a:prstGeom prst="rect">
            <a:avLst/>
          </a:prstGeom>
          <a:solidFill>
            <a:srgbClr val="FED307"/>
          </a:solidFill>
        </p:spPr>
        <p:txBody>
          <a:bodyPr/>
          <a:lstStyle/>
          <a:p>
            <a:endParaRPr lang="en-GB"/>
          </a:p>
        </p:txBody>
      </p:sp>
      <p:sp>
        <p:nvSpPr>
          <p:cNvPr id="5" name="AutoShape 5"/>
          <p:cNvSpPr/>
          <p:nvPr/>
        </p:nvSpPr>
        <p:spPr>
          <a:xfrm>
            <a:off x="0" y="0"/>
            <a:ext cx="14417942" cy="771525"/>
          </a:xfrm>
          <a:prstGeom prst="rect">
            <a:avLst/>
          </a:prstGeom>
          <a:solidFill>
            <a:srgbClr val="292A5A"/>
          </a:solidFill>
        </p:spPr>
        <p:txBody>
          <a:bodyPr/>
          <a:lstStyle/>
          <a:p>
            <a:endParaRPr lang="en-GB"/>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E0E1FF"/>
        </a:solidFill>
        <a:effectLst/>
      </p:bgPr>
    </p:bg>
    <p:spTree>
      <p:nvGrpSpPr>
        <p:cNvPr id="1" name=""/>
        <p:cNvGrpSpPr/>
        <p:nvPr/>
      </p:nvGrpSpPr>
      <p:grpSpPr>
        <a:xfrm>
          <a:off x="0" y="0"/>
          <a:ext cx="0" cy="0"/>
          <a:chOff x="0" y="0"/>
          <a:chExt cx="0" cy="0"/>
        </a:xfrm>
      </p:grpSpPr>
      <p:sp>
        <p:nvSpPr>
          <p:cNvPr id="2" name="TextBox 2"/>
          <p:cNvSpPr txBox="1"/>
          <p:nvPr/>
        </p:nvSpPr>
        <p:spPr>
          <a:xfrm>
            <a:off x="577232" y="1181100"/>
            <a:ext cx="14684806" cy="991732"/>
          </a:xfrm>
          <a:prstGeom prst="rect">
            <a:avLst/>
          </a:prstGeom>
        </p:spPr>
        <p:txBody>
          <a:bodyPr lIns="0" tIns="0" rIns="0" bIns="0" rtlCol="0" anchor="t">
            <a:spAutoFit/>
          </a:bodyPr>
          <a:lstStyle/>
          <a:p>
            <a:pPr algn="just">
              <a:lnSpc>
                <a:spcPts val="7389"/>
              </a:lnSpc>
            </a:pPr>
            <a:r>
              <a:rPr lang="en-US" sz="7540" b="1" spc="7">
                <a:solidFill>
                  <a:srgbClr val="292A5A"/>
                </a:solidFill>
                <a:latin typeface="Glacial Indifference Bold"/>
                <a:ea typeface="Glacial Indifference Bold"/>
                <a:cs typeface="Glacial Indifference Bold"/>
                <a:sym typeface="Glacial Indifference Bold"/>
              </a:rPr>
              <a:t>DISTRIBUTION OF WORKLOAD</a:t>
            </a:r>
          </a:p>
        </p:txBody>
      </p:sp>
      <p:sp>
        <p:nvSpPr>
          <p:cNvPr id="3" name="TextBox 3"/>
          <p:cNvSpPr txBox="1"/>
          <p:nvPr/>
        </p:nvSpPr>
        <p:spPr>
          <a:xfrm>
            <a:off x="577232" y="2002901"/>
            <a:ext cx="17010402" cy="7739298"/>
          </a:xfrm>
          <a:prstGeom prst="rect">
            <a:avLst/>
          </a:prstGeom>
        </p:spPr>
        <p:txBody>
          <a:bodyPr lIns="0" tIns="0" rIns="0" bIns="0" rtlCol="0" anchor="t">
            <a:spAutoFit/>
          </a:bodyPr>
          <a:lstStyle/>
          <a:p>
            <a:pPr marL="734061" lvl="1" indent="-367031" algn="l">
              <a:lnSpc>
                <a:spcPts val="6800"/>
              </a:lnSpc>
              <a:buFont typeface="Arial"/>
              <a:buChar char="•"/>
            </a:pPr>
            <a:r>
              <a:rPr lang="en-US" sz="3400" dirty="0">
                <a:solidFill>
                  <a:srgbClr val="292A5A"/>
                </a:solidFill>
                <a:latin typeface="Glacial Indifference"/>
                <a:ea typeface="Glacial Indifference"/>
                <a:cs typeface="Glacial Indifference"/>
                <a:sym typeface="Glacial Indifference"/>
              </a:rPr>
              <a:t>This is a </a:t>
            </a:r>
            <a:r>
              <a:rPr lang="en-US" sz="3400" b="1" dirty="0">
                <a:solidFill>
                  <a:srgbClr val="292A5A"/>
                </a:solidFill>
                <a:latin typeface="Glacial Indifference Bold"/>
                <a:ea typeface="Glacial Indifference Bold"/>
                <a:cs typeface="Glacial Indifference Bold"/>
                <a:sym typeface="Glacial Indifference Bold"/>
              </a:rPr>
              <a:t>20 credit module</a:t>
            </a:r>
            <a:r>
              <a:rPr lang="en-US" sz="3400" dirty="0">
                <a:solidFill>
                  <a:srgbClr val="292A5A"/>
                </a:solidFill>
                <a:latin typeface="Glacial Indifference"/>
                <a:ea typeface="Glacial Indifference"/>
                <a:cs typeface="Glacial Indifference"/>
                <a:sym typeface="Glacial Indifference"/>
              </a:rPr>
              <a:t> = </a:t>
            </a:r>
            <a:r>
              <a:rPr lang="en-US" sz="3400" b="1" dirty="0">
                <a:solidFill>
                  <a:srgbClr val="292A5A"/>
                </a:solidFill>
                <a:latin typeface="Glacial Indifference Bold"/>
                <a:ea typeface="Glacial Indifference Bold"/>
                <a:cs typeface="Glacial Indifference Bold"/>
                <a:sym typeface="Glacial Indifference Bold"/>
              </a:rPr>
              <a:t>200 workload hours</a:t>
            </a:r>
          </a:p>
          <a:p>
            <a:pPr marL="734061" lvl="1" indent="-367031" algn="l">
              <a:lnSpc>
                <a:spcPts val="6800"/>
              </a:lnSpc>
              <a:buFont typeface="Arial"/>
              <a:buChar char="•"/>
            </a:pPr>
            <a:r>
              <a:rPr lang="en-US" sz="3400" dirty="0">
                <a:solidFill>
                  <a:srgbClr val="292A5A"/>
                </a:solidFill>
                <a:latin typeface="Glacial Indifference"/>
                <a:ea typeface="Glacial Indifference"/>
                <a:cs typeface="Glacial Indifference"/>
                <a:sym typeface="Glacial Indifference"/>
              </a:rPr>
              <a:t>Scheduled learning 48 hours (including employability week and assessment week) [24% of your workload]</a:t>
            </a:r>
          </a:p>
          <a:p>
            <a:pPr marL="734061" lvl="1" indent="-367031" algn="l">
              <a:lnSpc>
                <a:spcPts val="6800"/>
              </a:lnSpc>
              <a:buFont typeface="Arial"/>
              <a:buChar char="•"/>
            </a:pPr>
            <a:r>
              <a:rPr lang="en-US" sz="3400" dirty="0">
                <a:solidFill>
                  <a:srgbClr val="292A5A"/>
                </a:solidFill>
                <a:latin typeface="Glacial Indifference"/>
                <a:ea typeface="Glacial Indifference"/>
                <a:cs typeface="Glacial Indifference"/>
                <a:sym typeface="Glacial Indifference"/>
              </a:rPr>
              <a:t> You should be completing 152 hours of independent learning to succeed in this module [76%]</a:t>
            </a:r>
          </a:p>
          <a:p>
            <a:pPr marL="734061" lvl="1" indent="-367031" algn="l">
              <a:lnSpc>
                <a:spcPts val="6800"/>
              </a:lnSpc>
              <a:buFont typeface="Arial"/>
              <a:buChar char="•"/>
            </a:pPr>
            <a:r>
              <a:rPr lang="en-US" sz="3400" dirty="0">
                <a:solidFill>
                  <a:srgbClr val="292A5A"/>
                </a:solidFill>
                <a:latin typeface="Glacial Indifference"/>
                <a:ea typeface="Glacial Indifference"/>
                <a:cs typeface="Glacial Indifference"/>
                <a:sym typeface="Glacial Indifference"/>
              </a:rPr>
              <a:t>Over 10 weeks this means (on average) </a:t>
            </a:r>
            <a:r>
              <a:rPr lang="en-US" sz="3400" b="1" dirty="0">
                <a:solidFill>
                  <a:srgbClr val="292A5A"/>
                </a:solidFill>
                <a:latin typeface="Glacial Indifference Bold"/>
                <a:ea typeface="Glacial Indifference Bold"/>
                <a:cs typeface="Glacial Indifference Bold"/>
                <a:sym typeface="Glacial Indifference Bold"/>
              </a:rPr>
              <a:t>15 hours a week: </a:t>
            </a:r>
            <a:r>
              <a:rPr lang="en-US" sz="3400" dirty="0">
                <a:solidFill>
                  <a:srgbClr val="292A5A"/>
                </a:solidFill>
                <a:latin typeface="Glacial Indifference"/>
                <a:ea typeface="Glacial Indifference"/>
                <a:cs typeface="Glacial Indifference"/>
                <a:sym typeface="Glacial Indifference"/>
              </a:rPr>
              <a:t>roughly</a:t>
            </a:r>
          </a:p>
          <a:p>
            <a:pPr marL="1468122" lvl="2" indent="-489374" algn="l">
              <a:lnSpc>
                <a:spcPts val="6800"/>
              </a:lnSpc>
              <a:buFont typeface="Arial"/>
              <a:buChar char="⚬"/>
            </a:pPr>
            <a:r>
              <a:rPr lang="en-US" sz="3400" b="1" dirty="0">
                <a:solidFill>
                  <a:srgbClr val="292A5A"/>
                </a:solidFill>
                <a:latin typeface="Glacial Indifference Bold"/>
                <a:ea typeface="Glacial Indifference Bold"/>
                <a:cs typeface="Glacial Indifference Bold"/>
                <a:sym typeface="Glacial Indifference Bold"/>
              </a:rPr>
              <a:t>4 hours of timetabled time: </a:t>
            </a:r>
            <a:r>
              <a:rPr lang="en-US" sz="3400" dirty="0">
                <a:solidFill>
                  <a:srgbClr val="292A5A"/>
                </a:solidFill>
                <a:latin typeface="Glacial Indifference"/>
                <a:ea typeface="Glacial Indifference"/>
                <a:cs typeface="Glacial Indifference"/>
                <a:sym typeface="Glacial Indifference"/>
              </a:rPr>
              <a:t>attending class and </a:t>
            </a:r>
            <a:r>
              <a:rPr lang="en-US" sz="3400" dirty="0" err="1">
                <a:solidFill>
                  <a:srgbClr val="292A5A"/>
                </a:solidFill>
                <a:latin typeface="Glacial Indifference"/>
                <a:ea typeface="Glacial Indifference"/>
                <a:cs typeface="Glacial Indifference"/>
                <a:sym typeface="Glacial Indifference"/>
              </a:rPr>
              <a:t>finalising</a:t>
            </a:r>
            <a:r>
              <a:rPr lang="en-US" sz="3400" dirty="0">
                <a:solidFill>
                  <a:srgbClr val="292A5A"/>
                </a:solidFill>
                <a:latin typeface="Glacial Indifference"/>
                <a:ea typeface="Glacial Indifference"/>
                <a:cs typeface="Glacial Indifference"/>
                <a:sym typeface="Glacial Indifference"/>
              </a:rPr>
              <a:t> your class notes</a:t>
            </a:r>
          </a:p>
          <a:p>
            <a:pPr marL="1468122" lvl="2" indent="-489374" algn="l">
              <a:lnSpc>
                <a:spcPts val="6800"/>
              </a:lnSpc>
              <a:buFont typeface="Arial"/>
              <a:buChar char="⚬"/>
            </a:pPr>
            <a:r>
              <a:rPr lang="en-US" sz="3400" b="1" dirty="0">
                <a:solidFill>
                  <a:srgbClr val="292A5A"/>
                </a:solidFill>
                <a:latin typeface="Glacial Indifference Bold"/>
                <a:ea typeface="Glacial Indifference Bold"/>
                <a:cs typeface="Glacial Indifference Bold"/>
                <a:sym typeface="Glacial Indifference Bold"/>
              </a:rPr>
              <a:t>11 hours independent</a:t>
            </a:r>
            <a:r>
              <a:rPr lang="en-US" sz="3400" dirty="0">
                <a:solidFill>
                  <a:srgbClr val="292A5A"/>
                </a:solidFill>
                <a:latin typeface="Glacial Indifference"/>
                <a:ea typeface="Glacial Indifference"/>
                <a:cs typeface="Glacial Indifference"/>
                <a:sym typeface="Glacial Indifference"/>
              </a:rPr>
              <a:t> </a:t>
            </a:r>
            <a:r>
              <a:rPr lang="en-US" sz="3400" b="1" dirty="0">
                <a:solidFill>
                  <a:srgbClr val="292A5A"/>
                </a:solidFill>
                <a:latin typeface="Glacial Indifference Bold"/>
                <a:ea typeface="Glacial Indifference Bold"/>
                <a:cs typeface="Glacial Indifference Bold"/>
                <a:sym typeface="Glacial Indifference Bold"/>
              </a:rPr>
              <a:t>study</a:t>
            </a:r>
          </a:p>
          <a:p>
            <a:pPr marL="2202183" lvl="3" indent="-550546" algn="l">
              <a:lnSpc>
                <a:spcPts val="6800"/>
              </a:lnSpc>
              <a:buFont typeface="Arial"/>
              <a:buChar char="￭"/>
            </a:pPr>
            <a:r>
              <a:rPr lang="en-US" sz="3400" dirty="0">
                <a:solidFill>
                  <a:srgbClr val="292A5A"/>
                </a:solidFill>
                <a:latin typeface="Glacial Indifference"/>
                <a:ea typeface="Glacial Indifference"/>
                <a:cs typeface="Glacial Indifference"/>
                <a:sym typeface="Glacial Indifference"/>
              </a:rPr>
              <a:t>Textbook reading, </a:t>
            </a:r>
            <a:r>
              <a:rPr lang="en-US" sz="3400" dirty="0" err="1">
                <a:solidFill>
                  <a:srgbClr val="292A5A"/>
                </a:solidFill>
                <a:latin typeface="Glacial Indifference"/>
                <a:ea typeface="Glacial Indifference"/>
                <a:cs typeface="Glacial Indifference"/>
                <a:sym typeface="Glacial Indifference"/>
              </a:rPr>
              <a:t>finalising</a:t>
            </a:r>
            <a:r>
              <a:rPr lang="en-US" sz="3400" dirty="0">
                <a:solidFill>
                  <a:srgbClr val="292A5A"/>
                </a:solidFill>
                <a:latin typeface="Glacial Indifference"/>
                <a:ea typeface="Glacial Indifference"/>
                <a:cs typeface="Glacial Indifference"/>
                <a:sym typeface="Glacial Indifference"/>
              </a:rPr>
              <a:t> activities, assessment and revision</a:t>
            </a:r>
          </a:p>
        </p:txBody>
      </p:sp>
      <p:sp>
        <p:nvSpPr>
          <p:cNvPr id="4" name="AutoShape 4"/>
          <p:cNvSpPr/>
          <p:nvPr/>
        </p:nvSpPr>
        <p:spPr>
          <a:xfrm>
            <a:off x="11589837" y="9736180"/>
            <a:ext cx="6698163" cy="550820"/>
          </a:xfrm>
          <a:prstGeom prst="rect">
            <a:avLst/>
          </a:prstGeom>
          <a:solidFill>
            <a:srgbClr val="FED307"/>
          </a:solidFill>
        </p:spPr>
        <p:txBody>
          <a:bodyPr/>
          <a:lstStyle/>
          <a:p>
            <a:endParaRPr lang="en-GB"/>
          </a:p>
        </p:txBody>
      </p:sp>
      <p:sp>
        <p:nvSpPr>
          <p:cNvPr id="5" name="AutoShape 5"/>
          <p:cNvSpPr/>
          <p:nvPr/>
        </p:nvSpPr>
        <p:spPr>
          <a:xfrm>
            <a:off x="0" y="0"/>
            <a:ext cx="14417942" cy="771525"/>
          </a:xfrm>
          <a:prstGeom prst="rect">
            <a:avLst/>
          </a:prstGeom>
          <a:solidFill>
            <a:srgbClr val="292A5A"/>
          </a:solidFill>
        </p:spPr>
        <p:txBody>
          <a:bodyPr/>
          <a:lstStyle/>
          <a:p>
            <a:endParaRPr lang="en-GB"/>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E0E1FF"/>
        </a:solidFill>
        <a:effectLst/>
      </p:bgPr>
    </p:bg>
    <p:spTree>
      <p:nvGrpSpPr>
        <p:cNvPr id="1" name=""/>
        <p:cNvGrpSpPr/>
        <p:nvPr/>
      </p:nvGrpSpPr>
      <p:grpSpPr>
        <a:xfrm>
          <a:off x="0" y="0"/>
          <a:ext cx="0" cy="0"/>
          <a:chOff x="0" y="0"/>
          <a:chExt cx="0" cy="0"/>
        </a:xfrm>
      </p:grpSpPr>
      <p:graphicFrame>
        <p:nvGraphicFramePr>
          <p:cNvPr id="2" name="Table 2"/>
          <p:cNvGraphicFramePr>
            <a:graphicFrameLocks noGrp="1"/>
          </p:cNvGraphicFramePr>
          <p:nvPr>
            <p:extLst>
              <p:ext uri="{D42A27DB-BD31-4B8C-83A1-F6EECF244321}">
                <p14:modId xmlns:p14="http://schemas.microsoft.com/office/powerpoint/2010/main" val="3761033733"/>
              </p:ext>
            </p:extLst>
          </p:nvPr>
        </p:nvGraphicFramePr>
        <p:xfrm>
          <a:off x="1270137" y="2525257"/>
          <a:ext cx="15960589" cy="7026649"/>
        </p:xfrm>
        <a:graphic>
          <a:graphicData uri="http://schemas.openxmlformats.org/drawingml/2006/table">
            <a:tbl>
              <a:tblPr/>
              <a:tblGrid>
                <a:gridCol w="3489457">
                  <a:extLst>
                    <a:ext uri="{9D8B030D-6E8A-4147-A177-3AD203B41FA5}">
                      <a16:colId xmlns:a16="http://schemas.microsoft.com/office/drawing/2014/main" val="20000"/>
                    </a:ext>
                  </a:extLst>
                </a:gridCol>
                <a:gridCol w="4157044">
                  <a:extLst>
                    <a:ext uri="{9D8B030D-6E8A-4147-A177-3AD203B41FA5}">
                      <a16:colId xmlns:a16="http://schemas.microsoft.com/office/drawing/2014/main" val="20001"/>
                    </a:ext>
                  </a:extLst>
                </a:gridCol>
                <a:gridCol w="4157044">
                  <a:extLst>
                    <a:ext uri="{9D8B030D-6E8A-4147-A177-3AD203B41FA5}">
                      <a16:colId xmlns:a16="http://schemas.microsoft.com/office/drawing/2014/main" val="20002"/>
                    </a:ext>
                  </a:extLst>
                </a:gridCol>
                <a:gridCol w="4157044">
                  <a:extLst>
                    <a:ext uri="{9D8B030D-6E8A-4147-A177-3AD203B41FA5}">
                      <a16:colId xmlns:a16="http://schemas.microsoft.com/office/drawing/2014/main" val="20003"/>
                    </a:ext>
                  </a:extLst>
                </a:gridCol>
              </a:tblGrid>
              <a:tr h="1104900">
                <a:tc>
                  <a:txBody>
                    <a:bodyPr/>
                    <a:lstStyle/>
                    <a:p>
                      <a:pPr algn="l">
                        <a:lnSpc>
                          <a:spcPts val="5599"/>
                        </a:lnSpc>
                        <a:defRPr/>
                      </a:pPr>
                      <a:r>
                        <a:rPr lang="en-US" sz="3999" b="1">
                          <a:solidFill>
                            <a:srgbClr val="292A5A"/>
                          </a:solidFill>
                          <a:latin typeface="Glacial Indifference Bold"/>
                          <a:ea typeface="Glacial Indifference Bold"/>
                          <a:cs typeface="Glacial Indifference Bold"/>
                          <a:sym typeface="Glacial Indifference Bold"/>
                        </a:rPr>
                        <a:t>Assessment </a:t>
                      </a:r>
                      <a:endParaRPr lang="en-US" sz="1100"/>
                    </a:p>
                  </a:txBody>
                  <a:tcPr marL="190500" marR="190500" marT="190500" marB="190500" anchor="ctr">
                    <a:lnL w="0" cap="flat" cmpd="sng" algn="ctr">
                      <a:solidFill>
                        <a:srgbClr val="213559"/>
                      </a:solidFill>
                      <a:prstDash val="solid"/>
                      <a:round/>
                      <a:headEnd type="none" w="med" len="med"/>
                      <a:tailEnd type="none" w="med" len="med"/>
                    </a:lnL>
                    <a:lnR w="0" cap="flat" cmpd="sng" algn="ctr">
                      <a:solidFill>
                        <a:srgbClr val="213559"/>
                      </a:solidFill>
                      <a:prstDash val="solid"/>
                      <a:round/>
                      <a:headEnd type="none" w="med" len="med"/>
                      <a:tailEnd type="none" w="med" len="med"/>
                    </a:lnR>
                    <a:lnT w="0" cap="flat" cmpd="sng" algn="ctr">
                      <a:solidFill>
                        <a:srgbClr val="213559"/>
                      </a:solidFill>
                      <a:prstDash val="solid"/>
                      <a:round/>
                      <a:headEnd type="none" w="med" len="med"/>
                      <a:tailEnd type="none" w="med" len="med"/>
                    </a:lnT>
                    <a:lnB w="9525" cap="flat" cmpd="sng" algn="ctr">
                      <a:solidFill>
                        <a:srgbClr val="213559"/>
                      </a:solidFill>
                      <a:prstDash val="solid"/>
                      <a:round/>
                      <a:headEnd type="none" w="med" len="med"/>
                      <a:tailEnd type="none" w="med" len="med"/>
                    </a:lnB>
                  </a:tcPr>
                </a:tc>
                <a:tc>
                  <a:txBody>
                    <a:bodyPr/>
                    <a:lstStyle/>
                    <a:p>
                      <a:pPr algn="l">
                        <a:lnSpc>
                          <a:spcPts val="5599"/>
                        </a:lnSpc>
                        <a:defRPr/>
                      </a:pPr>
                      <a:r>
                        <a:rPr lang="en-US" sz="3999" b="1">
                          <a:solidFill>
                            <a:srgbClr val="292A5A"/>
                          </a:solidFill>
                          <a:latin typeface="Glacial Indifference Bold"/>
                          <a:ea typeface="Glacial Indifference Bold"/>
                          <a:cs typeface="Glacial Indifference Bold"/>
                          <a:sym typeface="Glacial Indifference Bold"/>
                        </a:rPr>
                        <a:t>Type  </a:t>
                      </a:r>
                      <a:endParaRPr lang="en-US" sz="1100"/>
                    </a:p>
                  </a:txBody>
                  <a:tcPr marL="190500" marR="190500" marT="190500" marB="190500" anchor="ctr">
                    <a:lnL w="0" cap="flat" cmpd="sng" algn="ctr">
                      <a:solidFill>
                        <a:srgbClr val="213559"/>
                      </a:solidFill>
                      <a:prstDash val="solid"/>
                      <a:round/>
                      <a:headEnd type="none" w="med" len="med"/>
                      <a:tailEnd type="none" w="med" len="med"/>
                    </a:lnL>
                    <a:lnR w="0" cap="flat" cmpd="sng" algn="ctr">
                      <a:solidFill>
                        <a:srgbClr val="213559"/>
                      </a:solidFill>
                      <a:prstDash val="solid"/>
                      <a:round/>
                      <a:headEnd type="none" w="med" len="med"/>
                      <a:tailEnd type="none" w="med" len="med"/>
                    </a:lnR>
                    <a:lnT w="0" cap="flat" cmpd="sng" algn="ctr">
                      <a:solidFill>
                        <a:srgbClr val="213559"/>
                      </a:solidFill>
                      <a:prstDash val="solid"/>
                      <a:round/>
                      <a:headEnd type="none" w="med" len="med"/>
                      <a:tailEnd type="none" w="med" len="med"/>
                    </a:lnT>
                    <a:lnB w="9525" cap="flat" cmpd="sng" algn="ctr">
                      <a:solidFill>
                        <a:srgbClr val="213559"/>
                      </a:solidFill>
                      <a:prstDash val="solid"/>
                      <a:round/>
                      <a:headEnd type="none" w="med" len="med"/>
                      <a:tailEnd type="none" w="med" len="med"/>
                    </a:lnB>
                  </a:tcPr>
                </a:tc>
                <a:tc>
                  <a:txBody>
                    <a:bodyPr/>
                    <a:lstStyle/>
                    <a:p>
                      <a:pPr algn="l">
                        <a:lnSpc>
                          <a:spcPts val="5599"/>
                        </a:lnSpc>
                        <a:defRPr/>
                      </a:pPr>
                      <a:r>
                        <a:rPr lang="en-US" sz="3999" b="1">
                          <a:solidFill>
                            <a:srgbClr val="292A5A"/>
                          </a:solidFill>
                          <a:latin typeface="Glacial Indifference Bold"/>
                          <a:ea typeface="Glacial Indifference Bold"/>
                          <a:cs typeface="Glacial Indifference Bold"/>
                          <a:sym typeface="Glacial Indifference Bold"/>
                        </a:rPr>
                        <a:t>  Length</a:t>
                      </a:r>
                      <a:endParaRPr lang="en-US" sz="1100"/>
                    </a:p>
                  </a:txBody>
                  <a:tcPr marL="190500" marR="190500" marT="190500" marB="190500" anchor="ctr">
                    <a:lnL w="0" cap="flat" cmpd="sng" algn="ctr">
                      <a:solidFill>
                        <a:srgbClr val="213559"/>
                      </a:solidFill>
                      <a:prstDash val="solid"/>
                      <a:round/>
                      <a:headEnd type="none" w="med" len="med"/>
                      <a:tailEnd type="none" w="med" len="med"/>
                    </a:lnL>
                    <a:lnR w="0" cap="flat" cmpd="sng" algn="ctr">
                      <a:solidFill>
                        <a:srgbClr val="213559"/>
                      </a:solidFill>
                      <a:prstDash val="solid"/>
                      <a:round/>
                      <a:headEnd type="none" w="med" len="med"/>
                      <a:tailEnd type="none" w="med" len="med"/>
                    </a:lnR>
                    <a:lnT w="0" cap="flat" cmpd="sng" algn="ctr">
                      <a:solidFill>
                        <a:srgbClr val="213559"/>
                      </a:solidFill>
                      <a:prstDash val="solid"/>
                      <a:round/>
                      <a:headEnd type="none" w="med" len="med"/>
                      <a:tailEnd type="none" w="med" len="med"/>
                    </a:lnT>
                    <a:lnB w="9525" cap="flat" cmpd="sng" algn="ctr">
                      <a:solidFill>
                        <a:srgbClr val="213559"/>
                      </a:solidFill>
                      <a:prstDash val="solid"/>
                      <a:round/>
                      <a:headEnd type="none" w="med" len="med"/>
                      <a:tailEnd type="none" w="med" len="med"/>
                    </a:lnB>
                  </a:tcPr>
                </a:tc>
                <a:tc>
                  <a:txBody>
                    <a:bodyPr/>
                    <a:lstStyle/>
                    <a:p>
                      <a:pPr algn="l">
                        <a:lnSpc>
                          <a:spcPts val="5599"/>
                        </a:lnSpc>
                        <a:defRPr/>
                      </a:pPr>
                      <a:r>
                        <a:rPr lang="en-US" sz="3999" b="1">
                          <a:solidFill>
                            <a:srgbClr val="292A5A"/>
                          </a:solidFill>
                          <a:latin typeface="Glacial Indifference Bold"/>
                          <a:ea typeface="Glacial Indifference Bold"/>
                          <a:cs typeface="Glacial Indifference Bold"/>
                          <a:sym typeface="Glacial Indifference Bold"/>
                        </a:rPr>
                        <a:t>Weight</a:t>
                      </a:r>
                      <a:endParaRPr lang="en-US" sz="1100"/>
                    </a:p>
                  </a:txBody>
                  <a:tcPr marL="190500" marR="190500" marT="190500" marB="190500" anchor="ctr">
                    <a:lnL w="0" cap="flat" cmpd="sng" algn="ctr">
                      <a:solidFill>
                        <a:srgbClr val="213559"/>
                      </a:solidFill>
                      <a:prstDash val="solid"/>
                      <a:round/>
                      <a:headEnd type="none" w="med" len="med"/>
                      <a:tailEnd type="none" w="med" len="med"/>
                    </a:lnL>
                    <a:lnR w="0" cap="flat" cmpd="sng" algn="ctr">
                      <a:solidFill>
                        <a:srgbClr val="213559"/>
                      </a:solidFill>
                      <a:prstDash val="solid"/>
                      <a:round/>
                      <a:headEnd type="none" w="med" len="med"/>
                      <a:tailEnd type="none" w="med" len="med"/>
                    </a:lnR>
                    <a:lnT w="0" cap="flat" cmpd="sng" algn="ctr">
                      <a:solidFill>
                        <a:srgbClr val="213559"/>
                      </a:solidFill>
                      <a:prstDash val="solid"/>
                      <a:round/>
                      <a:headEnd type="none" w="med" len="med"/>
                      <a:tailEnd type="none" w="med" len="med"/>
                    </a:lnT>
                    <a:lnB w="9525" cap="flat" cmpd="sng" algn="ctr">
                      <a:solidFill>
                        <a:srgbClr val="213559"/>
                      </a:solidFill>
                      <a:prstDash val="solid"/>
                      <a:round/>
                      <a:headEnd type="none" w="med" len="med"/>
                      <a:tailEnd type="none" w="med" len="med"/>
                    </a:lnB>
                  </a:tcPr>
                </a:tc>
                <a:extLst>
                  <a:ext uri="{0D108BD9-81ED-4DB2-BD59-A6C34878D82A}">
                    <a16:rowId xmlns:a16="http://schemas.microsoft.com/office/drawing/2014/main" val="10000"/>
                  </a:ext>
                </a:extLst>
              </a:tr>
              <a:tr h="2741161">
                <a:tc>
                  <a:txBody>
                    <a:bodyPr/>
                    <a:lstStyle/>
                    <a:p>
                      <a:pPr algn="l">
                        <a:lnSpc>
                          <a:spcPts val="5599"/>
                        </a:lnSpc>
                        <a:defRPr/>
                      </a:pPr>
                      <a:r>
                        <a:rPr lang="en-US" sz="3999">
                          <a:solidFill>
                            <a:srgbClr val="292A5A"/>
                          </a:solidFill>
                          <a:latin typeface="Glacial Indifference"/>
                          <a:ea typeface="Glacial Indifference"/>
                          <a:cs typeface="Glacial Indifference"/>
                          <a:sym typeface="Glacial Indifference"/>
                        </a:rPr>
                        <a:t>1</a:t>
                      </a:r>
                      <a:endParaRPr lang="en-US" sz="1100"/>
                    </a:p>
                  </a:txBody>
                  <a:tcPr marL="190500" marR="190500" marT="190500" marB="190500" anchor="ctr">
                    <a:lnL w="0" cap="flat" cmpd="sng" algn="ctr">
                      <a:solidFill>
                        <a:srgbClr val="213559"/>
                      </a:solidFill>
                      <a:prstDash val="solid"/>
                      <a:round/>
                      <a:headEnd type="none" w="med" len="med"/>
                      <a:tailEnd type="none" w="med" len="med"/>
                    </a:lnL>
                    <a:lnR w="0" cap="flat" cmpd="sng" algn="ctr">
                      <a:solidFill>
                        <a:srgbClr val="213559"/>
                      </a:solidFill>
                      <a:prstDash val="solid"/>
                      <a:round/>
                      <a:headEnd type="none" w="med" len="med"/>
                      <a:tailEnd type="none" w="med" len="med"/>
                    </a:lnR>
                    <a:lnT w="9525" cap="flat" cmpd="sng" algn="ctr">
                      <a:solidFill>
                        <a:srgbClr val="213559"/>
                      </a:solidFill>
                      <a:prstDash val="solid"/>
                      <a:round/>
                      <a:headEnd type="none" w="med" len="med"/>
                      <a:tailEnd type="none" w="med" len="med"/>
                    </a:lnT>
                    <a:lnB w="9525" cap="flat" cmpd="sng" algn="ctr">
                      <a:solidFill>
                        <a:srgbClr val="213559"/>
                      </a:solidFill>
                      <a:prstDash val="solid"/>
                      <a:round/>
                      <a:headEnd type="none" w="med" len="med"/>
                      <a:tailEnd type="none" w="med" len="med"/>
                    </a:lnB>
                  </a:tcPr>
                </a:tc>
                <a:tc>
                  <a:txBody>
                    <a:bodyPr/>
                    <a:lstStyle/>
                    <a:p>
                      <a:pPr algn="l">
                        <a:lnSpc>
                          <a:spcPts val="5599"/>
                        </a:lnSpc>
                        <a:defRPr/>
                      </a:pPr>
                      <a:r>
                        <a:rPr lang="en-US" sz="3999" dirty="0">
                          <a:solidFill>
                            <a:srgbClr val="292A5A"/>
                          </a:solidFill>
                          <a:latin typeface="Glacial Indifference"/>
                          <a:ea typeface="Glacial Indifference"/>
                          <a:cs typeface="Glacial Indifference"/>
                          <a:sym typeface="Glacial Indifference"/>
                        </a:rPr>
                        <a:t>Portfolio (3 tasks)</a:t>
                      </a:r>
                      <a:endParaRPr lang="en-US" sz="1100" dirty="0"/>
                    </a:p>
                  </a:txBody>
                  <a:tcPr marL="190500" marR="190500" marT="190500" marB="190500" anchor="ctr">
                    <a:lnL w="0" cap="flat" cmpd="sng" algn="ctr">
                      <a:solidFill>
                        <a:srgbClr val="213559"/>
                      </a:solidFill>
                      <a:prstDash val="solid"/>
                      <a:round/>
                      <a:headEnd type="none" w="med" len="med"/>
                      <a:tailEnd type="none" w="med" len="med"/>
                    </a:lnL>
                    <a:lnR w="0" cap="flat" cmpd="sng" algn="ctr">
                      <a:solidFill>
                        <a:srgbClr val="213559"/>
                      </a:solidFill>
                      <a:prstDash val="solid"/>
                      <a:round/>
                      <a:headEnd type="none" w="med" len="med"/>
                      <a:tailEnd type="none" w="med" len="med"/>
                    </a:lnR>
                    <a:lnT w="9525" cap="flat" cmpd="sng" algn="ctr">
                      <a:solidFill>
                        <a:srgbClr val="213559"/>
                      </a:solidFill>
                      <a:prstDash val="solid"/>
                      <a:round/>
                      <a:headEnd type="none" w="med" len="med"/>
                      <a:tailEnd type="none" w="med" len="med"/>
                    </a:lnT>
                    <a:lnB w="9525" cap="flat" cmpd="sng" algn="ctr">
                      <a:solidFill>
                        <a:srgbClr val="213559"/>
                      </a:solidFill>
                      <a:prstDash val="solid"/>
                      <a:round/>
                      <a:headEnd type="none" w="med" len="med"/>
                      <a:tailEnd type="none" w="med" len="med"/>
                    </a:lnB>
                  </a:tcPr>
                </a:tc>
                <a:tc>
                  <a:txBody>
                    <a:bodyPr/>
                    <a:lstStyle/>
                    <a:p>
                      <a:pPr algn="l">
                        <a:lnSpc>
                          <a:spcPts val="5599"/>
                        </a:lnSpc>
                        <a:defRPr/>
                      </a:pPr>
                      <a:r>
                        <a:rPr lang="en-US" sz="3999">
                          <a:solidFill>
                            <a:srgbClr val="292A5A"/>
                          </a:solidFill>
                          <a:latin typeface="Glacial Indifference"/>
                          <a:ea typeface="Glacial Indifference"/>
                          <a:cs typeface="Glacial Indifference"/>
                          <a:sym typeface="Glacial Indifference"/>
                        </a:rPr>
                        <a:t>2000 words</a:t>
                      </a:r>
                      <a:endParaRPr lang="en-US" sz="1100"/>
                    </a:p>
                  </a:txBody>
                  <a:tcPr marL="190500" marR="190500" marT="190500" marB="190500" anchor="ctr">
                    <a:lnL w="0" cap="flat" cmpd="sng" algn="ctr">
                      <a:solidFill>
                        <a:srgbClr val="213559"/>
                      </a:solidFill>
                      <a:prstDash val="solid"/>
                      <a:round/>
                      <a:headEnd type="none" w="med" len="med"/>
                      <a:tailEnd type="none" w="med" len="med"/>
                    </a:lnL>
                    <a:lnR w="0" cap="flat" cmpd="sng" algn="ctr">
                      <a:solidFill>
                        <a:srgbClr val="213559"/>
                      </a:solidFill>
                      <a:prstDash val="solid"/>
                      <a:round/>
                      <a:headEnd type="none" w="med" len="med"/>
                      <a:tailEnd type="none" w="med" len="med"/>
                    </a:lnR>
                    <a:lnT w="9525" cap="flat" cmpd="sng" algn="ctr">
                      <a:solidFill>
                        <a:srgbClr val="213559"/>
                      </a:solidFill>
                      <a:prstDash val="solid"/>
                      <a:round/>
                      <a:headEnd type="none" w="med" len="med"/>
                      <a:tailEnd type="none" w="med" len="med"/>
                    </a:lnT>
                    <a:lnB w="9525" cap="flat" cmpd="sng" algn="ctr">
                      <a:solidFill>
                        <a:srgbClr val="213559"/>
                      </a:solidFill>
                      <a:prstDash val="solid"/>
                      <a:round/>
                      <a:headEnd type="none" w="med" len="med"/>
                      <a:tailEnd type="none" w="med" len="med"/>
                    </a:lnB>
                  </a:tcPr>
                </a:tc>
                <a:tc>
                  <a:txBody>
                    <a:bodyPr/>
                    <a:lstStyle/>
                    <a:p>
                      <a:pPr algn="l">
                        <a:lnSpc>
                          <a:spcPts val="5599"/>
                        </a:lnSpc>
                        <a:defRPr/>
                      </a:pPr>
                      <a:r>
                        <a:rPr lang="en-US" sz="3999">
                          <a:solidFill>
                            <a:srgbClr val="292A5A"/>
                          </a:solidFill>
                          <a:latin typeface="Glacial Indifference"/>
                          <a:ea typeface="Glacial Indifference"/>
                          <a:cs typeface="Glacial Indifference"/>
                          <a:sym typeface="Glacial Indifference"/>
                        </a:rPr>
                        <a:t>50%</a:t>
                      </a:r>
                      <a:endParaRPr lang="en-US" sz="1100"/>
                    </a:p>
                  </a:txBody>
                  <a:tcPr marL="190500" marR="190500" marT="190500" marB="190500" anchor="ctr">
                    <a:lnL w="0" cap="flat" cmpd="sng" algn="ctr">
                      <a:solidFill>
                        <a:srgbClr val="213559"/>
                      </a:solidFill>
                      <a:prstDash val="solid"/>
                      <a:round/>
                      <a:headEnd type="none" w="med" len="med"/>
                      <a:tailEnd type="none" w="med" len="med"/>
                    </a:lnL>
                    <a:lnR w="0" cap="flat" cmpd="sng" algn="ctr">
                      <a:solidFill>
                        <a:srgbClr val="213559"/>
                      </a:solidFill>
                      <a:prstDash val="solid"/>
                      <a:round/>
                      <a:headEnd type="none" w="med" len="med"/>
                      <a:tailEnd type="none" w="med" len="med"/>
                    </a:lnR>
                    <a:lnT w="9525" cap="flat" cmpd="sng" algn="ctr">
                      <a:solidFill>
                        <a:srgbClr val="213559"/>
                      </a:solidFill>
                      <a:prstDash val="solid"/>
                      <a:round/>
                      <a:headEnd type="none" w="med" len="med"/>
                      <a:tailEnd type="none" w="med" len="med"/>
                    </a:lnT>
                    <a:lnB w="9525" cap="flat" cmpd="sng" algn="ctr">
                      <a:solidFill>
                        <a:srgbClr val="213559"/>
                      </a:solidFill>
                      <a:prstDash val="solid"/>
                      <a:round/>
                      <a:headEnd type="none" w="med" len="med"/>
                      <a:tailEnd type="none" w="med" len="med"/>
                    </a:lnB>
                  </a:tcPr>
                </a:tc>
                <a:extLst>
                  <a:ext uri="{0D108BD9-81ED-4DB2-BD59-A6C34878D82A}">
                    <a16:rowId xmlns:a16="http://schemas.microsoft.com/office/drawing/2014/main" val="10001"/>
                  </a:ext>
                </a:extLst>
              </a:tr>
              <a:tr h="2741161">
                <a:tc>
                  <a:txBody>
                    <a:bodyPr/>
                    <a:lstStyle/>
                    <a:p>
                      <a:pPr algn="l">
                        <a:lnSpc>
                          <a:spcPts val="5599"/>
                        </a:lnSpc>
                        <a:defRPr/>
                      </a:pPr>
                      <a:r>
                        <a:rPr lang="en-US" sz="3999">
                          <a:solidFill>
                            <a:srgbClr val="292A5A"/>
                          </a:solidFill>
                          <a:latin typeface="Glacial Indifference"/>
                          <a:ea typeface="Glacial Indifference"/>
                          <a:cs typeface="Glacial Indifference"/>
                          <a:sym typeface="Glacial Indifference"/>
                        </a:rPr>
                        <a:t>2</a:t>
                      </a:r>
                      <a:endParaRPr lang="en-US" sz="1100"/>
                    </a:p>
                  </a:txBody>
                  <a:tcPr marL="190500" marR="190500" marT="190500" marB="190500" anchor="ctr">
                    <a:lnL w="0" cap="flat" cmpd="sng" algn="ctr">
                      <a:solidFill>
                        <a:srgbClr val="213559"/>
                      </a:solidFill>
                      <a:prstDash val="solid"/>
                      <a:round/>
                      <a:headEnd type="none" w="med" len="med"/>
                      <a:tailEnd type="none" w="med" len="med"/>
                    </a:lnL>
                    <a:lnR w="0" cap="flat" cmpd="sng" algn="ctr">
                      <a:solidFill>
                        <a:srgbClr val="213559"/>
                      </a:solidFill>
                      <a:prstDash val="solid"/>
                      <a:round/>
                      <a:headEnd type="none" w="med" len="med"/>
                      <a:tailEnd type="none" w="med" len="med"/>
                    </a:lnR>
                    <a:lnT w="9525" cap="flat" cmpd="sng" algn="ctr">
                      <a:solidFill>
                        <a:srgbClr val="213559"/>
                      </a:solidFill>
                      <a:prstDash val="solid"/>
                      <a:round/>
                      <a:headEnd type="none" w="med" len="med"/>
                      <a:tailEnd type="none" w="med" len="med"/>
                    </a:lnT>
                    <a:lnB w="0" cap="flat" cmpd="sng" algn="ctr">
                      <a:solidFill>
                        <a:srgbClr val="213559"/>
                      </a:solidFill>
                      <a:prstDash val="solid"/>
                      <a:round/>
                      <a:headEnd type="none" w="med" len="med"/>
                      <a:tailEnd type="none" w="med" len="med"/>
                    </a:lnB>
                  </a:tcPr>
                </a:tc>
                <a:tc>
                  <a:txBody>
                    <a:bodyPr/>
                    <a:lstStyle/>
                    <a:p>
                      <a:pPr algn="l">
                        <a:lnSpc>
                          <a:spcPts val="5599"/>
                        </a:lnSpc>
                        <a:defRPr/>
                      </a:pPr>
                      <a:r>
                        <a:rPr lang="en-US" sz="3999" dirty="0">
                          <a:solidFill>
                            <a:srgbClr val="292A5A"/>
                          </a:solidFill>
                          <a:latin typeface="Glacial Indifference"/>
                          <a:ea typeface="Glacial Indifference"/>
                          <a:cs typeface="Glacial Indifference"/>
                          <a:sym typeface="Glacial Indifference"/>
                        </a:rPr>
                        <a:t>Practical ( Role Play) </a:t>
                      </a:r>
                      <a:endParaRPr lang="en-US" sz="1100" dirty="0"/>
                    </a:p>
                  </a:txBody>
                  <a:tcPr marL="190500" marR="190500" marT="190500" marB="190500" anchor="ctr">
                    <a:lnL w="0" cap="flat" cmpd="sng" algn="ctr">
                      <a:solidFill>
                        <a:srgbClr val="213559"/>
                      </a:solidFill>
                      <a:prstDash val="solid"/>
                      <a:round/>
                      <a:headEnd type="none" w="med" len="med"/>
                      <a:tailEnd type="none" w="med" len="med"/>
                    </a:lnL>
                    <a:lnR w="0" cap="flat" cmpd="sng" algn="ctr">
                      <a:solidFill>
                        <a:srgbClr val="213559"/>
                      </a:solidFill>
                      <a:prstDash val="solid"/>
                      <a:round/>
                      <a:headEnd type="none" w="med" len="med"/>
                      <a:tailEnd type="none" w="med" len="med"/>
                    </a:lnR>
                    <a:lnT w="9525" cap="flat" cmpd="sng" algn="ctr">
                      <a:solidFill>
                        <a:srgbClr val="213559"/>
                      </a:solidFill>
                      <a:prstDash val="solid"/>
                      <a:round/>
                      <a:headEnd type="none" w="med" len="med"/>
                      <a:tailEnd type="none" w="med" len="med"/>
                    </a:lnT>
                    <a:lnB w="0" cap="flat" cmpd="sng" algn="ctr">
                      <a:solidFill>
                        <a:srgbClr val="213559"/>
                      </a:solidFill>
                      <a:prstDash val="solid"/>
                      <a:round/>
                      <a:headEnd type="none" w="med" len="med"/>
                      <a:tailEnd type="none" w="med" len="med"/>
                    </a:lnB>
                  </a:tcPr>
                </a:tc>
                <a:tc>
                  <a:txBody>
                    <a:bodyPr/>
                    <a:lstStyle/>
                    <a:p>
                      <a:pPr algn="l">
                        <a:lnSpc>
                          <a:spcPts val="5599"/>
                        </a:lnSpc>
                        <a:defRPr/>
                      </a:pPr>
                      <a:r>
                        <a:rPr lang="en-US" sz="3999" dirty="0">
                          <a:solidFill>
                            <a:srgbClr val="292A5A"/>
                          </a:solidFill>
                          <a:latin typeface="Glacial Indifference"/>
                          <a:sym typeface="Glacial Indifference"/>
                        </a:rPr>
                        <a:t>20  Minute client interview and research/preparation note       </a:t>
                      </a:r>
                      <a:endParaRPr lang="en-US" sz="1100" dirty="0"/>
                    </a:p>
                  </a:txBody>
                  <a:tcPr marL="190500" marR="190500" marT="190500" marB="190500" anchor="ctr">
                    <a:lnL w="0" cap="flat" cmpd="sng" algn="ctr">
                      <a:solidFill>
                        <a:srgbClr val="213559"/>
                      </a:solidFill>
                      <a:prstDash val="solid"/>
                      <a:round/>
                      <a:headEnd type="none" w="med" len="med"/>
                      <a:tailEnd type="none" w="med" len="med"/>
                    </a:lnL>
                    <a:lnR w="0" cap="flat" cmpd="sng" algn="ctr">
                      <a:solidFill>
                        <a:srgbClr val="213559"/>
                      </a:solidFill>
                      <a:prstDash val="solid"/>
                      <a:round/>
                      <a:headEnd type="none" w="med" len="med"/>
                      <a:tailEnd type="none" w="med" len="med"/>
                    </a:lnR>
                    <a:lnT w="9525" cap="flat" cmpd="sng" algn="ctr">
                      <a:solidFill>
                        <a:srgbClr val="213559"/>
                      </a:solidFill>
                      <a:prstDash val="solid"/>
                      <a:round/>
                      <a:headEnd type="none" w="med" len="med"/>
                      <a:tailEnd type="none" w="med" len="med"/>
                    </a:lnT>
                    <a:lnB w="0" cap="flat" cmpd="sng" algn="ctr">
                      <a:solidFill>
                        <a:srgbClr val="213559"/>
                      </a:solidFill>
                      <a:prstDash val="solid"/>
                      <a:round/>
                      <a:headEnd type="none" w="med" len="med"/>
                      <a:tailEnd type="none" w="med" len="med"/>
                    </a:lnB>
                  </a:tcPr>
                </a:tc>
                <a:tc>
                  <a:txBody>
                    <a:bodyPr/>
                    <a:lstStyle/>
                    <a:p>
                      <a:pPr algn="l">
                        <a:lnSpc>
                          <a:spcPts val="5599"/>
                        </a:lnSpc>
                        <a:defRPr/>
                      </a:pPr>
                      <a:r>
                        <a:rPr lang="en-US" sz="3999" dirty="0">
                          <a:solidFill>
                            <a:srgbClr val="292A5A"/>
                          </a:solidFill>
                          <a:latin typeface="Glacial Indifference"/>
                          <a:ea typeface="Glacial Indifference"/>
                          <a:cs typeface="Glacial Indifference"/>
                          <a:sym typeface="Glacial Indifference"/>
                        </a:rPr>
                        <a:t>50%</a:t>
                      </a:r>
                      <a:endParaRPr lang="en-US" sz="1100" dirty="0"/>
                    </a:p>
                  </a:txBody>
                  <a:tcPr marL="190500" marR="190500" marT="190500" marB="190500" anchor="ctr">
                    <a:lnL w="0" cap="flat" cmpd="sng" algn="ctr">
                      <a:solidFill>
                        <a:srgbClr val="213559"/>
                      </a:solidFill>
                      <a:prstDash val="solid"/>
                      <a:round/>
                      <a:headEnd type="none" w="med" len="med"/>
                      <a:tailEnd type="none" w="med" len="med"/>
                    </a:lnL>
                    <a:lnR w="0" cap="flat" cmpd="sng" algn="ctr">
                      <a:solidFill>
                        <a:srgbClr val="213559"/>
                      </a:solidFill>
                      <a:prstDash val="solid"/>
                      <a:round/>
                      <a:headEnd type="none" w="med" len="med"/>
                      <a:tailEnd type="none" w="med" len="med"/>
                    </a:lnR>
                    <a:lnT w="9525" cap="flat" cmpd="sng" algn="ctr">
                      <a:solidFill>
                        <a:srgbClr val="213559"/>
                      </a:solidFill>
                      <a:prstDash val="solid"/>
                      <a:round/>
                      <a:headEnd type="none" w="med" len="med"/>
                      <a:tailEnd type="none" w="med" len="med"/>
                    </a:lnT>
                    <a:lnB w="0" cap="flat" cmpd="sng" algn="ctr">
                      <a:solidFill>
                        <a:srgbClr val="213559"/>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
        <p:nvSpPr>
          <p:cNvPr id="3" name="TextBox 3"/>
          <p:cNvSpPr txBox="1"/>
          <p:nvPr/>
        </p:nvSpPr>
        <p:spPr>
          <a:xfrm>
            <a:off x="1028700" y="1181100"/>
            <a:ext cx="14684806" cy="991732"/>
          </a:xfrm>
          <a:prstGeom prst="rect">
            <a:avLst/>
          </a:prstGeom>
        </p:spPr>
        <p:txBody>
          <a:bodyPr lIns="0" tIns="0" rIns="0" bIns="0" rtlCol="0" anchor="t">
            <a:spAutoFit/>
          </a:bodyPr>
          <a:lstStyle/>
          <a:p>
            <a:pPr algn="just">
              <a:lnSpc>
                <a:spcPts val="7389"/>
              </a:lnSpc>
            </a:pPr>
            <a:r>
              <a:rPr lang="en-US" sz="7540" b="1" spc="7">
                <a:solidFill>
                  <a:srgbClr val="292A5A"/>
                </a:solidFill>
                <a:latin typeface="Glacial Indifference Bold"/>
                <a:ea typeface="Glacial Indifference Bold"/>
                <a:cs typeface="Glacial Indifference Bold"/>
                <a:sym typeface="Glacial Indifference Bold"/>
              </a:rPr>
              <a:t>ASSESSMENTS</a:t>
            </a:r>
          </a:p>
        </p:txBody>
      </p:sp>
      <p:sp>
        <p:nvSpPr>
          <p:cNvPr id="4" name="AutoShape 4"/>
          <p:cNvSpPr/>
          <p:nvPr/>
        </p:nvSpPr>
        <p:spPr>
          <a:xfrm>
            <a:off x="11589837" y="9736180"/>
            <a:ext cx="6698163" cy="550820"/>
          </a:xfrm>
          <a:prstGeom prst="rect">
            <a:avLst/>
          </a:prstGeom>
          <a:solidFill>
            <a:srgbClr val="FED307"/>
          </a:solidFill>
        </p:spPr>
        <p:txBody>
          <a:bodyPr/>
          <a:lstStyle/>
          <a:p>
            <a:endParaRPr lang="en-GB"/>
          </a:p>
        </p:txBody>
      </p:sp>
      <p:sp>
        <p:nvSpPr>
          <p:cNvPr id="5" name="AutoShape 5"/>
          <p:cNvSpPr/>
          <p:nvPr/>
        </p:nvSpPr>
        <p:spPr>
          <a:xfrm>
            <a:off x="0" y="0"/>
            <a:ext cx="14417942" cy="771525"/>
          </a:xfrm>
          <a:prstGeom prst="rect">
            <a:avLst/>
          </a:prstGeom>
          <a:solidFill>
            <a:srgbClr val="292A5A"/>
          </a:solidFill>
        </p:spPr>
        <p:txBody>
          <a:bodyPr/>
          <a:lstStyle/>
          <a:p>
            <a:endParaRPr lang="en-GB"/>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E0E1FF"/>
        </a:solidFill>
        <a:effectLst/>
      </p:bgPr>
    </p:bg>
    <p:spTree>
      <p:nvGrpSpPr>
        <p:cNvPr id="1" name=""/>
        <p:cNvGrpSpPr/>
        <p:nvPr/>
      </p:nvGrpSpPr>
      <p:grpSpPr>
        <a:xfrm>
          <a:off x="0" y="0"/>
          <a:ext cx="0" cy="0"/>
          <a:chOff x="0" y="0"/>
          <a:chExt cx="0" cy="0"/>
        </a:xfrm>
      </p:grpSpPr>
      <p:sp>
        <p:nvSpPr>
          <p:cNvPr id="3" name="TextBox 3"/>
          <p:cNvSpPr txBox="1"/>
          <p:nvPr/>
        </p:nvSpPr>
        <p:spPr>
          <a:xfrm>
            <a:off x="609600" y="890699"/>
            <a:ext cx="14684806" cy="991732"/>
          </a:xfrm>
          <a:prstGeom prst="rect">
            <a:avLst/>
          </a:prstGeom>
        </p:spPr>
        <p:txBody>
          <a:bodyPr lIns="0" tIns="0" rIns="0" bIns="0" rtlCol="0" anchor="t">
            <a:spAutoFit/>
          </a:bodyPr>
          <a:lstStyle/>
          <a:p>
            <a:pPr algn="just">
              <a:lnSpc>
                <a:spcPts val="7389"/>
              </a:lnSpc>
            </a:pPr>
            <a:r>
              <a:rPr lang="en-US" sz="7540" b="1" spc="7" dirty="0">
                <a:solidFill>
                  <a:srgbClr val="292A5A"/>
                </a:solidFill>
                <a:latin typeface="Glacial Indifference Bold"/>
                <a:ea typeface="Glacial Indifference Bold"/>
                <a:cs typeface="Glacial Indifference Bold"/>
                <a:sym typeface="Glacial Indifference Bold"/>
              </a:rPr>
              <a:t>ASSESSMENTS</a:t>
            </a:r>
          </a:p>
        </p:txBody>
      </p:sp>
      <p:sp>
        <p:nvSpPr>
          <p:cNvPr id="4" name="AutoShape 4"/>
          <p:cNvSpPr/>
          <p:nvPr/>
        </p:nvSpPr>
        <p:spPr>
          <a:xfrm>
            <a:off x="11589837" y="9736180"/>
            <a:ext cx="6698163" cy="550820"/>
          </a:xfrm>
          <a:prstGeom prst="rect">
            <a:avLst/>
          </a:prstGeom>
          <a:solidFill>
            <a:srgbClr val="FED307"/>
          </a:solidFill>
        </p:spPr>
        <p:txBody>
          <a:bodyPr/>
          <a:lstStyle/>
          <a:p>
            <a:endParaRPr lang="en-GB"/>
          </a:p>
        </p:txBody>
      </p:sp>
      <p:sp>
        <p:nvSpPr>
          <p:cNvPr id="5" name="AutoShape 5"/>
          <p:cNvSpPr/>
          <p:nvPr/>
        </p:nvSpPr>
        <p:spPr>
          <a:xfrm>
            <a:off x="0" y="0"/>
            <a:ext cx="14417942" cy="771525"/>
          </a:xfrm>
          <a:prstGeom prst="rect">
            <a:avLst/>
          </a:prstGeom>
          <a:solidFill>
            <a:srgbClr val="292A5A"/>
          </a:solidFill>
        </p:spPr>
        <p:txBody>
          <a:bodyPr/>
          <a:lstStyle/>
          <a:p>
            <a:endParaRPr lang="en-GB"/>
          </a:p>
        </p:txBody>
      </p:sp>
      <p:sp>
        <p:nvSpPr>
          <p:cNvPr id="6" name="Content Placeholder 2">
            <a:extLst>
              <a:ext uri="{FF2B5EF4-FFF2-40B4-BE49-F238E27FC236}">
                <a16:creationId xmlns:a16="http://schemas.microsoft.com/office/drawing/2014/main" id="{AD415EC8-2957-84CA-9BF8-BA45BF7F546E}"/>
              </a:ext>
            </a:extLst>
          </p:cNvPr>
          <p:cNvSpPr txBox="1">
            <a:spLocks/>
          </p:cNvSpPr>
          <p:nvPr/>
        </p:nvSpPr>
        <p:spPr>
          <a:xfrm>
            <a:off x="830726" y="1882431"/>
            <a:ext cx="7086600" cy="7734300"/>
          </a:xfrm>
          <a:prstGeom prst="rect">
            <a:avLst/>
          </a:prstGeom>
          <a:ln w="57150">
            <a:solidFill>
              <a:schemeClr val="tx2">
                <a:lumMod val="75000"/>
              </a:schemeClr>
            </a:solidFill>
          </a:ln>
        </p:spPr>
        <p:txBody>
          <a:bodyPr>
            <a:normAutofit fontScale="925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sz="4400" b="1"/>
              <a:t>Assessment 1</a:t>
            </a:r>
            <a:br>
              <a:rPr lang="en-GB" sz="4400" b="1"/>
            </a:br>
            <a:endParaRPr lang="en-GB" sz="4400" b="1"/>
          </a:p>
          <a:p>
            <a:pPr marL="707033" lvl="1" indent="-353516">
              <a:lnSpc>
                <a:spcPts val="4584"/>
              </a:lnSpc>
              <a:buFont typeface="Arial"/>
              <a:buChar char="•"/>
              <a:defRPr/>
            </a:pPr>
            <a:r>
              <a:rPr lang="en-US" sz="3600">
                <a:solidFill>
                  <a:srgbClr val="292A5A"/>
                </a:solidFill>
                <a:latin typeface="Glacial Indifference"/>
                <a:ea typeface="Glacial Indifference"/>
                <a:cs typeface="Glacial Indifference"/>
                <a:sym typeface="Glacial Indifference"/>
              </a:rPr>
              <a:t>3 Practice based tasks</a:t>
            </a:r>
            <a:endParaRPr lang="en-US" sz="3600"/>
          </a:p>
          <a:p>
            <a:pPr marL="707033" lvl="1" indent="-353516">
              <a:lnSpc>
                <a:spcPts val="4584"/>
              </a:lnSpc>
              <a:buFont typeface="Arial"/>
              <a:buChar char="•"/>
            </a:pPr>
            <a:r>
              <a:rPr lang="en-US" sz="3600">
                <a:solidFill>
                  <a:srgbClr val="292A5A"/>
                </a:solidFill>
                <a:latin typeface="Glacial Indifference"/>
                <a:ea typeface="Glacial Indifference"/>
                <a:cs typeface="Glacial Indifference"/>
                <a:sym typeface="Glacial Indifference"/>
              </a:rPr>
              <a:t>Assume role of trainee solicitor in Trinity  Law LLP</a:t>
            </a:r>
          </a:p>
          <a:p>
            <a:pPr marL="707033" lvl="1" indent="-353516">
              <a:lnSpc>
                <a:spcPts val="4584"/>
              </a:lnSpc>
              <a:buFont typeface="Arial"/>
              <a:buChar char="•"/>
            </a:pPr>
            <a:r>
              <a:rPr lang="en-US" sz="3600">
                <a:solidFill>
                  <a:srgbClr val="292A5A"/>
                </a:solidFill>
                <a:latin typeface="Glacial Indifference"/>
                <a:ea typeface="Glacial Indifference"/>
                <a:cs typeface="Glacial Indifference"/>
                <a:sym typeface="Glacial Indifference"/>
              </a:rPr>
              <a:t>Tasks allocated by supervising solicitor:</a:t>
            </a:r>
          </a:p>
          <a:p>
            <a:pPr marL="1414065" lvl="2" indent="-471355">
              <a:lnSpc>
                <a:spcPts val="4584"/>
              </a:lnSpc>
              <a:buFont typeface="Arial"/>
              <a:buChar char="⚬"/>
            </a:pPr>
            <a:r>
              <a:rPr lang="en-US" sz="3600">
                <a:solidFill>
                  <a:srgbClr val="292A5A"/>
                </a:solidFill>
                <a:latin typeface="Glacial Indifference"/>
                <a:ea typeface="Glacial Indifference"/>
                <a:cs typeface="Glacial Indifference"/>
                <a:sym typeface="Glacial Indifference"/>
              </a:rPr>
              <a:t>Calculate conveyancing costs</a:t>
            </a:r>
          </a:p>
          <a:p>
            <a:pPr marL="1414065" lvl="2" indent="-471355">
              <a:lnSpc>
                <a:spcPts val="4584"/>
              </a:lnSpc>
              <a:buFont typeface="Arial"/>
              <a:buChar char="⚬"/>
            </a:pPr>
            <a:r>
              <a:rPr lang="en-US" sz="3600">
                <a:solidFill>
                  <a:srgbClr val="292A5A"/>
                </a:solidFill>
                <a:latin typeface="Glacial Indifference"/>
                <a:ea typeface="Glacial Indifference"/>
                <a:cs typeface="Glacial Indifference"/>
                <a:sym typeface="Glacial Indifference"/>
              </a:rPr>
              <a:t>Research a legal question</a:t>
            </a:r>
          </a:p>
          <a:p>
            <a:pPr marL="1414065" lvl="2" indent="-471355">
              <a:lnSpc>
                <a:spcPts val="4584"/>
              </a:lnSpc>
              <a:buFont typeface="Arial"/>
              <a:buChar char="⚬"/>
            </a:pPr>
            <a:r>
              <a:rPr lang="en-US" sz="3600">
                <a:solidFill>
                  <a:srgbClr val="292A5A"/>
                </a:solidFill>
                <a:latin typeface="Glacial Indifference"/>
                <a:ea typeface="Glacial Indifference"/>
                <a:cs typeface="Glacial Indifference"/>
                <a:sym typeface="Glacial Indifference"/>
              </a:rPr>
              <a:t>Prepare an investigation of title report</a:t>
            </a:r>
          </a:p>
          <a:p>
            <a:endParaRPr lang="en-GB" dirty="0"/>
          </a:p>
        </p:txBody>
      </p:sp>
      <p:sp>
        <p:nvSpPr>
          <p:cNvPr id="7" name="Content Placeholder 3">
            <a:extLst>
              <a:ext uri="{FF2B5EF4-FFF2-40B4-BE49-F238E27FC236}">
                <a16:creationId xmlns:a16="http://schemas.microsoft.com/office/drawing/2014/main" id="{C56F372F-3120-E4B5-DA64-F2D39D12F348}"/>
              </a:ext>
            </a:extLst>
          </p:cNvPr>
          <p:cNvSpPr txBox="1">
            <a:spLocks/>
          </p:cNvSpPr>
          <p:nvPr/>
        </p:nvSpPr>
        <p:spPr>
          <a:xfrm>
            <a:off x="9372600" y="2001605"/>
            <a:ext cx="8084674" cy="7848600"/>
          </a:xfrm>
          <a:prstGeom prst="rect">
            <a:avLst/>
          </a:prstGeom>
          <a:ln w="57150">
            <a:solidFill>
              <a:schemeClr val="tx1"/>
            </a:solidFill>
          </a:ln>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sz="4400" b="1"/>
              <a:t>Assessment 2 </a:t>
            </a:r>
            <a:br>
              <a:rPr lang="en-GB" sz="4400" b="1"/>
            </a:br>
            <a:endParaRPr lang="en-GB" sz="4400" b="1"/>
          </a:p>
          <a:p>
            <a:pPr marL="707033" lvl="1" indent="-353516">
              <a:lnSpc>
                <a:spcPts val="4584"/>
              </a:lnSpc>
              <a:buFont typeface="Arial"/>
              <a:buChar char="•"/>
              <a:defRPr/>
            </a:pPr>
            <a:r>
              <a:rPr lang="en-US" sz="3600">
                <a:solidFill>
                  <a:srgbClr val="292A5A"/>
                </a:solidFill>
                <a:latin typeface="Glacial Indifference"/>
                <a:ea typeface="Glacial Indifference"/>
                <a:cs typeface="Glacial Indifference"/>
                <a:sym typeface="Glacial Indifference"/>
              </a:rPr>
              <a:t>Practical Role Play </a:t>
            </a:r>
            <a:endParaRPr lang="en-US" sz="3600"/>
          </a:p>
          <a:p>
            <a:pPr marL="707033" lvl="1" indent="-353516">
              <a:lnSpc>
                <a:spcPts val="4584"/>
              </a:lnSpc>
              <a:buFont typeface="Arial"/>
              <a:buChar char="•"/>
            </a:pPr>
            <a:r>
              <a:rPr lang="en-US" sz="3600">
                <a:solidFill>
                  <a:srgbClr val="292A5A"/>
                </a:solidFill>
                <a:latin typeface="Glacial Indifference"/>
                <a:ea typeface="Glacial Indifference"/>
                <a:cs typeface="Glacial Indifference"/>
                <a:sym typeface="Glacial Indifference"/>
              </a:rPr>
              <a:t>20 minute interview and research preparation note</a:t>
            </a:r>
          </a:p>
          <a:p>
            <a:pPr marL="707033" lvl="1" indent="-353516">
              <a:lnSpc>
                <a:spcPts val="4584"/>
              </a:lnSpc>
              <a:buFont typeface="Arial"/>
              <a:buChar char="•"/>
            </a:pPr>
            <a:r>
              <a:rPr lang="en-US" sz="3600">
                <a:solidFill>
                  <a:srgbClr val="292A5A"/>
                </a:solidFill>
                <a:latin typeface="Glacial Indifference"/>
                <a:ea typeface="Glacial Indifference"/>
                <a:cs typeface="Glacial Indifference"/>
                <a:sym typeface="Glacial Indifference"/>
              </a:rPr>
              <a:t>Testing from across the module but assesses skills as well as knowledge</a:t>
            </a:r>
          </a:p>
          <a:p>
            <a:pPr marL="707033" lvl="1" indent="-353516">
              <a:lnSpc>
                <a:spcPts val="4584"/>
              </a:lnSpc>
              <a:buFont typeface="Arial"/>
              <a:buChar char="•"/>
            </a:pPr>
            <a:r>
              <a:rPr lang="en-US" sz="3600">
                <a:solidFill>
                  <a:srgbClr val="292A5A"/>
                </a:solidFill>
                <a:latin typeface="Glacial Indifference"/>
                <a:ea typeface="Glacial Indifference"/>
                <a:cs typeface="Glacial Indifference"/>
                <a:sym typeface="Glacial Indifference"/>
              </a:rPr>
              <a:t>Further guidance to follow </a:t>
            </a:r>
            <a:endParaRPr lang="en-GB" sz="36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E0E1FF"/>
        </a:solidFill>
        <a:effectLst/>
      </p:bgPr>
    </p:bg>
    <p:spTree>
      <p:nvGrpSpPr>
        <p:cNvPr id="1" name=""/>
        <p:cNvGrpSpPr/>
        <p:nvPr/>
      </p:nvGrpSpPr>
      <p:grpSpPr>
        <a:xfrm>
          <a:off x="0" y="0"/>
          <a:ext cx="0" cy="0"/>
          <a:chOff x="0" y="0"/>
          <a:chExt cx="0" cy="0"/>
        </a:xfrm>
      </p:grpSpPr>
      <p:sp>
        <p:nvSpPr>
          <p:cNvPr id="2" name="TextBox 2"/>
          <p:cNvSpPr txBox="1"/>
          <p:nvPr/>
        </p:nvSpPr>
        <p:spPr>
          <a:xfrm>
            <a:off x="577232" y="1181100"/>
            <a:ext cx="14684806" cy="991732"/>
          </a:xfrm>
          <a:prstGeom prst="rect">
            <a:avLst/>
          </a:prstGeom>
        </p:spPr>
        <p:txBody>
          <a:bodyPr lIns="0" tIns="0" rIns="0" bIns="0" rtlCol="0" anchor="t">
            <a:spAutoFit/>
          </a:bodyPr>
          <a:lstStyle/>
          <a:p>
            <a:pPr algn="just">
              <a:lnSpc>
                <a:spcPts val="7389"/>
              </a:lnSpc>
            </a:pPr>
            <a:r>
              <a:rPr lang="en-US" sz="7540" b="1" spc="7">
                <a:solidFill>
                  <a:srgbClr val="292A5A"/>
                </a:solidFill>
                <a:latin typeface="Glacial Indifference Bold"/>
                <a:ea typeface="Glacial Indifference Bold"/>
                <a:cs typeface="Glacial Indifference Bold"/>
                <a:sym typeface="Glacial Indifference Bold"/>
              </a:rPr>
              <a:t>ACADEMIC MISCONDUCT</a:t>
            </a:r>
          </a:p>
        </p:txBody>
      </p:sp>
      <p:sp>
        <p:nvSpPr>
          <p:cNvPr id="3" name="TextBox 3"/>
          <p:cNvSpPr txBox="1"/>
          <p:nvPr/>
        </p:nvSpPr>
        <p:spPr>
          <a:xfrm>
            <a:off x="577232" y="2107676"/>
            <a:ext cx="17010402" cy="8082341"/>
          </a:xfrm>
          <a:prstGeom prst="rect">
            <a:avLst/>
          </a:prstGeom>
        </p:spPr>
        <p:txBody>
          <a:bodyPr lIns="0" tIns="0" rIns="0" bIns="0" rtlCol="0" anchor="t">
            <a:spAutoFit/>
          </a:bodyPr>
          <a:lstStyle/>
          <a:p>
            <a:pPr marL="647700" lvl="1" indent="-323850" algn="l">
              <a:lnSpc>
                <a:spcPts val="5280"/>
              </a:lnSpc>
              <a:buFont typeface="Arial"/>
              <a:buChar char="•"/>
            </a:pPr>
            <a:r>
              <a:rPr lang="en-US" sz="3000" dirty="0">
                <a:solidFill>
                  <a:srgbClr val="292A5A"/>
                </a:solidFill>
                <a:latin typeface="Glacial Indifference"/>
                <a:ea typeface="Glacial Indifference"/>
                <a:cs typeface="Glacial Indifference"/>
                <a:sym typeface="Glacial Indifference"/>
              </a:rPr>
              <a:t>All academic work is </a:t>
            </a:r>
            <a:r>
              <a:rPr lang="en-US" sz="3000" dirty="0" err="1">
                <a:solidFill>
                  <a:srgbClr val="292A5A"/>
                </a:solidFill>
                <a:latin typeface="Glacial Indifference"/>
                <a:ea typeface="Glacial Indifference"/>
                <a:cs typeface="Glacial Indifference"/>
                <a:sym typeface="Glacial Indifference"/>
              </a:rPr>
              <a:t>scrutinised</a:t>
            </a:r>
            <a:r>
              <a:rPr lang="en-US" sz="3000" dirty="0">
                <a:solidFill>
                  <a:srgbClr val="292A5A"/>
                </a:solidFill>
                <a:latin typeface="Glacial Indifference"/>
                <a:ea typeface="Glacial Indifference"/>
                <a:cs typeface="Glacial Indifference"/>
                <a:sym typeface="Glacial Indifference"/>
              </a:rPr>
              <a:t> for potential academic misconduct</a:t>
            </a:r>
          </a:p>
          <a:p>
            <a:pPr marL="1295400" lvl="2" indent="-431800" algn="l">
              <a:lnSpc>
                <a:spcPts val="5280"/>
              </a:lnSpc>
              <a:buFont typeface="Arial"/>
              <a:buChar char="⚬"/>
            </a:pPr>
            <a:r>
              <a:rPr lang="en-US" sz="3000" b="1" dirty="0">
                <a:solidFill>
                  <a:srgbClr val="292A5A"/>
                </a:solidFill>
                <a:latin typeface="Glacial Indifference Bold"/>
                <a:ea typeface="Glacial Indifference Bold"/>
                <a:cs typeface="Glacial Indifference Bold"/>
                <a:sym typeface="Glacial Indifference Bold"/>
              </a:rPr>
              <a:t>Plagiarism</a:t>
            </a:r>
            <a:r>
              <a:rPr lang="en-US" sz="3000" dirty="0">
                <a:solidFill>
                  <a:srgbClr val="292A5A"/>
                </a:solidFill>
                <a:latin typeface="Glacial Indifference"/>
                <a:ea typeface="Glacial Indifference"/>
                <a:cs typeface="Glacial Indifference"/>
                <a:sym typeface="Glacial Indifference"/>
              </a:rPr>
              <a:t>: presenting work of others as your own (this includes AI rewriting)</a:t>
            </a:r>
          </a:p>
          <a:p>
            <a:pPr marL="1943100" lvl="3" indent="-485775" algn="l">
              <a:lnSpc>
                <a:spcPts val="5280"/>
              </a:lnSpc>
              <a:buFont typeface="Arial"/>
              <a:buChar char="￭"/>
            </a:pPr>
            <a:r>
              <a:rPr lang="en-US" sz="3000" dirty="0">
                <a:solidFill>
                  <a:srgbClr val="292A5A"/>
                </a:solidFill>
                <a:latin typeface="Glacial Indifference"/>
                <a:ea typeface="Glacial Indifference"/>
                <a:cs typeface="Glacial Indifference"/>
                <a:sym typeface="Glacial Indifference"/>
              </a:rPr>
              <a:t>this includes copying and pasting textbooks, lecture slides and notes (lectures will </a:t>
            </a:r>
            <a:r>
              <a:rPr lang="en-US" sz="3000" dirty="0" err="1">
                <a:solidFill>
                  <a:srgbClr val="292A5A"/>
                </a:solidFill>
                <a:latin typeface="Glacial Indifference"/>
                <a:ea typeface="Glacial Indifference"/>
                <a:cs typeface="Glacial Indifference"/>
                <a:sym typeface="Glacial Indifference"/>
              </a:rPr>
              <a:t>recognise</a:t>
            </a:r>
            <a:r>
              <a:rPr lang="en-US" sz="3000" dirty="0">
                <a:solidFill>
                  <a:srgbClr val="292A5A"/>
                </a:solidFill>
                <a:latin typeface="Glacial Indifference"/>
                <a:ea typeface="Glacial Indifference"/>
                <a:cs typeface="Glacial Indifference"/>
                <a:sym typeface="Glacial Indifference"/>
              </a:rPr>
              <a:t> their own writing style)</a:t>
            </a:r>
          </a:p>
          <a:p>
            <a:pPr marL="1295400" lvl="2" indent="-431800" algn="l">
              <a:lnSpc>
                <a:spcPts val="5280"/>
              </a:lnSpc>
              <a:buFont typeface="Arial"/>
              <a:buChar char="⚬"/>
            </a:pPr>
            <a:r>
              <a:rPr lang="en-US" sz="3000" b="1" dirty="0">
                <a:solidFill>
                  <a:srgbClr val="292A5A"/>
                </a:solidFill>
                <a:latin typeface="Glacial Indifference Bold"/>
                <a:ea typeface="Glacial Indifference Bold"/>
                <a:cs typeface="Glacial Indifference Bold"/>
                <a:sym typeface="Glacial Indifference Bold"/>
              </a:rPr>
              <a:t>Self-plagiarism: </a:t>
            </a:r>
            <a:r>
              <a:rPr lang="en-US" sz="3000" dirty="0">
                <a:solidFill>
                  <a:srgbClr val="292A5A"/>
                </a:solidFill>
                <a:latin typeface="Glacial Indifference"/>
                <a:ea typeface="Glacial Indifference"/>
                <a:cs typeface="Glacial Indifference"/>
                <a:sym typeface="Glacial Indifference"/>
              </a:rPr>
              <a:t>submitting work already submitted for another assessment </a:t>
            </a:r>
          </a:p>
          <a:p>
            <a:pPr marL="1295400" lvl="2" indent="-431800" algn="l">
              <a:lnSpc>
                <a:spcPts val="5280"/>
              </a:lnSpc>
              <a:buFont typeface="Arial"/>
              <a:buChar char="⚬"/>
            </a:pPr>
            <a:r>
              <a:rPr lang="en-US" sz="3000" b="1" dirty="0">
                <a:solidFill>
                  <a:srgbClr val="292A5A"/>
                </a:solidFill>
                <a:latin typeface="Glacial Indifference Bold"/>
                <a:ea typeface="Glacial Indifference Bold"/>
                <a:cs typeface="Glacial Indifference Bold"/>
                <a:sym typeface="Glacial Indifference Bold"/>
              </a:rPr>
              <a:t>Collusion: </a:t>
            </a:r>
            <a:r>
              <a:rPr lang="en-US" sz="3000" dirty="0">
                <a:solidFill>
                  <a:srgbClr val="292A5A"/>
                </a:solidFill>
                <a:latin typeface="Glacial Indifference"/>
                <a:ea typeface="Glacial Indifference"/>
                <a:cs typeface="Glacial Indifference"/>
                <a:sym typeface="Glacial Indifference"/>
              </a:rPr>
              <a:t>working with someone else on assessment intended to be your own work</a:t>
            </a:r>
          </a:p>
          <a:p>
            <a:pPr marL="1295400" lvl="2" indent="-431800" algn="l">
              <a:lnSpc>
                <a:spcPts val="5280"/>
              </a:lnSpc>
              <a:buFont typeface="Arial"/>
              <a:buChar char="⚬"/>
            </a:pPr>
            <a:r>
              <a:rPr lang="en-US" sz="3000" b="1" dirty="0">
                <a:solidFill>
                  <a:srgbClr val="292A5A"/>
                </a:solidFill>
                <a:latin typeface="Glacial Indifference Bold"/>
                <a:ea typeface="Glacial Indifference Bold"/>
                <a:cs typeface="Glacial Indifference Bold"/>
                <a:sym typeface="Glacial Indifference Bold"/>
              </a:rPr>
              <a:t>Falsifying data:</a:t>
            </a:r>
            <a:r>
              <a:rPr lang="en-US" sz="3000" dirty="0">
                <a:solidFill>
                  <a:srgbClr val="292A5A"/>
                </a:solidFill>
                <a:latin typeface="Glacial Indifference"/>
                <a:ea typeface="Glacial Indifference"/>
                <a:cs typeface="Glacial Indifference"/>
                <a:sym typeface="Glacial Indifference"/>
              </a:rPr>
              <a:t> including evidence or results</a:t>
            </a:r>
          </a:p>
          <a:p>
            <a:pPr marL="1295400" lvl="2" indent="-431800" algn="l">
              <a:lnSpc>
                <a:spcPts val="5280"/>
              </a:lnSpc>
              <a:buFont typeface="Arial"/>
              <a:buChar char="⚬"/>
            </a:pPr>
            <a:r>
              <a:rPr lang="en-US" sz="3000" b="1" dirty="0">
                <a:solidFill>
                  <a:srgbClr val="292A5A"/>
                </a:solidFill>
                <a:latin typeface="Glacial Indifference Bold"/>
                <a:ea typeface="Glacial Indifference Bold"/>
                <a:cs typeface="Glacial Indifference Bold"/>
                <a:sym typeface="Glacial Indifference Bold"/>
              </a:rPr>
              <a:t>Falsifying authorship</a:t>
            </a:r>
            <a:r>
              <a:rPr lang="en-US" sz="3000" dirty="0">
                <a:solidFill>
                  <a:srgbClr val="292A5A"/>
                </a:solidFill>
                <a:latin typeface="Glacial Indifference"/>
                <a:ea typeface="Glacial Indifference"/>
                <a:cs typeface="Glacial Indifference"/>
                <a:sym typeface="Glacial Indifference"/>
              </a:rPr>
              <a:t>: use of essay writing services, impersonation, AI or human generation </a:t>
            </a:r>
          </a:p>
          <a:p>
            <a:pPr marL="1295400" lvl="2" indent="-431800" algn="l">
              <a:lnSpc>
                <a:spcPts val="5280"/>
              </a:lnSpc>
              <a:buFont typeface="Arial"/>
              <a:buChar char="⚬"/>
            </a:pPr>
            <a:r>
              <a:rPr lang="en-US" sz="3000" b="1" dirty="0">
                <a:solidFill>
                  <a:srgbClr val="292A5A"/>
                </a:solidFill>
                <a:latin typeface="Glacial Indifference Bold"/>
                <a:ea typeface="Glacial Indifference Bold"/>
                <a:cs typeface="Glacial Indifference Bold"/>
                <a:sym typeface="Glacial Indifference Bold"/>
              </a:rPr>
              <a:t>Cheating</a:t>
            </a:r>
            <a:r>
              <a:rPr lang="en-US" sz="3000" dirty="0">
                <a:solidFill>
                  <a:srgbClr val="292A5A"/>
                </a:solidFill>
                <a:latin typeface="Glacial Indifference"/>
                <a:ea typeface="Glacial Indifference"/>
                <a:cs typeface="Glacial Indifference"/>
                <a:sym typeface="Glacial Indifference"/>
              </a:rPr>
              <a:t> in examinations</a:t>
            </a:r>
          </a:p>
          <a:p>
            <a:pPr marL="1295400" lvl="2" indent="-431800" algn="l">
              <a:lnSpc>
                <a:spcPts val="5280"/>
              </a:lnSpc>
              <a:buFont typeface="Arial"/>
              <a:buChar char="⚬"/>
            </a:pPr>
            <a:r>
              <a:rPr lang="en-US" sz="3000" b="1" dirty="0">
                <a:solidFill>
                  <a:srgbClr val="292A5A"/>
                </a:solidFill>
                <a:latin typeface="Glacial Indifference Bold"/>
                <a:ea typeface="Glacial Indifference Bold"/>
                <a:cs typeface="Glacial Indifference Bold"/>
                <a:sym typeface="Glacial Indifference Bold"/>
              </a:rPr>
              <a:t>Falsifying evidence</a:t>
            </a:r>
            <a:r>
              <a:rPr lang="en-US" sz="3000" dirty="0">
                <a:solidFill>
                  <a:srgbClr val="292A5A"/>
                </a:solidFill>
                <a:latin typeface="Glacial Indifference"/>
                <a:ea typeface="Glacial Indifference"/>
                <a:cs typeface="Glacial Indifference"/>
                <a:sym typeface="Glacial Indifference"/>
              </a:rPr>
              <a:t> for extenuating circumstances</a:t>
            </a:r>
          </a:p>
          <a:p>
            <a:pPr marL="1295400" lvl="2" indent="-431800" algn="l">
              <a:lnSpc>
                <a:spcPts val="5280"/>
              </a:lnSpc>
              <a:buFont typeface="Arial"/>
              <a:buChar char="⚬"/>
            </a:pPr>
            <a:r>
              <a:rPr lang="en-US" sz="3000" dirty="0">
                <a:solidFill>
                  <a:srgbClr val="292A5A"/>
                </a:solidFill>
                <a:latin typeface="Glacial Indifference"/>
                <a:ea typeface="Glacial Indifference"/>
                <a:cs typeface="Glacial Indifference"/>
                <a:sym typeface="Glacial Indifference"/>
              </a:rPr>
              <a:t>Further guidance on assessment practice can be found in your </a:t>
            </a:r>
            <a:r>
              <a:rPr lang="en-US" sz="3000" b="1" dirty="0" err="1">
                <a:solidFill>
                  <a:srgbClr val="292A5A"/>
                </a:solidFill>
                <a:latin typeface="Glacial Indifference Bold"/>
                <a:ea typeface="Glacial Indifference Bold"/>
                <a:cs typeface="Glacial Indifference Bold"/>
                <a:sym typeface="Glacial Indifference Bold"/>
              </a:rPr>
              <a:t>programme</a:t>
            </a:r>
            <a:r>
              <a:rPr lang="en-US" sz="3000" b="1" dirty="0">
                <a:solidFill>
                  <a:srgbClr val="292A5A"/>
                </a:solidFill>
                <a:latin typeface="Glacial Indifference Bold"/>
                <a:ea typeface="Glacial Indifference Bold"/>
                <a:cs typeface="Glacial Indifference Bold"/>
                <a:sym typeface="Glacial Indifference Bold"/>
              </a:rPr>
              <a:t> </a:t>
            </a:r>
            <a:r>
              <a:rPr lang="en-US" sz="3000" b="1" u="sng" dirty="0">
                <a:solidFill>
                  <a:srgbClr val="292A5A"/>
                </a:solidFill>
                <a:latin typeface="Glacial Indifference Bold"/>
                <a:ea typeface="Glacial Indifference Bold"/>
                <a:cs typeface="Glacial Indifference Bold"/>
                <a:sym typeface="Glacial Indifference Bold"/>
                <a:hlinkClick r:id="rId2" tooltip="https://moodle.uwtsd.ac.uk/course/view.php?id=10416&amp;section=1"/>
              </a:rPr>
              <a:t>Student Handbook</a:t>
            </a:r>
            <a:r>
              <a:rPr lang="en-US" sz="3000" dirty="0">
                <a:solidFill>
                  <a:srgbClr val="292A5A"/>
                </a:solidFill>
                <a:latin typeface="Glacial Indifference"/>
                <a:ea typeface="Glacial Indifference"/>
                <a:cs typeface="Glacial Indifference"/>
                <a:sym typeface="Glacial Indifference"/>
              </a:rPr>
              <a:t> on SLSI and on the </a:t>
            </a:r>
            <a:r>
              <a:rPr lang="en-US" sz="3000" b="1" u="sng" dirty="0">
                <a:solidFill>
                  <a:srgbClr val="292A5A"/>
                </a:solidFill>
                <a:latin typeface="Glacial Indifference Bold"/>
                <a:ea typeface="Glacial Indifference Bold"/>
                <a:cs typeface="Glacial Indifference Bold"/>
                <a:sym typeface="Glacial Indifference Bold"/>
                <a:hlinkClick r:id="rId3" tooltip="https://www.uwtsd.ac.uk/procedures-academic-appeals-complaints-and-other-student-cases"/>
              </a:rPr>
              <a:t>UWTSD website</a:t>
            </a:r>
          </a:p>
        </p:txBody>
      </p:sp>
      <p:sp>
        <p:nvSpPr>
          <p:cNvPr id="4" name="AutoShape 4"/>
          <p:cNvSpPr/>
          <p:nvPr/>
        </p:nvSpPr>
        <p:spPr>
          <a:xfrm>
            <a:off x="11589837" y="9736180"/>
            <a:ext cx="6698163" cy="550820"/>
          </a:xfrm>
          <a:prstGeom prst="rect">
            <a:avLst/>
          </a:prstGeom>
          <a:solidFill>
            <a:srgbClr val="FED307"/>
          </a:solidFill>
        </p:spPr>
        <p:txBody>
          <a:bodyPr/>
          <a:lstStyle/>
          <a:p>
            <a:endParaRPr lang="en-GB"/>
          </a:p>
        </p:txBody>
      </p:sp>
      <p:sp>
        <p:nvSpPr>
          <p:cNvPr id="5" name="AutoShape 5"/>
          <p:cNvSpPr/>
          <p:nvPr/>
        </p:nvSpPr>
        <p:spPr>
          <a:xfrm>
            <a:off x="0" y="0"/>
            <a:ext cx="14417942" cy="771525"/>
          </a:xfrm>
          <a:prstGeom prst="rect">
            <a:avLst/>
          </a:prstGeom>
          <a:solidFill>
            <a:srgbClr val="292A5A"/>
          </a:solidFill>
        </p:spPr>
        <p:txBody>
          <a:bodyPr/>
          <a:lstStyle/>
          <a:p>
            <a:endParaRPr lang="en-GB"/>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E0E1FF"/>
        </a:solidFill>
        <a:effectLst/>
      </p:bgPr>
    </p:bg>
    <p:spTree>
      <p:nvGrpSpPr>
        <p:cNvPr id="1" name=""/>
        <p:cNvGrpSpPr/>
        <p:nvPr/>
      </p:nvGrpSpPr>
      <p:grpSpPr>
        <a:xfrm>
          <a:off x="0" y="0"/>
          <a:ext cx="0" cy="0"/>
          <a:chOff x="0" y="0"/>
          <a:chExt cx="0" cy="0"/>
        </a:xfrm>
      </p:grpSpPr>
      <p:sp>
        <p:nvSpPr>
          <p:cNvPr id="2" name="AutoShape 2"/>
          <p:cNvSpPr/>
          <p:nvPr/>
        </p:nvSpPr>
        <p:spPr>
          <a:xfrm>
            <a:off x="11589837" y="9736180"/>
            <a:ext cx="6698163" cy="550820"/>
          </a:xfrm>
          <a:prstGeom prst="rect">
            <a:avLst/>
          </a:prstGeom>
          <a:solidFill>
            <a:srgbClr val="FED307"/>
          </a:solidFill>
        </p:spPr>
        <p:txBody>
          <a:bodyPr/>
          <a:lstStyle/>
          <a:p>
            <a:endParaRPr lang="en-GB"/>
          </a:p>
        </p:txBody>
      </p:sp>
      <p:sp>
        <p:nvSpPr>
          <p:cNvPr id="3" name="AutoShape 3"/>
          <p:cNvSpPr/>
          <p:nvPr/>
        </p:nvSpPr>
        <p:spPr>
          <a:xfrm>
            <a:off x="0" y="0"/>
            <a:ext cx="14417942" cy="771525"/>
          </a:xfrm>
          <a:prstGeom prst="rect">
            <a:avLst/>
          </a:prstGeom>
          <a:solidFill>
            <a:srgbClr val="292A5A"/>
          </a:solidFill>
        </p:spPr>
        <p:txBody>
          <a:bodyPr/>
          <a:lstStyle/>
          <a:p>
            <a:endParaRPr lang="en-GB"/>
          </a:p>
        </p:txBody>
      </p:sp>
      <p:sp>
        <p:nvSpPr>
          <p:cNvPr id="5" name="TextBox 5"/>
          <p:cNvSpPr txBox="1"/>
          <p:nvPr/>
        </p:nvSpPr>
        <p:spPr>
          <a:xfrm>
            <a:off x="1028700" y="1181100"/>
            <a:ext cx="14684806" cy="991732"/>
          </a:xfrm>
          <a:prstGeom prst="rect">
            <a:avLst/>
          </a:prstGeom>
        </p:spPr>
        <p:txBody>
          <a:bodyPr lIns="0" tIns="0" rIns="0" bIns="0" rtlCol="0" anchor="t">
            <a:spAutoFit/>
          </a:bodyPr>
          <a:lstStyle/>
          <a:p>
            <a:pPr algn="just">
              <a:lnSpc>
                <a:spcPts val="7389"/>
              </a:lnSpc>
            </a:pPr>
            <a:r>
              <a:rPr lang="en-US" sz="7540" b="1" spc="7">
                <a:solidFill>
                  <a:srgbClr val="292A5A"/>
                </a:solidFill>
                <a:latin typeface="Glacial Indifference Bold"/>
                <a:ea typeface="Glacial Indifference Bold"/>
                <a:cs typeface="Glacial Indifference Bold"/>
                <a:sym typeface="Glacial Indifference Bold"/>
              </a:rPr>
              <a:t>YOUR CLIENT</a:t>
            </a:r>
          </a:p>
        </p:txBody>
      </p:sp>
      <p:sp>
        <p:nvSpPr>
          <p:cNvPr id="6" name="TextBox 6"/>
          <p:cNvSpPr txBox="1"/>
          <p:nvPr/>
        </p:nvSpPr>
        <p:spPr>
          <a:xfrm>
            <a:off x="685800" y="3317566"/>
            <a:ext cx="15881968" cy="5273880"/>
          </a:xfrm>
          <a:prstGeom prst="rect">
            <a:avLst/>
          </a:prstGeom>
        </p:spPr>
        <p:txBody>
          <a:bodyPr wrap="square" lIns="0" tIns="0" rIns="0" bIns="0" rtlCol="0" anchor="t">
            <a:spAutoFit/>
          </a:bodyPr>
          <a:lstStyle/>
          <a:p>
            <a:pPr marL="755652" lvl="1" indent="-377826" algn="l">
              <a:lnSpc>
                <a:spcPts val="7000"/>
              </a:lnSpc>
              <a:buFont typeface="Arial"/>
              <a:buChar char="•"/>
            </a:pPr>
            <a:r>
              <a:rPr lang="en-US" sz="3500" dirty="0" err="1">
                <a:solidFill>
                  <a:srgbClr val="292A5A"/>
                </a:solidFill>
                <a:latin typeface="Glacial Indifference"/>
                <a:ea typeface="Glacial Indifference"/>
                <a:cs typeface="Glacial Indifference"/>
                <a:sym typeface="Glacial Indifference"/>
              </a:rPr>
              <a:t>Ms</a:t>
            </a:r>
            <a:r>
              <a:rPr lang="en-US" sz="3500" dirty="0">
                <a:solidFill>
                  <a:srgbClr val="292A5A"/>
                </a:solidFill>
                <a:latin typeface="Glacial Indifference"/>
                <a:ea typeface="Glacial Indifference"/>
                <a:cs typeface="Glacial Indifference"/>
                <a:sym typeface="Glacial Indifference"/>
              </a:rPr>
              <a:t> Jenkins in purchase of Arben Manor, Swansea West</a:t>
            </a:r>
          </a:p>
          <a:p>
            <a:pPr marL="755652" lvl="1" indent="-377826" algn="l">
              <a:lnSpc>
                <a:spcPts val="7000"/>
              </a:lnSpc>
              <a:buFont typeface="Arial"/>
              <a:buChar char="•"/>
            </a:pPr>
            <a:r>
              <a:rPr lang="en-US" sz="3500" dirty="0">
                <a:solidFill>
                  <a:srgbClr val="292A5A"/>
                </a:solidFill>
                <a:latin typeface="Glacial Indifference"/>
                <a:ea typeface="Glacial Indifference"/>
                <a:cs typeface="Glacial Indifference"/>
                <a:sym typeface="Glacial Indifference"/>
              </a:rPr>
              <a:t>First time buyer with a mortgage </a:t>
            </a:r>
          </a:p>
          <a:p>
            <a:pPr marL="755652" lvl="1" indent="-377826" algn="l">
              <a:lnSpc>
                <a:spcPts val="7000"/>
              </a:lnSpc>
              <a:buFont typeface="Arial"/>
              <a:buChar char="•"/>
            </a:pPr>
            <a:r>
              <a:rPr lang="en-US" sz="3500" dirty="0">
                <a:solidFill>
                  <a:srgbClr val="292A5A"/>
                </a:solidFill>
                <a:latin typeface="Glacial Indifference"/>
                <a:ea typeface="Glacial Indifference"/>
                <a:cs typeface="Glacial Indifference"/>
                <a:sym typeface="Glacial Indifference"/>
              </a:rPr>
              <a:t>During this module you will track her conveyancing transaction</a:t>
            </a:r>
          </a:p>
          <a:p>
            <a:pPr marL="755652" lvl="1" indent="-377826" algn="l">
              <a:lnSpc>
                <a:spcPts val="7000"/>
              </a:lnSpc>
              <a:buFont typeface="Arial"/>
              <a:buChar char="•"/>
            </a:pPr>
            <a:r>
              <a:rPr lang="en-US" sz="3500" dirty="0">
                <a:solidFill>
                  <a:srgbClr val="292A5A"/>
                </a:solidFill>
                <a:latin typeface="Glacial Indifference"/>
                <a:ea typeface="Glacial Indifference"/>
                <a:cs typeface="Glacial Indifference"/>
                <a:sym typeface="Glacial Indifference"/>
              </a:rPr>
              <a:t>Produce work for her case file in your assessments (coursework) </a:t>
            </a:r>
          </a:p>
          <a:p>
            <a:pPr marL="755652" lvl="1" indent="-377826" algn="l">
              <a:lnSpc>
                <a:spcPts val="7000"/>
              </a:lnSpc>
              <a:buFont typeface="Arial"/>
              <a:buChar char="•"/>
            </a:pPr>
            <a:r>
              <a:rPr lang="en-US" sz="3500" dirty="0">
                <a:solidFill>
                  <a:srgbClr val="292A5A"/>
                </a:solidFill>
                <a:latin typeface="Glacial Indifference"/>
                <a:ea typeface="Glacial Indifference"/>
                <a:cs typeface="Glacial Indifference"/>
                <a:sym typeface="Glacial Indifference"/>
              </a:rPr>
              <a:t>This module will track the conveyancing process, and documentation will become available during the module in the client’s case folder on </a:t>
            </a:r>
            <a:r>
              <a:rPr lang="en-US" sz="3500" dirty="0" err="1">
                <a:solidFill>
                  <a:srgbClr val="292A5A"/>
                </a:solidFill>
                <a:latin typeface="Glacial Indifference"/>
                <a:ea typeface="Glacial Indifference"/>
                <a:cs typeface="Glacial Indifference"/>
                <a:sym typeface="Glacial Indifference"/>
              </a:rPr>
              <a:t>moodle</a:t>
            </a:r>
            <a:endParaRPr lang="en-US" sz="3500" dirty="0">
              <a:solidFill>
                <a:srgbClr val="292A5A"/>
              </a:solidFill>
              <a:latin typeface="Glacial Indifference"/>
              <a:ea typeface="Glacial Indifference"/>
              <a:cs typeface="Glacial Indifference"/>
              <a:sym typeface="Glacial Indifference"/>
            </a:endParaRPr>
          </a:p>
        </p:txBody>
      </p:sp>
      <p:pic>
        <p:nvPicPr>
          <p:cNvPr id="8" name="Picture 7">
            <a:extLst>
              <a:ext uri="{FF2B5EF4-FFF2-40B4-BE49-F238E27FC236}">
                <a16:creationId xmlns:a16="http://schemas.microsoft.com/office/drawing/2014/main" id="{F12A04FA-1AC8-5B88-9742-A3EB42A7D058}"/>
              </a:ext>
            </a:extLst>
          </p:cNvPr>
          <p:cNvPicPr>
            <a:picLocks noChangeAspect="1"/>
          </p:cNvPicPr>
          <p:nvPr/>
        </p:nvPicPr>
        <p:blipFill>
          <a:blip r:embed="rId2"/>
          <a:stretch>
            <a:fillRect/>
          </a:stretch>
        </p:blipFill>
        <p:spPr>
          <a:xfrm>
            <a:off x="12115800" y="1030687"/>
            <a:ext cx="5953169" cy="3429025"/>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E0E1FF"/>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stretch>
            <a:fillRect/>
          </a:stretch>
        </p:blipFill>
        <p:spPr>
          <a:xfrm>
            <a:off x="6545273" y="1992465"/>
            <a:ext cx="5110022" cy="5870933"/>
          </a:xfrm>
          <a:prstGeom prst="rect">
            <a:avLst/>
          </a:prstGeom>
        </p:spPr>
      </p:pic>
      <p:pic>
        <p:nvPicPr>
          <p:cNvPr id="3" name="Picture 3"/>
          <p:cNvPicPr>
            <a:picLocks noChangeAspect="1"/>
          </p:cNvPicPr>
          <p:nvPr/>
        </p:nvPicPr>
        <p:blipFill>
          <a:blip r:embed="rId3"/>
          <a:stretch>
            <a:fillRect/>
          </a:stretch>
        </p:blipFill>
        <p:spPr>
          <a:xfrm>
            <a:off x="1231807" y="1977780"/>
            <a:ext cx="5263404" cy="6047154"/>
          </a:xfrm>
          <a:prstGeom prst="rect">
            <a:avLst/>
          </a:prstGeom>
        </p:spPr>
      </p:pic>
      <p:sp>
        <p:nvSpPr>
          <p:cNvPr id="4" name="AutoShape 4"/>
          <p:cNvSpPr/>
          <p:nvPr/>
        </p:nvSpPr>
        <p:spPr>
          <a:xfrm>
            <a:off x="11589837" y="9736180"/>
            <a:ext cx="6698163" cy="550820"/>
          </a:xfrm>
          <a:prstGeom prst="rect">
            <a:avLst/>
          </a:prstGeom>
          <a:solidFill>
            <a:srgbClr val="FED307"/>
          </a:solidFill>
        </p:spPr>
        <p:txBody>
          <a:bodyPr/>
          <a:lstStyle/>
          <a:p>
            <a:endParaRPr lang="en-GB"/>
          </a:p>
        </p:txBody>
      </p:sp>
      <p:sp>
        <p:nvSpPr>
          <p:cNvPr id="5" name="AutoShape 5"/>
          <p:cNvSpPr/>
          <p:nvPr/>
        </p:nvSpPr>
        <p:spPr>
          <a:xfrm>
            <a:off x="0" y="0"/>
            <a:ext cx="14417942" cy="771525"/>
          </a:xfrm>
          <a:prstGeom prst="rect">
            <a:avLst/>
          </a:prstGeom>
          <a:solidFill>
            <a:srgbClr val="292A5A"/>
          </a:solidFill>
        </p:spPr>
        <p:txBody>
          <a:bodyPr/>
          <a:lstStyle/>
          <a:p>
            <a:endParaRPr lang="en-GB"/>
          </a:p>
        </p:txBody>
      </p:sp>
      <p:grpSp>
        <p:nvGrpSpPr>
          <p:cNvPr id="6" name="Group 6"/>
          <p:cNvGrpSpPr/>
          <p:nvPr/>
        </p:nvGrpSpPr>
        <p:grpSpPr>
          <a:xfrm>
            <a:off x="4893954" y="7825602"/>
            <a:ext cx="8500092" cy="1432698"/>
            <a:chOff x="0" y="0"/>
            <a:chExt cx="2238707" cy="377336"/>
          </a:xfrm>
        </p:grpSpPr>
        <p:sp>
          <p:nvSpPr>
            <p:cNvPr id="7" name="Freeform 7"/>
            <p:cNvSpPr/>
            <p:nvPr/>
          </p:nvSpPr>
          <p:spPr>
            <a:xfrm>
              <a:off x="0" y="0"/>
              <a:ext cx="2238707" cy="377336"/>
            </a:xfrm>
            <a:custGeom>
              <a:avLst/>
              <a:gdLst/>
              <a:ahLst/>
              <a:cxnLst/>
              <a:rect l="l" t="t" r="r" b="b"/>
              <a:pathLst>
                <a:path w="2238707" h="377336">
                  <a:moveTo>
                    <a:pt x="46451" y="0"/>
                  </a:moveTo>
                  <a:lnTo>
                    <a:pt x="2192256" y="0"/>
                  </a:lnTo>
                  <a:cubicBezTo>
                    <a:pt x="2217911" y="0"/>
                    <a:pt x="2238707" y="20797"/>
                    <a:pt x="2238707" y="46451"/>
                  </a:cubicBezTo>
                  <a:lnTo>
                    <a:pt x="2238707" y="330885"/>
                  </a:lnTo>
                  <a:cubicBezTo>
                    <a:pt x="2238707" y="343205"/>
                    <a:pt x="2233813" y="355020"/>
                    <a:pt x="2225102" y="363731"/>
                  </a:cubicBezTo>
                  <a:cubicBezTo>
                    <a:pt x="2216391" y="372442"/>
                    <a:pt x="2204576" y="377336"/>
                    <a:pt x="2192256" y="377336"/>
                  </a:cubicBezTo>
                  <a:lnTo>
                    <a:pt x="46451" y="377336"/>
                  </a:lnTo>
                  <a:cubicBezTo>
                    <a:pt x="34131" y="377336"/>
                    <a:pt x="22316" y="372442"/>
                    <a:pt x="13605" y="363731"/>
                  </a:cubicBezTo>
                  <a:cubicBezTo>
                    <a:pt x="4894" y="355020"/>
                    <a:pt x="0" y="343205"/>
                    <a:pt x="0" y="330885"/>
                  </a:cubicBezTo>
                  <a:lnTo>
                    <a:pt x="0" y="46451"/>
                  </a:lnTo>
                  <a:cubicBezTo>
                    <a:pt x="0" y="34131"/>
                    <a:pt x="4894" y="22316"/>
                    <a:pt x="13605" y="13605"/>
                  </a:cubicBezTo>
                  <a:cubicBezTo>
                    <a:pt x="22316" y="4894"/>
                    <a:pt x="34131" y="0"/>
                    <a:pt x="46451" y="0"/>
                  </a:cubicBezTo>
                  <a:close/>
                </a:path>
              </a:pathLst>
            </a:custGeom>
            <a:solidFill>
              <a:srgbClr val="E65485"/>
            </a:solidFill>
          </p:spPr>
          <p:txBody>
            <a:bodyPr/>
            <a:lstStyle/>
            <a:p>
              <a:endParaRPr lang="en-GB"/>
            </a:p>
          </p:txBody>
        </p:sp>
        <p:sp>
          <p:nvSpPr>
            <p:cNvPr id="8" name="TextBox 8"/>
            <p:cNvSpPr txBox="1"/>
            <p:nvPr/>
          </p:nvSpPr>
          <p:spPr>
            <a:xfrm>
              <a:off x="0" y="-257175"/>
              <a:ext cx="2238707" cy="634511"/>
            </a:xfrm>
            <a:prstGeom prst="rect">
              <a:avLst/>
            </a:prstGeom>
          </p:spPr>
          <p:txBody>
            <a:bodyPr lIns="50800" tIns="50800" rIns="50800" bIns="50800" rtlCol="0" anchor="ctr"/>
            <a:lstStyle/>
            <a:p>
              <a:pPr algn="ctr">
                <a:lnSpc>
                  <a:spcPts val="6799"/>
                </a:lnSpc>
              </a:pPr>
              <a:r>
                <a:rPr lang="en-US" sz="3399" b="1" u="sng" spc="3">
                  <a:solidFill>
                    <a:srgbClr val="FFFFFF"/>
                  </a:solidFill>
                  <a:latin typeface="Glacial Indifference Bold"/>
                  <a:ea typeface="Glacial Indifference Bold"/>
                  <a:cs typeface="Glacial Indifference Bold"/>
                  <a:sym typeface="Glacial Indifference Bold"/>
                  <a:hlinkClick r:id="rId4" tooltip="https://whelf-uwtsd.alma.exlibrisgroup.com/leganto/public/44WHELF_UWTSD/lists/8056732510002421?auth=SAML"/>
                </a:rPr>
                <a:t>Reading List on Leganto</a:t>
              </a:r>
            </a:p>
          </p:txBody>
        </p:sp>
      </p:grpSp>
      <p:pic>
        <p:nvPicPr>
          <p:cNvPr id="9" name="Picture 9"/>
          <p:cNvPicPr>
            <a:picLocks noChangeAspect="1"/>
          </p:cNvPicPr>
          <p:nvPr/>
        </p:nvPicPr>
        <p:blipFill>
          <a:blip r:embed="rId5"/>
          <a:stretch>
            <a:fillRect/>
          </a:stretch>
        </p:blipFill>
        <p:spPr>
          <a:xfrm>
            <a:off x="11705358" y="1977780"/>
            <a:ext cx="5350835" cy="6047154"/>
          </a:xfrm>
          <a:prstGeom prst="rect">
            <a:avLst/>
          </a:prstGeom>
        </p:spPr>
      </p:pic>
      <p:sp>
        <p:nvSpPr>
          <p:cNvPr id="10" name="TextBox 10"/>
          <p:cNvSpPr txBox="1"/>
          <p:nvPr/>
        </p:nvSpPr>
        <p:spPr>
          <a:xfrm>
            <a:off x="1028700" y="447675"/>
            <a:ext cx="14684806" cy="1729435"/>
          </a:xfrm>
          <a:prstGeom prst="rect">
            <a:avLst/>
          </a:prstGeom>
        </p:spPr>
        <p:txBody>
          <a:bodyPr lIns="0" tIns="0" rIns="0" bIns="0" rtlCol="0" anchor="t">
            <a:spAutoFit/>
          </a:bodyPr>
          <a:lstStyle/>
          <a:p>
            <a:pPr algn="just">
              <a:lnSpc>
                <a:spcPts val="15081"/>
              </a:lnSpc>
            </a:pPr>
            <a:r>
              <a:rPr lang="en-US" sz="7540" b="1" spc="7">
                <a:solidFill>
                  <a:srgbClr val="292A5A"/>
                </a:solidFill>
                <a:latin typeface="Glacial Indifference Bold"/>
                <a:ea typeface="Glacial Indifference Bold"/>
                <a:cs typeface="Glacial Indifference Bold"/>
                <a:sym typeface="Glacial Indifference Bold"/>
              </a:rPr>
              <a:t>TEXTBOOKS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E0E1FF"/>
        </a:solidFill>
        <a:effectLst/>
      </p:bgPr>
    </p:bg>
    <p:spTree>
      <p:nvGrpSpPr>
        <p:cNvPr id="1" name=""/>
        <p:cNvGrpSpPr/>
        <p:nvPr/>
      </p:nvGrpSpPr>
      <p:grpSpPr>
        <a:xfrm>
          <a:off x="0" y="0"/>
          <a:ext cx="0" cy="0"/>
          <a:chOff x="0" y="0"/>
          <a:chExt cx="0" cy="0"/>
        </a:xfrm>
      </p:grpSpPr>
      <p:sp>
        <p:nvSpPr>
          <p:cNvPr id="2" name="TextBox 2"/>
          <p:cNvSpPr txBox="1"/>
          <p:nvPr/>
        </p:nvSpPr>
        <p:spPr>
          <a:xfrm>
            <a:off x="1028700" y="447675"/>
            <a:ext cx="14684806" cy="1724025"/>
          </a:xfrm>
          <a:prstGeom prst="rect">
            <a:avLst/>
          </a:prstGeom>
        </p:spPr>
        <p:txBody>
          <a:bodyPr lIns="0" tIns="0" rIns="0" bIns="0" rtlCol="0" anchor="t">
            <a:spAutoFit/>
          </a:bodyPr>
          <a:lstStyle/>
          <a:p>
            <a:pPr algn="just">
              <a:lnSpc>
                <a:spcPts val="15000"/>
              </a:lnSpc>
            </a:pPr>
            <a:r>
              <a:rPr lang="en-US" sz="7500" b="1" spc="7" dirty="0">
                <a:solidFill>
                  <a:srgbClr val="E65485"/>
                </a:solidFill>
                <a:highlight>
                  <a:srgbClr val="FFFF00"/>
                </a:highlight>
                <a:latin typeface="Glacial Indifference Bold"/>
                <a:ea typeface="Glacial Indifference Bold"/>
                <a:cs typeface="Glacial Indifference Bold"/>
                <a:sym typeface="Glacial Indifference Bold"/>
              </a:rPr>
              <a:t>SCHEME</a:t>
            </a:r>
            <a:r>
              <a:rPr lang="en-US" sz="7500" b="1" spc="7" dirty="0">
                <a:solidFill>
                  <a:srgbClr val="292A5A"/>
                </a:solidFill>
                <a:highlight>
                  <a:srgbClr val="FFFF00"/>
                </a:highlight>
                <a:latin typeface="Glacial Indifference Bold"/>
                <a:ea typeface="Glacial Indifference Bold"/>
                <a:cs typeface="Glacial Indifference Bold"/>
                <a:sym typeface="Glacial Indifference Bold"/>
              </a:rPr>
              <a:t> OF WORK</a:t>
            </a:r>
          </a:p>
        </p:txBody>
      </p:sp>
      <p:sp>
        <p:nvSpPr>
          <p:cNvPr id="3" name="TextBox 3"/>
          <p:cNvSpPr txBox="1"/>
          <p:nvPr/>
        </p:nvSpPr>
        <p:spPr>
          <a:xfrm>
            <a:off x="1028700" y="2175119"/>
            <a:ext cx="16481640" cy="7465694"/>
          </a:xfrm>
          <a:prstGeom prst="rect">
            <a:avLst/>
          </a:prstGeom>
        </p:spPr>
        <p:txBody>
          <a:bodyPr lIns="0" tIns="0" rIns="0" bIns="0" rtlCol="0" anchor="t">
            <a:spAutoFit/>
          </a:bodyPr>
          <a:lstStyle/>
          <a:p>
            <a:pPr marL="712472" lvl="1" indent="-356236" algn="l">
              <a:lnSpc>
                <a:spcPts val="6600"/>
              </a:lnSpc>
              <a:buFont typeface="Arial"/>
              <a:buChar char="•"/>
            </a:pPr>
            <a:r>
              <a:rPr lang="en-US" sz="3300">
                <a:solidFill>
                  <a:srgbClr val="292A5A"/>
                </a:solidFill>
                <a:latin typeface="Glacial Indifference"/>
                <a:ea typeface="Glacial Indifference"/>
                <a:cs typeface="Glacial Indifference"/>
                <a:sym typeface="Glacial Indifference"/>
              </a:rPr>
              <a:t>Introduction to conveyancing practice</a:t>
            </a:r>
          </a:p>
          <a:p>
            <a:pPr marL="712472" lvl="1" indent="-356236" algn="l">
              <a:lnSpc>
                <a:spcPts val="6600"/>
              </a:lnSpc>
              <a:buFont typeface="Arial"/>
              <a:buChar char="•"/>
            </a:pPr>
            <a:r>
              <a:rPr lang="en-US" sz="3300">
                <a:solidFill>
                  <a:srgbClr val="292A5A"/>
                </a:solidFill>
                <a:latin typeface="Glacial Indifference"/>
                <a:ea typeface="Glacial Indifference"/>
                <a:cs typeface="Glacial Indifference"/>
                <a:sym typeface="Glacial Indifference"/>
              </a:rPr>
              <a:t>Regulatory matters, taxation and finance</a:t>
            </a:r>
          </a:p>
          <a:p>
            <a:pPr marL="712472" lvl="1" indent="-356236" algn="l">
              <a:lnSpc>
                <a:spcPts val="6600"/>
              </a:lnSpc>
              <a:buFont typeface="Arial"/>
              <a:buChar char="•"/>
            </a:pPr>
            <a:r>
              <a:rPr lang="en-US" sz="3300">
                <a:solidFill>
                  <a:srgbClr val="292A5A"/>
                </a:solidFill>
                <a:latin typeface="Glacial Indifference"/>
                <a:ea typeface="Glacial Indifference"/>
                <a:cs typeface="Glacial Indifference"/>
                <a:sym typeface="Glacial Indifference"/>
              </a:rPr>
              <a:t>Investigation of title and capacity to sell</a:t>
            </a:r>
          </a:p>
          <a:p>
            <a:pPr marL="712472" lvl="1" indent="-356236" algn="l">
              <a:lnSpc>
                <a:spcPts val="6600"/>
              </a:lnSpc>
              <a:buFont typeface="Arial"/>
              <a:buChar char="•"/>
            </a:pPr>
            <a:r>
              <a:rPr lang="en-US" sz="3300">
                <a:solidFill>
                  <a:srgbClr val="292A5A"/>
                </a:solidFill>
                <a:latin typeface="Glacial Indifference"/>
                <a:ea typeface="Glacial Indifference"/>
                <a:cs typeface="Glacial Indifference"/>
                <a:sym typeface="Glacial Indifference"/>
              </a:rPr>
              <a:t>Planning and building regulations</a:t>
            </a:r>
          </a:p>
          <a:p>
            <a:pPr marL="712472" lvl="1" indent="-356236" algn="l">
              <a:lnSpc>
                <a:spcPts val="6600"/>
              </a:lnSpc>
              <a:buFont typeface="Arial"/>
              <a:buChar char="•"/>
            </a:pPr>
            <a:r>
              <a:rPr lang="en-US" sz="3300">
                <a:solidFill>
                  <a:srgbClr val="292A5A"/>
                </a:solidFill>
                <a:latin typeface="Glacial Indifference"/>
                <a:ea typeface="Glacial Indifference"/>
                <a:cs typeface="Glacial Indifference"/>
                <a:sym typeface="Glacial Indifference"/>
              </a:rPr>
              <a:t>Pre-contract searches</a:t>
            </a:r>
          </a:p>
          <a:p>
            <a:pPr marL="712472" lvl="1" indent="-356236" algn="l">
              <a:lnSpc>
                <a:spcPts val="6600"/>
              </a:lnSpc>
              <a:buFont typeface="Arial"/>
              <a:buChar char="•"/>
            </a:pPr>
            <a:r>
              <a:rPr lang="en-US" sz="3300">
                <a:solidFill>
                  <a:srgbClr val="292A5A"/>
                </a:solidFill>
                <a:latin typeface="Glacial Indifference"/>
                <a:ea typeface="Glacial Indifference"/>
                <a:cs typeface="Glacial Indifference"/>
                <a:sym typeface="Glacial Indifference"/>
              </a:rPr>
              <a:t>Contract for sale</a:t>
            </a:r>
          </a:p>
          <a:p>
            <a:pPr marL="712472" lvl="1" indent="-356236" algn="l">
              <a:lnSpc>
                <a:spcPts val="6600"/>
              </a:lnSpc>
              <a:buFont typeface="Arial"/>
              <a:buChar char="•"/>
            </a:pPr>
            <a:r>
              <a:rPr lang="en-US" sz="3300">
                <a:solidFill>
                  <a:srgbClr val="292A5A"/>
                </a:solidFill>
                <a:latin typeface="Glacial Indifference"/>
                <a:ea typeface="Glacial Indifference"/>
                <a:cs typeface="Glacial Indifference"/>
                <a:sym typeface="Glacial Indifference"/>
              </a:rPr>
              <a:t>Exchange and completion</a:t>
            </a:r>
          </a:p>
          <a:p>
            <a:pPr marL="712472" lvl="1" indent="-356236" algn="l">
              <a:lnSpc>
                <a:spcPts val="6600"/>
              </a:lnSpc>
              <a:buFont typeface="Arial"/>
              <a:buChar char="•"/>
            </a:pPr>
            <a:r>
              <a:rPr lang="en-US" sz="3300">
                <a:solidFill>
                  <a:srgbClr val="292A5A"/>
                </a:solidFill>
                <a:latin typeface="Glacial Indifference"/>
                <a:ea typeface="Glacial Indifference"/>
                <a:cs typeface="Glacial Indifference"/>
                <a:sym typeface="Glacial Indifference"/>
              </a:rPr>
              <a:t>HLMR restrictions</a:t>
            </a:r>
          </a:p>
          <a:p>
            <a:pPr marL="712472" lvl="1" indent="-356236" algn="l">
              <a:lnSpc>
                <a:spcPts val="6600"/>
              </a:lnSpc>
              <a:buFont typeface="Arial"/>
              <a:buChar char="•"/>
            </a:pPr>
            <a:r>
              <a:rPr lang="en-US" sz="3300">
                <a:solidFill>
                  <a:srgbClr val="292A5A"/>
                </a:solidFill>
                <a:latin typeface="Glacial Indifference"/>
                <a:ea typeface="Glacial Indifference"/>
                <a:cs typeface="Glacial Indifference"/>
                <a:sym typeface="Glacial Indifference"/>
              </a:rPr>
              <a:t>Probate sale, buy to let and sales of new builds or part purchase</a:t>
            </a:r>
          </a:p>
        </p:txBody>
      </p:sp>
      <p:sp>
        <p:nvSpPr>
          <p:cNvPr id="4" name="AutoShape 4"/>
          <p:cNvSpPr/>
          <p:nvPr/>
        </p:nvSpPr>
        <p:spPr>
          <a:xfrm>
            <a:off x="11589837" y="9736180"/>
            <a:ext cx="6698163" cy="550820"/>
          </a:xfrm>
          <a:prstGeom prst="rect">
            <a:avLst/>
          </a:prstGeom>
          <a:solidFill>
            <a:srgbClr val="FED307"/>
          </a:solidFill>
        </p:spPr>
        <p:txBody>
          <a:bodyPr/>
          <a:lstStyle/>
          <a:p>
            <a:endParaRPr lang="en-GB"/>
          </a:p>
        </p:txBody>
      </p:sp>
      <p:sp>
        <p:nvSpPr>
          <p:cNvPr id="5" name="AutoShape 5"/>
          <p:cNvSpPr/>
          <p:nvPr/>
        </p:nvSpPr>
        <p:spPr>
          <a:xfrm>
            <a:off x="0" y="0"/>
            <a:ext cx="14417942" cy="771525"/>
          </a:xfrm>
          <a:prstGeom prst="rect">
            <a:avLst/>
          </a:prstGeom>
          <a:solidFill>
            <a:srgbClr val="292A5A"/>
          </a:solidFill>
        </p:spPr>
        <p:txBody>
          <a:bodyPr/>
          <a:lstStyle/>
          <a:p>
            <a:endParaRPr lang="en-GB"/>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72FC3F-8927-DFD2-BFA8-B2A41261084C}"/>
              </a:ext>
            </a:extLst>
          </p:cNvPr>
          <p:cNvSpPr>
            <a:spLocks noGrp="1"/>
          </p:cNvSpPr>
          <p:nvPr>
            <p:ph type="title"/>
          </p:nvPr>
        </p:nvSpPr>
        <p:spPr>
          <a:xfrm>
            <a:off x="304800" y="0"/>
            <a:ext cx="5867400" cy="1143000"/>
          </a:xfrm>
        </p:spPr>
        <p:txBody>
          <a:bodyPr>
            <a:normAutofit/>
          </a:bodyPr>
          <a:lstStyle/>
          <a:p>
            <a:r>
              <a:rPr lang="en-GB" sz="5400" b="1" dirty="0"/>
              <a:t>Scheme of Work</a:t>
            </a:r>
          </a:p>
        </p:txBody>
      </p:sp>
      <p:pic>
        <p:nvPicPr>
          <p:cNvPr id="4" name="Picture 3">
            <a:extLst>
              <a:ext uri="{FF2B5EF4-FFF2-40B4-BE49-F238E27FC236}">
                <a16:creationId xmlns:a16="http://schemas.microsoft.com/office/drawing/2014/main" id="{846F242C-B6EF-8BC7-1714-FA30E769BD92}"/>
              </a:ext>
            </a:extLst>
          </p:cNvPr>
          <p:cNvPicPr>
            <a:picLocks noChangeAspect="1"/>
          </p:cNvPicPr>
          <p:nvPr/>
        </p:nvPicPr>
        <p:blipFill>
          <a:blip r:embed="rId2"/>
          <a:stretch>
            <a:fillRect/>
          </a:stretch>
        </p:blipFill>
        <p:spPr>
          <a:xfrm>
            <a:off x="990600" y="1181100"/>
            <a:ext cx="14993580" cy="8685525"/>
          </a:xfrm>
          <a:prstGeom prst="rect">
            <a:avLst/>
          </a:prstGeom>
        </p:spPr>
      </p:pic>
    </p:spTree>
    <p:extLst>
      <p:ext uri="{BB962C8B-B14F-4D97-AF65-F5344CB8AC3E}">
        <p14:creationId xmlns:p14="http://schemas.microsoft.com/office/powerpoint/2010/main" val="21312896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E0EEFF"/>
        </a:solidFill>
        <a:effectLst/>
      </p:bgPr>
    </p:bg>
    <p:spTree>
      <p:nvGrpSpPr>
        <p:cNvPr id="1" name=""/>
        <p:cNvGrpSpPr/>
        <p:nvPr/>
      </p:nvGrpSpPr>
      <p:grpSpPr>
        <a:xfrm>
          <a:off x="0" y="0"/>
          <a:ext cx="0" cy="0"/>
          <a:chOff x="0" y="0"/>
          <a:chExt cx="0" cy="0"/>
        </a:xfrm>
      </p:grpSpPr>
      <p:sp>
        <p:nvSpPr>
          <p:cNvPr id="2" name="AutoShape 2"/>
          <p:cNvSpPr/>
          <p:nvPr/>
        </p:nvSpPr>
        <p:spPr>
          <a:xfrm>
            <a:off x="11589837" y="9736180"/>
            <a:ext cx="6698163" cy="550820"/>
          </a:xfrm>
          <a:prstGeom prst="rect">
            <a:avLst/>
          </a:prstGeom>
          <a:solidFill>
            <a:srgbClr val="FED307"/>
          </a:solidFill>
        </p:spPr>
        <p:txBody>
          <a:bodyPr/>
          <a:lstStyle/>
          <a:p>
            <a:endParaRPr lang="en-GB"/>
          </a:p>
        </p:txBody>
      </p:sp>
      <p:sp>
        <p:nvSpPr>
          <p:cNvPr id="3" name="AutoShape 3"/>
          <p:cNvSpPr/>
          <p:nvPr/>
        </p:nvSpPr>
        <p:spPr>
          <a:xfrm>
            <a:off x="0" y="0"/>
            <a:ext cx="14417942" cy="771525"/>
          </a:xfrm>
          <a:prstGeom prst="rect">
            <a:avLst/>
          </a:prstGeom>
          <a:solidFill>
            <a:srgbClr val="292A5A"/>
          </a:solidFill>
        </p:spPr>
        <p:txBody>
          <a:bodyPr/>
          <a:lstStyle/>
          <a:p>
            <a:endParaRPr lang="en-GB"/>
          </a:p>
        </p:txBody>
      </p:sp>
      <p:grpSp>
        <p:nvGrpSpPr>
          <p:cNvPr id="4" name="Group 4"/>
          <p:cNvGrpSpPr>
            <a:grpSpLocks noChangeAspect="1"/>
          </p:cNvGrpSpPr>
          <p:nvPr/>
        </p:nvGrpSpPr>
        <p:grpSpPr>
          <a:xfrm>
            <a:off x="11222565" y="4840341"/>
            <a:ext cx="4900427" cy="4895839"/>
            <a:chOff x="0" y="0"/>
            <a:chExt cx="3255264" cy="3252216"/>
          </a:xfrm>
        </p:grpSpPr>
        <p:sp>
          <p:nvSpPr>
            <p:cNvPr id="5" name="Freeform 5"/>
            <p:cNvSpPr/>
            <p:nvPr/>
          </p:nvSpPr>
          <p:spPr>
            <a:xfrm>
              <a:off x="0" y="0"/>
              <a:ext cx="3255264" cy="3252216"/>
            </a:xfrm>
            <a:custGeom>
              <a:avLst/>
              <a:gdLst/>
              <a:ahLst/>
              <a:cxnLst/>
              <a:rect l="l" t="t" r="r" b="b"/>
              <a:pathLst>
                <a:path w="3255264" h="3252216">
                  <a:moveTo>
                    <a:pt x="3255264" y="3252216"/>
                  </a:moveTo>
                  <a:lnTo>
                    <a:pt x="0" y="3252216"/>
                  </a:lnTo>
                  <a:lnTo>
                    <a:pt x="0" y="0"/>
                  </a:lnTo>
                  <a:lnTo>
                    <a:pt x="3255264" y="0"/>
                  </a:lnTo>
                  <a:lnTo>
                    <a:pt x="3255264" y="3252216"/>
                  </a:lnTo>
                  <a:close/>
                </a:path>
              </a:pathLst>
            </a:custGeom>
            <a:blipFill>
              <a:blip r:embed="rId3"/>
              <a:stretch>
                <a:fillRect l="-15" r="-15"/>
              </a:stretch>
            </a:blipFill>
          </p:spPr>
          <p:txBody>
            <a:bodyPr/>
            <a:lstStyle/>
            <a:p>
              <a:endParaRPr lang="en-GB"/>
            </a:p>
          </p:txBody>
        </p:sp>
        <p:sp>
          <p:nvSpPr>
            <p:cNvPr id="6" name="Freeform 6"/>
            <p:cNvSpPr/>
            <p:nvPr/>
          </p:nvSpPr>
          <p:spPr>
            <a:xfrm>
              <a:off x="178784" y="170440"/>
              <a:ext cx="2903731" cy="2875349"/>
            </a:xfrm>
            <a:custGeom>
              <a:avLst/>
              <a:gdLst/>
              <a:ahLst/>
              <a:cxnLst/>
              <a:rect l="l" t="t" r="r" b="b"/>
              <a:pathLst>
                <a:path w="2903731" h="2875349">
                  <a:moveTo>
                    <a:pt x="65607" y="158"/>
                  </a:moveTo>
                  <a:lnTo>
                    <a:pt x="2878476" y="31987"/>
                  </a:lnTo>
                  <a:cubicBezTo>
                    <a:pt x="2892501" y="32145"/>
                    <a:pt x="2903731" y="43665"/>
                    <a:pt x="2903531" y="57691"/>
                  </a:cubicBezTo>
                  <a:lnTo>
                    <a:pt x="2863754" y="2850091"/>
                  </a:lnTo>
                  <a:cubicBezTo>
                    <a:pt x="2863553" y="2864142"/>
                    <a:pt x="2851959" y="2875349"/>
                    <a:pt x="2837909" y="2875069"/>
                  </a:cubicBezTo>
                  <a:lnTo>
                    <a:pt x="25041" y="2819370"/>
                  </a:lnTo>
                  <a:cubicBezTo>
                    <a:pt x="11100" y="2819094"/>
                    <a:pt x="0" y="2807608"/>
                    <a:pt x="200" y="2793665"/>
                  </a:cubicBezTo>
                  <a:lnTo>
                    <a:pt x="39977" y="25136"/>
                  </a:lnTo>
                  <a:cubicBezTo>
                    <a:pt x="40179" y="11171"/>
                    <a:pt x="51641" y="0"/>
                    <a:pt x="65607" y="158"/>
                  </a:cubicBezTo>
                  <a:close/>
                </a:path>
              </a:pathLst>
            </a:custGeom>
            <a:blipFill>
              <a:blip r:embed="rId4"/>
              <a:stretch>
                <a:fillRect l="-69724" t="-14910"/>
              </a:stretch>
            </a:blipFill>
          </p:spPr>
          <p:txBody>
            <a:bodyPr/>
            <a:lstStyle/>
            <a:p>
              <a:endParaRPr lang="en-GB"/>
            </a:p>
          </p:txBody>
        </p:sp>
      </p:grpSp>
      <p:sp>
        <p:nvSpPr>
          <p:cNvPr id="7" name="TextBox 7"/>
          <p:cNvSpPr txBox="1"/>
          <p:nvPr/>
        </p:nvSpPr>
        <p:spPr>
          <a:xfrm>
            <a:off x="1028700" y="2139947"/>
            <a:ext cx="7727172" cy="6095066"/>
          </a:xfrm>
          <a:prstGeom prst="rect">
            <a:avLst/>
          </a:prstGeom>
        </p:spPr>
        <p:txBody>
          <a:bodyPr lIns="0" tIns="0" rIns="0" bIns="0" rtlCol="0" anchor="t">
            <a:spAutoFit/>
          </a:bodyPr>
          <a:lstStyle/>
          <a:p>
            <a:pPr marL="629048" lvl="1" indent="-314524" algn="l">
              <a:lnSpc>
                <a:spcPts val="4807"/>
              </a:lnSpc>
              <a:buFont typeface="Arial"/>
              <a:buChar char="•"/>
            </a:pPr>
            <a:r>
              <a:rPr lang="en-US" sz="2913" dirty="0">
                <a:solidFill>
                  <a:srgbClr val="292A5A"/>
                </a:solidFill>
                <a:latin typeface="Glacial Indifference"/>
                <a:ea typeface="Glacial Indifference"/>
                <a:cs typeface="Glacial Indifference"/>
                <a:sym typeface="Glacial Indifference"/>
              </a:rPr>
              <a:t>Need to know and understand Land Law!</a:t>
            </a:r>
          </a:p>
          <a:p>
            <a:pPr marL="629048" lvl="1" indent="-314524" algn="l">
              <a:lnSpc>
                <a:spcPts val="4807"/>
              </a:lnSpc>
              <a:buFont typeface="Arial"/>
              <a:buChar char="•"/>
            </a:pPr>
            <a:r>
              <a:rPr lang="en-US" sz="2913" dirty="0">
                <a:solidFill>
                  <a:srgbClr val="292A5A"/>
                </a:solidFill>
                <a:latin typeface="Glacial Indifference"/>
                <a:ea typeface="Glacial Indifference"/>
                <a:cs typeface="Glacial Indifference"/>
                <a:sym typeface="Glacial Indifference"/>
              </a:rPr>
              <a:t>Consider the two images, one of the farm  and farmhouse and the other of the city landscape. Both represent different uses of land!</a:t>
            </a:r>
          </a:p>
          <a:p>
            <a:pPr marL="1258096" lvl="2" indent="-419365" algn="l">
              <a:lnSpc>
                <a:spcPts val="4807"/>
              </a:lnSpc>
              <a:buFont typeface="Arial"/>
              <a:buChar char="⚬"/>
            </a:pPr>
            <a:r>
              <a:rPr lang="en-US" sz="2913" dirty="0">
                <a:solidFill>
                  <a:srgbClr val="292A5A"/>
                </a:solidFill>
                <a:latin typeface="Glacial Indifference"/>
                <a:ea typeface="Glacial Indifference"/>
                <a:cs typeface="Glacial Indifference"/>
                <a:sym typeface="Glacial Indifference"/>
              </a:rPr>
              <a:t>What rights and interests could arise in relation to this piece of land? Who might benefit from these rights?</a:t>
            </a:r>
          </a:p>
          <a:p>
            <a:pPr marL="1258096" lvl="2" indent="-419365" algn="l">
              <a:lnSpc>
                <a:spcPts val="4807"/>
              </a:lnSpc>
              <a:buFont typeface="Arial"/>
              <a:buChar char="⚬"/>
            </a:pPr>
            <a:r>
              <a:rPr lang="en-US" sz="2913" dirty="0">
                <a:solidFill>
                  <a:srgbClr val="292A5A"/>
                </a:solidFill>
                <a:latin typeface="Glacial Indifference"/>
                <a:ea typeface="Glacial Indifference"/>
                <a:cs typeface="Glacial Indifference"/>
                <a:sym typeface="Glacial Indifference"/>
              </a:rPr>
              <a:t>How are these relevant to conveyancing</a:t>
            </a:r>
          </a:p>
          <a:p>
            <a:pPr marL="1258096" lvl="2" indent="-419365" algn="l">
              <a:lnSpc>
                <a:spcPts val="4807"/>
              </a:lnSpc>
              <a:buFont typeface="Arial"/>
              <a:buChar char="⚬"/>
            </a:pPr>
            <a:r>
              <a:rPr lang="en-US" sz="2913" dirty="0">
                <a:solidFill>
                  <a:srgbClr val="292A5A"/>
                </a:solidFill>
                <a:latin typeface="Glacial Indifference"/>
                <a:ea typeface="Glacial Indifference"/>
                <a:cs typeface="Glacial Indifference"/>
                <a:sym typeface="Glacial Indifference"/>
              </a:rPr>
              <a:t>Where can you find info about them?</a:t>
            </a:r>
          </a:p>
        </p:txBody>
      </p:sp>
      <p:sp>
        <p:nvSpPr>
          <p:cNvPr id="8" name="TextBox 8"/>
          <p:cNvSpPr txBox="1"/>
          <p:nvPr/>
        </p:nvSpPr>
        <p:spPr>
          <a:xfrm>
            <a:off x="1028700" y="523875"/>
            <a:ext cx="16230600" cy="1492247"/>
          </a:xfrm>
          <a:prstGeom prst="rect">
            <a:avLst/>
          </a:prstGeom>
        </p:spPr>
        <p:txBody>
          <a:bodyPr lIns="0" tIns="0" rIns="0" bIns="0" rtlCol="0" anchor="t">
            <a:spAutoFit/>
          </a:bodyPr>
          <a:lstStyle/>
          <a:p>
            <a:pPr algn="just">
              <a:lnSpc>
                <a:spcPts val="13000"/>
              </a:lnSpc>
            </a:pPr>
            <a:r>
              <a:rPr lang="en-US" sz="6500" b="1" spc="6">
                <a:solidFill>
                  <a:srgbClr val="E65485"/>
                </a:solidFill>
                <a:latin typeface="Glacial Indifference Bold"/>
                <a:ea typeface="Glacial Indifference Bold"/>
                <a:cs typeface="Glacial Indifference Bold"/>
                <a:sym typeface="Glacial Indifference Bold"/>
              </a:rPr>
              <a:t>ACTIVITY 1:</a:t>
            </a:r>
            <a:r>
              <a:rPr lang="en-US" sz="6500" b="1" spc="6">
                <a:solidFill>
                  <a:srgbClr val="292A5A"/>
                </a:solidFill>
                <a:latin typeface="Glacial Indifference Bold"/>
                <a:ea typeface="Glacial Indifference Bold"/>
                <a:cs typeface="Glacial Indifference Bold"/>
                <a:sym typeface="Glacial Indifference Bold"/>
              </a:rPr>
              <a:t> INTERESTS IN LAND </a:t>
            </a:r>
          </a:p>
        </p:txBody>
      </p:sp>
      <p:grpSp>
        <p:nvGrpSpPr>
          <p:cNvPr id="9" name="Group 9"/>
          <p:cNvGrpSpPr>
            <a:grpSpLocks noChangeAspect="1"/>
          </p:cNvGrpSpPr>
          <p:nvPr/>
        </p:nvGrpSpPr>
        <p:grpSpPr>
          <a:xfrm>
            <a:off x="13197707" y="1028700"/>
            <a:ext cx="4716949" cy="4712532"/>
            <a:chOff x="0" y="0"/>
            <a:chExt cx="3255264" cy="3252216"/>
          </a:xfrm>
        </p:grpSpPr>
        <p:sp>
          <p:nvSpPr>
            <p:cNvPr id="10" name="Freeform 10"/>
            <p:cNvSpPr/>
            <p:nvPr/>
          </p:nvSpPr>
          <p:spPr>
            <a:xfrm>
              <a:off x="0" y="0"/>
              <a:ext cx="3255264" cy="3252216"/>
            </a:xfrm>
            <a:custGeom>
              <a:avLst/>
              <a:gdLst/>
              <a:ahLst/>
              <a:cxnLst/>
              <a:rect l="l" t="t" r="r" b="b"/>
              <a:pathLst>
                <a:path w="3255264" h="3252216">
                  <a:moveTo>
                    <a:pt x="3255264" y="3252216"/>
                  </a:moveTo>
                  <a:lnTo>
                    <a:pt x="0" y="3252216"/>
                  </a:lnTo>
                  <a:lnTo>
                    <a:pt x="0" y="0"/>
                  </a:lnTo>
                  <a:lnTo>
                    <a:pt x="3255264" y="0"/>
                  </a:lnTo>
                  <a:lnTo>
                    <a:pt x="3255264" y="3252216"/>
                  </a:lnTo>
                  <a:close/>
                </a:path>
              </a:pathLst>
            </a:custGeom>
            <a:blipFill>
              <a:blip r:embed="rId3"/>
              <a:stretch>
                <a:fillRect l="-15" r="-15"/>
              </a:stretch>
            </a:blipFill>
          </p:spPr>
          <p:txBody>
            <a:bodyPr/>
            <a:lstStyle/>
            <a:p>
              <a:endParaRPr lang="en-GB"/>
            </a:p>
          </p:txBody>
        </p:sp>
        <p:sp>
          <p:nvSpPr>
            <p:cNvPr id="11" name="Freeform 11"/>
            <p:cNvSpPr/>
            <p:nvPr/>
          </p:nvSpPr>
          <p:spPr>
            <a:xfrm>
              <a:off x="178784" y="170440"/>
              <a:ext cx="2903731" cy="2875349"/>
            </a:xfrm>
            <a:custGeom>
              <a:avLst/>
              <a:gdLst/>
              <a:ahLst/>
              <a:cxnLst/>
              <a:rect l="l" t="t" r="r" b="b"/>
              <a:pathLst>
                <a:path w="2903731" h="2875349">
                  <a:moveTo>
                    <a:pt x="65607" y="158"/>
                  </a:moveTo>
                  <a:lnTo>
                    <a:pt x="2878476" y="31987"/>
                  </a:lnTo>
                  <a:cubicBezTo>
                    <a:pt x="2892501" y="32145"/>
                    <a:pt x="2903731" y="43665"/>
                    <a:pt x="2903531" y="57691"/>
                  </a:cubicBezTo>
                  <a:lnTo>
                    <a:pt x="2863754" y="2850091"/>
                  </a:lnTo>
                  <a:cubicBezTo>
                    <a:pt x="2863553" y="2864142"/>
                    <a:pt x="2851959" y="2875349"/>
                    <a:pt x="2837909" y="2875069"/>
                  </a:cubicBezTo>
                  <a:lnTo>
                    <a:pt x="25041" y="2819370"/>
                  </a:lnTo>
                  <a:cubicBezTo>
                    <a:pt x="11100" y="2819094"/>
                    <a:pt x="0" y="2807608"/>
                    <a:pt x="200" y="2793665"/>
                  </a:cubicBezTo>
                  <a:lnTo>
                    <a:pt x="39977" y="25136"/>
                  </a:lnTo>
                  <a:cubicBezTo>
                    <a:pt x="40179" y="11171"/>
                    <a:pt x="51641" y="0"/>
                    <a:pt x="65607" y="158"/>
                  </a:cubicBezTo>
                  <a:close/>
                </a:path>
              </a:pathLst>
            </a:custGeom>
            <a:blipFill>
              <a:blip r:embed="rId5"/>
              <a:stretch>
                <a:fillRect l="-21653" r="-21653"/>
              </a:stretch>
            </a:blipFill>
          </p:spPr>
          <p:txBody>
            <a:bodyPr/>
            <a:lstStyle/>
            <a:p>
              <a:endParaRPr lang="en-GB"/>
            </a:p>
          </p:txBody>
        </p:sp>
      </p:gr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6EA"/>
        </a:solidFill>
        <a:effectLst/>
      </p:bgPr>
    </p:bg>
    <p:spTree>
      <p:nvGrpSpPr>
        <p:cNvPr id="1" name=""/>
        <p:cNvGrpSpPr/>
        <p:nvPr/>
      </p:nvGrpSpPr>
      <p:grpSpPr>
        <a:xfrm>
          <a:off x="0" y="0"/>
          <a:ext cx="0" cy="0"/>
          <a:chOff x="0" y="0"/>
          <a:chExt cx="0" cy="0"/>
        </a:xfrm>
      </p:grpSpPr>
      <p:sp>
        <p:nvSpPr>
          <p:cNvPr id="2" name="TextBox 2"/>
          <p:cNvSpPr txBox="1"/>
          <p:nvPr/>
        </p:nvSpPr>
        <p:spPr>
          <a:xfrm>
            <a:off x="1028700" y="2091690"/>
            <a:ext cx="10321131" cy="7409080"/>
          </a:xfrm>
          <a:prstGeom prst="rect">
            <a:avLst/>
          </a:prstGeom>
        </p:spPr>
        <p:txBody>
          <a:bodyPr lIns="0" tIns="0" rIns="0" bIns="0" rtlCol="0" anchor="t">
            <a:spAutoFit/>
          </a:bodyPr>
          <a:lstStyle/>
          <a:p>
            <a:pPr marL="690879" lvl="1" indent="-345439" algn="l">
              <a:lnSpc>
                <a:spcPts val="5279"/>
              </a:lnSpc>
              <a:buFont typeface="Arial"/>
              <a:buChar char="•"/>
            </a:pPr>
            <a:r>
              <a:rPr lang="en-US" sz="3199" dirty="0">
                <a:solidFill>
                  <a:srgbClr val="292A5A"/>
                </a:solidFill>
                <a:latin typeface="Glacial Indifference"/>
                <a:ea typeface="Glacial Indifference"/>
                <a:cs typeface="Glacial Indifference"/>
                <a:sym typeface="Glacial Indifference"/>
              </a:rPr>
              <a:t>Conveyancing is the process of transferring estates or interests by document</a:t>
            </a:r>
          </a:p>
          <a:p>
            <a:pPr marL="1381758" lvl="2" indent="-460586" algn="l">
              <a:lnSpc>
                <a:spcPts val="5279"/>
              </a:lnSpc>
              <a:buFont typeface="Arial"/>
              <a:buChar char="⚬"/>
            </a:pPr>
            <a:r>
              <a:rPr lang="en-US" sz="3199" dirty="0">
                <a:solidFill>
                  <a:srgbClr val="292A5A"/>
                </a:solidFill>
                <a:latin typeface="Glacial Indifference"/>
                <a:ea typeface="Glacial Indifference"/>
                <a:cs typeface="Glacial Indifference"/>
                <a:sym typeface="Glacial Indifference"/>
              </a:rPr>
              <a:t>Note that nobody owns land: only estates and interests can be ‘owned’ and therefore transferred</a:t>
            </a:r>
          </a:p>
          <a:p>
            <a:pPr marL="690879" lvl="1" indent="-345439" algn="l">
              <a:lnSpc>
                <a:spcPts val="5279"/>
              </a:lnSpc>
              <a:buFont typeface="Arial"/>
              <a:buChar char="•"/>
            </a:pPr>
            <a:r>
              <a:rPr lang="en-US" sz="3199" dirty="0">
                <a:solidFill>
                  <a:srgbClr val="292A5A"/>
                </a:solidFill>
                <a:latin typeface="Glacial Indifference"/>
                <a:ea typeface="Glacial Indifference"/>
                <a:cs typeface="Glacial Indifference"/>
                <a:sym typeface="Glacial Indifference"/>
              </a:rPr>
              <a:t>In general, legal estates and legal interests can be created or transferred only by deed.</a:t>
            </a:r>
          </a:p>
          <a:p>
            <a:pPr marL="690879" lvl="1" indent="-345439" algn="l">
              <a:lnSpc>
                <a:spcPts val="5279"/>
              </a:lnSpc>
              <a:buFont typeface="Arial"/>
              <a:buChar char="•"/>
            </a:pPr>
            <a:r>
              <a:rPr lang="en-US" sz="3199" dirty="0">
                <a:solidFill>
                  <a:srgbClr val="292A5A"/>
                </a:solidFill>
                <a:latin typeface="Glacial Indifference"/>
                <a:ea typeface="Glacial Indifference"/>
                <a:cs typeface="Glacial Indifference"/>
                <a:sym typeface="Glacial Indifference"/>
              </a:rPr>
              <a:t>Rights, estates and interests are not tangible (like chattels) so have to be transferred via documentation</a:t>
            </a:r>
          </a:p>
          <a:p>
            <a:pPr marL="690879" lvl="1" indent="-345439" algn="l">
              <a:lnSpc>
                <a:spcPts val="5279"/>
              </a:lnSpc>
              <a:buFont typeface="Arial"/>
              <a:buChar char="•"/>
            </a:pPr>
            <a:r>
              <a:rPr lang="en-US" sz="3199" dirty="0">
                <a:solidFill>
                  <a:srgbClr val="292A5A"/>
                </a:solidFill>
                <a:latin typeface="Glacial Indifference"/>
                <a:ea typeface="Glacial Indifference"/>
                <a:cs typeface="Glacial Indifference"/>
                <a:sym typeface="Glacial Indifference"/>
              </a:rPr>
              <a:t>Each case will be unique, but they all follow the same basic principles</a:t>
            </a:r>
          </a:p>
          <a:p>
            <a:pPr marL="690879" lvl="1" indent="-345439" algn="l">
              <a:lnSpc>
                <a:spcPts val="5279"/>
              </a:lnSpc>
              <a:buFont typeface="Arial"/>
              <a:buChar char="•"/>
            </a:pPr>
            <a:r>
              <a:rPr lang="en-US" sz="3199" dirty="0">
                <a:solidFill>
                  <a:srgbClr val="292A5A"/>
                </a:solidFill>
                <a:latin typeface="Glacial Indifference"/>
                <a:ea typeface="Glacial Indifference"/>
                <a:cs typeface="Glacial Indifference"/>
                <a:sym typeface="Glacial Indifference"/>
              </a:rPr>
              <a:t>Conveyancing is </a:t>
            </a:r>
            <a:r>
              <a:rPr lang="en-US" sz="3199" b="1" dirty="0">
                <a:solidFill>
                  <a:srgbClr val="292A5A"/>
                </a:solidFill>
                <a:latin typeface="Glacial Indifference Bold"/>
                <a:ea typeface="Glacial Indifference Bold"/>
                <a:cs typeface="Glacial Indifference Bold"/>
                <a:sym typeface="Glacial Indifference Bold"/>
              </a:rPr>
              <a:t>procedural</a:t>
            </a:r>
          </a:p>
        </p:txBody>
      </p:sp>
      <p:sp>
        <p:nvSpPr>
          <p:cNvPr id="3" name="AutoShape 3"/>
          <p:cNvSpPr/>
          <p:nvPr/>
        </p:nvSpPr>
        <p:spPr>
          <a:xfrm>
            <a:off x="11589837" y="9736180"/>
            <a:ext cx="6698163" cy="550820"/>
          </a:xfrm>
          <a:prstGeom prst="rect">
            <a:avLst/>
          </a:prstGeom>
          <a:solidFill>
            <a:srgbClr val="E65485"/>
          </a:solidFill>
        </p:spPr>
        <p:txBody>
          <a:bodyPr/>
          <a:lstStyle/>
          <a:p>
            <a:endParaRPr lang="en-GB"/>
          </a:p>
        </p:txBody>
      </p:sp>
      <p:sp>
        <p:nvSpPr>
          <p:cNvPr id="4" name="AutoShape 4"/>
          <p:cNvSpPr/>
          <p:nvPr/>
        </p:nvSpPr>
        <p:spPr>
          <a:xfrm>
            <a:off x="0" y="0"/>
            <a:ext cx="14417942" cy="771525"/>
          </a:xfrm>
          <a:prstGeom prst="rect">
            <a:avLst/>
          </a:prstGeom>
          <a:solidFill>
            <a:srgbClr val="292A5A"/>
          </a:solidFill>
        </p:spPr>
        <p:txBody>
          <a:bodyPr/>
          <a:lstStyle/>
          <a:p>
            <a:endParaRPr lang="en-GB"/>
          </a:p>
        </p:txBody>
      </p:sp>
      <p:sp>
        <p:nvSpPr>
          <p:cNvPr id="5" name="Freeform 5"/>
          <p:cNvSpPr/>
          <p:nvPr/>
        </p:nvSpPr>
        <p:spPr>
          <a:xfrm>
            <a:off x="11589837" y="771525"/>
            <a:ext cx="6698163" cy="8964655"/>
          </a:xfrm>
          <a:custGeom>
            <a:avLst/>
            <a:gdLst/>
            <a:ahLst/>
            <a:cxnLst/>
            <a:rect l="l" t="t" r="r" b="b"/>
            <a:pathLst>
              <a:path w="6698163" h="8964655">
                <a:moveTo>
                  <a:pt x="0" y="0"/>
                </a:moveTo>
                <a:lnTo>
                  <a:pt x="6698163" y="0"/>
                </a:lnTo>
                <a:lnTo>
                  <a:pt x="6698163" y="8964655"/>
                </a:lnTo>
                <a:lnTo>
                  <a:pt x="0" y="8964655"/>
                </a:lnTo>
                <a:lnTo>
                  <a:pt x="0" y="0"/>
                </a:lnTo>
                <a:close/>
              </a:path>
            </a:pathLst>
          </a:custGeom>
          <a:blipFill>
            <a:blip r:embed="rId3"/>
            <a:stretch>
              <a:fillRect l="-74634" r="-27003"/>
            </a:stretch>
          </a:blipFill>
        </p:spPr>
        <p:txBody>
          <a:bodyPr/>
          <a:lstStyle/>
          <a:p>
            <a:endParaRPr lang="en-GB"/>
          </a:p>
        </p:txBody>
      </p:sp>
      <p:sp>
        <p:nvSpPr>
          <p:cNvPr id="6" name="TextBox 6"/>
          <p:cNvSpPr txBox="1"/>
          <p:nvPr/>
        </p:nvSpPr>
        <p:spPr>
          <a:xfrm>
            <a:off x="1028700" y="523875"/>
            <a:ext cx="10561137" cy="1492247"/>
          </a:xfrm>
          <a:prstGeom prst="rect">
            <a:avLst/>
          </a:prstGeom>
        </p:spPr>
        <p:txBody>
          <a:bodyPr lIns="0" tIns="0" rIns="0" bIns="0" rtlCol="0" anchor="t">
            <a:spAutoFit/>
          </a:bodyPr>
          <a:lstStyle/>
          <a:p>
            <a:pPr algn="just">
              <a:lnSpc>
                <a:spcPts val="13000"/>
              </a:lnSpc>
            </a:pPr>
            <a:r>
              <a:rPr lang="en-US" sz="6500" b="1" spc="6">
                <a:solidFill>
                  <a:srgbClr val="E65485"/>
                </a:solidFill>
                <a:latin typeface="Glacial Indifference Bold"/>
                <a:ea typeface="Glacial Indifference Bold"/>
                <a:cs typeface="Glacial Indifference Bold"/>
                <a:sym typeface="Glacial Indifference Bold"/>
              </a:rPr>
              <a:t>WHAT IS </a:t>
            </a:r>
            <a:r>
              <a:rPr lang="en-US" sz="6500" b="1" spc="6">
                <a:solidFill>
                  <a:srgbClr val="292A5A"/>
                </a:solidFill>
                <a:latin typeface="Glacial Indifference Bold"/>
                <a:ea typeface="Glacial Indifference Bold"/>
                <a:cs typeface="Glacial Indifference Bold"/>
                <a:sym typeface="Glacial Indifference Bold"/>
              </a:rPr>
              <a:t>CONVEYANCING?</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F6EA"/>
        </a:solidFill>
        <a:effectLst/>
      </p:bgPr>
    </p:bg>
    <p:spTree>
      <p:nvGrpSpPr>
        <p:cNvPr id="1" name=""/>
        <p:cNvGrpSpPr/>
        <p:nvPr/>
      </p:nvGrpSpPr>
      <p:grpSpPr>
        <a:xfrm>
          <a:off x="0" y="0"/>
          <a:ext cx="0" cy="0"/>
          <a:chOff x="0" y="0"/>
          <a:chExt cx="0" cy="0"/>
        </a:xfrm>
      </p:grpSpPr>
      <p:sp>
        <p:nvSpPr>
          <p:cNvPr id="2" name="TextBox 2"/>
          <p:cNvSpPr txBox="1"/>
          <p:nvPr/>
        </p:nvSpPr>
        <p:spPr>
          <a:xfrm>
            <a:off x="1028700" y="2091690"/>
            <a:ext cx="8115300" cy="5960745"/>
          </a:xfrm>
          <a:prstGeom prst="rect">
            <a:avLst/>
          </a:prstGeom>
        </p:spPr>
        <p:txBody>
          <a:bodyPr lIns="0" tIns="0" rIns="0" bIns="0" rtlCol="0" anchor="t">
            <a:spAutoFit/>
          </a:bodyPr>
          <a:lstStyle/>
          <a:p>
            <a:pPr algn="ctr">
              <a:lnSpc>
                <a:spcPts val="5279"/>
              </a:lnSpc>
            </a:pPr>
            <a:r>
              <a:rPr lang="en-US" sz="3199" b="1">
                <a:solidFill>
                  <a:srgbClr val="292A5A"/>
                </a:solidFill>
                <a:latin typeface="Glacial Indifference Bold"/>
                <a:ea typeface="Glacial Indifference Bold"/>
                <a:cs typeface="Glacial Indifference Bold"/>
                <a:sym typeface="Glacial Indifference Bold"/>
              </a:rPr>
              <a:t>When acting for a seller:</a:t>
            </a:r>
          </a:p>
          <a:p>
            <a:pPr marL="690879" lvl="1" indent="-345439" algn="l">
              <a:lnSpc>
                <a:spcPts val="5279"/>
              </a:lnSpc>
              <a:buFont typeface="Arial"/>
              <a:buChar char="•"/>
            </a:pPr>
            <a:r>
              <a:rPr lang="en-US" sz="3199">
                <a:solidFill>
                  <a:srgbClr val="292A5A"/>
                </a:solidFill>
                <a:latin typeface="Glacial Indifference"/>
                <a:ea typeface="Glacial Indifference"/>
                <a:cs typeface="Glacial Indifference"/>
                <a:sym typeface="Glacial Indifference"/>
              </a:rPr>
              <a:t>Prove ownership of the estate/interest being sold </a:t>
            </a:r>
          </a:p>
          <a:p>
            <a:pPr marL="1381758" lvl="2" indent="-460586" algn="l">
              <a:lnSpc>
                <a:spcPts val="5279"/>
              </a:lnSpc>
              <a:buFont typeface="Arial"/>
              <a:buChar char="⚬"/>
            </a:pPr>
            <a:r>
              <a:rPr lang="en-US" sz="3199">
                <a:solidFill>
                  <a:srgbClr val="292A5A"/>
                </a:solidFill>
                <a:latin typeface="Glacial Indifference"/>
                <a:ea typeface="Glacial Indifference"/>
                <a:cs typeface="Glacial Indifference"/>
                <a:sym typeface="Glacial Indifference"/>
              </a:rPr>
              <a:t>Unregistered system: prove ownership/title by producing deeds and documents tracing ownership over time</a:t>
            </a:r>
          </a:p>
          <a:p>
            <a:pPr marL="1381758" lvl="2" indent="-460586" algn="l">
              <a:lnSpc>
                <a:spcPts val="5279"/>
              </a:lnSpc>
              <a:buFont typeface="Arial"/>
              <a:buChar char="⚬"/>
            </a:pPr>
            <a:r>
              <a:rPr lang="en-US" sz="3199">
                <a:solidFill>
                  <a:srgbClr val="292A5A"/>
                </a:solidFill>
                <a:latin typeface="Glacial Indifference"/>
                <a:ea typeface="Glacial Indifference"/>
                <a:cs typeface="Glacial Indifference"/>
                <a:sym typeface="Glacial Indifference"/>
              </a:rPr>
              <a:t>Registered system: official copy of register held by HMLR</a:t>
            </a:r>
          </a:p>
        </p:txBody>
      </p:sp>
      <p:sp>
        <p:nvSpPr>
          <p:cNvPr id="3" name="AutoShape 3"/>
          <p:cNvSpPr/>
          <p:nvPr/>
        </p:nvSpPr>
        <p:spPr>
          <a:xfrm>
            <a:off x="11589837" y="9736180"/>
            <a:ext cx="6698163" cy="550820"/>
          </a:xfrm>
          <a:prstGeom prst="rect">
            <a:avLst/>
          </a:prstGeom>
          <a:solidFill>
            <a:srgbClr val="E65485"/>
          </a:solidFill>
        </p:spPr>
        <p:txBody>
          <a:bodyPr/>
          <a:lstStyle/>
          <a:p>
            <a:endParaRPr lang="en-GB"/>
          </a:p>
        </p:txBody>
      </p:sp>
      <p:sp>
        <p:nvSpPr>
          <p:cNvPr id="4" name="AutoShape 4"/>
          <p:cNvSpPr/>
          <p:nvPr/>
        </p:nvSpPr>
        <p:spPr>
          <a:xfrm>
            <a:off x="0" y="0"/>
            <a:ext cx="14417942" cy="771525"/>
          </a:xfrm>
          <a:prstGeom prst="rect">
            <a:avLst/>
          </a:prstGeom>
          <a:solidFill>
            <a:srgbClr val="292A5A"/>
          </a:solidFill>
        </p:spPr>
        <p:txBody>
          <a:bodyPr/>
          <a:lstStyle/>
          <a:p>
            <a:endParaRPr lang="en-GB"/>
          </a:p>
        </p:txBody>
      </p:sp>
      <p:sp>
        <p:nvSpPr>
          <p:cNvPr id="5" name="TextBox 5"/>
          <p:cNvSpPr txBox="1"/>
          <p:nvPr/>
        </p:nvSpPr>
        <p:spPr>
          <a:xfrm>
            <a:off x="1028700" y="447675"/>
            <a:ext cx="16230600" cy="1724025"/>
          </a:xfrm>
          <a:prstGeom prst="rect">
            <a:avLst/>
          </a:prstGeom>
        </p:spPr>
        <p:txBody>
          <a:bodyPr lIns="0" tIns="0" rIns="0" bIns="0" rtlCol="0" anchor="t">
            <a:spAutoFit/>
          </a:bodyPr>
          <a:lstStyle/>
          <a:p>
            <a:pPr algn="just">
              <a:lnSpc>
                <a:spcPts val="15000"/>
              </a:lnSpc>
            </a:pPr>
            <a:r>
              <a:rPr lang="en-US" sz="7500" b="1" spc="7">
                <a:solidFill>
                  <a:srgbClr val="E65485"/>
                </a:solidFill>
                <a:latin typeface="Glacial Indifference Bold"/>
                <a:ea typeface="Glacial Indifference Bold"/>
                <a:cs typeface="Glacial Indifference Bold"/>
                <a:sym typeface="Glacial Indifference Bold"/>
              </a:rPr>
              <a:t>WHO ARE YOU</a:t>
            </a:r>
            <a:r>
              <a:rPr lang="en-US" sz="7500" b="1" spc="7">
                <a:solidFill>
                  <a:srgbClr val="292A5A"/>
                </a:solidFill>
                <a:latin typeface="Glacial Indifference Bold"/>
                <a:ea typeface="Glacial Indifference Bold"/>
                <a:cs typeface="Glacial Indifference Bold"/>
                <a:sym typeface="Glacial Indifference Bold"/>
              </a:rPr>
              <a:t> ACTING FOR?</a:t>
            </a:r>
          </a:p>
        </p:txBody>
      </p:sp>
      <p:sp>
        <p:nvSpPr>
          <p:cNvPr id="6" name="TextBox 6"/>
          <p:cNvSpPr txBox="1"/>
          <p:nvPr/>
        </p:nvSpPr>
        <p:spPr>
          <a:xfrm>
            <a:off x="9144000" y="2091690"/>
            <a:ext cx="8115300" cy="4627245"/>
          </a:xfrm>
          <a:prstGeom prst="rect">
            <a:avLst/>
          </a:prstGeom>
        </p:spPr>
        <p:txBody>
          <a:bodyPr lIns="0" tIns="0" rIns="0" bIns="0" rtlCol="0" anchor="t">
            <a:spAutoFit/>
          </a:bodyPr>
          <a:lstStyle/>
          <a:p>
            <a:pPr algn="ctr">
              <a:lnSpc>
                <a:spcPts val="5279"/>
              </a:lnSpc>
            </a:pPr>
            <a:r>
              <a:rPr lang="en-US" sz="3199" b="1">
                <a:solidFill>
                  <a:srgbClr val="292A5A"/>
                </a:solidFill>
                <a:latin typeface="Glacial Indifference Bold"/>
                <a:ea typeface="Glacial Indifference Bold"/>
                <a:cs typeface="Glacial Indifference Bold"/>
                <a:sym typeface="Glacial Indifference Bold"/>
              </a:rPr>
              <a:t>When acting for a buyer:</a:t>
            </a:r>
          </a:p>
          <a:p>
            <a:pPr marL="690879" lvl="1" indent="-345439" algn="l">
              <a:lnSpc>
                <a:spcPts val="5279"/>
              </a:lnSpc>
              <a:buFont typeface="Arial"/>
              <a:buChar char="•"/>
            </a:pPr>
            <a:r>
              <a:rPr lang="en-US" sz="3199">
                <a:solidFill>
                  <a:srgbClr val="292A5A"/>
                </a:solidFill>
                <a:latin typeface="Glacial Indifference"/>
                <a:ea typeface="Glacial Indifference"/>
                <a:cs typeface="Glacial Indifference"/>
                <a:sym typeface="Glacial Indifference"/>
              </a:rPr>
              <a:t>As well as being satisfied seller can sell</a:t>
            </a:r>
          </a:p>
          <a:p>
            <a:pPr marL="690879" lvl="1" indent="-345439" algn="l">
              <a:lnSpc>
                <a:spcPts val="5279"/>
              </a:lnSpc>
              <a:buFont typeface="Arial"/>
              <a:buChar char="•"/>
            </a:pPr>
            <a:r>
              <a:rPr lang="en-US" sz="3199">
                <a:solidFill>
                  <a:srgbClr val="292A5A"/>
                </a:solidFill>
                <a:latin typeface="Glacial Indifference"/>
                <a:ea typeface="Glacial Indifference"/>
                <a:cs typeface="Glacial Indifference"/>
                <a:sym typeface="Glacial Indifference"/>
              </a:rPr>
              <a:t>Check extent property being sold</a:t>
            </a:r>
          </a:p>
          <a:p>
            <a:pPr marL="1381758" lvl="2" indent="-460586" algn="l">
              <a:lnSpc>
                <a:spcPts val="5279"/>
              </a:lnSpc>
              <a:buFont typeface="Arial"/>
              <a:buChar char="⚬"/>
            </a:pPr>
            <a:r>
              <a:rPr lang="en-US" sz="3199">
                <a:solidFill>
                  <a:srgbClr val="292A5A"/>
                </a:solidFill>
                <a:latin typeface="Glacial Indifference"/>
                <a:ea typeface="Glacial Indifference"/>
                <a:cs typeface="Glacial Indifference"/>
                <a:sym typeface="Glacial Indifference"/>
              </a:rPr>
              <a:t>rights buyer wants to acquire included</a:t>
            </a:r>
          </a:p>
          <a:p>
            <a:pPr marL="1381758" lvl="2" indent="-460586" algn="l">
              <a:lnSpc>
                <a:spcPts val="5279"/>
              </a:lnSpc>
              <a:buFont typeface="Arial"/>
              <a:buChar char="⚬"/>
            </a:pPr>
            <a:r>
              <a:rPr lang="en-US" sz="3199">
                <a:solidFill>
                  <a:srgbClr val="292A5A"/>
                </a:solidFill>
                <a:latin typeface="Glacial Indifference"/>
                <a:ea typeface="Glacial Indifference"/>
                <a:cs typeface="Glacial Indifference"/>
                <a:sym typeface="Glacial Indifference"/>
              </a:rPr>
              <a:t>rights of others who might limit buyer’s rights/ability to enjoy property</a:t>
            </a:r>
          </a:p>
          <a:p>
            <a:pPr marL="690879" lvl="1" indent="-345439" algn="l">
              <a:lnSpc>
                <a:spcPts val="5279"/>
              </a:lnSpc>
              <a:buFont typeface="Arial"/>
              <a:buChar char="•"/>
            </a:pPr>
            <a:r>
              <a:rPr lang="en-US" sz="3199">
                <a:solidFill>
                  <a:srgbClr val="292A5A"/>
                </a:solidFill>
                <a:latin typeface="Glacial Indifference"/>
                <a:ea typeface="Glacial Indifference"/>
                <a:cs typeface="Glacial Indifference"/>
                <a:sym typeface="Glacial Indifference"/>
              </a:rPr>
              <a:t>May need to create new rights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F6EA"/>
        </a:solidFill>
        <a:effectLst/>
      </p:bgPr>
    </p:bg>
    <p:spTree>
      <p:nvGrpSpPr>
        <p:cNvPr id="1" name=""/>
        <p:cNvGrpSpPr/>
        <p:nvPr/>
      </p:nvGrpSpPr>
      <p:grpSpPr>
        <a:xfrm>
          <a:off x="0" y="0"/>
          <a:ext cx="0" cy="0"/>
          <a:chOff x="0" y="0"/>
          <a:chExt cx="0" cy="0"/>
        </a:xfrm>
      </p:grpSpPr>
      <p:grpSp>
        <p:nvGrpSpPr>
          <p:cNvPr id="2" name="Group 2"/>
          <p:cNvGrpSpPr/>
          <p:nvPr/>
        </p:nvGrpSpPr>
        <p:grpSpPr>
          <a:xfrm>
            <a:off x="11589837" y="7958494"/>
            <a:ext cx="6698163" cy="1777686"/>
            <a:chOff x="0" y="0"/>
            <a:chExt cx="8930884" cy="2370247"/>
          </a:xfrm>
        </p:grpSpPr>
        <p:grpSp>
          <p:nvGrpSpPr>
            <p:cNvPr id="3" name="Group 3"/>
            <p:cNvGrpSpPr/>
            <p:nvPr/>
          </p:nvGrpSpPr>
          <p:grpSpPr>
            <a:xfrm rot="-10800000">
              <a:off x="0" y="0"/>
              <a:ext cx="8930884" cy="2370247"/>
              <a:chOff x="0" y="0"/>
              <a:chExt cx="1764125" cy="468197"/>
            </a:xfrm>
          </p:grpSpPr>
          <p:sp>
            <p:nvSpPr>
              <p:cNvPr id="4" name="Freeform 4"/>
              <p:cNvSpPr/>
              <p:nvPr/>
            </p:nvSpPr>
            <p:spPr>
              <a:xfrm>
                <a:off x="0" y="0"/>
                <a:ext cx="1764125" cy="468197"/>
              </a:xfrm>
              <a:custGeom>
                <a:avLst/>
                <a:gdLst/>
                <a:ahLst/>
                <a:cxnLst/>
                <a:rect l="l" t="t" r="r" b="b"/>
                <a:pathLst>
                  <a:path w="1764125" h="468197">
                    <a:moveTo>
                      <a:pt x="1764125" y="0"/>
                    </a:moveTo>
                    <a:lnTo>
                      <a:pt x="1764125" y="353897"/>
                    </a:lnTo>
                    <a:lnTo>
                      <a:pt x="882063" y="468197"/>
                    </a:lnTo>
                    <a:lnTo>
                      <a:pt x="0" y="353897"/>
                    </a:lnTo>
                    <a:lnTo>
                      <a:pt x="0" y="0"/>
                    </a:lnTo>
                    <a:lnTo>
                      <a:pt x="1764125" y="0"/>
                    </a:lnTo>
                    <a:close/>
                  </a:path>
                </a:pathLst>
              </a:custGeom>
              <a:solidFill>
                <a:srgbClr val="00B3AF"/>
              </a:solidFill>
              <a:ln w="85725" cap="sq">
                <a:solidFill>
                  <a:srgbClr val="FED307"/>
                </a:solidFill>
                <a:prstDash val="solid"/>
                <a:miter/>
              </a:ln>
            </p:spPr>
            <p:txBody>
              <a:bodyPr/>
              <a:lstStyle/>
              <a:p>
                <a:endParaRPr lang="en-GB"/>
              </a:p>
            </p:txBody>
          </p:sp>
          <p:sp>
            <p:nvSpPr>
              <p:cNvPr id="5" name="TextBox 5"/>
              <p:cNvSpPr txBox="1"/>
              <p:nvPr/>
            </p:nvSpPr>
            <p:spPr>
              <a:xfrm>
                <a:off x="0" y="-209550"/>
                <a:ext cx="1764125" cy="563447"/>
              </a:xfrm>
              <a:prstGeom prst="rect">
                <a:avLst/>
              </a:prstGeom>
            </p:spPr>
            <p:txBody>
              <a:bodyPr lIns="50800" tIns="50800" rIns="50800" bIns="50800" rtlCol="0" anchor="ctr"/>
              <a:lstStyle/>
              <a:p>
                <a:pPr algn="ctr">
                  <a:lnSpc>
                    <a:spcPts val="5200"/>
                  </a:lnSpc>
                </a:pPr>
                <a:endParaRPr/>
              </a:p>
            </p:txBody>
          </p:sp>
        </p:grpSp>
        <p:grpSp>
          <p:nvGrpSpPr>
            <p:cNvPr id="6" name="Group 6"/>
            <p:cNvGrpSpPr/>
            <p:nvPr/>
          </p:nvGrpSpPr>
          <p:grpSpPr>
            <a:xfrm>
              <a:off x="361429" y="532746"/>
              <a:ext cx="8208026" cy="1612595"/>
              <a:chOff x="0" y="0"/>
              <a:chExt cx="1621339" cy="318537"/>
            </a:xfrm>
          </p:grpSpPr>
          <p:sp>
            <p:nvSpPr>
              <p:cNvPr id="7" name="Freeform 7"/>
              <p:cNvSpPr/>
              <p:nvPr/>
            </p:nvSpPr>
            <p:spPr>
              <a:xfrm>
                <a:off x="0" y="0"/>
                <a:ext cx="1621339" cy="318537"/>
              </a:xfrm>
              <a:custGeom>
                <a:avLst/>
                <a:gdLst/>
                <a:ahLst/>
                <a:cxnLst/>
                <a:rect l="l" t="t" r="r" b="b"/>
                <a:pathLst>
                  <a:path w="1621339" h="318537">
                    <a:moveTo>
                      <a:pt x="64139" y="0"/>
                    </a:moveTo>
                    <a:lnTo>
                      <a:pt x="1557200" y="0"/>
                    </a:lnTo>
                    <a:cubicBezTo>
                      <a:pt x="1574211" y="0"/>
                      <a:pt x="1590525" y="6757"/>
                      <a:pt x="1602553" y="18786"/>
                    </a:cubicBezTo>
                    <a:cubicBezTo>
                      <a:pt x="1614581" y="30814"/>
                      <a:pt x="1621339" y="47128"/>
                      <a:pt x="1621339" y="64139"/>
                    </a:cubicBezTo>
                    <a:lnTo>
                      <a:pt x="1621339" y="254399"/>
                    </a:lnTo>
                    <a:cubicBezTo>
                      <a:pt x="1621339" y="289821"/>
                      <a:pt x="1592623" y="318537"/>
                      <a:pt x="1557200" y="318537"/>
                    </a:cubicBezTo>
                    <a:lnTo>
                      <a:pt x="64139" y="318537"/>
                    </a:lnTo>
                    <a:cubicBezTo>
                      <a:pt x="47128" y="318537"/>
                      <a:pt x="30814" y="311780"/>
                      <a:pt x="18786" y="299751"/>
                    </a:cubicBezTo>
                    <a:cubicBezTo>
                      <a:pt x="6757" y="287723"/>
                      <a:pt x="0" y="271409"/>
                      <a:pt x="0" y="254399"/>
                    </a:cubicBezTo>
                    <a:lnTo>
                      <a:pt x="0" y="64139"/>
                    </a:lnTo>
                    <a:cubicBezTo>
                      <a:pt x="0" y="47128"/>
                      <a:pt x="6757" y="30814"/>
                      <a:pt x="18786" y="18786"/>
                    </a:cubicBezTo>
                    <a:cubicBezTo>
                      <a:pt x="30814" y="6757"/>
                      <a:pt x="47128" y="0"/>
                      <a:pt x="64139" y="0"/>
                    </a:cubicBezTo>
                    <a:close/>
                  </a:path>
                </a:pathLst>
              </a:custGeom>
              <a:solidFill>
                <a:srgbClr val="000000">
                  <a:alpha val="0"/>
                </a:srgbClr>
              </a:solidFill>
            </p:spPr>
            <p:txBody>
              <a:bodyPr/>
              <a:lstStyle/>
              <a:p>
                <a:endParaRPr lang="en-GB"/>
              </a:p>
            </p:txBody>
          </p:sp>
          <p:sp>
            <p:nvSpPr>
              <p:cNvPr id="8" name="TextBox 8"/>
              <p:cNvSpPr txBox="1"/>
              <p:nvPr/>
            </p:nvSpPr>
            <p:spPr>
              <a:xfrm>
                <a:off x="0" y="-9525"/>
                <a:ext cx="1621339" cy="328062"/>
              </a:xfrm>
              <a:prstGeom prst="rect">
                <a:avLst/>
              </a:prstGeom>
            </p:spPr>
            <p:txBody>
              <a:bodyPr lIns="50800" tIns="50800" rIns="50800" bIns="50800" rtlCol="0" anchor="ctr"/>
              <a:lstStyle/>
              <a:p>
                <a:pPr algn="ctr">
                  <a:lnSpc>
                    <a:spcPts val="4147"/>
                  </a:lnSpc>
                </a:pPr>
                <a:r>
                  <a:rPr lang="en-US" sz="3399" b="1" spc="3">
                    <a:solidFill>
                      <a:srgbClr val="FFFFFF"/>
                    </a:solidFill>
                    <a:latin typeface="Glacial Indifference Bold"/>
                    <a:ea typeface="Glacial Indifference Bold"/>
                    <a:cs typeface="Glacial Indifference Bold"/>
                    <a:sym typeface="Glacial Indifference Bold"/>
                  </a:rPr>
                  <a:t>Key source: </a:t>
                </a:r>
                <a:r>
                  <a:rPr lang="en-US" sz="3399" spc="3">
                    <a:solidFill>
                      <a:srgbClr val="FFFFFF"/>
                    </a:solidFill>
                    <a:latin typeface="Glacial Indifference"/>
                    <a:ea typeface="Glacial Indifference"/>
                    <a:cs typeface="Glacial Indifference"/>
                    <a:sym typeface="Glacial Indifference"/>
                  </a:rPr>
                  <a:t>Law of Property Act 1925, s1</a:t>
                </a:r>
              </a:p>
            </p:txBody>
          </p:sp>
        </p:grpSp>
      </p:grpSp>
      <p:sp>
        <p:nvSpPr>
          <p:cNvPr id="9" name="Freeform 9"/>
          <p:cNvSpPr/>
          <p:nvPr/>
        </p:nvSpPr>
        <p:spPr>
          <a:xfrm>
            <a:off x="11971211" y="1735761"/>
            <a:ext cx="5935415" cy="5831026"/>
          </a:xfrm>
          <a:custGeom>
            <a:avLst/>
            <a:gdLst/>
            <a:ahLst/>
            <a:cxnLst/>
            <a:rect l="l" t="t" r="r" b="b"/>
            <a:pathLst>
              <a:path w="5935415" h="5831026">
                <a:moveTo>
                  <a:pt x="0" y="0"/>
                </a:moveTo>
                <a:lnTo>
                  <a:pt x="5935415" y="0"/>
                </a:lnTo>
                <a:lnTo>
                  <a:pt x="5935415" y="5831025"/>
                </a:lnTo>
                <a:lnTo>
                  <a:pt x="0" y="5831025"/>
                </a:lnTo>
                <a:lnTo>
                  <a:pt x="0" y="0"/>
                </a:lnTo>
                <a:close/>
              </a:path>
            </a:pathLst>
          </a:custGeom>
          <a:blipFill>
            <a:blip r:embed="rId3"/>
            <a:stretch>
              <a:fillRect t="-1790"/>
            </a:stretch>
          </a:blipFill>
        </p:spPr>
        <p:txBody>
          <a:bodyPr/>
          <a:lstStyle/>
          <a:p>
            <a:endParaRPr lang="en-GB"/>
          </a:p>
        </p:txBody>
      </p:sp>
      <p:sp>
        <p:nvSpPr>
          <p:cNvPr id="10" name="TextBox 10"/>
          <p:cNvSpPr txBox="1"/>
          <p:nvPr/>
        </p:nvSpPr>
        <p:spPr>
          <a:xfrm>
            <a:off x="609784" y="2021681"/>
            <a:ext cx="11361427" cy="8219123"/>
          </a:xfrm>
          <a:prstGeom prst="rect">
            <a:avLst/>
          </a:prstGeom>
        </p:spPr>
        <p:txBody>
          <a:bodyPr lIns="0" tIns="0" rIns="0" bIns="0" rtlCol="0" anchor="t">
            <a:spAutoFit/>
          </a:bodyPr>
          <a:lstStyle/>
          <a:p>
            <a:pPr marL="712467" lvl="1" indent="-356233" algn="l">
              <a:lnSpc>
                <a:spcPts val="5444"/>
              </a:lnSpc>
              <a:buFont typeface="Arial"/>
              <a:buChar char="•"/>
            </a:pPr>
            <a:r>
              <a:rPr lang="en-US" sz="3299">
                <a:solidFill>
                  <a:srgbClr val="292A5A"/>
                </a:solidFill>
                <a:latin typeface="Glacial Indifference"/>
                <a:ea typeface="Glacial Indifference"/>
                <a:cs typeface="Glacial Indifference"/>
                <a:sym typeface="Glacial Indifference"/>
              </a:rPr>
              <a:t>The Crown (King or state) owns all land in E&amp;W</a:t>
            </a:r>
          </a:p>
          <a:p>
            <a:pPr marL="712467" lvl="1" indent="-356233" algn="l">
              <a:lnSpc>
                <a:spcPts val="5444"/>
              </a:lnSpc>
              <a:buFont typeface="Arial"/>
              <a:buChar char="•"/>
            </a:pPr>
            <a:r>
              <a:rPr lang="en-US" sz="3299">
                <a:solidFill>
                  <a:srgbClr val="292A5A"/>
                </a:solidFill>
                <a:latin typeface="Glacial Indifference"/>
                <a:ea typeface="Glacial Indifference"/>
                <a:cs typeface="Glacial Indifference"/>
                <a:sym typeface="Glacial Indifference"/>
              </a:rPr>
              <a:t>People and legal entities can own an </a:t>
            </a:r>
            <a:r>
              <a:rPr lang="en-US" sz="3299" b="1">
                <a:solidFill>
                  <a:srgbClr val="292A5A"/>
                </a:solidFill>
                <a:latin typeface="Glacial Indifference Bold"/>
                <a:ea typeface="Glacial Indifference Bold"/>
                <a:cs typeface="Glacial Indifference Bold"/>
                <a:sym typeface="Glacial Indifference Bold"/>
              </a:rPr>
              <a:t>estate</a:t>
            </a:r>
            <a:r>
              <a:rPr lang="en-US" sz="3299">
                <a:solidFill>
                  <a:srgbClr val="292A5A"/>
                </a:solidFill>
                <a:latin typeface="Glacial Indifference"/>
                <a:ea typeface="Glacial Indifference"/>
                <a:cs typeface="Glacial Indifference"/>
                <a:sym typeface="Glacial Indifference"/>
              </a:rPr>
              <a:t> </a:t>
            </a:r>
            <a:r>
              <a:rPr lang="en-US" sz="3299" b="1">
                <a:solidFill>
                  <a:srgbClr val="292A5A"/>
                </a:solidFill>
                <a:latin typeface="Glacial Indifference Bold"/>
                <a:ea typeface="Glacial Indifference Bold"/>
                <a:cs typeface="Glacial Indifference Bold"/>
                <a:sym typeface="Glacial Indifference Bold"/>
              </a:rPr>
              <a:t>in land </a:t>
            </a:r>
            <a:r>
              <a:rPr lang="en-US" sz="3299">
                <a:solidFill>
                  <a:srgbClr val="292A5A"/>
                </a:solidFill>
                <a:latin typeface="Glacial Indifference"/>
                <a:ea typeface="Glacial Indifference"/>
                <a:cs typeface="Glacial Indifference"/>
                <a:sym typeface="Glacial Indifference"/>
              </a:rPr>
              <a:t>- package of rights associated with that land for a period of time (</a:t>
            </a:r>
            <a:r>
              <a:rPr lang="en-US" sz="3299" b="1">
                <a:solidFill>
                  <a:srgbClr val="292A5A"/>
                </a:solidFill>
                <a:latin typeface="Glacial Indifference Bold"/>
                <a:ea typeface="Glacial Indifference Bold"/>
                <a:cs typeface="Glacial Indifference Bold"/>
                <a:sym typeface="Glacial Indifference Bold"/>
              </a:rPr>
              <a:t>tenure</a:t>
            </a:r>
            <a:r>
              <a:rPr lang="en-US" sz="3299">
                <a:solidFill>
                  <a:srgbClr val="292A5A"/>
                </a:solidFill>
                <a:latin typeface="Glacial Indifference"/>
                <a:ea typeface="Glacial Indifference"/>
                <a:cs typeface="Glacial Indifference"/>
                <a:sym typeface="Glacial Indifference"/>
              </a:rPr>
              <a:t>)</a:t>
            </a:r>
          </a:p>
          <a:p>
            <a:pPr marL="712467" lvl="1" indent="-356233" algn="l">
              <a:lnSpc>
                <a:spcPts val="5444"/>
              </a:lnSpc>
              <a:buFont typeface="Arial"/>
              <a:buChar char="•"/>
            </a:pPr>
            <a:r>
              <a:rPr lang="en-US" sz="3299">
                <a:solidFill>
                  <a:srgbClr val="292A5A"/>
                </a:solidFill>
                <a:latin typeface="Glacial Indifference"/>
                <a:ea typeface="Glacial Indifference"/>
                <a:cs typeface="Glacial Indifference"/>
                <a:sym typeface="Glacial Indifference"/>
              </a:rPr>
              <a:t>Historically, greater variance in types of estate. LPA 1925, s1(1) simplified to two types:</a:t>
            </a:r>
          </a:p>
          <a:p>
            <a:pPr marL="1424934" lvl="2" indent="-474978" algn="l">
              <a:lnSpc>
                <a:spcPts val="5444"/>
              </a:lnSpc>
              <a:buAutoNum type="alphaLcPeriod"/>
            </a:pPr>
            <a:r>
              <a:rPr lang="en-US" sz="3299" b="1">
                <a:solidFill>
                  <a:srgbClr val="292A5A"/>
                </a:solidFill>
                <a:latin typeface="Glacial Indifference Bold"/>
                <a:ea typeface="Glacial Indifference Bold"/>
                <a:cs typeface="Glacial Indifference Bold"/>
                <a:sym typeface="Glacial Indifference Bold"/>
              </a:rPr>
              <a:t>Freehold</a:t>
            </a:r>
            <a:r>
              <a:rPr lang="en-US" sz="3299">
                <a:solidFill>
                  <a:srgbClr val="292A5A"/>
                </a:solidFill>
                <a:latin typeface="Glacial Indifference"/>
                <a:ea typeface="Glacial Indifference"/>
                <a:cs typeface="Glacial Indifference"/>
                <a:sym typeface="Glacial Indifference"/>
              </a:rPr>
              <a:t> (an estate in fee simple absolute in possession) = indefinite interest </a:t>
            </a:r>
          </a:p>
          <a:p>
            <a:pPr marL="1424934" lvl="2" indent="-474978" algn="l">
              <a:lnSpc>
                <a:spcPts val="5444"/>
              </a:lnSpc>
              <a:buAutoNum type="alphaLcPeriod"/>
            </a:pPr>
            <a:r>
              <a:rPr lang="en-US" sz="3299" b="1">
                <a:solidFill>
                  <a:srgbClr val="292A5A"/>
                </a:solidFill>
                <a:latin typeface="Glacial Indifference Bold"/>
                <a:ea typeface="Glacial Indifference Bold"/>
                <a:cs typeface="Glacial Indifference Bold"/>
                <a:sym typeface="Glacial Indifference Bold"/>
              </a:rPr>
              <a:t>Leasehold</a:t>
            </a:r>
            <a:r>
              <a:rPr lang="en-US" sz="3299">
                <a:solidFill>
                  <a:srgbClr val="292A5A"/>
                </a:solidFill>
                <a:latin typeface="Glacial Indifference"/>
                <a:ea typeface="Glacial Indifference"/>
                <a:cs typeface="Glacial Indifference"/>
                <a:sym typeface="Glacial Indifference"/>
              </a:rPr>
              <a:t> (a term of years absolute) = time limited interest (up to 999)</a:t>
            </a:r>
          </a:p>
          <a:p>
            <a:pPr marL="734056" lvl="1" indent="-367028" algn="l">
              <a:lnSpc>
                <a:spcPts val="5609"/>
              </a:lnSpc>
              <a:buFont typeface="Arial"/>
              <a:buChar char="•"/>
            </a:pPr>
            <a:r>
              <a:rPr lang="en-US" sz="3399">
                <a:solidFill>
                  <a:srgbClr val="292A5A"/>
                </a:solidFill>
                <a:latin typeface="Glacial Indifference"/>
                <a:ea typeface="Glacial Indifference"/>
                <a:cs typeface="Glacial Indifference"/>
                <a:sym typeface="Glacial Indifference"/>
              </a:rPr>
              <a:t>Estates in land are capable of being transferred (conveyed) and inherited</a:t>
            </a:r>
          </a:p>
        </p:txBody>
      </p:sp>
      <p:sp>
        <p:nvSpPr>
          <p:cNvPr id="11" name="TextBox 11"/>
          <p:cNvSpPr txBox="1"/>
          <p:nvPr/>
        </p:nvSpPr>
        <p:spPr>
          <a:xfrm>
            <a:off x="609784" y="316706"/>
            <a:ext cx="17678216" cy="1724025"/>
          </a:xfrm>
          <a:prstGeom prst="rect">
            <a:avLst/>
          </a:prstGeom>
        </p:spPr>
        <p:txBody>
          <a:bodyPr lIns="0" tIns="0" rIns="0" bIns="0" rtlCol="0" anchor="t">
            <a:spAutoFit/>
          </a:bodyPr>
          <a:lstStyle/>
          <a:p>
            <a:pPr algn="just">
              <a:lnSpc>
                <a:spcPts val="15000"/>
              </a:lnSpc>
            </a:pPr>
            <a:r>
              <a:rPr lang="en-US" sz="7500" b="1" spc="7">
                <a:solidFill>
                  <a:srgbClr val="E65485"/>
                </a:solidFill>
                <a:latin typeface="Glacial Indifference Bold"/>
                <a:ea typeface="Glacial Indifference Bold"/>
                <a:cs typeface="Glacial Indifference Bold"/>
                <a:sym typeface="Glacial Indifference Bold"/>
              </a:rPr>
              <a:t>NATURE OF</a:t>
            </a:r>
            <a:r>
              <a:rPr lang="en-US" sz="7500" b="1" spc="7">
                <a:solidFill>
                  <a:srgbClr val="292A5A"/>
                </a:solidFill>
                <a:latin typeface="Glacial Indifference Bold"/>
                <a:ea typeface="Glacial Indifference Bold"/>
                <a:cs typeface="Glacial Indifference Bold"/>
                <a:sym typeface="Glacial Indifference Bold"/>
              </a:rPr>
              <a:t> RIGHTS IN LAND</a:t>
            </a:r>
          </a:p>
        </p:txBody>
      </p:sp>
      <p:sp>
        <p:nvSpPr>
          <p:cNvPr id="12" name="AutoShape 12"/>
          <p:cNvSpPr/>
          <p:nvPr/>
        </p:nvSpPr>
        <p:spPr>
          <a:xfrm>
            <a:off x="11589837" y="9736180"/>
            <a:ext cx="6698163" cy="550820"/>
          </a:xfrm>
          <a:prstGeom prst="rect">
            <a:avLst/>
          </a:prstGeom>
          <a:solidFill>
            <a:srgbClr val="E65485"/>
          </a:solidFill>
        </p:spPr>
        <p:txBody>
          <a:bodyPr/>
          <a:lstStyle/>
          <a:p>
            <a:endParaRPr lang="en-GB"/>
          </a:p>
        </p:txBody>
      </p:sp>
      <p:sp>
        <p:nvSpPr>
          <p:cNvPr id="13" name="AutoShape 13"/>
          <p:cNvSpPr/>
          <p:nvPr/>
        </p:nvSpPr>
        <p:spPr>
          <a:xfrm>
            <a:off x="0" y="0"/>
            <a:ext cx="14417942" cy="771525"/>
          </a:xfrm>
          <a:prstGeom prst="rect">
            <a:avLst/>
          </a:prstGeom>
          <a:solidFill>
            <a:srgbClr val="292A5A"/>
          </a:solidFill>
        </p:spPr>
        <p:txBody>
          <a:bodyPr/>
          <a:lstStyle/>
          <a:p>
            <a:endParaRPr lang="en-GB"/>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F6EA"/>
        </a:solidFill>
        <a:effectLst/>
      </p:bgPr>
    </p:bg>
    <p:spTree>
      <p:nvGrpSpPr>
        <p:cNvPr id="1" name=""/>
        <p:cNvGrpSpPr/>
        <p:nvPr/>
      </p:nvGrpSpPr>
      <p:grpSpPr>
        <a:xfrm>
          <a:off x="0" y="0"/>
          <a:ext cx="0" cy="0"/>
          <a:chOff x="0" y="0"/>
          <a:chExt cx="0" cy="0"/>
        </a:xfrm>
      </p:grpSpPr>
      <p:grpSp>
        <p:nvGrpSpPr>
          <p:cNvPr id="2" name="Group 2"/>
          <p:cNvGrpSpPr/>
          <p:nvPr/>
        </p:nvGrpSpPr>
        <p:grpSpPr>
          <a:xfrm>
            <a:off x="11589837" y="7958494"/>
            <a:ext cx="6698163" cy="1777686"/>
            <a:chOff x="0" y="0"/>
            <a:chExt cx="8930884" cy="2370247"/>
          </a:xfrm>
        </p:grpSpPr>
        <p:grpSp>
          <p:nvGrpSpPr>
            <p:cNvPr id="3" name="Group 3"/>
            <p:cNvGrpSpPr/>
            <p:nvPr/>
          </p:nvGrpSpPr>
          <p:grpSpPr>
            <a:xfrm rot="-10800000">
              <a:off x="0" y="0"/>
              <a:ext cx="8930884" cy="2370247"/>
              <a:chOff x="0" y="0"/>
              <a:chExt cx="1764125" cy="468197"/>
            </a:xfrm>
          </p:grpSpPr>
          <p:sp>
            <p:nvSpPr>
              <p:cNvPr id="4" name="Freeform 4"/>
              <p:cNvSpPr/>
              <p:nvPr/>
            </p:nvSpPr>
            <p:spPr>
              <a:xfrm>
                <a:off x="0" y="0"/>
                <a:ext cx="1764125" cy="468197"/>
              </a:xfrm>
              <a:custGeom>
                <a:avLst/>
                <a:gdLst/>
                <a:ahLst/>
                <a:cxnLst/>
                <a:rect l="l" t="t" r="r" b="b"/>
                <a:pathLst>
                  <a:path w="1764125" h="468197">
                    <a:moveTo>
                      <a:pt x="1764125" y="0"/>
                    </a:moveTo>
                    <a:lnTo>
                      <a:pt x="1764125" y="353897"/>
                    </a:lnTo>
                    <a:lnTo>
                      <a:pt x="882063" y="468197"/>
                    </a:lnTo>
                    <a:lnTo>
                      <a:pt x="0" y="353897"/>
                    </a:lnTo>
                    <a:lnTo>
                      <a:pt x="0" y="0"/>
                    </a:lnTo>
                    <a:lnTo>
                      <a:pt x="1764125" y="0"/>
                    </a:lnTo>
                    <a:close/>
                  </a:path>
                </a:pathLst>
              </a:custGeom>
              <a:solidFill>
                <a:srgbClr val="00B3AF"/>
              </a:solidFill>
              <a:ln w="85725" cap="sq">
                <a:solidFill>
                  <a:srgbClr val="FED307"/>
                </a:solidFill>
                <a:prstDash val="solid"/>
                <a:miter/>
              </a:ln>
            </p:spPr>
            <p:txBody>
              <a:bodyPr/>
              <a:lstStyle/>
              <a:p>
                <a:endParaRPr lang="en-GB"/>
              </a:p>
            </p:txBody>
          </p:sp>
          <p:sp>
            <p:nvSpPr>
              <p:cNvPr id="5" name="TextBox 5"/>
              <p:cNvSpPr txBox="1"/>
              <p:nvPr/>
            </p:nvSpPr>
            <p:spPr>
              <a:xfrm>
                <a:off x="0" y="-209550"/>
                <a:ext cx="1764125" cy="563447"/>
              </a:xfrm>
              <a:prstGeom prst="rect">
                <a:avLst/>
              </a:prstGeom>
            </p:spPr>
            <p:txBody>
              <a:bodyPr lIns="50800" tIns="50800" rIns="50800" bIns="50800" rtlCol="0" anchor="ctr"/>
              <a:lstStyle/>
              <a:p>
                <a:pPr algn="ctr">
                  <a:lnSpc>
                    <a:spcPts val="5200"/>
                  </a:lnSpc>
                </a:pPr>
                <a:endParaRPr/>
              </a:p>
            </p:txBody>
          </p:sp>
        </p:grpSp>
        <p:grpSp>
          <p:nvGrpSpPr>
            <p:cNvPr id="6" name="Group 6"/>
            <p:cNvGrpSpPr/>
            <p:nvPr/>
          </p:nvGrpSpPr>
          <p:grpSpPr>
            <a:xfrm>
              <a:off x="361429" y="532746"/>
              <a:ext cx="8208026" cy="1612595"/>
              <a:chOff x="0" y="0"/>
              <a:chExt cx="1621339" cy="318537"/>
            </a:xfrm>
          </p:grpSpPr>
          <p:sp>
            <p:nvSpPr>
              <p:cNvPr id="7" name="Freeform 7"/>
              <p:cNvSpPr/>
              <p:nvPr/>
            </p:nvSpPr>
            <p:spPr>
              <a:xfrm>
                <a:off x="0" y="0"/>
                <a:ext cx="1621339" cy="318537"/>
              </a:xfrm>
              <a:custGeom>
                <a:avLst/>
                <a:gdLst/>
                <a:ahLst/>
                <a:cxnLst/>
                <a:rect l="l" t="t" r="r" b="b"/>
                <a:pathLst>
                  <a:path w="1621339" h="318537">
                    <a:moveTo>
                      <a:pt x="64139" y="0"/>
                    </a:moveTo>
                    <a:lnTo>
                      <a:pt x="1557200" y="0"/>
                    </a:lnTo>
                    <a:cubicBezTo>
                      <a:pt x="1574211" y="0"/>
                      <a:pt x="1590525" y="6757"/>
                      <a:pt x="1602553" y="18786"/>
                    </a:cubicBezTo>
                    <a:cubicBezTo>
                      <a:pt x="1614581" y="30814"/>
                      <a:pt x="1621339" y="47128"/>
                      <a:pt x="1621339" y="64139"/>
                    </a:cubicBezTo>
                    <a:lnTo>
                      <a:pt x="1621339" y="254399"/>
                    </a:lnTo>
                    <a:cubicBezTo>
                      <a:pt x="1621339" y="289821"/>
                      <a:pt x="1592623" y="318537"/>
                      <a:pt x="1557200" y="318537"/>
                    </a:cubicBezTo>
                    <a:lnTo>
                      <a:pt x="64139" y="318537"/>
                    </a:lnTo>
                    <a:cubicBezTo>
                      <a:pt x="47128" y="318537"/>
                      <a:pt x="30814" y="311780"/>
                      <a:pt x="18786" y="299751"/>
                    </a:cubicBezTo>
                    <a:cubicBezTo>
                      <a:pt x="6757" y="287723"/>
                      <a:pt x="0" y="271409"/>
                      <a:pt x="0" y="254399"/>
                    </a:cubicBezTo>
                    <a:lnTo>
                      <a:pt x="0" y="64139"/>
                    </a:lnTo>
                    <a:cubicBezTo>
                      <a:pt x="0" y="47128"/>
                      <a:pt x="6757" y="30814"/>
                      <a:pt x="18786" y="18786"/>
                    </a:cubicBezTo>
                    <a:cubicBezTo>
                      <a:pt x="30814" y="6757"/>
                      <a:pt x="47128" y="0"/>
                      <a:pt x="64139" y="0"/>
                    </a:cubicBezTo>
                    <a:close/>
                  </a:path>
                </a:pathLst>
              </a:custGeom>
              <a:solidFill>
                <a:srgbClr val="000000">
                  <a:alpha val="0"/>
                </a:srgbClr>
              </a:solidFill>
            </p:spPr>
            <p:txBody>
              <a:bodyPr/>
              <a:lstStyle/>
              <a:p>
                <a:endParaRPr lang="en-GB"/>
              </a:p>
            </p:txBody>
          </p:sp>
          <p:sp>
            <p:nvSpPr>
              <p:cNvPr id="8" name="TextBox 8"/>
              <p:cNvSpPr txBox="1"/>
              <p:nvPr/>
            </p:nvSpPr>
            <p:spPr>
              <a:xfrm>
                <a:off x="0" y="-9525"/>
                <a:ext cx="1621339" cy="328062"/>
              </a:xfrm>
              <a:prstGeom prst="rect">
                <a:avLst/>
              </a:prstGeom>
            </p:spPr>
            <p:txBody>
              <a:bodyPr lIns="50800" tIns="50800" rIns="50800" bIns="50800" rtlCol="0" anchor="ctr"/>
              <a:lstStyle/>
              <a:p>
                <a:pPr algn="ctr">
                  <a:lnSpc>
                    <a:spcPts val="4147"/>
                  </a:lnSpc>
                </a:pPr>
                <a:r>
                  <a:rPr lang="en-US" sz="3399" b="1" spc="3">
                    <a:solidFill>
                      <a:srgbClr val="FFFFFF"/>
                    </a:solidFill>
                    <a:latin typeface="Glacial Indifference Bold"/>
                    <a:ea typeface="Glacial Indifference Bold"/>
                    <a:cs typeface="Glacial Indifference Bold"/>
                    <a:sym typeface="Glacial Indifference Bold"/>
                  </a:rPr>
                  <a:t>Key source: </a:t>
                </a:r>
                <a:r>
                  <a:rPr lang="en-US" sz="3399" spc="3">
                    <a:solidFill>
                      <a:srgbClr val="FFFFFF"/>
                    </a:solidFill>
                    <a:latin typeface="Glacial Indifference"/>
                    <a:ea typeface="Glacial Indifference"/>
                    <a:cs typeface="Glacial Indifference"/>
                    <a:sym typeface="Glacial Indifference"/>
                  </a:rPr>
                  <a:t>Law of Property Act 1925, s1</a:t>
                </a:r>
              </a:p>
            </p:txBody>
          </p:sp>
        </p:grpSp>
      </p:grpSp>
      <p:sp>
        <p:nvSpPr>
          <p:cNvPr id="9" name="TextBox 9"/>
          <p:cNvSpPr txBox="1"/>
          <p:nvPr/>
        </p:nvSpPr>
        <p:spPr>
          <a:xfrm>
            <a:off x="609784" y="2128699"/>
            <a:ext cx="10980053" cy="7391400"/>
          </a:xfrm>
          <a:prstGeom prst="rect">
            <a:avLst/>
          </a:prstGeom>
        </p:spPr>
        <p:txBody>
          <a:bodyPr lIns="0" tIns="0" rIns="0" bIns="0" rtlCol="0" anchor="t">
            <a:spAutoFit/>
          </a:bodyPr>
          <a:lstStyle/>
          <a:p>
            <a:pPr marL="647698" lvl="1" indent="-323849" algn="l">
              <a:lnSpc>
                <a:spcPts val="4949"/>
              </a:lnSpc>
              <a:buFont typeface="Arial"/>
              <a:buChar char="•"/>
            </a:pPr>
            <a:r>
              <a:rPr lang="en-US" sz="2999">
                <a:solidFill>
                  <a:srgbClr val="292A5A"/>
                </a:solidFill>
                <a:latin typeface="Glacial Indifference"/>
                <a:ea typeface="Glacial Indifference"/>
                <a:cs typeface="Glacial Indifference"/>
                <a:sym typeface="Glacial Indifference"/>
              </a:rPr>
              <a:t>Beyond the estate, others may also benefit from interests (or charges) in relation to the piece of land. </a:t>
            </a:r>
          </a:p>
          <a:p>
            <a:pPr marL="647698" lvl="1" indent="-323849" algn="l">
              <a:lnSpc>
                <a:spcPts val="4949"/>
              </a:lnSpc>
              <a:buFont typeface="Arial"/>
              <a:buChar char="•"/>
            </a:pPr>
            <a:r>
              <a:rPr lang="en-US" sz="2999" b="1">
                <a:solidFill>
                  <a:srgbClr val="292A5A"/>
                </a:solidFill>
                <a:latin typeface="Glacial Indifference Bold"/>
                <a:ea typeface="Glacial Indifference Bold"/>
                <a:cs typeface="Glacial Indifference Bold"/>
                <a:sym typeface="Glacial Indifference Bold"/>
              </a:rPr>
              <a:t>LPA, s1(2) </a:t>
            </a:r>
            <a:r>
              <a:rPr lang="en-US" sz="2999">
                <a:solidFill>
                  <a:srgbClr val="292A5A"/>
                </a:solidFill>
                <a:latin typeface="Glacial Indifference"/>
                <a:ea typeface="Glacial Indifference"/>
                <a:cs typeface="Glacial Indifference"/>
                <a:sym typeface="Glacial Indifference"/>
              </a:rPr>
              <a:t>recognises 5 forms of legal interest:</a:t>
            </a:r>
          </a:p>
          <a:p>
            <a:pPr marL="1295397" lvl="2" indent="-431799" algn="l">
              <a:lnSpc>
                <a:spcPts val="4949"/>
              </a:lnSpc>
              <a:buFont typeface="Arial"/>
              <a:buChar char="⚬"/>
            </a:pPr>
            <a:r>
              <a:rPr lang="en-US" sz="2999">
                <a:solidFill>
                  <a:srgbClr val="292A5A"/>
                </a:solidFill>
                <a:latin typeface="Glacial Indifference"/>
                <a:ea typeface="Glacial Indifference"/>
                <a:cs typeface="Glacial Indifference"/>
                <a:sym typeface="Glacial Indifference"/>
              </a:rPr>
              <a:t>Easements</a:t>
            </a:r>
          </a:p>
          <a:p>
            <a:pPr marL="1295397" lvl="2" indent="-431799" algn="l">
              <a:lnSpc>
                <a:spcPts val="4949"/>
              </a:lnSpc>
              <a:buFont typeface="Arial"/>
              <a:buChar char="⚬"/>
            </a:pPr>
            <a:r>
              <a:rPr lang="en-US" sz="2999">
                <a:solidFill>
                  <a:srgbClr val="292A5A"/>
                </a:solidFill>
                <a:latin typeface="Glacial Indifference"/>
                <a:ea typeface="Glacial Indifference"/>
                <a:cs typeface="Glacial Indifference"/>
                <a:sym typeface="Glacial Indifference"/>
              </a:rPr>
              <a:t>Rentcharges in possession</a:t>
            </a:r>
          </a:p>
          <a:p>
            <a:pPr marL="1295397" lvl="2" indent="-431799" algn="l">
              <a:lnSpc>
                <a:spcPts val="4949"/>
              </a:lnSpc>
              <a:buFont typeface="Arial"/>
              <a:buChar char="⚬"/>
            </a:pPr>
            <a:r>
              <a:rPr lang="en-US" sz="2999">
                <a:solidFill>
                  <a:srgbClr val="292A5A"/>
                </a:solidFill>
                <a:latin typeface="Glacial Indifference"/>
                <a:ea typeface="Glacial Indifference"/>
                <a:cs typeface="Glacial Indifference"/>
                <a:sym typeface="Glacial Indifference"/>
              </a:rPr>
              <a:t>Mortgages</a:t>
            </a:r>
          </a:p>
          <a:p>
            <a:pPr marL="1295397" lvl="2" indent="-431799" algn="l">
              <a:lnSpc>
                <a:spcPts val="4949"/>
              </a:lnSpc>
              <a:buFont typeface="Arial"/>
              <a:buChar char="⚬"/>
            </a:pPr>
            <a:r>
              <a:rPr lang="en-US" sz="2999">
                <a:solidFill>
                  <a:srgbClr val="292A5A"/>
                </a:solidFill>
                <a:latin typeface="Glacial Indifference"/>
                <a:ea typeface="Glacial Indifference"/>
                <a:cs typeface="Glacial Indifference"/>
                <a:sym typeface="Glacial Indifference"/>
              </a:rPr>
              <a:t>Other similar charges</a:t>
            </a:r>
          </a:p>
          <a:p>
            <a:pPr marL="1295397" lvl="2" indent="-431799" algn="l">
              <a:lnSpc>
                <a:spcPts val="4949"/>
              </a:lnSpc>
              <a:buFont typeface="Arial"/>
              <a:buChar char="⚬"/>
            </a:pPr>
            <a:r>
              <a:rPr lang="en-US" sz="2999">
                <a:solidFill>
                  <a:srgbClr val="292A5A"/>
                </a:solidFill>
                <a:latin typeface="Glacial Indifference"/>
                <a:ea typeface="Glacial Indifference"/>
                <a:cs typeface="Glacial Indifference"/>
                <a:sym typeface="Glacial Indifference"/>
              </a:rPr>
              <a:t>Rights of entry ... for any purpose to a legal rentcharge</a:t>
            </a:r>
          </a:p>
          <a:p>
            <a:pPr marL="647698" lvl="1" indent="-323849" algn="l">
              <a:lnSpc>
                <a:spcPts val="4949"/>
              </a:lnSpc>
              <a:buFont typeface="Arial"/>
              <a:buChar char="•"/>
            </a:pPr>
            <a:r>
              <a:rPr lang="en-US" sz="2999" b="1">
                <a:solidFill>
                  <a:srgbClr val="292A5A"/>
                </a:solidFill>
                <a:latin typeface="Glacial Indifference Bold"/>
                <a:ea typeface="Glacial Indifference Bold"/>
                <a:cs typeface="Glacial Indifference Bold"/>
                <a:sym typeface="Glacial Indifference Bold"/>
              </a:rPr>
              <a:t>s1(3)</a:t>
            </a:r>
            <a:r>
              <a:rPr lang="en-US" sz="2999">
                <a:solidFill>
                  <a:srgbClr val="292A5A"/>
                </a:solidFill>
                <a:latin typeface="Glacial Indifference"/>
                <a:ea typeface="Glacial Indifference"/>
                <a:cs typeface="Glacial Indifference"/>
                <a:sym typeface="Glacial Indifference"/>
              </a:rPr>
              <a:t>: Other estates, interests and charges are equitable</a:t>
            </a:r>
          </a:p>
          <a:p>
            <a:pPr marL="647698" lvl="1" indent="-323849" algn="l">
              <a:lnSpc>
                <a:spcPts val="4949"/>
              </a:lnSpc>
              <a:buFont typeface="Arial"/>
              <a:buChar char="•"/>
            </a:pPr>
            <a:r>
              <a:rPr lang="en-US" sz="2999" b="1">
                <a:solidFill>
                  <a:srgbClr val="292A5A"/>
                </a:solidFill>
                <a:latin typeface="Glacial Indifference Bold"/>
                <a:ea typeface="Glacial Indifference Bold"/>
                <a:cs typeface="Glacial Indifference Bold"/>
                <a:sym typeface="Glacial Indifference Bold"/>
              </a:rPr>
              <a:t>Commonhold</a:t>
            </a:r>
            <a:r>
              <a:rPr lang="en-US" sz="2999">
                <a:solidFill>
                  <a:srgbClr val="292A5A"/>
                </a:solidFill>
                <a:latin typeface="Glacial Indifference"/>
                <a:ea typeface="Glacial Indifference"/>
                <a:cs typeface="Glacial Indifference"/>
                <a:sym typeface="Glacial Indifference"/>
              </a:rPr>
              <a:t>: A form of freehold title which is rarely used (we will not consider in this module) can be registered under </a:t>
            </a:r>
            <a:r>
              <a:rPr lang="en-US" sz="2999" b="1">
                <a:solidFill>
                  <a:srgbClr val="292A5A"/>
                </a:solidFill>
                <a:latin typeface="Glacial Indifference Bold"/>
                <a:ea typeface="Glacial Indifference Bold"/>
                <a:cs typeface="Glacial Indifference Bold"/>
                <a:sym typeface="Glacial Indifference Bold"/>
              </a:rPr>
              <a:t>Commonhold and Leasehold Reform Act 2002</a:t>
            </a:r>
          </a:p>
        </p:txBody>
      </p:sp>
      <p:sp>
        <p:nvSpPr>
          <p:cNvPr id="10" name="Freeform 10"/>
          <p:cNvSpPr/>
          <p:nvPr/>
        </p:nvSpPr>
        <p:spPr>
          <a:xfrm>
            <a:off x="12138001" y="2039541"/>
            <a:ext cx="5688684" cy="5795128"/>
          </a:xfrm>
          <a:custGeom>
            <a:avLst/>
            <a:gdLst/>
            <a:ahLst/>
            <a:cxnLst/>
            <a:rect l="l" t="t" r="r" b="b"/>
            <a:pathLst>
              <a:path w="5688684" h="5795128">
                <a:moveTo>
                  <a:pt x="0" y="0"/>
                </a:moveTo>
                <a:lnTo>
                  <a:pt x="5688684" y="0"/>
                </a:lnTo>
                <a:lnTo>
                  <a:pt x="5688684" y="5795128"/>
                </a:lnTo>
                <a:lnTo>
                  <a:pt x="0" y="5795128"/>
                </a:lnTo>
                <a:lnTo>
                  <a:pt x="0" y="0"/>
                </a:lnTo>
                <a:close/>
              </a:path>
            </a:pathLst>
          </a:custGeom>
          <a:blipFill>
            <a:blip r:embed="rId3"/>
            <a:stretch>
              <a:fillRect l="-30072" r="-23116"/>
            </a:stretch>
          </a:blipFill>
        </p:spPr>
        <p:txBody>
          <a:bodyPr/>
          <a:lstStyle/>
          <a:p>
            <a:endParaRPr lang="en-GB"/>
          </a:p>
        </p:txBody>
      </p:sp>
      <p:sp>
        <p:nvSpPr>
          <p:cNvPr id="11" name="TextBox 11"/>
          <p:cNvSpPr txBox="1"/>
          <p:nvPr/>
        </p:nvSpPr>
        <p:spPr>
          <a:xfrm>
            <a:off x="609784" y="315516"/>
            <a:ext cx="17678216" cy="1724025"/>
          </a:xfrm>
          <a:prstGeom prst="rect">
            <a:avLst/>
          </a:prstGeom>
        </p:spPr>
        <p:txBody>
          <a:bodyPr lIns="0" tIns="0" rIns="0" bIns="0" rtlCol="0" anchor="t">
            <a:spAutoFit/>
          </a:bodyPr>
          <a:lstStyle/>
          <a:p>
            <a:pPr algn="just">
              <a:lnSpc>
                <a:spcPts val="15000"/>
              </a:lnSpc>
            </a:pPr>
            <a:r>
              <a:rPr lang="en-US" sz="7500" b="1" spc="7">
                <a:solidFill>
                  <a:srgbClr val="E65485"/>
                </a:solidFill>
                <a:latin typeface="Glacial Indifference Bold"/>
                <a:ea typeface="Glacial Indifference Bold"/>
                <a:cs typeface="Glacial Indifference Bold"/>
                <a:sym typeface="Glacial Indifference Bold"/>
              </a:rPr>
              <a:t>OWNING LAND: </a:t>
            </a:r>
            <a:r>
              <a:rPr lang="en-US" sz="7500" b="1" spc="7">
                <a:solidFill>
                  <a:srgbClr val="292A5A"/>
                </a:solidFill>
                <a:latin typeface="Glacial Indifference Bold"/>
                <a:ea typeface="Glacial Indifference Bold"/>
                <a:cs typeface="Glacial Indifference Bold"/>
                <a:sym typeface="Glacial Indifference Bold"/>
              </a:rPr>
              <a:t>INTERESTS IN LAND</a:t>
            </a:r>
          </a:p>
        </p:txBody>
      </p:sp>
      <p:sp>
        <p:nvSpPr>
          <p:cNvPr id="12" name="AutoShape 12"/>
          <p:cNvSpPr/>
          <p:nvPr/>
        </p:nvSpPr>
        <p:spPr>
          <a:xfrm>
            <a:off x="11589837" y="9736180"/>
            <a:ext cx="6698163" cy="550820"/>
          </a:xfrm>
          <a:prstGeom prst="rect">
            <a:avLst/>
          </a:prstGeom>
          <a:solidFill>
            <a:srgbClr val="E65485"/>
          </a:solidFill>
        </p:spPr>
        <p:txBody>
          <a:bodyPr/>
          <a:lstStyle/>
          <a:p>
            <a:endParaRPr lang="en-GB"/>
          </a:p>
        </p:txBody>
      </p:sp>
      <p:sp>
        <p:nvSpPr>
          <p:cNvPr id="13" name="AutoShape 13"/>
          <p:cNvSpPr/>
          <p:nvPr/>
        </p:nvSpPr>
        <p:spPr>
          <a:xfrm>
            <a:off x="0" y="0"/>
            <a:ext cx="14417942" cy="771525"/>
          </a:xfrm>
          <a:prstGeom prst="rect">
            <a:avLst/>
          </a:prstGeom>
          <a:solidFill>
            <a:srgbClr val="292A5A"/>
          </a:solidFill>
        </p:spPr>
        <p:txBody>
          <a:bodyPr/>
          <a:lstStyle/>
          <a:p>
            <a:endParaRPr lang="en-GB"/>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F6EA"/>
        </a:solidFill>
        <a:effectLst/>
      </p:bgPr>
    </p:bg>
    <p:spTree>
      <p:nvGrpSpPr>
        <p:cNvPr id="1" name=""/>
        <p:cNvGrpSpPr/>
        <p:nvPr/>
      </p:nvGrpSpPr>
      <p:grpSpPr>
        <a:xfrm>
          <a:off x="0" y="0"/>
          <a:ext cx="0" cy="0"/>
          <a:chOff x="0" y="0"/>
          <a:chExt cx="0" cy="0"/>
        </a:xfrm>
      </p:grpSpPr>
      <p:sp>
        <p:nvSpPr>
          <p:cNvPr id="2" name="TextBox 2"/>
          <p:cNvSpPr txBox="1"/>
          <p:nvPr/>
        </p:nvSpPr>
        <p:spPr>
          <a:xfrm>
            <a:off x="609784" y="2275866"/>
            <a:ext cx="10980053" cy="7711441"/>
          </a:xfrm>
          <a:prstGeom prst="rect">
            <a:avLst/>
          </a:prstGeom>
        </p:spPr>
        <p:txBody>
          <a:bodyPr lIns="0" tIns="0" rIns="0" bIns="0" rtlCol="0" anchor="t">
            <a:spAutoFit/>
          </a:bodyPr>
          <a:lstStyle/>
          <a:p>
            <a:pPr marL="734056" lvl="1" indent="-367028" algn="l">
              <a:lnSpc>
                <a:spcPts val="5609"/>
              </a:lnSpc>
              <a:buFont typeface="Arial"/>
              <a:buChar char="•"/>
            </a:pPr>
            <a:r>
              <a:rPr lang="en-US" sz="3399">
                <a:solidFill>
                  <a:srgbClr val="292A5A"/>
                </a:solidFill>
                <a:latin typeface="Glacial Indifference"/>
                <a:ea typeface="Glacial Indifference"/>
                <a:cs typeface="Glacial Indifference"/>
                <a:sym typeface="Glacial Indifference"/>
              </a:rPr>
              <a:t>Relates to the historic differences as to what rights and interests would be recognised in:</a:t>
            </a:r>
          </a:p>
          <a:p>
            <a:pPr marL="1468112" lvl="2" indent="-489371" algn="l">
              <a:lnSpc>
                <a:spcPts val="5609"/>
              </a:lnSpc>
              <a:buFont typeface="Arial"/>
              <a:buChar char="⚬"/>
            </a:pPr>
            <a:r>
              <a:rPr lang="en-US" sz="3399">
                <a:solidFill>
                  <a:srgbClr val="292A5A"/>
                </a:solidFill>
                <a:latin typeface="Glacial Indifference"/>
                <a:ea typeface="Glacial Indifference"/>
                <a:cs typeface="Glacial Indifference"/>
                <a:sym typeface="Glacial Indifference"/>
              </a:rPr>
              <a:t>the common law courts</a:t>
            </a:r>
          </a:p>
          <a:p>
            <a:pPr marL="1468112" lvl="2" indent="-489371" algn="l">
              <a:lnSpc>
                <a:spcPts val="5609"/>
              </a:lnSpc>
              <a:buFont typeface="Arial"/>
              <a:buChar char="⚬"/>
            </a:pPr>
            <a:r>
              <a:rPr lang="en-US" sz="3399">
                <a:solidFill>
                  <a:srgbClr val="292A5A"/>
                </a:solidFill>
                <a:latin typeface="Glacial Indifference"/>
                <a:ea typeface="Glacial Indifference"/>
                <a:cs typeface="Glacial Indifference"/>
                <a:sym typeface="Glacial Indifference"/>
              </a:rPr>
              <a:t>the courts of equity (chancery)</a:t>
            </a:r>
          </a:p>
          <a:p>
            <a:pPr marL="734056" lvl="1" indent="-367028" algn="l">
              <a:lnSpc>
                <a:spcPts val="5609"/>
              </a:lnSpc>
              <a:buFont typeface="Arial"/>
              <a:buChar char="•"/>
            </a:pPr>
            <a:r>
              <a:rPr lang="en-US" sz="3399">
                <a:solidFill>
                  <a:srgbClr val="292A5A"/>
                </a:solidFill>
                <a:latin typeface="Glacial Indifference"/>
                <a:ea typeface="Glacial Indifference"/>
                <a:cs typeface="Glacial Indifference"/>
                <a:sym typeface="Glacial Indifference"/>
              </a:rPr>
              <a:t>Equity may historically recognise a right/interest which the law would not (remedy harshness of law)</a:t>
            </a:r>
          </a:p>
          <a:p>
            <a:pPr marL="734056" lvl="1" indent="-367028" algn="l">
              <a:lnSpc>
                <a:spcPts val="5609"/>
              </a:lnSpc>
              <a:buFont typeface="Arial"/>
              <a:buChar char="•"/>
            </a:pPr>
            <a:r>
              <a:rPr lang="en-US" sz="3399">
                <a:solidFill>
                  <a:srgbClr val="292A5A"/>
                </a:solidFill>
                <a:latin typeface="Glacial Indifference"/>
                <a:ea typeface="Glacial Indifference"/>
                <a:cs typeface="Glacial Indifference"/>
                <a:sym typeface="Glacial Indifference"/>
              </a:rPr>
              <a:t>Nowadays the administration of equity and trusts is fused: actions can be brought in the same court</a:t>
            </a:r>
          </a:p>
          <a:p>
            <a:pPr marL="734056" lvl="1" indent="-367028" algn="l">
              <a:lnSpc>
                <a:spcPts val="5609"/>
              </a:lnSpc>
              <a:buFont typeface="Arial"/>
              <a:buChar char="•"/>
            </a:pPr>
            <a:r>
              <a:rPr lang="en-US" sz="3399">
                <a:solidFill>
                  <a:srgbClr val="292A5A"/>
                </a:solidFill>
                <a:latin typeface="Glacial Indifference"/>
                <a:ea typeface="Glacial Indifference"/>
                <a:cs typeface="Glacial Indifference"/>
                <a:sym typeface="Glacial Indifference"/>
              </a:rPr>
              <a:t>Modern significants in Law v Equity: whether an interest will be enforceable against future landowners (binding successors)</a:t>
            </a:r>
          </a:p>
        </p:txBody>
      </p:sp>
      <p:sp>
        <p:nvSpPr>
          <p:cNvPr id="3" name="AutoShape 3"/>
          <p:cNvSpPr/>
          <p:nvPr/>
        </p:nvSpPr>
        <p:spPr>
          <a:xfrm>
            <a:off x="11589837" y="9736180"/>
            <a:ext cx="6698163" cy="550820"/>
          </a:xfrm>
          <a:prstGeom prst="rect">
            <a:avLst/>
          </a:prstGeom>
          <a:solidFill>
            <a:srgbClr val="E65485"/>
          </a:solidFill>
        </p:spPr>
        <p:txBody>
          <a:bodyPr/>
          <a:lstStyle/>
          <a:p>
            <a:endParaRPr lang="en-GB"/>
          </a:p>
        </p:txBody>
      </p:sp>
      <p:sp>
        <p:nvSpPr>
          <p:cNvPr id="4" name="AutoShape 4"/>
          <p:cNvSpPr/>
          <p:nvPr/>
        </p:nvSpPr>
        <p:spPr>
          <a:xfrm>
            <a:off x="0" y="0"/>
            <a:ext cx="14417942" cy="771525"/>
          </a:xfrm>
          <a:prstGeom prst="rect">
            <a:avLst/>
          </a:prstGeom>
          <a:solidFill>
            <a:srgbClr val="292A5A"/>
          </a:solidFill>
        </p:spPr>
        <p:txBody>
          <a:bodyPr/>
          <a:lstStyle/>
          <a:p>
            <a:endParaRPr lang="en-GB"/>
          </a:p>
        </p:txBody>
      </p:sp>
      <p:sp>
        <p:nvSpPr>
          <p:cNvPr id="5" name="Freeform 5"/>
          <p:cNvSpPr/>
          <p:nvPr/>
        </p:nvSpPr>
        <p:spPr>
          <a:xfrm>
            <a:off x="11589837" y="1599895"/>
            <a:ext cx="6698163" cy="7307914"/>
          </a:xfrm>
          <a:custGeom>
            <a:avLst/>
            <a:gdLst/>
            <a:ahLst/>
            <a:cxnLst/>
            <a:rect l="l" t="t" r="r" b="b"/>
            <a:pathLst>
              <a:path w="6698163" h="7307914">
                <a:moveTo>
                  <a:pt x="0" y="0"/>
                </a:moveTo>
                <a:lnTo>
                  <a:pt x="6698163" y="0"/>
                </a:lnTo>
                <a:lnTo>
                  <a:pt x="6698163" y="7307914"/>
                </a:lnTo>
                <a:lnTo>
                  <a:pt x="0" y="7307914"/>
                </a:lnTo>
                <a:lnTo>
                  <a:pt x="0" y="0"/>
                </a:lnTo>
                <a:close/>
              </a:path>
            </a:pathLst>
          </a:custGeom>
          <a:blipFill>
            <a:blip r:embed="rId3"/>
            <a:stretch>
              <a:fillRect l="-30713" r="-33043"/>
            </a:stretch>
          </a:blipFill>
        </p:spPr>
        <p:txBody>
          <a:bodyPr/>
          <a:lstStyle/>
          <a:p>
            <a:endParaRPr lang="en-GB"/>
          </a:p>
        </p:txBody>
      </p:sp>
      <p:sp>
        <p:nvSpPr>
          <p:cNvPr id="6" name="TextBox 6"/>
          <p:cNvSpPr txBox="1"/>
          <p:nvPr/>
        </p:nvSpPr>
        <p:spPr>
          <a:xfrm>
            <a:off x="609784" y="315516"/>
            <a:ext cx="17678216" cy="1724025"/>
          </a:xfrm>
          <a:prstGeom prst="rect">
            <a:avLst/>
          </a:prstGeom>
        </p:spPr>
        <p:txBody>
          <a:bodyPr lIns="0" tIns="0" rIns="0" bIns="0" rtlCol="0" anchor="t">
            <a:spAutoFit/>
          </a:bodyPr>
          <a:lstStyle/>
          <a:p>
            <a:pPr algn="just">
              <a:lnSpc>
                <a:spcPts val="15000"/>
              </a:lnSpc>
            </a:pPr>
            <a:r>
              <a:rPr lang="en-US" sz="7500" b="1" spc="7">
                <a:solidFill>
                  <a:srgbClr val="E65485"/>
                </a:solidFill>
                <a:latin typeface="Glacial Indifference Bold"/>
                <a:ea typeface="Glacial Indifference Bold"/>
                <a:cs typeface="Glacial Indifference Bold"/>
                <a:sym typeface="Glacial Indifference Bold"/>
              </a:rPr>
              <a:t>LAW V</a:t>
            </a:r>
            <a:r>
              <a:rPr lang="en-US" sz="7500" b="1" spc="7">
                <a:solidFill>
                  <a:srgbClr val="292A5A"/>
                </a:solidFill>
                <a:latin typeface="Glacial Indifference Bold"/>
                <a:ea typeface="Glacial Indifference Bold"/>
                <a:cs typeface="Glacial Indifference Bold"/>
                <a:sym typeface="Glacial Indifference Bold"/>
              </a:rPr>
              <a:t> EQUITY</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F6EA"/>
        </a:solidFill>
        <a:effectLst/>
      </p:bgPr>
    </p:bg>
    <p:spTree>
      <p:nvGrpSpPr>
        <p:cNvPr id="1" name=""/>
        <p:cNvGrpSpPr/>
        <p:nvPr/>
      </p:nvGrpSpPr>
      <p:grpSpPr>
        <a:xfrm>
          <a:off x="0" y="0"/>
          <a:ext cx="0" cy="0"/>
          <a:chOff x="0" y="0"/>
          <a:chExt cx="0" cy="0"/>
        </a:xfrm>
      </p:grpSpPr>
      <p:sp>
        <p:nvSpPr>
          <p:cNvPr id="2" name="TextBox 2"/>
          <p:cNvSpPr txBox="1"/>
          <p:nvPr/>
        </p:nvSpPr>
        <p:spPr>
          <a:xfrm>
            <a:off x="609784" y="2266341"/>
            <a:ext cx="17102766" cy="3107056"/>
          </a:xfrm>
          <a:prstGeom prst="rect">
            <a:avLst/>
          </a:prstGeom>
        </p:spPr>
        <p:txBody>
          <a:bodyPr lIns="0" tIns="0" rIns="0" bIns="0" rtlCol="0" anchor="t">
            <a:spAutoFit/>
          </a:bodyPr>
          <a:lstStyle/>
          <a:p>
            <a:pPr marL="820417" lvl="1" indent="-410209" algn="l">
              <a:lnSpc>
                <a:spcPts val="6269"/>
              </a:lnSpc>
              <a:buFont typeface="Arial"/>
              <a:buChar char="•"/>
            </a:pPr>
            <a:r>
              <a:rPr lang="en-US" sz="3799">
                <a:solidFill>
                  <a:srgbClr val="292A5A"/>
                </a:solidFill>
                <a:latin typeface="Glacial Indifference"/>
                <a:ea typeface="Glacial Indifference"/>
                <a:cs typeface="Glacial Indifference"/>
                <a:sym typeface="Glacial Indifference"/>
              </a:rPr>
              <a:t>Equity makes it possible to recognise the interests of those beyond those with legal title, or legal interests</a:t>
            </a:r>
          </a:p>
          <a:p>
            <a:pPr marL="820417" lvl="1" indent="-410209" algn="l">
              <a:lnSpc>
                <a:spcPts val="6269"/>
              </a:lnSpc>
              <a:buFont typeface="Arial"/>
              <a:buChar char="•"/>
            </a:pPr>
            <a:r>
              <a:rPr lang="en-US" sz="3799">
                <a:solidFill>
                  <a:srgbClr val="292A5A"/>
                </a:solidFill>
                <a:latin typeface="Glacial Indifference"/>
                <a:ea typeface="Glacial Indifference"/>
                <a:cs typeface="Glacial Indifference"/>
                <a:sym typeface="Glacial Indifference"/>
              </a:rPr>
              <a:t>It makes it possible to differentiate, who has legal ownership over property, and who has equitable ownership</a:t>
            </a:r>
          </a:p>
        </p:txBody>
      </p:sp>
      <p:sp>
        <p:nvSpPr>
          <p:cNvPr id="3" name="TextBox 3"/>
          <p:cNvSpPr txBox="1"/>
          <p:nvPr/>
        </p:nvSpPr>
        <p:spPr>
          <a:xfrm>
            <a:off x="609784" y="315516"/>
            <a:ext cx="17678216" cy="1724025"/>
          </a:xfrm>
          <a:prstGeom prst="rect">
            <a:avLst/>
          </a:prstGeom>
        </p:spPr>
        <p:txBody>
          <a:bodyPr lIns="0" tIns="0" rIns="0" bIns="0" rtlCol="0" anchor="t">
            <a:spAutoFit/>
          </a:bodyPr>
          <a:lstStyle/>
          <a:p>
            <a:pPr algn="just">
              <a:lnSpc>
                <a:spcPts val="15000"/>
              </a:lnSpc>
            </a:pPr>
            <a:r>
              <a:rPr lang="en-US" sz="7500" b="1" spc="7">
                <a:solidFill>
                  <a:srgbClr val="E65485"/>
                </a:solidFill>
                <a:latin typeface="Glacial Indifference Bold"/>
                <a:ea typeface="Glacial Indifference Bold"/>
                <a:cs typeface="Glacial Indifference Bold"/>
                <a:sym typeface="Glacial Indifference Bold"/>
              </a:rPr>
              <a:t>DIVIDED</a:t>
            </a:r>
            <a:r>
              <a:rPr lang="en-US" sz="7500" b="1" spc="7">
                <a:solidFill>
                  <a:srgbClr val="292A5A"/>
                </a:solidFill>
                <a:latin typeface="Glacial Indifference Bold"/>
                <a:ea typeface="Glacial Indifference Bold"/>
                <a:cs typeface="Glacial Indifference Bold"/>
                <a:sym typeface="Glacial Indifference Bold"/>
              </a:rPr>
              <a:t> OWNERSHIP</a:t>
            </a:r>
          </a:p>
        </p:txBody>
      </p:sp>
      <p:grpSp>
        <p:nvGrpSpPr>
          <p:cNvPr id="4" name="Group 4"/>
          <p:cNvGrpSpPr/>
          <p:nvPr/>
        </p:nvGrpSpPr>
        <p:grpSpPr>
          <a:xfrm>
            <a:off x="10240857" y="6905771"/>
            <a:ext cx="659956" cy="659956"/>
            <a:chOff x="0" y="0"/>
            <a:chExt cx="812800" cy="812800"/>
          </a:xfrm>
        </p:grpSpPr>
        <p:sp>
          <p:nvSpPr>
            <p:cNvPr id="5" name="Freeform 5"/>
            <p:cNvSpPr/>
            <p:nvPr/>
          </p:nvSpPr>
          <p:spPr>
            <a:xfrm>
              <a:off x="0" y="0"/>
              <a:ext cx="812800" cy="812800"/>
            </a:xfrm>
            <a:custGeom>
              <a:avLst/>
              <a:gdLst/>
              <a:ahLst/>
              <a:cxnLst/>
              <a:rect l="l" t="t" r="r" b="b"/>
              <a:pathLst>
                <a:path w="812800" h="812800">
                  <a:moveTo>
                    <a:pt x="812800" y="406400"/>
                  </a:moveTo>
                  <a:lnTo>
                    <a:pt x="406400" y="0"/>
                  </a:lnTo>
                  <a:lnTo>
                    <a:pt x="406400" y="203200"/>
                  </a:lnTo>
                  <a:lnTo>
                    <a:pt x="0" y="203200"/>
                  </a:lnTo>
                  <a:lnTo>
                    <a:pt x="0" y="609600"/>
                  </a:lnTo>
                  <a:lnTo>
                    <a:pt x="406400" y="609600"/>
                  </a:lnTo>
                  <a:lnTo>
                    <a:pt x="406400" y="812800"/>
                  </a:lnTo>
                  <a:lnTo>
                    <a:pt x="812800" y="406400"/>
                  </a:lnTo>
                  <a:close/>
                </a:path>
              </a:pathLst>
            </a:custGeom>
            <a:solidFill>
              <a:srgbClr val="292A5A"/>
            </a:solidFill>
          </p:spPr>
          <p:txBody>
            <a:bodyPr/>
            <a:lstStyle/>
            <a:p>
              <a:endParaRPr lang="en-GB"/>
            </a:p>
          </p:txBody>
        </p:sp>
        <p:sp>
          <p:nvSpPr>
            <p:cNvPr id="6" name="TextBox 6"/>
            <p:cNvSpPr txBox="1"/>
            <p:nvPr/>
          </p:nvSpPr>
          <p:spPr>
            <a:xfrm>
              <a:off x="0" y="-6350"/>
              <a:ext cx="711200" cy="615950"/>
            </a:xfrm>
            <a:prstGeom prst="rect">
              <a:avLst/>
            </a:prstGeom>
          </p:spPr>
          <p:txBody>
            <a:bodyPr lIns="50800" tIns="50800" rIns="50800" bIns="50800" rtlCol="0" anchor="ctr"/>
            <a:lstStyle/>
            <a:p>
              <a:pPr algn="ctr">
                <a:lnSpc>
                  <a:spcPts val="5200"/>
                </a:lnSpc>
              </a:pPr>
              <a:endParaRPr/>
            </a:p>
          </p:txBody>
        </p:sp>
      </p:grpSp>
      <p:grpSp>
        <p:nvGrpSpPr>
          <p:cNvPr id="7" name="Group 7"/>
          <p:cNvGrpSpPr/>
          <p:nvPr/>
        </p:nvGrpSpPr>
        <p:grpSpPr>
          <a:xfrm rot="-10800000">
            <a:off x="6768765" y="6905771"/>
            <a:ext cx="659956" cy="659956"/>
            <a:chOff x="0" y="0"/>
            <a:chExt cx="812800" cy="812800"/>
          </a:xfrm>
        </p:grpSpPr>
        <p:sp>
          <p:nvSpPr>
            <p:cNvPr id="8" name="Freeform 8"/>
            <p:cNvSpPr/>
            <p:nvPr/>
          </p:nvSpPr>
          <p:spPr>
            <a:xfrm>
              <a:off x="0" y="0"/>
              <a:ext cx="812800" cy="812800"/>
            </a:xfrm>
            <a:custGeom>
              <a:avLst/>
              <a:gdLst/>
              <a:ahLst/>
              <a:cxnLst/>
              <a:rect l="l" t="t" r="r" b="b"/>
              <a:pathLst>
                <a:path w="812800" h="812800">
                  <a:moveTo>
                    <a:pt x="812800" y="406400"/>
                  </a:moveTo>
                  <a:lnTo>
                    <a:pt x="406400" y="0"/>
                  </a:lnTo>
                  <a:lnTo>
                    <a:pt x="406400" y="203200"/>
                  </a:lnTo>
                  <a:lnTo>
                    <a:pt x="0" y="203200"/>
                  </a:lnTo>
                  <a:lnTo>
                    <a:pt x="0" y="609600"/>
                  </a:lnTo>
                  <a:lnTo>
                    <a:pt x="406400" y="609600"/>
                  </a:lnTo>
                  <a:lnTo>
                    <a:pt x="406400" y="812800"/>
                  </a:lnTo>
                  <a:lnTo>
                    <a:pt x="812800" y="406400"/>
                  </a:lnTo>
                  <a:close/>
                </a:path>
              </a:pathLst>
            </a:custGeom>
            <a:solidFill>
              <a:srgbClr val="292A5A"/>
            </a:solidFill>
          </p:spPr>
          <p:txBody>
            <a:bodyPr/>
            <a:lstStyle/>
            <a:p>
              <a:endParaRPr lang="en-GB"/>
            </a:p>
          </p:txBody>
        </p:sp>
        <p:sp>
          <p:nvSpPr>
            <p:cNvPr id="9" name="TextBox 9"/>
            <p:cNvSpPr txBox="1"/>
            <p:nvPr/>
          </p:nvSpPr>
          <p:spPr>
            <a:xfrm>
              <a:off x="0" y="-6350"/>
              <a:ext cx="711200" cy="615950"/>
            </a:xfrm>
            <a:prstGeom prst="rect">
              <a:avLst/>
            </a:prstGeom>
          </p:spPr>
          <p:txBody>
            <a:bodyPr lIns="50800" tIns="50800" rIns="50800" bIns="50800" rtlCol="0" anchor="ctr"/>
            <a:lstStyle/>
            <a:p>
              <a:pPr algn="ctr">
                <a:lnSpc>
                  <a:spcPts val="5200"/>
                </a:lnSpc>
              </a:pPr>
              <a:endParaRPr/>
            </a:p>
          </p:txBody>
        </p:sp>
      </p:grpSp>
      <p:grpSp>
        <p:nvGrpSpPr>
          <p:cNvPr id="10" name="Group 10"/>
          <p:cNvGrpSpPr/>
          <p:nvPr/>
        </p:nvGrpSpPr>
        <p:grpSpPr>
          <a:xfrm rot="5400000">
            <a:off x="4340027" y="7690681"/>
            <a:ext cx="659956" cy="659956"/>
            <a:chOff x="0" y="0"/>
            <a:chExt cx="812800" cy="812800"/>
          </a:xfrm>
        </p:grpSpPr>
        <p:sp>
          <p:nvSpPr>
            <p:cNvPr id="11" name="Freeform 11"/>
            <p:cNvSpPr/>
            <p:nvPr/>
          </p:nvSpPr>
          <p:spPr>
            <a:xfrm>
              <a:off x="0" y="0"/>
              <a:ext cx="812800" cy="812800"/>
            </a:xfrm>
            <a:custGeom>
              <a:avLst/>
              <a:gdLst/>
              <a:ahLst/>
              <a:cxnLst/>
              <a:rect l="l" t="t" r="r" b="b"/>
              <a:pathLst>
                <a:path w="812800" h="812800">
                  <a:moveTo>
                    <a:pt x="812800" y="406400"/>
                  </a:moveTo>
                  <a:lnTo>
                    <a:pt x="406400" y="0"/>
                  </a:lnTo>
                  <a:lnTo>
                    <a:pt x="406400" y="203200"/>
                  </a:lnTo>
                  <a:lnTo>
                    <a:pt x="0" y="203200"/>
                  </a:lnTo>
                  <a:lnTo>
                    <a:pt x="0" y="609600"/>
                  </a:lnTo>
                  <a:lnTo>
                    <a:pt x="406400" y="609600"/>
                  </a:lnTo>
                  <a:lnTo>
                    <a:pt x="406400" y="812800"/>
                  </a:lnTo>
                  <a:lnTo>
                    <a:pt x="812800" y="406400"/>
                  </a:lnTo>
                  <a:close/>
                </a:path>
              </a:pathLst>
            </a:custGeom>
            <a:solidFill>
              <a:srgbClr val="292A5A"/>
            </a:solidFill>
          </p:spPr>
          <p:txBody>
            <a:bodyPr/>
            <a:lstStyle/>
            <a:p>
              <a:endParaRPr lang="en-GB"/>
            </a:p>
          </p:txBody>
        </p:sp>
        <p:sp>
          <p:nvSpPr>
            <p:cNvPr id="12" name="TextBox 12"/>
            <p:cNvSpPr txBox="1"/>
            <p:nvPr/>
          </p:nvSpPr>
          <p:spPr>
            <a:xfrm>
              <a:off x="0" y="-6350"/>
              <a:ext cx="711200" cy="615950"/>
            </a:xfrm>
            <a:prstGeom prst="rect">
              <a:avLst/>
            </a:prstGeom>
          </p:spPr>
          <p:txBody>
            <a:bodyPr lIns="50800" tIns="50800" rIns="50800" bIns="50800" rtlCol="0" anchor="ctr"/>
            <a:lstStyle/>
            <a:p>
              <a:pPr algn="ctr">
                <a:lnSpc>
                  <a:spcPts val="5200"/>
                </a:lnSpc>
              </a:pPr>
              <a:endParaRPr/>
            </a:p>
          </p:txBody>
        </p:sp>
      </p:grpSp>
      <p:grpSp>
        <p:nvGrpSpPr>
          <p:cNvPr id="13" name="Group 13"/>
          <p:cNvGrpSpPr/>
          <p:nvPr/>
        </p:nvGrpSpPr>
        <p:grpSpPr>
          <a:xfrm rot="5400000">
            <a:off x="12883303" y="7620248"/>
            <a:ext cx="659956" cy="659956"/>
            <a:chOff x="0" y="0"/>
            <a:chExt cx="812800" cy="812800"/>
          </a:xfrm>
        </p:grpSpPr>
        <p:sp>
          <p:nvSpPr>
            <p:cNvPr id="14" name="Freeform 14"/>
            <p:cNvSpPr/>
            <p:nvPr/>
          </p:nvSpPr>
          <p:spPr>
            <a:xfrm>
              <a:off x="0" y="0"/>
              <a:ext cx="812800" cy="812800"/>
            </a:xfrm>
            <a:custGeom>
              <a:avLst/>
              <a:gdLst/>
              <a:ahLst/>
              <a:cxnLst/>
              <a:rect l="l" t="t" r="r" b="b"/>
              <a:pathLst>
                <a:path w="812800" h="812800">
                  <a:moveTo>
                    <a:pt x="812800" y="406400"/>
                  </a:moveTo>
                  <a:lnTo>
                    <a:pt x="406400" y="0"/>
                  </a:lnTo>
                  <a:lnTo>
                    <a:pt x="406400" y="203200"/>
                  </a:lnTo>
                  <a:lnTo>
                    <a:pt x="0" y="203200"/>
                  </a:lnTo>
                  <a:lnTo>
                    <a:pt x="0" y="609600"/>
                  </a:lnTo>
                  <a:lnTo>
                    <a:pt x="406400" y="609600"/>
                  </a:lnTo>
                  <a:lnTo>
                    <a:pt x="406400" y="812800"/>
                  </a:lnTo>
                  <a:lnTo>
                    <a:pt x="812800" y="406400"/>
                  </a:lnTo>
                  <a:close/>
                </a:path>
              </a:pathLst>
            </a:custGeom>
            <a:solidFill>
              <a:srgbClr val="292A5A"/>
            </a:solidFill>
          </p:spPr>
          <p:txBody>
            <a:bodyPr/>
            <a:lstStyle/>
            <a:p>
              <a:endParaRPr lang="en-GB"/>
            </a:p>
          </p:txBody>
        </p:sp>
        <p:sp>
          <p:nvSpPr>
            <p:cNvPr id="15" name="TextBox 15"/>
            <p:cNvSpPr txBox="1"/>
            <p:nvPr/>
          </p:nvSpPr>
          <p:spPr>
            <a:xfrm>
              <a:off x="0" y="-6350"/>
              <a:ext cx="711200" cy="615950"/>
            </a:xfrm>
            <a:prstGeom prst="rect">
              <a:avLst/>
            </a:prstGeom>
          </p:spPr>
          <p:txBody>
            <a:bodyPr lIns="50800" tIns="50800" rIns="50800" bIns="50800" rtlCol="0" anchor="ctr"/>
            <a:lstStyle/>
            <a:p>
              <a:pPr algn="ctr">
                <a:lnSpc>
                  <a:spcPts val="5200"/>
                </a:lnSpc>
              </a:pPr>
              <a:endParaRPr/>
            </a:p>
          </p:txBody>
        </p:sp>
      </p:grpSp>
      <p:sp>
        <p:nvSpPr>
          <p:cNvPr id="16" name="Freeform 16"/>
          <p:cNvSpPr/>
          <p:nvPr/>
        </p:nvSpPr>
        <p:spPr>
          <a:xfrm>
            <a:off x="7547142" y="6223315"/>
            <a:ext cx="2575295" cy="2436873"/>
          </a:xfrm>
          <a:custGeom>
            <a:avLst/>
            <a:gdLst/>
            <a:ahLst/>
            <a:cxnLst/>
            <a:rect l="l" t="t" r="r" b="b"/>
            <a:pathLst>
              <a:path w="2575295" h="2436873">
                <a:moveTo>
                  <a:pt x="0" y="0"/>
                </a:moveTo>
                <a:lnTo>
                  <a:pt x="2575295" y="0"/>
                </a:lnTo>
                <a:lnTo>
                  <a:pt x="2575295" y="2436873"/>
                </a:lnTo>
                <a:lnTo>
                  <a:pt x="0" y="2436873"/>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7" name="TextBox 17"/>
          <p:cNvSpPr txBox="1"/>
          <p:nvPr/>
        </p:nvSpPr>
        <p:spPr>
          <a:xfrm>
            <a:off x="3647542" y="5985190"/>
            <a:ext cx="2987873" cy="1457325"/>
          </a:xfrm>
          <a:prstGeom prst="rect">
            <a:avLst/>
          </a:prstGeom>
        </p:spPr>
        <p:txBody>
          <a:bodyPr lIns="0" tIns="0" rIns="0" bIns="0" rtlCol="0" anchor="t">
            <a:spAutoFit/>
          </a:bodyPr>
          <a:lstStyle/>
          <a:p>
            <a:pPr>
              <a:lnSpc>
                <a:spcPts val="6000"/>
              </a:lnSpc>
            </a:pPr>
            <a:r>
              <a:rPr lang="en-US" sz="2800" spc="3" dirty="0">
                <a:solidFill>
                  <a:srgbClr val="292A5A"/>
                </a:solidFill>
                <a:latin typeface="Glacial Indifference"/>
                <a:ea typeface="Glacial Indifference"/>
                <a:cs typeface="Glacial Indifference"/>
                <a:sym typeface="Glacial Indifference"/>
              </a:rPr>
              <a:t>Legal title</a:t>
            </a:r>
          </a:p>
          <a:p>
            <a:pPr>
              <a:lnSpc>
                <a:spcPts val="6000"/>
              </a:lnSpc>
              <a:spcBef>
                <a:spcPct val="0"/>
              </a:spcBef>
            </a:pPr>
            <a:r>
              <a:rPr lang="en-US" sz="2800" spc="3" dirty="0">
                <a:solidFill>
                  <a:srgbClr val="292A5A"/>
                </a:solidFill>
                <a:latin typeface="Glacial Indifference"/>
                <a:ea typeface="Glacial Indifference"/>
                <a:cs typeface="Glacial Indifference"/>
                <a:sym typeface="Glacial Indifference"/>
              </a:rPr>
              <a:t> (Legal ownership)</a:t>
            </a:r>
          </a:p>
        </p:txBody>
      </p:sp>
      <p:sp>
        <p:nvSpPr>
          <p:cNvPr id="18" name="TextBox 18"/>
          <p:cNvSpPr txBox="1"/>
          <p:nvPr/>
        </p:nvSpPr>
        <p:spPr>
          <a:xfrm>
            <a:off x="11034163" y="6108402"/>
            <a:ext cx="4358237" cy="1457325"/>
          </a:xfrm>
          <a:prstGeom prst="rect">
            <a:avLst/>
          </a:prstGeom>
        </p:spPr>
        <p:txBody>
          <a:bodyPr wrap="square" lIns="0" tIns="0" rIns="0" bIns="0" rtlCol="0" anchor="t">
            <a:spAutoFit/>
          </a:bodyPr>
          <a:lstStyle/>
          <a:p>
            <a:pPr algn="l">
              <a:lnSpc>
                <a:spcPts val="6000"/>
              </a:lnSpc>
            </a:pPr>
            <a:r>
              <a:rPr lang="en-US" sz="2800" spc="3" dirty="0">
                <a:solidFill>
                  <a:srgbClr val="292A5A"/>
                </a:solidFill>
                <a:latin typeface="Glacial Indifference"/>
                <a:ea typeface="Glacial Indifference"/>
                <a:cs typeface="Glacial Indifference"/>
                <a:sym typeface="Glacial Indifference"/>
              </a:rPr>
              <a:t>Equitable title</a:t>
            </a:r>
          </a:p>
          <a:p>
            <a:pPr algn="l">
              <a:lnSpc>
                <a:spcPts val="6000"/>
              </a:lnSpc>
              <a:spcBef>
                <a:spcPct val="0"/>
              </a:spcBef>
            </a:pPr>
            <a:r>
              <a:rPr lang="en-US" sz="2800" spc="3" dirty="0">
                <a:solidFill>
                  <a:srgbClr val="292A5A"/>
                </a:solidFill>
                <a:latin typeface="Glacial Indifference"/>
                <a:ea typeface="Glacial Indifference"/>
                <a:cs typeface="Glacial Indifference"/>
                <a:sym typeface="Glacial Indifference"/>
              </a:rPr>
              <a:t>(Equitable ownership)</a:t>
            </a:r>
          </a:p>
        </p:txBody>
      </p:sp>
      <p:sp>
        <p:nvSpPr>
          <p:cNvPr id="19" name="TextBox 19"/>
          <p:cNvSpPr txBox="1"/>
          <p:nvPr/>
        </p:nvSpPr>
        <p:spPr>
          <a:xfrm>
            <a:off x="3978144" y="8371951"/>
            <a:ext cx="1765667" cy="695325"/>
          </a:xfrm>
          <a:prstGeom prst="rect">
            <a:avLst/>
          </a:prstGeom>
        </p:spPr>
        <p:txBody>
          <a:bodyPr wrap="square" lIns="0" tIns="0" rIns="0" bIns="0" rtlCol="0" anchor="t">
            <a:spAutoFit/>
          </a:bodyPr>
          <a:lstStyle/>
          <a:p>
            <a:pPr algn="ctr">
              <a:lnSpc>
                <a:spcPts val="6000"/>
              </a:lnSpc>
              <a:spcBef>
                <a:spcPct val="0"/>
              </a:spcBef>
            </a:pPr>
            <a:r>
              <a:rPr lang="en-US" sz="3000" b="1" spc="3" dirty="0">
                <a:solidFill>
                  <a:srgbClr val="292A5A"/>
                </a:solidFill>
                <a:latin typeface="Glacial Indifference Bold"/>
                <a:ea typeface="Glacial Indifference Bold"/>
                <a:cs typeface="Glacial Indifference Bold"/>
                <a:sym typeface="Glacial Indifference Bold"/>
              </a:rPr>
              <a:t>Trustee</a:t>
            </a:r>
          </a:p>
        </p:txBody>
      </p:sp>
      <p:sp>
        <p:nvSpPr>
          <p:cNvPr id="20" name="TextBox 20"/>
          <p:cNvSpPr txBox="1"/>
          <p:nvPr/>
        </p:nvSpPr>
        <p:spPr>
          <a:xfrm>
            <a:off x="12326923" y="8335437"/>
            <a:ext cx="1991171" cy="695325"/>
          </a:xfrm>
          <a:prstGeom prst="rect">
            <a:avLst/>
          </a:prstGeom>
        </p:spPr>
        <p:txBody>
          <a:bodyPr lIns="0" tIns="0" rIns="0" bIns="0" rtlCol="0" anchor="t">
            <a:spAutoFit/>
          </a:bodyPr>
          <a:lstStyle/>
          <a:p>
            <a:pPr algn="ctr">
              <a:lnSpc>
                <a:spcPts val="6000"/>
              </a:lnSpc>
              <a:spcBef>
                <a:spcPct val="0"/>
              </a:spcBef>
            </a:pPr>
            <a:r>
              <a:rPr lang="en-US" sz="3000" b="1" spc="3" dirty="0">
                <a:solidFill>
                  <a:srgbClr val="292A5A"/>
                </a:solidFill>
                <a:latin typeface="Glacial Indifference Bold"/>
                <a:ea typeface="Glacial Indifference Bold"/>
                <a:cs typeface="Glacial Indifference Bold"/>
                <a:sym typeface="Glacial Indifference Bold"/>
              </a:rPr>
              <a:t>Beneficiary</a:t>
            </a:r>
          </a:p>
        </p:txBody>
      </p:sp>
      <p:sp>
        <p:nvSpPr>
          <p:cNvPr id="21" name="TextBox 21"/>
          <p:cNvSpPr txBox="1"/>
          <p:nvPr/>
        </p:nvSpPr>
        <p:spPr>
          <a:xfrm>
            <a:off x="7733522" y="7003752"/>
            <a:ext cx="2202535" cy="1057275"/>
          </a:xfrm>
          <a:prstGeom prst="rect">
            <a:avLst/>
          </a:prstGeom>
        </p:spPr>
        <p:txBody>
          <a:bodyPr lIns="0" tIns="0" rIns="0" bIns="0" rtlCol="0" anchor="t">
            <a:spAutoFit/>
          </a:bodyPr>
          <a:lstStyle/>
          <a:p>
            <a:pPr algn="ctr">
              <a:lnSpc>
                <a:spcPts val="4200"/>
              </a:lnSpc>
            </a:pPr>
            <a:r>
              <a:rPr lang="en-US" sz="3000" spc="3">
                <a:solidFill>
                  <a:srgbClr val="FFFFFF"/>
                </a:solidFill>
                <a:latin typeface="Glacial Indifference"/>
                <a:ea typeface="Glacial Indifference"/>
                <a:cs typeface="Glacial Indifference"/>
                <a:sym typeface="Glacial Indifference"/>
              </a:rPr>
              <a:t>Divided ownership</a:t>
            </a:r>
          </a:p>
        </p:txBody>
      </p:sp>
      <p:sp>
        <p:nvSpPr>
          <p:cNvPr id="22" name="TextBox 22"/>
          <p:cNvSpPr txBox="1"/>
          <p:nvPr/>
        </p:nvSpPr>
        <p:spPr>
          <a:xfrm>
            <a:off x="3334386" y="8847983"/>
            <a:ext cx="3882777" cy="666849"/>
          </a:xfrm>
          <a:prstGeom prst="rect">
            <a:avLst/>
          </a:prstGeom>
        </p:spPr>
        <p:txBody>
          <a:bodyPr lIns="0" tIns="0" rIns="0" bIns="0" rtlCol="0" anchor="t">
            <a:spAutoFit/>
          </a:bodyPr>
          <a:lstStyle/>
          <a:p>
            <a:pPr algn="ctr">
              <a:lnSpc>
                <a:spcPts val="6000"/>
              </a:lnSpc>
              <a:spcBef>
                <a:spcPct val="0"/>
              </a:spcBef>
            </a:pPr>
            <a:r>
              <a:rPr lang="en-US" sz="2800" i="1" spc="3" dirty="0">
                <a:solidFill>
                  <a:srgbClr val="292A5A"/>
                </a:solidFill>
                <a:latin typeface="Glacial Indifference Italics"/>
                <a:ea typeface="Glacial Indifference Italics"/>
                <a:cs typeface="Glacial Indifference Italics"/>
                <a:sym typeface="Glacial Indifference Italics"/>
              </a:rPr>
              <a:t>Powers of management</a:t>
            </a:r>
          </a:p>
        </p:txBody>
      </p:sp>
      <p:sp>
        <p:nvSpPr>
          <p:cNvPr id="23" name="TextBox 23"/>
          <p:cNvSpPr txBox="1"/>
          <p:nvPr/>
        </p:nvSpPr>
        <p:spPr>
          <a:xfrm>
            <a:off x="11508678" y="8903343"/>
            <a:ext cx="4493322" cy="695325"/>
          </a:xfrm>
          <a:prstGeom prst="rect">
            <a:avLst/>
          </a:prstGeom>
        </p:spPr>
        <p:txBody>
          <a:bodyPr wrap="square" lIns="0" tIns="0" rIns="0" bIns="0" rtlCol="0" anchor="t">
            <a:spAutoFit/>
          </a:bodyPr>
          <a:lstStyle/>
          <a:p>
            <a:pPr algn="ctr">
              <a:lnSpc>
                <a:spcPts val="6000"/>
              </a:lnSpc>
              <a:spcBef>
                <a:spcPct val="0"/>
              </a:spcBef>
            </a:pPr>
            <a:r>
              <a:rPr lang="en-US" sz="3000" i="1" spc="3" dirty="0">
                <a:solidFill>
                  <a:srgbClr val="292A5A"/>
                </a:solidFill>
                <a:latin typeface="Glacial Indifference Italics"/>
                <a:ea typeface="Glacial Indifference Italics"/>
                <a:cs typeface="Glacial Indifference Italics"/>
                <a:sym typeface="Glacial Indifference Italics"/>
              </a:rPr>
              <a:t>Beneficial enjoyment</a:t>
            </a:r>
          </a:p>
        </p:txBody>
      </p:sp>
      <p:sp>
        <p:nvSpPr>
          <p:cNvPr id="25" name="AutoShape 25"/>
          <p:cNvSpPr/>
          <p:nvPr/>
        </p:nvSpPr>
        <p:spPr>
          <a:xfrm>
            <a:off x="0" y="0"/>
            <a:ext cx="14417942" cy="771525"/>
          </a:xfrm>
          <a:prstGeom prst="rect">
            <a:avLst/>
          </a:prstGeom>
          <a:solidFill>
            <a:srgbClr val="292A5A"/>
          </a:solidFill>
        </p:spPr>
        <p:txBody>
          <a:bodyPr/>
          <a:lstStyle/>
          <a:p>
            <a:endParaRPr lang="en-GB"/>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FF6EA"/>
        </a:solidFill>
        <a:effectLst/>
      </p:bgPr>
    </p:bg>
    <p:spTree>
      <p:nvGrpSpPr>
        <p:cNvPr id="1" name=""/>
        <p:cNvGrpSpPr/>
        <p:nvPr/>
      </p:nvGrpSpPr>
      <p:grpSpPr>
        <a:xfrm>
          <a:off x="0" y="0"/>
          <a:ext cx="0" cy="0"/>
          <a:chOff x="0" y="0"/>
          <a:chExt cx="0" cy="0"/>
        </a:xfrm>
      </p:grpSpPr>
      <p:sp>
        <p:nvSpPr>
          <p:cNvPr id="2" name="Freeform 2"/>
          <p:cNvSpPr/>
          <p:nvPr/>
        </p:nvSpPr>
        <p:spPr>
          <a:xfrm>
            <a:off x="13238805" y="1469231"/>
            <a:ext cx="5049195" cy="6236467"/>
          </a:xfrm>
          <a:custGeom>
            <a:avLst/>
            <a:gdLst/>
            <a:ahLst/>
            <a:cxnLst/>
            <a:rect l="l" t="t" r="r" b="b"/>
            <a:pathLst>
              <a:path w="5049195" h="6236467">
                <a:moveTo>
                  <a:pt x="0" y="0"/>
                </a:moveTo>
                <a:lnTo>
                  <a:pt x="5049195" y="0"/>
                </a:lnTo>
                <a:lnTo>
                  <a:pt x="5049195" y="6236468"/>
                </a:lnTo>
                <a:lnTo>
                  <a:pt x="0" y="6236468"/>
                </a:lnTo>
                <a:lnTo>
                  <a:pt x="0" y="0"/>
                </a:lnTo>
                <a:close/>
              </a:path>
            </a:pathLst>
          </a:custGeom>
          <a:blipFill>
            <a:blip r:embed="rId3"/>
            <a:stretch>
              <a:fillRect l="-61860" t="-28397" r="-75725"/>
            </a:stretch>
          </a:blipFill>
        </p:spPr>
        <p:txBody>
          <a:bodyPr/>
          <a:lstStyle/>
          <a:p>
            <a:endParaRPr lang="en-GB"/>
          </a:p>
        </p:txBody>
      </p:sp>
      <p:sp>
        <p:nvSpPr>
          <p:cNvPr id="3" name="TextBox 3"/>
          <p:cNvSpPr txBox="1"/>
          <p:nvPr/>
        </p:nvSpPr>
        <p:spPr>
          <a:xfrm>
            <a:off x="609784" y="2178468"/>
            <a:ext cx="10980053" cy="7738109"/>
          </a:xfrm>
          <a:prstGeom prst="rect">
            <a:avLst/>
          </a:prstGeom>
        </p:spPr>
        <p:txBody>
          <a:bodyPr lIns="0" tIns="0" rIns="0" bIns="0" rtlCol="0" anchor="t">
            <a:spAutoFit/>
          </a:bodyPr>
          <a:lstStyle/>
          <a:p>
            <a:pPr marL="669293" lvl="1" indent="-334646" algn="l">
              <a:lnSpc>
                <a:spcPts val="5115"/>
              </a:lnSpc>
              <a:buFont typeface="Arial"/>
              <a:buChar char="•"/>
            </a:pPr>
            <a:r>
              <a:rPr lang="en-US" sz="3100">
                <a:solidFill>
                  <a:srgbClr val="292A5A"/>
                </a:solidFill>
                <a:latin typeface="Glacial Indifference"/>
                <a:ea typeface="Glacial Indifference"/>
                <a:cs typeface="Glacial Indifference"/>
                <a:sym typeface="Glacial Indifference"/>
              </a:rPr>
              <a:t>More than one party owns the same legal estate</a:t>
            </a:r>
          </a:p>
          <a:p>
            <a:pPr marL="669293" lvl="1" indent="-334646" algn="l">
              <a:lnSpc>
                <a:spcPts val="5115"/>
              </a:lnSpc>
              <a:buFont typeface="Arial"/>
              <a:buChar char="•"/>
            </a:pPr>
            <a:r>
              <a:rPr lang="en-US" sz="3100">
                <a:solidFill>
                  <a:srgbClr val="292A5A"/>
                </a:solidFill>
                <a:latin typeface="Glacial Indifference"/>
                <a:ea typeface="Glacial Indifference"/>
                <a:cs typeface="Glacial Indifference"/>
                <a:sym typeface="Glacial Indifference"/>
              </a:rPr>
              <a:t>If there is more than one owner: </a:t>
            </a:r>
            <a:r>
              <a:rPr lang="en-US" sz="3100" b="1">
                <a:solidFill>
                  <a:srgbClr val="292A5A"/>
                </a:solidFill>
                <a:latin typeface="Glacial Indifference Bold"/>
                <a:ea typeface="Glacial Indifference Bold"/>
                <a:cs typeface="Glacial Indifference Bold"/>
                <a:sym typeface="Glacial Indifference Bold"/>
              </a:rPr>
              <a:t>a trust will always</a:t>
            </a:r>
            <a:r>
              <a:rPr lang="en-US" sz="3100">
                <a:solidFill>
                  <a:srgbClr val="292A5A"/>
                </a:solidFill>
                <a:latin typeface="Glacial Indifference"/>
                <a:ea typeface="Glacial Indifference"/>
                <a:cs typeface="Glacial Indifference"/>
                <a:sym typeface="Glacial Indifference"/>
              </a:rPr>
              <a:t> exist (regardless of whether the parties know this)</a:t>
            </a:r>
          </a:p>
          <a:p>
            <a:pPr marL="669293" lvl="1" indent="-334646" algn="l">
              <a:lnSpc>
                <a:spcPts val="5115"/>
              </a:lnSpc>
              <a:buFont typeface="Arial"/>
              <a:buChar char="•"/>
            </a:pPr>
            <a:r>
              <a:rPr lang="en-US" sz="3100">
                <a:solidFill>
                  <a:srgbClr val="292A5A"/>
                </a:solidFill>
                <a:latin typeface="Glacial Indifference"/>
                <a:ea typeface="Glacial Indifference"/>
                <a:cs typeface="Glacial Indifference"/>
                <a:sym typeface="Glacial Indifference"/>
              </a:rPr>
              <a:t>Trust = divided ownership (legal and equitable owners)</a:t>
            </a:r>
          </a:p>
          <a:p>
            <a:pPr marL="669293" lvl="1" indent="-334646" algn="l">
              <a:lnSpc>
                <a:spcPts val="5115"/>
              </a:lnSpc>
              <a:buFont typeface="Arial"/>
              <a:buChar char="•"/>
            </a:pPr>
            <a:r>
              <a:rPr lang="en-US" sz="3100">
                <a:solidFill>
                  <a:srgbClr val="292A5A"/>
                </a:solidFill>
                <a:latin typeface="Glacial Indifference"/>
                <a:ea typeface="Glacial Indifference"/>
                <a:cs typeface="Glacial Indifference"/>
                <a:sym typeface="Glacial Indifference"/>
              </a:rPr>
              <a:t>Actual owners may be Legal and/or Equitable owners</a:t>
            </a:r>
          </a:p>
          <a:p>
            <a:pPr marL="669293" lvl="1" indent="-334646" algn="l">
              <a:lnSpc>
                <a:spcPts val="5115"/>
              </a:lnSpc>
              <a:buFont typeface="Arial"/>
              <a:buChar char="•"/>
            </a:pPr>
            <a:r>
              <a:rPr lang="en-US" sz="3100">
                <a:solidFill>
                  <a:srgbClr val="292A5A"/>
                </a:solidFill>
                <a:latin typeface="Glacial Indifference"/>
                <a:ea typeface="Glacial Indifference"/>
                <a:cs typeface="Glacial Indifference"/>
                <a:sym typeface="Glacial Indifference"/>
              </a:rPr>
              <a:t>Legal owners hold the property for the benefit of equitable owners (this may be the same parties) </a:t>
            </a:r>
          </a:p>
          <a:p>
            <a:pPr marL="669293" lvl="1" indent="-334646" algn="l">
              <a:lnSpc>
                <a:spcPts val="5115"/>
              </a:lnSpc>
              <a:buFont typeface="Arial"/>
              <a:buChar char="•"/>
            </a:pPr>
            <a:r>
              <a:rPr lang="en-US" sz="3100">
                <a:solidFill>
                  <a:srgbClr val="292A5A"/>
                </a:solidFill>
                <a:latin typeface="Glacial Indifference"/>
                <a:ea typeface="Glacial Indifference"/>
                <a:cs typeface="Glacial Indifference"/>
                <a:sym typeface="Glacial Indifference"/>
              </a:rPr>
              <a:t>Law: maximum of </a:t>
            </a:r>
            <a:r>
              <a:rPr lang="en-US" sz="3100" b="1">
                <a:solidFill>
                  <a:srgbClr val="292A5A"/>
                </a:solidFill>
                <a:latin typeface="Glacial Indifference Bold"/>
                <a:ea typeface="Glacial Indifference Bold"/>
                <a:cs typeface="Glacial Indifference Bold"/>
                <a:sym typeface="Glacial Indifference Bold"/>
              </a:rPr>
              <a:t>four legal land owners</a:t>
            </a:r>
            <a:r>
              <a:rPr lang="en-US" sz="3100">
                <a:solidFill>
                  <a:srgbClr val="292A5A"/>
                </a:solidFill>
                <a:latin typeface="Glacial Indifference"/>
                <a:ea typeface="Glacial Indifference"/>
                <a:cs typeface="Glacial Indifference"/>
                <a:sym typeface="Glacial Indifference"/>
              </a:rPr>
              <a:t>: </a:t>
            </a:r>
            <a:r>
              <a:rPr lang="en-US" sz="3100" b="1">
                <a:solidFill>
                  <a:srgbClr val="292A5A"/>
                </a:solidFill>
                <a:latin typeface="Glacial Indifference Bold"/>
                <a:ea typeface="Glacial Indifference Bold"/>
                <a:cs typeface="Glacial Indifference Bold"/>
                <a:sym typeface="Glacial Indifference Bold"/>
              </a:rPr>
              <a:t>LPA 1925, s34(2)</a:t>
            </a:r>
          </a:p>
          <a:p>
            <a:pPr marL="669293" lvl="1" indent="-334646" algn="l">
              <a:lnSpc>
                <a:spcPts val="5115"/>
              </a:lnSpc>
              <a:buFont typeface="Arial"/>
              <a:buChar char="•"/>
            </a:pPr>
            <a:r>
              <a:rPr lang="en-US" sz="3100">
                <a:solidFill>
                  <a:srgbClr val="292A5A"/>
                </a:solidFill>
                <a:latin typeface="Glacial Indifference"/>
                <a:ea typeface="Glacial Indifference"/>
                <a:cs typeface="Glacial Indifference"/>
                <a:sym typeface="Glacial Indifference"/>
              </a:rPr>
              <a:t>First 4 parties named in conveyance are legal owners</a:t>
            </a:r>
          </a:p>
          <a:p>
            <a:pPr marL="669293" lvl="1" indent="-334646" algn="l">
              <a:lnSpc>
                <a:spcPts val="5115"/>
              </a:lnSpc>
              <a:buFont typeface="Arial"/>
              <a:buChar char="•"/>
            </a:pPr>
            <a:r>
              <a:rPr lang="en-US" sz="3100">
                <a:solidFill>
                  <a:srgbClr val="292A5A"/>
                </a:solidFill>
                <a:latin typeface="Glacial Indifference"/>
                <a:ea typeface="Glacial Indifference"/>
                <a:cs typeface="Glacial Indifference"/>
                <a:sym typeface="Glacial Indifference"/>
              </a:rPr>
              <a:t>In </a:t>
            </a:r>
            <a:r>
              <a:rPr lang="en-US" sz="3100" b="1">
                <a:solidFill>
                  <a:srgbClr val="292A5A"/>
                </a:solidFill>
                <a:latin typeface="Glacial Indifference Bold"/>
                <a:ea typeface="Glacial Indifference Bold"/>
                <a:cs typeface="Glacial Indifference Bold"/>
                <a:sym typeface="Glacial Indifference Bold"/>
              </a:rPr>
              <a:t>equity, unlimited number </a:t>
            </a:r>
            <a:r>
              <a:rPr lang="en-US" sz="3100">
                <a:solidFill>
                  <a:srgbClr val="292A5A"/>
                </a:solidFill>
                <a:latin typeface="Glacial Indifference"/>
                <a:ea typeface="Glacial Indifference"/>
                <a:cs typeface="Glacial Indifference"/>
                <a:sym typeface="Glacial Indifference"/>
              </a:rPr>
              <a:t>of co-owners</a:t>
            </a:r>
          </a:p>
          <a:p>
            <a:pPr marL="669293" lvl="1" indent="-334646" algn="l">
              <a:lnSpc>
                <a:spcPts val="5115"/>
              </a:lnSpc>
              <a:buFont typeface="Arial"/>
              <a:buChar char="•"/>
            </a:pPr>
            <a:r>
              <a:rPr lang="en-US" sz="3100">
                <a:solidFill>
                  <a:srgbClr val="292A5A"/>
                </a:solidFill>
                <a:latin typeface="Glacial Indifference"/>
                <a:ea typeface="Glacial Indifference"/>
                <a:cs typeface="Glacial Indifference"/>
                <a:sym typeface="Glacial Indifference"/>
              </a:rPr>
              <a:t>Co-owners of legal estate are referred to as tenants (not to be confused with tenants in landlord and tenant/rentals)</a:t>
            </a:r>
          </a:p>
        </p:txBody>
      </p:sp>
      <p:sp>
        <p:nvSpPr>
          <p:cNvPr id="4" name="TextBox 4"/>
          <p:cNvSpPr txBox="1"/>
          <p:nvPr/>
        </p:nvSpPr>
        <p:spPr>
          <a:xfrm>
            <a:off x="609784" y="316706"/>
            <a:ext cx="17678216" cy="1724025"/>
          </a:xfrm>
          <a:prstGeom prst="rect">
            <a:avLst/>
          </a:prstGeom>
        </p:spPr>
        <p:txBody>
          <a:bodyPr lIns="0" tIns="0" rIns="0" bIns="0" rtlCol="0" anchor="t">
            <a:spAutoFit/>
          </a:bodyPr>
          <a:lstStyle/>
          <a:p>
            <a:pPr algn="just">
              <a:lnSpc>
                <a:spcPts val="15000"/>
              </a:lnSpc>
            </a:pPr>
            <a:r>
              <a:rPr lang="en-US" sz="7500" b="1" spc="7">
                <a:solidFill>
                  <a:srgbClr val="E65485"/>
                </a:solidFill>
                <a:latin typeface="Glacial Indifference Bold"/>
                <a:ea typeface="Glacial Indifference Bold"/>
                <a:cs typeface="Glacial Indifference Bold"/>
                <a:sym typeface="Glacial Indifference Bold"/>
              </a:rPr>
              <a:t>CO-OWNERSHIP</a:t>
            </a:r>
          </a:p>
        </p:txBody>
      </p:sp>
      <p:grpSp>
        <p:nvGrpSpPr>
          <p:cNvPr id="5" name="Group 5"/>
          <p:cNvGrpSpPr/>
          <p:nvPr/>
        </p:nvGrpSpPr>
        <p:grpSpPr>
          <a:xfrm>
            <a:off x="11589837" y="7958494"/>
            <a:ext cx="6698163" cy="1777686"/>
            <a:chOff x="0" y="0"/>
            <a:chExt cx="8930884" cy="2370247"/>
          </a:xfrm>
        </p:grpSpPr>
        <p:grpSp>
          <p:nvGrpSpPr>
            <p:cNvPr id="6" name="Group 6"/>
            <p:cNvGrpSpPr/>
            <p:nvPr/>
          </p:nvGrpSpPr>
          <p:grpSpPr>
            <a:xfrm rot="-10800000">
              <a:off x="0" y="0"/>
              <a:ext cx="8930884" cy="2370247"/>
              <a:chOff x="0" y="0"/>
              <a:chExt cx="1764125" cy="468197"/>
            </a:xfrm>
          </p:grpSpPr>
          <p:sp>
            <p:nvSpPr>
              <p:cNvPr id="7" name="Freeform 7"/>
              <p:cNvSpPr/>
              <p:nvPr/>
            </p:nvSpPr>
            <p:spPr>
              <a:xfrm>
                <a:off x="0" y="0"/>
                <a:ext cx="1764125" cy="468197"/>
              </a:xfrm>
              <a:custGeom>
                <a:avLst/>
                <a:gdLst/>
                <a:ahLst/>
                <a:cxnLst/>
                <a:rect l="l" t="t" r="r" b="b"/>
                <a:pathLst>
                  <a:path w="1764125" h="468197">
                    <a:moveTo>
                      <a:pt x="1764125" y="0"/>
                    </a:moveTo>
                    <a:lnTo>
                      <a:pt x="1764125" y="353897"/>
                    </a:lnTo>
                    <a:lnTo>
                      <a:pt x="882063" y="468197"/>
                    </a:lnTo>
                    <a:lnTo>
                      <a:pt x="0" y="353897"/>
                    </a:lnTo>
                    <a:lnTo>
                      <a:pt x="0" y="0"/>
                    </a:lnTo>
                    <a:lnTo>
                      <a:pt x="1764125" y="0"/>
                    </a:lnTo>
                    <a:close/>
                  </a:path>
                </a:pathLst>
              </a:custGeom>
              <a:solidFill>
                <a:srgbClr val="00B3AF"/>
              </a:solidFill>
              <a:ln w="85725" cap="sq">
                <a:solidFill>
                  <a:srgbClr val="FED307"/>
                </a:solidFill>
                <a:prstDash val="solid"/>
                <a:miter/>
              </a:ln>
            </p:spPr>
            <p:txBody>
              <a:bodyPr/>
              <a:lstStyle/>
              <a:p>
                <a:endParaRPr lang="en-GB"/>
              </a:p>
            </p:txBody>
          </p:sp>
          <p:sp>
            <p:nvSpPr>
              <p:cNvPr id="8" name="TextBox 8"/>
              <p:cNvSpPr txBox="1"/>
              <p:nvPr/>
            </p:nvSpPr>
            <p:spPr>
              <a:xfrm>
                <a:off x="0" y="-209550"/>
                <a:ext cx="1764125" cy="563447"/>
              </a:xfrm>
              <a:prstGeom prst="rect">
                <a:avLst/>
              </a:prstGeom>
            </p:spPr>
            <p:txBody>
              <a:bodyPr lIns="50800" tIns="50800" rIns="50800" bIns="50800" rtlCol="0" anchor="ctr"/>
              <a:lstStyle/>
              <a:p>
                <a:pPr algn="ctr">
                  <a:lnSpc>
                    <a:spcPts val="5200"/>
                  </a:lnSpc>
                </a:pPr>
                <a:endParaRPr/>
              </a:p>
            </p:txBody>
          </p:sp>
        </p:grpSp>
        <p:grpSp>
          <p:nvGrpSpPr>
            <p:cNvPr id="9" name="Group 9"/>
            <p:cNvGrpSpPr/>
            <p:nvPr/>
          </p:nvGrpSpPr>
          <p:grpSpPr>
            <a:xfrm>
              <a:off x="361429" y="532746"/>
              <a:ext cx="8208026" cy="1612595"/>
              <a:chOff x="0" y="0"/>
              <a:chExt cx="1621339" cy="318537"/>
            </a:xfrm>
          </p:grpSpPr>
          <p:sp>
            <p:nvSpPr>
              <p:cNvPr id="10" name="Freeform 10"/>
              <p:cNvSpPr/>
              <p:nvPr/>
            </p:nvSpPr>
            <p:spPr>
              <a:xfrm>
                <a:off x="0" y="0"/>
                <a:ext cx="1621339" cy="318537"/>
              </a:xfrm>
              <a:custGeom>
                <a:avLst/>
                <a:gdLst/>
                <a:ahLst/>
                <a:cxnLst/>
                <a:rect l="l" t="t" r="r" b="b"/>
                <a:pathLst>
                  <a:path w="1621339" h="318537">
                    <a:moveTo>
                      <a:pt x="64139" y="0"/>
                    </a:moveTo>
                    <a:lnTo>
                      <a:pt x="1557200" y="0"/>
                    </a:lnTo>
                    <a:cubicBezTo>
                      <a:pt x="1574211" y="0"/>
                      <a:pt x="1590525" y="6757"/>
                      <a:pt x="1602553" y="18786"/>
                    </a:cubicBezTo>
                    <a:cubicBezTo>
                      <a:pt x="1614581" y="30814"/>
                      <a:pt x="1621339" y="47128"/>
                      <a:pt x="1621339" y="64139"/>
                    </a:cubicBezTo>
                    <a:lnTo>
                      <a:pt x="1621339" y="254399"/>
                    </a:lnTo>
                    <a:cubicBezTo>
                      <a:pt x="1621339" y="289821"/>
                      <a:pt x="1592623" y="318537"/>
                      <a:pt x="1557200" y="318537"/>
                    </a:cubicBezTo>
                    <a:lnTo>
                      <a:pt x="64139" y="318537"/>
                    </a:lnTo>
                    <a:cubicBezTo>
                      <a:pt x="47128" y="318537"/>
                      <a:pt x="30814" y="311780"/>
                      <a:pt x="18786" y="299751"/>
                    </a:cubicBezTo>
                    <a:cubicBezTo>
                      <a:pt x="6757" y="287723"/>
                      <a:pt x="0" y="271409"/>
                      <a:pt x="0" y="254399"/>
                    </a:cubicBezTo>
                    <a:lnTo>
                      <a:pt x="0" y="64139"/>
                    </a:lnTo>
                    <a:cubicBezTo>
                      <a:pt x="0" y="47128"/>
                      <a:pt x="6757" y="30814"/>
                      <a:pt x="18786" y="18786"/>
                    </a:cubicBezTo>
                    <a:cubicBezTo>
                      <a:pt x="30814" y="6757"/>
                      <a:pt x="47128" y="0"/>
                      <a:pt x="64139" y="0"/>
                    </a:cubicBezTo>
                    <a:close/>
                  </a:path>
                </a:pathLst>
              </a:custGeom>
              <a:solidFill>
                <a:srgbClr val="000000">
                  <a:alpha val="0"/>
                </a:srgbClr>
              </a:solidFill>
            </p:spPr>
            <p:txBody>
              <a:bodyPr/>
              <a:lstStyle/>
              <a:p>
                <a:endParaRPr lang="en-GB"/>
              </a:p>
            </p:txBody>
          </p:sp>
          <p:sp>
            <p:nvSpPr>
              <p:cNvPr id="11" name="TextBox 11"/>
              <p:cNvSpPr txBox="1"/>
              <p:nvPr/>
            </p:nvSpPr>
            <p:spPr>
              <a:xfrm>
                <a:off x="0" y="-9525"/>
                <a:ext cx="1621339" cy="328062"/>
              </a:xfrm>
              <a:prstGeom prst="rect">
                <a:avLst/>
              </a:prstGeom>
            </p:spPr>
            <p:txBody>
              <a:bodyPr lIns="50800" tIns="50800" rIns="50800" bIns="50800" rtlCol="0" anchor="ctr"/>
              <a:lstStyle/>
              <a:p>
                <a:pPr algn="ctr">
                  <a:lnSpc>
                    <a:spcPts val="4147"/>
                  </a:lnSpc>
                </a:pPr>
                <a:r>
                  <a:rPr lang="en-US" sz="3399" b="1" spc="3">
                    <a:solidFill>
                      <a:srgbClr val="FFFFFF"/>
                    </a:solidFill>
                    <a:latin typeface="Glacial Indifference Bold"/>
                    <a:ea typeface="Glacial Indifference Bold"/>
                    <a:cs typeface="Glacial Indifference Bold"/>
                    <a:sym typeface="Glacial Indifference Bold"/>
                  </a:rPr>
                  <a:t>Key source: </a:t>
                </a:r>
                <a:r>
                  <a:rPr lang="en-US" sz="3399" spc="3">
                    <a:solidFill>
                      <a:srgbClr val="FFFFFF"/>
                    </a:solidFill>
                    <a:latin typeface="Glacial Indifference"/>
                    <a:ea typeface="Glacial Indifference"/>
                    <a:cs typeface="Glacial Indifference"/>
                    <a:sym typeface="Glacial Indifference"/>
                  </a:rPr>
                  <a:t>Law of Property Act 1925, s34</a:t>
                </a:r>
              </a:p>
            </p:txBody>
          </p:sp>
        </p:grpSp>
      </p:grpSp>
      <p:sp>
        <p:nvSpPr>
          <p:cNvPr id="12" name="AutoShape 12"/>
          <p:cNvSpPr/>
          <p:nvPr/>
        </p:nvSpPr>
        <p:spPr>
          <a:xfrm>
            <a:off x="11589837" y="9736180"/>
            <a:ext cx="6698163" cy="550820"/>
          </a:xfrm>
          <a:prstGeom prst="rect">
            <a:avLst/>
          </a:prstGeom>
          <a:solidFill>
            <a:srgbClr val="E65485"/>
          </a:solidFill>
        </p:spPr>
        <p:txBody>
          <a:bodyPr/>
          <a:lstStyle/>
          <a:p>
            <a:endParaRPr lang="en-GB"/>
          </a:p>
        </p:txBody>
      </p:sp>
      <p:sp>
        <p:nvSpPr>
          <p:cNvPr id="13" name="AutoShape 13"/>
          <p:cNvSpPr/>
          <p:nvPr/>
        </p:nvSpPr>
        <p:spPr>
          <a:xfrm>
            <a:off x="0" y="0"/>
            <a:ext cx="14417942" cy="771525"/>
          </a:xfrm>
          <a:prstGeom prst="rect">
            <a:avLst/>
          </a:prstGeom>
          <a:solidFill>
            <a:srgbClr val="292A5A"/>
          </a:solidFill>
        </p:spPr>
        <p:txBody>
          <a:bodyPr/>
          <a:lstStyle/>
          <a:p>
            <a:endParaRPr lang="en-GB"/>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FF6EA"/>
        </a:solidFill>
        <a:effectLst/>
      </p:bgPr>
    </p:bg>
    <p:spTree>
      <p:nvGrpSpPr>
        <p:cNvPr id="1" name=""/>
        <p:cNvGrpSpPr/>
        <p:nvPr/>
      </p:nvGrpSpPr>
      <p:grpSpPr>
        <a:xfrm>
          <a:off x="0" y="0"/>
          <a:ext cx="0" cy="0"/>
          <a:chOff x="0" y="0"/>
          <a:chExt cx="0" cy="0"/>
        </a:xfrm>
      </p:grpSpPr>
      <p:sp>
        <p:nvSpPr>
          <p:cNvPr id="2" name="Freeform 2"/>
          <p:cNvSpPr/>
          <p:nvPr/>
        </p:nvSpPr>
        <p:spPr>
          <a:xfrm>
            <a:off x="11589837" y="2230798"/>
            <a:ext cx="6698163" cy="5825403"/>
          </a:xfrm>
          <a:custGeom>
            <a:avLst/>
            <a:gdLst/>
            <a:ahLst/>
            <a:cxnLst/>
            <a:rect l="l" t="t" r="r" b="b"/>
            <a:pathLst>
              <a:path w="6698163" h="5825403">
                <a:moveTo>
                  <a:pt x="0" y="0"/>
                </a:moveTo>
                <a:lnTo>
                  <a:pt x="6698163" y="0"/>
                </a:lnTo>
                <a:lnTo>
                  <a:pt x="6698163" y="5825404"/>
                </a:lnTo>
                <a:lnTo>
                  <a:pt x="0" y="5825404"/>
                </a:lnTo>
                <a:lnTo>
                  <a:pt x="0" y="0"/>
                </a:lnTo>
                <a:close/>
              </a:path>
            </a:pathLst>
          </a:custGeom>
          <a:blipFill>
            <a:blip r:embed="rId3"/>
            <a:stretch>
              <a:fillRect l="-30536"/>
            </a:stretch>
          </a:blipFill>
        </p:spPr>
        <p:txBody>
          <a:bodyPr/>
          <a:lstStyle/>
          <a:p>
            <a:endParaRPr lang="en-GB"/>
          </a:p>
        </p:txBody>
      </p:sp>
      <p:sp>
        <p:nvSpPr>
          <p:cNvPr id="3" name="TextBox 3"/>
          <p:cNvSpPr txBox="1"/>
          <p:nvPr/>
        </p:nvSpPr>
        <p:spPr>
          <a:xfrm>
            <a:off x="609784" y="316706"/>
            <a:ext cx="17678216" cy="1724025"/>
          </a:xfrm>
          <a:prstGeom prst="rect">
            <a:avLst/>
          </a:prstGeom>
        </p:spPr>
        <p:txBody>
          <a:bodyPr lIns="0" tIns="0" rIns="0" bIns="0" rtlCol="0" anchor="t">
            <a:spAutoFit/>
          </a:bodyPr>
          <a:lstStyle/>
          <a:p>
            <a:pPr algn="just">
              <a:lnSpc>
                <a:spcPts val="15000"/>
              </a:lnSpc>
            </a:pPr>
            <a:r>
              <a:rPr lang="en-US" sz="7500" b="1" spc="7">
                <a:solidFill>
                  <a:srgbClr val="E65485"/>
                </a:solidFill>
                <a:latin typeface="Glacial Indifference Bold"/>
                <a:ea typeface="Glacial Indifference Bold"/>
                <a:cs typeface="Glacial Indifference Bold"/>
                <a:sym typeface="Glacial Indifference Bold"/>
              </a:rPr>
              <a:t>CO-OWNERSHIP </a:t>
            </a:r>
            <a:r>
              <a:rPr lang="en-US" sz="7500" b="1" spc="7">
                <a:solidFill>
                  <a:srgbClr val="292A5A"/>
                </a:solidFill>
                <a:latin typeface="Glacial Indifference Bold"/>
                <a:ea typeface="Glacial Indifference Bold"/>
                <a:cs typeface="Glacial Indifference Bold"/>
                <a:sym typeface="Glacial Indifference Bold"/>
              </a:rPr>
              <a:t>TENANCIES</a:t>
            </a:r>
          </a:p>
        </p:txBody>
      </p:sp>
      <p:sp>
        <p:nvSpPr>
          <p:cNvPr id="4" name="TextBox 4"/>
          <p:cNvSpPr txBox="1"/>
          <p:nvPr/>
        </p:nvSpPr>
        <p:spPr>
          <a:xfrm>
            <a:off x="609784" y="2168943"/>
            <a:ext cx="10202548" cy="5596890"/>
          </a:xfrm>
          <a:prstGeom prst="rect">
            <a:avLst/>
          </a:prstGeom>
        </p:spPr>
        <p:txBody>
          <a:bodyPr lIns="0" tIns="0" rIns="0" bIns="0" rtlCol="0" anchor="t">
            <a:spAutoFit/>
          </a:bodyPr>
          <a:lstStyle/>
          <a:p>
            <a:pPr marL="734061" lvl="1" indent="-367031" algn="l">
              <a:lnSpc>
                <a:spcPts val="5610"/>
              </a:lnSpc>
              <a:buFont typeface="Arial"/>
              <a:buChar char="•"/>
            </a:pPr>
            <a:r>
              <a:rPr lang="en-US" sz="3400">
                <a:solidFill>
                  <a:srgbClr val="292A5A"/>
                </a:solidFill>
                <a:latin typeface="Glacial Indifference"/>
                <a:ea typeface="Glacial Indifference"/>
                <a:cs typeface="Glacial Indifference"/>
                <a:sym typeface="Glacial Indifference"/>
              </a:rPr>
              <a:t>Once identified the legal estate is co-owned, next question is how the co-owners share that estate</a:t>
            </a:r>
          </a:p>
          <a:p>
            <a:pPr marL="734061" lvl="1" indent="-367031" algn="l">
              <a:lnSpc>
                <a:spcPts val="5610"/>
              </a:lnSpc>
              <a:buFont typeface="Arial"/>
              <a:buChar char="•"/>
            </a:pPr>
            <a:r>
              <a:rPr lang="en-US" sz="3400">
                <a:solidFill>
                  <a:srgbClr val="292A5A"/>
                </a:solidFill>
                <a:latin typeface="Glacial Indifference"/>
                <a:ea typeface="Glacial Indifference"/>
                <a:cs typeface="Glacial Indifference"/>
                <a:sym typeface="Glacial Indifference"/>
              </a:rPr>
              <a:t>Tenancy describes </a:t>
            </a:r>
            <a:r>
              <a:rPr lang="en-US" sz="3400" b="1">
                <a:solidFill>
                  <a:srgbClr val="292A5A"/>
                </a:solidFill>
                <a:latin typeface="Glacial Indifference Bold"/>
                <a:ea typeface="Glacial Indifference Bold"/>
                <a:cs typeface="Glacial Indifference Bold"/>
                <a:sym typeface="Glacial Indifference Bold"/>
              </a:rPr>
              <a:t>how</a:t>
            </a:r>
            <a:r>
              <a:rPr lang="en-US" sz="3400">
                <a:solidFill>
                  <a:srgbClr val="292A5A"/>
                </a:solidFill>
                <a:latin typeface="Glacial Indifference"/>
                <a:ea typeface="Glacial Indifference"/>
                <a:cs typeface="Glacial Indifference"/>
                <a:sym typeface="Glacial Indifference"/>
              </a:rPr>
              <a:t> the estate is shared between co-owners (again not to be confused with the rental tenancy)</a:t>
            </a:r>
          </a:p>
          <a:p>
            <a:pPr marL="734061" lvl="1" indent="-367031" algn="l">
              <a:lnSpc>
                <a:spcPts val="5610"/>
              </a:lnSpc>
              <a:buFont typeface="Arial"/>
              <a:buChar char="•"/>
            </a:pPr>
            <a:r>
              <a:rPr lang="en-US" sz="3400">
                <a:solidFill>
                  <a:srgbClr val="292A5A"/>
                </a:solidFill>
                <a:latin typeface="Glacial Indifference"/>
                <a:ea typeface="Glacial Indifference"/>
                <a:cs typeface="Glacial Indifference"/>
                <a:sym typeface="Glacial Indifference"/>
              </a:rPr>
              <a:t>Two types of tenancy exist:</a:t>
            </a:r>
          </a:p>
          <a:p>
            <a:pPr marL="1468122" lvl="2" indent="-489374" algn="l">
              <a:lnSpc>
                <a:spcPts val="5610"/>
              </a:lnSpc>
              <a:buFont typeface="Arial"/>
              <a:buChar char="⚬"/>
            </a:pPr>
            <a:r>
              <a:rPr lang="en-US" sz="3400" b="1">
                <a:solidFill>
                  <a:srgbClr val="292A5A"/>
                </a:solidFill>
                <a:latin typeface="Glacial Indifference Bold"/>
                <a:ea typeface="Glacial Indifference Bold"/>
                <a:cs typeface="Glacial Indifference Bold"/>
                <a:sym typeface="Glacial Indifference Bold"/>
              </a:rPr>
              <a:t>Joint tenancy</a:t>
            </a:r>
          </a:p>
          <a:p>
            <a:pPr marL="1468122" lvl="2" indent="-489374" algn="l">
              <a:lnSpc>
                <a:spcPts val="5610"/>
              </a:lnSpc>
              <a:buFont typeface="Arial"/>
              <a:buChar char="⚬"/>
            </a:pPr>
            <a:r>
              <a:rPr lang="en-US" sz="3400" b="1">
                <a:solidFill>
                  <a:srgbClr val="292A5A"/>
                </a:solidFill>
                <a:latin typeface="Glacial Indifference Bold"/>
                <a:ea typeface="Glacial Indifference Bold"/>
                <a:cs typeface="Glacial Indifference Bold"/>
                <a:sym typeface="Glacial Indifference Bold"/>
              </a:rPr>
              <a:t>Tenancy in common</a:t>
            </a:r>
          </a:p>
        </p:txBody>
      </p:sp>
      <p:sp>
        <p:nvSpPr>
          <p:cNvPr id="6" name="AutoShape 6"/>
          <p:cNvSpPr/>
          <p:nvPr/>
        </p:nvSpPr>
        <p:spPr>
          <a:xfrm>
            <a:off x="0" y="0"/>
            <a:ext cx="14417942" cy="771525"/>
          </a:xfrm>
          <a:prstGeom prst="rect">
            <a:avLst/>
          </a:prstGeom>
          <a:solidFill>
            <a:srgbClr val="292A5A"/>
          </a:solidFill>
        </p:spPr>
        <p:txBody>
          <a:bodyPr/>
          <a:lstStyle/>
          <a:p>
            <a:endParaRPr lang="en-GB"/>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FF6EA"/>
        </a:solidFill>
        <a:effectLst/>
      </p:bgPr>
    </p:bg>
    <p:spTree>
      <p:nvGrpSpPr>
        <p:cNvPr id="1" name=""/>
        <p:cNvGrpSpPr/>
        <p:nvPr/>
      </p:nvGrpSpPr>
      <p:grpSpPr>
        <a:xfrm>
          <a:off x="0" y="0"/>
          <a:ext cx="0" cy="0"/>
          <a:chOff x="0" y="0"/>
          <a:chExt cx="0" cy="0"/>
        </a:xfrm>
      </p:grpSpPr>
      <p:sp>
        <p:nvSpPr>
          <p:cNvPr id="2" name="TextBox 2"/>
          <p:cNvSpPr txBox="1"/>
          <p:nvPr/>
        </p:nvSpPr>
        <p:spPr>
          <a:xfrm>
            <a:off x="609784" y="316706"/>
            <a:ext cx="17678216" cy="1724025"/>
          </a:xfrm>
          <a:prstGeom prst="rect">
            <a:avLst/>
          </a:prstGeom>
        </p:spPr>
        <p:txBody>
          <a:bodyPr lIns="0" tIns="0" rIns="0" bIns="0" rtlCol="0" anchor="t">
            <a:spAutoFit/>
          </a:bodyPr>
          <a:lstStyle/>
          <a:p>
            <a:pPr algn="just">
              <a:lnSpc>
                <a:spcPts val="15000"/>
              </a:lnSpc>
            </a:pPr>
            <a:r>
              <a:rPr lang="en-US" sz="7500" b="1" spc="7">
                <a:solidFill>
                  <a:srgbClr val="E65485"/>
                </a:solidFill>
                <a:latin typeface="Glacial Indifference Bold"/>
                <a:ea typeface="Glacial Indifference Bold"/>
                <a:cs typeface="Glacial Indifference Bold"/>
                <a:sym typeface="Glacial Indifference Bold"/>
              </a:rPr>
              <a:t>JOINT </a:t>
            </a:r>
            <a:r>
              <a:rPr lang="en-US" sz="7500" b="1" spc="7">
                <a:solidFill>
                  <a:srgbClr val="292A5A"/>
                </a:solidFill>
                <a:latin typeface="Glacial Indifference Bold"/>
                <a:ea typeface="Glacial Indifference Bold"/>
                <a:cs typeface="Glacial Indifference Bold"/>
                <a:sym typeface="Glacial Indifference Bold"/>
              </a:rPr>
              <a:t>TENANTS</a:t>
            </a:r>
          </a:p>
        </p:txBody>
      </p:sp>
      <p:sp>
        <p:nvSpPr>
          <p:cNvPr id="3" name="TextBox 3"/>
          <p:cNvSpPr txBox="1"/>
          <p:nvPr/>
        </p:nvSpPr>
        <p:spPr>
          <a:xfrm>
            <a:off x="609784" y="2168943"/>
            <a:ext cx="17678216" cy="7006590"/>
          </a:xfrm>
          <a:prstGeom prst="rect">
            <a:avLst/>
          </a:prstGeom>
        </p:spPr>
        <p:txBody>
          <a:bodyPr lIns="0" tIns="0" rIns="0" bIns="0" rtlCol="0" anchor="t">
            <a:spAutoFit/>
          </a:bodyPr>
          <a:lstStyle/>
          <a:p>
            <a:pPr marL="734061" lvl="1" indent="-367031" algn="l">
              <a:lnSpc>
                <a:spcPts val="5610"/>
              </a:lnSpc>
              <a:buFont typeface="Arial"/>
              <a:buChar char="•"/>
            </a:pPr>
            <a:r>
              <a:rPr lang="en-US" sz="3400">
                <a:solidFill>
                  <a:srgbClr val="292A5A"/>
                </a:solidFill>
                <a:latin typeface="Glacial Indifference"/>
                <a:ea typeface="Glacial Indifference"/>
                <a:cs typeface="Glacial Indifference"/>
                <a:sym typeface="Glacial Indifference"/>
              </a:rPr>
              <a:t>Co-owners acting as one entity</a:t>
            </a:r>
          </a:p>
          <a:p>
            <a:pPr marL="734061" lvl="1" indent="-367031" algn="l">
              <a:lnSpc>
                <a:spcPts val="5610"/>
              </a:lnSpc>
              <a:buFont typeface="Arial"/>
              <a:buChar char="•"/>
            </a:pPr>
            <a:r>
              <a:rPr lang="en-US" sz="3400">
                <a:solidFill>
                  <a:srgbClr val="292A5A"/>
                </a:solidFill>
                <a:latin typeface="Glacial Indifference"/>
                <a:ea typeface="Glacial Indifference"/>
                <a:cs typeface="Glacial Indifference"/>
                <a:sym typeface="Glacial Indifference"/>
              </a:rPr>
              <a:t>Each simultaneously owns the whole estate, not a quantifiable share</a:t>
            </a:r>
          </a:p>
          <a:p>
            <a:pPr marL="734061" lvl="1" indent="-367031" algn="l">
              <a:lnSpc>
                <a:spcPts val="5610"/>
              </a:lnSpc>
              <a:buFont typeface="Arial"/>
              <a:buChar char="•"/>
            </a:pPr>
            <a:r>
              <a:rPr lang="en-US" sz="3400">
                <a:solidFill>
                  <a:srgbClr val="292A5A"/>
                </a:solidFill>
                <a:latin typeface="Glacial Indifference"/>
                <a:ea typeface="Glacial Indifference"/>
                <a:cs typeface="Glacial Indifference"/>
                <a:sym typeface="Glacial Indifference"/>
              </a:rPr>
              <a:t>“United in every way possible”: requires the four unities:</a:t>
            </a:r>
          </a:p>
          <a:p>
            <a:pPr marL="1468122" lvl="2" indent="-489374" algn="l">
              <a:lnSpc>
                <a:spcPts val="5610"/>
              </a:lnSpc>
              <a:buFont typeface="Arial"/>
              <a:buChar char="⚬"/>
            </a:pPr>
            <a:r>
              <a:rPr lang="en-US" sz="3400">
                <a:solidFill>
                  <a:srgbClr val="292A5A"/>
                </a:solidFill>
                <a:latin typeface="Glacial Indifference"/>
                <a:ea typeface="Glacial Indifference"/>
                <a:cs typeface="Glacial Indifference"/>
                <a:sym typeface="Glacial Indifference"/>
              </a:rPr>
              <a:t>Possession — each entitled to physically possess all of land and cannot be excluded</a:t>
            </a:r>
          </a:p>
          <a:p>
            <a:pPr marL="1468122" lvl="2" indent="-489374" algn="l">
              <a:lnSpc>
                <a:spcPts val="5610"/>
              </a:lnSpc>
              <a:buFont typeface="Arial"/>
              <a:buChar char="⚬"/>
            </a:pPr>
            <a:r>
              <a:rPr lang="en-US" sz="3400">
                <a:solidFill>
                  <a:srgbClr val="292A5A"/>
                </a:solidFill>
                <a:latin typeface="Glacial Indifference"/>
                <a:ea typeface="Glacial Indifference"/>
                <a:cs typeface="Glacial Indifference"/>
                <a:sym typeface="Glacial Indifference"/>
              </a:rPr>
              <a:t>Interest — each has the same estate</a:t>
            </a:r>
          </a:p>
          <a:p>
            <a:pPr marL="1468122" lvl="2" indent="-489374" algn="l">
              <a:lnSpc>
                <a:spcPts val="5610"/>
              </a:lnSpc>
              <a:buFont typeface="Arial"/>
              <a:buChar char="⚬"/>
            </a:pPr>
            <a:r>
              <a:rPr lang="en-US" sz="3400">
                <a:solidFill>
                  <a:srgbClr val="292A5A"/>
                </a:solidFill>
                <a:latin typeface="Glacial Indifference"/>
                <a:ea typeface="Glacial Indifference"/>
                <a:cs typeface="Glacial Indifference"/>
                <a:sym typeface="Glacial Indifference"/>
              </a:rPr>
              <a:t>Title — each derives title from the same conveyancing document</a:t>
            </a:r>
          </a:p>
          <a:p>
            <a:pPr marL="1468122" lvl="2" indent="-489374" algn="l">
              <a:lnSpc>
                <a:spcPts val="5610"/>
              </a:lnSpc>
              <a:buFont typeface="Arial"/>
              <a:buChar char="⚬"/>
            </a:pPr>
            <a:r>
              <a:rPr lang="en-US" sz="3400">
                <a:solidFill>
                  <a:srgbClr val="292A5A"/>
                </a:solidFill>
                <a:latin typeface="Glacial Indifference"/>
                <a:ea typeface="Glacial Indifference"/>
                <a:cs typeface="Glacial Indifference"/>
                <a:sym typeface="Glacial Indifference"/>
              </a:rPr>
              <a:t>Time —interest of each must vest at the same time</a:t>
            </a:r>
          </a:p>
          <a:p>
            <a:pPr marL="734061" lvl="1" indent="-367031" algn="l">
              <a:lnSpc>
                <a:spcPts val="5610"/>
              </a:lnSpc>
              <a:buFont typeface="Arial"/>
              <a:buChar char="•"/>
            </a:pPr>
            <a:r>
              <a:rPr lang="en-US" sz="3400">
                <a:solidFill>
                  <a:srgbClr val="292A5A"/>
                </a:solidFill>
                <a:latin typeface="Glacial Indifference"/>
                <a:ea typeface="Glacial Indifference"/>
                <a:cs typeface="Glacial Indifference"/>
                <a:sym typeface="Glacial Indifference"/>
              </a:rPr>
              <a:t>Right of survivorship (iusaccrescendi): When joint tenants die, the others still each own the entirety of the land automatically until there is only one remaining sole owner</a:t>
            </a:r>
          </a:p>
          <a:p>
            <a:pPr marL="734061" lvl="1" indent="-367031" algn="l">
              <a:lnSpc>
                <a:spcPts val="5610"/>
              </a:lnSpc>
              <a:buFont typeface="Arial"/>
              <a:buChar char="•"/>
            </a:pPr>
            <a:r>
              <a:rPr lang="en-US" sz="3400">
                <a:solidFill>
                  <a:srgbClr val="292A5A"/>
                </a:solidFill>
                <a:latin typeface="Glacial Indifference"/>
                <a:ea typeface="Glacial Indifference"/>
                <a:cs typeface="Glacial Indifference"/>
                <a:sym typeface="Glacial Indifference"/>
              </a:rPr>
              <a:t>The deceased joint tenants are simply removed from the ownership</a:t>
            </a:r>
          </a:p>
        </p:txBody>
      </p:sp>
      <p:sp>
        <p:nvSpPr>
          <p:cNvPr id="5" name="AutoShape 5"/>
          <p:cNvSpPr/>
          <p:nvPr/>
        </p:nvSpPr>
        <p:spPr>
          <a:xfrm>
            <a:off x="0" y="0"/>
            <a:ext cx="14417942" cy="771525"/>
          </a:xfrm>
          <a:prstGeom prst="rect">
            <a:avLst/>
          </a:prstGeom>
          <a:solidFill>
            <a:srgbClr val="292A5A"/>
          </a:solidFill>
        </p:spPr>
        <p:txBody>
          <a:bodyPr/>
          <a:lstStyle/>
          <a:p>
            <a:endParaRPr lang="en-GB"/>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FF6EA"/>
        </a:solidFill>
        <a:effectLst/>
      </p:bgPr>
    </p:bg>
    <p:spTree>
      <p:nvGrpSpPr>
        <p:cNvPr id="1" name=""/>
        <p:cNvGrpSpPr/>
        <p:nvPr/>
      </p:nvGrpSpPr>
      <p:grpSpPr>
        <a:xfrm>
          <a:off x="0" y="0"/>
          <a:ext cx="0" cy="0"/>
          <a:chOff x="0" y="0"/>
          <a:chExt cx="0" cy="0"/>
        </a:xfrm>
      </p:grpSpPr>
      <p:sp>
        <p:nvSpPr>
          <p:cNvPr id="2" name="TextBox 2"/>
          <p:cNvSpPr txBox="1"/>
          <p:nvPr/>
        </p:nvSpPr>
        <p:spPr>
          <a:xfrm>
            <a:off x="609784" y="2168943"/>
            <a:ext cx="11187741" cy="7006590"/>
          </a:xfrm>
          <a:prstGeom prst="rect">
            <a:avLst/>
          </a:prstGeom>
        </p:spPr>
        <p:txBody>
          <a:bodyPr lIns="0" tIns="0" rIns="0" bIns="0" rtlCol="0" anchor="t">
            <a:spAutoFit/>
          </a:bodyPr>
          <a:lstStyle/>
          <a:p>
            <a:pPr marL="734061" lvl="1" indent="-367031" algn="l">
              <a:lnSpc>
                <a:spcPts val="5610"/>
              </a:lnSpc>
              <a:buFont typeface="Arial"/>
              <a:buChar char="•"/>
            </a:pPr>
            <a:r>
              <a:rPr lang="en-US" sz="3400">
                <a:solidFill>
                  <a:srgbClr val="292A5A"/>
                </a:solidFill>
                <a:latin typeface="Glacial Indifference"/>
                <a:ea typeface="Glacial Indifference"/>
                <a:cs typeface="Glacial Indifference"/>
                <a:sym typeface="Glacial Indifference"/>
              </a:rPr>
              <a:t>Tenants in common have </a:t>
            </a:r>
            <a:r>
              <a:rPr lang="en-US" sz="3400" b="1">
                <a:solidFill>
                  <a:srgbClr val="292A5A"/>
                </a:solidFill>
                <a:latin typeface="Glacial Indifference Bold"/>
                <a:ea typeface="Glacial Indifference Bold"/>
                <a:cs typeface="Glacial Indifference Bold"/>
                <a:sym typeface="Glacial Indifference Bold"/>
              </a:rPr>
              <a:t>divisible shares in the estate</a:t>
            </a:r>
          </a:p>
          <a:p>
            <a:pPr marL="734061" lvl="1" indent="-367031" algn="l">
              <a:lnSpc>
                <a:spcPts val="5610"/>
              </a:lnSpc>
              <a:buFont typeface="Arial"/>
              <a:buChar char="•"/>
            </a:pPr>
            <a:r>
              <a:rPr lang="en-US" sz="3400">
                <a:solidFill>
                  <a:srgbClr val="292A5A"/>
                </a:solidFill>
                <a:latin typeface="Glacial Indifference"/>
                <a:ea typeface="Glacial Indifference"/>
                <a:cs typeface="Glacial Indifference"/>
                <a:sym typeface="Glacial Indifference"/>
              </a:rPr>
              <a:t>Shares can be quantified: can be equal but do not need to be (i.e. any % share)</a:t>
            </a:r>
          </a:p>
          <a:p>
            <a:pPr marL="734061" lvl="1" indent="-367031" algn="l">
              <a:lnSpc>
                <a:spcPts val="5610"/>
              </a:lnSpc>
              <a:buFont typeface="Arial"/>
              <a:buChar char="•"/>
            </a:pPr>
            <a:r>
              <a:rPr lang="en-US" sz="3400">
                <a:solidFill>
                  <a:srgbClr val="292A5A"/>
                </a:solidFill>
                <a:latin typeface="Glacial Indifference"/>
                <a:ea typeface="Glacial Indifference"/>
                <a:cs typeface="Glacial Indifference"/>
                <a:sym typeface="Glacial Indifference"/>
              </a:rPr>
              <a:t>Do not need to be ‘united in every way possible’ — requires only:</a:t>
            </a:r>
          </a:p>
          <a:p>
            <a:pPr marL="1468122" lvl="2" indent="-489374" algn="l">
              <a:lnSpc>
                <a:spcPts val="5610"/>
              </a:lnSpc>
              <a:buFont typeface="Arial"/>
              <a:buChar char="⚬"/>
            </a:pPr>
            <a:r>
              <a:rPr lang="en-US" sz="3400" b="1">
                <a:solidFill>
                  <a:srgbClr val="292A5A"/>
                </a:solidFill>
                <a:latin typeface="Glacial Indifference Bold"/>
                <a:ea typeface="Glacial Indifference Bold"/>
                <a:cs typeface="Glacial Indifference Bold"/>
                <a:sym typeface="Glacial Indifference Bold"/>
              </a:rPr>
              <a:t>Unity of Possession</a:t>
            </a:r>
            <a:r>
              <a:rPr lang="en-US" sz="3400">
                <a:solidFill>
                  <a:srgbClr val="292A5A"/>
                </a:solidFill>
                <a:latin typeface="Glacial Indifference"/>
                <a:ea typeface="Glacial Indifference"/>
                <a:cs typeface="Glacial Indifference"/>
                <a:sym typeface="Glacial Indifference"/>
              </a:rPr>
              <a:t> — each entitled to physically possess all of land and cannot be excluded</a:t>
            </a:r>
          </a:p>
          <a:p>
            <a:pPr marL="1468122" lvl="2" indent="-489374" algn="l">
              <a:lnSpc>
                <a:spcPts val="5610"/>
              </a:lnSpc>
              <a:buFont typeface="Arial"/>
              <a:buChar char="⚬"/>
            </a:pPr>
            <a:r>
              <a:rPr lang="en-US" sz="3400">
                <a:solidFill>
                  <a:srgbClr val="292A5A"/>
                </a:solidFill>
                <a:latin typeface="Glacial Indifference"/>
                <a:ea typeface="Glacial Indifference"/>
                <a:cs typeface="Glacial Indifference"/>
                <a:sym typeface="Glacial Indifference"/>
              </a:rPr>
              <a:t>(does not mean other unities can’t apply)</a:t>
            </a:r>
          </a:p>
          <a:p>
            <a:pPr marL="734061" lvl="1" indent="-367031" algn="l">
              <a:lnSpc>
                <a:spcPts val="5610"/>
              </a:lnSpc>
              <a:buFont typeface="Arial"/>
              <a:buChar char="•"/>
            </a:pPr>
            <a:r>
              <a:rPr lang="en-US" sz="3400" b="1">
                <a:solidFill>
                  <a:srgbClr val="292A5A"/>
                </a:solidFill>
                <a:latin typeface="Glacial Indifference Bold"/>
                <a:ea typeface="Glacial Indifference Bold"/>
                <a:cs typeface="Glacial Indifference Bold"/>
                <a:sym typeface="Glacial Indifference Bold"/>
              </a:rPr>
              <a:t>NO</a:t>
            </a:r>
            <a:r>
              <a:rPr lang="en-US" sz="3400" b="1" i="1">
                <a:solidFill>
                  <a:srgbClr val="292A5A"/>
                </a:solidFill>
                <a:latin typeface="Glacial Indifference Bold Italics"/>
                <a:ea typeface="Glacial Indifference Bold Italics"/>
                <a:cs typeface="Glacial Indifference Bold Italics"/>
                <a:sym typeface="Glacial Indifference Bold Italics"/>
              </a:rPr>
              <a:t> right of survivorship</a:t>
            </a:r>
            <a:r>
              <a:rPr lang="en-US" sz="3400" i="1">
                <a:solidFill>
                  <a:srgbClr val="292A5A"/>
                </a:solidFill>
                <a:latin typeface="Glacial Indifference Italics"/>
                <a:ea typeface="Glacial Indifference Italics"/>
                <a:cs typeface="Glacial Indifference Italics"/>
                <a:sym typeface="Glacial Indifference Italics"/>
              </a:rPr>
              <a:t>: </a:t>
            </a:r>
            <a:r>
              <a:rPr lang="en-US" sz="3400">
                <a:solidFill>
                  <a:srgbClr val="292A5A"/>
                </a:solidFill>
                <a:latin typeface="Glacial Indifference"/>
                <a:ea typeface="Glacial Indifference"/>
                <a:cs typeface="Glacial Indifference"/>
                <a:sym typeface="Glacial Indifference"/>
              </a:rPr>
              <a:t>equitable share can be gifted in will or via intestacy </a:t>
            </a:r>
          </a:p>
        </p:txBody>
      </p:sp>
      <p:sp>
        <p:nvSpPr>
          <p:cNvPr id="3" name="Freeform 3"/>
          <p:cNvSpPr/>
          <p:nvPr/>
        </p:nvSpPr>
        <p:spPr>
          <a:xfrm>
            <a:off x="11589837" y="4565608"/>
            <a:ext cx="6698163" cy="5170572"/>
          </a:xfrm>
          <a:custGeom>
            <a:avLst/>
            <a:gdLst/>
            <a:ahLst/>
            <a:cxnLst/>
            <a:rect l="l" t="t" r="r" b="b"/>
            <a:pathLst>
              <a:path w="6698163" h="5170572">
                <a:moveTo>
                  <a:pt x="0" y="0"/>
                </a:moveTo>
                <a:lnTo>
                  <a:pt x="6698163" y="0"/>
                </a:lnTo>
                <a:lnTo>
                  <a:pt x="6698163" y="5170572"/>
                </a:lnTo>
                <a:lnTo>
                  <a:pt x="0" y="5170572"/>
                </a:lnTo>
                <a:lnTo>
                  <a:pt x="0" y="0"/>
                </a:lnTo>
                <a:close/>
              </a:path>
            </a:pathLst>
          </a:custGeom>
          <a:blipFill>
            <a:blip r:embed="rId3"/>
            <a:stretch>
              <a:fillRect l="-46366" t="-33208" r="-45305" b="-32531"/>
            </a:stretch>
          </a:blipFill>
        </p:spPr>
        <p:txBody>
          <a:bodyPr/>
          <a:lstStyle/>
          <a:p>
            <a:endParaRPr lang="en-GB"/>
          </a:p>
        </p:txBody>
      </p:sp>
      <p:sp>
        <p:nvSpPr>
          <p:cNvPr id="4" name="TextBox 4"/>
          <p:cNvSpPr txBox="1"/>
          <p:nvPr/>
        </p:nvSpPr>
        <p:spPr>
          <a:xfrm>
            <a:off x="609784" y="316706"/>
            <a:ext cx="17678216" cy="1724025"/>
          </a:xfrm>
          <a:prstGeom prst="rect">
            <a:avLst/>
          </a:prstGeom>
        </p:spPr>
        <p:txBody>
          <a:bodyPr lIns="0" tIns="0" rIns="0" bIns="0" rtlCol="0" anchor="t">
            <a:spAutoFit/>
          </a:bodyPr>
          <a:lstStyle/>
          <a:p>
            <a:pPr algn="just">
              <a:lnSpc>
                <a:spcPts val="15000"/>
              </a:lnSpc>
            </a:pPr>
            <a:r>
              <a:rPr lang="en-US" sz="7500" b="1" spc="7">
                <a:solidFill>
                  <a:srgbClr val="E65485"/>
                </a:solidFill>
                <a:latin typeface="Glacial Indifference Bold"/>
                <a:ea typeface="Glacial Indifference Bold"/>
                <a:cs typeface="Glacial Indifference Bold"/>
                <a:sym typeface="Glacial Indifference Bold"/>
              </a:rPr>
              <a:t> TENANTS IN </a:t>
            </a:r>
            <a:r>
              <a:rPr lang="en-US" sz="7500" b="1" spc="7">
                <a:solidFill>
                  <a:srgbClr val="292A5A"/>
                </a:solidFill>
                <a:latin typeface="Glacial Indifference Bold"/>
                <a:ea typeface="Glacial Indifference Bold"/>
                <a:cs typeface="Glacial Indifference Bold"/>
                <a:sym typeface="Glacial Indifference Bold"/>
              </a:rPr>
              <a:t>COMMON</a:t>
            </a:r>
          </a:p>
        </p:txBody>
      </p:sp>
      <p:sp>
        <p:nvSpPr>
          <p:cNvPr id="5" name="AutoShape 5"/>
          <p:cNvSpPr/>
          <p:nvPr/>
        </p:nvSpPr>
        <p:spPr>
          <a:xfrm>
            <a:off x="11589837" y="9736180"/>
            <a:ext cx="6698163" cy="550820"/>
          </a:xfrm>
          <a:prstGeom prst="rect">
            <a:avLst/>
          </a:prstGeom>
          <a:solidFill>
            <a:srgbClr val="E65485"/>
          </a:solidFill>
        </p:spPr>
        <p:txBody>
          <a:bodyPr/>
          <a:lstStyle/>
          <a:p>
            <a:endParaRPr lang="en-GB"/>
          </a:p>
        </p:txBody>
      </p:sp>
      <p:sp>
        <p:nvSpPr>
          <p:cNvPr id="6" name="AutoShape 6"/>
          <p:cNvSpPr/>
          <p:nvPr/>
        </p:nvSpPr>
        <p:spPr>
          <a:xfrm>
            <a:off x="0" y="0"/>
            <a:ext cx="14417942" cy="771525"/>
          </a:xfrm>
          <a:prstGeom prst="rect">
            <a:avLst/>
          </a:prstGeom>
          <a:solidFill>
            <a:srgbClr val="292A5A"/>
          </a:solidFill>
        </p:spPr>
        <p:txBody>
          <a:bodyPr/>
          <a:lstStyle/>
          <a:p>
            <a:endParaRPr lang="en-GB"/>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FF6EA"/>
        </a:solidFill>
        <a:effectLst/>
      </p:bgPr>
    </p:bg>
    <p:spTree>
      <p:nvGrpSpPr>
        <p:cNvPr id="1" name=""/>
        <p:cNvGrpSpPr/>
        <p:nvPr/>
      </p:nvGrpSpPr>
      <p:grpSpPr>
        <a:xfrm>
          <a:off x="0" y="0"/>
          <a:ext cx="0" cy="0"/>
          <a:chOff x="0" y="0"/>
          <a:chExt cx="0" cy="0"/>
        </a:xfrm>
      </p:grpSpPr>
      <p:sp>
        <p:nvSpPr>
          <p:cNvPr id="2" name="TextBox 2"/>
          <p:cNvSpPr txBox="1"/>
          <p:nvPr/>
        </p:nvSpPr>
        <p:spPr>
          <a:xfrm>
            <a:off x="609784" y="316706"/>
            <a:ext cx="17678216" cy="1724025"/>
          </a:xfrm>
          <a:prstGeom prst="rect">
            <a:avLst/>
          </a:prstGeom>
        </p:spPr>
        <p:txBody>
          <a:bodyPr lIns="0" tIns="0" rIns="0" bIns="0" rtlCol="0" anchor="t">
            <a:spAutoFit/>
          </a:bodyPr>
          <a:lstStyle/>
          <a:p>
            <a:pPr algn="just">
              <a:lnSpc>
                <a:spcPts val="15000"/>
              </a:lnSpc>
            </a:pPr>
            <a:r>
              <a:rPr lang="en-US" sz="7500" b="1" spc="7">
                <a:solidFill>
                  <a:srgbClr val="E65485"/>
                </a:solidFill>
                <a:latin typeface="Glacial Indifference Bold"/>
                <a:ea typeface="Glacial Indifference Bold"/>
                <a:cs typeface="Glacial Indifference Bold"/>
                <a:sym typeface="Glacial Indifference Bold"/>
              </a:rPr>
              <a:t>CO-OWNERSHIP </a:t>
            </a:r>
            <a:r>
              <a:rPr lang="en-US" sz="7500" b="1" spc="7">
                <a:solidFill>
                  <a:srgbClr val="292A5A"/>
                </a:solidFill>
                <a:latin typeface="Glacial Indifference Bold"/>
                <a:ea typeface="Glacial Indifference Bold"/>
                <a:cs typeface="Glacial Indifference Bold"/>
                <a:sym typeface="Glacial Indifference Bold"/>
              </a:rPr>
              <a:t>IN LAW AND EQUITY</a:t>
            </a:r>
          </a:p>
        </p:txBody>
      </p:sp>
      <p:graphicFrame>
        <p:nvGraphicFramePr>
          <p:cNvPr id="3" name="Table 3"/>
          <p:cNvGraphicFramePr>
            <a:graphicFrameLocks noGrp="1"/>
          </p:cNvGraphicFramePr>
          <p:nvPr/>
        </p:nvGraphicFramePr>
        <p:xfrm>
          <a:off x="0" y="2428875"/>
          <a:ext cx="18288000" cy="7307305"/>
        </p:xfrm>
        <a:graphic>
          <a:graphicData uri="http://schemas.openxmlformats.org/drawingml/2006/table">
            <a:tbl>
              <a:tblPr/>
              <a:tblGrid>
                <a:gridCol w="9124950">
                  <a:extLst>
                    <a:ext uri="{9D8B030D-6E8A-4147-A177-3AD203B41FA5}">
                      <a16:colId xmlns:a16="http://schemas.microsoft.com/office/drawing/2014/main" val="20000"/>
                    </a:ext>
                  </a:extLst>
                </a:gridCol>
                <a:gridCol w="9163050">
                  <a:extLst>
                    <a:ext uri="{9D8B030D-6E8A-4147-A177-3AD203B41FA5}">
                      <a16:colId xmlns:a16="http://schemas.microsoft.com/office/drawing/2014/main" val="20001"/>
                    </a:ext>
                  </a:extLst>
                </a:gridCol>
              </a:tblGrid>
              <a:tr h="1046226">
                <a:tc>
                  <a:txBody>
                    <a:bodyPr/>
                    <a:lstStyle/>
                    <a:p>
                      <a:pPr algn="ctr">
                        <a:lnSpc>
                          <a:spcPts val="4899"/>
                        </a:lnSpc>
                        <a:defRPr/>
                      </a:pPr>
                      <a:r>
                        <a:rPr lang="en-US" sz="3499" b="1">
                          <a:solidFill>
                            <a:srgbClr val="292A5A"/>
                          </a:solidFill>
                          <a:latin typeface="Glacial Indifference Bold"/>
                          <a:ea typeface="Glacial Indifference Bold"/>
                          <a:cs typeface="Glacial Indifference Bold"/>
                          <a:sym typeface="Glacial Indifference Bold"/>
                        </a:rPr>
                        <a:t>Co-ownership in Law</a:t>
                      </a:r>
                      <a:endParaRPr lang="en-US" sz="1100"/>
                    </a:p>
                  </a:txBody>
                  <a:tcPr marL="190500" marR="190500" marT="190500" marB="190500" anchor="ctr">
                    <a:lnL w="0" cap="flat" cmpd="sng" algn="ctr">
                      <a:solidFill>
                        <a:srgbClr val="000000"/>
                      </a:solidFill>
                      <a:prstDash val="solid"/>
                      <a:round/>
                      <a:headEnd type="none" w="med" len="med"/>
                      <a:tailEnd type="none" w="med" len="med"/>
                    </a:lnL>
                    <a:lnR w="9525" cap="flat" cmpd="sng" algn="ctr">
                      <a:solidFill>
                        <a:srgbClr val="292A5A"/>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tcPr>
                </a:tc>
                <a:tc>
                  <a:txBody>
                    <a:bodyPr/>
                    <a:lstStyle/>
                    <a:p>
                      <a:pPr algn="ctr">
                        <a:lnSpc>
                          <a:spcPts val="4899"/>
                        </a:lnSpc>
                        <a:defRPr/>
                      </a:pPr>
                      <a:r>
                        <a:rPr lang="en-US" sz="3499" b="1">
                          <a:solidFill>
                            <a:srgbClr val="292A5A"/>
                          </a:solidFill>
                          <a:latin typeface="Glacial Indifference Bold"/>
                          <a:ea typeface="Glacial Indifference Bold"/>
                          <a:cs typeface="Glacial Indifference Bold"/>
                          <a:sym typeface="Glacial Indifference Bold"/>
                        </a:rPr>
                        <a:t>Co-ownership in Equity</a:t>
                      </a:r>
                      <a:endParaRPr lang="en-US" sz="1100"/>
                    </a:p>
                  </a:txBody>
                  <a:tcPr marL="190500" marR="190500" marT="190500" marB="190500" anchor="ctr">
                    <a:lnL w="9525" cap="flat" cmpd="sng" algn="ctr">
                      <a:solidFill>
                        <a:srgbClr val="292A5A"/>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6261079">
                <a:tc>
                  <a:txBody>
                    <a:bodyPr/>
                    <a:lstStyle/>
                    <a:p>
                      <a:pPr marL="669293" lvl="1" indent="-334646" algn="l">
                        <a:lnSpc>
                          <a:spcPts val="4340"/>
                        </a:lnSpc>
                        <a:buFont typeface="Arial"/>
                        <a:buChar char="•"/>
                        <a:defRPr/>
                      </a:pPr>
                      <a:r>
                        <a:rPr lang="en-US" sz="3100">
                          <a:solidFill>
                            <a:srgbClr val="292A5A"/>
                          </a:solidFill>
                          <a:latin typeface="Glacial Indifference"/>
                          <a:ea typeface="Glacial Indifference"/>
                          <a:cs typeface="Glacial Indifference"/>
                          <a:sym typeface="Glacial Indifference"/>
                        </a:rPr>
                        <a:t>Legal estate can </a:t>
                      </a:r>
                      <a:r>
                        <a:rPr lang="en-US" sz="3100" b="1">
                          <a:solidFill>
                            <a:srgbClr val="292A5A"/>
                          </a:solidFill>
                          <a:latin typeface="Glacial Indifference Bold"/>
                          <a:ea typeface="Glacial Indifference Bold"/>
                          <a:cs typeface="Glacial Indifference Bold"/>
                          <a:sym typeface="Glacial Indifference Bold"/>
                        </a:rPr>
                        <a:t>only</a:t>
                      </a:r>
                      <a:r>
                        <a:rPr lang="en-US" sz="3100">
                          <a:solidFill>
                            <a:srgbClr val="292A5A"/>
                          </a:solidFill>
                          <a:latin typeface="Glacial Indifference"/>
                          <a:ea typeface="Glacial Indifference"/>
                          <a:cs typeface="Glacial Indifference"/>
                          <a:sym typeface="Glacial Indifference"/>
                        </a:rPr>
                        <a:t> be held as joint tenancy,</a:t>
                      </a:r>
                      <a:r>
                        <a:rPr lang="en-US" sz="3100" b="1">
                          <a:solidFill>
                            <a:srgbClr val="292A5A"/>
                          </a:solidFill>
                          <a:latin typeface="Glacial Indifference Bold"/>
                          <a:ea typeface="Glacial Indifference Bold"/>
                          <a:cs typeface="Glacial Indifference Bold"/>
                          <a:sym typeface="Glacial Indifference Bold"/>
                        </a:rPr>
                        <a:t> LPA 1925, s34</a:t>
                      </a:r>
                      <a:endParaRPr lang="en-US" sz="1100"/>
                    </a:p>
                    <a:p>
                      <a:pPr marL="669293" lvl="1" indent="-334646" algn="l">
                        <a:lnSpc>
                          <a:spcPts val="4340"/>
                        </a:lnSpc>
                        <a:buFont typeface="Arial"/>
                        <a:buChar char="•"/>
                      </a:pPr>
                      <a:r>
                        <a:rPr lang="en-US" sz="3100">
                          <a:solidFill>
                            <a:srgbClr val="292A5A"/>
                          </a:solidFill>
                          <a:latin typeface="Glacial Indifference"/>
                          <a:ea typeface="Glacial Indifference"/>
                          <a:cs typeface="Glacial Indifference"/>
                          <a:sym typeface="Glacial Indifference"/>
                        </a:rPr>
                        <a:t>Cannot sever (break) a joint tenancy of a legal estate to create a tenancy in common (i.e. with divisible shares) - </a:t>
                      </a:r>
                      <a:r>
                        <a:rPr lang="en-US" sz="3100" b="1">
                          <a:solidFill>
                            <a:srgbClr val="292A5A"/>
                          </a:solidFill>
                          <a:latin typeface="Glacial Indifference Bold"/>
                          <a:ea typeface="Glacial Indifference Bold"/>
                          <a:cs typeface="Glacial Indifference Bold"/>
                          <a:sym typeface="Glacial Indifference Bold"/>
                        </a:rPr>
                        <a:t>LPA 1925, s36</a:t>
                      </a:r>
                    </a:p>
                  </a:txBody>
                  <a:tcPr marL="190500" marR="190500" marT="190500" marB="190500">
                    <a:lnL w="0" cap="flat" cmpd="sng" algn="ctr">
                      <a:solidFill>
                        <a:srgbClr val="000000"/>
                      </a:solidFill>
                      <a:prstDash val="solid"/>
                      <a:round/>
                      <a:headEnd type="none" w="med" len="med"/>
                      <a:tailEnd type="none" w="med" len="med"/>
                    </a:lnL>
                    <a:lnR w="9525" cap="flat" cmpd="sng" algn="ctr">
                      <a:solidFill>
                        <a:srgbClr val="292A5A"/>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tcPr>
                </a:tc>
                <a:tc>
                  <a:txBody>
                    <a:bodyPr/>
                    <a:lstStyle/>
                    <a:p>
                      <a:pPr marL="604521" lvl="1" indent="-302261" algn="l">
                        <a:lnSpc>
                          <a:spcPts val="3920"/>
                        </a:lnSpc>
                        <a:buFont typeface="Arial"/>
                        <a:buChar char="•"/>
                        <a:defRPr/>
                      </a:pPr>
                      <a:r>
                        <a:rPr lang="en-US" sz="2800">
                          <a:solidFill>
                            <a:srgbClr val="292A5A"/>
                          </a:solidFill>
                          <a:latin typeface="Glacial Indifference"/>
                          <a:ea typeface="Glacial Indifference"/>
                          <a:cs typeface="Glacial Indifference"/>
                          <a:sym typeface="Glacial Indifference"/>
                        </a:rPr>
                        <a:t>Can be held </a:t>
                      </a:r>
                      <a:r>
                        <a:rPr lang="en-US" sz="2800" u="sng">
                          <a:solidFill>
                            <a:srgbClr val="292A5A"/>
                          </a:solidFill>
                          <a:latin typeface="Glacial Indifference"/>
                          <a:ea typeface="Glacial Indifference"/>
                          <a:cs typeface="Glacial Indifference"/>
                          <a:sym typeface="Glacial Indifference"/>
                        </a:rPr>
                        <a:t>either</a:t>
                      </a:r>
                      <a:r>
                        <a:rPr lang="en-US" sz="2800">
                          <a:solidFill>
                            <a:srgbClr val="292A5A"/>
                          </a:solidFill>
                          <a:latin typeface="Glacial Indifference"/>
                          <a:ea typeface="Glacial Indifference"/>
                          <a:cs typeface="Glacial Indifference"/>
                          <a:sym typeface="Glacial Indifference"/>
                        </a:rPr>
                        <a:t> as joint tenancy or tenancy in common </a:t>
                      </a:r>
                      <a:endParaRPr lang="en-US" sz="1100"/>
                    </a:p>
                    <a:p>
                      <a:pPr marL="604521" lvl="1" indent="-302261" algn="l">
                        <a:lnSpc>
                          <a:spcPts val="3920"/>
                        </a:lnSpc>
                        <a:buFont typeface="Arial"/>
                        <a:buChar char="•"/>
                      </a:pPr>
                      <a:r>
                        <a:rPr lang="en-US" sz="2800">
                          <a:solidFill>
                            <a:srgbClr val="292A5A"/>
                          </a:solidFill>
                          <a:latin typeface="Glacial Indifference"/>
                          <a:ea typeface="Glacial Indifference"/>
                          <a:cs typeface="Glacial Indifference"/>
                          <a:sym typeface="Glacial Indifference"/>
                        </a:rPr>
                        <a:t>Equity favours tenancies in common: BUT (rebuttable) presumption that equity follows the Law, i.e. presume if intended a different arrangement would have set out at time of acquiring legal interest </a:t>
                      </a:r>
                      <a:r>
                        <a:rPr lang="en-US" sz="2800" b="1" i="1">
                          <a:solidFill>
                            <a:srgbClr val="292A5A"/>
                          </a:solidFill>
                          <a:latin typeface="Glacial Indifference Bold Italics"/>
                          <a:ea typeface="Glacial Indifference Bold Italics"/>
                          <a:cs typeface="Glacial Indifference Bold Italics"/>
                          <a:sym typeface="Glacial Indifference Bold Italics"/>
                        </a:rPr>
                        <a:t>Stack v Dowden </a:t>
                      </a:r>
                      <a:r>
                        <a:rPr lang="en-US" sz="2800" b="1">
                          <a:solidFill>
                            <a:srgbClr val="292A5A"/>
                          </a:solidFill>
                          <a:latin typeface="Glacial Indifference Bold"/>
                          <a:ea typeface="Glacial Indifference Bold"/>
                          <a:cs typeface="Glacial Indifference Bold"/>
                          <a:sym typeface="Glacial Indifference Bold"/>
                        </a:rPr>
                        <a:t>[2007] UKHL 17, [54] </a:t>
                      </a:r>
                    </a:p>
                    <a:p>
                      <a:pPr marL="604521" lvl="1" indent="-302261" algn="l">
                        <a:lnSpc>
                          <a:spcPts val="3920"/>
                        </a:lnSpc>
                        <a:buFont typeface="Arial"/>
                        <a:buChar char="•"/>
                      </a:pPr>
                      <a:r>
                        <a:rPr lang="en-US" sz="2800">
                          <a:solidFill>
                            <a:srgbClr val="292A5A"/>
                          </a:solidFill>
                          <a:latin typeface="Glacial Indifference"/>
                          <a:ea typeface="Glacial Indifference"/>
                          <a:cs typeface="Glacial Indifference"/>
                          <a:sym typeface="Glacial Indifference"/>
                        </a:rPr>
                        <a:t>If created at time of conveyance, must be made via express declaration of trust, LPA 1925, s53 </a:t>
                      </a:r>
                    </a:p>
                    <a:p>
                      <a:pPr marL="604521" lvl="1" indent="-302261" algn="l">
                        <a:lnSpc>
                          <a:spcPts val="3920"/>
                        </a:lnSpc>
                        <a:buFont typeface="Arial"/>
                        <a:buChar char="•"/>
                      </a:pPr>
                      <a:r>
                        <a:rPr lang="en-US" sz="2800">
                          <a:solidFill>
                            <a:srgbClr val="292A5A"/>
                          </a:solidFill>
                          <a:latin typeface="Glacial Indifference"/>
                          <a:ea typeface="Glacial Indifference"/>
                          <a:cs typeface="Glacial Indifference"/>
                          <a:sym typeface="Glacial Indifference"/>
                        </a:rPr>
                        <a:t>If joint tenants in equity, any co-owner can sever the joint tenancy</a:t>
                      </a:r>
                    </a:p>
                  </a:txBody>
                  <a:tcPr marL="190500" marR="190500" marT="190500" marB="190500">
                    <a:lnL w="9525" cap="flat" cmpd="sng" algn="ctr">
                      <a:solidFill>
                        <a:srgbClr val="292A5A"/>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grpSp>
        <p:nvGrpSpPr>
          <p:cNvPr id="4" name="Group 4"/>
          <p:cNvGrpSpPr/>
          <p:nvPr/>
        </p:nvGrpSpPr>
        <p:grpSpPr>
          <a:xfrm>
            <a:off x="1617494" y="7958494"/>
            <a:ext cx="6698163" cy="1777686"/>
            <a:chOff x="0" y="0"/>
            <a:chExt cx="8930884" cy="2370247"/>
          </a:xfrm>
        </p:grpSpPr>
        <p:grpSp>
          <p:nvGrpSpPr>
            <p:cNvPr id="5" name="Group 5"/>
            <p:cNvGrpSpPr/>
            <p:nvPr/>
          </p:nvGrpSpPr>
          <p:grpSpPr>
            <a:xfrm rot="-10800000">
              <a:off x="0" y="0"/>
              <a:ext cx="8930884" cy="2370247"/>
              <a:chOff x="0" y="0"/>
              <a:chExt cx="1764125" cy="468197"/>
            </a:xfrm>
          </p:grpSpPr>
          <p:sp>
            <p:nvSpPr>
              <p:cNvPr id="6" name="Freeform 6"/>
              <p:cNvSpPr/>
              <p:nvPr/>
            </p:nvSpPr>
            <p:spPr>
              <a:xfrm>
                <a:off x="0" y="0"/>
                <a:ext cx="1764125" cy="468197"/>
              </a:xfrm>
              <a:custGeom>
                <a:avLst/>
                <a:gdLst/>
                <a:ahLst/>
                <a:cxnLst/>
                <a:rect l="l" t="t" r="r" b="b"/>
                <a:pathLst>
                  <a:path w="1764125" h="468197">
                    <a:moveTo>
                      <a:pt x="1764125" y="0"/>
                    </a:moveTo>
                    <a:lnTo>
                      <a:pt x="1764125" y="353897"/>
                    </a:lnTo>
                    <a:lnTo>
                      <a:pt x="882063" y="468197"/>
                    </a:lnTo>
                    <a:lnTo>
                      <a:pt x="0" y="353897"/>
                    </a:lnTo>
                    <a:lnTo>
                      <a:pt x="0" y="0"/>
                    </a:lnTo>
                    <a:lnTo>
                      <a:pt x="1764125" y="0"/>
                    </a:lnTo>
                    <a:close/>
                  </a:path>
                </a:pathLst>
              </a:custGeom>
              <a:solidFill>
                <a:srgbClr val="00B3AF"/>
              </a:solidFill>
              <a:ln w="85725" cap="sq">
                <a:solidFill>
                  <a:srgbClr val="FED307"/>
                </a:solidFill>
                <a:prstDash val="solid"/>
                <a:miter/>
              </a:ln>
            </p:spPr>
            <p:txBody>
              <a:bodyPr/>
              <a:lstStyle/>
              <a:p>
                <a:endParaRPr lang="en-GB"/>
              </a:p>
            </p:txBody>
          </p:sp>
          <p:sp>
            <p:nvSpPr>
              <p:cNvPr id="7" name="TextBox 7"/>
              <p:cNvSpPr txBox="1"/>
              <p:nvPr/>
            </p:nvSpPr>
            <p:spPr>
              <a:xfrm>
                <a:off x="0" y="-209550"/>
                <a:ext cx="1764125" cy="563447"/>
              </a:xfrm>
              <a:prstGeom prst="rect">
                <a:avLst/>
              </a:prstGeom>
            </p:spPr>
            <p:txBody>
              <a:bodyPr lIns="50800" tIns="50800" rIns="50800" bIns="50800" rtlCol="0" anchor="ctr"/>
              <a:lstStyle/>
              <a:p>
                <a:pPr algn="ctr">
                  <a:lnSpc>
                    <a:spcPts val="5200"/>
                  </a:lnSpc>
                </a:pPr>
                <a:endParaRPr/>
              </a:p>
            </p:txBody>
          </p:sp>
        </p:grpSp>
        <p:grpSp>
          <p:nvGrpSpPr>
            <p:cNvPr id="8" name="Group 8"/>
            <p:cNvGrpSpPr/>
            <p:nvPr/>
          </p:nvGrpSpPr>
          <p:grpSpPr>
            <a:xfrm>
              <a:off x="361429" y="532746"/>
              <a:ext cx="8208026" cy="1612595"/>
              <a:chOff x="0" y="0"/>
              <a:chExt cx="1621339" cy="318537"/>
            </a:xfrm>
          </p:grpSpPr>
          <p:sp>
            <p:nvSpPr>
              <p:cNvPr id="9" name="Freeform 9"/>
              <p:cNvSpPr/>
              <p:nvPr/>
            </p:nvSpPr>
            <p:spPr>
              <a:xfrm>
                <a:off x="0" y="0"/>
                <a:ext cx="1621339" cy="318537"/>
              </a:xfrm>
              <a:custGeom>
                <a:avLst/>
                <a:gdLst/>
                <a:ahLst/>
                <a:cxnLst/>
                <a:rect l="l" t="t" r="r" b="b"/>
                <a:pathLst>
                  <a:path w="1621339" h="318537">
                    <a:moveTo>
                      <a:pt x="64139" y="0"/>
                    </a:moveTo>
                    <a:lnTo>
                      <a:pt x="1557200" y="0"/>
                    </a:lnTo>
                    <a:cubicBezTo>
                      <a:pt x="1574211" y="0"/>
                      <a:pt x="1590525" y="6757"/>
                      <a:pt x="1602553" y="18786"/>
                    </a:cubicBezTo>
                    <a:cubicBezTo>
                      <a:pt x="1614581" y="30814"/>
                      <a:pt x="1621339" y="47128"/>
                      <a:pt x="1621339" y="64139"/>
                    </a:cubicBezTo>
                    <a:lnTo>
                      <a:pt x="1621339" y="254399"/>
                    </a:lnTo>
                    <a:cubicBezTo>
                      <a:pt x="1621339" y="289821"/>
                      <a:pt x="1592623" y="318537"/>
                      <a:pt x="1557200" y="318537"/>
                    </a:cubicBezTo>
                    <a:lnTo>
                      <a:pt x="64139" y="318537"/>
                    </a:lnTo>
                    <a:cubicBezTo>
                      <a:pt x="47128" y="318537"/>
                      <a:pt x="30814" y="311780"/>
                      <a:pt x="18786" y="299751"/>
                    </a:cubicBezTo>
                    <a:cubicBezTo>
                      <a:pt x="6757" y="287723"/>
                      <a:pt x="0" y="271409"/>
                      <a:pt x="0" y="254399"/>
                    </a:cubicBezTo>
                    <a:lnTo>
                      <a:pt x="0" y="64139"/>
                    </a:lnTo>
                    <a:cubicBezTo>
                      <a:pt x="0" y="47128"/>
                      <a:pt x="6757" y="30814"/>
                      <a:pt x="18786" y="18786"/>
                    </a:cubicBezTo>
                    <a:cubicBezTo>
                      <a:pt x="30814" y="6757"/>
                      <a:pt x="47128" y="0"/>
                      <a:pt x="64139" y="0"/>
                    </a:cubicBezTo>
                    <a:close/>
                  </a:path>
                </a:pathLst>
              </a:custGeom>
              <a:solidFill>
                <a:srgbClr val="000000">
                  <a:alpha val="0"/>
                </a:srgbClr>
              </a:solidFill>
            </p:spPr>
            <p:txBody>
              <a:bodyPr/>
              <a:lstStyle/>
              <a:p>
                <a:endParaRPr lang="en-GB"/>
              </a:p>
            </p:txBody>
          </p:sp>
          <p:sp>
            <p:nvSpPr>
              <p:cNvPr id="10" name="TextBox 10"/>
              <p:cNvSpPr txBox="1"/>
              <p:nvPr/>
            </p:nvSpPr>
            <p:spPr>
              <a:xfrm>
                <a:off x="0" y="-9525"/>
                <a:ext cx="1621339" cy="328062"/>
              </a:xfrm>
              <a:prstGeom prst="rect">
                <a:avLst/>
              </a:prstGeom>
            </p:spPr>
            <p:txBody>
              <a:bodyPr lIns="50800" tIns="50800" rIns="50800" bIns="50800" rtlCol="0" anchor="ctr"/>
              <a:lstStyle/>
              <a:p>
                <a:pPr algn="ctr">
                  <a:lnSpc>
                    <a:spcPts val="4147"/>
                  </a:lnSpc>
                </a:pPr>
                <a:r>
                  <a:rPr lang="en-US" sz="3399" b="1" spc="3">
                    <a:solidFill>
                      <a:srgbClr val="FFFFFF"/>
                    </a:solidFill>
                    <a:latin typeface="Glacial Indifference Bold"/>
                    <a:ea typeface="Glacial Indifference Bold"/>
                    <a:cs typeface="Glacial Indifference Bold"/>
                    <a:sym typeface="Glacial Indifference Bold"/>
                  </a:rPr>
                  <a:t>Key source: </a:t>
                </a:r>
                <a:r>
                  <a:rPr lang="en-US" sz="3399" spc="3">
                    <a:solidFill>
                      <a:srgbClr val="FFFFFF"/>
                    </a:solidFill>
                    <a:latin typeface="Glacial Indifference"/>
                    <a:ea typeface="Glacial Indifference"/>
                    <a:cs typeface="Glacial Indifference"/>
                    <a:sym typeface="Glacial Indifference"/>
                  </a:rPr>
                  <a:t>Law of Property Act 1925, s34 and s36</a:t>
                </a:r>
              </a:p>
            </p:txBody>
          </p:sp>
        </p:grpSp>
      </p:grpSp>
      <p:sp>
        <p:nvSpPr>
          <p:cNvPr id="12" name="AutoShape 12"/>
          <p:cNvSpPr/>
          <p:nvPr/>
        </p:nvSpPr>
        <p:spPr>
          <a:xfrm>
            <a:off x="0" y="0"/>
            <a:ext cx="14417942" cy="771525"/>
          </a:xfrm>
          <a:prstGeom prst="rect">
            <a:avLst/>
          </a:prstGeom>
          <a:solidFill>
            <a:srgbClr val="292A5A"/>
          </a:solidFill>
        </p:spPr>
        <p:txBody>
          <a:bodyPr/>
          <a:lstStyle/>
          <a:p>
            <a:endParaRPr lang="en-GB"/>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FF6EA"/>
        </a:solidFill>
        <a:effectLst/>
      </p:bgPr>
    </p:bg>
    <p:spTree>
      <p:nvGrpSpPr>
        <p:cNvPr id="1" name=""/>
        <p:cNvGrpSpPr/>
        <p:nvPr/>
      </p:nvGrpSpPr>
      <p:grpSpPr>
        <a:xfrm>
          <a:off x="0" y="0"/>
          <a:ext cx="0" cy="0"/>
          <a:chOff x="0" y="0"/>
          <a:chExt cx="0" cy="0"/>
        </a:xfrm>
      </p:grpSpPr>
      <p:sp>
        <p:nvSpPr>
          <p:cNvPr id="2" name="AutoShape 2"/>
          <p:cNvSpPr/>
          <p:nvPr/>
        </p:nvSpPr>
        <p:spPr>
          <a:xfrm>
            <a:off x="11589837" y="9736180"/>
            <a:ext cx="6698163" cy="550820"/>
          </a:xfrm>
          <a:prstGeom prst="rect">
            <a:avLst/>
          </a:prstGeom>
          <a:solidFill>
            <a:srgbClr val="E65485"/>
          </a:solidFill>
        </p:spPr>
        <p:txBody>
          <a:bodyPr/>
          <a:lstStyle/>
          <a:p>
            <a:endParaRPr lang="en-GB"/>
          </a:p>
        </p:txBody>
      </p:sp>
      <p:sp>
        <p:nvSpPr>
          <p:cNvPr id="3" name="AutoShape 3"/>
          <p:cNvSpPr/>
          <p:nvPr/>
        </p:nvSpPr>
        <p:spPr>
          <a:xfrm>
            <a:off x="0" y="0"/>
            <a:ext cx="14417942" cy="771525"/>
          </a:xfrm>
          <a:prstGeom prst="rect">
            <a:avLst/>
          </a:prstGeom>
          <a:solidFill>
            <a:srgbClr val="292A5A"/>
          </a:solidFill>
        </p:spPr>
        <p:txBody>
          <a:bodyPr/>
          <a:lstStyle/>
          <a:p>
            <a:endParaRPr lang="en-GB"/>
          </a:p>
        </p:txBody>
      </p:sp>
      <p:sp>
        <p:nvSpPr>
          <p:cNvPr id="4" name="TextBox 4"/>
          <p:cNvSpPr txBox="1"/>
          <p:nvPr/>
        </p:nvSpPr>
        <p:spPr>
          <a:xfrm>
            <a:off x="1028700" y="2286000"/>
            <a:ext cx="10176697" cy="6627495"/>
          </a:xfrm>
          <a:prstGeom prst="rect">
            <a:avLst/>
          </a:prstGeom>
        </p:spPr>
        <p:txBody>
          <a:bodyPr lIns="0" tIns="0" rIns="0" bIns="0" rtlCol="0" anchor="t">
            <a:spAutoFit/>
          </a:bodyPr>
          <a:lstStyle/>
          <a:p>
            <a:pPr marL="690879" lvl="1" indent="-345439" algn="l">
              <a:lnSpc>
                <a:spcPts val="5279"/>
              </a:lnSpc>
              <a:buFont typeface="Arial"/>
              <a:buChar char="•"/>
            </a:pPr>
            <a:r>
              <a:rPr lang="en-US" sz="3199">
                <a:solidFill>
                  <a:srgbClr val="292A5A"/>
                </a:solidFill>
                <a:latin typeface="Glacial Indifference"/>
                <a:ea typeface="Glacial Indifference"/>
                <a:cs typeface="Glacial Indifference"/>
                <a:sym typeface="Glacial Indifference"/>
              </a:rPr>
              <a:t>Usually, though not always - seller instructs estate agent to </a:t>
            </a:r>
            <a:r>
              <a:rPr lang="en-US" sz="3199" b="1">
                <a:solidFill>
                  <a:srgbClr val="292A5A"/>
                </a:solidFill>
                <a:latin typeface="Glacial Indifference Bold"/>
                <a:ea typeface="Glacial Indifference Bold"/>
                <a:cs typeface="Glacial Indifference Bold"/>
                <a:sym typeface="Glacial Indifference Bold"/>
              </a:rPr>
              <a:t>market their property</a:t>
            </a:r>
            <a:r>
              <a:rPr lang="en-US" sz="3199">
                <a:solidFill>
                  <a:srgbClr val="292A5A"/>
                </a:solidFill>
                <a:latin typeface="Glacial Indifference"/>
                <a:ea typeface="Glacial Indifference"/>
                <a:cs typeface="Glacial Indifference"/>
                <a:sym typeface="Glacial Indifference"/>
              </a:rPr>
              <a:t> and agree a sale</a:t>
            </a:r>
          </a:p>
          <a:p>
            <a:pPr marL="690879" lvl="1" indent="-345439" algn="l">
              <a:lnSpc>
                <a:spcPts val="5279"/>
              </a:lnSpc>
              <a:buFont typeface="Arial"/>
              <a:buChar char="•"/>
            </a:pPr>
            <a:r>
              <a:rPr lang="en-US" sz="3199">
                <a:solidFill>
                  <a:srgbClr val="292A5A"/>
                </a:solidFill>
                <a:latin typeface="Glacial Indifference"/>
                <a:ea typeface="Glacial Indifference"/>
                <a:cs typeface="Glacial Indifference"/>
                <a:sym typeface="Glacial Indifference"/>
              </a:rPr>
              <a:t>Will instruct preparation of </a:t>
            </a:r>
            <a:r>
              <a:rPr lang="en-US" sz="3199" b="1">
                <a:solidFill>
                  <a:srgbClr val="292A5A"/>
                </a:solidFill>
                <a:latin typeface="Glacial Indifference Bold"/>
                <a:ea typeface="Glacial Indifference Bold"/>
                <a:cs typeface="Glacial Indifference Bold"/>
                <a:sym typeface="Glacial Indifference Bold"/>
              </a:rPr>
              <a:t>Energy Performance Certificate (EPC)</a:t>
            </a:r>
            <a:r>
              <a:rPr lang="en-US" sz="3199">
                <a:solidFill>
                  <a:srgbClr val="292A5A"/>
                </a:solidFill>
                <a:latin typeface="Glacial Indifference"/>
                <a:ea typeface="Glacial Indifference"/>
                <a:cs typeface="Glacial Indifference"/>
                <a:sym typeface="Glacial Indifference"/>
              </a:rPr>
              <a:t> </a:t>
            </a:r>
          </a:p>
          <a:p>
            <a:pPr marL="690879" lvl="1" indent="-345439" algn="l">
              <a:lnSpc>
                <a:spcPts val="5279"/>
              </a:lnSpc>
              <a:buFont typeface="Arial"/>
              <a:buChar char="•"/>
            </a:pPr>
            <a:r>
              <a:rPr lang="en-US" sz="3199">
                <a:solidFill>
                  <a:srgbClr val="292A5A"/>
                </a:solidFill>
                <a:latin typeface="Glacial Indifference"/>
                <a:ea typeface="Glacial Indifference"/>
                <a:cs typeface="Glacial Indifference"/>
                <a:sym typeface="Glacial Indifference"/>
              </a:rPr>
              <a:t>EA usually prepares </a:t>
            </a:r>
            <a:r>
              <a:rPr lang="en-US" sz="3199" b="1">
                <a:solidFill>
                  <a:srgbClr val="292A5A"/>
                </a:solidFill>
                <a:latin typeface="Glacial Indifference Bold"/>
                <a:ea typeface="Glacial Indifference Bold"/>
                <a:cs typeface="Glacial Indifference Bold"/>
                <a:sym typeface="Glacial Indifference Bold"/>
              </a:rPr>
              <a:t>Memorandum of Sale</a:t>
            </a:r>
            <a:r>
              <a:rPr lang="en-US" sz="3199">
                <a:solidFill>
                  <a:srgbClr val="292A5A"/>
                </a:solidFill>
                <a:latin typeface="Glacial Indifference"/>
                <a:ea typeface="Glacial Indifference"/>
                <a:cs typeface="Glacial Indifference"/>
                <a:sym typeface="Glacial Indifference"/>
              </a:rPr>
              <a:t>: details of seller and buyer and those acting for them and agreed price</a:t>
            </a:r>
          </a:p>
          <a:p>
            <a:pPr marL="690879" lvl="1" indent="-345439" algn="l">
              <a:lnSpc>
                <a:spcPts val="5279"/>
              </a:lnSpc>
              <a:buFont typeface="Arial"/>
              <a:buChar char="•"/>
            </a:pPr>
            <a:r>
              <a:rPr lang="en-US" sz="3199">
                <a:solidFill>
                  <a:srgbClr val="292A5A"/>
                </a:solidFill>
                <a:latin typeface="Glacial Indifference"/>
                <a:ea typeface="Glacial Indifference"/>
                <a:cs typeface="Glacial Indifference"/>
                <a:sym typeface="Glacial Indifference"/>
              </a:rPr>
              <a:t>This usually triggers the involvement of conveyancers</a:t>
            </a:r>
          </a:p>
          <a:p>
            <a:pPr marL="690879" lvl="1" indent="-345439" algn="l">
              <a:lnSpc>
                <a:spcPts val="5279"/>
              </a:lnSpc>
              <a:buFont typeface="Arial"/>
              <a:buChar char="•"/>
            </a:pPr>
            <a:r>
              <a:rPr lang="en-US" sz="3199">
                <a:solidFill>
                  <a:srgbClr val="292A5A"/>
                </a:solidFill>
                <a:latin typeface="Glacial Indifference"/>
                <a:ea typeface="Glacial Indifference"/>
                <a:cs typeface="Glacial Indifference"/>
                <a:sym typeface="Glacial Indifference"/>
              </a:rPr>
              <a:t>Occasionally seller and buyer will come to an agreement without solicitors. This is a private sale. </a:t>
            </a:r>
          </a:p>
        </p:txBody>
      </p:sp>
      <p:grpSp>
        <p:nvGrpSpPr>
          <p:cNvPr id="5" name="Group 5"/>
          <p:cNvGrpSpPr/>
          <p:nvPr/>
        </p:nvGrpSpPr>
        <p:grpSpPr>
          <a:xfrm>
            <a:off x="14842263" y="348233"/>
            <a:ext cx="3445737" cy="2954149"/>
            <a:chOff x="0" y="0"/>
            <a:chExt cx="861314" cy="738434"/>
          </a:xfrm>
        </p:grpSpPr>
        <p:sp>
          <p:nvSpPr>
            <p:cNvPr id="6" name="Freeform 6"/>
            <p:cNvSpPr/>
            <p:nvPr/>
          </p:nvSpPr>
          <p:spPr>
            <a:xfrm>
              <a:off x="0" y="0"/>
              <a:ext cx="861314" cy="738434"/>
            </a:xfrm>
            <a:custGeom>
              <a:avLst/>
              <a:gdLst/>
              <a:ahLst/>
              <a:cxnLst/>
              <a:rect l="l" t="t" r="r" b="b"/>
              <a:pathLst>
                <a:path w="861314" h="738434">
                  <a:moveTo>
                    <a:pt x="861314" y="369217"/>
                  </a:moveTo>
                  <a:lnTo>
                    <a:pt x="658114" y="738434"/>
                  </a:lnTo>
                  <a:lnTo>
                    <a:pt x="203200" y="738434"/>
                  </a:lnTo>
                  <a:lnTo>
                    <a:pt x="0" y="369217"/>
                  </a:lnTo>
                  <a:lnTo>
                    <a:pt x="203200" y="0"/>
                  </a:lnTo>
                  <a:lnTo>
                    <a:pt x="658114" y="0"/>
                  </a:lnTo>
                  <a:lnTo>
                    <a:pt x="861314" y="369217"/>
                  </a:lnTo>
                  <a:close/>
                </a:path>
              </a:pathLst>
            </a:custGeom>
            <a:solidFill>
              <a:srgbClr val="00B3AF"/>
            </a:solidFill>
            <a:ln w="142875" cap="sq">
              <a:solidFill>
                <a:srgbClr val="FED307"/>
              </a:solidFill>
              <a:prstDash val="solid"/>
              <a:miter/>
            </a:ln>
          </p:spPr>
          <p:txBody>
            <a:bodyPr/>
            <a:lstStyle/>
            <a:p>
              <a:endParaRPr lang="en-GB"/>
            </a:p>
          </p:txBody>
        </p:sp>
        <p:sp>
          <p:nvSpPr>
            <p:cNvPr id="7" name="TextBox 7"/>
            <p:cNvSpPr txBox="1"/>
            <p:nvPr/>
          </p:nvSpPr>
          <p:spPr>
            <a:xfrm>
              <a:off x="114300" y="-57150"/>
              <a:ext cx="632714" cy="795584"/>
            </a:xfrm>
            <a:prstGeom prst="rect">
              <a:avLst/>
            </a:prstGeom>
          </p:spPr>
          <p:txBody>
            <a:bodyPr lIns="50800" tIns="50800" rIns="50800" bIns="50800" rtlCol="0" anchor="ctr"/>
            <a:lstStyle/>
            <a:p>
              <a:pPr algn="ctr">
                <a:lnSpc>
                  <a:spcPts val="3640"/>
                </a:lnSpc>
              </a:pPr>
              <a:r>
                <a:rPr lang="en-US" sz="2600" b="1" spc="2">
                  <a:solidFill>
                    <a:srgbClr val="FFFFFF"/>
                  </a:solidFill>
                  <a:latin typeface="Glacial Indifference Bold"/>
                  <a:ea typeface="Glacial Indifference Bold"/>
                  <a:cs typeface="Glacial Indifference Bold"/>
                  <a:sym typeface="Glacial Indifference Bold"/>
                </a:rPr>
                <a:t>See your conveyancing bundle for example documents</a:t>
              </a:r>
            </a:p>
          </p:txBody>
        </p:sp>
      </p:grpSp>
      <p:sp>
        <p:nvSpPr>
          <p:cNvPr id="8" name="Freeform 8"/>
          <p:cNvSpPr/>
          <p:nvPr/>
        </p:nvSpPr>
        <p:spPr>
          <a:xfrm>
            <a:off x="12017846" y="3779595"/>
            <a:ext cx="5648835" cy="5479370"/>
          </a:xfrm>
          <a:custGeom>
            <a:avLst/>
            <a:gdLst/>
            <a:ahLst/>
            <a:cxnLst/>
            <a:rect l="l" t="t" r="r" b="b"/>
            <a:pathLst>
              <a:path w="5648835" h="5479370">
                <a:moveTo>
                  <a:pt x="0" y="0"/>
                </a:moveTo>
                <a:lnTo>
                  <a:pt x="5648835" y="0"/>
                </a:lnTo>
                <a:lnTo>
                  <a:pt x="5648835" y="5479371"/>
                </a:lnTo>
                <a:lnTo>
                  <a:pt x="0" y="5479371"/>
                </a:lnTo>
                <a:lnTo>
                  <a:pt x="0" y="0"/>
                </a:lnTo>
                <a:close/>
              </a:path>
            </a:pathLst>
          </a:custGeom>
          <a:blipFill>
            <a:blip r:embed="rId3"/>
            <a:stretch>
              <a:fillRect/>
            </a:stretch>
          </a:blipFill>
        </p:spPr>
        <p:txBody>
          <a:bodyPr/>
          <a:lstStyle/>
          <a:p>
            <a:endParaRPr lang="en-GB"/>
          </a:p>
        </p:txBody>
      </p:sp>
      <p:sp>
        <p:nvSpPr>
          <p:cNvPr id="9" name="TextBox 9"/>
          <p:cNvSpPr txBox="1"/>
          <p:nvPr/>
        </p:nvSpPr>
        <p:spPr>
          <a:xfrm>
            <a:off x="1028700" y="476250"/>
            <a:ext cx="13813563" cy="1631314"/>
          </a:xfrm>
          <a:prstGeom prst="rect">
            <a:avLst/>
          </a:prstGeom>
        </p:spPr>
        <p:txBody>
          <a:bodyPr lIns="0" tIns="0" rIns="0" bIns="0" rtlCol="0" anchor="t">
            <a:spAutoFit/>
          </a:bodyPr>
          <a:lstStyle/>
          <a:p>
            <a:pPr algn="just">
              <a:lnSpc>
                <a:spcPts val="14200"/>
              </a:lnSpc>
            </a:pPr>
            <a:r>
              <a:rPr lang="en-US" sz="7100" b="1" spc="7">
                <a:solidFill>
                  <a:srgbClr val="E65485"/>
                </a:solidFill>
                <a:latin typeface="Glacial Indifference Bold"/>
                <a:ea typeface="Glacial Indifference Bold"/>
                <a:cs typeface="Glacial Indifference Bold"/>
                <a:sym typeface="Glacial Indifference Bold"/>
              </a:rPr>
              <a:t>BEFORE CONVEYANCING</a:t>
            </a:r>
            <a:r>
              <a:rPr lang="en-US" sz="7100" b="1" spc="7">
                <a:solidFill>
                  <a:srgbClr val="292A5A"/>
                </a:solidFill>
                <a:latin typeface="Glacial Indifference Bold"/>
                <a:ea typeface="Glacial Indifference Bold"/>
                <a:cs typeface="Glacial Indifference Bold"/>
                <a:sym typeface="Glacial Indifference Bold"/>
              </a:rPr>
              <a:t> BEGINS</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FF6EA"/>
        </a:solidFill>
        <a:effectLst/>
      </p:bgPr>
    </p:bg>
    <p:spTree>
      <p:nvGrpSpPr>
        <p:cNvPr id="1" name=""/>
        <p:cNvGrpSpPr/>
        <p:nvPr/>
      </p:nvGrpSpPr>
      <p:grpSpPr>
        <a:xfrm>
          <a:off x="0" y="0"/>
          <a:ext cx="0" cy="0"/>
          <a:chOff x="0" y="0"/>
          <a:chExt cx="0" cy="0"/>
        </a:xfrm>
      </p:grpSpPr>
      <p:sp>
        <p:nvSpPr>
          <p:cNvPr id="3" name="AutoShape 3"/>
          <p:cNvSpPr/>
          <p:nvPr/>
        </p:nvSpPr>
        <p:spPr>
          <a:xfrm>
            <a:off x="0" y="0"/>
            <a:ext cx="14417942" cy="771525"/>
          </a:xfrm>
          <a:prstGeom prst="rect">
            <a:avLst/>
          </a:prstGeom>
          <a:solidFill>
            <a:srgbClr val="292A5A"/>
          </a:solidFill>
        </p:spPr>
        <p:txBody>
          <a:bodyPr/>
          <a:lstStyle/>
          <a:p>
            <a:endParaRPr lang="en-GB"/>
          </a:p>
        </p:txBody>
      </p:sp>
      <p:sp>
        <p:nvSpPr>
          <p:cNvPr id="4" name="Freeform 4"/>
          <p:cNvSpPr/>
          <p:nvPr/>
        </p:nvSpPr>
        <p:spPr>
          <a:xfrm>
            <a:off x="13034571" y="2143522"/>
            <a:ext cx="3808695" cy="7592658"/>
          </a:xfrm>
          <a:custGeom>
            <a:avLst/>
            <a:gdLst/>
            <a:ahLst/>
            <a:cxnLst/>
            <a:rect l="l" t="t" r="r" b="b"/>
            <a:pathLst>
              <a:path w="3808695" h="7592658">
                <a:moveTo>
                  <a:pt x="0" y="0"/>
                </a:moveTo>
                <a:lnTo>
                  <a:pt x="3808695" y="0"/>
                </a:lnTo>
                <a:lnTo>
                  <a:pt x="3808695" y="7592658"/>
                </a:lnTo>
                <a:lnTo>
                  <a:pt x="0" y="7592658"/>
                </a:lnTo>
                <a:lnTo>
                  <a:pt x="0" y="0"/>
                </a:lnTo>
                <a:close/>
              </a:path>
            </a:pathLst>
          </a:custGeom>
          <a:blipFill>
            <a:blip r:embed="rId3"/>
            <a:stretch>
              <a:fillRect/>
            </a:stretch>
          </a:blipFill>
        </p:spPr>
        <p:txBody>
          <a:bodyPr/>
          <a:lstStyle/>
          <a:p>
            <a:endParaRPr lang="en-GB"/>
          </a:p>
        </p:txBody>
      </p:sp>
      <p:sp>
        <p:nvSpPr>
          <p:cNvPr id="5" name="TextBox 5"/>
          <p:cNvSpPr txBox="1"/>
          <p:nvPr/>
        </p:nvSpPr>
        <p:spPr>
          <a:xfrm>
            <a:off x="1028700" y="2050595"/>
            <a:ext cx="10176697" cy="7960995"/>
          </a:xfrm>
          <a:prstGeom prst="rect">
            <a:avLst/>
          </a:prstGeom>
        </p:spPr>
        <p:txBody>
          <a:bodyPr lIns="0" tIns="0" rIns="0" bIns="0" rtlCol="0" anchor="t">
            <a:spAutoFit/>
          </a:bodyPr>
          <a:lstStyle/>
          <a:p>
            <a:pPr marL="690879" lvl="1" indent="-345439" algn="l">
              <a:lnSpc>
                <a:spcPts val="5279"/>
              </a:lnSpc>
              <a:buFont typeface="Arial"/>
              <a:buChar char="•"/>
            </a:pPr>
            <a:r>
              <a:rPr lang="en-US" sz="3199">
                <a:solidFill>
                  <a:srgbClr val="292A5A"/>
                </a:solidFill>
                <a:latin typeface="Glacial Indifference"/>
                <a:ea typeface="Glacial Indifference"/>
                <a:cs typeface="Glacial Indifference"/>
                <a:sym typeface="Glacial Indifference"/>
              </a:rPr>
              <a:t>Seller sells estate, buyer acquires deed</a:t>
            </a:r>
          </a:p>
          <a:p>
            <a:pPr marL="690879" lvl="1" indent="-345439" algn="l">
              <a:lnSpc>
                <a:spcPts val="5279"/>
              </a:lnSpc>
              <a:buFont typeface="Arial"/>
              <a:buChar char="•"/>
            </a:pPr>
            <a:r>
              <a:rPr lang="en-US" sz="3199">
                <a:solidFill>
                  <a:srgbClr val="292A5A"/>
                </a:solidFill>
                <a:latin typeface="Glacial Indifference"/>
                <a:ea typeface="Glacial Indifference"/>
                <a:cs typeface="Glacial Indifference"/>
                <a:sym typeface="Glacial Indifference"/>
              </a:rPr>
              <a:t>Regardless whether freehold/leasehold - follow similar process</a:t>
            </a:r>
          </a:p>
          <a:p>
            <a:pPr marL="690879" lvl="1" indent="-345439" algn="l">
              <a:lnSpc>
                <a:spcPts val="5279"/>
              </a:lnSpc>
              <a:buFont typeface="Arial"/>
              <a:buChar char="•"/>
            </a:pPr>
            <a:r>
              <a:rPr lang="en-US" sz="3199">
                <a:solidFill>
                  <a:srgbClr val="292A5A"/>
                </a:solidFill>
                <a:latin typeface="Glacial Indifference"/>
                <a:ea typeface="Glacial Indifference"/>
                <a:cs typeface="Glacial Indifference"/>
                <a:sym typeface="Glacial Indifference"/>
              </a:rPr>
              <a:t>Two key milestones:</a:t>
            </a:r>
          </a:p>
          <a:p>
            <a:pPr marL="1381758" lvl="2" indent="-460586" algn="l">
              <a:lnSpc>
                <a:spcPts val="5279"/>
              </a:lnSpc>
              <a:buFont typeface="Arial"/>
              <a:buChar char="⚬"/>
            </a:pPr>
            <a:r>
              <a:rPr lang="en-US" sz="3199">
                <a:solidFill>
                  <a:srgbClr val="292A5A"/>
                </a:solidFill>
                <a:latin typeface="Glacial Indifference"/>
                <a:ea typeface="Glacial Indifference"/>
                <a:cs typeface="Glacial Indifference"/>
                <a:sym typeface="Glacial Indifference"/>
              </a:rPr>
              <a:t>Exchange of Contracts; and</a:t>
            </a:r>
          </a:p>
          <a:p>
            <a:pPr marL="1381758" lvl="2" indent="-460586" algn="l">
              <a:lnSpc>
                <a:spcPts val="5279"/>
              </a:lnSpc>
              <a:buFont typeface="Arial"/>
              <a:buChar char="⚬"/>
            </a:pPr>
            <a:r>
              <a:rPr lang="en-US" sz="3199">
                <a:solidFill>
                  <a:srgbClr val="292A5A"/>
                </a:solidFill>
                <a:latin typeface="Glacial Indifference"/>
                <a:ea typeface="Glacial Indifference"/>
                <a:cs typeface="Glacial Indifference"/>
                <a:sym typeface="Glacial Indifference"/>
              </a:rPr>
              <a:t>Completion </a:t>
            </a:r>
          </a:p>
          <a:p>
            <a:pPr marL="690879" lvl="1" indent="-345439" algn="l">
              <a:lnSpc>
                <a:spcPts val="5279"/>
              </a:lnSpc>
              <a:buFont typeface="Arial"/>
              <a:buChar char="•"/>
            </a:pPr>
            <a:r>
              <a:rPr lang="en-US" sz="3199">
                <a:solidFill>
                  <a:srgbClr val="292A5A"/>
                </a:solidFill>
                <a:latin typeface="Glacial Indifference"/>
                <a:ea typeface="Glacial Indifference"/>
                <a:cs typeface="Glacial Indifference"/>
                <a:sym typeface="Glacial Indifference"/>
              </a:rPr>
              <a:t>Entire process resolves around these pivotal points, ensuring that actions taken and enquiries made</a:t>
            </a:r>
          </a:p>
          <a:p>
            <a:pPr marL="690879" lvl="1" indent="-345439" algn="l">
              <a:lnSpc>
                <a:spcPts val="5279"/>
              </a:lnSpc>
              <a:buFont typeface="Arial"/>
              <a:buChar char="•"/>
            </a:pPr>
            <a:r>
              <a:rPr lang="en-US" sz="3199">
                <a:solidFill>
                  <a:srgbClr val="292A5A"/>
                </a:solidFill>
                <a:latin typeface="Glacial Indifference"/>
                <a:ea typeface="Glacial Indifference"/>
                <a:cs typeface="Glacial Indifference"/>
                <a:sym typeface="Glacial Indifference"/>
              </a:rPr>
              <a:t>Conveyancer role is process driven:</a:t>
            </a:r>
          </a:p>
          <a:p>
            <a:pPr marL="1381758" lvl="2" indent="-460586" algn="l">
              <a:lnSpc>
                <a:spcPts val="5279"/>
              </a:lnSpc>
              <a:buFont typeface="Arial"/>
              <a:buChar char="⚬"/>
            </a:pPr>
            <a:r>
              <a:rPr lang="en-US" sz="3199">
                <a:solidFill>
                  <a:srgbClr val="292A5A"/>
                </a:solidFill>
                <a:latin typeface="Glacial Indifference"/>
                <a:ea typeface="Glacial Indifference"/>
                <a:cs typeface="Glacial Indifference"/>
                <a:sym typeface="Glacial Indifference"/>
              </a:rPr>
              <a:t>checklists (next slides), protocol assist with this</a:t>
            </a:r>
          </a:p>
          <a:p>
            <a:pPr marL="1381758" lvl="2" indent="-460586" algn="l">
              <a:lnSpc>
                <a:spcPts val="5279"/>
              </a:lnSpc>
              <a:buFont typeface="Arial"/>
              <a:buChar char="⚬"/>
            </a:pPr>
            <a:r>
              <a:rPr lang="en-US" sz="3199">
                <a:solidFill>
                  <a:srgbClr val="292A5A"/>
                </a:solidFill>
                <a:latin typeface="Glacial Indifference"/>
                <a:ea typeface="Glacial Indifference"/>
                <a:cs typeface="Glacial Indifference"/>
                <a:sym typeface="Glacial Indifference"/>
              </a:rPr>
              <a:t>Law Society accreditation scheme - </a:t>
            </a:r>
            <a:r>
              <a:rPr lang="en-US" sz="3199" u="sng">
                <a:solidFill>
                  <a:srgbClr val="292A5A"/>
                </a:solidFill>
                <a:latin typeface="Glacial Indifference"/>
                <a:ea typeface="Glacial Indifference"/>
                <a:cs typeface="Glacial Indifference"/>
                <a:sym typeface="Glacial Indifference"/>
                <a:hlinkClick r:id="rId4" tooltip="https://www.lawsociety.org.uk/topics/firm-accreditations/conveyancing-quality-scheme"/>
              </a:rPr>
              <a:t>Conveyancing quality scheme (CQS)</a:t>
            </a:r>
            <a:r>
              <a:rPr lang="en-US" sz="3199">
                <a:solidFill>
                  <a:srgbClr val="292A5A"/>
                </a:solidFill>
                <a:latin typeface="Glacial Indifference"/>
                <a:ea typeface="Glacial Indifference"/>
                <a:cs typeface="Glacial Indifference"/>
                <a:sym typeface="Glacial Indifference"/>
              </a:rPr>
              <a:t> </a:t>
            </a:r>
          </a:p>
        </p:txBody>
      </p:sp>
      <p:sp>
        <p:nvSpPr>
          <p:cNvPr id="6" name="TextBox 6"/>
          <p:cNvSpPr txBox="1"/>
          <p:nvPr/>
        </p:nvSpPr>
        <p:spPr>
          <a:xfrm>
            <a:off x="1028700" y="447675"/>
            <a:ext cx="16230600" cy="1724025"/>
          </a:xfrm>
          <a:prstGeom prst="rect">
            <a:avLst/>
          </a:prstGeom>
        </p:spPr>
        <p:txBody>
          <a:bodyPr lIns="0" tIns="0" rIns="0" bIns="0" rtlCol="0" anchor="t">
            <a:spAutoFit/>
          </a:bodyPr>
          <a:lstStyle/>
          <a:p>
            <a:pPr algn="just">
              <a:lnSpc>
                <a:spcPts val="15000"/>
              </a:lnSpc>
            </a:pPr>
            <a:r>
              <a:rPr lang="en-US" sz="7500" b="1" spc="7">
                <a:solidFill>
                  <a:srgbClr val="E65485"/>
                </a:solidFill>
                <a:latin typeface="Glacial Indifference Bold"/>
                <a:ea typeface="Glacial Indifference Bold"/>
                <a:cs typeface="Glacial Indifference Bold"/>
                <a:sym typeface="Glacial Indifference Bold"/>
              </a:rPr>
              <a:t>KEY STAGES OF </a:t>
            </a:r>
            <a:r>
              <a:rPr lang="en-US" sz="7500" b="1" spc="7">
                <a:solidFill>
                  <a:srgbClr val="292A5A"/>
                </a:solidFill>
                <a:latin typeface="Glacial Indifference Bold"/>
                <a:ea typeface="Glacial Indifference Bold"/>
                <a:cs typeface="Glacial Indifference Bold"/>
                <a:sym typeface="Glacial Indifference Bold"/>
              </a:rPr>
              <a:t>CONVEYANCING</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58691D-FE16-04F7-D37E-B2154ECF5DB5}"/>
              </a:ext>
            </a:extLst>
          </p:cNvPr>
          <p:cNvSpPr>
            <a:spLocks noGrp="1"/>
          </p:cNvSpPr>
          <p:nvPr>
            <p:ph type="title"/>
          </p:nvPr>
        </p:nvSpPr>
        <p:spPr>
          <a:xfrm>
            <a:off x="1088958" y="490889"/>
            <a:ext cx="12895002" cy="1981200"/>
          </a:xfrm>
        </p:spPr>
        <p:txBody>
          <a:bodyPr/>
          <a:lstStyle/>
          <a:p>
            <a:r>
              <a:rPr lang="en-GB" dirty="0"/>
              <a:t>Conveyancing Flowchart</a:t>
            </a:r>
          </a:p>
        </p:txBody>
      </p:sp>
      <p:pic>
        <p:nvPicPr>
          <p:cNvPr id="7" name="Picture 6">
            <a:extLst>
              <a:ext uri="{FF2B5EF4-FFF2-40B4-BE49-F238E27FC236}">
                <a16:creationId xmlns:a16="http://schemas.microsoft.com/office/drawing/2014/main" id="{F30B9A3C-5D5A-0BF6-3CF6-38249AC195B4}"/>
              </a:ext>
            </a:extLst>
          </p:cNvPr>
          <p:cNvPicPr>
            <a:picLocks noChangeAspect="1"/>
          </p:cNvPicPr>
          <p:nvPr/>
        </p:nvPicPr>
        <p:blipFill>
          <a:blip r:embed="rId2"/>
          <a:stretch>
            <a:fillRect/>
          </a:stretch>
        </p:blipFill>
        <p:spPr>
          <a:xfrm>
            <a:off x="1237523" y="2273015"/>
            <a:ext cx="15191490" cy="5956586"/>
          </a:xfrm>
          <a:prstGeom prst="rect">
            <a:avLst/>
          </a:prstGeom>
        </p:spPr>
      </p:pic>
    </p:spTree>
    <p:extLst>
      <p:ext uri="{BB962C8B-B14F-4D97-AF65-F5344CB8AC3E}">
        <p14:creationId xmlns:p14="http://schemas.microsoft.com/office/powerpoint/2010/main" val="29705808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FF6EA"/>
        </a:solidFill>
        <a:effectLst/>
      </p:bgPr>
    </p:bg>
    <p:spTree>
      <p:nvGrpSpPr>
        <p:cNvPr id="1" name=""/>
        <p:cNvGrpSpPr/>
        <p:nvPr/>
      </p:nvGrpSpPr>
      <p:grpSpPr>
        <a:xfrm>
          <a:off x="0" y="0"/>
          <a:ext cx="0" cy="0"/>
          <a:chOff x="0" y="0"/>
          <a:chExt cx="0" cy="0"/>
        </a:xfrm>
      </p:grpSpPr>
      <p:sp>
        <p:nvSpPr>
          <p:cNvPr id="2" name="AutoShape 2"/>
          <p:cNvSpPr/>
          <p:nvPr/>
        </p:nvSpPr>
        <p:spPr>
          <a:xfrm>
            <a:off x="11589837" y="9736180"/>
            <a:ext cx="6698163" cy="550820"/>
          </a:xfrm>
          <a:prstGeom prst="rect">
            <a:avLst/>
          </a:prstGeom>
          <a:solidFill>
            <a:srgbClr val="E65485"/>
          </a:solidFill>
        </p:spPr>
        <p:txBody>
          <a:bodyPr/>
          <a:lstStyle/>
          <a:p>
            <a:endParaRPr lang="en-GB"/>
          </a:p>
        </p:txBody>
      </p:sp>
      <p:sp>
        <p:nvSpPr>
          <p:cNvPr id="3" name="AutoShape 3"/>
          <p:cNvSpPr/>
          <p:nvPr/>
        </p:nvSpPr>
        <p:spPr>
          <a:xfrm>
            <a:off x="0" y="0"/>
            <a:ext cx="14417942" cy="771525"/>
          </a:xfrm>
          <a:prstGeom prst="rect">
            <a:avLst/>
          </a:prstGeom>
          <a:solidFill>
            <a:srgbClr val="292A5A"/>
          </a:solidFill>
        </p:spPr>
        <p:txBody>
          <a:bodyPr/>
          <a:lstStyle/>
          <a:p>
            <a:endParaRPr lang="en-GB"/>
          </a:p>
        </p:txBody>
      </p:sp>
      <p:sp>
        <p:nvSpPr>
          <p:cNvPr id="4" name="TextBox 4"/>
          <p:cNvSpPr txBox="1"/>
          <p:nvPr/>
        </p:nvSpPr>
        <p:spPr>
          <a:xfrm>
            <a:off x="1028700" y="2038350"/>
            <a:ext cx="10561137" cy="8134350"/>
          </a:xfrm>
          <a:prstGeom prst="rect">
            <a:avLst/>
          </a:prstGeom>
        </p:spPr>
        <p:txBody>
          <a:bodyPr lIns="0" tIns="0" rIns="0" bIns="0" rtlCol="0" anchor="t">
            <a:spAutoFit/>
          </a:bodyPr>
          <a:lstStyle/>
          <a:p>
            <a:pPr marL="647700" lvl="1" indent="-323850" algn="l">
              <a:lnSpc>
                <a:spcPts val="4950"/>
              </a:lnSpc>
              <a:buFont typeface="Arial"/>
              <a:buChar char="•"/>
            </a:pPr>
            <a:r>
              <a:rPr lang="en-US" sz="3000">
                <a:solidFill>
                  <a:srgbClr val="292A5A"/>
                </a:solidFill>
                <a:latin typeface="Glacial Indifference"/>
                <a:ea typeface="Glacial Indifference"/>
                <a:cs typeface="Glacial Indifference"/>
                <a:sym typeface="Glacial Indifference"/>
              </a:rPr>
              <a:t>Parties  not bound until contracts are </a:t>
            </a:r>
            <a:r>
              <a:rPr lang="en-US" sz="3000" b="1">
                <a:solidFill>
                  <a:srgbClr val="292A5A"/>
                </a:solidFill>
                <a:latin typeface="Glacial Indifference Bold"/>
                <a:ea typeface="Glacial Indifference Bold"/>
                <a:cs typeface="Glacial Indifference Bold"/>
                <a:sym typeface="Glacial Indifference Bold"/>
              </a:rPr>
              <a:t>exchanged</a:t>
            </a:r>
            <a:r>
              <a:rPr lang="en-US" sz="3000">
                <a:solidFill>
                  <a:srgbClr val="292A5A"/>
                </a:solidFill>
                <a:latin typeface="Glacial Indifference"/>
                <a:ea typeface="Glacial Indifference"/>
                <a:cs typeface="Glacial Indifference"/>
                <a:sym typeface="Glacial Indifference"/>
              </a:rPr>
              <a:t>. </a:t>
            </a:r>
          </a:p>
          <a:p>
            <a:pPr marL="647700" lvl="1" indent="-323850" algn="l">
              <a:lnSpc>
                <a:spcPts val="4950"/>
              </a:lnSpc>
              <a:buFont typeface="Arial"/>
              <a:buChar char="•"/>
            </a:pPr>
            <a:r>
              <a:rPr lang="en-US" sz="3000">
                <a:solidFill>
                  <a:srgbClr val="292A5A"/>
                </a:solidFill>
                <a:latin typeface="Glacial Indifference"/>
                <a:ea typeface="Glacial Indifference"/>
                <a:cs typeface="Glacial Indifference"/>
                <a:sym typeface="Glacial Indifference"/>
              </a:rPr>
              <a:t>Buyers sometimes complain when the seller withdraws just before exchange of contracts, after the buyer has incurred considerable time and expense. </a:t>
            </a:r>
          </a:p>
          <a:p>
            <a:pPr marL="647700" lvl="1" indent="-323850" algn="l">
              <a:lnSpc>
                <a:spcPts val="4950"/>
              </a:lnSpc>
              <a:buFont typeface="Arial"/>
              <a:buChar char="•"/>
            </a:pPr>
            <a:r>
              <a:rPr lang="en-US" sz="3000">
                <a:solidFill>
                  <a:srgbClr val="292A5A"/>
                </a:solidFill>
                <a:latin typeface="Glacial Indifference"/>
                <a:ea typeface="Glacial Indifference"/>
                <a:cs typeface="Glacial Indifference"/>
                <a:sym typeface="Glacial Indifference"/>
              </a:rPr>
              <a:t>Obvious solution would be for  buyer to exchange as soon as they make an offer, preventing </a:t>
            </a:r>
            <a:r>
              <a:rPr lang="en-US" sz="3000" b="1">
                <a:solidFill>
                  <a:srgbClr val="292A5A"/>
                </a:solidFill>
                <a:latin typeface="Glacial Indifference Bold"/>
                <a:ea typeface="Glacial Indifference Bold"/>
                <a:cs typeface="Glacial Indifference Bold"/>
                <a:sym typeface="Glacial Indifference Bold"/>
              </a:rPr>
              <a:t>gazumption</a:t>
            </a:r>
            <a:r>
              <a:rPr lang="en-US" sz="3000">
                <a:solidFill>
                  <a:srgbClr val="292A5A"/>
                </a:solidFill>
                <a:latin typeface="Glacial Indifference"/>
                <a:ea typeface="Glacial Indifference"/>
                <a:cs typeface="Glacial Indifference"/>
                <a:sym typeface="Glacial Indifference"/>
              </a:rPr>
              <a:t> </a:t>
            </a:r>
          </a:p>
          <a:p>
            <a:pPr marL="647700" lvl="1" indent="-323850" algn="l">
              <a:lnSpc>
                <a:spcPts val="4950"/>
              </a:lnSpc>
              <a:buFont typeface="Arial"/>
              <a:buChar char="•"/>
            </a:pPr>
            <a:r>
              <a:rPr lang="en-US" sz="3000">
                <a:solidFill>
                  <a:srgbClr val="292A5A"/>
                </a:solidFill>
                <a:latin typeface="Glacial Indifference"/>
                <a:ea typeface="Glacial Indifference"/>
                <a:cs typeface="Glacial Indifference"/>
                <a:sym typeface="Glacial Indifference"/>
              </a:rPr>
              <a:t>But, buyer should not enter the contract until they have completed their due diligence</a:t>
            </a:r>
          </a:p>
          <a:p>
            <a:pPr marL="647700" lvl="1" indent="-323850" algn="l">
              <a:lnSpc>
                <a:spcPts val="4950"/>
              </a:lnSpc>
              <a:buFont typeface="Arial"/>
              <a:buChar char="•"/>
            </a:pPr>
            <a:r>
              <a:rPr lang="en-US" sz="3000" b="1">
                <a:solidFill>
                  <a:srgbClr val="292A5A"/>
                </a:solidFill>
                <a:latin typeface="Glacial Indifference Bold"/>
                <a:ea typeface="Glacial Indifference Bold"/>
                <a:cs typeface="Glacial Indifference Bold"/>
                <a:sym typeface="Glacial Indifference Bold"/>
              </a:rPr>
              <a:t>Caveat emptor: </a:t>
            </a:r>
            <a:r>
              <a:rPr lang="en-US" sz="3000">
                <a:solidFill>
                  <a:srgbClr val="292A5A"/>
                </a:solidFill>
                <a:latin typeface="Glacial Indifference"/>
                <a:ea typeface="Glacial Indifference"/>
                <a:cs typeface="Glacial Indifference"/>
                <a:sym typeface="Glacial Indifference"/>
              </a:rPr>
              <a:t>means the seller is not obliged to disclose information, besides limited matters of title, and would not be liable for any defects later identified. </a:t>
            </a:r>
          </a:p>
          <a:p>
            <a:pPr marL="647700" lvl="1" indent="-323850" algn="l">
              <a:lnSpc>
                <a:spcPts val="4950"/>
              </a:lnSpc>
              <a:buFont typeface="Arial"/>
              <a:buChar char="•"/>
            </a:pPr>
            <a:r>
              <a:rPr lang="en-US" sz="3000">
                <a:solidFill>
                  <a:srgbClr val="292A5A"/>
                </a:solidFill>
                <a:latin typeface="Glacial Indifference"/>
                <a:ea typeface="Glacial Indifference"/>
                <a:cs typeface="Glacial Indifference"/>
                <a:sym typeface="Glacial Indifference"/>
              </a:rPr>
              <a:t>Onus on the buyer to discover as much about the property before exchanging contracts and committing to buy.</a:t>
            </a:r>
          </a:p>
        </p:txBody>
      </p:sp>
      <p:sp>
        <p:nvSpPr>
          <p:cNvPr id="5" name="Freeform 5"/>
          <p:cNvSpPr/>
          <p:nvPr/>
        </p:nvSpPr>
        <p:spPr>
          <a:xfrm>
            <a:off x="11589837" y="771525"/>
            <a:ext cx="6698163" cy="8964655"/>
          </a:xfrm>
          <a:custGeom>
            <a:avLst/>
            <a:gdLst/>
            <a:ahLst/>
            <a:cxnLst/>
            <a:rect l="l" t="t" r="r" b="b"/>
            <a:pathLst>
              <a:path w="6698163" h="8964655">
                <a:moveTo>
                  <a:pt x="0" y="0"/>
                </a:moveTo>
                <a:lnTo>
                  <a:pt x="6698163" y="0"/>
                </a:lnTo>
                <a:lnTo>
                  <a:pt x="6698163" y="8964655"/>
                </a:lnTo>
                <a:lnTo>
                  <a:pt x="0" y="8964655"/>
                </a:lnTo>
                <a:lnTo>
                  <a:pt x="0" y="0"/>
                </a:lnTo>
                <a:close/>
              </a:path>
            </a:pathLst>
          </a:custGeom>
          <a:blipFill>
            <a:blip r:embed="rId3"/>
            <a:stretch>
              <a:fillRect l="-10297" t="-14932" r="-13700" b="-8599"/>
            </a:stretch>
          </a:blipFill>
        </p:spPr>
        <p:txBody>
          <a:bodyPr/>
          <a:lstStyle/>
          <a:p>
            <a:endParaRPr lang="en-GB"/>
          </a:p>
        </p:txBody>
      </p:sp>
      <p:sp>
        <p:nvSpPr>
          <p:cNvPr id="6" name="TextBox 6"/>
          <p:cNvSpPr txBox="1"/>
          <p:nvPr/>
        </p:nvSpPr>
        <p:spPr>
          <a:xfrm>
            <a:off x="1028700" y="447675"/>
            <a:ext cx="10561137" cy="1724025"/>
          </a:xfrm>
          <a:prstGeom prst="rect">
            <a:avLst/>
          </a:prstGeom>
        </p:spPr>
        <p:txBody>
          <a:bodyPr lIns="0" tIns="0" rIns="0" bIns="0" rtlCol="0" anchor="t">
            <a:spAutoFit/>
          </a:bodyPr>
          <a:lstStyle/>
          <a:p>
            <a:pPr algn="just">
              <a:lnSpc>
                <a:spcPts val="15000"/>
              </a:lnSpc>
            </a:pPr>
            <a:r>
              <a:rPr lang="en-US" sz="7500" b="1" spc="7">
                <a:solidFill>
                  <a:srgbClr val="E65485"/>
                </a:solidFill>
                <a:latin typeface="Glacial Indifference Bold"/>
                <a:ea typeface="Glacial Indifference Bold"/>
                <a:cs typeface="Glacial Indifference Bold"/>
                <a:sym typeface="Glacial Indifference Bold"/>
              </a:rPr>
              <a:t>LEGALLY </a:t>
            </a:r>
            <a:r>
              <a:rPr lang="en-US" sz="7500" b="1" spc="7">
                <a:solidFill>
                  <a:srgbClr val="292A5A"/>
                </a:solidFill>
                <a:latin typeface="Glacial Indifference Bold"/>
                <a:ea typeface="Glacial Indifference Bold"/>
                <a:cs typeface="Glacial Indifference Bold"/>
                <a:sym typeface="Glacial Indifference Bold"/>
              </a:rPr>
              <a:t>BINDING</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FF6EA"/>
        </a:solidFill>
        <a:effectLst/>
      </p:bgPr>
    </p:bg>
    <p:spTree>
      <p:nvGrpSpPr>
        <p:cNvPr id="1" name=""/>
        <p:cNvGrpSpPr/>
        <p:nvPr/>
      </p:nvGrpSpPr>
      <p:grpSpPr>
        <a:xfrm>
          <a:off x="0" y="0"/>
          <a:ext cx="0" cy="0"/>
          <a:chOff x="0" y="0"/>
          <a:chExt cx="0" cy="0"/>
        </a:xfrm>
      </p:grpSpPr>
      <p:sp>
        <p:nvSpPr>
          <p:cNvPr id="2" name="AutoShape 2"/>
          <p:cNvSpPr/>
          <p:nvPr/>
        </p:nvSpPr>
        <p:spPr>
          <a:xfrm>
            <a:off x="11589837" y="9736180"/>
            <a:ext cx="6698163" cy="550820"/>
          </a:xfrm>
          <a:prstGeom prst="rect">
            <a:avLst/>
          </a:prstGeom>
          <a:solidFill>
            <a:srgbClr val="E65485"/>
          </a:solidFill>
        </p:spPr>
        <p:txBody>
          <a:bodyPr/>
          <a:lstStyle/>
          <a:p>
            <a:endParaRPr lang="en-GB"/>
          </a:p>
        </p:txBody>
      </p:sp>
      <p:sp>
        <p:nvSpPr>
          <p:cNvPr id="3" name="AutoShape 3"/>
          <p:cNvSpPr/>
          <p:nvPr/>
        </p:nvSpPr>
        <p:spPr>
          <a:xfrm>
            <a:off x="0" y="0"/>
            <a:ext cx="14417942" cy="771525"/>
          </a:xfrm>
          <a:prstGeom prst="rect">
            <a:avLst/>
          </a:prstGeom>
          <a:solidFill>
            <a:srgbClr val="292A5A"/>
          </a:solidFill>
        </p:spPr>
        <p:txBody>
          <a:bodyPr/>
          <a:lstStyle/>
          <a:p>
            <a:endParaRPr lang="en-GB"/>
          </a:p>
        </p:txBody>
      </p:sp>
      <p:sp>
        <p:nvSpPr>
          <p:cNvPr id="4" name="TextBox 4"/>
          <p:cNvSpPr txBox="1"/>
          <p:nvPr/>
        </p:nvSpPr>
        <p:spPr>
          <a:xfrm>
            <a:off x="1028700" y="2038350"/>
            <a:ext cx="11294368" cy="5619750"/>
          </a:xfrm>
          <a:prstGeom prst="rect">
            <a:avLst/>
          </a:prstGeom>
        </p:spPr>
        <p:txBody>
          <a:bodyPr lIns="0" tIns="0" rIns="0" bIns="0" rtlCol="0" anchor="t">
            <a:spAutoFit/>
          </a:bodyPr>
          <a:lstStyle/>
          <a:p>
            <a:pPr marL="647700" lvl="1" indent="-323850" algn="l">
              <a:lnSpc>
                <a:spcPts val="4950"/>
              </a:lnSpc>
              <a:buFont typeface="Arial"/>
              <a:buChar char="•"/>
            </a:pPr>
            <a:r>
              <a:rPr lang="en-US" sz="3000">
                <a:solidFill>
                  <a:srgbClr val="292A5A"/>
                </a:solidFill>
                <a:latin typeface="Glacial Indifference"/>
                <a:ea typeface="Glacial Indifference"/>
                <a:cs typeface="Glacial Indifference"/>
                <a:sym typeface="Glacial Indifference"/>
              </a:rPr>
              <a:t>Residential conveyancing only, first introduced 1990</a:t>
            </a:r>
          </a:p>
          <a:p>
            <a:pPr marL="647700" lvl="1" indent="-323850" algn="l">
              <a:lnSpc>
                <a:spcPts val="4950"/>
              </a:lnSpc>
              <a:buFont typeface="Arial"/>
              <a:buChar char="•"/>
            </a:pPr>
            <a:r>
              <a:rPr lang="en-US" sz="3000">
                <a:solidFill>
                  <a:srgbClr val="292A5A"/>
                </a:solidFill>
                <a:latin typeface="Glacial Indifference"/>
                <a:ea typeface="Glacial Indifference"/>
                <a:cs typeface="Glacial Indifference"/>
                <a:sym typeface="Glacial Indifference"/>
              </a:rPr>
              <a:t>Standardise the residential conveyancing process.</a:t>
            </a:r>
          </a:p>
          <a:p>
            <a:pPr marL="647700" lvl="1" indent="-323850" algn="l">
              <a:lnSpc>
                <a:spcPts val="4950"/>
              </a:lnSpc>
              <a:buFont typeface="Arial"/>
              <a:buChar char="•"/>
            </a:pPr>
            <a:r>
              <a:rPr lang="en-US" sz="3000">
                <a:solidFill>
                  <a:srgbClr val="292A5A"/>
                </a:solidFill>
                <a:latin typeface="Glacial Indifference"/>
                <a:ea typeface="Glacial Indifference"/>
                <a:cs typeface="Glacial Indifference"/>
                <a:sym typeface="Glacial Indifference"/>
              </a:rPr>
              <a:t>Set of instructions to conveyancers as to how to carry out a residential sale and purchase and is accompanied by a series of standard documents issued under the ‘TransAction’ brand. </a:t>
            </a:r>
          </a:p>
          <a:p>
            <a:pPr marL="647700" lvl="1" indent="-323850" algn="l">
              <a:lnSpc>
                <a:spcPts val="4950"/>
              </a:lnSpc>
              <a:buFont typeface="Arial"/>
              <a:buChar char="•"/>
            </a:pPr>
            <a:r>
              <a:rPr lang="en-US" sz="3000">
                <a:solidFill>
                  <a:srgbClr val="292A5A"/>
                </a:solidFill>
                <a:latin typeface="Glacial Indifference"/>
                <a:ea typeface="Glacial Indifference"/>
                <a:cs typeface="Glacial Indifference"/>
                <a:sym typeface="Glacial Indifference"/>
              </a:rPr>
              <a:t>Where the Protocol is used, the form of standard pre-contract enquiries to the seller that the seller’s solicitor will ask their client to complete for a freehold property is called a Property Information Form (TA06). </a:t>
            </a:r>
          </a:p>
        </p:txBody>
      </p:sp>
      <p:grpSp>
        <p:nvGrpSpPr>
          <p:cNvPr id="5" name="Group 5"/>
          <p:cNvGrpSpPr>
            <a:grpSpLocks noChangeAspect="1"/>
          </p:cNvGrpSpPr>
          <p:nvPr/>
        </p:nvGrpSpPr>
        <p:grpSpPr>
          <a:xfrm>
            <a:off x="12695102" y="2520315"/>
            <a:ext cx="4862410" cy="6737985"/>
            <a:chOff x="0" y="0"/>
            <a:chExt cx="4734560" cy="6560820"/>
          </a:xfrm>
        </p:grpSpPr>
        <p:sp>
          <p:nvSpPr>
            <p:cNvPr id="6" name="Freeform 6"/>
            <p:cNvSpPr/>
            <p:nvPr/>
          </p:nvSpPr>
          <p:spPr>
            <a:xfrm>
              <a:off x="36830" y="50800"/>
              <a:ext cx="4645660" cy="6473190"/>
            </a:xfrm>
            <a:custGeom>
              <a:avLst/>
              <a:gdLst/>
              <a:ahLst/>
              <a:cxnLst/>
              <a:rect l="l" t="t" r="r" b="b"/>
              <a:pathLst>
                <a:path w="4645660" h="6473190">
                  <a:moveTo>
                    <a:pt x="4368800" y="0"/>
                  </a:moveTo>
                  <a:lnTo>
                    <a:pt x="276860" y="0"/>
                  </a:lnTo>
                  <a:cubicBezTo>
                    <a:pt x="124460" y="0"/>
                    <a:pt x="0" y="123190"/>
                    <a:pt x="0" y="276860"/>
                  </a:cubicBezTo>
                  <a:lnTo>
                    <a:pt x="0" y="6196330"/>
                  </a:lnTo>
                  <a:cubicBezTo>
                    <a:pt x="0" y="6350000"/>
                    <a:pt x="124460" y="6473190"/>
                    <a:pt x="276860" y="6473190"/>
                  </a:cubicBezTo>
                  <a:lnTo>
                    <a:pt x="4368800" y="6473190"/>
                  </a:lnTo>
                  <a:cubicBezTo>
                    <a:pt x="4522470" y="6473190"/>
                    <a:pt x="4645660" y="6348730"/>
                    <a:pt x="4645660" y="6196330"/>
                  </a:cubicBezTo>
                  <a:lnTo>
                    <a:pt x="4645660" y="276860"/>
                  </a:lnTo>
                  <a:cubicBezTo>
                    <a:pt x="4645660" y="123190"/>
                    <a:pt x="4522470" y="0"/>
                    <a:pt x="4368800" y="0"/>
                  </a:cubicBezTo>
                  <a:close/>
                  <a:moveTo>
                    <a:pt x="4425950" y="6156960"/>
                  </a:moveTo>
                  <a:cubicBezTo>
                    <a:pt x="4425950" y="6212840"/>
                    <a:pt x="4380230" y="6258560"/>
                    <a:pt x="4324350" y="6258560"/>
                  </a:cubicBezTo>
                  <a:lnTo>
                    <a:pt x="321310" y="6258560"/>
                  </a:lnTo>
                  <a:cubicBezTo>
                    <a:pt x="265430" y="6258560"/>
                    <a:pt x="219710" y="6212840"/>
                    <a:pt x="219710" y="6156960"/>
                  </a:cubicBezTo>
                  <a:lnTo>
                    <a:pt x="219710" y="316230"/>
                  </a:lnTo>
                  <a:cubicBezTo>
                    <a:pt x="219710" y="260350"/>
                    <a:pt x="265430" y="214630"/>
                    <a:pt x="321310" y="214630"/>
                  </a:cubicBezTo>
                  <a:lnTo>
                    <a:pt x="4325620" y="214630"/>
                  </a:lnTo>
                  <a:cubicBezTo>
                    <a:pt x="4381500" y="214630"/>
                    <a:pt x="4427220" y="260350"/>
                    <a:pt x="4427220" y="316230"/>
                  </a:cubicBezTo>
                  <a:lnTo>
                    <a:pt x="4427220" y="6156960"/>
                  </a:lnTo>
                  <a:close/>
                </a:path>
              </a:pathLst>
            </a:custGeom>
            <a:solidFill>
              <a:srgbClr val="010101"/>
            </a:solidFill>
          </p:spPr>
          <p:txBody>
            <a:bodyPr/>
            <a:lstStyle/>
            <a:p>
              <a:endParaRPr lang="en-GB"/>
            </a:p>
          </p:txBody>
        </p:sp>
        <p:sp>
          <p:nvSpPr>
            <p:cNvPr id="7" name="Freeform 7"/>
            <p:cNvSpPr/>
            <p:nvPr/>
          </p:nvSpPr>
          <p:spPr>
            <a:xfrm>
              <a:off x="0" y="16511"/>
              <a:ext cx="4716780" cy="6544310"/>
            </a:xfrm>
            <a:custGeom>
              <a:avLst/>
              <a:gdLst/>
              <a:ahLst/>
              <a:cxnLst/>
              <a:rect l="l" t="t" r="r" b="b"/>
              <a:pathLst>
                <a:path w="4716780" h="6544310">
                  <a:moveTo>
                    <a:pt x="4395470" y="36829"/>
                  </a:moveTo>
                  <a:cubicBezTo>
                    <a:pt x="4552950" y="36829"/>
                    <a:pt x="4681220" y="165099"/>
                    <a:pt x="4681220" y="322579"/>
                  </a:cubicBezTo>
                  <a:lnTo>
                    <a:pt x="4681220" y="6222999"/>
                  </a:lnTo>
                  <a:cubicBezTo>
                    <a:pt x="4681220" y="6380479"/>
                    <a:pt x="4552950" y="6508750"/>
                    <a:pt x="4395470" y="6508750"/>
                  </a:cubicBezTo>
                  <a:lnTo>
                    <a:pt x="321310" y="6508750"/>
                  </a:lnTo>
                  <a:cubicBezTo>
                    <a:pt x="163830" y="6508750"/>
                    <a:pt x="35560" y="6380480"/>
                    <a:pt x="35560" y="6223000"/>
                  </a:cubicBezTo>
                  <a:lnTo>
                    <a:pt x="35560" y="322580"/>
                  </a:lnTo>
                  <a:cubicBezTo>
                    <a:pt x="35560" y="165100"/>
                    <a:pt x="163830" y="36830"/>
                    <a:pt x="321310" y="36830"/>
                  </a:cubicBezTo>
                  <a:lnTo>
                    <a:pt x="4395470" y="36830"/>
                  </a:lnTo>
                  <a:moveTo>
                    <a:pt x="4395470" y="0"/>
                  </a:moveTo>
                  <a:lnTo>
                    <a:pt x="321310" y="0"/>
                  </a:lnTo>
                  <a:cubicBezTo>
                    <a:pt x="143510" y="0"/>
                    <a:pt x="0" y="144780"/>
                    <a:pt x="0" y="322580"/>
                  </a:cubicBezTo>
                  <a:lnTo>
                    <a:pt x="0" y="6223000"/>
                  </a:lnTo>
                  <a:cubicBezTo>
                    <a:pt x="0" y="6400800"/>
                    <a:pt x="143510" y="6544309"/>
                    <a:pt x="321310" y="6544309"/>
                  </a:cubicBezTo>
                  <a:lnTo>
                    <a:pt x="4395470" y="6544309"/>
                  </a:lnTo>
                  <a:cubicBezTo>
                    <a:pt x="4573270" y="6544309"/>
                    <a:pt x="4716780" y="6400800"/>
                    <a:pt x="4716780" y="6223000"/>
                  </a:cubicBezTo>
                  <a:lnTo>
                    <a:pt x="4716780" y="322580"/>
                  </a:lnTo>
                  <a:cubicBezTo>
                    <a:pt x="4716780" y="144780"/>
                    <a:pt x="4573270" y="0"/>
                    <a:pt x="4395470" y="0"/>
                  </a:cubicBezTo>
                  <a:close/>
                </a:path>
              </a:pathLst>
            </a:custGeom>
            <a:solidFill>
              <a:srgbClr val="E9E8E9"/>
            </a:solidFill>
          </p:spPr>
          <p:txBody>
            <a:bodyPr/>
            <a:lstStyle/>
            <a:p>
              <a:endParaRPr lang="en-GB"/>
            </a:p>
          </p:txBody>
        </p:sp>
        <p:sp>
          <p:nvSpPr>
            <p:cNvPr id="8" name="Freeform 8"/>
            <p:cNvSpPr/>
            <p:nvPr/>
          </p:nvSpPr>
          <p:spPr>
            <a:xfrm>
              <a:off x="256540" y="265430"/>
              <a:ext cx="4207510" cy="6043930"/>
            </a:xfrm>
            <a:custGeom>
              <a:avLst/>
              <a:gdLst/>
              <a:ahLst/>
              <a:cxnLst/>
              <a:rect l="l" t="t" r="r" b="b"/>
              <a:pathLst>
                <a:path w="4207510" h="6043930">
                  <a:moveTo>
                    <a:pt x="4206240" y="5942330"/>
                  </a:moveTo>
                  <a:cubicBezTo>
                    <a:pt x="4206240" y="5998210"/>
                    <a:pt x="4160520" y="6043930"/>
                    <a:pt x="4104640" y="6043930"/>
                  </a:cubicBezTo>
                  <a:lnTo>
                    <a:pt x="101600" y="6043930"/>
                  </a:lnTo>
                  <a:cubicBezTo>
                    <a:pt x="45720" y="6043930"/>
                    <a:pt x="0" y="5998210"/>
                    <a:pt x="0" y="5942330"/>
                  </a:cubicBezTo>
                  <a:lnTo>
                    <a:pt x="0" y="101600"/>
                  </a:lnTo>
                  <a:cubicBezTo>
                    <a:pt x="0" y="45720"/>
                    <a:pt x="45720" y="0"/>
                    <a:pt x="101600" y="0"/>
                  </a:cubicBezTo>
                  <a:lnTo>
                    <a:pt x="4105910" y="0"/>
                  </a:lnTo>
                  <a:cubicBezTo>
                    <a:pt x="4161790" y="0"/>
                    <a:pt x="4207510" y="45720"/>
                    <a:pt x="4207510" y="101600"/>
                  </a:cubicBezTo>
                  <a:lnTo>
                    <a:pt x="4207510" y="5942330"/>
                  </a:lnTo>
                  <a:close/>
                </a:path>
              </a:pathLst>
            </a:custGeom>
            <a:blipFill>
              <a:blip r:embed="rId3"/>
              <a:stretch>
                <a:fillRect l="-5233" r="-5233"/>
              </a:stretch>
            </a:blipFill>
          </p:spPr>
          <p:txBody>
            <a:bodyPr/>
            <a:lstStyle/>
            <a:p>
              <a:endParaRPr lang="en-GB"/>
            </a:p>
          </p:txBody>
        </p:sp>
        <p:sp>
          <p:nvSpPr>
            <p:cNvPr id="9" name="Freeform 9"/>
            <p:cNvSpPr/>
            <p:nvPr/>
          </p:nvSpPr>
          <p:spPr>
            <a:xfrm>
              <a:off x="1951378" y="120589"/>
              <a:ext cx="79963" cy="76322"/>
            </a:xfrm>
            <a:custGeom>
              <a:avLst/>
              <a:gdLst/>
              <a:ahLst/>
              <a:cxnLst/>
              <a:rect l="l" t="t" r="r" b="b"/>
              <a:pathLst>
                <a:path w="79963" h="76322">
                  <a:moveTo>
                    <a:pt x="39982" y="61"/>
                  </a:moveTo>
                  <a:cubicBezTo>
                    <a:pt x="26330" y="0"/>
                    <a:pt x="13688" y="7248"/>
                    <a:pt x="6844" y="19062"/>
                  </a:cubicBezTo>
                  <a:cubicBezTo>
                    <a:pt x="0" y="30875"/>
                    <a:pt x="0" y="45447"/>
                    <a:pt x="6844" y="57260"/>
                  </a:cubicBezTo>
                  <a:cubicBezTo>
                    <a:pt x="13688" y="69074"/>
                    <a:pt x="26330" y="76322"/>
                    <a:pt x="39982" y="76261"/>
                  </a:cubicBezTo>
                  <a:cubicBezTo>
                    <a:pt x="53634" y="76322"/>
                    <a:pt x="66276" y="69074"/>
                    <a:pt x="73120" y="57260"/>
                  </a:cubicBezTo>
                  <a:cubicBezTo>
                    <a:pt x="79964" y="45447"/>
                    <a:pt x="79964" y="30875"/>
                    <a:pt x="73120" y="19062"/>
                  </a:cubicBezTo>
                  <a:cubicBezTo>
                    <a:pt x="66276" y="7248"/>
                    <a:pt x="53634" y="0"/>
                    <a:pt x="39982" y="61"/>
                  </a:cubicBezTo>
                  <a:close/>
                </a:path>
              </a:pathLst>
            </a:custGeom>
            <a:solidFill>
              <a:srgbClr val="333333"/>
            </a:solidFill>
          </p:spPr>
          <p:txBody>
            <a:bodyPr/>
            <a:lstStyle/>
            <a:p>
              <a:endParaRPr lang="en-GB"/>
            </a:p>
          </p:txBody>
        </p:sp>
        <p:sp>
          <p:nvSpPr>
            <p:cNvPr id="10" name="Freeform 10"/>
            <p:cNvSpPr/>
            <p:nvPr/>
          </p:nvSpPr>
          <p:spPr>
            <a:xfrm>
              <a:off x="2119473" y="104052"/>
              <a:ext cx="114614" cy="109395"/>
            </a:xfrm>
            <a:custGeom>
              <a:avLst/>
              <a:gdLst/>
              <a:ahLst/>
              <a:cxnLst/>
              <a:rect l="l" t="t" r="r" b="b"/>
              <a:pathLst>
                <a:path w="114614" h="109395">
                  <a:moveTo>
                    <a:pt x="57307" y="88"/>
                  </a:moveTo>
                  <a:cubicBezTo>
                    <a:pt x="37739" y="0"/>
                    <a:pt x="19619" y="10390"/>
                    <a:pt x="9809" y="27322"/>
                  </a:cubicBezTo>
                  <a:cubicBezTo>
                    <a:pt x="0" y="44255"/>
                    <a:pt x="0" y="65141"/>
                    <a:pt x="9809" y="82074"/>
                  </a:cubicBezTo>
                  <a:cubicBezTo>
                    <a:pt x="19619" y="99006"/>
                    <a:pt x="37739" y="109396"/>
                    <a:pt x="57307" y="109308"/>
                  </a:cubicBezTo>
                  <a:cubicBezTo>
                    <a:pt x="76875" y="109396"/>
                    <a:pt x="94995" y="99006"/>
                    <a:pt x="104804" y="82074"/>
                  </a:cubicBezTo>
                  <a:cubicBezTo>
                    <a:pt x="114614" y="65141"/>
                    <a:pt x="114614" y="44255"/>
                    <a:pt x="104804" y="27322"/>
                  </a:cubicBezTo>
                  <a:cubicBezTo>
                    <a:pt x="94995" y="10390"/>
                    <a:pt x="76875" y="0"/>
                    <a:pt x="57307" y="88"/>
                  </a:cubicBezTo>
                  <a:close/>
                </a:path>
              </a:pathLst>
            </a:custGeom>
            <a:solidFill>
              <a:srgbClr val="333333"/>
            </a:solidFill>
          </p:spPr>
          <p:txBody>
            <a:bodyPr/>
            <a:lstStyle/>
            <a:p>
              <a:endParaRPr lang="en-GB"/>
            </a:p>
          </p:txBody>
        </p:sp>
        <p:sp>
          <p:nvSpPr>
            <p:cNvPr id="11" name="Freeform 11"/>
            <p:cNvSpPr/>
            <p:nvPr/>
          </p:nvSpPr>
          <p:spPr>
            <a:xfrm>
              <a:off x="2328944" y="128221"/>
              <a:ext cx="63971" cy="61058"/>
            </a:xfrm>
            <a:custGeom>
              <a:avLst/>
              <a:gdLst/>
              <a:ahLst/>
              <a:cxnLst/>
              <a:rect l="l" t="t" r="r" b="b"/>
              <a:pathLst>
                <a:path w="63971" h="61058">
                  <a:moveTo>
                    <a:pt x="31986" y="49"/>
                  </a:moveTo>
                  <a:cubicBezTo>
                    <a:pt x="21064" y="0"/>
                    <a:pt x="10951" y="5799"/>
                    <a:pt x="5476" y="15250"/>
                  </a:cubicBezTo>
                  <a:cubicBezTo>
                    <a:pt x="0" y="24700"/>
                    <a:pt x="0" y="36358"/>
                    <a:pt x="5476" y="45808"/>
                  </a:cubicBezTo>
                  <a:cubicBezTo>
                    <a:pt x="10951" y="55259"/>
                    <a:pt x="21064" y="61058"/>
                    <a:pt x="31986" y="61009"/>
                  </a:cubicBezTo>
                  <a:cubicBezTo>
                    <a:pt x="42908" y="61058"/>
                    <a:pt x="53021" y="55259"/>
                    <a:pt x="58496" y="45808"/>
                  </a:cubicBezTo>
                  <a:cubicBezTo>
                    <a:pt x="63971" y="36358"/>
                    <a:pt x="63971" y="24700"/>
                    <a:pt x="58496" y="15250"/>
                  </a:cubicBezTo>
                  <a:cubicBezTo>
                    <a:pt x="53021" y="5799"/>
                    <a:pt x="42908" y="0"/>
                    <a:pt x="31986" y="49"/>
                  </a:cubicBezTo>
                  <a:close/>
                </a:path>
              </a:pathLst>
            </a:custGeom>
            <a:solidFill>
              <a:srgbClr val="333333"/>
            </a:solidFill>
          </p:spPr>
          <p:txBody>
            <a:bodyPr/>
            <a:lstStyle/>
            <a:p>
              <a:endParaRPr lang="en-GB"/>
            </a:p>
          </p:txBody>
        </p:sp>
        <p:sp>
          <p:nvSpPr>
            <p:cNvPr id="12" name="Freeform 12"/>
            <p:cNvSpPr/>
            <p:nvPr/>
          </p:nvSpPr>
          <p:spPr>
            <a:xfrm>
              <a:off x="2346270" y="144758"/>
              <a:ext cx="29320" cy="27985"/>
            </a:xfrm>
            <a:custGeom>
              <a:avLst/>
              <a:gdLst/>
              <a:ahLst/>
              <a:cxnLst/>
              <a:rect l="l" t="t" r="r" b="b"/>
              <a:pathLst>
                <a:path w="29320" h="27985">
                  <a:moveTo>
                    <a:pt x="14660" y="22"/>
                  </a:moveTo>
                  <a:cubicBezTo>
                    <a:pt x="9654" y="0"/>
                    <a:pt x="5019" y="2657"/>
                    <a:pt x="2509" y="6989"/>
                  </a:cubicBezTo>
                  <a:cubicBezTo>
                    <a:pt x="0" y="11320"/>
                    <a:pt x="0" y="16664"/>
                    <a:pt x="2509" y="20995"/>
                  </a:cubicBezTo>
                  <a:cubicBezTo>
                    <a:pt x="5019" y="25327"/>
                    <a:pt x="9654" y="27984"/>
                    <a:pt x="14660" y="27962"/>
                  </a:cubicBezTo>
                  <a:cubicBezTo>
                    <a:pt x="19666" y="27984"/>
                    <a:pt x="24301" y="25327"/>
                    <a:pt x="26811" y="20995"/>
                  </a:cubicBezTo>
                  <a:cubicBezTo>
                    <a:pt x="29320" y="16664"/>
                    <a:pt x="29320" y="11320"/>
                    <a:pt x="26811" y="6989"/>
                  </a:cubicBezTo>
                  <a:cubicBezTo>
                    <a:pt x="24301" y="2657"/>
                    <a:pt x="19666" y="0"/>
                    <a:pt x="14660" y="22"/>
                  </a:cubicBezTo>
                  <a:close/>
                </a:path>
              </a:pathLst>
            </a:custGeom>
            <a:solidFill>
              <a:srgbClr val="E9E8E9"/>
            </a:solidFill>
          </p:spPr>
          <p:txBody>
            <a:bodyPr/>
            <a:lstStyle/>
            <a:p>
              <a:endParaRPr lang="en-GB"/>
            </a:p>
          </p:txBody>
        </p:sp>
        <p:sp>
          <p:nvSpPr>
            <p:cNvPr id="13" name="Freeform 13"/>
            <p:cNvSpPr/>
            <p:nvPr/>
          </p:nvSpPr>
          <p:spPr>
            <a:xfrm>
              <a:off x="2344044" y="144768"/>
              <a:ext cx="15993" cy="15264"/>
            </a:xfrm>
            <a:custGeom>
              <a:avLst/>
              <a:gdLst/>
              <a:ahLst/>
              <a:cxnLst/>
              <a:rect l="l" t="t" r="r" b="b"/>
              <a:pathLst>
                <a:path w="15993" h="15264">
                  <a:moveTo>
                    <a:pt x="7996" y="12"/>
                  </a:moveTo>
                  <a:cubicBezTo>
                    <a:pt x="5266" y="0"/>
                    <a:pt x="2737" y="1449"/>
                    <a:pt x="1368" y="3812"/>
                  </a:cubicBezTo>
                  <a:cubicBezTo>
                    <a:pt x="0" y="6175"/>
                    <a:pt x="0" y="9089"/>
                    <a:pt x="1368" y="11452"/>
                  </a:cubicBezTo>
                  <a:cubicBezTo>
                    <a:pt x="2737" y="13815"/>
                    <a:pt x="5266" y="15264"/>
                    <a:pt x="7996" y="15252"/>
                  </a:cubicBezTo>
                  <a:cubicBezTo>
                    <a:pt x="10726" y="15264"/>
                    <a:pt x="13255" y="13815"/>
                    <a:pt x="14623" y="11452"/>
                  </a:cubicBezTo>
                  <a:cubicBezTo>
                    <a:pt x="15992" y="9089"/>
                    <a:pt x="15992" y="6175"/>
                    <a:pt x="14623" y="3812"/>
                  </a:cubicBezTo>
                  <a:cubicBezTo>
                    <a:pt x="13255" y="1449"/>
                    <a:pt x="10726" y="0"/>
                    <a:pt x="7996" y="12"/>
                  </a:cubicBezTo>
                  <a:close/>
                </a:path>
              </a:pathLst>
            </a:custGeom>
            <a:solidFill>
              <a:srgbClr val="010101"/>
            </a:solidFill>
          </p:spPr>
          <p:txBody>
            <a:bodyPr/>
            <a:lstStyle/>
            <a:p>
              <a:endParaRPr lang="en-GB"/>
            </a:p>
          </p:txBody>
        </p:sp>
        <p:sp>
          <p:nvSpPr>
            <p:cNvPr id="14" name="Freeform 14"/>
            <p:cNvSpPr/>
            <p:nvPr/>
          </p:nvSpPr>
          <p:spPr>
            <a:xfrm>
              <a:off x="4716780" y="534670"/>
              <a:ext cx="19050" cy="278130"/>
            </a:xfrm>
            <a:custGeom>
              <a:avLst/>
              <a:gdLst/>
              <a:ahLst/>
              <a:cxnLst/>
              <a:rect l="l" t="t" r="r" b="b"/>
              <a:pathLst>
                <a:path w="19050" h="278130">
                  <a:moveTo>
                    <a:pt x="0" y="0"/>
                  </a:moveTo>
                  <a:lnTo>
                    <a:pt x="0" y="278130"/>
                  </a:lnTo>
                  <a:cubicBezTo>
                    <a:pt x="19050" y="278130"/>
                    <a:pt x="16510" y="262890"/>
                    <a:pt x="16510" y="243840"/>
                  </a:cubicBezTo>
                  <a:lnTo>
                    <a:pt x="16510" y="35560"/>
                  </a:lnTo>
                  <a:cubicBezTo>
                    <a:pt x="16510" y="16510"/>
                    <a:pt x="19050" y="0"/>
                    <a:pt x="0" y="0"/>
                  </a:cubicBezTo>
                  <a:close/>
                </a:path>
              </a:pathLst>
            </a:custGeom>
            <a:solidFill>
              <a:srgbClr val="BCBCBB"/>
            </a:solidFill>
          </p:spPr>
          <p:txBody>
            <a:bodyPr/>
            <a:lstStyle/>
            <a:p>
              <a:endParaRPr lang="en-GB"/>
            </a:p>
          </p:txBody>
        </p:sp>
        <p:sp>
          <p:nvSpPr>
            <p:cNvPr id="15" name="Freeform 15"/>
            <p:cNvSpPr/>
            <p:nvPr/>
          </p:nvSpPr>
          <p:spPr>
            <a:xfrm>
              <a:off x="4716780" y="861060"/>
              <a:ext cx="19050" cy="278130"/>
            </a:xfrm>
            <a:custGeom>
              <a:avLst/>
              <a:gdLst/>
              <a:ahLst/>
              <a:cxnLst/>
              <a:rect l="l" t="t" r="r" b="b"/>
              <a:pathLst>
                <a:path w="19050" h="278130">
                  <a:moveTo>
                    <a:pt x="0" y="0"/>
                  </a:moveTo>
                  <a:lnTo>
                    <a:pt x="0" y="278130"/>
                  </a:lnTo>
                  <a:cubicBezTo>
                    <a:pt x="19050" y="278130"/>
                    <a:pt x="16510" y="262890"/>
                    <a:pt x="16510" y="243840"/>
                  </a:cubicBezTo>
                  <a:lnTo>
                    <a:pt x="16510" y="35560"/>
                  </a:lnTo>
                  <a:cubicBezTo>
                    <a:pt x="16510" y="16510"/>
                    <a:pt x="19050" y="0"/>
                    <a:pt x="0" y="0"/>
                  </a:cubicBezTo>
                  <a:close/>
                </a:path>
              </a:pathLst>
            </a:custGeom>
            <a:solidFill>
              <a:srgbClr val="BCBCBB"/>
            </a:solidFill>
          </p:spPr>
          <p:txBody>
            <a:bodyPr/>
            <a:lstStyle/>
            <a:p>
              <a:endParaRPr lang="en-GB"/>
            </a:p>
          </p:txBody>
        </p:sp>
        <p:sp>
          <p:nvSpPr>
            <p:cNvPr id="16" name="Freeform 16"/>
            <p:cNvSpPr/>
            <p:nvPr/>
          </p:nvSpPr>
          <p:spPr>
            <a:xfrm>
              <a:off x="4064000" y="-2540"/>
              <a:ext cx="320040" cy="19050"/>
            </a:xfrm>
            <a:custGeom>
              <a:avLst/>
              <a:gdLst/>
              <a:ahLst/>
              <a:cxnLst/>
              <a:rect l="l" t="t" r="r" b="b"/>
              <a:pathLst>
                <a:path w="320040" h="19050">
                  <a:moveTo>
                    <a:pt x="0" y="19050"/>
                  </a:moveTo>
                  <a:lnTo>
                    <a:pt x="320040" y="19050"/>
                  </a:lnTo>
                  <a:cubicBezTo>
                    <a:pt x="320040" y="0"/>
                    <a:pt x="304800" y="2540"/>
                    <a:pt x="285750" y="2540"/>
                  </a:cubicBezTo>
                  <a:lnTo>
                    <a:pt x="34290" y="2540"/>
                  </a:lnTo>
                  <a:cubicBezTo>
                    <a:pt x="15240" y="2540"/>
                    <a:pt x="0" y="0"/>
                    <a:pt x="0" y="19050"/>
                  </a:cubicBezTo>
                  <a:close/>
                </a:path>
              </a:pathLst>
            </a:custGeom>
            <a:solidFill>
              <a:srgbClr val="BCBCBB"/>
            </a:solidFill>
          </p:spPr>
          <p:txBody>
            <a:bodyPr/>
            <a:lstStyle/>
            <a:p>
              <a:endParaRPr lang="en-GB"/>
            </a:p>
          </p:txBody>
        </p:sp>
      </p:grpSp>
      <p:sp>
        <p:nvSpPr>
          <p:cNvPr id="17" name="TextBox 17"/>
          <p:cNvSpPr txBox="1"/>
          <p:nvPr/>
        </p:nvSpPr>
        <p:spPr>
          <a:xfrm>
            <a:off x="1028700" y="585155"/>
            <a:ext cx="16230600" cy="1325241"/>
          </a:xfrm>
          <a:prstGeom prst="rect">
            <a:avLst/>
          </a:prstGeom>
        </p:spPr>
        <p:txBody>
          <a:bodyPr lIns="0" tIns="0" rIns="0" bIns="0" rtlCol="0" anchor="t">
            <a:spAutoFit/>
          </a:bodyPr>
          <a:lstStyle/>
          <a:p>
            <a:pPr algn="just">
              <a:lnSpc>
                <a:spcPts val="11600"/>
              </a:lnSpc>
            </a:pPr>
            <a:r>
              <a:rPr lang="en-US" sz="5800" b="1" spc="5">
                <a:solidFill>
                  <a:srgbClr val="E65485"/>
                </a:solidFill>
                <a:latin typeface="Glacial Indifference Bold"/>
                <a:ea typeface="Glacial Indifference Bold"/>
                <a:cs typeface="Glacial Indifference Bold"/>
                <a:sym typeface="Glacial Indifference Bold"/>
              </a:rPr>
              <a:t>THE LAW SOCIETY </a:t>
            </a:r>
            <a:r>
              <a:rPr lang="en-US" sz="5800" b="1" spc="5">
                <a:solidFill>
                  <a:srgbClr val="292A5A"/>
                </a:solidFill>
                <a:latin typeface="Glacial Indifference Bold"/>
                <a:ea typeface="Glacial Indifference Bold"/>
                <a:cs typeface="Glacial Indifference Bold"/>
                <a:sym typeface="Glacial Indifference Bold"/>
              </a:rPr>
              <a:t>CONVEYANCING PROTOCOL</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FF6EA"/>
        </a:solidFill>
        <a:effectLst/>
      </p:bgPr>
    </p:bg>
    <p:spTree>
      <p:nvGrpSpPr>
        <p:cNvPr id="1" name=""/>
        <p:cNvGrpSpPr/>
        <p:nvPr/>
      </p:nvGrpSpPr>
      <p:grpSpPr>
        <a:xfrm>
          <a:off x="0" y="0"/>
          <a:ext cx="0" cy="0"/>
          <a:chOff x="0" y="0"/>
          <a:chExt cx="0" cy="0"/>
        </a:xfrm>
      </p:grpSpPr>
      <p:sp>
        <p:nvSpPr>
          <p:cNvPr id="2" name="AutoShape 2"/>
          <p:cNvSpPr/>
          <p:nvPr/>
        </p:nvSpPr>
        <p:spPr>
          <a:xfrm>
            <a:off x="11589837" y="9736180"/>
            <a:ext cx="6698163" cy="550820"/>
          </a:xfrm>
          <a:prstGeom prst="rect">
            <a:avLst/>
          </a:prstGeom>
          <a:solidFill>
            <a:srgbClr val="E65485"/>
          </a:solidFill>
        </p:spPr>
        <p:txBody>
          <a:bodyPr/>
          <a:lstStyle/>
          <a:p>
            <a:endParaRPr lang="en-GB"/>
          </a:p>
        </p:txBody>
      </p:sp>
      <p:sp>
        <p:nvSpPr>
          <p:cNvPr id="3" name="AutoShape 3"/>
          <p:cNvSpPr/>
          <p:nvPr/>
        </p:nvSpPr>
        <p:spPr>
          <a:xfrm>
            <a:off x="0" y="0"/>
            <a:ext cx="14417942" cy="771525"/>
          </a:xfrm>
          <a:prstGeom prst="rect">
            <a:avLst/>
          </a:prstGeom>
          <a:solidFill>
            <a:srgbClr val="292A5A"/>
          </a:solidFill>
        </p:spPr>
        <p:txBody>
          <a:bodyPr/>
          <a:lstStyle/>
          <a:p>
            <a:endParaRPr lang="en-GB"/>
          </a:p>
        </p:txBody>
      </p:sp>
      <p:sp>
        <p:nvSpPr>
          <p:cNvPr id="4" name="Freeform 4"/>
          <p:cNvSpPr/>
          <p:nvPr/>
        </p:nvSpPr>
        <p:spPr>
          <a:xfrm>
            <a:off x="11589837" y="3438258"/>
            <a:ext cx="6698163" cy="4219842"/>
          </a:xfrm>
          <a:custGeom>
            <a:avLst/>
            <a:gdLst/>
            <a:ahLst/>
            <a:cxnLst/>
            <a:rect l="l" t="t" r="r" b="b"/>
            <a:pathLst>
              <a:path w="6698163" h="4219842">
                <a:moveTo>
                  <a:pt x="0" y="0"/>
                </a:moveTo>
                <a:lnTo>
                  <a:pt x="6698163" y="0"/>
                </a:lnTo>
                <a:lnTo>
                  <a:pt x="6698163" y="4219842"/>
                </a:lnTo>
                <a:lnTo>
                  <a:pt x="0" y="4219842"/>
                </a:lnTo>
                <a:lnTo>
                  <a:pt x="0" y="0"/>
                </a:lnTo>
                <a:close/>
              </a:path>
            </a:pathLst>
          </a:custGeom>
          <a:blipFill>
            <a:blip r:embed="rId3"/>
            <a:stretch>
              <a:fillRect/>
            </a:stretch>
          </a:blipFill>
        </p:spPr>
        <p:txBody>
          <a:bodyPr/>
          <a:lstStyle/>
          <a:p>
            <a:endParaRPr lang="en-GB"/>
          </a:p>
        </p:txBody>
      </p:sp>
      <p:sp>
        <p:nvSpPr>
          <p:cNvPr id="5" name="TextBox 5"/>
          <p:cNvSpPr txBox="1"/>
          <p:nvPr/>
        </p:nvSpPr>
        <p:spPr>
          <a:xfrm>
            <a:off x="1028700" y="2038350"/>
            <a:ext cx="10561137" cy="5619750"/>
          </a:xfrm>
          <a:prstGeom prst="rect">
            <a:avLst/>
          </a:prstGeom>
        </p:spPr>
        <p:txBody>
          <a:bodyPr lIns="0" tIns="0" rIns="0" bIns="0" rtlCol="0" anchor="t">
            <a:spAutoFit/>
          </a:bodyPr>
          <a:lstStyle/>
          <a:p>
            <a:pPr marL="647700" lvl="1" indent="-323850" algn="l">
              <a:lnSpc>
                <a:spcPts val="4950"/>
              </a:lnSpc>
              <a:buFont typeface="Arial"/>
              <a:buChar char="•"/>
            </a:pPr>
            <a:r>
              <a:rPr lang="en-US" sz="3000">
                <a:solidFill>
                  <a:srgbClr val="292A5A"/>
                </a:solidFill>
                <a:latin typeface="Glacial Indifference"/>
                <a:ea typeface="Glacial Indifference"/>
                <a:cs typeface="Glacial Indifference"/>
                <a:sym typeface="Glacial Indifference"/>
              </a:rPr>
              <a:t>All firms that undertake residential conveyancing and want to be members of The Law Society’s Conveyancing Quality Scheme (‘CQS’) are required to comply with the Protocol, a Client Service Charter and mandatory training and enforcement procedures. </a:t>
            </a:r>
          </a:p>
          <a:p>
            <a:pPr marL="647700" lvl="1" indent="-323850" algn="l">
              <a:lnSpc>
                <a:spcPts val="4950"/>
              </a:lnSpc>
              <a:buFont typeface="Arial"/>
              <a:buChar char="•"/>
            </a:pPr>
            <a:r>
              <a:rPr lang="en-US" sz="3000">
                <a:solidFill>
                  <a:srgbClr val="292A5A"/>
                </a:solidFill>
                <a:latin typeface="Glacial Indifference"/>
                <a:ea typeface="Glacial Indifference"/>
                <a:cs typeface="Glacial Indifference"/>
                <a:sym typeface="Glacial Indifference"/>
              </a:rPr>
              <a:t>Membership of the CQS is essential for any firm wanting to be on the panels of solicitors approved by the residential mortgage lenders to act for lenders where the buyer is taking out a mortgage. </a:t>
            </a:r>
          </a:p>
        </p:txBody>
      </p:sp>
      <p:sp>
        <p:nvSpPr>
          <p:cNvPr id="6" name="TextBox 6"/>
          <p:cNvSpPr txBox="1"/>
          <p:nvPr/>
        </p:nvSpPr>
        <p:spPr>
          <a:xfrm>
            <a:off x="1028700" y="319087"/>
            <a:ext cx="16230600" cy="1724025"/>
          </a:xfrm>
          <a:prstGeom prst="rect">
            <a:avLst/>
          </a:prstGeom>
        </p:spPr>
        <p:txBody>
          <a:bodyPr lIns="0" tIns="0" rIns="0" bIns="0" rtlCol="0" anchor="t">
            <a:spAutoFit/>
          </a:bodyPr>
          <a:lstStyle/>
          <a:p>
            <a:pPr algn="just">
              <a:lnSpc>
                <a:spcPts val="15000"/>
              </a:lnSpc>
            </a:pPr>
            <a:r>
              <a:rPr lang="en-US" sz="7500" b="1" spc="7">
                <a:solidFill>
                  <a:srgbClr val="E65485"/>
                </a:solidFill>
                <a:latin typeface="Glacial Indifference Bold"/>
                <a:ea typeface="Glacial Indifference Bold"/>
                <a:cs typeface="Glacial Indifference Bold"/>
                <a:sym typeface="Glacial Indifference Bold"/>
              </a:rPr>
              <a:t>QUALITY </a:t>
            </a:r>
            <a:r>
              <a:rPr lang="en-US" sz="7500" b="1" spc="7">
                <a:solidFill>
                  <a:srgbClr val="292A5A"/>
                </a:solidFill>
                <a:latin typeface="Glacial Indifference Bold"/>
                <a:ea typeface="Glacial Indifference Bold"/>
                <a:cs typeface="Glacial Indifference Bold"/>
                <a:sym typeface="Glacial Indifference Bold"/>
              </a:rPr>
              <a:t>CONVEYANCING</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624420-9AC7-5EB2-574D-AE5E0589E8F3}"/>
            </a:ext>
          </a:extLst>
        </p:cNvPr>
        <p:cNvGrpSpPr/>
        <p:nvPr/>
      </p:nvGrpSpPr>
      <p:grpSpPr>
        <a:xfrm>
          <a:off x="0" y="0"/>
          <a:ext cx="0" cy="0"/>
          <a:chOff x="0" y="0"/>
          <a:chExt cx="0" cy="0"/>
        </a:xfrm>
      </p:grpSpPr>
      <p:sp>
        <p:nvSpPr>
          <p:cNvPr id="4" name="TextBox 4">
            <a:extLst>
              <a:ext uri="{FF2B5EF4-FFF2-40B4-BE49-F238E27FC236}">
                <a16:creationId xmlns:a16="http://schemas.microsoft.com/office/drawing/2014/main" id="{0B32B003-8D52-AE20-5841-806E6E5E119A}"/>
              </a:ext>
            </a:extLst>
          </p:cNvPr>
          <p:cNvSpPr txBox="1"/>
          <p:nvPr/>
        </p:nvSpPr>
        <p:spPr>
          <a:xfrm>
            <a:off x="283280" y="1257300"/>
            <a:ext cx="17035640" cy="1971694"/>
          </a:xfrm>
          <a:prstGeom prst="rect">
            <a:avLst/>
          </a:prstGeom>
        </p:spPr>
        <p:txBody>
          <a:bodyPr lIns="0" tIns="0" rIns="0" bIns="0" rtlCol="0" anchor="t">
            <a:spAutoFit/>
          </a:bodyPr>
          <a:lstStyle/>
          <a:p>
            <a:pPr marL="690879" lvl="1" indent="-345439">
              <a:lnSpc>
                <a:spcPts val="5279"/>
              </a:lnSpc>
              <a:buFont typeface="Arial"/>
              <a:buChar char="•"/>
            </a:pPr>
            <a:r>
              <a:rPr lang="en-US" sz="2800" dirty="0">
                <a:solidFill>
                  <a:srgbClr val="292A5A"/>
                </a:solidFill>
                <a:latin typeface="Glacial Indifference"/>
                <a:ea typeface="Glacial Indifference"/>
                <a:cs typeface="Glacial Indifference"/>
                <a:sym typeface="Glacial Indifference"/>
              </a:rPr>
              <a:t>First question (buyer or seller) can we act on behalf of this client/deliver their instructions?</a:t>
            </a:r>
          </a:p>
          <a:p>
            <a:pPr marL="690879" lvl="1" indent="-345439">
              <a:lnSpc>
                <a:spcPts val="5279"/>
              </a:lnSpc>
              <a:buFont typeface="Arial"/>
              <a:buChar char="•"/>
            </a:pPr>
            <a:r>
              <a:rPr lang="en-US" sz="2800" dirty="0">
                <a:solidFill>
                  <a:srgbClr val="292A5A"/>
                </a:solidFill>
                <a:latin typeface="Glacial Indifference"/>
                <a:ea typeface="Glacial Indifference"/>
                <a:cs typeface="Glacial Indifference"/>
                <a:sym typeface="Glacial Indifference"/>
              </a:rPr>
              <a:t>Detailed instructions usually taken, and conflict of interest checks:</a:t>
            </a:r>
          </a:p>
          <a:p>
            <a:pPr marL="690879" lvl="1" indent="-345439" algn="l">
              <a:lnSpc>
                <a:spcPts val="5279"/>
              </a:lnSpc>
              <a:buFont typeface="Arial"/>
              <a:buChar char="•"/>
            </a:pPr>
            <a:r>
              <a:rPr lang="en-US" sz="2800" dirty="0">
                <a:solidFill>
                  <a:srgbClr val="292A5A"/>
                </a:solidFill>
                <a:latin typeface="Glacial Indifference"/>
                <a:ea typeface="Glacial Indifference"/>
                <a:cs typeface="Glacial Indifference"/>
                <a:sym typeface="Glacial Indifference"/>
              </a:rPr>
              <a:t>Instructions from all clients (all co-owners if applicable) about:</a:t>
            </a:r>
          </a:p>
        </p:txBody>
      </p:sp>
      <p:sp>
        <p:nvSpPr>
          <p:cNvPr id="5" name="TextBox 5">
            <a:extLst>
              <a:ext uri="{FF2B5EF4-FFF2-40B4-BE49-F238E27FC236}">
                <a16:creationId xmlns:a16="http://schemas.microsoft.com/office/drawing/2014/main" id="{19BBFFF1-01BB-34D6-F090-99B27D816AB2}"/>
              </a:ext>
            </a:extLst>
          </p:cNvPr>
          <p:cNvSpPr txBox="1"/>
          <p:nvPr/>
        </p:nvSpPr>
        <p:spPr>
          <a:xfrm>
            <a:off x="685800" y="384088"/>
            <a:ext cx="16230600" cy="923330"/>
          </a:xfrm>
          <a:prstGeom prst="rect">
            <a:avLst/>
          </a:prstGeom>
        </p:spPr>
        <p:txBody>
          <a:bodyPr lIns="0" tIns="0" rIns="0" bIns="0" rtlCol="0" anchor="t">
            <a:spAutoFit/>
          </a:bodyPr>
          <a:lstStyle/>
          <a:p>
            <a:pPr algn="just"/>
            <a:r>
              <a:rPr lang="en-US" sz="6000" b="1" spc="7" dirty="0">
                <a:solidFill>
                  <a:srgbClr val="E65485"/>
                </a:solidFill>
                <a:latin typeface="Glacial Indifference Bold"/>
                <a:ea typeface="Glacial Indifference Bold"/>
                <a:cs typeface="Glacial Indifference Bold"/>
                <a:sym typeface="Glacial Indifference Bold"/>
              </a:rPr>
              <a:t>INITIAL INSTRUCTIONS: </a:t>
            </a:r>
            <a:r>
              <a:rPr lang="en-US" sz="6000" b="1" spc="7" dirty="0">
                <a:solidFill>
                  <a:srgbClr val="292A5A"/>
                </a:solidFill>
                <a:latin typeface="Glacial Indifference Bold"/>
                <a:ea typeface="Glacial Indifference Bold"/>
                <a:cs typeface="Glacial Indifference Bold"/>
                <a:sym typeface="Glacial Indifference Bold"/>
              </a:rPr>
              <a:t>SELLER</a:t>
            </a:r>
          </a:p>
        </p:txBody>
      </p:sp>
      <p:sp>
        <p:nvSpPr>
          <p:cNvPr id="2" name="Content Placeholder 2">
            <a:extLst>
              <a:ext uri="{FF2B5EF4-FFF2-40B4-BE49-F238E27FC236}">
                <a16:creationId xmlns:a16="http://schemas.microsoft.com/office/drawing/2014/main" id="{051C416D-9D27-75C6-73BB-70E8C6F7634C}"/>
              </a:ext>
            </a:extLst>
          </p:cNvPr>
          <p:cNvSpPr txBox="1">
            <a:spLocks/>
          </p:cNvSpPr>
          <p:nvPr/>
        </p:nvSpPr>
        <p:spPr>
          <a:xfrm>
            <a:off x="283280" y="3390899"/>
            <a:ext cx="8001000" cy="6553201"/>
          </a:xfrm>
          <a:prstGeom prst="rect">
            <a:avLst/>
          </a:prstGeom>
          <a:ln w="38100">
            <a:solidFill>
              <a:schemeClr val="tx1"/>
            </a:solidFill>
          </a:ln>
        </p:spPr>
        <p:txBody>
          <a:bodyPr>
            <a:normAutofit fontScale="70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777253" lvl="2" indent="-259084">
              <a:lnSpc>
                <a:spcPts val="2970"/>
              </a:lnSpc>
              <a:buFont typeface="Arial"/>
              <a:buChar char="⚬"/>
            </a:pPr>
            <a:r>
              <a:rPr lang="en-US" sz="3200" dirty="0">
                <a:solidFill>
                  <a:srgbClr val="292A5A"/>
                </a:solidFill>
                <a:latin typeface="Glacial Indifference"/>
                <a:ea typeface="Glacial Indifference"/>
                <a:cs typeface="Glacial Indifference"/>
                <a:sym typeface="Glacial Indifference"/>
              </a:rPr>
              <a:t>full names and addresses of the sellers;</a:t>
            </a:r>
          </a:p>
          <a:p>
            <a:pPr marL="777253" lvl="2" indent="-259084">
              <a:lnSpc>
                <a:spcPts val="2970"/>
              </a:lnSpc>
              <a:buFont typeface="Arial"/>
              <a:buChar char="⚬"/>
            </a:pPr>
            <a:r>
              <a:rPr lang="en-US" sz="3200" dirty="0">
                <a:solidFill>
                  <a:srgbClr val="292A5A"/>
                </a:solidFill>
                <a:latin typeface="Glacial Indifference"/>
                <a:ea typeface="Glacial Indifference"/>
                <a:cs typeface="Glacial Indifference"/>
                <a:sym typeface="Glacial Indifference"/>
              </a:rPr>
              <a:t>contact details for clients (e.g. telephone and email address);</a:t>
            </a:r>
          </a:p>
          <a:p>
            <a:pPr marL="777253" lvl="2" indent="-259084">
              <a:lnSpc>
                <a:spcPts val="2970"/>
              </a:lnSpc>
              <a:buFont typeface="Arial"/>
              <a:buChar char="⚬"/>
            </a:pPr>
            <a:r>
              <a:rPr lang="en-US" sz="3200" dirty="0">
                <a:solidFill>
                  <a:srgbClr val="292A5A"/>
                </a:solidFill>
                <a:latin typeface="Glacial Indifference"/>
                <a:ea typeface="Glacial Indifference"/>
                <a:cs typeface="Glacial Indifference"/>
                <a:sym typeface="Glacial Indifference"/>
              </a:rPr>
              <a:t>identification details (e.g. passport and utility bill);</a:t>
            </a:r>
          </a:p>
          <a:p>
            <a:pPr marL="777253" lvl="2" indent="-259084">
              <a:lnSpc>
                <a:spcPts val="2970"/>
              </a:lnSpc>
              <a:buFont typeface="Arial"/>
              <a:buChar char="⚬"/>
            </a:pPr>
            <a:r>
              <a:rPr lang="en-US" sz="3200" dirty="0">
                <a:solidFill>
                  <a:srgbClr val="292A5A"/>
                </a:solidFill>
                <a:latin typeface="Glacial Indifference"/>
                <a:ea typeface="Glacial Indifference"/>
                <a:cs typeface="Glacial Indifference"/>
                <a:sym typeface="Glacial Indifference"/>
              </a:rPr>
              <a:t>names and addresses of the buyers and their conveyancers (if known. Often the estate agent will provide this information in the memorandum of sale);</a:t>
            </a:r>
          </a:p>
          <a:p>
            <a:pPr marL="777253" lvl="2" indent="-259084">
              <a:lnSpc>
                <a:spcPts val="2970"/>
              </a:lnSpc>
              <a:buFont typeface="Arial"/>
              <a:buChar char="⚬"/>
            </a:pPr>
            <a:r>
              <a:rPr lang="en-US" sz="3200" dirty="0">
                <a:solidFill>
                  <a:srgbClr val="292A5A"/>
                </a:solidFill>
                <a:latin typeface="Glacial Indifference"/>
                <a:ea typeface="Glacial Indifference"/>
                <a:cs typeface="Glacial Indifference"/>
                <a:sym typeface="Glacial Indifference"/>
              </a:rPr>
              <a:t>full address and agreed sale price of the sale property;</a:t>
            </a:r>
          </a:p>
          <a:p>
            <a:pPr marL="777253" lvl="2" indent="-259084">
              <a:lnSpc>
                <a:spcPts val="2970"/>
              </a:lnSpc>
              <a:buFont typeface="Arial"/>
              <a:buChar char="⚬"/>
            </a:pPr>
            <a:r>
              <a:rPr lang="en-US" sz="3200" dirty="0">
                <a:solidFill>
                  <a:srgbClr val="292A5A"/>
                </a:solidFill>
                <a:latin typeface="Glacial Indifference"/>
                <a:ea typeface="Glacial Indifference"/>
                <a:cs typeface="Glacial Indifference"/>
                <a:sym typeface="Glacial Indifference"/>
              </a:rPr>
              <a:t>details of the estate agent (and contact at agents), if any;</a:t>
            </a:r>
          </a:p>
          <a:p>
            <a:pPr marL="777253" lvl="2" indent="-259084">
              <a:lnSpc>
                <a:spcPts val="2970"/>
              </a:lnSpc>
              <a:buFont typeface="Arial"/>
              <a:buChar char="⚬"/>
            </a:pPr>
            <a:r>
              <a:rPr lang="en-US" sz="3200" dirty="0">
                <a:solidFill>
                  <a:srgbClr val="292A5A"/>
                </a:solidFill>
                <a:latin typeface="Glacial Indifference"/>
                <a:ea typeface="Glacial Indifference"/>
                <a:cs typeface="Glacial Indifference"/>
                <a:sym typeface="Glacial Indifference"/>
              </a:rPr>
              <a:t>confirmation that there is an EPC and where it is held;</a:t>
            </a:r>
          </a:p>
          <a:p>
            <a:pPr marL="777253" lvl="2" indent="-259084">
              <a:lnSpc>
                <a:spcPts val="2970"/>
              </a:lnSpc>
              <a:buFont typeface="Arial"/>
              <a:buChar char="⚬"/>
            </a:pPr>
            <a:r>
              <a:rPr lang="en-US" sz="3200" dirty="0">
                <a:solidFill>
                  <a:srgbClr val="292A5A"/>
                </a:solidFill>
                <a:latin typeface="Glacial Indifference"/>
                <a:ea typeface="Glacial Indifference"/>
                <a:cs typeface="Glacial Indifference"/>
                <a:sym typeface="Glacial Indifference"/>
              </a:rPr>
              <a:t>whether there is an existing mortgage on the property, to be paid off (redeemed) upon sale;</a:t>
            </a:r>
          </a:p>
          <a:p>
            <a:pPr marL="777253" lvl="2" indent="-259084">
              <a:lnSpc>
                <a:spcPts val="2970"/>
              </a:lnSpc>
              <a:buFont typeface="Arial"/>
              <a:buChar char="⚬"/>
            </a:pPr>
            <a:r>
              <a:rPr lang="en-US" sz="3200" dirty="0">
                <a:solidFill>
                  <a:srgbClr val="292A5A"/>
                </a:solidFill>
                <a:latin typeface="Glacial Indifference"/>
                <a:ea typeface="Glacial Indifference"/>
                <a:cs typeface="Glacial Indifference"/>
                <a:sym typeface="Glacial Indifference"/>
              </a:rPr>
              <a:t>whether there are any adult occupiers other than the seller;</a:t>
            </a:r>
          </a:p>
        </p:txBody>
      </p:sp>
      <p:sp>
        <p:nvSpPr>
          <p:cNvPr id="6" name="Content Placeholder 3">
            <a:extLst>
              <a:ext uri="{FF2B5EF4-FFF2-40B4-BE49-F238E27FC236}">
                <a16:creationId xmlns:a16="http://schemas.microsoft.com/office/drawing/2014/main" id="{C237E2D7-00C6-A545-416C-E97826CFD461}"/>
              </a:ext>
            </a:extLst>
          </p:cNvPr>
          <p:cNvSpPr txBox="1">
            <a:spLocks/>
          </p:cNvSpPr>
          <p:nvPr/>
        </p:nvSpPr>
        <p:spPr>
          <a:xfrm>
            <a:off x="8534400" y="3314700"/>
            <a:ext cx="9296400" cy="6629401"/>
          </a:xfrm>
          <a:prstGeom prst="rect">
            <a:avLst/>
          </a:prstGeom>
          <a:ln w="38100">
            <a:solidFill>
              <a:schemeClr val="tx1"/>
            </a:solidFill>
          </a:ln>
        </p:spPr>
        <p:txBody>
          <a:bodyPr>
            <a:normAutofit fontScale="625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777253" lvl="2" indent="-259084">
              <a:lnSpc>
                <a:spcPts val="2970"/>
              </a:lnSpc>
              <a:buFont typeface="Arial"/>
              <a:buChar char="⚬"/>
            </a:pPr>
            <a:r>
              <a:rPr lang="en-US" sz="3200" dirty="0">
                <a:solidFill>
                  <a:srgbClr val="292A5A"/>
                </a:solidFill>
                <a:latin typeface="Glacial Indifference"/>
                <a:ea typeface="Glacial Indifference"/>
                <a:cs typeface="Glacial Indifference"/>
                <a:sym typeface="Glacial Indifference"/>
              </a:rPr>
              <a:t>whether there are any adult occupiers other than the seller;</a:t>
            </a:r>
          </a:p>
          <a:p>
            <a:pPr marL="777253" lvl="2" indent="-259084">
              <a:lnSpc>
                <a:spcPts val="2970"/>
              </a:lnSpc>
              <a:buFont typeface="Arial"/>
              <a:buChar char="⚬"/>
            </a:pPr>
            <a:r>
              <a:rPr lang="en-US" sz="3200" dirty="0">
                <a:solidFill>
                  <a:srgbClr val="292A5A"/>
                </a:solidFill>
                <a:latin typeface="Glacial Indifference"/>
                <a:ea typeface="Glacial Indifference"/>
                <a:cs typeface="Glacial Indifference"/>
                <a:sym typeface="Glacial Indifference"/>
              </a:rPr>
              <a:t>where the title documents are held (e.g. whether the client holds any or whether any are held by a mortgage lender);</a:t>
            </a:r>
          </a:p>
          <a:p>
            <a:pPr marL="777253" lvl="2" indent="-259084">
              <a:lnSpc>
                <a:spcPts val="2970"/>
              </a:lnSpc>
              <a:buFont typeface="Arial"/>
              <a:buChar char="⚬"/>
            </a:pPr>
            <a:r>
              <a:rPr lang="en-US" sz="3200" dirty="0">
                <a:solidFill>
                  <a:srgbClr val="292A5A"/>
                </a:solidFill>
                <a:latin typeface="Glacial Indifference"/>
                <a:ea typeface="Glacial Indifference"/>
                <a:cs typeface="Glacial Indifference"/>
                <a:sym typeface="Glacial Indifference"/>
              </a:rPr>
              <a:t>whether there are any additional items (e.g. carpets or curtains) to be included in the sale, and whether any items are to be excluded from the sale (e.g. fitted wardrobes);</a:t>
            </a:r>
          </a:p>
          <a:p>
            <a:pPr marL="777253" lvl="2" indent="-259084">
              <a:lnSpc>
                <a:spcPts val="2970"/>
              </a:lnSpc>
              <a:buFont typeface="Arial"/>
              <a:buChar char="⚬"/>
            </a:pPr>
            <a:r>
              <a:rPr lang="en-US" sz="3200" dirty="0">
                <a:solidFill>
                  <a:srgbClr val="292A5A"/>
                </a:solidFill>
                <a:latin typeface="Glacial Indifference"/>
                <a:ea typeface="Glacial Indifference"/>
                <a:cs typeface="Glacial Indifference"/>
                <a:sym typeface="Glacial Indifference"/>
              </a:rPr>
              <a:t>whether any items are to be sold for additional cost (e.g. a washing machine, freezer or any furniture);</a:t>
            </a:r>
          </a:p>
          <a:p>
            <a:pPr marL="777253" lvl="2" indent="-259084">
              <a:lnSpc>
                <a:spcPts val="2970"/>
              </a:lnSpc>
              <a:buFont typeface="Arial"/>
              <a:buChar char="⚬"/>
            </a:pPr>
            <a:r>
              <a:rPr lang="en-US" sz="3200" dirty="0">
                <a:solidFill>
                  <a:srgbClr val="292A5A"/>
                </a:solidFill>
                <a:latin typeface="Glacial Indifference"/>
                <a:ea typeface="Glacial Indifference"/>
                <a:cs typeface="Glacial Indifference"/>
                <a:sym typeface="Glacial Indifference"/>
              </a:rPr>
              <a:t>whether there are any time constraints or a suggested completion date;</a:t>
            </a:r>
          </a:p>
          <a:p>
            <a:pPr marL="777253" lvl="2" indent="-259084">
              <a:lnSpc>
                <a:spcPts val="2970"/>
              </a:lnSpc>
              <a:buFont typeface="Arial"/>
              <a:buChar char="⚬"/>
            </a:pPr>
            <a:r>
              <a:rPr lang="en-US" sz="3200" dirty="0">
                <a:solidFill>
                  <a:srgbClr val="292A5A"/>
                </a:solidFill>
                <a:latin typeface="Glacial Indifference"/>
                <a:ea typeface="Glacial Indifference"/>
                <a:cs typeface="Glacial Indifference"/>
                <a:sym typeface="Glacial Indifference"/>
              </a:rPr>
              <a:t>whether the sellers are buying another property (a “related” or “linked” purchase, sometimes referred to as a dependent transaction);</a:t>
            </a:r>
          </a:p>
          <a:p>
            <a:pPr marL="777253" lvl="2" indent="-259084">
              <a:lnSpc>
                <a:spcPts val="2970"/>
              </a:lnSpc>
              <a:buFont typeface="Arial"/>
              <a:buChar char="⚬"/>
            </a:pPr>
            <a:r>
              <a:rPr lang="en-US" sz="3200" dirty="0">
                <a:solidFill>
                  <a:srgbClr val="292A5A"/>
                </a:solidFill>
                <a:latin typeface="Glacial Indifference"/>
                <a:ea typeface="Glacial Indifference"/>
                <a:cs typeface="Glacial Indifference"/>
                <a:sym typeface="Glacial Indifference"/>
              </a:rPr>
              <a:t>whether the parties have agreed any other matters;</a:t>
            </a:r>
          </a:p>
          <a:p>
            <a:pPr marL="777253" lvl="2" indent="-259084">
              <a:lnSpc>
                <a:spcPts val="2970"/>
              </a:lnSpc>
              <a:buFont typeface="Arial"/>
              <a:buChar char="⚬"/>
            </a:pPr>
            <a:r>
              <a:rPr lang="en-US" sz="3200" dirty="0">
                <a:solidFill>
                  <a:srgbClr val="292A5A"/>
                </a:solidFill>
                <a:latin typeface="Glacial Indifference"/>
                <a:ea typeface="Glacial Indifference"/>
                <a:cs typeface="Glacial Indifference"/>
                <a:sym typeface="Glacial Indifference"/>
              </a:rPr>
              <a:t>any additional or specific/special instructions (e.g. to pay the sale money into a particular account).</a:t>
            </a:r>
          </a:p>
          <a:p>
            <a:pPr marL="0" indent="0">
              <a:buFont typeface="Arial" pitchFamily="34" charset="0"/>
              <a:buNone/>
            </a:pPr>
            <a:endParaRPr lang="en-GB" dirty="0"/>
          </a:p>
        </p:txBody>
      </p:sp>
    </p:spTree>
    <p:extLst>
      <p:ext uri="{BB962C8B-B14F-4D97-AF65-F5344CB8AC3E}">
        <p14:creationId xmlns:p14="http://schemas.microsoft.com/office/powerpoint/2010/main" val="187297969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66E074-45D6-C77D-FFEE-A2B66A56A576}"/>
            </a:ext>
          </a:extLst>
        </p:cNvPr>
        <p:cNvGrpSpPr/>
        <p:nvPr/>
      </p:nvGrpSpPr>
      <p:grpSpPr>
        <a:xfrm>
          <a:off x="0" y="0"/>
          <a:ext cx="0" cy="0"/>
          <a:chOff x="0" y="0"/>
          <a:chExt cx="0" cy="0"/>
        </a:xfrm>
      </p:grpSpPr>
      <p:sp>
        <p:nvSpPr>
          <p:cNvPr id="3" name="AutoShape 3">
            <a:extLst>
              <a:ext uri="{FF2B5EF4-FFF2-40B4-BE49-F238E27FC236}">
                <a16:creationId xmlns:a16="http://schemas.microsoft.com/office/drawing/2014/main" id="{33834E6C-DBA0-7B8E-C187-E5E1650C4C59}"/>
              </a:ext>
            </a:extLst>
          </p:cNvPr>
          <p:cNvSpPr/>
          <p:nvPr/>
        </p:nvSpPr>
        <p:spPr>
          <a:xfrm>
            <a:off x="0" y="0"/>
            <a:ext cx="14417942" cy="771525"/>
          </a:xfrm>
          <a:prstGeom prst="rect">
            <a:avLst/>
          </a:prstGeom>
          <a:solidFill>
            <a:srgbClr val="292A5A"/>
          </a:solidFill>
        </p:spPr>
        <p:txBody>
          <a:bodyPr/>
          <a:lstStyle/>
          <a:p>
            <a:endParaRPr lang="en-GB"/>
          </a:p>
        </p:txBody>
      </p:sp>
      <p:sp>
        <p:nvSpPr>
          <p:cNvPr id="4" name="TextBox 4">
            <a:extLst>
              <a:ext uri="{FF2B5EF4-FFF2-40B4-BE49-F238E27FC236}">
                <a16:creationId xmlns:a16="http://schemas.microsoft.com/office/drawing/2014/main" id="{FDDCFBFC-C4EB-229C-C66B-B0902E61B77A}"/>
              </a:ext>
            </a:extLst>
          </p:cNvPr>
          <p:cNvSpPr txBox="1"/>
          <p:nvPr/>
        </p:nvSpPr>
        <p:spPr>
          <a:xfrm>
            <a:off x="304800" y="1696266"/>
            <a:ext cx="17035640" cy="1971694"/>
          </a:xfrm>
          <a:prstGeom prst="rect">
            <a:avLst/>
          </a:prstGeom>
        </p:spPr>
        <p:txBody>
          <a:bodyPr lIns="0" tIns="0" rIns="0" bIns="0" rtlCol="0" anchor="t">
            <a:spAutoFit/>
          </a:bodyPr>
          <a:lstStyle/>
          <a:p>
            <a:pPr marL="690879" lvl="1" indent="-345439" algn="l">
              <a:lnSpc>
                <a:spcPts val="5279"/>
              </a:lnSpc>
              <a:buFont typeface="Arial"/>
              <a:buChar char="•"/>
            </a:pPr>
            <a:r>
              <a:rPr lang="en-US" sz="3199" dirty="0">
                <a:solidFill>
                  <a:srgbClr val="292A5A"/>
                </a:solidFill>
                <a:latin typeface="Glacial Indifference"/>
                <a:ea typeface="Glacial Indifference"/>
                <a:cs typeface="Glacial Indifference"/>
                <a:sym typeface="Glacial Indifference"/>
              </a:rPr>
              <a:t>Detailed instructions usually taken (protocol A), and conflict of interest checks</a:t>
            </a:r>
          </a:p>
          <a:p>
            <a:pPr marL="690879" lvl="1" indent="-345439" algn="l">
              <a:lnSpc>
                <a:spcPts val="5279"/>
              </a:lnSpc>
              <a:buFont typeface="Arial"/>
              <a:buChar char="•"/>
            </a:pPr>
            <a:r>
              <a:rPr lang="en-US" sz="3199" dirty="0">
                <a:solidFill>
                  <a:srgbClr val="292A5A"/>
                </a:solidFill>
                <a:latin typeface="Glacial Indifference"/>
                <a:ea typeface="Glacial Indifference"/>
                <a:cs typeface="Glacial Indifference"/>
                <a:sym typeface="Glacial Indifference"/>
              </a:rPr>
              <a:t>Instructions from all clients: all co-owners if applicable </a:t>
            </a:r>
          </a:p>
          <a:p>
            <a:pPr marL="690879" lvl="1" indent="-345439" algn="l">
              <a:lnSpc>
                <a:spcPts val="5279"/>
              </a:lnSpc>
              <a:buFont typeface="Arial"/>
              <a:buChar char="•"/>
            </a:pPr>
            <a:r>
              <a:rPr lang="en-US" sz="3199" dirty="0">
                <a:solidFill>
                  <a:srgbClr val="292A5A"/>
                </a:solidFill>
                <a:latin typeface="Glacial Indifference"/>
                <a:ea typeface="Glacial Indifference"/>
                <a:cs typeface="Glacial Indifference"/>
                <a:sym typeface="Glacial Indifference"/>
              </a:rPr>
              <a:t>Obtain instructions about:</a:t>
            </a:r>
          </a:p>
        </p:txBody>
      </p:sp>
      <p:sp>
        <p:nvSpPr>
          <p:cNvPr id="5" name="TextBox 5">
            <a:extLst>
              <a:ext uri="{FF2B5EF4-FFF2-40B4-BE49-F238E27FC236}">
                <a16:creationId xmlns:a16="http://schemas.microsoft.com/office/drawing/2014/main" id="{5989EF3B-6D7A-E641-1B8A-01C0B7476DA5}"/>
              </a:ext>
            </a:extLst>
          </p:cNvPr>
          <p:cNvSpPr txBox="1"/>
          <p:nvPr/>
        </p:nvSpPr>
        <p:spPr>
          <a:xfrm>
            <a:off x="609600" y="190500"/>
            <a:ext cx="16230600" cy="1724025"/>
          </a:xfrm>
          <a:prstGeom prst="rect">
            <a:avLst/>
          </a:prstGeom>
        </p:spPr>
        <p:txBody>
          <a:bodyPr lIns="0" tIns="0" rIns="0" bIns="0" rtlCol="0" anchor="t">
            <a:spAutoFit/>
          </a:bodyPr>
          <a:lstStyle/>
          <a:p>
            <a:pPr algn="just">
              <a:lnSpc>
                <a:spcPts val="15000"/>
              </a:lnSpc>
            </a:pPr>
            <a:r>
              <a:rPr lang="en-US" sz="7500" b="1" spc="7" dirty="0">
                <a:solidFill>
                  <a:srgbClr val="E65485"/>
                </a:solidFill>
                <a:latin typeface="Glacial Indifference Bold"/>
                <a:ea typeface="Glacial Indifference Bold"/>
                <a:cs typeface="Glacial Indifference Bold"/>
                <a:sym typeface="Glacial Indifference Bold"/>
              </a:rPr>
              <a:t>INITIAL INSTRUCTIONS: </a:t>
            </a:r>
            <a:r>
              <a:rPr lang="en-US" sz="7500" b="1" spc="7" dirty="0">
                <a:solidFill>
                  <a:srgbClr val="292A5A"/>
                </a:solidFill>
                <a:latin typeface="Glacial Indifference Bold"/>
                <a:ea typeface="Glacial Indifference Bold"/>
                <a:cs typeface="Glacial Indifference Bold"/>
                <a:sym typeface="Glacial Indifference Bold"/>
              </a:rPr>
              <a:t>BUYER</a:t>
            </a:r>
          </a:p>
        </p:txBody>
      </p:sp>
      <p:sp>
        <p:nvSpPr>
          <p:cNvPr id="2" name="Content Placeholder 2">
            <a:extLst>
              <a:ext uri="{FF2B5EF4-FFF2-40B4-BE49-F238E27FC236}">
                <a16:creationId xmlns:a16="http://schemas.microsoft.com/office/drawing/2014/main" id="{9AE0B3C6-0CA1-C336-61BC-286C3C913FBD}"/>
              </a:ext>
            </a:extLst>
          </p:cNvPr>
          <p:cNvSpPr txBox="1">
            <a:spLocks/>
          </p:cNvSpPr>
          <p:nvPr/>
        </p:nvSpPr>
        <p:spPr>
          <a:xfrm>
            <a:off x="762000" y="3848100"/>
            <a:ext cx="7620000" cy="6057900"/>
          </a:xfrm>
          <a:prstGeom prst="rect">
            <a:avLst/>
          </a:prstGeom>
          <a:ln w="38100">
            <a:solidFill>
              <a:schemeClr val="tx1"/>
            </a:solidFill>
          </a:ln>
        </p:spPr>
        <p:txBody>
          <a:bodyP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777253" lvl="2" indent="-259084">
              <a:lnSpc>
                <a:spcPts val="2970"/>
              </a:lnSpc>
              <a:buFont typeface="Arial"/>
              <a:buChar char="⚬"/>
            </a:pPr>
            <a:endParaRPr lang="en-US" sz="3200">
              <a:solidFill>
                <a:srgbClr val="292A5A"/>
              </a:solidFill>
              <a:latin typeface="Glacial Indifference"/>
              <a:ea typeface="Glacial Indifference"/>
              <a:cs typeface="Glacial Indifference"/>
              <a:sym typeface="Glacial Indifference"/>
            </a:endParaRPr>
          </a:p>
          <a:p>
            <a:pPr marL="777253" lvl="2" indent="-259084">
              <a:lnSpc>
                <a:spcPts val="2970"/>
              </a:lnSpc>
              <a:buFont typeface="Arial"/>
              <a:buChar char="⚬"/>
            </a:pPr>
            <a:r>
              <a:rPr lang="en-US" sz="3200">
                <a:solidFill>
                  <a:srgbClr val="292A5A"/>
                </a:solidFill>
                <a:latin typeface="Glacial Indifference"/>
                <a:ea typeface="Glacial Indifference"/>
                <a:cs typeface="Glacial Indifference"/>
                <a:sym typeface="Glacial Indifference"/>
              </a:rPr>
              <a:t>full names and addresses of clients;</a:t>
            </a:r>
          </a:p>
          <a:p>
            <a:pPr marL="777253" lvl="2" indent="-259084">
              <a:lnSpc>
                <a:spcPts val="2970"/>
              </a:lnSpc>
              <a:buFont typeface="Arial"/>
              <a:buChar char="⚬"/>
            </a:pPr>
            <a:r>
              <a:rPr lang="en-US" sz="3200">
                <a:solidFill>
                  <a:srgbClr val="292A5A"/>
                </a:solidFill>
                <a:latin typeface="Glacial Indifference"/>
                <a:ea typeface="Glacial Indifference"/>
                <a:cs typeface="Glacial Indifference"/>
                <a:sym typeface="Glacial Indifference"/>
              </a:rPr>
              <a:t>identification details;</a:t>
            </a:r>
          </a:p>
          <a:p>
            <a:pPr marL="777253" lvl="2" indent="-259084">
              <a:lnSpc>
                <a:spcPts val="2970"/>
              </a:lnSpc>
              <a:buFont typeface="Arial"/>
              <a:buChar char="⚬"/>
            </a:pPr>
            <a:r>
              <a:rPr lang="en-US" sz="3200">
                <a:solidFill>
                  <a:srgbClr val="292A5A"/>
                </a:solidFill>
                <a:latin typeface="Glacial Indifference"/>
                <a:ea typeface="Glacial Indifference"/>
                <a:cs typeface="Glacial Indifference"/>
                <a:sym typeface="Glacial Indifference"/>
              </a:rPr>
              <a:t>contact numbers for clients;</a:t>
            </a:r>
          </a:p>
          <a:p>
            <a:pPr marL="777253" lvl="2" indent="-259084">
              <a:lnSpc>
                <a:spcPts val="2970"/>
              </a:lnSpc>
              <a:buFont typeface="Arial"/>
              <a:buChar char="⚬"/>
            </a:pPr>
            <a:r>
              <a:rPr lang="en-US" sz="3200">
                <a:solidFill>
                  <a:srgbClr val="292A5A"/>
                </a:solidFill>
                <a:latin typeface="Glacial Indifference"/>
                <a:ea typeface="Glacial Indifference"/>
                <a:cs typeface="Glacial Indifference"/>
                <a:sym typeface="Glacial Indifference"/>
              </a:rPr>
              <a:t>full address of the purchase property;</a:t>
            </a:r>
          </a:p>
          <a:p>
            <a:pPr marL="777253" lvl="2" indent="-259084">
              <a:lnSpc>
                <a:spcPts val="2970"/>
              </a:lnSpc>
              <a:buFont typeface="Arial"/>
              <a:buChar char="⚬"/>
            </a:pPr>
            <a:r>
              <a:rPr lang="en-US" sz="3200">
                <a:solidFill>
                  <a:srgbClr val="292A5A"/>
                </a:solidFill>
                <a:latin typeface="Glacial Indifference"/>
                <a:ea typeface="Glacial Indifference"/>
                <a:cs typeface="Glacial Indifference"/>
                <a:sym typeface="Glacial Indifference"/>
              </a:rPr>
              <a:t>seller’s details;</a:t>
            </a:r>
          </a:p>
          <a:p>
            <a:pPr marL="777253" lvl="2" indent="-259084">
              <a:lnSpc>
                <a:spcPts val="2970"/>
              </a:lnSpc>
              <a:buFont typeface="Arial"/>
              <a:buChar char="⚬"/>
            </a:pPr>
            <a:r>
              <a:rPr lang="en-US" sz="3200">
                <a:solidFill>
                  <a:srgbClr val="292A5A"/>
                </a:solidFill>
                <a:latin typeface="Glacial Indifference"/>
                <a:ea typeface="Glacial Indifference"/>
                <a:cs typeface="Glacial Indifference"/>
                <a:sym typeface="Glacial Indifference"/>
              </a:rPr>
              <a:t>estate agents (if any);</a:t>
            </a:r>
          </a:p>
          <a:p>
            <a:pPr marL="777253" lvl="2" indent="-259084">
              <a:lnSpc>
                <a:spcPts val="2970"/>
              </a:lnSpc>
              <a:buFont typeface="Arial"/>
              <a:buChar char="⚬"/>
            </a:pPr>
            <a:r>
              <a:rPr lang="en-US" sz="3200">
                <a:solidFill>
                  <a:srgbClr val="292A5A"/>
                </a:solidFill>
                <a:latin typeface="Glacial Indifference"/>
                <a:ea typeface="Glacial Indifference"/>
                <a:cs typeface="Glacial Indifference"/>
                <a:sym typeface="Glacial Indifference"/>
              </a:rPr>
              <a:t>existence and whereabouts of the EPC;</a:t>
            </a:r>
          </a:p>
          <a:p>
            <a:pPr marL="777253" lvl="2" indent="-259084">
              <a:lnSpc>
                <a:spcPts val="2970"/>
              </a:lnSpc>
              <a:buFont typeface="Arial"/>
              <a:buChar char="⚬"/>
            </a:pPr>
            <a:r>
              <a:rPr lang="en-US" sz="3200">
                <a:solidFill>
                  <a:srgbClr val="292A5A"/>
                </a:solidFill>
                <a:latin typeface="Glacial Indifference"/>
                <a:ea typeface="Glacial Indifference"/>
                <a:cs typeface="Glacial Indifference"/>
                <a:sym typeface="Glacial Indifference"/>
              </a:rPr>
              <a:t>agreed price;</a:t>
            </a:r>
          </a:p>
          <a:p>
            <a:pPr marL="777253" lvl="2" indent="-259084">
              <a:lnSpc>
                <a:spcPts val="2970"/>
              </a:lnSpc>
              <a:buFont typeface="Arial"/>
              <a:buChar char="⚬"/>
            </a:pPr>
            <a:r>
              <a:rPr lang="en-US" sz="3200">
                <a:solidFill>
                  <a:srgbClr val="292A5A"/>
                </a:solidFill>
                <a:latin typeface="Glacial Indifference"/>
                <a:ea typeface="Glacial Indifference"/>
                <a:cs typeface="Glacial Indifference"/>
                <a:sym typeface="Glacial Indifference"/>
              </a:rPr>
              <a:t>whether any items are to be purchased for an additional cost;</a:t>
            </a:r>
            <a:endParaRPr lang="en-US" sz="3200" dirty="0">
              <a:solidFill>
                <a:srgbClr val="292A5A"/>
              </a:solidFill>
              <a:latin typeface="Glacial Indifference"/>
              <a:ea typeface="Glacial Indifference"/>
              <a:cs typeface="Glacial Indifference"/>
              <a:sym typeface="Glacial Indifference"/>
            </a:endParaRPr>
          </a:p>
        </p:txBody>
      </p:sp>
      <p:sp>
        <p:nvSpPr>
          <p:cNvPr id="6" name="Content Placeholder 3">
            <a:extLst>
              <a:ext uri="{FF2B5EF4-FFF2-40B4-BE49-F238E27FC236}">
                <a16:creationId xmlns:a16="http://schemas.microsoft.com/office/drawing/2014/main" id="{47B7ABAF-B86C-3D63-1C10-AC339920E8BA}"/>
              </a:ext>
            </a:extLst>
          </p:cNvPr>
          <p:cNvSpPr txBox="1">
            <a:spLocks/>
          </p:cNvSpPr>
          <p:nvPr/>
        </p:nvSpPr>
        <p:spPr>
          <a:xfrm>
            <a:off x="8839200" y="3420291"/>
            <a:ext cx="8686800" cy="6485709"/>
          </a:xfrm>
          <a:prstGeom prst="rect">
            <a:avLst/>
          </a:prstGeom>
          <a:ln w="38100">
            <a:solidFill>
              <a:schemeClr val="tx1"/>
            </a:solidFill>
          </a:ln>
        </p:spPr>
        <p:txBody>
          <a:bodyPr>
            <a:normAutofit fontScale="925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777253" lvl="2" indent="-259084">
              <a:lnSpc>
                <a:spcPts val="2970"/>
              </a:lnSpc>
              <a:buFont typeface="Arial"/>
              <a:buChar char="⚬"/>
            </a:pPr>
            <a:endParaRPr lang="en-US" sz="3200">
              <a:solidFill>
                <a:srgbClr val="292A5A"/>
              </a:solidFill>
              <a:latin typeface="Glacial Indifference"/>
              <a:ea typeface="Glacial Indifference"/>
              <a:cs typeface="Glacial Indifference"/>
              <a:sym typeface="Glacial Indifference"/>
            </a:endParaRPr>
          </a:p>
          <a:p>
            <a:pPr marL="777253" lvl="2" indent="-259084">
              <a:lnSpc>
                <a:spcPts val="2970"/>
              </a:lnSpc>
              <a:buFont typeface="Arial"/>
              <a:buChar char="⚬"/>
            </a:pPr>
            <a:r>
              <a:rPr lang="en-US" sz="3200">
                <a:solidFill>
                  <a:srgbClr val="292A5A"/>
                </a:solidFill>
                <a:latin typeface="Glacial Indifference"/>
                <a:ea typeface="Glacial Indifference"/>
                <a:cs typeface="Glacial Indifference"/>
                <a:sym typeface="Glacial Indifference"/>
              </a:rPr>
              <a:t>details of any included and excluded items (e.g. carpets, curtains or dishwasher);</a:t>
            </a:r>
          </a:p>
          <a:p>
            <a:pPr marL="777253" lvl="2" indent="-259084">
              <a:lnSpc>
                <a:spcPts val="2970"/>
              </a:lnSpc>
              <a:buFont typeface="Arial"/>
              <a:buChar char="⚬"/>
            </a:pPr>
            <a:r>
              <a:rPr lang="en-US" sz="3200">
                <a:solidFill>
                  <a:srgbClr val="292A5A"/>
                </a:solidFill>
                <a:latin typeface="Glacial Indifference"/>
                <a:ea typeface="Glacial Indifference"/>
                <a:cs typeface="Glacial Indifference"/>
                <a:sym typeface="Glacial Indifference"/>
              </a:rPr>
              <a:t>details of funding and any mortgage application;</a:t>
            </a:r>
          </a:p>
          <a:p>
            <a:pPr marL="777253" lvl="2" indent="-259084">
              <a:lnSpc>
                <a:spcPts val="2970"/>
              </a:lnSpc>
              <a:buFont typeface="Arial"/>
              <a:buChar char="⚬"/>
            </a:pPr>
            <a:r>
              <a:rPr lang="en-US" sz="3200">
                <a:solidFill>
                  <a:srgbClr val="292A5A"/>
                </a:solidFill>
                <a:latin typeface="Glacial Indifference"/>
                <a:ea typeface="Glacial Indifference"/>
                <a:cs typeface="Glacial Indifference"/>
                <a:sym typeface="Glacial Indifference"/>
              </a:rPr>
              <a:t>details of proposed survey report;</a:t>
            </a:r>
          </a:p>
          <a:p>
            <a:pPr marL="777253" lvl="2" indent="-259084">
              <a:lnSpc>
                <a:spcPts val="2970"/>
              </a:lnSpc>
              <a:buFont typeface="Arial"/>
              <a:buChar char="⚬"/>
            </a:pPr>
            <a:r>
              <a:rPr lang="en-US" sz="3200">
                <a:solidFill>
                  <a:srgbClr val="292A5A"/>
                </a:solidFill>
                <a:latin typeface="Glacial Indifference"/>
                <a:ea typeface="Glacial Indifference"/>
                <a:cs typeface="Glacial Indifference"/>
                <a:sym typeface="Glacial Indifference"/>
              </a:rPr>
              <a:t>desired completion date;</a:t>
            </a:r>
          </a:p>
          <a:p>
            <a:pPr marL="777253" lvl="2" indent="-259084">
              <a:lnSpc>
                <a:spcPts val="2970"/>
              </a:lnSpc>
              <a:buFont typeface="Arial"/>
              <a:buChar char="⚬"/>
            </a:pPr>
            <a:r>
              <a:rPr lang="en-US" sz="3200">
                <a:solidFill>
                  <a:srgbClr val="292A5A"/>
                </a:solidFill>
                <a:latin typeface="Glacial Indifference"/>
                <a:ea typeface="Glacial Indifference"/>
                <a:cs typeface="Glacial Indifference"/>
                <a:sym typeface="Glacial Indifference"/>
              </a:rPr>
              <a:t>whether there is a linked/dependent sale transaction;</a:t>
            </a:r>
          </a:p>
          <a:p>
            <a:pPr marL="777253" lvl="2" indent="-259084">
              <a:lnSpc>
                <a:spcPts val="2970"/>
              </a:lnSpc>
              <a:buFont typeface="Arial"/>
              <a:buChar char="⚬"/>
            </a:pPr>
            <a:r>
              <a:rPr lang="en-US" sz="3200">
                <a:solidFill>
                  <a:srgbClr val="292A5A"/>
                </a:solidFill>
                <a:latin typeface="Glacial Indifference"/>
                <a:ea typeface="Glacial Indifference"/>
                <a:cs typeface="Glacial Indifference"/>
                <a:sym typeface="Glacial Indifference"/>
              </a:rPr>
              <a:t>whether the parties have agreed any other matters;</a:t>
            </a:r>
          </a:p>
          <a:p>
            <a:pPr marL="777253" lvl="2" indent="-259084">
              <a:lnSpc>
                <a:spcPts val="2970"/>
              </a:lnSpc>
              <a:buFont typeface="Arial"/>
              <a:buChar char="⚬"/>
            </a:pPr>
            <a:r>
              <a:rPr lang="en-US" sz="3200">
                <a:solidFill>
                  <a:srgbClr val="292A5A"/>
                </a:solidFill>
                <a:latin typeface="Glacial Indifference"/>
                <a:ea typeface="Glacial Indifference"/>
                <a:cs typeface="Glacial Indifference"/>
                <a:sym typeface="Glacial Indifference"/>
              </a:rPr>
              <a:t>any additional or specific/special instructions;</a:t>
            </a:r>
          </a:p>
          <a:p>
            <a:pPr marL="777253" lvl="2" indent="-259084">
              <a:lnSpc>
                <a:spcPts val="2970"/>
              </a:lnSpc>
              <a:buFont typeface="Arial"/>
              <a:buChar char="⚬"/>
            </a:pPr>
            <a:r>
              <a:rPr lang="en-US" sz="3200">
                <a:solidFill>
                  <a:srgbClr val="292A5A"/>
                </a:solidFill>
                <a:latin typeface="Glacial Indifference"/>
                <a:ea typeface="Glacial Indifference"/>
                <a:cs typeface="Glacial Indifference"/>
                <a:sym typeface="Glacial Indifference"/>
              </a:rPr>
              <a:t>whether joint buyers are to purchase as joint tenants or tenants in common</a:t>
            </a:r>
            <a:r>
              <a:rPr lang="en-US" sz="1800">
                <a:solidFill>
                  <a:srgbClr val="292A5A"/>
                </a:solidFill>
                <a:latin typeface="Glacial Indifference"/>
                <a:ea typeface="Glacial Indifference"/>
                <a:cs typeface="Glacial Indifference"/>
                <a:sym typeface="Glacial Indifference"/>
              </a:rPr>
              <a:t>.</a:t>
            </a:r>
          </a:p>
          <a:p>
            <a:pPr marL="0" indent="0">
              <a:buFont typeface="Arial" pitchFamily="34" charset="0"/>
              <a:buNone/>
            </a:pPr>
            <a:endParaRPr lang="en-GB" dirty="0"/>
          </a:p>
        </p:txBody>
      </p:sp>
    </p:spTree>
    <p:extLst>
      <p:ext uri="{BB962C8B-B14F-4D97-AF65-F5344CB8AC3E}">
        <p14:creationId xmlns:p14="http://schemas.microsoft.com/office/powerpoint/2010/main" val="70574621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FFF6EA"/>
        </a:solidFill>
        <a:effectLst/>
      </p:bgPr>
    </p:bg>
    <p:spTree>
      <p:nvGrpSpPr>
        <p:cNvPr id="1" name=""/>
        <p:cNvGrpSpPr/>
        <p:nvPr/>
      </p:nvGrpSpPr>
      <p:grpSpPr>
        <a:xfrm>
          <a:off x="0" y="0"/>
          <a:ext cx="0" cy="0"/>
          <a:chOff x="0" y="0"/>
          <a:chExt cx="0" cy="0"/>
        </a:xfrm>
      </p:grpSpPr>
      <p:sp>
        <p:nvSpPr>
          <p:cNvPr id="2" name="AutoShape 2"/>
          <p:cNvSpPr/>
          <p:nvPr/>
        </p:nvSpPr>
        <p:spPr>
          <a:xfrm>
            <a:off x="11589837" y="9736180"/>
            <a:ext cx="6698163" cy="550820"/>
          </a:xfrm>
          <a:prstGeom prst="rect">
            <a:avLst/>
          </a:prstGeom>
          <a:solidFill>
            <a:srgbClr val="E65485"/>
          </a:solidFill>
        </p:spPr>
        <p:txBody>
          <a:bodyPr/>
          <a:lstStyle/>
          <a:p>
            <a:endParaRPr lang="en-GB"/>
          </a:p>
        </p:txBody>
      </p:sp>
      <p:sp>
        <p:nvSpPr>
          <p:cNvPr id="3" name="AutoShape 3"/>
          <p:cNvSpPr/>
          <p:nvPr/>
        </p:nvSpPr>
        <p:spPr>
          <a:xfrm>
            <a:off x="0" y="0"/>
            <a:ext cx="14417942" cy="771525"/>
          </a:xfrm>
          <a:prstGeom prst="rect">
            <a:avLst/>
          </a:prstGeom>
          <a:solidFill>
            <a:srgbClr val="292A5A"/>
          </a:solidFill>
        </p:spPr>
        <p:txBody>
          <a:bodyPr/>
          <a:lstStyle/>
          <a:p>
            <a:endParaRPr lang="en-GB"/>
          </a:p>
        </p:txBody>
      </p:sp>
      <p:sp>
        <p:nvSpPr>
          <p:cNvPr id="4" name="TextBox 4"/>
          <p:cNvSpPr txBox="1"/>
          <p:nvPr/>
        </p:nvSpPr>
        <p:spPr>
          <a:xfrm>
            <a:off x="1028700" y="1971676"/>
            <a:ext cx="17035640" cy="7738110"/>
          </a:xfrm>
          <a:prstGeom prst="rect">
            <a:avLst/>
          </a:prstGeom>
        </p:spPr>
        <p:txBody>
          <a:bodyPr lIns="0" tIns="0" rIns="0" bIns="0" rtlCol="0" anchor="t">
            <a:spAutoFit/>
          </a:bodyPr>
          <a:lstStyle/>
          <a:p>
            <a:pPr marL="669289" lvl="1" indent="-334645" algn="l">
              <a:lnSpc>
                <a:spcPts val="5114"/>
              </a:lnSpc>
              <a:buFont typeface="Arial"/>
              <a:buChar char="•"/>
            </a:pPr>
            <a:r>
              <a:rPr lang="en-US" sz="3099">
                <a:solidFill>
                  <a:srgbClr val="292A5A"/>
                </a:solidFill>
                <a:latin typeface="Glacial Indifference"/>
                <a:ea typeface="Glacial Indifference"/>
                <a:cs typeface="Glacial Indifference"/>
                <a:sym typeface="Glacial Indifference"/>
              </a:rPr>
              <a:t>Cost will vary per property, and by solicitor</a:t>
            </a:r>
          </a:p>
          <a:p>
            <a:pPr marL="669289" lvl="1" indent="-334645" algn="l">
              <a:lnSpc>
                <a:spcPts val="5114"/>
              </a:lnSpc>
              <a:buFont typeface="Arial"/>
              <a:buChar char="•"/>
            </a:pPr>
            <a:r>
              <a:rPr lang="en-US" sz="3099">
                <a:solidFill>
                  <a:srgbClr val="292A5A"/>
                </a:solidFill>
                <a:latin typeface="Glacial Indifference"/>
                <a:ea typeface="Glacial Indifference"/>
                <a:cs typeface="Glacial Indifference"/>
                <a:sym typeface="Glacial Indifference"/>
              </a:rPr>
              <a:t>Conveyancing falls under private client work (not eligible for legal aid)</a:t>
            </a:r>
          </a:p>
          <a:p>
            <a:pPr marL="669289" lvl="1" indent="-334645" algn="l">
              <a:lnSpc>
                <a:spcPts val="5114"/>
              </a:lnSpc>
              <a:buFont typeface="Arial"/>
              <a:buChar char="•"/>
            </a:pPr>
            <a:r>
              <a:rPr lang="en-US" sz="3099">
                <a:solidFill>
                  <a:srgbClr val="292A5A"/>
                </a:solidFill>
                <a:latin typeface="Glacial Indifference"/>
                <a:ea typeface="Glacial Indifference"/>
                <a:cs typeface="Glacial Indifference"/>
                <a:sym typeface="Glacial Indifference"/>
              </a:rPr>
              <a:t>Legal fees: set fees, possibly scale depending on value of house (+VAT)</a:t>
            </a:r>
          </a:p>
          <a:p>
            <a:pPr marL="669289" lvl="1" indent="-334645" algn="l">
              <a:lnSpc>
                <a:spcPts val="5114"/>
              </a:lnSpc>
              <a:buFont typeface="Arial"/>
              <a:buChar char="•"/>
            </a:pPr>
            <a:r>
              <a:rPr lang="en-US" sz="3099">
                <a:solidFill>
                  <a:srgbClr val="292A5A"/>
                </a:solidFill>
                <a:latin typeface="Glacial Indifference"/>
                <a:ea typeface="Glacial Indifference"/>
                <a:cs typeface="Glacial Indifference"/>
                <a:sym typeface="Glacial Indifference"/>
              </a:rPr>
              <a:t>Additional legal fees: e.g. leasehold, mortgage, help to buy, new build</a:t>
            </a:r>
          </a:p>
          <a:p>
            <a:pPr marL="669289" lvl="1" indent="-334645" algn="l">
              <a:lnSpc>
                <a:spcPts val="5114"/>
              </a:lnSpc>
              <a:buFont typeface="Arial"/>
              <a:buChar char="•"/>
            </a:pPr>
            <a:r>
              <a:rPr lang="en-US" sz="3099">
                <a:solidFill>
                  <a:srgbClr val="292A5A"/>
                </a:solidFill>
                <a:latin typeface="Glacial Indifference"/>
                <a:ea typeface="Glacial Indifference"/>
                <a:cs typeface="Glacial Indifference"/>
                <a:sym typeface="Glacial Indifference"/>
              </a:rPr>
              <a:t>Tax:</a:t>
            </a:r>
          </a:p>
          <a:p>
            <a:pPr marL="1338579" lvl="2" indent="-446193" algn="l">
              <a:lnSpc>
                <a:spcPts val="5114"/>
              </a:lnSpc>
              <a:buFont typeface="Arial"/>
              <a:buChar char="⚬"/>
            </a:pPr>
            <a:r>
              <a:rPr lang="en-US" sz="3099" u="sng">
                <a:solidFill>
                  <a:srgbClr val="292A5A"/>
                </a:solidFill>
                <a:latin typeface="Glacial Indifference"/>
                <a:ea typeface="Glacial Indifference"/>
                <a:cs typeface="Glacial Indifference"/>
                <a:sym typeface="Glacial Indifference"/>
                <a:hlinkClick r:id="rId3" tooltip="https://beta.gov.wales/land-transaction-tax-calculator"/>
              </a:rPr>
              <a:t>WRA Land Transaction Tax Calculator (Properties in Wales)</a:t>
            </a:r>
          </a:p>
          <a:p>
            <a:pPr marL="1338579" lvl="2" indent="-446193" algn="l">
              <a:lnSpc>
                <a:spcPts val="5114"/>
              </a:lnSpc>
              <a:buFont typeface="Arial"/>
              <a:buChar char="⚬"/>
            </a:pPr>
            <a:r>
              <a:rPr lang="en-US" sz="3099" u="sng">
                <a:solidFill>
                  <a:srgbClr val="292A5A"/>
                </a:solidFill>
                <a:latin typeface="Glacial Indifference"/>
                <a:ea typeface="Glacial Indifference"/>
                <a:cs typeface="Glacial Indifference"/>
                <a:sym typeface="Glacial Indifference"/>
                <a:hlinkClick r:id="rId4" tooltip="https://www.tax.service.gov.uk/calculate-stamp-duty-land-tax/#/intro"/>
              </a:rPr>
              <a:t>HMRC Stamp Duty Tax Calculator (Properties in England)</a:t>
            </a:r>
          </a:p>
          <a:p>
            <a:pPr marL="669289" lvl="1" indent="-334645" algn="l">
              <a:lnSpc>
                <a:spcPts val="5114"/>
              </a:lnSpc>
              <a:buFont typeface="Arial"/>
              <a:buChar char="•"/>
            </a:pPr>
            <a:r>
              <a:rPr lang="en-US" sz="3099">
                <a:solidFill>
                  <a:srgbClr val="292A5A"/>
                </a:solidFill>
                <a:latin typeface="Glacial Indifference"/>
                <a:ea typeface="Glacial Indifference"/>
                <a:cs typeface="Glacial Indifference"/>
                <a:sym typeface="Glacial Indifference"/>
              </a:rPr>
              <a:t>Disbursements:</a:t>
            </a:r>
          </a:p>
          <a:p>
            <a:pPr marL="1338579" lvl="2" indent="-446193" algn="l">
              <a:lnSpc>
                <a:spcPts val="5114"/>
              </a:lnSpc>
              <a:buFont typeface="Arial"/>
              <a:buChar char="⚬"/>
            </a:pPr>
            <a:r>
              <a:rPr lang="en-US" sz="3099">
                <a:solidFill>
                  <a:srgbClr val="292A5A"/>
                </a:solidFill>
                <a:latin typeface="Glacial Indifference"/>
                <a:ea typeface="Glacial Indifference"/>
                <a:cs typeface="Glacial Indifference"/>
                <a:sym typeface="Glacial Indifference"/>
              </a:rPr>
              <a:t>Telegraphic transfer fees, ID checks. Land registration, plans and deeds </a:t>
            </a:r>
          </a:p>
          <a:p>
            <a:pPr marL="1338579" lvl="2" indent="-446193" algn="l">
              <a:lnSpc>
                <a:spcPts val="5114"/>
              </a:lnSpc>
              <a:buFont typeface="Arial"/>
              <a:buChar char="⚬"/>
            </a:pPr>
            <a:r>
              <a:rPr lang="en-US" sz="3099">
                <a:solidFill>
                  <a:srgbClr val="292A5A"/>
                </a:solidFill>
                <a:latin typeface="Glacial Indifference"/>
                <a:ea typeface="Glacial Indifference"/>
                <a:cs typeface="Glacial Indifference"/>
                <a:sym typeface="Glacial Indifference"/>
              </a:rPr>
              <a:t>Searches: Land searches (Local authority), Water and drainage, environmental</a:t>
            </a:r>
          </a:p>
          <a:p>
            <a:pPr marL="1338579" lvl="2" indent="-446193" algn="l">
              <a:lnSpc>
                <a:spcPts val="5114"/>
              </a:lnSpc>
              <a:buFont typeface="Arial"/>
              <a:buChar char="⚬"/>
            </a:pPr>
            <a:r>
              <a:rPr lang="en-US" sz="3099">
                <a:solidFill>
                  <a:srgbClr val="292A5A"/>
                </a:solidFill>
                <a:latin typeface="Glacial Indifference"/>
                <a:ea typeface="Glacial Indifference"/>
                <a:cs typeface="Glacial Indifference"/>
                <a:sym typeface="Glacial Indifference"/>
              </a:rPr>
              <a:t>Bankruptcy and indemnity insurance searches</a:t>
            </a:r>
          </a:p>
          <a:p>
            <a:pPr marL="669289" lvl="1" indent="-334645" algn="l">
              <a:lnSpc>
                <a:spcPts val="5114"/>
              </a:lnSpc>
              <a:buFont typeface="Arial"/>
              <a:buChar char="•"/>
            </a:pPr>
            <a:r>
              <a:rPr lang="en-US" sz="3099">
                <a:solidFill>
                  <a:srgbClr val="292A5A"/>
                </a:solidFill>
                <a:latin typeface="Glacial Indifference"/>
                <a:ea typeface="Glacial Indifference"/>
                <a:cs typeface="Glacial Indifference"/>
                <a:sym typeface="Glacial Indifference"/>
              </a:rPr>
              <a:t>Conveyancer will usually provide an estimate of costs up front</a:t>
            </a:r>
          </a:p>
        </p:txBody>
      </p:sp>
      <p:sp>
        <p:nvSpPr>
          <p:cNvPr id="5" name="TextBox 5"/>
          <p:cNvSpPr txBox="1"/>
          <p:nvPr/>
        </p:nvSpPr>
        <p:spPr>
          <a:xfrm>
            <a:off x="1028700" y="447675"/>
            <a:ext cx="16230600" cy="1724025"/>
          </a:xfrm>
          <a:prstGeom prst="rect">
            <a:avLst/>
          </a:prstGeom>
        </p:spPr>
        <p:txBody>
          <a:bodyPr lIns="0" tIns="0" rIns="0" bIns="0" rtlCol="0" anchor="t">
            <a:spAutoFit/>
          </a:bodyPr>
          <a:lstStyle/>
          <a:p>
            <a:pPr algn="just">
              <a:lnSpc>
                <a:spcPts val="15000"/>
              </a:lnSpc>
            </a:pPr>
            <a:r>
              <a:rPr lang="en-US" sz="7500" b="1" spc="7">
                <a:solidFill>
                  <a:srgbClr val="E65485"/>
                </a:solidFill>
                <a:latin typeface="Glacial Indifference Bold"/>
                <a:ea typeface="Glacial Indifference Bold"/>
                <a:cs typeface="Glacial Indifference Bold"/>
                <a:sym typeface="Glacial Indifference Bold"/>
              </a:rPr>
              <a:t>CONVEYANCING </a:t>
            </a:r>
            <a:r>
              <a:rPr lang="en-US" sz="7500" b="1" spc="7">
                <a:solidFill>
                  <a:srgbClr val="292A5A"/>
                </a:solidFill>
                <a:latin typeface="Glacial Indifference Bold"/>
                <a:ea typeface="Glacial Indifference Bold"/>
                <a:cs typeface="Glacial Indifference Bold"/>
                <a:sym typeface="Glacial Indifference Bold"/>
              </a:rPr>
              <a:t>COSTS</a:t>
            </a:r>
          </a:p>
        </p:txBody>
      </p:sp>
      <p:grpSp>
        <p:nvGrpSpPr>
          <p:cNvPr id="6" name="Group 6"/>
          <p:cNvGrpSpPr/>
          <p:nvPr/>
        </p:nvGrpSpPr>
        <p:grpSpPr>
          <a:xfrm>
            <a:off x="14618604" y="3666426"/>
            <a:ext cx="3445737" cy="2954149"/>
            <a:chOff x="0" y="0"/>
            <a:chExt cx="861314" cy="738434"/>
          </a:xfrm>
        </p:grpSpPr>
        <p:sp>
          <p:nvSpPr>
            <p:cNvPr id="7" name="Freeform 7"/>
            <p:cNvSpPr/>
            <p:nvPr/>
          </p:nvSpPr>
          <p:spPr>
            <a:xfrm>
              <a:off x="0" y="0"/>
              <a:ext cx="861314" cy="738434"/>
            </a:xfrm>
            <a:custGeom>
              <a:avLst/>
              <a:gdLst/>
              <a:ahLst/>
              <a:cxnLst/>
              <a:rect l="l" t="t" r="r" b="b"/>
              <a:pathLst>
                <a:path w="861314" h="738434">
                  <a:moveTo>
                    <a:pt x="861314" y="369217"/>
                  </a:moveTo>
                  <a:lnTo>
                    <a:pt x="658114" y="738434"/>
                  </a:lnTo>
                  <a:lnTo>
                    <a:pt x="203200" y="738434"/>
                  </a:lnTo>
                  <a:lnTo>
                    <a:pt x="0" y="369217"/>
                  </a:lnTo>
                  <a:lnTo>
                    <a:pt x="203200" y="0"/>
                  </a:lnTo>
                  <a:lnTo>
                    <a:pt x="658114" y="0"/>
                  </a:lnTo>
                  <a:lnTo>
                    <a:pt x="861314" y="369217"/>
                  </a:lnTo>
                  <a:close/>
                </a:path>
              </a:pathLst>
            </a:custGeom>
            <a:solidFill>
              <a:srgbClr val="00B3AF"/>
            </a:solidFill>
            <a:ln w="142875" cap="sq">
              <a:solidFill>
                <a:srgbClr val="FED307"/>
              </a:solidFill>
              <a:prstDash val="solid"/>
              <a:miter/>
            </a:ln>
          </p:spPr>
          <p:txBody>
            <a:bodyPr/>
            <a:lstStyle/>
            <a:p>
              <a:endParaRPr lang="en-GB"/>
            </a:p>
          </p:txBody>
        </p:sp>
        <p:sp>
          <p:nvSpPr>
            <p:cNvPr id="8" name="TextBox 8"/>
            <p:cNvSpPr txBox="1"/>
            <p:nvPr/>
          </p:nvSpPr>
          <p:spPr>
            <a:xfrm>
              <a:off x="114300" y="-57150"/>
              <a:ext cx="632714" cy="795584"/>
            </a:xfrm>
            <a:prstGeom prst="rect">
              <a:avLst/>
            </a:prstGeom>
          </p:spPr>
          <p:txBody>
            <a:bodyPr lIns="50800" tIns="50800" rIns="50800" bIns="50800" rtlCol="0" anchor="ctr"/>
            <a:lstStyle/>
            <a:p>
              <a:pPr algn="ctr">
                <a:lnSpc>
                  <a:spcPts val="3640"/>
                </a:lnSpc>
              </a:pPr>
              <a:r>
                <a:rPr lang="en-US" sz="2600" b="1" spc="2">
                  <a:solidFill>
                    <a:srgbClr val="FFFFFF"/>
                  </a:solidFill>
                  <a:latin typeface="Glacial Indifference Bold"/>
                  <a:ea typeface="Glacial Indifference Bold"/>
                  <a:cs typeface="Glacial Indifference Bold"/>
                  <a:sym typeface="Glacial Indifference Bold"/>
                </a:rPr>
                <a:t>See your conveyancing bundle for example documents</a:t>
              </a:r>
            </a:p>
          </p:txBody>
        </p:sp>
      </p:gr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FFF6EA"/>
        </a:solidFill>
        <a:effectLst/>
      </p:bgPr>
    </p:bg>
    <p:spTree>
      <p:nvGrpSpPr>
        <p:cNvPr id="1" name=""/>
        <p:cNvGrpSpPr/>
        <p:nvPr/>
      </p:nvGrpSpPr>
      <p:grpSpPr>
        <a:xfrm>
          <a:off x="0" y="0"/>
          <a:ext cx="0" cy="0"/>
          <a:chOff x="0" y="0"/>
          <a:chExt cx="0" cy="0"/>
        </a:xfrm>
      </p:grpSpPr>
      <p:sp>
        <p:nvSpPr>
          <p:cNvPr id="2" name="AutoShape 2"/>
          <p:cNvSpPr/>
          <p:nvPr/>
        </p:nvSpPr>
        <p:spPr>
          <a:xfrm>
            <a:off x="11589837" y="9736180"/>
            <a:ext cx="6698163" cy="550820"/>
          </a:xfrm>
          <a:prstGeom prst="rect">
            <a:avLst/>
          </a:prstGeom>
          <a:solidFill>
            <a:srgbClr val="E65485"/>
          </a:solidFill>
        </p:spPr>
        <p:txBody>
          <a:bodyPr/>
          <a:lstStyle/>
          <a:p>
            <a:endParaRPr lang="en-GB"/>
          </a:p>
        </p:txBody>
      </p:sp>
      <p:sp>
        <p:nvSpPr>
          <p:cNvPr id="3" name="AutoShape 3"/>
          <p:cNvSpPr/>
          <p:nvPr/>
        </p:nvSpPr>
        <p:spPr>
          <a:xfrm>
            <a:off x="0" y="0"/>
            <a:ext cx="14417942" cy="771525"/>
          </a:xfrm>
          <a:prstGeom prst="rect">
            <a:avLst/>
          </a:prstGeom>
          <a:solidFill>
            <a:srgbClr val="292A5A"/>
          </a:solidFill>
        </p:spPr>
        <p:txBody>
          <a:bodyPr/>
          <a:lstStyle/>
          <a:p>
            <a:endParaRPr lang="en-GB"/>
          </a:p>
        </p:txBody>
      </p:sp>
      <p:sp>
        <p:nvSpPr>
          <p:cNvPr id="4" name="TextBox 4"/>
          <p:cNvSpPr txBox="1"/>
          <p:nvPr/>
        </p:nvSpPr>
        <p:spPr>
          <a:xfrm>
            <a:off x="1028700" y="1971676"/>
            <a:ext cx="10340373" cy="7090410"/>
          </a:xfrm>
          <a:prstGeom prst="rect">
            <a:avLst/>
          </a:prstGeom>
        </p:spPr>
        <p:txBody>
          <a:bodyPr lIns="0" tIns="0" rIns="0" bIns="0" rtlCol="0" anchor="t">
            <a:spAutoFit/>
          </a:bodyPr>
          <a:lstStyle/>
          <a:p>
            <a:pPr marL="669289" lvl="1" indent="-334645" algn="l">
              <a:lnSpc>
                <a:spcPts val="5114"/>
              </a:lnSpc>
              <a:buFont typeface="Arial"/>
              <a:buChar char="•"/>
            </a:pPr>
            <a:r>
              <a:rPr lang="en-US" sz="3099">
                <a:solidFill>
                  <a:srgbClr val="292A5A"/>
                </a:solidFill>
                <a:latin typeface="Glacial Indifference"/>
                <a:ea typeface="Glacial Indifference"/>
                <a:cs typeface="Glacial Indifference"/>
                <a:sym typeface="Glacial Indifference"/>
              </a:rPr>
              <a:t>Buyers may finance the purchase in various ways:</a:t>
            </a:r>
          </a:p>
          <a:p>
            <a:pPr marL="669289" lvl="1" indent="-334645" algn="l">
              <a:lnSpc>
                <a:spcPts val="5114"/>
              </a:lnSpc>
              <a:buFont typeface="Arial"/>
              <a:buChar char="•"/>
            </a:pPr>
            <a:r>
              <a:rPr lang="en-US" sz="3099">
                <a:solidFill>
                  <a:srgbClr val="292A5A"/>
                </a:solidFill>
                <a:latin typeface="Glacial Indifference"/>
                <a:ea typeface="Glacial Indifference"/>
                <a:cs typeface="Glacial Indifference"/>
                <a:sym typeface="Glacial Indifference"/>
              </a:rPr>
              <a:t>Conveyancers have a duty under money laundering regulations (unit 2) to scrutinise the provenance of funds used</a:t>
            </a:r>
          </a:p>
          <a:p>
            <a:pPr marL="669289" lvl="1" indent="-334645" algn="l">
              <a:lnSpc>
                <a:spcPts val="5114"/>
              </a:lnSpc>
              <a:buFont typeface="Arial"/>
              <a:buChar char="•"/>
            </a:pPr>
            <a:r>
              <a:rPr lang="en-US" sz="3099">
                <a:solidFill>
                  <a:srgbClr val="292A5A"/>
                </a:solidFill>
                <a:latin typeface="Glacial Indifference"/>
                <a:ea typeface="Glacial Indifference"/>
                <a:cs typeface="Glacial Indifference"/>
                <a:sym typeface="Glacial Indifference"/>
              </a:rPr>
              <a:t>Common funding:</a:t>
            </a:r>
          </a:p>
          <a:p>
            <a:pPr marL="1338579" lvl="2" indent="-446193" algn="l">
              <a:lnSpc>
                <a:spcPts val="5114"/>
              </a:lnSpc>
              <a:buFont typeface="Arial"/>
              <a:buChar char="⚬"/>
            </a:pPr>
            <a:r>
              <a:rPr lang="en-US" sz="3099">
                <a:solidFill>
                  <a:srgbClr val="292A5A"/>
                </a:solidFill>
                <a:latin typeface="Glacial Indifference"/>
                <a:ea typeface="Glacial Indifference"/>
                <a:cs typeface="Glacial Indifference"/>
                <a:sym typeface="Glacial Indifference"/>
              </a:rPr>
              <a:t>Cash savings </a:t>
            </a:r>
          </a:p>
          <a:p>
            <a:pPr marL="1338579" lvl="2" indent="-446193" algn="l">
              <a:lnSpc>
                <a:spcPts val="5114"/>
              </a:lnSpc>
              <a:buFont typeface="Arial"/>
              <a:buChar char="⚬"/>
            </a:pPr>
            <a:r>
              <a:rPr lang="en-US" sz="3099">
                <a:solidFill>
                  <a:srgbClr val="292A5A"/>
                </a:solidFill>
                <a:latin typeface="Glacial Indifference"/>
                <a:ea typeface="Glacial Indifference"/>
                <a:cs typeface="Glacial Indifference"/>
                <a:sym typeface="Glacial Indifference"/>
              </a:rPr>
              <a:t>Sale of bonds, shares etc.</a:t>
            </a:r>
          </a:p>
          <a:p>
            <a:pPr marL="1338579" lvl="2" indent="-446193" algn="l">
              <a:lnSpc>
                <a:spcPts val="5114"/>
              </a:lnSpc>
              <a:buFont typeface="Arial"/>
              <a:buChar char="⚬"/>
            </a:pPr>
            <a:r>
              <a:rPr lang="en-US" sz="3099">
                <a:solidFill>
                  <a:srgbClr val="292A5A"/>
                </a:solidFill>
                <a:latin typeface="Glacial Indifference"/>
                <a:ea typeface="Glacial Indifference"/>
                <a:cs typeface="Glacial Indifference"/>
                <a:sym typeface="Glacial Indifference"/>
              </a:rPr>
              <a:t>Gifts </a:t>
            </a:r>
          </a:p>
          <a:p>
            <a:pPr marL="1338579" lvl="2" indent="-446193" algn="l">
              <a:lnSpc>
                <a:spcPts val="5114"/>
              </a:lnSpc>
              <a:buFont typeface="Arial"/>
              <a:buChar char="⚬"/>
            </a:pPr>
            <a:r>
              <a:rPr lang="en-US" sz="3099">
                <a:solidFill>
                  <a:srgbClr val="292A5A"/>
                </a:solidFill>
                <a:latin typeface="Glacial Indifference"/>
                <a:ea typeface="Glacial Indifference"/>
                <a:cs typeface="Glacial Indifference"/>
                <a:sym typeface="Glacial Indifference"/>
              </a:rPr>
              <a:t>Loan (mortgage) with or without security</a:t>
            </a:r>
          </a:p>
          <a:p>
            <a:pPr marL="1338579" lvl="2" indent="-446193" algn="l">
              <a:lnSpc>
                <a:spcPts val="5114"/>
              </a:lnSpc>
              <a:buFont typeface="Arial"/>
              <a:buChar char="⚬"/>
            </a:pPr>
            <a:r>
              <a:rPr lang="en-US" sz="3099">
                <a:solidFill>
                  <a:srgbClr val="292A5A"/>
                </a:solidFill>
                <a:latin typeface="Glacial Indifference"/>
                <a:ea typeface="Glacial Indifference"/>
                <a:cs typeface="Glacial Indifference"/>
                <a:sym typeface="Glacial Indifference"/>
              </a:rPr>
              <a:t>Sale of other land/property</a:t>
            </a:r>
          </a:p>
          <a:p>
            <a:pPr marL="1338579" lvl="2" indent="-446193" algn="l">
              <a:lnSpc>
                <a:spcPts val="5114"/>
              </a:lnSpc>
              <a:buFont typeface="Arial"/>
              <a:buChar char="⚬"/>
            </a:pPr>
            <a:r>
              <a:rPr lang="en-US" sz="3099">
                <a:solidFill>
                  <a:srgbClr val="292A5A"/>
                </a:solidFill>
                <a:latin typeface="Glacial Indifference"/>
                <a:ea typeface="Glacial Indifference"/>
                <a:cs typeface="Glacial Indifference"/>
                <a:sym typeface="Glacial Indifference"/>
              </a:rPr>
              <a:t>Lottery win! </a:t>
            </a:r>
          </a:p>
        </p:txBody>
      </p:sp>
      <p:sp>
        <p:nvSpPr>
          <p:cNvPr id="5" name="Freeform 5"/>
          <p:cNvSpPr/>
          <p:nvPr/>
        </p:nvSpPr>
        <p:spPr>
          <a:xfrm>
            <a:off x="13335000" y="1181100"/>
            <a:ext cx="4419600" cy="6116680"/>
          </a:xfrm>
          <a:custGeom>
            <a:avLst/>
            <a:gdLst/>
            <a:ahLst/>
            <a:cxnLst/>
            <a:rect l="l" t="t" r="r" b="b"/>
            <a:pathLst>
              <a:path w="6698163" h="8964655">
                <a:moveTo>
                  <a:pt x="0" y="0"/>
                </a:moveTo>
                <a:lnTo>
                  <a:pt x="6698163" y="0"/>
                </a:lnTo>
                <a:lnTo>
                  <a:pt x="6698163" y="8964655"/>
                </a:lnTo>
                <a:lnTo>
                  <a:pt x="0" y="8964655"/>
                </a:lnTo>
                <a:lnTo>
                  <a:pt x="0" y="0"/>
                </a:lnTo>
                <a:close/>
              </a:path>
            </a:pathLst>
          </a:custGeom>
          <a:blipFill>
            <a:blip r:embed="rId3"/>
            <a:stretch>
              <a:fillRect l="-12444" r="-88437"/>
            </a:stretch>
          </a:blipFill>
        </p:spPr>
        <p:txBody>
          <a:bodyPr/>
          <a:lstStyle/>
          <a:p>
            <a:endParaRPr lang="en-GB"/>
          </a:p>
        </p:txBody>
      </p:sp>
      <p:sp>
        <p:nvSpPr>
          <p:cNvPr id="6" name="TextBox 6"/>
          <p:cNvSpPr txBox="1"/>
          <p:nvPr/>
        </p:nvSpPr>
        <p:spPr>
          <a:xfrm>
            <a:off x="1028700" y="514350"/>
            <a:ext cx="10561137" cy="1520188"/>
          </a:xfrm>
          <a:prstGeom prst="rect">
            <a:avLst/>
          </a:prstGeom>
        </p:spPr>
        <p:txBody>
          <a:bodyPr lIns="0" tIns="0" rIns="0" bIns="0" rtlCol="0" anchor="t">
            <a:spAutoFit/>
          </a:bodyPr>
          <a:lstStyle/>
          <a:p>
            <a:pPr algn="just">
              <a:lnSpc>
                <a:spcPts val="13200"/>
              </a:lnSpc>
            </a:pPr>
            <a:r>
              <a:rPr lang="en-US" sz="6600" b="1" spc="6">
                <a:solidFill>
                  <a:srgbClr val="E65485"/>
                </a:solidFill>
                <a:latin typeface="Glacial Indifference Bold"/>
                <a:ea typeface="Glacial Indifference Bold"/>
                <a:cs typeface="Glacial Indifference Bold"/>
                <a:sym typeface="Glacial Indifference Bold"/>
              </a:rPr>
              <a:t>FINANCING </a:t>
            </a:r>
            <a:r>
              <a:rPr lang="en-US" sz="6600" b="1" spc="6">
                <a:solidFill>
                  <a:srgbClr val="292A5A"/>
                </a:solidFill>
                <a:latin typeface="Glacial Indifference Bold"/>
                <a:ea typeface="Glacial Indifference Bold"/>
                <a:cs typeface="Glacial Indifference Bold"/>
                <a:sym typeface="Glacial Indifference Bold"/>
              </a:rPr>
              <a:t>THE PURCHASE</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E0EEFF"/>
        </a:solidFill>
        <a:effectLst/>
      </p:bgPr>
    </p:bg>
    <p:spTree>
      <p:nvGrpSpPr>
        <p:cNvPr id="1" name=""/>
        <p:cNvGrpSpPr/>
        <p:nvPr/>
      </p:nvGrpSpPr>
      <p:grpSpPr>
        <a:xfrm>
          <a:off x="0" y="0"/>
          <a:ext cx="0" cy="0"/>
          <a:chOff x="0" y="0"/>
          <a:chExt cx="0" cy="0"/>
        </a:xfrm>
      </p:grpSpPr>
      <p:sp>
        <p:nvSpPr>
          <p:cNvPr id="2" name="TextBox 2"/>
          <p:cNvSpPr txBox="1"/>
          <p:nvPr/>
        </p:nvSpPr>
        <p:spPr>
          <a:xfrm>
            <a:off x="1028700" y="1983429"/>
            <a:ext cx="16009704" cy="6282169"/>
          </a:xfrm>
          <a:prstGeom prst="rect">
            <a:avLst/>
          </a:prstGeom>
        </p:spPr>
        <p:txBody>
          <a:bodyPr lIns="0" tIns="0" rIns="0" bIns="0" rtlCol="0" anchor="t">
            <a:spAutoFit/>
          </a:bodyPr>
          <a:lstStyle/>
          <a:p>
            <a:pPr marL="809508" lvl="1" indent="-404754" algn="l">
              <a:lnSpc>
                <a:spcPts val="6186"/>
              </a:lnSpc>
              <a:buFont typeface="Arial"/>
              <a:buChar char="•"/>
            </a:pPr>
            <a:r>
              <a:rPr lang="en-US" sz="3749" dirty="0">
                <a:solidFill>
                  <a:srgbClr val="292A5A"/>
                </a:solidFill>
                <a:latin typeface="Glacial Indifference"/>
                <a:ea typeface="Glacial Indifference"/>
                <a:cs typeface="Glacial Indifference"/>
                <a:sym typeface="Glacial Indifference"/>
              </a:rPr>
              <a:t>You are instructed to represent a buyer in the purchase of a residential property. The sale price of £495,000 has been agreed, completing 1 December 2025.</a:t>
            </a:r>
          </a:p>
          <a:p>
            <a:pPr marL="809508" lvl="1" indent="-404754" algn="l">
              <a:lnSpc>
                <a:spcPts val="6186"/>
              </a:lnSpc>
              <a:buFont typeface="Arial"/>
              <a:buChar char="•"/>
            </a:pPr>
            <a:r>
              <a:rPr lang="en-US" sz="3749" dirty="0">
                <a:solidFill>
                  <a:srgbClr val="292A5A"/>
                </a:solidFill>
                <a:latin typeface="Glacial Indifference"/>
                <a:ea typeface="Glacial Indifference"/>
                <a:cs typeface="Glacial Indifference"/>
                <a:sym typeface="Glacial Indifference"/>
              </a:rPr>
              <a:t>How will the tax due differ depending on whether the property is based in England or Wales? </a:t>
            </a:r>
          </a:p>
          <a:p>
            <a:pPr marL="809508" lvl="1" indent="-404754" algn="l">
              <a:lnSpc>
                <a:spcPts val="6186"/>
              </a:lnSpc>
              <a:buFont typeface="Arial"/>
              <a:buChar char="•"/>
            </a:pPr>
            <a:r>
              <a:rPr lang="en-US" sz="3749" dirty="0">
                <a:solidFill>
                  <a:srgbClr val="292A5A"/>
                </a:solidFill>
                <a:latin typeface="Glacial Indifference"/>
                <a:ea typeface="Glacial Indifference"/>
                <a:cs typeface="Glacial Indifference"/>
                <a:sym typeface="Glacial Indifference"/>
              </a:rPr>
              <a:t>How will the tax differ depending on whether the property is an additional property (second home - higher rate in Wales)?</a:t>
            </a:r>
          </a:p>
          <a:p>
            <a:pPr marL="1619017" lvl="2" indent="-539672" algn="l">
              <a:lnSpc>
                <a:spcPts val="6186"/>
              </a:lnSpc>
              <a:buFont typeface="Arial"/>
              <a:buChar char="⚬"/>
            </a:pPr>
            <a:r>
              <a:rPr lang="en-US" sz="3749" i="1" dirty="0">
                <a:solidFill>
                  <a:srgbClr val="292A5A"/>
                </a:solidFill>
                <a:latin typeface="Glacial Indifference Italics"/>
                <a:ea typeface="Glacial Indifference Italics"/>
                <a:cs typeface="Glacial Indifference Italics"/>
                <a:sym typeface="Glacial Indifference Italics"/>
              </a:rPr>
              <a:t>Tip by the end of the activity you should have 4 numbers</a:t>
            </a:r>
          </a:p>
        </p:txBody>
      </p:sp>
      <p:sp>
        <p:nvSpPr>
          <p:cNvPr id="3" name="TextBox 3"/>
          <p:cNvSpPr txBox="1"/>
          <p:nvPr/>
        </p:nvSpPr>
        <p:spPr>
          <a:xfrm>
            <a:off x="1028700" y="523875"/>
            <a:ext cx="16230600" cy="1492247"/>
          </a:xfrm>
          <a:prstGeom prst="rect">
            <a:avLst/>
          </a:prstGeom>
        </p:spPr>
        <p:txBody>
          <a:bodyPr lIns="0" tIns="0" rIns="0" bIns="0" rtlCol="0" anchor="t">
            <a:spAutoFit/>
          </a:bodyPr>
          <a:lstStyle/>
          <a:p>
            <a:pPr algn="just">
              <a:lnSpc>
                <a:spcPts val="13000"/>
              </a:lnSpc>
            </a:pPr>
            <a:r>
              <a:rPr lang="en-US" sz="6500" b="1" spc="6">
                <a:solidFill>
                  <a:srgbClr val="E65485"/>
                </a:solidFill>
                <a:latin typeface="Glacial Indifference Bold"/>
                <a:ea typeface="Glacial Indifference Bold"/>
                <a:cs typeface="Glacial Indifference Bold"/>
                <a:sym typeface="Glacial Indifference Bold"/>
              </a:rPr>
              <a:t>ACTIVITY 2A:</a:t>
            </a:r>
            <a:r>
              <a:rPr lang="en-US" sz="6500" b="1" spc="6">
                <a:solidFill>
                  <a:srgbClr val="292A5A"/>
                </a:solidFill>
                <a:latin typeface="Glacial Indifference Bold"/>
                <a:ea typeface="Glacial Indifference Bold"/>
                <a:cs typeface="Glacial Indifference Bold"/>
                <a:sym typeface="Glacial Indifference Bold"/>
              </a:rPr>
              <a:t> TAX ON LAND SALES</a:t>
            </a:r>
          </a:p>
        </p:txBody>
      </p:sp>
      <p:sp>
        <p:nvSpPr>
          <p:cNvPr id="4" name="AutoShape 4"/>
          <p:cNvSpPr/>
          <p:nvPr/>
        </p:nvSpPr>
        <p:spPr>
          <a:xfrm>
            <a:off x="11589837" y="9736180"/>
            <a:ext cx="6698163" cy="550820"/>
          </a:xfrm>
          <a:prstGeom prst="rect">
            <a:avLst/>
          </a:prstGeom>
          <a:solidFill>
            <a:srgbClr val="FED307"/>
          </a:solidFill>
        </p:spPr>
        <p:txBody>
          <a:bodyPr/>
          <a:lstStyle/>
          <a:p>
            <a:endParaRPr lang="en-GB"/>
          </a:p>
        </p:txBody>
      </p:sp>
      <p:sp>
        <p:nvSpPr>
          <p:cNvPr id="5" name="AutoShape 5"/>
          <p:cNvSpPr/>
          <p:nvPr/>
        </p:nvSpPr>
        <p:spPr>
          <a:xfrm>
            <a:off x="0" y="0"/>
            <a:ext cx="14417942" cy="771525"/>
          </a:xfrm>
          <a:prstGeom prst="rect">
            <a:avLst/>
          </a:prstGeom>
          <a:solidFill>
            <a:srgbClr val="292A5A"/>
          </a:solidFill>
        </p:spPr>
        <p:txBody>
          <a:bodyPr/>
          <a:lstStyle/>
          <a:p>
            <a:endParaRPr lang="en-GB"/>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E0EEFF"/>
        </a:solidFill>
        <a:effectLst/>
      </p:bgPr>
    </p:bg>
    <p:spTree>
      <p:nvGrpSpPr>
        <p:cNvPr id="1" name=""/>
        <p:cNvGrpSpPr/>
        <p:nvPr/>
      </p:nvGrpSpPr>
      <p:grpSpPr>
        <a:xfrm>
          <a:off x="0" y="0"/>
          <a:ext cx="0" cy="0"/>
          <a:chOff x="0" y="0"/>
          <a:chExt cx="0" cy="0"/>
        </a:xfrm>
      </p:grpSpPr>
      <p:sp>
        <p:nvSpPr>
          <p:cNvPr id="2" name="TextBox 2"/>
          <p:cNvSpPr txBox="1"/>
          <p:nvPr/>
        </p:nvSpPr>
        <p:spPr>
          <a:xfrm>
            <a:off x="1028700" y="1983429"/>
            <a:ext cx="16009704" cy="2290793"/>
          </a:xfrm>
          <a:prstGeom prst="rect">
            <a:avLst/>
          </a:prstGeom>
        </p:spPr>
        <p:txBody>
          <a:bodyPr lIns="0" tIns="0" rIns="0" bIns="0" rtlCol="0" anchor="t">
            <a:spAutoFit/>
          </a:bodyPr>
          <a:lstStyle/>
          <a:p>
            <a:pPr marL="809508" lvl="1" indent="-404754" algn="l">
              <a:lnSpc>
                <a:spcPts val="6186"/>
              </a:lnSpc>
              <a:buFont typeface="Arial"/>
              <a:buChar char="•"/>
            </a:pPr>
            <a:r>
              <a:rPr lang="en-US" sz="3749">
                <a:solidFill>
                  <a:srgbClr val="292A5A"/>
                </a:solidFill>
                <a:latin typeface="Glacial Indifference"/>
                <a:ea typeface="Glacial Indifference"/>
                <a:cs typeface="Glacial Indifference"/>
                <a:sym typeface="Glacial Indifference"/>
              </a:rPr>
              <a:t>Using the fee schedule provided, calculate the fees due, assuming the property is sold in Wales to a first time buyer, with no other interest in land, with a mortgage and the property is a new build. </a:t>
            </a:r>
          </a:p>
        </p:txBody>
      </p:sp>
      <p:sp>
        <p:nvSpPr>
          <p:cNvPr id="3" name="TextBox 3"/>
          <p:cNvSpPr txBox="1"/>
          <p:nvPr/>
        </p:nvSpPr>
        <p:spPr>
          <a:xfrm>
            <a:off x="1028700" y="523875"/>
            <a:ext cx="16230600" cy="1492247"/>
          </a:xfrm>
          <a:prstGeom prst="rect">
            <a:avLst/>
          </a:prstGeom>
        </p:spPr>
        <p:txBody>
          <a:bodyPr lIns="0" tIns="0" rIns="0" bIns="0" rtlCol="0" anchor="t">
            <a:spAutoFit/>
          </a:bodyPr>
          <a:lstStyle/>
          <a:p>
            <a:pPr algn="just">
              <a:lnSpc>
                <a:spcPts val="13000"/>
              </a:lnSpc>
            </a:pPr>
            <a:r>
              <a:rPr lang="en-US" sz="6500" b="1" spc="6">
                <a:solidFill>
                  <a:srgbClr val="E65485"/>
                </a:solidFill>
                <a:latin typeface="Glacial Indifference Bold"/>
                <a:ea typeface="Glacial Indifference Bold"/>
                <a:cs typeface="Glacial Indifference Bold"/>
                <a:sym typeface="Glacial Indifference Bold"/>
              </a:rPr>
              <a:t>ACTIVITY 2B:</a:t>
            </a:r>
            <a:r>
              <a:rPr lang="en-US" sz="6500" b="1" spc="6">
                <a:solidFill>
                  <a:srgbClr val="292A5A"/>
                </a:solidFill>
                <a:latin typeface="Glacial Indifference Bold"/>
                <a:ea typeface="Glacial Indifference Bold"/>
                <a:cs typeface="Glacial Indifference Bold"/>
                <a:sym typeface="Glacial Indifference Bold"/>
              </a:rPr>
              <a:t> CALCULATE FEES</a:t>
            </a:r>
          </a:p>
        </p:txBody>
      </p:sp>
      <p:sp>
        <p:nvSpPr>
          <p:cNvPr id="4" name="AutoShape 4"/>
          <p:cNvSpPr/>
          <p:nvPr/>
        </p:nvSpPr>
        <p:spPr>
          <a:xfrm>
            <a:off x="11589837" y="9736180"/>
            <a:ext cx="6698163" cy="550820"/>
          </a:xfrm>
          <a:prstGeom prst="rect">
            <a:avLst/>
          </a:prstGeom>
          <a:solidFill>
            <a:srgbClr val="FED307"/>
          </a:solidFill>
        </p:spPr>
        <p:txBody>
          <a:bodyPr/>
          <a:lstStyle/>
          <a:p>
            <a:endParaRPr lang="en-GB"/>
          </a:p>
        </p:txBody>
      </p:sp>
      <p:sp>
        <p:nvSpPr>
          <p:cNvPr id="5" name="AutoShape 5"/>
          <p:cNvSpPr/>
          <p:nvPr/>
        </p:nvSpPr>
        <p:spPr>
          <a:xfrm>
            <a:off x="0" y="0"/>
            <a:ext cx="14417942" cy="771525"/>
          </a:xfrm>
          <a:prstGeom prst="rect">
            <a:avLst/>
          </a:prstGeom>
          <a:solidFill>
            <a:srgbClr val="292A5A"/>
          </a:solidFill>
        </p:spPr>
        <p:txBody>
          <a:bodyPr/>
          <a:lstStyle/>
          <a:p>
            <a:endParaRPr lang="en-GB"/>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FFF6EA"/>
        </a:solidFill>
        <a:effectLst/>
      </p:bgPr>
    </p:bg>
    <p:spTree>
      <p:nvGrpSpPr>
        <p:cNvPr id="1" name=""/>
        <p:cNvGrpSpPr/>
        <p:nvPr/>
      </p:nvGrpSpPr>
      <p:grpSpPr>
        <a:xfrm>
          <a:off x="0" y="0"/>
          <a:ext cx="0" cy="0"/>
          <a:chOff x="0" y="0"/>
          <a:chExt cx="0" cy="0"/>
        </a:xfrm>
      </p:grpSpPr>
      <p:sp>
        <p:nvSpPr>
          <p:cNvPr id="2" name="AutoShape 2"/>
          <p:cNvSpPr/>
          <p:nvPr/>
        </p:nvSpPr>
        <p:spPr>
          <a:xfrm>
            <a:off x="11589837" y="9736180"/>
            <a:ext cx="6698163" cy="550820"/>
          </a:xfrm>
          <a:prstGeom prst="rect">
            <a:avLst/>
          </a:prstGeom>
          <a:solidFill>
            <a:srgbClr val="E65485"/>
          </a:solidFill>
        </p:spPr>
        <p:txBody>
          <a:bodyPr/>
          <a:lstStyle/>
          <a:p>
            <a:endParaRPr lang="en-GB"/>
          </a:p>
        </p:txBody>
      </p:sp>
      <p:sp>
        <p:nvSpPr>
          <p:cNvPr id="3" name="AutoShape 3"/>
          <p:cNvSpPr/>
          <p:nvPr/>
        </p:nvSpPr>
        <p:spPr>
          <a:xfrm>
            <a:off x="0" y="0"/>
            <a:ext cx="14417942" cy="771525"/>
          </a:xfrm>
          <a:prstGeom prst="rect">
            <a:avLst/>
          </a:prstGeom>
          <a:solidFill>
            <a:srgbClr val="292A5A"/>
          </a:solidFill>
        </p:spPr>
        <p:txBody>
          <a:bodyPr/>
          <a:lstStyle/>
          <a:p>
            <a:endParaRPr lang="en-GB"/>
          </a:p>
        </p:txBody>
      </p:sp>
      <p:sp>
        <p:nvSpPr>
          <p:cNvPr id="4" name="TextBox 4"/>
          <p:cNvSpPr txBox="1"/>
          <p:nvPr/>
        </p:nvSpPr>
        <p:spPr>
          <a:xfrm>
            <a:off x="1028700" y="2114412"/>
            <a:ext cx="10561137" cy="7409080"/>
          </a:xfrm>
          <a:prstGeom prst="rect">
            <a:avLst/>
          </a:prstGeom>
        </p:spPr>
        <p:txBody>
          <a:bodyPr lIns="0" tIns="0" rIns="0" bIns="0" rtlCol="0" anchor="t">
            <a:spAutoFit/>
          </a:bodyPr>
          <a:lstStyle/>
          <a:p>
            <a:pPr marL="690879" lvl="1" indent="-345439" algn="l">
              <a:lnSpc>
                <a:spcPts val="5279"/>
              </a:lnSpc>
              <a:buFont typeface="Arial"/>
              <a:buChar char="•"/>
            </a:pPr>
            <a:r>
              <a:rPr lang="en-US" sz="3199" dirty="0">
                <a:solidFill>
                  <a:srgbClr val="292A5A"/>
                </a:solidFill>
                <a:latin typeface="Glacial Indifference"/>
                <a:ea typeface="Glacial Indifference"/>
                <a:cs typeface="Glacial Indifference"/>
                <a:sym typeface="Glacial Indifference"/>
              </a:rPr>
              <a:t>Property practice can be fast paced:</a:t>
            </a:r>
          </a:p>
          <a:p>
            <a:pPr marL="1381758" lvl="2" indent="-460586" algn="l">
              <a:lnSpc>
                <a:spcPts val="5279"/>
              </a:lnSpc>
              <a:buFont typeface="Arial"/>
              <a:buChar char="⚬"/>
            </a:pPr>
            <a:r>
              <a:rPr lang="en-US" sz="3199" dirty="0">
                <a:solidFill>
                  <a:srgbClr val="292A5A"/>
                </a:solidFill>
                <a:latin typeface="Glacial Indifference"/>
                <a:ea typeface="Glacial Indifference"/>
                <a:cs typeface="Glacial Indifference"/>
                <a:sym typeface="Glacial Indifference"/>
              </a:rPr>
              <a:t>residential clients: emotionally driven to buy house</a:t>
            </a:r>
          </a:p>
          <a:p>
            <a:pPr marL="1381758" lvl="2" indent="-460586" algn="l">
              <a:lnSpc>
                <a:spcPts val="5279"/>
              </a:lnSpc>
              <a:buFont typeface="Arial"/>
              <a:buChar char="⚬"/>
            </a:pPr>
            <a:r>
              <a:rPr lang="en-US" sz="3199" dirty="0">
                <a:solidFill>
                  <a:srgbClr val="292A5A"/>
                </a:solidFill>
                <a:latin typeface="Glacial Indifference"/>
                <a:ea typeface="Glacial Indifference"/>
                <a:cs typeface="Glacial Indifference"/>
                <a:sym typeface="Glacial Indifference"/>
              </a:rPr>
              <a:t>commercial clients: commercial pressures</a:t>
            </a:r>
          </a:p>
          <a:p>
            <a:pPr marL="690879" lvl="1" indent="-345439" algn="l">
              <a:lnSpc>
                <a:spcPts val="5279"/>
              </a:lnSpc>
              <a:buFont typeface="Arial"/>
              <a:buChar char="•"/>
            </a:pPr>
            <a:r>
              <a:rPr lang="en-US" sz="3199" dirty="0">
                <a:solidFill>
                  <a:srgbClr val="292A5A"/>
                </a:solidFill>
                <a:latin typeface="Glacial Indifference"/>
                <a:ea typeface="Glacial Indifference"/>
                <a:cs typeface="Glacial Indifference"/>
                <a:sym typeface="Glacial Indifference"/>
              </a:rPr>
              <a:t>Gives rise to various ethical and professional practice issues</a:t>
            </a:r>
          </a:p>
          <a:p>
            <a:pPr marL="1381758" lvl="2" indent="-460586" algn="l">
              <a:lnSpc>
                <a:spcPts val="5279"/>
              </a:lnSpc>
              <a:buFont typeface="Arial"/>
              <a:buChar char="⚬"/>
            </a:pPr>
            <a:r>
              <a:rPr lang="en-US" sz="3199" dirty="0">
                <a:solidFill>
                  <a:srgbClr val="292A5A"/>
                </a:solidFill>
                <a:latin typeface="Glacial Indifference"/>
                <a:ea typeface="Glacial Indifference"/>
                <a:cs typeface="Glacial Indifference"/>
                <a:sym typeface="Glacial Indifference"/>
              </a:rPr>
              <a:t>Not abuse position, take advantage of unfair advantage (SRA Code, para 1.2)</a:t>
            </a:r>
          </a:p>
          <a:p>
            <a:pPr marL="1381758" lvl="2" indent="-460586" algn="l">
              <a:lnSpc>
                <a:spcPts val="5279"/>
              </a:lnSpc>
              <a:buFont typeface="Arial"/>
              <a:buChar char="⚬"/>
            </a:pPr>
            <a:r>
              <a:rPr lang="en-US" sz="3199" dirty="0">
                <a:solidFill>
                  <a:srgbClr val="292A5A"/>
                </a:solidFill>
                <a:latin typeface="Glacial Indifference"/>
                <a:ea typeface="Glacial Indifference"/>
                <a:cs typeface="Glacial Indifference"/>
                <a:sym typeface="Glacial Indifference"/>
              </a:rPr>
              <a:t>Perform all undertakings given by you (para 1.3)</a:t>
            </a:r>
          </a:p>
          <a:p>
            <a:pPr marL="1381758" lvl="2" indent="-460586" algn="l">
              <a:lnSpc>
                <a:spcPts val="5279"/>
              </a:lnSpc>
              <a:buFont typeface="Arial"/>
              <a:buChar char="⚬"/>
            </a:pPr>
            <a:r>
              <a:rPr lang="en-US" sz="3199" dirty="0">
                <a:solidFill>
                  <a:srgbClr val="292A5A"/>
                </a:solidFill>
                <a:latin typeface="Glacial Indifference"/>
                <a:ea typeface="Glacial Indifference"/>
                <a:cs typeface="Glacial Indifference"/>
                <a:sym typeface="Glacial Indifference"/>
              </a:rPr>
              <a:t>Not mislead clients or others (para 1.4)</a:t>
            </a:r>
          </a:p>
          <a:p>
            <a:pPr marL="1381758" lvl="2" indent="-460586" algn="l">
              <a:lnSpc>
                <a:spcPts val="5279"/>
              </a:lnSpc>
              <a:buFont typeface="Arial"/>
              <a:buChar char="⚬"/>
            </a:pPr>
            <a:r>
              <a:rPr lang="en-US" sz="3199" dirty="0">
                <a:solidFill>
                  <a:srgbClr val="292A5A"/>
                </a:solidFill>
                <a:latin typeface="Glacial Indifference"/>
                <a:ea typeface="Glacial Indifference"/>
                <a:cs typeface="Glacial Indifference"/>
                <a:sym typeface="Glacial Indifference"/>
              </a:rPr>
              <a:t>Conflicts of interests (para 6.1 and 6.2)</a:t>
            </a:r>
          </a:p>
          <a:p>
            <a:pPr marL="1381758" lvl="2" indent="-460586" algn="l">
              <a:lnSpc>
                <a:spcPts val="5279"/>
              </a:lnSpc>
              <a:buFont typeface="Arial"/>
              <a:buChar char="⚬"/>
            </a:pPr>
            <a:r>
              <a:rPr lang="en-US" sz="3199" dirty="0">
                <a:solidFill>
                  <a:srgbClr val="292A5A"/>
                </a:solidFill>
                <a:latin typeface="Glacial Indifference"/>
                <a:ea typeface="Glacial Indifference"/>
                <a:cs typeface="Glacial Indifference"/>
                <a:sym typeface="Glacial Indifference"/>
              </a:rPr>
              <a:t>Confidentiality (para 6.3 and 6.5)</a:t>
            </a:r>
          </a:p>
        </p:txBody>
      </p:sp>
      <p:sp>
        <p:nvSpPr>
          <p:cNvPr id="5" name="Freeform 5"/>
          <p:cNvSpPr/>
          <p:nvPr/>
        </p:nvSpPr>
        <p:spPr>
          <a:xfrm>
            <a:off x="11589837" y="771525"/>
            <a:ext cx="6698163" cy="8964655"/>
          </a:xfrm>
          <a:custGeom>
            <a:avLst/>
            <a:gdLst/>
            <a:ahLst/>
            <a:cxnLst/>
            <a:rect l="l" t="t" r="r" b="b"/>
            <a:pathLst>
              <a:path w="6698163" h="8964655">
                <a:moveTo>
                  <a:pt x="0" y="0"/>
                </a:moveTo>
                <a:lnTo>
                  <a:pt x="6698163" y="0"/>
                </a:lnTo>
                <a:lnTo>
                  <a:pt x="6698163" y="8964655"/>
                </a:lnTo>
                <a:lnTo>
                  <a:pt x="0" y="8964655"/>
                </a:lnTo>
                <a:lnTo>
                  <a:pt x="0" y="0"/>
                </a:lnTo>
                <a:close/>
              </a:path>
            </a:pathLst>
          </a:custGeom>
          <a:blipFill>
            <a:blip r:embed="rId3"/>
            <a:stretch>
              <a:fillRect l="-143818" t="-7694" r="-19568" b="-6447"/>
            </a:stretch>
          </a:blipFill>
        </p:spPr>
        <p:txBody>
          <a:bodyPr/>
          <a:lstStyle/>
          <a:p>
            <a:endParaRPr lang="en-GB"/>
          </a:p>
        </p:txBody>
      </p:sp>
      <p:sp>
        <p:nvSpPr>
          <p:cNvPr id="6" name="TextBox 6"/>
          <p:cNvSpPr txBox="1"/>
          <p:nvPr/>
        </p:nvSpPr>
        <p:spPr>
          <a:xfrm>
            <a:off x="1028700" y="447675"/>
            <a:ext cx="16230600" cy="1724025"/>
          </a:xfrm>
          <a:prstGeom prst="rect">
            <a:avLst/>
          </a:prstGeom>
        </p:spPr>
        <p:txBody>
          <a:bodyPr lIns="0" tIns="0" rIns="0" bIns="0" rtlCol="0" anchor="t">
            <a:spAutoFit/>
          </a:bodyPr>
          <a:lstStyle/>
          <a:p>
            <a:pPr algn="just">
              <a:lnSpc>
                <a:spcPts val="15000"/>
              </a:lnSpc>
            </a:pPr>
            <a:r>
              <a:rPr lang="en-US" sz="7500" b="1" spc="7">
                <a:solidFill>
                  <a:srgbClr val="E65485"/>
                </a:solidFill>
                <a:latin typeface="Glacial Indifference Bold"/>
                <a:ea typeface="Glacial Indifference Bold"/>
                <a:cs typeface="Glacial Indifference Bold"/>
                <a:sym typeface="Glacial Indifference Bold"/>
              </a:rPr>
              <a:t>ETHICAL </a:t>
            </a:r>
            <a:r>
              <a:rPr lang="en-US" sz="7500" b="1" spc="7">
                <a:solidFill>
                  <a:srgbClr val="292A5A"/>
                </a:solidFill>
                <a:latin typeface="Glacial Indifference Bold"/>
                <a:ea typeface="Glacial Indifference Bold"/>
                <a:cs typeface="Glacial Indifference Bold"/>
                <a:sym typeface="Glacial Indifference Bold"/>
              </a:rPr>
              <a:t>PRACTICE</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FFF6EA"/>
        </a:solidFill>
        <a:effectLst/>
      </p:bgPr>
    </p:bg>
    <p:spTree>
      <p:nvGrpSpPr>
        <p:cNvPr id="1" name=""/>
        <p:cNvGrpSpPr/>
        <p:nvPr/>
      </p:nvGrpSpPr>
      <p:grpSpPr>
        <a:xfrm>
          <a:off x="0" y="0"/>
          <a:ext cx="0" cy="0"/>
          <a:chOff x="0" y="0"/>
          <a:chExt cx="0" cy="0"/>
        </a:xfrm>
      </p:grpSpPr>
      <p:sp>
        <p:nvSpPr>
          <p:cNvPr id="2" name="AutoShape 2"/>
          <p:cNvSpPr/>
          <p:nvPr/>
        </p:nvSpPr>
        <p:spPr>
          <a:xfrm>
            <a:off x="11589837" y="9736180"/>
            <a:ext cx="6698163" cy="550820"/>
          </a:xfrm>
          <a:prstGeom prst="rect">
            <a:avLst/>
          </a:prstGeom>
          <a:solidFill>
            <a:srgbClr val="E65485"/>
          </a:solidFill>
        </p:spPr>
        <p:txBody>
          <a:bodyPr/>
          <a:lstStyle/>
          <a:p>
            <a:endParaRPr lang="en-GB"/>
          </a:p>
        </p:txBody>
      </p:sp>
      <p:sp>
        <p:nvSpPr>
          <p:cNvPr id="3" name="AutoShape 3"/>
          <p:cNvSpPr/>
          <p:nvPr/>
        </p:nvSpPr>
        <p:spPr>
          <a:xfrm>
            <a:off x="0" y="0"/>
            <a:ext cx="14417942" cy="771525"/>
          </a:xfrm>
          <a:prstGeom prst="rect">
            <a:avLst/>
          </a:prstGeom>
          <a:solidFill>
            <a:srgbClr val="292A5A"/>
          </a:solidFill>
        </p:spPr>
        <p:txBody>
          <a:bodyPr/>
          <a:lstStyle/>
          <a:p>
            <a:endParaRPr lang="en-GB"/>
          </a:p>
        </p:txBody>
      </p:sp>
      <p:sp>
        <p:nvSpPr>
          <p:cNvPr id="4" name="TextBox 4"/>
          <p:cNvSpPr txBox="1"/>
          <p:nvPr/>
        </p:nvSpPr>
        <p:spPr>
          <a:xfrm>
            <a:off x="700732" y="2295525"/>
            <a:ext cx="10889105" cy="6248400"/>
          </a:xfrm>
          <a:prstGeom prst="rect">
            <a:avLst/>
          </a:prstGeom>
        </p:spPr>
        <p:txBody>
          <a:bodyPr lIns="0" tIns="0" rIns="0" bIns="0" rtlCol="0" anchor="t">
            <a:spAutoFit/>
          </a:bodyPr>
          <a:lstStyle/>
          <a:p>
            <a:pPr marL="647700" lvl="1" indent="-323850" algn="l">
              <a:lnSpc>
                <a:spcPts val="4950"/>
              </a:lnSpc>
              <a:buFont typeface="Arial"/>
              <a:buChar char="•"/>
            </a:pPr>
            <a:r>
              <a:rPr lang="en-US" sz="3000">
                <a:solidFill>
                  <a:srgbClr val="292A5A"/>
                </a:solidFill>
                <a:latin typeface="Glacial Indifference"/>
                <a:ea typeface="Glacial Indifference"/>
                <a:cs typeface="Glacial Indifference"/>
                <a:sym typeface="Glacial Indifference"/>
              </a:rPr>
              <a:t>What are the potential benefits and challenges?</a:t>
            </a:r>
          </a:p>
          <a:p>
            <a:pPr marL="647700" lvl="1" indent="-323850" algn="l">
              <a:lnSpc>
                <a:spcPts val="4950"/>
              </a:lnSpc>
              <a:buFont typeface="Arial"/>
              <a:buChar char="•"/>
            </a:pPr>
            <a:r>
              <a:rPr lang="en-US" sz="3000">
                <a:solidFill>
                  <a:srgbClr val="292A5A"/>
                </a:solidFill>
                <a:latin typeface="Glacial Indifference"/>
                <a:ea typeface="Glacial Indifference"/>
                <a:cs typeface="Glacial Indifference"/>
                <a:sym typeface="Glacial Indifference"/>
              </a:rPr>
              <a:t>A solicitor cannot act for both parties if there is a conflict of interest or a significant risk of such a conflict (para 6.2, SRA code)</a:t>
            </a:r>
          </a:p>
          <a:p>
            <a:pPr marL="647700" lvl="1" indent="-323850" algn="l">
              <a:lnSpc>
                <a:spcPts val="4950"/>
              </a:lnSpc>
              <a:buFont typeface="Arial"/>
              <a:buChar char="•"/>
            </a:pPr>
            <a:r>
              <a:rPr lang="en-US" sz="3000">
                <a:solidFill>
                  <a:srgbClr val="292A5A"/>
                </a:solidFill>
                <a:latin typeface="Glacial Indifference"/>
                <a:ea typeface="Glacial Indifference"/>
                <a:cs typeface="Glacial Indifference"/>
                <a:sym typeface="Glacial Indifference"/>
              </a:rPr>
              <a:t>Acting for a buyer and a seller carries a high risk of conflict of interests where the land is being transferred for value. </a:t>
            </a:r>
          </a:p>
          <a:p>
            <a:pPr marL="647700" lvl="1" indent="-323850" algn="l">
              <a:lnSpc>
                <a:spcPts val="4950"/>
              </a:lnSpc>
              <a:buFont typeface="Arial"/>
              <a:buChar char="•"/>
            </a:pPr>
            <a:r>
              <a:rPr lang="en-US" sz="3000">
                <a:solidFill>
                  <a:srgbClr val="292A5A"/>
                </a:solidFill>
                <a:latin typeface="Glacial Indifference"/>
                <a:ea typeface="Glacial Indifference"/>
                <a:cs typeface="Glacial Indifference"/>
                <a:sym typeface="Glacial Indifference"/>
              </a:rPr>
              <a:t>This is particularly the case where the clients do not have equal bargaining power (eg an experienced developer and a first-time buyer) or where there has to be a negotiation on price.</a:t>
            </a:r>
          </a:p>
        </p:txBody>
      </p:sp>
      <p:sp>
        <p:nvSpPr>
          <p:cNvPr id="5" name="Freeform 5"/>
          <p:cNvSpPr/>
          <p:nvPr/>
        </p:nvSpPr>
        <p:spPr>
          <a:xfrm>
            <a:off x="11589837" y="3624356"/>
            <a:ext cx="6698163" cy="4659167"/>
          </a:xfrm>
          <a:custGeom>
            <a:avLst/>
            <a:gdLst/>
            <a:ahLst/>
            <a:cxnLst/>
            <a:rect l="l" t="t" r="r" b="b"/>
            <a:pathLst>
              <a:path w="6698163" h="4659167">
                <a:moveTo>
                  <a:pt x="0" y="0"/>
                </a:moveTo>
                <a:lnTo>
                  <a:pt x="6698163" y="0"/>
                </a:lnTo>
                <a:lnTo>
                  <a:pt x="6698163" y="4659167"/>
                </a:lnTo>
                <a:lnTo>
                  <a:pt x="0" y="4659167"/>
                </a:lnTo>
                <a:lnTo>
                  <a:pt x="0" y="0"/>
                </a:lnTo>
                <a:close/>
              </a:path>
            </a:pathLst>
          </a:custGeom>
          <a:blipFill>
            <a:blip r:embed="rId3"/>
            <a:stretch>
              <a:fillRect l="-24349" t="-30005" r="-19211" b="-7501"/>
            </a:stretch>
          </a:blipFill>
        </p:spPr>
        <p:txBody>
          <a:bodyPr/>
          <a:lstStyle/>
          <a:p>
            <a:endParaRPr lang="en-GB"/>
          </a:p>
        </p:txBody>
      </p:sp>
      <p:sp>
        <p:nvSpPr>
          <p:cNvPr id="6" name="TextBox 6"/>
          <p:cNvSpPr txBox="1"/>
          <p:nvPr/>
        </p:nvSpPr>
        <p:spPr>
          <a:xfrm>
            <a:off x="1028700" y="447675"/>
            <a:ext cx="16230600" cy="1724025"/>
          </a:xfrm>
          <a:prstGeom prst="rect">
            <a:avLst/>
          </a:prstGeom>
        </p:spPr>
        <p:txBody>
          <a:bodyPr lIns="0" tIns="0" rIns="0" bIns="0" rtlCol="0" anchor="t">
            <a:spAutoFit/>
          </a:bodyPr>
          <a:lstStyle/>
          <a:p>
            <a:pPr algn="just">
              <a:lnSpc>
                <a:spcPts val="15000"/>
              </a:lnSpc>
            </a:pPr>
            <a:r>
              <a:rPr lang="en-US" sz="7500" b="1" spc="7">
                <a:solidFill>
                  <a:srgbClr val="E65485"/>
                </a:solidFill>
                <a:latin typeface="Glacial Indifference Bold"/>
                <a:ea typeface="Glacial Indifference Bold"/>
                <a:cs typeface="Glacial Indifference Bold"/>
                <a:sym typeface="Glacial Indifference Bold"/>
              </a:rPr>
              <a:t>ACTING FOR </a:t>
            </a:r>
            <a:r>
              <a:rPr lang="en-US" sz="7500" b="1" spc="7">
                <a:solidFill>
                  <a:srgbClr val="292A5A"/>
                </a:solidFill>
                <a:latin typeface="Glacial Indifference Bold"/>
                <a:ea typeface="Glacial Indifference Bold"/>
                <a:cs typeface="Glacial Indifference Bold"/>
                <a:sym typeface="Glacial Indifference Bold"/>
              </a:rPr>
              <a:t>BUYER AND SELLER</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FFF6EA"/>
        </a:solidFill>
        <a:effectLst/>
      </p:bgPr>
    </p:bg>
    <p:spTree>
      <p:nvGrpSpPr>
        <p:cNvPr id="1" name=""/>
        <p:cNvGrpSpPr/>
        <p:nvPr/>
      </p:nvGrpSpPr>
      <p:grpSpPr>
        <a:xfrm>
          <a:off x="0" y="0"/>
          <a:ext cx="0" cy="0"/>
          <a:chOff x="0" y="0"/>
          <a:chExt cx="0" cy="0"/>
        </a:xfrm>
      </p:grpSpPr>
      <p:sp>
        <p:nvSpPr>
          <p:cNvPr id="3" name="AutoShape 3"/>
          <p:cNvSpPr/>
          <p:nvPr/>
        </p:nvSpPr>
        <p:spPr>
          <a:xfrm>
            <a:off x="0" y="0"/>
            <a:ext cx="14417942" cy="771525"/>
          </a:xfrm>
          <a:prstGeom prst="rect">
            <a:avLst/>
          </a:prstGeom>
          <a:solidFill>
            <a:srgbClr val="292A5A"/>
          </a:solidFill>
        </p:spPr>
        <p:txBody>
          <a:bodyPr/>
          <a:lstStyle/>
          <a:p>
            <a:endParaRPr lang="en-GB"/>
          </a:p>
        </p:txBody>
      </p:sp>
      <p:sp>
        <p:nvSpPr>
          <p:cNvPr id="4" name="TextBox 4"/>
          <p:cNvSpPr txBox="1"/>
          <p:nvPr/>
        </p:nvSpPr>
        <p:spPr>
          <a:xfrm>
            <a:off x="304800" y="1943100"/>
            <a:ext cx="12268200" cy="7312899"/>
          </a:xfrm>
          <a:prstGeom prst="rect">
            <a:avLst/>
          </a:prstGeom>
        </p:spPr>
        <p:txBody>
          <a:bodyPr wrap="square" lIns="0" tIns="0" rIns="0" bIns="0" rtlCol="0" anchor="t">
            <a:spAutoFit/>
          </a:bodyPr>
          <a:lstStyle/>
          <a:p>
            <a:pPr marL="561342" lvl="1" indent="-280671" algn="l">
              <a:lnSpc>
                <a:spcPts val="4108"/>
              </a:lnSpc>
              <a:buFont typeface="Arial"/>
              <a:buChar char="•"/>
            </a:pPr>
            <a:r>
              <a:rPr lang="en-US" sz="2600" dirty="0">
                <a:solidFill>
                  <a:srgbClr val="292A5A"/>
                </a:solidFill>
                <a:latin typeface="Glacial Indifference"/>
                <a:ea typeface="Glacial Indifference"/>
                <a:cs typeface="Glacial Indifference"/>
                <a:sym typeface="Glacial Indifference"/>
              </a:rPr>
              <a:t>Para 6.2(a) allows a solicitor to act for more than one party, even if there is a conflict of interest, where the parties have a ‘substantially common interest’ in relation to the matter and provided that certain conditions are met. </a:t>
            </a:r>
          </a:p>
          <a:p>
            <a:pPr marL="1122684" lvl="2" indent="-374228" algn="l">
              <a:lnSpc>
                <a:spcPts val="4108"/>
              </a:lnSpc>
              <a:buFont typeface="Arial"/>
              <a:buChar char="⚬"/>
            </a:pPr>
            <a:r>
              <a:rPr lang="en-US" sz="2600" dirty="0">
                <a:solidFill>
                  <a:srgbClr val="292A5A"/>
                </a:solidFill>
                <a:latin typeface="Glacial Indifference"/>
                <a:ea typeface="Glacial Indifference"/>
                <a:cs typeface="Glacial Indifference"/>
                <a:sym typeface="Glacial Indifference"/>
              </a:rPr>
              <a:t>But, </a:t>
            </a:r>
            <a:r>
              <a:rPr lang="en-US" sz="2600" b="1" dirty="0">
                <a:solidFill>
                  <a:srgbClr val="292A5A"/>
                </a:solidFill>
                <a:latin typeface="Glacial Indifference Bold"/>
                <a:ea typeface="Glacial Indifference Bold"/>
                <a:cs typeface="Glacial Indifference Bold"/>
                <a:sym typeface="Glacial Indifference Bold"/>
              </a:rPr>
              <a:t>does not apply to a property purchase</a:t>
            </a:r>
            <a:r>
              <a:rPr lang="en-US" sz="2600" dirty="0">
                <a:solidFill>
                  <a:srgbClr val="292A5A"/>
                </a:solidFill>
                <a:latin typeface="Glacial Indifference"/>
                <a:ea typeface="Glacial Indifference"/>
                <a:cs typeface="Glacial Indifference"/>
                <a:sym typeface="Glacial Indifference"/>
              </a:rPr>
              <a:t>. Although both clients will have a common interest in completing the sale, they also have different interests, since one is buying and one is selling.</a:t>
            </a:r>
          </a:p>
          <a:p>
            <a:pPr marL="561342" lvl="1" indent="-280671" algn="l">
              <a:lnSpc>
                <a:spcPts val="4108"/>
              </a:lnSpc>
              <a:buFont typeface="Arial"/>
              <a:buChar char="•"/>
            </a:pPr>
            <a:r>
              <a:rPr lang="en-US" sz="2600" dirty="0">
                <a:solidFill>
                  <a:srgbClr val="292A5A"/>
                </a:solidFill>
                <a:latin typeface="Glacial Indifference"/>
                <a:ea typeface="Glacial Indifference"/>
                <a:cs typeface="Glacial Indifference"/>
                <a:sym typeface="Glacial Indifference"/>
              </a:rPr>
              <a:t>Para 6.2(b) allows a solicitor to act even if there is a conflict of interest where the clients are competing for the same objective. The conditions for so acting are as for paragraph 6.2(a). </a:t>
            </a:r>
          </a:p>
          <a:p>
            <a:pPr marL="1122684" lvl="2" indent="-374228" algn="l">
              <a:lnSpc>
                <a:spcPts val="4108"/>
              </a:lnSpc>
              <a:buFont typeface="Arial"/>
              <a:buChar char="⚬"/>
            </a:pPr>
            <a:r>
              <a:rPr lang="en-US" sz="2600" dirty="0">
                <a:solidFill>
                  <a:srgbClr val="292A5A"/>
                </a:solidFill>
                <a:latin typeface="Glacial Indifference"/>
                <a:ea typeface="Glacial Indifference"/>
                <a:cs typeface="Glacial Indifference"/>
                <a:sym typeface="Glacial Indifference"/>
              </a:rPr>
              <a:t>Might be possible to act for two competing buyers </a:t>
            </a:r>
          </a:p>
          <a:p>
            <a:pPr marL="1122684" lvl="2" indent="-374228" algn="l">
              <a:lnSpc>
                <a:spcPts val="4108"/>
              </a:lnSpc>
              <a:buFont typeface="Arial"/>
              <a:buChar char="⚬"/>
            </a:pPr>
            <a:r>
              <a:rPr lang="en-US" sz="2600" dirty="0">
                <a:solidFill>
                  <a:srgbClr val="292A5A"/>
                </a:solidFill>
                <a:latin typeface="Glacial Indifference"/>
                <a:ea typeface="Glacial Indifference"/>
                <a:cs typeface="Glacial Indifference"/>
                <a:sym typeface="Glacial Indifference"/>
              </a:rPr>
              <a:t>Both clients must given informed consent, in writing </a:t>
            </a:r>
          </a:p>
          <a:p>
            <a:pPr marL="1122684" lvl="2" indent="-374228" algn="l">
              <a:lnSpc>
                <a:spcPts val="4108"/>
              </a:lnSpc>
              <a:buFont typeface="Arial"/>
              <a:buChar char="⚬"/>
            </a:pPr>
            <a:r>
              <a:rPr lang="en-US" sz="2600" dirty="0">
                <a:solidFill>
                  <a:srgbClr val="292A5A"/>
                </a:solidFill>
                <a:latin typeface="Glacial Indifference"/>
                <a:ea typeface="Glacial Indifference"/>
                <a:cs typeface="Glacial Indifference"/>
                <a:sym typeface="Glacial Indifference"/>
              </a:rPr>
              <a:t>the firm must ensure safeguards (barriers) to protect each client’s confidential information</a:t>
            </a:r>
          </a:p>
          <a:p>
            <a:pPr marL="1122684" lvl="2" indent="-374228" algn="l">
              <a:lnSpc>
                <a:spcPts val="4108"/>
              </a:lnSpc>
              <a:buFont typeface="Arial"/>
              <a:buChar char="⚬"/>
            </a:pPr>
            <a:r>
              <a:rPr lang="en-US" sz="2600" dirty="0">
                <a:solidFill>
                  <a:srgbClr val="292A5A"/>
                </a:solidFill>
                <a:latin typeface="Glacial Indifference"/>
                <a:ea typeface="Glacial Indifference"/>
                <a:cs typeface="Glacial Indifference"/>
                <a:sym typeface="Glacial Indifference"/>
              </a:rPr>
              <a:t>Must be reasonable to act for both clients</a:t>
            </a:r>
          </a:p>
        </p:txBody>
      </p:sp>
      <p:sp>
        <p:nvSpPr>
          <p:cNvPr id="5" name="TextBox 5"/>
          <p:cNvSpPr txBox="1"/>
          <p:nvPr/>
        </p:nvSpPr>
        <p:spPr>
          <a:xfrm>
            <a:off x="1028700" y="457200"/>
            <a:ext cx="16230600" cy="1696085"/>
          </a:xfrm>
          <a:prstGeom prst="rect">
            <a:avLst/>
          </a:prstGeom>
        </p:spPr>
        <p:txBody>
          <a:bodyPr lIns="0" tIns="0" rIns="0" bIns="0" rtlCol="0" anchor="t">
            <a:spAutoFit/>
          </a:bodyPr>
          <a:lstStyle/>
          <a:p>
            <a:pPr algn="just">
              <a:lnSpc>
                <a:spcPts val="14800"/>
              </a:lnSpc>
            </a:pPr>
            <a:r>
              <a:rPr lang="en-US" sz="7400" b="1" spc="7">
                <a:solidFill>
                  <a:srgbClr val="E65485"/>
                </a:solidFill>
                <a:latin typeface="Glacial Indifference Bold"/>
                <a:ea typeface="Glacial Indifference Bold"/>
                <a:cs typeface="Glacial Indifference Bold"/>
                <a:sym typeface="Glacial Indifference Bold"/>
              </a:rPr>
              <a:t>CONFLICT OF INTEREST: </a:t>
            </a:r>
            <a:r>
              <a:rPr lang="en-US" sz="7400" b="1" spc="7">
                <a:solidFill>
                  <a:srgbClr val="292A5A"/>
                </a:solidFill>
                <a:latin typeface="Glacial Indifference Bold"/>
                <a:ea typeface="Glacial Indifference Bold"/>
                <a:cs typeface="Glacial Indifference Bold"/>
                <a:sym typeface="Glacial Indifference Bold"/>
              </a:rPr>
              <a:t>EXCEPTIONS</a:t>
            </a:r>
          </a:p>
        </p:txBody>
      </p:sp>
      <p:sp>
        <p:nvSpPr>
          <p:cNvPr id="6" name="Freeform 6"/>
          <p:cNvSpPr/>
          <p:nvPr/>
        </p:nvSpPr>
        <p:spPr>
          <a:xfrm>
            <a:off x="12649200" y="3314700"/>
            <a:ext cx="5936163" cy="3897167"/>
          </a:xfrm>
          <a:custGeom>
            <a:avLst/>
            <a:gdLst/>
            <a:ahLst/>
            <a:cxnLst/>
            <a:rect l="l" t="t" r="r" b="b"/>
            <a:pathLst>
              <a:path w="6698163" h="4659167">
                <a:moveTo>
                  <a:pt x="0" y="0"/>
                </a:moveTo>
                <a:lnTo>
                  <a:pt x="6698163" y="0"/>
                </a:lnTo>
                <a:lnTo>
                  <a:pt x="6698163" y="4659167"/>
                </a:lnTo>
                <a:lnTo>
                  <a:pt x="0" y="4659167"/>
                </a:lnTo>
                <a:lnTo>
                  <a:pt x="0" y="0"/>
                </a:lnTo>
                <a:close/>
              </a:path>
            </a:pathLst>
          </a:custGeom>
          <a:blipFill>
            <a:blip r:embed="rId3"/>
            <a:stretch>
              <a:fillRect l="-24349" t="-30005" r="-19211" b="-7501"/>
            </a:stretch>
          </a:blipFill>
        </p:spPr>
        <p:txBody>
          <a:bodyPr/>
          <a:lstStyle/>
          <a:p>
            <a:endParaRPr lang="en-GB"/>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FFF6EA"/>
        </a:solidFill>
        <a:effectLst/>
      </p:bgPr>
    </p:bg>
    <p:spTree>
      <p:nvGrpSpPr>
        <p:cNvPr id="1" name=""/>
        <p:cNvGrpSpPr/>
        <p:nvPr/>
      </p:nvGrpSpPr>
      <p:grpSpPr>
        <a:xfrm>
          <a:off x="0" y="0"/>
          <a:ext cx="0" cy="0"/>
          <a:chOff x="0" y="0"/>
          <a:chExt cx="0" cy="0"/>
        </a:xfrm>
      </p:grpSpPr>
      <p:sp>
        <p:nvSpPr>
          <p:cNvPr id="2" name="AutoShape 2"/>
          <p:cNvSpPr/>
          <p:nvPr/>
        </p:nvSpPr>
        <p:spPr>
          <a:xfrm>
            <a:off x="11589837" y="9736180"/>
            <a:ext cx="6698163" cy="550820"/>
          </a:xfrm>
          <a:prstGeom prst="rect">
            <a:avLst/>
          </a:prstGeom>
          <a:solidFill>
            <a:srgbClr val="E65485"/>
          </a:solidFill>
        </p:spPr>
        <p:txBody>
          <a:bodyPr/>
          <a:lstStyle/>
          <a:p>
            <a:endParaRPr lang="en-GB"/>
          </a:p>
        </p:txBody>
      </p:sp>
      <p:sp>
        <p:nvSpPr>
          <p:cNvPr id="3" name="AutoShape 3"/>
          <p:cNvSpPr/>
          <p:nvPr/>
        </p:nvSpPr>
        <p:spPr>
          <a:xfrm>
            <a:off x="0" y="0"/>
            <a:ext cx="14417942" cy="771525"/>
          </a:xfrm>
          <a:prstGeom prst="rect">
            <a:avLst/>
          </a:prstGeom>
          <a:solidFill>
            <a:srgbClr val="292A5A"/>
          </a:solidFill>
        </p:spPr>
        <p:txBody>
          <a:bodyPr/>
          <a:lstStyle/>
          <a:p>
            <a:endParaRPr lang="en-GB"/>
          </a:p>
        </p:txBody>
      </p:sp>
      <p:sp>
        <p:nvSpPr>
          <p:cNvPr id="4" name="Freeform 4"/>
          <p:cNvSpPr/>
          <p:nvPr/>
        </p:nvSpPr>
        <p:spPr>
          <a:xfrm>
            <a:off x="11589837" y="2171700"/>
            <a:ext cx="6698163" cy="7564480"/>
          </a:xfrm>
          <a:custGeom>
            <a:avLst/>
            <a:gdLst/>
            <a:ahLst/>
            <a:cxnLst/>
            <a:rect l="l" t="t" r="r" b="b"/>
            <a:pathLst>
              <a:path w="6698163" h="7564480">
                <a:moveTo>
                  <a:pt x="0" y="0"/>
                </a:moveTo>
                <a:lnTo>
                  <a:pt x="6698163" y="0"/>
                </a:lnTo>
                <a:lnTo>
                  <a:pt x="6698163" y="7564480"/>
                </a:lnTo>
                <a:lnTo>
                  <a:pt x="0" y="7564480"/>
                </a:lnTo>
                <a:lnTo>
                  <a:pt x="0" y="0"/>
                </a:lnTo>
                <a:close/>
              </a:path>
            </a:pathLst>
          </a:custGeom>
          <a:blipFill>
            <a:blip r:embed="rId3"/>
            <a:stretch>
              <a:fillRect l="-54579" r="-14926"/>
            </a:stretch>
          </a:blipFill>
        </p:spPr>
        <p:txBody>
          <a:bodyPr/>
          <a:lstStyle/>
          <a:p>
            <a:endParaRPr lang="en-GB"/>
          </a:p>
        </p:txBody>
      </p:sp>
      <p:sp>
        <p:nvSpPr>
          <p:cNvPr id="5" name="TextBox 5"/>
          <p:cNvSpPr txBox="1"/>
          <p:nvPr/>
        </p:nvSpPr>
        <p:spPr>
          <a:xfrm>
            <a:off x="700732" y="2286000"/>
            <a:ext cx="10889105" cy="4627245"/>
          </a:xfrm>
          <a:prstGeom prst="rect">
            <a:avLst/>
          </a:prstGeom>
        </p:spPr>
        <p:txBody>
          <a:bodyPr lIns="0" tIns="0" rIns="0" bIns="0" rtlCol="0" anchor="t">
            <a:spAutoFit/>
          </a:bodyPr>
          <a:lstStyle/>
          <a:p>
            <a:pPr marL="690879" lvl="1" indent="-345439" algn="l">
              <a:lnSpc>
                <a:spcPts val="5279"/>
              </a:lnSpc>
              <a:buFont typeface="Arial"/>
              <a:buChar char="•"/>
            </a:pPr>
            <a:r>
              <a:rPr lang="en-US" sz="3199" b="1">
                <a:solidFill>
                  <a:srgbClr val="292A5A"/>
                </a:solidFill>
                <a:latin typeface="Glacial Indifference Bold"/>
                <a:ea typeface="Glacial Indifference Bold"/>
                <a:cs typeface="Glacial Indifference Bold"/>
                <a:sym typeface="Glacial Indifference Bold"/>
              </a:rPr>
              <a:t>What are the potential benefits and issues? </a:t>
            </a:r>
          </a:p>
          <a:p>
            <a:pPr marL="690879" lvl="1" indent="-345439" algn="l">
              <a:lnSpc>
                <a:spcPts val="5279"/>
              </a:lnSpc>
              <a:buFont typeface="Arial"/>
              <a:buChar char="•"/>
            </a:pPr>
            <a:r>
              <a:rPr lang="en-US" sz="3199">
                <a:solidFill>
                  <a:srgbClr val="292A5A"/>
                </a:solidFill>
                <a:latin typeface="Glacial Indifference"/>
                <a:ea typeface="Glacial Indifference"/>
                <a:cs typeface="Glacial Indifference"/>
                <a:sym typeface="Glacial Indifference"/>
              </a:rPr>
              <a:t>It is usually acceptable to act for joint buyers, provided that the solicitor can comply with para 6.2</a:t>
            </a:r>
          </a:p>
          <a:p>
            <a:pPr marL="690879" lvl="1" indent="-345439" algn="l">
              <a:lnSpc>
                <a:spcPts val="5279"/>
              </a:lnSpc>
              <a:buFont typeface="Arial"/>
              <a:buChar char="•"/>
            </a:pPr>
            <a:r>
              <a:rPr lang="en-US" sz="3199">
                <a:solidFill>
                  <a:srgbClr val="292A5A"/>
                </a:solidFill>
                <a:latin typeface="Glacial Indifference"/>
                <a:ea typeface="Glacial Indifference"/>
                <a:cs typeface="Glacial Indifference"/>
                <a:sym typeface="Glacial Indifference"/>
              </a:rPr>
              <a:t>BUT It may be necessary to advise residential buyers separately about how they want to hold the equitable interest in the property, particularly if they are not married or in a civil partnership</a:t>
            </a:r>
          </a:p>
        </p:txBody>
      </p:sp>
      <p:sp>
        <p:nvSpPr>
          <p:cNvPr id="6" name="TextBox 6"/>
          <p:cNvSpPr txBox="1"/>
          <p:nvPr/>
        </p:nvSpPr>
        <p:spPr>
          <a:xfrm>
            <a:off x="1028700" y="447675"/>
            <a:ext cx="16230600" cy="1724025"/>
          </a:xfrm>
          <a:prstGeom prst="rect">
            <a:avLst/>
          </a:prstGeom>
        </p:spPr>
        <p:txBody>
          <a:bodyPr lIns="0" tIns="0" rIns="0" bIns="0" rtlCol="0" anchor="t">
            <a:spAutoFit/>
          </a:bodyPr>
          <a:lstStyle/>
          <a:p>
            <a:pPr algn="just">
              <a:lnSpc>
                <a:spcPts val="15000"/>
              </a:lnSpc>
            </a:pPr>
            <a:r>
              <a:rPr lang="en-US" sz="7500" b="1" spc="7">
                <a:solidFill>
                  <a:srgbClr val="E65485"/>
                </a:solidFill>
                <a:latin typeface="Glacial Indifference Bold"/>
                <a:ea typeface="Glacial Indifference Bold"/>
                <a:cs typeface="Glacial Indifference Bold"/>
                <a:sym typeface="Glacial Indifference Bold"/>
              </a:rPr>
              <a:t>ACTING FOR </a:t>
            </a:r>
            <a:r>
              <a:rPr lang="en-US" sz="7500" b="1" spc="7">
                <a:solidFill>
                  <a:srgbClr val="292A5A"/>
                </a:solidFill>
                <a:latin typeface="Glacial Indifference Bold"/>
                <a:ea typeface="Glacial Indifference Bold"/>
                <a:cs typeface="Glacial Indifference Bold"/>
                <a:sym typeface="Glacial Indifference Bold"/>
              </a:rPr>
              <a:t>JOINT</a:t>
            </a:r>
            <a:r>
              <a:rPr lang="en-US" sz="7500" b="1" spc="7">
                <a:solidFill>
                  <a:srgbClr val="E65485"/>
                </a:solidFill>
                <a:latin typeface="Glacial Indifference Bold"/>
                <a:ea typeface="Glacial Indifference Bold"/>
                <a:cs typeface="Glacial Indifference Bold"/>
                <a:sym typeface="Glacial Indifference Bold"/>
              </a:rPr>
              <a:t> </a:t>
            </a:r>
            <a:r>
              <a:rPr lang="en-US" sz="7500" b="1" spc="7">
                <a:solidFill>
                  <a:srgbClr val="292A5A"/>
                </a:solidFill>
                <a:latin typeface="Glacial Indifference Bold"/>
                <a:ea typeface="Glacial Indifference Bold"/>
                <a:cs typeface="Glacial Indifference Bold"/>
                <a:sym typeface="Glacial Indifference Bold"/>
              </a:rPr>
              <a:t>BUYERS</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FFF6EA"/>
        </a:solidFill>
        <a:effectLst/>
      </p:bgPr>
    </p:bg>
    <p:spTree>
      <p:nvGrpSpPr>
        <p:cNvPr id="1" name=""/>
        <p:cNvGrpSpPr/>
        <p:nvPr/>
      </p:nvGrpSpPr>
      <p:grpSpPr>
        <a:xfrm>
          <a:off x="0" y="0"/>
          <a:ext cx="0" cy="0"/>
          <a:chOff x="0" y="0"/>
          <a:chExt cx="0" cy="0"/>
        </a:xfrm>
      </p:grpSpPr>
      <p:sp>
        <p:nvSpPr>
          <p:cNvPr id="2" name="AutoShape 2"/>
          <p:cNvSpPr/>
          <p:nvPr/>
        </p:nvSpPr>
        <p:spPr>
          <a:xfrm>
            <a:off x="11589837" y="9736180"/>
            <a:ext cx="6698163" cy="550820"/>
          </a:xfrm>
          <a:prstGeom prst="rect">
            <a:avLst/>
          </a:prstGeom>
          <a:solidFill>
            <a:srgbClr val="E65485"/>
          </a:solidFill>
        </p:spPr>
        <p:txBody>
          <a:bodyPr/>
          <a:lstStyle/>
          <a:p>
            <a:endParaRPr lang="en-GB"/>
          </a:p>
        </p:txBody>
      </p:sp>
      <p:sp>
        <p:nvSpPr>
          <p:cNvPr id="3" name="AutoShape 3"/>
          <p:cNvSpPr/>
          <p:nvPr/>
        </p:nvSpPr>
        <p:spPr>
          <a:xfrm>
            <a:off x="0" y="0"/>
            <a:ext cx="14417942" cy="771525"/>
          </a:xfrm>
          <a:prstGeom prst="rect">
            <a:avLst/>
          </a:prstGeom>
          <a:solidFill>
            <a:srgbClr val="292A5A"/>
          </a:solidFill>
        </p:spPr>
        <p:txBody>
          <a:bodyPr/>
          <a:lstStyle/>
          <a:p>
            <a:endParaRPr lang="en-GB"/>
          </a:p>
        </p:txBody>
      </p:sp>
      <p:sp>
        <p:nvSpPr>
          <p:cNvPr id="4" name="Freeform 4"/>
          <p:cNvSpPr/>
          <p:nvPr/>
        </p:nvSpPr>
        <p:spPr>
          <a:xfrm>
            <a:off x="11589837" y="2491328"/>
            <a:ext cx="6698163" cy="5818694"/>
          </a:xfrm>
          <a:custGeom>
            <a:avLst/>
            <a:gdLst/>
            <a:ahLst/>
            <a:cxnLst/>
            <a:rect l="l" t="t" r="r" b="b"/>
            <a:pathLst>
              <a:path w="6698163" h="5818694">
                <a:moveTo>
                  <a:pt x="0" y="0"/>
                </a:moveTo>
                <a:lnTo>
                  <a:pt x="6698163" y="0"/>
                </a:lnTo>
                <a:lnTo>
                  <a:pt x="6698163" y="5818694"/>
                </a:lnTo>
                <a:lnTo>
                  <a:pt x="0" y="5818694"/>
                </a:lnTo>
                <a:lnTo>
                  <a:pt x="0" y="0"/>
                </a:lnTo>
                <a:close/>
              </a:path>
            </a:pathLst>
          </a:custGeom>
          <a:blipFill>
            <a:blip r:embed="rId3"/>
            <a:stretch>
              <a:fillRect l="-31124"/>
            </a:stretch>
          </a:blipFill>
        </p:spPr>
        <p:txBody>
          <a:bodyPr/>
          <a:lstStyle/>
          <a:p>
            <a:endParaRPr lang="en-GB"/>
          </a:p>
        </p:txBody>
      </p:sp>
      <p:sp>
        <p:nvSpPr>
          <p:cNvPr id="5" name="TextBox 5"/>
          <p:cNvSpPr txBox="1"/>
          <p:nvPr/>
        </p:nvSpPr>
        <p:spPr>
          <a:xfrm>
            <a:off x="700732" y="2238375"/>
            <a:ext cx="10653888" cy="4294124"/>
          </a:xfrm>
          <a:prstGeom prst="rect">
            <a:avLst/>
          </a:prstGeom>
        </p:spPr>
        <p:txBody>
          <a:bodyPr lIns="0" tIns="0" rIns="0" bIns="0" rtlCol="0" anchor="t">
            <a:spAutoFit/>
          </a:bodyPr>
          <a:lstStyle/>
          <a:p>
            <a:pPr marL="690879" lvl="1" indent="-345439" algn="l">
              <a:lnSpc>
                <a:spcPts val="5727"/>
              </a:lnSpc>
              <a:buFont typeface="Arial"/>
              <a:buChar char="•"/>
            </a:pPr>
            <a:r>
              <a:rPr lang="en-US" sz="3199">
                <a:solidFill>
                  <a:srgbClr val="292A5A"/>
                </a:solidFill>
                <a:latin typeface="Glacial Indifference"/>
                <a:ea typeface="Glacial Indifference"/>
                <a:cs typeface="Glacial Indifference"/>
                <a:sym typeface="Glacial Indifference"/>
              </a:rPr>
              <a:t>Acting for more than one party in the same transaction is more common when the parties are the borrower and the lender. </a:t>
            </a:r>
          </a:p>
          <a:p>
            <a:pPr marL="690879" lvl="1" indent="-345439" algn="l">
              <a:lnSpc>
                <a:spcPts val="5727"/>
              </a:lnSpc>
              <a:buFont typeface="Arial"/>
              <a:buChar char="•"/>
            </a:pPr>
            <a:r>
              <a:rPr lang="en-US" sz="3199">
                <a:solidFill>
                  <a:srgbClr val="292A5A"/>
                </a:solidFill>
                <a:latin typeface="Glacial Indifference"/>
                <a:ea typeface="Glacial Indifference"/>
                <a:cs typeface="Glacial Indifference"/>
                <a:sym typeface="Glacial Indifference"/>
              </a:rPr>
              <a:t>Acting for a lender and borrower is possible unless, under paragraph 6.2 of The Code of Conduct, there is a conflict of interest or a significant risk of such a conflict.</a:t>
            </a:r>
          </a:p>
        </p:txBody>
      </p:sp>
      <p:sp>
        <p:nvSpPr>
          <p:cNvPr id="6" name="TextBox 6"/>
          <p:cNvSpPr txBox="1"/>
          <p:nvPr/>
        </p:nvSpPr>
        <p:spPr>
          <a:xfrm>
            <a:off x="1028700" y="447675"/>
            <a:ext cx="16230600" cy="1724025"/>
          </a:xfrm>
          <a:prstGeom prst="rect">
            <a:avLst/>
          </a:prstGeom>
        </p:spPr>
        <p:txBody>
          <a:bodyPr lIns="0" tIns="0" rIns="0" bIns="0" rtlCol="0" anchor="t">
            <a:spAutoFit/>
          </a:bodyPr>
          <a:lstStyle/>
          <a:p>
            <a:pPr algn="just">
              <a:lnSpc>
                <a:spcPts val="15000"/>
              </a:lnSpc>
            </a:pPr>
            <a:r>
              <a:rPr lang="en-US" sz="7500" b="1" spc="7">
                <a:solidFill>
                  <a:srgbClr val="E65485"/>
                </a:solidFill>
                <a:latin typeface="Glacial Indifference Bold"/>
                <a:ea typeface="Glacial Indifference Bold"/>
                <a:cs typeface="Glacial Indifference Bold"/>
                <a:sym typeface="Glacial Indifference Bold"/>
              </a:rPr>
              <a:t>ACTING FOR </a:t>
            </a:r>
            <a:r>
              <a:rPr lang="en-US" sz="7500" b="1" spc="7">
                <a:solidFill>
                  <a:srgbClr val="292A5A"/>
                </a:solidFill>
                <a:latin typeface="Glacial Indifference Bold"/>
                <a:ea typeface="Glacial Indifference Bold"/>
                <a:cs typeface="Glacial Indifference Bold"/>
                <a:sym typeface="Glacial Indifference Bold"/>
              </a:rPr>
              <a:t>BUYER AND LENDER</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FFF6EA"/>
        </a:solidFill>
        <a:effectLst/>
      </p:bgPr>
    </p:bg>
    <p:spTree>
      <p:nvGrpSpPr>
        <p:cNvPr id="1" name=""/>
        <p:cNvGrpSpPr/>
        <p:nvPr/>
      </p:nvGrpSpPr>
      <p:grpSpPr>
        <a:xfrm>
          <a:off x="0" y="0"/>
          <a:ext cx="0" cy="0"/>
          <a:chOff x="0" y="0"/>
          <a:chExt cx="0" cy="0"/>
        </a:xfrm>
      </p:grpSpPr>
      <p:sp>
        <p:nvSpPr>
          <p:cNvPr id="2" name="AutoShape 2"/>
          <p:cNvSpPr/>
          <p:nvPr/>
        </p:nvSpPr>
        <p:spPr>
          <a:xfrm>
            <a:off x="11589837" y="9736180"/>
            <a:ext cx="6698163" cy="550820"/>
          </a:xfrm>
          <a:prstGeom prst="rect">
            <a:avLst/>
          </a:prstGeom>
          <a:solidFill>
            <a:srgbClr val="E65485"/>
          </a:solidFill>
        </p:spPr>
        <p:txBody>
          <a:bodyPr/>
          <a:lstStyle/>
          <a:p>
            <a:endParaRPr lang="en-GB"/>
          </a:p>
        </p:txBody>
      </p:sp>
      <p:sp>
        <p:nvSpPr>
          <p:cNvPr id="3" name="AutoShape 3"/>
          <p:cNvSpPr/>
          <p:nvPr/>
        </p:nvSpPr>
        <p:spPr>
          <a:xfrm>
            <a:off x="0" y="0"/>
            <a:ext cx="14417942" cy="771525"/>
          </a:xfrm>
          <a:prstGeom prst="rect">
            <a:avLst/>
          </a:prstGeom>
          <a:solidFill>
            <a:srgbClr val="292A5A"/>
          </a:solidFill>
        </p:spPr>
        <p:txBody>
          <a:bodyPr/>
          <a:lstStyle/>
          <a:p>
            <a:endParaRPr lang="en-GB"/>
          </a:p>
        </p:txBody>
      </p:sp>
      <p:sp>
        <p:nvSpPr>
          <p:cNvPr id="4" name="TextBox 4"/>
          <p:cNvSpPr txBox="1"/>
          <p:nvPr/>
        </p:nvSpPr>
        <p:spPr>
          <a:xfrm>
            <a:off x="700732" y="2047875"/>
            <a:ext cx="16558568" cy="8098155"/>
          </a:xfrm>
          <a:prstGeom prst="rect">
            <a:avLst/>
          </a:prstGeom>
        </p:spPr>
        <p:txBody>
          <a:bodyPr lIns="0" tIns="0" rIns="0" bIns="0" rtlCol="0" anchor="t">
            <a:spAutoFit/>
          </a:bodyPr>
          <a:lstStyle/>
          <a:p>
            <a:pPr marL="604521" lvl="1" indent="-302261" algn="l">
              <a:lnSpc>
                <a:spcPts val="4620"/>
              </a:lnSpc>
              <a:buFont typeface="Arial"/>
              <a:buChar char="•"/>
            </a:pPr>
            <a:r>
              <a:rPr lang="en-US" sz="2800">
                <a:solidFill>
                  <a:srgbClr val="292A5A"/>
                </a:solidFill>
                <a:latin typeface="Glacial Indifference"/>
                <a:ea typeface="Glacial Indifference"/>
                <a:cs typeface="Glacial Indifference"/>
                <a:sym typeface="Glacial Indifference"/>
              </a:rPr>
              <a:t>Another situation that can cause difficulties for solicitors is where a seller client is selling a property using a marketing strategy known as a ‘contract race’. </a:t>
            </a:r>
          </a:p>
          <a:p>
            <a:pPr marL="1209042" lvl="2" indent="-403014" algn="l">
              <a:lnSpc>
                <a:spcPts val="4620"/>
              </a:lnSpc>
              <a:buFont typeface="Arial"/>
              <a:buChar char="⚬"/>
            </a:pPr>
            <a:r>
              <a:rPr lang="en-US" sz="2800">
                <a:solidFill>
                  <a:srgbClr val="292A5A"/>
                </a:solidFill>
                <a:latin typeface="Glacial Indifference"/>
                <a:ea typeface="Glacial Indifference"/>
                <a:cs typeface="Glacial Indifference"/>
                <a:sym typeface="Glacial Indifference"/>
              </a:rPr>
              <a:t>Pre-contract package is sent to multiple buyers who compete to be ready to exchange contracts first. </a:t>
            </a:r>
          </a:p>
          <a:p>
            <a:pPr marL="604521" lvl="1" indent="-302261" algn="l">
              <a:lnSpc>
                <a:spcPts val="4620"/>
              </a:lnSpc>
              <a:buFont typeface="Arial"/>
              <a:buChar char="•"/>
            </a:pPr>
            <a:r>
              <a:rPr lang="en-US" sz="2800">
                <a:solidFill>
                  <a:srgbClr val="292A5A"/>
                </a:solidFill>
                <a:latin typeface="Glacial Indifference"/>
                <a:ea typeface="Glacial Indifference"/>
                <a:cs typeface="Glacial Indifference"/>
                <a:sym typeface="Glacial Indifference"/>
              </a:rPr>
              <a:t>A legitimate selling technique, but all the prospective buyers must know  they are engaged in a race. </a:t>
            </a:r>
          </a:p>
          <a:p>
            <a:pPr marL="604521" lvl="1" indent="-302261" algn="l">
              <a:lnSpc>
                <a:spcPts val="4620"/>
              </a:lnSpc>
              <a:buFont typeface="Arial"/>
              <a:buChar char="•"/>
            </a:pPr>
            <a:r>
              <a:rPr lang="en-US" sz="2800">
                <a:solidFill>
                  <a:srgbClr val="292A5A"/>
                </a:solidFill>
                <a:latin typeface="Glacial Indifference"/>
                <a:ea typeface="Glacial Indifference"/>
                <a:cs typeface="Glacial Indifference"/>
                <a:sym typeface="Glacial Indifference"/>
              </a:rPr>
              <a:t>Problems arise when the seller instructs their solicitor that they </a:t>
            </a:r>
            <a:r>
              <a:rPr lang="en-US" sz="2800" b="1">
                <a:solidFill>
                  <a:srgbClr val="292A5A"/>
                </a:solidFill>
                <a:latin typeface="Glacial Indifference Bold"/>
                <a:ea typeface="Glacial Indifference Bold"/>
                <a:cs typeface="Glacial Indifference Bold"/>
                <a:sym typeface="Glacial Indifference Bold"/>
              </a:rPr>
              <a:t>do not want the prospective buyers to know</a:t>
            </a:r>
            <a:r>
              <a:rPr lang="en-US" sz="2800">
                <a:solidFill>
                  <a:srgbClr val="292A5A"/>
                </a:solidFill>
                <a:latin typeface="Glacial Indifference"/>
                <a:ea typeface="Glacial Indifference"/>
                <a:cs typeface="Glacial Indifference"/>
                <a:sym typeface="Glacial Indifference"/>
              </a:rPr>
              <a:t>.  (Para 1.4 is relevant)</a:t>
            </a:r>
          </a:p>
          <a:p>
            <a:pPr marL="604521" lvl="1" indent="-302261" algn="l">
              <a:lnSpc>
                <a:spcPts val="4620"/>
              </a:lnSpc>
              <a:buFont typeface="Arial"/>
              <a:buChar char="•"/>
            </a:pPr>
            <a:r>
              <a:rPr lang="en-US" sz="2800">
                <a:solidFill>
                  <a:srgbClr val="292A5A"/>
                </a:solidFill>
                <a:latin typeface="Glacial Indifference"/>
                <a:ea typeface="Glacial Indifference"/>
                <a:cs typeface="Glacial Indifference"/>
                <a:sym typeface="Glacial Indifference"/>
              </a:rPr>
              <a:t>Where a solicitor acts for a seller of land, they </a:t>
            </a:r>
            <a:r>
              <a:rPr lang="en-US" sz="2800" b="1">
                <a:solidFill>
                  <a:srgbClr val="292A5A"/>
                </a:solidFill>
                <a:latin typeface="Glacial Indifference Bold"/>
                <a:ea typeface="Glacial Indifference Bold"/>
                <a:cs typeface="Glacial Indifference Bold"/>
                <a:sym typeface="Glacial Indifference Bold"/>
              </a:rPr>
              <a:t>must not mislead or attempt to mislead</a:t>
            </a:r>
            <a:r>
              <a:rPr lang="en-US" sz="2800">
                <a:solidFill>
                  <a:srgbClr val="292A5A"/>
                </a:solidFill>
                <a:latin typeface="Glacial Indifference"/>
                <a:ea typeface="Glacial Indifference"/>
                <a:cs typeface="Glacial Indifference"/>
                <a:sym typeface="Glacial Indifference"/>
              </a:rPr>
              <a:t> the buyers, either by their own acts or omissions, or by being complicit in the acts or omissions of others. </a:t>
            </a:r>
          </a:p>
          <a:p>
            <a:pPr marL="1209042" lvl="2" indent="-403014" algn="l">
              <a:lnSpc>
                <a:spcPts val="4620"/>
              </a:lnSpc>
              <a:buFont typeface="Arial"/>
              <a:buChar char="⚬"/>
            </a:pPr>
            <a:r>
              <a:rPr lang="en-US" sz="2800">
                <a:solidFill>
                  <a:srgbClr val="292A5A"/>
                </a:solidFill>
                <a:latin typeface="Glacial Indifference"/>
                <a:ea typeface="Glacial Indifference"/>
                <a:cs typeface="Glacial Indifference"/>
                <a:sym typeface="Glacial Indifference"/>
              </a:rPr>
              <a:t>This means that the solicitor should inform all buyers immediately of the seller’s intention to deal with more than one buyer. </a:t>
            </a:r>
          </a:p>
          <a:p>
            <a:pPr marL="604521" lvl="1" indent="-302261" algn="l">
              <a:lnSpc>
                <a:spcPts val="4620"/>
              </a:lnSpc>
              <a:buFont typeface="Arial"/>
              <a:buChar char="•"/>
            </a:pPr>
            <a:r>
              <a:rPr lang="en-US" sz="2800">
                <a:solidFill>
                  <a:srgbClr val="292A5A"/>
                </a:solidFill>
                <a:latin typeface="Glacial Indifference"/>
                <a:ea typeface="Glacial Indifference"/>
                <a:cs typeface="Glacial Indifference"/>
                <a:sym typeface="Glacial Indifference"/>
              </a:rPr>
              <a:t>If the seller refuses to agree to such disclosure, </a:t>
            </a:r>
            <a:r>
              <a:rPr lang="en-US" sz="2800" b="1">
                <a:solidFill>
                  <a:srgbClr val="292A5A"/>
                </a:solidFill>
                <a:latin typeface="Glacial Indifference Bold"/>
                <a:ea typeface="Glacial Indifference Bold"/>
                <a:cs typeface="Glacial Indifference Bold"/>
                <a:sym typeface="Glacial Indifference Bold"/>
              </a:rPr>
              <a:t>the solicitor cannot disclose </a:t>
            </a:r>
            <a:r>
              <a:rPr lang="en-US" sz="2800">
                <a:solidFill>
                  <a:srgbClr val="292A5A"/>
                </a:solidFill>
                <a:latin typeface="Glacial Indifference"/>
                <a:ea typeface="Glacial Indifference"/>
                <a:cs typeface="Glacial Indifference"/>
                <a:sym typeface="Glacial Indifference"/>
              </a:rPr>
              <a:t>the contract race to prospective buyers as they have a duty of confidentiality to their seller client (para 6.3). </a:t>
            </a:r>
          </a:p>
          <a:p>
            <a:pPr marL="604521" lvl="1" indent="-302261" algn="l">
              <a:lnSpc>
                <a:spcPts val="4620"/>
              </a:lnSpc>
              <a:buFont typeface="Arial"/>
              <a:buChar char="•"/>
            </a:pPr>
            <a:r>
              <a:rPr lang="en-US" sz="2800">
                <a:solidFill>
                  <a:srgbClr val="292A5A"/>
                </a:solidFill>
                <a:latin typeface="Glacial Indifference"/>
                <a:ea typeface="Glacial Indifference"/>
                <a:cs typeface="Glacial Indifference"/>
                <a:sym typeface="Glacial Indifference"/>
              </a:rPr>
              <a:t>Instead, </a:t>
            </a:r>
            <a:r>
              <a:rPr lang="en-US" sz="2800" b="1">
                <a:solidFill>
                  <a:srgbClr val="292A5A"/>
                </a:solidFill>
                <a:latin typeface="Glacial Indifference Bold"/>
                <a:ea typeface="Glacial Indifference Bold"/>
                <a:cs typeface="Glacial Indifference Bold"/>
                <a:sym typeface="Glacial Indifference Bold"/>
              </a:rPr>
              <a:t>solicitor should immediately stop acting in the matter.</a:t>
            </a:r>
          </a:p>
        </p:txBody>
      </p:sp>
      <p:sp>
        <p:nvSpPr>
          <p:cNvPr id="5" name="TextBox 5"/>
          <p:cNvSpPr txBox="1"/>
          <p:nvPr/>
        </p:nvSpPr>
        <p:spPr>
          <a:xfrm>
            <a:off x="1028700" y="447675"/>
            <a:ext cx="16230600" cy="1724025"/>
          </a:xfrm>
          <a:prstGeom prst="rect">
            <a:avLst/>
          </a:prstGeom>
        </p:spPr>
        <p:txBody>
          <a:bodyPr lIns="0" tIns="0" rIns="0" bIns="0" rtlCol="0" anchor="t">
            <a:spAutoFit/>
          </a:bodyPr>
          <a:lstStyle/>
          <a:p>
            <a:pPr algn="just">
              <a:lnSpc>
                <a:spcPts val="15000"/>
              </a:lnSpc>
            </a:pPr>
            <a:r>
              <a:rPr lang="en-US" sz="7500" b="1" spc="7">
                <a:solidFill>
                  <a:srgbClr val="E65485"/>
                </a:solidFill>
                <a:latin typeface="Glacial Indifference Bold"/>
                <a:ea typeface="Glacial Indifference Bold"/>
                <a:cs typeface="Glacial Indifference Bold"/>
                <a:sym typeface="Glacial Indifference Bold"/>
              </a:rPr>
              <a:t>CONTRACT </a:t>
            </a:r>
            <a:r>
              <a:rPr lang="en-US" sz="7500" b="1" spc="7">
                <a:solidFill>
                  <a:srgbClr val="292A5A"/>
                </a:solidFill>
                <a:latin typeface="Glacial Indifference Bold"/>
                <a:ea typeface="Glacial Indifference Bold"/>
                <a:cs typeface="Glacial Indifference Bold"/>
                <a:sym typeface="Glacial Indifference Bold"/>
              </a:rPr>
              <a:t>RACES</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FFF6EA"/>
        </a:solidFill>
        <a:effectLst/>
      </p:bgPr>
    </p:bg>
    <p:spTree>
      <p:nvGrpSpPr>
        <p:cNvPr id="1" name=""/>
        <p:cNvGrpSpPr/>
        <p:nvPr/>
      </p:nvGrpSpPr>
      <p:grpSpPr>
        <a:xfrm>
          <a:off x="0" y="0"/>
          <a:ext cx="0" cy="0"/>
          <a:chOff x="0" y="0"/>
          <a:chExt cx="0" cy="0"/>
        </a:xfrm>
      </p:grpSpPr>
      <p:sp>
        <p:nvSpPr>
          <p:cNvPr id="2" name="AutoShape 2"/>
          <p:cNvSpPr/>
          <p:nvPr/>
        </p:nvSpPr>
        <p:spPr>
          <a:xfrm>
            <a:off x="11589837" y="9736180"/>
            <a:ext cx="6698163" cy="550820"/>
          </a:xfrm>
          <a:prstGeom prst="rect">
            <a:avLst/>
          </a:prstGeom>
          <a:solidFill>
            <a:srgbClr val="E65485"/>
          </a:solidFill>
        </p:spPr>
        <p:txBody>
          <a:bodyPr/>
          <a:lstStyle/>
          <a:p>
            <a:endParaRPr lang="en-GB"/>
          </a:p>
        </p:txBody>
      </p:sp>
      <p:sp>
        <p:nvSpPr>
          <p:cNvPr id="3" name="AutoShape 3"/>
          <p:cNvSpPr/>
          <p:nvPr/>
        </p:nvSpPr>
        <p:spPr>
          <a:xfrm>
            <a:off x="0" y="0"/>
            <a:ext cx="14417942" cy="771525"/>
          </a:xfrm>
          <a:prstGeom prst="rect">
            <a:avLst/>
          </a:prstGeom>
          <a:solidFill>
            <a:srgbClr val="292A5A"/>
          </a:solidFill>
        </p:spPr>
        <p:txBody>
          <a:bodyPr/>
          <a:lstStyle/>
          <a:p>
            <a:endParaRPr lang="en-GB"/>
          </a:p>
        </p:txBody>
      </p:sp>
      <p:sp>
        <p:nvSpPr>
          <p:cNvPr id="4" name="Freeform 4"/>
          <p:cNvSpPr/>
          <p:nvPr/>
        </p:nvSpPr>
        <p:spPr>
          <a:xfrm>
            <a:off x="11589837" y="771525"/>
            <a:ext cx="6698163" cy="8964655"/>
          </a:xfrm>
          <a:custGeom>
            <a:avLst/>
            <a:gdLst/>
            <a:ahLst/>
            <a:cxnLst/>
            <a:rect l="l" t="t" r="r" b="b"/>
            <a:pathLst>
              <a:path w="6698163" h="8964655">
                <a:moveTo>
                  <a:pt x="0" y="0"/>
                </a:moveTo>
                <a:lnTo>
                  <a:pt x="6698163" y="0"/>
                </a:lnTo>
                <a:lnTo>
                  <a:pt x="6698163" y="8964655"/>
                </a:lnTo>
                <a:lnTo>
                  <a:pt x="0" y="8964655"/>
                </a:lnTo>
                <a:lnTo>
                  <a:pt x="0" y="0"/>
                </a:lnTo>
                <a:close/>
              </a:path>
            </a:pathLst>
          </a:custGeom>
          <a:blipFill>
            <a:blip r:embed="rId3"/>
            <a:stretch>
              <a:fillRect l="-68966" r="-68966"/>
            </a:stretch>
          </a:blipFill>
        </p:spPr>
        <p:txBody>
          <a:bodyPr/>
          <a:lstStyle/>
          <a:p>
            <a:endParaRPr lang="en-GB"/>
          </a:p>
        </p:txBody>
      </p:sp>
      <p:sp>
        <p:nvSpPr>
          <p:cNvPr id="5" name="TextBox 5"/>
          <p:cNvSpPr txBox="1"/>
          <p:nvPr/>
        </p:nvSpPr>
        <p:spPr>
          <a:xfrm>
            <a:off x="700732" y="2295525"/>
            <a:ext cx="10889105" cy="6248400"/>
          </a:xfrm>
          <a:prstGeom prst="rect">
            <a:avLst/>
          </a:prstGeom>
        </p:spPr>
        <p:txBody>
          <a:bodyPr lIns="0" tIns="0" rIns="0" bIns="0" rtlCol="0" anchor="t">
            <a:spAutoFit/>
          </a:bodyPr>
          <a:lstStyle/>
          <a:p>
            <a:pPr marL="647700" lvl="1" indent="-323850" algn="l">
              <a:lnSpc>
                <a:spcPts val="4950"/>
              </a:lnSpc>
              <a:buFont typeface="Arial"/>
              <a:buChar char="•"/>
            </a:pPr>
            <a:r>
              <a:rPr lang="en-US" sz="3000">
                <a:solidFill>
                  <a:srgbClr val="292A5A"/>
                </a:solidFill>
                <a:latin typeface="Glacial Indifference"/>
                <a:ea typeface="Glacial Indifference"/>
                <a:cs typeface="Glacial Indifference"/>
                <a:sym typeface="Glacial Indifference"/>
              </a:rPr>
              <a:t>An undertaking is a statement made by or on behalf of a solicitor, or the firm, to someone who </a:t>
            </a:r>
            <a:r>
              <a:rPr lang="en-US" sz="3000" b="1">
                <a:solidFill>
                  <a:srgbClr val="292A5A"/>
                </a:solidFill>
                <a:latin typeface="Glacial Indifference Bold"/>
                <a:ea typeface="Glacial Indifference Bold"/>
                <a:cs typeface="Glacial Indifference Bold"/>
                <a:sym typeface="Glacial Indifference Bold"/>
              </a:rPr>
              <a:t>reasonably places reliance on it</a:t>
            </a:r>
            <a:r>
              <a:rPr lang="en-US" sz="3000">
                <a:solidFill>
                  <a:srgbClr val="292A5A"/>
                </a:solidFill>
                <a:latin typeface="Glacial Indifference"/>
                <a:ea typeface="Glacial Indifference"/>
                <a:cs typeface="Glacial Indifference"/>
                <a:sym typeface="Glacial Indifference"/>
              </a:rPr>
              <a:t>, that the solicitor or firm will do something, cause something to be done, or will not do something. </a:t>
            </a:r>
          </a:p>
          <a:p>
            <a:pPr marL="647700" lvl="1" indent="-323850" algn="l">
              <a:lnSpc>
                <a:spcPts val="4950"/>
              </a:lnSpc>
              <a:buFont typeface="Arial"/>
              <a:buChar char="•"/>
            </a:pPr>
            <a:r>
              <a:rPr lang="en-US" sz="3000">
                <a:solidFill>
                  <a:srgbClr val="292A5A"/>
                </a:solidFill>
                <a:latin typeface="Glacial Indifference"/>
                <a:ea typeface="Glacial Indifference"/>
                <a:cs typeface="Glacial Indifference"/>
                <a:sym typeface="Glacial Indifference"/>
              </a:rPr>
              <a:t>Paragraph 1.3 deals with undertakings and says that solicitors should perform all undertakings, and do so within an agreed timescale. </a:t>
            </a:r>
          </a:p>
          <a:p>
            <a:pPr marL="647700" lvl="1" indent="-323850" algn="l">
              <a:lnSpc>
                <a:spcPts val="4950"/>
              </a:lnSpc>
              <a:buFont typeface="Arial"/>
              <a:buChar char="•"/>
            </a:pPr>
            <a:r>
              <a:rPr lang="en-US" sz="3000">
                <a:solidFill>
                  <a:srgbClr val="292A5A"/>
                </a:solidFill>
                <a:latin typeface="Glacial Indifference"/>
                <a:ea typeface="Glacial Indifference"/>
                <a:cs typeface="Glacial Indifference"/>
                <a:sym typeface="Glacial Indifference"/>
              </a:rPr>
              <a:t>Failure to honour an undertaking is professional misconduct so a solicitor should always ensure that anything they undertake to do is within their control.</a:t>
            </a:r>
          </a:p>
        </p:txBody>
      </p:sp>
      <p:sp>
        <p:nvSpPr>
          <p:cNvPr id="6" name="TextBox 6"/>
          <p:cNvSpPr txBox="1"/>
          <p:nvPr/>
        </p:nvSpPr>
        <p:spPr>
          <a:xfrm>
            <a:off x="1028700" y="447675"/>
            <a:ext cx="16230600" cy="1724025"/>
          </a:xfrm>
          <a:prstGeom prst="rect">
            <a:avLst/>
          </a:prstGeom>
        </p:spPr>
        <p:txBody>
          <a:bodyPr lIns="0" tIns="0" rIns="0" bIns="0" rtlCol="0" anchor="t">
            <a:spAutoFit/>
          </a:bodyPr>
          <a:lstStyle/>
          <a:p>
            <a:pPr algn="just">
              <a:lnSpc>
                <a:spcPts val="15000"/>
              </a:lnSpc>
            </a:pPr>
            <a:r>
              <a:rPr lang="en-US" sz="7500" b="1" spc="7">
                <a:solidFill>
                  <a:srgbClr val="E65485"/>
                </a:solidFill>
                <a:latin typeface="Glacial Indifference Bold"/>
                <a:ea typeface="Glacial Indifference Bold"/>
                <a:cs typeface="Glacial Indifference Bold"/>
                <a:sym typeface="Glacial Indifference Bold"/>
              </a:rPr>
              <a:t>UNDERTAKINGS</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E0EEFF"/>
        </a:solidFill>
        <a:effectLst/>
      </p:bgPr>
    </p:bg>
    <p:spTree>
      <p:nvGrpSpPr>
        <p:cNvPr id="1" name=""/>
        <p:cNvGrpSpPr/>
        <p:nvPr/>
      </p:nvGrpSpPr>
      <p:grpSpPr>
        <a:xfrm>
          <a:off x="0" y="0"/>
          <a:ext cx="0" cy="0"/>
          <a:chOff x="0" y="0"/>
          <a:chExt cx="0" cy="0"/>
        </a:xfrm>
      </p:grpSpPr>
      <p:sp>
        <p:nvSpPr>
          <p:cNvPr id="3" name="AutoShape 3"/>
          <p:cNvSpPr/>
          <p:nvPr/>
        </p:nvSpPr>
        <p:spPr>
          <a:xfrm>
            <a:off x="0" y="0"/>
            <a:ext cx="14417942" cy="771525"/>
          </a:xfrm>
          <a:prstGeom prst="rect">
            <a:avLst/>
          </a:prstGeom>
          <a:solidFill>
            <a:srgbClr val="292A5A"/>
          </a:solidFill>
        </p:spPr>
        <p:txBody>
          <a:bodyPr/>
          <a:lstStyle/>
          <a:p>
            <a:endParaRPr lang="en-GB"/>
          </a:p>
        </p:txBody>
      </p:sp>
      <p:sp>
        <p:nvSpPr>
          <p:cNvPr id="4" name="TextBox 4"/>
          <p:cNvSpPr txBox="1"/>
          <p:nvPr/>
        </p:nvSpPr>
        <p:spPr>
          <a:xfrm>
            <a:off x="1028700" y="2044389"/>
            <a:ext cx="16230600" cy="662940"/>
          </a:xfrm>
          <a:prstGeom prst="rect">
            <a:avLst/>
          </a:prstGeom>
        </p:spPr>
        <p:txBody>
          <a:bodyPr lIns="0" tIns="0" rIns="0" bIns="0" rtlCol="0" anchor="t">
            <a:spAutoFit/>
          </a:bodyPr>
          <a:lstStyle/>
          <a:p>
            <a:pPr algn="l">
              <a:lnSpc>
                <a:spcPts val="5609"/>
              </a:lnSpc>
            </a:pPr>
            <a:r>
              <a:rPr lang="en-US" sz="3399">
                <a:solidFill>
                  <a:srgbClr val="292A5A"/>
                </a:solidFill>
                <a:latin typeface="Glacial Indifference"/>
                <a:ea typeface="Glacial Indifference"/>
                <a:cs typeface="Glacial Indifference"/>
                <a:sym typeface="Glacial Indifference"/>
              </a:rPr>
              <a:t>Consider the following scenarios. How should the conveyancer respond? </a:t>
            </a:r>
          </a:p>
        </p:txBody>
      </p:sp>
      <p:sp>
        <p:nvSpPr>
          <p:cNvPr id="5" name="TextBox 5"/>
          <p:cNvSpPr txBox="1"/>
          <p:nvPr/>
        </p:nvSpPr>
        <p:spPr>
          <a:xfrm>
            <a:off x="1028700" y="447675"/>
            <a:ext cx="16230600" cy="1724025"/>
          </a:xfrm>
          <a:prstGeom prst="rect">
            <a:avLst/>
          </a:prstGeom>
        </p:spPr>
        <p:txBody>
          <a:bodyPr lIns="0" tIns="0" rIns="0" bIns="0" rtlCol="0" anchor="t">
            <a:spAutoFit/>
          </a:bodyPr>
          <a:lstStyle/>
          <a:p>
            <a:pPr algn="just">
              <a:lnSpc>
                <a:spcPts val="15000"/>
              </a:lnSpc>
            </a:pPr>
            <a:r>
              <a:rPr lang="en-US" sz="7500" b="1" spc="7">
                <a:solidFill>
                  <a:srgbClr val="E65485"/>
                </a:solidFill>
                <a:latin typeface="Glacial Indifference Bold"/>
                <a:ea typeface="Glacial Indifference Bold"/>
                <a:cs typeface="Glacial Indifference Bold"/>
                <a:sym typeface="Glacial Indifference Bold"/>
              </a:rPr>
              <a:t>ACTIVITY 3: </a:t>
            </a:r>
            <a:r>
              <a:rPr lang="en-US" sz="7500" b="1" spc="7">
                <a:solidFill>
                  <a:srgbClr val="292A5A"/>
                </a:solidFill>
                <a:latin typeface="Glacial Indifference Bold"/>
                <a:ea typeface="Glacial Indifference Bold"/>
                <a:cs typeface="Glacial Indifference Bold"/>
                <a:sym typeface="Glacial Indifference Bold"/>
              </a:rPr>
              <a:t>ETHICS SCENARIOS</a:t>
            </a:r>
          </a:p>
        </p:txBody>
      </p:sp>
      <p:graphicFrame>
        <p:nvGraphicFramePr>
          <p:cNvPr id="6" name="Table 6"/>
          <p:cNvGraphicFramePr>
            <a:graphicFrameLocks noGrp="1"/>
          </p:cNvGraphicFramePr>
          <p:nvPr/>
        </p:nvGraphicFramePr>
        <p:xfrm>
          <a:off x="504424" y="2964504"/>
          <a:ext cx="16754877" cy="6852666"/>
        </p:xfrm>
        <a:graphic>
          <a:graphicData uri="http://schemas.openxmlformats.org/drawingml/2006/table">
            <a:tbl>
              <a:tblPr/>
              <a:tblGrid>
                <a:gridCol w="5584959">
                  <a:extLst>
                    <a:ext uri="{9D8B030D-6E8A-4147-A177-3AD203B41FA5}">
                      <a16:colId xmlns:a16="http://schemas.microsoft.com/office/drawing/2014/main" val="20000"/>
                    </a:ext>
                  </a:extLst>
                </a:gridCol>
                <a:gridCol w="5584959">
                  <a:extLst>
                    <a:ext uri="{9D8B030D-6E8A-4147-A177-3AD203B41FA5}">
                      <a16:colId xmlns:a16="http://schemas.microsoft.com/office/drawing/2014/main" val="20001"/>
                    </a:ext>
                  </a:extLst>
                </a:gridCol>
                <a:gridCol w="5584959">
                  <a:extLst>
                    <a:ext uri="{9D8B030D-6E8A-4147-A177-3AD203B41FA5}">
                      <a16:colId xmlns:a16="http://schemas.microsoft.com/office/drawing/2014/main" val="20002"/>
                    </a:ext>
                  </a:extLst>
                </a:gridCol>
              </a:tblGrid>
              <a:tr h="923925">
                <a:tc>
                  <a:txBody>
                    <a:bodyPr/>
                    <a:lstStyle/>
                    <a:p>
                      <a:pPr algn="ctr">
                        <a:lnSpc>
                          <a:spcPts val="4200"/>
                        </a:lnSpc>
                        <a:defRPr/>
                      </a:pPr>
                      <a:r>
                        <a:rPr lang="en-US" sz="3000" b="1">
                          <a:solidFill>
                            <a:srgbClr val="292A5A"/>
                          </a:solidFill>
                          <a:latin typeface="Glacial Indifference Bold"/>
                          <a:ea typeface="Glacial Indifference Bold"/>
                          <a:cs typeface="Glacial Indifference Bold"/>
                          <a:sym typeface="Glacial Indifference Bold"/>
                        </a:rPr>
                        <a:t>Scenario 1</a:t>
                      </a:r>
                      <a:endParaRPr lang="en-US" sz="1100"/>
                    </a:p>
                  </a:txBody>
                  <a:tcPr marL="190500" marR="190500" marT="190500" marB="190500" anchor="ctr">
                    <a:lnL w="0" cap="flat" cmpd="sng" algn="ctr">
                      <a:solidFill>
                        <a:srgbClr val="000000"/>
                      </a:solidFill>
                      <a:prstDash val="solid"/>
                      <a:round/>
                      <a:headEnd type="none" w="med" len="med"/>
                      <a:tailEnd type="none" w="med" len="med"/>
                    </a:lnL>
                    <a:lnR w="9525" cap="flat" cmpd="sng" algn="ctr">
                      <a:solidFill>
                        <a:srgbClr val="292A5A"/>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tcPr>
                </a:tc>
                <a:tc>
                  <a:txBody>
                    <a:bodyPr/>
                    <a:lstStyle/>
                    <a:p>
                      <a:pPr algn="ctr">
                        <a:lnSpc>
                          <a:spcPts val="4200"/>
                        </a:lnSpc>
                        <a:defRPr/>
                      </a:pPr>
                      <a:r>
                        <a:rPr lang="en-US" sz="3000" b="1">
                          <a:solidFill>
                            <a:srgbClr val="292A5A"/>
                          </a:solidFill>
                          <a:latin typeface="Glacial Indifference Bold"/>
                          <a:ea typeface="Glacial Indifference Bold"/>
                          <a:cs typeface="Glacial Indifference Bold"/>
                          <a:sym typeface="Glacial Indifference Bold"/>
                        </a:rPr>
                        <a:t>Scenario 2</a:t>
                      </a:r>
                      <a:endParaRPr lang="en-US" sz="1100"/>
                    </a:p>
                  </a:txBody>
                  <a:tcPr marL="190500" marR="190500" marT="190500" marB="190500" anchor="ctr">
                    <a:lnL w="9525" cap="flat" cmpd="sng" algn="ctr">
                      <a:solidFill>
                        <a:srgbClr val="292A5A"/>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tcPr>
                </a:tc>
                <a:tc>
                  <a:txBody>
                    <a:bodyPr/>
                    <a:lstStyle/>
                    <a:p>
                      <a:pPr algn="ctr">
                        <a:lnSpc>
                          <a:spcPts val="4200"/>
                        </a:lnSpc>
                        <a:defRPr/>
                      </a:pPr>
                      <a:r>
                        <a:rPr lang="en-US" sz="3000" b="1">
                          <a:solidFill>
                            <a:srgbClr val="292A5A"/>
                          </a:solidFill>
                          <a:latin typeface="Glacial Indifference Bold"/>
                          <a:ea typeface="Glacial Indifference Bold"/>
                          <a:cs typeface="Glacial Indifference Bold"/>
                          <a:sym typeface="Glacial Indifference Bold"/>
                        </a:rPr>
                        <a:t>Scenario 3</a:t>
                      </a:r>
                      <a:endParaRPr lang="en-US" sz="1100"/>
                    </a:p>
                  </a:txBody>
                  <a:tcPr marL="190500" marR="190500" marT="190500" marB="190500" anchor="ctr">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5928741">
                <a:tc>
                  <a:txBody>
                    <a:bodyPr/>
                    <a:lstStyle/>
                    <a:p>
                      <a:pPr algn="l">
                        <a:lnSpc>
                          <a:spcPts val="3919"/>
                        </a:lnSpc>
                        <a:defRPr/>
                      </a:pPr>
                      <a:r>
                        <a:rPr lang="en-US" sz="2799">
                          <a:solidFill>
                            <a:srgbClr val="292A5A"/>
                          </a:solidFill>
                          <a:latin typeface="Glacial Indifference"/>
                          <a:ea typeface="Glacial Indifference"/>
                          <a:cs typeface="Glacial Indifference"/>
                          <a:sym typeface="Glacial Indifference"/>
                        </a:rPr>
                        <a:t>A solicitor is approached by both the buyer and seller in a residential property transaction to act on their behalf. Both parties consent to the solicitor representing them. During the transaction, the solicitor discovers that the buyer intends to use the property for purposes that might breach a restrictive covenant, which the seller is unaware of.</a:t>
                      </a:r>
                      <a:endParaRPr lang="en-US" sz="1100"/>
                    </a:p>
                  </a:txBody>
                  <a:tcPr marL="190500" marR="190500" marT="190500" marB="190500">
                    <a:lnL w="0" cap="flat" cmpd="sng" algn="ctr">
                      <a:solidFill>
                        <a:srgbClr val="000000"/>
                      </a:solidFill>
                      <a:prstDash val="solid"/>
                      <a:round/>
                      <a:headEnd type="none" w="med" len="med"/>
                      <a:tailEnd type="none" w="med" len="med"/>
                    </a:lnL>
                    <a:lnR w="9525" cap="flat" cmpd="sng" algn="ctr">
                      <a:solidFill>
                        <a:srgbClr val="292A5A"/>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tcPr>
                </a:tc>
                <a:tc>
                  <a:txBody>
                    <a:bodyPr/>
                    <a:lstStyle/>
                    <a:p>
                      <a:pPr algn="l">
                        <a:lnSpc>
                          <a:spcPts val="3919"/>
                        </a:lnSpc>
                        <a:defRPr/>
                      </a:pPr>
                      <a:r>
                        <a:rPr lang="en-US" sz="2799">
                          <a:solidFill>
                            <a:srgbClr val="292A5A"/>
                          </a:solidFill>
                          <a:latin typeface="Glacial Indifference"/>
                          <a:ea typeface="Glacial Indifference"/>
                          <a:cs typeface="Glacial Indifference"/>
                          <a:sym typeface="Glacial Indifference"/>
                        </a:rPr>
                        <a:t>A solicitor is approached by a potential buyer of a freehold estate. The solicitor knows that there are title issues as they acted in the sale to the current seller. They are not instructed by the seller. You suspect that these issues have led to the seller wishing to sell for below market value.</a:t>
                      </a:r>
                      <a:endParaRPr lang="en-US" sz="1100"/>
                    </a:p>
                  </a:txBody>
                  <a:tcPr marL="190500" marR="190500" marT="190500" marB="190500">
                    <a:lnL w="9525" cap="flat" cmpd="sng" algn="ctr">
                      <a:solidFill>
                        <a:srgbClr val="292A5A"/>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tcPr>
                </a:tc>
                <a:tc>
                  <a:txBody>
                    <a:bodyPr/>
                    <a:lstStyle/>
                    <a:p>
                      <a:pPr algn="l">
                        <a:lnSpc>
                          <a:spcPts val="3919"/>
                        </a:lnSpc>
                        <a:defRPr/>
                      </a:pPr>
                      <a:r>
                        <a:rPr lang="en-US" sz="2799" dirty="0">
                          <a:solidFill>
                            <a:srgbClr val="292A5A"/>
                          </a:solidFill>
                          <a:latin typeface="Glacial Indifference"/>
                          <a:ea typeface="Glacial Indifference"/>
                          <a:cs typeface="Glacial Indifference"/>
                          <a:sym typeface="Glacial Indifference"/>
                        </a:rPr>
                        <a:t>A solicitor is engaged as the executor of the estate in probate. They are interested in purchasing the deceased person’s family home. They have seen the valuation report for the property given their role as the executor, and are prepared to match the price, and undertake the conveyancing on the estate’s behalf. </a:t>
                      </a:r>
                      <a:endParaRPr lang="en-US" sz="1100" dirty="0"/>
                    </a:p>
                  </a:txBody>
                  <a:tcPr marL="190500" marR="190500" marT="190500" marB="190500">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FFF6EA"/>
        </a:solidFill>
        <a:effectLst/>
      </p:bgPr>
    </p:bg>
    <p:spTree>
      <p:nvGrpSpPr>
        <p:cNvPr id="1" name=""/>
        <p:cNvGrpSpPr/>
        <p:nvPr/>
      </p:nvGrpSpPr>
      <p:grpSpPr>
        <a:xfrm>
          <a:off x="0" y="0"/>
          <a:ext cx="0" cy="0"/>
          <a:chOff x="0" y="0"/>
          <a:chExt cx="0" cy="0"/>
        </a:xfrm>
      </p:grpSpPr>
      <p:sp>
        <p:nvSpPr>
          <p:cNvPr id="2" name="AutoShape 2"/>
          <p:cNvSpPr/>
          <p:nvPr/>
        </p:nvSpPr>
        <p:spPr>
          <a:xfrm>
            <a:off x="11589837" y="9736180"/>
            <a:ext cx="6698163" cy="550820"/>
          </a:xfrm>
          <a:prstGeom prst="rect">
            <a:avLst/>
          </a:prstGeom>
          <a:solidFill>
            <a:srgbClr val="E65485"/>
          </a:solidFill>
        </p:spPr>
        <p:txBody>
          <a:bodyPr/>
          <a:lstStyle/>
          <a:p>
            <a:endParaRPr lang="en-GB"/>
          </a:p>
        </p:txBody>
      </p:sp>
      <p:sp>
        <p:nvSpPr>
          <p:cNvPr id="3" name="AutoShape 3"/>
          <p:cNvSpPr/>
          <p:nvPr/>
        </p:nvSpPr>
        <p:spPr>
          <a:xfrm>
            <a:off x="0" y="0"/>
            <a:ext cx="14417942" cy="771525"/>
          </a:xfrm>
          <a:prstGeom prst="rect">
            <a:avLst/>
          </a:prstGeom>
          <a:solidFill>
            <a:srgbClr val="292A5A"/>
          </a:solidFill>
        </p:spPr>
        <p:txBody>
          <a:bodyPr/>
          <a:lstStyle/>
          <a:p>
            <a:endParaRPr lang="en-GB"/>
          </a:p>
        </p:txBody>
      </p:sp>
      <p:sp>
        <p:nvSpPr>
          <p:cNvPr id="4" name="TextBox 4"/>
          <p:cNvSpPr txBox="1"/>
          <p:nvPr/>
        </p:nvSpPr>
        <p:spPr>
          <a:xfrm>
            <a:off x="700732" y="2324100"/>
            <a:ext cx="16802076" cy="7294244"/>
          </a:xfrm>
          <a:prstGeom prst="rect">
            <a:avLst/>
          </a:prstGeom>
        </p:spPr>
        <p:txBody>
          <a:bodyPr lIns="0" tIns="0" rIns="0" bIns="0" rtlCol="0" anchor="t">
            <a:spAutoFit/>
          </a:bodyPr>
          <a:lstStyle/>
          <a:p>
            <a:pPr marL="474984" lvl="1" indent="-237492" algn="l">
              <a:lnSpc>
                <a:spcPts val="3630"/>
              </a:lnSpc>
              <a:buFont typeface="Arial"/>
              <a:buChar char="•"/>
            </a:pPr>
            <a:r>
              <a:rPr lang="en-US" sz="2200">
                <a:solidFill>
                  <a:srgbClr val="292A5A"/>
                </a:solidFill>
                <a:latin typeface="Glacial Indifference"/>
                <a:ea typeface="Glacial Indifference"/>
                <a:cs typeface="Glacial Indifference"/>
                <a:sym typeface="Glacial Indifference"/>
              </a:rPr>
              <a:t>A typical conveyancing transaction has two milestones, exchange of contracts and completion, and is broken down into three stages – pre-contract, pre-completion and post-completion.</a:t>
            </a:r>
          </a:p>
          <a:p>
            <a:pPr marL="474984" lvl="1" indent="-237492" algn="l">
              <a:lnSpc>
                <a:spcPts val="3630"/>
              </a:lnSpc>
              <a:buFont typeface="Arial"/>
              <a:buChar char="•"/>
            </a:pPr>
            <a:r>
              <a:rPr lang="en-US" sz="2200">
                <a:solidFill>
                  <a:srgbClr val="292A5A"/>
                </a:solidFill>
                <a:latin typeface="Glacial Indifference"/>
                <a:ea typeface="Glacial Indifference"/>
                <a:cs typeface="Glacial Indifference"/>
                <a:sym typeface="Glacial Indifference"/>
              </a:rPr>
              <a:t>The Law Society Conveyancing Protocol standardises the residential conveyancing procedure for those firms that adopt it.</a:t>
            </a:r>
          </a:p>
          <a:p>
            <a:pPr marL="474984" lvl="1" indent="-237492" algn="l">
              <a:lnSpc>
                <a:spcPts val="3630"/>
              </a:lnSpc>
              <a:buFont typeface="Arial"/>
              <a:buChar char="•"/>
            </a:pPr>
            <a:r>
              <a:rPr lang="en-US" sz="2200">
                <a:solidFill>
                  <a:srgbClr val="292A5A"/>
                </a:solidFill>
                <a:latin typeface="Glacial Indifference"/>
                <a:ea typeface="Glacial Indifference"/>
                <a:cs typeface="Glacial Indifference"/>
                <a:sym typeface="Glacial Indifference"/>
              </a:rPr>
              <a:t>A solicitor cannot usually act for more than one party in a property transaction if there is a conflict of interest or a significant risk of conflict of interest.</a:t>
            </a:r>
          </a:p>
          <a:p>
            <a:pPr marL="474984" lvl="1" indent="-237492" algn="l">
              <a:lnSpc>
                <a:spcPts val="3630"/>
              </a:lnSpc>
              <a:buFont typeface="Arial"/>
              <a:buChar char="•"/>
            </a:pPr>
            <a:r>
              <a:rPr lang="en-US" sz="2200">
                <a:solidFill>
                  <a:srgbClr val="292A5A"/>
                </a:solidFill>
                <a:latin typeface="Glacial Indifference"/>
                <a:ea typeface="Glacial Indifference"/>
                <a:cs typeface="Glacial Indifference"/>
                <a:sym typeface="Glacial Indifference"/>
              </a:rPr>
              <a:t>Acting for buyer and seller in the same transaction carries a high risk of conflict of interest.</a:t>
            </a:r>
          </a:p>
          <a:p>
            <a:pPr marL="474984" lvl="1" indent="-237492" algn="l">
              <a:lnSpc>
                <a:spcPts val="3630"/>
              </a:lnSpc>
              <a:buFont typeface="Arial"/>
              <a:buChar char="•"/>
            </a:pPr>
            <a:r>
              <a:rPr lang="en-US" sz="2200">
                <a:solidFill>
                  <a:srgbClr val="292A5A"/>
                </a:solidFill>
                <a:latin typeface="Glacial Indifference"/>
                <a:ea typeface="Glacial Indifference"/>
                <a:cs typeface="Glacial Indifference"/>
                <a:sym typeface="Glacial Indifference"/>
              </a:rPr>
              <a:t>It will often be possible to act for both buyer and lender in a residential transaction if the mortgage is on standard terms. In commercial property transactions, the lender will usually be separately represented.</a:t>
            </a:r>
          </a:p>
          <a:p>
            <a:pPr marL="474984" lvl="1" indent="-237492" algn="l">
              <a:lnSpc>
                <a:spcPts val="3630"/>
              </a:lnSpc>
              <a:buFont typeface="Arial"/>
              <a:buChar char="•"/>
            </a:pPr>
            <a:r>
              <a:rPr lang="en-US" sz="2200">
                <a:solidFill>
                  <a:srgbClr val="292A5A"/>
                </a:solidFill>
                <a:latin typeface="Glacial Indifference"/>
                <a:ea typeface="Glacial Indifference"/>
                <a:cs typeface="Glacial Indifference"/>
                <a:sym typeface="Glacial Indifference"/>
              </a:rPr>
              <a:t>A solicitor acting for more than one buyer in a contract race must comply with paragraphs 1.2 and 1.4 of The Code of Conduct.</a:t>
            </a:r>
          </a:p>
          <a:p>
            <a:pPr marL="474984" lvl="1" indent="-237492" algn="l">
              <a:lnSpc>
                <a:spcPts val="3630"/>
              </a:lnSpc>
              <a:buFont typeface="Arial"/>
              <a:buChar char="•"/>
            </a:pPr>
            <a:r>
              <a:rPr lang="en-US" sz="2200">
                <a:solidFill>
                  <a:srgbClr val="292A5A"/>
                </a:solidFill>
                <a:latin typeface="Glacial Indifference"/>
                <a:ea typeface="Glacial Indifference"/>
                <a:cs typeface="Glacial Indifference"/>
                <a:sym typeface="Glacial Indifference"/>
              </a:rPr>
              <a:t>Undertakings are frequently given in property transactions, but failure to comply with an undertaking constitutes professional misconduct</a:t>
            </a:r>
          </a:p>
          <a:p>
            <a:pPr marL="474984" lvl="1" indent="-237492" algn="l">
              <a:lnSpc>
                <a:spcPts val="3630"/>
              </a:lnSpc>
              <a:buFont typeface="Arial"/>
              <a:buChar char="•"/>
            </a:pPr>
            <a:r>
              <a:rPr lang="en-US" sz="2200">
                <a:solidFill>
                  <a:srgbClr val="292A5A"/>
                </a:solidFill>
                <a:latin typeface="Glacial Indifference"/>
                <a:ea typeface="Glacial Indifference"/>
                <a:cs typeface="Glacial Indifference"/>
                <a:sym typeface="Glacial Indifference"/>
              </a:rPr>
              <a:t>A buyer may obtain finance for the purchase from a bank, building society, employer or relative.</a:t>
            </a:r>
          </a:p>
          <a:p>
            <a:pPr marL="474984" lvl="1" indent="-237492" algn="l">
              <a:lnSpc>
                <a:spcPts val="3630"/>
              </a:lnSpc>
              <a:buFont typeface="Arial"/>
              <a:buChar char="•"/>
            </a:pPr>
            <a:r>
              <a:rPr lang="en-US" sz="2200">
                <a:solidFill>
                  <a:srgbClr val="292A5A"/>
                </a:solidFill>
                <a:latin typeface="Glacial Indifference"/>
                <a:ea typeface="Glacial Indifference"/>
                <a:cs typeface="Glacial Indifference"/>
                <a:sym typeface="Glacial Indifference"/>
              </a:rPr>
              <a:t>A buyer will usually choose from a repayment mortgage or an interest-only mortgage. The interest rate may be variable, fixed or track the base rate set by the Bank of England.</a:t>
            </a:r>
          </a:p>
          <a:p>
            <a:pPr marL="474984" lvl="1" indent="-237492" algn="l">
              <a:lnSpc>
                <a:spcPts val="3630"/>
              </a:lnSpc>
              <a:buFont typeface="Arial"/>
              <a:buChar char="•"/>
            </a:pPr>
            <a:r>
              <a:rPr lang="en-US" sz="2200">
                <a:solidFill>
                  <a:srgbClr val="292A5A"/>
                </a:solidFill>
                <a:latin typeface="Glacial Indifference"/>
                <a:ea typeface="Glacial Indifference"/>
                <a:cs typeface="Glacial Indifference"/>
                <a:sym typeface="Glacial Indifference"/>
              </a:rPr>
              <a:t>SDLT (England) and LTT (Wales) is charged on freehold transactions at different rates depending on the type of property and the purchase price and is payable by the buyer.</a:t>
            </a:r>
          </a:p>
        </p:txBody>
      </p:sp>
      <p:sp>
        <p:nvSpPr>
          <p:cNvPr id="5" name="TextBox 5"/>
          <p:cNvSpPr txBox="1"/>
          <p:nvPr/>
        </p:nvSpPr>
        <p:spPr>
          <a:xfrm>
            <a:off x="1028700" y="447675"/>
            <a:ext cx="16230600" cy="1724025"/>
          </a:xfrm>
          <a:prstGeom prst="rect">
            <a:avLst/>
          </a:prstGeom>
        </p:spPr>
        <p:txBody>
          <a:bodyPr lIns="0" tIns="0" rIns="0" bIns="0" rtlCol="0" anchor="t">
            <a:spAutoFit/>
          </a:bodyPr>
          <a:lstStyle/>
          <a:p>
            <a:pPr algn="just">
              <a:lnSpc>
                <a:spcPts val="15000"/>
              </a:lnSpc>
            </a:pPr>
            <a:r>
              <a:rPr lang="en-US" sz="7500" b="1" spc="7">
                <a:solidFill>
                  <a:srgbClr val="E65485"/>
                </a:solidFill>
                <a:latin typeface="Glacial Indifference Bold"/>
                <a:ea typeface="Glacial Indifference Bold"/>
                <a:cs typeface="Glacial Indifference Bold"/>
                <a:sym typeface="Glacial Indifference Bold"/>
              </a:rPr>
              <a:t>SUMMARY</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292A5A"/>
        </a:solidFill>
        <a:effectLst/>
      </p:bgPr>
    </p:bg>
    <p:spTree>
      <p:nvGrpSpPr>
        <p:cNvPr id="1" name=""/>
        <p:cNvGrpSpPr/>
        <p:nvPr/>
      </p:nvGrpSpPr>
      <p:grpSpPr>
        <a:xfrm>
          <a:off x="0" y="0"/>
          <a:ext cx="0" cy="0"/>
          <a:chOff x="0" y="0"/>
          <a:chExt cx="0" cy="0"/>
        </a:xfrm>
      </p:grpSpPr>
      <p:sp>
        <p:nvSpPr>
          <p:cNvPr id="2" name="AutoShape 2"/>
          <p:cNvSpPr/>
          <p:nvPr/>
        </p:nvSpPr>
        <p:spPr>
          <a:xfrm>
            <a:off x="11589837" y="9736180"/>
            <a:ext cx="16230600" cy="1351653"/>
          </a:xfrm>
          <a:prstGeom prst="rect">
            <a:avLst/>
          </a:prstGeom>
          <a:solidFill>
            <a:srgbClr val="FED307"/>
          </a:solidFill>
        </p:spPr>
        <p:txBody>
          <a:bodyPr/>
          <a:lstStyle/>
          <a:p>
            <a:endParaRPr lang="en-GB"/>
          </a:p>
        </p:txBody>
      </p:sp>
      <p:sp>
        <p:nvSpPr>
          <p:cNvPr id="3" name="AutoShape 3"/>
          <p:cNvSpPr/>
          <p:nvPr/>
        </p:nvSpPr>
        <p:spPr>
          <a:xfrm>
            <a:off x="-1812658" y="-580128"/>
            <a:ext cx="16230600" cy="1351653"/>
          </a:xfrm>
          <a:prstGeom prst="rect">
            <a:avLst/>
          </a:prstGeom>
          <a:solidFill>
            <a:srgbClr val="E65485"/>
          </a:solidFill>
        </p:spPr>
        <p:txBody>
          <a:bodyPr/>
          <a:lstStyle/>
          <a:p>
            <a:endParaRPr lang="en-GB"/>
          </a:p>
        </p:txBody>
      </p:sp>
      <p:sp>
        <p:nvSpPr>
          <p:cNvPr id="4" name="TextBox 4"/>
          <p:cNvSpPr txBox="1"/>
          <p:nvPr/>
        </p:nvSpPr>
        <p:spPr>
          <a:xfrm>
            <a:off x="1028700" y="447675"/>
            <a:ext cx="16230600" cy="1724025"/>
          </a:xfrm>
          <a:prstGeom prst="rect">
            <a:avLst/>
          </a:prstGeom>
        </p:spPr>
        <p:txBody>
          <a:bodyPr lIns="0" tIns="0" rIns="0" bIns="0" rtlCol="0" anchor="t">
            <a:spAutoFit/>
          </a:bodyPr>
          <a:lstStyle/>
          <a:p>
            <a:pPr algn="just">
              <a:lnSpc>
                <a:spcPts val="15000"/>
              </a:lnSpc>
            </a:pPr>
            <a:r>
              <a:rPr lang="en-US" sz="7500" b="1">
                <a:solidFill>
                  <a:srgbClr val="FED307"/>
                </a:solidFill>
                <a:latin typeface="Glacial Indifference Bold"/>
                <a:ea typeface="Glacial Indifference Bold"/>
                <a:cs typeface="Glacial Indifference Bold"/>
                <a:sym typeface="Glacial Indifference Bold"/>
              </a:rPr>
              <a:t> UNIT 1: </a:t>
            </a:r>
            <a:r>
              <a:rPr lang="en-US" sz="7500" b="1">
                <a:solidFill>
                  <a:srgbClr val="FFFFFF"/>
                </a:solidFill>
                <a:latin typeface="Glacial Indifference Bold"/>
                <a:ea typeface="Glacial Indifference Bold"/>
                <a:cs typeface="Glacial Indifference Bold"/>
                <a:sym typeface="Glacial Indifference Bold"/>
              </a:rPr>
              <a:t>LEARNING OUTCOMES</a:t>
            </a:r>
          </a:p>
        </p:txBody>
      </p:sp>
      <p:sp>
        <p:nvSpPr>
          <p:cNvPr id="5" name="TextBox 5"/>
          <p:cNvSpPr txBox="1"/>
          <p:nvPr/>
        </p:nvSpPr>
        <p:spPr>
          <a:xfrm>
            <a:off x="1028700" y="2184644"/>
            <a:ext cx="15734201" cy="3970657"/>
          </a:xfrm>
          <a:prstGeom prst="rect">
            <a:avLst/>
          </a:prstGeom>
        </p:spPr>
        <p:txBody>
          <a:bodyPr lIns="0" tIns="0" rIns="0" bIns="0" rtlCol="0" anchor="t">
            <a:spAutoFit/>
          </a:bodyPr>
          <a:lstStyle/>
          <a:p>
            <a:pPr marL="690876" lvl="1" indent="-345438" algn="l">
              <a:lnSpc>
                <a:spcPts val="6399"/>
              </a:lnSpc>
              <a:buFont typeface="Arial"/>
              <a:buChar char="•"/>
            </a:pPr>
            <a:r>
              <a:rPr lang="en-US" sz="3199" spc="63">
                <a:solidFill>
                  <a:srgbClr val="FFFFFF"/>
                </a:solidFill>
                <a:latin typeface="Glacial Indifference"/>
                <a:ea typeface="Glacial Indifference"/>
                <a:cs typeface="Glacial Indifference"/>
                <a:sym typeface="Glacial Indifference"/>
              </a:rPr>
              <a:t>Explain how to succeed in Conveyancing</a:t>
            </a:r>
          </a:p>
          <a:p>
            <a:pPr marL="690876" lvl="1" indent="-345438" algn="l">
              <a:lnSpc>
                <a:spcPts val="6399"/>
              </a:lnSpc>
              <a:buFont typeface="Arial"/>
              <a:buChar char="•"/>
            </a:pPr>
            <a:r>
              <a:rPr lang="en-US" sz="3199" spc="63">
                <a:solidFill>
                  <a:srgbClr val="FFFFFF"/>
                </a:solidFill>
                <a:latin typeface="Glacial Indifference"/>
                <a:ea typeface="Glacial Indifference"/>
                <a:cs typeface="Glacial Indifference"/>
                <a:sym typeface="Glacial Indifference"/>
              </a:rPr>
              <a:t>Explain underpinning principles of land law relevant to conveyancing</a:t>
            </a:r>
          </a:p>
          <a:p>
            <a:pPr marL="690876" lvl="1" indent="-345438" algn="l">
              <a:lnSpc>
                <a:spcPts val="6399"/>
              </a:lnSpc>
              <a:buFont typeface="Arial"/>
              <a:buChar char="•"/>
            </a:pPr>
            <a:r>
              <a:rPr lang="en-US" sz="3199" spc="63">
                <a:solidFill>
                  <a:srgbClr val="FFFFFF"/>
                </a:solidFill>
                <a:latin typeface="Glacial Indifference"/>
                <a:ea typeface="Glacial Indifference"/>
                <a:cs typeface="Glacial Indifference"/>
                <a:sym typeface="Glacial Indifference"/>
              </a:rPr>
              <a:t>Outline the conveyancing process and key considerations at each stage</a:t>
            </a:r>
          </a:p>
          <a:p>
            <a:pPr marL="690876" lvl="1" indent="-345438" algn="l">
              <a:lnSpc>
                <a:spcPts val="6399"/>
              </a:lnSpc>
              <a:buFont typeface="Arial"/>
              <a:buChar char="•"/>
            </a:pPr>
            <a:r>
              <a:rPr lang="en-US" sz="3199" spc="63">
                <a:solidFill>
                  <a:srgbClr val="FFFFFF"/>
                </a:solidFill>
                <a:latin typeface="Glacial Indifference"/>
                <a:ea typeface="Glacial Indifference"/>
                <a:cs typeface="Glacial Indifference"/>
                <a:sym typeface="Glacial Indifference"/>
              </a:rPr>
              <a:t>Apply principles of professional practice and ethics to conveyancing</a:t>
            </a:r>
          </a:p>
          <a:p>
            <a:pPr marL="690876" lvl="1" indent="-345438" algn="l">
              <a:lnSpc>
                <a:spcPts val="6399"/>
              </a:lnSpc>
              <a:buFont typeface="Arial"/>
              <a:buChar char="•"/>
            </a:pPr>
            <a:r>
              <a:rPr lang="en-US" sz="3199" spc="63">
                <a:solidFill>
                  <a:srgbClr val="FFFFFF"/>
                </a:solidFill>
                <a:latin typeface="Glacial Indifference"/>
                <a:ea typeface="Glacial Indifference"/>
                <a:cs typeface="Glacial Indifference"/>
                <a:sym typeface="Glacial Indifference"/>
              </a:rPr>
              <a:t>Calculate conveyancing costs and fees</a:t>
            </a:r>
          </a:p>
        </p:txBody>
      </p:sp>
      <p:sp>
        <p:nvSpPr>
          <p:cNvPr id="6" name="TextBox 6"/>
          <p:cNvSpPr txBox="1"/>
          <p:nvPr/>
        </p:nvSpPr>
        <p:spPr>
          <a:xfrm>
            <a:off x="11589837" y="7447002"/>
            <a:ext cx="6698163" cy="2289178"/>
          </a:xfrm>
          <a:prstGeom prst="rect">
            <a:avLst/>
          </a:prstGeom>
        </p:spPr>
        <p:txBody>
          <a:bodyPr lIns="0" tIns="0" rIns="0" bIns="0" rtlCol="0" anchor="t">
            <a:spAutoFit/>
          </a:bodyPr>
          <a:lstStyle/>
          <a:p>
            <a:pPr algn="r">
              <a:lnSpc>
                <a:spcPts val="19999"/>
              </a:lnSpc>
            </a:pPr>
            <a:r>
              <a:rPr lang="en-US" sz="9999" b="1">
                <a:solidFill>
                  <a:srgbClr val="FED307"/>
                </a:solidFill>
                <a:latin typeface="Glacial Indifference Bold"/>
                <a:ea typeface="Glacial Indifference Bold"/>
                <a:cs typeface="Glacial Indifference Bold"/>
                <a:sym typeface="Glacial Indifference Bold"/>
              </a:rPr>
              <a:t>RECAP</a:t>
            </a:r>
          </a:p>
        </p:txBody>
      </p:sp>
      <p:grpSp>
        <p:nvGrpSpPr>
          <p:cNvPr id="7" name="Group 7"/>
          <p:cNvGrpSpPr/>
          <p:nvPr/>
        </p:nvGrpSpPr>
        <p:grpSpPr>
          <a:xfrm>
            <a:off x="1381240" y="6346353"/>
            <a:ext cx="12555653" cy="3198775"/>
            <a:chOff x="0" y="0"/>
            <a:chExt cx="3306839" cy="842476"/>
          </a:xfrm>
        </p:grpSpPr>
        <p:sp>
          <p:nvSpPr>
            <p:cNvPr id="8" name="Freeform 8"/>
            <p:cNvSpPr/>
            <p:nvPr/>
          </p:nvSpPr>
          <p:spPr>
            <a:xfrm>
              <a:off x="0" y="0"/>
              <a:ext cx="3306839" cy="842476"/>
            </a:xfrm>
            <a:custGeom>
              <a:avLst/>
              <a:gdLst/>
              <a:ahLst/>
              <a:cxnLst/>
              <a:rect l="l" t="t" r="r" b="b"/>
              <a:pathLst>
                <a:path w="3306839" h="842476">
                  <a:moveTo>
                    <a:pt x="17265" y="0"/>
                  </a:moveTo>
                  <a:lnTo>
                    <a:pt x="3289574" y="0"/>
                  </a:lnTo>
                  <a:cubicBezTo>
                    <a:pt x="3299109" y="0"/>
                    <a:pt x="3306839" y="7730"/>
                    <a:pt x="3306839" y="17265"/>
                  </a:cubicBezTo>
                  <a:lnTo>
                    <a:pt x="3306839" y="825211"/>
                  </a:lnTo>
                  <a:cubicBezTo>
                    <a:pt x="3306839" y="834746"/>
                    <a:pt x="3299109" y="842476"/>
                    <a:pt x="3289574" y="842476"/>
                  </a:cubicBezTo>
                  <a:lnTo>
                    <a:pt x="17265" y="842476"/>
                  </a:lnTo>
                  <a:cubicBezTo>
                    <a:pt x="7730" y="842476"/>
                    <a:pt x="0" y="834746"/>
                    <a:pt x="0" y="825211"/>
                  </a:cubicBezTo>
                  <a:lnTo>
                    <a:pt x="0" y="17265"/>
                  </a:lnTo>
                  <a:cubicBezTo>
                    <a:pt x="0" y="7730"/>
                    <a:pt x="7730" y="0"/>
                    <a:pt x="17265" y="0"/>
                  </a:cubicBezTo>
                  <a:close/>
                </a:path>
              </a:pathLst>
            </a:custGeom>
            <a:solidFill>
              <a:srgbClr val="00B3AF"/>
            </a:solidFill>
            <a:ln w="142875" cap="rnd">
              <a:solidFill>
                <a:srgbClr val="FED307"/>
              </a:solidFill>
              <a:prstDash val="solid"/>
              <a:round/>
            </a:ln>
          </p:spPr>
          <p:txBody>
            <a:bodyPr/>
            <a:lstStyle/>
            <a:p>
              <a:endParaRPr lang="en-GB"/>
            </a:p>
          </p:txBody>
        </p:sp>
        <p:sp>
          <p:nvSpPr>
            <p:cNvPr id="9" name="TextBox 9"/>
            <p:cNvSpPr txBox="1"/>
            <p:nvPr/>
          </p:nvSpPr>
          <p:spPr>
            <a:xfrm>
              <a:off x="0" y="-95250"/>
              <a:ext cx="3306839" cy="937726"/>
            </a:xfrm>
            <a:prstGeom prst="rect">
              <a:avLst/>
            </a:prstGeom>
          </p:spPr>
          <p:txBody>
            <a:bodyPr lIns="50800" tIns="50800" rIns="50800" bIns="50800" rtlCol="0" anchor="ctr"/>
            <a:lstStyle/>
            <a:p>
              <a:pPr algn="ctr">
                <a:lnSpc>
                  <a:spcPts val="4649"/>
                </a:lnSpc>
              </a:pPr>
              <a:r>
                <a:rPr lang="en-US" sz="3099" b="1" spc="3">
                  <a:solidFill>
                    <a:srgbClr val="FFFFFF"/>
                  </a:solidFill>
                  <a:latin typeface="Glacial Indifference Bold"/>
                  <a:ea typeface="Glacial Indifference Bold"/>
                  <a:cs typeface="Glacial Indifference Bold"/>
                  <a:sym typeface="Glacial Indifference Bold"/>
                </a:rPr>
                <a:t>How confident are you that you can demonstrate these Learning Outcomes in your assessments? </a:t>
              </a:r>
            </a:p>
            <a:p>
              <a:pPr algn="ctr">
                <a:lnSpc>
                  <a:spcPts val="3899"/>
                </a:lnSpc>
              </a:pPr>
              <a:r>
                <a:rPr lang="en-US" sz="2599" spc="2">
                  <a:solidFill>
                    <a:srgbClr val="FFFFFF"/>
                  </a:solidFill>
                  <a:latin typeface="Glacial Indifference"/>
                  <a:ea typeface="Glacial Indifference"/>
                  <a:cs typeface="Glacial Indifference"/>
                  <a:sym typeface="Glacial Indifference"/>
                </a:rPr>
                <a:t>Probably not fully after today alone. As you plan your independent study for this week, focus on these learning outcomes. Plan your reading and notes against these and work on building your confidence in achieving them before we start the next unit.</a:t>
              </a:r>
            </a:p>
          </p:txBody>
        </p:sp>
      </p:gr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292A5A"/>
        </a:solidFill>
        <a:effectLst/>
      </p:bgPr>
    </p:bg>
    <p:spTree>
      <p:nvGrpSpPr>
        <p:cNvPr id="1" name=""/>
        <p:cNvGrpSpPr/>
        <p:nvPr/>
      </p:nvGrpSpPr>
      <p:grpSpPr>
        <a:xfrm>
          <a:off x="0" y="0"/>
          <a:ext cx="0" cy="0"/>
          <a:chOff x="0" y="0"/>
          <a:chExt cx="0" cy="0"/>
        </a:xfrm>
      </p:grpSpPr>
      <p:sp>
        <p:nvSpPr>
          <p:cNvPr id="2" name="AutoShape 2"/>
          <p:cNvSpPr/>
          <p:nvPr/>
        </p:nvSpPr>
        <p:spPr>
          <a:xfrm>
            <a:off x="11589837" y="9736180"/>
            <a:ext cx="16230600" cy="1351653"/>
          </a:xfrm>
          <a:prstGeom prst="rect">
            <a:avLst/>
          </a:prstGeom>
          <a:solidFill>
            <a:srgbClr val="FED307"/>
          </a:solidFill>
        </p:spPr>
        <p:txBody>
          <a:bodyPr/>
          <a:lstStyle/>
          <a:p>
            <a:endParaRPr lang="en-GB"/>
          </a:p>
        </p:txBody>
      </p:sp>
      <p:sp>
        <p:nvSpPr>
          <p:cNvPr id="3" name="AutoShape 3"/>
          <p:cNvSpPr/>
          <p:nvPr/>
        </p:nvSpPr>
        <p:spPr>
          <a:xfrm>
            <a:off x="-1812658" y="-580128"/>
            <a:ext cx="16230600" cy="1351653"/>
          </a:xfrm>
          <a:prstGeom prst="rect">
            <a:avLst/>
          </a:prstGeom>
          <a:solidFill>
            <a:srgbClr val="E65485"/>
          </a:solidFill>
        </p:spPr>
        <p:txBody>
          <a:bodyPr/>
          <a:lstStyle/>
          <a:p>
            <a:endParaRPr lang="en-GB"/>
          </a:p>
        </p:txBody>
      </p:sp>
      <p:sp>
        <p:nvSpPr>
          <p:cNvPr id="4" name="TextBox 4"/>
          <p:cNvSpPr txBox="1"/>
          <p:nvPr/>
        </p:nvSpPr>
        <p:spPr>
          <a:xfrm>
            <a:off x="1028700" y="447675"/>
            <a:ext cx="16230600" cy="1729435"/>
          </a:xfrm>
          <a:prstGeom prst="rect">
            <a:avLst/>
          </a:prstGeom>
        </p:spPr>
        <p:txBody>
          <a:bodyPr lIns="0" tIns="0" rIns="0" bIns="0" rtlCol="0" anchor="t">
            <a:spAutoFit/>
          </a:bodyPr>
          <a:lstStyle/>
          <a:p>
            <a:pPr algn="just">
              <a:lnSpc>
                <a:spcPts val="15081"/>
              </a:lnSpc>
            </a:pPr>
            <a:r>
              <a:rPr lang="en-US" sz="7540" b="1">
                <a:solidFill>
                  <a:srgbClr val="FED307"/>
                </a:solidFill>
                <a:latin typeface="Glacial Indifference Bold"/>
                <a:ea typeface="Glacial Indifference Bold"/>
                <a:cs typeface="Glacial Indifference Bold"/>
                <a:sym typeface="Glacial Indifference Bold"/>
              </a:rPr>
              <a:t>UNIT 1: </a:t>
            </a:r>
            <a:r>
              <a:rPr lang="en-US" sz="7540" b="1">
                <a:solidFill>
                  <a:srgbClr val="FFFFFF"/>
                </a:solidFill>
                <a:latin typeface="Glacial Indifference Bold"/>
                <a:ea typeface="Glacial Indifference Bold"/>
                <a:cs typeface="Glacial Indifference Bold"/>
                <a:sym typeface="Glacial Indifference Bold"/>
              </a:rPr>
              <a:t>READING</a:t>
            </a:r>
          </a:p>
        </p:txBody>
      </p:sp>
      <p:sp>
        <p:nvSpPr>
          <p:cNvPr id="5" name="TextBox 5"/>
          <p:cNvSpPr txBox="1"/>
          <p:nvPr/>
        </p:nvSpPr>
        <p:spPr>
          <a:xfrm>
            <a:off x="1028700" y="2222744"/>
            <a:ext cx="15734201" cy="3992881"/>
          </a:xfrm>
          <a:prstGeom prst="rect">
            <a:avLst/>
          </a:prstGeom>
        </p:spPr>
        <p:txBody>
          <a:bodyPr lIns="0" tIns="0" rIns="0" bIns="0" rtlCol="0" anchor="t">
            <a:spAutoFit/>
          </a:bodyPr>
          <a:lstStyle/>
          <a:p>
            <a:pPr marL="582928" lvl="1" indent="-291464" algn="l">
              <a:lnSpc>
                <a:spcPts val="5399"/>
              </a:lnSpc>
              <a:buFont typeface="Arial"/>
              <a:buChar char="•"/>
            </a:pPr>
            <a:r>
              <a:rPr lang="en-US" sz="2699" spc="53">
                <a:solidFill>
                  <a:srgbClr val="FFFFFF"/>
                </a:solidFill>
                <a:latin typeface="Glacial Indifference"/>
                <a:ea typeface="Glacial Indifference"/>
                <a:cs typeface="Glacial Indifference"/>
                <a:sym typeface="Glacial Indifference"/>
              </a:rPr>
              <a:t>You should draw on the following materials to deepen your understanding of the topics discussed in this unit. </a:t>
            </a:r>
          </a:p>
          <a:p>
            <a:pPr marL="1165857" lvl="2" indent="-388619" algn="l">
              <a:lnSpc>
                <a:spcPts val="5399"/>
              </a:lnSpc>
              <a:buFont typeface="Arial"/>
              <a:buChar char="⚬"/>
            </a:pPr>
            <a:r>
              <a:rPr lang="en-US" sz="2699" spc="53">
                <a:solidFill>
                  <a:srgbClr val="FFFFFF"/>
                </a:solidFill>
                <a:latin typeface="Glacial Indifference"/>
                <a:ea typeface="Glacial Indifference"/>
                <a:cs typeface="Glacial Indifference"/>
                <a:sym typeface="Glacial Indifference"/>
              </a:rPr>
              <a:t>Harris </a:t>
            </a:r>
            <a:r>
              <a:rPr lang="en-US" sz="2699" i="1" spc="53">
                <a:solidFill>
                  <a:srgbClr val="FFFFFF"/>
                </a:solidFill>
                <a:latin typeface="Glacial Indifference Italics"/>
                <a:ea typeface="Glacial Indifference Italics"/>
                <a:cs typeface="Glacial Indifference Italics"/>
                <a:sym typeface="Glacial Indifference Italics"/>
              </a:rPr>
              <a:t>et al.</a:t>
            </a:r>
            <a:r>
              <a:rPr lang="en-US" sz="2699" spc="53">
                <a:solidFill>
                  <a:srgbClr val="FFFFFF"/>
                </a:solidFill>
                <a:latin typeface="Glacial Indifference"/>
                <a:ea typeface="Glacial Indifference"/>
                <a:cs typeface="Glacial Indifference"/>
                <a:sym typeface="Glacial Indifference"/>
              </a:rPr>
              <a:t> (2024) chapters 1-5</a:t>
            </a:r>
          </a:p>
          <a:p>
            <a:pPr marL="1165857" lvl="2" indent="-388619" algn="l">
              <a:lnSpc>
                <a:spcPts val="5399"/>
              </a:lnSpc>
              <a:buFont typeface="Arial"/>
              <a:buChar char="⚬"/>
            </a:pPr>
            <a:r>
              <a:rPr lang="en-US" sz="2699" spc="53">
                <a:solidFill>
                  <a:srgbClr val="FFFFFF"/>
                </a:solidFill>
                <a:latin typeface="Glacial Indifference"/>
                <a:ea typeface="Glacial Indifference"/>
                <a:cs typeface="Glacial Indifference"/>
                <a:sym typeface="Glacial Indifference"/>
              </a:rPr>
              <a:t>Richards (2020) chapters 1-2</a:t>
            </a:r>
          </a:p>
          <a:p>
            <a:pPr marL="582928" lvl="1" indent="-291464" algn="l">
              <a:lnSpc>
                <a:spcPts val="5399"/>
              </a:lnSpc>
              <a:buFont typeface="Arial"/>
              <a:buChar char="•"/>
            </a:pPr>
            <a:r>
              <a:rPr lang="en-US" sz="2699" spc="53">
                <a:solidFill>
                  <a:srgbClr val="FFFFFF"/>
                </a:solidFill>
                <a:latin typeface="Glacial Indifference"/>
                <a:ea typeface="Glacial Indifference"/>
                <a:cs typeface="Glacial Indifference"/>
                <a:sym typeface="Glacial Indifference"/>
              </a:rPr>
              <a:t>Law society (2019)</a:t>
            </a:r>
            <a:r>
              <a:rPr lang="en-US" sz="2699" i="1" spc="53">
                <a:solidFill>
                  <a:srgbClr val="FFFFFF"/>
                </a:solidFill>
                <a:latin typeface="Glacial Indifference Italics"/>
                <a:ea typeface="Glacial Indifference Italics"/>
                <a:cs typeface="Glacial Indifference Italics"/>
                <a:sym typeface="Glacial Indifference Italics"/>
              </a:rPr>
              <a:t> ‘The Law Society Conveyancing Protocol‘. Available at: </a:t>
            </a:r>
            <a:r>
              <a:rPr lang="en-US" sz="2699" i="1" u="sng" spc="53">
                <a:solidFill>
                  <a:srgbClr val="FFFFFF"/>
                </a:solidFill>
                <a:latin typeface="Glacial Indifference Italics"/>
                <a:ea typeface="Glacial Indifference Italics"/>
                <a:cs typeface="Glacial Indifference Italics"/>
                <a:sym typeface="Glacial Indifference Italics"/>
                <a:hlinkClick r:id="rId2" tooltip="https://www.lawsociety.org.uk/topics/property/conveyancing-protocol"/>
              </a:rPr>
              <a:t>https://www.lawsociety.org.uk/topics/property/conveyancing-protocol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78</TotalTime>
  <Words>4525</Words>
  <Application>Microsoft Office PowerPoint</Application>
  <PresentationFormat>Custom</PresentationFormat>
  <Paragraphs>441</Paragraphs>
  <Slides>47</Slides>
  <Notes>34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47</vt:i4>
      </vt:variant>
    </vt:vector>
  </HeadingPairs>
  <TitlesOfParts>
    <vt:vector size="54" baseType="lpstr">
      <vt:lpstr>Glacial Indifference Bold</vt:lpstr>
      <vt:lpstr>Glacial Indifference</vt:lpstr>
      <vt:lpstr>Glacial Indifference Italics</vt:lpstr>
      <vt:lpstr>Arial</vt:lpstr>
      <vt:lpstr>Calibri</vt:lpstr>
      <vt:lpstr>Glacial Indifference Bold Italics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Scheme of Work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Conveyancing Flowchart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Conveyancing 1 - Introduction to conveyancing practice</dc:title>
  <cp:lastModifiedBy>Cerys Davies</cp:lastModifiedBy>
  <cp:revision>1</cp:revision>
  <dcterms:created xsi:type="dcterms:W3CDTF">2006-08-16T00:00:00Z</dcterms:created>
  <dcterms:modified xsi:type="dcterms:W3CDTF">2025-09-12T20:33:29Z</dcterms:modified>
  <dc:identifier>DAGdIXWS-Us</dc:identifier>
</cp:coreProperties>
</file>