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447EB3-EF24-5D4E-8A17-21413798BFE9}" v="20" dt="2026-07-08T23:41:06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4"/>
    <p:restoredTop sz="94643"/>
  </p:normalViewPr>
  <p:slideViewPr>
    <p:cSldViewPr snapToGrid="0">
      <p:cViewPr varScale="1">
        <p:scale>
          <a:sx n="134" d="100"/>
          <a:sy n="134" d="100"/>
        </p:scale>
        <p:origin x="39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yne Curtis Griffith (2524338)" userId="d46adbb9-a07b-4779-bde9-fbefeea5184d" providerId="ADAL" clId="{1DFCBEF2-AFB8-5924-B8FE-C2C35D873D15}"/>
    <pc:docChg chg="undo redo custSel modSld">
      <pc:chgData name="Wayne Curtis Griffith (2524338)" userId="d46adbb9-a07b-4779-bde9-fbefeea5184d" providerId="ADAL" clId="{1DFCBEF2-AFB8-5924-B8FE-C2C35D873D15}" dt="2026-07-08T23:44:24.386" v="697" actId="207"/>
      <pc:docMkLst>
        <pc:docMk/>
      </pc:docMkLst>
      <pc:sldChg chg="modSp mod">
        <pc:chgData name="Wayne Curtis Griffith (2524338)" userId="d46adbb9-a07b-4779-bde9-fbefeea5184d" providerId="ADAL" clId="{1DFCBEF2-AFB8-5924-B8FE-C2C35D873D15}" dt="2026-07-08T22:50:35.132" v="305" actId="207"/>
        <pc:sldMkLst>
          <pc:docMk/>
          <pc:sldMk cId="2897957523" sldId="258"/>
        </pc:sldMkLst>
        <pc:spChg chg="mod">
          <ac:chgData name="Wayne Curtis Griffith (2524338)" userId="d46adbb9-a07b-4779-bde9-fbefeea5184d" providerId="ADAL" clId="{1DFCBEF2-AFB8-5924-B8FE-C2C35D873D15}" dt="2026-07-08T22:50:35.132" v="305" actId="20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Wayne Curtis Griffith (2524338)" userId="d46adbb9-a07b-4779-bde9-fbefeea5184d" providerId="ADAL" clId="{1DFCBEF2-AFB8-5924-B8FE-C2C35D873D15}" dt="2026-07-08T22:51:01.063" v="307" actId="207"/>
        <pc:sldMkLst>
          <pc:docMk/>
          <pc:sldMk cId="1748499028" sldId="259"/>
        </pc:sldMkLst>
        <pc:spChg chg="mod">
          <ac:chgData name="Wayne Curtis Griffith (2524338)" userId="d46adbb9-a07b-4779-bde9-fbefeea5184d" providerId="ADAL" clId="{1DFCBEF2-AFB8-5924-B8FE-C2C35D873D15}" dt="2026-07-08T22:51:01.063" v="307" actId="20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Wayne Curtis Griffith (2524338)" userId="d46adbb9-a07b-4779-bde9-fbefeea5184d" providerId="ADAL" clId="{1DFCBEF2-AFB8-5924-B8FE-C2C35D873D15}" dt="2026-07-08T23:44:24.386" v="697" actId="207"/>
        <pc:sldMkLst>
          <pc:docMk/>
          <pc:sldMk cId="1424087263" sldId="260"/>
        </pc:sldMkLst>
        <pc:spChg chg="mod">
          <ac:chgData name="Wayne Curtis Griffith (2524338)" userId="d46adbb9-a07b-4779-bde9-fbefeea5184d" providerId="ADAL" clId="{1DFCBEF2-AFB8-5924-B8FE-C2C35D873D15}" dt="2026-07-08T23:44:24.386" v="697" actId="20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Wayne Curtis Griffith (2524338)" userId="d46adbb9-a07b-4779-bde9-fbefeea5184d" providerId="ADAL" clId="{1DFCBEF2-AFB8-5924-B8FE-C2C35D873D15}" dt="2026-07-08T22:51:42.581" v="308" actId="20577"/>
        <pc:sldMkLst>
          <pc:docMk/>
          <pc:sldMk cId="1382716628" sldId="262"/>
        </pc:sldMkLst>
        <pc:spChg chg="mod">
          <ac:chgData name="Wayne Curtis Griffith (2524338)" userId="d46adbb9-a07b-4779-bde9-fbefeea5184d" providerId="ADAL" clId="{1DFCBEF2-AFB8-5924-B8FE-C2C35D873D15}" dt="2026-07-08T22:51:42.581" v="308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Wayne Curtis Griffith (2524338)" userId="d46adbb9-a07b-4779-bde9-fbefeea5184d" providerId="ADAL" clId="{1DFCBEF2-AFB8-5924-B8FE-C2C35D873D15}" dt="2026-07-08T23:38:58.521" v="679" actId="20577"/>
        <pc:sldMkLst>
          <pc:docMk/>
          <pc:sldMk cId="3970473306" sldId="264"/>
        </pc:sldMkLst>
        <pc:spChg chg="mod">
          <ac:chgData name="Wayne Curtis Griffith (2524338)" userId="d46adbb9-a07b-4779-bde9-fbefeea5184d" providerId="ADAL" clId="{1DFCBEF2-AFB8-5924-B8FE-C2C35D873D15}" dt="2026-07-08T23:38:58.521" v="679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Wayne Curtis Griffith (2524338)" userId="d46adbb9-a07b-4779-bde9-fbefeea5184d" providerId="ADAL" clId="{1DFCBEF2-AFB8-5924-B8FE-C2C35D873D15}" dt="2026-07-08T23:42:39.669" v="692" actId="20577"/>
        <pc:sldMkLst>
          <pc:docMk/>
          <pc:sldMk cId="359125969" sldId="265"/>
        </pc:sldMkLst>
        <pc:spChg chg="mod">
          <ac:chgData name="Wayne Curtis Griffith (2524338)" userId="d46adbb9-a07b-4779-bde9-fbefeea5184d" providerId="ADAL" clId="{1DFCBEF2-AFB8-5924-B8FE-C2C35D873D15}" dt="2026-07-08T23:42:39.669" v="692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Wayne Curtis Griffith (2524338)" userId="d46adbb9-a07b-4779-bde9-fbefeea5184d" providerId="ADAL" clId="{1DFCBEF2-AFB8-5924-B8FE-C2C35D873D15}" dt="2026-07-08T23:44:02.666" v="696" actId="20577"/>
        <pc:sldMkLst>
          <pc:docMk/>
          <pc:sldMk cId="1917974163" sldId="267"/>
        </pc:sldMkLst>
        <pc:spChg chg="mod">
          <ac:chgData name="Wayne Curtis Griffith (2524338)" userId="d46adbb9-a07b-4779-bde9-fbefeea5184d" providerId="ADAL" clId="{1DFCBEF2-AFB8-5924-B8FE-C2C35D873D15}" dt="2026-07-08T23:44:02.666" v="696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Wayne Curtis Griffith (2524338)" userId="d46adbb9-a07b-4779-bde9-fbefeea5184d" providerId="ADAL" clId="{1DFCBEF2-AFB8-5924-B8FE-C2C35D873D15}" dt="2026-07-08T22:52:39.010" v="310" actId="20577"/>
        <pc:sldMkLst>
          <pc:docMk/>
          <pc:sldMk cId="3645478630" sldId="268"/>
        </pc:sldMkLst>
        <pc:spChg chg="mod">
          <ac:chgData name="Wayne Curtis Griffith (2524338)" userId="d46adbb9-a07b-4779-bde9-fbefeea5184d" providerId="ADAL" clId="{1DFCBEF2-AFB8-5924-B8FE-C2C35D873D15}" dt="2026-07-08T22:34:42.893" v="99" actId="1076"/>
          <ac:spMkLst>
            <pc:docMk/>
            <pc:sldMk cId="3645478630" sldId="268"/>
            <ac:spMk id="5" creationId="{2B1A6980-1B9C-E817-F48E-50FA6F73AAAF}"/>
          </ac:spMkLst>
        </pc:spChg>
        <pc:spChg chg="add mod">
          <ac:chgData name="Wayne Curtis Griffith (2524338)" userId="d46adbb9-a07b-4779-bde9-fbefeea5184d" providerId="ADAL" clId="{1DFCBEF2-AFB8-5924-B8FE-C2C35D873D15}" dt="2026-07-08T22:37:17.081" v="139" actId="255"/>
          <ac:spMkLst>
            <pc:docMk/>
            <pc:sldMk cId="3645478630" sldId="268"/>
            <ac:spMk id="6" creationId="{32E9E841-6794-1742-EF8A-E47011C72F9C}"/>
          </ac:spMkLst>
        </pc:spChg>
        <pc:spChg chg="mod">
          <ac:chgData name="Wayne Curtis Griffith (2524338)" userId="d46adbb9-a07b-4779-bde9-fbefeea5184d" providerId="ADAL" clId="{1DFCBEF2-AFB8-5924-B8FE-C2C35D873D15}" dt="2026-07-08T22:42:36.990" v="185" actId="1076"/>
          <ac:spMkLst>
            <pc:docMk/>
            <pc:sldMk cId="3645478630" sldId="268"/>
            <ac:spMk id="7" creationId="{8B85FB1C-ACBC-3EA8-EE92-154ABFDD4628}"/>
          </ac:spMkLst>
        </pc:spChg>
        <pc:spChg chg="del mod">
          <ac:chgData name="Wayne Curtis Griffith (2524338)" userId="d46adbb9-a07b-4779-bde9-fbefeea5184d" providerId="ADAL" clId="{1DFCBEF2-AFB8-5924-B8FE-C2C35D873D15}" dt="2026-07-08T22:26:49.227" v="30"/>
          <ac:spMkLst>
            <pc:docMk/>
            <pc:sldMk cId="3645478630" sldId="268"/>
            <ac:spMk id="9" creationId="{CBDB5D51-CB5A-0E45-7BF0-8D236E31AC87}"/>
          </ac:spMkLst>
        </pc:spChg>
        <pc:spChg chg="add mod">
          <ac:chgData name="Wayne Curtis Griffith (2524338)" userId="d46adbb9-a07b-4779-bde9-fbefeea5184d" providerId="ADAL" clId="{1DFCBEF2-AFB8-5924-B8FE-C2C35D873D15}" dt="2026-07-08T22:52:39.010" v="310" actId="20577"/>
          <ac:spMkLst>
            <pc:docMk/>
            <pc:sldMk cId="3645478630" sldId="268"/>
            <ac:spMk id="20" creationId="{E7ABD779-3199-A762-CB99-F980DFE38BAB}"/>
          </ac:spMkLst>
        </pc:spChg>
        <pc:spChg chg="add mod">
          <ac:chgData name="Wayne Curtis Griffith (2524338)" userId="d46adbb9-a07b-4779-bde9-fbefeea5184d" providerId="ADAL" clId="{1DFCBEF2-AFB8-5924-B8FE-C2C35D873D15}" dt="2026-07-08T22:40:01.172" v="170" actId="1076"/>
          <ac:spMkLst>
            <pc:docMk/>
            <pc:sldMk cId="3645478630" sldId="268"/>
            <ac:spMk id="21" creationId="{6D9660E5-D7F4-CCD5-A436-1D5B4BFF14DF}"/>
          </ac:spMkLst>
        </pc:spChg>
        <pc:spChg chg="add mod">
          <ac:chgData name="Wayne Curtis Griffith (2524338)" userId="d46adbb9-a07b-4779-bde9-fbefeea5184d" providerId="ADAL" clId="{1DFCBEF2-AFB8-5924-B8FE-C2C35D873D15}" dt="2026-07-08T22:45:18.325" v="236" actId="20577"/>
          <ac:spMkLst>
            <pc:docMk/>
            <pc:sldMk cId="3645478630" sldId="268"/>
            <ac:spMk id="28" creationId="{4A5D97EE-F686-394E-C9A2-0B1596AC22C8}"/>
          </ac:spMkLst>
        </pc:spChg>
        <pc:spChg chg="add mod">
          <ac:chgData name="Wayne Curtis Griffith (2524338)" userId="d46adbb9-a07b-4779-bde9-fbefeea5184d" providerId="ADAL" clId="{1DFCBEF2-AFB8-5924-B8FE-C2C35D873D15}" dt="2026-07-08T22:47:49.625" v="277" actId="1076"/>
          <ac:spMkLst>
            <pc:docMk/>
            <pc:sldMk cId="3645478630" sldId="268"/>
            <ac:spMk id="29" creationId="{CCC66A42-BC7C-53DB-F323-7F7AFE1657CC}"/>
          </ac:spMkLst>
        </pc:spChg>
        <pc:spChg chg="mod">
          <ac:chgData name="Wayne Curtis Griffith (2524338)" userId="d46adbb9-a07b-4779-bde9-fbefeea5184d" providerId="ADAL" clId="{1DFCBEF2-AFB8-5924-B8FE-C2C35D873D15}" dt="2026-07-08T22:44:12.031" v="223" actId="1076"/>
          <ac:spMkLst>
            <pc:docMk/>
            <pc:sldMk cId="3645478630" sldId="268"/>
            <ac:spMk id="102" creationId="{3B1905A4-F259-B8AA-43EB-628EFC8155EB}"/>
          </ac:spMkLst>
        </pc:spChg>
        <pc:cxnChg chg="add del mod">
          <ac:chgData name="Wayne Curtis Griffith (2524338)" userId="d46adbb9-a07b-4779-bde9-fbefeea5184d" providerId="ADAL" clId="{1DFCBEF2-AFB8-5924-B8FE-C2C35D873D15}" dt="2026-07-08T22:32:16.788" v="88" actId="478"/>
          <ac:cxnSpMkLst>
            <pc:docMk/>
            <pc:sldMk cId="3645478630" sldId="268"/>
            <ac:cxnSpMk id="11" creationId="{5DF99823-2367-DE48-3FF9-D070ECBA806C}"/>
          </ac:cxnSpMkLst>
        </pc:cxnChg>
        <pc:cxnChg chg="mod">
          <ac:chgData name="Wayne Curtis Griffith (2524338)" userId="d46adbb9-a07b-4779-bde9-fbefeea5184d" providerId="ADAL" clId="{1DFCBEF2-AFB8-5924-B8FE-C2C35D873D15}" dt="2026-07-08T22:40:29.739" v="172" actId="1076"/>
          <ac:cxnSpMkLst>
            <pc:docMk/>
            <pc:sldMk cId="3645478630" sldId="268"/>
            <ac:cxnSpMk id="14" creationId="{0F5AB636-1773-B289-423B-DA1944418708}"/>
          </ac:cxnSpMkLst>
        </pc:cxnChg>
        <pc:cxnChg chg="mod">
          <ac:chgData name="Wayne Curtis Griffith (2524338)" userId="d46adbb9-a07b-4779-bde9-fbefeea5184d" providerId="ADAL" clId="{1DFCBEF2-AFB8-5924-B8FE-C2C35D873D15}" dt="2026-07-08T22:27:04.692" v="31" actId="1076"/>
          <ac:cxnSpMkLst>
            <pc:docMk/>
            <pc:sldMk cId="3645478630" sldId="268"/>
            <ac:cxnSpMk id="61" creationId="{C9D9AE49-2872-5A2D-A890-7325B68C577F}"/>
          </ac:cxnSpMkLst>
        </pc:cxnChg>
        <pc:cxnChg chg="mod">
          <ac:chgData name="Wayne Curtis Griffith (2524338)" userId="d46adbb9-a07b-4779-bde9-fbefeea5184d" providerId="ADAL" clId="{1DFCBEF2-AFB8-5924-B8FE-C2C35D873D15}" dt="2026-07-08T22:33:49.825" v="93" actId="14100"/>
          <ac:cxnSpMkLst>
            <pc:docMk/>
            <pc:sldMk cId="3645478630" sldId="268"/>
            <ac:cxnSpMk id="63" creationId="{2F9FFBE3-A35F-DBE6-8BAD-040F93C60C80}"/>
          </ac:cxnSpMkLst>
        </pc:cxnChg>
        <pc:cxnChg chg="mod">
          <ac:chgData name="Wayne Curtis Griffith (2524338)" userId="d46adbb9-a07b-4779-bde9-fbefeea5184d" providerId="ADAL" clId="{1DFCBEF2-AFB8-5924-B8FE-C2C35D873D15}" dt="2026-07-08T22:42:45.231" v="186" actId="14100"/>
          <ac:cxnSpMkLst>
            <pc:docMk/>
            <pc:sldMk cId="3645478630" sldId="268"/>
            <ac:cxnSpMk id="73" creationId="{84D261D4-9C63-8B0E-1DE4-5C30E677376C}"/>
          </ac:cxnSpMkLst>
        </pc:cxnChg>
        <pc:cxnChg chg="mod">
          <ac:chgData name="Wayne Curtis Griffith (2524338)" userId="d46adbb9-a07b-4779-bde9-fbefeea5184d" providerId="ADAL" clId="{1DFCBEF2-AFB8-5924-B8FE-C2C35D873D15}" dt="2026-07-08T22:39:48.722" v="169" actId="14100"/>
          <ac:cxnSpMkLst>
            <pc:docMk/>
            <pc:sldMk cId="3645478630" sldId="268"/>
            <ac:cxnSpMk id="83" creationId="{8D894D29-D558-22D3-240B-5E907484A31E}"/>
          </ac:cxnSpMkLst>
        </pc:cxnChg>
        <pc:cxnChg chg="mod">
          <ac:chgData name="Wayne Curtis Griffith (2524338)" userId="d46adbb9-a07b-4779-bde9-fbefeea5184d" providerId="ADAL" clId="{1DFCBEF2-AFB8-5924-B8FE-C2C35D873D15}" dt="2026-07-08T22:44:34.080" v="224" actId="1076"/>
          <ac:cxnSpMkLst>
            <pc:docMk/>
            <pc:sldMk cId="3645478630" sldId="268"/>
            <ac:cxnSpMk id="95" creationId="{0BC96B4C-97A5-7124-0909-C08A9B493CEC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freshgroupglobal.com/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>
                <a:latin typeface="A"/>
              </a:rPr>
              <a:t>MODULE NAME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LCLM4004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Wayne Griffith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2524338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LECTURE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/>
              <a:t>Introduction </a:t>
            </a:r>
          </a:p>
          <a:p>
            <a:r>
              <a:rPr lang="en-GB" sz="2400" b="1"/>
              <a:t>Company background</a:t>
            </a:r>
          </a:p>
          <a:p>
            <a:r>
              <a:rPr lang="en-GB" sz="2400" b="1"/>
              <a:t>Problem: nature and scope</a:t>
            </a:r>
          </a:p>
          <a:p>
            <a:r>
              <a:rPr lang="en-GB" sz="2400" b="1"/>
              <a:t>PESTLE ANALYSIS: Basil’s Bakery</a:t>
            </a:r>
          </a:p>
          <a:p>
            <a:r>
              <a:rPr lang="en-GB" sz="2400" b="1"/>
              <a:t>Cause and effect analysis: Fishbone diagram</a:t>
            </a:r>
          </a:p>
          <a:p>
            <a:r>
              <a:rPr lang="en-GB" sz="2400" b="1"/>
              <a:t>Conclusion</a:t>
            </a:r>
          </a:p>
          <a:p>
            <a:r>
              <a:rPr lang="en-GB" sz="2400" b="1"/>
              <a:t>References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 presentation is about a small artisan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 Method and Fishbone Diagram</a:t>
            </a:r>
            <a:endParaRPr lang="en-GB" sz="1800" b="1" dirty="0">
              <a:solidFill>
                <a:srgbClr val="00206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Owners: Basil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Sells Bread cakes and pastries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solidFill>
                  <a:srgbClr val="002060"/>
                </a:solidFill>
                <a:ea typeface="+mn-lt"/>
                <a:cs typeface="+mn-lt"/>
              </a:rPr>
              <a:t>Basil’s bakery is an organic bakery using high quality organic  </a:t>
            </a:r>
            <a:r>
              <a:rPr lang="en-GB" sz="1800" b="1" dirty="0" err="1">
                <a:solidFill>
                  <a:srgbClr val="002060"/>
                </a:solidFill>
                <a:ea typeface="+mn-lt"/>
                <a:cs typeface="+mn-lt"/>
              </a:rPr>
              <a:t>ingrediants</a:t>
            </a:r>
            <a:r>
              <a:rPr lang="en-GB" sz="1800" b="1" dirty="0">
                <a:solidFill>
                  <a:srgbClr val="002060"/>
                </a:solidFill>
                <a:ea typeface="+mn-lt"/>
                <a:cs typeface="+mn-lt"/>
              </a:rPr>
              <a:t>. Basil is an artisan baker who runs the business alone.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2580" y="238352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3207" y="951583"/>
            <a:ext cx="10065503" cy="583983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5W2H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What:   Less customers and more overheads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Who:    Basil’s Bakery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Where: The location is in a shopping mall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Why:     Businesses are closing down in the in the retail </a:t>
            </a:r>
          </a:p>
          <a:p>
            <a:r>
              <a:rPr lang="en-GB" sz="2400" dirty="0">
                <a:solidFill>
                  <a:schemeClr val="tx1"/>
                </a:solidFill>
              </a:rPr>
              <a:t>              shopping park, there is less local shoppers and</a:t>
            </a:r>
          </a:p>
          <a:p>
            <a:r>
              <a:rPr lang="en-GB" sz="2400" dirty="0">
                <a:solidFill>
                  <a:schemeClr val="tx1"/>
                </a:solidFill>
              </a:rPr>
              <a:t>              retail workers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When:  The restrictions during covid and the aftereffects</a:t>
            </a:r>
          </a:p>
          <a:p>
            <a:r>
              <a:rPr lang="en-GB" sz="2400" dirty="0">
                <a:solidFill>
                  <a:schemeClr val="tx1"/>
                </a:solidFill>
              </a:rPr>
              <a:t>             during the following years</a:t>
            </a:r>
          </a:p>
          <a:p>
            <a:r>
              <a:rPr lang="en-GB" sz="2400" dirty="0">
                <a:solidFill>
                  <a:schemeClr val="tx1"/>
                </a:solidFill>
              </a:rPr>
              <a:t>How      Evaluate the strategy to suit the new customers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86404" y="949911"/>
            <a:ext cx="9758051" cy="5908089"/>
          </a:xfrm>
        </p:spPr>
        <p:txBody>
          <a:bodyPr>
            <a:normAutofit/>
          </a:bodyPr>
          <a:lstStyle/>
          <a:p>
            <a:r>
              <a:rPr lang="en-GB" b="1" dirty="0"/>
              <a:t>POLITICAL </a:t>
            </a:r>
          </a:p>
          <a:p>
            <a:r>
              <a:rPr lang="en-US" b="1" dirty="0">
                <a:solidFill>
                  <a:srgbClr val="595959"/>
                </a:solidFill>
              </a:rPr>
              <a:t>. </a:t>
            </a:r>
            <a:r>
              <a:rPr lang="en-GB" b="1" dirty="0">
                <a:solidFill>
                  <a:srgbClr val="595959"/>
                </a:solidFill>
              </a:rPr>
              <a:t>T</a:t>
            </a:r>
            <a:r>
              <a:rPr lang="en-US" b="1" dirty="0" err="1">
                <a:solidFill>
                  <a:srgbClr val="595959"/>
                </a:solidFill>
              </a:rPr>
              <a:t>rade</a:t>
            </a:r>
            <a:r>
              <a:rPr lang="en-US" b="1" dirty="0">
                <a:solidFill>
                  <a:srgbClr val="595959"/>
                </a:solidFill>
              </a:rPr>
              <a:t> </a:t>
            </a:r>
            <a:r>
              <a:rPr lang="en-GB" b="1" dirty="0">
                <a:solidFill>
                  <a:srgbClr val="595959"/>
                </a:solidFill>
              </a:rPr>
              <a:t> </a:t>
            </a:r>
            <a:r>
              <a:rPr lang="en-US" b="1" dirty="0">
                <a:solidFill>
                  <a:srgbClr val="595959"/>
                </a:solidFill>
              </a:rPr>
              <a:t>policies  such as import  </a:t>
            </a:r>
            <a:r>
              <a:rPr lang="en-US" b="1" dirty="0" err="1">
                <a:solidFill>
                  <a:srgbClr val="595959"/>
                </a:solidFill>
              </a:rPr>
              <a:t>tarrifs</a:t>
            </a:r>
            <a:r>
              <a:rPr lang="en-US" b="1" dirty="0">
                <a:solidFill>
                  <a:srgbClr val="595959"/>
                </a:solidFill>
              </a:rPr>
              <a:t>  may affect production of goods.</a:t>
            </a:r>
          </a:p>
          <a:p>
            <a:r>
              <a:rPr lang="en-US" b="1" dirty="0">
                <a:solidFill>
                  <a:srgbClr val="595959"/>
                </a:solidFill>
              </a:rPr>
              <a:t>. Local government or councils  also has licensing laws and </a:t>
            </a:r>
            <a:r>
              <a:rPr lang="en-US" b="1" dirty="0" err="1">
                <a:solidFill>
                  <a:srgbClr val="595959"/>
                </a:solidFill>
              </a:rPr>
              <a:t>higene</a:t>
            </a:r>
            <a:r>
              <a:rPr lang="en-US" b="1" dirty="0">
                <a:solidFill>
                  <a:srgbClr val="595959"/>
                </a:solidFill>
              </a:rPr>
              <a:t> standards</a:t>
            </a:r>
          </a:p>
          <a:p>
            <a:r>
              <a:rPr lang="en-US" b="1" dirty="0">
                <a:solidFill>
                  <a:srgbClr val="595959"/>
                </a:solidFill>
              </a:rPr>
              <a:t>  (HACCP Principles, year)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r>
              <a:rPr lang="en-US" b="1" dirty="0"/>
              <a:t>. </a:t>
            </a:r>
            <a:r>
              <a:rPr lang="en-GB" b="1" dirty="0"/>
              <a:t>The Production costs includes  supplies such as dairy</a:t>
            </a:r>
            <a:r>
              <a:rPr lang="en-US" b="1" dirty="0"/>
              <a:t> </a:t>
            </a:r>
            <a:r>
              <a:rPr lang="en-GB" b="1" dirty="0"/>
              <a:t>products, sugar, cocoa</a:t>
            </a:r>
          </a:p>
          <a:p>
            <a:r>
              <a:rPr lang="en-GB" b="1" dirty="0"/>
              <a:t>  and other imported products</a:t>
            </a:r>
            <a:r>
              <a:rPr lang="en-US" b="1" dirty="0"/>
              <a:t> that has to be imported, is subject to inflation  </a:t>
            </a:r>
          </a:p>
          <a:p>
            <a:r>
              <a:rPr lang="en-US" b="1" dirty="0"/>
              <a:t>  and other factors such as global price rises.  </a:t>
            </a:r>
          </a:p>
          <a:p>
            <a:endParaRPr lang="en-US" b="1" dirty="0"/>
          </a:p>
          <a:p>
            <a:r>
              <a:rPr lang="en-US" b="1" dirty="0"/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 The social aspect could include things such as the local population, cultural   </a:t>
            </a:r>
            <a:r>
              <a:rPr lang="en-US" b="1" dirty="0" err="1"/>
              <a:t>diffrences</a:t>
            </a:r>
            <a:r>
              <a:rPr lang="en-US" b="1" dirty="0"/>
              <a:t>, health issues and awarenesses like gluten intolerance, sugar free,  and vegan products.</a:t>
            </a:r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384916"/>
            <a:ext cx="9634011" cy="53798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    TECHNOLOGICAL</a:t>
            </a:r>
          </a:p>
          <a:p>
            <a:r>
              <a:rPr lang="en-GB" b="1" dirty="0"/>
              <a:t>The use of energy modern efficient, automated, commercial ovens and baking </a:t>
            </a:r>
            <a:r>
              <a:rPr lang="en-GB" b="1" dirty="0" err="1"/>
              <a:t>equyptment</a:t>
            </a:r>
            <a:r>
              <a:rPr lang="en-GB" b="1" dirty="0"/>
              <a:t>, is </a:t>
            </a:r>
            <a:r>
              <a:rPr lang="en-GB" b="1" dirty="0" err="1"/>
              <a:t>nessecary</a:t>
            </a:r>
            <a:r>
              <a:rPr lang="en-GB" b="1" dirty="0"/>
              <a:t> to save time and reduce the workload saving on extra</a:t>
            </a:r>
          </a:p>
          <a:p>
            <a:pPr marL="0" indent="0">
              <a:buNone/>
            </a:pPr>
            <a:r>
              <a:rPr lang="en-GB" b="1" dirty="0"/>
              <a:t>      staff.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     LEGAL</a:t>
            </a:r>
          </a:p>
          <a:p>
            <a:r>
              <a:rPr lang="en-GB" b="1" dirty="0"/>
              <a:t>The legal implications could be consumer protection laws, such as food allergy</a:t>
            </a:r>
          </a:p>
          <a:p>
            <a:pPr marL="0" indent="0">
              <a:buNone/>
            </a:pPr>
            <a:r>
              <a:rPr lang="en-GB" b="1" dirty="0"/>
              <a:t>      labelling,  food safety and </a:t>
            </a:r>
            <a:r>
              <a:rPr lang="en-GB" b="1" dirty="0" err="1"/>
              <a:t>hygene</a:t>
            </a:r>
            <a:r>
              <a:rPr lang="en-GB" b="1" dirty="0"/>
              <a:t> regulations, and the licence required to </a:t>
            </a:r>
          </a:p>
          <a:p>
            <a:pPr marL="0" indent="0">
              <a:buNone/>
            </a:pPr>
            <a:r>
              <a:rPr lang="en-GB" b="1" dirty="0"/>
              <a:t>      operate food production establishments. </a:t>
            </a:r>
          </a:p>
          <a:p>
            <a:pPr marL="0" indent="0">
              <a:buNone/>
            </a:pPr>
            <a:r>
              <a:rPr lang="en-GB" b="1" dirty="0"/>
              <a:t>     </a:t>
            </a:r>
          </a:p>
          <a:p>
            <a:pPr marL="0" indent="0">
              <a:buNone/>
            </a:pPr>
            <a:r>
              <a:rPr lang="en-GB" b="1" dirty="0"/>
              <a:t>     ENVIRONMENTAL </a:t>
            </a:r>
          </a:p>
          <a:p>
            <a:r>
              <a:rPr lang="en-GB" b="1" dirty="0" err="1"/>
              <a:t>Enviromental</a:t>
            </a:r>
            <a:r>
              <a:rPr lang="en-GB" b="1" dirty="0"/>
              <a:t> events such as unexpected weather conditions, water shortages,</a:t>
            </a:r>
          </a:p>
          <a:p>
            <a:pPr marL="0" indent="0">
              <a:buNone/>
            </a:pPr>
            <a:r>
              <a:rPr lang="en-GB" b="1" dirty="0"/>
              <a:t>     floods, </a:t>
            </a:r>
            <a:r>
              <a:rPr lang="en-GB" b="1" dirty="0" err="1"/>
              <a:t>drout</a:t>
            </a:r>
            <a:r>
              <a:rPr lang="en-GB" b="1" dirty="0"/>
              <a:t>, climate change, affects the price of imported supplies.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2"/>
            <a:ext cx="10087707" cy="497494"/>
          </a:xfrm>
        </p:spPr>
        <p:txBody>
          <a:bodyPr>
            <a:normAutofit fontScale="90000"/>
          </a:bodyPr>
          <a:lstStyle/>
          <a:p>
            <a:r>
              <a:rPr lang="en-GB" sz="3200" b="1"/>
              <a:t>Cause and effect analysis (Fishbone diagram)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567" y="37353"/>
            <a:ext cx="11790864" cy="5830047"/>
          </a:xfrm>
        </p:spPr>
        <p:txBody>
          <a:bodyPr/>
          <a:lstStyle/>
          <a:p>
            <a:r>
              <a:rPr lang="en-US" i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A65BE3-74B4-BFCD-0705-D932D467C24E}"/>
              </a:ext>
            </a:extLst>
          </p:cNvPr>
          <p:cNvSpPr/>
          <p:nvPr/>
        </p:nvSpPr>
        <p:spPr>
          <a:xfrm>
            <a:off x="10394861" y="2689935"/>
            <a:ext cx="1462955" cy="156509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  <a:p>
            <a:pPr algn="ctr"/>
            <a:r>
              <a:rPr lang="en-US"/>
              <a:t>Decreasing sales  and greater costs</a:t>
            </a:r>
          </a:p>
          <a:p>
            <a:pPr algn="ctr"/>
            <a:endParaRPr lang="en-US"/>
          </a:p>
          <a:p>
            <a:pPr algn="ctr"/>
            <a:endParaRPr lang="en-US"/>
          </a:p>
          <a:p>
            <a:pPr algn="ctr"/>
            <a:endParaRPr lang="en-US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C8F6889-7862-B38E-959C-E96EB8420858}"/>
              </a:ext>
            </a:extLst>
          </p:cNvPr>
          <p:cNvCxnSpPr>
            <a:cxnSpLocks/>
          </p:cNvCxnSpPr>
          <p:nvPr/>
        </p:nvCxnSpPr>
        <p:spPr>
          <a:xfrm flipV="1">
            <a:off x="2017059" y="3564744"/>
            <a:ext cx="8386766" cy="1350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108A7711-4E7E-121E-6FD3-D34FC5FE6FF2}"/>
              </a:ext>
            </a:extLst>
          </p:cNvPr>
          <p:cNvSpPr/>
          <p:nvPr/>
        </p:nvSpPr>
        <p:spPr>
          <a:xfrm>
            <a:off x="1488642" y="1155450"/>
            <a:ext cx="2057398" cy="1156831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Man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3FA6B89-1755-AED4-DC92-0A1FC1E3801A}"/>
              </a:ext>
            </a:extLst>
          </p:cNvPr>
          <p:cNvSpPr/>
          <p:nvPr/>
        </p:nvSpPr>
        <p:spPr>
          <a:xfrm>
            <a:off x="6138333" y="5012266"/>
            <a:ext cx="2114175" cy="112604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Material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B860731-0038-249C-BDF8-11C4AA963DB2}"/>
              </a:ext>
            </a:extLst>
          </p:cNvPr>
          <p:cNvSpPr/>
          <p:nvPr/>
        </p:nvSpPr>
        <p:spPr>
          <a:xfrm>
            <a:off x="6512360" y="1121086"/>
            <a:ext cx="1849292" cy="115683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Machine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CC13015-9DAD-309F-596D-2F85F2672992}"/>
              </a:ext>
            </a:extLst>
          </p:cNvPr>
          <p:cNvCxnSpPr>
            <a:cxnSpLocks/>
          </p:cNvCxnSpPr>
          <p:nvPr/>
        </p:nvCxnSpPr>
        <p:spPr>
          <a:xfrm>
            <a:off x="3424020" y="2094753"/>
            <a:ext cx="1678179" cy="15812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C0CCCA26-EAF0-19FA-B793-8A90A4EDA2C0}"/>
              </a:ext>
            </a:extLst>
          </p:cNvPr>
          <p:cNvCxnSpPr>
            <a:cxnSpLocks/>
            <a:stCxn id="23" idx="4"/>
          </p:cNvCxnSpPr>
          <p:nvPr/>
        </p:nvCxnSpPr>
        <p:spPr>
          <a:xfrm>
            <a:off x="7437006" y="2277916"/>
            <a:ext cx="1711761" cy="13079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1D227AF1-1618-A790-5583-B3670E6C0925}"/>
              </a:ext>
            </a:extLst>
          </p:cNvPr>
          <p:cNvCxnSpPr>
            <a:cxnSpLocks/>
          </p:cNvCxnSpPr>
          <p:nvPr/>
        </p:nvCxnSpPr>
        <p:spPr>
          <a:xfrm flipV="1">
            <a:off x="7368207" y="3585882"/>
            <a:ext cx="1503864" cy="1379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F56A8742-7BA9-208B-7DF9-C6A9E169D56D}"/>
              </a:ext>
            </a:extLst>
          </p:cNvPr>
          <p:cNvCxnSpPr>
            <a:cxnSpLocks/>
          </p:cNvCxnSpPr>
          <p:nvPr/>
        </p:nvCxnSpPr>
        <p:spPr>
          <a:xfrm flipV="1">
            <a:off x="2739216" y="3699823"/>
            <a:ext cx="1905000" cy="14025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al 48">
            <a:extLst>
              <a:ext uri="{FF2B5EF4-FFF2-40B4-BE49-F238E27FC236}">
                <a16:creationId xmlns:a16="http://schemas.microsoft.com/office/drawing/2014/main" id="{7D1269FD-2BAA-F1F2-0800-93A1F05DE1EA}"/>
              </a:ext>
            </a:extLst>
          </p:cNvPr>
          <p:cNvSpPr/>
          <p:nvPr/>
        </p:nvSpPr>
        <p:spPr>
          <a:xfrm>
            <a:off x="1477466" y="5054102"/>
            <a:ext cx="2114175" cy="1156835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Method</a:t>
            </a:r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9D9AE49-2872-5A2D-A890-7325B68C577F}"/>
              </a:ext>
            </a:extLst>
          </p:cNvPr>
          <p:cNvCxnSpPr>
            <a:cxnSpLocks/>
          </p:cNvCxnSpPr>
          <p:nvPr/>
        </p:nvCxnSpPr>
        <p:spPr>
          <a:xfrm flipV="1">
            <a:off x="3752334" y="2321416"/>
            <a:ext cx="1678179" cy="2379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2F9FFBE3-A35F-DBE6-8BAD-040F93C60C80}"/>
              </a:ext>
            </a:extLst>
          </p:cNvPr>
          <p:cNvCxnSpPr>
            <a:cxnSpLocks/>
          </p:cNvCxnSpPr>
          <p:nvPr/>
        </p:nvCxnSpPr>
        <p:spPr>
          <a:xfrm>
            <a:off x="8002786" y="2656328"/>
            <a:ext cx="1512689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84D261D4-9C63-8B0E-1DE4-5C30E677376C}"/>
              </a:ext>
            </a:extLst>
          </p:cNvPr>
          <p:cNvCxnSpPr>
            <a:cxnSpLocks/>
          </p:cNvCxnSpPr>
          <p:nvPr/>
        </p:nvCxnSpPr>
        <p:spPr>
          <a:xfrm>
            <a:off x="8231225" y="4264469"/>
            <a:ext cx="1221559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8D894D29-D558-22D3-240B-5E907484A31E}"/>
              </a:ext>
            </a:extLst>
          </p:cNvPr>
          <p:cNvCxnSpPr>
            <a:cxnSpLocks/>
          </p:cNvCxnSpPr>
          <p:nvPr/>
        </p:nvCxnSpPr>
        <p:spPr>
          <a:xfrm flipV="1">
            <a:off x="6096000" y="3034741"/>
            <a:ext cx="2327621" cy="3482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93559433-B9F6-CBF7-56D8-E5A8B8CB3A30}"/>
              </a:ext>
            </a:extLst>
          </p:cNvPr>
          <p:cNvCxnSpPr>
            <a:cxnSpLocks/>
          </p:cNvCxnSpPr>
          <p:nvPr/>
        </p:nvCxnSpPr>
        <p:spPr>
          <a:xfrm flipV="1">
            <a:off x="3254544" y="4771382"/>
            <a:ext cx="2955898" cy="1178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>
            <a:extLst>
              <a:ext uri="{FF2B5EF4-FFF2-40B4-BE49-F238E27FC236}">
                <a16:creationId xmlns:a16="http://schemas.microsoft.com/office/drawing/2014/main" id="{0BC96B4C-97A5-7124-0909-C08A9B493CEC}"/>
              </a:ext>
            </a:extLst>
          </p:cNvPr>
          <p:cNvCxnSpPr>
            <a:cxnSpLocks/>
          </p:cNvCxnSpPr>
          <p:nvPr/>
        </p:nvCxnSpPr>
        <p:spPr>
          <a:xfrm>
            <a:off x="7639013" y="4705678"/>
            <a:ext cx="2240233" cy="591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F5DD93B0-3C54-6A46-032B-F5790D97A6E2}"/>
              </a:ext>
            </a:extLst>
          </p:cNvPr>
          <p:cNvCxnSpPr>
            <a:cxnSpLocks/>
          </p:cNvCxnSpPr>
          <p:nvPr/>
        </p:nvCxnSpPr>
        <p:spPr>
          <a:xfrm flipV="1">
            <a:off x="3971863" y="4227883"/>
            <a:ext cx="2337970" cy="2714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>
            <a:extLst>
              <a:ext uri="{FF2B5EF4-FFF2-40B4-BE49-F238E27FC236}">
                <a16:creationId xmlns:a16="http://schemas.microsoft.com/office/drawing/2014/main" id="{3B1905A4-F259-B8AA-43EB-628EFC8155EB}"/>
              </a:ext>
            </a:extLst>
          </p:cNvPr>
          <p:cNvSpPr txBox="1"/>
          <p:nvPr/>
        </p:nvSpPr>
        <p:spPr>
          <a:xfrm>
            <a:off x="8275603" y="4436114"/>
            <a:ext cx="161665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00" dirty="0"/>
              <a:t>Zero additives</a:t>
            </a:r>
          </a:p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85FB1C-ACBC-3EA8-EE92-154ABFDD4628}"/>
              </a:ext>
            </a:extLst>
          </p:cNvPr>
          <p:cNvSpPr txBox="1"/>
          <p:nvPr/>
        </p:nvSpPr>
        <p:spPr>
          <a:xfrm>
            <a:off x="8423621" y="4007106"/>
            <a:ext cx="12287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00" dirty="0"/>
              <a:t>Organic</a:t>
            </a:r>
          </a:p>
          <a:p>
            <a:pPr algn="l"/>
            <a:endParaRPr lang="en-US" sz="16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F5AB636-1773-B289-423B-DA1944418708}"/>
              </a:ext>
            </a:extLst>
          </p:cNvPr>
          <p:cNvCxnSpPr>
            <a:cxnSpLocks/>
          </p:cNvCxnSpPr>
          <p:nvPr/>
        </p:nvCxnSpPr>
        <p:spPr>
          <a:xfrm>
            <a:off x="2298613" y="3132827"/>
            <a:ext cx="22508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B1A6980-1B9C-E817-F48E-50FA6F73AAAF}"/>
              </a:ext>
            </a:extLst>
          </p:cNvPr>
          <p:cNvSpPr txBox="1"/>
          <p:nvPr/>
        </p:nvSpPr>
        <p:spPr>
          <a:xfrm>
            <a:off x="7964635" y="2297845"/>
            <a:ext cx="22731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Single oven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E9E841-6794-1742-EF8A-E47011C72F9C}"/>
              </a:ext>
            </a:extLst>
          </p:cNvPr>
          <p:cNvSpPr txBox="1"/>
          <p:nvPr/>
        </p:nvSpPr>
        <p:spPr>
          <a:xfrm>
            <a:off x="3793398" y="2048598"/>
            <a:ext cx="1636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Bakes </a:t>
            </a:r>
            <a:r>
              <a:rPr lang="en-US" sz="1600" dirty="0"/>
              <a:t>alone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ABD779-3199-A762-CB99-F980DFE38BAB}"/>
              </a:ext>
            </a:extLst>
          </p:cNvPr>
          <p:cNvSpPr txBox="1"/>
          <p:nvPr/>
        </p:nvSpPr>
        <p:spPr>
          <a:xfrm>
            <a:off x="2299422" y="2848536"/>
            <a:ext cx="19798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Skill  </a:t>
            </a:r>
            <a:r>
              <a:rPr lang="en-US" sz="1600" dirty="0" err="1"/>
              <a:t>Specialisation</a:t>
            </a:r>
            <a:endParaRPr lang="en-US" sz="16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D9660E5-D7F4-CCD5-A436-1D5B4BFF14DF}"/>
              </a:ext>
            </a:extLst>
          </p:cNvPr>
          <p:cNvSpPr txBox="1"/>
          <p:nvPr/>
        </p:nvSpPr>
        <p:spPr>
          <a:xfrm>
            <a:off x="6002450" y="2794273"/>
            <a:ext cx="22731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Lack of automation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A5D97EE-F686-394E-C9A2-0B1596AC22C8}"/>
              </a:ext>
            </a:extLst>
          </p:cNvPr>
          <p:cNvSpPr txBox="1"/>
          <p:nvPr/>
        </p:nvSpPr>
        <p:spPr>
          <a:xfrm>
            <a:off x="4279249" y="3943350"/>
            <a:ext cx="2030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Hand made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CC66A42-BC7C-53DB-F323-7F7AFE1657CC}"/>
              </a:ext>
            </a:extLst>
          </p:cNvPr>
          <p:cNvSpPr txBox="1"/>
          <p:nvPr/>
        </p:nvSpPr>
        <p:spPr>
          <a:xfrm>
            <a:off x="3435469" y="4453509"/>
            <a:ext cx="3690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Time-intensive scratch baking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Although basil’s bakery were going through difficult times, as there were a threat of the bakery closing  down.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 fishbone diagram and pestle analysis were used to identify the major problems of the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Because of the bakery’s location and the quality its artisan organic products, it retained many of its loyal customers.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70000" lnSpcReduction="20000"/>
          </a:bodyPr>
          <a:lstStyle/>
          <a:p>
            <a:endParaRPr lang="en-GB" b="1" dirty="0">
              <a:solidFill>
                <a:srgbClr val="002060"/>
              </a:solidFill>
              <a:latin typeface="Arial"/>
              <a:ea typeface="Roboto"/>
              <a:cs typeface="Roboto"/>
            </a:endParaRPr>
          </a:p>
          <a:p>
            <a:r>
              <a:rPr lang="en-US" b="1" dirty="0">
                <a:latin typeface="Arial"/>
                <a:ea typeface="Roboto"/>
                <a:cs typeface="Roboto"/>
              </a:rPr>
              <a:t>Pestle Analysis Team(2023) </a:t>
            </a:r>
            <a:r>
              <a:rPr lang="en-US" b="1" i="1" dirty="0">
                <a:latin typeface="Arial"/>
                <a:ea typeface="Roboto"/>
                <a:cs typeface="Roboto"/>
              </a:rPr>
              <a:t>Pestle Analysis</a:t>
            </a:r>
            <a:r>
              <a:rPr lang="en-US" b="1" dirty="0">
                <a:latin typeface="Arial"/>
                <a:ea typeface="Roboto"/>
                <a:cs typeface="Roboto"/>
              </a:rPr>
              <a:t>. Available at: https//pestle </a:t>
            </a:r>
            <a:r>
              <a:rPr lang="en-US" b="1" dirty="0" err="1">
                <a:latin typeface="Arial"/>
                <a:ea typeface="Roboto"/>
                <a:cs typeface="Roboto"/>
              </a:rPr>
              <a:t>analysis.com</a:t>
            </a:r>
            <a:r>
              <a:rPr lang="en-US" b="1" dirty="0">
                <a:latin typeface="Arial"/>
                <a:ea typeface="Roboto"/>
                <a:cs typeface="Roboto"/>
              </a:rPr>
              <a:t> (accessed:8/</a:t>
            </a:r>
            <a:r>
              <a:rPr lang="en-US" b="1" dirty="0" err="1">
                <a:latin typeface="Arial"/>
                <a:ea typeface="Roboto"/>
                <a:cs typeface="Roboto"/>
              </a:rPr>
              <a:t>july</a:t>
            </a:r>
            <a:r>
              <a:rPr lang="en-US" b="1" dirty="0">
                <a:latin typeface="Arial"/>
                <a:ea typeface="Roboto"/>
                <a:cs typeface="Roboto"/>
              </a:rPr>
              <a:t>/2026)</a:t>
            </a:r>
          </a:p>
          <a:p>
            <a:endParaRPr lang="en-US" b="1" dirty="0">
              <a:latin typeface="Arial"/>
              <a:ea typeface="Roboto"/>
              <a:cs typeface="Roboto"/>
            </a:endParaRPr>
          </a:p>
          <a:p>
            <a:r>
              <a:rPr lang="en-US" b="1" dirty="0">
                <a:latin typeface="Arial"/>
                <a:ea typeface="Roboto"/>
                <a:cs typeface="Roboto"/>
              </a:rPr>
              <a:t>Research Gate. Available at: https://www.freshgate.net (accessed:8/July /2026)</a:t>
            </a:r>
          </a:p>
          <a:p>
            <a:endParaRPr lang="en-US" b="1" dirty="0">
              <a:latin typeface="Arial"/>
              <a:ea typeface="Roboto"/>
              <a:cs typeface="Roboto"/>
            </a:endParaRPr>
          </a:p>
          <a:p>
            <a:r>
              <a:rPr lang="en-US" b="1" dirty="0">
                <a:latin typeface="Arial"/>
                <a:ea typeface="Roboto"/>
                <a:cs typeface="Roboto"/>
              </a:rPr>
              <a:t>Fresh Group Global. Available at: </a:t>
            </a:r>
            <a:r>
              <a:rPr lang="en-US" b="1" dirty="0">
                <a:latin typeface="Arial"/>
                <a:ea typeface="Roboto"/>
                <a:cs typeface="Roboto"/>
                <a:hlinkClick r:id="rId2"/>
              </a:rPr>
              <a:t>https://</a:t>
            </a:r>
            <a:r>
              <a:rPr lang="en-US" b="1" i="1" dirty="0">
                <a:latin typeface="Arial"/>
                <a:ea typeface="Roboto"/>
                <a:cs typeface="Roboto"/>
                <a:hlinkClick r:id="rId2"/>
              </a:rPr>
              <a:t>freshgroupglobal</a:t>
            </a:r>
            <a:r>
              <a:rPr lang="en-US" b="1" dirty="0">
                <a:latin typeface="Arial"/>
                <a:ea typeface="Roboto"/>
                <a:cs typeface="Roboto"/>
                <a:hlinkClick r:id="rId2"/>
              </a:rPr>
              <a:t>.com</a:t>
            </a:r>
            <a:r>
              <a:rPr lang="en-US" b="1" dirty="0">
                <a:latin typeface="Arial"/>
                <a:ea typeface="Roboto"/>
                <a:cs typeface="Roboto"/>
              </a:rPr>
              <a:t> (accessed:8/July /2026)</a:t>
            </a:r>
          </a:p>
          <a:p>
            <a:endParaRPr lang="en-US" b="1" dirty="0">
              <a:latin typeface="Arial"/>
              <a:ea typeface="Roboto"/>
              <a:cs typeface="Roboto"/>
            </a:endParaRPr>
          </a:p>
          <a:p>
            <a:r>
              <a:rPr lang="en-US" b="1" dirty="0" err="1">
                <a:latin typeface="Arial"/>
                <a:ea typeface="Roboto"/>
                <a:cs typeface="Roboto"/>
              </a:rPr>
              <a:t>Myfoodsafety</a:t>
            </a:r>
            <a:r>
              <a:rPr lang="en-US" b="1" dirty="0">
                <a:latin typeface="Arial"/>
                <a:ea typeface="Roboto"/>
                <a:cs typeface="Roboto"/>
              </a:rPr>
              <a:t>. Available at: https://myfoodsafety.net (accessed:8/July /2026)</a:t>
            </a:r>
          </a:p>
          <a:p>
            <a:endParaRPr lang="en-US" b="1" dirty="0">
              <a:latin typeface="Arial"/>
              <a:ea typeface="Roboto"/>
              <a:cs typeface="Roboto"/>
            </a:endParaRPr>
          </a:p>
          <a:p>
            <a:r>
              <a:rPr lang="en-US" b="1" dirty="0">
                <a:latin typeface="Arial"/>
                <a:ea typeface="Roboto"/>
                <a:cs typeface="Roboto"/>
              </a:rPr>
              <a:t>Scribd. Available at: https://fr.scribd.com (accessed:8/July /2026)</a:t>
            </a:r>
          </a:p>
          <a:p>
            <a:endParaRPr lang="en-US" b="1" dirty="0">
              <a:latin typeface="Arial"/>
              <a:ea typeface="Roboto"/>
              <a:cs typeface="Roboto"/>
            </a:endParaRPr>
          </a:p>
          <a:p>
            <a:endParaRPr lang="en-US" b="1" dirty="0">
              <a:latin typeface="Arial"/>
              <a:ea typeface="Roboto"/>
              <a:cs typeface="Roboto"/>
            </a:endParaRPr>
          </a:p>
          <a:p>
            <a:endParaRPr lang="en-US" b="1" dirty="0">
              <a:latin typeface="Arial"/>
              <a:ea typeface="Roboto"/>
              <a:cs typeface="Roboto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Wisp">
    <a:dk1>
      <a:sysClr val="windowText" lastClr="000000"/>
    </a:dk1>
    <a:lt1>
      <a:sysClr val="window" lastClr="FFFFFF"/>
    </a:lt1>
    <a:dk2>
      <a:srgbClr val="2E5369"/>
    </a:dk2>
    <a:lt2>
      <a:srgbClr val="CFE2E7"/>
    </a:lt2>
    <a:accent1>
      <a:srgbClr val="353535"/>
    </a:accent1>
    <a:accent2>
      <a:srgbClr val="31B4E6"/>
    </a:accent2>
    <a:accent3>
      <a:srgbClr val="265991"/>
    </a:accent3>
    <a:accent4>
      <a:srgbClr val="7E40CC"/>
    </a:accent4>
    <a:accent5>
      <a:srgbClr val="B927E9"/>
    </a:accent5>
    <a:accent6>
      <a:srgbClr val="E833BF"/>
    </a:accent6>
    <a:hlink>
      <a:srgbClr val="2DA0F1"/>
    </a:hlink>
    <a:folHlink>
      <a:srgbClr val="7ED1E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589</Words>
  <Application>Microsoft Macintosh PowerPoint</Application>
  <PresentationFormat>Widescreen</PresentationFormat>
  <Paragraphs>106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 LCLM4004 Wayne Griffith 2524338  LECTURE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Wayne Curtis Griffith (2524338)</cp:lastModifiedBy>
  <cp:revision>2</cp:revision>
  <dcterms:created xsi:type="dcterms:W3CDTF">2024-10-08T15:58:04Z</dcterms:created>
  <dcterms:modified xsi:type="dcterms:W3CDTF">2026-07-08T23:44:34Z</dcterms:modified>
</cp:coreProperties>
</file>