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4"/>
  </p:sldMasterIdLst>
  <p:notesMasterIdLst>
    <p:notesMasterId r:id="rId44"/>
  </p:notesMasterIdLst>
  <p:sldIdLst>
    <p:sldId id="364" r:id="rId5"/>
    <p:sldId id="256" r:id="rId6"/>
    <p:sldId id="257" r:id="rId7"/>
    <p:sldId id="259" r:id="rId8"/>
    <p:sldId id="265" r:id="rId9"/>
    <p:sldId id="284" r:id="rId10"/>
    <p:sldId id="262" r:id="rId11"/>
    <p:sldId id="263" r:id="rId12"/>
    <p:sldId id="268" r:id="rId13"/>
    <p:sldId id="693" r:id="rId14"/>
    <p:sldId id="694" r:id="rId15"/>
    <p:sldId id="695" r:id="rId16"/>
    <p:sldId id="278" r:id="rId17"/>
    <p:sldId id="283" r:id="rId18"/>
    <p:sldId id="296" r:id="rId19"/>
    <p:sldId id="691" r:id="rId20"/>
    <p:sldId id="282" r:id="rId21"/>
    <p:sldId id="692" r:id="rId22"/>
    <p:sldId id="293" r:id="rId23"/>
    <p:sldId id="285" r:id="rId24"/>
    <p:sldId id="287" r:id="rId25"/>
    <p:sldId id="288" r:id="rId26"/>
    <p:sldId id="295" r:id="rId27"/>
    <p:sldId id="286" r:id="rId28"/>
    <p:sldId id="289" r:id="rId29"/>
    <p:sldId id="290" r:id="rId30"/>
    <p:sldId id="266" r:id="rId31"/>
    <p:sldId id="272" r:id="rId32"/>
    <p:sldId id="291" r:id="rId33"/>
    <p:sldId id="292" r:id="rId34"/>
    <p:sldId id="277" r:id="rId35"/>
    <p:sldId id="697" r:id="rId36"/>
    <p:sldId id="696" r:id="rId37"/>
    <p:sldId id="269" r:id="rId38"/>
    <p:sldId id="270" r:id="rId39"/>
    <p:sldId id="271" r:id="rId40"/>
    <p:sldId id="264" r:id="rId41"/>
    <p:sldId id="261" r:id="rId42"/>
    <p:sldId id="267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B3EFDC-C3BF-BBD6-0F9E-77669DEBBCC8}" v="2" dt="2023-09-14T13:22:33.144"/>
    <p1510:client id="{C49357ED-5D68-8703-1A61-14EECA0B8001}" v="1" dt="2023-09-11T15:53:21.6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18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3728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779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8474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798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8480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147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815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558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9743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359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9210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033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778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-8jTTIsJ7Q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8gm-lNpzU4g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XHgLYI9KZ-A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violenceprevention/aces/index.html" TargetMode="External"/><Relationship Id="rId2" Type="http://schemas.openxmlformats.org/officeDocument/2006/relationships/hyperlink" Target="http://www2.nphs.wales.nhs.uk:8080/PRIDDocs.nsf/61c1e930f9121fd080256f2a004937ed/00c40b58ce773d5e80257f3700390f65/$FILE/ACE%20Infograph%20FINAL%20(E)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hildwelfare.gov/topics/preventing/preventionmonth/resources/ace/" TargetMode="External"/><Relationship Id="rId4" Type="http://schemas.openxmlformats.org/officeDocument/2006/relationships/hyperlink" Target="https://www.ted.com/talks/nadine_burke_harris_how_childhood_trauma_affects_health_across_a_lifetime#t-9165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78CF7-6193-4009-B6C9-2F8314CC65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71615" y="1860062"/>
            <a:ext cx="7248769" cy="1157532"/>
          </a:xfrm>
        </p:spPr>
        <p:txBody>
          <a:bodyPr>
            <a:normAutofit fontScale="90000"/>
          </a:bodyPr>
          <a:lstStyle/>
          <a:p>
            <a:r>
              <a:rPr lang="en-GB" b="1" err="1"/>
              <a:t>Hygyrched</a:t>
            </a:r>
            <a:r>
              <a:rPr lang="en-GB" b="1"/>
              <a:t>/ </a:t>
            </a:r>
            <a:r>
              <a:rPr lang="en-GB" b="1">
                <a:solidFill>
                  <a:schemeClr val="accent6">
                    <a:lumMod val="75000"/>
                  </a:schemeClr>
                </a:solidFill>
              </a:rPr>
              <a:t>Accessibility</a:t>
            </a:r>
          </a:p>
        </p:txBody>
      </p:sp>
    </p:spTree>
    <p:extLst>
      <p:ext uri="{BB962C8B-B14F-4D97-AF65-F5344CB8AC3E}">
        <p14:creationId xmlns:p14="http://schemas.microsoft.com/office/powerpoint/2010/main" val="32682283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4926" y="639097"/>
            <a:ext cx="9577002" cy="3686015"/>
          </a:xfrm>
        </p:spPr>
        <p:txBody>
          <a:bodyPr>
            <a:normAutofit/>
          </a:bodyPr>
          <a:lstStyle/>
          <a:p>
            <a:r>
              <a:rPr lang="en-US" sz="7200" dirty="0"/>
              <a:t>ECYW6003</a:t>
            </a:r>
            <a:br>
              <a:rPr lang="en-US" sz="8000" dirty="0"/>
            </a:br>
            <a:r>
              <a:rPr lang="en-US" sz="7200" dirty="0"/>
              <a:t>Young People in Focus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9225" y="4672739"/>
            <a:ext cx="10139875" cy="1021498"/>
          </a:xfrm>
        </p:spPr>
        <p:txBody>
          <a:bodyPr>
            <a:normAutofit/>
          </a:bodyPr>
          <a:lstStyle/>
          <a:p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68553-9AC7-47EB-B967-FFEB1FE25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7A813E-A667-4650-B79E-715CB904C1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Module outline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Lecture dates and times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Assignment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Self esteem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Bullying</a:t>
            </a:r>
          </a:p>
        </p:txBody>
      </p:sp>
    </p:spTree>
    <p:extLst>
      <p:ext uri="{BB962C8B-B14F-4D97-AF65-F5344CB8AC3E}">
        <p14:creationId xmlns:p14="http://schemas.microsoft.com/office/powerpoint/2010/main" val="38752195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F07DF-60F9-4F1D-BAD6-4AA932E87D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Seminar Times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49022F-D2B8-48DF-AB71-626B650F4C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7280" y="2021305"/>
            <a:ext cx="4639736" cy="3847790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F5201E-E473-4703-858C-07143DA2E3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54986" y="2021305"/>
            <a:ext cx="4700694" cy="384779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5722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37E96-3C44-4A33-A5D4-A2A0CBAB04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Lecture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C60EE-F2F3-48D2-962A-895CE2E46C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is Aces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Impact of ACEs on the body, brain and behaviour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ACEs Case Study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Preventing ACEs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Youth worker role in ACEs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Stats for Wales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09963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75ACB-29E3-430C-8BE5-EB04B099F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CC0F9-6F92-4D83-8306-62DA9BA740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Did anyone find anything about ACEs after the last lecture they want to share?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do you already know about ACEs?</a:t>
            </a:r>
          </a:p>
        </p:txBody>
      </p:sp>
    </p:spTree>
    <p:extLst>
      <p:ext uri="{BB962C8B-B14F-4D97-AF65-F5344CB8AC3E}">
        <p14:creationId xmlns:p14="http://schemas.microsoft.com/office/powerpoint/2010/main" val="1102285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80CF0-BAD1-4961-BAD8-B9994A3873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ACEs 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69A8F-1DA0-4AEC-A4BA-833774175B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12529"/>
                </a:solidFill>
                <a:effectLst/>
                <a:latin typeface="Arial" panose="020B0604020202020204" pitchFamily="34" charset="0"/>
              </a:rPr>
              <a:t>Adverse childhood experiences (ACEs) are traumatic events occurring before age 18.</a:t>
            </a:r>
            <a:endParaRPr lang="en-GB" sz="2000" dirty="0">
              <a:solidFill>
                <a:srgbClr val="212529"/>
              </a:solidFill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000" b="0" i="0" dirty="0">
              <a:solidFill>
                <a:srgbClr val="212529"/>
              </a:solidFill>
              <a:effectLst/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12529"/>
                </a:solidFill>
                <a:effectLst/>
                <a:latin typeface="Arial" panose="020B0604020202020204" pitchFamily="34" charset="0"/>
              </a:rPr>
              <a:t>There is a significant relationship between the number of ACEs a person experienced and a variety of negative outcomes in adulthood, including poor physical and mental health, substance abuse, and risky behaviours.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12529"/>
              </a:solidFill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12529"/>
                </a:solidFill>
                <a:effectLst/>
                <a:latin typeface="Arial" panose="020B0604020202020204" pitchFamily="34" charset="0"/>
              </a:rPr>
              <a:t>The more ACEs experienced, the greater the risk for these outcomes.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335907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B878F-29FF-4696-AFA0-049543D88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ACEs Scoring Sheet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9FAE5-ECA0-43D9-8C3A-2E81E88744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There are 10 indicators that are scored against counted towards ACES.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Split into three categories: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Abuse			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Neglect			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Household Dysfunction</a:t>
            </a:r>
          </a:p>
        </p:txBody>
      </p:sp>
    </p:spTree>
    <p:extLst>
      <p:ext uri="{BB962C8B-B14F-4D97-AF65-F5344CB8AC3E}">
        <p14:creationId xmlns:p14="http://schemas.microsoft.com/office/powerpoint/2010/main" val="37913337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23C6A-3F71-4D07-9818-7B6DA3414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9C46C-32B5-4BD9-A7F9-73A29FCA5E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Physical		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Emotional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Sexual	</a:t>
            </a:r>
          </a:p>
        </p:txBody>
      </p:sp>
    </p:spTree>
    <p:extLst>
      <p:ext uri="{BB962C8B-B14F-4D97-AF65-F5344CB8AC3E}">
        <p14:creationId xmlns:p14="http://schemas.microsoft.com/office/powerpoint/2010/main" val="2576094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77681-72FA-448A-884C-8841DC00B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Neglect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27B17-E3AE-485E-A68F-0E24A5E2BD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Physical			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Emotional</a:t>
            </a:r>
          </a:p>
        </p:txBody>
      </p:sp>
    </p:spTree>
    <p:extLst>
      <p:ext uri="{BB962C8B-B14F-4D97-AF65-F5344CB8AC3E}">
        <p14:creationId xmlns:p14="http://schemas.microsoft.com/office/powerpoint/2010/main" val="1173362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64C31-C741-4E4E-A20B-D2AB8B3ED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Household dysfunction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DDCEB-C8EA-447C-A8EF-FBCD099D8F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Domestic Abuse and violence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Divorce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Substance Abuse of parent or caregiver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Incarceration of parent or caregiver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Mental illness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1168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15979-98C0-453F-B433-EA350E75F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ACEs: Impact on brain, body and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6054F-D92B-433C-9297-3A61CEA5BE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https://www.youtube.com/watch?v=W-8jTTIsJ7Q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967203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undefined">
            <a:extLst>
              <a:ext uri="{FF2B5EF4-FFF2-40B4-BE49-F238E27FC236}">
                <a16:creationId xmlns:a16="http://schemas.microsoft.com/office/drawing/2014/main" id="{81FFAA79-B8F5-4C1F-A2EA-5D6CC83CAD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5918" y="472398"/>
            <a:ext cx="6282833" cy="5012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96614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>
            <a:extLst>
              <a:ext uri="{FF2B5EF4-FFF2-40B4-BE49-F238E27FC236}">
                <a16:creationId xmlns:a16="http://schemas.microsoft.com/office/drawing/2014/main" id="{A44C461A-749C-47A3-8D39-7057E87DA7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" y="340979"/>
            <a:ext cx="7437250" cy="50596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1DAC04A-0791-46E1-8DA2-F38F290187CD}"/>
              </a:ext>
            </a:extLst>
          </p:cNvPr>
          <p:cNvSpPr txBox="1"/>
          <p:nvPr/>
        </p:nvSpPr>
        <p:spPr>
          <a:xfrm>
            <a:off x="8178484" y="1104308"/>
            <a:ext cx="3737291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2000" dirty="0"/>
              <a:t>Brain is uniquely designed to </a:t>
            </a:r>
            <a:r>
              <a:rPr lang="en-US" altLang="en-US" sz="2000" dirty="0" err="1"/>
              <a:t>mobilise</a:t>
            </a:r>
            <a:r>
              <a:rPr lang="en-US" altLang="en-US" sz="2000" dirty="0"/>
              <a:t> the body in response to threat—all body response—fight or flight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</a:pPr>
            <a:endParaRPr lang="en-US" altLang="en-US" sz="2000" dirty="0"/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2000" dirty="0"/>
              <a:t>Neurochemical systems cause a cascade of changes in attention, impulse control, sleep patterns, and fine motor control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altLang="en-US" sz="2000" dirty="0"/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2000" dirty="0"/>
              <a:t>Chronic activation of the neural pathways involved in fear creates “memories” which shape a person’s perception of and response to the environment—indelible perception of the world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4D4AA8-424B-4480-AAA3-DAB066560D8A}"/>
              </a:ext>
            </a:extLst>
          </p:cNvPr>
          <p:cNvSpPr txBox="1"/>
          <p:nvPr/>
        </p:nvSpPr>
        <p:spPr>
          <a:xfrm>
            <a:off x="8743950" y="257175"/>
            <a:ext cx="307657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2000" b="1" dirty="0"/>
              <a:t>Brains response to threat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8796984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>
            <a:extLst>
              <a:ext uri="{FF2B5EF4-FFF2-40B4-BE49-F238E27FC236}">
                <a16:creationId xmlns:a16="http://schemas.microsoft.com/office/drawing/2014/main" id="{2E629FF8-E246-47C2-9D3B-890151162F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88" y="436562"/>
            <a:ext cx="6628285" cy="50309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58115" name="Rectangle 3">
            <a:extLst>
              <a:ext uri="{FF2B5EF4-FFF2-40B4-BE49-F238E27FC236}">
                <a16:creationId xmlns:a16="http://schemas.microsoft.com/office/drawing/2014/main" id="{7688E0D4-BC2B-4B5B-BB2B-B805A8A6B2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53374" y="436562"/>
            <a:ext cx="4029076" cy="428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algn="ctr" eaLnBrk="1" hangingPunct="1">
              <a:defRPr/>
            </a:pPr>
            <a:r>
              <a:rPr lang="en-GB" sz="2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Arial" pitchFamily="34" charset="0"/>
              </a:rPr>
              <a:t>Impact of ongoing stress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61627F-225E-41A4-B4B3-F81F1D3F49B8}"/>
              </a:ext>
            </a:extLst>
          </p:cNvPr>
          <p:cNvSpPr txBox="1"/>
          <p:nvPr/>
        </p:nvSpPr>
        <p:spPr>
          <a:xfrm>
            <a:off x="7553739" y="1196487"/>
            <a:ext cx="4428711" cy="46997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1600" dirty="0"/>
              <a:t>Our interactions with the world “</a:t>
            </a:r>
            <a:r>
              <a:rPr lang="en-US" altLang="en-US" sz="1600" dirty="0" err="1"/>
              <a:t>organise</a:t>
            </a:r>
            <a:r>
              <a:rPr lang="en-US" altLang="en-US" sz="1600" dirty="0"/>
              <a:t> our brain’s development” and shapes the person we become</a:t>
            </a:r>
          </a:p>
          <a:p>
            <a:pPr eaLnBrk="1" hangingPunct="1">
              <a:buClr>
                <a:schemeClr val="tx1"/>
              </a:buClr>
            </a:pPr>
            <a:endParaRPr lang="en-US" altLang="en-US" sz="1600" dirty="0"/>
          </a:p>
          <a:p>
            <a:pPr eaLnBrk="1" hangingPunct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1600" dirty="0"/>
              <a:t>Brain will develop to respond to a positive or a negative environment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</a:pPr>
            <a:endParaRPr lang="en-US" altLang="en-US" sz="1600" dirty="0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1600" dirty="0"/>
              <a:t>Chronic stress, and neglect </a:t>
            </a:r>
            <a:r>
              <a:rPr lang="en-US" altLang="en-US" sz="1600" dirty="0" err="1"/>
              <a:t>sensitise</a:t>
            </a:r>
            <a:r>
              <a:rPr lang="en-US" altLang="en-US" sz="1600" dirty="0"/>
              <a:t> certain neural pathways and over-develop certain regions of the brain (limbic region) involved in anxiety and fear.  This often results in the under-development of other regions of the brain (frontal lobe)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altLang="en-US" sz="1600" dirty="0"/>
          </a:p>
          <a:p>
            <a:pPr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1600" dirty="0"/>
              <a:t>Chronic stress from fear, violence, abuse, hunger, pain, etc. focuses the brain’s resources on survival and other areas of the brain are not “available” for learning social and cognitive skills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alt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448AB-702D-43FF-87AF-83F8DA6F9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ACEs case study – 30 mins 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495A0-F6C2-4D31-84A9-37C8E60AE7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In groups please can you, with everything we’ve discussed so far, write a case study for a young person who has been affected by ACEs.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When we come back from the activity you will be asked to read out your case study to the group.</a:t>
            </a:r>
          </a:p>
        </p:txBody>
      </p:sp>
    </p:spTree>
    <p:extLst>
      <p:ext uri="{BB962C8B-B14F-4D97-AF65-F5344CB8AC3E}">
        <p14:creationId xmlns:p14="http://schemas.microsoft.com/office/powerpoint/2010/main" val="9668124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19211-73FB-44A9-9CBC-98A404959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5FD47-FB40-4F2A-98D3-0DC2FE73A9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31708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6A641-037A-4043-AB95-9A81F61A2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factors – 10 minute group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FCF3C-1036-4F79-8499-6DC0404615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are the possible risk factors for families and individuals?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are the possible risk factors for communities?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Feedback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24725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F250E-634A-4164-87E7-B937A2829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476"/>
            <a:ext cx="10515600" cy="1453952"/>
          </a:xfrm>
        </p:spPr>
        <p:txBody>
          <a:bodyPr/>
          <a:lstStyle/>
          <a:p>
            <a:r>
              <a:rPr lang="en-GB" dirty="0"/>
              <a:t>Individual and family 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991C2-C4AF-47C4-9CFC-B95DC04C68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0363"/>
            <a:ext cx="10515600" cy="4214191"/>
          </a:xfrm>
        </p:spPr>
        <p:txBody>
          <a:bodyPr>
            <a:normAutofit fontScale="9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with caring responsibilities 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for 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children with special needs (for example, disabilities, mental health issues, chronic physical illnesses)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High levels of stress in the family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who use smacking as a form of punishment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Inconsistent boundaries and low parental supervision in families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that are isolated from and not connected to other people (extended family, friends, neighbours)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with high conflict and negative communication styles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Attitudes of accepting or justifying violence or aggression within the family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79297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E6990-662D-4C26-BBEB-F22539863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F2488-9A55-4B94-A2AF-C19109D04B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0748"/>
            <a:ext cx="10515600" cy="4009729"/>
          </a:xfrm>
        </p:spPr>
        <p:txBody>
          <a:bodyPr>
            <a:normAutofit fontScale="77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Children and young people who don’t feel close to their parents/caregivers and feel like they can’t talk to them about their feelings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Young people who start relationships early or engaging in sexual activity early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Young people and children who have few or no friends, or who's friends are aggressive or show negative behaviour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with caregivers who have a limited understanding of children’s needs or development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who have previous experience of abuse or were neglected as children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with young caregivers or single parents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with low income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with adults with low levels of education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254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90F42-AA86-42C1-9AC8-F9DDB7C3A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Community 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D4C44-D9CB-4E28-A3F6-F3302C8504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0505"/>
            <a:ext cx="10515600" cy="4004050"/>
          </a:xfrm>
        </p:spPr>
        <p:txBody>
          <a:bodyPr>
            <a:normAutofit fontScale="8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High rates of violence or and crime in the community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Communities with high rates of poverty and limited educational and economic opportunities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Communities with high unemployment rates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Communities with easy access to drugs and alcohol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Communities where neighbours don’t know or look out for each other and there is low community involvement among residents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Communities with few community activities for young people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Communities with unstable housing and where residents move frequently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Communities where families frequently experience food insecurity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95478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6A641-037A-4043-AB95-9A81F61A2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Protective factors – 10 minute group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FCF3C-1036-4F79-8499-6DC0404615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are the possible protective factors for families and individuals?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are the possible protective factors for communities?</a:t>
            </a:r>
          </a:p>
          <a:p>
            <a:endParaRPr lang="en-GB" dirty="0"/>
          </a:p>
        </p:txBody>
      </p:sp>
      <p:pic>
        <p:nvPicPr>
          <p:cNvPr id="1028" name="Picture 4" descr="Coding Problem: Balancing a Scale | by Chai Tea Latte | Medium">
            <a:extLst>
              <a:ext uri="{FF2B5EF4-FFF2-40B4-BE49-F238E27FC236}">
                <a16:creationId xmlns:a16="http://schemas.microsoft.com/office/drawing/2014/main" id="{CFBFE405-013C-4532-8D75-C37FE0FA97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6004" y="4245045"/>
            <a:ext cx="2171700" cy="210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17538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91728-628D-4355-9342-699C57A714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Individual and family Protective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D008D-80E9-4AAB-A019-343B8AC83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7787"/>
            <a:ext cx="10515600" cy="4100602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who create safe, stable, and nurturing relationships, meaning, children have a consistent family life where they are safe, taken care of, and supported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Children who have positive friendships and peer networks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Children who do well in school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Children who have caring adults outside the family who serve as mentors/role models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where caregivers can meet basic needs of food, shelter, and health services for children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where caregivers have college degrees or higher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26804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C5293-1823-4DC2-8FC8-BD156549B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8BCFC-648A-4A6D-BB26-E22F712715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4197"/>
            <a:ext cx="10515600" cy="4100602"/>
          </a:xfrm>
        </p:spPr>
        <p:txBody>
          <a:bodyPr>
            <a:normAutofit fontScale="925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where caregivers have steady employment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with strong social support networks and positive relationships with the people around them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where caregivers engage in parental monitoring, supervision, and consistent enforcement of rules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where caregivers/adults work through conflicts peacefully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where caregivers help children work through problems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that engage in fun, positive activities together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that encourage the importance of school for children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2901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8A685-9E68-4D2F-B673-840BE94D2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17429"/>
          </a:xfrm>
        </p:spPr>
        <p:txBody>
          <a:bodyPr>
            <a:normAutofit fontScale="90000"/>
          </a:bodyPr>
          <a:lstStyle/>
          <a:p>
            <a:r>
              <a:rPr lang="en-GB" dirty="0"/>
              <a:t>Community protective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388029-474D-427B-8300-C90D3C796A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539" y="1425556"/>
            <a:ext cx="11467685" cy="4645834"/>
          </a:xfrm>
        </p:spPr>
        <p:txBody>
          <a:bodyPr>
            <a:normAutofit fontScale="70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Open Sans"/>
              </a:rPr>
              <a:t>Communities where families have access to economic and financial help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Open Sans"/>
              </a:rPr>
              <a:t>Communities where families have access to medical care and mental health services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Open Sans"/>
              </a:rPr>
              <a:t>Communities with access to safe, stable housing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Open Sans"/>
              </a:rPr>
              <a:t>Communities where families have access to nurturing and safe childcare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Open Sans"/>
              </a:rPr>
              <a:t>Communities where families have access to high-quality preschool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Open Sans"/>
              </a:rPr>
              <a:t>Communities where families have access to safe, engaging after school programs and activities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Open Sans"/>
              </a:rPr>
              <a:t>Communities where adults have work opportunities with family-friendly policies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Open Sans"/>
              </a:rPr>
              <a:t>Communities with strong partnerships between the community and business, health care, government, and other sectors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Open Sans"/>
              </a:rPr>
              <a:t>Communities where residents feel connected to each other and are involved in the community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Open Sans"/>
              </a:rPr>
              <a:t>Communities where violence is not tolerated or accepted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61973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3BBD7-D21B-4746-9F32-8D3A80961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Preventing ACEs Community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854C9-73B9-4DAE-BE82-C9E11FC4C9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https://youtu.be/8gm-lNpzU4g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215574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7AD00-73FA-4D95-9741-A53D6AB8A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what?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84796-1134-45D3-A25C-B848182A29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What does this mean for young people?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12529"/>
                </a:solidFill>
                <a:effectLst/>
                <a:latin typeface="Arial" panose="020B0604020202020204" pitchFamily="34" charset="0"/>
              </a:rPr>
              <a:t>Research about the lifelong impact of ACEs underscores the urgency of prevention activities to protect children from these and other early traumas.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12529"/>
                </a:solidFill>
                <a:effectLst/>
                <a:latin typeface="Arial" panose="020B0604020202020204" pitchFamily="34" charset="0"/>
              </a:rPr>
              <a:t>When children do experience trauma, understanding the impact of ACEs can lead to more trauma-informed interventions that help to mitigate negative outcomes.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12529"/>
                </a:solidFill>
                <a:effectLst/>
                <a:latin typeface="Arial" panose="020B0604020202020204" pitchFamily="34" charset="0"/>
              </a:rPr>
              <a:t>Many communities are now exploring how a focus on reducing ACEs can help prevent child maltreatment, produce healthier outcomes for children and families, and save costs down the road.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04086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AC66E-6758-441F-BB21-CC0AC90F1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Preventing ACEs in young people could reduce…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7F127-036B-476B-A7F7-F8B83A9530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Heroin/crack cocaine use (lifetime) by 66%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Incarceration (lifetime) by 65%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Violence perpetration (past year) by 60%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Violence victimisation (past year) by 57%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Cannabis use (lifetime) by 42% </a:t>
            </a:r>
          </a:p>
        </p:txBody>
      </p:sp>
    </p:spTree>
    <p:extLst>
      <p:ext uri="{BB962C8B-B14F-4D97-AF65-F5344CB8AC3E}">
        <p14:creationId xmlns:p14="http://schemas.microsoft.com/office/powerpoint/2010/main" val="126000951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0CE09-E57A-4822-8A1B-EA759E0A2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AA837-1C39-4E26-9544-8436F022E3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Unintended teen pregnancy by 41%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High-risk drinking (current) by 35%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Early sex (before age 16) by 31%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Smoking tobacco or e-cigarettes (current) by 24%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Poor diet (current; &lt;2 fruit and veg portions daily) by 16%</a:t>
            </a:r>
          </a:p>
          <a:p>
            <a:r>
              <a:rPr lang="en-GB" sz="1100" dirty="0"/>
              <a:t>(public health Wales)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276808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16FA6-235E-47E5-B055-877CFAC34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Public Health Network Cymru (2017)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719FD-BDC5-436D-AE45-FC282F3683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The life of a child who has experiences ACEs</a:t>
            </a:r>
          </a:p>
          <a:p>
            <a:endParaRPr lang="en-GB" dirty="0">
              <a:solidFill>
                <a:srgbClr val="00B0F0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>
                <a:solidFill>
                  <a:srgbClr val="00B0F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https://www.youtube.com/watch?v=XHgLYI9KZ-A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7975394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08925-044B-4843-8315-80ADCDA3C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Youth worker role in 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5893B-05ED-4CFA-BA74-92FD679485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Consider the 3 young people you wrote a case study about.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would you as youth workers do to support those young people?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is your role?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029457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B95A2-A288-46D9-BBEC-1F43C5FF87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Youth Work role in 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75607-CA9B-4956-B280-51C2FC229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995866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is the role of a youth worker in ACEs?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Trusted relationship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Positive role model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Support and guidance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Safe adult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Stable relationship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Nurturing relationship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Safeguarding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4283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4F752-6DD4-43FC-A73B-47A812F2A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Stats Wales (2015)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DC3C6-BAAA-4960-9A5C-7BF20E2CF9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In Wales (NHS)</a:t>
            </a:r>
          </a:p>
          <a:p>
            <a:r>
              <a:rPr lang="en-GB" sz="3200" b="1" dirty="0"/>
              <a:t>53</a:t>
            </a:r>
            <a:r>
              <a:rPr lang="en-GB" sz="3200" dirty="0"/>
              <a:t>% of adults have ACEs in childhood</a:t>
            </a:r>
          </a:p>
          <a:p>
            <a:r>
              <a:rPr lang="en-GB" sz="3200" b="1" dirty="0"/>
              <a:t>20</a:t>
            </a:r>
            <a:r>
              <a:rPr lang="en-GB" sz="3200" dirty="0"/>
              <a:t>% suffered 1 ACE</a:t>
            </a:r>
          </a:p>
          <a:p>
            <a:r>
              <a:rPr lang="en-GB" sz="3200" b="1" dirty="0"/>
              <a:t>13</a:t>
            </a:r>
            <a:r>
              <a:rPr lang="en-GB" sz="3200" dirty="0"/>
              <a:t>% suffered 2 or 3 ACEs</a:t>
            </a:r>
          </a:p>
          <a:p>
            <a:r>
              <a:rPr lang="en-GB" sz="3200" b="1" dirty="0"/>
              <a:t>14</a:t>
            </a:r>
            <a:r>
              <a:rPr lang="en-GB" sz="3200" dirty="0"/>
              <a:t>% suffered 4 of more ACEs in childhood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316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28AA0-80F7-4F38-AB3F-850C1C227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that mean?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7CE0E-B144-470A-8A0B-FCB274B456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4</a:t>
            </a:r>
            <a:r>
              <a:rPr lang="en-GB" sz="2800" dirty="0"/>
              <a:t> times more likely to be a high-risk drinker </a:t>
            </a:r>
          </a:p>
          <a:p>
            <a:r>
              <a:rPr lang="en-GB" sz="2800" b="1" dirty="0"/>
              <a:t>6</a:t>
            </a:r>
            <a:r>
              <a:rPr lang="en-GB" sz="2800" dirty="0"/>
              <a:t> times more likely to have had or caused unintended teenage pregnancy</a:t>
            </a:r>
          </a:p>
          <a:p>
            <a:r>
              <a:rPr lang="en-GB" sz="2800" b="1" dirty="0"/>
              <a:t>6</a:t>
            </a:r>
            <a:r>
              <a:rPr lang="en-GB" sz="2800" dirty="0"/>
              <a:t> times more likely to smoke e-cigarettes or tobacco </a:t>
            </a:r>
          </a:p>
          <a:p>
            <a:r>
              <a:rPr lang="en-GB" sz="2800" b="1" dirty="0"/>
              <a:t>6</a:t>
            </a:r>
            <a:r>
              <a:rPr lang="en-GB" sz="2800" dirty="0"/>
              <a:t> times more likely to have had sex under the age of 16 years </a:t>
            </a:r>
          </a:p>
          <a:p>
            <a:r>
              <a:rPr lang="en-GB" sz="2800" b="1" dirty="0"/>
              <a:t>11</a:t>
            </a:r>
            <a:r>
              <a:rPr lang="en-GB" sz="2800" dirty="0"/>
              <a:t> times more likely to have smoked cannabis</a:t>
            </a:r>
          </a:p>
        </p:txBody>
      </p:sp>
    </p:spTree>
    <p:extLst>
      <p:ext uri="{BB962C8B-B14F-4D97-AF65-F5344CB8AC3E}">
        <p14:creationId xmlns:p14="http://schemas.microsoft.com/office/powerpoint/2010/main" val="114388143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71A4A-93ED-4514-9B47-2E5B30744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18972-A898-48B3-8F4F-69A15AEE53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14</a:t>
            </a:r>
            <a:r>
              <a:rPr lang="en-GB" sz="2800" dirty="0"/>
              <a:t> times more likely to have been a victim of violence over the last </a:t>
            </a:r>
            <a:r>
              <a:rPr lang="en-GB" sz="2800" b="1" dirty="0"/>
              <a:t>12</a:t>
            </a:r>
            <a:r>
              <a:rPr lang="en-GB" sz="2800" dirty="0"/>
              <a:t> months</a:t>
            </a:r>
          </a:p>
          <a:p>
            <a:r>
              <a:rPr lang="en-GB" sz="2800" b="1" dirty="0"/>
              <a:t>15</a:t>
            </a:r>
            <a:r>
              <a:rPr lang="en-GB" sz="2800" dirty="0"/>
              <a:t> times more likely to have committed violence against another person in the last 12 months </a:t>
            </a:r>
          </a:p>
          <a:p>
            <a:r>
              <a:rPr lang="en-GB" sz="2800" b="1" dirty="0"/>
              <a:t>16</a:t>
            </a:r>
            <a:r>
              <a:rPr lang="en-GB" sz="2800" dirty="0"/>
              <a:t> times more likely to have used crack cocaine or heroin </a:t>
            </a:r>
          </a:p>
          <a:p>
            <a:r>
              <a:rPr lang="en-GB" sz="2800" b="1" dirty="0"/>
              <a:t>20</a:t>
            </a:r>
            <a:r>
              <a:rPr lang="en-GB" sz="2800" dirty="0"/>
              <a:t> times more likely to have been incarcerated at any point in their lifetime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56706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0650B-E18E-4FDC-B577-935EF148B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D8AEF-F7BD-4EB4-B807-6C7E7006C5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Is there anything missing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Do you have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54909536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2D577-3A4F-4F81-A6BF-2D86FC3CE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0AA833-F737-42E8-BF19-CD27D087DA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201F1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Present a seminar to a small group of your peers</a:t>
            </a:r>
          </a:p>
          <a:p>
            <a:r>
              <a:rPr lang="en-GB" dirty="0">
                <a:solidFill>
                  <a:srgbClr val="201F1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 minutes</a:t>
            </a:r>
            <a:endParaRPr lang="en-GB" dirty="0">
              <a:solidFill>
                <a:srgbClr val="201F1E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solidFill>
                  <a:srgbClr val="201F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 a specific interest group of young people and critically explore their experiences of adolescence and ACEs.  Propose interventions which have proven to enhance health and well-being and mitigate adversity.  Your presentation should be supported by wider reading, and linked to the Youth Work National Occupational Standards (</a:t>
            </a:r>
            <a:r>
              <a:rPr lang="en-GB" dirty="0">
                <a:solidFill>
                  <a:srgbClr val="201F1E"/>
                </a:solidFill>
                <a:effectLst/>
                <a:latin typeface="inherit"/>
                <a:ea typeface="Calibri" panose="020F0502020204030204" pitchFamily="34" charset="0"/>
                <a:cs typeface="Calibri" panose="020F0502020204030204" pitchFamily="34" charset="0"/>
              </a:rPr>
              <a:t>CLD Standards Council Scotland, 2019</a:t>
            </a:r>
            <a:r>
              <a:rPr lang="en-GB" dirty="0">
                <a:solidFill>
                  <a:srgbClr val="201F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72444821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F85CD-E9DD-4879-84BF-A2373E6E9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Helpful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EE87F-225C-4E4E-BBF3-5BCEAFF74B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http://www2.nphs.wales.nhs.uk:8080/PRIDDocs.nsf/61c1e930f9121fd080256f2a004937ed/00c40b58ce773d5e80257f3700390f65/$FILE/ACE%20Infograph%20FINAL%20(E).pdf</a:t>
            </a:r>
            <a:endParaRPr lang="en-GB" dirty="0"/>
          </a:p>
          <a:p>
            <a:r>
              <a:rPr lang="en-GB" dirty="0">
                <a:hlinkClick r:id="rId3"/>
              </a:rPr>
              <a:t>https://www.cdc.gov/violenceprevention/aces/index.html</a:t>
            </a:r>
            <a:endParaRPr lang="en-GB" dirty="0"/>
          </a:p>
          <a:p>
            <a:r>
              <a:rPr lang="en-GB" dirty="0">
                <a:hlinkClick r:id="rId4"/>
              </a:rPr>
              <a:t>https://www.ted.com/talks/nadine_burke_harris_how_childhood_trauma_affects_health_across_a_lifetime#t-91658</a:t>
            </a:r>
            <a:endParaRPr lang="en-GB" dirty="0"/>
          </a:p>
          <a:p>
            <a:r>
              <a:rPr lang="en-GB" dirty="0">
                <a:hlinkClick r:id="rId5"/>
              </a:rPr>
              <a:t>https://www.childwelfare.gov/topics/preventing/preventionmonth/resources/ace/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5429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 Template (Cream background)" id="{BB6076B2-FF1D-4709-92A1-792264D08139}" vid="{8F806C6F-5FC8-492D-A124-9E21A69900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8f3237d2-625f-43bb-8348-f3f22b69b297">
      <Terms xmlns="http://schemas.microsoft.com/office/infopath/2007/PartnerControls"/>
    </lcf76f155ced4ddcb4097134ff3c332f>
    <TaxCatchAll xmlns="c207088d-bfeb-4b85-b1f3-57d2a57f6bae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D59205A8D1D184496904719E204B53A" ma:contentTypeVersion="16" ma:contentTypeDescription="Create a new document." ma:contentTypeScope="" ma:versionID="6e86df21b4958fa5f230638cfd0289fa">
  <xsd:schema xmlns:xsd="http://www.w3.org/2001/XMLSchema" xmlns:xs="http://www.w3.org/2001/XMLSchema" xmlns:p="http://schemas.microsoft.com/office/2006/metadata/properties" xmlns:ns2="8f3237d2-625f-43bb-8348-f3f22b69b297" xmlns:ns3="c207088d-bfeb-4b85-b1f3-57d2a57f6bae" targetNamespace="http://schemas.microsoft.com/office/2006/metadata/properties" ma:root="true" ma:fieldsID="0d08a048b3789d24c965d294cfb4583a" ns2:_="" ns3:_="">
    <xsd:import namespace="8f3237d2-625f-43bb-8348-f3f22b69b297"/>
    <xsd:import namespace="c207088d-bfeb-4b85-b1f3-57d2a57f6ba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f3237d2-625f-43bb-8348-f3f22b69b29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207088d-bfeb-4b85-b1f3-57d2a57f6ba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07d1c251-b0f0-4b80-a4ff-dc3701487768}" ma:internalName="TaxCatchAll" ma:showField="CatchAllData" ma:web="c207088d-bfeb-4b85-b1f3-57d2a57f6ba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6000189-FBB6-4115-8384-F675E184D031}">
  <ds:schemaRefs>
    <ds:schemaRef ds:uri="8f3237d2-625f-43bb-8348-f3f22b69b297"/>
    <ds:schemaRef ds:uri="c207088d-bfeb-4b85-b1f3-57d2a57f6bae"/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DDB7AF1-E1E9-47D5-9D2A-AA2426246E6A}">
  <ds:schemaRefs>
    <ds:schemaRef ds:uri="8f3237d2-625f-43bb-8348-f3f22b69b297"/>
    <ds:schemaRef ds:uri="c207088d-bfeb-4b85-b1f3-57d2a57f6ba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B04D7CDE-545D-42FB-9D8B-91B46711CAE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PP Template (Cream background)</Template>
  <TotalTime>3</TotalTime>
  <Words>1719</Words>
  <Application>Microsoft Office PowerPoint</Application>
  <PresentationFormat>Widescreen</PresentationFormat>
  <Paragraphs>202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4" baseType="lpstr">
      <vt:lpstr>inherit</vt:lpstr>
      <vt:lpstr>Arial</vt:lpstr>
      <vt:lpstr>Calibri</vt:lpstr>
      <vt:lpstr>Open Sans</vt:lpstr>
      <vt:lpstr>Office Theme</vt:lpstr>
      <vt:lpstr>PowerPoint Presentation</vt:lpstr>
      <vt:lpstr>Hygyrched/ Accessibility</vt:lpstr>
      <vt:lpstr>ECYW6003 Young People in Focus</vt:lpstr>
      <vt:lpstr>Last Lecture</vt:lpstr>
      <vt:lpstr>Seminar Times</vt:lpstr>
      <vt:lpstr>Lecture Overview</vt:lpstr>
      <vt:lpstr>ACEs</vt:lpstr>
      <vt:lpstr>ACEs Definition</vt:lpstr>
      <vt:lpstr>ACEs Scoring Sheet</vt:lpstr>
      <vt:lpstr>Abuse</vt:lpstr>
      <vt:lpstr>Neglect </vt:lpstr>
      <vt:lpstr>Household dysfunction</vt:lpstr>
      <vt:lpstr>ACEs: Impact on brain, body and behaviour</vt:lpstr>
      <vt:lpstr>PowerPoint Presentation</vt:lpstr>
      <vt:lpstr>PowerPoint Presentation</vt:lpstr>
      <vt:lpstr>PowerPoint Presentation</vt:lpstr>
      <vt:lpstr>ACEs case study – 30 mins group activity</vt:lpstr>
      <vt:lpstr>Feedback</vt:lpstr>
      <vt:lpstr>Risk factors – 10 minute group work</vt:lpstr>
      <vt:lpstr>Individual and family Risk factors</vt:lpstr>
      <vt:lpstr>Cont…</vt:lpstr>
      <vt:lpstr>Community Risk Factors</vt:lpstr>
      <vt:lpstr>Protective factors – 10 minute group work</vt:lpstr>
      <vt:lpstr>Individual and family Protective Factors</vt:lpstr>
      <vt:lpstr>Cont…</vt:lpstr>
      <vt:lpstr>Community protective factors</vt:lpstr>
      <vt:lpstr>Preventing ACEs Community example</vt:lpstr>
      <vt:lpstr>So what?</vt:lpstr>
      <vt:lpstr>Preventing ACEs in young people could reduce…</vt:lpstr>
      <vt:lpstr>cont… </vt:lpstr>
      <vt:lpstr>Public Health Network Cymru (2017)</vt:lpstr>
      <vt:lpstr>Youth worker role in ACEs</vt:lpstr>
      <vt:lpstr>Youth Work role in ACEs</vt:lpstr>
      <vt:lpstr>Stats Wales (2015)</vt:lpstr>
      <vt:lpstr>What does that mean?</vt:lpstr>
      <vt:lpstr>Cont…</vt:lpstr>
      <vt:lpstr>Any Questions</vt:lpstr>
      <vt:lpstr>Assessment</vt:lpstr>
      <vt:lpstr>Helpful resources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Alana Enoch</cp:lastModifiedBy>
  <cp:revision>3</cp:revision>
  <dcterms:created xsi:type="dcterms:W3CDTF">2022-06-22T10:03:12Z</dcterms:created>
  <dcterms:modified xsi:type="dcterms:W3CDTF">2023-09-21T10:25:29Z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0x010100CD59205A8D1D184496904719E204B53A</vt:lpwstr>
  </property>
  <property fmtid="{D5CDD505-2E9C-101B-9397-08002B2CF9AE}" pid="3" name="MediaServiceImageTags">
    <vt:lpwstr/>
  </property>
</Properties>
</file>