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01FAAB1B-BFDD-4677-BD2A-3525D85E919F}">
          <p14:sldIdLst>
            <p14:sldId id="25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88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50" d="100"/>
          <a:sy n="150" d="100"/>
        </p:scale>
        <p:origin x="-1896" y="-37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AA8A3356-694D-4C9E-9542-D121C7E442C5}"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479FC0-8116-4FAA-B53C-88D9EA7B1FC3}"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3943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8A3356-694D-4C9E-9542-D121C7E442C5}"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479FC0-8116-4FAA-B53C-88D9EA7B1FC3}" type="slidenum">
              <a:rPr lang="en-GB" smtClean="0"/>
              <a:t>‹#›</a:t>
            </a:fld>
            <a:endParaRPr lang="en-GB"/>
          </a:p>
        </p:txBody>
      </p:sp>
    </p:spTree>
    <p:extLst>
      <p:ext uri="{BB962C8B-B14F-4D97-AF65-F5344CB8AC3E}">
        <p14:creationId xmlns:p14="http://schemas.microsoft.com/office/powerpoint/2010/main" val="773570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8A3356-694D-4C9E-9542-D121C7E442C5}"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479FC0-8116-4FAA-B53C-88D9EA7B1FC3}"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152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A8A3356-694D-4C9E-9542-D121C7E442C5}"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479FC0-8116-4FAA-B53C-88D9EA7B1FC3}" type="slidenum">
              <a:rPr lang="en-GB" smtClean="0"/>
              <a:t>‹#›</a:t>
            </a:fld>
            <a:endParaRPr lang="en-GB"/>
          </a:p>
        </p:txBody>
      </p:sp>
    </p:spTree>
    <p:extLst>
      <p:ext uri="{BB962C8B-B14F-4D97-AF65-F5344CB8AC3E}">
        <p14:creationId xmlns:p14="http://schemas.microsoft.com/office/powerpoint/2010/main" val="30733193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A8A3356-694D-4C9E-9542-D121C7E442C5}" type="datetimeFigureOut">
              <a:rPr lang="en-GB" smtClean="0"/>
              <a:t>07/12/2023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479FC0-8116-4FAA-B53C-88D9EA7B1FC3}" type="slidenum">
              <a:rPr lang="en-GB" smtClean="0"/>
              <a:t>‹#›</a:t>
            </a:fld>
            <a:endParaRPr lang="en-GB"/>
          </a:p>
        </p:txBody>
      </p:sp>
    </p:spTree>
    <p:extLst>
      <p:ext uri="{BB962C8B-B14F-4D97-AF65-F5344CB8AC3E}">
        <p14:creationId xmlns:p14="http://schemas.microsoft.com/office/powerpoint/2010/main" val="2628474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A8A3356-694D-4C9E-9542-D121C7E442C5}" type="datetimeFigureOut">
              <a:rPr lang="en-GB" smtClean="0"/>
              <a:t>07/12/2023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479FC0-8116-4FAA-B53C-88D9EA7B1FC3}" type="slidenum">
              <a:rPr lang="en-GB" smtClean="0"/>
              <a:t>‹#›</a:t>
            </a:fld>
            <a:endParaRPr lang="en-GB"/>
          </a:p>
        </p:txBody>
      </p:sp>
    </p:spTree>
    <p:extLst>
      <p:ext uri="{BB962C8B-B14F-4D97-AF65-F5344CB8AC3E}">
        <p14:creationId xmlns:p14="http://schemas.microsoft.com/office/powerpoint/2010/main" val="174861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8A3356-694D-4C9E-9542-D121C7E442C5}" type="datetimeFigureOut">
              <a:rPr lang="en-GB" smtClean="0"/>
              <a:t>07/12/2023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479FC0-8116-4FAA-B53C-88D9EA7B1FC3}" type="slidenum">
              <a:rPr lang="en-GB" smtClean="0"/>
              <a:t>‹#›</a:t>
            </a:fld>
            <a:endParaRPr lang="en-GB"/>
          </a:p>
        </p:txBody>
      </p:sp>
    </p:spTree>
    <p:extLst>
      <p:ext uri="{BB962C8B-B14F-4D97-AF65-F5344CB8AC3E}">
        <p14:creationId xmlns:p14="http://schemas.microsoft.com/office/powerpoint/2010/main" val="223869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A8A3356-694D-4C9E-9542-D121C7E442C5}"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479FC0-8116-4FAA-B53C-88D9EA7B1FC3}" type="slidenum">
              <a:rPr lang="en-GB" smtClean="0"/>
              <a:t>‹#›</a:t>
            </a:fld>
            <a:endParaRPr lang="en-GB"/>
          </a:p>
        </p:txBody>
      </p:sp>
    </p:spTree>
    <p:extLst>
      <p:ext uri="{BB962C8B-B14F-4D97-AF65-F5344CB8AC3E}">
        <p14:creationId xmlns:p14="http://schemas.microsoft.com/office/powerpoint/2010/main" val="2980539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A8A3356-694D-4C9E-9542-D121C7E442C5}"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479FC0-8116-4FAA-B53C-88D9EA7B1FC3}"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6992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8A3356-694D-4C9E-9542-D121C7E442C5}"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479FC0-8116-4FAA-B53C-88D9EA7B1FC3}" type="slidenum">
              <a:rPr lang="en-GB" smtClean="0"/>
              <a:t>‹#›</a:t>
            </a:fld>
            <a:endParaRPr lang="en-GB"/>
          </a:p>
        </p:txBody>
      </p:sp>
    </p:spTree>
    <p:extLst>
      <p:ext uri="{BB962C8B-B14F-4D97-AF65-F5344CB8AC3E}">
        <p14:creationId xmlns:p14="http://schemas.microsoft.com/office/powerpoint/2010/main" val="1782239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8A3356-694D-4C9E-9542-D121C7E442C5}"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479FC0-8116-4FAA-B53C-88D9EA7B1FC3}"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429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A8A3356-694D-4C9E-9542-D121C7E442C5}" type="datetimeFigureOut">
              <a:rPr lang="en-GB" smtClean="0"/>
              <a:t>07/12/2023</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9479FC0-8116-4FAA-B53C-88D9EA7B1FC3}"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67716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s://theoneplanetlife.com/university-of-wales-trinity-saint-david-launches-one-planet-governance-post-graduate-certificate/" TargetMode="External"/><Relationship Id="rId7" Type="http://schemas.openxmlformats.org/officeDocument/2006/relationships/hyperlink" Target="https://www.ukessays.com/essays/information-systems/amazon-com-is-a-multinational-ecommerce-company.php#:~:text=Amazon%20uses%20TPS%20(Transaction%20Processing" TargetMode="Externa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hyperlink" Target="https://www.learningguild.com/articles/1480/the-knowledge-management-genius-of-amazoncom/" TargetMode="External"/><Relationship Id="rId5" Type="http://schemas.openxmlformats.org/officeDocument/2006/relationships/hyperlink" Target="https://www.ivoryresearch.com/samples/report-on-knowledge-management-at-amazon-inc/" TargetMode="External"/><Relationship Id="rId10" Type="http://schemas.openxmlformats.org/officeDocument/2006/relationships/image" Target="../media/image5.jpg"/><Relationship Id="rId4" Type="http://schemas.openxmlformats.org/officeDocument/2006/relationships/hyperlink" Target="https://www.indeed.com/career-advice/career-development/what-is-knowledge-management" TargetMode="External"/><Relationship Id="rId9" Type="http://schemas.openxmlformats.org/officeDocument/2006/relationships/image" Target="../media/image4.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20E554-67F2-9D0C-5467-329DB87363F4}"/>
              </a:ext>
            </a:extLst>
          </p:cNvPr>
          <p:cNvPicPr>
            <a:picLocks noChangeAspect="1"/>
          </p:cNvPicPr>
          <p:nvPr/>
        </p:nvPicPr>
        <p:blipFill>
          <a:blip r:embed="rId2"/>
          <a:stretch>
            <a:fillRect/>
          </a:stretch>
        </p:blipFill>
        <p:spPr>
          <a:xfrm>
            <a:off x="133893" y="1"/>
            <a:ext cx="1598776" cy="800350"/>
          </a:xfrm>
          <a:prstGeom prst="rect">
            <a:avLst/>
          </a:prstGeom>
        </p:spPr>
      </p:pic>
      <p:sp>
        <p:nvSpPr>
          <p:cNvPr id="3" name="TextBox 2">
            <a:extLst>
              <a:ext uri="{FF2B5EF4-FFF2-40B4-BE49-F238E27FC236}">
                <a16:creationId xmlns:a16="http://schemas.microsoft.com/office/drawing/2014/main" id="{D2454D2A-D959-30EC-C6AD-273A561F2DE0}"/>
              </a:ext>
            </a:extLst>
          </p:cNvPr>
          <p:cNvSpPr txBox="1"/>
          <p:nvPr/>
        </p:nvSpPr>
        <p:spPr>
          <a:xfrm>
            <a:off x="2369820" y="38397"/>
            <a:ext cx="7086600" cy="738664"/>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KNOWLEDGE MANAGEMENT SYSTEM IN PRACTICE AT AMAZON</a:t>
            </a:r>
          </a:p>
          <a:p>
            <a:r>
              <a:rPr lang="en-GB" sz="1400" b="1" dirty="0">
                <a:latin typeface="Arial" panose="020B0604020202020204" pitchFamily="34" charset="0"/>
                <a:cs typeface="Arial" panose="020B0604020202020204" pitchFamily="34" charset="0"/>
              </a:rPr>
              <a:t>STUDENT: AHMED KHALED SHABAN ABDELGAWWAD ATALLA -2022999</a:t>
            </a:r>
          </a:p>
          <a:p>
            <a:r>
              <a:rPr lang="en-GB" sz="1400" b="1" dirty="0">
                <a:latin typeface="Arial" panose="020B0604020202020204" pitchFamily="34" charset="0"/>
                <a:cs typeface="Arial" panose="020B0604020202020204" pitchFamily="34" charset="0"/>
              </a:rPr>
              <a:t>LECTURER: NADEEM MIRZA</a:t>
            </a:r>
          </a:p>
        </p:txBody>
      </p:sp>
      <p:sp>
        <p:nvSpPr>
          <p:cNvPr id="4" name="TextBox 3">
            <a:extLst>
              <a:ext uri="{FF2B5EF4-FFF2-40B4-BE49-F238E27FC236}">
                <a16:creationId xmlns:a16="http://schemas.microsoft.com/office/drawing/2014/main" id="{0F21BB86-DBFB-0DEC-0EF5-F93E09333B89}"/>
              </a:ext>
            </a:extLst>
          </p:cNvPr>
          <p:cNvSpPr txBox="1"/>
          <p:nvPr/>
        </p:nvSpPr>
        <p:spPr>
          <a:xfrm>
            <a:off x="133893" y="790580"/>
            <a:ext cx="1405347" cy="230832"/>
          </a:xfrm>
          <a:prstGeom prst="rect">
            <a:avLst/>
          </a:prstGeom>
          <a:noFill/>
        </p:spPr>
        <p:txBody>
          <a:bodyPr wrap="square" rtlCol="0">
            <a:spAutoFit/>
          </a:bodyPr>
          <a:lstStyle/>
          <a:p>
            <a:r>
              <a:rPr lang="en-GB" sz="900" dirty="0"/>
              <a:t>Source:</a:t>
            </a:r>
            <a:r>
              <a:rPr kumimoji="0" lang="fr-FR" sz="900" b="0" i="0" u="none" strike="noStrike" kern="1200" cap="none" spc="0" normalizeH="0" baseline="0" noProof="0" dirty="0">
                <a:ln>
                  <a:noFill/>
                </a:ln>
                <a:solidFill>
                  <a:srgbClr val="EAB200"/>
                </a:solidFill>
                <a:effectLst/>
                <a:uLnTx/>
                <a:uFillTx/>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 </a:t>
            </a:r>
            <a:r>
              <a:rPr kumimoji="0" lang="fr-FR" sz="900" b="0" i="0" u="none" strike="noStrike" kern="1200" cap="none" spc="0" normalizeH="0" baseline="0" noProof="0" dirty="0">
                <a:ln>
                  <a:noFill/>
                </a:ln>
                <a:solidFill>
                  <a:srgbClr val="A88000"/>
                </a:solidFill>
                <a:effectLst/>
                <a:uLnTx/>
                <a:uFillTx/>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UWTSD</a:t>
            </a:r>
            <a:r>
              <a:rPr kumimoji="0" lang="fr-FR" sz="900" b="0" i="0" u="none" strike="noStrike" kern="1200" cap="none" spc="0" normalizeH="0" baseline="0" noProof="0" dirty="0">
                <a:ln>
                  <a:noFill/>
                </a:ln>
                <a:solidFill>
                  <a:srgbClr val="EAB200"/>
                </a:solidFill>
                <a:effectLst/>
                <a:uLnTx/>
                <a:uFillTx/>
                <a:latin typeface="Arial" panose="020B0604020202020204" pitchFamily="34" charset="0"/>
                <a:ea typeface="+mn-ea"/>
                <a:cs typeface="Arial" panose="020B0604020202020204" pitchFamily="34" charset="0"/>
              </a:rPr>
              <a:t> </a:t>
            </a:r>
            <a:endParaRPr lang="en-GB" sz="900" dirty="0"/>
          </a:p>
        </p:txBody>
      </p:sp>
      <p:sp>
        <p:nvSpPr>
          <p:cNvPr id="5" name="TextBox 4">
            <a:extLst>
              <a:ext uri="{FF2B5EF4-FFF2-40B4-BE49-F238E27FC236}">
                <a16:creationId xmlns:a16="http://schemas.microsoft.com/office/drawing/2014/main" id="{640B4942-2B3D-D89F-6EC9-33A9D7041C84}"/>
              </a:ext>
            </a:extLst>
          </p:cNvPr>
          <p:cNvSpPr txBox="1"/>
          <p:nvPr/>
        </p:nvSpPr>
        <p:spPr>
          <a:xfrm>
            <a:off x="-27551" y="1057938"/>
            <a:ext cx="4102828" cy="754053"/>
          </a:xfrm>
          <a:prstGeom prst="rect">
            <a:avLst/>
          </a:prstGeom>
          <a:noFill/>
        </p:spPr>
        <p:txBody>
          <a:bodyPr wrap="square" rtlCol="0">
            <a:spAutoFit/>
          </a:bodyPr>
          <a:lstStyle/>
          <a:p>
            <a:pPr marL="0" marR="0" lvl="0" indent="0" algn="l" defTabSz="325481"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schemeClr val="accent2"/>
                </a:solidFill>
                <a:effectLst/>
                <a:uLnTx/>
                <a:uFillTx/>
                <a:latin typeface="Arial" panose="020B0604020202020204" pitchFamily="34" charset="0"/>
                <a:ea typeface="+mn-ea"/>
                <a:cs typeface="Arial" panose="020B0604020202020204" pitchFamily="34" charset="0"/>
              </a:rPr>
              <a:t>AIMS OF THE PROJECT</a:t>
            </a:r>
          </a:p>
          <a:p>
            <a:pPr marR="0" lvl="0" defTabSz="325481" rtl="0" eaLnBrk="1" fontAlgn="auto" latinLnBrk="0" hangingPunct="1">
              <a:lnSpc>
                <a:spcPct val="100000"/>
              </a:lnSpc>
              <a:spcBef>
                <a:spcPts val="0"/>
              </a:spcBef>
              <a:spcAft>
                <a:spcPts val="0"/>
              </a:spcAft>
              <a:buClrTx/>
              <a:buSzTx/>
              <a:tabLst/>
              <a:defRPr/>
            </a:pPr>
            <a:r>
              <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Definition of Knowledge Management</a:t>
            </a:r>
          </a:p>
          <a:p>
            <a:pPr marR="0" lvl="0" defTabSz="325481" rtl="0" eaLnBrk="1" fontAlgn="auto" latinLnBrk="0" hangingPunct="1">
              <a:lnSpc>
                <a:spcPct val="100000"/>
              </a:lnSpc>
              <a:spcBef>
                <a:spcPts val="0"/>
              </a:spcBef>
              <a:spcAft>
                <a:spcPts val="0"/>
              </a:spcAft>
              <a:buClrTx/>
              <a:buSzTx/>
              <a:tabLst/>
              <a:defRPr/>
            </a:pPr>
            <a:r>
              <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Analyse Knowledge Management Tools That Amazon Use</a:t>
            </a:r>
          </a:p>
          <a:p>
            <a:pPr marR="0" lvl="0" defTabSz="325481" rtl="0" eaLnBrk="1" fontAlgn="auto" latinLnBrk="0" hangingPunct="1">
              <a:lnSpc>
                <a:spcPct val="100000"/>
              </a:lnSpc>
              <a:spcBef>
                <a:spcPts val="0"/>
              </a:spcBef>
              <a:spcAft>
                <a:spcPts val="0"/>
              </a:spcAft>
              <a:buClrTx/>
              <a:buSzTx/>
              <a:tabLst/>
              <a:defRPr/>
            </a:pPr>
            <a:r>
              <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Benefits Of Knowledge Management Tools </a:t>
            </a:r>
          </a:p>
          <a:p>
            <a:pPr marR="0" lvl="0" defTabSz="325481" rtl="0" eaLnBrk="1" fontAlgn="auto" latinLnBrk="0" hangingPunct="1">
              <a:lnSpc>
                <a:spcPct val="100000"/>
              </a:lnSpc>
              <a:spcBef>
                <a:spcPts val="0"/>
              </a:spcBef>
              <a:spcAft>
                <a:spcPts val="0"/>
              </a:spcAft>
              <a:buClrTx/>
              <a:buSzTx/>
              <a:tabLst/>
              <a:defRPr/>
            </a:pPr>
            <a:r>
              <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Recommendations</a:t>
            </a:r>
          </a:p>
        </p:txBody>
      </p:sp>
      <p:sp>
        <p:nvSpPr>
          <p:cNvPr id="6" name="TextBox 5">
            <a:extLst>
              <a:ext uri="{FF2B5EF4-FFF2-40B4-BE49-F238E27FC236}">
                <a16:creationId xmlns:a16="http://schemas.microsoft.com/office/drawing/2014/main" id="{C1654759-4C59-BE09-08FD-77EFF32A1C01}"/>
              </a:ext>
            </a:extLst>
          </p:cNvPr>
          <p:cNvSpPr txBox="1"/>
          <p:nvPr/>
        </p:nvSpPr>
        <p:spPr>
          <a:xfrm>
            <a:off x="3996148" y="1029797"/>
            <a:ext cx="7513319" cy="877163"/>
          </a:xfrm>
          <a:prstGeom prst="rect">
            <a:avLst/>
          </a:prstGeom>
          <a:noFill/>
        </p:spPr>
        <p:txBody>
          <a:bodyPr wrap="square" rtlCol="0">
            <a:spAutoFit/>
          </a:bodyPr>
          <a:lstStyle/>
          <a:p>
            <a:pPr marL="0" marR="0" lvl="0" indent="0" algn="l" defTabSz="325481"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schemeClr val="accent2"/>
                </a:solidFill>
                <a:effectLst/>
                <a:uLnTx/>
                <a:uFillTx/>
                <a:latin typeface="Arial" panose="020B0604020202020204" pitchFamily="34" charset="0"/>
                <a:ea typeface="+mn-ea"/>
                <a:cs typeface="Arial" panose="020B0604020202020204" pitchFamily="34" charset="0"/>
              </a:rPr>
              <a:t>KNOWLEDGE MANAGEMENT                                                                                          </a:t>
            </a:r>
            <a:r>
              <a:rPr kumimoji="0" lang="en-GB" sz="8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(Indeed)</a:t>
            </a:r>
            <a:endParaRPr kumimoji="0" lang="it-IT" sz="8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r>
              <a:rPr kumimoji="0" lang="en-US" sz="8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Knowledge Management is systematically gathering, </a:t>
            </a:r>
            <a:r>
              <a:rPr kumimoji="0" lang="en-US" sz="80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organising</a:t>
            </a:r>
            <a:r>
              <a:rPr kumimoji="0" lang="en-US" sz="8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disseminating information within an </a:t>
            </a:r>
            <a:r>
              <a:rPr kumimoji="0" lang="en-US" sz="80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organisation</a:t>
            </a:r>
            <a:r>
              <a:rPr kumimoji="0" lang="en-US" sz="8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It helps to enhance collaboration, decision-making, and problem-solving by ensuring that relevant knowledge is available for those who need it.</a:t>
            </a:r>
          </a:p>
          <a:p>
            <a:pPr marL="0" marR="0" lvl="0" indent="0" algn="l" defTabSz="325481" rtl="0" eaLnBrk="1" fontAlgn="auto" latinLnBrk="0" hangingPunct="1">
              <a:lnSpc>
                <a:spcPct val="100000"/>
              </a:lnSpc>
              <a:spcBef>
                <a:spcPts val="0"/>
              </a:spcBef>
              <a:spcAft>
                <a:spcPts val="0"/>
              </a:spcAft>
              <a:buClrTx/>
              <a:buSzTx/>
              <a:buFontTx/>
              <a:buNone/>
              <a:tabLst/>
              <a:defRPr/>
            </a:pPr>
            <a:r>
              <a:rPr kumimoji="0" lang="en-US" sz="8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has many benefits, it lets your employees be engaged and satisfied.</a:t>
            </a:r>
            <a:endParaRPr kumimoji="0" lang="en-GB" sz="8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13" name="TextBox 12">
            <a:extLst>
              <a:ext uri="{FF2B5EF4-FFF2-40B4-BE49-F238E27FC236}">
                <a16:creationId xmlns:a16="http://schemas.microsoft.com/office/drawing/2014/main" id="{7C51E6F9-3D05-7CFE-DB23-70118C278063}"/>
              </a:ext>
            </a:extLst>
          </p:cNvPr>
          <p:cNvSpPr txBox="1"/>
          <p:nvPr/>
        </p:nvSpPr>
        <p:spPr>
          <a:xfrm>
            <a:off x="-27551" y="1906960"/>
            <a:ext cx="5242560" cy="2970044"/>
          </a:xfrm>
          <a:prstGeom prst="rect">
            <a:avLst/>
          </a:prstGeom>
          <a:noFill/>
        </p:spPr>
        <p:txBody>
          <a:bodyPr wrap="square" rtlCol="0">
            <a:spAutoFit/>
          </a:bodyPr>
          <a:lstStyle/>
          <a:p>
            <a:r>
              <a:rPr lang="it-IT" sz="1000" b="1" dirty="0">
                <a:solidFill>
                  <a:schemeClr val="accent2"/>
                </a:solidFill>
                <a:latin typeface="Arial" panose="020B0604020202020204" pitchFamily="34" charset="0"/>
                <a:cs typeface="Arial" panose="020B0604020202020204" pitchFamily="34" charset="0"/>
              </a:rPr>
              <a:t>KNOWLEDGE MANAGEMENT TOOLS THAT AMAZON USE                      </a:t>
            </a:r>
            <a:r>
              <a:rPr lang="it-IT" sz="600" dirty="0">
                <a:latin typeface="Arial" panose="020B0604020202020204" pitchFamily="34" charset="0"/>
                <a:cs typeface="Arial" panose="020B0604020202020204" pitchFamily="34" charset="0"/>
              </a:rPr>
              <a:t>(Ivory </a:t>
            </a:r>
            <a:r>
              <a:rPr lang="it-IT" sz="600" dirty="0" err="1">
                <a:latin typeface="Arial" panose="020B0604020202020204" pitchFamily="34" charset="0"/>
                <a:cs typeface="Arial" panose="020B0604020202020204" pitchFamily="34" charset="0"/>
              </a:rPr>
              <a:t>Research</a:t>
            </a:r>
            <a:r>
              <a:rPr lang="it-IT" sz="600" dirty="0">
                <a:latin typeface="Arial" panose="020B0604020202020204" pitchFamily="34" charset="0"/>
                <a:cs typeface="Arial" panose="020B0604020202020204" pitchFamily="34" charset="0"/>
              </a:rPr>
              <a:t>)</a:t>
            </a:r>
            <a:endParaRPr lang="it-IT" sz="900" dirty="0">
              <a:latin typeface="Arial" panose="020B0604020202020204" pitchFamily="34" charset="0"/>
              <a:cs typeface="Arial" panose="020B0604020202020204" pitchFamily="34" charset="0"/>
            </a:endParaRPr>
          </a:p>
          <a:p>
            <a:r>
              <a:rPr lang="en-GB" sz="800" b="1" dirty="0">
                <a:solidFill>
                  <a:srgbClr val="A88000"/>
                </a:solidFill>
                <a:latin typeface="Arial" panose="020B0604020202020204" pitchFamily="34" charset="0"/>
                <a:cs typeface="Arial" panose="020B0604020202020204" pitchFamily="34" charset="0"/>
              </a:rPr>
              <a:t>SECI MODEL</a:t>
            </a:r>
            <a:r>
              <a:rPr lang="en-GB" sz="800" dirty="0">
                <a:latin typeface="Arial" panose="020B0604020202020204" pitchFamily="34" charset="0"/>
                <a:cs typeface="Arial" panose="020B0604020202020204" pitchFamily="34" charset="0"/>
              </a:rPr>
              <a:t>: Helps Amazon explain how they manage knowledge. It involves 4 steps:</a:t>
            </a:r>
          </a:p>
          <a:p>
            <a:pPr marL="171450" indent="-171450">
              <a:buFont typeface="Arial" panose="020B0604020202020204" pitchFamily="34" charset="0"/>
              <a:buChar char="•"/>
            </a:pPr>
            <a:r>
              <a:rPr lang="en-GB" sz="800" b="1" dirty="0">
                <a:latin typeface="Arial" panose="020B0604020202020204" pitchFamily="34" charset="0"/>
                <a:cs typeface="Arial" panose="020B0604020202020204" pitchFamily="34" charset="0"/>
              </a:rPr>
              <a:t>Socialization</a:t>
            </a:r>
            <a:r>
              <a:rPr lang="en-GB" sz="800" dirty="0">
                <a:latin typeface="Arial" panose="020B0604020202020204" pitchFamily="34" charset="0"/>
                <a:cs typeface="Arial" panose="020B0604020202020204" pitchFamily="34" charset="0"/>
              </a:rPr>
              <a:t>: Sharing personal experiences and knowledge through direct interactions, fostering a collective understanding within the team.</a:t>
            </a:r>
          </a:p>
          <a:p>
            <a:pPr marL="171450" indent="-171450">
              <a:buFont typeface="Arial" panose="020B0604020202020204" pitchFamily="34" charset="0"/>
              <a:buChar char="•"/>
            </a:pPr>
            <a:r>
              <a:rPr lang="en-GB" sz="800" b="1" dirty="0">
                <a:latin typeface="Arial" panose="020B0604020202020204" pitchFamily="34" charset="0"/>
                <a:cs typeface="Arial" panose="020B0604020202020204" pitchFamily="34" charset="0"/>
              </a:rPr>
              <a:t>Externalization</a:t>
            </a:r>
            <a:r>
              <a:rPr lang="en-GB" sz="800" dirty="0">
                <a:latin typeface="Arial" panose="020B0604020202020204" pitchFamily="34" charset="0"/>
                <a:cs typeface="Arial" panose="020B0604020202020204" pitchFamily="34" charset="0"/>
              </a:rPr>
              <a:t>: Transforming personal insights into explicit knowledge, making it communicable and documented for wider dissemination.</a:t>
            </a:r>
          </a:p>
          <a:p>
            <a:pPr marL="171450" indent="-171450">
              <a:buFont typeface="Arial" panose="020B0604020202020204" pitchFamily="34" charset="0"/>
              <a:buChar char="•"/>
            </a:pPr>
            <a:r>
              <a:rPr lang="en-GB" sz="800" b="1" dirty="0">
                <a:latin typeface="Arial" panose="020B0604020202020204" pitchFamily="34" charset="0"/>
                <a:cs typeface="Arial" panose="020B0604020202020204" pitchFamily="34" charset="0"/>
              </a:rPr>
              <a:t>Combination</a:t>
            </a:r>
            <a:r>
              <a:rPr lang="en-GB" sz="800" dirty="0">
                <a:latin typeface="Arial" panose="020B0604020202020204" pitchFamily="34" charset="0"/>
                <a:cs typeface="Arial" panose="020B0604020202020204" pitchFamily="34" charset="0"/>
              </a:rPr>
              <a:t>: Integrating and synthesizing explicit knowledge from various sources creating a consolidated and organised pool of information.</a:t>
            </a:r>
          </a:p>
          <a:p>
            <a:pPr marL="171450" indent="-171450">
              <a:buFont typeface="Arial" panose="020B0604020202020204" pitchFamily="34" charset="0"/>
              <a:buChar char="•"/>
            </a:pPr>
            <a:r>
              <a:rPr lang="en-GB" sz="800" b="1" dirty="0">
                <a:latin typeface="Arial" panose="020B0604020202020204" pitchFamily="34" charset="0"/>
                <a:cs typeface="Arial" panose="020B0604020202020204" pitchFamily="34" charset="0"/>
              </a:rPr>
              <a:t>Internalisation</a:t>
            </a:r>
            <a:r>
              <a:rPr lang="en-GB" sz="800" dirty="0">
                <a:latin typeface="Arial" panose="020B0604020202020204" pitchFamily="34" charset="0"/>
                <a:cs typeface="Arial" panose="020B0604020202020204" pitchFamily="34" charset="0"/>
              </a:rPr>
              <a:t>: Applying acquired explicit knowledge in practical situations, facilitating the individual’s learning and incorporation of insights into personal tacit knowledge.</a:t>
            </a:r>
          </a:p>
          <a:p>
            <a:r>
              <a:rPr lang="en-GB" sz="800" b="1" dirty="0">
                <a:solidFill>
                  <a:srgbClr val="A88000"/>
                </a:solidFill>
                <a:latin typeface="Arial" panose="020B0604020202020204" pitchFamily="34" charset="0"/>
                <a:cs typeface="Arial" panose="020B0604020202020204" pitchFamily="34" charset="0"/>
              </a:rPr>
              <a:t>INTEGRATION</a:t>
            </a:r>
            <a:r>
              <a:rPr lang="en-GB" sz="800" dirty="0">
                <a:latin typeface="Arial" panose="020B0604020202020204" pitchFamily="34" charset="0"/>
                <a:cs typeface="Arial" panose="020B0604020202020204" pitchFamily="34" charset="0"/>
              </a:rPr>
              <a:t>: Amazon uses a combined approach to communication, integrating both traditional and digital methods. Effective communication is crucial for internal operations and knowledge sharing. The company benefits from conventional and digital communication, leveraging smartphones and internet accessibility. Social media platforms create product awareness and run promotions, contributing to Amazon’s operations and increasing profitability.</a:t>
            </a:r>
          </a:p>
          <a:p>
            <a:r>
              <a:rPr lang="en-GB" sz="800" b="1" dirty="0">
                <a:solidFill>
                  <a:srgbClr val="A88000"/>
                </a:solidFill>
                <a:latin typeface="Arial" panose="020B0604020202020204" pitchFamily="34" charset="0"/>
                <a:cs typeface="Arial" panose="020B0604020202020204" pitchFamily="34" charset="0"/>
              </a:rPr>
              <a:t>DIFFERENT STRATEGIES</a:t>
            </a:r>
            <a:r>
              <a:rPr lang="en-GB" sz="800" dirty="0">
                <a:latin typeface="Arial" panose="020B0604020202020204" pitchFamily="34" charset="0"/>
                <a:cs typeface="Arial" panose="020B0604020202020204" pitchFamily="34" charset="0"/>
              </a:rPr>
              <a:t>: Amazon employs different strategies for implementing knowledge management. The “Bottom-Up” approach involves collecting information from grassroots levels, like customer complaints, for decision-making. The “Top-Down” method has management instructing employees to manage knowledge. Amazon uses both to ensure communication. Additionally, the company learns from trial and error, conducting trials to gather information and improve strategies. </a:t>
            </a:r>
          </a:p>
          <a:p>
            <a:r>
              <a:rPr lang="en-GB" sz="800" b="1" dirty="0">
                <a:solidFill>
                  <a:srgbClr val="A88000"/>
                </a:solidFill>
                <a:latin typeface="Arial" panose="020B0604020202020204" pitchFamily="34" charset="0"/>
                <a:cs typeface="Arial" panose="020B0604020202020204" pitchFamily="34" charset="0"/>
              </a:rPr>
              <a:t>ONLINE TRANSACTION PROCESSING (OLTP)</a:t>
            </a:r>
            <a:r>
              <a:rPr lang="en-GB" sz="800" dirty="0">
                <a:solidFill>
                  <a:srgbClr val="A88000"/>
                </a:solidFill>
                <a:latin typeface="Arial" panose="020B0604020202020204" pitchFamily="34" charset="0"/>
                <a:cs typeface="Arial" panose="020B0604020202020204" pitchFamily="34" charset="0"/>
              </a:rPr>
              <a:t>: </a:t>
            </a:r>
            <a:r>
              <a:rPr lang="en-GB" sz="800" dirty="0">
                <a:latin typeface="Arial" panose="020B0604020202020204" pitchFamily="34" charset="0"/>
                <a:cs typeface="Arial" panose="020B0604020202020204" pitchFamily="34" charset="0"/>
              </a:rPr>
              <a:t>Amazon uses a quick and efficient online system to handle things like buying, paying, and updating product availability in real-time. This helps ensure a smooth and fast shopping experience for users on the Amazon website or app. </a:t>
            </a:r>
            <a:r>
              <a:rPr lang="en-GB" sz="800" dirty="0">
                <a:solidFill>
                  <a:srgbClr val="FFC000"/>
                </a:solidFill>
                <a:latin typeface="Arial" panose="020B0604020202020204" pitchFamily="34" charset="0"/>
                <a:cs typeface="Arial" panose="020B0604020202020204" pitchFamily="34" charset="0"/>
              </a:rPr>
              <a:t>                                  </a:t>
            </a:r>
            <a:r>
              <a:rPr lang="en-GB" sz="700" dirty="0">
                <a:latin typeface="Arial" panose="020B0604020202020204" pitchFamily="34" charset="0"/>
                <a:cs typeface="Arial" panose="020B0604020202020204" pitchFamily="34" charset="0"/>
              </a:rPr>
              <a:t>(</a:t>
            </a:r>
            <a:r>
              <a:rPr lang="en-GB" sz="600" dirty="0" err="1">
                <a:latin typeface="Arial" panose="020B0604020202020204" pitchFamily="34" charset="0"/>
                <a:cs typeface="Arial" panose="020B0604020202020204" pitchFamily="34" charset="0"/>
              </a:rPr>
              <a:t>UKessay</a:t>
            </a:r>
            <a:r>
              <a:rPr lang="en-GB" sz="600" dirty="0">
                <a:latin typeface="Arial" panose="020B0604020202020204" pitchFamily="34" charset="0"/>
                <a:cs typeface="Arial" panose="020B0604020202020204" pitchFamily="34" charset="0"/>
              </a:rPr>
              <a:t>)</a:t>
            </a:r>
            <a:endParaRPr lang="en-GB" sz="10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B809E698-8531-D40E-AA55-44C6E2549FD0}"/>
              </a:ext>
            </a:extLst>
          </p:cNvPr>
          <p:cNvSpPr txBox="1"/>
          <p:nvPr/>
        </p:nvSpPr>
        <p:spPr>
          <a:xfrm>
            <a:off x="5215009" y="1906960"/>
            <a:ext cx="5897880" cy="2585323"/>
          </a:xfrm>
          <a:prstGeom prst="rect">
            <a:avLst/>
          </a:prstGeom>
          <a:noFill/>
        </p:spPr>
        <p:txBody>
          <a:bodyPr wrap="square" rtlCol="0">
            <a:spAutoFit/>
          </a:bodyPr>
          <a:lstStyle/>
          <a:p>
            <a:r>
              <a:rPr lang="it-IT" sz="1000" b="1" dirty="0">
                <a:solidFill>
                  <a:schemeClr val="accent2"/>
                </a:solidFill>
                <a:latin typeface="Arial" panose="020B0604020202020204" pitchFamily="34" charset="0"/>
                <a:cs typeface="Arial" panose="020B0604020202020204" pitchFamily="34" charset="0"/>
              </a:rPr>
              <a:t>BENEFITS OF KNOWLEDGE MANAGEMENT TOOLS</a:t>
            </a:r>
          </a:p>
          <a:p>
            <a:r>
              <a:rPr lang="it-IT" sz="800" b="1" dirty="0">
                <a:solidFill>
                  <a:srgbClr val="A88000"/>
                </a:solidFill>
                <a:latin typeface="Arial" panose="020B0604020202020204" pitchFamily="34" charset="0"/>
                <a:cs typeface="Arial" panose="020B0604020202020204" pitchFamily="34" charset="0"/>
              </a:rPr>
              <a:t>FLEXIBILITY</a:t>
            </a:r>
            <a:r>
              <a:rPr lang="it-IT" sz="800" b="1"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Amazon’s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availability</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anytime</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anywhere</a:t>
            </a:r>
            <a:r>
              <a:rPr lang="it-IT" sz="800" dirty="0">
                <a:latin typeface="Arial" panose="020B0604020202020204" pitchFamily="34" charset="0"/>
                <a:cs typeface="Arial" panose="020B0604020202020204" pitchFamily="34" charset="0"/>
              </a:rPr>
              <a:t>, and on </a:t>
            </a:r>
            <a:r>
              <a:rPr lang="it-IT" sz="800" dirty="0" err="1">
                <a:latin typeface="Arial" panose="020B0604020202020204" pitchFamily="34" charset="0"/>
                <a:cs typeface="Arial" panose="020B0604020202020204" pitchFamily="34" charset="0"/>
              </a:rPr>
              <a:t>any</a:t>
            </a:r>
            <a:r>
              <a:rPr lang="it-IT" sz="800" dirty="0">
                <a:latin typeface="Arial" panose="020B0604020202020204" pitchFamily="34" charset="0"/>
                <a:cs typeface="Arial" panose="020B0604020202020204" pitchFamily="34" charset="0"/>
              </a:rPr>
              <a:t> device </a:t>
            </a:r>
            <a:r>
              <a:rPr lang="it-IT" sz="800" dirty="0" err="1">
                <a:latin typeface="Arial" panose="020B0604020202020204" pitchFamily="34" charset="0"/>
                <a:cs typeface="Arial" panose="020B0604020202020204" pitchFamily="34" charset="0"/>
              </a:rPr>
              <a:t>is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crucial</a:t>
            </a:r>
            <a:r>
              <a:rPr lang="it-IT" sz="800" dirty="0">
                <a:latin typeface="Arial" panose="020B0604020202020204" pitchFamily="34" charset="0"/>
                <a:cs typeface="Arial" panose="020B0604020202020204" pitchFamily="34" charset="0"/>
              </a:rPr>
              <a:t> for the </a:t>
            </a:r>
            <a:r>
              <a:rPr lang="it-IT" sz="800" dirty="0" err="1">
                <a:latin typeface="Arial" panose="020B0604020202020204" pitchFamily="34" charset="0"/>
                <a:cs typeface="Arial" panose="020B0604020202020204" pitchFamily="34" charset="0"/>
              </a:rPr>
              <a:t>growing</a:t>
            </a:r>
            <a:r>
              <a:rPr lang="it-IT" sz="800" dirty="0">
                <a:latin typeface="Arial" panose="020B0604020202020204" pitchFamily="34" charset="0"/>
                <a:cs typeface="Arial" panose="020B0604020202020204" pitchFamily="34" charset="0"/>
              </a:rPr>
              <a:t> mobile </a:t>
            </a:r>
            <a:r>
              <a:rPr lang="it-IT" sz="800" dirty="0" err="1">
                <a:latin typeface="Arial" panose="020B0604020202020204" pitchFamily="34" charset="0"/>
                <a:cs typeface="Arial" panose="020B0604020202020204" pitchFamily="34" charset="0"/>
              </a:rPr>
              <a:t>workforce</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especially</a:t>
            </a:r>
            <a:r>
              <a:rPr lang="it-IT" sz="800" dirty="0">
                <a:latin typeface="Arial" panose="020B0604020202020204" pitchFamily="34" charset="0"/>
                <a:cs typeface="Arial" panose="020B0604020202020204" pitchFamily="34" charset="0"/>
              </a:rPr>
              <a:t> millennials, </a:t>
            </a:r>
            <a:r>
              <a:rPr lang="it-IT" sz="800" dirty="0" err="1">
                <a:latin typeface="Arial" panose="020B0604020202020204" pitchFamily="34" charset="0"/>
                <a:cs typeface="Arial" panose="020B0604020202020204" pitchFamily="34" charset="0"/>
              </a:rPr>
              <a:t>who</a:t>
            </a:r>
            <a:r>
              <a:rPr lang="it-IT" sz="800" dirty="0">
                <a:latin typeface="Arial" panose="020B0604020202020204" pitchFamily="34" charset="0"/>
                <a:cs typeface="Arial" panose="020B0604020202020204" pitchFamily="34" charset="0"/>
              </a:rPr>
              <a:t> make up a </a:t>
            </a:r>
            <a:r>
              <a:rPr lang="it-IT" sz="800" dirty="0" err="1">
                <a:latin typeface="Arial" panose="020B0604020202020204" pitchFamily="34" charset="0"/>
                <a:cs typeface="Arial" panose="020B0604020202020204" pitchFamily="34" charset="0"/>
              </a:rPr>
              <a:t>significant</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portion</a:t>
            </a:r>
            <a:r>
              <a:rPr lang="it-IT" sz="800" dirty="0">
                <a:latin typeface="Arial" panose="020B0604020202020204" pitchFamily="34" charset="0"/>
                <a:cs typeface="Arial" panose="020B0604020202020204" pitchFamily="34" charset="0"/>
              </a:rPr>
              <a:t> of the </a:t>
            </a:r>
            <a:r>
              <a:rPr lang="it-IT" sz="800" dirty="0" err="1">
                <a:latin typeface="Arial" panose="020B0604020202020204" pitchFamily="34" charset="0"/>
                <a:cs typeface="Arial" panose="020B0604020202020204" pitchFamily="34" charset="0"/>
              </a:rPr>
              <a:t>workforce</a:t>
            </a:r>
            <a:r>
              <a:rPr lang="it-IT" sz="800" dirty="0">
                <a:latin typeface="Arial" panose="020B0604020202020204" pitchFamily="34" charset="0"/>
                <a:cs typeface="Arial" panose="020B0604020202020204" pitchFamily="34" charset="0"/>
              </a:rPr>
              <a:t>. </a:t>
            </a:r>
            <a:r>
              <a:rPr lang="en-GB" sz="800" dirty="0">
                <a:latin typeface="Arial" panose="020B0604020202020204" pitchFamily="34" charset="0"/>
                <a:cs typeface="Arial" panose="020B0604020202020204" pitchFamily="34" charset="0"/>
              </a:rPr>
              <a:t>This approach caters to flexibility, remote work, and 24/7 access, aligning with changing work habits and user expectations. It also </a:t>
            </a:r>
            <a:r>
              <a:rPr lang="it-IT" sz="800" dirty="0" err="1">
                <a:latin typeface="Arial" panose="020B0604020202020204" pitchFamily="34" charset="0"/>
                <a:cs typeface="Arial" panose="020B0604020202020204" pitchFamily="34" charset="0"/>
              </a:rPr>
              <a:t>emphasises</a:t>
            </a:r>
            <a:r>
              <a:rPr lang="it-IT" sz="800" dirty="0">
                <a:latin typeface="Arial" panose="020B0604020202020204" pitchFamily="34" charset="0"/>
                <a:cs typeface="Arial" panose="020B0604020202020204" pitchFamily="34" charset="0"/>
              </a:rPr>
              <a:t> the </a:t>
            </a:r>
            <a:r>
              <a:rPr lang="it-IT" sz="800" dirty="0" err="1">
                <a:latin typeface="Arial" panose="020B0604020202020204" pitchFamily="34" charset="0"/>
                <a:cs typeface="Arial" panose="020B0604020202020204" pitchFamily="34" charset="0"/>
              </a:rPr>
              <a:t>importance</a:t>
            </a:r>
            <a:r>
              <a:rPr lang="it-IT" sz="800" dirty="0">
                <a:latin typeface="Arial" panose="020B0604020202020204" pitchFamily="34" charset="0"/>
                <a:cs typeface="Arial" panose="020B0604020202020204" pitchFamily="34" charset="0"/>
              </a:rPr>
              <a:t> of user-friendly </a:t>
            </a:r>
            <a:r>
              <a:rPr lang="it-IT" sz="800" dirty="0" err="1">
                <a:latin typeface="Arial" panose="020B0604020202020204" pitchFamily="34" charset="0"/>
                <a:cs typeface="Arial" panose="020B0604020202020204" pitchFamily="34" charset="0"/>
              </a:rPr>
              <a:t>experiences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across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various</a:t>
            </a:r>
            <a:r>
              <a:rPr lang="it-IT" sz="800" dirty="0">
                <a:latin typeface="Arial" panose="020B0604020202020204" pitchFamily="34" charset="0"/>
                <a:cs typeface="Arial" panose="020B0604020202020204" pitchFamily="34" charset="0"/>
              </a:rPr>
              <a:t> devices and highlights the competitive </a:t>
            </a:r>
            <a:r>
              <a:rPr lang="it-IT" sz="800" dirty="0" err="1">
                <a:latin typeface="Arial" panose="020B0604020202020204" pitchFamily="34" charset="0"/>
                <a:cs typeface="Arial" panose="020B0604020202020204" pitchFamily="34" charset="0"/>
              </a:rPr>
              <a:t>advantage</a:t>
            </a:r>
            <a:r>
              <a:rPr lang="it-IT" sz="800" dirty="0">
                <a:latin typeface="Arial" panose="020B0604020202020204" pitchFamily="34" charset="0"/>
                <a:cs typeface="Arial" panose="020B0604020202020204" pitchFamily="34" charset="0"/>
              </a:rPr>
              <a:t> of </a:t>
            </a:r>
            <a:r>
              <a:rPr lang="it-IT" sz="800" dirty="0" err="1">
                <a:latin typeface="Arial" panose="020B0604020202020204" pitchFamily="34" charset="0"/>
                <a:cs typeface="Arial" panose="020B0604020202020204" pitchFamily="34" charset="0"/>
              </a:rPr>
              <a:t>staying</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technologically</a:t>
            </a:r>
            <a:r>
              <a:rPr lang="it-IT" sz="800" dirty="0">
                <a:latin typeface="Arial" panose="020B0604020202020204" pitchFamily="34" charset="0"/>
                <a:cs typeface="Arial" panose="020B0604020202020204" pitchFamily="34" charset="0"/>
              </a:rPr>
              <a:t> innovative.</a:t>
            </a:r>
            <a:endParaRPr lang="it-IT" sz="800" b="1" dirty="0">
              <a:latin typeface="Arial" panose="020B0604020202020204" pitchFamily="34" charset="0"/>
              <a:cs typeface="Arial" panose="020B0604020202020204" pitchFamily="34" charset="0"/>
            </a:endParaRPr>
          </a:p>
          <a:p>
            <a:r>
              <a:rPr lang="it-IT" sz="800" b="1" dirty="0">
                <a:solidFill>
                  <a:srgbClr val="A88000"/>
                </a:solidFill>
                <a:latin typeface="Arial" panose="020B0604020202020204" pitchFamily="34" charset="0"/>
                <a:cs typeface="Arial" panose="020B0604020202020204" pitchFamily="34" charset="0"/>
              </a:rPr>
              <a:t>FACILITATION</a:t>
            </a:r>
            <a:r>
              <a:rPr lang="it-IT" sz="800" b="1"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Amazon’s</a:t>
            </a:r>
            <a:r>
              <a:rPr lang="it-IT" sz="800" dirty="0">
                <a:latin typeface="Arial" panose="020B0604020202020204" pitchFamily="34" charset="0"/>
                <a:cs typeface="Arial" panose="020B0604020202020204" pitchFamily="34" charset="0"/>
              </a:rPr>
              <a:t> easy-to-use online help </a:t>
            </a:r>
            <a:r>
              <a:rPr lang="it-IT" sz="800" dirty="0" err="1">
                <a:latin typeface="Arial" panose="020B0604020202020204" pitchFamily="34" charset="0"/>
                <a:cs typeface="Arial" panose="020B0604020202020204" pitchFamily="34" charset="0"/>
              </a:rPr>
              <a:t>enhances</a:t>
            </a:r>
            <a:r>
              <a:rPr lang="it-IT" sz="800" dirty="0">
                <a:latin typeface="Arial" panose="020B0604020202020204" pitchFamily="34" charset="0"/>
                <a:cs typeface="Arial" panose="020B0604020202020204" pitchFamily="34" charset="0"/>
              </a:rPr>
              <a:t> customer </a:t>
            </a:r>
            <a:r>
              <a:rPr lang="it-IT" sz="800" dirty="0" err="1">
                <a:latin typeface="Arial" panose="020B0604020202020204" pitchFamily="34" charset="0"/>
                <a:cs typeface="Arial" panose="020B0604020202020204" pitchFamily="34" charset="0"/>
              </a:rPr>
              <a:t>satisfaction</a:t>
            </a:r>
            <a:r>
              <a:rPr lang="it-IT" sz="800" dirty="0">
                <a:latin typeface="Arial" panose="020B0604020202020204" pitchFamily="34" charset="0"/>
                <a:cs typeface="Arial" panose="020B0604020202020204" pitchFamily="34" charset="0"/>
              </a:rPr>
              <a:t> and </a:t>
            </a:r>
            <a:r>
              <a:rPr lang="it-IT" sz="800" dirty="0" err="1">
                <a:latin typeface="Arial" panose="020B0604020202020204" pitchFamily="34" charset="0"/>
                <a:cs typeface="Arial" panose="020B0604020202020204" pitchFamily="34" charset="0"/>
              </a:rPr>
              <a:t>reduces</a:t>
            </a:r>
            <a:r>
              <a:rPr lang="it-IT" sz="800" dirty="0">
                <a:latin typeface="Arial" panose="020B0604020202020204" pitchFamily="34" charset="0"/>
                <a:cs typeface="Arial" panose="020B0604020202020204" pitchFamily="34" charset="0"/>
              </a:rPr>
              <a:t> costs. </a:t>
            </a:r>
            <a:r>
              <a:rPr lang="it-IT" sz="800" dirty="0" err="1">
                <a:latin typeface="Arial" panose="020B0604020202020204" pitchFamily="34" charset="0"/>
                <a:cs typeface="Arial" panose="020B0604020202020204" pitchFamily="34" charset="0"/>
              </a:rPr>
              <a:t>It</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emphasises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that</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robust</a:t>
            </a:r>
            <a:r>
              <a:rPr lang="it-IT" sz="800" dirty="0">
                <a:latin typeface="Arial" panose="020B0604020202020204" pitchFamily="34" charset="0"/>
                <a:cs typeface="Arial" panose="020B0604020202020204" pitchFamily="34" charset="0"/>
              </a:rPr>
              <a:t> help </a:t>
            </a:r>
            <a:r>
              <a:rPr lang="it-IT" sz="800" dirty="0" err="1">
                <a:latin typeface="Arial" panose="020B0604020202020204" pitchFamily="34" charset="0"/>
                <a:cs typeface="Arial" panose="020B0604020202020204" pitchFamily="34" charset="0"/>
              </a:rPr>
              <a:t>functions</a:t>
            </a:r>
            <a:r>
              <a:rPr lang="it-IT" sz="800" dirty="0">
                <a:latin typeface="Arial" panose="020B0604020202020204" pitchFamily="34" charset="0"/>
                <a:cs typeface="Arial" panose="020B0604020202020204" pitchFamily="34" charset="0"/>
              </a:rPr>
              <a:t> are a part of knowledge management, and </a:t>
            </a:r>
            <a:r>
              <a:rPr lang="it-IT" sz="800" dirty="0" err="1">
                <a:latin typeface="Arial" panose="020B0604020202020204" pitchFamily="34" charset="0"/>
                <a:cs typeface="Arial" panose="020B0604020202020204" pitchFamily="34" charset="0"/>
              </a:rPr>
              <a:t>vital</a:t>
            </a:r>
            <a:r>
              <a:rPr lang="it-IT" sz="800" dirty="0">
                <a:latin typeface="Arial" panose="020B0604020202020204" pitchFamily="34" charset="0"/>
                <a:cs typeface="Arial" panose="020B0604020202020204" pitchFamily="34" charset="0"/>
              </a:rPr>
              <a:t> for worker </a:t>
            </a:r>
            <a:r>
              <a:rPr lang="it-IT" sz="800" dirty="0" err="1">
                <a:latin typeface="Arial" panose="020B0604020202020204" pitchFamily="34" charset="0"/>
                <a:cs typeface="Arial" panose="020B0604020202020204" pitchFamily="34" charset="0"/>
              </a:rPr>
              <a:t>efficiency</a:t>
            </a:r>
            <a:r>
              <a:rPr lang="it-IT" sz="800" dirty="0">
                <a:latin typeface="Arial" panose="020B0604020202020204" pitchFamily="34" charset="0"/>
                <a:cs typeface="Arial" panose="020B0604020202020204" pitchFamily="34" charset="0"/>
              </a:rPr>
              <a:t>. The </a:t>
            </a:r>
            <a:r>
              <a:rPr lang="it-IT" sz="800" dirty="0" err="1">
                <a:latin typeface="Arial" panose="020B0604020202020204" pitchFamily="34" charset="0"/>
                <a:cs typeface="Arial" panose="020B0604020202020204" pitchFamily="34" charset="0"/>
              </a:rPr>
              <a:t>observation</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suggest</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that</a:t>
            </a:r>
            <a:r>
              <a:rPr lang="it-IT" sz="800" dirty="0">
                <a:latin typeface="Arial" panose="020B0604020202020204" pitchFamily="34" charset="0"/>
                <a:cs typeface="Arial" panose="020B0604020202020204" pitchFamily="34" charset="0"/>
              </a:rPr>
              <a:t> in </a:t>
            </a:r>
            <a:r>
              <a:rPr lang="it-IT" sz="800" dirty="0" err="1">
                <a:latin typeface="Arial" panose="020B0604020202020204" pitchFamily="34" charset="0"/>
                <a:cs typeface="Arial" panose="020B0604020202020204" pitchFamily="34" charset="0"/>
              </a:rPr>
              <a:t>many</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cases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solutions</a:t>
            </a:r>
            <a:r>
              <a:rPr lang="it-IT" sz="800" dirty="0">
                <a:latin typeface="Arial" panose="020B0604020202020204" pitchFamily="34" charset="0"/>
                <a:cs typeface="Arial" panose="020B0604020202020204" pitchFamily="34" charset="0"/>
              </a:rPr>
              <a:t> are </a:t>
            </a:r>
            <a:r>
              <a:rPr lang="it-IT" sz="800" dirty="0" err="1">
                <a:latin typeface="Arial" panose="020B0604020202020204" pitchFamily="34" charset="0"/>
                <a:cs typeface="Arial" panose="020B0604020202020204" pitchFamily="34" charset="0"/>
              </a:rPr>
              <a:t>created</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without</a:t>
            </a:r>
            <a:r>
              <a:rPr lang="it-IT" sz="800" dirty="0">
                <a:latin typeface="Arial" panose="020B0604020202020204" pitchFamily="34" charset="0"/>
                <a:cs typeface="Arial" panose="020B0604020202020204" pitchFamily="34" charset="0"/>
              </a:rPr>
              <a:t> giving due </a:t>
            </a:r>
            <a:r>
              <a:rPr lang="it-IT" sz="800" dirty="0" err="1">
                <a:latin typeface="Arial" panose="020B0604020202020204" pitchFamily="34" charset="0"/>
                <a:cs typeface="Arial" panose="020B0604020202020204" pitchFamily="34" charset="0"/>
              </a:rPr>
              <a:t>attention</a:t>
            </a:r>
            <a:r>
              <a:rPr lang="it-IT" sz="800" dirty="0">
                <a:latin typeface="Arial" panose="020B0604020202020204" pitchFamily="34" charset="0"/>
                <a:cs typeface="Arial" panose="020B0604020202020204" pitchFamily="34" charset="0"/>
              </a:rPr>
              <a:t> to </a:t>
            </a:r>
            <a:r>
              <a:rPr lang="it-IT" sz="800" dirty="0" err="1">
                <a:latin typeface="Arial" panose="020B0604020202020204" pitchFamily="34" charset="0"/>
                <a:cs typeface="Arial" panose="020B0604020202020204" pitchFamily="34" charset="0"/>
              </a:rPr>
              <a:t>providing</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comprehensive</a:t>
            </a:r>
            <a:r>
              <a:rPr lang="it-IT" sz="800" dirty="0">
                <a:latin typeface="Arial" panose="020B0604020202020204" pitchFamily="34" charset="0"/>
                <a:cs typeface="Arial" panose="020B0604020202020204" pitchFamily="34" charset="0"/>
              </a:rPr>
              <a:t> help </a:t>
            </a:r>
            <a:r>
              <a:rPr lang="it-IT" sz="800" dirty="0" err="1">
                <a:latin typeface="Arial" panose="020B0604020202020204" pitchFamily="34" charset="0"/>
                <a:cs typeface="Arial" panose="020B0604020202020204" pitchFamily="34" charset="0"/>
              </a:rPr>
              <a:t>resources</a:t>
            </a:r>
            <a:r>
              <a:rPr lang="it-IT" sz="800" dirty="0">
                <a:latin typeface="Arial" panose="020B0604020202020204" pitchFamily="34" charset="0"/>
                <a:cs typeface="Arial" panose="020B0604020202020204" pitchFamily="34" charset="0"/>
              </a:rPr>
              <a:t>.</a:t>
            </a:r>
            <a:endParaRPr lang="it-IT" sz="800" b="1" dirty="0">
              <a:latin typeface="Arial" panose="020B0604020202020204" pitchFamily="34" charset="0"/>
              <a:cs typeface="Arial" panose="020B0604020202020204" pitchFamily="34" charset="0"/>
            </a:endParaRPr>
          </a:p>
          <a:p>
            <a:r>
              <a:rPr lang="it-IT" sz="800" b="1" dirty="0">
                <a:solidFill>
                  <a:srgbClr val="A88000"/>
                </a:solidFill>
                <a:latin typeface="Arial" panose="020B0604020202020204" pitchFamily="34" charset="0"/>
                <a:cs typeface="Arial" panose="020B0604020202020204" pitchFamily="34" charset="0"/>
              </a:rPr>
              <a:t>FEEDBACK</a:t>
            </a:r>
            <a:r>
              <a:rPr lang="it-IT" sz="800" b="1" dirty="0">
                <a:latin typeface="Arial" panose="020B0604020202020204" pitchFamily="34" charset="0"/>
                <a:cs typeface="Arial" panose="020B0604020202020204" pitchFamily="34" charset="0"/>
              </a:rPr>
              <a:t>: </a:t>
            </a:r>
            <a:r>
              <a:rPr lang="it-IT" sz="800" dirty="0">
                <a:latin typeface="Arial" panose="020B0604020202020204" pitchFamily="34" charset="0"/>
                <a:cs typeface="Arial" panose="020B0604020202020204" pitchFamily="34" charset="0"/>
              </a:rPr>
              <a:t>Amazon </a:t>
            </a:r>
            <a:r>
              <a:rPr lang="it-IT" sz="800" dirty="0" err="1">
                <a:latin typeface="Arial" panose="020B0604020202020204" pitchFamily="34" charset="0"/>
                <a:cs typeface="Arial" panose="020B0604020202020204" pitchFamily="34" charset="0"/>
              </a:rPr>
              <a:t>encourages</a:t>
            </a:r>
            <a:r>
              <a:rPr lang="it-IT" sz="800" dirty="0">
                <a:latin typeface="Arial" panose="020B0604020202020204" pitchFamily="34" charset="0"/>
                <a:cs typeface="Arial" panose="020B0604020202020204" pitchFamily="34" charset="0"/>
              </a:rPr>
              <a:t> and </a:t>
            </a:r>
            <a:r>
              <a:rPr lang="it-IT" sz="800" dirty="0" err="1">
                <a:latin typeface="Arial" panose="020B0604020202020204" pitchFamily="34" charset="0"/>
                <a:cs typeface="Arial" panose="020B0604020202020204" pitchFamily="34" charset="0"/>
              </a:rPr>
              <a:t>values</a:t>
            </a:r>
            <a:r>
              <a:rPr lang="it-IT" sz="800" dirty="0">
                <a:latin typeface="Arial" panose="020B0604020202020204" pitchFamily="34" charset="0"/>
                <a:cs typeface="Arial" panose="020B0604020202020204" pitchFamily="34" charset="0"/>
              </a:rPr>
              <a:t> user feedback on </a:t>
            </a:r>
            <a:r>
              <a:rPr lang="it-IT" sz="800" dirty="0" err="1">
                <a:latin typeface="Arial" panose="020B0604020202020204" pitchFamily="34" charset="0"/>
                <a:cs typeface="Arial" panose="020B0604020202020204" pitchFamily="34" charset="0"/>
              </a:rPr>
              <a:t>its</a:t>
            </a:r>
            <a:r>
              <a:rPr lang="it-IT" sz="800" dirty="0">
                <a:latin typeface="Arial" panose="020B0604020202020204" pitchFamily="34" charset="0"/>
                <a:cs typeface="Arial" panose="020B0604020202020204" pitchFamily="34" charset="0"/>
              </a:rPr>
              <a:t> products </a:t>
            </a:r>
            <a:r>
              <a:rPr lang="it-IT" sz="800" dirty="0" err="1">
                <a:latin typeface="Arial" panose="020B0604020202020204" pitchFamily="34" charset="0"/>
                <a:cs typeface="Arial" panose="020B0604020202020204" pitchFamily="34" charset="0"/>
              </a:rPr>
              <a:t>because</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it</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recognises</a:t>
            </a:r>
            <a:r>
              <a:rPr lang="it-IT" sz="800" dirty="0">
                <a:latin typeface="Arial" panose="020B0604020202020204" pitchFamily="34" charset="0"/>
                <a:cs typeface="Arial" panose="020B0604020202020204" pitchFamily="34" charset="0"/>
              </a:rPr>
              <a:t> the benefits </a:t>
            </a:r>
            <a:r>
              <a:rPr lang="it-IT" sz="800" dirty="0" err="1">
                <a:latin typeface="Arial" panose="020B0604020202020204" pitchFamily="34" charset="0"/>
                <a:cs typeface="Arial" panose="020B0604020202020204" pitchFamily="34" charset="0"/>
              </a:rPr>
              <a:t>it</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brings</a:t>
            </a:r>
            <a:r>
              <a:rPr lang="it-IT" sz="800" dirty="0">
                <a:latin typeface="Arial" panose="020B0604020202020204" pitchFamily="34" charset="0"/>
                <a:cs typeface="Arial" panose="020B0604020202020204" pitchFamily="34" charset="0"/>
              </a:rPr>
              <a:t> by </a:t>
            </a:r>
            <a:r>
              <a:rPr lang="it-IT" sz="800" dirty="0" err="1">
                <a:latin typeface="Arial" panose="020B0604020202020204" pitchFamily="34" charset="0"/>
                <a:cs typeface="Arial" panose="020B0604020202020204" pitchFamily="34" charset="0"/>
              </a:rPr>
              <a:t>displaying</a:t>
            </a:r>
            <a:r>
              <a:rPr lang="it-IT" sz="800" dirty="0">
                <a:latin typeface="Arial" panose="020B0604020202020204" pitchFamily="34" charset="0"/>
                <a:cs typeface="Arial" panose="020B0604020202020204" pitchFamily="34" charset="0"/>
              </a:rPr>
              <a:t> feedback on product pages and </a:t>
            </a:r>
            <a:r>
              <a:rPr lang="it-IT" sz="800" dirty="0" err="1">
                <a:latin typeface="Arial" panose="020B0604020202020204" pitchFamily="34" charset="0"/>
                <a:cs typeface="Arial" panose="020B0604020202020204" pitchFamily="34" charset="0"/>
              </a:rPr>
              <a:t>allowing</a:t>
            </a:r>
            <a:r>
              <a:rPr lang="it-IT" sz="800" dirty="0">
                <a:latin typeface="Arial" panose="020B0604020202020204" pitchFamily="34" charset="0"/>
                <a:cs typeface="Arial" panose="020B0604020202020204" pitchFamily="34" charset="0"/>
              </a:rPr>
              <a:t> users to rate </a:t>
            </a:r>
            <a:r>
              <a:rPr lang="it-IT" sz="800" dirty="0" err="1">
                <a:latin typeface="Arial" panose="020B0604020202020204" pitchFamily="34" charset="0"/>
                <a:cs typeface="Arial" panose="020B0604020202020204" pitchFamily="34" charset="0"/>
              </a:rPr>
              <a:t>reviewers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They</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not</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only</a:t>
            </a:r>
            <a:r>
              <a:rPr lang="it-IT" sz="800" dirty="0">
                <a:latin typeface="Arial" panose="020B0604020202020204" pitchFamily="34" charset="0"/>
                <a:cs typeface="Arial" panose="020B0604020202020204" pitchFamily="34" charset="0"/>
              </a:rPr>
              <a:t> help future customers, </a:t>
            </a:r>
            <a:r>
              <a:rPr lang="it-IT" sz="800" dirty="0" err="1">
                <a:latin typeface="Arial" panose="020B0604020202020204" pitchFamily="34" charset="0"/>
                <a:cs typeface="Arial" panose="020B0604020202020204" pitchFamily="34" charset="0"/>
              </a:rPr>
              <a:t>but</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also</a:t>
            </a:r>
            <a:r>
              <a:rPr lang="it-IT" sz="800" dirty="0">
                <a:latin typeface="Arial" panose="020B0604020202020204" pitchFamily="34" charset="0"/>
                <a:cs typeface="Arial" panose="020B0604020202020204" pitchFamily="34" charset="0"/>
              </a:rPr>
              <a:t> use the information to </a:t>
            </a:r>
            <a:r>
              <a:rPr lang="it-IT" sz="800" dirty="0" err="1">
                <a:latin typeface="Arial" panose="020B0604020202020204" pitchFamily="34" charset="0"/>
                <a:cs typeface="Arial" panose="020B0604020202020204" pitchFamily="34" charset="0"/>
              </a:rPr>
              <a:t>enhance</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its</a:t>
            </a:r>
            <a:r>
              <a:rPr lang="it-IT" sz="800" dirty="0">
                <a:latin typeface="Arial" panose="020B0604020202020204" pitchFamily="34" charset="0"/>
                <a:cs typeface="Arial" panose="020B0604020202020204" pitchFamily="34" charset="0"/>
              </a:rPr>
              <a:t> services and helps product companies </a:t>
            </a:r>
            <a:r>
              <a:rPr lang="it-IT" sz="800" dirty="0" err="1">
                <a:latin typeface="Arial" panose="020B0604020202020204" pitchFamily="34" charset="0"/>
                <a:cs typeface="Arial" panose="020B0604020202020204" pitchFamily="34" charset="0"/>
              </a:rPr>
              <a:t>improve</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their</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offerings</a:t>
            </a:r>
            <a:r>
              <a:rPr lang="it-IT" sz="800" dirty="0">
                <a:latin typeface="Arial" panose="020B0604020202020204" pitchFamily="34" charset="0"/>
                <a:cs typeface="Arial" panose="020B0604020202020204" pitchFamily="34" charset="0"/>
              </a:rPr>
              <a:t>. </a:t>
            </a:r>
            <a:r>
              <a:rPr lang="it-IT" sz="800" b="1" dirty="0">
                <a:latin typeface="Arial" panose="020B0604020202020204" pitchFamily="34" charset="0"/>
                <a:cs typeface="Arial" panose="020B0604020202020204" pitchFamily="34" charset="0"/>
              </a:rPr>
              <a:t> </a:t>
            </a:r>
          </a:p>
          <a:p>
            <a:r>
              <a:rPr lang="it-IT" sz="800" b="1" dirty="0">
                <a:solidFill>
                  <a:srgbClr val="A88000"/>
                </a:solidFill>
                <a:latin typeface="Arial" panose="020B0604020202020204" pitchFamily="34" charset="0"/>
                <a:cs typeface="Arial" panose="020B0604020202020204" pitchFamily="34" charset="0"/>
              </a:rPr>
              <a:t>INTEGRATION</a:t>
            </a:r>
            <a:r>
              <a:rPr lang="it-IT" sz="800" b="1"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Amazon’s</a:t>
            </a:r>
            <a:r>
              <a:rPr lang="it-IT" sz="800" dirty="0">
                <a:latin typeface="Arial" panose="020B0604020202020204" pitchFamily="34" charset="0"/>
                <a:cs typeface="Arial" panose="020B0604020202020204" pitchFamily="34" charset="0"/>
              </a:rPr>
              <a:t> use of a single </a:t>
            </a:r>
            <a:r>
              <a:rPr lang="it-IT" sz="800" dirty="0" err="1">
                <a:latin typeface="Arial" panose="020B0604020202020204" pitchFamily="34" charset="0"/>
                <a:cs typeface="Arial" panose="020B0604020202020204" pitchFamily="34" charset="0"/>
              </a:rPr>
              <a:t>portal</a:t>
            </a:r>
            <a:r>
              <a:rPr lang="it-IT" sz="800" dirty="0">
                <a:latin typeface="Arial" panose="020B0604020202020204" pitchFamily="34" charset="0"/>
                <a:cs typeface="Arial" panose="020B0604020202020204" pitchFamily="34" charset="0"/>
              </a:rPr>
              <a:t> for </a:t>
            </a:r>
            <a:r>
              <a:rPr lang="it-IT" sz="800" dirty="0" err="1">
                <a:latin typeface="Arial" panose="020B0604020202020204" pitchFamily="34" charset="0"/>
                <a:cs typeface="Arial" panose="020B0604020202020204" pitchFamily="34" charset="0"/>
              </a:rPr>
              <a:t>all</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purchases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regardless</a:t>
            </a:r>
            <a:r>
              <a:rPr lang="it-IT" sz="800" dirty="0">
                <a:latin typeface="Arial" panose="020B0604020202020204" pitchFamily="34" charset="0"/>
                <a:cs typeface="Arial" panose="020B0604020202020204" pitchFamily="34" charset="0"/>
              </a:rPr>
              <a:t> of product </a:t>
            </a:r>
            <a:r>
              <a:rPr lang="it-IT" sz="800" dirty="0" err="1">
                <a:latin typeface="Arial" panose="020B0604020202020204" pitchFamily="34" charset="0"/>
                <a:cs typeface="Arial" panose="020B0604020202020204" pitchFamily="34" charset="0"/>
              </a:rPr>
              <a:t>type</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creates</a:t>
            </a:r>
            <a:r>
              <a:rPr lang="it-IT" sz="800" dirty="0">
                <a:latin typeface="Arial" panose="020B0604020202020204" pitchFamily="34" charset="0"/>
                <a:cs typeface="Arial" panose="020B0604020202020204" pitchFamily="34" charset="0"/>
              </a:rPr>
              <a:t> a </a:t>
            </a:r>
            <a:r>
              <a:rPr lang="it-IT" sz="800" dirty="0" err="1">
                <a:latin typeface="Arial" panose="020B0604020202020204" pitchFamily="34" charset="0"/>
                <a:cs typeface="Arial" panose="020B0604020202020204" pitchFamily="34" charset="0"/>
              </a:rPr>
              <a:t>consistent</a:t>
            </a:r>
            <a:r>
              <a:rPr lang="it-IT" sz="800" dirty="0">
                <a:latin typeface="Arial" panose="020B0604020202020204" pitchFamily="34" charset="0"/>
                <a:cs typeface="Arial" panose="020B0604020202020204" pitchFamily="34" charset="0"/>
              </a:rPr>
              <a:t> and </a:t>
            </a:r>
            <a:r>
              <a:rPr lang="it-IT" sz="800" dirty="0" err="1">
                <a:latin typeface="Arial" panose="020B0604020202020204" pitchFamily="34" charset="0"/>
                <a:cs typeface="Arial" panose="020B0604020202020204" pitchFamily="34" charset="0"/>
              </a:rPr>
              <a:t>comfortable</a:t>
            </a:r>
            <a:r>
              <a:rPr lang="it-IT" sz="800" dirty="0">
                <a:latin typeface="Arial" panose="020B0604020202020204" pitchFamily="34" charset="0"/>
                <a:cs typeface="Arial" panose="020B0604020202020204" pitchFamily="34" charset="0"/>
              </a:rPr>
              <a:t> user </a:t>
            </a:r>
            <a:r>
              <a:rPr lang="it-IT" sz="800" dirty="0" err="1">
                <a:latin typeface="Arial" panose="020B0604020202020204" pitchFamily="34" charset="0"/>
                <a:cs typeface="Arial" panose="020B0604020202020204" pitchFamily="34" charset="0"/>
              </a:rPr>
              <a:t>experience</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This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unified</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approach</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means</a:t>
            </a:r>
            <a:r>
              <a:rPr lang="it-IT" sz="800" dirty="0">
                <a:latin typeface="Arial" panose="020B0604020202020204" pitchFamily="34" charset="0"/>
                <a:cs typeface="Arial" panose="020B0604020202020204" pitchFamily="34" charset="0"/>
              </a:rPr>
              <a:t> users </a:t>
            </a:r>
            <a:r>
              <a:rPr lang="it-IT" sz="800" dirty="0" err="1">
                <a:latin typeface="Arial" panose="020B0604020202020204" pitchFamily="34" charset="0"/>
                <a:cs typeface="Arial" panose="020B0604020202020204" pitchFamily="34" charset="0"/>
              </a:rPr>
              <a:t>don’t</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have</a:t>
            </a:r>
            <a:r>
              <a:rPr lang="it-IT" sz="800" dirty="0">
                <a:latin typeface="Arial" panose="020B0604020202020204" pitchFamily="34" charset="0"/>
                <a:cs typeface="Arial" panose="020B0604020202020204" pitchFamily="34" charset="0"/>
              </a:rPr>
              <a:t> to navigate </a:t>
            </a:r>
            <a:r>
              <a:rPr lang="it-IT" sz="800" dirty="0" err="1">
                <a:latin typeface="Arial" panose="020B0604020202020204" pitchFamily="34" charset="0"/>
                <a:cs typeface="Arial" panose="020B0604020202020204" pitchFamily="34" charset="0"/>
              </a:rPr>
              <a:t>different</a:t>
            </a:r>
            <a:r>
              <a:rPr lang="it-IT" sz="800" dirty="0">
                <a:latin typeface="Arial" panose="020B0604020202020204" pitchFamily="34" charset="0"/>
                <a:cs typeface="Arial" panose="020B0604020202020204" pitchFamily="34" charset="0"/>
              </a:rPr>
              <a:t> websites for </a:t>
            </a:r>
            <a:r>
              <a:rPr lang="it-IT" sz="800" dirty="0" err="1">
                <a:latin typeface="Arial" panose="020B0604020202020204" pitchFamily="34" charset="0"/>
                <a:cs typeface="Arial" panose="020B0604020202020204" pitchFamily="34" charset="0"/>
              </a:rPr>
              <a:t>different</a:t>
            </a:r>
            <a:r>
              <a:rPr lang="it-IT" sz="800" dirty="0">
                <a:latin typeface="Arial" panose="020B0604020202020204" pitchFamily="34" charset="0"/>
                <a:cs typeface="Arial" panose="020B0604020202020204" pitchFamily="34" charset="0"/>
              </a:rPr>
              <a:t> products. </a:t>
            </a:r>
            <a:r>
              <a:rPr lang="it-IT" sz="800" dirty="0" err="1">
                <a:latin typeface="Arial" panose="020B0604020202020204" pitchFamily="34" charset="0"/>
                <a:cs typeface="Arial" panose="020B0604020202020204" pitchFamily="34" charset="0"/>
              </a:rPr>
              <a:t>If</a:t>
            </a:r>
            <a:r>
              <a:rPr lang="it-IT" sz="800" dirty="0">
                <a:latin typeface="Arial" panose="020B0604020202020204" pitchFamily="34" charset="0"/>
                <a:cs typeface="Arial" panose="020B0604020202020204" pitchFamily="34" charset="0"/>
              </a:rPr>
              <a:t> Amazon </a:t>
            </a:r>
            <a:r>
              <a:rPr lang="it-IT" sz="800" dirty="0" err="1">
                <a:latin typeface="Arial" panose="020B0604020202020204" pitchFamily="34" charset="0"/>
                <a:cs typeface="Arial" panose="020B0604020202020204" pitchFamily="34" charset="0"/>
              </a:rPr>
              <a:t>had</a:t>
            </a:r>
            <a:r>
              <a:rPr lang="it-IT" sz="800" dirty="0">
                <a:latin typeface="Arial" panose="020B0604020202020204" pitchFamily="34" charset="0"/>
                <a:cs typeface="Arial" panose="020B0604020202020204" pitchFamily="34" charset="0"/>
              </a:rPr>
              <a:t> to separate </a:t>
            </a:r>
            <a:r>
              <a:rPr lang="it-IT" sz="800" dirty="0" err="1">
                <a:latin typeface="Arial" panose="020B0604020202020204" pitchFamily="34" charset="0"/>
                <a:cs typeface="Arial" panose="020B0604020202020204" pitchFamily="34" charset="0"/>
              </a:rPr>
              <a:t>their</a:t>
            </a:r>
            <a:r>
              <a:rPr lang="it-IT" sz="800" dirty="0">
                <a:latin typeface="Arial" panose="020B0604020202020204" pitchFamily="34" charset="0"/>
                <a:cs typeface="Arial" panose="020B0604020202020204" pitchFamily="34" charset="0"/>
              </a:rPr>
              <a:t> website for books and </a:t>
            </a:r>
            <a:r>
              <a:rPr lang="it-IT" sz="800" dirty="0" err="1">
                <a:latin typeface="Arial" panose="020B0604020202020204" pitchFamily="34" charset="0"/>
                <a:cs typeface="Arial" panose="020B0604020202020204" pitchFamily="34" charset="0"/>
              </a:rPr>
              <a:t>electronics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it</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would</a:t>
            </a:r>
            <a:r>
              <a:rPr lang="it-IT" sz="800" dirty="0">
                <a:latin typeface="Arial" panose="020B0604020202020204" pitchFamily="34" charset="0"/>
                <a:cs typeface="Arial" panose="020B0604020202020204" pitchFamily="34" charset="0"/>
              </a:rPr>
              <a:t> be </a:t>
            </a:r>
            <a:r>
              <a:rPr lang="it-IT" sz="800" dirty="0" err="1">
                <a:latin typeface="Arial" panose="020B0604020202020204" pitchFamily="34" charset="0"/>
                <a:cs typeface="Arial" panose="020B0604020202020204" pitchFamily="34" charset="0"/>
              </a:rPr>
              <a:t>confusing</a:t>
            </a:r>
            <a:r>
              <a:rPr lang="it-IT" sz="800" dirty="0">
                <a:latin typeface="Arial" panose="020B0604020202020204" pitchFamily="34" charset="0"/>
                <a:cs typeface="Arial" panose="020B0604020202020204" pitchFamily="34" charset="0"/>
              </a:rPr>
              <a:t> for shoppers.</a:t>
            </a:r>
            <a:endParaRPr lang="it-IT" sz="800" b="1" dirty="0">
              <a:latin typeface="Arial" panose="020B0604020202020204" pitchFamily="34" charset="0"/>
              <a:cs typeface="Arial" panose="020B0604020202020204" pitchFamily="34" charset="0"/>
            </a:endParaRPr>
          </a:p>
          <a:p>
            <a:r>
              <a:rPr lang="it-IT" sz="800" b="1" dirty="0">
                <a:solidFill>
                  <a:srgbClr val="A88000"/>
                </a:solidFill>
                <a:latin typeface="Arial" panose="020B0604020202020204" pitchFamily="34" charset="0"/>
                <a:cs typeface="Arial" panose="020B0604020202020204" pitchFamily="34" charset="0"/>
              </a:rPr>
              <a:t>CUSTOMIZED</a:t>
            </a:r>
            <a:r>
              <a:rPr lang="it-IT" sz="800" b="1"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What</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amazes</a:t>
            </a:r>
            <a:r>
              <a:rPr lang="it-IT" sz="800" dirty="0">
                <a:latin typeface="Arial" panose="020B0604020202020204" pitchFamily="34" charset="0"/>
                <a:cs typeface="Arial" panose="020B0604020202020204" pitchFamily="34" charset="0"/>
              </a:rPr>
              <a:t> Amazon customers </a:t>
            </a:r>
            <a:r>
              <a:rPr lang="it-IT" sz="800" dirty="0" err="1">
                <a:latin typeface="Arial" panose="020B0604020202020204" pitchFamily="34" charset="0"/>
                <a:cs typeface="Arial" panose="020B0604020202020204" pitchFamily="34" charset="0"/>
              </a:rPr>
              <a:t>is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how</a:t>
            </a:r>
            <a:r>
              <a:rPr lang="it-IT" sz="800" dirty="0">
                <a:latin typeface="Arial" panose="020B0604020202020204" pitchFamily="34" charset="0"/>
                <a:cs typeface="Arial" panose="020B0604020202020204" pitchFamily="34" charset="0"/>
              </a:rPr>
              <a:t> the website </a:t>
            </a:r>
            <a:r>
              <a:rPr lang="it-IT" sz="800" dirty="0" err="1">
                <a:latin typeface="Arial" panose="020B0604020202020204" pitchFamily="34" charset="0"/>
                <a:cs typeface="Arial" panose="020B0604020202020204" pitchFamily="34" charset="0"/>
              </a:rPr>
              <a:t>understands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them</a:t>
            </a:r>
            <a:r>
              <a:rPr lang="it-IT" sz="800" dirty="0">
                <a:latin typeface="Arial" panose="020B0604020202020204" pitchFamily="34" charset="0"/>
                <a:cs typeface="Arial" panose="020B0604020202020204" pitchFamily="34" charset="0"/>
              </a:rPr>
              <a:t> so </a:t>
            </a:r>
            <a:r>
              <a:rPr lang="it-IT" sz="800" dirty="0" err="1">
                <a:latin typeface="Arial" panose="020B0604020202020204" pitchFamily="34" charset="0"/>
                <a:cs typeface="Arial" panose="020B0604020202020204" pitchFamily="34" charset="0"/>
              </a:rPr>
              <a:t>well</a:t>
            </a:r>
            <a:r>
              <a:rPr lang="it-IT" sz="800" dirty="0">
                <a:latin typeface="Arial" panose="020B0604020202020204" pitchFamily="34" charset="0"/>
                <a:cs typeface="Arial" panose="020B0604020202020204" pitchFamily="34" charset="0"/>
              </a:rPr>
              <a:t>. The more </a:t>
            </a:r>
            <a:r>
              <a:rPr lang="it-IT" sz="800" dirty="0" err="1">
                <a:latin typeface="Arial" panose="020B0604020202020204" pitchFamily="34" charset="0"/>
                <a:cs typeface="Arial" panose="020B0604020202020204" pitchFamily="34" charset="0"/>
              </a:rPr>
              <a:t>they</a:t>
            </a:r>
            <a:r>
              <a:rPr lang="it-IT" sz="800" dirty="0">
                <a:latin typeface="Arial" panose="020B0604020202020204" pitchFamily="34" charset="0"/>
                <a:cs typeface="Arial" panose="020B0604020202020204" pitchFamily="34" charset="0"/>
              </a:rPr>
              <a:t> use </a:t>
            </a:r>
            <a:r>
              <a:rPr lang="it-IT" sz="800" dirty="0" err="1">
                <a:latin typeface="Arial" panose="020B0604020202020204" pitchFamily="34" charset="0"/>
                <a:cs typeface="Arial" panose="020B0604020202020204" pitchFamily="34" charset="0"/>
              </a:rPr>
              <a:t>it</a:t>
            </a:r>
            <a:r>
              <a:rPr lang="it-IT" sz="800" dirty="0">
                <a:latin typeface="Arial" panose="020B0604020202020204" pitchFamily="34" charset="0"/>
                <a:cs typeface="Arial" panose="020B0604020202020204" pitchFamily="34" charset="0"/>
              </a:rPr>
              <a:t>, the </a:t>
            </a:r>
            <a:r>
              <a:rPr lang="it-IT" sz="800" dirty="0" err="1">
                <a:latin typeface="Arial" panose="020B0604020202020204" pitchFamily="34" charset="0"/>
                <a:cs typeface="Arial" panose="020B0604020202020204" pitchFamily="34" charset="0"/>
              </a:rPr>
              <a:t>better</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they</a:t>
            </a:r>
            <a:r>
              <a:rPr lang="it-IT" sz="800" dirty="0">
                <a:latin typeface="Arial" panose="020B0604020202020204" pitchFamily="34" charset="0"/>
                <a:cs typeface="Arial" panose="020B0604020202020204" pitchFamily="34" charset="0"/>
              </a:rPr>
              <a:t> know </a:t>
            </a:r>
            <a:r>
              <a:rPr lang="it-IT" sz="800" dirty="0" err="1">
                <a:latin typeface="Arial" panose="020B0604020202020204" pitchFamily="34" charset="0"/>
                <a:cs typeface="Arial" panose="020B0604020202020204" pitchFamily="34" charset="0"/>
              </a:rPr>
              <a:t>their</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preferences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It</a:t>
            </a:r>
            <a:r>
              <a:rPr lang="it-IT" sz="800" dirty="0">
                <a:latin typeface="Arial" panose="020B0604020202020204" pitchFamily="34" charset="0"/>
                <a:cs typeface="Arial" panose="020B0604020202020204" pitchFamily="34" charset="0"/>
              </a:rPr>
              <a:t> can </a:t>
            </a:r>
            <a:r>
              <a:rPr lang="it-IT" sz="800" dirty="0" err="1">
                <a:latin typeface="Arial" panose="020B0604020202020204" pitchFamily="34" charset="0"/>
                <a:cs typeface="Arial" panose="020B0604020202020204" pitchFamily="34" charset="0"/>
              </a:rPr>
              <a:t>remind</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them</a:t>
            </a:r>
            <a:r>
              <a:rPr lang="it-IT" sz="800" dirty="0">
                <a:latin typeface="Arial" panose="020B0604020202020204" pitchFamily="34" charset="0"/>
                <a:cs typeface="Arial" panose="020B0604020202020204" pitchFamily="34" charset="0"/>
              </a:rPr>
              <a:t> of </a:t>
            </a:r>
            <a:r>
              <a:rPr lang="it-IT" sz="800" dirty="0" err="1">
                <a:latin typeface="Arial" panose="020B0604020202020204" pitchFamily="34" charset="0"/>
                <a:cs typeface="Arial" panose="020B0604020202020204" pitchFamily="34" charset="0"/>
              </a:rPr>
              <a:t>their</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past</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purchases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suggest</a:t>
            </a:r>
            <a:r>
              <a:rPr lang="it-IT" sz="800" dirty="0">
                <a:latin typeface="Arial" panose="020B0604020202020204" pitchFamily="34" charset="0"/>
                <a:cs typeface="Arial" panose="020B0604020202020204" pitchFamily="34" charset="0"/>
              </a:rPr>
              <a:t> products </a:t>
            </a:r>
            <a:r>
              <a:rPr lang="it-IT" sz="800" dirty="0" err="1">
                <a:latin typeface="Arial" panose="020B0604020202020204" pitchFamily="34" charset="0"/>
                <a:cs typeface="Arial" panose="020B0604020202020204" pitchFamily="34" charset="0"/>
              </a:rPr>
              <a:t>they</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might</a:t>
            </a:r>
            <a:r>
              <a:rPr lang="it-IT" sz="800" dirty="0">
                <a:latin typeface="Arial" panose="020B0604020202020204" pitchFamily="34" charset="0"/>
                <a:cs typeface="Arial" panose="020B0604020202020204" pitchFamily="34" charset="0"/>
              </a:rPr>
              <a:t> be </a:t>
            </a:r>
            <a:r>
              <a:rPr lang="it-IT" sz="800" dirty="0" err="1">
                <a:latin typeface="Arial" panose="020B0604020202020204" pitchFamily="34" charset="0"/>
                <a:cs typeface="Arial" panose="020B0604020202020204" pitchFamily="34" charset="0"/>
              </a:rPr>
              <a:t>interested</a:t>
            </a:r>
            <a:r>
              <a:rPr lang="it-IT" sz="800" dirty="0">
                <a:latin typeface="Arial" panose="020B0604020202020204" pitchFamily="34" charset="0"/>
                <a:cs typeface="Arial" panose="020B0604020202020204" pitchFamily="34" charset="0"/>
              </a:rPr>
              <a:t> in, and </a:t>
            </a:r>
            <a:r>
              <a:rPr lang="it-IT" sz="800" dirty="0" err="1">
                <a:latin typeface="Arial" panose="020B0604020202020204" pitchFamily="34" charset="0"/>
                <a:cs typeface="Arial" panose="020B0604020202020204" pitchFamily="34" charset="0"/>
              </a:rPr>
              <a:t>provide</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additional</a:t>
            </a:r>
            <a:r>
              <a:rPr lang="it-IT" sz="800" dirty="0">
                <a:latin typeface="Arial" panose="020B0604020202020204" pitchFamily="34" charset="0"/>
                <a:cs typeface="Arial" panose="020B0604020202020204" pitchFamily="34" charset="0"/>
              </a:rPr>
              <a:t> information </a:t>
            </a:r>
            <a:r>
              <a:rPr lang="it-IT" sz="800" dirty="0" err="1">
                <a:latin typeface="Arial" panose="020B0604020202020204" pitchFamily="34" charset="0"/>
                <a:cs typeface="Arial" panose="020B0604020202020204" pitchFamily="34" charset="0"/>
              </a:rPr>
              <a:t>they</a:t>
            </a:r>
            <a:r>
              <a:rPr lang="it-IT" sz="800" dirty="0">
                <a:latin typeface="Arial" panose="020B0604020202020204" pitchFamily="34" charset="0"/>
                <a:cs typeface="Arial" panose="020B0604020202020204" pitchFamily="34" charset="0"/>
              </a:rPr>
              <a:t> know </a:t>
            </a:r>
            <a:r>
              <a:rPr lang="it-IT" sz="800" dirty="0" err="1">
                <a:latin typeface="Arial" panose="020B0604020202020204" pitchFamily="34" charset="0"/>
                <a:cs typeface="Arial" panose="020B0604020202020204" pitchFamily="34" charset="0"/>
              </a:rPr>
              <a:t>they’re</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looking</a:t>
            </a:r>
            <a:r>
              <a:rPr lang="it-IT" sz="800" dirty="0">
                <a:latin typeface="Arial" panose="020B0604020202020204" pitchFamily="34" charset="0"/>
                <a:cs typeface="Arial" panose="020B0604020202020204" pitchFamily="34" charset="0"/>
              </a:rPr>
              <a:t> for customers </a:t>
            </a:r>
            <a:r>
              <a:rPr lang="it-IT" sz="800" dirty="0" err="1">
                <a:latin typeface="Arial" panose="020B0604020202020204" pitchFamily="34" charset="0"/>
                <a:cs typeface="Arial" panose="020B0604020202020204" pitchFamily="34" charset="0"/>
              </a:rPr>
              <a:t>willingly</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register</a:t>
            </a:r>
            <a:r>
              <a:rPr lang="it-IT" sz="800" dirty="0">
                <a:latin typeface="Arial" panose="020B0604020202020204" pitchFamily="34" charset="0"/>
                <a:cs typeface="Arial" panose="020B0604020202020204" pitchFamily="34" charset="0"/>
              </a:rPr>
              <a:t> on the site </a:t>
            </a:r>
            <a:r>
              <a:rPr lang="it-IT" sz="800" dirty="0" err="1">
                <a:latin typeface="Arial" panose="020B0604020202020204" pitchFamily="34" charset="0"/>
                <a:cs typeface="Arial" panose="020B0604020202020204" pitchFamily="34" charset="0"/>
              </a:rPr>
              <a:t>because</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they</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see</a:t>
            </a:r>
            <a:r>
              <a:rPr lang="it-IT" sz="800" dirty="0">
                <a:latin typeface="Arial" panose="020B0604020202020204" pitchFamily="34" charset="0"/>
                <a:cs typeface="Arial" panose="020B0604020202020204" pitchFamily="34" charset="0"/>
              </a:rPr>
              <a:t> the </a:t>
            </a:r>
            <a:r>
              <a:rPr lang="it-IT" sz="800" dirty="0" err="1">
                <a:latin typeface="Arial" panose="020B0604020202020204" pitchFamily="34" charset="0"/>
                <a:cs typeface="Arial" panose="020B0604020202020204" pitchFamily="34" charset="0"/>
              </a:rPr>
              <a:t>values</a:t>
            </a:r>
            <a:r>
              <a:rPr lang="it-IT" sz="800" dirty="0">
                <a:latin typeface="Arial" panose="020B0604020202020204" pitchFamily="34" charset="0"/>
                <a:cs typeface="Arial" panose="020B0604020202020204" pitchFamily="34" charset="0"/>
              </a:rPr>
              <a:t> in </a:t>
            </a:r>
            <a:r>
              <a:rPr lang="it-IT" sz="800" dirty="0" err="1">
                <a:latin typeface="Arial" panose="020B0604020202020204" pitchFamily="34" charset="0"/>
                <a:cs typeface="Arial" panose="020B0604020202020204" pitchFamily="34" charset="0"/>
              </a:rPr>
              <a:t>this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personalised</a:t>
            </a:r>
            <a:r>
              <a:rPr lang="it-IT" sz="800" dirty="0">
                <a:latin typeface="Arial" panose="020B0604020202020204" pitchFamily="34" charset="0"/>
                <a:cs typeface="Arial" panose="020B0604020202020204" pitchFamily="34" charset="0"/>
              </a:rPr>
              <a:t> service. </a:t>
            </a:r>
            <a:r>
              <a:rPr lang="it-IT" sz="800" dirty="0" err="1">
                <a:latin typeface="Arial" panose="020B0604020202020204" pitchFamily="34" charset="0"/>
                <a:cs typeface="Arial" panose="020B0604020202020204" pitchFamily="34" charset="0"/>
              </a:rPr>
              <a:t>While</a:t>
            </a:r>
            <a:r>
              <a:rPr lang="it-IT" sz="800" dirty="0">
                <a:latin typeface="Arial" panose="020B0604020202020204" pitchFamily="34" charset="0"/>
                <a:cs typeface="Arial" panose="020B0604020202020204" pitchFamily="34" charset="0"/>
              </a:rPr>
              <a:t> Amazon can </a:t>
            </a:r>
            <a:r>
              <a:rPr lang="it-IT" sz="800" dirty="0" err="1">
                <a:latin typeface="Arial" panose="020B0604020202020204" pitchFamily="34" charset="0"/>
                <a:cs typeface="Arial" panose="020B0604020202020204" pitchFamily="34" charset="0"/>
              </a:rPr>
              <a:t>provide</a:t>
            </a:r>
            <a:r>
              <a:rPr lang="it-IT" sz="800" dirty="0">
                <a:latin typeface="Arial" panose="020B0604020202020204" pitchFamily="34" charset="0"/>
                <a:cs typeface="Arial" panose="020B0604020202020204" pitchFamily="34" charset="0"/>
              </a:rPr>
              <a:t> some </a:t>
            </a:r>
            <a:r>
              <a:rPr lang="it-IT" sz="800" dirty="0" err="1">
                <a:latin typeface="Arial" panose="020B0604020202020204" pitchFamily="34" charset="0"/>
                <a:cs typeface="Arial" panose="020B0604020202020204" pitchFamily="34" charset="0"/>
              </a:rPr>
              <a:t>level</a:t>
            </a:r>
            <a:r>
              <a:rPr lang="it-IT" sz="800" dirty="0">
                <a:latin typeface="Arial" panose="020B0604020202020204" pitchFamily="34" charset="0"/>
                <a:cs typeface="Arial" panose="020B0604020202020204" pitchFamily="34" charset="0"/>
              </a:rPr>
              <a:t> of </a:t>
            </a:r>
            <a:r>
              <a:rPr lang="it-IT" sz="800" dirty="0" err="1">
                <a:latin typeface="Arial" panose="020B0604020202020204" pitchFamily="34" charset="0"/>
                <a:cs typeface="Arial" panose="020B0604020202020204" pitchFamily="34" charset="0"/>
              </a:rPr>
              <a:t>personalization</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without</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registration</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signing</a:t>
            </a:r>
            <a:r>
              <a:rPr lang="it-IT" sz="800" dirty="0">
                <a:latin typeface="Arial" panose="020B0604020202020204" pitchFamily="34" charset="0"/>
                <a:cs typeface="Arial" panose="020B0604020202020204" pitchFamily="34" charset="0"/>
              </a:rPr>
              <a:t> up makes the </a:t>
            </a:r>
            <a:r>
              <a:rPr lang="it-IT" sz="800" dirty="0" err="1">
                <a:latin typeface="Arial" panose="020B0604020202020204" pitchFamily="34" charset="0"/>
                <a:cs typeface="Arial" panose="020B0604020202020204" pitchFamily="34" charset="0"/>
              </a:rPr>
              <a:t>experience</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even</a:t>
            </a:r>
            <a:r>
              <a:rPr lang="it-IT" sz="800" dirty="0">
                <a:latin typeface="Arial" panose="020B0604020202020204" pitchFamily="34" charset="0"/>
                <a:cs typeface="Arial" panose="020B0604020202020204" pitchFamily="34" charset="0"/>
              </a:rPr>
              <a:t> more </a:t>
            </a:r>
            <a:r>
              <a:rPr lang="it-IT" sz="800" dirty="0" err="1">
                <a:latin typeface="Arial" panose="020B0604020202020204" pitchFamily="34" charset="0"/>
                <a:cs typeface="Arial" panose="020B0604020202020204" pitchFamily="34" charset="0"/>
              </a:rPr>
              <a:t>tailored</a:t>
            </a:r>
            <a:r>
              <a:rPr lang="it-IT" sz="800" dirty="0">
                <a:latin typeface="Arial" panose="020B0604020202020204" pitchFamily="34" charset="0"/>
                <a:cs typeface="Arial" panose="020B0604020202020204" pitchFamily="34" charset="0"/>
              </a:rPr>
              <a:t> to the </a:t>
            </a:r>
            <a:r>
              <a:rPr lang="it-IT" sz="800" dirty="0" err="1">
                <a:latin typeface="Arial" panose="020B0604020202020204" pitchFamily="34" charset="0"/>
                <a:cs typeface="Arial" panose="020B0604020202020204" pitchFamily="34" charset="0"/>
              </a:rPr>
              <a:t>person</a:t>
            </a:r>
            <a:r>
              <a:rPr lang="it-IT" sz="800" dirty="0">
                <a:latin typeface="Arial" panose="020B0604020202020204" pitchFamily="34" charset="0"/>
                <a:cs typeface="Arial" panose="020B0604020202020204" pitchFamily="34" charset="0"/>
              </a:rPr>
              <a:t>.                                                                        </a:t>
            </a:r>
          </a:p>
          <a:p>
            <a:r>
              <a:rPr lang="it-IT" sz="700" dirty="0">
                <a:latin typeface="Arial" panose="020B0604020202020204" pitchFamily="34" charset="0"/>
                <a:cs typeface="Arial" panose="020B0604020202020204" pitchFamily="34" charset="0"/>
              </a:rPr>
              <a:t>                                                                                                                                                                             </a:t>
            </a:r>
            <a:r>
              <a:rPr lang="it-IT" sz="600" dirty="0">
                <a:latin typeface="Arial" panose="020B0604020202020204" pitchFamily="34" charset="0"/>
                <a:cs typeface="Arial" panose="020B0604020202020204" pitchFamily="34" charset="0"/>
              </a:rPr>
              <a:t>(Rosenberg; 2014)</a:t>
            </a:r>
            <a:endParaRPr lang="en-GB" sz="900" b="1"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CEA2B32A-669C-53DE-50D2-0A9607D7246B}"/>
              </a:ext>
            </a:extLst>
          </p:cNvPr>
          <p:cNvSpPr txBox="1"/>
          <p:nvPr/>
        </p:nvSpPr>
        <p:spPr>
          <a:xfrm>
            <a:off x="-27551" y="4884359"/>
            <a:ext cx="5163312" cy="1892826"/>
          </a:xfrm>
          <a:prstGeom prst="rect">
            <a:avLst/>
          </a:prstGeom>
          <a:noFill/>
        </p:spPr>
        <p:txBody>
          <a:bodyPr wrap="square" rtlCol="0">
            <a:spAutoFit/>
          </a:bodyPr>
          <a:lstStyle/>
          <a:p>
            <a:r>
              <a:rPr lang="it-IT" sz="1100" b="1" dirty="0">
                <a:solidFill>
                  <a:schemeClr val="accent2"/>
                </a:solidFill>
                <a:latin typeface="Arial" panose="020B0604020202020204" pitchFamily="34" charset="0"/>
                <a:cs typeface="Arial" panose="020B0604020202020204" pitchFamily="34" charset="0"/>
              </a:rPr>
              <a:t>RECOMMENDATIONS &amp; CONCLUSIONS</a:t>
            </a:r>
          </a:p>
          <a:p>
            <a:r>
              <a:rPr lang="it-IT" sz="800" dirty="0">
                <a:latin typeface="Arial" panose="020B0604020202020204" pitchFamily="34" charset="0"/>
                <a:cs typeface="Arial" panose="020B0604020202020204" pitchFamily="34" charset="0"/>
              </a:rPr>
              <a:t>The </a:t>
            </a:r>
            <a:r>
              <a:rPr lang="it-IT" sz="800" dirty="0" err="1">
                <a:latin typeface="Arial" panose="020B0604020202020204" pitchFamily="34" charset="0"/>
                <a:cs typeface="Arial" panose="020B0604020202020204" pitchFamily="34" charset="0"/>
              </a:rPr>
              <a:t>recommendations</a:t>
            </a:r>
            <a:r>
              <a:rPr lang="it-IT" sz="800" dirty="0">
                <a:latin typeface="Arial" panose="020B0604020202020204" pitchFamily="34" charset="0"/>
                <a:cs typeface="Arial" panose="020B0604020202020204" pitchFamily="34" charset="0"/>
              </a:rPr>
              <a:t> I </a:t>
            </a:r>
            <a:r>
              <a:rPr lang="it-IT" sz="800" dirty="0" err="1">
                <a:latin typeface="Arial" panose="020B0604020202020204" pitchFamily="34" charset="0"/>
                <a:cs typeface="Arial" panose="020B0604020202020204" pitchFamily="34" charset="0"/>
              </a:rPr>
              <a:t>have</a:t>
            </a:r>
            <a:r>
              <a:rPr lang="it-IT" sz="800" dirty="0">
                <a:latin typeface="Arial" panose="020B0604020202020204" pitchFamily="34" charset="0"/>
                <a:cs typeface="Arial" panose="020B0604020202020204" pitchFamily="34" charset="0"/>
              </a:rPr>
              <a:t> for Amazon are to </a:t>
            </a:r>
            <a:r>
              <a:rPr lang="it-IT" sz="800" dirty="0" err="1">
                <a:latin typeface="Arial" panose="020B0604020202020204" pitchFamily="34" charset="0"/>
                <a:cs typeface="Arial" panose="020B0604020202020204" pitchFamily="34" charset="0"/>
              </a:rPr>
              <a:t>implement</a:t>
            </a:r>
            <a:r>
              <a:rPr lang="it-IT" sz="800" dirty="0">
                <a:latin typeface="Arial" panose="020B0604020202020204" pitchFamily="34" charset="0"/>
                <a:cs typeface="Arial" panose="020B0604020202020204" pitchFamily="34" charset="0"/>
              </a:rPr>
              <a:t> more </a:t>
            </a:r>
            <a:r>
              <a:rPr lang="it-IT" sz="800" dirty="0" err="1">
                <a:latin typeface="Arial" panose="020B0604020202020204" pitchFamily="34" charset="0"/>
                <a:cs typeface="Arial" panose="020B0604020202020204" pitchFamily="34" charset="0"/>
              </a:rPr>
              <a:t>Artificial</a:t>
            </a:r>
            <a:r>
              <a:rPr lang="it-IT" sz="800" dirty="0">
                <a:latin typeface="Arial" panose="020B0604020202020204" pitchFamily="34" charset="0"/>
                <a:cs typeface="Arial" panose="020B0604020202020204" pitchFamily="34" charset="0"/>
              </a:rPr>
              <a:t> intelligence, for </a:t>
            </a:r>
            <a:r>
              <a:rPr lang="it-IT" sz="800" dirty="0" err="1">
                <a:latin typeface="Arial" panose="020B0604020202020204" pitchFamily="34" charset="0"/>
                <a:cs typeface="Arial" panose="020B0604020202020204" pitchFamily="34" charset="0"/>
              </a:rPr>
              <a:t>example</a:t>
            </a:r>
            <a:r>
              <a:rPr lang="it-IT" sz="800" dirty="0">
                <a:latin typeface="Arial" panose="020B0604020202020204" pitchFamily="34" charset="0"/>
                <a:cs typeface="Arial" panose="020B0604020202020204" pitchFamily="34" charset="0"/>
              </a:rPr>
              <a:t>:</a:t>
            </a:r>
          </a:p>
          <a:p>
            <a:r>
              <a:rPr lang="it-IT" sz="800" b="1" dirty="0" err="1">
                <a:solidFill>
                  <a:srgbClr val="A88000"/>
                </a:solidFill>
                <a:latin typeface="Arial" panose="020B0604020202020204" pitchFamily="34" charset="0"/>
                <a:cs typeface="Arial" panose="020B0604020202020204" pitchFamily="34" charset="0"/>
              </a:rPr>
              <a:t>Automated</a:t>
            </a:r>
            <a:r>
              <a:rPr lang="it-IT" sz="800" b="1" dirty="0">
                <a:solidFill>
                  <a:srgbClr val="A88000"/>
                </a:solidFill>
                <a:latin typeface="Arial" panose="020B0604020202020204" pitchFamily="34" charset="0"/>
                <a:cs typeface="Arial" panose="020B0604020202020204" pitchFamily="34" charset="0"/>
              </a:rPr>
              <a:t> customer support with Chatbots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If</a:t>
            </a:r>
            <a:r>
              <a:rPr lang="it-IT" sz="800" dirty="0">
                <a:latin typeface="Arial" panose="020B0604020202020204" pitchFamily="34" charset="0"/>
                <a:cs typeface="Arial" panose="020B0604020202020204" pitchFamily="34" charset="0"/>
              </a:rPr>
              <a:t> no one </a:t>
            </a:r>
            <a:r>
              <a:rPr lang="it-IT" sz="800" dirty="0" err="1">
                <a:latin typeface="Arial" panose="020B0604020202020204" pitchFamily="34" charset="0"/>
                <a:cs typeface="Arial" panose="020B0604020202020204" pitchFamily="34" charset="0"/>
              </a:rPr>
              <a:t>is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available</a:t>
            </a:r>
            <a:r>
              <a:rPr lang="it-IT" sz="800" dirty="0">
                <a:latin typeface="Arial" panose="020B0604020202020204" pitchFamily="34" charset="0"/>
                <a:cs typeface="Arial" panose="020B0604020202020204" pitchFamily="34" charset="0"/>
              </a:rPr>
              <a:t> to talk to in the customer service, </a:t>
            </a:r>
            <a:r>
              <a:rPr lang="it-IT" sz="800" dirty="0" err="1">
                <a:latin typeface="Arial" panose="020B0604020202020204" pitchFamily="34" charset="0"/>
                <a:cs typeface="Arial" panose="020B0604020202020204" pitchFamily="34" charset="0"/>
              </a:rPr>
              <a:t>you</a:t>
            </a:r>
            <a:r>
              <a:rPr lang="it-IT" sz="800" dirty="0">
                <a:latin typeface="Arial" panose="020B0604020202020204" pitchFamily="34" charset="0"/>
                <a:cs typeface="Arial" panose="020B0604020202020204" pitchFamily="34" charset="0"/>
              </a:rPr>
              <a:t> can chat with the bot to help </a:t>
            </a:r>
            <a:r>
              <a:rPr lang="it-IT" sz="800" dirty="0" err="1">
                <a:latin typeface="Arial" panose="020B0604020202020204" pitchFamily="34" charset="0"/>
                <a:cs typeface="Arial" panose="020B0604020202020204" pitchFamily="34" charset="0"/>
              </a:rPr>
              <a:t>you</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find</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solutions</a:t>
            </a:r>
            <a:r>
              <a:rPr lang="it-IT" sz="800" dirty="0">
                <a:latin typeface="Arial" panose="020B0604020202020204" pitchFamily="34" charset="0"/>
                <a:cs typeface="Arial" panose="020B0604020202020204" pitchFamily="34" charset="0"/>
              </a:rPr>
              <a:t> for </a:t>
            </a:r>
            <a:r>
              <a:rPr lang="it-IT" sz="800" dirty="0" err="1">
                <a:latin typeface="Arial" panose="020B0604020202020204" pitchFamily="34" charset="0"/>
                <a:cs typeface="Arial" panose="020B0604020202020204" pitchFamily="34" charset="0"/>
              </a:rPr>
              <a:t>your</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enquiries</a:t>
            </a:r>
            <a:r>
              <a:rPr lang="it-IT" sz="800" dirty="0">
                <a:latin typeface="Arial" panose="020B0604020202020204" pitchFamily="34" charset="0"/>
                <a:cs typeface="Arial" panose="020B0604020202020204" pitchFamily="34" charset="0"/>
              </a:rPr>
              <a:t>.</a:t>
            </a:r>
          </a:p>
          <a:p>
            <a:r>
              <a:rPr lang="it-IT" sz="800" b="1" dirty="0">
                <a:solidFill>
                  <a:srgbClr val="A88000"/>
                </a:solidFill>
                <a:latin typeface="Arial" panose="020B0604020202020204" pitchFamily="34" charset="0"/>
                <a:cs typeface="Arial" panose="020B0604020202020204" pitchFamily="34" charset="0"/>
              </a:rPr>
              <a:t>Dynamic Pricing Strategies</a:t>
            </a:r>
            <a:r>
              <a:rPr lang="it-IT" sz="800" dirty="0">
                <a:latin typeface="Arial" panose="020B0604020202020204" pitchFamily="34" charset="0"/>
                <a:cs typeface="Arial" panose="020B0604020202020204" pitchFamily="34" charset="0"/>
              </a:rPr>
              <a:t>:: With the help of AI, Amazon </a:t>
            </a:r>
            <a:r>
              <a:rPr lang="it-IT" sz="800" dirty="0" err="1">
                <a:latin typeface="Arial" panose="020B0604020202020204" pitchFamily="34" charset="0"/>
                <a:cs typeface="Arial" panose="020B0604020202020204" pitchFamily="34" charset="0"/>
              </a:rPr>
              <a:t>will</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adjust</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their</a:t>
            </a:r>
            <a:r>
              <a:rPr lang="it-IT" sz="800" dirty="0">
                <a:latin typeface="Arial" panose="020B0604020202020204" pitchFamily="34" charset="0"/>
                <a:cs typeface="Arial" panose="020B0604020202020204" pitchFamily="34" charset="0"/>
              </a:rPr>
              <a:t> prices </a:t>
            </a:r>
            <a:r>
              <a:rPr lang="it-IT" sz="800" dirty="0" err="1">
                <a:latin typeface="Arial" panose="020B0604020202020204" pitchFamily="34" charset="0"/>
                <a:cs typeface="Arial" panose="020B0604020202020204" pitchFamily="34" charset="0"/>
              </a:rPr>
              <a:t>based</a:t>
            </a:r>
            <a:r>
              <a:rPr lang="it-IT" sz="800" dirty="0">
                <a:latin typeface="Arial" panose="020B0604020202020204" pitchFamily="34" charset="0"/>
                <a:cs typeface="Arial" panose="020B0604020202020204" pitchFamily="34" charset="0"/>
              </a:rPr>
              <a:t> on the prices </a:t>
            </a:r>
            <a:r>
              <a:rPr lang="it-IT" sz="800" dirty="0" err="1">
                <a:latin typeface="Arial" panose="020B0604020202020204" pitchFamily="34" charset="0"/>
                <a:cs typeface="Arial" panose="020B0604020202020204" pitchFamily="34" charset="0"/>
              </a:rPr>
              <a:t>you</a:t>
            </a:r>
            <a:r>
              <a:rPr lang="it-IT" sz="800" dirty="0">
                <a:latin typeface="Arial" panose="020B0604020202020204" pitchFamily="34" charset="0"/>
                <a:cs typeface="Arial" panose="020B0604020202020204" pitchFamily="34" charset="0"/>
              </a:rPr>
              <a:t> can </a:t>
            </a:r>
            <a:r>
              <a:rPr lang="it-IT" sz="800" dirty="0" err="1">
                <a:latin typeface="Arial" panose="020B0604020202020204" pitchFamily="34" charset="0"/>
                <a:cs typeface="Arial" panose="020B0604020202020204" pitchFamily="34" charset="0"/>
              </a:rPr>
              <a:t>find</a:t>
            </a:r>
            <a:r>
              <a:rPr lang="it-IT" sz="800" dirty="0">
                <a:latin typeface="Arial" panose="020B0604020202020204" pitchFamily="34" charset="0"/>
                <a:cs typeface="Arial" panose="020B0604020202020204" pitchFamily="34" charset="0"/>
              </a:rPr>
              <a:t> in </a:t>
            </a:r>
            <a:r>
              <a:rPr lang="it-IT" sz="800" dirty="0" err="1">
                <a:latin typeface="Arial" panose="020B0604020202020204" pitchFamily="34" charset="0"/>
                <a:cs typeface="Arial" panose="020B0604020202020204" pitchFamily="34" charset="0"/>
              </a:rPr>
              <a:t>other</a:t>
            </a:r>
            <a:r>
              <a:rPr lang="it-IT" sz="800" dirty="0">
                <a:latin typeface="Arial" panose="020B0604020202020204" pitchFamily="34" charset="0"/>
                <a:cs typeface="Arial" panose="020B0604020202020204" pitchFamily="34" charset="0"/>
              </a:rPr>
              <a:t> stores, </a:t>
            </a:r>
            <a:r>
              <a:rPr lang="it-IT" sz="800" dirty="0" err="1">
                <a:latin typeface="Arial" panose="020B0604020202020204" pitchFamily="34" charset="0"/>
                <a:cs typeface="Arial" panose="020B0604020202020204" pitchFamily="34" charset="0"/>
              </a:rPr>
              <a:t>this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will</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let</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them</a:t>
            </a:r>
            <a:r>
              <a:rPr lang="it-IT" sz="800" dirty="0">
                <a:latin typeface="Arial" panose="020B0604020202020204" pitchFamily="34" charset="0"/>
                <a:cs typeface="Arial" panose="020B0604020202020204" pitchFamily="34" charset="0"/>
              </a:rPr>
              <a:t> be more competitive and </a:t>
            </a:r>
            <a:r>
              <a:rPr lang="it-IT" sz="800" dirty="0" err="1">
                <a:latin typeface="Arial" panose="020B0604020202020204" pitchFamily="34" charset="0"/>
                <a:cs typeface="Arial" panose="020B0604020202020204" pitchFamily="34" charset="0"/>
              </a:rPr>
              <a:t>maximize</a:t>
            </a:r>
            <a:r>
              <a:rPr lang="it-IT" sz="800" dirty="0">
                <a:latin typeface="Arial" panose="020B0604020202020204" pitchFamily="34" charset="0"/>
                <a:cs typeface="Arial" panose="020B0604020202020204" pitchFamily="34" charset="0"/>
              </a:rPr>
              <a:t> profit. </a:t>
            </a:r>
          </a:p>
          <a:p>
            <a:r>
              <a:rPr lang="it-IT" sz="800" b="1" dirty="0">
                <a:solidFill>
                  <a:srgbClr val="A88000"/>
                </a:solidFill>
                <a:latin typeface="Arial" panose="020B0604020202020204" pitchFamily="34" charset="0"/>
                <a:cs typeface="Arial" panose="020B0604020202020204" pitchFamily="34" charset="0"/>
              </a:rPr>
              <a:t>Visual </a:t>
            </a:r>
            <a:r>
              <a:rPr lang="it-IT" sz="800" b="1" dirty="0" err="1">
                <a:solidFill>
                  <a:srgbClr val="A88000"/>
                </a:solidFill>
                <a:latin typeface="Arial" panose="020B0604020202020204" pitchFamily="34" charset="0"/>
                <a:cs typeface="Arial" panose="020B0604020202020204" pitchFamily="34" charset="0"/>
              </a:rPr>
              <a:t>Search</a:t>
            </a:r>
            <a:r>
              <a:rPr lang="it-IT" sz="800" b="1" dirty="0">
                <a:solidFill>
                  <a:srgbClr val="A88000"/>
                </a:solidFill>
                <a:latin typeface="Arial" panose="020B0604020202020204" pitchFamily="34" charset="0"/>
                <a:cs typeface="Arial" panose="020B0604020202020204" pitchFamily="34" charset="0"/>
              </a:rPr>
              <a:t> for </a:t>
            </a:r>
            <a:r>
              <a:rPr lang="it-IT" sz="800" b="1" dirty="0" err="1">
                <a:solidFill>
                  <a:srgbClr val="A88000"/>
                </a:solidFill>
                <a:latin typeface="Arial" panose="020B0604020202020204" pitchFamily="34" charset="0"/>
                <a:cs typeface="Arial" panose="020B0604020202020204" pitchFamily="34" charset="0"/>
              </a:rPr>
              <a:t>Enhanced</a:t>
            </a:r>
            <a:r>
              <a:rPr lang="it-IT" sz="800" b="1" dirty="0">
                <a:solidFill>
                  <a:srgbClr val="A88000"/>
                </a:solidFill>
                <a:latin typeface="Arial" panose="020B0604020202020204" pitchFamily="34" charset="0"/>
                <a:cs typeface="Arial" panose="020B0604020202020204" pitchFamily="34" charset="0"/>
              </a:rPr>
              <a:t> Shopping Experience</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let</a:t>
            </a:r>
            <a:r>
              <a:rPr lang="it-IT" sz="800" dirty="0">
                <a:latin typeface="Arial" panose="020B0604020202020204" pitchFamily="34" charset="0"/>
                <a:cs typeface="Arial" panose="020B0604020202020204" pitchFamily="34" charset="0"/>
              </a:rPr>
              <a:t> the customers </a:t>
            </a:r>
            <a:r>
              <a:rPr lang="it-IT" sz="800" dirty="0" err="1">
                <a:latin typeface="Arial" panose="020B0604020202020204" pitchFamily="34" charset="0"/>
                <a:cs typeface="Arial" panose="020B0604020202020204" pitchFamily="34" charset="0"/>
              </a:rPr>
              <a:t>search</a:t>
            </a:r>
            <a:r>
              <a:rPr lang="it-IT" sz="800" dirty="0">
                <a:latin typeface="Arial" panose="020B0604020202020204" pitchFamily="34" charset="0"/>
                <a:cs typeface="Arial" panose="020B0604020202020204" pitchFamily="34" charset="0"/>
              </a:rPr>
              <a:t> for a product by an image </a:t>
            </a:r>
            <a:r>
              <a:rPr lang="it-IT" sz="800" dirty="0" err="1">
                <a:latin typeface="Arial" panose="020B0604020202020204" pitchFamily="34" charset="0"/>
                <a:cs typeface="Arial" panose="020B0604020202020204" pitchFamily="34" charset="0"/>
              </a:rPr>
              <a:t>if</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they</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don’t</a:t>
            </a:r>
            <a:r>
              <a:rPr lang="it-IT" sz="800" dirty="0">
                <a:latin typeface="Arial" panose="020B0604020202020204" pitchFamily="34" charset="0"/>
                <a:cs typeface="Arial" panose="020B0604020202020204" pitchFamily="34" charset="0"/>
              </a:rPr>
              <a:t> know the name of </a:t>
            </a:r>
            <a:r>
              <a:rPr lang="it-IT" sz="800" dirty="0" err="1">
                <a:latin typeface="Arial" panose="020B0604020202020204" pitchFamily="34" charset="0"/>
                <a:cs typeface="Arial" panose="020B0604020202020204" pitchFamily="34" charset="0"/>
              </a:rPr>
              <a:t>it</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This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will</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increase</a:t>
            </a:r>
            <a:r>
              <a:rPr lang="it-IT" sz="800" dirty="0">
                <a:latin typeface="Arial" panose="020B0604020202020204" pitchFamily="34" charset="0"/>
                <a:cs typeface="Arial" panose="020B0604020202020204" pitchFamily="34" charset="0"/>
              </a:rPr>
              <a:t> the chance of </a:t>
            </a:r>
            <a:r>
              <a:rPr lang="it-IT" sz="800" dirty="0" err="1">
                <a:latin typeface="Arial" panose="020B0604020202020204" pitchFamily="34" charset="0"/>
                <a:cs typeface="Arial" panose="020B0604020202020204" pitchFamily="34" charset="0"/>
              </a:rPr>
              <a:t>letting</a:t>
            </a:r>
            <a:r>
              <a:rPr lang="it-IT" sz="800" dirty="0">
                <a:latin typeface="Arial" panose="020B0604020202020204" pitchFamily="34" charset="0"/>
                <a:cs typeface="Arial" panose="020B0604020202020204" pitchFamily="34" charset="0"/>
              </a:rPr>
              <a:t> the customers </a:t>
            </a:r>
            <a:r>
              <a:rPr lang="it-IT" sz="800" dirty="0" err="1">
                <a:latin typeface="Arial" panose="020B0604020202020204" pitchFamily="34" charset="0"/>
                <a:cs typeface="Arial" panose="020B0604020202020204" pitchFamily="34" charset="0"/>
              </a:rPr>
              <a:t>purchase</a:t>
            </a:r>
            <a:r>
              <a:rPr lang="it-IT" sz="800" dirty="0">
                <a:latin typeface="Arial" panose="020B0604020202020204" pitchFamily="34" charset="0"/>
                <a:cs typeface="Arial" panose="020B0604020202020204" pitchFamily="34" charset="0"/>
              </a:rPr>
              <a:t> from </a:t>
            </a:r>
            <a:r>
              <a:rPr lang="it-IT" sz="800" dirty="0" err="1">
                <a:latin typeface="Arial" panose="020B0604020202020204" pitchFamily="34" charset="0"/>
                <a:cs typeface="Arial" panose="020B0604020202020204" pitchFamily="34" charset="0"/>
              </a:rPr>
              <a:t>them</a:t>
            </a:r>
            <a:r>
              <a:rPr lang="it-IT" sz="800" dirty="0">
                <a:latin typeface="Arial" panose="020B0604020202020204" pitchFamily="34" charset="0"/>
                <a:cs typeface="Arial" panose="020B0604020202020204" pitchFamily="34" charset="0"/>
              </a:rPr>
              <a:t>.</a:t>
            </a:r>
          </a:p>
          <a:p>
            <a:r>
              <a:rPr lang="it-IT" sz="800" b="1" dirty="0" err="1">
                <a:solidFill>
                  <a:srgbClr val="A88000"/>
                </a:solidFill>
                <a:latin typeface="Arial" panose="020B0604020202020204" pitchFamily="34" charset="0"/>
                <a:cs typeface="Arial" panose="020B0604020202020204" pitchFamily="34" charset="0"/>
              </a:rPr>
              <a:t>Fraud</a:t>
            </a:r>
            <a:r>
              <a:rPr lang="it-IT" sz="800" b="1" dirty="0">
                <a:solidFill>
                  <a:srgbClr val="A88000"/>
                </a:solidFill>
                <a:latin typeface="Arial" panose="020B0604020202020204" pitchFamily="34" charset="0"/>
                <a:cs typeface="Arial" panose="020B0604020202020204" pitchFamily="34" charset="0"/>
              </a:rPr>
              <a:t> </a:t>
            </a:r>
            <a:r>
              <a:rPr lang="it-IT" sz="800" b="1" dirty="0" err="1">
                <a:solidFill>
                  <a:srgbClr val="A88000"/>
                </a:solidFill>
                <a:latin typeface="Arial" panose="020B0604020202020204" pitchFamily="34" charset="0"/>
                <a:cs typeface="Arial" panose="020B0604020202020204" pitchFamily="34" charset="0"/>
              </a:rPr>
              <a:t>Detection</a:t>
            </a:r>
            <a:r>
              <a:rPr lang="it-IT" sz="800" b="1" dirty="0">
                <a:solidFill>
                  <a:srgbClr val="A88000"/>
                </a:solidFill>
                <a:latin typeface="Arial" panose="020B0604020202020204" pitchFamily="34" charset="0"/>
                <a:cs typeface="Arial" panose="020B0604020202020204" pitchFamily="34" charset="0"/>
              </a:rPr>
              <a:t> and </a:t>
            </a:r>
            <a:r>
              <a:rPr lang="it-IT" sz="800" b="1" dirty="0" err="1">
                <a:solidFill>
                  <a:srgbClr val="A88000"/>
                </a:solidFill>
                <a:latin typeface="Arial" panose="020B0604020202020204" pitchFamily="34" charset="0"/>
                <a:cs typeface="Arial" panose="020B0604020202020204" pitchFamily="34" charset="0"/>
              </a:rPr>
              <a:t>Prevention</a:t>
            </a:r>
            <a:r>
              <a:rPr lang="it-IT" sz="800" dirty="0">
                <a:latin typeface="Arial" panose="020B0604020202020204" pitchFamily="34" charset="0"/>
                <a:cs typeface="Arial" panose="020B0604020202020204" pitchFamily="34" charset="0"/>
              </a:rPr>
              <a:t>: to </a:t>
            </a:r>
            <a:r>
              <a:rPr lang="it-IT" sz="800" dirty="0" err="1">
                <a:latin typeface="Arial" panose="020B0604020202020204" pitchFamily="34" charset="0"/>
                <a:cs typeface="Arial" panose="020B0604020202020204" pitchFamily="34" charset="0"/>
              </a:rPr>
              <a:t>identify</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scammers</a:t>
            </a:r>
            <a:r>
              <a:rPr lang="it-IT" sz="800" dirty="0">
                <a:latin typeface="Arial" panose="020B0604020202020204" pitchFamily="34" charset="0"/>
                <a:cs typeface="Arial" panose="020B0604020202020204" pitchFamily="34" charset="0"/>
              </a:rPr>
              <a:t> and </a:t>
            </a:r>
            <a:r>
              <a:rPr lang="it-IT" sz="800" dirty="0" err="1">
                <a:latin typeface="Arial" panose="020B0604020202020204" pitchFamily="34" charset="0"/>
                <a:cs typeface="Arial" panose="020B0604020202020204" pitchFamily="34" charset="0"/>
              </a:rPr>
              <a:t>protect</a:t>
            </a:r>
            <a:r>
              <a:rPr lang="it-IT" sz="800" dirty="0">
                <a:latin typeface="Arial" panose="020B0604020202020204" pitchFamily="34" charset="0"/>
                <a:cs typeface="Arial" panose="020B0604020202020204" pitchFamily="34" charset="0"/>
              </a:rPr>
              <a:t> customers from </a:t>
            </a:r>
            <a:r>
              <a:rPr lang="it-IT" sz="800" dirty="0" err="1">
                <a:latin typeface="Arial" panose="020B0604020202020204" pitchFamily="34" charset="0"/>
                <a:cs typeface="Arial" panose="020B0604020202020204" pitchFamily="34" charset="0"/>
              </a:rPr>
              <a:t>being</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scammed</a:t>
            </a:r>
            <a:r>
              <a:rPr lang="it-IT" sz="800" dirty="0">
                <a:latin typeface="Arial" panose="020B0604020202020204" pitchFamily="34" charset="0"/>
                <a:cs typeface="Arial" panose="020B0604020202020204" pitchFamily="34" charset="0"/>
              </a:rPr>
              <a:t> and to </a:t>
            </a:r>
            <a:r>
              <a:rPr lang="it-IT" sz="800" dirty="0" err="1">
                <a:latin typeface="Arial" panose="020B0604020202020204" pitchFamily="34" charset="0"/>
                <a:cs typeface="Arial" panose="020B0604020202020204" pitchFamily="34" charset="0"/>
              </a:rPr>
              <a:t>safeguard</a:t>
            </a:r>
            <a:r>
              <a:rPr lang="it-IT" sz="800" dirty="0">
                <a:latin typeface="Arial" panose="020B0604020202020204" pitchFamily="34" charset="0"/>
                <a:cs typeface="Arial" panose="020B0604020202020204" pitchFamily="34" charset="0"/>
              </a:rPr>
              <a:t> Amazon and </a:t>
            </a:r>
            <a:r>
              <a:rPr lang="it-IT" sz="800" dirty="0" err="1">
                <a:latin typeface="Arial" panose="020B0604020202020204" pitchFamily="34" charset="0"/>
                <a:cs typeface="Arial" panose="020B0604020202020204" pitchFamily="34" charset="0"/>
              </a:rPr>
              <a:t>customer’s</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interests</a:t>
            </a:r>
            <a:r>
              <a:rPr lang="it-IT" sz="800" dirty="0">
                <a:latin typeface="Arial" panose="020B0604020202020204" pitchFamily="34" charset="0"/>
                <a:cs typeface="Arial" panose="020B0604020202020204" pitchFamily="34" charset="0"/>
              </a:rPr>
              <a:t>. </a:t>
            </a:r>
          </a:p>
          <a:p>
            <a:r>
              <a:rPr lang="it-IT" sz="800" dirty="0" err="1">
                <a:latin typeface="Arial" panose="020B0604020202020204" pitchFamily="34" charset="0"/>
                <a:cs typeface="Arial" panose="020B0604020202020204" pitchFamily="34" charset="0"/>
              </a:rPr>
              <a:t>These</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recommendations</a:t>
            </a:r>
            <a:r>
              <a:rPr lang="it-IT" sz="800" dirty="0">
                <a:latin typeface="Arial" panose="020B0604020202020204" pitchFamily="34" charset="0"/>
                <a:cs typeface="Arial" panose="020B0604020202020204" pitchFamily="34" charset="0"/>
              </a:rPr>
              <a:t> I </a:t>
            </a:r>
            <a:r>
              <a:rPr lang="it-IT" sz="800" dirty="0" err="1">
                <a:latin typeface="Arial" panose="020B0604020202020204" pitchFamily="34" charset="0"/>
                <a:cs typeface="Arial" panose="020B0604020202020204" pitchFamily="34" charset="0"/>
              </a:rPr>
              <a:t>gave</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will</a:t>
            </a:r>
            <a:r>
              <a:rPr lang="it-IT" sz="800" dirty="0">
                <a:latin typeface="Arial" panose="020B0604020202020204" pitchFamily="34" charset="0"/>
                <a:cs typeface="Arial" panose="020B0604020202020204" pitchFamily="34" charset="0"/>
              </a:rPr>
              <a:t> help Amazon to </a:t>
            </a:r>
            <a:r>
              <a:rPr lang="it-IT" sz="800" dirty="0" err="1">
                <a:latin typeface="Arial" panose="020B0604020202020204" pitchFamily="34" charset="0"/>
                <a:cs typeface="Arial" panose="020B0604020202020204" pitchFamily="34" charset="0"/>
              </a:rPr>
              <a:t>improve</a:t>
            </a:r>
            <a:r>
              <a:rPr lang="it-IT" sz="800" dirty="0">
                <a:latin typeface="Arial" panose="020B0604020202020204" pitchFamily="34" charset="0"/>
                <a:cs typeface="Arial" panose="020B0604020202020204" pitchFamily="34" charset="0"/>
              </a:rPr>
              <a:t> in Knowledge Management </a:t>
            </a:r>
            <a:r>
              <a:rPr lang="it-IT" sz="800" dirty="0" err="1">
                <a:latin typeface="Arial" panose="020B0604020202020204" pitchFamily="34" charset="0"/>
                <a:cs typeface="Arial" panose="020B0604020202020204" pitchFamily="34" charset="0"/>
              </a:rPr>
              <a:t>because</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Artificial</a:t>
            </a:r>
            <a:r>
              <a:rPr lang="it-IT" sz="800" dirty="0">
                <a:latin typeface="Arial" panose="020B0604020202020204" pitchFamily="34" charset="0"/>
                <a:cs typeface="Arial" panose="020B0604020202020204" pitchFamily="34" charset="0"/>
              </a:rPr>
              <a:t> Intelligence </a:t>
            </a:r>
            <a:r>
              <a:rPr lang="it-IT" sz="800" dirty="0" err="1">
                <a:latin typeface="Arial" panose="020B0604020202020204" pitchFamily="34" charset="0"/>
                <a:cs typeface="Arial" panose="020B0604020202020204" pitchFamily="34" charset="0"/>
              </a:rPr>
              <a:t>is</a:t>
            </a:r>
            <a:r>
              <a:rPr lang="it-IT" sz="800" dirty="0">
                <a:latin typeface="Arial" panose="020B0604020202020204" pitchFamily="34" charset="0"/>
                <a:cs typeface="Arial" panose="020B0604020202020204" pitchFamily="34" charset="0"/>
              </a:rPr>
              <a:t> the future and </a:t>
            </a:r>
            <a:r>
              <a:rPr lang="it-IT" sz="800" dirty="0" err="1">
                <a:latin typeface="Arial" panose="020B0604020202020204" pitchFamily="34" charset="0"/>
                <a:cs typeface="Arial" panose="020B0604020202020204" pitchFamily="34" charset="0"/>
              </a:rPr>
              <a:t>will</a:t>
            </a:r>
            <a:r>
              <a:rPr lang="it-IT" sz="800" dirty="0">
                <a:latin typeface="Arial" panose="020B0604020202020204" pitchFamily="34" charset="0"/>
                <a:cs typeface="Arial" panose="020B0604020202020204" pitchFamily="34" charset="0"/>
              </a:rPr>
              <a:t> help </a:t>
            </a:r>
            <a:r>
              <a:rPr lang="it-IT" sz="800" dirty="0" err="1">
                <a:latin typeface="Arial" panose="020B0604020202020204" pitchFamily="34" charset="0"/>
                <a:cs typeface="Arial" panose="020B0604020202020204" pitchFamily="34" charset="0"/>
              </a:rPr>
              <a:t>us</a:t>
            </a:r>
            <a:r>
              <a:rPr lang="it-IT" sz="800" dirty="0">
                <a:latin typeface="Arial" panose="020B0604020202020204" pitchFamily="34" charset="0"/>
                <a:cs typeface="Arial" panose="020B0604020202020204" pitchFamily="34" charset="0"/>
              </a:rPr>
              <a:t> more and more like smartphones </a:t>
            </a:r>
            <a:r>
              <a:rPr lang="it-IT" sz="800" dirty="0" err="1">
                <a:latin typeface="Arial" panose="020B0604020202020204" pitchFamily="34" charset="0"/>
                <a:cs typeface="Arial" panose="020B0604020202020204" pitchFamily="34" charset="0"/>
              </a:rPr>
              <a:t>did</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when</a:t>
            </a:r>
            <a:r>
              <a:rPr lang="it-IT" sz="800" dirty="0">
                <a:latin typeface="Arial" panose="020B0604020202020204" pitchFamily="34" charset="0"/>
                <a:cs typeface="Arial" panose="020B0604020202020204" pitchFamily="34" charset="0"/>
              </a:rPr>
              <a:t> </a:t>
            </a:r>
            <a:r>
              <a:rPr lang="it-IT" sz="800" dirty="0" err="1">
                <a:latin typeface="Arial" panose="020B0604020202020204" pitchFamily="34" charset="0"/>
                <a:cs typeface="Arial" panose="020B0604020202020204" pitchFamily="34" charset="0"/>
              </a:rPr>
              <a:t>they</a:t>
            </a:r>
            <a:r>
              <a:rPr lang="it-IT" sz="800" dirty="0">
                <a:latin typeface="Arial" panose="020B0604020202020204" pitchFamily="34" charset="0"/>
                <a:cs typeface="Arial" panose="020B0604020202020204" pitchFamily="34" charset="0"/>
              </a:rPr>
              <a:t> first </a:t>
            </a:r>
            <a:r>
              <a:rPr lang="it-IT" sz="800" dirty="0" err="1">
                <a:latin typeface="Arial" panose="020B0604020202020204" pitchFamily="34" charset="0"/>
                <a:cs typeface="Arial" panose="020B0604020202020204" pitchFamily="34" charset="0"/>
              </a:rPr>
              <a:t>came</a:t>
            </a:r>
            <a:r>
              <a:rPr lang="it-IT" sz="800" dirty="0">
                <a:latin typeface="Arial" panose="020B0604020202020204" pitchFamily="34" charset="0"/>
                <a:cs typeface="Arial" panose="020B0604020202020204" pitchFamily="34" charset="0"/>
              </a:rPr>
              <a:t> out.    </a:t>
            </a:r>
          </a:p>
          <a:p>
            <a:endParaRPr lang="en-GB" dirty="0"/>
          </a:p>
        </p:txBody>
      </p:sp>
      <p:sp>
        <p:nvSpPr>
          <p:cNvPr id="16" name="TextBox 15">
            <a:extLst>
              <a:ext uri="{FF2B5EF4-FFF2-40B4-BE49-F238E27FC236}">
                <a16:creationId xmlns:a16="http://schemas.microsoft.com/office/drawing/2014/main" id="{475E3E6F-18BD-DEF6-78D2-70EA73EE4A00}"/>
              </a:ext>
            </a:extLst>
          </p:cNvPr>
          <p:cNvSpPr txBox="1"/>
          <p:nvPr/>
        </p:nvSpPr>
        <p:spPr>
          <a:xfrm>
            <a:off x="5242560" y="4451932"/>
            <a:ext cx="6949440" cy="1523494"/>
          </a:xfrm>
          <a:prstGeom prst="rect">
            <a:avLst/>
          </a:prstGeom>
          <a:noFill/>
        </p:spPr>
        <p:txBody>
          <a:bodyPr wrap="square" rtlCol="0">
            <a:spAutoFit/>
          </a:bodyPr>
          <a:lstStyle/>
          <a:p>
            <a:r>
              <a:rPr lang="it-IT" sz="1000" b="1" dirty="0">
                <a:solidFill>
                  <a:schemeClr val="accent2"/>
                </a:solidFill>
                <a:latin typeface="Arial" panose="020B0604020202020204" pitchFamily="34" charset="0"/>
                <a:cs typeface="Arial" panose="020B0604020202020204" pitchFamily="34" charset="0"/>
              </a:rPr>
              <a:t>REFERENCE: </a:t>
            </a:r>
          </a:p>
          <a:p>
            <a:pPr marL="0" marR="0" lvl="0" indent="0" algn="l" defTabSz="2159996" rtl="0" eaLnBrk="1" fontAlgn="auto" latinLnBrk="0" hangingPunct="1">
              <a:lnSpc>
                <a:spcPct val="90000"/>
              </a:lnSpc>
              <a:spcBef>
                <a:spcPts val="0"/>
              </a:spcBef>
              <a:spcAft>
                <a:spcPts val="0"/>
              </a:spcAft>
              <a:buClr>
                <a:srgbClr val="1CADE4"/>
              </a:buClr>
              <a:buSzPct val="100000"/>
              <a:buFont typeface="Tw Cen MT" panose="020B0602020104020603" pitchFamily="34" charset="0"/>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Indeed Career Guide. (n.d.). What is Knowledge Management and Why Is It Important? [online] Available at: </a:t>
            </a:r>
            <a:r>
              <a:rPr kumimoji="0" lang="en-US" sz="800" b="0" i="0" u="none" strike="noStrike" kern="1200" cap="none" spc="0" normalizeH="0" baseline="0" noProof="0" dirty="0">
                <a:ln>
                  <a:noFill/>
                </a:ln>
                <a:solidFill>
                  <a:srgbClr val="A88000"/>
                </a:solidFill>
                <a:effectLst/>
                <a:uLnTx/>
                <a:uFillTx/>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https://www.indeed.com/career-advice/career-development/what-is-knowledge-management</a:t>
            </a:r>
            <a:r>
              <a:rPr kumimoji="0" lang="en-US" sz="800" b="0" i="0" u="none" strike="noStrike" kern="1200" cap="none" spc="0" normalizeH="0" baseline="0" noProof="0" dirty="0">
                <a:ln>
                  <a:noFill/>
                </a:ln>
                <a:solidFill>
                  <a:srgbClr val="A88000"/>
                </a:solidFill>
                <a:effectLst/>
                <a:uLnTx/>
                <a:uFillTx/>
                <a:latin typeface="Arial" panose="020B0604020202020204" pitchFamily="34" charset="0"/>
                <a:cs typeface="Arial" panose="020B0604020202020204" pitchFamily="34" charset="0"/>
              </a:rPr>
              <a:t>.  </a:t>
            </a:r>
            <a:r>
              <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(2/12/2023)</a:t>
            </a:r>
            <a:endParaRPr kumimoji="0" lang="en-US" sz="800" b="0" i="0" u="none" strike="noStrike" kern="1200" cap="none" spc="0" normalizeH="0" baseline="0" noProof="0" dirty="0">
              <a:ln>
                <a:noFill/>
              </a:ln>
              <a:solidFill>
                <a:srgbClr val="A88000"/>
              </a:solidFill>
              <a:effectLst/>
              <a:uLnTx/>
              <a:uFillTx/>
              <a:latin typeface="Arial" panose="020B0604020202020204" pitchFamily="34" charset="0"/>
              <a:cs typeface="Arial" panose="020B0604020202020204" pitchFamily="34" charset="0"/>
            </a:endParaRPr>
          </a:p>
          <a:p>
            <a:pPr marL="0" marR="0" lvl="0" indent="0" algn="l" defTabSz="2159996" rtl="0" eaLnBrk="1" fontAlgn="auto" latinLnBrk="0" hangingPunct="1">
              <a:lnSpc>
                <a:spcPct val="90000"/>
              </a:lnSpc>
              <a:spcBef>
                <a:spcPts val="0"/>
              </a:spcBef>
              <a:spcAft>
                <a:spcPts val="0"/>
              </a:spcAft>
              <a:buClr>
                <a:srgbClr val="1CADE4"/>
              </a:buClr>
              <a:buSzPct val="100000"/>
              <a:buFont typeface="Tw Cen MT" panose="020B0602020104020603" pitchFamily="34" charset="0"/>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Ivoryresearch.com. (n.d.). Report on Knowledge Management at Amazon Inc | Ivory Research. [online] Available at: </a:t>
            </a:r>
            <a:r>
              <a:rPr kumimoji="0" lang="en-US" sz="800" b="0" i="0" u="none" strike="noStrike" kern="1200" cap="none" spc="0" normalizeH="0" baseline="0" noProof="0" dirty="0">
                <a:ln>
                  <a:noFill/>
                </a:ln>
                <a:solidFill>
                  <a:srgbClr val="A88000"/>
                </a:solidFill>
                <a:effectLst/>
                <a:uLnTx/>
                <a:uFillTx/>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https://www.ivoryresearch.com/samples/report-on-knowledge-management-at-amazon-inc/</a:t>
            </a:r>
            <a:r>
              <a:rPr kumimoji="0" lang="en-US" sz="800" b="0" i="0" u="none" strike="noStrike" kern="1200" cap="none" spc="0" normalizeH="0" baseline="0" noProof="0" dirty="0">
                <a:ln>
                  <a:noFill/>
                </a:ln>
                <a:solidFill>
                  <a:srgbClr val="A88000"/>
                </a:solidFill>
                <a:effectLst/>
                <a:uLnTx/>
                <a:uFillTx/>
                <a:latin typeface="Arial" panose="020B0604020202020204" pitchFamily="34" charset="0"/>
                <a:cs typeface="Arial" panose="020B0604020202020204" pitchFamily="34" charset="0"/>
              </a:rPr>
              <a:t>.  </a:t>
            </a:r>
            <a:r>
              <a:rPr kumimoji="0" lang="en-US" sz="800" i="0" u="none" strike="noStrike" kern="1200" cap="none" spc="0" normalizeH="0" baseline="0" noProof="0" dirty="0">
                <a:ln>
                  <a:noFill/>
                </a:ln>
                <a:effectLst/>
                <a:uLnTx/>
                <a:uFillTx/>
                <a:latin typeface="Arial" panose="020B0604020202020204" pitchFamily="34" charset="0"/>
                <a:cs typeface="Arial" panose="020B0604020202020204" pitchFamily="34" charset="0"/>
              </a:rPr>
              <a:t>(Access Date: 30/11/2023)</a:t>
            </a:r>
          </a:p>
          <a:p>
            <a:pPr marL="0" marR="0" lvl="0" indent="0" algn="l" defTabSz="2159996" rtl="0" eaLnBrk="1" fontAlgn="auto" latinLnBrk="0" hangingPunct="1">
              <a:lnSpc>
                <a:spcPct val="90000"/>
              </a:lnSpc>
              <a:spcBef>
                <a:spcPts val="0"/>
              </a:spcBef>
              <a:spcAft>
                <a:spcPts val="0"/>
              </a:spcAft>
              <a:buClr>
                <a:srgbClr val="1CADE4"/>
              </a:buClr>
              <a:buSzPct val="100000"/>
              <a:buFont typeface="Tw Cen MT" panose="020B0602020104020603" pitchFamily="34" charset="0"/>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Rosenberg, M. (2014). The Knowledge Management Genius of Amazon.com: Learning Solutions | The Learning Guild. [online] www.learningguild.com. Available at: </a:t>
            </a:r>
            <a:r>
              <a:rPr kumimoji="0" lang="en-US" sz="800" b="0" i="0" u="none" strike="noStrike" kern="1200" cap="none" spc="0" normalizeH="0" baseline="0" noProof="0" dirty="0">
                <a:ln>
                  <a:noFill/>
                </a:ln>
                <a:solidFill>
                  <a:srgbClr val="A88000"/>
                </a:solidFill>
                <a:effectLst/>
                <a:uLnTx/>
                <a:uFillTx/>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https://www.learningguild.com/articles/1480/the-knowledge-management-genius-of-amazoncom/</a:t>
            </a:r>
            <a:r>
              <a:rPr kumimoji="0" lang="en-US" sz="800" b="0" i="0" u="none" strike="noStrike" kern="1200" cap="none" spc="0" normalizeH="0" baseline="0" noProof="0" dirty="0">
                <a:ln>
                  <a:noFill/>
                </a:ln>
                <a:solidFill>
                  <a:srgbClr val="A88000"/>
                </a:solidFill>
                <a:effectLst/>
                <a:uLnTx/>
                <a:uFillTx/>
                <a:latin typeface="Arial" panose="020B0604020202020204" pitchFamily="34" charset="0"/>
                <a:cs typeface="Arial" panose="020B0604020202020204" pitchFamily="34" charset="0"/>
              </a:rPr>
              <a:t>. </a:t>
            </a:r>
            <a:r>
              <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(Access Date: 28/11/2023)</a:t>
            </a:r>
            <a:endParaRPr kumimoji="0" lang="en-US" sz="800" b="0" i="0" u="none" strike="noStrike" kern="1200" cap="none" spc="0" normalizeH="0" baseline="0" noProof="0" dirty="0">
              <a:ln>
                <a:noFill/>
              </a:ln>
              <a:solidFill>
                <a:srgbClr val="A88000"/>
              </a:solidFill>
              <a:effectLst/>
              <a:uLnTx/>
              <a:uFillTx/>
              <a:latin typeface="Arial" panose="020B0604020202020204" pitchFamily="34" charset="0"/>
              <a:cs typeface="Arial" panose="020B0604020202020204" pitchFamily="34" charset="0"/>
            </a:endParaRPr>
          </a:p>
          <a:p>
            <a:pPr marL="0" marR="0" lvl="0" indent="0" algn="l" defTabSz="2159996" rtl="0" eaLnBrk="1" fontAlgn="auto" latinLnBrk="0" hangingPunct="1">
              <a:lnSpc>
                <a:spcPct val="90000"/>
              </a:lnSpc>
              <a:spcBef>
                <a:spcPts val="0"/>
              </a:spcBef>
              <a:spcAft>
                <a:spcPts val="0"/>
              </a:spcAft>
              <a:buClr>
                <a:srgbClr val="1CADE4"/>
              </a:buClr>
              <a:buSzPct val="100000"/>
              <a:buFont typeface="Tw Cen MT" panose="020B0602020104020603" pitchFamily="34" charset="0"/>
              <a:buNone/>
              <a:tabLst/>
              <a:defRPr/>
            </a:pPr>
            <a:r>
              <a:rPr kumimoji="0" lang="en-US" sz="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UKessays.com. (n.d.). Amazon.com is a multinational ecommerce company. [online] Available at</a:t>
            </a:r>
            <a:r>
              <a:rPr kumimoji="0" lang="en-US" sz="800" b="0" i="0" u="none" strike="noStrike" kern="1200" cap="none" spc="0" normalizeH="0" baseline="0" noProof="0" dirty="0">
                <a:ln>
                  <a:noFill/>
                </a:ln>
                <a:solidFill>
                  <a:srgbClr val="A88000"/>
                </a:solidFill>
                <a:effectLst/>
                <a:uLnTx/>
                <a:uFillTx/>
                <a:latin typeface="Arial" panose="020B0604020202020204" pitchFamily="34" charset="0"/>
                <a:cs typeface="Arial" panose="020B0604020202020204" pitchFamily="34" charset="0"/>
              </a:rPr>
              <a:t>: </a:t>
            </a:r>
            <a:r>
              <a:rPr kumimoji="0" lang="en-US" sz="800" b="0" i="0" u="none" strike="noStrike" kern="1200" cap="none" spc="0" normalizeH="0" baseline="0" noProof="0" dirty="0">
                <a:ln>
                  <a:noFill/>
                </a:ln>
                <a:solidFill>
                  <a:srgbClr val="A88000"/>
                </a:solidFill>
                <a:effectLst/>
                <a:uLnTx/>
                <a:uFillTx/>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https://www.ukessays.com/essays/information-systems/amazon-com-is-a-multinational-ecommerce-company.php#:~:text=Amazon%20uses%20TPS%20(Transaction%20Processing</a:t>
            </a:r>
            <a:r>
              <a:rPr kumimoji="0" lang="en-US" sz="800" b="0" i="0" u="none" strike="noStrike" kern="1200" cap="none" spc="0" normalizeH="0" baseline="0" noProof="0" dirty="0">
                <a:ln>
                  <a:noFill/>
                </a:ln>
                <a:solidFill>
                  <a:srgbClr val="FFC000"/>
                </a:solidFill>
                <a:effectLst/>
                <a:uLnTx/>
                <a:uFillTx/>
                <a:latin typeface="Arial" panose="020B0604020202020204" pitchFamily="34" charset="0"/>
                <a:cs typeface="Arial" panose="020B0604020202020204" pitchFamily="34" charset="0"/>
              </a:rPr>
              <a:t>. </a:t>
            </a:r>
            <a:r>
              <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(Access Date: 1/12/2023)</a:t>
            </a:r>
          </a:p>
          <a:p>
            <a:endParaRPr lang="en-GB" sz="1100" b="1" dirty="0">
              <a:solidFill>
                <a:schemeClr val="accent2"/>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16924086-5156-F478-267F-FB7C73224AA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765108" y="1159815"/>
            <a:ext cx="912214" cy="652176"/>
          </a:xfrm>
          <a:prstGeom prst="rect">
            <a:avLst/>
          </a:prstGeom>
        </p:spPr>
      </p:pic>
      <p:pic>
        <p:nvPicPr>
          <p:cNvPr id="10" name="Picture 9" descr="A group of people working on a machine&#10;&#10;Description automatically generated">
            <a:extLst>
              <a:ext uri="{FF2B5EF4-FFF2-40B4-BE49-F238E27FC236}">
                <a16:creationId xmlns:a16="http://schemas.microsoft.com/office/drawing/2014/main" id="{4CF8F669-4EFF-AEDA-4740-A4A49E2256F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878428" y="1406226"/>
            <a:ext cx="778969" cy="405765"/>
          </a:xfrm>
          <a:prstGeom prst="rect">
            <a:avLst/>
          </a:prstGeom>
        </p:spPr>
      </p:pic>
      <p:pic>
        <p:nvPicPr>
          <p:cNvPr id="12" name="Picture 11" descr="A black and orange logo&#10;&#10;Description automatically generated">
            <a:extLst>
              <a:ext uri="{FF2B5EF4-FFF2-40B4-BE49-F238E27FC236}">
                <a16:creationId xmlns:a16="http://schemas.microsoft.com/office/drawing/2014/main" id="{08CD30FC-321E-1203-9F6A-F5BD3910404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784210" y="5747388"/>
            <a:ext cx="2381526" cy="1029797"/>
          </a:xfrm>
          <a:prstGeom prst="rect">
            <a:avLst/>
          </a:prstGeom>
        </p:spPr>
      </p:pic>
    </p:spTree>
    <p:extLst>
      <p:ext uri="{BB962C8B-B14F-4D97-AF65-F5344CB8AC3E}">
        <p14:creationId xmlns:p14="http://schemas.microsoft.com/office/powerpoint/2010/main" val="3985581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1483</TotalTime>
  <Words>1121</Words>
  <Application>Microsoft Office PowerPoint</Application>
  <PresentationFormat>Widescreen</PresentationFormat>
  <Paragraphs>40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Tw Cen MT</vt:lpstr>
      <vt:lpstr>Tw Cen MT Condensed</vt:lpstr>
      <vt:lpstr>Wingdings 3</vt:lpstr>
      <vt:lpstr>Integral</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APPLE</dc:title>
  <dc:creator>Ahmed Khaled Shaban Abdelgawwa Atalla (2022999)</dc:creator>
  <cp:lastModifiedBy>Ahmed Khaled Shaban Abdelgawwa Atalla (2022999)</cp:lastModifiedBy>
  <cp:revision>8</cp:revision>
  <dcterms:created xsi:type="dcterms:W3CDTF">2023-11-18T21:37:48Z</dcterms:created>
  <dcterms:modified xsi:type="dcterms:W3CDTF">2023-12-07T15:23:56Z</dcterms:modified>
</cp:coreProperties>
</file>