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8"/>
  </p:notesMasterIdLst>
  <p:handoutMasterIdLst>
    <p:handoutMasterId r:id="rId29"/>
  </p:handoutMasterIdLst>
  <p:sldIdLst>
    <p:sldId id="363" r:id="rId2"/>
    <p:sldId id="367" r:id="rId3"/>
    <p:sldId id="395" r:id="rId4"/>
    <p:sldId id="399" r:id="rId5"/>
    <p:sldId id="368" r:id="rId6"/>
    <p:sldId id="391" r:id="rId7"/>
    <p:sldId id="396" r:id="rId8"/>
    <p:sldId id="398" r:id="rId9"/>
    <p:sldId id="397" r:id="rId10"/>
    <p:sldId id="392" r:id="rId11"/>
    <p:sldId id="393" r:id="rId12"/>
    <p:sldId id="372" r:id="rId13"/>
    <p:sldId id="394" r:id="rId14"/>
    <p:sldId id="401" r:id="rId15"/>
    <p:sldId id="400" r:id="rId16"/>
    <p:sldId id="402" r:id="rId17"/>
    <p:sldId id="406" r:id="rId18"/>
    <p:sldId id="407" r:id="rId19"/>
    <p:sldId id="403" r:id="rId20"/>
    <p:sldId id="404" r:id="rId21"/>
    <p:sldId id="405" r:id="rId22"/>
    <p:sldId id="409" r:id="rId23"/>
    <p:sldId id="410" r:id="rId24"/>
    <p:sldId id="408" r:id="rId25"/>
    <p:sldId id="369" r:id="rId26"/>
    <p:sldId id="370" r:id="rId27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89326" autoAdjust="0"/>
  </p:normalViewPr>
  <p:slideViewPr>
    <p:cSldViewPr>
      <p:cViewPr varScale="1">
        <p:scale>
          <a:sx n="100" d="100"/>
          <a:sy n="100" d="100"/>
        </p:scale>
        <p:origin x="810" y="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208728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382737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9696522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170083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2032763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6162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716223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1679870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4532684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3853814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840294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4500709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17864982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7541586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862707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9448166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4867972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0145581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9536936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2556821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3378827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0982561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3821979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02/02/2026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02/02/2026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02/02/2026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02/02/2026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02/02/2026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02/02/2026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02/02/2026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02/02/2026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02/02/2026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02/02/2026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02/02/2026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02/02/2026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9800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LCBB6014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479376" y="3286424"/>
            <a:ext cx="11233248" cy="1080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sz="4400" dirty="0">
                <a:solidFill>
                  <a:srgbClr val="FFFF00"/>
                </a:solidFill>
              </a:rPr>
              <a:t>Introduction to Research</a:t>
            </a:r>
            <a:endParaRPr lang="en-GB" altLang="en-US" sz="3600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623392" y="1989560"/>
            <a:ext cx="10945216" cy="864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Independent Project</a:t>
            </a:r>
            <a:endParaRPr lang="en-GB" altLang="en-US" sz="48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" name="Subtitle 4">
            <a:extLst>
              <a:ext uri="{FF2B5EF4-FFF2-40B4-BE49-F238E27FC236}">
                <a16:creationId xmlns:a16="http://schemas.microsoft.com/office/drawing/2014/main" id="{F9AA24F9-C22E-63EF-7111-D87E87AD8FBB}"/>
              </a:ext>
            </a:extLst>
          </p:cNvPr>
          <p:cNvSpPr txBox="1">
            <a:spLocks/>
          </p:cNvSpPr>
          <p:nvPr/>
        </p:nvSpPr>
        <p:spPr bwMode="auto">
          <a:xfrm>
            <a:off x="597238" y="4366544"/>
            <a:ext cx="11233248" cy="1080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sz="4400" dirty="0">
                <a:solidFill>
                  <a:srgbClr val="FFFF00"/>
                </a:solidFill>
              </a:rPr>
              <a:t>Week 1: Session 1</a:t>
            </a:r>
            <a:endParaRPr lang="en-GB" altLang="en-US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Terminology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929425" y="1909198"/>
            <a:ext cx="10333149" cy="30396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b="1" dirty="0"/>
              <a:t>Methods  - </a:t>
            </a:r>
            <a:r>
              <a:rPr lang="en-GB" dirty="0"/>
              <a:t>The techniques and procedures used to obtain data</a:t>
            </a:r>
          </a:p>
          <a:p>
            <a:pPr algn="just">
              <a:buClr>
                <a:schemeClr val="tx1"/>
              </a:buClr>
            </a:pPr>
            <a:endParaRPr lang="en-GB" b="1" dirty="0"/>
          </a:p>
          <a:p>
            <a:pPr algn="just">
              <a:buClr>
                <a:schemeClr val="tx1"/>
              </a:buClr>
            </a:pPr>
            <a:r>
              <a:rPr lang="en-GB" b="1" dirty="0"/>
              <a:t>Methodology  -</a:t>
            </a:r>
            <a:r>
              <a:rPr lang="en-GB" dirty="0"/>
              <a:t> The theory of how research should be undertaken </a:t>
            </a:r>
          </a:p>
          <a:p>
            <a:pPr>
              <a:buClr>
                <a:schemeClr val="tx1"/>
              </a:buClr>
            </a:pPr>
            <a:endParaRPr lang="en-GB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1305987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What is Research?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803412" y="1169876"/>
            <a:ext cx="10585175" cy="4518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800" dirty="0"/>
              <a:t>A systematic means of problem solving.</a:t>
            </a:r>
          </a:p>
          <a:p>
            <a:pPr algn="just">
              <a:buClr>
                <a:schemeClr val="tx1"/>
              </a:buClr>
            </a:pPr>
            <a:r>
              <a:rPr lang="en-GB" sz="2800" dirty="0"/>
              <a:t>Research is a systematised effort to gain new knowledge”.</a:t>
            </a:r>
          </a:p>
          <a:p>
            <a:pPr algn="just">
              <a:buClr>
                <a:schemeClr val="tx1"/>
              </a:buClr>
            </a:pPr>
            <a:r>
              <a:rPr lang="en-GB" sz="2800" dirty="0"/>
              <a:t>Research is an endeavour to discover answers to intellectual and practical problems through the application of scientific method. </a:t>
            </a:r>
          </a:p>
          <a:p>
            <a:pPr algn="just">
              <a:buClr>
                <a:schemeClr val="tx1"/>
              </a:buClr>
            </a:pPr>
            <a:r>
              <a:rPr lang="en-GB" sz="2800" dirty="0"/>
              <a:t>Research is the systematic process of collecting and analysing information (data) in order to increase our understanding of the phenomenon about which we are concerned or interested.</a:t>
            </a:r>
          </a:p>
          <a:p>
            <a:pPr algn="just">
              <a:buClr>
                <a:schemeClr val="tx1"/>
              </a:buClr>
            </a:pPr>
            <a:r>
              <a:rPr lang="en-GB" sz="2800" dirty="0"/>
              <a:t>Research is the process of finding solutions to a problem after a thorough study and analysis of the situational factors.</a:t>
            </a:r>
          </a:p>
          <a:p>
            <a:pPr algn="just">
              <a:buClr>
                <a:schemeClr val="tx1"/>
              </a:buClr>
            </a:pPr>
            <a:endParaRPr lang="en-GB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745510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What is Research?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803412" y="1169876"/>
            <a:ext cx="10585175" cy="4518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800" dirty="0"/>
              <a:t>Research provides the needed information that guides managers to make informed decisions to successfully deal with problems</a:t>
            </a:r>
          </a:p>
          <a:p>
            <a:pPr algn="just">
              <a:buClr>
                <a:schemeClr val="tx1"/>
              </a:buClr>
            </a:pPr>
            <a:r>
              <a:rPr lang="en-GB" sz="2800" dirty="0"/>
              <a:t>The information provided could be the result of a careful analysis of data gathered first-hand or of data that are already available (in the company)</a:t>
            </a:r>
          </a:p>
          <a:p>
            <a:pPr algn="just">
              <a:buClr>
                <a:schemeClr val="tx1"/>
              </a:buClr>
            </a:pPr>
            <a:r>
              <a:rPr lang="en-GB" sz="2800" dirty="0"/>
              <a:t>Managers in organizations constantly  engage themselves in  studying and analysing issues and hence are involved in some form of research activity as they make decisions at the workplace.</a:t>
            </a:r>
          </a:p>
          <a:p>
            <a:pPr algn="just">
              <a:buClr>
                <a:schemeClr val="tx1"/>
              </a:buClr>
            </a:pPr>
            <a:endParaRPr lang="en-GB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9973688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The Nature of Research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31405" y="1052736"/>
            <a:ext cx="10729191" cy="4680520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Definition:</a:t>
            </a:r>
          </a:p>
          <a:p>
            <a:pPr marL="0" indent="0" algn="just">
              <a:buNone/>
            </a:pPr>
            <a:r>
              <a:rPr lang="en-GB" dirty="0"/>
              <a:t>‘Something that people undertake in order to find things out in a systematic way, thereby increasing their knowledge’</a:t>
            </a:r>
          </a:p>
          <a:p>
            <a:pPr marL="0" indent="0" algn="just">
              <a:buNone/>
            </a:pPr>
            <a:r>
              <a:rPr lang="en-GB" b="1" dirty="0"/>
              <a:t>Characteristics:</a:t>
            </a:r>
          </a:p>
          <a:p>
            <a:pPr algn="just"/>
            <a:r>
              <a:rPr lang="en-GB" dirty="0"/>
              <a:t>Data are collected systematically</a:t>
            </a:r>
          </a:p>
          <a:p>
            <a:pPr algn="just"/>
            <a:r>
              <a:rPr lang="en-GB" dirty="0"/>
              <a:t>Data are interpreted systematically</a:t>
            </a:r>
          </a:p>
          <a:p>
            <a:pPr algn="just"/>
            <a:r>
              <a:rPr lang="en-GB" dirty="0"/>
              <a:t>There is a clear purpose to find things out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3416857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The Nature of Research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31405" y="1052736"/>
            <a:ext cx="10729191" cy="4680520"/>
          </a:xfrm>
        </p:spPr>
        <p:txBody>
          <a:bodyPr/>
          <a:lstStyle/>
          <a:p>
            <a:pPr marL="0" indent="0" algn="just">
              <a:buNone/>
            </a:pPr>
            <a:r>
              <a:rPr lang="en-GB" b="1" dirty="0"/>
              <a:t>What does it suggest “systemically” and to “to find out things”:</a:t>
            </a:r>
          </a:p>
          <a:p>
            <a:pPr marL="0" indent="0" algn="just">
              <a:buNone/>
            </a:pPr>
            <a:r>
              <a:rPr lang="en-GB" dirty="0"/>
              <a:t>“</a:t>
            </a:r>
            <a:r>
              <a:rPr lang="en-GB" b="1" dirty="0">
                <a:solidFill>
                  <a:srgbClr val="FF0000"/>
                </a:solidFill>
              </a:rPr>
              <a:t>Systematic</a:t>
            </a:r>
            <a:r>
              <a:rPr lang="en-GB" dirty="0"/>
              <a:t>” suggests that research is based on logical relationships and not just beliefs.</a:t>
            </a:r>
          </a:p>
          <a:p>
            <a:pPr marL="0" indent="0" algn="just">
              <a:buNone/>
            </a:pPr>
            <a:r>
              <a:rPr lang="en-GB" dirty="0"/>
              <a:t>“</a:t>
            </a:r>
            <a:r>
              <a:rPr lang="en-GB" b="1" dirty="0">
                <a:solidFill>
                  <a:srgbClr val="FF0000"/>
                </a:solidFill>
              </a:rPr>
              <a:t>To find out things</a:t>
            </a:r>
            <a:r>
              <a:rPr lang="en-GB" dirty="0"/>
              <a:t>” suggests there are a multiplicity of possible purposes of your research. These may include describing, explaining, understanding, criticizing, and analysing. </a:t>
            </a:r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1036398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Scientific Observation Is Systematic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240016" y="1376772"/>
            <a:ext cx="4716523" cy="4104456"/>
          </a:xfrm>
        </p:spPr>
        <p:txBody>
          <a:bodyPr/>
          <a:lstStyle/>
          <a:p>
            <a:pPr marL="0" indent="0" algn="just">
              <a:buNone/>
            </a:pPr>
            <a:r>
              <a:rPr lang="en-GB" b="1" dirty="0"/>
              <a:t>“YOU SEE, BUT YOU </a:t>
            </a:r>
          </a:p>
          <a:p>
            <a:pPr marL="0" indent="0" algn="just">
              <a:buNone/>
            </a:pPr>
            <a:r>
              <a:rPr lang="en-GB" b="1" dirty="0"/>
              <a:t>  DO NOT OBSERVE.”  </a:t>
            </a:r>
          </a:p>
          <a:p>
            <a:pPr marL="0" indent="0" algn="just">
              <a:buNone/>
            </a:pPr>
            <a:endParaRPr lang="en-GB" b="1" dirty="0"/>
          </a:p>
          <a:p>
            <a:pPr marL="0" indent="0" algn="just">
              <a:buNone/>
            </a:pPr>
            <a:r>
              <a:rPr lang="en-GB" b="1" dirty="0"/>
              <a:t>	</a:t>
            </a:r>
            <a:r>
              <a:rPr lang="en-GB" dirty="0"/>
              <a:t>Sherlock Holmes</a:t>
            </a:r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06DD06A-7073-4DA1-B5FF-F99438FF39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1710" y="1143000"/>
            <a:ext cx="3951883" cy="3951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77837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What Can Be Observed?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31405" y="1412776"/>
            <a:ext cx="10729191" cy="4320480"/>
          </a:xfrm>
        </p:spPr>
        <p:txBody>
          <a:bodyPr/>
          <a:lstStyle/>
          <a:p>
            <a:pPr algn="just"/>
            <a:r>
              <a:rPr lang="en-GB" sz="3600" dirty="0"/>
              <a:t>Physical actions</a:t>
            </a:r>
          </a:p>
          <a:p>
            <a:pPr algn="just"/>
            <a:r>
              <a:rPr lang="en-GB" sz="3600" dirty="0"/>
              <a:t>Verbal behaviour</a:t>
            </a:r>
          </a:p>
          <a:p>
            <a:pPr algn="just"/>
            <a:r>
              <a:rPr lang="en-GB" sz="3600" dirty="0"/>
              <a:t>Expressive behaviour</a:t>
            </a:r>
          </a:p>
          <a:p>
            <a:pPr algn="just"/>
            <a:r>
              <a:rPr lang="en-GB" sz="3600" dirty="0"/>
              <a:t>Spatial relations and locations</a:t>
            </a:r>
          </a:p>
          <a:p>
            <a:pPr algn="just"/>
            <a:r>
              <a:rPr lang="en-GB" sz="3600" dirty="0"/>
              <a:t>Temporal patterns</a:t>
            </a:r>
          </a:p>
          <a:p>
            <a:pPr algn="just"/>
            <a:r>
              <a:rPr lang="en-GB" sz="3600" dirty="0"/>
              <a:t>Verbal and pictorial records</a:t>
            </a:r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755BE0B-590A-4240-B6E5-89FAA064AC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9394" y="980728"/>
            <a:ext cx="4680520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5870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What Can Be Observed?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F56257BB-72A7-4B67-8E79-7D6D0B989A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59497" y="1219200"/>
            <a:ext cx="9000999" cy="462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2075" tIns="46038" rIns="92075" bIns="46038">
            <a:spAutoFit/>
          </a:bodyPr>
          <a:lstStyle/>
          <a:p>
            <a:r>
              <a:rPr lang="en-US" altLang="en-US" sz="2400" b="1" dirty="0"/>
              <a:t>Phenomena                                                 Example</a:t>
            </a:r>
            <a:endParaRPr lang="en-US" altLang="en-US" sz="2400" b="1" dirty="0">
              <a:latin typeface="Arial" panose="020B0604020202020204" pitchFamily="34" charset="0"/>
            </a:endParaRP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72D80BD8-0C62-4967-B5AD-FFFE50671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5400" y="1944839"/>
            <a:ext cx="11089232" cy="36939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2075" tIns="46038" rIns="92075" bIns="46038">
            <a:spAutoFit/>
          </a:bodyPr>
          <a:lstStyle/>
          <a:p>
            <a:r>
              <a:rPr lang="en-US" altLang="en-US" dirty="0"/>
              <a:t>Human behavior or physical 	                   Shoppers movement action pattern in a store</a:t>
            </a:r>
          </a:p>
          <a:p>
            <a:endParaRPr lang="en-US" altLang="en-US" dirty="0"/>
          </a:p>
          <a:p>
            <a:r>
              <a:rPr lang="en-US" altLang="en-US" dirty="0"/>
              <a:t>Verbal behavior		                                 Statements made by airline travelers who wait in line</a:t>
            </a:r>
          </a:p>
          <a:p>
            <a:endParaRPr lang="en-US" altLang="en-US" dirty="0"/>
          </a:p>
          <a:p>
            <a:r>
              <a:rPr lang="en-US" altLang="en-US" dirty="0"/>
              <a:t>Expressive behavior		Facial expressions, tone of voice, and other form of body language</a:t>
            </a:r>
          </a:p>
          <a:p>
            <a:endParaRPr lang="en-US" altLang="en-US" dirty="0">
              <a:latin typeface="Arial" panose="020B0604020202020204" pitchFamily="34" charset="0"/>
            </a:endParaRPr>
          </a:p>
          <a:p>
            <a:r>
              <a:rPr lang="en-GB" altLang="en-US" dirty="0"/>
              <a:t>Spatial relations and locations 	              How close visitors at an art museum stand to paintings</a:t>
            </a:r>
          </a:p>
          <a:p>
            <a:endParaRPr lang="en-GB" altLang="en-US" dirty="0"/>
          </a:p>
          <a:p>
            <a:r>
              <a:rPr lang="en-GB" altLang="en-US" dirty="0"/>
              <a:t>Temporal patterns		How long fast-food customers wait for their order to be served</a:t>
            </a:r>
          </a:p>
          <a:p>
            <a:endParaRPr lang="en-GB" altLang="en-US" dirty="0"/>
          </a:p>
          <a:p>
            <a:r>
              <a:rPr lang="en-GB" altLang="en-US" dirty="0"/>
              <a:t>Physical objects		                         What brand name items are stored in consumers’ pantries</a:t>
            </a:r>
          </a:p>
          <a:p>
            <a:endParaRPr lang="en-GB" altLang="en-US" dirty="0"/>
          </a:p>
          <a:p>
            <a:r>
              <a:rPr lang="en-GB" altLang="en-US" dirty="0"/>
              <a:t>Verbal and Pictorial Records                                              Bar codes on product packages</a:t>
            </a:r>
            <a:endParaRPr lang="en-US" alt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01836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Features of Business and Management Research 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31405" y="1340768"/>
            <a:ext cx="10729191" cy="4392488"/>
          </a:xfrm>
        </p:spPr>
        <p:txBody>
          <a:bodyPr/>
          <a:lstStyle/>
          <a:p>
            <a:pPr algn="just"/>
            <a:r>
              <a:rPr lang="en-GB" dirty="0"/>
              <a:t>Managers draw on knowledge from other disciplines</a:t>
            </a:r>
          </a:p>
          <a:p>
            <a:pPr algn="just"/>
            <a:r>
              <a:rPr lang="en-GB" dirty="0"/>
              <a:t>Managers are more likely to allow access if they see commercial or personal advantage</a:t>
            </a:r>
          </a:p>
          <a:p>
            <a:pPr algn="just"/>
            <a:r>
              <a:rPr lang="en-GB" dirty="0"/>
              <a:t>Managers now tend to be as educated as the researchers</a:t>
            </a:r>
          </a:p>
          <a:p>
            <a:pPr algn="just"/>
            <a:r>
              <a:rPr lang="en-GB" dirty="0"/>
              <a:t>Managers require research to have some practical consequence</a:t>
            </a:r>
          </a:p>
          <a:p>
            <a:pPr algn="just"/>
            <a:endParaRPr lang="en-GB" sz="2800" dirty="0"/>
          </a:p>
          <a:p>
            <a:endParaRPr lang="en-US" sz="2400" dirty="0"/>
          </a:p>
          <a:p>
            <a:pPr marL="0" indent="0" eaLnBrk="1" hangingPunct="1">
              <a:buNone/>
              <a:defRPr/>
            </a:pPr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5319059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Basic and Applied Research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BF48C92-A467-4401-96A3-0B665E10521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3565" y="980728"/>
            <a:ext cx="8544869" cy="4723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44424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The Research </a:t>
            </a:r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Process</a:t>
            </a:r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 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3402" y="980728"/>
            <a:ext cx="10765195" cy="4680520"/>
          </a:xfrm>
        </p:spPr>
        <p:txBody>
          <a:bodyPr/>
          <a:lstStyle/>
          <a:p>
            <a:pPr marL="0" indent="0" algn="just">
              <a:buNone/>
            </a:pPr>
            <a:r>
              <a:rPr lang="en-GB" sz="3600" b="1" dirty="0"/>
              <a:t>Stages of the research process: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sz="3600" dirty="0">
                <a:latin typeface="Arial" panose="020B0604020202020204" pitchFamily="34" charset="0"/>
              </a:rPr>
              <a:t>Formulating and clarifying a topic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sz="3600" dirty="0">
                <a:latin typeface="Arial" panose="020B0604020202020204" pitchFamily="34" charset="0"/>
              </a:rPr>
              <a:t>Reviewing the literature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sz="3600" dirty="0">
                <a:latin typeface="Arial" panose="020B0604020202020204" pitchFamily="34" charset="0"/>
              </a:rPr>
              <a:t>Designing the research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sz="3600" dirty="0">
                <a:latin typeface="Arial" panose="020B0604020202020204" pitchFamily="34" charset="0"/>
              </a:rPr>
              <a:t>Collecting data 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sz="3600" dirty="0">
                <a:latin typeface="Arial" panose="020B0604020202020204" pitchFamily="34" charset="0"/>
              </a:rPr>
              <a:t>Analysing data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sz="3600" dirty="0">
                <a:latin typeface="Arial" panose="020B0604020202020204" pitchFamily="34" charset="0"/>
              </a:rPr>
              <a:t>Writing up</a:t>
            </a:r>
          </a:p>
          <a:p>
            <a:pPr marL="0" indent="0" eaLnBrk="1" hangingPunct="1"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0070844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The Research </a:t>
            </a:r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Process</a:t>
            </a:r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 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3402" y="980728"/>
            <a:ext cx="10765195" cy="4680520"/>
          </a:xfrm>
        </p:spPr>
        <p:txBody>
          <a:bodyPr/>
          <a:lstStyle/>
          <a:p>
            <a:pPr marL="0" indent="0" algn="just">
              <a:buNone/>
            </a:pPr>
            <a:r>
              <a:rPr lang="en-GB" sz="3600" b="1" dirty="0"/>
              <a:t>Factors to consider: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sz="3600" dirty="0">
                <a:latin typeface="Arial" panose="020B0604020202020204" pitchFamily="34" charset="0"/>
              </a:rPr>
              <a:t>The impact of your personal feelings and beliefs 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sz="3600" dirty="0">
                <a:latin typeface="Arial" panose="020B0604020202020204" pitchFamily="34" charset="0"/>
              </a:rPr>
              <a:t>Access to data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sz="3600" dirty="0">
                <a:latin typeface="Arial" panose="020B0604020202020204" pitchFamily="34" charset="0"/>
              </a:rPr>
              <a:t>Time and other resources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sz="3600" dirty="0">
                <a:latin typeface="Arial" panose="020B0604020202020204" pitchFamily="34" charset="0"/>
              </a:rPr>
              <a:t>Validity and reliability  of the data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sz="3600" dirty="0">
                <a:latin typeface="Arial" panose="020B0604020202020204" pitchFamily="34" charset="0"/>
              </a:rPr>
              <a:t>Ethical issues</a:t>
            </a:r>
          </a:p>
          <a:p>
            <a:pPr marL="0" indent="0" eaLnBrk="1" hangingPunct="1"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2746904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Criteria of a Good Research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3402" y="980728"/>
            <a:ext cx="10765195" cy="4680520"/>
          </a:xfrm>
        </p:spPr>
        <p:txBody>
          <a:bodyPr/>
          <a:lstStyle/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</a:rPr>
              <a:t>Purpose clearly defined.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</a:rPr>
              <a:t>Research process detailed.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</a:rPr>
              <a:t>Research design thoroughly planned.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</a:rPr>
              <a:t>High ethical standards applied.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</a:rPr>
              <a:t>Limitations frankly revealed.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</a:rPr>
              <a:t>Adequate analysis for decision maker’s needs.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</a:rPr>
              <a:t>Findings presented unambiguously.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</a:rPr>
              <a:t>Conclusions justified.</a:t>
            </a:r>
          </a:p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</a:rPr>
              <a:t>Researcher’s experience reflected.</a:t>
            </a:r>
          </a:p>
          <a:p>
            <a:pPr marL="0" indent="0" eaLnBrk="1" hangingPunct="1"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40769187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Scope / Significance of Research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803412" y="836712"/>
            <a:ext cx="10585175" cy="4752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Clr>
                <a:schemeClr val="tx1"/>
              </a:buClr>
              <a:buNone/>
            </a:pPr>
            <a:r>
              <a:rPr lang="en-GB" sz="2400" b="1" dirty="0"/>
              <a:t>Research For Decision Making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500" dirty="0"/>
              <a:t>Throws light on risks and uncertainty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500" dirty="0"/>
              <a:t>Identify alternative courses of action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500" dirty="0"/>
              <a:t>Helps in economic use of resources 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500" dirty="0"/>
              <a:t>Helps in project identification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500" dirty="0"/>
              <a:t>Solves investment problems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500" dirty="0"/>
              <a:t>Solves pricing problems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500" dirty="0"/>
              <a:t>Solves allocation problems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500" dirty="0"/>
              <a:t>Solves decision making issues in HR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500" dirty="0"/>
              <a:t>Solves various operational and planning problems of business and industry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500" dirty="0"/>
              <a:t>Provides the basis for all government policies in our economic system.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500" dirty="0"/>
              <a:t>Helps social scientists in studying social relationships and in seeking answers to various social problems.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500" dirty="0"/>
              <a:t>For students, research means a careerism or a way to attain a high position in the social structure.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500" dirty="0"/>
              <a:t>For professionals in research, it may mean a source of livelihood.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500" dirty="0"/>
              <a:t>For philosophers and thinkers, research means the outlet for new ideas and insights.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500" dirty="0"/>
              <a:t>For literary men and women, research means development of new styles and creative work.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500" dirty="0"/>
              <a:t>For analysts and intellectuals, research means generalizations of new theories. 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16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18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dirty="0"/>
          </a:p>
          <a:p>
            <a:pPr algn="just">
              <a:buClr>
                <a:schemeClr val="tx1"/>
              </a:buClr>
            </a:pPr>
            <a:endParaRPr lang="en-GB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4140431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Business Research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803412" y="908720"/>
            <a:ext cx="10585175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800" b="1" dirty="0">
                <a:solidFill>
                  <a:srgbClr val="FF0000"/>
                </a:solidFill>
              </a:rPr>
              <a:t>Business research </a:t>
            </a:r>
            <a:r>
              <a:rPr lang="en-GB" sz="2800" dirty="0"/>
              <a:t>is defined as  the systematic and objective process of generating information for aid in making business decisions. 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800" b="1" dirty="0"/>
              <a:t>Business Research Types: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dirty="0"/>
              <a:t>Basic Research</a:t>
            </a:r>
          </a:p>
          <a:p>
            <a:pPr lvl="2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dirty="0"/>
              <a:t>Attempts to expand the limits of knowledge.</a:t>
            </a:r>
          </a:p>
          <a:p>
            <a:pPr lvl="2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dirty="0"/>
              <a:t>Not directly involved in the solution to a pragmatic problem.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dirty="0"/>
              <a:t>Applied Research</a:t>
            </a:r>
          </a:p>
          <a:p>
            <a:pPr lvl="2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dirty="0"/>
              <a:t>Conducted when a decision must be made about a specific real-life problem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18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dirty="0"/>
          </a:p>
          <a:p>
            <a:pPr algn="just">
              <a:buClr>
                <a:schemeClr val="tx1"/>
              </a:buClr>
            </a:pPr>
            <a:endParaRPr lang="en-GB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2897030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Examples of Basic and Applied Research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803412" y="908720"/>
            <a:ext cx="10585175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800" dirty="0"/>
              <a:t>Basic Research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200" dirty="0"/>
              <a:t>University professors engage in basic research in an effort to understand and generate more knowledge about various aspects of businesses, such as:</a:t>
            </a:r>
          </a:p>
          <a:p>
            <a:pPr lvl="2" algn="just">
              <a:buClr>
                <a:schemeClr val="tx1"/>
              </a:buClr>
            </a:pPr>
            <a:r>
              <a:rPr lang="en-GB" sz="2000" dirty="0"/>
              <a:t>How to improve the effectiveness of information systems.</a:t>
            </a:r>
          </a:p>
          <a:p>
            <a:pPr lvl="2" algn="just">
              <a:buClr>
                <a:schemeClr val="tx1"/>
              </a:buClr>
            </a:pPr>
            <a:r>
              <a:rPr lang="en-GB" sz="2000" dirty="0"/>
              <a:t>How to integrate technology into the overall strategic objectives of an organization.</a:t>
            </a:r>
          </a:p>
          <a:p>
            <a:pPr lvl="2" algn="just">
              <a:buClr>
                <a:schemeClr val="tx1"/>
              </a:buClr>
            </a:pPr>
            <a:r>
              <a:rPr lang="en-GB" sz="2000" dirty="0"/>
              <a:t>How to increase the productivity of the employees.</a:t>
            </a:r>
          </a:p>
          <a:p>
            <a:pPr lvl="2" algn="just">
              <a:buClr>
                <a:schemeClr val="tx1"/>
              </a:buClr>
            </a:pPr>
            <a:r>
              <a:rPr lang="en-GB" sz="2000" dirty="0"/>
              <a:t>How to increase the effectiveness of small businesses.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800" dirty="0"/>
              <a:t>Applied Research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200" dirty="0"/>
              <a:t>Apple’s iPod sales increased by 200% from 2001 to 2008. but the sales decreased by 6% in 2009. What is the reason for this decrease?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200" dirty="0"/>
              <a:t>The question is: what will apple do about this problem?</a:t>
            </a:r>
          </a:p>
          <a:p>
            <a:pPr marL="457200" lvl="1" indent="0" algn="just">
              <a:buClr>
                <a:schemeClr val="tx1"/>
              </a:buClr>
              <a:buNone/>
            </a:pPr>
            <a:endParaRPr lang="en-GB" sz="18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dirty="0"/>
          </a:p>
          <a:p>
            <a:pPr algn="just">
              <a:buClr>
                <a:schemeClr val="tx1"/>
              </a:buClr>
            </a:pPr>
            <a:endParaRPr lang="en-GB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4122060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Distinction Between Applied and Basic Research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551384" y="1412776"/>
            <a:ext cx="10945216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Clr>
                <a:schemeClr val="tx1"/>
              </a:buClr>
              <a:buNone/>
            </a:pPr>
            <a:r>
              <a:rPr lang="en-GB" sz="2800" b="1" dirty="0"/>
              <a:t>The main distinction between applied and basic business research is: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Applied research </a:t>
            </a:r>
            <a:r>
              <a:rPr lang="en-GB" sz="2800" dirty="0"/>
              <a:t>is specifically aimed at solving a currently experienced problem.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800" b="1" dirty="0">
                <a:solidFill>
                  <a:schemeClr val="accent5">
                    <a:lumMod val="50000"/>
                  </a:schemeClr>
                </a:solidFill>
              </a:rPr>
              <a:t>Basic research </a:t>
            </a:r>
            <a:r>
              <a:rPr lang="en-GB" sz="2800" dirty="0"/>
              <a:t>has a broader objective of generating knowledge and understanding of phenomena and problems that occur in various organizational settings.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800" dirty="0"/>
              <a:t>Both types of research follow the same steps of systematic inquiry to arrive at solutions to problems.</a:t>
            </a:r>
          </a:p>
          <a:p>
            <a:pPr marL="457200" lvl="1" indent="0" algn="just">
              <a:buClr>
                <a:schemeClr val="tx1"/>
              </a:buClr>
              <a:buNone/>
            </a:pPr>
            <a:endParaRPr lang="en-GB" sz="18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dirty="0"/>
          </a:p>
          <a:p>
            <a:pPr algn="just">
              <a:buClr>
                <a:schemeClr val="tx1"/>
              </a:buClr>
            </a:pPr>
            <a:endParaRPr lang="en-GB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3216043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The Importance of Business Research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551384" y="1268760"/>
            <a:ext cx="11017224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500" dirty="0"/>
              <a:t>Sometimes managers make good decisions and the problem gets solved.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500" dirty="0"/>
              <a:t>Sometimes managers make poor decisions and the problem persists.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500" dirty="0"/>
              <a:t>The difference between making good decisions and poor decisions,  lies in how managers go about the decision-making process.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500" dirty="0"/>
              <a:t>Good decision making fetches a “yes” answer to the following questions:</a:t>
            </a:r>
          </a:p>
          <a:p>
            <a:pPr marL="914400" lvl="1" indent="-457200" algn="just">
              <a:buClr>
                <a:schemeClr val="tx1"/>
              </a:buClr>
              <a:buFont typeface="+mj-lt"/>
              <a:buAutoNum type="arabicPeriod"/>
            </a:pPr>
            <a:r>
              <a:rPr lang="en-GB" sz="1800" dirty="0"/>
              <a:t>Do managers identify where exactly the problem lies?</a:t>
            </a:r>
          </a:p>
          <a:p>
            <a:pPr marL="914400" lvl="1" indent="-457200" algn="just">
              <a:buClr>
                <a:schemeClr val="tx1"/>
              </a:buClr>
              <a:buFont typeface="+mj-lt"/>
              <a:buAutoNum type="arabicPeriod"/>
            </a:pPr>
            <a:r>
              <a:rPr lang="en-GB" sz="1800" dirty="0"/>
              <a:t>Do they correctly  recognize the relevant factors in the situation needing investigation?</a:t>
            </a:r>
          </a:p>
          <a:p>
            <a:pPr marL="914400" lvl="1" indent="-457200" algn="just">
              <a:buClr>
                <a:schemeClr val="tx1"/>
              </a:buClr>
              <a:buFont typeface="+mj-lt"/>
              <a:buAutoNum type="arabicPeriod"/>
            </a:pPr>
            <a:r>
              <a:rPr lang="en-GB" sz="1800" dirty="0"/>
              <a:t>Do they know what types of information are to be gathered and how?</a:t>
            </a:r>
          </a:p>
          <a:p>
            <a:pPr marL="914400" lvl="1" indent="-457200" algn="just">
              <a:buClr>
                <a:schemeClr val="tx1"/>
              </a:buClr>
              <a:buFont typeface="+mj-lt"/>
              <a:buAutoNum type="arabicPeriod"/>
            </a:pPr>
            <a:r>
              <a:rPr lang="en-GB" sz="1800" dirty="0"/>
              <a:t>Do they know how to make use of the information so collected and draw appropriate conclusions to make the right decisions.</a:t>
            </a:r>
          </a:p>
          <a:p>
            <a:pPr marL="914400" lvl="1" indent="-457200" algn="just">
              <a:buClr>
                <a:schemeClr val="tx1"/>
              </a:buClr>
              <a:buFont typeface="+mj-lt"/>
              <a:buAutoNum type="arabicPeriod"/>
            </a:pPr>
            <a:r>
              <a:rPr lang="en-GB" sz="1800" dirty="0"/>
              <a:t>Do they know  how to implement the results of this process to solve  the problem?</a:t>
            </a:r>
          </a:p>
          <a:p>
            <a:pPr marL="914400" lvl="1" indent="-457200" algn="just">
              <a:buClr>
                <a:schemeClr val="tx1"/>
              </a:buClr>
              <a:buFont typeface="+mj-lt"/>
              <a:buAutoNum type="arabicPeriod"/>
            </a:pPr>
            <a:endParaRPr lang="en-GB" sz="1800" dirty="0"/>
          </a:p>
          <a:p>
            <a:pPr marL="914400" lvl="1" indent="-457200" algn="just">
              <a:buClr>
                <a:schemeClr val="tx1"/>
              </a:buClr>
              <a:buFont typeface="+mj-lt"/>
              <a:buAutoNum type="arabicPeriod"/>
            </a:pPr>
            <a:endParaRPr lang="en-GB" sz="2000" dirty="0"/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28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18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dirty="0"/>
          </a:p>
          <a:p>
            <a:pPr algn="just">
              <a:buClr>
                <a:schemeClr val="tx1"/>
              </a:buClr>
            </a:pPr>
            <a:endParaRPr lang="en-GB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404729545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Business Research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551384" y="1268760"/>
            <a:ext cx="11017224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Clr>
                <a:schemeClr val="tx1"/>
              </a:buClr>
              <a:buNone/>
            </a:pPr>
            <a:r>
              <a:rPr lang="en-GB" b="1" dirty="0"/>
              <a:t>Steps of business research: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3000" dirty="0"/>
              <a:t>To know where the problem areas exist in the organization.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3000" dirty="0"/>
              <a:t>To identify as clearly and specifically as possible the problems that need to be studied and resolved.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3000" dirty="0"/>
              <a:t>Gather information, analyse the data, and determine the factors that are  associated with the problem and solve it by taking the necessary corrective measures.</a:t>
            </a:r>
          </a:p>
          <a:p>
            <a:pPr marL="914400" lvl="1" indent="-457200" algn="just">
              <a:buClr>
                <a:schemeClr val="tx1"/>
              </a:buClr>
              <a:buFont typeface="+mj-lt"/>
              <a:buAutoNum type="arabicPeriod"/>
            </a:pPr>
            <a:endParaRPr lang="en-GB" sz="1800" dirty="0"/>
          </a:p>
          <a:p>
            <a:pPr marL="914400" lvl="1" indent="-457200" algn="just">
              <a:buClr>
                <a:schemeClr val="tx1"/>
              </a:buClr>
              <a:buFont typeface="+mj-lt"/>
              <a:buAutoNum type="arabicPeriod"/>
            </a:pPr>
            <a:endParaRPr lang="en-GB" sz="2000" dirty="0"/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28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18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dirty="0"/>
          </a:p>
          <a:p>
            <a:pPr algn="just">
              <a:buClr>
                <a:schemeClr val="tx1"/>
              </a:buClr>
            </a:pPr>
            <a:endParaRPr lang="en-GB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663235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Business Research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551384" y="1268760"/>
            <a:ext cx="11017224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Clr>
                <a:schemeClr val="tx1"/>
              </a:buClr>
              <a:buNone/>
            </a:pPr>
            <a:r>
              <a:rPr lang="en-GB" b="1" dirty="0"/>
              <a:t>Steps of business research: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3000" dirty="0"/>
              <a:t>To know where the problem areas exist in the organization.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3000" dirty="0"/>
              <a:t>To identify as clearly and specifically as possible the problems that need to be studied and resolved.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3000" dirty="0"/>
              <a:t>Gather information, analyse the data, and determine the factors that are  associated with the problem and solve it by taking the necessary corrective measures.</a:t>
            </a:r>
          </a:p>
          <a:p>
            <a:pPr marL="914400" lvl="1" indent="-457200" algn="just">
              <a:buClr>
                <a:schemeClr val="tx1"/>
              </a:buClr>
              <a:buFont typeface="+mj-lt"/>
              <a:buAutoNum type="arabicPeriod"/>
            </a:pPr>
            <a:endParaRPr lang="en-GB" sz="1800" dirty="0"/>
          </a:p>
          <a:p>
            <a:pPr marL="914400" lvl="1" indent="-457200" algn="just">
              <a:buClr>
                <a:schemeClr val="tx1"/>
              </a:buClr>
              <a:buFont typeface="+mj-lt"/>
              <a:buAutoNum type="arabicPeriod"/>
            </a:pPr>
            <a:endParaRPr lang="en-GB" sz="2000" dirty="0"/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28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18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dirty="0"/>
          </a:p>
          <a:p>
            <a:pPr algn="just">
              <a:buClr>
                <a:schemeClr val="tx1"/>
              </a:buClr>
            </a:pPr>
            <a:endParaRPr lang="en-GB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45650695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Typical Users of Business Research Methods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551384" y="1268760"/>
            <a:ext cx="11017224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3000" dirty="0"/>
              <a:t>Businesses and Corporations 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3000" dirty="0"/>
              <a:t>Public-Sector Agencies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3000" dirty="0"/>
              <a:t>Consulting Firms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3000" dirty="0"/>
              <a:t>Research Institutes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3000" dirty="0"/>
              <a:t>Non-Governmental Organizations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3000" dirty="0"/>
              <a:t>Non-Profit Organizations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3000" dirty="0"/>
              <a:t>Independent Researchers and Consultants</a:t>
            </a:r>
          </a:p>
          <a:p>
            <a:pPr marL="914400" lvl="1" indent="-457200" algn="just">
              <a:buClr>
                <a:schemeClr val="tx1"/>
              </a:buClr>
              <a:buFont typeface="+mj-lt"/>
              <a:buAutoNum type="arabicPeriod"/>
            </a:pPr>
            <a:endParaRPr lang="en-GB" sz="1800" dirty="0"/>
          </a:p>
          <a:p>
            <a:pPr marL="914400" lvl="1" indent="-457200" algn="just">
              <a:buClr>
                <a:schemeClr val="tx1"/>
              </a:buClr>
              <a:buFont typeface="+mj-lt"/>
              <a:buAutoNum type="arabicPeriod"/>
            </a:pPr>
            <a:endParaRPr lang="en-GB" sz="2000" dirty="0"/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28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18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dirty="0"/>
          </a:p>
          <a:p>
            <a:pPr algn="just">
              <a:buClr>
                <a:schemeClr val="tx1"/>
              </a:buClr>
            </a:pPr>
            <a:endParaRPr lang="en-GB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2880398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Fields Where Business Research is Often Used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551384" y="908720"/>
            <a:ext cx="11089232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500" dirty="0"/>
              <a:t>General Business Conditions and Corporate Research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600" dirty="0"/>
              <a:t>E.g. short- &amp; long-range forecasting, business and industry trends, global environments, plant and warehouse location 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500" dirty="0"/>
              <a:t>Financial and Accounting Research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E.g. forecasts of financial interest rate trends, capital formation alternatives, credit risk, cost analysis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500" dirty="0"/>
              <a:t>Management and Organizational Behaviour Research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E.g. total quality management, employee productivity, leadership style, absenteeism and turnover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500" dirty="0"/>
              <a:t>Sales and Marketing Research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E.g. market potentials, market share, advertising research, buyer behaviour, customer satisfaction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500" dirty="0"/>
              <a:t>Information Systems Research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E.g. knowledge </a:t>
            </a: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and information needs assessment, database analysis, customer relationship management systems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500" dirty="0"/>
              <a:t>Corporate Responsibility Research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E.g. ecological impact, sex, age, and racial discrimination, worker equity, social values and ethics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457200" marR="0" lvl="1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prstClr val="black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3000" dirty="0"/>
          </a:p>
          <a:p>
            <a:pPr marL="914400" lvl="1" indent="-457200" algn="just">
              <a:buClr>
                <a:schemeClr val="tx1"/>
              </a:buClr>
              <a:buFont typeface="+mj-lt"/>
              <a:buAutoNum type="arabicPeriod"/>
            </a:pPr>
            <a:endParaRPr lang="en-GB" sz="1800" dirty="0"/>
          </a:p>
          <a:p>
            <a:pPr marL="914400" lvl="1" indent="-457200" algn="just">
              <a:buClr>
                <a:schemeClr val="tx1"/>
              </a:buClr>
              <a:buFont typeface="+mj-lt"/>
              <a:buAutoNum type="arabicPeriod"/>
            </a:pPr>
            <a:endParaRPr lang="en-GB" sz="2000" dirty="0"/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28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18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dirty="0"/>
          </a:p>
          <a:p>
            <a:pPr algn="just">
              <a:buClr>
                <a:schemeClr val="tx1"/>
              </a:buClr>
            </a:pPr>
            <a:endParaRPr lang="en-GB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8499587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Ethics and Business Research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551384" y="980728"/>
            <a:ext cx="11017224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chemeClr val="accent6">
                    <a:lumMod val="50000"/>
                  </a:schemeClr>
                </a:solidFill>
              </a:rPr>
              <a:t>Ethics</a:t>
            </a:r>
            <a:r>
              <a:rPr lang="en-GB" sz="2400" dirty="0"/>
              <a:t> in business research refers  to a code of conduct of behaviour while  conducting research.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dirty="0"/>
              <a:t>Ethical conduct applies to the organization and the members that sponsor the research, the researchers who undertake the research, and the respondents who provide them with the necessary data.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dirty="0"/>
              <a:t>The members that sponsor the research should do it in good faith, pay attention to what the results indicate, and pursue organizational rather than self-interest.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dirty="0"/>
              <a:t>Ethical  conduct should also be reflected in the behaviour of the </a:t>
            </a:r>
            <a:r>
              <a:rPr lang="en-GB" sz="2400" dirty="0">
                <a:solidFill>
                  <a:srgbClr val="FF0000"/>
                </a:solidFill>
              </a:rPr>
              <a:t>researchers</a:t>
            </a:r>
            <a:r>
              <a:rPr lang="en-GB" sz="2400" dirty="0"/>
              <a:t> who conduct the investigation, the </a:t>
            </a:r>
            <a:r>
              <a:rPr lang="en-GB" sz="2400" dirty="0">
                <a:solidFill>
                  <a:srgbClr val="FF0000"/>
                </a:solidFill>
              </a:rPr>
              <a:t>participants</a:t>
            </a:r>
            <a:r>
              <a:rPr lang="en-GB" sz="2400" dirty="0"/>
              <a:t> who provide the data, the </a:t>
            </a:r>
            <a:r>
              <a:rPr lang="en-GB" sz="2400" dirty="0">
                <a:solidFill>
                  <a:srgbClr val="FF0000"/>
                </a:solidFill>
              </a:rPr>
              <a:t>analysts</a:t>
            </a:r>
            <a:r>
              <a:rPr lang="en-GB" sz="2400" dirty="0"/>
              <a:t> who provide the results, and </a:t>
            </a:r>
            <a:r>
              <a:rPr lang="en-GB" sz="2400" dirty="0">
                <a:solidFill>
                  <a:srgbClr val="FF0000"/>
                </a:solidFill>
              </a:rPr>
              <a:t>the entire research team </a:t>
            </a:r>
            <a:r>
              <a:rPr lang="en-GB" sz="2400" dirty="0"/>
              <a:t>that presents the interpretation of the results and suggests alternative solutions.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3000" dirty="0"/>
          </a:p>
          <a:p>
            <a:pPr marL="914400" lvl="1" indent="-457200" algn="just">
              <a:buClr>
                <a:schemeClr val="tx1"/>
              </a:buClr>
              <a:buFont typeface="+mj-lt"/>
              <a:buAutoNum type="arabicPeriod"/>
            </a:pPr>
            <a:endParaRPr lang="en-GB" sz="1800" dirty="0"/>
          </a:p>
          <a:p>
            <a:pPr marL="914400" lvl="1" indent="-457200" algn="just">
              <a:buClr>
                <a:schemeClr val="tx1"/>
              </a:buClr>
              <a:buFont typeface="+mj-lt"/>
              <a:buAutoNum type="arabicPeriod"/>
            </a:pPr>
            <a:endParaRPr lang="en-GB" sz="2000" dirty="0"/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28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18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dirty="0"/>
          </a:p>
          <a:p>
            <a:pPr algn="just">
              <a:buClr>
                <a:schemeClr val="tx1"/>
              </a:buClr>
            </a:pPr>
            <a:endParaRPr lang="en-GB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95581618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 dirty="0">
                <a:solidFill>
                  <a:schemeClr val="tx1"/>
                </a:solidFill>
              </a:rPr>
              <a:t>Thank You </a:t>
            </a:r>
            <a:r>
              <a:rPr lang="en-GB" altLang="en-US" sz="44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Sources: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731405" y="1628800"/>
            <a:ext cx="10729191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Saunders, M.N.K. (2019) Research methods for business students. 8th ed. Harlow: Pearson.</a:t>
            </a:r>
          </a:p>
          <a:p>
            <a:r>
              <a:rPr lang="en-GB" sz="2000" dirty="0"/>
              <a:t>Adams, J. (2014) Research Methods for Business and Social Science Students. New Delhi: SAGE Publications.</a:t>
            </a:r>
          </a:p>
          <a:p>
            <a:r>
              <a:rPr lang="en-GB" sz="2000" dirty="0"/>
              <a:t>O’Gorman, K. (2015) Research methods for business &amp; management: a guide to writing your dissertation. 2nd ed. Oxford, England: Goodfellow Publishers Ltd.</a:t>
            </a:r>
          </a:p>
          <a:p>
            <a:r>
              <a:rPr lang="en-GB" sz="2000" dirty="0"/>
              <a:t>Zikmund, W. G. (2010) Business research methods. 8Th ed. Mason, OH: South-Western Cengage Learning.</a:t>
            </a:r>
          </a:p>
          <a:p>
            <a:r>
              <a:rPr lang="en-GB" sz="2000" dirty="0" err="1"/>
              <a:t>Clippinger</a:t>
            </a:r>
            <a:r>
              <a:rPr lang="en-GB" sz="2000" dirty="0"/>
              <a:t>, D. (2017) Business research reporting. </a:t>
            </a:r>
            <a:r>
              <a:rPr lang="en-GB" sz="2000"/>
              <a:t>Business Expert Press.</a:t>
            </a:r>
            <a:endParaRPr lang="en-GB" sz="2000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4912788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1722</Words>
  <Application>Microsoft Office PowerPoint</Application>
  <PresentationFormat>Widescreen</PresentationFormat>
  <Paragraphs>298</Paragraphs>
  <Slides>26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Myriad Pro</vt:lpstr>
      <vt:lpstr>Aharoni</vt:lpstr>
      <vt:lpstr>Arial</vt:lpstr>
      <vt:lpstr>Symbol</vt:lpstr>
      <vt:lpstr>Verdana</vt:lpstr>
      <vt:lpstr>Wingdings</vt:lpstr>
      <vt:lpstr>20140311PresentationUWTSDTemplate</vt:lpstr>
      <vt:lpstr>LCBB6014 </vt:lpstr>
      <vt:lpstr>Terminology</vt:lpstr>
      <vt:lpstr>What is Research?</vt:lpstr>
      <vt:lpstr>What is Research?</vt:lpstr>
      <vt:lpstr>The Nature of Research</vt:lpstr>
      <vt:lpstr>The Nature of Research</vt:lpstr>
      <vt:lpstr>Scientific Observation Is Systematic</vt:lpstr>
      <vt:lpstr>What Can Be Observed?</vt:lpstr>
      <vt:lpstr>What Can Be Observed?</vt:lpstr>
      <vt:lpstr>Features of Business and Management Research </vt:lpstr>
      <vt:lpstr>Basic and Applied Research</vt:lpstr>
      <vt:lpstr>The Research Process </vt:lpstr>
      <vt:lpstr>The Research Process </vt:lpstr>
      <vt:lpstr>Criteria of a Good Research</vt:lpstr>
      <vt:lpstr>Scope / Significance of Research</vt:lpstr>
      <vt:lpstr>Business Research</vt:lpstr>
      <vt:lpstr>Examples of Basic and Applied Research</vt:lpstr>
      <vt:lpstr>Distinction Between Applied and Basic Research</vt:lpstr>
      <vt:lpstr>The Importance of Business Research</vt:lpstr>
      <vt:lpstr>Business Research</vt:lpstr>
      <vt:lpstr>Business Research</vt:lpstr>
      <vt:lpstr>Typical Users of Business Research Methods</vt:lpstr>
      <vt:lpstr>Fields Where Business Research is Often Used </vt:lpstr>
      <vt:lpstr>Ethics and Business Research</vt:lpstr>
      <vt:lpstr>Any Questions?</vt:lpstr>
      <vt:lpstr>Sources: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Anupam Mazumdar</cp:lastModifiedBy>
  <cp:revision>199</cp:revision>
  <cp:lastPrinted>2018-07-09T15:27:01Z</cp:lastPrinted>
  <dcterms:created xsi:type="dcterms:W3CDTF">2002-10-07T19:43:58Z</dcterms:created>
  <dcterms:modified xsi:type="dcterms:W3CDTF">2026-02-02T13:22:25Z</dcterms:modified>
</cp:coreProperties>
</file>