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5" r:id="rId6"/>
    <p:sldId id="260" r:id="rId7"/>
    <p:sldId id="266" r:id="rId8"/>
    <p:sldId id="261" r:id="rId9"/>
    <p:sldId id="262" r:id="rId10"/>
    <p:sldId id="263" r:id="rId11"/>
    <p:sldId id="267"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114" d="100"/>
          <a:sy n="114" d="100"/>
        </p:scale>
        <p:origin x="30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2128" b="1" i="0" u="none" strike="noStrike" baseline="0" dirty="0">
                <a:effectLst/>
              </a:rPr>
              <a:t>How old are you? </a:t>
            </a:r>
            <a:r>
              <a:rPr lang="en-US" dirty="0"/>
              <a:t> </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age group </c:v>
                </c:pt>
              </c:strCache>
            </c:strRef>
          </c:tx>
          <c:explosion val="2"/>
          <c:dPt>
            <c:idx val="0"/>
            <c:bubble3D val="0"/>
            <c:explosion val="0"/>
            <c:spPr>
              <a:gradFill rotWithShape="1">
                <a:gsLst>
                  <a:gs pos="0">
                    <a:schemeClr val="accent1">
                      <a:tint val="96000"/>
                      <a:satMod val="100000"/>
                      <a:lumMod val="104000"/>
                    </a:schemeClr>
                  </a:gs>
                  <a:gs pos="78000">
                    <a:schemeClr val="accent1">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2-84F7-4E74-B0EA-2FEB0B071437}"/>
              </c:ext>
            </c:extLst>
          </c:dPt>
          <c:dPt>
            <c:idx val="1"/>
            <c:bubble3D val="0"/>
            <c:explosion val="0"/>
            <c:spPr>
              <a:gradFill rotWithShape="1">
                <a:gsLst>
                  <a:gs pos="0">
                    <a:schemeClr val="accent2">
                      <a:tint val="96000"/>
                      <a:satMod val="100000"/>
                      <a:lumMod val="104000"/>
                    </a:schemeClr>
                  </a:gs>
                  <a:gs pos="78000">
                    <a:schemeClr val="accent2">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1-84F7-4E74-B0EA-2FEB0B071437}"/>
              </c:ext>
            </c:extLst>
          </c:dPt>
          <c:dPt>
            <c:idx val="2"/>
            <c:bubble3D val="0"/>
            <c:explosion val="0"/>
            <c:spPr>
              <a:gradFill rotWithShape="1">
                <a:gsLst>
                  <a:gs pos="0">
                    <a:schemeClr val="accent3">
                      <a:tint val="96000"/>
                      <a:satMod val="100000"/>
                      <a:lumMod val="104000"/>
                    </a:schemeClr>
                  </a:gs>
                  <a:gs pos="78000">
                    <a:schemeClr val="accent3">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3-84F7-4E74-B0EA-2FEB0B071437}"/>
              </c:ext>
            </c:extLst>
          </c:dPt>
          <c:dPt>
            <c:idx val="3"/>
            <c:bubble3D val="0"/>
            <c:spPr>
              <a:gradFill rotWithShape="1">
                <a:gsLst>
                  <a:gs pos="0">
                    <a:schemeClr val="accent4">
                      <a:tint val="96000"/>
                      <a:satMod val="100000"/>
                      <a:lumMod val="104000"/>
                    </a:schemeClr>
                  </a:gs>
                  <a:gs pos="78000">
                    <a:schemeClr val="accent4">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7-E98C-4083-B7BB-2A588C048271}"/>
              </c:ext>
            </c:extLst>
          </c:dPt>
          <c:dPt>
            <c:idx val="4"/>
            <c:bubble3D val="0"/>
            <c:spPr>
              <a:gradFill rotWithShape="1">
                <a:gsLst>
                  <a:gs pos="0">
                    <a:schemeClr val="accent5">
                      <a:tint val="96000"/>
                      <a:satMod val="100000"/>
                      <a:lumMod val="104000"/>
                    </a:schemeClr>
                  </a:gs>
                  <a:gs pos="78000">
                    <a:schemeClr val="accent5">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9-E98C-4083-B7BB-2A588C048271}"/>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Sheet1!$A$2:$A$6</c:f>
              <c:strCache>
                <c:ptCount val="5"/>
                <c:pt idx="0">
                  <c:v>18 and under </c:v>
                </c:pt>
                <c:pt idx="1">
                  <c:v>19-26</c:v>
                </c:pt>
                <c:pt idx="2">
                  <c:v>27-35</c:v>
                </c:pt>
                <c:pt idx="3">
                  <c:v>36-45</c:v>
                </c:pt>
                <c:pt idx="4">
                  <c:v>46-60</c:v>
                </c:pt>
              </c:strCache>
            </c:strRef>
          </c:cat>
          <c:val>
            <c:numRef>
              <c:f>Sheet1!$B$2:$B$6</c:f>
              <c:numCache>
                <c:formatCode>General</c:formatCode>
                <c:ptCount val="5"/>
                <c:pt idx="0">
                  <c:v>4</c:v>
                </c:pt>
                <c:pt idx="1">
                  <c:v>2</c:v>
                </c:pt>
                <c:pt idx="2">
                  <c:v>4</c:v>
                </c:pt>
                <c:pt idx="3">
                  <c:v>0</c:v>
                </c:pt>
                <c:pt idx="4">
                  <c:v>0</c:v>
                </c:pt>
              </c:numCache>
            </c:numRef>
          </c:val>
          <c:extLst>
            <c:ext xmlns:c16="http://schemas.microsoft.com/office/drawing/2014/chart" uri="{C3380CC4-5D6E-409C-BE32-E72D297353CC}">
              <c16:uniqueId val="{00000000-84F7-4E74-B0EA-2FEB0B071437}"/>
            </c:ext>
          </c:extLst>
        </c:ser>
        <c:dLbls>
          <c:dLblPos val="inEnd"/>
          <c:showLegendKey val="0"/>
          <c:showVal val="0"/>
          <c:showCatName val="0"/>
          <c:showSerName val="0"/>
          <c:showPercent val="1"/>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what is your gender?</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what is your gender</c:v>
                </c:pt>
              </c:strCache>
            </c:strRef>
          </c:tx>
          <c:dPt>
            <c:idx val="0"/>
            <c:bubble3D val="0"/>
            <c:spPr>
              <a:gradFill rotWithShape="1">
                <a:gsLst>
                  <a:gs pos="0">
                    <a:schemeClr val="accent1">
                      <a:tint val="96000"/>
                      <a:satMod val="100000"/>
                      <a:lumMod val="104000"/>
                    </a:schemeClr>
                  </a:gs>
                  <a:gs pos="78000">
                    <a:schemeClr val="accent1">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1-A049-4949-B4C0-66F533076482}"/>
              </c:ext>
            </c:extLst>
          </c:dPt>
          <c:dPt>
            <c:idx val="1"/>
            <c:bubble3D val="0"/>
            <c:spPr>
              <a:gradFill rotWithShape="1">
                <a:gsLst>
                  <a:gs pos="0">
                    <a:schemeClr val="accent2">
                      <a:tint val="96000"/>
                      <a:satMod val="100000"/>
                      <a:lumMod val="104000"/>
                    </a:schemeClr>
                  </a:gs>
                  <a:gs pos="78000">
                    <a:schemeClr val="accent2">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3-A049-4949-B4C0-66F533076482}"/>
              </c:ext>
            </c:extLst>
          </c:dPt>
          <c:dPt>
            <c:idx val="2"/>
            <c:bubble3D val="0"/>
            <c:spPr>
              <a:gradFill rotWithShape="1">
                <a:gsLst>
                  <a:gs pos="0">
                    <a:schemeClr val="accent3">
                      <a:tint val="96000"/>
                      <a:satMod val="100000"/>
                      <a:lumMod val="104000"/>
                    </a:schemeClr>
                  </a:gs>
                  <a:gs pos="78000">
                    <a:schemeClr val="accent3">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5-A049-4949-B4C0-66F533076482}"/>
              </c:ext>
            </c:extLst>
          </c:dPt>
          <c:dPt>
            <c:idx val="3"/>
            <c:bubble3D val="0"/>
            <c:spPr>
              <a:gradFill rotWithShape="1">
                <a:gsLst>
                  <a:gs pos="0">
                    <a:schemeClr val="accent4">
                      <a:tint val="96000"/>
                      <a:satMod val="100000"/>
                      <a:lumMod val="104000"/>
                    </a:schemeClr>
                  </a:gs>
                  <a:gs pos="78000">
                    <a:schemeClr val="accent4">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7-A049-4949-B4C0-66F533076482}"/>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Sheet1!$A$2:$A$5</c:f>
              <c:strCache>
                <c:ptCount val="3"/>
                <c:pt idx="0">
                  <c:v>male </c:v>
                </c:pt>
                <c:pt idx="1">
                  <c:v>female</c:v>
                </c:pt>
                <c:pt idx="2">
                  <c:v>other</c:v>
                </c:pt>
              </c:strCache>
            </c:strRef>
          </c:cat>
          <c:val>
            <c:numRef>
              <c:f>Sheet1!$B$2:$B$5</c:f>
              <c:numCache>
                <c:formatCode>General</c:formatCode>
                <c:ptCount val="4"/>
                <c:pt idx="0">
                  <c:v>6</c:v>
                </c:pt>
                <c:pt idx="1">
                  <c:v>4</c:v>
                </c:pt>
                <c:pt idx="2">
                  <c:v>0</c:v>
                </c:pt>
              </c:numCache>
            </c:numRef>
          </c:val>
          <c:extLst>
            <c:ext xmlns:c16="http://schemas.microsoft.com/office/drawing/2014/chart" uri="{C3380CC4-5D6E-409C-BE32-E72D297353CC}">
              <c16:uniqueId val="{00000000-C4EA-4012-8778-8E7527379A4B}"/>
            </c:ext>
          </c:extLst>
        </c:ser>
        <c:dLbls>
          <c:dLblPos val="ctr"/>
          <c:showLegendKey val="0"/>
          <c:showVal val="0"/>
          <c:showCatName val="0"/>
          <c:showSerName val="0"/>
          <c:showPercent val="1"/>
          <c:showBubbleSize val="0"/>
          <c:showLeaderLines val="1"/>
        </c:dLbls>
      </c:pie3DChart>
      <c:spPr>
        <a:noFill/>
        <a:ln>
          <a:noFill/>
        </a:ln>
        <a:effectLst/>
      </c:spPr>
    </c:plotArea>
    <c:legend>
      <c:legendPos val="b"/>
      <c:legendEntry>
        <c:idx val="3"/>
        <c:delete val="1"/>
      </c:legendEntry>
      <c:layout>
        <c:manualLayout>
          <c:xMode val="edge"/>
          <c:yMode val="edge"/>
          <c:x val="0.1631896165418347"/>
          <c:y val="0.89437633132666605"/>
          <c:w val="0.78105364875963057"/>
          <c:h val="8.8105418484443754E-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1200" dirty="0"/>
              <a:t>what crimes do you think the death penalty should cover?</a:t>
            </a:r>
          </a:p>
        </c:rich>
      </c:tx>
      <c:layout>
        <c:manualLayout>
          <c:xMode val="edge"/>
          <c:yMode val="edge"/>
          <c:x val="0.10318992734603827"/>
          <c:y val="9.6350376038896027E-2"/>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
          <c:y val="0.5382482370536511"/>
          <c:w val="0.54685990338164248"/>
          <c:h val="0.39167876219078823"/>
        </c:manualLayout>
      </c:layout>
      <c:pie3DChart>
        <c:varyColors val="1"/>
        <c:ser>
          <c:idx val="0"/>
          <c:order val="0"/>
          <c:tx>
            <c:strRef>
              <c:f>Sheet1!$B$1</c:f>
              <c:strCache>
                <c:ptCount val="1"/>
                <c:pt idx="0">
                  <c:v>what crimes do you think the death penalty should cover?</c:v>
                </c:pt>
              </c:strCache>
            </c:strRef>
          </c:tx>
          <c:dPt>
            <c:idx val="0"/>
            <c:bubble3D val="0"/>
            <c:spPr>
              <a:gradFill rotWithShape="1">
                <a:gsLst>
                  <a:gs pos="0">
                    <a:schemeClr val="accent1">
                      <a:tint val="96000"/>
                      <a:satMod val="100000"/>
                      <a:lumMod val="104000"/>
                    </a:schemeClr>
                  </a:gs>
                  <a:gs pos="78000">
                    <a:schemeClr val="accent1">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1-B45E-4852-AF2A-4B510293A6E0}"/>
              </c:ext>
            </c:extLst>
          </c:dPt>
          <c:dPt>
            <c:idx val="1"/>
            <c:bubble3D val="0"/>
            <c:spPr>
              <a:gradFill rotWithShape="1">
                <a:gsLst>
                  <a:gs pos="0">
                    <a:schemeClr val="accent2">
                      <a:tint val="96000"/>
                      <a:satMod val="100000"/>
                      <a:lumMod val="104000"/>
                    </a:schemeClr>
                  </a:gs>
                  <a:gs pos="78000">
                    <a:schemeClr val="accent2">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3-E9AF-4EDD-9199-6515F88F5D96}"/>
              </c:ext>
            </c:extLst>
          </c:dPt>
          <c:dPt>
            <c:idx val="2"/>
            <c:bubble3D val="0"/>
            <c:spPr>
              <a:gradFill rotWithShape="1">
                <a:gsLst>
                  <a:gs pos="0">
                    <a:schemeClr val="accent3">
                      <a:tint val="96000"/>
                      <a:satMod val="100000"/>
                      <a:lumMod val="104000"/>
                    </a:schemeClr>
                  </a:gs>
                  <a:gs pos="78000">
                    <a:schemeClr val="accent3">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1-E9AF-4EDD-9199-6515F88F5D96}"/>
              </c:ext>
            </c:extLst>
          </c:dPt>
          <c:dPt>
            <c:idx val="3"/>
            <c:bubble3D val="0"/>
            <c:spPr>
              <a:gradFill rotWithShape="1">
                <a:gsLst>
                  <a:gs pos="0">
                    <a:schemeClr val="accent4">
                      <a:tint val="96000"/>
                      <a:satMod val="100000"/>
                      <a:lumMod val="104000"/>
                    </a:schemeClr>
                  </a:gs>
                  <a:gs pos="78000">
                    <a:schemeClr val="accent4">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7-B45E-4852-AF2A-4B510293A6E0}"/>
              </c:ext>
            </c:extLst>
          </c:dPt>
          <c:dPt>
            <c:idx val="4"/>
            <c:bubble3D val="0"/>
            <c:spPr>
              <a:gradFill rotWithShape="1">
                <a:gsLst>
                  <a:gs pos="0">
                    <a:schemeClr val="accent5">
                      <a:tint val="96000"/>
                      <a:satMod val="100000"/>
                      <a:lumMod val="104000"/>
                    </a:schemeClr>
                  </a:gs>
                  <a:gs pos="78000">
                    <a:schemeClr val="accent5">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2-E9AF-4EDD-9199-6515F88F5D96}"/>
              </c:ext>
            </c:extLst>
          </c:dPt>
          <c:dLbls>
            <c:dLbl>
              <c:idx val="1"/>
              <c:delete val="1"/>
              <c:extLst>
                <c:ext xmlns:c15="http://schemas.microsoft.com/office/drawing/2012/chart" uri="{CE6537A1-D6FC-4f65-9D91-7224C49458BB}"/>
                <c:ext xmlns:c16="http://schemas.microsoft.com/office/drawing/2014/chart" uri="{C3380CC4-5D6E-409C-BE32-E72D297353CC}">
                  <c16:uniqueId val="{00000003-E9AF-4EDD-9199-6515F88F5D96}"/>
                </c:ext>
              </c:extLst>
            </c:dLbl>
            <c:dLbl>
              <c:idx val="2"/>
              <c:delete val="1"/>
              <c:extLst>
                <c:ext xmlns:c15="http://schemas.microsoft.com/office/drawing/2012/chart" uri="{CE6537A1-D6FC-4f65-9D91-7224C49458BB}"/>
                <c:ext xmlns:c16="http://schemas.microsoft.com/office/drawing/2014/chart" uri="{C3380CC4-5D6E-409C-BE32-E72D297353CC}">
                  <c16:uniqueId val="{00000001-E9AF-4EDD-9199-6515F88F5D96}"/>
                </c:ext>
              </c:extLst>
            </c:dLbl>
            <c:dLbl>
              <c:idx val="4"/>
              <c:delete val="1"/>
              <c:extLst>
                <c:ext xmlns:c15="http://schemas.microsoft.com/office/drawing/2012/chart" uri="{CE6537A1-D6FC-4f65-9D91-7224C49458BB}"/>
                <c:ext xmlns:c16="http://schemas.microsoft.com/office/drawing/2014/chart" uri="{C3380CC4-5D6E-409C-BE32-E72D297353CC}">
                  <c16:uniqueId val="{00000002-E9AF-4EDD-9199-6515F88F5D96}"/>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Sheet1!$A$2:$A$6</c:f>
              <c:strCache>
                <c:ptCount val="5"/>
                <c:pt idx="0">
                  <c:v>mudrer </c:v>
                </c:pt>
                <c:pt idx="1">
                  <c:v>theft</c:v>
                </c:pt>
                <c:pt idx="2">
                  <c:v>sexual assult</c:v>
                </c:pt>
                <c:pt idx="3">
                  <c:v>paedophilia</c:v>
                </c:pt>
                <c:pt idx="4">
                  <c:v>assult</c:v>
                </c:pt>
              </c:strCache>
            </c:strRef>
          </c:cat>
          <c:val>
            <c:numRef>
              <c:f>Sheet1!$B$2:$B$6</c:f>
              <c:numCache>
                <c:formatCode>General</c:formatCode>
                <c:ptCount val="5"/>
                <c:pt idx="0">
                  <c:v>4</c:v>
                </c:pt>
                <c:pt idx="1">
                  <c:v>0</c:v>
                </c:pt>
                <c:pt idx="2">
                  <c:v>0</c:v>
                </c:pt>
                <c:pt idx="3">
                  <c:v>6</c:v>
                </c:pt>
                <c:pt idx="4">
                  <c:v>0</c:v>
                </c:pt>
              </c:numCache>
            </c:numRef>
          </c:val>
          <c:extLst>
            <c:ext xmlns:c16="http://schemas.microsoft.com/office/drawing/2014/chart" uri="{C3380CC4-5D6E-409C-BE32-E72D297353CC}">
              <c16:uniqueId val="{00000000-E9AF-4EDD-9199-6515F88F5D96}"/>
            </c:ext>
          </c:extLst>
        </c:ser>
        <c:dLbls>
          <c:dLblPos val="ctr"/>
          <c:showLegendKey val="0"/>
          <c:showVal val="0"/>
          <c:showCatName val="0"/>
          <c:showSerName val="0"/>
          <c:showPercent val="1"/>
          <c:showBubbleSize val="0"/>
          <c:showLeaderLines val="1"/>
        </c:dLbls>
      </c:pie3DChart>
      <c:spPr>
        <a:noFill/>
        <a:ln>
          <a:noFill/>
        </a:ln>
        <a:effectLst/>
      </c:spPr>
    </c:plotArea>
    <c:legend>
      <c:legendPos val="b"/>
      <c:layout>
        <c:manualLayout>
          <c:xMode val="edge"/>
          <c:yMode val="edge"/>
          <c:x val="0.34997360112594622"/>
          <c:y val="0.24298295798413219"/>
          <c:w val="0.64787858039484192"/>
          <c:h val="0.25774691163249747"/>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1400" dirty="0"/>
              <a:t>Do you think the UK should re-introduce the death penalty</a:t>
            </a:r>
            <a:endParaRPr lang="en-GB" dirty="0"/>
          </a:p>
        </c:rich>
      </c:tx>
      <c:layout>
        <c:manualLayout>
          <c:xMode val="edge"/>
          <c:yMode val="edge"/>
          <c:x val="0.21285333333333331"/>
          <c:y val="0"/>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do you think the UK should re-introduce the death penalty</c:v>
                </c:pt>
              </c:strCache>
            </c:strRef>
          </c:tx>
          <c:dPt>
            <c:idx val="0"/>
            <c:bubble3D val="0"/>
            <c:spPr>
              <a:gradFill rotWithShape="1">
                <a:gsLst>
                  <a:gs pos="0">
                    <a:schemeClr val="accent1">
                      <a:tint val="96000"/>
                      <a:satMod val="100000"/>
                      <a:lumMod val="104000"/>
                    </a:schemeClr>
                  </a:gs>
                  <a:gs pos="78000">
                    <a:schemeClr val="accent1">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1-7E66-477C-AEB1-ABD84747A05F}"/>
              </c:ext>
            </c:extLst>
          </c:dPt>
          <c:dPt>
            <c:idx val="1"/>
            <c:bubble3D val="0"/>
            <c:spPr>
              <a:gradFill rotWithShape="1">
                <a:gsLst>
                  <a:gs pos="0">
                    <a:schemeClr val="accent2">
                      <a:tint val="96000"/>
                      <a:satMod val="100000"/>
                      <a:lumMod val="104000"/>
                    </a:schemeClr>
                  </a:gs>
                  <a:gs pos="78000">
                    <a:schemeClr val="accent2">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3-7E66-477C-AEB1-ABD84747A05F}"/>
              </c:ext>
            </c:extLst>
          </c:dPt>
          <c:dPt>
            <c:idx val="2"/>
            <c:bubble3D val="0"/>
            <c:spPr>
              <a:gradFill rotWithShape="1">
                <a:gsLst>
                  <a:gs pos="0">
                    <a:schemeClr val="accent3">
                      <a:tint val="96000"/>
                      <a:satMod val="100000"/>
                      <a:lumMod val="104000"/>
                    </a:schemeClr>
                  </a:gs>
                  <a:gs pos="78000">
                    <a:schemeClr val="accent3">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5-7E66-477C-AEB1-ABD84747A05F}"/>
              </c:ext>
            </c:extLst>
          </c:dPt>
          <c:dPt>
            <c:idx val="3"/>
            <c:bubble3D val="0"/>
            <c:spPr>
              <a:gradFill rotWithShape="1">
                <a:gsLst>
                  <a:gs pos="0">
                    <a:schemeClr val="accent4">
                      <a:tint val="96000"/>
                      <a:satMod val="100000"/>
                      <a:lumMod val="104000"/>
                    </a:schemeClr>
                  </a:gs>
                  <a:gs pos="78000">
                    <a:schemeClr val="accent4">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7-7E66-477C-AEB1-ABD84747A05F}"/>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Sheet1!$A$2:$A$5</c:f>
              <c:strCache>
                <c:ptCount val="4"/>
                <c:pt idx="0">
                  <c:v>yes </c:v>
                </c:pt>
                <c:pt idx="1">
                  <c:v>no </c:v>
                </c:pt>
                <c:pt idx="2">
                  <c:v>unsure</c:v>
                </c:pt>
                <c:pt idx="3">
                  <c:v>4th Qtr</c:v>
                </c:pt>
              </c:strCache>
            </c:strRef>
          </c:cat>
          <c:val>
            <c:numRef>
              <c:f>Sheet1!$B$2:$B$5</c:f>
              <c:numCache>
                <c:formatCode>General</c:formatCode>
                <c:ptCount val="4"/>
                <c:pt idx="0">
                  <c:v>6</c:v>
                </c:pt>
                <c:pt idx="1">
                  <c:v>3</c:v>
                </c:pt>
                <c:pt idx="2">
                  <c:v>1</c:v>
                </c:pt>
              </c:numCache>
            </c:numRef>
          </c:val>
          <c:extLst>
            <c:ext xmlns:c16="http://schemas.microsoft.com/office/drawing/2014/chart" uri="{C3380CC4-5D6E-409C-BE32-E72D297353CC}">
              <c16:uniqueId val="{00000000-543B-4686-9288-0ECCA00FAEEC}"/>
            </c:ext>
          </c:extLst>
        </c:ser>
        <c:dLbls>
          <c:dLblPos val="inEnd"/>
          <c:showLegendKey val="0"/>
          <c:showVal val="0"/>
          <c:showCatName val="0"/>
          <c:showSerName val="0"/>
          <c:showPercent val="1"/>
          <c:showBubbleSize val="0"/>
          <c:showLeaderLines val="1"/>
        </c:dLbls>
      </c:pie3DChart>
      <c:spPr>
        <a:noFill/>
        <a:ln>
          <a:noFill/>
        </a:ln>
        <a:effectLst/>
      </c:spPr>
    </c:plotArea>
    <c:legend>
      <c:legendPos val="b"/>
      <c:legendEntry>
        <c:idx val="3"/>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1400" dirty="0"/>
              <a:t>is your prospective of the death penalty positive or negative</a:t>
            </a:r>
          </a:p>
        </c:rich>
      </c:tx>
      <c:layout>
        <c:manualLayout>
          <c:xMode val="edge"/>
          <c:yMode val="edge"/>
          <c:x val="0.14444429740400097"/>
          <c:y val="0"/>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0"/>
          <c:y val="0.3920307676786815"/>
          <c:w val="1"/>
          <c:h val="0.47194126647646023"/>
        </c:manualLayout>
      </c:layout>
      <c:pie3DChart>
        <c:varyColors val="1"/>
        <c:ser>
          <c:idx val="0"/>
          <c:order val="0"/>
          <c:tx>
            <c:strRef>
              <c:f>Sheet1!$B$1</c:f>
              <c:strCache>
                <c:ptCount val="1"/>
                <c:pt idx="0">
                  <c:v>is your prospective of the death penalty positive or negative</c:v>
                </c:pt>
              </c:strCache>
            </c:strRef>
          </c:tx>
          <c:dPt>
            <c:idx val="0"/>
            <c:bubble3D val="0"/>
            <c:spPr>
              <a:gradFill rotWithShape="1">
                <a:gsLst>
                  <a:gs pos="0">
                    <a:schemeClr val="accent1">
                      <a:tint val="96000"/>
                      <a:satMod val="100000"/>
                      <a:lumMod val="104000"/>
                    </a:schemeClr>
                  </a:gs>
                  <a:gs pos="78000">
                    <a:schemeClr val="accent1">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1-4ADF-48D6-B184-9C3290AF6B3F}"/>
              </c:ext>
            </c:extLst>
          </c:dPt>
          <c:dPt>
            <c:idx val="1"/>
            <c:bubble3D val="0"/>
            <c:spPr>
              <a:gradFill rotWithShape="1">
                <a:gsLst>
                  <a:gs pos="0">
                    <a:schemeClr val="accent2">
                      <a:tint val="96000"/>
                      <a:satMod val="100000"/>
                      <a:lumMod val="104000"/>
                    </a:schemeClr>
                  </a:gs>
                  <a:gs pos="78000">
                    <a:schemeClr val="accent2">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3-4ADF-48D6-B184-9C3290AF6B3F}"/>
              </c:ext>
            </c:extLst>
          </c:dPt>
          <c:dPt>
            <c:idx val="2"/>
            <c:bubble3D val="0"/>
            <c:spPr>
              <a:gradFill rotWithShape="1">
                <a:gsLst>
                  <a:gs pos="0">
                    <a:schemeClr val="accent3">
                      <a:tint val="96000"/>
                      <a:satMod val="100000"/>
                      <a:lumMod val="104000"/>
                    </a:schemeClr>
                  </a:gs>
                  <a:gs pos="78000">
                    <a:schemeClr val="accent3">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5-4ADF-48D6-B184-9C3290AF6B3F}"/>
              </c:ext>
            </c:extLst>
          </c:dPt>
          <c:dPt>
            <c:idx val="3"/>
            <c:bubble3D val="0"/>
            <c:spPr>
              <a:gradFill rotWithShape="1">
                <a:gsLst>
                  <a:gs pos="0">
                    <a:schemeClr val="accent4">
                      <a:tint val="96000"/>
                      <a:satMod val="100000"/>
                      <a:lumMod val="104000"/>
                    </a:schemeClr>
                  </a:gs>
                  <a:gs pos="78000">
                    <a:schemeClr val="accent4">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7-4ADF-48D6-B184-9C3290AF6B3F}"/>
              </c:ext>
            </c:extLst>
          </c:dPt>
          <c:dLbls>
            <c:dLbl>
              <c:idx val="2"/>
              <c:delete val="1"/>
              <c:extLst>
                <c:ext xmlns:c15="http://schemas.microsoft.com/office/drawing/2012/chart" uri="{CE6537A1-D6FC-4f65-9D91-7224C49458BB}"/>
                <c:ext xmlns:c16="http://schemas.microsoft.com/office/drawing/2014/chart" uri="{C3380CC4-5D6E-409C-BE32-E72D297353CC}">
                  <c16:uniqueId val="{00000005-4ADF-48D6-B184-9C3290AF6B3F}"/>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Sheet1!$A$2:$A$5</c:f>
              <c:strCache>
                <c:ptCount val="2"/>
                <c:pt idx="0">
                  <c:v>positive </c:v>
                </c:pt>
                <c:pt idx="1">
                  <c:v>negative </c:v>
                </c:pt>
              </c:strCache>
            </c:strRef>
          </c:cat>
          <c:val>
            <c:numRef>
              <c:f>Sheet1!$B$2:$B$5</c:f>
              <c:numCache>
                <c:formatCode>General</c:formatCode>
                <c:ptCount val="4"/>
                <c:pt idx="0">
                  <c:v>6</c:v>
                </c:pt>
                <c:pt idx="1">
                  <c:v>4</c:v>
                </c:pt>
                <c:pt idx="2">
                  <c:v>0</c:v>
                </c:pt>
              </c:numCache>
            </c:numRef>
          </c:val>
          <c:extLst>
            <c:ext xmlns:c16="http://schemas.microsoft.com/office/drawing/2014/chart" uri="{C3380CC4-5D6E-409C-BE32-E72D297353CC}">
              <c16:uniqueId val="{00000008-4ADF-48D6-B184-9C3290AF6B3F}"/>
            </c:ext>
          </c:extLst>
        </c:ser>
        <c:dLbls>
          <c:dLblPos val="inEnd"/>
          <c:showLegendKey val="0"/>
          <c:showVal val="0"/>
          <c:showCatName val="0"/>
          <c:showSerName val="0"/>
          <c:showPercent val="1"/>
          <c:showBubbleSize val="0"/>
          <c:showLeaderLines val="1"/>
        </c:dLbls>
      </c:pie3DChart>
      <c:spPr>
        <a:noFill/>
        <a:ln>
          <a:noFill/>
        </a:ln>
        <a:effectLst/>
      </c:spPr>
    </c:plotArea>
    <c:legend>
      <c:legendPos val="b"/>
      <c:legendEntry>
        <c:idx val="2"/>
        <c:delete val="1"/>
      </c:legendEntry>
      <c:legendEntry>
        <c:idx val="3"/>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1400" dirty="0"/>
              <a:t>Do you think there could be any dangers of the death penalty being introduced? </a:t>
            </a:r>
          </a:p>
        </c:rich>
      </c:tx>
      <c:layout>
        <c:manualLayout>
          <c:xMode val="edge"/>
          <c:yMode val="edge"/>
          <c:x val="0.10844530380099945"/>
          <c:y val="0"/>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Do you think there could be any dangers of the death penalty being introduced? </c:v>
                </c:pt>
              </c:strCache>
            </c:strRef>
          </c:tx>
          <c:dPt>
            <c:idx val="0"/>
            <c:bubble3D val="0"/>
            <c:spPr>
              <a:gradFill rotWithShape="1">
                <a:gsLst>
                  <a:gs pos="0">
                    <a:schemeClr val="accent1">
                      <a:tint val="96000"/>
                      <a:satMod val="100000"/>
                      <a:lumMod val="104000"/>
                    </a:schemeClr>
                  </a:gs>
                  <a:gs pos="78000">
                    <a:schemeClr val="accent1">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1-AB53-457E-AC28-567497D8ED2F}"/>
              </c:ext>
            </c:extLst>
          </c:dPt>
          <c:dPt>
            <c:idx val="1"/>
            <c:bubble3D val="0"/>
            <c:spPr>
              <a:gradFill rotWithShape="1">
                <a:gsLst>
                  <a:gs pos="0">
                    <a:schemeClr val="accent2">
                      <a:tint val="96000"/>
                      <a:satMod val="100000"/>
                      <a:lumMod val="104000"/>
                    </a:schemeClr>
                  </a:gs>
                  <a:gs pos="78000">
                    <a:schemeClr val="accent2">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3-AB53-457E-AC28-567497D8ED2F}"/>
              </c:ext>
            </c:extLst>
          </c:dPt>
          <c:dPt>
            <c:idx val="2"/>
            <c:bubble3D val="0"/>
            <c:spPr>
              <a:gradFill rotWithShape="1">
                <a:gsLst>
                  <a:gs pos="0">
                    <a:schemeClr val="accent3">
                      <a:tint val="96000"/>
                      <a:satMod val="100000"/>
                      <a:lumMod val="104000"/>
                    </a:schemeClr>
                  </a:gs>
                  <a:gs pos="78000">
                    <a:schemeClr val="accent3">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5-AB53-457E-AC28-567497D8ED2F}"/>
              </c:ext>
            </c:extLst>
          </c:dPt>
          <c:dPt>
            <c:idx val="3"/>
            <c:bubble3D val="0"/>
            <c:spPr>
              <a:gradFill rotWithShape="1">
                <a:gsLst>
                  <a:gs pos="0">
                    <a:schemeClr val="accent4">
                      <a:tint val="96000"/>
                      <a:satMod val="100000"/>
                      <a:lumMod val="104000"/>
                    </a:schemeClr>
                  </a:gs>
                  <a:gs pos="78000">
                    <a:schemeClr val="accent4">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7-AB53-457E-AC28-567497D8ED2F}"/>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Sheet1!$A$2:$A$5</c:f>
              <c:strCache>
                <c:ptCount val="2"/>
                <c:pt idx="0">
                  <c:v>yes</c:v>
                </c:pt>
                <c:pt idx="1">
                  <c:v>no</c:v>
                </c:pt>
              </c:strCache>
            </c:strRef>
          </c:cat>
          <c:val>
            <c:numRef>
              <c:f>Sheet1!$B$2:$B$5</c:f>
              <c:numCache>
                <c:formatCode>General</c:formatCode>
                <c:ptCount val="4"/>
                <c:pt idx="0">
                  <c:v>4</c:v>
                </c:pt>
                <c:pt idx="1">
                  <c:v>6</c:v>
                </c:pt>
              </c:numCache>
            </c:numRef>
          </c:val>
          <c:extLst>
            <c:ext xmlns:c16="http://schemas.microsoft.com/office/drawing/2014/chart" uri="{C3380CC4-5D6E-409C-BE32-E72D297353CC}">
              <c16:uniqueId val="{00000000-D4E6-4BF2-BF31-FBEE463145FD}"/>
            </c:ext>
          </c:extLst>
        </c:ser>
        <c:dLbls>
          <c:dLblPos val="inEnd"/>
          <c:showLegendKey val="0"/>
          <c:showVal val="0"/>
          <c:showCatName val="0"/>
          <c:showSerName val="0"/>
          <c:showPercent val="1"/>
          <c:showBubbleSize val="0"/>
          <c:showLeaderLines val="1"/>
        </c:dLbls>
      </c:pie3DChart>
      <c:spPr>
        <a:noFill/>
        <a:ln>
          <a:noFill/>
        </a:ln>
        <a:effectLst/>
      </c:spPr>
    </c:plotArea>
    <c:legend>
      <c:legendPos val="b"/>
      <c:legendEntry>
        <c:idx val="2"/>
        <c:delete val="1"/>
      </c:legendEntry>
      <c:legendEntry>
        <c:idx val="3"/>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1400" dirty="0"/>
              <a:t>Do you think the death penalty should be brought to Europe and other continents? </a:t>
            </a:r>
          </a:p>
        </c:rich>
      </c:tx>
      <c:layout>
        <c:manualLayout>
          <c:xMode val="edge"/>
          <c:yMode val="edge"/>
          <c:x val="0.12907670686998399"/>
          <c:y val="3.1249961552704781E-2"/>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Do you think the death penalty should be brought to Europe and other continents? </c:v>
                </c:pt>
              </c:strCache>
            </c:strRef>
          </c:tx>
          <c:dPt>
            <c:idx val="0"/>
            <c:bubble3D val="0"/>
            <c:spPr>
              <a:gradFill rotWithShape="1">
                <a:gsLst>
                  <a:gs pos="0">
                    <a:schemeClr val="accent1">
                      <a:tint val="96000"/>
                      <a:satMod val="100000"/>
                      <a:lumMod val="104000"/>
                    </a:schemeClr>
                  </a:gs>
                  <a:gs pos="78000">
                    <a:schemeClr val="accent1">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1-D465-4AEB-A143-50E197329CF5}"/>
              </c:ext>
            </c:extLst>
          </c:dPt>
          <c:dPt>
            <c:idx val="1"/>
            <c:bubble3D val="0"/>
            <c:spPr>
              <a:gradFill rotWithShape="1">
                <a:gsLst>
                  <a:gs pos="0">
                    <a:schemeClr val="accent2">
                      <a:tint val="96000"/>
                      <a:satMod val="100000"/>
                      <a:lumMod val="104000"/>
                    </a:schemeClr>
                  </a:gs>
                  <a:gs pos="78000">
                    <a:schemeClr val="accent2">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3-D465-4AEB-A143-50E197329CF5}"/>
              </c:ext>
            </c:extLst>
          </c:dPt>
          <c:dPt>
            <c:idx val="2"/>
            <c:bubble3D val="0"/>
            <c:spPr>
              <a:gradFill rotWithShape="1">
                <a:gsLst>
                  <a:gs pos="0">
                    <a:schemeClr val="accent3">
                      <a:tint val="96000"/>
                      <a:satMod val="100000"/>
                      <a:lumMod val="104000"/>
                    </a:schemeClr>
                  </a:gs>
                  <a:gs pos="78000">
                    <a:schemeClr val="accent3">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5-D465-4AEB-A143-50E197329CF5}"/>
              </c:ext>
            </c:extLst>
          </c:dPt>
          <c:dPt>
            <c:idx val="3"/>
            <c:bubble3D val="0"/>
            <c:spPr>
              <a:gradFill rotWithShape="1">
                <a:gsLst>
                  <a:gs pos="0">
                    <a:schemeClr val="accent4">
                      <a:tint val="96000"/>
                      <a:satMod val="100000"/>
                      <a:lumMod val="104000"/>
                    </a:schemeClr>
                  </a:gs>
                  <a:gs pos="78000">
                    <a:schemeClr val="accent4">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7-D465-4AEB-A143-50E197329CF5}"/>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Sheet1!$A$2:$A$5</c:f>
              <c:strCache>
                <c:ptCount val="2"/>
                <c:pt idx="0">
                  <c:v>yes </c:v>
                </c:pt>
                <c:pt idx="1">
                  <c:v>no</c:v>
                </c:pt>
              </c:strCache>
            </c:strRef>
          </c:cat>
          <c:val>
            <c:numRef>
              <c:f>Sheet1!$B$2:$B$5</c:f>
              <c:numCache>
                <c:formatCode>General</c:formatCode>
                <c:ptCount val="4"/>
                <c:pt idx="0">
                  <c:v>6</c:v>
                </c:pt>
                <c:pt idx="1">
                  <c:v>4</c:v>
                </c:pt>
              </c:numCache>
            </c:numRef>
          </c:val>
          <c:extLst>
            <c:ext xmlns:c16="http://schemas.microsoft.com/office/drawing/2014/chart" uri="{C3380CC4-5D6E-409C-BE32-E72D297353CC}">
              <c16:uniqueId val="{00000000-8431-4ECC-883F-FF16AA649B86}"/>
            </c:ext>
          </c:extLst>
        </c:ser>
        <c:dLbls>
          <c:dLblPos val="inEnd"/>
          <c:showLegendKey val="0"/>
          <c:showVal val="0"/>
          <c:showCatName val="0"/>
          <c:showSerName val="0"/>
          <c:showPercent val="1"/>
          <c:showBubbleSize val="0"/>
          <c:showLeaderLines val="1"/>
        </c:dLbls>
      </c:pie3DChart>
      <c:spPr>
        <a:noFill/>
        <a:ln>
          <a:noFill/>
        </a:ln>
        <a:effectLst/>
      </c:spPr>
    </c:plotArea>
    <c:legend>
      <c:legendPos val="b"/>
      <c:legendEntry>
        <c:idx val="2"/>
        <c:delete val="1"/>
      </c:legendEntry>
      <c:legendEntry>
        <c:idx val="3"/>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1400" dirty="0"/>
              <a:t>Do you think the death penalty might increase crime or deter crime?</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Do you think the death penalty might increase crime or deter crime?</c:v>
                </c:pt>
              </c:strCache>
            </c:strRef>
          </c:tx>
          <c:dPt>
            <c:idx val="0"/>
            <c:bubble3D val="0"/>
            <c:spPr>
              <a:gradFill rotWithShape="1">
                <a:gsLst>
                  <a:gs pos="0">
                    <a:schemeClr val="accent1">
                      <a:tint val="96000"/>
                      <a:satMod val="100000"/>
                      <a:lumMod val="104000"/>
                    </a:schemeClr>
                  </a:gs>
                  <a:gs pos="78000">
                    <a:schemeClr val="accent1">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1-21F4-4968-992B-84429C0630A8}"/>
              </c:ext>
            </c:extLst>
          </c:dPt>
          <c:dPt>
            <c:idx val="1"/>
            <c:bubble3D val="0"/>
            <c:spPr>
              <a:gradFill rotWithShape="1">
                <a:gsLst>
                  <a:gs pos="0">
                    <a:schemeClr val="accent2">
                      <a:tint val="96000"/>
                      <a:satMod val="100000"/>
                      <a:lumMod val="104000"/>
                    </a:schemeClr>
                  </a:gs>
                  <a:gs pos="78000">
                    <a:schemeClr val="accent2">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3-21F4-4968-992B-84429C0630A8}"/>
              </c:ext>
            </c:extLst>
          </c:dPt>
          <c:dPt>
            <c:idx val="2"/>
            <c:bubble3D val="0"/>
            <c:spPr>
              <a:gradFill rotWithShape="1">
                <a:gsLst>
                  <a:gs pos="0">
                    <a:schemeClr val="accent3">
                      <a:tint val="96000"/>
                      <a:satMod val="100000"/>
                      <a:lumMod val="104000"/>
                    </a:schemeClr>
                  </a:gs>
                  <a:gs pos="78000">
                    <a:schemeClr val="accent3">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5-21F4-4968-992B-84429C0630A8}"/>
              </c:ext>
            </c:extLst>
          </c:dPt>
          <c:dPt>
            <c:idx val="3"/>
            <c:bubble3D val="0"/>
            <c:spPr>
              <a:gradFill rotWithShape="1">
                <a:gsLst>
                  <a:gs pos="0">
                    <a:schemeClr val="accent4">
                      <a:tint val="96000"/>
                      <a:satMod val="100000"/>
                      <a:lumMod val="104000"/>
                    </a:schemeClr>
                  </a:gs>
                  <a:gs pos="78000">
                    <a:schemeClr val="accent4">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extLst>
              <c:ext xmlns:c16="http://schemas.microsoft.com/office/drawing/2014/chart" uri="{C3380CC4-5D6E-409C-BE32-E72D297353CC}">
                <c16:uniqueId val="{00000007-21F4-4968-992B-84429C0630A8}"/>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Sheet1!$A$2:$A$5</c:f>
              <c:strCache>
                <c:ptCount val="2"/>
                <c:pt idx="0">
                  <c:v>deter</c:v>
                </c:pt>
                <c:pt idx="1">
                  <c:v>increase</c:v>
                </c:pt>
              </c:strCache>
            </c:strRef>
          </c:cat>
          <c:val>
            <c:numRef>
              <c:f>Sheet1!$B$2:$B$5</c:f>
              <c:numCache>
                <c:formatCode>General</c:formatCode>
                <c:ptCount val="4"/>
                <c:pt idx="0">
                  <c:v>9</c:v>
                </c:pt>
                <c:pt idx="1">
                  <c:v>1</c:v>
                </c:pt>
              </c:numCache>
            </c:numRef>
          </c:val>
          <c:extLst>
            <c:ext xmlns:c16="http://schemas.microsoft.com/office/drawing/2014/chart" uri="{C3380CC4-5D6E-409C-BE32-E72D297353CC}">
              <c16:uniqueId val="{00000000-81EC-4D41-9728-7A79821A0860}"/>
            </c:ext>
          </c:extLst>
        </c:ser>
        <c:dLbls>
          <c:dLblPos val="inEnd"/>
          <c:showLegendKey val="0"/>
          <c:showVal val="0"/>
          <c:showCatName val="0"/>
          <c:showSerName val="0"/>
          <c:showPercent val="1"/>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8">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68">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268">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268">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268">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6.xml><?xml version="1.0" encoding="utf-8"?>
<cs:chartStyle xmlns:cs="http://schemas.microsoft.com/office/drawing/2012/chartStyle" xmlns:a="http://schemas.openxmlformats.org/drawingml/2006/main" id="268">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7.xml><?xml version="1.0" encoding="utf-8"?>
<cs:chartStyle xmlns:cs="http://schemas.microsoft.com/office/drawing/2012/chartStyle" xmlns:a="http://schemas.openxmlformats.org/drawingml/2006/main" id="268">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8.xml><?xml version="1.0" encoding="utf-8"?>
<cs:chartStyle xmlns:cs="http://schemas.microsoft.com/office/drawing/2012/chartStyle" xmlns:a="http://schemas.openxmlformats.org/drawingml/2006/main" id="268">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D35CC20B-F0F6-449F-A5DB-FB3E2671546F}" type="datetimeFigureOut">
              <a:rPr lang="en-GB" smtClean="0"/>
              <a:t>12/03/2020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1978850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5CC20B-F0F6-449F-A5DB-FB3E2671546F}"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2204615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D35CC20B-F0F6-449F-A5DB-FB3E2671546F}" type="datetimeFigureOut">
              <a:rPr lang="en-GB" smtClean="0"/>
              <a:t>12/03/2020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755376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5CC20B-F0F6-449F-A5DB-FB3E2671546F}"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600651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5CC20B-F0F6-449F-A5DB-FB3E2671546F}"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2929902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5CC20B-F0F6-449F-A5DB-FB3E2671546F}"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3039086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5CC20B-F0F6-449F-A5DB-FB3E2671546F}"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1728491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5CC20B-F0F6-449F-A5DB-FB3E2671546F}"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654776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5CC20B-F0F6-449F-A5DB-FB3E2671546F}"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2878015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5CC20B-F0F6-449F-A5DB-FB3E2671546F}"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2052067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D35CC20B-F0F6-449F-A5DB-FB3E2671546F}" type="datetimeFigureOut">
              <a:rPr lang="en-GB" smtClean="0"/>
              <a:t>12/03/2020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18149266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D35CC20B-F0F6-449F-A5DB-FB3E2671546F}" type="datetimeFigureOut">
              <a:rPr lang="en-GB" smtClean="0"/>
              <a:t>12/03/2020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411214D-11A2-419A-A24D-C5BCDA1E6A02}"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17515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D35CC20B-F0F6-449F-A5DB-FB3E2671546F}" type="datetimeFigureOut">
              <a:rPr lang="en-GB" smtClean="0"/>
              <a:t>12/03/2020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2688835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35CC20B-F0F6-449F-A5DB-FB3E2671546F}"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22490747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35CC20B-F0F6-449F-A5DB-FB3E2671546F}"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1437932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5CC20B-F0F6-449F-A5DB-FB3E2671546F}"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3133382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D35CC20B-F0F6-449F-A5DB-FB3E2671546F}" type="datetimeFigureOut">
              <a:rPr lang="en-GB" smtClean="0"/>
              <a:t>12/03/2020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411214D-11A2-419A-A24D-C5BCDA1E6A02}" type="slidenum">
              <a:rPr lang="en-GB" smtClean="0"/>
              <a:t>‹#›</a:t>
            </a:fld>
            <a:endParaRPr lang="en-GB"/>
          </a:p>
        </p:txBody>
      </p:sp>
    </p:spTree>
    <p:extLst>
      <p:ext uri="{BB962C8B-B14F-4D97-AF65-F5344CB8AC3E}">
        <p14:creationId xmlns:p14="http://schemas.microsoft.com/office/powerpoint/2010/main" val="592931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35CC20B-F0F6-449F-A5DB-FB3E2671546F}" type="datetimeFigureOut">
              <a:rPr lang="en-GB" smtClean="0"/>
              <a:t>12/03/2020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411214D-11A2-419A-A24D-C5BCDA1E6A02}" type="slidenum">
              <a:rPr lang="en-GB" smtClean="0"/>
              <a:t>‹#›</a:t>
            </a:fld>
            <a:endParaRPr lang="en-GB"/>
          </a:p>
        </p:txBody>
      </p:sp>
    </p:spTree>
    <p:extLst>
      <p:ext uri="{BB962C8B-B14F-4D97-AF65-F5344CB8AC3E}">
        <p14:creationId xmlns:p14="http://schemas.microsoft.com/office/powerpoint/2010/main" val="115223850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 Id="rId5" Type="http://schemas.openxmlformats.org/officeDocument/2006/relationships/chart" Target="../charts/chart4.xml"/><Relationship Id="rId4" Type="http://schemas.openxmlformats.org/officeDocument/2006/relationships/chart" Target="../charts/char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2.xml"/><Relationship Id="rId5" Type="http://schemas.openxmlformats.org/officeDocument/2006/relationships/chart" Target="../charts/chart8.xml"/><Relationship Id="rId4" Type="http://schemas.openxmlformats.org/officeDocument/2006/relationships/chart" Target="../charts/char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urveyanyplace.com/questionnaire-pros-and-cons/" TargetMode="External"/><Relationship Id="rId2" Type="http://schemas.openxmlformats.org/officeDocument/2006/relationships/hyperlink" Target="https://www.britannica.com/topic/hanging" TargetMode="External"/><Relationship Id="rId1" Type="http://schemas.openxmlformats.org/officeDocument/2006/relationships/slideLayout" Target="../slideLayouts/slideLayout2.xml"/><Relationship Id="rId5" Type="http://schemas.openxmlformats.org/officeDocument/2006/relationships/hyperlink" Target="https://www.surveymonkey.co.uk/r/BSSPPX2" TargetMode="External"/><Relationship Id="rId4" Type="http://schemas.openxmlformats.org/officeDocument/2006/relationships/hyperlink" Target="https://www.fairplanet.org/story/when-was-the-death-penalty-abolished-in-th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52F6A-790C-4D5C-A430-D44140213B9A}"/>
              </a:ext>
            </a:extLst>
          </p:cNvPr>
          <p:cNvSpPr>
            <a:spLocks noGrp="1"/>
          </p:cNvSpPr>
          <p:nvPr>
            <p:ph type="ctrTitle"/>
          </p:nvPr>
        </p:nvSpPr>
        <p:spPr>
          <a:xfrm>
            <a:off x="4114800" y="-82545"/>
            <a:ext cx="8296275" cy="1825096"/>
          </a:xfrm>
        </p:spPr>
        <p:txBody>
          <a:bodyPr>
            <a:normAutofit/>
          </a:bodyPr>
          <a:lstStyle/>
          <a:p>
            <a:r>
              <a:rPr lang="en-GB" sz="3600" dirty="0">
                <a:latin typeface="Calibri" panose="020F0502020204030204" pitchFamily="34" charset="0"/>
                <a:cs typeface="Calibri" panose="020F0502020204030204" pitchFamily="34" charset="0"/>
              </a:rPr>
              <a:t>For and against the death penalty</a:t>
            </a:r>
          </a:p>
        </p:txBody>
      </p:sp>
      <p:sp>
        <p:nvSpPr>
          <p:cNvPr id="3" name="Subtitle 2">
            <a:extLst>
              <a:ext uri="{FF2B5EF4-FFF2-40B4-BE49-F238E27FC236}">
                <a16:creationId xmlns:a16="http://schemas.microsoft.com/office/drawing/2014/main" id="{0911FC1B-38CA-44B6-A70A-520119B1BB9A}"/>
              </a:ext>
            </a:extLst>
          </p:cNvPr>
          <p:cNvSpPr>
            <a:spLocks noGrp="1"/>
          </p:cNvSpPr>
          <p:nvPr>
            <p:ph type="subTitle" idx="1"/>
          </p:nvPr>
        </p:nvSpPr>
        <p:spPr>
          <a:xfrm>
            <a:off x="2319753" y="4711695"/>
            <a:ext cx="9448800" cy="685800"/>
          </a:xfrm>
        </p:spPr>
        <p:txBody>
          <a:bodyPr/>
          <a:lstStyle/>
          <a:p>
            <a:r>
              <a:rPr lang="en-GB" dirty="0">
                <a:latin typeface="Calibri" panose="020F0502020204030204" pitchFamily="34" charset="0"/>
                <a:cs typeface="Calibri" panose="020F0502020204030204" pitchFamily="34" charset="0"/>
              </a:rPr>
              <a:t>Ronan McCoach, Connor Johnson</a:t>
            </a:r>
          </a:p>
        </p:txBody>
      </p:sp>
      <p:pic>
        <p:nvPicPr>
          <p:cNvPr id="1026" name="Picture 2" descr="Image result for lethal injection">
            <a:extLst>
              <a:ext uri="{FF2B5EF4-FFF2-40B4-BE49-F238E27FC236}">
                <a16:creationId xmlns:a16="http://schemas.microsoft.com/office/drawing/2014/main" id="{794CD8EE-B6EC-4B1F-9D0F-17EF45771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706" y="2112698"/>
            <a:ext cx="3590094" cy="22288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A964AE-DEC2-4E6C-A087-630001AA578E}"/>
              </a:ext>
            </a:extLst>
          </p:cNvPr>
          <p:cNvSpPr txBox="1"/>
          <p:nvPr/>
        </p:nvSpPr>
        <p:spPr>
          <a:xfrm>
            <a:off x="4629150" y="2200275"/>
            <a:ext cx="5647364" cy="1200329"/>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Today we will be discussing our research methods for and against the death penalty, we will be doing this by using facts and statistics through the historical context and questionnaires. </a:t>
            </a:r>
          </a:p>
        </p:txBody>
      </p:sp>
    </p:spTree>
    <p:extLst>
      <p:ext uri="{BB962C8B-B14F-4D97-AF65-F5344CB8AC3E}">
        <p14:creationId xmlns:p14="http://schemas.microsoft.com/office/powerpoint/2010/main" val="2839726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A2BDC-F78A-4894-BFC8-1F21E2A8BD17}"/>
              </a:ext>
            </a:extLst>
          </p:cNvPr>
          <p:cNvSpPr>
            <a:spLocks noGrp="1"/>
          </p:cNvSpPr>
          <p:nvPr>
            <p:ph type="title"/>
          </p:nvPr>
        </p:nvSpPr>
        <p:spPr>
          <a:xfrm>
            <a:off x="2659311" y="84278"/>
            <a:ext cx="8620386" cy="1164880"/>
          </a:xfrm>
        </p:spPr>
        <p:txBody>
          <a:bodyPr>
            <a:normAutofit/>
          </a:bodyPr>
          <a:lstStyle/>
          <a:p>
            <a:r>
              <a:rPr lang="en-GB" sz="2800" dirty="0">
                <a:latin typeface="Calibri" panose="020F0502020204030204" pitchFamily="34" charset="0"/>
                <a:cs typeface="Calibri" panose="020F0502020204030204" pitchFamily="34" charset="0"/>
              </a:rPr>
              <a:t>History of the death penalty </a:t>
            </a:r>
          </a:p>
        </p:txBody>
      </p:sp>
      <p:sp>
        <p:nvSpPr>
          <p:cNvPr id="3" name="Content Placeholder 2">
            <a:extLst>
              <a:ext uri="{FF2B5EF4-FFF2-40B4-BE49-F238E27FC236}">
                <a16:creationId xmlns:a16="http://schemas.microsoft.com/office/drawing/2014/main" id="{68376DBD-FB65-4473-9C88-FC5D9A2CDFD0}"/>
              </a:ext>
            </a:extLst>
          </p:cNvPr>
          <p:cNvSpPr>
            <a:spLocks noGrp="1"/>
          </p:cNvSpPr>
          <p:nvPr>
            <p:ph idx="1"/>
          </p:nvPr>
        </p:nvSpPr>
        <p:spPr>
          <a:xfrm>
            <a:off x="0" y="1584717"/>
            <a:ext cx="8474977" cy="4024125"/>
          </a:xfrm>
        </p:spPr>
        <p:txBody>
          <a:bodyPr>
            <a:normAutofit fontScale="92500" lnSpcReduction="20000"/>
          </a:bodyPr>
          <a:lstStyle/>
          <a:p>
            <a:r>
              <a:rPr lang="en-GB" sz="2000" dirty="0">
                <a:latin typeface="Calibri" panose="020F0502020204030204" pitchFamily="34" charset="0"/>
                <a:cs typeface="Calibri" panose="020F0502020204030204" pitchFamily="34" charset="0"/>
              </a:rPr>
              <a:t>The death penalty was used in the British Isles and other parts of the world within the ancient era and onwards, this was done to punish offenders for their crimes and to act as a deterrent towards committing crime through history having different approaches to the punishment e.g. beheading and hanging. </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Beheading was introduced to the British Isles by William the conquer in the 11 century.</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Hanging was also used from the 11</a:t>
            </a:r>
            <a:r>
              <a:rPr lang="en-GB" sz="2000" baseline="30000" dirty="0">
                <a:latin typeface="Calibri" panose="020F0502020204030204" pitchFamily="34" charset="0"/>
                <a:cs typeface="Calibri" panose="020F0502020204030204" pitchFamily="34" charset="0"/>
              </a:rPr>
              <a:t>th</a:t>
            </a:r>
            <a:r>
              <a:rPr lang="en-GB" sz="2000" dirty="0">
                <a:latin typeface="Calibri" panose="020F0502020204030204" pitchFamily="34" charset="0"/>
                <a:cs typeface="Calibri" panose="020F0502020204030204" pitchFamily="34" charset="0"/>
              </a:rPr>
              <a:t> century and with that continued towards 1965</a:t>
            </a:r>
          </a:p>
          <a:p>
            <a:pPr marL="0" indent="0">
              <a:buNone/>
            </a:pP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The death penalty was officially  suspended in the year 1965 and was abolished in 1969 and 1973 in Northern Ireland due to growing criticisms of the death penalty, the reasons for these growing criticisms was due to the risk of executing an innocent person for a crime they did not commit. </a:t>
            </a:r>
          </a:p>
          <a:p>
            <a:endParaRPr lang="en-GB" dirty="0">
              <a:latin typeface="Calibri" panose="020F0502020204030204" pitchFamily="34" charset="0"/>
              <a:cs typeface="Calibri" panose="020F0502020204030204" pitchFamily="34" charset="0"/>
            </a:endParaRPr>
          </a:p>
        </p:txBody>
      </p:sp>
      <p:pic>
        <p:nvPicPr>
          <p:cNvPr id="1026" name="Picture 2" descr="Image result for death penalty abolished uk">
            <a:extLst>
              <a:ext uri="{FF2B5EF4-FFF2-40B4-BE49-F238E27FC236}">
                <a16:creationId xmlns:a16="http://schemas.microsoft.com/office/drawing/2014/main" id="{9300715F-1929-4C4A-8C0F-2680F26011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66298" y="1584717"/>
            <a:ext cx="3143095" cy="17679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death penalty abolished uk">
            <a:extLst>
              <a:ext uri="{FF2B5EF4-FFF2-40B4-BE49-F238E27FC236}">
                <a16:creationId xmlns:a16="http://schemas.microsoft.com/office/drawing/2014/main" id="{CD2BB3A4-9933-41E7-B861-851878DB4D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6298" y="4115063"/>
            <a:ext cx="3474660" cy="2316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2781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CB4B3A5-FE21-4EDE-8BCB-59C5A162CFEA}"/>
              </a:ext>
            </a:extLst>
          </p:cNvPr>
          <p:cNvPicPr>
            <a:picLocks noChangeAspect="1"/>
          </p:cNvPicPr>
          <p:nvPr/>
        </p:nvPicPr>
        <p:blipFill rotWithShape="1">
          <a:blip r:embed="rId2"/>
          <a:srcRect l="36881" t="25811" r="19289" b="20734"/>
          <a:stretch/>
        </p:blipFill>
        <p:spPr>
          <a:xfrm>
            <a:off x="4825837" y="995238"/>
            <a:ext cx="4194006" cy="2770247"/>
          </a:xfrm>
          <a:prstGeom prst="rect">
            <a:avLst/>
          </a:prstGeom>
        </p:spPr>
      </p:pic>
      <p:sp>
        <p:nvSpPr>
          <p:cNvPr id="7" name="TextBox 6">
            <a:extLst>
              <a:ext uri="{FF2B5EF4-FFF2-40B4-BE49-F238E27FC236}">
                <a16:creationId xmlns:a16="http://schemas.microsoft.com/office/drawing/2014/main" id="{052E7502-E865-4D8F-8CB0-31025A8D0DAD}"/>
              </a:ext>
            </a:extLst>
          </p:cNvPr>
          <p:cNvSpPr txBox="1"/>
          <p:nvPr/>
        </p:nvSpPr>
        <p:spPr>
          <a:xfrm>
            <a:off x="6283355" y="294541"/>
            <a:ext cx="4949505" cy="369332"/>
          </a:xfrm>
          <a:prstGeom prst="rect">
            <a:avLst/>
          </a:prstGeom>
          <a:noFill/>
        </p:spPr>
        <p:txBody>
          <a:bodyPr wrap="square" rtlCol="0">
            <a:spAutoFit/>
          </a:bodyPr>
          <a:lstStyle/>
          <a:p>
            <a:r>
              <a:rPr lang="en-GB" b="1" i="1" u="sng" dirty="0">
                <a:latin typeface="Calibri" panose="020F0502020204030204" pitchFamily="34" charset="0"/>
                <a:cs typeface="Calibri" panose="020F0502020204030204" pitchFamily="34" charset="0"/>
              </a:rPr>
              <a:t>What's good and bad about my research method? </a:t>
            </a:r>
          </a:p>
        </p:txBody>
      </p:sp>
      <p:sp>
        <p:nvSpPr>
          <p:cNvPr id="8" name="TextBox 7">
            <a:extLst>
              <a:ext uri="{FF2B5EF4-FFF2-40B4-BE49-F238E27FC236}">
                <a16:creationId xmlns:a16="http://schemas.microsoft.com/office/drawing/2014/main" id="{CE228CF7-6967-439D-8445-583A0A9B3474}"/>
              </a:ext>
            </a:extLst>
          </p:cNvPr>
          <p:cNvSpPr txBox="1"/>
          <p:nvPr/>
        </p:nvSpPr>
        <p:spPr>
          <a:xfrm>
            <a:off x="-27713" y="1461578"/>
            <a:ext cx="4846037" cy="2554545"/>
          </a:xfrm>
          <a:prstGeom prst="rect">
            <a:avLst/>
          </a:prstGeom>
          <a:noFill/>
        </p:spPr>
        <p:txBody>
          <a:bodyPr wrap="square" rtlCol="0">
            <a:spAutoFit/>
          </a:bodyPr>
          <a:lstStyle/>
          <a:p>
            <a:r>
              <a:rPr lang="en-GB" sz="1600" b="1" u="sng" dirty="0">
                <a:latin typeface="Calibri" panose="020F0502020204030204" pitchFamily="34" charset="0"/>
                <a:cs typeface="Calibri" panose="020F0502020204030204" pitchFamily="34" charset="0"/>
              </a:rPr>
              <a:t>Good</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The questionnaire is quick and easy so people who are not keen on doing can get it over with quickly </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Our questionnaire was very quick to set up and easy to send out to people to answer the questionnaire </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The questionnaire was very easy to analyse after everybody answered the questionnaire </a:t>
            </a:r>
          </a:p>
        </p:txBody>
      </p:sp>
      <p:sp>
        <p:nvSpPr>
          <p:cNvPr id="9" name="TextBox 8">
            <a:extLst>
              <a:ext uri="{FF2B5EF4-FFF2-40B4-BE49-F238E27FC236}">
                <a16:creationId xmlns:a16="http://schemas.microsoft.com/office/drawing/2014/main" id="{5D374D8A-20DD-4FC5-B3BA-EEE67A3E5F38}"/>
              </a:ext>
            </a:extLst>
          </p:cNvPr>
          <p:cNvSpPr txBox="1"/>
          <p:nvPr/>
        </p:nvSpPr>
        <p:spPr>
          <a:xfrm>
            <a:off x="9027356" y="805560"/>
            <a:ext cx="3179670" cy="3008772"/>
          </a:xfrm>
          <a:prstGeom prst="rect">
            <a:avLst/>
          </a:prstGeom>
          <a:noFill/>
        </p:spPr>
        <p:txBody>
          <a:bodyPr wrap="square" rtlCol="0">
            <a:spAutoFit/>
          </a:bodyPr>
          <a:lstStyle/>
          <a:p>
            <a:pPr>
              <a:lnSpc>
                <a:spcPct val="150000"/>
              </a:lnSpc>
            </a:pPr>
            <a:r>
              <a:rPr lang="en-GB" sz="1600" dirty="0">
                <a:latin typeface="Calibri" panose="020F0502020204030204" pitchFamily="34" charset="0"/>
                <a:cs typeface="Calibri" panose="020F0502020204030204" pitchFamily="34" charset="0"/>
              </a:rPr>
              <a:t>From this graph you can see that 15 people answered the questionnaire and 12 people was boys and 3 people was girls. This shows that the questionnaire is easy to analyse because you can get graphs and statistics straight away after people have answered the questions.</a:t>
            </a:r>
          </a:p>
        </p:txBody>
      </p:sp>
      <p:sp>
        <p:nvSpPr>
          <p:cNvPr id="10" name="Arrow: Right 9">
            <a:extLst>
              <a:ext uri="{FF2B5EF4-FFF2-40B4-BE49-F238E27FC236}">
                <a16:creationId xmlns:a16="http://schemas.microsoft.com/office/drawing/2014/main" id="{0A9681FA-636D-42B3-93B7-38ADC7E6A6AC}"/>
              </a:ext>
            </a:extLst>
          </p:cNvPr>
          <p:cNvSpPr/>
          <p:nvPr/>
        </p:nvSpPr>
        <p:spPr>
          <a:xfrm rot="19071397">
            <a:off x="3978793" y="2962952"/>
            <a:ext cx="1275127" cy="5117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2177B330-F771-48FF-BC8E-DB1388266A85}"/>
              </a:ext>
            </a:extLst>
          </p:cNvPr>
          <p:cNvSpPr txBox="1"/>
          <p:nvPr/>
        </p:nvSpPr>
        <p:spPr>
          <a:xfrm>
            <a:off x="4971874" y="3907172"/>
            <a:ext cx="3526174" cy="2862322"/>
          </a:xfrm>
          <a:prstGeom prst="rect">
            <a:avLst/>
          </a:prstGeom>
          <a:noFill/>
        </p:spPr>
        <p:txBody>
          <a:bodyPr wrap="square" rtlCol="0">
            <a:spAutoFit/>
          </a:bodyPr>
          <a:lstStyle/>
          <a:p>
            <a:r>
              <a:rPr lang="en-GB" sz="1200" b="1" u="sng" dirty="0">
                <a:latin typeface="Calibri" panose="020F0502020204030204" pitchFamily="34" charset="0"/>
                <a:cs typeface="Calibri" panose="020F0502020204030204" pitchFamily="34" charset="0"/>
              </a:rPr>
              <a:t>Bad</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My research method can be bad because on the questionnaire someone skipped a question for some necessary reason so at the end the results will be incorrect because the some of the questions have been skipped .</a:t>
            </a: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Finally another bad aspect of my research is that people can be dishonest so my questionnaire can be unreliable if people answer the questions dishonestly.</a:t>
            </a:r>
          </a:p>
          <a:p>
            <a:endParaRPr lang="en-GB" b="1" u="sng"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3449414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6181-EE9B-44E5-B2A4-721C198E9F90}"/>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What's good and bad about my research method?</a:t>
            </a:r>
          </a:p>
        </p:txBody>
      </p:sp>
      <p:sp>
        <p:nvSpPr>
          <p:cNvPr id="3" name="Content Placeholder 2">
            <a:extLst>
              <a:ext uri="{FF2B5EF4-FFF2-40B4-BE49-F238E27FC236}">
                <a16:creationId xmlns:a16="http://schemas.microsoft.com/office/drawing/2014/main" id="{BD5CF4FE-E0EA-482C-976E-F14440A7097C}"/>
              </a:ext>
            </a:extLst>
          </p:cNvPr>
          <p:cNvSpPr>
            <a:spLocks noGrp="1"/>
          </p:cNvSpPr>
          <p:nvPr>
            <p:ph idx="1"/>
          </p:nvPr>
        </p:nvSpPr>
        <p:spPr>
          <a:xfrm>
            <a:off x="148904" y="3295892"/>
            <a:ext cx="11544300" cy="3362324"/>
          </a:xfrm>
        </p:spPr>
        <p:txBody>
          <a:bodyPr>
            <a:normAutofit fontScale="92500" lnSpcReduction="10000"/>
          </a:bodyPr>
          <a:lstStyle/>
          <a:p>
            <a:pPr marL="0" indent="0">
              <a:buNone/>
            </a:pPr>
            <a:r>
              <a:rPr lang="en-GB" b="1" dirty="0">
                <a:latin typeface="Calibri" panose="020F0502020204030204" pitchFamily="34" charset="0"/>
                <a:cs typeface="Calibri" panose="020F0502020204030204" pitchFamily="34" charset="0"/>
              </a:rPr>
              <a:t>Good</a:t>
            </a:r>
            <a:r>
              <a:rPr lang="en-GB" dirty="0">
                <a:latin typeface="Calibri" panose="020F0502020204030204" pitchFamily="34" charset="0"/>
                <a:cs typeface="Calibri" panose="020F0502020204030204" pitchFamily="34" charset="0"/>
              </a:rPr>
              <a:t> </a:t>
            </a:r>
          </a:p>
          <a:p>
            <a:r>
              <a:rPr lang="en-GB" dirty="0">
                <a:latin typeface="Calibri" panose="020F0502020204030204" pitchFamily="34" charset="0"/>
                <a:cs typeface="Calibri" panose="020F0502020204030204" pitchFamily="34" charset="0"/>
              </a:rPr>
              <a:t>The good aspect of my research method is that it requires face to face interaction meaning they are less likely to answer dishonestly  </a:t>
            </a:r>
          </a:p>
          <a:p>
            <a:r>
              <a:rPr lang="en-GB" dirty="0">
                <a:latin typeface="Calibri" panose="020F0502020204030204" pitchFamily="34" charset="0"/>
                <a:cs typeface="Calibri" panose="020F0502020204030204" pitchFamily="34" charset="0"/>
              </a:rPr>
              <a:t>The person doing my questionnaire may ask questions to clarify the question.</a:t>
            </a:r>
          </a:p>
          <a:p>
            <a:r>
              <a:rPr lang="en-GB" dirty="0">
                <a:latin typeface="Calibri" panose="020F0502020204030204" pitchFamily="34" charset="0"/>
                <a:cs typeface="Calibri" panose="020F0502020204030204" pitchFamily="34" charset="0"/>
              </a:rPr>
              <a:t>The questionnaire can be quickly set up for questioning. </a:t>
            </a:r>
          </a:p>
          <a:p>
            <a:pPr marL="0" indent="0">
              <a:buNone/>
            </a:pPr>
            <a:r>
              <a:rPr lang="en-GB" b="1" dirty="0">
                <a:latin typeface="Calibri" panose="020F0502020204030204" pitchFamily="34" charset="0"/>
                <a:cs typeface="Calibri" panose="020F0502020204030204" pitchFamily="34" charset="0"/>
              </a:rPr>
              <a:t>Bad</a:t>
            </a:r>
          </a:p>
          <a:p>
            <a:r>
              <a:rPr lang="en-GB" dirty="0">
                <a:latin typeface="Calibri" panose="020F0502020204030204" pitchFamily="34" charset="0"/>
                <a:cs typeface="Calibri" panose="020F0502020204030204" pitchFamily="34" charset="0"/>
              </a:rPr>
              <a:t>The negative is that it will take up more of the persons time.</a:t>
            </a:r>
          </a:p>
          <a:p>
            <a:r>
              <a:rPr lang="en-GB" dirty="0">
                <a:latin typeface="Calibri" panose="020F0502020204030204" pitchFamily="34" charset="0"/>
                <a:cs typeface="Calibri" panose="020F0502020204030204" pitchFamily="34" charset="0"/>
              </a:rPr>
              <a:t>They may be less inclined to do the questionnaire. </a:t>
            </a:r>
          </a:p>
          <a:p>
            <a:r>
              <a:rPr lang="en-GB" dirty="0">
                <a:latin typeface="Calibri" panose="020F0502020204030204" pitchFamily="34" charset="0"/>
                <a:cs typeface="Calibri" panose="020F0502020204030204" pitchFamily="34" charset="0"/>
              </a:rPr>
              <a:t>It will take up more time setting up graphs as online surveys set them up as their being answered. </a:t>
            </a:r>
          </a:p>
          <a:p>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D5FCB834-7BCE-45B1-B370-234D79AD2B37}"/>
              </a:ext>
            </a:extLst>
          </p:cNvPr>
          <p:cNvSpPr txBox="1"/>
          <p:nvPr/>
        </p:nvSpPr>
        <p:spPr>
          <a:xfrm>
            <a:off x="-1" y="2214981"/>
            <a:ext cx="5474825" cy="923330"/>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My questionnaire method involved me interviewing people face to face and asking them questions that they can answer. </a:t>
            </a:r>
          </a:p>
        </p:txBody>
      </p:sp>
    </p:spTree>
    <p:extLst>
      <p:ext uri="{BB962C8B-B14F-4D97-AF65-F5344CB8AC3E}">
        <p14:creationId xmlns:p14="http://schemas.microsoft.com/office/powerpoint/2010/main" val="2708237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C86E8-197B-4755-8204-027B64FDD015}"/>
              </a:ext>
            </a:extLst>
          </p:cNvPr>
          <p:cNvSpPr>
            <a:spLocks noGrp="1"/>
          </p:cNvSpPr>
          <p:nvPr>
            <p:ph type="title"/>
          </p:nvPr>
        </p:nvSpPr>
        <p:spPr>
          <a:xfrm>
            <a:off x="3038475" y="0"/>
            <a:ext cx="8610600" cy="1293028"/>
          </a:xfrm>
        </p:spPr>
        <p:txBody>
          <a:bodyPr/>
          <a:lstStyle/>
          <a:p>
            <a:r>
              <a:rPr lang="en-GB" dirty="0">
                <a:latin typeface="Calibri" panose="020F0502020204030204" pitchFamily="34" charset="0"/>
                <a:cs typeface="Calibri" panose="020F0502020204030204" pitchFamily="34" charset="0"/>
              </a:rPr>
              <a:t>Questionnaire graphs </a:t>
            </a:r>
          </a:p>
        </p:txBody>
      </p:sp>
      <p:graphicFrame>
        <p:nvGraphicFramePr>
          <p:cNvPr id="12" name="Chart 11">
            <a:extLst>
              <a:ext uri="{FF2B5EF4-FFF2-40B4-BE49-F238E27FC236}">
                <a16:creationId xmlns:a16="http://schemas.microsoft.com/office/drawing/2014/main" id="{6C620F25-845D-43C0-8B4E-823650803FED}"/>
              </a:ext>
            </a:extLst>
          </p:cNvPr>
          <p:cNvGraphicFramePr/>
          <p:nvPr>
            <p:extLst>
              <p:ext uri="{D42A27DB-BD31-4B8C-83A1-F6EECF244321}">
                <p14:modId xmlns:p14="http://schemas.microsoft.com/office/powerpoint/2010/main" val="1611138751"/>
              </p:ext>
            </p:extLst>
          </p:nvPr>
        </p:nvGraphicFramePr>
        <p:xfrm>
          <a:off x="0" y="1519767"/>
          <a:ext cx="3400425" cy="289983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5" name="Chart 14">
            <a:extLst>
              <a:ext uri="{FF2B5EF4-FFF2-40B4-BE49-F238E27FC236}">
                <a16:creationId xmlns:a16="http://schemas.microsoft.com/office/drawing/2014/main" id="{0C5C4270-63B8-4121-AC39-6E5D6F96449E}"/>
              </a:ext>
            </a:extLst>
          </p:cNvPr>
          <p:cNvGraphicFramePr/>
          <p:nvPr>
            <p:extLst>
              <p:ext uri="{D42A27DB-BD31-4B8C-83A1-F6EECF244321}">
                <p14:modId xmlns:p14="http://schemas.microsoft.com/office/powerpoint/2010/main" val="1242665522"/>
              </p:ext>
            </p:extLst>
          </p:nvPr>
        </p:nvGraphicFramePr>
        <p:xfrm>
          <a:off x="3400425" y="1519767"/>
          <a:ext cx="2792031" cy="289983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8" name="Chart 17">
            <a:extLst>
              <a:ext uri="{FF2B5EF4-FFF2-40B4-BE49-F238E27FC236}">
                <a16:creationId xmlns:a16="http://schemas.microsoft.com/office/drawing/2014/main" id="{36900342-3C3F-4901-BB84-6BF8197A4F96}"/>
              </a:ext>
            </a:extLst>
          </p:cNvPr>
          <p:cNvGraphicFramePr/>
          <p:nvPr>
            <p:extLst>
              <p:ext uri="{D42A27DB-BD31-4B8C-83A1-F6EECF244321}">
                <p14:modId xmlns:p14="http://schemas.microsoft.com/office/powerpoint/2010/main" val="812913404"/>
              </p:ext>
            </p:extLst>
          </p:nvPr>
        </p:nvGraphicFramePr>
        <p:xfrm>
          <a:off x="6192456" y="1519765"/>
          <a:ext cx="3286125" cy="2899833"/>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1" name="Chart 20">
            <a:extLst>
              <a:ext uri="{FF2B5EF4-FFF2-40B4-BE49-F238E27FC236}">
                <a16:creationId xmlns:a16="http://schemas.microsoft.com/office/drawing/2014/main" id="{26076A56-EC9B-4B30-B543-66A8199A3064}"/>
              </a:ext>
            </a:extLst>
          </p:cNvPr>
          <p:cNvGraphicFramePr/>
          <p:nvPr>
            <p:extLst>
              <p:ext uri="{D42A27DB-BD31-4B8C-83A1-F6EECF244321}">
                <p14:modId xmlns:p14="http://schemas.microsoft.com/office/powerpoint/2010/main" val="1073385963"/>
              </p:ext>
            </p:extLst>
          </p:nvPr>
        </p:nvGraphicFramePr>
        <p:xfrm>
          <a:off x="9478581" y="1519766"/>
          <a:ext cx="2713419" cy="2899833"/>
        </p:xfrm>
        <a:graphic>
          <a:graphicData uri="http://schemas.openxmlformats.org/drawingml/2006/chart">
            <c:chart xmlns:c="http://schemas.openxmlformats.org/drawingml/2006/chart" xmlns:r="http://schemas.openxmlformats.org/officeDocument/2006/relationships" r:id="rId5"/>
          </a:graphicData>
        </a:graphic>
      </p:graphicFrame>
      <p:sp>
        <p:nvSpPr>
          <p:cNvPr id="25" name="TextBox 24">
            <a:extLst>
              <a:ext uri="{FF2B5EF4-FFF2-40B4-BE49-F238E27FC236}">
                <a16:creationId xmlns:a16="http://schemas.microsoft.com/office/drawing/2014/main" id="{7EAA7695-B7CF-4AE1-9762-BA70F6149A46}"/>
              </a:ext>
            </a:extLst>
          </p:cNvPr>
          <p:cNvSpPr txBox="1"/>
          <p:nvPr/>
        </p:nvSpPr>
        <p:spPr>
          <a:xfrm>
            <a:off x="0" y="4399723"/>
            <a:ext cx="3400425" cy="2031325"/>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 had 10 people answer my questions 4 of which were 27-35,  4 people 18 and under whilst 2 others were 19-26. lastly 0 of them were 36-45. meaning that the majority of people were 27-35 and 18 and under. </a:t>
            </a:r>
          </a:p>
        </p:txBody>
      </p:sp>
      <p:sp>
        <p:nvSpPr>
          <p:cNvPr id="26" name="TextBox 25">
            <a:extLst>
              <a:ext uri="{FF2B5EF4-FFF2-40B4-BE49-F238E27FC236}">
                <a16:creationId xmlns:a16="http://schemas.microsoft.com/office/drawing/2014/main" id="{B4625BEC-9BDA-4EA2-958A-5C090AE0E05E}"/>
              </a:ext>
            </a:extLst>
          </p:cNvPr>
          <p:cNvSpPr txBox="1"/>
          <p:nvPr/>
        </p:nvSpPr>
        <p:spPr>
          <a:xfrm>
            <a:off x="3400425" y="4419598"/>
            <a:ext cx="2792031" cy="1477328"/>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4 people in this questionnaire were female whilst 6 others were male. Meaning that the majority was male in this interview. </a:t>
            </a:r>
          </a:p>
        </p:txBody>
      </p:sp>
      <p:sp>
        <p:nvSpPr>
          <p:cNvPr id="27" name="TextBox 26">
            <a:extLst>
              <a:ext uri="{FF2B5EF4-FFF2-40B4-BE49-F238E27FC236}">
                <a16:creationId xmlns:a16="http://schemas.microsoft.com/office/drawing/2014/main" id="{744E2527-AAAB-4863-96ED-FA5D132CA308}"/>
              </a:ext>
            </a:extLst>
          </p:cNvPr>
          <p:cNvSpPr txBox="1"/>
          <p:nvPr/>
        </p:nvSpPr>
        <p:spPr>
          <a:xfrm>
            <a:off x="6192456" y="4419598"/>
            <a:ext cx="3286125" cy="1815882"/>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This question had 6 people wanting paedophiles being executed as a primary whilst 4 people would rather murders being executed every other crime scored 0. meaning more people would rather podophiles be executed over other crimes. </a:t>
            </a:r>
          </a:p>
        </p:txBody>
      </p:sp>
      <p:sp>
        <p:nvSpPr>
          <p:cNvPr id="28" name="TextBox 27">
            <a:extLst>
              <a:ext uri="{FF2B5EF4-FFF2-40B4-BE49-F238E27FC236}">
                <a16:creationId xmlns:a16="http://schemas.microsoft.com/office/drawing/2014/main" id="{13DD01F2-994F-4607-9997-7BDF5140A215}"/>
              </a:ext>
            </a:extLst>
          </p:cNvPr>
          <p:cNvSpPr txBox="1"/>
          <p:nvPr/>
        </p:nvSpPr>
        <p:spPr>
          <a:xfrm>
            <a:off x="9478581" y="4406680"/>
            <a:ext cx="2713419" cy="2031325"/>
          </a:xfrm>
          <a:prstGeom prst="rect">
            <a:avLst/>
          </a:prstGeom>
          <a:noFill/>
        </p:spPr>
        <p:txBody>
          <a:bodyPr wrap="square" rtlCol="0">
            <a:spAutoFit/>
          </a:bodyPr>
          <a:lstStyle/>
          <a:p>
            <a:r>
              <a:rPr lang="en-GB" sz="1400" dirty="0">
                <a:latin typeface="Calibri" panose="020F0502020204030204" pitchFamily="34" charset="0"/>
                <a:cs typeface="Calibri" panose="020F0502020204030204" pitchFamily="34" charset="0"/>
              </a:rPr>
              <a:t>1 person for this question was unsure if the death penalty should be brought back to the UK whilst 6 confidently said it should be brought back and 3 said it should not be brought back. Meaning that the majority of people think that the death penalty should be brought back to the UK.</a:t>
            </a:r>
          </a:p>
        </p:txBody>
      </p:sp>
    </p:spTree>
    <p:extLst>
      <p:ext uri="{BB962C8B-B14F-4D97-AF65-F5344CB8AC3E}">
        <p14:creationId xmlns:p14="http://schemas.microsoft.com/office/powerpoint/2010/main" val="780955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629E2A-46A5-4B5B-9F7B-7293072DC96A}"/>
              </a:ext>
            </a:extLst>
          </p:cNvPr>
          <p:cNvPicPr>
            <a:picLocks noChangeAspect="1"/>
          </p:cNvPicPr>
          <p:nvPr/>
        </p:nvPicPr>
        <p:blipFill rotWithShape="1">
          <a:blip r:embed="rId2"/>
          <a:srcRect l="35901" t="20994" r="17632" b="20870"/>
          <a:stretch/>
        </p:blipFill>
        <p:spPr>
          <a:xfrm>
            <a:off x="0" y="1493240"/>
            <a:ext cx="4026716" cy="2833840"/>
          </a:xfrm>
          <a:prstGeom prst="rect">
            <a:avLst/>
          </a:prstGeom>
        </p:spPr>
      </p:pic>
      <p:pic>
        <p:nvPicPr>
          <p:cNvPr id="6" name="Picture 5">
            <a:extLst>
              <a:ext uri="{FF2B5EF4-FFF2-40B4-BE49-F238E27FC236}">
                <a16:creationId xmlns:a16="http://schemas.microsoft.com/office/drawing/2014/main" id="{BB5F6BF0-520D-4613-9AB3-683226A9665D}"/>
              </a:ext>
            </a:extLst>
          </p:cNvPr>
          <p:cNvPicPr>
            <a:picLocks noChangeAspect="1"/>
          </p:cNvPicPr>
          <p:nvPr/>
        </p:nvPicPr>
        <p:blipFill rotWithShape="1">
          <a:blip r:embed="rId3"/>
          <a:srcRect l="36330" t="13823" r="17432" b="22447"/>
          <a:stretch/>
        </p:blipFill>
        <p:spPr>
          <a:xfrm>
            <a:off x="4136990" y="1493240"/>
            <a:ext cx="3655164" cy="2910980"/>
          </a:xfrm>
          <a:prstGeom prst="rect">
            <a:avLst/>
          </a:prstGeom>
        </p:spPr>
      </p:pic>
      <p:pic>
        <p:nvPicPr>
          <p:cNvPr id="7" name="Picture 6">
            <a:extLst>
              <a:ext uri="{FF2B5EF4-FFF2-40B4-BE49-F238E27FC236}">
                <a16:creationId xmlns:a16="http://schemas.microsoft.com/office/drawing/2014/main" id="{8C64F03C-F7BB-4438-B5B2-C268E4DADE99}"/>
              </a:ext>
            </a:extLst>
          </p:cNvPr>
          <p:cNvPicPr>
            <a:picLocks noChangeAspect="1"/>
          </p:cNvPicPr>
          <p:nvPr/>
        </p:nvPicPr>
        <p:blipFill rotWithShape="1">
          <a:blip r:embed="rId4"/>
          <a:srcRect l="36606" t="7339" r="18118" b="13640"/>
          <a:stretch/>
        </p:blipFill>
        <p:spPr>
          <a:xfrm>
            <a:off x="8003096" y="1416101"/>
            <a:ext cx="3655163" cy="2910980"/>
          </a:xfrm>
          <a:prstGeom prst="rect">
            <a:avLst/>
          </a:prstGeom>
        </p:spPr>
      </p:pic>
      <p:sp>
        <p:nvSpPr>
          <p:cNvPr id="8" name="TextBox 7">
            <a:extLst>
              <a:ext uri="{FF2B5EF4-FFF2-40B4-BE49-F238E27FC236}">
                <a16:creationId xmlns:a16="http://schemas.microsoft.com/office/drawing/2014/main" id="{26474BA6-DCC4-44C2-9F33-E99FBED193E7}"/>
              </a:ext>
            </a:extLst>
          </p:cNvPr>
          <p:cNvSpPr txBox="1"/>
          <p:nvPr/>
        </p:nvSpPr>
        <p:spPr>
          <a:xfrm>
            <a:off x="6819030" y="381321"/>
            <a:ext cx="4497719" cy="830997"/>
          </a:xfrm>
          <a:prstGeom prst="rect">
            <a:avLst/>
          </a:prstGeom>
          <a:noFill/>
        </p:spPr>
        <p:txBody>
          <a:bodyPr wrap="square" rtlCol="0">
            <a:spAutoFit/>
          </a:bodyPr>
          <a:lstStyle/>
          <a:p>
            <a:r>
              <a:rPr lang="cy-GB" sz="2400" b="1" u="sng" dirty="0">
                <a:latin typeface="Calibri" panose="020F0502020204030204" pitchFamily="34" charset="0"/>
                <a:cs typeface="Calibri" panose="020F0502020204030204" pitchFamily="34" charset="0"/>
              </a:rPr>
              <a:t>Questionnaire graphs and what the findings mean </a:t>
            </a:r>
            <a:endParaRPr lang="en-GB" sz="2400" b="1" u="sng"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2E6C1D7C-D2AC-4212-83B2-A5224FAA994D}"/>
              </a:ext>
            </a:extLst>
          </p:cNvPr>
          <p:cNvSpPr txBox="1"/>
          <p:nvPr/>
        </p:nvSpPr>
        <p:spPr>
          <a:xfrm>
            <a:off x="107840" y="4555222"/>
            <a:ext cx="3918876" cy="1323439"/>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From the graphs 16 people answered the survey 13 people was male and 3 was female , 0 people was other. In statistics this would be 81% male and 19% female and 0% other. Meaning the majority of people are male </a:t>
            </a:r>
          </a:p>
        </p:txBody>
      </p:sp>
      <p:sp>
        <p:nvSpPr>
          <p:cNvPr id="10" name="TextBox 9">
            <a:extLst>
              <a:ext uri="{FF2B5EF4-FFF2-40B4-BE49-F238E27FC236}">
                <a16:creationId xmlns:a16="http://schemas.microsoft.com/office/drawing/2014/main" id="{AE286D47-DC46-4688-B36C-4547831A68A0}"/>
              </a:ext>
            </a:extLst>
          </p:cNvPr>
          <p:cNvSpPr txBox="1"/>
          <p:nvPr/>
        </p:nvSpPr>
        <p:spPr>
          <a:xfrm>
            <a:off x="4261607" y="4664279"/>
            <a:ext cx="3530547" cy="1815882"/>
          </a:xfrm>
          <a:prstGeom prst="rect">
            <a:avLst/>
          </a:prstGeom>
          <a:noFill/>
        </p:spPr>
        <p:txBody>
          <a:bodyPr wrap="square" rtlCol="0">
            <a:spAutoFit/>
          </a:bodyPr>
          <a:lstStyle/>
          <a:p>
            <a:r>
              <a:rPr lang="en-GB" sz="1400" dirty="0">
                <a:latin typeface="Calibri" panose="020F0502020204030204" pitchFamily="34" charset="0"/>
                <a:cs typeface="Calibri" panose="020F0502020204030204" pitchFamily="34" charset="0"/>
              </a:rPr>
              <a:t>From</a:t>
            </a:r>
            <a:r>
              <a:rPr lang="cy-GB" sz="1400" dirty="0">
                <a:latin typeface="Calibri" panose="020F0502020204030204" pitchFamily="34" charset="0"/>
                <a:cs typeface="Calibri" panose="020F0502020204030204" pitchFamily="34" charset="0"/>
              </a:rPr>
              <a:t> </a:t>
            </a:r>
            <a:r>
              <a:rPr lang="en-GB" sz="1400" dirty="0">
                <a:latin typeface="Calibri" panose="020F0502020204030204" pitchFamily="34" charset="0"/>
                <a:cs typeface="Calibri" panose="020F0502020204030204" pitchFamily="34" charset="0"/>
              </a:rPr>
              <a:t>question</a:t>
            </a:r>
            <a:r>
              <a:rPr lang="cy-GB" sz="1400" dirty="0">
                <a:latin typeface="Calibri" panose="020F0502020204030204" pitchFamily="34" charset="0"/>
                <a:cs typeface="Calibri" panose="020F0502020204030204" pitchFamily="34" charset="0"/>
              </a:rPr>
              <a:t> 2 , </a:t>
            </a:r>
            <a:r>
              <a:rPr lang="en-GB" sz="1400" noProof="1">
                <a:latin typeface="Calibri" panose="020F0502020204030204" pitchFamily="34" charset="0"/>
                <a:cs typeface="Calibri" panose="020F0502020204030204" pitchFamily="34" charset="0"/>
              </a:rPr>
              <a:t>16 people answered the question 3 people was 18 and under , 12 people was 19-25 , 1 person was 25-40 , 0 people was 41-59 and 0 people was 60 and over.in stats this would be 19% 18 and under , 75% 19-25  ,7% 26-40 , 0% 41-59 and 0% 60 and over.Meaning the majority of people was aged 19-25 </a:t>
            </a:r>
            <a:endParaRPr lang="en-GB" sz="1400"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373F8234-BAE3-4F2C-AF51-87C6F7FF2C1B}"/>
              </a:ext>
            </a:extLst>
          </p:cNvPr>
          <p:cNvSpPr txBox="1"/>
          <p:nvPr/>
        </p:nvSpPr>
        <p:spPr>
          <a:xfrm>
            <a:off x="8165286" y="4555222"/>
            <a:ext cx="3918874" cy="2246769"/>
          </a:xfrm>
          <a:prstGeom prst="rect">
            <a:avLst/>
          </a:prstGeom>
          <a:noFill/>
        </p:spPr>
        <p:txBody>
          <a:bodyPr wrap="square" rtlCol="0">
            <a:spAutoFit/>
          </a:bodyPr>
          <a:lstStyle/>
          <a:p>
            <a:r>
              <a:rPr lang="cy-GB" sz="1400" dirty="0">
                <a:latin typeface="Calibri" panose="020F0502020204030204" pitchFamily="34" charset="0"/>
                <a:cs typeface="Calibri" panose="020F0502020204030204" pitchFamily="34" charset="0"/>
              </a:rPr>
              <a:t>From question 3, 16 people answered the question 5 people said the highest education they had was gcse , 5 people said a level , 3 people said college dipolma , 1 person said hnc/hnd , 0 people said uni degree , 2 people said </a:t>
            </a:r>
            <a:r>
              <a:rPr lang="en-GB" sz="1400" dirty="0">
                <a:latin typeface="Calibri" panose="020F0502020204030204" pitchFamily="34" charset="0"/>
                <a:cs typeface="Calibri" panose="020F0502020204030204" pitchFamily="34" charset="0"/>
              </a:rPr>
              <a:t>Bachelor's or Masters degree and 0 people said other. Meaning even people said they had the highest qualification at </a:t>
            </a:r>
            <a:r>
              <a:rPr lang="en-GB" sz="1400" dirty="0" err="1">
                <a:latin typeface="Calibri" panose="020F0502020204030204" pitchFamily="34" charset="0"/>
                <a:cs typeface="Calibri" panose="020F0502020204030204" pitchFamily="34" charset="0"/>
              </a:rPr>
              <a:t>gcse</a:t>
            </a:r>
            <a:r>
              <a:rPr lang="en-GB" sz="1400" dirty="0">
                <a:latin typeface="Calibri" panose="020F0502020204030204" pitchFamily="34" charset="0"/>
                <a:cs typeface="Calibri" panose="020F0502020204030204" pitchFamily="34" charset="0"/>
              </a:rPr>
              <a:t> and a level , while the minority of people said that they had the highest education at college diploma , </a:t>
            </a:r>
            <a:r>
              <a:rPr lang="en-GB" sz="1400" dirty="0" err="1">
                <a:latin typeface="Calibri" panose="020F0502020204030204" pitchFamily="34" charset="0"/>
                <a:cs typeface="Calibri" panose="020F0502020204030204" pitchFamily="34" charset="0"/>
              </a:rPr>
              <a:t>hnc</a:t>
            </a:r>
            <a:r>
              <a:rPr lang="en-GB" sz="1400" dirty="0">
                <a:latin typeface="Calibri" panose="020F0502020204030204" pitchFamily="34" charset="0"/>
                <a:cs typeface="Calibri" panose="020F0502020204030204" pitchFamily="34" charset="0"/>
              </a:rPr>
              <a:t>/</a:t>
            </a:r>
            <a:r>
              <a:rPr lang="en-GB" sz="1400" dirty="0" err="1">
                <a:latin typeface="Calibri" panose="020F0502020204030204" pitchFamily="34" charset="0"/>
                <a:cs typeface="Calibri" panose="020F0502020204030204" pitchFamily="34" charset="0"/>
              </a:rPr>
              <a:t>hnd</a:t>
            </a:r>
            <a:r>
              <a:rPr lang="en-GB" sz="1400" dirty="0">
                <a:latin typeface="Calibri" panose="020F0502020204030204" pitchFamily="34" charset="0"/>
                <a:cs typeface="Calibri" panose="020F0502020204030204" pitchFamily="34" charset="0"/>
              </a:rPr>
              <a:t> and bachelors or master degree </a:t>
            </a:r>
          </a:p>
        </p:txBody>
      </p:sp>
    </p:spTree>
    <p:extLst>
      <p:ext uri="{BB962C8B-B14F-4D97-AF65-F5344CB8AC3E}">
        <p14:creationId xmlns:p14="http://schemas.microsoft.com/office/powerpoint/2010/main" val="3603390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18271-DBDB-4DF0-AD93-8B1DF9BC331F}"/>
              </a:ext>
            </a:extLst>
          </p:cNvPr>
          <p:cNvSpPr>
            <a:spLocks noGrp="1"/>
          </p:cNvSpPr>
          <p:nvPr>
            <p:ph type="title"/>
          </p:nvPr>
        </p:nvSpPr>
        <p:spPr>
          <a:xfrm>
            <a:off x="3019425" y="116673"/>
            <a:ext cx="8610600" cy="1293028"/>
          </a:xfrm>
        </p:spPr>
        <p:txBody>
          <a:bodyPr/>
          <a:lstStyle/>
          <a:p>
            <a:r>
              <a:rPr lang="en-GB" dirty="0">
                <a:latin typeface="Calibri" panose="020F0502020204030204" pitchFamily="34" charset="0"/>
                <a:cs typeface="Calibri" panose="020F0502020204030204" pitchFamily="34" charset="0"/>
              </a:rPr>
              <a:t>Questionnaire graphs </a:t>
            </a:r>
          </a:p>
        </p:txBody>
      </p:sp>
      <p:graphicFrame>
        <p:nvGraphicFramePr>
          <p:cNvPr id="4" name="Chart 3">
            <a:extLst>
              <a:ext uri="{FF2B5EF4-FFF2-40B4-BE49-F238E27FC236}">
                <a16:creationId xmlns:a16="http://schemas.microsoft.com/office/drawing/2014/main" id="{42E8FD5D-2E08-433C-A5E1-0807B2662181}"/>
              </a:ext>
            </a:extLst>
          </p:cNvPr>
          <p:cNvGraphicFramePr/>
          <p:nvPr>
            <p:extLst>
              <p:ext uri="{D42A27DB-BD31-4B8C-83A1-F6EECF244321}">
                <p14:modId xmlns:p14="http://schemas.microsoft.com/office/powerpoint/2010/main" val="4227388463"/>
              </p:ext>
            </p:extLst>
          </p:nvPr>
        </p:nvGraphicFramePr>
        <p:xfrm>
          <a:off x="0" y="1621417"/>
          <a:ext cx="3252485" cy="243840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Chart 6">
            <a:extLst>
              <a:ext uri="{FF2B5EF4-FFF2-40B4-BE49-F238E27FC236}">
                <a16:creationId xmlns:a16="http://schemas.microsoft.com/office/drawing/2014/main" id="{5C8FB1F4-A002-41C6-A7C3-5A67E2B738D5}"/>
              </a:ext>
            </a:extLst>
          </p:cNvPr>
          <p:cNvGraphicFramePr/>
          <p:nvPr>
            <p:extLst>
              <p:ext uri="{D42A27DB-BD31-4B8C-83A1-F6EECF244321}">
                <p14:modId xmlns:p14="http://schemas.microsoft.com/office/powerpoint/2010/main" val="3279242854"/>
              </p:ext>
            </p:extLst>
          </p:nvPr>
        </p:nvGraphicFramePr>
        <p:xfrm>
          <a:off x="3252486" y="1621415"/>
          <a:ext cx="3194614" cy="243840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0" name="Chart 9">
            <a:extLst>
              <a:ext uri="{FF2B5EF4-FFF2-40B4-BE49-F238E27FC236}">
                <a16:creationId xmlns:a16="http://schemas.microsoft.com/office/drawing/2014/main" id="{68E025AD-356E-4ED8-A6C7-4649A948B9D1}"/>
              </a:ext>
            </a:extLst>
          </p:cNvPr>
          <p:cNvGraphicFramePr/>
          <p:nvPr>
            <p:extLst>
              <p:ext uri="{D42A27DB-BD31-4B8C-83A1-F6EECF244321}">
                <p14:modId xmlns:p14="http://schemas.microsoft.com/office/powerpoint/2010/main" val="2846037037"/>
              </p:ext>
            </p:extLst>
          </p:nvPr>
        </p:nvGraphicFramePr>
        <p:xfrm>
          <a:off x="6447099" y="1621415"/>
          <a:ext cx="2916819" cy="2438403"/>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3" name="Chart 12">
            <a:extLst>
              <a:ext uri="{FF2B5EF4-FFF2-40B4-BE49-F238E27FC236}">
                <a16:creationId xmlns:a16="http://schemas.microsoft.com/office/drawing/2014/main" id="{D5FE9453-9FEF-4BB8-B936-A2560A244219}"/>
              </a:ext>
            </a:extLst>
          </p:cNvPr>
          <p:cNvGraphicFramePr/>
          <p:nvPr>
            <p:extLst>
              <p:ext uri="{D42A27DB-BD31-4B8C-83A1-F6EECF244321}">
                <p14:modId xmlns:p14="http://schemas.microsoft.com/office/powerpoint/2010/main" val="1871388664"/>
              </p:ext>
            </p:extLst>
          </p:nvPr>
        </p:nvGraphicFramePr>
        <p:xfrm>
          <a:off x="9363918" y="1621414"/>
          <a:ext cx="2828081" cy="2438403"/>
        </p:xfrm>
        <a:graphic>
          <a:graphicData uri="http://schemas.openxmlformats.org/drawingml/2006/chart">
            <c:chart xmlns:c="http://schemas.openxmlformats.org/drawingml/2006/chart" xmlns:r="http://schemas.openxmlformats.org/officeDocument/2006/relationships" r:id="rId5"/>
          </a:graphicData>
        </a:graphic>
      </p:graphicFrame>
      <p:sp>
        <p:nvSpPr>
          <p:cNvPr id="16" name="TextBox 15">
            <a:extLst>
              <a:ext uri="{FF2B5EF4-FFF2-40B4-BE49-F238E27FC236}">
                <a16:creationId xmlns:a16="http://schemas.microsoft.com/office/drawing/2014/main" id="{D11A6352-AEE1-4931-87D2-F9DEDC3EB826}"/>
              </a:ext>
            </a:extLst>
          </p:cNvPr>
          <p:cNvSpPr txBox="1"/>
          <p:nvPr/>
        </p:nvSpPr>
        <p:spPr>
          <a:xfrm>
            <a:off x="0" y="4059817"/>
            <a:ext cx="3102015" cy="2031325"/>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For this question 6 people had a positive outlook on the death penalty while 4 had negative outlook. Meaning that the majority of people have a positive outlook on the death penalty</a:t>
            </a:r>
          </a:p>
        </p:txBody>
      </p:sp>
      <p:sp>
        <p:nvSpPr>
          <p:cNvPr id="17" name="TextBox 16">
            <a:extLst>
              <a:ext uri="{FF2B5EF4-FFF2-40B4-BE49-F238E27FC236}">
                <a16:creationId xmlns:a16="http://schemas.microsoft.com/office/drawing/2014/main" id="{981B909D-DA22-4C11-AD73-B55B5F6D6E8F}"/>
              </a:ext>
            </a:extLst>
          </p:cNvPr>
          <p:cNvSpPr txBox="1"/>
          <p:nvPr/>
        </p:nvSpPr>
        <p:spPr>
          <a:xfrm>
            <a:off x="3252485" y="4059817"/>
            <a:ext cx="3252485" cy="2585323"/>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For this question 4 people answered that there could be dangers of the death penalty being introduced whilst 6 though that there was no danger. Meaning that the majority of people think that there is not many dangers of introducing the death penalty. </a:t>
            </a:r>
          </a:p>
        </p:txBody>
      </p:sp>
      <p:sp>
        <p:nvSpPr>
          <p:cNvPr id="18" name="TextBox 17">
            <a:extLst>
              <a:ext uri="{FF2B5EF4-FFF2-40B4-BE49-F238E27FC236}">
                <a16:creationId xmlns:a16="http://schemas.microsoft.com/office/drawing/2014/main" id="{F720EFAE-E91A-4F77-9AD4-3F7393808488}"/>
              </a:ext>
            </a:extLst>
          </p:cNvPr>
          <p:cNvSpPr txBox="1"/>
          <p:nvPr/>
        </p:nvSpPr>
        <p:spPr>
          <a:xfrm>
            <a:off x="6447099" y="4059817"/>
            <a:ext cx="3194614" cy="2308324"/>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For this question 4 people said that the death penalty should not be brought to Europe and other continents whilst 6 said that it should. Meaning that the majority of people I interviewed think the death penalty should be introduced.</a:t>
            </a:r>
          </a:p>
        </p:txBody>
      </p:sp>
      <p:sp>
        <p:nvSpPr>
          <p:cNvPr id="19" name="TextBox 18">
            <a:extLst>
              <a:ext uri="{FF2B5EF4-FFF2-40B4-BE49-F238E27FC236}">
                <a16:creationId xmlns:a16="http://schemas.microsoft.com/office/drawing/2014/main" id="{5F3AD506-181C-4D57-8351-F4B6F207EDC0}"/>
              </a:ext>
            </a:extLst>
          </p:cNvPr>
          <p:cNvSpPr txBox="1"/>
          <p:nvPr/>
        </p:nvSpPr>
        <p:spPr>
          <a:xfrm>
            <a:off x="9363918" y="4086864"/>
            <a:ext cx="2828081" cy="2308324"/>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For the final question 9 people think that the death penalty would in fact deter crime while 1 thinks that it would only make criminal activity worse. Meaning that the overwhelming majority think that the death penalty will deter crime.</a:t>
            </a:r>
          </a:p>
        </p:txBody>
      </p:sp>
    </p:spTree>
    <p:extLst>
      <p:ext uri="{BB962C8B-B14F-4D97-AF65-F5344CB8AC3E}">
        <p14:creationId xmlns:p14="http://schemas.microsoft.com/office/powerpoint/2010/main" val="118443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5915983-14AB-44B7-89A2-818527EDE01C}"/>
              </a:ext>
            </a:extLst>
          </p:cNvPr>
          <p:cNvPicPr>
            <a:picLocks noChangeAspect="1"/>
          </p:cNvPicPr>
          <p:nvPr/>
        </p:nvPicPr>
        <p:blipFill rotWithShape="1">
          <a:blip r:embed="rId2"/>
          <a:srcRect l="36605" t="8073" r="17569" b="33089"/>
          <a:stretch/>
        </p:blipFill>
        <p:spPr>
          <a:xfrm>
            <a:off x="159390" y="1400961"/>
            <a:ext cx="3506598" cy="2532544"/>
          </a:xfrm>
          <a:prstGeom prst="rect">
            <a:avLst/>
          </a:prstGeom>
        </p:spPr>
      </p:pic>
      <p:pic>
        <p:nvPicPr>
          <p:cNvPr id="6" name="Picture 5">
            <a:extLst>
              <a:ext uri="{FF2B5EF4-FFF2-40B4-BE49-F238E27FC236}">
                <a16:creationId xmlns:a16="http://schemas.microsoft.com/office/drawing/2014/main" id="{E1F19BC8-4264-4339-8E20-18426BB3451F}"/>
              </a:ext>
            </a:extLst>
          </p:cNvPr>
          <p:cNvPicPr>
            <a:picLocks noChangeAspect="1"/>
          </p:cNvPicPr>
          <p:nvPr/>
        </p:nvPicPr>
        <p:blipFill rotWithShape="1">
          <a:blip r:embed="rId3"/>
          <a:srcRect l="36359" t="7323" r="17318" b="36106"/>
          <a:stretch/>
        </p:blipFill>
        <p:spPr>
          <a:xfrm>
            <a:off x="4146958" y="1400961"/>
            <a:ext cx="3607265" cy="2477989"/>
          </a:xfrm>
          <a:prstGeom prst="rect">
            <a:avLst/>
          </a:prstGeom>
        </p:spPr>
      </p:pic>
      <p:pic>
        <p:nvPicPr>
          <p:cNvPr id="7" name="Picture 6">
            <a:extLst>
              <a:ext uri="{FF2B5EF4-FFF2-40B4-BE49-F238E27FC236}">
                <a16:creationId xmlns:a16="http://schemas.microsoft.com/office/drawing/2014/main" id="{8F3217EB-E3C0-4FE4-89FE-BE27AA78FB5D}"/>
              </a:ext>
            </a:extLst>
          </p:cNvPr>
          <p:cNvPicPr>
            <a:picLocks noChangeAspect="1"/>
          </p:cNvPicPr>
          <p:nvPr/>
        </p:nvPicPr>
        <p:blipFill rotWithShape="1">
          <a:blip r:embed="rId4"/>
          <a:srcRect l="36537" t="13823" r="17638" b="33211"/>
          <a:stretch/>
        </p:blipFill>
        <p:spPr>
          <a:xfrm>
            <a:off x="8045043" y="1380057"/>
            <a:ext cx="3875714" cy="2519796"/>
          </a:xfrm>
          <a:prstGeom prst="rect">
            <a:avLst/>
          </a:prstGeom>
        </p:spPr>
      </p:pic>
      <p:sp>
        <p:nvSpPr>
          <p:cNvPr id="8" name="Rectangle 7">
            <a:extLst>
              <a:ext uri="{FF2B5EF4-FFF2-40B4-BE49-F238E27FC236}">
                <a16:creationId xmlns:a16="http://schemas.microsoft.com/office/drawing/2014/main" id="{F87C230D-D000-4C0D-934E-363E87C999A0}"/>
              </a:ext>
            </a:extLst>
          </p:cNvPr>
          <p:cNvSpPr/>
          <p:nvPr/>
        </p:nvSpPr>
        <p:spPr>
          <a:xfrm>
            <a:off x="7406553" y="343949"/>
            <a:ext cx="2861571" cy="369332"/>
          </a:xfrm>
          <a:prstGeom prst="rect">
            <a:avLst/>
          </a:prstGeom>
        </p:spPr>
        <p:txBody>
          <a:bodyPr wrap="square">
            <a:spAutoFit/>
          </a:bodyPr>
          <a:lstStyle/>
          <a:p>
            <a:r>
              <a:rPr lang="cy-GB" b="1" u="sng" dirty="0">
                <a:latin typeface="Calibri" panose="020F0502020204030204" pitchFamily="34" charset="0"/>
                <a:cs typeface="Calibri" panose="020F0502020204030204" pitchFamily="34" charset="0"/>
              </a:rPr>
              <a:t>Questionnaire graphs</a:t>
            </a:r>
            <a:endParaRPr lang="en-GB"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8E843265-658B-45E8-B602-42DE6E7E1E9C}"/>
              </a:ext>
            </a:extLst>
          </p:cNvPr>
          <p:cNvSpPr txBox="1"/>
          <p:nvPr/>
        </p:nvSpPr>
        <p:spPr>
          <a:xfrm>
            <a:off x="334611" y="3979711"/>
            <a:ext cx="3205002" cy="1477328"/>
          </a:xfrm>
          <a:prstGeom prst="rect">
            <a:avLst/>
          </a:prstGeom>
          <a:noFill/>
        </p:spPr>
        <p:txBody>
          <a:bodyPr wrap="square" rtlCol="0">
            <a:spAutoFit/>
          </a:bodyPr>
          <a:lstStyle/>
          <a:p>
            <a:r>
              <a:rPr lang="cy-GB" dirty="0">
                <a:latin typeface="Calibri" panose="020F0502020204030204" pitchFamily="34" charset="0"/>
                <a:cs typeface="Calibri" panose="020F0502020204030204" pitchFamily="34" charset="0"/>
              </a:rPr>
              <a:t>16 people answered question 4 , 13 people agreed with the death penalty and 3 people was not sure.Meaning the majority agree with the death penalty </a:t>
            </a:r>
            <a:endParaRPr lang="en-GB"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69B05C6A-9EC5-457D-AE47-5E62299A86A4}"/>
              </a:ext>
            </a:extLst>
          </p:cNvPr>
          <p:cNvSpPr txBox="1"/>
          <p:nvPr/>
        </p:nvSpPr>
        <p:spPr>
          <a:xfrm>
            <a:off x="4146958" y="3979711"/>
            <a:ext cx="3679520" cy="2031325"/>
          </a:xfrm>
          <a:prstGeom prst="rect">
            <a:avLst/>
          </a:prstGeom>
          <a:noFill/>
        </p:spPr>
        <p:txBody>
          <a:bodyPr wrap="square" rtlCol="0">
            <a:spAutoFit/>
          </a:bodyPr>
          <a:lstStyle/>
          <a:p>
            <a:r>
              <a:rPr lang="cy-GB" dirty="0">
                <a:latin typeface="Calibri" panose="020F0502020204030204" pitchFamily="34" charset="0"/>
                <a:cs typeface="Calibri" panose="020F0502020204030204" pitchFamily="34" charset="0"/>
              </a:rPr>
              <a:t>16 people answered question 5 , 12 people said the death peanlty should come back , no one said it shouldnt come back and 4 people was neutral with it coming back.Meaning the majority of people said the death peanlty should come back </a:t>
            </a:r>
            <a:endParaRPr lang="en-GB"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579F687E-E0DF-44AE-8934-FF05D2A16F33}"/>
              </a:ext>
            </a:extLst>
          </p:cNvPr>
          <p:cNvSpPr txBox="1"/>
          <p:nvPr/>
        </p:nvSpPr>
        <p:spPr>
          <a:xfrm>
            <a:off x="8259097" y="3979711"/>
            <a:ext cx="3598292" cy="2308324"/>
          </a:xfrm>
          <a:prstGeom prst="rect">
            <a:avLst/>
          </a:prstGeom>
          <a:noFill/>
        </p:spPr>
        <p:txBody>
          <a:bodyPr wrap="square" rtlCol="0">
            <a:spAutoFit/>
          </a:bodyPr>
          <a:lstStyle/>
          <a:p>
            <a:r>
              <a:rPr lang="cy-GB" dirty="0">
                <a:latin typeface="Calibri" panose="020F0502020204030204" pitchFamily="34" charset="0"/>
                <a:cs typeface="Calibri" panose="020F0502020204030204" pitchFamily="34" charset="0"/>
              </a:rPr>
              <a:t>16 people answered question 6 , 14 people said the death penalty should be introduced in diffrent countries whilst , 2 people said that it shouldnt be introduced.Meaning the majority of people think that the death penalty should be introduced in diffrent countries.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44826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AE9E87-2ADA-467A-9516-019E81A1D3BB}"/>
              </a:ext>
            </a:extLst>
          </p:cNvPr>
          <p:cNvPicPr>
            <a:picLocks noChangeAspect="1"/>
          </p:cNvPicPr>
          <p:nvPr/>
        </p:nvPicPr>
        <p:blipFill rotWithShape="1">
          <a:blip r:embed="rId2"/>
          <a:srcRect l="36605" t="6239" r="17018" b="24281"/>
          <a:stretch/>
        </p:blipFill>
        <p:spPr>
          <a:xfrm>
            <a:off x="0" y="1438496"/>
            <a:ext cx="5033394" cy="3548967"/>
          </a:xfrm>
          <a:prstGeom prst="rect">
            <a:avLst/>
          </a:prstGeom>
        </p:spPr>
      </p:pic>
      <p:pic>
        <p:nvPicPr>
          <p:cNvPr id="5" name="Picture 4">
            <a:extLst>
              <a:ext uri="{FF2B5EF4-FFF2-40B4-BE49-F238E27FC236}">
                <a16:creationId xmlns:a16="http://schemas.microsoft.com/office/drawing/2014/main" id="{13B02CAF-C2D1-45E2-AE7F-D23760151FC9}"/>
              </a:ext>
            </a:extLst>
          </p:cNvPr>
          <p:cNvPicPr>
            <a:picLocks noChangeAspect="1"/>
          </p:cNvPicPr>
          <p:nvPr/>
        </p:nvPicPr>
        <p:blipFill rotWithShape="1">
          <a:blip r:embed="rId3"/>
          <a:srcRect l="36125" t="25077" r="17224" b="16697"/>
          <a:stretch/>
        </p:blipFill>
        <p:spPr>
          <a:xfrm>
            <a:off x="7013128" y="1438497"/>
            <a:ext cx="4899100" cy="3548967"/>
          </a:xfrm>
          <a:prstGeom prst="rect">
            <a:avLst/>
          </a:prstGeom>
        </p:spPr>
      </p:pic>
      <p:sp>
        <p:nvSpPr>
          <p:cNvPr id="6" name="Rectangle 5">
            <a:extLst>
              <a:ext uri="{FF2B5EF4-FFF2-40B4-BE49-F238E27FC236}">
                <a16:creationId xmlns:a16="http://schemas.microsoft.com/office/drawing/2014/main" id="{A6FCAA69-5FB3-4635-A12C-519A30184859}"/>
              </a:ext>
            </a:extLst>
          </p:cNvPr>
          <p:cNvSpPr/>
          <p:nvPr/>
        </p:nvSpPr>
        <p:spPr>
          <a:xfrm>
            <a:off x="5066882" y="534690"/>
            <a:ext cx="2576346" cy="369332"/>
          </a:xfrm>
          <a:prstGeom prst="rect">
            <a:avLst/>
          </a:prstGeom>
        </p:spPr>
        <p:txBody>
          <a:bodyPr wrap="none">
            <a:spAutoFit/>
          </a:bodyPr>
          <a:lstStyle/>
          <a:p>
            <a:r>
              <a:rPr lang="cy-GB" b="1" u="sng" dirty="0"/>
              <a:t>Questionnaire graphs</a:t>
            </a:r>
            <a:endParaRPr lang="en-GB" dirty="0"/>
          </a:p>
        </p:txBody>
      </p:sp>
      <p:sp>
        <p:nvSpPr>
          <p:cNvPr id="2" name="TextBox 1">
            <a:extLst>
              <a:ext uri="{FF2B5EF4-FFF2-40B4-BE49-F238E27FC236}">
                <a16:creationId xmlns:a16="http://schemas.microsoft.com/office/drawing/2014/main" id="{87054412-C0DD-4AB4-B551-38CA9E8FA9F6}"/>
              </a:ext>
            </a:extLst>
          </p:cNvPr>
          <p:cNvSpPr txBox="1"/>
          <p:nvPr/>
        </p:nvSpPr>
        <p:spPr>
          <a:xfrm>
            <a:off x="119921" y="5074171"/>
            <a:ext cx="5441430" cy="1754326"/>
          </a:xfrm>
          <a:prstGeom prst="rect">
            <a:avLst/>
          </a:prstGeom>
          <a:noFill/>
        </p:spPr>
        <p:txBody>
          <a:bodyPr wrap="square" rtlCol="0">
            <a:spAutoFit/>
          </a:bodyPr>
          <a:lstStyle/>
          <a:p>
            <a:r>
              <a:rPr lang="cy-GB" dirty="0">
                <a:latin typeface="Calibri" panose="020F0502020204030204" pitchFamily="34" charset="0"/>
                <a:cs typeface="Calibri" panose="020F0502020204030204" pitchFamily="34" charset="0"/>
              </a:rPr>
              <a:t>16 people answered question 7 , 0 people said </a:t>
            </a:r>
            <a:r>
              <a:rPr lang="en-GB" dirty="0">
                <a:latin typeface="Calibri" panose="020F0502020204030204" pitchFamily="34" charset="0"/>
                <a:cs typeface="Calibri" panose="020F0502020204030204" pitchFamily="34" charset="0"/>
              </a:rPr>
              <a:t>no one should get the death penalty for a crime they commit , 3 people said rapist crime should get the death penalty, 6 people said podophiles , 7 people said murders and 0 people said theft. Meaning the majority of people said murders should get the death peanlty </a:t>
            </a:r>
          </a:p>
        </p:txBody>
      </p:sp>
      <p:sp>
        <p:nvSpPr>
          <p:cNvPr id="3" name="TextBox 2">
            <a:extLst>
              <a:ext uri="{FF2B5EF4-FFF2-40B4-BE49-F238E27FC236}">
                <a16:creationId xmlns:a16="http://schemas.microsoft.com/office/drawing/2014/main" id="{725D704B-93AE-46F7-95E9-CD5693F5DD0C}"/>
              </a:ext>
            </a:extLst>
          </p:cNvPr>
          <p:cNvSpPr txBox="1"/>
          <p:nvPr/>
        </p:nvSpPr>
        <p:spPr>
          <a:xfrm>
            <a:off x="7195279" y="4987463"/>
            <a:ext cx="4716949" cy="1754326"/>
          </a:xfrm>
          <a:prstGeom prst="rect">
            <a:avLst/>
          </a:prstGeom>
          <a:noFill/>
        </p:spPr>
        <p:txBody>
          <a:bodyPr wrap="square" rtlCol="0">
            <a:spAutoFit/>
          </a:bodyPr>
          <a:lstStyle/>
          <a:p>
            <a:r>
              <a:rPr lang="cy-GB" dirty="0">
                <a:latin typeface="Calibri" panose="020F0502020204030204" pitchFamily="34" charset="0"/>
                <a:cs typeface="Calibri" panose="020F0502020204030204" pitchFamily="34" charset="0"/>
              </a:rPr>
              <a:t>16 people answered question 8 , 2 people said yes the death penalty is a crime agianst humanity , 12 people said no and 2 people was unsure.Meaning the majority of people think the death penalty isint a crime against humanitiy </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22620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3BCE366-FD83-4FBE-A33F-546C32EB3DB8}"/>
              </a:ext>
            </a:extLst>
          </p:cNvPr>
          <p:cNvPicPr>
            <a:picLocks noChangeAspect="1"/>
          </p:cNvPicPr>
          <p:nvPr/>
        </p:nvPicPr>
        <p:blipFill rotWithShape="1">
          <a:blip r:embed="rId2"/>
          <a:srcRect l="36626" t="13418" r="17232" b="30313"/>
          <a:stretch/>
        </p:blipFill>
        <p:spPr>
          <a:xfrm>
            <a:off x="0" y="1461781"/>
            <a:ext cx="4107305" cy="2817355"/>
          </a:xfrm>
          <a:prstGeom prst="rect">
            <a:avLst/>
          </a:prstGeom>
        </p:spPr>
      </p:pic>
      <p:pic>
        <p:nvPicPr>
          <p:cNvPr id="5" name="Picture 4">
            <a:extLst>
              <a:ext uri="{FF2B5EF4-FFF2-40B4-BE49-F238E27FC236}">
                <a16:creationId xmlns:a16="http://schemas.microsoft.com/office/drawing/2014/main" id="{005A3B72-78B4-46B9-9928-36225FADD446}"/>
              </a:ext>
            </a:extLst>
          </p:cNvPr>
          <p:cNvPicPr>
            <a:picLocks noChangeAspect="1"/>
          </p:cNvPicPr>
          <p:nvPr/>
        </p:nvPicPr>
        <p:blipFill rotWithShape="1">
          <a:blip r:embed="rId3"/>
          <a:srcRect l="36262" t="27645" r="18462" b="19633"/>
          <a:stretch/>
        </p:blipFill>
        <p:spPr>
          <a:xfrm>
            <a:off x="6096000" y="1172421"/>
            <a:ext cx="5184724" cy="3396073"/>
          </a:xfrm>
          <a:prstGeom prst="rect">
            <a:avLst/>
          </a:prstGeom>
        </p:spPr>
      </p:pic>
      <p:sp>
        <p:nvSpPr>
          <p:cNvPr id="6" name="Rectangle 5">
            <a:extLst>
              <a:ext uri="{FF2B5EF4-FFF2-40B4-BE49-F238E27FC236}">
                <a16:creationId xmlns:a16="http://schemas.microsoft.com/office/drawing/2014/main" id="{6B1EA732-1778-4B8A-9DEB-1C6E1E04F0CA}"/>
              </a:ext>
            </a:extLst>
          </p:cNvPr>
          <p:cNvSpPr/>
          <p:nvPr/>
        </p:nvSpPr>
        <p:spPr>
          <a:xfrm>
            <a:off x="4807827" y="777971"/>
            <a:ext cx="2576346" cy="369332"/>
          </a:xfrm>
          <a:prstGeom prst="rect">
            <a:avLst/>
          </a:prstGeom>
        </p:spPr>
        <p:txBody>
          <a:bodyPr wrap="none">
            <a:spAutoFit/>
          </a:bodyPr>
          <a:lstStyle/>
          <a:p>
            <a:r>
              <a:rPr lang="cy-GB" b="1" u="sng" dirty="0"/>
              <a:t>Questionnaire graphs</a:t>
            </a:r>
            <a:endParaRPr lang="en-GB" dirty="0"/>
          </a:p>
        </p:txBody>
      </p:sp>
      <p:sp>
        <p:nvSpPr>
          <p:cNvPr id="2" name="TextBox 1">
            <a:extLst>
              <a:ext uri="{FF2B5EF4-FFF2-40B4-BE49-F238E27FC236}">
                <a16:creationId xmlns:a16="http://schemas.microsoft.com/office/drawing/2014/main" id="{33468B55-21F6-4D77-A560-7A5F84668F9D}"/>
              </a:ext>
            </a:extLst>
          </p:cNvPr>
          <p:cNvSpPr txBox="1"/>
          <p:nvPr/>
        </p:nvSpPr>
        <p:spPr>
          <a:xfrm>
            <a:off x="0" y="4195890"/>
            <a:ext cx="4931764" cy="1754326"/>
          </a:xfrm>
          <a:prstGeom prst="rect">
            <a:avLst/>
          </a:prstGeom>
          <a:noFill/>
        </p:spPr>
        <p:txBody>
          <a:bodyPr wrap="square" rtlCol="0">
            <a:spAutoFit/>
          </a:bodyPr>
          <a:lstStyle/>
          <a:p>
            <a:r>
              <a:rPr lang="cy-GB" dirty="0">
                <a:latin typeface="Calibri" panose="020F0502020204030204" pitchFamily="34" charset="0"/>
                <a:cs typeface="Calibri" panose="020F0502020204030204" pitchFamily="34" charset="0"/>
              </a:rPr>
              <a:t>Question 9 16 people answered , 16 people said that less crimes would be committed if the death peanlty was reintroduced , while 0 people said that.Meaning everyone said that less crimes would be commited if the the death penalty was reintroduced </a:t>
            </a:r>
            <a:endParaRPr lang="en-GB"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341D00CA-17EE-4367-B760-1441DBB0866D}"/>
              </a:ext>
            </a:extLst>
          </p:cNvPr>
          <p:cNvSpPr txBox="1"/>
          <p:nvPr/>
        </p:nvSpPr>
        <p:spPr>
          <a:xfrm>
            <a:off x="6445770" y="4796054"/>
            <a:ext cx="5184724" cy="1754326"/>
          </a:xfrm>
          <a:prstGeom prst="rect">
            <a:avLst/>
          </a:prstGeom>
          <a:noFill/>
        </p:spPr>
        <p:txBody>
          <a:bodyPr wrap="square" rtlCol="0">
            <a:spAutoFit/>
          </a:bodyPr>
          <a:lstStyle/>
          <a:p>
            <a:r>
              <a:rPr lang="cy-GB" dirty="0">
                <a:latin typeface="Calibri" panose="020F0502020204030204" pitchFamily="34" charset="0"/>
                <a:cs typeface="Calibri" panose="020F0502020204030204" pitchFamily="34" charset="0"/>
              </a:rPr>
              <a:t>16 people answered question 10 , 9 people said that </a:t>
            </a:r>
            <a:r>
              <a:rPr lang="en-GB" dirty="0">
                <a:latin typeface="Calibri" panose="020F0502020204030204" pitchFamily="34" charset="0"/>
                <a:cs typeface="Calibri" panose="020F0502020204030204" pitchFamily="34" charset="0"/>
              </a:rPr>
              <a:t>think murders should have rehabilitation , while 7 people said they should get the death penalty. Meaning the majority of people said that murders should have rehabilitation </a:t>
            </a:r>
          </a:p>
          <a:p>
            <a:endParaRPr lang="en-GB" dirty="0"/>
          </a:p>
        </p:txBody>
      </p:sp>
    </p:spTree>
    <p:extLst>
      <p:ext uri="{BB962C8B-B14F-4D97-AF65-F5344CB8AC3E}">
        <p14:creationId xmlns:p14="http://schemas.microsoft.com/office/powerpoint/2010/main" val="1801818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04ECB-EB1F-4600-B644-14FC5CD3304A}"/>
              </a:ext>
            </a:extLst>
          </p:cNvPr>
          <p:cNvSpPr>
            <a:spLocks noGrp="1"/>
          </p:cNvSpPr>
          <p:nvPr>
            <p:ph type="title"/>
          </p:nvPr>
        </p:nvSpPr>
        <p:spPr>
          <a:xfrm>
            <a:off x="-851941" y="404609"/>
            <a:ext cx="8610600" cy="1293028"/>
          </a:xfrm>
        </p:spPr>
        <p:txBody>
          <a:bodyPr/>
          <a:lstStyle/>
          <a:p>
            <a:r>
              <a:rPr lang="en-GB" dirty="0"/>
              <a:t>Conclusion </a:t>
            </a:r>
          </a:p>
        </p:txBody>
      </p:sp>
      <p:sp>
        <p:nvSpPr>
          <p:cNvPr id="3" name="Content Placeholder 2">
            <a:extLst>
              <a:ext uri="{FF2B5EF4-FFF2-40B4-BE49-F238E27FC236}">
                <a16:creationId xmlns:a16="http://schemas.microsoft.com/office/drawing/2014/main" id="{E527EB3C-4C09-41FB-BC46-26F246A3DC5D}"/>
              </a:ext>
            </a:extLst>
          </p:cNvPr>
          <p:cNvSpPr>
            <a:spLocks noGrp="1"/>
          </p:cNvSpPr>
          <p:nvPr>
            <p:ph idx="1"/>
          </p:nvPr>
        </p:nvSpPr>
        <p:spPr>
          <a:xfrm>
            <a:off x="250944" y="1612180"/>
            <a:ext cx="11516193" cy="4024125"/>
          </a:xfrm>
        </p:spPr>
        <p:txBody>
          <a:bodyPr/>
          <a:lstStyle/>
          <a:p>
            <a:pPr marL="0" indent="0">
              <a:buNone/>
            </a:pPr>
            <a:r>
              <a:rPr lang="cy-GB" dirty="0"/>
              <a:t>they didnt produce the same results because we had different questions , an example of this was the death penalty being introduced to the world and reintroduced to the uk. Ronans results was 6 people said yes to reintroduce the death peanlty to the uk , 3 said no and 1 said unsure .This was different to </a:t>
            </a:r>
            <a:r>
              <a:rPr lang="cy-GB" dirty="0" err="1"/>
              <a:t>mine</a:t>
            </a:r>
            <a:r>
              <a:rPr lang="cy-GB" dirty="0"/>
              <a:t> because i asked 15 people whilst ronan asked 10 which made the conclusion of the statistics different. Also my primary Research was online so more people was willing to answer because it was quicker </a:t>
            </a:r>
            <a:r>
              <a:rPr lang="cy-GB" dirty="0" err="1"/>
              <a:t>whilst</a:t>
            </a:r>
            <a:r>
              <a:rPr lang="cy-GB" dirty="0"/>
              <a:t> Ronans was a much slower procedure so less people was willing to answer his questions which left him with 10 people answering his questionnaire. </a:t>
            </a:r>
            <a:endParaRPr lang="en-GB" dirty="0"/>
          </a:p>
        </p:txBody>
      </p:sp>
    </p:spTree>
    <p:extLst>
      <p:ext uri="{BB962C8B-B14F-4D97-AF65-F5344CB8AC3E}">
        <p14:creationId xmlns:p14="http://schemas.microsoft.com/office/powerpoint/2010/main" val="4271369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EDA01-06C0-4CC8-BAA4-6567007D233F}"/>
              </a:ext>
            </a:extLst>
          </p:cNvPr>
          <p:cNvSpPr>
            <a:spLocks noGrp="1"/>
          </p:cNvSpPr>
          <p:nvPr>
            <p:ph type="title"/>
          </p:nvPr>
        </p:nvSpPr>
        <p:spPr>
          <a:xfrm>
            <a:off x="2895600" y="0"/>
            <a:ext cx="8610600" cy="1293028"/>
          </a:xfrm>
        </p:spPr>
        <p:txBody>
          <a:bodyPr/>
          <a:lstStyle/>
          <a:p>
            <a:r>
              <a:rPr lang="en-GB" dirty="0"/>
              <a:t>Reference page </a:t>
            </a:r>
          </a:p>
        </p:txBody>
      </p:sp>
      <p:sp>
        <p:nvSpPr>
          <p:cNvPr id="3" name="Content Placeholder 2">
            <a:extLst>
              <a:ext uri="{FF2B5EF4-FFF2-40B4-BE49-F238E27FC236}">
                <a16:creationId xmlns:a16="http://schemas.microsoft.com/office/drawing/2014/main" id="{D692C3D6-C7E1-41DD-AC95-00D65BF40416}"/>
              </a:ext>
            </a:extLst>
          </p:cNvPr>
          <p:cNvSpPr>
            <a:spLocks noGrp="1"/>
          </p:cNvSpPr>
          <p:nvPr>
            <p:ph idx="1"/>
          </p:nvPr>
        </p:nvSpPr>
        <p:spPr>
          <a:xfrm>
            <a:off x="685800" y="1591056"/>
            <a:ext cx="10820400" cy="5742432"/>
          </a:xfrm>
        </p:spPr>
        <p:txBody>
          <a:bodyPr>
            <a:normAutofit/>
          </a:bodyPr>
          <a:lstStyle/>
          <a:p>
            <a:r>
              <a:rPr lang="en-GB" sz="2000" dirty="0"/>
              <a:t>Abbott, GA, Beheading, available at:</a:t>
            </a:r>
          </a:p>
          <a:p>
            <a:r>
              <a:rPr lang="en-GB" sz="2000" dirty="0">
                <a:hlinkClick r:id="rId2"/>
              </a:rPr>
              <a:t> https://www.britannica.com/topic/hanging</a:t>
            </a:r>
            <a:r>
              <a:rPr lang="en-GB" sz="2000" dirty="0"/>
              <a:t>, Accessed at: 04/03/2020</a:t>
            </a:r>
          </a:p>
          <a:p>
            <a:endParaRPr lang="cy-GB" sz="2000" dirty="0"/>
          </a:p>
          <a:p>
            <a:r>
              <a:rPr lang="cy-GB" sz="2000" dirty="0"/>
              <a:t>Debois.SB, 8/03/2019, 10 advantages and disadvantages of questionnaires, available at:</a:t>
            </a:r>
          </a:p>
          <a:p>
            <a:r>
              <a:rPr lang="en-GB" sz="2000" dirty="0">
                <a:hlinkClick r:id="rId3"/>
              </a:rPr>
              <a:t>https://surveyanyplace.com/questionnaire-pros-and-cons/</a:t>
            </a:r>
            <a:r>
              <a:rPr lang="en-GB" sz="2000" dirty="0"/>
              <a:t> accessed:04/03/2020</a:t>
            </a:r>
          </a:p>
          <a:p>
            <a:endParaRPr lang="en-GB" sz="2000" dirty="0"/>
          </a:p>
          <a:p>
            <a:r>
              <a:rPr lang="en-GB" sz="2000" dirty="0" err="1"/>
              <a:t>Lorenze</a:t>
            </a:r>
            <a:r>
              <a:rPr lang="en-GB" sz="2000" dirty="0"/>
              <a:t>, AL, 12/21/2019, when was the death penalty abolished in the uk? Available at:</a:t>
            </a:r>
            <a:endParaRPr lang="en-GB" sz="2000" dirty="0">
              <a:hlinkClick r:id="rId4"/>
            </a:endParaRPr>
          </a:p>
          <a:p>
            <a:pPr marL="0" indent="0">
              <a:buNone/>
            </a:pPr>
            <a:r>
              <a:rPr lang="en-GB" sz="2000" dirty="0">
                <a:hlinkClick r:id="rId4"/>
              </a:rPr>
              <a:t>https://www.fairplanet.org/story/when-was-the-death-penalty-abolished-in-the-uk/</a:t>
            </a:r>
            <a:r>
              <a:rPr lang="en-GB" sz="2000" dirty="0"/>
              <a:t> accessed:04/03/2020</a:t>
            </a:r>
          </a:p>
          <a:p>
            <a:pPr marL="0" indent="0">
              <a:buNone/>
            </a:pPr>
            <a:endParaRPr lang="cy-GB" sz="2000" dirty="0"/>
          </a:p>
          <a:p>
            <a:r>
              <a:rPr lang="en-GB" sz="2000" dirty="0">
                <a:hlinkClick r:id="rId5"/>
              </a:rPr>
              <a:t>https://www.surveymonkey.co.uk/r/BSSPPX2</a:t>
            </a:r>
            <a:r>
              <a:rPr lang="en-GB" sz="2000" dirty="0"/>
              <a:t> accessed:04/03/2020</a:t>
            </a:r>
          </a:p>
          <a:p>
            <a:endParaRPr lang="en-GB" sz="2000" dirty="0"/>
          </a:p>
          <a:p>
            <a:endParaRPr lang="en-GB" sz="2000" dirty="0"/>
          </a:p>
          <a:p>
            <a:endParaRPr lang="en-GB" dirty="0"/>
          </a:p>
        </p:txBody>
      </p:sp>
    </p:spTree>
    <p:extLst>
      <p:ext uri="{BB962C8B-B14F-4D97-AF65-F5344CB8AC3E}">
        <p14:creationId xmlns:p14="http://schemas.microsoft.com/office/powerpoint/2010/main" val="19228042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275</TotalTime>
  <Words>1655</Words>
  <Application>Microsoft Office PowerPoint</Application>
  <PresentationFormat>Widescreen</PresentationFormat>
  <Paragraphs>84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Vapor Trail</vt:lpstr>
      <vt:lpstr>For and against the death penalty</vt:lpstr>
      <vt:lpstr>History of the death penalty </vt:lpstr>
      <vt:lpstr>PowerPoint Presentation</vt:lpstr>
      <vt:lpstr>What's good and bad about my research method?</vt:lpstr>
      <vt:lpstr>Questionnaire graphs </vt:lpstr>
      <vt:lpstr>PowerPoint Presentation</vt:lpstr>
      <vt:lpstr>Questionnaire graphs </vt:lpstr>
      <vt:lpstr>PowerPoint Presentation</vt:lpstr>
      <vt:lpstr>PowerPoint Presentation</vt:lpstr>
      <vt:lpstr>PowerPoint Presentation</vt:lpstr>
      <vt:lpstr>Conclusion </vt:lpstr>
      <vt:lpstr>Reference page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 and against the death penalty</dc:title>
  <dc:creator>Ronan Mccoach (1901575)</dc:creator>
  <cp:lastModifiedBy>Connor Johnson (1901206)</cp:lastModifiedBy>
  <cp:revision>40</cp:revision>
  <dcterms:created xsi:type="dcterms:W3CDTF">2020-03-04T15:11:55Z</dcterms:created>
  <dcterms:modified xsi:type="dcterms:W3CDTF">2020-03-12T13:19:07Z</dcterms:modified>
</cp:coreProperties>
</file>