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15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9/17/2017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Are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9/17/2017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 Are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9/17/2017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9/17/2017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9/17/2017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9/17/2017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9/17/2017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9/17/2017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9/17/2017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.uk/scholar?q=oppression+as+violence&amp;hl=en&amp;as_sdt=0&amp;as_vis=1&amp;oi=scholart&amp;sa=X&amp;ved=0ahUKEwi3koaPhqzWAhUPYVAKHXV0Dl4QgQMIJjAA" TargetMode="External"/><Relationship Id="rId2" Type="http://schemas.openxmlformats.org/officeDocument/2006/relationships/hyperlink" Target="http://www.oxfordscholarship.com/view/10.1093/0195187431.001.0001/acprof-9780195187434-chapter-4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mazon.co.uk/Georg-Wilhelm-Friedrich-Hegel/e/B000APSVNS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09BFA6B-7ED8-2642-BF5B-1446F4E8DF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ECAY4002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6CB28ED-C615-124D-8476-AA0E4782AB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Phillip Morgan</a:t>
            </a:r>
          </a:p>
          <a:p>
            <a:r>
              <a:rPr lang="en-GB" dirty="0" smtClean="0"/>
              <a:t>An Introduction to: Paulo Freire</a:t>
            </a:r>
            <a:endParaRPr lang="en-GB" dirty="0"/>
          </a:p>
          <a:p>
            <a:r>
              <a:rPr lang="en-GB" dirty="0"/>
              <a:t>‘Pedagogy of The Oppressed’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376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86A3026-1E95-1B49-84FE-8E4574108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Very Brief Overview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3897840-4B83-0141-B278-B0F48FC9B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2376" y="953835"/>
            <a:ext cx="6281873" cy="5248622"/>
          </a:xfrm>
        </p:spPr>
        <p:txBody>
          <a:bodyPr/>
          <a:lstStyle/>
          <a:p>
            <a:r>
              <a:rPr lang="en-GB" dirty="0"/>
              <a:t>Who was Paula </a:t>
            </a:r>
            <a:r>
              <a:rPr lang="en-GB" dirty="0" err="1"/>
              <a:t>Friere</a:t>
            </a:r>
            <a:r>
              <a:rPr lang="en-GB" dirty="0"/>
              <a:t>’?</a:t>
            </a:r>
          </a:p>
          <a:p>
            <a:r>
              <a:rPr lang="en-GB" dirty="0"/>
              <a:t>Why was/is The Pedagogy of The Oppressed so important?</a:t>
            </a:r>
          </a:p>
          <a:p>
            <a:r>
              <a:rPr lang="en-GB" dirty="0"/>
              <a:t>Does this work remain relevant today?</a:t>
            </a:r>
          </a:p>
          <a:p>
            <a:r>
              <a:rPr lang="en-GB" dirty="0"/>
              <a:t>What did he write/say?</a:t>
            </a:r>
          </a:p>
          <a:p>
            <a:r>
              <a:rPr lang="en-GB" dirty="0"/>
              <a:t>What do these mean to contemporary society?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958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1E934CD-ED6F-5C42-A8DC-598923A18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was Paula </a:t>
            </a:r>
            <a:r>
              <a:rPr lang="en-GB" dirty="0" err="1"/>
              <a:t>Friere</a:t>
            </a:r>
            <a:r>
              <a:rPr lang="en-GB" dirty="0"/>
              <a:t>’?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9BB6A5D-A076-704F-9E26-D599CE22E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Secretary of Education at São Paulo City Brazil and</a:t>
            </a:r>
          </a:p>
          <a:p>
            <a:r>
              <a:rPr lang="en-GB" dirty="0"/>
              <a:t>Professor at the </a:t>
            </a:r>
            <a:r>
              <a:rPr lang="en-GB" dirty="0" err="1"/>
              <a:t>Pontificial</a:t>
            </a:r>
            <a:r>
              <a:rPr lang="en-GB" dirty="0"/>
              <a:t> Catholic University of São Paulo (PUC/SP)</a:t>
            </a:r>
          </a:p>
          <a:p>
            <a:r>
              <a:rPr lang="en-GB" dirty="0"/>
              <a:t>A member of UNESCO’s International Jury.</a:t>
            </a:r>
          </a:p>
          <a:p>
            <a:r>
              <a:rPr lang="en-GB" dirty="0"/>
              <a:t>Hoary Degrees from 29 Universities (Europe, North &amp; South America)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266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FCD22CD-74AD-E74E-AFAC-D7F42BE77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393" y="2531354"/>
            <a:ext cx="3498979" cy="2456442"/>
          </a:xfrm>
        </p:spPr>
        <p:txBody>
          <a:bodyPr/>
          <a:lstStyle/>
          <a:p>
            <a:r>
              <a:rPr lang="en-GB" dirty="0"/>
              <a:t>What did he work towards?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6989CC9-EC46-8A48-969D-8726D9D0A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Freire’ dedicated himself to:</a:t>
            </a:r>
          </a:p>
          <a:p>
            <a:pPr lvl="1"/>
            <a:r>
              <a:rPr lang="en-GB" dirty="0"/>
              <a:t>The study of education</a:t>
            </a:r>
          </a:p>
          <a:p>
            <a:pPr lvl="1"/>
            <a:r>
              <a:rPr lang="en-GB" dirty="0"/>
              <a:t>Orientated towards the worlds oppressed classes</a:t>
            </a:r>
          </a:p>
          <a:p>
            <a:pPr lvl="1"/>
            <a:r>
              <a:rPr lang="en-GB" dirty="0"/>
              <a:t>Published several books</a:t>
            </a:r>
          </a:p>
        </p:txBody>
      </p:sp>
    </p:spTree>
    <p:extLst>
      <p:ext uri="{BB962C8B-B14F-4D97-AF65-F5344CB8AC3E}">
        <p14:creationId xmlns:p14="http://schemas.microsoft.com/office/powerpoint/2010/main" val="3929272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D445BD7-B2E8-CE4D-BF23-8D4C3D719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was the Pedagogy of the Oppressed important?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9ADC66D-CC84-C04F-9D67-F3A162DBB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3804" y="953835"/>
            <a:ext cx="6281873" cy="5248622"/>
          </a:xfrm>
        </p:spPr>
        <p:txBody>
          <a:bodyPr/>
          <a:lstStyle/>
          <a:p>
            <a:r>
              <a:rPr lang="en-GB" dirty="0"/>
              <a:t>Ignorance and lethargy are the direct result of:</a:t>
            </a:r>
          </a:p>
          <a:p>
            <a:pPr lvl="1"/>
            <a:r>
              <a:rPr lang="en-GB" dirty="0"/>
              <a:t>Economic</a:t>
            </a:r>
          </a:p>
          <a:p>
            <a:pPr lvl="1"/>
            <a:r>
              <a:rPr lang="en-GB" dirty="0"/>
              <a:t>Social </a:t>
            </a:r>
          </a:p>
          <a:p>
            <a:pPr lvl="1"/>
            <a:r>
              <a:rPr lang="en-GB" dirty="0"/>
              <a:t>Political domination </a:t>
            </a:r>
          </a:p>
          <a:p>
            <a:r>
              <a:rPr lang="en-GB" dirty="0"/>
              <a:t>Unable to achieve ‘critical awareness’</a:t>
            </a:r>
          </a:p>
          <a:p>
            <a:r>
              <a:rPr lang="en-GB" dirty="0"/>
              <a:t>Unable to respond to disadvantage</a:t>
            </a:r>
          </a:p>
          <a:p>
            <a:r>
              <a:rPr lang="en-GB" dirty="0"/>
              <a:t>Kept ‘submerged’</a:t>
            </a:r>
          </a:p>
          <a:p>
            <a:r>
              <a:rPr lang="en-GB" dirty="0"/>
              <a:t>Systems of education used by oppressors (in some countries) as:</a:t>
            </a:r>
          </a:p>
          <a:p>
            <a:pPr lvl="1"/>
            <a:r>
              <a:rPr lang="en-GB" dirty="0"/>
              <a:t>A ‘culture of silence’…whilst others</a:t>
            </a:r>
          </a:p>
          <a:p>
            <a:pPr lvl="1"/>
            <a:r>
              <a:rPr lang="en-GB" dirty="0"/>
              <a:t>Remain in ‘rigid conformity’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737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A82A15F-295B-F54F-ABAA-A3E472305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Education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798589B-8A70-A34A-99DE-AA6AF33AFD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right </a:t>
            </a:r>
            <a:r>
              <a:rPr lang="en-GB" dirty="0" smtClean="0"/>
              <a:t>kind </a:t>
            </a:r>
            <a:r>
              <a:rPr lang="en-GB" dirty="0"/>
              <a:t>of education, however….</a:t>
            </a:r>
          </a:p>
          <a:p>
            <a:r>
              <a:rPr lang="en-GB" dirty="0"/>
              <a:t>Avoids ‘authoritarian teachers a ‘pupil models </a:t>
            </a:r>
          </a:p>
          <a:p>
            <a:endParaRPr lang="en-GB" dirty="0"/>
          </a:p>
          <a:p>
            <a:r>
              <a:rPr lang="en-GB" dirty="0"/>
              <a:t>Actual experience. And shared investigations</a:t>
            </a:r>
          </a:p>
          <a:p>
            <a:r>
              <a:rPr lang="en-GB" dirty="0"/>
              <a:t>No matter how impoverished or illiterate</a:t>
            </a:r>
          </a:p>
          <a:p>
            <a:r>
              <a:rPr lang="en-GB" dirty="0"/>
              <a:t>An awareness of ‘self’</a:t>
            </a:r>
          </a:p>
          <a:p>
            <a:endParaRPr lang="en-GB" dirty="0"/>
          </a:p>
          <a:p>
            <a:r>
              <a:rPr lang="en-GB" dirty="0"/>
              <a:t>Free-more than ‘passive objects responding as....</a:t>
            </a:r>
          </a:p>
          <a:p>
            <a:r>
              <a:rPr lang="en-GB" dirty="0"/>
              <a:t>‘Passive objects’ to…</a:t>
            </a:r>
          </a:p>
          <a:p>
            <a:r>
              <a:rPr lang="en-GB" dirty="0"/>
              <a:t>Uncontrolled change</a:t>
            </a:r>
          </a:p>
          <a:p>
            <a:r>
              <a:rPr lang="en-GB" dirty="0"/>
              <a:t>You. Have the right to your Own Name!</a:t>
            </a:r>
          </a:p>
          <a:p>
            <a:r>
              <a:rPr lang="en-GB" dirty="0" smtClean="0"/>
              <a:t>In</a:t>
            </a:r>
            <a:r>
              <a:rPr lang="en-GB" dirty="0" smtClean="0"/>
              <a:t> </a:t>
            </a:r>
            <a:r>
              <a:rPr lang="en-GB" dirty="0"/>
              <a:t>The World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238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E5F9F31-732C-E845-8F78-2394F687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Point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CE9A6B2-F2F4-E443-8467-249F088CD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dedication</a:t>
            </a:r>
          </a:p>
          <a:p>
            <a:r>
              <a:rPr lang="en-GB" i="1" dirty="0"/>
              <a:t>…to the oppressed and those who suffer with them and fight at their side…</a:t>
            </a:r>
          </a:p>
        </p:txBody>
      </p:sp>
    </p:spTree>
    <p:extLst>
      <p:ext uri="{BB962C8B-B14F-4D97-AF65-F5344CB8AC3E}">
        <p14:creationId xmlns:p14="http://schemas.microsoft.com/office/powerpoint/2010/main" val="2805749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C915CA-23CC-354E-B48A-434B332073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'</a:t>
            </a:r>
            <a:r>
              <a:rPr lang="en-GB" dirty="0" err="1"/>
              <a:t>Conscientizacao</a:t>
            </a:r>
            <a:r>
              <a:rPr lang="en-GB" dirty="0"/>
              <a:t>'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388CD72-E592-204A-81CC-F6AB1D20601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Defined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729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7DB321E-42DE-B443-8114-901B87624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1A5F6CE-257E-E346-87E2-35522D093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8209" y="953835"/>
            <a:ext cx="6281873" cy="5248622"/>
          </a:xfrm>
        </p:spPr>
        <p:txBody>
          <a:bodyPr/>
          <a:lstStyle/>
          <a:p>
            <a:r>
              <a:rPr lang="en-GB" dirty="0"/>
              <a:t>The. Term ‘’conscientizacao’ refers to </a:t>
            </a:r>
            <a:endParaRPr lang="en-GB" dirty="0" smtClean="0"/>
          </a:p>
          <a:p>
            <a:r>
              <a:rPr lang="en-GB" dirty="0" smtClean="0"/>
              <a:t>learning </a:t>
            </a:r>
            <a:r>
              <a:rPr lang="en-GB" dirty="0"/>
              <a:t>to perceive social, </a:t>
            </a:r>
            <a:r>
              <a:rPr lang="en-GB" dirty="0" smtClean="0"/>
              <a:t>political</a:t>
            </a:r>
            <a:r>
              <a:rPr lang="en-GB" dirty="0"/>
              <a:t> </a:t>
            </a:r>
            <a:r>
              <a:rPr lang="en-GB" dirty="0" smtClean="0"/>
              <a:t>and</a:t>
            </a:r>
            <a:r>
              <a:rPr lang="en-GB" dirty="0" smtClean="0"/>
              <a:t> economic </a:t>
            </a:r>
            <a:r>
              <a:rPr lang="en-GB" dirty="0"/>
              <a:t>contradictions, and </a:t>
            </a:r>
            <a:endParaRPr lang="en-GB" dirty="0" smtClean="0"/>
          </a:p>
          <a:p>
            <a:r>
              <a:rPr lang="en-GB" dirty="0" smtClean="0"/>
              <a:t>to </a:t>
            </a:r>
            <a:r>
              <a:rPr lang="en-GB" dirty="0"/>
              <a:t>take actions against the oppressive </a:t>
            </a:r>
            <a:r>
              <a:rPr lang="en-GB" dirty="0" smtClean="0"/>
              <a:t>elements of </a:t>
            </a:r>
            <a:r>
              <a:rPr lang="en-GB" dirty="0"/>
              <a:t>reality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4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30090EB-95D2-6842-AAE8-581175841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Recognition of Oppression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05757FA-A24F-D044-8BFD-EC588C0EBC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…..’’it is better for the victims of injustice not to recognise themselves as such…..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980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Maintaining the Status Quo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‘…the awakening of critical consciousness </a:t>
            </a:r>
            <a:r>
              <a:rPr lang="en-GB" dirty="0" err="1" smtClean="0"/>
              <a:t>leades</a:t>
            </a:r>
            <a:r>
              <a:rPr lang="en-GB" dirty="0" smtClean="0"/>
              <a:t> the way to the expression of social discontents precisely because these discontents are real components of an oppressive situation…’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1359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Fear of Freedom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‘…it is solely by risking life that freedom is obtained; …the individual who has not staked his or her life may, no doubt, be recognised as a Person; but he or she has not attained the truth of this recognition as an independent self-consciousness’.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5233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Sectarianism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‘…an obstacle to emancipation’</a:t>
            </a:r>
          </a:p>
          <a:p>
            <a:r>
              <a:rPr lang="en-GB" dirty="0" smtClean="0"/>
              <a:t>Its counterpart ‘radicalisation’</a:t>
            </a:r>
          </a:p>
          <a:p>
            <a:r>
              <a:rPr lang="en-GB" dirty="0" smtClean="0"/>
              <a:t>Revolutionaries become reactionary by falling into sectarianism? Do you agree?-discuss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59388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Sectarianism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‘…an obstacle to emancipation’</a:t>
            </a:r>
          </a:p>
          <a:p>
            <a:r>
              <a:rPr lang="en-GB" dirty="0" smtClean="0"/>
              <a:t>Its counterpart ‘radicalisation’</a:t>
            </a:r>
          </a:p>
          <a:p>
            <a:r>
              <a:rPr lang="en-GB" dirty="0" smtClean="0"/>
              <a:t>Revolutionaries become reactionary by falling into sectarianism? Do you agree?-discuss</a:t>
            </a:r>
          </a:p>
          <a:p>
            <a:r>
              <a:rPr lang="en-GB" dirty="0" smtClean="0"/>
              <a:t>Can a liberationist remain passive in the face of the oppressors violence? Discuss.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0992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Violence has always been a crucial component in the origin and maintenance of oppression (Cudd</a:t>
            </a:r>
            <a:r>
              <a:rPr lang="en-GB" dirty="0"/>
              <a:t>, 2006: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www.oxfordscholarship.com/view/10.1093/0195187431.001.0001/acprof-9780195187434-chapter-4</a:t>
            </a:r>
            <a:r>
              <a:rPr lang="en-GB" dirty="0" smtClean="0"/>
              <a:t> </a:t>
            </a:r>
          </a:p>
          <a:p>
            <a:r>
              <a:rPr lang="en-GB" dirty="0" smtClean="0"/>
              <a:t>Oppression explored: (</a:t>
            </a:r>
            <a:r>
              <a:rPr lang="en-GB" dirty="0" err="1" smtClean="0"/>
              <a:t>Ayvazian</a:t>
            </a:r>
            <a:r>
              <a:rPr lang="en-GB" dirty="0" smtClean="0"/>
              <a:t>, 2004)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scholar.google.co.uk/scholar?q=oppression+as+violence&amp;hl=en&amp;as_sdt=0&amp;as_vis=1&amp;oi=scholart&amp;sa=X&amp;ved=0ahUKEwi3koaPhqzWAhUPYVAKHXV0Dl4QgQMIJjAA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84550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Duality of the oppressed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Established  in ‘their innermost being’</a:t>
            </a:r>
          </a:p>
          <a:p>
            <a:r>
              <a:rPr lang="en-GB" dirty="0" smtClean="0"/>
              <a:t>Therefore ‘without freedom they cannot exist authentically’</a:t>
            </a:r>
          </a:p>
          <a:p>
            <a:r>
              <a:rPr lang="en-GB" dirty="0" smtClean="0"/>
              <a:t>They are simultaneously both the oppressed and the oppressor as they have internalised the oppressors consciousness. As a result</a:t>
            </a:r>
          </a:p>
          <a:p>
            <a:r>
              <a:rPr lang="en-GB" dirty="0" smtClean="0"/>
              <a:t>A conflict arises as they have a choice…</a:t>
            </a:r>
          </a:p>
          <a:p>
            <a:r>
              <a:rPr lang="en-GB" dirty="0" smtClean="0"/>
              <a:t>Being wholly themselves or divided i.e.</a:t>
            </a:r>
          </a:p>
          <a:p>
            <a:r>
              <a:rPr lang="en-GB" dirty="0" smtClean="0"/>
              <a:t>Between ejecting the oppressor within or not</a:t>
            </a:r>
          </a:p>
          <a:p>
            <a:r>
              <a:rPr lang="en-GB" dirty="0" smtClean="0"/>
              <a:t>A tragic dilemma – ‘which education must take into account’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1292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‘…as long as they live in the duality in which to be is to be like…</a:t>
            </a:r>
          </a:p>
          <a:p>
            <a:r>
              <a:rPr lang="en-GB" dirty="0" smtClean="0"/>
              <a:t>And to be like is to be like the oppressor… then</a:t>
            </a:r>
          </a:p>
          <a:p>
            <a:r>
              <a:rPr lang="en-GB" dirty="0" smtClean="0"/>
              <a:t>Escape is impossible</a:t>
            </a:r>
          </a:p>
          <a:p>
            <a:r>
              <a:rPr lang="en-GB" dirty="0" smtClean="0"/>
              <a:t>Wider reading GWF Hegel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www.amazon.co.uk/Georg-Wilhelm-Friedrich-Hegel/e/B000APSVNS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6918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Freedom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Realising that in accepting the struggle for humanisation then…</a:t>
            </a:r>
          </a:p>
          <a:p>
            <a:r>
              <a:rPr lang="en-GB" dirty="0" smtClean="0"/>
              <a:t>From that moment , they take total responsibility for the struggle…</a:t>
            </a:r>
          </a:p>
          <a:p>
            <a:r>
              <a:rPr lang="en-GB" dirty="0" smtClean="0"/>
              <a:t>Fighting not only for freedom from hunger, but for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5011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Freedom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‘…freedom to create and construct, to wonder and to venture. Such freedom requires that the individual be active and responsible, not slave or a well fed cog in the machine,… It is not enough that men are not slaves; if social conditions further existence of automatons, the result will not be love of life, but love of death’.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2802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Teacher (which might be government for e.g. or actual teacher)…</a:t>
            </a:r>
          </a:p>
          <a:p>
            <a:r>
              <a:rPr lang="en-GB" dirty="0" smtClean="0"/>
              <a:t>Turns people into ‘containers’ or ‘receptacles’ to be ‘filled’ by the teacher</a:t>
            </a:r>
          </a:p>
          <a:p>
            <a:r>
              <a:rPr lang="en-GB" dirty="0" smtClean="0"/>
              <a:t>‘The more completely she fills the receptacle the better the teacher’ Discuss, question and read</a:t>
            </a:r>
          </a:p>
          <a:p>
            <a:r>
              <a:rPr lang="en-GB" dirty="0" smtClean="0"/>
              <a:t>The more meekly the receptacles permit themselves to be filled, the better students they 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2373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Mug and Jug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494" y="1146175"/>
            <a:ext cx="6076950" cy="4562475"/>
          </a:xfrm>
        </p:spPr>
      </p:pic>
    </p:spTree>
    <p:extLst>
      <p:ext uri="{BB962C8B-B14F-4D97-AF65-F5344CB8AC3E}">
        <p14:creationId xmlns:p14="http://schemas.microsoft.com/office/powerpoint/2010/main" val="4662773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Mug </a:t>
            </a:r>
            <a:r>
              <a:rPr lang="en-GB" smtClean="0"/>
              <a:t>and Jug</a:t>
            </a:r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494" y="1146175"/>
            <a:ext cx="6076950" cy="4562475"/>
          </a:xfrm>
        </p:spPr>
      </p:pic>
    </p:spTree>
    <p:extLst>
      <p:ext uri="{BB962C8B-B14F-4D97-AF65-F5344CB8AC3E}">
        <p14:creationId xmlns:p14="http://schemas.microsoft.com/office/powerpoint/2010/main" val="154161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494" y="1146175"/>
            <a:ext cx="6076950" cy="4562475"/>
          </a:xfrm>
        </p:spPr>
      </p:pic>
    </p:spTree>
    <p:extLst>
      <p:ext uri="{BB962C8B-B14F-4D97-AF65-F5344CB8AC3E}">
        <p14:creationId xmlns:p14="http://schemas.microsoft.com/office/powerpoint/2010/main" val="22201508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Wider </a:t>
            </a:r>
            <a:r>
              <a:rPr lang="en-GB" smtClean="0"/>
              <a:t>Reading:</a:t>
            </a:r>
            <a:br>
              <a:rPr lang="en-GB" smtClean="0"/>
            </a:br>
            <a:r>
              <a:rPr lang="en-GB" smtClean="0"/>
              <a:t>Carl </a:t>
            </a:r>
            <a:r>
              <a:rPr lang="en-GB" dirty="0" smtClean="0"/>
              <a:t>Rogers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100" y="1071761"/>
            <a:ext cx="6281738" cy="4711303"/>
          </a:xfrm>
        </p:spPr>
      </p:pic>
    </p:spTree>
    <p:extLst>
      <p:ext uri="{BB962C8B-B14F-4D97-AF65-F5344CB8AC3E}">
        <p14:creationId xmlns:p14="http://schemas.microsoft.com/office/powerpoint/2010/main" val="2643347891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802</Words>
  <Application>Microsoft Office PowerPoint</Application>
  <PresentationFormat>Widescreen</PresentationFormat>
  <Paragraphs>99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Calibri Light</vt:lpstr>
      <vt:lpstr>Rockwell</vt:lpstr>
      <vt:lpstr>Wingdings</vt:lpstr>
      <vt:lpstr>Atlas</vt:lpstr>
      <vt:lpstr>ECAY4002</vt:lpstr>
      <vt:lpstr>A Very Brief Overview </vt:lpstr>
      <vt:lpstr>Who was Paula Friere’?</vt:lpstr>
      <vt:lpstr>What did he work towards?</vt:lpstr>
      <vt:lpstr>Why was the Pedagogy of the Oppressed important? </vt:lpstr>
      <vt:lpstr>Education</vt:lpstr>
      <vt:lpstr>Starting Point</vt:lpstr>
      <vt:lpstr>'Conscientizacao'</vt:lpstr>
      <vt:lpstr>Definition</vt:lpstr>
      <vt:lpstr>Recognition of Oppression</vt:lpstr>
      <vt:lpstr>Maintaining the Status Quo</vt:lpstr>
      <vt:lpstr>Fear of Freedom</vt:lpstr>
      <vt:lpstr>Sectarianism</vt:lpstr>
      <vt:lpstr>Sectarianism</vt:lpstr>
      <vt:lpstr>Definition</vt:lpstr>
      <vt:lpstr>Duality of the oppressed</vt:lpstr>
      <vt:lpstr>Duality</vt:lpstr>
      <vt:lpstr>Freedom</vt:lpstr>
      <vt:lpstr>Freedom</vt:lpstr>
      <vt:lpstr>Teachers</vt:lpstr>
      <vt:lpstr>Mug and Jug</vt:lpstr>
      <vt:lpstr>Mug and Jug</vt:lpstr>
      <vt:lpstr>Learning</vt:lpstr>
      <vt:lpstr>Wider Reading: Carl Rogers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ECAY4002</dc:title>
  <dc:creator>Phill Morgan</dc:creator>
  <cp:lastModifiedBy>Phill Morgan</cp:lastModifiedBy>
  <cp:revision>12</cp:revision>
  <dcterms:modified xsi:type="dcterms:W3CDTF">2017-09-17T11:25:49Z</dcterms:modified>
</cp:coreProperties>
</file>