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3" r:id="rId17"/>
    <p:sldId id="271" r:id="rId18"/>
    <p:sldId id="272"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729"/>
  </p:normalViewPr>
  <p:slideViewPr>
    <p:cSldViewPr snapToGrid="0" snapToObjects="1">
      <p:cViewPr varScale="1">
        <p:scale>
          <a:sx n="112" d="100"/>
          <a:sy n="112" d="100"/>
        </p:scale>
        <p:origin x="57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2/9/20</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2/9/20</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2/9/20</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2/9/20</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2/9/20</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2/9/20</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2/9/20</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2/9/20</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85BC3-DAFE-1443-9105-85B68061C76D}"/>
              </a:ext>
            </a:extLst>
          </p:cNvPr>
          <p:cNvSpPr>
            <a:spLocks noGrp="1"/>
          </p:cNvSpPr>
          <p:nvPr>
            <p:ph type="ctrTitle"/>
          </p:nvPr>
        </p:nvSpPr>
        <p:spPr/>
        <p:txBody>
          <a:bodyPr/>
          <a:lstStyle/>
          <a:p>
            <a:r>
              <a:rPr lang="en-GB" dirty="0"/>
              <a:t>The Meaning of Land</a:t>
            </a:r>
          </a:p>
        </p:txBody>
      </p:sp>
      <p:sp>
        <p:nvSpPr>
          <p:cNvPr id="3" name="Subtitle 2">
            <a:extLst>
              <a:ext uri="{FF2B5EF4-FFF2-40B4-BE49-F238E27FC236}">
                <a16:creationId xmlns:a16="http://schemas.microsoft.com/office/drawing/2014/main" id="{0B59E503-B5ED-C84D-868A-03099EAD9F27}"/>
              </a:ext>
            </a:extLst>
          </p:cNvPr>
          <p:cNvSpPr>
            <a:spLocks noGrp="1"/>
          </p:cNvSpPr>
          <p:nvPr>
            <p:ph type="subTitle" idx="1"/>
          </p:nvPr>
        </p:nvSpPr>
        <p:spPr/>
        <p:txBody>
          <a:bodyPr/>
          <a:lstStyle/>
          <a:p>
            <a:r>
              <a:rPr lang="en-GB" dirty="0"/>
              <a:t>Louise Holmes</a:t>
            </a:r>
          </a:p>
        </p:txBody>
      </p:sp>
    </p:spTree>
    <p:extLst>
      <p:ext uri="{BB962C8B-B14F-4D97-AF65-F5344CB8AC3E}">
        <p14:creationId xmlns:p14="http://schemas.microsoft.com/office/powerpoint/2010/main" val="3078433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29D46-F070-4246-9A57-FB3A90DADFE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23A83EEA-EA9B-3A44-8596-F11AF2D9F330}"/>
              </a:ext>
            </a:extLst>
          </p:cNvPr>
          <p:cNvSpPr>
            <a:spLocks noGrp="1"/>
          </p:cNvSpPr>
          <p:nvPr>
            <p:ph idx="1"/>
          </p:nvPr>
        </p:nvSpPr>
        <p:spPr/>
        <p:txBody>
          <a:bodyPr/>
          <a:lstStyle/>
          <a:p>
            <a:pPr marL="0" indent="0">
              <a:buNone/>
            </a:pPr>
            <a:r>
              <a:rPr lang="en-GB" dirty="0"/>
              <a:t>One key point to remember is that in land there are often competing and different rights over the same piece of property.  Land law regulates these competing rights so that they are protected.  In the case of land, for example, it is very common for the landowner to have a mortgage – in such a case the landowner and the mortgagee (the lender) both have rights over the land, and the role of land law is to deal with how these rights are recognised and enforced.  You could also have a neighbour with a right of way over your land (a possible easement) or another neighbour may have the benefit of a restrictive covenant – restricting the owner of the land from using it in a particular way, such as running a business from a house – this is a property right.</a:t>
            </a:r>
          </a:p>
        </p:txBody>
      </p:sp>
    </p:spTree>
    <p:extLst>
      <p:ext uri="{BB962C8B-B14F-4D97-AF65-F5344CB8AC3E}">
        <p14:creationId xmlns:p14="http://schemas.microsoft.com/office/powerpoint/2010/main" val="1947711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0466B-9876-944C-BDDC-CF306E93CD00}"/>
              </a:ext>
            </a:extLst>
          </p:cNvPr>
          <p:cNvSpPr>
            <a:spLocks noGrp="1"/>
          </p:cNvSpPr>
          <p:nvPr>
            <p:ph type="title"/>
          </p:nvPr>
        </p:nvSpPr>
        <p:spPr/>
        <p:txBody>
          <a:bodyPr/>
          <a:lstStyle/>
          <a:p>
            <a:r>
              <a:rPr lang="en-GB" dirty="0"/>
              <a:t>Realty and </a:t>
            </a:r>
            <a:r>
              <a:rPr lang="en-GB" dirty="0" err="1"/>
              <a:t>personalty</a:t>
            </a:r>
            <a:endParaRPr lang="en-GB" dirty="0"/>
          </a:p>
        </p:txBody>
      </p:sp>
      <p:sp>
        <p:nvSpPr>
          <p:cNvPr id="3" name="Content Placeholder 2">
            <a:extLst>
              <a:ext uri="{FF2B5EF4-FFF2-40B4-BE49-F238E27FC236}">
                <a16:creationId xmlns:a16="http://schemas.microsoft.com/office/drawing/2014/main" id="{D91954F8-9087-B640-9099-D6C27BC3B72D}"/>
              </a:ext>
            </a:extLst>
          </p:cNvPr>
          <p:cNvSpPr>
            <a:spLocks noGrp="1"/>
          </p:cNvSpPr>
          <p:nvPr>
            <p:ph idx="1"/>
          </p:nvPr>
        </p:nvSpPr>
        <p:spPr/>
        <p:txBody>
          <a:bodyPr>
            <a:normAutofit/>
          </a:bodyPr>
          <a:lstStyle/>
          <a:p>
            <a:pPr marL="0" indent="0">
              <a:buNone/>
            </a:pPr>
            <a:r>
              <a:rPr lang="en-GB" sz="2800" dirty="0"/>
              <a:t>Property may be subdivided into </a:t>
            </a:r>
            <a:r>
              <a:rPr lang="en-GB" sz="2800" b="1" dirty="0"/>
              <a:t>real property (realty) </a:t>
            </a:r>
            <a:r>
              <a:rPr lang="en-GB" sz="2800" dirty="0"/>
              <a:t>or </a:t>
            </a:r>
            <a:r>
              <a:rPr lang="en-GB" sz="2800" b="1" dirty="0"/>
              <a:t>personal property (</a:t>
            </a:r>
            <a:r>
              <a:rPr lang="en-GB" sz="2800" b="1" dirty="0" err="1"/>
              <a:t>personalty</a:t>
            </a:r>
            <a:r>
              <a:rPr lang="en-GB" sz="2800" b="1" dirty="0"/>
              <a:t> or chattels).</a:t>
            </a:r>
            <a:endParaRPr lang="en-GB" sz="2800" dirty="0"/>
          </a:p>
        </p:txBody>
      </p:sp>
    </p:spTree>
    <p:extLst>
      <p:ext uri="{BB962C8B-B14F-4D97-AF65-F5344CB8AC3E}">
        <p14:creationId xmlns:p14="http://schemas.microsoft.com/office/powerpoint/2010/main" val="1491640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23EEB-D914-FF43-BF4D-5229D9792341}"/>
              </a:ext>
            </a:extLst>
          </p:cNvPr>
          <p:cNvSpPr>
            <a:spLocks noGrp="1"/>
          </p:cNvSpPr>
          <p:nvPr>
            <p:ph type="title"/>
          </p:nvPr>
        </p:nvSpPr>
        <p:spPr/>
        <p:txBody>
          <a:bodyPr/>
          <a:lstStyle/>
          <a:p>
            <a:r>
              <a:rPr lang="en-GB" dirty="0"/>
              <a:t>Real property</a:t>
            </a:r>
          </a:p>
        </p:txBody>
      </p:sp>
      <p:sp>
        <p:nvSpPr>
          <p:cNvPr id="3" name="Content Placeholder 2">
            <a:extLst>
              <a:ext uri="{FF2B5EF4-FFF2-40B4-BE49-F238E27FC236}">
                <a16:creationId xmlns:a16="http://schemas.microsoft.com/office/drawing/2014/main" id="{FB33A27D-754F-F543-BE92-4600501DFADB}"/>
              </a:ext>
            </a:extLst>
          </p:cNvPr>
          <p:cNvSpPr>
            <a:spLocks noGrp="1"/>
          </p:cNvSpPr>
          <p:nvPr>
            <p:ph idx="1"/>
          </p:nvPr>
        </p:nvSpPr>
        <p:spPr/>
        <p:txBody>
          <a:bodyPr>
            <a:noAutofit/>
          </a:bodyPr>
          <a:lstStyle/>
          <a:p>
            <a:pPr marL="0" indent="0">
              <a:buNone/>
            </a:pPr>
            <a:r>
              <a:rPr lang="en-GB" sz="2400" dirty="0"/>
              <a:t>Historically, if an owner was dispossess of real property, he was entitled to a real action (an action </a:t>
            </a:r>
            <a:r>
              <a:rPr lang="en-GB" sz="2400" i="1" dirty="0"/>
              <a:t>in rem, </a:t>
            </a:r>
            <a:r>
              <a:rPr lang="en-GB" sz="2400" dirty="0"/>
              <a:t>against the thing itself).  This entitled the owner to recover the </a:t>
            </a:r>
            <a:r>
              <a:rPr lang="en-GB" sz="2400" dirty="0" err="1"/>
              <a:t>dispossessd</a:t>
            </a:r>
            <a:r>
              <a:rPr lang="en-GB" sz="2400" dirty="0"/>
              <a:t> property.  The idea that property rights are capable of being enforced against everyone will be met time and time again through the course.</a:t>
            </a:r>
          </a:p>
          <a:p>
            <a:pPr marL="0" indent="0">
              <a:buNone/>
            </a:pPr>
            <a:r>
              <a:rPr lang="en-GB" sz="2400" dirty="0"/>
              <a:t>Moreover, real property passed to one’s heir on death.  Such property is also known as a </a:t>
            </a:r>
            <a:r>
              <a:rPr lang="en-GB" sz="2400" b="1" dirty="0"/>
              <a:t>hereditament. </a:t>
            </a:r>
            <a:r>
              <a:rPr lang="en-GB" sz="2400" dirty="0"/>
              <a:t>This is a term that is still is use. </a:t>
            </a:r>
          </a:p>
        </p:txBody>
      </p:sp>
    </p:spTree>
    <p:extLst>
      <p:ext uri="{BB962C8B-B14F-4D97-AF65-F5344CB8AC3E}">
        <p14:creationId xmlns:p14="http://schemas.microsoft.com/office/powerpoint/2010/main" val="2581258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328E5-2D28-C84C-9C4C-BE0542FF3A7B}"/>
              </a:ext>
            </a:extLst>
          </p:cNvPr>
          <p:cNvSpPr>
            <a:spLocks noGrp="1"/>
          </p:cNvSpPr>
          <p:nvPr>
            <p:ph type="title"/>
          </p:nvPr>
        </p:nvSpPr>
        <p:spPr/>
        <p:txBody>
          <a:bodyPr/>
          <a:lstStyle/>
          <a:p>
            <a:r>
              <a:rPr lang="en-US" dirty="0"/>
              <a:t>Chattels real</a:t>
            </a:r>
            <a:endParaRPr lang="en-GB" dirty="0"/>
          </a:p>
        </p:txBody>
      </p:sp>
      <p:sp>
        <p:nvSpPr>
          <p:cNvPr id="3" name="Content Placeholder 2">
            <a:extLst>
              <a:ext uri="{FF2B5EF4-FFF2-40B4-BE49-F238E27FC236}">
                <a16:creationId xmlns:a16="http://schemas.microsoft.com/office/drawing/2014/main" id="{8F45F257-2B58-7E4C-BB27-CAED40865B1A}"/>
              </a:ext>
            </a:extLst>
          </p:cNvPr>
          <p:cNvSpPr>
            <a:spLocks noGrp="1"/>
          </p:cNvSpPr>
          <p:nvPr>
            <p:ph idx="1"/>
          </p:nvPr>
        </p:nvSpPr>
        <p:spPr/>
        <p:txBody>
          <a:bodyPr/>
          <a:lstStyle/>
          <a:p>
            <a:pPr marL="0" indent="0">
              <a:buNone/>
            </a:pPr>
            <a:r>
              <a:rPr lang="en-GB" dirty="0"/>
              <a:t>Nowadays, real property is basically property which is immovable, that is, land.  The exception to this is with regard to certain rights – most importantly leases – which are known as </a:t>
            </a:r>
            <a:r>
              <a:rPr lang="en-GB" b="1" dirty="0"/>
              <a:t>chattels real. </a:t>
            </a:r>
            <a:r>
              <a:rPr lang="en-GB" dirty="0"/>
              <a:t>Historically, a lease was seen as being personal property.  By 1499, however, leases were subject to a real action – if an owner of leasehold land was disposed, he could recover his land.  This meant leases became something of an anomaly; having the nature of realty and </a:t>
            </a:r>
            <a:r>
              <a:rPr lang="en-GB" dirty="0" err="1"/>
              <a:t>personalty</a:t>
            </a:r>
            <a:r>
              <a:rPr lang="en-GB" dirty="0"/>
              <a:t> – hence chattel real.</a:t>
            </a:r>
          </a:p>
        </p:txBody>
      </p:sp>
    </p:spTree>
    <p:extLst>
      <p:ext uri="{BB962C8B-B14F-4D97-AF65-F5344CB8AC3E}">
        <p14:creationId xmlns:p14="http://schemas.microsoft.com/office/powerpoint/2010/main" val="2628451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0F56A-D06E-49BC-B466-1B94EC4D47E8}"/>
              </a:ext>
            </a:extLst>
          </p:cNvPr>
          <p:cNvSpPr>
            <a:spLocks noGrp="1"/>
          </p:cNvSpPr>
          <p:nvPr>
            <p:ph type="title"/>
          </p:nvPr>
        </p:nvSpPr>
        <p:spPr/>
        <p:txBody>
          <a:bodyPr/>
          <a:lstStyle/>
          <a:p>
            <a:r>
              <a:rPr lang="en-US" dirty="0"/>
              <a:t>Personal property</a:t>
            </a:r>
            <a:endParaRPr lang="en-GB" dirty="0"/>
          </a:p>
        </p:txBody>
      </p:sp>
      <p:sp>
        <p:nvSpPr>
          <p:cNvPr id="3" name="Content Placeholder 2">
            <a:extLst>
              <a:ext uri="{FF2B5EF4-FFF2-40B4-BE49-F238E27FC236}">
                <a16:creationId xmlns:a16="http://schemas.microsoft.com/office/drawing/2014/main" id="{2003DF42-C938-4DD1-B8B2-F5169C80B38A}"/>
              </a:ext>
            </a:extLst>
          </p:cNvPr>
          <p:cNvSpPr>
            <a:spLocks noGrp="1"/>
          </p:cNvSpPr>
          <p:nvPr>
            <p:ph idx="1"/>
          </p:nvPr>
        </p:nvSpPr>
        <p:spPr/>
        <p:txBody>
          <a:bodyPr/>
          <a:lstStyle/>
          <a:p>
            <a:pPr marL="0" indent="0">
              <a:buNone/>
            </a:pPr>
            <a:r>
              <a:rPr lang="en-US" dirty="0"/>
              <a:t>In contrast to real property, personal property was subject to a personal action, that is, against the person who had dispossessed the Cl rather than against the thing itself. This is known as a right </a:t>
            </a:r>
            <a:r>
              <a:rPr lang="en-US" i="1" dirty="0"/>
              <a:t>in </a:t>
            </a:r>
            <a:r>
              <a:rPr lang="en-US" i="1" dirty="0" err="1"/>
              <a:t>personam</a:t>
            </a:r>
            <a:r>
              <a:rPr lang="en-US" i="1" dirty="0"/>
              <a:t>.  </a:t>
            </a:r>
            <a:r>
              <a:rPr lang="en-US" dirty="0"/>
              <a:t>This allowed the property owner to sue for damages for loss suffered or the return of the goods at the choice of the D.  There was therefore no automatic right to the return of the goods.  Such property became known as </a:t>
            </a:r>
            <a:r>
              <a:rPr lang="en-US" i="1" dirty="0"/>
              <a:t>chattels </a:t>
            </a:r>
            <a:r>
              <a:rPr lang="en-US" dirty="0"/>
              <a:t>(from the word cattle as this was the most important type of property in medieval times).</a:t>
            </a:r>
            <a:endParaRPr lang="en-GB" dirty="0"/>
          </a:p>
        </p:txBody>
      </p:sp>
    </p:spTree>
    <p:extLst>
      <p:ext uri="{BB962C8B-B14F-4D97-AF65-F5344CB8AC3E}">
        <p14:creationId xmlns:p14="http://schemas.microsoft.com/office/powerpoint/2010/main" val="854996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210B6-0611-4CE1-96F9-AB2BDBCF79B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7C9E44-DCE0-48EF-9B9B-2C77D0FA0B0D}"/>
              </a:ext>
            </a:extLst>
          </p:cNvPr>
          <p:cNvSpPr>
            <a:spLocks noGrp="1"/>
          </p:cNvSpPr>
          <p:nvPr>
            <p:ph idx="1"/>
          </p:nvPr>
        </p:nvSpPr>
        <p:spPr/>
        <p:txBody>
          <a:bodyPr/>
          <a:lstStyle/>
          <a:p>
            <a:pPr marL="0" indent="0">
              <a:buNone/>
            </a:pPr>
            <a:r>
              <a:rPr lang="en-US" dirty="0"/>
              <a:t>Instead of passing on one’s </a:t>
            </a:r>
            <a:r>
              <a:rPr lang="en-US" dirty="0" err="1"/>
              <a:t>hiers</a:t>
            </a:r>
            <a:r>
              <a:rPr lang="en-US" dirty="0"/>
              <a:t> on death, personal property would be divided between certain relatives in the event of intestacy.</a:t>
            </a:r>
            <a:endParaRPr lang="en-GB" dirty="0"/>
          </a:p>
        </p:txBody>
      </p:sp>
    </p:spTree>
    <p:extLst>
      <p:ext uri="{BB962C8B-B14F-4D97-AF65-F5344CB8AC3E}">
        <p14:creationId xmlns:p14="http://schemas.microsoft.com/office/powerpoint/2010/main" val="892754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32C7F-0432-4C4E-B999-F9067591CD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D7BC01-1B49-42BC-85BB-7AB624EB4929}"/>
              </a:ext>
            </a:extLst>
          </p:cNvPr>
          <p:cNvSpPr>
            <a:spLocks noGrp="1"/>
          </p:cNvSpPr>
          <p:nvPr>
            <p:ph idx="1"/>
          </p:nvPr>
        </p:nvSpPr>
        <p:spPr/>
        <p:txBody>
          <a:bodyPr/>
          <a:lstStyle/>
          <a:p>
            <a:pPr marL="0" indent="0">
              <a:buNone/>
            </a:pPr>
            <a:r>
              <a:rPr lang="en-US" dirty="0"/>
              <a:t>Personal property can be divided as follows:</a:t>
            </a:r>
          </a:p>
          <a:p>
            <a:pPr marL="342900" indent="-342900">
              <a:buFont typeface="+mj-lt"/>
              <a:buAutoNum type="arabicPeriod"/>
            </a:pPr>
            <a:r>
              <a:rPr lang="en-US" b="1" dirty="0"/>
              <a:t>Choses in possession</a:t>
            </a:r>
          </a:p>
          <a:p>
            <a:pPr marL="0" indent="0">
              <a:buNone/>
            </a:pPr>
            <a:r>
              <a:rPr lang="en-US" dirty="0"/>
              <a:t>These are tangible objects, goods which have a physical existence and which are movable </a:t>
            </a:r>
            <a:r>
              <a:rPr lang="en-US" dirty="0" err="1"/>
              <a:t>eg</a:t>
            </a:r>
            <a:r>
              <a:rPr lang="en-US" dirty="0"/>
              <a:t> cars, furniture, books and clothes.  NOT land.</a:t>
            </a:r>
          </a:p>
          <a:p>
            <a:pPr marL="0" indent="0">
              <a:buNone/>
            </a:pPr>
            <a:r>
              <a:rPr lang="en-US" b="1" dirty="0"/>
              <a:t>2. Choses in action</a:t>
            </a:r>
          </a:p>
          <a:p>
            <a:pPr marL="0" indent="0">
              <a:buNone/>
            </a:pPr>
            <a:r>
              <a:rPr lang="en-US" dirty="0"/>
              <a:t>These are intangible rights (but not relating to land) which do not have a physical existence and which can ultimately be realized only by a court action.  </a:t>
            </a:r>
            <a:r>
              <a:rPr lang="en-US" dirty="0" err="1"/>
              <a:t>Eg</a:t>
            </a:r>
            <a:r>
              <a:rPr lang="en-US" dirty="0"/>
              <a:t> debts, stocks and shares, patents, copyright and trademarks.</a:t>
            </a:r>
            <a:endParaRPr lang="en-GB" dirty="0"/>
          </a:p>
        </p:txBody>
      </p:sp>
    </p:spTree>
    <p:extLst>
      <p:ext uri="{BB962C8B-B14F-4D97-AF65-F5344CB8AC3E}">
        <p14:creationId xmlns:p14="http://schemas.microsoft.com/office/powerpoint/2010/main" val="3209695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E8414-996F-43F9-A795-2A27D7AE0479}"/>
              </a:ext>
            </a:extLst>
          </p:cNvPr>
          <p:cNvSpPr>
            <a:spLocks noGrp="1"/>
          </p:cNvSpPr>
          <p:nvPr>
            <p:ph type="title"/>
          </p:nvPr>
        </p:nvSpPr>
        <p:spPr/>
        <p:txBody>
          <a:bodyPr>
            <a:normAutofit fontScale="90000"/>
          </a:bodyPr>
          <a:lstStyle/>
          <a:p>
            <a:r>
              <a:rPr lang="en-US" dirty="0"/>
              <a:t>The relevance of the distinction today</a:t>
            </a:r>
            <a:endParaRPr lang="en-GB" dirty="0"/>
          </a:p>
        </p:txBody>
      </p:sp>
      <p:sp>
        <p:nvSpPr>
          <p:cNvPr id="3" name="Content Placeholder 2">
            <a:extLst>
              <a:ext uri="{FF2B5EF4-FFF2-40B4-BE49-F238E27FC236}">
                <a16:creationId xmlns:a16="http://schemas.microsoft.com/office/drawing/2014/main" id="{C679F71F-F337-4C37-AE89-19F5CC436D4F}"/>
              </a:ext>
            </a:extLst>
          </p:cNvPr>
          <p:cNvSpPr>
            <a:spLocks noGrp="1"/>
          </p:cNvSpPr>
          <p:nvPr>
            <p:ph idx="1"/>
          </p:nvPr>
        </p:nvSpPr>
        <p:spPr/>
        <p:txBody>
          <a:bodyPr/>
          <a:lstStyle/>
          <a:p>
            <a:pPr marL="0" indent="0">
              <a:buNone/>
            </a:pPr>
            <a:r>
              <a:rPr lang="en-US" dirty="0"/>
              <a:t>It is still important.  The facts that leases remain personal property to this day (even though they are capable of being a legal estate) is also significant.</a:t>
            </a:r>
          </a:p>
          <a:p>
            <a:pPr marL="0" indent="0">
              <a:buNone/>
            </a:pPr>
            <a:r>
              <a:rPr lang="en-US" dirty="0" err="1"/>
              <a:t>Eg</a:t>
            </a:r>
            <a:r>
              <a:rPr lang="en-US" dirty="0"/>
              <a:t> – suppose T leaves all of his property by will be the following disposition:</a:t>
            </a:r>
          </a:p>
          <a:p>
            <a:pPr marL="0" indent="0">
              <a:buNone/>
            </a:pPr>
            <a:r>
              <a:rPr lang="en-US" i="1" dirty="0"/>
              <a:t>“All my real property </a:t>
            </a:r>
            <a:r>
              <a:rPr lang="en-US" i="1" dirty="0" err="1"/>
              <a:t>tp</a:t>
            </a:r>
            <a:r>
              <a:rPr lang="en-US" i="1" dirty="0"/>
              <a:t> W, my wife, and all the personal property to S, my son”.</a:t>
            </a:r>
          </a:p>
          <a:p>
            <a:pPr marL="0" indent="0">
              <a:buNone/>
            </a:pPr>
            <a:r>
              <a:rPr lang="en-US" dirty="0"/>
              <a:t>The effect = all T’s freehold land to his wife and all personal property (including any leasehold property) to his son.  If he has no freehold land the wife will receive nothing, even though he probably meant for her to take any leasehold property.</a:t>
            </a:r>
            <a:endParaRPr lang="en-GB" dirty="0"/>
          </a:p>
        </p:txBody>
      </p:sp>
    </p:spTree>
    <p:extLst>
      <p:ext uri="{BB962C8B-B14F-4D97-AF65-F5344CB8AC3E}">
        <p14:creationId xmlns:p14="http://schemas.microsoft.com/office/powerpoint/2010/main" val="3538443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B3322-8C0B-47E9-9A5C-F1896461E2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231D0E-6C6F-4069-8BC5-A0D5515998A0}"/>
              </a:ext>
            </a:extLst>
          </p:cNvPr>
          <p:cNvSpPr>
            <a:spLocks noGrp="1"/>
          </p:cNvSpPr>
          <p:nvPr>
            <p:ph idx="1"/>
          </p:nvPr>
        </p:nvSpPr>
        <p:spPr/>
        <p:txBody>
          <a:bodyPr>
            <a:normAutofit/>
          </a:bodyPr>
          <a:lstStyle/>
          <a:p>
            <a:pPr marL="0" indent="0">
              <a:buNone/>
            </a:pPr>
            <a:r>
              <a:rPr lang="en-US" sz="2400" dirty="0"/>
              <a:t>For most purposes the property legislation of 1925 assimilated real and personal property to such an extent that the distinction is only important today in specific circumstances, such as law of probate.</a:t>
            </a:r>
            <a:endParaRPr lang="en-GB" sz="2400" dirty="0"/>
          </a:p>
        </p:txBody>
      </p:sp>
    </p:spTree>
    <p:extLst>
      <p:ext uri="{BB962C8B-B14F-4D97-AF65-F5344CB8AC3E}">
        <p14:creationId xmlns:p14="http://schemas.microsoft.com/office/powerpoint/2010/main" val="1656612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0DE40-9F3C-41AC-948A-F418761F6F81}"/>
              </a:ext>
            </a:extLst>
          </p:cNvPr>
          <p:cNvSpPr>
            <a:spLocks noGrp="1"/>
          </p:cNvSpPr>
          <p:nvPr>
            <p:ph type="title"/>
          </p:nvPr>
        </p:nvSpPr>
        <p:spPr/>
        <p:txBody>
          <a:bodyPr>
            <a:normAutofit fontScale="90000"/>
          </a:bodyPr>
          <a:lstStyle/>
          <a:p>
            <a:r>
              <a:rPr lang="en-US" dirty="0"/>
              <a:t>The distinction between personal rights and proprietary rights</a:t>
            </a:r>
            <a:endParaRPr lang="en-GB" dirty="0"/>
          </a:p>
        </p:txBody>
      </p:sp>
      <p:sp>
        <p:nvSpPr>
          <p:cNvPr id="3" name="Content Placeholder 2">
            <a:extLst>
              <a:ext uri="{FF2B5EF4-FFF2-40B4-BE49-F238E27FC236}">
                <a16:creationId xmlns:a16="http://schemas.microsoft.com/office/drawing/2014/main" id="{92C38F2C-9DB4-490F-90C5-87B590876BC0}"/>
              </a:ext>
            </a:extLst>
          </p:cNvPr>
          <p:cNvSpPr>
            <a:spLocks noGrp="1"/>
          </p:cNvSpPr>
          <p:nvPr>
            <p:ph idx="1"/>
          </p:nvPr>
        </p:nvSpPr>
        <p:spPr/>
        <p:txBody>
          <a:bodyPr>
            <a:normAutofit/>
          </a:bodyPr>
          <a:lstStyle/>
          <a:p>
            <a:pPr marL="0" indent="0">
              <a:buNone/>
            </a:pPr>
            <a:r>
              <a:rPr lang="en-US" sz="2400" dirty="0"/>
              <a:t>Proprietary rights have the capacity to bind a purchaser of the land.  </a:t>
            </a:r>
            <a:r>
              <a:rPr lang="en-US" sz="2400" dirty="0" err="1"/>
              <a:t>Eg</a:t>
            </a:r>
            <a:r>
              <a:rPr lang="en-US" sz="2400" dirty="0"/>
              <a:t>; easements and leases are proprietary rights in land and so can bind a purchaser of the land that they are over.  </a:t>
            </a:r>
            <a:r>
              <a:rPr lang="en-GB" sz="2400" dirty="0"/>
              <a:t>  A personal right would not bind a third party purchaser of the land.</a:t>
            </a:r>
          </a:p>
          <a:p>
            <a:pPr marL="0" indent="0">
              <a:buNone/>
            </a:pPr>
            <a:r>
              <a:rPr lang="en-GB" sz="2400" dirty="0"/>
              <a:t>All the rights we will look at, with the exception of SOME licences, are proprietary rights.</a:t>
            </a:r>
            <a:endParaRPr lang="en-US" sz="2400" dirty="0"/>
          </a:p>
        </p:txBody>
      </p:sp>
    </p:spTree>
    <p:extLst>
      <p:ext uri="{BB962C8B-B14F-4D97-AF65-F5344CB8AC3E}">
        <p14:creationId xmlns:p14="http://schemas.microsoft.com/office/powerpoint/2010/main" val="764145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48AF9-B065-4E41-8964-0C0C69694BEA}"/>
              </a:ext>
            </a:extLst>
          </p:cNvPr>
          <p:cNvSpPr>
            <a:spLocks noGrp="1"/>
          </p:cNvSpPr>
          <p:nvPr>
            <p:ph type="title"/>
          </p:nvPr>
        </p:nvSpPr>
        <p:spPr/>
        <p:txBody>
          <a:bodyPr/>
          <a:lstStyle/>
          <a:p>
            <a:r>
              <a:rPr lang="en-US" dirty="0"/>
              <a:t>What is land?</a:t>
            </a:r>
            <a:endParaRPr lang="en-GB" dirty="0"/>
          </a:p>
        </p:txBody>
      </p:sp>
      <p:sp>
        <p:nvSpPr>
          <p:cNvPr id="3" name="Content Placeholder 2">
            <a:extLst>
              <a:ext uri="{FF2B5EF4-FFF2-40B4-BE49-F238E27FC236}">
                <a16:creationId xmlns:a16="http://schemas.microsoft.com/office/drawing/2014/main" id="{AF103421-E802-451A-9413-E253C17D32B0}"/>
              </a:ext>
            </a:extLst>
          </p:cNvPr>
          <p:cNvSpPr>
            <a:spLocks noGrp="1"/>
          </p:cNvSpPr>
          <p:nvPr>
            <p:ph idx="1"/>
          </p:nvPr>
        </p:nvSpPr>
        <p:spPr/>
        <p:txBody>
          <a:bodyPr/>
          <a:lstStyle/>
          <a:p>
            <a:pPr marL="0" indent="0">
              <a:buNone/>
            </a:pPr>
            <a:r>
              <a:rPr lang="en-US" dirty="0"/>
              <a:t>By s205(1)(ix) LPA 1925, land includes</a:t>
            </a:r>
          </a:p>
          <a:p>
            <a:pPr marL="0" indent="0">
              <a:buNone/>
            </a:pPr>
            <a:r>
              <a:rPr lang="en-US" i="1" dirty="0"/>
              <a:t>Land of any tenure and mines and minerals, whether or not held apart from the surface, buildings or parts of buildings (whether the division is horizontal, vertical or made in any other way) and other corporeal hereditaments; also a manor; an advowson, and a rent and other incorporeal </a:t>
            </a:r>
            <a:r>
              <a:rPr lang="en-US" i="1" dirty="0" err="1"/>
              <a:t>heriditaments</a:t>
            </a:r>
            <a:r>
              <a:rPr lang="en-US" i="1" dirty="0"/>
              <a:t>.</a:t>
            </a:r>
            <a:endParaRPr lang="en-GB" i="1" dirty="0"/>
          </a:p>
        </p:txBody>
      </p:sp>
    </p:spTree>
    <p:extLst>
      <p:ext uri="{BB962C8B-B14F-4D97-AF65-F5344CB8AC3E}">
        <p14:creationId xmlns:p14="http://schemas.microsoft.com/office/powerpoint/2010/main" val="1565138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F36BA-3EC2-4453-A684-769052863B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CAFBF5-2549-4637-8810-30B6B693880D}"/>
              </a:ext>
            </a:extLst>
          </p:cNvPr>
          <p:cNvSpPr>
            <a:spLocks noGrp="1"/>
          </p:cNvSpPr>
          <p:nvPr>
            <p:ph idx="1"/>
          </p:nvPr>
        </p:nvSpPr>
        <p:spPr/>
        <p:txBody>
          <a:bodyPr/>
          <a:lstStyle/>
          <a:p>
            <a:pPr marL="0" indent="0">
              <a:buNone/>
            </a:pPr>
            <a:r>
              <a:rPr lang="en-US" dirty="0"/>
              <a:t>Corporeal hereditaments are physical or tangible objects such as houses and garages.</a:t>
            </a:r>
          </a:p>
          <a:p>
            <a:pPr marL="0" indent="0">
              <a:buNone/>
            </a:pPr>
            <a:r>
              <a:rPr lang="en-US" dirty="0"/>
              <a:t>Land also includes the intangible rights – incorporeal hereditaments – which a person may have over someone else’s land.  Typically an easement (</a:t>
            </a:r>
            <a:r>
              <a:rPr lang="en-US" dirty="0" err="1"/>
              <a:t>eg</a:t>
            </a:r>
            <a:r>
              <a:rPr lang="en-US" dirty="0"/>
              <a:t> a r of way or r to light).</a:t>
            </a:r>
          </a:p>
          <a:p>
            <a:pPr marL="0" indent="0">
              <a:buNone/>
            </a:pPr>
            <a:r>
              <a:rPr lang="en-US" dirty="0"/>
              <a:t>The benefit of these rights forms part of any conveyance of the estate unless there are words to the contrary (s60 LPA 1925)</a:t>
            </a:r>
            <a:endParaRPr lang="en-GB" dirty="0"/>
          </a:p>
        </p:txBody>
      </p:sp>
    </p:spTree>
    <p:extLst>
      <p:ext uri="{BB962C8B-B14F-4D97-AF65-F5344CB8AC3E}">
        <p14:creationId xmlns:p14="http://schemas.microsoft.com/office/powerpoint/2010/main" val="1693970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39B86-6E2A-4ED7-B77A-07601B9E9C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6E6A87-D83D-4915-AE8D-1D421BA1270A}"/>
              </a:ext>
            </a:extLst>
          </p:cNvPr>
          <p:cNvSpPr>
            <a:spLocks noGrp="1"/>
          </p:cNvSpPr>
          <p:nvPr>
            <p:ph idx="1"/>
          </p:nvPr>
        </p:nvSpPr>
        <p:spPr/>
        <p:txBody>
          <a:bodyPr/>
          <a:lstStyle/>
          <a:p>
            <a:pPr marL="0" indent="0">
              <a:buNone/>
            </a:pPr>
            <a:endParaRPr lang="en-GB" dirty="0"/>
          </a:p>
        </p:txBody>
      </p:sp>
      <p:sp>
        <p:nvSpPr>
          <p:cNvPr id="4" name="Rectangle 3">
            <a:extLst>
              <a:ext uri="{FF2B5EF4-FFF2-40B4-BE49-F238E27FC236}">
                <a16:creationId xmlns:a16="http://schemas.microsoft.com/office/drawing/2014/main" id="{C16577E5-6833-4DB4-9C1F-2452F7DBB641}"/>
              </a:ext>
            </a:extLst>
          </p:cNvPr>
          <p:cNvSpPr/>
          <p:nvPr/>
        </p:nvSpPr>
        <p:spPr>
          <a:xfrm>
            <a:off x="7399089" y="1275127"/>
            <a:ext cx="1921079" cy="5326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Land</a:t>
            </a:r>
            <a:endParaRPr lang="en-GB" dirty="0"/>
          </a:p>
        </p:txBody>
      </p:sp>
      <p:sp>
        <p:nvSpPr>
          <p:cNvPr id="5" name="Rectangle 4">
            <a:extLst>
              <a:ext uri="{FF2B5EF4-FFF2-40B4-BE49-F238E27FC236}">
                <a16:creationId xmlns:a16="http://schemas.microsoft.com/office/drawing/2014/main" id="{6D3D923A-AF8E-4A6E-ADF1-508264601906}"/>
              </a:ext>
            </a:extLst>
          </p:cNvPr>
          <p:cNvSpPr/>
          <p:nvPr/>
        </p:nvSpPr>
        <p:spPr>
          <a:xfrm>
            <a:off x="5479493" y="2161172"/>
            <a:ext cx="2545975" cy="5326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Corporeal hereditaments</a:t>
            </a:r>
            <a:endParaRPr lang="en-GB" dirty="0"/>
          </a:p>
        </p:txBody>
      </p:sp>
      <p:sp>
        <p:nvSpPr>
          <p:cNvPr id="6" name="Rectangle 5">
            <a:extLst>
              <a:ext uri="{FF2B5EF4-FFF2-40B4-BE49-F238E27FC236}">
                <a16:creationId xmlns:a16="http://schemas.microsoft.com/office/drawing/2014/main" id="{6F81A6FB-76B0-4C95-BEEA-8D2D66D9E140}"/>
              </a:ext>
            </a:extLst>
          </p:cNvPr>
          <p:cNvSpPr/>
          <p:nvPr/>
        </p:nvSpPr>
        <p:spPr>
          <a:xfrm>
            <a:off x="8480951" y="2147581"/>
            <a:ext cx="2822418" cy="5326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Incorporeal hereditaments</a:t>
            </a:r>
            <a:endParaRPr lang="en-GB" dirty="0"/>
          </a:p>
        </p:txBody>
      </p:sp>
      <p:sp>
        <p:nvSpPr>
          <p:cNvPr id="7" name="Rectangle 6">
            <a:extLst>
              <a:ext uri="{FF2B5EF4-FFF2-40B4-BE49-F238E27FC236}">
                <a16:creationId xmlns:a16="http://schemas.microsoft.com/office/drawing/2014/main" id="{DB30CB12-4248-4DAF-B2ED-3356AD044DE4}"/>
              </a:ext>
            </a:extLst>
          </p:cNvPr>
          <p:cNvSpPr/>
          <p:nvPr/>
        </p:nvSpPr>
        <p:spPr>
          <a:xfrm>
            <a:off x="8480951" y="2866938"/>
            <a:ext cx="2919369" cy="9248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Intangible rights over the land which include </a:t>
            </a:r>
            <a:endParaRPr lang="en-GB" dirty="0"/>
          </a:p>
        </p:txBody>
      </p:sp>
      <p:sp>
        <p:nvSpPr>
          <p:cNvPr id="8" name="Rectangle 7">
            <a:extLst>
              <a:ext uri="{FF2B5EF4-FFF2-40B4-BE49-F238E27FC236}">
                <a16:creationId xmlns:a16="http://schemas.microsoft.com/office/drawing/2014/main" id="{142F0905-F5C5-4CBA-9890-EEC103E3D330}"/>
              </a:ext>
            </a:extLst>
          </p:cNvPr>
          <p:cNvSpPr/>
          <p:nvPr/>
        </p:nvSpPr>
        <p:spPr>
          <a:xfrm>
            <a:off x="7554204" y="4270027"/>
            <a:ext cx="1373264" cy="5453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Easements</a:t>
            </a:r>
            <a:endParaRPr lang="en-GB" dirty="0"/>
          </a:p>
        </p:txBody>
      </p:sp>
      <p:sp>
        <p:nvSpPr>
          <p:cNvPr id="9" name="Rectangle 8">
            <a:extLst>
              <a:ext uri="{FF2B5EF4-FFF2-40B4-BE49-F238E27FC236}">
                <a16:creationId xmlns:a16="http://schemas.microsoft.com/office/drawing/2014/main" id="{888940F8-7990-4562-AD3D-6E7CA050BF06}"/>
              </a:ext>
            </a:extLst>
          </p:cNvPr>
          <p:cNvSpPr/>
          <p:nvPr/>
        </p:nvSpPr>
        <p:spPr>
          <a:xfrm>
            <a:off x="9123045" y="4240680"/>
            <a:ext cx="1001518" cy="12711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Profits a </a:t>
            </a:r>
            <a:r>
              <a:rPr lang="en-US" dirty="0" err="1"/>
              <a:t>prende</a:t>
            </a:r>
            <a:endParaRPr lang="en-GB" dirty="0"/>
          </a:p>
        </p:txBody>
      </p:sp>
      <p:sp>
        <p:nvSpPr>
          <p:cNvPr id="10" name="Rectangle 9">
            <a:extLst>
              <a:ext uri="{FF2B5EF4-FFF2-40B4-BE49-F238E27FC236}">
                <a16:creationId xmlns:a16="http://schemas.microsoft.com/office/drawing/2014/main" id="{C674F0A3-7702-41E7-AEBC-ED92BAB4615A}"/>
              </a:ext>
            </a:extLst>
          </p:cNvPr>
          <p:cNvSpPr/>
          <p:nvPr/>
        </p:nvSpPr>
        <p:spPr>
          <a:xfrm>
            <a:off x="10208768" y="4219758"/>
            <a:ext cx="1552598" cy="4697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rentcharges</a:t>
            </a:r>
            <a:endParaRPr lang="en-GB" dirty="0"/>
          </a:p>
        </p:txBody>
      </p:sp>
      <p:sp>
        <p:nvSpPr>
          <p:cNvPr id="11" name="Rectangle 10">
            <a:extLst>
              <a:ext uri="{FF2B5EF4-FFF2-40B4-BE49-F238E27FC236}">
                <a16:creationId xmlns:a16="http://schemas.microsoft.com/office/drawing/2014/main" id="{1E7B6C8A-66B8-4F00-A665-C9EF3ACC02CB}"/>
              </a:ext>
            </a:extLst>
          </p:cNvPr>
          <p:cNvSpPr/>
          <p:nvPr/>
        </p:nvSpPr>
        <p:spPr>
          <a:xfrm>
            <a:off x="4991450" y="4047928"/>
            <a:ext cx="2367177" cy="175725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Physical objects found on or in the land including the land itself and buildings</a:t>
            </a:r>
            <a:endParaRPr lang="en-GB" dirty="0"/>
          </a:p>
        </p:txBody>
      </p:sp>
      <p:cxnSp>
        <p:nvCxnSpPr>
          <p:cNvPr id="16" name="Straight Arrow Connector 15">
            <a:extLst>
              <a:ext uri="{FF2B5EF4-FFF2-40B4-BE49-F238E27FC236}">
                <a16:creationId xmlns:a16="http://schemas.microsoft.com/office/drawing/2014/main" id="{0D85D633-BF9B-424B-8416-827D01AB4429}"/>
              </a:ext>
            </a:extLst>
          </p:cNvPr>
          <p:cNvCxnSpPr/>
          <p:nvPr/>
        </p:nvCxnSpPr>
        <p:spPr>
          <a:xfrm flipH="1">
            <a:off x="7399089" y="1807798"/>
            <a:ext cx="931179" cy="2642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0996075-A19F-49A6-B003-37D607979A22}"/>
              </a:ext>
            </a:extLst>
          </p:cNvPr>
          <p:cNvCxnSpPr/>
          <p:nvPr/>
        </p:nvCxnSpPr>
        <p:spPr>
          <a:xfrm>
            <a:off x="8330268" y="1807798"/>
            <a:ext cx="792777" cy="2642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E2D620BB-EB07-4446-970C-34B6E9F878E4}"/>
              </a:ext>
            </a:extLst>
          </p:cNvPr>
          <p:cNvCxnSpPr>
            <a:stCxn id="6" idx="2"/>
          </p:cNvCxnSpPr>
          <p:nvPr/>
        </p:nvCxnSpPr>
        <p:spPr>
          <a:xfrm>
            <a:off x="9892160" y="2680252"/>
            <a:ext cx="57183" cy="1866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9CBF9-9B98-41BA-8D12-FC813DC35816}"/>
              </a:ext>
            </a:extLst>
          </p:cNvPr>
          <p:cNvCxnSpPr/>
          <p:nvPr/>
        </p:nvCxnSpPr>
        <p:spPr>
          <a:xfrm flipH="1">
            <a:off x="6367244" y="2755752"/>
            <a:ext cx="302004" cy="11283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401786B1-2429-4D0E-AEB2-FC4B7DE2B720}"/>
              </a:ext>
            </a:extLst>
          </p:cNvPr>
          <p:cNvCxnSpPr>
            <a:stCxn id="7" idx="2"/>
          </p:cNvCxnSpPr>
          <p:nvPr/>
        </p:nvCxnSpPr>
        <p:spPr>
          <a:xfrm>
            <a:off x="9940636" y="3791824"/>
            <a:ext cx="965052" cy="3723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167BF6BC-6789-4037-94E9-DA122F7B87E0}"/>
              </a:ext>
            </a:extLst>
          </p:cNvPr>
          <p:cNvSpPr/>
          <p:nvPr/>
        </p:nvSpPr>
        <p:spPr>
          <a:xfrm>
            <a:off x="9761011" y="3700679"/>
            <a:ext cx="45719" cy="911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Straight Arrow Connector 28">
            <a:extLst>
              <a:ext uri="{FF2B5EF4-FFF2-40B4-BE49-F238E27FC236}">
                <a16:creationId xmlns:a16="http://schemas.microsoft.com/office/drawing/2014/main" id="{5A878A5C-1C34-4B0F-A635-34EC4557DE2B}"/>
              </a:ext>
            </a:extLst>
          </p:cNvPr>
          <p:cNvCxnSpPr/>
          <p:nvPr/>
        </p:nvCxnSpPr>
        <p:spPr>
          <a:xfrm flipH="1">
            <a:off x="9627105" y="3791824"/>
            <a:ext cx="265055" cy="4279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380C03F5-8DA5-457B-8619-3D3BD254CAFD}"/>
              </a:ext>
            </a:extLst>
          </p:cNvPr>
          <p:cNvCxnSpPr/>
          <p:nvPr/>
        </p:nvCxnSpPr>
        <p:spPr>
          <a:xfrm flipH="1">
            <a:off x="8164343" y="3812746"/>
            <a:ext cx="1764766" cy="3514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9047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E0C6F-91AA-4CAD-9C1C-124B3C81996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A833382-E2A9-41A6-96DC-4281927A6279}"/>
              </a:ext>
            </a:extLst>
          </p:cNvPr>
          <p:cNvSpPr>
            <a:spLocks noGrp="1"/>
          </p:cNvSpPr>
          <p:nvPr>
            <p:ph idx="1"/>
          </p:nvPr>
        </p:nvSpPr>
        <p:spPr/>
        <p:txBody>
          <a:bodyPr/>
          <a:lstStyle/>
          <a:p>
            <a:pPr marL="0" indent="0">
              <a:buNone/>
            </a:pPr>
            <a:r>
              <a:rPr lang="en-US" dirty="0"/>
              <a:t>Two Latin maxims are frequently employed in defining “land” – </a:t>
            </a:r>
            <a:r>
              <a:rPr lang="en-US" i="1" dirty="0" err="1"/>
              <a:t>cuius</a:t>
            </a:r>
            <a:r>
              <a:rPr lang="en-US" i="1" dirty="0"/>
              <a:t> </a:t>
            </a:r>
            <a:r>
              <a:rPr lang="en-US" i="1" dirty="0" err="1"/>
              <a:t>est</a:t>
            </a:r>
            <a:r>
              <a:rPr lang="en-US" i="1" dirty="0"/>
              <a:t> </a:t>
            </a:r>
            <a:r>
              <a:rPr lang="en-US" i="1" dirty="0" err="1"/>
              <a:t>solum</a:t>
            </a:r>
            <a:r>
              <a:rPr lang="en-US" i="1" dirty="0"/>
              <a:t> </a:t>
            </a:r>
            <a:r>
              <a:rPr lang="en-US" i="1" dirty="0" err="1"/>
              <a:t>eius</a:t>
            </a:r>
            <a:r>
              <a:rPr lang="en-US" i="1" dirty="0"/>
              <a:t> </a:t>
            </a:r>
            <a:r>
              <a:rPr lang="en-US" i="1" dirty="0" err="1"/>
              <a:t>usque</a:t>
            </a:r>
            <a:r>
              <a:rPr lang="en-US" i="1" dirty="0"/>
              <a:t> ad </a:t>
            </a:r>
            <a:r>
              <a:rPr lang="en-US" i="1" dirty="0" err="1"/>
              <a:t>coelum</a:t>
            </a:r>
            <a:r>
              <a:rPr lang="en-US" i="1" dirty="0"/>
              <a:t> et ad </a:t>
            </a:r>
            <a:r>
              <a:rPr lang="en-US" i="1" dirty="0" err="1"/>
              <a:t>inferos</a:t>
            </a:r>
            <a:r>
              <a:rPr lang="en-US" i="1" dirty="0"/>
              <a:t> </a:t>
            </a:r>
            <a:r>
              <a:rPr lang="en-US" dirty="0"/>
              <a:t>and </a:t>
            </a:r>
            <a:r>
              <a:rPr lang="en-US" i="1" dirty="0" err="1"/>
              <a:t>quicquid</a:t>
            </a:r>
            <a:r>
              <a:rPr lang="en-US" i="1" dirty="0"/>
              <a:t> </a:t>
            </a:r>
            <a:r>
              <a:rPr lang="en-US" i="1" dirty="0" err="1"/>
              <a:t>platatur</a:t>
            </a:r>
            <a:r>
              <a:rPr lang="en-US" i="1" dirty="0"/>
              <a:t> solo, solo </a:t>
            </a:r>
            <a:r>
              <a:rPr lang="en-US" i="1" dirty="0" err="1"/>
              <a:t>cedit</a:t>
            </a:r>
            <a:r>
              <a:rPr lang="en-US" i="1" dirty="0"/>
              <a:t>.</a:t>
            </a:r>
          </a:p>
          <a:p>
            <a:pPr marL="0" indent="0">
              <a:buNone/>
            </a:pPr>
            <a:r>
              <a:rPr lang="en-US" dirty="0"/>
              <a:t>The former means that “he who owns the land owns everything from the heavens to the depths of the earth”,  and the latter, “whatever is attached to the ground becomes a part of it.”</a:t>
            </a:r>
          </a:p>
          <a:p>
            <a:pPr marL="0" indent="0">
              <a:buNone/>
            </a:pPr>
            <a:r>
              <a:rPr lang="en-US" dirty="0"/>
              <a:t>Neither can be taken at face value, and we need to look at the accuracy of each today.</a:t>
            </a:r>
            <a:endParaRPr lang="en-GB" dirty="0"/>
          </a:p>
        </p:txBody>
      </p:sp>
    </p:spTree>
    <p:extLst>
      <p:ext uri="{BB962C8B-B14F-4D97-AF65-F5344CB8AC3E}">
        <p14:creationId xmlns:p14="http://schemas.microsoft.com/office/powerpoint/2010/main" val="36669818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2075F-BE8F-432E-AEDE-23C7BE4D036D}"/>
              </a:ext>
            </a:extLst>
          </p:cNvPr>
          <p:cNvSpPr>
            <a:spLocks noGrp="1"/>
          </p:cNvSpPr>
          <p:nvPr>
            <p:ph type="title"/>
          </p:nvPr>
        </p:nvSpPr>
        <p:spPr/>
        <p:txBody>
          <a:bodyPr/>
          <a:lstStyle/>
          <a:p>
            <a:r>
              <a:rPr lang="en-US" dirty="0"/>
              <a:t>Questions</a:t>
            </a:r>
            <a:endParaRPr lang="en-GB" dirty="0"/>
          </a:p>
        </p:txBody>
      </p:sp>
      <p:sp>
        <p:nvSpPr>
          <p:cNvPr id="3" name="Content Placeholder 2">
            <a:extLst>
              <a:ext uri="{FF2B5EF4-FFF2-40B4-BE49-F238E27FC236}">
                <a16:creationId xmlns:a16="http://schemas.microsoft.com/office/drawing/2014/main" id="{1A7F982A-FCA4-46BA-AF62-6A38A18BC20B}"/>
              </a:ext>
            </a:extLst>
          </p:cNvPr>
          <p:cNvSpPr>
            <a:spLocks noGrp="1"/>
          </p:cNvSpPr>
          <p:nvPr>
            <p:ph idx="1"/>
          </p:nvPr>
        </p:nvSpPr>
        <p:spPr/>
        <p:txBody>
          <a:bodyPr/>
          <a:lstStyle/>
          <a:p>
            <a:pPr marL="0" indent="0">
              <a:buNone/>
            </a:pPr>
            <a:r>
              <a:rPr lang="en-US" dirty="0"/>
              <a:t>1. Why is the doctrine of estates still important today?</a:t>
            </a:r>
          </a:p>
          <a:p>
            <a:pPr marL="0" indent="0">
              <a:buNone/>
            </a:pPr>
            <a:endParaRPr lang="en-US" dirty="0"/>
          </a:p>
          <a:p>
            <a:pPr marL="0" indent="0">
              <a:buNone/>
            </a:pPr>
            <a:r>
              <a:rPr lang="en-US" dirty="0"/>
              <a:t>2. Which one of the following is not </a:t>
            </a:r>
            <a:r>
              <a:rPr lang="en-US" dirty="0" err="1"/>
              <a:t>personalty</a:t>
            </a:r>
            <a:r>
              <a:rPr lang="en-US" dirty="0"/>
              <a:t>?</a:t>
            </a:r>
          </a:p>
          <a:p>
            <a:pPr marL="342900" indent="-342900">
              <a:buAutoNum type="alphaLcPeriod"/>
            </a:pPr>
            <a:r>
              <a:rPr lang="en-US" dirty="0"/>
              <a:t>Choses in possession.</a:t>
            </a:r>
          </a:p>
          <a:p>
            <a:pPr marL="342900" indent="-342900">
              <a:buAutoNum type="alphaLcPeriod"/>
            </a:pPr>
            <a:r>
              <a:rPr lang="en-US" dirty="0"/>
              <a:t>Choses in action.</a:t>
            </a:r>
          </a:p>
          <a:p>
            <a:pPr marL="342900" indent="-342900">
              <a:buAutoNum type="alphaLcPeriod"/>
            </a:pPr>
            <a:r>
              <a:rPr lang="en-US" dirty="0"/>
              <a:t>Freehold.</a:t>
            </a:r>
          </a:p>
          <a:p>
            <a:pPr marL="342900" indent="-342900">
              <a:buAutoNum type="alphaLcPeriod"/>
            </a:pPr>
            <a:r>
              <a:rPr lang="en-US" dirty="0"/>
              <a:t>Leasehold.</a:t>
            </a:r>
          </a:p>
          <a:p>
            <a:pPr marL="0" indent="0">
              <a:buNone/>
            </a:pPr>
            <a:endParaRPr lang="en-US" dirty="0"/>
          </a:p>
          <a:p>
            <a:pPr marL="0" indent="0">
              <a:buNone/>
            </a:pPr>
            <a:r>
              <a:rPr lang="en-US" dirty="0"/>
              <a:t>3. Why is the difference between a personal and a proprietary right important?</a:t>
            </a:r>
            <a:endParaRPr lang="en-GB" dirty="0"/>
          </a:p>
        </p:txBody>
      </p:sp>
    </p:spTree>
    <p:extLst>
      <p:ext uri="{BB962C8B-B14F-4D97-AF65-F5344CB8AC3E}">
        <p14:creationId xmlns:p14="http://schemas.microsoft.com/office/powerpoint/2010/main" val="1214002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E8D83-4A0E-42DC-949C-B86303D9EF5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A76551-AF9E-481E-A537-F77D27773EBA}"/>
              </a:ext>
            </a:extLst>
          </p:cNvPr>
          <p:cNvSpPr>
            <a:spLocks noGrp="1"/>
          </p:cNvSpPr>
          <p:nvPr>
            <p:ph idx="1"/>
          </p:nvPr>
        </p:nvSpPr>
        <p:spPr/>
        <p:txBody>
          <a:bodyPr/>
          <a:lstStyle/>
          <a:p>
            <a:pPr marL="0" indent="0">
              <a:buNone/>
            </a:pPr>
            <a:r>
              <a:rPr lang="en-US" b="1" dirty="0"/>
              <a:t>At this point, those of you should read the power point from Moodle entitled ‘to the heavens and depth of the earth” as this explains the importance of these phrases in modern land law and ARE important.</a:t>
            </a:r>
          </a:p>
          <a:p>
            <a:pPr marL="0" indent="0">
              <a:buNone/>
            </a:pPr>
            <a:endParaRPr lang="en-GB" b="1" dirty="0"/>
          </a:p>
        </p:txBody>
      </p:sp>
    </p:spTree>
    <p:extLst>
      <p:ext uri="{BB962C8B-B14F-4D97-AF65-F5344CB8AC3E}">
        <p14:creationId xmlns:p14="http://schemas.microsoft.com/office/powerpoint/2010/main" val="28295207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C9ADA-11B4-4EDD-9DFF-E4C5CCD60FD2}"/>
              </a:ext>
            </a:extLst>
          </p:cNvPr>
          <p:cNvSpPr>
            <a:spLocks noGrp="1"/>
          </p:cNvSpPr>
          <p:nvPr>
            <p:ph type="title"/>
          </p:nvPr>
        </p:nvSpPr>
        <p:spPr/>
        <p:txBody>
          <a:bodyPr/>
          <a:lstStyle/>
          <a:p>
            <a:r>
              <a:rPr lang="en-US" dirty="0"/>
              <a:t>Fixtures and Fittings</a:t>
            </a:r>
            <a:endParaRPr lang="en-GB" dirty="0"/>
          </a:p>
        </p:txBody>
      </p:sp>
      <p:sp>
        <p:nvSpPr>
          <p:cNvPr id="3" name="Content Placeholder 2">
            <a:extLst>
              <a:ext uri="{FF2B5EF4-FFF2-40B4-BE49-F238E27FC236}">
                <a16:creationId xmlns:a16="http://schemas.microsoft.com/office/drawing/2014/main" id="{45F9C9FF-A4F1-4520-A98A-A8A8CED77E42}"/>
              </a:ext>
            </a:extLst>
          </p:cNvPr>
          <p:cNvSpPr>
            <a:spLocks noGrp="1"/>
          </p:cNvSpPr>
          <p:nvPr>
            <p:ph idx="1"/>
          </p:nvPr>
        </p:nvSpPr>
        <p:spPr/>
        <p:txBody>
          <a:bodyPr>
            <a:noAutofit/>
          </a:bodyPr>
          <a:lstStyle/>
          <a:p>
            <a:pPr marL="0" indent="0">
              <a:buNone/>
            </a:pPr>
            <a:r>
              <a:rPr lang="en-GB" sz="2400" dirty="0"/>
              <a:t>We have seen that whatever is attached to the soil becomes part of it under the maxim</a:t>
            </a:r>
            <a:r>
              <a:rPr lang="en-GB" sz="2400" i="1" dirty="0"/>
              <a:t> </a:t>
            </a:r>
            <a:r>
              <a:rPr lang="en-GB" sz="2400" i="1" dirty="0" err="1"/>
              <a:t>quicquid</a:t>
            </a:r>
            <a:r>
              <a:rPr lang="en-GB" sz="2400" i="1" dirty="0"/>
              <a:t> </a:t>
            </a:r>
            <a:r>
              <a:rPr lang="en-GB" sz="2400" i="1" dirty="0" err="1"/>
              <a:t>plantatur</a:t>
            </a:r>
            <a:r>
              <a:rPr lang="en-GB" sz="2400" i="1" dirty="0"/>
              <a:t> solo, solo </a:t>
            </a:r>
            <a:r>
              <a:rPr lang="en-GB" sz="2400" i="1" dirty="0" err="1"/>
              <a:t>cedit</a:t>
            </a:r>
            <a:r>
              <a:rPr lang="en-GB" sz="2400" i="1" dirty="0"/>
              <a:t>; </a:t>
            </a:r>
            <a:r>
              <a:rPr lang="en-GB" sz="2400" dirty="0"/>
              <a:t>however we must distinguish between fixtures (which are regarded as part of the realty and thus part of the property) and fittings (often referred to as chattels, </a:t>
            </a:r>
            <a:r>
              <a:rPr lang="en-GB" sz="2400" dirty="0" err="1"/>
              <a:t>ie</a:t>
            </a:r>
            <a:r>
              <a:rPr lang="en-GB" sz="2400" dirty="0"/>
              <a:t> </a:t>
            </a:r>
            <a:r>
              <a:rPr lang="en-GB" sz="2400" dirty="0" err="1"/>
              <a:t>personalty</a:t>
            </a:r>
            <a:r>
              <a:rPr lang="en-GB" sz="2400" dirty="0"/>
              <a:t>). This is because, subject to any contrary provision in a contract for sale, once the contract has been made the seller cannot remove any fixtures and the buyer is not obliged to pay any extra for them.</a:t>
            </a:r>
          </a:p>
        </p:txBody>
      </p:sp>
    </p:spTree>
    <p:extLst>
      <p:ext uri="{BB962C8B-B14F-4D97-AF65-F5344CB8AC3E}">
        <p14:creationId xmlns:p14="http://schemas.microsoft.com/office/powerpoint/2010/main" val="9378088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Conversely, articles which are fittings can be taken by the seller; if the purchaser wants them he must pay for them.</a:t>
            </a:r>
          </a:p>
          <a:p>
            <a:pPr marL="0" indent="0">
              <a:buNone/>
            </a:pPr>
            <a:r>
              <a:rPr lang="en-GB" dirty="0"/>
              <a:t>Usually, a Law Society Fittings and Contents Form will be filled in by the seller as part of the conveyancing process detailing which items are be taken and which left.  This form becomes part of the contract.  If the form has not been filled in  or an object does not appear on it, two overlapping tests must be considered when deciding whether or not an object has become a fixture – the degree of annexation test and the purpose of the annexation test.</a:t>
            </a:r>
          </a:p>
        </p:txBody>
      </p:sp>
    </p:spTree>
    <p:extLst>
      <p:ext uri="{BB962C8B-B14F-4D97-AF65-F5344CB8AC3E}">
        <p14:creationId xmlns:p14="http://schemas.microsoft.com/office/powerpoint/2010/main" val="3325580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degree of annexation</a:t>
            </a:r>
          </a:p>
        </p:txBody>
      </p:sp>
      <p:sp>
        <p:nvSpPr>
          <p:cNvPr id="3" name="Content Placeholder 2"/>
          <p:cNvSpPr>
            <a:spLocks noGrp="1"/>
          </p:cNvSpPr>
          <p:nvPr>
            <p:ph idx="1"/>
          </p:nvPr>
        </p:nvSpPr>
        <p:spPr/>
        <p:txBody>
          <a:bodyPr/>
          <a:lstStyle/>
          <a:p>
            <a:pPr marL="0" indent="0">
              <a:buNone/>
            </a:pPr>
            <a:r>
              <a:rPr lang="en-GB" dirty="0"/>
              <a:t>Generally, the greater the degree of attachment of an object to the land, the more likely it is to be a fixture.  In </a:t>
            </a:r>
            <a:r>
              <a:rPr lang="en-GB" b="1" i="1" dirty="0"/>
              <a:t>Holland v Hodgson [1872] </a:t>
            </a:r>
            <a:r>
              <a:rPr lang="en-GB" dirty="0" err="1"/>
              <a:t>Balckburn</a:t>
            </a:r>
            <a:r>
              <a:rPr lang="en-GB" dirty="0"/>
              <a:t> J stated that if the </a:t>
            </a:r>
            <a:r>
              <a:rPr lang="en-GB" i="1" dirty="0"/>
              <a:t>“article in question is no further attached to the land than by its own weight it is generally considered to be a chattel”.</a:t>
            </a:r>
          </a:p>
          <a:p>
            <a:pPr marL="0" indent="0">
              <a:buNone/>
            </a:pPr>
            <a:r>
              <a:rPr lang="en-GB" dirty="0"/>
              <a:t>In this case spinning looms bolted to the floor of a factory were attached by more than their own weight and were therefore fixtures.</a:t>
            </a:r>
          </a:p>
          <a:p>
            <a:pPr marL="0" indent="0">
              <a:buNone/>
            </a:pPr>
            <a:r>
              <a:rPr lang="en-GB" dirty="0"/>
              <a:t>But in </a:t>
            </a:r>
            <a:r>
              <a:rPr lang="en-GB" b="1" i="1" dirty="0"/>
              <a:t>Hulme v Brigham [1943] </a:t>
            </a:r>
            <a:r>
              <a:rPr lang="en-GB" dirty="0"/>
              <a:t>heavy printing press resting on the floor were chattels even though they could not easily be removed due to their weight because there was no human attachment to the land.</a:t>
            </a:r>
          </a:p>
        </p:txBody>
      </p:sp>
    </p:spTree>
    <p:extLst>
      <p:ext uri="{BB962C8B-B14F-4D97-AF65-F5344CB8AC3E}">
        <p14:creationId xmlns:p14="http://schemas.microsoft.com/office/powerpoint/2010/main" val="1973100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sz="2400" dirty="0"/>
              <a:t>Likewise in </a:t>
            </a:r>
            <a:r>
              <a:rPr lang="en-GB" sz="2400" b="1" i="1" dirty="0"/>
              <a:t>Dean v Andrews [1985] </a:t>
            </a:r>
            <a:r>
              <a:rPr lang="en-GB" sz="2400" dirty="0"/>
              <a:t>a greenhouse standing on its own weight on dollies (a dolly is a platform on wheels for moving heavy objects) not attached to the ground was held not to be a fixture.</a:t>
            </a:r>
          </a:p>
          <a:p>
            <a:pPr marL="0" indent="0">
              <a:buNone/>
            </a:pPr>
            <a:r>
              <a:rPr lang="en-GB" sz="2400" dirty="0"/>
              <a:t>Note this test is not necessarily decisive.  Even if the degree of annexation of an object to the property may be substantive, it could still be regarded as a fitting rather than as a fixture as a result of considering the purpose of annexation test.</a:t>
            </a:r>
          </a:p>
        </p:txBody>
      </p:sp>
    </p:spTree>
    <p:extLst>
      <p:ext uri="{BB962C8B-B14F-4D97-AF65-F5344CB8AC3E}">
        <p14:creationId xmlns:p14="http://schemas.microsoft.com/office/powerpoint/2010/main" val="1174258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purpose of annexation</a:t>
            </a:r>
          </a:p>
        </p:txBody>
      </p:sp>
      <p:sp>
        <p:nvSpPr>
          <p:cNvPr id="3" name="Content Placeholder 2"/>
          <p:cNvSpPr>
            <a:spLocks noGrp="1"/>
          </p:cNvSpPr>
          <p:nvPr>
            <p:ph idx="1"/>
          </p:nvPr>
        </p:nvSpPr>
        <p:spPr/>
        <p:txBody>
          <a:bodyPr/>
          <a:lstStyle/>
          <a:p>
            <a:pPr marL="0" indent="0">
              <a:buNone/>
            </a:pPr>
            <a:r>
              <a:rPr lang="en-GB" dirty="0"/>
              <a:t>This test is used to establish whether the chattel has been fixed more for the convenient use of it as a chattel, or more for the convenient use of the land or building.</a:t>
            </a:r>
          </a:p>
          <a:p>
            <a:pPr marL="0" indent="0">
              <a:buNone/>
            </a:pPr>
            <a:r>
              <a:rPr lang="en-GB" dirty="0"/>
              <a:t>If the purpose of annexation is so that the chattel can be enjoyed, then even a comparatively durable method of annexation will not make it a fixture.  Conversely, if the purpose of annexation is to enhance the land, the object will be seen as a fixture.  Thus, similar articles may be found, in individual cases, to become fixtures or to remain chattels </a:t>
            </a:r>
          </a:p>
        </p:txBody>
      </p:sp>
    </p:spTree>
    <p:extLst>
      <p:ext uri="{BB962C8B-B14F-4D97-AF65-F5344CB8AC3E}">
        <p14:creationId xmlns:p14="http://schemas.microsoft.com/office/powerpoint/2010/main" val="29530564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Seats</a:t>
            </a:r>
          </a:p>
        </p:txBody>
      </p:sp>
      <p:sp>
        <p:nvSpPr>
          <p:cNvPr id="3" name="Content Placeholder 2"/>
          <p:cNvSpPr>
            <a:spLocks noGrp="1"/>
          </p:cNvSpPr>
          <p:nvPr>
            <p:ph idx="1"/>
          </p:nvPr>
        </p:nvSpPr>
        <p:spPr/>
        <p:txBody>
          <a:bodyPr>
            <a:normAutofit/>
          </a:bodyPr>
          <a:lstStyle/>
          <a:p>
            <a:pPr marL="0" indent="0">
              <a:buNone/>
            </a:pPr>
            <a:r>
              <a:rPr lang="en-GB" dirty="0"/>
              <a:t>For example:</a:t>
            </a:r>
          </a:p>
          <a:p>
            <a:pPr marL="0" indent="0">
              <a:buNone/>
            </a:pPr>
            <a:r>
              <a:rPr lang="en-GB" dirty="0"/>
              <a:t>Tip-up seats fastened to the floor of a cinema in </a:t>
            </a:r>
            <a:r>
              <a:rPr lang="en-GB" b="1" i="1" dirty="0"/>
              <a:t>Vaudeville Electric Cinema </a:t>
            </a:r>
            <a:r>
              <a:rPr lang="en-GB" b="1" i="1" dirty="0" err="1"/>
              <a:t>Lyd</a:t>
            </a:r>
            <a:r>
              <a:rPr lang="en-GB" b="1" i="1" dirty="0"/>
              <a:t> v </a:t>
            </a:r>
            <a:r>
              <a:rPr lang="en-GB" b="1" i="1" dirty="0" err="1"/>
              <a:t>Muriset</a:t>
            </a:r>
            <a:r>
              <a:rPr lang="en-GB" b="1" i="1" dirty="0"/>
              <a:t> [1923] </a:t>
            </a:r>
            <a:r>
              <a:rPr lang="en-GB" dirty="0"/>
              <a:t>were held to be fixtures because they were fixed for the permanent benefit of and as permanent equipment for the property.  However.</a:t>
            </a:r>
          </a:p>
          <a:p>
            <a:pPr marL="0" indent="0">
              <a:buNone/>
            </a:pPr>
            <a:r>
              <a:rPr lang="en-GB" b="1" i="1" dirty="0"/>
              <a:t>Lyon &amp; Co v London City and Midland Bank [1903] </a:t>
            </a:r>
            <a:r>
              <a:rPr lang="en-GB" dirty="0"/>
              <a:t>chairs attached to the floor by screws were held to be chattels because their annexation was for a temporary purpose and for use as chattels.</a:t>
            </a:r>
          </a:p>
        </p:txBody>
      </p:sp>
    </p:spTree>
    <p:extLst>
      <p:ext uri="{BB962C8B-B14F-4D97-AF65-F5344CB8AC3E}">
        <p14:creationId xmlns:p14="http://schemas.microsoft.com/office/powerpoint/2010/main" val="3210924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Tapestries</a:t>
            </a:r>
          </a:p>
        </p:txBody>
      </p:sp>
      <p:sp>
        <p:nvSpPr>
          <p:cNvPr id="3" name="Content Placeholder 2"/>
          <p:cNvSpPr>
            <a:spLocks noGrp="1"/>
          </p:cNvSpPr>
          <p:nvPr>
            <p:ph idx="1"/>
          </p:nvPr>
        </p:nvSpPr>
        <p:spPr/>
        <p:txBody>
          <a:bodyPr/>
          <a:lstStyle/>
          <a:p>
            <a:pPr marL="0" indent="0">
              <a:buNone/>
            </a:pPr>
            <a:r>
              <a:rPr lang="en-GB" dirty="0"/>
              <a:t>Tapestries in </a:t>
            </a:r>
            <a:r>
              <a:rPr lang="en-GB" b="1" i="1" dirty="0"/>
              <a:t>Leigh v Taylor [1902] </a:t>
            </a:r>
            <a:r>
              <a:rPr lang="en-GB" dirty="0"/>
              <a:t>were held not to be fixtures where they were tacked to a wooden frame which was itself nailed to the wall with 2 inch nails, because the purpose of the annexation was so that the tapestries could be enjoyed, not that they would become an integral part of the house.</a:t>
            </a:r>
          </a:p>
          <a:p>
            <a:pPr marL="0" indent="0">
              <a:buNone/>
            </a:pPr>
            <a:endParaRPr lang="en-GB" dirty="0"/>
          </a:p>
          <a:p>
            <a:pPr marL="0" indent="0">
              <a:buNone/>
            </a:pPr>
            <a:r>
              <a:rPr lang="en-GB" dirty="0"/>
              <a:t>In </a:t>
            </a:r>
            <a:r>
              <a:rPr lang="en-GB" b="1" i="1" dirty="0"/>
              <a:t>Re Whaley [1908] </a:t>
            </a:r>
            <a:r>
              <a:rPr lang="en-GB" dirty="0"/>
              <a:t>where the purpose of the annexation was to create a beautiful Elizabethan dwelling house, tapestries were held to be fixtures.  It is questionable how relevant such scheme of décor are to modern houses today.</a:t>
            </a:r>
          </a:p>
        </p:txBody>
      </p:sp>
    </p:spTree>
    <p:extLst>
      <p:ext uri="{BB962C8B-B14F-4D97-AF65-F5344CB8AC3E}">
        <p14:creationId xmlns:p14="http://schemas.microsoft.com/office/powerpoint/2010/main" val="10924708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The purpose of annexation is now the predominant test and this was stressed in </a:t>
            </a:r>
            <a:r>
              <a:rPr lang="en-GB" b="1" i="1" dirty="0"/>
              <a:t>Hamp v Bygrave [1982].</a:t>
            </a:r>
          </a:p>
          <a:p>
            <a:pPr marL="0" indent="0">
              <a:buNone/>
            </a:pPr>
            <a:r>
              <a:rPr lang="en-GB" dirty="0"/>
              <a:t>In </a:t>
            </a:r>
            <a:r>
              <a:rPr lang="en-GB" b="1" i="1" dirty="0" err="1"/>
              <a:t>D’Eyncourt</a:t>
            </a:r>
            <a:r>
              <a:rPr lang="en-GB" b="1" i="1" dirty="0"/>
              <a:t> v Gregory [1866] </a:t>
            </a:r>
            <a:r>
              <a:rPr lang="en-GB" dirty="0"/>
              <a:t>statues, figures and vases, which were part of the architectural design of a garden were fixtures.</a:t>
            </a:r>
          </a:p>
          <a:p>
            <a:pPr marL="0" indent="0">
              <a:buNone/>
            </a:pPr>
            <a:r>
              <a:rPr lang="en-GB" b="1" i="1" dirty="0"/>
              <a:t>Berkley v </a:t>
            </a:r>
            <a:r>
              <a:rPr lang="en-GB" b="1" i="1" dirty="0" err="1"/>
              <a:t>Poulett</a:t>
            </a:r>
            <a:r>
              <a:rPr lang="en-GB" b="1" i="1" dirty="0"/>
              <a:t> [1976] </a:t>
            </a:r>
            <a:r>
              <a:rPr lang="en-GB" dirty="0"/>
              <a:t>a marble statue weighing half a ton and resting on a plinth remained a chattel although the plinth itself (the base) was a fixture.  The plinth was an integral part of the architectural design of the house, whereas the statue was not part of the design and could be changed depending on the owner’s taste.</a:t>
            </a:r>
            <a:endParaRPr lang="en-GB" b="1" i="1" dirty="0"/>
          </a:p>
        </p:txBody>
      </p:sp>
    </p:spTree>
    <p:extLst>
      <p:ext uri="{BB962C8B-B14F-4D97-AF65-F5344CB8AC3E}">
        <p14:creationId xmlns:p14="http://schemas.microsoft.com/office/powerpoint/2010/main" val="23108814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In </a:t>
            </a:r>
            <a:r>
              <a:rPr lang="en-GB" b="1" i="1" dirty="0"/>
              <a:t>London Borough of Tower Hamlets v London Borough of Bromley [2015] </a:t>
            </a:r>
            <a:r>
              <a:rPr lang="en-GB" dirty="0"/>
              <a:t>court looked at whether a bronze sculpture which stood near 3 tower blocks on a housing estate was a chattel or a fixture.  It was held that it was an entire object in itself, resting by its own weight on the ground and could be removed without damage and without diminishing its inherent beauty.  It did not form part of the integral design of the housing estate and so was a chattel.</a:t>
            </a:r>
          </a:p>
        </p:txBody>
      </p:sp>
    </p:spTree>
    <p:extLst>
      <p:ext uri="{BB962C8B-B14F-4D97-AF65-F5344CB8AC3E}">
        <p14:creationId xmlns:p14="http://schemas.microsoft.com/office/powerpoint/2010/main" val="30436068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Botham v TSB Bank plc [1996]</a:t>
            </a:r>
          </a:p>
        </p:txBody>
      </p:sp>
      <p:sp>
        <p:nvSpPr>
          <p:cNvPr id="3" name="Content Placeholder 2"/>
          <p:cNvSpPr>
            <a:spLocks noGrp="1"/>
          </p:cNvSpPr>
          <p:nvPr>
            <p:ph idx="1"/>
          </p:nvPr>
        </p:nvSpPr>
        <p:spPr/>
        <p:txBody>
          <a:bodyPr/>
          <a:lstStyle/>
          <a:p>
            <a:pPr marL="0" indent="0">
              <a:buNone/>
            </a:pPr>
            <a:r>
              <a:rPr lang="en-GB" dirty="0"/>
              <a:t>This key case looked at permanency, lasting improvement, utility and ease of removal when applying the law to a modern house.  </a:t>
            </a:r>
            <a:r>
              <a:rPr lang="en-GB" dirty="0" err="1"/>
              <a:t>Eg</a:t>
            </a:r>
            <a:r>
              <a:rPr lang="en-GB" dirty="0"/>
              <a:t>, whilst carpet tiles glued to the floor would be seen as fixtures, the carpets in </a:t>
            </a:r>
            <a:r>
              <a:rPr lang="en-GB" i="1" dirty="0"/>
              <a:t>Botham </a:t>
            </a:r>
            <a:r>
              <a:rPr lang="en-GB" dirty="0"/>
              <a:t>were not fixed substantially to the floor, were fitted for their own enjoyment and did not become part of the building.  Removal of them would not damage the fabric of the building and they were chattels.  The gas fire was attached by a pipe to the gas supply so that it could be used.  Electric fires plugged into the electricity supply were seen as chattels and, by analogy, gas fires were also chattels.  Kitchen units and the kitchen sink were seen as fixtures because they were a permanent improvement to the property.</a:t>
            </a:r>
          </a:p>
        </p:txBody>
      </p:sp>
    </p:spTree>
    <p:extLst>
      <p:ext uri="{BB962C8B-B14F-4D97-AF65-F5344CB8AC3E}">
        <p14:creationId xmlns:p14="http://schemas.microsoft.com/office/powerpoint/2010/main" val="28013446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i="1" dirty="0"/>
              <a:t>Leigh v Taylor [1902] </a:t>
            </a:r>
            <a:r>
              <a:rPr lang="en-GB" dirty="0"/>
              <a:t>Lord Chancellor explained the 2 tests, and commented that our mode of life had changed over the years, not the law. Indeed, what has changed is:</a:t>
            </a:r>
          </a:p>
          <a:p>
            <a:pPr marL="0" indent="0">
              <a:buNone/>
            </a:pPr>
            <a:r>
              <a:rPr lang="en-GB" i="1" dirty="0"/>
              <a:t>“the degree in which certain things have seemed susceptible of being put up as mere ornaments whereas at an earlier period the ruder construction rendered it impossible sometimes to sever the thing which was put up from the realty.”</a:t>
            </a:r>
          </a:p>
          <a:p>
            <a:pPr marL="0" indent="0">
              <a:buNone/>
            </a:pPr>
            <a:r>
              <a:rPr lang="en-GB" dirty="0"/>
              <a:t>Today, then, a degree of annexation, which would previously have been held conclusive proof of a fixture, will prove nothing.  However, the more damage that is likely to be caused on removal, the more likely the item is to be </a:t>
            </a:r>
            <a:r>
              <a:rPr lang="en-GB"/>
              <a:t>a fixture.</a:t>
            </a:r>
            <a:endParaRPr lang="en-GB" dirty="0"/>
          </a:p>
        </p:txBody>
      </p:sp>
    </p:spTree>
    <p:extLst>
      <p:ext uri="{BB962C8B-B14F-4D97-AF65-F5344CB8AC3E}">
        <p14:creationId xmlns:p14="http://schemas.microsoft.com/office/powerpoint/2010/main" val="38899055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A66EE-DCC8-6544-869B-6855CF0F1789}"/>
              </a:ext>
            </a:extLst>
          </p:cNvPr>
          <p:cNvSpPr>
            <a:spLocks noGrp="1"/>
          </p:cNvSpPr>
          <p:nvPr>
            <p:ph type="title"/>
          </p:nvPr>
        </p:nvSpPr>
        <p:spPr/>
        <p:txBody>
          <a:bodyPr/>
          <a:lstStyle/>
          <a:p>
            <a:r>
              <a:rPr lang="en-GB" i="1" dirty="0" err="1"/>
              <a:t>Elitestone</a:t>
            </a:r>
            <a:r>
              <a:rPr lang="en-GB" i="1" dirty="0"/>
              <a:t> Ltd v Morris [1997] </a:t>
            </a:r>
          </a:p>
        </p:txBody>
      </p:sp>
      <p:sp>
        <p:nvSpPr>
          <p:cNvPr id="3" name="Content Placeholder 2">
            <a:extLst>
              <a:ext uri="{FF2B5EF4-FFF2-40B4-BE49-F238E27FC236}">
                <a16:creationId xmlns:a16="http://schemas.microsoft.com/office/drawing/2014/main" id="{E800DF15-39B0-F44F-AD76-764750315AA4}"/>
              </a:ext>
            </a:extLst>
          </p:cNvPr>
          <p:cNvSpPr>
            <a:spLocks noGrp="1"/>
          </p:cNvSpPr>
          <p:nvPr>
            <p:ph idx="1"/>
          </p:nvPr>
        </p:nvSpPr>
        <p:spPr/>
        <p:txBody>
          <a:bodyPr/>
          <a:lstStyle/>
          <a:p>
            <a:pPr marL="0" indent="0">
              <a:buNone/>
            </a:pPr>
            <a:r>
              <a:rPr lang="en-GB" dirty="0"/>
              <a:t>These two overlapping tests were confirmed in this case by the </a:t>
            </a:r>
            <a:r>
              <a:rPr lang="en-GB" dirty="0" err="1"/>
              <a:t>HofL</a:t>
            </a:r>
            <a:r>
              <a:rPr lang="en-GB" dirty="0"/>
              <a:t>.  The object was very large (a bungalow placed on concrete blocks which were attached to the land), the tests were less helpful so common sense was used; as the bungalow could not be moved without destruction, it was a fixture.  A common sense approach leads to fewer contradictory decisions.</a:t>
            </a:r>
          </a:p>
          <a:p>
            <a:pPr marL="0" indent="0">
              <a:buNone/>
            </a:pPr>
            <a:r>
              <a:rPr lang="en-GB" dirty="0"/>
              <a:t>In </a:t>
            </a:r>
            <a:r>
              <a:rPr lang="en-GB" b="1" i="1" dirty="0" err="1"/>
              <a:t>Spielplatz</a:t>
            </a:r>
            <a:r>
              <a:rPr lang="en-GB" b="1" i="1" dirty="0"/>
              <a:t> v Pearson [2015] </a:t>
            </a:r>
            <a:r>
              <a:rPr lang="en-GB" dirty="0"/>
              <a:t>which followed </a:t>
            </a:r>
            <a:r>
              <a:rPr lang="en-GB" b="1" i="1" dirty="0" err="1"/>
              <a:t>Elitestone</a:t>
            </a:r>
            <a:r>
              <a:rPr lang="en-GB" dirty="0"/>
              <a:t>, a single wooden chalet that had been constructed on a plot was held to be a fixture because it could not be removed without being dismantled.  It didn’t matter what the parties thought the status of it was.</a:t>
            </a:r>
          </a:p>
        </p:txBody>
      </p:sp>
    </p:spTree>
    <p:extLst>
      <p:ext uri="{BB962C8B-B14F-4D97-AF65-F5344CB8AC3E}">
        <p14:creationId xmlns:p14="http://schemas.microsoft.com/office/powerpoint/2010/main" val="36501944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0CF31-66F5-AB40-8B7D-6B6BB7B747E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375E34-EF07-C44B-9FC8-1A0A8C94F53C}"/>
              </a:ext>
            </a:extLst>
          </p:cNvPr>
          <p:cNvSpPr>
            <a:spLocks noGrp="1"/>
          </p:cNvSpPr>
          <p:nvPr>
            <p:ph idx="1"/>
          </p:nvPr>
        </p:nvSpPr>
        <p:spPr/>
        <p:txBody>
          <a:bodyPr/>
          <a:lstStyle/>
          <a:p>
            <a:pPr marL="0" indent="0">
              <a:buNone/>
            </a:pPr>
            <a:r>
              <a:rPr lang="en-GB" dirty="0"/>
              <a:t>In </a:t>
            </a:r>
            <a:r>
              <a:rPr lang="en-GB" b="1" i="1" dirty="0" err="1"/>
              <a:t>Giplin</a:t>
            </a:r>
            <a:r>
              <a:rPr lang="en-GB" b="1" i="1" dirty="0"/>
              <a:t> v Legg [2017] </a:t>
            </a:r>
            <a:r>
              <a:rPr lang="en-GB" dirty="0"/>
              <a:t>the </a:t>
            </a:r>
            <a:r>
              <a:rPr lang="en-GB" dirty="0" err="1"/>
              <a:t>Cls</a:t>
            </a:r>
            <a:r>
              <a:rPr lang="en-GB" dirty="0"/>
              <a:t> owned beach huts which were sited on Mr Legg’s field.  Mr L (the D) had inherited the field with the huts.  One of the </a:t>
            </a:r>
            <a:r>
              <a:rPr lang="en-GB" dirty="0" err="1"/>
              <a:t>qu’s</a:t>
            </a:r>
            <a:r>
              <a:rPr lang="en-GB" dirty="0"/>
              <a:t> was whether the </a:t>
            </a:r>
            <a:r>
              <a:rPr lang="en-GB" dirty="0" err="1"/>
              <a:t>Cls</a:t>
            </a:r>
            <a:r>
              <a:rPr lang="en-GB" dirty="0"/>
              <a:t> had leases.  The 2</a:t>
            </a:r>
            <a:r>
              <a:rPr lang="en-GB" baseline="30000" dirty="0"/>
              <a:t>nd</a:t>
            </a:r>
            <a:r>
              <a:rPr lang="en-GB" dirty="0"/>
              <a:t> question was whether the huts were fixtures or chattels.  All the huts except 1 were chattels.  There was either no annexation at all, or only a v slight 1 to give the huts protection against the wind.  When each hut had been put on its plot it could either have been moved by taking it down and putting it up elsewhere or else it could have been lifted as it was by a crane.  The position was the same today.  Although a greater degree of damage would be caused if the huts were moved now, this didn’t affect the question as to whether they were fixtures or chattels.</a:t>
            </a:r>
          </a:p>
        </p:txBody>
      </p:sp>
    </p:spTree>
    <p:extLst>
      <p:ext uri="{BB962C8B-B14F-4D97-AF65-F5344CB8AC3E}">
        <p14:creationId xmlns:p14="http://schemas.microsoft.com/office/powerpoint/2010/main" val="39672828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7C4B9-F1FF-8044-984C-1E28019C74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1C6335-9C64-2242-B02E-15EBAC5CE24A}"/>
              </a:ext>
            </a:extLst>
          </p:cNvPr>
          <p:cNvSpPr>
            <a:spLocks noGrp="1"/>
          </p:cNvSpPr>
          <p:nvPr>
            <p:ph idx="1"/>
          </p:nvPr>
        </p:nvSpPr>
        <p:spPr/>
        <p:txBody>
          <a:bodyPr>
            <a:normAutofit/>
          </a:bodyPr>
          <a:lstStyle/>
          <a:p>
            <a:pPr marL="0" indent="0">
              <a:buNone/>
            </a:pPr>
            <a:r>
              <a:rPr lang="en-GB" sz="2000" b="1" i="1" dirty="0"/>
              <a:t>Mew v </a:t>
            </a:r>
            <a:r>
              <a:rPr lang="en-GB" sz="2000" b="1" i="1" dirty="0" err="1"/>
              <a:t>Tristmere</a:t>
            </a:r>
            <a:r>
              <a:rPr lang="en-GB" sz="2000" b="1" i="1" dirty="0"/>
              <a:t> [2011] </a:t>
            </a:r>
            <a:r>
              <a:rPr lang="en-GB" sz="2000" dirty="0"/>
              <a:t>looked at whether houseboats were fixtures or chattels.  When the residential houseboats had 1</a:t>
            </a:r>
            <a:r>
              <a:rPr lang="en-GB" sz="2000" baseline="30000" dirty="0"/>
              <a:t>st</a:t>
            </a:r>
            <a:r>
              <a:rPr lang="en-GB" sz="2000" dirty="0"/>
              <a:t> been put on wooden piles set into the seabed, they could have been floated off without damage and moved elsewhere.  (therefore unlike the bungalow in </a:t>
            </a:r>
            <a:r>
              <a:rPr lang="en-GB" sz="2000" b="1" i="1" dirty="0" err="1"/>
              <a:t>Elitestone</a:t>
            </a:r>
            <a:r>
              <a:rPr lang="en-GB" sz="2000" b="1" i="1" dirty="0"/>
              <a:t> </a:t>
            </a:r>
            <a:r>
              <a:rPr lang="en-GB" sz="2000" dirty="0"/>
              <a:t>which would be destroyed if moved).</a:t>
            </a:r>
          </a:p>
          <a:p>
            <a:pPr marL="0" indent="0">
              <a:buNone/>
            </a:pPr>
            <a:r>
              <a:rPr lang="en-GB" sz="2000" dirty="0"/>
              <a:t>Houseboats were similar to caravans and, as such, the court said they were chattels.  The fact that they were now likely to be damaged if moved was not relevant to their status.</a:t>
            </a:r>
          </a:p>
        </p:txBody>
      </p:sp>
    </p:spTree>
    <p:extLst>
      <p:ext uri="{BB962C8B-B14F-4D97-AF65-F5344CB8AC3E}">
        <p14:creationId xmlns:p14="http://schemas.microsoft.com/office/powerpoint/2010/main" val="8122654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A8C0F2B-6B4E-834A-8B0F-A6AB64CE60AA}"/>
              </a:ext>
            </a:extLst>
          </p:cNvPr>
          <p:cNvSpPr/>
          <p:nvPr/>
        </p:nvSpPr>
        <p:spPr>
          <a:xfrm>
            <a:off x="2948940" y="1051560"/>
            <a:ext cx="4857750" cy="9715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Fixtures and fittings</a:t>
            </a:r>
          </a:p>
          <a:p>
            <a:pPr algn="ctr"/>
            <a:r>
              <a:rPr lang="en-GB" b="1" i="1" dirty="0"/>
              <a:t>Holland v Hodgson</a:t>
            </a:r>
          </a:p>
        </p:txBody>
      </p:sp>
      <p:sp>
        <p:nvSpPr>
          <p:cNvPr id="5" name="Rectangle 4">
            <a:extLst>
              <a:ext uri="{FF2B5EF4-FFF2-40B4-BE49-F238E27FC236}">
                <a16:creationId xmlns:a16="http://schemas.microsoft.com/office/drawing/2014/main" id="{5441EB99-4838-AA4F-9D77-E5FE22CC75E5}"/>
              </a:ext>
            </a:extLst>
          </p:cNvPr>
          <p:cNvSpPr/>
          <p:nvPr/>
        </p:nvSpPr>
        <p:spPr>
          <a:xfrm>
            <a:off x="788670" y="2491740"/>
            <a:ext cx="2503170" cy="15659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Degree of annexation</a:t>
            </a:r>
          </a:p>
          <a:p>
            <a:pPr algn="ctr"/>
            <a:r>
              <a:rPr lang="en-GB" b="1" i="1" dirty="0"/>
              <a:t>Hulme v Brigham</a:t>
            </a:r>
          </a:p>
          <a:p>
            <a:pPr algn="ctr"/>
            <a:r>
              <a:rPr lang="en-GB" b="1" i="1" dirty="0"/>
              <a:t>Dean v Andrews</a:t>
            </a:r>
          </a:p>
        </p:txBody>
      </p:sp>
      <p:sp>
        <p:nvSpPr>
          <p:cNvPr id="6" name="Rectangle 5">
            <a:extLst>
              <a:ext uri="{FF2B5EF4-FFF2-40B4-BE49-F238E27FC236}">
                <a16:creationId xmlns:a16="http://schemas.microsoft.com/office/drawing/2014/main" id="{8CD56415-A36E-F947-940D-095ADCB838E4}"/>
              </a:ext>
            </a:extLst>
          </p:cNvPr>
          <p:cNvSpPr/>
          <p:nvPr/>
        </p:nvSpPr>
        <p:spPr>
          <a:xfrm>
            <a:off x="7623810" y="2366010"/>
            <a:ext cx="4343400" cy="24917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Purpose of annexation</a:t>
            </a:r>
          </a:p>
          <a:p>
            <a:pPr algn="ctr"/>
            <a:r>
              <a:rPr lang="en-GB" b="1" i="1" dirty="0"/>
              <a:t>Leigh v Taylor Re </a:t>
            </a:r>
            <a:r>
              <a:rPr lang="en-GB" b="1" i="1" dirty="0" err="1"/>
              <a:t>Whayley</a:t>
            </a:r>
            <a:endParaRPr lang="en-GB" b="1" i="1" dirty="0"/>
          </a:p>
          <a:p>
            <a:pPr algn="ctr"/>
            <a:r>
              <a:rPr lang="en-GB" b="1" i="1" dirty="0" err="1"/>
              <a:t>D’Eyncourt</a:t>
            </a:r>
            <a:r>
              <a:rPr lang="en-GB" b="1" i="1" dirty="0"/>
              <a:t> v Gregory</a:t>
            </a:r>
          </a:p>
          <a:p>
            <a:pPr algn="ctr"/>
            <a:r>
              <a:rPr lang="en-GB" b="1" i="1" dirty="0"/>
              <a:t>Hamp v Bygrave</a:t>
            </a:r>
          </a:p>
          <a:p>
            <a:pPr algn="ctr"/>
            <a:r>
              <a:rPr lang="en-GB" b="1" i="1" dirty="0"/>
              <a:t>Berkley v </a:t>
            </a:r>
            <a:r>
              <a:rPr lang="en-GB" b="1" i="1" dirty="0" err="1"/>
              <a:t>Poulett</a:t>
            </a:r>
            <a:endParaRPr lang="en-GB" b="1" i="1" dirty="0"/>
          </a:p>
          <a:p>
            <a:pPr algn="ctr"/>
            <a:r>
              <a:rPr lang="en-GB" b="1" i="1" dirty="0"/>
              <a:t>Botham v TSB Bank</a:t>
            </a:r>
          </a:p>
        </p:txBody>
      </p:sp>
      <p:sp>
        <p:nvSpPr>
          <p:cNvPr id="7" name="Rectangle 6">
            <a:extLst>
              <a:ext uri="{FF2B5EF4-FFF2-40B4-BE49-F238E27FC236}">
                <a16:creationId xmlns:a16="http://schemas.microsoft.com/office/drawing/2014/main" id="{FDA0322F-1B20-014E-A914-4EA5CF107D78}"/>
              </a:ext>
            </a:extLst>
          </p:cNvPr>
          <p:cNvSpPr/>
          <p:nvPr/>
        </p:nvSpPr>
        <p:spPr>
          <a:xfrm>
            <a:off x="2948940" y="5097780"/>
            <a:ext cx="5120640" cy="10629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Tests are overlapping and the outcome depends on circumstances</a:t>
            </a:r>
          </a:p>
          <a:p>
            <a:pPr algn="ctr"/>
            <a:r>
              <a:rPr lang="en-GB" b="1" i="1" dirty="0" err="1"/>
              <a:t>Elitestone</a:t>
            </a:r>
            <a:r>
              <a:rPr lang="en-GB" b="1" i="1" dirty="0"/>
              <a:t> Ltd v Morris</a:t>
            </a:r>
          </a:p>
        </p:txBody>
      </p:sp>
      <p:cxnSp>
        <p:nvCxnSpPr>
          <p:cNvPr id="9" name="Straight Arrow Connector 8">
            <a:extLst>
              <a:ext uri="{FF2B5EF4-FFF2-40B4-BE49-F238E27FC236}">
                <a16:creationId xmlns:a16="http://schemas.microsoft.com/office/drawing/2014/main" id="{D3F9679A-FF9C-7E46-9700-1F6388DDA21A}"/>
              </a:ext>
            </a:extLst>
          </p:cNvPr>
          <p:cNvCxnSpPr/>
          <p:nvPr/>
        </p:nvCxnSpPr>
        <p:spPr>
          <a:xfrm>
            <a:off x="3108960" y="2023110"/>
            <a:ext cx="0" cy="434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451BD9B-1969-8C44-85B0-2CA709B59C8F}"/>
              </a:ext>
            </a:extLst>
          </p:cNvPr>
          <p:cNvCxnSpPr/>
          <p:nvPr/>
        </p:nvCxnSpPr>
        <p:spPr>
          <a:xfrm>
            <a:off x="7806690" y="2023110"/>
            <a:ext cx="0" cy="3429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86AA24E-AB3A-6F49-95FB-A1209AAA2853}"/>
              </a:ext>
            </a:extLst>
          </p:cNvPr>
          <p:cNvCxnSpPr>
            <a:stCxn id="5" idx="2"/>
          </p:cNvCxnSpPr>
          <p:nvPr/>
        </p:nvCxnSpPr>
        <p:spPr>
          <a:xfrm>
            <a:off x="2040255" y="4057650"/>
            <a:ext cx="0" cy="15716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15204A9C-8118-5147-84A1-09DEEBAF51B0}"/>
              </a:ext>
            </a:extLst>
          </p:cNvPr>
          <p:cNvCxnSpPr/>
          <p:nvPr/>
        </p:nvCxnSpPr>
        <p:spPr>
          <a:xfrm>
            <a:off x="2040255" y="5629275"/>
            <a:ext cx="9086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4A8461B-DA9B-5948-A461-4BF2D8EFAB8B}"/>
              </a:ext>
            </a:extLst>
          </p:cNvPr>
          <p:cNvCxnSpPr/>
          <p:nvPr/>
        </p:nvCxnSpPr>
        <p:spPr>
          <a:xfrm>
            <a:off x="8949690" y="4857750"/>
            <a:ext cx="0" cy="7715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9B149D15-7C37-F348-B26C-3647818DE567}"/>
              </a:ext>
            </a:extLst>
          </p:cNvPr>
          <p:cNvCxnSpPr/>
          <p:nvPr/>
        </p:nvCxnSpPr>
        <p:spPr>
          <a:xfrm flipH="1">
            <a:off x="8069580" y="5629275"/>
            <a:ext cx="88011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07522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83762-CDFA-3C43-B8B3-EE2D8F2957B3}"/>
              </a:ext>
            </a:extLst>
          </p:cNvPr>
          <p:cNvSpPr>
            <a:spLocks noGrp="1"/>
          </p:cNvSpPr>
          <p:nvPr>
            <p:ph type="title"/>
          </p:nvPr>
        </p:nvSpPr>
        <p:spPr/>
        <p:txBody>
          <a:bodyPr/>
          <a:lstStyle/>
          <a:p>
            <a:r>
              <a:rPr lang="en-GB" dirty="0"/>
              <a:t>The right to remove fixtures</a:t>
            </a:r>
          </a:p>
        </p:txBody>
      </p:sp>
      <p:sp>
        <p:nvSpPr>
          <p:cNvPr id="3" name="Content Placeholder 2">
            <a:extLst>
              <a:ext uri="{FF2B5EF4-FFF2-40B4-BE49-F238E27FC236}">
                <a16:creationId xmlns:a16="http://schemas.microsoft.com/office/drawing/2014/main" id="{3D3384DD-0FE1-904B-8D95-D756C1B2DF1A}"/>
              </a:ext>
            </a:extLst>
          </p:cNvPr>
          <p:cNvSpPr>
            <a:spLocks noGrp="1"/>
          </p:cNvSpPr>
          <p:nvPr>
            <p:ph idx="1"/>
          </p:nvPr>
        </p:nvSpPr>
        <p:spPr/>
        <p:txBody>
          <a:bodyPr>
            <a:normAutofit/>
          </a:bodyPr>
          <a:lstStyle/>
          <a:p>
            <a:pPr marL="0" indent="0">
              <a:buNone/>
            </a:pPr>
            <a:r>
              <a:rPr lang="en-GB" sz="2800" dirty="0"/>
              <a:t>Unless a fee simple absolute owner excludes fixtures when he sells his land, they pass to the purchaser.  There are other situations where the r to remove fixtures differs.</a:t>
            </a:r>
          </a:p>
        </p:txBody>
      </p:sp>
      <p:sp>
        <p:nvSpPr>
          <p:cNvPr id="4" name="Text Placeholder 3">
            <a:extLst>
              <a:ext uri="{FF2B5EF4-FFF2-40B4-BE49-F238E27FC236}">
                <a16:creationId xmlns:a16="http://schemas.microsoft.com/office/drawing/2014/main" id="{F020FAA5-12FD-D347-9A0A-CF51165C4EB9}"/>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35981044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B1CA8-AC02-6740-9F79-0B97F800A778}"/>
              </a:ext>
            </a:extLst>
          </p:cNvPr>
          <p:cNvSpPr>
            <a:spLocks noGrp="1"/>
          </p:cNvSpPr>
          <p:nvPr>
            <p:ph type="title"/>
          </p:nvPr>
        </p:nvSpPr>
        <p:spPr/>
        <p:txBody>
          <a:bodyPr/>
          <a:lstStyle/>
          <a:p>
            <a:r>
              <a:rPr lang="en-GB" dirty="0"/>
              <a:t>1. As between landlord and tenant</a:t>
            </a:r>
          </a:p>
        </p:txBody>
      </p:sp>
      <p:sp>
        <p:nvSpPr>
          <p:cNvPr id="3" name="Content Placeholder 2">
            <a:extLst>
              <a:ext uri="{FF2B5EF4-FFF2-40B4-BE49-F238E27FC236}">
                <a16:creationId xmlns:a16="http://schemas.microsoft.com/office/drawing/2014/main" id="{96A735A4-C2DF-B24E-A1EB-74D7924BBB28}"/>
              </a:ext>
            </a:extLst>
          </p:cNvPr>
          <p:cNvSpPr>
            <a:spLocks noGrp="1"/>
          </p:cNvSpPr>
          <p:nvPr>
            <p:ph idx="1"/>
          </p:nvPr>
        </p:nvSpPr>
        <p:spPr/>
        <p:txBody>
          <a:bodyPr/>
          <a:lstStyle/>
          <a:p>
            <a:pPr marL="0" indent="0">
              <a:buNone/>
            </a:pPr>
            <a:r>
              <a:rPr lang="en-GB" i="1" dirty="0"/>
              <a:t>Prima facie </a:t>
            </a:r>
            <a:r>
              <a:rPr lang="en-GB" dirty="0"/>
              <a:t>all fixtures which are attached to the land by the tenant are the landlord’s fixtures and must be left for the landlord.  There are so many exceptions to this that in reality the rule has virtually disappeared.  Fixtures which can be removed are known as removable tenant’s fixtures and they fall under 3 heads:</a:t>
            </a:r>
          </a:p>
          <a:p>
            <a:pPr marL="0" indent="0">
              <a:buNone/>
            </a:pPr>
            <a:r>
              <a:rPr lang="en-GB" i="1" dirty="0"/>
              <a:t>a. </a:t>
            </a:r>
            <a:r>
              <a:rPr lang="en-GB" b="1" i="1" dirty="0"/>
              <a:t>Trade fixtures </a:t>
            </a:r>
            <a:r>
              <a:rPr lang="en-GB" dirty="0" err="1"/>
              <a:t>ie</a:t>
            </a:r>
            <a:r>
              <a:rPr lang="en-GB" dirty="0"/>
              <a:t> those attached by the tenant for the purpose of its trade/business.  Items which have been held to be tenant’s fixtures and thus removable by the tenant include the fittings of a pub, fixed steam engines and boilers, shrubs planted by a market gardener and petrol pumps at a garage,</a:t>
            </a:r>
            <a:endParaRPr lang="en-GB" i="1" dirty="0"/>
          </a:p>
        </p:txBody>
      </p:sp>
      <p:sp>
        <p:nvSpPr>
          <p:cNvPr id="4" name="Text Placeholder 3">
            <a:extLst>
              <a:ext uri="{FF2B5EF4-FFF2-40B4-BE49-F238E27FC236}">
                <a16:creationId xmlns:a16="http://schemas.microsoft.com/office/drawing/2014/main" id="{4324CEE1-80DC-FA4E-8C95-CC509E65C1C4}"/>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9176233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E36F1-6FB2-534C-9A6B-376B3A1BA53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E335917-F221-854B-A672-BC6BC2D8D2AF}"/>
              </a:ext>
            </a:extLst>
          </p:cNvPr>
          <p:cNvSpPr>
            <a:spLocks noGrp="1"/>
          </p:cNvSpPr>
          <p:nvPr>
            <p:ph idx="1"/>
          </p:nvPr>
        </p:nvSpPr>
        <p:spPr/>
        <p:txBody>
          <a:bodyPr/>
          <a:lstStyle/>
          <a:p>
            <a:pPr marL="0" indent="0">
              <a:buNone/>
            </a:pPr>
            <a:r>
              <a:rPr lang="en-GB" dirty="0"/>
              <a:t>In </a:t>
            </a:r>
            <a:r>
              <a:rPr lang="en-GB" b="1" i="1" dirty="0"/>
              <a:t>Peel Land &amp; Property (Ports No. 3) v TS Sheerness Steel Ltd [2013] </a:t>
            </a:r>
            <a:r>
              <a:rPr lang="en-GB" dirty="0"/>
              <a:t>issue was whether plant and machinery for a steelmaking plant that the tenant had been under an obligation to install was either a fixture or a fitting, and if a fixture, whether it was a removable tenant’s fixture.</a:t>
            </a:r>
          </a:p>
          <a:p>
            <a:pPr marL="0" indent="0">
              <a:buNone/>
            </a:pPr>
            <a:r>
              <a:rPr lang="en-GB" dirty="0"/>
              <a:t>When deciding if it was the following factors would be considered:</a:t>
            </a:r>
          </a:p>
          <a:p>
            <a:pPr>
              <a:buFontTx/>
              <a:buChar char="-"/>
            </a:pPr>
            <a:r>
              <a:rPr lang="en-GB" dirty="0"/>
              <a:t>The physical extent of the item;</a:t>
            </a:r>
          </a:p>
          <a:p>
            <a:pPr>
              <a:buFontTx/>
              <a:buChar char="-"/>
            </a:pPr>
            <a:r>
              <a:rPr lang="en-GB" dirty="0"/>
              <a:t>Whether it had been installed for the purpose of the tenant’s trade;</a:t>
            </a:r>
          </a:p>
          <a:p>
            <a:pPr>
              <a:buFontTx/>
              <a:buChar char="-"/>
            </a:pPr>
            <a:r>
              <a:rPr lang="en-GB" dirty="0"/>
              <a:t>Whether the item could be physically severed and, if so, with what degree of difficulty.</a:t>
            </a:r>
          </a:p>
        </p:txBody>
      </p:sp>
      <p:sp>
        <p:nvSpPr>
          <p:cNvPr id="4" name="Text Placeholder 3">
            <a:extLst>
              <a:ext uri="{FF2B5EF4-FFF2-40B4-BE49-F238E27FC236}">
                <a16:creationId xmlns:a16="http://schemas.microsoft.com/office/drawing/2014/main" id="{942938F4-64FA-F344-B3A8-2F71A90D78C9}"/>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5616466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34B5E-E049-7448-B659-12E8237E5A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CC985DF-3375-F24B-A6FE-6717FF872DD7}"/>
              </a:ext>
            </a:extLst>
          </p:cNvPr>
          <p:cNvSpPr>
            <a:spLocks noGrp="1"/>
          </p:cNvSpPr>
          <p:nvPr>
            <p:ph idx="1"/>
          </p:nvPr>
        </p:nvSpPr>
        <p:spPr/>
        <p:txBody>
          <a:bodyPr/>
          <a:lstStyle/>
          <a:p>
            <a:pPr>
              <a:buFontTx/>
              <a:buChar char="-"/>
            </a:pPr>
            <a:r>
              <a:rPr lang="en-GB" dirty="0"/>
              <a:t>What would be the effect of severance of the item on the premises which would remain as is that effect remediable?</a:t>
            </a:r>
          </a:p>
          <a:p>
            <a:pPr>
              <a:buFontTx/>
              <a:buChar char="-"/>
            </a:pPr>
            <a:r>
              <a:rPr lang="en-GB" dirty="0"/>
              <a:t>What would be the effect of severance of the item on the item itself and was that effect remediable?</a:t>
            </a:r>
          </a:p>
          <a:p>
            <a:pPr>
              <a:buFontTx/>
              <a:buChar char="-"/>
            </a:pPr>
            <a:r>
              <a:rPr lang="en-GB" dirty="0"/>
              <a:t>Would the item when severed retain its essential character and utility?</a:t>
            </a:r>
          </a:p>
        </p:txBody>
      </p:sp>
      <p:sp>
        <p:nvSpPr>
          <p:cNvPr id="4" name="Text Placeholder 3">
            <a:extLst>
              <a:ext uri="{FF2B5EF4-FFF2-40B4-BE49-F238E27FC236}">
                <a16:creationId xmlns:a16="http://schemas.microsoft.com/office/drawing/2014/main" id="{DBD4BC07-07C9-8746-9B6C-551ED3FE0F9B}"/>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3054185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99B1C-38DD-394C-8EF6-3DE66CF9C3D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CE06E4-780B-F14D-8F9E-28252FADF999}"/>
              </a:ext>
            </a:extLst>
          </p:cNvPr>
          <p:cNvSpPr>
            <a:spLocks noGrp="1"/>
          </p:cNvSpPr>
          <p:nvPr>
            <p:ph idx="1"/>
          </p:nvPr>
        </p:nvSpPr>
        <p:spPr/>
        <p:txBody>
          <a:bodyPr/>
          <a:lstStyle/>
          <a:p>
            <a:pPr marL="0" indent="0">
              <a:buNone/>
            </a:pPr>
            <a:r>
              <a:rPr lang="en-GB" dirty="0"/>
              <a:t>The majority of items were held to be removable tenants fixtures, including items weighing more than 1,000 tonnes and other whose dismantling would take several months.  This shows that factors such as cost and bulkiness do not prevent an item from being a removable tenant’s fixture.</a:t>
            </a:r>
          </a:p>
          <a:p>
            <a:pPr marL="0" indent="0">
              <a:buNone/>
            </a:pPr>
            <a:r>
              <a:rPr lang="en-GB" dirty="0"/>
              <a:t>A mezzanine floor was held not to be a removable tenant’s fixture because it was laid on steel supports which were fixed to the building columns, and dismantling it would amount to demolition rather than removal of a tenant’s fixture.</a:t>
            </a:r>
          </a:p>
        </p:txBody>
      </p:sp>
      <p:sp>
        <p:nvSpPr>
          <p:cNvPr id="4" name="Text Placeholder 3">
            <a:extLst>
              <a:ext uri="{FF2B5EF4-FFF2-40B4-BE49-F238E27FC236}">
                <a16:creationId xmlns:a16="http://schemas.microsoft.com/office/drawing/2014/main" id="{04F7C498-8220-CD46-8087-04CB6018E120}"/>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1763519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CF54F-A6B3-B248-BA76-B41619C9BA1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4F2D40-D691-2341-A423-503416331CDF}"/>
              </a:ext>
            </a:extLst>
          </p:cNvPr>
          <p:cNvSpPr>
            <a:spLocks noGrp="1"/>
          </p:cNvSpPr>
          <p:nvPr>
            <p:ph idx="1"/>
          </p:nvPr>
        </p:nvSpPr>
        <p:spPr/>
        <p:txBody>
          <a:bodyPr>
            <a:normAutofit fontScale="77500" lnSpcReduction="20000"/>
          </a:bodyPr>
          <a:lstStyle/>
          <a:p>
            <a:pPr marL="0" indent="0">
              <a:buNone/>
            </a:pPr>
            <a:r>
              <a:rPr lang="en-GB" sz="3600" i="1" dirty="0"/>
              <a:t>b. </a:t>
            </a:r>
            <a:r>
              <a:rPr lang="en-GB" sz="3600" b="1" i="1" dirty="0"/>
              <a:t>Ornamental and domestic fixtures </a:t>
            </a:r>
            <a:r>
              <a:rPr lang="en-GB" sz="3600" dirty="0"/>
              <a:t>can only be removed if their removal does not cause substantial damage.  Items which can be removed entirely are more likely to fall under this head than those which cannot.  Chimney pieces, stoves, grates, ranges, ovens and fixed water tubs have been held to be such fixtures.</a:t>
            </a:r>
          </a:p>
          <a:p>
            <a:pPr marL="0" indent="0">
              <a:buNone/>
            </a:pPr>
            <a:endParaRPr lang="en-GB" i="1" dirty="0"/>
          </a:p>
        </p:txBody>
      </p:sp>
      <p:sp>
        <p:nvSpPr>
          <p:cNvPr id="4" name="Text Placeholder 3">
            <a:extLst>
              <a:ext uri="{FF2B5EF4-FFF2-40B4-BE49-F238E27FC236}">
                <a16:creationId xmlns:a16="http://schemas.microsoft.com/office/drawing/2014/main" id="{0DE5F84B-FF16-354E-9E08-9C2167DD3A4A}"/>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40354515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7C07-6C14-BD48-A7A5-4354F3FE70D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E629C1-6112-3B45-BC9E-F6075149BE6A}"/>
              </a:ext>
            </a:extLst>
          </p:cNvPr>
          <p:cNvSpPr>
            <a:spLocks noGrp="1"/>
          </p:cNvSpPr>
          <p:nvPr>
            <p:ph idx="1"/>
          </p:nvPr>
        </p:nvSpPr>
        <p:spPr/>
        <p:txBody>
          <a:bodyPr/>
          <a:lstStyle/>
          <a:p>
            <a:pPr marL="0" indent="0">
              <a:buNone/>
            </a:pPr>
            <a:r>
              <a:rPr lang="en-GB" i="1" dirty="0"/>
              <a:t>c. </a:t>
            </a:r>
            <a:r>
              <a:rPr lang="en-GB" b="1" i="1" dirty="0"/>
              <a:t>Agricultural fixtures</a:t>
            </a:r>
            <a:r>
              <a:rPr lang="en-GB" dirty="0"/>
              <a:t>; any engine, machinery, fencing or other fixture affixed to an agricultural holding by a tenant, and any building erected by him on it, is removable by him during the tenancy or within 2m of its termination.  In respect of tenancies beginning on or after 01.09.1995, the </a:t>
            </a:r>
            <a:r>
              <a:rPr lang="en-GB" b="1" dirty="0"/>
              <a:t>Agricultural Tenancies Act 1995 </a:t>
            </a:r>
            <a:r>
              <a:rPr lang="en-GB" dirty="0"/>
              <a:t>permits the tenant, subject to certain exceptions, to remove fixtures affixed by him, at any time during the tenancy or whilst he remains in possession as tenant.</a:t>
            </a:r>
            <a:endParaRPr lang="en-GB" i="1" dirty="0"/>
          </a:p>
          <a:p>
            <a:pPr marL="0" indent="0">
              <a:buNone/>
            </a:pPr>
            <a:endParaRPr lang="en-GB" dirty="0"/>
          </a:p>
        </p:txBody>
      </p:sp>
      <p:sp>
        <p:nvSpPr>
          <p:cNvPr id="4" name="Text Placeholder 3">
            <a:extLst>
              <a:ext uri="{FF2B5EF4-FFF2-40B4-BE49-F238E27FC236}">
                <a16:creationId xmlns:a16="http://schemas.microsoft.com/office/drawing/2014/main" id="{4EE71E20-0203-B348-AF1E-182990EFACF8}"/>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906827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18A58-8F6C-7149-9256-E55EB79CA0A5}"/>
              </a:ext>
            </a:extLst>
          </p:cNvPr>
          <p:cNvSpPr>
            <a:spLocks noGrp="1"/>
          </p:cNvSpPr>
          <p:nvPr>
            <p:ph type="title"/>
          </p:nvPr>
        </p:nvSpPr>
        <p:spPr>
          <a:xfrm>
            <a:off x="694321" y="3277814"/>
            <a:ext cx="3501197" cy="1223298"/>
          </a:xfrm>
        </p:spPr>
        <p:txBody>
          <a:bodyPr/>
          <a:lstStyle/>
          <a:p>
            <a:r>
              <a:rPr lang="en-GB" dirty="0"/>
              <a:t>2. As between mortgagor (borrower) and mortgagee (lender)</a:t>
            </a:r>
            <a:br>
              <a:rPr lang="en-GB" dirty="0"/>
            </a:br>
            <a:endParaRPr lang="en-GB" dirty="0"/>
          </a:p>
        </p:txBody>
      </p:sp>
      <p:sp>
        <p:nvSpPr>
          <p:cNvPr id="3" name="Content Placeholder 2">
            <a:extLst>
              <a:ext uri="{FF2B5EF4-FFF2-40B4-BE49-F238E27FC236}">
                <a16:creationId xmlns:a16="http://schemas.microsoft.com/office/drawing/2014/main" id="{F4F95780-0118-3248-94AD-3DA7CCF06779}"/>
              </a:ext>
            </a:extLst>
          </p:cNvPr>
          <p:cNvSpPr>
            <a:spLocks noGrp="1"/>
          </p:cNvSpPr>
          <p:nvPr>
            <p:ph idx="1"/>
          </p:nvPr>
        </p:nvSpPr>
        <p:spPr/>
        <p:txBody>
          <a:bodyPr>
            <a:normAutofit/>
          </a:bodyPr>
          <a:lstStyle/>
          <a:p>
            <a:pPr marL="0" indent="0">
              <a:buNone/>
            </a:pPr>
            <a:r>
              <a:rPr lang="en-GB" sz="2400" dirty="0"/>
              <a:t>Here fixtures pass with the land to the mortgagee, even though not mentioned in the deed, as do those fixtures which have been added later by the mortgagor while in possession.  Fixtures which have been annexed to the land by a 3</a:t>
            </a:r>
            <a:r>
              <a:rPr lang="en-GB" sz="2400" baseline="30000" dirty="0"/>
              <a:t>rd</a:t>
            </a:r>
            <a:r>
              <a:rPr lang="en-GB" sz="2400" dirty="0"/>
              <a:t> party under an agreement between him and the mortgagor which permits him to remove them in certain circumstances can be removed by the 3</a:t>
            </a:r>
            <a:r>
              <a:rPr lang="en-GB" sz="2400" baseline="30000" dirty="0"/>
              <a:t>rd</a:t>
            </a:r>
            <a:r>
              <a:rPr lang="en-GB" sz="2400" dirty="0"/>
              <a:t> party.</a:t>
            </a:r>
          </a:p>
        </p:txBody>
      </p:sp>
      <p:sp>
        <p:nvSpPr>
          <p:cNvPr id="4" name="Text Placeholder 3">
            <a:extLst>
              <a:ext uri="{FF2B5EF4-FFF2-40B4-BE49-F238E27FC236}">
                <a16:creationId xmlns:a16="http://schemas.microsoft.com/office/drawing/2014/main" id="{F55258F2-B172-2E47-AFDA-036A617D91A0}"/>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2038527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89920-C5DD-574E-9A9C-5B9B7D005927}"/>
              </a:ext>
            </a:extLst>
          </p:cNvPr>
          <p:cNvSpPr>
            <a:spLocks noGrp="1"/>
          </p:cNvSpPr>
          <p:nvPr>
            <p:ph type="title"/>
          </p:nvPr>
        </p:nvSpPr>
        <p:spPr>
          <a:xfrm>
            <a:off x="888631" y="1897380"/>
            <a:ext cx="3501197" cy="2263140"/>
          </a:xfrm>
        </p:spPr>
        <p:txBody>
          <a:bodyPr/>
          <a:lstStyle/>
          <a:p>
            <a:r>
              <a:rPr lang="en-GB" dirty="0"/>
              <a:t>3. As between a tenant for life and a remainderman or reversioner</a:t>
            </a:r>
          </a:p>
        </p:txBody>
      </p:sp>
      <p:sp>
        <p:nvSpPr>
          <p:cNvPr id="3" name="Content Placeholder 2">
            <a:extLst>
              <a:ext uri="{FF2B5EF4-FFF2-40B4-BE49-F238E27FC236}">
                <a16:creationId xmlns:a16="http://schemas.microsoft.com/office/drawing/2014/main" id="{69C80544-5A0E-D240-9178-327192C81EB7}"/>
              </a:ext>
            </a:extLst>
          </p:cNvPr>
          <p:cNvSpPr>
            <a:spLocks noGrp="1"/>
          </p:cNvSpPr>
          <p:nvPr>
            <p:ph idx="1"/>
          </p:nvPr>
        </p:nvSpPr>
        <p:spPr/>
        <p:txBody>
          <a:bodyPr>
            <a:normAutofit/>
          </a:bodyPr>
          <a:lstStyle/>
          <a:p>
            <a:pPr marL="0" indent="0">
              <a:buNone/>
            </a:pPr>
            <a:r>
              <a:rPr lang="en-GB" sz="2400" dirty="0"/>
              <a:t>Here chattels annexed by the tenant for life so as to become part of the land belong to the owner of the fee simple, though a deceased tenant for life’s personal representative can remove such fixtures as are removable by a tenant under a lease.</a:t>
            </a:r>
          </a:p>
        </p:txBody>
      </p:sp>
      <p:sp>
        <p:nvSpPr>
          <p:cNvPr id="4" name="Text Placeholder 3">
            <a:extLst>
              <a:ext uri="{FF2B5EF4-FFF2-40B4-BE49-F238E27FC236}">
                <a16:creationId xmlns:a16="http://schemas.microsoft.com/office/drawing/2014/main" id="{A9965E75-5567-A24F-AD25-DD0B24B2F93E}"/>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30044425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940E5-7DE6-A944-84FB-2E09420D972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CCA3D7D-2FBD-CE4B-8F2A-B315D2DE1EDC}"/>
              </a:ext>
            </a:extLst>
          </p:cNvPr>
          <p:cNvSpPr>
            <a:spLocks noGrp="1"/>
          </p:cNvSpPr>
          <p:nvPr>
            <p:ph idx="1"/>
          </p:nvPr>
        </p:nvSpPr>
        <p:spPr/>
        <p:txBody>
          <a:bodyPr>
            <a:normAutofit/>
          </a:bodyPr>
          <a:lstStyle/>
          <a:p>
            <a:pPr marL="0" indent="0">
              <a:buNone/>
            </a:pPr>
            <a:r>
              <a:rPr lang="en-GB" sz="2800" dirty="0"/>
              <a:t>(a devisee is a person to whom the deceased fee simple owner left the land)</a:t>
            </a:r>
          </a:p>
          <a:p>
            <a:pPr marL="0" indent="0">
              <a:buNone/>
            </a:pPr>
            <a:r>
              <a:rPr lang="en-GB" sz="2800" dirty="0"/>
              <a:t>Here all fixtures pass with the land to the devisee.</a:t>
            </a:r>
          </a:p>
        </p:txBody>
      </p:sp>
      <p:sp>
        <p:nvSpPr>
          <p:cNvPr id="4" name="Text Placeholder 3">
            <a:extLst>
              <a:ext uri="{FF2B5EF4-FFF2-40B4-BE49-F238E27FC236}">
                <a16:creationId xmlns:a16="http://schemas.microsoft.com/office/drawing/2014/main" id="{C8797BC2-8DD0-4C44-8985-5E1EEE6739A6}"/>
              </a:ext>
            </a:extLst>
          </p:cNvPr>
          <p:cNvSpPr>
            <a:spLocks noGrp="1"/>
          </p:cNvSpPr>
          <p:nvPr>
            <p:ph type="body" sz="half" idx="2"/>
          </p:nvPr>
        </p:nvSpPr>
        <p:spPr>
          <a:xfrm>
            <a:off x="888631" y="2606040"/>
            <a:ext cx="3501197" cy="2195310"/>
          </a:xfrm>
        </p:spPr>
        <p:txBody>
          <a:bodyPr>
            <a:noAutofit/>
          </a:bodyPr>
          <a:lstStyle/>
          <a:p>
            <a:r>
              <a:rPr lang="en-GB" sz="2400" dirty="0"/>
              <a:t>4. As between the </a:t>
            </a:r>
            <a:r>
              <a:rPr lang="en-GB" sz="2400" dirty="0" err="1"/>
              <a:t>exexutors</a:t>
            </a:r>
            <a:r>
              <a:rPr lang="en-GB" sz="2400" dirty="0"/>
              <a:t> of a fee simple owner and a devisee </a:t>
            </a:r>
          </a:p>
        </p:txBody>
      </p:sp>
    </p:spTree>
    <p:extLst>
      <p:ext uri="{BB962C8B-B14F-4D97-AF65-F5344CB8AC3E}">
        <p14:creationId xmlns:p14="http://schemas.microsoft.com/office/powerpoint/2010/main" val="9151343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527F5-2225-3742-A2EB-8CC37CEBCBAB}"/>
              </a:ext>
            </a:extLst>
          </p:cNvPr>
          <p:cNvSpPr>
            <a:spLocks noGrp="1"/>
          </p:cNvSpPr>
          <p:nvPr>
            <p:ph type="title"/>
          </p:nvPr>
        </p:nvSpPr>
        <p:spPr/>
        <p:txBody>
          <a:bodyPr/>
          <a:lstStyle/>
          <a:p>
            <a:r>
              <a:rPr lang="en-GB" dirty="0"/>
              <a:t>The doctrine of waste</a:t>
            </a:r>
          </a:p>
        </p:txBody>
      </p:sp>
      <p:sp>
        <p:nvSpPr>
          <p:cNvPr id="3" name="Content Placeholder 2">
            <a:extLst>
              <a:ext uri="{FF2B5EF4-FFF2-40B4-BE49-F238E27FC236}">
                <a16:creationId xmlns:a16="http://schemas.microsoft.com/office/drawing/2014/main" id="{40F6FE49-7D87-D444-967C-9B37C904426A}"/>
              </a:ext>
            </a:extLst>
          </p:cNvPr>
          <p:cNvSpPr>
            <a:spLocks noGrp="1"/>
          </p:cNvSpPr>
          <p:nvPr>
            <p:ph idx="1"/>
          </p:nvPr>
        </p:nvSpPr>
        <p:spPr/>
        <p:txBody>
          <a:bodyPr>
            <a:noAutofit/>
          </a:bodyPr>
          <a:lstStyle/>
          <a:p>
            <a:pPr marL="0" indent="0">
              <a:buNone/>
            </a:pPr>
            <a:r>
              <a:rPr lang="en-GB" sz="2400" dirty="0"/>
              <a:t>Up to now we have just looked at the restrictions upon the use that a fee simple owner can make of his land.  If you have an interest less than a fee simple (</a:t>
            </a:r>
            <a:r>
              <a:rPr lang="en-GB" sz="2400" dirty="0" err="1"/>
              <a:t>eg</a:t>
            </a:r>
            <a:r>
              <a:rPr lang="en-GB" sz="2400" dirty="0"/>
              <a:t> a life interest) then this also needs to be considered.</a:t>
            </a:r>
          </a:p>
          <a:p>
            <a:pPr marL="0" indent="0">
              <a:buNone/>
            </a:pPr>
            <a:r>
              <a:rPr lang="en-GB" sz="2400" dirty="0"/>
              <a:t>The tenant for life is entitled only to the land for life.  The capital value of the land belongs to the remaindermen, or the reversioner and this must be protected on their behalf. As Patrick Dalton (a writer on land) said:</a:t>
            </a:r>
          </a:p>
        </p:txBody>
      </p:sp>
      <p:sp>
        <p:nvSpPr>
          <p:cNvPr id="4" name="Text Placeholder 3">
            <a:extLst>
              <a:ext uri="{FF2B5EF4-FFF2-40B4-BE49-F238E27FC236}">
                <a16:creationId xmlns:a16="http://schemas.microsoft.com/office/drawing/2014/main" id="{FF02BCA5-F324-D14B-B49E-8EE3CB7A8FE1}"/>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6955053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9F809-5BA3-3C40-9864-D1B36814CB3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E02B3D-6106-C04A-9CEB-68FF0492216B}"/>
              </a:ext>
            </a:extLst>
          </p:cNvPr>
          <p:cNvSpPr>
            <a:spLocks noGrp="1"/>
          </p:cNvSpPr>
          <p:nvPr>
            <p:ph idx="1"/>
          </p:nvPr>
        </p:nvSpPr>
        <p:spPr/>
        <p:txBody>
          <a:bodyPr>
            <a:normAutofit/>
          </a:bodyPr>
          <a:lstStyle/>
          <a:p>
            <a:pPr marL="0" indent="0">
              <a:buNone/>
            </a:pPr>
            <a:r>
              <a:rPr lang="en-GB" sz="2000" i="1" dirty="0"/>
              <a:t>“if land is settled on A for life with remainder in fee simple to B, and that land holds a fine house, an oak forest and a seam of </a:t>
            </a:r>
            <a:r>
              <a:rPr lang="en-GB" sz="2000" i="1" dirty="0" err="1"/>
              <a:t>unnationalised</a:t>
            </a:r>
            <a:r>
              <a:rPr lang="en-GB" sz="2000" i="1" dirty="0"/>
              <a:t> minerals, it would be unjust if A, unless specifically authorised by the settlor, cut down and sold the trees, sold the minerals and misused the house, so that on his death all that passed to B was a shack in a blasted landscape.”</a:t>
            </a:r>
          </a:p>
          <a:p>
            <a:pPr marL="0" indent="0">
              <a:buNone/>
            </a:pPr>
            <a:r>
              <a:rPr lang="en-GB" sz="2000" dirty="0"/>
              <a:t>To avoid this situation the doctrine of waste evolved.  Waste is any act which changes or alters the nature of the land.  The change in the land need not be detrimental to it.</a:t>
            </a:r>
          </a:p>
        </p:txBody>
      </p:sp>
      <p:sp>
        <p:nvSpPr>
          <p:cNvPr id="4" name="Text Placeholder 3">
            <a:extLst>
              <a:ext uri="{FF2B5EF4-FFF2-40B4-BE49-F238E27FC236}">
                <a16:creationId xmlns:a16="http://schemas.microsoft.com/office/drawing/2014/main" id="{157A0450-9258-6D44-8D60-90EAA460EDDB}"/>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8036487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EC23F-3D7A-F64C-B02D-163DD20ED00F}"/>
              </a:ext>
            </a:extLst>
          </p:cNvPr>
          <p:cNvSpPr>
            <a:spLocks noGrp="1"/>
          </p:cNvSpPr>
          <p:nvPr>
            <p:ph type="title"/>
          </p:nvPr>
        </p:nvSpPr>
        <p:spPr/>
        <p:txBody>
          <a:bodyPr/>
          <a:lstStyle/>
          <a:p>
            <a:r>
              <a:rPr lang="en-GB" dirty="0"/>
              <a:t>4 categories of waste</a:t>
            </a:r>
          </a:p>
        </p:txBody>
      </p:sp>
      <p:sp>
        <p:nvSpPr>
          <p:cNvPr id="3" name="Content Placeholder 2">
            <a:extLst>
              <a:ext uri="{FF2B5EF4-FFF2-40B4-BE49-F238E27FC236}">
                <a16:creationId xmlns:a16="http://schemas.microsoft.com/office/drawing/2014/main" id="{73A35C8A-66B5-E14C-9C2A-A2EA6FCC9047}"/>
              </a:ext>
            </a:extLst>
          </p:cNvPr>
          <p:cNvSpPr>
            <a:spLocks noGrp="1"/>
          </p:cNvSpPr>
          <p:nvPr>
            <p:ph idx="1"/>
          </p:nvPr>
        </p:nvSpPr>
        <p:spPr/>
        <p:txBody>
          <a:bodyPr/>
          <a:lstStyle/>
          <a:p>
            <a:pPr marL="0" indent="0">
              <a:buNone/>
            </a:pPr>
            <a:r>
              <a:rPr lang="en-GB" b="1" i="1" dirty="0"/>
              <a:t>Ameliorating waste – </a:t>
            </a:r>
            <a:r>
              <a:rPr lang="en-GB" dirty="0"/>
              <a:t>an act which improves the land and would be unlikely to be challenged;</a:t>
            </a:r>
          </a:p>
          <a:p>
            <a:pPr marL="0" indent="0">
              <a:buNone/>
            </a:pPr>
            <a:r>
              <a:rPr lang="en-GB" b="1" i="1" dirty="0"/>
              <a:t>Voluntary waste – </a:t>
            </a:r>
            <a:r>
              <a:rPr lang="en-GB" dirty="0"/>
              <a:t>a positive act which damages the land, </a:t>
            </a:r>
            <a:r>
              <a:rPr lang="en-GB" dirty="0" err="1"/>
              <a:t>eg</a:t>
            </a:r>
            <a:r>
              <a:rPr lang="en-GB" dirty="0"/>
              <a:t>, the cutting of timber.  Unless exempt from liability, a tenant is liable for voluntary waste;</a:t>
            </a:r>
          </a:p>
          <a:p>
            <a:pPr marL="0" indent="0">
              <a:buNone/>
            </a:pPr>
            <a:r>
              <a:rPr lang="en-GB" b="1" i="1" dirty="0"/>
              <a:t>Permissive waste – </a:t>
            </a:r>
            <a:r>
              <a:rPr lang="en-GB" dirty="0"/>
              <a:t>is where the tenant has not done something that he should have done, </a:t>
            </a:r>
            <a:r>
              <a:rPr lang="en-GB" dirty="0" err="1"/>
              <a:t>eg</a:t>
            </a:r>
            <a:r>
              <a:rPr lang="en-GB" dirty="0"/>
              <a:t> not keeping the premises in repair (</a:t>
            </a:r>
            <a:r>
              <a:rPr lang="en-GB" b="1" i="1" dirty="0"/>
              <a:t>Woodhouse v Walker [1880]</a:t>
            </a:r>
            <a:r>
              <a:rPr lang="en-GB" dirty="0"/>
              <a:t>).  Again the tenant is liable.</a:t>
            </a:r>
          </a:p>
          <a:p>
            <a:pPr marL="0" indent="0">
              <a:buNone/>
            </a:pPr>
            <a:r>
              <a:rPr lang="en-GB" b="1" i="1" dirty="0"/>
              <a:t>Equitable waste – </a:t>
            </a:r>
            <a:r>
              <a:rPr lang="en-GB" dirty="0"/>
              <a:t>where the tenant causes damage to the property that would not be expected from a prudent and sensible person.  </a:t>
            </a:r>
          </a:p>
          <a:p>
            <a:pPr marL="0" indent="0">
              <a:buNone/>
            </a:pPr>
            <a:r>
              <a:rPr lang="en-GB" dirty="0"/>
              <a:t>The remedy in each case is an action for an injunction or damages.</a:t>
            </a:r>
          </a:p>
          <a:p>
            <a:pPr marL="0" indent="0">
              <a:buNone/>
            </a:pPr>
            <a:endParaRPr lang="en-GB" b="1" i="1" dirty="0"/>
          </a:p>
        </p:txBody>
      </p:sp>
      <p:sp>
        <p:nvSpPr>
          <p:cNvPr id="4" name="Text Placeholder 3">
            <a:extLst>
              <a:ext uri="{FF2B5EF4-FFF2-40B4-BE49-F238E27FC236}">
                <a16:creationId xmlns:a16="http://schemas.microsoft.com/office/drawing/2014/main" id="{43198311-875E-924D-B4FB-7D7376BD0C73}"/>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9899786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10EB7-5249-4B48-B075-83CBB09E62A7}"/>
              </a:ext>
            </a:extLst>
          </p:cNvPr>
          <p:cNvSpPr>
            <a:spLocks noGrp="1"/>
          </p:cNvSpPr>
          <p:nvPr>
            <p:ph type="title"/>
          </p:nvPr>
        </p:nvSpPr>
        <p:spPr/>
        <p:txBody>
          <a:bodyPr/>
          <a:lstStyle/>
          <a:p>
            <a:r>
              <a:rPr lang="en-GB" dirty="0"/>
              <a:t>Party Walls</a:t>
            </a:r>
          </a:p>
        </p:txBody>
      </p:sp>
      <p:sp>
        <p:nvSpPr>
          <p:cNvPr id="3" name="Content Placeholder 2">
            <a:extLst>
              <a:ext uri="{FF2B5EF4-FFF2-40B4-BE49-F238E27FC236}">
                <a16:creationId xmlns:a16="http://schemas.microsoft.com/office/drawing/2014/main" id="{23A0268B-6D69-644F-ABA4-28B188D9EFEF}"/>
              </a:ext>
            </a:extLst>
          </p:cNvPr>
          <p:cNvSpPr>
            <a:spLocks noGrp="1"/>
          </p:cNvSpPr>
          <p:nvPr>
            <p:ph idx="1"/>
          </p:nvPr>
        </p:nvSpPr>
        <p:spPr/>
        <p:txBody>
          <a:bodyPr/>
          <a:lstStyle/>
          <a:p>
            <a:pPr marL="0" indent="0">
              <a:buNone/>
            </a:pPr>
            <a:r>
              <a:rPr lang="en-GB" dirty="0"/>
              <a:t>The </a:t>
            </a:r>
            <a:r>
              <a:rPr lang="en-GB" b="1" dirty="0"/>
              <a:t>Party Wall etc. Act 1996 </a:t>
            </a:r>
            <a:r>
              <a:rPr lang="en-GB" dirty="0"/>
              <a:t>(</a:t>
            </a:r>
            <a:r>
              <a:rPr lang="en-GB" b="1" dirty="0"/>
              <a:t>PWA 1996</a:t>
            </a:r>
            <a:r>
              <a:rPr lang="en-GB" dirty="0"/>
              <a:t>) applies rules which have operated in inner London since 1667 to the whole of the country and are currently contained in the </a:t>
            </a:r>
            <a:r>
              <a:rPr lang="en-GB" b="1" dirty="0"/>
              <a:t>London Building Acts (Amendment) Act 1939.</a:t>
            </a:r>
          </a:p>
          <a:p>
            <a:pPr marL="0" indent="0">
              <a:buNone/>
            </a:pPr>
            <a:r>
              <a:rPr lang="en-GB" b="1" dirty="0"/>
              <a:t>PWA 1996 </a:t>
            </a:r>
            <a:r>
              <a:rPr lang="en-GB" dirty="0"/>
              <a:t>makes provision for the construction of a party wall (which is a wall that divides the buildings of 2 different owners). Usually the boundary between the 2 buildings runs down the centre of the wall.  Rights are also given to the adjoining property to carry out certain works to a party wall, such as repair, rebuilding or demolition.</a:t>
            </a:r>
          </a:p>
        </p:txBody>
      </p:sp>
      <p:sp>
        <p:nvSpPr>
          <p:cNvPr id="4" name="Text Placeholder 3">
            <a:extLst>
              <a:ext uri="{FF2B5EF4-FFF2-40B4-BE49-F238E27FC236}">
                <a16:creationId xmlns:a16="http://schemas.microsoft.com/office/drawing/2014/main" id="{2961C7D9-D62A-B348-BE48-5A827AA4DF21}"/>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2217358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E115F-E631-5B4D-AE3A-343F8918BE2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175371-D2A3-C649-8759-6EA51AF3F202}"/>
              </a:ext>
            </a:extLst>
          </p:cNvPr>
          <p:cNvSpPr>
            <a:spLocks noGrp="1"/>
          </p:cNvSpPr>
          <p:nvPr>
            <p:ph idx="1"/>
          </p:nvPr>
        </p:nvSpPr>
        <p:spPr/>
        <p:txBody>
          <a:bodyPr/>
          <a:lstStyle/>
          <a:p>
            <a:pPr marL="0" indent="0">
              <a:buNone/>
            </a:pPr>
            <a:r>
              <a:rPr lang="en-GB" dirty="0"/>
              <a:t>Permitted works also include cutting into a party wall to install a damp proof course.  The person carrying out the works must pay compensation for any loss or damage caused and must provide adequate weather proofing, should the adjoining property become exposed.</a:t>
            </a:r>
          </a:p>
          <a:p>
            <a:pPr marL="0" indent="0">
              <a:buNone/>
            </a:pPr>
            <a:r>
              <a:rPr lang="en-GB" dirty="0"/>
              <a:t>Provisions are also made regarding works of excavation and construction within a certain distance of the adjoining owner’s foundations.</a:t>
            </a:r>
          </a:p>
          <a:p>
            <a:pPr marL="0" indent="0">
              <a:buNone/>
            </a:pPr>
            <a:r>
              <a:rPr lang="en-GB" b="1" dirty="0"/>
              <a:t>PWA 1996 </a:t>
            </a:r>
            <a:r>
              <a:rPr lang="en-GB" dirty="0"/>
              <a:t>sets out a procedure to be followed in all these circumstances, including the service of a notice, counter-notice and notice of consent, as well as provision for the resolution of disputes.</a:t>
            </a:r>
            <a:endParaRPr lang="en-GB" b="1" dirty="0"/>
          </a:p>
        </p:txBody>
      </p:sp>
      <p:sp>
        <p:nvSpPr>
          <p:cNvPr id="4" name="Text Placeholder 3">
            <a:extLst>
              <a:ext uri="{FF2B5EF4-FFF2-40B4-BE49-F238E27FC236}">
                <a16:creationId xmlns:a16="http://schemas.microsoft.com/office/drawing/2014/main" id="{DA8F19B7-042E-544F-909D-CA8ED33CFE11}"/>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163908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CBE44-C272-FD4F-A6F6-96E58D6E21DF}"/>
              </a:ext>
            </a:extLst>
          </p:cNvPr>
          <p:cNvSpPr>
            <a:spLocks noGrp="1"/>
          </p:cNvSpPr>
          <p:nvPr>
            <p:ph type="title"/>
          </p:nvPr>
        </p:nvSpPr>
        <p:spPr/>
        <p:txBody>
          <a:bodyPr/>
          <a:lstStyle/>
          <a:p>
            <a:r>
              <a:rPr lang="en-GB" dirty="0"/>
              <a:t>Hedge and ditch presumption</a:t>
            </a:r>
          </a:p>
        </p:txBody>
      </p:sp>
      <p:sp>
        <p:nvSpPr>
          <p:cNvPr id="3" name="Content Placeholder 2">
            <a:extLst>
              <a:ext uri="{FF2B5EF4-FFF2-40B4-BE49-F238E27FC236}">
                <a16:creationId xmlns:a16="http://schemas.microsoft.com/office/drawing/2014/main" id="{DA4C2A38-8863-E44A-BB7A-EC225D176F94}"/>
              </a:ext>
            </a:extLst>
          </p:cNvPr>
          <p:cNvSpPr>
            <a:spLocks noGrp="1"/>
          </p:cNvSpPr>
          <p:nvPr>
            <p:ph idx="1"/>
          </p:nvPr>
        </p:nvSpPr>
        <p:spPr/>
        <p:txBody>
          <a:bodyPr>
            <a:normAutofit/>
          </a:bodyPr>
          <a:lstStyle/>
          <a:p>
            <a:pPr marL="0" indent="0">
              <a:buNone/>
            </a:pPr>
            <a:r>
              <a:rPr lang="en-GB" sz="2400" dirty="0"/>
              <a:t>In </a:t>
            </a:r>
            <a:r>
              <a:rPr lang="en-GB" sz="2400" b="1" i="1" dirty="0"/>
              <a:t>Alan </a:t>
            </a:r>
            <a:r>
              <a:rPr lang="en-GB" sz="2400" b="1" i="1" dirty="0" err="1"/>
              <a:t>Wibberley</a:t>
            </a:r>
            <a:r>
              <a:rPr lang="en-GB" sz="2400" b="1" i="1" dirty="0"/>
              <a:t> Building Ltd v </a:t>
            </a:r>
            <a:r>
              <a:rPr lang="en-GB" sz="2400" b="1" i="1" dirty="0" err="1"/>
              <a:t>Insley</a:t>
            </a:r>
            <a:r>
              <a:rPr lang="en-GB" sz="2400" b="1" i="1" dirty="0"/>
              <a:t> [1999] </a:t>
            </a:r>
            <a:r>
              <a:rPr lang="en-GB" sz="2400" dirty="0" err="1"/>
              <a:t>HofL</a:t>
            </a:r>
            <a:r>
              <a:rPr lang="en-GB" sz="2400" dirty="0"/>
              <a:t> considered the relevance of this which is that ownership of a disputed ditch lies with the owner of the land which lies on the side where the hedge has grown upon soil excavated from the ditch.</a:t>
            </a:r>
          </a:p>
          <a:p>
            <a:pPr marL="0" indent="0">
              <a:buNone/>
            </a:pPr>
            <a:r>
              <a:rPr lang="en-GB" sz="2400" dirty="0"/>
              <a:t>The deeds would be the 1</a:t>
            </a:r>
            <a:r>
              <a:rPr lang="en-GB" sz="2400" baseline="30000" dirty="0"/>
              <a:t>st</a:t>
            </a:r>
            <a:r>
              <a:rPr lang="en-GB" sz="2400" dirty="0"/>
              <a:t> place to look in the event of a boundary dispute but they have to be supplemented by features on the ground and other evidence in order to determine the precise boundary.  </a:t>
            </a:r>
          </a:p>
        </p:txBody>
      </p:sp>
      <p:sp>
        <p:nvSpPr>
          <p:cNvPr id="4" name="Text Placeholder 3">
            <a:extLst>
              <a:ext uri="{FF2B5EF4-FFF2-40B4-BE49-F238E27FC236}">
                <a16:creationId xmlns:a16="http://schemas.microsoft.com/office/drawing/2014/main" id="{85F02D69-25FA-C94E-8E6B-1A962FC94D20}"/>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3430710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940D8-7DC0-2643-B782-71B8B817609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0786AEE-15A4-D342-BB5C-ED1AF6BC5F59}"/>
              </a:ext>
            </a:extLst>
          </p:cNvPr>
          <p:cNvSpPr>
            <a:spLocks noGrp="1"/>
          </p:cNvSpPr>
          <p:nvPr>
            <p:ph idx="1"/>
          </p:nvPr>
        </p:nvSpPr>
        <p:spPr/>
        <p:txBody>
          <a:bodyPr>
            <a:normAutofit/>
          </a:bodyPr>
          <a:lstStyle/>
          <a:p>
            <a:pPr marL="0" indent="0">
              <a:buNone/>
            </a:pPr>
            <a:r>
              <a:rPr lang="en-GB" sz="2000" dirty="0"/>
              <a:t>In this case, an Ordnance Survey map, referred to in a subsequent conveyance and showing the boundary as being the line of the hedge was not sufficient to displace the presumption when the conveyancing history of the property failed to show the ditch was dug before the boundary was draw, several centuries earlier.  In such a situation, according to Lord Hope of </a:t>
            </a:r>
            <a:r>
              <a:rPr lang="en-GB" sz="2000" dirty="0" err="1"/>
              <a:t>Craighead</a:t>
            </a:r>
            <a:r>
              <a:rPr lang="en-GB" sz="2000" dirty="0"/>
              <a:t>, </a:t>
            </a:r>
            <a:r>
              <a:rPr lang="en-GB" sz="2000" i="1" dirty="0"/>
              <a:t>“the hedge and ditch presumption, far from being a touchstone of last resort….is the best guide to the line of the boundary.”</a:t>
            </a:r>
            <a:endParaRPr lang="en-GB" sz="2000" dirty="0"/>
          </a:p>
        </p:txBody>
      </p:sp>
      <p:sp>
        <p:nvSpPr>
          <p:cNvPr id="4" name="Text Placeholder 3">
            <a:extLst>
              <a:ext uri="{FF2B5EF4-FFF2-40B4-BE49-F238E27FC236}">
                <a16:creationId xmlns:a16="http://schemas.microsoft.com/office/drawing/2014/main" id="{2EBF79EB-1EE4-8A4E-AD28-E574BADB758B}"/>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2876147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E69B3-C30F-6643-A76E-6917A51C08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D5421D3-AF90-2446-AA53-8D401314F329}"/>
              </a:ext>
            </a:extLst>
          </p:cNvPr>
          <p:cNvSpPr>
            <a:spLocks noGrp="1"/>
          </p:cNvSpPr>
          <p:nvPr>
            <p:ph idx="1"/>
          </p:nvPr>
        </p:nvSpPr>
        <p:spPr/>
        <p:txBody>
          <a:bodyPr>
            <a:normAutofit/>
          </a:bodyPr>
          <a:lstStyle/>
          <a:p>
            <a:pPr marL="0" indent="0">
              <a:buNone/>
            </a:pPr>
            <a:r>
              <a:rPr lang="en-GB" sz="2400" dirty="0"/>
              <a:t>In </a:t>
            </a:r>
            <a:r>
              <a:rPr lang="en-GB" sz="2400" b="1" i="1" dirty="0" err="1"/>
              <a:t>Harsten</a:t>
            </a:r>
            <a:r>
              <a:rPr lang="en-GB" sz="2400" b="1" i="1" dirty="0"/>
              <a:t> Developments Ltd v </a:t>
            </a:r>
            <a:r>
              <a:rPr lang="en-GB" sz="2400" b="1" i="1" dirty="0" err="1"/>
              <a:t>Bleaken</a:t>
            </a:r>
            <a:r>
              <a:rPr lang="en-GB" sz="2400" b="1" i="1" dirty="0"/>
              <a:t> [2012] </a:t>
            </a:r>
            <a:r>
              <a:rPr lang="en-GB" sz="2400" dirty="0"/>
              <a:t>it was held that the hedge and ditch presumption did not apply where the hedge and ditch had been dug before a conveyance of part of the land that created a legal boundary in the conveyance.  The boundary was that stated in the conveyance.</a:t>
            </a:r>
          </a:p>
        </p:txBody>
      </p:sp>
      <p:sp>
        <p:nvSpPr>
          <p:cNvPr id="4" name="Text Placeholder 3">
            <a:extLst>
              <a:ext uri="{FF2B5EF4-FFF2-40B4-BE49-F238E27FC236}">
                <a16:creationId xmlns:a16="http://schemas.microsoft.com/office/drawing/2014/main" id="{1E19F304-23E8-9E4B-B1B5-F6B1C525847B}"/>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428466320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78BE9-8E82-8149-9D2B-C5DACC7A6BA4}"/>
              </a:ext>
            </a:extLst>
          </p:cNvPr>
          <p:cNvSpPr>
            <a:spLocks noGrp="1"/>
          </p:cNvSpPr>
          <p:nvPr>
            <p:ph type="title"/>
          </p:nvPr>
        </p:nvSpPr>
        <p:spPr/>
        <p:txBody>
          <a:bodyPr/>
          <a:lstStyle/>
          <a:p>
            <a:r>
              <a:rPr lang="en-GB" dirty="0"/>
              <a:t>Land and human rights</a:t>
            </a:r>
          </a:p>
        </p:txBody>
      </p:sp>
      <p:sp>
        <p:nvSpPr>
          <p:cNvPr id="3" name="Content Placeholder 2">
            <a:extLst>
              <a:ext uri="{FF2B5EF4-FFF2-40B4-BE49-F238E27FC236}">
                <a16:creationId xmlns:a16="http://schemas.microsoft.com/office/drawing/2014/main" id="{3E54A3AF-DECA-8342-97E7-44EA414718FC}"/>
              </a:ext>
            </a:extLst>
          </p:cNvPr>
          <p:cNvSpPr>
            <a:spLocks noGrp="1"/>
          </p:cNvSpPr>
          <p:nvPr>
            <p:ph idx="1"/>
          </p:nvPr>
        </p:nvSpPr>
        <p:spPr/>
        <p:txBody>
          <a:bodyPr/>
          <a:lstStyle/>
          <a:p>
            <a:pPr marL="0" indent="0">
              <a:buNone/>
            </a:pPr>
            <a:r>
              <a:rPr lang="en-GB" dirty="0"/>
              <a:t>Traditionally  human rights and ECHR weren’t seen as having an impact on land law but the HRA 1998 has changed that perception.  Human rights protection is now an important aspect of land law, especially since ECHR rights are enforceable against private individuals and not just states.  </a:t>
            </a:r>
          </a:p>
          <a:p>
            <a:pPr marL="0" indent="0">
              <a:buNone/>
            </a:pPr>
            <a:r>
              <a:rPr lang="en-GB" dirty="0"/>
              <a:t>Relevant provisions are </a:t>
            </a:r>
            <a:r>
              <a:rPr lang="en-GB" b="1" dirty="0"/>
              <a:t>Art 1 First Protocol ECHR </a:t>
            </a:r>
            <a:r>
              <a:rPr lang="en-GB" dirty="0"/>
              <a:t>and </a:t>
            </a:r>
            <a:r>
              <a:rPr lang="en-GB" b="1" dirty="0"/>
              <a:t>Art 8 ECHR.  Art 1 </a:t>
            </a:r>
            <a:r>
              <a:rPr lang="en-GB" dirty="0"/>
              <a:t>is concerned with protecting peaceful enjoyment of </a:t>
            </a:r>
            <a:r>
              <a:rPr lang="en-GB" b="1" dirty="0"/>
              <a:t>possessions – </a:t>
            </a:r>
            <a:r>
              <a:rPr lang="en-GB" dirty="0"/>
              <a:t>clearly including land and personal property.</a:t>
            </a:r>
          </a:p>
          <a:p>
            <a:pPr marL="0" indent="0">
              <a:buNone/>
            </a:pPr>
            <a:r>
              <a:rPr lang="en-GB" b="1" dirty="0"/>
              <a:t>Art 8 </a:t>
            </a:r>
            <a:r>
              <a:rPr lang="en-GB" dirty="0"/>
              <a:t>protects the r to respect for private and family life and the home.  Both  of these rights are qualified rights and may therefore be interfered with by the state or public authority in a limited way.</a:t>
            </a:r>
            <a:endParaRPr lang="en-GB" b="1" dirty="0"/>
          </a:p>
        </p:txBody>
      </p:sp>
      <p:sp>
        <p:nvSpPr>
          <p:cNvPr id="4" name="Text Placeholder 3">
            <a:extLst>
              <a:ext uri="{FF2B5EF4-FFF2-40B4-BE49-F238E27FC236}">
                <a16:creationId xmlns:a16="http://schemas.microsoft.com/office/drawing/2014/main" id="{0CD5DA14-B465-3F41-8D11-19C76BDD2F2C}"/>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211093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1F97F-EE06-C349-8121-B90CE66CB8AF}"/>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8C75C5C-E6B5-4844-B315-B6CFEC68F9AF}"/>
              </a:ext>
            </a:extLst>
          </p:cNvPr>
          <p:cNvSpPr>
            <a:spLocks noGrp="1"/>
          </p:cNvSpPr>
          <p:nvPr>
            <p:ph idx="1"/>
          </p:nvPr>
        </p:nvSpPr>
        <p:spPr/>
        <p:txBody>
          <a:bodyPr/>
          <a:lstStyle/>
          <a:p>
            <a:pPr marL="342900" indent="-342900">
              <a:buFont typeface="+mj-lt"/>
              <a:buAutoNum type="arabicPeriod"/>
            </a:pPr>
            <a:r>
              <a:rPr lang="en-GB" dirty="0"/>
              <a:t>Property rights signify the rights which a person has over an object.  Several people will usually have rights over the same piece of land.</a:t>
            </a:r>
          </a:p>
          <a:p>
            <a:pPr marL="342900" indent="-342900">
              <a:buFont typeface="+mj-lt"/>
              <a:buAutoNum type="arabicPeriod"/>
            </a:pPr>
            <a:r>
              <a:rPr lang="en-GB" dirty="0"/>
              <a:t>The actual definition of “land” includes both:</a:t>
            </a:r>
          </a:p>
          <a:p>
            <a:pPr>
              <a:buFontTx/>
              <a:buChar char="-"/>
            </a:pPr>
            <a:r>
              <a:rPr lang="en-GB" dirty="0"/>
              <a:t>Corporeal hereditaments such as fixtures, buildings, land underneath ground level and airspace; and</a:t>
            </a:r>
          </a:p>
          <a:p>
            <a:pPr>
              <a:buFontTx/>
              <a:buChar char="-"/>
            </a:pPr>
            <a:r>
              <a:rPr lang="en-GB" dirty="0"/>
              <a:t>Incorporeal hereditaments, such as easements.</a:t>
            </a:r>
          </a:p>
          <a:p>
            <a:pPr marL="0" indent="0">
              <a:buNone/>
            </a:pPr>
            <a:r>
              <a:rPr lang="en-GB" dirty="0"/>
              <a:t>3. They are 2 overlapping tests to determine whether an object is a fixture or a fitting; the degree of annexation and the purpose of annexation.  The 2</a:t>
            </a:r>
            <a:r>
              <a:rPr lang="en-GB" baseline="30000" dirty="0"/>
              <a:t>nd</a:t>
            </a:r>
            <a:r>
              <a:rPr lang="en-GB" dirty="0"/>
              <a:t> test is the more important. </a:t>
            </a:r>
          </a:p>
        </p:txBody>
      </p:sp>
      <p:sp>
        <p:nvSpPr>
          <p:cNvPr id="4" name="Text Placeholder 3">
            <a:extLst>
              <a:ext uri="{FF2B5EF4-FFF2-40B4-BE49-F238E27FC236}">
                <a16:creationId xmlns:a16="http://schemas.microsoft.com/office/drawing/2014/main" id="{7F22524A-C8D9-F644-88F0-83EAE610B3D5}"/>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2645368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CB0B4-6A46-594B-94EF-11F527FF4370}"/>
              </a:ext>
            </a:extLst>
          </p:cNvPr>
          <p:cNvSpPr>
            <a:spLocks noGrp="1"/>
          </p:cNvSpPr>
          <p:nvPr>
            <p:ph type="title"/>
          </p:nvPr>
        </p:nvSpPr>
        <p:spPr/>
        <p:txBody>
          <a:bodyPr/>
          <a:lstStyle/>
          <a:p>
            <a:r>
              <a:rPr lang="en-GB" dirty="0"/>
              <a:t>Key cases</a:t>
            </a:r>
          </a:p>
        </p:txBody>
      </p:sp>
      <p:sp>
        <p:nvSpPr>
          <p:cNvPr id="3" name="Content Placeholder 2">
            <a:extLst>
              <a:ext uri="{FF2B5EF4-FFF2-40B4-BE49-F238E27FC236}">
                <a16:creationId xmlns:a16="http://schemas.microsoft.com/office/drawing/2014/main" id="{E9FC5508-0A8E-6E49-A70E-0C1EF425566C}"/>
              </a:ext>
            </a:extLst>
          </p:cNvPr>
          <p:cNvSpPr>
            <a:spLocks noGrp="1"/>
          </p:cNvSpPr>
          <p:nvPr>
            <p:ph idx="1"/>
          </p:nvPr>
        </p:nvSpPr>
        <p:spPr/>
        <p:txBody>
          <a:bodyPr/>
          <a:lstStyle/>
          <a:p>
            <a:pPr marL="0" indent="0">
              <a:buNone/>
            </a:pPr>
            <a:r>
              <a:rPr lang="en-GB" b="1" i="1" dirty="0"/>
              <a:t>Parker v British Airways Board [1982]</a:t>
            </a:r>
          </a:p>
          <a:p>
            <a:pPr marL="0" indent="0">
              <a:buNone/>
            </a:pPr>
            <a:r>
              <a:rPr lang="en-GB" b="1" i="1" dirty="0"/>
              <a:t>Holland v Hodgson [1872]</a:t>
            </a:r>
          </a:p>
          <a:p>
            <a:pPr marL="0" indent="0">
              <a:buNone/>
            </a:pPr>
            <a:r>
              <a:rPr lang="en-GB" b="1" i="1" dirty="0"/>
              <a:t>Leigh v Taylor [ 1902]</a:t>
            </a:r>
          </a:p>
          <a:p>
            <a:pPr marL="0" indent="0">
              <a:buNone/>
            </a:pPr>
            <a:r>
              <a:rPr lang="en-GB" b="1" i="1" dirty="0"/>
              <a:t>Re Whaley [1908]</a:t>
            </a:r>
          </a:p>
          <a:p>
            <a:pPr marL="0" indent="0">
              <a:buNone/>
            </a:pPr>
            <a:r>
              <a:rPr lang="en-GB" b="1" i="1" dirty="0"/>
              <a:t>Hamp v Bygrave [1982]</a:t>
            </a:r>
          </a:p>
          <a:p>
            <a:pPr marL="0" indent="0">
              <a:buNone/>
            </a:pPr>
            <a:r>
              <a:rPr lang="en-GB" b="1" i="1" dirty="0"/>
              <a:t>Berkley v </a:t>
            </a:r>
            <a:r>
              <a:rPr lang="en-GB" b="1" i="1" dirty="0" err="1"/>
              <a:t>Poulett</a:t>
            </a:r>
            <a:r>
              <a:rPr lang="en-GB" b="1" i="1" dirty="0"/>
              <a:t> [1976]</a:t>
            </a:r>
          </a:p>
          <a:p>
            <a:pPr marL="0" indent="0">
              <a:buNone/>
            </a:pPr>
            <a:r>
              <a:rPr lang="en-GB" b="1" i="1"/>
              <a:t>Botham v TSB Bank plc [1996]</a:t>
            </a:r>
          </a:p>
        </p:txBody>
      </p:sp>
      <p:sp>
        <p:nvSpPr>
          <p:cNvPr id="4" name="Text Placeholder 3">
            <a:extLst>
              <a:ext uri="{FF2B5EF4-FFF2-40B4-BE49-F238E27FC236}">
                <a16:creationId xmlns:a16="http://schemas.microsoft.com/office/drawing/2014/main" id="{A7CDA9C2-3A7D-5541-A34F-F3E453402903}"/>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028410307"/>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Atlas</Template>
  <TotalTime>178</TotalTime>
  <Words>4650</Words>
  <Application>Microsoft Macintosh PowerPoint</Application>
  <PresentationFormat>Widescreen</PresentationFormat>
  <Paragraphs>169</Paragraphs>
  <Slides>53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Calibri Light</vt:lpstr>
      <vt:lpstr>Rockwell</vt:lpstr>
      <vt:lpstr>Wingdings</vt:lpstr>
      <vt:lpstr>Atlas</vt:lpstr>
      <vt:lpstr>The Meaning of Land</vt:lpstr>
      <vt:lpstr>Introduction</vt:lpstr>
      <vt:lpstr>Realty and personalty</vt:lpstr>
      <vt:lpstr>Real property</vt:lpstr>
      <vt:lpstr>Chattels real</vt:lpstr>
      <vt:lpstr>Personal property</vt:lpstr>
      <vt:lpstr>PowerPoint Presentation</vt:lpstr>
      <vt:lpstr>PowerPoint Presentation</vt:lpstr>
      <vt:lpstr>The relevance of the distinction today</vt:lpstr>
      <vt:lpstr>PowerPoint Presentation</vt:lpstr>
      <vt:lpstr>The distinction between personal rights and proprietary rights</vt:lpstr>
      <vt:lpstr>What is land?</vt:lpstr>
      <vt:lpstr>PowerPoint Presentation</vt:lpstr>
      <vt:lpstr>PowerPoint Presentation</vt:lpstr>
      <vt:lpstr>PowerPoint Presentation</vt:lpstr>
      <vt:lpstr>Questions</vt:lpstr>
      <vt:lpstr>PowerPoint Presentation</vt:lpstr>
      <vt:lpstr>Fixtures and Fittings</vt:lpstr>
      <vt:lpstr>PowerPoint Presentation</vt:lpstr>
      <vt:lpstr>The degree of annexation</vt:lpstr>
      <vt:lpstr>PowerPoint Presentation</vt:lpstr>
      <vt:lpstr>The purpose of annexation</vt:lpstr>
      <vt:lpstr>Seats</vt:lpstr>
      <vt:lpstr>Tapestries</vt:lpstr>
      <vt:lpstr>PowerPoint Presentation</vt:lpstr>
      <vt:lpstr>PowerPoint Presentation</vt:lpstr>
      <vt:lpstr>Botham v TSB Bank plc [1996]</vt:lpstr>
      <vt:lpstr>PowerPoint Presentation</vt:lpstr>
      <vt:lpstr>Elitestone Ltd v Morris [1997] </vt:lpstr>
      <vt:lpstr>PowerPoint Presentation</vt:lpstr>
      <vt:lpstr>PowerPoint Presentation</vt:lpstr>
      <vt:lpstr>PowerPoint Presentation</vt:lpstr>
      <vt:lpstr>The right to remove fixtures</vt:lpstr>
      <vt:lpstr>1. As between landlord and tenant</vt:lpstr>
      <vt:lpstr>PowerPoint Presentation</vt:lpstr>
      <vt:lpstr>PowerPoint Presentation</vt:lpstr>
      <vt:lpstr>PowerPoint Presentation</vt:lpstr>
      <vt:lpstr>PowerPoint Presentation</vt:lpstr>
      <vt:lpstr>PowerPoint Presentation</vt:lpstr>
      <vt:lpstr>2. As between mortgagor (borrower) and mortgagee (lender) </vt:lpstr>
      <vt:lpstr>3. As between a tenant for life and a remainderman or reversioner</vt:lpstr>
      <vt:lpstr>PowerPoint Presentation</vt:lpstr>
      <vt:lpstr>The doctrine of waste</vt:lpstr>
      <vt:lpstr>PowerPoint Presentation</vt:lpstr>
      <vt:lpstr>4 categories of waste</vt:lpstr>
      <vt:lpstr>Party Walls</vt:lpstr>
      <vt:lpstr>PowerPoint Presentation</vt:lpstr>
      <vt:lpstr>Hedge and ditch presumption</vt:lpstr>
      <vt:lpstr>PowerPoint Presentation</vt:lpstr>
      <vt:lpstr>PowerPoint Presentation</vt:lpstr>
      <vt:lpstr>Land and human rights</vt:lpstr>
      <vt:lpstr>Summary</vt:lpstr>
      <vt:lpstr>Key cases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Meaning of Land</dc:title>
  <dc:creator>H15HolmesT</dc:creator>
  <cp:lastModifiedBy>H15HolmesT</cp:lastModifiedBy>
  <cp:revision>28</cp:revision>
  <cp:lastPrinted>2020-02-04T10:32:03Z</cp:lastPrinted>
  <dcterms:created xsi:type="dcterms:W3CDTF">2020-02-02T19:19:32Z</dcterms:created>
  <dcterms:modified xsi:type="dcterms:W3CDTF">2020-02-09T11:59:11Z</dcterms:modified>
</cp:coreProperties>
</file>