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96" r:id="rId5"/>
    <p:sldId id="297" r:id="rId6"/>
    <p:sldId id="261" r:id="rId7"/>
    <p:sldId id="285" r:id="rId8"/>
    <p:sldId id="265" r:id="rId9"/>
    <p:sldId id="279" r:id="rId10"/>
    <p:sldId id="28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C567A"/>
    <a:srgbClr val="0D1D51"/>
    <a:srgbClr val="0072C7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7887" autoAdjust="0"/>
  </p:normalViewPr>
  <p:slideViewPr>
    <p:cSldViewPr snapToGrid="0" showGuides="1">
      <p:cViewPr varScale="1">
        <p:scale>
          <a:sx n="55" d="100"/>
          <a:sy n="55" d="100"/>
        </p:scale>
        <p:origin x="1096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00" d="100"/>
          <a:sy n="100" d="100"/>
        </p:scale>
        <p:origin x="1560" y="-14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7243D74-B9C1-450A-B0F3-6C6DCB0CF20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C27C33-9BB1-41D5-A236-12767E7E722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B3EA8-A58D-4C92-A3AB-D271CCC294C7}" type="datetimeFigureOut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A7EADB-04A4-4093-B238-438E2C7317A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D8696-706D-440E-AE04-4C644F0613E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A5DE8-F2C4-4DB3-88D1-656DCD59E7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824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US" noProof="0" smtClean="0"/>
              <a:t>3/13/2026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513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190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5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7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5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15.svg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5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FD93970-B13A-F96D-A4B1-3A1EE74841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" y="0"/>
            <a:ext cx="12202379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10954512" cy="3246120"/>
          </a:xfrm>
        </p:spPr>
        <p:txBody>
          <a:bodyPr anchor="b">
            <a:noAutofit/>
          </a:bodyPr>
          <a:lstStyle>
            <a:lvl1pPr algn="ctr">
              <a:defRPr sz="6600" b="1" i="0" cap="none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758183"/>
            <a:ext cx="10954512" cy="1307592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8849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850392"/>
            <a:ext cx="3913632" cy="4800600"/>
          </a:xfrm>
        </p:spPr>
        <p:txBody>
          <a:bodyPr/>
          <a:lstStyle>
            <a:lvl1pPr>
              <a:defRPr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965960"/>
            <a:ext cx="4050792" cy="2953512"/>
          </a:xfrm>
        </p:spPr>
        <p:txBody>
          <a:bodyPr anchor="ctr" anchorCtr="0"/>
          <a:lstStyle>
            <a:lvl1pPr>
              <a:defRPr cap="all" baseline="0">
                <a:solidFill>
                  <a:schemeClr val="accent2">
                    <a:lumMod val="25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906EB944-76A9-6F98-104E-59CD34F5CF94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7">
            <a:extLst>
              <a:ext uri="{FF2B5EF4-FFF2-40B4-BE49-F238E27FC236}">
                <a16:creationId xmlns:a16="http://schemas.microsoft.com/office/drawing/2014/main" id="{898C8E3F-6992-0D8A-CCA1-3DD2C147AA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4756"/>
          <a:stretch/>
        </p:blipFill>
        <p:spPr>
          <a:xfrm>
            <a:off x="8853067" y="1"/>
            <a:ext cx="1875091" cy="1605320"/>
          </a:xfrm>
          <a:prstGeom prst="rect">
            <a:avLst/>
          </a:prstGeom>
        </p:spPr>
      </p:pic>
      <p:pic>
        <p:nvPicPr>
          <p:cNvPr id="13" name="Picture 7">
            <a:extLst>
              <a:ext uri="{FF2B5EF4-FFF2-40B4-BE49-F238E27FC236}">
                <a16:creationId xmlns:a16="http://schemas.microsoft.com/office/drawing/2014/main" id="{4417AC45-4CB7-72E8-3723-B1A3D81FB6E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13775" y="5533690"/>
            <a:ext cx="493392" cy="495528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AE5941EF-B160-313A-DA99-73C86EDC4C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46794"/>
          <a:stretch/>
        </p:blipFill>
        <p:spPr>
          <a:xfrm>
            <a:off x="10316909" y="2723673"/>
            <a:ext cx="1875091" cy="360098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EEC16221-5852-F1A3-24D1-8EF5E90717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41791"/>
          <a:stretch/>
        </p:blipFill>
        <p:spPr>
          <a:xfrm>
            <a:off x="3497179" y="6324654"/>
            <a:ext cx="910220" cy="541368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5D8B34C3-E35E-0B4E-1F8E-59C449A3C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31904"/>
          <a:stretch/>
        </p:blipFill>
        <p:spPr>
          <a:xfrm>
            <a:off x="1601212" y="0"/>
            <a:ext cx="1032928" cy="718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855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1FEFCE-5DDA-D353-F1BF-36752F5F079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2917"/>
            <a:ext cx="12197191" cy="6855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7824" y="1325880"/>
            <a:ext cx="10460736" cy="2286000"/>
          </a:xfrm>
        </p:spPr>
        <p:txBody>
          <a:bodyPr anchor="b">
            <a:noAutofit/>
          </a:bodyPr>
          <a:lstStyle>
            <a:lvl1pPr algn="ctr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7824" y="3749040"/>
            <a:ext cx="10460736" cy="2286000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2723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2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B6718ABD-4EA5-E3C5-0225-F6671DCA53AD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721A955-CA2D-A65D-6E60-DAAAA4ACFA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1050"/>
          <a:stretch/>
        </p:blipFill>
        <p:spPr>
          <a:xfrm>
            <a:off x="0" y="2887579"/>
            <a:ext cx="2432421" cy="3604662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AB70155A-604C-AD00-BE69-4505C75CE01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5874" b="-1"/>
          <a:stretch/>
        </p:blipFill>
        <p:spPr>
          <a:xfrm rot="5400000">
            <a:off x="11281284" y="2493882"/>
            <a:ext cx="1032928" cy="887899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F74D1084-EF5E-D016-13E0-1840BDFFD0A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b="-880"/>
          <a:stretch/>
        </p:blipFill>
        <p:spPr>
          <a:xfrm>
            <a:off x="9897978" y="5987153"/>
            <a:ext cx="490012" cy="5050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313432"/>
            <a:ext cx="6327648" cy="3218688"/>
          </a:xfrm>
        </p:spPr>
        <p:txBody>
          <a:bodyPr anchor="ctr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032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1B9A11-4222-BB4A-66D3-D37C79AC57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-1" r="21" b="21"/>
          <a:stretch/>
        </p:blipFill>
        <p:spPr>
          <a:xfrm>
            <a:off x="-2595" y="1459"/>
            <a:ext cx="12197191" cy="6855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27432"/>
            <a:ext cx="7004304" cy="3566160"/>
          </a:xfrm>
        </p:spPr>
        <p:txBody>
          <a:bodyPr anchor="b">
            <a:noAutofit/>
          </a:bodyPr>
          <a:lstStyle>
            <a:lvl1pPr algn="ctr">
              <a:defRPr sz="60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5" y="3767328"/>
            <a:ext cx="7004303" cy="1161288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9623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72C86F9-080E-93F7-C7B1-F5BEAD84E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5064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80" y="2432304"/>
            <a:ext cx="3108960" cy="341237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36592" y="1920240"/>
            <a:ext cx="6620256" cy="39136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FF98F94-8801-13BE-8EB4-01921AC196C8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B7BF5718-9534-FD92-79D7-ECC66603E70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62387"/>
          <a:stretch/>
        </p:blipFill>
        <p:spPr>
          <a:xfrm rot="5400000">
            <a:off x="1778676" y="5204330"/>
            <a:ext cx="907513" cy="2465321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4FF40650-9AD0-96F8-F702-185D1729AF8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3558" y="5429608"/>
            <a:ext cx="406214" cy="415066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83AC8518-2F0B-6FC0-0C0E-6CE9D00EAC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-4860" b="-1"/>
          <a:stretch/>
        </p:blipFill>
        <p:spPr>
          <a:xfrm>
            <a:off x="10214191" y="365126"/>
            <a:ext cx="1032928" cy="1106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360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3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7B4AF60-AC65-3E7A-4A5D-EBF1A7030D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063" b="3063"/>
          <a:stretch/>
        </p:blipFill>
        <p:spPr>
          <a:xfrm>
            <a:off x="1" y="2917"/>
            <a:ext cx="12197189" cy="6855082"/>
          </a:xfrm>
          <a:prstGeom prst="rect">
            <a:avLst/>
          </a:prstGeom>
        </p:spPr>
      </p:pic>
      <p:sp>
        <p:nvSpPr>
          <p:cNvPr id="12" name="Rounded Rectangle 4">
            <a:extLst>
              <a:ext uri="{FF2B5EF4-FFF2-40B4-BE49-F238E27FC236}">
                <a16:creationId xmlns:a16="http://schemas.microsoft.com/office/drawing/2014/main" id="{95671103-2960-81E2-9A76-0E7FDE6B3E55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276856"/>
            <a:ext cx="6327648" cy="3090672"/>
          </a:xfrm>
        </p:spPr>
        <p:txBody>
          <a:bodyPr anchor="ctr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264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2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6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86060D16-E6F6-EA0E-E58E-526234AB6564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0E0958AA-6F1A-C4A2-FB66-1A6F7F8834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095" b="-1"/>
          <a:stretch/>
        </p:blipFill>
        <p:spPr>
          <a:xfrm>
            <a:off x="569419" y="4426479"/>
            <a:ext cx="1472805" cy="1596616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3DEADFA2-398E-9388-8295-063D31FB38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095" b="-1"/>
          <a:stretch/>
        </p:blipFill>
        <p:spPr>
          <a:xfrm rot="3765410" flipV="1">
            <a:off x="1448505" y="4094575"/>
            <a:ext cx="862484" cy="934988"/>
          </a:xfrm>
          <a:prstGeom prst="rect">
            <a:avLst/>
          </a:prstGeom>
        </p:spPr>
      </p:pic>
      <p:pic>
        <p:nvPicPr>
          <p:cNvPr id="10" name="Picture 7">
            <a:extLst>
              <a:ext uri="{FF2B5EF4-FFF2-40B4-BE49-F238E27FC236}">
                <a16:creationId xmlns:a16="http://schemas.microsoft.com/office/drawing/2014/main" id="{D09A7588-8EFD-A0C5-4235-45B7D657EC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35453"/>
          <a:stretch/>
        </p:blipFill>
        <p:spPr>
          <a:xfrm>
            <a:off x="9469547" y="5719093"/>
            <a:ext cx="1756858" cy="113890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EF04D7D6-513C-D18A-AF21-D10F0E5D3B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-1" r="-750"/>
          <a:stretch/>
        </p:blipFill>
        <p:spPr>
          <a:xfrm>
            <a:off x="8844546" y="50582"/>
            <a:ext cx="1307037" cy="13255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1DCC4A1-0DB3-3480-3A1A-78FC85FE7EC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71816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728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6">
            <a:extLst>
              <a:ext uri="{FF2B5EF4-FFF2-40B4-BE49-F238E27FC236}">
                <a16:creationId xmlns:a16="http://schemas.microsoft.com/office/drawing/2014/main" id="{1B32A35F-9C9A-7C7D-DE93-B55FFF07D66E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98299DF-E702-8750-30F5-798D7C96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0CE72F6-1D9D-E61E-F1EE-2861FDF76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0432" y="2459736"/>
            <a:ext cx="2843784" cy="3090672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FAE94C-C299-8167-1BD9-4FC98C04C63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233672" y="2523744"/>
            <a:ext cx="6693408" cy="3273552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94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98299DF-E702-8750-30F5-798D7C96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FAE94C-C299-8167-1BD9-4FC98C04C63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07008" y="2523744"/>
            <a:ext cx="9720072" cy="3255264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ounded Rectangle 6">
            <a:extLst>
              <a:ext uri="{FF2B5EF4-FFF2-40B4-BE49-F238E27FC236}">
                <a16:creationId xmlns:a16="http://schemas.microsoft.com/office/drawing/2014/main" id="{1B32A35F-9C9A-7C7D-DE93-B55FFF07D66E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480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7A51A8B-A15C-2A94-1E48-F9615101DF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8991" t="11245" r="3785" b="1531"/>
          <a:stretch/>
        </p:blipFill>
        <p:spPr>
          <a:xfrm>
            <a:off x="0" y="2917"/>
            <a:ext cx="12197192" cy="68550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600200"/>
            <a:ext cx="10991088" cy="3657600"/>
          </a:xfrm>
        </p:spPr>
        <p:txBody>
          <a:bodyPr anchor="ctr">
            <a:noAutofit/>
          </a:bodyPr>
          <a:lstStyle>
            <a:lvl1pPr algn="ctr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99492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4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3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4">
            <a:extLst>
              <a:ext uri="{FF2B5EF4-FFF2-40B4-BE49-F238E27FC236}">
                <a16:creationId xmlns:a16="http://schemas.microsoft.com/office/drawing/2014/main" id="{5697808D-10E0-D8A5-5D07-E176EBB8F2BB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7">
            <a:extLst>
              <a:ext uri="{FF2B5EF4-FFF2-40B4-BE49-F238E27FC236}">
                <a16:creationId xmlns:a16="http://schemas.microsoft.com/office/drawing/2014/main" id="{0234D012-F86E-04CE-78C8-2C5A6613028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1004" r="-148"/>
          <a:stretch/>
        </p:blipFill>
        <p:spPr>
          <a:xfrm rot="5400000">
            <a:off x="6378170" y="40082"/>
            <a:ext cx="1579705" cy="1600089"/>
          </a:xfrm>
          <a:prstGeom prst="rect">
            <a:avLst/>
          </a:prstGeom>
        </p:spPr>
      </p:pic>
      <p:pic>
        <p:nvPicPr>
          <p:cNvPr id="15" name="Picture 7">
            <a:extLst>
              <a:ext uri="{FF2B5EF4-FFF2-40B4-BE49-F238E27FC236}">
                <a16:creationId xmlns:a16="http://schemas.microsoft.com/office/drawing/2014/main" id="{0BC42061-F838-920E-632E-10EDE7E5539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239" r="25335" b="-1"/>
          <a:stretch/>
        </p:blipFill>
        <p:spPr>
          <a:xfrm rot="16200000">
            <a:off x="6298833" y="-161472"/>
            <a:ext cx="752715" cy="107565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58BEE67F-530E-E41D-FD19-2615180DC3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15931"/>
          <a:stretch/>
        </p:blipFill>
        <p:spPr>
          <a:xfrm>
            <a:off x="10439102" y="4145165"/>
            <a:ext cx="1780703" cy="216431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82CFCA46-5F5A-867F-B19C-4F9ED5BA15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r="46794"/>
          <a:stretch/>
        </p:blipFill>
        <p:spPr>
          <a:xfrm rot="10800000">
            <a:off x="-27806" y="2452933"/>
            <a:ext cx="1370742" cy="2632414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11E8F80C-ACB2-552E-4433-1A8A2708F1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1" b="-9728"/>
          <a:stretch/>
        </p:blipFill>
        <p:spPr>
          <a:xfrm rot="18286209">
            <a:off x="887827" y="4958926"/>
            <a:ext cx="910220" cy="10205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1DCC4A1-0DB3-3480-3A1A-78FC85FE7EC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93608" y="2441447"/>
            <a:ext cx="3063240" cy="3575303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850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ACFCA6-7ECE-9BFB-9389-6DB74C86285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21" r="21"/>
          <a:stretch/>
        </p:blipFill>
        <p:spPr>
          <a:xfrm>
            <a:off x="-5192" y="-1"/>
            <a:ext cx="12197192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3856" y="56450"/>
            <a:ext cx="9912096" cy="2743200"/>
          </a:xfrm>
        </p:spPr>
        <p:txBody>
          <a:bodyPr anchor="b">
            <a:noAutofit/>
          </a:bodyPr>
          <a:lstStyle>
            <a:lvl1pPr algn="l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5304" y="3110546"/>
            <a:ext cx="4114800" cy="2743200"/>
          </a:xfrm>
        </p:spPr>
        <p:txBody>
          <a:bodyPr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0835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563001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563001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75912" y="6563001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708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accent2">
              <a:lumMod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000" b="0" i="0" kern="1200">
          <a:solidFill>
            <a:schemeClr val="accent2">
              <a:lumMod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25" userDrawn="1">
          <p15:clr>
            <a:srgbClr val="F26B43"/>
          </p15:clr>
        </p15:guide>
        <p15:guide id="4" pos="73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EF7BD-FE81-4B20-8DC5-0B3EB736F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106" y="3197622"/>
            <a:ext cx="10277856" cy="1655064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 Business Plan: Cristal Clear Solutions 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Business Management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Presented by: Julia Alexandra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2979F0-5334-DC8E-B3B7-D30F6D7496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624"/>
          <a:stretch>
            <a:fillRect/>
          </a:stretch>
        </p:blipFill>
        <p:spPr>
          <a:xfrm>
            <a:off x="7671816" y="2441448"/>
            <a:ext cx="3602736" cy="3575304"/>
          </a:xfrm>
          <a:prstGeom prst="rect">
            <a:avLst/>
          </a:prstGeom>
          <a:noFill/>
        </p:spPr>
      </p:pic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A85CEEB8-6E85-1EA5-F8D7-941F3AA7D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CBD12358-51D2-46B3-9BDE-DF29528B945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633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850392"/>
            <a:ext cx="3913632" cy="4800600"/>
          </a:xfrm>
          <a:noFill/>
        </p:spPr>
        <p:txBody>
          <a:bodyPr anchor="ctr">
            <a:noAutofit/>
          </a:bodyPr>
          <a:lstStyle/>
          <a:p>
            <a:r>
              <a:rPr lang="en-US" dirty="0"/>
              <a:t>Overview of Business Idea.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A8735-F1DC-1DE6-0A38-429B2F66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5120" y="1773936"/>
            <a:ext cx="4050792" cy="2953512"/>
          </a:xfrm>
          <a:noFill/>
        </p:spPr>
        <p:txBody>
          <a:bodyPr>
            <a:noAutofit/>
          </a:bodyPr>
          <a:lstStyle/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err="1"/>
              <a:t>Remediation.The</a:t>
            </a:r>
            <a:r>
              <a:rPr lang="en-US" dirty="0"/>
              <a:t> Problem: The £72bn UK market is flooded with "men with a van" who lack certification.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eco: "Green-Decon" technology using </a:t>
            </a:r>
            <a:r>
              <a:rPr lang="en-US" dirty="0" err="1"/>
              <a:t>OmniLyte</a:t>
            </a:r>
            <a:r>
              <a:rPr lang="en-US" dirty="0"/>
              <a:t> ECA Water (Non-toxic, 80x more powerful than bleach)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.Legal Format: Private Limited Company (LTD).Structure: Founder-led with a specialized Bio-Response Team.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Service: Specialist Decontamination &amp; Biohazard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A7FF5-11CA-8F71-5951-B1099396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507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  <a:noFill/>
        </p:spPr>
        <p:txBody>
          <a:bodyPr anchor="b">
            <a:noAutofit/>
          </a:bodyPr>
          <a:lstStyle/>
          <a:p>
            <a:r>
              <a:rPr lang="en-US" dirty="0"/>
              <a:t>External Factors ( PESTLE Highlights)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313432"/>
            <a:ext cx="6327648" cy="3218688"/>
          </a:xfrm>
          <a:noFill/>
        </p:spPr>
        <p:txBody>
          <a:bodyPr>
            <a:noAutofit/>
          </a:bodyPr>
          <a:lstStyle/>
          <a:p>
            <a:r>
              <a:rPr lang="en-GB" dirty="0"/>
              <a:t>Economic: Move to recession-proof B2B contracts (Medical/Legal) over luxury B2C services.</a:t>
            </a:r>
          </a:p>
          <a:p>
            <a:endParaRPr lang="en-GB" dirty="0"/>
          </a:p>
          <a:p>
            <a:r>
              <a:rPr lang="en-GB" dirty="0"/>
              <a:t>Technological: Shift to on-site chemical generation (ECA Water) to reduce supply chain costs and carbon footprint.</a:t>
            </a:r>
          </a:p>
          <a:p>
            <a:endParaRPr lang="en-GB" dirty="0"/>
          </a:p>
          <a:p>
            <a:r>
              <a:rPr lang="en-GB" dirty="0"/>
              <a:t>Legal: Tightening 2026 CQC and HSE Biohazard regulations make our certifications a barrier to entry for competitors.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B9109-9E17-1A7A-3A9A-0F1C07BF3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41779" y="-1512002"/>
            <a:ext cx="7004304" cy="3566160"/>
          </a:xfrm>
          <a:noFill/>
        </p:spPr>
        <p:txBody>
          <a:bodyPr>
            <a:noAutofit/>
          </a:bodyPr>
          <a:lstStyle/>
          <a:p>
            <a:r>
              <a:rPr lang="en-US" dirty="0"/>
              <a:t>Major Marketing Strategies.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446868-83F0-CEEF-5E60-6D55C93B52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37606" y="2551987"/>
            <a:ext cx="7004303" cy="1161288"/>
          </a:xfrm>
          <a:noFill/>
        </p:spPr>
        <p:txBody>
          <a:bodyPr>
            <a:noAutofit/>
          </a:bodyPr>
          <a:lstStyle/>
          <a:p>
            <a:r>
              <a:rPr lang="en-GB" sz="2400" dirty="0"/>
              <a:t>Strategy 1: Consultative B2B Selling: Using the "Cost of Inaction" model to win medical and estate contracts.</a:t>
            </a:r>
          </a:p>
          <a:p>
            <a:endParaRPr lang="en-GB" sz="2400" dirty="0"/>
          </a:p>
          <a:p>
            <a:r>
              <a:rPr lang="en-GB" sz="2400" dirty="0"/>
              <a:t>Strategy 2: The "Green-Decon" Branding: Positioned as the UK’s first carbon-neutral biohazard specialists to hit client ESG targets.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71737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  <a:noFill/>
        </p:spPr>
        <p:txBody>
          <a:bodyPr>
            <a:noAutofit/>
          </a:bodyPr>
          <a:lstStyle/>
          <a:p>
            <a:r>
              <a:rPr lang="en-US" dirty="0"/>
              <a:t>Funding Allocation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E640F-7F5A-BDB7-205D-765FA80B6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276856"/>
            <a:ext cx="6327648" cy="3090672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/>
              <a:t>Total Required: £30,000          </a:t>
            </a:r>
            <a:r>
              <a:rPr lang="en-GB" dirty="0"/>
              <a:t> (Investment Loan)</a:t>
            </a:r>
          </a:p>
          <a:p>
            <a:r>
              <a:rPr lang="en-GB" u="sng" dirty="0"/>
              <a:t>Allocation:</a:t>
            </a:r>
          </a:p>
          <a:p>
            <a:r>
              <a:rPr lang="en-GB" dirty="0"/>
              <a:t>Specialist Equipment (</a:t>
            </a:r>
            <a:r>
              <a:rPr lang="en-GB" dirty="0" err="1"/>
              <a:t>Foggers</a:t>
            </a:r>
            <a:r>
              <a:rPr lang="en-GB" dirty="0"/>
              <a:t>/ECA): £12,000Advanced </a:t>
            </a:r>
          </a:p>
          <a:p>
            <a:r>
              <a:rPr lang="en-GB" dirty="0"/>
              <a:t>Biohazard Training: £3,500</a:t>
            </a:r>
          </a:p>
          <a:p>
            <a:r>
              <a:rPr lang="en-GB" dirty="0"/>
              <a:t>Marketing &amp; Tendering: £4,500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93736AF-0027-E734-82A8-010D7129D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9609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034E89-1952-5288-08A0-70A4A73BE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600200"/>
            <a:ext cx="10991088" cy="3657600"/>
          </a:xfrm>
          <a:noFill/>
        </p:spPr>
        <p:txBody>
          <a:bodyPr anchor="ctr">
            <a:noAutofit/>
          </a:bodyPr>
          <a:lstStyle/>
          <a:p>
            <a:r>
              <a:rPr lang="en-US" dirty="0"/>
              <a:t>Cristal Clear Solutions LTD.</a:t>
            </a:r>
            <a:br>
              <a:rPr lang="en-US" dirty="0"/>
            </a:br>
            <a:r>
              <a:rPr lang="en-US" sz="3200" dirty="0">
                <a:latin typeface="+mn-lt"/>
              </a:rPr>
              <a:t>Sustainable shine, </a:t>
            </a:r>
            <a:r>
              <a:rPr lang="en-US" sz="3200" dirty="0" err="1">
                <a:latin typeface="+mn-lt"/>
              </a:rPr>
              <a:t>cristal</a:t>
            </a:r>
            <a:r>
              <a:rPr lang="en-US" sz="3200" dirty="0">
                <a:latin typeface="+mn-lt"/>
              </a:rPr>
              <a:t> clear every time .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58085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2A0D7AA-8A21-B977-56ED-94406F299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3856" y="56450"/>
            <a:ext cx="9912096" cy="2743200"/>
          </a:xfrm>
          <a:noFill/>
        </p:spPr>
        <p:txBody>
          <a:bodyPr anchor="b">
            <a:noAutofit/>
          </a:bodyPr>
          <a:lstStyle/>
          <a:p>
            <a:r>
              <a:rPr lang="en-US" dirty="0"/>
              <a:t>Thank you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0A6B8-78EB-52CA-3D46-A46FC880D3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5304" y="3110546"/>
            <a:ext cx="4114800" cy="2743200"/>
          </a:xfrm>
          <a:noFill/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/>
              <a:t>Julia Aleksandra Walkowicz.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5161665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Blue spheres">
      <a:dk1>
        <a:srgbClr val="000000"/>
      </a:dk1>
      <a:lt1>
        <a:srgbClr val="FFFFFF"/>
      </a:lt1>
      <a:dk2>
        <a:srgbClr val="E3E7ED"/>
      </a:dk2>
      <a:lt2>
        <a:srgbClr val="E8E8E8"/>
      </a:lt2>
      <a:accent1>
        <a:srgbClr val="7673F7"/>
      </a:accent1>
      <a:accent2>
        <a:srgbClr val="B8C2FD"/>
      </a:accent2>
      <a:accent3>
        <a:srgbClr val="DFE3FC"/>
      </a:accent3>
      <a:accent4>
        <a:srgbClr val="55B3FD"/>
      </a:accent4>
      <a:accent5>
        <a:srgbClr val="99F7F7"/>
      </a:accent5>
      <a:accent6>
        <a:srgbClr val="FEE43F"/>
      </a:accent6>
      <a:hlink>
        <a:srgbClr val="467886"/>
      </a:hlink>
      <a:folHlink>
        <a:srgbClr val="96607D"/>
      </a:folHlink>
    </a:clrScheme>
    <a:fontScheme name="Custom 23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4076243_win32_CP_V3" id="{81AB0711-29F9-49D0-8A73-16AF25FD4C08}" vid="{D5AD44AB-53B9-4654-A4F8-1821A28F27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EA9B47F-3DD8-4645-81DC-B88780643C07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67F3CB5-3475-4129-AB60-D0C937DE91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0C07E3D-60A7-4F4E-8208-D9CCD01982C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Blue spheres presentation</Template>
  <TotalTime>0</TotalTime>
  <Words>269</Words>
  <Application>Microsoft Office PowerPoint</Application>
  <PresentationFormat>Widescreen</PresentationFormat>
  <Paragraphs>31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Arial</vt:lpstr>
      <vt:lpstr>Calibri</vt:lpstr>
      <vt:lpstr>Custom</vt:lpstr>
      <vt:lpstr> Business Plan: Cristal Clear Solutions    Business Management      Presented by: Julia Alexandra</vt:lpstr>
      <vt:lpstr>Overview of Business Idea.</vt:lpstr>
      <vt:lpstr>External Factors ( PESTLE Highlights)</vt:lpstr>
      <vt:lpstr>Major Marketing Strategies.</vt:lpstr>
      <vt:lpstr>Funding Allocation </vt:lpstr>
      <vt:lpstr>Cristal Clear Solutions LTD. Sustainable shine, cristal clear every time .   Any Questions?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Julia Aleksandra Walkowicz (2435487)</dc:creator>
  <cp:lastModifiedBy>Julia Aleksandra Walkowicz (2435487)</cp:lastModifiedBy>
  <cp:revision>3</cp:revision>
  <dcterms:created xsi:type="dcterms:W3CDTF">2026-03-13T01:25:16Z</dcterms:created>
  <dcterms:modified xsi:type="dcterms:W3CDTF">2026-03-13T02:51:27Z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