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26"/>
  </p:notesMasterIdLst>
  <p:sldIdLst>
    <p:sldId id="474" r:id="rId5"/>
    <p:sldId id="258" r:id="rId6"/>
    <p:sldId id="260" r:id="rId7"/>
    <p:sldId id="475" r:id="rId8"/>
    <p:sldId id="498" r:id="rId9"/>
    <p:sldId id="507" r:id="rId10"/>
    <p:sldId id="1954" r:id="rId11"/>
    <p:sldId id="513" r:id="rId12"/>
    <p:sldId id="517" r:id="rId13"/>
    <p:sldId id="1960" r:id="rId14"/>
    <p:sldId id="1959" r:id="rId15"/>
    <p:sldId id="1967" r:id="rId16"/>
    <p:sldId id="325" r:id="rId17"/>
    <p:sldId id="262" r:id="rId18"/>
    <p:sldId id="519" r:id="rId19"/>
    <p:sldId id="520" r:id="rId20"/>
    <p:sldId id="328" r:id="rId21"/>
    <p:sldId id="297" r:id="rId22"/>
    <p:sldId id="307" r:id="rId23"/>
    <p:sldId id="1922" r:id="rId24"/>
    <p:sldId id="265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7509" autoAdjust="0"/>
    <p:restoredTop sz="94660"/>
  </p:normalViewPr>
  <p:slideViewPr>
    <p:cSldViewPr snapToGrid="0">
      <p:cViewPr varScale="1">
        <p:scale>
          <a:sx n="75" d="100"/>
          <a:sy n="75" d="100"/>
        </p:scale>
        <p:origin x="45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11/24/25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03987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8172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393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5" r:id="rId12"/>
    <p:sldLayoutId id="21474839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3.m4a"/><Relationship Id="rId7" Type="http://schemas.openxmlformats.org/officeDocument/2006/relationships/image" Target="../media/image14.emf"/><Relationship Id="rId12" Type="http://schemas.openxmlformats.org/officeDocument/2006/relationships/image" Target="../media/image1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3.jpeg"/><Relationship Id="rId11" Type="http://schemas.openxmlformats.org/officeDocument/2006/relationships/image" Target="../media/image18.svg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17.png"/><Relationship Id="rId4" Type="http://schemas.openxmlformats.org/officeDocument/2006/relationships/audio" Target="../media/media3.m4a"/><Relationship Id="rId9" Type="http://schemas.openxmlformats.org/officeDocument/2006/relationships/image" Target="../media/image1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microsoft.com/office/2007/relationships/media" Target="../media/media10.m4a"/><Relationship Id="rId3" Type="http://schemas.microsoft.com/office/2007/relationships/media" Target="../media/media5.m4a"/><Relationship Id="rId7" Type="http://schemas.microsoft.com/office/2007/relationships/media" Target="../media/media7.m4a"/><Relationship Id="rId12" Type="http://schemas.openxmlformats.org/officeDocument/2006/relationships/audio" Target="../media/media9.m4a"/><Relationship Id="rId17" Type="http://schemas.openxmlformats.org/officeDocument/2006/relationships/image" Target="../media/image11.png"/><Relationship Id="rId2" Type="http://schemas.openxmlformats.org/officeDocument/2006/relationships/audio" Target="../media/media4.m4a"/><Relationship Id="rId16" Type="http://schemas.openxmlformats.org/officeDocument/2006/relationships/image" Target="../media/image14.emf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microsoft.com/office/2007/relationships/media" Target="../media/media9.m4a"/><Relationship Id="rId5" Type="http://schemas.microsoft.com/office/2007/relationships/media" Target="../media/media6.m4a"/><Relationship Id="rId15" Type="http://schemas.openxmlformats.org/officeDocument/2006/relationships/slideLayout" Target="../slideLayouts/slideLayout6.xml"/><Relationship Id="rId10" Type="http://schemas.openxmlformats.org/officeDocument/2006/relationships/audio" Target="../media/media8.m4a"/><Relationship Id="rId4" Type="http://schemas.openxmlformats.org/officeDocument/2006/relationships/audio" Target="../media/media5.m4a"/><Relationship Id="rId9" Type="http://schemas.microsoft.com/office/2007/relationships/media" Target="../media/media8.m4a"/><Relationship Id="rId14" Type="http://schemas.openxmlformats.org/officeDocument/2006/relationships/audio" Target="../media/media10.m4a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29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hyperlink" Target="https://foto.wuestenigel.com/oatmeal-porridge-with-nuts-and-dried-fruits-and-a-glass-of-water-breakfast-during-the-diet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8.jpeg"/><Relationship Id="rId5" Type="http://schemas.openxmlformats.org/officeDocument/2006/relationships/image" Target="../media/image23.png"/><Relationship Id="rId10" Type="http://schemas.openxmlformats.org/officeDocument/2006/relationships/image" Target="../media/image27.png"/><Relationship Id="rId4" Type="http://schemas.openxmlformats.org/officeDocument/2006/relationships/image" Target="../media/image22.png"/><Relationship Id="rId9" Type="http://schemas.openxmlformats.org/officeDocument/2006/relationships/hyperlink" Target="http://ipkitten.blogspot.co.uk/2009/10/charity-chips-and-dodgy-patent-claims.html" TargetMode="External"/><Relationship Id="rId14" Type="http://schemas.openxmlformats.org/officeDocument/2006/relationships/hyperlink" Target="http://foodandspice.blogspot.com/2015/04/thai-style-coconut-and-roasted-carrot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line-stopwatch.com/random-name-pickers/card-picker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wmf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8.png"/><Relationship Id="rId5" Type="http://schemas.openxmlformats.org/officeDocument/2006/relationships/hyperlink" Target="https://www.youtube.com/watch?v=Bd79r4QyVro" TargetMode="Externa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13.jpeg"/><Relationship Id="rId7" Type="http://schemas.openxmlformats.org/officeDocument/2006/relationships/image" Target="../media/image19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emf"/><Relationship Id="rId11" Type="http://schemas.openxmlformats.org/officeDocument/2006/relationships/image" Target="../media/image45.emf"/><Relationship Id="rId5" Type="http://schemas.openxmlformats.org/officeDocument/2006/relationships/image" Target="../media/image40.png"/><Relationship Id="rId10" Type="http://schemas.openxmlformats.org/officeDocument/2006/relationships/image" Target="../media/image44.jpeg"/><Relationship Id="rId4" Type="http://schemas.openxmlformats.org/officeDocument/2006/relationships/image" Target="../media/image39.png"/><Relationship Id="rId9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6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25ain 2025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 </a:t>
            </a:r>
            <a:r>
              <a:rPr lang="en-US" sz="4800" b="1" dirty="0" err="1">
                <a:solidFill>
                  <a:schemeClr val="bg1"/>
                </a:solidFill>
                <a:cs typeface="Calibri"/>
              </a:rPr>
              <a:t>eto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2025-26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B2C00E5E-F0E2-A16F-99DF-946B93EA7821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Adolygu’r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Gwnes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Revising the past tense (I went, I made/did…)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Cyflwyno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Ces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a Des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(Introducing I had, I came)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612209" y="2070699"/>
            <a:ext cx="3437872" cy="2930211"/>
          </a:xfrm>
          <a:prstGeom prst="wedgeRoundRectCallout">
            <a:avLst>
              <a:gd name="adj1" fmla="val -71507"/>
              <a:gd name="adj2" fmla="val 3752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parhau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continue to practise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212223"/>
            <a:ext cx="11429206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Segoe Print" panose="02000800000000000000" pitchFamily="2" charset="0"/>
              </a:rPr>
              <a:t>Berfau’r</a:t>
            </a:r>
            <a:r>
              <a:rPr lang="en-US" sz="5500" b="1" cap="none" dirty="0">
                <a:latin typeface="Segoe Print" panose="02000800000000000000" pitchFamily="2" charset="0"/>
              </a:rPr>
              <a:t> </a:t>
            </a:r>
            <a:r>
              <a:rPr lang="en-US" sz="5500" b="1" cap="none" dirty="0" err="1">
                <a:latin typeface="Segoe Print" panose="02000800000000000000" pitchFamily="2" charset="0"/>
              </a:rPr>
              <a:t>Gorffennol</a:t>
            </a:r>
            <a:endParaRPr lang="en-US" sz="5500" b="1" cap="none" dirty="0">
              <a:latin typeface="Segoe Print" panose="02000800000000000000" pitchFamily="2" charset="0"/>
            </a:endParaRPr>
          </a:p>
          <a:p>
            <a:r>
              <a:rPr lang="en-US" sz="3200" b="1" cap="none" dirty="0">
                <a:latin typeface="Segoe Print" panose="02000800000000000000" pitchFamily="2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608868" y="4042940"/>
            <a:ext cx="2813177" cy="2594934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pic>
        <p:nvPicPr>
          <p:cNvPr id="4" name="Picture 3" descr="A group of blue rectangular boxes with black text&#10;&#10;AI-generated content may be incorrect.">
            <a:extLst>
              <a:ext uri="{FF2B5EF4-FFF2-40B4-BE49-F238E27FC236}">
                <a16:creationId xmlns:a16="http://schemas.microsoft.com/office/drawing/2014/main" id="{10C3982F-A0A8-E065-C261-6F55F93CC7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2"/>
            <a:ext cx="7085891" cy="3499473"/>
          </a:xfrm>
          <a:prstGeom prst="rect">
            <a:avLst/>
          </a:prstGeom>
        </p:spPr>
      </p:pic>
      <p:pic>
        <p:nvPicPr>
          <p:cNvPr id="7" name="Picture 6" descr="A green and black text&#10;&#10;AI-generated content may be incorrect.">
            <a:extLst>
              <a:ext uri="{FF2B5EF4-FFF2-40B4-BE49-F238E27FC236}">
                <a16:creationId xmlns:a16="http://schemas.microsoft.com/office/drawing/2014/main" id="{254BAE0E-7C31-65B5-B6BE-7E36561D38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235" y="3358527"/>
            <a:ext cx="7600765" cy="3499473"/>
          </a:xfrm>
          <a:prstGeom prst="rect">
            <a:avLst/>
          </a:prstGeom>
        </p:spPr>
      </p:pic>
      <p:pic>
        <p:nvPicPr>
          <p:cNvPr id="9" name="Picture 8" descr="A blue and red sign&#10;&#10;AI-generated content may be incorrect.">
            <a:extLst>
              <a:ext uri="{FF2B5EF4-FFF2-40B4-BE49-F238E27FC236}">
                <a16:creationId xmlns:a16="http://schemas.microsoft.com/office/drawing/2014/main" id="{15AB457F-AC64-E249-28CA-959233DF65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0" y="-71805"/>
            <a:ext cx="5029200" cy="116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30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C9667-1A22-2148-AEEF-9DE0109064D0}"/>
              </a:ext>
            </a:extLst>
          </p:cNvPr>
          <p:cNvSpPr>
            <a:spLocks noGrp="1"/>
          </p:cNvSpPr>
          <p:nvPr/>
        </p:nvSpPr>
        <p:spPr>
          <a:xfrm>
            <a:off x="345297" y="282488"/>
            <a:ext cx="11023600" cy="94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b="1">
                <a:latin typeface="Arial"/>
                <a:cs typeface="Arial"/>
              </a:rPr>
              <a:t>Gwrandewch yn ofalus a llenwch y bylchau:</a:t>
            </a:r>
            <a:endParaRPr lang="en-US">
              <a:latin typeface="Calibri Light" panose="020F0302020204030204"/>
              <a:ea typeface="Calibri Light" panose="020F0302020204030204"/>
              <a:cs typeface="Calibri Light" panose="020F0302020204030204"/>
            </a:endParaRPr>
          </a:p>
          <a:p>
            <a:endParaRPr lang="cy-GB" sz="3100" i="1">
              <a:latin typeface="Arial"/>
              <a:cs typeface="Arial"/>
            </a:endParaRPr>
          </a:p>
          <a:p>
            <a:r>
              <a:rPr lang="cy-GB" sz="3100" i="1" err="1">
                <a:latin typeface="Arial"/>
                <a:cs typeface="Arial"/>
              </a:rPr>
              <a:t>Listen</a:t>
            </a:r>
            <a:r>
              <a:rPr lang="cy-GB" sz="3100" i="1">
                <a:latin typeface="Arial"/>
                <a:cs typeface="Arial"/>
              </a:rPr>
              <a:t> </a:t>
            </a:r>
            <a:r>
              <a:rPr lang="cy-GB" sz="3100" i="1" err="1">
                <a:latin typeface="Arial"/>
                <a:cs typeface="Arial"/>
              </a:rPr>
              <a:t>carefully</a:t>
            </a:r>
            <a:r>
              <a:rPr lang="cy-GB" sz="3100" i="1">
                <a:latin typeface="Arial"/>
                <a:cs typeface="Arial"/>
              </a:rPr>
              <a:t> </a:t>
            </a:r>
            <a:r>
              <a:rPr lang="cy-GB" sz="3100" i="1" err="1">
                <a:latin typeface="Arial"/>
                <a:cs typeface="Arial"/>
              </a:rPr>
              <a:t>and</a:t>
            </a:r>
            <a:r>
              <a:rPr lang="cy-GB" sz="3100" i="1">
                <a:latin typeface="Arial"/>
                <a:cs typeface="Arial"/>
              </a:rPr>
              <a:t> </a:t>
            </a:r>
            <a:r>
              <a:rPr lang="cy-GB" sz="3100" i="1" err="1">
                <a:latin typeface="Arial"/>
                <a:cs typeface="Arial"/>
              </a:rPr>
              <a:t>fill</a:t>
            </a:r>
            <a:r>
              <a:rPr lang="cy-GB" sz="3100" i="1">
                <a:latin typeface="Arial"/>
                <a:cs typeface="Arial"/>
              </a:rPr>
              <a:t> </a:t>
            </a:r>
            <a:r>
              <a:rPr lang="cy-GB" sz="3100" i="1" err="1">
                <a:latin typeface="Arial"/>
                <a:cs typeface="Arial"/>
              </a:rPr>
              <a:t>in</a:t>
            </a:r>
            <a:r>
              <a:rPr lang="cy-GB" sz="3100" i="1">
                <a:latin typeface="Arial"/>
                <a:cs typeface="Arial"/>
              </a:rPr>
              <a:t> the </a:t>
            </a:r>
            <a:r>
              <a:rPr lang="cy-GB" sz="3100" i="1" err="1">
                <a:latin typeface="Arial"/>
                <a:cs typeface="Arial"/>
              </a:rPr>
              <a:t>gaps</a:t>
            </a:r>
            <a:r>
              <a:rPr lang="cy-GB" sz="3100" i="1">
                <a:latin typeface="Arial"/>
                <a:cs typeface="Arial"/>
              </a:rPr>
              <a:t>:</a:t>
            </a:r>
            <a:endParaRPr lang="cy-GB" sz="3100" i="1">
              <a:latin typeface="Arial"/>
              <a:ea typeface="Calibri Light" panose="020F0302020204030204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C2504-FAAA-4ECD-03F6-D87EC3EE2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27746" y="159843"/>
            <a:ext cx="1285875" cy="119062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1B46E66-30E7-C447-64DD-D3DF39C61516}"/>
              </a:ext>
            </a:extLst>
          </p:cNvPr>
          <p:cNvGraphicFramePr>
            <a:graphicFrameLocks noGrp="1"/>
          </p:cNvGraphicFramePr>
          <p:nvPr/>
        </p:nvGraphicFramePr>
        <p:xfrm>
          <a:off x="1274069" y="1850702"/>
          <a:ext cx="9643855" cy="3931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99165">
                  <a:extLst>
                    <a:ext uri="{9D8B030D-6E8A-4147-A177-3AD203B41FA5}">
                      <a16:colId xmlns:a16="http://schemas.microsoft.com/office/drawing/2014/main" val="2264247214"/>
                    </a:ext>
                  </a:extLst>
                </a:gridCol>
                <a:gridCol w="8044690">
                  <a:extLst>
                    <a:ext uri="{9D8B030D-6E8A-4147-A177-3AD203B41FA5}">
                      <a16:colId xmlns:a16="http://schemas.microsoft.com/office/drawing/2014/main" val="2498934911"/>
                    </a:ext>
                  </a:extLst>
                </a:gridCol>
              </a:tblGrid>
              <a:tr h="133350">
                <a:tc>
                  <a:txBody>
                    <a:bodyPr/>
                    <a:lstStyle/>
                    <a:p>
                      <a:pPr fontAlgn="base"/>
                      <a:r>
                        <a:rPr lang="cy-GB" sz="2400" b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Athrawes:</a:t>
                      </a:r>
                      <a:endParaRPr lang="cy-GB" b="1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Beth ________ ti ddoe, Gwen?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84372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Gwen: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 y bore, ________ i gacen gyda Mam ac yn y prynhawn gwnes i _______________.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41391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Athrawes: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Da iawn ti! _______ ti ddarllen neithiwr hefyd?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67566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Gwen: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_______, wnes i ______ darllen neithiwr. _______ i ddim byd – dim ond ymlacio a bwyta cacen!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384426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Athrawes: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 wel, dim ots! Mae dy waith cartref </a:t>
                      </a:r>
                      <a:r>
                        <a:rPr lang="cy-GB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di'n</a:t>
                      </a:r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dda iawn!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271040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Gwen: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Diolch, Miss!</a:t>
                      </a: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03017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fontAlgn="base"/>
                      <a:r>
                        <a:rPr lang="cy-GB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Athrawes:</a:t>
                      </a:r>
                      <a:endParaRPr lang="cy-GB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Croeso! Dal ati!</a:t>
                      </a:r>
                      <a:endParaRPr lang="cy-GB" sz="2400" b="1" err="1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3774465"/>
                  </a:ext>
                </a:extLst>
              </a:tr>
            </a:tbl>
          </a:graphicData>
        </a:graphic>
      </p:graphicFrame>
      <p:pic>
        <p:nvPicPr>
          <p:cNvPr id="4" name="Clip 2 Darlith 9.m4a">
            <a:hlinkClick r:id="" action="ppaction://media"/>
            <a:extLst>
              <a:ext uri="{FF2B5EF4-FFF2-40B4-BE49-F238E27FC236}">
                <a16:creationId xmlns:a16="http://schemas.microsoft.com/office/drawing/2014/main" id="{D54D8EE6-21C3-3FE5-ACE9-D8CBC04F2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16800" y="7551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86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911890" y="889845"/>
            <a:ext cx="2045753" cy="5222392"/>
          </a:xfrm>
          <a:prstGeom prst="rect">
            <a:avLst/>
          </a:prstGeom>
          <a:solidFill>
            <a:srgbClr val="FDFFB9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nhw</a:t>
            </a: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249389" y="917759"/>
            <a:ext cx="2692825" cy="4986622"/>
          </a:xfrm>
          <a:prstGeom prst="rect">
            <a:avLst/>
          </a:prstGeom>
          <a:solidFill>
            <a:srgbClr val="F5FF41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281549" y="961561"/>
            <a:ext cx="3491204" cy="4934877"/>
          </a:xfrm>
          <a:prstGeom prst="rect">
            <a:avLst/>
          </a:prstGeom>
          <a:solidFill>
            <a:srgbClr val="D3DC34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592320" y="889180"/>
            <a:ext cx="2337499" cy="5190332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‘Cael’ (‘to have’)</a:t>
            </a:r>
          </a:p>
        </p:txBody>
      </p:sp>
    </p:spTree>
    <p:extLst>
      <p:ext uri="{BB962C8B-B14F-4D97-AF65-F5344CB8AC3E}">
        <p14:creationId xmlns:p14="http://schemas.microsoft.com/office/powerpoint/2010/main" val="175626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84F04768-897E-474F-9096-3AFF4D381D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t="1" r="4157" b="58272"/>
          <a:stretch/>
        </p:blipFill>
        <p:spPr>
          <a:xfrm>
            <a:off x="177662" y="171923"/>
            <a:ext cx="5842141" cy="2888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3CC43-BEFD-1A69-DF9E-23BFBDBEFA61}"/>
              </a:ext>
            </a:extLst>
          </p:cNvPr>
          <p:cNvSpPr txBox="1">
            <a:spLocks/>
          </p:cNvSpPr>
          <p:nvPr/>
        </p:nvSpPr>
        <p:spPr>
          <a:xfrm>
            <a:off x="584062" y="3437467"/>
            <a:ext cx="6697272" cy="2694783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A </a:t>
            </a:r>
            <a:r>
              <a:rPr lang="en-GB" sz="2200" dirty="0" err="1">
                <a:solidFill>
                  <a:srgbClr val="FF0000"/>
                </a:solidFill>
              </a:rPr>
              <a:t>treiglad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dirty="0" err="1">
                <a:solidFill>
                  <a:srgbClr val="FF0000"/>
                </a:solidFill>
              </a:rPr>
              <a:t>meddal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i="1" dirty="0"/>
              <a:t>is used at the beginning of a question.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A </a:t>
            </a:r>
            <a:r>
              <a:rPr lang="en-GB" sz="2200" i="1" dirty="0" err="1">
                <a:solidFill>
                  <a:srgbClr val="0070C0"/>
                </a:solidFill>
              </a:rPr>
              <a:t>treiglad</a:t>
            </a:r>
            <a:r>
              <a:rPr lang="en-GB" sz="2200" i="1" dirty="0">
                <a:solidFill>
                  <a:srgbClr val="0070C0"/>
                </a:solidFill>
              </a:rPr>
              <a:t> </a:t>
            </a:r>
            <a:r>
              <a:rPr lang="en-GB" sz="2200" i="1" dirty="0" err="1">
                <a:solidFill>
                  <a:srgbClr val="0070C0"/>
                </a:solidFill>
              </a:rPr>
              <a:t>llaes</a:t>
            </a:r>
            <a:r>
              <a:rPr lang="en-GB" sz="2200" i="1" dirty="0">
                <a:solidFill>
                  <a:srgbClr val="0070C0"/>
                </a:solidFill>
              </a:rPr>
              <a:t> </a:t>
            </a:r>
            <a:r>
              <a:rPr lang="en-GB" sz="2200" i="1" dirty="0"/>
              <a:t>is used for the negative e.g.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200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   </a:t>
            </a:r>
            <a:r>
              <a:rPr lang="en-GB" sz="2200" b="1" dirty="0" err="1"/>
              <a:t>Ces</a:t>
            </a:r>
            <a:r>
              <a:rPr lang="en-GB" sz="2200" b="1" dirty="0"/>
              <a:t>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ginio</a:t>
            </a:r>
            <a:r>
              <a:rPr lang="en-GB" sz="2200" dirty="0"/>
              <a:t>		 </a:t>
            </a:r>
            <a:r>
              <a:rPr lang="en-GB" sz="2200" i="1" dirty="0"/>
              <a:t>I had dinner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   </a:t>
            </a:r>
            <a:r>
              <a:rPr lang="en-GB" sz="2200" b="1" dirty="0" err="1">
                <a:solidFill>
                  <a:srgbClr val="FF0000"/>
                </a:solidFill>
              </a:rPr>
              <a:t>G</a:t>
            </a:r>
            <a:r>
              <a:rPr lang="en-GB" sz="2200" b="1" dirty="0" err="1"/>
              <a:t>es</a:t>
            </a:r>
            <a:r>
              <a:rPr lang="en-GB" sz="2200" b="1" dirty="0"/>
              <a:t>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ginio</a:t>
            </a:r>
            <a:r>
              <a:rPr lang="en-GB" sz="2200" b="1" dirty="0"/>
              <a:t>? </a:t>
            </a:r>
            <a:r>
              <a:rPr lang="en-GB" sz="2200" dirty="0"/>
              <a:t>		</a:t>
            </a:r>
            <a:r>
              <a:rPr lang="en-GB" sz="2200" i="1" dirty="0"/>
              <a:t>Did I have dinner?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   </a:t>
            </a:r>
            <a:r>
              <a:rPr lang="en-GB" sz="2200" b="1" dirty="0">
                <a:solidFill>
                  <a:srgbClr val="0070C0"/>
                </a:solidFill>
              </a:rPr>
              <a:t>Ch</a:t>
            </a:r>
            <a:r>
              <a:rPr lang="en-GB" sz="2200" b="1" dirty="0"/>
              <a:t>es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ddim</a:t>
            </a:r>
            <a:r>
              <a:rPr lang="en-GB" sz="2200" b="1" dirty="0"/>
              <a:t> </a:t>
            </a:r>
            <a:r>
              <a:rPr lang="en-GB" sz="2200" b="1" dirty="0" err="1"/>
              <a:t>cinio</a:t>
            </a:r>
            <a:r>
              <a:rPr lang="en-GB" sz="2200" dirty="0"/>
              <a:t>	</a:t>
            </a:r>
            <a:r>
              <a:rPr lang="en-GB" sz="2200" i="1" dirty="0"/>
              <a:t>I did not have lunch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1A3FF01-9C25-3574-2A41-9EB908361A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t="46321" r="4157" b="37485"/>
          <a:stretch>
            <a:fillRect/>
          </a:stretch>
        </p:blipFill>
        <p:spPr>
          <a:xfrm>
            <a:off x="6172199" y="105245"/>
            <a:ext cx="5634321" cy="108114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5104334-49EE-B4BD-4412-78FAE432FB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916440"/>
              </p:ext>
            </p:extLst>
          </p:nvPr>
        </p:nvGraphicFramePr>
        <p:xfrm>
          <a:off x="7624686" y="2971030"/>
          <a:ext cx="3161848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3520">
                  <a:extLst>
                    <a:ext uri="{9D8B030D-6E8A-4147-A177-3AD203B41FA5}">
                      <a16:colId xmlns:a16="http://schemas.microsoft.com/office/drawing/2014/main" val="2543568299"/>
                    </a:ext>
                  </a:extLst>
                </a:gridCol>
                <a:gridCol w="1134164">
                  <a:extLst>
                    <a:ext uri="{9D8B030D-6E8A-4147-A177-3AD203B41FA5}">
                      <a16:colId xmlns:a16="http://schemas.microsoft.com/office/drawing/2014/main" val="2858374308"/>
                    </a:ext>
                  </a:extLst>
                </a:gridCol>
                <a:gridCol w="1134164">
                  <a:extLst>
                    <a:ext uri="{9D8B030D-6E8A-4147-A177-3AD203B41FA5}">
                      <a16:colId xmlns:a16="http://schemas.microsoft.com/office/drawing/2014/main" val="31107468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US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meddal</a:t>
                      </a: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llaes</a:t>
                      </a:r>
                      <a:endParaRPr lang="en-US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24676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p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ph</a:t>
                      </a:r>
                      <a:endParaRPr lang="en-US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681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th</a:t>
                      </a:r>
                      <a:endParaRPr lang="en-US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177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ch</a:t>
                      </a:r>
                      <a:endParaRPr lang="en-US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0129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9791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dd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18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06407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/>
                        <a:t>ll</a:t>
                      </a:r>
                      <a:endParaRPr lang="en-US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757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127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rh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700741"/>
                  </a:ext>
                </a:extLst>
              </a:tr>
            </a:tbl>
          </a:graphicData>
        </a:graphic>
      </p:graphicFrame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478F304F-836C-5820-92FF-04635FA7B1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t="68096" r="4157" b="8703"/>
          <a:stretch>
            <a:fillRect/>
          </a:stretch>
        </p:blipFill>
        <p:spPr>
          <a:xfrm>
            <a:off x="6172199" y="1278757"/>
            <a:ext cx="5634321" cy="154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472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BF43D4F4-3557-9A43-82DB-6062E852E9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CFBE39-BF57-0F57-5D66-C0C83A4209D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43548" y="158704"/>
            <a:ext cx="1114139" cy="11141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2A9E319-6965-C652-FE2F-6970E45A843C}"/>
              </a:ext>
            </a:extLst>
          </p:cNvPr>
          <p:cNvSpPr txBox="1">
            <a:spLocks/>
          </p:cNvSpPr>
          <p:nvPr/>
        </p:nvSpPr>
        <p:spPr>
          <a:xfrm>
            <a:off x="453061" y="1748756"/>
            <a:ext cx="7722274" cy="31213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    </a:t>
            </a:r>
            <a:r>
              <a:rPr lang="en-US" b="1" u="sng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dirty="0">
                <a:latin typeface="Arial"/>
                <a:ea typeface="+mn-lt"/>
                <a:cs typeface="+mn-lt"/>
              </a:rPr>
              <a:t>est </a:t>
            </a:r>
            <a:r>
              <a:rPr lang="en-US" err="1">
                <a:latin typeface="Arial"/>
                <a:ea typeface="+mn-lt"/>
                <a:cs typeface="+mn-lt"/>
              </a:rPr>
              <a:t>ti</a:t>
            </a:r>
            <a:r>
              <a:rPr lang="en-US" dirty="0">
                <a:latin typeface="Arial"/>
                <a:ea typeface="+mn-lt"/>
                <a:cs typeface="+mn-lt"/>
              </a:rPr>
              <a:t>                      </a:t>
            </a:r>
            <a:r>
              <a:rPr lang="en-US" b="1" u="sng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d</a:t>
            </a:r>
            <a:r>
              <a:rPr lang="en-US" dirty="0">
                <a:latin typeface="Arial"/>
                <a:ea typeface="+mn-lt"/>
                <a:cs typeface="+mn-lt"/>
              </a:rPr>
              <a:t>ost </a:t>
            </a:r>
            <a:r>
              <a:rPr lang="en-US" err="1">
                <a:latin typeface="Arial"/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err="1">
                <a:latin typeface="Arial"/>
                <a:ea typeface="+mn-lt"/>
                <a:cs typeface="+mn-lt"/>
              </a:rPr>
              <a:t>frecwast</a:t>
            </a:r>
            <a:r>
              <a:rPr lang="en-US" dirty="0">
                <a:latin typeface="Arial"/>
                <a:ea typeface="+mn-lt"/>
                <a:cs typeface="+mn-lt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err="1">
                <a:latin typeface="Arial"/>
                <a:ea typeface="+mn-lt"/>
                <a:cs typeface="+mn-lt"/>
              </a:rPr>
              <a:t>afodd</a:t>
            </a:r>
            <a:r>
              <a:rPr lang="en-US" dirty="0">
                <a:latin typeface="Arial"/>
                <a:ea typeface="+mn-lt"/>
                <a:cs typeface="+mn-lt"/>
              </a:rPr>
              <a:t> e / o           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f</a:t>
            </a:r>
            <a:r>
              <a:rPr lang="en-US" err="1">
                <a:latin typeface="Arial"/>
                <a:ea typeface="+mn-lt"/>
                <a:cs typeface="+mn-lt"/>
              </a:rPr>
              <a:t>rechdan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err="1">
                <a:latin typeface="Arial"/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err="1">
                <a:latin typeface="Arial"/>
                <a:ea typeface="+mn-lt"/>
                <a:cs typeface="+mn-lt"/>
              </a:rPr>
              <a:t>ginio</a:t>
            </a:r>
            <a:r>
              <a:rPr lang="en-US" dirty="0">
                <a:latin typeface="Arial"/>
                <a:ea typeface="+mn-lt"/>
                <a:cs typeface="+mn-lt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err="1">
                <a:latin typeface="Arial"/>
                <a:ea typeface="+mn-lt"/>
                <a:cs typeface="+mn-lt"/>
              </a:rPr>
              <a:t>afodd</a:t>
            </a:r>
            <a:r>
              <a:rPr lang="en-US" dirty="0">
                <a:latin typeface="Arial"/>
                <a:ea typeface="+mn-lt"/>
                <a:cs typeface="+mn-lt"/>
              </a:rPr>
              <a:t> hi          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</a:t>
            </a:r>
            <a:r>
              <a:rPr lang="en-US" err="1">
                <a:latin typeface="Arial"/>
                <a:ea typeface="+mn-lt"/>
                <a:cs typeface="+mn-lt"/>
              </a:rPr>
              <a:t>aten</a:t>
            </a:r>
            <a:r>
              <a:rPr lang="en-US" dirty="0">
                <a:latin typeface="Arial"/>
                <a:ea typeface="+mn-lt"/>
                <a:cs typeface="+mn-lt"/>
              </a:rPr>
              <a:t> bob </a:t>
            </a:r>
            <a:r>
              <a:rPr lang="en-US" err="1">
                <a:latin typeface="Arial"/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err="1">
                <a:latin typeface="Arial"/>
                <a:ea typeface="+mn-lt"/>
                <a:cs typeface="+mn-lt"/>
              </a:rPr>
              <a:t>swper</a:t>
            </a:r>
            <a:r>
              <a:rPr lang="en-US" dirty="0">
                <a:latin typeface="Arial"/>
                <a:ea typeface="+mn-lt"/>
                <a:cs typeface="+mn-lt"/>
              </a:rPr>
              <a:t>?</a:t>
            </a:r>
            <a:endParaRPr lang="en-US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err="1">
                <a:latin typeface="Arial"/>
                <a:ea typeface="+mn-lt"/>
                <a:cs typeface="+mn-lt"/>
              </a:rPr>
              <a:t>awson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err="1">
                <a:latin typeface="Arial"/>
                <a:ea typeface="+mn-lt"/>
                <a:cs typeface="+mn-lt"/>
              </a:rPr>
              <a:t>ni</a:t>
            </a:r>
            <a:r>
              <a:rPr lang="en-US" dirty="0">
                <a:latin typeface="Arial"/>
                <a:ea typeface="+mn-lt"/>
                <a:cs typeface="+mn-lt"/>
              </a:rPr>
              <a:t>               </a:t>
            </a:r>
            <a:r>
              <a:rPr lang="en-US" err="1">
                <a:latin typeface="Arial"/>
                <a:ea typeface="+mn-lt"/>
                <a:cs typeface="+mn-lt"/>
              </a:rPr>
              <a:t>ffrwythau</a:t>
            </a:r>
            <a:r>
              <a:rPr lang="en-US" dirty="0">
                <a:latin typeface="Arial"/>
                <a:ea typeface="+mn-lt"/>
                <a:cs typeface="+mn-lt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err="1">
                <a:latin typeface="Arial"/>
                <a:ea typeface="+mn-lt"/>
                <a:cs typeface="+mn-lt"/>
              </a:rPr>
              <a:t>awsoch</a:t>
            </a:r>
            <a:r>
              <a:rPr lang="en-US" dirty="0">
                <a:latin typeface="Arial"/>
                <a:ea typeface="+mn-lt"/>
                <a:cs typeface="+mn-lt"/>
              </a:rPr>
              <a:t> chi           salad?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G</a:t>
            </a:r>
            <a:r>
              <a:rPr lang="en-US" err="1">
                <a:latin typeface="Arial"/>
                <a:ea typeface="+mn-lt"/>
                <a:cs typeface="+mn-lt"/>
              </a:rPr>
              <a:t>awson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err="1">
                <a:latin typeface="Arial"/>
                <a:ea typeface="+mn-lt"/>
                <a:cs typeface="+mn-lt"/>
              </a:rPr>
              <a:t>nhw</a:t>
            </a:r>
            <a:r>
              <a:rPr lang="en-US" dirty="0">
                <a:latin typeface="Arial"/>
                <a:ea typeface="+mn-lt"/>
                <a:cs typeface="+mn-lt"/>
              </a:rPr>
              <a:t>           </a:t>
            </a:r>
            <a:r>
              <a:rPr lang="en-US" err="1">
                <a:latin typeface="Arial"/>
                <a:ea typeface="+mn-lt"/>
                <a:cs typeface="+mn-lt"/>
              </a:rPr>
              <a:t>sglodion</a:t>
            </a:r>
            <a:r>
              <a:rPr lang="en-US" dirty="0">
                <a:latin typeface="Arial"/>
                <a:ea typeface="+mn-lt"/>
                <a:cs typeface="+mn-lt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3200" b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18DD7-473D-F7B3-37FC-29418024CDCA}"/>
              </a:ext>
            </a:extLst>
          </p:cNvPr>
          <p:cNvSpPr txBox="1">
            <a:spLocks/>
          </p:cNvSpPr>
          <p:nvPr/>
        </p:nvSpPr>
        <p:spPr>
          <a:xfrm>
            <a:off x="1329133" y="5312361"/>
            <a:ext cx="9529171" cy="63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There is a </a:t>
            </a:r>
            <a:r>
              <a:rPr lang="en-GB" b="1" dirty="0" err="1">
                <a:latin typeface="Arial"/>
                <a:ea typeface="+mn-lt"/>
                <a:cs typeface="+mn-lt"/>
              </a:rPr>
              <a:t>treiglad</a:t>
            </a:r>
            <a:r>
              <a:rPr lang="en-GB" b="1" dirty="0">
                <a:latin typeface="Arial"/>
                <a:ea typeface="+mn-lt"/>
                <a:cs typeface="+mn-lt"/>
              </a:rPr>
              <a:t> </a:t>
            </a:r>
            <a:r>
              <a:rPr lang="en-GB" b="1" dirty="0" err="1">
                <a:latin typeface="Arial"/>
                <a:ea typeface="+mn-lt"/>
                <a:cs typeface="+mn-lt"/>
              </a:rPr>
              <a:t>meddal</a:t>
            </a:r>
            <a:r>
              <a:rPr lang="en-GB" dirty="0">
                <a:latin typeface="Arial"/>
                <a:ea typeface="+mn-lt"/>
                <a:cs typeface="+mn-lt"/>
              </a:rPr>
              <a:t> at the beginning of a question.</a:t>
            </a: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4BA51C5-66AF-313E-C796-1DCB88F065F2}"/>
              </a:ext>
            </a:extLst>
          </p:cNvPr>
          <p:cNvSpPr txBox="1">
            <a:spLocks/>
          </p:cNvSpPr>
          <p:nvPr/>
        </p:nvSpPr>
        <p:spPr>
          <a:xfrm>
            <a:off x="838200" y="-36406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latin typeface="Arial"/>
                <a:cs typeface="Arial"/>
              </a:rPr>
              <a:t>Gofyn ac Ateb Cwestiynau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17D6E7-0B1D-BC5E-E750-6D272CFBEBDF}"/>
              </a:ext>
            </a:extLst>
          </p:cNvPr>
          <p:cNvSpPr txBox="1"/>
          <p:nvPr/>
        </p:nvSpPr>
        <p:spPr>
          <a:xfrm>
            <a:off x="8870227" y="1829713"/>
            <a:ext cx="202226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B050"/>
                </a:solidFill>
                <a:latin typeface="Arial"/>
                <a:cs typeface="Arial"/>
              </a:rPr>
              <a:t>Do</a:t>
            </a: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C9942B-4E85-A9F1-CFCE-100F93A59F33}"/>
              </a:ext>
            </a:extLst>
          </p:cNvPr>
          <p:cNvSpPr txBox="1"/>
          <p:nvPr/>
        </p:nvSpPr>
        <p:spPr>
          <a:xfrm>
            <a:off x="7857269" y="3581857"/>
            <a:ext cx="202226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err="1">
                <a:solidFill>
                  <a:srgbClr val="C00000"/>
                </a:solidFill>
                <a:latin typeface="Arial"/>
                <a:cs typeface="Arial"/>
              </a:rPr>
              <a:t>Naddo</a:t>
            </a:r>
            <a:endParaRPr lang="en-US" sz="4400" b="1">
              <a:solidFill>
                <a:srgbClr val="C00000"/>
              </a:solidFill>
              <a:latin typeface="Arial"/>
              <a:cs typeface="Arial"/>
            </a:endParaRPr>
          </a:p>
          <a:p>
            <a:pPr algn="l"/>
            <a:endParaRPr lang="en-GB">
              <a:cs typeface="Calibri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BAF16476-FB4F-C871-26AD-2DF863DF96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134657" y="1567860"/>
            <a:ext cx="1297681" cy="1306807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F3D218-1A90-CAA2-EEAF-C1C6C73F331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133232" y="3314015"/>
            <a:ext cx="1302244" cy="1311369"/>
          </a:xfrm>
          <a:prstGeom prst="rect">
            <a:avLst/>
          </a:prstGeom>
        </p:spPr>
      </p:pic>
      <p:pic>
        <p:nvPicPr>
          <p:cNvPr id="2" name="Audio Recording 11 Oct 2024 at 16:22:43">
            <a:hlinkClick r:id="" action="ppaction://media"/>
            <a:extLst>
              <a:ext uri="{FF2B5EF4-FFF2-40B4-BE49-F238E27FC236}">
                <a16:creationId xmlns:a16="http://schemas.microsoft.com/office/drawing/2014/main" id="{7F0F69DE-E16C-2D79-9379-4FE19A375D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59662" y="969608"/>
            <a:ext cx="812800" cy="812800"/>
          </a:xfrm>
          <a:prstGeom prst="rect">
            <a:avLst/>
          </a:prstGeom>
        </p:spPr>
      </p:pic>
      <p:pic>
        <p:nvPicPr>
          <p:cNvPr id="5" name="Audio Recording 11 Oct 2024 at 16:22:59">
            <a:hlinkClick r:id="" action="ppaction://media"/>
            <a:extLst>
              <a:ext uri="{FF2B5EF4-FFF2-40B4-BE49-F238E27FC236}">
                <a16:creationId xmlns:a16="http://schemas.microsoft.com/office/drawing/2014/main" id="{D4BCF012-38CD-2F34-6011-AD9FDC2ED7C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972986" y="26864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58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8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FEFB080-056F-A1DE-F649-07CCC6BD8A19}"/>
              </a:ext>
            </a:extLst>
          </p:cNvPr>
          <p:cNvSpPr txBox="1">
            <a:spLocks/>
          </p:cNvSpPr>
          <p:nvPr/>
        </p:nvSpPr>
        <p:spPr>
          <a:xfrm>
            <a:off x="842763" y="86791"/>
            <a:ext cx="10515600" cy="849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>
                <a:latin typeface="Arial"/>
                <a:cs typeface="Arial"/>
              </a:rPr>
              <a:t>Y Negyddol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8CFBE39-BF57-0F57-5D66-C0C83A4209D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43548" y="158704"/>
            <a:ext cx="1114139" cy="111413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2A9E319-6965-C652-FE2F-6970E45A843C}"/>
              </a:ext>
            </a:extLst>
          </p:cNvPr>
          <p:cNvSpPr txBox="1">
            <a:spLocks/>
          </p:cNvSpPr>
          <p:nvPr/>
        </p:nvSpPr>
        <p:spPr>
          <a:xfrm>
            <a:off x="1023420" y="1342661"/>
            <a:ext cx="9994586" cy="334040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    </a:t>
            </a:r>
            <a:r>
              <a:rPr lang="en-US" b="1" u="sng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>
                <a:latin typeface="Arial"/>
                <a:ea typeface="+mn-lt"/>
                <a:cs typeface="+mn-lt"/>
              </a:rPr>
              <a:t>es </a:t>
            </a:r>
            <a:r>
              <a:rPr lang="en-US" dirty="0" err="1">
                <a:latin typeface="Arial"/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              </a:t>
            </a:r>
            <a:r>
              <a:rPr lang="en-US" dirty="0" err="1">
                <a:latin typeface="Arial"/>
                <a:ea typeface="+mn-lt"/>
                <a:cs typeface="+mn-lt"/>
              </a:rPr>
              <a:t>coffi</a:t>
            </a:r>
            <a:r>
              <a:rPr lang="en-US" dirty="0">
                <a:latin typeface="Arial"/>
                <a:ea typeface="+mn-lt"/>
                <a:cs typeface="+mn-lt"/>
              </a:rPr>
              <a:t> bore 'ma.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>
                <a:latin typeface="Arial"/>
                <a:ea typeface="+mn-lt"/>
                <a:cs typeface="+mn-lt"/>
              </a:rPr>
              <a:t>est </a:t>
            </a:r>
            <a:r>
              <a:rPr lang="en-US" dirty="0" err="1">
                <a:latin typeface="Arial"/>
                <a:ea typeface="+mn-lt"/>
                <a:cs typeface="+mn-lt"/>
              </a:rPr>
              <a:t>ti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           </a:t>
            </a:r>
            <a:r>
              <a:rPr lang="en-US" sz="1400" dirty="0">
                <a:latin typeface="Arial"/>
                <a:ea typeface="+mn-lt"/>
                <a:cs typeface="+mn-lt"/>
              </a:rPr>
              <a:t> </a:t>
            </a:r>
            <a:r>
              <a:rPr lang="en-US" dirty="0" err="1">
                <a:latin typeface="Arial"/>
                <a:ea typeface="+mn-lt"/>
                <a:cs typeface="+mn-lt"/>
              </a:rPr>
              <a:t>ffrwythau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dirty="0" err="1">
                <a:latin typeface="Arial"/>
                <a:ea typeface="+mn-lt"/>
                <a:cs typeface="+mn-lt"/>
              </a:rPr>
              <a:t>amser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dirty="0" err="1">
                <a:latin typeface="Arial"/>
                <a:ea typeface="+mn-lt"/>
                <a:cs typeface="+mn-lt"/>
              </a:rPr>
              <a:t>snac</a:t>
            </a:r>
            <a:r>
              <a:rPr lang="en-US" dirty="0">
                <a:latin typeface="Arial"/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 err="1">
                <a:latin typeface="Arial"/>
                <a:ea typeface="+mn-lt"/>
                <a:cs typeface="+mn-lt"/>
              </a:rPr>
              <a:t>afodd</a:t>
            </a:r>
            <a:r>
              <a:rPr lang="en-US" dirty="0">
                <a:latin typeface="Arial"/>
                <a:ea typeface="+mn-lt"/>
                <a:cs typeface="+mn-lt"/>
              </a:rPr>
              <a:t> e / o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  </a:t>
            </a:r>
            <a:r>
              <a:rPr lang="en-US" dirty="0" err="1">
                <a:latin typeface="Arial"/>
                <a:ea typeface="+mn-lt"/>
                <a:cs typeface="+mn-lt"/>
              </a:rPr>
              <a:t>taten</a:t>
            </a:r>
            <a:r>
              <a:rPr lang="en-US" dirty="0">
                <a:latin typeface="Arial"/>
                <a:ea typeface="+mn-lt"/>
                <a:cs typeface="+mn-lt"/>
              </a:rPr>
              <a:t> bob </a:t>
            </a:r>
            <a:r>
              <a:rPr lang="en-US" dirty="0" err="1">
                <a:latin typeface="Arial"/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dirty="0" err="1">
                <a:latin typeface="Arial"/>
                <a:ea typeface="+mn-lt"/>
                <a:cs typeface="+mn-lt"/>
              </a:rPr>
              <a:t>ginio</a:t>
            </a:r>
            <a:r>
              <a:rPr lang="en-US" dirty="0">
                <a:latin typeface="Arial"/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 err="1">
                <a:latin typeface="Arial"/>
                <a:ea typeface="+mn-lt"/>
                <a:cs typeface="+mn-lt"/>
              </a:rPr>
              <a:t>afodd</a:t>
            </a:r>
            <a:r>
              <a:rPr lang="en-US" dirty="0">
                <a:latin typeface="Arial"/>
                <a:ea typeface="+mn-lt"/>
                <a:cs typeface="+mn-lt"/>
              </a:rPr>
              <a:t> hi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      banana.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 dirty="0">
                <a:solidFill>
                  <a:srgbClr val="C0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sz="2800" dirty="0" err="1">
                <a:latin typeface="Arial"/>
                <a:ea typeface="+mn-lt"/>
                <a:cs typeface="+mn-lt"/>
              </a:rPr>
              <a:t>awson</a:t>
            </a:r>
            <a:r>
              <a:rPr lang="en-US" sz="2800" dirty="0">
                <a:latin typeface="Arial"/>
                <a:ea typeface="+mn-lt"/>
                <a:cs typeface="+mn-lt"/>
              </a:rPr>
              <a:t> </a:t>
            </a:r>
            <a:r>
              <a:rPr lang="en-US" sz="2800" dirty="0" err="1">
                <a:latin typeface="Arial"/>
                <a:ea typeface="+mn-lt"/>
                <a:cs typeface="+mn-lt"/>
              </a:rPr>
              <a:t>ni</a:t>
            </a:r>
            <a:r>
              <a:rPr lang="en-US" sz="2800" dirty="0">
                <a:latin typeface="Arial"/>
                <a:ea typeface="+mn-lt"/>
                <a:cs typeface="+mn-lt"/>
              </a:rPr>
              <a:t> </a:t>
            </a:r>
            <a:r>
              <a:rPr lang="en-US" sz="2800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sz="2800" dirty="0" err="1">
                <a:latin typeface="Arial"/>
                <a:ea typeface="+mn-lt"/>
                <a:cs typeface="+mn-lt"/>
              </a:rPr>
              <a:t>im</a:t>
            </a:r>
            <a:r>
              <a:rPr lang="en-US" sz="2800" dirty="0">
                <a:latin typeface="Arial"/>
                <a:ea typeface="+mn-lt"/>
                <a:cs typeface="+mn-lt"/>
              </a:rPr>
              <a:t>              </a:t>
            </a:r>
            <a:r>
              <a:rPr lang="en-US" sz="2800" dirty="0" err="1">
                <a:latin typeface="Arial"/>
                <a:ea typeface="+mn-lt"/>
                <a:cs typeface="+mn-lt"/>
              </a:rPr>
              <a:t>brechdanau</a:t>
            </a:r>
            <a:r>
              <a:rPr lang="en-US" sz="2800" dirty="0">
                <a:latin typeface="Arial"/>
                <a:ea typeface="+mn-lt"/>
                <a:cs typeface="+mn-lt"/>
              </a:rPr>
              <a:t> </a:t>
            </a:r>
            <a:r>
              <a:rPr lang="en-US" sz="2800" dirty="0" err="1">
                <a:latin typeface="Arial"/>
                <a:ea typeface="+mn-lt"/>
                <a:cs typeface="+mn-lt"/>
              </a:rPr>
              <a:t>ddoe</a:t>
            </a:r>
            <a:r>
              <a:rPr lang="en-US" sz="2800" dirty="0">
                <a:latin typeface="Arial"/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     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 err="1">
                <a:latin typeface="Arial"/>
                <a:ea typeface="+mn-lt"/>
                <a:cs typeface="+mn-lt"/>
              </a:rPr>
              <a:t>awsoch</a:t>
            </a:r>
            <a:r>
              <a:rPr lang="en-US" dirty="0">
                <a:latin typeface="Arial"/>
                <a:ea typeface="+mn-lt"/>
                <a:cs typeface="+mn-lt"/>
              </a:rPr>
              <a:t> chi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 </a:t>
            </a:r>
            <a:r>
              <a:rPr lang="en-US" dirty="0" err="1">
                <a:latin typeface="Arial"/>
                <a:ea typeface="+mn-lt"/>
                <a:cs typeface="+mn-lt"/>
              </a:rPr>
              <a:t>cinio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dirty="0" err="1">
                <a:latin typeface="Arial"/>
                <a:ea typeface="+mn-lt"/>
                <a:cs typeface="+mn-lt"/>
              </a:rPr>
              <a:t>ysgol</a:t>
            </a:r>
            <a:r>
              <a:rPr lang="en-US" dirty="0">
                <a:latin typeface="Arial"/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1800" dirty="0">
                <a:solidFill>
                  <a:srgbClr val="002060"/>
                </a:solidFill>
                <a:ea typeface="+mn-lt"/>
                <a:cs typeface="+mn-lt"/>
              </a:rPr>
              <a:t>  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Ch</a:t>
            </a:r>
            <a:r>
              <a:rPr lang="en-US" dirty="0" err="1">
                <a:latin typeface="Arial"/>
                <a:ea typeface="+mn-lt"/>
                <a:cs typeface="+mn-lt"/>
              </a:rPr>
              <a:t>awson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dirty="0" err="1">
                <a:latin typeface="Arial"/>
                <a:ea typeface="+mn-lt"/>
                <a:cs typeface="+mn-lt"/>
              </a:rPr>
              <a:t>nhw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b="1" u="sng" dirty="0" err="1">
                <a:solidFill>
                  <a:srgbClr val="C00000"/>
                </a:solidFill>
                <a:latin typeface="Arial"/>
                <a:ea typeface="+mn-lt"/>
                <a:cs typeface="+mn-lt"/>
              </a:rPr>
              <a:t>dd</a:t>
            </a:r>
            <a:r>
              <a:rPr lang="en-US" dirty="0" err="1">
                <a:latin typeface="Arial"/>
                <a:ea typeface="+mn-lt"/>
                <a:cs typeface="+mn-lt"/>
              </a:rPr>
              <a:t>im</a:t>
            </a:r>
            <a:r>
              <a:rPr lang="en-US" dirty="0">
                <a:latin typeface="Arial"/>
                <a:ea typeface="+mn-lt"/>
                <a:cs typeface="+mn-lt"/>
              </a:rPr>
              <a:t>          </a:t>
            </a:r>
            <a:r>
              <a:rPr lang="en-US" dirty="0" err="1">
                <a:latin typeface="Arial"/>
                <a:ea typeface="+mn-lt"/>
                <a:cs typeface="+mn-lt"/>
              </a:rPr>
              <a:t>cawl</a:t>
            </a:r>
            <a:r>
              <a:rPr lang="en-US" dirty="0">
                <a:latin typeface="Arial"/>
                <a:ea typeface="+mn-lt"/>
                <a:cs typeface="+mn-lt"/>
              </a:rPr>
              <a:t> </a:t>
            </a:r>
            <a:r>
              <a:rPr lang="en-US" dirty="0" err="1">
                <a:latin typeface="Arial"/>
                <a:ea typeface="+mn-lt"/>
                <a:cs typeface="+mn-lt"/>
              </a:rPr>
              <a:t>pys</a:t>
            </a:r>
            <a:r>
              <a:rPr lang="en-US" dirty="0">
                <a:latin typeface="Arial"/>
                <a:ea typeface="+mn-lt"/>
                <a:cs typeface="+mn-l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3200" b="1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              </a:t>
            </a:r>
            <a:r>
              <a:rPr lang="en-US" sz="14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  </a:t>
            </a:r>
            <a:r>
              <a:rPr lang="en-US" dirty="0">
                <a:solidFill>
                  <a:srgbClr val="002060"/>
                </a:solidFill>
                <a:latin typeface="Calibri"/>
                <a:ea typeface="+mn-lt"/>
                <a:cs typeface="+mn-lt"/>
              </a:rPr>
              <a:t>               </a:t>
            </a:r>
            <a:r>
              <a:rPr lang="en-US" dirty="0">
                <a:latin typeface="Arial"/>
                <a:ea typeface="+mn-lt"/>
                <a:cs typeface="+mn-lt"/>
              </a:rPr>
              <a:t>         </a:t>
            </a:r>
            <a:endParaRPr lang="cy-GB" sz="2800" i="1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 dirty="0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18DD7-473D-F7B3-37FC-29418024CDCA}"/>
              </a:ext>
            </a:extLst>
          </p:cNvPr>
          <p:cNvSpPr txBox="1">
            <a:spLocks/>
          </p:cNvSpPr>
          <p:nvPr/>
        </p:nvSpPr>
        <p:spPr>
          <a:xfrm>
            <a:off x="758774" y="5193726"/>
            <a:ext cx="10669889" cy="63005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>
                <a:latin typeface="Arial"/>
                <a:ea typeface="+mn-lt"/>
                <a:cs typeface="+mn-lt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There is a </a:t>
            </a:r>
            <a:r>
              <a:rPr lang="en-GB" b="1" dirty="0" err="1">
                <a:latin typeface="Arial"/>
                <a:ea typeface="+mn-lt"/>
                <a:cs typeface="+mn-lt"/>
              </a:rPr>
              <a:t>treiglad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b="1" dirty="0" err="1">
                <a:latin typeface="Arial"/>
                <a:ea typeface="+mn-lt"/>
                <a:cs typeface="+mn-lt"/>
              </a:rPr>
              <a:t>llaes</a:t>
            </a:r>
            <a:r>
              <a:rPr lang="en-GB" b="1" dirty="0">
                <a:latin typeface="Arial"/>
                <a:ea typeface="+mn-lt"/>
                <a:cs typeface="+mn-lt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at the beginning of a negative sentence.</a:t>
            </a:r>
            <a:endParaRPr lang="en-GB" dirty="0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Arial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i="1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endParaRPr lang="cy-GB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2" name="Audio Recording 11 Oct 2024 at 16:23:20">
            <a:hlinkClick r:id="" action="ppaction://media"/>
            <a:extLst>
              <a:ext uri="{FF2B5EF4-FFF2-40B4-BE49-F238E27FC236}">
                <a16:creationId xmlns:a16="http://schemas.microsoft.com/office/drawing/2014/main" id="{3B11729D-E9B3-C415-5A2C-4754DC8691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1446944"/>
            <a:ext cx="484520" cy="484520"/>
          </a:xfrm>
          <a:prstGeom prst="rect">
            <a:avLst/>
          </a:prstGeom>
        </p:spPr>
      </p:pic>
      <p:pic>
        <p:nvPicPr>
          <p:cNvPr id="4" name="Audio Recording 11 Oct 2024 at 16:23:40">
            <a:hlinkClick r:id="" action="ppaction://media"/>
            <a:extLst>
              <a:ext uri="{FF2B5EF4-FFF2-40B4-BE49-F238E27FC236}">
                <a16:creationId xmlns:a16="http://schemas.microsoft.com/office/drawing/2014/main" id="{7AD86D2C-7E9A-D1BF-3022-818BB5CD382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1845805"/>
            <a:ext cx="484520" cy="484520"/>
          </a:xfrm>
          <a:prstGeom prst="rect">
            <a:avLst/>
          </a:prstGeom>
        </p:spPr>
      </p:pic>
      <p:pic>
        <p:nvPicPr>
          <p:cNvPr id="5" name="Audio Recording 11 Oct 2024 at 16:24:05">
            <a:hlinkClick r:id="" action="ppaction://media"/>
            <a:extLst>
              <a:ext uri="{FF2B5EF4-FFF2-40B4-BE49-F238E27FC236}">
                <a16:creationId xmlns:a16="http://schemas.microsoft.com/office/drawing/2014/main" id="{6D2D7C4F-3C49-6C18-BDB6-57E53D9FD50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2300777"/>
            <a:ext cx="484520" cy="484520"/>
          </a:xfrm>
          <a:prstGeom prst="rect">
            <a:avLst/>
          </a:prstGeom>
        </p:spPr>
      </p:pic>
      <p:pic>
        <p:nvPicPr>
          <p:cNvPr id="6" name="Audio Recording 11 Oct 2024 at 16:24:22">
            <a:hlinkClick r:id="" action="ppaction://media"/>
            <a:extLst>
              <a:ext uri="{FF2B5EF4-FFF2-40B4-BE49-F238E27FC236}">
                <a16:creationId xmlns:a16="http://schemas.microsoft.com/office/drawing/2014/main" id="{98083DC3-BE86-0A77-F11B-C15E817BEC4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2785297"/>
            <a:ext cx="484520" cy="484520"/>
          </a:xfrm>
          <a:prstGeom prst="rect">
            <a:avLst/>
          </a:prstGeom>
        </p:spPr>
      </p:pic>
      <p:pic>
        <p:nvPicPr>
          <p:cNvPr id="8" name="Audio Recording 11 Oct 2024 at 16:24:53">
            <a:hlinkClick r:id="" action="ppaction://media"/>
            <a:extLst>
              <a:ext uri="{FF2B5EF4-FFF2-40B4-BE49-F238E27FC236}">
                <a16:creationId xmlns:a16="http://schemas.microsoft.com/office/drawing/2014/main" id="{80E0E5FE-281F-9405-AB84-B4583431274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41579" y="3209833"/>
            <a:ext cx="466361" cy="466361"/>
          </a:xfrm>
          <a:prstGeom prst="rect">
            <a:avLst/>
          </a:prstGeom>
        </p:spPr>
      </p:pic>
      <p:pic>
        <p:nvPicPr>
          <p:cNvPr id="10" name="Audio Recording 11 Oct 2024 at 16:26:08">
            <a:hlinkClick r:id="" action="ppaction://media"/>
            <a:extLst>
              <a:ext uri="{FF2B5EF4-FFF2-40B4-BE49-F238E27FC236}">
                <a16:creationId xmlns:a16="http://schemas.microsoft.com/office/drawing/2014/main" id="{D5E2F20E-BA78-B319-BBFD-A949681E9A6B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3620126"/>
            <a:ext cx="484520" cy="484520"/>
          </a:xfrm>
          <a:prstGeom prst="rect">
            <a:avLst/>
          </a:prstGeom>
        </p:spPr>
      </p:pic>
      <p:pic>
        <p:nvPicPr>
          <p:cNvPr id="12" name="Audio Recording 11 Oct 2024 at 16:26:22">
            <a:hlinkClick r:id="" action="ppaction://media"/>
            <a:extLst>
              <a:ext uri="{FF2B5EF4-FFF2-40B4-BE49-F238E27FC236}">
                <a16:creationId xmlns:a16="http://schemas.microsoft.com/office/drawing/2014/main" id="{E6726A04-812B-B1C0-7162-4057E2092073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023420" y="4096069"/>
            <a:ext cx="466361" cy="46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8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0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550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518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12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FF706974-3EB1-39BB-9C38-9DFCDD78711E}"/>
              </a:ext>
            </a:extLst>
          </p:cNvPr>
          <p:cNvSpPr txBox="1">
            <a:spLocks/>
          </p:cNvSpPr>
          <p:nvPr/>
        </p:nvSpPr>
        <p:spPr>
          <a:xfrm>
            <a:off x="838200" y="-72909"/>
            <a:ext cx="10515600" cy="12510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dirty="0">
                <a:latin typeface="Arial"/>
                <a:cs typeface="Arial"/>
              </a:rPr>
              <a:t>Sgwrs    </a:t>
            </a:r>
            <a:r>
              <a:rPr lang="cy-GB" i="1" dirty="0">
                <a:latin typeface="Arial"/>
                <a:cs typeface="Arial"/>
              </a:rPr>
              <a:t>A </a:t>
            </a:r>
            <a:r>
              <a:rPr lang="cy-GB" i="1" err="1">
                <a:latin typeface="Arial"/>
                <a:cs typeface="Arial"/>
              </a:rPr>
              <a:t>Conversation</a:t>
            </a:r>
            <a:endParaRPr lang="cy-GB" i="1" dirty="0">
              <a:latin typeface="Arial"/>
              <a:cs typeface="Arial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2030106-209A-92E9-C56D-FF2DF2AA5E99}"/>
              </a:ext>
            </a:extLst>
          </p:cNvPr>
          <p:cNvSpPr txBox="1">
            <a:spLocks/>
          </p:cNvSpPr>
          <p:nvPr/>
        </p:nvSpPr>
        <p:spPr>
          <a:xfrm>
            <a:off x="839491" y="1177414"/>
            <a:ext cx="8615046" cy="428609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400" dirty="0">
                <a:latin typeface="Arial"/>
                <a:cs typeface="Calibri"/>
              </a:rPr>
              <a:t>Alys:               Beth</a:t>
            </a:r>
            <a:r>
              <a:rPr lang="en-US" sz="2400" dirty="0">
                <a:solidFill>
                  <a:srgbClr val="C00000"/>
                </a:solidFill>
                <a:latin typeface="Arial"/>
                <a:cs typeface="Calibri"/>
              </a:rPr>
              <a:t> </a:t>
            </a:r>
            <a:r>
              <a:rPr lang="en-US" sz="2400" b="1" u="sng" dirty="0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dirty="0">
                <a:latin typeface="Arial"/>
                <a:cs typeface="Calibri"/>
              </a:rPr>
              <a:t>est </a:t>
            </a:r>
            <a:r>
              <a:rPr lang="en-US" sz="2400" err="1">
                <a:latin typeface="Arial"/>
                <a:cs typeface="Calibri"/>
              </a:rPr>
              <a:t>ti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err="1">
                <a:latin typeface="Arial"/>
                <a:cs typeface="Calibri"/>
              </a:rPr>
              <a:t>inio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heddiw</a:t>
            </a:r>
            <a:r>
              <a:rPr lang="en-US" sz="2400" dirty="0">
                <a:latin typeface="Arial"/>
                <a:cs typeface="Calibri"/>
              </a:rPr>
              <a:t>, Dafydd?                  </a:t>
            </a:r>
            <a:endParaRPr lang="en-US" sz="3200">
              <a:latin typeface="Calibri" panose="020F0502020204030204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latin typeface="Arial"/>
                <a:cs typeface="Calibri"/>
              </a:rPr>
              <a:t>   </a:t>
            </a:r>
            <a:endParaRPr lang="en-US" sz="240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Arial"/>
                <a:cs typeface="Calibri"/>
              </a:rPr>
              <a:t> Dafydd:          </a:t>
            </a:r>
            <a:r>
              <a:rPr lang="en-US" sz="2400" err="1">
                <a:latin typeface="Arial"/>
                <a:cs typeface="Calibri"/>
              </a:rPr>
              <a:t>Ces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err="1">
                <a:latin typeface="Arial"/>
                <a:cs typeface="Calibri"/>
              </a:rPr>
              <a:t>inio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dydd</a:t>
            </a:r>
            <a:r>
              <a:rPr lang="en-US" sz="2400" dirty="0">
                <a:latin typeface="Arial"/>
                <a:cs typeface="Calibri"/>
              </a:rPr>
              <a:t> Sul.</a:t>
            </a:r>
            <a:endParaRPr lang="en-US" sz="240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Arial"/>
                <a:cs typeface="Calibri"/>
              </a:rPr>
              <a:t> Alys:               O, </a:t>
            </a:r>
            <a:r>
              <a:rPr lang="en-US" sz="2400" err="1">
                <a:latin typeface="Arial"/>
                <a:cs typeface="Calibri"/>
              </a:rPr>
              <a:t>blasus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iawn</a:t>
            </a:r>
            <a:r>
              <a:rPr lang="en-US" sz="2400" dirty="0">
                <a:latin typeface="Arial"/>
                <a:cs typeface="Calibri"/>
              </a:rPr>
              <a:t>. </a:t>
            </a:r>
            <a:r>
              <a:rPr lang="en-US" sz="2400" err="1">
                <a:latin typeface="Arial"/>
                <a:cs typeface="Calibri"/>
              </a:rPr>
              <a:t>Ces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b="1" u="sng" dirty="0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dirty="0">
                <a:latin typeface="Arial"/>
                <a:cs typeface="Calibri"/>
              </a:rPr>
              <a:t>ig </a:t>
            </a:r>
            <a:r>
              <a:rPr lang="en-US" sz="2400" err="1">
                <a:latin typeface="Arial"/>
                <a:cs typeface="Calibri"/>
              </a:rPr>
              <a:t>moch</a:t>
            </a:r>
            <a:r>
              <a:rPr lang="en-US" sz="2400" dirty="0">
                <a:latin typeface="Arial"/>
                <a:cs typeface="Calibri"/>
              </a:rPr>
              <a:t> ac </a:t>
            </a:r>
            <a:r>
              <a:rPr lang="en-US" sz="2400" err="1">
                <a:latin typeface="Arial"/>
                <a:cs typeface="Calibri"/>
              </a:rPr>
              <a:t>wy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heddiw</a:t>
            </a:r>
            <a:r>
              <a:rPr lang="en-US" sz="2400" dirty="0">
                <a:latin typeface="Arial"/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latin typeface="Arial"/>
                <a:cs typeface="Calibri"/>
              </a:rPr>
              <a:t>     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Arial"/>
                <a:cs typeface="Calibri"/>
              </a:rPr>
              <a:t> Dafydd:          </a:t>
            </a:r>
            <a:r>
              <a:rPr lang="en-US" sz="2400" b="1" u="sng" dirty="0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dirty="0">
                <a:latin typeface="Arial"/>
                <a:cs typeface="Calibri"/>
              </a:rPr>
              <a:t>est </a:t>
            </a:r>
            <a:r>
              <a:rPr lang="en-US" sz="2400" err="1">
                <a:latin typeface="Arial"/>
                <a:cs typeface="Calibri"/>
              </a:rPr>
              <a:t>ti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ffa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pob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hefyd</a:t>
            </a:r>
            <a:r>
              <a:rPr lang="en-US" sz="2400" dirty="0">
                <a:latin typeface="Arial"/>
                <a:cs typeface="Calibri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Arial"/>
                <a:cs typeface="Calibri"/>
              </a:rPr>
              <a:t> Alys:               </a:t>
            </a:r>
            <a:r>
              <a:rPr lang="en-US" sz="2400" err="1">
                <a:latin typeface="Arial"/>
                <a:cs typeface="Calibri"/>
              </a:rPr>
              <a:t>Naddo</a:t>
            </a:r>
            <a:r>
              <a:rPr lang="en-US" sz="2400" dirty="0">
                <a:latin typeface="Arial"/>
                <a:cs typeface="Calibri"/>
              </a:rPr>
              <a:t>, 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ch</a:t>
            </a:r>
            <a:r>
              <a:rPr lang="en-US" sz="2400" err="1">
                <a:latin typeface="Arial"/>
                <a:cs typeface="Calibri"/>
              </a:rPr>
              <a:t>es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dd</a:t>
            </a:r>
            <a:r>
              <a:rPr lang="en-US" sz="2400" err="1">
                <a:latin typeface="Arial"/>
                <a:cs typeface="Calibri"/>
              </a:rPr>
              <a:t>im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ffa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pob</a:t>
            </a:r>
            <a:r>
              <a:rPr lang="en-US" sz="2400" dirty="0">
                <a:latin typeface="Arial"/>
                <a:cs typeface="Calibri"/>
              </a:rPr>
              <a:t>. </a:t>
            </a:r>
            <a:r>
              <a:rPr lang="en-US" sz="2400" err="1">
                <a:latin typeface="Arial"/>
                <a:cs typeface="Calibri"/>
              </a:rPr>
              <a:t>Ond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err="1">
                <a:latin typeface="Arial"/>
                <a:cs typeface="Calibri"/>
              </a:rPr>
              <a:t>ces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b</a:t>
            </a:r>
            <a:r>
              <a:rPr lang="en-US" sz="2400" err="1">
                <a:latin typeface="Arial"/>
                <a:cs typeface="Calibri"/>
              </a:rPr>
              <a:t>wdin</a:t>
            </a:r>
            <a:r>
              <a:rPr lang="en-US" sz="2400" dirty="0">
                <a:latin typeface="Arial"/>
                <a:cs typeface="Calibri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latin typeface="Arial"/>
                <a:cs typeface="Calibri"/>
              </a:rPr>
              <a:t>  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latin typeface="Arial"/>
                <a:cs typeface="Calibri"/>
              </a:rPr>
              <a:t> Dafydd:          Beth </a:t>
            </a:r>
            <a:r>
              <a:rPr lang="en-US" sz="2400" b="1" u="sng" dirty="0">
                <a:solidFill>
                  <a:srgbClr val="C00000"/>
                </a:solidFill>
                <a:latin typeface="Arial"/>
                <a:cs typeface="Calibri"/>
              </a:rPr>
              <a:t>g</a:t>
            </a:r>
            <a:r>
              <a:rPr lang="en-US" sz="2400" dirty="0">
                <a:latin typeface="Arial"/>
                <a:cs typeface="Calibri"/>
              </a:rPr>
              <a:t>est </a:t>
            </a:r>
            <a:r>
              <a:rPr lang="en-US" sz="2400" err="1">
                <a:latin typeface="Arial"/>
                <a:cs typeface="Calibri"/>
              </a:rPr>
              <a:t>ti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b="1" u="sng" err="1">
                <a:solidFill>
                  <a:srgbClr val="C00000"/>
                </a:solidFill>
                <a:latin typeface="Arial"/>
                <a:cs typeface="Calibri"/>
              </a:rPr>
              <a:t>b</a:t>
            </a:r>
            <a:r>
              <a:rPr lang="en-US" sz="2400" err="1">
                <a:latin typeface="Arial"/>
                <a:cs typeface="Calibri"/>
              </a:rPr>
              <a:t>wdin</a:t>
            </a:r>
            <a:r>
              <a:rPr lang="en-US" sz="2400" dirty="0">
                <a:latin typeface="Arial"/>
                <a:cs typeface="Calibri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latin typeface="Arial"/>
                <a:cs typeface="Calibri"/>
              </a:rPr>
              <a:t> Alys:               </a:t>
            </a:r>
            <a:r>
              <a:rPr lang="en-US" sz="2400" dirty="0" err="1">
                <a:latin typeface="Arial"/>
                <a:cs typeface="Calibri"/>
              </a:rPr>
              <a:t>Ces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dirty="0" err="1">
                <a:latin typeface="Arial"/>
                <a:cs typeface="Calibri"/>
              </a:rPr>
              <a:t>i</a:t>
            </a:r>
            <a:r>
              <a:rPr lang="en-US" sz="2400" dirty="0">
                <a:latin typeface="Arial"/>
                <a:cs typeface="Calibri"/>
              </a:rPr>
              <a:t> </a:t>
            </a:r>
            <a:r>
              <a:rPr lang="en-US" sz="2400" dirty="0" err="1">
                <a:latin typeface="Arial"/>
                <a:cs typeface="Calibri"/>
              </a:rPr>
              <a:t>hufen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iâ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mefus</a:t>
            </a:r>
            <a:r>
              <a:rPr lang="en-US" sz="2400" dirty="0">
                <a:latin typeface="Arial"/>
                <a:cs typeface="Calibri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Arial"/>
                <a:cs typeface="Calibri"/>
              </a:rPr>
              <a:t> Dafydd:          </a:t>
            </a:r>
            <a:r>
              <a:rPr lang="en-US" sz="2400" dirty="0" err="1">
                <a:latin typeface="Arial"/>
                <a:cs typeface="Calibri"/>
              </a:rPr>
              <a:t>Mmm</a:t>
            </a:r>
            <a:r>
              <a:rPr lang="en-US" sz="2400" dirty="0">
                <a:latin typeface="Arial"/>
                <a:cs typeface="Calibri"/>
              </a:rPr>
              <a:t>. </a:t>
            </a:r>
            <a:r>
              <a:rPr lang="en-US" sz="2400" dirty="0" err="1">
                <a:latin typeface="Arial"/>
                <a:cs typeface="Calibri"/>
              </a:rPr>
              <a:t>Bendigedig</a:t>
            </a:r>
            <a:r>
              <a:rPr lang="en-US" sz="2400" dirty="0">
                <a:latin typeface="Arial"/>
                <a:cs typeface="Calibri"/>
              </a:rPr>
              <a:t>! Dw </a:t>
            </a:r>
            <a:r>
              <a:rPr lang="en-US" sz="2400" dirty="0" err="1">
                <a:latin typeface="Arial"/>
                <a:cs typeface="Calibri"/>
              </a:rPr>
              <a:t>i'n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hoffi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hufen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iâ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mefus</a:t>
            </a:r>
            <a:r>
              <a:rPr lang="en-US" sz="2400" dirty="0">
                <a:latin typeface="Arial"/>
                <a:cs typeface="Calibri"/>
              </a:rPr>
              <a:t> </a:t>
            </a:r>
            <a:r>
              <a:rPr lang="en-US" sz="2400" dirty="0" err="1">
                <a:latin typeface="Arial"/>
                <a:cs typeface="Calibri"/>
              </a:rPr>
              <a:t>hefyd</a:t>
            </a:r>
            <a:r>
              <a:rPr lang="en-US" sz="2400" dirty="0">
                <a:latin typeface="Arial"/>
                <a:cs typeface="Calibri"/>
              </a:rPr>
              <a:t>!</a:t>
            </a:r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5FD66E20-907C-93AB-439C-370F53F07D35}"/>
              </a:ext>
            </a:extLst>
          </p:cNvPr>
          <p:cNvSpPr txBox="1"/>
          <p:nvPr/>
        </p:nvSpPr>
        <p:spPr>
          <a:xfrm>
            <a:off x="4304802" y="5741489"/>
            <a:ext cx="7711627" cy="4616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/>
                <a:cs typeface="Calibri"/>
              </a:rPr>
              <a:t>Nawr, </a:t>
            </a:r>
            <a:r>
              <a:rPr lang="en-GB" sz="2400" err="1">
                <a:latin typeface="Arial"/>
                <a:cs typeface="Calibri"/>
              </a:rPr>
              <a:t>gweithiwch</a:t>
            </a:r>
            <a:r>
              <a:rPr lang="en-GB" sz="2400" dirty="0">
                <a:latin typeface="Arial"/>
                <a:cs typeface="Calibri"/>
              </a:rPr>
              <a:t> </a:t>
            </a:r>
            <a:r>
              <a:rPr lang="en-GB" sz="2400" err="1">
                <a:latin typeface="Arial"/>
                <a:cs typeface="Calibri"/>
              </a:rPr>
              <a:t>mewn</a:t>
            </a:r>
            <a:r>
              <a:rPr lang="en-GB" sz="2400" dirty="0">
                <a:latin typeface="Arial"/>
                <a:cs typeface="Calibri"/>
              </a:rPr>
              <a:t> </a:t>
            </a:r>
            <a:r>
              <a:rPr lang="en-GB" sz="2400" err="1">
                <a:latin typeface="Arial"/>
                <a:cs typeface="Calibri"/>
              </a:rPr>
              <a:t>parau</a:t>
            </a:r>
            <a:r>
              <a:rPr lang="en-GB" sz="2400" dirty="0">
                <a:latin typeface="Arial"/>
                <a:cs typeface="Calibri"/>
              </a:rPr>
              <a:t> </a:t>
            </a:r>
            <a:r>
              <a:rPr lang="en-GB" sz="2400" err="1">
                <a:latin typeface="Arial"/>
                <a:cs typeface="Calibri"/>
              </a:rPr>
              <a:t>i</a:t>
            </a:r>
            <a:r>
              <a:rPr lang="en-GB" sz="2400" dirty="0">
                <a:latin typeface="Arial"/>
                <a:cs typeface="Calibri"/>
              </a:rPr>
              <a:t> </a:t>
            </a:r>
            <a:r>
              <a:rPr lang="en-GB" sz="2400" err="1">
                <a:latin typeface="Arial"/>
                <a:cs typeface="Calibri"/>
              </a:rPr>
              <a:t>baratoi</a:t>
            </a:r>
            <a:r>
              <a:rPr lang="en-GB" sz="2400" dirty="0">
                <a:latin typeface="Arial"/>
                <a:cs typeface="Calibri"/>
              </a:rPr>
              <a:t> </a:t>
            </a:r>
            <a:r>
              <a:rPr lang="en-GB" sz="2400" err="1">
                <a:latin typeface="Arial"/>
                <a:cs typeface="Calibri"/>
              </a:rPr>
              <a:t>sgwrs</a:t>
            </a:r>
            <a:r>
              <a:rPr lang="en-GB" sz="2400" dirty="0">
                <a:latin typeface="Arial"/>
                <a:cs typeface="Calibri"/>
              </a:rPr>
              <a:t> </a:t>
            </a:r>
            <a:r>
              <a:rPr lang="en-GB" sz="2400" err="1">
                <a:latin typeface="Arial"/>
                <a:cs typeface="Calibri"/>
              </a:rPr>
              <a:t>newydd</a:t>
            </a:r>
            <a:r>
              <a:rPr lang="en-GB" sz="2400" dirty="0">
                <a:latin typeface="Arial"/>
                <a:cs typeface="Calibri"/>
              </a:rPr>
              <a:t>.</a:t>
            </a:r>
            <a:endParaRPr lang="en-GB" sz="2400">
              <a:latin typeface="Arial"/>
              <a:cs typeface="Calibri" panose="020F0502020204030204"/>
            </a:endParaRPr>
          </a:p>
        </p:txBody>
      </p:sp>
      <p:pic>
        <p:nvPicPr>
          <p:cNvPr id="19" name="Picture 18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BD8B23C5-519F-3B95-1158-0B092480CB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59382" y="202990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00068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17B79D-4E97-6338-FE20-39FD4A6EC57B}"/>
              </a:ext>
            </a:extLst>
          </p:cNvPr>
          <p:cNvSpPr txBox="1"/>
          <p:nvPr/>
        </p:nvSpPr>
        <p:spPr>
          <a:xfrm>
            <a:off x="416900" y="3302387"/>
            <a:ext cx="2540000" cy="1508105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Mair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3200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pic>
        <p:nvPicPr>
          <p:cNvPr id="11" name="Picture 6">
            <a:extLst>
              <a:ext uri="{FF2B5EF4-FFF2-40B4-BE49-F238E27FC236}">
                <a16:creationId xmlns:a16="http://schemas.microsoft.com/office/drawing/2014/main" id="{5CB98902-7E11-945E-85AF-BF16EC2FC9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2238" y="3856273"/>
            <a:ext cx="1879821" cy="77777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C04A0E5-7743-1CC3-CC66-04F676372D3D}"/>
              </a:ext>
            </a:extLst>
          </p:cNvPr>
          <p:cNvSpPr txBox="1"/>
          <p:nvPr/>
        </p:nvSpPr>
        <p:spPr>
          <a:xfrm>
            <a:off x="375104" y="1599348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err="1">
                <a:latin typeface="Calibri"/>
                <a:cs typeface="Segoe UI"/>
              </a:rPr>
              <a:t>Hefin</a:t>
            </a:r>
            <a:endParaRPr lang="en-GB" sz="3600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613259F-B5E7-D7A4-C208-7FEB7A7E3BC2}"/>
              </a:ext>
            </a:extLst>
          </p:cNvPr>
          <p:cNvSpPr txBox="1"/>
          <p:nvPr/>
        </p:nvSpPr>
        <p:spPr>
          <a:xfrm>
            <a:off x="6002583" y="1609631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Daniel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DABAED3-E063-FFC1-F758-DEDF244AEFBA}"/>
              </a:ext>
            </a:extLst>
          </p:cNvPr>
          <p:cNvSpPr txBox="1"/>
          <p:nvPr/>
        </p:nvSpPr>
        <p:spPr>
          <a:xfrm>
            <a:off x="6002583" y="3333434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Helen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4ACF7D2-33D5-2EA6-900E-7E598902EC0D}"/>
              </a:ext>
            </a:extLst>
          </p:cNvPr>
          <p:cNvSpPr txBox="1"/>
          <p:nvPr/>
        </p:nvSpPr>
        <p:spPr>
          <a:xfrm>
            <a:off x="6002583" y="5124422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Bethan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D46EAC3-78CF-FEB7-FDD5-210669B66973}"/>
              </a:ext>
            </a:extLst>
          </p:cNvPr>
          <p:cNvSpPr txBox="1"/>
          <p:nvPr/>
        </p:nvSpPr>
        <p:spPr>
          <a:xfrm>
            <a:off x="3182899" y="4430627"/>
            <a:ext cx="2540000" cy="1384995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Jackie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4800">
              <a:latin typeface="Calibri"/>
              <a:cs typeface="Segoe U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C852D-850C-341A-961C-3D869AED9F9E}"/>
              </a:ext>
            </a:extLst>
          </p:cNvPr>
          <p:cNvSpPr txBox="1"/>
          <p:nvPr/>
        </p:nvSpPr>
        <p:spPr>
          <a:xfrm>
            <a:off x="3182899" y="2628819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err="1">
                <a:latin typeface="Calibri"/>
                <a:cs typeface="Segoe UI"/>
              </a:rPr>
              <a:t>Catrin</a:t>
            </a:r>
            <a:endParaRPr lang="en-GB" sz="3600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1C8DEEA-39FB-10B9-A001-8D6A36CC0830}"/>
              </a:ext>
            </a:extLst>
          </p:cNvPr>
          <p:cNvSpPr txBox="1"/>
          <p:nvPr/>
        </p:nvSpPr>
        <p:spPr>
          <a:xfrm>
            <a:off x="435837" y="5156742"/>
            <a:ext cx="2540000" cy="1426096"/>
          </a:xfrm>
          <a:prstGeom prst="rect">
            <a:avLst/>
          </a:prstGeom>
          <a:solidFill>
            <a:srgbClr val="CDF2F2"/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>
                <a:latin typeface="Calibri"/>
                <a:cs typeface="Segoe UI"/>
              </a:rPr>
              <a:t>Jac</a:t>
            </a: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667">
              <a:latin typeface="Calibri"/>
              <a:cs typeface="Segoe UI"/>
            </a:endParaRPr>
          </a:p>
          <a:p>
            <a:pPr defTabSz="914446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sz="2400" i="1">
              <a:latin typeface="Calibri"/>
              <a:cs typeface="Segoe UI"/>
            </a:endParaRPr>
          </a:p>
        </p:txBody>
      </p:sp>
      <p:pic>
        <p:nvPicPr>
          <p:cNvPr id="32" name="Picture 4">
            <a:extLst>
              <a:ext uri="{FF2B5EF4-FFF2-40B4-BE49-F238E27FC236}">
                <a16:creationId xmlns:a16="http://schemas.microsoft.com/office/drawing/2014/main" id="{11EE89C1-2F84-475A-D25B-F195029777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921"/>
          <a:stretch>
            <a:fillRect/>
          </a:stretch>
        </p:blipFill>
        <p:spPr>
          <a:xfrm>
            <a:off x="513540" y="2194144"/>
            <a:ext cx="1075417" cy="805855"/>
          </a:xfrm>
          <a:prstGeom prst="rect">
            <a:avLst/>
          </a:prstGeom>
        </p:spPr>
      </p:pic>
      <p:pic>
        <p:nvPicPr>
          <p:cNvPr id="34" name="Picture 2">
            <a:extLst>
              <a:ext uri="{FF2B5EF4-FFF2-40B4-BE49-F238E27FC236}">
                <a16:creationId xmlns:a16="http://schemas.microsoft.com/office/drawing/2014/main" id="{507FD17B-0971-6F48-EEEE-23C32BA2E2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99"/>
          <a:stretch>
            <a:fillRect/>
          </a:stretch>
        </p:blipFill>
        <p:spPr>
          <a:xfrm>
            <a:off x="1735894" y="1701624"/>
            <a:ext cx="890945" cy="1254404"/>
          </a:xfrm>
          <a:prstGeom prst="rect">
            <a:avLst/>
          </a:prstGeom>
        </p:spPr>
      </p:pic>
      <p:pic>
        <p:nvPicPr>
          <p:cNvPr id="35" name="Picture 5">
            <a:extLst>
              <a:ext uri="{FF2B5EF4-FFF2-40B4-BE49-F238E27FC236}">
                <a16:creationId xmlns:a16="http://schemas.microsoft.com/office/drawing/2014/main" id="{A3DCF0AF-FCFB-C041-5132-FD8BD83A4DC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93" r="1493"/>
          <a:stretch>
            <a:fillRect/>
          </a:stretch>
        </p:blipFill>
        <p:spPr>
          <a:xfrm>
            <a:off x="6576585" y="3928848"/>
            <a:ext cx="1560660" cy="728951"/>
          </a:xfrm>
          <a:prstGeom prst="rect">
            <a:avLst/>
          </a:prstGeom>
        </p:spPr>
      </p:pic>
      <p:pic>
        <p:nvPicPr>
          <p:cNvPr id="36" name="Picture 3">
            <a:extLst>
              <a:ext uri="{FF2B5EF4-FFF2-40B4-BE49-F238E27FC236}">
                <a16:creationId xmlns:a16="http://schemas.microsoft.com/office/drawing/2014/main" id="{6E0723AC-0982-1434-F6DB-A810B7319D7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301373" y="3133989"/>
            <a:ext cx="1370727" cy="840713"/>
          </a:xfrm>
          <a:prstGeom prst="rect">
            <a:avLst/>
          </a:prstGeom>
        </p:spPr>
      </p:pic>
      <p:pic>
        <p:nvPicPr>
          <p:cNvPr id="37" name="Picture 2">
            <a:extLst>
              <a:ext uri="{FF2B5EF4-FFF2-40B4-BE49-F238E27FC236}">
                <a16:creationId xmlns:a16="http://schemas.microsoft.com/office/drawing/2014/main" id="{3C5043DE-552A-4826-3EF7-8A1BD05196D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7493158" y="2142834"/>
            <a:ext cx="940926" cy="711575"/>
          </a:xfrm>
          <a:prstGeom prst="rect">
            <a:avLst/>
          </a:prstGeom>
        </p:spPr>
      </p:pic>
      <p:pic>
        <p:nvPicPr>
          <p:cNvPr id="38" name="Picture 36" descr="A picture containing food&#10;&#10;Description automatically generated">
            <a:extLst>
              <a:ext uri="{FF2B5EF4-FFF2-40B4-BE49-F238E27FC236}">
                <a16:creationId xmlns:a16="http://schemas.microsoft.com/office/drawing/2014/main" id="{E6BCBCCF-0E7D-9590-F794-AFCE78BF8B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492299" y="4847354"/>
            <a:ext cx="1094831" cy="938400"/>
          </a:xfrm>
          <a:prstGeom prst="rect">
            <a:avLst/>
          </a:prstGeom>
        </p:spPr>
      </p:pic>
      <p:pic>
        <p:nvPicPr>
          <p:cNvPr id="39" name="Picture 3">
            <a:extLst>
              <a:ext uri="{FF2B5EF4-FFF2-40B4-BE49-F238E27FC236}">
                <a16:creationId xmlns:a16="http://schemas.microsoft.com/office/drawing/2014/main" id="{B1CC1BA2-4E47-8919-BDD8-F3F44B0FA6F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2" t="18326"/>
          <a:stretch>
            <a:fillRect/>
          </a:stretch>
        </p:blipFill>
        <p:spPr bwMode="auto">
          <a:xfrm>
            <a:off x="7509200" y="5500134"/>
            <a:ext cx="889259" cy="778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Picture 8" descr="A picture containing food, fruit, oranges, orange&#10;&#10;Description automatically generated">
            <a:extLst>
              <a:ext uri="{FF2B5EF4-FFF2-40B4-BE49-F238E27FC236}">
                <a16:creationId xmlns:a16="http://schemas.microsoft.com/office/drawing/2014/main" id="{AFCA81C8-4604-FD48-68C4-2F4BA2B1D7D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6236219" y="2186492"/>
            <a:ext cx="938507" cy="624259"/>
          </a:xfrm>
          <a:prstGeom prst="rect">
            <a:avLst/>
          </a:prstGeom>
        </p:spPr>
      </p:pic>
      <p:pic>
        <p:nvPicPr>
          <p:cNvPr id="41" name="Picture 24">
            <a:extLst>
              <a:ext uri="{FF2B5EF4-FFF2-40B4-BE49-F238E27FC236}">
                <a16:creationId xmlns:a16="http://schemas.microsoft.com/office/drawing/2014/main" id="{EA751203-CE14-91EC-B634-260A3A3E9F0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780322" y="5638914"/>
            <a:ext cx="938925" cy="6945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E226B2-0117-1184-C476-75FE0E6A3707}"/>
              </a:ext>
            </a:extLst>
          </p:cNvPr>
          <p:cNvSpPr txBox="1"/>
          <p:nvPr/>
        </p:nvSpPr>
        <p:spPr>
          <a:xfrm>
            <a:off x="6576585" y="427796"/>
            <a:ext cx="60960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000" b="1" dirty="0" err="1">
                <a:latin typeface="Arial"/>
                <a:ea typeface="+mn-lt"/>
                <a:cs typeface="+mn-lt"/>
              </a:rPr>
              <a:t>Cafodd</a:t>
            </a:r>
            <a:r>
              <a:rPr lang="en-US" sz="3000" b="1" dirty="0">
                <a:latin typeface="Arial"/>
                <a:ea typeface="+mn-lt"/>
                <a:cs typeface="+mn-lt"/>
              </a:rPr>
              <a:t> _____  _____ </a:t>
            </a:r>
            <a:r>
              <a:rPr lang="en-US" sz="3000" b="1" dirty="0" err="1">
                <a:latin typeface="Arial"/>
                <a:ea typeface="+mn-lt"/>
                <a:cs typeface="+mn-lt"/>
              </a:rPr>
              <a:t>i</a:t>
            </a:r>
            <a:r>
              <a:rPr lang="en-US" sz="3000" b="1" dirty="0">
                <a:latin typeface="Arial"/>
                <a:ea typeface="+mn-lt"/>
                <a:cs typeface="+mn-lt"/>
              </a:rPr>
              <a:t> </a:t>
            </a:r>
            <a:r>
              <a:rPr lang="en-US" sz="3000" b="1" dirty="0" err="1">
                <a:latin typeface="Arial"/>
                <a:ea typeface="+mn-lt"/>
                <a:cs typeface="+mn-lt"/>
              </a:rPr>
              <a:t>ginio</a:t>
            </a:r>
            <a:r>
              <a:rPr lang="en-US" sz="3000" b="1" dirty="0">
                <a:latin typeface="Arial"/>
                <a:ea typeface="+mn-lt"/>
                <a:cs typeface="+mn-lt"/>
              </a:rPr>
              <a:t>. </a:t>
            </a:r>
            <a:endParaRPr lang="en-US" sz="3000" dirty="0">
              <a:latin typeface="Arial"/>
              <a:ea typeface="+mn-lt"/>
              <a:cs typeface="+mn-lt"/>
            </a:endParaRP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6A73391B-3515-E0E4-8A57-840D4658E9A5}"/>
              </a:ext>
            </a:extLst>
          </p:cNvPr>
          <p:cNvSpPr/>
          <p:nvPr/>
        </p:nvSpPr>
        <p:spPr>
          <a:xfrm>
            <a:off x="159618" y="130613"/>
            <a:ext cx="6076601" cy="911765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  <a:noFill/>
          <a:ln w="857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9A1D3C-A96C-742B-A3A3-3FC3064B4E8A}"/>
              </a:ext>
            </a:extLst>
          </p:cNvPr>
          <p:cNvSpPr txBox="1"/>
          <p:nvPr/>
        </p:nvSpPr>
        <p:spPr>
          <a:xfrm>
            <a:off x="9059333" y="115146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1879B-616B-2D9B-7E47-F03F0EA3D633}"/>
              </a:ext>
            </a:extLst>
          </p:cNvPr>
          <p:cNvSpPr txBox="1"/>
          <p:nvPr/>
        </p:nvSpPr>
        <p:spPr>
          <a:xfrm>
            <a:off x="375104" y="209162"/>
            <a:ext cx="67996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200" b="1" dirty="0">
                <a:latin typeface="Arial"/>
                <a:ea typeface="+mn-lt"/>
                <a:cs typeface="+mn-lt"/>
              </a:rPr>
              <a:t>Beth </a:t>
            </a:r>
            <a:r>
              <a:rPr lang="en-US" sz="3200" b="1" dirty="0" err="1">
                <a:latin typeface="Arial"/>
                <a:ea typeface="+mn-lt"/>
                <a:cs typeface="+mn-lt"/>
              </a:rPr>
              <a:t>gafodd</a:t>
            </a:r>
            <a:r>
              <a:rPr lang="en-US" sz="3200" b="1" dirty="0">
                <a:latin typeface="Arial"/>
                <a:ea typeface="+mn-lt"/>
                <a:cs typeface="+mn-lt"/>
              </a:rPr>
              <a:t> ____ </a:t>
            </a:r>
            <a:r>
              <a:rPr lang="en-US" sz="3200" b="1" dirty="0" err="1">
                <a:latin typeface="Arial"/>
                <a:ea typeface="+mn-lt"/>
                <a:cs typeface="+mn-lt"/>
              </a:rPr>
              <a:t>i</a:t>
            </a:r>
            <a:r>
              <a:rPr lang="en-US" sz="3200" b="1" dirty="0">
                <a:latin typeface="Arial"/>
                <a:ea typeface="+mn-lt"/>
                <a:cs typeface="+mn-lt"/>
              </a:rPr>
              <a:t> </a:t>
            </a:r>
            <a:r>
              <a:rPr lang="en-US" sz="3200" b="1" dirty="0" err="1">
                <a:latin typeface="Arial"/>
                <a:ea typeface="+mn-lt"/>
                <a:cs typeface="+mn-lt"/>
              </a:rPr>
              <a:t>ginio</a:t>
            </a:r>
            <a:r>
              <a:rPr lang="en-US" sz="3200" b="1" dirty="0">
                <a:latin typeface="Arial"/>
                <a:ea typeface="+mn-lt"/>
                <a:cs typeface="+mn-lt"/>
              </a:rPr>
              <a:t>?</a:t>
            </a:r>
          </a:p>
        </p:txBody>
      </p:sp>
      <p:sp>
        <p:nvSpPr>
          <p:cNvPr id="12" name="Rounded Rectangular Callout 11">
            <a:extLst>
              <a:ext uri="{FF2B5EF4-FFF2-40B4-BE49-F238E27FC236}">
                <a16:creationId xmlns:a16="http://schemas.microsoft.com/office/drawing/2014/main" id="{A1801B92-A77F-8F3D-DB82-8C339290ED18}"/>
              </a:ext>
            </a:extLst>
          </p:cNvPr>
          <p:cNvSpPr/>
          <p:nvPr/>
        </p:nvSpPr>
        <p:spPr>
          <a:xfrm flipH="1">
            <a:off x="6388618" y="283013"/>
            <a:ext cx="5643764" cy="911765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  <a:noFill/>
          <a:ln w="857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21C31781-4BCF-1C43-132C-FAC247663B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096568"/>
              </p:ext>
            </p:extLst>
          </p:nvPr>
        </p:nvGraphicFramePr>
        <p:xfrm>
          <a:off x="9204635" y="2142834"/>
          <a:ext cx="2414085" cy="43905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63792">
                  <a:extLst>
                    <a:ext uri="{9D8B030D-6E8A-4147-A177-3AD203B41FA5}">
                      <a16:colId xmlns:a16="http://schemas.microsoft.com/office/drawing/2014/main" val="2543568299"/>
                    </a:ext>
                  </a:extLst>
                </a:gridCol>
                <a:gridCol w="1350293">
                  <a:extLst>
                    <a:ext uri="{9D8B030D-6E8A-4147-A177-3AD203B41FA5}">
                      <a16:colId xmlns:a16="http://schemas.microsoft.com/office/drawing/2014/main" val="2858374308"/>
                    </a:ext>
                  </a:extLst>
                </a:gridCol>
              </a:tblGrid>
              <a:tr h="411637">
                <a:tc>
                  <a:txBody>
                    <a:bodyPr/>
                    <a:lstStyle/>
                    <a:p>
                      <a:pPr algn="ctr"/>
                      <a:endParaRPr lang="en-US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treiglad</a:t>
                      </a: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meddal</a:t>
                      </a:r>
                      <a:endParaRPr lang="en-US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2467660"/>
                  </a:ext>
                </a:extLst>
              </a:tr>
              <a:tr h="411637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p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68195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177698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0129270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979111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dd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18059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0640778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/>
                        <a:t>ll</a:t>
                      </a:r>
                      <a:endParaRPr lang="en-US" sz="1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757135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m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127423"/>
                  </a:ext>
                </a:extLst>
              </a:tr>
              <a:tr h="417354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rh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700741"/>
                  </a:ext>
                </a:extLst>
              </a:tr>
            </a:tbl>
          </a:graphicData>
        </a:graphic>
      </p:graphicFrame>
      <p:sp>
        <p:nvSpPr>
          <p:cNvPr id="14" name="Right Arrow 13">
            <a:extLst>
              <a:ext uri="{FF2B5EF4-FFF2-40B4-BE49-F238E27FC236}">
                <a16:creationId xmlns:a16="http://schemas.microsoft.com/office/drawing/2014/main" id="{7DC9EFE4-BDDA-8C7B-60CB-B11422609BF5}"/>
              </a:ext>
            </a:extLst>
          </p:cNvPr>
          <p:cNvSpPr/>
          <p:nvPr/>
        </p:nvSpPr>
        <p:spPr>
          <a:xfrm rot="14216732">
            <a:off x="9849537" y="1446764"/>
            <a:ext cx="1213137" cy="19106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32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4CBCA-7B59-5A47-856E-B0F261C9A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79564A9F-8C18-F046-9C7C-3DFDCFEE63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2"/>
          <a:stretch/>
        </p:blipFill>
        <p:spPr>
          <a:xfrm>
            <a:off x="165846" y="1063151"/>
            <a:ext cx="9299537" cy="5394799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56B1E425-DA62-E14D-AAA3-600D95628C84}"/>
              </a:ext>
            </a:extLst>
          </p:cNvPr>
          <p:cNvSpPr txBox="1">
            <a:spLocks/>
          </p:cNvSpPr>
          <p:nvPr/>
        </p:nvSpPr>
        <p:spPr>
          <a:xfrm>
            <a:off x="82923" y="-339278"/>
            <a:ext cx="12026153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latin typeface="Ink Free" panose="03080402000500000000" pitchFamily="66" charset="0"/>
              </a:rPr>
              <a:t>Beth </a:t>
            </a:r>
            <a:r>
              <a:rPr lang="en-US" sz="5500" b="1" cap="none" dirty="0" err="1">
                <a:latin typeface="Ink Free" panose="03080402000500000000" pitchFamily="66" charset="0"/>
              </a:rPr>
              <a:t>gafodd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pawb</a:t>
            </a:r>
            <a:r>
              <a:rPr lang="en-US" sz="5500" b="1" cap="none" dirty="0">
                <a:latin typeface="Ink Free" panose="03080402000500000000" pitchFamily="66" charset="0"/>
              </a:rPr>
              <a:t>?</a:t>
            </a:r>
          </a:p>
        </p:txBody>
      </p:sp>
      <p:pic>
        <p:nvPicPr>
          <p:cNvPr id="6" name="Picture 5" descr="A picture containing 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6CC9B25-840E-0C4A-967F-F5D4172765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4620" y="122557"/>
            <a:ext cx="1570049" cy="18811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1EB396-E1FD-F043-A535-BB9F9CD926B7}"/>
              </a:ext>
            </a:extLst>
          </p:cNvPr>
          <p:cNvSpPr txBox="1">
            <a:spLocks/>
          </p:cNvSpPr>
          <p:nvPr/>
        </p:nvSpPr>
        <p:spPr>
          <a:xfrm>
            <a:off x="9686925" y="2194482"/>
            <a:ext cx="2339229" cy="4077730"/>
          </a:xfrm>
          <a:prstGeom prst="rect">
            <a:avLst/>
          </a:prstGeom>
          <a:solidFill>
            <a:srgbClr val="FFDCE9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b="1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Cliciwch ar y cerdyn i fynd i wefan dewis cardiau.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Cliciwch a dywedwch beth gafodd y person.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Click on the playing card to go to the card shuffling website.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Choose a card and put what that person has to eat and drink in a sentence. </a:t>
            </a:r>
            <a:endParaRPr lang="en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675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486991" y="961561"/>
            <a:ext cx="2180952" cy="5126590"/>
          </a:xfrm>
          <a:prstGeom prst="rect">
            <a:avLst/>
          </a:prstGeom>
          <a:solidFill>
            <a:srgbClr val="FFA3FA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110602" y="961561"/>
            <a:ext cx="2692825" cy="4986622"/>
          </a:xfrm>
          <a:prstGeom prst="rect">
            <a:avLst/>
          </a:prstGeom>
          <a:solidFill>
            <a:srgbClr val="D42CD5">
              <a:alpha val="61961"/>
            </a:srgb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297757" y="961561"/>
            <a:ext cx="3491204" cy="4934877"/>
          </a:xfrm>
          <a:prstGeom prst="rect">
            <a:avLst/>
          </a:prstGeom>
          <a:solidFill>
            <a:srgbClr val="7F36BA">
              <a:alpha val="48000"/>
            </a:srgb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1757661" cy="519462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latin typeface="Ink Free" panose="03080402000500000000" pitchFamily="66" charset="0"/>
              </a:rPr>
              <a:t>Dod</a:t>
            </a:r>
            <a:r>
              <a:rPr lang="en-US" sz="3300" b="1" cap="none" dirty="0"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238408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1C403CF-5FF8-D040-8D86-13D16AE4E976}"/>
              </a:ext>
            </a:extLst>
          </p:cNvPr>
          <p:cNvSpPr txBox="1">
            <a:spLocks/>
          </p:cNvSpPr>
          <p:nvPr/>
        </p:nvSpPr>
        <p:spPr>
          <a:xfrm>
            <a:off x="1403157" y="1421302"/>
            <a:ext cx="9385685" cy="4505366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‘Dod’ can be followed by ‘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- </a:t>
            </a:r>
            <a:r>
              <a:rPr lang="en-US" sz="2600" b="1" dirty="0" err="1">
                <a:latin typeface="Segoe Print" panose="02000800000000000000" pitchFamily="2" charset="0"/>
              </a:rPr>
              <a:t>dod</a:t>
            </a:r>
            <a:r>
              <a:rPr lang="en-US" sz="2600" b="1" dirty="0"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– i.e. ‘to bring’        </a:t>
            </a:r>
          </a:p>
          <a:p>
            <a:pPr marL="0" indent="0">
              <a:buNone/>
            </a:pPr>
            <a:r>
              <a:rPr lang="en-US" sz="2600" dirty="0">
                <a:latin typeface="Segoe Print" panose="02000800000000000000" pitchFamily="2" charset="0"/>
              </a:rPr>
              <a:t>(lit. to come with)</a:t>
            </a:r>
          </a:p>
          <a:p>
            <a:pPr marL="0" indent="0"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  Des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llyfr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darllen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ti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= I brought a book for you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  </a:t>
            </a:r>
            <a:r>
              <a:rPr lang="en-US" sz="2600" dirty="0" err="1">
                <a:latin typeface="Segoe Print" panose="02000800000000000000" pitchFamily="2" charset="0"/>
              </a:rPr>
              <a:t>Daeth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Mr</a:t>
            </a:r>
            <a:r>
              <a:rPr lang="en-US" sz="2600" dirty="0">
                <a:latin typeface="Segoe Print" panose="02000800000000000000" pitchFamily="2" charset="0"/>
              </a:rPr>
              <a:t> Davies </a:t>
            </a:r>
            <a:r>
              <a:rPr lang="en-US" sz="2600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bisgedi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bawb</a:t>
            </a:r>
            <a:r>
              <a:rPr lang="en-US" sz="2600" dirty="0">
                <a:latin typeface="Segoe Print" panose="02000800000000000000" pitchFamily="2" charset="0"/>
              </a:rPr>
              <a:t>!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= </a:t>
            </a:r>
            <a:r>
              <a:rPr lang="en-US" sz="2600" dirty="0" err="1">
                <a:latin typeface="Segoe Print" panose="02000800000000000000" pitchFamily="2" charset="0"/>
              </a:rPr>
              <a:t>Mr</a:t>
            </a:r>
            <a:r>
              <a:rPr lang="en-US" sz="2600" dirty="0">
                <a:latin typeface="Segoe Print" panose="02000800000000000000" pitchFamily="2" charset="0"/>
              </a:rPr>
              <a:t> Davies brought biscuits for everyone!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FD6D0B5C-F214-B546-A2BB-C2393D954AE9}"/>
              </a:ext>
            </a:extLst>
          </p:cNvPr>
          <p:cNvSpPr txBox="1">
            <a:spLocks/>
          </p:cNvSpPr>
          <p:nvPr/>
        </p:nvSpPr>
        <p:spPr>
          <a:xfrm>
            <a:off x="0" y="-224114"/>
            <a:ext cx="12192000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4500" b="1" cap="none" dirty="0">
                <a:latin typeface="Ink Free" panose="03080402000500000000" pitchFamily="66" charset="0"/>
              </a:rPr>
              <a:t> ‘</a:t>
            </a:r>
            <a:r>
              <a:rPr lang="en-US" sz="4500" b="1" cap="none" dirty="0" err="1">
                <a:latin typeface="Ink Free" panose="03080402000500000000" pitchFamily="66" charset="0"/>
              </a:rPr>
              <a:t>Dod</a:t>
            </a:r>
            <a:r>
              <a:rPr lang="en-US" sz="4500" b="1" cap="none" dirty="0"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2533518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F8164327-9312-044C-A7CC-1020EDA3BD5D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rcRect t="6386"/>
          <a:stretch/>
        </p:blipFill>
        <p:spPr>
          <a:xfrm>
            <a:off x="298930" y="278849"/>
            <a:ext cx="4753342" cy="6289490"/>
          </a:xfrm>
          <a:prstGeom prst="rect">
            <a:avLst/>
          </a:prstGeo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48374758-ACA6-1340-8C70-247417995C9C}"/>
              </a:ext>
            </a:extLst>
          </p:cNvPr>
          <p:cNvSpPr/>
          <p:nvPr/>
        </p:nvSpPr>
        <p:spPr>
          <a:xfrm>
            <a:off x="6799764" y="440845"/>
            <a:ext cx="4114641" cy="88431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B16AA1A3-0E47-6D43-BC2D-63D013C7B4A1}"/>
              </a:ext>
            </a:extLst>
          </p:cNvPr>
          <p:cNvSpPr txBox="1">
            <a:spLocks/>
          </p:cNvSpPr>
          <p:nvPr/>
        </p:nvSpPr>
        <p:spPr>
          <a:xfrm>
            <a:off x="7149077" y="726429"/>
            <a:ext cx="3632789" cy="6096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	</a:t>
            </a:r>
            <a:r>
              <a:rPr lang="en-GB" sz="12800" dirty="0" err="1">
                <a:solidFill>
                  <a:schemeClr val="bg1"/>
                </a:solidFill>
              </a:rPr>
              <a:t>Ddest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ti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yma</a:t>
            </a:r>
            <a:r>
              <a:rPr lang="en-GB" sz="12800" dirty="0">
                <a:solidFill>
                  <a:schemeClr val="bg1"/>
                </a:solidFill>
              </a:rPr>
              <a:t> ...?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  <p:pic>
        <p:nvPicPr>
          <p:cNvPr id="17" name="Picture 5" descr="MC900383850[1]">
            <a:extLst>
              <a:ext uri="{FF2B5EF4-FFF2-40B4-BE49-F238E27FC236}">
                <a16:creationId xmlns:a16="http://schemas.microsoft.com/office/drawing/2014/main" id="{C283F2FC-1C89-CD4E-AB44-1F72F51B1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1329" y="1804815"/>
            <a:ext cx="1371600" cy="773113"/>
          </a:xfrm>
          <a:prstGeom prst="rect">
            <a:avLst/>
          </a:prstGeom>
          <a:noFill/>
        </p:spPr>
      </p:pic>
      <p:pic>
        <p:nvPicPr>
          <p:cNvPr id="18" name="Picture 6" descr="MC900440349[1]">
            <a:extLst>
              <a:ext uri="{FF2B5EF4-FFF2-40B4-BE49-F238E27FC236}">
                <a16:creationId xmlns:a16="http://schemas.microsoft.com/office/drawing/2014/main" id="{8C7C40E6-02D9-D846-9FF0-1AE460380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237" y="2137584"/>
            <a:ext cx="1828800" cy="952500"/>
          </a:xfrm>
          <a:prstGeom prst="rect">
            <a:avLst/>
          </a:prstGeom>
          <a:noFill/>
        </p:spPr>
      </p:pic>
      <p:pic>
        <p:nvPicPr>
          <p:cNvPr id="19" name="Picture 7" descr="MC900197730[1]">
            <a:extLst>
              <a:ext uri="{FF2B5EF4-FFF2-40B4-BE49-F238E27FC236}">
                <a16:creationId xmlns:a16="http://schemas.microsoft.com/office/drawing/2014/main" id="{E912CD06-11A7-9E42-A214-A7056BD75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01867" y="1656871"/>
            <a:ext cx="1143000" cy="1023938"/>
          </a:xfrm>
          <a:prstGeom prst="rect">
            <a:avLst/>
          </a:prstGeom>
          <a:noFill/>
        </p:spPr>
      </p:pic>
      <p:pic>
        <p:nvPicPr>
          <p:cNvPr id="20" name="Picture 8" descr="MC900415748[1]">
            <a:extLst>
              <a:ext uri="{FF2B5EF4-FFF2-40B4-BE49-F238E27FC236}">
                <a16:creationId xmlns:a16="http://schemas.microsoft.com/office/drawing/2014/main" id="{F82B24C0-BEED-6C47-9ED8-332187F3F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03702" y="3978399"/>
            <a:ext cx="1362075" cy="1371600"/>
          </a:xfrm>
          <a:prstGeom prst="rect">
            <a:avLst/>
          </a:prstGeom>
          <a:noFill/>
        </p:spPr>
      </p:pic>
      <p:pic>
        <p:nvPicPr>
          <p:cNvPr id="21" name="Picture 9" descr="MC900048847[1]">
            <a:extLst>
              <a:ext uri="{FF2B5EF4-FFF2-40B4-BE49-F238E27FC236}">
                <a16:creationId xmlns:a16="http://schemas.microsoft.com/office/drawing/2014/main" id="{01174E36-E72A-D841-A55D-75F272475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6324" y="3721294"/>
            <a:ext cx="1295400" cy="1260475"/>
          </a:xfrm>
          <a:prstGeom prst="rect">
            <a:avLst/>
          </a:prstGeom>
          <a:noFill/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9A84BA6-5E5A-A64E-8129-740B1921990D}"/>
              </a:ext>
            </a:extLst>
          </p:cNvPr>
          <p:cNvSpPr txBox="1">
            <a:spLocks/>
          </p:cNvSpPr>
          <p:nvPr/>
        </p:nvSpPr>
        <p:spPr>
          <a:xfrm>
            <a:off x="10150132" y="2767551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beic? 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35A04BD-11F5-D74A-97BB-547EAE028E7E}"/>
              </a:ext>
            </a:extLst>
          </p:cNvPr>
          <p:cNvSpPr txBox="1">
            <a:spLocks/>
          </p:cNvSpPr>
          <p:nvPr/>
        </p:nvSpPr>
        <p:spPr>
          <a:xfrm>
            <a:off x="7802266" y="303316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car?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7351F80-CC7F-024F-A4CF-EDFD92043DB1}"/>
              </a:ext>
            </a:extLst>
          </p:cNvPr>
          <p:cNvSpPr txBox="1">
            <a:spLocks/>
          </p:cNvSpPr>
          <p:nvPr/>
        </p:nvSpPr>
        <p:spPr>
          <a:xfrm>
            <a:off x="5232336" y="2833510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bws?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91339C7-8229-294D-9937-7942F263607A}"/>
              </a:ext>
            </a:extLst>
          </p:cNvPr>
          <p:cNvSpPr txBox="1">
            <a:spLocks/>
          </p:cNvSpPr>
          <p:nvPr/>
        </p:nvSpPr>
        <p:spPr>
          <a:xfrm>
            <a:off x="5084375" y="5088700"/>
            <a:ext cx="1779046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tacsi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B3E5445-FFAF-5D48-8704-D77263253CBF}"/>
              </a:ext>
            </a:extLst>
          </p:cNvPr>
          <p:cNvSpPr txBox="1">
            <a:spLocks/>
          </p:cNvSpPr>
          <p:nvPr/>
        </p:nvSpPr>
        <p:spPr>
          <a:xfrm>
            <a:off x="10027873" y="527124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trên?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D80620-4322-E640-A5AE-791013B61993}"/>
              </a:ext>
            </a:extLst>
          </p:cNvPr>
          <p:cNvSpPr txBox="1"/>
          <p:nvPr/>
        </p:nvSpPr>
        <p:spPr>
          <a:xfrm>
            <a:off x="7107626" y="5228669"/>
            <a:ext cx="2676041" cy="103858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Naddo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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87AA4AE-B930-8941-9E7C-65F840B9F811}"/>
              </a:ext>
            </a:extLst>
          </p:cNvPr>
          <p:cNvSpPr txBox="1"/>
          <p:nvPr/>
        </p:nvSpPr>
        <p:spPr>
          <a:xfrm>
            <a:off x="7701433" y="4040890"/>
            <a:ext cx="2118406" cy="103858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D9F3CB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Do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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138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556"/>
    </mc:Choice>
    <mc:Fallback xmlns="">
      <p:transition spd="slow" advTm="224556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8203" y="1126943"/>
            <a:ext cx="4189217" cy="4016587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US" sz="4000" b="1" i="1" dirty="0" err="1">
                <a:solidFill>
                  <a:schemeClr val="accent4"/>
                </a:solidFill>
              </a:rPr>
              <a:t>Ddaethoch</a:t>
            </a:r>
            <a:r>
              <a:rPr lang="en-US" sz="4000" b="1" i="1" dirty="0">
                <a:solidFill>
                  <a:schemeClr val="accent4"/>
                </a:solidFill>
              </a:rPr>
              <a:t> chi </a:t>
            </a:r>
            <a:r>
              <a:rPr lang="en-US" sz="4000" b="1" i="1" dirty="0" err="1">
                <a:solidFill>
                  <a:schemeClr val="accent4"/>
                </a:solidFill>
              </a:rPr>
              <a:t>â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losin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i</a:t>
            </a:r>
            <a:r>
              <a:rPr lang="en-US" sz="4000" b="1" i="1" dirty="0">
                <a:solidFill>
                  <a:schemeClr val="accent4"/>
                </a:solidFill>
              </a:rPr>
              <a:t> fi?</a:t>
            </a:r>
            <a:br>
              <a:rPr lang="en-US" sz="4000" b="1" i="1" dirty="0">
                <a:solidFill>
                  <a:schemeClr val="accent4"/>
                </a:solidFill>
              </a:rPr>
            </a:br>
            <a:br>
              <a:rPr lang="en-US" sz="3600" b="1" dirty="0">
                <a:solidFill>
                  <a:schemeClr val="accent4"/>
                </a:solidFill>
              </a:rPr>
            </a:br>
            <a:r>
              <a:rPr lang="en-US" sz="2400" dirty="0"/>
              <a:t>(</a:t>
            </a:r>
            <a:r>
              <a:rPr lang="en-US" sz="2400" i="1" dirty="0" err="1"/>
              <a:t>tôn</a:t>
            </a:r>
            <a:r>
              <a:rPr lang="en-US" sz="2400" i="1" dirty="0"/>
              <a:t> : Wheels on the bus</a:t>
            </a:r>
            <a:r>
              <a:rPr lang="en-US" sz="2400" dirty="0"/>
              <a:t>)</a:t>
            </a:r>
          </a:p>
        </p:txBody>
      </p:sp>
      <p:sp>
        <p:nvSpPr>
          <p:cNvPr id="77" name="Content Placeholder 2"/>
          <p:cNvSpPr>
            <a:spLocks noGrp="1"/>
          </p:cNvSpPr>
          <p:nvPr>
            <p:ph idx="1"/>
          </p:nvPr>
        </p:nvSpPr>
        <p:spPr>
          <a:xfrm>
            <a:off x="714580" y="860383"/>
            <a:ext cx="5891286" cy="5303520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Do, </a:t>
            </a:r>
            <a:r>
              <a:rPr lang="en-US" sz="3000" b="1" dirty="0" err="1"/>
              <a:t>dyma</a:t>
            </a:r>
            <a:r>
              <a:rPr lang="en-US" sz="3000" b="1" dirty="0"/>
              <a:t> </a:t>
            </a:r>
            <a:r>
              <a:rPr lang="en-US" sz="3000" b="1" dirty="0" err="1"/>
              <a:t>ti</a:t>
            </a:r>
            <a:r>
              <a:rPr lang="en-US" sz="3000" b="1" dirty="0"/>
              <a:t>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30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</a:t>
            </a:r>
            <a:r>
              <a:rPr lang="en-US" sz="3000" dirty="0" err="1"/>
              <a:t>cacen</a:t>
            </a:r>
            <a:r>
              <a:rPr lang="en-US" sz="3000" dirty="0"/>
              <a:t>...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</a:t>
            </a:r>
            <a:r>
              <a:rPr lang="en-US" sz="3000" dirty="0" err="1"/>
              <a:t>tost</a:t>
            </a:r>
            <a:r>
              <a:rPr lang="en-US" sz="3000" dirty="0"/>
              <a:t>…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ham…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3A18AD-D339-7F48-B3CB-262F1DD265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2B7A2A88-56CF-8A49-9839-560EDADBE8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5756" y="916870"/>
            <a:ext cx="947383" cy="1007671"/>
          </a:xfrm>
          <a:prstGeom prst="rect">
            <a:avLst/>
          </a:prstGeom>
        </p:spPr>
      </p:pic>
      <p:pic>
        <p:nvPicPr>
          <p:cNvPr id="12" name="Picture 5" descr="MC900383850[1]">
            <a:extLst>
              <a:ext uri="{FF2B5EF4-FFF2-40B4-BE49-F238E27FC236}">
                <a16:creationId xmlns:a16="http://schemas.microsoft.com/office/drawing/2014/main" id="{5204310F-8DA7-1B45-B297-B8418DA26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37839" y="4280622"/>
            <a:ext cx="2923749" cy="16479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785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54"/>
    </mc:Choice>
    <mc:Fallback xmlns="">
      <p:transition spd="slow" advTm="117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EB18C5E-D2AF-458C-AAB5-58AF894D095E}"/>
              </a:ext>
            </a:extLst>
          </p:cNvPr>
          <p:cNvGraphicFramePr>
            <a:graphicFrameLocks/>
          </p:cNvGraphicFramePr>
          <p:nvPr/>
        </p:nvGraphicFramePr>
        <p:xfrm>
          <a:off x="304800" y="1450209"/>
          <a:ext cx="5691809" cy="2415209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Mynd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go’)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/>
                        <a:t>Est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73FB7119-F042-4E85-838F-A8F2A9A9B608}"/>
              </a:ext>
            </a:extLst>
          </p:cNvPr>
          <p:cNvGraphicFramePr>
            <a:graphicFrameLocks/>
          </p:cNvGraphicFramePr>
          <p:nvPr/>
        </p:nvGraphicFramePr>
        <p:xfrm>
          <a:off x="304800" y="4205297"/>
          <a:ext cx="5691809" cy="2415209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6595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Gwneud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do/make’)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Gwnes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Gwnaethon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ni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Gwnest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ti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Gwnaethoch</a:t>
                      </a:r>
                      <a:r>
                        <a:rPr lang="en-GB" sz="28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</a:t>
                      </a:r>
                      <a:r>
                        <a:rPr lang="en-GB" sz="2800" b="0" baseline="0" dirty="0"/>
                        <a:t> e / hi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Gwnaethon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nhw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75AA9B5-77D6-49C7-A57D-A43BAA78F712}"/>
              </a:ext>
            </a:extLst>
          </p:cNvPr>
          <p:cNvGraphicFramePr>
            <a:graphicFrameLocks/>
          </p:cNvGraphicFramePr>
          <p:nvPr/>
        </p:nvGraphicFramePr>
        <p:xfrm>
          <a:off x="6195391" y="1450209"/>
          <a:ext cx="5691809" cy="2415209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Cael (</a:t>
                      </a:r>
                      <a:r>
                        <a:rPr lang="en-GB" sz="2800" b="0" dirty="0"/>
                        <a:t>‘to have’)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Cawson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Cafodd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1C70FE4E-7B1D-4CB7-AAD1-61192A0EDCD7}"/>
              </a:ext>
            </a:extLst>
          </p:cNvPr>
          <p:cNvGraphicFramePr>
            <a:graphicFrameLocks/>
          </p:cNvGraphicFramePr>
          <p:nvPr/>
        </p:nvGraphicFramePr>
        <p:xfrm>
          <a:off x="6255030" y="4205297"/>
          <a:ext cx="5691809" cy="2405256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262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Dod (</a:t>
                      </a:r>
                      <a:r>
                        <a:rPr lang="en-GB" sz="2800" b="0" dirty="0"/>
                        <a:t>‘to come’)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Des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A277012-E94B-96D0-A21B-D306961E98A7}"/>
              </a:ext>
            </a:extLst>
          </p:cNvPr>
          <p:cNvSpPr txBox="1"/>
          <p:nvPr/>
        </p:nvSpPr>
        <p:spPr>
          <a:xfrm>
            <a:off x="304800" y="463999"/>
            <a:ext cx="115824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Berfau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afreolaidd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gorffennol</a:t>
            </a:r>
            <a:r>
              <a:rPr lang="en-US" sz="3600" dirty="0">
                <a:latin typeface="Tw Cen MT" panose="020B0602020104020603" pitchFamily="34" charset="0"/>
              </a:rPr>
              <a:t>/ Past tense irregular verbs</a:t>
            </a:r>
          </a:p>
        </p:txBody>
      </p:sp>
    </p:spTree>
    <p:extLst>
      <p:ext uri="{BB962C8B-B14F-4D97-AF65-F5344CB8AC3E}">
        <p14:creationId xmlns:p14="http://schemas.microsoft.com/office/powerpoint/2010/main" val="27208598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14DB-1E2F-5C42-A4C8-D9B13D562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159"/>
            <a:ext cx="10515600" cy="1094014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Munud i </a:t>
            </a:r>
            <a:r>
              <a:rPr lang="cy-GB" b="1" u="sng" dirty="0">
                <a:solidFill>
                  <a:srgbClr val="C00000"/>
                </a:solidFill>
                <a:latin typeface="Arial"/>
                <a:cs typeface="Arial"/>
              </a:rPr>
              <a:t>f</a:t>
            </a:r>
            <a:r>
              <a:rPr lang="cy-GB" b="1" dirty="0">
                <a:latin typeface="Arial"/>
                <a:cs typeface="Arial"/>
              </a:rPr>
              <a:t>eddwl ...</a:t>
            </a:r>
            <a:br>
              <a:rPr lang="cy-GB" i="1" dirty="0"/>
            </a:br>
            <a:endParaRPr lang="cy-GB" i="1">
              <a:ea typeface="Calibri Light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6CC028-8F1C-174B-8E07-6F98087BD77C}"/>
              </a:ext>
            </a:extLst>
          </p:cNvPr>
          <p:cNvSpPr txBox="1"/>
          <p:nvPr/>
        </p:nvSpPr>
        <p:spPr>
          <a:xfrm>
            <a:off x="840058" y="1164502"/>
            <a:ext cx="10673443" cy="954107"/>
          </a:xfrm>
          <a:prstGeom prst="rect">
            <a:avLst/>
          </a:prstGeom>
          <a:solidFill>
            <a:schemeClr val="bg2"/>
          </a:solidFill>
          <a:ln w="28575">
            <a:solidFill>
              <a:srgbClr val="7030A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 dirty="0">
                <a:latin typeface="Arial"/>
                <a:cs typeface="Arial"/>
              </a:rPr>
              <a:t>Pa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</a:t>
            </a:r>
            <a:r>
              <a:rPr lang="cy-GB" sz="2800" b="1" dirty="0">
                <a:latin typeface="Arial"/>
                <a:cs typeface="Arial"/>
              </a:rPr>
              <a:t>echnegau caffael iaith a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efnyddiwyd yn y </a:t>
            </a:r>
            <a:r>
              <a:rPr lang="cy-GB" sz="2800" b="1" u="sng" dirty="0">
                <a:solidFill>
                  <a:srgbClr val="C00000"/>
                </a:solidFill>
                <a:latin typeface="Arial"/>
                <a:cs typeface="Arial"/>
              </a:rPr>
              <a:t>dd</a:t>
            </a:r>
            <a:r>
              <a:rPr lang="cy-GB" sz="2800" b="1" dirty="0">
                <a:latin typeface="Arial"/>
                <a:cs typeface="Arial"/>
              </a:rPr>
              <a:t>arlith hon?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i="1" dirty="0" err="1">
                <a:latin typeface="Arial"/>
                <a:cs typeface="Arial"/>
              </a:rPr>
              <a:t>Which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language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acquisition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techniques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were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used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in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this</a:t>
            </a:r>
            <a:r>
              <a:rPr lang="cy-GB" sz="2800" i="1" dirty="0">
                <a:latin typeface="Arial"/>
                <a:cs typeface="Arial"/>
              </a:rPr>
              <a:t> </a:t>
            </a:r>
            <a:r>
              <a:rPr lang="cy-GB" sz="2800" i="1" dirty="0" err="1">
                <a:latin typeface="Arial"/>
                <a:cs typeface="Arial"/>
              </a:rPr>
              <a:t>lecture</a:t>
            </a:r>
            <a:r>
              <a:rPr lang="cy-GB" sz="2800" i="1" dirty="0">
                <a:latin typeface="Arial"/>
                <a:cs typeface="Arial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BD5AA-D1BE-2D4B-804F-24144935EF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2135" y="2589688"/>
            <a:ext cx="1194177" cy="119417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60953D-5A86-7744-81BB-D81103DCE7A4}"/>
              </a:ext>
            </a:extLst>
          </p:cNvPr>
          <p:cNvSpPr txBox="1"/>
          <p:nvPr/>
        </p:nvSpPr>
        <p:spPr>
          <a:xfrm>
            <a:off x="656954" y="3785562"/>
            <a:ext cx="155613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Drilio </a:t>
            </a:r>
            <a:endParaRPr lang="cy-GB" sz="2400" dirty="0">
              <a:latin typeface="Arial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855AB-2A27-8047-9C9B-86FE380543F4}"/>
              </a:ext>
            </a:extLst>
          </p:cNvPr>
          <p:cNvSpPr txBox="1"/>
          <p:nvPr/>
        </p:nvSpPr>
        <p:spPr>
          <a:xfrm>
            <a:off x="4127258" y="3819517"/>
            <a:ext cx="211684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ea typeface="Calibri"/>
                <a:cs typeface="Calibri"/>
              </a:rPr>
              <a:t>Gwaith pâr </a:t>
            </a:r>
          </a:p>
        </p:txBody>
      </p:sp>
      <p:pic>
        <p:nvPicPr>
          <p:cNvPr id="12" name="Picture 11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08ECE79B-CE4C-0C10-4D91-28CE8DCF3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21" name="Picture 20" descr="A white board with blue trim&#10;&#10;Description automatically generated">
            <a:extLst>
              <a:ext uri="{FF2B5EF4-FFF2-40B4-BE49-F238E27FC236}">
                <a16:creationId xmlns:a16="http://schemas.microsoft.com/office/drawing/2014/main" id="{09957EDD-37E0-B2DA-E7BA-DDDFAA85F9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123705" y="2577730"/>
            <a:ext cx="1386715" cy="12409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5640364-C008-C201-085E-9C7F5ECA69A9}"/>
              </a:ext>
            </a:extLst>
          </p:cNvPr>
          <p:cNvSpPr txBox="1"/>
          <p:nvPr/>
        </p:nvSpPr>
        <p:spPr>
          <a:xfrm>
            <a:off x="9764733" y="3856015"/>
            <a:ext cx="210986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Gwaith ar y byrddau gwyn</a:t>
            </a:r>
          </a:p>
        </p:txBody>
      </p:sp>
      <p:pic>
        <p:nvPicPr>
          <p:cNvPr id="25" name="Picture 24" descr="A hand holding a pen&#10;&#10;Description automatically generated">
            <a:extLst>
              <a:ext uri="{FF2B5EF4-FFF2-40B4-BE49-F238E27FC236}">
                <a16:creationId xmlns:a16="http://schemas.microsoft.com/office/drawing/2014/main" id="{F35DF0B4-3282-9C6C-5088-D0AB79945D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7428" y="2582467"/>
            <a:ext cx="1398117" cy="123028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A6066CB-7566-B372-569E-B162C47AA4F6}"/>
              </a:ext>
            </a:extLst>
          </p:cNvPr>
          <p:cNvSpPr txBox="1"/>
          <p:nvPr/>
        </p:nvSpPr>
        <p:spPr>
          <a:xfrm>
            <a:off x="7833453" y="3860512"/>
            <a:ext cx="210823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ysgrifennu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F3868BB-218A-96FE-5426-CE570ECD8F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610" y="2588384"/>
            <a:ext cx="1279843" cy="122018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B3E7240-24AF-2D26-D975-43BDBF865C8D}"/>
              </a:ext>
            </a:extLst>
          </p:cNvPr>
          <p:cNvSpPr txBox="1"/>
          <p:nvPr/>
        </p:nvSpPr>
        <p:spPr>
          <a:xfrm>
            <a:off x="6014691" y="3857774"/>
            <a:ext cx="190291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Tasg wrando</a:t>
            </a:r>
          </a:p>
        </p:txBody>
      </p:sp>
      <p:pic>
        <p:nvPicPr>
          <p:cNvPr id="22" name="Picture 21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15E25856-EF35-7865-9DE8-6BBF4A5DED5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4467945" y="2593936"/>
            <a:ext cx="1287743" cy="12166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 descr="Two cubes of yellow substance&#10;&#10;Description automatically generated">
            <a:extLst>
              <a:ext uri="{FF2B5EF4-FFF2-40B4-BE49-F238E27FC236}">
                <a16:creationId xmlns:a16="http://schemas.microsoft.com/office/drawing/2014/main" id="{CF82DCB6-6980-BFFA-4738-83523F4CD62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326" t="5349" r="6587" b="5421"/>
          <a:stretch/>
        </p:blipFill>
        <p:spPr>
          <a:xfrm>
            <a:off x="899092" y="4571510"/>
            <a:ext cx="1313793" cy="1390033"/>
          </a:xfrm>
          <a:prstGeom prst="rect">
            <a:avLst/>
          </a:prstGeom>
        </p:spPr>
      </p:pic>
      <p:pic>
        <p:nvPicPr>
          <p:cNvPr id="9" name="Picture 8" descr="A black and white image of people&#10;&#10;Description automatically generated">
            <a:extLst>
              <a:ext uri="{FF2B5EF4-FFF2-40B4-BE49-F238E27FC236}">
                <a16:creationId xmlns:a16="http://schemas.microsoft.com/office/drawing/2014/main" id="{D0CAEE63-63E2-6A61-60F5-90DD15D4D99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67638" y="4643824"/>
            <a:ext cx="1285548" cy="117134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19D979-3119-30F7-0AEA-481DCA3512D5}"/>
              </a:ext>
            </a:extLst>
          </p:cNvPr>
          <p:cNvSpPr txBox="1"/>
          <p:nvPr/>
        </p:nvSpPr>
        <p:spPr>
          <a:xfrm>
            <a:off x="4274684" y="5819631"/>
            <a:ext cx="167020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Gr</a:t>
            </a:r>
            <a:r>
              <a:rPr lang="cy-GB" sz="2400" dirty="0">
                <a:latin typeface="Arial"/>
                <a:ea typeface="+mn-lt"/>
                <a:cs typeface="+mn-lt"/>
              </a:rPr>
              <a:t>ŵ</a:t>
            </a:r>
            <a:r>
              <a:rPr lang="cy-GB" sz="2400" dirty="0">
                <a:latin typeface="Arial"/>
                <a:cs typeface="Arial"/>
              </a:rPr>
              <a:t>p o dri</a:t>
            </a:r>
          </a:p>
        </p:txBody>
      </p:sp>
      <p:pic>
        <p:nvPicPr>
          <p:cNvPr id="14" name="Picture 13" descr="A black silhouette of a person speaking&#10;&#10;Description automatically generated">
            <a:extLst>
              <a:ext uri="{FF2B5EF4-FFF2-40B4-BE49-F238E27FC236}">
                <a16:creationId xmlns:a16="http://schemas.microsoft.com/office/drawing/2014/main" id="{C9BC54D9-7BFB-DBDA-33DB-6206ED24529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4447" y="2592739"/>
            <a:ext cx="1219102" cy="118946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83C5481-3F7F-8E1F-2531-A51DC047937C}"/>
              </a:ext>
            </a:extLst>
          </p:cNvPr>
          <p:cNvSpPr txBox="1"/>
          <p:nvPr/>
        </p:nvSpPr>
        <p:spPr>
          <a:xfrm>
            <a:off x="2019993" y="3813515"/>
            <a:ext cx="230657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Arial"/>
              </a:rPr>
              <a:t>Ymarfer ar lafar (yn unigol) </a:t>
            </a:r>
            <a:endParaRPr lang="en-US" sz="2400"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644737-6DB4-37A0-ABE0-652C64D8AB6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1324" y="4659446"/>
            <a:ext cx="1290162" cy="115884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2032768-9578-0B67-0116-8D0040546EF4}"/>
              </a:ext>
            </a:extLst>
          </p:cNvPr>
          <p:cNvSpPr txBox="1"/>
          <p:nvPr/>
        </p:nvSpPr>
        <p:spPr>
          <a:xfrm>
            <a:off x="6022264" y="5810507"/>
            <a:ext cx="1889220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400" dirty="0">
                <a:latin typeface="Arial"/>
                <a:cs typeface="Calibri"/>
              </a:rPr>
              <a:t>Amser canu</a:t>
            </a:r>
          </a:p>
        </p:txBody>
      </p:sp>
    </p:spTree>
    <p:extLst>
      <p:ext uri="{BB962C8B-B14F-4D97-AF65-F5344CB8AC3E}">
        <p14:creationId xmlns:p14="http://schemas.microsoft.com/office/powerpoint/2010/main" val="34730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3" grpId="0"/>
      <p:bldP spid="27" grpId="0"/>
      <p:bldP spid="29" grpId="0"/>
      <p:bldP spid="11" grpId="0"/>
      <p:bldP spid="17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Rounded Rectangular Callout 1">
            <a:extLst>
              <a:ext uri="{FF2B5EF4-FFF2-40B4-BE49-F238E27FC236}">
                <a16:creationId xmlns:a16="http://schemas.microsoft.com/office/drawing/2014/main" id="{F5AD0C08-7527-8CB6-3DEA-281C3E3A9F9D}"/>
              </a:ext>
            </a:extLst>
          </p:cNvPr>
          <p:cNvSpPr/>
          <p:nvPr/>
        </p:nvSpPr>
        <p:spPr>
          <a:xfrm>
            <a:off x="867560" y="849617"/>
            <a:ext cx="7548307" cy="2266116"/>
          </a:xfrm>
          <a:prstGeom prst="wedgeRoundRectCallout">
            <a:avLst>
              <a:gd name="adj1" fmla="val -44674"/>
              <a:gd name="adj2" fmla="val 840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55B22D68-AB67-095B-4550-A10DC40B70B8}"/>
              </a:ext>
            </a:extLst>
          </p:cNvPr>
          <p:cNvSpPr txBox="1">
            <a:spLocks/>
          </p:cNvSpPr>
          <p:nvPr/>
        </p:nvSpPr>
        <p:spPr>
          <a:xfrm>
            <a:off x="1554970" y="1215612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Da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iawn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bawb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!</a:t>
            </a:r>
          </a:p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Wela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chi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wythnos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nesaf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657</TotalTime>
  <Words>1241</Words>
  <Application>Microsoft Macintosh PowerPoint</Application>
  <PresentationFormat>Widescreen</PresentationFormat>
  <Paragraphs>304</Paragraphs>
  <Slides>21</Slides>
  <Notes>4</Notes>
  <HiddenSlides>0</HiddenSlides>
  <MMClips>11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37" baseType="lpstr">
      <vt:lpstr>Arial</vt:lpstr>
      <vt:lpstr>Calibri</vt:lpstr>
      <vt:lpstr>Calibri Light</vt:lpstr>
      <vt:lpstr>Cavolini</vt:lpstr>
      <vt:lpstr>Century Gothic</vt:lpstr>
      <vt:lpstr>Comic Sans MS</vt:lpstr>
      <vt:lpstr>Fredoka One</vt:lpstr>
      <vt:lpstr>Ink Free</vt:lpstr>
      <vt:lpstr>Segoe Print</vt:lpstr>
      <vt:lpstr>Tw Cen MT</vt:lpstr>
      <vt:lpstr>Twinkl SemiBold</vt:lpstr>
      <vt:lpstr>Wingdings 2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Ddaethoch chi â losin i fi?  (tôn : Wheels on the bus)</vt:lpstr>
      <vt:lpstr>PowerPoint Presentation</vt:lpstr>
      <vt:lpstr>Munud i feddwl ...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278</cp:revision>
  <dcterms:created xsi:type="dcterms:W3CDTF">2023-10-02T11:32:54Z</dcterms:created>
  <dcterms:modified xsi:type="dcterms:W3CDTF">2025-11-24T20:25:43Z</dcterms:modified>
</cp:coreProperties>
</file>