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99" r:id="rId2"/>
    <p:sldId id="300" r:id="rId3"/>
    <p:sldId id="301" r:id="rId4"/>
    <p:sldId id="302" r:id="rId5"/>
    <p:sldId id="303" r:id="rId6"/>
    <p:sldId id="259" r:id="rId7"/>
    <p:sldId id="260" r:id="rId8"/>
    <p:sldId id="261" r:id="rId9"/>
    <p:sldId id="262" r:id="rId10"/>
    <p:sldId id="264" r:id="rId11"/>
    <p:sldId id="265" r:id="rId12"/>
    <p:sldId id="266" r:id="rId13"/>
    <p:sldId id="304" r:id="rId14"/>
    <p:sldId id="267" r:id="rId15"/>
    <p:sldId id="268" r:id="rId16"/>
    <p:sldId id="271" r:id="rId17"/>
    <p:sldId id="290" r:id="rId18"/>
    <p:sldId id="291" r:id="rId19"/>
    <p:sldId id="292" r:id="rId20"/>
    <p:sldId id="293" r:id="rId21"/>
    <p:sldId id="272" r:id="rId22"/>
    <p:sldId id="273" r:id="rId23"/>
    <p:sldId id="274" r:id="rId24"/>
    <p:sldId id="275" r:id="rId25"/>
    <p:sldId id="276" r:id="rId26"/>
    <p:sldId id="277" r:id="rId27"/>
    <p:sldId id="278" r:id="rId28"/>
    <p:sldId id="279" r:id="rId29"/>
    <p:sldId id="295" r:id="rId30"/>
    <p:sldId id="294" r:id="rId31"/>
    <p:sldId id="280" r:id="rId32"/>
    <p:sldId id="281" r:id="rId33"/>
    <p:sldId id="282" r:id="rId34"/>
    <p:sldId id="297" r:id="rId35"/>
    <p:sldId id="284" r:id="rId36"/>
    <p:sldId id="298" r:id="rId37"/>
    <p:sldId id="285" r:id="rId38"/>
    <p:sldId id="286" r:id="rId39"/>
    <p:sldId id="287" r:id="rId40"/>
    <p:sldId id="289"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291" autoAdjust="0"/>
  </p:normalViewPr>
  <p:slideViewPr>
    <p:cSldViewPr>
      <p:cViewPr varScale="1">
        <p:scale>
          <a:sx n="115" d="100"/>
          <a:sy n="115" d="100"/>
        </p:scale>
        <p:origin x="149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C514210-EE1A-4ACE-809C-CBF303A77AF6}" type="datetimeFigureOut">
              <a:rPr lang="en-GB" smtClean="0"/>
              <a:t>19/11/2018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B898645-9473-4C2B-8FD2-197F68B40C78}" type="slidenum">
              <a:rPr lang="en-GB" smtClean="0"/>
              <a:t>‹#›</a:t>
            </a:fld>
            <a:endParaRPr lang="en-GB"/>
          </a:p>
        </p:txBody>
      </p:sp>
    </p:spTree>
    <p:extLst>
      <p:ext uri="{BB962C8B-B14F-4D97-AF65-F5344CB8AC3E}">
        <p14:creationId xmlns:p14="http://schemas.microsoft.com/office/powerpoint/2010/main" val="1482800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a:t>
            </a:fld>
            <a:endParaRPr lang="en-GB"/>
          </a:p>
        </p:txBody>
      </p:sp>
    </p:spTree>
    <p:extLst>
      <p:ext uri="{BB962C8B-B14F-4D97-AF65-F5344CB8AC3E}">
        <p14:creationId xmlns:p14="http://schemas.microsoft.com/office/powerpoint/2010/main" val="2591637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7</a:t>
            </a:fld>
            <a:endParaRPr lang="en-GB"/>
          </a:p>
        </p:txBody>
      </p:sp>
    </p:spTree>
    <p:extLst>
      <p:ext uri="{BB962C8B-B14F-4D97-AF65-F5344CB8AC3E}">
        <p14:creationId xmlns:p14="http://schemas.microsoft.com/office/powerpoint/2010/main" val="296046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9</a:t>
            </a:fld>
            <a:endParaRPr lang="en-GB"/>
          </a:p>
        </p:txBody>
      </p:sp>
    </p:spTree>
    <p:extLst>
      <p:ext uri="{BB962C8B-B14F-4D97-AF65-F5344CB8AC3E}">
        <p14:creationId xmlns:p14="http://schemas.microsoft.com/office/powerpoint/2010/main" val="3270274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10</a:t>
            </a:fld>
            <a:endParaRPr lang="en-GB"/>
          </a:p>
        </p:txBody>
      </p:sp>
    </p:spTree>
    <p:extLst>
      <p:ext uri="{BB962C8B-B14F-4D97-AF65-F5344CB8AC3E}">
        <p14:creationId xmlns:p14="http://schemas.microsoft.com/office/powerpoint/2010/main" val="2399798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11</a:t>
            </a:fld>
            <a:endParaRPr lang="en-GB"/>
          </a:p>
        </p:txBody>
      </p:sp>
    </p:spTree>
    <p:extLst>
      <p:ext uri="{BB962C8B-B14F-4D97-AF65-F5344CB8AC3E}">
        <p14:creationId xmlns:p14="http://schemas.microsoft.com/office/powerpoint/2010/main" val="1713711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12</a:t>
            </a:fld>
            <a:endParaRPr lang="en-GB"/>
          </a:p>
        </p:txBody>
      </p:sp>
    </p:spTree>
    <p:extLst>
      <p:ext uri="{BB962C8B-B14F-4D97-AF65-F5344CB8AC3E}">
        <p14:creationId xmlns:p14="http://schemas.microsoft.com/office/powerpoint/2010/main" val="3327840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14</a:t>
            </a:fld>
            <a:endParaRPr lang="en-GB"/>
          </a:p>
        </p:txBody>
      </p:sp>
    </p:spTree>
    <p:extLst>
      <p:ext uri="{BB962C8B-B14F-4D97-AF65-F5344CB8AC3E}">
        <p14:creationId xmlns:p14="http://schemas.microsoft.com/office/powerpoint/2010/main" val="887227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15</a:t>
            </a:fld>
            <a:endParaRPr lang="en-GB"/>
          </a:p>
        </p:txBody>
      </p:sp>
    </p:spTree>
    <p:extLst>
      <p:ext uri="{BB962C8B-B14F-4D97-AF65-F5344CB8AC3E}">
        <p14:creationId xmlns:p14="http://schemas.microsoft.com/office/powerpoint/2010/main" val="4143443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20</a:t>
            </a:fld>
            <a:endParaRPr lang="en-GB"/>
          </a:p>
        </p:txBody>
      </p:sp>
    </p:spTree>
    <p:extLst>
      <p:ext uri="{BB962C8B-B14F-4D97-AF65-F5344CB8AC3E}">
        <p14:creationId xmlns:p14="http://schemas.microsoft.com/office/powerpoint/2010/main" val="24356928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26</a:t>
            </a:fld>
            <a:endParaRPr lang="en-GB"/>
          </a:p>
        </p:txBody>
      </p:sp>
    </p:spTree>
    <p:extLst>
      <p:ext uri="{BB962C8B-B14F-4D97-AF65-F5344CB8AC3E}">
        <p14:creationId xmlns:p14="http://schemas.microsoft.com/office/powerpoint/2010/main" val="1385860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29</a:t>
            </a:fld>
            <a:endParaRPr lang="en-GB"/>
          </a:p>
        </p:txBody>
      </p:sp>
    </p:spTree>
    <p:extLst>
      <p:ext uri="{BB962C8B-B14F-4D97-AF65-F5344CB8AC3E}">
        <p14:creationId xmlns:p14="http://schemas.microsoft.com/office/powerpoint/2010/main" val="1732529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30</a:t>
            </a:fld>
            <a:endParaRPr lang="en-GB"/>
          </a:p>
        </p:txBody>
      </p:sp>
    </p:spTree>
    <p:extLst>
      <p:ext uri="{BB962C8B-B14F-4D97-AF65-F5344CB8AC3E}">
        <p14:creationId xmlns:p14="http://schemas.microsoft.com/office/powerpoint/2010/main" val="34412962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34</a:t>
            </a:fld>
            <a:endParaRPr lang="en-GB"/>
          </a:p>
        </p:txBody>
      </p:sp>
    </p:spTree>
    <p:extLst>
      <p:ext uri="{BB962C8B-B14F-4D97-AF65-F5344CB8AC3E}">
        <p14:creationId xmlns:p14="http://schemas.microsoft.com/office/powerpoint/2010/main" val="17325293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36</a:t>
            </a:fld>
            <a:endParaRPr lang="en-GB"/>
          </a:p>
        </p:txBody>
      </p:sp>
    </p:spTree>
    <p:extLst>
      <p:ext uri="{BB962C8B-B14F-4D97-AF65-F5344CB8AC3E}">
        <p14:creationId xmlns:p14="http://schemas.microsoft.com/office/powerpoint/2010/main" val="17325293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38</a:t>
            </a:fld>
            <a:endParaRPr lang="en-GB"/>
          </a:p>
        </p:txBody>
      </p:sp>
    </p:spTree>
    <p:extLst>
      <p:ext uri="{BB962C8B-B14F-4D97-AF65-F5344CB8AC3E}">
        <p14:creationId xmlns:p14="http://schemas.microsoft.com/office/powerpoint/2010/main" val="1586558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solidFill>
                  <a:srgbClr val="464646"/>
                </a:solidFill>
              </a:rPr>
              <a:pPr/>
              <a:t>19/11/2018</a:t>
            </a:fld>
            <a:endParaRPr lang="en-GB">
              <a:solidFill>
                <a:srgbClr val="464646"/>
              </a:solidFill>
            </a:endParaRPr>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solidFill>
                <a:srgbClr val="464646"/>
              </a:solidFill>
            </a:endParaRPr>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256986721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solidFill>
                  <a:srgbClr val="464646"/>
                </a:solidFill>
              </a:rPr>
              <a:pPr/>
              <a:t>19/11/2018</a:t>
            </a:fld>
            <a:endParaRPr lang="en-GB">
              <a:solidFill>
                <a:srgbClr val="464646"/>
              </a:solidFill>
            </a:endParaRPr>
          </a:p>
        </p:txBody>
      </p:sp>
      <p:sp>
        <p:nvSpPr>
          <p:cNvPr id="9" name="Slide Number Placeholder 8"/>
          <p:cNvSpPr>
            <a:spLocks noGrp="1"/>
          </p:cNvSpPr>
          <p:nvPr>
            <p:ph type="sldNum" sz="quarter" idx="15"/>
          </p:nvPr>
        </p:nvSpPr>
        <p:spPr/>
        <p:txBody>
          <a:bodyPr rtlCol="0"/>
          <a:lstStyle/>
          <a:p>
            <a:fld id="{3CF19CE5-3B6D-4CDB-A886-C88CF57D7E52}"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solidFill>
                <a:srgbClr val="464646"/>
              </a:solidFill>
            </a:endParaRPr>
          </a:p>
        </p:txBody>
      </p:sp>
    </p:spTree>
    <p:extLst>
      <p:ext uri="{BB962C8B-B14F-4D97-AF65-F5344CB8AC3E}">
        <p14:creationId xmlns:p14="http://schemas.microsoft.com/office/powerpoint/2010/main" val="755041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solidFill>
                  <a:srgbClr val="DEF5FA"/>
                </a:solidFill>
              </a:rPr>
              <a:pPr/>
              <a:t>19/11/2018</a:t>
            </a:fld>
            <a:endParaRPr lang="en-GB">
              <a:solidFill>
                <a:srgbClr val="DEF5FA"/>
              </a:solidFill>
            </a:endParaRPr>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solidFill>
                <a:srgbClr val="DEF5FA"/>
              </a:solidFill>
            </a:endParaRPr>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369764836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D910256-AA1F-45E7-9332-174294B017E0}" type="datetimeFigureOut">
              <a:rPr lang="en-GB" smtClean="0">
                <a:solidFill>
                  <a:srgbClr val="464646"/>
                </a:solidFill>
              </a:rPr>
              <a:pPr/>
              <a:t>19/11/2018</a:t>
            </a:fld>
            <a:endParaRPr lang="en-GB">
              <a:solidFill>
                <a:srgbClr val="464646"/>
              </a:solidFill>
            </a:endParaRPr>
          </a:p>
        </p:txBody>
      </p:sp>
      <p:sp>
        <p:nvSpPr>
          <p:cNvPr id="6" name="Footer Placeholder 5"/>
          <p:cNvSpPr>
            <a:spLocks noGrp="1"/>
          </p:cNvSpPr>
          <p:nvPr>
            <p:ph type="ftr" sz="quarter" idx="11"/>
          </p:nvPr>
        </p:nvSpPr>
        <p:spPr/>
        <p:txBody>
          <a:bodyPr/>
          <a:lstStyle/>
          <a:p>
            <a:endParaRPr lang="en-GB">
              <a:solidFill>
                <a:srgbClr val="464646"/>
              </a:solidFill>
            </a:endParaRPr>
          </a:p>
        </p:txBody>
      </p:sp>
      <p:sp>
        <p:nvSpPr>
          <p:cNvPr id="7" name="Slide Number Placeholder 6"/>
          <p:cNvSpPr>
            <a:spLocks noGrp="1"/>
          </p:cNvSpPr>
          <p:nvPr>
            <p:ph type="sldNum" sz="quarter" idx="12"/>
          </p:nvPr>
        </p:nvSpPr>
        <p:spPr/>
        <p:txBody>
          <a:bodyPr/>
          <a:lstStyle/>
          <a:p>
            <a:fld id="{3CF19CE5-3B6D-4CDB-A886-C88CF57D7E52}"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861823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D910256-AA1F-45E7-9332-174294B017E0}" type="datetimeFigureOut">
              <a:rPr lang="en-GB" smtClean="0">
                <a:solidFill>
                  <a:srgbClr val="464646"/>
                </a:solidFill>
              </a:rPr>
              <a:pPr/>
              <a:t>19/11/2018</a:t>
            </a:fld>
            <a:endParaRPr lang="en-GB">
              <a:solidFill>
                <a:srgbClr val="464646"/>
              </a:solidFill>
            </a:endParaRPr>
          </a:p>
        </p:txBody>
      </p:sp>
      <p:sp>
        <p:nvSpPr>
          <p:cNvPr id="8" name="Footer Placeholder 7"/>
          <p:cNvSpPr>
            <a:spLocks noGrp="1"/>
          </p:cNvSpPr>
          <p:nvPr>
            <p:ph type="ftr" sz="quarter" idx="11"/>
          </p:nvPr>
        </p:nvSpPr>
        <p:spPr/>
        <p:txBody>
          <a:bodyPr/>
          <a:lstStyle/>
          <a:p>
            <a:endParaRPr lang="en-GB">
              <a:solidFill>
                <a:srgbClr val="464646"/>
              </a:solidFill>
            </a:endParaRPr>
          </a:p>
        </p:txBody>
      </p:sp>
      <p:sp>
        <p:nvSpPr>
          <p:cNvPr id="9" name="Slide Number Placeholder 8"/>
          <p:cNvSpPr>
            <a:spLocks noGrp="1"/>
          </p:cNvSpPr>
          <p:nvPr>
            <p:ph type="sldNum" sz="quarter" idx="12"/>
          </p:nvPr>
        </p:nvSpPr>
        <p:spPr/>
        <p:txBody>
          <a:bodyPr/>
          <a:lstStyle/>
          <a:p>
            <a:fld id="{3CF19CE5-3B6D-4CDB-A886-C88CF57D7E52}"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extLst>
      <p:ext uri="{BB962C8B-B14F-4D97-AF65-F5344CB8AC3E}">
        <p14:creationId xmlns:p14="http://schemas.microsoft.com/office/powerpoint/2010/main" val="3763820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D910256-AA1F-45E7-9332-174294B017E0}" type="datetimeFigureOut">
              <a:rPr lang="en-GB" smtClean="0">
                <a:solidFill>
                  <a:srgbClr val="464646"/>
                </a:solidFill>
              </a:rPr>
              <a:pPr/>
              <a:t>19/11/2018</a:t>
            </a:fld>
            <a:endParaRPr lang="en-GB">
              <a:solidFill>
                <a:srgbClr val="464646"/>
              </a:solidFill>
            </a:endParaRPr>
          </a:p>
        </p:txBody>
      </p:sp>
      <p:sp>
        <p:nvSpPr>
          <p:cNvPr id="7" name="Slide Number Placeholder 6"/>
          <p:cNvSpPr>
            <a:spLocks noGrp="1"/>
          </p:cNvSpPr>
          <p:nvPr>
            <p:ph type="sldNum" sz="quarter" idx="11"/>
          </p:nvPr>
        </p:nvSpPr>
        <p:spPr/>
        <p:txBody>
          <a:bodyPr rtlCol="0"/>
          <a:lstStyle/>
          <a:p>
            <a:fld id="{3CF19CE5-3B6D-4CDB-A886-C88CF57D7E52}"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solidFill>
                <a:srgbClr val="464646"/>
              </a:solidFill>
            </a:endParaRPr>
          </a:p>
        </p:txBody>
      </p:sp>
    </p:spTree>
    <p:extLst>
      <p:ext uri="{BB962C8B-B14F-4D97-AF65-F5344CB8AC3E}">
        <p14:creationId xmlns:p14="http://schemas.microsoft.com/office/powerpoint/2010/main" val="2975214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solidFill>
                  <a:srgbClr val="464646"/>
                </a:solidFill>
              </a:rPr>
              <a:pPr/>
              <a:t>19/11/2018</a:t>
            </a:fld>
            <a:endParaRPr lang="en-GB">
              <a:solidFill>
                <a:srgbClr val="464646"/>
              </a:solidFill>
            </a:endParaRPr>
          </a:p>
        </p:txBody>
      </p:sp>
      <p:sp>
        <p:nvSpPr>
          <p:cNvPr id="3" name="Footer Placeholder 2"/>
          <p:cNvSpPr>
            <a:spLocks noGrp="1"/>
          </p:cNvSpPr>
          <p:nvPr>
            <p:ph type="ftr" sz="quarter" idx="11"/>
          </p:nvPr>
        </p:nvSpPr>
        <p:spPr/>
        <p:txBody>
          <a:bodyPr/>
          <a:lstStyle/>
          <a:p>
            <a:endParaRPr lang="en-GB">
              <a:solidFill>
                <a:srgbClr val="464646"/>
              </a:solidFill>
            </a:endParaRPr>
          </a:p>
        </p:txBody>
      </p:sp>
      <p:sp>
        <p:nvSpPr>
          <p:cNvPr id="4" name="Slide Number Placeholder 3"/>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3016690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solidFill>
                  <a:srgbClr val="464646"/>
                </a:solidFill>
              </a:rPr>
              <a:pPr/>
              <a:t>19/11/2018</a:t>
            </a:fld>
            <a:endParaRPr lang="en-GB">
              <a:solidFill>
                <a:srgbClr val="464646"/>
              </a:solidFill>
            </a:endParaRPr>
          </a:p>
        </p:txBody>
      </p:sp>
      <p:sp>
        <p:nvSpPr>
          <p:cNvPr id="22" name="Slide Number Placeholder 21"/>
          <p:cNvSpPr>
            <a:spLocks noGrp="1"/>
          </p:cNvSpPr>
          <p:nvPr>
            <p:ph type="sldNum" sz="quarter" idx="15"/>
          </p:nvPr>
        </p:nvSpPr>
        <p:spPr/>
        <p:txBody>
          <a:bodyPr rtlCol="0"/>
          <a:lstStyle/>
          <a:p>
            <a:fld id="{3CF19CE5-3B6D-4CDB-A886-C88CF57D7E52}"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solidFill>
                <a:srgbClr val="464646"/>
              </a:solidFill>
            </a:endParaRPr>
          </a:p>
        </p:txBody>
      </p:sp>
    </p:spTree>
    <p:extLst>
      <p:ext uri="{BB962C8B-B14F-4D97-AF65-F5344CB8AC3E}">
        <p14:creationId xmlns:p14="http://schemas.microsoft.com/office/powerpoint/2010/main" val="71362239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17" name="Date Placeholder 16"/>
          <p:cNvSpPr>
            <a:spLocks noGrp="1"/>
          </p:cNvSpPr>
          <p:nvPr>
            <p:ph type="dt" sz="half" idx="10"/>
          </p:nvPr>
        </p:nvSpPr>
        <p:spPr/>
        <p:txBody>
          <a:bodyPr rtlCol="0"/>
          <a:lstStyle/>
          <a:p>
            <a:fld id="{BD910256-AA1F-45E7-9332-174294B017E0}" type="datetimeFigureOut">
              <a:rPr lang="en-GB" smtClean="0">
                <a:solidFill>
                  <a:srgbClr val="464646"/>
                </a:solidFill>
              </a:rPr>
              <a:pPr/>
              <a:t>19/11/2018</a:t>
            </a:fld>
            <a:endParaRPr lang="en-GB">
              <a:solidFill>
                <a:srgbClr val="464646"/>
              </a:solidFill>
            </a:endParaRPr>
          </a:p>
        </p:txBody>
      </p:sp>
      <p:sp>
        <p:nvSpPr>
          <p:cNvPr id="18" name="Slide Number Placeholder 17"/>
          <p:cNvSpPr>
            <a:spLocks noGrp="1"/>
          </p:cNvSpPr>
          <p:nvPr>
            <p:ph type="sldNum" sz="quarter" idx="11"/>
          </p:nvPr>
        </p:nvSpPr>
        <p:spPr/>
        <p:txBody>
          <a:bodyPr rtlCol="0"/>
          <a:lstStyle/>
          <a:p>
            <a:fld id="{3CF19CE5-3B6D-4CDB-A886-C88CF57D7E52}"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solidFill>
                <a:srgbClr val="464646"/>
              </a:solidFill>
            </a:endParaRPr>
          </a:p>
        </p:txBody>
      </p:sp>
    </p:spTree>
    <p:extLst>
      <p:ext uri="{BB962C8B-B14F-4D97-AF65-F5344CB8AC3E}">
        <p14:creationId xmlns:p14="http://schemas.microsoft.com/office/powerpoint/2010/main" val="517844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solidFill>
                  <a:srgbClr val="464646"/>
                </a:solidFill>
              </a:rPr>
              <a:pPr/>
              <a:t>19/11/2018</a:t>
            </a:fld>
            <a:endParaRPr lang="en-GB">
              <a:solidFill>
                <a:srgbClr val="464646"/>
              </a:solidFill>
            </a:endParaRPr>
          </a:p>
        </p:txBody>
      </p:sp>
      <p:sp>
        <p:nvSpPr>
          <p:cNvPr id="5" name="Footer Placeholder 4"/>
          <p:cNvSpPr>
            <a:spLocks noGrp="1"/>
          </p:cNvSpPr>
          <p:nvPr>
            <p:ph type="ftr" sz="quarter" idx="11"/>
          </p:nvPr>
        </p:nvSpPr>
        <p:spPr/>
        <p:txBody>
          <a:bodyPr/>
          <a:lstStyle/>
          <a:p>
            <a:endParaRPr lang="en-GB">
              <a:solidFill>
                <a:srgbClr val="464646"/>
              </a:solidFill>
            </a:endParaRPr>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3830374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solidFill>
                  <a:srgbClr val="464646"/>
                </a:solidFill>
              </a:rPr>
              <a:pPr/>
              <a:t>19/11/2018</a:t>
            </a:fld>
            <a:endParaRPr lang="en-GB">
              <a:solidFill>
                <a:srgbClr val="464646"/>
              </a:solidFill>
            </a:endParaRPr>
          </a:p>
        </p:txBody>
      </p:sp>
      <p:sp>
        <p:nvSpPr>
          <p:cNvPr id="5" name="Footer Placeholder 4"/>
          <p:cNvSpPr>
            <a:spLocks noGrp="1"/>
          </p:cNvSpPr>
          <p:nvPr>
            <p:ph type="ftr" sz="quarter" idx="11"/>
          </p:nvPr>
        </p:nvSpPr>
        <p:spPr/>
        <p:txBody>
          <a:bodyPr/>
          <a:lstStyle/>
          <a:p>
            <a:endParaRPr lang="en-GB">
              <a:solidFill>
                <a:srgbClr val="464646"/>
              </a:solidFill>
            </a:endParaRPr>
          </a:p>
        </p:txBody>
      </p:sp>
      <p:sp>
        <p:nvSpPr>
          <p:cNvPr id="6" name="Slide Number Placeholder 5"/>
          <p:cNvSpPr>
            <a:spLocks noGrp="1"/>
          </p:cNvSpPr>
          <p:nvPr>
            <p:ph type="sldNum" sz="quarter" idx="12"/>
          </p:nvPr>
        </p:nvSpPr>
        <p:spPr/>
        <p:txBody>
          <a:bodyPr/>
          <a:lstStyle/>
          <a:p>
            <a:fld id="{3CF19CE5-3B6D-4CDB-A886-C88CF57D7E52}" type="slidenum">
              <a:rPr lang="en-GB" smtClean="0"/>
              <a:pPr/>
              <a:t>‹#›</a:t>
            </a:fld>
            <a:endParaRPr lang="en-GB"/>
          </a:p>
        </p:txBody>
      </p:sp>
    </p:spTree>
    <p:extLst>
      <p:ext uri="{BB962C8B-B14F-4D97-AF65-F5344CB8AC3E}">
        <p14:creationId xmlns:p14="http://schemas.microsoft.com/office/powerpoint/2010/main" val="3900923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lang="en-US" dirty="0">
              <a:solidFill>
                <a:prstClr val="black"/>
              </a:solidFill>
            </a:endParaRPr>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solidFill>
                  <a:srgbClr val="464646"/>
                </a:solidFill>
              </a:rPr>
              <a:pPr/>
              <a:t>19/11/2018</a:t>
            </a:fld>
            <a:endParaRPr lang="en-GB">
              <a:solidFill>
                <a:srgbClr val="464646"/>
              </a:solidFill>
            </a:endParaRPr>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solidFill>
                <a:srgbClr val="464646"/>
              </a:solidFill>
            </a:endParaRPr>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pPr/>
              <a:t>‹#›</a:t>
            </a:fld>
            <a:endParaRPr lang="en-GB"/>
          </a:p>
        </p:txBody>
      </p:sp>
    </p:spTree>
    <p:extLst>
      <p:ext uri="{BB962C8B-B14F-4D97-AF65-F5344CB8AC3E}">
        <p14:creationId xmlns:p14="http://schemas.microsoft.com/office/powerpoint/2010/main" val="34336503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ted.com/talks/rita_pierson_every_kid_needs_a_champion"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youtube.com/watch?v=aZsI1h51eSY" TargetMode="External"/><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image" Target="../media/image23.jpeg"/><Relationship Id="rId4" Type="http://schemas.openxmlformats.org/officeDocument/2006/relationships/image" Target="../media/image22.jpeg"/></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aZsI1h51eSY" TargetMode="External"/><Relationship Id="rId2" Type="http://schemas.openxmlformats.org/officeDocument/2006/relationships/hyperlink" Target="https://journals.sagepub.com/doi/abs/10.1177/0267323118760319" TargetMode="External"/><Relationship Id="rId1" Type="http://schemas.openxmlformats.org/officeDocument/2006/relationships/slideLayout" Target="../slideLayouts/slideLayout2.xml"/><Relationship Id="rId4" Type="http://schemas.openxmlformats.org/officeDocument/2006/relationships/hyperlink" Target="https://whel-primo.hosted.exlibrisgroup.com/primo-explore/fulldisplay?docid=TN_hus_34839125&amp;context=Ebsco&amp;vid=44WHELF_UWTSD_VU1&amp;lang=en_US&amp;search_scope=CSCOP_EVERYTHING&amp;adaptor=44WHELF_UWTSD_Ebsco&amp;tab=tab1&amp;query=any,contains,academic%20writing%20subjectivity&amp;offset=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a:normAutofit/>
          </a:bodyPr>
          <a:lstStyle/>
          <a:p>
            <a:pPr algn="ctr"/>
            <a:r>
              <a:rPr lang="en-GB" sz="3600" dirty="0">
                <a:solidFill>
                  <a:schemeClr val="accent1"/>
                </a:solidFill>
                <a:latin typeface="Arial" panose="020B0604020202020204" pitchFamily="34" charset="0"/>
                <a:cs typeface="Arial" panose="020B0604020202020204" pitchFamily="34" charset="0"/>
              </a:rPr>
              <a:t>ECGE4001/C</a:t>
            </a:r>
            <a:br>
              <a:rPr lang="en-GB" sz="3600" dirty="0">
                <a:solidFill>
                  <a:schemeClr val="accent1"/>
                </a:solidFill>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dirty="0" err="1">
                <a:solidFill>
                  <a:schemeClr val="accent1"/>
                </a:solidFill>
                <a:latin typeface="Arial" panose="020B0604020202020204" pitchFamily="34" charset="0"/>
                <a:cs typeface="Arial" panose="020B0604020202020204" pitchFamily="34" charset="0"/>
              </a:rPr>
              <a:t>Sesiwn</a:t>
            </a:r>
            <a:r>
              <a:rPr lang="en-GB" dirty="0">
                <a:solidFill>
                  <a:schemeClr val="accent1"/>
                </a:solidFill>
                <a:latin typeface="Arial" panose="020B0604020202020204" pitchFamily="34" charset="0"/>
                <a:cs typeface="Arial" panose="020B0604020202020204" pitchFamily="34" charset="0"/>
              </a:rPr>
              <a:t> 7  </a:t>
            </a:r>
            <a:r>
              <a:rPr lang="en-GB" dirty="0">
                <a:latin typeface="Arial" panose="020B0604020202020204" pitchFamily="34" charset="0"/>
                <a:cs typeface="Arial" panose="020B0604020202020204" pitchFamily="34" charset="0"/>
              </a:rPr>
              <a:t>/ Session 7  </a:t>
            </a:r>
          </a:p>
        </p:txBody>
      </p:sp>
    </p:spTree>
    <p:extLst>
      <p:ext uri="{BB962C8B-B14F-4D97-AF65-F5344CB8AC3E}">
        <p14:creationId xmlns:p14="http://schemas.microsoft.com/office/powerpoint/2010/main" val="1391614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solidFill>
                <a:schemeClr val="accent1"/>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Y</a:t>
            </a:r>
            <a:r>
              <a:rPr lang="cy-GB"/>
              <a:t>mgymryd </a:t>
            </a:r>
            <a:r>
              <a:rPr lang="cy-GB" dirty="0"/>
              <a:t>â darllen, ysgrifennu a chyfeirnodi academaidd a chydnabod pwysigrwydd hynny, a datblygu hyder wrth gyfathrebu a chyflwyno i gynulleidfaoedd gwahanol ac i ddibenion gwahanol; </a:t>
            </a:r>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a:bodyPr>
          <a:lstStyle/>
          <a:p>
            <a:pPr lvl="0"/>
            <a:r>
              <a:rPr lang="en-GB" dirty="0"/>
              <a:t>Engage in, and recognise the importance of academic reading, writing, referencing and develop confidence in communication and presenting to different audiences and for different purposes; </a:t>
            </a:r>
          </a:p>
          <a:p>
            <a:endParaRPr lang="en-GB" dirty="0"/>
          </a:p>
        </p:txBody>
      </p:sp>
    </p:spTree>
    <p:extLst>
      <p:ext uri="{BB962C8B-B14F-4D97-AF65-F5344CB8AC3E}">
        <p14:creationId xmlns:p14="http://schemas.microsoft.com/office/powerpoint/2010/main" val="149561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149080"/>
            <a:ext cx="3657600" cy="2023120"/>
          </a:xfrm>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archwilio arddulliau a systemau cyfathrebu gwahanol;  </a:t>
            </a:r>
            <a:endParaRPr lang="en-GB" dirty="0"/>
          </a:p>
          <a:p>
            <a:pPr hangingPunct="0"/>
            <a:endParaRPr lang="en-GB" dirty="0"/>
          </a:p>
          <a:p>
            <a:endParaRPr lang="en-GB" dirty="0"/>
          </a:p>
        </p:txBody>
      </p:sp>
      <p:sp>
        <p:nvSpPr>
          <p:cNvPr id="4" name="Content Placeholder 3"/>
          <p:cNvSpPr>
            <a:spLocks noGrp="1"/>
          </p:cNvSpPr>
          <p:nvPr>
            <p:ph sz="quarter" idx="2"/>
          </p:nvPr>
        </p:nvSpPr>
        <p:spPr>
          <a:xfrm>
            <a:off x="4270248" y="4149080"/>
            <a:ext cx="3657600" cy="2023120"/>
          </a:xfrm>
        </p:spPr>
        <p:style>
          <a:lnRef idx="2">
            <a:schemeClr val="dk1"/>
          </a:lnRef>
          <a:fillRef idx="1">
            <a:schemeClr val="lt1"/>
          </a:fillRef>
          <a:effectRef idx="0">
            <a:schemeClr val="dk1"/>
          </a:effectRef>
          <a:fontRef idx="minor">
            <a:schemeClr val="dk1"/>
          </a:fontRef>
        </p:style>
        <p:txBody>
          <a:bodyPr>
            <a:normAutofit/>
          </a:bodyPr>
          <a:lstStyle/>
          <a:p>
            <a:pPr lvl="0"/>
            <a:r>
              <a:rPr lang="en-GB" dirty="0"/>
              <a:t>Explore different communication styles and systems; </a:t>
            </a:r>
          </a:p>
        </p:txBody>
      </p:sp>
      <p:pic>
        <p:nvPicPr>
          <p:cNvPr id="5" name="Picture 4"/>
          <p:cNvPicPr>
            <a:picLocks noChangeAspect="1"/>
          </p:cNvPicPr>
          <p:nvPr/>
        </p:nvPicPr>
        <p:blipFill>
          <a:blip r:embed="rId2"/>
          <a:stretch>
            <a:fillRect/>
          </a:stretch>
        </p:blipFill>
        <p:spPr>
          <a:xfrm>
            <a:off x="3215444" y="1791779"/>
            <a:ext cx="1951112" cy="1951112"/>
          </a:xfrm>
          <a:prstGeom prst="rect">
            <a:avLst/>
          </a:prstGeom>
        </p:spPr>
      </p:pic>
    </p:spTree>
    <p:extLst>
      <p:ext uri="{BB962C8B-B14F-4D97-AF65-F5344CB8AC3E}">
        <p14:creationId xmlns:p14="http://schemas.microsoft.com/office/powerpoint/2010/main" val="435000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1600200"/>
            <a:ext cx="3657600" cy="2332856"/>
          </a:xfrm>
        </p:spPr>
        <p:style>
          <a:lnRef idx="2">
            <a:schemeClr val="accent1"/>
          </a:lnRef>
          <a:fillRef idx="1">
            <a:schemeClr val="lt1"/>
          </a:fillRef>
          <a:effectRef idx="0">
            <a:schemeClr val="accent1"/>
          </a:effectRef>
          <a:fontRef idx="minor">
            <a:schemeClr val="dk1"/>
          </a:fontRef>
        </p:style>
        <p:txBody>
          <a:bodyPr/>
          <a:lstStyle/>
          <a:p>
            <a:pPr lvl="0"/>
            <a:r>
              <a:rPr lang="cy-GB" dirty="0"/>
              <a:t>Datblygu cymhwysedd digidol a sgiliau rhifedd yn unol â gofynion academaidd y rhaglen;</a:t>
            </a:r>
            <a:endParaRPr lang="en-GB" dirty="0"/>
          </a:p>
          <a:p>
            <a:endParaRPr lang="en-GB" dirty="0"/>
          </a:p>
        </p:txBody>
      </p:sp>
      <p:sp>
        <p:nvSpPr>
          <p:cNvPr id="4" name="Content Placeholder 3"/>
          <p:cNvSpPr>
            <a:spLocks noGrp="1"/>
          </p:cNvSpPr>
          <p:nvPr>
            <p:ph sz="quarter" idx="2"/>
          </p:nvPr>
        </p:nvSpPr>
        <p:spPr>
          <a:xfrm>
            <a:off x="4220696" y="4149080"/>
            <a:ext cx="3657600" cy="2332856"/>
          </a:xfrm>
        </p:spPr>
        <p:style>
          <a:lnRef idx="2">
            <a:schemeClr val="dk1"/>
          </a:lnRef>
          <a:fillRef idx="1">
            <a:schemeClr val="lt1"/>
          </a:fillRef>
          <a:effectRef idx="0">
            <a:schemeClr val="dk1"/>
          </a:effectRef>
          <a:fontRef idx="minor">
            <a:schemeClr val="dk1"/>
          </a:fontRef>
        </p:style>
        <p:txBody>
          <a:bodyPr/>
          <a:lstStyle/>
          <a:p>
            <a:pPr lvl="0"/>
            <a:r>
              <a:rPr lang="en-GB" dirty="0"/>
              <a:t>Develop digital competency and numeracy skills in line with the academic demands of the programme;</a:t>
            </a:r>
          </a:p>
          <a:p>
            <a:endParaRPr lang="en-GB" dirty="0"/>
          </a:p>
          <a:p>
            <a:endParaRPr lang="en-GB" dirty="0"/>
          </a:p>
        </p:txBody>
      </p:sp>
      <p:pic>
        <p:nvPicPr>
          <p:cNvPr id="5" name="Picture 4"/>
          <p:cNvPicPr>
            <a:picLocks noChangeAspect="1"/>
          </p:cNvPicPr>
          <p:nvPr/>
        </p:nvPicPr>
        <p:blipFill>
          <a:blip r:embed="rId2"/>
          <a:stretch>
            <a:fillRect/>
          </a:stretch>
        </p:blipFill>
        <p:spPr>
          <a:xfrm>
            <a:off x="4788024" y="1844824"/>
            <a:ext cx="2735606" cy="1820168"/>
          </a:xfrm>
          <a:prstGeom prst="rect">
            <a:avLst/>
          </a:prstGeom>
        </p:spPr>
      </p:pic>
      <p:pic>
        <p:nvPicPr>
          <p:cNvPr id="6" name="Picture 5"/>
          <p:cNvPicPr>
            <a:picLocks noChangeAspect="1"/>
          </p:cNvPicPr>
          <p:nvPr/>
        </p:nvPicPr>
        <p:blipFill>
          <a:blip r:embed="rId3"/>
          <a:stretch>
            <a:fillRect/>
          </a:stretch>
        </p:blipFill>
        <p:spPr>
          <a:xfrm>
            <a:off x="755576" y="4344294"/>
            <a:ext cx="2747962" cy="1942427"/>
          </a:xfrm>
          <a:prstGeom prst="rect">
            <a:avLst/>
          </a:prstGeom>
        </p:spPr>
      </p:pic>
    </p:spTree>
    <p:extLst>
      <p:ext uri="{BB962C8B-B14F-4D97-AF65-F5344CB8AC3E}">
        <p14:creationId xmlns:p14="http://schemas.microsoft.com/office/powerpoint/2010/main" val="3675629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077072"/>
            <a:ext cx="3657600" cy="2095128"/>
          </a:xfrm>
        </p:spPr>
        <p:style>
          <a:lnRef idx="2">
            <a:schemeClr val="accent1"/>
          </a:lnRef>
          <a:fillRef idx="1">
            <a:schemeClr val="lt1"/>
          </a:fillRef>
          <a:effectRef idx="0">
            <a:schemeClr val="accent1"/>
          </a:effectRef>
          <a:fontRef idx="minor">
            <a:schemeClr val="dk1"/>
          </a:fontRef>
        </p:style>
        <p:txBody>
          <a:bodyPr/>
          <a:lstStyle/>
          <a:p>
            <a:r>
              <a:rPr lang="cy-GB" dirty="0"/>
              <a:t>Trefnu eu dysgu’n effeithiol ac adfyfyrio ar eu cynnydd eu hunain a’u datblygiad i’r dyfodol. </a:t>
            </a:r>
            <a:endParaRPr lang="en-GB" dirty="0"/>
          </a:p>
          <a:p>
            <a:endParaRPr lang="en-GB" dirty="0"/>
          </a:p>
        </p:txBody>
      </p:sp>
      <p:sp>
        <p:nvSpPr>
          <p:cNvPr id="4" name="Content Placeholder 3"/>
          <p:cNvSpPr>
            <a:spLocks noGrp="1"/>
          </p:cNvSpPr>
          <p:nvPr>
            <p:ph sz="quarter" idx="2"/>
          </p:nvPr>
        </p:nvSpPr>
        <p:spPr>
          <a:xfrm>
            <a:off x="4270248" y="1600200"/>
            <a:ext cx="3657600" cy="2188840"/>
          </a:xfrm>
        </p:spPr>
        <p:style>
          <a:lnRef idx="2">
            <a:schemeClr val="dk1"/>
          </a:lnRef>
          <a:fillRef idx="1">
            <a:schemeClr val="lt1"/>
          </a:fillRef>
          <a:effectRef idx="0">
            <a:schemeClr val="dk1"/>
          </a:effectRef>
          <a:fontRef idx="minor">
            <a:schemeClr val="dk1"/>
          </a:fontRef>
        </p:style>
        <p:txBody>
          <a:bodyPr/>
          <a:lstStyle/>
          <a:p>
            <a:r>
              <a:rPr lang="en-GB" dirty="0"/>
              <a:t>Organise their learning effectively and reflect upon their own progress and future development. </a:t>
            </a:r>
          </a:p>
          <a:p>
            <a:endParaRPr lang="en-GB" dirty="0"/>
          </a:p>
        </p:txBody>
      </p:sp>
      <p:pic>
        <p:nvPicPr>
          <p:cNvPr id="5" name="Picture 4"/>
          <p:cNvPicPr>
            <a:picLocks noChangeAspect="1"/>
          </p:cNvPicPr>
          <p:nvPr/>
        </p:nvPicPr>
        <p:blipFill>
          <a:blip r:embed="rId2"/>
          <a:stretch>
            <a:fillRect/>
          </a:stretch>
        </p:blipFill>
        <p:spPr>
          <a:xfrm>
            <a:off x="5004048" y="4293096"/>
            <a:ext cx="2411338" cy="2411338"/>
          </a:xfrm>
          <a:prstGeom prst="rect">
            <a:avLst/>
          </a:prstGeom>
        </p:spPr>
      </p:pic>
      <p:pic>
        <p:nvPicPr>
          <p:cNvPr id="6" name="Picture 5"/>
          <p:cNvPicPr>
            <a:picLocks noChangeAspect="1"/>
          </p:cNvPicPr>
          <p:nvPr/>
        </p:nvPicPr>
        <p:blipFill>
          <a:blip r:embed="rId3"/>
          <a:stretch>
            <a:fillRect/>
          </a:stretch>
        </p:blipFill>
        <p:spPr>
          <a:xfrm>
            <a:off x="1259632" y="1700808"/>
            <a:ext cx="1700808" cy="1700808"/>
          </a:xfrm>
          <a:prstGeom prst="rect">
            <a:avLst/>
          </a:prstGeom>
        </p:spPr>
      </p:pic>
    </p:spTree>
    <p:extLst>
      <p:ext uri="{BB962C8B-B14F-4D97-AF65-F5344CB8AC3E}">
        <p14:creationId xmlns:p14="http://schemas.microsoft.com/office/powerpoint/2010/main" val="1206472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err="1">
                <a:solidFill>
                  <a:schemeClr val="accent1"/>
                </a:solidFill>
              </a:rPr>
              <a:t>Gorolwg</a:t>
            </a:r>
            <a:r>
              <a:rPr lang="en-GB" sz="4400" dirty="0">
                <a:solidFill>
                  <a:schemeClr val="accent1"/>
                </a:solidFill>
              </a:rPr>
              <a:t> </a:t>
            </a:r>
            <a:r>
              <a:rPr lang="en-GB" sz="4400" dirty="0" err="1">
                <a:solidFill>
                  <a:schemeClr val="accent1"/>
                </a:solidFill>
              </a:rPr>
              <a:t>Sesiwn</a:t>
            </a:r>
            <a:r>
              <a:rPr lang="en-GB" sz="4400" dirty="0">
                <a:solidFill>
                  <a:schemeClr val="accent1"/>
                </a:solidFill>
              </a:rPr>
              <a:t> </a:t>
            </a:r>
            <a:br>
              <a:rPr lang="en-GB" sz="4400" dirty="0">
                <a:solidFill>
                  <a:schemeClr val="accent1"/>
                </a:solidFill>
              </a:rPr>
            </a:br>
            <a:r>
              <a:rPr lang="en-GB" sz="4400" dirty="0"/>
              <a:t> Session Overview</a:t>
            </a:r>
          </a:p>
        </p:txBody>
      </p:sp>
      <p:sp>
        <p:nvSpPr>
          <p:cNvPr id="4" name="Content Placeholder 3"/>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a:latin typeface="Arial" panose="020B0604020202020204" pitchFamily="34" charset="0"/>
                <a:cs typeface="Arial" panose="020B0604020202020204" pitchFamily="34" charset="0"/>
              </a:rPr>
              <a:t>Ysgrifennu</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Goddrychol / </a:t>
            </a:r>
            <a:r>
              <a:rPr lang="en-GB" dirty="0" err="1">
                <a:latin typeface="Arial" panose="020B0604020202020204" pitchFamily="34" charset="0"/>
                <a:cs typeface="Arial" panose="020B0604020202020204" pitchFamily="34" charset="0"/>
              </a:rPr>
              <a:t>gwrthrychol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Trefnu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aseiniad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ysgrifenedig</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a:buFont typeface="Courier New" panose="02070309020205020404" pitchFamily="49" charset="0"/>
              <a:buChar char="o"/>
            </a:pPr>
            <a:r>
              <a:rPr lang="en-GB" i="1" dirty="0">
                <a:latin typeface="Arial" panose="020B0604020202020204" pitchFamily="34" charset="0"/>
                <a:cs typeface="Arial" panose="020B0604020202020204" pitchFamily="34" charset="0"/>
              </a:rPr>
              <a:t>Writing</a:t>
            </a:r>
          </a:p>
          <a:p>
            <a:pPr>
              <a:buFont typeface="Courier New" panose="02070309020205020404" pitchFamily="49" charset="0"/>
              <a:buChar char="o"/>
            </a:pPr>
            <a:r>
              <a:rPr lang="en-GB" i="1" dirty="0">
                <a:latin typeface="Arial" panose="020B0604020202020204" pitchFamily="34" charset="0"/>
                <a:cs typeface="Arial" panose="020B0604020202020204" pitchFamily="34" charset="0"/>
              </a:rPr>
              <a:t>Objective/ subjective</a:t>
            </a:r>
          </a:p>
          <a:p>
            <a:pPr>
              <a:buFont typeface="Courier New" panose="02070309020205020404" pitchFamily="49" charset="0"/>
              <a:buChar char="o"/>
            </a:pPr>
            <a:r>
              <a:rPr lang="en-GB" i="1" dirty="0">
                <a:latin typeface="Arial" panose="020B0604020202020204" pitchFamily="34" charset="0"/>
                <a:cs typeface="Arial" panose="020B0604020202020204" pitchFamily="34" charset="0"/>
              </a:rPr>
              <a:t>Organising a written assignment</a:t>
            </a:r>
          </a:p>
        </p:txBody>
      </p:sp>
      <p:pic>
        <p:nvPicPr>
          <p:cNvPr id="3" name="Picture 2" descr="C:\Users\l.roberts\AppData\Local\Microsoft\Windows\Temporary Internet Files\Content.IE5\VT7L4AUG\MC90015699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95600" y="4114800"/>
            <a:ext cx="2819400" cy="2139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7911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82960"/>
          </a:xfrm>
        </p:spPr>
        <p:txBody>
          <a:bodyPr>
            <a:noAutofit/>
          </a:bodyPr>
          <a:lstStyle/>
          <a:p>
            <a:pPr algn="ctr"/>
            <a:r>
              <a:rPr lang="en-GB" sz="3600" dirty="0" err="1">
                <a:solidFill>
                  <a:schemeClr val="accent1"/>
                </a:solidFill>
                <a:latin typeface="Arial" panose="020B0604020202020204" pitchFamily="34" charset="0"/>
                <a:cs typeface="Arial" panose="020B0604020202020204" pitchFamily="34" charset="0"/>
              </a:rPr>
              <a:t>Amserlen</a:t>
            </a:r>
            <a:r>
              <a:rPr lang="en-GB" sz="3600" dirty="0">
                <a:solidFill>
                  <a:schemeClr val="accent1"/>
                </a:solidFill>
                <a:latin typeface="Arial" panose="020B0604020202020204" pitchFamily="34" charset="0"/>
                <a:cs typeface="Arial" panose="020B0604020202020204" pitchFamily="34" charset="0"/>
              </a:rPr>
              <a:t> </a:t>
            </a:r>
            <a:br>
              <a:rPr lang="en-GB" sz="3600" dirty="0">
                <a:solidFill>
                  <a:schemeClr val="accent1"/>
                </a:solidFill>
                <a:latin typeface="Arial" panose="020B0604020202020204" pitchFamily="34" charset="0"/>
                <a:cs typeface="Arial" panose="020B0604020202020204" pitchFamily="34" charset="0"/>
              </a:rPr>
            </a:br>
            <a:r>
              <a:rPr lang="en-GB" sz="3600" i="1" dirty="0">
                <a:latin typeface="Arial" panose="020B0604020202020204" pitchFamily="34" charset="0"/>
                <a:cs typeface="Arial" panose="020B0604020202020204" pitchFamily="34" charset="0"/>
              </a:rPr>
              <a:t>Timetable</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105410721"/>
              </p:ext>
            </p:extLst>
          </p:nvPr>
        </p:nvGraphicFramePr>
        <p:xfrm>
          <a:off x="457200" y="1447800"/>
          <a:ext cx="7571184" cy="5440680"/>
        </p:xfrm>
        <a:graphic>
          <a:graphicData uri="http://schemas.openxmlformats.org/drawingml/2006/table">
            <a:tbl>
              <a:tblPr firstRow="1" firstCol="1" bandRow="1"/>
              <a:tblGrid>
                <a:gridCol w="914400">
                  <a:extLst>
                    <a:ext uri="{9D8B030D-6E8A-4147-A177-3AD203B41FA5}">
                      <a16:colId xmlns:a16="http://schemas.microsoft.com/office/drawing/2014/main" val="20000"/>
                    </a:ext>
                  </a:extLst>
                </a:gridCol>
                <a:gridCol w="2971800">
                  <a:extLst>
                    <a:ext uri="{9D8B030D-6E8A-4147-A177-3AD203B41FA5}">
                      <a16:colId xmlns:a16="http://schemas.microsoft.com/office/drawing/2014/main" val="20001"/>
                    </a:ext>
                  </a:extLst>
                </a:gridCol>
                <a:gridCol w="3684984">
                  <a:extLst>
                    <a:ext uri="{9D8B030D-6E8A-4147-A177-3AD203B41FA5}">
                      <a16:colId xmlns:a16="http://schemas.microsoft.com/office/drawing/2014/main" val="20002"/>
                    </a:ext>
                  </a:extLst>
                </a:gridCol>
              </a:tblGrid>
              <a:tr h="533400">
                <a:tc>
                  <a:txBody>
                    <a:bodyPr/>
                    <a:lstStyle/>
                    <a:p>
                      <a:pPr marL="0" marR="0" algn="ctr">
                        <a:lnSpc>
                          <a:spcPct val="115000"/>
                        </a:lnSpc>
                        <a:spcBef>
                          <a:spcPts val="0"/>
                        </a:spcBef>
                        <a:spcAft>
                          <a:spcPts val="0"/>
                        </a:spcAft>
                      </a:pPr>
                      <a:r>
                        <a:rPr lang="en-GB" sz="1400" b="1" dirty="0" err="1">
                          <a:solidFill>
                            <a:schemeClr val="accent1"/>
                          </a:solidFill>
                          <a:effectLst/>
                          <a:latin typeface="Arial"/>
                          <a:ea typeface="Calibri"/>
                          <a:cs typeface="Times New Roman"/>
                        </a:rPr>
                        <a:t>Sesiwn</a:t>
                      </a:r>
                      <a:r>
                        <a:rPr lang="en-GB" sz="1400" b="1" dirty="0">
                          <a:effectLst/>
                          <a:latin typeface="Arial"/>
                          <a:ea typeface="Calibri"/>
                          <a:cs typeface="Times New Roman"/>
                        </a:rPr>
                        <a:t> </a:t>
                      </a:r>
                      <a:endParaRPr lang="en-GB" sz="1400" b="1" dirty="0">
                        <a:effectLst/>
                        <a:latin typeface="Calibri"/>
                        <a:ea typeface="Calibri"/>
                        <a:cs typeface="Times New Roman"/>
                      </a:endParaRPr>
                    </a:p>
                    <a:p>
                      <a:pPr marL="0" marR="0" algn="ctr">
                        <a:lnSpc>
                          <a:spcPct val="115000"/>
                        </a:lnSpc>
                        <a:spcBef>
                          <a:spcPts val="0"/>
                        </a:spcBef>
                        <a:spcAft>
                          <a:spcPts val="0"/>
                        </a:spcAft>
                      </a:pPr>
                      <a:r>
                        <a:rPr lang="en-GB" sz="1400" b="1" dirty="0">
                          <a:effectLst/>
                          <a:latin typeface="Arial"/>
                          <a:ea typeface="Calibri"/>
                          <a:cs typeface="Times New Roman"/>
                        </a:rPr>
                        <a:t>Session </a:t>
                      </a:r>
                      <a:endParaRPr lang="en-GB" sz="1400" b="1"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GB" sz="1600" b="1" dirty="0" err="1">
                          <a:effectLst/>
                          <a:latin typeface="Arial"/>
                          <a:ea typeface="Calibri"/>
                          <a:cs typeface="Times New Roman"/>
                        </a:rPr>
                        <a:t>Pwnc</a:t>
                      </a:r>
                      <a:endParaRPr lang="en-GB" sz="1600" b="1"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gn="ctr">
                        <a:lnSpc>
                          <a:spcPct val="115000"/>
                        </a:lnSpc>
                        <a:spcBef>
                          <a:spcPts val="0"/>
                        </a:spcBef>
                        <a:spcAft>
                          <a:spcPts val="0"/>
                        </a:spcAft>
                      </a:pPr>
                      <a:r>
                        <a:rPr lang="en-GB" sz="1600" b="1" dirty="0">
                          <a:effectLst/>
                          <a:latin typeface="Arial"/>
                          <a:ea typeface="Calibri"/>
                          <a:cs typeface="Times New Roman"/>
                        </a:rPr>
                        <a:t>Topic </a:t>
                      </a:r>
                      <a:endParaRPr lang="en-GB" sz="1600" b="1"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93700">
                <a:tc>
                  <a:txBody>
                    <a:bodyPr/>
                    <a:lstStyle/>
                    <a:p>
                      <a:pPr marL="0" marR="0">
                        <a:lnSpc>
                          <a:spcPct val="115000"/>
                        </a:lnSpc>
                        <a:spcBef>
                          <a:spcPts val="0"/>
                        </a:spcBef>
                        <a:spcAft>
                          <a:spcPts val="0"/>
                        </a:spcAft>
                      </a:pPr>
                      <a:r>
                        <a:rPr lang="en-GB" sz="2400">
                          <a:effectLst/>
                          <a:latin typeface="Arial"/>
                          <a:ea typeface="Calibri"/>
                          <a:cs typeface="Times New Roman"/>
                        </a:rPr>
                        <a:t>1</a:t>
                      </a:r>
                      <a:endParaRPr lang="en-GB" sz="24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GB" sz="1600" dirty="0" err="1">
                          <a:effectLst/>
                          <a:latin typeface="Arial" panose="020B0604020202020204" pitchFamily="34" charset="0"/>
                          <a:ea typeface="Calibri"/>
                          <a:cs typeface="Arial" panose="020B0604020202020204" pitchFamily="34" charset="0"/>
                        </a:rPr>
                        <a:t>Gorolwg</a:t>
                      </a:r>
                      <a:r>
                        <a:rPr lang="en-GB" sz="1600" dirty="0">
                          <a:effectLst/>
                          <a:latin typeface="Arial" panose="020B0604020202020204" pitchFamily="34" charset="0"/>
                          <a:ea typeface="Calibri"/>
                          <a:cs typeface="Arial" panose="020B0604020202020204" pitchFamily="34" charset="0"/>
                        </a:rPr>
                        <a:t> </a:t>
                      </a:r>
                      <a:r>
                        <a:rPr lang="en-GB" sz="1600" dirty="0" err="1">
                          <a:effectLst/>
                          <a:latin typeface="Arial" panose="020B0604020202020204" pitchFamily="34" charset="0"/>
                          <a:ea typeface="Calibri"/>
                          <a:cs typeface="Arial" panose="020B0604020202020204" pitchFamily="34" charset="0"/>
                        </a:rPr>
                        <a:t>o’r</a:t>
                      </a:r>
                      <a:r>
                        <a:rPr lang="en-GB" sz="1600" dirty="0">
                          <a:effectLst/>
                          <a:latin typeface="Arial" panose="020B0604020202020204" pitchFamily="34" charset="0"/>
                          <a:ea typeface="Calibri"/>
                          <a:cs typeface="Arial" panose="020B0604020202020204" pitchFamily="34" charset="0"/>
                        </a:rPr>
                        <a:t> </a:t>
                      </a:r>
                      <a:r>
                        <a:rPr lang="en-GB" sz="1600" dirty="0" err="1">
                          <a:effectLst/>
                          <a:latin typeface="Arial" panose="020B0604020202020204" pitchFamily="34" charset="0"/>
                          <a:ea typeface="Calibri"/>
                          <a:cs typeface="Arial" panose="020B0604020202020204" pitchFamily="34" charset="0"/>
                        </a:rPr>
                        <a:t>modiwl</a:t>
                      </a:r>
                      <a:r>
                        <a:rPr lang="en-GB" sz="1600" dirty="0">
                          <a:effectLst/>
                          <a:latin typeface="Arial" panose="020B0604020202020204" pitchFamily="34" charset="0"/>
                          <a:ea typeface="Calibri"/>
                          <a:cs typeface="Arial" panose="020B0604020202020204" pitchFamily="34" charset="0"/>
                        </a:rPr>
                        <a:t> &amp; </a:t>
                      </a:r>
                      <a:r>
                        <a:rPr lang="en-GB" sz="1600" dirty="0" err="1">
                          <a:effectLst/>
                          <a:latin typeface="Arial" panose="020B0604020202020204" pitchFamily="34" charset="0"/>
                          <a:ea typeface="Calibri"/>
                          <a:cs typeface="Arial" panose="020B0604020202020204" pitchFamily="34" charset="0"/>
                        </a:rPr>
                        <a:t>darllen</a:t>
                      </a:r>
                      <a:endParaRPr lang="en-GB" sz="1600"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nSpc>
                          <a:spcPct val="115000"/>
                        </a:lnSpc>
                        <a:spcBef>
                          <a:spcPts val="0"/>
                        </a:spcBef>
                        <a:spcAft>
                          <a:spcPts val="0"/>
                        </a:spcAft>
                      </a:pPr>
                      <a:r>
                        <a:rPr lang="en-GB" sz="1600" i="1" dirty="0">
                          <a:effectLst/>
                          <a:latin typeface="Arial" panose="020B0604020202020204" pitchFamily="34" charset="0"/>
                          <a:ea typeface="Calibri"/>
                          <a:cs typeface="Arial" panose="020B0604020202020204" pitchFamily="34" charset="0"/>
                        </a:rPr>
                        <a:t>Overview of module &amp; reading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93700">
                <a:tc>
                  <a:txBody>
                    <a:bodyPr/>
                    <a:lstStyle/>
                    <a:p>
                      <a:pPr marL="0" marR="0">
                        <a:lnSpc>
                          <a:spcPct val="115000"/>
                        </a:lnSpc>
                        <a:spcBef>
                          <a:spcPts val="0"/>
                        </a:spcBef>
                        <a:spcAft>
                          <a:spcPts val="0"/>
                        </a:spcAft>
                      </a:pPr>
                      <a:r>
                        <a:rPr lang="en-GB" sz="2400">
                          <a:effectLst/>
                          <a:latin typeface="Arial"/>
                          <a:ea typeface="Calibri"/>
                          <a:cs typeface="Times New Roman"/>
                        </a:rPr>
                        <a:t>2</a:t>
                      </a:r>
                      <a:endParaRPr lang="en-GB" sz="24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GB" sz="1600" dirty="0" err="1">
                          <a:effectLst/>
                          <a:latin typeface="Arial" panose="020B0604020202020204" pitchFamily="34" charset="0"/>
                          <a:ea typeface="Calibri"/>
                          <a:cs typeface="Arial" panose="020B0604020202020204" pitchFamily="34" charset="0"/>
                        </a:rPr>
                        <a:t>Ysgrifennu</a:t>
                      </a:r>
                      <a:r>
                        <a:rPr lang="en-GB" sz="1600" dirty="0">
                          <a:effectLst/>
                          <a:latin typeface="Arial" panose="020B0604020202020204" pitchFamily="34" charset="0"/>
                          <a:ea typeface="Calibri"/>
                          <a:cs typeface="Arial" panose="020B0604020202020204" pitchFamily="34" charset="0"/>
                        </a:rPr>
                        <a:t>: </a:t>
                      </a:r>
                      <a:r>
                        <a:rPr lang="en-GB" sz="1600" dirty="0" err="1">
                          <a:effectLst/>
                          <a:latin typeface="Arial" panose="020B0604020202020204" pitchFamily="34" charset="0"/>
                          <a:ea typeface="Calibri"/>
                          <a:cs typeface="Arial" panose="020B0604020202020204" pitchFamily="34" charset="0"/>
                        </a:rPr>
                        <a:t>cywair</a:t>
                      </a:r>
                      <a:r>
                        <a:rPr lang="en-GB" sz="1600" dirty="0">
                          <a:effectLst/>
                          <a:latin typeface="Arial" panose="020B0604020202020204" pitchFamily="34" charset="0"/>
                          <a:ea typeface="Calibri"/>
                          <a:cs typeface="Arial" panose="020B0604020202020204" pitchFamily="34" charset="0"/>
                        </a:rPr>
                        <a:t> a </a:t>
                      </a:r>
                      <a:r>
                        <a:rPr lang="en-GB" sz="1600" dirty="0" err="1">
                          <a:effectLst/>
                          <a:latin typeface="Arial" panose="020B0604020202020204" pitchFamily="34" charset="0"/>
                          <a:ea typeface="Calibri"/>
                          <a:cs typeface="Arial" panose="020B0604020202020204" pitchFamily="34" charset="0"/>
                        </a:rPr>
                        <a:t>chywirdeb</a:t>
                      </a:r>
                      <a:endParaRPr lang="en-GB" sz="1600"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nSpc>
                          <a:spcPct val="115000"/>
                        </a:lnSpc>
                        <a:spcBef>
                          <a:spcPts val="0"/>
                        </a:spcBef>
                        <a:spcAft>
                          <a:spcPts val="0"/>
                        </a:spcAft>
                      </a:pPr>
                      <a:r>
                        <a:rPr lang="en-GB" sz="1600" i="1" dirty="0">
                          <a:effectLst/>
                          <a:latin typeface="Arial" panose="020B0604020202020204" pitchFamily="34" charset="0"/>
                          <a:ea typeface="Calibri"/>
                          <a:cs typeface="Arial" panose="020B0604020202020204" pitchFamily="34" charset="0"/>
                        </a:rPr>
                        <a:t>Writing: style and accuracy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93700">
                <a:tc>
                  <a:txBody>
                    <a:bodyPr/>
                    <a:lstStyle/>
                    <a:p>
                      <a:pPr marL="0" marR="0">
                        <a:lnSpc>
                          <a:spcPct val="115000"/>
                        </a:lnSpc>
                        <a:spcBef>
                          <a:spcPts val="0"/>
                        </a:spcBef>
                        <a:spcAft>
                          <a:spcPts val="0"/>
                        </a:spcAft>
                      </a:pPr>
                      <a:r>
                        <a:rPr lang="en-GB" sz="2400">
                          <a:effectLst/>
                          <a:latin typeface="Arial"/>
                          <a:ea typeface="Calibri"/>
                          <a:cs typeface="Times New Roman"/>
                        </a:rPr>
                        <a:t>3</a:t>
                      </a:r>
                      <a:endParaRPr lang="en-GB" sz="24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GB" sz="1600" dirty="0" err="1">
                          <a:effectLst/>
                          <a:latin typeface="Arial" panose="020B0604020202020204" pitchFamily="34" charset="0"/>
                          <a:ea typeface="Calibri"/>
                          <a:cs typeface="Arial" panose="020B0604020202020204" pitchFamily="34" charset="0"/>
                        </a:rPr>
                        <a:t>Cyfeirnodi</a:t>
                      </a:r>
                      <a:r>
                        <a:rPr lang="en-GB" sz="1600" dirty="0">
                          <a:effectLst/>
                          <a:latin typeface="Arial" panose="020B0604020202020204" pitchFamily="34" charset="0"/>
                          <a:ea typeface="Calibri"/>
                          <a:cs typeface="Arial" panose="020B0604020202020204" pitchFamily="34" charset="0"/>
                        </a:rPr>
                        <a:t> </a:t>
                      </a:r>
                      <a:r>
                        <a:rPr lang="en-GB" sz="1600" dirty="0" err="1">
                          <a:effectLst/>
                          <a:latin typeface="Arial" panose="020B0604020202020204" pitchFamily="34" charset="0"/>
                          <a:ea typeface="Calibri"/>
                          <a:cs typeface="Arial" panose="020B0604020202020204" pitchFamily="34" charset="0"/>
                        </a:rPr>
                        <a:t>yn</a:t>
                      </a:r>
                      <a:r>
                        <a:rPr lang="en-GB" sz="1600" dirty="0">
                          <a:effectLst/>
                          <a:latin typeface="Arial" panose="020B0604020202020204" pitchFamily="34" charset="0"/>
                          <a:ea typeface="Calibri"/>
                          <a:cs typeface="Arial" panose="020B0604020202020204" pitchFamily="34" charset="0"/>
                        </a:rPr>
                        <a:t> y </a:t>
                      </a:r>
                      <a:r>
                        <a:rPr lang="en-GB" sz="1600" dirty="0" err="1">
                          <a:effectLst/>
                          <a:latin typeface="Arial" panose="020B0604020202020204" pitchFamily="34" charset="0"/>
                          <a:ea typeface="Calibri"/>
                          <a:cs typeface="Arial" panose="020B0604020202020204" pitchFamily="34" charset="0"/>
                        </a:rPr>
                        <a:t>testun</a:t>
                      </a:r>
                      <a:endParaRPr lang="en-GB" sz="1600"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nSpc>
                          <a:spcPct val="115000"/>
                        </a:lnSpc>
                        <a:spcBef>
                          <a:spcPts val="0"/>
                        </a:spcBef>
                        <a:spcAft>
                          <a:spcPts val="0"/>
                        </a:spcAft>
                      </a:pPr>
                      <a:r>
                        <a:rPr lang="en-GB" sz="1600" i="1" dirty="0">
                          <a:effectLst/>
                          <a:latin typeface="Arial" panose="020B0604020202020204" pitchFamily="34" charset="0"/>
                          <a:ea typeface="Calibri"/>
                          <a:cs typeface="Arial" panose="020B0604020202020204" pitchFamily="34" charset="0"/>
                        </a:rPr>
                        <a:t>Referencing in text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93700">
                <a:tc>
                  <a:txBody>
                    <a:bodyPr/>
                    <a:lstStyle/>
                    <a:p>
                      <a:pPr marL="0" marR="0">
                        <a:lnSpc>
                          <a:spcPct val="115000"/>
                        </a:lnSpc>
                        <a:spcBef>
                          <a:spcPts val="0"/>
                        </a:spcBef>
                        <a:spcAft>
                          <a:spcPts val="0"/>
                        </a:spcAft>
                      </a:pPr>
                      <a:r>
                        <a:rPr lang="en-GB" sz="2400">
                          <a:effectLst/>
                          <a:latin typeface="Arial"/>
                          <a:ea typeface="Calibri"/>
                          <a:cs typeface="Times New Roman"/>
                        </a:rPr>
                        <a:t>4</a:t>
                      </a:r>
                      <a:endParaRPr lang="en-GB" sz="24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dirty="0" err="1">
                          <a:effectLst/>
                          <a:latin typeface="Arial" panose="020B0604020202020204" pitchFamily="34" charset="0"/>
                          <a:ea typeface="Calibri"/>
                          <a:cs typeface="Arial" panose="020B0604020202020204" pitchFamily="34" charset="0"/>
                        </a:rPr>
                        <a:t>Ymateb</a:t>
                      </a:r>
                      <a:r>
                        <a:rPr lang="en-GB" sz="1600" dirty="0">
                          <a:effectLst/>
                          <a:latin typeface="Arial" panose="020B0604020202020204" pitchFamily="34" charset="0"/>
                          <a:ea typeface="Calibri"/>
                          <a:cs typeface="Arial" panose="020B0604020202020204" pitchFamily="34" charset="0"/>
                        </a:rPr>
                        <a:t> </a:t>
                      </a:r>
                      <a:r>
                        <a:rPr lang="en-GB" sz="1600" dirty="0" err="1">
                          <a:effectLst/>
                          <a:latin typeface="Arial" panose="020B0604020202020204" pitchFamily="34" charset="0"/>
                          <a:ea typeface="Calibri"/>
                          <a:cs typeface="Arial" panose="020B0604020202020204" pitchFamily="34" charset="0"/>
                        </a:rPr>
                        <a:t>yn</a:t>
                      </a:r>
                      <a:r>
                        <a:rPr lang="en-GB" sz="1600" dirty="0">
                          <a:effectLst/>
                          <a:latin typeface="Arial" panose="020B0604020202020204" pitchFamily="34" charset="0"/>
                          <a:ea typeface="Calibri"/>
                          <a:cs typeface="Arial" panose="020B0604020202020204" pitchFamily="34" charset="0"/>
                        </a:rPr>
                        <a:t> </a:t>
                      </a:r>
                      <a:r>
                        <a:rPr lang="en-GB" sz="1600" dirty="0" err="1">
                          <a:effectLst/>
                          <a:latin typeface="Arial" panose="020B0604020202020204" pitchFamily="34" charset="0"/>
                          <a:ea typeface="Calibri"/>
                          <a:cs typeface="Arial" panose="020B0604020202020204" pitchFamily="34" charset="0"/>
                        </a:rPr>
                        <a:t>feirniadol</a:t>
                      </a:r>
                      <a:r>
                        <a:rPr lang="en-GB" sz="1600" dirty="0">
                          <a:effectLst/>
                          <a:latin typeface="Arial" panose="020B0604020202020204" pitchFamily="34" charset="0"/>
                          <a:ea typeface="Calibri"/>
                          <a:cs typeface="Arial" panose="020B0604020202020204" pitchFamily="34" charset="0"/>
                        </a:rPr>
                        <a:t> </a:t>
                      </a:r>
                      <a:r>
                        <a:rPr lang="en-GB" sz="1600" dirty="0" err="1">
                          <a:effectLst/>
                          <a:latin typeface="Arial" panose="020B0604020202020204" pitchFamily="34" charset="0"/>
                          <a:ea typeface="Calibri"/>
                          <a:cs typeface="Arial" panose="020B0604020202020204" pitchFamily="34" charset="0"/>
                        </a:rPr>
                        <a:t>i</a:t>
                      </a:r>
                      <a:r>
                        <a:rPr lang="en-GB" sz="1600" dirty="0">
                          <a:effectLst/>
                          <a:latin typeface="Arial" panose="020B0604020202020204" pitchFamily="34" charset="0"/>
                          <a:ea typeface="Calibri"/>
                          <a:cs typeface="Arial" panose="020B0604020202020204" pitchFamily="34" charset="0"/>
                        </a:rPr>
                        <a:t> </a:t>
                      </a:r>
                      <a:r>
                        <a:rPr lang="en-GB" sz="1600" dirty="0" err="1">
                          <a:effectLst/>
                          <a:latin typeface="Arial" panose="020B0604020202020204" pitchFamily="34" charset="0"/>
                          <a:ea typeface="Calibri"/>
                          <a:cs typeface="Arial" panose="020B0604020202020204" pitchFamily="34" charset="0"/>
                        </a:rPr>
                        <a:t>erthygl</a:t>
                      </a:r>
                      <a:endParaRPr lang="en-GB" sz="1600" dirty="0">
                        <a:effectLst/>
                        <a:latin typeface="Arial" panose="020B0604020202020204" pitchFamily="34" charset="0"/>
                        <a:ea typeface="Calibri"/>
                        <a:cs typeface="Arial" panose="020B0604020202020204" pitchFamily="34" charset="0"/>
                      </a:endParaRPr>
                    </a:p>
                    <a:p>
                      <a:pPr marL="0" marR="0">
                        <a:lnSpc>
                          <a:spcPct val="115000"/>
                        </a:lnSpc>
                        <a:spcBef>
                          <a:spcPts val="0"/>
                        </a:spcBef>
                        <a:spcAft>
                          <a:spcPts val="0"/>
                        </a:spcAft>
                      </a:pPr>
                      <a:endParaRPr lang="en-GB" sz="1600"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nSpc>
                          <a:spcPct val="115000"/>
                        </a:lnSpc>
                        <a:spcBef>
                          <a:spcPts val="0"/>
                        </a:spcBef>
                        <a:spcAft>
                          <a:spcPts val="0"/>
                        </a:spcAft>
                      </a:pPr>
                      <a:r>
                        <a:rPr lang="en-GB" sz="1600" i="1" dirty="0">
                          <a:effectLst/>
                          <a:latin typeface="Arial" panose="020B0604020202020204" pitchFamily="34" charset="0"/>
                          <a:ea typeface="Calibri"/>
                          <a:cs typeface="Arial" panose="020B0604020202020204" pitchFamily="34" charset="0"/>
                        </a:rPr>
                        <a:t>Critical</a:t>
                      </a:r>
                      <a:r>
                        <a:rPr lang="en-GB" sz="1600" i="1" baseline="0" dirty="0">
                          <a:effectLst/>
                          <a:latin typeface="Arial" panose="020B0604020202020204" pitchFamily="34" charset="0"/>
                          <a:ea typeface="Calibri"/>
                          <a:cs typeface="Arial" panose="020B0604020202020204" pitchFamily="34" charset="0"/>
                        </a:rPr>
                        <a:t> response to an article</a:t>
                      </a:r>
                      <a:endParaRPr lang="en-GB" sz="1600" i="1"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93700">
                <a:tc>
                  <a:txBody>
                    <a:bodyPr/>
                    <a:lstStyle/>
                    <a:p>
                      <a:pPr marL="0" marR="0">
                        <a:lnSpc>
                          <a:spcPct val="115000"/>
                        </a:lnSpc>
                        <a:spcBef>
                          <a:spcPts val="0"/>
                        </a:spcBef>
                        <a:spcAft>
                          <a:spcPts val="0"/>
                        </a:spcAft>
                      </a:pPr>
                      <a:r>
                        <a:rPr lang="en-GB" sz="2400">
                          <a:effectLst/>
                          <a:latin typeface="Arial"/>
                          <a:ea typeface="Calibri"/>
                          <a:cs typeface="Times New Roman"/>
                        </a:rPr>
                        <a:t>5</a:t>
                      </a:r>
                      <a:endParaRPr lang="en-GB" sz="24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GB" sz="1600" dirty="0" err="1">
                          <a:effectLst/>
                          <a:latin typeface="Arial" panose="020B0604020202020204" pitchFamily="34" charset="0"/>
                          <a:ea typeface="Calibri"/>
                          <a:cs typeface="Arial" panose="020B0604020202020204" pitchFamily="34" charset="0"/>
                        </a:rPr>
                        <a:t>Rhestrau</a:t>
                      </a:r>
                      <a:r>
                        <a:rPr lang="en-GB" sz="1600" dirty="0">
                          <a:effectLst/>
                          <a:latin typeface="Arial" panose="020B0604020202020204" pitchFamily="34" charset="0"/>
                          <a:ea typeface="Calibri"/>
                          <a:cs typeface="Arial" panose="020B0604020202020204" pitchFamily="34" charset="0"/>
                        </a:rPr>
                        <a:t> </a:t>
                      </a:r>
                      <a:r>
                        <a:rPr lang="en-GB" sz="1600" dirty="0" err="1">
                          <a:effectLst/>
                          <a:latin typeface="Arial" panose="020B0604020202020204" pitchFamily="34" charset="0"/>
                          <a:ea typeface="Calibri"/>
                          <a:cs typeface="Arial" panose="020B0604020202020204" pitchFamily="34" charset="0"/>
                        </a:rPr>
                        <a:t>Cyfeirnodi</a:t>
                      </a:r>
                      <a:r>
                        <a:rPr lang="en-GB" sz="1600" dirty="0">
                          <a:effectLst/>
                          <a:latin typeface="Arial" panose="020B0604020202020204" pitchFamily="34" charset="0"/>
                          <a:ea typeface="Calibri"/>
                          <a:cs typeface="Arial" panose="020B0604020202020204" pitchFamily="34" charset="0"/>
                        </a:rPr>
                        <a:t> </a:t>
                      </a:r>
                    </a:p>
                    <a:p>
                      <a:pPr marL="0" marR="0">
                        <a:lnSpc>
                          <a:spcPct val="115000"/>
                        </a:lnSpc>
                        <a:spcBef>
                          <a:spcPts val="0"/>
                        </a:spcBef>
                        <a:spcAft>
                          <a:spcPts val="0"/>
                        </a:spcAft>
                      </a:pPr>
                      <a:endParaRPr lang="en-GB" sz="1600"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nSpc>
                          <a:spcPct val="115000"/>
                        </a:lnSpc>
                        <a:spcBef>
                          <a:spcPts val="0"/>
                        </a:spcBef>
                        <a:spcAft>
                          <a:spcPts val="0"/>
                        </a:spcAft>
                      </a:pPr>
                      <a:r>
                        <a:rPr lang="en-GB" sz="1600" i="1" dirty="0">
                          <a:effectLst/>
                          <a:latin typeface="Arial" panose="020B0604020202020204" pitchFamily="34" charset="0"/>
                          <a:ea typeface="Calibri"/>
                          <a:cs typeface="Arial" panose="020B0604020202020204" pitchFamily="34" charset="0"/>
                        </a:rPr>
                        <a:t>Reference lists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93700">
                <a:tc>
                  <a:txBody>
                    <a:bodyPr/>
                    <a:lstStyle/>
                    <a:p>
                      <a:pPr marL="0" marR="0">
                        <a:lnSpc>
                          <a:spcPct val="115000"/>
                        </a:lnSpc>
                        <a:spcBef>
                          <a:spcPts val="0"/>
                        </a:spcBef>
                        <a:spcAft>
                          <a:spcPts val="0"/>
                        </a:spcAft>
                      </a:pPr>
                      <a:r>
                        <a:rPr lang="en-GB" sz="2400">
                          <a:effectLst/>
                          <a:latin typeface="Arial"/>
                          <a:ea typeface="Calibri"/>
                          <a:cs typeface="Times New Roman"/>
                        </a:rPr>
                        <a:t>6</a:t>
                      </a:r>
                      <a:endParaRPr lang="en-GB" sz="24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dirty="0" err="1">
                          <a:effectLst/>
                          <a:latin typeface="Arial" panose="020B0604020202020204" pitchFamily="34" charset="0"/>
                          <a:ea typeface="Calibri"/>
                          <a:cs typeface="Arial" panose="020B0604020202020204" pitchFamily="34" charset="0"/>
                        </a:rPr>
                        <a:t>Ymagwedd</a:t>
                      </a:r>
                      <a:r>
                        <a:rPr lang="en-GB" sz="1600" dirty="0">
                          <a:effectLst/>
                          <a:latin typeface="Arial" panose="020B0604020202020204" pitchFamily="34" charset="0"/>
                          <a:ea typeface="Calibri"/>
                          <a:cs typeface="Arial" panose="020B0604020202020204" pitchFamily="34" charset="0"/>
                        </a:rPr>
                        <a:t> </a:t>
                      </a:r>
                      <a:r>
                        <a:rPr lang="en-GB" sz="1600" dirty="0" err="1">
                          <a:effectLst/>
                          <a:latin typeface="Arial" panose="020B0604020202020204" pitchFamily="34" charset="0"/>
                          <a:ea typeface="Calibri"/>
                          <a:cs typeface="Arial" panose="020B0604020202020204" pitchFamily="34" charset="0"/>
                        </a:rPr>
                        <a:t>adlewyrchol</a:t>
                      </a:r>
                      <a:endParaRPr lang="en-GB" sz="1600"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i="1" dirty="0">
                          <a:effectLst/>
                          <a:latin typeface="Arial" panose="020B0604020202020204" pitchFamily="34" charset="0"/>
                          <a:ea typeface="Calibri"/>
                          <a:cs typeface="Arial" panose="020B0604020202020204" pitchFamily="34" charset="0"/>
                        </a:rPr>
                        <a:t>Reflective/self-evaluative</a:t>
                      </a:r>
                      <a:r>
                        <a:rPr lang="en-GB" sz="1600" i="1" baseline="0" dirty="0">
                          <a:effectLst/>
                          <a:latin typeface="Arial" panose="020B0604020202020204" pitchFamily="34" charset="0"/>
                          <a:ea typeface="Calibri"/>
                          <a:cs typeface="Arial" panose="020B0604020202020204" pitchFamily="34" charset="0"/>
                        </a:rPr>
                        <a:t> approach</a:t>
                      </a:r>
                      <a:endParaRPr lang="en-GB" sz="1600" i="1"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93700">
                <a:tc>
                  <a:txBody>
                    <a:bodyPr/>
                    <a:lstStyle/>
                    <a:p>
                      <a:pPr marL="0" marR="0">
                        <a:lnSpc>
                          <a:spcPct val="115000"/>
                        </a:lnSpc>
                        <a:spcBef>
                          <a:spcPts val="0"/>
                        </a:spcBef>
                        <a:spcAft>
                          <a:spcPts val="0"/>
                        </a:spcAft>
                      </a:pPr>
                      <a:r>
                        <a:rPr lang="en-GB" sz="2400">
                          <a:effectLst/>
                          <a:latin typeface="Arial"/>
                          <a:ea typeface="Calibri"/>
                          <a:cs typeface="Times New Roman"/>
                        </a:rPr>
                        <a:t>7</a:t>
                      </a:r>
                      <a:endParaRPr lang="en-GB" sz="24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dirty="0" err="1">
                          <a:effectLst/>
                          <a:latin typeface="Arial" panose="020B0604020202020204" pitchFamily="34" charset="0"/>
                          <a:ea typeface="Calibri"/>
                          <a:cs typeface="Arial" panose="020B0604020202020204" pitchFamily="34" charset="0"/>
                        </a:rPr>
                        <a:t>Ysgrifennu</a:t>
                      </a:r>
                      <a:r>
                        <a:rPr lang="en-GB" sz="1600" dirty="0">
                          <a:effectLst/>
                          <a:latin typeface="Arial" panose="020B0604020202020204" pitchFamily="34" charset="0"/>
                          <a:ea typeface="Calibri"/>
                          <a:cs typeface="Arial" panose="020B0604020202020204" pitchFamily="34" charset="0"/>
                        </a:rPr>
                        <a:t>: </a:t>
                      </a:r>
                      <a:r>
                        <a:rPr lang="en-GB" sz="1600" dirty="0" err="1">
                          <a:effectLst/>
                          <a:latin typeface="Arial" panose="020B0604020202020204" pitchFamily="34" charset="0"/>
                          <a:ea typeface="Calibri"/>
                          <a:cs typeface="Arial" panose="020B0604020202020204" pitchFamily="34" charset="0"/>
                        </a:rPr>
                        <a:t>goddrychol</a:t>
                      </a:r>
                      <a:r>
                        <a:rPr lang="en-GB" sz="1600" dirty="0">
                          <a:effectLst/>
                          <a:latin typeface="Arial" panose="020B0604020202020204" pitchFamily="34" charset="0"/>
                          <a:ea typeface="Calibri"/>
                          <a:cs typeface="Arial" panose="020B0604020202020204" pitchFamily="34" charset="0"/>
                        </a:rPr>
                        <a:t>/ </a:t>
                      </a:r>
                      <a:r>
                        <a:rPr lang="en-GB" sz="1600" dirty="0" err="1">
                          <a:effectLst/>
                          <a:latin typeface="Arial" panose="020B0604020202020204" pitchFamily="34" charset="0"/>
                          <a:ea typeface="Calibri"/>
                          <a:cs typeface="Arial" panose="020B0604020202020204" pitchFamily="34" charset="0"/>
                        </a:rPr>
                        <a:t>gwrthrychol</a:t>
                      </a:r>
                      <a:endParaRPr lang="en-GB" sz="1600"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i="1" dirty="0">
                          <a:effectLst/>
                          <a:latin typeface="Arial" panose="020B0604020202020204" pitchFamily="34" charset="0"/>
                          <a:ea typeface="Calibri"/>
                          <a:cs typeface="Arial" panose="020B0604020202020204" pitchFamily="34" charset="0"/>
                        </a:rPr>
                        <a:t>Writing: subjective / objective</a:t>
                      </a:r>
                    </a:p>
                    <a:p>
                      <a:pPr marL="0" marR="0">
                        <a:lnSpc>
                          <a:spcPct val="115000"/>
                        </a:lnSpc>
                        <a:spcBef>
                          <a:spcPts val="0"/>
                        </a:spcBef>
                        <a:spcAft>
                          <a:spcPts val="0"/>
                        </a:spcAft>
                      </a:pPr>
                      <a:endParaRPr lang="en-GB" sz="1600" i="1"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409702">
                <a:tc>
                  <a:txBody>
                    <a:bodyPr/>
                    <a:lstStyle/>
                    <a:p>
                      <a:pPr marL="0" marR="0">
                        <a:lnSpc>
                          <a:spcPct val="115000"/>
                        </a:lnSpc>
                        <a:spcBef>
                          <a:spcPts val="0"/>
                        </a:spcBef>
                        <a:spcAft>
                          <a:spcPts val="0"/>
                        </a:spcAft>
                      </a:pPr>
                      <a:r>
                        <a:rPr lang="en-GB" sz="2400">
                          <a:effectLst/>
                          <a:latin typeface="Arial"/>
                          <a:ea typeface="Calibri"/>
                          <a:cs typeface="Times New Roman"/>
                        </a:rPr>
                        <a:t>8</a:t>
                      </a:r>
                      <a:endParaRPr lang="en-GB" sz="24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1600" dirty="0" err="1">
                          <a:effectLst/>
                          <a:latin typeface="Arial" panose="020B0604020202020204" pitchFamily="34" charset="0"/>
                          <a:ea typeface="Calibri"/>
                          <a:cs typeface="Arial" panose="020B0604020202020204" pitchFamily="34" charset="0"/>
                        </a:rPr>
                        <a:t>Darllen</a:t>
                      </a:r>
                      <a:r>
                        <a:rPr lang="en-GB" sz="1600" dirty="0">
                          <a:effectLst/>
                          <a:latin typeface="Arial" panose="020B0604020202020204" pitchFamily="34" charset="0"/>
                          <a:ea typeface="Calibri"/>
                          <a:cs typeface="Arial" panose="020B0604020202020204" pitchFamily="34" charset="0"/>
                        </a:rPr>
                        <a:t> : </a:t>
                      </a:r>
                      <a:r>
                        <a:rPr lang="en-GB" sz="1600" dirty="0" err="1">
                          <a:effectLst/>
                          <a:latin typeface="Arial" panose="020B0604020202020204" pitchFamily="34" charset="0"/>
                          <a:ea typeface="Calibri"/>
                          <a:cs typeface="Arial" panose="020B0604020202020204" pitchFamily="34" charset="0"/>
                        </a:rPr>
                        <a:t>manylion</a:t>
                      </a:r>
                      <a:endParaRPr lang="en-GB" sz="1600" dirty="0">
                        <a:effectLst/>
                        <a:latin typeface="Arial" panose="020B0604020202020204" pitchFamily="34" charset="0"/>
                        <a:ea typeface="Calibri"/>
                        <a:cs typeface="Arial" panose="020B0604020202020204" pitchFamily="34" charset="0"/>
                      </a:endParaRPr>
                    </a:p>
                    <a:p>
                      <a:pPr marL="0" marR="0" indent="0" algn="l" defTabSz="914400" rtl="0" eaLnBrk="1" fontAlgn="auto" latinLnBrk="0" hangingPunct="1">
                        <a:lnSpc>
                          <a:spcPct val="115000"/>
                        </a:lnSpc>
                        <a:spcBef>
                          <a:spcPts val="0"/>
                        </a:spcBef>
                        <a:spcAft>
                          <a:spcPts val="0"/>
                        </a:spcAft>
                        <a:buClrTx/>
                        <a:buSzTx/>
                        <a:buFontTx/>
                        <a:buNone/>
                        <a:tabLst/>
                        <a:defRPr/>
                      </a:pPr>
                      <a:endParaRPr lang="en-GB" sz="1600"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i="1" dirty="0">
                          <a:effectLst/>
                          <a:latin typeface="Arial" panose="020B0604020202020204" pitchFamily="34" charset="0"/>
                          <a:ea typeface="Calibri"/>
                          <a:cs typeface="Arial" panose="020B0604020202020204" pitchFamily="34" charset="0"/>
                        </a:rPr>
                        <a:t>Reading</a:t>
                      </a:r>
                      <a:r>
                        <a:rPr lang="en-GB" sz="1600" i="1" baseline="0" dirty="0">
                          <a:effectLst/>
                          <a:latin typeface="Arial" panose="020B0604020202020204" pitchFamily="34" charset="0"/>
                          <a:ea typeface="Calibri"/>
                          <a:cs typeface="Arial" panose="020B0604020202020204" pitchFamily="34" charset="0"/>
                        </a:rPr>
                        <a:t>: details</a:t>
                      </a:r>
                      <a:endParaRPr lang="en-GB" sz="1600" i="1"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393700">
                <a:tc>
                  <a:txBody>
                    <a:bodyPr/>
                    <a:lstStyle/>
                    <a:p>
                      <a:pPr marL="0" marR="0">
                        <a:lnSpc>
                          <a:spcPct val="115000"/>
                        </a:lnSpc>
                        <a:spcBef>
                          <a:spcPts val="0"/>
                        </a:spcBef>
                        <a:spcAft>
                          <a:spcPts val="0"/>
                        </a:spcAft>
                      </a:pPr>
                      <a:r>
                        <a:rPr lang="en-GB" sz="2400">
                          <a:effectLst/>
                          <a:latin typeface="Arial"/>
                          <a:ea typeface="Calibri"/>
                          <a:cs typeface="Times New Roman"/>
                        </a:rPr>
                        <a:t>9</a:t>
                      </a:r>
                      <a:endParaRPr lang="en-GB" sz="24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15000"/>
                        </a:lnSpc>
                        <a:spcBef>
                          <a:spcPts val="0"/>
                        </a:spcBef>
                        <a:spcAft>
                          <a:spcPts val="0"/>
                        </a:spcAft>
                      </a:pPr>
                      <a:r>
                        <a:rPr lang="en-GB" sz="1600" dirty="0" err="1">
                          <a:effectLst/>
                          <a:latin typeface="Arial" panose="020B0604020202020204" pitchFamily="34" charset="0"/>
                          <a:ea typeface="Calibri"/>
                          <a:cs typeface="Arial" panose="020B0604020202020204" pitchFamily="34" charset="0"/>
                        </a:rPr>
                        <a:t>Paratoi’r</a:t>
                      </a:r>
                      <a:r>
                        <a:rPr lang="en-GB" sz="1600" dirty="0">
                          <a:effectLst/>
                          <a:latin typeface="Arial" panose="020B0604020202020204" pitchFamily="34" charset="0"/>
                          <a:ea typeface="Calibri"/>
                          <a:cs typeface="Arial" panose="020B0604020202020204" pitchFamily="34" charset="0"/>
                        </a:rPr>
                        <a:t> Seminar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nSpc>
                          <a:spcPct val="115000"/>
                        </a:lnSpc>
                        <a:spcBef>
                          <a:spcPts val="0"/>
                        </a:spcBef>
                        <a:spcAft>
                          <a:spcPts val="0"/>
                        </a:spcAft>
                      </a:pPr>
                      <a:r>
                        <a:rPr lang="en-GB" sz="1600" i="1" dirty="0">
                          <a:effectLst/>
                          <a:latin typeface="Arial" panose="020B0604020202020204" pitchFamily="34" charset="0"/>
                          <a:ea typeface="Calibri"/>
                          <a:cs typeface="Arial" panose="020B0604020202020204" pitchFamily="34" charset="0"/>
                        </a:rPr>
                        <a:t>Presentation</a:t>
                      </a:r>
                      <a:r>
                        <a:rPr lang="en-GB" sz="1600" i="1" baseline="0" dirty="0">
                          <a:effectLst/>
                          <a:latin typeface="Arial" panose="020B0604020202020204" pitchFamily="34" charset="0"/>
                          <a:ea typeface="Calibri"/>
                          <a:cs typeface="Arial" panose="020B0604020202020204" pitchFamily="34" charset="0"/>
                        </a:rPr>
                        <a:t> preparation</a:t>
                      </a:r>
                      <a:endParaRPr lang="en-GB" sz="1600" i="1"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393700">
                <a:tc>
                  <a:txBody>
                    <a:bodyPr/>
                    <a:lstStyle/>
                    <a:p>
                      <a:pPr marL="0" marR="0">
                        <a:lnSpc>
                          <a:spcPct val="115000"/>
                        </a:lnSpc>
                        <a:spcBef>
                          <a:spcPts val="0"/>
                        </a:spcBef>
                        <a:spcAft>
                          <a:spcPts val="0"/>
                        </a:spcAft>
                      </a:pPr>
                      <a:r>
                        <a:rPr lang="en-GB" sz="2400" dirty="0">
                          <a:effectLst/>
                          <a:latin typeface="Arial"/>
                          <a:ea typeface="Calibri"/>
                          <a:cs typeface="Times New Roman"/>
                        </a:rPr>
                        <a:t>10</a:t>
                      </a:r>
                      <a:endParaRPr lang="en-GB" sz="24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1600" dirty="0" err="1">
                          <a:effectLst/>
                          <a:latin typeface="Arial" panose="020B0604020202020204" pitchFamily="34" charset="0"/>
                          <a:ea typeface="Calibri"/>
                          <a:cs typeface="Arial" panose="020B0604020202020204" pitchFamily="34" charset="0"/>
                        </a:rPr>
                        <a:t>Cyflwyniadau</a:t>
                      </a:r>
                      <a:r>
                        <a:rPr lang="en-GB" sz="1600" dirty="0">
                          <a:effectLst/>
                          <a:latin typeface="Arial" panose="020B0604020202020204" pitchFamily="34" charset="0"/>
                          <a:ea typeface="Calibri"/>
                          <a:cs typeface="Arial" panose="020B0604020202020204" pitchFamily="34" charset="0"/>
                        </a:rPr>
                        <a:t> </a:t>
                      </a:r>
                      <a:r>
                        <a:rPr lang="en-GB" sz="1600" dirty="0" err="1">
                          <a:effectLst/>
                          <a:latin typeface="Arial" panose="020B0604020202020204" pitchFamily="34" charset="0"/>
                          <a:ea typeface="Calibri"/>
                          <a:cs typeface="Arial" panose="020B0604020202020204" pitchFamily="34" charset="0"/>
                        </a:rPr>
                        <a:t>llafar</a:t>
                      </a:r>
                      <a:endParaRPr lang="en-GB" sz="1600" dirty="0">
                        <a:effectLst/>
                        <a:latin typeface="Arial" panose="020B0604020202020204" pitchFamily="34" charset="0"/>
                        <a:ea typeface="Calibri"/>
                        <a:cs typeface="Arial" panose="020B0604020202020204" pitchFamily="34" charset="0"/>
                      </a:endParaRPr>
                    </a:p>
                    <a:p>
                      <a:pPr marL="0" marR="0">
                        <a:lnSpc>
                          <a:spcPct val="115000"/>
                        </a:lnSpc>
                        <a:spcBef>
                          <a:spcPts val="0"/>
                        </a:spcBef>
                        <a:spcAft>
                          <a:spcPts val="0"/>
                        </a:spcAft>
                      </a:pPr>
                      <a:endParaRPr lang="en-GB" sz="1600"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marL="0" marR="0">
                        <a:lnSpc>
                          <a:spcPct val="115000"/>
                        </a:lnSpc>
                        <a:spcBef>
                          <a:spcPts val="0"/>
                        </a:spcBef>
                        <a:spcAft>
                          <a:spcPts val="0"/>
                        </a:spcAft>
                      </a:pPr>
                      <a:r>
                        <a:rPr lang="en-GB" sz="1600" i="1" baseline="0" dirty="0">
                          <a:effectLst/>
                          <a:latin typeface="Arial" panose="020B0604020202020204" pitchFamily="34" charset="0"/>
                          <a:ea typeface="Calibri"/>
                          <a:cs typeface="Arial" panose="020B0604020202020204" pitchFamily="34" charset="0"/>
                        </a:rPr>
                        <a:t> </a:t>
                      </a:r>
                      <a:r>
                        <a:rPr lang="en-GB" sz="1600" i="1" baseline="0" dirty="0" err="1">
                          <a:effectLst/>
                          <a:latin typeface="Arial" panose="020B0604020202020204" pitchFamily="34" charset="0"/>
                          <a:ea typeface="Calibri"/>
                          <a:cs typeface="Arial" panose="020B0604020202020204" pitchFamily="34" charset="0"/>
                        </a:rPr>
                        <a:t>erbal</a:t>
                      </a:r>
                      <a:r>
                        <a:rPr lang="en-GB" sz="1600" i="1" baseline="0" dirty="0">
                          <a:effectLst/>
                          <a:latin typeface="Arial" panose="020B0604020202020204" pitchFamily="34" charset="0"/>
                          <a:ea typeface="Calibri"/>
                          <a:cs typeface="Arial" panose="020B0604020202020204" pitchFamily="34" charset="0"/>
                        </a:rPr>
                        <a:t> presentations </a:t>
                      </a:r>
                      <a:endParaRPr lang="en-GB" sz="1600" i="1" dirty="0">
                        <a:effectLst/>
                        <a:latin typeface="Arial" panose="020B0604020202020204" pitchFamily="34" charset="0"/>
                        <a:ea typeface="Calibri"/>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grpSp>
        <p:nvGrpSpPr>
          <p:cNvPr id="4" name="Group 3"/>
          <p:cNvGrpSpPr/>
          <p:nvPr/>
        </p:nvGrpSpPr>
        <p:grpSpPr>
          <a:xfrm>
            <a:off x="3635895" y="4114885"/>
            <a:ext cx="4840296" cy="461409"/>
            <a:chOff x="9527592" y="3826150"/>
            <a:chExt cx="4651355" cy="609800"/>
          </a:xfrm>
        </p:grpSpPr>
        <p:sp>
          <p:nvSpPr>
            <p:cNvPr id="3" name="Down Arrow 2"/>
            <p:cNvSpPr/>
            <p:nvPr/>
          </p:nvSpPr>
          <p:spPr>
            <a:xfrm rot="2840422">
              <a:off x="9676952" y="3699838"/>
              <a:ext cx="586752" cy="88547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rot="2840422">
              <a:off x="13516213" y="3628225"/>
              <a:ext cx="464810" cy="86065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4033147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467600" cy="1661046"/>
          </a:xfrm>
        </p:spPr>
        <p:txBody>
          <a:bodyPr>
            <a:normAutofit/>
          </a:bodyPr>
          <a:lstStyle/>
          <a:p>
            <a:pPr algn="ctr"/>
            <a:r>
              <a:rPr lang="en-GB" dirty="0" err="1">
                <a:solidFill>
                  <a:schemeClr val="accent1"/>
                </a:solidFill>
              </a:rPr>
              <a:t>Asesiad</a:t>
            </a:r>
            <a:r>
              <a:rPr lang="en-GB" dirty="0">
                <a:solidFill>
                  <a:schemeClr val="accent1"/>
                </a:solidFill>
              </a:rPr>
              <a:t> 1 (50%)</a:t>
            </a:r>
            <a:r>
              <a:rPr lang="en-GB" dirty="0"/>
              <a:t/>
            </a:r>
            <a:br>
              <a:rPr lang="en-GB" dirty="0"/>
            </a:br>
            <a:r>
              <a:rPr lang="en-GB" dirty="0"/>
              <a:t>assessment 1 (50%)</a:t>
            </a:r>
            <a:br>
              <a:rPr lang="en-GB" dirty="0"/>
            </a:br>
            <a:endParaRPr lang="en-GB" dirty="0">
              <a:solidFill>
                <a:srgbClr val="FF0000"/>
              </a:solidFill>
            </a:endParaRPr>
          </a:p>
        </p:txBody>
      </p:sp>
      <p:sp>
        <p:nvSpPr>
          <p:cNvPr id="3" name="Content Placeholder 2"/>
          <p:cNvSpPr>
            <a:spLocks noGrp="1"/>
          </p:cNvSpPr>
          <p:nvPr>
            <p:ph sz="quarter" idx="1"/>
          </p:nvPr>
        </p:nvSpPr>
        <p:spPr>
          <a:xfrm>
            <a:off x="395536" y="1988840"/>
            <a:ext cx="3657600" cy="3600400"/>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pPr marL="0" marR="0">
              <a:lnSpc>
                <a:spcPct val="115000"/>
              </a:lnSpc>
              <a:spcBef>
                <a:spcPts val="0"/>
              </a:spcBef>
              <a:spcAft>
                <a:spcPts val="1000"/>
              </a:spcAft>
              <a:tabLst>
                <a:tab pos="457200" algn="l"/>
                <a:tab pos="914400" algn="l"/>
                <a:tab pos="1371600" algn="l"/>
                <a:tab pos="1828800" algn="l"/>
              </a:tabLst>
            </a:pPr>
            <a:r>
              <a:rPr lang="en-GB" sz="2500" dirty="0" err="1">
                <a:latin typeface="Arial"/>
                <a:ea typeface="Calibri"/>
                <a:cs typeface="Times New Roman"/>
              </a:rPr>
              <a:t>Portffolio</a:t>
            </a:r>
            <a:r>
              <a:rPr lang="en-GB" sz="2500" dirty="0">
                <a:latin typeface="Arial"/>
                <a:ea typeface="Calibri"/>
                <a:cs typeface="Times New Roman"/>
              </a:rPr>
              <a:t> o </a:t>
            </a:r>
            <a:r>
              <a:rPr lang="en-GB" sz="2500" dirty="0" err="1">
                <a:latin typeface="Arial"/>
                <a:ea typeface="Calibri"/>
                <a:cs typeface="Times New Roman"/>
              </a:rPr>
              <a:t>dasgau</a:t>
            </a:r>
            <a:r>
              <a:rPr lang="en-GB" sz="2500" dirty="0">
                <a:latin typeface="Arial"/>
                <a:ea typeface="Calibri"/>
                <a:cs typeface="Times New Roman"/>
              </a:rPr>
              <a:t> </a:t>
            </a:r>
            <a:r>
              <a:rPr lang="en-GB" sz="2500" dirty="0" err="1">
                <a:latin typeface="Arial"/>
                <a:ea typeface="Calibri"/>
                <a:cs typeface="Times New Roman"/>
              </a:rPr>
              <a:t>sgiliau</a:t>
            </a:r>
            <a:r>
              <a:rPr lang="en-GB" sz="2500" dirty="0">
                <a:latin typeface="Arial"/>
                <a:ea typeface="Calibri"/>
                <a:cs typeface="Times New Roman"/>
              </a:rPr>
              <a:t> </a:t>
            </a:r>
            <a:r>
              <a:rPr lang="en-GB" sz="2500" dirty="0" err="1">
                <a:latin typeface="Arial"/>
                <a:ea typeface="Calibri"/>
                <a:cs typeface="Times New Roman"/>
              </a:rPr>
              <a:t>astudio</a:t>
            </a:r>
            <a:r>
              <a:rPr lang="en-GB" sz="2500" dirty="0">
                <a:latin typeface="Arial"/>
                <a:ea typeface="Calibri"/>
                <a:cs typeface="Times New Roman"/>
              </a:rPr>
              <a:t> </a:t>
            </a:r>
            <a:r>
              <a:rPr lang="en-GB" sz="2500" dirty="0" err="1">
                <a:latin typeface="Arial"/>
                <a:ea typeface="Calibri"/>
                <a:cs typeface="Times New Roman"/>
              </a:rPr>
              <a:t>sy’n</a:t>
            </a:r>
            <a:r>
              <a:rPr lang="en-GB" sz="2500" dirty="0">
                <a:latin typeface="Arial"/>
                <a:ea typeface="Calibri"/>
                <a:cs typeface="Times New Roman"/>
              </a:rPr>
              <a:t> </a:t>
            </a:r>
            <a:r>
              <a:rPr lang="en-GB" sz="2500" dirty="0" err="1">
                <a:latin typeface="Arial"/>
                <a:ea typeface="Calibri"/>
                <a:cs typeface="Times New Roman"/>
              </a:rPr>
              <a:t>cynnwys</a:t>
            </a:r>
            <a:r>
              <a:rPr lang="en-GB" sz="2500" dirty="0">
                <a:latin typeface="Arial"/>
                <a:ea typeface="Calibri"/>
                <a:cs typeface="Times New Roman"/>
              </a:rPr>
              <a:t>:</a:t>
            </a:r>
            <a:endParaRPr lang="en-GB" sz="2500" dirty="0">
              <a:latin typeface="Calibri"/>
              <a:ea typeface="Calibri"/>
              <a:cs typeface="Times New Roman"/>
            </a:endParaRPr>
          </a:p>
          <a:p>
            <a:pPr marL="708660" lvl="1" indent="-342900">
              <a:lnSpc>
                <a:spcPct val="115000"/>
              </a:lnSpc>
              <a:spcBef>
                <a:spcPts val="0"/>
              </a:spcBef>
              <a:buFont typeface="Symbol"/>
              <a:buChar char=""/>
            </a:pPr>
            <a:r>
              <a:rPr lang="cy-GB" sz="2500" dirty="0">
                <a:latin typeface="Arial"/>
                <a:ea typeface="Calibri"/>
                <a:cs typeface="Times New Roman"/>
              </a:rPr>
              <a:t>Tasgau ysgrifennu academaidd h.y. </a:t>
            </a:r>
            <a:r>
              <a:rPr lang="cy-GB" sz="2500" b="1" dirty="0">
                <a:latin typeface="Arial"/>
                <a:ea typeface="Calibri"/>
                <a:cs typeface="Times New Roman"/>
              </a:rPr>
              <a:t>cywair, goddrychedd a gwrthrychedd </a:t>
            </a:r>
            <a:endParaRPr lang="en-GB" sz="2500" b="1" dirty="0">
              <a:latin typeface="Calibri"/>
              <a:ea typeface="Calibri"/>
              <a:cs typeface="Times New Roman"/>
            </a:endParaRPr>
          </a:p>
          <a:p>
            <a:pPr marL="708660" lvl="1" indent="-342900">
              <a:lnSpc>
                <a:spcPct val="115000"/>
              </a:lnSpc>
              <a:spcBef>
                <a:spcPts val="0"/>
              </a:spcBef>
              <a:buFont typeface="Symbol"/>
              <a:buChar char=""/>
            </a:pPr>
            <a:r>
              <a:rPr lang="cy-GB" sz="2500" dirty="0">
                <a:latin typeface="Arial"/>
                <a:ea typeface="Calibri"/>
                <a:cs typeface="Times New Roman"/>
              </a:rPr>
              <a:t>Gweithgareddau cyfeirnodi</a:t>
            </a:r>
            <a:endParaRPr lang="en-GB" sz="2500" dirty="0">
              <a:latin typeface="Calibri"/>
              <a:ea typeface="Calibri"/>
              <a:cs typeface="Times New Roman"/>
            </a:endParaRPr>
          </a:p>
          <a:p>
            <a:pPr marL="708660" lvl="1" indent="-342900">
              <a:lnSpc>
                <a:spcPct val="115000"/>
              </a:lnSpc>
              <a:spcBef>
                <a:spcPts val="0"/>
              </a:spcBef>
              <a:buFont typeface="Symbol"/>
              <a:buChar char=""/>
            </a:pPr>
            <a:r>
              <a:rPr lang="en-GB" sz="2500" dirty="0" err="1">
                <a:latin typeface="Arial"/>
                <a:ea typeface="Calibri"/>
                <a:cs typeface="Times New Roman"/>
              </a:rPr>
              <a:t>Ymateb</a:t>
            </a:r>
            <a:r>
              <a:rPr lang="en-GB" sz="2500" dirty="0">
                <a:latin typeface="Arial"/>
                <a:ea typeface="Calibri"/>
                <a:cs typeface="Times New Roman"/>
              </a:rPr>
              <a:t> </a:t>
            </a:r>
            <a:r>
              <a:rPr lang="en-GB" sz="2500" dirty="0" err="1">
                <a:latin typeface="Arial"/>
                <a:ea typeface="Calibri"/>
                <a:cs typeface="Times New Roman"/>
              </a:rPr>
              <a:t>beirniadol</a:t>
            </a:r>
            <a:r>
              <a:rPr lang="en-GB" sz="2500" dirty="0">
                <a:latin typeface="Arial"/>
                <a:ea typeface="Calibri"/>
                <a:cs typeface="Times New Roman"/>
              </a:rPr>
              <a:t> </a:t>
            </a:r>
            <a:r>
              <a:rPr lang="en-GB" sz="2500" dirty="0" err="1">
                <a:latin typeface="Arial"/>
                <a:ea typeface="Calibri"/>
                <a:cs typeface="Times New Roman"/>
              </a:rPr>
              <a:t>i</a:t>
            </a:r>
            <a:r>
              <a:rPr lang="en-GB" sz="2500" dirty="0">
                <a:latin typeface="Arial"/>
                <a:ea typeface="Calibri"/>
                <a:cs typeface="Times New Roman"/>
              </a:rPr>
              <a:t> </a:t>
            </a:r>
            <a:r>
              <a:rPr lang="en-GB" sz="2500" dirty="0" err="1">
                <a:latin typeface="Arial"/>
                <a:ea typeface="Calibri"/>
                <a:cs typeface="Times New Roman"/>
              </a:rPr>
              <a:t>erthygl</a:t>
            </a:r>
            <a:endParaRPr lang="en-GB" sz="2500" dirty="0">
              <a:latin typeface="Calibri"/>
              <a:ea typeface="Calibri"/>
              <a:cs typeface="Times New Roman"/>
            </a:endParaRPr>
          </a:p>
          <a:p>
            <a:endParaRPr lang="en-GB" dirty="0"/>
          </a:p>
        </p:txBody>
      </p:sp>
      <p:sp>
        <p:nvSpPr>
          <p:cNvPr id="4" name="Content Placeholder 3"/>
          <p:cNvSpPr>
            <a:spLocks noGrp="1"/>
          </p:cNvSpPr>
          <p:nvPr>
            <p:ph sz="quarter" idx="2"/>
          </p:nvPr>
        </p:nvSpPr>
        <p:spPr>
          <a:xfrm>
            <a:off x="4338487" y="1968690"/>
            <a:ext cx="3657600" cy="3620550"/>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pPr marL="0" marR="0">
              <a:lnSpc>
                <a:spcPct val="115000"/>
              </a:lnSpc>
              <a:spcBef>
                <a:spcPts val="0"/>
              </a:spcBef>
              <a:spcAft>
                <a:spcPts val="1000"/>
              </a:spcAft>
              <a:tabLst>
                <a:tab pos="457200" algn="l"/>
                <a:tab pos="914400" algn="l"/>
                <a:tab pos="1371600" algn="l"/>
                <a:tab pos="1828800" algn="l"/>
              </a:tabLst>
            </a:pPr>
            <a:r>
              <a:rPr lang="en-GB" sz="2500" i="1" dirty="0">
                <a:latin typeface="Arial"/>
                <a:ea typeface="Calibri"/>
                <a:cs typeface="Times New Roman"/>
              </a:rPr>
              <a:t>Portfolio of study skills including</a:t>
            </a:r>
            <a:endParaRPr lang="en-GB" sz="2500" i="1" dirty="0">
              <a:latin typeface="Calibri"/>
              <a:ea typeface="Calibri"/>
              <a:cs typeface="Times New Roman"/>
            </a:endParaRPr>
          </a:p>
          <a:p>
            <a:pPr marL="708660" lvl="1" indent="-342900">
              <a:lnSpc>
                <a:spcPct val="115000"/>
              </a:lnSpc>
              <a:spcBef>
                <a:spcPts val="0"/>
              </a:spcBef>
              <a:buFont typeface="Symbol"/>
              <a:buChar char=""/>
            </a:pPr>
            <a:r>
              <a:rPr lang="en-GB" sz="2500" i="1" dirty="0">
                <a:latin typeface="Arial"/>
                <a:ea typeface="Calibri"/>
                <a:cs typeface="Times New Roman"/>
              </a:rPr>
              <a:t>Academic writing tasks i.e. </a:t>
            </a:r>
            <a:r>
              <a:rPr lang="en-GB" sz="2500" b="1" i="1" dirty="0">
                <a:latin typeface="Arial"/>
                <a:ea typeface="Calibri"/>
                <a:cs typeface="Times New Roman"/>
              </a:rPr>
              <a:t>style, subjectivity and objectivity</a:t>
            </a:r>
            <a:endParaRPr lang="en-GB" sz="2500" b="1" i="1" dirty="0">
              <a:latin typeface="Calibri"/>
              <a:ea typeface="Calibri"/>
              <a:cs typeface="Times New Roman"/>
            </a:endParaRPr>
          </a:p>
          <a:p>
            <a:pPr marL="708660" lvl="1" indent="-342900">
              <a:lnSpc>
                <a:spcPct val="115000"/>
              </a:lnSpc>
              <a:spcBef>
                <a:spcPts val="0"/>
              </a:spcBef>
              <a:buFont typeface="Symbol"/>
              <a:buChar char=""/>
            </a:pPr>
            <a:r>
              <a:rPr lang="en-GB" sz="2500" i="1" dirty="0">
                <a:latin typeface="Arial"/>
                <a:ea typeface="Calibri"/>
                <a:cs typeface="Times New Roman"/>
              </a:rPr>
              <a:t>Referencing activities</a:t>
            </a:r>
            <a:endParaRPr lang="en-GB" sz="2500" i="1" dirty="0">
              <a:latin typeface="Calibri"/>
              <a:ea typeface="Calibri"/>
              <a:cs typeface="Times New Roman"/>
            </a:endParaRPr>
          </a:p>
          <a:p>
            <a:pPr marL="708660" lvl="1" indent="-342900">
              <a:lnSpc>
                <a:spcPct val="115000"/>
              </a:lnSpc>
              <a:spcBef>
                <a:spcPts val="0"/>
              </a:spcBef>
              <a:buFont typeface="Symbol"/>
              <a:buChar char=""/>
            </a:pPr>
            <a:r>
              <a:rPr lang="en-GB" sz="2500" i="1" dirty="0">
                <a:latin typeface="Arial"/>
                <a:ea typeface="Calibri"/>
                <a:cs typeface="Times New Roman"/>
              </a:rPr>
              <a:t>Critical response to an article</a:t>
            </a:r>
            <a:endParaRPr lang="en-GB" sz="2500" i="1" dirty="0">
              <a:latin typeface="Calibri"/>
              <a:ea typeface="Calibri"/>
              <a:cs typeface="Times New Roman"/>
            </a:endParaRPr>
          </a:p>
          <a:p>
            <a:endParaRPr lang="en-GB" dirty="0"/>
          </a:p>
          <a:p>
            <a:endParaRPr lang="en-GB" dirty="0"/>
          </a:p>
        </p:txBody>
      </p:sp>
      <p:sp>
        <p:nvSpPr>
          <p:cNvPr id="5" name="Rectangle 4"/>
          <p:cNvSpPr/>
          <p:nvPr/>
        </p:nvSpPr>
        <p:spPr>
          <a:xfrm>
            <a:off x="2349116" y="5733256"/>
            <a:ext cx="3724097" cy="923330"/>
          </a:xfrm>
          <a:prstGeom prst="rect">
            <a:avLst/>
          </a:prstGeom>
          <a:noFill/>
        </p:spPr>
        <p:txBody>
          <a:bodyPr wrap="none" lIns="91440" tIns="45720" rIns="91440" bIns="45720">
            <a:spAutoFit/>
          </a:bodyPr>
          <a:lstStyle/>
          <a:p>
            <a:pPr algn="ctr"/>
            <a:r>
              <a:rPr lang="en-US" sz="54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MOODLE!</a:t>
            </a:r>
            <a:endParaRPr lang="en-US" sz="54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Tree>
    <p:extLst>
      <p:ext uri="{BB962C8B-B14F-4D97-AF65-F5344CB8AC3E}">
        <p14:creationId xmlns:p14="http://schemas.microsoft.com/office/powerpoint/2010/main" val="2330886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Her!</a:t>
            </a:r>
            <a:r>
              <a:rPr lang="en-GB" dirty="0"/>
              <a:t/>
            </a:r>
            <a:br>
              <a:rPr lang="en-GB" dirty="0"/>
            </a:br>
            <a:r>
              <a:rPr lang="en-GB" dirty="0"/>
              <a:t>Challenge! </a:t>
            </a:r>
          </a:p>
        </p:txBody>
      </p:sp>
      <p:sp>
        <p:nvSpPr>
          <p:cNvPr id="4" name="Content Placeholder 3"/>
          <p:cNvSpPr>
            <a:spLocks noGrp="1"/>
          </p:cNvSpPr>
          <p:nvPr>
            <p:ph sz="quarter" idx="2"/>
          </p:nvPr>
        </p:nvSpPr>
        <p:spPr>
          <a:xfrm>
            <a:off x="4283968" y="3725416"/>
            <a:ext cx="3657600" cy="2599184"/>
          </a:xfrm>
        </p:spPr>
        <p:style>
          <a:lnRef idx="2">
            <a:schemeClr val="dk1"/>
          </a:lnRef>
          <a:fillRef idx="1">
            <a:schemeClr val="lt1"/>
          </a:fillRef>
          <a:effectRef idx="0">
            <a:schemeClr val="dk1"/>
          </a:effectRef>
          <a:fontRef idx="minor">
            <a:schemeClr val="dk1"/>
          </a:fontRef>
        </p:style>
        <p:txBody>
          <a:bodyPr/>
          <a:lstStyle/>
          <a:p>
            <a:r>
              <a:rPr lang="en-GB" dirty="0"/>
              <a:t>Write two crossword clues for which the following words would be answers…</a:t>
            </a:r>
          </a:p>
          <a:p>
            <a:pPr lvl="1"/>
            <a:r>
              <a:rPr lang="en-GB" dirty="0"/>
              <a:t>Subjective</a:t>
            </a:r>
          </a:p>
          <a:p>
            <a:pPr lvl="1"/>
            <a:r>
              <a:rPr lang="en-GB" dirty="0"/>
              <a:t>Objective </a:t>
            </a:r>
          </a:p>
        </p:txBody>
      </p:sp>
      <p:pic>
        <p:nvPicPr>
          <p:cNvPr id="1026" name="Picture 2" descr="C:\Users\TERRY\AppData\Local\Microsoft\Windows\INetCache\IE\C75X736V\bill_crossword_puzzle[1].gif"/>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3059832" y="1628800"/>
            <a:ext cx="1906290" cy="1893666"/>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3"/>
          <p:cNvSpPr txBox="1">
            <a:spLocks/>
          </p:cNvSpPr>
          <p:nvPr/>
        </p:nvSpPr>
        <p:spPr>
          <a:xfrm>
            <a:off x="467544" y="3725416"/>
            <a:ext cx="3657600" cy="2599184"/>
          </a:xfrm>
          <a:prstGeom prst="rect">
            <a:avLst/>
          </a:prstGeom>
        </p:spPr>
        <p:style>
          <a:lnRef idx="2">
            <a:schemeClr val="accent1"/>
          </a:lnRef>
          <a:fillRef idx="1">
            <a:schemeClr val="lt1"/>
          </a:fillRef>
          <a:effectRef idx="0">
            <a:schemeClr val="accent1"/>
          </a:effectRef>
          <a:fontRef idx="minor">
            <a:schemeClr val="dk1"/>
          </a:fontRef>
        </p:style>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r>
              <a:rPr lang="en-GB" dirty="0" err="1"/>
              <a:t>Ysgrifennwch</a:t>
            </a:r>
            <a:r>
              <a:rPr lang="en-GB" dirty="0"/>
              <a:t> </a:t>
            </a:r>
            <a:r>
              <a:rPr lang="en-GB" dirty="0" err="1"/>
              <a:t>ddau</a:t>
            </a:r>
            <a:r>
              <a:rPr lang="en-GB" dirty="0"/>
              <a:t> </a:t>
            </a:r>
            <a:r>
              <a:rPr lang="en-GB" dirty="0" err="1"/>
              <a:t>gliw</a:t>
            </a:r>
            <a:r>
              <a:rPr lang="en-GB" dirty="0"/>
              <a:t> </a:t>
            </a:r>
            <a:r>
              <a:rPr lang="en-GB" dirty="0" err="1"/>
              <a:t>croesair</a:t>
            </a:r>
            <a:r>
              <a:rPr lang="en-GB" dirty="0"/>
              <a:t> a </a:t>
            </a:r>
            <a:r>
              <a:rPr lang="en-GB" dirty="0" err="1"/>
              <a:t>fyddai’n</a:t>
            </a:r>
            <a:r>
              <a:rPr lang="en-GB" dirty="0"/>
              <a:t> </a:t>
            </a:r>
            <a:r>
              <a:rPr lang="en-GB" dirty="0" err="1"/>
              <a:t>arwain</a:t>
            </a:r>
            <a:r>
              <a:rPr lang="en-GB" dirty="0"/>
              <a:t> at </a:t>
            </a:r>
            <a:r>
              <a:rPr lang="en-GB" dirty="0" err="1"/>
              <a:t>yr</a:t>
            </a:r>
            <a:r>
              <a:rPr lang="en-GB" dirty="0"/>
              <a:t> </a:t>
            </a:r>
            <a:r>
              <a:rPr lang="en-GB" dirty="0" err="1"/>
              <a:t>atebion</a:t>
            </a:r>
            <a:r>
              <a:rPr lang="en-GB" dirty="0"/>
              <a:t> </a:t>
            </a:r>
            <a:r>
              <a:rPr lang="en-GB" dirty="0" err="1"/>
              <a:t>yma</a:t>
            </a:r>
            <a:r>
              <a:rPr lang="en-GB" dirty="0"/>
              <a:t>...</a:t>
            </a:r>
          </a:p>
          <a:p>
            <a:pPr lvl="1"/>
            <a:r>
              <a:rPr lang="en-GB" dirty="0"/>
              <a:t>Goddrychol</a:t>
            </a:r>
          </a:p>
          <a:p>
            <a:pPr lvl="1"/>
            <a:r>
              <a:rPr lang="en-GB" dirty="0" err="1"/>
              <a:t>Gwrthrychol</a:t>
            </a:r>
            <a:r>
              <a:rPr lang="en-GB" dirty="0"/>
              <a:t> </a:t>
            </a:r>
          </a:p>
          <a:p>
            <a:endParaRPr lang="en-GB" dirty="0"/>
          </a:p>
        </p:txBody>
      </p:sp>
    </p:spTree>
    <p:extLst>
      <p:ext uri="{BB962C8B-B14F-4D97-AF65-F5344CB8AC3E}">
        <p14:creationId xmlns:p14="http://schemas.microsoft.com/office/powerpoint/2010/main" val="225605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err="1">
                <a:solidFill>
                  <a:schemeClr val="accent1"/>
                </a:solidFill>
              </a:rPr>
              <a:t>Gwrthrychol</a:t>
            </a:r>
            <a:r>
              <a:rPr lang="en-GB" dirty="0">
                <a:solidFill>
                  <a:schemeClr val="accent1"/>
                </a:solidFill>
              </a:rPr>
              <a:t>  </a:t>
            </a:r>
            <a:br>
              <a:rPr lang="en-GB" dirty="0">
                <a:solidFill>
                  <a:schemeClr val="accent1"/>
                </a:solidFill>
              </a:rPr>
            </a:br>
            <a:r>
              <a:rPr lang="en-GB" dirty="0"/>
              <a:t> Objective </a:t>
            </a: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55000" lnSpcReduction="20000"/>
          </a:bodyPr>
          <a:lstStyle/>
          <a:p>
            <a:r>
              <a:rPr lang="en-GB" sz="2500" dirty="0" smtClean="0">
                <a:latin typeface="Arial" panose="020B0604020202020204" pitchFamily="34" charset="0"/>
                <a:cs typeface="Arial" panose="020B0604020202020204" pitchFamily="34" charset="0"/>
              </a:rPr>
              <a:t>‘</a:t>
            </a:r>
            <a:r>
              <a:rPr lang="en-GB" sz="2500" dirty="0">
                <a:latin typeface="Arial" panose="020B0604020202020204" pitchFamily="34" charset="0"/>
                <a:cs typeface="Arial" panose="020B0604020202020204" pitchFamily="34" charset="0"/>
              </a:rPr>
              <a:t>Objectivity’ or ‘objective truth’ is a standpoint upon the world from which we have access to the world as it is in itself, in no way mediated by either our human interests or even our mental structure … In other words, objectivity requires the complete absence of subjectivity’ </a:t>
            </a:r>
            <a:endParaRPr lang="en-GB" sz="2500" dirty="0" smtClean="0">
              <a:latin typeface="Arial" panose="020B0604020202020204" pitchFamily="34" charset="0"/>
              <a:cs typeface="Arial" panose="020B0604020202020204" pitchFamily="34" charset="0"/>
            </a:endParaRPr>
          </a:p>
          <a:p>
            <a:pPr marL="0" indent="0" algn="r">
              <a:buNone/>
            </a:pPr>
            <a:r>
              <a:rPr lang="en-GB" sz="2900" dirty="0" smtClean="0">
                <a:latin typeface="Arial" panose="020B0604020202020204" pitchFamily="34" charset="0"/>
                <a:cs typeface="Arial" panose="020B0604020202020204" pitchFamily="34" charset="0"/>
              </a:rPr>
              <a:t>(</a:t>
            </a:r>
            <a:r>
              <a:rPr lang="en-GB" sz="2900" dirty="0">
                <a:latin typeface="Arial" panose="020B0604020202020204" pitchFamily="34" charset="0"/>
                <a:cs typeface="Arial" panose="020B0604020202020204" pitchFamily="34" charset="0"/>
              </a:rPr>
              <a:t>Coleman, 2018, p. 158</a:t>
            </a:r>
            <a:r>
              <a:rPr lang="en-GB" sz="2500" dirty="0">
                <a:latin typeface="Arial" panose="020B0604020202020204" pitchFamily="34" charset="0"/>
                <a:cs typeface="Arial" panose="020B0604020202020204" pitchFamily="34" charset="0"/>
              </a:rPr>
              <a:t>)</a:t>
            </a:r>
          </a:p>
          <a:p>
            <a:endParaRPr lang="en-GB" sz="2900" dirty="0">
              <a:latin typeface="Arial" panose="020B0604020202020204" pitchFamily="34" charset="0"/>
              <a:cs typeface="Arial" panose="020B0604020202020204" pitchFamily="34" charset="0"/>
            </a:endParaRPr>
          </a:p>
          <a:p>
            <a:pPr marL="0" indent="0">
              <a:buNone/>
            </a:pPr>
            <a:endParaRPr lang="en-GB" sz="2900" dirty="0">
              <a:latin typeface="Arial" panose="020B0604020202020204" pitchFamily="34" charset="0"/>
              <a:cs typeface="Arial" panose="020B0604020202020204" pitchFamily="34" charset="0"/>
            </a:endParaRPr>
          </a:p>
          <a:p>
            <a:r>
              <a:rPr lang="en-GB" sz="2900" dirty="0" err="1" smtClean="0">
                <a:latin typeface="Arial" panose="020B0604020202020204" pitchFamily="34" charset="0"/>
                <a:cs typeface="Arial" panose="020B0604020202020204" pitchFamily="34" charset="0"/>
              </a:rPr>
              <a:t>Mwy</a:t>
            </a:r>
            <a:r>
              <a:rPr lang="en-GB" sz="2900" dirty="0" smtClean="0">
                <a:latin typeface="Arial" panose="020B0604020202020204" pitchFamily="34" charset="0"/>
                <a:cs typeface="Arial" panose="020B0604020202020204" pitchFamily="34" charset="0"/>
              </a:rPr>
              <a:t> o </a:t>
            </a:r>
            <a:r>
              <a:rPr lang="en-GB" sz="2900" dirty="0" err="1" smtClean="0">
                <a:latin typeface="Arial" panose="020B0604020202020204" pitchFamily="34" charset="0"/>
                <a:cs typeface="Arial" panose="020B0604020202020204" pitchFamily="34" charset="0"/>
              </a:rPr>
              <a:t>bwyslais</a:t>
            </a:r>
            <a:r>
              <a:rPr lang="en-GB" sz="2900" dirty="0" smtClean="0">
                <a:latin typeface="Arial" panose="020B0604020202020204" pitchFamily="34" charset="0"/>
                <a:cs typeface="Arial" panose="020B0604020202020204" pitchFamily="34" charset="0"/>
              </a:rPr>
              <a:t> </a:t>
            </a:r>
            <a:r>
              <a:rPr lang="en-GB" sz="2900" dirty="0" err="1" smtClean="0">
                <a:latin typeface="Arial" panose="020B0604020202020204" pitchFamily="34" charset="0"/>
                <a:cs typeface="Arial" panose="020B0604020202020204" pitchFamily="34" charset="0"/>
              </a:rPr>
              <a:t>ar</a:t>
            </a:r>
            <a:r>
              <a:rPr lang="en-GB" sz="2900" dirty="0" smtClean="0">
                <a:latin typeface="Arial" panose="020B0604020202020204" pitchFamily="34" charset="0"/>
                <a:cs typeface="Arial" panose="020B0604020202020204" pitchFamily="34" charset="0"/>
              </a:rPr>
              <a:t> </a:t>
            </a:r>
            <a:r>
              <a:rPr lang="en-GB" sz="2900" dirty="0" err="1" smtClean="0">
                <a:latin typeface="Arial" panose="020B0604020202020204" pitchFamily="34" charset="0"/>
                <a:cs typeface="Arial" panose="020B0604020202020204" pitchFamily="34" charset="0"/>
              </a:rPr>
              <a:t>wybodaeth</a:t>
            </a:r>
            <a:endParaRPr lang="en-GB" sz="2900" dirty="0" smtClean="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a:p>
            <a:r>
              <a:rPr lang="en-GB" sz="2900" dirty="0" err="1" smtClean="0">
                <a:latin typeface="Arial" panose="020B0604020202020204" pitchFamily="34" charset="0"/>
                <a:cs typeface="Arial" panose="020B0604020202020204" pitchFamily="34" charset="0"/>
              </a:rPr>
              <a:t>Yn</a:t>
            </a:r>
            <a:r>
              <a:rPr lang="en-GB" sz="2900" dirty="0" smtClean="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seiliedig</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ar</a:t>
            </a:r>
            <a:r>
              <a:rPr lang="en-GB" sz="2900" dirty="0">
                <a:latin typeface="Arial" panose="020B0604020202020204" pitchFamily="34" charset="0"/>
                <a:cs typeface="Arial" panose="020B0604020202020204" pitchFamily="34" charset="0"/>
              </a:rPr>
              <a:t> </a:t>
            </a:r>
            <a:r>
              <a:rPr lang="en-GB" sz="2900" dirty="0" err="1" smtClean="0">
                <a:latin typeface="Arial" panose="020B0604020202020204" pitchFamily="34" charset="0"/>
                <a:cs typeface="Arial" panose="020B0604020202020204" pitchFamily="34" charset="0"/>
              </a:rPr>
              <a:t>dystiolaeth</a:t>
            </a:r>
            <a:endParaRPr lang="en-GB" sz="2900" dirty="0" smtClean="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Angen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cyfeirnodi’r</a:t>
            </a:r>
            <a:r>
              <a:rPr lang="en-GB" sz="2900" dirty="0">
                <a:latin typeface="Arial" panose="020B0604020202020204" pitchFamily="34" charset="0"/>
                <a:cs typeface="Arial" panose="020B0604020202020204" pitchFamily="34" charset="0"/>
              </a:rPr>
              <a:t> </a:t>
            </a:r>
            <a:r>
              <a:rPr lang="en-GB" sz="2900" dirty="0" err="1" smtClean="0">
                <a:latin typeface="Arial" panose="020B0604020202020204" pitchFamily="34" charset="0"/>
                <a:cs typeface="Arial" panose="020B0604020202020204" pitchFamily="34" charset="0"/>
              </a:rPr>
              <a:t>dystiolaeth</a:t>
            </a:r>
            <a:endParaRPr lang="en-GB" sz="2900" dirty="0" smtClean="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a:p>
            <a:r>
              <a:rPr lang="en-GB" sz="2900" dirty="0" err="1" smtClean="0">
                <a:latin typeface="Arial" panose="020B0604020202020204" pitchFamily="34" charset="0"/>
                <a:cs typeface="Arial" panose="020B0604020202020204" pitchFamily="34" charset="0"/>
              </a:rPr>
              <a:t>Angen</a:t>
            </a:r>
            <a:r>
              <a:rPr lang="en-GB" sz="2900" dirty="0" smtClean="0">
                <a:latin typeface="Arial" panose="020B0604020202020204" pitchFamily="34" charset="0"/>
                <a:cs typeface="Arial" panose="020B0604020202020204" pitchFamily="34" charset="0"/>
              </a:rPr>
              <a:t> </a:t>
            </a:r>
            <a:r>
              <a:rPr lang="en-GB" sz="2900" dirty="0" err="1" smtClean="0">
                <a:latin typeface="Arial" panose="020B0604020202020204" pitchFamily="34" charset="0"/>
                <a:cs typeface="Arial" panose="020B0604020202020204" pitchFamily="34" charset="0"/>
              </a:rPr>
              <a:t>gwerthuso’r</a:t>
            </a:r>
            <a:r>
              <a:rPr lang="en-GB" sz="2900" dirty="0" smtClean="0">
                <a:latin typeface="Arial" panose="020B0604020202020204" pitchFamily="34" charset="0"/>
                <a:cs typeface="Arial" panose="020B0604020202020204" pitchFamily="34" charset="0"/>
              </a:rPr>
              <a:t> </a:t>
            </a:r>
            <a:r>
              <a:rPr lang="en-GB" sz="2900" dirty="0" err="1" smtClean="0">
                <a:latin typeface="Arial" panose="020B0604020202020204" pitchFamily="34" charset="0"/>
                <a:cs typeface="Arial" panose="020B0604020202020204" pitchFamily="34" charset="0"/>
              </a:rPr>
              <a:t>dystiolaeth</a:t>
            </a:r>
            <a:endParaRPr lang="en-GB" sz="2900" dirty="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a:p>
            <a:endParaRPr lang="en-GB" sz="3100"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55000" lnSpcReduction="20000"/>
          </a:bodyPr>
          <a:lstStyle/>
          <a:p>
            <a:pPr marL="0" indent="0">
              <a:buNone/>
            </a:pPr>
            <a:endParaRPr lang="en-GB" sz="2600" dirty="0"/>
          </a:p>
          <a:p>
            <a:pPr algn="just"/>
            <a:r>
              <a:rPr lang="en-GB" sz="2800" dirty="0">
                <a:latin typeface="Arial" panose="020B0604020202020204" pitchFamily="34" charset="0"/>
                <a:cs typeface="Arial" panose="020B0604020202020204" pitchFamily="34" charset="0"/>
              </a:rPr>
              <a:t>‘Objectivity’ or ‘objective truth’ is a standpoint upon the world from which we have access to the world as it is in itself, in no way mediated by either our human interests or even our mental structure … In other words, objectivity requires the complete absence of subjectivity’ </a:t>
            </a:r>
          </a:p>
          <a:p>
            <a:pPr marL="0" indent="0" algn="r">
              <a:buNone/>
            </a:pPr>
            <a:r>
              <a:rPr lang="en-GB" sz="2800" dirty="0">
                <a:latin typeface="Arial" panose="020B0604020202020204" pitchFamily="34" charset="0"/>
                <a:cs typeface="Arial" panose="020B0604020202020204" pitchFamily="34" charset="0"/>
              </a:rPr>
              <a:t>(Coleman, 2018, p. 158)</a:t>
            </a:r>
            <a:endParaRPr lang="en-GB" sz="2500" dirty="0">
              <a:latin typeface="Arial" panose="020B0604020202020204" pitchFamily="34" charset="0"/>
              <a:cs typeface="Arial" panose="020B0604020202020204" pitchFamily="34" charset="0"/>
            </a:endParaRPr>
          </a:p>
          <a:p>
            <a:pPr marL="0" indent="0">
              <a:buNone/>
            </a:pPr>
            <a:endParaRPr lang="en-GB" sz="2800" i="1" dirty="0">
              <a:latin typeface="Arial" panose="020B0604020202020204" pitchFamily="34" charset="0"/>
              <a:cs typeface="Arial" panose="020B0604020202020204" pitchFamily="34" charset="0"/>
            </a:endParaRPr>
          </a:p>
          <a:p>
            <a:r>
              <a:rPr lang="en-GB" sz="2900" dirty="0"/>
              <a:t>Main emphasis on the information</a:t>
            </a:r>
          </a:p>
          <a:p>
            <a:endParaRPr lang="en-GB" sz="2900" dirty="0">
              <a:cs typeface="Arial" panose="020B0604020202020204" pitchFamily="34" charset="0"/>
            </a:endParaRPr>
          </a:p>
          <a:p>
            <a:r>
              <a:rPr lang="en-GB" sz="2900" dirty="0">
                <a:cs typeface="Arial" panose="020B0604020202020204" pitchFamily="34" charset="0"/>
              </a:rPr>
              <a:t>Evidence based</a:t>
            </a:r>
          </a:p>
          <a:p>
            <a:endParaRPr lang="en-GB" sz="2900" dirty="0">
              <a:cs typeface="Arial" panose="020B0604020202020204" pitchFamily="34" charset="0"/>
            </a:endParaRPr>
          </a:p>
          <a:p>
            <a:r>
              <a:rPr lang="en-GB" sz="2900" dirty="0">
                <a:cs typeface="Arial" panose="020B0604020202020204" pitchFamily="34" charset="0"/>
              </a:rPr>
              <a:t>Reference the evidence </a:t>
            </a:r>
          </a:p>
          <a:p>
            <a:endParaRPr lang="en-GB" sz="2900" dirty="0">
              <a:cs typeface="Arial" panose="020B0604020202020204" pitchFamily="34" charset="0"/>
            </a:endParaRPr>
          </a:p>
          <a:p>
            <a:r>
              <a:rPr lang="en-GB" sz="2900" dirty="0">
                <a:cs typeface="Arial" panose="020B0604020202020204" pitchFamily="34" charset="0"/>
              </a:rPr>
              <a:t>Evaluating the evidence </a:t>
            </a:r>
          </a:p>
          <a:p>
            <a:endParaRPr lang="en-GB" sz="2900" dirty="0">
              <a:cs typeface="Arial" panose="020B0604020202020204" pitchFamily="34" charset="0"/>
            </a:endParaRPr>
          </a:p>
          <a:p>
            <a:endParaRPr lang="en-GB" sz="2900" dirty="0">
              <a:cs typeface="Arial" panose="020B0604020202020204" pitchFamily="34" charset="0"/>
            </a:endParaRPr>
          </a:p>
        </p:txBody>
      </p:sp>
      <p:pic>
        <p:nvPicPr>
          <p:cNvPr id="2050" name="Picture 2" descr="C:\Users\l.roberts\AppData\Local\Microsoft\Windows\Temporary Internet Files\Content.IE5\S9T0P2O1\MC90028695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01721" y="5620176"/>
            <a:ext cx="2426158" cy="1182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4047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248" y="116632"/>
            <a:ext cx="7467600" cy="1143000"/>
          </a:xfrm>
        </p:spPr>
        <p:txBody>
          <a:bodyPr/>
          <a:lstStyle/>
          <a:p>
            <a:pPr algn="ctr"/>
            <a:r>
              <a:rPr lang="en-GB" dirty="0" err="1">
                <a:solidFill>
                  <a:schemeClr val="accent1"/>
                </a:solidFill>
              </a:rPr>
              <a:t>Gwrthrychol</a:t>
            </a:r>
            <a:r>
              <a:rPr lang="en-GB" dirty="0">
                <a:solidFill>
                  <a:schemeClr val="accent1"/>
                </a:solidFill>
              </a:rPr>
              <a:t> </a:t>
            </a:r>
            <a:br>
              <a:rPr lang="en-GB" dirty="0">
                <a:solidFill>
                  <a:schemeClr val="accent1"/>
                </a:solidFill>
              </a:rPr>
            </a:br>
            <a:r>
              <a:rPr lang="en-GB" dirty="0"/>
              <a:t> Objective</a:t>
            </a:r>
          </a:p>
        </p:txBody>
      </p:sp>
      <p:sp>
        <p:nvSpPr>
          <p:cNvPr id="3" name="Content Placeholder 2"/>
          <p:cNvSpPr>
            <a:spLocks noGrp="1"/>
          </p:cNvSpPr>
          <p:nvPr>
            <p:ph sz="half" idx="1"/>
          </p:nvPr>
        </p:nvSpPr>
        <p:spPr>
          <a:xfrm>
            <a:off x="457200" y="1417638"/>
            <a:ext cx="3657600" cy="4754562"/>
          </a:xfrm>
        </p:spPr>
        <p:style>
          <a:lnRef idx="2">
            <a:schemeClr val="accent1"/>
          </a:lnRef>
          <a:fillRef idx="1">
            <a:schemeClr val="lt1"/>
          </a:fillRef>
          <a:effectRef idx="0">
            <a:schemeClr val="accent1"/>
          </a:effectRef>
          <a:fontRef idx="minor">
            <a:schemeClr val="dk1"/>
          </a:fontRef>
        </p:style>
        <p:txBody>
          <a:bodyPr>
            <a:normAutofit fontScale="55000" lnSpcReduction="20000"/>
          </a:bodyPr>
          <a:lstStyle/>
          <a:p>
            <a:pPr marL="0" indent="0">
              <a:buNone/>
            </a:pPr>
            <a:endParaRPr lang="en-GB" dirty="0">
              <a:latin typeface="Arial" panose="020B0604020202020204" pitchFamily="34" charset="0"/>
              <a:cs typeface="Arial" panose="020B0604020202020204" pitchFamily="34" charset="0"/>
            </a:endParaRPr>
          </a:p>
          <a:p>
            <a:r>
              <a:rPr lang="en-GB" sz="2900" dirty="0">
                <a:latin typeface="Arial" panose="020B0604020202020204" pitchFamily="34" charset="0"/>
                <a:cs typeface="Arial" panose="020B0604020202020204" pitchFamily="34" charset="0"/>
              </a:rPr>
              <a:t> </a:t>
            </a:r>
            <a:r>
              <a:rPr lang="en-GB" sz="2900" dirty="0" err="1" smtClean="0">
                <a:latin typeface="Arial" panose="020B0604020202020204" pitchFamily="34" charset="0"/>
                <a:cs typeface="Arial" panose="020B0604020202020204" pitchFamily="34" charset="0"/>
              </a:rPr>
              <a:t>Esiampl</a:t>
            </a:r>
            <a:r>
              <a:rPr lang="en-GB" sz="2900" dirty="0">
                <a:latin typeface="Arial" panose="020B0604020202020204" pitchFamily="34" charset="0"/>
                <a:cs typeface="Arial" panose="020B0604020202020204" pitchFamily="34" charset="0"/>
              </a:rPr>
              <a:t>-</a:t>
            </a:r>
            <a:endParaRPr lang="en-GB" sz="2900" dirty="0">
              <a:latin typeface="Arial" panose="020B0604020202020204" pitchFamily="34" charset="0"/>
              <a:cs typeface="Arial" panose="020B0604020202020204" pitchFamily="34" charset="0"/>
            </a:endParaRPr>
          </a:p>
          <a:p>
            <a:pPr marL="0" indent="0">
              <a:buNone/>
            </a:pPr>
            <a:endParaRPr lang="en-GB" sz="2900" dirty="0">
              <a:latin typeface="Arial" panose="020B0604020202020204" pitchFamily="34" charset="0"/>
              <a:cs typeface="Arial" panose="020B0604020202020204" pitchFamily="34" charset="0"/>
            </a:endParaRPr>
          </a:p>
          <a:p>
            <a:r>
              <a:rPr lang="en-GB" sz="3200" dirty="0"/>
              <a:t>‘two people undertaking the same research in the same way should arrive at the same results and conclusions’ </a:t>
            </a:r>
          </a:p>
          <a:p>
            <a:pPr marL="0" indent="0" algn="r">
              <a:buNone/>
            </a:pPr>
            <a:r>
              <a:rPr lang="en-GB" sz="2900" dirty="0" smtClean="0"/>
              <a:t>(</a:t>
            </a:r>
            <a:r>
              <a:rPr lang="en-GB" sz="2900" dirty="0"/>
              <a:t>Cottrell, 2013, p. 311)</a:t>
            </a:r>
            <a:endParaRPr lang="en-GB" sz="2900" i="1"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3300" dirty="0" err="1">
                <a:latin typeface="Arial" panose="020B0604020202020204" pitchFamily="34" charset="0"/>
                <a:cs typeface="Arial" panose="020B0604020202020204" pitchFamily="34" charset="0"/>
              </a:rPr>
              <a:t>Ffeithiau</a:t>
            </a:r>
            <a:r>
              <a:rPr lang="en-GB" sz="3300" dirty="0">
                <a:latin typeface="Arial" panose="020B0604020202020204" pitchFamily="34" charset="0"/>
                <a:cs typeface="Arial" panose="020B0604020202020204" pitchFamily="34" charset="0"/>
              </a:rPr>
              <a:t> - </a:t>
            </a:r>
            <a:r>
              <a:rPr lang="en-GB" sz="3300" dirty="0" err="1">
                <a:latin typeface="Arial" panose="020B0604020202020204" pitchFamily="34" charset="0"/>
                <a:cs typeface="Arial" panose="020B0604020202020204" pitchFamily="34" charset="0"/>
              </a:rPr>
              <a:t>gellir</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eu</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gwirio</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gyda</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thystiolaeth</a:t>
            </a:r>
            <a:endParaRPr lang="en-GB" sz="3300" dirty="0">
              <a:latin typeface="Arial" panose="020B0604020202020204" pitchFamily="34" charset="0"/>
              <a:cs typeface="Arial" panose="020B0604020202020204" pitchFamily="34" charset="0"/>
            </a:endParaRPr>
          </a:p>
          <a:p>
            <a:pPr marL="0" indent="0">
              <a:buNone/>
            </a:pPr>
            <a:endParaRPr lang="en-GB" sz="3300" dirty="0">
              <a:latin typeface="Arial" panose="020B0604020202020204" pitchFamily="34" charset="0"/>
              <a:cs typeface="Arial" panose="020B0604020202020204" pitchFamily="34" charset="0"/>
            </a:endParaRPr>
          </a:p>
          <a:p>
            <a:r>
              <a:rPr lang="en-GB" sz="3300" dirty="0" err="1">
                <a:latin typeface="Arial" panose="020B0604020202020204" pitchFamily="34" charset="0"/>
                <a:cs typeface="Arial" panose="020B0604020202020204" pitchFamily="34" charset="0"/>
              </a:rPr>
              <a:t>Dadl</a:t>
            </a:r>
            <a:r>
              <a:rPr lang="en-GB" sz="3300" dirty="0">
                <a:latin typeface="Arial" panose="020B0604020202020204" pitchFamily="34" charset="0"/>
                <a:cs typeface="Arial" panose="020B0604020202020204" pitchFamily="34" charset="0"/>
              </a:rPr>
              <a:t> - </a:t>
            </a:r>
            <a:r>
              <a:rPr lang="en-GB" sz="3300" dirty="0" err="1">
                <a:latin typeface="Arial" panose="020B0604020202020204" pitchFamily="34" charset="0"/>
                <a:cs typeface="Arial" panose="020B0604020202020204" pitchFamily="34" charset="0"/>
              </a:rPr>
              <a:t>rhesymau</a:t>
            </a:r>
            <a:r>
              <a:rPr lang="en-GB" sz="3300" dirty="0">
                <a:latin typeface="Arial" panose="020B0604020202020204" pitchFamily="34" charset="0"/>
                <a:cs typeface="Arial" panose="020B0604020202020204" pitchFamily="34" charset="0"/>
              </a:rPr>
              <a:t> – </a:t>
            </a:r>
            <a:r>
              <a:rPr lang="en-GB" sz="3300" dirty="0" err="1">
                <a:latin typeface="Arial" panose="020B0604020202020204" pitchFamily="34" charset="0"/>
                <a:cs typeface="Arial" panose="020B0604020202020204" pitchFamily="34" charset="0"/>
              </a:rPr>
              <a:t>sydd</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yn</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medru</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cynnwys</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ffeithiau</a:t>
            </a:r>
            <a:r>
              <a:rPr lang="en-GB" sz="3300" dirty="0">
                <a:latin typeface="Arial" panose="020B0604020202020204" pitchFamily="34" charset="0"/>
                <a:cs typeface="Arial" panose="020B0604020202020204" pitchFamily="34" charset="0"/>
              </a:rPr>
              <a:t> - </a:t>
            </a:r>
            <a:r>
              <a:rPr lang="en-GB" sz="3300" dirty="0" err="1">
                <a:latin typeface="Arial" panose="020B0604020202020204" pitchFamily="34" charset="0"/>
                <a:cs typeface="Arial" panose="020B0604020202020204" pitchFamily="34" charset="0"/>
              </a:rPr>
              <a:t>sydd</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yn</a:t>
            </a:r>
            <a:r>
              <a:rPr lang="en-GB" sz="3300" dirty="0">
                <a:latin typeface="Arial" panose="020B0604020202020204" pitchFamily="34" charset="0"/>
                <a:cs typeface="Arial" panose="020B0604020202020204" pitchFamily="34" charset="0"/>
              </a:rPr>
              <a:t> </a:t>
            </a:r>
            <a:r>
              <a:rPr lang="en-GB" sz="3300" dirty="0" err="1">
                <a:latin typeface="Arial" panose="020B0604020202020204" pitchFamily="34" charset="0"/>
                <a:cs typeface="Arial" panose="020B0604020202020204" pitchFamily="34" charset="0"/>
              </a:rPr>
              <a:t>cefnogi</a:t>
            </a:r>
            <a:r>
              <a:rPr lang="en-GB" sz="3300" dirty="0">
                <a:latin typeface="Arial" panose="020B0604020202020204" pitchFamily="34" charset="0"/>
                <a:cs typeface="Arial" panose="020B0604020202020204" pitchFamily="34" charset="0"/>
              </a:rPr>
              <a:t> barn</a:t>
            </a:r>
          </a:p>
          <a:p>
            <a:pPr marL="1280160" lvl="4" indent="0" algn="r">
              <a:buNone/>
            </a:pPr>
            <a:r>
              <a:rPr lang="en-GB" sz="2900" dirty="0">
                <a:latin typeface="Arial" panose="020B0604020202020204" pitchFamily="34" charset="0"/>
                <a:cs typeface="Arial" panose="020B0604020202020204" pitchFamily="34" charset="0"/>
              </a:rPr>
              <a:t>(Cottrell, 2008)</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248" y="1417638"/>
            <a:ext cx="3657600" cy="4754562"/>
          </a:xfrm>
        </p:spPr>
        <p:style>
          <a:lnRef idx="2">
            <a:schemeClr val="dk1"/>
          </a:lnRef>
          <a:fillRef idx="1">
            <a:schemeClr val="lt1"/>
          </a:fillRef>
          <a:effectRef idx="0">
            <a:schemeClr val="dk1"/>
          </a:effectRef>
          <a:fontRef idx="minor">
            <a:schemeClr val="dk1"/>
          </a:fontRef>
        </p:style>
        <p:txBody>
          <a:bodyPr>
            <a:normAutofit fontScale="55000" lnSpcReduction="20000"/>
          </a:bodyPr>
          <a:lstStyle/>
          <a:p>
            <a:endParaRPr lang="en-GB" sz="2900" dirty="0"/>
          </a:p>
          <a:p>
            <a:r>
              <a:rPr lang="en-GB" sz="3300" dirty="0"/>
              <a:t>For example –</a:t>
            </a:r>
          </a:p>
          <a:p>
            <a:endParaRPr lang="en-GB" sz="3300" dirty="0"/>
          </a:p>
          <a:p>
            <a:r>
              <a:rPr lang="en-GB" sz="3300" dirty="0"/>
              <a:t>‘two people undertaking the same research in the same way should arrive at the same results and conclusions’ </a:t>
            </a:r>
          </a:p>
          <a:p>
            <a:pPr marL="0" indent="0" algn="r">
              <a:buNone/>
            </a:pPr>
            <a:r>
              <a:rPr lang="en-GB" sz="2900" dirty="0"/>
              <a:t>(Cottrell, 2013, p. 311)</a:t>
            </a:r>
            <a:endParaRPr lang="en-GB" sz="2900" i="1" dirty="0">
              <a:latin typeface="Arial" panose="020B0604020202020204" pitchFamily="34" charset="0"/>
              <a:cs typeface="Arial" panose="020B0604020202020204" pitchFamily="34" charset="0"/>
            </a:endParaRPr>
          </a:p>
          <a:p>
            <a:endParaRPr lang="en-GB" sz="2800" i="1" dirty="0">
              <a:latin typeface="Arial" panose="020B0604020202020204" pitchFamily="34" charset="0"/>
              <a:cs typeface="Arial" panose="020B0604020202020204" pitchFamily="34" charset="0"/>
            </a:endParaRPr>
          </a:p>
          <a:p>
            <a:endParaRPr lang="en-GB" sz="2800" i="1" dirty="0">
              <a:latin typeface="Arial" panose="020B0604020202020204" pitchFamily="34" charset="0"/>
              <a:cs typeface="Arial" panose="020B0604020202020204" pitchFamily="34" charset="0"/>
            </a:endParaRPr>
          </a:p>
          <a:p>
            <a:r>
              <a:rPr lang="en-GB" sz="3300" dirty="0">
                <a:latin typeface="Arial" panose="020B0604020202020204" pitchFamily="34" charset="0"/>
                <a:cs typeface="Arial" panose="020B0604020202020204" pitchFamily="34" charset="0"/>
              </a:rPr>
              <a:t>Facts - can be checked with evidence</a:t>
            </a:r>
          </a:p>
          <a:p>
            <a:r>
              <a:rPr lang="en-GB" sz="3300" dirty="0">
                <a:latin typeface="Arial" panose="020B0604020202020204" pitchFamily="34" charset="0"/>
                <a:cs typeface="Arial" panose="020B0604020202020204" pitchFamily="34" charset="0"/>
              </a:rPr>
              <a:t>Arguments or reasons – can include facts, to support a point of view</a:t>
            </a:r>
            <a:endParaRPr lang="en-GB" sz="3300" i="1" dirty="0">
              <a:latin typeface="Arial" panose="020B0604020202020204" pitchFamily="34" charset="0"/>
              <a:cs typeface="Arial" panose="020B0604020202020204" pitchFamily="34" charset="0"/>
            </a:endParaRPr>
          </a:p>
          <a:p>
            <a:pPr marL="0" indent="0" algn="r">
              <a:buNone/>
            </a:pPr>
            <a:r>
              <a:rPr lang="en-GB" sz="2900" dirty="0">
                <a:latin typeface="Arial" panose="020B0604020202020204" pitchFamily="34" charset="0"/>
                <a:cs typeface="Arial" panose="020B0604020202020204" pitchFamily="34" charset="0"/>
              </a:rPr>
              <a:t>(Cottrell, 2008)</a:t>
            </a:r>
          </a:p>
        </p:txBody>
      </p:sp>
    </p:spTree>
    <p:extLst>
      <p:ext uri="{BB962C8B-B14F-4D97-AF65-F5344CB8AC3E}">
        <p14:creationId xmlns:p14="http://schemas.microsoft.com/office/powerpoint/2010/main" val="8928983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Goddrychol</a:t>
            </a:r>
            <a:r>
              <a:rPr lang="en-GB" dirty="0"/>
              <a:t> </a:t>
            </a:r>
            <a:br>
              <a:rPr lang="en-GB" dirty="0"/>
            </a:br>
            <a:r>
              <a:rPr lang="en-GB" dirty="0"/>
              <a:t> Subjective</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Mynegi</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eich</a:t>
            </a:r>
            <a:r>
              <a:rPr lang="en-GB" sz="2000" dirty="0" smtClean="0">
                <a:latin typeface="Arial" panose="020B0604020202020204" pitchFamily="34" charset="0"/>
                <a:cs typeface="Arial" panose="020B0604020202020204" pitchFamily="34" charset="0"/>
              </a:rPr>
              <a:t> barn</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Esbonio</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eich</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profiadau</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personol</a:t>
            </a:r>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r>
              <a:rPr lang="en-GB" sz="2000" dirty="0" err="1" smtClean="0">
                <a:latin typeface="Arial" panose="020B0604020202020204" pitchFamily="34" charset="0"/>
                <a:cs typeface="Arial" panose="020B0604020202020204" pitchFamily="34" charset="0"/>
              </a:rPr>
              <a:t>Gwerthuso</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eich</a:t>
            </a:r>
            <a:r>
              <a:rPr lang="en-GB" sz="2000" dirty="0" smtClean="0">
                <a:latin typeface="Arial" panose="020B0604020202020204" pitchFamily="34" charset="0"/>
                <a:cs typeface="Arial" panose="020B0604020202020204" pitchFamily="34" charset="0"/>
              </a:rPr>
              <a:t> </a:t>
            </a:r>
            <a:r>
              <a:rPr lang="en-GB" sz="2000" dirty="0" err="1" smtClean="0">
                <a:latin typeface="Arial" panose="020B0604020202020204" pitchFamily="34" charset="0"/>
                <a:cs typeface="Arial" panose="020B0604020202020204" pitchFamily="34" charset="0"/>
              </a:rPr>
              <a:t>gwerthoedd</a:t>
            </a:r>
            <a:r>
              <a:rPr lang="en-GB" sz="2000" dirty="0" smtClean="0">
                <a:latin typeface="Arial" panose="020B0604020202020204" pitchFamily="34" charset="0"/>
                <a:cs typeface="Arial" panose="020B0604020202020204" pitchFamily="34" charset="0"/>
              </a:rPr>
              <a:t> a </a:t>
            </a:r>
            <a:r>
              <a:rPr lang="en-GB" sz="2000" dirty="0" err="1" smtClean="0">
                <a:latin typeface="Arial" panose="020B0604020202020204" pitchFamily="34" charset="0"/>
                <a:cs typeface="Arial" panose="020B0604020202020204" pitchFamily="34" charset="0"/>
              </a:rPr>
              <a:t>safbwyntiau</a:t>
            </a:r>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Barn - </a:t>
            </a:r>
            <a:r>
              <a:rPr lang="en-GB" sz="1800" dirty="0" err="1">
                <a:latin typeface="Arial" panose="020B0604020202020204" pitchFamily="34" charset="0"/>
                <a:cs typeface="Arial" panose="020B0604020202020204" pitchFamily="34" charset="0"/>
              </a:rPr>
              <a:t>personol</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heb</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eu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seilio</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ar</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dystiolaeth</a:t>
            </a:r>
            <a:endParaRPr lang="en-GB" sz="1800"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r>
              <a:rPr lang="en-GB" sz="2000" dirty="0">
                <a:latin typeface="Arial" panose="020B0604020202020204" pitchFamily="34" charset="0"/>
                <a:cs typeface="Arial" panose="020B0604020202020204" pitchFamily="34" charset="0"/>
              </a:rPr>
              <a:t>Expressing your own opinions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Conveying your own experiences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Writing your own values or perspectives </a:t>
            </a:r>
          </a:p>
          <a:p>
            <a:pPr marL="0" indent="0">
              <a:buNone/>
            </a:pPr>
            <a:endParaRPr lang="en-GB" sz="2000"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Personal opinions are not always based on good evidence</a:t>
            </a:r>
          </a:p>
          <a:p>
            <a:pPr marL="0" indent="0" algn="r">
              <a:buNone/>
            </a:pPr>
            <a:r>
              <a:rPr lang="en-GB" sz="1800" dirty="0">
                <a:latin typeface="Arial" panose="020B0604020202020204" pitchFamily="34" charset="0"/>
                <a:cs typeface="Arial" panose="020B0604020202020204" pitchFamily="34" charset="0"/>
              </a:rPr>
              <a:t>(Cottrell, 2013) </a:t>
            </a:r>
            <a:endParaRPr lang="en-GB" sz="1800" dirty="0"/>
          </a:p>
        </p:txBody>
      </p:sp>
      <p:pic>
        <p:nvPicPr>
          <p:cNvPr id="1026" name="Picture 2" descr="C:\Users\l.roberts\AppData\Local\Microsoft\Windows\Temporary Internet Files\Content.IE5\S9T0P2O1\MC900048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56466" y="5157869"/>
            <a:ext cx="1627564" cy="1719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7316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Goddrychol</a:t>
            </a:r>
            <a:r>
              <a:rPr lang="en-GB" dirty="0"/>
              <a:t> </a:t>
            </a:r>
            <a:br>
              <a:rPr lang="en-GB" dirty="0"/>
            </a:br>
            <a:r>
              <a:rPr lang="en-GB" dirty="0"/>
              <a:t> Subjective</a:t>
            </a:r>
          </a:p>
        </p:txBody>
      </p:sp>
      <p:sp>
        <p:nvSpPr>
          <p:cNvPr id="3" name="Content Placeholder 2"/>
          <p:cNvSpPr>
            <a:spLocks noGrp="1"/>
          </p:cNvSpPr>
          <p:nvPr>
            <p:ph sz="quarter" idx="1"/>
          </p:nvPr>
        </p:nvSpPr>
        <p:spPr/>
        <p:txBody>
          <a:bodyPr>
            <a:normAutofit lnSpcReduction="10000"/>
          </a:bodyPr>
          <a:lstStyle/>
          <a:p>
            <a:r>
              <a:rPr lang="en-GB" sz="2000" dirty="0"/>
              <a:t> </a:t>
            </a:r>
            <a:r>
              <a:rPr lang="en-GB" sz="2000" dirty="0"/>
              <a:t>‘Feel the emotions, and to 'map' some of the outcomes…which was meant to be about memory and subjectivity or prior knowledge</a:t>
            </a:r>
            <a:r>
              <a:rPr lang="en-GB" sz="2000" dirty="0" smtClean="0"/>
              <a:t>’</a:t>
            </a:r>
            <a:endParaRPr lang="en-GB" sz="2000" dirty="0"/>
          </a:p>
          <a:p>
            <a:pPr marL="0" indent="0" algn="r">
              <a:buNone/>
            </a:pPr>
            <a:r>
              <a:rPr lang="en-GB" sz="1600" dirty="0"/>
              <a:t>(Miller, 2008, p. 101)</a:t>
            </a:r>
          </a:p>
          <a:p>
            <a:pPr marL="0" indent="0" algn="r">
              <a:buNone/>
            </a:pPr>
            <a:endParaRPr lang="en-GB" sz="1600" dirty="0"/>
          </a:p>
          <a:p>
            <a:pPr marL="0" indent="0" algn="r">
              <a:buNone/>
            </a:pPr>
            <a:endParaRPr lang="en-GB" sz="1600" dirty="0"/>
          </a:p>
          <a:p>
            <a:r>
              <a:rPr lang="en-GB" sz="2000" dirty="0"/>
              <a:t> </a:t>
            </a:r>
            <a:r>
              <a:rPr lang="en-GB" sz="2000" dirty="0"/>
              <a:t>Subjectivity is shifting and contradictory' </a:t>
            </a:r>
          </a:p>
          <a:p>
            <a:pPr marL="0" indent="0" algn="r">
              <a:buNone/>
            </a:pPr>
            <a:r>
              <a:rPr lang="en-GB" sz="1600" dirty="0" smtClean="0"/>
              <a:t> </a:t>
            </a:r>
            <a:endParaRPr lang="en-GB" sz="1600" dirty="0"/>
          </a:p>
          <a:p>
            <a:pPr marL="0" indent="0" algn="r">
              <a:buNone/>
            </a:pPr>
            <a:r>
              <a:rPr lang="en-GB" sz="1600" dirty="0"/>
              <a:t>(Richardson &amp; St. Pierre, 2005, </a:t>
            </a:r>
            <a:r>
              <a:rPr lang="en-GB" sz="1600" i="1" dirty="0"/>
              <a:t>cited in, Miller, 2008, p. 94</a:t>
            </a:r>
            <a:r>
              <a:rPr lang="en-GB" sz="1600" dirty="0"/>
              <a:t>)</a:t>
            </a:r>
          </a:p>
          <a:p>
            <a:pPr algn="r"/>
            <a:endParaRPr lang="en-GB" sz="2000" dirty="0"/>
          </a:p>
        </p:txBody>
      </p:sp>
      <p:sp>
        <p:nvSpPr>
          <p:cNvPr id="4" name="Content Placeholder 3"/>
          <p:cNvSpPr>
            <a:spLocks noGrp="1"/>
          </p:cNvSpPr>
          <p:nvPr>
            <p:ph sz="quarter" idx="2"/>
          </p:nvPr>
        </p:nvSpPr>
        <p:spPr>
          <a:xfrm>
            <a:off x="4255008" y="1600200"/>
            <a:ext cx="3657600" cy="4572000"/>
          </a:xfrm>
        </p:spPr>
        <p:txBody>
          <a:bodyPr>
            <a:normAutofit lnSpcReduction="10000"/>
          </a:bodyPr>
          <a:lstStyle/>
          <a:p>
            <a:r>
              <a:rPr lang="en-GB" sz="2200" dirty="0"/>
              <a:t>‘Feel the emotions, and to 'map' some of the outcomes…which was meant to be about memory and subjectivity or prior knowledge’</a:t>
            </a:r>
          </a:p>
          <a:p>
            <a:pPr marL="0" indent="0" algn="r">
              <a:buNone/>
            </a:pPr>
            <a:r>
              <a:rPr lang="en-GB" sz="1600" dirty="0"/>
              <a:t>(Miller, 2008, p. 101)</a:t>
            </a:r>
          </a:p>
          <a:p>
            <a:pPr marL="0" indent="0" algn="r">
              <a:buNone/>
            </a:pPr>
            <a:endParaRPr lang="en-GB" sz="1600" dirty="0"/>
          </a:p>
          <a:p>
            <a:r>
              <a:rPr lang="en-GB" sz="2000" dirty="0"/>
              <a:t>‘Subjectivity is shifting and contradictory' </a:t>
            </a:r>
          </a:p>
          <a:p>
            <a:pPr marL="0" indent="0" algn="r">
              <a:buNone/>
            </a:pPr>
            <a:endParaRPr lang="en-GB" sz="1600" dirty="0"/>
          </a:p>
          <a:p>
            <a:pPr marL="0" indent="0" algn="r">
              <a:buNone/>
            </a:pPr>
            <a:r>
              <a:rPr lang="en-GB" sz="1600" dirty="0"/>
              <a:t>(Richardson &amp; St. Pierre, 2005, </a:t>
            </a:r>
            <a:r>
              <a:rPr lang="en-GB" sz="1600" i="1" dirty="0"/>
              <a:t>cited in, Miller, 2008, p. 94</a:t>
            </a:r>
            <a:r>
              <a:rPr lang="en-GB" sz="1600" dirty="0"/>
              <a:t>)</a:t>
            </a:r>
          </a:p>
          <a:p>
            <a:pPr marL="0" indent="0">
              <a:buNone/>
            </a:pPr>
            <a:r>
              <a:rPr lang="en-GB" sz="2000" dirty="0"/>
              <a:t> </a:t>
            </a:r>
          </a:p>
        </p:txBody>
      </p:sp>
    </p:spTree>
    <p:extLst>
      <p:ext uri="{BB962C8B-B14F-4D97-AF65-F5344CB8AC3E}">
        <p14:creationId xmlns:p14="http://schemas.microsoft.com/office/powerpoint/2010/main" val="1746368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GÊM</a:t>
            </a:r>
            <a:br>
              <a:rPr lang="en-GB" dirty="0">
                <a:solidFill>
                  <a:schemeClr val="accent1"/>
                </a:solidFill>
              </a:rPr>
            </a:br>
            <a:r>
              <a:rPr lang="en-GB" dirty="0"/>
              <a:t>Game </a:t>
            </a:r>
          </a:p>
        </p:txBody>
      </p:sp>
      <p:pic>
        <p:nvPicPr>
          <p:cNvPr id="2050" name="Picture 2" descr="C:\Users\TERRY\AppData\Local\Microsoft\Windows\INetCache\IE\C75X736V\dice[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1844824"/>
            <a:ext cx="5257800" cy="393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59402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5844" y="256158"/>
            <a:ext cx="5756448" cy="1143000"/>
          </a:xfrm>
        </p:spPr>
        <p:txBody>
          <a:bodyPr/>
          <a:lstStyle/>
          <a:p>
            <a:pPr algn="ctr"/>
            <a:r>
              <a:rPr lang="en-GB" dirty="0">
                <a:solidFill>
                  <a:schemeClr val="accent1"/>
                </a:solidFill>
              </a:rPr>
              <a:t>Dim </a:t>
            </a:r>
            <a:r>
              <a:rPr lang="en-GB" dirty="0" err="1">
                <a:solidFill>
                  <a:schemeClr val="accent1"/>
                </a:solidFill>
              </a:rPr>
              <a:t>wastod</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Amlwg</a:t>
            </a:r>
            <a:r>
              <a:rPr lang="en-GB" dirty="0">
                <a:solidFill>
                  <a:schemeClr val="accent1"/>
                </a:solidFill>
              </a:rPr>
              <a:t>…</a:t>
            </a:r>
            <a:br>
              <a:rPr lang="en-GB" dirty="0">
                <a:solidFill>
                  <a:schemeClr val="accent1"/>
                </a:solidFill>
              </a:rPr>
            </a:br>
            <a:r>
              <a:rPr lang="en-GB" dirty="0"/>
              <a:t>Not Always Obvious… </a:t>
            </a:r>
          </a:p>
        </p:txBody>
      </p:sp>
      <p:sp>
        <p:nvSpPr>
          <p:cNvPr id="4" name="Content Placeholder 3"/>
          <p:cNvSpPr>
            <a:spLocks noGrp="1"/>
          </p:cNvSpPr>
          <p:nvPr>
            <p:ph sz="quarter" idx="2"/>
          </p:nvPr>
        </p:nvSpPr>
        <p:spPr>
          <a:xfrm>
            <a:off x="426818" y="1700808"/>
            <a:ext cx="3657600" cy="1152128"/>
          </a:xfrm>
        </p:spPr>
        <p:txBody>
          <a:bodyPr/>
          <a:lstStyle/>
          <a:p>
            <a:r>
              <a:rPr lang="en-GB" dirty="0">
                <a:hlinkClick r:id="rId3"/>
              </a:rPr>
              <a:t>Every Kid Needs a Champion </a:t>
            </a:r>
            <a:endParaRPr lang="en-GB" dirty="0"/>
          </a:p>
        </p:txBody>
      </p:sp>
      <p:pic>
        <p:nvPicPr>
          <p:cNvPr id="5" name="Picture 2"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31640" y="296392"/>
            <a:ext cx="1196752" cy="119675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Table 8"/>
          <p:cNvGraphicFramePr>
            <a:graphicFrameLocks noGrp="1"/>
          </p:cNvGraphicFramePr>
          <p:nvPr>
            <p:extLst>
              <p:ext uri="{D42A27DB-BD31-4B8C-83A1-F6EECF244321}">
                <p14:modId xmlns:p14="http://schemas.microsoft.com/office/powerpoint/2010/main" val="4178826426"/>
              </p:ext>
            </p:extLst>
          </p:nvPr>
        </p:nvGraphicFramePr>
        <p:xfrm>
          <a:off x="1187624" y="2731256"/>
          <a:ext cx="6096000" cy="365760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algn="ctr"/>
                      <a:r>
                        <a:rPr lang="en-GB" sz="2400" dirty="0"/>
                        <a:t>Goddrychol / Subjective</a:t>
                      </a:r>
                    </a:p>
                  </a:txBody>
                  <a:tcPr/>
                </a:tc>
                <a:tc>
                  <a:txBody>
                    <a:bodyPr/>
                    <a:lstStyle/>
                    <a:p>
                      <a:pPr algn="ctr"/>
                      <a:r>
                        <a:rPr lang="en-GB" sz="2400" dirty="0" err="1"/>
                        <a:t>Gwrthrychol</a:t>
                      </a:r>
                      <a:r>
                        <a:rPr lang="en-GB" sz="2400" baseline="0" dirty="0"/>
                        <a:t> / Objective </a:t>
                      </a:r>
                      <a:endParaRPr lang="en-GB" sz="2400" dirty="0"/>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extLst>
                  <a:ext uri="{0D108BD9-81ED-4DB2-BD59-A6C34878D82A}">
                    <a16:rowId xmlns:a16="http://schemas.microsoft.com/office/drawing/2014/main" val="10001"/>
                  </a:ext>
                </a:extLst>
              </a:tr>
            </a:tbl>
          </a:graphicData>
        </a:graphic>
      </p:graphicFrame>
      <p:grpSp>
        <p:nvGrpSpPr>
          <p:cNvPr id="13" name="Group 12"/>
          <p:cNvGrpSpPr/>
          <p:nvPr/>
        </p:nvGrpSpPr>
        <p:grpSpPr>
          <a:xfrm>
            <a:off x="1475656" y="3904028"/>
            <a:ext cx="5489004" cy="2117260"/>
            <a:chOff x="1007921" y="4229256"/>
            <a:chExt cx="5489004" cy="2117260"/>
          </a:xfrm>
        </p:grpSpPr>
        <p:sp>
          <p:nvSpPr>
            <p:cNvPr id="10" name="Folded Corner 9"/>
            <p:cNvSpPr/>
            <p:nvPr/>
          </p:nvSpPr>
          <p:spPr>
            <a:xfrm>
              <a:off x="1007921" y="4229256"/>
              <a:ext cx="2304256" cy="2088232"/>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b="1" i="1" dirty="0"/>
                <a:t>Goddrychol</a:t>
              </a:r>
            </a:p>
            <a:p>
              <a:pPr algn="ctr"/>
              <a:endParaRPr lang="en-GB" sz="2400" b="1" dirty="0"/>
            </a:p>
            <a:p>
              <a:pPr algn="ctr"/>
              <a:r>
                <a:rPr lang="en-GB" sz="2400" b="1" dirty="0"/>
                <a:t>Subjective</a:t>
              </a:r>
            </a:p>
          </p:txBody>
        </p:sp>
        <p:sp>
          <p:nvSpPr>
            <p:cNvPr id="12" name="Folded Corner 11"/>
            <p:cNvSpPr/>
            <p:nvPr/>
          </p:nvSpPr>
          <p:spPr>
            <a:xfrm>
              <a:off x="4192669" y="4258284"/>
              <a:ext cx="2304256" cy="2088232"/>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b="1" i="1" dirty="0" err="1"/>
                <a:t>Gwrthrychol</a:t>
              </a:r>
              <a:endParaRPr lang="en-GB" sz="2400" b="1" i="1" dirty="0"/>
            </a:p>
            <a:p>
              <a:pPr algn="ctr"/>
              <a:endParaRPr lang="en-GB" sz="2400" b="1" dirty="0"/>
            </a:p>
            <a:p>
              <a:pPr algn="ctr"/>
              <a:r>
                <a:rPr lang="en-GB" sz="2400" b="1" dirty="0"/>
                <a:t>Objective </a:t>
              </a:r>
            </a:p>
          </p:txBody>
        </p:sp>
      </p:grpSp>
    </p:spTree>
    <p:extLst>
      <p:ext uri="{BB962C8B-B14F-4D97-AF65-F5344CB8AC3E}">
        <p14:creationId xmlns:p14="http://schemas.microsoft.com/office/powerpoint/2010/main" val="1511761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circle(in)">
                                      <p:cBhvr>
                                        <p:cTn id="12"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Ysgrifennu</a:t>
            </a:r>
            <a:r>
              <a:rPr lang="en-GB" dirty="0">
                <a:solidFill>
                  <a:schemeClr val="accent1"/>
                </a:solidFill>
              </a:rPr>
              <a:t> </a:t>
            </a:r>
            <a:r>
              <a:rPr lang="en-GB" dirty="0" err="1">
                <a:solidFill>
                  <a:schemeClr val="accent1"/>
                </a:solidFill>
              </a:rPr>
              <a:t>dadansoddol</a:t>
            </a:r>
            <a:r>
              <a:rPr lang="en-GB" dirty="0">
                <a:solidFill>
                  <a:schemeClr val="accent1"/>
                </a:solidFill>
              </a:rPr>
              <a:t/>
            </a:r>
            <a:br>
              <a:rPr lang="en-GB" dirty="0">
                <a:solidFill>
                  <a:schemeClr val="accent1"/>
                </a:solidFill>
              </a:rPr>
            </a:br>
            <a:r>
              <a:rPr lang="en-GB" dirty="0"/>
              <a:t>Analytical writing</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err="1">
                <a:latin typeface="Arial" panose="020B0604020202020204" pitchFamily="34" charset="0"/>
                <a:cs typeface="Arial" panose="020B0604020202020204" pitchFamily="34" charset="0"/>
              </a:rPr>
              <a:t>Nodwch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safle</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Cefnogwch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dadl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 </a:t>
            </a:r>
            <a:r>
              <a:rPr lang="en-GB" dirty="0" err="1">
                <a:latin typeface="Arial" panose="020B0604020202020204" pitchFamily="34" charset="0"/>
                <a:cs typeface="Arial" panose="020B0604020202020204" pitchFamily="34" charset="0"/>
              </a:rPr>
              <a:t>ble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dystiolaeth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Ystyriwch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ddadleuon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safbwynt</a:t>
            </a:r>
            <a:r>
              <a:rPr lang="en-GB" dirty="0">
                <a:latin typeface="Arial" panose="020B0604020202020204" pitchFamily="34" charset="0"/>
                <a:cs typeface="Arial" panose="020B0604020202020204" pitchFamily="34" charset="0"/>
              </a:rPr>
              <a:t> chi</a:t>
            </a:r>
          </a:p>
          <a:p>
            <a:r>
              <a:rPr lang="en-GB" dirty="0" err="1">
                <a:latin typeface="Arial" panose="020B0604020202020204" pitchFamily="34" charset="0"/>
                <a:cs typeface="Arial" panose="020B0604020202020204" pitchFamily="34" charset="0"/>
              </a:rPr>
              <a:t>Dangoswch</a:t>
            </a:r>
            <a:r>
              <a:rPr lang="en-GB" dirty="0">
                <a:latin typeface="Arial" panose="020B0604020202020204" pitchFamily="34" charset="0"/>
                <a:cs typeface="Arial" panose="020B0604020202020204" pitchFamily="34" charset="0"/>
              </a:rPr>
              <a:t> pam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dadl</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gryfach</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r>
              <a:rPr lang="en-GB" i="1" dirty="0">
                <a:latin typeface="Arial" panose="020B0604020202020204" pitchFamily="34" charset="0"/>
                <a:cs typeface="Arial" panose="020B0604020202020204" pitchFamily="34" charset="0"/>
              </a:rPr>
              <a:t>State your position</a:t>
            </a:r>
          </a:p>
          <a:p>
            <a:r>
              <a:rPr lang="en-GB" i="1" dirty="0">
                <a:latin typeface="Arial" panose="020B0604020202020204" pitchFamily="34" charset="0"/>
                <a:cs typeface="Arial" panose="020B0604020202020204" pitchFamily="34" charset="0"/>
              </a:rPr>
              <a:t>Support your argument</a:t>
            </a:r>
          </a:p>
          <a:p>
            <a:r>
              <a:rPr lang="en-GB" i="1" dirty="0">
                <a:latin typeface="Arial" panose="020B0604020202020204" pitchFamily="34" charset="0"/>
                <a:cs typeface="Arial" panose="020B0604020202020204" pitchFamily="34" charset="0"/>
              </a:rPr>
              <a:t>Where is the evidence from?</a:t>
            </a:r>
          </a:p>
          <a:p>
            <a:r>
              <a:rPr lang="en-GB" i="1" dirty="0">
                <a:latin typeface="Arial" panose="020B0604020202020204" pitchFamily="34" charset="0"/>
                <a:cs typeface="Arial" panose="020B0604020202020204" pitchFamily="34" charset="0"/>
              </a:rPr>
              <a:t>Consider any arguments that may contradict yours</a:t>
            </a:r>
          </a:p>
          <a:p>
            <a:r>
              <a:rPr lang="en-GB" i="1" dirty="0">
                <a:latin typeface="Arial" panose="020B0604020202020204" pitchFamily="34" charset="0"/>
                <a:cs typeface="Arial" panose="020B0604020202020204" pitchFamily="34" charset="0"/>
              </a:rPr>
              <a:t>Demonstrate why you think your argument is stronger </a:t>
            </a:r>
            <a:r>
              <a:rPr lang="en-GB" sz="2000" i="1" dirty="0">
                <a:latin typeface="Arial" panose="020B0604020202020204" pitchFamily="34" charset="0"/>
                <a:cs typeface="Arial" panose="020B0604020202020204" pitchFamily="34" charset="0"/>
              </a:rPr>
              <a:t>( Cottrell 2008)</a:t>
            </a:r>
          </a:p>
        </p:txBody>
      </p:sp>
    </p:spTree>
    <p:extLst>
      <p:ext uri="{BB962C8B-B14F-4D97-AF65-F5344CB8AC3E}">
        <p14:creationId xmlns:p14="http://schemas.microsoft.com/office/powerpoint/2010/main" val="2374134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Iaith</a:t>
            </a:r>
            <a:r>
              <a:rPr lang="en-GB" dirty="0">
                <a:solidFill>
                  <a:schemeClr val="accent1"/>
                </a:solidFill>
              </a:rPr>
              <a:t> </a:t>
            </a:r>
            <a:r>
              <a:rPr lang="en-GB" dirty="0" err="1">
                <a:solidFill>
                  <a:schemeClr val="accent1"/>
                </a:solidFill>
              </a:rPr>
              <a:t>Ddadansoddol</a:t>
            </a:r>
            <a:r>
              <a:rPr lang="en-GB" dirty="0">
                <a:solidFill>
                  <a:schemeClr val="accent1"/>
                </a:solidFill>
              </a:rPr>
              <a:t>…</a:t>
            </a:r>
            <a:br>
              <a:rPr lang="en-GB" dirty="0">
                <a:solidFill>
                  <a:schemeClr val="accent1"/>
                </a:solidFill>
              </a:rPr>
            </a:br>
            <a:r>
              <a:rPr lang="en-GB" dirty="0"/>
              <a:t>Language of Analysis …</a:t>
            </a:r>
          </a:p>
        </p:txBody>
      </p:sp>
      <p:sp>
        <p:nvSpPr>
          <p:cNvPr id="4" name="Content Placeholder 3"/>
          <p:cNvSpPr>
            <a:spLocks noGrp="1"/>
          </p:cNvSpPr>
          <p:nvPr>
            <p:ph sz="quarter" idx="2"/>
          </p:nvPr>
        </p:nvSpPr>
        <p:spPr/>
        <p:txBody>
          <a:bodyPr/>
          <a:lstStyle/>
          <a:p>
            <a:r>
              <a:rPr lang="en-GB" dirty="0" err="1"/>
              <a:t>Er</a:t>
            </a:r>
            <a:r>
              <a:rPr lang="en-GB" dirty="0"/>
              <a:t> </a:t>
            </a:r>
            <a:r>
              <a:rPr lang="en-GB" dirty="0" err="1"/>
              <a:t>enghraifft</a:t>
            </a:r>
            <a:r>
              <a:rPr lang="en-GB" dirty="0"/>
              <a:t>, </a:t>
            </a:r>
          </a:p>
          <a:p>
            <a:r>
              <a:rPr lang="en-GB" dirty="0" err="1"/>
              <a:t>Fel</a:t>
            </a:r>
            <a:r>
              <a:rPr lang="en-GB" dirty="0"/>
              <a:t>…</a:t>
            </a:r>
          </a:p>
          <a:p>
            <a:r>
              <a:rPr lang="en-GB" dirty="0" err="1"/>
              <a:t>Fel</a:t>
            </a:r>
            <a:r>
              <a:rPr lang="en-GB" dirty="0"/>
              <a:t> y </a:t>
            </a:r>
            <a:r>
              <a:rPr lang="en-GB" dirty="0" err="1"/>
              <a:t>gweler</a:t>
            </a:r>
            <a:r>
              <a:rPr lang="en-GB" dirty="0"/>
              <a:t>…</a:t>
            </a:r>
          </a:p>
          <a:p>
            <a:r>
              <a:rPr lang="en-GB" dirty="0" err="1"/>
              <a:t>Dengys</a:t>
            </a:r>
            <a:r>
              <a:rPr lang="en-GB" dirty="0"/>
              <a:t> </a:t>
            </a:r>
            <a:r>
              <a:rPr lang="en-GB" dirty="0" err="1"/>
              <a:t>hyn</a:t>
            </a:r>
            <a:r>
              <a:rPr lang="en-GB" dirty="0"/>
              <a:t>…</a:t>
            </a:r>
          </a:p>
          <a:p>
            <a:r>
              <a:rPr lang="en-GB" dirty="0" err="1"/>
              <a:t>Ystyriwch</a:t>
            </a:r>
            <a:r>
              <a:rPr lang="en-GB" dirty="0"/>
              <a:t> </a:t>
            </a:r>
            <a:r>
              <a:rPr lang="en-GB" dirty="0" err="1"/>
              <a:t>achos</a:t>
            </a:r>
            <a:r>
              <a:rPr lang="en-GB" dirty="0"/>
              <a:t>…</a:t>
            </a:r>
          </a:p>
          <a:p>
            <a:r>
              <a:rPr lang="en-GB" dirty="0" err="1"/>
              <a:t>Profir</a:t>
            </a:r>
            <a:r>
              <a:rPr lang="en-GB" dirty="0"/>
              <a:t> </a:t>
            </a:r>
            <a:r>
              <a:rPr lang="en-GB" dirty="0" err="1"/>
              <a:t>hyn</a:t>
            </a:r>
            <a:r>
              <a:rPr lang="en-GB" dirty="0"/>
              <a:t> </a:t>
            </a:r>
            <a:r>
              <a:rPr lang="en-GB" dirty="0" err="1"/>
              <a:t>gan</a:t>
            </a:r>
            <a:r>
              <a:rPr lang="en-GB" dirty="0"/>
              <a:t>…</a:t>
            </a:r>
          </a:p>
          <a:p>
            <a:r>
              <a:rPr lang="en-GB" dirty="0" err="1"/>
              <a:t>Esiampl</a:t>
            </a:r>
            <a:r>
              <a:rPr lang="en-GB" dirty="0"/>
              <a:t> o </a:t>
            </a:r>
            <a:r>
              <a:rPr lang="en-GB" dirty="0" err="1"/>
              <a:t>hyn</a:t>
            </a:r>
            <a:r>
              <a:rPr lang="en-GB" dirty="0"/>
              <a:t> </a:t>
            </a:r>
            <a:r>
              <a:rPr lang="en-GB" dirty="0" err="1"/>
              <a:t>yw</a:t>
            </a:r>
            <a:r>
              <a:rPr lang="en-GB" dirty="0"/>
              <a:t>…</a:t>
            </a:r>
          </a:p>
          <a:p>
            <a:pPr marL="0" indent="0">
              <a:buNone/>
            </a:pPr>
            <a:endParaRPr lang="en-GB" dirty="0"/>
          </a:p>
        </p:txBody>
      </p:sp>
      <p:sp>
        <p:nvSpPr>
          <p:cNvPr id="7" name="Content Placeholder 6"/>
          <p:cNvSpPr>
            <a:spLocks noGrp="1"/>
          </p:cNvSpPr>
          <p:nvPr>
            <p:ph sz="quarter" idx="4"/>
          </p:nvPr>
        </p:nvSpPr>
        <p:spPr/>
        <p:style>
          <a:lnRef idx="2">
            <a:schemeClr val="dk1"/>
          </a:lnRef>
          <a:fillRef idx="1">
            <a:schemeClr val="lt1"/>
          </a:fillRef>
          <a:effectRef idx="0">
            <a:schemeClr val="dk1"/>
          </a:effectRef>
          <a:fontRef idx="minor">
            <a:schemeClr val="dk1"/>
          </a:fontRef>
        </p:style>
        <p:txBody>
          <a:bodyPr/>
          <a:lstStyle/>
          <a:p>
            <a:r>
              <a:rPr lang="en-GB" dirty="0"/>
              <a:t>For example </a:t>
            </a:r>
          </a:p>
          <a:p>
            <a:r>
              <a:rPr lang="en-GB" dirty="0"/>
              <a:t>For instance</a:t>
            </a:r>
          </a:p>
          <a:p>
            <a:r>
              <a:rPr lang="en-GB" dirty="0"/>
              <a:t>Such as</a:t>
            </a:r>
          </a:p>
          <a:p>
            <a:r>
              <a:rPr lang="en-GB" dirty="0"/>
              <a:t>…as can be seen by…</a:t>
            </a:r>
          </a:p>
          <a:p>
            <a:r>
              <a:rPr lang="en-GB" dirty="0"/>
              <a:t>…as is shown by…</a:t>
            </a:r>
          </a:p>
          <a:p>
            <a:r>
              <a:rPr lang="en-GB" dirty="0"/>
              <a:t>Take the case of</a:t>
            </a:r>
          </a:p>
          <a:p>
            <a:r>
              <a:rPr lang="en-GB" dirty="0"/>
              <a:t>This can be proven by</a:t>
            </a:r>
          </a:p>
        </p:txBody>
      </p:sp>
      <p:sp>
        <p:nvSpPr>
          <p:cNvPr id="5" name="Text Placeholder 4"/>
          <p:cNvSpPr>
            <a:spLocks noGrp="1"/>
          </p:cNvSpPr>
          <p:nvPr>
            <p:ph type="body" sz="quarter" idx="1"/>
          </p:nvPr>
        </p:nvSpPr>
        <p:spPr/>
        <p:txBody>
          <a:bodyPr/>
          <a:lstStyle/>
          <a:p>
            <a:pPr algn="ctr"/>
            <a:r>
              <a:rPr lang="en-GB" dirty="0"/>
              <a:t>ESIAMPLAU</a:t>
            </a:r>
          </a:p>
        </p:txBody>
      </p:sp>
      <p:sp>
        <p:nvSpPr>
          <p:cNvPr id="6" name="Text Placeholder 5"/>
          <p:cNvSpPr>
            <a:spLocks noGrp="1"/>
          </p:cNvSpPr>
          <p:nvPr>
            <p:ph type="body" sz="quarter" idx="3"/>
          </p:nvPr>
        </p:nvSpPr>
        <p:spPr/>
        <p:txBody>
          <a:bodyPr/>
          <a:lstStyle/>
          <a:p>
            <a:pPr algn="ctr"/>
            <a:r>
              <a:rPr lang="en-GB" dirty="0"/>
              <a:t>EXAMPLES</a:t>
            </a:r>
          </a:p>
        </p:txBody>
      </p:sp>
    </p:spTree>
    <p:extLst>
      <p:ext uri="{BB962C8B-B14F-4D97-AF65-F5344CB8AC3E}">
        <p14:creationId xmlns:p14="http://schemas.microsoft.com/office/powerpoint/2010/main" val="1510684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7864" y="274638"/>
            <a:ext cx="4576936" cy="1143000"/>
          </a:xfrm>
        </p:spPr>
        <p:txBody>
          <a:bodyPr/>
          <a:lstStyle/>
          <a:p>
            <a:pPr algn="ctr"/>
            <a:r>
              <a:rPr lang="en-GB" dirty="0" err="1">
                <a:solidFill>
                  <a:schemeClr val="accent1"/>
                </a:solidFill>
              </a:rPr>
              <a:t>Cymharu</a:t>
            </a:r>
            <a:r>
              <a:rPr lang="en-GB" dirty="0">
                <a:solidFill>
                  <a:schemeClr val="accent1"/>
                </a:solidFill>
              </a:rPr>
              <a:t/>
            </a:r>
            <a:br>
              <a:rPr lang="en-GB" dirty="0">
                <a:solidFill>
                  <a:schemeClr val="accent1"/>
                </a:solidFill>
              </a:rPr>
            </a:br>
            <a:r>
              <a:rPr lang="en-GB" dirty="0"/>
              <a:t>Comparing </a:t>
            </a: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lstStyle/>
          <a:p>
            <a:r>
              <a:rPr lang="en-GB" dirty="0" err="1"/>
              <a:t>O’i</a:t>
            </a:r>
            <a:r>
              <a:rPr lang="en-GB" dirty="0"/>
              <a:t> </a:t>
            </a:r>
            <a:r>
              <a:rPr lang="en-GB" dirty="0" err="1"/>
              <a:t>gymharu</a:t>
            </a:r>
            <a:r>
              <a:rPr lang="en-GB" dirty="0"/>
              <a:t> â…</a:t>
            </a:r>
          </a:p>
          <a:p>
            <a:r>
              <a:rPr lang="en-GB" dirty="0" err="1"/>
              <a:t>Yn</a:t>
            </a:r>
            <a:r>
              <a:rPr lang="en-GB" dirty="0"/>
              <a:t> </a:t>
            </a:r>
            <a:r>
              <a:rPr lang="en-GB" dirty="0" err="1"/>
              <a:t>debyg</a:t>
            </a:r>
            <a:r>
              <a:rPr lang="en-GB" dirty="0"/>
              <a:t> </a:t>
            </a:r>
            <a:r>
              <a:rPr lang="en-GB" dirty="0" err="1"/>
              <a:t>i</a:t>
            </a:r>
            <a:r>
              <a:rPr lang="en-GB" dirty="0"/>
              <a:t>…</a:t>
            </a:r>
          </a:p>
          <a:p>
            <a:r>
              <a:rPr lang="en-GB" dirty="0" err="1"/>
              <a:t>Yn</a:t>
            </a:r>
            <a:r>
              <a:rPr lang="en-GB" dirty="0"/>
              <a:t> </a:t>
            </a:r>
            <a:r>
              <a:rPr lang="en-GB" dirty="0" err="1"/>
              <a:t>yr</a:t>
            </a:r>
            <a:r>
              <a:rPr lang="en-GB" dirty="0"/>
              <a:t> un </a:t>
            </a:r>
            <a:r>
              <a:rPr lang="en-GB" dirty="0" err="1"/>
              <a:t>modd</a:t>
            </a:r>
            <a:r>
              <a:rPr lang="en-GB" dirty="0"/>
              <a:t>…</a:t>
            </a:r>
          </a:p>
          <a:p>
            <a:r>
              <a:rPr lang="en-GB" dirty="0"/>
              <a:t>Felly </a:t>
            </a:r>
            <a:r>
              <a:rPr lang="en-GB" dirty="0" err="1"/>
              <a:t>hefyd</a:t>
            </a:r>
            <a:r>
              <a:rPr lang="en-GB" dirty="0"/>
              <a:t>…</a:t>
            </a:r>
          </a:p>
          <a:p>
            <a:r>
              <a:rPr lang="en-GB" dirty="0" err="1"/>
              <a:t>Yn</a:t>
            </a:r>
            <a:r>
              <a:rPr lang="en-GB" dirty="0"/>
              <a:t> </a:t>
            </a:r>
            <a:r>
              <a:rPr lang="en-GB" dirty="0" err="1"/>
              <a:t>hafal</a:t>
            </a:r>
            <a:r>
              <a:rPr lang="en-GB" dirty="0"/>
              <a:t> </a:t>
            </a:r>
            <a:r>
              <a:rPr lang="en-GB" dirty="0" err="1"/>
              <a:t>i</a:t>
            </a:r>
            <a:r>
              <a:rPr lang="en-GB" dirty="0"/>
              <a:t> …</a:t>
            </a:r>
          </a:p>
          <a:p>
            <a:r>
              <a:rPr lang="en-GB" dirty="0" err="1"/>
              <a:t>Fel</a:t>
            </a:r>
            <a:r>
              <a:rPr lang="en-GB" dirty="0"/>
              <a:t> </a:t>
            </a:r>
            <a:r>
              <a:rPr lang="en-GB" dirty="0" err="1"/>
              <a:t>gyda</a:t>
            </a:r>
            <a:r>
              <a:rPr lang="en-GB" dirty="0"/>
              <a:t>…</a:t>
            </a:r>
          </a:p>
          <a:p>
            <a:r>
              <a:rPr lang="en-GB" dirty="0" err="1"/>
              <a:t>Ymhellach</a:t>
            </a:r>
            <a:r>
              <a:rPr lang="en-GB" dirty="0"/>
              <a:t>…</a:t>
            </a:r>
          </a:p>
          <a:p>
            <a:r>
              <a:rPr lang="en-GB" dirty="0" err="1"/>
              <a:t>Cymharir</a:t>
            </a:r>
            <a:r>
              <a:rPr lang="en-GB" dirty="0"/>
              <a:t> </a:t>
            </a:r>
            <a:r>
              <a:rPr lang="en-GB" dirty="0" err="1"/>
              <a:t>hyn</a:t>
            </a:r>
            <a:r>
              <a:rPr lang="en-GB" dirty="0"/>
              <a:t> â…</a:t>
            </a:r>
          </a:p>
          <a:p>
            <a:r>
              <a:rPr lang="en-GB" dirty="0" err="1"/>
              <a:t>Ar</a:t>
            </a:r>
            <a:r>
              <a:rPr lang="en-GB" dirty="0"/>
              <a:t> ben </a:t>
            </a:r>
            <a:r>
              <a:rPr lang="en-GB" dirty="0" err="1"/>
              <a:t>hynny</a:t>
            </a:r>
            <a:r>
              <a:rPr lang="en-GB" dirty="0"/>
              <a:t>…</a:t>
            </a:r>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lstStyle/>
          <a:p>
            <a:r>
              <a:rPr lang="en-GB" dirty="0"/>
              <a:t>Compared with</a:t>
            </a:r>
          </a:p>
          <a:p>
            <a:r>
              <a:rPr lang="en-GB" dirty="0"/>
              <a:t>…in comparison with</a:t>
            </a:r>
          </a:p>
          <a:p>
            <a:r>
              <a:rPr lang="en-GB" dirty="0"/>
              <a:t>Similarly</a:t>
            </a:r>
          </a:p>
          <a:p>
            <a:r>
              <a:rPr lang="en-GB" dirty="0"/>
              <a:t>In the same way</a:t>
            </a:r>
          </a:p>
          <a:p>
            <a:r>
              <a:rPr lang="en-GB" dirty="0"/>
              <a:t>Likewise</a:t>
            </a:r>
          </a:p>
          <a:p>
            <a:r>
              <a:rPr lang="en-GB" dirty="0"/>
              <a:t>Equally</a:t>
            </a:r>
          </a:p>
          <a:p>
            <a:r>
              <a:rPr lang="en-GB" dirty="0"/>
              <a:t>As with</a:t>
            </a:r>
          </a:p>
          <a:p>
            <a:r>
              <a:rPr lang="en-GB" dirty="0"/>
              <a:t>…are similar in that…</a:t>
            </a:r>
          </a:p>
          <a:p>
            <a:r>
              <a:rPr lang="en-GB" dirty="0"/>
              <a:t>Just as</a:t>
            </a:r>
          </a:p>
          <a:p>
            <a:r>
              <a:rPr lang="en-GB" dirty="0"/>
              <a:t>Moreover</a:t>
            </a:r>
          </a:p>
          <a:p>
            <a:endParaRPr lang="en-GB" dirty="0"/>
          </a:p>
        </p:txBody>
      </p:sp>
      <p:pic>
        <p:nvPicPr>
          <p:cNvPr id="4099" name="Picture 3" descr="C:\Users\TERRY\AppData\Local\Microsoft\Windows\INetCache\IE\C75X736V\balanza[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1"/>
            <a:ext cx="1812032" cy="1484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09314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Cyferbynnu</a:t>
            </a:r>
            <a:r>
              <a:rPr lang="en-GB" dirty="0">
                <a:solidFill>
                  <a:schemeClr val="accent1"/>
                </a:solidFill>
              </a:rPr>
              <a:t/>
            </a:r>
            <a:br>
              <a:rPr lang="en-GB" dirty="0">
                <a:solidFill>
                  <a:schemeClr val="accent1"/>
                </a:solidFill>
              </a:rPr>
            </a:br>
            <a:r>
              <a:rPr lang="en-GB" dirty="0"/>
              <a:t>Contrasting </a:t>
            </a:r>
          </a:p>
        </p:txBody>
      </p:sp>
      <p:sp>
        <p:nvSpPr>
          <p:cNvPr id="3" name="Content Placeholder 2"/>
          <p:cNvSpPr>
            <a:spLocks noGrp="1"/>
          </p:cNvSpPr>
          <p:nvPr>
            <p:ph sz="quarter" idx="1"/>
          </p:nvPr>
        </p:nvSpPr>
        <p:spPr>
          <a:xfrm>
            <a:off x="457200" y="1600199"/>
            <a:ext cx="3657600" cy="3003481"/>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dirty="0" err="1"/>
              <a:t>Fodd</a:t>
            </a:r>
            <a:r>
              <a:rPr lang="en-GB" dirty="0"/>
              <a:t> </a:t>
            </a:r>
            <a:r>
              <a:rPr lang="en-GB" dirty="0" err="1"/>
              <a:t>bynnag</a:t>
            </a:r>
            <a:r>
              <a:rPr lang="en-GB" dirty="0"/>
              <a:t>…</a:t>
            </a:r>
          </a:p>
          <a:p>
            <a:r>
              <a:rPr lang="en-GB" dirty="0" err="1"/>
              <a:t>Serch</a:t>
            </a:r>
            <a:r>
              <a:rPr lang="en-GB" dirty="0"/>
              <a:t> </a:t>
            </a:r>
            <a:r>
              <a:rPr lang="en-GB" dirty="0" err="1"/>
              <a:t>hynny</a:t>
            </a:r>
            <a:r>
              <a:rPr lang="en-GB" dirty="0"/>
              <a:t>…</a:t>
            </a:r>
          </a:p>
          <a:p>
            <a:r>
              <a:rPr lang="en-GB" dirty="0" err="1"/>
              <a:t>Er</a:t>
            </a:r>
            <a:r>
              <a:rPr lang="en-GB" dirty="0"/>
              <a:t> </a:t>
            </a:r>
            <a:r>
              <a:rPr lang="en-GB" dirty="0" err="1"/>
              <a:t>hyn</a:t>
            </a:r>
            <a:r>
              <a:rPr lang="en-GB" dirty="0"/>
              <a:t>…</a:t>
            </a:r>
          </a:p>
          <a:p>
            <a:r>
              <a:rPr lang="en-GB" dirty="0" err="1"/>
              <a:t>Yn</a:t>
            </a:r>
            <a:r>
              <a:rPr lang="en-GB" dirty="0"/>
              <a:t> </a:t>
            </a:r>
            <a:r>
              <a:rPr lang="en-GB" dirty="0" err="1"/>
              <a:t>lle</a:t>
            </a:r>
            <a:r>
              <a:rPr lang="en-GB" dirty="0"/>
              <a:t>…</a:t>
            </a:r>
          </a:p>
          <a:p>
            <a:r>
              <a:rPr lang="en-GB" dirty="0" err="1"/>
              <a:t>I’r</a:t>
            </a:r>
            <a:r>
              <a:rPr lang="en-GB" dirty="0"/>
              <a:t> </a:t>
            </a:r>
            <a:r>
              <a:rPr lang="en-GB" dirty="0" err="1"/>
              <a:t>gwrthwyneb</a:t>
            </a:r>
            <a:r>
              <a:rPr lang="en-GB" dirty="0"/>
              <a:t>…</a:t>
            </a:r>
          </a:p>
          <a:p>
            <a:r>
              <a:rPr lang="en-GB" dirty="0" err="1"/>
              <a:t>Ar</a:t>
            </a:r>
            <a:r>
              <a:rPr lang="en-GB" dirty="0"/>
              <a:t> y </a:t>
            </a:r>
            <a:r>
              <a:rPr lang="en-GB" dirty="0" err="1"/>
              <a:t>llaw</a:t>
            </a:r>
            <a:r>
              <a:rPr lang="en-GB" dirty="0"/>
              <a:t> </a:t>
            </a:r>
            <a:r>
              <a:rPr lang="en-GB" dirty="0" err="1"/>
              <a:t>arall</a:t>
            </a:r>
            <a:r>
              <a:rPr lang="en-GB" dirty="0"/>
              <a:t>…</a:t>
            </a:r>
          </a:p>
          <a:p>
            <a:r>
              <a:rPr lang="en-GB" dirty="0"/>
              <a:t>Ac </a:t>
            </a:r>
            <a:r>
              <a:rPr lang="en-GB" dirty="0" err="1"/>
              <a:t>eto</a:t>
            </a:r>
            <a:r>
              <a:rPr lang="en-GB" dirty="0"/>
              <a:t>…</a:t>
            </a:r>
          </a:p>
          <a:p>
            <a:r>
              <a:rPr lang="en-GB" dirty="0" err="1"/>
              <a:t>Eto</a:t>
            </a:r>
            <a:r>
              <a:rPr lang="en-GB" dirty="0"/>
              <a:t> </a:t>
            </a:r>
            <a:r>
              <a:rPr lang="en-GB" dirty="0" err="1"/>
              <a:t>i</a:t>
            </a:r>
            <a:r>
              <a:rPr lang="en-GB" dirty="0"/>
              <a:t> </a:t>
            </a:r>
            <a:r>
              <a:rPr lang="en-GB" dirty="0" err="1"/>
              <a:t>gyd</a:t>
            </a:r>
            <a:r>
              <a:rPr lang="en-GB" dirty="0"/>
              <a:t>…</a:t>
            </a:r>
          </a:p>
          <a:p>
            <a:r>
              <a:rPr lang="en-GB" dirty="0" err="1"/>
              <a:t>Fel</a:t>
            </a:r>
            <a:r>
              <a:rPr lang="en-GB" dirty="0"/>
              <a:t> </a:t>
            </a:r>
            <a:r>
              <a:rPr lang="en-GB" dirty="0" err="1"/>
              <a:t>arall</a:t>
            </a:r>
            <a:r>
              <a:rPr lang="en-GB" dirty="0"/>
              <a:t>…</a:t>
            </a:r>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GB" dirty="0"/>
              <a:t>However</a:t>
            </a:r>
          </a:p>
          <a:p>
            <a:r>
              <a:rPr lang="en-GB" dirty="0"/>
              <a:t>On the other hand</a:t>
            </a:r>
          </a:p>
          <a:p>
            <a:r>
              <a:rPr lang="en-GB" dirty="0"/>
              <a:t>…although...</a:t>
            </a:r>
          </a:p>
          <a:p>
            <a:r>
              <a:rPr lang="en-GB" dirty="0"/>
              <a:t>Despite this</a:t>
            </a:r>
          </a:p>
          <a:p>
            <a:r>
              <a:rPr lang="en-GB" dirty="0"/>
              <a:t>On the contrary</a:t>
            </a:r>
          </a:p>
          <a:p>
            <a:r>
              <a:rPr lang="en-GB" dirty="0"/>
              <a:t>Instead</a:t>
            </a:r>
          </a:p>
          <a:p>
            <a:r>
              <a:rPr lang="en-GB" dirty="0"/>
              <a:t>As for</a:t>
            </a:r>
          </a:p>
          <a:p>
            <a:r>
              <a:rPr lang="en-GB" dirty="0"/>
              <a:t>…whereas…</a:t>
            </a:r>
          </a:p>
          <a:p>
            <a:r>
              <a:rPr lang="en-GB" dirty="0"/>
              <a:t>…while…</a:t>
            </a:r>
          </a:p>
          <a:p>
            <a:r>
              <a:rPr lang="en-GB" dirty="0"/>
              <a:t>Then again</a:t>
            </a:r>
          </a:p>
          <a:p>
            <a:r>
              <a:rPr lang="en-GB" dirty="0"/>
              <a:t>Conversely</a:t>
            </a:r>
          </a:p>
          <a:p>
            <a:r>
              <a:rPr lang="en-GB" dirty="0"/>
              <a:t>Alternatively</a:t>
            </a:r>
          </a:p>
          <a:p>
            <a:r>
              <a:rPr lang="en-GB" dirty="0"/>
              <a:t>Then again</a:t>
            </a:r>
          </a:p>
          <a:p>
            <a:r>
              <a:rPr lang="en-GB" dirty="0"/>
              <a:t>Yet the other</a:t>
            </a:r>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4603681"/>
            <a:ext cx="3426768" cy="1640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56194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961" y="1124744"/>
            <a:ext cx="5466184" cy="546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ounded Rectangle 8"/>
          <p:cNvSpPr/>
          <p:nvPr/>
        </p:nvSpPr>
        <p:spPr>
          <a:xfrm rot="18317365">
            <a:off x="1048748" y="3439520"/>
            <a:ext cx="2896401" cy="1170790"/>
          </a:xfrm>
          <a:prstGeom prst="roundRect">
            <a:avLst>
              <a:gd name="adj" fmla="val 9332"/>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rot="18493490">
            <a:off x="947367" y="3504895"/>
            <a:ext cx="3099162" cy="1138773"/>
          </a:xfrm>
          <a:prstGeom prst="rect">
            <a:avLst/>
          </a:prstGeom>
          <a:noFill/>
        </p:spPr>
        <p:txBody>
          <a:bodyPr wrap="square" lIns="91440" tIns="45720" rIns="91440" bIns="45720">
            <a:spAutoFit/>
          </a:bodyPr>
          <a:lstStyle/>
          <a:p>
            <a:pPr algn="ctr"/>
            <a:r>
              <a:rPr lang="en-US" sz="3400" b="1" cap="all" spc="0" dirty="0">
                <a:ln w="9000" cmpd="sng">
                  <a:solidFill>
                    <a:schemeClr val="accent4">
                      <a:shade val="50000"/>
                      <a:satMod val="120000"/>
                    </a:schemeClr>
                  </a:solidFill>
                  <a:prstDash val="solid"/>
                </a:ln>
                <a:solidFill>
                  <a:srgbClr val="7030A0"/>
                </a:solidFill>
                <a:effectLst>
                  <a:reflection blurRad="12700" stA="28000" endPos="45000" dist="1000" dir="5400000" sy="-100000" algn="bl" rotWithShape="0"/>
                </a:effectLst>
                <a:latin typeface="Comic Sans MS" panose="030F0702030302020204" pitchFamily="66" charset="0"/>
              </a:rPr>
              <a:t>TRAETHAWD</a:t>
            </a:r>
          </a:p>
          <a:p>
            <a:pPr algn="ctr"/>
            <a:r>
              <a:rPr lang="en-US" sz="3400" b="1" cap="all" spc="0" dirty="0">
                <a:ln w="9000" cmpd="sng">
                  <a:solidFill>
                    <a:schemeClr val="accent4">
                      <a:shade val="50000"/>
                      <a:satMod val="120000"/>
                    </a:schemeClr>
                  </a:solidFill>
                  <a:prstDash val="solid"/>
                </a:ln>
                <a:solidFill>
                  <a:srgbClr val="7030A0"/>
                </a:solidFill>
                <a:effectLst>
                  <a:reflection blurRad="12700" stA="28000" endPos="45000" dist="1000" dir="5400000" sy="-100000" algn="bl" rotWithShape="0"/>
                </a:effectLst>
                <a:latin typeface="Comic Sans MS" panose="030F0702030302020204" pitchFamily="66" charset="0"/>
              </a:rPr>
              <a:t>Essay </a:t>
            </a:r>
          </a:p>
        </p:txBody>
      </p:sp>
      <p:sp>
        <p:nvSpPr>
          <p:cNvPr id="10" name="Cloud Callout 9"/>
          <p:cNvSpPr/>
          <p:nvPr/>
        </p:nvSpPr>
        <p:spPr>
          <a:xfrm>
            <a:off x="4932040" y="764704"/>
            <a:ext cx="3312368" cy="2448272"/>
          </a:xfrm>
          <a:prstGeom prst="cloudCallout">
            <a:avLst>
              <a:gd name="adj1" fmla="val -22107"/>
              <a:gd name="adj2" fmla="val 107319"/>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err="1"/>
              <a:t>Sut</a:t>
            </a:r>
            <a:r>
              <a:rPr lang="en-GB" dirty="0"/>
              <a:t> </a:t>
            </a:r>
            <a:r>
              <a:rPr lang="en-GB" dirty="0" err="1"/>
              <a:t>ydych</a:t>
            </a:r>
            <a:r>
              <a:rPr lang="en-GB" dirty="0"/>
              <a:t> </a:t>
            </a:r>
            <a:r>
              <a:rPr lang="en-GB" dirty="0" err="1"/>
              <a:t>chi’n</a:t>
            </a:r>
            <a:r>
              <a:rPr lang="en-GB" dirty="0"/>
              <a:t> </a:t>
            </a:r>
            <a:r>
              <a:rPr lang="en-GB" dirty="0" err="1"/>
              <a:t>cynllunio</a:t>
            </a:r>
            <a:r>
              <a:rPr lang="en-GB" dirty="0"/>
              <a:t> un chi?</a:t>
            </a:r>
          </a:p>
          <a:p>
            <a:pPr algn="ctr"/>
            <a:endParaRPr lang="en-GB" dirty="0"/>
          </a:p>
          <a:p>
            <a:pPr algn="ctr"/>
            <a:r>
              <a:rPr lang="en-GB" dirty="0"/>
              <a:t>How do you plan yours? </a:t>
            </a:r>
          </a:p>
        </p:txBody>
      </p:sp>
      <p:pic>
        <p:nvPicPr>
          <p:cNvPr id="6" name="Picture 2"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16216" y="4869160"/>
            <a:ext cx="1603042" cy="1603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06477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Paratoi</a:t>
            </a:r>
            <a:r>
              <a:rPr lang="en-GB" dirty="0">
                <a:solidFill>
                  <a:schemeClr val="accent1"/>
                </a:solidFill>
              </a:rPr>
              <a:t> </a:t>
            </a:r>
            <a:r>
              <a:rPr lang="en-GB" dirty="0" err="1">
                <a:solidFill>
                  <a:schemeClr val="accent1"/>
                </a:solidFill>
              </a:rPr>
              <a:t>aseiniad</a:t>
            </a:r>
            <a:r>
              <a:rPr lang="en-GB" dirty="0">
                <a:solidFill>
                  <a:schemeClr val="accent1"/>
                </a:solidFill>
              </a:rPr>
              <a:t> </a:t>
            </a:r>
            <a:r>
              <a:rPr lang="en-GB" dirty="0" err="1">
                <a:solidFill>
                  <a:schemeClr val="accent1"/>
                </a:solidFill>
              </a:rPr>
              <a:t>ysgrifenedig</a:t>
            </a:r>
            <a:r>
              <a:rPr lang="en-GB" dirty="0">
                <a:solidFill>
                  <a:schemeClr val="accent1"/>
                </a:solidFill>
              </a:rPr>
              <a:t/>
            </a:r>
            <a:br>
              <a:rPr lang="en-GB" dirty="0">
                <a:solidFill>
                  <a:schemeClr val="accent1"/>
                </a:solidFill>
              </a:rPr>
            </a:br>
            <a:r>
              <a:rPr lang="en-GB" dirty="0"/>
              <a:t>Planning a written assignment</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cy-GB" altLang="en-US" sz="2800" dirty="0">
                <a:latin typeface="Arial" panose="020B0604020202020204" pitchFamily="34" charset="0"/>
                <a:cs typeface="Arial" panose="020B0604020202020204" pitchFamily="34" charset="0"/>
              </a:rPr>
              <a:t>Dadansoddi’r Dasg</a:t>
            </a:r>
          </a:p>
          <a:p>
            <a:endParaRPr lang="cy-GB" altLang="en-US" sz="2800" dirty="0">
              <a:latin typeface="Arial" panose="020B0604020202020204" pitchFamily="34" charset="0"/>
              <a:cs typeface="Arial" panose="020B0604020202020204" pitchFamily="34" charset="0"/>
            </a:endParaRPr>
          </a:p>
          <a:p>
            <a:r>
              <a:rPr lang="cy-GB" altLang="en-US" sz="2800" dirty="0">
                <a:latin typeface="Arial" panose="020B0604020202020204" pitchFamily="34" charset="0"/>
                <a:cs typeface="Arial" panose="020B0604020202020204" pitchFamily="34" charset="0"/>
              </a:rPr>
              <a:t>Paratoi Cynllun</a:t>
            </a:r>
          </a:p>
          <a:p>
            <a:endParaRPr lang="cy-GB" altLang="en-US" sz="2800" dirty="0">
              <a:latin typeface="Arial" panose="020B0604020202020204" pitchFamily="34" charset="0"/>
              <a:cs typeface="Arial" panose="020B0604020202020204" pitchFamily="34" charset="0"/>
            </a:endParaRPr>
          </a:p>
          <a:p>
            <a:r>
              <a:rPr lang="cy-GB" altLang="en-US" sz="2800" dirty="0">
                <a:latin typeface="Arial" panose="020B0604020202020204" pitchFamily="34" charset="0"/>
                <a:cs typeface="Arial" panose="020B0604020202020204" pitchFamily="34" charset="0"/>
              </a:rPr>
              <a:t>Casglu gwybodaeth berthnasol</a:t>
            </a:r>
          </a:p>
          <a:p>
            <a:endParaRPr lang="cy-GB" altLang="en-US" sz="2800" dirty="0">
              <a:latin typeface="Arial" panose="020B0604020202020204" pitchFamily="34" charset="0"/>
              <a:cs typeface="Arial" panose="020B0604020202020204" pitchFamily="34" charset="0"/>
            </a:endParaRPr>
          </a:p>
          <a:p>
            <a:r>
              <a:rPr lang="cy-GB" altLang="en-US" sz="2800" dirty="0">
                <a:latin typeface="Arial" panose="020B0604020202020204" pitchFamily="34" charset="0"/>
                <a:cs typeface="Arial" panose="020B0604020202020204" pitchFamily="34" charset="0"/>
              </a:rPr>
              <a:t>Ysgrifennu lan</a:t>
            </a:r>
          </a:p>
          <a:p>
            <a:endParaRPr lang="cy-GB" altLang="en-US" sz="2800" dirty="0">
              <a:latin typeface="Arial" panose="020B0604020202020204" pitchFamily="34" charset="0"/>
              <a:cs typeface="Arial" panose="020B0604020202020204" pitchFamily="34" charset="0"/>
            </a:endParaRPr>
          </a:p>
          <a:p>
            <a:r>
              <a:rPr lang="cy-GB" altLang="en-US" sz="2800" dirty="0">
                <a:latin typeface="Arial" panose="020B0604020202020204" pitchFamily="34" charset="0"/>
                <a:cs typeface="Arial" panose="020B0604020202020204" pitchFamily="34" charset="0"/>
              </a:rPr>
              <a:t>Gwirio’ch ysgrifennu</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altLang="en-US" sz="2800" i="1" dirty="0">
                <a:latin typeface="Arial" panose="020B0604020202020204" pitchFamily="34" charset="0"/>
                <a:cs typeface="Arial" panose="020B0604020202020204" pitchFamily="34" charset="0"/>
              </a:rPr>
              <a:t>Analysing the Task</a:t>
            </a:r>
          </a:p>
          <a:p>
            <a:endParaRPr lang="en-GB" altLang="en-US" sz="2800" i="1" dirty="0">
              <a:latin typeface="Arial" panose="020B0604020202020204" pitchFamily="34" charset="0"/>
              <a:cs typeface="Arial" panose="020B0604020202020204" pitchFamily="34" charset="0"/>
            </a:endParaRPr>
          </a:p>
          <a:p>
            <a:r>
              <a:rPr lang="en-GB" altLang="en-US" sz="2800" i="1" dirty="0">
                <a:latin typeface="Arial" panose="020B0604020202020204" pitchFamily="34" charset="0"/>
                <a:cs typeface="Arial" panose="020B0604020202020204" pitchFamily="34" charset="0"/>
              </a:rPr>
              <a:t>Preparing a Plan</a:t>
            </a:r>
          </a:p>
          <a:p>
            <a:endParaRPr lang="en-GB" altLang="en-US" sz="2800" i="1" dirty="0">
              <a:latin typeface="Arial" panose="020B0604020202020204" pitchFamily="34" charset="0"/>
              <a:cs typeface="Arial" panose="020B0604020202020204" pitchFamily="34" charset="0"/>
            </a:endParaRPr>
          </a:p>
          <a:p>
            <a:r>
              <a:rPr lang="en-GB" altLang="en-US" sz="2800" i="1" dirty="0">
                <a:latin typeface="Arial" panose="020B0604020202020204" pitchFamily="34" charset="0"/>
                <a:cs typeface="Arial" panose="020B0604020202020204" pitchFamily="34" charset="0"/>
              </a:rPr>
              <a:t>Collecting relevant information</a:t>
            </a:r>
          </a:p>
          <a:p>
            <a:endParaRPr lang="en-GB" altLang="en-US" sz="2800" i="1" dirty="0">
              <a:latin typeface="Arial" panose="020B0604020202020204" pitchFamily="34" charset="0"/>
              <a:cs typeface="Arial" panose="020B0604020202020204" pitchFamily="34" charset="0"/>
            </a:endParaRPr>
          </a:p>
          <a:p>
            <a:r>
              <a:rPr lang="en-GB" altLang="en-US" sz="2800" i="1" dirty="0">
                <a:latin typeface="Arial" panose="020B0604020202020204" pitchFamily="34" charset="0"/>
                <a:cs typeface="Arial" panose="020B0604020202020204" pitchFamily="34" charset="0"/>
              </a:rPr>
              <a:t>Writing up</a:t>
            </a:r>
          </a:p>
          <a:p>
            <a:endParaRPr lang="en-GB" altLang="en-US" sz="2800" i="1" dirty="0">
              <a:latin typeface="Arial" panose="020B0604020202020204" pitchFamily="34" charset="0"/>
              <a:cs typeface="Arial" panose="020B0604020202020204" pitchFamily="34" charset="0"/>
            </a:endParaRPr>
          </a:p>
          <a:p>
            <a:r>
              <a:rPr lang="en-GB" altLang="en-US" sz="2800" i="1" dirty="0">
                <a:latin typeface="Arial" panose="020B0604020202020204" pitchFamily="34" charset="0"/>
                <a:cs typeface="Arial" panose="020B0604020202020204" pitchFamily="34" charset="0"/>
              </a:rPr>
              <a:t>Checking your writing</a:t>
            </a:r>
          </a:p>
          <a:p>
            <a:endParaRPr lang="en-GB" dirty="0"/>
          </a:p>
        </p:txBody>
      </p:sp>
    </p:spTree>
    <p:extLst>
      <p:ext uri="{BB962C8B-B14F-4D97-AF65-F5344CB8AC3E}">
        <p14:creationId xmlns:p14="http://schemas.microsoft.com/office/powerpoint/2010/main" val="23332971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7467600" cy="1143000"/>
          </a:xfrm>
        </p:spPr>
        <p:txBody>
          <a:bodyPr>
            <a:noAutofit/>
          </a:bodyPr>
          <a:lstStyle/>
          <a:p>
            <a:pPr algn="ctr"/>
            <a:r>
              <a:rPr lang="cy-GB" sz="4000" dirty="0">
                <a:solidFill>
                  <a:schemeClr val="accent1"/>
                </a:solidFill>
              </a:rPr>
              <a:t>Dadansoddi’r Dasg</a:t>
            </a:r>
            <a:br>
              <a:rPr lang="cy-GB" sz="4000" dirty="0">
                <a:solidFill>
                  <a:schemeClr val="accent1"/>
                </a:solidFill>
              </a:rPr>
            </a:br>
            <a:r>
              <a:rPr lang="cy-GB" sz="4000" i="1" dirty="0" err="1"/>
              <a:t>Analysing</a:t>
            </a:r>
            <a:r>
              <a:rPr lang="cy-GB" sz="4000" i="1" dirty="0"/>
              <a:t> the </a:t>
            </a:r>
            <a:r>
              <a:rPr lang="cy-GB" sz="4000" i="1" dirty="0" err="1"/>
              <a:t>Task</a:t>
            </a:r>
            <a:endParaRPr lang="en-GB" sz="1800"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cy-GB" altLang="en-US" sz="2800" dirty="0">
                <a:latin typeface="Arial" panose="020B0604020202020204" pitchFamily="34" charset="0"/>
                <a:cs typeface="Arial" panose="020B0604020202020204" pitchFamily="34" charset="0"/>
              </a:rPr>
              <a:t>Beth yw’r cwestiwn?</a:t>
            </a:r>
          </a:p>
          <a:p>
            <a:r>
              <a:rPr lang="cy-GB" altLang="en-US" sz="2800" dirty="0">
                <a:latin typeface="Arial" panose="020B0604020202020204" pitchFamily="34" charset="0"/>
                <a:cs typeface="Arial" panose="020B0604020202020204" pitchFamily="34" charset="0"/>
              </a:rPr>
              <a:t>Disgrifiad hir</a:t>
            </a:r>
          </a:p>
          <a:p>
            <a:r>
              <a:rPr lang="cy-GB" altLang="en-US" sz="2800" dirty="0">
                <a:latin typeface="Arial" panose="020B0604020202020204" pitchFamily="34" charset="0"/>
                <a:cs typeface="Arial" panose="020B0604020202020204" pitchFamily="34" charset="0"/>
              </a:rPr>
              <a:t>Y cam cyntaf yw lleoli’r cwestiwn ei hun</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altLang="en-US" sz="2800" i="1" dirty="0">
                <a:latin typeface="Arial" panose="020B0604020202020204" pitchFamily="34" charset="0"/>
                <a:cs typeface="Arial" panose="020B0604020202020204" pitchFamily="34" charset="0"/>
              </a:rPr>
              <a:t>What is the question?</a:t>
            </a:r>
          </a:p>
          <a:p>
            <a:r>
              <a:rPr lang="en-GB" altLang="en-US" sz="2800" i="1" dirty="0">
                <a:latin typeface="Arial" panose="020B0604020202020204" pitchFamily="34" charset="0"/>
                <a:cs typeface="Arial" panose="020B0604020202020204" pitchFamily="34" charset="0"/>
              </a:rPr>
              <a:t>Long description</a:t>
            </a:r>
          </a:p>
          <a:p>
            <a:r>
              <a:rPr lang="en-GB" altLang="en-US" sz="2800" i="1" dirty="0">
                <a:latin typeface="Arial" panose="020B0604020202020204" pitchFamily="34" charset="0"/>
                <a:cs typeface="Arial" panose="020B0604020202020204" pitchFamily="34" charset="0"/>
              </a:rPr>
              <a:t>First step is to locate the question itself</a:t>
            </a:r>
          </a:p>
          <a:p>
            <a:endParaRPr lang="en-GB" dirty="0"/>
          </a:p>
        </p:txBody>
      </p:sp>
      <p:pic>
        <p:nvPicPr>
          <p:cNvPr id="2050" name="Picture 2" descr="C:\Users\l.roberts\AppData\Local\Microsoft\Windows\Temporary Internet Files\Content.IE5\N7NKQ001\MP90031559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4741720"/>
            <a:ext cx="2671914" cy="19059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37338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Dadansoddi’r</a:t>
            </a:r>
            <a:r>
              <a:rPr lang="en-GB" dirty="0">
                <a:solidFill>
                  <a:schemeClr val="accent1"/>
                </a:solidFill>
              </a:rPr>
              <a:t> </a:t>
            </a:r>
            <a:r>
              <a:rPr lang="en-GB" dirty="0" err="1">
                <a:solidFill>
                  <a:schemeClr val="accent1"/>
                </a:solidFill>
              </a:rPr>
              <a:t>Dasg</a:t>
            </a:r>
            <a:r>
              <a:rPr lang="en-GB" dirty="0">
                <a:solidFill>
                  <a:schemeClr val="accent1"/>
                </a:solidFill>
              </a:rPr>
              <a:t/>
            </a:r>
            <a:br>
              <a:rPr lang="en-GB" dirty="0">
                <a:solidFill>
                  <a:schemeClr val="accent1"/>
                </a:solidFill>
              </a:rPr>
            </a:br>
            <a:r>
              <a:rPr lang="en-GB" dirty="0"/>
              <a:t>Analysing the Task</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cy-GB" altLang="en-US" sz="2800" dirty="0">
                <a:latin typeface="Arial" panose="020B0604020202020204" pitchFamily="34" charset="0"/>
                <a:cs typeface="Arial" panose="020B0604020202020204" pitchFamily="34" charset="0"/>
              </a:rPr>
              <a:t>Lleoli’r </a:t>
            </a:r>
            <a:r>
              <a:rPr lang="cy-GB" altLang="en-US" sz="2800" b="1" dirty="0">
                <a:solidFill>
                  <a:srgbClr val="FF0000"/>
                </a:solidFill>
                <a:latin typeface="Arial" panose="020B0604020202020204" pitchFamily="34" charset="0"/>
                <a:cs typeface="Arial" panose="020B0604020202020204" pitchFamily="34" charset="0"/>
              </a:rPr>
              <a:t>Pwnc</a:t>
            </a:r>
            <a:r>
              <a:rPr lang="cy-GB" altLang="en-US" sz="2800" b="1" dirty="0">
                <a:latin typeface="Arial" panose="020B0604020202020204" pitchFamily="34" charset="0"/>
                <a:cs typeface="Arial" panose="020B0604020202020204" pitchFamily="34" charset="0"/>
              </a:rPr>
              <a:t> </a:t>
            </a:r>
            <a:r>
              <a:rPr lang="cy-GB" altLang="en-US" sz="2800" dirty="0">
                <a:latin typeface="Arial" panose="020B0604020202020204" pitchFamily="34" charset="0"/>
                <a:cs typeface="Arial" panose="020B0604020202020204" pitchFamily="34" charset="0"/>
              </a:rPr>
              <a:t>a wedyn y </a:t>
            </a:r>
            <a:r>
              <a:rPr lang="cy-GB" altLang="en-US" sz="2800" b="1" dirty="0">
                <a:solidFill>
                  <a:srgbClr val="00FF00"/>
                </a:solidFill>
                <a:latin typeface="Arial" panose="020B0604020202020204" pitchFamily="34" charset="0"/>
                <a:cs typeface="Arial" panose="020B0604020202020204" pitchFamily="34" charset="0"/>
              </a:rPr>
              <a:t>Pwrpas</a:t>
            </a:r>
            <a:r>
              <a:rPr lang="cy-GB" altLang="en-US" sz="2800" b="1" i="1" dirty="0">
                <a:solidFill>
                  <a:srgbClr val="00FF00"/>
                </a:solidFill>
                <a:latin typeface="Arial" panose="020B0604020202020204" pitchFamily="34" charset="0"/>
                <a:cs typeface="Arial" panose="020B0604020202020204" pitchFamily="34" charset="0"/>
              </a:rPr>
              <a:t> </a:t>
            </a:r>
          </a:p>
          <a:p>
            <a:r>
              <a:rPr lang="cy-GB" altLang="en-US" sz="2800" b="1" dirty="0">
                <a:solidFill>
                  <a:srgbClr val="FF0000"/>
                </a:solidFill>
                <a:latin typeface="Arial" panose="020B0604020202020204" pitchFamily="34" charset="0"/>
                <a:cs typeface="Arial" panose="020B0604020202020204" pitchFamily="34" charset="0"/>
              </a:rPr>
              <a:t>Pwnc</a:t>
            </a:r>
            <a:r>
              <a:rPr lang="cy-GB" altLang="en-US" sz="2800" dirty="0">
                <a:solidFill>
                  <a:srgbClr val="FF0000"/>
                </a:solidFill>
                <a:latin typeface="Arial" panose="020B0604020202020204" pitchFamily="34" charset="0"/>
                <a:cs typeface="Arial" panose="020B0604020202020204" pitchFamily="34" charset="0"/>
              </a:rPr>
              <a:t> </a:t>
            </a:r>
            <a:r>
              <a:rPr lang="cy-GB" altLang="en-US" sz="2800" dirty="0">
                <a:latin typeface="Arial" panose="020B0604020202020204" pitchFamily="34" charset="0"/>
                <a:cs typeface="Arial" panose="020B0604020202020204" pitchFamily="34" charset="0"/>
              </a:rPr>
              <a:t>– am beth mae’r cwestiwn yn sôn</a:t>
            </a:r>
          </a:p>
          <a:p>
            <a:r>
              <a:rPr lang="cy-GB" altLang="en-US" sz="2800" b="1" dirty="0">
                <a:solidFill>
                  <a:srgbClr val="00FF00"/>
                </a:solidFill>
                <a:latin typeface="Arial" panose="020B0604020202020204" pitchFamily="34" charset="0"/>
                <a:cs typeface="Arial" panose="020B0604020202020204" pitchFamily="34" charset="0"/>
              </a:rPr>
              <a:t>P</a:t>
            </a:r>
            <a:r>
              <a:rPr lang="cy-GB" altLang="en-US" sz="2800" b="1" i="1" dirty="0">
                <a:solidFill>
                  <a:srgbClr val="00FF00"/>
                </a:solidFill>
                <a:latin typeface="Arial" panose="020B0604020202020204" pitchFamily="34" charset="0"/>
                <a:cs typeface="Arial" panose="020B0604020202020204" pitchFamily="34" charset="0"/>
              </a:rPr>
              <a:t>wrpas</a:t>
            </a:r>
            <a:r>
              <a:rPr lang="cy-GB" altLang="en-US" sz="2800" dirty="0">
                <a:latin typeface="Arial" panose="020B0604020202020204" pitchFamily="34" charset="0"/>
                <a:cs typeface="Arial" panose="020B0604020202020204" pitchFamily="34" charset="0"/>
              </a:rPr>
              <a:t> – y wybodaeth mae angen i chi roi am y pwnc</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altLang="en-US" sz="2800" i="1" dirty="0">
                <a:latin typeface="Arial" panose="020B0604020202020204" pitchFamily="34" charset="0"/>
                <a:cs typeface="Arial" panose="020B0604020202020204" pitchFamily="34" charset="0"/>
              </a:rPr>
              <a:t>Locate the </a:t>
            </a:r>
            <a:r>
              <a:rPr lang="en-GB" altLang="en-US" sz="2800" b="1" i="1" dirty="0">
                <a:solidFill>
                  <a:srgbClr val="FF0000"/>
                </a:solidFill>
                <a:latin typeface="Arial" panose="020B0604020202020204" pitchFamily="34" charset="0"/>
                <a:cs typeface="Arial" panose="020B0604020202020204" pitchFamily="34" charset="0"/>
              </a:rPr>
              <a:t>Topic</a:t>
            </a:r>
            <a:r>
              <a:rPr lang="en-GB" altLang="en-US" sz="2800" b="1" i="1" dirty="0">
                <a:latin typeface="Arial" panose="020B0604020202020204" pitchFamily="34" charset="0"/>
                <a:cs typeface="Arial" panose="020B0604020202020204" pitchFamily="34" charset="0"/>
              </a:rPr>
              <a:t> </a:t>
            </a:r>
            <a:r>
              <a:rPr lang="en-GB" altLang="en-US" sz="2800" i="1" dirty="0">
                <a:latin typeface="Arial" panose="020B0604020202020204" pitchFamily="34" charset="0"/>
                <a:cs typeface="Arial" panose="020B0604020202020204" pitchFamily="34" charset="0"/>
              </a:rPr>
              <a:t>and then the </a:t>
            </a:r>
            <a:r>
              <a:rPr lang="en-GB" altLang="en-US" sz="2800" b="1" i="1" dirty="0">
                <a:solidFill>
                  <a:srgbClr val="00FF00"/>
                </a:solidFill>
                <a:latin typeface="Arial" panose="020B0604020202020204" pitchFamily="34" charset="0"/>
                <a:cs typeface="Arial" panose="020B0604020202020204" pitchFamily="34" charset="0"/>
              </a:rPr>
              <a:t>Purpose</a:t>
            </a:r>
            <a:r>
              <a:rPr lang="en-GB" altLang="en-US" sz="2800" b="1" i="1" dirty="0">
                <a:latin typeface="Arial" panose="020B0604020202020204" pitchFamily="34" charset="0"/>
                <a:cs typeface="Arial" panose="020B0604020202020204" pitchFamily="34" charset="0"/>
              </a:rPr>
              <a:t> </a:t>
            </a:r>
          </a:p>
          <a:p>
            <a:r>
              <a:rPr lang="en-GB" altLang="en-US" sz="2800" b="1" i="1" dirty="0">
                <a:solidFill>
                  <a:srgbClr val="FF0000"/>
                </a:solidFill>
                <a:latin typeface="Arial" panose="020B0604020202020204" pitchFamily="34" charset="0"/>
                <a:cs typeface="Arial" panose="020B0604020202020204" pitchFamily="34" charset="0"/>
              </a:rPr>
              <a:t>Topic</a:t>
            </a:r>
            <a:r>
              <a:rPr lang="en-GB" altLang="en-US" sz="2800" i="1" dirty="0">
                <a:latin typeface="Arial" panose="020B0604020202020204" pitchFamily="34" charset="0"/>
                <a:cs typeface="Arial" panose="020B0604020202020204" pitchFamily="34" charset="0"/>
              </a:rPr>
              <a:t> - what the question is about</a:t>
            </a:r>
          </a:p>
          <a:p>
            <a:r>
              <a:rPr lang="en-GB" altLang="en-US" sz="2800" b="1" i="1" dirty="0">
                <a:solidFill>
                  <a:srgbClr val="00FF00"/>
                </a:solidFill>
                <a:latin typeface="Arial" panose="020B0604020202020204" pitchFamily="34" charset="0"/>
                <a:cs typeface="Arial" panose="020B0604020202020204" pitchFamily="34" charset="0"/>
              </a:rPr>
              <a:t>Purpose</a:t>
            </a:r>
            <a:r>
              <a:rPr lang="en-GB" altLang="en-US" sz="2800" i="1" dirty="0">
                <a:latin typeface="Arial" panose="020B0604020202020204" pitchFamily="34" charset="0"/>
                <a:cs typeface="Arial" panose="020B0604020202020204" pitchFamily="34" charset="0"/>
              </a:rPr>
              <a:t> - the information you need to give about the topic</a:t>
            </a:r>
          </a:p>
          <a:p>
            <a:endParaRPr lang="en-GB" dirty="0"/>
          </a:p>
        </p:txBody>
      </p:sp>
    </p:spTree>
    <p:extLst>
      <p:ext uri="{BB962C8B-B14F-4D97-AF65-F5344CB8AC3E}">
        <p14:creationId xmlns:p14="http://schemas.microsoft.com/office/powerpoint/2010/main" val="25141263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a:bodyPr>
          <a:lstStyle/>
          <a:p>
            <a:pPr marL="566928" indent="-457200">
              <a:buFont typeface="Courier New" panose="02070309020205020404" pitchFamily="49" charset="0"/>
              <a:buChar char="o"/>
              <a:defRPr/>
            </a:pPr>
            <a:r>
              <a:rPr lang="cy-GB" sz="2800" dirty="0">
                <a:latin typeface="Arial" panose="020B0604020202020204" pitchFamily="34" charset="0"/>
                <a:cs typeface="Arial" panose="020B0604020202020204" pitchFamily="34" charset="0"/>
              </a:rPr>
              <a:t>Ar ôl adnabod y pwnc, y cam nesaf yw adnabod y pwrpas.</a:t>
            </a:r>
          </a:p>
          <a:p>
            <a:pPr marL="566928" indent="-457200">
              <a:buFont typeface="Courier New" panose="02070309020205020404" pitchFamily="49" charset="0"/>
              <a:buChar char="o"/>
              <a:defRPr/>
            </a:pPr>
            <a:endParaRPr lang="cy-GB" sz="2800" dirty="0">
              <a:latin typeface="Arial" panose="020B0604020202020204" pitchFamily="34" charset="0"/>
              <a:cs typeface="Arial" panose="020B0604020202020204" pitchFamily="34" charset="0"/>
            </a:endParaRPr>
          </a:p>
          <a:p>
            <a:pPr marL="566928" indent="-457200">
              <a:buFont typeface="Courier New" panose="02070309020205020404" pitchFamily="49" charset="0"/>
              <a:buChar char="o"/>
              <a:defRPr/>
            </a:pPr>
            <a:r>
              <a:rPr lang="cy-GB" sz="2800" dirty="0">
                <a:latin typeface="Arial" panose="020B0604020202020204" pitchFamily="34" charset="0"/>
                <a:cs typeface="Arial" panose="020B0604020202020204" pitchFamily="34" charset="0"/>
              </a:rPr>
              <a:t>Gallwch wneud hyn drwy ofyn y cwestiwn canlynol:</a:t>
            </a:r>
          </a:p>
          <a:p>
            <a:pPr marL="818388" lvl="1" indent="-342900">
              <a:buFont typeface="Courier New" panose="02070309020205020404" pitchFamily="49" charset="0"/>
              <a:buChar char="o"/>
              <a:defRPr/>
            </a:pPr>
            <a:r>
              <a:rPr lang="cy-GB" sz="2500" dirty="0">
                <a:latin typeface="Arial" panose="020B0604020202020204" pitchFamily="34" charset="0"/>
                <a:cs typeface="Arial" panose="020B0604020202020204" pitchFamily="34" charset="0"/>
              </a:rPr>
              <a:t>Beth mae’r cwestiwn hwn yn gofyn imi ei wneud?</a:t>
            </a:r>
          </a:p>
          <a:p>
            <a:pPr>
              <a:buFont typeface="Courier New" panose="02070309020205020404" pitchFamily="49" charset="0"/>
              <a:buChar char="o"/>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a:bodyPr>
          <a:lstStyle/>
          <a:p>
            <a:pPr marL="566928" indent="-457200">
              <a:buFont typeface="Courier New" panose="02070309020205020404" pitchFamily="49" charset="0"/>
              <a:buChar char="o"/>
              <a:defRPr/>
            </a:pPr>
            <a:r>
              <a:rPr lang="en-GB" sz="2800" i="1" dirty="0">
                <a:latin typeface="Arial" panose="020B0604020202020204" pitchFamily="34" charset="0"/>
                <a:cs typeface="Arial" panose="020B0604020202020204" pitchFamily="34" charset="0"/>
              </a:rPr>
              <a:t>After identifying the topic the next stage is to identify the purpose.</a:t>
            </a:r>
          </a:p>
          <a:p>
            <a:pPr marL="365760" indent="-256032">
              <a:buFont typeface="Wingdings 3"/>
              <a:buChar char=""/>
              <a:defRPr/>
            </a:pPr>
            <a:endParaRPr lang="en-GB" sz="2800" i="1" dirty="0">
              <a:latin typeface="Arial" panose="020B0604020202020204" pitchFamily="34" charset="0"/>
              <a:cs typeface="Arial" panose="020B0604020202020204" pitchFamily="34" charset="0"/>
            </a:endParaRPr>
          </a:p>
          <a:p>
            <a:pPr marL="566928" indent="-457200">
              <a:buFont typeface="Courier New" panose="02070309020205020404" pitchFamily="49" charset="0"/>
              <a:buChar char="o"/>
              <a:defRPr/>
            </a:pPr>
            <a:r>
              <a:rPr lang="en-GB" sz="2800" i="1" dirty="0">
                <a:latin typeface="Arial" panose="020B0604020202020204" pitchFamily="34" charset="0"/>
                <a:cs typeface="Arial" panose="020B0604020202020204" pitchFamily="34" charset="0"/>
              </a:rPr>
              <a:t>You can do this by asking the following question:</a:t>
            </a:r>
          </a:p>
          <a:p>
            <a:pPr marL="818388" lvl="1" indent="-342900">
              <a:buFont typeface="Courier New" panose="02070309020205020404" pitchFamily="49" charset="0"/>
              <a:buChar char="o"/>
              <a:defRPr/>
            </a:pPr>
            <a:r>
              <a:rPr lang="en-GB" sz="2500" i="1" dirty="0">
                <a:latin typeface="Arial" panose="020B0604020202020204" pitchFamily="34" charset="0"/>
                <a:cs typeface="Arial" panose="020B0604020202020204" pitchFamily="34" charset="0"/>
              </a:rPr>
              <a:t>What does this question require me to do?</a:t>
            </a:r>
          </a:p>
          <a:p>
            <a:endParaRPr lang="en-GB" dirty="0"/>
          </a:p>
        </p:txBody>
      </p:sp>
      <p:pic>
        <p:nvPicPr>
          <p:cNvPr id="5122" name="Picture 2" descr="C:\Users\TERRY\AppData\Local\Microsoft\Windows\INetCache\IE\IQSXOLVE\Questionmark[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74330" y="122703"/>
            <a:ext cx="1584176" cy="1354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27334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err="1">
                <a:solidFill>
                  <a:schemeClr val="accent1"/>
                </a:solidFill>
              </a:rPr>
              <a:t>Enghraifft</a:t>
            </a:r>
            <a:r>
              <a:rPr lang="en-GB" sz="3600" dirty="0">
                <a:solidFill>
                  <a:schemeClr val="accent1"/>
                </a:solidFill>
              </a:rPr>
              <a:t> o </a:t>
            </a:r>
            <a:r>
              <a:rPr lang="en-GB" sz="3600" dirty="0" err="1">
                <a:solidFill>
                  <a:schemeClr val="accent1"/>
                </a:solidFill>
              </a:rPr>
              <a:t>gwestiynau</a:t>
            </a:r>
            <a:r>
              <a:rPr lang="en-GB" sz="3600" dirty="0">
                <a:solidFill>
                  <a:schemeClr val="accent1"/>
                </a:solidFill>
              </a:rPr>
              <a:t> Semester 1</a:t>
            </a:r>
            <a:br>
              <a:rPr lang="en-GB" sz="3600" dirty="0">
                <a:solidFill>
                  <a:schemeClr val="accent1"/>
                </a:solidFill>
              </a:rPr>
            </a:br>
            <a:r>
              <a:rPr lang="en-GB" sz="3600" dirty="0">
                <a:solidFill>
                  <a:srgbClr val="5B6973"/>
                </a:solidFill>
              </a:rPr>
              <a:t>Example of Semester 1 questions</a:t>
            </a:r>
            <a:endParaRPr lang="cy-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buNone/>
            </a:pPr>
            <a:r>
              <a:rPr lang="en-GB" sz="2800" dirty="0" err="1"/>
              <a:t>Amlinellwch</a:t>
            </a:r>
            <a:r>
              <a:rPr lang="en-GB" sz="2800" dirty="0"/>
              <a:t> </a:t>
            </a:r>
            <a:r>
              <a:rPr lang="en-GB" sz="2800" dirty="0" err="1"/>
              <a:t>ddatblygiad</a:t>
            </a:r>
            <a:r>
              <a:rPr lang="en-GB" sz="2800" dirty="0"/>
              <a:t> </a:t>
            </a:r>
            <a:r>
              <a:rPr lang="en-GB" sz="2800" dirty="0" err="1"/>
              <a:t>addysg</a:t>
            </a:r>
            <a:r>
              <a:rPr lang="en-GB" sz="2800" dirty="0"/>
              <a:t> </a:t>
            </a:r>
            <a:r>
              <a:rPr lang="en-GB" sz="2800" dirty="0" err="1"/>
              <a:t>yng</a:t>
            </a:r>
            <a:r>
              <a:rPr lang="en-GB" sz="2800" dirty="0"/>
              <a:t> </a:t>
            </a:r>
            <a:r>
              <a:rPr lang="en-GB" sz="2800" dirty="0" err="1"/>
              <a:t>Nghymru</a:t>
            </a:r>
            <a:r>
              <a:rPr lang="en-GB" sz="2800" dirty="0"/>
              <a:t> </a:t>
            </a:r>
            <a:r>
              <a:rPr lang="en-GB" sz="2800" dirty="0" err="1"/>
              <a:t>ers</a:t>
            </a:r>
            <a:r>
              <a:rPr lang="en-GB" sz="2800" dirty="0"/>
              <a:t> 1840. </a:t>
            </a:r>
            <a:r>
              <a:rPr lang="en-GB" sz="2800" dirty="0" err="1"/>
              <a:t>Dewiswch</a:t>
            </a:r>
            <a:r>
              <a:rPr lang="en-GB" sz="2800" dirty="0"/>
              <a:t> un </a:t>
            </a:r>
            <a:r>
              <a:rPr lang="en-GB" sz="2800" dirty="0" err="1"/>
              <a:t>polisi</a:t>
            </a:r>
            <a:r>
              <a:rPr lang="en-GB" sz="2800" dirty="0"/>
              <a:t> </a:t>
            </a:r>
            <a:r>
              <a:rPr lang="en-GB" sz="2800" dirty="0" err="1"/>
              <a:t>neu</a:t>
            </a:r>
            <a:r>
              <a:rPr lang="en-GB" sz="2800" dirty="0"/>
              <a:t> </a:t>
            </a:r>
            <a:r>
              <a:rPr lang="en-GB" sz="2800" dirty="0" err="1"/>
              <a:t>newid</a:t>
            </a:r>
            <a:r>
              <a:rPr lang="en-GB" sz="2800" dirty="0"/>
              <a:t> a </a:t>
            </a:r>
            <a:r>
              <a:rPr lang="en-GB" sz="2800" dirty="0" err="1"/>
              <a:t>thrafodwch</a:t>
            </a:r>
            <a:r>
              <a:rPr lang="en-GB" sz="2800" dirty="0"/>
              <a:t> </a:t>
            </a:r>
            <a:r>
              <a:rPr lang="en-GB" sz="2800" dirty="0" err="1"/>
              <a:t>ei</a:t>
            </a:r>
            <a:r>
              <a:rPr lang="en-GB" sz="2800" dirty="0"/>
              <a:t> </a:t>
            </a:r>
            <a:r>
              <a:rPr lang="en-GB" sz="2800" dirty="0" err="1"/>
              <a:t>effaith</a:t>
            </a:r>
            <a:r>
              <a:rPr lang="en-GB" sz="2800" dirty="0"/>
              <a:t> </a:t>
            </a:r>
            <a:r>
              <a:rPr lang="en-GB" sz="2800" dirty="0" err="1"/>
              <a:t>ar</a:t>
            </a:r>
            <a:r>
              <a:rPr lang="en-GB" sz="2800" dirty="0"/>
              <a:t> </a:t>
            </a:r>
            <a:r>
              <a:rPr lang="en-GB" sz="2800" dirty="0" err="1"/>
              <a:t>gymdeithas</a:t>
            </a:r>
            <a:r>
              <a:rPr lang="en-GB" sz="2800" dirty="0"/>
              <a:t> ac </a:t>
            </a:r>
            <a:r>
              <a:rPr lang="en-GB" sz="2800" dirty="0" err="1"/>
              <a:t>addysg</a:t>
            </a:r>
            <a:r>
              <a:rPr lang="en-GB" sz="2800" dirty="0"/>
              <a:t> </a:t>
            </a:r>
            <a:r>
              <a:rPr lang="en-GB" sz="2800" dirty="0" err="1"/>
              <a:t>yng</a:t>
            </a:r>
            <a:r>
              <a:rPr lang="en-GB" sz="2800" dirty="0"/>
              <a:t> </a:t>
            </a:r>
            <a:r>
              <a:rPr lang="en-GB" sz="2800" dirty="0" err="1"/>
              <a:t>Nghymru</a:t>
            </a:r>
            <a:r>
              <a:rPr lang="en-GB" sz="2800" dirty="0"/>
              <a:t>.</a:t>
            </a:r>
          </a:p>
          <a:p>
            <a:endParaRPr lang="cy-GB" sz="2800" dirty="0"/>
          </a:p>
          <a:p>
            <a:pPr marL="0" marR="0">
              <a:spcBef>
                <a:spcPts val="0"/>
              </a:spcBef>
              <a:spcAft>
                <a:spcPts val="0"/>
              </a:spcAft>
            </a:pPr>
            <a:r>
              <a:rPr lang="en-GB" sz="2800" b="1" dirty="0" err="1">
                <a:solidFill>
                  <a:srgbClr val="FF0000"/>
                </a:solidFill>
                <a:latin typeface="Arial" panose="020B0604020202020204" pitchFamily="34" charset="0"/>
                <a:cs typeface="Arial" panose="020B0604020202020204" pitchFamily="34" charset="0"/>
              </a:rPr>
              <a:t>Pwnc</a:t>
            </a:r>
            <a:r>
              <a:rPr lang="en-GB" sz="2800" b="1" dirty="0">
                <a:solidFill>
                  <a:srgbClr val="FF0000"/>
                </a:solidFill>
                <a:latin typeface="Arial" panose="020B0604020202020204" pitchFamily="34" charset="0"/>
                <a:cs typeface="Arial" panose="020B0604020202020204" pitchFamily="34" charset="0"/>
              </a:rPr>
              <a:t>?</a:t>
            </a:r>
          </a:p>
          <a:p>
            <a:r>
              <a:rPr lang="en-GB" sz="2800" b="1" dirty="0" err="1">
                <a:solidFill>
                  <a:srgbClr val="00FF00"/>
                </a:solidFill>
                <a:latin typeface="Arial" panose="020B0604020202020204" pitchFamily="34" charset="0"/>
                <a:cs typeface="Arial" panose="020B0604020202020204" pitchFamily="34" charset="0"/>
              </a:rPr>
              <a:t>Pwrpas</a:t>
            </a:r>
            <a:r>
              <a:rPr lang="en-GB" sz="2800" b="1" dirty="0">
                <a:solidFill>
                  <a:srgbClr val="00FF00"/>
                </a:solidFill>
                <a:latin typeface="Arial" panose="020B0604020202020204" pitchFamily="34" charset="0"/>
                <a:cs typeface="Arial" panose="020B0604020202020204" pitchFamily="34" charset="0"/>
              </a:rPr>
              <a:t>?</a:t>
            </a:r>
            <a:endParaRPr lang="cy-GB" sz="2800" b="1" dirty="0">
              <a:solidFill>
                <a:srgbClr val="00FF00"/>
              </a:solidFill>
              <a:latin typeface="Arial" panose="020B0604020202020204" pitchFamily="34" charset="0"/>
              <a:cs typeface="Arial" panose="020B0604020202020204" pitchFamily="34" charset="0"/>
            </a:endParaRPr>
          </a:p>
          <a:p>
            <a:endParaRPr lang="cy-GB" sz="2800" dirty="0"/>
          </a:p>
          <a:p>
            <a:pPr marL="0" marR="0">
              <a:spcBef>
                <a:spcPts val="0"/>
              </a:spcBef>
              <a:spcAft>
                <a:spcPts val="0"/>
              </a:spcAft>
            </a:pPr>
            <a:endParaRPr lang="cy-GB" sz="2800" dirty="0">
              <a:solidFill>
                <a:srgbClr val="000000"/>
              </a:solidFill>
              <a:latin typeface="Times New Roman"/>
              <a:ea typeface="Times New Roman"/>
            </a:endParaRPr>
          </a:p>
          <a:p>
            <a:endParaRPr lang="cy-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lnSpcReduction="10000"/>
          </a:bodyPr>
          <a:lstStyle/>
          <a:p>
            <a:pPr marL="0" indent="0">
              <a:buNone/>
            </a:pPr>
            <a:r>
              <a:rPr lang="en-GB" sz="2800" dirty="0"/>
              <a:t>Outline the development of education in Wales since 1840. Choose a key policy or reform and discuss its impact on Welsh society and education.</a:t>
            </a:r>
          </a:p>
          <a:p>
            <a:r>
              <a:rPr lang="en-GB" sz="2800" b="1" dirty="0">
                <a:solidFill>
                  <a:srgbClr val="FF0000"/>
                </a:solidFill>
                <a:latin typeface="Arial" panose="020B0604020202020204" pitchFamily="34" charset="0"/>
                <a:cs typeface="Arial" panose="020B0604020202020204" pitchFamily="34" charset="0"/>
              </a:rPr>
              <a:t>Topic?</a:t>
            </a:r>
          </a:p>
          <a:p>
            <a:r>
              <a:rPr lang="en-GB" sz="2800" b="1" dirty="0">
                <a:solidFill>
                  <a:srgbClr val="00FF00"/>
                </a:solidFill>
                <a:latin typeface="Arial" panose="020B0604020202020204" pitchFamily="34" charset="0"/>
                <a:cs typeface="Arial" panose="020B0604020202020204" pitchFamily="34" charset="0"/>
              </a:rPr>
              <a:t>Purpose?</a:t>
            </a:r>
            <a:endParaRPr lang="cy-GB" sz="2800" b="1" dirty="0">
              <a:solidFill>
                <a:srgbClr val="00FF00"/>
              </a:solidFill>
              <a:latin typeface="Arial" panose="020B0604020202020204" pitchFamily="34" charset="0"/>
              <a:cs typeface="Arial" panose="020B0604020202020204" pitchFamily="34" charset="0"/>
            </a:endParaRPr>
          </a:p>
          <a:p>
            <a:pPr marL="0" marR="0" algn="just" fontAlgn="base" hangingPunct="0">
              <a:spcBef>
                <a:spcPts val="0"/>
              </a:spcBef>
              <a:spcAft>
                <a:spcPts val="0"/>
              </a:spcAft>
            </a:pPr>
            <a:endParaRPr lang="cy-GB" sz="2800" dirty="0">
              <a:latin typeface="Tahoma"/>
              <a:ea typeface="Times New Roman"/>
              <a:cs typeface="Times New Roman"/>
            </a:endParaRPr>
          </a:p>
          <a:p>
            <a:endParaRPr lang="cy-GB" dirty="0"/>
          </a:p>
        </p:txBody>
      </p:sp>
    </p:spTree>
    <p:extLst>
      <p:ext uri="{BB962C8B-B14F-4D97-AF65-F5344CB8AC3E}">
        <p14:creationId xmlns:p14="http://schemas.microsoft.com/office/powerpoint/2010/main" val="15777989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Cyfarwyddiadau</a:t>
            </a:r>
            <a:r>
              <a:rPr lang="en-GB" dirty="0"/>
              <a:t> </a:t>
            </a:r>
            <a:br>
              <a:rPr lang="en-GB" dirty="0"/>
            </a:br>
            <a:r>
              <a:rPr lang="en-GB" dirty="0"/>
              <a:t> Instructions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pPr>
              <a:lnSpc>
                <a:spcPct val="90000"/>
              </a:lnSpc>
            </a:pPr>
            <a:r>
              <a:rPr lang="cy-GB" altLang="en-US" dirty="0">
                <a:latin typeface="Arial" panose="020B0604020202020204" pitchFamily="34" charset="0"/>
                <a:cs typeface="Arial" panose="020B0604020202020204" pitchFamily="34" charset="0"/>
              </a:rPr>
              <a:t>Disgrifiwch</a:t>
            </a:r>
          </a:p>
          <a:p>
            <a:pPr>
              <a:lnSpc>
                <a:spcPct val="90000"/>
              </a:lnSpc>
            </a:pPr>
            <a:r>
              <a:rPr lang="cy-GB" altLang="en-US" dirty="0">
                <a:latin typeface="Arial" panose="020B0604020202020204" pitchFamily="34" charset="0"/>
                <a:cs typeface="Arial" panose="020B0604020202020204" pitchFamily="34" charset="0"/>
              </a:rPr>
              <a:t>Trafodwch</a:t>
            </a:r>
          </a:p>
          <a:p>
            <a:pPr>
              <a:lnSpc>
                <a:spcPct val="90000"/>
              </a:lnSpc>
            </a:pPr>
            <a:r>
              <a:rPr lang="cy-GB" altLang="en-US" dirty="0">
                <a:latin typeface="Arial" panose="020B0604020202020204" pitchFamily="34" charset="0"/>
                <a:cs typeface="Arial" panose="020B0604020202020204" pitchFamily="34" charset="0"/>
              </a:rPr>
              <a:t>Gwerthuswch</a:t>
            </a:r>
          </a:p>
          <a:p>
            <a:pPr>
              <a:lnSpc>
                <a:spcPct val="90000"/>
              </a:lnSpc>
            </a:pPr>
            <a:r>
              <a:rPr lang="cy-GB" altLang="en-US" dirty="0">
                <a:latin typeface="Arial" panose="020B0604020202020204" pitchFamily="34" charset="0"/>
                <a:cs typeface="Arial" panose="020B0604020202020204" pitchFamily="34" charset="0"/>
              </a:rPr>
              <a:t>Dadansoddwch</a:t>
            </a:r>
          </a:p>
          <a:p>
            <a:pPr>
              <a:lnSpc>
                <a:spcPct val="90000"/>
              </a:lnSpc>
            </a:pPr>
            <a:r>
              <a:rPr lang="cy-GB" altLang="en-US" dirty="0">
                <a:latin typeface="Arial" panose="020B0604020202020204" pitchFamily="34" charset="0"/>
                <a:cs typeface="Arial" panose="020B0604020202020204" pitchFamily="34" charset="0"/>
              </a:rPr>
              <a:t>Ystyriwch</a:t>
            </a:r>
          </a:p>
          <a:p>
            <a:pPr>
              <a:lnSpc>
                <a:spcPct val="90000"/>
              </a:lnSpc>
            </a:pPr>
            <a:r>
              <a:rPr lang="cy-GB" altLang="en-US" dirty="0">
                <a:latin typeface="Arial" panose="020B0604020202020204" pitchFamily="34" charset="0"/>
                <a:cs typeface="Arial" panose="020B0604020202020204" pitchFamily="34" charset="0"/>
              </a:rPr>
              <a:t>Gwnewch argymhellion</a:t>
            </a:r>
          </a:p>
          <a:p>
            <a:pPr>
              <a:lnSpc>
                <a:spcPct val="90000"/>
              </a:lnSpc>
            </a:pPr>
            <a:r>
              <a:rPr lang="cy-GB" altLang="en-US" dirty="0">
                <a:latin typeface="Arial" panose="020B0604020202020204" pitchFamily="34" charset="0"/>
                <a:cs typeface="Arial" panose="020B0604020202020204" pitchFamily="34" charset="0"/>
              </a:rPr>
              <a:t>Esboniwch</a:t>
            </a:r>
          </a:p>
          <a:p>
            <a:pPr>
              <a:lnSpc>
                <a:spcPct val="90000"/>
              </a:lnSpc>
            </a:pPr>
            <a:r>
              <a:rPr lang="cy-GB" altLang="en-US" dirty="0">
                <a:latin typeface="Arial" panose="020B0604020202020204" pitchFamily="34" charset="0"/>
                <a:cs typeface="Arial" panose="020B0604020202020204" pitchFamily="34" charset="0"/>
              </a:rPr>
              <a:t>Ysgrifennwch adroddiad</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a:lnSpc>
                <a:spcPct val="90000"/>
              </a:lnSpc>
            </a:pPr>
            <a:r>
              <a:rPr lang="en-GB" altLang="en-US" i="1" dirty="0">
                <a:latin typeface="Arial" panose="020B0604020202020204" pitchFamily="34" charset="0"/>
                <a:cs typeface="Arial" panose="020B0604020202020204" pitchFamily="34" charset="0"/>
              </a:rPr>
              <a:t>Describe</a:t>
            </a:r>
          </a:p>
          <a:p>
            <a:pPr>
              <a:lnSpc>
                <a:spcPct val="90000"/>
              </a:lnSpc>
            </a:pPr>
            <a:r>
              <a:rPr lang="en-GB" altLang="en-US" i="1" dirty="0">
                <a:latin typeface="Arial" panose="020B0604020202020204" pitchFamily="34" charset="0"/>
                <a:cs typeface="Arial" panose="020B0604020202020204" pitchFamily="34" charset="0"/>
              </a:rPr>
              <a:t>Discuss</a:t>
            </a:r>
          </a:p>
          <a:p>
            <a:pPr>
              <a:lnSpc>
                <a:spcPct val="90000"/>
              </a:lnSpc>
            </a:pPr>
            <a:r>
              <a:rPr lang="en-GB" altLang="en-US" i="1" dirty="0">
                <a:latin typeface="Arial" panose="020B0604020202020204" pitchFamily="34" charset="0"/>
                <a:cs typeface="Arial" panose="020B0604020202020204" pitchFamily="34" charset="0"/>
              </a:rPr>
              <a:t>Evaluate</a:t>
            </a:r>
          </a:p>
          <a:p>
            <a:pPr>
              <a:lnSpc>
                <a:spcPct val="90000"/>
              </a:lnSpc>
            </a:pPr>
            <a:r>
              <a:rPr lang="en-GB" altLang="en-US" i="1" dirty="0">
                <a:latin typeface="Arial" panose="020B0604020202020204" pitchFamily="34" charset="0"/>
                <a:cs typeface="Arial" panose="020B0604020202020204" pitchFamily="34" charset="0"/>
              </a:rPr>
              <a:t>Analyse</a:t>
            </a:r>
          </a:p>
          <a:p>
            <a:pPr>
              <a:lnSpc>
                <a:spcPct val="90000"/>
              </a:lnSpc>
            </a:pPr>
            <a:r>
              <a:rPr lang="en-GB" altLang="en-US" i="1" dirty="0">
                <a:latin typeface="Arial" panose="020B0604020202020204" pitchFamily="34" charset="0"/>
                <a:cs typeface="Arial" panose="020B0604020202020204" pitchFamily="34" charset="0"/>
              </a:rPr>
              <a:t>Consider</a:t>
            </a:r>
          </a:p>
          <a:p>
            <a:pPr>
              <a:lnSpc>
                <a:spcPct val="90000"/>
              </a:lnSpc>
            </a:pPr>
            <a:r>
              <a:rPr lang="en-GB" altLang="en-US" i="1" dirty="0">
                <a:latin typeface="Arial" panose="020B0604020202020204" pitchFamily="34" charset="0"/>
                <a:cs typeface="Arial" panose="020B0604020202020204" pitchFamily="34" charset="0"/>
              </a:rPr>
              <a:t>Make recommendations</a:t>
            </a:r>
          </a:p>
          <a:p>
            <a:pPr>
              <a:lnSpc>
                <a:spcPct val="90000"/>
              </a:lnSpc>
            </a:pPr>
            <a:r>
              <a:rPr lang="en-GB" altLang="en-US" i="1" dirty="0">
                <a:latin typeface="Arial" panose="020B0604020202020204" pitchFamily="34" charset="0"/>
                <a:cs typeface="Arial" panose="020B0604020202020204" pitchFamily="34" charset="0"/>
              </a:rPr>
              <a:t>Explain</a:t>
            </a:r>
          </a:p>
          <a:p>
            <a:pPr>
              <a:lnSpc>
                <a:spcPct val="90000"/>
              </a:lnSpc>
            </a:pPr>
            <a:r>
              <a:rPr lang="en-GB" altLang="en-US" i="1" dirty="0">
                <a:latin typeface="Arial" panose="020B0604020202020204" pitchFamily="34" charset="0"/>
                <a:cs typeface="Arial" panose="020B0604020202020204" pitchFamily="34" charset="0"/>
              </a:rPr>
              <a:t>Write a report</a:t>
            </a:r>
          </a:p>
          <a:p>
            <a:endParaRPr lang="en-GB" dirty="0"/>
          </a:p>
        </p:txBody>
      </p:sp>
    </p:spTree>
    <p:extLst>
      <p:ext uri="{BB962C8B-B14F-4D97-AF65-F5344CB8AC3E}">
        <p14:creationId xmlns:p14="http://schemas.microsoft.com/office/powerpoint/2010/main" val="37171074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67544" y="2132856"/>
            <a:ext cx="3657600" cy="4572000"/>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marL="365760" indent="-256032">
              <a:buFont typeface="Wingdings 3"/>
              <a:buChar char=""/>
              <a:defRPr/>
            </a:pPr>
            <a:r>
              <a:rPr lang="cy-GB" sz="2000" dirty="0">
                <a:latin typeface="Arial" panose="020B0604020202020204" pitchFamily="34" charset="0"/>
                <a:cs typeface="Arial" panose="020B0604020202020204" pitchFamily="34" charset="0"/>
              </a:rPr>
              <a:t>Atebwch y cwestiwn a osodwyd drwy ddilyn cyfarwyddiadau’r dasg yn fanwl</a:t>
            </a:r>
          </a:p>
          <a:p>
            <a:pPr marL="621792" lvl="1">
              <a:spcBef>
                <a:spcPts val="324"/>
              </a:spcBef>
              <a:buFont typeface="Verdana"/>
              <a:buChar char="◦"/>
              <a:defRPr/>
            </a:pPr>
            <a:r>
              <a:rPr lang="cy-GB" sz="2000" dirty="0">
                <a:solidFill>
                  <a:srgbClr val="FF0000"/>
                </a:solidFill>
                <a:latin typeface="Arial" panose="020B0604020202020204" pitchFamily="34" charset="0"/>
                <a:cs typeface="Arial" panose="020B0604020202020204" pitchFamily="34" charset="0"/>
              </a:rPr>
              <a:t>ysgrifennwch y lleiafswm geiriau y gofynnir amdano +/- 10% </a:t>
            </a:r>
          </a:p>
          <a:p>
            <a:pPr marL="256032">
              <a:spcBef>
                <a:spcPts val="324"/>
              </a:spcBef>
              <a:buFont typeface="Verdana"/>
              <a:buChar char="◦"/>
              <a:defRPr/>
            </a:pPr>
            <a:r>
              <a:rPr lang="cy-GB" sz="2200" dirty="0">
                <a:latin typeface="Arial" panose="020B0604020202020204" pitchFamily="34" charset="0"/>
                <a:cs typeface="Arial" panose="020B0604020202020204" pitchFamily="34" charset="0"/>
              </a:rPr>
              <a:t>Defnyddiwch y ffynonellau gwybodaeth a ddynodwyd yn y dasg:</a:t>
            </a:r>
          </a:p>
          <a:p>
            <a:pPr marL="621792" lvl="1">
              <a:spcBef>
                <a:spcPts val="324"/>
              </a:spcBef>
              <a:buFont typeface="Verdana"/>
              <a:buChar char="◦"/>
              <a:defRPr/>
            </a:pPr>
            <a:r>
              <a:rPr lang="cy-GB" sz="2000" dirty="0">
                <a:latin typeface="Arial" panose="020B0604020202020204" pitchFamily="34" charset="0"/>
                <a:cs typeface="Arial" panose="020B0604020202020204" pitchFamily="34" charset="0"/>
              </a:rPr>
              <a:t>diagramau neu nodiadau, eich gwybodaeth a’ch profiad eich hun a</a:t>
            </a:r>
            <a:r>
              <a:rPr lang="cy-GB" dirty="0">
                <a:latin typeface="Arial" panose="020B0604020202020204" pitchFamily="34" charset="0"/>
                <a:cs typeface="Arial" panose="020B0604020202020204" pitchFamily="34" charset="0"/>
              </a:rPr>
              <a:t> </a:t>
            </a:r>
            <a:r>
              <a:rPr lang="cy-GB" sz="2000" dirty="0">
                <a:latin typeface="Arial" panose="020B0604020202020204" pitchFamily="34" charset="0"/>
                <a:cs typeface="Arial" panose="020B0604020202020204" pitchFamily="34" charset="0"/>
              </a:rPr>
              <a:t>defnyddio rhestr ddarllen lle bo’n addas</a:t>
            </a:r>
          </a:p>
          <a:p>
            <a:endParaRPr lang="en-GB" dirty="0"/>
          </a:p>
        </p:txBody>
      </p:sp>
      <p:sp>
        <p:nvSpPr>
          <p:cNvPr id="4" name="Content Placeholder 3"/>
          <p:cNvSpPr>
            <a:spLocks noGrp="1"/>
          </p:cNvSpPr>
          <p:nvPr>
            <p:ph sz="half" idx="2"/>
          </p:nvPr>
        </p:nvSpPr>
        <p:spPr>
          <a:xfrm>
            <a:off x="4256180" y="2106637"/>
            <a:ext cx="3657600" cy="4572000"/>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pPr marL="365760" lvl="0" indent="-256032">
              <a:lnSpc>
                <a:spcPct val="90000"/>
              </a:lnSpc>
              <a:spcBef>
                <a:spcPts val="400"/>
              </a:spcBef>
              <a:buClr>
                <a:srgbClr val="2DA2BF"/>
              </a:buClr>
              <a:buSzPct val="68000"/>
              <a:buFont typeface="Wingdings 3"/>
              <a:buChar char=""/>
              <a:defRPr/>
            </a:pPr>
            <a:r>
              <a:rPr lang="en-GB" sz="2400" i="1" dirty="0">
                <a:latin typeface="Arial" panose="020B0604020202020204" pitchFamily="34" charset="0"/>
                <a:cs typeface="Arial" panose="020B0604020202020204" pitchFamily="34" charset="0"/>
              </a:rPr>
              <a:t>Answer the question set by following the task instructions exactly</a:t>
            </a:r>
          </a:p>
          <a:p>
            <a:pPr marL="621792" lvl="1" indent="-228600">
              <a:lnSpc>
                <a:spcPct val="90000"/>
              </a:lnSpc>
              <a:spcBef>
                <a:spcPts val="324"/>
              </a:spcBef>
              <a:buClr>
                <a:srgbClr val="2DA2BF"/>
              </a:buClr>
              <a:buSzTx/>
              <a:buFont typeface="Verdana"/>
              <a:buChar char="◦"/>
              <a:defRPr/>
            </a:pPr>
            <a:r>
              <a:rPr lang="en-GB" i="1" dirty="0">
                <a:solidFill>
                  <a:srgbClr val="FF0000"/>
                </a:solidFill>
                <a:latin typeface="Arial" panose="020B0604020202020204" pitchFamily="34" charset="0"/>
                <a:cs typeface="Arial" panose="020B0604020202020204" pitchFamily="34" charset="0"/>
              </a:rPr>
              <a:t>produce the required minimum number of words +/- 10% (2000 words)</a:t>
            </a:r>
          </a:p>
          <a:p>
            <a:pPr marL="393192" lvl="1" indent="0">
              <a:lnSpc>
                <a:spcPct val="90000"/>
              </a:lnSpc>
              <a:spcBef>
                <a:spcPts val="324"/>
              </a:spcBef>
              <a:buClr>
                <a:srgbClr val="2DA2BF"/>
              </a:buClr>
              <a:buSzTx/>
              <a:buNone/>
              <a:defRPr/>
            </a:pPr>
            <a:endParaRPr lang="en-GB" i="1" dirty="0">
              <a:solidFill>
                <a:srgbClr val="FF0000"/>
              </a:solidFill>
              <a:latin typeface="Arial" panose="020B0604020202020204" pitchFamily="34" charset="0"/>
              <a:cs typeface="Arial" panose="020B0604020202020204" pitchFamily="34" charset="0"/>
            </a:endParaRPr>
          </a:p>
          <a:p>
            <a:pPr marL="365760" lvl="0" indent="-256032">
              <a:lnSpc>
                <a:spcPct val="90000"/>
              </a:lnSpc>
              <a:spcBef>
                <a:spcPts val="400"/>
              </a:spcBef>
              <a:buClr>
                <a:srgbClr val="2DA2BF"/>
              </a:buClr>
              <a:buSzPct val="68000"/>
              <a:buFont typeface="Wingdings 3"/>
              <a:buChar char=""/>
              <a:defRPr/>
            </a:pPr>
            <a:r>
              <a:rPr lang="en-GB" sz="2400" i="1" dirty="0">
                <a:latin typeface="Arial" panose="020B0604020202020204" pitchFamily="34" charset="0"/>
                <a:cs typeface="Arial" panose="020B0604020202020204" pitchFamily="34" charset="0"/>
              </a:rPr>
              <a:t>Use the information sources indicated in the task:</a:t>
            </a:r>
          </a:p>
          <a:p>
            <a:pPr marL="621792" lvl="1" indent="-228600">
              <a:lnSpc>
                <a:spcPct val="90000"/>
              </a:lnSpc>
              <a:spcBef>
                <a:spcPts val="324"/>
              </a:spcBef>
              <a:buClr>
                <a:srgbClr val="2DA2BF"/>
              </a:buClr>
              <a:buSzTx/>
              <a:buFont typeface="Verdana"/>
              <a:buChar char="◦"/>
              <a:defRPr/>
            </a:pPr>
            <a:r>
              <a:rPr lang="en-GB" i="1" dirty="0">
                <a:latin typeface="Arial" panose="020B0604020202020204" pitchFamily="34" charset="0"/>
                <a:cs typeface="Arial" panose="020B0604020202020204" pitchFamily="34" charset="0"/>
              </a:rPr>
              <a:t>diagrams or notes, your own knowledge, experience and use of book list where applicable</a:t>
            </a:r>
          </a:p>
          <a:p>
            <a:endParaRPr lang="en-GB" dirty="0"/>
          </a:p>
        </p:txBody>
      </p:sp>
      <p:pic>
        <p:nvPicPr>
          <p:cNvPr id="6147" name="Picture 3" descr="C:\Users\TERRY\AppData\Local\Microsoft\Windows\INetCache\IE\RCMPPI9Y\writing[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116632"/>
            <a:ext cx="3215431" cy="1872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0339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sz="4000" dirty="0">
                <a:solidFill>
                  <a:schemeClr val="accent1"/>
                </a:solidFill>
              </a:rPr>
              <a:t>Cynllunio Aseiniad</a:t>
            </a:r>
            <a:br>
              <a:rPr lang="cy-GB" sz="4000" dirty="0">
                <a:solidFill>
                  <a:schemeClr val="accent1"/>
                </a:solidFill>
              </a:rPr>
            </a:br>
            <a:r>
              <a:rPr lang="cy-GB" sz="4000" i="1" dirty="0" err="1"/>
              <a:t>Planning</a:t>
            </a:r>
            <a:r>
              <a:rPr lang="cy-GB" sz="4000" i="1" dirty="0"/>
              <a:t> </a:t>
            </a:r>
            <a:r>
              <a:rPr lang="cy-GB" sz="4000" i="1" dirty="0" err="1"/>
              <a:t>an</a:t>
            </a:r>
            <a:r>
              <a:rPr lang="cy-GB" sz="4000" i="1" dirty="0"/>
              <a:t> </a:t>
            </a:r>
            <a:r>
              <a:rPr lang="cy-GB" sz="4000" i="1" dirty="0" err="1"/>
              <a:t>Assignment</a:t>
            </a:r>
            <a:endParaRPr lang="en-GB" sz="1800" dirty="0"/>
          </a:p>
        </p:txBody>
      </p:sp>
      <p:sp>
        <p:nvSpPr>
          <p:cNvPr id="3" name="Content Placeholder 2"/>
          <p:cNvSpPr>
            <a:spLocks noGrp="1"/>
          </p:cNvSpPr>
          <p:nvPr>
            <p:ph sz="half" idx="1"/>
          </p:nvPr>
        </p:nvSpPr>
        <p:spPr>
          <a:xfrm>
            <a:off x="457200" y="1556792"/>
            <a:ext cx="3657600" cy="4615408"/>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a:lnSpc>
                <a:spcPct val="90000"/>
              </a:lnSpc>
            </a:pPr>
            <a:endParaRPr lang="cy-GB" altLang="en-US" sz="2800" dirty="0">
              <a:latin typeface="Arial" panose="020B0604020202020204" pitchFamily="34" charset="0"/>
              <a:cs typeface="Arial" panose="020B0604020202020204" pitchFamily="34" charset="0"/>
            </a:endParaRPr>
          </a:p>
          <a:p>
            <a:pPr>
              <a:lnSpc>
                <a:spcPct val="90000"/>
              </a:lnSpc>
            </a:pPr>
            <a:r>
              <a:rPr lang="cy-GB" altLang="en-US" sz="2800" dirty="0">
                <a:latin typeface="Arial" panose="020B0604020202020204" pitchFamily="34" charset="0"/>
                <a:cs typeface="Arial" panose="020B0604020202020204" pitchFamily="34" charset="0"/>
              </a:rPr>
              <a:t>Ysgrifennwch y </a:t>
            </a:r>
            <a:r>
              <a:rPr lang="cy-GB" altLang="en-US" sz="2800" b="1" dirty="0">
                <a:solidFill>
                  <a:srgbClr val="FF0000"/>
                </a:solidFill>
                <a:latin typeface="Arial" panose="020B0604020202020204" pitchFamily="34" charset="0"/>
                <a:cs typeface="Arial" panose="020B0604020202020204" pitchFamily="34" charset="0"/>
              </a:rPr>
              <a:t>pwnc</a:t>
            </a:r>
            <a:r>
              <a:rPr lang="cy-GB" altLang="en-US" sz="2800" dirty="0">
                <a:latin typeface="Arial" panose="020B0604020202020204" pitchFamily="34" charset="0"/>
                <a:cs typeface="Arial" panose="020B0604020202020204" pitchFamily="34" charset="0"/>
              </a:rPr>
              <a:t> ar frig y cynllun. </a:t>
            </a:r>
          </a:p>
          <a:p>
            <a:pPr>
              <a:lnSpc>
                <a:spcPct val="90000"/>
              </a:lnSpc>
            </a:pPr>
            <a:endParaRPr lang="cy-GB" altLang="en-US" sz="2800" dirty="0">
              <a:latin typeface="Arial" panose="020B0604020202020204" pitchFamily="34" charset="0"/>
              <a:cs typeface="Arial" panose="020B0604020202020204" pitchFamily="34" charset="0"/>
            </a:endParaRPr>
          </a:p>
          <a:p>
            <a:pPr>
              <a:lnSpc>
                <a:spcPct val="90000"/>
              </a:lnSpc>
            </a:pPr>
            <a:r>
              <a:rPr lang="cy-GB" altLang="en-US" sz="2800" dirty="0">
                <a:latin typeface="Arial" panose="020B0604020202020204" pitchFamily="34" charset="0"/>
                <a:cs typeface="Arial" panose="020B0604020202020204" pitchFamily="34" charset="0"/>
              </a:rPr>
              <a:t>Ysgrifennwch y gair </a:t>
            </a:r>
            <a:r>
              <a:rPr lang="cy-GB" altLang="en-US" sz="2800" b="1" dirty="0">
                <a:solidFill>
                  <a:srgbClr val="00B0F0"/>
                </a:solidFill>
                <a:latin typeface="Arial" panose="020B0604020202020204" pitchFamily="34" charset="0"/>
                <a:cs typeface="Arial" panose="020B0604020202020204" pitchFamily="34" charset="0"/>
              </a:rPr>
              <a:t>cyflwyniad</a:t>
            </a:r>
            <a:endParaRPr lang="cy-GB" altLang="en-US" sz="2800" dirty="0">
              <a:solidFill>
                <a:srgbClr val="00B0F0"/>
              </a:solidFill>
              <a:latin typeface="Arial" panose="020B0604020202020204" pitchFamily="34" charset="0"/>
              <a:cs typeface="Arial" panose="020B0604020202020204" pitchFamily="34" charset="0"/>
            </a:endParaRPr>
          </a:p>
          <a:p>
            <a:pPr>
              <a:lnSpc>
                <a:spcPct val="90000"/>
              </a:lnSpc>
            </a:pPr>
            <a:endParaRPr lang="cy-GB" altLang="en-US" sz="2800" dirty="0">
              <a:latin typeface="Arial" panose="020B0604020202020204" pitchFamily="34" charset="0"/>
              <a:cs typeface="Arial" panose="020B0604020202020204" pitchFamily="34" charset="0"/>
            </a:endParaRPr>
          </a:p>
          <a:p>
            <a:pPr>
              <a:lnSpc>
                <a:spcPct val="90000"/>
              </a:lnSpc>
            </a:pPr>
            <a:r>
              <a:rPr lang="cy-GB" altLang="en-US" sz="2800" dirty="0">
                <a:latin typeface="Arial" panose="020B0604020202020204" pitchFamily="34" charset="0"/>
                <a:cs typeface="Arial" panose="020B0604020202020204" pitchFamily="34" charset="0"/>
              </a:rPr>
              <a:t>Defnyddiwch eich dadansoddiad o’r </a:t>
            </a:r>
            <a:r>
              <a:rPr lang="cy-GB" altLang="en-US" sz="2800" b="1" dirty="0">
                <a:solidFill>
                  <a:srgbClr val="00FF00"/>
                </a:solidFill>
                <a:latin typeface="Arial" panose="020B0604020202020204" pitchFamily="34" charset="0"/>
                <a:cs typeface="Arial" panose="020B0604020202020204" pitchFamily="34" charset="0"/>
              </a:rPr>
              <a:t>pwrpas </a:t>
            </a:r>
            <a:r>
              <a:rPr lang="cy-GB" altLang="en-US" sz="2800" dirty="0">
                <a:latin typeface="Arial" panose="020B0604020202020204" pitchFamily="34" charset="0"/>
                <a:cs typeface="Arial" panose="020B0604020202020204" pitchFamily="34" charset="0"/>
              </a:rPr>
              <a:t>i ddarparu’r </a:t>
            </a:r>
            <a:r>
              <a:rPr lang="cy-GB" altLang="en-US" sz="2800" b="1" dirty="0">
                <a:solidFill>
                  <a:srgbClr val="00B0F0"/>
                </a:solidFill>
                <a:latin typeface="Arial" panose="020B0604020202020204" pitchFamily="34" charset="0"/>
                <a:cs typeface="Arial" panose="020B0604020202020204" pitchFamily="34" charset="0"/>
              </a:rPr>
              <a:t>syniadau allweddol</a:t>
            </a:r>
            <a:r>
              <a:rPr lang="cy-GB" altLang="en-US" sz="2800" dirty="0">
                <a:latin typeface="Arial" panose="020B0604020202020204" pitchFamily="34" charset="0"/>
                <a:cs typeface="Arial" panose="020B0604020202020204" pitchFamily="34" charset="0"/>
              </a:rPr>
              <a:t> a fydd yn ffurfio sail eich ateb.</a:t>
            </a:r>
          </a:p>
          <a:p>
            <a:pPr>
              <a:lnSpc>
                <a:spcPct val="90000"/>
              </a:lnSpc>
            </a:pPr>
            <a:endParaRPr lang="cy-GB" altLang="en-US" sz="2800" dirty="0">
              <a:latin typeface="Arial" panose="020B0604020202020204" pitchFamily="34" charset="0"/>
              <a:cs typeface="Arial" panose="020B0604020202020204" pitchFamily="34" charset="0"/>
            </a:endParaRPr>
          </a:p>
          <a:p>
            <a:pPr>
              <a:lnSpc>
                <a:spcPct val="90000"/>
              </a:lnSpc>
            </a:pPr>
            <a:r>
              <a:rPr lang="cy-GB" altLang="en-US" sz="2800" dirty="0">
                <a:latin typeface="Arial" panose="020B0604020202020204" pitchFamily="34" charset="0"/>
                <a:cs typeface="Arial" panose="020B0604020202020204" pitchFamily="34" charset="0"/>
              </a:rPr>
              <a:t>Ysgrifennwch y gair </a:t>
            </a:r>
            <a:r>
              <a:rPr lang="cy-GB" altLang="en-US" sz="2800" b="1" dirty="0">
                <a:solidFill>
                  <a:srgbClr val="00B0F0"/>
                </a:solidFill>
                <a:latin typeface="Arial" panose="020B0604020202020204" pitchFamily="34" charset="0"/>
                <a:cs typeface="Arial" panose="020B0604020202020204" pitchFamily="34" charset="0"/>
              </a:rPr>
              <a:t>diweddglo</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77500" lnSpcReduction="20000"/>
          </a:bodyPr>
          <a:lstStyle/>
          <a:p>
            <a:pPr>
              <a:lnSpc>
                <a:spcPct val="90000"/>
              </a:lnSpc>
            </a:pPr>
            <a:endParaRPr lang="en-GB" altLang="en-US" sz="2800" i="1" dirty="0">
              <a:latin typeface="Arial" panose="020B0604020202020204" pitchFamily="34" charset="0"/>
              <a:cs typeface="Arial" panose="020B0604020202020204" pitchFamily="34" charset="0"/>
            </a:endParaRPr>
          </a:p>
          <a:p>
            <a:pPr>
              <a:lnSpc>
                <a:spcPct val="90000"/>
              </a:lnSpc>
            </a:pPr>
            <a:r>
              <a:rPr lang="en-GB" altLang="en-US" sz="2800" i="1" dirty="0">
                <a:latin typeface="Arial" panose="020B0604020202020204" pitchFamily="34" charset="0"/>
                <a:cs typeface="Arial" panose="020B0604020202020204" pitchFamily="34" charset="0"/>
              </a:rPr>
              <a:t>Write the </a:t>
            </a:r>
            <a:r>
              <a:rPr lang="en-GB" altLang="en-US" sz="2800" b="1" i="1" dirty="0">
                <a:solidFill>
                  <a:srgbClr val="FF0000"/>
                </a:solidFill>
                <a:latin typeface="Arial" panose="020B0604020202020204" pitchFamily="34" charset="0"/>
                <a:cs typeface="Arial" panose="020B0604020202020204" pitchFamily="34" charset="0"/>
              </a:rPr>
              <a:t>topic</a:t>
            </a:r>
            <a:r>
              <a:rPr lang="en-GB" altLang="en-US" sz="2800" i="1" dirty="0">
                <a:solidFill>
                  <a:srgbClr val="FF0000"/>
                </a:solidFill>
                <a:latin typeface="Arial" panose="020B0604020202020204" pitchFamily="34" charset="0"/>
                <a:cs typeface="Arial" panose="020B0604020202020204" pitchFamily="34" charset="0"/>
              </a:rPr>
              <a:t> </a:t>
            </a:r>
            <a:r>
              <a:rPr lang="en-GB" altLang="en-US" sz="2800" i="1" dirty="0">
                <a:latin typeface="Arial" panose="020B0604020202020204" pitchFamily="34" charset="0"/>
                <a:cs typeface="Arial" panose="020B0604020202020204" pitchFamily="34" charset="0"/>
              </a:rPr>
              <a:t>at the head of the plan. </a:t>
            </a:r>
          </a:p>
          <a:p>
            <a:pPr>
              <a:lnSpc>
                <a:spcPct val="90000"/>
              </a:lnSpc>
            </a:pPr>
            <a:endParaRPr lang="en-GB" altLang="en-US" sz="2800" i="1" dirty="0">
              <a:latin typeface="Arial" panose="020B0604020202020204" pitchFamily="34" charset="0"/>
              <a:cs typeface="Arial" panose="020B0604020202020204" pitchFamily="34" charset="0"/>
            </a:endParaRPr>
          </a:p>
          <a:p>
            <a:pPr>
              <a:lnSpc>
                <a:spcPct val="90000"/>
              </a:lnSpc>
            </a:pPr>
            <a:r>
              <a:rPr lang="en-GB" altLang="en-US" sz="2800" i="1" dirty="0">
                <a:latin typeface="Arial" panose="020B0604020202020204" pitchFamily="34" charset="0"/>
                <a:cs typeface="Arial" panose="020B0604020202020204" pitchFamily="34" charset="0"/>
              </a:rPr>
              <a:t>Write the word </a:t>
            </a:r>
            <a:r>
              <a:rPr lang="en-GB" altLang="en-US" sz="2800" b="1" i="1" dirty="0">
                <a:solidFill>
                  <a:srgbClr val="00B0F0"/>
                </a:solidFill>
                <a:latin typeface="Arial" panose="020B0604020202020204" pitchFamily="34" charset="0"/>
                <a:cs typeface="Arial" panose="020B0604020202020204" pitchFamily="34" charset="0"/>
              </a:rPr>
              <a:t>introduction</a:t>
            </a:r>
            <a:r>
              <a:rPr lang="en-GB" altLang="en-US" sz="2800" i="1" dirty="0">
                <a:latin typeface="Arial" panose="020B0604020202020204" pitchFamily="34" charset="0"/>
                <a:cs typeface="Arial" panose="020B0604020202020204" pitchFamily="34" charset="0"/>
              </a:rPr>
              <a:t> </a:t>
            </a:r>
          </a:p>
          <a:p>
            <a:pPr>
              <a:lnSpc>
                <a:spcPct val="90000"/>
              </a:lnSpc>
            </a:pPr>
            <a:endParaRPr lang="en-GB" altLang="en-US" sz="2800" i="1" dirty="0">
              <a:latin typeface="Arial" panose="020B0604020202020204" pitchFamily="34" charset="0"/>
              <a:cs typeface="Arial" panose="020B0604020202020204" pitchFamily="34" charset="0"/>
            </a:endParaRPr>
          </a:p>
          <a:p>
            <a:pPr>
              <a:lnSpc>
                <a:spcPct val="90000"/>
              </a:lnSpc>
            </a:pPr>
            <a:r>
              <a:rPr lang="en-GB" altLang="en-US" sz="2800" i="1" dirty="0">
                <a:latin typeface="Arial" panose="020B0604020202020204" pitchFamily="34" charset="0"/>
                <a:cs typeface="Arial" panose="020B0604020202020204" pitchFamily="34" charset="0"/>
              </a:rPr>
              <a:t>Use your analysis of the </a:t>
            </a:r>
            <a:r>
              <a:rPr lang="en-GB" altLang="en-US" sz="2800" b="1" i="1" dirty="0">
                <a:solidFill>
                  <a:srgbClr val="00FF00"/>
                </a:solidFill>
                <a:latin typeface="Arial" panose="020B0604020202020204" pitchFamily="34" charset="0"/>
                <a:cs typeface="Arial" panose="020B0604020202020204" pitchFamily="34" charset="0"/>
              </a:rPr>
              <a:t>purpose</a:t>
            </a:r>
            <a:r>
              <a:rPr lang="en-GB" altLang="en-US" sz="2800" b="1" i="1" dirty="0">
                <a:latin typeface="Arial" panose="020B0604020202020204" pitchFamily="34" charset="0"/>
                <a:cs typeface="Arial" panose="020B0604020202020204" pitchFamily="34" charset="0"/>
              </a:rPr>
              <a:t> </a:t>
            </a:r>
            <a:r>
              <a:rPr lang="en-GB" altLang="en-US" sz="2800" i="1" dirty="0">
                <a:latin typeface="Arial" panose="020B0604020202020204" pitchFamily="34" charset="0"/>
                <a:cs typeface="Arial" panose="020B0604020202020204" pitchFamily="34" charset="0"/>
              </a:rPr>
              <a:t>to</a:t>
            </a:r>
            <a:r>
              <a:rPr lang="en-GB" altLang="en-US" sz="2800" b="1" i="1" dirty="0">
                <a:latin typeface="Arial" panose="020B0604020202020204" pitchFamily="34" charset="0"/>
                <a:cs typeface="Arial" panose="020B0604020202020204" pitchFamily="34" charset="0"/>
              </a:rPr>
              <a:t> </a:t>
            </a:r>
            <a:r>
              <a:rPr lang="en-GB" altLang="en-US" sz="2800" i="1" dirty="0">
                <a:latin typeface="Arial" panose="020B0604020202020204" pitchFamily="34" charset="0"/>
                <a:cs typeface="Arial" panose="020B0604020202020204" pitchFamily="34" charset="0"/>
              </a:rPr>
              <a:t>provide the </a:t>
            </a:r>
            <a:r>
              <a:rPr lang="en-GB" altLang="en-US" sz="2800" b="1" i="1" dirty="0">
                <a:solidFill>
                  <a:srgbClr val="00B0F0"/>
                </a:solidFill>
                <a:latin typeface="Arial" panose="020B0604020202020204" pitchFamily="34" charset="0"/>
                <a:cs typeface="Arial" panose="020B0604020202020204" pitchFamily="34" charset="0"/>
              </a:rPr>
              <a:t>key ideas</a:t>
            </a:r>
            <a:r>
              <a:rPr lang="en-GB" altLang="en-US" sz="2800" i="1" dirty="0">
                <a:solidFill>
                  <a:srgbClr val="00B0F0"/>
                </a:solidFill>
                <a:latin typeface="Arial" panose="020B0604020202020204" pitchFamily="34" charset="0"/>
                <a:cs typeface="Arial" panose="020B0604020202020204" pitchFamily="34" charset="0"/>
              </a:rPr>
              <a:t> </a:t>
            </a:r>
            <a:r>
              <a:rPr lang="en-GB" altLang="en-US" sz="2800" i="1" dirty="0">
                <a:latin typeface="Arial" panose="020B0604020202020204" pitchFamily="34" charset="0"/>
                <a:cs typeface="Arial" panose="020B0604020202020204" pitchFamily="34" charset="0"/>
              </a:rPr>
              <a:t>that will form the basis of your answer.</a:t>
            </a:r>
          </a:p>
          <a:p>
            <a:pPr>
              <a:lnSpc>
                <a:spcPct val="90000"/>
              </a:lnSpc>
            </a:pPr>
            <a:endParaRPr lang="en-GB" altLang="en-US" sz="2800" i="1" dirty="0">
              <a:latin typeface="Arial" panose="020B0604020202020204" pitchFamily="34" charset="0"/>
              <a:cs typeface="Arial" panose="020B0604020202020204" pitchFamily="34" charset="0"/>
            </a:endParaRPr>
          </a:p>
          <a:p>
            <a:pPr>
              <a:lnSpc>
                <a:spcPct val="90000"/>
              </a:lnSpc>
            </a:pPr>
            <a:r>
              <a:rPr lang="en-GB" altLang="en-US" sz="2800" i="1" dirty="0">
                <a:latin typeface="Arial" panose="020B0604020202020204" pitchFamily="34" charset="0"/>
                <a:cs typeface="Arial" panose="020B0604020202020204" pitchFamily="34" charset="0"/>
              </a:rPr>
              <a:t>Write the word</a:t>
            </a:r>
            <a:r>
              <a:rPr lang="en-GB" altLang="en-US" sz="2800" i="1" dirty="0">
                <a:solidFill>
                  <a:srgbClr val="00B0F0"/>
                </a:solidFill>
                <a:latin typeface="Arial" panose="020B0604020202020204" pitchFamily="34" charset="0"/>
                <a:cs typeface="Arial" panose="020B0604020202020204" pitchFamily="34" charset="0"/>
              </a:rPr>
              <a:t> </a:t>
            </a:r>
            <a:r>
              <a:rPr lang="en-GB" altLang="en-US" sz="2800" b="1" i="1" dirty="0">
                <a:solidFill>
                  <a:srgbClr val="00B0F0"/>
                </a:solidFill>
                <a:latin typeface="Arial" panose="020B0604020202020204" pitchFamily="34" charset="0"/>
                <a:cs typeface="Arial" panose="020B0604020202020204" pitchFamily="34" charset="0"/>
              </a:rPr>
              <a:t>conclusion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55010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4"/>
          <p:cNvSpPr/>
          <p:nvPr/>
        </p:nvSpPr>
        <p:spPr>
          <a:xfrm>
            <a:off x="4289470" y="3212976"/>
            <a:ext cx="3907290" cy="3273366"/>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Outline the key aspects of the student life and experience in the first four weeks of university. </a:t>
            </a:r>
          </a:p>
        </p:txBody>
      </p:sp>
      <p:sp>
        <p:nvSpPr>
          <p:cNvPr id="6" name="Cloud 5"/>
          <p:cNvSpPr/>
          <p:nvPr/>
        </p:nvSpPr>
        <p:spPr>
          <a:xfrm>
            <a:off x="683568" y="1628800"/>
            <a:ext cx="3800716" cy="341463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err="1"/>
              <a:t>Amlinellwch</a:t>
            </a:r>
            <a:r>
              <a:rPr lang="en-GB" sz="2000" dirty="0"/>
              <a:t> </a:t>
            </a:r>
            <a:r>
              <a:rPr lang="en-GB" sz="2000" dirty="0" err="1"/>
              <a:t>yr</a:t>
            </a:r>
            <a:r>
              <a:rPr lang="en-GB" sz="2000" dirty="0"/>
              <a:t> </a:t>
            </a:r>
            <a:r>
              <a:rPr lang="en-GB" sz="2000" dirty="0" err="1"/>
              <a:t>elfennau</a:t>
            </a:r>
            <a:r>
              <a:rPr lang="en-GB" sz="2000" dirty="0"/>
              <a:t> </a:t>
            </a:r>
            <a:r>
              <a:rPr lang="en-GB" sz="2000" dirty="0" err="1"/>
              <a:t>allweddol</a:t>
            </a:r>
            <a:r>
              <a:rPr lang="en-GB" sz="2000" dirty="0"/>
              <a:t> o </a:t>
            </a:r>
            <a:r>
              <a:rPr lang="en-GB" sz="2000" dirty="0" err="1"/>
              <a:t>fywyd</a:t>
            </a:r>
            <a:r>
              <a:rPr lang="en-GB" sz="2000" dirty="0"/>
              <a:t> a </a:t>
            </a:r>
            <a:r>
              <a:rPr lang="en-GB" sz="2000" dirty="0" err="1"/>
              <a:t>phrofiad</a:t>
            </a:r>
            <a:r>
              <a:rPr lang="en-GB" sz="2000" dirty="0"/>
              <a:t> </a:t>
            </a:r>
            <a:r>
              <a:rPr lang="en-GB" sz="2000" dirty="0" err="1"/>
              <a:t>myfyriwr</a:t>
            </a:r>
            <a:r>
              <a:rPr lang="en-GB" sz="2000" dirty="0"/>
              <a:t> </a:t>
            </a:r>
            <a:r>
              <a:rPr lang="en-GB" sz="2000" dirty="0" err="1"/>
              <a:t>yn</a:t>
            </a:r>
            <a:r>
              <a:rPr lang="en-GB" sz="2000" dirty="0"/>
              <a:t> y </a:t>
            </a:r>
            <a:r>
              <a:rPr lang="en-GB" sz="2000" dirty="0" err="1"/>
              <a:t>bedair</a:t>
            </a:r>
            <a:r>
              <a:rPr lang="en-GB" sz="2000" dirty="0"/>
              <a:t> </a:t>
            </a:r>
            <a:r>
              <a:rPr lang="en-GB" sz="2000" dirty="0" err="1"/>
              <a:t>wythnos</a:t>
            </a:r>
            <a:r>
              <a:rPr lang="en-GB" sz="2000" dirty="0"/>
              <a:t> </a:t>
            </a:r>
            <a:r>
              <a:rPr lang="en-GB" sz="2000" dirty="0" err="1"/>
              <a:t>cyntaf</a:t>
            </a:r>
            <a:r>
              <a:rPr lang="en-GB" sz="2000" dirty="0"/>
              <a:t> o </a:t>
            </a:r>
            <a:r>
              <a:rPr lang="en-GB" sz="2000" dirty="0" err="1"/>
              <a:t>brifysgol</a:t>
            </a:r>
            <a:r>
              <a:rPr lang="en-GB" sz="2000" dirty="0"/>
              <a:t>. </a:t>
            </a:r>
          </a:p>
          <a:p>
            <a:pPr algn="ctr"/>
            <a:endParaRPr lang="en-GB" sz="2400" dirty="0"/>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116632"/>
            <a:ext cx="1196752" cy="1196752"/>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p:cNvSpPr>
            <a:spLocks noGrp="1"/>
          </p:cNvSpPr>
          <p:nvPr>
            <p:ph type="title"/>
          </p:nvPr>
        </p:nvSpPr>
        <p:spPr/>
        <p:txBody>
          <a:bodyPr>
            <a:noAutofit/>
          </a:bodyPr>
          <a:lstStyle/>
          <a:p>
            <a:pPr algn="ctr"/>
            <a:r>
              <a:rPr lang="en-GB" sz="3600" dirty="0" err="1">
                <a:solidFill>
                  <a:schemeClr val="accent1"/>
                </a:solidFill>
              </a:rPr>
              <a:t>Ymarfer</a:t>
            </a:r>
            <a:r>
              <a:rPr lang="en-GB" sz="3600" dirty="0">
                <a:solidFill>
                  <a:schemeClr val="accent1"/>
                </a:solidFill>
              </a:rPr>
              <a:t/>
            </a:r>
            <a:br>
              <a:rPr lang="en-GB" sz="3600" dirty="0">
                <a:solidFill>
                  <a:schemeClr val="accent1"/>
                </a:solidFill>
              </a:rPr>
            </a:br>
            <a:r>
              <a:rPr lang="en-GB" sz="3600" dirty="0"/>
              <a:t>Practise </a:t>
            </a:r>
          </a:p>
        </p:txBody>
      </p:sp>
    </p:spTree>
    <p:extLst>
      <p:ext uri="{BB962C8B-B14F-4D97-AF65-F5344CB8AC3E}">
        <p14:creationId xmlns:p14="http://schemas.microsoft.com/office/powerpoint/2010/main" val="30298868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4032" y="197767"/>
            <a:ext cx="7467600" cy="1143000"/>
          </a:xfrm>
        </p:spPr>
        <p:txBody>
          <a:bodyPr>
            <a:normAutofit/>
          </a:bodyPr>
          <a:lstStyle/>
          <a:p>
            <a:pPr algn="ctr"/>
            <a:r>
              <a:rPr lang="en-GB" dirty="0" err="1">
                <a:solidFill>
                  <a:schemeClr val="accent1"/>
                </a:solidFill>
              </a:rPr>
              <a:t>Adeiladu</a:t>
            </a:r>
            <a:r>
              <a:rPr lang="en-GB" dirty="0">
                <a:solidFill>
                  <a:schemeClr val="accent1"/>
                </a:solidFill>
              </a:rPr>
              <a:t> </a:t>
            </a:r>
            <a:r>
              <a:rPr lang="en-GB" dirty="0" err="1">
                <a:solidFill>
                  <a:schemeClr val="accent1"/>
                </a:solidFill>
              </a:rPr>
              <a:t>Dadl</a:t>
            </a:r>
            <a:r>
              <a:rPr lang="en-GB" dirty="0">
                <a:solidFill>
                  <a:schemeClr val="accent1"/>
                </a:solidFill>
              </a:rPr>
              <a:t/>
            </a:r>
            <a:br>
              <a:rPr lang="en-GB" dirty="0">
                <a:solidFill>
                  <a:schemeClr val="accent1"/>
                </a:solidFill>
              </a:rPr>
            </a:br>
            <a:r>
              <a:rPr lang="en-GB" dirty="0"/>
              <a:t>Argument Building</a:t>
            </a:r>
          </a:p>
        </p:txBody>
      </p:sp>
      <p:sp>
        <p:nvSpPr>
          <p:cNvPr id="5" name="Rectangle 4"/>
          <p:cNvSpPr/>
          <p:nvPr/>
        </p:nvSpPr>
        <p:spPr>
          <a:xfrm>
            <a:off x="467544" y="5337760"/>
            <a:ext cx="7416824"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655676" y="2893607"/>
            <a:ext cx="5040560" cy="244827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grpSp>
        <p:nvGrpSpPr>
          <p:cNvPr id="15" name="Group 14"/>
          <p:cNvGrpSpPr/>
          <p:nvPr/>
        </p:nvGrpSpPr>
        <p:grpSpPr>
          <a:xfrm>
            <a:off x="1636106" y="3573797"/>
            <a:ext cx="5060131" cy="1768082"/>
            <a:chOff x="1636106" y="3573797"/>
            <a:chExt cx="5060131" cy="1768082"/>
          </a:xfrm>
        </p:grpSpPr>
        <p:sp>
          <p:nvSpPr>
            <p:cNvPr id="7" name="Rectangle 6"/>
            <p:cNvSpPr/>
            <p:nvPr/>
          </p:nvSpPr>
          <p:spPr>
            <a:xfrm>
              <a:off x="1655676" y="4509120"/>
              <a:ext cx="1548172" cy="83275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8" name="Rectangle 7"/>
            <p:cNvSpPr/>
            <p:nvPr/>
          </p:nvSpPr>
          <p:spPr>
            <a:xfrm>
              <a:off x="3340974" y="4509120"/>
              <a:ext cx="1663073" cy="83275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9" name="Rectangle 8"/>
            <p:cNvSpPr/>
            <p:nvPr/>
          </p:nvSpPr>
          <p:spPr>
            <a:xfrm>
              <a:off x="5148064" y="4505001"/>
              <a:ext cx="1548172" cy="83275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10" name="Rectangle 9"/>
            <p:cNvSpPr/>
            <p:nvPr/>
          </p:nvSpPr>
          <p:spPr>
            <a:xfrm>
              <a:off x="1636106" y="3573797"/>
              <a:ext cx="899635" cy="856775"/>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11" name="Rectangle 10"/>
            <p:cNvSpPr/>
            <p:nvPr/>
          </p:nvSpPr>
          <p:spPr>
            <a:xfrm>
              <a:off x="2648995" y="3584526"/>
              <a:ext cx="1548172" cy="846046"/>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12" name="Rectangle 11"/>
            <p:cNvSpPr/>
            <p:nvPr/>
          </p:nvSpPr>
          <p:spPr>
            <a:xfrm>
              <a:off x="4373978" y="3597813"/>
              <a:ext cx="1548172" cy="83275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13" name="Rectangle 12"/>
            <p:cNvSpPr/>
            <p:nvPr/>
          </p:nvSpPr>
          <p:spPr>
            <a:xfrm>
              <a:off x="6084169" y="3597813"/>
              <a:ext cx="612068" cy="856775"/>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grpSp>
      <p:sp>
        <p:nvSpPr>
          <p:cNvPr id="14" name="Isosceles Triangle 13"/>
          <p:cNvSpPr/>
          <p:nvPr/>
        </p:nvSpPr>
        <p:spPr>
          <a:xfrm>
            <a:off x="755576" y="1340767"/>
            <a:ext cx="6768752" cy="165618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37925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arn(inVertic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barn(inVertical)">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1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dirty="0"/>
              <a:t>Introduction</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pPr lvl="1"/>
            <a:r>
              <a:rPr lang="cy-GB" altLang="en-US" dirty="0">
                <a:latin typeface="Arial" panose="020B0604020202020204" pitchFamily="34" charset="0"/>
                <a:cs typeface="Arial" panose="020B0604020202020204" pitchFamily="34" charset="0"/>
              </a:rPr>
              <a:t> </a:t>
            </a:r>
            <a:r>
              <a:rPr lang="cy-GB" altLang="en-US" dirty="0" smtClean="0">
                <a:latin typeface="Arial" panose="020B0604020202020204" pitchFamily="34" charset="0"/>
                <a:cs typeface="Arial" panose="020B0604020202020204" pitchFamily="34" charset="0"/>
              </a:rPr>
              <a:t>Esboniwch sut mae dehongli’r cwestiwn</a:t>
            </a:r>
            <a:endParaRPr lang="cy-GB" altLang="en-US" dirty="0">
              <a:latin typeface="Arial" panose="020B0604020202020204" pitchFamily="34" charset="0"/>
              <a:cs typeface="Arial" panose="020B0604020202020204" pitchFamily="34" charset="0"/>
            </a:endParaRPr>
          </a:p>
          <a:p>
            <a:pPr lvl="1"/>
            <a:r>
              <a:rPr lang="cy-GB" altLang="en-US" dirty="0" smtClean="0">
                <a:latin typeface="Arial" panose="020B0604020202020204" pitchFamily="34" charset="0"/>
                <a:cs typeface="Arial" panose="020B0604020202020204" pitchFamily="34" charset="0"/>
              </a:rPr>
              <a:t>Sefyllfa </a:t>
            </a:r>
            <a:r>
              <a:rPr lang="cy-GB" altLang="en-US" dirty="0">
                <a:latin typeface="Arial" panose="020B0604020202020204" pitchFamily="34" charset="0"/>
                <a:cs typeface="Arial" panose="020B0604020202020204" pitchFamily="34" charset="0"/>
              </a:rPr>
              <a:t>(gwybodaeth gefndirol)</a:t>
            </a:r>
          </a:p>
          <a:p>
            <a:pPr lvl="1"/>
            <a:r>
              <a:rPr lang="cy-GB" altLang="en-US" dirty="0" smtClean="0">
                <a:latin typeface="Arial" panose="020B0604020202020204" pitchFamily="34" charset="0"/>
                <a:cs typeface="Arial" panose="020B0604020202020204" pitchFamily="34" charset="0"/>
              </a:rPr>
              <a:t>Diffiniad </a:t>
            </a:r>
            <a:r>
              <a:rPr lang="cy-GB" altLang="en-US" dirty="0">
                <a:latin typeface="Arial" panose="020B0604020202020204" pitchFamily="34" charset="0"/>
                <a:cs typeface="Arial" panose="020B0604020202020204" pitchFamily="34" charset="0"/>
              </a:rPr>
              <a:t>o dermau allweddol</a:t>
            </a:r>
          </a:p>
          <a:p>
            <a:pPr lvl="1"/>
            <a:r>
              <a:rPr lang="en-GB" altLang="en-US" dirty="0" smtClean="0">
                <a:latin typeface="Arial" panose="020B0604020202020204" pitchFamily="34" charset="0"/>
                <a:cs typeface="Arial" panose="020B0604020202020204" pitchFamily="34" charset="0"/>
              </a:rPr>
              <a:t>‘</a:t>
            </a:r>
            <a:r>
              <a:rPr lang="en-GB" altLang="en-US" dirty="0">
                <a:latin typeface="Arial" panose="020B0604020202020204" pitchFamily="34" charset="0"/>
                <a:cs typeface="Arial" panose="020B0604020202020204" pitchFamily="34" charset="0"/>
              </a:rPr>
              <a:t>Identify issues that you are going to cover’ </a:t>
            </a:r>
            <a:endParaRPr lang="en-GB" sz="1800" dirty="0">
              <a:latin typeface="Arial" panose="020B0604020202020204" pitchFamily="34" charset="0"/>
              <a:cs typeface="Arial" panose="020B0604020202020204" pitchFamily="34" charset="0"/>
            </a:endParaRPr>
          </a:p>
          <a:p>
            <a:pPr marL="365760" lvl="1" indent="0" algn="r">
              <a:buNone/>
            </a:pPr>
            <a:r>
              <a:rPr lang="en-GB" sz="1800" dirty="0">
                <a:latin typeface="Arial" panose="020B0604020202020204" pitchFamily="34" charset="0"/>
                <a:cs typeface="Arial" panose="020B0604020202020204" pitchFamily="34" charset="0"/>
              </a:rPr>
              <a:t>(Cottrell, 2013, p. 290)</a:t>
            </a:r>
            <a:endParaRPr lang="cy-GB" altLang="en-US" dirty="0">
              <a:latin typeface="Arial" panose="020B0604020202020204" pitchFamily="34" charset="0"/>
              <a:cs typeface="Arial" panose="020B0604020202020204" pitchFamily="34" charset="0"/>
            </a:endParaRPr>
          </a:p>
          <a:p>
            <a:pPr lvl="1"/>
            <a:r>
              <a:rPr lang="cy-GB" altLang="en-US" dirty="0">
                <a:latin typeface="Arial" panose="020B0604020202020204" pitchFamily="34" charset="0"/>
                <a:cs typeface="Arial" panose="020B0604020202020204" pitchFamily="34" charset="0"/>
              </a:rPr>
              <a:t>Datganiad o bwrpas</a:t>
            </a:r>
          </a:p>
          <a:p>
            <a:pPr lvl="1"/>
            <a:r>
              <a:rPr lang="cy-GB" altLang="en-US" dirty="0">
                <a:latin typeface="Arial" panose="020B0604020202020204" pitchFamily="34" charset="0"/>
                <a:cs typeface="Arial" panose="020B0604020202020204" pitchFamily="34" charset="0"/>
              </a:rPr>
              <a:t>Crynodeb o’r prif bwyntiau</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lvl="1"/>
            <a:r>
              <a:rPr lang="en-GB" altLang="en-US" dirty="0">
                <a:latin typeface="Arial" panose="020B0604020202020204" pitchFamily="34" charset="0"/>
                <a:cs typeface="Arial" panose="020B0604020202020204" pitchFamily="34" charset="0"/>
              </a:rPr>
              <a:t>‘Explain how you interpret the question’ </a:t>
            </a:r>
          </a:p>
          <a:p>
            <a:pPr lvl="1"/>
            <a:r>
              <a:rPr lang="en-GB" altLang="en-US" dirty="0">
                <a:latin typeface="Arial" panose="020B0604020202020204" pitchFamily="34" charset="0"/>
                <a:cs typeface="Arial" panose="020B0604020202020204" pitchFamily="34" charset="0"/>
              </a:rPr>
              <a:t>Setting (background information)</a:t>
            </a:r>
          </a:p>
          <a:p>
            <a:pPr lvl="1"/>
            <a:r>
              <a:rPr lang="en-GB" altLang="en-US" dirty="0">
                <a:latin typeface="Arial" panose="020B0604020202020204" pitchFamily="34" charset="0"/>
                <a:cs typeface="Arial" panose="020B0604020202020204" pitchFamily="34" charset="0"/>
              </a:rPr>
              <a:t>Definition of key terms</a:t>
            </a:r>
          </a:p>
          <a:p>
            <a:pPr lvl="1"/>
            <a:endParaRPr lang="en-GB" altLang="en-US" dirty="0">
              <a:latin typeface="Arial" panose="020B0604020202020204" pitchFamily="34" charset="0"/>
              <a:cs typeface="Arial" panose="020B0604020202020204" pitchFamily="34" charset="0"/>
            </a:endParaRPr>
          </a:p>
          <a:p>
            <a:pPr lvl="1"/>
            <a:r>
              <a:rPr lang="en-GB" altLang="en-US" dirty="0">
                <a:latin typeface="Arial" panose="020B0604020202020204" pitchFamily="34" charset="0"/>
                <a:cs typeface="Arial" panose="020B0604020202020204" pitchFamily="34" charset="0"/>
              </a:rPr>
              <a:t>‘Identify issues that you are going to cover’ </a:t>
            </a:r>
          </a:p>
          <a:p>
            <a:pPr marL="365760" lvl="1" indent="0" algn="r">
              <a:buNone/>
            </a:pPr>
            <a:r>
              <a:rPr lang="en-GB" sz="1800" dirty="0">
                <a:latin typeface="Arial" panose="020B0604020202020204" pitchFamily="34" charset="0"/>
                <a:cs typeface="Arial" panose="020B0604020202020204" pitchFamily="34" charset="0"/>
              </a:rPr>
              <a:t>(Cottrell, 2013, p. 290)</a:t>
            </a:r>
            <a:endParaRPr lang="en-GB" altLang="en-US" sz="1800" dirty="0">
              <a:latin typeface="Arial" panose="020B0604020202020204" pitchFamily="34" charset="0"/>
              <a:cs typeface="Arial" panose="020B0604020202020204" pitchFamily="34" charset="0"/>
            </a:endParaRPr>
          </a:p>
          <a:p>
            <a:pPr lvl="1"/>
            <a:r>
              <a:rPr lang="en-GB" altLang="en-US" dirty="0">
                <a:latin typeface="Arial" panose="020B0604020202020204" pitchFamily="34" charset="0"/>
                <a:cs typeface="Arial" panose="020B0604020202020204" pitchFamily="34" charset="0"/>
              </a:rPr>
              <a:t>Statement of purpose</a:t>
            </a:r>
          </a:p>
          <a:p>
            <a:pPr lvl="1"/>
            <a:r>
              <a:rPr lang="en-GB" altLang="en-US" dirty="0">
                <a:latin typeface="Arial" panose="020B0604020202020204" pitchFamily="34" charset="0"/>
                <a:cs typeface="Arial" panose="020B0604020202020204" pitchFamily="34" charset="0"/>
              </a:rPr>
              <a:t>Summary of main points</a:t>
            </a:r>
          </a:p>
          <a:p>
            <a:endParaRPr lang="en-GB" dirty="0"/>
          </a:p>
        </p:txBody>
      </p:sp>
    </p:spTree>
    <p:extLst>
      <p:ext uri="{BB962C8B-B14F-4D97-AF65-F5344CB8AC3E}">
        <p14:creationId xmlns:p14="http://schemas.microsoft.com/office/powerpoint/2010/main" val="11414234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sz="4000" dirty="0">
                <a:solidFill>
                  <a:schemeClr val="accent1"/>
                </a:solidFill>
              </a:rPr>
              <a:t>Ysgrifennu’r Prif Bwyntiau</a:t>
            </a:r>
            <a:r>
              <a:rPr lang="cy-GB" sz="4000" dirty="0"/>
              <a:t/>
            </a:r>
            <a:br>
              <a:rPr lang="cy-GB" sz="4000" dirty="0"/>
            </a:br>
            <a:r>
              <a:rPr lang="cy-GB" sz="4000" dirty="0"/>
              <a:t> </a:t>
            </a:r>
            <a:r>
              <a:rPr lang="en-GB" sz="4000" i="1" dirty="0"/>
              <a:t>Writing up Main Points</a:t>
            </a:r>
            <a:endParaRPr lang="en-GB" sz="1800" dirty="0"/>
          </a:p>
        </p:txBody>
      </p:sp>
      <p:sp>
        <p:nvSpPr>
          <p:cNvPr id="3" name="Content Placeholder 2"/>
          <p:cNvSpPr>
            <a:spLocks noGrp="1"/>
          </p:cNvSpPr>
          <p:nvPr>
            <p:ph sz="half" idx="1"/>
          </p:nvPr>
        </p:nvSpPr>
        <p:spPr>
          <a:xfrm>
            <a:off x="474392" y="1600200"/>
            <a:ext cx="3970784" cy="4572000"/>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pPr marL="365760" indent="-256032">
              <a:buFont typeface="Wingdings 3"/>
              <a:buChar char=""/>
              <a:defRPr/>
            </a:pPr>
            <a:r>
              <a:rPr lang="cy-GB" sz="2000" dirty="0">
                <a:latin typeface="Arial" panose="020B0604020202020204" pitchFamily="34" charset="0"/>
                <a:cs typeface="Arial" panose="020B0604020202020204" pitchFamily="34" charset="0"/>
              </a:rPr>
              <a:t>Bydd pob </a:t>
            </a:r>
            <a:r>
              <a:rPr lang="cy-GB" sz="2000" dirty="0">
                <a:solidFill>
                  <a:srgbClr val="00B0F0"/>
                </a:solidFill>
                <a:latin typeface="Arial" panose="020B0604020202020204" pitchFamily="34" charset="0"/>
                <a:cs typeface="Arial" panose="020B0604020202020204" pitchFamily="34" charset="0"/>
              </a:rPr>
              <a:t>syniad allweddol</a:t>
            </a:r>
            <a:r>
              <a:rPr lang="cy-GB" sz="2000" dirty="0">
                <a:latin typeface="Arial" panose="020B0604020202020204" pitchFamily="34" charset="0"/>
                <a:cs typeface="Arial" panose="020B0604020202020204" pitchFamily="34" charset="0"/>
              </a:rPr>
              <a:t> yn cyfateb i baragraff</a:t>
            </a:r>
          </a:p>
          <a:p>
            <a:pPr marL="365760" indent="-256032">
              <a:buFont typeface="Wingdings 3"/>
              <a:buChar char=""/>
              <a:defRPr/>
            </a:pPr>
            <a:endParaRPr lang="cy-GB" sz="2000" dirty="0">
              <a:latin typeface="Arial" panose="020B0604020202020204" pitchFamily="34" charset="0"/>
              <a:cs typeface="Arial" panose="020B0604020202020204" pitchFamily="34" charset="0"/>
            </a:endParaRPr>
          </a:p>
          <a:p>
            <a:pPr marL="621792" lvl="1">
              <a:spcBef>
                <a:spcPts val="324"/>
              </a:spcBef>
              <a:buFont typeface="Verdana"/>
              <a:buChar char="◦"/>
              <a:defRPr/>
            </a:pPr>
            <a:r>
              <a:rPr lang="cy-GB" dirty="0">
                <a:latin typeface="Arial" panose="020B0604020202020204" pitchFamily="34" charset="0"/>
                <a:cs typeface="Arial" panose="020B0604020202020204" pitchFamily="34" charset="0"/>
              </a:rPr>
              <a:t>Dechreuwch bob paragraff gyda brawddeg grynhoi – prif bwyntiau</a:t>
            </a:r>
          </a:p>
          <a:p>
            <a:pPr marL="621792" lvl="1">
              <a:spcBef>
                <a:spcPts val="324"/>
              </a:spcBef>
              <a:buFont typeface="Verdana"/>
              <a:buChar char="◦"/>
              <a:defRPr/>
            </a:pPr>
            <a:r>
              <a:rPr lang="cy-GB" dirty="0">
                <a:latin typeface="Arial" panose="020B0604020202020204" pitchFamily="34" charset="0"/>
                <a:cs typeface="Arial" panose="020B0604020202020204" pitchFamily="34" charset="0"/>
              </a:rPr>
              <a:t>Datblygwch baragraff gyda mwy o wybodaeth am y prif bwynt - esboniad; enghraifft; rheswm; manylion </a:t>
            </a:r>
            <a:r>
              <a:rPr lang="cy-GB" dirty="0" smtClean="0">
                <a:latin typeface="Arial" panose="020B0604020202020204" pitchFamily="34" charset="0"/>
                <a:cs typeface="Arial" panose="020B0604020202020204" pitchFamily="34" charset="0"/>
              </a:rPr>
              <a:t>ychwanegol</a:t>
            </a:r>
          </a:p>
          <a:p>
            <a:pPr marL="621792" lvl="1">
              <a:spcBef>
                <a:spcPts val="324"/>
              </a:spcBef>
              <a:buFont typeface="Verdana"/>
              <a:buChar char="◦"/>
              <a:defRPr/>
            </a:pPr>
            <a:r>
              <a:rPr lang="cy-GB" dirty="0" smtClean="0">
                <a:latin typeface="Arial" panose="020B0604020202020204" pitchFamily="34" charset="0"/>
                <a:cs typeface="Arial" panose="020B0604020202020204" pitchFamily="34" charset="0"/>
              </a:rPr>
              <a:t>Defnyddiwch dyfyniadau yn uniongyrchol neu trwy arall-eirio</a:t>
            </a:r>
            <a:endParaRPr lang="cy-GB" dirty="0">
              <a:latin typeface="Arial" panose="020B0604020202020204" pitchFamily="34" charset="0"/>
              <a:cs typeface="Arial" panose="020B0604020202020204" pitchFamily="34" charset="0"/>
            </a:endParaRPr>
          </a:p>
          <a:p>
            <a:pPr marL="621792" lvl="1">
              <a:spcBef>
                <a:spcPts val="324"/>
              </a:spcBef>
              <a:buFont typeface="Verdana"/>
              <a:buChar char="◦"/>
              <a:defRPr/>
            </a:pPr>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Lead up to the next paragraph’ with a linking sentence </a:t>
            </a:r>
          </a:p>
          <a:p>
            <a:pPr marL="347472" lvl="1" indent="0">
              <a:spcBef>
                <a:spcPts val="324"/>
              </a:spcBef>
              <a:buNone/>
              <a:defRPr/>
            </a:pPr>
            <a:endParaRPr lang="cy-GB" dirty="0">
              <a:latin typeface="Arial" panose="020B0604020202020204" pitchFamily="34" charset="0"/>
              <a:cs typeface="Arial" panose="020B0604020202020204" pitchFamily="34" charset="0"/>
            </a:endParaRPr>
          </a:p>
          <a:p>
            <a:pPr marL="365760" lvl="1" indent="0" algn="r">
              <a:buClr>
                <a:srgbClr val="2DA2BF"/>
              </a:buClr>
              <a:buNone/>
            </a:pPr>
            <a:endParaRPr lang="en-GB" sz="1800" dirty="0">
              <a:solidFill>
                <a:prstClr val="black"/>
              </a:solidFill>
              <a:latin typeface="Arial" panose="020B0604020202020204" pitchFamily="34" charset="0"/>
              <a:cs typeface="Arial" panose="020B0604020202020204" pitchFamily="34" charset="0"/>
            </a:endParaRPr>
          </a:p>
          <a:p>
            <a:pPr marL="365760" lvl="1" indent="0" algn="r">
              <a:buClr>
                <a:srgbClr val="2DA2BF"/>
              </a:buClr>
              <a:buNone/>
            </a:pPr>
            <a:r>
              <a:rPr lang="en-GB" sz="1800" dirty="0">
                <a:solidFill>
                  <a:prstClr val="black"/>
                </a:solidFill>
                <a:latin typeface="Arial" panose="020B0604020202020204" pitchFamily="34" charset="0"/>
                <a:cs typeface="Arial" panose="020B0604020202020204" pitchFamily="34" charset="0"/>
              </a:rPr>
              <a:t>(Cottrell, 2013, p. 290)</a:t>
            </a:r>
            <a:endParaRPr lang="en-GB" altLang="en-US" sz="1800" dirty="0">
              <a:solidFill>
                <a:prstClr val="black"/>
              </a:solidFill>
              <a:latin typeface="Arial" panose="020B0604020202020204" pitchFamily="34" charset="0"/>
              <a:cs typeface="Arial" panose="020B0604020202020204" pitchFamily="34" charset="0"/>
            </a:endParaRPr>
          </a:p>
          <a:p>
            <a:pPr marL="621792" lvl="1">
              <a:spcBef>
                <a:spcPts val="324"/>
              </a:spcBef>
              <a:buFont typeface="Verdana"/>
              <a:buChar char="◦"/>
              <a:defRPr/>
            </a:pPr>
            <a:endParaRPr lang="cy-GB" dirty="0">
              <a:latin typeface="Arial" panose="020B0604020202020204" pitchFamily="34" charset="0"/>
              <a:cs typeface="Arial" panose="020B0604020202020204" pitchFamily="34" charset="0"/>
            </a:endParaRPr>
          </a:p>
          <a:p>
            <a:pPr marL="347472" lvl="1" indent="0">
              <a:spcBef>
                <a:spcPts val="324"/>
              </a:spcBef>
              <a:buNone/>
              <a:defRPr/>
            </a:pPr>
            <a:endParaRPr lang="cy-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572000" y="1600200"/>
            <a:ext cx="3888432" cy="4572000"/>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pPr marL="365760" indent="-256032">
              <a:buFont typeface="Wingdings 3"/>
              <a:buChar char=""/>
              <a:defRPr/>
            </a:pPr>
            <a:r>
              <a:rPr lang="en-GB" sz="2000" dirty="0">
                <a:latin typeface="Arial" panose="020B0604020202020204" pitchFamily="34" charset="0"/>
                <a:cs typeface="Arial" panose="020B0604020202020204" pitchFamily="34" charset="0"/>
              </a:rPr>
              <a:t>Each </a:t>
            </a:r>
            <a:r>
              <a:rPr lang="en-GB" sz="2000" dirty="0">
                <a:solidFill>
                  <a:srgbClr val="00B0F0"/>
                </a:solidFill>
                <a:latin typeface="Arial" panose="020B0604020202020204" pitchFamily="34" charset="0"/>
                <a:cs typeface="Arial" panose="020B0604020202020204" pitchFamily="34" charset="0"/>
              </a:rPr>
              <a:t>key idea </a:t>
            </a:r>
            <a:r>
              <a:rPr lang="en-GB" sz="2000" dirty="0">
                <a:latin typeface="Arial" panose="020B0604020202020204" pitchFamily="34" charset="0"/>
                <a:cs typeface="Arial" panose="020B0604020202020204" pitchFamily="34" charset="0"/>
              </a:rPr>
              <a:t>equates to a paragraph</a:t>
            </a:r>
          </a:p>
          <a:p>
            <a:pPr marL="621792" lvl="1">
              <a:spcBef>
                <a:spcPts val="324"/>
              </a:spcBef>
              <a:buFont typeface="Verdana"/>
              <a:buChar char="◦"/>
              <a:defRPr/>
            </a:pPr>
            <a:endParaRPr lang="en-GB" i="1" dirty="0">
              <a:latin typeface="Arial" panose="020B0604020202020204" pitchFamily="34" charset="0"/>
              <a:cs typeface="Arial" panose="020B0604020202020204" pitchFamily="34" charset="0"/>
            </a:endParaRPr>
          </a:p>
          <a:p>
            <a:pPr marL="621792" lvl="1">
              <a:lnSpc>
                <a:spcPct val="110000"/>
              </a:lnSpc>
              <a:spcBef>
                <a:spcPts val="324"/>
              </a:spcBef>
              <a:buFont typeface="Verdana"/>
              <a:buChar char="◦"/>
              <a:defRPr/>
            </a:pPr>
            <a:r>
              <a:rPr lang="en-GB" dirty="0">
                <a:latin typeface="Arial" panose="020B0604020202020204" pitchFamily="34" charset="0"/>
                <a:cs typeface="Arial" panose="020B0604020202020204" pitchFamily="34" charset="0"/>
              </a:rPr>
              <a:t>Begin each paragraph with a summary sentence - main points</a:t>
            </a:r>
          </a:p>
          <a:p>
            <a:pPr marL="621792" lvl="1">
              <a:lnSpc>
                <a:spcPct val="110000"/>
              </a:lnSpc>
              <a:spcBef>
                <a:spcPts val="324"/>
              </a:spcBef>
              <a:buFont typeface="Verdana"/>
              <a:buChar char="◦"/>
              <a:defRPr/>
            </a:pPr>
            <a:r>
              <a:rPr lang="en-GB" dirty="0">
                <a:latin typeface="Arial" panose="020B0604020202020204" pitchFamily="34" charset="0"/>
                <a:cs typeface="Arial" panose="020B0604020202020204" pitchFamily="34" charset="0"/>
              </a:rPr>
              <a:t>Develop paragraph with more information about the main point,- explanation; example; reason; additional detail</a:t>
            </a:r>
          </a:p>
          <a:p>
            <a:pPr marL="621792" lvl="1">
              <a:lnSpc>
                <a:spcPct val="110000"/>
              </a:lnSpc>
              <a:spcBef>
                <a:spcPts val="324"/>
              </a:spcBef>
              <a:buFont typeface="Verdana"/>
              <a:buChar char="◦"/>
              <a:defRPr/>
            </a:pPr>
            <a:r>
              <a:rPr lang="en-GB" dirty="0">
                <a:latin typeface="Arial" panose="020B0604020202020204" pitchFamily="34" charset="0"/>
                <a:cs typeface="Arial" panose="020B0604020202020204" pitchFamily="34" charset="0"/>
              </a:rPr>
              <a:t>Use quotations of information directly and indirectly </a:t>
            </a:r>
          </a:p>
          <a:p>
            <a:pPr marL="621792" lvl="1">
              <a:lnSpc>
                <a:spcPct val="110000"/>
              </a:lnSpc>
              <a:spcBef>
                <a:spcPts val="324"/>
              </a:spcBef>
              <a:buFont typeface="Verdana"/>
              <a:buChar char="◦"/>
              <a:defRPr/>
            </a:pPr>
            <a:r>
              <a:rPr lang="en-GB" dirty="0">
                <a:latin typeface="Arial" panose="020B0604020202020204" pitchFamily="34" charset="0"/>
                <a:cs typeface="Arial" panose="020B0604020202020204" pitchFamily="34" charset="0"/>
              </a:rPr>
              <a:t>‘Lead up to the next paragraph’ with a linking sentence </a:t>
            </a:r>
          </a:p>
          <a:p>
            <a:pPr marL="365760" lvl="1" indent="0" algn="r">
              <a:buClr>
                <a:srgbClr val="2DA2BF"/>
              </a:buClr>
              <a:buNone/>
            </a:pPr>
            <a:r>
              <a:rPr lang="en-GB" sz="1800" dirty="0">
                <a:solidFill>
                  <a:prstClr val="black"/>
                </a:solidFill>
                <a:latin typeface="Arial" panose="020B0604020202020204" pitchFamily="34" charset="0"/>
                <a:cs typeface="Arial" panose="020B0604020202020204" pitchFamily="34" charset="0"/>
              </a:rPr>
              <a:t>(Cottrell, 2013, p. 290)</a:t>
            </a:r>
            <a:endParaRPr lang="en-GB" altLang="en-US" sz="1800" dirty="0">
              <a:solidFill>
                <a:prstClr val="black"/>
              </a:solidFill>
              <a:latin typeface="Arial" panose="020B0604020202020204" pitchFamily="34" charset="0"/>
              <a:cs typeface="Arial" panose="020B0604020202020204" pitchFamily="34" charset="0"/>
            </a:endParaRPr>
          </a:p>
          <a:p>
            <a:pPr marL="621792" lvl="1">
              <a:lnSpc>
                <a:spcPct val="110000"/>
              </a:lnSpc>
              <a:spcBef>
                <a:spcPts val="324"/>
              </a:spcBef>
              <a:buFont typeface="Verdana"/>
              <a:buChar char="◦"/>
              <a:defRPr/>
            </a:pPr>
            <a:endParaRPr lang="en-GB" dirty="0">
              <a:latin typeface="Arial" panose="020B0604020202020204" pitchFamily="34" charset="0"/>
              <a:cs typeface="Arial" panose="020B0604020202020204" pitchFamily="34" charset="0"/>
            </a:endParaRPr>
          </a:p>
          <a:p>
            <a:pPr marL="621792" lvl="1">
              <a:lnSpc>
                <a:spcPct val="110000"/>
              </a:lnSpc>
              <a:spcBef>
                <a:spcPts val="324"/>
              </a:spcBef>
              <a:buFont typeface="Verdana"/>
              <a:buChar char="◦"/>
              <a:defRPr/>
            </a:pPr>
            <a:endParaRPr lang="en-GB" dirty="0">
              <a:latin typeface="Arial" panose="020B0604020202020204" pitchFamily="34" charset="0"/>
              <a:cs typeface="Arial" panose="020B0604020202020204" pitchFamily="34" charset="0"/>
            </a:endParaRPr>
          </a:p>
          <a:p>
            <a:pPr marL="621792" lvl="1">
              <a:lnSpc>
                <a:spcPct val="110000"/>
              </a:lnSpc>
              <a:spcBef>
                <a:spcPts val="324"/>
              </a:spcBef>
              <a:buFont typeface="Verdana"/>
              <a:buChar char="◦"/>
              <a:defRPr/>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406763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548680"/>
            <a:ext cx="7467600" cy="1143000"/>
          </a:xfrm>
        </p:spPr>
        <p:txBody>
          <a:bodyPr>
            <a:normAutofit fontScale="90000"/>
          </a:bodyPr>
          <a:lstStyle/>
          <a:p>
            <a:pPr algn="ctr"/>
            <a:r>
              <a:rPr lang="cy-GB" sz="5400" dirty="0">
                <a:solidFill>
                  <a:schemeClr val="accent1"/>
                </a:solidFill>
              </a:rPr>
              <a:t>Ysgrifennu Diweddglo</a:t>
            </a:r>
            <a:br>
              <a:rPr lang="cy-GB" sz="5400" dirty="0">
                <a:solidFill>
                  <a:schemeClr val="accent1"/>
                </a:solidFill>
              </a:rPr>
            </a:br>
            <a:r>
              <a:rPr lang="cy-GB" sz="5400" i="1" dirty="0" err="1"/>
              <a:t>Writing</a:t>
            </a:r>
            <a:r>
              <a:rPr lang="cy-GB" sz="5400" i="1" dirty="0"/>
              <a:t> a </a:t>
            </a:r>
            <a:r>
              <a:rPr lang="cy-GB" sz="5400" i="1" dirty="0" err="1"/>
              <a:t>Conclusion</a:t>
            </a:r>
            <a:endParaRPr lang="en-GB" dirty="0"/>
          </a:p>
        </p:txBody>
      </p:sp>
      <p:sp>
        <p:nvSpPr>
          <p:cNvPr id="3" name="Content Placeholder 2"/>
          <p:cNvSpPr>
            <a:spLocks noGrp="1"/>
          </p:cNvSpPr>
          <p:nvPr>
            <p:ph sz="half" idx="1"/>
          </p:nvPr>
        </p:nvSpPr>
        <p:spPr>
          <a:xfrm>
            <a:off x="467544" y="1936687"/>
            <a:ext cx="3657600" cy="4572000"/>
          </a:xfrm>
        </p:spPr>
        <p:style>
          <a:lnRef idx="2">
            <a:schemeClr val="accent1"/>
          </a:lnRef>
          <a:fillRef idx="1">
            <a:schemeClr val="lt1"/>
          </a:fillRef>
          <a:effectRef idx="0">
            <a:schemeClr val="accent1"/>
          </a:effectRef>
          <a:fontRef idx="minor">
            <a:schemeClr val="dk1"/>
          </a:fontRef>
        </p:style>
        <p:txBody>
          <a:bodyPr>
            <a:normAutofit/>
          </a:bodyPr>
          <a:lstStyle/>
          <a:p>
            <a:r>
              <a:rPr lang="cy-GB" altLang="en-US" sz="2000" dirty="0">
                <a:solidFill>
                  <a:srgbClr val="FF0000"/>
                </a:solidFill>
                <a:latin typeface="Arial" panose="020B0604020202020204" pitchFamily="34" charset="0"/>
                <a:cs typeface="Arial" panose="020B0604020202020204" pitchFamily="34" charset="0"/>
              </a:rPr>
              <a:t>PEIDIWCH</a:t>
            </a:r>
            <a:r>
              <a:rPr lang="cy-GB" altLang="en-US" sz="2000" dirty="0">
                <a:latin typeface="Arial" panose="020B0604020202020204" pitchFamily="34" charset="0"/>
                <a:cs typeface="Arial" panose="020B0604020202020204" pitchFamily="34" charset="0"/>
              </a:rPr>
              <a:t> gorffen </a:t>
            </a:r>
            <a:r>
              <a:rPr lang="cy-GB" altLang="en-US" sz="2000" dirty="0">
                <a:solidFill>
                  <a:srgbClr val="FF0000"/>
                </a:solidFill>
                <a:latin typeface="Arial" panose="020B0604020202020204" pitchFamily="34" charset="0"/>
                <a:cs typeface="Arial" panose="020B0604020202020204" pitchFamily="34" charset="0"/>
              </a:rPr>
              <a:t>YN SYDYN!</a:t>
            </a:r>
          </a:p>
          <a:p>
            <a:r>
              <a:rPr lang="cy-GB" altLang="en-US" sz="2000" dirty="0">
                <a:latin typeface="Arial" panose="020B0604020202020204" pitchFamily="34" charset="0"/>
                <a:cs typeface="Arial" panose="020B0604020202020204" pitchFamily="34" charset="0"/>
              </a:rPr>
              <a:t>Y paragraff olaf yw’r diweddglo</a:t>
            </a:r>
          </a:p>
          <a:p>
            <a:r>
              <a:rPr lang="cy-GB" altLang="en-US" sz="2000" dirty="0">
                <a:latin typeface="Arial" panose="020B0604020202020204" pitchFamily="34" charset="0"/>
                <a:cs typeface="Arial" panose="020B0604020202020204" pitchFamily="34" charset="0"/>
              </a:rPr>
              <a:t> </a:t>
            </a:r>
            <a:r>
              <a:rPr lang="en-GB" altLang="en-US" sz="2000" dirty="0"/>
              <a:t>Summarise your argument and the main’ points </a:t>
            </a:r>
          </a:p>
          <a:p>
            <a:r>
              <a:rPr lang="en-GB" altLang="en-US" sz="2000" dirty="0"/>
              <a:t>‘In your last sentence, sum up argument very briefly, linking it to the </a:t>
            </a:r>
            <a:r>
              <a:rPr lang="en-GB" altLang="en-US" sz="2000" dirty="0" smtClean="0"/>
              <a:t>title’</a:t>
            </a:r>
            <a:endParaRPr lang="cy-GB" altLang="en-US" sz="2000" dirty="0">
              <a:latin typeface="Arial" panose="020B0604020202020204" pitchFamily="34" charset="0"/>
              <a:cs typeface="Arial" panose="020B0604020202020204" pitchFamily="34" charset="0"/>
            </a:endParaRPr>
          </a:p>
          <a:p>
            <a:pPr marL="0" indent="0" algn="r">
              <a:buNone/>
            </a:pPr>
            <a:r>
              <a:rPr lang="en-GB" sz="1600" dirty="0">
                <a:solidFill>
                  <a:prstClr val="black"/>
                </a:solidFill>
                <a:latin typeface="Arial" panose="020B0604020202020204" pitchFamily="34" charset="0"/>
                <a:cs typeface="Arial" panose="020B0604020202020204" pitchFamily="34" charset="0"/>
              </a:rPr>
              <a:t>(Cottrell, 2013, p. 290)</a:t>
            </a:r>
            <a:endParaRPr lang="en-GB" altLang="en-US" sz="1600" dirty="0">
              <a:solidFill>
                <a:prstClr val="black"/>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355976" y="1936687"/>
            <a:ext cx="3657600" cy="4572000"/>
          </a:xfrm>
        </p:spPr>
        <p:style>
          <a:lnRef idx="2">
            <a:schemeClr val="dk1"/>
          </a:lnRef>
          <a:fillRef idx="1">
            <a:schemeClr val="lt1"/>
          </a:fillRef>
          <a:effectRef idx="0">
            <a:schemeClr val="dk1"/>
          </a:effectRef>
          <a:fontRef idx="minor">
            <a:schemeClr val="dk1"/>
          </a:fontRef>
        </p:style>
        <p:txBody>
          <a:bodyPr>
            <a:normAutofit/>
          </a:bodyPr>
          <a:lstStyle/>
          <a:p>
            <a:r>
              <a:rPr lang="en-GB" altLang="en-US" sz="2000" dirty="0">
                <a:latin typeface="Arial" panose="020B0604020202020204" pitchFamily="34" charset="0"/>
                <a:cs typeface="Arial" panose="020B0604020202020204" pitchFamily="34" charset="0"/>
              </a:rPr>
              <a:t>Do </a:t>
            </a:r>
            <a:r>
              <a:rPr lang="en-GB" altLang="en-US" sz="2000" dirty="0">
                <a:solidFill>
                  <a:srgbClr val="FF0000"/>
                </a:solidFill>
                <a:latin typeface="Arial" panose="020B0604020202020204" pitchFamily="34" charset="0"/>
                <a:cs typeface="Arial" panose="020B0604020202020204" pitchFamily="34" charset="0"/>
              </a:rPr>
              <a:t>NOT</a:t>
            </a:r>
            <a:r>
              <a:rPr lang="en-GB" altLang="en-US" sz="2000" dirty="0">
                <a:latin typeface="Arial" panose="020B0604020202020204" pitchFamily="34" charset="0"/>
                <a:cs typeface="Arial" panose="020B0604020202020204" pitchFamily="34" charset="0"/>
              </a:rPr>
              <a:t> finish </a:t>
            </a:r>
            <a:r>
              <a:rPr lang="en-GB" altLang="en-US" sz="2000" dirty="0">
                <a:solidFill>
                  <a:srgbClr val="FF0000"/>
                </a:solidFill>
                <a:latin typeface="Arial" panose="020B0604020202020204" pitchFamily="34" charset="0"/>
                <a:cs typeface="Arial" panose="020B0604020202020204" pitchFamily="34" charset="0"/>
              </a:rPr>
              <a:t>ABRUPTLY!</a:t>
            </a:r>
          </a:p>
          <a:p>
            <a:r>
              <a:rPr lang="en-GB" altLang="en-US" sz="2000" dirty="0">
                <a:latin typeface="Arial" panose="020B0604020202020204" pitchFamily="34" charset="0"/>
                <a:cs typeface="Arial" panose="020B0604020202020204" pitchFamily="34" charset="0"/>
              </a:rPr>
              <a:t>Final paragraph is the conclusion</a:t>
            </a:r>
          </a:p>
          <a:p>
            <a:r>
              <a:rPr lang="en-GB" altLang="en-US" sz="2000" dirty="0"/>
              <a:t>‘Summarise your argument and the main’ points </a:t>
            </a:r>
          </a:p>
          <a:p>
            <a:r>
              <a:rPr lang="en-GB" altLang="en-US" sz="2000" dirty="0"/>
              <a:t>‘In your last sentence, sum up argument very briefly, linking it to the title’</a:t>
            </a:r>
          </a:p>
          <a:p>
            <a:pPr marL="0" indent="0" algn="r">
              <a:buNone/>
            </a:pPr>
            <a:r>
              <a:rPr lang="en-GB" sz="1600" dirty="0">
                <a:solidFill>
                  <a:prstClr val="black"/>
                </a:solidFill>
                <a:latin typeface="Arial" panose="020B0604020202020204" pitchFamily="34" charset="0"/>
                <a:cs typeface="Arial" panose="020B0604020202020204" pitchFamily="34" charset="0"/>
              </a:rPr>
              <a:t>(Cottrell, 2013, p. 290)</a:t>
            </a:r>
            <a:endParaRPr lang="en-GB" altLang="en-US" sz="1600" dirty="0">
              <a:solidFill>
                <a:prstClr val="black"/>
              </a:solidFill>
              <a:latin typeface="Arial" panose="020B0604020202020204" pitchFamily="34" charset="0"/>
              <a:cs typeface="Arial" panose="020B0604020202020204" pitchFamily="34" charset="0"/>
            </a:endParaRPr>
          </a:p>
          <a:p>
            <a:pPr marL="0" indent="0">
              <a:buNone/>
            </a:pPr>
            <a:endParaRPr lang="en-GB" altLang="en-US" dirty="0"/>
          </a:p>
          <a:p>
            <a:endParaRPr lang="en-GB" dirty="0"/>
          </a:p>
        </p:txBody>
      </p:sp>
      <p:pic>
        <p:nvPicPr>
          <p:cNvPr id="4098" name="Picture 2" descr="C:\Users\l.roberts\AppData\Local\Microsoft\Windows\Temporary Internet Files\Content.IE5\S9T0P2O1\MC90028693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1880" y="5085184"/>
            <a:ext cx="1950931" cy="1423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84374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4"/>
          <p:cNvSpPr/>
          <p:nvPr/>
        </p:nvSpPr>
        <p:spPr>
          <a:xfrm>
            <a:off x="395536" y="4323350"/>
            <a:ext cx="3191290" cy="2534650"/>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Outline the key aspects of the student life and experience in the first four weeks of university. </a:t>
            </a:r>
          </a:p>
        </p:txBody>
      </p:sp>
      <p:sp>
        <p:nvSpPr>
          <p:cNvPr id="6" name="Cloud 5"/>
          <p:cNvSpPr/>
          <p:nvPr/>
        </p:nvSpPr>
        <p:spPr>
          <a:xfrm>
            <a:off x="198835" y="1484784"/>
            <a:ext cx="3584692" cy="26945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Amlinellwch</a:t>
            </a:r>
            <a:r>
              <a:rPr lang="en-GB" dirty="0"/>
              <a:t> </a:t>
            </a:r>
            <a:r>
              <a:rPr lang="en-GB" dirty="0" err="1"/>
              <a:t>yr</a:t>
            </a:r>
            <a:r>
              <a:rPr lang="en-GB" dirty="0"/>
              <a:t> </a:t>
            </a:r>
            <a:r>
              <a:rPr lang="en-GB" dirty="0" err="1"/>
              <a:t>elfennau</a:t>
            </a:r>
            <a:r>
              <a:rPr lang="en-GB" dirty="0"/>
              <a:t> </a:t>
            </a:r>
            <a:r>
              <a:rPr lang="en-GB" dirty="0" err="1"/>
              <a:t>allweddol</a:t>
            </a:r>
            <a:r>
              <a:rPr lang="en-GB" dirty="0"/>
              <a:t> o </a:t>
            </a:r>
            <a:r>
              <a:rPr lang="en-GB" dirty="0" err="1"/>
              <a:t>fywyd</a:t>
            </a:r>
            <a:r>
              <a:rPr lang="en-GB" dirty="0"/>
              <a:t> a </a:t>
            </a:r>
            <a:r>
              <a:rPr lang="en-GB" dirty="0" err="1"/>
              <a:t>phrofiad</a:t>
            </a:r>
            <a:r>
              <a:rPr lang="en-GB" dirty="0"/>
              <a:t> </a:t>
            </a:r>
            <a:r>
              <a:rPr lang="en-GB" dirty="0" err="1"/>
              <a:t>myfyriwr</a:t>
            </a:r>
            <a:r>
              <a:rPr lang="en-GB" dirty="0"/>
              <a:t> </a:t>
            </a:r>
            <a:r>
              <a:rPr lang="en-GB" dirty="0" err="1"/>
              <a:t>yn</a:t>
            </a:r>
            <a:r>
              <a:rPr lang="en-GB" dirty="0"/>
              <a:t> y </a:t>
            </a:r>
            <a:r>
              <a:rPr lang="en-GB" dirty="0" err="1"/>
              <a:t>bedair</a:t>
            </a:r>
            <a:r>
              <a:rPr lang="en-GB" dirty="0"/>
              <a:t> </a:t>
            </a:r>
            <a:r>
              <a:rPr lang="en-GB" dirty="0" err="1"/>
              <a:t>wythnos</a:t>
            </a:r>
            <a:r>
              <a:rPr lang="en-GB" dirty="0"/>
              <a:t> </a:t>
            </a:r>
            <a:r>
              <a:rPr lang="en-GB" dirty="0" err="1"/>
              <a:t>cyntaf</a:t>
            </a:r>
            <a:r>
              <a:rPr lang="en-GB" dirty="0"/>
              <a:t> o </a:t>
            </a:r>
            <a:r>
              <a:rPr lang="en-GB" dirty="0" err="1"/>
              <a:t>brifysgol</a:t>
            </a:r>
            <a:r>
              <a:rPr lang="en-GB" dirty="0"/>
              <a:t>. </a:t>
            </a:r>
          </a:p>
          <a:p>
            <a:pPr algn="ctr"/>
            <a:endParaRPr lang="en-GB" sz="2400" dirty="0"/>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116632"/>
            <a:ext cx="1196752" cy="1196752"/>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p:cNvSpPr>
            <a:spLocks noGrp="1"/>
          </p:cNvSpPr>
          <p:nvPr>
            <p:ph type="title"/>
          </p:nvPr>
        </p:nvSpPr>
        <p:spPr/>
        <p:txBody>
          <a:bodyPr>
            <a:noAutofit/>
          </a:bodyPr>
          <a:lstStyle/>
          <a:p>
            <a:pPr algn="ctr"/>
            <a:r>
              <a:rPr lang="en-GB" sz="3600" dirty="0" err="1">
                <a:solidFill>
                  <a:schemeClr val="accent1"/>
                </a:solidFill>
              </a:rPr>
              <a:t>Ymarfer</a:t>
            </a:r>
            <a:r>
              <a:rPr lang="en-GB" sz="3600" dirty="0">
                <a:solidFill>
                  <a:schemeClr val="accent1"/>
                </a:solidFill>
              </a:rPr>
              <a:t/>
            </a:r>
            <a:br>
              <a:rPr lang="en-GB" sz="3600" dirty="0">
                <a:solidFill>
                  <a:schemeClr val="accent1"/>
                </a:solidFill>
              </a:rPr>
            </a:br>
            <a:r>
              <a:rPr lang="en-GB" sz="3600" dirty="0"/>
              <a:t>Practise </a:t>
            </a:r>
          </a:p>
        </p:txBody>
      </p:sp>
      <p:sp>
        <p:nvSpPr>
          <p:cNvPr id="2" name="Content Placeholder 1"/>
          <p:cNvSpPr>
            <a:spLocks noGrp="1"/>
          </p:cNvSpPr>
          <p:nvPr>
            <p:ph sz="quarter" idx="1"/>
          </p:nvPr>
        </p:nvSpPr>
        <p:spPr>
          <a:xfrm>
            <a:off x="4067944" y="2860017"/>
            <a:ext cx="4320480" cy="1900808"/>
          </a:xfrm>
        </p:spPr>
        <p:style>
          <a:lnRef idx="2">
            <a:schemeClr val="accent1"/>
          </a:lnRef>
          <a:fillRef idx="1">
            <a:schemeClr val="lt1"/>
          </a:fillRef>
          <a:effectRef idx="0">
            <a:schemeClr val="accent1"/>
          </a:effectRef>
          <a:fontRef idx="minor">
            <a:schemeClr val="dk1"/>
          </a:fontRef>
        </p:style>
        <p:txBody>
          <a:bodyPr/>
          <a:lstStyle/>
          <a:p>
            <a:pPr marL="0" indent="0">
              <a:buNone/>
            </a:pPr>
            <a:r>
              <a:rPr lang="en-GB" dirty="0"/>
              <a:t>1. </a:t>
            </a:r>
            <a:r>
              <a:rPr lang="en-GB" dirty="0" err="1"/>
              <a:t>Cyflwyniad</a:t>
            </a:r>
            <a:r>
              <a:rPr lang="en-GB" dirty="0"/>
              <a:t> / Introduction</a:t>
            </a:r>
          </a:p>
          <a:p>
            <a:pPr marL="0" indent="0">
              <a:buNone/>
            </a:pPr>
            <a:r>
              <a:rPr lang="en-GB" dirty="0"/>
              <a:t>2. Prif </a:t>
            </a:r>
            <a:r>
              <a:rPr lang="en-GB" dirty="0" err="1"/>
              <a:t>Ddadl</a:t>
            </a:r>
            <a:r>
              <a:rPr lang="en-GB" dirty="0"/>
              <a:t> 1 / Main Body 1</a:t>
            </a:r>
          </a:p>
          <a:p>
            <a:pPr marL="0" indent="0">
              <a:buNone/>
            </a:pPr>
            <a:r>
              <a:rPr lang="en-GB" dirty="0"/>
              <a:t>3. Prif </a:t>
            </a:r>
            <a:r>
              <a:rPr lang="en-GB" dirty="0" err="1"/>
              <a:t>Ddadl</a:t>
            </a:r>
            <a:r>
              <a:rPr lang="en-GB" dirty="0"/>
              <a:t> 2 / Main Body 2</a:t>
            </a:r>
          </a:p>
          <a:p>
            <a:pPr marL="0" indent="0">
              <a:buNone/>
            </a:pPr>
            <a:r>
              <a:rPr lang="en-GB" dirty="0"/>
              <a:t>4. </a:t>
            </a:r>
            <a:r>
              <a:rPr lang="en-GB" dirty="0" err="1"/>
              <a:t>Diweddglo</a:t>
            </a:r>
            <a:r>
              <a:rPr lang="en-GB" dirty="0"/>
              <a:t> / Conclusion</a:t>
            </a:r>
          </a:p>
        </p:txBody>
      </p:sp>
    </p:spTree>
    <p:extLst>
      <p:ext uri="{BB962C8B-B14F-4D97-AF65-F5344CB8AC3E}">
        <p14:creationId xmlns:p14="http://schemas.microsoft.com/office/powerpoint/2010/main" val="5948610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Drafft</a:t>
            </a:r>
            <a:r>
              <a:rPr lang="en-GB" dirty="0">
                <a:solidFill>
                  <a:schemeClr val="accent1"/>
                </a:solidFill>
              </a:rPr>
              <a:t> 1 , </a:t>
            </a:r>
            <a:r>
              <a:rPr lang="en-GB" dirty="0" err="1">
                <a:solidFill>
                  <a:schemeClr val="accent1"/>
                </a:solidFill>
              </a:rPr>
              <a:t>Drafft</a:t>
            </a:r>
            <a:r>
              <a:rPr lang="en-GB" dirty="0">
                <a:solidFill>
                  <a:schemeClr val="accent1"/>
                </a:solidFill>
              </a:rPr>
              <a:t> 2….</a:t>
            </a:r>
            <a:br>
              <a:rPr lang="en-GB" dirty="0">
                <a:solidFill>
                  <a:schemeClr val="accent1"/>
                </a:solidFill>
              </a:rPr>
            </a:br>
            <a:r>
              <a:rPr lang="en-GB" dirty="0"/>
              <a:t>Draft 1, Draft 2…..</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a:bodyPr>
          <a:lstStyle/>
          <a:p>
            <a:r>
              <a:rPr lang="en-GB" dirty="0" err="1">
                <a:latin typeface="Arial" panose="020B0604020202020204" pitchFamily="34" charset="0"/>
                <a:cs typeface="Arial" panose="020B0604020202020204" pitchFamily="34" charset="0"/>
              </a:rPr>
              <a:t>Pwysigrwydd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paragraffu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Cysylltu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gilydd</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arwyddbyst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glud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cysylltu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e.e</a:t>
            </a:r>
            <a:r>
              <a:rPr lang="en-GB" dirty="0">
                <a:latin typeface="Arial" panose="020B0604020202020204" pitchFamily="34" charset="0"/>
                <a:cs typeface="Arial" panose="020B0604020202020204" pitchFamily="34" charset="0"/>
              </a:rPr>
              <a:t>. </a:t>
            </a:r>
          </a:p>
          <a:p>
            <a:pPr>
              <a:buFontTx/>
              <a:buChar char="-"/>
            </a:pP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a:t>
            </a:r>
          </a:p>
          <a:p>
            <a:pPr>
              <a:buFontTx/>
              <a:buChar char="-"/>
            </a:pPr>
            <a:r>
              <a:rPr lang="en-GB" dirty="0" err="1">
                <a:latin typeface="Arial" panose="020B0604020202020204" pitchFamily="34" charset="0"/>
                <a:cs typeface="Arial" panose="020B0604020202020204" pitchFamily="34" charset="0"/>
              </a:rPr>
              <a:t>Cyn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a:t>
            </a:r>
          </a:p>
          <a:p>
            <a:pPr>
              <a:buFontTx/>
              <a:buChar char="-"/>
            </a:pP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dadansoddi</a:t>
            </a:r>
            <a:r>
              <a:rPr lang="en-GB" dirty="0">
                <a:latin typeface="Arial" panose="020B0604020202020204" pitchFamily="34" charset="0"/>
                <a:cs typeface="Arial" panose="020B0604020202020204" pitchFamily="34" charset="0"/>
              </a:rPr>
              <a:t>….</a:t>
            </a:r>
          </a:p>
          <a:p>
            <a:pPr>
              <a:buFontTx/>
              <a:buChar char="-"/>
            </a:pPr>
            <a:r>
              <a:rPr lang="en-GB" dirty="0" err="1">
                <a:latin typeface="Arial" panose="020B0604020202020204" pitchFamily="34" charset="0"/>
                <a:cs typeface="Arial" panose="020B0604020202020204" pitchFamily="34" charset="0"/>
              </a:rPr>
              <a:t>Agwedd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pwnc</a:t>
            </a:r>
            <a:r>
              <a:rPr lang="en-GB" dirty="0">
                <a:latin typeface="Arial" panose="020B0604020202020204" pitchFamily="34" charset="0"/>
                <a:cs typeface="Arial" panose="020B0604020202020204" pitchFamily="34" charset="0"/>
              </a:rPr>
              <a:t>…</a:t>
            </a:r>
          </a:p>
          <a:p>
            <a:pPr>
              <a:buFontTx/>
              <a:buChar char="-"/>
            </a:pPr>
            <a:endParaRPr lang="en-GB"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 Hopwood, 2012)</a:t>
            </a:r>
          </a:p>
          <a:p>
            <a:pPr>
              <a:buFontTx/>
              <a:buChar char="-"/>
            </a:pPr>
            <a:endParaRPr lang="en-GB" dirty="0"/>
          </a:p>
          <a:p>
            <a:pPr>
              <a:buFontTx/>
              <a:buChar char="-"/>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a:bodyPr>
          <a:lstStyle/>
          <a:p>
            <a:r>
              <a:rPr lang="en-GB" dirty="0">
                <a:latin typeface="Arial" panose="020B0604020202020204" pitchFamily="34" charset="0"/>
                <a:cs typeface="Arial" panose="020B0604020202020204" pitchFamily="34" charset="0"/>
              </a:rPr>
              <a:t>The importance of paragraphing</a:t>
            </a:r>
          </a:p>
          <a:p>
            <a:r>
              <a:rPr lang="en-GB" dirty="0">
                <a:latin typeface="Arial" panose="020B0604020202020204" pitchFamily="34" charset="0"/>
                <a:cs typeface="Arial" panose="020B0604020202020204" pitchFamily="34" charset="0"/>
              </a:rPr>
              <a:t>Linking ideas together- signposts</a:t>
            </a:r>
          </a:p>
          <a:p>
            <a:r>
              <a:rPr lang="en-GB" dirty="0">
                <a:latin typeface="Arial" panose="020B0604020202020204" pitchFamily="34" charset="0"/>
                <a:cs typeface="Arial" panose="020B0604020202020204" pitchFamily="34" charset="0"/>
              </a:rPr>
              <a:t>The glue that holds ideas e.g.</a:t>
            </a:r>
          </a:p>
          <a:p>
            <a:pPr>
              <a:buFontTx/>
              <a:buChar char="-"/>
            </a:pPr>
            <a:r>
              <a:rPr lang="en-GB" dirty="0">
                <a:latin typeface="Arial" panose="020B0604020202020204" pitchFamily="34" charset="0"/>
                <a:cs typeface="Arial" panose="020B0604020202020204" pitchFamily="34" charset="0"/>
              </a:rPr>
              <a:t>In the first place…</a:t>
            </a:r>
          </a:p>
          <a:p>
            <a:pPr>
              <a:buFontTx/>
              <a:buChar char="-"/>
            </a:pPr>
            <a:r>
              <a:rPr lang="en-GB" dirty="0">
                <a:latin typeface="Arial" panose="020B0604020202020204" pitchFamily="34" charset="0"/>
                <a:cs typeface="Arial" panose="020B0604020202020204" pitchFamily="34" charset="0"/>
              </a:rPr>
              <a:t>Before considering…</a:t>
            </a:r>
          </a:p>
          <a:p>
            <a:pPr>
              <a:buFontTx/>
              <a:buChar char="-"/>
            </a:pPr>
            <a:r>
              <a:rPr lang="en-GB" dirty="0">
                <a:latin typeface="Arial" panose="020B0604020202020204" pitchFamily="34" charset="0"/>
                <a:cs typeface="Arial" panose="020B0604020202020204" pitchFamily="34" charset="0"/>
              </a:rPr>
              <a:t>After having analysed…</a:t>
            </a:r>
          </a:p>
          <a:p>
            <a:pPr>
              <a:buFontTx/>
              <a:buChar char="-"/>
            </a:pPr>
            <a:r>
              <a:rPr lang="en-GB" dirty="0">
                <a:latin typeface="Arial" panose="020B0604020202020204" pitchFamily="34" charset="0"/>
                <a:cs typeface="Arial" panose="020B0604020202020204" pitchFamily="34" charset="0"/>
              </a:rPr>
              <a:t>Another aspect of the topic…</a:t>
            </a:r>
          </a:p>
        </p:txBody>
      </p:sp>
    </p:spTree>
    <p:extLst>
      <p:ext uri="{BB962C8B-B14F-4D97-AF65-F5344CB8AC3E}">
        <p14:creationId xmlns:p14="http://schemas.microsoft.com/office/powerpoint/2010/main" val="4106127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116632"/>
            <a:ext cx="1196752" cy="1196752"/>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p:cNvSpPr>
            <a:spLocks noGrp="1"/>
          </p:cNvSpPr>
          <p:nvPr>
            <p:ph type="title"/>
          </p:nvPr>
        </p:nvSpPr>
        <p:spPr/>
        <p:txBody>
          <a:bodyPr>
            <a:noAutofit/>
          </a:bodyPr>
          <a:lstStyle/>
          <a:p>
            <a:pPr algn="ctr"/>
            <a:r>
              <a:rPr lang="en-GB" sz="3600" dirty="0" err="1">
                <a:solidFill>
                  <a:schemeClr val="accent1"/>
                </a:solidFill>
              </a:rPr>
              <a:t>Ymarfer</a:t>
            </a:r>
            <a:r>
              <a:rPr lang="en-GB" sz="3600" dirty="0">
                <a:solidFill>
                  <a:schemeClr val="accent1"/>
                </a:solidFill>
              </a:rPr>
              <a:t/>
            </a:r>
            <a:br>
              <a:rPr lang="en-GB" sz="3600" dirty="0">
                <a:solidFill>
                  <a:schemeClr val="accent1"/>
                </a:solidFill>
              </a:rPr>
            </a:br>
            <a:r>
              <a:rPr lang="en-GB" sz="3600" dirty="0"/>
              <a:t>Practise </a:t>
            </a:r>
          </a:p>
        </p:txBody>
      </p:sp>
      <p:sp>
        <p:nvSpPr>
          <p:cNvPr id="2" name="Content Placeholder 1"/>
          <p:cNvSpPr>
            <a:spLocks noGrp="1"/>
          </p:cNvSpPr>
          <p:nvPr>
            <p:ph sz="quarter" idx="1"/>
          </p:nvPr>
        </p:nvSpPr>
        <p:spPr>
          <a:xfrm>
            <a:off x="412696" y="1628800"/>
            <a:ext cx="3657600" cy="4572000"/>
          </a:xfrm>
        </p:spPr>
        <p:style>
          <a:lnRef idx="2">
            <a:schemeClr val="accent1"/>
          </a:lnRef>
          <a:fillRef idx="1">
            <a:schemeClr val="lt1"/>
          </a:fillRef>
          <a:effectRef idx="0">
            <a:schemeClr val="accent1"/>
          </a:effectRef>
          <a:fontRef idx="minor">
            <a:schemeClr val="dk1"/>
          </a:fontRef>
        </p:style>
        <p:txBody>
          <a:bodyPr/>
          <a:lstStyle/>
          <a:p>
            <a:r>
              <a:rPr lang="en-GB" dirty="0" err="1"/>
              <a:t>Fel</a:t>
            </a:r>
            <a:r>
              <a:rPr lang="en-GB" dirty="0"/>
              <a:t> </a:t>
            </a:r>
            <a:r>
              <a:rPr lang="en-GB" dirty="0" err="1"/>
              <a:t>grŵp</a:t>
            </a:r>
            <a:r>
              <a:rPr lang="en-GB" dirty="0"/>
              <a:t>, </a:t>
            </a:r>
            <a:r>
              <a:rPr lang="en-GB" dirty="0" err="1"/>
              <a:t>trefnwch</a:t>
            </a:r>
            <a:r>
              <a:rPr lang="en-GB" dirty="0"/>
              <a:t> </a:t>
            </a:r>
            <a:r>
              <a:rPr lang="en-GB" dirty="0" err="1"/>
              <a:t>eich</a:t>
            </a:r>
            <a:r>
              <a:rPr lang="en-GB" dirty="0"/>
              <a:t> </a:t>
            </a:r>
            <a:r>
              <a:rPr lang="en-GB" dirty="0" err="1"/>
              <a:t>syniadau</a:t>
            </a:r>
            <a:r>
              <a:rPr lang="en-GB" dirty="0"/>
              <a:t> </a:t>
            </a:r>
            <a:r>
              <a:rPr lang="en-GB" dirty="0" err="1"/>
              <a:t>i</a:t>
            </a:r>
            <a:r>
              <a:rPr lang="en-GB" dirty="0"/>
              <a:t> </a:t>
            </a:r>
            <a:r>
              <a:rPr lang="en-GB" dirty="0" err="1"/>
              <a:t>greu</a:t>
            </a:r>
            <a:r>
              <a:rPr lang="en-GB" dirty="0"/>
              <a:t> un </a:t>
            </a:r>
            <a:r>
              <a:rPr lang="en-GB" dirty="0" err="1"/>
              <a:t>traethawd</a:t>
            </a:r>
            <a:r>
              <a:rPr lang="en-GB" dirty="0"/>
              <a:t>. </a:t>
            </a:r>
          </a:p>
          <a:p>
            <a:r>
              <a:rPr lang="en-GB" dirty="0" err="1"/>
              <a:t>Nid</a:t>
            </a:r>
            <a:r>
              <a:rPr lang="en-GB" dirty="0"/>
              <a:t> </a:t>
            </a:r>
            <a:r>
              <a:rPr lang="en-GB" dirty="0" err="1"/>
              <a:t>yw’n</a:t>
            </a:r>
            <a:r>
              <a:rPr lang="en-GB" dirty="0"/>
              <a:t> </a:t>
            </a:r>
            <a:r>
              <a:rPr lang="en-GB" dirty="0" err="1"/>
              <a:t>gyflawn</a:t>
            </a:r>
            <a:r>
              <a:rPr lang="en-GB" dirty="0"/>
              <a:t> </a:t>
            </a:r>
            <a:r>
              <a:rPr lang="en-GB" dirty="0" err="1"/>
              <a:t>eto</a:t>
            </a:r>
            <a:r>
              <a:rPr lang="en-GB" dirty="0"/>
              <a:t>. </a:t>
            </a:r>
            <a:r>
              <a:rPr lang="en-GB" dirty="0" err="1"/>
              <a:t>Gweithiwch</a:t>
            </a:r>
            <a:r>
              <a:rPr lang="en-GB" dirty="0"/>
              <a:t> </a:t>
            </a:r>
            <a:r>
              <a:rPr lang="en-GB" dirty="0" err="1"/>
              <a:t>ar</a:t>
            </a:r>
            <a:r>
              <a:rPr lang="en-GB" dirty="0"/>
              <a:t> y </a:t>
            </a:r>
            <a:r>
              <a:rPr lang="en-GB" dirty="0" err="1"/>
              <a:t>cyd</a:t>
            </a:r>
            <a:r>
              <a:rPr lang="en-GB" dirty="0"/>
              <a:t> </a:t>
            </a:r>
            <a:r>
              <a:rPr lang="en-GB" dirty="0" err="1"/>
              <a:t>i</a:t>
            </a:r>
            <a:r>
              <a:rPr lang="en-GB" dirty="0"/>
              <a:t> </a:t>
            </a:r>
            <a:r>
              <a:rPr lang="en-GB" dirty="0" err="1"/>
              <a:t>ychwanegu</a:t>
            </a:r>
            <a:r>
              <a:rPr lang="en-GB" dirty="0"/>
              <a:t> </a:t>
            </a:r>
            <a:r>
              <a:rPr lang="en-GB" dirty="0" err="1"/>
              <a:t>gwybodaeth</a:t>
            </a:r>
            <a:r>
              <a:rPr lang="en-GB" dirty="0"/>
              <a:t> (</a:t>
            </a:r>
            <a:r>
              <a:rPr lang="en-GB" dirty="0" err="1"/>
              <a:t>e.e</a:t>
            </a:r>
            <a:r>
              <a:rPr lang="en-GB" dirty="0"/>
              <a:t>.. </a:t>
            </a:r>
            <a:r>
              <a:rPr lang="en-GB" dirty="0" err="1"/>
              <a:t>cysylltu</a:t>
            </a:r>
            <a:r>
              <a:rPr lang="en-GB" dirty="0"/>
              <a:t> </a:t>
            </a:r>
            <a:r>
              <a:rPr lang="en-GB" dirty="0" err="1"/>
              <a:t>syniadau</a:t>
            </a:r>
            <a:r>
              <a:rPr lang="en-GB" dirty="0"/>
              <a:t>) </a:t>
            </a:r>
            <a:r>
              <a:rPr lang="en-GB" dirty="0" err="1"/>
              <a:t>i</a:t>
            </a:r>
            <a:r>
              <a:rPr lang="en-GB" dirty="0"/>
              <a:t> </a:t>
            </a:r>
            <a:r>
              <a:rPr lang="en-GB" dirty="0" err="1"/>
              <a:t>ffurfio’r</a:t>
            </a:r>
            <a:r>
              <a:rPr lang="en-GB" dirty="0"/>
              <a:t> </a:t>
            </a:r>
            <a:r>
              <a:rPr lang="en-GB" dirty="0" err="1"/>
              <a:t>traethawd</a:t>
            </a:r>
            <a:r>
              <a:rPr lang="en-GB" dirty="0"/>
              <a:t>. </a:t>
            </a:r>
          </a:p>
          <a:p>
            <a:endParaRPr lang="en-GB" dirty="0"/>
          </a:p>
        </p:txBody>
      </p:sp>
      <p:sp>
        <p:nvSpPr>
          <p:cNvPr id="3" name="Content Placeholder 2"/>
          <p:cNvSpPr>
            <a:spLocks noGrp="1"/>
          </p:cNvSpPr>
          <p:nvPr>
            <p:ph sz="quarter" idx="2"/>
          </p:nvPr>
        </p:nvSpPr>
        <p:spPr>
          <a:xfrm>
            <a:off x="4283968" y="1628800"/>
            <a:ext cx="3657600" cy="4644008"/>
          </a:xfrm>
        </p:spPr>
        <p:style>
          <a:lnRef idx="2">
            <a:schemeClr val="dk1"/>
          </a:lnRef>
          <a:fillRef idx="1">
            <a:schemeClr val="lt1"/>
          </a:fillRef>
          <a:effectRef idx="0">
            <a:schemeClr val="dk1"/>
          </a:effectRef>
          <a:fontRef idx="minor">
            <a:schemeClr val="dk1"/>
          </a:fontRef>
        </p:style>
        <p:txBody>
          <a:bodyPr/>
          <a:lstStyle/>
          <a:p>
            <a:r>
              <a:rPr lang="en-GB" dirty="0"/>
              <a:t>As a group, arrange your sections to create a group essay. </a:t>
            </a:r>
          </a:p>
          <a:p>
            <a:r>
              <a:rPr lang="en-GB" dirty="0"/>
              <a:t>It is not yet cohesive. Work together to add any further information needed (e.g. connectives, link sentences </a:t>
            </a:r>
            <a:r>
              <a:rPr lang="en-GB" dirty="0" err="1"/>
              <a:t>etc</a:t>
            </a:r>
            <a:r>
              <a:rPr lang="en-GB" dirty="0"/>
              <a:t>) to help form the assignment. </a:t>
            </a:r>
          </a:p>
        </p:txBody>
      </p:sp>
    </p:spTree>
    <p:extLst>
      <p:ext uri="{BB962C8B-B14F-4D97-AF65-F5344CB8AC3E}">
        <p14:creationId xmlns:p14="http://schemas.microsoft.com/office/powerpoint/2010/main" val="36059980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Drafft</a:t>
            </a:r>
            <a:r>
              <a:rPr lang="en-GB" dirty="0">
                <a:solidFill>
                  <a:schemeClr val="accent1"/>
                </a:solidFill>
              </a:rPr>
              <a:t> 1 , </a:t>
            </a:r>
            <a:r>
              <a:rPr lang="en-GB" dirty="0" err="1">
                <a:solidFill>
                  <a:schemeClr val="accent1"/>
                </a:solidFill>
              </a:rPr>
              <a:t>Drafft</a:t>
            </a:r>
            <a:r>
              <a:rPr lang="en-GB" dirty="0">
                <a:solidFill>
                  <a:schemeClr val="accent1"/>
                </a:solidFill>
              </a:rPr>
              <a:t> 2….</a:t>
            </a:r>
            <a:br>
              <a:rPr lang="en-GB" dirty="0">
                <a:solidFill>
                  <a:schemeClr val="accent1"/>
                </a:solidFill>
              </a:rPr>
            </a:br>
            <a:r>
              <a:rPr lang="en-GB" dirty="0"/>
              <a:t>Draft 1, Draft 2…..</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err="1">
                <a:latin typeface="Arial" panose="020B0604020202020204" pitchFamily="34" charset="0"/>
                <a:cs typeface="Arial" panose="020B0604020202020204" pitchFamily="34" charset="0"/>
              </a:rPr>
              <a:t>Golygu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drafft</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Ystyr</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Trefn</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Tystiolaeth</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Cyfeirnodau</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Cywair</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Atalnodi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gramadeg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sillafu</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Cyflwyniad</a:t>
            </a:r>
            <a:endParaRPr lang="en-GB" dirty="0">
              <a:latin typeface="Arial" panose="020B0604020202020204" pitchFamily="34" charset="0"/>
              <a:cs typeface="Arial" panose="020B0604020202020204" pitchFamily="34" charset="0"/>
            </a:endParaRPr>
          </a:p>
          <a:p>
            <a:pPr>
              <a:buFontTx/>
              <a:buChar char="-"/>
            </a:pPr>
            <a:r>
              <a:rPr lang="en-GB" dirty="0" err="1">
                <a:latin typeface="Arial" panose="020B0604020202020204" pitchFamily="34" charset="0"/>
                <a:cs typeface="Arial" panose="020B0604020202020204" pitchFamily="34" charset="0"/>
              </a:rPr>
              <a:t>Darllenwch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uchel</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lnSpcReduction="10000"/>
          </a:bodyPr>
          <a:lstStyle/>
          <a:p>
            <a:r>
              <a:rPr lang="en-GB" i="1" dirty="0">
                <a:latin typeface="Arial" panose="020B0604020202020204" pitchFamily="34" charset="0"/>
                <a:cs typeface="Arial" panose="020B0604020202020204" pitchFamily="34" charset="0"/>
              </a:rPr>
              <a:t>Editing your draft</a:t>
            </a:r>
          </a:p>
          <a:p>
            <a:pPr>
              <a:buFontTx/>
              <a:buChar char="-"/>
            </a:pPr>
            <a:r>
              <a:rPr lang="en-GB" i="1" dirty="0">
                <a:latin typeface="Arial" panose="020B0604020202020204" pitchFamily="34" charset="0"/>
                <a:cs typeface="Arial" panose="020B0604020202020204" pitchFamily="34" charset="0"/>
              </a:rPr>
              <a:t>Meaning</a:t>
            </a:r>
          </a:p>
          <a:p>
            <a:pPr>
              <a:buFontTx/>
              <a:buChar char="-"/>
            </a:pPr>
            <a:r>
              <a:rPr lang="en-GB" i="1" dirty="0">
                <a:latin typeface="Arial" panose="020B0604020202020204" pitchFamily="34" charset="0"/>
                <a:cs typeface="Arial" panose="020B0604020202020204" pitchFamily="34" charset="0"/>
              </a:rPr>
              <a:t>Structure</a:t>
            </a:r>
          </a:p>
          <a:p>
            <a:pPr>
              <a:buFontTx/>
              <a:buChar char="-"/>
            </a:pPr>
            <a:r>
              <a:rPr lang="en-GB" i="1" dirty="0">
                <a:latin typeface="Arial" panose="020B0604020202020204" pitchFamily="34" charset="0"/>
                <a:cs typeface="Arial" panose="020B0604020202020204" pitchFamily="34" charset="0"/>
              </a:rPr>
              <a:t>Evidence</a:t>
            </a:r>
          </a:p>
          <a:p>
            <a:pPr>
              <a:buFontTx/>
              <a:buChar char="-"/>
            </a:pPr>
            <a:r>
              <a:rPr lang="en-GB" i="1" dirty="0">
                <a:latin typeface="Arial" panose="020B0604020202020204" pitchFamily="34" charset="0"/>
                <a:cs typeface="Arial" panose="020B0604020202020204" pitchFamily="34" charset="0"/>
              </a:rPr>
              <a:t>References</a:t>
            </a:r>
          </a:p>
          <a:p>
            <a:pPr>
              <a:buFontTx/>
              <a:buChar char="-"/>
            </a:pPr>
            <a:r>
              <a:rPr lang="en-GB" i="1" dirty="0">
                <a:latin typeface="Arial" panose="020B0604020202020204" pitchFamily="34" charset="0"/>
                <a:cs typeface="Arial" panose="020B0604020202020204" pitchFamily="34" charset="0"/>
              </a:rPr>
              <a:t>Style</a:t>
            </a:r>
          </a:p>
          <a:p>
            <a:pPr>
              <a:buFontTx/>
              <a:buChar char="-"/>
            </a:pPr>
            <a:r>
              <a:rPr lang="en-GB" i="1" dirty="0">
                <a:latin typeface="Arial" panose="020B0604020202020204" pitchFamily="34" charset="0"/>
                <a:cs typeface="Arial" panose="020B0604020202020204" pitchFamily="34" charset="0"/>
              </a:rPr>
              <a:t>Punctuation, grammar, spelling</a:t>
            </a:r>
          </a:p>
          <a:p>
            <a:pPr>
              <a:buFontTx/>
              <a:buChar char="-"/>
            </a:pPr>
            <a:r>
              <a:rPr lang="en-GB" i="1" dirty="0">
                <a:latin typeface="Arial" panose="020B0604020202020204" pitchFamily="34" charset="0"/>
                <a:cs typeface="Arial" panose="020B0604020202020204" pitchFamily="34" charset="0"/>
              </a:rPr>
              <a:t>Presentation</a:t>
            </a:r>
          </a:p>
          <a:p>
            <a:pPr>
              <a:buFontTx/>
              <a:buChar char="-"/>
            </a:pPr>
            <a:r>
              <a:rPr lang="en-GB" i="1" dirty="0">
                <a:latin typeface="Arial" panose="020B0604020202020204" pitchFamily="34" charset="0"/>
                <a:cs typeface="Arial" panose="020B0604020202020204" pitchFamily="34" charset="0"/>
              </a:rPr>
              <a:t>Read aloud    </a:t>
            </a:r>
            <a:r>
              <a:rPr lang="en-GB" sz="2200" dirty="0">
                <a:latin typeface="Arial" panose="020B0604020202020204" pitchFamily="34" charset="0"/>
                <a:cs typeface="Arial" panose="020B0604020202020204" pitchFamily="34" charset="0"/>
              </a:rPr>
              <a:t>(Cottrell 2008)</a:t>
            </a:r>
          </a:p>
          <a:p>
            <a:pPr>
              <a:buFontTx/>
              <a:buChar char="-"/>
            </a:pPr>
            <a:endParaRPr lang="en-GB" dirty="0"/>
          </a:p>
        </p:txBody>
      </p:sp>
    </p:spTree>
    <p:extLst>
      <p:ext uri="{BB962C8B-B14F-4D97-AF65-F5344CB8AC3E}">
        <p14:creationId xmlns:p14="http://schemas.microsoft.com/office/powerpoint/2010/main" val="5391471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Cyflwyno</a:t>
            </a:r>
            <a:r>
              <a:rPr lang="en-GB" dirty="0">
                <a:solidFill>
                  <a:schemeClr val="accent1"/>
                </a:solidFill>
              </a:rPr>
              <a:t> </a:t>
            </a:r>
            <a:br>
              <a:rPr lang="en-GB" dirty="0">
                <a:solidFill>
                  <a:schemeClr val="accent1"/>
                </a:solidFill>
              </a:rPr>
            </a:br>
            <a:r>
              <a:rPr lang="en-GB" dirty="0"/>
              <a:t>Submission</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a:latin typeface="Arial" panose="020B0604020202020204" pitchFamily="34" charset="0"/>
                <a:cs typeface="Arial" panose="020B0604020202020204" pitchFamily="34" charset="0"/>
              </a:rPr>
              <a:t>Arial font 12</a:t>
            </a:r>
          </a:p>
          <a:p>
            <a:r>
              <a:rPr lang="en-GB" dirty="0">
                <a:latin typeface="Arial" panose="020B0604020202020204" pitchFamily="34" charset="0"/>
                <a:cs typeface="Arial" panose="020B0604020202020204" pitchFamily="34" charset="0"/>
              </a:rPr>
              <a:t>1.5 / 2 </a:t>
            </a:r>
            <a:r>
              <a:rPr lang="en-GB" dirty="0" err="1">
                <a:latin typeface="Arial" panose="020B0604020202020204" pitchFamily="34" charset="0"/>
                <a:cs typeface="Arial" panose="020B0604020202020204" pitchFamily="34" charset="0"/>
              </a:rPr>
              <a:t>bylchiad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llinell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does dim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is-</a:t>
            </a:r>
            <a:r>
              <a:rPr lang="en-GB" dirty="0" err="1">
                <a:latin typeface="Arial" panose="020B0604020202020204" pitchFamily="34" charset="0"/>
                <a:cs typeface="Arial" panose="020B0604020202020204" pitchFamily="34" charset="0"/>
              </a:rPr>
              <a:t>benawdau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Turnitin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Moodle</a:t>
            </a: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Arial font 12</a:t>
            </a:r>
          </a:p>
          <a:p>
            <a:r>
              <a:rPr lang="en-GB" i="1" dirty="0">
                <a:latin typeface="Arial" panose="020B0604020202020204" pitchFamily="34" charset="0"/>
                <a:cs typeface="Arial" panose="020B0604020202020204" pitchFamily="34" charset="0"/>
              </a:rPr>
              <a:t>1.5 / 2 line spacing</a:t>
            </a:r>
          </a:p>
          <a:p>
            <a:r>
              <a:rPr lang="en-GB" i="1" dirty="0">
                <a:latin typeface="Arial" panose="020B0604020202020204" pitchFamily="34" charset="0"/>
                <a:cs typeface="Arial" panose="020B0604020202020204" pitchFamily="34" charset="0"/>
              </a:rPr>
              <a:t>Usually no need for sub-headings</a:t>
            </a:r>
          </a:p>
          <a:p>
            <a:r>
              <a:rPr lang="en-GB" i="1" dirty="0">
                <a:latin typeface="Arial" panose="020B0604020202020204" pitchFamily="34" charset="0"/>
                <a:cs typeface="Arial" panose="020B0604020202020204" pitchFamily="34" charset="0"/>
              </a:rPr>
              <a:t>Submit through </a:t>
            </a:r>
            <a:r>
              <a:rPr lang="en-GB" i="1" dirty="0" err="1">
                <a:latin typeface="Arial" panose="020B0604020202020204" pitchFamily="34" charset="0"/>
                <a:cs typeface="Arial" panose="020B0604020202020204" pitchFamily="34" charset="0"/>
              </a:rPr>
              <a:t>Turnitin</a:t>
            </a:r>
            <a:r>
              <a:rPr lang="en-GB" i="1" dirty="0">
                <a:latin typeface="Arial" panose="020B0604020202020204" pitchFamily="34" charset="0"/>
                <a:cs typeface="Arial" panose="020B0604020202020204" pitchFamily="34" charset="0"/>
              </a:rPr>
              <a:t> on Moodle</a:t>
            </a:r>
          </a:p>
        </p:txBody>
      </p:sp>
      <p:pic>
        <p:nvPicPr>
          <p:cNvPr id="8194" name="Picture 2" descr="C:\Users\TERRY\AppData\Local\Microsoft\Windows\INetCache\IE\RCMPPI9Y\1371714180[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19872" y="4509120"/>
            <a:ext cx="1429013" cy="213285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15455" y="296392"/>
            <a:ext cx="1196752" cy="1196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5010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a:latin typeface="Arial" panose="020B0604020202020204" pitchFamily="34" charset="0"/>
                <a:cs typeface="Arial" panose="020B0604020202020204" pitchFamily="34" charset="0"/>
                <a:hlinkClick r:id="rId2"/>
              </a:rPr>
              <a:t>Y </a:t>
            </a:r>
            <a:r>
              <a:rPr lang="en-GB" sz="3200" dirty="0" err="1">
                <a:latin typeface="Arial" panose="020B0604020202020204" pitchFamily="34" charset="0"/>
                <a:cs typeface="Arial" panose="020B0604020202020204" pitchFamily="34" charset="0"/>
                <a:hlinkClick r:id="rId2"/>
              </a:rPr>
              <a:t>Wers</a:t>
            </a:r>
            <a:r>
              <a:rPr lang="en-GB" sz="3200" dirty="0">
                <a:latin typeface="Arial" panose="020B0604020202020204" pitchFamily="34" charset="0"/>
                <a:cs typeface="Arial" panose="020B0604020202020204" pitchFamily="34" charset="0"/>
              </a:rPr>
              <a:t/>
            </a:r>
            <a:br>
              <a:rPr lang="en-GB" sz="3200" dirty="0">
                <a:latin typeface="Arial" panose="020B0604020202020204" pitchFamily="34" charset="0"/>
                <a:cs typeface="Arial" panose="020B0604020202020204" pitchFamily="34" charset="0"/>
              </a:rPr>
            </a:br>
            <a:r>
              <a:rPr lang="en-GB" sz="3200" i="1" dirty="0">
                <a:latin typeface="Arial" panose="020B0604020202020204" pitchFamily="34" charset="0"/>
                <a:cs typeface="Arial" panose="020B0604020202020204" pitchFamily="34" charset="0"/>
                <a:hlinkClick r:id="rId2"/>
              </a:rPr>
              <a:t>The Lesson</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260648"/>
            <a:ext cx="1800200" cy="1059241"/>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8184" y="246619"/>
            <a:ext cx="1800200" cy="1059241"/>
          </a:xfrm>
          <a:prstGeom prst="rect">
            <a:avLst/>
          </a:prstGeom>
        </p:spPr>
      </p:pic>
      <p:graphicFrame>
        <p:nvGraphicFramePr>
          <p:cNvPr id="9" name="Table 8"/>
          <p:cNvGraphicFramePr>
            <a:graphicFrameLocks noGrp="1"/>
          </p:cNvGraphicFramePr>
          <p:nvPr>
            <p:extLst>
              <p:ext uri="{D42A27DB-BD31-4B8C-83A1-F6EECF244321}">
                <p14:modId xmlns:p14="http://schemas.microsoft.com/office/powerpoint/2010/main" val="2456971385"/>
              </p:ext>
            </p:extLst>
          </p:nvPr>
        </p:nvGraphicFramePr>
        <p:xfrm>
          <a:off x="1439652" y="1988840"/>
          <a:ext cx="6096000" cy="374904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algn="ctr"/>
                      <a:endParaRPr lang="en-GB" dirty="0"/>
                    </a:p>
                  </a:txBody>
                  <a:tcPr/>
                </a:tc>
                <a:tc>
                  <a:txBody>
                    <a:bodyPr/>
                    <a:lstStyle/>
                    <a:p>
                      <a:endParaRPr lang="en-GB" dirty="0"/>
                    </a:p>
                    <a:p>
                      <a:endParaRPr lang="en-GB" dirty="0"/>
                    </a:p>
                    <a:p>
                      <a:endParaRPr lang="en-GB" dirty="0"/>
                    </a:p>
                  </a:txBody>
                  <a:tcPr/>
                </a:tc>
                <a:extLst>
                  <a:ext uri="{0D108BD9-81ED-4DB2-BD59-A6C34878D82A}">
                    <a16:rowId xmlns:a16="http://schemas.microsoft.com/office/drawing/2014/main" val="10000"/>
                  </a:ext>
                </a:extLst>
              </a:tr>
              <a:tr h="370840">
                <a:tc>
                  <a:txBody>
                    <a:bodyPr/>
                    <a:lstStyle/>
                    <a:p>
                      <a:endParaRPr lang="en-GB"/>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extLst>
                  <a:ext uri="{0D108BD9-81ED-4DB2-BD59-A6C34878D82A}">
                    <a16:rowId xmlns:a16="http://schemas.microsoft.com/office/drawing/2014/main" val="10001"/>
                  </a:ext>
                </a:extLst>
              </a:tr>
            </a:tbl>
          </a:graphicData>
        </a:graphic>
      </p:graphicFrame>
      <p:pic>
        <p:nvPicPr>
          <p:cNvPr id="9218" name="Picture 2" descr="C:\Users\TERRY\AppData\Local\Microsoft\Windows\INetCache\IE\IQSXOLVE\1024px-Yellow_Happy[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83768" y="2132856"/>
            <a:ext cx="701699" cy="701699"/>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descr="C:\Users\TERRY\AppData\Local\Microsoft\Windows\INetCache\IE\IQSXOLVE\sad-face[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485027" y="2082632"/>
            <a:ext cx="802145" cy="75192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C:\Users\TERRY\AppData\Local\Microsoft\Windows\INetCache\IE\RCMPPI9Y\14223-illustration-of-a-pencil-pv[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79512" y="1949995"/>
            <a:ext cx="1017195" cy="1017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89543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Llyfryddiaeth</a:t>
            </a:r>
            <a:r>
              <a:rPr lang="en-GB" dirty="0">
                <a:solidFill>
                  <a:schemeClr val="accent1"/>
                </a:solidFill>
              </a:rPr>
              <a:t> </a:t>
            </a:r>
            <a:br>
              <a:rPr lang="en-GB" dirty="0">
                <a:solidFill>
                  <a:schemeClr val="accent1"/>
                </a:solidFill>
              </a:rPr>
            </a:br>
            <a:r>
              <a:rPr lang="en-GB" dirty="0"/>
              <a:t> Bibliography</a:t>
            </a:r>
          </a:p>
        </p:txBody>
      </p:sp>
      <p:sp>
        <p:nvSpPr>
          <p:cNvPr id="5" name="Content Placeholder 4"/>
          <p:cNvSpPr>
            <a:spLocks noGrp="1"/>
          </p:cNvSpPr>
          <p:nvPr>
            <p:ph idx="1"/>
          </p:nvPr>
        </p:nvSpPr>
        <p:spPr/>
        <p:txBody>
          <a:bodyPr>
            <a:normAutofit lnSpcReduction="10000"/>
          </a:bodyPr>
          <a:lstStyle/>
          <a:p>
            <a:pPr>
              <a:buClr>
                <a:srgbClr val="7F8FA9"/>
              </a:buClr>
            </a:pPr>
            <a:r>
              <a:rPr lang="en-GB" altLang="en-US" sz="1600" dirty="0">
                <a:latin typeface="Arial" panose="020B0604020202020204" pitchFamily="34" charset="0"/>
                <a:cs typeface="Arial" panose="020B0604020202020204" pitchFamily="34" charset="0"/>
              </a:rPr>
              <a:t>Coleman, S (2018) ‘The elusiveness of political truth: From the conceit of objectivity to intersubjective judgement’ </a:t>
            </a:r>
            <a:r>
              <a:rPr lang="en-GB" sz="1600" i="1" dirty="0"/>
              <a:t>European Journal of Communication</a:t>
            </a:r>
            <a:r>
              <a:rPr lang="en-GB" sz="1600" dirty="0"/>
              <a:t>, Vol.33(2), pp.157-171 Available at: </a:t>
            </a:r>
            <a:r>
              <a:rPr lang="en-GB" sz="1600" dirty="0">
                <a:hlinkClick r:id="rId2"/>
              </a:rPr>
              <a:t>https://journals.sagepub.com/doi/abs/10.1177/0267323118760319</a:t>
            </a:r>
            <a:r>
              <a:rPr lang="en-GB" sz="1600" dirty="0"/>
              <a:t>, (Accessed: 14/11/18). </a:t>
            </a:r>
          </a:p>
          <a:p>
            <a:pPr>
              <a:buClr>
                <a:srgbClr val="7F8FA9"/>
              </a:buClr>
            </a:pPr>
            <a:r>
              <a:rPr lang="en-GB" altLang="en-US" sz="1600" dirty="0">
                <a:latin typeface="Arial" panose="020B0604020202020204" pitchFamily="34" charset="0"/>
                <a:cs typeface="Arial" panose="020B0604020202020204" pitchFamily="34" charset="0"/>
              </a:rPr>
              <a:t>Cottrell, S. ( 2013) 4th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a:t>
            </a:r>
            <a:r>
              <a:rPr lang="en-GB" altLang="en-US" sz="1600" i="1" dirty="0">
                <a:latin typeface="Arial" panose="020B0604020202020204" pitchFamily="34" charset="0"/>
                <a:cs typeface="Arial" panose="020B0604020202020204" pitchFamily="34" charset="0"/>
              </a:rPr>
              <a:t>The Study Skills Handbook</a:t>
            </a:r>
            <a:r>
              <a:rPr lang="en-GB" altLang="en-US" sz="1600" dirty="0">
                <a:latin typeface="Arial" panose="020B0604020202020204" pitchFamily="34" charset="0"/>
                <a:cs typeface="Arial" panose="020B0604020202020204" pitchFamily="34" charset="0"/>
              </a:rPr>
              <a:t>, Hampshire: Palgrave N. Macmillan.</a:t>
            </a:r>
          </a:p>
          <a:p>
            <a:pPr>
              <a:buClr>
                <a:srgbClr val="7F8FA9"/>
              </a:buClr>
            </a:pPr>
            <a:r>
              <a:rPr lang="en-GB" altLang="en-US" sz="1600" dirty="0" err="1">
                <a:latin typeface="Arial" panose="020B0604020202020204" pitchFamily="34" charset="0"/>
                <a:cs typeface="Arial" panose="020B0604020202020204" pitchFamily="34" charset="0"/>
              </a:rPr>
              <a:t>Dafydd</a:t>
            </a:r>
            <a:r>
              <a:rPr lang="en-GB" altLang="en-US" sz="1600" dirty="0">
                <a:latin typeface="Arial" panose="020B0604020202020204" pitchFamily="34" charset="0"/>
                <a:cs typeface="Arial" panose="020B0604020202020204" pitchFamily="34" charset="0"/>
              </a:rPr>
              <a:t>, 2011) </a:t>
            </a:r>
            <a:r>
              <a:rPr lang="en-GB" altLang="en-US" sz="1600" i="1" dirty="0">
                <a:latin typeface="Arial" panose="020B0604020202020204" pitchFamily="34" charset="0"/>
                <a:cs typeface="Arial" panose="020B0604020202020204" pitchFamily="34" charset="0"/>
              </a:rPr>
              <a:t>Y </a:t>
            </a:r>
            <a:r>
              <a:rPr lang="en-GB" altLang="en-US" sz="1600" i="1" dirty="0" err="1">
                <a:latin typeface="Arial" panose="020B0604020202020204" pitchFamily="34" charset="0"/>
                <a:cs typeface="Arial" panose="020B0604020202020204" pitchFamily="34" charset="0"/>
              </a:rPr>
              <a:t>Wers</a:t>
            </a:r>
            <a:r>
              <a:rPr lang="en-GB" altLang="en-US" sz="1600" i="1" dirty="0">
                <a:latin typeface="Arial" panose="020B0604020202020204" pitchFamily="34" charset="0"/>
                <a:cs typeface="Arial" panose="020B0604020202020204" pitchFamily="34" charset="0"/>
              </a:rPr>
              <a:t>, available at </a:t>
            </a:r>
            <a:r>
              <a:rPr lang="en-GB" altLang="en-US" sz="1600" i="1" dirty="0">
                <a:latin typeface="Arial" panose="020B0604020202020204" pitchFamily="34" charset="0"/>
                <a:cs typeface="Arial" panose="020B0604020202020204" pitchFamily="34" charset="0"/>
                <a:hlinkClick r:id="rId3"/>
              </a:rPr>
              <a:t>https://www.youtube.com/watch?v=aZsI1h51eSY</a:t>
            </a:r>
            <a:r>
              <a:rPr lang="en-GB" altLang="en-US" sz="1600" i="1" dirty="0">
                <a:latin typeface="Arial" panose="020B0604020202020204" pitchFamily="34" charset="0"/>
                <a:cs typeface="Arial" panose="020B0604020202020204" pitchFamily="34" charset="0"/>
              </a:rPr>
              <a:t> [ Accessed 15/07/14]</a:t>
            </a:r>
          </a:p>
          <a:p>
            <a:pPr>
              <a:buClr>
                <a:srgbClr val="7F8FA9"/>
              </a:buClr>
            </a:pPr>
            <a:r>
              <a:rPr lang="en-GB" altLang="en-US" sz="1600" dirty="0">
                <a:solidFill>
                  <a:prstClr val="black"/>
                </a:solidFill>
                <a:latin typeface="Arial" panose="020B0604020202020204" pitchFamily="34" charset="0"/>
                <a:cs typeface="Arial" panose="020B0604020202020204" pitchFamily="34" charset="0"/>
              </a:rPr>
              <a:t>Hopwood, M. ( 2012) </a:t>
            </a:r>
            <a:r>
              <a:rPr lang="en-GB" altLang="en-US" sz="1600" i="1" dirty="0">
                <a:solidFill>
                  <a:prstClr val="black"/>
                </a:solidFill>
                <a:latin typeface="Arial" panose="020B0604020202020204" pitchFamily="34" charset="0"/>
                <a:cs typeface="Arial" panose="020B0604020202020204" pitchFamily="34" charset="0"/>
              </a:rPr>
              <a:t>ASGY4014C </a:t>
            </a:r>
            <a:r>
              <a:rPr lang="en-GB" altLang="en-US" sz="1600" i="1" dirty="0" err="1">
                <a:solidFill>
                  <a:prstClr val="black"/>
                </a:solidFill>
                <a:latin typeface="Arial" panose="020B0604020202020204" pitchFamily="34" charset="0"/>
                <a:cs typeface="Arial" panose="020B0604020202020204" pitchFamily="34" charset="0"/>
              </a:rPr>
              <a:t>Cymry’r</a:t>
            </a:r>
            <a:r>
              <a:rPr lang="en-GB" altLang="en-US" sz="1600" i="1" dirty="0">
                <a:solidFill>
                  <a:prstClr val="black"/>
                </a:solidFill>
                <a:latin typeface="Arial" panose="020B0604020202020204" pitchFamily="34" charset="0"/>
                <a:cs typeface="Arial" panose="020B0604020202020204" pitchFamily="34" charset="0"/>
              </a:rPr>
              <a:t> </a:t>
            </a:r>
            <a:r>
              <a:rPr lang="en-GB" altLang="en-US" sz="1600" i="1" dirty="0" err="1">
                <a:solidFill>
                  <a:prstClr val="black"/>
                </a:solidFill>
                <a:latin typeface="Arial" panose="020B0604020202020204" pitchFamily="34" charset="0"/>
                <a:cs typeface="Arial" panose="020B0604020202020204" pitchFamily="34" charset="0"/>
              </a:rPr>
              <a:t>Byd</a:t>
            </a:r>
            <a:r>
              <a:rPr lang="en-GB" altLang="en-US" sz="1600" dirty="0">
                <a:solidFill>
                  <a:prstClr val="black"/>
                </a:solidFill>
                <a:latin typeface="Arial" panose="020B0604020202020204" pitchFamily="34" charset="0"/>
                <a:cs typeface="Arial" panose="020B0604020202020204" pitchFamily="34" charset="0"/>
              </a:rPr>
              <a:t>, </a:t>
            </a:r>
            <a:r>
              <a:rPr lang="en-GB" altLang="en-US" sz="1600" dirty="0" err="1">
                <a:solidFill>
                  <a:prstClr val="black"/>
                </a:solidFill>
                <a:latin typeface="Arial" panose="020B0604020202020204" pitchFamily="34" charset="0"/>
                <a:cs typeface="Arial" panose="020B0604020202020204" pitchFamily="34" charset="0"/>
              </a:rPr>
              <a:t>Caerfyrddin</a:t>
            </a:r>
            <a:r>
              <a:rPr lang="en-GB" altLang="en-US" sz="1600" dirty="0">
                <a:solidFill>
                  <a:prstClr val="black"/>
                </a:solidFill>
                <a:latin typeface="Arial" panose="020B0604020202020204" pitchFamily="34" charset="0"/>
                <a:cs typeface="Arial" panose="020B0604020202020204" pitchFamily="34" charset="0"/>
              </a:rPr>
              <a:t>: </a:t>
            </a:r>
            <a:r>
              <a:rPr lang="en-GB" altLang="en-US" sz="1600" dirty="0" err="1">
                <a:solidFill>
                  <a:prstClr val="black"/>
                </a:solidFill>
                <a:latin typeface="Arial" panose="020B0604020202020204" pitchFamily="34" charset="0"/>
                <a:cs typeface="Arial" panose="020B0604020202020204" pitchFamily="34" charset="0"/>
              </a:rPr>
              <a:t>Prifysgol</a:t>
            </a:r>
            <a:r>
              <a:rPr lang="en-GB" altLang="en-US" sz="1600" dirty="0">
                <a:solidFill>
                  <a:prstClr val="black"/>
                </a:solidFill>
                <a:latin typeface="Arial" panose="020B0604020202020204" pitchFamily="34" charset="0"/>
                <a:cs typeface="Arial" panose="020B0604020202020204" pitchFamily="34" charset="0"/>
              </a:rPr>
              <a:t> </a:t>
            </a:r>
            <a:r>
              <a:rPr lang="en-GB" altLang="en-US" sz="1600" dirty="0" err="1">
                <a:solidFill>
                  <a:prstClr val="black"/>
                </a:solidFill>
                <a:latin typeface="Arial" panose="020B0604020202020204" pitchFamily="34" charset="0"/>
                <a:cs typeface="Arial" panose="020B0604020202020204" pitchFamily="34" charset="0"/>
              </a:rPr>
              <a:t>Cymru</a:t>
            </a:r>
            <a:r>
              <a:rPr lang="en-GB" altLang="en-US" sz="1600" dirty="0">
                <a:solidFill>
                  <a:prstClr val="black"/>
                </a:solidFill>
                <a:latin typeface="Arial" panose="020B0604020202020204" pitchFamily="34" charset="0"/>
                <a:cs typeface="Arial" panose="020B0604020202020204" pitchFamily="34" charset="0"/>
              </a:rPr>
              <a:t> Y </a:t>
            </a:r>
            <a:r>
              <a:rPr lang="en-GB" altLang="en-US" sz="1600" dirty="0" err="1">
                <a:solidFill>
                  <a:prstClr val="black"/>
                </a:solidFill>
                <a:latin typeface="Arial" panose="020B0604020202020204" pitchFamily="34" charset="0"/>
                <a:cs typeface="Arial" panose="020B0604020202020204" pitchFamily="34" charset="0"/>
              </a:rPr>
              <a:t>Drindod</a:t>
            </a:r>
            <a:r>
              <a:rPr lang="en-GB" altLang="en-US" sz="1600" dirty="0">
                <a:solidFill>
                  <a:prstClr val="black"/>
                </a:solidFill>
                <a:latin typeface="Arial" panose="020B0604020202020204" pitchFamily="34" charset="0"/>
                <a:cs typeface="Arial" panose="020B0604020202020204" pitchFamily="34" charset="0"/>
              </a:rPr>
              <a:t> </a:t>
            </a:r>
            <a:r>
              <a:rPr lang="en-GB" altLang="en-US" sz="1600" dirty="0" err="1">
                <a:solidFill>
                  <a:prstClr val="black"/>
                </a:solidFill>
                <a:latin typeface="Arial" panose="020B0604020202020204" pitchFamily="34" charset="0"/>
                <a:cs typeface="Arial" panose="020B0604020202020204" pitchFamily="34" charset="0"/>
              </a:rPr>
              <a:t>Dewi</a:t>
            </a:r>
            <a:r>
              <a:rPr lang="en-GB" altLang="en-US" sz="1600" dirty="0">
                <a:solidFill>
                  <a:prstClr val="black"/>
                </a:solidFill>
                <a:latin typeface="Arial" panose="020B0604020202020204" pitchFamily="34" charset="0"/>
                <a:cs typeface="Arial" panose="020B0604020202020204" pitchFamily="34" charset="0"/>
              </a:rPr>
              <a:t> </a:t>
            </a:r>
            <a:r>
              <a:rPr lang="en-GB" altLang="en-US" sz="1600" dirty="0" err="1">
                <a:solidFill>
                  <a:prstClr val="black"/>
                </a:solidFill>
                <a:latin typeface="Arial" panose="020B0604020202020204" pitchFamily="34" charset="0"/>
                <a:cs typeface="Arial" panose="020B0604020202020204" pitchFamily="34" charset="0"/>
              </a:rPr>
              <a:t>Sant</a:t>
            </a:r>
            <a:endParaRPr lang="en-GB" altLang="en-US" sz="1600" dirty="0">
              <a:solidFill>
                <a:prstClr val="black"/>
              </a:solidFill>
              <a:latin typeface="Arial" panose="020B0604020202020204" pitchFamily="34" charset="0"/>
              <a:cs typeface="Arial" panose="020B0604020202020204" pitchFamily="34" charset="0"/>
            </a:endParaRPr>
          </a:p>
          <a:p>
            <a:pPr>
              <a:buClr>
                <a:srgbClr val="7F8FA9"/>
              </a:buClr>
            </a:pPr>
            <a:r>
              <a:rPr lang="en-GB" sz="1600" dirty="0"/>
              <a:t>Miller, A. (2008) ‘Personalising Ethnography: On Memory, Evidence, and Subjectivity The Writing &amp; Learning Journey’, </a:t>
            </a:r>
            <a:r>
              <a:rPr lang="en-GB" sz="1600" i="1" dirty="0"/>
              <a:t>New Writing: The International Journal for the Practice &amp; Theory of Creative Writing,</a:t>
            </a:r>
            <a:r>
              <a:rPr lang="en-GB" sz="1600" dirty="0"/>
              <a:t> </a:t>
            </a:r>
            <a:r>
              <a:rPr lang="en-GB" sz="1600" i="1" dirty="0"/>
              <a:t>5,</a:t>
            </a:r>
            <a:r>
              <a:rPr lang="en-GB" sz="1600" dirty="0"/>
              <a:t>(2), pp. 89-114.[Online] Available at: </a:t>
            </a:r>
            <a:r>
              <a:rPr lang="en-GB" sz="1600" dirty="0">
                <a:hlinkClick r:id="rId4"/>
              </a:rPr>
              <a:t>https://whel-primo.hosted.exlibrisgroup.com/primo-explore/fulldisplay?docid=TN_hus_34839125&amp;context=Ebsco&amp;vid=44WHELF_UWTSD_VU1&amp;lang=en_US&amp;search_scope=CSCOP_EVERYTHING&amp;adaptor=44WHELF_UWTSD_Ebsco&amp;tab=tab1&amp;query=any,contains,academic%20writing%20subjectivity&amp;offset=0</a:t>
            </a:r>
            <a:r>
              <a:rPr lang="en-GB" sz="1600" dirty="0"/>
              <a:t>, (Accessed: 12/11/18) </a:t>
            </a:r>
            <a:endParaRPr lang="en-GB" altLang="en-US" sz="1100" dirty="0">
              <a:solidFill>
                <a:prstClr val="black"/>
              </a:solidFill>
              <a:latin typeface="Arial" panose="020B0604020202020204" pitchFamily="34" charset="0"/>
              <a:cs typeface="Arial" panose="020B0604020202020204" pitchFamily="34" charset="0"/>
            </a:endParaRPr>
          </a:p>
          <a:p>
            <a:endParaRPr lang="en-GB" sz="1600" dirty="0"/>
          </a:p>
        </p:txBody>
      </p:sp>
    </p:spTree>
    <p:extLst>
      <p:ext uri="{BB962C8B-B14F-4D97-AF65-F5344CB8AC3E}">
        <p14:creationId xmlns:p14="http://schemas.microsoft.com/office/powerpoint/2010/main" val="36772784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434</TotalTime>
  <Words>2278</Words>
  <Application>Microsoft Office PowerPoint</Application>
  <PresentationFormat>On-screen Show (4:3)</PresentationFormat>
  <Paragraphs>478</Paragraphs>
  <Slides>40</Slides>
  <Notes>15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40</vt:i4>
      </vt:variant>
    </vt:vector>
  </HeadingPairs>
  <TitlesOfParts>
    <vt:vector size="52" baseType="lpstr">
      <vt:lpstr>Arial</vt:lpstr>
      <vt:lpstr>Calibri</vt:lpstr>
      <vt:lpstr>Comic Sans MS</vt:lpstr>
      <vt:lpstr>Courier New</vt:lpstr>
      <vt:lpstr>Symbol</vt:lpstr>
      <vt:lpstr>Tahoma</vt:lpstr>
      <vt:lpstr>Times New Roman</vt:lpstr>
      <vt:lpstr>Verdana</vt:lpstr>
      <vt:lpstr>Wingdings</vt:lpstr>
      <vt:lpstr>Wingdings 2</vt:lpstr>
      <vt:lpstr>Wingdings 3</vt:lpstr>
      <vt:lpstr>Oriel</vt:lpstr>
      <vt:lpstr>ECGE4001/C </vt:lpstr>
      <vt:lpstr>Deilliannau Dysgu  Learning Outcomes </vt:lpstr>
      <vt:lpstr>Deilliannau Dysgu  Learning Outcomes </vt:lpstr>
      <vt:lpstr>Deilliannau Dysgu  Learning Outcomes </vt:lpstr>
      <vt:lpstr>Deilliannau Dysgu  Learning Outcomes </vt:lpstr>
      <vt:lpstr>Gorolwg Sesiwn   Session Overview</vt:lpstr>
      <vt:lpstr>Amserlen  Timetable</vt:lpstr>
      <vt:lpstr>Asesiad 1 (50%) assessment 1 (50%) </vt:lpstr>
      <vt:lpstr>Her! Challenge! </vt:lpstr>
      <vt:lpstr>Gwrthrychol    Objective </vt:lpstr>
      <vt:lpstr>Gwrthrychol   Objective</vt:lpstr>
      <vt:lpstr>Goddrychol   Subjective</vt:lpstr>
      <vt:lpstr>Goddrychol   Subjective</vt:lpstr>
      <vt:lpstr>GÊM Game </vt:lpstr>
      <vt:lpstr>Dim wastod yn Amlwg… Not Always Obvious… </vt:lpstr>
      <vt:lpstr>Ysgrifennu dadansoddol Analytical writing</vt:lpstr>
      <vt:lpstr>Iaith Ddadansoddol… Language of Analysis …</vt:lpstr>
      <vt:lpstr>Cymharu Comparing </vt:lpstr>
      <vt:lpstr>Cyferbynnu Contrasting </vt:lpstr>
      <vt:lpstr>PowerPoint Presentation</vt:lpstr>
      <vt:lpstr>Paratoi aseiniad ysgrifenedig Planning a written assignment</vt:lpstr>
      <vt:lpstr>Dadansoddi’r Dasg Analysing the Task</vt:lpstr>
      <vt:lpstr>Dadansoddi’r Dasg Analysing the Task</vt:lpstr>
      <vt:lpstr>PowerPoint Presentation</vt:lpstr>
      <vt:lpstr>Enghraifft o gwestiynau Semester 1 Example of Semester 1 questions</vt:lpstr>
      <vt:lpstr>Cyfarwyddiadau   Instructions </vt:lpstr>
      <vt:lpstr>PowerPoint Presentation</vt:lpstr>
      <vt:lpstr>Cynllunio Aseiniad Planning an Assignment</vt:lpstr>
      <vt:lpstr>Ymarfer Practise </vt:lpstr>
      <vt:lpstr>Adeiladu Dadl Argument Building</vt:lpstr>
      <vt:lpstr>Introduction</vt:lpstr>
      <vt:lpstr>Ysgrifennu’r Prif Bwyntiau  Writing up Main Points</vt:lpstr>
      <vt:lpstr>Ysgrifennu Diweddglo Writing a Conclusion</vt:lpstr>
      <vt:lpstr>Ymarfer Practise </vt:lpstr>
      <vt:lpstr>Drafft 1 , Drafft 2…. Draft 1, Draft 2…..</vt:lpstr>
      <vt:lpstr>Ymarfer Practise </vt:lpstr>
      <vt:lpstr>Drafft 1 , Drafft 2…. Draft 1, Draft 2…..</vt:lpstr>
      <vt:lpstr>Cyflwyno  Submission</vt:lpstr>
      <vt:lpstr>Y Wers The Lesson</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Sarah Stewart</cp:lastModifiedBy>
  <cp:revision>50</cp:revision>
  <dcterms:created xsi:type="dcterms:W3CDTF">2016-08-11T07:33:48Z</dcterms:created>
  <dcterms:modified xsi:type="dcterms:W3CDTF">2018-11-19T08:39:12Z</dcterms:modified>
</cp:coreProperties>
</file>