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0" r:id="rId1"/>
  </p:sldMasterIdLst>
  <p:notesMasterIdLst>
    <p:notesMasterId r:id="rId12"/>
  </p:notesMasterIdLst>
  <p:handoutMasterIdLst>
    <p:handoutMasterId r:id="rId13"/>
  </p:handoutMasterIdLst>
  <p:sldIdLst>
    <p:sldId id="283" r:id="rId2"/>
    <p:sldId id="298" r:id="rId3"/>
    <p:sldId id="306" r:id="rId4"/>
    <p:sldId id="307" r:id="rId5"/>
    <p:sldId id="302" r:id="rId6"/>
    <p:sldId id="300" r:id="rId7"/>
    <p:sldId id="304" r:id="rId8"/>
    <p:sldId id="309" r:id="rId9"/>
    <p:sldId id="308" r:id="rId10"/>
    <p:sldId id="296" r:id="rId11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6542262-ADED-CCC8-6E44-E272C272BD45}" v="136" dt="2018-10-22T07:39:13.9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657"/>
    <p:restoredTop sz="94709"/>
  </p:normalViewPr>
  <p:slideViewPr>
    <p:cSldViewPr snapToGrid="0">
      <p:cViewPr varScale="1">
        <p:scale>
          <a:sx n="105" d="100"/>
          <a:sy n="105" d="100"/>
        </p:scale>
        <p:origin x="39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chel Wallis" userId="S::rachel.wallis@uwtsd.ac.uk::adcac562-1b9c-4c6f-a47a-6cb162b6111e" providerId="AD" clId="Web-{86542262-ADED-CCC8-6E44-E272C272BD45}"/>
    <pc:docChg chg="modSld">
      <pc:chgData name="Rachel Wallis" userId="S::rachel.wallis@uwtsd.ac.uk::adcac562-1b9c-4c6f-a47a-6cb162b6111e" providerId="AD" clId="Web-{86542262-ADED-CCC8-6E44-E272C272BD45}" dt="2018-10-22T07:39:13.930" v="136" actId="1076"/>
      <pc:docMkLst>
        <pc:docMk/>
      </pc:docMkLst>
      <pc:sldChg chg="addSp modSp">
        <pc:chgData name="Rachel Wallis" userId="S::rachel.wallis@uwtsd.ac.uk::adcac562-1b9c-4c6f-a47a-6cb162b6111e" providerId="AD" clId="Web-{86542262-ADED-CCC8-6E44-E272C272BD45}" dt="2018-10-22T07:39:13.930" v="136" actId="1076"/>
        <pc:sldMkLst>
          <pc:docMk/>
          <pc:sldMk cId="2003480498" sldId="304"/>
        </pc:sldMkLst>
        <pc:spChg chg="add mod">
          <ac:chgData name="Rachel Wallis" userId="S::rachel.wallis@uwtsd.ac.uk::adcac562-1b9c-4c6f-a47a-6cb162b6111e" providerId="AD" clId="Web-{86542262-ADED-CCC8-6E44-E272C272BD45}" dt="2018-10-22T07:39:13.930" v="136" actId="1076"/>
          <ac:spMkLst>
            <pc:docMk/>
            <pc:sldMk cId="2003480498" sldId="304"/>
            <ac:spMk id="3" creationId="{A0B3D1BE-0326-4262-9E01-4A4C9BE39FA4}"/>
          </ac:spMkLst>
        </pc:spChg>
      </pc:sldChg>
    </pc:docChg>
  </pc:docChgLst>
  <pc:docChgLst>
    <pc:chgData name="Rachel Wallis" userId="S::rachel.wallis@uwtsd.ac.uk::adcac562-1b9c-4c6f-a47a-6cb162b6111e" providerId="AD" clId="Web-{3DBFC02D-12B9-FB6F-60F9-F2EA573FD872}"/>
    <pc:docChg chg="addSld modSld sldOrd">
      <pc:chgData name="Rachel Wallis" userId="S::rachel.wallis@uwtsd.ac.uk::adcac562-1b9c-4c6f-a47a-6cb162b6111e" providerId="AD" clId="Web-{3DBFC02D-12B9-FB6F-60F9-F2EA573FD872}" dt="2018-10-22T07:28:38.453" v="255" actId="20577"/>
      <pc:docMkLst>
        <pc:docMk/>
      </pc:docMkLst>
      <pc:sldChg chg="ord">
        <pc:chgData name="Rachel Wallis" userId="S::rachel.wallis@uwtsd.ac.uk::adcac562-1b9c-4c6f-a47a-6cb162b6111e" providerId="AD" clId="Web-{3DBFC02D-12B9-FB6F-60F9-F2EA573FD872}" dt="2018-10-22T07:21:32.115" v="87"/>
        <pc:sldMkLst>
          <pc:docMk/>
          <pc:sldMk cId="2115654233" sldId="296"/>
        </pc:sldMkLst>
      </pc:sldChg>
      <pc:sldChg chg="addSp modSp new mod modClrScheme chgLayout">
        <pc:chgData name="Rachel Wallis" userId="S::rachel.wallis@uwtsd.ac.uk::adcac562-1b9c-4c6f-a47a-6cb162b6111e" providerId="AD" clId="Web-{3DBFC02D-12B9-FB6F-60F9-F2EA573FD872}" dt="2018-10-22T07:08:59.031" v="51" actId="20577"/>
        <pc:sldMkLst>
          <pc:docMk/>
          <pc:sldMk cId="3891757453" sldId="303"/>
        </pc:sldMkLst>
        <pc:spChg chg="add mod">
          <ac:chgData name="Rachel Wallis" userId="S::rachel.wallis@uwtsd.ac.uk::adcac562-1b9c-4c6f-a47a-6cb162b6111e" providerId="AD" clId="Web-{3DBFC02D-12B9-FB6F-60F9-F2EA573FD872}" dt="2018-10-22T07:05:57.205" v="6" actId="20577"/>
          <ac:spMkLst>
            <pc:docMk/>
            <pc:sldMk cId="3891757453" sldId="303"/>
            <ac:spMk id="2" creationId="{165566C8-C091-4A6B-AF4B-D0650F394BA4}"/>
          </ac:spMkLst>
        </pc:spChg>
        <pc:spChg chg="add mod">
          <ac:chgData name="Rachel Wallis" userId="S::rachel.wallis@uwtsd.ac.uk::adcac562-1b9c-4c6f-a47a-6cb162b6111e" providerId="AD" clId="Web-{3DBFC02D-12B9-FB6F-60F9-F2EA573FD872}" dt="2018-10-22T07:06:54.205" v="42" actId="20577"/>
          <ac:spMkLst>
            <pc:docMk/>
            <pc:sldMk cId="3891757453" sldId="303"/>
            <ac:spMk id="3" creationId="{B7552D74-0164-4E10-A08C-BC1E4B1CA869}"/>
          </ac:spMkLst>
        </pc:spChg>
        <pc:spChg chg="add mod">
          <ac:chgData name="Rachel Wallis" userId="S::rachel.wallis@uwtsd.ac.uk::adcac562-1b9c-4c6f-a47a-6cb162b6111e" providerId="AD" clId="Web-{3DBFC02D-12B9-FB6F-60F9-F2EA573FD872}" dt="2018-10-22T07:08:59.031" v="51" actId="20577"/>
          <ac:spMkLst>
            <pc:docMk/>
            <pc:sldMk cId="3891757453" sldId="303"/>
            <ac:spMk id="4" creationId="{7867AC30-0B69-4F91-B429-D2BE4901427D}"/>
          </ac:spMkLst>
        </pc:spChg>
      </pc:sldChg>
      <pc:sldChg chg="addSp modSp new">
        <pc:chgData name="Rachel Wallis" userId="S::rachel.wallis@uwtsd.ac.uk::adcac562-1b9c-4c6f-a47a-6cb162b6111e" providerId="AD" clId="Web-{3DBFC02D-12B9-FB6F-60F9-F2EA573FD872}" dt="2018-10-22T07:19:19.914" v="84" actId="20577"/>
        <pc:sldMkLst>
          <pc:docMk/>
          <pc:sldMk cId="2003480498" sldId="304"/>
        </pc:sldMkLst>
        <pc:spChg chg="add mod">
          <ac:chgData name="Rachel Wallis" userId="S::rachel.wallis@uwtsd.ac.uk::adcac562-1b9c-4c6f-a47a-6cb162b6111e" providerId="AD" clId="Web-{3DBFC02D-12B9-FB6F-60F9-F2EA573FD872}" dt="2018-10-22T07:19:19.914" v="84" actId="20577"/>
          <ac:spMkLst>
            <pc:docMk/>
            <pc:sldMk cId="2003480498" sldId="304"/>
            <ac:spMk id="2" creationId="{A29B7364-CE75-4B67-8CEE-B8D15E57BB64}"/>
          </ac:spMkLst>
        </pc:spChg>
      </pc:sldChg>
      <pc:sldChg chg="addSp modSp new mod modClrScheme chgLayout">
        <pc:chgData name="Rachel Wallis" userId="S::rachel.wallis@uwtsd.ac.uk::adcac562-1b9c-4c6f-a47a-6cb162b6111e" providerId="AD" clId="Web-{3DBFC02D-12B9-FB6F-60F9-F2EA573FD872}" dt="2018-10-22T07:28:38.453" v="254" actId="20577"/>
        <pc:sldMkLst>
          <pc:docMk/>
          <pc:sldMk cId="3300211074" sldId="305"/>
        </pc:sldMkLst>
        <pc:spChg chg="add mod">
          <ac:chgData name="Rachel Wallis" userId="S::rachel.wallis@uwtsd.ac.uk::adcac562-1b9c-4c6f-a47a-6cb162b6111e" providerId="AD" clId="Web-{3DBFC02D-12B9-FB6F-60F9-F2EA573FD872}" dt="2018-10-22T07:22:31.443" v="96" actId="20577"/>
          <ac:spMkLst>
            <pc:docMk/>
            <pc:sldMk cId="3300211074" sldId="305"/>
            <ac:spMk id="2" creationId="{F5B92094-4F68-4536-92F6-AA106A51DFA1}"/>
          </ac:spMkLst>
        </pc:spChg>
        <pc:spChg chg="add mod">
          <ac:chgData name="Rachel Wallis" userId="S::rachel.wallis@uwtsd.ac.uk::adcac562-1b9c-4c6f-a47a-6cb162b6111e" providerId="AD" clId="Web-{3DBFC02D-12B9-FB6F-60F9-F2EA573FD872}" dt="2018-10-22T07:28:38.453" v="254" actId="20577"/>
          <ac:spMkLst>
            <pc:docMk/>
            <pc:sldMk cId="3300211074" sldId="305"/>
            <ac:spMk id="3" creationId="{99EC86B5-552D-412A-AE4F-A260BBE42B9C}"/>
          </ac:spMkLst>
        </pc:spChg>
        <pc:picChg chg="add mod">
          <ac:chgData name="Rachel Wallis" userId="S::rachel.wallis@uwtsd.ac.uk::adcac562-1b9c-4c6f-a47a-6cb162b6111e" providerId="AD" clId="Web-{3DBFC02D-12B9-FB6F-60F9-F2EA573FD872}" dt="2018-10-22T07:26:20.643" v="209" actId="1076"/>
          <ac:picMkLst>
            <pc:docMk/>
            <pc:sldMk cId="3300211074" sldId="305"/>
            <ac:picMk id="4" creationId="{20939677-3E1B-4231-8AAD-FC7EF6269B43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B73C53-4D57-4D35-9D52-08D28DD1DFC2}" type="datetimeFigureOut">
              <a:rPr lang="en-US" smtClean="0"/>
              <a:t>10/25/2018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56573A-EF53-46DB-810D-E2D88F938B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6784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3DF5C4-970B-664A-B502-B6ED3B56F5B6}" type="datetimeFigureOut">
              <a:rPr lang="en-US" smtClean="0"/>
              <a:t>10/25/2018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76788"/>
            <a:ext cx="5438775" cy="39084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B26003-50EF-C944-A8E1-7199B9107B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50617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0822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/>
          </a:p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26003-50EF-C944-A8E1-7199B9107BC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58148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26003-50EF-C944-A8E1-7199B9107BC6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12464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26003-50EF-C944-A8E1-7199B9107BC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71219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60349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10975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45FEC9-8563-4013-BFAA-01C62513A0DB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163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  <p:sldLayoutId id="2147483692" r:id="rId12"/>
    <p:sldLayoutId id="214748369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.gov.wales/docs/learningwales/publications/131104-assessment-for-learning-and-the-nlnf-cy.pdf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learning.gov.wales/docs/learningwales/publications/131104-assessment-for-learning-and-the-nlnf-en.pdf" TargetMode="External"/><Relationship Id="rId4" Type="http://schemas.openxmlformats.org/officeDocument/2006/relationships/image" Target="../media/image4.e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learning.gov.wales/docs/learningwales/publications/140710-assessment-recording-reporting-using-the-lnf-en.pdf" TargetMode="External"/><Relationship Id="rId4" Type="http://schemas.openxmlformats.org/officeDocument/2006/relationships/image" Target="../media/image6.e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hyperlink" Target="http://learning.gov.wales/docs/learningwales/publications/140710-assessment-recording-reporting-using-the-lnf-en.pdf" TargetMode="External"/><Relationship Id="rId3" Type="http://schemas.openxmlformats.org/officeDocument/2006/relationships/image" Target="../media/image7.emf"/><Relationship Id="rId7" Type="http://schemas.openxmlformats.org/officeDocument/2006/relationships/hyperlink" Target="http://learning.gov.wales/news/sitenews/reporting-on-the-national-literacy-and-numeracy-framework-is-changing/?skip=1&amp;lang=cy" TargetMode="External"/><Relationship Id="rId12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learning.gov.wales/resources/collections/lnf?lang=cy" TargetMode="External"/><Relationship Id="rId11" Type="http://schemas.openxmlformats.org/officeDocument/2006/relationships/hyperlink" Target="http://learning.gov.wales/docs/learningwales/publications/131104-assessment-for-learning-and-the-nlnf-cy.pdf" TargetMode="External"/><Relationship Id="rId5" Type="http://schemas.openxmlformats.org/officeDocument/2006/relationships/image" Target="../media/image4.emf"/><Relationship Id="rId10" Type="http://schemas.openxmlformats.org/officeDocument/2006/relationships/image" Target="../media/image10.png"/><Relationship Id="rId4" Type="http://schemas.openxmlformats.org/officeDocument/2006/relationships/image" Target="../media/image8.emf"/><Relationship Id="rId9" Type="http://schemas.openxmlformats.org/officeDocument/2006/relationships/hyperlink" Target="http://learning.gov.wales/docs/learningwales/publications/170425-your-questions-answered-cy.pdf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cvamB7Baok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44062" y="276220"/>
            <a:ext cx="10486292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000">
                <a:solidFill>
                  <a:schemeClr val="bg1"/>
                </a:solidFill>
              </a:rPr>
              <a:t>ECAD6012/C</a:t>
            </a:r>
          </a:p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08708" y="1576274"/>
            <a:ext cx="11557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>
                <a:solidFill>
                  <a:schemeClr val="bg1"/>
                </a:solidFill>
              </a:rPr>
              <a:t>25-10-2018</a:t>
            </a:r>
          </a:p>
          <a:p>
            <a:pPr algn="ctr"/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0897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825" y="48951"/>
            <a:ext cx="10515600" cy="865450"/>
          </a:xfrm>
        </p:spPr>
        <p:txBody>
          <a:bodyPr/>
          <a:lstStyle/>
          <a:p>
            <a:pPr algn="ctr"/>
            <a:r>
              <a:rPr lang="en-GB" err="1"/>
              <a:t>Tasg</a:t>
            </a:r>
            <a:r>
              <a:rPr lang="en-GB"/>
              <a:t> </a:t>
            </a:r>
            <a:r>
              <a:rPr lang="en-GB" err="1"/>
              <a:t>dan</a:t>
            </a:r>
            <a:r>
              <a:rPr lang="en-GB"/>
              <a:t> </a:t>
            </a:r>
            <a:r>
              <a:rPr lang="en-GB" err="1"/>
              <a:t>arweiniad</a:t>
            </a:r>
            <a:r>
              <a:rPr lang="en-GB"/>
              <a:t> </a:t>
            </a:r>
            <a:r>
              <a:rPr lang="mr-IN"/>
              <a:t>–</a:t>
            </a:r>
            <a:r>
              <a:rPr lang="en-GB"/>
              <a:t> Directed Task</a:t>
            </a:r>
            <a:endParaRPr lang="en-US"/>
          </a:p>
        </p:txBody>
      </p:sp>
      <p:grpSp>
        <p:nvGrpSpPr>
          <p:cNvPr id="4" name="Group 3"/>
          <p:cNvGrpSpPr/>
          <p:nvPr/>
        </p:nvGrpSpPr>
        <p:grpSpPr>
          <a:xfrm>
            <a:off x="1920574" y="1165107"/>
            <a:ext cx="4855060" cy="5659028"/>
            <a:chOff x="1838016" y="3322249"/>
            <a:chExt cx="4034117" cy="4221722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38888" y="3322249"/>
              <a:ext cx="1533245" cy="2170499"/>
            </a:xfrm>
            <a:prstGeom prst="rect">
              <a:avLst/>
            </a:prstGeom>
          </p:spPr>
        </p:pic>
        <p:sp>
          <p:nvSpPr>
            <p:cNvPr id="6" name="Rectangle 5"/>
            <p:cNvSpPr/>
            <p:nvPr/>
          </p:nvSpPr>
          <p:spPr>
            <a:xfrm>
              <a:off x="1838016" y="7222523"/>
              <a:ext cx="3882298" cy="321448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sz="1100">
                  <a:hlinkClick r:id="rId3"/>
                </a:rPr>
                <a:t>http://learning.gov.wales/docs/learningwales/publications/131104-assessment-for-learning-and-the-nlnf-cy.pdf</a:t>
              </a:r>
              <a:r>
                <a:rPr lang="en-US" sz="1100"/>
                <a:t> </a:t>
              </a:r>
            </a:p>
          </p:txBody>
        </p:sp>
      </p:grp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4868358" y="3783988"/>
            <a:ext cx="1907275" cy="2609260"/>
          </a:xfrm>
          <a:prstGeom prst="rect">
            <a:avLst/>
          </a:prstGeom>
        </p:spPr>
      </p:pic>
      <p:sp>
        <p:nvSpPr>
          <p:cNvPr id="8" name="Content Placeholder 2"/>
          <p:cNvSpPr txBox="1">
            <a:spLocks/>
          </p:cNvSpPr>
          <p:nvPr/>
        </p:nvSpPr>
        <p:spPr>
          <a:xfrm>
            <a:off x="196152" y="731521"/>
            <a:ext cx="4672205" cy="561748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400"/>
              </a:spcBef>
              <a:spcAft>
                <a:spcPts val="200"/>
              </a:spcAft>
              <a:buNone/>
            </a:pPr>
            <a:r>
              <a:rPr lang="en-GB" sz="2400" b="1" err="1"/>
              <a:t>Darllenwch</a:t>
            </a:r>
            <a:r>
              <a:rPr lang="en-GB" sz="2400" b="1"/>
              <a:t> </a:t>
            </a:r>
            <a:r>
              <a:rPr lang="en-GB" sz="2400" b="1" err="1"/>
              <a:t>Adran</a:t>
            </a:r>
            <a:r>
              <a:rPr lang="en-GB" sz="2400" b="1"/>
              <a:t> 4 ac 8 </a:t>
            </a:r>
            <a:r>
              <a:rPr lang="en-GB" sz="2400" b="1" err="1"/>
              <a:t>o’r</a:t>
            </a:r>
            <a:r>
              <a:rPr lang="en-GB" sz="2400" b="1"/>
              <a:t> </a:t>
            </a:r>
            <a:r>
              <a:rPr lang="en-GB" sz="2400" b="1" err="1"/>
              <a:t>ddogfen</a:t>
            </a:r>
            <a:r>
              <a:rPr lang="en-GB" sz="2400" b="1"/>
              <a:t> hon.</a:t>
            </a:r>
          </a:p>
          <a:p>
            <a:pPr marL="0">
              <a:spcBef>
                <a:spcPts val="400"/>
              </a:spcBef>
              <a:spcAft>
                <a:spcPts val="200"/>
              </a:spcAft>
              <a:buFont typeface="Arial" charset="0"/>
              <a:buChar char="•"/>
            </a:pPr>
            <a:r>
              <a:rPr lang="en-GB" sz="2800" err="1"/>
              <a:t>Rhestrwch</a:t>
            </a:r>
            <a:r>
              <a:rPr lang="en-GB" sz="2800"/>
              <a:t> 5 </a:t>
            </a:r>
            <a:r>
              <a:rPr lang="en-GB" sz="2800" err="1"/>
              <a:t>strategaeth</a:t>
            </a:r>
            <a:r>
              <a:rPr lang="en-GB" sz="2800"/>
              <a:t> </a:t>
            </a:r>
            <a:r>
              <a:rPr lang="en-GB" sz="2800" err="1"/>
              <a:t>ar</a:t>
            </a:r>
            <a:r>
              <a:rPr lang="en-GB" sz="2800"/>
              <a:t> </a:t>
            </a:r>
            <a:r>
              <a:rPr lang="en-GB" sz="2800" err="1"/>
              <a:t>gyfer</a:t>
            </a:r>
            <a:r>
              <a:rPr lang="en-GB" sz="2800"/>
              <a:t> </a:t>
            </a:r>
            <a:r>
              <a:rPr lang="en-GB" sz="2800" err="1"/>
              <a:t>asesu</a:t>
            </a:r>
            <a:r>
              <a:rPr lang="en-GB" sz="2800"/>
              <a:t> </a:t>
            </a:r>
            <a:r>
              <a:rPr lang="en-GB" sz="2800" err="1"/>
              <a:t>rhifedd</a:t>
            </a:r>
            <a:r>
              <a:rPr lang="en-GB" sz="2800"/>
              <a:t> </a:t>
            </a:r>
            <a:r>
              <a:rPr lang="en-GB" sz="2800" err="1"/>
              <a:t>allech</a:t>
            </a:r>
            <a:r>
              <a:rPr lang="en-GB" sz="2800"/>
              <a:t> </a:t>
            </a:r>
            <a:r>
              <a:rPr lang="en-GB" sz="2800" err="1"/>
              <a:t>ddefnyddio</a:t>
            </a:r>
            <a:endParaRPr lang="en-GB" sz="2800"/>
          </a:p>
          <a:p>
            <a:pPr marL="0" indent="0">
              <a:spcBef>
                <a:spcPts val="400"/>
              </a:spcBef>
              <a:spcAft>
                <a:spcPts val="200"/>
              </a:spcAft>
              <a:buNone/>
            </a:pPr>
            <a:r>
              <a:rPr lang="en-GB" sz="2400" b="1" err="1"/>
              <a:t>Yn</a:t>
            </a:r>
            <a:r>
              <a:rPr lang="en-GB" sz="2400" b="1"/>
              <a:t> </a:t>
            </a:r>
            <a:r>
              <a:rPr lang="en-GB" sz="2400" b="1" err="1"/>
              <a:t>ogystal</a:t>
            </a:r>
            <a:r>
              <a:rPr lang="en-GB" sz="2400" b="1"/>
              <a:t>, </a:t>
            </a:r>
            <a:r>
              <a:rPr lang="en-GB" sz="2400" b="1" err="1"/>
              <a:t>edrychwch</a:t>
            </a:r>
            <a:r>
              <a:rPr lang="en-GB" sz="2400" b="1"/>
              <a:t> </a:t>
            </a:r>
            <a:r>
              <a:rPr lang="en-GB" sz="2400" b="1" err="1"/>
              <a:t>ar</a:t>
            </a:r>
            <a:r>
              <a:rPr lang="en-GB" sz="2400" b="1"/>
              <a:t> </a:t>
            </a:r>
            <a:r>
              <a:rPr lang="en-GB" sz="2400" b="1" err="1"/>
              <a:t>yr</a:t>
            </a:r>
            <a:r>
              <a:rPr lang="en-GB" sz="2400" b="1"/>
              <a:t> </a:t>
            </a:r>
            <a:r>
              <a:rPr lang="en-GB" sz="2400" b="1" err="1"/>
              <a:t>astudiaethau</a:t>
            </a:r>
            <a:r>
              <a:rPr lang="en-GB" sz="2400" b="1"/>
              <a:t> </a:t>
            </a:r>
            <a:r>
              <a:rPr lang="en-GB" sz="2400" b="1" err="1"/>
              <a:t>achos</a:t>
            </a:r>
            <a:r>
              <a:rPr lang="en-GB" sz="2400" b="1"/>
              <a:t> </a:t>
            </a:r>
            <a:r>
              <a:rPr lang="en-GB" sz="2400" b="1" err="1"/>
              <a:t>yn</a:t>
            </a:r>
            <a:r>
              <a:rPr lang="en-GB" sz="2400" b="1"/>
              <a:t> </a:t>
            </a:r>
            <a:r>
              <a:rPr lang="en-GB" sz="2400" b="1" err="1"/>
              <a:t>Adran</a:t>
            </a:r>
            <a:r>
              <a:rPr lang="en-GB" sz="2400" b="1"/>
              <a:t> 9 (</a:t>
            </a:r>
            <a:r>
              <a:rPr lang="en-GB" sz="2400" b="1" err="1"/>
              <a:t>gallwch</a:t>
            </a:r>
            <a:r>
              <a:rPr lang="en-GB" sz="2400" b="1"/>
              <a:t> </a:t>
            </a:r>
            <a:r>
              <a:rPr lang="en-GB" sz="2400" b="1" err="1"/>
              <a:t>ganolbwyntio</a:t>
            </a:r>
            <a:r>
              <a:rPr lang="en-GB" sz="2400" b="1"/>
              <a:t> </a:t>
            </a:r>
            <a:r>
              <a:rPr lang="en-GB" sz="2400" b="1" err="1"/>
              <a:t>ar</a:t>
            </a:r>
            <a:r>
              <a:rPr lang="en-GB" sz="2400" b="1"/>
              <a:t> </a:t>
            </a:r>
            <a:r>
              <a:rPr lang="en-GB" sz="2400" b="1" err="1"/>
              <a:t>eich</a:t>
            </a:r>
            <a:r>
              <a:rPr lang="en-GB" sz="2400" b="1"/>
              <a:t> </a:t>
            </a:r>
            <a:r>
              <a:rPr lang="en-GB" sz="2400" b="1" err="1"/>
              <a:t>cyfnod</a:t>
            </a:r>
            <a:r>
              <a:rPr lang="en-GB" sz="2400" b="1"/>
              <a:t> </a:t>
            </a:r>
            <a:r>
              <a:rPr lang="en-GB" sz="2400" b="1" err="1"/>
              <a:t>dewisol</a:t>
            </a:r>
            <a:r>
              <a:rPr lang="en-GB" sz="2400" b="1"/>
              <a:t> chi </a:t>
            </a:r>
            <a:r>
              <a:rPr lang="en-GB" sz="2400" b="1" err="1"/>
              <a:t>h.y</a:t>
            </a:r>
            <a:r>
              <a:rPr lang="en-GB" sz="2400" b="1"/>
              <a:t>. </a:t>
            </a:r>
            <a:r>
              <a:rPr lang="en-GB" sz="2400" b="1" err="1"/>
              <a:t>Cyfnod</a:t>
            </a:r>
            <a:r>
              <a:rPr lang="en-GB" sz="2400" b="1"/>
              <a:t> Sylfaen </a:t>
            </a:r>
            <a:r>
              <a:rPr lang="en-GB" sz="2400" b="1" err="1"/>
              <a:t>neu</a:t>
            </a:r>
            <a:r>
              <a:rPr lang="en-GB" sz="2400" b="1"/>
              <a:t> CA2).</a:t>
            </a:r>
          </a:p>
          <a:p>
            <a:pPr marL="0">
              <a:spcBef>
                <a:spcPts val="400"/>
              </a:spcBef>
              <a:spcAft>
                <a:spcPts val="200"/>
              </a:spcAft>
              <a:buFont typeface="Arial" charset="0"/>
              <a:buChar char="•"/>
            </a:pPr>
            <a:r>
              <a:rPr lang="en-GB" sz="2800" err="1"/>
              <a:t>Dewisiwch</a:t>
            </a:r>
            <a:r>
              <a:rPr lang="en-GB" sz="2800"/>
              <a:t> </a:t>
            </a:r>
            <a:r>
              <a:rPr lang="en-GB" sz="2800" err="1"/>
              <a:t>astudiaeth</a:t>
            </a:r>
            <a:r>
              <a:rPr lang="en-GB" sz="2800"/>
              <a:t> </a:t>
            </a:r>
            <a:r>
              <a:rPr lang="en-GB" sz="2800" err="1"/>
              <a:t>achos</a:t>
            </a:r>
            <a:r>
              <a:rPr lang="en-GB" sz="2800"/>
              <a:t>. </a:t>
            </a:r>
            <a:r>
              <a:rPr lang="en-GB" sz="2800" err="1"/>
              <a:t>Sut</a:t>
            </a:r>
            <a:r>
              <a:rPr lang="en-GB" sz="2800"/>
              <a:t> </a:t>
            </a:r>
            <a:r>
              <a:rPr lang="en-GB" sz="2800" err="1"/>
              <a:t>mae’n</a:t>
            </a:r>
            <a:r>
              <a:rPr lang="en-GB" sz="2800"/>
              <a:t> </a:t>
            </a:r>
            <a:r>
              <a:rPr lang="en-GB" sz="2800" err="1"/>
              <a:t>cysylltu</a:t>
            </a:r>
            <a:r>
              <a:rPr lang="en-GB" sz="2800"/>
              <a:t> </a:t>
            </a:r>
            <a:r>
              <a:rPr lang="en-GB" sz="2800" err="1"/>
              <a:t>â</a:t>
            </a:r>
            <a:r>
              <a:rPr lang="en-GB" sz="2800"/>
              <a:t> 12 </a:t>
            </a:r>
            <a:r>
              <a:rPr lang="en-GB" sz="2800" err="1"/>
              <a:t>egwyddor</a:t>
            </a:r>
            <a:r>
              <a:rPr lang="en-GB" sz="2800"/>
              <a:t> </a:t>
            </a:r>
            <a:r>
              <a:rPr lang="en-GB" sz="2800" err="1"/>
              <a:t>bedagogaidd</a:t>
            </a:r>
            <a:r>
              <a:rPr lang="en-GB" sz="2800"/>
              <a:t> Donaldson?</a:t>
            </a: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7182196" y="731521"/>
            <a:ext cx="4740588" cy="51657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b="1"/>
              <a:t>Read Section 4 and 8 within this document. </a:t>
            </a:r>
          </a:p>
          <a:p>
            <a:pPr>
              <a:buFont typeface="Arial" charset="0"/>
              <a:buChar char="•"/>
            </a:pPr>
            <a:r>
              <a:rPr lang="en-GB" sz="2800"/>
              <a:t>List 5 strategies for assessing numeracy that you could use</a:t>
            </a:r>
          </a:p>
          <a:p>
            <a:pPr marL="0" indent="0">
              <a:buNone/>
            </a:pPr>
            <a:r>
              <a:rPr lang="en-GB" sz="2400" b="1"/>
              <a:t>Also look at the case studies within Section 9 (you may concentrate on your chosen phase i.e. Foundation phase or KS2). </a:t>
            </a:r>
          </a:p>
          <a:p>
            <a:pPr>
              <a:buFont typeface="Arial" charset="0"/>
              <a:buChar char="•"/>
            </a:pPr>
            <a:r>
              <a:rPr lang="en-GB" sz="2800"/>
              <a:t>Pick a case study. How does it link to Donaldson’s 12 pedagogical principles?</a:t>
            </a:r>
          </a:p>
        </p:txBody>
      </p:sp>
      <p:sp>
        <p:nvSpPr>
          <p:cNvPr id="3" name="Rectangle 2"/>
          <p:cNvSpPr/>
          <p:nvPr/>
        </p:nvSpPr>
        <p:spPr>
          <a:xfrm>
            <a:off x="6112625" y="6377858"/>
            <a:ext cx="480475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>
                <a:hlinkClick r:id="rId5"/>
              </a:rPr>
              <a:t>http://learning.gov.wales/docs/learningwales/publications/131104-assessment-for-learning-and-the-nlnf-en.pdf</a:t>
            </a:r>
            <a:r>
              <a:rPr lang="en-US" sz="120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50074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 txBox="1">
            <a:spLocks/>
          </p:cNvSpPr>
          <p:nvPr/>
        </p:nvSpPr>
        <p:spPr>
          <a:xfrm>
            <a:off x="1769626" y="471009"/>
            <a:ext cx="8824686" cy="1274663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5300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5300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5300" dirty="0"/>
          </a:p>
        </p:txBody>
      </p:sp>
      <p:sp>
        <p:nvSpPr>
          <p:cNvPr id="7" name="Content Placeholder 5"/>
          <p:cNvSpPr txBox="1">
            <a:spLocks/>
          </p:cNvSpPr>
          <p:nvPr/>
        </p:nvSpPr>
        <p:spPr>
          <a:xfrm>
            <a:off x="457199" y="1413165"/>
            <a:ext cx="10981113" cy="4104068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200"/>
              </a:spcAft>
            </a:pPr>
            <a:endParaRPr lang="en-US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mtClean="0"/>
              <a:t>Amcanion y Sesiwn - Session Objectives</a:t>
            </a:r>
            <a:endParaRPr lang="en-GB" dirty="0"/>
          </a:p>
        </p:txBody>
      </p:sp>
      <p:sp>
        <p:nvSpPr>
          <p:cNvPr id="6" name="Content Placeholder 3"/>
          <p:cNvSpPr txBox="1">
            <a:spLocks/>
          </p:cNvSpPr>
          <p:nvPr/>
        </p:nvSpPr>
        <p:spPr>
          <a:xfrm>
            <a:off x="457199" y="1397625"/>
            <a:ext cx="5181600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 err="1" smtClean="0"/>
              <a:t>ddeall</a:t>
            </a:r>
            <a:r>
              <a:rPr lang="en-GB" sz="3200" dirty="0" smtClean="0"/>
              <a:t> y </a:t>
            </a:r>
            <a:r>
              <a:rPr lang="en-GB" sz="3200" dirty="0" err="1" smtClean="0"/>
              <a:t>gofynion</a:t>
            </a:r>
            <a:r>
              <a:rPr lang="en-GB" sz="3200" dirty="0" smtClean="0"/>
              <a:t> </a:t>
            </a:r>
            <a:r>
              <a:rPr lang="en-GB" sz="3200" dirty="0" err="1" smtClean="0"/>
              <a:t>statudol</a:t>
            </a:r>
            <a:r>
              <a:rPr lang="en-GB" sz="3200" dirty="0" smtClean="0"/>
              <a:t> </a:t>
            </a:r>
            <a:r>
              <a:rPr lang="en-GB" sz="3200" dirty="0" err="1" smtClean="0"/>
              <a:t>argyfer</a:t>
            </a:r>
            <a:r>
              <a:rPr lang="en-GB" sz="3200" dirty="0" smtClean="0"/>
              <a:t> </a:t>
            </a:r>
            <a:r>
              <a:rPr lang="en-GB" sz="3200" dirty="0" err="1" smtClean="0"/>
              <a:t>asesu</a:t>
            </a:r>
            <a:r>
              <a:rPr lang="en-GB" sz="3200" dirty="0" smtClean="0"/>
              <a:t> </a:t>
            </a:r>
            <a:r>
              <a:rPr lang="en-GB" sz="3200" dirty="0" err="1" smtClean="0"/>
              <a:t>Rhifedd</a:t>
            </a:r>
            <a:r>
              <a:rPr lang="en-GB" sz="3200" dirty="0" smtClean="0"/>
              <a:t> (</a:t>
            </a:r>
            <a:r>
              <a:rPr lang="en-GB" sz="3200" dirty="0" err="1" smtClean="0"/>
              <a:t>yn</a:t>
            </a:r>
            <a:r>
              <a:rPr lang="en-GB" sz="3200" dirty="0" smtClean="0"/>
              <a:t> </a:t>
            </a:r>
            <a:r>
              <a:rPr lang="en-GB" sz="3200" dirty="0" err="1" smtClean="0"/>
              <a:t>gyfredol</a:t>
            </a:r>
            <a:r>
              <a:rPr lang="en-GB" sz="3200" dirty="0" smtClean="0"/>
              <a:t> ac </a:t>
            </a:r>
            <a:r>
              <a:rPr lang="en-GB" sz="3200" dirty="0" err="1" smtClean="0"/>
              <a:t>i’r</a:t>
            </a:r>
            <a:r>
              <a:rPr lang="en-GB" sz="3200" dirty="0" smtClean="0"/>
              <a:t> </a:t>
            </a:r>
            <a:r>
              <a:rPr lang="en-GB" sz="3200" dirty="0" err="1" smtClean="0"/>
              <a:t>dyfodol</a:t>
            </a:r>
            <a:r>
              <a:rPr lang="en-GB" sz="3200" dirty="0" smtClean="0"/>
              <a:t>)</a:t>
            </a:r>
          </a:p>
          <a:p>
            <a:r>
              <a:rPr lang="en-GB" sz="3200" dirty="0" err="1" smtClean="0"/>
              <a:t>ystyried</a:t>
            </a:r>
            <a:r>
              <a:rPr lang="en-GB" sz="3200" dirty="0" smtClean="0"/>
              <a:t> </a:t>
            </a:r>
            <a:r>
              <a:rPr lang="en-GB" sz="3200" dirty="0" err="1" smtClean="0"/>
              <a:t>asesu</a:t>
            </a:r>
            <a:r>
              <a:rPr lang="en-GB" sz="3200" dirty="0" smtClean="0"/>
              <a:t> </a:t>
            </a:r>
            <a:r>
              <a:rPr lang="en-GB" sz="3200" dirty="0" err="1" smtClean="0"/>
              <a:t>rhifedd</a:t>
            </a:r>
            <a:r>
              <a:rPr lang="en-GB" sz="3200" dirty="0" smtClean="0"/>
              <a:t> </a:t>
            </a:r>
            <a:r>
              <a:rPr lang="en-GB" sz="3200" dirty="0" err="1" smtClean="0"/>
              <a:t>mewn</a:t>
            </a:r>
            <a:r>
              <a:rPr lang="en-GB" sz="3200" dirty="0" smtClean="0"/>
              <a:t> </a:t>
            </a:r>
            <a:r>
              <a:rPr lang="en-GB" sz="3200" dirty="0" err="1" smtClean="0"/>
              <a:t>modd</a:t>
            </a:r>
            <a:r>
              <a:rPr lang="en-GB" sz="3200" dirty="0" smtClean="0"/>
              <a:t> </a:t>
            </a:r>
            <a:r>
              <a:rPr lang="en-GB" sz="3200" dirty="0" err="1" smtClean="0"/>
              <a:t>beirniadol</a:t>
            </a:r>
            <a:endParaRPr lang="en-GB" sz="3200" dirty="0" smtClean="0"/>
          </a:p>
          <a:p>
            <a:r>
              <a:rPr lang="en-GB" sz="3200" dirty="0" err="1" smtClean="0"/>
              <a:t>archwilio</a:t>
            </a:r>
            <a:r>
              <a:rPr lang="en-GB" sz="3200" dirty="0" smtClean="0"/>
              <a:t> </a:t>
            </a:r>
            <a:r>
              <a:rPr lang="en-GB" sz="3200" dirty="0" err="1" smtClean="0"/>
              <a:t>datblygiad</a:t>
            </a:r>
            <a:r>
              <a:rPr lang="en-GB" sz="3200" dirty="0" smtClean="0"/>
              <a:t> </a:t>
            </a:r>
            <a:r>
              <a:rPr lang="en-GB" sz="3200" dirty="0" err="1" smtClean="0"/>
              <a:t>mewn</a:t>
            </a:r>
            <a:r>
              <a:rPr lang="en-GB" sz="3200" dirty="0" smtClean="0"/>
              <a:t> </a:t>
            </a:r>
            <a:r>
              <a:rPr lang="en-GB" sz="3200" dirty="0" err="1" smtClean="0"/>
              <a:t>sgiliau</a:t>
            </a:r>
            <a:r>
              <a:rPr lang="en-GB" sz="3200" dirty="0" smtClean="0"/>
              <a:t> </a:t>
            </a:r>
            <a:r>
              <a:rPr lang="en-GB" sz="3200" dirty="0" err="1" smtClean="0"/>
              <a:t>rhifyddol</a:t>
            </a:r>
            <a:endParaRPr lang="en-GB" sz="3200" dirty="0"/>
          </a:p>
        </p:txBody>
      </p:sp>
      <p:sp>
        <p:nvSpPr>
          <p:cNvPr id="8" name="Content Placeholder 4"/>
          <p:cNvSpPr txBox="1">
            <a:spLocks/>
          </p:cNvSpPr>
          <p:nvPr/>
        </p:nvSpPr>
        <p:spPr>
          <a:xfrm>
            <a:off x="6143669" y="1396377"/>
            <a:ext cx="5181600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 smtClean="0"/>
              <a:t>to understand expectations (current and future) for assessing numeracy</a:t>
            </a:r>
          </a:p>
          <a:p>
            <a:r>
              <a:rPr lang="en-GB" sz="3200" dirty="0" smtClean="0"/>
              <a:t>to consider the assessment of numeracy in a critical way</a:t>
            </a:r>
          </a:p>
          <a:p>
            <a:r>
              <a:rPr lang="en-GB" sz="3200" dirty="0" smtClean="0"/>
              <a:t>to explore progression in numeracy skills</a:t>
            </a:r>
          </a:p>
          <a:p>
            <a:pPr marL="0" indent="0">
              <a:buFont typeface="Arial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9228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6502399" y="482600"/>
            <a:ext cx="4624475" cy="466100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>
                <a:latin typeface="Century Gothic" charset="0"/>
                <a:ea typeface="Century Gothic" charset="0"/>
                <a:cs typeface="Century Gothic" charset="0"/>
              </a:rPr>
              <a:t>What are the current expectations for assessing numeracy? </a:t>
            </a:r>
            <a:endParaRPr lang="en-GB" dirty="0">
              <a:latin typeface="Century Gothic" charset="0"/>
              <a:ea typeface="Century Gothic" charset="0"/>
              <a:cs typeface="Century Gothic" charset="0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762001" y="787400"/>
            <a:ext cx="5181599" cy="466100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>
                <a:latin typeface="Century Gothic" charset="0"/>
                <a:ea typeface="Century Gothic" charset="0"/>
                <a:cs typeface="Century Gothic" charset="0"/>
              </a:rPr>
              <a:t>Beth </a:t>
            </a:r>
            <a:r>
              <a:rPr lang="en-GB" dirty="0" err="1" smtClean="0">
                <a:latin typeface="Century Gothic" charset="0"/>
                <a:ea typeface="Century Gothic" charset="0"/>
                <a:cs typeface="Century Gothic" charset="0"/>
              </a:rPr>
              <a:t>yw</a:t>
            </a:r>
            <a:r>
              <a:rPr lang="en-GB" dirty="0" smtClean="0">
                <a:latin typeface="Century Gothic" charset="0"/>
                <a:ea typeface="Century Gothic" charset="0"/>
                <a:cs typeface="Century Gothic" charset="0"/>
              </a:rPr>
              <a:t> </a:t>
            </a:r>
            <a:r>
              <a:rPr lang="en-GB" dirty="0" err="1" smtClean="0">
                <a:latin typeface="Century Gothic" charset="0"/>
                <a:ea typeface="Century Gothic" charset="0"/>
                <a:cs typeface="Century Gothic" charset="0"/>
              </a:rPr>
              <a:t>disgwyliadau</a:t>
            </a:r>
            <a:r>
              <a:rPr lang="en-GB" dirty="0">
                <a:latin typeface="Century Gothic" charset="0"/>
                <a:ea typeface="Century Gothic" charset="0"/>
                <a:cs typeface="Century Gothic" charset="0"/>
              </a:rPr>
              <a:t> </a:t>
            </a:r>
            <a:r>
              <a:rPr lang="en-GB" dirty="0" err="1" smtClean="0">
                <a:latin typeface="Century Gothic" charset="0"/>
                <a:ea typeface="Century Gothic" charset="0"/>
                <a:cs typeface="Century Gothic" charset="0"/>
              </a:rPr>
              <a:t>cyfredol</a:t>
            </a:r>
            <a:r>
              <a:rPr lang="en-GB" dirty="0" smtClean="0">
                <a:latin typeface="Century Gothic" charset="0"/>
                <a:ea typeface="Century Gothic" charset="0"/>
                <a:cs typeface="Century Gothic" charset="0"/>
              </a:rPr>
              <a:t> </a:t>
            </a:r>
            <a:r>
              <a:rPr lang="en-GB" dirty="0" err="1" smtClean="0">
                <a:latin typeface="Century Gothic" charset="0"/>
                <a:ea typeface="Century Gothic" charset="0"/>
                <a:cs typeface="Century Gothic" charset="0"/>
              </a:rPr>
              <a:t>Llywodraeth</a:t>
            </a:r>
            <a:r>
              <a:rPr lang="en-GB" dirty="0" smtClean="0">
                <a:latin typeface="Century Gothic" charset="0"/>
                <a:ea typeface="Century Gothic" charset="0"/>
                <a:cs typeface="Century Gothic" charset="0"/>
              </a:rPr>
              <a:t> </a:t>
            </a:r>
            <a:r>
              <a:rPr lang="en-GB" dirty="0" err="1" smtClean="0">
                <a:latin typeface="Century Gothic" charset="0"/>
                <a:ea typeface="Century Gothic" charset="0"/>
                <a:cs typeface="Century Gothic" charset="0"/>
              </a:rPr>
              <a:t>Cymru</a:t>
            </a:r>
            <a:r>
              <a:rPr lang="en-GB" dirty="0" smtClean="0">
                <a:latin typeface="Century Gothic" charset="0"/>
                <a:ea typeface="Century Gothic" charset="0"/>
                <a:cs typeface="Century Gothic" charset="0"/>
              </a:rPr>
              <a:t> o ran </a:t>
            </a:r>
            <a:r>
              <a:rPr lang="en-GB" dirty="0" err="1" smtClean="0">
                <a:latin typeface="Century Gothic" charset="0"/>
                <a:ea typeface="Century Gothic" charset="0"/>
                <a:cs typeface="Century Gothic" charset="0"/>
              </a:rPr>
              <a:t>asesu</a:t>
            </a:r>
            <a:r>
              <a:rPr lang="en-GB" dirty="0" smtClean="0">
                <a:latin typeface="Century Gothic" charset="0"/>
                <a:ea typeface="Century Gothic" charset="0"/>
                <a:cs typeface="Century Gothic" charset="0"/>
              </a:rPr>
              <a:t> </a:t>
            </a:r>
            <a:r>
              <a:rPr lang="en-GB" dirty="0" err="1" smtClean="0">
                <a:latin typeface="Century Gothic" charset="0"/>
                <a:ea typeface="Century Gothic" charset="0"/>
                <a:cs typeface="Century Gothic" charset="0"/>
              </a:rPr>
              <a:t>rhifedd</a:t>
            </a:r>
            <a:r>
              <a:rPr lang="en-GB" dirty="0" smtClean="0">
                <a:latin typeface="Century Gothic" charset="0"/>
                <a:ea typeface="Century Gothic" charset="0"/>
                <a:cs typeface="Century Gothic" charset="0"/>
              </a:rPr>
              <a:t>?</a:t>
            </a:r>
            <a:endParaRPr lang="en-GB" dirty="0">
              <a:latin typeface="Century Gothic" charset="0"/>
              <a:ea typeface="Century Gothic" charset="0"/>
              <a:cs typeface="Century Gothic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26754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736" y="137159"/>
            <a:ext cx="5459494" cy="5917739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46520" y="-1"/>
            <a:ext cx="5549885" cy="6329871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475488" y="6054898"/>
            <a:ext cx="113568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p. 4 (WG, 2014), </a:t>
            </a:r>
            <a:r>
              <a:rPr lang="en-GB" dirty="0">
                <a:hlinkClick r:id="rId5"/>
              </a:rPr>
              <a:t>http://learning.gov.wales/docs/learningwales/publications/140710-assessment-recording-reporting-using-the-lnf-en.pdf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49698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7393" y="571275"/>
            <a:ext cx="10687754" cy="975238"/>
          </a:xfrm>
        </p:spPr>
        <p:txBody>
          <a:bodyPr>
            <a:normAutofit fontScale="90000"/>
          </a:bodyPr>
          <a:lstStyle/>
          <a:p>
            <a:r>
              <a:rPr lang="en-GB" err="1"/>
              <a:t>Dogfennau</a:t>
            </a:r>
            <a:r>
              <a:rPr lang="en-GB"/>
              <a:t> </a:t>
            </a:r>
            <a:r>
              <a:rPr lang="en-GB" err="1"/>
              <a:t>Defnyddiol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gyfer</a:t>
            </a:r>
            <a:r>
              <a:rPr lang="en-GB"/>
              <a:t> </a:t>
            </a:r>
            <a:r>
              <a:rPr lang="en-GB" err="1"/>
              <a:t>Asesu</a:t>
            </a:r>
            <a:r>
              <a:rPr lang="en-GB"/>
              <a:t> </a:t>
            </a:r>
            <a:r>
              <a:rPr lang="en-GB" err="1"/>
              <a:t>Rhifedd</a:t>
            </a:r>
            <a:r>
              <a:rPr lang="en-GB"/>
              <a:t> </a:t>
            </a:r>
            <a:br>
              <a:rPr lang="en-GB"/>
            </a:br>
            <a:r>
              <a:rPr lang="en-GB" sz="1000"/>
              <a:t/>
            </a:r>
            <a:br>
              <a:rPr lang="en-GB" sz="1000"/>
            </a:br>
            <a:r>
              <a:rPr lang="en-GB"/>
              <a:t>Useful Documents for Numeracy Assessment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02962" y="2235182"/>
            <a:ext cx="1881076" cy="271707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29213" y="2387632"/>
            <a:ext cx="1776113" cy="244529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347" y="2387632"/>
            <a:ext cx="1878060" cy="2564624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613955" y="5659256"/>
            <a:ext cx="10687754" cy="11387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>
                <a:solidFill>
                  <a:schemeClr val="tx2"/>
                </a:solidFill>
                <a:hlinkClick r:id="rId6"/>
              </a:rPr>
              <a:t>http://learning.gov.wales/resources/collections/lnf?lang=cy</a:t>
            </a:r>
            <a:r>
              <a:rPr lang="en-GB" sz="1600">
                <a:solidFill>
                  <a:schemeClr val="tx2"/>
                </a:solidFill>
              </a:rPr>
              <a:t> </a:t>
            </a:r>
          </a:p>
          <a:p>
            <a:endParaRPr lang="en-GB" sz="1600">
              <a:solidFill>
                <a:schemeClr val="tx2"/>
              </a:solidFill>
            </a:endParaRPr>
          </a:p>
          <a:p>
            <a:r>
              <a:rPr lang="en-GB" u="sng">
                <a:solidFill>
                  <a:schemeClr val="tx2"/>
                </a:solidFill>
                <a:hlinkClick r:id="rId7"/>
              </a:rPr>
              <a:t>http://learning.gov.wales/news/sitenews/reporting-on-the-national-literacy-and-numeracy-framework-is-changing/?skip=1&amp;lang=cy</a:t>
            </a:r>
            <a:r>
              <a:rPr lang="en-GB" u="sng">
                <a:solidFill>
                  <a:schemeClr val="tx2"/>
                </a:solidFill>
              </a:rPr>
              <a:t> </a:t>
            </a:r>
            <a:endParaRPr lang="en-GB">
              <a:solidFill>
                <a:schemeClr val="tx2"/>
              </a:solidFill>
            </a:endParaRPr>
          </a:p>
        </p:txBody>
      </p:sp>
      <p:grpSp>
        <p:nvGrpSpPr>
          <p:cNvPr id="9" name="Group 8"/>
          <p:cNvGrpSpPr/>
          <p:nvPr/>
        </p:nvGrpSpPr>
        <p:grpSpPr>
          <a:xfrm>
            <a:off x="226618" y="2235182"/>
            <a:ext cx="3857420" cy="3182178"/>
            <a:chOff x="226618" y="2235182"/>
            <a:chExt cx="3857420" cy="3182178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26618" y="2235182"/>
              <a:ext cx="1899030" cy="2717074"/>
            </a:xfrm>
            <a:prstGeom prst="rect">
              <a:avLst/>
            </a:prstGeom>
          </p:spPr>
        </p:pic>
        <p:sp>
          <p:nvSpPr>
            <p:cNvPr id="8" name="Rectangle 7"/>
            <p:cNvSpPr/>
            <p:nvPr/>
          </p:nvSpPr>
          <p:spPr>
            <a:xfrm>
              <a:off x="226618" y="4986473"/>
              <a:ext cx="3857420" cy="43088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sz="1100">
                  <a:hlinkClick r:id="rId9"/>
                </a:rPr>
                <a:t>http://learning.gov.wales/docs/learningwales/publications/170425-your-questions-answered-cy.pdf</a:t>
              </a:r>
              <a:r>
                <a:rPr lang="en-US" sz="1100"/>
                <a:t> </a:t>
              </a:r>
            </a:p>
          </p:txBody>
        </p:sp>
      </p:grpSp>
      <p:grpSp>
        <p:nvGrpSpPr>
          <p:cNvPr id="12" name="Group 11"/>
          <p:cNvGrpSpPr/>
          <p:nvPr/>
        </p:nvGrpSpPr>
        <p:grpSpPr>
          <a:xfrm>
            <a:off x="4232366" y="2387632"/>
            <a:ext cx="3969041" cy="3029728"/>
            <a:chOff x="4232366" y="2387632"/>
            <a:chExt cx="3969041" cy="3029728"/>
          </a:xfrm>
        </p:grpSpPr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44819" y="2387632"/>
              <a:ext cx="1835826" cy="2598841"/>
            </a:xfrm>
            <a:prstGeom prst="rect">
              <a:avLst/>
            </a:prstGeom>
          </p:spPr>
        </p:pic>
        <p:sp>
          <p:nvSpPr>
            <p:cNvPr id="11" name="Rectangle 10"/>
            <p:cNvSpPr/>
            <p:nvPr/>
          </p:nvSpPr>
          <p:spPr>
            <a:xfrm>
              <a:off x="4232366" y="4986473"/>
              <a:ext cx="3969041" cy="43088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sz="1100">
                  <a:hlinkClick r:id="rId11"/>
                </a:rPr>
                <a:t>http://learning.gov.wales/docs/learningwales/publications/131104-assessment-for-learning-and-the-nlnf-cy.pdf</a:t>
              </a:r>
              <a:r>
                <a:rPr lang="en-US" sz="1100"/>
                <a:t> </a:t>
              </a:r>
            </a:p>
          </p:txBody>
        </p:sp>
      </p:grpSp>
      <p:grpSp>
        <p:nvGrpSpPr>
          <p:cNvPr id="15" name="Group 14"/>
          <p:cNvGrpSpPr/>
          <p:nvPr/>
        </p:nvGrpSpPr>
        <p:grpSpPr>
          <a:xfrm>
            <a:off x="8395585" y="2387632"/>
            <a:ext cx="3665275" cy="3199005"/>
            <a:chOff x="8395585" y="2387632"/>
            <a:chExt cx="3665275" cy="3199005"/>
          </a:xfrm>
        </p:grpSpPr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00863" y="2387632"/>
              <a:ext cx="1727360" cy="2445294"/>
            </a:xfrm>
            <a:prstGeom prst="rect">
              <a:avLst/>
            </a:prstGeom>
          </p:spPr>
        </p:pic>
        <p:sp>
          <p:nvSpPr>
            <p:cNvPr id="14" name="Rectangle 13"/>
            <p:cNvSpPr/>
            <p:nvPr/>
          </p:nvSpPr>
          <p:spPr>
            <a:xfrm>
              <a:off x="8395585" y="4986473"/>
              <a:ext cx="3665275" cy="60016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sz="1100">
                  <a:hlinkClick r:id="rId13"/>
                </a:rPr>
                <a:t>http://learning.gov.wales/docs/learningwales/publications/140710-assessment-recording-reporting-using-the-lnf-en.pdf</a:t>
              </a:r>
              <a:r>
                <a:rPr lang="en-US" sz="1100"/>
                <a:t>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697249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29B7364-CE75-4B67-8CEE-B8D15E57BB64}"/>
              </a:ext>
            </a:extLst>
          </p:cNvPr>
          <p:cNvSpPr txBox="1"/>
          <p:nvPr/>
        </p:nvSpPr>
        <p:spPr>
          <a:xfrm>
            <a:off x="596747" y="391099"/>
            <a:ext cx="6096000" cy="175432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hlinkClick r:id="rId2"/>
              </a:rPr>
              <a:t>https://www.youtube.com/watch?v=cvamB7Baokg</a:t>
            </a: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3" name="Speech Bubble: Oval 2">
            <a:extLst>
              <a:ext uri="{FF2B5EF4-FFF2-40B4-BE49-F238E27FC236}">
                <a16:creationId xmlns:a16="http://schemas.microsoft.com/office/drawing/2014/main" id="{A0B3D1BE-0326-4262-9E01-4A4C9BE39FA4}"/>
              </a:ext>
            </a:extLst>
          </p:cNvPr>
          <p:cNvSpPr/>
          <p:nvPr/>
        </p:nvSpPr>
        <p:spPr>
          <a:xfrm>
            <a:off x="194412" y="1481328"/>
            <a:ext cx="5822340" cy="447141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smtClean="0">
                <a:cs typeface="Calibri"/>
              </a:rPr>
              <a:t>Beth </a:t>
            </a:r>
            <a:r>
              <a:rPr lang="en-US" sz="2000" dirty="0" err="1" smtClean="0">
                <a:cs typeface="Calibri"/>
              </a:rPr>
              <a:t>yw’ch</a:t>
            </a:r>
            <a:r>
              <a:rPr lang="en-US" sz="2000" dirty="0" smtClean="0">
                <a:cs typeface="Calibri"/>
              </a:rPr>
              <a:t> barn am y </a:t>
            </a:r>
            <a:r>
              <a:rPr lang="en-US" sz="2000" dirty="0" err="1" smtClean="0">
                <a:cs typeface="Calibri"/>
              </a:rPr>
              <a:t>modd</a:t>
            </a:r>
            <a:r>
              <a:rPr lang="en-US" sz="2000" dirty="0" smtClean="0">
                <a:cs typeface="Calibri"/>
              </a:rPr>
              <a:t> </a:t>
            </a:r>
            <a:r>
              <a:rPr lang="en-US" sz="2000" dirty="0" err="1" smtClean="0">
                <a:cs typeface="Calibri"/>
              </a:rPr>
              <a:t>mae</a:t>
            </a:r>
            <a:r>
              <a:rPr lang="en-US" sz="2000" dirty="0" smtClean="0">
                <a:cs typeface="Calibri"/>
              </a:rPr>
              <a:t> </a:t>
            </a:r>
            <a:r>
              <a:rPr lang="en-US" sz="2000" dirty="0" err="1" smtClean="0">
                <a:cs typeface="Calibri"/>
              </a:rPr>
              <a:t>rhifedd</a:t>
            </a:r>
            <a:r>
              <a:rPr lang="en-US" sz="2000" dirty="0" smtClean="0">
                <a:cs typeface="Calibri"/>
              </a:rPr>
              <a:t> </a:t>
            </a:r>
            <a:r>
              <a:rPr lang="en-US" sz="2000" dirty="0" err="1" smtClean="0">
                <a:cs typeface="Calibri"/>
              </a:rPr>
              <a:t>wedi</a:t>
            </a:r>
            <a:r>
              <a:rPr lang="en-US" sz="2000" dirty="0" smtClean="0">
                <a:cs typeface="Calibri"/>
              </a:rPr>
              <a:t> </a:t>
            </a:r>
            <a:r>
              <a:rPr lang="en-US" sz="2000" dirty="0" err="1" smtClean="0">
                <a:cs typeface="Calibri"/>
              </a:rPr>
              <a:t>cael</a:t>
            </a:r>
            <a:r>
              <a:rPr lang="en-US" sz="2000" dirty="0" smtClean="0">
                <a:cs typeface="Calibri"/>
              </a:rPr>
              <a:t> </a:t>
            </a:r>
            <a:r>
              <a:rPr lang="en-US" sz="2000" dirty="0" err="1" smtClean="0">
                <a:cs typeface="Calibri"/>
              </a:rPr>
              <a:t>ei</a:t>
            </a:r>
            <a:r>
              <a:rPr lang="en-US" sz="2000" dirty="0" smtClean="0">
                <a:cs typeface="Calibri"/>
              </a:rPr>
              <a:t> </a:t>
            </a:r>
            <a:r>
              <a:rPr lang="en-US" sz="2000" dirty="0" err="1" smtClean="0">
                <a:cs typeface="Calibri"/>
              </a:rPr>
              <a:t>gynnwys</a:t>
            </a:r>
            <a:r>
              <a:rPr lang="en-US" sz="2000" dirty="0" smtClean="0">
                <a:cs typeface="Calibri"/>
              </a:rPr>
              <a:t>?</a:t>
            </a:r>
          </a:p>
          <a:p>
            <a:pPr algn="ctr"/>
            <a:r>
              <a:rPr lang="en-US" sz="2000" dirty="0" err="1" smtClean="0">
                <a:cs typeface="Calibri"/>
              </a:rPr>
              <a:t>Gwnewch</a:t>
            </a:r>
            <a:r>
              <a:rPr lang="en-US" sz="2000" dirty="0" smtClean="0">
                <a:cs typeface="Calibri"/>
              </a:rPr>
              <a:t> </a:t>
            </a:r>
            <a:r>
              <a:rPr lang="en-US" sz="2000" dirty="0" err="1" smtClean="0">
                <a:cs typeface="Calibri"/>
              </a:rPr>
              <a:t>sylwadau</a:t>
            </a:r>
            <a:r>
              <a:rPr lang="en-US" sz="2000" dirty="0" smtClean="0">
                <a:cs typeface="Calibri"/>
              </a:rPr>
              <a:t> </a:t>
            </a:r>
            <a:r>
              <a:rPr lang="en-US" sz="2000" dirty="0" err="1" smtClean="0">
                <a:cs typeface="Calibri"/>
              </a:rPr>
              <a:t>ar</a:t>
            </a:r>
            <a:r>
              <a:rPr lang="en-US" sz="2000" dirty="0" smtClean="0">
                <a:cs typeface="Calibri"/>
              </a:rPr>
              <a:t> y </a:t>
            </a:r>
            <a:r>
              <a:rPr lang="en-US" sz="2000" dirty="0" err="1" smtClean="0">
                <a:cs typeface="Calibri"/>
              </a:rPr>
              <a:t>cyfleoedd</a:t>
            </a:r>
            <a:r>
              <a:rPr lang="en-US" sz="2000" dirty="0" smtClean="0">
                <a:cs typeface="Calibri"/>
              </a:rPr>
              <a:t> </a:t>
            </a:r>
            <a:r>
              <a:rPr lang="en-US" sz="2000" dirty="0" err="1" smtClean="0">
                <a:cs typeface="Calibri"/>
              </a:rPr>
              <a:t>i</a:t>
            </a:r>
            <a:r>
              <a:rPr lang="en-US" sz="2000" dirty="0" smtClean="0">
                <a:cs typeface="Calibri"/>
              </a:rPr>
              <a:t> </a:t>
            </a:r>
            <a:r>
              <a:rPr lang="en-US" sz="2000" dirty="0" err="1" smtClean="0">
                <a:cs typeface="Calibri"/>
              </a:rPr>
              <a:t>asesu</a:t>
            </a:r>
            <a:r>
              <a:rPr lang="en-US" sz="2000" dirty="0" smtClean="0">
                <a:cs typeface="Calibri"/>
              </a:rPr>
              <a:t> </a:t>
            </a:r>
            <a:r>
              <a:rPr lang="en-US" sz="2000" dirty="0" err="1" smtClean="0">
                <a:cs typeface="Calibri"/>
              </a:rPr>
              <a:t>sgiliau</a:t>
            </a:r>
            <a:r>
              <a:rPr lang="en-US" sz="2000" dirty="0" smtClean="0">
                <a:cs typeface="Calibri"/>
              </a:rPr>
              <a:t> </a:t>
            </a:r>
            <a:r>
              <a:rPr lang="en-US" sz="2000" dirty="0" err="1" smtClean="0">
                <a:cs typeface="Calibri"/>
              </a:rPr>
              <a:t>rhifyddol</a:t>
            </a:r>
            <a:r>
              <a:rPr lang="en-US" sz="2000" dirty="0" smtClean="0">
                <a:cs typeface="Calibri"/>
              </a:rPr>
              <a:t>. </a:t>
            </a:r>
          </a:p>
          <a:p>
            <a:pPr algn="ctr"/>
            <a:r>
              <a:rPr lang="en-US" sz="2000" dirty="0" err="1" smtClean="0">
                <a:cs typeface="Calibri"/>
              </a:rPr>
              <a:t>Gwnewch</a:t>
            </a:r>
            <a:r>
              <a:rPr lang="en-US" sz="2000" dirty="0" smtClean="0">
                <a:cs typeface="Calibri"/>
              </a:rPr>
              <a:t> </a:t>
            </a:r>
            <a:r>
              <a:rPr lang="en-US" sz="2000" dirty="0" err="1" smtClean="0">
                <a:cs typeface="Calibri"/>
              </a:rPr>
              <a:t>sylwadau</a:t>
            </a:r>
            <a:r>
              <a:rPr lang="en-US" sz="2000" dirty="0" smtClean="0">
                <a:cs typeface="Calibri"/>
              </a:rPr>
              <a:t> </a:t>
            </a:r>
            <a:r>
              <a:rPr lang="en-US" sz="2000" dirty="0" err="1" smtClean="0">
                <a:cs typeface="Calibri"/>
              </a:rPr>
              <a:t>ar</a:t>
            </a:r>
            <a:r>
              <a:rPr lang="en-US" sz="2000" dirty="0" smtClean="0">
                <a:cs typeface="Calibri"/>
              </a:rPr>
              <a:t> </a:t>
            </a:r>
            <a:r>
              <a:rPr lang="en-US" sz="2000" dirty="0" err="1" smtClean="0">
                <a:cs typeface="Calibri"/>
              </a:rPr>
              <a:t>sut</a:t>
            </a:r>
            <a:r>
              <a:rPr lang="en-US" sz="2000" dirty="0" smtClean="0">
                <a:cs typeface="Calibri"/>
              </a:rPr>
              <a:t> </a:t>
            </a:r>
            <a:r>
              <a:rPr lang="en-US" sz="2000" dirty="0" err="1" smtClean="0">
                <a:cs typeface="Calibri"/>
              </a:rPr>
              <a:t>mae</a:t>
            </a:r>
            <a:r>
              <a:rPr lang="en-US" sz="2000" dirty="0" smtClean="0">
                <a:cs typeface="Calibri"/>
              </a:rPr>
              <a:t> </a:t>
            </a:r>
            <a:r>
              <a:rPr lang="en-US" sz="2000" dirty="0" err="1" smtClean="0">
                <a:cs typeface="Calibri"/>
              </a:rPr>
              <a:t>sgiliau</a:t>
            </a:r>
            <a:r>
              <a:rPr lang="en-US" sz="2000" dirty="0" smtClean="0">
                <a:cs typeface="Calibri"/>
              </a:rPr>
              <a:t> </a:t>
            </a:r>
            <a:r>
              <a:rPr lang="en-US" sz="2000" dirty="0" err="1" smtClean="0">
                <a:cs typeface="Calibri"/>
              </a:rPr>
              <a:t>rhifyddol</a:t>
            </a:r>
            <a:r>
              <a:rPr lang="en-US" sz="2000" dirty="0" smtClean="0">
                <a:cs typeface="Calibri"/>
              </a:rPr>
              <a:t> </a:t>
            </a:r>
            <a:r>
              <a:rPr lang="en-US" sz="2000" dirty="0" err="1" smtClean="0">
                <a:cs typeface="Calibri"/>
              </a:rPr>
              <a:t>wedi</a:t>
            </a:r>
            <a:r>
              <a:rPr lang="en-US" sz="2000" dirty="0" smtClean="0">
                <a:cs typeface="Calibri"/>
              </a:rPr>
              <a:t> </a:t>
            </a:r>
            <a:r>
              <a:rPr lang="en-US" sz="2000" dirty="0" err="1" smtClean="0">
                <a:cs typeface="Calibri"/>
              </a:rPr>
              <a:t>eu</a:t>
            </a:r>
            <a:r>
              <a:rPr lang="en-US" sz="2000" dirty="0" smtClean="0">
                <a:cs typeface="Calibri"/>
              </a:rPr>
              <a:t> </a:t>
            </a:r>
            <a:r>
              <a:rPr lang="en-US" sz="2000" dirty="0" err="1" smtClean="0">
                <a:cs typeface="Calibri"/>
              </a:rPr>
              <a:t>hymestyn</a:t>
            </a:r>
            <a:r>
              <a:rPr lang="en-US" sz="2000" dirty="0">
                <a:cs typeface="Calibri"/>
              </a:rPr>
              <a:t>,</a:t>
            </a:r>
            <a:r>
              <a:rPr lang="en-US" sz="2000" dirty="0" smtClean="0">
                <a:cs typeface="Calibri"/>
              </a:rPr>
              <a:t> </a:t>
            </a:r>
            <a:r>
              <a:rPr lang="en-US" sz="2000" dirty="0">
                <a:cs typeface="Calibri"/>
              </a:rPr>
              <a:t>a </a:t>
            </a:r>
            <a:r>
              <a:rPr lang="en-US" sz="2000" dirty="0" err="1" smtClean="0">
                <a:cs typeface="Calibri"/>
              </a:rPr>
              <a:t>sut</a:t>
            </a:r>
            <a:r>
              <a:rPr lang="en-US" sz="2000" dirty="0" smtClean="0">
                <a:cs typeface="Calibri"/>
              </a:rPr>
              <a:t> </a:t>
            </a:r>
            <a:r>
              <a:rPr lang="en-US" sz="2000" dirty="0" err="1">
                <a:cs typeface="Calibri"/>
              </a:rPr>
              <a:t>gellir</a:t>
            </a:r>
            <a:r>
              <a:rPr lang="en-US" sz="2000" dirty="0">
                <a:cs typeface="Calibri"/>
              </a:rPr>
              <a:t> </a:t>
            </a:r>
            <a:r>
              <a:rPr lang="en-US" sz="2000" dirty="0" smtClean="0">
                <a:cs typeface="Calibri"/>
              </a:rPr>
              <a:t>bod </a:t>
            </a:r>
            <a:r>
              <a:rPr lang="en-US" sz="2000" dirty="0" err="1" smtClean="0">
                <a:cs typeface="Calibri"/>
              </a:rPr>
              <a:t>datblygu’r</a:t>
            </a:r>
            <a:r>
              <a:rPr lang="en-US" sz="2000" dirty="0" smtClean="0">
                <a:cs typeface="Calibri"/>
              </a:rPr>
              <a:t> </a:t>
            </a:r>
            <a:r>
              <a:rPr lang="en-US" sz="2000" dirty="0" err="1" smtClean="0">
                <a:cs typeface="Calibri"/>
              </a:rPr>
              <a:t>sgiliau</a:t>
            </a:r>
            <a:r>
              <a:rPr lang="en-US" sz="2000" dirty="0" smtClean="0">
                <a:cs typeface="Calibri"/>
              </a:rPr>
              <a:t> </a:t>
            </a:r>
            <a:r>
              <a:rPr lang="en-US" sz="2000" dirty="0" err="1" smtClean="0">
                <a:cs typeface="Calibri"/>
              </a:rPr>
              <a:t>ymhellach</a:t>
            </a:r>
            <a:r>
              <a:rPr lang="en-US" sz="2000" dirty="0" smtClean="0">
                <a:cs typeface="Calibri"/>
              </a:rPr>
              <a:t>.  </a:t>
            </a:r>
            <a:endParaRPr lang="en-US" sz="2000" dirty="0">
              <a:cs typeface="Calibri"/>
            </a:endParaRPr>
          </a:p>
        </p:txBody>
      </p:sp>
      <p:sp>
        <p:nvSpPr>
          <p:cNvPr id="4" name="Speech Bubble: Oval 2">
            <a:extLst>
              <a:ext uri="{FF2B5EF4-FFF2-40B4-BE49-F238E27FC236}">
                <a16:creationId xmlns:a16="http://schemas.microsoft.com/office/drawing/2014/main" id="{A0B3D1BE-0326-4262-9E01-4A4C9BE39FA4}"/>
              </a:ext>
            </a:extLst>
          </p:cNvPr>
          <p:cNvSpPr/>
          <p:nvPr/>
        </p:nvSpPr>
        <p:spPr>
          <a:xfrm>
            <a:off x="6132317" y="1652604"/>
            <a:ext cx="5908713" cy="412886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cs typeface="Calibri"/>
              </a:rPr>
              <a:t>What do you think about the way numeracy has been incorporated?</a:t>
            </a:r>
          </a:p>
          <a:p>
            <a:pPr algn="ctr"/>
            <a:r>
              <a:rPr lang="en-US" dirty="0">
                <a:cs typeface="Calibri"/>
              </a:rPr>
              <a:t>Comment on the opportunity for assessment of numeracy skills.</a:t>
            </a:r>
          </a:p>
          <a:p>
            <a:pPr algn="ctr"/>
            <a:r>
              <a:rPr lang="en-US" dirty="0">
                <a:cs typeface="Calibri"/>
              </a:rPr>
              <a:t>Comment on how numeracy skills have been/could be progressed further.</a:t>
            </a:r>
          </a:p>
          <a:p>
            <a:pPr algn="ctr"/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034804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5566C8-C091-4A6B-AF4B-D0650F394BA4}"/>
              </a:ext>
            </a:extLst>
          </p:cNvPr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dirty="0" err="1" smtClean="0">
                <a:cs typeface="Calibri Light"/>
              </a:rPr>
              <a:t>Asesu</a:t>
            </a:r>
            <a:r>
              <a:rPr lang="en-US" dirty="0" smtClean="0">
                <a:cs typeface="Calibri Light"/>
              </a:rPr>
              <a:t> </a:t>
            </a:r>
            <a:r>
              <a:rPr lang="en-US" dirty="0" err="1" smtClean="0">
                <a:cs typeface="Calibri Light"/>
              </a:rPr>
              <a:t>Rhifedd</a:t>
            </a:r>
            <a:r>
              <a:rPr lang="en-US" dirty="0" smtClean="0">
                <a:cs typeface="Calibri Light"/>
              </a:rPr>
              <a:t> - Assessing Numeracy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552D74-0164-4E10-A08C-BC1E4B1CA869}"/>
              </a:ext>
            </a:extLst>
          </p:cNvPr>
          <p:cNvSpPr txBox="1">
            <a:spLocks/>
          </p:cNvSpPr>
          <p:nvPr/>
        </p:nvSpPr>
        <p:spPr>
          <a:xfrm>
            <a:off x="431800" y="1346200"/>
            <a:ext cx="5588000" cy="4830763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dirty="0" err="1" smtClean="0"/>
              <a:t>Edrychwch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y </a:t>
            </a:r>
            <a:r>
              <a:rPr lang="en-US" dirty="0" err="1" smtClean="0"/>
              <a:t>sylwadau</a:t>
            </a:r>
            <a:r>
              <a:rPr lang="en-US" dirty="0" smtClean="0"/>
              <a:t> a </a:t>
            </a:r>
            <a:r>
              <a:rPr lang="en-US" dirty="0" err="1" smtClean="0"/>
              <a:t>ddarparwyd</a:t>
            </a:r>
            <a:r>
              <a:rPr lang="en-US" dirty="0" smtClean="0"/>
              <a:t>.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pob</a:t>
            </a:r>
            <a:r>
              <a:rPr lang="en-US" dirty="0" smtClean="0"/>
              <a:t> </a:t>
            </a:r>
            <a:r>
              <a:rPr lang="en-US" dirty="0" err="1" smtClean="0"/>
              <a:t>esiampl</a:t>
            </a:r>
            <a:r>
              <a:rPr lang="en-US" dirty="0" smtClean="0"/>
              <a:t>, </a:t>
            </a:r>
            <a:r>
              <a:rPr lang="en-US" dirty="0" err="1" smtClean="0"/>
              <a:t>ystyriwch</a:t>
            </a:r>
            <a:r>
              <a:rPr lang="en-US" dirty="0" smtClean="0"/>
              <a:t>:</a:t>
            </a:r>
          </a:p>
          <a:p>
            <a:pPr marL="514350" indent="-514350">
              <a:buFont typeface="+mj-lt"/>
              <a:buAutoNum type="arabicParenR"/>
            </a:pPr>
            <a:r>
              <a:rPr lang="en-US" dirty="0" err="1" smtClean="0"/>
              <a:t>Sut</a:t>
            </a:r>
            <a:r>
              <a:rPr lang="en-US" dirty="0" smtClean="0"/>
              <a:t> </a:t>
            </a:r>
            <a:r>
              <a:rPr lang="en-US" dirty="0" err="1" smtClean="0"/>
              <a:t>mae</a:t>
            </a:r>
            <a:r>
              <a:rPr lang="en-US" dirty="0" smtClean="0"/>
              <a:t> </a:t>
            </a:r>
            <a:r>
              <a:rPr lang="en-US" dirty="0" err="1" smtClean="0"/>
              <a:t>rhifedd</a:t>
            </a:r>
            <a:r>
              <a:rPr lang="en-US" dirty="0" smtClean="0"/>
              <a:t>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gynnwys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cyfle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endParaRPr lang="en-US" dirty="0" smtClean="0"/>
          </a:p>
          <a:p>
            <a:pPr marL="514350" indent="-514350">
              <a:buFont typeface="+mj-lt"/>
              <a:buAutoNum type="arabicParenR"/>
            </a:pPr>
            <a:r>
              <a:rPr lang="en-US" dirty="0" smtClean="0"/>
              <a:t>Y </a:t>
            </a:r>
            <a:r>
              <a:rPr lang="en-US" dirty="0" err="1" smtClean="0"/>
              <a:t>cyfle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asesu</a:t>
            </a:r>
            <a:r>
              <a:rPr lang="en-US" dirty="0" smtClean="0"/>
              <a:t> </a:t>
            </a:r>
            <a:r>
              <a:rPr lang="en-US" dirty="0" err="1" smtClean="0"/>
              <a:t>sgiliau</a:t>
            </a:r>
            <a:r>
              <a:rPr lang="en-US" dirty="0" smtClean="0"/>
              <a:t> </a:t>
            </a:r>
            <a:r>
              <a:rPr lang="en-US" dirty="0" err="1" smtClean="0"/>
              <a:t>rhifedd</a:t>
            </a:r>
            <a:endParaRPr lang="en-US" dirty="0" smtClean="0"/>
          </a:p>
          <a:p>
            <a:pPr marL="514350" indent="-514350">
              <a:buFont typeface="+mj-lt"/>
              <a:buAutoNum type="arabicParenR"/>
            </a:pPr>
            <a:r>
              <a:rPr lang="en-US" dirty="0" smtClean="0"/>
              <a:t>Beth </a:t>
            </a:r>
            <a:r>
              <a:rPr lang="en-US" dirty="0" err="1" smtClean="0"/>
              <a:t>mae’r</a:t>
            </a:r>
            <a:r>
              <a:rPr lang="en-US" dirty="0" smtClean="0"/>
              <a:t> </a:t>
            </a:r>
            <a:r>
              <a:rPr lang="en-US" dirty="0" err="1" smtClean="0"/>
              <a:t>esiampl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ddangos</a:t>
            </a:r>
            <a:r>
              <a:rPr lang="en-US" dirty="0" smtClean="0"/>
              <a:t> am </a:t>
            </a:r>
            <a:r>
              <a:rPr lang="en-US" dirty="0" err="1" smtClean="0"/>
              <a:t>sgiliau</a:t>
            </a:r>
            <a:r>
              <a:rPr lang="en-US" dirty="0" smtClean="0"/>
              <a:t> </a:t>
            </a:r>
            <a:r>
              <a:rPr lang="en-US" dirty="0" err="1" smtClean="0"/>
              <a:t>rhifedd</a:t>
            </a:r>
            <a:r>
              <a:rPr lang="en-US" dirty="0" smtClean="0"/>
              <a:t> y </a:t>
            </a:r>
            <a:r>
              <a:rPr lang="en-US" dirty="0" err="1" smtClean="0"/>
              <a:t>plentyn</a:t>
            </a:r>
            <a:r>
              <a:rPr lang="en-US" dirty="0" smtClean="0"/>
              <a:t> a </a:t>
            </a:r>
            <a:r>
              <a:rPr lang="en-US" dirty="0" err="1" smtClean="0"/>
              <a:t>beth</a:t>
            </a:r>
            <a:r>
              <a:rPr lang="en-US" dirty="0" smtClean="0"/>
              <a:t> </a:t>
            </a:r>
            <a:r>
              <a:rPr lang="en-US" dirty="0" err="1" smtClean="0"/>
              <a:t>fyddech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wneud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sicrhau</a:t>
            </a:r>
            <a:r>
              <a:rPr lang="en-US" dirty="0" smtClean="0"/>
              <a:t> </a:t>
            </a:r>
            <a:r>
              <a:rPr lang="en-US" dirty="0" err="1" smtClean="0"/>
              <a:t>datblygiad</a:t>
            </a:r>
            <a:r>
              <a:rPr lang="en-US" dirty="0" smtClean="0"/>
              <a:t> </a:t>
            </a:r>
            <a:r>
              <a:rPr lang="en-US" dirty="0" err="1" smtClean="0"/>
              <a:t>pellach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67AC30-0B69-4F91-B429-D2BE4901427D}"/>
              </a:ext>
            </a:extLst>
          </p:cNvPr>
          <p:cNvSpPr txBox="1">
            <a:spLocks/>
          </p:cNvSpPr>
          <p:nvPr/>
        </p:nvSpPr>
        <p:spPr>
          <a:xfrm>
            <a:off x="6426200" y="1346199"/>
            <a:ext cx="5765800" cy="483076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dirty="0" smtClean="0">
                <a:cs typeface="Calibri"/>
              </a:rPr>
              <a:t>Look at the commentaries provided.  For each example, consider:</a:t>
            </a:r>
            <a:endParaRPr lang="en-US" dirty="0" smtClean="0"/>
          </a:p>
          <a:p>
            <a:pPr>
              <a:buFont typeface="Arial"/>
              <a:buNone/>
            </a:pPr>
            <a:r>
              <a:rPr lang="en-US" dirty="0" smtClean="0">
                <a:cs typeface="Calibri"/>
              </a:rPr>
              <a:t>1) How numeracy has been </a:t>
            </a:r>
            <a:r>
              <a:rPr lang="en-US" dirty="0" err="1" smtClean="0">
                <a:cs typeface="Calibri"/>
              </a:rPr>
              <a:t>incor-porated</a:t>
            </a:r>
            <a:r>
              <a:rPr lang="en-US" dirty="0" smtClean="0">
                <a:cs typeface="Calibri"/>
              </a:rPr>
              <a:t> as a learning opportunity </a:t>
            </a:r>
            <a:endParaRPr lang="en-US" dirty="0" smtClean="0"/>
          </a:p>
          <a:p>
            <a:pPr>
              <a:buFont typeface="Arial"/>
              <a:buNone/>
            </a:pPr>
            <a:r>
              <a:rPr lang="en-US" dirty="0" smtClean="0">
                <a:cs typeface="Calibri"/>
              </a:rPr>
              <a:t>2) The opportunity for assessment of numeracy skills</a:t>
            </a:r>
            <a:endParaRPr lang="en-US" dirty="0" smtClean="0"/>
          </a:p>
          <a:p>
            <a:pPr>
              <a:buFont typeface="Arial"/>
              <a:buNone/>
            </a:pPr>
            <a:r>
              <a:rPr lang="en-US" dirty="0" smtClean="0">
                <a:cs typeface="Calibri"/>
              </a:rPr>
              <a:t>3) What the example shows you about the child’s numeracy skills and what you would do to ensure further progress</a:t>
            </a:r>
            <a:endParaRPr lang="en-US" dirty="0" smtClean="0"/>
          </a:p>
          <a:p>
            <a:pPr marL="0" indent="0">
              <a:buFont typeface="Arial"/>
              <a:buNone/>
            </a:pP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283240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/>
          <p:cNvSpPr/>
          <p:nvPr/>
        </p:nvSpPr>
        <p:spPr>
          <a:xfrm>
            <a:off x="4555375" y="1156725"/>
            <a:ext cx="5902036" cy="1134269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608" y="1156725"/>
            <a:ext cx="1627188" cy="2268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9712" y="2290994"/>
            <a:ext cx="1733916" cy="2253210"/>
          </a:xfrm>
          <a:prstGeom prst="rect">
            <a:avLst/>
          </a:prstGeom>
        </p:spPr>
      </p:pic>
      <p:sp>
        <p:nvSpPr>
          <p:cNvPr id="8" name="Content Placeholder 2"/>
          <p:cNvSpPr txBox="1">
            <a:spLocks/>
          </p:cNvSpPr>
          <p:nvPr/>
        </p:nvSpPr>
        <p:spPr>
          <a:xfrm>
            <a:off x="3353629" y="2626821"/>
            <a:ext cx="4167312" cy="229431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>
              <a:buFont typeface="Arial"/>
              <a:buNone/>
            </a:pPr>
            <a:r>
              <a:rPr lang="en-GB" altLang="en-US" dirty="0" err="1">
                <a:ea typeface="ＭＳ Ｐゴシック" charset="-128"/>
              </a:rPr>
              <a:t>Darllenwch</a:t>
            </a:r>
            <a:r>
              <a:rPr lang="en-GB" altLang="en-US" dirty="0">
                <a:ea typeface="ＭＳ Ｐゴシック" charset="-128"/>
              </a:rPr>
              <a:t> </a:t>
            </a:r>
            <a:r>
              <a:rPr lang="en-GB" altLang="en-US" dirty="0" err="1">
                <a:ea typeface="ＭＳ Ｐゴシック" charset="-128"/>
              </a:rPr>
              <a:t>yr</a:t>
            </a:r>
            <a:r>
              <a:rPr lang="en-GB" altLang="en-US" dirty="0">
                <a:ea typeface="ＭＳ Ｐゴシック" charset="-128"/>
              </a:rPr>
              <a:t> 8fed </a:t>
            </a:r>
            <a:r>
              <a:rPr lang="en-GB" altLang="en-US" dirty="0" err="1">
                <a:ea typeface="ＭＳ Ｐゴシック" charset="-128"/>
              </a:rPr>
              <a:t>bennod</a:t>
            </a:r>
            <a:r>
              <a:rPr lang="en-GB" altLang="en-US" dirty="0">
                <a:ea typeface="ＭＳ Ｐゴシック" charset="-128"/>
              </a:rPr>
              <a:t> </a:t>
            </a:r>
            <a:r>
              <a:rPr lang="mr-IN" altLang="en-US" dirty="0">
                <a:ea typeface="ＭＳ Ｐゴシック" charset="-128"/>
              </a:rPr>
              <a:t>–</a:t>
            </a:r>
            <a:r>
              <a:rPr lang="en-GB" altLang="en-US" dirty="0">
                <a:ea typeface="ＭＳ Ｐゴシック" charset="-128"/>
              </a:rPr>
              <a:t> </a:t>
            </a:r>
            <a:r>
              <a:rPr lang="en-GB" altLang="en-US" dirty="0" err="1">
                <a:ea typeface="ＭＳ Ｐゴシック" charset="-128"/>
              </a:rPr>
              <a:t>ar</a:t>
            </a:r>
            <a:r>
              <a:rPr lang="en-GB" altLang="en-US" dirty="0">
                <a:ea typeface="ＭＳ Ｐゴシック" charset="-128"/>
              </a:rPr>
              <a:t> </a:t>
            </a:r>
            <a:r>
              <a:rPr lang="en-GB" altLang="en-US" dirty="0" err="1">
                <a:ea typeface="ＭＳ Ｐゴシック" charset="-128"/>
              </a:rPr>
              <a:t>gael</a:t>
            </a:r>
            <a:r>
              <a:rPr lang="en-GB" altLang="en-US" dirty="0">
                <a:ea typeface="ＭＳ Ｐゴシック" charset="-128"/>
              </a:rPr>
              <a:t> </a:t>
            </a:r>
            <a:r>
              <a:rPr lang="en-GB" altLang="en-US" dirty="0" err="1">
                <a:ea typeface="ＭＳ Ｐゴシック" charset="-128"/>
              </a:rPr>
              <a:t>ar</a:t>
            </a:r>
            <a:r>
              <a:rPr lang="en-GB" altLang="en-US" dirty="0">
                <a:ea typeface="ＭＳ Ｐゴシック" charset="-128"/>
              </a:rPr>
              <a:t> Moodle. </a:t>
            </a:r>
          </a:p>
          <a:p>
            <a:pPr marL="114300" indent="0">
              <a:buFont typeface="Arial"/>
              <a:buNone/>
            </a:pPr>
            <a:r>
              <a:rPr lang="en-GB" altLang="en-US" dirty="0">
                <a:ea typeface="ＭＳ Ｐゴシック" charset="-128"/>
              </a:rPr>
              <a:t>Mae </a:t>
            </a:r>
            <a:r>
              <a:rPr lang="en-GB" altLang="en-US" dirty="0" err="1">
                <a:ea typeface="ＭＳ Ｐゴシック" charset="-128"/>
              </a:rPr>
              <a:t>nifer</a:t>
            </a:r>
            <a:r>
              <a:rPr lang="en-GB" altLang="en-US" dirty="0">
                <a:ea typeface="ＭＳ Ｐゴシック" charset="-128"/>
              </a:rPr>
              <a:t> o </a:t>
            </a:r>
            <a:r>
              <a:rPr lang="en-GB" altLang="en-US" dirty="0" err="1">
                <a:ea typeface="ＭＳ Ｐゴシック" charset="-128"/>
              </a:rPr>
              <a:t>fersiynau</a:t>
            </a:r>
            <a:r>
              <a:rPr lang="en-GB" altLang="en-US" dirty="0">
                <a:ea typeface="ＭＳ Ｐゴシック" charset="-128"/>
              </a:rPr>
              <a:t> </a:t>
            </a:r>
            <a:r>
              <a:rPr lang="en-GB" altLang="en-US" dirty="0" err="1">
                <a:ea typeface="ＭＳ Ｐゴシック" charset="-128"/>
              </a:rPr>
              <a:t>o’r</a:t>
            </a:r>
            <a:r>
              <a:rPr lang="en-GB" altLang="en-US" dirty="0">
                <a:ea typeface="ＭＳ Ｐゴシック" charset="-128"/>
              </a:rPr>
              <a:t> </a:t>
            </a:r>
            <a:r>
              <a:rPr lang="en-GB" altLang="en-US" dirty="0" err="1">
                <a:ea typeface="ＭＳ Ｐゴシック" charset="-128"/>
              </a:rPr>
              <a:t>llyfr</a:t>
            </a:r>
            <a:r>
              <a:rPr lang="en-GB" altLang="en-US" dirty="0">
                <a:ea typeface="ＭＳ Ｐゴシック" charset="-128"/>
              </a:rPr>
              <a:t> </a:t>
            </a:r>
            <a:r>
              <a:rPr lang="en-GB" altLang="en-US" dirty="0" err="1">
                <a:ea typeface="ＭＳ Ｐゴシック" charset="-128"/>
              </a:rPr>
              <a:t>ar</a:t>
            </a:r>
            <a:r>
              <a:rPr lang="en-GB" altLang="en-US" dirty="0">
                <a:ea typeface="ＭＳ Ｐゴシック" charset="-128"/>
              </a:rPr>
              <a:t> </a:t>
            </a:r>
            <a:r>
              <a:rPr lang="en-GB" altLang="en-US" dirty="0" err="1">
                <a:ea typeface="ＭＳ Ｐゴシック" charset="-128"/>
              </a:rPr>
              <a:t>gael</a:t>
            </a:r>
            <a:r>
              <a:rPr lang="en-GB" altLang="en-US" dirty="0">
                <a:ea typeface="ＭＳ Ｐゴシック" charset="-128"/>
              </a:rPr>
              <a:t>, </a:t>
            </a:r>
            <a:r>
              <a:rPr lang="en-GB" altLang="en-US" dirty="0" err="1">
                <a:ea typeface="ＭＳ Ｐゴシック" charset="-128"/>
              </a:rPr>
              <a:t>yn</a:t>
            </a:r>
            <a:r>
              <a:rPr lang="en-GB" altLang="en-US" dirty="0">
                <a:ea typeface="ＭＳ Ｐゴシック" charset="-128"/>
              </a:rPr>
              <a:t> y </a:t>
            </a:r>
            <a:r>
              <a:rPr lang="en-GB" altLang="en-US" dirty="0" err="1">
                <a:ea typeface="ＭＳ Ｐゴシック" charset="-128"/>
              </a:rPr>
              <a:t>llyfrgell</a:t>
            </a:r>
            <a:r>
              <a:rPr lang="en-GB" altLang="en-US" dirty="0">
                <a:ea typeface="ＭＳ Ｐゴシック" charset="-128"/>
              </a:rPr>
              <a:t> ac </a:t>
            </a:r>
            <a:r>
              <a:rPr lang="en-GB" altLang="en-US" dirty="0" err="1">
                <a:ea typeface="ＭＳ Ｐゴシック" charset="-128"/>
              </a:rPr>
              <a:t>fel</a:t>
            </a:r>
            <a:r>
              <a:rPr lang="en-GB" altLang="en-US" dirty="0">
                <a:ea typeface="ＭＳ Ｐゴシック" charset="-128"/>
              </a:rPr>
              <a:t> e-</a:t>
            </a:r>
            <a:r>
              <a:rPr lang="en-GB" altLang="en-US" dirty="0" err="1">
                <a:ea typeface="ＭＳ Ｐゴシック" charset="-128"/>
              </a:rPr>
              <a:t>lyfrau</a:t>
            </a:r>
            <a:r>
              <a:rPr lang="en-GB" altLang="en-US" dirty="0">
                <a:ea typeface="ＭＳ Ｐゴシック" charset="-128"/>
              </a:rPr>
              <a:t>.</a:t>
            </a:r>
          </a:p>
          <a:p>
            <a:pPr marL="114300" indent="0">
              <a:buFont typeface="Arial"/>
              <a:buNone/>
            </a:pPr>
            <a:endParaRPr lang="en-GB" altLang="en-US" dirty="0">
              <a:ea typeface="ＭＳ Ｐゴシック" charset="-128"/>
            </a:endParaRPr>
          </a:p>
          <a:p>
            <a:pPr marL="114300" indent="0">
              <a:buFont typeface="Arial"/>
              <a:buNone/>
            </a:pPr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4555375" y="1261066"/>
            <a:ext cx="6026150" cy="1197841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>
              <a:buFont typeface="Arial"/>
              <a:buNone/>
            </a:pPr>
            <a:r>
              <a:rPr lang="en-GB" altLang="en-US" dirty="0">
                <a:ea typeface="ＭＳ Ｐゴシック" charset="-128"/>
              </a:rPr>
              <a:t>Pound, L. and Lee, T. (2010) </a:t>
            </a:r>
            <a:r>
              <a:rPr lang="en-GB" altLang="en-US" i="1" dirty="0">
                <a:ea typeface="ＭＳ Ｐゴシック" charset="-128"/>
              </a:rPr>
              <a:t>Teaching Mathematics Creatively</a:t>
            </a:r>
            <a:r>
              <a:rPr lang="en-GB" altLang="en-US" dirty="0">
                <a:ea typeface="ＭＳ Ｐゴシック" charset="-128"/>
              </a:rPr>
              <a:t>, Routledge: Oxon </a:t>
            </a:r>
          </a:p>
          <a:p>
            <a:pPr marL="114300" indent="0"/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</p:txBody>
      </p:sp>
      <p:sp>
        <p:nvSpPr>
          <p:cNvPr id="15" name="Title 1"/>
          <p:cNvSpPr txBox="1">
            <a:spLocks/>
          </p:cNvSpPr>
          <p:nvPr/>
        </p:nvSpPr>
        <p:spPr>
          <a:xfrm>
            <a:off x="2099444" y="76019"/>
            <a:ext cx="8111355" cy="1143000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smtClean="0"/>
              <a:t>Tasg dan Arweiniad - Directed Task</a:t>
            </a:r>
            <a:endParaRPr lang="en-GB" dirty="0"/>
          </a:p>
        </p:txBody>
      </p:sp>
      <p:sp>
        <p:nvSpPr>
          <p:cNvPr id="16" name="Content Placeholder 2"/>
          <p:cNvSpPr txBox="1">
            <a:spLocks/>
          </p:cNvSpPr>
          <p:nvPr/>
        </p:nvSpPr>
        <p:spPr>
          <a:xfrm>
            <a:off x="7568450" y="2548469"/>
            <a:ext cx="4234525" cy="265559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>
              <a:buFont typeface="Arial"/>
              <a:buNone/>
            </a:pPr>
            <a:r>
              <a:rPr lang="en-GB" altLang="en-US" smtClean="0">
                <a:ea typeface="ＭＳ Ｐゴシック" charset="-128"/>
              </a:rPr>
              <a:t>Read Chapter 8 </a:t>
            </a:r>
            <a:r>
              <a:rPr lang="mr-IN" altLang="en-US" smtClean="0">
                <a:ea typeface="ＭＳ Ｐゴシック" charset="-128"/>
              </a:rPr>
              <a:t>–</a:t>
            </a:r>
            <a:r>
              <a:rPr lang="en-GB" altLang="en-US" smtClean="0">
                <a:ea typeface="ＭＳ Ｐゴシック" charset="-128"/>
              </a:rPr>
              <a:t> available on Moodle. </a:t>
            </a:r>
          </a:p>
          <a:p>
            <a:pPr marL="114300" indent="0">
              <a:buFont typeface="Arial"/>
              <a:buNone/>
            </a:pPr>
            <a:r>
              <a:rPr lang="en-GB" altLang="en-US" smtClean="0">
                <a:ea typeface="ＭＳ Ｐゴシック" charset="-128"/>
              </a:rPr>
              <a:t>Various editions are available, both in the library and as e-books.</a:t>
            </a:r>
          </a:p>
          <a:p>
            <a:pPr marL="114300" indent="0">
              <a:buFont typeface="Arial"/>
              <a:buNone/>
            </a:pPr>
            <a:endParaRPr lang="en-GB" altLang="en-US" smtClean="0">
              <a:ea typeface="ＭＳ Ｐゴシック" charset="-128"/>
            </a:endParaRPr>
          </a:p>
          <a:p>
            <a:pPr marL="114300" indent="0">
              <a:buFont typeface="Arial"/>
              <a:buNone/>
            </a:pPr>
            <a:endParaRPr lang="en-GB" altLang="en-US" smtClean="0">
              <a:ea typeface="ＭＳ Ｐゴシック" charset="-128"/>
            </a:endParaRPr>
          </a:p>
          <a:p>
            <a:pPr marL="114300" indent="0"/>
            <a:endParaRPr lang="en-GB" altLang="en-US" smtClean="0">
              <a:ea typeface="ＭＳ Ｐゴシック" charset="-128"/>
            </a:endParaRPr>
          </a:p>
          <a:p>
            <a:pPr marL="114300" indent="0"/>
            <a:endParaRPr lang="en-GB" altLang="en-US" smtClean="0">
              <a:ea typeface="ＭＳ Ｐゴシック" charset="-128"/>
            </a:endParaRPr>
          </a:p>
          <a:p>
            <a:pPr marL="114300" indent="0"/>
            <a:endParaRPr lang="en-GB" altLang="en-US" smtClean="0">
              <a:ea typeface="ＭＳ Ｐゴシック" charset="-128"/>
            </a:endParaRPr>
          </a:p>
          <a:p>
            <a:pPr marL="114300" indent="0"/>
            <a:endParaRPr lang="en-GB" altLang="en-US" smtClean="0">
              <a:ea typeface="ＭＳ Ｐゴシック" charset="-128"/>
            </a:endParaRPr>
          </a:p>
          <a:p>
            <a:pPr marL="114300" indent="0"/>
            <a:endParaRPr lang="en-GB" altLang="en-US" smtClean="0">
              <a:ea typeface="ＭＳ Ｐゴシック" charset="-128"/>
            </a:endParaRPr>
          </a:p>
          <a:p>
            <a:pPr marL="114300" indent="0"/>
            <a:endParaRPr lang="en-GB" altLang="en-US" smtClean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232922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4"/>
          <p:cNvSpPr txBox="1">
            <a:spLocks/>
          </p:cNvSpPr>
          <p:nvPr/>
        </p:nvSpPr>
        <p:spPr>
          <a:xfrm>
            <a:off x="856211" y="2310444"/>
            <a:ext cx="5361709" cy="1230778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en-US" sz="4400" err="1"/>
              <a:t>Cefnogaeth</a:t>
            </a:r>
            <a:r>
              <a:rPr lang="en-US" sz="4400"/>
              <a:t> </a:t>
            </a:r>
            <a:r>
              <a:rPr lang="en-US" sz="4400" err="1"/>
              <a:t>Aseiniad</a:t>
            </a:r>
            <a:endParaRPr lang="en-US" sz="4400"/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6096000" y="2309950"/>
            <a:ext cx="5361709" cy="1230778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en-US" sz="4400"/>
              <a:t>Assignment Support </a:t>
            </a:r>
          </a:p>
        </p:txBody>
      </p:sp>
    </p:spTree>
    <p:extLst>
      <p:ext uri="{BB962C8B-B14F-4D97-AF65-F5344CB8AC3E}">
        <p14:creationId xmlns:p14="http://schemas.microsoft.com/office/powerpoint/2010/main" val="21156542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</TotalTime>
  <Words>436</Words>
  <Application>Microsoft Office PowerPoint</Application>
  <PresentationFormat>Widescreen</PresentationFormat>
  <Paragraphs>81</Paragraphs>
  <Slides>10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ＭＳ Ｐゴシック</vt:lpstr>
      <vt:lpstr>Arial</vt:lpstr>
      <vt:lpstr>Calibri</vt:lpstr>
      <vt:lpstr>Calibri Light</vt:lpstr>
      <vt:lpstr>Century Gothic</vt:lpstr>
      <vt:lpstr>Mangal</vt:lpstr>
      <vt:lpstr>Wingdings 3</vt:lpstr>
      <vt:lpstr>Office Theme</vt:lpstr>
      <vt:lpstr>PowerPoint Presentation</vt:lpstr>
      <vt:lpstr>Tasg dan arweiniad – Directed Task</vt:lpstr>
      <vt:lpstr>PowerPoint Presentation</vt:lpstr>
      <vt:lpstr>PowerPoint Presentation</vt:lpstr>
      <vt:lpstr>PowerPoint Presentation</vt:lpstr>
      <vt:lpstr>Dogfennau Defnyddiol ar gyfer Asesu Rhifedd   Useful Documents for Numeracy Assessment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Rachel Wallis</dc:creator>
  <cp:lastModifiedBy>Nerys Defis</cp:lastModifiedBy>
  <cp:revision>5</cp:revision>
  <dcterms:created xsi:type="dcterms:W3CDTF">2016-11-03T15:01:41Z</dcterms:created>
  <dcterms:modified xsi:type="dcterms:W3CDTF">2018-10-25T07:49:05Z</dcterms:modified>
</cp:coreProperties>
</file>