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7" r:id="rId1"/>
  </p:sldMasterIdLst>
  <p:sldIdLst>
    <p:sldId id="256" r:id="rId2"/>
    <p:sldId id="257" r:id="rId3"/>
    <p:sldId id="260" r:id="rId4"/>
    <p:sldId id="271" r:id="rId5"/>
    <p:sldId id="272" r:id="rId6"/>
    <p:sldId id="268" r:id="rId7"/>
    <p:sldId id="273" r:id="rId8"/>
    <p:sldId id="276" r:id="rId9"/>
    <p:sldId id="274" r:id="rId10"/>
    <p:sldId id="275" r:id="rId11"/>
    <p:sldId id="267" r:id="rId12"/>
    <p:sldId id="262" r:id="rId13"/>
    <p:sldId id="266" r:id="rId14"/>
    <p:sldId id="277" r:id="rId15"/>
    <p:sldId id="264" r:id="rId16"/>
    <p:sldId id="26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7E9F15-F301-4879-BB8B-FCDB6F181D9C}" v="99" dt="2026-03-06T22:36:31.4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29" autoAdjust="0"/>
    <p:restoredTop sz="94660"/>
  </p:normalViewPr>
  <p:slideViewPr>
    <p:cSldViewPr snapToGrid="0">
      <p:cViewPr varScale="1">
        <p:scale>
          <a:sx n="101" d="100"/>
          <a:sy n="101" d="100"/>
        </p:scale>
        <p:origin x="114"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nanda Egypc" userId="e1a8db5abe3eb21e" providerId="LiveId" clId="{F6DF204B-8A7A-49DD-A7E7-90C96EFC24B7}"/>
    <pc:docChg chg="undo redo custSel addSld delSld modSld sldOrd addSection delSection">
      <pc:chgData name="Fernanda Egypc" userId="e1a8db5abe3eb21e" providerId="LiveId" clId="{F6DF204B-8A7A-49DD-A7E7-90C96EFC24B7}" dt="2026-03-06T22:37:11.358" v="3302" actId="255"/>
      <pc:docMkLst>
        <pc:docMk/>
      </pc:docMkLst>
      <pc:sldChg chg="delSp modSp mod delDesignElem">
        <pc:chgData name="Fernanda Egypc" userId="e1a8db5abe3eb21e" providerId="LiveId" clId="{F6DF204B-8A7A-49DD-A7E7-90C96EFC24B7}" dt="2026-03-06T22:30:26.678" v="3285"/>
        <pc:sldMkLst>
          <pc:docMk/>
          <pc:sldMk cId="2707625178" sldId="256"/>
        </pc:sldMkLst>
        <pc:spChg chg="mod">
          <ac:chgData name="Fernanda Egypc" userId="e1a8db5abe3eb21e" providerId="LiveId" clId="{F6DF204B-8A7A-49DD-A7E7-90C96EFC24B7}" dt="2026-03-06T22:30:26.678" v="3285"/>
          <ac:spMkLst>
            <pc:docMk/>
            <pc:sldMk cId="2707625178" sldId="256"/>
            <ac:spMk id="2" creationId="{02546C73-B013-26D7-5757-1BB2A19E570B}"/>
          </ac:spMkLst>
        </pc:spChg>
        <pc:spChg chg="mod">
          <ac:chgData name="Fernanda Egypc" userId="e1a8db5abe3eb21e" providerId="LiveId" clId="{F6DF204B-8A7A-49DD-A7E7-90C96EFC24B7}" dt="2026-03-06T22:30:26.678" v="3285"/>
          <ac:spMkLst>
            <pc:docMk/>
            <pc:sldMk cId="2707625178" sldId="256"/>
            <ac:spMk id="3" creationId="{DD03488E-47D5-C451-C445-7AB481D49C19}"/>
          </ac:spMkLst>
        </pc:spChg>
        <pc:spChg chg="del">
          <ac:chgData name="Fernanda Egypc" userId="e1a8db5abe3eb21e" providerId="LiveId" clId="{F6DF204B-8A7A-49DD-A7E7-90C96EFC24B7}" dt="2026-03-06T22:23:49.655" v="3171"/>
          <ac:spMkLst>
            <pc:docMk/>
            <pc:sldMk cId="2707625178" sldId="256"/>
            <ac:spMk id="21" creationId="{798FE0E0-D95D-46EF-A375-475D4DB0ED45}"/>
          </ac:spMkLst>
        </pc:spChg>
        <pc:spChg chg="del">
          <ac:chgData name="Fernanda Egypc" userId="e1a8db5abe3eb21e" providerId="LiveId" clId="{F6DF204B-8A7A-49DD-A7E7-90C96EFC24B7}" dt="2026-03-06T22:23:49.655" v="3171"/>
          <ac:spMkLst>
            <pc:docMk/>
            <pc:sldMk cId="2707625178" sldId="256"/>
            <ac:spMk id="22" creationId="{2D82A42F-AEBE-4065-9792-036A904D8564}"/>
          </ac:spMkLst>
        </pc:spChg>
      </pc:sldChg>
      <pc:sldChg chg="delSp modSp mod delDesignElem">
        <pc:chgData name="Fernanda Egypc" userId="e1a8db5abe3eb21e" providerId="LiveId" clId="{F6DF204B-8A7A-49DD-A7E7-90C96EFC24B7}" dt="2026-03-06T22:30:26.678" v="3285"/>
        <pc:sldMkLst>
          <pc:docMk/>
          <pc:sldMk cId="1353281135" sldId="257"/>
        </pc:sldMkLst>
        <pc:spChg chg="mod">
          <ac:chgData name="Fernanda Egypc" userId="e1a8db5abe3eb21e" providerId="LiveId" clId="{F6DF204B-8A7A-49DD-A7E7-90C96EFC24B7}" dt="2026-03-06T22:30:26.678" v="3285"/>
          <ac:spMkLst>
            <pc:docMk/>
            <pc:sldMk cId="1353281135" sldId="257"/>
            <ac:spMk id="4" creationId="{C310F639-A208-8D0E-D118-D4066335D6C4}"/>
          </ac:spMkLst>
        </pc:spChg>
        <pc:spChg chg="del">
          <ac:chgData name="Fernanda Egypc" userId="e1a8db5abe3eb21e" providerId="LiveId" clId="{F6DF204B-8A7A-49DD-A7E7-90C96EFC24B7}" dt="2026-03-06T22:23:49.655" v="3171"/>
          <ac:spMkLst>
            <pc:docMk/>
            <pc:sldMk cId="1353281135" sldId="257"/>
            <ac:spMk id="11" creationId="{665DBBEF-238B-476B-96AB-8AAC3224ECEA}"/>
          </ac:spMkLst>
        </pc:spChg>
        <pc:spChg chg="del">
          <ac:chgData name="Fernanda Egypc" userId="e1a8db5abe3eb21e" providerId="LiveId" clId="{F6DF204B-8A7A-49DD-A7E7-90C96EFC24B7}" dt="2026-03-06T22:23:49.655" v="3171"/>
          <ac:spMkLst>
            <pc:docMk/>
            <pc:sldMk cId="1353281135" sldId="257"/>
            <ac:spMk id="13" creationId="{3FCFB1DE-0B7E-48CC-BA90-B2AB0889F9D6}"/>
          </ac:spMkLst>
        </pc:spChg>
        <pc:graphicFrameChg chg="modGraphic">
          <ac:chgData name="Fernanda Egypc" userId="e1a8db5abe3eb21e" providerId="LiveId" clId="{F6DF204B-8A7A-49DD-A7E7-90C96EFC24B7}" dt="2026-03-02T21:17:24.174" v="1670" actId="255"/>
          <ac:graphicFrameMkLst>
            <pc:docMk/>
            <pc:sldMk cId="1353281135" sldId="257"/>
            <ac:graphicFrameMk id="6" creationId="{BA123F8C-9D4C-AB1C-D855-0EBA4627F996}"/>
          </ac:graphicFrameMkLst>
        </pc:graphicFrameChg>
      </pc:sldChg>
      <pc:sldChg chg="modSp del mod">
        <pc:chgData name="Fernanda Egypc" userId="e1a8db5abe3eb21e" providerId="LiveId" clId="{F6DF204B-8A7A-49DD-A7E7-90C96EFC24B7}" dt="2026-03-06T22:17:30.537" v="3096" actId="2696"/>
        <pc:sldMkLst>
          <pc:docMk/>
          <pc:sldMk cId="3711448553" sldId="258"/>
        </pc:sldMkLst>
      </pc:sldChg>
      <pc:sldChg chg="modSp del">
        <pc:chgData name="Fernanda Egypc" userId="e1a8db5abe3eb21e" providerId="LiveId" clId="{F6DF204B-8A7A-49DD-A7E7-90C96EFC24B7}" dt="2026-03-06T22:17:35.947" v="3097" actId="2696"/>
        <pc:sldMkLst>
          <pc:docMk/>
          <pc:sldMk cId="1318155502" sldId="259"/>
        </pc:sldMkLst>
      </pc:sldChg>
      <pc:sldChg chg="modSp mod">
        <pc:chgData name="Fernanda Egypc" userId="e1a8db5abe3eb21e" providerId="LiveId" clId="{F6DF204B-8A7A-49DD-A7E7-90C96EFC24B7}" dt="2026-03-06T22:30:26.678" v="3285"/>
        <pc:sldMkLst>
          <pc:docMk/>
          <pc:sldMk cId="1148573040" sldId="260"/>
        </pc:sldMkLst>
        <pc:spChg chg="mod">
          <ac:chgData name="Fernanda Egypc" userId="e1a8db5abe3eb21e" providerId="LiveId" clId="{F6DF204B-8A7A-49DD-A7E7-90C96EFC24B7}" dt="2026-03-06T22:30:26.678" v="3285"/>
          <ac:spMkLst>
            <pc:docMk/>
            <pc:sldMk cId="1148573040" sldId="260"/>
            <ac:spMk id="2" creationId="{CA7D8930-D4DB-50E9-9422-9A2D145DEDEE}"/>
          </ac:spMkLst>
        </pc:spChg>
        <pc:spChg chg="mod">
          <ac:chgData name="Fernanda Egypc" userId="e1a8db5abe3eb21e" providerId="LiveId" clId="{F6DF204B-8A7A-49DD-A7E7-90C96EFC24B7}" dt="2026-03-06T22:30:26.678" v="3285"/>
          <ac:spMkLst>
            <pc:docMk/>
            <pc:sldMk cId="1148573040" sldId="260"/>
            <ac:spMk id="3" creationId="{DDC9BF99-D00A-B1F2-2887-C3116BD8B241}"/>
          </ac:spMkLst>
        </pc:spChg>
      </pc:sldChg>
      <pc:sldChg chg="modSp del mod">
        <pc:chgData name="Fernanda Egypc" userId="e1a8db5abe3eb21e" providerId="LiveId" clId="{F6DF204B-8A7A-49DD-A7E7-90C96EFC24B7}" dt="2026-03-06T22:21:48.969" v="3138" actId="2696"/>
        <pc:sldMkLst>
          <pc:docMk/>
          <pc:sldMk cId="3130983514" sldId="261"/>
        </pc:sldMkLst>
        <pc:spChg chg="mod">
          <ac:chgData name="Fernanda Egypc" userId="e1a8db5abe3eb21e" providerId="LiveId" clId="{F6DF204B-8A7A-49DD-A7E7-90C96EFC24B7}" dt="2026-03-06T20:55:13.945" v="2376" actId="122"/>
          <ac:spMkLst>
            <pc:docMk/>
            <pc:sldMk cId="3130983514" sldId="261"/>
            <ac:spMk id="2" creationId="{9DDFA418-EC58-0146-73FF-44B1C925DE2D}"/>
          </ac:spMkLst>
        </pc:spChg>
      </pc:sldChg>
      <pc:sldChg chg="modSp mod">
        <pc:chgData name="Fernanda Egypc" userId="e1a8db5abe3eb21e" providerId="LiveId" clId="{F6DF204B-8A7A-49DD-A7E7-90C96EFC24B7}" dt="2026-03-06T22:30:26.678" v="3285"/>
        <pc:sldMkLst>
          <pc:docMk/>
          <pc:sldMk cId="452808670" sldId="262"/>
        </pc:sldMkLst>
        <pc:spChg chg="mod">
          <ac:chgData name="Fernanda Egypc" userId="e1a8db5abe3eb21e" providerId="LiveId" clId="{F6DF204B-8A7A-49DD-A7E7-90C96EFC24B7}" dt="2026-03-06T22:30:26.678" v="3285"/>
          <ac:spMkLst>
            <pc:docMk/>
            <pc:sldMk cId="452808670" sldId="262"/>
            <ac:spMk id="2" creationId="{31E9C102-5ADF-EBBA-D32E-ED56C6356887}"/>
          </ac:spMkLst>
        </pc:spChg>
        <pc:spChg chg="mod">
          <ac:chgData name="Fernanda Egypc" userId="e1a8db5abe3eb21e" providerId="LiveId" clId="{F6DF204B-8A7A-49DD-A7E7-90C96EFC24B7}" dt="2026-03-06T22:30:26.678" v="3285"/>
          <ac:spMkLst>
            <pc:docMk/>
            <pc:sldMk cId="452808670" sldId="262"/>
            <ac:spMk id="3" creationId="{C6B51929-3E8C-029E-2796-2FFEBEA0D13D}"/>
          </ac:spMkLst>
        </pc:spChg>
      </pc:sldChg>
      <pc:sldChg chg="modSp del mod ord">
        <pc:chgData name="Fernanda Egypc" userId="e1a8db5abe3eb21e" providerId="LiveId" clId="{F6DF204B-8A7A-49DD-A7E7-90C96EFC24B7}" dt="2026-03-06T22:18:43.065" v="3098" actId="2696"/>
        <pc:sldMkLst>
          <pc:docMk/>
          <pc:sldMk cId="538355770" sldId="263"/>
        </pc:sldMkLst>
      </pc:sldChg>
      <pc:sldChg chg="modSp mod">
        <pc:chgData name="Fernanda Egypc" userId="e1a8db5abe3eb21e" providerId="LiveId" clId="{F6DF204B-8A7A-49DD-A7E7-90C96EFC24B7}" dt="2026-03-06T22:30:26.678" v="3285"/>
        <pc:sldMkLst>
          <pc:docMk/>
          <pc:sldMk cId="2527619209" sldId="264"/>
        </pc:sldMkLst>
        <pc:spChg chg="mod">
          <ac:chgData name="Fernanda Egypc" userId="e1a8db5abe3eb21e" providerId="LiveId" clId="{F6DF204B-8A7A-49DD-A7E7-90C96EFC24B7}" dt="2026-03-06T22:30:26.678" v="3285"/>
          <ac:spMkLst>
            <pc:docMk/>
            <pc:sldMk cId="2527619209" sldId="264"/>
            <ac:spMk id="2" creationId="{B43000BA-30EB-3B55-5317-5FE12A4AF10F}"/>
          </ac:spMkLst>
        </pc:spChg>
        <pc:spChg chg="mod">
          <ac:chgData name="Fernanda Egypc" userId="e1a8db5abe3eb21e" providerId="LiveId" clId="{F6DF204B-8A7A-49DD-A7E7-90C96EFC24B7}" dt="2026-03-06T22:30:26.678" v="3285"/>
          <ac:spMkLst>
            <pc:docMk/>
            <pc:sldMk cId="2527619209" sldId="264"/>
            <ac:spMk id="3" creationId="{5435E3AF-F16F-39D1-04ED-EB6DAF9728C9}"/>
          </ac:spMkLst>
        </pc:spChg>
      </pc:sldChg>
      <pc:sldChg chg="modSp mod">
        <pc:chgData name="Fernanda Egypc" userId="e1a8db5abe3eb21e" providerId="LiveId" clId="{F6DF204B-8A7A-49DD-A7E7-90C96EFC24B7}" dt="2026-03-06T22:30:26.678" v="3285"/>
        <pc:sldMkLst>
          <pc:docMk/>
          <pc:sldMk cId="788003329" sldId="265"/>
        </pc:sldMkLst>
        <pc:spChg chg="mod">
          <ac:chgData name="Fernanda Egypc" userId="e1a8db5abe3eb21e" providerId="LiveId" clId="{F6DF204B-8A7A-49DD-A7E7-90C96EFC24B7}" dt="2026-03-06T22:30:26.678" v="3285"/>
          <ac:spMkLst>
            <pc:docMk/>
            <pc:sldMk cId="788003329" sldId="265"/>
            <ac:spMk id="2" creationId="{B2B62C3A-DA06-7794-D492-28FA21CB6E18}"/>
          </ac:spMkLst>
        </pc:spChg>
        <pc:spChg chg="mod">
          <ac:chgData name="Fernanda Egypc" userId="e1a8db5abe3eb21e" providerId="LiveId" clId="{F6DF204B-8A7A-49DD-A7E7-90C96EFC24B7}" dt="2026-03-06T20:54:09.098" v="2351" actId="14100"/>
          <ac:spMkLst>
            <pc:docMk/>
            <pc:sldMk cId="788003329" sldId="265"/>
            <ac:spMk id="3" creationId="{D0697271-EB93-BEE0-08C8-10C19775EF41}"/>
          </ac:spMkLst>
        </pc:spChg>
      </pc:sldChg>
      <pc:sldChg chg="modSp mod">
        <pc:chgData name="Fernanda Egypc" userId="e1a8db5abe3eb21e" providerId="LiveId" clId="{F6DF204B-8A7A-49DD-A7E7-90C96EFC24B7}" dt="2026-03-06T22:37:11.358" v="3302" actId="255"/>
        <pc:sldMkLst>
          <pc:docMk/>
          <pc:sldMk cId="3302724406" sldId="266"/>
        </pc:sldMkLst>
        <pc:spChg chg="mod">
          <ac:chgData name="Fernanda Egypc" userId="e1a8db5abe3eb21e" providerId="LiveId" clId="{F6DF204B-8A7A-49DD-A7E7-90C96EFC24B7}" dt="2026-03-06T22:30:26.678" v="3285"/>
          <ac:spMkLst>
            <pc:docMk/>
            <pc:sldMk cId="3302724406" sldId="266"/>
            <ac:spMk id="2" creationId="{E3A0BF0D-C57C-C4C7-E8B9-AF20E4C40586}"/>
          </ac:spMkLst>
        </pc:spChg>
        <pc:graphicFrameChg chg="mod modGraphic">
          <ac:chgData name="Fernanda Egypc" userId="e1a8db5abe3eb21e" providerId="LiveId" clId="{F6DF204B-8A7A-49DD-A7E7-90C96EFC24B7}" dt="2026-03-06T22:37:11.358" v="3302" actId="255"/>
          <ac:graphicFrameMkLst>
            <pc:docMk/>
            <pc:sldMk cId="3302724406" sldId="266"/>
            <ac:graphicFrameMk id="4" creationId="{F36EFE5F-8CED-D02D-4EE8-15235101E766}"/>
          </ac:graphicFrameMkLst>
        </pc:graphicFrameChg>
      </pc:sldChg>
      <pc:sldChg chg="modSp mod">
        <pc:chgData name="Fernanda Egypc" userId="e1a8db5abe3eb21e" providerId="LiveId" clId="{F6DF204B-8A7A-49DD-A7E7-90C96EFC24B7}" dt="2026-03-06T22:30:26.678" v="3285"/>
        <pc:sldMkLst>
          <pc:docMk/>
          <pc:sldMk cId="264063102" sldId="267"/>
        </pc:sldMkLst>
        <pc:spChg chg="mod">
          <ac:chgData name="Fernanda Egypc" userId="e1a8db5abe3eb21e" providerId="LiveId" clId="{F6DF204B-8A7A-49DD-A7E7-90C96EFC24B7}" dt="2026-03-06T22:30:26.678" v="3285"/>
          <ac:spMkLst>
            <pc:docMk/>
            <pc:sldMk cId="264063102" sldId="267"/>
            <ac:spMk id="2" creationId="{F3667536-D3A5-8383-0588-21AD3F3AD03E}"/>
          </ac:spMkLst>
        </pc:spChg>
        <pc:graphicFrameChg chg="mod modGraphic">
          <ac:chgData name="Fernanda Egypc" userId="e1a8db5abe3eb21e" providerId="LiveId" clId="{F6DF204B-8A7A-49DD-A7E7-90C96EFC24B7}" dt="2026-03-06T22:30:26.678" v="3285"/>
          <ac:graphicFrameMkLst>
            <pc:docMk/>
            <pc:sldMk cId="264063102" sldId="267"/>
            <ac:graphicFrameMk id="4" creationId="{EE18439F-BD54-AE97-F112-BED973A2A548}"/>
          </ac:graphicFrameMkLst>
        </pc:graphicFrameChg>
      </pc:sldChg>
      <pc:sldChg chg="addSp delSp modSp new mod">
        <pc:chgData name="Fernanda Egypc" userId="e1a8db5abe3eb21e" providerId="LiveId" clId="{F6DF204B-8A7A-49DD-A7E7-90C96EFC24B7}" dt="2026-03-06T22:30:48.375" v="3288" actId="207"/>
        <pc:sldMkLst>
          <pc:docMk/>
          <pc:sldMk cId="1980933674" sldId="268"/>
        </pc:sldMkLst>
        <pc:spChg chg="mod">
          <ac:chgData name="Fernanda Egypc" userId="e1a8db5abe3eb21e" providerId="LiveId" clId="{F6DF204B-8A7A-49DD-A7E7-90C96EFC24B7}" dt="2026-03-06T22:30:26.678" v="3285"/>
          <ac:spMkLst>
            <pc:docMk/>
            <pc:sldMk cId="1980933674" sldId="268"/>
            <ac:spMk id="2" creationId="{84D4A414-6C7B-BFA9-F1DC-6BD8CA98A2C4}"/>
          </ac:spMkLst>
        </pc:spChg>
        <pc:spChg chg="add del mod">
          <ac:chgData name="Fernanda Egypc" userId="e1a8db5abe3eb21e" providerId="LiveId" clId="{F6DF204B-8A7A-49DD-A7E7-90C96EFC24B7}" dt="2026-03-06T22:30:48.375" v="3288" actId="207"/>
          <ac:spMkLst>
            <pc:docMk/>
            <pc:sldMk cId="1980933674" sldId="268"/>
            <ac:spMk id="3" creationId="{3CE13D5E-3B37-8914-BA0A-58557A1032E3}"/>
          </ac:spMkLst>
        </pc:spChg>
      </pc:sldChg>
      <pc:sldChg chg="modSp new del mod">
        <pc:chgData name="Fernanda Egypc" userId="e1a8db5abe3eb21e" providerId="LiveId" clId="{F6DF204B-8A7A-49DD-A7E7-90C96EFC24B7}" dt="2026-03-06T22:03:06.524" v="2856" actId="2696"/>
        <pc:sldMkLst>
          <pc:docMk/>
          <pc:sldMk cId="1054427811" sldId="269"/>
        </pc:sldMkLst>
        <pc:spChg chg="mod">
          <ac:chgData name="Fernanda Egypc" userId="e1a8db5abe3eb21e" providerId="LiveId" clId="{F6DF204B-8A7A-49DD-A7E7-90C96EFC24B7}" dt="2026-03-06T20:00:44.695" v="2073" actId="20577"/>
          <ac:spMkLst>
            <pc:docMk/>
            <pc:sldMk cId="1054427811" sldId="269"/>
            <ac:spMk id="2" creationId="{ADA476A1-9BEB-5D2E-80A4-4B4DE3AFFE3A}"/>
          </ac:spMkLst>
        </pc:spChg>
        <pc:spChg chg="mod">
          <ac:chgData name="Fernanda Egypc" userId="e1a8db5abe3eb21e" providerId="LiveId" clId="{F6DF204B-8A7A-49DD-A7E7-90C96EFC24B7}" dt="2026-03-06T20:22:56.982" v="2347" actId="20577"/>
          <ac:spMkLst>
            <pc:docMk/>
            <pc:sldMk cId="1054427811" sldId="269"/>
            <ac:spMk id="3" creationId="{AD148D7B-151D-D55D-16A8-3788758A8181}"/>
          </ac:spMkLst>
        </pc:spChg>
      </pc:sldChg>
      <pc:sldChg chg="modSp new del mod">
        <pc:chgData name="Fernanda Egypc" userId="e1a8db5abe3eb21e" providerId="LiveId" clId="{F6DF204B-8A7A-49DD-A7E7-90C96EFC24B7}" dt="2026-03-06T22:06:05.883" v="2920" actId="2696"/>
        <pc:sldMkLst>
          <pc:docMk/>
          <pc:sldMk cId="2764769635" sldId="270"/>
        </pc:sldMkLst>
        <pc:spChg chg="mod">
          <ac:chgData name="Fernanda Egypc" userId="e1a8db5abe3eb21e" providerId="LiveId" clId="{F6DF204B-8A7A-49DD-A7E7-90C96EFC24B7}" dt="2026-03-06T20:55:07.377" v="2375" actId="122"/>
          <ac:spMkLst>
            <pc:docMk/>
            <pc:sldMk cId="2764769635" sldId="270"/>
            <ac:spMk id="2" creationId="{7B34D30F-0542-CC79-E7B7-B026155133D0}"/>
          </ac:spMkLst>
        </pc:spChg>
        <pc:spChg chg="mod">
          <ac:chgData name="Fernanda Egypc" userId="e1a8db5abe3eb21e" providerId="LiveId" clId="{F6DF204B-8A7A-49DD-A7E7-90C96EFC24B7}" dt="2026-03-06T20:06:18.147" v="2078" actId="20577"/>
          <ac:spMkLst>
            <pc:docMk/>
            <pc:sldMk cId="2764769635" sldId="270"/>
            <ac:spMk id="3" creationId="{110C6625-38E9-A101-BB88-A5D1A218B399}"/>
          </ac:spMkLst>
        </pc:spChg>
      </pc:sldChg>
      <pc:sldChg chg="modSp new mod">
        <pc:chgData name="Fernanda Egypc" userId="e1a8db5abe3eb21e" providerId="LiveId" clId="{F6DF204B-8A7A-49DD-A7E7-90C96EFC24B7}" dt="2026-03-06T22:30:26.678" v="3285"/>
        <pc:sldMkLst>
          <pc:docMk/>
          <pc:sldMk cId="2461440769" sldId="271"/>
        </pc:sldMkLst>
        <pc:spChg chg="mod">
          <ac:chgData name="Fernanda Egypc" userId="e1a8db5abe3eb21e" providerId="LiveId" clId="{F6DF204B-8A7A-49DD-A7E7-90C96EFC24B7}" dt="2026-03-06T22:30:26.678" v="3285"/>
          <ac:spMkLst>
            <pc:docMk/>
            <pc:sldMk cId="2461440769" sldId="271"/>
            <ac:spMk id="2" creationId="{84168405-E424-40D5-CC39-FAC362776BC0}"/>
          </ac:spMkLst>
        </pc:spChg>
        <pc:spChg chg="mod">
          <ac:chgData name="Fernanda Egypc" userId="e1a8db5abe3eb21e" providerId="LiveId" clId="{F6DF204B-8A7A-49DD-A7E7-90C96EFC24B7}" dt="2026-03-06T22:30:26.678" v="3285"/>
          <ac:spMkLst>
            <pc:docMk/>
            <pc:sldMk cId="2461440769" sldId="271"/>
            <ac:spMk id="3" creationId="{5A85E991-87CF-BB36-8D25-1A779991D9B5}"/>
          </ac:spMkLst>
        </pc:spChg>
      </pc:sldChg>
      <pc:sldChg chg="modSp new mod">
        <pc:chgData name="Fernanda Egypc" userId="e1a8db5abe3eb21e" providerId="LiveId" clId="{F6DF204B-8A7A-49DD-A7E7-90C96EFC24B7}" dt="2026-03-06T22:30:26.678" v="3285"/>
        <pc:sldMkLst>
          <pc:docMk/>
          <pc:sldMk cId="3596574336" sldId="272"/>
        </pc:sldMkLst>
        <pc:spChg chg="mod">
          <ac:chgData name="Fernanda Egypc" userId="e1a8db5abe3eb21e" providerId="LiveId" clId="{F6DF204B-8A7A-49DD-A7E7-90C96EFC24B7}" dt="2026-03-06T22:30:26.678" v="3285"/>
          <ac:spMkLst>
            <pc:docMk/>
            <pc:sldMk cId="3596574336" sldId="272"/>
            <ac:spMk id="2" creationId="{668F674F-8E9F-7FB7-DF4E-B8047A790C93}"/>
          </ac:spMkLst>
        </pc:spChg>
        <pc:spChg chg="mod">
          <ac:chgData name="Fernanda Egypc" userId="e1a8db5abe3eb21e" providerId="LiveId" clId="{F6DF204B-8A7A-49DD-A7E7-90C96EFC24B7}" dt="2026-03-06T22:30:26.678" v="3285"/>
          <ac:spMkLst>
            <pc:docMk/>
            <pc:sldMk cId="3596574336" sldId="272"/>
            <ac:spMk id="3" creationId="{367D8D87-87B3-795C-8803-A74DA34A9D14}"/>
          </ac:spMkLst>
        </pc:spChg>
      </pc:sldChg>
      <pc:sldChg chg="modSp new add del mod">
        <pc:chgData name="Fernanda Egypc" userId="e1a8db5abe3eb21e" providerId="LiveId" clId="{F6DF204B-8A7A-49DD-A7E7-90C96EFC24B7}" dt="2026-03-06T22:30:26.678" v="3285"/>
        <pc:sldMkLst>
          <pc:docMk/>
          <pc:sldMk cId="365930818" sldId="273"/>
        </pc:sldMkLst>
        <pc:spChg chg="mod">
          <ac:chgData name="Fernanda Egypc" userId="e1a8db5abe3eb21e" providerId="LiveId" clId="{F6DF204B-8A7A-49DD-A7E7-90C96EFC24B7}" dt="2026-03-06T22:30:26.678" v="3285"/>
          <ac:spMkLst>
            <pc:docMk/>
            <pc:sldMk cId="365930818" sldId="273"/>
            <ac:spMk id="2" creationId="{3D2C76C2-E11D-AB0C-932B-06ED0EFC08DB}"/>
          </ac:spMkLst>
        </pc:spChg>
        <pc:spChg chg="mod">
          <ac:chgData name="Fernanda Egypc" userId="e1a8db5abe3eb21e" providerId="LiveId" clId="{F6DF204B-8A7A-49DD-A7E7-90C96EFC24B7}" dt="2026-03-06T22:30:26.678" v="3285"/>
          <ac:spMkLst>
            <pc:docMk/>
            <pc:sldMk cId="365930818" sldId="273"/>
            <ac:spMk id="3" creationId="{F7EF479D-D7A6-7054-5EAF-4874A0FC47FB}"/>
          </ac:spMkLst>
        </pc:spChg>
      </pc:sldChg>
      <pc:sldChg chg="modSp new mod">
        <pc:chgData name="Fernanda Egypc" userId="e1a8db5abe3eb21e" providerId="LiveId" clId="{F6DF204B-8A7A-49DD-A7E7-90C96EFC24B7}" dt="2026-03-06T22:30:26.678" v="3285"/>
        <pc:sldMkLst>
          <pc:docMk/>
          <pc:sldMk cId="1367517650" sldId="274"/>
        </pc:sldMkLst>
        <pc:spChg chg="mod">
          <ac:chgData name="Fernanda Egypc" userId="e1a8db5abe3eb21e" providerId="LiveId" clId="{F6DF204B-8A7A-49DD-A7E7-90C96EFC24B7}" dt="2026-03-06T22:30:26.678" v="3285"/>
          <ac:spMkLst>
            <pc:docMk/>
            <pc:sldMk cId="1367517650" sldId="274"/>
            <ac:spMk id="2" creationId="{7AB3D95E-3C4F-AB32-B5F2-B9191EB7C87D}"/>
          </ac:spMkLst>
        </pc:spChg>
        <pc:spChg chg="mod">
          <ac:chgData name="Fernanda Egypc" userId="e1a8db5abe3eb21e" providerId="LiveId" clId="{F6DF204B-8A7A-49DD-A7E7-90C96EFC24B7}" dt="2026-03-06T22:30:26.678" v="3285"/>
          <ac:spMkLst>
            <pc:docMk/>
            <pc:sldMk cId="1367517650" sldId="274"/>
            <ac:spMk id="3" creationId="{A597C5AF-0724-0DCA-390C-9BF70685EA76}"/>
          </ac:spMkLst>
        </pc:spChg>
      </pc:sldChg>
      <pc:sldChg chg="modSp new mod">
        <pc:chgData name="Fernanda Egypc" userId="e1a8db5abe3eb21e" providerId="LiveId" clId="{F6DF204B-8A7A-49DD-A7E7-90C96EFC24B7}" dt="2026-03-06T22:30:26.678" v="3285"/>
        <pc:sldMkLst>
          <pc:docMk/>
          <pc:sldMk cId="954599425" sldId="275"/>
        </pc:sldMkLst>
        <pc:spChg chg="mod">
          <ac:chgData name="Fernanda Egypc" userId="e1a8db5abe3eb21e" providerId="LiveId" clId="{F6DF204B-8A7A-49DD-A7E7-90C96EFC24B7}" dt="2026-03-06T22:30:26.678" v="3285"/>
          <ac:spMkLst>
            <pc:docMk/>
            <pc:sldMk cId="954599425" sldId="275"/>
            <ac:spMk id="2" creationId="{B565B1BB-BAE2-5B6F-BBAB-9991F252C137}"/>
          </ac:spMkLst>
        </pc:spChg>
        <pc:spChg chg="mod">
          <ac:chgData name="Fernanda Egypc" userId="e1a8db5abe3eb21e" providerId="LiveId" clId="{F6DF204B-8A7A-49DD-A7E7-90C96EFC24B7}" dt="2026-03-06T22:30:26.678" v="3285"/>
          <ac:spMkLst>
            <pc:docMk/>
            <pc:sldMk cId="954599425" sldId="275"/>
            <ac:spMk id="3" creationId="{C42EF9D7-4B74-D4B3-37A2-13B0C64742A0}"/>
          </ac:spMkLst>
        </pc:spChg>
      </pc:sldChg>
      <pc:sldChg chg="modSp new mod">
        <pc:chgData name="Fernanda Egypc" userId="e1a8db5abe3eb21e" providerId="LiveId" clId="{F6DF204B-8A7A-49DD-A7E7-90C96EFC24B7}" dt="2026-03-06T22:30:26.678" v="3285"/>
        <pc:sldMkLst>
          <pc:docMk/>
          <pc:sldMk cId="782558242" sldId="276"/>
        </pc:sldMkLst>
        <pc:spChg chg="mod">
          <ac:chgData name="Fernanda Egypc" userId="e1a8db5abe3eb21e" providerId="LiveId" clId="{F6DF204B-8A7A-49DD-A7E7-90C96EFC24B7}" dt="2026-03-06T22:30:26.678" v="3285"/>
          <ac:spMkLst>
            <pc:docMk/>
            <pc:sldMk cId="782558242" sldId="276"/>
            <ac:spMk id="2" creationId="{67C2FC76-26AE-ADC5-1A45-5BD6CEB84754}"/>
          </ac:spMkLst>
        </pc:spChg>
        <pc:spChg chg="mod">
          <ac:chgData name="Fernanda Egypc" userId="e1a8db5abe3eb21e" providerId="LiveId" clId="{F6DF204B-8A7A-49DD-A7E7-90C96EFC24B7}" dt="2026-03-06T22:30:26.678" v="3285"/>
          <ac:spMkLst>
            <pc:docMk/>
            <pc:sldMk cId="782558242" sldId="276"/>
            <ac:spMk id="3" creationId="{D300D95C-E84A-7138-4CCC-0F2CFDC8CE54}"/>
          </ac:spMkLst>
        </pc:spChg>
      </pc:sldChg>
      <pc:sldChg chg="modSp new mod">
        <pc:chgData name="Fernanda Egypc" userId="e1a8db5abe3eb21e" providerId="LiveId" clId="{F6DF204B-8A7A-49DD-A7E7-90C96EFC24B7}" dt="2026-03-06T22:30:26.678" v="3285"/>
        <pc:sldMkLst>
          <pc:docMk/>
          <pc:sldMk cId="1553017304" sldId="277"/>
        </pc:sldMkLst>
        <pc:spChg chg="mod">
          <ac:chgData name="Fernanda Egypc" userId="e1a8db5abe3eb21e" providerId="LiveId" clId="{F6DF204B-8A7A-49DD-A7E7-90C96EFC24B7}" dt="2026-03-06T22:30:26.678" v="3285"/>
          <ac:spMkLst>
            <pc:docMk/>
            <pc:sldMk cId="1553017304" sldId="277"/>
            <ac:spMk id="2" creationId="{4F54BE2B-B222-F5F2-A072-998909E834AC}"/>
          </ac:spMkLst>
        </pc:spChg>
        <pc:spChg chg="mod">
          <ac:chgData name="Fernanda Egypc" userId="e1a8db5abe3eb21e" providerId="LiveId" clId="{F6DF204B-8A7A-49DD-A7E7-90C96EFC24B7}" dt="2026-03-06T22:30:26.678" v="3285"/>
          <ac:spMkLst>
            <pc:docMk/>
            <pc:sldMk cId="1553017304" sldId="277"/>
            <ac:spMk id="3" creationId="{7908C5D6-1C31-5155-E43F-F2CB5AF7FA1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0926121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484931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657970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2345051-2045-45DA-935E-2E3CA1A69ADC}"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65425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2345051-2045-45DA-935E-2E3CA1A69ADC}" type="datetimeFigureOut">
              <a:rPr lang="en-US" smtClean="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55424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2345051-2045-45DA-935E-2E3CA1A69ADC}" type="datetimeFigureOut">
              <a:rPr lang="en-US" smtClean="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702686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345051-2045-45DA-935E-2E3CA1A69ADC}" type="datetimeFigureOut">
              <a:rPr lang="en-US" smtClean="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77828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89694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2345051-2045-45DA-935E-2E3CA1A69ADC}" type="datetimeFigureOut">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99852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592539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687567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34258528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771137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dirty="0"/>
          </a:p>
        </p:txBody>
      </p:sp>
    </p:spTree>
    <p:extLst>
      <p:ext uri="{BB962C8B-B14F-4D97-AF65-F5344CB8AC3E}">
        <p14:creationId xmlns:p14="http://schemas.microsoft.com/office/powerpoint/2010/main" val="13552629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033293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2345051-2045-45DA-935E-2E3CA1A69ADC}" type="datetimeFigureOut">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184983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2345051-2045-45DA-935E-2E3CA1A69ADC}" type="datetimeFigureOut">
              <a:rPr lang="en-US" smtClean="0"/>
              <a:t>3/9/2026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469005120"/>
      </p:ext>
    </p:extLst>
  </p:cSld>
  <p:clrMap bg1="dk1" tx1="lt1" bg2="dk2" tx2="lt2" accent1="accent1" accent2="accent2" accent3="accent3" accent4="accent4" accent5="accent5" accent6="accent6" hlink="hlink" folHlink="folHlink"/>
  <p:sldLayoutIdLst>
    <p:sldLayoutId id="2147483898" r:id="rId1"/>
    <p:sldLayoutId id="2147483899" r:id="rId2"/>
    <p:sldLayoutId id="2147483900" r:id="rId3"/>
    <p:sldLayoutId id="2147483901" r:id="rId4"/>
    <p:sldLayoutId id="2147483902" r:id="rId5"/>
    <p:sldLayoutId id="2147483903" r:id="rId6"/>
    <p:sldLayoutId id="2147483904" r:id="rId7"/>
    <p:sldLayoutId id="2147483905" r:id="rId8"/>
    <p:sldLayoutId id="2147483906" r:id="rId9"/>
    <p:sldLayoutId id="2147483907" r:id="rId10"/>
    <p:sldLayoutId id="2147483908" r:id="rId11"/>
    <p:sldLayoutId id="2147483909" r:id="rId12"/>
    <p:sldLayoutId id="2147483910" r:id="rId13"/>
    <p:sldLayoutId id="2147483911" r:id="rId14"/>
    <p:sldLayoutId id="2147483912" r:id="rId15"/>
    <p:sldLayoutId id="214748391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fontScale="90000"/>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fontScale="92500" lnSpcReduction="20000"/>
          </a:bodyPr>
          <a:lstStyle/>
          <a:p>
            <a:pPr>
              <a:lnSpc>
                <a:spcPct val="100000"/>
              </a:lnSpc>
            </a:pPr>
            <a:r>
              <a:rPr lang="en-GB" sz="2600" dirty="0">
                <a:latin typeface="Times New Roman" panose="02020603050405020304" pitchFamily="18" charset="0"/>
                <a:cs typeface="Times New Roman" panose="02020603050405020304" pitchFamily="18" charset="0"/>
              </a:rPr>
              <a:t>Assessment 1: Group Presentation 1</a:t>
            </a:r>
          </a:p>
          <a:p>
            <a:pPr>
              <a:lnSpc>
                <a:spcPct val="100000"/>
              </a:lnSpc>
            </a:pPr>
            <a:r>
              <a:rPr lang="en-GB" sz="2600" dirty="0">
                <a:latin typeface="Times New Roman" panose="02020603050405020304" pitchFamily="18" charset="0"/>
                <a:cs typeface="Times New Roman" panose="02020603050405020304" pitchFamily="18" charset="0"/>
              </a:rPr>
              <a:t>Programme: Certificate of Higher Education in Health and Social Care</a:t>
            </a:r>
          </a:p>
          <a:p>
            <a:pPr>
              <a:lnSpc>
                <a:spcPct val="100000"/>
              </a:lnSpc>
            </a:pPr>
            <a:r>
              <a:rPr lang="en-GB" sz="2600" dirty="0">
                <a:latin typeface="Times New Roman" panose="02020603050405020304" pitchFamily="18" charset="0"/>
                <a:cs typeface="Times New Roman" panose="02020603050405020304" pitchFamily="18" charset="0"/>
              </a:rPr>
              <a:t>Lecturer name: Kwame Assa-Agyei</a:t>
            </a:r>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094855" y="1261331"/>
            <a:ext cx="3497565" cy="3002662"/>
          </a:xfrm>
        </p:spPr>
        <p:txBody>
          <a:bodyPr>
            <a:normAutofit/>
          </a:bodyPr>
          <a:lstStyle/>
          <a:p>
            <a:pPr algn="l">
              <a:lnSpc>
                <a:spcPct val="90000"/>
              </a:lnSpc>
            </a:pPr>
            <a:r>
              <a:rPr lang="en-GB" sz="3400"/>
              <a:t>Enhancing staff training and professional communication at Greenfield Care Agency</a:t>
            </a:r>
          </a:p>
        </p:txBody>
      </p:sp>
      <p:sp>
        <p:nvSpPr>
          <p:cNvPr id="8" name="Isosceles Triangle 7">
            <a:extLst>
              <a:ext uri="{FF2B5EF4-FFF2-40B4-BE49-F238E27FC236}">
                <a16:creationId xmlns:a16="http://schemas.microsoft.com/office/drawing/2014/main" id="{643561E9-1291-4440-A6DF-5F15C8890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3513636021"/>
              </p:ext>
            </p:extLst>
          </p:nvPr>
        </p:nvGraphicFramePr>
        <p:xfrm>
          <a:off x="1314493" y="1261330"/>
          <a:ext cx="4035574" cy="4335343"/>
        </p:xfrm>
        <a:graphic>
          <a:graphicData uri="http://schemas.openxmlformats.org/drawingml/2006/table">
            <a:tbl>
              <a:tblPr firstRow="1" bandRow="1">
                <a:tableStyleId>{3B4B98B0-60AC-42C2-AFA5-B58CD77FA1E5}</a:tableStyleId>
              </a:tblPr>
              <a:tblGrid>
                <a:gridCol w="1994806">
                  <a:extLst>
                    <a:ext uri="{9D8B030D-6E8A-4147-A177-3AD203B41FA5}">
                      <a16:colId xmlns:a16="http://schemas.microsoft.com/office/drawing/2014/main" val="933752240"/>
                    </a:ext>
                  </a:extLst>
                </a:gridCol>
                <a:gridCol w="2040768">
                  <a:extLst>
                    <a:ext uri="{9D8B030D-6E8A-4147-A177-3AD203B41FA5}">
                      <a16:colId xmlns:a16="http://schemas.microsoft.com/office/drawing/2014/main" val="3209040192"/>
                    </a:ext>
                  </a:extLst>
                </a:gridCol>
              </a:tblGrid>
              <a:tr h="451937">
                <a:tc>
                  <a:txBody>
                    <a:bodyPr/>
                    <a:lstStyle/>
                    <a:p>
                      <a:r>
                        <a:rPr lang="en-GB" sz="1800" b="0">
                          <a:latin typeface="Times New Roman" panose="02020603050405020304" pitchFamily="18" charset="0"/>
                          <a:cs typeface="Times New Roman" panose="02020603050405020304" pitchFamily="18" charset="0"/>
                        </a:rPr>
                        <a:t>Student Name</a:t>
                      </a:r>
                    </a:p>
                  </a:txBody>
                  <a:tcPr marL="148841" marR="148841" marT="74421" marB="74421"/>
                </a:tc>
                <a:tc>
                  <a:txBody>
                    <a:bodyPr/>
                    <a:lstStyle/>
                    <a:p>
                      <a:r>
                        <a:rPr lang="en-GB" sz="1800" b="0">
                          <a:latin typeface="Times New Roman" panose="02020603050405020304" pitchFamily="18" charset="0"/>
                          <a:cs typeface="Times New Roman" panose="02020603050405020304" pitchFamily="18" charset="0"/>
                        </a:rPr>
                        <a:t>Number</a:t>
                      </a:r>
                    </a:p>
                  </a:txBody>
                  <a:tcPr marL="148841" marR="148841" marT="74421" marB="74421"/>
                </a:tc>
                <a:extLst>
                  <a:ext uri="{0D108BD9-81ED-4DB2-BD59-A6C34878D82A}">
                    <a16:rowId xmlns:a16="http://schemas.microsoft.com/office/drawing/2014/main" val="2535394150"/>
                  </a:ext>
                </a:extLst>
              </a:tr>
              <a:tr h="722557">
                <a:tc>
                  <a:txBody>
                    <a:bodyPr/>
                    <a:lstStyle/>
                    <a:p>
                      <a:r>
                        <a:rPr lang="en-GB" sz="1800" b="0">
                          <a:latin typeface="Times New Roman" panose="02020603050405020304" pitchFamily="18" charset="0"/>
                          <a:cs typeface="Times New Roman" panose="02020603050405020304" pitchFamily="18" charset="0"/>
                        </a:rPr>
                        <a:t>Chidi Augustine Nwachukwu</a:t>
                      </a:r>
                    </a:p>
                  </a:txBody>
                  <a:tcPr marL="148841" marR="148841" marT="74421" marB="74421"/>
                </a:tc>
                <a:tc>
                  <a:txBody>
                    <a:bodyPr/>
                    <a:lstStyle/>
                    <a:p>
                      <a:r>
                        <a:rPr lang="en-GB" sz="1800" b="0">
                          <a:latin typeface="Times New Roman" panose="02020603050405020304" pitchFamily="18" charset="0"/>
                          <a:cs typeface="Times New Roman" panose="02020603050405020304" pitchFamily="18" charset="0"/>
                        </a:rPr>
                        <a:t>2531583</a:t>
                      </a:r>
                    </a:p>
                  </a:txBody>
                  <a:tcPr marL="148841" marR="148841" marT="74421" marB="74421"/>
                </a:tc>
                <a:extLst>
                  <a:ext uri="{0D108BD9-81ED-4DB2-BD59-A6C34878D82A}">
                    <a16:rowId xmlns:a16="http://schemas.microsoft.com/office/drawing/2014/main" val="3576773117"/>
                  </a:ext>
                </a:extLst>
              </a:tr>
              <a:tr h="993178">
                <a:tc>
                  <a:txBody>
                    <a:bodyPr/>
                    <a:lstStyle/>
                    <a:p>
                      <a:r>
                        <a:rPr lang="en-GB" sz="1800" b="0">
                          <a:latin typeface="Times New Roman" panose="02020603050405020304" pitchFamily="18" charset="0"/>
                          <a:cs typeface="Times New Roman" panose="02020603050405020304" pitchFamily="18" charset="0"/>
                        </a:rPr>
                        <a:t>Fernanda Egypc Ponta Garca Carvalho</a:t>
                      </a:r>
                    </a:p>
                  </a:txBody>
                  <a:tcPr marL="148841" marR="148841" marT="74421" marB="74421"/>
                </a:tc>
                <a:tc>
                  <a:txBody>
                    <a:bodyPr/>
                    <a:lstStyle/>
                    <a:p>
                      <a:r>
                        <a:rPr lang="en-GB" sz="1800" b="0">
                          <a:latin typeface="Times New Roman" panose="02020603050405020304" pitchFamily="18" charset="0"/>
                          <a:cs typeface="Times New Roman" panose="02020603050405020304" pitchFamily="18" charset="0"/>
                        </a:rPr>
                        <a:t>2525127</a:t>
                      </a:r>
                    </a:p>
                  </a:txBody>
                  <a:tcPr marL="148841" marR="148841" marT="74421" marB="74421"/>
                </a:tc>
                <a:extLst>
                  <a:ext uri="{0D108BD9-81ED-4DB2-BD59-A6C34878D82A}">
                    <a16:rowId xmlns:a16="http://schemas.microsoft.com/office/drawing/2014/main" val="1747151769"/>
                  </a:ext>
                </a:extLst>
              </a:tr>
              <a:tr h="722557">
                <a:tc>
                  <a:txBody>
                    <a:bodyPr/>
                    <a:lstStyle/>
                    <a:p>
                      <a:r>
                        <a:rPr lang="en-GB" sz="1800" b="0">
                          <a:latin typeface="Times New Roman" panose="02020603050405020304" pitchFamily="18" charset="0"/>
                          <a:cs typeface="Times New Roman" panose="02020603050405020304" pitchFamily="18" charset="0"/>
                        </a:rPr>
                        <a:t>Eulalia Riohe Nchaso</a:t>
                      </a:r>
                    </a:p>
                  </a:txBody>
                  <a:tcPr marL="148841" marR="148841" marT="74421" marB="74421"/>
                </a:tc>
                <a:tc>
                  <a:txBody>
                    <a:bodyPr/>
                    <a:lstStyle/>
                    <a:p>
                      <a:r>
                        <a:rPr lang="en-GB" sz="1800" b="0">
                          <a:latin typeface="Times New Roman" panose="02020603050405020304" pitchFamily="18" charset="0"/>
                          <a:cs typeface="Times New Roman" panose="02020603050405020304" pitchFamily="18" charset="0"/>
                        </a:rPr>
                        <a:t>2527193</a:t>
                      </a:r>
                    </a:p>
                  </a:txBody>
                  <a:tcPr marL="148841" marR="148841" marT="74421" marB="74421"/>
                </a:tc>
                <a:extLst>
                  <a:ext uri="{0D108BD9-81ED-4DB2-BD59-A6C34878D82A}">
                    <a16:rowId xmlns:a16="http://schemas.microsoft.com/office/drawing/2014/main" val="3145154892"/>
                  </a:ext>
                </a:extLst>
              </a:tr>
              <a:tr h="722557">
                <a:tc>
                  <a:txBody>
                    <a:bodyPr/>
                    <a:lstStyle/>
                    <a:p>
                      <a:r>
                        <a:rPr lang="en-GB" sz="1800" b="0">
                          <a:latin typeface="Times New Roman" panose="02020603050405020304" pitchFamily="18" charset="0"/>
                          <a:cs typeface="Times New Roman" panose="02020603050405020304" pitchFamily="18" charset="0"/>
                        </a:rPr>
                        <a:t>Daniel Ciprian Iancu</a:t>
                      </a:r>
                    </a:p>
                  </a:txBody>
                  <a:tcPr marL="148841" marR="148841" marT="74421" marB="74421"/>
                </a:tc>
                <a:tc>
                  <a:txBody>
                    <a:bodyPr/>
                    <a:lstStyle/>
                    <a:p>
                      <a:r>
                        <a:rPr lang="en-GB" sz="1800" b="0">
                          <a:latin typeface="Times New Roman" panose="02020603050405020304" pitchFamily="18" charset="0"/>
                          <a:cs typeface="Times New Roman" panose="02020603050405020304" pitchFamily="18" charset="0"/>
                        </a:rPr>
                        <a:t>2530100</a:t>
                      </a:r>
                    </a:p>
                  </a:txBody>
                  <a:tcPr marL="148841" marR="148841" marT="74421" marB="74421"/>
                </a:tc>
                <a:extLst>
                  <a:ext uri="{0D108BD9-81ED-4DB2-BD59-A6C34878D82A}">
                    <a16:rowId xmlns:a16="http://schemas.microsoft.com/office/drawing/2014/main" val="1459886703"/>
                  </a:ext>
                </a:extLst>
              </a:tr>
              <a:tr h="722557">
                <a:tc>
                  <a:txBody>
                    <a:bodyPr/>
                    <a:lstStyle/>
                    <a:p>
                      <a:r>
                        <a:rPr lang="en-GB" sz="1800" b="0">
                          <a:latin typeface="Times New Roman" panose="02020603050405020304" pitchFamily="18" charset="0"/>
                          <a:cs typeface="Times New Roman" panose="02020603050405020304" pitchFamily="18" charset="0"/>
                        </a:rPr>
                        <a:t>Kamila Sydykbekova</a:t>
                      </a:r>
                    </a:p>
                  </a:txBody>
                  <a:tcPr marL="148841" marR="148841" marT="74421" marB="74421"/>
                </a:tc>
                <a:tc>
                  <a:txBody>
                    <a:bodyPr/>
                    <a:lstStyle/>
                    <a:p>
                      <a:r>
                        <a:rPr lang="en-GB" sz="1800" b="0">
                          <a:latin typeface="Times New Roman" panose="02020603050405020304" pitchFamily="18" charset="0"/>
                          <a:cs typeface="Times New Roman" panose="02020603050405020304" pitchFamily="18" charset="0"/>
                        </a:rPr>
                        <a:t>25304331</a:t>
                      </a:r>
                    </a:p>
                  </a:txBody>
                  <a:tcPr marL="148841" marR="148841" marT="74421" marB="74421"/>
                </a:tc>
                <a:extLst>
                  <a:ext uri="{0D108BD9-81ED-4DB2-BD59-A6C34878D82A}">
                    <a16:rowId xmlns:a16="http://schemas.microsoft.com/office/drawing/2014/main" val="4137427312"/>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a:xfrm>
            <a:off x="677334" y="609600"/>
            <a:ext cx="8596668" cy="1320800"/>
          </a:xfrm>
        </p:spPr>
        <p:txBody>
          <a:bodyPr anchor="t">
            <a:normAutofit/>
          </a:bodyPr>
          <a:lstStyle/>
          <a:p>
            <a:r>
              <a:rPr lang="en-GB" dirty="0"/>
              <a:t>                    Introduction</a:t>
            </a:r>
          </a:p>
        </p:txBody>
      </p:sp>
      <p:pic>
        <p:nvPicPr>
          <p:cNvPr id="1027" name="Picture 3" descr="The 10 Best Home Care Agencies for ...">
            <a:extLst>
              <a:ext uri="{FF2B5EF4-FFF2-40B4-BE49-F238E27FC236}">
                <a16:creationId xmlns:a16="http://schemas.microsoft.com/office/drawing/2014/main" id="{DC92D701-291E-2947-3D0E-8BB86F899F6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9814" y="2159331"/>
            <a:ext cx="3854481" cy="237198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a:xfrm>
            <a:off x="4860323" y="2160589"/>
            <a:ext cx="4410676" cy="3768573"/>
          </a:xfrm>
        </p:spPr>
        <p:txBody>
          <a:bodyPr>
            <a:normAutofit/>
          </a:bodyPr>
          <a:lstStyle/>
          <a:p>
            <a:pPr>
              <a:lnSpc>
                <a:spcPct val="90000"/>
              </a:lnSpc>
            </a:pPr>
            <a:r>
              <a:rPr lang="en-GB" sz="1300" dirty="0">
                <a:latin typeface="Times New Roman" panose="02020603050405020304" pitchFamily="18" charset="0"/>
                <a:cs typeface="Times New Roman" panose="02020603050405020304" pitchFamily="18" charset="0"/>
              </a:rPr>
              <a:t>Greenfield Home Care Agency provides community-based elderly care with a team of carers, nurses, coordinators, and administrators across multiple locations.</a:t>
            </a:r>
          </a:p>
          <a:p>
            <a:pPr>
              <a:lnSpc>
                <a:spcPct val="90000"/>
              </a:lnSpc>
            </a:pPr>
            <a:endParaRPr lang="en-GB" sz="1300" dirty="0">
              <a:latin typeface="Times New Roman" panose="02020603050405020304" pitchFamily="18" charset="0"/>
              <a:cs typeface="Times New Roman" panose="02020603050405020304" pitchFamily="18" charset="0"/>
            </a:endParaRPr>
          </a:p>
          <a:p>
            <a:pPr>
              <a:lnSpc>
                <a:spcPct val="90000"/>
              </a:lnSpc>
            </a:pPr>
            <a:r>
              <a:rPr lang="en-GB" sz="1300" dirty="0">
                <a:latin typeface="Times New Roman" panose="02020603050405020304" pitchFamily="18" charset="0"/>
                <a:cs typeface="Times New Roman" panose="02020603050405020304" pitchFamily="18" charset="0"/>
              </a:rPr>
              <a:t>Key challenges: communication gaps between field and office staff, inefficient appointment coordination, limited digital confidence among staff, and data protection risks.</a:t>
            </a:r>
          </a:p>
          <a:p>
            <a:pPr>
              <a:lnSpc>
                <a:spcPct val="90000"/>
              </a:lnSpc>
            </a:pPr>
            <a:endParaRPr lang="en-GB" sz="1300" dirty="0">
              <a:latin typeface="Times New Roman" panose="02020603050405020304" pitchFamily="18" charset="0"/>
              <a:cs typeface="Times New Roman" panose="02020603050405020304" pitchFamily="18" charset="0"/>
            </a:endParaRPr>
          </a:p>
          <a:p>
            <a:pPr>
              <a:lnSpc>
                <a:spcPct val="90000"/>
              </a:lnSpc>
            </a:pPr>
            <a:r>
              <a:rPr lang="en-GB" sz="1300" dirty="0">
                <a:latin typeface="Times New Roman" panose="02020603050405020304" pitchFamily="18" charset="0"/>
                <a:cs typeface="Times New Roman" panose="02020603050405020304" pitchFamily="18" charset="0"/>
              </a:rPr>
              <a:t>Purpose: Assess how digital tools can improve efficiency, data security, and staff collaboration.</a:t>
            </a:r>
          </a:p>
          <a:p>
            <a:pPr>
              <a:lnSpc>
                <a:spcPct val="90000"/>
              </a:lnSpc>
            </a:pPr>
            <a:endParaRPr lang="en-GB" sz="1300" dirty="0">
              <a:latin typeface="Times New Roman" panose="02020603050405020304" pitchFamily="18" charset="0"/>
              <a:cs typeface="Times New Roman" panose="02020603050405020304" pitchFamily="18" charset="0"/>
            </a:endParaRPr>
          </a:p>
          <a:p>
            <a:pPr>
              <a:lnSpc>
                <a:spcPct val="90000"/>
              </a:lnSpc>
            </a:pPr>
            <a:r>
              <a:rPr lang="en-GB" sz="1300" dirty="0">
                <a:latin typeface="Times New Roman" panose="02020603050405020304" pitchFamily="18" charset="0"/>
                <a:cs typeface="Times New Roman" panose="02020603050405020304" pitchFamily="18" charset="0"/>
              </a:rPr>
              <a:t>Solution: digital transformation can automate manual administrative tasks (e.g., scheduling, invoicing, holiday requests), saving administrative time and improving operations.</a:t>
            </a:r>
          </a:p>
        </p:txBody>
      </p:sp>
    </p:spTree>
    <p:extLst>
      <p:ext uri="{BB962C8B-B14F-4D97-AF65-F5344CB8AC3E}">
        <p14:creationId xmlns:p14="http://schemas.microsoft.com/office/powerpoint/2010/main" val="1148573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68405-E424-40D5-CC39-FAC362776BC0}"/>
              </a:ext>
            </a:extLst>
          </p:cNvPr>
          <p:cNvSpPr>
            <a:spLocks noGrp="1"/>
          </p:cNvSpPr>
          <p:nvPr>
            <p:ph type="title"/>
          </p:nvPr>
        </p:nvSpPr>
        <p:spPr>
          <a:xfrm>
            <a:off x="677334" y="609600"/>
            <a:ext cx="8596668" cy="1320800"/>
          </a:xfrm>
        </p:spPr>
        <p:txBody>
          <a:bodyPr anchor="t">
            <a:normAutofit/>
          </a:bodyPr>
          <a:lstStyle/>
          <a:p>
            <a:r>
              <a:rPr lang="en-GB" dirty="0"/>
              <a:t>Organisational context &amp; digital              framework</a:t>
            </a:r>
          </a:p>
        </p:txBody>
      </p:sp>
      <p:pic>
        <p:nvPicPr>
          <p:cNvPr id="2051" name="Picture 3" descr="Microsoft 365 (M365) - Information Technology">
            <a:extLst>
              <a:ext uri="{FF2B5EF4-FFF2-40B4-BE49-F238E27FC236}">
                <a16:creationId xmlns:a16="http://schemas.microsoft.com/office/drawing/2014/main" id="{E947D07A-9BA6-896B-1CF4-620682F2139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7474" y="2159331"/>
            <a:ext cx="2915973" cy="2397577"/>
          </a:xfrm>
          <a:prstGeom prst="rect">
            <a:avLst/>
          </a:prstGeom>
          <a:noFill/>
          <a:extLst>
            <a:ext uri="{909E8E84-426E-40DD-AFC4-6F175D3DCCD1}">
              <a14:hiddenFill xmlns:a14="http://schemas.microsoft.com/office/drawing/2010/main">
                <a:solidFill>
                  <a:srgbClr val="FFFFFF"/>
                </a:solidFill>
              </a14:hiddenFill>
            </a:ext>
          </a:extLst>
        </p:spPr>
      </p:pic>
      <p:sp>
        <p:nvSpPr>
          <p:cNvPr id="2057" name="Content Placeholder 2">
            <a:extLst>
              <a:ext uri="{FF2B5EF4-FFF2-40B4-BE49-F238E27FC236}">
                <a16:creationId xmlns:a16="http://schemas.microsoft.com/office/drawing/2014/main" id="{5A85E991-87CF-BB36-8D25-1A779991D9B5}"/>
              </a:ext>
            </a:extLst>
          </p:cNvPr>
          <p:cNvSpPr>
            <a:spLocks noGrp="1"/>
          </p:cNvSpPr>
          <p:nvPr>
            <p:ph idx="1"/>
          </p:nvPr>
        </p:nvSpPr>
        <p:spPr>
          <a:xfrm>
            <a:off x="4063160" y="2160589"/>
            <a:ext cx="5207839" cy="3880773"/>
          </a:xfrm>
        </p:spPr>
        <p:txBody>
          <a:bodyPr>
            <a:normAutofit/>
          </a:bodyPr>
          <a:lstStyle/>
          <a:p>
            <a:pPr>
              <a:lnSpc>
                <a:spcPct val="90000"/>
              </a:lnSpc>
            </a:pPr>
            <a:r>
              <a:rPr lang="en-GB" sz="1100">
                <a:latin typeface="Times New Roman" panose="02020603050405020304" pitchFamily="18" charset="0"/>
                <a:cs typeface="Times New Roman" panose="02020603050405020304" pitchFamily="18" charset="0"/>
              </a:rPr>
              <a:t>The healthcare sector is becoming increasingly digitalised and regulated, requiring more efficient systems.</a:t>
            </a:r>
          </a:p>
          <a:p>
            <a:pPr>
              <a:lnSpc>
                <a:spcPct val="90000"/>
              </a:lnSpc>
            </a:pPr>
            <a:endParaRPr lang="en-GB" sz="1100">
              <a:latin typeface="Times New Roman" panose="02020603050405020304" pitchFamily="18" charset="0"/>
              <a:cs typeface="Times New Roman" panose="02020603050405020304" pitchFamily="18" charset="0"/>
            </a:endParaRPr>
          </a:p>
          <a:p>
            <a:pPr>
              <a:lnSpc>
                <a:spcPct val="90000"/>
              </a:lnSpc>
            </a:pPr>
            <a:r>
              <a:rPr lang="en-GB" sz="1100">
                <a:latin typeface="Times New Roman" panose="02020603050405020304" pitchFamily="18" charset="0"/>
                <a:cs typeface="Times New Roman" panose="02020603050405020304" pitchFamily="18" charset="0"/>
              </a:rPr>
              <a:t>Current issues include poor communication systems, manual appointment processes, and inconsistent digital skills among staff, which create operational and administrative risks.</a:t>
            </a:r>
          </a:p>
          <a:p>
            <a:pPr>
              <a:lnSpc>
                <a:spcPct val="90000"/>
              </a:lnSpc>
            </a:pPr>
            <a:endParaRPr lang="en-GB" sz="1100">
              <a:latin typeface="Times New Roman" panose="02020603050405020304" pitchFamily="18" charset="0"/>
              <a:cs typeface="Times New Roman" panose="02020603050405020304" pitchFamily="18" charset="0"/>
            </a:endParaRPr>
          </a:p>
          <a:p>
            <a:pPr>
              <a:lnSpc>
                <a:spcPct val="90000"/>
              </a:lnSpc>
            </a:pPr>
            <a:r>
              <a:rPr lang="en-GB" sz="1100">
                <a:latin typeface="Times New Roman" panose="02020603050405020304" pitchFamily="18" charset="0"/>
                <a:cs typeface="Times New Roman" panose="02020603050405020304" pitchFamily="18" charset="0"/>
              </a:rPr>
              <a:t>Integrated information systems can improve coordination, transparency, and evidence-based operations.</a:t>
            </a:r>
          </a:p>
          <a:p>
            <a:pPr>
              <a:lnSpc>
                <a:spcPct val="90000"/>
              </a:lnSpc>
            </a:pPr>
            <a:endParaRPr lang="en-GB" sz="1100">
              <a:latin typeface="Times New Roman" panose="02020603050405020304" pitchFamily="18" charset="0"/>
              <a:cs typeface="Times New Roman" panose="02020603050405020304" pitchFamily="18" charset="0"/>
            </a:endParaRPr>
          </a:p>
          <a:p>
            <a:pPr>
              <a:lnSpc>
                <a:spcPct val="90000"/>
              </a:lnSpc>
            </a:pPr>
            <a:r>
              <a:rPr lang="en-GB" sz="1100">
                <a:latin typeface="Times New Roman" panose="02020603050405020304" pitchFamily="18" charset="0"/>
                <a:cs typeface="Times New Roman" panose="02020603050405020304" pitchFamily="18" charset="0"/>
              </a:rPr>
              <a:t>Digital literacy is essential in community care to protect service users and ensure compliance.</a:t>
            </a:r>
          </a:p>
          <a:p>
            <a:pPr>
              <a:lnSpc>
                <a:spcPct val="90000"/>
              </a:lnSpc>
            </a:pPr>
            <a:endParaRPr lang="en-GB" sz="1100">
              <a:latin typeface="Times New Roman" panose="02020603050405020304" pitchFamily="18" charset="0"/>
              <a:cs typeface="Times New Roman" panose="02020603050405020304" pitchFamily="18" charset="0"/>
            </a:endParaRPr>
          </a:p>
          <a:p>
            <a:pPr>
              <a:lnSpc>
                <a:spcPct val="90000"/>
              </a:lnSpc>
            </a:pPr>
            <a:r>
              <a:rPr lang="en-GB" sz="1100">
                <a:latin typeface="Times New Roman" panose="02020603050405020304" pitchFamily="18" charset="0"/>
                <a:cs typeface="Times New Roman" panose="02020603050405020304" pitchFamily="18" charset="0"/>
              </a:rPr>
              <a:t>Evaluating Microsoft 365 could help integrate work processes, reduce system fragmentation, and improve governance and operational control.</a:t>
            </a:r>
          </a:p>
        </p:txBody>
      </p:sp>
    </p:spTree>
    <p:extLst>
      <p:ext uri="{BB962C8B-B14F-4D97-AF65-F5344CB8AC3E}">
        <p14:creationId xmlns:p14="http://schemas.microsoft.com/office/powerpoint/2010/main" val="2461440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F674F-8E9F-7FB7-DF4E-B8047A790C93}"/>
              </a:ext>
            </a:extLst>
          </p:cNvPr>
          <p:cNvSpPr>
            <a:spLocks noGrp="1"/>
          </p:cNvSpPr>
          <p:nvPr>
            <p:ph type="title"/>
          </p:nvPr>
        </p:nvSpPr>
        <p:spPr>
          <a:xfrm>
            <a:off x="677334" y="609600"/>
            <a:ext cx="8596668" cy="1320800"/>
          </a:xfrm>
        </p:spPr>
        <p:txBody>
          <a:bodyPr anchor="t">
            <a:normAutofit/>
          </a:bodyPr>
          <a:lstStyle/>
          <a:p>
            <a:r>
              <a:rPr lang="en-GB"/>
              <a:t>Current appointment &amp; task management /1</a:t>
            </a:r>
            <a:endParaRPr lang="en-GB" dirty="0"/>
          </a:p>
        </p:txBody>
      </p:sp>
      <p:sp>
        <p:nvSpPr>
          <p:cNvPr id="3" name="Content Placeholder 2">
            <a:extLst>
              <a:ext uri="{FF2B5EF4-FFF2-40B4-BE49-F238E27FC236}">
                <a16:creationId xmlns:a16="http://schemas.microsoft.com/office/drawing/2014/main" id="{367D8D87-87B3-795C-8803-A74DA34A9D14}"/>
              </a:ext>
            </a:extLst>
          </p:cNvPr>
          <p:cNvSpPr>
            <a:spLocks noGrp="1"/>
          </p:cNvSpPr>
          <p:nvPr>
            <p:ph idx="1"/>
          </p:nvPr>
        </p:nvSpPr>
        <p:spPr>
          <a:xfrm>
            <a:off x="677334" y="2160589"/>
            <a:ext cx="3957349" cy="3880773"/>
          </a:xfrm>
        </p:spPr>
        <p:txBody>
          <a:bodyPr>
            <a:normAutofit/>
          </a:bodyPr>
          <a:lstStyle/>
          <a:p>
            <a:pPr>
              <a:lnSpc>
                <a:spcPct val="90000"/>
              </a:lnSpc>
            </a:pPr>
            <a:r>
              <a:rPr lang="en-GB" sz="1000" dirty="0">
                <a:latin typeface="Times New Roman" panose="02020603050405020304" pitchFamily="18" charset="0"/>
                <a:cs typeface="Times New Roman" panose="02020603050405020304" pitchFamily="18" charset="0"/>
              </a:rPr>
              <a:t>Greenfield relies on paper-based documents and manual rota planning, which is inefficient.</a:t>
            </a:r>
          </a:p>
          <a:p>
            <a:pPr>
              <a:lnSpc>
                <a:spcPct val="90000"/>
              </a:lnSpc>
            </a:pPr>
            <a:endParaRPr lang="en-GB" sz="1000" dirty="0">
              <a:latin typeface="Times New Roman" panose="02020603050405020304" pitchFamily="18" charset="0"/>
              <a:cs typeface="Times New Roman" panose="02020603050405020304" pitchFamily="18" charset="0"/>
            </a:endParaRPr>
          </a:p>
          <a:p>
            <a:pPr>
              <a:lnSpc>
                <a:spcPct val="90000"/>
              </a:lnSpc>
            </a:pPr>
            <a:r>
              <a:rPr lang="en-GB" sz="1000" dirty="0">
                <a:latin typeface="Times New Roman" panose="02020603050405020304" pitchFamily="18" charset="0"/>
                <a:cs typeface="Times New Roman" panose="02020603050405020304" pitchFamily="18" charset="0"/>
              </a:rPr>
              <a:t>Decentralised systems lead to duplicate work, slow reporting, and weak accountability.</a:t>
            </a:r>
          </a:p>
          <a:p>
            <a:pPr>
              <a:lnSpc>
                <a:spcPct val="90000"/>
              </a:lnSpc>
            </a:pPr>
            <a:endParaRPr lang="en-GB" sz="1000" dirty="0">
              <a:latin typeface="Times New Roman" panose="02020603050405020304" pitchFamily="18" charset="0"/>
              <a:cs typeface="Times New Roman" panose="02020603050405020304" pitchFamily="18" charset="0"/>
            </a:endParaRPr>
          </a:p>
          <a:p>
            <a:pPr>
              <a:lnSpc>
                <a:spcPct val="90000"/>
              </a:lnSpc>
            </a:pPr>
            <a:r>
              <a:rPr lang="en-GB" sz="1000" dirty="0">
                <a:latin typeface="Times New Roman" panose="02020603050405020304" pitchFamily="18" charset="0"/>
                <a:cs typeface="Times New Roman" panose="02020603050405020304" pitchFamily="18" charset="0"/>
              </a:rPr>
              <a:t>Timesheets and emails store data separately, limiting real-time monitoring and managerial control.</a:t>
            </a:r>
          </a:p>
          <a:p>
            <a:pPr>
              <a:lnSpc>
                <a:spcPct val="90000"/>
              </a:lnSpc>
            </a:pPr>
            <a:endParaRPr lang="en-GB" sz="1000" dirty="0">
              <a:latin typeface="Times New Roman" panose="02020603050405020304" pitchFamily="18" charset="0"/>
              <a:cs typeface="Times New Roman" panose="02020603050405020304" pitchFamily="18" charset="0"/>
            </a:endParaRPr>
          </a:p>
          <a:p>
            <a:pPr>
              <a:lnSpc>
                <a:spcPct val="90000"/>
              </a:lnSpc>
            </a:pPr>
            <a:r>
              <a:rPr lang="en-GB" sz="1000" dirty="0">
                <a:latin typeface="Times New Roman" panose="02020603050405020304" pitchFamily="18" charset="0"/>
                <a:cs typeface="Times New Roman" panose="02020603050405020304" pitchFamily="18" charset="0"/>
              </a:rPr>
              <a:t>Administrative tasks take time away from patient-centred care.</a:t>
            </a:r>
          </a:p>
          <a:p>
            <a:pPr>
              <a:lnSpc>
                <a:spcPct val="90000"/>
              </a:lnSpc>
            </a:pPr>
            <a:endParaRPr lang="en-GB" sz="1000" dirty="0">
              <a:latin typeface="Times New Roman" panose="02020603050405020304" pitchFamily="18" charset="0"/>
              <a:cs typeface="Times New Roman" panose="02020603050405020304" pitchFamily="18" charset="0"/>
            </a:endParaRPr>
          </a:p>
          <a:p>
            <a:pPr>
              <a:lnSpc>
                <a:spcPct val="90000"/>
              </a:lnSpc>
            </a:pPr>
            <a:r>
              <a:rPr lang="en-GB" sz="1000" dirty="0">
                <a:latin typeface="Times New Roman" panose="02020603050405020304" pitchFamily="18" charset="0"/>
                <a:cs typeface="Times New Roman" panose="02020603050405020304" pitchFamily="18" charset="0"/>
              </a:rPr>
              <a:t>Lack of a unified digital system reduces strategic responsiveness and organisational efficiency.</a:t>
            </a:r>
          </a:p>
          <a:p>
            <a:pPr>
              <a:lnSpc>
                <a:spcPct val="90000"/>
              </a:lnSpc>
            </a:pPr>
            <a:endParaRPr lang="en-GB" sz="1000" dirty="0">
              <a:latin typeface="Times New Roman" panose="02020603050405020304" pitchFamily="18" charset="0"/>
              <a:cs typeface="Times New Roman" panose="02020603050405020304" pitchFamily="18" charset="0"/>
            </a:endParaRPr>
          </a:p>
          <a:p>
            <a:pPr>
              <a:lnSpc>
                <a:spcPct val="90000"/>
              </a:lnSpc>
            </a:pPr>
            <a:r>
              <a:rPr lang="en-GB" sz="1000" dirty="0">
                <a:latin typeface="Times New Roman" panose="02020603050405020304" pitchFamily="18" charset="0"/>
                <a:cs typeface="Times New Roman" panose="02020603050405020304" pitchFamily="18" charset="0"/>
              </a:rPr>
              <a:t>Digital integration is needed to improve transparency, efficiency, and operational resilience.</a:t>
            </a:r>
          </a:p>
        </p:txBody>
      </p:sp>
      <p:pic>
        <p:nvPicPr>
          <p:cNvPr id="3075" name="Picture 3" descr="How To Quickly Sort Through Paper Clutter">
            <a:extLst>
              <a:ext uri="{FF2B5EF4-FFF2-40B4-BE49-F238E27FC236}">
                <a16:creationId xmlns:a16="http://schemas.microsoft.com/office/drawing/2014/main" id="{AD09627F-CB45-C3D2-0CEB-747C3AC5B7B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8696" r="17619" b="-1"/>
          <a:stretch>
            <a:fillRect/>
          </a:stretch>
        </p:blipFill>
        <p:spPr bwMode="auto">
          <a:xfrm>
            <a:off x="6381749" y="2160589"/>
            <a:ext cx="3843251" cy="29746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6574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4A414-6C7B-BFA9-F1DC-6BD8CA98A2C4}"/>
              </a:ext>
            </a:extLst>
          </p:cNvPr>
          <p:cNvSpPr>
            <a:spLocks noGrp="1"/>
          </p:cNvSpPr>
          <p:nvPr>
            <p:ph type="title"/>
          </p:nvPr>
        </p:nvSpPr>
        <p:spPr>
          <a:xfrm>
            <a:off x="753534" y="257565"/>
            <a:ext cx="8596668" cy="1320800"/>
          </a:xfrm>
        </p:spPr>
        <p:txBody>
          <a:bodyPr anchor="t">
            <a:normAutofit/>
          </a:bodyPr>
          <a:lstStyle/>
          <a:p>
            <a:r>
              <a:rPr lang="en-GB" dirty="0"/>
              <a:t>Current appointment &amp; task management /2 </a:t>
            </a:r>
          </a:p>
        </p:txBody>
      </p:sp>
      <p:sp>
        <p:nvSpPr>
          <p:cNvPr id="3" name="Content Placeholder 2">
            <a:extLst>
              <a:ext uri="{FF2B5EF4-FFF2-40B4-BE49-F238E27FC236}">
                <a16:creationId xmlns:a16="http://schemas.microsoft.com/office/drawing/2014/main" id="{3CE13D5E-3B37-8914-BA0A-58557A1032E3}"/>
              </a:ext>
            </a:extLst>
          </p:cNvPr>
          <p:cNvSpPr>
            <a:spLocks noGrp="1"/>
          </p:cNvSpPr>
          <p:nvPr>
            <p:ph idx="1"/>
          </p:nvPr>
        </p:nvSpPr>
        <p:spPr>
          <a:xfrm>
            <a:off x="753534" y="1578365"/>
            <a:ext cx="5220430" cy="3701270"/>
          </a:xfrm>
        </p:spPr>
        <p:txBody>
          <a:bodyPr>
            <a:noAutofit/>
          </a:bodyPr>
          <a:lstStyle/>
          <a:p>
            <a:pPr>
              <a:lnSpc>
                <a:spcPct val="90000"/>
              </a:lnSpc>
            </a:pPr>
            <a:r>
              <a:rPr lang="en-GB" sz="1600" dirty="0">
                <a:latin typeface="Times New Roman" panose="02020603050405020304" pitchFamily="18" charset="0"/>
                <a:cs typeface="Times New Roman" panose="02020603050405020304" pitchFamily="18" charset="0"/>
              </a:rPr>
              <a:t>Electronic Care Records enable real-time updates to care plans using mobile devices, reducing manual paperwork.</a:t>
            </a:r>
          </a:p>
          <a:p>
            <a:pPr>
              <a:lnSpc>
                <a:spcPct val="90000"/>
              </a:lnSpc>
            </a:pPr>
            <a:endParaRPr lang="en-GB"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Digital admission systems speed up the admission process through automated alerts and assessments.</a:t>
            </a:r>
          </a:p>
          <a:p>
            <a:pPr>
              <a:lnSpc>
                <a:spcPct val="90000"/>
              </a:lnSpc>
            </a:pPr>
            <a:endParaRPr lang="en-GB"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Secure digital tools (encryption and access controls) protect sensitive data and support regulatory compliance.</a:t>
            </a:r>
          </a:p>
          <a:p>
            <a:pPr>
              <a:lnSpc>
                <a:spcPct val="90000"/>
              </a:lnSpc>
            </a:pPr>
            <a:endParaRPr lang="en-GB"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Real-time monitoring and secure logs help maintain audit readiness for inspections.</a:t>
            </a:r>
          </a:p>
          <a:p>
            <a:pPr>
              <a:lnSpc>
                <a:spcPct val="90000"/>
              </a:lnSpc>
            </a:pPr>
            <a:endParaRPr lang="en-GB"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Automated medication alerts reduce human error and improve patient safety.</a:t>
            </a:r>
          </a:p>
          <a:p>
            <a:pPr>
              <a:lnSpc>
                <a:spcPct val="90000"/>
              </a:lnSpc>
            </a:pPr>
            <a:endParaRPr lang="en-GB"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Digital communication platforms improve staff collaboration and coordination with external care partners.</a:t>
            </a:r>
          </a:p>
          <a:p>
            <a:pPr>
              <a:lnSpc>
                <a:spcPct val="90000"/>
              </a:lnSpc>
            </a:pPr>
            <a:endParaRPr lang="en-GB" sz="1600" dirty="0">
              <a:latin typeface="Times New Roman" panose="02020603050405020304" pitchFamily="18" charset="0"/>
              <a:cs typeface="Times New Roman" panose="02020603050405020304" pitchFamily="18" charset="0"/>
            </a:endParaRPr>
          </a:p>
          <a:p>
            <a:pPr>
              <a:lnSpc>
                <a:spcPct val="90000"/>
              </a:lnSpc>
            </a:pPr>
            <a:r>
              <a:rPr lang="en-GB" sz="1600" dirty="0">
                <a:latin typeface="Times New Roman" panose="02020603050405020304" pitchFamily="18" charset="0"/>
                <a:cs typeface="Times New Roman" panose="02020603050405020304" pitchFamily="18" charset="0"/>
              </a:rPr>
              <a:t>E-learning systems support ongoing staff training and development.</a:t>
            </a:r>
          </a:p>
        </p:txBody>
      </p:sp>
      <p:pic>
        <p:nvPicPr>
          <p:cNvPr id="4098" name="Picture 2" descr="Improving the Electronic Health Record ...">
            <a:extLst>
              <a:ext uri="{FF2B5EF4-FFF2-40B4-BE49-F238E27FC236}">
                <a16:creationId xmlns:a16="http://schemas.microsoft.com/office/drawing/2014/main" id="{AE4D6312-63FB-4F34-D73A-335445343C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7417" y="2159000"/>
            <a:ext cx="4036786" cy="2260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0933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76C2-E11D-AB0C-932B-06ED0EFC08DB}"/>
              </a:ext>
            </a:extLst>
          </p:cNvPr>
          <p:cNvSpPr>
            <a:spLocks noGrp="1"/>
          </p:cNvSpPr>
          <p:nvPr>
            <p:ph type="title"/>
          </p:nvPr>
        </p:nvSpPr>
        <p:spPr/>
        <p:txBody>
          <a:bodyPr/>
          <a:lstStyle/>
          <a:p>
            <a:r>
              <a:rPr lang="en-GB" dirty="0"/>
              <a:t>Microsoft PowerPoint as a productivity tool</a:t>
            </a:r>
          </a:p>
        </p:txBody>
      </p:sp>
      <p:sp>
        <p:nvSpPr>
          <p:cNvPr id="3" name="Content Placeholder 2">
            <a:extLst>
              <a:ext uri="{FF2B5EF4-FFF2-40B4-BE49-F238E27FC236}">
                <a16:creationId xmlns:a16="http://schemas.microsoft.com/office/drawing/2014/main" id="{F7EF479D-D7A6-7054-5EAF-4874A0FC47FB}"/>
              </a:ext>
            </a:extLst>
          </p:cNvPr>
          <p:cNvSpPr>
            <a:spLocks noGrp="1"/>
          </p:cNvSpPr>
          <p:nvPr>
            <p:ph idx="1"/>
          </p:nvPr>
        </p:nvSpPr>
        <p:spPr/>
        <p:txBody>
          <a:bodyPr>
            <a:normAutofit fontScale="92500" lnSpcReduction="20000"/>
          </a:bodyPr>
          <a:lstStyle/>
          <a:p>
            <a:r>
              <a:rPr lang="en-GB" dirty="0">
                <a:latin typeface="Times New Roman" panose="02020603050405020304" pitchFamily="18" charset="0"/>
                <a:cs typeface="Times New Roman" panose="02020603050405020304" pitchFamily="18" charset="0"/>
              </a:rPr>
              <a:t>Microsoft PowerPoint improves organisational efficiency by standardising communication and training.</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It helps deliver regular updates on policies, infection control, and data protection.</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Presentation templates and visual aids make information clearer and easier for staff to understand.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Digital tools aligned with organisational goals can improve workplace performance.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PowerPoint also supports professional reporting, clear presentation of service data, accountability, and better decision-making.</a:t>
            </a:r>
          </a:p>
        </p:txBody>
      </p:sp>
    </p:spTree>
    <p:extLst>
      <p:ext uri="{BB962C8B-B14F-4D97-AF65-F5344CB8AC3E}">
        <p14:creationId xmlns:p14="http://schemas.microsoft.com/office/powerpoint/2010/main" val="365930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2FC76-26AE-ADC5-1A45-5BD6CEB84754}"/>
              </a:ext>
            </a:extLst>
          </p:cNvPr>
          <p:cNvSpPr>
            <a:spLocks noGrp="1"/>
          </p:cNvSpPr>
          <p:nvPr>
            <p:ph type="title"/>
          </p:nvPr>
        </p:nvSpPr>
        <p:spPr/>
        <p:txBody>
          <a:bodyPr/>
          <a:lstStyle/>
          <a:p>
            <a:r>
              <a:rPr lang="en-GB" dirty="0"/>
              <a:t>          Evaluation of PowerPoint</a:t>
            </a:r>
          </a:p>
        </p:txBody>
      </p:sp>
      <p:sp>
        <p:nvSpPr>
          <p:cNvPr id="3" name="Content Placeholder 2">
            <a:extLst>
              <a:ext uri="{FF2B5EF4-FFF2-40B4-BE49-F238E27FC236}">
                <a16:creationId xmlns:a16="http://schemas.microsoft.com/office/drawing/2014/main" id="{D300D95C-E84A-7138-4CCC-0F2CFDC8CE54}"/>
              </a:ext>
            </a:extLst>
          </p:cNvPr>
          <p:cNvSpPr>
            <a:spLocks noGrp="1"/>
          </p:cNvSpPr>
          <p:nvPr>
            <p:ph idx="1"/>
          </p:nvPr>
        </p:nvSpPr>
        <p:spPr/>
        <p:txBody>
          <a:bodyPr>
            <a:normAutofit/>
          </a:bodyPr>
          <a:lstStyle/>
          <a:p>
            <a:pPr algn="just"/>
            <a:r>
              <a:rPr lang="en-GB" dirty="0">
                <a:latin typeface="Times New Roman" panose="02020603050405020304" pitchFamily="18" charset="0"/>
                <a:cs typeface="Times New Roman" panose="02020603050405020304" pitchFamily="18" charset="0"/>
              </a:rPr>
              <a:t>The use of PowerPoint would facilitate knowledge consistency and professional communication in Greenfield, and so would the staff training and development of digital skills, which can come in handy in the context of employability. </a:t>
            </a:r>
          </a:p>
          <a:p>
            <a:pPr algn="just"/>
            <a:r>
              <a:rPr lang="en-GB" dirty="0">
                <a:latin typeface="Times New Roman" panose="02020603050405020304" pitchFamily="18" charset="0"/>
                <a:cs typeface="Times New Roman" panose="02020603050405020304" pitchFamily="18" charset="0"/>
              </a:rPr>
              <a:t>However, it is not an efficient health management system and cannot be used as an alternative to safe data platforms. It will depend on the participation of the staff and the supervision of the leaders (Vial, 2019). </a:t>
            </a:r>
          </a:p>
          <a:p>
            <a:pPr algn="just"/>
            <a:r>
              <a:rPr lang="en-GB" dirty="0">
                <a:latin typeface="Times New Roman" panose="02020603050405020304" pitchFamily="18" charset="0"/>
                <a:cs typeface="Times New Roman" panose="02020603050405020304" pitchFamily="18" charset="0"/>
              </a:rPr>
              <a:t>PowerPoint does not always have the capability of creating sustained gains in efficiency unless it is implemented in an organised manner. Therefore, although it will improve communication and the workflow, Greenfield will have to integrate it with other electronic tools and governance mechanisms to secure a stable and long-term organisational value.</a:t>
            </a:r>
          </a:p>
        </p:txBody>
      </p:sp>
    </p:spTree>
    <p:extLst>
      <p:ext uri="{BB962C8B-B14F-4D97-AF65-F5344CB8AC3E}">
        <p14:creationId xmlns:p14="http://schemas.microsoft.com/office/powerpoint/2010/main" val="782558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B3D95E-3C4F-AB32-B5F2-B9191EB7C87D}"/>
              </a:ext>
            </a:extLst>
          </p:cNvPr>
          <p:cNvSpPr>
            <a:spLocks noGrp="1"/>
          </p:cNvSpPr>
          <p:nvPr>
            <p:ph type="title"/>
          </p:nvPr>
        </p:nvSpPr>
        <p:spPr>
          <a:xfrm>
            <a:off x="4349123" y="609600"/>
            <a:ext cx="4924878" cy="1320800"/>
          </a:xfrm>
        </p:spPr>
        <p:txBody>
          <a:bodyPr anchor="ctr">
            <a:normAutofit/>
          </a:bodyPr>
          <a:lstStyle/>
          <a:p>
            <a:r>
              <a:rPr lang="en-GB"/>
              <a:t>Microsoft Outlook as communications tool </a:t>
            </a:r>
            <a:endParaRPr lang="en-GB" dirty="0"/>
          </a:p>
        </p:txBody>
      </p:sp>
      <p:pic>
        <p:nvPicPr>
          <p:cNvPr id="5122" name="Picture 2" descr="Outlook (@outlook) • Facebook">
            <a:extLst>
              <a:ext uri="{FF2B5EF4-FFF2-40B4-BE49-F238E27FC236}">
                <a16:creationId xmlns:a16="http://schemas.microsoft.com/office/drawing/2014/main" id="{0FCAF3D3-71DF-9492-EE5B-BC91136625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9814" y="1726627"/>
            <a:ext cx="3251701" cy="32517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597C5AF-0724-0DCA-390C-9BF70685EA76}"/>
              </a:ext>
            </a:extLst>
          </p:cNvPr>
          <p:cNvSpPr>
            <a:spLocks noGrp="1"/>
          </p:cNvSpPr>
          <p:nvPr>
            <p:ph idx="1"/>
          </p:nvPr>
        </p:nvSpPr>
        <p:spPr>
          <a:xfrm>
            <a:off x="4349122" y="2160590"/>
            <a:ext cx="6033127" cy="3649660"/>
          </a:xfrm>
        </p:spPr>
        <p:txBody>
          <a:bodyPr>
            <a:normAutofit/>
          </a:bodyPr>
          <a:lstStyle/>
          <a:p>
            <a:pPr>
              <a:lnSpc>
                <a:spcPct val="90000"/>
              </a:lnSpc>
            </a:pPr>
            <a:r>
              <a:rPr lang="en-GB" sz="1400" dirty="0">
                <a:latin typeface="Times New Roman" panose="02020603050405020304" pitchFamily="18" charset="0"/>
                <a:cs typeface="Times New Roman" panose="02020603050405020304" pitchFamily="18" charset="0"/>
              </a:rPr>
              <a:t>Outlook makes the interaction between the widely dispersed labour force at Greenfield orderly. Mutual use of calendars also increases organisation in the arrangement of rotas and eliminates scheduling issues. Secure organisational email is used to determine formal communication and documentation. Live notifications guide workers in the arrangement of schedules that enhance the quality of services. </a:t>
            </a:r>
          </a:p>
          <a:p>
            <a:pPr>
              <a:lnSpc>
                <a:spcPct val="90000"/>
              </a:lnSpc>
            </a:pPr>
            <a:r>
              <a:rPr lang="en-GB" sz="1400" dirty="0">
                <a:latin typeface="Times New Roman" panose="02020603050405020304" pitchFamily="18" charset="0"/>
                <a:cs typeface="Times New Roman" panose="02020603050405020304" pitchFamily="18" charset="0"/>
              </a:rPr>
              <a:t>Kruse et al. (2022) believe that an integrated communication system improves efficiency and control by the manager. Outlook can be used to facilitate proactive coordination of the activities between the office staff and the carers and assist in keeping track of accountability and operational control (Whittington et al., 2020). Greenfield can better handle its tasks, reduce the number of errors, and ensure a stable flow of communication inside the company through email centralisation, schedule management, and notifications</a:t>
            </a:r>
            <a:r>
              <a:rPr lang="en-GB" sz="1400" dirty="0"/>
              <a:t>.</a:t>
            </a:r>
          </a:p>
        </p:txBody>
      </p:sp>
    </p:spTree>
    <p:extLst>
      <p:ext uri="{BB962C8B-B14F-4D97-AF65-F5344CB8AC3E}">
        <p14:creationId xmlns:p14="http://schemas.microsoft.com/office/powerpoint/2010/main" val="1367517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5B1BB-BAE2-5B6F-BBAB-9991F252C137}"/>
              </a:ext>
            </a:extLst>
          </p:cNvPr>
          <p:cNvSpPr>
            <a:spLocks noGrp="1"/>
          </p:cNvSpPr>
          <p:nvPr>
            <p:ph type="title"/>
          </p:nvPr>
        </p:nvSpPr>
        <p:spPr/>
        <p:txBody>
          <a:bodyPr/>
          <a:lstStyle/>
          <a:p>
            <a:r>
              <a:rPr lang="en-GB" dirty="0"/>
              <a:t>Strategies to improve communication at greenfield</a:t>
            </a:r>
          </a:p>
        </p:txBody>
      </p:sp>
      <p:sp>
        <p:nvSpPr>
          <p:cNvPr id="3" name="Content Placeholder 2">
            <a:extLst>
              <a:ext uri="{FF2B5EF4-FFF2-40B4-BE49-F238E27FC236}">
                <a16:creationId xmlns:a16="http://schemas.microsoft.com/office/drawing/2014/main" id="{C42EF9D7-4B74-D4B3-37A2-13B0C64742A0}"/>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employees are encouraged to organise emails by folders and categories by client or task to prevent cluttering the inbox in an effort to facilitate communication at Greenfield. The priority flags are used to highlight the relevancy of critical messages, such as schedule changes or the call bells. </a:t>
            </a:r>
          </a:p>
          <a:p>
            <a:r>
              <a:rPr lang="en-GB" dirty="0">
                <a:latin typeface="Times New Roman" panose="02020603050405020304" pitchFamily="18" charset="0"/>
                <a:cs typeface="Times New Roman" panose="02020603050405020304" pitchFamily="18" charset="0"/>
              </a:rPr>
              <a:t>Subject lines must be straightforward, e.g., Mr Smith- Medication Update, since carers can know the point by looking at the subject line. Employees have to take some time to verify their emails without causing a distraction, and make sure that they reply in time (Chaffey, 2022). </a:t>
            </a:r>
          </a:p>
          <a:p>
            <a:r>
              <a:rPr lang="en-GB" dirty="0">
                <a:latin typeface="Times New Roman" panose="02020603050405020304" pitchFamily="18" charset="0"/>
                <a:cs typeface="Times New Roman" panose="02020603050405020304" pitchFamily="18" charset="0"/>
              </a:rPr>
              <a:t>These are Outlook strategies that can be used to have a superior workflow, to offer a carer the right information, and to reduce mistakes; they can also be used to keep the consistency, orderliness, and efficiency of communication between the office staff and field crews.</a:t>
            </a:r>
          </a:p>
        </p:txBody>
      </p:sp>
    </p:spTree>
    <p:extLst>
      <p:ext uri="{BB962C8B-B14F-4D97-AF65-F5344CB8AC3E}">
        <p14:creationId xmlns:p14="http://schemas.microsoft.com/office/powerpoint/2010/main" val="954599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                 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3793492953"/>
              </p:ext>
            </p:extLst>
          </p:nvPr>
        </p:nvGraphicFramePr>
        <p:xfrm>
          <a:off x="677863" y="2160588"/>
          <a:ext cx="8596314" cy="2931160"/>
        </p:xfrm>
        <a:graphic>
          <a:graphicData uri="http://schemas.openxmlformats.org/drawingml/2006/table">
            <a:tbl>
              <a:tblPr firstRow="1" bandRow="1">
                <a:tableStyleId>{5C22544A-7EE6-4342-B048-85BDC9FD1C3A}</a:tableStyleId>
              </a:tblPr>
              <a:tblGrid>
                <a:gridCol w="4298157">
                  <a:extLst>
                    <a:ext uri="{9D8B030D-6E8A-4147-A177-3AD203B41FA5}">
                      <a16:colId xmlns:a16="http://schemas.microsoft.com/office/drawing/2014/main" val="1109808954"/>
                    </a:ext>
                  </a:extLst>
                </a:gridCol>
                <a:gridCol w="4298157">
                  <a:extLst>
                    <a:ext uri="{9D8B030D-6E8A-4147-A177-3AD203B41FA5}">
                      <a16:colId xmlns:a16="http://schemas.microsoft.com/office/drawing/2014/main" val="4102497299"/>
                    </a:ext>
                  </a:extLst>
                </a:gridCol>
              </a:tblGrid>
              <a:tr h="370840">
                <a:tc>
                  <a:txBody>
                    <a:bodyPr/>
                    <a:lstStyle/>
                    <a:p>
                      <a:r>
                        <a:rPr lang="en-GB" dirty="0">
                          <a:latin typeface="Times New Roman" panose="02020603050405020304" pitchFamily="18" charset="0"/>
                          <a:cs typeface="Times New Roman" panose="02020603050405020304" pitchFamily="18" charset="0"/>
                        </a:rPr>
                        <a:t>Benefits</a:t>
                      </a:r>
                    </a:p>
                  </a:txBody>
                  <a:tcPr marL="74751" marR="74751"/>
                </a:tc>
                <a:tc>
                  <a:txBody>
                    <a:bodyPr/>
                    <a:lstStyle/>
                    <a:p>
                      <a:r>
                        <a:rPr lang="en-GB" dirty="0">
                          <a:latin typeface="Times New Roman" panose="02020603050405020304" pitchFamily="18" charset="0"/>
                          <a:cs typeface="Times New Roman" panose="02020603050405020304" pitchFamily="18" charset="0"/>
                        </a:rPr>
                        <a:t>Limitations</a:t>
                      </a:r>
                    </a:p>
                  </a:txBody>
                  <a:tcPr marL="74751" marR="74751"/>
                </a:tc>
                <a:extLst>
                  <a:ext uri="{0D108BD9-81ED-4DB2-BD59-A6C34878D82A}">
                    <a16:rowId xmlns:a16="http://schemas.microsoft.com/office/drawing/2014/main" val="2601703228"/>
                  </a:ext>
                </a:extLst>
              </a:tr>
              <a:tr h="370840">
                <a:tc>
                  <a:txBody>
                    <a:bodyPr/>
                    <a:lstStyle/>
                    <a:p>
                      <a:pPr marL="285750" indent="-285750">
                        <a:buFont typeface="Arial" panose="020B0604020202020204" pitchFamily="34" charset="0"/>
                        <a:buChar char="•"/>
                      </a:pPr>
                      <a:r>
                        <a:rPr lang="en-GB" dirty="0"/>
                        <a:t>Consistency</a:t>
                      </a:r>
                    </a:p>
                  </a:txBody>
                  <a:tcPr marL="74751" marR="74751"/>
                </a:tc>
                <a:tc>
                  <a:txBody>
                    <a:bodyPr/>
                    <a:lstStyle/>
                    <a:p>
                      <a:r>
                        <a:rPr lang="en-GB" sz="1800" b="0" i="0" kern="1200" dirty="0">
                          <a:solidFill>
                            <a:schemeClr val="dk1"/>
                          </a:solidFill>
                          <a:effectLst/>
                          <a:latin typeface="+mn-lt"/>
                          <a:ea typeface="+mn-ea"/>
                          <a:cs typeface="+mn-cs"/>
                        </a:rPr>
                        <a:t>• Requires training</a:t>
                      </a:r>
                      <a:br>
                        <a:rPr lang="en-GB" dirty="0"/>
                      </a:br>
                      <a:endParaRPr lang="en-GB" dirty="0"/>
                    </a:p>
                  </a:txBody>
                  <a:tcPr marL="74751" marR="74751"/>
                </a:tc>
                <a:extLst>
                  <a:ext uri="{0D108BD9-81ED-4DB2-BD59-A6C34878D82A}">
                    <a16:rowId xmlns:a16="http://schemas.microsoft.com/office/drawing/2014/main" val="2567844958"/>
                  </a:ext>
                </a:extLst>
              </a:tr>
              <a:tr h="370840">
                <a:tc>
                  <a:txBody>
                    <a:bodyPr/>
                    <a:lstStyle/>
                    <a:p>
                      <a:r>
                        <a:rPr lang="en-GB" sz="1800" b="0" i="0" kern="1200" dirty="0">
                          <a:solidFill>
                            <a:schemeClr val="dk1"/>
                          </a:solidFill>
                          <a:effectLst/>
                          <a:latin typeface="+mn-lt"/>
                          <a:ea typeface="+mn-ea"/>
                          <a:cs typeface="+mn-cs"/>
                        </a:rPr>
                        <a:t>• Improved understanding</a:t>
                      </a:r>
                      <a:br>
                        <a:rPr lang="en-GB" dirty="0"/>
                      </a:br>
                      <a:endParaRPr lang="en-GB" dirty="0"/>
                    </a:p>
                  </a:txBody>
                  <a:tcPr marL="74751" marR="74751"/>
                </a:tc>
                <a:tc>
                  <a:txBody>
                    <a:bodyPr/>
                    <a:lstStyle/>
                    <a:p>
                      <a:r>
                        <a:rPr lang="en-GB" sz="1800" b="0" i="0" kern="1200" dirty="0">
                          <a:solidFill>
                            <a:schemeClr val="dk1"/>
                          </a:solidFill>
                          <a:effectLst/>
                          <a:latin typeface="+mn-lt"/>
                          <a:ea typeface="+mn-ea"/>
                          <a:cs typeface="+mn-cs"/>
                        </a:rPr>
                        <a:t>• Risk of passive learning</a:t>
                      </a:r>
                      <a:br>
                        <a:rPr lang="en-GB" dirty="0"/>
                      </a:br>
                      <a:endParaRPr lang="en-GB" dirty="0"/>
                    </a:p>
                  </a:txBody>
                  <a:tcPr marL="74751" marR="74751"/>
                </a:tc>
                <a:extLst>
                  <a:ext uri="{0D108BD9-81ED-4DB2-BD59-A6C34878D82A}">
                    <a16:rowId xmlns:a16="http://schemas.microsoft.com/office/drawing/2014/main" val="816450203"/>
                  </a:ext>
                </a:extLst>
              </a:tr>
              <a:tr h="370840">
                <a:tc>
                  <a:txBody>
                    <a:bodyPr/>
                    <a:lstStyle/>
                    <a:p>
                      <a:r>
                        <a:rPr lang="en-GB" sz="1800" b="0" i="0" kern="1200" dirty="0">
                          <a:solidFill>
                            <a:schemeClr val="dk1"/>
                          </a:solidFill>
                          <a:effectLst/>
                          <a:latin typeface="+mn-lt"/>
                          <a:ea typeface="+mn-ea"/>
                          <a:cs typeface="+mn-cs"/>
                        </a:rPr>
                        <a:t>• Professional communication</a:t>
                      </a:r>
                      <a:br>
                        <a:rPr lang="en-GB" dirty="0"/>
                      </a:br>
                      <a:endParaRPr lang="en-GB" dirty="0"/>
                    </a:p>
                  </a:txBody>
                  <a:tcPr marL="74751" marR="74751"/>
                </a:tc>
                <a:tc>
                  <a:txBody>
                    <a:bodyPr/>
                    <a:lstStyle/>
                    <a:p>
                      <a:r>
                        <a:rPr lang="en-GB" sz="1800" b="0" i="0" kern="1200" dirty="0">
                          <a:solidFill>
                            <a:schemeClr val="dk1"/>
                          </a:solidFill>
                          <a:effectLst/>
                          <a:latin typeface="+mn-lt"/>
                          <a:ea typeface="+mn-ea"/>
                          <a:cs typeface="+mn-cs"/>
                        </a:rPr>
                        <a:t>• Not a data storage system</a:t>
                      </a:r>
                      <a:br>
                        <a:rPr lang="en-GB" dirty="0"/>
                      </a:br>
                      <a:endParaRPr lang="en-GB" dirty="0"/>
                    </a:p>
                  </a:txBody>
                  <a:tcPr marL="74751" marR="74751"/>
                </a:tc>
                <a:extLst>
                  <a:ext uri="{0D108BD9-81ED-4DB2-BD59-A6C34878D82A}">
                    <a16:rowId xmlns:a16="http://schemas.microsoft.com/office/drawing/2014/main" val="3754902980"/>
                  </a:ext>
                </a:extLst>
              </a:tr>
              <a:tr h="370840">
                <a:tc>
                  <a:txBody>
                    <a:bodyPr/>
                    <a:lstStyle/>
                    <a:p>
                      <a:r>
                        <a:rPr lang="en-GB" sz="1800" b="0" i="0" kern="1200" dirty="0">
                          <a:solidFill>
                            <a:schemeClr val="dk1"/>
                          </a:solidFill>
                          <a:effectLst/>
                          <a:latin typeface="+mn-lt"/>
                          <a:ea typeface="+mn-ea"/>
                          <a:cs typeface="+mn-cs"/>
                        </a:rPr>
                        <a:t>• Supports digital literacy</a:t>
                      </a:r>
                      <a:br>
                        <a:rPr lang="en-GB" dirty="0"/>
                      </a:br>
                      <a:endParaRPr lang="en-GB" dirty="0"/>
                    </a:p>
                  </a:txBody>
                  <a:tcPr marL="74751" marR="74751"/>
                </a:tc>
                <a:tc>
                  <a:txBody>
                    <a:bodyPr/>
                    <a:lstStyle/>
                    <a:p>
                      <a:endParaRPr lang="en-GB" dirty="0"/>
                    </a:p>
                  </a:txBody>
                  <a:tcPr marL="74751" marR="74751"/>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lstStyle/>
          <a:p>
            <a:r>
              <a:rPr lang="en-GB" dirty="0"/>
              <a:t>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a:xfrm>
            <a:off x="801159" y="1488613"/>
            <a:ext cx="8596668" cy="4445462"/>
          </a:xfrm>
        </p:spPr>
        <p:txBody>
          <a:bodyPr>
            <a:normAutofit/>
          </a:bodyPr>
          <a:lstStyle/>
          <a:p>
            <a:r>
              <a:rPr lang="en-GB" dirty="0">
                <a:latin typeface="Times New Roman" panose="02020603050405020304" pitchFamily="18" charset="0"/>
                <a:cs typeface="Times New Roman" panose="02020603050405020304" pitchFamily="18" charset="0"/>
              </a:rPr>
              <a:t>Greenfield has a spread-out workforce, which complicates communication. In email operation update mode, there is a reduction in the sharing of information and fragmentation of the discussion of a case. The problem of delayed communication is both limiting to proactive intervention in the time-sensitive care setting and has an indirect influence on the quality of services (Kruse et al., 2017). </a:t>
            </a:r>
          </a:p>
          <a:p>
            <a:r>
              <a:rPr lang="en-GB" dirty="0">
                <a:latin typeface="Times New Roman" panose="02020603050405020304" pitchFamily="18" charset="0"/>
                <a:cs typeface="Times New Roman" panose="02020603050405020304" pitchFamily="18" charset="0"/>
              </a:rPr>
              <a:t>It also results in the absence of cohesion among the teams and responsibility in cases where the responsibilities overlap with each other because of fragmented channels. Such a model of responsive communication suppresses management and abolishes responsiveness in the organisation (Whittington et al., 2020). </a:t>
            </a:r>
          </a:p>
          <a:p>
            <a:r>
              <a:rPr lang="en-GB" dirty="0">
                <a:latin typeface="Times New Roman" panose="02020603050405020304" pitchFamily="18" charset="0"/>
                <a:cs typeface="Times New Roman" panose="02020603050405020304" pitchFamily="18" charset="0"/>
              </a:rPr>
              <a:t>These inefficiencies in the modern healthcare environment cannot facilitate the provision of services in a coordinated manner. Then, it would be necessary to overcome the communication barrier by creating a centralised digital facility that will facilitate real-time formal communication between the teams that are distributed across geographical boundaries. </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52808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lstStyle/>
          <a:p>
            <a:r>
              <a:rPr lang="en-GB" dirty="0"/>
              <a:t>Advantages and limitations of using OUTLOOK</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315857101"/>
              </p:ext>
            </p:extLst>
          </p:nvPr>
        </p:nvGraphicFramePr>
        <p:xfrm>
          <a:off x="677863" y="2160588"/>
          <a:ext cx="8703747" cy="3139440"/>
        </p:xfrm>
        <a:graphic>
          <a:graphicData uri="http://schemas.openxmlformats.org/drawingml/2006/table">
            <a:tbl>
              <a:tblPr firstRow="1" bandRow="1">
                <a:tableStyleId>{5C22544A-7EE6-4342-B048-85BDC9FD1C3A}</a:tableStyleId>
              </a:tblPr>
              <a:tblGrid>
                <a:gridCol w="4405590">
                  <a:extLst>
                    <a:ext uri="{9D8B030D-6E8A-4147-A177-3AD203B41FA5}">
                      <a16:colId xmlns:a16="http://schemas.microsoft.com/office/drawing/2014/main" val="1074956580"/>
                    </a:ext>
                  </a:extLst>
                </a:gridCol>
                <a:gridCol w="4298157">
                  <a:extLst>
                    <a:ext uri="{9D8B030D-6E8A-4147-A177-3AD203B41FA5}">
                      <a16:colId xmlns:a16="http://schemas.microsoft.com/office/drawing/2014/main" val="1042188678"/>
                    </a:ext>
                  </a:extLst>
                </a:gridCol>
              </a:tblGrid>
              <a:tr h="370840">
                <a:tc>
                  <a:txBody>
                    <a:bodyPr/>
                    <a:lstStyle/>
                    <a:p>
                      <a:r>
                        <a:rPr lang="en-GB" sz="3200" dirty="0"/>
                        <a:t>Advantages </a:t>
                      </a:r>
                    </a:p>
                  </a:txBody>
                  <a:tcPr marL="74751" marR="74751"/>
                </a:tc>
                <a:tc>
                  <a:txBody>
                    <a:bodyPr/>
                    <a:lstStyle/>
                    <a:p>
                      <a:r>
                        <a:rPr lang="en-GB" sz="3200" dirty="0"/>
                        <a:t>Limitation</a:t>
                      </a:r>
                    </a:p>
                  </a:txBody>
                  <a:tcPr marL="74751" marR="74751"/>
                </a:tc>
                <a:extLst>
                  <a:ext uri="{0D108BD9-81ED-4DB2-BD59-A6C34878D82A}">
                    <a16:rowId xmlns:a16="http://schemas.microsoft.com/office/drawing/2014/main" val="2079448867"/>
                  </a:ext>
                </a:extLst>
              </a:tr>
              <a:tr h="555376">
                <a:tc>
                  <a:txBody>
                    <a:bodyPr/>
                    <a:lstStyle/>
                    <a:p>
                      <a:pPr marL="285750" indent="-285750">
                        <a:buFont typeface="Arial" panose="020B0604020202020204" pitchFamily="34" charset="0"/>
                        <a:buChar char="•"/>
                      </a:pPr>
                      <a:r>
                        <a:rPr lang="en-GB" sz="2400" b="1" i="0" kern="1200" dirty="0">
                          <a:solidFill>
                            <a:schemeClr val="dk1"/>
                          </a:solidFill>
                          <a:effectLst/>
                          <a:latin typeface="+mn-lt"/>
                          <a:ea typeface="+mn-ea"/>
                          <a:cs typeface="+mn-cs"/>
                        </a:rPr>
                        <a:t>Unified Email Management </a:t>
                      </a:r>
                      <a:endParaRPr lang="en-GB" sz="2400" dirty="0"/>
                    </a:p>
                  </a:txBody>
                  <a:tcPr marL="74751" marR="74751"/>
                </a:tc>
                <a:tc>
                  <a:txBody>
                    <a:bodyPr/>
                    <a:lstStyle/>
                    <a:p>
                      <a:r>
                        <a:rPr lang="en-GB" sz="2400" b="1" i="0" kern="1200" dirty="0">
                          <a:solidFill>
                            <a:schemeClr val="dk1"/>
                          </a:solidFill>
                          <a:effectLst/>
                          <a:latin typeface="+mn-lt"/>
                          <a:ea typeface="+mn-ea"/>
                          <a:cs typeface="+mn-cs"/>
                        </a:rPr>
                        <a:t>Dependence on Microsoft Ecosystem</a:t>
                      </a:r>
                      <a:endParaRPr lang="en-GB" sz="2400" dirty="0"/>
                    </a:p>
                  </a:txBody>
                  <a:tcPr marL="74751" marR="74751"/>
                </a:tc>
                <a:extLst>
                  <a:ext uri="{0D108BD9-81ED-4DB2-BD59-A6C34878D82A}">
                    <a16:rowId xmlns:a16="http://schemas.microsoft.com/office/drawing/2014/main" val="922042968"/>
                  </a:ext>
                </a:extLst>
              </a:tr>
              <a:tr h="370840">
                <a:tc>
                  <a:txBody>
                    <a:bodyPr/>
                    <a:lstStyle/>
                    <a:p>
                      <a:r>
                        <a:rPr lang="en-GB" sz="2400" b="1" i="0" kern="1200" dirty="0">
                          <a:solidFill>
                            <a:schemeClr val="dk1"/>
                          </a:solidFill>
                          <a:effectLst/>
                          <a:latin typeface="+mn-lt"/>
                          <a:ea typeface="+mn-ea"/>
                          <a:cs typeface="+mn-cs"/>
                        </a:rPr>
                        <a:t>Calendar and Scheduling</a:t>
                      </a:r>
                      <a:endParaRPr lang="en-GB" sz="2400" dirty="0"/>
                    </a:p>
                  </a:txBody>
                  <a:tcPr marL="74751" marR="74751"/>
                </a:tc>
                <a:tc>
                  <a:txBody>
                    <a:bodyPr/>
                    <a:lstStyle/>
                    <a:p>
                      <a:r>
                        <a:rPr lang="en-GB" sz="2400" b="1" i="0" kern="1200" dirty="0">
                          <a:solidFill>
                            <a:schemeClr val="dk1"/>
                          </a:solidFill>
                          <a:effectLst/>
                          <a:latin typeface="+mn-lt"/>
                          <a:ea typeface="+mn-ea"/>
                          <a:cs typeface="+mn-cs"/>
                        </a:rPr>
                        <a:t>Reliance on Internet Connection</a:t>
                      </a:r>
                      <a:endParaRPr lang="en-GB" sz="2400" dirty="0"/>
                    </a:p>
                  </a:txBody>
                  <a:tcPr marL="74751" marR="74751"/>
                </a:tc>
                <a:extLst>
                  <a:ext uri="{0D108BD9-81ED-4DB2-BD59-A6C34878D82A}">
                    <a16:rowId xmlns:a16="http://schemas.microsoft.com/office/drawing/2014/main" val="3345647487"/>
                  </a:ext>
                </a:extLst>
              </a:tr>
              <a:tr h="370840">
                <a:tc>
                  <a:txBody>
                    <a:bodyPr/>
                    <a:lstStyle/>
                    <a:p>
                      <a:r>
                        <a:rPr lang="en-GB" sz="2400" b="1" i="0" kern="1200" dirty="0">
                          <a:solidFill>
                            <a:schemeClr val="dk1"/>
                          </a:solidFill>
                          <a:effectLst/>
                          <a:latin typeface="+mn-lt"/>
                          <a:ea typeface="+mn-ea"/>
                          <a:cs typeface="+mn-cs"/>
                        </a:rPr>
                        <a:t>Customizable User Interface</a:t>
                      </a:r>
                      <a:endParaRPr lang="en-GB" sz="2400" dirty="0"/>
                    </a:p>
                  </a:txBody>
                  <a:tcPr marL="74751" marR="74751"/>
                </a:tc>
                <a:tc>
                  <a:txBody>
                    <a:bodyPr/>
                    <a:lstStyle/>
                    <a:p>
                      <a:r>
                        <a:rPr lang="en-GB" sz="2400" b="1" i="0" kern="1200" dirty="0">
                          <a:solidFill>
                            <a:schemeClr val="dk1"/>
                          </a:solidFill>
                          <a:effectLst/>
                          <a:latin typeface="+mn-lt"/>
                          <a:ea typeface="+mn-ea"/>
                          <a:cs typeface="+mn-cs"/>
                        </a:rPr>
                        <a:t>Storage Limitations</a:t>
                      </a:r>
                      <a:endParaRPr lang="en-GB" sz="2400" dirty="0"/>
                    </a:p>
                  </a:txBody>
                  <a:tcPr marL="74751" marR="74751"/>
                </a:tc>
                <a:extLst>
                  <a:ext uri="{0D108BD9-81ED-4DB2-BD59-A6C34878D82A}">
                    <a16:rowId xmlns:a16="http://schemas.microsoft.com/office/drawing/2014/main" val="236248419"/>
                  </a:ext>
                </a:extLst>
              </a:tr>
              <a:tr h="370840">
                <a:tc>
                  <a:txBody>
                    <a:bodyPr/>
                    <a:lstStyle/>
                    <a:p>
                      <a:r>
                        <a:rPr lang="en-GB" sz="2400" b="1" i="0" kern="1200" dirty="0">
                          <a:solidFill>
                            <a:schemeClr val="dk1"/>
                          </a:solidFill>
                          <a:effectLst/>
                          <a:latin typeface="+mn-lt"/>
                          <a:ea typeface="+mn-ea"/>
                          <a:cs typeface="+mn-cs"/>
                        </a:rPr>
                        <a:t>Task Management</a:t>
                      </a:r>
                      <a:endParaRPr lang="en-GB" sz="2400" dirty="0"/>
                    </a:p>
                  </a:txBody>
                  <a:tcPr marL="74751" marR="74751"/>
                </a:tc>
                <a:tc>
                  <a:txBody>
                    <a:bodyPr/>
                    <a:lstStyle/>
                    <a:p>
                      <a:r>
                        <a:rPr lang="en-GB" sz="2400" b="1" i="0" kern="1200" dirty="0">
                          <a:solidFill>
                            <a:schemeClr val="dk1"/>
                          </a:solidFill>
                          <a:effectLst/>
                          <a:latin typeface="+mn-lt"/>
                          <a:ea typeface="+mn-ea"/>
                          <a:cs typeface="+mn-cs"/>
                        </a:rPr>
                        <a:t>Cost</a:t>
                      </a:r>
                      <a:endParaRPr lang="en-GB" sz="2400" dirty="0"/>
                    </a:p>
                  </a:txBody>
                  <a:tcPr marL="74751" marR="74751"/>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4BE2B-B222-F5F2-A072-998909E834AC}"/>
              </a:ext>
            </a:extLst>
          </p:cNvPr>
          <p:cNvSpPr>
            <a:spLocks noGrp="1"/>
          </p:cNvSpPr>
          <p:nvPr>
            <p:ph type="title"/>
          </p:nvPr>
        </p:nvSpPr>
        <p:spPr/>
        <p:txBody>
          <a:bodyPr/>
          <a:lstStyle/>
          <a:p>
            <a:r>
              <a:rPr lang="en-GB" dirty="0"/>
              <a:t>               Digital safety action plan</a:t>
            </a:r>
          </a:p>
        </p:txBody>
      </p:sp>
      <p:sp>
        <p:nvSpPr>
          <p:cNvPr id="3" name="Content Placeholder 2">
            <a:extLst>
              <a:ext uri="{FF2B5EF4-FFF2-40B4-BE49-F238E27FC236}">
                <a16:creationId xmlns:a16="http://schemas.microsoft.com/office/drawing/2014/main" id="{7908C5D6-1C31-5155-E43F-F2CB5AF7FA10}"/>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Cyberspace security is not a technical choice of the healthcare organisations, but a strategic requirement, as in these organisations, weak personal information can be processed. Its regulatory policies, including GDPR, are extremely strict regarding compliance in regard to confidentiality, consent, and storage of the data (</a:t>
            </a:r>
            <a:r>
              <a:rPr lang="en-GB" dirty="0" err="1">
                <a:latin typeface="Times New Roman" panose="02020603050405020304" pitchFamily="18" charset="0"/>
                <a:cs typeface="Times New Roman" panose="02020603050405020304" pitchFamily="18" charset="0"/>
              </a:rPr>
              <a:t>Appari</a:t>
            </a:r>
            <a:r>
              <a:rPr lang="en-GB" dirty="0">
                <a:latin typeface="Times New Roman" panose="02020603050405020304" pitchFamily="18" charset="0"/>
                <a:cs typeface="Times New Roman" panose="02020603050405020304" pitchFamily="18" charset="0"/>
              </a:rPr>
              <a:t> et al., 2010). </a:t>
            </a:r>
          </a:p>
          <a:p>
            <a:r>
              <a:rPr lang="en-GB" dirty="0">
                <a:latin typeface="Times New Roman" panose="02020603050405020304" pitchFamily="18" charset="0"/>
                <a:cs typeface="Times New Roman" panose="02020603050405020304" pitchFamily="18" charset="0"/>
              </a:rPr>
              <a:t>Phishing and hacking are some of the cyber threats that the transition to cloud-based systems exposes the organisation to. The legal, ethical, and reputational issues in the Greenfield case include the privacy of the data of vulnerable adults (NHS Digital, 2024). </a:t>
            </a:r>
          </a:p>
          <a:p>
            <a:r>
              <a:rPr lang="en-GB" dirty="0">
                <a:latin typeface="Times New Roman" panose="02020603050405020304" pitchFamily="18" charset="0"/>
                <a:cs typeface="Times New Roman" panose="02020603050405020304" pitchFamily="18" charset="0"/>
              </a:rPr>
              <a:t>Even the digital innovation that is harmless can add to risk. Thus, the modernisation of the operations must be supported by efficient cybersecurity systems, which would be capable of combining technological protection as well as behavioural responsibility</a:t>
            </a:r>
            <a:r>
              <a:rPr lang="en-GB" dirty="0"/>
              <a:t>.</a:t>
            </a:r>
          </a:p>
        </p:txBody>
      </p:sp>
    </p:spTree>
    <p:extLst>
      <p:ext uri="{BB962C8B-B14F-4D97-AF65-F5344CB8AC3E}">
        <p14:creationId xmlns:p14="http://schemas.microsoft.com/office/powerpoint/2010/main" val="15530173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Upgrade of communication, coordination, and data protection systems at Greenfield can also be achieved using Microsoft 365; it has useful tools that are helpful in the upgrade.</a:t>
            </a:r>
          </a:p>
          <a:p>
            <a:r>
              <a:rPr lang="en-GB" dirty="0">
                <a:latin typeface="Times New Roman" panose="02020603050405020304" pitchFamily="18" charset="0"/>
                <a:cs typeface="Times New Roman" panose="02020603050405020304" pitchFamily="18" charset="0"/>
              </a:rPr>
              <a:t>The disaggregated manual systems could be substituted with mixed online systems that will contribute to enhancing the transparency, accountability, and responsiveness.</a:t>
            </a:r>
          </a:p>
          <a:p>
            <a:r>
              <a:rPr lang="en-GB" dirty="0">
                <a:latin typeface="Times New Roman" panose="02020603050405020304" pitchFamily="18" charset="0"/>
                <a:cs typeface="Times New Roman" panose="02020603050405020304" pitchFamily="18" charset="0"/>
              </a:rPr>
              <a:t>However, the implementation of sustainable improvement as such is impossible with the help of technology. The operations of technological innovation must be coordinated with the inflexible managerial culture and continuous professional development to enhance the degree of Greenfield efficacy in the long run.</a:t>
            </a:r>
          </a:p>
        </p:txBody>
      </p:sp>
    </p:spTree>
    <p:extLst>
      <p:ext uri="{BB962C8B-B14F-4D97-AF65-F5344CB8AC3E}">
        <p14:creationId xmlns:p14="http://schemas.microsoft.com/office/powerpoint/2010/main" val="2527619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a:xfrm>
            <a:off x="1184328" y="83483"/>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a:xfrm>
            <a:off x="838200" y="1404283"/>
            <a:ext cx="10515600" cy="4928616"/>
          </a:xfrm>
        </p:spPr>
        <p:txBody>
          <a:bodyPr>
            <a:noAutofit/>
          </a:bodyPr>
          <a:lstStyle/>
          <a:p>
            <a:r>
              <a:rPr lang="en-GB" sz="1800" dirty="0" err="1"/>
              <a:t>Appari</a:t>
            </a:r>
            <a:r>
              <a:rPr lang="en-GB" sz="1800" dirty="0"/>
              <a:t>, A. and Johnson, M.E. (2010). Information security and privacy in healthcare: current state of research. International Journal of Internet and Enterprise Management,</a:t>
            </a:r>
            <a:br>
              <a:rPr lang="en-GB" sz="1800" dirty="0"/>
            </a:br>
            <a:r>
              <a:rPr lang="en-GB" sz="1800" dirty="0"/>
              <a:t>[online 6(4), p.279. </a:t>
            </a:r>
            <a:r>
              <a:rPr lang="en-GB" sz="1800" dirty="0" err="1"/>
              <a:t>doi:https</a:t>
            </a:r>
            <a:r>
              <a:rPr lang="en-GB" sz="1800" dirty="0"/>
              <a:t>://doi.org/10.1504/ijiem.2010.035624.</a:t>
            </a:r>
            <a:br>
              <a:rPr lang="en-GB" sz="1800" dirty="0"/>
            </a:br>
            <a:r>
              <a:rPr lang="en-GB" sz="1800" dirty="0"/>
              <a:t>• Chaffey, D. (2022). Digital marketing: strategy, implementation and practice. 5th ed</a:t>
            </a:r>
            <a:br>
              <a:rPr lang="en-GB" sz="1800" dirty="0"/>
            </a:br>
            <a:r>
              <a:rPr lang="en-GB" sz="1800" dirty="0"/>
              <a:t>Harlow: Mexico City.</a:t>
            </a:r>
            <a:br>
              <a:rPr lang="en-GB" sz="1800" dirty="0"/>
            </a:br>
            <a:r>
              <a:rPr lang="en-GB" sz="1800" dirty="0"/>
              <a:t>• FitzGerald, J. (2012). Business Data Communications and Networking. Wiley. • Kruse, C.S., Mileski, M., Vijaykumar, A.G., Viswanathan, S.V., </a:t>
            </a:r>
            <a:r>
              <a:rPr lang="en-GB" sz="1800" dirty="0" err="1"/>
              <a:t>Suskandla</a:t>
            </a:r>
            <a:r>
              <a:rPr lang="en-GB" sz="1800" dirty="0"/>
              <a:t>, U. and Chidambaram, Y. (2017). Impact of Electronic Health Records on Long-Term Care</a:t>
            </a:r>
            <a:br>
              <a:rPr lang="en-GB" sz="1800" dirty="0"/>
            </a:br>
            <a:r>
              <a:rPr lang="en-GB" sz="1800" dirty="0"/>
              <a:t>Facilities: Systematic Review. JMIR Medical Informatics, 5(3), p.e35. </a:t>
            </a:r>
            <a:r>
              <a:rPr lang="en-GB" sz="1800" dirty="0" err="1"/>
              <a:t>doi:https</a:t>
            </a:r>
            <a:r>
              <a:rPr lang="en-GB" sz="1800" dirty="0"/>
              <a:t>:</a:t>
            </a:r>
            <a:br>
              <a:rPr lang="en-GB" sz="1800" dirty="0"/>
            </a:br>
            <a:r>
              <a:rPr lang="en-GB" sz="1800" dirty="0"/>
              <a:t>//doi.org/10.2196/medinform.7958. • Laudon, K.C. and Laudon, J.P. (2022). Management Information Systems. Pearson</a:t>
            </a:r>
            <a:br>
              <a:rPr lang="en-GB" sz="1800" dirty="0"/>
            </a:br>
            <a:r>
              <a:rPr lang="en-GB" sz="1800" dirty="0" err="1"/>
              <a:t>Educación</a:t>
            </a:r>
            <a:r>
              <a:rPr lang="en-GB" sz="1800" dirty="0"/>
              <a:t>.</a:t>
            </a:r>
            <a:br>
              <a:rPr lang="en-GB" sz="1800" dirty="0"/>
            </a:br>
            <a:r>
              <a:rPr lang="en-GB" sz="1800" dirty="0"/>
              <a:t>• NHS digital (2024). Home - NHS Digital. [online] NHS Digital. Available at: https:</a:t>
            </a:r>
            <a:br>
              <a:rPr lang="en-GB" sz="1800" dirty="0"/>
            </a:br>
            <a:r>
              <a:rPr lang="en-GB" sz="1800" dirty="0"/>
              <a:t>//digital.nhs.uk/.</a:t>
            </a:r>
            <a:br>
              <a:rPr lang="en-GB" sz="1800" dirty="0"/>
            </a:br>
            <a:r>
              <a:rPr lang="en-GB" sz="1800" dirty="0"/>
              <a:t>• Vial, G. (2019). Understanding Digital transformation: a Review and a Research Agenda.</a:t>
            </a:r>
            <a:br>
              <a:rPr lang="en-GB" sz="1800" dirty="0"/>
            </a:br>
            <a:r>
              <a:rPr lang="en-GB" sz="1800" dirty="0"/>
              <a:t>The Journal of Strategic Information Systems, 28(2), pp. 118-144. </a:t>
            </a:r>
            <a:r>
              <a:rPr lang="en-GB" sz="1800" dirty="0" err="1"/>
              <a:t>doi:https</a:t>
            </a:r>
            <a:r>
              <a:rPr lang="en-GB" sz="1800" dirty="0"/>
              <a:t>:</a:t>
            </a:r>
            <a:br>
              <a:rPr lang="en-GB" sz="1800" dirty="0"/>
            </a:br>
            <a:r>
              <a:rPr lang="en-GB" sz="1800" dirty="0"/>
              <a:t>//doi.org/10.1016/j.jsis.2019.01.003.</a:t>
            </a:r>
            <a:br>
              <a:rPr lang="en-GB" sz="1800" dirty="0"/>
            </a:br>
            <a:r>
              <a:rPr lang="en-GB" sz="1800" dirty="0"/>
              <a:t>• Whittington, R., Johnson, G., </a:t>
            </a:r>
            <a:r>
              <a:rPr lang="en-GB" sz="1800" dirty="0" err="1"/>
              <a:t>Regnér</a:t>
            </a:r>
            <a:r>
              <a:rPr lang="en-GB" sz="1800" dirty="0"/>
              <a:t>, P., Angwin, D. and Scholes, K. (2020). Exploring</a:t>
            </a:r>
            <a:br>
              <a:rPr lang="en-GB" sz="1800" dirty="0"/>
            </a:br>
            <a:r>
              <a:rPr lang="en-GB" sz="1800" dirty="0"/>
              <a:t>Strategy. 12th ed. Pearson UK.</a:t>
            </a:r>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Integral</Template>
  <TotalTime>422</TotalTime>
  <Words>1782</Words>
  <Application>Microsoft Office PowerPoint</Application>
  <PresentationFormat>Widescreen</PresentationFormat>
  <Paragraphs>117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Times New Roman</vt:lpstr>
      <vt:lpstr>Trebuchet MS</vt:lpstr>
      <vt:lpstr>Wingdings 3</vt:lpstr>
      <vt:lpstr>Facet</vt:lpstr>
      <vt:lpstr>Digital Skills and Research Method LCHS4007</vt:lpstr>
      <vt:lpstr>Enhancing staff training and professional communication at Greenfield Care Agency</vt:lpstr>
      <vt:lpstr>                    Introduction</vt:lpstr>
      <vt:lpstr>Organisational context &amp; digital              framework</vt:lpstr>
      <vt:lpstr>Current appointment &amp; task management /1</vt:lpstr>
      <vt:lpstr>Current appointment &amp; task management /2 </vt:lpstr>
      <vt:lpstr>Microsoft PowerPoint as a productivity tool</vt:lpstr>
      <vt:lpstr>          Evaluation of PowerPoint</vt:lpstr>
      <vt:lpstr>Microsoft Outlook as communications tool </vt:lpstr>
      <vt:lpstr>Strategies to improve communication at greenfield</vt:lpstr>
      <vt:lpstr>                 Benefits and limitation</vt:lpstr>
      <vt:lpstr>             Evaluate communication tools</vt:lpstr>
      <vt:lpstr>Advantages and limitations of using OUTLOOK</vt:lpstr>
      <vt:lpstr>               Digital safety action plan</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Kwame Assa-Agyei</dc:creator>
  <cp:lastModifiedBy>Kwame Assa-Agyei</cp:lastModifiedBy>
  <cp:revision>4</cp:revision>
  <dcterms:created xsi:type="dcterms:W3CDTF">2026-03-02T15:07:48Z</dcterms:created>
  <dcterms:modified xsi:type="dcterms:W3CDTF">2026-03-09T14:55:01Z</dcterms:modified>
</cp:coreProperties>
</file>