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63" r:id="rId5"/>
    <p:sldId id="260" r:id="rId6"/>
    <p:sldId id="264" r:id="rId7"/>
    <p:sldId id="265" r:id="rId8"/>
    <p:sldId id="266" r:id="rId9"/>
    <p:sldId id="267" r:id="rId10"/>
    <p:sldId id="268" r:id="rId11"/>
    <p:sldId id="269" r:id="rId12"/>
    <p:sldId id="273" r:id="rId13"/>
    <p:sldId id="274" r:id="rId14"/>
    <p:sldId id="275" r:id="rId15"/>
    <p:sldId id="276" r:id="rId16"/>
    <p:sldId id="277" r:id="rId17"/>
    <p:sldId id="278" r:id="rId18"/>
    <p:sldId id="279" r:id="rId19"/>
    <p:sldId id="280" r:id="rId20"/>
    <p:sldId id="281" r:id="rId21"/>
    <p:sldId id="282" r:id="rId22"/>
    <p:sldId id="283" r:id="rId23"/>
    <p:sldId id="270" r:id="rId24"/>
    <p:sldId id="27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1EF7A6-91A1-0B30-1567-CC65CFC8F1D5}" v="1297" dt="2024-11-12T22:24:19.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54"/>
  </p:normalViewPr>
  <p:slideViewPr>
    <p:cSldViewPr snapToGrid="0">
      <p:cViewPr varScale="1">
        <p:scale>
          <a:sx n="88" d="100"/>
          <a:sy n="88" d="100"/>
        </p:scale>
        <p:origin x="200" y="4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08EE25C-68E0-4089-947F-D81D49745BD1}"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428151336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8EE25C-68E0-4089-947F-D81D49745BD1}"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1975253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08EE25C-68E0-4089-947F-D81D49745BD1}"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266573467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108EE25C-68E0-4089-947F-D81D49745BD1}" type="datetimeFigureOut">
              <a:rPr lang="en-GB" smtClean="0"/>
              <a:t>14/11/2025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3209030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108EE25C-68E0-4089-947F-D81D49745BD1}"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182BE3-40CA-433B-8935-82D364873427}"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91760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8EE25C-68E0-4089-947F-D81D49745BD1}"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965391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8EE25C-68E0-4089-947F-D81D49745BD1}"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3646126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108EE25C-68E0-4089-947F-D81D49745BD1}" type="datetimeFigureOut">
              <a:rPr lang="en-GB" smtClean="0"/>
              <a:t>14/11/2025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4227904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08EE25C-68E0-4089-947F-D81D49745BD1}" type="datetimeFigureOut">
              <a:rPr lang="en-GB" smtClean="0"/>
              <a:t>14/11/2025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3541229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8EE25C-68E0-4089-947F-D81D49745BD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3134458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8EE25C-68E0-4089-947F-D81D49745BD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182BE3-40CA-433B-8935-82D364873427}" type="slidenum">
              <a:rPr lang="en-GB" smtClean="0"/>
              <a:t>‹#›</a:t>
            </a:fld>
            <a:endParaRPr lang="en-GB"/>
          </a:p>
        </p:txBody>
      </p:sp>
    </p:spTree>
    <p:extLst>
      <p:ext uri="{BB962C8B-B14F-4D97-AF65-F5344CB8AC3E}">
        <p14:creationId xmlns:p14="http://schemas.microsoft.com/office/powerpoint/2010/main" val="2152064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08EE25C-68E0-4089-947F-D81D49745BD1}" type="datetimeFigureOut">
              <a:rPr lang="en-GB" smtClean="0"/>
              <a:t>14/11/2025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C182BE3-40CA-433B-8935-82D364873427}" type="slidenum">
              <a:rPr lang="en-GB" smtClean="0"/>
              <a:t>‹#›</a:t>
            </a:fld>
            <a:endParaRPr lang="en-GB"/>
          </a:p>
        </p:txBody>
      </p:sp>
    </p:spTree>
    <p:extLst>
      <p:ext uri="{BB962C8B-B14F-4D97-AF65-F5344CB8AC3E}">
        <p14:creationId xmlns:p14="http://schemas.microsoft.com/office/powerpoint/2010/main" val="38260500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IShDpXap_z0?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JT6kJQ0KMoI?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tudysmarter.co.uk/explanations/law/uk-legal-system/justice/" TargetMode="External"/><Relationship Id="rId2" Type="http://schemas.openxmlformats.org/officeDocument/2006/relationships/hyperlink" Target="https://www.studysmarter.co.uk/explanations/law/" TargetMode="Externa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3" Type="http://schemas.openxmlformats.org/officeDocument/2006/relationships/hyperlink" Target="https://www.studysmarter.co.uk/explanations/law/uk-legal-system/justice/" TargetMode="External"/><Relationship Id="rId2" Type="http://schemas.openxmlformats.org/officeDocument/2006/relationships/hyperlink" Target="https://www.studysmarter.co.uk/explanations/law/" TargetMode="Externa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guioOekIlsY?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7B78FAEE-41D8-FF86-F931-A877E28DF358}"/>
              </a:ext>
            </a:extLst>
          </p:cNvPr>
          <p:cNvSpPr txBox="1">
            <a:spLocks/>
          </p:cNvSpPr>
          <p:nvPr/>
        </p:nvSpPr>
        <p:spPr>
          <a:xfrm>
            <a:off x="-2310" y="1995946"/>
            <a:ext cx="12344400" cy="1114678"/>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800" b="1" dirty="0">
                <a:solidFill>
                  <a:srgbClr val="333333"/>
                </a:solidFill>
                <a:latin typeface="Roboto Slab"/>
                <a:ea typeface="Roboto Slab"/>
                <a:cs typeface="Roboto Slab"/>
              </a:rPr>
              <a:t>Government and Media</a:t>
            </a:r>
          </a:p>
          <a:p>
            <a:pPr algn="ctr"/>
            <a:endParaRPr lang="en-GB" sz="6000" b="1" dirty="0">
              <a:solidFill>
                <a:schemeClr val="bg1"/>
              </a:solidFill>
              <a:latin typeface="Arial"/>
              <a:cs typeface="Arial"/>
            </a:endParaRPr>
          </a:p>
        </p:txBody>
      </p:sp>
      <p:sp>
        <p:nvSpPr>
          <p:cNvPr id="7" name="Subtitle 2">
            <a:extLst>
              <a:ext uri="{FF2B5EF4-FFF2-40B4-BE49-F238E27FC236}">
                <a16:creationId xmlns:a16="http://schemas.microsoft.com/office/drawing/2014/main" id="{A2529302-83DB-532C-F329-47D0CFB22CFF}"/>
              </a:ext>
            </a:extLst>
          </p:cNvPr>
          <p:cNvSpPr>
            <a:spLocks noGrp="1"/>
          </p:cNvSpPr>
          <p:nvPr/>
        </p:nvSpPr>
        <p:spPr>
          <a:xfrm>
            <a:off x="-2310" y="3050812"/>
            <a:ext cx="12192000" cy="1114678"/>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rgbClr val="333333"/>
                </a:solidFill>
                <a:latin typeface="Roboto Slab"/>
                <a:ea typeface="Roboto Slab"/>
                <a:cs typeface="Roboto Slab"/>
              </a:rPr>
              <a:t>UK Judicial Processes for Non-military Personnel</a:t>
            </a:r>
          </a:p>
        </p:txBody>
      </p:sp>
    </p:spTree>
    <p:extLst>
      <p:ext uri="{BB962C8B-B14F-4D97-AF65-F5344CB8AC3E}">
        <p14:creationId xmlns:p14="http://schemas.microsoft.com/office/powerpoint/2010/main" val="1941149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descr="A white building with columns and a statue&#10;&#10;Description automatically generated">
            <a:extLst>
              <a:ext uri="{FF2B5EF4-FFF2-40B4-BE49-F238E27FC236}">
                <a16:creationId xmlns:a16="http://schemas.microsoft.com/office/drawing/2014/main" id="{2BF3E756-337A-E4F5-D03A-DE2FE7D4FED6}"/>
              </a:ext>
            </a:extLst>
          </p:cNvPr>
          <p:cNvPicPr>
            <a:picLocks noChangeAspect="1"/>
          </p:cNvPicPr>
          <p:nvPr/>
        </p:nvPicPr>
        <p:blipFill>
          <a:blip r:embed="rId2"/>
          <a:srcRect t="3506"/>
          <a:stretch/>
        </p:blipFill>
        <p:spPr>
          <a:xfrm>
            <a:off x="0" y="10"/>
            <a:ext cx="12181497" cy="6857990"/>
          </a:xfrm>
          <a:prstGeom prst="rect">
            <a:avLst/>
          </a:prstGeom>
        </p:spPr>
      </p:pic>
      <p:sp>
        <p:nvSpPr>
          <p:cNvPr id="2" name="Title 1"/>
          <p:cNvSpPr>
            <a:spLocks noGrp="1"/>
          </p:cNvSpPr>
          <p:nvPr>
            <p:ph type="title"/>
          </p:nvPr>
        </p:nvSpPr>
        <p:spPr>
          <a:xfrm>
            <a:off x="7531610" y="365125"/>
            <a:ext cx="3822189" cy="1899912"/>
          </a:xfrm>
        </p:spPr>
        <p:txBody>
          <a:bodyPr vert="horz" lIns="91440" tIns="45720" rIns="91440" bIns="45720" rtlCol="0">
            <a:normAutofit/>
          </a:bodyPr>
          <a:lstStyle/>
          <a:p>
            <a:r>
              <a:rPr lang="en-US" sz="4000" b="1">
                <a:latin typeface="Calibri"/>
                <a:cs typeface="Calibri Light"/>
              </a:rPr>
              <a:t>Learning Objectives</a:t>
            </a:r>
          </a:p>
        </p:txBody>
      </p:sp>
      <p:sp>
        <p:nvSpPr>
          <p:cNvPr id="5" name="Content Placeholder 4"/>
          <p:cNvSpPr>
            <a:spLocks noGrp="1"/>
          </p:cNvSpPr>
          <p:nvPr>
            <p:ph idx="1"/>
          </p:nvPr>
        </p:nvSpPr>
        <p:spPr>
          <a:xfrm>
            <a:off x="7531610" y="2434201"/>
            <a:ext cx="3822189" cy="3742762"/>
          </a:xfrm>
          <a:solidFill>
            <a:schemeClr val="bg1"/>
          </a:solidFill>
        </p:spPr>
        <p:txBody>
          <a:bodyPr vert="horz" lIns="91440" tIns="45720" rIns="91440" bIns="45720" rtlCol="0">
            <a:normAutofit/>
          </a:bodyPr>
          <a:lstStyle/>
          <a:p>
            <a:pPr>
              <a:buFont typeface="Arial"/>
              <a:buChar char="•"/>
            </a:pPr>
            <a:r>
              <a:rPr lang="en-US" sz="1900" b="1" i="1" dirty="0">
                <a:solidFill>
                  <a:schemeClr val="tx1"/>
                </a:solidFill>
                <a:latin typeface="Calibri"/>
                <a:ea typeface="Open Sans"/>
                <a:cs typeface="Open Sans"/>
              </a:rPr>
              <a:t>Understand the structure of the UK judicial system.</a:t>
            </a:r>
          </a:p>
          <a:p>
            <a:pPr>
              <a:buFont typeface="Arial"/>
              <a:buChar char="•"/>
            </a:pPr>
            <a:r>
              <a:rPr lang="en-US" sz="1900" b="1" i="1" dirty="0">
                <a:solidFill>
                  <a:schemeClr val="tx1"/>
                </a:solidFill>
                <a:latin typeface="Calibri"/>
                <a:ea typeface="Open Sans"/>
                <a:cs typeface="Open Sans"/>
              </a:rPr>
              <a:t>Identify the different types of courts and their functions.</a:t>
            </a:r>
          </a:p>
          <a:p>
            <a:pPr>
              <a:buFont typeface="Arial"/>
              <a:buChar char="•"/>
            </a:pPr>
            <a:r>
              <a:rPr lang="en-US" sz="1900" b="1" i="1" dirty="0">
                <a:solidFill>
                  <a:schemeClr val="tx1"/>
                </a:solidFill>
                <a:latin typeface="Calibri"/>
                <a:ea typeface="Open Sans"/>
                <a:cs typeface="Open Sans"/>
              </a:rPr>
              <a:t>Explore the roles of various legal professionals within the judicial system.</a:t>
            </a:r>
          </a:p>
          <a:p>
            <a:pPr>
              <a:buFont typeface="Arial"/>
              <a:buChar char="•"/>
            </a:pPr>
            <a:r>
              <a:rPr lang="en-US" sz="1900" b="1" i="1" dirty="0">
                <a:solidFill>
                  <a:schemeClr val="tx1"/>
                </a:solidFill>
                <a:latin typeface="Calibri"/>
                <a:ea typeface="Open Sans"/>
                <a:cs typeface="Open Sans"/>
              </a:rPr>
              <a:t>Discuss the process of a criminal case from arrest to sentencing.</a:t>
            </a:r>
          </a:p>
          <a:p>
            <a:pPr marL="0" indent="0">
              <a:buNone/>
            </a:pPr>
            <a:endParaRPr lang="en-US" sz="1900" dirty="0">
              <a:solidFill>
                <a:schemeClr val="tx1"/>
              </a:solidFill>
              <a:latin typeface="Calibri"/>
              <a:ea typeface="Open Sans"/>
              <a:cs typeface="Calibri"/>
            </a:endParaRPr>
          </a:p>
        </p:txBody>
      </p:sp>
    </p:spTree>
    <p:extLst>
      <p:ext uri="{BB962C8B-B14F-4D97-AF65-F5344CB8AC3E}">
        <p14:creationId xmlns:p14="http://schemas.microsoft.com/office/powerpoint/2010/main" val="724449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roup of police officers in uniform&#10;&#10;Description automatically generated">
            <a:extLst>
              <a:ext uri="{FF2B5EF4-FFF2-40B4-BE49-F238E27FC236}">
                <a16:creationId xmlns:a16="http://schemas.microsoft.com/office/drawing/2014/main" id="{73ECF718-12C5-443C-A94E-DA48FA4B728D}"/>
              </a:ext>
            </a:extLst>
          </p:cNvPr>
          <p:cNvPicPr>
            <a:picLocks noChangeAspect="1"/>
          </p:cNvPicPr>
          <p:nvPr/>
        </p:nvPicPr>
        <p:blipFill>
          <a:blip r:embed="rId2"/>
          <a:srcRect l="6398" r="14291"/>
          <a:stretch/>
        </p:blipFill>
        <p:spPr>
          <a:xfrm>
            <a:off x="2522356" y="10"/>
            <a:ext cx="9669642" cy="6857990"/>
          </a:xfrm>
          <a:prstGeom prst="rect">
            <a:avLst/>
          </a:prstGeom>
        </p:spPr>
      </p:pic>
      <p:sp>
        <p:nvSpPr>
          <p:cNvPr id="2" name="Title 1"/>
          <p:cNvSpPr>
            <a:spLocks noGrp="1"/>
          </p:cNvSpPr>
          <p:nvPr>
            <p:ph type="title"/>
          </p:nvPr>
        </p:nvSpPr>
        <p:spPr>
          <a:xfrm>
            <a:off x="0" y="896600"/>
            <a:ext cx="3822189" cy="3893113"/>
          </a:xfrm>
        </p:spPr>
        <p:txBody>
          <a:bodyPr vert="horz" lIns="91440" tIns="45720" rIns="91440" bIns="45720" rtlCol="0">
            <a:normAutofit/>
          </a:bodyPr>
          <a:lstStyle/>
          <a:p>
            <a:r>
              <a:rPr lang="en-US" sz="3100" b="1" dirty="0">
                <a:latin typeface="Calibri"/>
                <a:ea typeface="Roboto Slab"/>
                <a:cs typeface="Roboto Slab"/>
              </a:rPr>
              <a:t>The UK Judicial Process</a:t>
            </a:r>
            <a:br>
              <a:rPr lang="en-US" sz="3100" b="1" dirty="0">
                <a:latin typeface="Calibri"/>
                <a:ea typeface="Roboto Slab"/>
                <a:cs typeface="Roboto Slab"/>
              </a:rPr>
            </a:br>
            <a:br>
              <a:rPr lang="en-US" sz="3100" b="1" dirty="0">
                <a:latin typeface="Calibri"/>
                <a:ea typeface="Roboto Slab"/>
                <a:cs typeface="Roboto Slab"/>
              </a:rPr>
            </a:br>
            <a:r>
              <a:rPr lang="en-US" sz="3100" b="1" dirty="0">
                <a:latin typeface="Calibri"/>
                <a:ea typeface="Roboto Slab"/>
                <a:cs typeface="Roboto Slab"/>
              </a:rPr>
              <a:t>What is it?</a:t>
            </a:r>
            <a:br>
              <a:rPr lang="en-US" sz="3100" b="1" dirty="0">
                <a:latin typeface="Calibri"/>
                <a:ea typeface="Roboto Slab"/>
                <a:cs typeface="Roboto Slab"/>
              </a:rPr>
            </a:br>
            <a:br>
              <a:rPr lang="en-US" sz="3100" b="1" dirty="0">
                <a:latin typeface="Calibri"/>
                <a:ea typeface="Roboto Slab"/>
                <a:cs typeface="Roboto Slab"/>
              </a:rPr>
            </a:br>
            <a:r>
              <a:rPr lang="en-US" sz="3100" b="1" dirty="0">
                <a:latin typeface="Calibri"/>
                <a:ea typeface="Roboto Slab"/>
                <a:cs typeface="Roboto Slab"/>
              </a:rPr>
              <a:t>What do you know?</a:t>
            </a:r>
          </a:p>
          <a:p>
            <a:endParaRPr lang="en-US" sz="3100" b="1" dirty="0">
              <a:latin typeface="Calibri"/>
              <a:cs typeface="Calibri Light"/>
            </a:endParaRPr>
          </a:p>
        </p:txBody>
      </p:sp>
      <p:sp>
        <p:nvSpPr>
          <p:cNvPr id="5" name="Content Placeholder 4"/>
          <p:cNvSpPr>
            <a:spLocks noGrp="1"/>
          </p:cNvSpPr>
          <p:nvPr>
            <p:ph idx="1"/>
          </p:nvPr>
        </p:nvSpPr>
        <p:spPr>
          <a:xfrm>
            <a:off x="838200" y="2434201"/>
            <a:ext cx="3822189" cy="3742762"/>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spTree>
    <p:extLst>
      <p:ext uri="{BB962C8B-B14F-4D97-AF65-F5344CB8AC3E}">
        <p14:creationId xmlns:p14="http://schemas.microsoft.com/office/powerpoint/2010/main" val="2593535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665915"/>
            <a:ext cx="3360979" cy="4466647"/>
          </a:xfrm>
        </p:spPr>
        <p:txBody>
          <a:bodyPr vert="horz" lIns="91440" tIns="45720" rIns="91440" bIns="45720" rtlCol="0">
            <a:normAutofit/>
          </a:bodyPr>
          <a:lstStyle/>
          <a:p>
            <a:br>
              <a:rPr lang="en-US" sz="1600" b="1" dirty="0">
                <a:latin typeface="Calibri"/>
                <a:cs typeface="Calibri Light"/>
              </a:rPr>
            </a:br>
            <a:br>
              <a:rPr lang="en-US" sz="1600" b="1" dirty="0">
                <a:latin typeface="Calibri"/>
                <a:cs typeface="Calibri Light"/>
              </a:rPr>
            </a:br>
            <a:endParaRPr lang="en-US" sz="1600" b="1">
              <a:latin typeface="Calibri"/>
              <a:cs typeface="Calibri Light"/>
            </a:endParaRPr>
          </a:p>
        </p:txBody>
      </p:sp>
      <p:sp>
        <p:nvSpPr>
          <p:cNvPr id="5" name="Content Placeholder 4"/>
          <p:cNvSpPr>
            <a:spLocks noGrp="1"/>
          </p:cNvSpPr>
          <p:nvPr>
            <p:ph idx="1"/>
          </p:nvPr>
        </p:nvSpPr>
        <p:spPr>
          <a:xfrm>
            <a:off x="838200" y="2434201"/>
            <a:ext cx="3822189" cy="3742762"/>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sp>
        <p:nvSpPr>
          <p:cNvPr id="4" name="TextBox 3">
            <a:extLst>
              <a:ext uri="{FF2B5EF4-FFF2-40B4-BE49-F238E27FC236}">
                <a16:creationId xmlns:a16="http://schemas.microsoft.com/office/drawing/2014/main" id="{01C98E8A-CF94-BCF7-60FE-E3D980123C48}"/>
              </a:ext>
            </a:extLst>
          </p:cNvPr>
          <p:cNvSpPr txBox="1"/>
          <p:nvPr/>
        </p:nvSpPr>
        <p:spPr>
          <a:xfrm>
            <a:off x="966384" y="979729"/>
            <a:ext cx="308310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panose="020F0502020204030204"/>
              </a:rPr>
              <a:t>Structure of the UK Judicial systems</a:t>
            </a:r>
          </a:p>
          <a:p>
            <a:endParaRPr lang="en-US" sz="2400" dirty="0">
              <a:cs typeface="Calibri" panose="020F0502020204030204"/>
            </a:endParaRPr>
          </a:p>
          <a:p>
            <a:pPr marL="285750" indent="-285750">
              <a:buFont typeface="Arial"/>
              <a:buChar char="•"/>
            </a:pPr>
            <a:endParaRPr lang="en-US" dirty="0">
              <a:cs typeface="Calibri" panose="020F0502020204030204"/>
            </a:endParaRPr>
          </a:p>
          <a:p>
            <a:pPr marL="285750" indent="-285750">
              <a:buFont typeface="Arial"/>
              <a:buChar char="•"/>
            </a:pPr>
            <a:endParaRPr lang="en-US" dirty="0">
              <a:cs typeface="Calibri" panose="020F0502020204030204"/>
            </a:endParaRPr>
          </a:p>
        </p:txBody>
      </p:sp>
      <p:pic>
        <p:nvPicPr>
          <p:cNvPr id="7" name="Picture 6" descr="A group of people wearing wigs&#10;&#10;Description automatically generated">
            <a:extLst>
              <a:ext uri="{FF2B5EF4-FFF2-40B4-BE49-F238E27FC236}">
                <a16:creationId xmlns:a16="http://schemas.microsoft.com/office/drawing/2014/main" id="{418F1F36-6742-FCF1-0B30-133E7398089B}"/>
              </a:ext>
            </a:extLst>
          </p:cNvPr>
          <p:cNvPicPr>
            <a:picLocks noChangeAspect="1"/>
          </p:cNvPicPr>
          <p:nvPr/>
        </p:nvPicPr>
        <p:blipFill>
          <a:blip r:embed="rId2"/>
          <a:stretch>
            <a:fillRect/>
          </a:stretch>
        </p:blipFill>
        <p:spPr>
          <a:xfrm>
            <a:off x="4662237" y="-1088"/>
            <a:ext cx="7539789" cy="5927728"/>
          </a:xfrm>
          <a:prstGeom prst="rect">
            <a:avLst/>
          </a:prstGeom>
        </p:spPr>
      </p:pic>
    </p:spTree>
    <p:extLst>
      <p:ext uri="{BB962C8B-B14F-4D97-AF65-F5344CB8AC3E}">
        <p14:creationId xmlns:p14="http://schemas.microsoft.com/office/powerpoint/2010/main" val="4075771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3822189" cy="4340895"/>
          </a:xfrm>
        </p:spPr>
        <p:txBody>
          <a:bodyPr vert="horz" lIns="91440" tIns="45720" rIns="91440" bIns="45720" rtlCol="0">
            <a:normAutofit/>
          </a:bodyPr>
          <a:lstStyle/>
          <a:p>
            <a:br>
              <a:rPr lang="en-US" sz="1900" b="1" dirty="0">
                <a:latin typeface="Calibri"/>
                <a:ea typeface="Calibri"/>
                <a:cs typeface="Calibri Light"/>
              </a:rPr>
            </a:br>
            <a:br>
              <a:rPr lang="en-US" sz="1900" b="1" dirty="0">
                <a:latin typeface="Calibri"/>
                <a:cs typeface="Calibri Light"/>
              </a:rPr>
            </a:br>
            <a:br>
              <a:rPr lang="en-US" sz="1900" b="1" dirty="0">
                <a:latin typeface="Calibri"/>
                <a:cs typeface="Calibri Light"/>
              </a:rPr>
            </a:br>
            <a:br>
              <a:rPr lang="en-US" sz="1900" b="1" dirty="0">
                <a:latin typeface="Calibri"/>
                <a:cs typeface="Calibri Light"/>
              </a:rPr>
            </a:br>
            <a:br>
              <a:rPr lang="en-US" sz="1900" b="1" dirty="0">
                <a:latin typeface="Calibri"/>
                <a:cs typeface="Calibri Light"/>
              </a:rPr>
            </a:br>
            <a:br>
              <a:rPr lang="en-US" sz="1900" b="1" dirty="0">
                <a:latin typeface="Calibri"/>
                <a:cs typeface="Calibri Light"/>
              </a:rPr>
            </a:br>
            <a:endParaRPr lang="en-US" sz="1900" b="1">
              <a:latin typeface="Calibri"/>
              <a:cs typeface="Calibri Light"/>
            </a:endParaRPr>
          </a:p>
        </p:txBody>
      </p:sp>
      <p:sp>
        <p:nvSpPr>
          <p:cNvPr id="5" name="Content Placeholder 4"/>
          <p:cNvSpPr>
            <a:spLocks noGrp="1"/>
          </p:cNvSpPr>
          <p:nvPr>
            <p:ph idx="1"/>
          </p:nvPr>
        </p:nvSpPr>
        <p:spPr>
          <a:xfrm>
            <a:off x="838200" y="2434201"/>
            <a:ext cx="3822189" cy="3742762"/>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pic>
        <p:nvPicPr>
          <p:cNvPr id="7" name="Picture 6" descr="A diagram of court structure&#10;&#10;Description automatically generated">
            <a:extLst>
              <a:ext uri="{FF2B5EF4-FFF2-40B4-BE49-F238E27FC236}">
                <a16:creationId xmlns:a16="http://schemas.microsoft.com/office/drawing/2014/main" id="{46AC9EF2-AE3E-FF47-40A4-E04D32A7EA85}"/>
              </a:ext>
            </a:extLst>
          </p:cNvPr>
          <p:cNvPicPr>
            <a:picLocks noChangeAspect="1"/>
          </p:cNvPicPr>
          <p:nvPr/>
        </p:nvPicPr>
        <p:blipFill>
          <a:blip r:embed="rId2"/>
          <a:stretch>
            <a:fillRect/>
          </a:stretch>
        </p:blipFill>
        <p:spPr>
          <a:xfrm>
            <a:off x="1651" y="2584"/>
            <a:ext cx="12188697" cy="6490291"/>
          </a:xfrm>
          <a:prstGeom prst="rect">
            <a:avLst/>
          </a:prstGeom>
        </p:spPr>
      </p:pic>
    </p:spTree>
    <p:extLst>
      <p:ext uri="{BB962C8B-B14F-4D97-AF65-F5344CB8AC3E}">
        <p14:creationId xmlns:p14="http://schemas.microsoft.com/office/powerpoint/2010/main" val="4218182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1" y="365125"/>
            <a:ext cx="3866226" cy="4935944"/>
          </a:xfrm>
        </p:spPr>
        <p:txBody>
          <a:bodyPr vert="horz" lIns="91440" tIns="45720" rIns="91440" bIns="45720" rtlCol="0">
            <a:normAutofit/>
          </a:bodyPr>
          <a:lstStyle/>
          <a:p>
            <a:br>
              <a:rPr lang="en-US" sz="1800" b="1" dirty="0">
                <a:latin typeface="Calibri"/>
                <a:cs typeface="Calibri Light"/>
              </a:rPr>
            </a:br>
            <a:endParaRPr lang="en-US" sz="1800" b="1">
              <a:latin typeface="Calibri"/>
              <a:cs typeface="Calibri Light"/>
            </a:endParaRPr>
          </a:p>
        </p:txBody>
      </p:sp>
      <p:sp>
        <p:nvSpPr>
          <p:cNvPr id="5" name="Content Placeholder 4"/>
          <p:cNvSpPr>
            <a:spLocks noGrp="1"/>
          </p:cNvSpPr>
          <p:nvPr>
            <p:ph idx="1"/>
          </p:nvPr>
        </p:nvSpPr>
        <p:spPr>
          <a:xfrm>
            <a:off x="838201" y="2482589"/>
            <a:ext cx="3816096" cy="3694373"/>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pic>
        <p:nvPicPr>
          <p:cNvPr id="8" name="Online Media 7" title="UK Law and Court - What are the different courts? | The 4 Criminal Courts explained">
            <a:hlinkClick r:id="" action="ppaction://media"/>
            <a:extLst>
              <a:ext uri="{FF2B5EF4-FFF2-40B4-BE49-F238E27FC236}">
                <a16:creationId xmlns:a16="http://schemas.microsoft.com/office/drawing/2014/main" id="{E1A73D83-964C-6B10-0696-30B7F86AEA2C}"/>
              </a:ext>
            </a:extLst>
          </p:cNvPr>
          <p:cNvPicPr>
            <a:picLocks noRot="1" noChangeAspect="1"/>
          </p:cNvPicPr>
          <p:nvPr>
            <a:videoFile r:link="rId1"/>
          </p:nvPr>
        </p:nvPicPr>
        <p:blipFill>
          <a:blip r:embed="rId3"/>
          <a:stretch>
            <a:fillRect/>
          </a:stretch>
        </p:blipFill>
        <p:spPr>
          <a:xfrm>
            <a:off x="-1837" y="4009"/>
            <a:ext cx="12197263" cy="6701591"/>
          </a:xfrm>
          <a:prstGeom prst="rect">
            <a:avLst/>
          </a:prstGeom>
        </p:spPr>
      </p:pic>
    </p:spTree>
    <p:extLst>
      <p:ext uri="{BB962C8B-B14F-4D97-AF65-F5344CB8AC3E}">
        <p14:creationId xmlns:p14="http://schemas.microsoft.com/office/powerpoint/2010/main" val="2285205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0936" y="640823"/>
            <a:ext cx="3419856" cy="5583148"/>
          </a:xfrm>
        </p:spPr>
        <p:txBody>
          <a:bodyPr vert="horz" lIns="91440" tIns="45720" rIns="91440" bIns="45720" rtlCol="0" anchor="ctr">
            <a:normAutofit/>
          </a:bodyPr>
          <a:lstStyle/>
          <a:p>
            <a:br>
              <a:rPr lang="en-US" sz="2600" b="1" dirty="0">
                <a:latin typeface="Calibri"/>
                <a:cs typeface="Calibri Light"/>
              </a:rPr>
            </a:br>
            <a:br>
              <a:rPr lang="en-US" sz="2600" b="1" dirty="0">
                <a:latin typeface="Calibri"/>
                <a:cs typeface="Calibri Light"/>
              </a:rPr>
            </a:br>
            <a:br>
              <a:rPr lang="en-US" sz="2600" b="1" dirty="0">
                <a:latin typeface="Calibri"/>
                <a:cs typeface="Calibri Light"/>
              </a:rPr>
            </a:br>
            <a:endParaRPr lang="en-US" sz="2600" b="1">
              <a:latin typeface="Calibri"/>
              <a:cs typeface="Calibri Light"/>
            </a:endParaRPr>
          </a:p>
        </p:txBody>
      </p:sp>
      <p:sp>
        <p:nvSpPr>
          <p:cNvPr id="5" name="Content Placeholder 4"/>
          <p:cNvSpPr>
            <a:spLocks noGrp="1"/>
          </p:cNvSpPr>
          <p:nvPr>
            <p:ph idx="1"/>
          </p:nvPr>
        </p:nvSpPr>
        <p:spPr>
          <a:xfrm>
            <a:off x="4654296" y="4798577"/>
            <a:ext cx="6894576" cy="1428487"/>
          </a:xfrm>
        </p:spPr>
        <p:txBody>
          <a:bodyPr vert="horz" lIns="91440" tIns="45720" rIns="91440" bIns="45720" rtlCol="0" anchor="t">
            <a:normAutofit/>
          </a:bodyPr>
          <a:lstStyle/>
          <a:p>
            <a:pPr>
              <a:buFont typeface="Arial"/>
              <a:buChar char="•"/>
            </a:pPr>
            <a:endParaRPr lang="en-US" sz="2200" b="1" i="1">
              <a:latin typeface="Calibri"/>
              <a:ea typeface="Open Sans"/>
              <a:cs typeface="Open Sans"/>
            </a:endParaRPr>
          </a:p>
          <a:p>
            <a:pPr marL="0" indent="0">
              <a:buNone/>
            </a:pPr>
            <a:endParaRPr lang="en-US" sz="2200">
              <a:cs typeface="Calibri"/>
            </a:endParaRPr>
          </a:p>
        </p:txBody>
      </p:sp>
      <p:pic>
        <p:nvPicPr>
          <p:cNvPr id="4" name="Online Media 3" title="The UK Court System Explained | How the UK Court System Works">
            <a:hlinkClick r:id="" action="ppaction://media"/>
            <a:extLst>
              <a:ext uri="{FF2B5EF4-FFF2-40B4-BE49-F238E27FC236}">
                <a16:creationId xmlns:a16="http://schemas.microsoft.com/office/drawing/2014/main" id="{F9D36A75-A14E-5105-C337-596B7150417F}"/>
              </a:ext>
            </a:extLst>
          </p:cNvPr>
          <p:cNvPicPr>
            <a:picLocks noRot="1" noChangeAspect="1"/>
          </p:cNvPicPr>
          <p:nvPr>
            <a:videoFile r:link="rId1"/>
          </p:nvPr>
        </p:nvPicPr>
        <p:blipFill>
          <a:blip r:embed="rId3"/>
          <a:stretch>
            <a:fillRect/>
          </a:stretch>
        </p:blipFill>
        <p:spPr>
          <a:xfrm>
            <a:off x="-1837" y="4012"/>
            <a:ext cx="12197263" cy="6730617"/>
          </a:xfrm>
          <a:prstGeom prst="rect">
            <a:avLst/>
          </a:prstGeom>
        </p:spPr>
      </p:pic>
    </p:spTree>
    <p:extLst>
      <p:ext uri="{BB962C8B-B14F-4D97-AF65-F5344CB8AC3E}">
        <p14:creationId xmlns:p14="http://schemas.microsoft.com/office/powerpoint/2010/main" val="1965864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uilding with columns and a statue&#10;&#10;Description automatically generated">
            <a:extLst>
              <a:ext uri="{FF2B5EF4-FFF2-40B4-BE49-F238E27FC236}">
                <a16:creationId xmlns:a16="http://schemas.microsoft.com/office/drawing/2014/main" id="{B97C8931-E9EE-40D9-E465-B23C1F0EEC2E}"/>
              </a:ext>
            </a:extLst>
          </p:cNvPr>
          <p:cNvPicPr>
            <a:picLocks noChangeAspect="1"/>
          </p:cNvPicPr>
          <p:nvPr/>
        </p:nvPicPr>
        <p:blipFill>
          <a:blip r:embed="rId2"/>
          <a:srcRect t="3506"/>
          <a:stretch/>
        </p:blipFill>
        <p:spPr>
          <a:xfrm>
            <a:off x="2522356" y="10"/>
            <a:ext cx="9669642" cy="6857990"/>
          </a:xfrm>
          <a:prstGeom prst="rect">
            <a:avLst/>
          </a:prstGeom>
        </p:spPr>
      </p:pic>
      <p:sp>
        <p:nvSpPr>
          <p:cNvPr id="2" name="Title 1"/>
          <p:cNvSpPr>
            <a:spLocks noGrp="1"/>
          </p:cNvSpPr>
          <p:nvPr>
            <p:ph type="title"/>
          </p:nvPr>
        </p:nvSpPr>
        <p:spPr>
          <a:xfrm>
            <a:off x="838200" y="365125"/>
            <a:ext cx="3822189" cy="4650861"/>
          </a:xfrm>
        </p:spPr>
        <p:txBody>
          <a:bodyPr vert="horz" lIns="91440" tIns="45720" rIns="91440" bIns="45720" rtlCol="0">
            <a:normAutofit/>
          </a:bodyPr>
          <a:lstStyle/>
          <a:p>
            <a:r>
              <a:rPr lang="en-US" sz="1900" b="1" dirty="0">
                <a:latin typeface="Calibri"/>
                <a:cs typeface="Calibri Light"/>
              </a:rPr>
              <a:t>Magistrate Court</a:t>
            </a:r>
            <a:br>
              <a:rPr lang="en-US" sz="1900" b="1" dirty="0">
                <a:latin typeface="Calibri"/>
                <a:cs typeface="Calibri Light"/>
              </a:rPr>
            </a:br>
            <a:r>
              <a:rPr lang="en-US" sz="1900" b="1" dirty="0">
                <a:latin typeface="Calibri"/>
                <a:cs typeface="Calibri Light"/>
              </a:rPr>
              <a:t>Crown Court</a:t>
            </a:r>
            <a:br>
              <a:rPr lang="en-US" sz="1900" b="1" dirty="0">
                <a:latin typeface="Calibri"/>
                <a:cs typeface="Calibri Light"/>
              </a:rPr>
            </a:br>
            <a:r>
              <a:rPr lang="en-US" sz="1900" b="1" dirty="0">
                <a:latin typeface="Calibri"/>
                <a:cs typeface="Calibri Light"/>
              </a:rPr>
              <a:t>County Court</a:t>
            </a:r>
            <a:br>
              <a:rPr lang="en-US" sz="1900" b="1" dirty="0">
                <a:latin typeface="Calibri"/>
                <a:cs typeface="Calibri Light"/>
              </a:rPr>
            </a:br>
            <a:r>
              <a:rPr lang="en-US" sz="1900" b="1" dirty="0">
                <a:latin typeface="Calibri"/>
                <a:cs typeface="Calibri Light"/>
              </a:rPr>
              <a:t>High Court</a:t>
            </a:r>
            <a:br>
              <a:rPr lang="en-US" sz="1900" b="1" dirty="0">
                <a:latin typeface="Calibri"/>
                <a:cs typeface="Calibri Light"/>
              </a:rPr>
            </a:br>
            <a:r>
              <a:rPr lang="en-US" sz="1900" b="1" dirty="0">
                <a:latin typeface="Calibri"/>
                <a:cs typeface="Calibri Light"/>
              </a:rPr>
              <a:t>Court of Appeal</a:t>
            </a:r>
            <a:br>
              <a:rPr lang="en-US" sz="1900" b="1" dirty="0">
                <a:latin typeface="Calibri"/>
                <a:cs typeface="Calibri Light"/>
              </a:rPr>
            </a:br>
            <a:r>
              <a:rPr lang="en-US" sz="1900" b="1" dirty="0">
                <a:latin typeface="Calibri"/>
                <a:cs typeface="Calibri Light"/>
              </a:rPr>
              <a:t>Supreme Court</a:t>
            </a:r>
            <a:br>
              <a:rPr lang="en-US" sz="1900" b="1" dirty="0">
                <a:latin typeface="Calibri"/>
                <a:cs typeface="Calibri Light"/>
              </a:rPr>
            </a:br>
            <a:br>
              <a:rPr lang="en-US" sz="1900" b="1" dirty="0">
                <a:latin typeface="Calibri"/>
                <a:cs typeface="Calibri Light"/>
              </a:rPr>
            </a:br>
            <a:endParaRPr lang="en-US" sz="1900">
              <a:latin typeface="Calibri Light"/>
              <a:cs typeface="Calibri Light"/>
            </a:endParaRPr>
          </a:p>
        </p:txBody>
      </p:sp>
      <p:sp>
        <p:nvSpPr>
          <p:cNvPr id="5" name="Content Placeholder 4"/>
          <p:cNvSpPr>
            <a:spLocks noGrp="1"/>
          </p:cNvSpPr>
          <p:nvPr>
            <p:ph idx="1"/>
          </p:nvPr>
        </p:nvSpPr>
        <p:spPr>
          <a:xfrm>
            <a:off x="838200" y="2434201"/>
            <a:ext cx="3822189" cy="3742762"/>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spTree>
    <p:extLst>
      <p:ext uri="{BB962C8B-B14F-4D97-AF65-F5344CB8AC3E}">
        <p14:creationId xmlns:p14="http://schemas.microsoft.com/office/powerpoint/2010/main" val="3528440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lass door with a logo on it&#10;&#10;Description automatically generated">
            <a:extLst>
              <a:ext uri="{FF2B5EF4-FFF2-40B4-BE49-F238E27FC236}">
                <a16:creationId xmlns:a16="http://schemas.microsoft.com/office/drawing/2014/main" id="{B5435F68-BB11-69DD-9C1A-9DEC88C513B3}"/>
              </a:ext>
            </a:extLst>
          </p:cNvPr>
          <p:cNvPicPr>
            <a:picLocks noChangeAspect="1"/>
          </p:cNvPicPr>
          <p:nvPr/>
        </p:nvPicPr>
        <p:blipFill>
          <a:blip r:embed="rId2"/>
          <a:srcRect t="3506"/>
          <a:stretch/>
        </p:blipFill>
        <p:spPr>
          <a:xfrm>
            <a:off x="2522356" y="10"/>
            <a:ext cx="9669642" cy="6857990"/>
          </a:xfrm>
          <a:prstGeom prst="rect">
            <a:avLst/>
          </a:prstGeom>
        </p:spPr>
      </p:pic>
      <p:sp>
        <p:nvSpPr>
          <p:cNvPr id="2" name="Title 1"/>
          <p:cNvSpPr>
            <a:spLocks noGrp="1"/>
          </p:cNvSpPr>
          <p:nvPr>
            <p:ph type="title"/>
          </p:nvPr>
        </p:nvSpPr>
        <p:spPr>
          <a:xfrm>
            <a:off x="0" y="539296"/>
            <a:ext cx="3822189" cy="5846990"/>
          </a:xfrm>
        </p:spPr>
        <p:txBody>
          <a:bodyPr vert="horz" lIns="91440" tIns="45720" rIns="91440" bIns="45720" rtlCol="0">
            <a:normAutofit fontScale="90000"/>
          </a:bodyPr>
          <a:lstStyle/>
          <a:p>
            <a:r>
              <a:rPr lang="en-US" sz="1800" b="1" dirty="0">
                <a:latin typeface="Calibri"/>
                <a:cs typeface="Calibri Light"/>
              </a:rPr>
              <a:t>Magistrate Court Cases in Wales</a:t>
            </a:r>
            <a:br>
              <a:rPr lang="en-US" sz="1800" b="1" dirty="0">
                <a:latin typeface="Calibri"/>
                <a:cs typeface="Calibri Light"/>
              </a:rPr>
            </a:br>
            <a:br>
              <a:rPr lang="en-US" sz="1800" b="1" dirty="0">
                <a:latin typeface="Calibri"/>
                <a:cs typeface="Calibri Light"/>
              </a:rPr>
            </a:br>
            <a:r>
              <a:rPr lang="en-US" sz="1800" b="1" dirty="0">
                <a:latin typeface="Calibri"/>
                <a:cs typeface="Calibri Light"/>
              </a:rPr>
              <a:t>Drink Driving</a:t>
            </a:r>
            <a:br>
              <a:rPr lang="en-US" sz="1800" b="1" dirty="0">
                <a:latin typeface="Calibri"/>
                <a:cs typeface="Calibri Light"/>
              </a:rPr>
            </a:br>
            <a:r>
              <a:rPr lang="en-US" sz="1800" b="1" dirty="0">
                <a:latin typeface="Calibri"/>
                <a:cs typeface="Calibri Light"/>
              </a:rPr>
              <a:t>Criminal Damage</a:t>
            </a:r>
            <a:br>
              <a:rPr lang="en-US" sz="1800" b="1" dirty="0">
                <a:latin typeface="Calibri"/>
                <a:cs typeface="Calibri Light"/>
              </a:rPr>
            </a:br>
            <a:r>
              <a:rPr lang="en-US" sz="1800" b="1" dirty="0">
                <a:latin typeface="Calibri"/>
                <a:cs typeface="Calibri Light"/>
              </a:rPr>
              <a:t>Common Assault</a:t>
            </a:r>
            <a:br>
              <a:rPr lang="en-US" sz="1800" b="1" dirty="0">
                <a:latin typeface="Calibri"/>
                <a:cs typeface="Calibri Light"/>
              </a:rPr>
            </a:br>
            <a:r>
              <a:rPr lang="en-US" sz="1800" b="1" dirty="0">
                <a:latin typeface="Calibri"/>
                <a:cs typeface="Calibri Light"/>
              </a:rPr>
              <a:t>Theft</a:t>
            </a:r>
            <a:br>
              <a:rPr lang="en-US" sz="1800" b="1" dirty="0">
                <a:latin typeface="Calibri"/>
                <a:cs typeface="Calibri Light"/>
              </a:rPr>
            </a:br>
            <a:r>
              <a:rPr lang="en-US" sz="1800" b="1" dirty="0">
                <a:latin typeface="Calibri"/>
                <a:cs typeface="Calibri Light"/>
              </a:rPr>
              <a:t>Handling Stolen Goods</a:t>
            </a:r>
            <a:br>
              <a:rPr lang="en-US" sz="1800" b="1" dirty="0">
                <a:latin typeface="Calibri"/>
                <a:cs typeface="Calibri Light"/>
              </a:rPr>
            </a:br>
            <a:br>
              <a:rPr lang="en-US" sz="1800" b="1" dirty="0">
                <a:latin typeface="Calibri"/>
                <a:cs typeface="Calibri Light"/>
              </a:rPr>
            </a:br>
            <a:r>
              <a:rPr lang="en-US" sz="1800" b="1" dirty="0">
                <a:latin typeface="Calibri"/>
                <a:cs typeface="Calibri Light"/>
              </a:rPr>
              <a:t>Murder</a:t>
            </a:r>
            <a:br>
              <a:rPr lang="en-US" sz="1800" b="1" dirty="0">
                <a:latin typeface="Calibri"/>
                <a:cs typeface="Calibri Light"/>
              </a:rPr>
            </a:br>
            <a:r>
              <a:rPr lang="en-US" sz="1800" b="1" dirty="0">
                <a:latin typeface="Calibri"/>
                <a:cs typeface="Calibri Light"/>
              </a:rPr>
              <a:t>Manslaughter</a:t>
            </a:r>
            <a:br>
              <a:rPr lang="en-US" sz="1800" b="1" dirty="0">
                <a:latin typeface="Calibri"/>
                <a:cs typeface="Calibri Light"/>
              </a:rPr>
            </a:br>
            <a:r>
              <a:rPr lang="en-US" sz="1800" b="1" dirty="0">
                <a:latin typeface="Calibri"/>
                <a:cs typeface="Calibri Light"/>
              </a:rPr>
              <a:t>Rape</a:t>
            </a:r>
            <a:br>
              <a:rPr lang="en-US" sz="1800" b="1" dirty="0">
                <a:latin typeface="Calibri"/>
                <a:cs typeface="Calibri Light"/>
              </a:rPr>
            </a:br>
            <a:r>
              <a:rPr lang="en-US" sz="1800" b="1" dirty="0">
                <a:latin typeface="Calibri"/>
                <a:cs typeface="Calibri Light"/>
              </a:rPr>
              <a:t>Armed Robbery</a:t>
            </a:r>
            <a:br>
              <a:rPr lang="en-US" sz="1800" b="1" dirty="0">
                <a:latin typeface="Calibri"/>
                <a:cs typeface="Calibri Light"/>
              </a:rPr>
            </a:br>
            <a:br>
              <a:rPr lang="en-US" sz="1800" b="1" dirty="0">
                <a:latin typeface="Calibri"/>
                <a:cs typeface="Calibri Light"/>
              </a:rPr>
            </a:br>
            <a:r>
              <a:rPr lang="en-US" sz="1800" b="1" dirty="0">
                <a:solidFill>
                  <a:srgbClr val="001D35"/>
                </a:solidFill>
                <a:latin typeface="Calibri"/>
                <a:cs typeface="Calibri"/>
              </a:rPr>
              <a:t>Magistrates, also known as Justices of the Peace (JPs), are unpaid volunteers who sit in benches of three to hear cases in their community. They listen to evidence, follow decision-making processes, and work together to decide on the next course of action.</a:t>
            </a:r>
            <a:br>
              <a:rPr lang="en-US" sz="1600" b="1" dirty="0">
                <a:latin typeface="Calibri"/>
                <a:cs typeface="Calibri Light"/>
              </a:rPr>
            </a:br>
            <a:endParaRPr lang="en-US" sz="1600" dirty="0">
              <a:latin typeface="Calibri Light"/>
              <a:cs typeface="Calibri Light"/>
            </a:endParaRPr>
          </a:p>
        </p:txBody>
      </p:sp>
      <p:sp>
        <p:nvSpPr>
          <p:cNvPr id="5" name="Content Placeholder 4"/>
          <p:cNvSpPr>
            <a:spLocks noGrp="1"/>
          </p:cNvSpPr>
          <p:nvPr>
            <p:ph idx="1"/>
          </p:nvPr>
        </p:nvSpPr>
        <p:spPr>
          <a:xfrm>
            <a:off x="838200" y="2434201"/>
            <a:ext cx="3822189" cy="3742762"/>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spTree>
    <p:extLst>
      <p:ext uri="{BB962C8B-B14F-4D97-AF65-F5344CB8AC3E}">
        <p14:creationId xmlns:p14="http://schemas.microsoft.com/office/powerpoint/2010/main" val="3817668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1" y="936625"/>
            <a:ext cx="5261342" cy="4303857"/>
          </a:xfrm>
        </p:spPr>
        <p:txBody>
          <a:bodyPr vert="horz" lIns="91440" tIns="45720" rIns="91440" bIns="45720" rtlCol="0">
            <a:normAutofit fontScale="90000"/>
          </a:bodyPr>
          <a:lstStyle/>
          <a:p>
            <a:r>
              <a:rPr lang="en-US" sz="1800" b="1" dirty="0">
                <a:latin typeface="Calibri"/>
                <a:cs typeface="Calibri Light"/>
              </a:rPr>
              <a:t>Crown Court Cases in Wales</a:t>
            </a:r>
            <a:br>
              <a:rPr lang="en-US" sz="1800" b="1" dirty="0">
                <a:latin typeface="Calibri"/>
                <a:cs typeface="Calibri Light"/>
              </a:rPr>
            </a:br>
            <a:br>
              <a:rPr lang="en-US" sz="1800" b="1" dirty="0">
                <a:latin typeface="Calibri"/>
                <a:cs typeface="Calibri Light"/>
              </a:rPr>
            </a:br>
            <a:r>
              <a:rPr lang="en-US" sz="1800" b="1" dirty="0">
                <a:latin typeface="Calibri"/>
                <a:cs typeface="Calibri Light"/>
              </a:rPr>
              <a:t>Murder</a:t>
            </a:r>
            <a:br>
              <a:rPr lang="en-US" sz="1800" b="1" dirty="0">
                <a:latin typeface="Calibri"/>
                <a:cs typeface="Calibri Light"/>
              </a:rPr>
            </a:br>
            <a:r>
              <a:rPr lang="en-US" sz="1800" b="1" dirty="0">
                <a:latin typeface="Calibri"/>
                <a:cs typeface="Calibri Light"/>
              </a:rPr>
              <a:t>Rape</a:t>
            </a:r>
            <a:br>
              <a:rPr lang="en-US" sz="1800" b="1" dirty="0">
                <a:latin typeface="Calibri"/>
                <a:cs typeface="Calibri Light"/>
              </a:rPr>
            </a:br>
            <a:r>
              <a:rPr lang="en-US" sz="1800" b="1" dirty="0">
                <a:latin typeface="Calibri"/>
                <a:cs typeface="Calibri Light"/>
              </a:rPr>
              <a:t>Robbery</a:t>
            </a:r>
            <a:br>
              <a:rPr lang="en-US" sz="1800" b="1" dirty="0">
                <a:latin typeface="Calibri"/>
                <a:cs typeface="Calibri Light"/>
              </a:rPr>
            </a:br>
            <a:r>
              <a:rPr lang="en-US" sz="1800" b="1" dirty="0">
                <a:latin typeface="Calibri"/>
                <a:cs typeface="Calibri Light"/>
              </a:rPr>
              <a:t>Appeals from Magistrates Courts against Convictions or sentences.</a:t>
            </a:r>
            <a:br>
              <a:rPr lang="en-US" sz="1800" b="1" dirty="0">
                <a:latin typeface="Calibri"/>
                <a:cs typeface="Calibri Light"/>
              </a:rPr>
            </a:br>
            <a:r>
              <a:rPr lang="en-US" sz="1800" b="1" dirty="0">
                <a:latin typeface="Calibri"/>
                <a:cs typeface="Calibri Light"/>
              </a:rPr>
              <a:t>Anti Social </a:t>
            </a:r>
            <a:r>
              <a:rPr lang="en-US" sz="1800" b="1" dirty="0" err="1">
                <a:latin typeface="Calibri"/>
                <a:cs typeface="Calibri Light"/>
              </a:rPr>
              <a:t>Behaviour</a:t>
            </a:r>
            <a:r>
              <a:rPr lang="en-US" sz="1800" b="1" dirty="0">
                <a:latin typeface="Calibri"/>
                <a:cs typeface="Calibri Light"/>
              </a:rPr>
              <a:t> Orders (ASBO)</a:t>
            </a:r>
            <a:br>
              <a:rPr lang="en-US" sz="1800" b="1" dirty="0">
                <a:latin typeface="Calibri"/>
                <a:cs typeface="Calibri Light"/>
              </a:rPr>
            </a:br>
            <a:br>
              <a:rPr lang="en-US" sz="1800" b="1" dirty="0">
                <a:latin typeface="Calibri"/>
                <a:cs typeface="Calibri Light"/>
              </a:rPr>
            </a:br>
            <a:br>
              <a:rPr lang="en-US" sz="1800" b="1" dirty="0">
                <a:latin typeface="Calibri"/>
                <a:cs typeface="Calibri Light"/>
              </a:rPr>
            </a:br>
            <a:r>
              <a:rPr lang="en-US" sz="1800" b="1" dirty="0">
                <a:solidFill>
                  <a:srgbClr val="001D35"/>
                </a:solidFill>
                <a:latin typeface="Calibri"/>
                <a:ea typeface="+mj-lt"/>
                <a:cs typeface="+mj-lt"/>
              </a:rPr>
              <a:t>The Crown Court is a court of superior jurisdiction, meaning that only those properly qualified to conduct advocacy are entitled to appear. A Crown Court trial is usually heard in front of a judge and jury.</a:t>
            </a:r>
            <a:br>
              <a:rPr lang="en-US" sz="1400" b="1" dirty="0">
                <a:latin typeface="Calibri"/>
                <a:cs typeface="Calibri Light"/>
              </a:rPr>
            </a:br>
            <a:br>
              <a:rPr lang="en-US" sz="1400" b="1" dirty="0">
                <a:latin typeface="Calibri"/>
                <a:cs typeface="Calibri Light"/>
              </a:rPr>
            </a:br>
            <a:br>
              <a:rPr lang="en-US" sz="1400" b="1" dirty="0">
                <a:latin typeface="Calibri"/>
                <a:cs typeface="Calibri Light"/>
              </a:rPr>
            </a:br>
            <a:endParaRPr lang="en-US" sz="1400" dirty="0">
              <a:latin typeface="Calibri Light"/>
              <a:cs typeface="Calibri Light"/>
            </a:endParaRPr>
          </a:p>
        </p:txBody>
      </p:sp>
      <p:sp>
        <p:nvSpPr>
          <p:cNvPr id="5" name="Content Placeholder 4"/>
          <p:cNvSpPr>
            <a:spLocks noGrp="1"/>
          </p:cNvSpPr>
          <p:nvPr>
            <p:ph idx="1"/>
          </p:nvPr>
        </p:nvSpPr>
        <p:spPr>
          <a:xfrm>
            <a:off x="838200" y="2333297"/>
            <a:ext cx="4619621" cy="3843666"/>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pic>
        <p:nvPicPr>
          <p:cNvPr id="3" name="Picture 2" descr="A white building with columns and a statue&#10;&#10;Description automatically generated">
            <a:extLst>
              <a:ext uri="{FF2B5EF4-FFF2-40B4-BE49-F238E27FC236}">
                <a16:creationId xmlns:a16="http://schemas.microsoft.com/office/drawing/2014/main" id="{53AC68BB-1BD8-9160-FE54-8EA335F7D080}"/>
              </a:ext>
            </a:extLst>
          </p:cNvPr>
          <p:cNvPicPr>
            <a:picLocks noChangeAspect="1"/>
          </p:cNvPicPr>
          <p:nvPr/>
        </p:nvPicPr>
        <p:blipFill>
          <a:blip r:embed="rId2"/>
          <a:srcRect l="10588" r="25505"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17330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79" y="723898"/>
            <a:ext cx="6002110" cy="4322846"/>
          </a:xfrm>
        </p:spPr>
        <p:txBody>
          <a:bodyPr vert="horz" lIns="91440" tIns="45720" rIns="91440" bIns="45720" rtlCol="0">
            <a:normAutofit/>
          </a:bodyPr>
          <a:lstStyle/>
          <a:p>
            <a:r>
              <a:rPr lang="en-US" sz="1800" b="1" dirty="0">
                <a:latin typeface="Calibri"/>
                <a:cs typeface="Calibri Light"/>
              </a:rPr>
              <a:t>County Court Cases in Wales</a:t>
            </a:r>
            <a:br>
              <a:rPr lang="en-US" sz="1800" b="1" dirty="0">
                <a:latin typeface="Calibri"/>
                <a:cs typeface="Calibri Light"/>
              </a:rPr>
            </a:br>
            <a:br>
              <a:rPr lang="en-US" sz="1800" b="1" dirty="0">
                <a:latin typeface="Calibri"/>
                <a:cs typeface="Calibri Light"/>
              </a:rPr>
            </a:br>
            <a:r>
              <a:rPr lang="en-US" sz="1800" b="1" dirty="0">
                <a:latin typeface="Calibri"/>
                <a:cs typeface="Calibri Light"/>
              </a:rPr>
              <a:t>Debt.</a:t>
            </a:r>
            <a:br>
              <a:rPr lang="en-US" sz="1800" b="1" dirty="0">
                <a:latin typeface="Calibri"/>
                <a:cs typeface="Calibri Light"/>
              </a:rPr>
            </a:br>
            <a:r>
              <a:rPr lang="en-US" sz="1800" b="1" dirty="0">
                <a:latin typeface="Calibri"/>
                <a:cs typeface="Calibri Light"/>
              </a:rPr>
              <a:t>Personal Injury.</a:t>
            </a:r>
            <a:br>
              <a:rPr lang="en-US" dirty="0"/>
            </a:br>
            <a:r>
              <a:rPr lang="en-US" sz="1800" b="1" dirty="0">
                <a:latin typeface="Calibri"/>
                <a:cs typeface="Calibri Light"/>
              </a:rPr>
              <a:t>Landlord and Tenant Disputes.</a:t>
            </a:r>
            <a:br>
              <a:rPr lang="en-US" sz="1800" b="1" dirty="0">
                <a:latin typeface="Calibri"/>
                <a:cs typeface="Calibri Light"/>
              </a:rPr>
            </a:br>
            <a:r>
              <a:rPr lang="en-US" sz="1800" b="1" dirty="0">
                <a:latin typeface="Calibri"/>
                <a:cs typeface="Calibri Light"/>
              </a:rPr>
              <a:t>Consumer Disputes.</a:t>
            </a:r>
            <a:br>
              <a:rPr lang="en-US" sz="1800" b="1" dirty="0">
                <a:latin typeface="Calibri"/>
                <a:cs typeface="Calibri Light"/>
              </a:rPr>
            </a:br>
            <a:r>
              <a:rPr lang="en-US" sz="1800" b="1" dirty="0">
                <a:latin typeface="Calibri"/>
                <a:cs typeface="Calibri Light"/>
              </a:rPr>
              <a:t>Employment problems.</a:t>
            </a:r>
            <a:br>
              <a:rPr lang="en-US" sz="18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endParaRPr lang="en-US" sz="1000">
              <a:latin typeface="Calibri Light"/>
              <a:cs typeface="Calibri Light"/>
            </a:endParaRPr>
          </a:p>
        </p:txBody>
      </p:sp>
      <p:sp>
        <p:nvSpPr>
          <p:cNvPr id="5" name="Content Placeholder 4"/>
          <p:cNvSpPr>
            <a:spLocks noGrp="1"/>
          </p:cNvSpPr>
          <p:nvPr>
            <p:ph idx="1"/>
          </p:nvPr>
        </p:nvSpPr>
        <p:spPr>
          <a:xfrm>
            <a:off x="836680" y="2405067"/>
            <a:ext cx="6002110" cy="3729034"/>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pic>
        <p:nvPicPr>
          <p:cNvPr id="4" name="Picture 3" descr="A glass door to a building&#10;&#10;Description automatically generated">
            <a:extLst>
              <a:ext uri="{FF2B5EF4-FFF2-40B4-BE49-F238E27FC236}">
                <a16:creationId xmlns:a16="http://schemas.microsoft.com/office/drawing/2014/main" id="{60B434DC-5743-092C-DFB7-D9F5F5D587C6}"/>
              </a:ext>
            </a:extLst>
          </p:cNvPr>
          <p:cNvPicPr>
            <a:picLocks noChangeAspect="1"/>
          </p:cNvPicPr>
          <p:nvPr/>
        </p:nvPicPr>
        <p:blipFill>
          <a:blip r:embed="rId2"/>
          <a:srcRect r="-2" b="14489"/>
          <a:stretch/>
        </p:blipFill>
        <p:spPr>
          <a:xfrm>
            <a:off x="7199440" y="10"/>
            <a:ext cx="4992560" cy="6857990"/>
          </a:xfrm>
          <a:prstGeom prst="rect">
            <a:avLst/>
          </a:prstGeom>
          <a:effectLst/>
        </p:spPr>
      </p:pic>
    </p:spTree>
    <p:extLst>
      <p:ext uri="{BB962C8B-B14F-4D97-AF65-F5344CB8AC3E}">
        <p14:creationId xmlns:p14="http://schemas.microsoft.com/office/powerpoint/2010/main" val="2198977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large white building with a street light&#10;&#10;Description automatically generated">
            <a:extLst>
              <a:ext uri="{FF2B5EF4-FFF2-40B4-BE49-F238E27FC236}">
                <a16:creationId xmlns:a16="http://schemas.microsoft.com/office/drawing/2014/main" id="{467B8BC2-3913-479C-547C-C57F95E0D901}"/>
              </a:ext>
            </a:extLst>
          </p:cNvPr>
          <p:cNvPicPr>
            <a:picLocks noChangeAspect="1"/>
          </p:cNvPicPr>
          <p:nvPr/>
        </p:nvPicPr>
        <p:blipFill>
          <a:blip r:embed="rId2"/>
          <a:srcRect l="2359"/>
          <a:stretch/>
        </p:blipFill>
        <p:spPr>
          <a:xfrm>
            <a:off x="2522356" y="10"/>
            <a:ext cx="9669642" cy="6857990"/>
          </a:xfrm>
          <a:prstGeom prst="rect">
            <a:avLst/>
          </a:prstGeom>
        </p:spPr>
      </p:pic>
      <p:sp>
        <p:nvSpPr>
          <p:cNvPr id="2" name="Title 1"/>
          <p:cNvSpPr>
            <a:spLocks noGrp="1"/>
          </p:cNvSpPr>
          <p:nvPr>
            <p:ph type="title"/>
          </p:nvPr>
        </p:nvSpPr>
        <p:spPr>
          <a:xfrm>
            <a:off x="257629" y="201215"/>
            <a:ext cx="3822189" cy="6482617"/>
          </a:xfrm>
        </p:spPr>
        <p:txBody>
          <a:bodyPr vert="horz" lIns="91440" tIns="45720" rIns="91440" bIns="45720" rtlCol="0">
            <a:normAutofit fontScale="90000"/>
          </a:bodyPr>
          <a:lstStyle/>
          <a:p>
            <a:r>
              <a:rPr lang="en-US" sz="1800" b="1" dirty="0">
                <a:latin typeface="Calibri"/>
                <a:cs typeface="Calibri Light"/>
              </a:rPr>
              <a:t>High Court of Justice London</a:t>
            </a:r>
            <a:br>
              <a:rPr lang="en-US" sz="1800" b="1" dirty="0">
                <a:latin typeface="Calibri"/>
                <a:cs typeface="Calibri Light"/>
              </a:rPr>
            </a:br>
            <a:br>
              <a:rPr lang="en-US" sz="1800" b="1" dirty="0">
                <a:latin typeface="Calibri"/>
                <a:cs typeface="Calibri Light"/>
              </a:rPr>
            </a:br>
            <a:r>
              <a:rPr lang="en-US" sz="1800" b="1" dirty="0">
                <a:latin typeface="Calibri"/>
                <a:cs typeface="Calibri Light"/>
              </a:rPr>
              <a:t>Civil</a:t>
            </a:r>
            <a:r>
              <a:rPr lang="en-US" sz="1800" b="1" dirty="0">
                <a:latin typeface="Calibri"/>
                <a:ea typeface="+mj-lt"/>
                <a:cs typeface="+mj-lt"/>
              </a:rPr>
              <a:t> law</a:t>
            </a:r>
            <a:endParaRPr lang="en-US" sz="1800" dirty="0">
              <a:latin typeface="Calibri"/>
              <a:cs typeface="Calibri Light"/>
            </a:endParaRPr>
          </a:p>
          <a:p>
            <a:r>
              <a:rPr lang="en-US" sz="1800" dirty="0">
                <a:latin typeface="Calibri"/>
                <a:ea typeface="+mj-lt"/>
                <a:cs typeface="+mj-lt"/>
              </a:rPr>
              <a:t>The High Court handles high-value and high-importance civil law cases, such as disputes over personal injury, negligence, breach of contract, and more. </a:t>
            </a:r>
            <a:endParaRPr lang="en-US" sz="1800" dirty="0">
              <a:latin typeface="Calibri"/>
              <a:cs typeface="Calibri"/>
            </a:endParaRPr>
          </a:p>
          <a:p>
            <a:endParaRPr lang="en-US" sz="1800" dirty="0">
              <a:latin typeface="Calibri"/>
              <a:cs typeface="Calibri"/>
            </a:endParaRPr>
          </a:p>
          <a:p>
            <a:r>
              <a:rPr lang="en-US" sz="1800" b="1" dirty="0">
                <a:latin typeface="Calibri"/>
                <a:ea typeface="+mj-lt"/>
                <a:cs typeface="+mj-lt"/>
              </a:rPr>
              <a:t>Criminal law</a:t>
            </a:r>
            <a:endParaRPr lang="en-US" sz="1800" dirty="0">
              <a:latin typeface="Calibri"/>
              <a:cs typeface="Calibri"/>
            </a:endParaRPr>
          </a:p>
          <a:p>
            <a:r>
              <a:rPr lang="en-US" sz="1800" dirty="0">
                <a:latin typeface="Calibri"/>
                <a:ea typeface="+mj-lt"/>
                <a:cs typeface="+mj-lt"/>
              </a:rPr>
              <a:t>The High Court tries serious criminal cases, such as murder, rape, incest, treason, and large-scale fraud. </a:t>
            </a:r>
            <a:endParaRPr lang="en-US" sz="1800" dirty="0">
              <a:latin typeface="Calibri"/>
              <a:cs typeface="Calibri"/>
            </a:endParaRPr>
          </a:p>
          <a:p>
            <a:endParaRPr lang="en-US" sz="1800" dirty="0">
              <a:latin typeface="Calibri"/>
              <a:cs typeface="Calibri"/>
            </a:endParaRPr>
          </a:p>
          <a:p>
            <a:r>
              <a:rPr lang="en-US" sz="1800" b="1" dirty="0">
                <a:latin typeface="Calibri"/>
                <a:ea typeface="+mj-lt"/>
                <a:cs typeface="+mj-lt"/>
              </a:rPr>
              <a:t>Family law</a:t>
            </a:r>
            <a:endParaRPr lang="en-US" sz="1800" dirty="0">
              <a:latin typeface="Calibri"/>
              <a:cs typeface="Calibri"/>
            </a:endParaRPr>
          </a:p>
          <a:p>
            <a:r>
              <a:rPr lang="en-US" sz="1800" dirty="0">
                <a:latin typeface="Calibri"/>
                <a:ea typeface="+mj-lt"/>
                <a:cs typeface="+mj-lt"/>
              </a:rPr>
              <a:t>The Family Division of the High Court deals with cases involving children, divorce, probate, and medical treatment. </a:t>
            </a:r>
            <a:endParaRPr lang="en-US" sz="1800" dirty="0">
              <a:latin typeface="Calibri"/>
              <a:cs typeface="Calibri"/>
            </a:endParaRPr>
          </a:p>
          <a:p>
            <a:endParaRPr lang="en-US" sz="1800" dirty="0">
              <a:latin typeface="Calibri"/>
              <a:cs typeface="Calibri"/>
            </a:endParaRPr>
          </a:p>
          <a:p>
            <a:r>
              <a:rPr lang="en-US" sz="1800" b="1" dirty="0">
                <a:latin typeface="Calibri"/>
                <a:ea typeface="+mj-lt"/>
                <a:cs typeface="+mj-lt"/>
              </a:rPr>
              <a:t>Supervision</a:t>
            </a:r>
            <a:endParaRPr lang="en-US" sz="1800" dirty="0">
              <a:latin typeface="Calibri"/>
              <a:cs typeface="Calibri"/>
            </a:endParaRPr>
          </a:p>
          <a:p>
            <a:r>
              <a:rPr lang="en-US" sz="1800" dirty="0">
                <a:latin typeface="Calibri"/>
                <a:ea typeface="+mj-lt"/>
                <a:cs typeface="+mj-lt"/>
              </a:rPr>
              <a:t>The High Court supervises all subordinate courts and tribunals, with some exceptions.</a:t>
            </a:r>
            <a:endParaRPr lang="en-US" sz="1000" dirty="0">
              <a:latin typeface="Calibri Light"/>
              <a:cs typeface="Calibri Light"/>
            </a:endParaRPr>
          </a:p>
        </p:txBody>
      </p:sp>
      <p:sp>
        <p:nvSpPr>
          <p:cNvPr id="5" name="Content Placeholder 4"/>
          <p:cNvSpPr>
            <a:spLocks noGrp="1"/>
          </p:cNvSpPr>
          <p:nvPr>
            <p:ph idx="1"/>
          </p:nvPr>
        </p:nvSpPr>
        <p:spPr>
          <a:xfrm>
            <a:off x="838200" y="2434201"/>
            <a:ext cx="3822189" cy="3742762"/>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spTree>
    <p:extLst>
      <p:ext uri="{BB962C8B-B14F-4D97-AF65-F5344CB8AC3E}">
        <p14:creationId xmlns:p14="http://schemas.microsoft.com/office/powerpoint/2010/main" val="3991981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large white building with a street light&#10;&#10;Description automatically generated">
            <a:extLst>
              <a:ext uri="{FF2B5EF4-FFF2-40B4-BE49-F238E27FC236}">
                <a16:creationId xmlns:a16="http://schemas.microsoft.com/office/drawing/2014/main" id="{467B8BC2-3913-479C-547C-C57F95E0D901}"/>
              </a:ext>
            </a:extLst>
          </p:cNvPr>
          <p:cNvPicPr>
            <a:picLocks noChangeAspect="1"/>
          </p:cNvPicPr>
          <p:nvPr/>
        </p:nvPicPr>
        <p:blipFill>
          <a:blip r:embed="rId2"/>
          <a:srcRect l="2359"/>
          <a:stretch/>
        </p:blipFill>
        <p:spPr>
          <a:xfrm>
            <a:off x="2522356" y="10"/>
            <a:ext cx="9669642" cy="6857990"/>
          </a:xfrm>
          <a:prstGeom prst="rect">
            <a:avLst/>
          </a:prstGeom>
        </p:spPr>
      </p:pic>
      <p:sp>
        <p:nvSpPr>
          <p:cNvPr id="5" name="Content Placeholder 4"/>
          <p:cNvSpPr>
            <a:spLocks noGrp="1"/>
          </p:cNvSpPr>
          <p:nvPr>
            <p:ph idx="1"/>
          </p:nvPr>
        </p:nvSpPr>
        <p:spPr>
          <a:xfrm>
            <a:off x="141515" y="602517"/>
            <a:ext cx="3822189" cy="5182551"/>
          </a:xfrm>
          <a:solidFill>
            <a:schemeClr val="bg1"/>
          </a:solidFill>
        </p:spPr>
        <p:txBody>
          <a:bodyPr vert="horz" lIns="91440" tIns="45720" rIns="91440" bIns="45720" rtlCol="0" anchor="t">
            <a:noAutofit/>
          </a:bodyPr>
          <a:lstStyle/>
          <a:p>
            <a:pPr marL="0" indent="0">
              <a:buNone/>
            </a:pPr>
            <a:r>
              <a:rPr lang="en-US" sz="1800" b="1" dirty="0">
                <a:solidFill>
                  <a:srgbClr val="001D35"/>
                </a:solidFill>
                <a:latin typeface="Calibri"/>
                <a:ea typeface="Open Sans"/>
                <a:cs typeface="Calibri"/>
              </a:rPr>
              <a:t>Court of Appeal</a:t>
            </a:r>
          </a:p>
          <a:p>
            <a:pPr marL="0" indent="0">
              <a:buNone/>
            </a:pPr>
            <a:endParaRPr lang="en-US" sz="1800" b="1" dirty="0">
              <a:solidFill>
                <a:srgbClr val="001D35"/>
              </a:solidFill>
              <a:ea typeface="Open Sans"/>
              <a:cs typeface="+mn-lt"/>
            </a:endParaRPr>
          </a:p>
          <a:p>
            <a:pPr>
              <a:buFont typeface="Arial"/>
              <a:buChar char="•"/>
            </a:pPr>
            <a:r>
              <a:rPr lang="en-US" sz="1800" dirty="0">
                <a:ea typeface="+mn-lt"/>
                <a:cs typeface="+mn-lt"/>
              </a:rPr>
              <a:t>Hears appeals against convictions, sentences, and confiscation orders from the Crown Court</a:t>
            </a:r>
            <a:endParaRPr lang="en-US" sz="1800" dirty="0">
              <a:cs typeface="Calibri"/>
            </a:endParaRPr>
          </a:p>
          <a:p>
            <a:pPr>
              <a:buFont typeface="Arial"/>
              <a:buChar char="•"/>
            </a:pPr>
            <a:r>
              <a:rPr lang="en-US" sz="1800" b="1" dirty="0">
                <a:solidFill>
                  <a:srgbClr val="001D35"/>
                </a:solidFill>
                <a:ea typeface="+mn-lt"/>
                <a:cs typeface="+mn-lt"/>
              </a:rPr>
              <a:t>Civil Division</a:t>
            </a:r>
            <a:endParaRPr lang="en-US" sz="1800" b="1" i="1" dirty="0">
              <a:latin typeface="Calibri"/>
              <a:ea typeface="Open Sans"/>
              <a:cs typeface="Open Sans"/>
            </a:endParaRPr>
          </a:p>
          <a:p>
            <a:pPr>
              <a:buFont typeface="Arial"/>
              <a:buChar char="•"/>
            </a:pPr>
            <a:r>
              <a:rPr lang="en-US" sz="1800" dirty="0">
                <a:ea typeface="+mn-lt"/>
                <a:cs typeface="+mn-lt"/>
              </a:rPr>
              <a:t>Hears appeals from the High Court, County Courts, and certain Tribunals, and also deals with cases from the Upper Tribunal</a:t>
            </a:r>
            <a:endParaRPr lang="en-US" sz="1800" dirty="0">
              <a:cs typeface="Calibri"/>
            </a:endParaRPr>
          </a:p>
          <a:p>
            <a:pPr marL="0" indent="0">
              <a:buNone/>
            </a:pPr>
            <a:r>
              <a:rPr lang="en-US" sz="1800" dirty="0">
                <a:solidFill>
                  <a:srgbClr val="001D35"/>
                </a:solidFill>
                <a:ea typeface="+mn-lt"/>
                <a:cs typeface="+mn-lt"/>
              </a:rPr>
              <a:t>The Court of Appeal is the highest court within the Senior Courts of England and Wales, and is based in London's Royal Courts of Justice.</a:t>
            </a:r>
            <a:endParaRPr lang="en-US" sz="1800" dirty="0"/>
          </a:p>
          <a:p>
            <a:pPr marL="0" indent="0">
              <a:buNone/>
            </a:pPr>
            <a:endParaRPr lang="en-US" sz="2000" dirty="0">
              <a:cs typeface="Calibri"/>
            </a:endParaRPr>
          </a:p>
        </p:txBody>
      </p:sp>
    </p:spTree>
    <p:extLst>
      <p:ext uri="{BB962C8B-B14F-4D97-AF65-F5344CB8AC3E}">
        <p14:creationId xmlns:p14="http://schemas.microsoft.com/office/powerpoint/2010/main" val="2305456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B58A5C-5624-0B50-9A13-841F73D9E964}"/>
              </a:ext>
            </a:extLst>
          </p:cNvPr>
          <p:cNvPicPr>
            <a:picLocks noChangeAspect="1"/>
          </p:cNvPicPr>
          <p:nvPr/>
        </p:nvPicPr>
        <p:blipFill>
          <a:blip r:embed="rId2"/>
          <a:srcRect b="3506"/>
          <a:stretch/>
        </p:blipFill>
        <p:spPr>
          <a:xfrm>
            <a:off x="1" y="10"/>
            <a:ext cx="9669642" cy="6857990"/>
          </a:xfrm>
          <a:prstGeom prst="rect">
            <a:avLst/>
          </a:prstGeom>
        </p:spPr>
      </p:pic>
      <p:sp>
        <p:nvSpPr>
          <p:cNvPr id="2" name="Title 1"/>
          <p:cNvSpPr>
            <a:spLocks noGrp="1"/>
          </p:cNvSpPr>
          <p:nvPr>
            <p:ph type="title"/>
          </p:nvPr>
        </p:nvSpPr>
        <p:spPr>
          <a:xfrm>
            <a:off x="7531610" y="365124"/>
            <a:ext cx="3822189" cy="4598761"/>
          </a:xfrm>
        </p:spPr>
        <p:txBody>
          <a:bodyPr vert="horz" lIns="91440" tIns="45720" rIns="91440" bIns="45720" rtlCol="0">
            <a:normAutofit/>
          </a:bodyPr>
          <a:lstStyle/>
          <a:p>
            <a:br>
              <a:rPr lang="en-US" sz="1000" b="1" dirty="0">
                <a:latin typeface="Calibri"/>
                <a:cs typeface="Calibri Light"/>
              </a:rPr>
            </a:br>
            <a:br>
              <a:rPr lang="en-US" sz="1000" b="1" dirty="0">
                <a:latin typeface="Calibri"/>
                <a:cs typeface="Calibri Light"/>
              </a:rPr>
            </a:br>
            <a:endParaRPr lang="en-US" sz="1000" b="1" dirty="0">
              <a:latin typeface="Calibri"/>
              <a:cs typeface="Calibri Light"/>
            </a:endParaRPr>
          </a:p>
          <a:p>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br>
              <a:rPr lang="en-US" sz="1000" b="1" dirty="0">
                <a:latin typeface="Calibri"/>
                <a:cs typeface="Calibri Light"/>
              </a:rPr>
            </a:br>
            <a:endParaRPr lang="en-US" sz="1000" dirty="0">
              <a:latin typeface="Calibri Light"/>
              <a:cs typeface="Calibri Light"/>
            </a:endParaRPr>
          </a:p>
        </p:txBody>
      </p:sp>
      <p:sp>
        <p:nvSpPr>
          <p:cNvPr id="5" name="Content Placeholder 4"/>
          <p:cNvSpPr>
            <a:spLocks noGrp="1"/>
          </p:cNvSpPr>
          <p:nvPr>
            <p:ph idx="1"/>
          </p:nvPr>
        </p:nvSpPr>
        <p:spPr>
          <a:xfrm>
            <a:off x="7531610" y="1311254"/>
            <a:ext cx="3822189" cy="4865709"/>
          </a:xfrm>
        </p:spPr>
        <p:txBody>
          <a:bodyPr vert="horz" lIns="91440" tIns="45720" rIns="91440" bIns="45720" rtlCol="0" anchor="t">
            <a:normAutofit/>
          </a:bodyPr>
          <a:lstStyle/>
          <a:p>
            <a:pPr marL="0" indent="0">
              <a:buNone/>
            </a:pPr>
            <a:r>
              <a:rPr lang="en-US" sz="1900" b="1" dirty="0">
                <a:latin typeface="Calibri"/>
                <a:ea typeface="Open Sans"/>
                <a:cs typeface="Calibri"/>
              </a:rPr>
              <a:t>   The Supreme Court</a:t>
            </a:r>
          </a:p>
          <a:p>
            <a:pPr marL="0" indent="0">
              <a:buNone/>
            </a:pPr>
            <a:endParaRPr lang="en-US" sz="1900" b="1" dirty="0">
              <a:ea typeface="Open Sans"/>
              <a:cs typeface="+mn-lt"/>
            </a:endParaRPr>
          </a:p>
          <a:p>
            <a:pPr>
              <a:buNone/>
            </a:pPr>
            <a:r>
              <a:rPr lang="en-US" sz="1900" dirty="0">
                <a:ea typeface="+mn-lt"/>
                <a:cs typeface="+mn-lt"/>
              </a:rPr>
              <a:t>    </a:t>
            </a:r>
            <a:r>
              <a:rPr lang="en-US" sz="1900" b="1" dirty="0">
                <a:ea typeface="+mn-lt"/>
                <a:cs typeface="+mn-lt"/>
              </a:rPr>
              <a:t>Courts main role is to review legal decisions made by other courts and tribunals. It hears cases of the greatest public or constitutional importance and appeals where there is an arguable point of law of general public importance. </a:t>
            </a:r>
            <a:endParaRPr lang="en-US" sz="1900" b="1" dirty="0">
              <a:cs typeface="Calibri"/>
            </a:endParaRPr>
          </a:p>
          <a:p>
            <a:pPr marL="0" indent="0">
              <a:buNone/>
            </a:pPr>
            <a:br>
              <a:rPr lang="en-US" sz="1900" dirty="0"/>
            </a:br>
            <a:endParaRPr lang="en-US" sz="1900" dirty="0"/>
          </a:p>
          <a:p>
            <a:pPr marL="0" indent="0">
              <a:buNone/>
            </a:pPr>
            <a:endParaRPr lang="en-US" sz="1900" dirty="0">
              <a:cs typeface="Calibri"/>
            </a:endParaRPr>
          </a:p>
        </p:txBody>
      </p:sp>
    </p:spTree>
    <p:extLst>
      <p:ext uri="{BB962C8B-B14F-4D97-AF65-F5344CB8AC3E}">
        <p14:creationId xmlns:p14="http://schemas.microsoft.com/office/powerpoint/2010/main" val="2058682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4"/>
            <a:ext cx="3822189" cy="4511675"/>
          </a:xfrm>
        </p:spPr>
        <p:txBody>
          <a:bodyPr vert="horz" lIns="91440" tIns="45720" rIns="91440" bIns="45720" rtlCol="0">
            <a:normAutofit/>
          </a:bodyPr>
          <a:lstStyle/>
          <a:p>
            <a:br>
              <a:rPr lang="en-US" sz="1100" b="1">
                <a:latin typeface="Calibri"/>
                <a:cs typeface="Calibri Light"/>
              </a:rPr>
            </a:br>
            <a:br>
              <a:rPr lang="en-US" sz="1100" b="1">
                <a:latin typeface="Calibri"/>
                <a:cs typeface="Calibri Light"/>
              </a:rPr>
            </a:br>
            <a:endParaRPr lang="en-US" sz="1100" b="1">
              <a:latin typeface="Calibri"/>
              <a:cs typeface="Calibri Light"/>
            </a:endParaRPr>
          </a:p>
          <a:p>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endParaRPr lang="en-US" sz="1100">
              <a:latin typeface="Calibri Light"/>
              <a:cs typeface="Calibri Light"/>
            </a:endParaRPr>
          </a:p>
        </p:txBody>
      </p:sp>
      <p:sp>
        <p:nvSpPr>
          <p:cNvPr id="5" name="Content Placeholder 4"/>
          <p:cNvSpPr>
            <a:spLocks noGrp="1"/>
          </p:cNvSpPr>
          <p:nvPr>
            <p:ph idx="1"/>
          </p:nvPr>
        </p:nvSpPr>
        <p:spPr>
          <a:xfrm>
            <a:off x="838201" y="818221"/>
            <a:ext cx="3826122" cy="5358741"/>
          </a:xfrm>
        </p:spPr>
        <p:txBody>
          <a:bodyPr vert="horz" lIns="91440" tIns="45720" rIns="91440" bIns="45720" rtlCol="0" anchor="t">
            <a:normAutofit/>
          </a:bodyPr>
          <a:lstStyle/>
          <a:p>
            <a:pPr marL="0" indent="0">
              <a:buNone/>
            </a:pPr>
            <a:r>
              <a:rPr lang="en-US" sz="1400" b="1" dirty="0">
                <a:latin typeface="Calibri"/>
                <a:ea typeface="Open Sans"/>
                <a:cs typeface="Calibri"/>
              </a:rPr>
              <a:t>  </a:t>
            </a:r>
            <a:r>
              <a:rPr lang="en-US" sz="1800" b="1" dirty="0">
                <a:latin typeface="Calibri"/>
                <a:ea typeface="Open Sans"/>
                <a:cs typeface="Calibri"/>
              </a:rPr>
              <a:t>Using your IT equipment research the following court cases and be prepared to discuss in groups:</a:t>
            </a:r>
            <a:endParaRPr lang="en-US" sz="1800" dirty="0">
              <a:latin typeface="Calibri"/>
              <a:ea typeface="Open Sans"/>
              <a:cs typeface="Calibri"/>
            </a:endParaRPr>
          </a:p>
          <a:p>
            <a:pPr marL="0" indent="0">
              <a:buNone/>
            </a:pPr>
            <a:endParaRPr lang="en-US" sz="1800" b="1" dirty="0">
              <a:ea typeface="Open Sans"/>
              <a:cs typeface="Calibri"/>
            </a:endParaRPr>
          </a:p>
          <a:p>
            <a:pPr marL="342900" indent="-342900">
              <a:buAutoNum type="arabicPeriod"/>
            </a:pPr>
            <a:r>
              <a:rPr lang="en-US" sz="1800" b="1" dirty="0">
                <a:latin typeface="Calibri"/>
                <a:ea typeface="Lato"/>
                <a:cs typeface="Lato"/>
              </a:rPr>
              <a:t>Carlill v Carbolic Smoke Ball Company [1892] – Human Guinea Pigs</a:t>
            </a:r>
            <a:endParaRPr lang="en-US" sz="1800" b="1" dirty="0">
              <a:latin typeface="Calibri"/>
              <a:cs typeface="Calibri"/>
            </a:endParaRPr>
          </a:p>
          <a:p>
            <a:pPr marL="0" indent="0">
              <a:buNone/>
            </a:pPr>
            <a:r>
              <a:rPr lang="en-US" sz="1800" b="1" dirty="0">
                <a:ea typeface="Open Sans"/>
                <a:cs typeface="Calibri"/>
              </a:rPr>
              <a:t>2.   The Worlds End Murder Trial-2007</a:t>
            </a:r>
          </a:p>
          <a:p>
            <a:pPr marL="0" indent="0">
              <a:buNone/>
            </a:pPr>
            <a:r>
              <a:rPr lang="en-US" sz="1800" b="1" dirty="0">
                <a:ea typeface="Open Sans"/>
                <a:cs typeface="Calibri"/>
              </a:rPr>
              <a:t>3.    Shamima Begum 2021</a:t>
            </a:r>
          </a:p>
          <a:p>
            <a:pPr marL="0" indent="0">
              <a:buNone/>
            </a:pPr>
            <a:r>
              <a:rPr lang="en-US" sz="1800" b="1" dirty="0">
                <a:ea typeface="Open Sans"/>
                <a:cs typeface="Calibri"/>
              </a:rPr>
              <a:t>4.    Alexander Blackman </a:t>
            </a:r>
          </a:p>
          <a:p>
            <a:pPr marL="0" indent="0">
              <a:buNone/>
            </a:pPr>
            <a:endParaRPr lang="en-US" sz="1400" b="1" dirty="0">
              <a:ea typeface="Open Sans"/>
              <a:cs typeface="Calibri"/>
            </a:endParaRPr>
          </a:p>
          <a:p>
            <a:pPr marL="0" indent="0">
              <a:buNone/>
            </a:pPr>
            <a:endParaRPr lang="en-US" sz="1400" b="1" dirty="0">
              <a:ea typeface="Open Sans"/>
              <a:cs typeface="Calibri"/>
            </a:endParaRPr>
          </a:p>
          <a:p>
            <a:pPr marL="0" indent="0">
              <a:buNone/>
            </a:pPr>
            <a:endParaRPr lang="en-US" sz="1400" b="1" dirty="0">
              <a:ea typeface="Open Sans"/>
              <a:cs typeface="Calibri"/>
            </a:endParaRPr>
          </a:p>
          <a:p>
            <a:pPr marL="0" indent="0">
              <a:buNone/>
            </a:pPr>
            <a:br>
              <a:rPr lang="en-US" sz="1400" dirty="0"/>
            </a:br>
            <a:endParaRPr lang="en-US" sz="1400" dirty="0"/>
          </a:p>
          <a:p>
            <a:pPr marL="0" indent="0">
              <a:buNone/>
            </a:pPr>
            <a:endParaRPr lang="en-US" sz="1400" dirty="0">
              <a:cs typeface="Calibri"/>
            </a:endParaRPr>
          </a:p>
        </p:txBody>
      </p:sp>
      <p:pic>
        <p:nvPicPr>
          <p:cNvPr id="7" name="Picture 6" descr="A person with a long beard in a car&#10;&#10;Description automatically generated">
            <a:extLst>
              <a:ext uri="{FF2B5EF4-FFF2-40B4-BE49-F238E27FC236}">
                <a16:creationId xmlns:a16="http://schemas.microsoft.com/office/drawing/2014/main" id="{8FA2CA0F-F61D-17BB-5D0E-B509BD4FAA67}"/>
              </a:ext>
            </a:extLst>
          </p:cNvPr>
          <p:cNvPicPr>
            <a:picLocks noChangeAspect="1"/>
          </p:cNvPicPr>
          <p:nvPr/>
        </p:nvPicPr>
        <p:blipFill>
          <a:blip r:embed="rId2"/>
          <a:srcRect t="25927" r="-1" b="23886"/>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3" name="Picture 2" descr="A person wearing a black hat and a face mask&#10;&#10;Description automatically generated">
            <a:extLst>
              <a:ext uri="{FF2B5EF4-FFF2-40B4-BE49-F238E27FC236}">
                <a16:creationId xmlns:a16="http://schemas.microsoft.com/office/drawing/2014/main" id="{00A68DF9-1CC5-4630-6855-65279F2F13BF}"/>
              </a:ext>
            </a:extLst>
          </p:cNvPr>
          <p:cNvPicPr>
            <a:picLocks noChangeAspect="1"/>
          </p:cNvPicPr>
          <p:nvPr/>
        </p:nvPicPr>
        <p:blipFill>
          <a:blip r:embed="rId3"/>
          <a:srcRect t="8763" b="22234"/>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056670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0629" y="365124"/>
            <a:ext cx="5326741" cy="6346417"/>
          </a:xfrm>
        </p:spPr>
        <p:txBody>
          <a:bodyPr vert="horz" lIns="91440" tIns="45720" rIns="91440" bIns="45720" rtlCol="0">
            <a:normAutofit/>
          </a:bodyPr>
          <a:lstStyle/>
          <a:p>
            <a:br>
              <a:rPr lang="en-US" sz="1100" b="1">
                <a:latin typeface="Calibri"/>
                <a:cs typeface="Calibri Light"/>
              </a:rPr>
            </a:br>
            <a:br>
              <a:rPr lang="en-US" sz="1100" b="1">
                <a:latin typeface="Calibri"/>
                <a:cs typeface="Calibri Light"/>
              </a:rPr>
            </a:br>
            <a:endParaRPr lang="en-US" sz="1100" b="1">
              <a:latin typeface="Calibri"/>
              <a:cs typeface="Calibri Light"/>
            </a:endParaRPr>
          </a:p>
          <a:p>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endParaRPr lang="en-US" sz="1100">
              <a:latin typeface="Calibri Light"/>
              <a:cs typeface="Calibri Light"/>
            </a:endParaRPr>
          </a:p>
        </p:txBody>
      </p:sp>
      <p:sp>
        <p:nvSpPr>
          <p:cNvPr id="5" name="Content Placeholder 4"/>
          <p:cNvSpPr>
            <a:spLocks noGrp="1"/>
          </p:cNvSpPr>
          <p:nvPr>
            <p:ph idx="1"/>
          </p:nvPr>
        </p:nvSpPr>
        <p:spPr>
          <a:xfrm>
            <a:off x="232230" y="451252"/>
            <a:ext cx="5065484" cy="6692241"/>
          </a:xfrm>
        </p:spPr>
        <p:txBody>
          <a:bodyPr vert="horz" lIns="91440" tIns="45720" rIns="91440" bIns="45720" rtlCol="0" anchor="t">
            <a:normAutofit fontScale="85000" lnSpcReduction="10000"/>
          </a:bodyPr>
          <a:lstStyle/>
          <a:p>
            <a:pPr marL="0" indent="0">
              <a:buNone/>
            </a:pPr>
            <a:r>
              <a:rPr lang="en-US" sz="1800" b="1" dirty="0">
                <a:latin typeface="Calibri"/>
                <a:ea typeface="Open Sans"/>
                <a:cs typeface="Calibri"/>
              </a:rPr>
              <a:t>Roles of Legal professionals</a:t>
            </a:r>
            <a:endParaRPr lang="en-US" sz="1800" b="1" dirty="0">
              <a:ea typeface="Open Sans"/>
              <a:cs typeface="Calibri"/>
            </a:endParaRPr>
          </a:p>
          <a:p>
            <a:pPr marL="0" indent="0">
              <a:buNone/>
            </a:pPr>
            <a:r>
              <a:rPr lang="en-US" sz="1800" b="1" dirty="0">
                <a:ea typeface="Open Sans"/>
                <a:cs typeface="Calibri"/>
              </a:rPr>
              <a:t>Solicitors</a:t>
            </a:r>
          </a:p>
          <a:p>
            <a:pPr marL="0" indent="0">
              <a:buNone/>
            </a:pPr>
            <a:r>
              <a:rPr lang="en-US" sz="1800" dirty="0">
                <a:solidFill>
                  <a:srgbClr val="3B3B3B"/>
                </a:solidFill>
                <a:latin typeface="Calibri"/>
                <a:ea typeface="Lato"/>
                <a:cs typeface="Lato"/>
              </a:rPr>
              <a:t>A solicitor’s role is to take instructions from clients, which can include individuals, groups, private companies and public sector </a:t>
            </a:r>
            <a:r>
              <a:rPr lang="en-US" sz="1800" dirty="0" err="1">
                <a:solidFill>
                  <a:srgbClr val="3B3B3B"/>
                </a:solidFill>
                <a:latin typeface="Calibri"/>
                <a:ea typeface="Lato"/>
                <a:cs typeface="Lato"/>
              </a:rPr>
              <a:t>organisations</a:t>
            </a:r>
            <a:r>
              <a:rPr lang="en-US" sz="1800" dirty="0">
                <a:solidFill>
                  <a:srgbClr val="3B3B3B"/>
                </a:solidFill>
                <a:latin typeface="Calibri"/>
                <a:ea typeface="Lato"/>
                <a:cs typeface="Lato"/>
              </a:rPr>
              <a:t>, and advise them on actions they can take from a legal standpoint.</a:t>
            </a:r>
            <a:endParaRPr lang="en-US" sz="1800" dirty="0">
              <a:latin typeface="Calibri"/>
              <a:cs typeface="Calibri"/>
            </a:endParaRPr>
          </a:p>
          <a:p>
            <a:pPr marL="0" indent="0">
              <a:buNone/>
            </a:pPr>
            <a:r>
              <a:rPr lang="en-US" sz="1800" b="1" dirty="0">
                <a:ea typeface="Open Sans"/>
                <a:cs typeface="Calibri"/>
              </a:rPr>
              <a:t>Barristers</a:t>
            </a:r>
          </a:p>
          <a:p>
            <a:pPr marL="0" indent="0">
              <a:buNone/>
            </a:pPr>
            <a:r>
              <a:rPr lang="en-US" sz="1800" dirty="0">
                <a:solidFill>
                  <a:srgbClr val="3B3B3B"/>
                </a:solidFill>
                <a:latin typeface="Calibri"/>
                <a:ea typeface="Lato"/>
                <a:cs typeface="Lato"/>
              </a:rPr>
              <a:t>Most barristers </a:t>
            </a:r>
            <a:r>
              <a:rPr lang="en-US" sz="1800" dirty="0" err="1">
                <a:solidFill>
                  <a:srgbClr val="3B3B3B"/>
                </a:solidFill>
                <a:latin typeface="Calibri"/>
                <a:ea typeface="Lato"/>
                <a:cs typeface="Lato"/>
              </a:rPr>
              <a:t>specialise</a:t>
            </a:r>
            <a:r>
              <a:rPr lang="en-US" sz="1800" dirty="0">
                <a:solidFill>
                  <a:srgbClr val="3B3B3B"/>
                </a:solidFill>
                <a:latin typeface="Calibri"/>
                <a:ea typeface="Lato"/>
                <a:cs typeface="Lato"/>
              </a:rPr>
              <a:t> in one specific area of law, but some do have a more general practice covering a variety of different legal areas. Barristers are trained in advocacy, as well as legal research and analysis and are required to undergo a highly rigorous training process, known as a pupillage before they are able to practice independently.</a:t>
            </a:r>
            <a:endParaRPr lang="en-US" sz="1800" dirty="0">
              <a:latin typeface="Calibri"/>
            </a:endParaRPr>
          </a:p>
          <a:p>
            <a:pPr marL="0" indent="0">
              <a:buNone/>
            </a:pPr>
            <a:r>
              <a:rPr lang="en-US" sz="1800" b="1" dirty="0">
                <a:ea typeface="Open Sans"/>
                <a:cs typeface="Calibri"/>
              </a:rPr>
              <a:t>Judges</a:t>
            </a:r>
          </a:p>
          <a:p>
            <a:pPr marL="0" indent="0">
              <a:buNone/>
            </a:pPr>
            <a:r>
              <a:rPr lang="en-US" sz="1800" dirty="0">
                <a:ea typeface="+mn-lt"/>
                <a:cs typeface="+mn-lt"/>
              </a:rPr>
              <a:t>The judicial system in the UK comprises several types of judges, each with unique responsibilities. These judges serve at different levels within the legal hierarchy. The primary role of judges is to interpret and apply the </a:t>
            </a:r>
            <a:r>
              <a:rPr lang="en-US" sz="1800" b="1" dirty="0">
                <a:ea typeface="+mn-lt"/>
                <a:cs typeface="+mn-lt"/>
                <a:hlinkClick r:id="rId2">
                  <a:extLst>
                    <a:ext uri="{A12FA001-AC4F-418D-AE19-62706E023703}">
                      <ahyp:hlinkClr xmlns:ahyp="http://schemas.microsoft.com/office/drawing/2018/hyperlinkcolor" val="tx"/>
                    </a:ext>
                  </a:extLst>
                </a:hlinkClick>
              </a:rPr>
              <a:t>law</a:t>
            </a:r>
            <a:r>
              <a:rPr lang="en-US" sz="1800" dirty="0">
                <a:ea typeface="+mn-lt"/>
                <a:cs typeface="+mn-lt"/>
              </a:rPr>
              <a:t> to both criminal and civil cases. They are also responsible for ensuring that </a:t>
            </a:r>
            <a:r>
              <a:rPr lang="en-US" sz="1800" b="1" dirty="0">
                <a:ea typeface="+mn-lt"/>
                <a:cs typeface="+mn-lt"/>
                <a:hlinkClick r:id="rId3">
                  <a:extLst>
                    <a:ext uri="{A12FA001-AC4F-418D-AE19-62706E023703}">
                      <ahyp:hlinkClr xmlns:ahyp="http://schemas.microsoft.com/office/drawing/2018/hyperlinkcolor" val="tx"/>
                    </a:ext>
                  </a:extLst>
                </a:hlinkClick>
              </a:rPr>
              <a:t>justice</a:t>
            </a:r>
            <a:r>
              <a:rPr lang="en-US" sz="1800" dirty="0">
                <a:ea typeface="+mn-lt"/>
                <a:cs typeface="+mn-lt"/>
              </a:rPr>
              <a:t> is served fairly and consistently.</a:t>
            </a:r>
            <a:endParaRPr lang="en-US" sz="1800" dirty="0"/>
          </a:p>
          <a:p>
            <a:pPr marL="0" indent="0">
              <a:buNone/>
            </a:pPr>
            <a:r>
              <a:rPr lang="en-US" sz="1800" b="1" dirty="0">
                <a:ea typeface="Open Sans"/>
                <a:cs typeface="Calibri"/>
              </a:rPr>
              <a:t>Magistrates</a:t>
            </a:r>
          </a:p>
          <a:p>
            <a:pPr marL="0" indent="0">
              <a:buNone/>
            </a:pPr>
            <a:r>
              <a:rPr lang="en-US" sz="1800" dirty="0">
                <a:ea typeface="+mn-lt"/>
                <a:cs typeface="+mn-lt"/>
              </a:rPr>
              <a:t>Magistrates, also known as Justices of the Peace, </a:t>
            </a:r>
            <a:r>
              <a:rPr lang="en-US" sz="1800" b="1" dirty="0">
                <a:ea typeface="+mn-lt"/>
                <a:cs typeface="+mn-lt"/>
              </a:rPr>
              <a:t>listen carefully to all evidence given in court and follow structured decision-making processes</a:t>
            </a:r>
            <a:r>
              <a:rPr lang="en-US" sz="1800" dirty="0">
                <a:ea typeface="+mn-lt"/>
                <a:cs typeface="+mn-lt"/>
              </a:rPr>
              <a:t>. They are advised on points of law by a legal adviser.</a:t>
            </a:r>
            <a:endParaRPr lang="en-US" sz="1400" b="1" dirty="0">
              <a:ea typeface="Open Sans"/>
              <a:cs typeface="Calibri"/>
            </a:endParaRPr>
          </a:p>
        </p:txBody>
      </p:sp>
      <p:pic>
        <p:nvPicPr>
          <p:cNvPr id="4" name="Picture 3" descr="A group of people wearing wigs&#10;&#10;Description automatically generated">
            <a:extLst>
              <a:ext uri="{FF2B5EF4-FFF2-40B4-BE49-F238E27FC236}">
                <a16:creationId xmlns:a16="http://schemas.microsoft.com/office/drawing/2014/main" id="{2E8FEC46-A165-C3EF-3E6E-F5D6D12BEF8F}"/>
              </a:ext>
            </a:extLst>
          </p:cNvPr>
          <p:cNvPicPr>
            <a:picLocks noChangeAspect="1"/>
          </p:cNvPicPr>
          <p:nvPr/>
        </p:nvPicPr>
        <p:blipFill>
          <a:blip r:embed="rId4"/>
          <a:stretch>
            <a:fillRect/>
          </a:stretch>
        </p:blipFill>
        <p:spPr>
          <a:xfrm>
            <a:off x="5574632" y="7312"/>
            <a:ext cx="6607342" cy="5920957"/>
          </a:xfrm>
          <a:prstGeom prst="rect">
            <a:avLst/>
          </a:prstGeom>
        </p:spPr>
      </p:pic>
    </p:spTree>
    <p:extLst>
      <p:ext uri="{BB962C8B-B14F-4D97-AF65-F5344CB8AC3E}">
        <p14:creationId xmlns:p14="http://schemas.microsoft.com/office/powerpoint/2010/main" val="630693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5770" y="146458"/>
            <a:ext cx="5094515" cy="6428513"/>
          </a:xfrm>
        </p:spPr>
        <p:txBody>
          <a:bodyPr vert="horz" lIns="91440" tIns="45720" rIns="91440" bIns="45720" rtlCol="0">
            <a:normAutofit/>
          </a:bodyPr>
          <a:lstStyle/>
          <a:p>
            <a:br>
              <a:rPr lang="en-US" sz="1100" b="1">
                <a:latin typeface="Calibri"/>
                <a:cs typeface="Calibri Light"/>
              </a:rPr>
            </a:br>
            <a:br>
              <a:rPr lang="en-US" sz="1100" b="1">
                <a:latin typeface="Calibri"/>
                <a:cs typeface="Calibri Light"/>
              </a:rPr>
            </a:br>
            <a:endParaRPr lang="en-US" sz="1100" b="1">
              <a:latin typeface="Calibri"/>
              <a:cs typeface="Calibri Light"/>
            </a:endParaRPr>
          </a:p>
          <a:p>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endParaRPr lang="en-US" sz="1100">
              <a:latin typeface="Calibri Light"/>
              <a:cs typeface="Calibri Light"/>
            </a:endParaRPr>
          </a:p>
        </p:txBody>
      </p:sp>
      <p:sp>
        <p:nvSpPr>
          <p:cNvPr id="5" name="Content Placeholder 4"/>
          <p:cNvSpPr>
            <a:spLocks noGrp="1"/>
          </p:cNvSpPr>
          <p:nvPr>
            <p:ph idx="1"/>
          </p:nvPr>
        </p:nvSpPr>
        <p:spPr>
          <a:xfrm>
            <a:off x="275770" y="146458"/>
            <a:ext cx="5094515" cy="6692241"/>
          </a:xfrm>
        </p:spPr>
        <p:txBody>
          <a:bodyPr vert="horz" lIns="91440" tIns="45720" rIns="91440" bIns="45720" rtlCol="0" anchor="t">
            <a:normAutofit fontScale="85000" lnSpcReduction="10000"/>
          </a:bodyPr>
          <a:lstStyle/>
          <a:p>
            <a:pPr marL="0" indent="0">
              <a:buNone/>
            </a:pPr>
            <a:r>
              <a:rPr lang="en-US" sz="1800" b="1" dirty="0">
                <a:latin typeface="Calibri"/>
                <a:ea typeface="Open Sans"/>
                <a:cs typeface="Calibri"/>
              </a:rPr>
              <a:t>Roles of Legal professionals</a:t>
            </a:r>
            <a:endParaRPr lang="en-US" sz="1800" b="1" dirty="0">
              <a:ea typeface="Open Sans"/>
              <a:cs typeface="Calibri"/>
            </a:endParaRPr>
          </a:p>
          <a:p>
            <a:pPr marL="0" indent="0">
              <a:buNone/>
            </a:pPr>
            <a:r>
              <a:rPr lang="en-US" sz="1800" b="1" dirty="0">
                <a:ea typeface="Open Sans"/>
                <a:cs typeface="Calibri"/>
              </a:rPr>
              <a:t>Solicitors</a:t>
            </a:r>
          </a:p>
          <a:p>
            <a:pPr marL="0" indent="0">
              <a:buNone/>
            </a:pPr>
            <a:r>
              <a:rPr lang="en-US" sz="1800" dirty="0">
                <a:solidFill>
                  <a:srgbClr val="3B3B3B"/>
                </a:solidFill>
                <a:latin typeface="Calibri"/>
                <a:ea typeface="Lato"/>
                <a:cs typeface="Lato"/>
              </a:rPr>
              <a:t>A solicitor’s role is to take instructions from clients, which can include individuals, groups, private companies and public sector </a:t>
            </a:r>
            <a:r>
              <a:rPr lang="en-US" sz="1800" dirty="0" err="1">
                <a:solidFill>
                  <a:srgbClr val="3B3B3B"/>
                </a:solidFill>
                <a:latin typeface="Calibri"/>
                <a:ea typeface="Lato"/>
                <a:cs typeface="Lato"/>
              </a:rPr>
              <a:t>organisations</a:t>
            </a:r>
            <a:r>
              <a:rPr lang="en-US" sz="1800" dirty="0">
                <a:solidFill>
                  <a:srgbClr val="3B3B3B"/>
                </a:solidFill>
                <a:latin typeface="Calibri"/>
                <a:ea typeface="Lato"/>
                <a:cs typeface="Lato"/>
              </a:rPr>
              <a:t>, and advise them on actions they can take from a legal standpoint.</a:t>
            </a:r>
            <a:endParaRPr lang="en-US" sz="1800" dirty="0">
              <a:latin typeface="Calibri"/>
              <a:cs typeface="Calibri"/>
            </a:endParaRPr>
          </a:p>
          <a:p>
            <a:pPr marL="0" indent="0">
              <a:buNone/>
            </a:pPr>
            <a:r>
              <a:rPr lang="en-US" sz="1800" b="1" dirty="0">
                <a:ea typeface="Open Sans"/>
                <a:cs typeface="Calibri"/>
              </a:rPr>
              <a:t>Barristers</a:t>
            </a:r>
          </a:p>
          <a:p>
            <a:pPr marL="0" indent="0">
              <a:buNone/>
            </a:pPr>
            <a:r>
              <a:rPr lang="en-US" sz="1800" dirty="0">
                <a:solidFill>
                  <a:srgbClr val="3B3B3B"/>
                </a:solidFill>
                <a:latin typeface="Calibri"/>
                <a:ea typeface="Lato"/>
                <a:cs typeface="Lato"/>
              </a:rPr>
              <a:t>Most barristers </a:t>
            </a:r>
            <a:r>
              <a:rPr lang="en-US" sz="1800" dirty="0" err="1">
                <a:solidFill>
                  <a:srgbClr val="3B3B3B"/>
                </a:solidFill>
                <a:latin typeface="Calibri"/>
                <a:ea typeface="Lato"/>
                <a:cs typeface="Lato"/>
              </a:rPr>
              <a:t>specialise</a:t>
            </a:r>
            <a:r>
              <a:rPr lang="en-US" sz="1800" dirty="0">
                <a:solidFill>
                  <a:srgbClr val="3B3B3B"/>
                </a:solidFill>
                <a:latin typeface="Calibri"/>
                <a:ea typeface="Lato"/>
                <a:cs typeface="Lato"/>
              </a:rPr>
              <a:t> in one specific area of law, but some do have a more general practice covering a variety of different legal areas. Barristers are trained in advocacy, as well as legal research and analysis and are required to undergo a highly rigorous training process, known as a pupillage before they are able to practice independently.</a:t>
            </a:r>
            <a:endParaRPr lang="en-US" sz="1800" dirty="0">
              <a:latin typeface="Calibri"/>
            </a:endParaRPr>
          </a:p>
          <a:p>
            <a:pPr marL="0" indent="0">
              <a:buNone/>
            </a:pPr>
            <a:r>
              <a:rPr lang="en-US" sz="1800" b="1" dirty="0">
                <a:ea typeface="Open Sans"/>
                <a:cs typeface="Calibri"/>
              </a:rPr>
              <a:t>Judges</a:t>
            </a:r>
          </a:p>
          <a:p>
            <a:pPr marL="0" indent="0">
              <a:buNone/>
            </a:pPr>
            <a:r>
              <a:rPr lang="en-US" sz="1800" dirty="0">
                <a:ea typeface="+mn-lt"/>
                <a:cs typeface="+mn-lt"/>
              </a:rPr>
              <a:t>The judicial system in the UK comprises several types of judges, each with unique responsibilities. These judges serve at different levels within the legal hierarchy. The primary role of judges is to interpret and apply the </a:t>
            </a:r>
            <a:r>
              <a:rPr lang="en-US" sz="1800" b="1" dirty="0">
                <a:ea typeface="+mn-lt"/>
                <a:cs typeface="+mn-lt"/>
                <a:hlinkClick r:id="rId2">
                  <a:extLst>
                    <a:ext uri="{A12FA001-AC4F-418D-AE19-62706E023703}">
                      <ahyp:hlinkClr xmlns:ahyp="http://schemas.microsoft.com/office/drawing/2018/hyperlinkcolor" val="tx"/>
                    </a:ext>
                  </a:extLst>
                </a:hlinkClick>
              </a:rPr>
              <a:t>law</a:t>
            </a:r>
            <a:r>
              <a:rPr lang="en-US" sz="1800" dirty="0">
                <a:ea typeface="+mn-lt"/>
                <a:cs typeface="+mn-lt"/>
              </a:rPr>
              <a:t> to both criminal and civil cases. They are also responsible for ensuring that </a:t>
            </a:r>
            <a:r>
              <a:rPr lang="en-US" sz="1800" b="1" dirty="0">
                <a:ea typeface="+mn-lt"/>
                <a:cs typeface="+mn-lt"/>
                <a:hlinkClick r:id="rId3">
                  <a:extLst>
                    <a:ext uri="{A12FA001-AC4F-418D-AE19-62706E023703}">
                      <ahyp:hlinkClr xmlns:ahyp="http://schemas.microsoft.com/office/drawing/2018/hyperlinkcolor" val="tx"/>
                    </a:ext>
                  </a:extLst>
                </a:hlinkClick>
              </a:rPr>
              <a:t>justice</a:t>
            </a:r>
            <a:r>
              <a:rPr lang="en-US" sz="1800" dirty="0">
                <a:ea typeface="+mn-lt"/>
                <a:cs typeface="+mn-lt"/>
              </a:rPr>
              <a:t> is served fairly and consistently.</a:t>
            </a:r>
            <a:endParaRPr lang="en-US" sz="1800" dirty="0"/>
          </a:p>
          <a:p>
            <a:pPr marL="0" indent="0">
              <a:buNone/>
            </a:pPr>
            <a:r>
              <a:rPr lang="en-US" sz="1800" b="1" dirty="0">
                <a:ea typeface="Open Sans"/>
                <a:cs typeface="Calibri"/>
              </a:rPr>
              <a:t>Magistrates</a:t>
            </a:r>
          </a:p>
          <a:p>
            <a:pPr marL="0" indent="0">
              <a:buNone/>
            </a:pPr>
            <a:r>
              <a:rPr lang="en-US" sz="1800" dirty="0">
                <a:ea typeface="+mn-lt"/>
                <a:cs typeface="+mn-lt"/>
              </a:rPr>
              <a:t>Magistrates, also known as Justices of the Peace, </a:t>
            </a:r>
            <a:r>
              <a:rPr lang="en-US" sz="1800" b="1" dirty="0">
                <a:ea typeface="+mn-lt"/>
                <a:cs typeface="+mn-lt"/>
              </a:rPr>
              <a:t>listen carefully to all evidence given in court and follow structured decision-making processes</a:t>
            </a:r>
            <a:r>
              <a:rPr lang="en-US" sz="1800" dirty="0">
                <a:ea typeface="+mn-lt"/>
                <a:cs typeface="+mn-lt"/>
              </a:rPr>
              <a:t>. They are advised on points of law by a legal adviser.</a:t>
            </a:r>
            <a:endParaRPr lang="en-US" sz="1400" b="1" dirty="0">
              <a:ea typeface="Open Sans"/>
              <a:cs typeface="Calibri"/>
            </a:endParaRPr>
          </a:p>
        </p:txBody>
      </p:sp>
      <p:pic>
        <p:nvPicPr>
          <p:cNvPr id="4" name="Picture 3" descr="A group of people wearing wigs&#10;&#10;Description automatically generated">
            <a:extLst>
              <a:ext uri="{FF2B5EF4-FFF2-40B4-BE49-F238E27FC236}">
                <a16:creationId xmlns:a16="http://schemas.microsoft.com/office/drawing/2014/main" id="{2E8FEC46-A165-C3EF-3E6E-F5D6D12BEF8F}"/>
              </a:ext>
            </a:extLst>
          </p:cNvPr>
          <p:cNvPicPr>
            <a:picLocks noChangeAspect="1"/>
          </p:cNvPicPr>
          <p:nvPr/>
        </p:nvPicPr>
        <p:blipFill>
          <a:blip r:embed="rId4"/>
          <a:stretch>
            <a:fillRect/>
          </a:stretch>
        </p:blipFill>
        <p:spPr>
          <a:xfrm>
            <a:off x="5574632" y="7312"/>
            <a:ext cx="6607342" cy="5920957"/>
          </a:xfrm>
          <a:prstGeom prst="rect">
            <a:avLst/>
          </a:prstGeom>
        </p:spPr>
      </p:pic>
    </p:spTree>
    <p:extLst>
      <p:ext uri="{BB962C8B-B14F-4D97-AF65-F5344CB8AC3E}">
        <p14:creationId xmlns:p14="http://schemas.microsoft.com/office/powerpoint/2010/main" val="2767126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Online Media 3" title="Career Paths: How to Become a Lawyer in The UK">
            <a:hlinkClick r:id="" action="ppaction://media"/>
            <a:extLst>
              <a:ext uri="{FF2B5EF4-FFF2-40B4-BE49-F238E27FC236}">
                <a16:creationId xmlns:a16="http://schemas.microsoft.com/office/drawing/2014/main" id="{151E6E5C-26F7-C4EE-C136-10C1132002B2}"/>
              </a:ext>
            </a:extLst>
          </p:cNvPr>
          <p:cNvPicPr>
            <a:picLocks noGrp="1" noRot="1" noChangeAspect="1"/>
          </p:cNvPicPr>
          <p:nvPr>
            <p:ph idx="1"/>
            <a:videoFile r:link="rId1"/>
          </p:nvPr>
        </p:nvPicPr>
        <p:blipFill>
          <a:blip r:embed="rId3"/>
          <a:stretch>
            <a:fillRect/>
          </a:stretch>
        </p:blipFill>
        <p:spPr>
          <a:xfrm>
            <a:off x="1525588" y="6350"/>
            <a:ext cx="9137650" cy="6853238"/>
          </a:xfrm>
        </p:spPr>
      </p:pic>
    </p:spTree>
    <p:extLst>
      <p:ext uri="{BB962C8B-B14F-4D97-AF65-F5344CB8AC3E}">
        <p14:creationId xmlns:p14="http://schemas.microsoft.com/office/powerpoint/2010/main" val="2114173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3822189" cy="4047218"/>
          </a:xfrm>
        </p:spPr>
        <p:txBody>
          <a:bodyPr vert="horz" lIns="91440" tIns="45720" rIns="91440" bIns="45720" rtlCol="0">
            <a:normAutofit/>
          </a:bodyPr>
          <a:lstStyle/>
          <a:p>
            <a:br>
              <a:rPr lang="en-US" sz="1100" b="1">
                <a:latin typeface="Calibri"/>
                <a:cs typeface="Calibri Light"/>
              </a:rPr>
            </a:br>
            <a:br>
              <a:rPr lang="en-US" sz="1100" b="1">
                <a:latin typeface="Calibri"/>
                <a:cs typeface="Calibri Light"/>
              </a:rPr>
            </a:br>
            <a:endParaRPr lang="en-US" sz="1100" b="1">
              <a:latin typeface="Calibri"/>
              <a:cs typeface="Calibri Light"/>
            </a:endParaRPr>
          </a:p>
          <a:p>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br>
              <a:rPr lang="en-US" sz="1100" b="1">
                <a:latin typeface="Calibri"/>
                <a:cs typeface="Calibri Light"/>
              </a:rPr>
            </a:br>
            <a:endParaRPr lang="en-US" sz="1100">
              <a:latin typeface="Calibri Light"/>
              <a:cs typeface="Calibri Light"/>
            </a:endParaRPr>
          </a:p>
        </p:txBody>
      </p:sp>
      <p:sp>
        <p:nvSpPr>
          <p:cNvPr id="5" name="Content Placeholder 4"/>
          <p:cNvSpPr>
            <a:spLocks noGrp="1"/>
          </p:cNvSpPr>
          <p:nvPr>
            <p:ph idx="1"/>
          </p:nvPr>
        </p:nvSpPr>
        <p:spPr>
          <a:xfrm>
            <a:off x="838201" y="146459"/>
            <a:ext cx="3826122" cy="4265884"/>
          </a:xfrm>
        </p:spPr>
        <p:txBody>
          <a:bodyPr vert="horz" lIns="91440" tIns="45720" rIns="91440" bIns="45720" rtlCol="0" anchor="t">
            <a:normAutofit/>
          </a:bodyPr>
          <a:lstStyle/>
          <a:p>
            <a:pPr marL="0" indent="0">
              <a:buNone/>
            </a:pPr>
            <a:endParaRPr lang="en-US" sz="1800" b="1" dirty="0">
              <a:ea typeface="Open Sans"/>
              <a:cs typeface="Calibri"/>
            </a:endParaRPr>
          </a:p>
          <a:p>
            <a:pPr marL="0" indent="0">
              <a:buNone/>
            </a:pPr>
            <a:r>
              <a:rPr lang="en-US" sz="1800" dirty="0">
                <a:cs typeface="Calibri"/>
              </a:rPr>
              <a:t>Group Task:</a:t>
            </a:r>
          </a:p>
          <a:p>
            <a:pPr marL="0" indent="0">
              <a:buNone/>
            </a:pPr>
            <a:r>
              <a:rPr lang="en-US" sz="1800" dirty="0">
                <a:cs typeface="Calibri"/>
              </a:rPr>
              <a:t>Each member find a case involving a fire incident that was taken to court.</a:t>
            </a:r>
          </a:p>
          <a:p>
            <a:pPr marL="0" indent="0">
              <a:buNone/>
            </a:pPr>
            <a:endParaRPr lang="en-US" dirty="0">
              <a:cs typeface="Calibri"/>
            </a:endParaRPr>
          </a:p>
          <a:p>
            <a:pPr marL="0" indent="0">
              <a:buNone/>
            </a:pPr>
            <a:r>
              <a:rPr lang="en-US" sz="1800" dirty="0">
                <a:cs typeface="Calibri"/>
              </a:rPr>
              <a:t>Discuss your incidents with the group about the legal process and </a:t>
            </a:r>
            <a:r>
              <a:rPr lang="en-US" dirty="0">
                <a:cs typeface="Calibri"/>
              </a:rPr>
              <a:t>the findings of the case.  </a:t>
            </a:r>
          </a:p>
          <a:p>
            <a:pPr marL="0" indent="0">
              <a:buNone/>
            </a:pPr>
            <a:r>
              <a:rPr lang="en-US" sz="1800" dirty="0">
                <a:cs typeface="Calibri"/>
              </a:rPr>
              <a:t>Present your findings</a:t>
            </a:r>
          </a:p>
          <a:p>
            <a:pPr marL="0" indent="0">
              <a:buNone/>
            </a:pPr>
            <a:endParaRPr lang="en-US" sz="1800" dirty="0">
              <a:cs typeface="Calibri"/>
            </a:endParaRPr>
          </a:p>
          <a:p>
            <a:pPr marL="0" indent="0">
              <a:buNone/>
            </a:pPr>
            <a:r>
              <a:rPr lang="en-US" dirty="0">
                <a:cs typeface="Calibri"/>
              </a:rPr>
              <a:t>2</a:t>
            </a:r>
            <a:r>
              <a:rPr lang="en-US" sz="1800" dirty="0">
                <a:cs typeface="Calibri"/>
              </a:rPr>
              <a:t>0 Minutes</a:t>
            </a:r>
          </a:p>
        </p:txBody>
      </p:sp>
      <p:pic>
        <p:nvPicPr>
          <p:cNvPr id="3" name="Picture 2" descr="A white building with columns and a statue&#10;&#10;Description automatically generated">
            <a:extLst>
              <a:ext uri="{FF2B5EF4-FFF2-40B4-BE49-F238E27FC236}">
                <a16:creationId xmlns:a16="http://schemas.microsoft.com/office/drawing/2014/main" id="{EC114852-18F2-F7B3-0969-15D38328B89C}"/>
              </a:ext>
            </a:extLst>
          </p:cNvPr>
          <p:cNvPicPr>
            <a:picLocks noChangeAspect="1"/>
          </p:cNvPicPr>
          <p:nvPr/>
        </p:nvPicPr>
        <p:blipFill>
          <a:blip r:embed="rId2"/>
          <a:stretch>
            <a:fillRect/>
          </a:stretch>
        </p:blipFill>
        <p:spPr>
          <a:xfrm>
            <a:off x="6817516" y="-2005"/>
            <a:ext cx="5364834" cy="5939589"/>
          </a:xfrm>
          <a:prstGeom prst="rect">
            <a:avLst/>
          </a:prstGeom>
        </p:spPr>
      </p:pic>
    </p:spTree>
    <p:extLst>
      <p:ext uri="{BB962C8B-B14F-4D97-AF65-F5344CB8AC3E}">
        <p14:creationId xmlns:p14="http://schemas.microsoft.com/office/powerpoint/2010/main" val="2285694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1" y="365125"/>
            <a:ext cx="10232936" cy="4955997"/>
          </a:xfrm>
        </p:spPr>
        <p:txBody>
          <a:bodyPr vert="horz" lIns="91440" tIns="45720" rIns="91440" bIns="45720" rtlCol="0">
            <a:normAutofit/>
          </a:bodyPr>
          <a:lstStyle/>
          <a:p>
            <a:pPr algn="ctr"/>
            <a:r>
              <a:rPr lang="en-US" sz="5400" b="1" dirty="0">
                <a:latin typeface="Calibri"/>
                <a:cs typeface="Calibri Light"/>
              </a:rPr>
              <a:t>Any Questions?</a:t>
            </a:r>
            <a:br>
              <a:rPr lang="en-US" sz="3600" b="1" dirty="0">
                <a:latin typeface="Calibri"/>
                <a:cs typeface="Calibri Light"/>
              </a:rPr>
            </a:br>
            <a:br>
              <a:rPr lang="en-US" sz="3600" b="1" dirty="0">
                <a:latin typeface="Calibri"/>
                <a:cs typeface="Calibri Light"/>
              </a:rPr>
            </a:br>
            <a:br>
              <a:rPr lang="en-US" sz="1400" b="1" dirty="0">
                <a:latin typeface="Calibri"/>
                <a:cs typeface="Calibri Light"/>
              </a:rPr>
            </a:br>
            <a:endParaRPr lang="en-US" sz="1400" b="1">
              <a:latin typeface="Calibri"/>
              <a:cs typeface="Calibri Light"/>
            </a:endParaRPr>
          </a:p>
        </p:txBody>
      </p:sp>
      <p:sp>
        <p:nvSpPr>
          <p:cNvPr id="5" name="Content Placeholder 4"/>
          <p:cNvSpPr>
            <a:spLocks noGrp="1"/>
          </p:cNvSpPr>
          <p:nvPr>
            <p:ph idx="1"/>
          </p:nvPr>
        </p:nvSpPr>
        <p:spPr>
          <a:xfrm>
            <a:off x="838201" y="2482589"/>
            <a:ext cx="3816096" cy="3694373"/>
          </a:xfrm>
        </p:spPr>
        <p:txBody>
          <a:bodyPr vert="horz" lIns="91440" tIns="45720" rIns="91440" bIns="45720" rtlCol="0">
            <a:normAutofit/>
          </a:bodyPr>
          <a:lstStyle/>
          <a:p>
            <a:pPr>
              <a:buFont typeface="Arial"/>
              <a:buChar char="•"/>
            </a:pPr>
            <a:endParaRPr lang="en-US" sz="2000" b="1" i="1">
              <a:latin typeface="Calibri"/>
              <a:ea typeface="Open Sans"/>
              <a:cs typeface="Open Sans"/>
            </a:endParaRPr>
          </a:p>
          <a:p>
            <a:pPr marL="0" indent="0">
              <a:buNone/>
            </a:pPr>
            <a:endParaRPr lang="en-US" sz="2000">
              <a:cs typeface="Calibri"/>
            </a:endParaRPr>
          </a:p>
        </p:txBody>
      </p:sp>
      <p:pic>
        <p:nvPicPr>
          <p:cNvPr id="4" name="Picture 3" descr="A group of people wearing wigs&#10;&#10;Description automatically generated">
            <a:extLst>
              <a:ext uri="{FF2B5EF4-FFF2-40B4-BE49-F238E27FC236}">
                <a16:creationId xmlns:a16="http://schemas.microsoft.com/office/drawing/2014/main" id="{40275EB9-B85A-CF6E-9C76-815574595A9A}"/>
              </a:ext>
            </a:extLst>
          </p:cNvPr>
          <p:cNvPicPr>
            <a:picLocks noChangeAspect="1"/>
          </p:cNvPicPr>
          <p:nvPr/>
        </p:nvPicPr>
        <p:blipFill>
          <a:blip r:embed="rId3"/>
          <a:stretch>
            <a:fillRect/>
          </a:stretch>
        </p:blipFill>
        <p:spPr>
          <a:xfrm>
            <a:off x="1" y="-1089"/>
            <a:ext cx="12181973" cy="5927729"/>
          </a:xfrm>
          <a:prstGeom prst="rect">
            <a:avLst/>
          </a:prstGeom>
        </p:spPr>
      </p:pic>
      <p:sp>
        <p:nvSpPr>
          <p:cNvPr id="7" name="TextBox 6">
            <a:extLst>
              <a:ext uri="{FF2B5EF4-FFF2-40B4-BE49-F238E27FC236}">
                <a16:creationId xmlns:a16="http://schemas.microsoft.com/office/drawing/2014/main" id="{9B7610C8-ADD7-150F-E128-2C45CEFD4B9A}"/>
              </a:ext>
            </a:extLst>
          </p:cNvPr>
          <p:cNvSpPr txBox="1"/>
          <p:nvPr/>
        </p:nvSpPr>
        <p:spPr>
          <a:xfrm>
            <a:off x="2452441" y="1835570"/>
            <a:ext cx="749273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dirty="0">
                <a:solidFill>
                  <a:srgbClr val="FF0000"/>
                </a:solidFill>
                <a:cs typeface="Calibri"/>
              </a:rPr>
              <a:t>HOMEWORK</a:t>
            </a:r>
          </a:p>
          <a:p>
            <a:r>
              <a:rPr lang="en-US" sz="3600" dirty="0">
                <a:solidFill>
                  <a:srgbClr val="FF0000"/>
                </a:solidFill>
                <a:cs typeface="Calibri"/>
              </a:rPr>
              <a:t>Research a recent criminal case and </a:t>
            </a:r>
            <a:r>
              <a:rPr lang="en-US" sz="3600" err="1">
                <a:solidFill>
                  <a:srgbClr val="FF0000"/>
                </a:solidFill>
                <a:cs typeface="Calibri"/>
              </a:rPr>
              <a:t>summarise</a:t>
            </a:r>
            <a:r>
              <a:rPr lang="en-US" sz="3600" dirty="0">
                <a:solidFill>
                  <a:srgbClr val="FF0000"/>
                </a:solidFill>
                <a:cs typeface="Calibri"/>
              </a:rPr>
              <a:t> the judicial process involved</a:t>
            </a:r>
          </a:p>
        </p:txBody>
      </p:sp>
    </p:spTree>
    <p:extLst>
      <p:ext uri="{BB962C8B-B14F-4D97-AF65-F5344CB8AC3E}">
        <p14:creationId xmlns:p14="http://schemas.microsoft.com/office/powerpoint/2010/main" val="4137515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1" y="5771406"/>
            <a:ext cx="10232936" cy="1015656"/>
          </a:xfrm>
        </p:spPr>
        <p:txBody>
          <a:bodyPr vert="horz" lIns="91440" tIns="45720" rIns="91440" bIns="45720" rtlCol="0">
            <a:normAutofit fontScale="90000"/>
          </a:bodyPr>
          <a:lstStyle/>
          <a:p>
            <a:pPr marL="285750" indent="-285750">
              <a:buFont typeface="Arial"/>
              <a:buChar char="•"/>
            </a:pPr>
            <a:endParaRPr lang="en-US" sz="3200" dirty="0">
              <a:solidFill>
                <a:srgbClr val="333333"/>
              </a:solidFill>
              <a:latin typeface="Calibri"/>
              <a:ea typeface="Open Sans"/>
              <a:cs typeface="Open Sans"/>
            </a:endParaRPr>
          </a:p>
          <a:p>
            <a:br>
              <a:rPr lang="en-US" sz="3600" dirty="0">
                <a:solidFill>
                  <a:schemeClr val="bg1"/>
                </a:solidFill>
                <a:latin typeface="Open Sans"/>
                <a:ea typeface="Open Sans"/>
                <a:cs typeface="Open Sans"/>
              </a:rPr>
            </a:br>
            <a:br>
              <a:rPr lang="en-US" sz="3600" dirty="0">
                <a:latin typeface="Open Sans"/>
                <a:ea typeface="Open Sans"/>
                <a:cs typeface="Open Sans"/>
              </a:rPr>
            </a:br>
            <a:br>
              <a:rPr lang="en-US" sz="3600" dirty="0">
                <a:latin typeface="Open Sans"/>
                <a:ea typeface="Open Sans"/>
                <a:cs typeface="Open Sans"/>
              </a:rPr>
            </a:br>
            <a:endParaRPr lang="en-US" sz="3600">
              <a:solidFill>
                <a:schemeClr val="bg1"/>
              </a:solidFill>
              <a:latin typeface="Open Sans"/>
              <a:ea typeface="Open Sans"/>
              <a:cs typeface="Open Sans"/>
            </a:endParaRPr>
          </a:p>
          <a:p>
            <a:pPr algn="ctr"/>
            <a:br>
              <a:rPr lang="en-US" sz="3600" b="1" dirty="0">
                <a:latin typeface="Calibri"/>
                <a:cs typeface="Calibri Light"/>
              </a:rPr>
            </a:br>
            <a:br>
              <a:rPr lang="en-US" sz="3600" b="1" dirty="0">
                <a:latin typeface="Calibri"/>
                <a:cs typeface="Calibri Light"/>
              </a:rPr>
            </a:br>
            <a:br>
              <a:rPr lang="en-US" sz="1400" b="1" dirty="0">
                <a:latin typeface="Calibri"/>
                <a:cs typeface="Calibri Light"/>
              </a:rPr>
            </a:br>
            <a:endParaRPr lang="en-US" sz="1400" b="1">
              <a:latin typeface="Calibri"/>
              <a:cs typeface="Calibri Light"/>
            </a:endParaRPr>
          </a:p>
        </p:txBody>
      </p:sp>
      <p:sp>
        <p:nvSpPr>
          <p:cNvPr id="3" name="TextBox 2">
            <a:extLst>
              <a:ext uri="{FF2B5EF4-FFF2-40B4-BE49-F238E27FC236}">
                <a16:creationId xmlns:a16="http://schemas.microsoft.com/office/drawing/2014/main" id="{B14BECAA-8AA6-F820-06D1-2E6CEFD3A2E7}"/>
              </a:ext>
            </a:extLst>
          </p:cNvPr>
          <p:cNvSpPr txBox="1"/>
          <p:nvPr/>
        </p:nvSpPr>
        <p:spPr>
          <a:xfrm>
            <a:off x="1325480" y="393032"/>
            <a:ext cx="9250277" cy="7817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333333"/>
                </a:solidFill>
                <a:latin typeface="Roboto Slab"/>
                <a:ea typeface="Roboto Slab"/>
                <a:cs typeface="Roboto Slab"/>
              </a:rPr>
              <a:t>UK Judicial Processes for Military Personnel</a:t>
            </a:r>
          </a:p>
          <a:p>
            <a:pPr marL="285750" indent="-285750">
              <a:buFont typeface="Arial"/>
              <a:buChar char="•"/>
            </a:pPr>
            <a:r>
              <a:rPr lang="en-US" sz="3200" dirty="0">
                <a:solidFill>
                  <a:srgbClr val="333333"/>
                </a:solidFill>
                <a:ea typeface="+mn-lt"/>
                <a:cs typeface="+mn-lt"/>
              </a:rPr>
              <a:t>Understand the structure and processes of the UK judicial system as it pertains to military personnel.</a:t>
            </a:r>
            <a:endParaRPr lang="en-US" dirty="0"/>
          </a:p>
          <a:p>
            <a:pPr marL="285750" indent="-285750">
              <a:buFont typeface="Arial"/>
              <a:buChar char="•"/>
            </a:pPr>
            <a:endParaRPr lang="en-US" sz="3200" dirty="0">
              <a:solidFill>
                <a:srgbClr val="333333"/>
              </a:solidFill>
              <a:ea typeface="+mn-lt"/>
              <a:cs typeface="+mn-lt"/>
            </a:endParaRPr>
          </a:p>
          <a:p>
            <a:pPr marL="285750" indent="-285750">
              <a:buFont typeface="Arial"/>
              <a:buChar char="•"/>
            </a:pPr>
            <a:r>
              <a:rPr lang="en-US" sz="3200" dirty="0">
                <a:solidFill>
                  <a:srgbClr val="333333"/>
                </a:solidFill>
                <a:ea typeface="+mn-lt"/>
                <a:cs typeface="+mn-lt"/>
              </a:rPr>
              <a:t>Identify key differences between civilian and military judicial processes.</a:t>
            </a:r>
            <a:endParaRPr lang="en-US" dirty="0"/>
          </a:p>
          <a:p>
            <a:pPr marL="285750" indent="-285750">
              <a:buFont typeface="Arial"/>
              <a:buChar char="•"/>
            </a:pPr>
            <a:endParaRPr lang="en-US" sz="3200" dirty="0">
              <a:solidFill>
                <a:srgbClr val="333333"/>
              </a:solidFill>
              <a:ea typeface="+mn-lt"/>
              <a:cs typeface="+mn-lt"/>
            </a:endParaRPr>
          </a:p>
          <a:p>
            <a:pPr marL="285750" indent="-285750">
              <a:buFont typeface="Arial"/>
              <a:buChar char="•"/>
            </a:pPr>
            <a:r>
              <a:rPr lang="en-US" sz="3200" dirty="0">
                <a:solidFill>
                  <a:srgbClr val="333333"/>
                </a:solidFill>
                <a:ea typeface="+mn-lt"/>
                <a:cs typeface="+mn-lt"/>
              </a:rPr>
              <a:t>Discuss the various stages of military judicial proceedings, from investigation to trial and sentencing.</a:t>
            </a:r>
            <a:endParaRPr lang="en-US" dirty="0"/>
          </a:p>
          <a:p>
            <a:pPr marL="285750" indent="-285750">
              <a:buFont typeface="Arial"/>
              <a:buChar char="•"/>
            </a:pPr>
            <a:endParaRPr lang="en-US" sz="3200" dirty="0">
              <a:solidFill>
                <a:srgbClr val="333333"/>
              </a:solidFill>
              <a:ea typeface="+mn-lt"/>
              <a:cs typeface="+mn-lt"/>
            </a:endParaRPr>
          </a:p>
          <a:p>
            <a:pPr marL="285750" indent="-285750">
              <a:buFont typeface="Arial"/>
              <a:buChar char="•"/>
            </a:pPr>
            <a:r>
              <a:rPr lang="en-US" sz="3200" dirty="0">
                <a:solidFill>
                  <a:srgbClr val="333333"/>
                </a:solidFill>
                <a:ea typeface="+mn-lt"/>
                <a:cs typeface="+mn-lt"/>
              </a:rPr>
              <a:t>Evaluate the role and responsibilities of military lawyers and judges.</a:t>
            </a:r>
            <a:endParaRPr lang="en-US" dirty="0"/>
          </a:p>
          <a:p>
            <a:br>
              <a:rPr lang="en-US" dirty="0"/>
            </a:br>
            <a:endParaRPr lang="en-US" dirty="0"/>
          </a:p>
          <a:p>
            <a:endParaRPr lang="en-US" sz="3200" b="1" dirty="0">
              <a:solidFill>
                <a:srgbClr val="333333"/>
              </a:solidFill>
              <a:latin typeface="Roboto Slab"/>
              <a:ea typeface="Roboto Slab"/>
              <a:cs typeface="Roboto Slab"/>
            </a:endParaRPr>
          </a:p>
          <a:p>
            <a:endParaRPr lang="en-US" b="1" dirty="0">
              <a:cs typeface="Calibri" panose="020F0502020204030204"/>
            </a:endParaRPr>
          </a:p>
        </p:txBody>
      </p:sp>
    </p:spTree>
    <p:extLst>
      <p:ext uri="{BB962C8B-B14F-4D97-AF65-F5344CB8AC3E}">
        <p14:creationId xmlns:p14="http://schemas.microsoft.com/office/powerpoint/2010/main" val="52691470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lternateThumbnailUrl xmlns="http://schemas.microsoft.com/sharepoint/v3">
      <Url xsi:nil="true"/>
      <Description xsi:nil="true"/>
    </AlternateThumbnailUrl>
    <ImageCreateDate xmlns="http://schemas.microsoft.com/sharepoint/v3" xsi:nil="true"/>
    <Description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Picture" ma:contentTypeID="0x0101020065F317B316115E40AA00F56F3E4F4C42" ma:contentTypeVersion="14" ma:contentTypeDescription="Upload an image or a photograph." ma:contentTypeScope="" ma:versionID="ff9ecf28cbdca8b95b940d217d4ce886">
  <xsd:schema xmlns:xsd="http://www.w3.org/2001/XMLSchema" xmlns:xs="http://www.w3.org/2001/XMLSchema" xmlns:p="http://schemas.microsoft.com/office/2006/metadata/properties" xmlns:ns1="http://schemas.microsoft.com/sharepoint/v3" xmlns:ns2="a1475e2b-ab4f-4213-a89b-08da624ec0ba" xmlns:ns3="d5496b4e-134c-4eb0-9dfb-a136234b1a7c" targetNamespace="http://schemas.microsoft.com/office/2006/metadata/properties" ma:root="true" ma:fieldsID="80ab3d111682240f2afe3dde6e11326d" ns1:_="" ns2:_="" ns3:_="">
    <xsd:import namespace="http://schemas.microsoft.com/sharepoint/v3"/>
    <xsd:import namespace="a1475e2b-ab4f-4213-a89b-08da624ec0ba"/>
    <xsd:import namespace="d5496b4e-134c-4eb0-9dfb-a136234b1a7c"/>
    <xsd:element name="properties">
      <xsd:complexType>
        <xsd:sequence>
          <xsd:element name="documentManagement">
            <xsd:complexType>
              <xsd:all>
                <xsd:element ref="ns1:ImageWidth" minOccurs="0"/>
                <xsd:element ref="ns1:ImageHeight" minOccurs="0"/>
                <xsd:element ref="ns1:ImageCreateDate" minOccurs="0"/>
                <xsd:element ref="ns1:Description" minOccurs="0"/>
                <xsd:element ref="ns1:ThumbnailExists" minOccurs="0"/>
                <xsd:element ref="ns1:PreviewExists" minOccurs="0"/>
                <xsd:element ref="ns1:AlternateThumbnailUrl" minOccurs="0"/>
                <xsd:element ref="ns2:MediaServiceMetadata" minOccurs="0"/>
                <xsd:element ref="ns2:MediaServiceFastMetadata" minOccurs="0"/>
                <xsd:element ref="ns2:MediaServiceDateTaken" minOccurs="0"/>
                <xsd:element ref="ns2:MediaServiceAutoTags" minOccurs="0"/>
                <xsd:element ref="ns3:SharedWithUsers" minOccurs="0"/>
                <xsd:element ref="ns3:SharedWithDetails" minOccurs="0"/>
                <xsd:element ref="ns2:MediaServiceGenerationTime" minOccurs="0"/>
                <xsd:element ref="ns2:MediaServiceEventHashCode" minOccurs="0"/>
                <xsd:element ref="ns2:MediaServiceOCR"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ImageWidth" ma:index="7" nillable="true" ma:displayName="Picture Width" ma:internalName="ImageWidth" ma:readOnly="true">
      <xsd:simpleType>
        <xsd:restriction base="dms:Unknown"/>
      </xsd:simpleType>
    </xsd:element>
    <xsd:element name="ImageHeight" ma:index="8" nillable="true" ma:displayName="Picture Height" ma:internalName="ImageHeight" ma:readOnly="true">
      <xsd:simpleType>
        <xsd:restriction base="dms:Unknown"/>
      </xsd:simpleType>
    </xsd:element>
    <xsd:element name="ImageCreateDate" ma:index="9" nillable="true" ma:displayName="Date Picture Taken" ma:format="DateTime" ma:hidden="true" ma:internalName="ImageCreateDate">
      <xsd:simpleType>
        <xsd:restriction base="dms:DateTime"/>
      </xsd:simpleType>
    </xsd:element>
    <xsd:element name="Description" ma:index="10" nillable="true" ma:displayName="Description" ma:description="Used as alternative text for the picture." ma:hidden="true" ma:internalName="Description">
      <xsd:simpleType>
        <xsd:restriction base="dms:Note">
          <xsd:maxLength value="255"/>
        </xsd:restriction>
      </xsd:simpleType>
    </xsd:element>
    <xsd:element name="ThumbnailExists" ma:index="11" nillable="true" ma:displayName="Thumbnail Exists" ma:default="FALSE" ma:hidden="true" ma:internalName="ThumbnailExists" ma:readOnly="true">
      <xsd:simpleType>
        <xsd:restriction base="dms:Boolean"/>
      </xsd:simpleType>
    </xsd:element>
    <xsd:element name="PreviewExists" ma:index="12" nillable="true" ma:displayName="Preview Exists" ma:default="FALSE" ma:hidden="true" ma:internalName="PreviewExists" ma:readOnly="true">
      <xsd:simpleType>
        <xsd:restriction base="dms:Boolean"/>
      </xsd:simpleType>
    </xsd:element>
    <xsd:element name="AlternateThumbnailUrl" ma:index="13" nillable="true" ma:displayName="Preview Image URL" ma:format="Image" ma:hidden="true" ma:internalName="AlternateThumbnailUrl">
      <xsd:complexType>
        <xsd:complexContent>
          <xsd:extension base="dms:URL">
            <xsd:sequence>
              <xsd:element name="Url" type="dms:ValidUrl" minOccurs="0" nillable="true"/>
              <xsd:element name="Description" type="xsd:string"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1475e2b-ab4f-4213-a89b-08da624ec0ba" elementFormDefault="qualified">
    <xsd:import namespace="http://schemas.microsoft.com/office/2006/documentManagement/types"/>
    <xsd:import namespace="http://schemas.microsoft.com/office/infopath/2007/PartnerControls"/>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MediaServiceAutoTags" ma:internalName="MediaServiceAutoTags" ma:readOnly="true">
      <xsd:simpleType>
        <xsd:restriction base="dms:Text"/>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element name="MediaServiceOCR" ma:index="34" nillable="true" ma:displayName="Extracted Text" ma:internalName="MediaServiceOCR" ma:readOnly="true">
      <xsd:simpleType>
        <xsd:restriction base="dms:Note">
          <xsd:maxLength value="255"/>
        </xsd:restriction>
      </xsd:simpleType>
    </xsd:element>
    <xsd:element name="MediaServiceAutoKeyPoints" ma:index="35" nillable="true" ma:displayName="MediaServiceAutoKeyPoints" ma:hidden="true" ma:internalName="MediaServiceAutoKeyPoints" ma:readOnly="true">
      <xsd:simpleType>
        <xsd:restriction base="dms:Note"/>
      </xsd:simpleType>
    </xsd:element>
    <xsd:element name="MediaServiceKeyPoints" ma:index="3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5496b4e-134c-4eb0-9dfb-a136234b1a7c" elementFormDefault="qualified">
    <xsd:import namespace="http://schemas.microsoft.com/office/2006/documentManagement/types"/>
    <xsd:import namespace="http://schemas.microsoft.com/office/infopath/2007/PartnerControls"/>
    <xsd:element name="SharedWithUsers" ma:index="3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5" ma:displayName="Content Type"/>
        <xsd:element ref="dc:title" minOccurs="0" maxOccurs="1" ma:index="6" ma:displayName="Title"/>
        <xsd:element ref="dc:subject" minOccurs="0" maxOccurs="1"/>
        <xsd:element ref="dc:description" minOccurs="0" maxOccurs="1"/>
        <xsd:element name="keywords" minOccurs="0" maxOccurs="1" type="xsd:string" ma:index="14"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79A8AC-9AFE-49C5-A766-2FCBB6B8411F}">
  <ds:schemaRefs>
    <ds:schemaRef ds:uri="http://schemas.microsoft.com/sharepoint/v3/contenttype/forms"/>
  </ds:schemaRefs>
</ds:datastoreItem>
</file>

<file path=customXml/itemProps2.xml><?xml version="1.0" encoding="utf-8"?>
<ds:datastoreItem xmlns:ds="http://schemas.openxmlformats.org/officeDocument/2006/customXml" ds:itemID="{CBCEAEEC-6ADB-4C1F-A0AE-A686E6ADE053}">
  <ds:schemaRefs>
    <ds:schemaRef ds:uri="8d4fd336-de36-4eee-98a8-dfc1b05d228a"/>
    <ds:schemaRef ds:uri="bb649dc3-378e-48ec-9720-7bd4957bc9b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AE776932-7FCA-44CB-9A0C-79ED04540476}">
  <ds:schemaRefs>
    <ds:schemaRef ds:uri="a1475e2b-ab4f-4213-a89b-08da624ec0ba"/>
    <ds:schemaRef ds:uri="d5496b4e-134c-4eb0-9dfb-a136234b1a7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Parcel</Template>
  <TotalTime>10</TotalTime>
  <Words>1170</Words>
  <Application>Microsoft Macintosh PowerPoint</Application>
  <PresentationFormat>Widescreen</PresentationFormat>
  <Paragraphs>100</Paragraphs>
  <Slides>21</Slides>
  <Notes>0</Notes>
  <HiddenSlides>3</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Calibri Light</vt:lpstr>
      <vt:lpstr>Gill Sans MT</vt:lpstr>
      <vt:lpstr>Open Sans</vt:lpstr>
      <vt:lpstr>Roboto Slab</vt:lpstr>
      <vt:lpstr>Parcel</vt:lpstr>
      <vt:lpstr>PowerPoint Presentation</vt:lpstr>
      <vt:lpstr>Learning Objectives</vt:lpstr>
      <vt:lpstr>The UK Judicial Process  What is it?  What do you know? </vt:lpstr>
      <vt:lpstr>  </vt:lpstr>
      <vt:lpstr>      </vt:lpstr>
      <vt:lpstr> </vt:lpstr>
      <vt:lpstr>   </vt:lpstr>
      <vt:lpstr>Magistrate Court Crown Court County Court High Court Court of Appeal Supreme Court  </vt:lpstr>
      <vt:lpstr>Magistrate Court Cases in Wales  Drink Driving Criminal Damage Common Assault Theft Handling Stolen Goods  Murder Manslaughter Rape Armed Robbery  Magistrates, also known as Justices of the Peace (JPs), are unpaid volunteers who sit in benches of three to hear cases in their community. They listen to evidence, follow decision-making processes, and work together to decide on the next course of action. </vt:lpstr>
      <vt:lpstr>Crown Court Cases in Wales  Murder Rape Robbery Appeals from Magistrates Courts against Convictions or sentences. Anti Social Behaviour Orders (ASBO)   The Crown Court is a court of superior jurisdiction, meaning that only those properly qualified to conduct advocacy are entitled to appear. A Crown Court trial is usually heard in front of a judge and jury.   </vt:lpstr>
      <vt:lpstr>County Court Cases in Wales  Debt. Personal Injury. Landlord and Tenant Disputes. Consumer Disputes. Employment problems.            </vt:lpstr>
      <vt:lpstr>High Court of Justice London  Civil law The High Court handles high-value and high-importance civil law cases, such as disputes over personal injury, negligence, breach of contract, and more.   Criminal law The High Court tries serious criminal cases, such as murder, rape, incest, treason, and large-scale fraud.   Family law The Family Division of the High Court deals with cases involving children, divorce, probate, and medical treatment.   Supervision The High Court supervises all subordinate courts and tribunals, with some exceptions.</vt:lpstr>
      <vt:lpstr>PowerPoint Presentation</vt:lpstr>
      <vt:lpstr>               </vt:lpstr>
      <vt:lpstr>               </vt:lpstr>
      <vt:lpstr>               </vt:lpstr>
      <vt:lpstr>               </vt:lpstr>
      <vt:lpstr>PowerPoint Presentation</vt:lpstr>
      <vt:lpstr>               </vt:lpstr>
      <vt:lpstr>Any Questions?   </vt:lpstr>
      <vt:lpstr>        </vt:lpstr>
    </vt:vector>
  </TitlesOfParts>
  <Company>NPTC Group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Williams, Matthew</dc:creator>
  <cp:lastModifiedBy>steve t</cp:lastModifiedBy>
  <cp:revision>1076</cp:revision>
  <dcterms:created xsi:type="dcterms:W3CDTF">2020-03-13T12:51:32Z</dcterms:created>
  <dcterms:modified xsi:type="dcterms:W3CDTF">2025-11-14T10:36:10Z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0x0101020065F317B316115E40AA00F56F3E4F4C42</vt:lpwstr>
  </property>
</Properties>
</file>