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webm" ContentType="video/webm"/>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tags/tag1.xml" ContentType="application/vnd.openxmlformats-officedocument.presentationml.tags+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258" r:id="rId4"/>
    <p:sldId id="259" r:id="rId5"/>
    <p:sldId id="265" r:id="rId6"/>
    <p:sldId id="264" r:id="rId7"/>
    <p:sldId id="267" r:id="rId8"/>
    <p:sldId id="268" r:id="rId9"/>
    <p:sldId id="261" r:id="rId10"/>
    <p:sldId id="262" r:id="rId11"/>
    <p:sldId id="260" r:id="rId12"/>
    <p:sldId id="266" r:id="rId13"/>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75842" autoAdjust="0"/>
  </p:normalViewPr>
  <p:slideViewPr>
    <p:cSldViewPr snapToGrid="0">
      <p:cViewPr varScale="1">
        <p:scale>
          <a:sx n="59" d="100"/>
          <a:sy n="59" d="100"/>
        </p:scale>
        <p:origin x="92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E8B62D41-73DA-4A4F-BBD6-E2C1586EDA46}" type="datetimeFigureOut">
              <a:rPr lang="en-GB" smtClean="0"/>
              <a:t>30/09/2024</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60D48A28-3456-4587-BFCE-61C095A4C2EC}" type="slidenum">
              <a:rPr lang="en-GB" smtClean="0"/>
              <a:t>‹#›</a:t>
            </a:fld>
            <a:endParaRPr lang="en-GB"/>
          </a:p>
        </p:txBody>
      </p:sp>
    </p:spTree>
    <p:extLst>
      <p:ext uri="{BB962C8B-B14F-4D97-AF65-F5344CB8AC3E}">
        <p14:creationId xmlns:p14="http://schemas.microsoft.com/office/powerpoint/2010/main" val="26425819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0D48A28-3456-4587-BFCE-61C095A4C2EC}" type="slidenum">
              <a:rPr lang="en-GB" smtClean="0"/>
              <a:t>1</a:t>
            </a:fld>
            <a:endParaRPr lang="en-GB"/>
          </a:p>
        </p:txBody>
      </p:sp>
    </p:spTree>
    <p:extLst>
      <p:ext uri="{BB962C8B-B14F-4D97-AF65-F5344CB8AC3E}">
        <p14:creationId xmlns:p14="http://schemas.microsoft.com/office/powerpoint/2010/main" val="16060437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effectLst/>
                <a:latin typeface="+mn-lt"/>
                <a:ea typeface="Calibri" panose="020F0502020204030204" pitchFamily="34" charset="0"/>
              </a:rPr>
              <a:t>SWP aim is to keep South Wales safe, </a:t>
            </a:r>
            <a:r>
              <a:rPr lang="en-GB" sz="1200" dirty="0">
                <a:solidFill>
                  <a:srgbClr val="000000"/>
                </a:solidFill>
                <a:effectLst/>
                <a:latin typeface="+mn-lt"/>
                <a:ea typeface="Calibri" panose="020F0502020204030204" pitchFamily="34" charset="0"/>
              </a:rPr>
              <a:t>by providing an effective service to the communities it serves. </a:t>
            </a:r>
          </a:p>
          <a:p>
            <a:endParaRPr lang="en-GB" sz="1200" dirty="0">
              <a:solidFill>
                <a:srgbClr val="000000"/>
              </a:solidFill>
              <a:effectLst/>
              <a:latin typeface="+mn-lt"/>
            </a:endParaRPr>
          </a:p>
          <a:p>
            <a:r>
              <a:rPr lang="en-GB" sz="1200" dirty="0">
                <a:solidFill>
                  <a:srgbClr val="000000"/>
                </a:solidFill>
                <a:effectLst/>
                <a:latin typeface="+mn-lt"/>
              </a:rPr>
              <a:t>South Wales Police’ mission, vision and values the force has committed to promoting and supporting a family friendly working environment and recognise the value of flexible working practices to enable employees to balance their professional and personal lives.</a:t>
            </a:r>
          </a:p>
          <a:p>
            <a:endParaRPr lang="en-GB" sz="1200" dirty="0">
              <a:solidFill>
                <a:srgbClr val="000000"/>
              </a:solidFill>
              <a:effectLst/>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SWP chief constable delivery plan 2021-2025 highlights equipping staff with the right resources to deliver an effective service (SWP 2021a). This is reinforced within the people strategy outlining the requirements for a flexible workforce that can provide agile and collaborative solutions (SWP 2021b).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1200" dirty="0">
              <a:latin typeface="+mn-lt"/>
            </a:endParaRPr>
          </a:p>
          <a:p>
            <a:endParaRPr lang="en-GB" sz="1200" dirty="0">
              <a:latin typeface="+mn-lt"/>
            </a:endParaRPr>
          </a:p>
        </p:txBody>
      </p:sp>
      <p:sp>
        <p:nvSpPr>
          <p:cNvPr id="4" name="Slide Number Placeholder 3"/>
          <p:cNvSpPr>
            <a:spLocks noGrp="1"/>
          </p:cNvSpPr>
          <p:nvPr>
            <p:ph type="sldNum" sz="quarter" idx="5"/>
          </p:nvPr>
        </p:nvSpPr>
        <p:spPr/>
        <p:txBody>
          <a:bodyPr/>
          <a:lstStyle/>
          <a:p>
            <a:fld id="{60D48A28-3456-4587-BFCE-61C095A4C2EC}" type="slidenum">
              <a:rPr lang="en-GB" smtClean="0"/>
              <a:t>2</a:t>
            </a:fld>
            <a:endParaRPr lang="en-GB"/>
          </a:p>
        </p:txBody>
      </p:sp>
    </p:spTree>
    <p:extLst>
      <p:ext uri="{BB962C8B-B14F-4D97-AF65-F5344CB8AC3E}">
        <p14:creationId xmlns:p14="http://schemas.microsoft.com/office/powerpoint/2010/main" val="34514260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each objective and how I set out to achieve this:</a:t>
            </a:r>
          </a:p>
          <a:p>
            <a:endParaRPr lang="en-GB" dirty="0"/>
          </a:p>
          <a:p>
            <a:pPr marL="285750" indent="-285750">
              <a:buFont typeface="+mj-lt"/>
              <a:buAutoNum type="arabicPeriod"/>
            </a:pPr>
            <a:r>
              <a:rPr lang="en-GB" dirty="0">
                <a:solidFill>
                  <a:schemeClr val="accent1">
                    <a:lumMod val="50000"/>
                  </a:schemeClr>
                </a:solidFill>
                <a:latin typeface="Arial" panose="020B0604020202020204" pitchFamily="34" charset="0"/>
                <a:cs typeface="Arial" panose="020B0604020202020204" pitchFamily="34" charset="0"/>
              </a:rPr>
              <a:t>Carry out primary and secondary research. - relating to literature flexible working practises, reports on the impact of flexible working within organisations.</a:t>
            </a:r>
          </a:p>
          <a:p>
            <a:pPr marL="285750" indent="-285750">
              <a:buFont typeface="+mj-lt"/>
              <a:buAutoNum type="arabicPeriod"/>
            </a:pPr>
            <a:r>
              <a:rPr lang="en-GB" dirty="0">
                <a:solidFill>
                  <a:schemeClr val="accent1">
                    <a:lumMod val="50000"/>
                  </a:schemeClr>
                </a:solidFill>
                <a:latin typeface="Arial" panose="020B0604020202020204" pitchFamily="34" charset="0"/>
                <a:cs typeface="Arial" panose="020B0604020202020204" pitchFamily="34" charset="0"/>
              </a:rPr>
              <a:t>Use both quantitative and qualitative data.</a:t>
            </a:r>
          </a:p>
          <a:p>
            <a:pPr marL="285750" indent="-285750">
              <a:buFont typeface="+mj-lt"/>
              <a:buAutoNum type="arabicPeriod"/>
            </a:pPr>
            <a:r>
              <a:rPr lang="en-GB" dirty="0">
                <a:solidFill>
                  <a:schemeClr val="accent1">
                    <a:lumMod val="50000"/>
                  </a:schemeClr>
                </a:solidFill>
                <a:latin typeface="Arial" panose="020B0604020202020204" pitchFamily="34" charset="0"/>
                <a:cs typeface="Arial" panose="020B0604020202020204" pitchFamily="34" charset="0"/>
              </a:rPr>
              <a:t>Utilise academic research and reports.</a:t>
            </a:r>
          </a:p>
          <a:p>
            <a:pPr marL="285750" indent="-285750">
              <a:buFont typeface="+mj-lt"/>
              <a:buAutoNum type="arabicPeriod"/>
            </a:pPr>
            <a:r>
              <a:rPr lang="en-GB" dirty="0">
                <a:solidFill>
                  <a:schemeClr val="accent1">
                    <a:lumMod val="50000"/>
                  </a:schemeClr>
                </a:solidFill>
                <a:latin typeface="Arial" panose="020B0604020202020204" pitchFamily="34" charset="0"/>
                <a:cs typeface="Arial" panose="020B0604020202020204" pitchFamily="34" charset="0"/>
              </a:rPr>
              <a:t>Review the current flexible working procedure in place</a:t>
            </a:r>
          </a:p>
          <a:p>
            <a:pPr marL="0" indent="0">
              <a:buFont typeface="Arial" panose="020B0604020202020204" pitchFamily="34" charset="0"/>
              <a:buNone/>
            </a:pPr>
            <a:endParaRPr lang="en-GB" dirty="0">
              <a:solidFill>
                <a:schemeClr val="accent1">
                  <a:lumMod val="50000"/>
                </a:schemeClr>
              </a:solidFill>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0D48A28-3456-4587-BFCE-61C095A4C2EC}" type="slidenum">
              <a:rPr lang="en-GB" smtClean="0"/>
              <a:t>3</a:t>
            </a:fld>
            <a:endParaRPr lang="en-GB"/>
          </a:p>
        </p:txBody>
      </p:sp>
    </p:spTree>
    <p:extLst>
      <p:ext uri="{BB962C8B-B14F-4D97-AF65-F5344CB8AC3E}">
        <p14:creationId xmlns:p14="http://schemas.microsoft.com/office/powerpoint/2010/main" val="16629867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GB" dirty="0">
                <a:solidFill>
                  <a:schemeClr val="accent1">
                    <a:lumMod val="50000"/>
                  </a:schemeClr>
                </a:solidFill>
              </a:rPr>
              <a:t>Minimal changes in flexible working arrangements apart from hybrid working, linked to pandemic (CIPD 2022a). SWP now has smart working policy, data shows a change in more police officer and staff post being classed as ‘flexible’ supporting the force move to becoming an agile workforce (SWP2024a) (detailed within people strategy) (SWP2022).</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GB" dirty="0">
                <a:solidFill>
                  <a:schemeClr val="accent1">
                    <a:lumMod val="50000"/>
                  </a:schemeClr>
                </a:solidFill>
              </a:rPr>
              <a:t>literature identified showed the positive link to flexible working arrangements to wellbeing and work life balance </a:t>
            </a:r>
            <a:r>
              <a:rPr lang="en-GB" dirty="0" err="1">
                <a:solidFill>
                  <a:schemeClr val="accent1">
                    <a:lumMod val="50000"/>
                  </a:schemeClr>
                </a:solidFill>
              </a:rPr>
              <a:t>Shifrin</a:t>
            </a:r>
            <a:r>
              <a:rPr lang="en-GB" dirty="0">
                <a:solidFill>
                  <a:schemeClr val="accent1">
                    <a:lumMod val="50000"/>
                  </a:schemeClr>
                </a:solidFill>
              </a:rPr>
              <a:t> and Michel (2022). However, literature also did highlight difficulties officers face in getting a good work life balance </a:t>
            </a:r>
            <a:r>
              <a:rPr lang="en-GB" sz="1200" dirty="0">
                <a:effectLst/>
                <a:latin typeface="Times New Roman" panose="02020603050405020304" pitchFamily="18" charset="0"/>
                <a:ea typeface="Aptos" panose="020B0004020202020204" pitchFamily="34" charset="0"/>
              </a:rPr>
              <a:t>Duxbury, </a:t>
            </a:r>
            <a:r>
              <a:rPr lang="en-GB" sz="1200" dirty="0" err="1">
                <a:effectLst/>
                <a:latin typeface="Times New Roman" panose="02020603050405020304" pitchFamily="18" charset="0"/>
                <a:ea typeface="Aptos" panose="020B0004020202020204" pitchFamily="34" charset="0"/>
              </a:rPr>
              <a:t>Bardoel</a:t>
            </a:r>
            <a:r>
              <a:rPr lang="en-GB" sz="1200" dirty="0">
                <a:effectLst/>
                <a:latin typeface="Times New Roman" panose="02020603050405020304" pitchFamily="18" charset="0"/>
                <a:ea typeface="Aptos" panose="020B0004020202020204" pitchFamily="34" charset="0"/>
              </a:rPr>
              <a:t> and Halinski (2021). </a:t>
            </a:r>
            <a:r>
              <a:rPr lang="en-GB" dirty="0">
                <a:solidFill>
                  <a:schemeClr val="accent1">
                    <a:lumMod val="50000"/>
                  </a:schemeClr>
                </a:solidFill>
              </a:rPr>
              <a:t>The lower response rate from officers within questionnaire (42%) could be linked to the nature of the roles and difficulties officers face in finding arrangements that would be suitable for them and the organisation. This was also highlighted in literature review.</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GB" dirty="0">
                <a:solidFill>
                  <a:schemeClr val="accent1">
                    <a:lumMod val="50000"/>
                  </a:schemeClr>
                </a:solidFill>
              </a:rPr>
              <a:t>Literature highlighted the stigma and negative perceptions from line management and workforces against those who were able to work from home and flexibly (SHRM 2021). Questionnaire - 77% of those were from female members of the workforce. Minimal responses from senior officers/staff could be linked to negative connotations linked to working flexibly. Flexible working was highlighted as a reason for female's individuals wished to remain with their employer. The Questionnaire supported this in relation to the gender make up of those who apply for flexible working. Positive aspect of this for SWP is that literature studied discussed the benefit of having a flexible working options available for female staff which could lead to longer service and engagement with their employer Deloitte (2023).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GB" dirty="0">
                <a:solidFill>
                  <a:schemeClr val="accent1">
                    <a:lumMod val="50000"/>
                  </a:schemeClr>
                </a:solidFill>
              </a:rPr>
              <a:t>Over a third of responses outlined there was not enough information on the force intranet to support. SWP need to consider the support online and further enhance this. </a:t>
            </a:r>
            <a:r>
              <a:rPr lang="en-GB" b="1" dirty="0">
                <a:solidFill>
                  <a:schemeClr val="accent1">
                    <a:lumMod val="50000"/>
                  </a:schemeClr>
                </a:solidFill>
              </a:rPr>
              <a:t>RECOMMENDATION 3</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GB" dirty="0">
                <a:solidFill>
                  <a:schemeClr val="accent1">
                    <a:lumMod val="50000"/>
                  </a:schemeClr>
                </a:solidFill>
              </a:rPr>
              <a:t>Key findings highlight the need for a review of the form, process and updates to individuals who are going through the flexible working process. Individuals felt the process was easy, however described the process as time consuming and bureaucratic. Showing further work needed to improve and refine the process. </a:t>
            </a:r>
            <a:r>
              <a:rPr lang="en-GB" b="1" dirty="0">
                <a:solidFill>
                  <a:schemeClr val="accent1">
                    <a:lumMod val="50000"/>
                  </a:schemeClr>
                </a:solidFill>
              </a:rPr>
              <a:t>RECOMMENDATION 2</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GB" dirty="0">
                <a:solidFill>
                  <a:schemeClr val="accent1">
                    <a:lumMod val="50000"/>
                  </a:schemeClr>
                </a:solidFill>
              </a:rPr>
              <a:t>Findings highlighted negative perceptions. Indicating SWP workforce feel there is a negative stigma attached to flexible working.</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GB" dirty="0">
                <a:solidFill>
                  <a:schemeClr val="accent1">
                    <a:lumMod val="50000"/>
                  </a:schemeClr>
                </a:solidFill>
              </a:rPr>
              <a:t>Questionnaire and data on flexible working did not identify those using excel forms vs the flexible working pilot. </a:t>
            </a:r>
            <a:r>
              <a:rPr lang="en-GB" b="1" dirty="0">
                <a:solidFill>
                  <a:schemeClr val="accent1">
                    <a:lumMod val="50000"/>
                  </a:schemeClr>
                </a:solidFill>
              </a:rPr>
              <a:t>RECOMMENDATION 1</a:t>
            </a:r>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GB" dirty="0">
              <a:solidFill>
                <a:schemeClr val="accent1">
                  <a:lumMod val="50000"/>
                </a:schemeClr>
              </a:solidFill>
            </a:endParaRPr>
          </a:p>
        </p:txBody>
      </p:sp>
      <p:sp>
        <p:nvSpPr>
          <p:cNvPr id="4" name="Slide Number Placeholder 3"/>
          <p:cNvSpPr>
            <a:spLocks noGrp="1"/>
          </p:cNvSpPr>
          <p:nvPr>
            <p:ph type="sldNum" sz="quarter" idx="5"/>
          </p:nvPr>
        </p:nvSpPr>
        <p:spPr/>
        <p:txBody>
          <a:bodyPr/>
          <a:lstStyle/>
          <a:p>
            <a:fld id="{60D48A28-3456-4587-BFCE-61C095A4C2EC}" type="slidenum">
              <a:rPr lang="en-GB" smtClean="0"/>
              <a:t>4</a:t>
            </a:fld>
            <a:endParaRPr lang="en-GB"/>
          </a:p>
        </p:txBody>
      </p:sp>
    </p:spTree>
    <p:extLst>
      <p:ext uri="{BB962C8B-B14F-4D97-AF65-F5344CB8AC3E}">
        <p14:creationId xmlns:p14="http://schemas.microsoft.com/office/powerpoint/2010/main" val="205125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0" dirty="0">
                <a:effectLst/>
                <a:latin typeface="Times New Roman" panose="02020603050405020304" pitchFamily="18" charset="0"/>
                <a:ea typeface="Calibri" panose="020F0502020204030204" pitchFamily="34" charset="0"/>
              </a:rPr>
              <a:t>This will improve and refine the feedback to ensure the portal is seen as a positive move and benefit to the organisation.</a:t>
            </a:r>
          </a:p>
          <a:p>
            <a:endParaRPr lang="en-GB" sz="1800" kern="0" dirty="0">
              <a:effectLst/>
              <a:latin typeface="Times New Roman" panose="02020603050405020304" pitchFamily="18" charset="0"/>
              <a:ea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If the portal is not working or needs further developments, then this would be an opportunity to review feedback and make further changes if required.</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1800" kern="0" dirty="0">
              <a:effectLst/>
              <a:latin typeface="Times New Roman" panose="02020603050405020304" pitchFamily="18" charset="0"/>
              <a:ea typeface="Calibri" panose="020F0502020204030204" pitchFamily="34" charset="0"/>
            </a:endParaRPr>
          </a:p>
          <a:p>
            <a:r>
              <a:rPr lang="en-GB" sz="1800" kern="0" dirty="0">
                <a:effectLst/>
                <a:latin typeface="Times New Roman" panose="02020603050405020304" pitchFamily="18" charset="0"/>
                <a:ea typeface="Calibri" panose="020F0502020204030204" pitchFamily="34" charset="0"/>
              </a:rPr>
              <a:t>SWP HR will be key within this recommendation, to ensure an open communication channel is in place to assist in building culture within the force. By reinforcing the flexible working practices and a positive work life balance it can be an opportunity to imbed a positive culture within the force.</a:t>
            </a:r>
          </a:p>
          <a:p>
            <a:endParaRPr lang="en-GB" sz="1800" kern="0" dirty="0">
              <a:effectLst/>
              <a:latin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60D48A28-3456-4587-BFCE-61C095A4C2EC}" type="slidenum">
              <a:rPr lang="en-GB" smtClean="0"/>
              <a:t>5</a:t>
            </a:fld>
            <a:endParaRPr lang="en-GB"/>
          </a:p>
        </p:txBody>
      </p:sp>
    </p:spTree>
    <p:extLst>
      <p:ext uri="{BB962C8B-B14F-4D97-AF65-F5344CB8AC3E}">
        <p14:creationId xmlns:p14="http://schemas.microsoft.com/office/powerpoint/2010/main" val="4400173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0D48A28-3456-4587-BFCE-61C095A4C2EC}" type="slidenum">
              <a:rPr lang="en-GB" smtClean="0"/>
              <a:t>6</a:t>
            </a:fld>
            <a:endParaRPr lang="en-GB"/>
          </a:p>
        </p:txBody>
      </p:sp>
    </p:spTree>
    <p:extLst>
      <p:ext uri="{BB962C8B-B14F-4D97-AF65-F5344CB8AC3E}">
        <p14:creationId xmlns:p14="http://schemas.microsoft.com/office/powerpoint/2010/main" val="40401271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00" dirty="0">
                <a:solidFill>
                  <a:schemeClr val="accent1">
                    <a:lumMod val="50000"/>
                  </a:schemeClr>
                </a:solidFill>
                <a:effectLst/>
                <a:latin typeface="Arial" panose="020B0604020202020204" pitchFamily="34" charset="0"/>
                <a:ea typeface="Aptos" panose="020B0004020202020204" pitchFamily="34" charset="0"/>
                <a:cs typeface="Arial" panose="020B0604020202020204" pitchFamily="34" charset="0"/>
              </a:rPr>
              <a:t>Others mentioned support when entering Rota’s onto the forms.</a:t>
            </a:r>
          </a:p>
          <a:p>
            <a:endParaRPr lang="en-GB" sz="1200" kern="100" dirty="0">
              <a:solidFill>
                <a:schemeClr val="accent1">
                  <a:lumMod val="50000"/>
                </a:schemeClr>
              </a:solidFill>
              <a:effectLst/>
              <a:latin typeface="Arial" panose="020B0604020202020204" pitchFamily="34" charset="0"/>
              <a:ea typeface="Aptos" panose="020B00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There could be key benefits to having all officers and staff following the same process. Such as reduction in errors and no need to train individuals to follow different processes. There would be less confusion. In addition, from the 6th April 2024, the Flexible Working (Amendment) Regulations 2023 were published. Key changes included consultation with individuals when they make a request and the right to request flexible working arrangements from day one (Legislation.go.uk 2023). There was also a requirement for Flexible working applications to be considered within a period of two months from receipt of an application to the final decision of an appeal. With this new legislation its clear there is a need for a robust process.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1200" kern="100" dirty="0">
              <a:solidFill>
                <a:schemeClr val="accent1">
                  <a:lumMod val="50000"/>
                </a:schemeClr>
              </a:solidFill>
              <a:effectLst/>
              <a:latin typeface="Arial" panose="020B0604020202020204" pitchFamily="34" charset="0"/>
              <a:ea typeface="Aptos" panose="020B0004020202020204" pitchFamily="34" charset="0"/>
              <a:cs typeface="Arial" panose="020B0604020202020204" pitchFamily="34" charset="0"/>
            </a:endParaRPr>
          </a:p>
          <a:p>
            <a:endParaRPr lang="en-GB" sz="1200" kern="100" dirty="0">
              <a:solidFill>
                <a:schemeClr val="accent1">
                  <a:lumMod val="50000"/>
                </a:schemeClr>
              </a:solidFill>
              <a:effectLst/>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60D48A28-3456-4587-BFCE-61C095A4C2EC}" type="slidenum">
              <a:rPr lang="en-GB" smtClean="0"/>
              <a:t>7</a:t>
            </a:fld>
            <a:endParaRPr lang="en-GB"/>
          </a:p>
        </p:txBody>
      </p:sp>
    </p:spTree>
    <p:extLst>
      <p:ext uri="{BB962C8B-B14F-4D97-AF65-F5344CB8AC3E}">
        <p14:creationId xmlns:p14="http://schemas.microsoft.com/office/powerpoint/2010/main" val="2566150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solidFill>
                  <a:schemeClr val="accent1">
                    <a:lumMod val="50000"/>
                  </a:schemeClr>
                </a:solidFill>
                <a:effectLst/>
                <a:latin typeface="Arial" panose="020B0604020202020204" pitchFamily="34" charset="0"/>
                <a:ea typeface="Aptos" panose="020B0004020202020204" pitchFamily="34" charset="0"/>
                <a:cs typeface="Arial" panose="020B0604020202020204" pitchFamily="34" charset="0"/>
              </a:rPr>
              <a:t>The data highlighted that whilst individuals feel it’s an easy process, they also indicated it is a process which takes time and rigid.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00" dirty="0">
              <a:solidFill>
                <a:schemeClr val="accent1">
                  <a:lumMod val="50000"/>
                </a:schemeClr>
              </a:solidFill>
              <a:effectLst/>
              <a:latin typeface="Arial" panose="020B0604020202020204" pitchFamily="34" charset="0"/>
              <a:ea typeface="Aptos" panose="020B00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solidFill>
                  <a:schemeClr val="accent1">
                    <a:lumMod val="50000"/>
                  </a:schemeClr>
                </a:solidFill>
                <a:effectLst/>
                <a:latin typeface="Arial" panose="020B0604020202020204" pitchFamily="34" charset="0"/>
                <a:ea typeface="Aptos" panose="020B0004020202020204" pitchFamily="34" charset="0"/>
                <a:cs typeface="Arial" panose="020B0604020202020204" pitchFamily="34" charset="0"/>
              </a:rPr>
              <a:t>This approach to change outlined 3 stages, which are unfreezing’ which looks at the current situation and identifying the need for change, next stage would be instigating the required change, for this approach it would be applying one method for all flexible working applications and third is refreezing or reinforcing the change which hopefully will establish a clear process and re-in force a good working culture. </a:t>
            </a:r>
            <a:r>
              <a:rPr lang="en-GB" sz="1800" kern="100" dirty="0" err="1">
                <a:solidFill>
                  <a:schemeClr val="accent1">
                    <a:lumMod val="50000"/>
                  </a:schemeClr>
                </a:solidFill>
                <a:effectLst/>
                <a:latin typeface="Arial" panose="020B0604020202020204" pitchFamily="34" charset="0"/>
                <a:ea typeface="Aptos" panose="020B0004020202020204" pitchFamily="34" charset="0"/>
                <a:cs typeface="Arial" panose="020B0604020202020204" pitchFamily="34" charset="0"/>
              </a:rPr>
              <a:t>Lindgreen</a:t>
            </a:r>
            <a:r>
              <a:rPr lang="en-GB" sz="1800" kern="100" dirty="0">
                <a:solidFill>
                  <a:schemeClr val="accent1">
                    <a:lumMod val="50000"/>
                  </a:schemeClr>
                </a:solidFill>
                <a:effectLst/>
                <a:latin typeface="Arial" panose="020B0604020202020204" pitchFamily="34" charset="0"/>
                <a:ea typeface="Aptos" panose="020B0004020202020204" pitchFamily="34" charset="0"/>
                <a:cs typeface="Arial" panose="020B0604020202020204" pitchFamily="34" charset="0"/>
              </a:rPr>
              <a:t>, Benedetto and Pieters (2023).</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1200" kern="100" dirty="0">
              <a:solidFill>
                <a:schemeClr val="accent1">
                  <a:lumMod val="50000"/>
                </a:schemeClr>
              </a:solidFill>
              <a:effectLst/>
              <a:latin typeface="Arial" panose="020B0604020202020204" pitchFamily="34" charset="0"/>
              <a:ea typeface="Aptos" panose="020B0004020202020204" pitchFamily="34" charset="0"/>
              <a:cs typeface="Arial" panose="020B0604020202020204" pitchFamily="34" charset="0"/>
            </a:endParaRPr>
          </a:p>
          <a:p>
            <a:endParaRPr lang="en-GB" sz="1200" kern="100" dirty="0">
              <a:solidFill>
                <a:schemeClr val="accent1">
                  <a:lumMod val="50000"/>
                </a:schemeClr>
              </a:solidFill>
              <a:effectLst/>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60D48A28-3456-4587-BFCE-61C095A4C2EC}" type="slidenum">
              <a:rPr lang="en-GB" smtClean="0"/>
              <a:t>8</a:t>
            </a:fld>
            <a:endParaRPr lang="en-GB"/>
          </a:p>
        </p:txBody>
      </p:sp>
    </p:spTree>
    <p:extLst>
      <p:ext uri="{BB962C8B-B14F-4D97-AF65-F5344CB8AC3E}">
        <p14:creationId xmlns:p14="http://schemas.microsoft.com/office/powerpoint/2010/main" val="37101519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A third of individuals highlighted there was not enough information about flexible working on the force intranet and HR page. Nearly a quarter of responses highlighted that they felt SWP doesn’t embrace flexible working practices.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This indicated there is a requirement for the force to improve the information which is available to the workforce and how the organisation supports flexible working requests.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a:p>
            <a:pPr>
              <a:lnSpc>
                <a:spcPct val="115000"/>
              </a:lnSpc>
              <a:spcAft>
                <a:spcPts val="800"/>
              </a:spcAft>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CIPD (2022b) report highlighted the difficulties organisations face sustaining culture within hybrid working, due to the less face to face contact and displays of behaviours and values. This is why its key for SWP SMT to ensure there is a effective communication and collaborative working.</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60D48A28-3456-4587-BFCE-61C095A4C2EC}" type="slidenum">
              <a:rPr lang="en-GB" smtClean="0"/>
              <a:t>9</a:t>
            </a:fld>
            <a:endParaRPr lang="en-GB"/>
          </a:p>
        </p:txBody>
      </p:sp>
    </p:spTree>
    <p:extLst>
      <p:ext uri="{BB962C8B-B14F-4D97-AF65-F5344CB8AC3E}">
        <p14:creationId xmlns:p14="http://schemas.microsoft.com/office/powerpoint/2010/main" val="13544495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0D48A28-3456-4587-BFCE-61C095A4C2EC}" type="slidenum">
              <a:rPr lang="en-GB" smtClean="0"/>
              <a:t>10</a:t>
            </a:fld>
            <a:endParaRPr lang="en-GB"/>
          </a:p>
        </p:txBody>
      </p:sp>
    </p:spTree>
    <p:extLst>
      <p:ext uri="{BB962C8B-B14F-4D97-AF65-F5344CB8AC3E}">
        <p14:creationId xmlns:p14="http://schemas.microsoft.com/office/powerpoint/2010/main" val="12093292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0D48A28-3456-4587-BFCE-61C095A4C2EC}" type="slidenum">
              <a:rPr lang="en-GB" smtClean="0"/>
              <a:t>11</a:t>
            </a:fld>
            <a:endParaRPr lang="en-GB"/>
          </a:p>
        </p:txBody>
      </p:sp>
    </p:spTree>
    <p:extLst>
      <p:ext uri="{BB962C8B-B14F-4D97-AF65-F5344CB8AC3E}">
        <p14:creationId xmlns:p14="http://schemas.microsoft.com/office/powerpoint/2010/main" val="37723311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0D48A28-3456-4587-BFCE-61C095A4C2EC}" type="slidenum">
              <a:rPr lang="en-GB" smtClean="0"/>
              <a:t>12</a:t>
            </a:fld>
            <a:endParaRPr lang="en-GB"/>
          </a:p>
        </p:txBody>
      </p:sp>
    </p:spTree>
    <p:extLst>
      <p:ext uri="{BB962C8B-B14F-4D97-AF65-F5344CB8AC3E}">
        <p14:creationId xmlns:p14="http://schemas.microsoft.com/office/powerpoint/2010/main" val="31877109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A0CE4-C721-C04D-231B-2733276AA7F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42B985C-A7BC-59C8-4D76-123E339582D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F45CFF1-EBE5-0A7F-57AC-5DFB08D3FF26}"/>
              </a:ext>
            </a:extLst>
          </p:cNvPr>
          <p:cNvSpPr>
            <a:spLocks noGrp="1"/>
          </p:cNvSpPr>
          <p:nvPr>
            <p:ph type="dt" sz="half" idx="10"/>
          </p:nvPr>
        </p:nvSpPr>
        <p:spPr/>
        <p:txBody>
          <a:bodyPr/>
          <a:lstStyle/>
          <a:p>
            <a:fld id="{9165EACE-92DA-4996-8CB6-AD75D80AB634}" type="datetimeFigureOut">
              <a:rPr lang="en-GB" smtClean="0"/>
              <a:t>30/09/2024</a:t>
            </a:fld>
            <a:endParaRPr lang="en-GB"/>
          </a:p>
        </p:txBody>
      </p:sp>
      <p:sp>
        <p:nvSpPr>
          <p:cNvPr id="5" name="Footer Placeholder 4">
            <a:extLst>
              <a:ext uri="{FF2B5EF4-FFF2-40B4-BE49-F238E27FC236}">
                <a16:creationId xmlns:a16="http://schemas.microsoft.com/office/drawing/2014/main" id="{07E71C31-7FD9-DF7B-679C-50B349FD5E3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AA66DE5-BB42-65B2-6BD4-C0F65CC05B5C}"/>
              </a:ext>
            </a:extLst>
          </p:cNvPr>
          <p:cNvSpPr>
            <a:spLocks noGrp="1"/>
          </p:cNvSpPr>
          <p:nvPr>
            <p:ph type="sldNum" sz="quarter" idx="12"/>
          </p:nvPr>
        </p:nvSpPr>
        <p:spPr/>
        <p:txBody>
          <a:bodyPr/>
          <a:lstStyle/>
          <a:p>
            <a:fld id="{DBE5C003-55F6-475B-A27A-D5958E96CCCA}" type="slidenum">
              <a:rPr lang="en-GB" smtClean="0"/>
              <a:t>‹#›</a:t>
            </a:fld>
            <a:endParaRPr lang="en-GB"/>
          </a:p>
        </p:txBody>
      </p:sp>
    </p:spTree>
    <p:extLst>
      <p:ext uri="{BB962C8B-B14F-4D97-AF65-F5344CB8AC3E}">
        <p14:creationId xmlns:p14="http://schemas.microsoft.com/office/powerpoint/2010/main" val="17859505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7C39A2-5F55-A646-BF30-3F62E2CA46C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85B98C5-A4D0-E857-49EE-FA60FC93BB4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1A18188-E891-A155-80DA-FE9A73197680}"/>
              </a:ext>
            </a:extLst>
          </p:cNvPr>
          <p:cNvSpPr>
            <a:spLocks noGrp="1"/>
          </p:cNvSpPr>
          <p:nvPr>
            <p:ph type="dt" sz="half" idx="10"/>
          </p:nvPr>
        </p:nvSpPr>
        <p:spPr/>
        <p:txBody>
          <a:bodyPr/>
          <a:lstStyle/>
          <a:p>
            <a:fld id="{9165EACE-92DA-4996-8CB6-AD75D80AB634}" type="datetimeFigureOut">
              <a:rPr lang="en-GB" smtClean="0"/>
              <a:t>30/09/2024</a:t>
            </a:fld>
            <a:endParaRPr lang="en-GB"/>
          </a:p>
        </p:txBody>
      </p:sp>
      <p:sp>
        <p:nvSpPr>
          <p:cNvPr id="5" name="Footer Placeholder 4">
            <a:extLst>
              <a:ext uri="{FF2B5EF4-FFF2-40B4-BE49-F238E27FC236}">
                <a16:creationId xmlns:a16="http://schemas.microsoft.com/office/drawing/2014/main" id="{788CB6B2-01EF-68A7-31DB-EC4CB7F727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046A0E3-69BB-2637-063D-2CE2F223AE25}"/>
              </a:ext>
            </a:extLst>
          </p:cNvPr>
          <p:cNvSpPr>
            <a:spLocks noGrp="1"/>
          </p:cNvSpPr>
          <p:nvPr>
            <p:ph type="sldNum" sz="quarter" idx="12"/>
          </p:nvPr>
        </p:nvSpPr>
        <p:spPr/>
        <p:txBody>
          <a:bodyPr/>
          <a:lstStyle/>
          <a:p>
            <a:fld id="{DBE5C003-55F6-475B-A27A-D5958E96CCCA}" type="slidenum">
              <a:rPr lang="en-GB" smtClean="0"/>
              <a:t>‹#›</a:t>
            </a:fld>
            <a:endParaRPr lang="en-GB"/>
          </a:p>
        </p:txBody>
      </p:sp>
    </p:spTree>
    <p:extLst>
      <p:ext uri="{BB962C8B-B14F-4D97-AF65-F5344CB8AC3E}">
        <p14:creationId xmlns:p14="http://schemas.microsoft.com/office/powerpoint/2010/main" val="15084304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0D8671-ECD2-C573-2571-8868F07DFD2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CE91065-8027-7BC1-5BB0-612E41D8E32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4E2E02F-3A1F-92DC-A1DF-CAF2B4192BC4}"/>
              </a:ext>
            </a:extLst>
          </p:cNvPr>
          <p:cNvSpPr>
            <a:spLocks noGrp="1"/>
          </p:cNvSpPr>
          <p:nvPr>
            <p:ph type="dt" sz="half" idx="10"/>
          </p:nvPr>
        </p:nvSpPr>
        <p:spPr/>
        <p:txBody>
          <a:bodyPr/>
          <a:lstStyle/>
          <a:p>
            <a:fld id="{9165EACE-92DA-4996-8CB6-AD75D80AB634}" type="datetimeFigureOut">
              <a:rPr lang="en-GB" smtClean="0"/>
              <a:t>30/09/2024</a:t>
            </a:fld>
            <a:endParaRPr lang="en-GB"/>
          </a:p>
        </p:txBody>
      </p:sp>
      <p:sp>
        <p:nvSpPr>
          <p:cNvPr id="5" name="Footer Placeholder 4">
            <a:extLst>
              <a:ext uri="{FF2B5EF4-FFF2-40B4-BE49-F238E27FC236}">
                <a16:creationId xmlns:a16="http://schemas.microsoft.com/office/drawing/2014/main" id="{462A1CF2-1976-C98D-DD7B-6EB534CB21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1D157E7-DCBB-FDBC-D63E-6D646DF4C34E}"/>
              </a:ext>
            </a:extLst>
          </p:cNvPr>
          <p:cNvSpPr>
            <a:spLocks noGrp="1"/>
          </p:cNvSpPr>
          <p:nvPr>
            <p:ph type="sldNum" sz="quarter" idx="12"/>
          </p:nvPr>
        </p:nvSpPr>
        <p:spPr/>
        <p:txBody>
          <a:bodyPr/>
          <a:lstStyle/>
          <a:p>
            <a:fld id="{DBE5C003-55F6-475B-A27A-D5958E96CCCA}" type="slidenum">
              <a:rPr lang="en-GB" smtClean="0"/>
              <a:t>‹#›</a:t>
            </a:fld>
            <a:endParaRPr lang="en-GB"/>
          </a:p>
        </p:txBody>
      </p:sp>
    </p:spTree>
    <p:extLst>
      <p:ext uri="{BB962C8B-B14F-4D97-AF65-F5344CB8AC3E}">
        <p14:creationId xmlns:p14="http://schemas.microsoft.com/office/powerpoint/2010/main" val="8251970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855288-4700-78DC-2B8B-759F316B6BE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19EC243-8001-ECC6-693E-E5C5114069F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E427084-ABFA-0B69-844E-5FF8AD63650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6319EF6-CDB5-3D11-2674-775F394738FE}"/>
              </a:ext>
            </a:extLst>
          </p:cNvPr>
          <p:cNvSpPr>
            <a:spLocks noGrp="1"/>
          </p:cNvSpPr>
          <p:nvPr>
            <p:ph type="dt" sz="half" idx="10"/>
          </p:nvPr>
        </p:nvSpPr>
        <p:spPr/>
        <p:txBody>
          <a:bodyPr/>
          <a:lstStyle/>
          <a:p>
            <a:fld id="{9165EACE-92DA-4996-8CB6-AD75D80AB634}" type="datetimeFigureOut">
              <a:rPr lang="en-GB" smtClean="0"/>
              <a:t>30/09/2024</a:t>
            </a:fld>
            <a:endParaRPr lang="en-GB"/>
          </a:p>
        </p:txBody>
      </p:sp>
      <p:sp>
        <p:nvSpPr>
          <p:cNvPr id="6" name="Footer Placeholder 5">
            <a:extLst>
              <a:ext uri="{FF2B5EF4-FFF2-40B4-BE49-F238E27FC236}">
                <a16:creationId xmlns:a16="http://schemas.microsoft.com/office/drawing/2014/main" id="{10022BF3-02DB-8E73-E6AA-E6E1828C436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F8DE75A-D802-A193-1858-C11FC06D23F6}"/>
              </a:ext>
            </a:extLst>
          </p:cNvPr>
          <p:cNvSpPr>
            <a:spLocks noGrp="1"/>
          </p:cNvSpPr>
          <p:nvPr>
            <p:ph type="sldNum" sz="quarter" idx="12"/>
          </p:nvPr>
        </p:nvSpPr>
        <p:spPr/>
        <p:txBody>
          <a:bodyPr/>
          <a:lstStyle/>
          <a:p>
            <a:fld id="{DBE5C003-55F6-475B-A27A-D5958E96CCCA}" type="slidenum">
              <a:rPr lang="en-GB" smtClean="0"/>
              <a:t>‹#›</a:t>
            </a:fld>
            <a:endParaRPr lang="en-GB"/>
          </a:p>
        </p:txBody>
      </p:sp>
    </p:spTree>
    <p:extLst>
      <p:ext uri="{BB962C8B-B14F-4D97-AF65-F5344CB8AC3E}">
        <p14:creationId xmlns:p14="http://schemas.microsoft.com/office/powerpoint/2010/main" val="35075388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7CE1E-CC5F-F645-21D5-507B7B8A124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354076B-AA7C-CE7B-5A2A-B7F9C02905A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8C9C68-C7FD-1334-8DA4-5668BEEA642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334B79C-9C0F-BE16-77F1-308EF64B7BB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1200907-7C52-1636-2051-635CEB7B0E3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8D82BF1-2365-4D1F-B3C4-6284433398A3}"/>
              </a:ext>
            </a:extLst>
          </p:cNvPr>
          <p:cNvSpPr>
            <a:spLocks noGrp="1"/>
          </p:cNvSpPr>
          <p:nvPr>
            <p:ph type="dt" sz="half" idx="10"/>
          </p:nvPr>
        </p:nvSpPr>
        <p:spPr/>
        <p:txBody>
          <a:bodyPr/>
          <a:lstStyle/>
          <a:p>
            <a:fld id="{9165EACE-92DA-4996-8CB6-AD75D80AB634}" type="datetimeFigureOut">
              <a:rPr lang="en-GB" smtClean="0"/>
              <a:t>30/09/2024</a:t>
            </a:fld>
            <a:endParaRPr lang="en-GB"/>
          </a:p>
        </p:txBody>
      </p:sp>
      <p:sp>
        <p:nvSpPr>
          <p:cNvPr id="8" name="Footer Placeholder 7">
            <a:extLst>
              <a:ext uri="{FF2B5EF4-FFF2-40B4-BE49-F238E27FC236}">
                <a16:creationId xmlns:a16="http://schemas.microsoft.com/office/drawing/2014/main" id="{2D4AA01B-7BFE-F0FB-1D54-451D95E1F96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CF03FE2-6BEA-C293-79AA-5F97FD06D223}"/>
              </a:ext>
            </a:extLst>
          </p:cNvPr>
          <p:cNvSpPr>
            <a:spLocks noGrp="1"/>
          </p:cNvSpPr>
          <p:nvPr>
            <p:ph type="sldNum" sz="quarter" idx="12"/>
          </p:nvPr>
        </p:nvSpPr>
        <p:spPr/>
        <p:txBody>
          <a:bodyPr/>
          <a:lstStyle/>
          <a:p>
            <a:fld id="{DBE5C003-55F6-475B-A27A-D5958E96CCCA}" type="slidenum">
              <a:rPr lang="en-GB" smtClean="0"/>
              <a:t>‹#›</a:t>
            </a:fld>
            <a:endParaRPr lang="en-GB"/>
          </a:p>
        </p:txBody>
      </p:sp>
    </p:spTree>
    <p:extLst>
      <p:ext uri="{BB962C8B-B14F-4D97-AF65-F5344CB8AC3E}">
        <p14:creationId xmlns:p14="http://schemas.microsoft.com/office/powerpoint/2010/main" val="23392424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738299-67C8-7C7C-300B-EC5803AB2AE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AFC351B-DBE1-131A-D88B-5C7E63E264C2}"/>
              </a:ext>
            </a:extLst>
          </p:cNvPr>
          <p:cNvSpPr>
            <a:spLocks noGrp="1"/>
          </p:cNvSpPr>
          <p:nvPr>
            <p:ph type="dt" sz="half" idx="10"/>
          </p:nvPr>
        </p:nvSpPr>
        <p:spPr/>
        <p:txBody>
          <a:bodyPr/>
          <a:lstStyle/>
          <a:p>
            <a:fld id="{9165EACE-92DA-4996-8CB6-AD75D80AB634}" type="datetimeFigureOut">
              <a:rPr lang="en-GB" smtClean="0"/>
              <a:t>30/09/2024</a:t>
            </a:fld>
            <a:endParaRPr lang="en-GB"/>
          </a:p>
        </p:txBody>
      </p:sp>
      <p:sp>
        <p:nvSpPr>
          <p:cNvPr id="4" name="Footer Placeholder 3">
            <a:extLst>
              <a:ext uri="{FF2B5EF4-FFF2-40B4-BE49-F238E27FC236}">
                <a16:creationId xmlns:a16="http://schemas.microsoft.com/office/drawing/2014/main" id="{97FB6B9A-492E-7425-ACAD-EB6F80FE188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87E2CCA-943A-9761-E80F-AC5F361C4FC5}"/>
              </a:ext>
            </a:extLst>
          </p:cNvPr>
          <p:cNvSpPr>
            <a:spLocks noGrp="1"/>
          </p:cNvSpPr>
          <p:nvPr>
            <p:ph type="sldNum" sz="quarter" idx="12"/>
          </p:nvPr>
        </p:nvSpPr>
        <p:spPr/>
        <p:txBody>
          <a:bodyPr/>
          <a:lstStyle/>
          <a:p>
            <a:fld id="{DBE5C003-55F6-475B-A27A-D5958E96CCCA}" type="slidenum">
              <a:rPr lang="en-GB" smtClean="0"/>
              <a:t>‹#›</a:t>
            </a:fld>
            <a:endParaRPr lang="en-GB"/>
          </a:p>
        </p:txBody>
      </p:sp>
    </p:spTree>
    <p:extLst>
      <p:ext uri="{BB962C8B-B14F-4D97-AF65-F5344CB8AC3E}">
        <p14:creationId xmlns:p14="http://schemas.microsoft.com/office/powerpoint/2010/main" val="11117711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16E4E59-A808-7B46-0B58-5EE028698F6A}"/>
              </a:ext>
            </a:extLst>
          </p:cNvPr>
          <p:cNvSpPr>
            <a:spLocks noGrp="1"/>
          </p:cNvSpPr>
          <p:nvPr>
            <p:ph type="dt" sz="half" idx="10"/>
          </p:nvPr>
        </p:nvSpPr>
        <p:spPr/>
        <p:txBody>
          <a:bodyPr/>
          <a:lstStyle/>
          <a:p>
            <a:fld id="{9165EACE-92DA-4996-8CB6-AD75D80AB634}" type="datetimeFigureOut">
              <a:rPr lang="en-GB" smtClean="0"/>
              <a:t>30/09/2024</a:t>
            </a:fld>
            <a:endParaRPr lang="en-GB"/>
          </a:p>
        </p:txBody>
      </p:sp>
      <p:sp>
        <p:nvSpPr>
          <p:cNvPr id="3" name="Footer Placeholder 2">
            <a:extLst>
              <a:ext uri="{FF2B5EF4-FFF2-40B4-BE49-F238E27FC236}">
                <a16:creationId xmlns:a16="http://schemas.microsoft.com/office/drawing/2014/main" id="{70042857-EDA4-8E46-A457-7C55B55331D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78DAAC4-2693-A83A-4EC0-7190D8C08184}"/>
              </a:ext>
            </a:extLst>
          </p:cNvPr>
          <p:cNvSpPr>
            <a:spLocks noGrp="1"/>
          </p:cNvSpPr>
          <p:nvPr>
            <p:ph type="sldNum" sz="quarter" idx="12"/>
          </p:nvPr>
        </p:nvSpPr>
        <p:spPr/>
        <p:txBody>
          <a:bodyPr/>
          <a:lstStyle/>
          <a:p>
            <a:fld id="{DBE5C003-55F6-475B-A27A-D5958E96CCCA}" type="slidenum">
              <a:rPr lang="en-GB" smtClean="0"/>
              <a:t>‹#›</a:t>
            </a:fld>
            <a:endParaRPr lang="en-GB"/>
          </a:p>
        </p:txBody>
      </p:sp>
    </p:spTree>
    <p:extLst>
      <p:ext uri="{BB962C8B-B14F-4D97-AF65-F5344CB8AC3E}">
        <p14:creationId xmlns:p14="http://schemas.microsoft.com/office/powerpoint/2010/main" val="25833773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A65B10-E362-ABE6-50B5-D184F1A0546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DD2FBB1-E72A-E635-3BC4-C4E8D1F68EC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B428231-82D8-78F3-A564-794314AC456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2CEE3B-0EFD-397A-56EE-61D337AA94E4}"/>
              </a:ext>
            </a:extLst>
          </p:cNvPr>
          <p:cNvSpPr>
            <a:spLocks noGrp="1"/>
          </p:cNvSpPr>
          <p:nvPr>
            <p:ph type="dt" sz="half" idx="10"/>
          </p:nvPr>
        </p:nvSpPr>
        <p:spPr/>
        <p:txBody>
          <a:bodyPr/>
          <a:lstStyle/>
          <a:p>
            <a:fld id="{9165EACE-92DA-4996-8CB6-AD75D80AB634}" type="datetimeFigureOut">
              <a:rPr lang="en-GB" smtClean="0"/>
              <a:t>30/09/2024</a:t>
            </a:fld>
            <a:endParaRPr lang="en-GB"/>
          </a:p>
        </p:txBody>
      </p:sp>
      <p:sp>
        <p:nvSpPr>
          <p:cNvPr id="6" name="Footer Placeholder 5">
            <a:extLst>
              <a:ext uri="{FF2B5EF4-FFF2-40B4-BE49-F238E27FC236}">
                <a16:creationId xmlns:a16="http://schemas.microsoft.com/office/drawing/2014/main" id="{316ABBD9-4004-6C38-98A7-81228109EEE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80E68A3-12FA-9E5D-6F61-40A88964DA7E}"/>
              </a:ext>
            </a:extLst>
          </p:cNvPr>
          <p:cNvSpPr>
            <a:spLocks noGrp="1"/>
          </p:cNvSpPr>
          <p:nvPr>
            <p:ph type="sldNum" sz="quarter" idx="12"/>
          </p:nvPr>
        </p:nvSpPr>
        <p:spPr/>
        <p:txBody>
          <a:bodyPr/>
          <a:lstStyle/>
          <a:p>
            <a:fld id="{DBE5C003-55F6-475B-A27A-D5958E96CCCA}" type="slidenum">
              <a:rPr lang="en-GB" smtClean="0"/>
              <a:t>‹#›</a:t>
            </a:fld>
            <a:endParaRPr lang="en-GB"/>
          </a:p>
        </p:txBody>
      </p:sp>
    </p:spTree>
    <p:extLst>
      <p:ext uri="{BB962C8B-B14F-4D97-AF65-F5344CB8AC3E}">
        <p14:creationId xmlns:p14="http://schemas.microsoft.com/office/powerpoint/2010/main" val="17613417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E06B39-DECE-1546-FE82-670F8B757E1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88EB6AC-82D5-EFA6-8853-2515ECD6D8F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CC8F117-8D7A-90BB-EBEF-0DBF486F2C8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58DF4BC-B987-9B67-618D-3A71ED7E197B}"/>
              </a:ext>
            </a:extLst>
          </p:cNvPr>
          <p:cNvSpPr>
            <a:spLocks noGrp="1"/>
          </p:cNvSpPr>
          <p:nvPr>
            <p:ph type="dt" sz="half" idx="10"/>
          </p:nvPr>
        </p:nvSpPr>
        <p:spPr/>
        <p:txBody>
          <a:bodyPr/>
          <a:lstStyle/>
          <a:p>
            <a:fld id="{9165EACE-92DA-4996-8CB6-AD75D80AB634}" type="datetimeFigureOut">
              <a:rPr lang="en-GB" smtClean="0"/>
              <a:t>30/09/2024</a:t>
            </a:fld>
            <a:endParaRPr lang="en-GB"/>
          </a:p>
        </p:txBody>
      </p:sp>
      <p:sp>
        <p:nvSpPr>
          <p:cNvPr id="6" name="Footer Placeholder 5">
            <a:extLst>
              <a:ext uri="{FF2B5EF4-FFF2-40B4-BE49-F238E27FC236}">
                <a16:creationId xmlns:a16="http://schemas.microsoft.com/office/drawing/2014/main" id="{BD80669C-19EA-5C1F-5075-E356BDF8AAC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83206D1-19AA-10D2-01B9-9EB27D03D737}"/>
              </a:ext>
            </a:extLst>
          </p:cNvPr>
          <p:cNvSpPr>
            <a:spLocks noGrp="1"/>
          </p:cNvSpPr>
          <p:nvPr>
            <p:ph type="sldNum" sz="quarter" idx="12"/>
          </p:nvPr>
        </p:nvSpPr>
        <p:spPr/>
        <p:txBody>
          <a:bodyPr/>
          <a:lstStyle/>
          <a:p>
            <a:fld id="{DBE5C003-55F6-475B-A27A-D5958E96CCCA}" type="slidenum">
              <a:rPr lang="en-GB" smtClean="0"/>
              <a:t>‹#›</a:t>
            </a:fld>
            <a:endParaRPr lang="en-GB"/>
          </a:p>
        </p:txBody>
      </p:sp>
    </p:spTree>
    <p:extLst>
      <p:ext uri="{BB962C8B-B14F-4D97-AF65-F5344CB8AC3E}">
        <p14:creationId xmlns:p14="http://schemas.microsoft.com/office/powerpoint/2010/main" val="8373509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3F0BEF-16B0-4249-780A-E1EF3E9DFDA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CE67083-DF3A-A4FA-3390-7C7B4CC94FA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7F8FCF-D200-4368-1964-2D7034CA6DFC}"/>
              </a:ext>
            </a:extLst>
          </p:cNvPr>
          <p:cNvSpPr>
            <a:spLocks noGrp="1"/>
          </p:cNvSpPr>
          <p:nvPr>
            <p:ph type="dt" sz="half" idx="10"/>
          </p:nvPr>
        </p:nvSpPr>
        <p:spPr/>
        <p:txBody>
          <a:bodyPr/>
          <a:lstStyle/>
          <a:p>
            <a:fld id="{9165EACE-92DA-4996-8CB6-AD75D80AB634}" type="datetimeFigureOut">
              <a:rPr lang="en-GB" smtClean="0"/>
              <a:t>30/09/2024</a:t>
            </a:fld>
            <a:endParaRPr lang="en-GB"/>
          </a:p>
        </p:txBody>
      </p:sp>
      <p:sp>
        <p:nvSpPr>
          <p:cNvPr id="5" name="Footer Placeholder 4">
            <a:extLst>
              <a:ext uri="{FF2B5EF4-FFF2-40B4-BE49-F238E27FC236}">
                <a16:creationId xmlns:a16="http://schemas.microsoft.com/office/drawing/2014/main" id="{7BA8AF45-3BD4-57F9-478B-8527482312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4656483-B95B-54DD-8788-261E07BA65FB}"/>
              </a:ext>
            </a:extLst>
          </p:cNvPr>
          <p:cNvSpPr>
            <a:spLocks noGrp="1"/>
          </p:cNvSpPr>
          <p:nvPr>
            <p:ph type="sldNum" sz="quarter" idx="12"/>
          </p:nvPr>
        </p:nvSpPr>
        <p:spPr/>
        <p:txBody>
          <a:bodyPr/>
          <a:lstStyle/>
          <a:p>
            <a:fld id="{DBE5C003-55F6-475B-A27A-D5958E96CCCA}" type="slidenum">
              <a:rPr lang="en-GB" smtClean="0"/>
              <a:t>‹#›</a:t>
            </a:fld>
            <a:endParaRPr lang="en-GB"/>
          </a:p>
        </p:txBody>
      </p:sp>
    </p:spTree>
    <p:extLst>
      <p:ext uri="{BB962C8B-B14F-4D97-AF65-F5344CB8AC3E}">
        <p14:creationId xmlns:p14="http://schemas.microsoft.com/office/powerpoint/2010/main" val="7860653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A2289E4-6ADB-A82A-1F27-1E4186F0A2A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7931EDF-7B92-DDA9-7E35-72AF2C820CC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B50BFC8-0E31-BED2-F8E5-FC6289B81226}"/>
              </a:ext>
            </a:extLst>
          </p:cNvPr>
          <p:cNvSpPr>
            <a:spLocks noGrp="1"/>
          </p:cNvSpPr>
          <p:nvPr>
            <p:ph type="dt" sz="half" idx="10"/>
          </p:nvPr>
        </p:nvSpPr>
        <p:spPr/>
        <p:txBody>
          <a:bodyPr/>
          <a:lstStyle/>
          <a:p>
            <a:fld id="{9165EACE-92DA-4996-8CB6-AD75D80AB634}" type="datetimeFigureOut">
              <a:rPr lang="en-GB" smtClean="0"/>
              <a:t>30/09/2024</a:t>
            </a:fld>
            <a:endParaRPr lang="en-GB"/>
          </a:p>
        </p:txBody>
      </p:sp>
      <p:sp>
        <p:nvSpPr>
          <p:cNvPr id="5" name="Footer Placeholder 4">
            <a:extLst>
              <a:ext uri="{FF2B5EF4-FFF2-40B4-BE49-F238E27FC236}">
                <a16:creationId xmlns:a16="http://schemas.microsoft.com/office/drawing/2014/main" id="{1ED8D9B5-95C4-BC26-355D-D43B696A0B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5DDBC74-3CF8-A134-AEAF-F3E2F5EAFD0B}"/>
              </a:ext>
            </a:extLst>
          </p:cNvPr>
          <p:cNvSpPr>
            <a:spLocks noGrp="1"/>
          </p:cNvSpPr>
          <p:nvPr>
            <p:ph type="sldNum" sz="quarter" idx="12"/>
          </p:nvPr>
        </p:nvSpPr>
        <p:spPr/>
        <p:txBody>
          <a:bodyPr/>
          <a:lstStyle/>
          <a:p>
            <a:fld id="{DBE5C003-55F6-475B-A27A-D5958E96CCCA}" type="slidenum">
              <a:rPr lang="en-GB" smtClean="0"/>
              <a:t>‹#›</a:t>
            </a:fld>
            <a:endParaRPr lang="en-GB"/>
          </a:p>
        </p:txBody>
      </p:sp>
    </p:spTree>
    <p:extLst>
      <p:ext uri="{BB962C8B-B14F-4D97-AF65-F5344CB8AC3E}">
        <p14:creationId xmlns:p14="http://schemas.microsoft.com/office/powerpoint/2010/main" val="7907370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3F891B8-A976-D389-F68A-C8A75BE811F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90ED3C2-5EA2-01DD-C030-FD1C6F8CA6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4AE879B-F705-3F89-F1F0-A66A1127627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165EACE-92DA-4996-8CB6-AD75D80AB634}" type="datetimeFigureOut">
              <a:rPr lang="en-GB" smtClean="0"/>
              <a:t>30/09/2024</a:t>
            </a:fld>
            <a:endParaRPr lang="en-GB"/>
          </a:p>
        </p:txBody>
      </p:sp>
      <p:sp>
        <p:nvSpPr>
          <p:cNvPr id="5" name="Footer Placeholder 4">
            <a:extLst>
              <a:ext uri="{FF2B5EF4-FFF2-40B4-BE49-F238E27FC236}">
                <a16:creationId xmlns:a16="http://schemas.microsoft.com/office/drawing/2014/main" id="{B73A517E-CB98-7EDB-BEAF-671B4CA6930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AACAFCD-6F2B-52C5-3EDA-D1AED9FB3FE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BE5C003-55F6-475B-A27A-D5958E96CCCA}" type="slidenum">
              <a:rPr lang="en-GB" smtClean="0"/>
              <a:t>‹#›</a:t>
            </a:fld>
            <a:endParaRPr lang="en-GB"/>
          </a:p>
        </p:txBody>
      </p:sp>
    </p:spTree>
    <p:extLst>
      <p:ext uri="{BB962C8B-B14F-4D97-AF65-F5344CB8AC3E}">
        <p14:creationId xmlns:p14="http://schemas.microsoft.com/office/powerpoint/2010/main" val="35602711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video" Target="../media/media1.webm"/><Relationship Id="rId7" Type="http://schemas.openxmlformats.org/officeDocument/2006/relationships/image" Target="../media/image6.png"/><Relationship Id="rId2" Type="http://schemas.microsoft.com/office/2007/relationships/media" Target="../media/media1.webm"/><Relationship Id="rId1" Type="http://schemas.openxmlformats.org/officeDocument/2006/relationships/tags" Target="../tags/tag1.xml"/><Relationship Id="rId6" Type="http://schemas.openxmlformats.org/officeDocument/2006/relationships/image" Target="../media/image3.png"/><Relationship Id="rId5" Type="http://schemas.openxmlformats.org/officeDocument/2006/relationships/notesSlide" Target="../notesSlides/notesSlide6.xml"/><Relationship Id="rId4"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0.gif"/></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2.xml.rels><?xml version="1.0" encoding="UTF-8" standalone="yes"?>
<Relationships xmlns="http://schemas.openxmlformats.org/package/2006/relationships"><Relationship Id="rId8" Type="http://schemas.openxmlformats.org/officeDocument/2006/relationships/hyperlink" Target="https://action.deloitte.com/insight/3324/for-women-flexibility-is-a-matter-of-time-not-place" TargetMode="External"/><Relationship Id="rId13" Type="http://schemas.openxmlformats.org/officeDocument/2006/relationships/hyperlink" Target="https://www.cipd.org/uk/knowledge/factsheets/flexible-working-factsheet/#title3" TargetMode="External"/><Relationship Id="rId3" Type="http://schemas.openxmlformats.org/officeDocument/2006/relationships/image" Target="../media/image3.png"/><Relationship Id="rId7" Type="http://schemas.openxmlformats.org/officeDocument/2006/relationships/hyperlink" Target="https://www.cipd.org/uk/knowledge/reports/cross-functional-collaboration/" TargetMode="External"/><Relationship Id="rId12" Type="http://schemas.openxmlformats.org/officeDocument/2006/relationships/hyperlink" Target="https://doi.org/10.1177/001872674700100103" TargetMode="External"/><Relationship Id="rId2" Type="http://schemas.openxmlformats.org/officeDocument/2006/relationships/notesSlide" Target="../notesSlides/notesSlide12.xml"/><Relationship Id="rId16" Type="http://schemas.openxmlformats.org/officeDocument/2006/relationships/hyperlink" Target="https://www.shrm.org/in/about/press-room/shrm-research-reveals-negative-perceptions-remote-work" TargetMode="External"/><Relationship Id="rId1" Type="http://schemas.openxmlformats.org/officeDocument/2006/relationships/slideLayout" Target="../slideLayouts/slideLayout2.xml"/><Relationship Id="rId6" Type="http://schemas.openxmlformats.org/officeDocument/2006/relationships/hyperlink" Target="https://www.cipd.org/uk/knowledge/reports/flexible-working-trends/" TargetMode="External"/><Relationship Id="rId11" Type="http://schemas.openxmlformats.org/officeDocument/2006/relationships/hyperlink" Target="https://doi.org/10.1016/j.indmarman.2023.04.004" TargetMode="External"/><Relationship Id="rId5" Type="http://schemas.openxmlformats.org/officeDocument/2006/relationships/hyperlink" Target="https://www.shrm.org/topics-tools/news/organizational-employee-development/competencies-in-action--workplace-communication-delivering-an-im" TargetMode="External"/><Relationship Id="rId15" Type="http://schemas.openxmlformats.org/officeDocument/2006/relationships/hyperlink" Target="https://doi.org/10.1080/02678373.2021.1936287" TargetMode="External"/><Relationship Id="rId10" Type="http://schemas.openxmlformats.org/officeDocument/2006/relationships/hyperlink" Target="https://www.legislation.gov.uk/uksi/2023/1328/pdfs/uksi_20231328_en.pdf?mc_cid=8ad68b89c0&amp;mc_eid=c8247d5eac" TargetMode="External"/><Relationship Id="rId4" Type="http://schemas.openxmlformats.org/officeDocument/2006/relationships/hyperlink" Target="https://doi.org/10.1177/0021886319892685" TargetMode="External"/><Relationship Id="rId9" Type="http://schemas.openxmlformats.org/officeDocument/2006/relationships/hyperlink" Target="https://doi.org/10.1080/10439463.2020.1822837" TargetMode="External"/><Relationship Id="rId14" Type="http://schemas.openxmlformats.org/officeDocument/2006/relationships/hyperlink" Target="https://www.cipd.org/uk/knowledge/factsheets/employee-communica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 sky, outdoor, silhouette&#10;&#10;Description automatically generated">
            <a:extLst>
              <a:ext uri="{FF2B5EF4-FFF2-40B4-BE49-F238E27FC236}">
                <a16:creationId xmlns:a16="http://schemas.microsoft.com/office/drawing/2014/main" id="{C75232AA-B398-106F-7852-5129F9192B1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7999"/>
          </a:xfrm>
          <a:prstGeom prst="rect">
            <a:avLst/>
          </a:prstGeom>
        </p:spPr>
      </p:pic>
      <p:pic>
        <p:nvPicPr>
          <p:cNvPr id="4" name="Picture 3">
            <a:extLst>
              <a:ext uri="{FF2B5EF4-FFF2-40B4-BE49-F238E27FC236}">
                <a16:creationId xmlns:a16="http://schemas.microsoft.com/office/drawing/2014/main" id="{BB9945A1-8BFE-1895-0592-7227AF854979}"/>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0" y="0"/>
            <a:ext cx="12192000" cy="4096511"/>
          </a:xfrm>
          <a:prstGeom prst="rect">
            <a:avLst/>
          </a:prstGeom>
        </p:spPr>
      </p:pic>
      <p:sp>
        <p:nvSpPr>
          <p:cNvPr id="6" name="TextBox 5">
            <a:extLst>
              <a:ext uri="{FF2B5EF4-FFF2-40B4-BE49-F238E27FC236}">
                <a16:creationId xmlns:a16="http://schemas.microsoft.com/office/drawing/2014/main" id="{2EF52EE1-36B2-AFC0-6733-2694D73205C4}"/>
              </a:ext>
            </a:extLst>
          </p:cNvPr>
          <p:cNvSpPr txBox="1"/>
          <p:nvPr/>
        </p:nvSpPr>
        <p:spPr>
          <a:xfrm>
            <a:off x="2842125" y="481923"/>
            <a:ext cx="7287298" cy="2708434"/>
          </a:xfrm>
          <a:prstGeom prst="rect">
            <a:avLst/>
          </a:prstGeom>
          <a:noFill/>
        </p:spPr>
        <p:txBody>
          <a:bodyPr wrap="square" rtlCol="0">
            <a:spAutoFit/>
          </a:bodyPr>
          <a:lstStyle/>
          <a:p>
            <a:r>
              <a:rPr lang="en-GB" sz="2800" b="1" dirty="0">
                <a:solidFill>
                  <a:schemeClr val="bg1">
                    <a:lumMod val="95000"/>
                  </a:schemeClr>
                </a:solidFill>
                <a:latin typeface="Arial Nova Cond" panose="020B0604020202020204" pitchFamily="34" charset="0"/>
                <a:ea typeface="Tahoma" panose="020B0604030504040204" pitchFamily="34" charset="0"/>
                <a:cs typeface="Tahoma" panose="020B0604030504040204" pitchFamily="34" charset="0"/>
              </a:rPr>
              <a:t>Driving Change and Building Business Cases - </a:t>
            </a:r>
          </a:p>
          <a:p>
            <a:r>
              <a:rPr lang="en-GB" sz="2800" b="1" dirty="0">
                <a:solidFill>
                  <a:schemeClr val="bg1">
                    <a:lumMod val="95000"/>
                  </a:schemeClr>
                </a:solidFill>
                <a:latin typeface="Arial Nova Cond" panose="020B0604020202020204" pitchFamily="34" charset="0"/>
                <a:ea typeface="Tahoma" panose="020B0604030504040204" pitchFamily="34" charset="0"/>
                <a:cs typeface="Tahoma" panose="020B0604030504040204" pitchFamily="34" charset="0"/>
              </a:rPr>
              <a:t>Investigating a Business Issue from a HR Perspective</a:t>
            </a:r>
          </a:p>
          <a:p>
            <a:endParaRPr lang="en-GB" sz="2500" dirty="0">
              <a:solidFill>
                <a:schemeClr val="bg1"/>
              </a:solidFill>
              <a:latin typeface="Arial Nova" panose="020B0504020202020204" pitchFamily="34" charset="0"/>
              <a:ea typeface="Tahoma" panose="020B0604030504040204" pitchFamily="34" charset="0"/>
              <a:cs typeface="Tahoma" panose="020B0604030504040204" pitchFamily="34" charset="0"/>
            </a:endParaRPr>
          </a:p>
          <a:p>
            <a:r>
              <a:rPr lang="en-GB" sz="2500" dirty="0">
                <a:solidFill>
                  <a:schemeClr val="bg1"/>
                </a:solidFill>
                <a:latin typeface="Arial Nova" panose="020B0504020202020204" pitchFamily="34" charset="0"/>
                <a:ea typeface="Tahoma" panose="020B0604030504040204" pitchFamily="34" charset="0"/>
                <a:cs typeface="Tahoma" panose="020B0604030504040204" pitchFamily="34" charset="0"/>
              </a:rPr>
              <a:t>Daniel Taylor</a:t>
            </a:r>
          </a:p>
          <a:p>
            <a:endParaRPr lang="en-GB" sz="1600" dirty="0">
              <a:solidFill>
                <a:schemeClr val="bg1"/>
              </a:solidFill>
              <a:latin typeface="Arial Nova" panose="020B0504020202020204" pitchFamily="34" charset="0"/>
              <a:ea typeface="Tahoma" panose="020B0604030504040204" pitchFamily="34" charset="0"/>
              <a:cs typeface="Tahoma" panose="020B0604030504040204" pitchFamily="34" charset="0"/>
            </a:endParaRPr>
          </a:p>
          <a:p>
            <a:endParaRPr lang="en-GB" sz="2000" dirty="0">
              <a:solidFill>
                <a:srgbClr val="42516F"/>
              </a:solidFill>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26529893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screenshot of a computer&#10;&#10;Description automatically generated">
            <a:extLst>
              <a:ext uri="{FF2B5EF4-FFF2-40B4-BE49-F238E27FC236}">
                <a16:creationId xmlns:a16="http://schemas.microsoft.com/office/drawing/2014/main" id="{EF19EF33-5D4E-7A20-3F82-B10B9C68ACD0}"/>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0" y="0"/>
            <a:ext cx="12191999" cy="6857999"/>
          </a:xfrm>
        </p:spPr>
      </p:pic>
      <p:sp>
        <p:nvSpPr>
          <p:cNvPr id="2" name="Title 1">
            <a:extLst>
              <a:ext uri="{FF2B5EF4-FFF2-40B4-BE49-F238E27FC236}">
                <a16:creationId xmlns:a16="http://schemas.microsoft.com/office/drawing/2014/main" id="{0C6F473D-189D-C308-4DF5-E7B799232524}"/>
              </a:ext>
            </a:extLst>
          </p:cNvPr>
          <p:cNvSpPr>
            <a:spLocks noGrp="1"/>
          </p:cNvSpPr>
          <p:nvPr>
            <p:ph type="title"/>
          </p:nvPr>
        </p:nvSpPr>
        <p:spPr>
          <a:xfrm>
            <a:off x="838200" y="365125"/>
            <a:ext cx="10515600" cy="766989"/>
          </a:xfrm>
        </p:spPr>
        <p:txBody>
          <a:bodyPr/>
          <a:lstStyle/>
          <a:p>
            <a:pPr algn="ctr"/>
            <a:r>
              <a:rPr lang="en-GB" b="1" u="sng" dirty="0">
                <a:solidFill>
                  <a:schemeClr val="accent1">
                    <a:lumMod val="50000"/>
                  </a:schemeClr>
                </a:solidFill>
              </a:rPr>
              <a:t>Introduction</a:t>
            </a:r>
          </a:p>
        </p:txBody>
      </p:sp>
      <p:sp>
        <p:nvSpPr>
          <p:cNvPr id="6" name="TextBox 5">
            <a:extLst>
              <a:ext uri="{FF2B5EF4-FFF2-40B4-BE49-F238E27FC236}">
                <a16:creationId xmlns:a16="http://schemas.microsoft.com/office/drawing/2014/main" id="{72E11C76-C32D-9FFE-4247-02D3A22AA609}"/>
              </a:ext>
            </a:extLst>
          </p:cNvPr>
          <p:cNvSpPr txBox="1"/>
          <p:nvPr/>
        </p:nvSpPr>
        <p:spPr>
          <a:xfrm>
            <a:off x="265610" y="1132114"/>
            <a:ext cx="11660777" cy="2862322"/>
          </a:xfrm>
          <a:prstGeom prst="rect">
            <a:avLst/>
          </a:prstGeom>
          <a:noFill/>
        </p:spPr>
        <p:txBody>
          <a:bodyPr wrap="square" rtlCol="0">
            <a:spAutoFit/>
          </a:bodyPr>
          <a:lstStyle/>
          <a:p>
            <a:r>
              <a:rPr lang="en-GB" sz="2000" dirty="0">
                <a:solidFill>
                  <a:schemeClr val="accent1">
                    <a:lumMod val="50000"/>
                  </a:schemeClr>
                </a:solidFill>
                <a:latin typeface="Arial" panose="020B0604020202020204" pitchFamily="34" charset="0"/>
                <a:ea typeface="Times New Roman" panose="02020603050405020304" pitchFamily="18" charset="0"/>
              </a:rPr>
              <a:t>South Wales Police (SWP) is a public sector organisation, it is the largest police force in Wales. </a:t>
            </a:r>
          </a:p>
          <a:p>
            <a:r>
              <a:rPr lang="en-GB" sz="2000" dirty="0">
                <a:solidFill>
                  <a:schemeClr val="accent1">
                    <a:lumMod val="50000"/>
                  </a:schemeClr>
                </a:solidFill>
                <a:latin typeface="Arial" panose="020B0604020202020204" pitchFamily="34" charset="0"/>
                <a:ea typeface="Times New Roman" panose="02020603050405020304" pitchFamily="18" charset="0"/>
              </a:rPr>
              <a:t>The force has roughly 6,500 employees, this is made up of police officers and police staff. </a:t>
            </a:r>
          </a:p>
          <a:p>
            <a:endParaRPr lang="en-GB" sz="2000" dirty="0">
              <a:solidFill>
                <a:schemeClr val="accent1">
                  <a:lumMod val="50000"/>
                </a:schemeClr>
              </a:solidFill>
              <a:latin typeface="Arial" panose="020B0604020202020204" pitchFamily="34" charset="0"/>
              <a:ea typeface="Times New Roman" panose="02020603050405020304" pitchFamily="18" charset="0"/>
            </a:endParaRPr>
          </a:p>
          <a:p>
            <a:r>
              <a:rPr lang="en-GB" sz="2000" dirty="0">
                <a:solidFill>
                  <a:schemeClr val="accent1">
                    <a:lumMod val="50000"/>
                  </a:schemeClr>
                </a:solidFill>
                <a:effectLst/>
                <a:latin typeface="Arial" panose="020B0604020202020204" pitchFamily="34" charset="0"/>
                <a:ea typeface="Times New Roman" panose="02020603050405020304" pitchFamily="18" charset="0"/>
              </a:rPr>
              <a:t>The demand for organisations to offer flexible working has increased, providing flexible working arrangements to individuals can provide benefits to the individual and the organisation (McCartney 2024).</a:t>
            </a:r>
          </a:p>
          <a:p>
            <a:endParaRPr lang="en-GB" sz="2000" dirty="0">
              <a:solidFill>
                <a:schemeClr val="accent1">
                  <a:lumMod val="50000"/>
                </a:schemeClr>
              </a:solidFill>
              <a:latin typeface="Arial" panose="020B0604020202020204" pitchFamily="34" charset="0"/>
              <a:ea typeface="Times New Roman" panose="02020603050405020304" pitchFamily="18" charset="0"/>
            </a:endParaRPr>
          </a:p>
          <a:p>
            <a:r>
              <a:rPr lang="en-GB" sz="2000" dirty="0">
                <a:solidFill>
                  <a:schemeClr val="accent1">
                    <a:lumMod val="50000"/>
                  </a:schemeClr>
                </a:solidFill>
                <a:effectLst/>
                <a:latin typeface="Arial" panose="020B0604020202020204" pitchFamily="34" charset="0"/>
                <a:ea typeface="Times New Roman" panose="02020603050405020304" pitchFamily="18" charset="0"/>
              </a:rPr>
              <a:t>Chief officers have reinforced the forces commitment to family friendly working practices following the </a:t>
            </a:r>
            <a:r>
              <a:rPr lang="en-GB" sz="2000" i="1" dirty="0">
                <a:solidFill>
                  <a:schemeClr val="accent1">
                    <a:lumMod val="50000"/>
                  </a:schemeClr>
                </a:solidFill>
                <a:effectLst/>
                <a:latin typeface="Arial" panose="020B0604020202020204" pitchFamily="34" charset="0"/>
                <a:ea typeface="Times New Roman" panose="02020603050405020304" pitchFamily="18" charset="0"/>
              </a:rPr>
              <a:t>Flexible Working (Amendment) Regulations (</a:t>
            </a:r>
            <a:r>
              <a:rPr lang="en-GB" sz="2000" dirty="0">
                <a:solidFill>
                  <a:schemeClr val="accent1">
                    <a:lumMod val="50000"/>
                  </a:schemeClr>
                </a:solidFill>
                <a:effectLst/>
                <a:latin typeface="Arial" panose="020B0604020202020204" pitchFamily="34" charset="0"/>
                <a:ea typeface="Times New Roman" panose="02020603050405020304" pitchFamily="18" charset="0"/>
              </a:rPr>
              <a:t>2023). </a:t>
            </a:r>
          </a:p>
        </p:txBody>
      </p:sp>
      <p:pic>
        <p:nvPicPr>
          <p:cNvPr id="7" name="Picture 6">
            <a:extLst>
              <a:ext uri="{FF2B5EF4-FFF2-40B4-BE49-F238E27FC236}">
                <a16:creationId xmlns:a16="http://schemas.microsoft.com/office/drawing/2014/main" id="{A02B4E3F-575C-6DC0-0B20-1E1D584B31E5}"/>
              </a:ext>
            </a:extLst>
          </p:cNvPr>
          <p:cNvPicPr>
            <a:picLocks noChangeAspect="1"/>
          </p:cNvPicPr>
          <p:nvPr/>
        </p:nvPicPr>
        <p:blipFill>
          <a:blip r:embed="rId4"/>
          <a:stretch>
            <a:fillRect/>
          </a:stretch>
        </p:blipFill>
        <p:spPr>
          <a:xfrm>
            <a:off x="6506818" y="4142683"/>
            <a:ext cx="2948798" cy="1790649"/>
          </a:xfrm>
          <a:prstGeom prst="rect">
            <a:avLst/>
          </a:prstGeom>
        </p:spPr>
      </p:pic>
      <p:pic>
        <p:nvPicPr>
          <p:cNvPr id="8" name="Picture 7">
            <a:extLst>
              <a:ext uri="{FF2B5EF4-FFF2-40B4-BE49-F238E27FC236}">
                <a16:creationId xmlns:a16="http://schemas.microsoft.com/office/drawing/2014/main" id="{7BE23C30-AE21-6F97-4FF9-91B31146D3AA}"/>
              </a:ext>
            </a:extLst>
          </p:cNvPr>
          <p:cNvPicPr>
            <a:picLocks noChangeAspect="1"/>
          </p:cNvPicPr>
          <p:nvPr/>
        </p:nvPicPr>
        <p:blipFill>
          <a:blip r:embed="rId5"/>
          <a:stretch>
            <a:fillRect/>
          </a:stretch>
        </p:blipFill>
        <p:spPr>
          <a:xfrm>
            <a:off x="1534685" y="4142683"/>
            <a:ext cx="2865038" cy="1790649"/>
          </a:xfrm>
          <a:prstGeom prst="rect">
            <a:avLst/>
          </a:prstGeom>
        </p:spPr>
      </p:pic>
    </p:spTree>
    <p:extLst>
      <p:ext uri="{BB962C8B-B14F-4D97-AF65-F5344CB8AC3E}">
        <p14:creationId xmlns:p14="http://schemas.microsoft.com/office/powerpoint/2010/main" val="39486453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screenshot of a computer&#10;&#10;Description automatically generated">
            <a:extLst>
              <a:ext uri="{FF2B5EF4-FFF2-40B4-BE49-F238E27FC236}">
                <a16:creationId xmlns:a16="http://schemas.microsoft.com/office/drawing/2014/main" id="{EF19EF33-5D4E-7A20-3F82-B10B9C68ACD0}"/>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0" y="0"/>
            <a:ext cx="12191999" cy="6857999"/>
          </a:xfrm>
        </p:spPr>
      </p:pic>
      <p:sp>
        <p:nvSpPr>
          <p:cNvPr id="2" name="Title 1">
            <a:extLst>
              <a:ext uri="{FF2B5EF4-FFF2-40B4-BE49-F238E27FC236}">
                <a16:creationId xmlns:a16="http://schemas.microsoft.com/office/drawing/2014/main" id="{0C6F473D-189D-C308-4DF5-E7B799232524}"/>
              </a:ext>
            </a:extLst>
          </p:cNvPr>
          <p:cNvSpPr>
            <a:spLocks noGrp="1"/>
          </p:cNvSpPr>
          <p:nvPr>
            <p:ph type="title"/>
          </p:nvPr>
        </p:nvSpPr>
        <p:spPr>
          <a:xfrm>
            <a:off x="838199" y="328773"/>
            <a:ext cx="10515600" cy="952927"/>
          </a:xfrm>
        </p:spPr>
        <p:txBody>
          <a:bodyPr/>
          <a:lstStyle/>
          <a:p>
            <a:pPr algn="ctr"/>
            <a:r>
              <a:rPr lang="en-GB" b="1" u="sng" dirty="0">
                <a:solidFill>
                  <a:schemeClr val="accent1">
                    <a:lumMod val="50000"/>
                  </a:schemeClr>
                </a:solidFill>
              </a:rPr>
              <a:t>Aim &amp; Objectives </a:t>
            </a:r>
          </a:p>
        </p:txBody>
      </p:sp>
      <p:sp>
        <p:nvSpPr>
          <p:cNvPr id="4" name="TextBox 3">
            <a:extLst>
              <a:ext uri="{FF2B5EF4-FFF2-40B4-BE49-F238E27FC236}">
                <a16:creationId xmlns:a16="http://schemas.microsoft.com/office/drawing/2014/main" id="{C57891BD-9DC2-98AA-3C39-468CC420525A}"/>
              </a:ext>
            </a:extLst>
          </p:cNvPr>
          <p:cNvSpPr txBox="1"/>
          <p:nvPr/>
        </p:nvSpPr>
        <p:spPr>
          <a:xfrm>
            <a:off x="337855" y="1610473"/>
            <a:ext cx="11516288" cy="3464538"/>
          </a:xfrm>
          <a:prstGeom prst="rect">
            <a:avLst/>
          </a:prstGeom>
          <a:noFill/>
        </p:spPr>
        <p:txBody>
          <a:bodyPr wrap="square" rtlCol="0">
            <a:spAutoFit/>
          </a:bodyPr>
          <a:lstStyle/>
          <a:p>
            <a:pPr>
              <a:lnSpc>
                <a:spcPct val="107000"/>
              </a:lnSpc>
              <a:spcAft>
                <a:spcPts val="800"/>
              </a:spcAft>
            </a:pPr>
            <a:r>
              <a:rPr lang="en-GB" sz="2000" kern="100" dirty="0">
                <a:solidFill>
                  <a:schemeClr val="accent1">
                    <a:lumMod val="50000"/>
                  </a:schemeClr>
                </a:solidFill>
                <a:effectLst/>
                <a:latin typeface="Arial" panose="020B0604020202020204" pitchFamily="34" charset="0"/>
                <a:ea typeface="Aptos" panose="020B0004020202020204" pitchFamily="34" charset="0"/>
                <a:cs typeface="Arial" panose="020B0604020202020204" pitchFamily="34" charset="0"/>
              </a:rPr>
              <a:t>The main aim of the report was to analyse the flexible working procedure within SWP and the perceived impact on the workforces’ wellbeing. To achieve this the following objectives were applied:</a:t>
            </a:r>
            <a:endParaRPr lang="en-GB" sz="2000" dirty="0">
              <a:solidFill>
                <a:schemeClr val="accent1">
                  <a:lumMod val="50000"/>
                </a:schemeClr>
              </a:solidFill>
              <a:effectLst/>
              <a:latin typeface="Arial" panose="020B0604020202020204" pitchFamily="34" charset="0"/>
              <a:ea typeface="Times New Roman" panose="02020603050405020304" pitchFamily="18" charset="0"/>
              <a:cs typeface="Arial" panose="020B0604020202020204" pitchFamily="34" charset="0"/>
            </a:endParaRPr>
          </a:p>
          <a:p>
            <a:pPr marL="457200" lvl="0" indent="-457200">
              <a:lnSpc>
                <a:spcPct val="107000"/>
              </a:lnSpc>
              <a:spcAft>
                <a:spcPts val="800"/>
              </a:spcAft>
              <a:buFont typeface="+mj-lt"/>
              <a:buAutoNum type="arabicPeriod"/>
            </a:pPr>
            <a:r>
              <a:rPr lang="en-GB" sz="2000" kern="100" dirty="0">
                <a:solidFill>
                  <a:schemeClr val="accent1">
                    <a:lumMod val="50000"/>
                  </a:schemeClr>
                </a:solidFill>
                <a:effectLst/>
                <a:latin typeface="Arial" panose="020B0604020202020204" pitchFamily="34" charset="0"/>
                <a:ea typeface="Aptos" panose="020B0004020202020204" pitchFamily="34" charset="0"/>
                <a:cs typeface="Arial" panose="020B0604020202020204" pitchFamily="34" charset="0"/>
              </a:rPr>
              <a:t>Research and analyse literature regarding flexible working practises. </a:t>
            </a:r>
            <a:endParaRPr lang="en-GB" sz="2000" dirty="0">
              <a:solidFill>
                <a:schemeClr val="accent1">
                  <a:lumMod val="50000"/>
                </a:schemeClr>
              </a:solidFill>
              <a:effectLst/>
              <a:latin typeface="Arial" panose="020B0604020202020204" pitchFamily="34" charset="0"/>
              <a:ea typeface="Times New Roman" panose="02020603050405020304" pitchFamily="18" charset="0"/>
              <a:cs typeface="Arial" panose="020B0604020202020204" pitchFamily="34" charset="0"/>
            </a:endParaRPr>
          </a:p>
          <a:p>
            <a:pPr marL="457200" lvl="0" indent="-457200">
              <a:lnSpc>
                <a:spcPct val="107000"/>
              </a:lnSpc>
              <a:spcAft>
                <a:spcPts val="800"/>
              </a:spcAft>
              <a:buFont typeface="+mj-lt"/>
              <a:buAutoNum type="arabicPeriod"/>
            </a:pPr>
            <a:r>
              <a:rPr lang="en-GB" sz="2000" kern="100" dirty="0">
                <a:solidFill>
                  <a:schemeClr val="accent1">
                    <a:lumMod val="50000"/>
                  </a:schemeClr>
                </a:solidFill>
                <a:effectLst/>
                <a:latin typeface="Arial" panose="020B0604020202020204" pitchFamily="34" charset="0"/>
                <a:ea typeface="Aptos" panose="020B0004020202020204" pitchFamily="34" charset="0"/>
                <a:cs typeface="Arial" panose="020B0604020202020204" pitchFamily="34" charset="0"/>
              </a:rPr>
              <a:t>Review existing secondary data from within SWP.</a:t>
            </a:r>
            <a:endParaRPr lang="en-GB" sz="2000" dirty="0">
              <a:solidFill>
                <a:schemeClr val="accent1">
                  <a:lumMod val="50000"/>
                </a:schemeClr>
              </a:solidFill>
              <a:effectLst/>
              <a:latin typeface="Arial" panose="020B0604020202020204" pitchFamily="34" charset="0"/>
              <a:ea typeface="Times New Roman" panose="02020603050405020304" pitchFamily="18" charset="0"/>
              <a:cs typeface="Arial" panose="020B0604020202020204" pitchFamily="34" charset="0"/>
            </a:endParaRPr>
          </a:p>
          <a:p>
            <a:pPr marL="457200" lvl="0" indent="-457200">
              <a:lnSpc>
                <a:spcPct val="107000"/>
              </a:lnSpc>
              <a:spcAft>
                <a:spcPts val="800"/>
              </a:spcAft>
              <a:buFont typeface="+mj-lt"/>
              <a:buAutoNum type="arabicPeriod"/>
            </a:pPr>
            <a:r>
              <a:rPr lang="en-GB" sz="2000" kern="100" dirty="0">
                <a:solidFill>
                  <a:schemeClr val="accent1">
                    <a:lumMod val="50000"/>
                  </a:schemeClr>
                </a:solidFill>
                <a:effectLst/>
                <a:latin typeface="Arial" panose="020B0604020202020204" pitchFamily="34" charset="0"/>
                <a:ea typeface="Aptos" panose="020B0004020202020204" pitchFamily="34" charset="0"/>
                <a:cs typeface="Arial" panose="020B0604020202020204" pitchFamily="34" charset="0"/>
              </a:rPr>
              <a:t>Conduct quantitative and qualitive research through a questionnaire, to establish the impact of the flexible working procedure on wellbeing and critically analyse research findings. </a:t>
            </a:r>
            <a:endParaRPr lang="en-GB" sz="2000" dirty="0">
              <a:solidFill>
                <a:schemeClr val="accent1">
                  <a:lumMod val="50000"/>
                </a:schemeClr>
              </a:solidFill>
              <a:effectLst/>
              <a:latin typeface="Arial" panose="020B0604020202020204" pitchFamily="34" charset="0"/>
              <a:ea typeface="Times New Roman" panose="02020603050405020304" pitchFamily="18" charset="0"/>
              <a:cs typeface="Arial" panose="020B0604020202020204" pitchFamily="34" charset="0"/>
            </a:endParaRPr>
          </a:p>
          <a:p>
            <a:pPr marL="457200" lvl="0" indent="-457200">
              <a:lnSpc>
                <a:spcPct val="107000"/>
              </a:lnSpc>
              <a:spcAft>
                <a:spcPts val="800"/>
              </a:spcAft>
              <a:buFont typeface="+mj-lt"/>
              <a:buAutoNum type="arabicPeriod"/>
            </a:pPr>
            <a:r>
              <a:rPr lang="en-GB" sz="2000" kern="100" dirty="0">
                <a:solidFill>
                  <a:schemeClr val="accent1">
                    <a:lumMod val="50000"/>
                  </a:schemeClr>
                </a:solidFill>
                <a:effectLst/>
                <a:latin typeface="Arial" panose="020B0604020202020204" pitchFamily="34" charset="0"/>
                <a:ea typeface="Aptos" panose="020B0004020202020204" pitchFamily="34" charset="0"/>
                <a:cs typeface="Arial" panose="020B0604020202020204" pitchFamily="34" charset="0"/>
              </a:rPr>
              <a:t>Make recommendations for improvement to the current flexible working procedure.</a:t>
            </a:r>
            <a:endParaRPr lang="en-GB" sz="2000" dirty="0">
              <a:solidFill>
                <a:schemeClr val="accent1">
                  <a:lumMod val="50000"/>
                </a:schemeClr>
              </a:solidFill>
              <a:effectLst/>
              <a:latin typeface="Arial" panose="020B0604020202020204" pitchFamily="34" charset="0"/>
              <a:ea typeface="Times New Roman" panose="02020603050405020304" pitchFamily="18" charset="0"/>
              <a:cs typeface="Arial" panose="020B0604020202020204" pitchFamily="34" charset="0"/>
            </a:endParaRPr>
          </a:p>
          <a:p>
            <a:endParaRPr lang="en-GB" dirty="0"/>
          </a:p>
          <a:p>
            <a:pPr marL="342900" indent="-342900">
              <a:buFont typeface="+mj-lt"/>
              <a:buAutoNum type="arabicPeriod"/>
            </a:pPr>
            <a:endParaRPr lang="en-GB" dirty="0"/>
          </a:p>
        </p:txBody>
      </p:sp>
    </p:spTree>
    <p:extLst>
      <p:ext uri="{BB962C8B-B14F-4D97-AF65-F5344CB8AC3E}">
        <p14:creationId xmlns:p14="http://schemas.microsoft.com/office/powerpoint/2010/main" val="40620813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screenshot of a computer&#10;&#10;Description automatically generated">
            <a:extLst>
              <a:ext uri="{FF2B5EF4-FFF2-40B4-BE49-F238E27FC236}">
                <a16:creationId xmlns:a16="http://schemas.microsoft.com/office/drawing/2014/main" id="{EF19EF33-5D4E-7A20-3F82-B10B9C68ACD0}"/>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0" y="0"/>
            <a:ext cx="12191999" cy="6857999"/>
          </a:xfrm>
        </p:spPr>
      </p:pic>
      <p:sp>
        <p:nvSpPr>
          <p:cNvPr id="2" name="Title 1">
            <a:extLst>
              <a:ext uri="{FF2B5EF4-FFF2-40B4-BE49-F238E27FC236}">
                <a16:creationId xmlns:a16="http://schemas.microsoft.com/office/drawing/2014/main" id="{0C6F473D-189D-C308-4DF5-E7B799232524}"/>
              </a:ext>
            </a:extLst>
          </p:cNvPr>
          <p:cNvSpPr>
            <a:spLocks noGrp="1"/>
          </p:cNvSpPr>
          <p:nvPr>
            <p:ph type="title"/>
          </p:nvPr>
        </p:nvSpPr>
        <p:spPr>
          <a:xfrm>
            <a:off x="838199" y="211012"/>
            <a:ext cx="10515600" cy="1325563"/>
          </a:xfrm>
        </p:spPr>
        <p:txBody>
          <a:bodyPr/>
          <a:lstStyle/>
          <a:p>
            <a:pPr algn="ctr"/>
            <a:r>
              <a:rPr lang="en-GB" b="1" u="sng" dirty="0">
                <a:solidFill>
                  <a:schemeClr val="accent1">
                    <a:lumMod val="50000"/>
                  </a:schemeClr>
                </a:solidFill>
              </a:rPr>
              <a:t>Key findings</a:t>
            </a:r>
          </a:p>
        </p:txBody>
      </p:sp>
      <p:sp>
        <p:nvSpPr>
          <p:cNvPr id="6" name="TextBox 5">
            <a:extLst>
              <a:ext uri="{FF2B5EF4-FFF2-40B4-BE49-F238E27FC236}">
                <a16:creationId xmlns:a16="http://schemas.microsoft.com/office/drawing/2014/main" id="{33C5ABE3-3E13-C2E8-B2CA-A69BFD9BA494}"/>
              </a:ext>
            </a:extLst>
          </p:cNvPr>
          <p:cNvSpPr txBox="1"/>
          <p:nvPr/>
        </p:nvSpPr>
        <p:spPr>
          <a:xfrm>
            <a:off x="371142" y="1159701"/>
            <a:ext cx="11688336" cy="5016758"/>
          </a:xfrm>
          <a:prstGeom prst="rect">
            <a:avLst/>
          </a:prstGeom>
          <a:noFill/>
        </p:spPr>
        <p:txBody>
          <a:bodyPr wrap="square" rtlCol="0">
            <a:spAutoFit/>
          </a:bodyPr>
          <a:lstStyle/>
          <a:p>
            <a:pPr marL="285750" indent="-285750">
              <a:buFont typeface="Arial" panose="020B0604020202020204" pitchFamily="34" charset="0"/>
              <a:buChar char="•"/>
            </a:pPr>
            <a:endParaRPr lang="en-GB" dirty="0">
              <a:solidFill>
                <a:schemeClr val="accent1">
                  <a:lumMod val="50000"/>
                </a:schemeClr>
              </a:solidFill>
              <a:latin typeface="Arial" panose="020B0604020202020204" pitchFamily="34" charset="0"/>
              <a:cs typeface="Arial" panose="020B0604020202020204" pitchFamily="34" charset="0"/>
            </a:endParaRPr>
          </a:p>
          <a:p>
            <a:endParaRPr lang="en-GB" dirty="0">
              <a:solidFill>
                <a:schemeClr val="accent1">
                  <a:lumMod val="50000"/>
                </a:schemeClr>
              </a:solidFill>
            </a:endParaRPr>
          </a:p>
          <a:p>
            <a:pPr marL="342900" indent="-342900">
              <a:buFont typeface="+mj-lt"/>
              <a:buAutoNum type="arabicPeriod"/>
            </a:pPr>
            <a:r>
              <a:rPr lang="en-GB" sz="2000" dirty="0">
                <a:solidFill>
                  <a:schemeClr val="accent1">
                    <a:lumMod val="50000"/>
                  </a:schemeClr>
                </a:solidFill>
                <a:latin typeface="Arial" panose="020B0604020202020204" pitchFamily="34" charset="0"/>
                <a:cs typeface="Arial" panose="020B0604020202020204" pitchFamily="34" charset="0"/>
              </a:rPr>
              <a:t>Growth of hybrid / home working</a:t>
            </a:r>
          </a:p>
          <a:p>
            <a:pPr marL="342900" indent="-342900">
              <a:buFont typeface="+mj-lt"/>
              <a:buAutoNum type="arabicPeriod"/>
            </a:pPr>
            <a:r>
              <a:rPr lang="en-GB" sz="2000" dirty="0">
                <a:solidFill>
                  <a:schemeClr val="accent1">
                    <a:lumMod val="50000"/>
                  </a:schemeClr>
                </a:solidFill>
                <a:latin typeface="Arial" panose="020B0604020202020204" pitchFamily="34" charset="0"/>
                <a:cs typeface="Arial" panose="020B0604020202020204" pitchFamily="34" charset="0"/>
              </a:rPr>
              <a:t>Work life balance and wellbeing </a:t>
            </a:r>
          </a:p>
          <a:p>
            <a:pPr marL="342900" indent="-342900">
              <a:buFont typeface="+mj-lt"/>
              <a:buAutoNum type="arabicPeriod"/>
            </a:pPr>
            <a:r>
              <a:rPr lang="en-GB" sz="2000" dirty="0">
                <a:solidFill>
                  <a:schemeClr val="accent1">
                    <a:lumMod val="50000"/>
                  </a:schemeClr>
                </a:solidFill>
                <a:latin typeface="Arial" panose="020B0604020202020204" pitchFamily="34" charset="0"/>
                <a:cs typeface="Arial" panose="020B0604020202020204" pitchFamily="34" charset="0"/>
              </a:rPr>
              <a:t>Perceptions of flexible working &amp; gender disparity. </a:t>
            </a:r>
          </a:p>
          <a:p>
            <a:pPr marL="342900" indent="-342900">
              <a:buFont typeface="+mj-lt"/>
              <a:buAutoNum type="arabicPeriod"/>
            </a:pPr>
            <a:r>
              <a:rPr lang="en-GB" sz="2000" dirty="0">
                <a:solidFill>
                  <a:schemeClr val="accent1">
                    <a:lumMod val="50000"/>
                  </a:schemeClr>
                </a:solidFill>
                <a:latin typeface="Arial" panose="020B0604020202020204" pitchFamily="34" charset="0"/>
                <a:cs typeface="Arial" panose="020B0604020202020204" pitchFamily="34" charset="0"/>
              </a:rPr>
              <a:t>Questionnaire - 41% return rate, 148 responses. Outlined minimal detail on force intranet and support from HR.</a:t>
            </a:r>
          </a:p>
          <a:p>
            <a:pPr marL="342900" indent="-342900">
              <a:buFont typeface="+mj-lt"/>
              <a:buAutoNum type="arabicPeriod"/>
            </a:pPr>
            <a:r>
              <a:rPr lang="en-GB" sz="2000" dirty="0">
                <a:solidFill>
                  <a:schemeClr val="accent1">
                    <a:lumMod val="50000"/>
                  </a:schemeClr>
                </a:solidFill>
                <a:latin typeface="Arial" panose="020B0604020202020204" pitchFamily="34" charset="0"/>
                <a:cs typeface="Arial" panose="020B0604020202020204" pitchFamily="34" charset="0"/>
              </a:rPr>
              <a:t>Further improvements to the process are needed</a:t>
            </a:r>
          </a:p>
          <a:p>
            <a:pPr marL="342900" indent="-342900">
              <a:buFont typeface="+mj-lt"/>
              <a:buAutoNum type="arabicPeriod"/>
            </a:pPr>
            <a:r>
              <a:rPr lang="en-GB" sz="2000" dirty="0">
                <a:solidFill>
                  <a:schemeClr val="accent1">
                    <a:lumMod val="50000"/>
                  </a:schemeClr>
                </a:solidFill>
                <a:latin typeface="Arial" panose="020B0604020202020204" pitchFamily="34" charset="0"/>
                <a:cs typeface="Arial" panose="020B0604020202020204" pitchFamily="34" charset="0"/>
              </a:rPr>
              <a:t>Perception of flexible working </a:t>
            </a:r>
          </a:p>
          <a:p>
            <a:pPr marL="342900" indent="-342900">
              <a:buFont typeface="+mj-lt"/>
              <a:buAutoNum type="arabicPeriod"/>
            </a:pPr>
            <a:r>
              <a:rPr lang="en-GB" sz="2000" dirty="0">
                <a:solidFill>
                  <a:schemeClr val="accent1">
                    <a:lumMod val="50000"/>
                  </a:schemeClr>
                </a:solidFill>
                <a:latin typeface="Arial" panose="020B0604020202020204" pitchFamily="34" charset="0"/>
                <a:cs typeface="Arial" panose="020B0604020202020204" pitchFamily="34" charset="0"/>
              </a:rPr>
              <a:t>Questionnaire did not identify those using flexible working pilot vs the current excel forms.</a:t>
            </a:r>
          </a:p>
          <a:p>
            <a:endParaRPr lang="en-GB" dirty="0">
              <a:solidFill>
                <a:schemeClr val="accent1">
                  <a:lumMod val="50000"/>
                </a:schemeClr>
              </a:solidFill>
            </a:endParaRPr>
          </a:p>
          <a:p>
            <a:pPr marL="342900" indent="-342900">
              <a:buFont typeface="+mj-lt"/>
              <a:buAutoNum type="arabicPeriod"/>
            </a:pPr>
            <a:endParaRPr lang="en-GB" dirty="0">
              <a:solidFill>
                <a:schemeClr val="accent1">
                  <a:lumMod val="50000"/>
                </a:schemeClr>
              </a:solidFill>
            </a:endParaRPr>
          </a:p>
          <a:p>
            <a:pPr marL="285750" indent="-285750">
              <a:buFont typeface="Arial" panose="020B0604020202020204" pitchFamily="34" charset="0"/>
              <a:buChar char="•"/>
            </a:pPr>
            <a:endParaRPr lang="en-GB" dirty="0">
              <a:solidFill>
                <a:schemeClr val="accent1">
                  <a:lumMod val="50000"/>
                </a:schemeClr>
              </a:solidFill>
            </a:endParaRP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19174271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screenshot of a computer&#10;&#10;Description automatically generated">
            <a:extLst>
              <a:ext uri="{FF2B5EF4-FFF2-40B4-BE49-F238E27FC236}">
                <a16:creationId xmlns:a16="http://schemas.microsoft.com/office/drawing/2014/main" id="{EF19EF33-5D4E-7A20-3F82-B10B9C68ACD0}"/>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0" y="0"/>
            <a:ext cx="12191999" cy="6857999"/>
          </a:xfrm>
        </p:spPr>
      </p:pic>
      <p:sp>
        <p:nvSpPr>
          <p:cNvPr id="2" name="Title 1">
            <a:extLst>
              <a:ext uri="{FF2B5EF4-FFF2-40B4-BE49-F238E27FC236}">
                <a16:creationId xmlns:a16="http://schemas.microsoft.com/office/drawing/2014/main" id="{0C6F473D-189D-C308-4DF5-E7B799232524}"/>
              </a:ext>
            </a:extLst>
          </p:cNvPr>
          <p:cNvSpPr>
            <a:spLocks noGrp="1"/>
          </p:cNvSpPr>
          <p:nvPr>
            <p:ph type="title"/>
          </p:nvPr>
        </p:nvSpPr>
        <p:spPr>
          <a:xfrm>
            <a:off x="838199" y="-168275"/>
            <a:ext cx="10515600" cy="1325563"/>
          </a:xfrm>
        </p:spPr>
        <p:txBody>
          <a:bodyPr/>
          <a:lstStyle/>
          <a:p>
            <a:pPr algn="ctr"/>
            <a:r>
              <a:rPr lang="en-GB" b="1" u="sng" dirty="0">
                <a:solidFill>
                  <a:schemeClr val="accent1">
                    <a:lumMod val="50000"/>
                  </a:schemeClr>
                </a:solidFill>
              </a:rPr>
              <a:t>Recommendation 1</a:t>
            </a:r>
          </a:p>
        </p:txBody>
      </p:sp>
      <p:sp>
        <p:nvSpPr>
          <p:cNvPr id="3" name="TextBox 2">
            <a:extLst>
              <a:ext uri="{FF2B5EF4-FFF2-40B4-BE49-F238E27FC236}">
                <a16:creationId xmlns:a16="http://schemas.microsoft.com/office/drawing/2014/main" id="{72804CE1-0FDA-C64E-9998-6559136E77A6}"/>
              </a:ext>
            </a:extLst>
          </p:cNvPr>
          <p:cNvSpPr txBox="1"/>
          <p:nvPr/>
        </p:nvSpPr>
        <p:spPr>
          <a:xfrm>
            <a:off x="114300" y="1157288"/>
            <a:ext cx="11760200" cy="7889339"/>
          </a:xfrm>
          <a:prstGeom prst="rect">
            <a:avLst/>
          </a:prstGeom>
          <a:noFill/>
        </p:spPr>
        <p:txBody>
          <a:bodyPr wrap="square" rtlCol="0">
            <a:spAutoFit/>
          </a:bodyPr>
          <a:lstStyle/>
          <a:p>
            <a:r>
              <a:rPr lang="en-GB" sz="2000" b="1" dirty="0">
                <a:solidFill>
                  <a:schemeClr val="accent1">
                    <a:lumMod val="50000"/>
                  </a:schemeClr>
                </a:solidFill>
              </a:rPr>
              <a:t>Further qualitative research based on the flexible working portal</a:t>
            </a:r>
          </a:p>
          <a:p>
            <a:endParaRPr lang="en-GB" sz="2000" b="1" dirty="0">
              <a:solidFill>
                <a:schemeClr val="accent1">
                  <a:lumMod val="50000"/>
                </a:schemeClr>
              </a:solidFill>
            </a:endParaRPr>
          </a:p>
          <a:p>
            <a:r>
              <a:rPr lang="en-GB" sz="2000" kern="0" dirty="0">
                <a:solidFill>
                  <a:schemeClr val="accent1">
                    <a:lumMod val="50000"/>
                  </a:schemeClr>
                </a:solidFill>
                <a:effectLst/>
                <a:latin typeface="Arial" panose="020B0604020202020204" pitchFamily="34" charset="0"/>
                <a:ea typeface="Calibri" panose="020F0502020204030204" pitchFamily="34" charset="0"/>
                <a:cs typeface="Arial" panose="020B0604020202020204" pitchFamily="34" charset="0"/>
              </a:rPr>
              <a:t>Questionnaire sample and responses did not identify those who used the flexible working portal to apply for flexible working versus those who did not. I would look to identify a sample to be contacted, only users of this system currently are police staff in two areas of the organisation, which accounts for 793 staff (SWP 2024b).</a:t>
            </a:r>
            <a:r>
              <a:rPr lang="en-GB" sz="2000" dirty="0">
                <a:solidFill>
                  <a:schemeClr val="accent1">
                    <a:lumMod val="50000"/>
                  </a:schemeClr>
                </a:solidFill>
                <a:effectLst/>
                <a:latin typeface="Arial" panose="020B0604020202020204" pitchFamily="34" charset="0"/>
                <a:ea typeface="Aptos" panose="020B0004020202020204" pitchFamily="34" charset="0"/>
                <a:cs typeface="Arial" panose="020B0604020202020204" pitchFamily="34" charset="0"/>
              </a:rPr>
              <a:t> </a:t>
            </a:r>
          </a:p>
          <a:p>
            <a:endParaRPr lang="en-GB" sz="2000" dirty="0">
              <a:solidFill>
                <a:schemeClr val="accent1">
                  <a:lumMod val="50000"/>
                </a:schemeClr>
              </a:solidFill>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pPr>
            <a:r>
              <a:rPr lang="en-GB" sz="2000" kern="100" dirty="0">
                <a:solidFill>
                  <a:schemeClr val="accent1">
                    <a:lumMod val="50000"/>
                  </a:schemeClr>
                </a:solidFill>
                <a:effectLst/>
                <a:latin typeface="Arial" panose="020B0604020202020204" pitchFamily="34" charset="0"/>
                <a:ea typeface="Aptos" panose="020B0004020202020204" pitchFamily="34" charset="0"/>
                <a:cs typeface="Arial" panose="020B0604020202020204" pitchFamily="34" charset="0"/>
              </a:rPr>
              <a:t>Effective workplace communication driven by HR can be an opportunity to develop culture and build relationships (Burr 2024).  </a:t>
            </a:r>
          </a:p>
          <a:p>
            <a:endParaRPr lang="en-GB" sz="2000" dirty="0">
              <a:solidFill>
                <a:schemeClr val="accent1">
                  <a:lumMod val="50000"/>
                </a:schemeClr>
              </a:solidFill>
              <a:effectLst/>
              <a:latin typeface="Arial" panose="020B0604020202020204" pitchFamily="34" charset="0"/>
              <a:ea typeface="Aptos" panose="020B0004020202020204" pitchFamily="34" charset="0"/>
              <a:cs typeface="Arial" panose="020B0604020202020204" pitchFamily="34" charset="0"/>
            </a:endParaRPr>
          </a:p>
          <a:p>
            <a:endParaRPr lang="en-GB" sz="2000" b="1" dirty="0">
              <a:solidFill>
                <a:schemeClr val="accent1">
                  <a:lumMod val="50000"/>
                </a:schemeClr>
              </a:solidFill>
              <a:latin typeface="Arial" panose="020B0604020202020204" pitchFamily="34" charset="0"/>
              <a:cs typeface="Arial" panose="020B0604020202020204" pitchFamily="34" charset="0"/>
            </a:endParaRPr>
          </a:p>
          <a:p>
            <a:endParaRPr lang="en-GB" sz="2000" b="1" dirty="0">
              <a:solidFill>
                <a:schemeClr val="accent1">
                  <a:lumMod val="50000"/>
                </a:schemeClr>
              </a:solidFill>
              <a:latin typeface="Arial" panose="020B0604020202020204" pitchFamily="34" charset="0"/>
              <a:cs typeface="Arial" panose="020B0604020202020204" pitchFamily="34" charset="0"/>
            </a:endParaRPr>
          </a:p>
          <a:p>
            <a:endParaRPr lang="en-GB" sz="2000" b="1"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9443150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screenshot of a computer&#10;&#10;Description automatically generated">
            <a:extLst>
              <a:ext uri="{FF2B5EF4-FFF2-40B4-BE49-F238E27FC236}">
                <a16:creationId xmlns:a16="http://schemas.microsoft.com/office/drawing/2014/main" id="{EF19EF33-5D4E-7A20-3F82-B10B9C68ACD0}"/>
              </a:ext>
            </a:extLst>
          </p:cNvPr>
          <p:cNvPicPr>
            <a:picLocks noGrp="1" noChangeAspect="1"/>
          </p:cNvPicPr>
          <p:nvPr>
            <p:ph idx="1"/>
          </p:nvPr>
        </p:nvPicPr>
        <p:blipFill>
          <a:blip r:embed="rId6">
            <a:extLst>
              <a:ext uri="{28A0092B-C50C-407E-A947-70E740481C1C}">
                <a14:useLocalDpi xmlns:a14="http://schemas.microsoft.com/office/drawing/2010/main" val="0"/>
              </a:ext>
            </a:extLst>
          </a:blip>
          <a:stretch>
            <a:fillRect/>
          </a:stretch>
        </p:blipFill>
        <p:spPr>
          <a:xfrm>
            <a:off x="0" y="0"/>
            <a:ext cx="12191999" cy="6857999"/>
          </a:xfrm>
        </p:spPr>
      </p:pic>
      <p:sp>
        <p:nvSpPr>
          <p:cNvPr id="2" name="Title 1">
            <a:extLst>
              <a:ext uri="{FF2B5EF4-FFF2-40B4-BE49-F238E27FC236}">
                <a16:creationId xmlns:a16="http://schemas.microsoft.com/office/drawing/2014/main" id="{0C6F473D-189D-C308-4DF5-E7B799232524}"/>
              </a:ext>
            </a:extLst>
          </p:cNvPr>
          <p:cNvSpPr>
            <a:spLocks noGrp="1"/>
          </p:cNvSpPr>
          <p:nvPr>
            <p:ph type="title"/>
          </p:nvPr>
        </p:nvSpPr>
        <p:spPr/>
        <p:txBody>
          <a:bodyPr/>
          <a:lstStyle/>
          <a:p>
            <a:pPr algn="ctr"/>
            <a:r>
              <a:rPr lang="en-GB" b="1" u="sng" dirty="0">
                <a:solidFill>
                  <a:schemeClr val="accent1">
                    <a:lumMod val="50000"/>
                  </a:schemeClr>
                </a:solidFill>
              </a:rPr>
              <a:t>Recommendation 2</a:t>
            </a:r>
          </a:p>
        </p:txBody>
      </p:sp>
      <p:sp>
        <p:nvSpPr>
          <p:cNvPr id="4" name="TextBox 3">
            <a:extLst>
              <a:ext uri="{FF2B5EF4-FFF2-40B4-BE49-F238E27FC236}">
                <a16:creationId xmlns:a16="http://schemas.microsoft.com/office/drawing/2014/main" id="{4A7C4608-F738-90D9-FAA7-475921168C2A}"/>
              </a:ext>
            </a:extLst>
          </p:cNvPr>
          <p:cNvSpPr txBox="1"/>
          <p:nvPr/>
        </p:nvSpPr>
        <p:spPr>
          <a:xfrm>
            <a:off x="102706" y="1385888"/>
            <a:ext cx="5330685" cy="3619261"/>
          </a:xfrm>
          <a:prstGeom prst="rect">
            <a:avLst/>
          </a:prstGeom>
          <a:noFill/>
        </p:spPr>
        <p:txBody>
          <a:bodyPr wrap="square" rtlCol="0">
            <a:spAutoFit/>
          </a:bodyPr>
          <a:lstStyle/>
          <a:p>
            <a:r>
              <a:rPr lang="en-GB" sz="2000" b="1" dirty="0">
                <a:solidFill>
                  <a:schemeClr val="accent1">
                    <a:lumMod val="50000"/>
                  </a:schemeClr>
                </a:solidFill>
                <a:latin typeface="Arial" panose="020B0604020202020204" pitchFamily="34" charset="0"/>
                <a:cs typeface="Arial" panose="020B0604020202020204" pitchFamily="34" charset="0"/>
              </a:rPr>
              <a:t>Refine flexible working process</a:t>
            </a:r>
          </a:p>
          <a:p>
            <a:endParaRPr lang="en-GB" sz="2000" b="1" dirty="0">
              <a:solidFill>
                <a:schemeClr val="accent1">
                  <a:lumMod val="50000"/>
                </a:schemeClr>
              </a:solidFill>
              <a:latin typeface="Arial" panose="020B0604020202020204" pitchFamily="34" charset="0"/>
              <a:cs typeface="Arial" panose="020B0604020202020204" pitchFamily="34" charset="0"/>
            </a:endParaRPr>
          </a:p>
          <a:p>
            <a:pPr>
              <a:lnSpc>
                <a:spcPct val="115000"/>
              </a:lnSpc>
              <a:spcAft>
                <a:spcPts val="800"/>
              </a:spcAft>
            </a:pPr>
            <a:r>
              <a:rPr lang="en-GB" sz="2000" kern="100" dirty="0">
                <a:solidFill>
                  <a:schemeClr val="accent1">
                    <a:lumMod val="50000"/>
                  </a:schemeClr>
                </a:solidFill>
                <a:effectLst/>
                <a:latin typeface="Arial" panose="020B0604020202020204" pitchFamily="34" charset="0"/>
                <a:ea typeface="Aptos" panose="020B0004020202020204" pitchFamily="34" charset="0"/>
                <a:cs typeface="Arial" panose="020B0604020202020204" pitchFamily="34" charset="0"/>
              </a:rPr>
              <a:t>Currently there are three different forms which officers and staff can utilise when submitting a flexible working request:</a:t>
            </a:r>
          </a:p>
          <a:p>
            <a:pPr marL="342900" lvl="0" indent="-342900">
              <a:lnSpc>
                <a:spcPct val="115000"/>
              </a:lnSpc>
              <a:buFont typeface="+mj-lt"/>
              <a:buAutoNum type="arabicPeriod"/>
            </a:pPr>
            <a:r>
              <a:rPr lang="en-GB" sz="2000" kern="100" dirty="0">
                <a:solidFill>
                  <a:schemeClr val="accent1">
                    <a:lumMod val="50000"/>
                  </a:schemeClr>
                </a:solidFill>
                <a:effectLst/>
                <a:latin typeface="Arial" panose="020B0604020202020204" pitchFamily="34" charset="0"/>
                <a:ea typeface="Aptos" panose="020B0004020202020204" pitchFamily="34" charset="0"/>
                <a:cs typeface="Arial" panose="020B0604020202020204" pitchFamily="34" charset="0"/>
              </a:rPr>
              <a:t>Excel document for only police staff</a:t>
            </a:r>
          </a:p>
          <a:p>
            <a:pPr marL="342900" lvl="0" indent="-342900">
              <a:lnSpc>
                <a:spcPct val="115000"/>
              </a:lnSpc>
              <a:buFont typeface="+mj-lt"/>
              <a:buAutoNum type="arabicPeriod"/>
            </a:pPr>
            <a:r>
              <a:rPr lang="en-GB" sz="2000" kern="100" dirty="0">
                <a:solidFill>
                  <a:schemeClr val="accent1">
                    <a:lumMod val="50000"/>
                  </a:schemeClr>
                </a:solidFill>
                <a:effectLst/>
                <a:latin typeface="Arial" panose="020B0604020202020204" pitchFamily="34" charset="0"/>
                <a:ea typeface="Aptos" panose="020B0004020202020204" pitchFamily="34" charset="0"/>
                <a:cs typeface="Arial" panose="020B0604020202020204" pitchFamily="34" charset="0"/>
              </a:rPr>
              <a:t>Excel document for only police officers</a:t>
            </a:r>
          </a:p>
          <a:p>
            <a:pPr marL="342900" lvl="0" indent="-342900">
              <a:lnSpc>
                <a:spcPct val="115000"/>
              </a:lnSpc>
              <a:spcAft>
                <a:spcPts val="800"/>
              </a:spcAft>
              <a:buFont typeface="+mj-lt"/>
              <a:buAutoNum type="arabicPeriod"/>
            </a:pPr>
            <a:r>
              <a:rPr lang="en-GB" sz="2000" kern="100" dirty="0">
                <a:solidFill>
                  <a:schemeClr val="accent1">
                    <a:lumMod val="50000"/>
                  </a:schemeClr>
                </a:solidFill>
                <a:effectLst/>
                <a:latin typeface="Arial" panose="020B0604020202020204" pitchFamily="34" charset="0"/>
                <a:ea typeface="Aptos" panose="020B0004020202020204" pitchFamily="34" charset="0"/>
                <a:cs typeface="Arial" panose="020B0604020202020204" pitchFamily="34" charset="0"/>
              </a:rPr>
              <a:t>Flexible working portal (application online) for only police staff in two force areas currently. </a:t>
            </a:r>
            <a:endParaRPr lang="en-GB" dirty="0"/>
          </a:p>
        </p:txBody>
      </p:sp>
      <p:pic>
        <p:nvPicPr>
          <p:cNvPr id="3" name="Flexible working - interactive element">
            <a:hlinkClick r:id="" action="ppaction://media"/>
            <a:extLst>
              <a:ext uri="{FF2B5EF4-FFF2-40B4-BE49-F238E27FC236}">
                <a16:creationId xmlns:a16="http://schemas.microsoft.com/office/drawing/2014/main" id="{5E69A28E-B7DE-03D2-7393-E37E7004FDC9}"/>
              </a:ext>
            </a:extLst>
          </p:cNvPr>
          <p:cNvPicPr>
            <a:picLocks noChangeAspect="1"/>
          </p:cNvPicPr>
          <p:nvPr>
            <a:videoFile r:link="rId3"/>
            <p:extLst>
              <p:ext uri="{DAA4B4D4-6D71-4841-9C94-3DE7FCFB9230}">
                <p14:media xmlns:p14="http://schemas.microsoft.com/office/powerpoint/2010/main" r:embed="rId2"/>
              </p:ext>
            </p:extLst>
          </p:nvPr>
        </p:nvPicPr>
        <p:blipFill>
          <a:blip r:embed="rId7"/>
          <a:stretch>
            <a:fillRect/>
          </a:stretch>
        </p:blipFill>
        <p:spPr>
          <a:xfrm>
            <a:off x="5536096" y="1462444"/>
            <a:ext cx="6298139" cy="4379555"/>
          </a:xfrm>
          <a:prstGeom prst="rect">
            <a:avLst/>
          </a:prstGeom>
        </p:spPr>
      </p:pic>
    </p:spTree>
    <p:custDataLst>
      <p:tags r:id="rId1"/>
    </p:custDataLst>
    <p:extLst>
      <p:ext uri="{BB962C8B-B14F-4D97-AF65-F5344CB8AC3E}">
        <p14:creationId xmlns:p14="http://schemas.microsoft.com/office/powerpoint/2010/main" val="39195903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901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screenshot of a computer&#10;&#10;Description automatically generated">
            <a:extLst>
              <a:ext uri="{FF2B5EF4-FFF2-40B4-BE49-F238E27FC236}">
                <a16:creationId xmlns:a16="http://schemas.microsoft.com/office/drawing/2014/main" id="{EF19EF33-5D4E-7A20-3F82-B10B9C68ACD0}"/>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0" y="0"/>
            <a:ext cx="12191999" cy="6857999"/>
          </a:xfrm>
        </p:spPr>
      </p:pic>
      <p:sp>
        <p:nvSpPr>
          <p:cNvPr id="2" name="Title 1">
            <a:extLst>
              <a:ext uri="{FF2B5EF4-FFF2-40B4-BE49-F238E27FC236}">
                <a16:creationId xmlns:a16="http://schemas.microsoft.com/office/drawing/2014/main" id="{0C6F473D-189D-C308-4DF5-E7B799232524}"/>
              </a:ext>
            </a:extLst>
          </p:cNvPr>
          <p:cNvSpPr>
            <a:spLocks noGrp="1"/>
          </p:cNvSpPr>
          <p:nvPr>
            <p:ph type="title"/>
          </p:nvPr>
        </p:nvSpPr>
        <p:spPr>
          <a:xfrm>
            <a:off x="838199" y="0"/>
            <a:ext cx="10515600" cy="1325563"/>
          </a:xfrm>
        </p:spPr>
        <p:txBody>
          <a:bodyPr/>
          <a:lstStyle/>
          <a:p>
            <a:pPr algn="ctr"/>
            <a:r>
              <a:rPr lang="en-GB" b="1" u="sng" dirty="0">
                <a:solidFill>
                  <a:schemeClr val="accent1">
                    <a:lumMod val="50000"/>
                  </a:schemeClr>
                </a:solidFill>
              </a:rPr>
              <a:t>Recommendation 2</a:t>
            </a:r>
          </a:p>
        </p:txBody>
      </p:sp>
      <p:pic>
        <p:nvPicPr>
          <p:cNvPr id="8" name="Picture 7" descr="A close-up of words&#10;&#10;Description automatically generated">
            <a:extLst>
              <a:ext uri="{FF2B5EF4-FFF2-40B4-BE49-F238E27FC236}">
                <a16:creationId xmlns:a16="http://schemas.microsoft.com/office/drawing/2014/main" id="{77F97C63-8618-7F6E-51E6-1F6BBA1122B7}"/>
              </a:ext>
            </a:extLst>
          </p:cNvPr>
          <p:cNvPicPr>
            <a:picLocks noChangeAspect="1"/>
          </p:cNvPicPr>
          <p:nvPr/>
        </p:nvPicPr>
        <p:blipFill>
          <a:blip r:embed="rId4"/>
          <a:stretch>
            <a:fillRect/>
          </a:stretch>
        </p:blipFill>
        <p:spPr>
          <a:xfrm>
            <a:off x="364488" y="1245928"/>
            <a:ext cx="6290941" cy="1598872"/>
          </a:xfrm>
          <a:prstGeom prst="rect">
            <a:avLst/>
          </a:prstGeom>
        </p:spPr>
      </p:pic>
      <p:sp>
        <p:nvSpPr>
          <p:cNvPr id="9" name="TextBox 8">
            <a:extLst>
              <a:ext uri="{FF2B5EF4-FFF2-40B4-BE49-F238E27FC236}">
                <a16:creationId xmlns:a16="http://schemas.microsoft.com/office/drawing/2014/main" id="{2430E207-4856-00C0-71A8-055276E351D6}"/>
              </a:ext>
            </a:extLst>
          </p:cNvPr>
          <p:cNvSpPr txBox="1"/>
          <p:nvPr/>
        </p:nvSpPr>
        <p:spPr>
          <a:xfrm>
            <a:off x="7223760" y="1246909"/>
            <a:ext cx="4968238" cy="1478033"/>
          </a:xfrm>
          <a:prstGeom prst="rect">
            <a:avLst/>
          </a:prstGeom>
          <a:noFill/>
        </p:spPr>
        <p:txBody>
          <a:bodyPr wrap="square" rtlCol="0">
            <a:spAutoFit/>
          </a:bodyPr>
          <a:lstStyle/>
          <a:p>
            <a:pPr>
              <a:lnSpc>
                <a:spcPct val="115000"/>
              </a:lnSpc>
              <a:spcAft>
                <a:spcPts val="800"/>
              </a:spcAft>
            </a:pPr>
            <a:r>
              <a:rPr lang="en-GB" sz="2000" kern="100" dirty="0">
                <a:solidFill>
                  <a:schemeClr val="accent1">
                    <a:lumMod val="50000"/>
                  </a:schemeClr>
                </a:solidFill>
                <a:effectLst/>
                <a:latin typeface="Arial" panose="020B0604020202020204" pitchFamily="34" charset="0"/>
                <a:ea typeface="Aptos" panose="020B0004020202020204" pitchFamily="34" charset="0"/>
                <a:cs typeface="Arial" panose="020B0604020202020204" pitchFamily="34" charset="0"/>
              </a:rPr>
              <a:t>Overwhelming feedback from questionnaire highlighted the need for the forms to be reviewed along with updates provided throughout the process.</a:t>
            </a:r>
          </a:p>
        </p:txBody>
      </p:sp>
      <p:sp>
        <p:nvSpPr>
          <p:cNvPr id="10" name="TextBox 9">
            <a:extLst>
              <a:ext uri="{FF2B5EF4-FFF2-40B4-BE49-F238E27FC236}">
                <a16:creationId xmlns:a16="http://schemas.microsoft.com/office/drawing/2014/main" id="{0B7E6CDB-8914-4D74-1D70-E46808DF8C19}"/>
              </a:ext>
            </a:extLst>
          </p:cNvPr>
          <p:cNvSpPr txBox="1"/>
          <p:nvPr/>
        </p:nvSpPr>
        <p:spPr>
          <a:xfrm>
            <a:off x="347347" y="3099793"/>
            <a:ext cx="11421112" cy="2037161"/>
          </a:xfrm>
          <a:prstGeom prst="rect">
            <a:avLst/>
          </a:prstGeom>
          <a:noFill/>
        </p:spPr>
        <p:txBody>
          <a:bodyPr wrap="square" rtlCol="0">
            <a:spAutoFit/>
          </a:bodyPr>
          <a:lstStyle/>
          <a:p>
            <a:pPr>
              <a:lnSpc>
                <a:spcPct val="115000"/>
              </a:lnSpc>
              <a:spcAft>
                <a:spcPts val="800"/>
              </a:spcAft>
            </a:pPr>
            <a:endParaRPr lang="en-GB" sz="2000" kern="100" dirty="0">
              <a:solidFill>
                <a:schemeClr val="accent1">
                  <a:lumMod val="50000"/>
                </a:schemeClr>
              </a:solidFill>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pPr>
            <a:r>
              <a:rPr lang="en-GB" sz="2000" kern="100" dirty="0">
                <a:solidFill>
                  <a:schemeClr val="accent1">
                    <a:lumMod val="50000"/>
                  </a:schemeClr>
                </a:solidFill>
                <a:effectLst/>
                <a:latin typeface="Arial" panose="020B0604020202020204" pitchFamily="34" charset="0"/>
                <a:ea typeface="Aptos" panose="020B0004020202020204" pitchFamily="34" charset="0"/>
                <a:cs typeface="Arial" panose="020B0604020202020204" pitchFamily="34" charset="0"/>
              </a:rPr>
              <a:t>One respondent detailed </a:t>
            </a:r>
            <a:r>
              <a:rPr lang="en-GB" sz="2000" b="1" i="1" kern="100" dirty="0">
                <a:solidFill>
                  <a:schemeClr val="accent1">
                    <a:lumMod val="50000"/>
                  </a:schemeClr>
                </a:solidFill>
                <a:effectLst/>
                <a:latin typeface="Arial" panose="020B0604020202020204" pitchFamily="34" charset="0"/>
                <a:ea typeface="Aptos" panose="020B0004020202020204" pitchFamily="34" charset="0"/>
                <a:cs typeface="Arial" panose="020B0604020202020204" pitchFamily="34" charset="0"/>
              </a:rPr>
              <a:t>“Whilst the FL1 request was relatively easy to complete, it felt that it took several months to finally be approved which at time caused some anxiety”</a:t>
            </a:r>
            <a:r>
              <a:rPr lang="en-GB" sz="2000" i="1" kern="100" dirty="0">
                <a:solidFill>
                  <a:schemeClr val="accent1">
                    <a:lumMod val="50000"/>
                  </a:schemeClr>
                </a:solidFill>
                <a:effectLst/>
                <a:latin typeface="Arial" panose="020B0604020202020204" pitchFamily="34" charset="0"/>
                <a:ea typeface="Aptos" panose="020B0004020202020204" pitchFamily="34" charset="0"/>
                <a:cs typeface="Arial" panose="020B0604020202020204" pitchFamily="34" charset="0"/>
              </a:rPr>
              <a:t> </a:t>
            </a:r>
          </a:p>
          <a:p>
            <a:pPr>
              <a:lnSpc>
                <a:spcPct val="115000"/>
              </a:lnSpc>
              <a:spcAft>
                <a:spcPts val="800"/>
              </a:spcAft>
            </a:pPr>
            <a:r>
              <a:rPr lang="en-GB" sz="2000" kern="100" dirty="0">
                <a:solidFill>
                  <a:schemeClr val="accent1">
                    <a:lumMod val="50000"/>
                  </a:schemeClr>
                </a:solidFill>
                <a:latin typeface="Arial" panose="020B0604020202020204" pitchFamily="34" charset="0"/>
                <a:ea typeface="Aptos" panose="020B0004020202020204" pitchFamily="34" charset="0"/>
                <a:cs typeface="Arial" panose="020B0604020202020204" pitchFamily="34" charset="0"/>
              </a:rPr>
              <a:t>A</a:t>
            </a:r>
            <a:r>
              <a:rPr lang="en-GB" sz="2000" kern="100" dirty="0">
                <a:solidFill>
                  <a:schemeClr val="accent1">
                    <a:lumMod val="50000"/>
                  </a:schemeClr>
                </a:solidFill>
                <a:effectLst/>
                <a:latin typeface="Arial" panose="020B0604020202020204" pitchFamily="34" charset="0"/>
                <a:ea typeface="Aptos" panose="020B0004020202020204" pitchFamily="34" charset="0"/>
                <a:cs typeface="Arial" panose="020B0604020202020204" pitchFamily="34" charset="0"/>
              </a:rPr>
              <a:t>nother mentioned </a:t>
            </a:r>
            <a:r>
              <a:rPr lang="en-GB" sz="2000" b="1" i="1" kern="100" dirty="0">
                <a:solidFill>
                  <a:schemeClr val="accent1">
                    <a:lumMod val="50000"/>
                  </a:schemeClr>
                </a:solidFill>
                <a:effectLst/>
                <a:latin typeface="Arial" panose="020B0604020202020204" pitchFamily="34" charset="0"/>
                <a:ea typeface="Aptos" panose="020B0004020202020204" pitchFamily="34" charset="0"/>
                <a:cs typeface="Arial" panose="020B0604020202020204" pitchFamily="34" charset="0"/>
              </a:rPr>
              <a:t>“it can be quite a long process which is hard when you're waiting on answers. Maybe updates throughout each stage”.</a:t>
            </a:r>
            <a:r>
              <a:rPr lang="en-GB" sz="2000" kern="100" dirty="0">
                <a:solidFill>
                  <a:schemeClr val="accent1">
                    <a:lumMod val="50000"/>
                  </a:schemeClr>
                </a:solidFill>
                <a:effectLst/>
                <a:latin typeface="Arial" panose="020B0604020202020204" pitchFamily="34" charset="0"/>
                <a:ea typeface="Aptos" panose="020B0004020202020204" pitchFamily="34" charset="0"/>
                <a:cs typeface="Arial" panose="020B0604020202020204" pitchFamily="34" charset="0"/>
              </a:rPr>
              <a:t> </a:t>
            </a:r>
          </a:p>
        </p:txBody>
      </p:sp>
    </p:spTree>
    <p:extLst>
      <p:ext uri="{BB962C8B-B14F-4D97-AF65-F5344CB8AC3E}">
        <p14:creationId xmlns:p14="http://schemas.microsoft.com/office/powerpoint/2010/main" val="41288167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screenshot of a computer&#10;&#10;Description automatically generated">
            <a:extLst>
              <a:ext uri="{FF2B5EF4-FFF2-40B4-BE49-F238E27FC236}">
                <a16:creationId xmlns:a16="http://schemas.microsoft.com/office/drawing/2014/main" id="{EF19EF33-5D4E-7A20-3F82-B10B9C68ACD0}"/>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0" y="0"/>
            <a:ext cx="12191999" cy="6857999"/>
          </a:xfrm>
        </p:spPr>
      </p:pic>
      <p:sp>
        <p:nvSpPr>
          <p:cNvPr id="2" name="Title 1">
            <a:extLst>
              <a:ext uri="{FF2B5EF4-FFF2-40B4-BE49-F238E27FC236}">
                <a16:creationId xmlns:a16="http://schemas.microsoft.com/office/drawing/2014/main" id="{0C6F473D-189D-C308-4DF5-E7B799232524}"/>
              </a:ext>
            </a:extLst>
          </p:cNvPr>
          <p:cNvSpPr>
            <a:spLocks noGrp="1"/>
          </p:cNvSpPr>
          <p:nvPr>
            <p:ph type="title"/>
          </p:nvPr>
        </p:nvSpPr>
        <p:spPr>
          <a:xfrm>
            <a:off x="838199" y="47017"/>
            <a:ext cx="10515600" cy="825129"/>
          </a:xfrm>
        </p:spPr>
        <p:txBody>
          <a:bodyPr/>
          <a:lstStyle/>
          <a:p>
            <a:pPr algn="ctr"/>
            <a:r>
              <a:rPr lang="en-GB" b="1" u="sng" dirty="0">
                <a:solidFill>
                  <a:schemeClr val="accent1">
                    <a:lumMod val="50000"/>
                  </a:schemeClr>
                </a:solidFill>
              </a:rPr>
              <a:t>Recommendation 2</a:t>
            </a:r>
          </a:p>
        </p:txBody>
      </p:sp>
      <p:sp>
        <p:nvSpPr>
          <p:cNvPr id="3" name="TextBox 2">
            <a:extLst>
              <a:ext uri="{FF2B5EF4-FFF2-40B4-BE49-F238E27FC236}">
                <a16:creationId xmlns:a16="http://schemas.microsoft.com/office/drawing/2014/main" id="{F1E8A476-F9B8-04AD-5349-8179D5708E0B}"/>
              </a:ext>
            </a:extLst>
          </p:cNvPr>
          <p:cNvSpPr txBox="1"/>
          <p:nvPr/>
        </p:nvSpPr>
        <p:spPr>
          <a:xfrm>
            <a:off x="355600" y="872146"/>
            <a:ext cx="10998199" cy="1124090"/>
          </a:xfrm>
          <a:prstGeom prst="rect">
            <a:avLst/>
          </a:prstGeom>
          <a:noFill/>
        </p:spPr>
        <p:txBody>
          <a:bodyPr wrap="square" rtlCol="0">
            <a:spAutoFit/>
          </a:bodyPr>
          <a:lstStyle/>
          <a:p>
            <a:pPr>
              <a:lnSpc>
                <a:spcPct val="115000"/>
              </a:lnSpc>
              <a:spcAft>
                <a:spcPts val="800"/>
              </a:spcAft>
            </a:pPr>
            <a:r>
              <a:rPr lang="en-GB" sz="2000" kern="100" dirty="0">
                <a:solidFill>
                  <a:schemeClr val="accent1">
                    <a:lumMod val="50000"/>
                  </a:schemeClr>
                </a:solidFill>
                <a:effectLst/>
                <a:latin typeface="Arial" panose="020B0604020202020204" pitchFamily="34" charset="0"/>
                <a:ea typeface="Aptos" panose="020B0004020202020204" pitchFamily="34" charset="0"/>
                <a:cs typeface="Arial" panose="020B0604020202020204" pitchFamily="34" charset="0"/>
              </a:rPr>
              <a:t>When asking recipients to highlight which words applied most to them regarding the process. Highest response was straightforward with 62, however this was closely followed by time consuming with 45 and then bureaucratic with 44. </a:t>
            </a:r>
          </a:p>
        </p:txBody>
      </p:sp>
      <p:sp>
        <p:nvSpPr>
          <p:cNvPr id="4" name="TextBox 3">
            <a:extLst>
              <a:ext uri="{FF2B5EF4-FFF2-40B4-BE49-F238E27FC236}">
                <a16:creationId xmlns:a16="http://schemas.microsoft.com/office/drawing/2014/main" id="{40D32404-4251-DC7F-4D18-7454BEDBC3AB}"/>
              </a:ext>
            </a:extLst>
          </p:cNvPr>
          <p:cNvSpPr txBox="1"/>
          <p:nvPr/>
        </p:nvSpPr>
        <p:spPr>
          <a:xfrm>
            <a:off x="355600" y="2061701"/>
            <a:ext cx="10490200" cy="2037161"/>
          </a:xfrm>
          <a:prstGeom prst="rect">
            <a:avLst/>
          </a:prstGeom>
          <a:noFill/>
        </p:spPr>
        <p:txBody>
          <a:bodyPr wrap="square" rtlCol="0">
            <a:spAutoFit/>
          </a:bodyPr>
          <a:lstStyle/>
          <a:p>
            <a:pPr>
              <a:lnSpc>
                <a:spcPct val="115000"/>
              </a:lnSpc>
              <a:spcAft>
                <a:spcPts val="800"/>
              </a:spcAft>
            </a:pPr>
            <a:r>
              <a:rPr lang="en-GB" sz="2000" kern="100" dirty="0">
                <a:solidFill>
                  <a:schemeClr val="accent1">
                    <a:lumMod val="50000"/>
                  </a:schemeClr>
                </a:solidFill>
                <a:effectLst/>
                <a:latin typeface="Arial" panose="020B0604020202020204" pitchFamily="34" charset="0"/>
                <a:ea typeface="Aptos" panose="020B0004020202020204" pitchFamily="34" charset="0"/>
                <a:cs typeface="Arial" panose="020B0604020202020204" pitchFamily="34" charset="0"/>
              </a:rPr>
              <a:t>As this would be a larger scale transformation, models to support this change process would be key. One model which could support, is Kurt Lewin's (1947) 3 step change model. </a:t>
            </a:r>
          </a:p>
          <a:p>
            <a:pPr>
              <a:lnSpc>
                <a:spcPct val="115000"/>
              </a:lnSpc>
              <a:spcAft>
                <a:spcPts val="800"/>
              </a:spcAft>
            </a:pPr>
            <a:r>
              <a:rPr lang="en-GB" sz="2000" kern="100" dirty="0">
                <a:solidFill>
                  <a:schemeClr val="accent1">
                    <a:lumMod val="50000"/>
                  </a:schemeClr>
                </a:solidFill>
                <a:effectLst/>
                <a:latin typeface="Arial" panose="020B0604020202020204" pitchFamily="34" charset="0"/>
                <a:ea typeface="Aptos" panose="020B0004020202020204" pitchFamily="34" charset="0"/>
                <a:cs typeface="Arial" panose="020B0604020202020204" pitchFamily="34" charset="0"/>
              </a:rPr>
              <a:t>Benefits of the model and this approach is that it is a straightforward process to implement. However, it can be viewed as too simplistic as there are only 3 stages which are rigid. </a:t>
            </a:r>
          </a:p>
          <a:p>
            <a:pPr>
              <a:lnSpc>
                <a:spcPct val="115000"/>
              </a:lnSpc>
              <a:spcAft>
                <a:spcPts val="800"/>
              </a:spcAft>
            </a:pPr>
            <a:endParaRPr lang="en-GB" sz="2000" kern="100" dirty="0">
              <a:solidFill>
                <a:schemeClr val="accent1">
                  <a:lumMod val="50000"/>
                </a:schemeClr>
              </a:solidFill>
              <a:effectLst/>
              <a:latin typeface="Arial" panose="020B0604020202020204" pitchFamily="34" charset="0"/>
              <a:ea typeface="Aptos" panose="020B00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D6EDB219-40AF-2B4E-7991-5A64C74F5A99}"/>
              </a:ext>
            </a:extLst>
          </p:cNvPr>
          <p:cNvPicPr>
            <a:picLocks noChangeAspect="1"/>
          </p:cNvPicPr>
          <p:nvPr/>
        </p:nvPicPr>
        <p:blipFill>
          <a:blip r:embed="rId4"/>
          <a:stretch>
            <a:fillRect/>
          </a:stretch>
        </p:blipFill>
        <p:spPr>
          <a:xfrm>
            <a:off x="1468437" y="3694841"/>
            <a:ext cx="4881563" cy="2170126"/>
          </a:xfrm>
          <a:prstGeom prst="rect">
            <a:avLst/>
          </a:prstGeom>
        </p:spPr>
      </p:pic>
      <p:sp>
        <p:nvSpPr>
          <p:cNvPr id="11" name="TextBox 10">
            <a:extLst>
              <a:ext uri="{FF2B5EF4-FFF2-40B4-BE49-F238E27FC236}">
                <a16:creationId xmlns:a16="http://schemas.microsoft.com/office/drawing/2014/main" id="{60B1BCBC-BCB4-A16F-317F-4E862CCDA632}"/>
              </a:ext>
            </a:extLst>
          </p:cNvPr>
          <p:cNvSpPr txBox="1"/>
          <p:nvPr/>
        </p:nvSpPr>
        <p:spPr>
          <a:xfrm>
            <a:off x="6350000" y="5218636"/>
            <a:ext cx="3848100" cy="707886"/>
          </a:xfrm>
          <a:prstGeom prst="rect">
            <a:avLst/>
          </a:prstGeom>
          <a:noFill/>
        </p:spPr>
        <p:txBody>
          <a:bodyPr wrap="square" rtlCol="0">
            <a:spAutoFit/>
          </a:bodyPr>
          <a:lstStyle/>
          <a:p>
            <a:r>
              <a:rPr lang="en-GB" sz="2000" dirty="0">
                <a:solidFill>
                  <a:schemeClr val="accent1">
                    <a:lumMod val="50000"/>
                  </a:schemeClr>
                </a:solidFill>
                <a:latin typeface="Arial" panose="020B0604020202020204" pitchFamily="34" charset="0"/>
                <a:cs typeface="Arial" panose="020B0604020202020204" pitchFamily="34" charset="0"/>
              </a:rPr>
              <a:t>Figure 1: Kurt Lewin’s 3 step change model</a:t>
            </a:r>
          </a:p>
        </p:txBody>
      </p:sp>
    </p:spTree>
    <p:extLst>
      <p:ext uri="{BB962C8B-B14F-4D97-AF65-F5344CB8AC3E}">
        <p14:creationId xmlns:p14="http://schemas.microsoft.com/office/powerpoint/2010/main" val="20393155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screenshot of a computer&#10;&#10;Description automatically generated">
            <a:extLst>
              <a:ext uri="{FF2B5EF4-FFF2-40B4-BE49-F238E27FC236}">
                <a16:creationId xmlns:a16="http://schemas.microsoft.com/office/drawing/2014/main" id="{EF19EF33-5D4E-7A20-3F82-B10B9C68ACD0}"/>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0" y="0"/>
            <a:ext cx="12191999" cy="6857999"/>
          </a:xfrm>
        </p:spPr>
      </p:pic>
      <p:sp>
        <p:nvSpPr>
          <p:cNvPr id="2" name="Title 1">
            <a:extLst>
              <a:ext uri="{FF2B5EF4-FFF2-40B4-BE49-F238E27FC236}">
                <a16:creationId xmlns:a16="http://schemas.microsoft.com/office/drawing/2014/main" id="{0C6F473D-189D-C308-4DF5-E7B799232524}"/>
              </a:ext>
            </a:extLst>
          </p:cNvPr>
          <p:cNvSpPr>
            <a:spLocks noGrp="1"/>
          </p:cNvSpPr>
          <p:nvPr>
            <p:ph type="title"/>
          </p:nvPr>
        </p:nvSpPr>
        <p:spPr>
          <a:xfrm>
            <a:off x="838199" y="0"/>
            <a:ext cx="10515600" cy="1325563"/>
          </a:xfrm>
        </p:spPr>
        <p:txBody>
          <a:bodyPr/>
          <a:lstStyle/>
          <a:p>
            <a:pPr algn="ctr"/>
            <a:r>
              <a:rPr lang="en-GB" b="1" u="sng" dirty="0">
                <a:solidFill>
                  <a:schemeClr val="accent1">
                    <a:lumMod val="50000"/>
                  </a:schemeClr>
                </a:solidFill>
              </a:rPr>
              <a:t>Recommendation 3</a:t>
            </a:r>
          </a:p>
        </p:txBody>
      </p:sp>
      <p:sp>
        <p:nvSpPr>
          <p:cNvPr id="3" name="TextBox 2">
            <a:extLst>
              <a:ext uri="{FF2B5EF4-FFF2-40B4-BE49-F238E27FC236}">
                <a16:creationId xmlns:a16="http://schemas.microsoft.com/office/drawing/2014/main" id="{B75E20A2-89F6-048C-24CA-440184FF4E5D}"/>
              </a:ext>
            </a:extLst>
          </p:cNvPr>
          <p:cNvSpPr txBox="1"/>
          <p:nvPr/>
        </p:nvSpPr>
        <p:spPr>
          <a:xfrm>
            <a:off x="145773" y="1052640"/>
            <a:ext cx="11900453" cy="5257850"/>
          </a:xfrm>
          <a:prstGeom prst="rect">
            <a:avLst/>
          </a:prstGeom>
          <a:noFill/>
        </p:spPr>
        <p:txBody>
          <a:bodyPr wrap="square" rtlCol="0">
            <a:spAutoFit/>
          </a:bodyPr>
          <a:lstStyle/>
          <a:p>
            <a:r>
              <a:rPr lang="en-GB" sz="2000" b="1" dirty="0">
                <a:solidFill>
                  <a:schemeClr val="accent1">
                    <a:lumMod val="50000"/>
                  </a:schemeClr>
                </a:solidFill>
                <a:latin typeface="Arial" panose="020B0604020202020204" pitchFamily="34" charset="0"/>
                <a:cs typeface="Arial" panose="020B0604020202020204" pitchFamily="34" charset="0"/>
              </a:rPr>
              <a:t>Flexible working – promotion/ relaunch</a:t>
            </a:r>
          </a:p>
          <a:p>
            <a:endParaRPr lang="en-GB" sz="2000" b="1" dirty="0"/>
          </a:p>
          <a:p>
            <a:endParaRPr lang="en-GB" sz="2000" b="1"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pPr>
              <a:lnSpc>
                <a:spcPct val="115000"/>
              </a:lnSpc>
              <a:spcAft>
                <a:spcPts val="800"/>
              </a:spcAft>
            </a:pPr>
            <a:r>
              <a:rPr lang="en-GB" sz="2000" kern="100" dirty="0">
                <a:solidFill>
                  <a:schemeClr val="accent1">
                    <a:lumMod val="50000"/>
                  </a:schemeClr>
                </a:solidFill>
                <a:effectLst/>
                <a:latin typeface="Arial" panose="020B0604020202020204" pitchFamily="34" charset="0"/>
                <a:ea typeface="Aptos" panose="020B0004020202020204" pitchFamily="34" charset="0"/>
                <a:cs typeface="Arial" panose="020B0604020202020204" pitchFamily="34" charset="0"/>
              </a:rPr>
              <a:t>For a communication strategy to be successful there needs to be buy in from senior leaders to drive the message and support the shift in culture. Effective approach to internal communication will be cohesive, strategic and support a culture of trust and openness (Peters 2023).</a:t>
            </a:r>
          </a:p>
          <a:p>
            <a:endParaRPr lang="en-GB" sz="2000" dirty="0"/>
          </a:p>
          <a:p>
            <a:endParaRPr lang="en-GB" sz="2000" dirty="0"/>
          </a:p>
          <a:p>
            <a:endParaRPr lang="en-GB" sz="2000" dirty="0"/>
          </a:p>
        </p:txBody>
      </p:sp>
      <p:pic>
        <p:nvPicPr>
          <p:cNvPr id="4" name="Picture 3">
            <a:extLst>
              <a:ext uri="{FF2B5EF4-FFF2-40B4-BE49-F238E27FC236}">
                <a16:creationId xmlns:a16="http://schemas.microsoft.com/office/drawing/2014/main" id="{C9D9E2D7-0A4C-2017-4530-4008B196BEB3}"/>
              </a:ext>
            </a:extLst>
          </p:cNvPr>
          <p:cNvPicPr>
            <a:picLocks noChangeAspect="1"/>
          </p:cNvPicPr>
          <p:nvPr/>
        </p:nvPicPr>
        <p:blipFill>
          <a:blip r:embed="rId4"/>
          <a:stretch>
            <a:fillRect/>
          </a:stretch>
        </p:blipFill>
        <p:spPr>
          <a:xfrm>
            <a:off x="145773" y="1436315"/>
            <a:ext cx="6042991" cy="2722585"/>
          </a:xfrm>
          <a:prstGeom prst="rect">
            <a:avLst/>
          </a:prstGeom>
        </p:spPr>
      </p:pic>
      <p:sp>
        <p:nvSpPr>
          <p:cNvPr id="6" name="TextBox 5">
            <a:extLst>
              <a:ext uri="{FF2B5EF4-FFF2-40B4-BE49-F238E27FC236}">
                <a16:creationId xmlns:a16="http://schemas.microsoft.com/office/drawing/2014/main" id="{1FD59172-09D7-67FE-431A-4CB23901DA94}"/>
              </a:ext>
            </a:extLst>
          </p:cNvPr>
          <p:cNvSpPr txBox="1"/>
          <p:nvPr/>
        </p:nvSpPr>
        <p:spPr>
          <a:xfrm>
            <a:off x="6334538" y="1325563"/>
            <a:ext cx="5711688" cy="2652649"/>
          </a:xfrm>
          <a:prstGeom prst="rect">
            <a:avLst/>
          </a:prstGeom>
          <a:noFill/>
        </p:spPr>
        <p:txBody>
          <a:bodyPr wrap="square" rtlCol="0">
            <a:spAutoFit/>
          </a:bodyPr>
          <a:lstStyle/>
          <a:p>
            <a:pPr marL="0" marR="0" lvl="0" indent="0" algn="l" defTabSz="914400" rtl="0" eaLnBrk="1" fontAlgn="auto" latinLnBrk="0" hangingPunct="1">
              <a:lnSpc>
                <a:spcPct val="115000"/>
              </a:lnSpc>
              <a:spcBef>
                <a:spcPts val="0"/>
              </a:spcBef>
              <a:spcAft>
                <a:spcPts val="800"/>
              </a:spcAft>
              <a:buClrTx/>
              <a:buSzTx/>
              <a:buFontTx/>
              <a:buNone/>
              <a:tabLst/>
              <a:defRPr/>
            </a:pPr>
            <a:r>
              <a:rPr kumimoji="0" lang="en-GB" sz="2000" b="0" i="0" u="none" strike="noStrike" kern="100" cap="none" spc="0" normalizeH="0" baseline="0" noProof="0" dirty="0">
                <a:ln>
                  <a:noFill/>
                </a:ln>
                <a:solidFill>
                  <a:srgbClr val="4472C4">
                    <a:lumMod val="50000"/>
                  </a:srgbClr>
                </a:solidFill>
                <a:effectLst/>
                <a:uLnTx/>
                <a:uFillTx/>
                <a:latin typeface="Arial" panose="020B0604020202020204" pitchFamily="34" charset="0"/>
                <a:ea typeface="Aptos" panose="020B0004020202020204" pitchFamily="34" charset="0"/>
                <a:cs typeface="Arial" panose="020B0604020202020204" pitchFamily="34" charset="0"/>
              </a:rPr>
              <a:t>This recommendation centres around reinforcing SWP commitment to flexible working as per the delivery plan and people strategy (SWP 2021a &amp; 2021b).  </a:t>
            </a:r>
          </a:p>
          <a:p>
            <a:pPr marL="0" marR="0" lvl="0" indent="0" algn="l" defTabSz="914400" rtl="0" eaLnBrk="1" fontAlgn="auto" latinLnBrk="0" hangingPunct="1">
              <a:lnSpc>
                <a:spcPct val="115000"/>
              </a:lnSpc>
              <a:spcBef>
                <a:spcPts val="0"/>
              </a:spcBef>
              <a:spcAft>
                <a:spcPts val="800"/>
              </a:spcAft>
              <a:buClrTx/>
              <a:buSzTx/>
              <a:buFontTx/>
              <a:buNone/>
              <a:tabLst/>
              <a:defRPr/>
            </a:pPr>
            <a:r>
              <a:rPr kumimoji="0" lang="en-GB" sz="2000" b="0" i="0" u="none" strike="noStrike" kern="100" cap="none" spc="0" normalizeH="0" baseline="0" noProof="0" dirty="0">
                <a:ln>
                  <a:noFill/>
                </a:ln>
                <a:solidFill>
                  <a:srgbClr val="4472C4">
                    <a:lumMod val="50000"/>
                  </a:srgbClr>
                </a:solidFill>
                <a:effectLst/>
                <a:uLnTx/>
                <a:uFillTx/>
                <a:latin typeface="Arial" panose="020B0604020202020204" pitchFamily="34" charset="0"/>
                <a:ea typeface="Aptos" panose="020B0004020202020204" pitchFamily="34" charset="0"/>
                <a:cs typeface="Arial" panose="020B0604020202020204" pitchFamily="34" charset="0"/>
              </a:rPr>
              <a:t>This would be via an article, including a video from a chief officer directing the workforce to all the support, outlining why it is important.</a:t>
            </a:r>
          </a:p>
        </p:txBody>
      </p:sp>
    </p:spTree>
    <p:extLst>
      <p:ext uri="{BB962C8B-B14F-4D97-AF65-F5344CB8AC3E}">
        <p14:creationId xmlns:p14="http://schemas.microsoft.com/office/powerpoint/2010/main" val="18267639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screenshot of a computer&#10;&#10;Description automatically generated">
            <a:extLst>
              <a:ext uri="{FF2B5EF4-FFF2-40B4-BE49-F238E27FC236}">
                <a16:creationId xmlns:a16="http://schemas.microsoft.com/office/drawing/2014/main" id="{EF19EF33-5D4E-7A20-3F82-B10B9C68ACD0}"/>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0" y="0"/>
            <a:ext cx="12191999" cy="6857999"/>
          </a:xfrm>
        </p:spPr>
      </p:pic>
      <p:sp>
        <p:nvSpPr>
          <p:cNvPr id="2" name="Title 1">
            <a:extLst>
              <a:ext uri="{FF2B5EF4-FFF2-40B4-BE49-F238E27FC236}">
                <a16:creationId xmlns:a16="http://schemas.microsoft.com/office/drawing/2014/main" id="{0C6F473D-189D-C308-4DF5-E7B799232524}"/>
              </a:ext>
            </a:extLst>
          </p:cNvPr>
          <p:cNvSpPr>
            <a:spLocks noGrp="1"/>
          </p:cNvSpPr>
          <p:nvPr>
            <p:ph type="title"/>
          </p:nvPr>
        </p:nvSpPr>
        <p:spPr/>
        <p:txBody>
          <a:bodyPr/>
          <a:lstStyle/>
          <a:p>
            <a:pPr algn="ctr"/>
            <a:r>
              <a:rPr lang="en-GB" b="1" u="sng" dirty="0">
                <a:solidFill>
                  <a:schemeClr val="accent1">
                    <a:lumMod val="50000"/>
                  </a:schemeClr>
                </a:solidFill>
              </a:rPr>
              <a:t>Any Questions?</a:t>
            </a:r>
          </a:p>
        </p:txBody>
      </p:sp>
      <p:pic>
        <p:nvPicPr>
          <p:cNvPr id="1026" name="Picture 2" descr="Question Mark Animation GIF - Question Mark Animation - Discover &amp; Share  GIFs | Question mark gif, Cartoon question mark, Question gif">
            <a:extLst>
              <a:ext uri="{FF2B5EF4-FFF2-40B4-BE49-F238E27FC236}">
                <a16:creationId xmlns:a16="http://schemas.microsoft.com/office/drawing/2014/main" id="{64746768-98E1-1ACF-A90B-A2E0AD3AAAF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724275" y="1852613"/>
            <a:ext cx="4743450" cy="31527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826291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screenshot of a computer&#10;&#10;Description automatically generated">
            <a:extLst>
              <a:ext uri="{FF2B5EF4-FFF2-40B4-BE49-F238E27FC236}">
                <a16:creationId xmlns:a16="http://schemas.microsoft.com/office/drawing/2014/main" id="{EF19EF33-5D4E-7A20-3F82-B10B9C68ACD0}"/>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0" y="0"/>
            <a:ext cx="12191999" cy="6857999"/>
          </a:xfrm>
        </p:spPr>
      </p:pic>
      <p:sp>
        <p:nvSpPr>
          <p:cNvPr id="2" name="Title 1">
            <a:extLst>
              <a:ext uri="{FF2B5EF4-FFF2-40B4-BE49-F238E27FC236}">
                <a16:creationId xmlns:a16="http://schemas.microsoft.com/office/drawing/2014/main" id="{0C6F473D-189D-C308-4DF5-E7B799232524}"/>
              </a:ext>
            </a:extLst>
          </p:cNvPr>
          <p:cNvSpPr>
            <a:spLocks noGrp="1"/>
          </p:cNvSpPr>
          <p:nvPr>
            <p:ph type="title"/>
          </p:nvPr>
        </p:nvSpPr>
        <p:spPr/>
        <p:txBody>
          <a:bodyPr/>
          <a:lstStyle/>
          <a:p>
            <a:endParaRPr lang="en-GB" dirty="0"/>
          </a:p>
        </p:txBody>
      </p:sp>
      <p:pic>
        <p:nvPicPr>
          <p:cNvPr id="3" name="Picture 2">
            <a:extLst>
              <a:ext uri="{FF2B5EF4-FFF2-40B4-BE49-F238E27FC236}">
                <a16:creationId xmlns:a16="http://schemas.microsoft.com/office/drawing/2014/main" id="{2E301E1B-04EF-D83E-AC2F-EBB78D934FAD}"/>
              </a:ext>
            </a:extLst>
          </p:cNvPr>
          <p:cNvPicPr>
            <a:picLocks noChangeAspect="1"/>
          </p:cNvPicPr>
          <p:nvPr/>
        </p:nvPicPr>
        <p:blipFill>
          <a:blip r:embed="rId4"/>
          <a:stretch>
            <a:fillRect/>
          </a:stretch>
        </p:blipFill>
        <p:spPr>
          <a:xfrm>
            <a:off x="-1" y="-1"/>
            <a:ext cx="12191999" cy="6874933"/>
          </a:xfrm>
          <a:prstGeom prst="rect">
            <a:avLst/>
          </a:prstGeom>
        </p:spPr>
      </p:pic>
    </p:spTree>
    <p:extLst>
      <p:ext uri="{BB962C8B-B14F-4D97-AF65-F5344CB8AC3E}">
        <p14:creationId xmlns:p14="http://schemas.microsoft.com/office/powerpoint/2010/main" val="39463323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screenshot of a computer&#10;&#10;Description automatically generated">
            <a:extLst>
              <a:ext uri="{FF2B5EF4-FFF2-40B4-BE49-F238E27FC236}">
                <a16:creationId xmlns:a16="http://schemas.microsoft.com/office/drawing/2014/main" id="{EF19EF33-5D4E-7A20-3F82-B10B9C68ACD0}"/>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0" y="1"/>
            <a:ext cx="12191999" cy="6857999"/>
          </a:xfrm>
        </p:spPr>
      </p:pic>
      <p:sp>
        <p:nvSpPr>
          <p:cNvPr id="2" name="Title 1">
            <a:extLst>
              <a:ext uri="{FF2B5EF4-FFF2-40B4-BE49-F238E27FC236}">
                <a16:creationId xmlns:a16="http://schemas.microsoft.com/office/drawing/2014/main" id="{0C6F473D-189D-C308-4DF5-E7B799232524}"/>
              </a:ext>
            </a:extLst>
          </p:cNvPr>
          <p:cNvSpPr>
            <a:spLocks noGrp="1"/>
          </p:cNvSpPr>
          <p:nvPr>
            <p:ph type="title"/>
          </p:nvPr>
        </p:nvSpPr>
        <p:spPr>
          <a:xfrm>
            <a:off x="838199" y="-97518"/>
            <a:ext cx="10515600" cy="600075"/>
          </a:xfrm>
        </p:spPr>
        <p:txBody>
          <a:bodyPr>
            <a:noAutofit/>
          </a:bodyPr>
          <a:lstStyle/>
          <a:p>
            <a:pPr algn="ctr"/>
            <a:r>
              <a:rPr lang="en-GB" sz="3600" b="1" u="sng" dirty="0">
                <a:solidFill>
                  <a:schemeClr val="accent1">
                    <a:lumMod val="50000"/>
                  </a:schemeClr>
                </a:solidFill>
              </a:rPr>
              <a:t>Reference list</a:t>
            </a:r>
          </a:p>
        </p:txBody>
      </p:sp>
      <p:sp>
        <p:nvSpPr>
          <p:cNvPr id="4" name="TextBox 3">
            <a:extLst>
              <a:ext uri="{FF2B5EF4-FFF2-40B4-BE49-F238E27FC236}">
                <a16:creationId xmlns:a16="http://schemas.microsoft.com/office/drawing/2014/main" id="{FDBE22D2-B364-45AD-25E4-54AA0EDA4AD8}"/>
              </a:ext>
            </a:extLst>
          </p:cNvPr>
          <p:cNvSpPr txBox="1"/>
          <p:nvPr/>
        </p:nvSpPr>
        <p:spPr>
          <a:xfrm>
            <a:off x="0" y="502557"/>
            <a:ext cx="12065001" cy="10601941"/>
          </a:xfrm>
          <a:prstGeom prst="rect">
            <a:avLst/>
          </a:prstGeom>
          <a:noFill/>
        </p:spPr>
        <p:txBody>
          <a:bodyPr wrap="square" rtlCol="0">
            <a:spAutoFit/>
          </a:bodyPr>
          <a:lstStyle/>
          <a:p>
            <a:pPr>
              <a:lnSpc>
                <a:spcPct val="115000"/>
              </a:lnSpc>
              <a:spcAft>
                <a:spcPts val="800"/>
              </a:spcAft>
            </a:pPr>
            <a:r>
              <a:rPr lang="en-GB" sz="900" kern="100" dirty="0">
                <a:effectLst/>
                <a:latin typeface="Times New Roman" panose="02020603050405020304" pitchFamily="18" charset="0"/>
                <a:ea typeface="Aptos" panose="020B0004020202020204" pitchFamily="34" charset="0"/>
                <a:cs typeface="Times New Roman" panose="02020603050405020304" pitchFamily="18" charset="0"/>
              </a:rPr>
              <a:t>Burnes, B. (2020) ‘The Origins of Lewin’s Three-Step Model of Change’, </a:t>
            </a:r>
            <a:r>
              <a:rPr lang="en-GB" sz="900" i="1" kern="100" dirty="0">
                <a:effectLst/>
                <a:latin typeface="Times New Roman" panose="02020603050405020304" pitchFamily="18" charset="0"/>
                <a:ea typeface="Aptos" panose="020B0004020202020204" pitchFamily="34" charset="0"/>
                <a:cs typeface="Times New Roman" panose="02020603050405020304" pitchFamily="18" charset="0"/>
              </a:rPr>
              <a:t>The Journal of applied </a:t>
            </a:r>
            <a:r>
              <a:rPr lang="en-GB" sz="900" i="1" kern="100" dirty="0" err="1">
                <a:effectLst/>
                <a:latin typeface="Times New Roman" panose="02020603050405020304" pitchFamily="18" charset="0"/>
                <a:ea typeface="Aptos" panose="020B0004020202020204" pitchFamily="34" charset="0"/>
                <a:cs typeface="Times New Roman" panose="02020603050405020304" pitchFamily="18" charset="0"/>
              </a:rPr>
              <a:t>behavioral</a:t>
            </a:r>
            <a:r>
              <a:rPr lang="en-GB" sz="900" i="1" kern="100" dirty="0">
                <a:effectLst/>
                <a:latin typeface="Times New Roman" panose="02020603050405020304" pitchFamily="18" charset="0"/>
                <a:ea typeface="Aptos" panose="020B0004020202020204" pitchFamily="34" charset="0"/>
                <a:cs typeface="Times New Roman" panose="02020603050405020304" pitchFamily="18" charset="0"/>
              </a:rPr>
              <a:t> science</a:t>
            </a:r>
            <a:r>
              <a:rPr lang="en-GB" sz="900" kern="100" dirty="0">
                <a:effectLst/>
                <a:latin typeface="Times New Roman" panose="02020603050405020304" pitchFamily="18" charset="0"/>
                <a:ea typeface="Aptos" panose="020B0004020202020204" pitchFamily="34" charset="0"/>
                <a:cs typeface="Times New Roman" panose="02020603050405020304" pitchFamily="18" charset="0"/>
              </a:rPr>
              <a:t>, 56(1), pp. 32–59. Available at: </a:t>
            </a:r>
            <a:r>
              <a:rPr lang="en-GB" sz="900" u="sng"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4"/>
              </a:rPr>
              <a:t>https://doi.org/10.1177/0021886319892685</a:t>
            </a:r>
            <a:r>
              <a:rPr lang="en-GB" sz="900" kern="100" dirty="0">
                <a:effectLst/>
                <a:latin typeface="Times New Roman" panose="02020603050405020304" pitchFamily="18" charset="0"/>
                <a:ea typeface="Aptos" panose="020B0004020202020204" pitchFamily="34" charset="0"/>
                <a:cs typeface="Times New Roman" panose="02020603050405020304" pitchFamily="18" charset="0"/>
              </a:rPr>
              <a:t>.</a:t>
            </a:r>
          </a:p>
          <a:p>
            <a:pPr>
              <a:lnSpc>
                <a:spcPct val="115000"/>
              </a:lnSpc>
              <a:spcAft>
                <a:spcPts val="800"/>
              </a:spcAft>
            </a:pPr>
            <a:r>
              <a:rPr lang="en-GB" sz="900" kern="100" dirty="0">
                <a:effectLst/>
                <a:latin typeface="Times New Roman" panose="02020603050405020304" pitchFamily="18" charset="0"/>
                <a:ea typeface="Aptos" panose="020B0004020202020204" pitchFamily="34" charset="0"/>
                <a:cs typeface="Times New Roman" panose="02020603050405020304" pitchFamily="18" charset="0"/>
              </a:rPr>
              <a:t>Burr, W M. (2024) </a:t>
            </a:r>
            <a:r>
              <a:rPr lang="en-GB" sz="900" i="1" kern="100" dirty="0">
                <a:effectLst/>
                <a:latin typeface="Times New Roman" panose="02020603050405020304" pitchFamily="18" charset="0"/>
                <a:ea typeface="Aptos" panose="020B0004020202020204" pitchFamily="34" charset="0"/>
                <a:cs typeface="Times New Roman" panose="02020603050405020304" pitchFamily="18" charset="0"/>
              </a:rPr>
              <a:t>Competencies in Action: Workplace Communication. </a:t>
            </a:r>
            <a:r>
              <a:rPr lang="en-GB" sz="900" kern="100" dirty="0">
                <a:effectLst/>
                <a:latin typeface="Times New Roman" panose="02020603050405020304" pitchFamily="18" charset="0"/>
                <a:ea typeface="Aptos" panose="020B0004020202020204" pitchFamily="34" charset="0"/>
                <a:cs typeface="Times New Roman" panose="02020603050405020304" pitchFamily="18" charset="0"/>
              </a:rPr>
              <a:t>Available at: (</a:t>
            </a:r>
            <a:r>
              <a:rPr lang="en-GB" sz="900" u="sng"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5"/>
              </a:rPr>
              <a:t>https://www.shrm.org/topics-tools/news/organizational-employee-development/competencies-in-action--workplace-communication-delivering-an-im</a:t>
            </a:r>
            <a:r>
              <a:rPr lang="en-GB" sz="900" kern="100" dirty="0">
                <a:effectLst/>
                <a:latin typeface="Times New Roman" panose="02020603050405020304" pitchFamily="18" charset="0"/>
                <a:ea typeface="Aptos" panose="020B0004020202020204" pitchFamily="34" charset="0"/>
                <a:cs typeface="Times New Roman" panose="02020603050405020304" pitchFamily="18" charset="0"/>
              </a:rPr>
              <a:t>) (Accessed: 24 September 2024).</a:t>
            </a:r>
            <a:endParaRPr lang="en-GB" sz="9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900" kern="100" dirty="0">
                <a:effectLst/>
                <a:latin typeface="Times New Roman" panose="02020603050405020304" pitchFamily="18" charset="0"/>
                <a:ea typeface="Calibri" panose="020F0502020204030204" pitchFamily="34" charset="0"/>
                <a:cs typeface="Times New Roman" panose="02020603050405020304" pitchFamily="18" charset="0"/>
              </a:rPr>
              <a:t>CIPD. (2022a) </a:t>
            </a:r>
            <a:r>
              <a:rPr lang="en-GB" sz="900" i="1" kern="100" dirty="0">
                <a:effectLst/>
                <a:latin typeface="Times New Roman" panose="02020603050405020304" pitchFamily="18" charset="0"/>
                <a:ea typeface="Calibri" panose="020F0502020204030204" pitchFamily="34" charset="0"/>
                <a:cs typeface="Times New Roman" panose="02020603050405020304" pitchFamily="18" charset="0"/>
              </a:rPr>
              <a:t>Trends in flexible working arrangements. </a:t>
            </a:r>
            <a:r>
              <a:rPr lang="en-GB" sz="900" kern="1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GB" sz="900" u="sng" kern="100" dirty="0">
                <a:solidFill>
                  <a:srgbClr val="467886"/>
                </a:solidFill>
                <a:effectLst/>
                <a:latin typeface="Times New Roman" panose="02020603050405020304" pitchFamily="18" charset="0"/>
                <a:ea typeface="Calibri" panose="020F0502020204030204" pitchFamily="34" charset="0"/>
                <a:cs typeface="Times New Roman" panose="02020603050405020304" pitchFamily="18" charset="0"/>
                <a:hlinkClick r:id="rId6"/>
              </a:rPr>
              <a:t>https://www.cipd.org/uk/knowledge/reports/flexible-working-trends/</a:t>
            </a:r>
            <a:r>
              <a:rPr lang="en-GB" sz="900" kern="100" dirty="0">
                <a:effectLst/>
                <a:latin typeface="Times New Roman" panose="02020603050405020304" pitchFamily="18" charset="0"/>
                <a:ea typeface="Calibri" panose="020F0502020204030204" pitchFamily="34" charset="0"/>
                <a:cs typeface="Times New Roman" panose="02020603050405020304" pitchFamily="18" charset="0"/>
              </a:rPr>
              <a:t>) (Accessed: 17 August 2024). </a:t>
            </a:r>
            <a:endParaRPr lang="en-GB" sz="9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900" kern="100" dirty="0">
                <a:effectLst/>
                <a:latin typeface="Times New Roman" panose="02020603050405020304" pitchFamily="18" charset="0"/>
                <a:ea typeface="Aptos" panose="020B0004020202020204" pitchFamily="34" charset="0"/>
                <a:cs typeface="Times New Roman" panose="02020603050405020304" pitchFamily="18" charset="0"/>
              </a:rPr>
              <a:t>CIPD. (2022b) </a:t>
            </a:r>
            <a:r>
              <a:rPr lang="en-GB" sz="900" i="1" kern="100" dirty="0">
                <a:effectLst/>
                <a:latin typeface="Times New Roman" panose="02020603050405020304" pitchFamily="18" charset="0"/>
                <a:ea typeface="Aptos" panose="020B0004020202020204" pitchFamily="34" charset="0"/>
                <a:cs typeface="Times New Roman" panose="02020603050405020304" pitchFamily="18" charset="0"/>
              </a:rPr>
              <a:t>Effective cross-functional collaboration in a changing world of work. </a:t>
            </a:r>
            <a:r>
              <a:rPr lang="en-GB" sz="900" kern="100" dirty="0">
                <a:effectLst/>
                <a:latin typeface="Times New Roman" panose="02020603050405020304" pitchFamily="18" charset="0"/>
                <a:ea typeface="Aptos" panose="020B0004020202020204" pitchFamily="34" charset="0"/>
                <a:cs typeface="Times New Roman" panose="02020603050405020304" pitchFamily="18" charset="0"/>
              </a:rPr>
              <a:t>Available at: (</a:t>
            </a:r>
            <a:r>
              <a:rPr lang="en-GB" sz="900" u="sng"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7"/>
              </a:rPr>
              <a:t>https://www.cipd.org/uk/knowledge/reports/cross-functional-collaboration/</a:t>
            </a:r>
            <a:r>
              <a:rPr lang="en-GB" sz="900" kern="100" dirty="0">
                <a:effectLst/>
                <a:latin typeface="Times New Roman" panose="02020603050405020304" pitchFamily="18" charset="0"/>
                <a:ea typeface="Aptos" panose="020B0004020202020204" pitchFamily="34" charset="0"/>
                <a:cs typeface="Times New Roman" panose="02020603050405020304" pitchFamily="18" charset="0"/>
              </a:rPr>
              <a:t>) (Accessed: 24 September 2024).</a:t>
            </a:r>
            <a:endParaRPr lang="en-GB" sz="9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900" kern="100" dirty="0">
                <a:effectLst/>
                <a:latin typeface="Times New Roman" panose="02020603050405020304" pitchFamily="18" charset="0"/>
                <a:ea typeface="Aptos" panose="020B0004020202020204" pitchFamily="34" charset="0"/>
                <a:cs typeface="Times New Roman" panose="02020603050405020304" pitchFamily="18" charset="0"/>
              </a:rPr>
              <a:t>Deloitte. (2023) </a:t>
            </a:r>
            <a:r>
              <a:rPr lang="en-GB" sz="900" i="1" kern="100" dirty="0">
                <a:effectLst/>
                <a:latin typeface="Times New Roman" panose="02020603050405020304" pitchFamily="18" charset="0"/>
                <a:ea typeface="Aptos" panose="020B0004020202020204" pitchFamily="34" charset="0"/>
                <a:cs typeface="Times New Roman" panose="02020603050405020304" pitchFamily="18" charset="0"/>
              </a:rPr>
              <a:t>For women, flexibility is a matter of time (not place). </a:t>
            </a:r>
            <a:r>
              <a:rPr lang="en-GB" sz="900" kern="100" dirty="0">
                <a:effectLst/>
                <a:latin typeface="Times New Roman" panose="02020603050405020304" pitchFamily="18" charset="0"/>
                <a:ea typeface="Aptos" panose="020B0004020202020204" pitchFamily="34" charset="0"/>
                <a:cs typeface="Times New Roman" panose="02020603050405020304" pitchFamily="18" charset="0"/>
              </a:rPr>
              <a:t>Available at: (</a:t>
            </a:r>
            <a:r>
              <a:rPr lang="en-GB" sz="900" u="sng"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8"/>
              </a:rPr>
              <a:t>https://action.deloitte.com/insight/3324/for-women-flexibility-is-a-matter-of-time-not-place</a:t>
            </a:r>
            <a:r>
              <a:rPr lang="en-GB" sz="900" kern="100" dirty="0">
                <a:effectLst/>
                <a:latin typeface="Times New Roman" panose="02020603050405020304" pitchFamily="18" charset="0"/>
                <a:ea typeface="Aptos" panose="020B0004020202020204" pitchFamily="34" charset="0"/>
                <a:cs typeface="Times New Roman" panose="02020603050405020304" pitchFamily="18" charset="0"/>
              </a:rPr>
              <a:t>) (Accessed: 05 September 2024).</a:t>
            </a:r>
          </a:p>
          <a:p>
            <a:pPr>
              <a:lnSpc>
                <a:spcPct val="115000"/>
              </a:lnSpc>
              <a:spcAft>
                <a:spcPts val="800"/>
              </a:spcAft>
            </a:pPr>
            <a:r>
              <a:rPr lang="en-GB" sz="900" kern="100" dirty="0">
                <a:effectLst/>
                <a:latin typeface="Times New Roman" panose="02020603050405020304" pitchFamily="18" charset="0"/>
                <a:ea typeface="Aptos" panose="020B0004020202020204" pitchFamily="34" charset="0"/>
                <a:cs typeface="Times New Roman" panose="02020603050405020304" pitchFamily="18" charset="0"/>
              </a:rPr>
              <a:t>Duxbury, L., </a:t>
            </a:r>
            <a:r>
              <a:rPr lang="en-GB" sz="900" kern="100" dirty="0" err="1">
                <a:effectLst/>
                <a:latin typeface="Times New Roman" panose="02020603050405020304" pitchFamily="18" charset="0"/>
                <a:ea typeface="Aptos" panose="020B0004020202020204" pitchFamily="34" charset="0"/>
                <a:cs typeface="Times New Roman" panose="02020603050405020304" pitchFamily="18" charset="0"/>
              </a:rPr>
              <a:t>Bardoel</a:t>
            </a:r>
            <a:r>
              <a:rPr lang="en-GB" sz="900" kern="100" dirty="0">
                <a:effectLst/>
                <a:latin typeface="Times New Roman" panose="02020603050405020304" pitchFamily="18" charset="0"/>
                <a:ea typeface="Aptos" panose="020B0004020202020204" pitchFamily="34" charset="0"/>
                <a:cs typeface="Times New Roman" panose="02020603050405020304" pitchFamily="18" charset="0"/>
              </a:rPr>
              <a:t>, A. and Halinski, M. (2021) ‘“Bringing the Badge home”: exploring the relationship between role overload, work-family conflict, and stress in police officers’, </a:t>
            </a:r>
            <a:r>
              <a:rPr lang="en-GB" sz="900" i="1" kern="100" dirty="0">
                <a:effectLst/>
                <a:latin typeface="Times New Roman" panose="02020603050405020304" pitchFamily="18" charset="0"/>
                <a:ea typeface="Aptos" panose="020B0004020202020204" pitchFamily="34" charset="0"/>
                <a:cs typeface="Times New Roman" panose="02020603050405020304" pitchFamily="18" charset="0"/>
              </a:rPr>
              <a:t>Policing &amp; society</a:t>
            </a:r>
            <a:r>
              <a:rPr lang="en-GB" sz="900" kern="100" dirty="0">
                <a:effectLst/>
                <a:latin typeface="Times New Roman" panose="02020603050405020304" pitchFamily="18" charset="0"/>
                <a:ea typeface="Aptos" panose="020B0004020202020204" pitchFamily="34" charset="0"/>
                <a:cs typeface="Times New Roman" panose="02020603050405020304" pitchFamily="18" charset="0"/>
              </a:rPr>
              <a:t>, 31(8), pp. 997–1016. Available at: </a:t>
            </a:r>
            <a:r>
              <a:rPr lang="en-GB" sz="900" u="sng"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9"/>
              </a:rPr>
              <a:t>https://doi.org/10.1080/10439463.2020.1822837</a:t>
            </a:r>
            <a:r>
              <a:rPr lang="en-GB" sz="900" kern="100" dirty="0">
                <a:effectLst/>
                <a:latin typeface="Times New Roman" panose="02020603050405020304" pitchFamily="18" charset="0"/>
                <a:ea typeface="Aptos" panose="020B0004020202020204" pitchFamily="34" charset="0"/>
                <a:cs typeface="Times New Roman" panose="02020603050405020304" pitchFamily="18" charset="0"/>
              </a:rPr>
              <a:t>.</a:t>
            </a:r>
            <a:endParaRPr lang="en-GB" sz="9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900" kern="100" dirty="0">
                <a:effectLst/>
                <a:latin typeface="Times New Roman" panose="02020603050405020304" pitchFamily="18" charset="0"/>
                <a:ea typeface="Aptos" panose="020B0004020202020204" pitchFamily="34" charset="0"/>
                <a:cs typeface="Times New Roman" panose="02020603050405020304" pitchFamily="18" charset="0"/>
              </a:rPr>
              <a:t>Legislation.gov.uk. (2023) </a:t>
            </a:r>
            <a:r>
              <a:rPr lang="en-GB" sz="900" i="1" kern="100" dirty="0">
                <a:effectLst/>
                <a:latin typeface="Times New Roman" panose="02020603050405020304" pitchFamily="18" charset="0"/>
                <a:ea typeface="Aptos" panose="020B0004020202020204" pitchFamily="34" charset="0"/>
                <a:cs typeface="Times New Roman" panose="02020603050405020304" pitchFamily="18" charset="0"/>
              </a:rPr>
              <a:t>The Flexible Working (Amendment) Regulations 2023.       </a:t>
            </a:r>
            <a:r>
              <a:rPr lang="en-GB" sz="900" kern="100" dirty="0">
                <a:effectLst/>
                <a:latin typeface="Times New Roman" panose="02020603050405020304" pitchFamily="18" charset="0"/>
                <a:ea typeface="Aptos" panose="020B0004020202020204" pitchFamily="34" charset="0"/>
                <a:cs typeface="Times New Roman" panose="02020603050405020304" pitchFamily="18" charset="0"/>
              </a:rPr>
              <a:t>Available at: (</a:t>
            </a:r>
            <a:r>
              <a:rPr lang="en-GB" sz="900" u="sng"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10"/>
              </a:rPr>
              <a:t>https://www.legislation.gov.uk/uksi/2023/1328/pdfs/uksi_20231328_en.pdf?mc_cid=8ad68b89c0&amp;mc_eid=c8247d5eac</a:t>
            </a:r>
            <a:r>
              <a:rPr lang="en-GB" sz="900" kern="100" dirty="0">
                <a:effectLst/>
                <a:latin typeface="Times New Roman" panose="02020603050405020304" pitchFamily="18" charset="0"/>
                <a:ea typeface="Aptos" panose="020B0004020202020204" pitchFamily="34" charset="0"/>
                <a:cs typeface="Times New Roman" panose="02020603050405020304" pitchFamily="18" charset="0"/>
              </a:rPr>
              <a:t>) (Accessed: 17 August 2024).</a:t>
            </a:r>
            <a:endParaRPr lang="en-GB" sz="9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900" kern="100" dirty="0" err="1">
                <a:effectLst/>
                <a:latin typeface="Times New Roman" panose="02020603050405020304" pitchFamily="18" charset="0"/>
                <a:ea typeface="Aptos" panose="020B0004020202020204" pitchFamily="34" charset="0"/>
                <a:cs typeface="Times New Roman" panose="02020603050405020304" pitchFamily="18" charset="0"/>
              </a:rPr>
              <a:t>Lindgreen</a:t>
            </a:r>
            <a:r>
              <a:rPr lang="en-GB" sz="900" kern="100" dirty="0">
                <a:effectLst/>
                <a:latin typeface="Times New Roman" panose="02020603050405020304" pitchFamily="18" charset="0"/>
                <a:ea typeface="Aptos" panose="020B0004020202020204" pitchFamily="34" charset="0"/>
                <a:cs typeface="Times New Roman" panose="02020603050405020304" pitchFamily="18" charset="0"/>
              </a:rPr>
              <a:t>, A., Di Benedetto, C.A. and Pieters, C. (2023) ‘Editorial: How to develop a strong research culture’, </a:t>
            </a:r>
            <a:r>
              <a:rPr lang="en-GB" sz="900" i="1" kern="100" dirty="0">
                <a:effectLst/>
                <a:latin typeface="Times New Roman" panose="02020603050405020304" pitchFamily="18" charset="0"/>
                <a:ea typeface="Aptos" panose="020B0004020202020204" pitchFamily="34" charset="0"/>
                <a:cs typeface="Times New Roman" panose="02020603050405020304" pitchFamily="18" charset="0"/>
              </a:rPr>
              <a:t>Industrial marketing management</a:t>
            </a:r>
            <a:r>
              <a:rPr lang="en-GB" sz="900" kern="100" dirty="0">
                <a:effectLst/>
                <a:latin typeface="Times New Roman" panose="02020603050405020304" pitchFamily="18" charset="0"/>
                <a:ea typeface="Aptos" panose="020B0004020202020204" pitchFamily="34" charset="0"/>
                <a:cs typeface="Times New Roman" panose="02020603050405020304" pitchFamily="18" charset="0"/>
              </a:rPr>
              <a:t>, 111, pp. A1–A9. Available at: </a:t>
            </a:r>
            <a:r>
              <a:rPr lang="en-GB" sz="900" u="sng"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11"/>
              </a:rPr>
              <a:t>https://doi.org/10.1016/j.indmarman.2023.04.004</a:t>
            </a:r>
            <a:r>
              <a:rPr lang="en-GB" sz="900" kern="100" dirty="0">
                <a:effectLst/>
                <a:latin typeface="Times New Roman" panose="02020603050405020304" pitchFamily="18" charset="0"/>
                <a:ea typeface="Aptos" panose="020B0004020202020204" pitchFamily="34" charset="0"/>
                <a:cs typeface="Times New Roman" panose="02020603050405020304" pitchFamily="18" charset="0"/>
              </a:rPr>
              <a:t>.</a:t>
            </a:r>
          </a:p>
          <a:p>
            <a:pPr>
              <a:lnSpc>
                <a:spcPct val="115000"/>
              </a:lnSpc>
              <a:spcAft>
                <a:spcPts val="800"/>
              </a:spcAft>
            </a:pPr>
            <a:r>
              <a:rPr lang="en-GB" sz="900" kern="100" dirty="0">
                <a:effectLst/>
                <a:latin typeface="Times New Roman" panose="02020603050405020304" pitchFamily="18" charset="0"/>
                <a:ea typeface="Aptos" panose="020B0004020202020204" pitchFamily="34" charset="0"/>
                <a:cs typeface="Times New Roman" panose="02020603050405020304" pitchFamily="18" charset="0"/>
              </a:rPr>
              <a:t>Lewin, K. (1947) ‘Frontiers in Group Dynamics’, </a:t>
            </a:r>
            <a:r>
              <a:rPr lang="en-GB" sz="900" i="1" kern="100" dirty="0">
                <a:effectLst/>
                <a:latin typeface="Times New Roman" panose="02020603050405020304" pitchFamily="18" charset="0"/>
                <a:ea typeface="Aptos" panose="020B0004020202020204" pitchFamily="34" charset="0"/>
                <a:cs typeface="Times New Roman" panose="02020603050405020304" pitchFamily="18" charset="0"/>
              </a:rPr>
              <a:t>Human relations.</a:t>
            </a:r>
            <a:r>
              <a:rPr lang="en-GB" sz="900" kern="100" dirty="0">
                <a:effectLst/>
                <a:latin typeface="Times New Roman" panose="02020603050405020304" pitchFamily="18" charset="0"/>
                <a:ea typeface="Aptos" panose="020B0004020202020204" pitchFamily="34" charset="0"/>
                <a:cs typeface="Times New Roman" panose="02020603050405020304" pitchFamily="18" charset="0"/>
              </a:rPr>
              <a:t>, 1(1), pp. 5–41. Available at: </a:t>
            </a:r>
            <a:r>
              <a:rPr lang="en-GB" sz="900" u="sng"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12"/>
              </a:rPr>
              <a:t>https://doi.org/10.1177/001872674700100103</a:t>
            </a:r>
            <a:r>
              <a:rPr lang="en-GB" sz="900" kern="100" dirty="0">
                <a:effectLst/>
                <a:latin typeface="Times New Roman" panose="02020603050405020304" pitchFamily="18" charset="0"/>
                <a:ea typeface="Aptos" panose="020B0004020202020204" pitchFamily="34" charset="0"/>
                <a:cs typeface="Times New Roman" panose="02020603050405020304" pitchFamily="18" charset="0"/>
              </a:rPr>
              <a:t>.</a:t>
            </a:r>
            <a:endParaRPr lang="en-GB" sz="9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900" kern="100" dirty="0">
                <a:effectLst/>
                <a:latin typeface="Times New Roman" panose="02020603050405020304" pitchFamily="18" charset="0"/>
                <a:ea typeface="Aptos" panose="020B0004020202020204" pitchFamily="34" charset="0"/>
                <a:cs typeface="Times New Roman" panose="02020603050405020304" pitchFamily="18" charset="0"/>
              </a:rPr>
              <a:t>McCartney, C. (2024) </a:t>
            </a:r>
            <a:r>
              <a:rPr lang="en-GB" sz="900" i="1" kern="100" dirty="0">
                <a:effectLst/>
                <a:latin typeface="Times New Roman" panose="02020603050405020304" pitchFamily="18" charset="0"/>
                <a:ea typeface="Aptos" panose="020B0004020202020204" pitchFamily="34" charset="0"/>
                <a:cs typeface="Times New Roman" panose="02020603050405020304" pitchFamily="18" charset="0"/>
              </a:rPr>
              <a:t>Flexible working practices.</a:t>
            </a:r>
            <a:r>
              <a:rPr lang="en-GB" sz="900" kern="100" dirty="0">
                <a:effectLst/>
                <a:latin typeface="Times New Roman" panose="02020603050405020304" pitchFamily="18" charset="0"/>
                <a:ea typeface="Aptos" panose="020B0004020202020204" pitchFamily="34" charset="0"/>
                <a:cs typeface="Times New Roman" panose="02020603050405020304" pitchFamily="18" charset="0"/>
              </a:rPr>
              <a:t> Available at: (</a:t>
            </a:r>
            <a:r>
              <a:rPr lang="en-GB" sz="900" u="sng"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13"/>
              </a:rPr>
              <a:t>https://www.cipd.org/uk/knowledge/factsheets/flexible-working-factsheet/#title3</a:t>
            </a:r>
            <a:r>
              <a:rPr lang="en-GB" sz="900" kern="100" dirty="0">
                <a:effectLst/>
                <a:latin typeface="Times New Roman" panose="02020603050405020304" pitchFamily="18" charset="0"/>
                <a:ea typeface="Aptos" panose="020B0004020202020204" pitchFamily="34" charset="0"/>
                <a:cs typeface="Times New Roman" panose="02020603050405020304" pitchFamily="18" charset="0"/>
              </a:rPr>
              <a:t>)   (Accessed: 17 August 2024). </a:t>
            </a:r>
            <a:endParaRPr lang="en-GB" sz="9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900" kern="100" dirty="0">
                <a:effectLst/>
                <a:latin typeface="Times New Roman" panose="02020603050405020304" pitchFamily="18" charset="0"/>
                <a:ea typeface="Aptos" panose="020B0004020202020204" pitchFamily="34" charset="0"/>
                <a:cs typeface="Times New Roman" panose="02020603050405020304" pitchFamily="18" charset="0"/>
              </a:rPr>
              <a:t>Peters, R (2023) </a:t>
            </a:r>
            <a:r>
              <a:rPr lang="en-GB" sz="900" i="1" kern="100" dirty="0">
                <a:effectLst/>
                <a:latin typeface="Times New Roman" panose="02020603050405020304" pitchFamily="18" charset="0"/>
                <a:ea typeface="Aptos" panose="020B0004020202020204" pitchFamily="34" charset="0"/>
                <a:cs typeface="Times New Roman" panose="02020603050405020304" pitchFamily="18" charset="0"/>
              </a:rPr>
              <a:t>Employee communication.</a:t>
            </a:r>
            <a:r>
              <a:rPr lang="en-GB" sz="900" kern="100" dirty="0">
                <a:effectLst/>
                <a:latin typeface="Times New Roman" panose="02020603050405020304" pitchFamily="18" charset="0"/>
                <a:ea typeface="Aptos" panose="020B0004020202020204" pitchFamily="34" charset="0"/>
                <a:cs typeface="Times New Roman" panose="02020603050405020304" pitchFamily="18" charset="0"/>
              </a:rPr>
              <a:t> Available at: (</a:t>
            </a:r>
            <a:r>
              <a:rPr lang="en-GB" sz="900" u="sng"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14"/>
              </a:rPr>
              <a:t>https://www.cipd.org/uk/knowledge/factsheets/employee-communication/</a:t>
            </a:r>
            <a:r>
              <a:rPr lang="en-GB" sz="900" kern="100" dirty="0">
                <a:effectLst/>
                <a:latin typeface="Times New Roman" panose="02020603050405020304" pitchFamily="18" charset="0"/>
                <a:ea typeface="Aptos" panose="020B0004020202020204" pitchFamily="34" charset="0"/>
                <a:cs typeface="Times New Roman" panose="02020603050405020304" pitchFamily="18" charset="0"/>
              </a:rPr>
              <a:t>) (Accessed: 24 September 2024).</a:t>
            </a:r>
          </a:p>
          <a:p>
            <a:pPr>
              <a:lnSpc>
                <a:spcPct val="115000"/>
              </a:lnSpc>
              <a:spcAft>
                <a:spcPts val="800"/>
              </a:spcAft>
            </a:pPr>
            <a:r>
              <a:rPr lang="en-GB" sz="900" kern="100" dirty="0" err="1">
                <a:effectLst/>
                <a:latin typeface="Times New Roman" panose="02020603050405020304" pitchFamily="18" charset="0"/>
                <a:ea typeface="Aptos" panose="020B0004020202020204" pitchFamily="34" charset="0"/>
                <a:cs typeface="Times New Roman" panose="02020603050405020304" pitchFamily="18" charset="0"/>
              </a:rPr>
              <a:t>Shifrin</a:t>
            </a:r>
            <a:r>
              <a:rPr lang="en-GB" sz="900" kern="100" dirty="0">
                <a:effectLst/>
                <a:latin typeface="Times New Roman" panose="02020603050405020304" pitchFamily="18" charset="0"/>
                <a:ea typeface="Aptos" panose="020B0004020202020204" pitchFamily="34" charset="0"/>
                <a:cs typeface="Times New Roman" panose="02020603050405020304" pitchFamily="18" charset="0"/>
              </a:rPr>
              <a:t>, N.V. and Michel, J.S. (2022) ‘Flexible work arrangements and employee health: A meta-analytic review’, </a:t>
            </a:r>
            <a:r>
              <a:rPr lang="en-GB" sz="900" i="1" kern="100" dirty="0">
                <a:effectLst/>
                <a:latin typeface="Times New Roman" panose="02020603050405020304" pitchFamily="18" charset="0"/>
                <a:ea typeface="Aptos" panose="020B0004020202020204" pitchFamily="34" charset="0"/>
                <a:cs typeface="Times New Roman" panose="02020603050405020304" pitchFamily="18" charset="0"/>
              </a:rPr>
              <a:t>Work and stress</a:t>
            </a:r>
            <a:r>
              <a:rPr lang="en-GB" sz="900" kern="100" dirty="0">
                <a:effectLst/>
                <a:latin typeface="Times New Roman" panose="02020603050405020304" pitchFamily="18" charset="0"/>
                <a:ea typeface="Aptos" panose="020B0004020202020204" pitchFamily="34" charset="0"/>
                <a:cs typeface="Times New Roman" panose="02020603050405020304" pitchFamily="18" charset="0"/>
              </a:rPr>
              <a:t>, 36(1), pp. 60–85. Available at: </a:t>
            </a:r>
            <a:r>
              <a:rPr lang="en-GB" sz="900" u="sng"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15"/>
              </a:rPr>
              <a:t>https://doi.org/10.1080/02678373.2021.1936287</a:t>
            </a:r>
            <a:r>
              <a:rPr lang="en-GB" sz="900" kern="100" dirty="0">
                <a:effectLst/>
                <a:latin typeface="Times New Roman" panose="02020603050405020304" pitchFamily="18" charset="0"/>
                <a:ea typeface="Aptos" panose="020B0004020202020204" pitchFamily="34" charset="0"/>
                <a:cs typeface="Times New Roman" panose="02020603050405020304" pitchFamily="18" charset="0"/>
              </a:rPr>
              <a:t>.</a:t>
            </a:r>
            <a:endParaRPr lang="en-GB" sz="9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900" kern="100" dirty="0">
                <a:effectLst/>
                <a:latin typeface="Times New Roman" panose="02020603050405020304" pitchFamily="18" charset="0"/>
                <a:ea typeface="Aptos" panose="020B0004020202020204" pitchFamily="34" charset="0"/>
                <a:cs typeface="Times New Roman" panose="02020603050405020304" pitchFamily="18" charset="0"/>
              </a:rPr>
              <a:t>SHRM. (2021) </a:t>
            </a:r>
            <a:r>
              <a:rPr lang="en-GB" sz="900" i="1" kern="100" dirty="0">
                <a:effectLst/>
                <a:latin typeface="Times New Roman" panose="02020603050405020304" pitchFamily="18" charset="0"/>
                <a:ea typeface="Aptos" panose="020B0004020202020204" pitchFamily="34" charset="0"/>
                <a:cs typeface="Times New Roman" panose="02020603050405020304" pitchFamily="18" charset="0"/>
              </a:rPr>
              <a:t>SHRM Research Reveals Negative Perceptions of Remote Work. </a:t>
            </a:r>
            <a:r>
              <a:rPr lang="en-GB" sz="900" kern="100" dirty="0">
                <a:effectLst/>
                <a:latin typeface="Times New Roman" panose="02020603050405020304" pitchFamily="18" charset="0"/>
                <a:ea typeface="Aptos" panose="020B0004020202020204" pitchFamily="34" charset="0"/>
                <a:cs typeface="Times New Roman" panose="02020603050405020304" pitchFamily="18" charset="0"/>
              </a:rPr>
              <a:t>Available at: (</a:t>
            </a:r>
            <a:r>
              <a:rPr lang="en-GB" sz="900" u="sng"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16"/>
              </a:rPr>
              <a:t>https://www.shrm.org/in/about/press-room/shrm-research-reveals-negative-perceptions-remote-work</a:t>
            </a:r>
            <a:r>
              <a:rPr lang="en-GB" sz="900" kern="100" dirty="0">
                <a:effectLst/>
                <a:latin typeface="Times New Roman" panose="02020603050405020304" pitchFamily="18" charset="0"/>
                <a:ea typeface="Aptos" panose="020B0004020202020204" pitchFamily="34" charset="0"/>
                <a:cs typeface="Times New Roman" panose="02020603050405020304" pitchFamily="18" charset="0"/>
              </a:rPr>
              <a:t>) (Accessed: 28 August 2024).</a:t>
            </a:r>
          </a:p>
          <a:p>
            <a:pPr>
              <a:lnSpc>
                <a:spcPct val="115000"/>
              </a:lnSpc>
              <a:spcAft>
                <a:spcPts val="800"/>
              </a:spcAft>
            </a:pPr>
            <a:r>
              <a:rPr lang="en-GB" sz="900" kern="100" dirty="0">
                <a:effectLst/>
                <a:latin typeface="Times New Roman" panose="02020603050405020304" pitchFamily="18" charset="0"/>
                <a:ea typeface="Aptos" panose="020B0004020202020204" pitchFamily="34" charset="0"/>
                <a:cs typeface="Times New Roman" panose="02020603050405020304" pitchFamily="18" charset="0"/>
              </a:rPr>
              <a:t>South Wales Police. (2021a) </a:t>
            </a:r>
            <a:r>
              <a:rPr lang="en-GB" sz="900" i="1" kern="100" dirty="0">
                <a:effectLst/>
                <a:latin typeface="Times New Roman" panose="02020603050405020304" pitchFamily="18" charset="0"/>
                <a:ea typeface="Aptos" panose="020B0004020202020204" pitchFamily="34" charset="0"/>
                <a:cs typeface="Times New Roman" panose="02020603050405020304" pitchFamily="18" charset="0"/>
              </a:rPr>
              <a:t>Chief constable delivery plan 2021-2025.</a:t>
            </a:r>
            <a:r>
              <a:rPr lang="en-GB" sz="900" kern="100" dirty="0">
                <a:effectLst/>
                <a:latin typeface="Times New Roman" panose="02020603050405020304" pitchFamily="18" charset="0"/>
                <a:ea typeface="Aptos" panose="020B0004020202020204" pitchFamily="34" charset="0"/>
                <a:cs typeface="Times New Roman" panose="02020603050405020304" pitchFamily="18" charset="0"/>
              </a:rPr>
              <a:t> Internal Report. Unpublished.</a:t>
            </a:r>
            <a:endParaRPr lang="en-GB" sz="9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900" kern="100" dirty="0">
                <a:effectLst/>
                <a:latin typeface="Times New Roman" panose="02020603050405020304" pitchFamily="18" charset="0"/>
                <a:ea typeface="Aptos" panose="020B0004020202020204" pitchFamily="34" charset="0"/>
                <a:cs typeface="Times New Roman" panose="02020603050405020304" pitchFamily="18" charset="0"/>
              </a:rPr>
              <a:t>South Wales Police. (2021b) </a:t>
            </a:r>
            <a:r>
              <a:rPr lang="en-GB" sz="900" i="1" kern="100" dirty="0">
                <a:effectLst/>
                <a:latin typeface="Times New Roman" panose="02020603050405020304" pitchFamily="18" charset="0"/>
                <a:ea typeface="Aptos" panose="020B0004020202020204" pitchFamily="34" charset="0"/>
                <a:cs typeface="Times New Roman" panose="02020603050405020304" pitchFamily="18" charset="0"/>
              </a:rPr>
              <a:t>People strategy.</a:t>
            </a:r>
            <a:r>
              <a:rPr lang="en-GB" sz="900" kern="100" dirty="0">
                <a:effectLst/>
                <a:latin typeface="Times New Roman" panose="02020603050405020304" pitchFamily="18" charset="0"/>
                <a:ea typeface="Aptos" panose="020B0004020202020204" pitchFamily="34" charset="0"/>
                <a:cs typeface="Times New Roman" panose="02020603050405020304" pitchFamily="18" charset="0"/>
              </a:rPr>
              <a:t> Internal Report. Unpublished.</a:t>
            </a:r>
            <a:endParaRPr lang="en-GB" sz="9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900" kern="100" dirty="0">
                <a:effectLst/>
                <a:latin typeface="Times New Roman" panose="02020603050405020304" pitchFamily="18" charset="0"/>
                <a:ea typeface="Calibri" panose="020F0502020204030204" pitchFamily="34" charset="0"/>
                <a:cs typeface="Times New Roman" panose="02020603050405020304" pitchFamily="18" charset="0"/>
              </a:rPr>
              <a:t>South Wales Police. (2022) </a:t>
            </a:r>
            <a:r>
              <a:rPr lang="en-GB" sz="900" i="1" kern="100" dirty="0">
                <a:effectLst/>
                <a:latin typeface="Times New Roman" panose="02020603050405020304" pitchFamily="18" charset="0"/>
                <a:ea typeface="Calibri" panose="020F0502020204030204" pitchFamily="34" charset="0"/>
                <a:cs typeface="Times New Roman" panose="02020603050405020304" pitchFamily="18" charset="0"/>
              </a:rPr>
              <a:t>Smart Working procedure.</a:t>
            </a:r>
            <a:r>
              <a:rPr lang="en-GB" sz="900" kern="100" dirty="0">
                <a:effectLst/>
                <a:latin typeface="Times New Roman" panose="02020603050405020304" pitchFamily="18" charset="0"/>
                <a:ea typeface="Calibri" panose="020F0502020204030204" pitchFamily="34" charset="0"/>
                <a:cs typeface="Times New Roman" panose="02020603050405020304" pitchFamily="18" charset="0"/>
              </a:rPr>
              <a:t> Internal report. Unpublished.</a:t>
            </a:r>
          </a:p>
          <a:p>
            <a:pPr>
              <a:lnSpc>
                <a:spcPct val="107000"/>
              </a:lnSpc>
              <a:spcAft>
                <a:spcPts val="800"/>
              </a:spcAft>
            </a:pPr>
            <a:r>
              <a:rPr lang="en-GB" sz="900" kern="100" dirty="0">
                <a:effectLst/>
                <a:latin typeface="Times New Roman" panose="02020603050405020304" pitchFamily="18" charset="0"/>
                <a:ea typeface="Calibri" panose="020F0502020204030204" pitchFamily="34" charset="0"/>
                <a:cs typeface="Times New Roman" panose="02020603050405020304" pitchFamily="18" charset="0"/>
              </a:rPr>
              <a:t>South Wales Police. (2024a) </a:t>
            </a:r>
            <a:r>
              <a:rPr lang="en-GB" sz="900" i="1" kern="100" dirty="0">
                <a:effectLst/>
                <a:latin typeface="Times New Roman" panose="02020603050405020304" pitchFamily="18" charset="0"/>
                <a:ea typeface="Calibri" panose="020F0502020204030204" pitchFamily="34" charset="0"/>
                <a:cs typeface="Times New Roman" panose="02020603050405020304" pitchFamily="18" charset="0"/>
              </a:rPr>
              <a:t>Post categorisation.</a:t>
            </a:r>
            <a:r>
              <a:rPr lang="en-GB" sz="900" kern="100" dirty="0">
                <a:effectLst/>
                <a:latin typeface="Times New Roman" panose="02020603050405020304" pitchFamily="18" charset="0"/>
                <a:ea typeface="Calibri" panose="020F0502020204030204" pitchFamily="34" charset="0"/>
                <a:cs typeface="Times New Roman" panose="02020603050405020304" pitchFamily="18" charset="0"/>
              </a:rPr>
              <a:t> Internal report. Unpublished.</a:t>
            </a:r>
            <a:endParaRPr lang="en-GB" sz="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900" kern="100" dirty="0">
                <a:effectLst/>
                <a:latin typeface="Times New Roman" panose="02020603050405020304" pitchFamily="18" charset="0"/>
                <a:ea typeface="Calibri" panose="020F0502020204030204" pitchFamily="34" charset="0"/>
                <a:cs typeface="Times New Roman" panose="02020603050405020304" pitchFamily="18" charset="0"/>
              </a:rPr>
              <a:t>South Wales Police. (2024b) </a:t>
            </a:r>
            <a:r>
              <a:rPr lang="en-GB" sz="900" i="1" kern="100" dirty="0">
                <a:effectLst/>
                <a:latin typeface="Times New Roman" panose="02020603050405020304" pitchFamily="18" charset="0"/>
                <a:ea typeface="Calibri" panose="020F0502020204030204" pitchFamily="34" charset="0"/>
                <a:cs typeface="Times New Roman" panose="02020603050405020304" pitchFamily="18" charset="0"/>
              </a:rPr>
              <a:t>Police staff establishment for C&amp;V and PSC.</a:t>
            </a:r>
            <a:r>
              <a:rPr lang="en-GB" sz="900" kern="100" dirty="0">
                <a:effectLst/>
                <a:latin typeface="Times New Roman" panose="02020603050405020304" pitchFamily="18" charset="0"/>
                <a:ea typeface="Calibri" panose="020F0502020204030204" pitchFamily="34" charset="0"/>
                <a:cs typeface="Times New Roman" panose="02020603050405020304" pitchFamily="18" charset="0"/>
              </a:rPr>
              <a:t> Internal Report. Unpublished.</a:t>
            </a:r>
            <a:endParaRPr lang="en-GB" sz="9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endParaRPr lang="en-GB" sz="9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endParaRPr lang="en-GB" sz="1800" kern="100" dirty="0">
              <a:effectLst/>
              <a:latin typeface="Times New Roman" panose="02020603050405020304" pitchFamily="18" charset="0"/>
              <a:ea typeface="Aptos" panose="020B0004020202020204" pitchFamily="34" charset="0"/>
              <a:cs typeface="Times New Roman" panose="02020603050405020304" pitchFamily="18" charset="0"/>
            </a:endParaRPr>
          </a:p>
          <a:p>
            <a:pPr>
              <a:lnSpc>
                <a:spcPct val="115000"/>
              </a:lnSpc>
              <a:spcAft>
                <a:spcPts val="800"/>
              </a:spcAft>
            </a:pPr>
            <a:endParaRPr lang="en-GB" kern="100" dirty="0">
              <a:latin typeface="Times New Roman" panose="02020603050405020304" pitchFamily="18" charset="0"/>
              <a:ea typeface="Aptos" panose="020B0004020202020204" pitchFamily="34" charset="0"/>
              <a:cs typeface="Times New Roman" panose="02020603050405020304" pitchFamily="18" charset="0"/>
            </a:endParaRPr>
          </a:p>
          <a:p>
            <a:pPr>
              <a:lnSpc>
                <a:spcPct val="115000"/>
              </a:lnSpc>
              <a:spcAft>
                <a:spcPts val="800"/>
              </a:spcAft>
            </a:pPr>
            <a:endParaRPr lang="en-GB" sz="1800" kern="100" dirty="0">
              <a:effectLst/>
              <a:latin typeface="Times New Roman" panose="02020603050405020304" pitchFamily="18" charset="0"/>
              <a:ea typeface="Aptos" panose="020B0004020202020204" pitchFamily="34" charset="0"/>
              <a:cs typeface="Times New Roman" panose="02020603050405020304" pitchFamily="18" charset="0"/>
            </a:endParaRPr>
          </a:p>
          <a:p>
            <a:pPr>
              <a:lnSpc>
                <a:spcPct val="115000"/>
              </a:lnSpc>
              <a:spcAft>
                <a:spcPts val="800"/>
              </a:spcAft>
            </a:pPr>
            <a:endParaRPr lang="en-GB" kern="100" dirty="0">
              <a:latin typeface="Times New Roman" panose="02020603050405020304" pitchFamily="18" charset="0"/>
              <a:ea typeface="Aptos" panose="020B0004020202020204" pitchFamily="34" charset="0"/>
              <a:cs typeface="Times New Roman" panose="02020603050405020304" pitchFamily="18" charset="0"/>
            </a:endParaRPr>
          </a:p>
          <a:p>
            <a:pPr>
              <a:lnSpc>
                <a:spcPct val="115000"/>
              </a:lnSpc>
              <a:spcAft>
                <a:spcPts val="800"/>
              </a:spcAft>
            </a:pPr>
            <a:endParaRPr lang="en-GB" sz="1800" kern="100" dirty="0">
              <a:effectLst/>
              <a:latin typeface="Times New Roman" panose="02020603050405020304" pitchFamily="18" charset="0"/>
              <a:ea typeface="Aptos" panose="020B0004020202020204" pitchFamily="34" charset="0"/>
              <a:cs typeface="Times New Roman" panose="02020603050405020304" pitchFamily="18" charset="0"/>
            </a:endParaRPr>
          </a:p>
          <a:p>
            <a:pPr>
              <a:lnSpc>
                <a:spcPct val="115000"/>
              </a:lnSpc>
              <a:spcAft>
                <a:spcPts val="800"/>
              </a:spcAft>
            </a:pPr>
            <a:endParaRPr lang="en-GB" kern="100" dirty="0">
              <a:latin typeface="Times New Roman" panose="02020603050405020304" pitchFamily="18" charset="0"/>
              <a:ea typeface="Aptos" panose="020B0004020202020204" pitchFamily="34" charset="0"/>
              <a:cs typeface="Times New Roman" panose="02020603050405020304" pitchFamily="18" charset="0"/>
            </a:endParaRPr>
          </a:p>
          <a:p>
            <a:pPr>
              <a:lnSpc>
                <a:spcPct val="115000"/>
              </a:lnSpc>
              <a:spcAft>
                <a:spcPts val="800"/>
              </a:spcAft>
            </a:pPr>
            <a:endParaRPr lang="en-GB" sz="1800" kern="100" dirty="0">
              <a:effectLst/>
              <a:latin typeface="Times New Roman" panose="02020603050405020304" pitchFamily="18" charset="0"/>
              <a:ea typeface="Aptos" panose="020B0004020202020204" pitchFamily="34" charset="0"/>
              <a:cs typeface="Times New Roman" panose="02020603050405020304" pitchFamily="18" charset="0"/>
            </a:endParaRPr>
          </a:p>
          <a:p>
            <a:pPr>
              <a:lnSpc>
                <a:spcPct val="115000"/>
              </a:lnSpc>
              <a:spcAft>
                <a:spcPts val="800"/>
              </a:spcAft>
            </a:pPr>
            <a:endParaRPr lang="en-GB" kern="100" dirty="0">
              <a:latin typeface="Times New Roman" panose="02020603050405020304" pitchFamily="18" charset="0"/>
              <a:ea typeface="Aptos" panose="020B0004020202020204" pitchFamily="34" charset="0"/>
              <a:cs typeface="Times New Roman" panose="02020603050405020304" pitchFamily="18" charset="0"/>
            </a:endParaRPr>
          </a:p>
          <a:p>
            <a:pPr>
              <a:lnSpc>
                <a:spcPct val="115000"/>
              </a:lnSpc>
              <a:spcAft>
                <a:spcPts val="800"/>
              </a:spcAft>
            </a:pPr>
            <a:endParaRPr lang="en-GB" sz="1800" kern="100" dirty="0">
              <a:effectLst/>
              <a:latin typeface="Times New Roman" panose="02020603050405020304" pitchFamily="18" charset="0"/>
              <a:ea typeface="Aptos" panose="020B0004020202020204" pitchFamily="34" charset="0"/>
              <a:cs typeface="Times New Roman" panose="02020603050405020304" pitchFamily="18" charset="0"/>
            </a:endParaRPr>
          </a:p>
          <a:p>
            <a:pPr>
              <a:lnSpc>
                <a:spcPct val="115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664892272"/>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21.2"/>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411</TotalTime>
  <Words>2465</Words>
  <Application>Microsoft Office PowerPoint</Application>
  <PresentationFormat>Widescreen</PresentationFormat>
  <Paragraphs>170</Paragraphs>
  <Slides>12</Slides>
  <Notes>12</Notes>
  <HiddenSlides>0</HiddenSlides>
  <MMClips>1</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12</vt:i4>
      </vt:variant>
    </vt:vector>
  </HeadingPairs>
  <TitlesOfParts>
    <vt:vector size="21" baseType="lpstr">
      <vt:lpstr>Aptos</vt:lpstr>
      <vt:lpstr>Arial</vt:lpstr>
      <vt:lpstr>Arial Nova</vt:lpstr>
      <vt:lpstr>Arial Nova Cond</vt:lpstr>
      <vt:lpstr>Calibri</vt:lpstr>
      <vt:lpstr>Calibri Light</vt:lpstr>
      <vt:lpstr>Tahoma</vt:lpstr>
      <vt:lpstr>Times New Roman</vt:lpstr>
      <vt:lpstr>Office Theme</vt:lpstr>
      <vt:lpstr>PowerPoint Presentation</vt:lpstr>
      <vt:lpstr>Introduction</vt:lpstr>
      <vt:lpstr>Aim &amp; Objectives </vt:lpstr>
      <vt:lpstr>Key findings</vt:lpstr>
      <vt:lpstr>Recommendation 1</vt:lpstr>
      <vt:lpstr>Recommendation 2</vt:lpstr>
      <vt:lpstr>Recommendation 2</vt:lpstr>
      <vt:lpstr>Recommendation 2</vt:lpstr>
      <vt:lpstr>Recommendation 3</vt:lpstr>
      <vt:lpstr>Any Questions?</vt:lpstr>
      <vt:lpstr>PowerPoint Presentation</vt:lpstr>
      <vt:lpstr>Reference list</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Taylor,Daniel swp56616</dc:creator>
  <cp:lastModifiedBy>Taylor,Daniel swp56616</cp:lastModifiedBy>
  <cp:revision>17</cp:revision>
  <cp:lastPrinted>2024-04-24T08:36:33Z</cp:lastPrinted>
  <dcterms:created xsi:type="dcterms:W3CDTF">2024-04-23T19:04:00Z</dcterms:created>
  <dcterms:modified xsi:type="dcterms:W3CDTF">2024-09-30T12:13:04Z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66cf8fe5-b7b7-4df7-b38d-1c61ac2f6639_Enabled">
    <vt:lpwstr>true</vt:lpwstr>
  </property>
  <property fmtid="{D5CDD505-2E9C-101B-9397-08002B2CF9AE}" pid="3" name="MSIP_Label_66cf8fe5-b7b7-4df7-b38d-1c61ac2f6639_SetDate">
    <vt:lpwstr>2024-04-23T19:17:58Z</vt:lpwstr>
  </property>
  <property fmtid="{D5CDD505-2E9C-101B-9397-08002B2CF9AE}" pid="4" name="MSIP_Label_66cf8fe5-b7b7-4df7-b38d-1c61ac2f6639_Method">
    <vt:lpwstr>Standard</vt:lpwstr>
  </property>
  <property fmtid="{D5CDD505-2E9C-101B-9397-08002B2CF9AE}" pid="5" name="MSIP_Label_66cf8fe5-b7b7-4df7-b38d-1c61ac2f6639_Name">
    <vt:lpwstr>66cf8fe5-b7b7-4df7-b38d-1c61ac2f6639</vt:lpwstr>
  </property>
  <property fmtid="{D5CDD505-2E9C-101B-9397-08002B2CF9AE}" pid="6" name="MSIP_Label_66cf8fe5-b7b7-4df7-b38d-1c61ac2f6639_SiteId">
    <vt:lpwstr>270c2f4d-fd0c-4f08-92a9-e5bdd8a87e09</vt:lpwstr>
  </property>
  <property fmtid="{D5CDD505-2E9C-101B-9397-08002B2CF9AE}" pid="7" name="MSIP_Label_66cf8fe5-b7b7-4df7-b38d-1c61ac2f6639_ActionId">
    <vt:lpwstr>a30f9b7b-23ac-4446-a4de-bcd412f4941e</vt:lpwstr>
  </property>
  <property fmtid="{D5CDD505-2E9C-101B-9397-08002B2CF9AE}" pid="8" name="MSIP_Label_66cf8fe5-b7b7-4df7-b38d-1c61ac2f6639_ContentBits">
    <vt:lpwstr>0</vt:lpwstr>
  </property>
</Properties>
</file>