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ntTable.xml" ContentType="application/vnd.openxmlformats-officedocument.wordprocessingml.fontTable+xml"/>
  <Override PartName="/word/glossary/document.xml" ContentType="application/vnd.openxmlformats-officedocument.wordprocessingml.document.glossary+xml"/>
  <Override PartName="/word/glossary/numbering.xml" ContentType="application/vnd.openxmlformats-officedocument.wordprocessingml.numbering+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sdt>
      <w:sdtPr>
        <w:rPr>
          <w:rFonts w:eastAsia="Arial" w:cs="Arial"/>
          <w:color w:val="A9D4DB" w:themeColor="accent1"/>
          <w:sz w:val="18"/>
          <w:szCs w:val="16"/>
          <w:lang w:val="en-US" w:eastAsia="en-US" w:bidi="en-US"/>
        </w:rPr>
        <w:id w:val="-402904852"/>
        <w:docPartObj>
          <w:docPartGallery w:val="Cover Pages"/>
          <w:docPartUnique/>
        </w:docPartObj>
      </w:sdtPr>
      <w:sdtEndPr>
        <w:rPr>
          <w:color w:val="auto"/>
        </w:rPr>
      </w:sdtEndPr>
      <w:sdtContent>
        <w:p w14:paraId="2444A2BF" w14:textId="3F492435" w:rsidR="003A0CC8" w:rsidRDefault="003A0CC8">
          <w:pPr>
            <w:pStyle w:val="NoSpacing"/>
            <w:spacing w:before="1540" w:after="240"/>
            <w:jc w:val="center"/>
            <w:rPr>
              <w:color w:val="A9D4DB" w:themeColor="accent1"/>
            </w:rPr>
          </w:pPr>
          <w:r>
            <w:rPr>
              <w:noProof/>
              <w:color w:val="A9D4DB" w:themeColor="accent1"/>
            </w:rPr>
            <w:drawing>
              <wp:inline distT="0" distB="0" distL="0" distR="0" wp14:anchorId="031CF63E" wp14:editId="091F69F1">
                <wp:extent cx="1417320" cy="750898"/>
                <wp:effectExtent l="0" t="0" r="0" b="0"/>
                <wp:docPr id="143"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t55.png"/>
                        <pic:cNvPicPr/>
                      </pic:nvPicPr>
                      <pic: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1417320" cy="750898"/>
                        </a:xfrm>
                        <a:prstGeom prst="rect">
                          <a:avLst/>
                        </a:prstGeom>
                        <a:noFill/>
                        <a:ln>
                          <a:noFill/>
                        </a:ln>
                      </pic:spPr>
                    </pic:pic>
                  </a:graphicData>
                </a:graphic>
              </wp:inline>
            </w:drawing>
          </w:r>
        </w:p>
        <w:sdt>
          <w:sdtPr>
            <w:rPr>
              <w:rFonts w:asciiTheme="majorHAnsi" w:eastAsiaTheme="majorEastAsia" w:hAnsiTheme="majorHAnsi" w:cstheme="majorBidi"/>
              <w:b/>
              <w:bCs/>
              <w:caps/>
              <w:color w:val="64B1BE" w:themeColor="accent1" w:themeShade="BF"/>
              <w:sz w:val="48"/>
              <w:szCs w:val="48"/>
            </w:rPr>
            <w:alias w:val="Title"/>
            <w:tag w:val=""/>
            <w:id w:val="1735040861"/>
            <w:placeholder>
              <w:docPart w:val="A4F1EDCEFE1F490CA2361C67E76192B7"/>
            </w:placeholder>
            <w:dataBinding w:prefixMappings="xmlns:ns0='http://purl.org/dc/elements/1.1/' xmlns:ns1='http://schemas.openxmlformats.org/package/2006/metadata/core-properties' " w:xpath="/ns1:coreProperties[1]/ns0:title[1]" w:storeItemID="{6C3C8BC8-F283-45AE-878A-BAB7291924A1}"/>
            <w:text/>
          </w:sdtPr>
          <w:sdtContent>
            <w:p w14:paraId="78244B48" w14:textId="3298981C" w:rsidR="003A0CC8" w:rsidRPr="00431239" w:rsidRDefault="00274B8A">
              <w:pPr>
                <w:pStyle w:val="NoSpacing"/>
                <w:pBdr>
                  <w:top w:val="single" w:sz="6" w:space="6" w:color="A9D4DB" w:themeColor="accent1"/>
                  <w:bottom w:val="single" w:sz="6" w:space="6" w:color="A9D4DB" w:themeColor="accent1"/>
                </w:pBdr>
                <w:spacing w:after="240"/>
                <w:jc w:val="center"/>
                <w:rPr>
                  <w:rFonts w:asciiTheme="majorHAnsi" w:eastAsiaTheme="majorEastAsia" w:hAnsiTheme="majorHAnsi" w:cstheme="majorBidi"/>
                  <w:b/>
                  <w:bCs/>
                  <w:caps/>
                  <w:color w:val="64B1BE" w:themeColor="accent1" w:themeShade="BF"/>
                  <w:sz w:val="48"/>
                  <w:szCs w:val="48"/>
                </w:rPr>
              </w:pPr>
              <w:r w:rsidRPr="00431239">
                <w:rPr>
                  <w:rFonts w:asciiTheme="majorHAnsi" w:eastAsiaTheme="majorEastAsia" w:hAnsiTheme="majorHAnsi" w:cstheme="majorBidi"/>
                  <w:b/>
                  <w:bCs/>
                  <w:caps/>
                  <w:color w:val="64B1BE" w:themeColor="accent1" w:themeShade="BF"/>
                  <w:sz w:val="48"/>
                  <w:szCs w:val="48"/>
                </w:rPr>
                <w:t>Professional Development within health and social care</w:t>
              </w:r>
            </w:p>
          </w:sdtContent>
        </w:sdt>
        <w:sdt>
          <w:sdtPr>
            <w:rPr>
              <w:color w:val="64B1BE" w:themeColor="accent1" w:themeShade="BF"/>
              <w:sz w:val="28"/>
              <w:szCs w:val="28"/>
            </w:rPr>
            <w:alias w:val="Subtitle"/>
            <w:tag w:val=""/>
            <w:id w:val="328029620"/>
            <w:placeholder>
              <w:docPart w:val="4F7E6462FFA0419DB73D4693483EB319"/>
            </w:placeholder>
            <w:dataBinding w:prefixMappings="xmlns:ns0='http://purl.org/dc/elements/1.1/' xmlns:ns1='http://schemas.openxmlformats.org/package/2006/metadata/core-properties' " w:xpath="/ns1:coreProperties[1]/ns0:subject[1]" w:storeItemID="{6C3C8BC8-F283-45AE-878A-BAB7291924A1}"/>
            <w:text/>
          </w:sdtPr>
          <w:sdtContent>
            <w:p w14:paraId="2368F774" w14:textId="46306177" w:rsidR="003A0CC8" w:rsidRDefault="009E17E7">
              <w:pPr>
                <w:pStyle w:val="NoSpacing"/>
                <w:jc w:val="center"/>
                <w:rPr>
                  <w:color w:val="A9D4DB" w:themeColor="accent1"/>
                  <w:sz w:val="28"/>
                  <w:szCs w:val="28"/>
                </w:rPr>
              </w:pPr>
              <w:r w:rsidRPr="009C483F">
                <w:rPr>
                  <w:color w:val="64B1BE" w:themeColor="accent1" w:themeShade="BF"/>
                  <w:sz w:val="28"/>
                  <w:szCs w:val="28"/>
                </w:rPr>
                <w:t>LCHS4009</w:t>
              </w:r>
              <w:r w:rsidR="009C483F" w:rsidRPr="009C483F">
                <w:rPr>
                  <w:color w:val="64B1BE" w:themeColor="accent1" w:themeShade="BF"/>
                  <w:sz w:val="28"/>
                  <w:szCs w:val="28"/>
                </w:rPr>
                <w:t>_BIRM</w:t>
              </w:r>
            </w:p>
          </w:sdtContent>
        </w:sdt>
        <w:p w14:paraId="0CE9DF02" w14:textId="77777777" w:rsidR="003A0CC8" w:rsidRDefault="003A0CC8">
          <w:pPr>
            <w:pStyle w:val="NoSpacing"/>
            <w:spacing w:before="480"/>
            <w:jc w:val="center"/>
            <w:rPr>
              <w:color w:val="A9D4DB" w:themeColor="accent1"/>
            </w:rPr>
          </w:pPr>
          <w:r>
            <w:rPr>
              <w:noProof/>
              <w:color w:val="A9D4DB" w:themeColor="accent1"/>
            </w:rPr>
            <mc:AlternateContent>
              <mc:Choice Requires="wps">
                <w:drawing>
                  <wp:anchor distT="0" distB="0" distL="114300" distR="114300" simplePos="0" relativeHeight="251669504" behindDoc="0" locked="0" layoutInCell="1" allowOverlap="1" wp14:anchorId="152FE59F" wp14:editId="6988CF87">
                    <wp:simplePos x="0" y="0"/>
                    <wp:positionH relativeFrom="margin">
                      <wp:align>center</wp:align>
                    </wp:positionH>
                    <mc:AlternateContent>
                      <mc:Choice Requires="wp14">
                        <wp:positionV relativeFrom="page">
                          <wp14:pctPosVOffset>85000</wp14:pctPosVOffset>
                        </wp:positionV>
                      </mc:Choice>
                      <mc:Fallback>
                        <wp:positionV relativeFrom="page">
                          <wp:posOffset>8549640</wp:posOffset>
                        </wp:positionV>
                      </mc:Fallback>
                    </mc:AlternateContent>
                    <wp:extent cx="6553200" cy="557784"/>
                    <wp:effectExtent l="0" t="0" r="0" b="12700"/>
                    <wp:wrapNone/>
                    <wp:docPr id="142" name="Text Box 146"/>
                    <wp:cNvGraphicFramePr/>
                    <a:graphic xmlns:a="http://schemas.openxmlformats.org/drawingml/2006/main">
                      <a:graphicData uri="http://schemas.microsoft.com/office/word/2010/wordprocessingShape">
                        <wps:wsp>
                          <wps:cNvSpPr txBox="1"/>
                          <wps:spPr>
                            <a:xfrm>
                              <a:off x="0" y="0"/>
                              <a:ext cx="6553200" cy="55778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b/>
                                    <w:bCs/>
                                    <w:caps/>
                                    <w:color w:val="A9D4DB" w:themeColor="accent1"/>
                                    <w:sz w:val="28"/>
                                    <w:szCs w:val="28"/>
                                  </w:rPr>
                                  <w:alias w:val="Date"/>
                                  <w:tag w:val=""/>
                                  <w:id w:val="197127006"/>
                                  <w:dataBinding w:prefixMappings="xmlns:ns0='http://schemas.microsoft.com/office/2006/coverPageProps' " w:xpath="/ns0:CoverPageProperties[1]/ns0:PublishDate[1]" w:storeItemID="{55AF091B-3C7A-41E3-B477-F2FDAA23CFDA}"/>
                                  <w:date>
                                    <w:dateFormat w:val="dd MMMM yyyy"/>
                                    <w:lid w:val="en-GB"/>
                                    <w:storeMappedDataAs w:val="dateTime"/>
                                    <w:calendar w:val="gregorian"/>
                                  </w:date>
                                </w:sdtPr>
                                <w:sdtContent>
                                  <w:p w14:paraId="4F63E553" w14:textId="3493D04A" w:rsidR="003A0CC8" w:rsidRPr="00D518FF" w:rsidRDefault="00934562">
                                    <w:pPr>
                                      <w:pStyle w:val="NoSpacing"/>
                                      <w:spacing w:after="40"/>
                                      <w:jc w:val="center"/>
                                      <w:rPr>
                                        <w:b/>
                                        <w:bCs/>
                                        <w:caps/>
                                        <w:color w:val="A9D4DB" w:themeColor="accent1"/>
                                        <w:sz w:val="28"/>
                                        <w:szCs w:val="28"/>
                                      </w:rPr>
                                    </w:pPr>
                                    <w:r w:rsidRPr="00D518FF">
                                      <w:rPr>
                                        <w:b/>
                                        <w:bCs/>
                                        <w:caps/>
                                        <w:color w:val="A9D4DB" w:themeColor="accent1"/>
                                        <w:sz w:val="28"/>
                                        <w:szCs w:val="28"/>
                                      </w:rPr>
                                      <w:t>Natasha demetrius</w:t>
                                    </w:r>
                                  </w:p>
                                </w:sdtContent>
                              </w:sdt>
                              <w:p w14:paraId="46617526" w14:textId="1F7E519B" w:rsidR="003A0CC8" w:rsidRPr="00D518FF" w:rsidRDefault="00000000">
                                <w:pPr>
                                  <w:pStyle w:val="NoSpacing"/>
                                  <w:jc w:val="center"/>
                                  <w:rPr>
                                    <w:b/>
                                    <w:bCs/>
                                    <w:color w:val="A9D4DB" w:themeColor="accent1"/>
                                  </w:rPr>
                                </w:pPr>
                                <w:sdt>
                                  <w:sdtPr>
                                    <w:rPr>
                                      <w:b/>
                                      <w:bCs/>
                                      <w:caps/>
                                      <w:color w:val="A9D4DB" w:themeColor="accent1"/>
                                    </w:rPr>
                                    <w:alias w:val="Company"/>
                                    <w:tag w:val=""/>
                                    <w:id w:val="1390145197"/>
                                    <w:dataBinding w:prefixMappings="xmlns:ns0='http://schemas.openxmlformats.org/officeDocument/2006/extended-properties' " w:xpath="/ns0:Properties[1]/ns0:Company[1]" w:storeItemID="{6668398D-A668-4E3E-A5EB-62B293D839F1}"/>
                                    <w:text/>
                                  </w:sdtPr>
                                  <w:sdtContent>
                                    <w:r w:rsidR="006B7B8E">
                                      <w:rPr>
                                        <w:b/>
                                        <w:bCs/>
                                        <w:caps/>
                                        <w:color w:val="A9D4DB" w:themeColor="accent1"/>
                                      </w:rPr>
                                      <w:t>STUDENT NUMBER: 2422886</w:t>
                                    </w:r>
                                  </w:sdtContent>
                                </w:sdt>
                              </w:p>
                              <w:p w14:paraId="23D7FE09" w14:textId="2040073D" w:rsidR="003A0CC8" w:rsidRPr="00CA3BD6" w:rsidRDefault="00000000">
                                <w:pPr>
                                  <w:pStyle w:val="NoSpacing"/>
                                  <w:jc w:val="center"/>
                                  <w:rPr>
                                    <w:b/>
                                    <w:bCs/>
                                    <w:color w:val="A9D4DB" w:themeColor="accent1"/>
                                  </w:rPr>
                                </w:pPr>
                                <w:sdt>
                                  <w:sdtPr>
                                    <w:rPr>
                                      <w:b/>
                                      <w:bCs/>
                                      <w:color w:val="A9D4DB" w:themeColor="accent1"/>
                                    </w:rPr>
                                    <w:alias w:val="Address"/>
                                    <w:tag w:val=""/>
                                    <w:id w:val="-726379553"/>
                                    <w:dataBinding w:prefixMappings="xmlns:ns0='http://schemas.microsoft.com/office/2006/coverPageProps' " w:xpath="/ns0:CoverPageProperties[1]/ns0:CompanyAddress[1]" w:storeItemID="{55AF091B-3C7A-41E3-B477-F2FDAA23CFDA}"/>
                                    <w:text/>
                                  </w:sdtPr>
                                  <w:sdtContent>
                                    <w:r w:rsidR="00CA3BD6" w:rsidRPr="00CA3BD6">
                                      <w:rPr>
                                        <w:b/>
                                        <w:bCs/>
                                        <w:color w:val="A9D4DB" w:themeColor="accent1"/>
                                      </w:rPr>
                                      <w:t>DR AISHAT BAKRE</w:t>
                                    </w:r>
                                  </w:sdtContent>
                                </w:sdt>
                              </w:p>
                            </w:txbxContent>
                          </wps:txbx>
                          <wps:bodyPr rot="0" spcFirstLastPara="0" vertOverflow="overflow" horzOverflow="overflow" vert="horz" wrap="square" lIns="0" tIns="0" rIns="0" bIns="0" numCol="1" spcCol="0" rtlCol="0" fromWordArt="0" anchor="b" anchorCtr="0" forceAA="0" compatLnSpc="1">
                            <a:prstTxWarp prst="textNoShape">
                              <a:avLst/>
                            </a:prstTxWarp>
                            <a:spAutoFit/>
                          </wps:bodyPr>
                        </wps:wsp>
                      </a:graphicData>
                    </a:graphic>
                    <wp14:sizeRelH relativeFrom="margin">
                      <wp14:pctWidth>100000</wp14:pctWidth>
                    </wp14:sizeRelH>
                    <wp14:sizeRelV relativeFrom="margin">
                      <wp14:pctHeight>0</wp14:pctHeight>
                    </wp14:sizeRelV>
                  </wp:anchor>
                </w:drawing>
              </mc:Choice>
              <mc:Fallback>
                <w:pict>
                  <v:shapetype w14:anchorId="152FE59F" id="_x0000_t202" coordsize="21600,21600" o:spt="202" path="m,l,21600r21600,l21600,xe">
                    <v:stroke joinstyle="miter"/>
                    <v:path gradientshapeok="t" o:connecttype="rect"/>
                  </v:shapetype>
                  <v:shape id="Text Box 146" o:spid="_x0000_s1026" type="#_x0000_t202" style="position:absolute;left:0;text-align:left;margin-left:0;margin-top:0;width:516pt;height:43.9pt;z-index:251669504;visibility:visible;mso-wrap-style:square;mso-width-percent:1000;mso-height-percent:0;mso-top-percent:850;mso-wrap-distance-left:9pt;mso-wrap-distance-top:0;mso-wrap-distance-right:9pt;mso-wrap-distance-bottom:0;mso-position-horizontal:center;mso-position-horizontal-relative:margin;mso-position-vertical-relative:page;mso-width-percent:1000;mso-height-percent:0;mso-top-percent:85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xLfOXQIAAC0FAAAOAAAAZHJzL2Uyb0RvYy54bWysVN9v2jAQfp+0/8Hy+wi0o60QoWJUTJOq&#10;tiqd+mwcG6I5Pu9sSNhfv7OTQMX20mkvzsX3+7vvPL1tKsP2Cn0JNuejwZAzZSUUpd3k/PvL8tMN&#10;Zz4IWwgDVuX8oDy/nX38MK3dRF3AFkyhkFEQ6ye1y/k2BDfJMi+3qhJ+AE5ZUmrASgT6xU1WoKgp&#10;emWyi+HwKqsBC4cglfd0e9cq+SzF11rJ8Ki1V4GZnFNtIZ2YznU8s9lUTDYo3LaUXRniH6qoRGkp&#10;6THUnQiC7bD8I1RVSgQPOgwkVBloXUqVeqBuRsOzblZb4VTqhcDx7giT/39h5cN+5Z6QheYLNDTA&#10;CEjt/MTTZeyn0VjFL1XKSE8QHo6wqSYwSZdX4/ElzYIzSbrx+Pr65nMMk528HfrwVUHFopBzpLEk&#10;tMT+3ofWtDeJySwsS2PSaIxlNWW4HA+Tw1FDwY2NtioNuQtzqjxJ4WBUtDH2WWlWFqmBeJHopRYG&#10;2V4QMYSUyobUe4pL1tFKUxHvcezsT1W9x7nto88MNhydq9ICpu7Pyi5+9CXr1p4wf9N3FEOzbrqJ&#10;rqE40KAR2h3wTi5Lmsa98OFJIJGeBkiLHB7p0AYIdegkzraAv/52H+2Ji6TlrKYlyrn/uROoODPf&#10;LLE0blwvYC+se8HuqgUQ/CN6IpxMIjlgML2oEapX2u95zEIqYSXlyvm6FxehXWV6H6Saz5MR7ZUT&#10;4d6unIyh4zQit16aV4GuI2Ag6j5Av15icsbD1jYRxc13gdiYSBoBbVHsgKadTDTv3o+49G//k9Xp&#10;lZv9BgAA//8DAFBLAwQUAAYACAAAACEA6JhCtNoAAAAFAQAADwAAAGRycy9kb3ducmV2LnhtbEyO&#10;QUvDQBCF74L/YRnBm901Sg0xmyKigicxldLeptkxCcnOhuy2Tf69Wy96GXi8xzdfvppsL440+tax&#10;htuFAkFcOdNyreFr/XqTgvAB2WDvmDTM5GFVXF7kmBl34k86lqEWEcI+Qw1NCEMmpa8asugXbiCO&#10;3bcbLYYYx1qaEU8RbnuZKLWUFluOHxoc6LmhqisPVoOa33bLrpzfKXn5uN9005ZxvdX6+mp6egQR&#10;aAp/YzjrR3UootPeHdh40UdG3P3ec6fukpj3GtKHFGSRy//2xQ8AAAD//wMAUEsBAi0AFAAGAAgA&#10;AAAhALaDOJL+AAAA4QEAABMAAAAAAAAAAAAAAAAAAAAAAFtDb250ZW50X1R5cGVzXS54bWxQSwEC&#10;LQAUAAYACAAAACEAOP0h/9YAAACUAQAACwAAAAAAAAAAAAAAAAAvAQAAX3JlbHMvLnJlbHNQSwEC&#10;LQAUAAYACAAAACEAU8S3zl0CAAAtBQAADgAAAAAAAAAAAAAAAAAuAgAAZHJzL2Uyb0RvYy54bWxQ&#10;SwECLQAUAAYACAAAACEA6JhCtNoAAAAFAQAADwAAAAAAAAAAAAAAAAC3BAAAZHJzL2Rvd25yZXYu&#10;eG1sUEsFBgAAAAAEAAQA8wAAAL4FAAAAAA==&#10;" filled="f" stroked="f" strokeweight=".5pt">
                    <v:textbox style="mso-fit-shape-to-text:t" inset="0,0,0,0">
                      <w:txbxContent>
                        <w:sdt>
                          <w:sdtPr>
                            <w:rPr>
                              <w:b/>
                              <w:bCs/>
                              <w:caps/>
                              <w:color w:val="A9D4DB" w:themeColor="accent1"/>
                              <w:sz w:val="28"/>
                              <w:szCs w:val="28"/>
                            </w:rPr>
                            <w:alias w:val="Date"/>
                            <w:tag w:val=""/>
                            <w:id w:val="197127006"/>
                            <w:dataBinding w:prefixMappings="xmlns:ns0='http://schemas.microsoft.com/office/2006/coverPageProps' " w:xpath="/ns0:CoverPageProperties[1]/ns0:PublishDate[1]" w:storeItemID="{55AF091B-3C7A-41E3-B477-F2FDAA23CFDA}"/>
                            <w:date>
                              <w:dateFormat w:val="dd MMMM yyyy"/>
                              <w:lid w:val="en-GB"/>
                              <w:storeMappedDataAs w:val="dateTime"/>
                              <w:calendar w:val="gregorian"/>
                            </w:date>
                          </w:sdtPr>
                          <w:sdtContent>
                            <w:p w14:paraId="4F63E553" w14:textId="3493D04A" w:rsidR="003A0CC8" w:rsidRPr="00D518FF" w:rsidRDefault="00934562">
                              <w:pPr>
                                <w:pStyle w:val="NoSpacing"/>
                                <w:spacing w:after="40"/>
                                <w:jc w:val="center"/>
                                <w:rPr>
                                  <w:b/>
                                  <w:bCs/>
                                  <w:caps/>
                                  <w:color w:val="A9D4DB" w:themeColor="accent1"/>
                                  <w:sz w:val="28"/>
                                  <w:szCs w:val="28"/>
                                </w:rPr>
                              </w:pPr>
                              <w:r w:rsidRPr="00D518FF">
                                <w:rPr>
                                  <w:b/>
                                  <w:bCs/>
                                  <w:caps/>
                                  <w:color w:val="A9D4DB" w:themeColor="accent1"/>
                                  <w:sz w:val="28"/>
                                  <w:szCs w:val="28"/>
                                </w:rPr>
                                <w:t>Natasha demetrius</w:t>
                              </w:r>
                            </w:p>
                          </w:sdtContent>
                        </w:sdt>
                        <w:p w14:paraId="46617526" w14:textId="1F7E519B" w:rsidR="003A0CC8" w:rsidRPr="00D518FF" w:rsidRDefault="00000000">
                          <w:pPr>
                            <w:pStyle w:val="NoSpacing"/>
                            <w:jc w:val="center"/>
                            <w:rPr>
                              <w:b/>
                              <w:bCs/>
                              <w:color w:val="A9D4DB" w:themeColor="accent1"/>
                            </w:rPr>
                          </w:pPr>
                          <w:sdt>
                            <w:sdtPr>
                              <w:rPr>
                                <w:b/>
                                <w:bCs/>
                                <w:caps/>
                                <w:color w:val="A9D4DB" w:themeColor="accent1"/>
                              </w:rPr>
                              <w:alias w:val="Company"/>
                              <w:tag w:val=""/>
                              <w:id w:val="1390145197"/>
                              <w:dataBinding w:prefixMappings="xmlns:ns0='http://schemas.openxmlformats.org/officeDocument/2006/extended-properties' " w:xpath="/ns0:Properties[1]/ns0:Company[1]" w:storeItemID="{6668398D-A668-4E3E-A5EB-62B293D839F1}"/>
                              <w:text/>
                            </w:sdtPr>
                            <w:sdtContent>
                              <w:r w:rsidR="006B7B8E">
                                <w:rPr>
                                  <w:b/>
                                  <w:bCs/>
                                  <w:caps/>
                                  <w:color w:val="A9D4DB" w:themeColor="accent1"/>
                                </w:rPr>
                                <w:t>STUDENT NUMBER: 2422886</w:t>
                              </w:r>
                            </w:sdtContent>
                          </w:sdt>
                        </w:p>
                        <w:p w14:paraId="23D7FE09" w14:textId="2040073D" w:rsidR="003A0CC8" w:rsidRPr="00CA3BD6" w:rsidRDefault="00000000">
                          <w:pPr>
                            <w:pStyle w:val="NoSpacing"/>
                            <w:jc w:val="center"/>
                            <w:rPr>
                              <w:b/>
                              <w:bCs/>
                              <w:color w:val="A9D4DB" w:themeColor="accent1"/>
                            </w:rPr>
                          </w:pPr>
                          <w:sdt>
                            <w:sdtPr>
                              <w:rPr>
                                <w:b/>
                                <w:bCs/>
                                <w:color w:val="A9D4DB" w:themeColor="accent1"/>
                              </w:rPr>
                              <w:alias w:val="Address"/>
                              <w:tag w:val=""/>
                              <w:id w:val="-726379553"/>
                              <w:dataBinding w:prefixMappings="xmlns:ns0='http://schemas.microsoft.com/office/2006/coverPageProps' " w:xpath="/ns0:CoverPageProperties[1]/ns0:CompanyAddress[1]" w:storeItemID="{55AF091B-3C7A-41E3-B477-F2FDAA23CFDA}"/>
                              <w:text/>
                            </w:sdtPr>
                            <w:sdtContent>
                              <w:r w:rsidR="00CA3BD6" w:rsidRPr="00CA3BD6">
                                <w:rPr>
                                  <w:b/>
                                  <w:bCs/>
                                  <w:color w:val="A9D4DB" w:themeColor="accent1"/>
                                </w:rPr>
                                <w:t>DR AISHAT BAKRE</w:t>
                              </w:r>
                            </w:sdtContent>
                          </w:sdt>
                        </w:p>
                      </w:txbxContent>
                    </v:textbox>
                    <w10:wrap anchorx="margin" anchory="page"/>
                  </v:shape>
                </w:pict>
              </mc:Fallback>
            </mc:AlternateContent>
          </w:r>
          <w:r>
            <w:rPr>
              <w:noProof/>
              <w:color w:val="A9D4DB" w:themeColor="accent1"/>
            </w:rPr>
            <w:drawing>
              <wp:inline distT="0" distB="0" distL="0" distR="0" wp14:anchorId="408E69A3" wp14:editId="3277707A">
                <wp:extent cx="758952" cy="478932"/>
                <wp:effectExtent l="0" t="0" r="3175" b="0"/>
                <wp:docPr id="144"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roco bottom.png"/>
                        <pic:cNvPicPr/>
                      </pic:nvPicPr>
                      <pic: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758952" cy="478932"/>
                        </a:xfrm>
                        <a:prstGeom prst="rect">
                          <a:avLst/>
                        </a:prstGeom>
                      </pic:spPr>
                    </pic:pic>
                  </a:graphicData>
                </a:graphic>
              </wp:inline>
            </w:drawing>
          </w:r>
        </w:p>
        <w:p w14:paraId="491A61DF" w14:textId="77777777" w:rsidR="00E84CBE" w:rsidRDefault="003A0CC8">
          <w:pPr>
            <w:spacing w:line="240" w:lineRule="auto"/>
            <w:rPr>
              <w:rFonts w:ascii="Arial" w:hAnsi="Arial"/>
              <w:noProof/>
              <w:sz w:val="22"/>
              <w:szCs w:val="22"/>
            </w:rPr>
          </w:pPr>
          <w:r>
            <w:br w:type="page"/>
          </w:r>
        </w:p>
        <w:p w14:paraId="167304DD" w14:textId="6DB59EE5" w:rsidR="00E84CBE" w:rsidRDefault="00E84CBE">
          <w:pPr>
            <w:spacing w:line="240" w:lineRule="auto"/>
            <w:rPr>
              <w:rFonts w:ascii="Arial" w:hAnsi="Arial"/>
              <w:noProof/>
              <w:sz w:val="22"/>
              <w:szCs w:val="22"/>
            </w:rPr>
          </w:pPr>
          <w:r>
            <w:rPr>
              <w:rFonts w:ascii="Arial" w:hAnsi="Arial"/>
              <w:noProof/>
              <w:sz w:val="22"/>
              <w:szCs w:val="22"/>
            </w:rPr>
            <w:lastRenderedPageBreak/>
            <w:drawing>
              <wp:inline distT="0" distB="0" distL="0" distR="0" wp14:anchorId="6B9D95F9" wp14:editId="047780D0">
                <wp:extent cx="6849110" cy="5234305"/>
                <wp:effectExtent l="0" t="0" r="8890" b="4445"/>
                <wp:docPr id="1391799263"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4">
                          <a:extLst>
                            <a:ext uri="{28A0092B-C50C-407E-A947-70E740481C1C}">
                              <a14:useLocalDpi xmlns:a14="http://schemas.microsoft.com/office/drawing/2010/main" val="0"/>
                            </a:ext>
                          </a:extLst>
                        </a:blip>
                        <a:srcRect/>
                        <a:stretch>
                          <a:fillRect/>
                        </a:stretch>
                      </pic:blipFill>
                      <pic:spPr bwMode="auto">
                        <a:xfrm>
                          <a:off x="0" y="0"/>
                          <a:ext cx="6849110" cy="5234305"/>
                        </a:xfrm>
                        <a:prstGeom prst="rect">
                          <a:avLst/>
                        </a:prstGeom>
                        <a:noFill/>
                      </pic:spPr>
                    </pic:pic>
                  </a:graphicData>
                </a:graphic>
              </wp:inline>
            </w:drawing>
          </w:r>
          <w:r>
            <w:rPr>
              <w:rFonts w:ascii="Arial" w:hAnsi="Arial"/>
              <w:noProof/>
              <w:sz w:val="22"/>
              <w:szCs w:val="22"/>
            </w:rPr>
            <w:br w:type="page"/>
          </w:r>
        </w:p>
        <w:p w14:paraId="50EA5EEB" w14:textId="14297B7C" w:rsidR="003A0CC8" w:rsidRDefault="00000000">
          <w:pPr>
            <w:spacing w:line="240" w:lineRule="auto"/>
          </w:pPr>
        </w:p>
      </w:sdtContent>
    </w:sdt>
    <w:p w14:paraId="2F24D76E" w14:textId="6129C85A" w:rsidR="00F5689F" w:rsidRDefault="00F5689F" w:rsidP="00F5689F"/>
    <w:p w14:paraId="11A7CE8B" w14:textId="77777777" w:rsidR="00602D83" w:rsidRPr="004A5929" w:rsidRDefault="00602D83" w:rsidP="00602D83">
      <w:pPr>
        <w:spacing w:line="360" w:lineRule="auto"/>
        <w:jc w:val="center"/>
        <w:rPr>
          <w:rFonts w:ascii="Arial" w:hAnsi="Arial"/>
          <w:sz w:val="44"/>
          <w:szCs w:val="44"/>
        </w:rPr>
      </w:pPr>
      <w:r w:rsidRPr="004A5929">
        <w:rPr>
          <w:rFonts w:ascii="Arial" w:hAnsi="Arial"/>
          <w:sz w:val="44"/>
          <w:szCs w:val="44"/>
        </w:rPr>
        <w:t>Natasha Demetrius</w:t>
      </w:r>
    </w:p>
    <w:p w14:paraId="6DAB58CD" w14:textId="77777777" w:rsidR="00602D83" w:rsidRPr="00E120F4" w:rsidRDefault="00602D83" w:rsidP="00602D83">
      <w:pPr>
        <w:spacing w:line="360" w:lineRule="auto"/>
        <w:jc w:val="center"/>
        <w:rPr>
          <w:rFonts w:ascii="Arial" w:hAnsi="Arial"/>
          <w:sz w:val="22"/>
          <w:szCs w:val="22"/>
        </w:rPr>
      </w:pPr>
      <w:r w:rsidRPr="00E120F4">
        <w:rPr>
          <w:rFonts w:ascii="Arial" w:hAnsi="Arial"/>
          <w:sz w:val="22"/>
          <w:szCs w:val="22"/>
        </w:rPr>
        <w:t>4, Halifax Grove</w:t>
      </w:r>
    </w:p>
    <w:p w14:paraId="617A940D" w14:textId="77777777" w:rsidR="00602D83" w:rsidRPr="00E120F4" w:rsidRDefault="00602D83" w:rsidP="00602D83">
      <w:pPr>
        <w:spacing w:line="360" w:lineRule="auto"/>
        <w:jc w:val="center"/>
        <w:rPr>
          <w:rFonts w:ascii="Arial" w:hAnsi="Arial"/>
          <w:sz w:val="22"/>
          <w:szCs w:val="22"/>
        </w:rPr>
      </w:pPr>
      <w:r w:rsidRPr="00E120F4">
        <w:rPr>
          <w:rFonts w:ascii="Arial" w:hAnsi="Arial"/>
          <w:sz w:val="22"/>
          <w:szCs w:val="22"/>
        </w:rPr>
        <w:t xml:space="preserve">Bellefield Road </w:t>
      </w:r>
    </w:p>
    <w:p w14:paraId="368E9FFF" w14:textId="77777777" w:rsidR="00602D83" w:rsidRPr="00E120F4" w:rsidRDefault="00602D83" w:rsidP="00602D83">
      <w:pPr>
        <w:spacing w:line="360" w:lineRule="auto"/>
        <w:jc w:val="center"/>
        <w:rPr>
          <w:rFonts w:ascii="Arial" w:hAnsi="Arial"/>
          <w:sz w:val="22"/>
          <w:szCs w:val="22"/>
        </w:rPr>
      </w:pPr>
      <w:r w:rsidRPr="00E120F4">
        <w:rPr>
          <w:rFonts w:ascii="Arial" w:hAnsi="Arial"/>
          <w:sz w:val="22"/>
          <w:szCs w:val="22"/>
        </w:rPr>
        <w:t>Birmingham</w:t>
      </w:r>
    </w:p>
    <w:p w14:paraId="189CDB59" w14:textId="77777777" w:rsidR="00602D83" w:rsidRPr="00E120F4" w:rsidRDefault="00602D83" w:rsidP="00602D83">
      <w:pPr>
        <w:spacing w:line="360" w:lineRule="auto"/>
        <w:jc w:val="center"/>
        <w:rPr>
          <w:rFonts w:ascii="Arial" w:hAnsi="Arial"/>
          <w:sz w:val="22"/>
          <w:szCs w:val="22"/>
        </w:rPr>
      </w:pPr>
      <w:r w:rsidRPr="00E120F4">
        <w:rPr>
          <w:rFonts w:ascii="Arial" w:hAnsi="Arial"/>
          <w:sz w:val="22"/>
          <w:szCs w:val="22"/>
        </w:rPr>
        <w:t xml:space="preserve">B18 4ES </w:t>
      </w:r>
    </w:p>
    <w:p w14:paraId="54979369" w14:textId="77777777" w:rsidR="00602D83" w:rsidRPr="00E120F4" w:rsidRDefault="00602D83" w:rsidP="00602D83">
      <w:pPr>
        <w:spacing w:line="360" w:lineRule="auto"/>
        <w:jc w:val="center"/>
        <w:rPr>
          <w:rFonts w:ascii="Arial" w:hAnsi="Arial"/>
          <w:sz w:val="22"/>
          <w:szCs w:val="22"/>
        </w:rPr>
      </w:pPr>
      <w:r w:rsidRPr="00E120F4">
        <w:rPr>
          <w:rFonts w:ascii="Arial" w:hAnsi="Arial"/>
          <w:sz w:val="22"/>
          <w:szCs w:val="22"/>
        </w:rPr>
        <w:t xml:space="preserve"> | 2422886@student.uwtsd.ac.uk </w:t>
      </w:r>
    </w:p>
    <w:p w14:paraId="55FF182E" w14:textId="77777777" w:rsidR="00602D83" w:rsidRPr="004A5929" w:rsidRDefault="00602D83" w:rsidP="00602D83">
      <w:pPr>
        <w:shd w:val="clear" w:color="auto" w:fill="F2F2F2"/>
        <w:spacing w:line="240" w:lineRule="auto"/>
        <w:rPr>
          <w:rFonts w:ascii="Arial" w:hAnsi="Arial"/>
          <w:b/>
          <w:sz w:val="24"/>
          <w:szCs w:val="24"/>
        </w:rPr>
      </w:pPr>
      <w:r w:rsidRPr="004A5929">
        <w:rPr>
          <w:rFonts w:ascii="Arial" w:hAnsi="Arial"/>
          <w:b/>
          <w:sz w:val="24"/>
          <w:szCs w:val="24"/>
        </w:rPr>
        <w:t>PROFILE</w:t>
      </w:r>
    </w:p>
    <w:p w14:paraId="364F9246" w14:textId="77777777" w:rsidR="00602D83" w:rsidRPr="00E120F4" w:rsidRDefault="00602D83" w:rsidP="00602D83">
      <w:pPr>
        <w:spacing w:before="120" w:line="240" w:lineRule="auto"/>
        <w:rPr>
          <w:rFonts w:ascii="Arial" w:hAnsi="Arial"/>
          <w:sz w:val="22"/>
          <w:szCs w:val="22"/>
        </w:rPr>
      </w:pPr>
      <w:r w:rsidRPr="00E120F4">
        <w:rPr>
          <w:rFonts w:ascii="Arial" w:hAnsi="Arial"/>
          <w:sz w:val="22"/>
          <w:szCs w:val="22"/>
        </w:rPr>
        <w:t>Reliable and dedicated professional with over 10 years of experience in customer service, sales, and caregiving. Proven ability to manage time effectively, work well in teams, and provide excellent customer service. Proficient in Microsoft Office and Teams. Known for increasing customer satisfaction and streamlining processes.</w:t>
      </w:r>
      <w:r w:rsidRPr="00E120F4">
        <w:rPr>
          <w:rFonts w:ascii="Arial" w:hAnsi="Arial"/>
          <w:sz w:val="22"/>
          <w:szCs w:val="22"/>
        </w:rPr>
        <w:br/>
      </w:r>
    </w:p>
    <w:p w14:paraId="25AB610C" w14:textId="77777777" w:rsidR="00602D83" w:rsidRPr="004A5929" w:rsidRDefault="00602D83" w:rsidP="00602D83">
      <w:pPr>
        <w:shd w:val="clear" w:color="auto" w:fill="F2F2F2"/>
        <w:spacing w:before="240" w:line="240" w:lineRule="auto"/>
        <w:rPr>
          <w:rFonts w:ascii="Arial" w:hAnsi="Arial"/>
          <w:b/>
          <w:sz w:val="24"/>
          <w:szCs w:val="24"/>
        </w:rPr>
      </w:pPr>
      <w:r w:rsidRPr="004A5929">
        <w:rPr>
          <w:rFonts w:ascii="Arial" w:hAnsi="Arial"/>
          <w:b/>
          <w:noProof/>
          <w:sz w:val="24"/>
          <w:szCs w:val="24"/>
        </w:rPr>
        <w:t>EDUCATION &amp; QUALIFICATIONS</w:t>
      </w:r>
    </w:p>
    <w:p w14:paraId="10DB9F61" w14:textId="379A508E" w:rsidR="00602D83" w:rsidRPr="00E120F4" w:rsidRDefault="00602D83" w:rsidP="002B323B">
      <w:pPr>
        <w:tabs>
          <w:tab w:val="right" w:pos="9570"/>
        </w:tabs>
        <w:spacing w:before="120" w:line="240" w:lineRule="auto"/>
        <w:jc w:val="both"/>
        <w:rPr>
          <w:rFonts w:ascii="Arial" w:hAnsi="Arial"/>
          <w:sz w:val="22"/>
          <w:szCs w:val="22"/>
        </w:rPr>
      </w:pPr>
      <w:r w:rsidRPr="00E120F4">
        <w:rPr>
          <w:rFonts w:ascii="Arial" w:hAnsi="Arial"/>
          <w:sz w:val="22"/>
          <w:szCs w:val="22"/>
        </w:rPr>
        <w:t>University of Wales Saint Trinity David - Certificate of Higher Education Skills for the Workplace - Health and Social Care Level 4</w:t>
      </w:r>
      <w:r w:rsidRPr="00E120F4">
        <w:rPr>
          <w:rFonts w:ascii="Arial" w:hAnsi="Arial"/>
          <w:sz w:val="22"/>
          <w:szCs w:val="22"/>
        </w:rPr>
        <w:tab/>
        <w:t>2027</w:t>
      </w:r>
      <w:r w:rsidRPr="00E120F4">
        <w:rPr>
          <w:rFonts w:ascii="Arial" w:hAnsi="Arial"/>
          <w:sz w:val="22"/>
          <w:szCs w:val="22"/>
        </w:rPr>
        <w:br/>
      </w:r>
    </w:p>
    <w:p w14:paraId="547E1957" w14:textId="77777777" w:rsidR="00602D83" w:rsidRPr="00E120F4" w:rsidRDefault="00602D83" w:rsidP="00602D83">
      <w:pPr>
        <w:tabs>
          <w:tab w:val="right" w:pos="9570"/>
        </w:tabs>
        <w:spacing w:before="120" w:line="240" w:lineRule="auto"/>
        <w:rPr>
          <w:rFonts w:ascii="Arial" w:hAnsi="Arial"/>
          <w:sz w:val="22"/>
          <w:szCs w:val="22"/>
        </w:rPr>
      </w:pPr>
      <w:r w:rsidRPr="00E120F4">
        <w:rPr>
          <w:rFonts w:ascii="Arial" w:hAnsi="Arial"/>
          <w:sz w:val="22"/>
          <w:szCs w:val="22"/>
        </w:rPr>
        <w:t>Dudley College of Technology - Level 2 NVQ Fitness and Gym-Based Instruction - Passed</w:t>
      </w:r>
      <w:r w:rsidRPr="00E120F4">
        <w:rPr>
          <w:rFonts w:ascii="Arial" w:hAnsi="Arial"/>
          <w:sz w:val="22"/>
          <w:szCs w:val="22"/>
        </w:rPr>
        <w:tab/>
        <w:t>2009</w:t>
      </w:r>
    </w:p>
    <w:p w14:paraId="049EF4ED" w14:textId="77777777" w:rsidR="00602D83" w:rsidRPr="004A5929" w:rsidRDefault="00602D83" w:rsidP="00602D83">
      <w:pPr>
        <w:shd w:val="clear" w:color="auto" w:fill="F2F2F2"/>
        <w:spacing w:before="240" w:line="240" w:lineRule="auto"/>
        <w:rPr>
          <w:rFonts w:ascii="Arial" w:hAnsi="Arial"/>
          <w:b/>
          <w:sz w:val="24"/>
          <w:szCs w:val="24"/>
        </w:rPr>
      </w:pPr>
      <w:r w:rsidRPr="004A5929">
        <w:rPr>
          <w:rFonts w:ascii="Arial" w:hAnsi="Arial"/>
          <w:b/>
          <w:sz w:val="24"/>
          <w:szCs w:val="24"/>
        </w:rPr>
        <w:t>WORK EXPERIENCE</w:t>
      </w:r>
    </w:p>
    <w:p w14:paraId="6126E52A" w14:textId="77777777" w:rsidR="00602D83" w:rsidRPr="00E120F4" w:rsidRDefault="00602D83" w:rsidP="00602D83">
      <w:pPr>
        <w:tabs>
          <w:tab w:val="right" w:pos="9638"/>
        </w:tabs>
        <w:spacing w:line="240" w:lineRule="auto"/>
        <w:rPr>
          <w:rFonts w:ascii="Arial" w:hAnsi="Arial"/>
          <w:b/>
          <w:sz w:val="22"/>
          <w:szCs w:val="22"/>
        </w:rPr>
      </w:pPr>
      <w:r w:rsidRPr="00E120F4">
        <w:rPr>
          <w:rFonts w:ascii="Arial" w:hAnsi="Arial"/>
          <w:b/>
          <w:color w:val="0070C0"/>
          <w:sz w:val="22"/>
          <w:szCs w:val="22"/>
        </w:rPr>
        <w:t>Care Professional | Home Instead</w:t>
      </w:r>
      <w:r w:rsidRPr="00E120F4">
        <w:rPr>
          <w:rFonts w:ascii="Arial" w:hAnsi="Arial"/>
          <w:b/>
          <w:color w:val="0070C0"/>
          <w:sz w:val="22"/>
          <w:szCs w:val="22"/>
        </w:rPr>
        <w:tab/>
        <w:t>Feb 2026 to Present</w:t>
      </w:r>
    </w:p>
    <w:p w14:paraId="0DF99CAB" w14:textId="77777777" w:rsidR="00651F95" w:rsidRDefault="00651F95" w:rsidP="00651F95">
      <w:pPr>
        <w:widowControl/>
        <w:autoSpaceDE/>
        <w:autoSpaceDN/>
        <w:spacing w:after="200" w:line="240" w:lineRule="auto"/>
        <w:ind w:left="360"/>
        <w:rPr>
          <w:rFonts w:ascii="Arial" w:hAnsi="Arial"/>
          <w:sz w:val="22"/>
          <w:szCs w:val="22"/>
        </w:rPr>
      </w:pPr>
    </w:p>
    <w:p w14:paraId="4E6C7809" w14:textId="6386086E" w:rsidR="00651F95" w:rsidRPr="00651F95" w:rsidRDefault="00651F95" w:rsidP="00651F95">
      <w:pPr>
        <w:widowControl/>
        <w:autoSpaceDE/>
        <w:autoSpaceDN/>
        <w:spacing w:after="200" w:line="240" w:lineRule="auto"/>
        <w:ind w:left="360"/>
        <w:rPr>
          <w:rFonts w:ascii="Arial" w:hAnsi="Arial"/>
          <w:b/>
          <w:bCs/>
          <w:sz w:val="22"/>
          <w:szCs w:val="22"/>
        </w:rPr>
      </w:pPr>
      <w:r w:rsidRPr="00651F95">
        <w:rPr>
          <w:rFonts w:ascii="Arial" w:hAnsi="Arial"/>
          <w:b/>
          <w:bCs/>
          <w:sz w:val="22"/>
          <w:szCs w:val="22"/>
        </w:rPr>
        <w:t>Roles and Responsibilities</w:t>
      </w:r>
    </w:p>
    <w:p w14:paraId="1BCB776E" w14:textId="4CA7BA6D"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In my role as a Care Professional, I provided person </w:t>
      </w:r>
      <w:r w:rsidR="00EF5139" w:rsidRPr="00E120F4">
        <w:rPr>
          <w:rFonts w:ascii="Arial" w:hAnsi="Arial"/>
          <w:sz w:val="22"/>
          <w:szCs w:val="22"/>
        </w:rPr>
        <w:t>centered</w:t>
      </w:r>
      <w:r w:rsidRPr="00E120F4">
        <w:rPr>
          <w:rFonts w:ascii="Arial" w:hAnsi="Arial"/>
          <w:sz w:val="22"/>
          <w:szCs w:val="22"/>
        </w:rPr>
        <w:t xml:space="preserve"> support to older adults within their own homes, promoting independence, dignity, and wellbeing. I assisted clients with personal care, mobility, medication prompts, meal preparation, and daily living tasks, always following individual care plans and safeguarding procedures. I built trusting relationships with clients and families, monitored changes in health or behaviour, and communicated effectively with the wider care team to ensure safe, consistent, and </w:t>
      </w:r>
      <w:r w:rsidR="00BD0510" w:rsidRPr="00E120F4">
        <w:rPr>
          <w:rFonts w:ascii="Arial" w:hAnsi="Arial"/>
          <w:sz w:val="22"/>
          <w:szCs w:val="22"/>
        </w:rPr>
        <w:t>high-quality</w:t>
      </w:r>
      <w:r w:rsidRPr="00E120F4">
        <w:rPr>
          <w:rFonts w:ascii="Arial" w:hAnsi="Arial"/>
          <w:sz w:val="22"/>
          <w:szCs w:val="22"/>
        </w:rPr>
        <w:t xml:space="preserve"> care. This experience strengthened my practical care skills, professionalism, and confidence in supporting vulnerable individuals in a compassionate and respectful manner.</w:t>
      </w:r>
    </w:p>
    <w:p w14:paraId="1BA0A41F" w14:textId="5742F352" w:rsidR="00602D83" w:rsidRPr="002D1846" w:rsidRDefault="00602D83" w:rsidP="002D1846">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Provided safe and accurate medication support, including prompts and administration in line with care plans and organisational policies, helping clients maintain their health and independence.</w:t>
      </w:r>
    </w:p>
    <w:p w14:paraId="7CC4FD5E" w14:textId="774E0521"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Built strong, trusting relationships with clients, improving engagement, reducing anxiety, and supporting emotional and physical wellbeing.</w:t>
      </w:r>
    </w:p>
    <w:p w14:paraId="2C3903A0" w14:textId="0BA80C3A"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Supported individuals with a range of needs, including dementia, mobility challenges, and </w:t>
      </w:r>
      <w:r w:rsidR="001014BC" w:rsidRPr="00E120F4">
        <w:rPr>
          <w:rFonts w:ascii="Arial" w:hAnsi="Arial"/>
          <w:sz w:val="22"/>
          <w:szCs w:val="22"/>
        </w:rPr>
        <w:t>long-term</w:t>
      </w:r>
      <w:r w:rsidRPr="00E120F4">
        <w:rPr>
          <w:rFonts w:ascii="Arial" w:hAnsi="Arial"/>
          <w:sz w:val="22"/>
          <w:szCs w:val="22"/>
        </w:rPr>
        <w:t xml:space="preserve"> conditions, ensuring dignity, comfort, and safety at all times.</w:t>
      </w:r>
    </w:p>
    <w:p w14:paraId="224CC9FF" w14:textId="0557E0F6"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Demonstrated strong observational skills by recognising and reporting changes in clients’ health or behaviour, contributing to early intervention and safer care outcomes.</w:t>
      </w:r>
    </w:p>
    <w:p w14:paraId="76EE104D" w14:textId="3B7E4C2E"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Maintained accurate records and followed safeguarding, infection control, and confidentiality procedures, ensuring safe and compliant care delivery.</w:t>
      </w:r>
    </w:p>
    <w:p w14:paraId="25F463EB" w14:textId="1C04034B"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Adapted quickly to different home environments and individual preferences, delivering </w:t>
      </w:r>
      <w:r w:rsidR="002831A2" w:rsidRPr="00E120F4">
        <w:rPr>
          <w:rFonts w:ascii="Arial" w:hAnsi="Arial"/>
          <w:sz w:val="22"/>
          <w:szCs w:val="22"/>
        </w:rPr>
        <w:t>personalized</w:t>
      </w:r>
      <w:r w:rsidRPr="00E120F4">
        <w:rPr>
          <w:rFonts w:ascii="Arial" w:hAnsi="Arial"/>
          <w:sz w:val="22"/>
          <w:szCs w:val="22"/>
        </w:rPr>
        <w:t xml:space="preserve"> support that promoted independence and daily functioning.</w:t>
      </w:r>
    </w:p>
    <w:p w14:paraId="2BA9F149" w14:textId="5F9E3A77"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lastRenderedPageBreak/>
        <w:t>Managed time effectively to complete care visits punctually and respond calmly to unexpected changes or client needs.</w:t>
      </w:r>
    </w:p>
    <w:p w14:paraId="319A38DD" w14:textId="77777777" w:rsidR="00602D83" w:rsidRPr="00E120F4" w:rsidRDefault="00602D83" w:rsidP="00602D83">
      <w:pPr>
        <w:tabs>
          <w:tab w:val="right" w:pos="9638"/>
        </w:tabs>
        <w:spacing w:line="240" w:lineRule="auto"/>
        <w:rPr>
          <w:rFonts w:ascii="Arial" w:hAnsi="Arial"/>
          <w:b/>
          <w:sz w:val="22"/>
          <w:szCs w:val="22"/>
        </w:rPr>
      </w:pPr>
      <w:r w:rsidRPr="00E120F4">
        <w:rPr>
          <w:rFonts w:ascii="Arial" w:hAnsi="Arial"/>
          <w:b/>
          <w:color w:val="0070C0"/>
          <w:sz w:val="22"/>
          <w:szCs w:val="22"/>
        </w:rPr>
        <w:t>Customer Assistant | Boots</w:t>
      </w:r>
      <w:r w:rsidRPr="00E120F4">
        <w:rPr>
          <w:rFonts w:ascii="Arial" w:hAnsi="Arial"/>
          <w:b/>
          <w:color w:val="0070C0"/>
          <w:sz w:val="22"/>
          <w:szCs w:val="22"/>
        </w:rPr>
        <w:tab/>
        <w:t>Nov 2021 to Dec 2024</w:t>
      </w:r>
    </w:p>
    <w:p w14:paraId="67F976CA" w14:textId="77777777" w:rsidR="00CC138C" w:rsidRDefault="00CC138C" w:rsidP="00C67819">
      <w:pPr>
        <w:widowControl/>
        <w:autoSpaceDE/>
        <w:autoSpaceDN/>
        <w:spacing w:after="200" w:line="240" w:lineRule="auto"/>
        <w:ind w:left="360"/>
        <w:rPr>
          <w:rFonts w:ascii="Arial" w:hAnsi="Arial"/>
          <w:b/>
          <w:bCs/>
          <w:sz w:val="22"/>
          <w:szCs w:val="22"/>
        </w:rPr>
      </w:pPr>
    </w:p>
    <w:p w14:paraId="44C5D476" w14:textId="7FD9F784" w:rsidR="00C67819" w:rsidRPr="00C67819" w:rsidRDefault="00C67819" w:rsidP="00C67819">
      <w:pPr>
        <w:widowControl/>
        <w:autoSpaceDE/>
        <w:autoSpaceDN/>
        <w:spacing w:after="200" w:line="240" w:lineRule="auto"/>
        <w:ind w:left="360"/>
        <w:rPr>
          <w:rFonts w:ascii="Arial" w:hAnsi="Arial"/>
          <w:b/>
          <w:bCs/>
          <w:sz w:val="22"/>
          <w:szCs w:val="22"/>
        </w:rPr>
      </w:pPr>
      <w:r w:rsidRPr="00C67819">
        <w:rPr>
          <w:rFonts w:ascii="Arial" w:hAnsi="Arial"/>
          <w:b/>
          <w:bCs/>
          <w:sz w:val="22"/>
          <w:szCs w:val="22"/>
        </w:rPr>
        <w:t>Roles and Responsibilities</w:t>
      </w:r>
    </w:p>
    <w:p w14:paraId="6233B69B" w14:textId="20ADC0B0"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Supported customers in the healthcare section by providing clear product information and signposting individuals who needed clinical or medical advice directly to the pharmacy team, ensuring safe and appropriate guidance.</w:t>
      </w:r>
    </w:p>
    <w:p w14:paraId="74F14DDE" w14:textId="61A499C2"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Organised and replenished over the counter medications — including paracetamol, ibuprofen, cough syrups, and other healthcare products — maintaining accuracy, stock rotation, and compliance with store policies.</w:t>
      </w:r>
    </w:p>
    <w:p w14:paraId="68453DA0" w14:textId="5198B87C"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Assisted customers with their purchases in a calm, friendly, and professional manner, demonstrating strong communication skills and a patient centred approach.</w:t>
      </w:r>
    </w:p>
    <w:p w14:paraId="435A0641" w14:textId="28B606FC"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Helped maintain a clean, safe, and well organised healthcare environment, contributing to high standards of hygiene and accessibility.</w:t>
      </w:r>
    </w:p>
    <w:p w14:paraId="6FAED15D" w14:textId="5298EC16"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Developed confidence in supporting individuals with </w:t>
      </w:r>
      <w:r w:rsidR="001014BC" w:rsidRPr="00E120F4">
        <w:rPr>
          <w:rFonts w:ascii="Arial" w:hAnsi="Arial"/>
          <w:sz w:val="22"/>
          <w:szCs w:val="22"/>
        </w:rPr>
        <w:t>health-related</w:t>
      </w:r>
      <w:r w:rsidRPr="00E120F4">
        <w:rPr>
          <w:rFonts w:ascii="Arial" w:hAnsi="Arial"/>
          <w:sz w:val="22"/>
          <w:szCs w:val="22"/>
        </w:rPr>
        <w:t xml:space="preserve"> queries, strengthening my ability to recognise when to escalate concerns to trained pharmacy professionals.</w:t>
      </w:r>
    </w:p>
    <w:p w14:paraId="20A2D040" w14:textId="63762CEC"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Demonstrated reliability, attention to detail, and a caring approach that aligns closely with the values and expectations of a Healthcare Assistant role.</w:t>
      </w:r>
    </w:p>
    <w:p w14:paraId="211BFDA5" w14:textId="16C27FEE"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Built confidence in supporting individuals with </w:t>
      </w:r>
      <w:r w:rsidR="001014BC" w:rsidRPr="00E120F4">
        <w:rPr>
          <w:rFonts w:ascii="Arial" w:hAnsi="Arial"/>
          <w:sz w:val="22"/>
          <w:szCs w:val="22"/>
        </w:rPr>
        <w:t>health-related</w:t>
      </w:r>
      <w:r w:rsidRPr="00E120F4">
        <w:rPr>
          <w:rFonts w:ascii="Arial" w:hAnsi="Arial"/>
          <w:sz w:val="22"/>
          <w:szCs w:val="22"/>
        </w:rPr>
        <w:t xml:space="preserve"> queries, ensuring customers received safe and appropriate guidance by signposting them to the pharmacy team when clinical advice was needed.</w:t>
      </w:r>
    </w:p>
    <w:p w14:paraId="49DE66FA" w14:textId="2B801C77"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Maintained exceptional accuracy when </w:t>
      </w:r>
      <w:r w:rsidR="002831A2" w:rsidRPr="00E120F4">
        <w:rPr>
          <w:rFonts w:ascii="Arial" w:hAnsi="Arial"/>
          <w:sz w:val="22"/>
          <w:szCs w:val="22"/>
        </w:rPr>
        <w:t>organizing</w:t>
      </w:r>
      <w:r w:rsidRPr="00E120F4">
        <w:rPr>
          <w:rFonts w:ascii="Arial" w:hAnsi="Arial"/>
          <w:sz w:val="22"/>
          <w:szCs w:val="22"/>
        </w:rPr>
        <w:t xml:space="preserve"> and replenishing over the counter medications, helping to create a safe, compliant, and </w:t>
      </w:r>
      <w:r w:rsidR="002831A2" w:rsidRPr="00E120F4">
        <w:rPr>
          <w:rFonts w:ascii="Arial" w:hAnsi="Arial"/>
          <w:sz w:val="22"/>
          <w:szCs w:val="22"/>
        </w:rPr>
        <w:t>well-structured</w:t>
      </w:r>
      <w:r w:rsidRPr="00E120F4">
        <w:rPr>
          <w:rFonts w:ascii="Arial" w:hAnsi="Arial"/>
          <w:sz w:val="22"/>
          <w:szCs w:val="22"/>
        </w:rPr>
        <w:t xml:space="preserve"> healthcare environment.</w:t>
      </w:r>
    </w:p>
    <w:p w14:paraId="74215BF6" w14:textId="4BA3DF31"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Demonstrated strong attention to detail by ensuring products such as paracetamol, ibuprofen, and cough medicines were correctly located, clearly labelled, and easy for customers to access.</w:t>
      </w:r>
    </w:p>
    <w:p w14:paraId="3ED1CFB9" w14:textId="037E2F70"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Consistently delivered calm, friendly, and patient centred customer service, receiving positive feedback for professionalism and approachability.</w:t>
      </w:r>
    </w:p>
    <w:p w14:paraId="121AC0A8" w14:textId="6D659D48"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Helped promote health and wellbeing by providing clear product information and supporting customers in choosing suitable OTC items within safe boundaries.</w:t>
      </w:r>
    </w:p>
    <w:p w14:paraId="275D9558" w14:textId="1FD93C99"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Contributed to high store standards by maintaining cleanliness, </w:t>
      </w:r>
      <w:r w:rsidR="002831A2" w:rsidRPr="00E120F4">
        <w:rPr>
          <w:rFonts w:ascii="Arial" w:hAnsi="Arial"/>
          <w:sz w:val="22"/>
          <w:szCs w:val="22"/>
        </w:rPr>
        <w:t>organization</w:t>
      </w:r>
      <w:r w:rsidRPr="00E120F4">
        <w:rPr>
          <w:rFonts w:ascii="Arial" w:hAnsi="Arial"/>
          <w:sz w:val="22"/>
          <w:szCs w:val="22"/>
        </w:rPr>
        <w:t>, and hygiene in the healthcare section — skills directly transferable to clinical care settings.</w:t>
      </w:r>
    </w:p>
    <w:p w14:paraId="4C37202B" w14:textId="4D1BEF0B"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Worked effectively as part of a busy team, adapting to changing demands and demonstrating reliability, communication, and a strong work ethic.</w:t>
      </w:r>
    </w:p>
    <w:p w14:paraId="79D9EB3B" w14:textId="77777777" w:rsidR="00602D83" w:rsidRPr="00E120F4" w:rsidRDefault="00602D83" w:rsidP="00602D83">
      <w:pPr>
        <w:tabs>
          <w:tab w:val="right" w:pos="9638"/>
        </w:tabs>
        <w:spacing w:line="240" w:lineRule="auto"/>
        <w:rPr>
          <w:rFonts w:ascii="Arial" w:hAnsi="Arial"/>
          <w:b/>
          <w:sz w:val="22"/>
          <w:szCs w:val="22"/>
        </w:rPr>
      </w:pPr>
      <w:r w:rsidRPr="00E120F4">
        <w:rPr>
          <w:rFonts w:ascii="Arial" w:hAnsi="Arial"/>
          <w:b/>
          <w:color w:val="0070C0"/>
          <w:sz w:val="22"/>
          <w:szCs w:val="22"/>
        </w:rPr>
        <w:t>Care Assistant | Ashlodge Nursing Home</w:t>
      </w:r>
      <w:r w:rsidRPr="00E120F4">
        <w:rPr>
          <w:rFonts w:ascii="Arial" w:hAnsi="Arial"/>
          <w:b/>
          <w:color w:val="0070C0"/>
          <w:sz w:val="22"/>
          <w:szCs w:val="22"/>
        </w:rPr>
        <w:tab/>
        <w:t>Mar 2020 to Nov 2021</w:t>
      </w:r>
    </w:p>
    <w:p w14:paraId="38223FEE" w14:textId="73B4894C" w:rsidR="00602D83" w:rsidRPr="00E120F4" w:rsidRDefault="00602D83" w:rsidP="00602D83">
      <w:pPr>
        <w:spacing w:line="240" w:lineRule="auto"/>
        <w:rPr>
          <w:rFonts w:ascii="Arial" w:hAnsi="Arial"/>
          <w:sz w:val="22"/>
          <w:szCs w:val="22"/>
        </w:rPr>
      </w:pPr>
    </w:p>
    <w:p w14:paraId="037C0709" w14:textId="68521D63" w:rsidR="007444B1" w:rsidRPr="00DF15F6" w:rsidRDefault="00DF15F6" w:rsidP="00DF15F6">
      <w:pPr>
        <w:widowControl/>
        <w:autoSpaceDE/>
        <w:autoSpaceDN/>
        <w:spacing w:after="200" w:line="240" w:lineRule="auto"/>
        <w:ind w:left="360"/>
        <w:rPr>
          <w:rFonts w:ascii="Arial" w:hAnsi="Arial"/>
          <w:b/>
          <w:bCs/>
          <w:sz w:val="22"/>
          <w:szCs w:val="22"/>
        </w:rPr>
      </w:pPr>
      <w:r w:rsidRPr="00DF15F6">
        <w:rPr>
          <w:rFonts w:ascii="Arial" w:hAnsi="Arial"/>
          <w:b/>
          <w:bCs/>
          <w:sz w:val="22"/>
          <w:szCs w:val="22"/>
        </w:rPr>
        <w:t>Roles and Responsibilities</w:t>
      </w:r>
    </w:p>
    <w:p w14:paraId="14FB4CEE" w14:textId="170705F3"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In my role as a Care Assistant at Ashlodge Nursing Home, I supported residents with a wide range of personal care needs, including washing, dressing, toileting, and maintaining dignity at all times. I assisted with safe transfers using hoists, stand aids, and other mobility equipment, ensuring comfort and adherence to manual handling procedures. I also supported residents during mealtimes, assisting with feeding where required and promoting a positive, calm dining experience. As part of my daily duties, I completed accurate records and logs, including food and fluid intake charts, personal care notes, and wellbeing observations. This role strengthened my practical care skills, attention to detail, and commitment to delivering compassionate, </w:t>
      </w:r>
      <w:r w:rsidR="001014BC" w:rsidRPr="00E120F4">
        <w:rPr>
          <w:rFonts w:ascii="Arial" w:hAnsi="Arial"/>
          <w:sz w:val="22"/>
          <w:szCs w:val="22"/>
        </w:rPr>
        <w:t>person-centred</w:t>
      </w:r>
      <w:r w:rsidRPr="00E120F4">
        <w:rPr>
          <w:rFonts w:ascii="Arial" w:hAnsi="Arial"/>
          <w:sz w:val="22"/>
          <w:szCs w:val="22"/>
        </w:rPr>
        <w:t xml:space="preserve"> support within a busy nursing environment.</w:t>
      </w:r>
    </w:p>
    <w:p w14:paraId="07C2F42C" w14:textId="48A2A24F"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lastRenderedPageBreak/>
        <w:t>Delivered consistently high quality, person centred care, receiving positive feedback from residents, families, and colleagues for compassion, patience, and professionalism.</w:t>
      </w:r>
    </w:p>
    <w:p w14:paraId="5D1DE7D1" w14:textId="15D7D28C"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Supported residents with complex needs, including reduced mobility and dementia, ensuring safe transfers using hoists, stand aids, and other equipment in line with manual handling procedures.</w:t>
      </w:r>
    </w:p>
    <w:p w14:paraId="5F5320BB" w14:textId="2DBB043F"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Maintained exceptional accuracy in completing daily records, including food and fluid charts, personal care notes, and </w:t>
      </w:r>
      <w:r w:rsidR="002831A2" w:rsidRPr="00E120F4">
        <w:rPr>
          <w:rFonts w:ascii="Arial" w:hAnsi="Arial"/>
          <w:sz w:val="22"/>
          <w:szCs w:val="22"/>
        </w:rPr>
        <w:t>well-being</w:t>
      </w:r>
      <w:r w:rsidRPr="00E120F4">
        <w:rPr>
          <w:rFonts w:ascii="Arial" w:hAnsi="Arial"/>
          <w:sz w:val="22"/>
          <w:szCs w:val="22"/>
        </w:rPr>
        <w:t xml:space="preserve"> observations, contributing to safe and effective care planning.</w:t>
      </w:r>
    </w:p>
    <w:p w14:paraId="131B7DAD" w14:textId="651BF8FD"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Helped improve residents’ nutritional intake by providing calm, supportive assistance during mealtimes and </w:t>
      </w:r>
      <w:r w:rsidR="00A238F9" w:rsidRPr="00E120F4">
        <w:rPr>
          <w:rFonts w:ascii="Arial" w:hAnsi="Arial"/>
          <w:sz w:val="22"/>
          <w:szCs w:val="22"/>
        </w:rPr>
        <w:t>adapting</w:t>
      </w:r>
      <w:r w:rsidRPr="00E120F4">
        <w:rPr>
          <w:rFonts w:ascii="Arial" w:hAnsi="Arial"/>
          <w:sz w:val="22"/>
          <w:szCs w:val="22"/>
        </w:rPr>
        <w:t xml:space="preserve"> approaches to individual needs.</w:t>
      </w:r>
    </w:p>
    <w:p w14:paraId="20B1243A" w14:textId="62A2D5A7"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Demonstrated strong observational skills by recognising changes in residents’ health or behaviour and reporting concerns promptly to senior staff.</w:t>
      </w:r>
    </w:p>
    <w:p w14:paraId="46C77865" w14:textId="1AB63717"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Contributed to a positive, </w:t>
      </w:r>
      <w:r w:rsidR="00A238F9" w:rsidRPr="00E120F4">
        <w:rPr>
          <w:rFonts w:ascii="Arial" w:hAnsi="Arial"/>
          <w:sz w:val="22"/>
          <w:szCs w:val="22"/>
        </w:rPr>
        <w:t>team-focused</w:t>
      </w:r>
      <w:r w:rsidRPr="00E120F4">
        <w:rPr>
          <w:rFonts w:ascii="Arial" w:hAnsi="Arial"/>
          <w:sz w:val="22"/>
          <w:szCs w:val="22"/>
        </w:rPr>
        <w:t xml:space="preserve"> environment by supporting colleagues during busy periods and adapting quickly to changing care needs.</w:t>
      </w:r>
    </w:p>
    <w:p w14:paraId="6D62A4CA" w14:textId="43191324"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Promoted dignity, comfort, and independence for residents through respectful personal care, consistent communication, and a warm, reassuring approach.</w:t>
      </w:r>
    </w:p>
    <w:p w14:paraId="7C58BB03" w14:textId="7A59BFC9" w:rsidR="00602D83" w:rsidRPr="007444B1" w:rsidRDefault="00602D83" w:rsidP="00602D83">
      <w:pPr>
        <w:tabs>
          <w:tab w:val="right" w:pos="9638"/>
        </w:tabs>
        <w:spacing w:line="240" w:lineRule="auto"/>
        <w:rPr>
          <w:rFonts w:ascii="Arial" w:hAnsi="Arial"/>
          <w:b/>
          <w:color w:val="0070C0"/>
          <w:sz w:val="22"/>
          <w:szCs w:val="22"/>
        </w:rPr>
      </w:pPr>
      <w:r w:rsidRPr="00E120F4">
        <w:rPr>
          <w:rFonts w:ascii="Arial" w:hAnsi="Arial"/>
          <w:b/>
          <w:color w:val="0070C0"/>
          <w:sz w:val="22"/>
          <w:szCs w:val="22"/>
        </w:rPr>
        <w:t>Domiciliary Carer / Support Worker | Sagecare</w:t>
      </w:r>
      <w:r w:rsidRPr="00E120F4">
        <w:rPr>
          <w:rFonts w:ascii="Arial" w:hAnsi="Arial"/>
          <w:b/>
          <w:color w:val="0070C0"/>
          <w:sz w:val="22"/>
          <w:szCs w:val="22"/>
        </w:rPr>
        <w:tab/>
        <w:t>Oct 2018 to Jan 2020</w:t>
      </w:r>
    </w:p>
    <w:p w14:paraId="1D2B090D" w14:textId="77777777" w:rsidR="007444B1" w:rsidRDefault="007444B1" w:rsidP="007444B1">
      <w:pPr>
        <w:widowControl/>
        <w:autoSpaceDE/>
        <w:autoSpaceDN/>
        <w:spacing w:after="200" w:line="240" w:lineRule="auto"/>
        <w:ind w:left="360"/>
        <w:rPr>
          <w:rFonts w:ascii="Arial" w:hAnsi="Arial"/>
          <w:b/>
          <w:bCs/>
          <w:sz w:val="22"/>
          <w:szCs w:val="22"/>
        </w:rPr>
      </w:pPr>
    </w:p>
    <w:p w14:paraId="34942DDD" w14:textId="449181BD" w:rsidR="007444B1" w:rsidRPr="007444B1" w:rsidRDefault="007444B1" w:rsidP="007444B1">
      <w:pPr>
        <w:widowControl/>
        <w:autoSpaceDE/>
        <w:autoSpaceDN/>
        <w:spacing w:after="200" w:line="240" w:lineRule="auto"/>
        <w:ind w:left="360"/>
        <w:rPr>
          <w:rFonts w:ascii="Arial" w:hAnsi="Arial"/>
          <w:b/>
          <w:bCs/>
          <w:sz w:val="22"/>
          <w:szCs w:val="22"/>
        </w:rPr>
      </w:pPr>
      <w:r w:rsidRPr="007444B1">
        <w:rPr>
          <w:rFonts w:ascii="Arial" w:hAnsi="Arial"/>
          <w:b/>
          <w:bCs/>
          <w:sz w:val="22"/>
          <w:szCs w:val="22"/>
        </w:rPr>
        <w:t>Roles and Responsibilities</w:t>
      </w:r>
    </w:p>
    <w:p w14:paraId="14EF3E35" w14:textId="601F873E"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In my role at Sagecare, I delivered person centred care to individuals living in the community, supporting them to remain safe, comfortable, and independent in their own homes. My responsibilities included assisting with personal care, dressing, and daily living tasks while maintaining dignity and respect at all times. I administered medication safely in line with care plans and company policies, completed MAR charts accurately, and recorded detailed daily notes to support effective care planning. I also provided catheter care, monitored wellbeing, and communicated any concerns promptly to senior staff. This role strengthened my confidence, professionalism, and ability to deliver high quality care independently in a community setting.</w:t>
      </w:r>
    </w:p>
    <w:p w14:paraId="393222A3" w14:textId="49B6F3F5"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 Delivered high quality, person centred care in the community, receiving positive feedback from clients and families for compassion, reliability, and professionalism.</w:t>
      </w:r>
    </w:p>
    <w:p w14:paraId="5367A792" w14:textId="0AB9E4F5"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 Administered medication safely and accurately, consistently completing MAR charts to a high standard and supporting safe medication management in clients’ homes.</w:t>
      </w:r>
    </w:p>
    <w:p w14:paraId="4A947C82" w14:textId="1A63E056"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Demonstrated strong clinical awareness by recognising changes in clients’ health, </w:t>
      </w:r>
      <w:r w:rsidR="001014BC" w:rsidRPr="00E120F4">
        <w:rPr>
          <w:rFonts w:ascii="Arial" w:hAnsi="Arial"/>
          <w:sz w:val="22"/>
          <w:szCs w:val="22"/>
        </w:rPr>
        <w:t>behavior</w:t>
      </w:r>
      <w:r w:rsidRPr="00E120F4">
        <w:rPr>
          <w:rFonts w:ascii="Arial" w:hAnsi="Arial"/>
          <w:sz w:val="22"/>
          <w:szCs w:val="22"/>
        </w:rPr>
        <w:t>, or mobility and reporting concerns promptly to senior staff for early intervention.</w:t>
      </w:r>
    </w:p>
    <w:p w14:paraId="3D79535B" w14:textId="04A2064F"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 xml:space="preserve"> Provided effective catheter care and personal care, promoting dignity, comfort, and independence for individuals with varying levels of need.</w:t>
      </w:r>
    </w:p>
    <w:p w14:paraId="727F9283" w14:textId="60BDB5EF"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Maintained detailed daily notes and documentation, contributing to safe care planning and clear communication across the care team.</w:t>
      </w:r>
    </w:p>
    <w:p w14:paraId="23249E3B" w14:textId="1DBFF75F"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Built trusting relationships with clients, helping reduce anxiety and improve engagement with daily routines and wellbeing activities.</w:t>
      </w:r>
    </w:p>
    <w:p w14:paraId="4ED713FA" w14:textId="68F985BC" w:rsidR="00602D83" w:rsidRPr="00E120F4" w:rsidRDefault="00602D83" w:rsidP="00602D83">
      <w:pPr>
        <w:widowControl/>
        <w:numPr>
          <w:ilvl w:val="0"/>
          <w:numId w:val="7"/>
        </w:numPr>
        <w:autoSpaceDE/>
        <w:autoSpaceDN/>
        <w:spacing w:after="200" w:line="240" w:lineRule="auto"/>
        <w:rPr>
          <w:rFonts w:ascii="Arial" w:hAnsi="Arial"/>
          <w:sz w:val="22"/>
          <w:szCs w:val="22"/>
        </w:rPr>
      </w:pPr>
      <w:r w:rsidRPr="00E120F4">
        <w:rPr>
          <w:rFonts w:ascii="Arial" w:hAnsi="Arial"/>
          <w:sz w:val="22"/>
          <w:szCs w:val="22"/>
        </w:rPr>
        <w:t>Worked independently across the community, managing time effectively and adapting to different home environments while maintaining high standards of care.</w:t>
      </w:r>
    </w:p>
    <w:p w14:paraId="2C262FCB" w14:textId="77777777" w:rsidR="00602D83" w:rsidRPr="00100F59" w:rsidRDefault="00602D83" w:rsidP="00602D83">
      <w:pPr>
        <w:spacing w:before="120" w:line="240" w:lineRule="auto"/>
        <w:rPr>
          <w:rFonts w:ascii="Arial" w:hAnsi="Arial"/>
          <w:b/>
          <w:bCs/>
          <w:color w:val="000000" w:themeColor="text1"/>
          <w:sz w:val="22"/>
          <w:szCs w:val="22"/>
        </w:rPr>
      </w:pPr>
      <w:r w:rsidRPr="00100F59">
        <w:rPr>
          <w:rFonts w:ascii="Arial" w:hAnsi="Arial"/>
          <w:b/>
          <w:bCs/>
          <w:color w:val="000000" w:themeColor="text1"/>
          <w:sz w:val="22"/>
          <w:szCs w:val="22"/>
        </w:rPr>
        <w:t xml:space="preserve">Technical skills </w:t>
      </w:r>
    </w:p>
    <w:p w14:paraId="49CB3E53" w14:textId="387FDCFC" w:rsidR="00DB7307" w:rsidRPr="00C14E85" w:rsidRDefault="00C33BAC"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Personal Care Support</w:t>
      </w:r>
    </w:p>
    <w:p w14:paraId="3A263906" w14:textId="3A365A2B" w:rsidR="005870F0" w:rsidRPr="00C14E85" w:rsidRDefault="00C33BAC"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Safe Manual Ha</w:t>
      </w:r>
      <w:r w:rsidR="005870F0" w:rsidRPr="00C14E85">
        <w:rPr>
          <w:rFonts w:ascii="Arial" w:hAnsi="Arial"/>
          <w:color w:val="000000" w:themeColor="text1"/>
          <w:sz w:val="22"/>
          <w:szCs w:val="22"/>
        </w:rPr>
        <w:t>ndling</w:t>
      </w:r>
    </w:p>
    <w:p w14:paraId="48E2EF3B" w14:textId="79CB8FC5" w:rsidR="005870F0" w:rsidRPr="00C14E85" w:rsidRDefault="005870F0"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lastRenderedPageBreak/>
        <w:t>Medication Sup</w:t>
      </w:r>
      <w:r w:rsidR="00C14E85">
        <w:rPr>
          <w:rFonts w:ascii="Arial" w:hAnsi="Arial"/>
          <w:color w:val="000000" w:themeColor="text1"/>
          <w:sz w:val="22"/>
          <w:szCs w:val="22"/>
        </w:rPr>
        <w:t>p</w:t>
      </w:r>
      <w:r w:rsidRPr="00C14E85">
        <w:rPr>
          <w:rFonts w:ascii="Arial" w:hAnsi="Arial"/>
          <w:color w:val="000000" w:themeColor="text1"/>
          <w:sz w:val="22"/>
          <w:szCs w:val="22"/>
        </w:rPr>
        <w:t>ort</w:t>
      </w:r>
    </w:p>
    <w:p w14:paraId="61816DA4" w14:textId="13CB7376" w:rsidR="005870F0" w:rsidRPr="00C14E85" w:rsidRDefault="005870F0"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Catheter Care</w:t>
      </w:r>
    </w:p>
    <w:p w14:paraId="0D0349C7" w14:textId="14FB4046" w:rsidR="008D5E15" w:rsidRPr="00C14E85" w:rsidRDefault="008D5E15"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Rec</w:t>
      </w:r>
      <w:r w:rsidR="00DC0CCF" w:rsidRPr="00C14E85">
        <w:rPr>
          <w:rFonts w:ascii="Arial" w:hAnsi="Arial"/>
          <w:color w:val="000000" w:themeColor="text1"/>
          <w:sz w:val="22"/>
          <w:szCs w:val="22"/>
        </w:rPr>
        <w:t>ord-Keeping &amp; Documentation</w:t>
      </w:r>
    </w:p>
    <w:p w14:paraId="29C0F9F2" w14:textId="1A56A685" w:rsidR="004B1DCA" w:rsidRPr="00C14E85" w:rsidRDefault="004B1DCA"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Safeguarding Awa</w:t>
      </w:r>
      <w:r w:rsidR="0043499B" w:rsidRPr="00C14E85">
        <w:rPr>
          <w:rFonts w:ascii="Arial" w:hAnsi="Arial"/>
          <w:color w:val="000000" w:themeColor="text1"/>
          <w:sz w:val="22"/>
          <w:szCs w:val="22"/>
        </w:rPr>
        <w:t>reness (Adults)</w:t>
      </w:r>
    </w:p>
    <w:p w14:paraId="6DDA3C63" w14:textId="2CBC8864" w:rsidR="00062DBA" w:rsidRPr="00C14E85" w:rsidRDefault="00062DBA"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Infection Prevention &amp; Control</w:t>
      </w:r>
    </w:p>
    <w:p w14:paraId="4E10FC21" w14:textId="1ED1C977" w:rsidR="003B3B8E" w:rsidRPr="00C14E85" w:rsidRDefault="003B3B8E" w:rsidP="00C14E85">
      <w:pPr>
        <w:pStyle w:val="ListParagraph"/>
        <w:numPr>
          <w:ilvl w:val="0"/>
          <w:numId w:val="18"/>
        </w:numPr>
        <w:spacing w:before="120" w:line="240" w:lineRule="auto"/>
        <w:rPr>
          <w:rFonts w:ascii="Arial" w:hAnsi="Arial"/>
          <w:color w:val="000000" w:themeColor="text1"/>
          <w:sz w:val="22"/>
          <w:szCs w:val="22"/>
        </w:rPr>
      </w:pPr>
      <w:r w:rsidRPr="00C14E85">
        <w:rPr>
          <w:rFonts w:ascii="Arial" w:hAnsi="Arial"/>
          <w:color w:val="000000" w:themeColor="text1"/>
          <w:sz w:val="22"/>
          <w:szCs w:val="22"/>
        </w:rPr>
        <w:t>Dementia Care Knowledge and Support</w:t>
      </w:r>
    </w:p>
    <w:p w14:paraId="50044DA5" w14:textId="77777777" w:rsidR="00602D83" w:rsidRPr="00E120F4" w:rsidRDefault="00602D83" w:rsidP="00602D83">
      <w:pPr>
        <w:shd w:val="clear" w:color="auto" w:fill="F2F2F2"/>
        <w:spacing w:before="240" w:line="360" w:lineRule="auto"/>
        <w:rPr>
          <w:rFonts w:ascii="Arial" w:hAnsi="Arial"/>
          <w:b/>
          <w:sz w:val="22"/>
          <w:szCs w:val="22"/>
        </w:rPr>
      </w:pPr>
      <w:r w:rsidRPr="00E120F4">
        <w:rPr>
          <w:rFonts w:ascii="Arial" w:hAnsi="Arial"/>
          <w:b/>
          <w:sz w:val="22"/>
          <w:szCs w:val="22"/>
        </w:rPr>
        <w:t>INTERESTS</w:t>
      </w:r>
    </w:p>
    <w:p w14:paraId="5023970C" w14:textId="77777777" w:rsidR="00602D83" w:rsidRPr="00E120F4" w:rsidRDefault="00602D83" w:rsidP="00602D83">
      <w:pPr>
        <w:spacing w:line="240" w:lineRule="auto"/>
        <w:rPr>
          <w:rFonts w:ascii="Arial" w:hAnsi="Arial"/>
          <w:sz w:val="22"/>
          <w:szCs w:val="22"/>
        </w:rPr>
      </w:pPr>
      <w:r w:rsidRPr="00E120F4">
        <w:rPr>
          <w:rFonts w:ascii="Arial" w:hAnsi="Arial"/>
          <w:sz w:val="22"/>
          <w:szCs w:val="22"/>
        </w:rPr>
        <w:t>I am passionate about delivering compassionate, person centred care and have a strong interest in supporting individuals’ health, wellbeing, and independence.</w:t>
      </w:r>
      <w:r w:rsidRPr="00E120F4">
        <w:rPr>
          <w:rFonts w:ascii="Arial" w:hAnsi="Arial"/>
          <w:sz w:val="22"/>
          <w:szCs w:val="22"/>
        </w:rPr>
        <w:br/>
      </w:r>
    </w:p>
    <w:p w14:paraId="45C243C2" w14:textId="77777777" w:rsidR="00340C75" w:rsidRDefault="00340C75" w:rsidP="00F5689F">
      <w:pPr>
        <w:sectPr w:rsidR="00340C75" w:rsidSect="003A0CC8">
          <w:pgSz w:w="12240" w:h="15840"/>
          <w:pgMar w:top="720" w:right="734" w:bottom="288" w:left="720" w:header="720" w:footer="720" w:gutter="0"/>
          <w:pgNumType w:start="0"/>
          <w:cols w:space="720"/>
          <w:titlePg/>
          <w:docGrid w:linePitch="245"/>
        </w:sectPr>
      </w:pPr>
    </w:p>
    <w:p w14:paraId="6179F901" w14:textId="3CFB9AE1" w:rsidR="00340C75" w:rsidRPr="005D170D" w:rsidRDefault="00AC52C6" w:rsidP="00F5689F">
      <w:pPr>
        <w:rPr>
          <w:rFonts w:ascii="Arial" w:hAnsi="Arial"/>
          <w:b/>
          <w:bCs/>
          <w:sz w:val="32"/>
          <w:szCs w:val="32"/>
        </w:rPr>
      </w:pPr>
      <w:r w:rsidRPr="005D170D">
        <w:rPr>
          <w:rFonts w:ascii="Arial" w:hAnsi="Arial"/>
          <w:b/>
          <w:bCs/>
          <w:sz w:val="32"/>
          <w:szCs w:val="32"/>
        </w:rPr>
        <w:lastRenderedPageBreak/>
        <w:t>Personal Statement</w:t>
      </w:r>
    </w:p>
    <w:p w14:paraId="08D023D6" w14:textId="77777777" w:rsidR="00340C75" w:rsidRDefault="00340C75" w:rsidP="00F5689F"/>
    <w:p w14:paraId="42E79B97" w14:textId="7715D4D4" w:rsidR="0092038C" w:rsidRDefault="00BD07D5" w:rsidP="00E30278">
      <w:pPr>
        <w:rPr>
          <w:rFonts w:ascii="Arial" w:hAnsi="Arial"/>
          <w:sz w:val="22"/>
          <w:szCs w:val="22"/>
        </w:rPr>
      </w:pPr>
      <w:r w:rsidRPr="00BD07D5">
        <w:rPr>
          <w:rFonts w:ascii="Arial" w:hAnsi="Arial"/>
          <w:sz w:val="22"/>
          <w:szCs w:val="22"/>
        </w:rPr>
        <w:t>I</w:t>
      </w:r>
      <w:r w:rsidR="005D170D">
        <w:rPr>
          <w:rFonts w:ascii="Arial" w:hAnsi="Arial"/>
          <w:sz w:val="22"/>
          <w:szCs w:val="22"/>
        </w:rPr>
        <w:t xml:space="preserve"> a</w:t>
      </w:r>
      <w:r w:rsidRPr="00BD07D5">
        <w:rPr>
          <w:rFonts w:ascii="Arial" w:hAnsi="Arial"/>
          <w:sz w:val="22"/>
          <w:szCs w:val="22"/>
        </w:rPr>
        <w:t xml:space="preserve">m applying for the job advertised on NHS Jobs for the Healthcare Assistant position. </w:t>
      </w:r>
      <w:r w:rsidR="000A63D4">
        <w:rPr>
          <w:rFonts w:ascii="Arial" w:hAnsi="Arial"/>
          <w:sz w:val="22"/>
          <w:szCs w:val="22"/>
        </w:rPr>
        <w:t>I</w:t>
      </w:r>
      <w:r w:rsidRPr="00BD07D5">
        <w:rPr>
          <w:rFonts w:ascii="Arial" w:hAnsi="Arial"/>
          <w:sz w:val="22"/>
          <w:szCs w:val="22"/>
        </w:rPr>
        <w:t xml:space="preserve"> believe that </w:t>
      </w:r>
      <w:r w:rsidR="000A63D4">
        <w:rPr>
          <w:rFonts w:ascii="Arial" w:hAnsi="Arial"/>
          <w:sz w:val="22"/>
          <w:szCs w:val="22"/>
        </w:rPr>
        <w:t>I</w:t>
      </w:r>
      <w:r w:rsidRPr="00BD07D5">
        <w:rPr>
          <w:rFonts w:ascii="Arial" w:hAnsi="Arial"/>
          <w:sz w:val="22"/>
          <w:szCs w:val="22"/>
        </w:rPr>
        <w:t xml:space="preserve"> best suit this job role because of both my previous and current work experience, which have given me the skills, confidence, and understanding needed to support patients effectively. Through my past roles, I</w:t>
      </w:r>
      <w:r w:rsidR="005D170D">
        <w:rPr>
          <w:rFonts w:ascii="Arial" w:hAnsi="Arial"/>
          <w:sz w:val="22"/>
          <w:szCs w:val="22"/>
        </w:rPr>
        <w:t xml:space="preserve"> ha</w:t>
      </w:r>
      <w:r w:rsidRPr="00BD07D5">
        <w:rPr>
          <w:rFonts w:ascii="Arial" w:hAnsi="Arial"/>
          <w:sz w:val="22"/>
          <w:szCs w:val="22"/>
        </w:rPr>
        <w:t>ve developed strong communication skills, the ability to work well under pressure, and a compassionate approach when supporting individuals with different needs. My current experience has further strengthened my ability to provide hands</w:t>
      </w:r>
      <w:r w:rsidRPr="00BD07D5">
        <w:rPr>
          <w:rFonts w:ascii="Cambria Math" w:hAnsi="Cambria Math" w:cs="Cambria Math"/>
          <w:sz w:val="22"/>
          <w:szCs w:val="22"/>
        </w:rPr>
        <w:t>‑</w:t>
      </w:r>
      <w:r w:rsidRPr="00BD07D5">
        <w:rPr>
          <w:rFonts w:ascii="Arial" w:hAnsi="Arial"/>
          <w:sz w:val="22"/>
          <w:szCs w:val="22"/>
        </w:rPr>
        <w:t>on care, maintain a safe environment, and work as part of a team to deliver high</w:t>
      </w:r>
      <w:r w:rsidRPr="00BD07D5">
        <w:rPr>
          <w:rFonts w:ascii="Cambria Math" w:hAnsi="Cambria Math" w:cs="Cambria Math"/>
          <w:sz w:val="22"/>
          <w:szCs w:val="22"/>
        </w:rPr>
        <w:t>‑</w:t>
      </w:r>
      <w:r w:rsidRPr="00BD07D5">
        <w:rPr>
          <w:rFonts w:ascii="Arial" w:hAnsi="Arial"/>
          <w:sz w:val="22"/>
          <w:szCs w:val="22"/>
        </w:rPr>
        <w:t>quality support. These experiences have prepared me to contribute positively to patient care and uphold the values expected within the NHS.</w:t>
      </w:r>
    </w:p>
    <w:p w14:paraId="62082789" w14:textId="7D6C683B" w:rsidR="00E30278" w:rsidRPr="00E30278" w:rsidRDefault="00E30278" w:rsidP="00E30278">
      <w:pPr>
        <w:rPr>
          <w:rFonts w:ascii="Arial" w:hAnsi="Arial"/>
          <w:sz w:val="22"/>
          <w:szCs w:val="22"/>
        </w:rPr>
      </w:pPr>
      <w:r w:rsidRPr="00E30278">
        <w:rPr>
          <w:rFonts w:ascii="Arial" w:hAnsi="Arial"/>
          <w:sz w:val="22"/>
          <w:szCs w:val="22"/>
        </w:rPr>
        <w:t>I have always been passionate about working within the health and social care sector. This passion began in my teenage years when I cared for my nan as her health started to deteriorate. Supporting her during that time shaped my understanding of compassion, dignity, and the importance of high</w:t>
      </w:r>
      <w:r w:rsidRPr="00E30278">
        <w:rPr>
          <w:rFonts w:ascii="Cambria Math" w:hAnsi="Cambria Math" w:cs="Cambria Math"/>
          <w:sz w:val="22"/>
          <w:szCs w:val="22"/>
        </w:rPr>
        <w:t>‑</w:t>
      </w:r>
      <w:r w:rsidRPr="00E30278">
        <w:rPr>
          <w:rFonts w:ascii="Arial" w:hAnsi="Arial"/>
          <w:sz w:val="22"/>
          <w:szCs w:val="22"/>
        </w:rPr>
        <w:t>quality care, and it inspired me to pursue a career in this field.</w:t>
      </w:r>
    </w:p>
    <w:p w14:paraId="01C28801" w14:textId="77777777" w:rsidR="00E30278" w:rsidRDefault="00E30278" w:rsidP="00E30278">
      <w:pPr>
        <w:rPr>
          <w:rFonts w:ascii="Arial" w:hAnsi="Arial"/>
          <w:sz w:val="22"/>
          <w:szCs w:val="22"/>
        </w:rPr>
      </w:pPr>
    </w:p>
    <w:p w14:paraId="6DE18DBB" w14:textId="74F54E1C" w:rsidR="00E30278" w:rsidRPr="00E30278" w:rsidRDefault="00E30278" w:rsidP="00E30278">
      <w:pPr>
        <w:rPr>
          <w:rFonts w:ascii="Arial" w:hAnsi="Arial"/>
          <w:sz w:val="22"/>
          <w:szCs w:val="22"/>
        </w:rPr>
      </w:pPr>
      <w:r w:rsidRPr="00E30278">
        <w:rPr>
          <w:rFonts w:ascii="Arial" w:hAnsi="Arial"/>
          <w:sz w:val="22"/>
          <w:szCs w:val="22"/>
        </w:rPr>
        <w:t>In 2018, I took the opportunity to begin my professional journey in healthcare and was offered a role in Domiciliary Care as a Carer/Support Worker. Working within the community and supporting service users in their own homes allowed me to develop hands</w:t>
      </w:r>
      <w:r w:rsidRPr="00E30278">
        <w:rPr>
          <w:rFonts w:ascii="Cambria Math" w:hAnsi="Cambria Math" w:cs="Cambria Math"/>
          <w:sz w:val="22"/>
          <w:szCs w:val="22"/>
        </w:rPr>
        <w:t>‑</w:t>
      </w:r>
      <w:r w:rsidRPr="00E30278">
        <w:rPr>
          <w:rFonts w:ascii="Arial" w:hAnsi="Arial"/>
          <w:sz w:val="22"/>
          <w:szCs w:val="22"/>
        </w:rPr>
        <w:t>on experience with individuals who had limited mobility and complex health needs. Following this, I progressed into a Care Assistant role within a Nursing Home, where I supported residents receiving end</w:t>
      </w:r>
      <w:r w:rsidRPr="00E30278">
        <w:rPr>
          <w:rFonts w:ascii="Cambria Math" w:hAnsi="Cambria Math" w:cs="Cambria Math"/>
          <w:sz w:val="22"/>
          <w:szCs w:val="22"/>
        </w:rPr>
        <w:t>‑</w:t>
      </w:r>
      <w:r w:rsidRPr="00E30278">
        <w:rPr>
          <w:rFonts w:ascii="Arial" w:hAnsi="Arial"/>
          <w:sz w:val="22"/>
          <w:szCs w:val="22"/>
        </w:rPr>
        <w:t>of</w:t>
      </w:r>
      <w:r w:rsidRPr="00E30278">
        <w:rPr>
          <w:rFonts w:ascii="Cambria Math" w:hAnsi="Cambria Math" w:cs="Cambria Math"/>
          <w:sz w:val="22"/>
          <w:szCs w:val="22"/>
        </w:rPr>
        <w:t>‑</w:t>
      </w:r>
      <w:r w:rsidRPr="00E30278">
        <w:rPr>
          <w:rFonts w:ascii="Arial" w:hAnsi="Arial"/>
          <w:sz w:val="22"/>
          <w:szCs w:val="22"/>
        </w:rPr>
        <w:t>life and palliative care. I remained in this role until 2021, when the COVID</w:t>
      </w:r>
      <w:r w:rsidRPr="00E30278">
        <w:rPr>
          <w:rFonts w:ascii="Cambria Math" w:hAnsi="Cambria Math" w:cs="Cambria Math"/>
          <w:sz w:val="22"/>
          <w:szCs w:val="22"/>
        </w:rPr>
        <w:t>‑</w:t>
      </w:r>
      <w:r w:rsidRPr="00E30278">
        <w:rPr>
          <w:rFonts w:ascii="Arial" w:hAnsi="Arial"/>
          <w:sz w:val="22"/>
          <w:szCs w:val="22"/>
        </w:rPr>
        <w:t>19 pandemic and the introduction of mandatory vaccinations led me to temporarily pause my career in health and social care.</w:t>
      </w:r>
    </w:p>
    <w:p w14:paraId="48BE52A9" w14:textId="77777777" w:rsidR="000B02E8" w:rsidRDefault="000B02E8" w:rsidP="00E30278">
      <w:pPr>
        <w:rPr>
          <w:rFonts w:ascii="Arial" w:hAnsi="Arial"/>
          <w:sz w:val="22"/>
          <w:szCs w:val="22"/>
        </w:rPr>
      </w:pPr>
    </w:p>
    <w:p w14:paraId="01072C68" w14:textId="62113090" w:rsidR="00E30278" w:rsidRPr="00E30278" w:rsidRDefault="00E30278" w:rsidP="00E30278">
      <w:pPr>
        <w:rPr>
          <w:rFonts w:ascii="Arial" w:hAnsi="Arial"/>
          <w:sz w:val="22"/>
          <w:szCs w:val="22"/>
        </w:rPr>
      </w:pPr>
      <w:r w:rsidRPr="00E30278">
        <w:rPr>
          <w:rFonts w:ascii="Arial" w:hAnsi="Arial"/>
          <w:sz w:val="22"/>
          <w:szCs w:val="22"/>
        </w:rPr>
        <w:t>In 2025, I made the decision to return to my passion and re</w:t>
      </w:r>
      <w:r w:rsidRPr="00E30278">
        <w:rPr>
          <w:rFonts w:ascii="Cambria Math" w:hAnsi="Cambria Math" w:cs="Cambria Math"/>
          <w:sz w:val="22"/>
          <w:szCs w:val="22"/>
        </w:rPr>
        <w:t>‑</w:t>
      </w:r>
      <w:r w:rsidRPr="00E30278">
        <w:rPr>
          <w:rFonts w:ascii="Arial" w:hAnsi="Arial"/>
          <w:sz w:val="22"/>
          <w:szCs w:val="22"/>
        </w:rPr>
        <w:t xml:space="preserve">enter the sector. I enrolled </w:t>
      </w:r>
      <w:r w:rsidR="00A238F9" w:rsidRPr="00E30278">
        <w:rPr>
          <w:rFonts w:ascii="Arial" w:hAnsi="Arial"/>
          <w:sz w:val="22"/>
          <w:szCs w:val="22"/>
        </w:rPr>
        <w:t>on</w:t>
      </w:r>
      <w:r w:rsidRPr="00E30278">
        <w:rPr>
          <w:rFonts w:ascii="Arial" w:hAnsi="Arial"/>
          <w:sz w:val="22"/>
          <w:szCs w:val="22"/>
        </w:rPr>
        <w:t xml:space="preserve"> a university </w:t>
      </w:r>
      <w:r w:rsidR="000B02E8" w:rsidRPr="00E30278">
        <w:rPr>
          <w:rFonts w:ascii="Arial" w:hAnsi="Arial"/>
          <w:sz w:val="22"/>
          <w:szCs w:val="22"/>
        </w:rPr>
        <w:t>course,</w:t>
      </w:r>
      <w:r w:rsidRPr="00E30278">
        <w:rPr>
          <w:rFonts w:ascii="Arial" w:hAnsi="Arial"/>
          <w:sz w:val="22"/>
          <w:szCs w:val="22"/>
        </w:rPr>
        <w:t xml:space="preserve"> and I am now studying for a CERTHE in Skills for the Workplace: Health and Social Care (Level 4). This qualification will provide the academic foundation I need to progress to Level 5 and continue developing professionally as a Care Professional. Alongside my studies, I am committed to building on my skills, experience, and knowledge to support my long</w:t>
      </w:r>
      <w:r w:rsidRPr="00E30278">
        <w:rPr>
          <w:rFonts w:ascii="Cambria Math" w:hAnsi="Cambria Math" w:cs="Cambria Math"/>
          <w:sz w:val="22"/>
          <w:szCs w:val="22"/>
        </w:rPr>
        <w:t>‑</w:t>
      </w:r>
      <w:r w:rsidRPr="00E30278">
        <w:rPr>
          <w:rFonts w:ascii="Arial" w:hAnsi="Arial"/>
          <w:sz w:val="22"/>
          <w:szCs w:val="22"/>
        </w:rPr>
        <w:t>term career goals.</w:t>
      </w:r>
    </w:p>
    <w:p w14:paraId="0B3F53CC" w14:textId="1C9ECBB7" w:rsidR="00E30278" w:rsidRPr="00E30278" w:rsidRDefault="00E30278" w:rsidP="00E30278">
      <w:pPr>
        <w:rPr>
          <w:rFonts w:ascii="Arial" w:hAnsi="Arial"/>
          <w:sz w:val="22"/>
          <w:szCs w:val="22"/>
        </w:rPr>
      </w:pPr>
      <w:r w:rsidRPr="00E30278">
        <w:rPr>
          <w:rFonts w:ascii="Arial" w:hAnsi="Arial"/>
          <w:sz w:val="22"/>
          <w:szCs w:val="22"/>
        </w:rPr>
        <w:t xml:space="preserve">Throughout my experience in health and social care, I have become resilient when faced with sudden changes in </w:t>
      </w:r>
      <w:r w:rsidR="000B02E8" w:rsidRPr="00E30278">
        <w:rPr>
          <w:rFonts w:ascii="Arial" w:hAnsi="Arial"/>
          <w:sz w:val="22"/>
          <w:szCs w:val="22"/>
        </w:rPr>
        <w:t>behaviors</w:t>
      </w:r>
      <w:r w:rsidRPr="00E30278">
        <w:rPr>
          <w:rFonts w:ascii="Arial" w:hAnsi="Arial"/>
          <w:sz w:val="22"/>
          <w:szCs w:val="22"/>
        </w:rPr>
        <w:t>, aggression, or challenging circumstances. I am highly motivated and determined to progress as a Healthcare Assistant. My professional and personal experiences have strengthened my ability to remain calm, positive, and person</w:t>
      </w:r>
      <w:r w:rsidRPr="00E30278">
        <w:rPr>
          <w:rFonts w:ascii="Cambria Math" w:hAnsi="Cambria Math" w:cs="Cambria Math"/>
          <w:sz w:val="22"/>
          <w:szCs w:val="22"/>
        </w:rPr>
        <w:t>‑</w:t>
      </w:r>
      <w:r w:rsidRPr="00E30278">
        <w:rPr>
          <w:rFonts w:ascii="Arial" w:hAnsi="Arial"/>
          <w:sz w:val="22"/>
          <w:szCs w:val="22"/>
        </w:rPr>
        <w:t xml:space="preserve">centred, even when communicating difficult or sensitive information. I have developed strong </w:t>
      </w:r>
      <w:r w:rsidR="000B02E8" w:rsidRPr="00E30278">
        <w:rPr>
          <w:rFonts w:ascii="Arial" w:hAnsi="Arial"/>
          <w:sz w:val="22"/>
          <w:szCs w:val="22"/>
        </w:rPr>
        <w:t>non</w:t>
      </w:r>
      <w:r w:rsidR="000B02E8" w:rsidRPr="00E30278">
        <w:rPr>
          <w:rFonts w:ascii="Cambria Math" w:hAnsi="Cambria Math" w:cs="Cambria Math"/>
          <w:sz w:val="22"/>
          <w:szCs w:val="22"/>
        </w:rPr>
        <w:t>-</w:t>
      </w:r>
      <w:r w:rsidR="000B02E8" w:rsidRPr="00E30278">
        <w:rPr>
          <w:rFonts w:ascii="Arial" w:hAnsi="Arial"/>
          <w:sz w:val="22"/>
          <w:szCs w:val="22"/>
        </w:rPr>
        <w:t>judgmental</w:t>
      </w:r>
      <w:r w:rsidRPr="00E30278">
        <w:rPr>
          <w:rFonts w:ascii="Arial" w:hAnsi="Arial"/>
          <w:sz w:val="22"/>
          <w:szCs w:val="22"/>
        </w:rPr>
        <w:t xml:space="preserve"> practice, excellent time management, and effective communication skills, both written and verbal. I am also </w:t>
      </w:r>
      <w:r w:rsidR="000B02E8" w:rsidRPr="00E30278">
        <w:rPr>
          <w:rFonts w:ascii="Arial" w:hAnsi="Arial"/>
          <w:sz w:val="22"/>
          <w:szCs w:val="22"/>
        </w:rPr>
        <w:t>organized</w:t>
      </w:r>
      <w:r w:rsidRPr="00E30278">
        <w:rPr>
          <w:rFonts w:ascii="Arial" w:hAnsi="Arial"/>
          <w:sz w:val="22"/>
          <w:szCs w:val="22"/>
        </w:rPr>
        <w:t>, compassionate, and empathetic, with a genuine enthusiasm for continuous learning and development.</w:t>
      </w:r>
    </w:p>
    <w:p w14:paraId="60AFCFD3" w14:textId="7621AFF1" w:rsidR="009C0B5C" w:rsidRDefault="00E30278" w:rsidP="00E30278">
      <w:pPr>
        <w:rPr>
          <w:rFonts w:ascii="Arial" w:hAnsi="Arial"/>
          <w:sz w:val="22"/>
          <w:szCs w:val="22"/>
        </w:rPr>
      </w:pPr>
      <w:r w:rsidRPr="00E30278">
        <w:rPr>
          <w:rFonts w:ascii="Arial" w:hAnsi="Arial"/>
          <w:sz w:val="22"/>
          <w:szCs w:val="22"/>
        </w:rPr>
        <w:t>I am actively working to strengthen my IT skills and use my laptop daily to support my studies and professional growth. My record</w:t>
      </w:r>
      <w:r w:rsidR="00A238F9">
        <w:rPr>
          <w:rFonts w:ascii="Cambria Math" w:hAnsi="Cambria Math" w:cs="Cambria Math"/>
          <w:sz w:val="22"/>
          <w:szCs w:val="22"/>
        </w:rPr>
        <w:t xml:space="preserve"> </w:t>
      </w:r>
      <w:r w:rsidR="00A238F9" w:rsidRPr="00E30278">
        <w:rPr>
          <w:rFonts w:ascii="Arial" w:hAnsi="Arial"/>
          <w:sz w:val="22"/>
          <w:szCs w:val="22"/>
        </w:rPr>
        <w:t>keeping</w:t>
      </w:r>
      <w:r w:rsidRPr="00E30278">
        <w:rPr>
          <w:rFonts w:ascii="Arial" w:hAnsi="Arial"/>
          <w:sz w:val="22"/>
          <w:szCs w:val="22"/>
        </w:rPr>
        <w:t xml:space="preserve"> and note</w:t>
      </w:r>
      <w:r w:rsidRPr="00E30278">
        <w:rPr>
          <w:rFonts w:ascii="Cambria Math" w:hAnsi="Cambria Math" w:cs="Cambria Math"/>
          <w:sz w:val="22"/>
          <w:szCs w:val="22"/>
        </w:rPr>
        <w:t>‑</w:t>
      </w:r>
      <w:r w:rsidRPr="00E30278">
        <w:rPr>
          <w:rFonts w:ascii="Arial" w:hAnsi="Arial"/>
          <w:sz w:val="22"/>
          <w:szCs w:val="22"/>
        </w:rPr>
        <w:t>taking abilities are exceptional, particularly due to my previous responsibilities involving medication management, where accuracy and attention to detail were essential. I believe that my skills, values, and experiences equip me to make a meaningful and positive contribution as a Healthcare Assistant.</w:t>
      </w:r>
    </w:p>
    <w:p w14:paraId="3EF32468" w14:textId="77777777" w:rsidR="009C0B5C" w:rsidRPr="00B23A03" w:rsidRDefault="009C0B5C" w:rsidP="001C2BE1">
      <w:pPr>
        <w:rPr>
          <w:rFonts w:ascii="Arial" w:hAnsi="Arial"/>
          <w:sz w:val="22"/>
          <w:szCs w:val="22"/>
        </w:rPr>
      </w:pPr>
    </w:p>
    <w:p w14:paraId="55E6A2FB" w14:textId="3EA40CEA" w:rsidR="00686574" w:rsidRDefault="00686574" w:rsidP="001C2BE1">
      <w:pPr>
        <w:rPr>
          <w:rFonts w:ascii="Arial" w:hAnsi="Arial"/>
          <w:sz w:val="22"/>
          <w:szCs w:val="22"/>
        </w:rPr>
      </w:pPr>
    </w:p>
    <w:p w14:paraId="36904247" w14:textId="77777777" w:rsidR="00686574" w:rsidRDefault="00686574">
      <w:pPr>
        <w:spacing w:line="240" w:lineRule="auto"/>
        <w:rPr>
          <w:rFonts w:ascii="Arial" w:hAnsi="Arial"/>
          <w:sz w:val="22"/>
          <w:szCs w:val="22"/>
        </w:rPr>
      </w:pPr>
      <w:r>
        <w:rPr>
          <w:rFonts w:ascii="Arial" w:hAnsi="Arial"/>
          <w:sz w:val="22"/>
          <w:szCs w:val="22"/>
        </w:rPr>
        <w:br w:type="page"/>
      </w:r>
    </w:p>
    <w:p w14:paraId="3B5B74FE" w14:textId="77777777" w:rsidR="00A65ACA" w:rsidRPr="00E120F4" w:rsidRDefault="00A65ACA" w:rsidP="001C2BE1">
      <w:pPr>
        <w:rPr>
          <w:rFonts w:ascii="Arial" w:hAnsi="Arial"/>
          <w:sz w:val="22"/>
          <w:szCs w:val="22"/>
        </w:rPr>
      </w:pPr>
    </w:p>
    <w:p w14:paraId="5E37E34D" w14:textId="77777777" w:rsidR="00A65ACA" w:rsidRPr="007444B1" w:rsidRDefault="00A65ACA" w:rsidP="001C2BE1">
      <w:pPr>
        <w:rPr>
          <w:rFonts w:ascii="Arial" w:hAnsi="Arial"/>
          <w:sz w:val="32"/>
          <w:szCs w:val="32"/>
        </w:rPr>
      </w:pPr>
    </w:p>
    <w:p w14:paraId="6D55EDC2" w14:textId="77777777" w:rsidR="00E120F4" w:rsidRPr="007444B1" w:rsidRDefault="00E120F4" w:rsidP="00E120F4">
      <w:pPr>
        <w:spacing w:after="160" w:line="259" w:lineRule="auto"/>
        <w:rPr>
          <w:rFonts w:ascii="Arial" w:hAnsi="Arial"/>
          <w:b/>
          <w:bCs/>
          <w:sz w:val="32"/>
          <w:szCs w:val="32"/>
        </w:rPr>
      </w:pPr>
      <w:r w:rsidRPr="007444B1">
        <w:rPr>
          <w:rFonts w:ascii="Arial" w:hAnsi="Arial"/>
          <w:b/>
          <w:bCs/>
          <w:sz w:val="32"/>
          <w:szCs w:val="32"/>
        </w:rPr>
        <w:t>SWOT Analysis – Healthcare Assistant Role</w:t>
      </w:r>
    </w:p>
    <w:p w14:paraId="148F1DBF" w14:textId="77777777" w:rsidR="00E120F4" w:rsidRDefault="00E120F4" w:rsidP="00E120F4">
      <w:pPr>
        <w:spacing w:after="160" w:line="259" w:lineRule="auto"/>
        <w:rPr>
          <w:rFonts w:ascii="Arial" w:hAnsi="Arial"/>
          <w:b/>
          <w:bCs/>
          <w:sz w:val="22"/>
          <w:szCs w:val="22"/>
        </w:rPr>
      </w:pPr>
      <w:r w:rsidRPr="00F15327">
        <w:rPr>
          <w:rFonts w:ascii="Arial" w:hAnsi="Arial"/>
          <w:b/>
          <w:bCs/>
          <w:sz w:val="22"/>
          <w:szCs w:val="22"/>
        </w:rPr>
        <w:t>Strengths</w:t>
      </w:r>
    </w:p>
    <w:p w14:paraId="3146BE45" w14:textId="77777777" w:rsidR="005E4D94" w:rsidRPr="007E56A5" w:rsidRDefault="005E4D94" w:rsidP="005E4D94">
      <w:pPr>
        <w:spacing w:after="160" w:line="259" w:lineRule="auto"/>
        <w:rPr>
          <w:rFonts w:ascii="Arial" w:hAnsi="Arial"/>
          <w:sz w:val="22"/>
          <w:szCs w:val="22"/>
        </w:rPr>
      </w:pPr>
      <w:r w:rsidRPr="007E56A5">
        <w:rPr>
          <w:rFonts w:ascii="Arial" w:hAnsi="Arial"/>
          <w:sz w:val="22"/>
          <w:szCs w:val="22"/>
        </w:rPr>
        <w:t>I have a strong willingness to learn, develop, and challenge myself by stepping outside my comfort zone. I bring relevant hands</w:t>
      </w:r>
      <w:r w:rsidRPr="007E56A5">
        <w:rPr>
          <w:rFonts w:ascii="Arial" w:hAnsi="Arial"/>
          <w:sz w:val="22"/>
          <w:szCs w:val="22"/>
        </w:rPr>
        <w:noBreakHyphen/>
        <w:t>on care experience from community, residential, and nursing settings, which has strengthened my overall practice. I am strong</w:t>
      </w:r>
      <w:r w:rsidRPr="007E56A5">
        <w:rPr>
          <w:rFonts w:ascii="Arial" w:hAnsi="Arial"/>
          <w:sz w:val="22"/>
          <w:szCs w:val="22"/>
        </w:rPr>
        <w:noBreakHyphen/>
        <w:t>minded, resilient, and able to remain calm and focused during challenging situations. I communicate effectively with clients, families, and colleagues, building trust quickly and contributing to positive care relationships. In addition, I follow procedures carefully and complete documentation accurately, supporting safe and consistent care delivery.</w:t>
      </w:r>
    </w:p>
    <w:p w14:paraId="3604526B" w14:textId="77777777" w:rsidR="00E120F4" w:rsidRDefault="00E120F4" w:rsidP="00E120F4">
      <w:pPr>
        <w:spacing w:after="160" w:line="259" w:lineRule="auto"/>
        <w:rPr>
          <w:rFonts w:ascii="Arial" w:hAnsi="Arial"/>
          <w:b/>
          <w:bCs/>
          <w:sz w:val="22"/>
          <w:szCs w:val="22"/>
        </w:rPr>
      </w:pPr>
      <w:r w:rsidRPr="00F15327">
        <w:rPr>
          <w:rFonts w:ascii="Arial" w:hAnsi="Arial"/>
          <w:b/>
          <w:bCs/>
          <w:sz w:val="22"/>
          <w:szCs w:val="22"/>
        </w:rPr>
        <w:t>Weaknesses</w:t>
      </w:r>
    </w:p>
    <w:p w14:paraId="72150E7C" w14:textId="72CFD212" w:rsidR="00C17D08" w:rsidRPr="007E56A5" w:rsidRDefault="00C17D08" w:rsidP="00C17D08">
      <w:pPr>
        <w:spacing w:after="160" w:line="259" w:lineRule="auto"/>
        <w:rPr>
          <w:rFonts w:ascii="Arial" w:hAnsi="Arial"/>
          <w:sz w:val="22"/>
          <w:szCs w:val="22"/>
        </w:rPr>
      </w:pPr>
      <w:r w:rsidRPr="007E56A5">
        <w:rPr>
          <w:rFonts w:ascii="Arial" w:hAnsi="Arial"/>
          <w:sz w:val="22"/>
          <w:szCs w:val="22"/>
        </w:rPr>
        <w:t xml:space="preserve">I recognise that I can sometimes feel uneasy around blood and needles, and I am actively working on becoming more confident in these situations. I also find that I may doubt myself when learning new clinical tasks even though I usually pick things up quickly once I begin </w:t>
      </w:r>
      <w:r w:rsidR="00A238F9" w:rsidRPr="007E56A5">
        <w:rPr>
          <w:rFonts w:ascii="Arial" w:hAnsi="Arial"/>
          <w:sz w:val="22"/>
          <w:szCs w:val="22"/>
        </w:rPr>
        <w:t>practicing</w:t>
      </w:r>
      <w:r w:rsidRPr="007E56A5">
        <w:rPr>
          <w:rFonts w:ascii="Arial" w:hAnsi="Arial"/>
          <w:sz w:val="22"/>
          <w:szCs w:val="22"/>
        </w:rPr>
        <w:t xml:space="preserve"> them. In addition, I can be overly self</w:t>
      </w:r>
      <w:r w:rsidRPr="007E56A5">
        <w:rPr>
          <w:rFonts w:ascii="Arial" w:hAnsi="Arial"/>
          <w:sz w:val="22"/>
          <w:szCs w:val="22"/>
        </w:rPr>
        <w:noBreakHyphen/>
        <w:t>critical, particularly when I want to achieve the correct outcome on the first attempt. These areas highlight my ongoing commitment to developing greater confidence and self</w:t>
      </w:r>
      <w:r w:rsidRPr="007E56A5">
        <w:rPr>
          <w:rFonts w:ascii="Arial" w:hAnsi="Arial"/>
          <w:sz w:val="22"/>
          <w:szCs w:val="22"/>
        </w:rPr>
        <w:noBreakHyphen/>
        <w:t>assurance in my professional practice.</w:t>
      </w:r>
    </w:p>
    <w:p w14:paraId="2BAF808A" w14:textId="77777777" w:rsidR="00E120F4" w:rsidRDefault="00E120F4" w:rsidP="00E120F4">
      <w:pPr>
        <w:spacing w:after="160" w:line="259" w:lineRule="auto"/>
        <w:rPr>
          <w:rFonts w:ascii="Arial" w:hAnsi="Arial"/>
          <w:b/>
          <w:bCs/>
          <w:sz w:val="22"/>
          <w:szCs w:val="22"/>
        </w:rPr>
      </w:pPr>
      <w:r w:rsidRPr="00F15327">
        <w:rPr>
          <w:rFonts w:ascii="Arial" w:hAnsi="Arial"/>
          <w:b/>
          <w:bCs/>
          <w:sz w:val="22"/>
          <w:szCs w:val="22"/>
        </w:rPr>
        <w:t>Opportunities</w:t>
      </w:r>
    </w:p>
    <w:p w14:paraId="0B8168E4" w14:textId="77777777" w:rsidR="00344B37" w:rsidRPr="007E56A5" w:rsidRDefault="00344B37" w:rsidP="00344B37">
      <w:pPr>
        <w:widowControl/>
        <w:autoSpaceDE/>
        <w:autoSpaceDN/>
        <w:spacing w:after="160" w:line="259" w:lineRule="auto"/>
        <w:rPr>
          <w:rFonts w:ascii="Arial" w:hAnsi="Arial"/>
          <w:sz w:val="22"/>
          <w:szCs w:val="22"/>
        </w:rPr>
      </w:pPr>
      <w:r w:rsidRPr="00BD1256">
        <w:rPr>
          <w:rFonts w:ascii="Arial" w:hAnsi="Arial"/>
          <w:sz w:val="22"/>
          <w:szCs w:val="22"/>
        </w:rPr>
        <w:t>G</w:t>
      </w:r>
      <w:r w:rsidRPr="007E56A5">
        <w:rPr>
          <w:rFonts w:ascii="Arial" w:hAnsi="Arial"/>
          <w:sz w:val="22"/>
          <w:szCs w:val="22"/>
        </w:rPr>
        <w:t>aining a Healthcare Assistant (HCA) role will enable me to build more clinical skills and confidence, as HCAs routinely develop core competencies such as personal care, clinical observations, and safe support under the supervision of nursing staff (Health Careers, 2026). Training opportunities, including manual handling refreshers, medication courses, and basic observations, are essential for professional development, as manual handling training reduces musculoskeletal injury risk (Johnson et al., 2023) and medication training ensures legal compliance and safe administration (Care Learning, 2025). Working alongside nurses and senior carers provides valuable learning through observation and supervised practice (NHS England, 2022). My existing experience across community, residential, and nursing settings places me in a strong position to progress within health and social care (Health Careers, 2026).</w:t>
      </w:r>
    </w:p>
    <w:p w14:paraId="3247E74E" w14:textId="77777777" w:rsidR="00344B37" w:rsidRPr="00F15327" w:rsidRDefault="00344B37" w:rsidP="00E120F4">
      <w:pPr>
        <w:spacing w:after="160" w:line="259" w:lineRule="auto"/>
        <w:rPr>
          <w:rFonts w:ascii="Arial" w:hAnsi="Arial"/>
          <w:b/>
          <w:bCs/>
          <w:sz w:val="22"/>
          <w:szCs w:val="22"/>
        </w:rPr>
      </w:pPr>
    </w:p>
    <w:p w14:paraId="19E8E392" w14:textId="77777777" w:rsidR="00E120F4" w:rsidRPr="00F15327" w:rsidRDefault="00E120F4" w:rsidP="00E120F4">
      <w:pPr>
        <w:spacing w:after="160" w:line="259" w:lineRule="auto"/>
        <w:rPr>
          <w:rFonts w:ascii="Arial" w:hAnsi="Arial"/>
          <w:b/>
          <w:bCs/>
          <w:sz w:val="22"/>
          <w:szCs w:val="22"/>
        </w:rPr>
      </w:pPr>
      <w:r w:rsidRPr="00F15327">
        <w:rPr>
          <w:rFonts w:ascii="Arial" w:hAnsi="Arial"/>
          <w:b/>
          <w:bCs/>
          <w:sz w:val="22"/>
          <w:szCs w:val="22"/>
        </w:rPr>
        <w:t>Threats</w:t>
      </w:r>
    </w:p>
    <w:p w14:paraId="166F06DF" w14:textId="77777777" w:rsidR="00E120F4" w:rsidRPr="00F15327" w:rsidRDefault="00E120F4" w:rsidP="00E120F4">
      <w:pPr>
        <w:widowControl/>
        <w:numPr>
          <w:ilvl w:val="0"/>
          <w:numId w:val="11"/>
        </w:numPr>
        <w:autoSpaceDE/>
        <w:autoSpaceDN/>
        <w:spacing w:after="160" w:line="259" w:lineRule="auto"/>
        <w:rPr>
          <w:rFonts w:ascii="Arial" w:hAnsi="Arial"/>
          <w:sz w:val="22"/>
          <w:szCs w:val="22"/>
        </w:rPr>
      </w:pPr>
      <w:r w:rsidRPr="00F15327">
        <w:rPr>
          <w:rFonts w:ascii="Arial" w:hAnsi="Arial"/>
          <w:sz w:val="22"/>
          <w:szCs w:val="22"/>
        </w:rPr>
        <w:t>Competition for HCA roles can be high, so I need to present my experience clearly and confidently.</w:t>
      </w:r>
    </w:p>
    <w:p w14:paraId="3C6760A5" w14:textId="77777777" w:rsidR="00E120F4" w:rsidRPr="00F15327" w:rsidRDefault="00E120F4" w:rsidP="00E120F4">
      <w:pPr>
        <w:widowControl/>
        <w:numPr>
          <w:ilvl w:val="0"/>
          <w:numId w:val="11"/>
        </w:numPr>
        <w:autoSpaceDE/>
        <w:autoSpaceDN/>
        <w:spacing w:after="160" w:line="259" w:lineRule="auto"/>
        <w:rPr>
          <w:rFonts w:ascii="Arial" w:hAnsi="Arial"/>
          <w:sz w:val="22"/>
          <w:szCs w:val="22"/>
        </w:rPr>
      </w:pPr>
      <w:r w:rsidRPr="00F15327">
        <w:rPr>
          <w:rFonts w:ascii="Arial" w:hAnsi="Arial"/>
          <w:sz w:val="22"/>
          <w:szCs w:val="22"/>
        </w:rPr>
        <w:t>My discomfort with blood and needles could limit certain tasks if I don’t continue building confidence.</w:t>
      </w:r>
    </w:p>
    <w:p w14:paraId="64F3664B" w14:textId="77777777" w:rsidR="00E120F4" w:rsidRPr="00F15327" w:rsidRDefault="00E120F4" w:rsidP="00E120F4">
      <w:pPr>
        <w:widowControl/>
        <w:numPr>
          <w:ilvl w:val="0"/>
          <w:numId w:val="11"/>
        </w:numPr>
        <w:autoSpaceDE/>
        <w:autoSpaceDN/>
        <w:spacing w:after="160" w:line="259" w:lineRule="auto"/>
        <w:rPr>
          <w:rFonts w:ascii="Arial" w:hAnsi="Arial"/>
          <w:sz w:val="22"/>
          <w:szCs w:val="22"/>
        </w:rPr>
      </w:pPr>
      <w:r w:rsidRPr="00F15327">
        <w:rPr>
          <w:rFonts w:ascii="Arial" w:hAnsi="Arial"/>
          <w:sz w:val="22"/>
          <w:szCs w:val="22"/>
        </w:rPr>
        <w:t>Changes in staffing levels or workload pressures in care settings may affect training opportunities or support.</w:t>
      </w:r>
    </w:p>
    <w:p w14:paraId="68A8289B" w14:textId="77777777" w:rsidR="00E120F4" w:rsidRPr="00F15327" w:rsidRDefault="00E120F4" w:rsidP="00E120F4">
      <w:pPr>
        <w:widowControl/>
        <w:numPr>
          <w:ilvl w:val="0"/>
          <w:numId w:val="11"/>
        </w:numPr>
        <w:autoSpaceDE/>
        <w:autoSpaceDN/>
        <w:spacing w:after="160" w:line="259" w:lineRule="auto"/>
        <w:rPr>
          <w:rFonts w:ascii="Arial" w:hAnsi="Arial"/>
          <w:sz w:val="22"/>
          <w:szCs w:val="22"/>
        </w:rPr>
      </w:pPr>
      <w:r w:rsidRPr="00F15327">
        <w:rPr>
          <w:rFonts w:ascii="Arial" w:hAnsi="Arial"/>
          <w:sz w:val="22"/>
          <w:szCs w:val="22"/>
        </w:rPr>
        <w:t>Balancing study, work, and personal commitments could become challenging without good time management.</w:t>
      </w:r>
    </w:p>
    <w:p w14:paraId="162AA897" w14:textId="77777777" w:rsidR="00E120F4" w:rsidRDefault="00E120F4" w:rsidP="00E120F4"/>
    <w:p w14:paraId="1F529174" w14:textId="27BC27A6" w:rsidR="00A65ACA" w:rsidRPr="00223B11" w:rsidRDefault="00A65ACA" w:rsidP="001C2BE1">
      <w:pPr>
        <w:rPr>
          <w:rFonts w:ascii="Arial" w:hAnsi="Arial"/>
          <w:sz w:val="22"/>
          <w:szCs w:val="22"/>
        </w:rPr>
        <w:sectPr w:rsidR="00A65ACA" w:rsidRPr="00223B11" w:rsidSect="00F5689F">
          <w:pgSz w:w="12240" w:h="15840"/>
          <w:pgMar w:top="720" w:right="734" w:bottom="288" w:left="720" w:header="720" w:footer="720" w:gutter="0"/>
          <w:cols w:space="720"/>
        </w:sectPr>
      </w:pPr>
    </w:p>
    <w:p w14:paraId="486A2022" w14:textId="29D70F91" w:rsidR="0070164B" w:rsidRPr="007444B1" w:rsidRDefault="0070164B" w:rsidP="0070164B">
      <w:pPr>
        <w:spacing w:after="160" w:line="259" w:lineRule="auto"/>
        <w:rPr>
          <w:rFonts w:ascii="Arial" w:hAnsi="Arial"/>
          <w:b/>
          <w:bCs/>
          <w:sz w:val="32"/>
          <w:szCs w:val="32"/>
        </w:rPr>
      </w:pPr>
      <w:r w:rsidRPr="007444B1">
        <w:rPr>
          <w:rFonts w:ascii="Arial" w:hAnsi="Arial"/>
          <w:b/>
          <w:bCs/>
          <w:sz w:val="32"/>
          <w:szCs w:val="32"/>
        </w:rPr>
        <w:lastRenderedPageBreak/>
        <w:t xml:space="preserve">Personal Development Plan (PDP) </w:t>
      </w:r>
    </w:p>
    <w:p w14:paraId="2A5F956A" w14:textId="77777777" w:rsidR="0070164B" w:rsidRPr="00F15327" w:rsidRDefault="0070164B" w:rsidP="0070164B">
      <w:pPr>
        <w:spacing w:after="160" w:line="259" w:lineRule="auto"/>
        <w:rPr>
          <w:rFonts w:ascii="Arial" w:hAnsi="Arial"/>
          <w:b/>
          <w:bCs/>
          <w:sz w:val="22"/>
          <w:szCs w:val="22"/>
        </w:rPr>
      </w:pPr>
      <w:r w:rsidRPr="00F15327">
        <w:rPr>
          <w:rFonts w:ascii="Arial" w:hAnsi="Arial"/>
          <w:b/>
          <w:bCs/>
          <w:sz w:val="22"/>
          <w:szCs w:val="22"/>
        </w:rPr>
        <w:t>Goal 1: Build confidence with clinical tasks such as blood, needles, and basic observations</w:t>
      </w:r>
    </w:p>
    <w:p w14:paraId="2FF3CDEA"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Why this matters:</w:t>
      </w:r>
      <w:r w:rsidRPr="00F15327">
        <w:rPr>
          <w:rFonts w:ascii="Arial" w:hAnsi="Arial"/>
          <w:sz w:val="22"/>
          <w:szCs w:val="22"/>
        </w:rPr>
        <w:t xml:space="preserve"> These skills are essential for progressing in a healthcare setting and will help me feel more confident when supporting clinical staff.</w:t>
      </w:r>
    </w:p>
    <w:p w14:paraId="372F4BA5"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Actions:</w:t>
      </w:r>
    </w:p>
    <w:p w14:paraId="2C75D747" w14:textId="77777777" w:rsidR="0070164B" w:rsidRPr="00F15327" w:rsidRDefault="0070164B" w:rsidP="0070164B">
      <w:pPr>
        <w:widowControl/>
        <w:numPr>
          <w:ilvl w:val="0"/>
          <w:numId w:val="12"/>
        </w:numPr>
        <w:autoSpaceDE/>
        <w:autoSpaceDN/>
        <w:spacing w:after="160" w:line="259" w:lineRule="auto"/>
        <w:rPr>
          <w:rFonts w:ascii="Arial" w:hAnsi="Arial"/>
          <w:sz w:val="22"/>
          <w:szCs w:val="22"/>
        </w:rPr>
      </w:pPr>
      <w:r w:rsidRPr="00F15327">
        <w:rPr>
          <w:rFonts w:ascii="Arial" w:hAnsi="Arial"/>
          <w:sz w:val="22"/>
          <w:szCs w:val="22"/>
        </w:rPr>
        <w:t>Attend training sessions on observations, infection control, and clinical procedures.</w:t>
      </w:r>
    </w:p>
    <w:p w14:paraId="3FD08C92" w14:textId="77777777" w:rsidR="0070164B" w:rsidRPr="00F15327" w:rsidRDefault="0070164B" w:rsidP="0070164B">
      <w:pPr>
        <w:widowControl/>
        <w:numPr>
          <w:ilvl w:val="0"/>
          <w:numId w:val="12"/>
        </w:numPr>
        <w:autoSpaceDE/>
        <w:autoSpaceDN/>
        <w:spacing w:after="160" w:line="259" w:lineRule="auto"/>
        <w:rPr>
          <w:rFonts w:ascii="Arial" w:hAnsi="Arial"/>
          <w:sz w:val="22"/>
          <w:szCs w:val="22"/>
        </w:rPr>
      </w:pPr>
      <w:r w:rsidRPr="00F15327">
        <w:rPr>
          <w:rFonts w:ascii="Arial" w:hAnsi="Arial"/>
          <w:sz w:val="22"/>
          <w:szCs w:val="22"/>
        </w:rPr>
        <w:t>Ask experienced staff to let me shadow them during tasks involving bloods or injections.</w:t>
      </w:r>
    </w:p>
    <w:p w14:paraId="3EAD8558" w14:textId="77777777" w:rsidR="0070164B" w:rsidRPr="00F15327" w:rsidRDefault="0070164B" w:rsidP="0070164B">
      <w:pPr>
        <w:widowControl/>
        <w:numPr>
          <w:ilvl w:val="0"/>
          <w:numId w:val="12"/>
        </w:numPr>
        <w:autoSpaceDE/>
        <w:autoSpaceDN/>
        <w:spacing w:after="160" w:line="259" w:lineRule="auto"/>
        <w:rPr>
          <w:rFonts w:ascii="Arial" w:hAnsi="Arial"/>
          <w:sz w:val="22"/>
          <w:szCs w:val="22"/>
        </w:rPr>
      </w:pPr>
      <w:r w:rsidRPr="00F15327">
        <w:rPr>
          <w:rFonts w:ascii="Arial" w:hAnsi="Arial"/>
          <w:sz w:val="22"/>
          <w:szCs w:val="22"/>
        </w:rPr>
        <w:t>Gradually expose myself to these situations to reduce anxiety and build confidence.</w:t>
      </w:r>
    </w:p>
    <w:p w14:paraId="21E165AD"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Timeframe:</w:t>
      </w:r>
      <w:r w:rsidRPr="00F15327">
        <w:rPr>
          <w:rFonts w:ascii="Arial" w:hAnsi="Arial"/>
          <w:sz w:val="22"/>
          <w:szCs w:val="22"/>
        </w:rPr>
        <w:t xml:space="preserve"> Ongoing over the next 12–18 months.</w:t>
      </w:r>
    </w:p>
    <w:p w14:paraId="5F06561E"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Monitoring &amp; Evaluation:</w:t>
      </w:r>
    </w:p>
    <w:p w14:paraId="1122A68D" w14:textId="77777777" w:rsidR="0070164B" w:rsidRPr="00F15327" w:rsidRDefault="0070164B" w:rsidP="0070164B">
      <w:pPr>
        <w:widowControl/>
        <w:numPr>
          <w:ilvl w:val="0"/>
          <w:numId w:val="13"/>
        </w:numPr>
        <w:autoSpaceDE/>
        <w:autoSpaceDN/>
        <w:spacing w:after="160" w:line="259" w:lineRule="auto"/>
        <w:rPr>
          <w:rFonts w:ascii="Arial" w:hAnsi="Arial"/>
          <w:sz w:val="22"/>
          <w:szCs w:val="22"/>
        </w:rPr>
      </w:pPr>
      <w:r w:rsidRPr="00F15327">
        <w:rPr>
          <w:rFonts w:ascii="Arial" w:hAnsi="Arial"/>
          <w:sz w:val="22"/>
          <w:szCs w:val="22"/>
        </w:rPr>
        <w:t>Keep a reflective journal to track my confidence levels.</w:t>
      </w:r>
    </w:p>
    <w:p w14:paraId="795C270B" w14:textId="77777777" w:rsidR="0070164B" w:rsidRPr="00F15327" w:rsidRDefault="0070164B" w:rsidP="0070164B">
      <w:pPr>
        <w:widowControl/>
        <w:numPr>
          <w:ilvl w:val="0"/>
          <w:numId w:val="13"/>
        </w:numPr>
        <w:autoSpaceDE/>
        <w:autoSpaceDN/>
        <w:spacing w:after="160" w:line="259" w:lineRule="auto"/>
        <w:rPr>
          <w:rFonts w:ascii="Arial" w:hAnsi="Arial"/>
          <w:sz w:val="22"/>
          <w:szCs w:val="22"/>
        </w:rPr>
      </w:pPr>
      <w:r w:rsidRPr="00F15327">
        <w:rPr>
          <w:rFonts w:ascii="Arial" w:hAnsi="Arial"/>
          <w:sz w:val="22"/>
          <w:szCs w:val="22"/>
        </w:rPr>
        <w:t>Ask for feedback from nurses or senior carers after shadowing.</w:t>
      </w:r>
    </w:p>
    <w:p w14:paraId="034AF014" w14:textId="608BD5E7" w:rsidR="0070164B" w:rsidRPr="00F15327" w:rsidRDefault="0070164B" w:rsidP="0070164B">
      <w:pPr>
        <w:widowControl/>
        <w:numPr>
          <w:ilvl w:val="0"/>
          <w:numId w:val="13"/>
        </w:numPr>
        <w:autoSpaceDE/>
        <w:autoSpaceDN/>
        <w:spacing w:after="160" w:line="259" w:lineRule="auto"/>
        <w:rPr>
          <w:rFonts w:ascii="Arial" w:hAnsi="Arial"/>
          <w:sz w:val="22"/>
          <w:szCs w:val="22"/>
        </w:rPr>
      </w:pPr>
      <w:r w:rsidRPr="00F15327">
        <w:rPr>
          <w:rFonts w:ascii="Arial" w:hAnsi="Arial"/>
          <w:sz w:val="22"/>
          <w:szCs w:val="22"/>
        </w:rPr>
        <w:t>Review my progress every three months to see if my confidence has improved.</w:t>
      </w:r>
    </w:p>
    <w:p w14:paraId="6CE8ECDB" w14:textId="77777777" w:rsidR="0070164B" w:rsidRPr="00F15327" w:rsidRDefault="0070164B" w:rsidP="0070164B">
      <w:pPr>
        <w:spacing w:after="160" w:line="259" w:lineRule="auto"/>
        <w:rPr>
          <w:rFonts w:ascii="Arial" w:hAnsi="Arial"/>
          <w:b/>
          <w:bCs/>
          <w:sz w:val="22"/>
          <w:szCs w:val="22"/>
        </w:rPr>
      </w:pPr>
      <w:r w:rsidRPr="00F15327">
        <w:rPr>
          <w:rFonts w:ascii="Arial" w:hAnsi="Arial"/>
          <w:b/>
          <w:bCs/>
          <w:sz w:val="22"/>
          <w:szCs w:val="22"/>
        </w:rPr>
        <w:t>Goal 2: Strengthen my knowledge and skills through further training and qualifications</w:t>
      </w:r>
    </w:p>
    <w:p w14:paraId="3ED3733D"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Why this matters:</w:t>
      </w:r>
      <w:r w:rsidRPr="00F15327">
        <w:rPr>
          <w:rFonts w:ascii="Arial" w:hAnsi="Arial"/>
          <w:sz w:val="22"/>
          <w:szCs w:val="22"/>
        </w:rPr>
        <w:t xml:space="preserve"> Gaining more knowledge will support my development and help me progress into more advanced roles in health and social care.</w:t>
      </w:r>
    </w:p>
    <w:p w14:paraId="50F8C84C"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Actions:</w:t>
      </w:r>
    </w:p>
    <w:p w14:paraId="7328DCFB" w14:textId="77777777" w:rsidR="0070164B" w:rsidRPr="00F15327" w:rsidRDefault="0070164B" w:rsidP="0070164B">
      <w:pPr>
        <w:widowControl/>
        <w:numPr>
          <w:ilvl w:val="0"/>
          <w:numId w:val="14"/>
        </w:numPr>
        <w:autoSpaceDE/>
        <w:autoSpaceDN/>
        <w:spacing w:after="160" w:line="259" w:lineRule="auto"/>
        <w:rPr>
          <w:rFonts w:ascii="Arial" w:hAnsi="Arial"/>
          <w:sz w:val="22"/>
          <w:szCs w:val="22"/>
        </w:rPr>
      </w:pPr>
      <w:r w:rsidRPr="00F15327">
        <w:rPr>
          <w:rFonts w:ascii="Arial" w:hAnsi="Arial"/>
          <w:sz w:val="22"/>
          <w:szCs w:val="22"/>
        </w:rPr>
        <w:t>Complete my Level 4 qualification and progress to Level 5.</w:t>
      </w:r>
    </w:p>
    <w:p w14:paraId="01B26D11" w14:textId="77777777" w:rsidR="0070164B" w:rsidRPr="00F15327" w:rsidRDefault="0070164B" w:rsidP="0070164B">
      <w:pPr>
        <w:widowControl/>
        <w:numPr>
          <w:ilvl w:val="0"/>
          <w:numId w:val="14"/>
        </w:numPr>
        <w:autoSpaceDE/>
        <w:autoSpaceDN/>
        <w:spacing w:after="160" w:line="259" w:lineRule="auto"/>
        <w:rPr>
          <w:rFonts w:ascii="Arial" w:hAnsi="Arial"/>
          <w:sz w:val="22"/>
          <w:szCs w:val="22"/>
        </w:rPr>
      </w:pPr>
      <w:r w:rsidRPr="00F15327">
        <w:rPr>
          <w:rFonts w:ascii="Arial" w:hAnsi="Arial"/>
          <w:sz w:val="22"/>
          <w:szCs w:val="22"/>
        </w:rPr>
        <w:t>Take part in any additional workplace training such as manual handling refreshers, medication updates, and safeguarding.</w:t>
      </w:r>
    </w:p>
    <w:p w14:paraId="350EDD99" w14:textId="77777777" w:rsidR="0070164B" w:rsidRPr="00F15327" w:rsidRDefault="0070164B" w:rsidP="0070164B">
      <w:pPr>
        <w:widowControl/>
        <w:numPr>
          <w:ilvl w:val="0"/>
          <w:numId w:val="14"/>
        </w:numPr>
        <w:autoSpaceDE/>
        <w:autoSpaceDN/>
        <w:spacing w:after="160" w:line="259" w:lineRule="auto"/>
        <w:rPr>
          <w:rFonts w:ascii="Arial" w:hAnsi="Arial"/>
          <w:sz w:val="22"/>
          <w:szCs w:val="22"/>
        </w:rPr>
      </w:pPr>
      <w:r w:rsidRPr="00F15327">
        <w:rPr>
          <w:rFonts w:ascii="Arial" w:hAnsi="Arial"/>
          <w:sz w:val="22"/>
          <w:szCs w:val="22"/>
        </w:rPr>
        <w:t>Use online learning platforms to build knowledge in areas like dementia care, communication, and person</w:t>
      </w:r>
      <w:r w:rsidRPr="00F15327">
        <w:rPr>
          <w:rFonts w:ascii="Arial" w:hAnsi="Arial"/>
          <w:sz w:val="22"/>
          <w:szCs w:val="22"/>
        </w:rPr>
        <w:noBreakHyphen/>
        <w:t>centred practice.</w:t>
      </w:r>
    </w:p>
    <w:p w14:paraId="165807CF"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Timeframe:</w:t>
      </w:r>
      <w:r w:rsidRPr="00F15327">
        <w:rPr>
          <w:rFonts w:ascii="Arial" w:hAnsi="Arial"/>
          <w:sz w:val="22"/>
          <w:szCs w:val="22"/>
        </w:rPr>
        <w:t xml:space="preserve"> Over the next 24 months.</w:t>
      </w:r>
    </w:p>
    <w:p w14:paraId="4A3056C8"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Monitoring &amp; Evaluation:</w:t>
      </w:r>
    </w:p>
    <w:p w14:paraId="3B7E148B" w14:textId="77777777" w:rsidR="0070164B" w:rsidRPr="00F15327" w:rsidRDefault="0070164B" w:rsidP="0070164B">
      <w:pPr>
        <w:widowControl/>
        <w:numPr>
          <w:ilvl w:val="0"/>
          <w:numId w:val="15"/>
        </w:numPr>
        <w:autoSpaceDE/>
        <w:autoSpaceDN/>
        <w:spacing w:after="160" w:line="259" w:lineRule="auto"/>
        <w:rPr>
          <w:rFonts w:ascii="Arial" w:hAnsi="Arial"/>
          <w:sz w:val="22"/>
          <w:szCs w:val="22"/>
        </w:rPr>
      </w:pPr>
      <w:r w:rsidRPr="00F15327">
        <w:rPr>
          <w:rFonts w:ascii="Arial" w:hAnsi="Arial"/>
          <w:sz w:val="22"/>
          <w:szCs w:val="22"/>
        </w:rPr>
        <w:t>Track completed courses and certificates.</w:t>
      </w:r>
    </w:p>
    <w:p w14:paraId="6EE6E2D3" w14:textId="77777777" w:rsidR="0070164B" w:rsidRPr="00F15327" w:rsidRDefault="0070164B" w:rsidP="0070164B">
      <w:pPr>
        <w:widowControl/>
        <w:numPr>
          <w:ilvl w:val="0"/>
          <w:numId w:val="15"/>
        </w:numPr>
        <w:autoSpaceDE/>
        <w:autoSpaceDN/>
        <w:spacing w:after="160" w:line="259" w:lineRule="auto"/>
        <w:rPr>
          <w:rFonts w:ascii="Arial" w:hAnsi="Arial"/>
          <w:sz w:val="22"/>
          <w:szCs w:val="22"/>
        </w:rPr>
      </w:pPr>
      <w:r w:rsidRPr="00F15327">
        <w:rPr>
          <w:rFonts w:ascii="Arial" w:hAnsi="Arial"/>
          <w:sz w:val="22"/>
          <w:szCs w:val="22"/>
        </w:rPr>
        <w:t>Review feedback from tutors and assessors.</w:t>
      </w:r>
    </w:p>
    <w:p w14:paraId="3B4CB11B" w14:textId="715B96C5" w:rsidR="0070164B" w:rsidRPr="00F15327" w:rsidRDefault="0070164B" w:rsidP="0070164B">
      <w:pPr>
        <w:widowControl/>
        <w:numPr>
          <w:ilvl w:val="0"/>
          <w:numId w:val="15"/>
        </w:numPr>
        <w:autoSpaceDE/>
        <w:autoSpaceDN/>
        <w:spacing w:after="160" w:line="259" w:lineRule="auto"/>
        <w:rPr>
          <w:rFonts w:ascii="Arial" w:hAnsi="Arial"/>
          <w:sz w:val="22"/>
          <w:szCs w:val="22"/>
        </w:rPr>
      </w:pPr>
      <w:r w:rsidRPr="00F15327">
        <w:rPr>
          <w:rFonts w:ascii="Arial" w:hAnsi="Arial"/>
          <w:sz w:val="22"/>
          <w:szCs w:val="22"/>
        </w:rPr>
        <w:t>Set deadlines for each qualification milestone and check my progress regularly.</w:t>
      </w:r>
    </w:p>
    <w:p w14:paraId="08332D2E" w14:textId="77777777" w:rsidR="0070164B" w:rsidRPr="00F15327" w:rsidRDefault="0070164B" w:rsidP="0070164B">
      <w:pPr>
        <w:spacing w:after="160" w:line="259" w:lineRule="auto"/>
        <w:rPr>
          <w:rFonts w:ascii="Arial" w:hAnsi="Arial"/>
          <w:b/>
          <w:bCs/>
          <w:sz w:val="22"/>
          <w:szCs w:val="22"/>
        </w:rPr>
      </w:pPr>
      <w:r w:rsidRPr="00F15327">
        <w:rPr>
          <w:rFonts w:ascii="Arial" w:hAnsi="Arial"/>
          <w:b/>
          <w:bCs/>
          <w:sz w:val="22"/>
          <w:szCs w:val="22"/>
        </w:rPr>
        <w:t>Goal 3: Improve my confidence and independence when delivering care in different settings</w:t>
      </w:r>
    </w:p>
    <w:p w14:paraId="2E59056B"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Why this matters:</w:t>
      </w:r>
      <w:r w:rsidRPr="00F15327">
        <w:rPr>
          <w:rFonts w:ascii="Arial" w:hAnsi="Arial"/>
          <w:sz w:val="22"/>
          <w:szCs w:val="22"/>
        </w:rPr>
        <w:t xml:space="preserve"> Being adaptable and confident will help me work effectively in busy environments and support a wide range of individuals.</w:t>
      </w:r>
    </w:p>
    <w:p w14:paraId="2831AD31"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Actions:</w:t>
      </w:r>
    </w:p>
    <w:p w14:paraId="14CE0A0B" w14:textId="77777777" w:rsidR="0070164B" w:rsidRPr="00F15327" w:rsidRDefault="0070164B" w:rsidP="0070164B">
      <w:pPr>
        <w:widowControl/>
        <w:numPr>
          <w:ilvl w:val="0"/>
          <w:numId w:val="16"/>
        </w:numPr>
        <w:autoSpaceDE/>
        <w:autoSpaceDN/>
        <w:spacing w:after="160" w:line="259" w:lineRule="auto"/>
        <w:rPr>
          <w:rFonts w:ascii="Arial" w:hAnsi="Arial"/>
          <w:sz w:val="22"/>
          <w:szCs w:val="22"/>
        </w:rPr>
      </w:pPr>
      <w:r w:rsidRPr="00F15327">
        <w:rPr>
          <w:rFonts w:ascii="Arial" w:hAnsi="Arial"/>
          <w:sz w:val="22"/>
          <w:szCs w:val="22"/>
        </w:rPr>
        <w:t>Take on new responsibilities gradually, such as supporting more complex care needs.</w:t>
      </w:r>
    </w:p>
    <w:p w14:paraId="3F640849" w14:textId="77777777" w:rsidR="0070164B" w:rsidRPr="00F15327" w:rsidRDefault="0070164B" w:rsidP="0070164B">
      <w:pPr>
        <w:widowControl/>
        <w:numPr>
          <w:ilvl w:val="0"/>
          <w:numId w:val="16"/>
        </w:numPr>
        <w:autoSpaceDE/>
        <w:autoSpaceDN/>
        <w:spacing w:after="160" w:line="259" w:lineRule="auto"/>
        <w:rPr>
          <w:rFonts w:ascii="Arial" w:hAnsi="Arial"/>
          <w:sz w:val="22"/>
          <w:szCs w:val="22"/>
        </w:rPr>
      </w:pPr>
      <w:r w:rsidRPr="00F15327">
        <w:rPr>
          <w:rFonts w:ascii="Arial" w:hAnsi="Arial"/>
          <w:sz w:val="22"/>
          <w:szCs w:val="22"/>
        </w:rPr>
        <w:t>Continue working in both community and residential settings to build experience.</w:t>
      </w:r>
    </w:p>
    <w:p w14:paraId="7B9EAC83" w14:textId="77777777" w:rsidR="0070164B" w:rsidRPr="00F15327" w:rsidRDefault="0070164B" w:rsidP="0070164B">
      <w:pPr>
        <w:widowControl/>
        <w:numPr>
          <w:ilvl w:val="0"/>
          <w:numId w:val="16"/>
        </w:numPr>
        <w:autoSpaceDE/>
        <w:autoSpaceDN/>
        <w:spacing w:after="160" w:line="259" w:lineRule="auto"/>
        <w:rPr>
          <w:rFonts w:ascii="Arial" w:hAnsi="Arial"/>
          <w:sz w:val="22"/>
          <w:szCs w:val="22"/>
        </w:rPr>
      </w:pPr>
      <w:r w:rsidRPr="00F15327">
        <w:rPr>
          <w:rFonts w:ascii="Arial" w:hAnsi="Arial"/>
          <w:sz w:val="22"/>
          <w:szCs w:val="22"/>
        </w:rPr>
        <w:t>Ask for constructive feedback from supervisors to identify areas for improvement.</w:t>
      </w:r>
    </w:p>
    <w:p w14:paraId="114D0F2F"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Timeframe:</w:t>
      </w:r>
      <w:r w:rsidRPr="00F15327">
        <w:rPr>
          <w:rFonts w:ascii="Arial" w:hAnsi="Arial"/>
          <w:sz w:val="22"/>
          <w:szCs w:val="22"/>
        </w:rPr>
        <w:t xml:space="preserve"> Ongoing over the next 12–24 months.</w:t>
      </w:r>
    </w:p>
    <w:p w14:paraId="544C3FA3" w14:textId="77777777" w:rsidR="0070164B" w:rsidRPr="00F15327" w:rsidRDefault="0070164B" w:rsidP="0070164B">
      <w:pPr>
        <w:spacing w:after="160" w:line="259" w:lineRule="auto"/>
        <w:rPr>
          <w:rFonts w:ascii="Arial" w:hAnsi="Arial"/>
          <w:sz w:val="22"/>
          <w:szCs w:val="22"/>
        </w:rPr>
      </w:pPr>
      <w:r w:rsidRPr="00F15327">
        <w:rPr>
          <w:rFonts w:ascii="Arial" w:hAnsi="Arial"/>
          <w:b/>
          <w:bCs/>
          <w:sz w:val="22"/>
          <w:szCs w:val="22"/>
        </w:rPr>
        <w:t>Monitoring &amp; Evaluation:</w:t>
      </w:r>
    </w:p>
    <w:p w14:paraId="0C322796" w14:textId="77777777" w:rsidR="0070164B" w:rsidRPr="00F15327" w:rsidRDefault="0070164B" w:rsidP="0070164B">
      <w:pPr>
        <w:widowControl/>
        <w:numPr>
          <w:ilvl w:val="0"/>
          <w:numId w:val="17"/>
        </w:numPr>
        <w:autoSpaceDE/>
        <w:autoSpaceDN/>
        <w:spacing w:after="160" w:line="259" w:lineRule="auto"/>
        <w:rPr>
          <w:rFonts w:ascii="Arial" w:hAnsi="Arial"/>
          <w:sz w:val="22"/>
          <w:szCs w:val="22"/>
        </w:rPr>
      </w:pPr>
      <w:r w:rsidRPr="00F15327">
        <w:rPr>
          <w:rFonts w:ascii="Arial" w:hAnsi="Arial"/>
          <w:sz w:val="22"/>
          <w:szCs w:val="22"/>
        </w:rPr>
        <w:lastRenderedPageBreak/>
        <w:t>Reflect on situations where I stepped out of my comfort zone and what I learned.</w:t>
      </w:r>
    </w:p>
    <w:p w14:paraId="7B255106" w14:textId="77777777" w:rsidR="0070164B" w:rsidRPr="00F15327" w:rsidRDefault="0070164B" w:rsidP="0070164B">
      <w:pPr>
        <w:widowControl/>
        <w:numPr>
          <w:ilvl w:val="0"/>
          <w:numId w:val="17"/>
        </w:numPr>
        <w:autoSpaceDE/>
        <w:autoSpaceDN/>
        <w:spacing w:after="160" w:line="259" w:lineRule="auto"/>
        <w:rPr>
          <w:rFonts w:ascii="Arial" w:hAnsi="Arial"/>
          <w:sz w:val="22"/>
          <w:szCs w:val="22"/>
        </w:rPr>
      </w:pPr>
      <w:r w:rsidRPr="00F15327">
        <w:rPr>
          <w:rFonts w:ascii="Arial" w:hAnsi="Arial"/>
          <w:sz w:val="22"/>
          <w:szCs w:val="22"/>
        </w:rPr>
        <w:t>Review supervision notes and feedback from senior staff.</w:t>
      </w:r>
    </w:p>
    <w:p w14:paraId="61A24179" w14:textId="77777777" w:rsidR="0070164B" w:rsidRPr="00F15327" w:rsidRDefault="0070164B" w:rsidP="0070164B">
      <w:pPr>
        <w:widowControl/>
        <w:numPr>
          <w:ilvl w:val="0"/>
          <w:numId w:val="17"/>
        </w:numPr>
        <w:autoSpaceDE/>
        <w:autoSpaceDN/>
        <w:spacing w:after="160" w:line="259" w:lineRule="auto"/>
        <w:rPr>
          <w:rFonts w:ascii="Arial" w:hAnsi="Arial"/>
          <w:sz w:val="22"/>
          <w:szCs w:val="22"/>
        </w:rPr>
      </w:pPr>
      <w:r w:rsidRPr="00F15327">
        <w:rPr>
          <w:rFonts w:ascii="Arial" w:hAnsi="Arial"/>
          <w:sz w:val="22"/>
          <w:szCs w:val="22"/>
        </w:rPr>
        <w:t>Compare my confidence levels at different stages of the year.</w:t>
      </w:r>
    </w:p>
    <w:p w14:paraId="3DA2CCCF" w14:textId="047774EE" w:rsidR="00D87E03" w:rsidRDefault="00D87E03" w:rsidP="00D87E03"/>
    <w:p w14:paraId="1D5C900A" w14:textId="58B7EA84" w:rsidR="00B160C4" w:rsidRDefault="00B160C4">
      <w:pPr>
        <w:spacing w:line="240" w:lineRule="auto"/>
      </w:pPr>
      <w:r>
        <w:br w:type="page"/>
      </w:r>
    </w:p>
    <w:p w14:paraId="226E5613" w14:textId="62B9E83A" w:rsidR="00DB4ECF" w:rsidRPr="000A63D4" w:rsidRDefault="00DB4ECF" w:rsidP="00DB4ECF">
      <w:pPr>
        <w:spacing w:after="160" w:line="259" w:lineRule="auto"/>
        <w:rPr>
          <w:rFonts w:ascii="Arial" w:hAnsi="Arial"/>
          <w:b/>
          <w:bCs/>
          <w:sz w:val="22"/>
          <w:szCs w:val="22"/>
        </w:rPr>
      </w:pPr>
      <w:r w:rsidRPr="000A63D4">
        <w:rPr>
          <w:rFonts w:ascii="Arial" w:hAnsi="Arial"/>
          <w:b/>
          <w:bCs/>
          <w:sz w:val="22"/>
          <w:szCs w:val="22"/>
        </w:rPr>
        <w:lastRenderedPageBreak/>
        <w:t>Critical Reflection on LCHS4009 Component 1 Presentation</w:t>
      </w:r>
    </w:p>
    <w:p w14:paraId="48AA4D8D" w14:textId="77777777" w:rsidR="00C02E2A" w:rsidRPr="0056671B" w:rsidRDefault="00C02E2A" w:rsidP="00C02E2A">
      <w:pPr>
        <w:spacing w:after="160" w:line="259" w:lineRule="auto"/>
        <w:rPr>
          <w:rFonts w:ascii="Arial" w:hAnsi="Arial"/>
          <w:sz w:val="22"/>
          <w:szCs w:val="22"/>
        </w:rPr>
      </w:pPr>
      <w:r w:rsidRPr="0056671B">
        <w:rPr>
          <w:rFonts w:ascii="Arial" w:hAnsi="Arial"/>
          <w:sz w:val="22"/>
          <w:szCs w:val="22"/>
        </w:rPr>
        <w:t xml:space="preserve">Gibbs’ Reflective Model is a </w:t>
      </w:r>
      <w:r w:rsidRPr="0056671B">
        <w:rPr>
          <w:rFonts w:ascii="Arial" w:hAnsi="Arial"/>
          <w:b/>
          <w:bCs/>
          <w:sz w:val="22"/>
          <w:szCs w:val="22"/>
        </w:rPr>
        <w:t>six</w:t>
      </w:r>
      <w:r w:rsidRPr="0056671B">
        <w:rPr>
          <w:rFonts w:ascii="Arial" w:hAnsi="Arial"/>
          <w:b/>
          <w:bCs/>
          <w:sz w:val="22"/>
          <w:szCs w:val="22"/>
        </w:rPr>
        <w:noBreakHyphen/>
        <w:t>stage cyclical framework</w:t>
      </w:r>
      <w:r w:rsidRPr="0056671B">
        <w:rPr>
          <w:rFonts w:ascii="Arial" w:hAnsi="Arial"/>
          <w:sz w:val="22"/>
          <w:szCs w:val="22"/>
        </w:rPr>
        <w:t xml:space="preserve"> that supports structured learning from experience by guiding individuals through description, feelings, evaluation, analysis, conclusion and an action plan. It was developed by Graham Gibbs in 1988 to help learners examine experiences in depth and avoid jumping to conclusions, particularly by slowing down thought processes and acknowledging emotional responses (Health Education England, 1988). The model is widely used because its cyclical nature allows repeated reflection, enabling practitioners to identify what went well, what did not, and how future actions can be improved (Reflection Toolkit, 1988). Reflective exercises based on this model deepen understanding, build self</w:t>
      </w:r>
      <w:r w:rsidRPr="0056671B">
        <w:rPr>
          <w:rFonts w:ascii="Arial" w:hAnsi="Arial"/>
          <w:sz w:val="22"/>
          <w:szCs w:val="22"/>
        </w:rPr>
        <w:noBreakHyphen/>
        <w:t>awareness, and support continuous professional development by encouraging learners to analyse experiences from multiple perspectives and apply insights to future practice (Simply Psychology, 2025).</w:t>
      </w:r>
    </w:p>
    <w:p w14:paraId="1DF7AC2D" w14:textId="77777777" w:rsidR="000A63D4" w:rsidRDefault="000A63D4" w:rsidP="00DB4ECF">
      <w:pPr>
        <w:spacing w:after="160" w:line="259" w:lineRule="auto"/>
        <w:rPr>
          <w:rFonts w:ascii="Arial" w:hAnsi="Arial"/>
          <w:b/>
          <w:bCs/>
          <w:sz w:val="22"/>
          <w:szCs w:val="22"/>
        </w:rPr>
      </w:pPr>
    </w:p>
    <w:p w14:paraId="7DE8D936" w14:textId="041650F1" w:rsidR="00DB4ECF" w:rsidRPr="00C50D17" w:rsidRDefault="00DB4ECF" w:rsidP="00DB4ECF">
      <w:pPr>
        <w:spacing w:after="160" w:line="259" w:lineRule="auto"/>
        <w:rPr>
          <w:rFonts w:ascii="Arial" w:hAnsi="Arial"/>
          <w:b/>
          <w:bCs/>
          <w:sz w:val="22"/>
          <w:szCs w:val="22"/>
        </w:rPr>
      </w:pPr>
      <w:r w:rsidRPr="00C50D17">
        <w:rPr>
          <w:rFonts w:ascii="Arial" w:hAnsi="Arial"/>
          <w:b/>
          <w:bCs/>
          <w:sz w:val="22"/>
          <w:szCs w:val="22"/>
        </w:rPr>
        <w:t>Description</w:t>
      </w:r>
    </w:p>
    <w:p w14:paraId="68E1E34D" w14:textId="77777777" w:rsidR="00DB4ECF" w:rsidRPr="00C50D17" w:rsidRDefault="00DB4ECF" w:rsidP="00DB4ECF">
      <w:pPr>
        <w:spacing w:after="160" w:line="259" w:lineRule="auto"/>
        <w:rPr>
          <w:rFonts w:ascii="Arial" w:hAnsi="Arial"/>
          <w:sz w:val="22"/>
          <w:szCs w:val="22"/>
        </w:rPr>
      </w:pPr>
      <w:r w:rsidRPr="00C50D17">
        <w:rPr>
          <w:rFonts w:ascii="Arial" w:hAnsi="Arial"/>
          <w:sz w:val="22"/>
          <w:szCs w:val="22"/>
        </w:rPr>
        <w:t>For Component 1 of the LCHS4009 assessment, I delivered a PowerPoint presentation based on my chosen topic. The task required me to demonstrate my understanding of the subject while communicating it clearly and professionally. After completing the presentation, I received verbal feedback from my lecturer, which highlighted both strengths and key areas for improvement. This reflection uses Gibbs’ model (1988) to explore my thoughts, feelings, performance, and what I intend to do differently in the future.</w:t>
      </w:r>
    </w:p>
    <w:p w14:paraId="3CD9F663" w14:textId="77777777" w:rsidR="00DB4ECF" w:rsidRPr="00C50D17" w:rsidRDefault="00DB4ECF" w:rsidP="00DB4ECF">
      <w:pPr>
        <w:spacing w:after="160" w:line="259" w:lineRule="auto"/>
        <w:rPr>
          <w:rFonts w:ascii="Arial" w:hAnsi="Arial"/>
          <w:b/>
          <w:bCs/>
          <w:sz w:val="22"/>
          <w:szCs w:val="22"/>
        </w:rPr>
      </w:pPr>
      <w:r w:rsidRPr="00C50D17">
        <w:rPr>
          <w:rFonts w:ascii="Arial" w:hAnsi="Arial"/>
          <w:b/>
          <w:bCs/>
          <w:sz w:val="22"/>
          <w:szCs w:val="22"/>
        </w:rPr>
        <w:t>2. Feelings</w:t>
      </w:r>
    </w:p>
    <w:p w14:paraId="10CDFFA5" w14:textId="3DC3A8CB" w:rsidR="00DB4ECF" w:rsidRPr="00C50D17" w:rsidRDefault="00DB4ECF" w:rsidP="00DB4ECF">
      <w:pPr>
        <w:spacing w:after="160" w:line="259" w:lineRule="auto"/>
        <w:rPr>
          <w:rFonts w:ascii="Arial" w:hAnsi="Arial"/>
          <w:sz w:val="22"/>
          <w:szCs w:val="22"/>
        </w:rPr>
      </w:pPr>
      <w:r w:rsidRPr="00C50D17">
        <w:rPr>
          <w:rFonts w:ascii="Arial" w:hAnsi="Arial"/>
          <w:sz w:val="22"/>
          <w:szCs w:val="22"/>
        </w:rPr>
        <w:t xml:space="preserve">Before presenting, I felt fairly confident about my understanding of the content, but I was less confident about the structure and design of my PowerPoint slides. I remember feeling slightly nervous about whether my delivery would engage the audience. Once I received the feedback from my lecturer, I felt a mixture of disappointment and motivation. I </w:t>
      </w:r>
      <w:r w:rsidR="006E52BA" w:rsidRPr="00C50D17">
        <w:rPr>
          <w:rFonts w:ascii="Arial" w:hAnsi="Arial"/>
          <w:sz w:val="22"/>
          <w:szCs w:val="22"/>
        </w:rPr>
        <w:t>realized</w:t>
      </w:r>
      <w:r w:rsidRPr="00C50D17">
        <w:rPr>
          <w:rFonts w:ascii="Arial" w:hAnsi="Arial"/>
          <w:sz w:val="22"/>
          <w:szCs w:val="22"/>
        </w:rPr>
        <w:t xml:space="preserve"> that I could have done a lot better, especially regarding the overall presentation design, layout, and clarity. Although it was difficult to hear that my slides lacked polish, I appreciated the feedback because it showed me exactly where I could improve. Instead of feeling discouraged, I felt determined to develop my presentation skills further.</w:t>
      </w:r>
    </w:p>
    <w:p w14:paraId="49D521F3" w14:textId="77777777" w:rsidR="00DB4ECF" w:rsidRPr="00C50D17" w:rsidRDefault="00DB4ECF" w:rsidP="00DB4ECF">
      <w:pPr>
        <w:spacing w:after="160" w:line="259" w:lineRule="auto"/>
        <w:rPr>
          <w:rFonts w:ascii="Arial" w:hAnsi="Arial"/>
          <w:b/>
          <w:bCs/>
          <w:sz w:val="22"/>
          <w:szCs w:val="22"/>
        </w:rPr>
      </w:pPr>
      <w:r w:rsidRPr="00C50D17">
        <w:rPr>
          <w:rFonts w:ascii="Arial" w:hAnsi="Arial"/>
          <w:b/>
          <w:bCs/>
          <w:sz w:val="22"/>
          <w:szCs w:val="22"/>
        </w:rPr>
        <w:t>3. Evaluation</w:t>
      </w:r>
    </w:p>
    <w:p w14:paraId="10844C49" w14:textId="195BFB9B" w:rsidR="00DB4ECF" w:rsidRPr="00C50D17" w:rsidRDefault="00DB4ECF" w:rsidP="00DB4ECF">
      <w:pPr>
        <w:spacing w:after="160" w:line="259" w:lineRule="auto"/>
        <w:rPr>
          <w:rFonts w:ascii="Arial" w:hAnsi="Arial"/>
          <w:sz w:val="22"/>
          <w:szCs w:val="22"/>
        </w:rPr>
      </w:pPr>
      <w:r w:rsidRPr="00C50D17">
        <w:rPr>
          <w:rFonts w:ascii="Arial" w:hAnsi="Arial"/>
          <w:sz w:val="22"/>
          <w:szCs w:val="22"/>
        </w:rPr>
        <w:t>In terms of what went well, I believe my understanding of the content came across clearly. I explained the key points accurately and maintained good pacing throughout the presentation. My lecturer noted that my verbal explanation was strong and showed good preparation. However, the visual aspect of the presentation did not support my delivery as well as it should have. The feedback highlighted that some slides were too text-heavy, lacked clear visual hierarchy, and did not always align with the spoken content. I now recognise that the design and layout reduced the overall quality of my presentation, making it less engaging than it could have been. This imbalance between strong spoken delivery and weaker visual support was the main limitation of my performance.</w:t>
      </w:r>
    </w:p>
    <w:p w14:paraId="3E6F3A4D" w14:textId="77777777" w:rsidR="00DB4ECF" w:rsidRPr="00C50D17" w:rsidRDefault="00DB4ECF" w:rsidP="00DB4ECF">
      <w:pPr>
        <w:spacing w:after="160" w:line="259" w:lineRule="auto"/>
        <w:rPr>
          <w:rFonts w:ascii="Arial" w:hAnsi="Arial"/>
          <w:b/>
          <w:bCs/>
          <w:sz w:val="22"/>
          <w:szCs w:val="22"/>
        </w:rPr>
      </w:pPr>
      <w:r w:rsidRPr="00C50D17">
        <w:rPr>
          <w:rFonts w:ascii="Arial" w:hAnsi="Arial"/>
          <w:b/>
          <w:bCs/>
          <w:sz w:val="22"/>
          <w:szCs w:val="22"/>
        </w:rPr>
        <w:t>4. Analysis</w:t>
      </w:r>
    </w:p>
    <w:p w14:paraId="162162D3" w14:textId="30C80C98" w:rsidR="008206FC" w:rsidRPr="00CD6AD4" w:rsidRDefault="00DB4ECF" w:rsidP="008206FC">
      <w:pPr>
        <w:spacing w:after="160" w:line="259" w:lineRule="auto"/>
      </w:pPr>
      <w:r w:rsidRPr="00C50D17">
        <w:rPr>
          <w:rFonts w:ascii="Arial" w:hAnsi="Arial"/>
          <w:sz w:val="22"/>
          <w:szCs w:val="22"/>
        </w:rPr>
        <w:t>Reflecting on this, I can see that I underestimated the importance of visual communication. A well-designed presentation should enhance understanding, not compete with or distract from the speaker. My slides did not fully achieve this because I focused too heavily on including all my ideas instead of prioritising clarity and visual structure.</w:t>
      </w:r>
      <w:r w:rsidR="008206FC" w:rsidRPr="008206FC">
        <w:rPr>
          <w:rFonts w:ascii="Arial" w:hAnsi="Arial"/>
          <w:sz w:val="22"/>
          <w:szCs w:val="22"/>
        </w:rPr>
        <w:t xml:space="preserve"> </w:t>
      </w:r>
      <w:r w:rsidR="008206FC" w:rsidRPr="00CD6AD4">
        <w:rPr>
          <w:rFonts w:ascii="Arial" w:hAnsi="Arial"/>
          <w:sz w:val="22"/>
          <w:szCs w:val="22"/>
        </w:rPr>
        <w:t>Effective presentations usually combine concise text, meaningful visuals, and consistent formatting (Abertay University, 2026).</w:t>
      </w:r>
    </w:p>
    <w:p w14:paraId="4C1C7523" w14:textId="19D8E4A3" w:rsidR="00DB4ECF" w:rsidRPr="00C50D17" w:rsidRDefault="00DB4ECF" w:rsidP="00DB4ECF">
      <w:pPr>
        <w:spacing w:after="160" w:line="259" w:lineRule="auto"/>
        <w:rPr>
          <w:rFonts w:ascii="Arial" w:hAnsi="Arial"/>
          <w:sz w:val="22"/>
          <w:szCs w:val="22"/>
        </w:rPr>
      </w:pPr>
      <w:r w:rsidRPr="00C50D17">
        <w:rPr>
          <w:rFonts w:ascii="Arial" w:hAnsi="Arial"/>
          <w:sz w:val="22"/>
          <w:szCs w:val="22"/>
        </w:rPr>
        <w:t xml:space="preserve"> My lecturer’s feedback made me realise that I relied too much on text and did not use design principles such as colour balance, alignment, spacing, and image selection effectively. This affected not only the aesthetics but also the audience’s ability to follow key points. Looking back, I can see how a more thoughtful layout would have supported my confidence and improved the audience’s experience.</w:t>
      </w:r>
    </w:p>
    <w:p w14:paraId="7AC69F65" w14:textId="77777777" w:rsidR="00DB4ECF" w:rsidRPr="00C50D17" w:rsidRDefault="00DB4ECF" w:rsidP="00DB4ECF">
      <w:pPr>
        <w:spacing w:after="160" w:line="259" w:lineRule="auto"/>
        <w:rPr>
          <w:rFonts w:ascii="Arial" w:hAnsi="Arial"/>
          <w:b/>
          <w:bCs/>
          <w:sz w:val="22"/>
          <w:szCs w:val="22"/>
        </w:rPr>
      </w:pPr>
      <w:r w:rsidRPr="00C50D17">
        <w:rPr>
          <w:rFonts w:ascii="Arial" w:hAnsi="Arial"/>
          <w:b/>
          <w:bCs/>
          <w:sz w:val="22"/>
          <w:szCs w:val="22"/>
        </w:rPr>
        <w:t>5. Conclusion</w:t>
      </w:r>
    </w:p>
    <w:p w14:paraId="30DDE42C" w14:textId="66CDA476" w:rsidR="00DB4ECF" w:rsidRPr="00C50D17" w:rsidRDefault="00DB4ECF" w:rsidP="00DB4ECF">
      <w:pPr>
        <w:spacing w:after="160" w:line="259" w:lineRule="auto"/>
        <w:rPr>
          <w:rFonts w:ascii="Arial" w:hAnsi="Arial"/>
          <w:sz w:val="22"/>
          <w:szCs w:val="22"/>
        </w:rPr>
      </w:pPr>
      <w:r w:rsidRPr="00C50D17">
        <w:rPr>
          <w:rFonts w:ascii="Arial" w:hAnsi="Arial"/>
          <w:sz w:val="22"/>
          <w:szCs w:val="22"/>
        </w:rPr>
        <w:t xml:space="preserve">Overall, I learned that content knowledge alone is not enough to deliver a high-quality academic presentation. </w:t>
      </w:r>
      <w:r w:rsidRPr="00C50D17">
        <w:rPr>
          <w:rFonts w:ascii="Arial" w:hAnsi="Arial"/>
          <w:sz w:val="22"/>
          <w:szCs w:val="22"/>
        </w:rPr>
        <w:lastRenderedPageBreak/>
        <w:t>The design, layout, and visual organisation are just as important as the spoken delivery. I also learned the value of constructive feedback; although at first</w:t>
      </w:r>
      <w:r w:rsidR="000A63D4">
        <w:rPr>
          <w:rFonts w:ascii="Arial" w:hAnsi="Arial"/>
          <w:sz w:val="22"/>
          <w:szCs w:val="22"/>
        </w:rPr>
        <w:t>,</w:t>
      </w:r>
      <w:r w:rsidRPr="00C50D17">
        <w:rPr>
          <w:rFonts w:ascii="Arial" w:hAnsi="Arial"/>
          <w:sz w:val="22"/>
          <w:szCs w:val="22"/>
        </w:rPr>
        <w:t xml:space="preserve"> I felt I could have done much better, the feedback helped me recognise specific steps for improvement. This reflection has highlighted the need for more practice, more planning, and better attention to design principles.</w:t>
      </w:r>
    </w:p>
    <w:p w14:paraId="4B8736D6" w14:textId="77777777" w:rsidR="00DB4ECF" w:rsidRPr="00C50D17" w:rsidRDefault="00DB4ECF" w:rsidP="00DB4ECF">
      <w:pPr>
        <w:spacing w:after="160" w:line="259" w:lineRule="auto"/>
        <w:rPr>
          <w:rFonts w:ascii="Arial" w:hAnsi="Arial"/>
          <w:b/>
          <w:bCs/>
          <w:sz w:val="22"/>
          <w:szCs w:val="22"/>
        </w:rPr>
      </w:pPr>
      <w:r w:rsidRPr="00C50D17">
        <w:rPr>
          <w:rFonts w:ascii="Arial" w:hAnsi="Arial"/>
          <w:b/>
          <w:bCs/>
          <w:sz w:val="22"/>
          <w:szCs w:val="22"/>
        </w:rPr>
        <w:t>6. Action Plan</w:t>
      </w:r>
    </w:p>
    <w:p w14:paraId="1D4F9B31" w14:textId="77777777" w:rsidR="00DB4ECF" w:rsidRPr="00DB4ECF" w:rsidRDefault="00DB4ECF" w:rsidP="00DB4ECF">
      <w:pPr>
        <w:rPr>
          <w:rFonts w:ascii="Arial" w:hAnsi="Arial"/>
          <w:sz w:val="22"/>
          <w:szCs w:val="22"/>
        </w:rPr>
      </w:pPr>
      <w:r w:rsidRPr="00C50D17">
        <w:rPr>
          <w:rFonts w:ascii="Arial" w:hAnsi="Arial"/>
          <w:sz w:val="22"/>
          <w:szCs w:val="22"/>
        </w:rPr>
        <w:t>For future presentations, I will start by planning both the content and visual design at the same time rather than treating them separately. I intend to use templates that support consistent formatting, and I will limit text to key bullet points rather than full sentences. I will also practise using images, diagrams, and colour schemes more effectively to create a visually engaging presentation. Finally, I will rehearse my presentation while viewing the slides to ensure they align smoothly with my spoken explanation. By taking these steps, I hope to deliver a much stronger and more polished presentation in future assessments.</w:t>
      </w:r>
    </w:p>
    <w:p w14:paraId="5995D52D" w14:textId="77777777" w:rsidR="00B160C4" w:rsidRPr="00F15327" w:rsidRDefault="00B160C4" w:rsidP="00B160C4">
      <w:pPr>
        <w:rPr>
          <w:rFonts w:ascii="Arial" w:hAnsi="Arial"/>
        </w:rPr>
      </w:pPr>
    </w:p>
    <w:p w14:paraId="22ACA093" w14:textId="35838A99" w:rsidR="00AF0D78" w:rsidRDefault="00AF0D78" w:rsidP="00F5689F"/>
    <w:p w14:paraId="1268EE85" w14:textId="77777777" w:rsidR="00AF0D78" w:rsidRDefault="00AF0D78">
      <w:pPr>
        <w:spacing w:line="240" w:lineRule="auto"/>
      </w:pPr>
      <w:r>
        <w:br w:type="page"/>
      </w:r>
    </w:p>
    <w:p w14:paraId="5AB038E5" w14:textId="4D8730FA" w:rsidR="00340C75" w:rsidRDefault="00AF0D78" w:rsidP="00F5689F">
      <w:pPr>
        <w:rPr>
          <w:rFonts w:ascii="Arial" w:hAnsi="Arial"/>
          <w:b/>
          <w:bCs/>
          <w:sz w:val="22"/>
          <w:szCs w:val="22"/>
        </w:rPr>
      </w:pPr>
      <w:r>
        <w:rPr>
          <w:rFonts w:ascii="Arial" w:hAnsi="Arial"/>
          <w:b/>
          <w:bCs/>
          <w:sz w:val="22"/>
          <w:szCs w:val="22"/>
        </w:rPr>
        <w:lastRenderedPageBreak/>
        <w:t>References</w:t>
      </w:r>
    </w:p>
    <w:p w14:paraId="71B3E722" w14:textId="77777777" w:rsidR="00AF0D78" w:rsidRDefault="00AF0D78" w:rsidP="00F5689F">
      <w:pPr>
        <w:rPr>
          <w:rFonts w:ascii="Arial" w:hAnsi="Arial"/>
          <w:b/>
          <w:bCs/>
          <w:sz w:val="22"/>
          <w:szCs w:val="22"/>
        </w:rPr>
      </w:pPr>
    </w:p>
    <w:p w14:paraId="20323194" w14:textId="77777777" w:rsidR="00C1325E" w:rsidRPr="00CD6AD4" w:rsidRDefault="00C1325E" w:rsidP="00C1325E">
      <w:pPr>
        <w:spacing w:after="160" w:line="259" w:lineRule="auto"/>
        <w:rPr>
          <w:rFonts w:ascii="Arial" w:hAnsi="Arial"/>
          <w:b/>
          <w:bCs/>
          <w:sz w:val="22"/>
          <w:szCs w:val="22"/>
        </w:rPr>
      </w:pPr>
      <w:r w:rsidRPr="00CD6AD4">
        <w:rPr>
          <w:rFonts w:ascii="Arial" w:hAnsi="Arial"/>
          <w:b/>
          <w:bCs/>
          <w:sz w:val="22"/>
          <w:szCs w:val="22"/>
        </w:rPr>
        <w:t>Health Careers (NHS) – Healthcare Assistant role</w:t>
      </w:r>
    </w:p>
    <w:p w14:paraId="40A4BB47" w14:textId="77777777" w:rsidR="00C1325E" w:rsidRPr="00CD6AD4" w:rsidRDefault="00C1325E" w:rsidP="00C1325E">
      <w:pPr>
        <w:spacing w:after="160" w:line="259" w:lineRule="auto"/>
        <w:rPr>
          <w:rFonts w:ascii="Arial" w:hAnsi="Arial"/>
          <w:sz w:val="22"/>
          <w:szCs w:val="22"/>
        </w:rPr>
      </w:pPr>
      <w:r w:rsidRPr="00CD6AD4">
        <w:rPr>
          <w:rFonts w:ascii="Arial" w:hAnsi="Arial"/>
          <w:sz w:val="22"/>
          <w:szCs w:val="22"/>
        </w:rPr>
        <w:t xml:space="preserve">Health Careers (2026) </w:t>
      </w:r>
      <w:r w:rsidRPr="00CD6AD4">
        <w:rPr>
          <w:rFonts w:ascii="Arial" w:hAnsi="Arial"/>
          <w:i/>
          <w:iCs/>
          <w:sz w:val="22"/>
          <w:szCs w:val="22"/>
        </w:rPr>
        <w:t>Healthcare assistant</w:t>
      </w:r>
      <w:r w:rsidRPr="00CD6AD4">
        <w:rPr>
          <w:rFonts w:ascii="Arial" w:hAnsi="Arial"/>
          <w:sz w:val="22"/>
          <w:szCs w:val="22"/>
        </w:rPr>
        <w:t xml:space="preserve">. NHS. Available at: </w:t>
      </w:r>
      <w:hyperlink r:id="rId15" w:history="1">
        <w:r w:rsidRPr="00CD6AD4">
          <w:rPr>
            <w:rStyle w:val="Hyperlink"/>
            <w:rFonts w:ascii="Arial" w:hAnsi="Arial"/>
            <w:sz w:val="22"/>
            <w:szCs w:val="22"/>
          </w:rPr>
          <w:t>https://www.healthcareers.nhs.uk/</w:t>
        </w:r>
      </w:hyperlink>
    </w:p>
    <w:p w14:paraId="0AB17BB2" w14:textId="77777777" w:rsidR="00C1325E" w:rsidRPr="00CD6AD4" w:rsidRDefault="00C1325E" w:rsidP="00C1325E">
      <w:pPr>
        <w:spacing w:after="160" w:line="259" w:lineRule="auto"/>
        <w:rPr>
          <w:rFonts w:ascii="Arial" w:hAnsi="Arial"/>
          <w:b/>
          <w:bCs/>
          <w:sz w:val="22"/>
          <w:szCs w:val="22"/>
        </w:rPr>
      </w:pPr>
      <w:r w:rsidRPr="00CD6AD4">
        <w:rPr>
          <w:rFonts w:ascii="Arial" w:hAnsi="Arial"/>
          <w:b/>
          <w:bCs/>
          <w:sz w:val="22"/>
          <w:szCs w:val="22"/>
        </w:rPr>
        <w:t>Johnson et al. (2023) – Manual Handling Review</w:t>
      </w:r>
    </w:p>
    <w:p w14:paraId="55E31A87" w14:textId="77777777" w:rsidR="00C1325E" w:rsidRPr="00CD6AD4" w:rsidRDefault="00C1325E" w:rsidP="00C1325E">
      <w:pPr>
        <w:spacing w:after="160" w:line="259" w:lineRule="auto"/>
        <w:rPr>
          <w:rFonts w:ascii="Arial" w:hAnsi="Arial"/>
          <w:sz w:val="22"/>
          <w:szCs w:val="22"/>
        </w:rPr>
      </w:pPr>
      <w:r w:rsidRPr="00CD6AD4">
        <w:rPr>
          <w:rFonts w:ascii="Arial" w:hAnsi="Arial"/>
          <w:sz w:val="22"/>
          <w:szCs w:val="22"/>
        </w:rPr>
        <w:t xml:space="preserve">Johnson, K., Swinton, P., Pavlova, A. and Cooper, K. (2023) </w:t>
      </w:r>
      <w:r w:rsidRPr="00CD6AD4">
        <w:rPr>
          <w:rFonts w:ascii="Arial" w:hAnsi="Arial"/>
          <w:i/>
          <w:iCs/>
          <w:sz w:val="22"/>
          <w:szCs w:val="22"/>
        </w:rPr>
        <w:t>Manual patient handling in the healthcare setting: a scoping review</w:t>
      </w:r>
      <w:r w:rsidRPr="00CD6AD4">
        <w:rPr>
          <w:rFonts w:ascii="Arial" w:hAnsi="Arial"/>
          <w:sz w:val="22"/>
          <w:szCs w:val="22"/>
        </w:rPr>
        <w:t xml:space="preserve">. </w:t>
      </w:r>
      <w:r w:rsidRPr="00CD6AD4">
        <w:rPr>
          <w:rFonts w:ascii="Arial" w:hAnsi="Arial"/>
          <w:i/>
          <w:iCs/>
          <w:sz w:val="22"/>
          <w:szCs w:val="22"/>
        </w:rPr>
        <w:t>Physiotherapy</w:t>
      </w:r>
      <w:r w:rsidRPr="00CD6AD4">
        <w:rPr>
          <w:rFonts w:ascii="Arial" w:hAnsi="Arial"/>
          <w:sz w:val="22"/>
          <w:szCs w:val="22"/>
        </w:rPr>
        <w:t xml:space="preserve">. In Press. Available at: </w:t>
      </w:r>
      <w:hyperlink r:id="rId16" w:history="1">
        <w:r w:rsidRPr="00CD6AD4">
          <w:rPr>
            <w:rStyle w:val="Hyperlink"/>
            <w:rFonts w:ascii="Arial" w:hAnsi="Arial"/>
            <w:sz w:val="22"/>
            <w:szCs w:val="22"/>
          </w:rPr>
          <w:t>https://doi.org/10.1016/j.physio.2023.06.003</w:t>
        </w:r>
      </w:hyperlink>
    </w:p>
    <w:p w14:paraId="047D9619" w14:textId="77777777" w:rsidR="00C1325E" w:rsidRPr="00CD6AD4" w:rsidRDefault="00C1325E" w:rsidP="00C1325E">
      <w:pPr>
        <w:spacing w:after="160" w:line="259" w:lineRule="auto"/>
        <w:rPr>
          <w:rFonts w:ascii="Arial" w:hAnsi="Arial"/>
          <w:b/>
          <w:bCs/>
          <w:sz w:val="22"/>
          <w:szCs w:val="22"/>
        </w:rPr>
      </w:pPr>
      <w:r w:rsidRPr="00CD6AD4">
        <w:rPr>
          <w:rFonts w:ascii="Arial" w:hAnsi="Arial"/>
          <w:b/>
          <w:bCs/>
          <w:sz w:val="22"/>
          <w:szCs w:val="22"/>
        </w:rPr>
        <w:t>Care Learning (2025) – Medication Training</w:t>
      </w:r>
    </w:p>
    <w:p w14:paraId="60F3E385" w14:textId="77777777" w:rsidR="00C1325E" w:rsidRPr="00CD6AD4" w:rsidRDefault="00C1325E" w:rsidP="00C1325E">
      <w:pPr>
        <w:spacing w:after="160" w:line="259" w:lineRule="auto"/>
        <w:rPr>
          <w:rFonts w:ascii="Arial" w:hAnsi="Arial"/>
          <w:sz w:val="22"/>
          <w:szCs w:val="22"/>
        </w:rPr>
      </w:pPr>
      <w:r w:rsidRPr="00CD6AD4">
        <w:rPr>
          <w:rFonts w:ascii="Arial" w:hAnsi="Arial"/>
          <w:sz w:val="22"/>
          <w:szCs w:val="22"/>
        </w:rPr>
        <w:t xml:space="preserve">Care Learning (2025) </w:t>
      </w:r>
      <w:r w:rsidRPr="00CD6AD4">
        <w:rPr>
          <w:rFonts w:ascii="Arial" w:hAnsi="Arial"/>
          <w:i/>
          <w:iCs/>
          <w:sz w:val="22"/>
          <w:szCs w:val="22"/>
        </w:rPr>
        <w:t>Explain why medication must only be handled following specialist training</w:t>
      </w:r>
      <w:r w:rsidRPr="00CD6AD4">
        <w:rPr>
          <w:rFonts w:ascii="Arial" w:hAnsi="Arial"/>
          <w:sz w:val="22"/>
          <w:szCs w:val="22"/>
        </w:rPr>
        <w:t xml:space="preserve">. Available at: </w:t>
      </w:r>
      <w:hyperlink r:id="rId17" w:history="1">
        <w:r w:rsidRPr="00CD6AD4">
          <w:rPr>
            <w:rStyle w:val="Hyperlink"/>
            <w:rFonts w:ascii="Arial" w:hAnsi="Arial"/>
            <w:sz w:val="22"/>
            <w:szCs w:val="22"/>
          </w:rPr>
          <w:t>https://carelearning.org.uk/qualifications/level-2-preparing-adult-care/pwcs-27-safety/10-3-explain-why-medication-must-only-be-handled-following-specialist-training/</w:t>
        </w:r>
      </w:hyperlink>
    </w:p>
    <w:p w14:paraId="076C4621" w14:textId="77777777" w:rsidR="00C1325E" w:rsidRPr="00CD6AD4" w:rsidRDefault="00C1325E" w:rsidP="00C1325E">
      <w:pPr>
        <w:spacing w:after="160" w:line="259" w:lineRule="auto"/>
        <w:rPr>
          <w:rFonts w:ascii="Arial" w:hAnsi="Arial"/>
          <w:b/>
          <w:bCs/>
          <w:sz w:val="22"/>
          <w:szCs w:val="22"/>
        </w:rPr>
      </w:pPr>
      <w:r w:rsidRPr="00CD6AD4">
        <w:rPr>
          <w:rFonts w:ascii="Arial" w:hAnsi="Arial"/>
          <w:b/>
          <w:bCs/>
          <w:sz w:val="22"/>
          <w:szCs w:val="22"/>
        </w:rPr>
        <w:t>NHS England (2022) – Observations and Clinical Practice</w:t>
      </w:r>
    </w:p>
    <w:p w14:paraId="5FCB072D" w14:textId="77777777" w:rsidR="00C1325E" w:rsidRPr="00CD6AD4" w:rsidRDefault="00C1325E" w:rsidP="00C1325E">
      <w:pPr>
        <w:spacing w:after="160" w:line="259" w:lineRule="auto"/>
        <w:rPr>
          <w:rFonts w:ascii="Arial" w:hAnsi="Arial"/>
          <w:sz w:val="22"/>
          <w:szCs w:val="22"/>
        </w:rPr>
      </w:pPr>
      <w:r w:rsidRPr="00CD6AD4">
        <w:rPr>
          <w:rFonts w:ascii="Arial" w:hAnsi="Arial"/>
          <w:sz w:val="22"/>
          <w:szCs w:val="22"/>
        </w:rPr>
        <w:t xml:space="preserve">NHS England (2022) </w:t>
      </w:r>
      <w:r w:rsidRPr="00CD6AD4">
        <w:rPr>
          <w:rFonts w:ascii="Arial" w:hAnsi="Arial"/>
          <w:i/>
          <w:iCs/>
          <w:sz w:val="22"/>
          <w:szCs w:val="22"/>
        </w:rPr>
        <w:t>Brief guide to conducting observations</w:t>
      </w:r>
      <w:r w:rsidRPr="00CD6AD4">
        <w:rPr>
          <w:rFonts w:ascii="Arial" w:hAnsi="Arial"/>
          <w:sz w:val="22"/>
          <w:szCs w:val="22"/>
        </w:rPr>
        <w:t xml:space="preserve">. Available at: </w:t>
      </w:r>
      <w:hyperlink r:id="rId18" w:history="1">
        <w:r w:rsidRPr="00CD6AD4">
          <w:rPr>
            <w:rStyle w:val="Hyperlink"/>
            <w:rFonts w:ascii="Arial" w:hAnsi="Arial"/>
            <w:sz w:val="22"/>
            <w:szCs w:val="22"/>
          </w:rPr>
          <w:t>https://www.england.nhs.uk/wp-content/uploads/2022/08/B1465-Observations-v1-FINAL.pdf</w:t>
        </w:r>
      </w:hyperlink>
    </w:p>
    <w:p w14:paraId="10530D96" w14:textId="77777777" w:rsidR="00805F44" w:rsidRDefault="00805F44" w:rsidP="00805F44">
      <w:pPr>
        <w:spacing w:after="160" w:line="259" w:lineRule="auto"/>
        <w:rPr>
          <w:rFonts w:ascii="Arial" w:hAnsi="Arial"/>
          <w:sz w:val="22"/>
          <w:szCs w:val="22"/>
        </w:rPr>
      </w:pPr>
      <w:r w:rsidRPr="00CD6AD4">
        <w:rPr>
          <w:rFonts w:ascii="Arial" w:hAnsi="Arial"/>
          <w:sz w:val="22"/>
          <w:szCs w:val="22"/>
        </w:rPr>
        <w:t xml:space="preserve">Abertay University (2026) </w:t>
      </w:r>
      <w:r w:rsidRPr="00CD6AD4">
        <w:rPr>
          <w:rFonts w:ascii="Arial" w:hAnsi="Arial"/>
          <w:i/>
          <w:iCs/>
          <w:sz w:val="22"/>
          <w:szCs w:val="22"/>
        </w:rPr>
        <w:t>Slide Design for Academic Presentations</w:t>
      </w:r>
      <w:r w:rsidRPr="00CD6AD4">
        <w:rPr>
          <w:rFonts w:ascii="Arial" w:hAnsi="Arial"/>
          <w:sz w:val="22"/>
          <w:szCs w:val="22"/>
        </w:rPr>
        <w:t xml:space="preserve">. Available at: </w:t>
      </w:r>
      <w:hyperlink r:id="rId19" w:history="1">
        <w:r w:rsidRPr="00CD6AD4">
          <w:rPr>
            <w:rStyle w:val="Hyperlink"/>
            <w:rFonts w:ascii="Arial" w:hAnsi="Arial"/>
            <w:sz w:val="22"/>
            <w:szCs w:val="22"/>
          </w:rPr>
          <w:t>Abertay Slide Design page</w:t>
        </w:r>
      </w:hyperlink>
    </w:p>
    <w:p w14:paraId="643200B1" w14:textId="77777777" w:rsidR="00474868" w:rsidRDefault="00474868" w:rsidP="00474868">
      <w:pPr>
        <w:spacing w:after="160" w:line="259" w:lineRule="auto"/>
        <w:rPr>
          <w:rFonts w:ascii="Arial" w:hAnsi="Arial"/>
          <w:sz w:val="22"/>
          <w:szCs w:val="22"/>
        </w:rPr>
      </w:pPr>
      <w:r w:rsidRPr="0056671B">
        <w:rPr>
          <w:rFonts w:ascii="Arial" w:hAnsi="Arial"/>
          <w:sz w:val="22"/>
          <w:szCs w:val="22"/>
        </w:rPr>
        <w:t xml:space="preserve">Gibbs, G. (1988) </w:t>
      </w:r>
      <w:r w:rsidRPr="0056671B">
        <w:rPr>
          <w:rFonts w:ascii="Arial" w:hAnsi="Arial"/>
          <w:i/>
          <w:iCs/>
          <w:sz w:val="22"/>
          <w:szCs w:val="22"/>
        </w:rPr>
        <w:t>Learning by Doing: A Guide to Teaching and Learning Methods</w:t>
      </w:r>
      <w:r w:rsidRPr="0056671B">
        <w:rPr>
          <w:rFonts w:ascii="Arial" w:hAnsi="Arial"/>
          <w:sz w:val="22"/>
          <w:szCs w:val="22"/>
        </w:rPr>
        <w:t>. Oxford: Oxford Polytechnic.</w:t>
      </w:r>
    </w:p>
    <w:p w14:paraId="70C97517" w14:textId="77777777" w:rsidR="006D5653" w:rsidRPr="0056671B" w:rsidRDefault="006D5653" w:rsidP="006D5653">
      <w:pPr>
        <w:spacing w:after="160" w:line="259" w:lineRule="auto"/>
        <w:rPr>
          <w:rFonts w:ascii="Arial" w:hAnsi="Arial"/>
          <w:sz w:val="22"/>
          <w:szCs w:val="22"/>
        </w:rPr>
      </w:pPr>
      <w:r w:rsidRPr="0056671B">
        <w:rPr>
          <w:rFonts w:ascii="Arial" w:hAnsi="Arial"/>
          <w:sz w:val="22"/>
          <w:szCs w:val="22"/>
        </w:rPr>
        <w:t xml:space="preserve">Health Education England (1988) </w:t>
      </w:r>
      <w:r w:rsidRPr="0056671B">
        <w:rPr>
          <w:rFonts w:ascii="Arial" w:hAnsi="Arial"/>
          <w:i/>
          <w:iCs/>
          <w:sz w:val="22"/>
          <w:szCs w:val="22"/>
        </w:rPr>
        <w:t>Reflection (Gibbs, 1988)</w:t>
      </w:r>
      <w:r w:rsidRPr="0056671B">
        <w:rPr>
          <w:rFonts w:ascii="Arial" w:hAnsi="Arial"/>
          <w:sz w:val="22"/>
          <w:szCs w:val="22"/>
        </w:rPr>
        <w:t xml:space="preserve">. Available at: </w:t>
      </w:r>
      <w:hyperlink r:id="rId20" w:history="1">
        <w:r w:rsidRPr="0056671B">
          <w:rPr>
            <w:rStyle w:val="Hyperlink"/>
            <w:rFonts w:ascii="Arial" w:hAnsi="Arial"/>
            <w:sz w:val="22"/>
            <w:szCs w:val="22"/>
          </w:rPr>
          <w:t>https://www.hee.nhs.uk</w:t>
        </w:r>
      </w:hyperlink>
      <w:r w:rsidRPr="0056671B">
        <w:rPr>
          <w:rFonts w:ascii="Arial" w:hAnsi="Arial"/>
          <w:sz w:val="22"/>
          <w:szCs w:val="22"/>
        </w:rPr>
        <w:t xml:space="preserve"> (Accessed: 18 March 2026).</w:t>
      </w:r>
    </w:p>
    <w:p w14:paraId="4E1415E7" w14:textId="77777777" w:rsidR="002C0C0C" w:rsidRPr="0056671B" w:rsidRDefault="002C0C0C" w:rsidP="002C0C0C">
      <w:pPr>
        <w:spacing w:after="160" w:line="259" w:lineRule="auto"/>
        <w:rPr>
          <w:rFonts w:ascii="Arial" w:hAnsi="Arial"/>
          <w:sz w:val="22"/>
          <w:szCs w:val="22"/>
        </w:rPr>
      </w:pPr>
      <w:r w:rsidRPr="0056671B">
        <w:rPr>
          <w:rFonts w:ascii="Arial" w:hAnsi="Arial"/>
          <w:sz w:val="22"/>
          <w:szCs w:val="22"/>
        </w:rPr>
        <w:t xml:space="preserve">Reflection Toolkit (1988) </w:t>
      </w:r>
      <w:r w:rsidRPr="0056671B">
        <w:rPr>
          <w:rFonts w:ascii="Arial" w:hAnsi="Arial"/>
          <w:i/>
          <w:iCs/>
          <w:sz w:val="22"/>
          <w:szCs w:val="22"/>
        </w:rPr>
        <w:t>Gibbs’ Reflective Cycle</w:t>
      </w:r>
      <w:r w:rsidRPr="0056671B">
        <w:rPr>
          <w:rFonts w:ascii="Arial" w:hAnsi="Arial"/>
          <w:sz w:val="22"/>
          <w:szCs w:val="22"/>
        </w:rPr>
        <w:t xml:space="preserve">. Available at: </w:t>
      </w:r>
      <w:hyperlink r:id="rId21" w:history="1">
        <w:r w:rsidRPr="0056671B">
          <w:rPr>
            <w:rStyle w:val="Hyperlink"/>
            <w:rFonts w:ascii="Arial" w:hAnsi="Arial"/>
            <w:sz w:val="22"/>
            <w:szCs w:val="22"/>
          </w:rPr>
          <w:t>https://www.reflectiontoolkit.com</w:t>
        </w:r>
      </w:hyperlink>
      <w:r w:rsidRPr="0056671B">
        <w:rPr>
          <w:rFonts w:ascii="Arial" w:hAnsi="Arial"/>
          <w:sz w:val="22"/>
          <w:szCs w:val="22"/>
        </w:rPr>
        <w:t xml:space="preserve"> (Accessed: 18 March 2026).</w:t>
      </w:r>
    </w:p>
    <w:p w14:paraId="739914B5" w14:textId="77777777" w:rsidR="002C0C0C" w:rsidRPr="0056671B" w:rsidRDefault="002C0C0C" w:rsidP="002C0C0C">
      <w:pPr>
        <w:spacing w:after="160" w:line="259" w:lineRule="auto"/>
        <w:rPr>
          <w:rFonts w:ascii="Arial" w:hAnsi="Arial"/>
          <w:sz w:val="22"/>
          <w:szCs w:val="22"/>
        </w:rPr>
      </w:pPr>
      <w:r w:rsidRPr="0056671B">
        <w:rPr>
          <w:rFonts w:ascii="Arial" w:hAnsi="Arial"/>
          <w:sz w:val="22"/>
          <w:szCs w:val="22"/>
        </w:rPr>
        <w:t xml:space="preserve">Simply Psychology (2025) </w:t>
      </w:r>
      <w:r w:rsidRPr="0056671B">
        <w:rPr>
          <w:rFonts w:ascii="Arial" w:hAnsi="Arial"/>
          <w:i/>
          <w:iCs/>
          <w:sz w:val="22"/>
          <w:szCs w:val="22"/>
        </w:rPr>
        <w:t>Gibbs’ Reflective Cycle</w:t>
      </w:r>
      <w:r w:rsidRPr="0056671B">
        <w:rPr>
          <w:rFonts w:ascii="Arial" w:hAnsi="Arial"/>
          <w:sz w:val="22"/>
          <w:szCs w:val="22"/>
        </w:rPr>
        <w:t xml:space="preserve">. Available at: </w:t>
      </w:r>
      <w:hyperlink r:id="rId22" w:history="1">
        <w:r w:rsidRPr="0056671B">
          <w:rPr>
            <w:rStyle w:val="Hyperlink"/>
            <w:rFonts w:ascii="Arial" w:hAnsi="Arial"/>
            <w:sz w:val="22"/>
            <w:szCs w:val="22"/>
          </w:rPr>
          <w:t>https://www.simplypsychology.org</w:t>
        </w:r>
      </w:hyperlink>
      <w:r w:rsidRPr="0056671B">
        <w:rPr>
          <w:rFonts w:ascii="Arial" w:hAnsi="Arial"/>
          <w:sz w:val="22"/>
          <w:szCs w:val="22"/>
        </w:rPr>
        <w:t xml:space="preserve"> (Accessed: 18 March 2026).</w:t>
      </w:r>
    </w:p>
    <w:p w14:paraId="0B5C58DB" w14:textId="77777777" w:rsidR="006D5653" w:rsidRPr="0056671B" w:rsidRDefault="006D5653" w:rsidP="00474868">
      <w:pPr>
        <w:spacing w:after="160" w:line="259" w:lineRule="auto"/>
        <w:rPr>
          <w:rFonts w:ascii="Arial" w:hAnsi="Arial"/>
          <w:sz w:val="22"/>
          <w:szCs w:val="22"/>
        </w:rPr>
      </w:pPr>
    </w:p>
    <w:p w14:paraId="097EE55E" w14:textId="77777777" w:rsidR="00474868" w:rsidRPr="00CD6AD4" w:rsidRDefault="00474868" w:rsidP="00805F44">
      <w:pPr>
        <w:spacing w:after="160" w:line="259" w:lineRule="auto"/>
        <w:rPr>
          <w:rFonts w:ascii="Arial" w:hAnsi="Arial"/>
          <w:sz w:val="22"/>
          <w:szCs w:val="22"/>
        </w:rPr>
      </w:pPr>
    </w:p>
    <w:p w14:paraId="00052138" w14:textId="6D5A4014" w:rsidR="00255FEE" w:rsidRPr="00C1325E" w:rsidRDefault="00255FEE" w:rsidP="00C1325E">
      <w:pPr>
        <w:rPr>
          <w:rFonts w:ascii="Arial" w:hAnsi="Arial"/>
          <w:sz w:val="22"/>
          <w:szCs w:val="22"/>
        </w:rPr>
      </w:pPr>
    </w:p>
    <w:sectPr w:rsidR="00255FEE" w:rsidRPr="00C1325E" w:rsidSect="00F5689F">
      <w:pgSz w:w="12240" w:h="15840"/>
      <w:pgMar w:top="720" w:right="734" w:bottom="288" w:left="720" w:header="720" w:footer="720" w:gutter="0"/>
      <w:cols w:space="72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7990D808" w14:textId="77777777" w:rsidR="0020158E" w:rsidRDefault="0020158E" w:rsidP="001B56AD">
      <w:pPr>
        <w:spacing w:line="240" w:lineRule="auto"/>
      </w:pPr>
      <w:r>
        <w:separator/>
      </w:r>
    </w:p>
  </w:endnote>
  <w:endnote w:type="continuationSeparator" w:id="0">
    <w:p w14:paraId="126520B9" w14:textId="77777777" w:rsidR="0020158E" w:rsidRDefault="0020158E" w:rsidP="001B56AD">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Nova">
    <w:altName w:val="Arial Nova"/>
    <w:panose1 w:val="020B0504020202020204"/>
    <w:charset w:val="00"/>
    <w:family w:val="swiss"/>
    <w:pitch w:val="variable"/>
    <w:sig w:usb0="2000028F" w:usb1="00000002" w:usb2="00000000" w:usb3="00000000" w:csb0="000001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2EF5332B" w14:textId="77777777" w:rsidR="0020158E" w:rsidRDefault="0020158E" w:rsidP="001B56AD">
      <w:pPr>
        <w:spacing w:line="240" w:lineRule="auto"/>
      </w:pPr>
      <w:r>
        <w:separator/>
      </w:r>
    </w:p>
  </w:footnote>
  <w:footnote w:type="continuationSeparator" w:id="0">
    <w:p w14:paraId="3CE55347" w14:textId="77777777" w:rsidR="0020158E" w:rsidRDefault="0020158E" w:rsidP="001B56AD">
      <w:pPr>
        <w:spacing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0967D39"/>
    <w:multiLevelType w:val="multilevel"/>
    <w:tmpl w:val="A94AF3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14A524AA"/>
    <w:multiLevelType w:val="hybridMultilevel"/>
    <w:tmpl w:val="967A56FA"/>
    <w:lvl w:ilvl="0" w:tplc="04090001">
      <w:start w:val="1"/>
      <w:numFmt w:val="bullet"/>
      <w:lvlText w:val=""/>
      <w:lvlJc w:val="left"/>
      <w:pPr>
        <w:ind w:left="288" w:hanging="360"/>
      </w:pPr>
      <w:rPr>
        <w:rFonts w:ascii="Symbol" w:hAnsi="Symbol" w:hint="default"/>
      </w:rPr>
    </w:lvl>
    <w:lvl w:ilvl="1" w:tplc="04090003" w:tentative="1">
      <w:start w:val="1"/>
      <w:numFmt w:val="bullet"/>
      <w:lvlText w:val="o"/>
      <w:lvlJc w:val="left"/>
      <w:pPr>
        <w:ind w:left="1460" w:hanging="360"/>
      </w:pPr>
      <w:rPr>
        <w:rFonts w:ascii="Courier New" w:hAnsi="Courier New" w:cs="Courier New" w:hint="default"/>
      </w:rPr>
    </w:lvl>
    <w:lvl w:ilvl="2" w:tplc="04090005" w:tentative="1">
      <w:start w:val="1"/>
      <w:numFmt w:val="bullet"/>
      <w:lvlText w:val=""/>
      <w:lvlJc w:val="left"/>
      <w:pPr>
        <w:ind w:left="2180" w:hanging="360"/>
      </w:pPr>
      <w:rPr>
        <w:rFonts w:ascii="Wingdings" w:hAnsi="Wingdings" w:hint="default"/>
      </w:rPr>
    </w:lvl>
    <w:lvl w:ilvl="3" w:tplc="04090001" w:tentative="1">
      <w:start w:val="1"/>
      <w:numFmt w:val="bullet"/>
      <w:lvlText w:val=""/>
      <w:lvlJc w:val="left"/>
      <w:pPr>
        <w:ind w:left="2900" w:hanging="360"/>
      </w:pPr>
      <w:rPr>
        <w:rFonts w:ascii="Symbol" w:hAnsi="Symbol" w:hint="default"/>
      </w:rPr>
    </w:lvl>
    <w:lvl w:ilvl="4" w:tplc="04090003" w:tentative="1">
      <w:start w:val="1"/>
      <w:numFmt w:val="bullet"/>
      <w:lvlText w:val="o"/>
      <w:lvlJc w:val="left"/>
      <w:pPr>
        <w:ind w:left="3620" w:hanging="360"/>
      </w:pPr>
      <w:rPr>
        <w:rFonts w:ascii="Courier New" w:hAnsi="Courier New" w:cs="Courier New" w:hint="default"/>
      </w:rPr>
    </w:lvl>
    <w:lvl w:ilvl="5" w:tplc="04090005" w:tentative="1">
      <w:start w:val="1"/>
      <w:numFmt w:val="bullet"/>
      <w:lvlText w:val=""/>
      <w:lvlJc w:val="left"/>
      <w:pPr>
        <w:ind w:left="4340" w:hanging="360"/>
      </w:pPr>
      <w:rPr>
        <w:rFonts w:ascii="Wingdings" w:hAnsi="Wingdings" w:hint="default"/>
      </w:rPr>
    </w:lvl>
    <w:lvl w:ilvl="6" w:tplc="04090001" w:tentative="1">
      <w:start w:val="1"/>
      <w:numFmt w:val="bullet"/>
      <w:lvlText w:val=""/>
      <w:lvlJc w:val="left"/>
      <w:pPr>
        <w:ind w:left="5060" w:hanging="360"/>
      </w:pPr>
      <w:rPr>
        <w:rFonts w:ascii="Symbol" w:hAnsi="Symbol" w:hint="default"/>
      </w:rPr>
    </w:lvl>
    <w:lvl w:ilvl="7" w:tplc="04090003" w:tentative="1">
      <w:start w:val="1"/>
      <w:numFmt w:val="bullet"/>
      <w:lvlText w:val="o"/>
      <w:lvlJc w:val="left"/>
      <w:pPr>
        <w:ind w:left="5780" w:hanging="360"/>
      </w:pPr>
      <w:rPr>
        <w:rFonts w:ascii="Courier New" w:hAnsi="Courier New" w:cs="Courier New" w:hint="default"/>
      </w:rPr>
    </w:lvl>
    <w:lvl w:ilvl="8" w:tplc="04090005" w:tentative="1">
      <w:start w:val="1"/>
      <w:numFmt w:val="bullet"/>
      <w:lvlText w:val=""/>
      <w:lvlJc w:val="left"/>
      <w:pPr>
        <w:ind w:left="6500" w:hanging="360"/>
      </w:pPr>
      <w:rPr>
        <w:rFonts w:ascii="Wingdings" w:hAnsi="Wingdings" w:hint="default"/>
      </w:rPr>
    </w:lvl>
  </w:abstractNum>
  <w:abstractNum w:abstractNumId="2" w15:restartNumberingAfterBreak="0">
    <w:nsid w:val="1A7F2D0E"/>
    <w:multiLevelType w:val="hybridMultilevel"/>
    <w:tmpl w:val="828CD910"/>
    <w:lvl w:ilvl="0" w:tplc="C35E7442">
      <w:start w:val="1"/>
      <w:numFmt w:val="bullet"/>
      <w:pStyle w:val="BulletsSkills"/>
      <w:lvlText w:val=""/>
      <w:lvlJc w:val="left"/>
      <w:pPr>
        <w:ind w:left="288" w:hanging="288"/>
      </w:pPr>
      <w:rPr>
        <w:rFonts w:ascii="Symbol" w:hAnsi="Symbol" w:hint="default"/>
      </w:rPr>
    </w:lvl>
    <w:lvl w:ilvl="1" w:tplc="04090003" w:tentative="1">
      <w:start w:val="1"/>
      <w:numFmt w:val="bullet"/>
      <w:lvlText w:val="o"/>
      <w:lvlJc w:val="left"/>
      <w:pPr>
        <w:ind w:left="1454" w:hanging="360"/>
      </w:pPr>
      <w:rPr>
        <w:rFonts w:ascii="Courier New" w:hAnsi="Courier New" w:cs="Courier New" w:hint="default"/>
      </w:rPr>
    </w:lvl>
    <w:lvl w:ilvl="2" w:tplc="04090005" w:tentative="1">
      <w:start w:val="1"/>
      <w:numFmt w:val="bullet"/>
      <w:lvlText w:val=""/>
      <w:lvlJc w:val="left"/>
      <w:pPr>
        <w:ind w:left="2174" w:hanging="360"/>
      </w:pPr>
      <w:rPr>
        <w:rFonts w:ascii="Wingdings" w:hAnsi="Wingdings" w:hint="default"/>
      </w:rPr>
    </w:lvl>
    <w:lvl w:ilvl="3" w:tplc="04090001" w:tentative="1">
      <w:start w:val="1"/>
      <w:numFmt w:val="bullet"/>
      <w:lvlText w:val=""/>
      <w:lvlJc w:val="left"/>
      <w:pPr>
        <w:ind w:left="2894" w:hanging="360"/>
      </w:pPr>
      <w:rPr>
        <w:rFonts w:ascii="Symbol" w:hAnsi="Symbol" w:hint="default"/>
      </w:rPr>
    </w:lvl>
    <w:lvl w:ilvl="4" w:tplc="04090003" w:tentative="1">
      <w:start w:val="1"/>
      <w:numFmt w:val="bullet"/>
      <w:lvlText w:val="o"/>
      <w:lvlJc w:val="left"/>
      <w:pPr>
        <w:ind w:left="3614" w:hanging="360"/>
      </w:pPr>
      <w:rPr>
        <w:rFonts w:ascii="Courier New" w:hAnsi="Courier New" w:cs="Courier New" w:hint="default"/>
      </w:rPr>
    </w:lvl>
    <w:lvl w:ilvl="5" w:tplc="04090005" w:tentative="1">
      <w:start w:val="1"/>
      <w:numFmt w:val="bullet"/>
      <w:lvlText w:val=""/>
      <w:lvlJc w:val="left"/>
      <w:pPr>
        <w:ind w:left="4334" w:hanging="360"/>
      </w:pPr>
      <w:rPr>
        <w:rFonts w:ascii="Wingdings" w:hAnsi="Wingdings" w:hint="default"/>
      </w:rPr>
    </w:lvl>
    <w:lvl w:ilvl="6" w:tplc="04090001" w:tentative="1">
      <w:start w:val="1"/>
      <w:numFmt w:val="bullet"/>
      <w:lvlText w:val=""/>
      <w:lvlJc w:val="left"/>
      <w:pPr>
        <w:ind w:left="5054" w:hanging="360"/>
      </w:pPr>
      <w:rPr>
        <w:rFonts w:ascii="Symbol" w:hAnsi="Symbol" w:hint="default"/>
      </w:rPr>
    </w:lvl>
    <w:lvl w:ilvl="7" w:tplc="04090003" w:tentative="1">
      <w:start w:val="1"/>
      <w:numFmt w:val="bullet"/>
      <w:lvlText w:val="o"/>
      <w:lvlJc w:val="left"/>
      <w:pPr>
        <w:ind w:left="5774" w:hanging="360"/>
      </w:pPr>
      <w:rPr>
        <w:rFonts w:ascii="Courier New" w:hAnsi="Courier New" w:cs="Courier New" w:hint="default"/>
      </w:rPr>
    </w:lvl>
    <w:lvl w:ilvl="8" w:tplc="04090005" w:tentative="1">
      <w:start w:val="1"/>
      <w:numFmt w:val="bullet"/>
      <w:lvlText w:val=""/>
      <w:lvlJc w:val="left"/>
      <w:pPr>
        <w:ind w:left="6494" w:hanging="360"/>
      </w:pPr>
      <w:rPr>
        <w:rFonts w:ascii="Wingdings" w:hAnsi="Wingdings" w:hint="default"/>
      </w:rPr>
    </w:lvl>
  </w:abstractNum>
  <w:abstractNum w:abstractNumId="3" w15:restartNumberingAfterBreak="0">
    <w:nsid w:val="259E5B78"/>
    <w:multiLevelType w:val="hybridMultilevel"/>
    <w:tmpl w:val="05481140"/>
    <w:lvl w:ilvl="0" w:tplc="D16835F2">
      <w:start w:val="1"/>
      <w:numFmt w:val="bullet"/>
      <w:lvlText w:val=""/>
      <w:lvlJc w:val="left"/>
      <w:pPr>
        <w:ind w:left="216" w:hanging="288"/>
      </w:pPr>
      <w:rPr>
        <w:rFonts w:ascii="Symbol" w:hAnsi="Symbol" w:hint="default"/>
      </w:rPr>
    </w:lvl>
    <w:lvl w:ilvl="1" w:tplc="04090003" w:tentative="1">
      <w:start w:val="1"/>
      <w:numFmt w:val="bullet"/>
      <w:lvlText w:val="o"/>
      <w:lvlJc w:val="left"/>
      <w:pPr>
        <w:ind w:left="1460" w:hanging="360"/>
      </w:pPr>
      <w:rPr>
        <w:rFonts w:ascii="Courier New" w:hAnsi="Courier New" w:cs="Courier New" w:hint="default"/>
      </w:rPr>
    </w:lvl>
    <w:lvl w:ilvl="2" w:tplc="04090005" w:tentative="1">
      <w:start w:val="1"/>
      <w:numFmt w:val="bullet"/>
      <w:lvlText w:val=""/>
      <w:lvlJc w:val="left"/>
      <w:pPr>
        <w:ind w:left="2180" w:hanging="360"/>
      </w:pPr>
      <w:rPr>
        <w:rFonts w:ascii="Wingdings" w:hAnsi="Wingdings" w:hint="default"/>
      </w:rPr>
    </w:lvl>
    <w:lvl w:ilvl="3" w:tplc="04090001" w:tentative="1">
      <w:start w:val="1"/>
      <w:numFmt w:val="bullet"/>
      <w:lvlText w:val=""/>
      <w:lvlJc w:val="left"/>
      <w:pPr>
        <w:ind w:left="2900" w:hanging="360"/>
      </w:pPr>
      <w:rPr>
        <w:rFonts w:ascii="Symbol" w:hAnsi="Symbol" w:hint="default"/>
      </w:rPr>
    </w:lvl>
    <w:lvl w:ilvl="4" w:tplc="04090003" w:tentative="1">
      <w:start w:val="1"/>
      <w:numFmt w:val="bullet"/>
      <w:lvlText w:val="o"/>
      <w:lvlJc w:val="left"/>
      <w:pPr>
        <w:ind w:left="3620" w:hanging="360"/>
      </w:pPr>
      <w:rPr>
        <w:rFonts w:ascii="Courier New" w:hAnsi="Courier New" w:cs="Courier New" w:hint="default"/>
      </w:rPr>
    </w:lvl>
    <w:lvl w:ilvl="5" w:tplc="04090005" w:tentative="1">
      <w:start w:val="1"/>
      <w:numFmt w:val="bullet"/>
      <w:lvlText w:val=""/>
      <w:lvlJc w:val="left"/>
      <w:pPr>
        <w:ind w:left="4340" w:hanging="360"/>
      </w:pPr>
      <w:rPr>
        <w:rFonts w:ascii="Wingdings" w:hAnsi="Wingdings" w:hint="default"/>
      </w:rPr>
    </w:lvl>
    <w:lvl w:ilvl="6" w:tplc="04090001" w:tentative="1">
      <w:start w:val="1"/>
      <w:numFmt w:val="bullet"/>
      <w:lvlText w:val=""/>
      <w:lvlJc w:val="left"/>
      <w:pPr>
        <w:ind w:left="5060" w:hanging="360"/>
      </w:pPr>
      <w:rPr>
        <w:rFonts w:ascii="Symbol" w:hAnsi="Symbol" w:hint="default"/>
      </w:rPr>
    </w:lvl>
    <w:lvl w:ilvl="7" w:tplc="04090003" w:tentative="1">
      <w:start w:val="1"/>
      <w:numFmt w:val="bullet"/>
      <w:lvlText w:val="o"/>
      <w:lvlJc w:val="left"/>
      <w:pPr>
        <w:ind w:left="5780" w:hanging="360"/>
      </w:pPr>
      <w:rPr>
        <w:rFonts w:ascii="Courier New" w:hAnsi="Courier New" w:cs="Courier New" w:hint="default"/>
      </w:rPr>
    </w:lvl>
    <w:lvl w:ilvl="8" w:tplc="04090005" w:tentative="1">
      <w:start w:val="1"/>
      <w:numFmt w:val="bullet"/>
      <w:lvlText w:val=""/>
      <w:lvlJc w:val="left"/>
      <w:pPr>
        <w:ind w:left="6500" w:hanging="360"/>
      </w:pPr>
      <w:rPr>
        <w:rFonts w:ascii="Wingdings" w:hAnsi="Wingdings" w:hint="default"/>
      </w:rPr>
    </w:lvl>
  </w:abstractNum>
  <w:abstractNum w:abstractNumId="4" w15:restartNumberingAfterBreak="0">
    <w:nsid w:val="34A845D5"/>
    <w:multiLevelType w:val="multilevel"/>
    <w:tmpl w:val="5E8EE9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369B1B79"/>
    <w:multiLevelType w:val="multilevel"/>
    <w:tmpl w:val="4BD6A97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40070F1B"/>
    <w:multiLevelType w:val="multilevel"/>
    <w:tmpl w:val="6A5A869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7" w15:restartNumberingAfterBreak="0">
    <w:nsid w:val="47AB3B92"/>
    <w:multiLevelType w:val="hybridMultilevel"/>
    <w:tmpl w:val="22FC9112"/>
    <w:lvl w:ilvl="0" w:tplc="FFFFFFFF">
      <w:start w:val="1"/>
      <w:numFmt w:val="bullet"/>
      <w:lvlText w:val=""/>
      <w:lvlJc w:val="left"/>
      <w:pPr>
        <w:ind w:left="360" w:hanging="360"/>
      </w:pPr>
      <w:rPr>
        <w:rFonts w:ascii="Symbol" w:hAnsi="Symbol" w:hint="default"/>
      </w:rPr>
    </w:lvl>
    <w:lvl w:ilvl="1" w:tplc="FFFFFFFF" w:tentative="1">
      <w:start w:val="1"/>
      <w:numFmt w:val="bullet"/>
      <w:lvlText w:val="o"/>
      <w:lvlJc w:val="left"/>
      <w:pPr>
        <w:ind w:left="1080" w:hanging="360"/>
      </w:pPr>
      <w:rPr>
        <w:rFonts w:ascii="Courier New" w:hAnsi="Courier New" w:cs="Courier New" w:hint="default"/>
      </w:rPr>
    </w:lvl>
    <w:lvl w:ilvl="2" w:tplc="FFFFFFFF" w:tentative="1">
      <w:start w:val="1"/>
      <w:numFmt w:val="bullet"/>
      <w:lvlText w:val=""/>
      <w:lvlJc w:val="left"/>
      <w:pPr>
        <w:ind w:left="1800" w:hanging="360"/>
      </w:pPr>
      <w:rPr>
        <w:rFonts w:ascii="Wingdings" w:hAnsi="Wingdings" w:hint="default"/>
      </w:rPr>
    </w:lvl>
    <w:lvl w:ilvl="3" w:tplc="FFFFFFFF" w:tentative="1">
      <w:start w:val="1"/>
      <w:numFmt w:val="bullet"/>
      <w:lvlText w:val=""/>
      <w:lvlJc w:val="left"/>
      <w:pPr>
        <w:ind w:left="2520" w:hanging="360"/>
      </w:pPr>
      <w:rPr>
        <w:rFonts w:ascii="Symbol" w:hAnsi="Symbol" w:hint="default"/>
      </w:rPr>
    </w:lvl>
    <w:lvl w:ilvl="4" w:tplc="FFFFFFFF" w:tentative="1">
      <w:start w:val="1"/>
      <w:numFmt w:val="bullet"/>
      <w:lvlText w:val="o"/>
      <w:lvlJc w:val="left"/>
      <w:pPr>
        <w:ind w:left="3240" w:hanging="360"/>
      </w:pPr>
      <w:rPr>
        <w:rFonts w:ascii="Courier New" w:hAnsi="Courier New" w:cs="Courier New" w:hint="default"/>
      </w:rPr>
    </w:lvl>
    <w:lvl w:ilvl="5" w:tplc="FFFFFFFF" w:tentative="1">
      <w:start w:val="1"/>
      <w:numFmt w:val="bullet"/>
      <w:lvlText w:val=""/>
      <w:lvlJc w:val="left"/>
      <w:pPr>
        <w:ind w:left="3960" w:hanging="360"/>
      </w:pPr>
      <w:rPr>
        <w:rFonts w:ascii="Wingdings" w:hAnsi="Wingdings" w:hint="default"/>
      </w:rPr>
    </w:lvl>
    <w:lvl w:ilvl="6" w:tplc="FFFFFFFF" w:tentative="1">
      <w:start w:val="1"/>
      <w:numFmt w:val="bullet"/>
      <w:lvlText w:val=""/>
      <w:lvlJc w:val="left"/>
      <w:pPr>
        <w:ind w:left="4680" w:hanging="360"/>
      </w:pPr>
      <w:rPr>
        <w:rFonts w:ascii="Symbol" w:hAnsi="Symbol" w:hint="default"/>
      </w:rPr>
    </w:lvl>
    <w:lvl w:ilvl="7" w:tplc="FFFFFFFF" w:tentative="1">
      <w:start w:val="1"/>
      <w:numFmt w:val="bullet"/>
      <w:lvlText w:val="o"/>
      <w:lvlJc w:val="left"/>
      <w:pPr>
        <w:ind w:left="5400" w:hanging="360"/>
      </w:pPr>
      <w:rPr>
        <w:rFonts w:ascii="Courier New" w:hAnsi="Courier New" w:cs="Courier New" w:hint="default"/>
      </w:rPr>
    </w:lvl>
    <w:lvl w:ilvl="8" w:tplc="FFFFFFFF" w:tentative="1">
      <w:start w:val="1"/>
      <w:numFmt w:val="bullet"/>
      <w:lvlText w:val=""/>
      <w:lvlJc w:val="left"/>
      <w:pPr>
        <w:ind w:left="6120" w:hanging="360"/>
      </w:pPr>
      <w:rPr>
        <w:rFonts w:ascii="Wingdings" w:hAnsi="Wingdings" w:hint="default"/>
      </w:rPr>
    </w:lvl>
  </w:abstractNum>
  <w:abstractNum w:abstractNumId="8" w15:restartNumberingAfterBreak="0">
    <w:nsid w:val="4BB223D1"/>
    <w:multiLevelType w:val="multilevel"/>
    <w:tmpl w:val="7D9EABA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DC425A5"/>
    <w:multiLevelType w:val="multilevel"/>
    <w:tmpl w:val="D7CA21F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53344593"/>
    <w:multiLevelType w:val="multilevel"/>
    <w:tmpl w:val="A7642E8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63F44E0F"/>
    <w:multiLevelType w:val="hybridMultilevel"/>
    <w:tmpl w:val="E1E21A1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64B243E1"/>
    <w:multiLevelType w:val="hybridMultilevel"/>
    <w:tmpl w:val="927C016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3" w15:restartNumberingAfterBreak="0">
    <w:nsid w:val="6D8D03DC"/>
    <w:multiLevelType w:val="multilevel"/>
    <w:tmpl w:val="60A058E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6FBB3A28"/>
    <w:multiLevelType w:val="multilevel"/>
    <w:tmpl w:val="A93C015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6FD21759"/>
    <w:multiLevelType w:val="multilevel"/>
    <w:tmpl w:val="E160B73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6" w15:restartNumberingAfterBreak="0">
    <w:nsid w:val="769D3B94"/>
    <w:multiLevelType w:val="multilevel"/>
    <w:tmpl w:val="54F468D6"/>
    <w:lvl w:ilvl="0">
      <w:start w:val="1"/>
      <w:numFmt w:val="bullet"/>
      <w:lvlText w:val=""/>
      <w:lvlJc w:val="left"/>
      <w:pPr>
        <w:ind w:left="216" w:hanging="288"/>
      </w:pPr>
      <w:rPr>
        <w:rFonts w:ascii="Symbol" w:hAnsi="Symbol" w:hint="default"/>
      </w:rPr>
    </w:lvl>
    <w:lvl w:ilvl="1">
      <w:start w:val="1"/>
      <w:numFmt w:val="bullet"/>
      <w:lvlText w:val="o"/>
      <w:lvlJc w:val="left"/>
      <w:pPr>
        <w:ind w:left="1460" w:hanging="360"/>
      </w:pPr>
      <w:rPr>
        <w:rFonts w:ascii="Courier New" w:hAnsi="Courier New" w:cs="Courier New" w:hint="default"/>
      </w:rPr>
    </w:lvl>
    <w:lvl w:ilvl="2">
      <w:start w:val="1"/>
      <w:numFmt w:val="bullet"/>
      <w:lvlText w:val=""/>
      <w:lvlJc w:val="left"/>
      <w:pPr>
        <w:ind w:left="2180" w:hanging="360"/>
      </w:pPr>
      <w:rPr>
        <w:rFonts w:ascii="Wingdings" w:hAnsi="Wingdings" w:hint="default"/>
      </w:rPr>
    </w:lvl>
    <w:lvl w:ilvl="3">
      <w:start w:val="1"/>
      <w:numFmt w:val="bullet"/>
      <w:lvlText w:val=""/>
      <w:lvlJc w:val="left"/>
      <w:pPr>
        <w:ind w:left="2900" w:hanging="360"/>
      </w:pPr>
      <w:rPr>
        <w:rFonts w:ascii="Symbol" w:hAnsi="Symbol" w:hint="default"/>
      </w:rPr>
    </w:lvl>
    <w:lvl w:ilvl="4">
      <w:start w:val="1"/>
      <w:numFmt w:val="bullet"/>
      <w:lvlText w:val="o"/>
      <w:lvlJc w:val="left"/>
      <w:pPr>
        <w:ind w:left="3620" w:hanging="360"/>
      </w:pPr>
      <w:rPr>
        <w:rFonts w:ascii="Courier New" w:hAnsi="Courier New" w:cs="Courier New" w:hint="default"/>
      </w:rPr>
    </w:lvl>
    <w:lvl w:ilvl="5">
      <w:start w:val="1"/>
      <w:numFmt w:val="bullet"/>
      <w:lvlText w:val=""/>
      <w:lvlJc w:val="left"/>
      <w:pPr>
        <w:ind w:left="4340" w:hanging="360"/>
      </w:pPr>
      <w:rPr>
        <w:rFonts w:ascii="Wingdings" w:hAnsi="Wingdings" w:hint="default"/>
      </w:rPr>
    </w:lvl>
    <w:lvl w:ilvl="6">
      <w:start w:val="1"/>
      <w:numFmt w:val="bullet"/>
      <w:lvlText w:val=""/>
      <w:lvlJc w:val="left"/>
      <w:pPr>
        <w:ind w:left="5060" w:hanging="360"/>
      </w:pPr>
      <w:rPr>
        <w:rFonts w:ascii="Symbol" w:hAnsi="Symbol" w:hint="default"/>
      </w:rPr>
    </w:lvl>
    <w:lvl w:ilvl="7">
      <w:start w:val="1"/>
      <w:numFmt w:val="bullet"/>
      <w:lvlText w:val="o"/>
      <w:lvlJc w:val="left"/>
      <w:pPr>
        <w:ind w:left="5780" w:hanging="360"/>
      </w:pPr>
      <w:rPr>
        <w:rFonts w:ascii="Courier New" w:hAnsi="Courier New" w:cs="Courier New" w:hint="default"/>
      </w:rPr>
    </w:lvl>
    <w:lvl w:ilvl="8">
      <w:start w:val="1"/>
      <w:numFmt w:val="bullet"/>
      <w:lvlText w:val=""/>
      <w:lvlJc w:val="left"/>
      <w:pPr>
        <w:ind w:left="6500" w:hanging="360"/>
      </w:pPr>
      <w:rPr>
        <w:rFonts w:ascii="Wingdings" w:hAnsi="Wingdings" w:hint="default"/>
      </w:rPr>
    </w:lvl>
  </w:abstractNum>
  <w:abstractNum w:abstractNumId="17" w15:restartNumberingAfterBreak="0">
    <w:nsid w:val="780F216E"/>
    <w:multiLevelType w:val="multilevel"/>
    <w:tmpl w:val="A216D3C4"/>
    <w:lvl w:ilvl="0">
      <w:start w:val="1"/>
      <w:numFmt w:val="bullet"/>
      <w:lvlText w:val=""/>
      <w:lvlJc w:val="left"/>
      <w:pPr>
        <w:ind w:left="740" w:hanging="360"/>
      </w:pPr>
      <w:rPr>
        <w:rFonts w:ascii="Symbol" w:hAnsi="Symbol" w:hint="default"/>
      </w:rPr>
    </w:lvl>
    <w:lvl w:ilvl="1">
      <w:start w:val="1"/>
      <w:numFmt w:val="bullet"/>
      <w:lvlText w:val="o"/>
      <w:lvlJc w:val="left"/>
      <w:pPr>
        <w:ind w:left="1460" w:hanging="360"/>
      </w:pPr>
      <w:rPr>
        <w:rFonts w:ascii="Courier New" w:hAnsi="Courier New" w:cs="Courier New" w:hint="default"/>
      </w:rPr>
    </w:lvl>
    <w:lvl w:ilvl="2">
      <w:start w:val="1"/>
      <w:numFmt w:val="bullet"/>
      <w:lvlText w:val=""/>
      <w:lvlJc w:val="left"/>
      <w:pPr>
        <w:ind w:left="2180" w:hanging="360"/>
      </w:pPr>
      <w:rPr>
        <w:rFonts w:ascii="Wingdings" w:hAnsi="Wingdings" w:hint="default"/>
      </w:rPr>
    </w:lvl>
    <w:lvl w:ilvl="3">
      <w:start w:val="1"/>
      <w:numFmt w:val="bullet"/>
      <w:lvlText w:val=""/>
      <w:lvlJc w:val="left"/>
      <w:pPr>
        <w:ind w:left="2900" w:hanging="360"/>
      </w:pPr>
      <w:rPr>
        <w:rFonts w:ascii="Symbol" w:hAnsi="Symbol" w:hint="default"/>
      </w:rPr>
    </w:lvl>
    <w:lvl w:ilvl="4">
      <w:start w:val="1"/>
      <w:numFmt w:val="bullet"/>
      <w:lvlText w:val="o"/>
      <w:lvlJc w:val="left"/>
      <w:pPr>
        <w:ind w:left="3620" w:hanging="360"/>
      </w:pPr>
      <w:rPr>
        <w:rFonts w:ascii="Courier New" w:hAnsi="Courier New" w:cs="Courier New" w:hint="default"/>
      </w:rPr>
    </w:lvl>
    <w:lvl w:ilvl="5">
      <w:start w:val="1"/>
      <w:numFmt w:val="bullet"/>
      <w:lvlText w:val=""/>
      <w:lvlJc w:val="left"/>
      <w:pPr>
        <w:ind w:left="4340" w:hanging="360"/>
      </w:pPr>
      <w:rPr>
        <w:rFonts w:ascii="Wingdings" w:hAnsi="Wingdings" w:hint="default"/>
      </w:rPr>
    </w:lvl>
    <w:lvl w:ilvl="6">
      <w:start w:val="1"/>
      <w:numFmt w:val="bullet"/>
      <w:lvlText w:val=""/>
      <w:lvlJc w:val="left"/>
      <w:pPr>
        <w:ind w:left="5060" w:hanging="360"/>
      </w:pPr>
      <w:rPr>
        <w:rFonts w:ascii="Symbol" w:hAnsi="Symbol" w:hint="default"/>
      </w:rPr>
    </w:lvl>
    <w:lvl w:ilvl="7">
      <w:start w:val="1"/>
      <w:numFmt w:val="bullet"/>
      <w:lvlText w:val="o"/>
      <w:lvlJc w:val="left"/>
      <w:pPr>
        <w:ind w:left="5780" w:hanging="360"/>
      </w:pPr>
      <w:rPr>
        <w:rFonts w:ascii="Courier New" w:hAnsi="Courier New" w:cs="Courier New" w:hint="default"/>
      </w:rPr>
    </w:lvl>
    <w:lvl w:ilvl="8">
      <w:start w:val="1"/>
      <w:numFmt w:val="bullet"/>
      <w:lvlText w:val=""/>
      <w:lvlJc w:val="left"/>
      <w:pPr>
        <w:ind w:left="6500" w:hanging="360"/>
      </w:pPr>
      <w:rPr>
        <w:rFonts w:ascii="Wingdings" w:hAnsi="Wingdings" w:hint="default"/>
      </w:rPr>
    </w:lvl>
  </w:abstractNum>
  <w:abstractNum w:abstractNumId="18" w15:restartNumberingAfterBreak="0">
    <w:nsid w:val="7D810280"/>
    <w:multiLevelType w:val="multilevel"/>
    <w:tmpl w:val="7018AD8C"/>
    <w:lvl w:ilvl="0">
      <w:start w:val="1"/>
      <w:numFmt w:val="bullet"/>
      <w:lvlText w:val=""/>
      <w:lvlJc w:val="left"/>
      <w:pPr>
        <w:ind w:left="734" w:hanging="360"/>
      </w:pPr>
      <w:rPr>
        <w:rFonts w:ascii="Symbol" w:hAnsi="Symbol" w:hint="default"/>
      </w:rPr>
    </w:lvl>
    <w:lvl w:ilvl="1">
      <w:start w:val="1"/>
      <w:numFmt w:val="bullet"/>
      <w:lvlText w:val="o"/>
      <w:lvlJc w:val="left"/>
      <w:pPr>
        <w:ind w:left="1454" w:hanging="360"/>
      </w:pPr>
      <w:rPr>
        <w:rFonts w:ascii="Courier New" w:hAnsi="Courier New" w:cs="Courier New" w:hint="default"/>
      </w:rPr>
    </w:lvl>
    <w:lvl w:ilvl="2">
      <w:start w:val="1"/>
      <w:numFmt w:val="bullet"/>
      <w:lvlText w:val=""/>
      <w:lvlJc w:val="left"/>
      <w:pPr>
        <w:ind w:left="2174" w:hanging="360"/>
      </w:pPr>
      <w:rPr>
        <w:rFonts w:ascii="Wingdings" w:hAnsi="Wingdings" w:hint="default"/>
      </w:rPr>
    </w:lvl>
    <w:lvl w:ilvl="3">
      <w:start w:val="1"/>
      <w:numFmt w:val="bullet"/>
      <w:lvlText w:val=""/>
      <w:lvlJc w:val="left"/>
      <w:pPr>
        <w:ind w:left="2894" w:hanging="360"/>
      </w:pPr>
      <w:rPr>
        <w:rFonts w:ascii="Symbol" w:hAnsi="Symbol" w:hint="default"/>
      </w:rPr>
    </w:lvl>
    <w:lvl w:ilvl="4">
      <w:start w:val="1"/>
      <w:numFmt w:val="bullet"/>
      <w:lvlText w:val="o"/>
      <w:lvlJc w:val="left"/>
      <w:pPr>
        <w:ind w:left="3614" w:hanging="360"/>
      </w:pPr>
      <w:rPr>
        <w:rFonts w:ascii="Courier New" w:hAnsi="Courier New" w:cs="Courier New" w:hint="default"/>
      </w:rPr>
    </w:lvl>
    <w:lvl w:ilvl="5">
      <w:start w:val="1"/>
      <w:numFmt w:val="bullet"/>
      <w:lvlText w:val=""/>
      <w:lvlJc w:val="left"/>
      <w:pPr>
        <w:ind w:left="4334" w:hanging="360"/>
      </w:pPr>
      <w:rPr>
        <w:rFonts w:ascii="Wingdings" w:hAnsi="Wingdings" w:hint="default"/>
      </w:rPr>
    </w:lvl>
    <w:lvl w:ilvl="6">
      <w:start w:val="1"/>
      <w:numFmt w:val="bullet"/>
      <w:lvlText w:val=""/>
      <w:lvlJc w:val="left"/>
      <w:pPr>
        <w:ind w:left="5054" w:hanging="360"/>
      </w:pPr>
      <w:rPr>
        <w:rFonts w:ascii="Symbol" w:hAnsi="Symbol" w:hint="default"/>
      </w:rPr>
    </w:lvl>
    <w:lvl w:ilvl="7">
      <w:start w:val="1"/>
      <w:numFmt w:val="bullet"/>
      <w:lvlText w:val="o"/>
      <w:lvlJc w:val="left"/>
      <w:pPr>
        <w:ind w:left="5774" w:hanging="360"/>
      </w:pPr>
      <w:rPr>
        <w:rFonts w:ascii="Courier New" w:hAnsi="Courier New" w:cs="Courier New" w:hint="default"/>
      </w:rPr>
    </w:lvl>
    <w:lvl w:ilvl="8">
      <w:start w:val="1"/>
      <w:numFmt w:val="bullet"/>
      <w:lvlText w:val=""/>
      <w:lvlJc w:val="left"/>
      <w:pPr>
        <w:ind w:left="6494" w:hanging="360"/>
      </w:pPr>
      <w:rPr>
        <w:rFonts w:ascii="Wingdings" w:hAnsi="Wingdings" w:hint="default"/>
      </w:rPr>
    </w:lvl>
  </w:abstractNum>
  <w:num w:numId="1" w16cid:durableId="1187058098">
    <w:abstractNumId w:val="3"/>
  </w:num>
  <w:num w:numId="2" w16cid:durableId="767773655">
    <w:abstractNumId w:val="17"/>
  </w:num>
  <w:num w:numId="3" w16cid:durableId="209806148">
    <w:abstractNumId w:val="16"/>
  </w:num>
  <w:num w:numId="4" w16cid:durableId="465776972">
    <w:abstractNumId w:val="1"/>
  </w:num>
  <w:num w:numId="5" w16cid:durableId="371006958">
    <w:abstractNumId w:val="2"/>
  </w:num>
  <w:num w:numId="6" w16cid:durableId="1482574087">
    <w:abstractNumId w:val="18"/>
  </w:num>
  <w:num w:numId="7" w16cid:durableId="1459908871">
    <w:abstractNumId w:val="7"/>
  </w:num>
  <w:num w:numId="8" w16cid:durableId="600718565">
    <w:abstractNumId w:val="10"/>
  </w:num>
  <w:num w:numId="9" w16cid:durableId="1804687340">
    <w:abstractNumId w:val="15"/>
  </w:num>
  <w:num w:numId="10" w16cid:durableId="1525630793">
    <w:abstractNumId w:val="6"/>
  </w:num>
  <w:num w:numId="11" w16cid:durableId="1536848960">
    <w:abstractNumId w:val="14"/>
  </w:num>
  <w:num w:numId="12" w16cid:durableId="660277656">
    <w:abstractNumId w:val="0"/>
  </w:num>
  <w:num w:numId="13" w16cid:durableId="737745499">
    <w:abstractNumId w:val="5"/>
  </w:num>
  <w:num w:numId="14" w16cid:durableId="60949069">
    <w:abstractNumId w:val="8"/>
  </w:num>
  <w:num w:numId="15" w16cid:durableId="1832066884">
    <w:abstractNumId w:val="13"/>
  </w:num>
  <w:num w:numId="16" w16cid:durableId="1686783879">
    <w:abstractNumId w:val="4"/>
  </w:num>
  <w:num w:numId="17" w16cid:durableId="1653483357">
    <w:abstractNumId w:val="9"/>
  </w:num>
  <w:num w:numId="18" w16cid:durableId="888999398">
    <w:abstractNumId w:val="11"/>
  </w:num>
  <w:num w:numId="19" w16cid:durableId="13771033">
    <w:abstractNumId w:val="1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attachedTemplate r:id="rId1"/>
  <w:stylePaneFormatFilter w:val="5804" w:allStyles="0" w:customStyles="0" w:latentStyles="1" w:stylesInUse="0" w:headingStyles="0" w:numberingStyles="0" w:tableStyles="0" w:directFormattingOnRuns="0" w:directFormattingOnParagraphs="0" w:directFormattingOnNumbering="0" w:directFormattingOnTables="1" w:clearFormatting="1" w:top3HeadingStyles="0" w:visibleStyles="1" w:alternateStyleNames="0"/>
  <w:stylePaneSortMethod w:val="0000"/>
  <w:defaultTabStop w:val="720"/>
  <w:drawingGridHorizontalSpacing w:val="110"/>
  <w:displayHorizontalDrawingGridEvery w:val="2"/>
  <w:characterSpacingControl w:val="doNotCompress"/>
  <w:hdrShapeDefaults>
    <o:shapedefaults v:ext="edit" spidmax="2050"/>
  </w:hdrShapeDefaults>
  <w:footnotePr>
    <w:footnote w:id="-1"/>
    <w:footnote w:id="0"/>
  </w:footnotePr>
  <w:endnotePr>
    <w:endnote w:id="-1"/>
    <w:endnote w:id="0"/>
  </w:endnotePr>
  <w:compat>
    <w:ulTrailSpace/>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DE0BC7"/>
    <w:rsid w:val="0000271C"/>
    <w:rsid w:val="00041EAA"/>
    <w:rsid w:val="000430BC"/>
    <w:rsid w:val="000569E1"/>
    <w:rsid w:val="00062DBA"/>
    <w:rsid w:val="00073FF6"/>
    <w:rsid w:val="000824C6"/>
    <w:rsid w:val="00096E0D"/>
    <w:rsid w:val="00097562"/>
    <w:rsid w:val="000A63D4"/>
    <w:rsid w:val="000B02E8"/>
    <w:rsid w:val="000B21A5"/>
    <w:rsid w:val="000B6D74"/>
    <w:rsid w:val="000B7E9E"/>
    <w:rsid w:val="000C62FF"/>
    <w:rsid w:val="000C7B15"/>
    <w:rsid w:val="000E0926"/>
    <w:rsid w:val="000E2DAB"/>
    <w:rsid w:val="000E3970"/>
    <w:rsid w:val="000E4523"/>
    <w:rsid w:val="00100F59"/>
    <w:rsid w:val="001014BC"/>
    <w:rsid w:val="00102DBB"/>
    <w:rsid w:val="001031F1"/>
    <w:rsid w:val="001079A4"/>
    <w:rsid w:val="00110F4C"/>
    <w:rsid w:val="00124237"/>
    <w:rsid w:val="00127D9C"/>
    <w:rsid w:val="00130D4B"/>
    <w:rsid w:val="001406DB"/>
    <w:rsid w:val="00154D82"/>
    <w:rsid w:val="0016359B"/>
    <w:rsid w:val="00166B95"/>
    <w:rsid w:val="00170550"/>
    <w:rsid w:val="0017398C"/>
    <w:rsid w:val="00173A47"/>
    <w:rsid w:val="00183C75"/>
    <w:rsid w:val="00187C55"/>
    <w:rsid w:val="00196C17"/>
    <w:rsid w:val="001972F8"/>
    <w:rsid w:val="001A78CB"/>
    <w:rsid w:val="001B56AD"/>
    <w:rsid w:val="001C25D0"/>
    <w:rsid w:val="001C2BE1"/>
    <w:rsid w:val="001C6658"/>
    <w:rsid w:val="001D4054"/>
    <w:rsid w:val="001D42E2"/>
    <w:rsid w:val="001E7CEA"/>
    <w:rsid w:val="001F7571"/>
    <w:rsid w:val="00200076"/>
    <w:rsid w:val="0020158E"/>
    <w:rsid w:val="002033F2"/>
    <w:rsid w:val="00211BF1"/>
    <w:rsid w:val="00214670"/>
    <w:rsid w:val="00215658"/>
    <w:rsid w:val="00220163"/>
    <w:rsid w:val="00223B11"/>
    <w:rsid w:val="00225A7C"/>
    <w:rsid w:val="00231B09"/>
    <w:rsid w:val="002375BF"/>
    <w:rsid w:val="00240CD5"/>
    <w:rsid w:val="00255FEE"/>
    <w:rsid w:val="002611F8"/>
    <w:rsid w:val="00262674"/>
    <w:rsid w:val="00271153"/>
    <w:rsid w:val="00273963"/>
    <w:rsid w:val="00274B8A"/>
    <w:rsid w:val="002831A2"/>
    <w:rsid w:val="002940BF"/>
    <w:rsid w:val="002B323B"/>
    <w:rsid w:val="002C0C0C"/>
    <w:rsid w:val="002C22C7"/>
    <w:rsid w:val="002D1846"/>
    <w:rsid w:val="002F116B"/>
    <w:rsid w:val="00302089"/>
    <w:rsid w:val="0030486A"/>
    <w:rsid w:val="00306CD6"/>
    <w:rsid w:val="00320D87"/>
    <w:rsid w:val="00321821"/>
    <w:rsid w:val="00321CA9"/>
    <w:rsid w:val="0033585E"/>
    <w:rsid w:val="00340C75"/>
    <w:rsid w:val="00340C9B"/>
    <w:rsid w:val="0034176C"/>
    <w:rsid w:val="00344B37"/>
    <w:rsid w:val="00346AE0"/>
    <w:rsid w:val="00350714"/>
    <w:rsid w:val="00354AEB"/>
    <w:rsid w:val="00354E6B"/>
    <w:rsid w:val="00364850"/>
    <w:rsid w:val="00364D5E"/>
    <w:rsid w:val="0036751D"/>
    <w:rsid w:val="00393C09"/>
    <w:rsid w:val="00394864"/>
    <w:rsid w:val="003A0CC8"/>
    <w:rsid w:val="003B3B8E"/>
    <w:rsid w:val="003B7C23"/>
    <w:rsid w:val="003D64C4"/>
    <w:rsid w:val="003E6D64"/>
    <w:rsid w:val="003F0096"/>
    <w:rsid w:val="003F6860"/>
    <w:rsid w:val="00410369"/>
    <w:rsid w:val="00410E2D"/>
    <w:rsid w:val="0041135E"/>
    <w:rsid w:val="004130CC"/>
    <w:rsid w:val="00423033"/>
    <w:rsid w:val="00431239"/>
    <w:rsid w:val="0043499B"/>
    <w:rsid w:val="00457D83"/>
    <w:rsid w:val="004671A4"/>
    <w:rsid w:val="004737F8"/>
    <w:rsid w:val="004738EF"/>
    <w:rsid w:val="00474868"/>
    <w:rsid w:val="0048124A"/>
    <w:rsid w:val="00492755"/>
    <w:rsid w:val="004A2CD9"/>
    <w:rsid w:val="004A6C5E"/>
    <w:rsid w:val="004B1DCA"/>
    <w:rsid w:val="004C578B"/>
    <w:rsid w:val="004C7E05"/>
    <w:rsid w:val="004F2DD1"/>
    <w:rsid w:val="005000D0"/>
    <w:rsid w:val="005044B6"/>
    <w:rsid w:val="005047E5"/>
    <w:rsid w:val="00506BA1"/>
    <w:rsid w:val="005114E3"/>
    <w:rsid w:val="005276EA"/>
    <w:rsid w:val="0053391C"/>
    <w:rsid w:val="005514A2"/>
    <w:rsid w:val="00552703"/>
    <w:rsid w:val="00562F78"/>
    <w:rsid w:val="0056759A"/>
    <w:rsid w:val="005706D6"/>
    <w:rsid w:val="00570D21"/>
    <w:rsid w:val="005870F0"/>
    <w:rsid w:val="00597D37"/>
    <w:rsid w:val="005A043B"/>
    <w:rsid w:val="005A63AD"/>
    <w:rsid w:val="005B1B13"/>
    <w:rsid w:val="005D170D"/>
    <w:rsid w:val="005D49CA"/>
    <w:rsid w:val="005E4D94"/>
    <w:rsid w:val="005F4CDA"/>
    <w:rsid w:val="005F6F90"/>
    <w:rsid w:val="00600416"/>
    <w:rsid w:val="00602D83"/>
    <w:rsid w:val="006044BC"/>
    <w:rsid w:val="006112B0"/>
    <w:rsid w:val="00615E9C"/>
    <w:rsid w:val="00616B9F"/>
    <w:rsid w:val="00620FE3"/>
    <w:rsid w:val="00622AA6"/>
    <w:rsid w:val="00625BA3"/>
    <w:rsid w:val="00632A84"/>
    <w:rsid w:val="00633DA0"/>
    <w:rsid w:val="00637FAC"/>
    <w:rsid w:val="00647B2B"/>
    <w:rsid w:val="00651F95"/>
    <w:rsid w:val="006714FB"/>
    <w:rsid w:val="0067304B"/>
    <w:rsid w:val="00681277"/>
    <w:rsid w:val="006812E1"/>
    <w:rsid w:val="006827A5"/>
    <w:rsid w:val="00684099"/>
    <w:rsid w:val="00686574"/>
    <w:rsid w:val="006905B0"/>
    <w:rsid w:val="006A37B2"/>
    <w:rsid w:val="006A62A9"/>
    <w:rsid w:val="006B34F1"/>
    <w:rsid w:val="006B5C20"/>
    <w:rsid w:val="006B7B8E"/>
    <w:rsid w:val="006D5653"/>
    <w:rsid w:val="006E0C75"/>
    <w:rsid w:val="006E52BA"/>
    <w:rsid w:val="006E59A6"/>
    <w:rsid w:val="006F7F1C"/>
    <w:rsid w:val="0070164B"/>
    <w:rsid w:val="00706D67"/>
    <w:rsid w:val="00714906"/>
    <w:rsid w:val="00732FFB"/>
    <w:rsid w:val="007444B1"/>
    <w:rsid w:val="00744664"/>
    <w:rsid w:val="007466F4"/>
    <w:rsid w:val="00755C4E"/>
    <w:rsid w:val="00766389"/>
    <w:rsid w:val="007665D8"/>
    <w:rsid w:val="00781BA8"/>
    <w:rsid w:val="00783292"/>
    <w:rsid w:val="00792735"/>
    <w:rsid w:val="00793691"/>
    <w:rsid w:val="007975B9"/>
    <w:rsid w:val="007A6464"/>
    <w:rsid w:val="007A7FA8"/>
    <w:rsid w:val="007B4A04"/>
    <w:rsid w:val="007B5718"/>
    <w:rsid w:val="007D1027"/>
    <w:rsid w:val="007D2FCB"/>
    <w:rsid w:val="007D44AB"/>
    <w:rsid w:val="007D6CDA"/>
    <w:rsid w:val="007E3EA8"/>
    <w:rsid w:val="007E4943"/>
    <w:rsid w:val="007E5825"/>
    <w:rsid w:val="00805F44"/>
    <w:rsid w:val="00810BD7"/>
    <w:rsid w:val="008206FC"/>
    <w:rsid w:val="008217F1"/>
    <w:rsid w:val="008270EA"/>
    <w:rsid w:val="0083336A"/>
    <w:rsid w:val="00836502"/>
    <w:rsid w:val="0084043D"/>
    <w:rsid w:val="00840AAB"/>
    <w:rsid w:val="00845307"/>
    <w:rsid w:val="00851431"/>
    <w:rsid w:val="008539E9"/>
    <w:rsid w:val="008551F3"/>
    <w:rsid w:val="0085634F"/>
    <w:rsid w:val="00860A8A"/>
    <w:rsid w:val="0086291E"/>
    <w:rsid w:val="00873F1C"/>
    <w:rsid w:val="00875340"/>
    <w:rsid w:val="00881C68"/>
    <w:rsid w:val="00892F0A"/>
    <w:rsid w:val="008A607B"/>
    <w:rsid w:val="008C4A4D"/>
    <w:rsid w:val="008D5E15"/>
    <w:rsid w:val="008E5A6C"/>
    <w:rsid w:val="009074BE"/>
    <w:rsid w:val="0092038C"/>
    <w:rsid w:val="009211F4"/>
    <w:rsid w:val="00922CAA"/>
    <w:rsid w:val="00925778"/>
    <w:rsid w:val="00932A4C"/>
    <w:rsid w:val="00934562"/>
    <w:rsid w:val="00950779"/>
    <w:rsid w:val="009511CE"/>
    <w:rsid w:val="00955343"/>
    <w:rsid w:val="00964493"/>
    <w:rsid w:val="0097045A"/>
    <w:rsid w:val="009731CE"/>
    <w:rsid w:val="00977FF2"/>
    <w:rsid w:val="00987BCD"/>
    <w:rsid w:val="009958F9"/>
    <w:rsid w:val="009A184D"/>
    <w:rsid w:val="009B413C"/>
    <w:rsid w:val="009B556B"/>
    <w:rsid w:val="009C0B5C"/>
    <w:rsid w:val="009C483F"/>
    <w:rsid w:val="009C5853"/>
    <w:rsid w:val="009D21E9"/>
    <w:rsid w:val="009D3334"/>
    <w:rsid w:val="009D4746"/>
    <w:rsid w:val="009E17E7"/>
    <w:rsid w:val="009E1D15"/>
    <w:rsid w:val="009F18F1"/>
    <w:rsid w:val="009F3AE4"/>
    <w:rsid w:val="00A1439F"/>
    <w:rsid w:val="00A152CE"/>
    <w:rsid w:val="00A17E2A"/>
    <w:rsid w:val="00A238F9"/>
    <w:rsid w:val="00A27714"/>
    <w:rsid w:val="00A479E0"/>
    <w:rsid w:val="00A51F1F"/>
    <w:rsid w:val="00A635D5"/>
    <w:rsid w:val="00A65ACA"/>
    <w:rsid w:val="00A70CFA"/>
    <w:rsid w:val="00A73324"/>
    <w:rsid w:val="00A7740A"/>
    <w:rsid w:val="00A82D03"/>
    <w:rsid w:val="00A94403"/>
    <w:rsid w:val="00AB26C1"/>
    <w:rsid w:val="00AB7742"/>
    <w:rsid w:val="00AC103B"/>
    <w:rsid w:val="00AC165D"/>
    <w:rsid w:val="00AC3C60"/>
    <w:rsid w:val="00AC52C6"/>
    <w:rsid w:val="00AC6C9B"/>
    <w:rsid w:val="00AF01B7"/>
    <w:rsid w:val="00AF0D78"/>
    <w:rsid w:val="00B001A7"/>
    <w:rsid w:val="00B03C1D"/>
    <w:rsid w:val="00B160C4"/>
    <w:rsid w:val="00B23A03"/>
    <w:rsid w:val="00B24967"/>
    <w:rsid w:val="00B24D2B"/>
    <w:rsid w:val="00B32598"/>
    <w:rsid w:val="00B33FC9"/>
    <w:rsid w:val="00B37056"/>
    <w:rsid w:val="00B42A4F"/>
    <w:rsid w:val="00B448CA"/>
    <w:rsid w:val="00B44FA2"/>
    <w:rsid w:val="00B46697"/>
    <w:rsid w:val="00B54A60"/>
    <w:rsid w:val="00B55163"/>
    <w:rsid w:val="00B67A6D"/>
    <w:rsid w:val="00B71E2F"/>
    <w:rsid w:val="00B77CD5"/>
    <w:rsid w:val="00B80EE9"/>
    <w:rsid w:val="00B81559"/>
    <w:rsid w:val="00B85406"/>
    <w:rsid w:val="00B86480"/>
    <w:rsid w:val="00B90AB4"/>
    <w:rsid w:val="00B91725"/>
    <w:rsid w:val="00B91897"/>
    <w:rsid w:val="00BA1E1E"/>
    <w:rsid w:val="00BA2B14"/>
    <w:rsid w:val="00BA5462"/>
    <w:rsid w:val="00BA7D0E"/>
    <w:rsid w:val="00BB23D5"/>
    <w:rsid w:val="00BB76EA"/>
    <w:rsid w:val="00BC3B57"/>
    <w:rsid w:val="00BC67CB"/>
    <w:rsid w:val="00BC7968"/>
    <w:rsid w:val="00BD0510"/>
    <w:rsid w:val="00BD07D5"/>
    <w:rsid w:val="00BD1256"/>
    <w:rsid w:val="00BD6D14"/>
    <w:rsid w:val="00BD7225"/>
    <w:rsid w:val="00BF511C"/>
    <w:rsid w:val="00C02E2A"/>
    <w:rsid w:val="00C05B03"/>
    <w:rsid w:val="00C1121A"/>
    <w:rsid w:val="00C1325E"/>
    <w:rsid w:val="00C14E85"/>
    <w:rsid w:val="00C169CE"/>
    <w:rsid w:val="00C17D08"/>
    <w:rsid w:val="00C258F6"/>
    <w:rsid w:val="00C275EA"/>
    <w:rsid w:val="00C33351"/>
    <w:rsid w:val="00C33BAC"/>
    <w:rsid w:val="00C33CE5"/>
    <w:rsid w:val="00C36FFD"/>
    <w:rsid w:val="00C438FD"/>
    <w:rsid w:val="00C63AD6"/>
    <w:rsid w:val="00C67819"/>
    <w:rsid w:val="00C704BF"/>
    <w:rsid w:val="00C7078C"/>
    <w:rsid w:val="00C75825"/>
    <w:rsid w:val="00C764ED"/>
    <w:rsid w:val="00C8183F"/>
    <w:rsid w:val="00C83E97"/>
    <w:rsid w:val="00C91D6C"/>
    <w:rsid w:val="00CA3BD6"/>
    <w:rsid w:val="00CB10EA"/>
    <w:rsid w:val="00CB152E"/>
    <w:rsid w:val="00CB4568"/>
    <w:rsid w:val="00CB4D77"/>
    <w:rsid w:val="00CB7E58"/>
    <w:rsid w:val="00CC1072"/>
    <w:rsid w:val="00CC138C"/>
    <w:rsid w:val="00CD117B"/>
    <w:rsid w:val="00CD3373"/>
    <w:rsid w:val="00CE08E6"/>
    <w:rsid w:val="00CE0E35"/>
    <w:rsid w:val="00CE7B1D"/>
    <w:rsid w:val="00CF4E6B"/>
    <w:rsid w:val="00CF5AD1"/>
    <w:rsid w:val="00D11111"/>
    <w:rsid w:val="00D13458"/>
    <w:rsid w:val="00D37812"/>
    <w:rsid w:val="00D42CB8"/>
    <w:rsid w:val="00D50A50"/>
    <w:rsid w:val="00D518FF"/>
    <w:rsid w:val="00D5657B"/>
    <w:rsid w:val="00D82B8C"/>
    <w:rsid w:val="00D87E03"/>
    <w:rsid w:val="00DB1796"/>
    <w:rsid w:val="00DB4ECF"/>
    <w:rsid w:val="00DB6802"/>
    <w:rsid w:val="00DB7307"/>
    <w:rsid w:val="00DC0CCF"/>
    <w:rsid w:val="00DC487D"/>
    <w:rsid w:val="00DC64C1"/>
    <w:rsid w:val="00DC7DE7"/>
    <w:rsid w:val="00DD12DC"/>
    <w:rsid w:val="00DE0BC7"/>
    <w:rsid w:val="00DE33FC"/>
    <w:rsid w:val="00DF15F6"/>
    <w:rsid w:val="00E1058E"/>
    <w:rsid w:val="00E120F4"/>
    <w:rsid w:val="00E1449E"/>
    <w:rsid w:val="00E243CF"/>
    <w:rsid w:val="00E24561"/>
    <w:rsid w:val="00E30278"/>
    <w:rsid w:val="00E33B3B"/>
    <w:rsid w:val="00E379E9"/>
    <w:rsid w:val="00E42598"/>
    <w:rsid w:val="00E42FB9"/>
    <w:rsid w:val="00E432B4"/>
    <w:rsid w:val="00E516FC"/>
    <w:rsid w:val="00E567EF"/>
    <w:rsid w:val="00E611C1"/>
    <w:rsid w:val="00E6525B"/>
    <w:rsid w:val="00E725E9"/>
    <w:rsid w:val="00E803E5"/>
    <w:rsid w:val="00E8335E"/>
    <w:rsid w:val="00E83631"/>
    <w:rsid w:val="00E84CBE"/>
    <w:rsid w:val="00E97CB2"/>
    <w:rsid w:val="00EA1C41"/>
    <w:rsid w:val="00EB6252"/>
    <w:rsid w:val="00EC6722"/>
    <w:rsid w:val="00EC7E7F"/>
    <w:rsid w:val="00ED6E70"/>
    <w:rsid w:val="00EE39F4"/>
    <w:rsid w:val="00EF0F03"/>
    <w:rsid w:val="00EF10F2"/>
    <w:rsid w:val="00EF5139"/>
    <w:rsid w:val="00F1324D"/>
    <w:rsid w:val="00F1326C"/>
    <w:rsid w:val="00F17C47"/>
    <w:rsid w:val="00F204D1"/>
    <w:rsid w:val="00F41ACF"/>
    <w:rsid w:val="00F44D18"/>
    <w:rsid w:val="00F4511F"/>
    <w:rsid w:val="00F51892"/>
    <w:rsid w:val="00F5689F"/>
    <w:rsid w:val="00F61903"/>
    <w:rsid w:val="00F7064C"/>
    <w:rsid w:val="00F73B6D"/>
    <w:rsid w:val="00F9160D"/>
    <w:rsid w:val="00F9500D"/>
    <w:rsid w:val="00FA6B46"/>
    <w:rsid w:val="00FC49E3"/>
    <w:rsid w:val="00FC55CD"/>
    <w:rsid w:val="00FC78D4"/>
    <w:rsid w:val="00FD6FBB"/>
    <w:rsid w:val="00FF0301"/>
    <w:rsid w:val="00FF5A2A"/>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C513ABB"/>
  <w15:docId w15:val="{C3336F02-B8AA-4112-9E70-8D34E74CFB1B}"/>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US" w:eastAsia="en-US" w:bidi="ar-SA"/>
      </w:rPr>
    </w:rPrDefault>
    <w:pPrDefault>
      <w:pPr>
        <w:widowControl w:val="0"/>
        <w:autoSpaceDE w:val="0"/>
        <w:autoSpaceDN w:val="0"/>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semiHidden="1"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C49E3"/>
    <w:pPr>
      <w:spacing w:line="312" w:lineRule="auto"/>
    </w:pPr>
    <w:rPr>
      <w:rFonts w:eastAsia="Arial" w:cs="Arial"/>
      <w:sz w:val="18"/>
      <w:szCs w:val="16"/>
      <w:lang w:bidi="en-US"/>
    </w:rPr>
  </w:style>
  <w:style w:type="paragraph" w:styleId="Heading1">
    <w:name w:val="heading 1"/>
    <w:basedOn w:val="Normal"/>
    <w:next w:val="Normal"/>
    <w:link w:val="Heading1Char"/>
    <w:uiPriority w:val="9"/>
    <w:qFormat/>
    <w:rsid w:val="00FC49E3"/>
    <w:pPr>
      <w:spacing w:line="240" w:lineRule="auto"/>
      <w:outlineLvl w:val="0"/>
    </w:pPr>
    <w:rPr>
      <w:b/>
      <w:bCs/>
      <w:sz w:val="32"/>
      <w:szCs w:val="40"/>
    </w:rPr>
  </w:style>
  <w:style w:type="paragraph" w:styleId="Heading2">
    <w:name w:val="heading 2"/>
    <w:basedOn w:val="Normal"/>
    <w:next w:val="Normal"/>
    <w:link w:val="Heading2Char"/>
    <w:uiPriority w:val="9"/>
    <w:semiHidden/>
    <w:qFormat/>
    <w:rsid w:val="00EF10F2"/>
    <w:pPr>
      <w:spacing w:before="134"/>
      <w:ind w:left="80"/>
      <w:outlineLvl w:val="1"/>
    </w:pPr>
    <w:rPr>
      <w:sz w:val="43"/>
    </w:rPr>
  </w:style>
  <w:style w:type="paragraph" w:styleId="Heading3">
    <w:name w:val="heading 3"/>
    <w:aliases w:val="Heading 3 Section Category"/>
    <w:basedOn w:val="Normal"/>
    <w:next w:val="Normal"/>
    <w:link w:val="Heading3Char"/>
    <w:uiPriority w:val="9"/>
    <w:semiHidden/>
    <w:qFormat/>
    <w:rsid w:val="00EF10F2"/>
    <w:pPr>
      <w:spacing w:before="20"/>
      <w:outlineLvl w:val="2"/>
    </w:pPr>
    <w:rPr>
      <w:b/>
      <w:spacing w:val="-11"/>
      <w:sz w:val="40"/>
    </w:rPr>
  </w:style>
  <w:style w:type="paragraph" w:styleId="Heading4">
    <w:name w:val="heading 4"/>
    <w:aliases w:val="Heading 4 Job Title"/>
    <w:basedOn w:val="Normal"/>
    <w:next w:val="Normal"/>
    <w:link w:val="Heading4Char"/>
    <w:uiPriority w:val="9"/>
    <w:semiHidden/>
    <w:qFormat/>
    <w:rsid w:val="00EF10F2"/>
    <w:pPr>
      <w:spacing w:before="99"/>
      <w:outlineLvl w:val="3"/>
    </w:pPr>
    <w:rPr>
      <w:b/>
      <w:bCs/>
      <w:sz w:val="23"/>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odyText">
    <w:name w:val="Body Text"/>
    <w:basedOn w:val="Normal"/>
    <w:uiPriority w:val="1"/>
    <w:semiHidden/>
    <w:qFormat/>
    <w:rsid w:val="00EF10F2"/>
  </w:style>
  <w:style w:type="paragraph" w:styleId="ListParagraph">
    <w:name w:val="List Paragraph"/>
    <w:basedOn w:val="Normal"/>
    <w:uiPriority w:val="1"/>
    <w:semiHidden/>
    <w:qFormat/>
  </w:style>
  <w:style w:type="paragraph" w:customStyle="1" w:styleId="TableParagraph">
    <w:name w:val="Table Paragraph"/>
    <w:basedOn w:val="Normal"/>
    <w:uiPriority w:val="1"/>
    <w:semiHidden/>
    <w:qFormat/>
  </w:style>
  <w:style w:type="character" w:customStyle="1" w:styleId="Heading1Char">
    <w:name w:val="Heading 1 Char"/>
    <w:basedOn w:val="DefaultParagraphFont"/>
    <w:link w:val="Heading1"/>
    <w:uiPriority w:val="9"/>
    <w:rsid w:val="00FC49E3"/>
    <w:rPr>
      <w:rFonts w:eastAsia="Arial" w:cs="Arial"/>
      <w:b/>
      <w:bCs/>
      <w:sz w:val="32"/>
      <w:szCs w:val="40"/>
      <w:lang w:bidi="en-US"/>
    </w:rPr>
  </w:style>
  <w:style w:type="character" w:customStyle="1" w:styleId="Heading2Char">
    <w:name w:val="Heading 2 Char"/>
    <w:basedOn w:val="DefaultParagraphFont"/>
    <w:link w:val="Heading2"/>
    <w:uiPriority w:val="9"/>
    <w:semiHidden/>
    <w:rsid w:val="00A82D03"/>
    <w:rPr>
      <w:rFonts w:ascii="Arial Nova" w:eastAsia="Arial" w:hAnsi="Arial Nova" w:cs="Arial"/>
      <w:color w:val="231F20"/>
      <w:sz w:val="43"/>
      <w:szCs w:val="16"/>
      <w:lang w:bidi="en-US"/>
    </w:rPr>
  </w:style>
  <w:style w:type="character" w:customStyle="1" w:styleId="Heading3Char">
    <w:name w:val="Heading 3 Char"/>
    <w:aliases w:val="Heading 3 Section Category Char"/>
    <w:basedOn w:val="DefaultParagraphFont"/>
    <w:link w:val="Heading3"/>
    <w:uiPriority w:val="9"/>
    <w:semiHidden/>
    <w:rsid w:val="00A82D03"/>
    <w:rPr>
      <w:rFonts w:ascii="Arial Nova" w:eastAsia="Arial" w:hAnsi="Arial Nova" w:cs="Arial"/>
      <w:b/>
      <w:color w:val="231F20"/>
      <w:spacing w:val="-11"/>
      <w:sz w:val="40"/>
      <w:szCs w:val="16"/>
      <w:lang w:bidi="en-US"/>
    </w:rPr>
  </w:style>
  <w:style w:type="character" w:customStyle="1" w:styleId="Heading4Char">
    <w:name w:val="Heading 4 Char"/>
    <w:aliases w:val="Heading 4 Job Title Char"/>
    <w:basedOn w:val="DefaultParagraphFont"/>
    <w:link w:val="Heading4"/>
    <w:uiPriority w:val="9"/>
    <w:semiHidden/>
    <w:rsid w:val="00A82D03"/>
    <w:rPr>
      <w:rFonts w:ascii="Arial Nova" w:eastAsia="Arial" w:hAnsi="Arial Nova" w:cs="Arial"/>
      <w:b/>
      <w:bCs/>
      <w:color w:val="231F20"/>
      <w:sz w:val="23"/>
      <w:szCs w:val="16"/>
      <w:lang w:bidi="en-US"/>
    </w:rPr>
  </w:style>
  <w:style w:type="paragraph" w:customStyle="1" w:styleId="BodyContactInfo">
    <w:name w:val="Body Contact Info"/>
    <w:basedOn w:val="BodyText"/>
    <w:qFormat/>
    <w:rsid w:val="00D87E03"/>
    <w:pPr>
      <w:spacing w:before="240"/>
      <w:ind w:left="14"/>
      <w:contextualSpacing/>
    </w:pPr>
  </w:style>
  <w:style w:type="paragraph" w:customStyle="1" w:styleId="SkillsBullets">
    <w:name w:val="Skills Bullets"/>
    <w:basedOn w:val="BulletsSkills"/>
    <w:qFormat/>
    <w:rsid w:val="00D87E03"/>
  </w:style>
  <w:style w:type="paragraph" w:customStyle="1" w:styleId="BulletsSkills">
    <w:name w:val="Bullets Skills"/>
    <w:basedOn w:val="BodyContactInfo"/>
    <w:semiHidden/>
    <w:qFormat/>
    <w:rsid w:val="00EF10F2"/>
    <w:pPr>
      <w:numPr>
        <w:numId w:val="5"/>
      </w:numPr>
    </w:pPr>
  </w:style>
  <w:style w:type="paragraph" w:styleId="Title">
    <w:name w:val="Title"/>
    <w:basedOn w:val="Normal"/>
    <w:next w:val="Normal"/>
    <w:link w:val="TitleChar"/>
    <w:uiPriority w:val="10"/>
    <w:qFormat/>
    <w:rsid w:val="00FC49E3"/>
    <w:pPr>
      <w:spacing w:line="216" w:lineRule="auto"/>
      <w:outlineLvl w:val="0"/>
    </w:pPr>
    <w:rPr>
      <w:rFonts w:asciiTheme="majorHAnsi" w:hAnsiTheme="majorHAnsi"/>
      <w:b/>
      <w:spacing w:val="-16"/>
      <w:sz w:val="72"/>
    </w:rPr>
  </w:style>
  <w:style w:type="character" w:customStyle="1" w:styleId="TitleChar">
    <w:name w:val="Title Char"/>
    <w:basedOn w:val="DefaultParagraphFont"/>
    <w:link w:val="Title"/>
    <w:uiPriority w:val="10"/>
    <w:rsid w:val="00FC49E3"/>
    <w:rPr>
      <w:rFonts w:asciiTheme="majorHAnsi" w:eastAsia="Arial" w:hAnsiTheme="majorHAnsi" w:cs="Arial"/>
      <w:b/>
      <w:spacing w:val="-16"/>
      <w:sz w:val="72"/>
      <w:szCs w:val="16"/>
      <w:lang w:bidi="en-US"/>
    </w:rPr>
  </w:style>
  <w:style w:type="character" w:customStyle="1" w:styleId="ItalicJobLocation">
    <w:name w:val="Italic Job Location"/>
    <w:basedOn w:val="DefaultParagraphFont"/>
    <w:uiPriority w:val="1"/>
    <w:semiHidden/>
    <w:qFormat/>
    <w:rsid w:val="00EF10F2"/>
    <w:rPr>
      <w:i/>
      <w:iCs/>
    </w:rPr>
  </w:style>
  <w:style w:type="character" w:customStyle="1" w:styleId="ItalicJob">
    <w:name w:val="Italic Job"/>
    <w:basedOn w:val="DefaultParagraphFont"/>
    <w:uiPriority w:val="1"/>
    <w:semiHidden/>
    <w:qFormat/>
    <w:rsid w:val="00EF10F2"/>
    <w:rPr>
      <w:i/>
      <w:iCs/>
    </w:rPr>
  </w:style>
  <w:style w:type="paragraph" w:customStyle="1" w:styleId="Body">
    <w:name w:val="Body"/>
    <w:basedOn w:val="Normal"/>
    <w:uiPriority w:val="99"/>
    <w:semiHidden/>
    <w:rsid w:val="00EF10F2"/>
    <w:pPr>
      <w:widowControl/>
      <w:adjustRightInd w:val="0"/>
      <w:spacing w:before="43" w:line="200" w:lineRule="atLeast"/>
      <w:textAlignment w:val="center"/>
    </w:pPr>
    <w:rPr>
      <w:rFonts w:eastAsiaTheme="minorHAnsi"/>
      <w:color w:val="000000"/>
      <w:lang w:bidi="ar-SA"/>
    </w:rPr>
  </w:style>
  <w:style w:type="paragraph" w:customStyle="1" w:styleId="BodyBullets">
    <w:name w:val="Body Bullets"/>
    <w:basedOn w:val="Body"/>
    <w:uiPriority w:val="99"/>
    <w:semiHidden/>
    <w:rsid w:val="00EF10F2"/>
    <w:pPr>
      <w:ind w:left="180" w:hanging="180"/>
    </w:pPr>
  </w:style>
  <w:style w:type="paragraph" w:styleId="Subtitle">
    <w:name w:val="Subtitle"/>
    <w:basedOn w:val="Heading2"/>
    <w:next w:val="Normal"/>
    <w:link w:val="SubtitleChar"/>
    <w:uiPriority w:val="11"/>
    <w:qFormat/>
    <w:rsid w:val="00FC49E3"/>
    <w:pPr>
      <w:spacing w:before="0" w:line="240" w:lineRule="auto"/>
      <w:ind w:left="0"/>
    </w:pPr>
    <w:rPr>
      <w:rFonts w:asciiTheme="majorHAnsi" w:hAnsiTheme="majorHAnsi"/>
      <w:sz w:val="40"/>
    </w:rPr>
  </w:style>
  <w:style w:type="character" w:customStyle="1" w:styleId="SubtitleChar">
    <w:name w:val="Subtitle Char"/>
    <w:basedOn w:val="DefaultParagraphFont"/>
    <w:link w:val="Subtitle"/>
    <w:uiPriority w:val="11"/>
    <w:rsid w:val="00FC49E3"/>
    <w:rPr>
      <w:rFonts w:asciiTheme="majorHAnsi" w:eastAsia="Arial" w:hAnsiTheme="majorHAnsi" w:cs="Arial"/>
      <w:sz w:val="40"/>
      <w:szCs w:val="16"/>
      <w:lang w:bidi="en-US"/>
    </w:rPr>
  </w:style>
  <w:style w:type="character" w:styleId="PlaceholderText">
    <w:name w:val="Placeholder Text"/>
    <w:basedOn w:val="DefaultParagraphFont"/>
    <w:uiPriority w:val="99"/>
    <w:semiHidden/>
    <w:rsid w:val="00F5689F"/>
    <w:rPr>
      <w:color w:val="808080"/>
    </w:rPr>
  </w:style>
  <w:style w:type="table" w:styleId="TableGrid">
    <w:name w:val="Table Grid"/>
    <w:basedOn w:val="TableNormal"/>
    <w:uiPriority w:val="39"/>
    <w:rsid w:val="00F5689F"/>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styleId="Hyperlink">
    <w:name w:val="Hyperlink"/>
    <w:basedOn w:val="DefaultParagraphFont"/>
    <w:uiPriority w:val="99"/>
    <w:unhideWhenUsed/>
    <w:rsid w:val="00F5689F"/>
    <w:rPr>
      <w:color w:val="4495A2" w:themeColor="hyperlink"/>
      <w:u w:val="single"/>
    </w:rPr>
  </w:style>
  <w:style w:type="character" w:styleId="UnresolvedMention">
    <w:name w:val="Unresolved Mention"/>
    <w:basedOn w:val="DefaultParagraphFont"/>
    <w:uiPriority w:val="99"/>
    <w:semiHidden/>
    <w:unhideWhenUsed/>
    <w:rsid w:val="00F5689F"/>
    <w:rPr>
      <w:color w:val="605E5C"/>
      <w:shd w:val="clear" w:color="auto" w:fill="E1DFDD"/>
    </w:rPr>
  </w:style>
  <w:style w:type="paragraph" w:customStyle="1" w:styleId="ObjectiveHeading">
    <w:name w:val="Objective Heading"/>
    <w:basedOn w:val="Normal"/>
    <w:qFormat/>
    <w:rsid w:val="00E97CB2"/>
    <w:rPr>
      <w:b/>
      <w:bCs/>
      <w:sz w:val="20"/>
      <w:szCs w:val="20"/>
    </w:rPr>
  </w:style>
  <w:style w:type="paragraph" w:customStyle="1" w:styleId="DateRange">
    <w:name w:val="Date Range"/>
    <w:basedOn w:val="Normal"/>
    <w:qFormat/>
    <w:rsid w:val="00FC49E3"/>
    <w:pPr>
      <w:spacing w:before="240" w:line="240" w:lineRule="auto"/>
    </w:pPr>
    <w:rPr>
      <w:sz w:val="22"/>
      <w:szCs w:val="24"/>
    </w:rPr>
  </w:style>
  <w:style w:type="paragraph" w:customStyle="1" w:styleId="JobTitleandDegree">
    <w:name w:val="Job Title and Degree"/>
    <w:basedOn w:val="Normal"/>
    <w:qFormat/>
    <w:rsid w:val="00FC49E3"/>
    <w:pPr>
      <w:spacing w:line="240" w:lineRule="auto"/>
    </w:pPr>
    <w:rPr>
      <w:b/>
      <w:sz w:val="22"/>
    </w:rPr>
  </w:style>
  <w:style w:type="character" w:customStyle="1" w:styleId="CompanyName">
    <w:name w:val="Company Name"/>
    <w:basedOn w:val="DefaultParagraphFont"/>
    <w:uiPriority w:val="1"/>
    <w:qFormat/>
    <w:rsid w:val="00E97CB2"/>
    <w:rPr>
      <w:i/>
    </w:rPr>
  </w:style>
  <w:style w:type="paragraph" w:customStyle="1" w:styleId="Jobdescription">
    <w:name w:val="Job description"/>
    <w:basedOn w:val="Normal"/>
    <w:qFormat/>
    <w:rsid w:val="00FC49E3"/>
    <w:pPr>
      <w:spacing w:after="240"/>
      <w:ind w:right="720"/>
    </w:pPr>
  </w:style>
  <w:style w:type="paragraph" w:styleId="BalloonText">
    <w:name w:val="Balloon Text"/>
    <w:basedOn w:val="Normal"/>
    <w:link w:val="BalloonTextChar"/>
    <w:uiPriority w:val="99"/>
    <w:semiHidden/>
    <w:unhideWhenUsed/>
    <w:rsid w:val="004C7E05"/>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4C7E05"/>
    <w:rPr>
      <w:rFonts w:ascii="Segoe UI" w:eastAsia="Arial" w:hAnsi="Segoe UI" w:cs="Segoe UI"/>
      <w:color w:val="231F20"/>
      <w:sz w:val="18"/>
      <w:szCs w:val="18"/>
      <w:lang w:bidi="en-US"/>
    </w:rPr>
  </w:style>
  <w:style w:type="paragraph" w:styleId="Header">
    <w:name w:val="header"/>
    <w:basedOn w:val="Normal"/>
    <w:link w:val="HeaderChar"/>
    <w:uiPriority w:val="99"/>
    <w:unhideWhenUsed/>
    <w:rsid w:val="001B56AD"/>
    <w:pPr>
      <w:tabs>
        <w:tab w:val="center" w:pos="4680"/>
        <w:tab w:val="right" w:pos="9360"/>
      </w:tabs>
      <w:spacing w:line="240" w:lineRule="auto"/>
    </w:pPr>
  </w:style>
  <w:style w:type="character" w:customStyle="1" w:styleId="HeaderChar">
    <w:name w:val="Header Char"/>
    <w:basedOn w:val="DefaultParagraphFont"/>
    <w:link w:val="Header"/>
    <w:uiPriority w:val="99"/>
    <w:rsid w:val="001B56AD"/>
    <w:rPr>
      <w:rFonts w:eastAsia="Arial" w:cs="Arial"/>
      <w:color w:val="231F20"/>
      <w:sz w:val="16"/>
      <w:szCs w:val="16"/>
      <w:lang w:bidi="en-US"/>
    </w:rPr>
  </w:style>
  <w:style w:type="paragraph" w:styleId="Footer">
    <w:name w:val="footer"/>
    <w:basedOn w:val="Normal"/>
    <w:link w:val="FooterChar"/>
    <w:uiPriority w:val="99"/>
    <w:unhideWhenUsed/>
    <w:rsid w:val="001B56AD"/>
    <w:pPr>
      <w:tabs>
        <w:tab w:val="center" w:pos="4680"/>
        <w:tab w:val="right" w:pos="9360"/>
      </w:tabs>
      <w:spacing w:line="240" w:lineRule="auto"/>
    </w:pPr>
  </w:style>
  <w:style w:type="character" w:customStyle="1" w:styleId="FooterChar">
    <w:name w:val="Footer Char"/>
    <w:basedOn w:val="DefaultParagraphFont"/>
    <w:link w:val="Footer"/>
    <w:uiPriority w:val="99"/>
    <w:rsid w:val="001B56AD"/>
    <w:rPr>
      <w:rFonts w:eastAsia="Arial" w:cs="Arial"/>
      <w:color w:val="231F20"/>
      <w:sz w:val="16"/>
      <w:szCs w:val="16"/>
      <w:lang w:bidi="en-US"/>
    </w:rPr>
  </w:style>
  <w:style w:type="paragraph" w:styleId="NormalWeb">
    <w:name w:val="Normal (Web)"/>
    <w:basedOn w:val="Normal"/>
    <w:uiPriority w:val="99"/>
    <w:unhideWhenUsed/>
    <w:rsid w:val="001A78CB"/>
    <w:pPr>
      <w:widowControl/>
      <w:autoSpaceDE/>
      <w:autoSpaceDN/>
      <w:spacing w:before="100" w:beforeAutospacing="1" w:after="100" w:afterAutospacing="1" w:line="240" w:lineRule="auto"/>
    </w:pPr>
    <w:rPr>
      <w:rFonts w:ascii="Times New Roman" w:eastAsia="Times New Roman" w:hAnsi="Times New Roman" w:cs="Times New Roman"/>
      <w:sz w:val="24"/>
      <w:szCs w:val="24"/>
      <w:lang w:val="en-GB" w:eastAsia="en-GB" w:bidi="ar-SA"/>
    </w:rPr>
  </w:style>
  <w:style w:type="paragraph" w:styleId="NoSpacing">
    <w:name w:val="No Spacing"/>
    <w:link w:val="NoSpacingChar"/>
    <w:uiPriority w:val="1"/>
    <w:qFormat/>
    <w:rsid w:val="003A0CC8"/>
    <w:pPr>
      <w:widowControl/>
      <w:autoSpaceDE/>
      <w:autoSpaceDN/>
    </w:pPr>
    <w:rPr>
      <w:rFonts w:eastAsiaTheme="minorEastAsia"/>
      <w:lang w:val="en-GB" w:eastAsia="en-GB"/>
    </w:rPr>
  </w:style>
  <w:style w:type="character" w:customStyle="1" w:styleId="NoSpacingChar">
    <w:name w:val="No Spacing Char"/>
    <w:basedOn w:val="DefaultParagraphFont"/>
    <w:link w:val="NoSpacing"/>
    <w:uiPriority w:val="1"/>
    <w:rsid w:val="003A0CC8"/>
    <w:rPr>
      <w:rFonts w:eastAsiaTheme="minorEastAsia"/>
      <w:lang w:val="en-GB"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file>

<file path=word/_rels/document.xml.rels><?xml version="1.0" encoding="UTF-8" standalone="yes"?>
<Relationships xmlns="http://schemas.openxmlformats.org/package/2006/relationships"><Relationship Id="rId8" Type="http://schemas.openxmlformats.org/officeDocument/2006/relationships/settings" Target="settings.xml"/><Relationship Id="rId13" Type="http://schemas.openxmlformats.org/officeDocument/2006/relationships/image" Target="media/image2.png"/><Relationship Id="rId18" Type="http://schemas.openxmlformats.org/officeDocument/2006/relationships/hyperlink" Target="https://www.england.nhs.uk/wp-content/uploads/2022/08/B1465-Observations-v1-FINAL.pdf" TargetMode="External"/><Relationship Id="rId3" Type="http://schemas.openxmlformats.org/officeDocument/2006/relationships/customXml" Target="../customXml/item3.xml"/><Relationship Id="rId21" Type="http://schemas.openxmlformats.org/officeDocument/2006/relationships/hyperlink" Target="https://www.reflectiontoolkit.com" TargetMode="External"/><Relationship Id="rId7" Type="http://schemas.openxmlformats.org/officeDocument/2006/relationships/styles" Target="styles.xml"/><Relationship Id="rId12" Type="http://schemas.openxmlformats.org/officeDocument/2006/relationships/image" Target="media/image1.png"/><Relationship Id="rId17" Type="http://schemas.openxmlformats.org/officeDocument/2006/relationships/hyperlink" Target="https://carelearning.org.uk/qualifications/level-2-preparing-adult-care/pwcs-27-safety/10-3-explain-why-medication-must-only-be-handled-following-specialist-training/" TargetMode="Externa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doi.org/10.1016/j.physio.2023.06.003" TargetMode="External"/><Relationship Id="rId20" Type="http://schemas.openxmlformats.org/officeDocument/2006/relationships/hyperlink" Target="https://www.hee.nhs.uk"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www.healthcareers.nhs.uk/" TargetMode="External"/><Relationship Id="rId23"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intranet.abertay.ac.uk/students/study-skills/digital-skills/presenting-your-work/slide-design-academic-presentations/"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image" Target="media/image3.png"/><Relationship Id="rId22" Type="http://schemas.openxmlformats.org/officeDocument/2006/relationships/hyperlink" Target="https://www.simplypsychology.org"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natas\AppData\Roaming\Microsoft\Templates\Impact%20resume.dotx" TargetMode="External"/></Relationships>
</file>

<file path=word/glossary/_rels/document.xml.rels><?xml version="1.0" encoding="UTF-8" standalone="yes"?>
<Relationships xmlns="http://schemas.openxmlformats.org/package/2006/relationships"><Relationship Id="rId3" Type="http://schemas.openxmlformats.org/officeDocument/2006/relationships/settings" Target="settings.xml"/><Relationship Id="rId2" Type="http://schemas.openxmlformats.org/officeDocument/2006/relationships/styles" Target="styles.xml"/><Relationship Id="rId1" Type="http://schemas.openxmlformats.org/officeDocument/2006/relationships/numbering" Target="numbering.xml"/><Relationship Id="rId5" Type="http://schemas.openxmlformats.org/officeDocument/2006/relationships/fontTable" Target="fontTable.xml"/><Relationship Id="rId4" Type="http://schemas.openxmlformats.org/officeDocument/2006/relationships/webSettings" Target="webSettings.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docParts>
    <w:docPart>
      <w:docPartPr>
        <w:name w:val="A4F1EDCEFE1F490CA2361C67E76192B7"/>
        <w:category>
          <w:name w:val="General"/>
          <w:gallery w:val="placeholder"/>
        </w:category>
        <w:types>
          <w:type w:val="bbPlcHdr"/>
        </w:types>
        <w:behaviors>
          <w:behavior w:val="content"/>
        </w:behaviors>
        <w:guid w:val="{860EB2BE-CFAB-4A69-9BC4-CD39151568CD}"/>
      </w:docPartPr>
      <w:docPartBody>
        <w:p w:rsidR="00831C69" w:rsidRDefault="00C73ECA" w:rsidP="00C73ECA">
          <w:pPr>
            <w:pStyle w:val="A4F1EDCEFE1F490CA2361C67E76192B7"/>
          </w:pPr>
          <w:r>
            <w:rPr>
              <w:rFonts w:asciiTheme="majorHAnsi" w:eastAsiaTheme="majorEastAsia" w:hAnsiTheme="majorHAnsi" w:cstheme="majorBidi"/>
              <w:caps/>
              <w:color w:val="156082" w:themeColor="accent1"/>
              <w:sz w:val="80"/>
              <w:szCs w:val="80"/>
            </w:rPr>
            <w:t>[Document title]</w:t>
          </w:r>
        </w:p>
      </w:docPartBody>
    </w:docPart>
    <w:docPart>
      <w:docPartPr>
        <w:name w:val="4F7E6462FFA0419DB73D4693483EB319"/>
        <w:category>
          <w:name w:val="General"/>
          <w:gallery w:val="placeholder"/>
        </w:category>
        <w:types>
          <w:type w:val="bbPlcHdr"/>
        </w:types>
        <w:behaviors>
          <w:behavior w:val="content"/>
        </w:behaviors>
        <w:guid w:val="{3E545DAB-13C0-46E2-A9CD-DB358CBC67AC}"/>
      </w:docPartPr>
      <w:docPartBody>
        <w:p w:rsidR="00831C69" w:rsidRDefault="00C73ECA" w:rsidP="00C73ECA">
          <w:pPr>
            <w:pStyle w:val="4F7E6462FFA0419DB73D4693483EB319"/>
          </w:pPr>
          <w:r>
            <w:rPr>
              <w:color w:val="156082"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Arial Nova">
    <w:altName w:val="Arial Nova"/>
    <w:panose1 w:val="020B0504020202020204"/>
    <w:charset w:val="00"/>
    <w:family w:val="swiss"/>
    <w:pitch w:val="variable"/>
    <w:sig w:usb0="2000028F" w:usb1="00000002" w:usb2="00000000" w:usb3="00000000" w:csb0="0000019F" w:csb1="00000000"/>
  </w:font>
  <w:font w:name="Arial">
    <w:panose1 w:val="020B0604020202020204"/>
    <w:charset w:val="00"/>
    <w:family w:val="swiss"/>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Math">
    <w:panose1 w:val="02040503050406030204"/>
    <w:charset w:val="00"/>
    <w:family w:val="roman"/>
    <w:pitch w:val="variable"/>
    <w:sig w:usb0="E00006FF" w:usb1="420024FF" w:usb2="02000000" w:usb3="00000000" w:csb0="0000019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1A7F2D0E"/>
    <w:multiLevelType w:val="hybridMultilevel"/>
    <w:tmpl w:val="828CD910"/>
    <w:lvl w:ilvl="0" w:tplc="C35E7442">
      <w:start w:val="1"/>
      <w:numFmt w:val="bullet"/>
      <w:lvlText w:val=""/>
      <w:lvlJc w:val="left"/>
      <w:pPr>
        <w:ind w:left="288" w:hanging="288"/>
      </w:pPr>
      <w:rPr>
        <w:rFonts w:ascii="Symbol" w:hAnsi="Symbol" w:hint="default"/>
      </w:rPr>
    </w:lvl>
    <w:lvl w:ilvl="1" w:tplc="04090003" w:tentative="1">
      <w:start w:val="1"/>
      <w:numFmt w:val="bullet"/>
      <w:lvlText w:val="o"/>
      <w:lvlJc w:val="left"/>
      <w:pPr>
        <w:ind w:left="1454" w:hanging="360"/>
      </w:pPr>
      <w:rPr>
        <w:rFonts w:ascii="Courier New" w:hAnsi="Courier New" w:cs="Courier New" w:hint="default"/>
      </w:rPr>
    </w:lvl>
    <w:lvl w:ilvl="2" w:tplc="04090005" w:tentative="1">
      <w:start w:val="1"/>
      <w:numFmt w:val="bullet"/>
      <w:lvlText w:val=""/>
      <w:lvlJc w:val="left"/>
      <w:pPr>
        <w:ind w:left="2174" w:hanging="360"/>
      </w:pPr>
      <w:rPr>
        <w:rFonts w:ascii="Wingdings" w:hAnsi="Wingdings" w:hint="default"/>
      </w:rPr>
    </w:lvl>
    <w:lvl w:ilvl="3" w:tplc="04090001" w:tentative="1">
      <w:start w:val="1"/>
      <w:numFmt w:val="bullet"/>
      <w:lvlText w:val=""/>
      <w:lvlJc w:val="left"/>
      <w:pPr>
        <w:ind w:left="2894" w:hanging="360"/>
      </w:pPr>
      <w:rPr>
        <w:rFonts w:ascii="Symbol" w:hAnsi="Symbol" w:hint="default"/>
      </w:rPr>
    </w:lvl>
    <w:lvl w:ilvl="4" w:tplc="04090003" w:tentative="1">
      <w:start w:val="1"/>
      <w:numFmt w:val="bullet"/>
      <w:lvlText w:val="o"/>
      <w:lvlJc w:val="left"/>
      <w:pPr>
        <w:ind w:left="3614" w:hanging="360"/>
      </w:pPr>
      <w:rPr>
        <w:rFonts w:ascii="Courier New" w:hAnsi="Courier New" w:cs="Courier New" w:hint="default"/>
      </w:rPr>
    </w:lvl>
    <w:lvl w:ilvl="5" w:tplc="04090005" w:tentative="1">
      <w:start w:val="1"/>
      <w:numFmt w:val="bullet"/>
      <w:lvlText w:val=""/>
      <w:lvlJc w:val="left"/>
      <w:pPr>
        <w:ind w:left="4334" w:hanging="360"/>
      </w:pPr>
      <w:rPr>
        <w:rFonts w:ascii="Wingdings" w:hAnsi="Wingdings" w:hint="default"/>
      </w:rPr>
    </w:lvl>
    <w:lvl w:ilvl="6" w:tplc="04090001" w:tentative="1">
      <w:start w:val="1"/>
      <w:numFmt w:val="bullet"/>
      <w:lvlText w:val=""/>
      <w:lvlJc w:val="left"/>
      <w:pPr>
        <w:ind w:left="5054" w:hanging="360"/>
      </w:pPr>
      <w:rPr>
        <w:rFonts w:ascii="Symbol" w:hAnsi="Symbol" w:hint="default"/>
      </w:rPr>
    </w:lvl>
    <w:lvl w:ilvl="7" w:tplc="04090003" w:tentative="1">
      <w:start w:val="1"/>
      <w:numFmt w:val="bullet"/>
      <w:lvlText w:val="o"/>
      <w:lvlJc w:val="left"/>
      <w:pPr>
        <w:ind w:left="5774" w:hanging="360"/>
      </w:pPr>
      <w:rPr>
        <w:rFonts w:ascii="Courier New" w:hAnsi="Courier New" w:cs="Courier New" w:hint="default"/>
      </w:rPr>
    </w:lvl>
    <w:lvl w:ilvl="8" w:tplc="04090005" w:tentative="1">
      <w:start w:val="1"/>
      <w:numFmt w:val="bullet"/>
      <w:lvlText w:val=""/>
      <w:lvlJc w:val="left"/>
      <w:pPr>
        <w:ind w:left="6494" w:hanging="360"/>
      </w:pPr>
      <w:rPr>
        <w:rFonts w:ascii="Wingdings" w:hAnsi="Wingdings" w:hint="default"/>
      </w:rPr>
    </w:lvl>
  </w:abstractNum>
  <w:num w:numId="1" w16cid:durableId="1628778053">
    <w:abstractNumId w:val="0"/>
  </w:num>
</w:numbering>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515752"/>
    <w:rsid w:val="00071D74"/>
    <w:rsid w:val="002611F8"/>
    <w:rsid w:val="003B7C23"/>
    <w:rsid w:val="00435ABA"/>
    <w:rsid w:val="004A2CD9"/>
    <w:rsid w:val="00515752"/>
    <w:rsid w:val="00562F78"/>
    <w:rsid w:val="005F6F90"/>
    <w:rsid w:val="00612E02"/>
    <w:rsid w:val="006241EE"/>
    <w:rsid w:val="00831C69"/>
    <w:rsid w:val="0083336A"/>
    <w:rsid w:val="008B7602"/>
    <w:rsid w:val="00915C5D"/>
    <w:rsid w:val="00922CAA"/>
    <w:rsid w:val="009F58E3"/>
    <w:rsid w:val="00A73324"/>
    <w:rsid w:val="00AA5E65"/>
    <w:rsid w:val="00B85406"/>
    <w:rsid w:val="00C73ECA"/>
    <w:rsid w:val="00DD2B03"/>
    <w:rsid w:val="00E24561"/>
    <w:rsid w:val="00EE39F4"/>
    <w:rsid w:val="00FA53B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semiHidden/>
    <w:rPr>
      <w:color w:val="808080"/>
    </w:rPr>
  </w:style>
  <w:style w:type="paragraph" w:customStyle="1" w:styleId="A4F1EDCEFE1F490CA2361C67E76192B7">
    <w:name w:val="A4F1EDCEFE1F490CA2361C67E76192B7"/>
    <w:rsid w:val="00C73ECA"/>
  </w:style>
  <w:style w:type="paragraph" w:customStyle="1" w:styleId="4F7E6462FFA0419DB73D4693483EB319">
    <w:name w:val="4F7E6462FFA0419DB73D4693483EB319"/>
    <w:rsid w:val="00C73ECA"/>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optimizeForBrowser/>
  <w:allowPNG/>
</w:webSettings>
</file>

<file path=word/theme/theme1.xml><?xml version="1.0" encoding="utf-8"?>
<a:theme xmlns:a="http://schemas.openxmlformats.org/drawingml/2006/main" name="Office Theme">
  <a:themeElements>
    <a:clrScheme name="Swiss Design">
      <a:dk1>
        <a:sysClr val="windowText" lastClr="000000"/>
      </a:dk1>
      <a:lt1>
        <a:sysClr val="window" lastClr="FFFFFF"/>
      </a:lt1>
      <a:dk2>
        <a:srgbClr val="7CA655"/>
      </a:dk2>
      <a:lt2>
        <a:srgbClr val="E4E4E4"/>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
      <a:majorFont>
        <a:latin typeface="Arial Nova"/>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Natasha demetrius</PublishDate>
  <Abstract/>
  <CompanyAddress>DR AISHAT BAKRE</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_ip_UnifiedCompliancePolicyUIAction xmlns="http://schemas.microsoft.com/sharepoint/v3" xsi:nil="true"/>
    <Image xmlns="71af3243-3dd4-4a8d-8c0d-dd76da1f02a5">
      <Url xsi:nil="true"/>
      <Description xsi:nil="true"/>
    </Image>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b:Sources xmlns:b="http://schemas.openxmlformats.org/officeDocument/2006/bibliography" xmlns="http://schemas.openxmlformats.org/officeDocument/2006/bibliography" SelectedStyle="\APASixthEditionOfficeOnline.xsl" StyleName="APA" Version="6"/>
</file>

<file path=customXml/item4.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4F1B61E-4E24-4B70-A19F-0092E1166AB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020399AB-03AE-4816-AB07-6F1EA007EB64}">
  <ds:schemaRefs>
    <ds:schemaRef ds:uri="http://schemas.openxmlformats.org/officeDocument/2006/bibliography"/>
  </ds:schemaRefs>
</ds:datastoreItem>
</file>

<file path=customXml/itemProps4.xml><?xml version="1.0" encoding="utf-8"?>
<ds:datastoreItem xmlns:ds="http://schemas.openxmlformats.org/officeDocument/2006/customXml" ds:itemID="{B693CCFB-4A03-46C8-9F30-D39D5423E8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43100257-678D-4F1A-A316-8D9E825191C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Impact resume</Template>
  <TotalTime>86</TotalTime>
  <Pages>13</Pages>
  <Words>3726</Words>
  <Characters>21243</Characters>
  <Application>Microsoft Office Word</Application>
  <DocSecurity>0</DocSecurity>
  <Lines>177</Lines>
  <Paragraphs>49</Paragraphs>
  <ScaleCrop>false</ScaleCrop>
  <HeadingPairs>
    <vt:vector size="2" baseType="variant">
      <vt:variant>
        <vt:lpstr>Title</vt:lpstr>
      </vt:variant>
      <vt:variant>
        <vt:i4>1</vt:i4>
      </vt:variant>
    </vt:vector>
  </HeadingPairs>
  <TitlesOfParts>
    <vt:vector size="1" baseType="lpstr">
      <vt:lpstr>Professional Development within health and social care</vt:lpstr>
    </vt:vector>
  </TitlesOfParts>
  <Company>STUDENT NUMBER: 2422886</Company>
  <LinksUpToDate>false</LinksUpToDate>
  <CharactersWithSpaces>24920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dc:title>
  <dc:subject>LCHS4009_BIRM</dc:subject>
  <dc:creator>natas</dc:creator>
  <cp:keywords/>
  <dc:description/>
  <cp:lastModifiedBy>Natasha Demetrius (2422886)</cp:lastModifiedBy>
  <cp:revision>55</cp:revision>
  <dcterms:created xsi:type="dcterms:W3CDTF">2026-03-18T11:01:00Z</dcterms:created>
  <dcterms:modified xsi:type="dcterms:W3CDTF">2026-03-24T10:35:00Z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