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91" r:id="rId4"/>
  </p:sldMasterIdLst>
  <p:notesMasterIdLst>
    <p:notesMasterId r:id="rId36"/>
  </p:notesMasterIdLst>
  <p:handoutMasterIdLst>
    <p:handoutMasterId r:id="rId37"/>
  </p:handoutMasterIdLst>
  <p:sldIdLst>
    <p:sldId id="281" r:id="rId5"/>
    <p:sldId id="282" r:id="rId6"/>
    <p:sldId id="283" r:id="rId7"/>
    <p:sldId id="311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301" r:id="rId26"/>
    <p:sldId id="302" r:id="rId27"/>
    <p:sldId id="303" r:id="rId28"/>
    <p:sldId id="304" r:id="rId29"/>
    <p:sldId id="305" r:id="rId30"/>
    <p:sldId id="306" r:id="rId31"/>
    <p:sldId id="307" r:id="rId32"/>
    <p:sldId id="308" r:id="rId33"/>
    <p:sldId id="309" r:id="rId34"/>
    <p:sldId id="310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4A43DE-3190-45C3-B15B-33E9F9414BBE}" v="369" dt="2026-04-04T18:22:24.055"/>
  </p1510:revLst>
</p1510:revInfo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249" autoAdjust="0"/>
    <p:restoredTop sz="94638" autoAdjust="0"/>
  </p:normalViewPr>
  <p:slideViewPr>
    <p:cSldViewPr snapToGrid="0">
      <p:cViewPr>
        <p:scale>
          <a:sx n="100" d="100"/>
          <a:sy n="100" d="100"/>
        </p:scale>
        <p:origin x="600" y="56"/>
      </p:cViewPr>
      <p:guideLst/>
    </p:cSldViewPr>
  </p:slideViewPr>
  <p:outlineViewPr>
    <p:cViewPr>
      <p:scale>
        <a:sx n="33" d="100"/>
        <a:sy n="33" d="100"/>
      </p:scale>
      <p:origin x="0" y="-705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Relationship Id="rId5" Type="http://schemas.openxmlformats.org/officeDocument/2006/relationships/image" Target="../media/image36.sv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702C75-73AA-4B24-BA4C-7F66D69DC3D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B14F58-797F-48BA-BD84-9476A66B4CB6}">
      <dgm:prSet custT="1"/>
      <dgm:spPr/>
      <dgm:t>
        <a:bodyPr/>
        <a:lstStyle/>
        <a:p>
          <a:r>
            <a:rPr lang="en-US" sz="1800" baseline="0" dirty="0">
              <a:latin typeface="Alumatica" pitchFamily="2" charset="0"/>
            </a:rPr>
            <a:t>The most urgent is the problem of nursing shortages</a:t>
          </a:r>
          <a:endParaRPr lang="en-US" sz="1800" dirty="0">
            <a:latin typeface="Alumatica" pitchFamily="2" charset="0"/>
          </a:endParaRPr>
        </a:p>
      </dgm:t>
    </dgm:pt>
    <dgm:pt modelId="{B1FFB116-D2F8-4574-8434-C3D172BD6A0E}" type="parTrans" cxnId="{DFA68DAE-28E2-4FAC-B2EF-7675D7BAD88B}">
      <dgm:prSet/>
      <dgm:spPr/>
      <dgm:t>
        <a:bodyPr/>
        <a:lstStyle/>
        <a:p>
          <a:endParaRPr lang="en-US"/>
        </a:p>
      </dgm:t>
    </dgm:pt>
    <dgm:pt modelId="{140B9108-8EB0-486E-B3FF-BF9DCBE1D859}" type="sibTrans" cxnId="{DFA68DAE-28E2-4FAC-B2EF-7675D7BAD88B}">
      <dgm:prSet/>
      <dgm:spPr/>
      <dgm:t>
        <a:bodyPr/>
        <a:lstStyle/>
        <a:p>
          <a:endParaRPr lang="en-US"/>
        </a:p>
      </dgm:t>
    </dgm:pt>
    <dgm:pt modelId="{122EC9A0-810B-445B-BADE-140E8102559B}">
      <dgm:prSet custT="1"/>
      <dgm:spPr/>
      <dgm:t>
        <a:bodyPr/>
        <a:lstStyle/>
        <a:p>
          <a:r>
            <a:rPr lang="en-US" sz="1800" baseline="0" dirty="0">
              <a:latin typeface="Alumatica" pitchFamily="2" charset="0"/>
            </a:rPr>
            <a:t>GPs and hospital consultant shortages.</a:t>
          </a:r>
          <a:endParaRPr lang="en-US" sz="1800" dirty="0">
            <a:latin typeface="Alumatica" pitchFamily="2" charset="0"/>
          </a:endParaRPr>
        </a:p>
      </dgm:t>
    </dgm:pt>
    <dgm:pt modelId="{F4D6266C-5EA6-4532-8331-D9380DB6C968}" type="parTrans" cxnId="{0C2918CF-6EEF-4963-B477-48F65642301A}">
      <dgm:prSet/>
      <dgm:spPr/>
      <dgm:t>
        <a:bodyPr/>
        <a:lstStyle/>
        <a:p>
          <a:endParaRPr lang="en-US"/>
        </a:p>
      </dgm:t>
    </dgm:pt>
    <dgm:pt modelId="{9C0125B0-33AE-4C4F-A177-3DEA31BC11D9}" type="sibTrans" cxnId="{0C2918CF-6EEF-4963-B477-48F65642301A}">
      <dgm:prSet/>
      <dgm:spPr/>
      <dgm:t>
        <a:bodyPr/>
        <a:lstStyle/>
        <a:p>
          <a:endParaRPr lang="en-US"/>
        </a:p>
      </dgm:t>
    </dgm:pt>
    <dgm:pt modelId="{B8A5A661-004D-45AE-9C09-D07F8E9E36B6}">
      <dgm:prSet custT="1"/>
      <dgm:spPr/>
      <dgm:t>
        <a:bodyPr/>
        <a:lstStyle/>
        <a:p>
          <a:r>
            <a:rPr lang="en-US" sz="1800" baseline="0" dirty="0">
              <a:latin typeface="Alumatica" pitchFamily="2" charset="0"/>
            </a:rPr>
            <a:t>There is more demand than there is workforce supply.</a:t>
          </a:r>
          <a:endParaRPr lang="en-US" sz="1800" dirty="0">
            <a:latin typeface="Alumatica" pitchFamily="2" charset="0"/>
          </a:endParaRPr>
        </a:p>
      </dgm:t>
    </dgm:pt>
    <dgm:pt modelId="{4C1EF18B-924F-42A9-BBE9-027C2B1125D9}" type="parTrans" cxnId="{316C866C-641A-4044-AFD4-4425027A954A}">
      <dgm:prSet/>
      <dgm:spPr/>
      <dgm:t>
        <a:bodyPr/>
        <a:lstStyle/>
        <a:p>
          <a:endParaRPr lang="en-US"/>
        </a:p>
      </dgm:t>
    </dgm:pt>
    <dgm:pt modelId="{C5D70CD0-1B38-44A0-ABC3-9BC8499723D7}" type="sibTrans" cxnId="{316C866C-641A-4044-AFD4-4425027A954A}">
      <dgm:prSet/>
      <dgm:spPr/>
      <dgm:t>
        <a:bodyPr/>
        <a:lstStyle/>
        <a:p>
          <a:endParaRPr lang="en-US"/>
        </a:p>
      </dgm:t>
    </dgm:pt>
    <dgm:pt modelId="{FDBB2037-521D-4625-AD41-EA2783BF948C}">
      <dgm:prSet custT="1"/>
      <dgm:spPr/>
      <dgm:t>
        <a:bodyPr/>
        <a:lstStyle/>
        <a:p>
          <a:r>
            <a:rPr lang="en-US" sz="1800" baseline="0" dirty="0">
              <a:latin typeface="Alumatica" pitchFamily="2" charset="0"/>
            </a:rPr>
            <a:t>The issue of staffing shortage impacts patient safety and quality of care (The King’s Fund, 2023).</a:t>
          </a:r>
          <a:endParaRPr lang="en-US" sz="1800" dirty="0">
            <a:latin typeface="Alumatica" pitchFamily="2" charset="0"/>
          </a:endParaRPr>
        </a:p>
      </dgm:t>
    </dgm:pt>
    <dgm:pt modelId="{12E6B493-CD44-4CD7-9F86-014E0507EF21}" type="parTrans" cxnId="{5E7C86D5-49F5-4C0C-95A8-B6CAD8F4B06D}">
      <dgm:prSet/>
      <dgm:spPr/>
      <dgm:t>
        <a:bodyPr/>
        <a:lstStyle/>
        <a:p>
          <a:endParaRPr lang="en-US"/>
        </a:p>
      </dgm:t>
    </dgm:pt>
    <dgm:pt modelId="{2FBCD1F4-48A6-4820-AA29-9F5EEB603476}" type="sibTrans" cxnId="{5E7C86D5-49F5-4C0C-95A8-B6CAD8F4B06D}">
      <dgm:prSet/>
      <dgm:spPr/>
      <dgm:t>
        <a:bodyPr/>
        <a:lstStyle/>
        <a:p>
          <a:endParaRPr lang="en-US"/>
        </a:p>
      </dgm:t>
    </dgm:pt>
    <dgm:pt modelId="{DE49FE2E-D972-4927-BA97-8948636E9A7B}">
      <dgm:prSet custT="1"/>
      <dgm:spPr/>
      <dgm:t>
        <a:bodyPr/>
        <a:lstStyle/>
        <a:p>
          <a:r>
            <a:rPr lang="en-US" sz="1800" baseline="0" dirty="0">
              <a:latin typeface="Alumatica" pitchFamily="2" charset="0"/>
            </a:rPr>
            <a:t>NHS vacancy rate is between 6-8%.</a:t>
          </a:r>
          <a:endParaRPr lang="en-US" sz="1800" dirty="0">
            <a:latin typeface="Alumatica" pitchFamily="2" charset="0"/>
          </a:endParaRPr>
        </a:p>
      </dgm:t>
    </dgm:pt>
    <dgm:pt modelId="{69457C73-AEBB-4546-A307-36898FF60C16}" type="sibTrans" cxnId="{0CB30A52-E772-45AD-AFFE-B5ACD9A2A5C2}">
      <dgm:prSet/>
      <dgm:spPr/>
      <dgm:t>
        <a:bodyPr/>
        <a:lstStyle/>
        <a:p>
          <a:endParaRPr lang="en-US"/>
        </a:p>
      </dgm:t>
    </dgm:pt>
    <dgm:pt modelId="{5B44E15B-5F1B-4623-855E-ADAEA41A6C3F}" type="parTrans" cxnId="{0CB30A52-E772-45AD-AFFE-B5ACD9A2A5C2}">
      <dgm:prSet/>
      <dgm:spPr/>
      <dgm:t>
        <a:bodyPr/>
        <a:lstStyle/>
        <a:p>
          <a:endParaRPr lang="en-US"/>
        </a:p>
      </dgm:t>
    </dgm:pt>
    <dgm:pt modelId="{7EDF7C72-8E24-C249-AEB4-078A406033F9}" type="pres">
      <dgm:prSet presAssocID="{F0702C75-73AA-4B24-BA4C-7F66D69DC3D5}" presName="diagram" presStyleCnt="0">
        <dgm:presLayoutVars>
          <dgm:dir/>
          <dgm:resizeHandles val="exact"/>
        </dgm:presLayoutVars>
      </dgm:prSet>
      <dgm:spPr/>
    </dgm:pt>
    <dgm:pt modelId="{A237FB36-3626-7D4D-A11C-48B59D455D08}" type="pres">
      <dgm:prSet presAssocID="{DE49FE2E-D972-4927-BA97-8948636E9A7B}" presName="node" presStyleLbl="node1" presStyleIdx="0" presStyleCnt="5">
        <dgm:presLayoutVars>
          <dgm:bulletEnabled val="1"/>
        </dgm:presLayoutVars>
      </dgm:prSet>
      <dgm:spPr/>
    </dgm:pt>
    <dgm:pt modelId="{D5CD0C3A-4D57-AC4E-8DBB-F3FA6F78811F}" type="pres">
      <dgm:prSet presAssocID="{69457C73-AEBB-4546-A307-36898FF60C16}" presName="sibTrans" presStyleCnt="0"/>
      <dgm:spPr/>
    </dgm:pt>
    <dgm:pt modelId="{46B2CA6A-5022-2C43-B0E5-69EE5B26386B}" type="pres">
      <dgm:prSet presAssocID="{E6B14F58-797F-48BA-BD84-9476A66B4CB6}" presName="node" presStyleLbl="node1" presStyleIdx="1" presStyleCnt="5">
        <dgm:presLayoutVars>
          <dgm:bulletEnabled val="1"/>
        </dgm:presLayoutVars>
      </dgm:prSet>
      <dgm:spPr/>
    </dgm:pt>
    <dgm:pt modelId="{ADF24796-0951-AB4D-AA22-57221CC5D817}" type="pres">
      <dgm:prSet presAssocID="{140B9108-8EB0-486E-B3FF-BF9DCBE1D859}" presName="sibTrans" presStyleCnt="0"/>
      <dgm:spPr/>
    </dgm:pt>
    <dgm:pt modelId="{8DD103CD-C053-6F44-9C44-548221AE74EA}" type="pres">
      <dgm:prSet presAssocID="{122EC9A0-810B-445B-BADE-140E8102559B}" presName="node" presStyleLbl="node1" presStyleIdx="2" presStyleCnt="5">
        <dgm:presLayoutVars>
          <dgm:bulletEnabled val="1"/>
        </dgm:presLayoutVars>
      </dgm:prSet>
      <dgm:spPr/>
    </dgm:pt>
    <dgm:pt modelId="{9F9640E5-0C25-C445-984D-F13CD906D270}" type="pres">
      <dgm:prSet presAssocID="{9C0125B0-33AE-4C4F-A177-3DEA31BC11D9}" presName="sibTrans" presStyleCnt="0"/>
      <dgm:spPr/>
    </dgm:pt>
    <dgm:pt modelId="{A4CC5EEA-7F0B-384F-AFC6-1146A7CE527A}" type="pres">
      <dgm:prSet presAssocID="{B8A5A661-004D-45AE-9C09-D07F8E9E36B6}" presName="node" presStyleLbl="node1" presStyleIdx="3" presStyleCnt="5">
        <dgm:presLayoutVars>
          <dgm:bulletEnabled val="1"/>
        </dgm:presLayoutVars>
      </dgm:prSet>
      <dgm:spPr/>
    </dgm:pt>
    <dgm:pt modelId="{C2B5DC14-F2E2-744C-B21E-47A639787C32}" type="pres">
      <dgm:prSet presAssocID="{C5D70CD0-1B38-44A0-ABC3-9BC8499723D7}" presName="sibTrans" presStyleCnt="0"/>
      <dgm:spPr/>
    </dgm:pt>
    <dgm:pt modelId="{0742B310-3DD9-FC46-A1E6-1DBE284FB4E7}" type="pres">
      <dgm:prSet presAssocID="{FDBB2037-521D-4625-AD41-EA2783BF948C}" presName="node" presStyleLbl="node1" presStyleIdx="4" presStyleCnt="5">
        <dgm:presLayoutVars>
          <dgm:bulletEnabled val="1"/>
        </dgm:presLayoutVars>
      </dgm:prSet>
      <dgm:spPr/>
    </dgm:pt>
  </dgm:ptLst>
  <dgm:cxnLst>
    <dgm:cxn modelId="{372E550B-846B-A249-9232-5F85D9A9ED2D}" type="presOf" srcId="{B8A5A661-004D-45AE-9C09-D07F8E9E36B6}" destId="{A4CC5EEA-7F0B-384F-AFC6-1146A7CE527A}" srcOrd="0" destOrd="0" presId="urn:microsoft.com/office/officeart/2005/8/layout/default"/>
    <dgm:cxn modelId="{D6824828-66E8-0F49-A2FD-783A475F0001}" type="presOf" srcId="{DE49FE2E-D972-4927-BA97-8948636E9A7B}" destId="{A237FB36-3626-7D4D-A11C-48B59D455D08}" srcOrd="0" destOrd="0" presId="urn:microsoft.com/office/officeart/2005/8/layout/default"/>
    <dgm:cxn modelId="{9E29B82A-CCA1-0249-B0B0-1C9B0DC51F8C}" type="presOf" srcId="{F0702C75-73AA-4B24-BA4C-7F66D69DC3D5}" destId="{7EDF7C72-8E24-C249-AEB4-078A406033F9}" srcOrd="0" destOrd="0" presId="urn:microsoft.com/office/officeart/2005/8/layout/default"/>
    <dgm:cxn modelId="{0CB30A52-E772-45AD-AFFE-B5ACD9A2A5C2}" srcId="{F0702C75-73AA-4B24-BA4C-7F66D69DC3D5}" destId="{DE49FE2E-D972-4927-BA97-8948636E9A7B}" srcOrd="0" destOrd="0" parTransId="{5B44E15B-5F1B-4623-855E-ADAEA41A6C3F}" sibTransId="{69457C73-AEBB-4546-A307-36898FF60C16}"/>
    <dgm:cxn modelId="{316C866C-641A-4044-AFD4-4425027A954A}" srcId="{F0702C75-73AA-4B24-BA4C-7F66D69DC3D5}" destId="{B8A5A661-004D-45AE-9C09-D07F8E9E36B6}" srcOrd="3" destOrd="0" parTransId="{4C1EF18B-924F-42A9-BBE9-027C2B1125D9}" sibTransId="{C5D70CD0-1B38-44A0-ABC3-9BC8499723D7}"/>
    <dgm:cxn modelId="{DFA68DAE-28E2-4FAC-B2EF-7675D7BAD88B}" srcId="{F0702C75-73AA-4B24-BA4C-7F66D69DC3D5}" destId="{E6B14F58-797F-48BA-BD84-9476A66B4CB6}" srcOrd="1" destOrd="0" parTransId="{B1FFB116-D2F8-4574-8434-C3D172BD6A0E}" sibTransId="{140B9108-8EB0-486E-B3FF-BF9DCBE1D859}"/>
    <dgm:cxn modelId="{89B356B2-8B53-EC40-A34D-791B70D2D9DE}" type="presOf" srcId="{E6B14F58-797F-48BA-BD84-9476A66B4CB6}" destId="{46B2CA6A-5022-2C43-B0E5-69EE5B26386B}" srcOrd="0" destOrd="0" presId="urn:microsoft.com/office/officeart/2005/8/layout/default"/>
    <dgm:cxn modelId="{AFAF67CB-5582-6746-BD0A-17EF78396FE5}" type="presOf" srcId="{FDBB2037-521D-4625-AD41-EA2783BF948C}" destId="{0742B310-3DD9-FC46-A1E6-1DBE284FB4E7}" srcOrd="0" destOrd="0" presId="urn:microsoft.com/office/officeart/2005/8/layout/default"/>
    <dgm:cxn modelId="{0C2918CF-6EEF-4963-B477-48F65642301A}" srcId="{F0702C75-73AA-4B24-BA4C-7F66D69DC3D5}" destId="{122EC9A0-810B-445B-BADE-140E8102559B}" srcOrd="2" destOrd="0" parTransId="{F4D6266C-5EA6-4532-8331-D9380DB6C968}" sibTransId="{9C0125B0-33AE-4C4F-A177-3DEA31BC11D9}"/>
    <dgm:cxn modelId="{5E7C86D5-49F5-4C0C-95A8-B6CAD8F4B06D}" srcId="{F0702C75-73AA-4B24-BA4C-7F66D69DC3D5}" destId="{FDBB2037-521D-4625-AD41-EA2783BF948C}" srcOrd="4" destOrd="0" parTransId="{12E6B493-CD44-4CD7-9F86-014E0507EF21}" sibTransId="{2FBCD1F4-48A6-4820-AA29-9F5EEB603476}"/>
    <dgm:cxn modelId="{5538B8F6-5767-D548-8CF2-B1E84A0ED001}" type="presOf" srcId="{122EC9A0-810B-445B-BADE-140E8102559B}" destId="{8DD103CD-C053-6F44-9C44-548221AE74EA}" srcOrd="0" destOrd="0" presId="urn:microsoft.com/office/officeart/2005/8/layout/default"/>
    <dgm:cxn modelId="{7A9FC40F-4A5C-9B44-92E7-9075FD88331B}" type="presParOf" srcId="{7EDF7C72-8E24-C249-AEB4-078A406033F9}" destId="{A237FB36-3626-7D4D-A11C-48B59D455D08}" srcOrd="0" destOrd="0" presId="urn:microsoft.com/office/officeart/2005/8/layout/default"/>
    <dgm:cxn modelId="{05B50D17-4A18-9F45-8B61-EB0C9039C8D2}" type="presParOf" srcId="{7EDF7C72-8E24-C249-AEB4-078A406033F9}" destId="{D5CD0C3A-4D57-AC4E-8DBB-F3FA6F78811F}" srcOrd="1" destOrd="0" presId="urn:microsoft.com/office/officeart/2005/8/layout/default"/>
    <dgm:cxn modelId="{1938B58A-C0F0-8F4A-8A6A-92E7465AAC4F}" type="presParOf" srcId="{7EDF7C72-8E24-C249-AEB4-078A406033F9}" destId="{46B2CA6A-5022-2C43-B0E5-69EE5B26386B}" srcOrd="2" destOrd="0" presId="urn:microsoft.com/office/officeart/2005/8/layout/default"/>
    <dgm:cxn modelId="{705C85C1-2A54-EE4B-8111-4E50611841B1}" type="presParOf" srcId="{7EDF7C72-8E24-C249-AEB4-078A406033F9}" destId="{ADF24796-0951-AB4D-AA22-57221CC5D817}" srcOrd="3" destOrd="0" presId="urn:microsoft.com/office/officeart/2005/8/layout/default"/>
    <dgm:cxn modelId="{E9E4AC51-0635-B24B-8A04-36D29534433B}" type="presParOf" srcId="{7EDF7C72-8E24-C249-AEB4-078A406033F9}" destId="{8DD103CD-C053-6F44-9C44-548221AE74EA}" srcOrd="4" destOrd="0" presId="urn:microsoft.com/office/officeart/2005/8/layout/default"/>
    <dgm:cxn modelId="{ED78E188-A500-144F-A3B7-AF148D763945}" type="presParOf" srcId="{7EDF7C72-8E24-C249-AEB4-078A406033F9}" destId="{9F9640E5-0C25-C445-984D-F13CD906D270}" srcOrd="5" destOrd="0" presId="urn:microsoft.com/office/officeart/2005/8/layout/default"/>
    <dgm:cxn modelId="{8DD503A8-3B81-4049-B0B8-3F973CC63459}" type="presParOf" srcId="{7EDF7C72-8E24-C249-AEB4-078A406033F9}" destId="{A4CC5EEA-7F0B-384F-AFC6-1146A7CE527A}" srcOrd="6" destOrd="0" presId="urn:microsoft.com/office/officeart/2005/8/layout/default"/>
    <dgm:cxn modelId="{5FACE1AD-3925-7B49-922B-E7484A2367D0}" type="presParOf" srcId="{7EDF7C72-8E24-C249-AEB4-078A406033F9}" destId="{C2B5DC14-F2E2-744C-B21E-47A639787C32}" srcOrd="7" destOrd="0" presId="urn:microsoft.com/office/officeart/2005/8/layout/default"/>
    <dgm:cxn modelId="{D13DC1A8-4B64-3B4F-AD01-C087262CE5A1}" type="presParOf" srcId="{7EDF7C72-8E24-C249-AEB4-078A406033F9}" destId="{0742B310-3DD9-FC46-A1E6-1DBE284FB4E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095E0A-1EC0-46F9-90D8-9986372FD61A}" type="doc">
      <dgm:prSet loTypeId="urn:microsoft.com/office/officeart/2018/2/layout/IconVerticalSolidList" loCatId="icon" qsTypeId="urn:microsoft.com/office/officeart/2005/8/quickstyle/3d2" qsCatId="3D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2A37FE0-9861-4A0A-9BBB-857A157F7B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There is a constraint in hiring due to budget constraints.</a:t>
          </a:r>
          <a:endParaRPr lang="en-US"/>
        </a:p>
      </dgm:t>
    </dgm:pt>
    <dgm:pt modelId="{254EBF9E-4EE0-474B-B1DE-B99EE27D58E7}" type="parTrans" cxnId="{0E427C49-95C1-4018-AA60-CA706E6A3B5B}">
      <dgm:prSet/>
      <dgm:spPr/>
      <dgm:t>
        <a:bodyPr/>
        <a:lstStyle/>
        <a:p>
          <a:endParaRPr lang="en-US"/>
        </a:p>
      </dgm:t>
    </dgm:pt>
    <dgm:pt modelId="{5B17C33C-2872-4C8B-8950-1EDD148A28C1}" type="sibTrans" cxnId="{0E427C49-95C1-4018-AA60-CA706E6A3B5B}">
      <dgm:prSet/>
      <dgm:spPr/>
      <dgm:t>
        <a:bodyPr/>
        <a:lstStyle/>
        <a:p>
          <a:endParaRPr lang="en-US"/>
        </a:p>
      </dgm:t>
    </dgm:pt>
    <dgm:pt modelId="{D16E2ECD-0D11-44F3-94C3-AAD007B49D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Wage limits make employment less appealing.</a:t>
          </a:r>
          <a:endParaRPr lang="en-US"/>
        </a:p>
      </dgm:t>
    </dgm:pt>
    <dgm:pt modelId="{11A8EAAA-32D2-44D6-B8E0-F3393C2BEBE5}" type="parTrans" cxnId="{96BC1C6F-D5D9-4D08-B78C-795BD1EBF372}">
      <dgm:prSet/>
      <dgm:spPr/>
      <dgm:t>
        <a:bodyPr/>
        <a:lstStyle/>
        <a:p>
          <a:endParaRPr lang="en-US"/>
        </a:p>
      </dgm:t>
    </dgm:pt>
    <dgm:pt modelId="{EA1D77F9-10C9-4487-85B1-8879213AFA71}" type="sibTrans" cxnId="{96BC1C6F-D5D9-4D08-B78C-795BD1EBF372}">
      <dgm:prSet/>
      <dgm:spPr/>
      <dgm:t>
        <a:bodyPr/>
        <a:lstStyle/>
        <a:p>
          <a:endParaRPr lang="en-US"/>
        </a:p>
      </dgm:t>
    </dgm:pt>
    <dgm:pt modelId="{B0686E57-0200-4234-975C-5414924C53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Increased use of expensive agency staff.</a:t>
          </a:r>
          <a:endParaRPr lang="en-US"/>
        </a:p>
      </dgm:t>
    </dgm:pt>
    <dgm:pt modelId="{14D71A87-8A2F-491C-B617-47BBCD55BDC6}" type="parTrans" cxnId="{89AC19E2-412D-484D-8874-1E1D388C3D1B}">
      <dgm:prSet/>
      <dgm:spPr/>
      <dgm:t>
        <a:bodyPr/>
        <a:lstStyle/>
        <a:p>
          <a:endParaRPr lang="en-US"/>
        </a:p>
      </dgm:t>
    </dgm:pt>
    <dgm:pt modelId="{2E32F043-B04F-4D74-8724-0E95FEAE132C}" type="sibTrans" cxnId="{89AC19E2-412D-484D-8874-1E1D388C3D1B}">
      <dgm:prSet/>
      <dgm:spPr/>
      <dgm:t>
        <a:bodyPr/>
        <a:lstStyle/>
        <a:p>
          <a:endParaRPr lang="en-US"/>
        </a:p>
      </dgm:t>
    </dgm:pt>
    <dgm:pt modelId="{5A01CE3F-CA54-4895-AE53-80A61E3036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/>
            <a:t>Workforce planning is affected by financial pressures.</a:t>
          </a:r>
          <a:endParaRPr lang="en-US"/>
        </a:p>
      </dgm:t>
    </dgm:pt>
    <dgm:pt modelId="{D5A24AC6-6A7E-4E00-975B-19298FA5557C}" type="parTrans" cxnId="{052DCDCF-E9B8-4029-A772-8ED9BD447EC3}">
      <dgm:prSet/>
      <dgm:spPr/>
      <dgm:t>
        <a:bodyPr/>
        <a:lstStyle/>
        <a:p>
          <a:endParaRPr lang="en-US"/>
        </a:p>
      </dgm:t>
    </dgm:pt>
    <dgm:pt modelId="{1346C5D8-4D20-4C24-91B7-21C90E27768E}" type="sibTrans" cxnId="{052DCDCF-E9B8-4029-A772-8ED9BD447EC3}">
      <dgm:prSet/>
      <dgm:spPr/>
      <dgm:t>
        <a:bodyPr/>
        <a:lstStyle/>
        <a:p>
          <a:endParaRPr lang="en-US"/>
        </a:p>
      </dgm:t>
    </dgm:pt>
    <dgm:pt modelId="{2C7EE997-45BC-4F3B-AFDB-F1109F7CE1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/>
            <a:t>Recruitment strategies are influenced by funding gaps (Appleby, 2017).</a:t>
          </a:r>
          <a:endParaRPr lang="en-US" dirty="0"/>
        </a:p>
      </dgm:t>
    </dgm:pt>
    <dgm:pt modelId="{6EAAD36F-D01E-4D1A-8EFA-AA7D4E7089B8}" type="parTrans" cxnId="{206BC499-1551-4860-8071-FB0F2FF34304}">
      <dgm:prSet/>
      <dgm:spPr/>
      <dgm:t>
        <a:bodyPr/>
        <a:lstStyle/>
        <a:p>
          <a:endParaRPr lang="en-US"/>
        </a:p>
      </dgm:t>
    </dgm:pt>
    <dgm:pt modelId="{B5924475-79F7-42F0-8FC9-FD007E098C17}" type="sibTrans" cxnId="{206BC499-1551-4860-8071-FB0F2FF34304}">
      <dgm:prSet/>
      <dgm:spPr/>
      <dgm:t>
        <a:bodyPr/>
        <a:lstStyle/>
        <a:p>
          <a:endParaRPr lang="en-US"/>
        </a:p>
      </dgm:t>
    </dgm:pt>
    <dgm:pt modelId="{527F5A92-64C7-4383-8D20-D627F4DE9158}" type="pres">
      <dgm:prSet presAssocID="{7A095E0A-1EC0-46F9-90D8-9986372FD61A}" presName="root" presStyleCnt="0">
        <dgm:presLayoutVars>
          <dgm:dir/>
          <dgm:resizeHandles val="exact"/>
        </dgm:presLayoutVars>
      </dgm:prSet>
      <dgm:spPr/>
    </dgm:pt>
    <dgm:pt modelId="{412408D6-FEE0-4D3C-AEB3-6C794DB31A45}" type="pres">
      <dgm:prSet presAssocID="{E2A37FE0-9861-4A0A-9BBB-857A157F7B50}" presName="compNode" presStyleCnt="0"/>
      <dgm:spPr/>
    </dgm:pt>
    <dgm:pt modelId="{3CEB3BAE-847D-4317-8215-554458056E3F}" type="pres">
      <dgm:prSet presAssocID="{E2A37FE0-9861-4A0A-9BBB-857A157F7B50}" presName="bgRect" presStyleLbl="bgShp" presStyleIdx="0" presStyleCnt="5"/>
      <dgm:spPr/>
    </dgm:pt>
    <dgm:pt modelId="{27A0E44D-625F-4644-A013-CFA4877F8514}" type="pres">
      <dgm:prSet presAssocID="{E2A37FE0-9861-4A0A-9BBB-857A157F7B5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F388FE0-BB53-4B59-B19B-785DBD11B62F}" type="pres">
      <dgm:prSet presAssocID="{E2A37FE0-9861-4A0A-9BBB-857A157F7B50}" presName="spaceRect" presStyleCnt="0"/>
      <dgm:spPr/>
    </dgm:pt>
    <dgm:pt modelId="{585B211F-7AED-4AA7-BA57-5D3B7A85C20A}" type="pres">
      <dgm:prSet presAssocID="{E2A37FE0-9861-4A0A-9BBB-857A157F7B50}" presName="parTx" presStyleLbl="revTx" presStyleIdx="0" presStyleCnt="5">
        <dgm:presLayoutVars>
          <dgm:chMax val="0"/>
          <dgm:chPref val="0"/>
        </dgm:presLayoutVars>
      </dgm:prSet>
      <dgm:spPr/>
    </dgm:pt>
    <dgm:pt modelId="{1D90D97C-995D-4360-81D7-9EB838F6F10C}" type="pres">
      <dgm:prSet presAssocID="{5B17C33C-2872-4C8B-8950-1EDD148A28C1}" presName="sibTrans" presStyleCnt="0"/>
      <dgm:spPr/>
    </dgm:pt>
    <dgm:pt modelId="{6B9A05C4-909B-4A14-8584-5A98B4615C20}" type="pres">
      <dgm:prSet presAssocID="{D16E2ECD-0D11-44F3-94C3-AAD007B49DDA}" presName="compNode" presStyleCnt="0"/>
      <dgm:spPr/>
    </dgm:pt>
    <dgm:pt modelId="{CA064D30-1009-4C78-8DC1-A3EC087714B6}" type="pres">
      <dgm:prSet presAssocID="{D16E2ECD-0D11-44F3-94C3-AAD007B49DDA}" presName="bgRect" presStyleLbl="bgShp" presStyleIdx="1" presStyleCnt="5" custLinFactNeighborX="-9990" custLinFactNeighborY="969"/>
      <dgm:spPr/>
    </dgm:pt>
    <dgm:pt modelId="{DC94B624-FA0B-4C94-8F4E-5DC3504B993A}" type="pres">
      <dgm:prSet presAssocID="{D16E2ECD-0D11-44F3-94C3-AAD007B49DDA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0AED5575-A2B6-49BB-991E-BF1A2A1E3AC9}" type="pres">
      <dgm:prSet presAssocID="{D16E2ECD-0D11-44F3-94C3-AAD007B49DDA}" presName="spaceRect" presStyleCnt="0"/>
      <dgm:spPr/>
    </dgm:pt>
    <dgm:pt modelId="{2335D33C-5B30-45B9-965C-AEE8794E772C}" type="pres">
      <dgm:prSet presAssocID="{D16E2ECD-0D11-44F3-94C3-AAD007B49DDA}" presName="parTx" presStyleLbl="revTx" presStyleIdx="1" presStyleCnt="5">
        <dgm:presLayoutVars>
          <dgm:chMax val="0"/>
          <dgm:chPref val="0"/>
        </dgm:presLayoutVars>
      </dgm:prSet>
      <dgm:spPr/>
    </dgm:pt>
    <dgm:pt modelId="{9B4286BC-E6FD-4970-8AA0-BF627FD9C1E7}" type="pres">
      <dgm:prSet presAssocID="{EA1D77F9-10C9-4487-85B1-8879213AFA71}" presName="sibTrans" presStyleCnt="0"/>
      <dgm:spPr/>
    </dgm:pt>
    <dgm:pt modelId="{A4189D1F-0436-424F-88EE-0C8B4FC1009A}" type="pres">
      <dgm:prSet presAssocID="{B0686E57-0200-4234-975C-5414924C53C4}" presName="compNode" presStyleCnt="0"/>
      <dgm:spPr/>
    </dgm:pt>
    <dgm:pt modelId="{51954F1E-F062-4E33-B85E-3D971A0F8540}" type="pres">
      <dgm:prSet presAssocID="{B0686E57-0200-4234-975C-5414924C53C4}" presName="bgRect" presStyleLbl="bgShp" presStyleIdx="2" presStyleCnt="5" custLinFactNeighborX="-6555" custLinFactNeighborY="-13015"/>
      <dgm:spPr/>
    </dgm:pt>
    <dgm:pt modelId="{4BDF3537-DC82-4843-81A6-0C31890BF17E}" type="pres">
      <dgm:prSet presAssocID="{B0686E57-0200-4234-975C-5414924C53C4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00994F83-0AF9-4A00-B9C0-CB8CA5682D20}" type="pres">
      <dgm:prSet presAssocID="{B0686E57-0200-4234-975C-5414924C53C4}" presName="spaceRect" presStyleCnt="0"/>
      <dgm:spPr/>
    </dgm:pt>
    <dgm:pt modelId="{27F3DE89-B862-4737-A02D-D86A2AAA9AB2}" type="pres">
      <dgm:prSet presAssocID="{B0686E57-0200-4234-975C-5414924C53C4}" presName="parTx" presStyleLbl="revTx" presStyleIdx="2" presStyleCnt="5">
        <dgm:presLayoutVars>
          <dgm:chMax val="0"/>
          <dgm:chPref val="0"/>
        </dgm:presLayoutVars>
      </dgm:prSet>
      <dgm:spPr/>
    </dgm:pt>
    <dgm:pt modelId="{6611E4B6-8B2F-4BF7-BFE1-62A2C887D87B}" type="pres">
      <dgm:prSet presAssocID="{2E32F043-B04F-4D74-8724-0E95FEAE132C}" presName="sibTrans" presStyleCnt="0"/>
      <dgm:spPr/>
    </dgm:pt>
    <dgm:pt modelId="{A1F30DD1-1938-4FD9-9AE9-B1284ECA7DDD}" type="pres">
      <dgm:prSet presAssocID="{5A01CE3F-CA54-4895-AE53-80A61E30362F}" presName="compNode" presStyleCnt="0"/>
      <dgm:spPr/>
    </dgm:pt>
    <dgm:pt modelId="{A56571D5-D4C0-4C45-9BEE-03E54F5ECD95}" type="pres">
      <dgm:prSet presAssocID="{5A01CE3F-CA54-4895-AE53-80A61E30362F}" presName="bgRect" presStyleLbl="bgShp" presStyleIdx="3" presStyleCnt="5"/>
      <dgm:spPr/>
    </dgm:pt>
    <dgm:pt modelId="{5F513235-38FD-4915-BBA5-0B968B11E79D}" type="pres">
      <dgm:prSet presAssocID="{5A01CE3F-CA54-4895-AE53-80A61E30362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BEDF1CC-5A83-4A38-A06F-B963BE20BC5B}" type="pres">
      <dgm:prSet presAssocID="{5A01CE3F-CA54-4895-AE53-80A61E30362F}" presName="spaceRect" presStyleCnt="0"/>
      <dgm:spPr/>
    </dgm:pt>
    <dgm:pt modelId="{EC17A4C0-25C3-4129-A117-B126BF45AAE4}" type="pres">
      <dgm:prSet presAssocID="{5A01CE3F-CA54-4895-AE53-80A61E30362F}" presName="parTx" presStyleLbl="revTx" presStyleIdx="3" presStyleCnt="5">
        <dgm:presLayoutVars>
          <dgm:chMax val="0"/>
          <dgm:chPref val="0"/>
        </dgm:presLayoutVars>
      </dgm:prSet>
      <dgm:spPr/>
    </dgm:pt>
    <dgm:pt modelId="{40F1223F-2496-478F-B1A0-0EF8622B592E}" type="pres">
      <dgm:prSet presAssocID="{1346C5D8-4D20-4C24-91B7-21C90E27768E}" presName="sibTrans" presStyleCnt="0"/>
      <dgm:spPr/>
    </dgm:pt>
    <dgm:pt modelId="{AB72BEFE-48ED-4FC9-93C2-C87D845A2E88}" type="pres">
      <dgm:prSet presAssocID="{2C7EE997-45BC-4F3B-AFDB-F1109F7CE181}" presName="compNode" presStyleCnt="0"/>
      <dgm:spPr/>
    </dgm:pt>
    <dgm:pt modelId="{1A4263F1-7969-4481-A0B0-0ABCDE31664D}" type="pres">
      <dgm:prSet presAssocID="{2C7EE997-45BC-4F3B-AFDB-F1109F7CE181}" presName="bgRect" presStyleLbl="bgShp" presStyleIdx="4" presStyleCnt="5"/>
      <dgm:spPr/>
    </dgm:pt>
    <dgm:pt modelId="{3E20C2EB-666C-4644-BA6D-DFD7FEA6F85D}" type="pres">
      <dgm:prSet presAssocID="{2C7EE997-45BC-4F3B-AFDB-F1109F7CE18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A892A85-5CC6-4314-A19D-3A3594FDBFAF}" type="pres">
      <dgm:prSet presAssocID="{2C7EE997-45BC-4F3B-AFDB-F1109F7CE181}" presName="spaceRect" presStyleCnt="0"/>
      <dgm:spPr/>
    </dgm:pt>
    <dgm:pt modelId="{3D7B5714-0834-482F-9B85-C9C0C41F200D}" type="pres">
      <dgm:prSet presAssocID="{2C7EE997-45BC-4F3B-AFDB-F1109F7CE18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7E86936-1BD6-47D2-BDB0-D0E49784CF6D}" type="presOf" srcId="{D16E2ECD-0D11-44F3-94C3-AAD007B49DDA}" destId="{2335D33C-5B30-45B9-965C-AEE8794E772C}" srcOrd="0" destOrd="0" presId="urn:microsoft.com/office/officeart/2018/2/layout/IconVerticalSolidList"/>
    <dgm:cxn modelId="{3C663444-0C1F-46E9-8D5F-AE032F8311D0}" type="presOf" srcId="{5A01CE3F-CA54-4895-AE53-80A61E30362F}" destId="{EC17A4C0-25C3-4129-A117-B126BF45AAE4}" srcOrd="0" destOrd="0" presId="urn:microsoft.com/office/officeart/2018/2/layout/IconVerticalSolidList"/>
    <dgm:cxn modelId="{3D5DEC45-3468-4DC1-8A3A-04B20EADD562}" type="presOf" srcId="{E2A37FE0-9861-4A0A-9BBB-857A157F7B50}" destId="{585B211F-7AED-4AA7-BA57-5D3B7A85C20A}" srcOrd="0" destOrd="0" presId="urn:microsoft.com/office/officeart/2018/2/layout/IconVerticalSolidList"/>
    <dgm:cxn modelId="{0E427C49-95C1-4018-AA60-CA706E6A3B5B}" srcId="{7A095E0A-1EC0-46F9-90D8-9986372FD61A}" destId="{E2A37FE0-9861-4A0A-9BBB-857A157F7B50}" srcOrd="0" destOrd="0" parTransId="{254EBF9E-4EE0-474B-B1DE-B99EE27D58E7}" sibTransId="{5B17C33C-2872-4C8B-8950-1EDD148A28C1}"/>
    <dgm:cxn modelId="{96BC1C6F-D5D9-4D08-B78C-795BD1EBF372}" srcId="{7A095E0A-1EC0-46F9-90D8-9986372FD61A}" destId="{D16E2ECD-0D11-44F3-94C3-AAD007B49DDA}" srcOrd="1" destOrd="0" parTransId="{11A8EAAA-32D2-44D6-B8E0-F3393C2BEBE5}" sibTransId="{EA1D77F9-10C9-4487-85B1-8879213AFA71}"/>
    <dgm:cxn modelId="{206BC499-1551-4860-8071-FB0F2FF34304}" srcId="{7A095E0A-1EC0-46F9-90D8-9986372FD61A}" destId="{2C7EE997-45BC-4F3B-AFDB-F1109F7CE181}" srcOrd="4" destOrd="0" parTransId="{6EAAD36F-D01E-4D1A-8EFA-AA7D4E7089B8}" sibTransId="{B5924475-79F7-42F0-8FC9-FD007E098C17}"/>
    <dgm:cxn modelId="{4C955CBA-74DA-4528-B9CE-572F96014105}" type="presOf" srcId="{2C7EE997-45BC-4F3B-AFDB-F1109F7CE181}" destId="{3D7B5714-0834-482F-9B85-C9C0C41F200D}" srcOrd="0" destOrd="0" presId="urn:microsoft.com/office/officeart/2018/2/layout/IconVerticalSolidList"/>
    <dgm:cxn modelId="{052DCDCF-E9B8-4029-A772-8ED9BD447EC3}" srcId="{7A095E0A-1EC0-46F9-90D8-9986372FD61A}" destId="{5A01CE3F-CA54-4895-AE53-80A61E30362F}" srcOrd="3" destOrd="0" parTransId="{D5A24AC6-6A7E-4E00-975B-19298FA5557C}" sibTransId="{1346C5D8-4D20-4C24-91B7-21C90E27768E}"/>
    <dgm:cxn modelId="{DA731DDA-4320-4B2D-BF14-84B90C743DE7}" type="presOf" srcId="{7A095E0A-1EC0-46F9-90D8-9986372FD61A}" destId="{527F5A92-64C7-4383-8D20-D627F4DE9158}" srcOrd="0" destOrd="0" presId="urn:microsoft.com/office/officeart/2018/2/layout/IconVerticalSolidList"/>
    <dgm:cxn modelId="{89AC19E2-412D-484D-8874-1E1D388C3D1B}" srcId="{7A095E0A-1EC0-46F9-90D8-9986372FD61A}" destId="{B0686E57-0200-4234-975C-5414924C53C4}" srcOrd="2" destOrd="0" parTransId="{14D71A87-8A2F-491C-B617-47BBCD55BDC6}" sibTransId="{2E32F043-B04F-4D74-8724-0E95FEAE132C}"/>
    <dgm:cxn modelId="{1879F1E4-6C4B-4101-8588-6EA703AB754D}" type="presOf" srcId="{B0686E57-0200-4234-975C-5414924C53C4}" destId="{27F3DE89-B862-4737-A02D-D86A2AAA9AB2}" srcOrd="0" destOrd="0" presId="urn:microsoft.com/office/officeart/2018/2/layout/IconVerticalSolidList"/>
    <dgm:cxn modelId="{D407025B-A8F8-4A93-A37C-21593C06F8A9}" type="presParOf" srcId="{527F5A92-64C7-4383-8D20-D627F4DE9158}" destId="{412408D6-FEE0-4D3C-AEB3-6C794DB31A45}" srcOrd="0" destOrd="0" presId="urn:microsoft.com/office/officeart/2018/2/layout/IconVerticalSolidList"/>
    <dgm:cxn modelId="{57AC554D-425F-45D7-9827-E9F72BA40225}" type="presParOf" srcId="{412408D6-FEE0-4D3C-AEB3-6C794DB31A45}" destId="{3CEB3BAE-847D-4317-8215-554458056E3F}" srcOrd="0" destOrd="0" presId="urn:microsoft.com/office/officeart/2018/2/layout/IconVerticalSolidList"/>
    <dgm:cxn modelId="{BBF6A8F1-A702-412D-AD89-B222793EBBD7}" type="presParOf" srcId="{412408D6-FEE0-4D3C-AEB3-6C794DB31A45}" destId="{27A0E44D-625F-4644-A013-CFA4877F8514}" srcOrd="1" destOrd="0" presId="urn:microsoft.com/office/officeart/2018/2/layout/IconVerticalSolidList"/>
    <dgm:cxn modelId="{6BB985A6-C395-4EAA-A96D-C3E05D933EBC}" type="presParOf" srcId="{412408D6-FEE0-4D3C-AEB3-6C794DB31A45}" destId="{3F388FE0-BB53-4B59-B19B-785DBD11B62F}" srcOrd="2" destOrd="0" presId="urn:microsoft.com/office/officeart/2018/2/layout/IconVerticalSolidList"/>
    <dgm:cxn modelId="{83600BCA-12D5-4394-BA3C-505C1B9C6A04}" type="presParOf" srcId="{412408D6-FEE0-4D3C-AEB3-6C794DB31A45}" destId="{585B211F-7AED-4AA7-BA57-5D3B7A85C20A}" srcOrd="3" destOrd="0" presId="urn:microsoft.com/office/officeart/2018/2/layout/IconVerticalSolidList"/>
    <dgm:cxn modelId="{226FEF7C-ACBC-408B-B9F5-564BFA68EDAE}" type="presParOf" srcId="{527F5A92-64C7-4383-8D20-D627F4DE9158}" destId="{1D90D97C-995D-4360-81D7-9EB838F6F10C}" srcOrd="1" destOrd="0" presId="urn:microsoft.com/office/officeart/2018/2/layout/IconVerticalSolidList"/>
    <dgm:cxn modelId="{385DB490-C3CD-4C06-AACE-4408DA007690}" type="presParOf" srcId="{527F5A92-64C7-4383-8D20-D627F4DE9158}" destId="{6B9A05C4-909B-4A14-8584-5A98B4615C20}" srcOrd="2" destOrd="0" presId="urn:microsoft.com/office/officeart/2018/2/layout/IconVerticalSolidList"/>
    <dgm:cxn modelId="{DDC33C4B-0D74-4AE9-9A6A-4805C326B76D}" type="presParOf" srcId="{6B9A05C4-909B-4A14-8584-5A98B4615C20}" destId="{CA064D30-1009-4C78-8DC1-A3EC087714B6}" srcOrd="0" destOrd="0" presId="urn:microsoft.com/office/officeart/2018/2/layout/IconVerticalSolidList"/>
    <dgm:cxn modelId="{BDBA5C6A-227A-40B3-8BC5-609CECB01166}" type="presParOf" srcId="{6B9A05C4-909B-4A14-8584-5A98B4615C20}" destId="{DC94B624-FA0B-4C94-8F4E-5DC3504B993A}" srcOrd="1" destOrd="0" presId="urn:microsoft.com/office/officeart/2018/2/layout/IconVerticalSolidList"/>
    <dgm:cxn modelId="{0EDF8BE9-009D-4B9D-8FB6-146E7CC0399B}" type="presParOf" srcId="{6B9A05C4-909B-4A14-8584-5A98B4615C20}" destId="{0AED5575-A2B6-49BB-991E-BF1A2A1E3AC9}" srcOrd="2" destOrd="0" presId="urn:microsoft.com/office/officeart/2018/2/layout/IconVerticalSolidList"/>
    <dgm:cxn modelId="{6CB96424-A76E-4662-93FA-72C5D563B7B1}" type="presParOf" srcId="{6B9A05C4-909B-4A14-8584-5A98B4615C20}" destId="{2335D33C-5B30-45B9-965C-AEE8794E772C}" srcOrd="3" destOrd="0" presId="urn:microsoft.com/office/officeart/2018/2/layout/IconVerticalSolidList"/>
    <dgm:cxn modelId="{F1840390-7BF0-43CF-BAF9-85FC886F6420}" type="presParOf" srcId="{527F5A92-64C7-4383-8D20-D627F4DE9158}" destId="{9B4286BC-E6FD-4970-8AA0-BF627FD9C1E7}" srcOrd="3" destOrd="0" presId="urn:microsoft.com/office/officeart/2018/2/layout/IconVerticalSolidList"/>
    <dgm:cxn modelId="{6D33276D-1D62-4993-8C2C-96595456A278}" type="presParOf" srcId="{527F5A92-64C7-4383-8D20-D627F4DE9158}" destId="{A4189D1F-0436-424F-88EE-0C8B4FC1009A}" srcOrd="4" destOrd="0" presId="urn:microsoft.com/office/officeart/2018/2/layout/IconVerticalSolidList"/>
    <dgm:cxn modelId="{7BEE33FF-8CE8-4A13-B5CE-AA02B91E9E90}" type="presParOf" srcId="{A4189D1F-0436-424F-88EE-0C8B4FC1009A}" destId="{51954F1E-F062-4E33-B85E-3D971A0F8540}" srcOrd="0" destOrd="0" presId="urn:microsoft.com/office/officeart/2018/2/layout/IconVerticalSolidList"/>
    <dgm:cxn modelId="{34C595AE-B733-47DE-9BE1-F0D99B21066F}" type="presParOf" srcId="{A4189D1F-0436-424F-88EE-0C8B4FC1009A}" destId="{4BDF3537-DC82-4843-81A6-0C31890BF17E}" srcOrd="1" destOrd="0" presId="urn:microsoft.com/office/officeart/2018/2/layout/IconVerticalSolidList"/>
    <dgm:cxn modelId="{873ADF02-F8E8-4BC7-BB76-1D0DBAD32F9D}" type="presParOf" srcId="{A4189D1F-0436-424F-88EE-0C8B4FC1009A}" destId="{00994F83-0AF9-4A00-B9C0-CB8CA5682D20}" srcOrd="2" destOrd="0" presId="urn:microsoft.com/office/officeart/2018/2/layout/IconVerticalSolidList"/>
    <dgm:cxn modelId="{EE37D747-E5F7-43E2-BE7E-A3F46A5C8ACD}" type="presParOf" srcId="{A4189D1F-0436-424F-88EE-0C8B4FC1009A}" destId="{27F3DE89-B862-4737-A02D-D86A2AAA9AB2}" srcOrd="3" destOrd="0" presId="urn:microsoft.com/office/officeart/2018/2/layout/IconVerticalSolidList"/>
    <dgm:cxn modelId="{26602890-4A70-439C-AA16-A862AB48A80B}" type="presParOf" srcId="{527F5A92-64C7-4383-8D20-D627F4DE9158}" destId="{6611E4B6-8B2F-4BF7-BFE1-62A2C887D87B}" srcOrd="5" destOrd="0" presId="urn:microsoft.com/office/officeart/2018/2/layout/IconVerticalSolidList"/>
    <dgm:cxn modelId="{463F158F-6874-4740-86DA-FA497BCD95E2}" type="presParOf" srcId="{527F5A92-64C7-4383-8D20-D627F4DE9158}" destId="{A1F30DD1-1938-4FD9-9AE9-B1284ECA7DDD}" srcOrd="6" destOrd="0" presId="urn:microsoft.com/office/officeart/2018/2/layout/IconVerticalSolidList"/>
    <dgm:cxn modelId="{F657E39F-CBA4-4716-8FEC-922037B26AF1}" type="presParOf" srcId="{A1F30DD1-1938-4FD9-9AE9-B1284ECA7DDD}" destId="{A56571D5-D4C0-4C45-9BEE-03E54F5ECD95}" srcOrd="0" destOrd="0" presId="urn:microsoft.com/office/officeart/2018/2/layout/IconVerticalSolidList"/>
    <dgm:cxn modelId="{4F87EB74-981B-48AF-85D6-0803B7802692}" type="presParOf" srcId="{A1F30DD1-1938-4FD9-9AE9-B1284ECA7DDD}" destId="{5F513235-38FD-4915-BBA5-0B968B11E79D}" srcOrd="1" destOrd="0" presId="urn:microsoft.com/office/officeart/2018/2/layout/IconVerticalSolidList"/>
    <dgm:cxn modelId="{46F61A1A-1652-4AC0-B1E8-254DA56D3ACB}" type="presParOf" srcId="{A1F30DD1-1938-4FD9-9AE9-B1284ECA7DDD}" destId="{CBEDF1CC-5A83-4A38-A06F-B963BE20BC5B}" srcOrd="2" destOrd="0" presId="urn:microsoft.com/office/officeart/2018/2/layout/IconVerticalSolidList"/>
    <dgm:cxn modelId="{304B29CB-DFD8-4330-9E4D-65919565BCAF}" type="presParOf" srcId="{A1F30DD1-1938-4FD9-9AE9-B1284ECA7DDD}" destId="{EC17A4C0-25C3-4129-A117-B126BF45AAE4}" srcOrd="3" destOrd="0" presId="urn:microsoft.com/office/officeart/2018/2/layout/IconVerticalSolidList"/>
    <dgm:cxn modelId="{4C966F84-3183-4ADE-A6CE-98F67E0C3420}" type="presParOf" srcId="{527F5A92-64C7-4383-8D20-D627F4DE9158}" destId="{40F1223F-2496-478F-B1A0-0EF8622B592E}" srcOrd="7" destOrd="0" presId="urn:microsoft.com/office/officeart/2018/2/layout/IconVerticalSolidList"/>
    <dgm:cxn modelId="{8423027D-C947-4378-92F5-3A4849D8D8BD}" type="presParOf" srcId="{527F5A92-64C7-4383-8D20-D627F4DE9158}" destId="{AB72BEFE-48ED-4FC9-93C2-C87D845A2E88}" srcOrd="8" destOrd="0" presId="urn:microsoft.com/office/officeart/2018/2/layout/IconVerticalSolidList"/>
    <dgm:cxn modelId="{7279D95C-18AB-4921-BB59-4069D95D216D}" type="presParOf" srcId="{AB72BEFE-48ED-4FC9-93C2-C87D845A2E88}" destId="{1A4263F1-7969-4481-A0B0-0ABCDE31664D}" srcOrd="0" destOrd="0" presId="urn:microsoft.com/office/officeart/2018/2/layout/IconVerticalSolidList"/>
    <dgm:cxn modelId="{06E3C3A9-0593-42C3-9BAF-AABD53C59A39}" type="presParOf" srcId="{AB72BEFE-48ED-4FC9-93C2-C87D845A2E88}" destId="{3E20C2EB-666C-4644-BA6D-DFD7FEA6F85D}" srcOrd="1" destOrd="0" presId="urn:microsoft.com/office/officeart/2018/2/layout/IconVerticalSolidList"/>
    <dgm:cxn modelId="{BDDD333D-378D-4CF5-9269-F04FDD4AD23D}" type="presParOf" srcId="{AB72BEFE-48ED-4FC9-93C2-C87D845A2E88}" destId="{EA892A85-5CC6-4314-A19D-3A3594FDBFAF}" srcOrd="2" destOrd="0" presId="urn:microsoft.com/office/officeart/2018/2/layout/IconVerticalSolidList"/>
    <dgm:cxn modelId="{54120E9E-22C6-4DB9-AAEA-ED9FF5651D41}" type="presParOf" srcId="{AB72BEFE-48ED-4FC9-93C2-C87D845A2E88}" destId="{3D7B5714-0834-482F-9B85-C9C0C41F20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7A14EC-A2A0-4C63-8B22-F7D892761FED}" type="doc">
      <dgm:prSet loTypeId="urn:microsoft.com/office/officeart/2018/2/layout/IconCircleList" loCatId="icon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B52F7DE-D8E2-4BB7-ADBC-E9A7D48799F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aseline="0" dirty="0">
              <a:latin typeface="Alumatica" pitchFamily="2" charset="0"/>
            </a:rPr>
            <a:t>Absence of long-term workforce planning.</a:t>
          </a:r>
          <a:endParaRPr lang="en-US" sz="2000" dirty="0">
            <a:latin typeface="Alumatica" pitchFamily="2" charset="0"/>
          </a:endParaRPr>
        </a:p>
      </dgm:t>
    </dgm:pt>
    <dgm:pt modelId="{7A2C4451-DE1B-4CA6-8685-FC155E5C5F48}" type="parTrans" cxnId="{57F9A552-4F22-41E8-80C4-EBFEBCB9FE99}">
      <dgm:prSet/>
      <dgm:spPr/>
      <dgm:t>
        <a:bodyPr/>
        <a:lstStyle/>
        <a:p>
          <a:endParaRPr lang="en-US"/>
        </a:p>
      </dgm:t>
    </dgm:pt>
    <dgm:pt modelId="{4F4718DF-0018-45CA-9CD0-476BB142B24A}" type="sibTrans" cxnId="{57F9A552-4F22-41E8-80C4-EBFEBCB9FE9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53AE33-DE25-44EE-A300-76096A325B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aseline="0" dirty="0">
              <a:latin typeface="Alumatica" pitchFamily="2" charset="0"/>
            </a:rPr>
            <a:t>Reactive decisions in policies prevail.</a:t>
          </a:r>
          <a:endParaRPr lang="en-US" sz="2000" dirty="0">
            <a:latin typeface="Alumatica" pitchFamily="2" charset="0"/>
          </a:endParaRPr>
        </a:p>
      </dgm:t>
    </dgm:pt>
    <dgm:pt modelId="{3A55981B-B9B7-46CC-9265-5B2DF85E0C75}" type="parTrans" cxnId="{1F45C7AB-374A-4417-BA48-9DA1AEB0C7C6}">
      <dgm:prSet/>
      <dgm:spPr/>
      <dgm:t>
        <a:bodyPr/>
        <a:lstStyle/>
        <a:p>
          <a:endParaRPr lang="en-US"/>
        </a:p>
      </dgm:t>
    </dgm:pt>
    <dgm:pt modelId="{ADACAEBE-2DAE-4E2D-9CEA-A98BD4623F2A}" type="sibTrans" cxnId="{1F45C7AB-374A-4417-BA48-9DA1AEB0C7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49744FC-11A2-4E2A-95F7-299215FD088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aseline="0" dirty="0">
              <a:latin typeface="Alumatica" pitchFamily="2" charset="0"/>
            </a:rPr>
            <a:t>Poor policies regarding healthcare workers.</a:t>
          </a:r>
          <a:endParaRPr lang="en-US" sz="2000" dirty="0">
            <a:latin typeface="Alumatica" pitchFamily="2" charset="0"/>
          </a:endParaRPr>
        </a:p>
      </dgm:t>
    </dgm:pt>
    <dgm:pt modelId="{7BE48231-EBA0-4A6D-9401-41DB71E51949}" type="parTrans" cxnId="{9600AD04-DD4C-4CB3-9AD7-1269697ABF4B}">
      <dgm:prSet/>
      <dgm:spPr/>
      <dgm:t>
        <a:bodyPr/>
        <a:lstStyle/>
        <a:p>
          <a:endParaRPr lang="en-US"/>
        </a:p>
      </dgm:t>
    </dgm:pt>
    <dgm:pt modelId="{7B133EF3-40DA-4234-8506-B8F84F8C9EC1}" type="sibTrans" cxnId="{9600AD04-DD4C-4CB3-9AD7-1269697ABF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B0CE974-611E-47F3-8D6A-9E2A577888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>
              <a:latin typeface="Alumatica" pitchFamily="2" charset="0"/>
            </a:rPr>
            <a:t>Inappropriate training policies.</a:t>
          </a:r>
          <a:endParaRPr lang="en-US" dirty="0">
            <a:latin typeface="Alumatica" pitchFamily="2" charset="0"/>
          </a:endParaRPr>
        </a:p>
      </dgm:t>
    </dgm:pt>
    <dgm:pt modelId="{279055B3-B8A6-4443-80C1-34255F32B536}" type="parTrans" cxnId="{1D0807A3-36B1-4C4E-AFF2-911ABAF06D03}">
      <dgm:prSet/>
      <dgm:spPr/>
      <dgm:t>
        <a:bodyPr/>
        <a:lstStyle/>
        <a:p>
          <a:endParaRPr lang="en-US"/>
        </a:p>
      </dgm:t>
    </dgm:pt>
    <dgm:pt modelId="{6415B41B-7C9D-462C-8543-AB4113D83422}" type="sibTrans" cxnId="{1D0807A3-36B1-4C4E-AFF2-911ABAF06D0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A21F4D-C533-497D-ADCA-4A303E87FD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aseline="0" dirty="0">
              <a:latin typeface="Alumatica" pitchFamily="2" charset="0"/>
            </a:rPr>
            <a:t>Continuity is broken by political changes</a:t>
          </a:r>
          <a:r>
            <a:rPr lang="en-US" dirty="0"/>
            <a:t>(Ham, 2014)</a:t>
          </a:r>
          <a:r>
            <a:rPr lang="en-US" baseline="0" dirty="0">
              <a:latin typeface="Alumatica" pitchFamily="2" charset="0"/>
            </a:rPr>
            <a:t>.</a:t>
          </a:r>
          <a:endParaRPr lang="en-US" dirty="0">
            <a:latin typeface="Alumatica" pitchFamily="2" charset="0"/>
          </a:endParaRPr>
        </a:p>
      </dgm:t>
    </dgm:pt>
    <dgm:pt modelId="{5D650B22-0ABA-4DC2-8945-CFE417DADFA7}" type="parTrans" cxnId="{3FADF058-6F18-4248-A7CB-27C526FEB76B}">
      <dgm:prSet/>
      <dgm:spPr/>
      <dgm:t>
        <a:bodyPr/>
        <a:lstStyle/>
        <a:p>
          <a:endParaRPr lang="en-US"/>
        </a:p>
      </dgm:t>
    </dgm:pt>
    <dgm:pt modelId="{9DC6E373-2AD5-4ACE-9E9F-B4D160F51BC4}" type="sibTrans" cxnId="{3FADF058-6F18-4248-A7CB-27C526FEB76B}">
      <dgm:prSet/>
      <dgm:spPr/>
      <dgm:t>
        <a:bodyPr/>
        <a:lstStyle/>
        <a:p>
          <a:endParaRPr lang="en-US"/>
        </a:p>
      </dgm:t>
    </dgm:pt>
    <dgm:pt modelId="{477F5B6D-ACE6-4180-83B6-7CC1306ADA26}" type="pres">
      <dgm:prSet presAssocID="{8A7A14EC-A2A0-4C63-8B22-F7D892761FED}" presName="root" presStyleCnt="0">
        <dgm:presLayoutVars>
          <dgm:dir/>
          <dgm:resizeHandles val="exact"/>
        </dgm:presLayoutVars>
      </dgm:prSet>
      <dgm:spPr/>
    </dgm:pt>
    <dgm:pt modelId="{5CC236BA-0F88-4E3F-AF5E-32069CEED96B}" type="pres">
      <dgm:prSet presAssocID="{8A7A14EC-A2A0-4C63-8B22-F7D892761FED}" presName="container" presStyleCnt="0">
        <dgm:presLayoutVars>
          <dgm:dir/>
          <dgm:resizeHandles val="exact"/>
        </dgm:presLayoutVars>
      </dgm:prSet>
      <dgm:spPr/>
    </dgm:pt>
    <dgm:pt modelId="{D96DF66C-C663-442D-BCF9-A63346F59D7E}" type="pres">
      <dgm:prSet presAssocID="{5B52F7DE-D8E2-4BB7-ADBC-E9A7D48799F6}" presName="compNode" presStyleCnt="0"/>
      <dgm:spPr/>
    </dgm:pt>
    <dgm:pt modelId="{A85A7124-A897-44EC-BBB0-97974C57983E}" type="pres">
      <dgm:prSet presAssocID="{5B52F7DE-D8E2-4BB7-ADBC-E9A7D48799F6}" presName="iconBgRect" presStyleLbl="bgShp" presStyleIdx="0" presStyleCnt="5"/>
      <dgm:spPr/>
    </dgm:pt>
    <dgm:pt modelId="{15AF5D80-5C68-4BB4-9C26-3E16AFC02AD7}" type="pres">
      <dgm:prSet presAssocID="{5B52F7DE-D8E2-4BB7-ADBC-E9A7D48799F6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C9F03C3-905C-49BC-9DA0-B9FC222EE40A}" type="pres">
      <dgm:prSet presAssocID="{5B52F7DE-D8E2-4BB7-ADBC-E9A7D48799F6}" presName="spaceRect" presStyleCnt="0"/>
      <dgm:spPr/>
    </dgm:pt>
    <dgm:pt modelId="{3F8E6689-7E73-47DE-87CD-68411734E0A9}" type="pres">
      <dgm:prSet presAssocID="{5B52F7DE-D8E2-4BB7-ADBC-E9A7D48799F6}" presName="textRect" presStyleLbl="revTx" presStyleIdx="0" presStyleCnt="5">
        <dgm:presLayoutVars>
          <dgm:chMax val="1"/>
          <dgm:chPref val="1"/>
        </dgm:presLayoutVars>
      </dgm:prSet>
      <dgm:spPr/>
    </dgm:pt>
    <dgm:pt modelId="{9EB1329A-8B97-4C23-93FA-DA8DB2648D77}" type="pres">
      <dgm:prSet presAssocID="{4F4718DF-0018-45CA-9CD0-476BB142B24A}" presName="sibTrans" presStyleLbl="sibTrans2D1" presStyleIdx="0" presStyleCnt="0"/>
      <dgm:spPr/>
    </dgm:pt>
    <dgm:pt modelId="{BA20AD38-9016-483C-ACA9-0B482FC1D777}" type="pres">
      <dgm:prSet presAssocID="{7953AE33-DE25-44EE-A300-76096A325BE5}" presName="compNode" presStyleCnt="0"/>
      <dgm:spPr/>
    </dgm:pt>
    <dgm:pt modelId="{D43CD9F5-378C-4681-A2C8-E83A153900CE}" type="pres">
      <dgm:prSet presAssocID="{7953AE33-DE25-44EE-A300-76096A325BE5}" presName="iconBgRect" presStyleLbl="bgShp" presStyleIdx="1" presStyleCnt="5"/>
      <dgm:spPr/>
    </dgm:pt>
    <dgm:pt modelId="{C144F20D-DD68-4E19-8776-89DE44DB89D8}" type="pres">
      <dgm:prSet presAssocID="{7953AE33-DE25-44EE-A300-76096A325BE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84AC78F6-C74E-4567-981B-3E05C48CD7AD}" type="pres">
      <dgm:prSet presAssocID="{7953AE33-DE25-44EE-A300-76096A325BE5}" presName="spaceRect" presStyleCnt="0"/>
      <dgm:spPr/>
    </dgm:pt>
    <dgm:pt modelId="{C5A91964-311E-4421-B1BB-0FCE2FF093B5}" type="pres">
      <dgm:prSet presAssocID="{7953AE33-DE25-44EE-A300-76096A325BE5}" presName="textRect" presStyleLbl="revTx" presStyleIdx="1" presStyleCnt="5">
        <dgm:presLayoutVars>
          <dgm:chMax val="1"/>
          <dgm:chPref val="1"/>
        </dgm:presLayoutVars>
      </dgm:prSet>
      <dgm:spPr/>
    </dgm:pt>
    <dgm:pt modelId="{AB64435F-6D1B-484A-8E68-65C83CAA3EBA}" type="pres">
      <dgm:prSet presAssocID="{ADACAEBE-2DAE-4E2D-9CEA-A98BD4623F2A}" presName="sibTrans" presStyleLbl="sibTrans2D1" presStyleIdx="0" presStyleCnt="0"/>
      <dgm:spPr/>
    </dgm:pt>
    <dgm:pt modelId="{6BF8BAA5-87C8-4338-8058-0BD108A47A1B}" type="pres">
      <dgm:prSet presAssocID="{949744FC-11A2-4E2A-95F7-299215FD088C}" presName="compNode" presStyleCnt="0"/>
      <dgm:spPr/>
    </dgm:pt>
    <dgm:pt modelId="{1A2C2E39-6500-41A9-B6E6-3D140F210988}" type="pres">
      <dgm:prSet presAssocID="{949744FC-11A2-4E2A-95F7-299215FD088C}" presName="iconBgRect" presStyleLbl="bgShp" presStyleIdx="2" presStyleCnt="5" custLinFactNeighborX="-9747"/>
      <dgm:spPr/>
    </dgm:pt>
    <dgm:pt modelId="{43B59160-0675-441D-83FD-9E06BD4747E5}" type="pres">
      <dgm:prSet presAssocID="{949744FC-11A2-4E2A-95F7-299215FD088C}" presName="iconRect" presStyleLbl="node1" presStyleIdx="2" presStyleCnt="5" custLinFactNeighborX="-1306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57DC87B4-41D5-47BA-921E-68C00012C80F}" type="pres">
      <dgm:prSet presAssocID="{949744FC-11A2-4E2A-95F7-299215FD088C}" presName="spaceRect" presStyleCnt="0"/>
      <dgm:spPr/>
    </dgm:pt>
    <dgm:pt modelId="{F1D875BA-197A-4F76-B748-AEBD219FFD0E}" type="pres">
      <dgm:prSet presAssocID="{949744FC-11A2-4E2A-95F7-299215FD088C}" presName="textRect" presStyleLbl="revTx" presStyleIdx="2" presStyleCnt="5" custScaleX="118840" custLinFactNeighborX="3856">
        <dgm:presLayoutVars>
          <dgm:chMax val="1"/>
          <dgm:chPref val="1"/>
        </dgm:presLayoutVars>
      </dgm:prSet>
      <dgm:spPr/>
    </dgm:pt>
    <dgm:pt modelId="{FE343F5F-453F-4E8F-8432-23C7DA57C06B}" type="pres">
      <dgm:prSet presAssocID="{7B133EF3-40DA-4234-8506-B8F84F8C9EC1}" presName="sibTrans" presStyleLbl="sibTrans2D1" presStyleIdx="0" presStyleCnt="0"/>
      <dgm:spPr/>
    </dgm:pt>
    <dgm:pt modelId="{CD492FDF-E44F-4ED1-BDC7-97F717448457}" type="pres">
      <dgm:prSet presAssocID="{1B0CE974-611E-47F3-8D6A-9E2A57788873}" presName="compNode" presStyleCnt="0"/>
      <dgm:spPr/>
    </dgm:pt>
    <dgm:pt modelId="{C046C071-BDAB-477F-9D58-D0ED5E770640}" type="pres">
      <dgm:prSet presAssocID="{1B0CE974-611E-47F3-8D6A-9E2A57788873}" presName="iconBgRect" presStyleLbl="bgShp" presStyleIdx="3" presStyleCnt="5"/>
      <dgm:spPr/>
    </dgm:pt>
    <dgm:pt modelId="{50A8307D-6129-4C58-BA00-594D462318B5}" type="pres">
      <dgm:prSet presAssocID="{1B0CE974-611E-47F3-8D6A-9E2A5778887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C391DAC6-0F86-418F-A3EC-DDD70D696D26}" type="pres">
      <dgm:prSet presAssocID="{1B0CE974-611E-47F3-8D6A-9E2A57788873}" presName="spaceRect" presStyleCnt="0"/>
      <dgm:spPr/>
    </dgm:pt>
    <dgm:pt modelId="{990519D9-9E73-4D3B-BC5D-AA288E86BC82}" type="pres">
      <dgm:prSet presAssocID="{1B0CE974-611E-47F3-8D6A-9E2A57788873}" presName="textRect" presStyleLbl="revTx" presStyleIdx="3" presStyleCnt="5">
        <dgm:presLayoutVars>
          <dgm:chMax val="1"/>
          <dgm:chPref val="1"/>
        </dgm:presLayoutVars>
      </dgm:prSet>
      <dgm:spPr/>
    </dgm:pt>
    <dgm:pt modelId="{12BB30C2-1BFD-4570-BC39-CDB886D609C1}" type="pres">
      <dgm:prSet presAssocID="{6415B41B-7C9D-462C-8543-AB4113D83422}" presName="sibTrans" presStyleLbl="sibTrans2D1" presStyleIdx="0" presStyleCnt="0"/>
      <dgm:spPr/>
    </dgm:pt>
    <dgm:pt modelId="{9C4A9F40-C9D6-4584-A1D7-617DF3EE2757}" type="pres">
      <dgm:prSet presAssocID="{2AA21F4D-C533-497D-ADCA-4A303E87FD97}" presName="compNode" presStyleCnt="0"/>
      <dgm:spPr/>
    </dgm:pt>
    <dgm:pt modelId="{29536C38-8076-4745-8D65-DD83A417F897}" type="pres">
      <dgm:prSet presAssocID="{2AA21F4D-C533-497D-ADCA-4A303E87FD97}" presName="iconBgRect" presStyleLbl="bgShp" presStyleIdx="4" presStyleCnt="5"/>
      <dgm:spPr/>
    </dgm:pt>
    <dgm:pt modelId="{3F4BA989-838C-440D-A4F0-6E0F7F3F4266}" type="pres">
      <dgm:prSet presAssocID="{2AA21F4D-C533-497D-ADCA-4A303E87FD9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5E398B92-EBDB-4A08-871E-5EE20B6D77BD}" type="pres">
      <dgm:prSet presAssocID="{2AA21F4D-C533-497D-ADCA-4A303E87FD97}" presName="spaceRect" presStyleCnt="0"/>
      <dgm:spPr/>
    </dgm:pt>
    <dgm:pt modelId="{FB3A25E1-CC5F-46B1-80E7-1039D96FA157}" type="pres">
      <dgm:prSet presAssocID="{2AA21F4D-C533-497D-ADCA-4A303E87FD9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600AD04-DD4C-4CB3-9AD7-1269697ABF4B}" srcId="{8A7A14EC-A2A0-4C63-8B22-F7D892761FED}" destId="{949744FC-11A2-4E2A-95F7-299215FD088C}" srcOrd="2" destOrd="0" parTransId="{7BE48231-EBA0-4A6D-9401-41DB71E51949}" sibTransId="{7B133EF3-40DA-4234-8506-B8F84F8C9EC1}"/>
    <dgm:cxn modelId="{BA18CE06-BCB7-5E42-B4FC-AD791DB17181}" type="presOf" srcId="{7B133EF3-40DA-4234-8506-B8F84F8C9EC1}" destId="{FE343F5F-453F-4E8F-8432-23C7DA57C06B}" srcOrd="0" destOrd="0" presId="urn:microsoft.com/office/officeart/2018/2/layout/IconCircleList"/>
    <dgm:cxn modelId="{79964D1F-ACCC-9346-9E06-54464155BCB0}" type="presOf" srcId="{4F4718DF-0018-45CA-9CD0-476BB142B24A}" destId="{9EB1329A-8B97-4C23-93FA-DA8DB2648D77}" srcOrd="0" destOrd="0" presId="urn:microsoft.com/office/officeart/2018/2/layout/IconCircleList"/>
    <dgm:cxn modelId="{57F9A552-4F22-41E8-80C4-EBFEBCB9FE99}" srcId="{8A7A14EC-A2A0-4C63-8B22-F7D892761FED}" destId="{5B52F7DE-D8E2-4BB7-ADBC-E9A7D48799F6}" srcOrd="0" destOrd="0" parTransId="{7A2C4451-DE1B-4CA6-8685-FC155E5C5F48}" sibTransId="{4F4718DF-0018-45CA-9CD0-476BB142B24A}"/>
    <dgm:cxn modelId="{3FADF058-6F18-4248-A7CB-27C526FEB76B}" srcId="{8A7A14EC-A2A0-4C63-8B22-F7D892761FED}" destId="{2AA21F4D-C533-497D-ADCA-4A303E87FD97}" srcOrd="4" destOrd="0" parTransId="{5D650B22-0ABA-4DC2-8945-CFE417DADFA7}" sibTransId="{9DC6E373-2AD5-4ACE-9E9F-B4D160F51BC4}"/>
    <dgm:cxn modelId="{C8F5F16D-9C94-6845-9FB9-36BCEADDF45E}" type="presOf" srcId="{7953AE33-DE25-44EE-A300-76096A325BE5}" destId="{C5A91964-311E-4421-B1BB-0FCE2FF093B5}" srcOrd="0" destOrd="0" presId="urn:microsoft.com/office/officeart/2018/2/layout/IconCircleList"/>
    <dgm:cxn modelId="{4C33D073-F206-C344-AA7D-8ABAC307810B}" type="presOf" srcId="{8A7A14EC-A2A0-4C63-8B22-F7D892761FED}" destId="{477F5B6D-ACE6-4180-83B6-7CC1306ADA26}" srcOrd="0" destOrd="0" presId="urn:microsoft.com/office/officeart/2018/2/layout/IconCircleList"/>
    <dgm:cxn modelId="{07A95477-A0E2-8246-85BE-10D6DC09F9D4}" type="presOf" srcId="{5B52F7DE-D8E2-4BB7-ADBC-E9A7D48799F6}" destId="{3F8E6689-7E73-47DE-87CD-68411734E0A9}" srcOrd="0" destOrd="0" presId="urn:microsoft.com/office/officeart/2018/2/layout/IconCircleList"/>
    <dgm:cxn modelId="{4C6B687B-0D68-8040-9C20-E6EE4C984675}" type="presOf" srcId="{6415B41B-7C9D-462C-8543-AB4113D83422}" destId="{12BB30C2-1BFD-4570-BC39-CDB886D609C1}" srcOrd="0" destOrd="0" presId="urn:microsoft.com/office/officeart/2018/2/layout/IconCircleList"/>
    <dgm:cxn modelId="{625BB191-F07D-B14F-99D2-5D889FEE21FF}" type="presOf" srcId="{1B0CE974-611E-47F3-8D6A-9E2A57788873}" destId="{990519D9-9E73-4D3B-BC5D-AA288E86BC82}" srcOrd="0" destOrd="0" presId="urn:microsoft.com/office/officeart/2018/2/layout/IconCircleList"/>
    <dgm:cxn modelId="{1D0807A3-36B1-4C4E-AFF2-911ABAF06D03}" srcId="{8A7A14EC-A2A0-4C63-8B22-F7D892761FED}" destId="{1B0CE974-611E-47F3-8D6A-9E2A57788873}" srcOrd="3" destOrd="0" parTransId="{279055B3-B8A6-4443-80C1-34255F32B536}" sibTransId="{6415B41B-7C9D-462C-8543-AB4113D83422}"/>
    <dgm:cxn modelId="{1F45C7AB-374A-4417-BA48-9DA1AEB0C7C6}" srcId="{8A7A14EC-A2A0-4C63-8B22-F7D892761FED}" destId="{7953AE33-DE25-44EE-A300-76096A325BE5}" srcOrd="1" destOrd="0" parTransId="{3A55981B-B9B7-46CC-9265-5B2DF85E0C75}" sibTransId="{ADACAEBE-2DAE-4E2D-9CEA-A98BD4623F2A}"/>
    <dgm:cxn modelId="{DC778FB2-1C26-124C-85D5-646FF6B4321D}" type="presOf" srcId="{949744FC-11A2-4E2A-95F7-299215FD088C}" destId="{F1D875BA-197A-4F76-B748-AEBD219FFD0E}" srcOrd="0" destOrd="0" presId="urn:microsoft.com/office/officeart/2018/2/layout/IconCircleList"/>
    <dgm:cxn modelId="{907A78BB-7EAD-084E-ADAE-43E859ED78DE}" type="presOf" srcId="{ADACAEBE-2DAE-4E2D-9CEA-A98BD4623F2A}" destId="{AB64435F-6D1B-484A-8E68-65C83CAA3EBA}" srcOrd="0" destOrd="0" presId="urn:microsoft.com/office/officeart/2018/2/layout/IconCircleList"/>
    <dgm:cxn modelId="{591FD7C8-0963-1142-A4F0-8FE3A9298B0F}" type="presOf" srcId="{2AA21F4D-C533-497D-ADCA-4A303E87FD97}" destId="{FB3A25E1-CC5F-46B1-80E7-1039D96FA157}" srcOrd="0" destOrd="0" presId="urn:microsoft.com/office/officeart/2018/2/layout/IconCircleList"/>
    <dgm:cxn modelId="{B37FF0BC-EB02-034C-9BEB-CC3DE56A0CBC}" type="presParOf" srcId="{477F5B6D-ACE6-4180-83B6-7CC1306ADA26}" destId="{5CC236BA-0F88-4E3F-AF5E-32069CEED96B}" srcOrd="0" destOrd="0" presId="urn:microsoft.com/office/officeart/2018/2/layout/IconCircleList"/>
    <dgm:cxn modelId="{BDED4FCD-1F36-9C4A-9C64-9629325BD1B8}" type="presParOf" srcId="{5CC236BA-0F88-4E3F-AF5E-32069CEED96B}" destId="{D96DF66C-C663-442D-BCF9-A63346F59D7E}" srcOrd="0" destOrd="0" presId="urn:microsoft.com/office/officeart/2018/2/layout/IconCircleList"/>
    <dgm:cxn modelId="{72212D52-F8F3-D04B-A66A-A3EDF230C757}" type="presParOf" srcId="{D96DF66C-C663-442D-BCF9-A63346F59D7E}" destId="{A85A7124-A897-44EC-BBB0-97974C57983E}" srcOrd="0" destOrd="0" presId="urn:microsoft.com/office/officeart/2018/2/layout/IconCircleList"/>
    <dgm:cxn modelId="{F2234D4B-EDAB-7740-B324-3E1FEFC4AB9D}" type="presParOf" srcId="{D96DF66C-C663-442D-BCF9-A63346F59D7E}" destId="{15AF5D80-5C68-4BB4-9C26-3E16AFC02AD7}" srcOrd="1" destOrd="0" presId="urn:microsoft.com/office/officeart/2018/2/layout/IconCircleList"/>
    <dgm:cxn modelId="{3BD1C9A6-20CA-0948-BFCF-E0E967C40557}" type="presParOf" srcId="{D96DF66C-C663-442D-BCF9-A63346F59D7E}" destId="{9C9F03C3-905C-49BC-9DA0-B9FC222EE40A}" srcOrd="2" destOrd="0" presId="urn:microsoft.com/office/officeart/2018/2/layout/IconCircleList"/>
    <dgm:cxn modelId="{CEBB74A6-3D1E-9C41-ABC4-A09A717EA8CA}" type="presParOf" srcId="{D96DF66C-C663-442D-BCF9-A63346F59D7E}" destId="{3F8E6689-7E73-47DE-87CD-68411734E0A9}" srcOrd="3" destOrd="0" presId="urn:microsoft.com/office/officeart/2018/2/layout/IconCircleList"/>
    <dgm:cxn modelId="{2FBFB4BA-3B13-8B4B-82BD-FC2B6A6B27FC}" type="presParOf" srcId="{5CC236BA-0F88-4E3F-AF5E-32069CEED96B}" destId="{9EB1329A-8B97-4C23-93FA-DA8DB2648D77}" srcOrd="1" destOrd="0" presId="urn:microsoft.com/office/officeart/2018/2/layout/IconCircleList"/>
    <dgm:cxn modelId="{FEDFE1E9-26DE-DA49-8B11-3A421D2DA6F5}" type="presParOf" srcId="{5CC236BA-0F88-4E3F-AF5E-32069CEED96B}" destId="{BA20AD38-9016-483C-ACA9-0B482FC1D777}" srcOrd="2" destOrd="0" presId="urn:microsoft.com/office/officeart/2018/2/layout/IconCircleList"/>
    <dgm:cxn modelId="{27D92D63-6C4D-1442-B296-0587DC4AAC0E}" type="presParOf" srcId="{BA20AD38-9016-483C-ACA9-0B482FC1D777}" destId="{D43CD9F5-378C-4681-A2C8-E83A153900CE}" srcOrd="0" destOrd="0" presId="urn:microsoft.com/office/officeart/2018/2/layout/IconCircleList"/>
    <dgm:cxn modelId="{F8A62653-FD35-E94F-8364-B1BB082FD7D6}" type="presParOf" srcId="{BA20AD38-9016-483C-ACA9-0B482FC1D777}" destId="{C144F20D-DD68-4E19-8776-89DE44DB89D8}" srcOrd="1" destOrd="0" presId="urn:microsoft.com/office/officeart/2018/2/layout/IconCircleList"/>
    <dgm:cxn modelId="{F0FAA94E-5930-7240-8979-0C8503772585}" type="presParOf" srcId="{BA20AD38-9016-483C-ACA9-0B482FC1D777}" destId="{84AC78F6-C74E-4567-981B-3E05C48CD7AD}" srcOrd="2" destOrd="0" presId="urn:microsoft.com/office/officeart/2018/2/layout/IconCircleList"/>
    <dgm:cxn modelId="{C0E1E83D-FED5-3F48-8499-A9735BDF49B4}" type="presParOf" srcId="{BA20AD38-9016-483C-ACA9-0B482FC1D777}" destId="{C5A91964-311E-4421-B1BB-0FCE2FF093B5}" srcOrd="3" destOrd="0" presId="urn:microsoft.com/office/officeart/2018/2/layout/IconCircleList"/>
    <dgm:cxn modelId="{E9027545-69B9-AE45-A7E5-8B91DE8E3AEF}" type="presParOf" srcId="{5CC236BA-0F88-4E3F-AF5E-32069CEED96B}" destId="{AB64435F-6D1B-484A-8E68-65C83CAA3EBA}" srcOrd="3" destOrd="0" presId="urn:microsoft.com/office/officeart/2018/2/layout/IconCircleList"/>
    <dgm:cxn modelId="{38713B5D-F9ED-994B-8C73-50936EEC0EBD}" type="presParOf" srcId="{5CC236BA-0F88-4E3F-AF5E-32069CEED96B}" destId="{6BF8BAA5-87C8-4338-8058-0BD108A47A1B}" srcOrd="4" destOrd="0" presId="urn:microsoft.com/office/officeart/2018/2/layout/IconCircleList"/>
    <dgm:cxn modelId="{ED6BD1DA-755E-E749-B26F-17472282E4B5}" type="presParOf" srcId="{6BF8BAA5-87C8-4338-8058-0BD108A47A1B}" destId="{1A2C2E39-6500-41A9-B6E6-3D140F210988}" srcOrd="0" destOrd="0" presId="urn:microsoft.com/office/officeart/2018/2/layout/IconCircleList"/>
    <dgm:cxn modelId="{1C7E814B-F0F0-7F4F-A25A-6DE990CF62C4}" type="presParOf" srcId="{6BF8BAA5-87C8-4338-8058-0BD108A47A1B}" destId="{43B59160-0675-441D-83FD-9E06BD4747E5}" srcOrd="1" destOrd="0" presId="urn:microsoft.com/office/officeart/2018/2/layout/IconCircleList"/>
    <dgm:cxn modelId="{E6B55CD0-F1F3-5544-9F47-625907F06963}" type="presParOf" srcId="{6BF8BAA5-87C8-4338-8058-0BD108A47A1B}" destId="{57DC87B4-41D5-47BA-921E-68C00012C80F}" srcOrd="2" destOrd="0" presId="urn:microsoft.com/office/officeart/2018/2/layout/IconCircleList"/>
    <dgm:cxn modelId="{655EE09F-E8A2-9049-84EB-CF678E20A40E}" type="presParOf" srcId="{6BF8BAA5-87C8-4338-8058-0BD108A47A1B}" destId="{F1D875BA-197A-4F76-B748-AEBD219FFD0E}" srcOrd="3" destOrd="0" presId="urn:microsoft.com/office/officeart/2018/2/layout/IconCircleList"/>
    <dgm:cxn modelId="{B4D407DA-64AB-C047-81A5-AEB7199780AE}" type="presParOf" srcId="{5CC236BA-0F88-4E3F-AF5E-32069CEED96B}" destId="{FE343F5F-453F-4E8F-8432-23C7DA57C06B}" srcOrd="5" destOrd="0" presId="urn:microsoft.com/office/officeart/2018/2/layout/IconCircleList"/>
    <dgm:cxn modelId="{F6F64A99-9B1F-A849-A3D9-455AE5F7FFA2}" type="presParOf" srcId="{5CC236BA-0F88-4E3F-AF5E-32069CEED96B}" destId="{CD492FDF-E44F-4ED1-BDC7-97F717448457}" srcOrd="6" destOrd="0" presId="urn:microsoft.com/office/officeart/2018/2/layout/IconCircleList"/>
    <dgm:cxn modelId="{F3D3F4AD-86D1-7B40-BCE9-1F5522DC7993}" type="presParOf" srcId="{CD492FDF-E44F-4ED1-BDC7-97F717448457}" destId="{C046C071-BDAB-477F-9D58-D0ED5E770640}" srcOrd="0" destOrd="0" presId="urn:microsoft.com/office/officeart/2018/2/layout/IconCircleList"/>
    <dgm:cxn modelId="{F0222E16-DB49-FC42-A321-0220703F69DD}" type="presParOf" srcId="{CD492FDF-E44F-4ED1-BDC7-97F717448457}" destId="{50A8307D-6129-4C58-BA00-594D462318B5}" srcOrd="1" destOrd="0" presId="urn:microsoft.com/office/officeart/2018/2/layout/IconCircleList"/>
    <dgm:cxn modelId="{A0C6A275-7AA3-6245-8FBE-B876F33286F1}" type="presParOf" srcId="{CD492FDF-E44F-4ED1-BDC7-97F717448457}" destId="{C391DAC6-0F86-418F-A3EC-DDD70D696D26}" srcOrd="2" destOrd="0" presId="urn:microsoft.com/office/officeart/2018/2/layout/IconCircleList"/>
    <dgm:cxn modelId="{1B1349CA-528B-D340-A652-CEAA53F6E0C3}" type="presParOf" srcId="{CD492FDF-E44F-4ED1-BDC7-97F717448457}" destId="{990519D9-9E73-4D3B-BC5D-AA288E86BC82}" srcOrd="3" destOrd="0" presId="urn:microsoft.com/office/officeart/2018/2/layout/IconCircleList"/>
    <dgm:cxn modelId="{80AC4EF5-6CD7-384A-B9DD-D1503F6AF426}" type="presParOf" srcId="{5CC236BA-0F88-4E3F-AF5E-32069CEED96B}" destId="{12BB30C2-1BFD-4570-BC39-CDB886D609C1}" srcOrd="7" destOrd="0" presId="urn:microsoft.com/office/officeart/2018/2/layout/IconCircleList"/>
    <dgm:cxn modelId="{D776D940-59FA-4E4C-B430-55389D2EA516}" type="presParOf" srcId="{5CC236BA-0F88-4E3F-AF5E-32069CEED96B}" destId="{9C4A9F40-C9D6-4584-A1D7-617DF3EE2757}" srcOrd="8" destOrd="0" presId="urn:microsoft.com/office/officeart/2018/2/layout/IconCircleList"/>
    <dgm:cxn modelId="{C457771E-47FE-4745-9D16-72A31BEF0196}" type="presParOf" srcId="{9C4A9F40-C9D6-4584-A1D7-617DF3EE2757}" destId="{29536C38-8076-4745-8D65-DD83A417F897}" srcOrd="0" destOrd="0" presId="urn:microsoft.com/office/officeart/2018/2/layout/IconCircleList"/>
    <dgm:cxn modelId="{ABD0BFCE-F714-4749-8123-53B658FEF307}" type="presParOf" srcId="{9C4A9F40-C9D6-4584-A1D7-617DF3EE2757}" destId="{3F4BA989-838C-440D-A4F0-6E0F7F3F4266}" srcOrd="1" destOrd="0" presId="urn:microsoft.com/office/officeart/2018/2/layout/IconCircleList"/>
    <dgm:cxn modelId="{9EF11F7A-44F7-894B-A071-160356ABFBBF}" type="presParOf" srcId="{9C4A9F40-C9D6-4584-A1D7-617DF3EE2757}" destId="{5E398B92-EBDB-4A08-871E-5EE20B6D77BD}" srcOrd="2" destOrd="0" presId="urn:microsoft.com/office/officeart/2018/2/layout/IconCircleList"/>
    <dgm:cxn modelId="{4A35C0D9-35E1-CF48-BBF3-A9D5532D9002}" type="presParOf" srcId="{9C4A9F40-C9D6-4584-A1D7-617DF3EE2757}" destId="{FB3A25E1-CC5F-46B1-80E7-1039D96FA15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53E086-80BE-4031-860F-34EF573579B7}" type="doc">
      <dgm:prSet loTypeId="urn:microsoft.com/office/officeart/2005/8/layout/process4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816D8CF-0A4B-4F1C-A8B5-38BE451BBCCC}">
      <dgm:prSet custT="1"/>
      <dgm:spPr/>
      <dgm:t>
        <a:bodyPr/>
        <a:lstStyle/>
        <a:p>
          <a:r>
            <a:rPr lang="en-US" sz="2000" baseline="0" dirty="0">
              <a:latin typeface="Alumatica" pitchFamily="2" charset="0"/>
            </a:rPr>
            <a:t>Burnout and high levels of stress.</a:t>
          </a:r>
          <a:endParaRPr lang="en-US" sz="2000" dirty="0">
            <a:latin typeface="Alumatica" pitchFamily="2" charset="0"/>
          </a:endParaRPr>
        </a:p>
      </dgm:t>
    </dgm:pt>
    <dgm:pt modelId="{352072D5-2AD0-4217-AB3C-463590B1A525}" type="parTrans" cxnId="{401ED9DB-F602-4134-909C-D66107A0B9D5}">
      <dgm:prSet/>
      <dgm:spPr/>
      <dgm:t>
        <a:bodyPr/>
        <a:lstStyle/>
        <a:p>
          <a:endParaRPr lang="en-US"/>
        </a:p>
      </dgm:t>
    </dgm:pt>
    <dgm:pt modelId="{285463B1-23D8-4820-AE81-8EA32658A18B}" type="sibTrans" cxnId="{401ED9DB-F602-4134-909C-D66107A0B9D5}">
      <dgm:prSet/>
      <dgm:spPr/>
      <dgm:t>
        <a:bodyPr/>
        <a:lstStyle/>
        <a:p>
          <a:endParaRPr lang="en-US"/>
        </a:p>
      </dgm:t>
    </dgm:pt>
    <dgm:pt modelId="{9362BB2C-3CC5-49BF-9595-E98D6E1C93E3}">
      <dgm:prSet custT="1"/>
      <dgm:spPr/>
      <dgm:t>
        <a:bodyPr/>
        <a:lstStyle/>
        <a:p>
          <a:r>
            <a:rPr lang="en-US" sz="2000" baseline="0" dirty="0">
              <a:latin typeface="Alumatica" pitchFamily="2" charset="0"/>
            </a:rPr>
            <a:t>Poor attitude towards working conditions in NHS.</a:t>
          </a:r>
          <a:endParaRPr lang="en-US" sz="2000" dirty="0">
            <a:latin typeface="Alumatica" pitchFamily="2" charset="0"/>
          </a:endParaRPr>
        </a:p>
      </dgm:t>
    </dgm:pt>
    <dgm:pt modelId="{82C4FF8E-847B-4F18-810B-65C628F98780}" type="parTrans" cxnId="{1C6B3172-B775-4B09-8870-578F5BD8E444}">
      <dgm:prSet/>
      <dgm:spPr/>
      <dgm:t>
        <a:bodyPr/>
        <a:lstStyle/>
        <a:p>
          <a:endParaRPr lang="en-US"/>
        </a:p>
      </dgm:t>
    </dgm:pt>
    <dgm:pt modelId="{39DB9042-C2C5-44AC-97D5-52CC2A4F47FF}" type="sibTrans" cxnId="{1C6B3172-B775-4B09-8870-578F5BD8E444}">
      <dgm:prSet/>
      <dgm:spPr/>
      <dgm:t>
        <a:bodyPr/>
        <a:lstStyle/>
        <a:p>
          <a:endParaRPr lang="en-US"/>
        </a:p>
      </dgm:t>
    </dgm:pt>
    <dgm:pt modelId="{111642D4-52D7-45A6-A1C4-2BE3BAFCE5C0}">
      <dgm:prSet custT="1"/>
      <dgm:spPr/>
      <dgm:t>
        <a:bodyPr/>
        <a:lstStyle/>
        <a:p>
          <a:r>
            <a:rPr lang="en-US" sz="2000" baseline="0" dirty="0">
              <a:latin typeface="Alumatica" pitchFamily="2" charset="0"/>
            </a:rPr>
            <a:t>Dissatisfaction at the place of work affects the hiring.</a:t>
          </a:r>
          <a:endParaRPr lang="en-US" sz="2000" dirty="0">
            <a:latin typeface="Alumatica" pitchFamily="2" charset="0"/>
          </a:endParaRPr>
        </a:p>
      </dgm:t>
    </dgm:pt>
    <dgm:pt modelId="{C0CCFBB0-1152-44F1-AD5B-EF7FDC25D792}" type="parTrans" cxnId="{094A0B91-9CC4-47CF-8AEE-210168B8CE90}">
      <dgm:prSet/>
      <dgm:spPr/>
      <dgm:t>
        <a:bodyPr/>
        <a:lstStyle/>
        <a:p>
          <a:endParaRPr lang="en-US"/>
        </a:p>
      </dgm:t>
    </dgm:pt>
    <dgm:pt modelId="{3DDC5A10-50DE-4614-B67B-8CE3E329A396}" type="sibTrans" cxnId="{094A0B91-9CC4-47CF-8AEE-210168B8CE90}">
      <dgm:prSet/>
      <dgm:spPr/>
      <dgm:t>
        <a:bodyPr/>
        <a:lstStyle/>
        <a:p>
          <a:endParaRPr lang="en-US"/>
        </a:p>
      </dgm:t>
    </dgm:pt>
    <dgm:pt modelId="{DD3A2C71-2B9C-4D79-903C-1718D895614D}">
      <dgm:prSet custT="1"/>
      <dgm:spPr/>
      <dgm:t>
        <a:bodyPr/>
        <a:lstStyle/>
        <a:p>
          <a:r>
            <a:rPr lang="en-US" sz="2000" baseline="0" dirty="0">
              <a:latin typeface="Alumatica" pitchFamily="2" charset="0"/>
            </a:rPr>
            <a:t>Bullying and management reports.</a:t>
          </a:r>
          <a:endParaRPr lang="en-US" sz="2000" dirty="0">
            <a:latin typeface="Alumatica" pitchFamily="2" charset="0"/>
          </a:endParaRPr>
        </a:p>
      </dgm:t>
    </dgm:pt>
    <dgm:pt modelId="{5464B991-4B72-4FAC-B7CA-3B89E8CF5D72}" type="parTrans" cxnId="{96655FDD-D6C9-4A08-87D7-25433844173C}">
      <dgm:prSet/>
      <dgm:spPr/>
      <dgm:t>
        <a:bodyPr/>
        <a:lstStyle/>
        <a:p>
          <a:endParaRPr lang="en-US"/>
        </a:p>
      </dgm:t>
    </dgm:pt>
    <dgm:pt modelId="{C71DDCF5-C4C2-404F-8EEC-92544A75FD17}" type="sibTrans" cxnId="{96655FDD-D6C9-4A08-87D7-25433844173C}">
      <dgm:prSet/>
      <dgm:spPr/>
      <dgm:t>
        <a:bodyPr/>
        <a:lstStyle/>
        <a:p>
          <a:endParaRPr lang="en-US"/>
        </a:p>
      </dgm:t>
    </dgm:pt>
    <dgm:pt modelId="{C67AD921-D6C7-4BD4-90D9-AB4D79B47093}">
      <dgm:prSet custT="1"/>
      <dgm:spPr/>
      <dgm:t>
        <a:bodyPr/>
        <a:lstStyle/>
        <a:p>
          <a:r>
            <a:rPr lang="en-US" sz="2000" baseline="0" dirty="0">
              <a:latin typeface="Alumatica" pitchFamily="2" charset="0"/>
            </a:rPr>
            <a:t>Employer attractiveness is influenced by culture </a:t>
          </a:r>
          <a:r>
            <a:rPr lang="en-US" sz="2000" dirty="0"/>
            <a:t>(Dawson, 2018).</a:t>
          </a:r>
          <a:endParaRPr lang="en-US" sz="2000" dirty="0">
            <a:latin typeface="Alumatica" pitchFamily="2" charset="0"/>
          </a:endParaRPr>
        </a:p>
      </dgm:t>
    </dgm:pt>
    <dgm:pt modelId="{515D1C22-9208-4D81-AF78-4508C17EDE8D}" type="parTrans" cxnId="{DD6AB350-20D7-4C08-B757-8B7C078A0BCD}">
      <dgm:prSet/>
      <dgm:spPr/>
      <dgm:t>
        <a:bodyPr/>
        <a:lstStyle/>
        <a:p>
          <a:endParaRPr lang="en-US"/>
        </a:p>
      </dgm:t>
    </dgm:pt>
    <dgm:pt modelId="{F4C34559-8CA4-471B-8C11-682742D1A52E}" type="sibTrans" cxnId="{DD6AB350-20D7-4C08-B757-8B7C078A0BCD}">
      <dgm:prSet/>
      <dgm:spPr/>
      <dgm:t>
        <a:bodyPr/>
        <a:lstStyle/>
        <a:p>
          <a:endParaRPr lang="en-US"/>
        </a:p>
      </dgm:t>
    </dgm:pt>
    <dgm:pt modelId="{DDA6E359-4B9F-46C4-BB2C-EB8B2664DC1D}" type="pres">
      <dgm:prSet presAssocID="{0153E086-80BE-4031-860F-34EF573579B7}" presName="Name0" presStyleCnt="0">
        <dgm:presLayoutVars>
          <dgm:dir/>
          <dgm:animLvl val="lvl"/>
          <dgm:resizeHandles val="exact"/>
        </dgm:presLayoutVars>
      </dgm:prSet>
      <dgm:spPr/>
    </dgm:pt>
    <dgm:pt modelId="{611DDB27-ADF6-4EA1-8CE2-8C7761571CE6}" type="pres">
      <dgm:prSet presAssocID="{C67AD921-D6C7-4BD4-90D9-AB4D79B47093}" presName="boxAndChildren" presStyleCnt="0"/>
      <dgm:spPr/>
    </dgm:pt>
    <dgm:pt modelId="{59C76127-09DB-4703-88CA-AD080A05C863}" type="pres">
      <dgm:prSet presAssocID="{C67AD921-D6C7-4BD4-90D9-AB4D79B47093}" presName="parentTextBox" presStyleLbl="node1" presStyleIdx="0" presStyleCnt="5"/>
      <dgm:spPr/>
    </dgm:pt>
    <dgm:pt modelId="{B591C706-73A9-42C7-9C72-D454B7725968}" type="pres">
      <dgm:prSet presAssocID="{C71DDCF5-C4C2-404F-8EEC-92544A75FD17}" presName="sp" presStyleCnt="0"/>
      <dgm:spPr/>
    </dgm:pt>
    <dgm:pt modelId="{6CE2161E-51AB-41B2-86A7-4FB6FA56707D}" type="pres">
      <dgm:prSet presAssocID="{DD3A2C71-2B9C-4D79-903C-1718D895614D}" presName="arrowAndChildren" presStyleCnt="0"/>
      <dgm:spPr/>
    </dgm:pt>
    <dgm:pt modelId="{172C4234-AB9C-4621-AB50-14CA98EB42A3}" type="pres">
      <dgm:prSet presAssocID="{DD3A2C71-2B9C-4D79-903C-1718D895614D}" presName="parentTextArrow" presStyleLbl="node1" presStyleIdx="1" presStyleCnt="5"/>
      <dgm:spPr/>
    </dgm:pt>
    <dgm:pt modelId="{46D49451-6A24-4D11-B41F-F0BBC178CAA3}" type="pres">
      <dgm:prSet presAssocID="{3DDC5A10-50DE-4614-B67B-8CE3E329A396}" presName="sp" presStyleCnt="0"/>
      <dgm:spPr/>
    </dgm:pt>
    <dgm:pt modelId="{4531811D-74F2-4F14-988F-1090B375DC0B}" type="pres">
      <dgm:prSet presAssocID="{111642D4-52D7-45A6-A1C4-2BE3BAFCE5C0}" presName="arrowAndChildren" presStyleCnt="0"/>
      <dgm:spPr/>
    </dgm:pt>
    <dgm:pt modelId="{2FC246D8-4F7B-47A0-BE75-858244416CEF}" type="pres">
      <dgm:prSet presAssocID="{111642D4-52D7-45A6-A1C4-2BE3BAFCE5C0}" presName="parentTextArrow" presStyleLbl="node1" presStyleIdx="2" presStyleCnt="5"/>
      <dgm:spPr/>
    </dgm:pt>
    <dgm:pt modelId="{1248E7CC-610E-41DB-B5D7-1BCF59FA58F3}" type="pres">
      <dgm:prSet presAssocID="{39DB9042-C2C5-44AC-97D5-52CC2A4F47FF}" presName="sp" presStyleCnt="0"/>
      <dgm:spPr/>
    </dgm:pt>
    <dgm:pt modelId="{09138FEC-D527-45A7-B0D2-F691DC136123}" type="pres">
      <dgm:prSet presAssocID="{9362BB2C-3CC5-49BF-9595-E98D6E1C93E3}" presName="arrowAndChildren" presStyleCnt="0"/>
      <dgm:spPr/>
    </dgm:pt>
    <dgm:pt modelId="{07B523BD-C300-487D-A147-1A79D3C3224E}" type="pres">
      <dgm:prSet presAssocID="{9362BB2C-3CC5-49BF-9595-E98D6E1C93E3}" presName="parentTextArrow" presStyleLbl="node1" presStyleIdx="3" presStyleCnt="5"/>
      <dgm:spPr/>
    </dgm:pt>
    <dgm:pt modelId="{0DCB12E0-8E63-43E6-B128-4BF4D2844F46}" type="pres">
      <dgm:prSet presAssocID="{285463B1-23D8-4820-AE81-8EA32658A18B}" presName="sp" presStyleCnt="0"/>
      <dgm:spPr/>
    </dgm:pt>
    <dgm:pt modelId="{AF68FA87-D8E8-4DF8-88BD-0140632F959D}" type="pres">
      <dgm:prSet presAssocID="{F816D8CF-0A4B-4F1C-A8B5-38BE451BBCCC}" presName="arrowAndChildren" presStyleCnt="0"/>
      <dgm:spPr/>
    </dgm:pt>
    <dgm:pt modelId="{8C999547-B229-43F8-9174-D5001D96F451}" type="pres">
      <dgm:prSet presAssocID="{F816D8CF-0A4B-4F1C-A8B5-38BE451BBCCC}" presName="parentTextArrow" presStyleLbl="node1" presStyleIdx="4" presStyleCnt="5"/>
      <dgm:spPr/>
    </dgm:pt>
  </dgm:ptLst>
  <dgm:cxnLst>
    <dgm:cxn modelId="{DD6AB350-20D7-4C08-B757-8B7C078A0BCD}" srcId="{0153E086-80BE-4031-860F-34EF573579B7}" destId="{C67AD921-D6C7-4BD4-90D9-AB4D79B47093}" srcOrd="4" destOrd="0" parTransId="{515D1C22-9208-4D81-AF78-4508C17EDE8D}" sibTransId="{F4C34559-8CA4-471B-8C11-682742D1A52E}"/>
    <dgm:cxn modelId="{D46E236F-650E-45CE-8412-E29190E95264}" type="presOf" srcId="{111642D4-52D7-45A6-A1C4-2BE3BAFCE5C0}" destId="{2FC246D8-4F7B-47A0-BE75-858244416CEF}" srcOrd="0" destOrd="0" presId="urn:microsoft.com/office/officeart/2005/8/layout/process4"/>
    <dgm:cxn modelId="{1C6B3172-B775-4B09-8870-578F5BD8E444}" srcId="{0153E086-80BE-4031-860F-34EF573579B7}" destId="{9362BB2C-3CC5-49BF-9595-E98D6E1C93E3}" srcOrd="1" destOrd="0" parTransId="{82C4FF8E-847B-4F18-810B-65C628F98780}" sibTransId="{39DB9042-C2C5-44AC-97D5-52CC2A4F47FF}"/>
    <dgm:cxn modelId="{C23FD276-349A-4AEC-903C-C9D35348DF46}" type="presOf" srcId="{C67AD921-D6C7-4BD4-90D9-AB4D79B47093}" destId="{59C76127-09DB-4703-88CA-AD080A05C863}" srcOrd="0" destOrd="0" presId="urn:microsoft.com/office/officeart/2005/8/layout/process4"/>
    <dgm:cxn modelId="{094A0B91-9CC4-47CF-8AEE-210168B8CE90}" srcId="{0153E086-80BE-4031-860F-34EF573579B7}" destId="{111642D4-52D7-45A6-A1C4-2BE3BAFCE5C0}" srcOrd="2" destOrd="0" parTransId="{C0CCFBB0-1152-44F1-AD5B-EF7FDC25D792}" sibTransId="{3DDC5A10-50DE-4614-B67B-8CE3E329A396}"/>
    <dgm:cxn modelId="{47773194-0936-472F-A7FD-3B836F08CD88}" type="presOf" srcId="{0153E086-80BE-4031-860F-34EF573579B7}" destId="{DDA6E359-4B9F-46C4-BB2C-EB8B2664DC1D}" srcOrd="0" destOrd="0" presId="urn:microsoft.com/office/officeart/2005/8/layout/process4"/>
    <dgm:cxn modelId="{3E05199C-149B-4C5E-A24C-F8E20D6EEC10}" type="presOf" srcId="{DD3A2C71-2B9C-4D79-903C-1718D895614D}" destId="{172C4234-AB9C-4621-AB50-14CA98EB42A3}" srcOrd="0" destOrd="0" presId="urn:microsoft.com/office/officeart/2005/8/layout/process4"/>
    <dgm:cxn modelId="{28EB5BA7-D88B-46ED-8DF6-30511802E514}" type="presOf" srcId="{9362BB2C-3CC5-49BF-9595-E98D6E1C93E3}" destId="{07B523BD-C300-487D-A147-1A79D3C3224E}" srcOrd="0" destOrd="0" presId="urn:microsoft.com/office/officeart/2005/8/layout/process4"/>
    <dgm:cxn modelId="{BE455DCA-EDED-4A23-A853-B7B0D2970D6F}" type="presOf" srcId="{F816D8CF-0A4B-4F1C-A8B5-38BE451BBCCC}" destId="{8C999547-B229-43F8-9174-D5001D96F451}" srcOrd="0" destOrd="0" presId="urn:microsoft.com/office/officeart/2005/8/layout/process4"/>
    <dgm:cxn modelId="{401ED9DB-F602-4134-909C-D66107A0B9D5}" srcId="{0153E086-80BE-4031-860F-34EF573579B7}" destId="{F816D8CF-0A4B-4F1C-A8B5-38BE451BBCCC}" srcOrd="0" destOrd="0" parTransId="{352072D5-2AD0-4217-AB3C-463590B1A525}" sibTransId="{285463B1-23D8-4820-AE81-8EA32658A18B}"/>
    <dgm:cxn modelId="{96655FDD-D6C9-4A08-87D7-25433844173C}" srcId="{0153E086-80BE-4031-860F-34EF573579B7}" destId="{DD3A2C71-2B9C-4D79-903C-1718D895614D}" srcOrd="3" destOrd="0" parTransId="{5464B991-4B72-4FAC-B7CA-3B89E8CF5D72}" sibTransId="{C71DDCF5-C4C2-404F-8EEC-92544A75FD17}"/>
    <dgm:cxn modelId="{E04DA996-392F-4210-BC8E-7D6D8CDABA25}" type="presParOf" srcId="{DDA6E359-4B9F-46C4-BB2C-EB8B2664DC1D}" destId="{611DDB27-ADF6-4EA1-8CE2-8C7761571CE6}" srcOrd="0" destOrd="0" presId="urn:microsoft.com/office/officeart/2005/8/layout/process4"/>
    <dgm:cxn modelId="{0896EFA8-895E-4E36-96C0-B64521DAB360}" type="presParOf" srcId="{611DDB27-ADF6-4EA1-8CE2-8C7761571CE6}" destId="{59C76127-09DB-4703-88CA-AD080A05C863}" srcOrd="0" destOrd="0" presId="urn:microsoft.com/office/officeart/2005/8/layout/process4"/>
    <dgm:cxn modelId="{5266062D-D63E-4E69-9B91-C1D23E6F56CC}" type="presParOf" srcId="{DDA6E359-4B9F-46C4-BB2C-EB8B2664DC1D}" destId="{B591C706-73A9-42C7-9C72-D454B7725968}" srcOrd="1" destOrd="0" presId="urn:microsoft.com/office/officeart/2005/8/layout/process4"/>
    <dgm:cxn modelId="{2066B84C-14E9-452F-A431-C042191AB7BC}" type="presParOf" srcId="{DDA6E359-4B9F-46C4-BB2C-EB8B2664DC1D}" destId="{6CE2161E-51AB-41B2-86A7-4FB6FA56707D}" srcOrd="2" destOrd="0" presId="urn:microsoft.com/office/officeart/2005/8/layout/process4"/>
    <dgm:cxn modelId="{5E95942D-5C7C-4EAC-B137-AFB96CC50CA6}" type="presParOf" srcId="{6CE2161E-51AB-41B2-86A7-4FB6FA56707D}" destId="{172C4234-AB9C-4621-AB50-14CA98EB42A3}" srcOrd="0" destOrd="0" presId="urn:microsoft.com/office/officeart/2005/8/layout/process4"/>
    <dgm:cxn modelId="{6AC96FB5-47F8-41B3-9BBA-8A1BBF9CD519}" type="presParOf" srcId="{DDA6E359-4B9F-46C4-BB2C-EB8B2664DC1D}" destId="{46D49451-6A24-4D11-B41F-F0BBC178CAA3}" srcOrd="3" destOrd="0" presId="urn:microsoft.com/office/officeart/2005/8/layout/process4"/>
    <dgm:cxn modelId="{426E4DCC-A641-445D-8648-BA689EDC518B}" type="presParOf" srcId="{DDA6E359-4B9F-46C4-BB2C-EB8B2664DC1D}" destId="{4531811D-74F2-4F14-988F-1090B375DC0B}" srcOrd="4" destOrd="0" presId="urn:microsoft.com/office/officeart/2005/8/layout/process4"/>
    <dgm:cxn modelId="{9FC98504-6FA0-47C4-8404-8A1FE2B4AF36}" type="presParOf" srcId="{4531811D-74F2-4F14-988F-1090B375DC0B}" destId="{2FC246D8-4F7B-47A0-BE75-858244416CEF}" srcOrd="0" destOrd="0" presId="urn:microsoft.com/office/officeart/2005/8/layout/process4"/>
    <dgm:cxn modelId="{17A83C61-37FC-4C52-9727-986F303E894D}" type="presParOf" srcId="{DDA6E359-4B9F-46C4-BB2C-EB8B2664DC1D}" destId="{1248E7CC-610E-41DB-B5D7-1BCF59FA58F3}" srcOrd="5" destOrd="0" presId="urn:microsoft.com/office/officeart/2005/8/layout/process4"/>
    <dgm:cxn modelId="{CE5A3D3C-7D78-4DAE-9819-1A48742D51EB}" type="presParOf" srcId="{DDA6E359-4B9F-46C4-BB2C-EB8B2664DC1D}" destId="{09138FEC-D527-45A7-B0D2-F691DC136123}" srcOrd="6" destOrd="0" presId="urn:microsoft.com/office/officeart/2005/8/layout/process4"/>
    <dgm:cxn modelId="{1ADB7314-11CA-4F1B-861A-7B1DE1429FDC}" type="presParOf" srcId="{09138FEC-D527-45A7-B0D2-F691DC136123}" destId="{07B523BD-C300-487D-A147-1A79D3C3224E}" srcOrd="0" destOrd="0" presId="urn:microsoft.com/office/officeart/2005/8/layout/process4"/>
    <dgm:cxn modelId="{ACA152A1-ADCF-4BAD-A0AD-93627B2B9B77}" type="presParOf" srcId="{DDA6E359-4B9F-46C4-BB2C-EB8B2664DC1D}" destId="{0DCB12E0-8E63-43E6-B128-4BF4D2844F46}" srcOrd="7" destOrd="0" presId="urn:microsoft.com/office/officeart/2005/8/layout/process4"/>
    <dgm:cxn modelId="{7A471713-C4EB-4668-8C7C-3294C4DADCD3}" type="presParOf" srcId="{DDA6E359-4B9F-46C4-BB2C-EB8B2664DC1D}" destId="{AF68FA87-D8E8-4DF8-88BD-0140632F959D}" srcOrd="8" destOrd="0" presId="urn:microsoft.com/office/officeart/2005/8/layout/process4"/>
    <dgm:cxn modelId="{48BC5754-8B0B-4007-9297-BDFDC7BEE26C}" type="presParOf" srcId="{AF68FA87-D8E8-4DF8-88BD-0140632F959D}" destId="{8C999547-B229-43F8-9174-D5001D96F45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9622EF-348F-4A43-8841-17E47494E9F0}" type="doc">
      <dgm:prSet loTypeId="urn:microsoft.com/office/officeart/2018/2/layout/IconVerticalSolidList" loCatId="icon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B7FBD9C-D136-4385-AE18-FC350193818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lumatica" pitchFamily="2" charset="0"/>
            </a:rPr>
            <a:t>Poor competitive salaries.</a:t>
          </a:r>
        </a:p>
      </dgm:t>
    </dgm:pt>
    <dgm:pt modelId="{8DAC94B1-E2CC-4251-8AE8-D53E742B6997}" type="parTrans" cxnId="{2B3AF451-EB17-4657-AE40-2B114A1B2F24}">
      <dgm:prSet/>
      <dgm:spPr/>
      <dgm:t>
        <a:bodyPr/>
        <a:lstStyle/>
        <a:p>
          <a:endParaRPr lang="en-US"/>
        </a:p>
      </dgm:t>
    </dgm:pt>
    <dgm:pt modelId="{6974A243-4F90-45F9-A14C-86E01F59C11A}" type="sibTrans" cxnId="{2B3AF451-EB17-4657-AE40-2B114A1B2F24}">
      <dgm:prSet/>
      <dgm:spPr/>
      <dgm:t>
        <a:bodyPr/>
        <a:lstStyle/>
        <a:p>
          <a:endParaRPr lang="en-US"/>
        </a:p>
      </dgm:t>
    </dgm:pt>
    <dgm:pt modelId="{26ACA91B-F4DE-4536-B193-1732AE339A8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lumatica" pitchFamily="2" charset="0"/>
            </a:rPr>
            <a:t>Unusual and lengthy working hours.</a:t>
          </a:r>
        </a:p>
      </dgm:t>
    </dgm:pt>
    <dgm:pt modelId="{16325340-45F6-4C1B-8AF8-3F6D66D0005A}" type="parTrans" cxnId="{5CC384E0-1C45-4089-9A79-3DD6214C76D8}">
      <dgm:prSet/>
      <dgm:spPr/>
      <dgm:t>
        <a:bodyPr/>
        <a:lstStyle/>
        <a:p>
          <a:endParaRPr lang="en-US"/>
        </a:p>
      </dgm:t>
    </dgm:pt>
    <dgm:pt modelId="{25256527-C914-4720-B41D-AF91CCD5C7F8}" type="sibTrans" cxnId="{5CC384E0-1C45-4089-9A79-3DD6214C76D8}">
      <dgm:prSet/>
      <dgm:spPr/>
      <dgm:t>
        <a:bodyPr/>
        <a:lstStyle/>
        <a:p>
          <a:endParaRPr lang="en-US"/>
        </a:p>
      </dgm:t>
    </dgm:pt>
    <dgm:pt modelId="{1975B812-88A9-4FA0-BD62-9B342673570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lumatica" pitchFamily="2" charset="0"/>
            </a:rPr>
            <a:t>High workload intensity.</a:t>
          </a:r>
        </a:p>
      </dgm:t>
    </dgm:pt>
    <dgm:pt modelId="{E419C9D6-6054-49BD-8A1C-817F51959BC0}" type="parTrans" cxnId="{86DE9C8D-2427-4713-B72C-61DE5C97C33C}">
      <dgm:prSet/>
      <dgm:spPr/>
      <dgm:t>
        <a:bodyPr/>
        <a:lstStyle/>
        <a:p>
          <a:endParaRPr lang="en-US"/>
        </a:p>
      </dgm:t>
    </dgm:pt>
    <dgm:pt modelId="{1C8096BD-4821-4A67-AEF6-9B326424F925}" type="sibTrans" cxnId="{86DE9C8D-2427-4713-B72C-61DE5C97C33C}">
      <dgm:prSet/>
      <dgm:spPr/>
      <dgm:t>
        <a:bodyPr/>
        <a:lstStyle/>
        <a:p>
          <a:endParaRPr lang="en-US"/>
        </a:p>
      </dgm:t>
    </dgm:pt>
    <dgm:pt modelId="{111EB743-513B-4649-927E-0BCB3AAC048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lumatica" pitchFamily="2" charset="0"/>
            </a:rPr>
            <a:t>Poor work-life balance.</a:t>
          </a:r>
        </a:p>
      </dgm:t>
    </dgm:pt>
    <dgm:pt modelId="{A146BFF8-55C1-415C-841C-D55DFB39AE75}" type="parTrans" cxnId="{01EDE1A3-F4C1-4849-83BF-6D702DBEF608}">
      <dgm:prSet/>
      <dgm:spPr/>
      <dgm:t>
        <a:bodyPr/>
        <a:lstStyle/>
        <a:p>
          <a:endParaRPr lang="en-US"/>
        </a:p>
      </dgm:t>
    </dgm:pt>
    <dgm:pt modelId="{FDAD8C83-92E6-4090-850F-F480E28489F1}" type="sibTrans" cxnId="{01EDE1A3-F4C1-4849-83BF-6D702DBEF608}">
      <dgm:prSet/>
      <dgm:spPr/>
      <dgm:t>
        <a:bodyPr/>
        <a:lstStyle/>
        <a:p>
          <a:endParaRPr lang="en-US"/>
        </a:p>
      </dgm:t>
    </dgm:pt>
    <dgm:pt modelId="{83FDBF38-8898-4221-A6E5-0F7FEA56383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lumatica" pitchFamily="2" charset="0"/>
            </a:rPr>
            <a:t>Recruitment perception is influenced by industrial actions (British Medical Association, 2023).</a:t>
          </a:r>
        </a:p>
      </dgm:t>
    </dgm:pt>
    <dgm:pt modelId="{1328A386-F949-4470-AE56-A72F6127245B}" type="parTrans" cxnId="{1D62EAFA-523B-4C5F-A7D1-10D9C0BC02D5}">
      <dgm:prSet/>
      <dgm:spPr/>
      <dgm:t>
        <a:bodyPr/>
        <a:lstStyle/>
        <a:p>
          <a:endParaRPr lang="en-US"/>
        </a:p>
      </dgm:t>
    </dgm:pt>
    <dgm:pt modelId="{420FE3C1-AF69-4852-8E7C-7B3799196C72}" type="sibTrans" cxnId="{1D62EAFA-523B-4C5F-A7D1-10D9C0BC02D5}">
      <dgm:prSet/>
      <dgm:spPr/>
      <dgm:t>
        <a:bodyPr/>
        <a:lstStyle/>
        <a:p>
          <a:endParaRPr lang="en-US"/>
        </a:p>
      </dgm:t>
    </dgm:pt>
    <dgm:pt modelId="{9A1AAAB4-EC31-43E3-9133-5BBDBC1D5441}" type="pres">
      <dgm:prSet presAssocID="{F69622EF-348F-4A43-8841-17E47494E9F0}" presName="root" presStyleCnt="0">
        <dgm:presLayoutVars>
          <dgm:dir/>
          <dgm:resizeHandles val="exact"/>
        </dgm:presLayoutVars>
      </dgm:prSet>
      <dgm:spPr/>
    </dgm:pt>
    <dgm:pt modelId="{26211B10-2D2D-4F05-A97C-907B971DDA5C}" type="pres">
      <dgm:prSet presAssocID="{2B7FBD9C-D136-4385-AE18-FC350193818F}" presName="compNode" presStyleCnt="0"/>
      <dgm:spPr/>
    </dgm:pt>
    <dgm:pt modelId="{9EC35D9D-2551-4367-B533-1147FCDC667F}" type="pres">
      <dgm:prSet presAssocID="{2B7FBD9C-D136-4385-AE18-FC350193818F}" presName="bgRect" presStyleLbl="bgShp" presStyleIdx="0" presStyleCnt="5"/>
      <dgm:spPr/>
    </dgm:pt>
    <dgm:pt modelId="{AF2CF96A-6782-4C05-A5A6-5862ADBBF96C}" type="pres">
      <dgm:prSet presAssocID="{2B7FBD9C-D136-4385-AE18-FC350193818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D431AB6-D41D-42AE-8501-E5440B825976}" type="pres">
      <dgm:prSet presAssocID="{2B7FBD9C-D136-4385-AE18-FC350193818F}" presName="spaceRect" presStyleCnt="0"/>
      <dgm:spPr/>
    </dgm:pt>
    <dgm:pt modelId="{53B49A65-0A30-4AE7-AEB2-39E278C2B225}" type="pres">
      <dgm:prSet presAssocID="{2B7FBD9C-D136-4385-AE18-FC350193818F}" presName="parTx" presStyleLbl="revTx" presStyleIdx="0" presStyleCnt="5">
        <dgm:presLayoutVars>
          <dgm:chMax val="0"/>
          <dgm:chPref val="0"/>
        </dgm:presLayoutVars>
      </dgm:prSet>
      <dgm:spPr/>
    </dgm:pt>
    <dgm:pt modelId="{A4EA7FE7-03C5-49F0-9CA0-071BD38E20B6}" type="pres">
      <dgm:prSet presAssocID="{6974A243-4F90-45F9-A14C-86E01F59C11A}" presName="sibTrans" presStyleCnt="0"/>
      <dgm:spPr/>
    </dgm:pt>
    <dgm:pt modelId="{E9D33616-2262-4BA3-BCD1-59AE9C30C658}" type="pres">
      <dgm:prSet presAssocID="{26ACA91B-F4DE-4536-B193-1732AE339A8D}" presName="compNode" presStyleCnt="0"/>
      <dgm:spPr/>
    </dgm:pt>
    <dgm:pt modelId="{5DD17E65-EEE0-4278-B805-978C4196AC89}" type="pres">
      <dgm:prSet presAssocID="{26ACA91B-F4DE-4536-B193-1732AE339A8D}" presName="bgRect" presStyleLbl="bgShp" presStyleIdx="1" presStyleCnt="5"/>
      <dgm:spPr/>
    </dgm:pt>
    <dgm:pt modelId="{3B88F505-0E06-4573-9533-110402216A95}" type="pres">
      <dgm:prSet presAssocID="{26ACA91B-F4DE-4536-B193-1732AE339A8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urtle"/>
        </a:ext>
      </dgm:extLst>
    </dgm:pt>
    <dgm:pt modelId="{950F8D67-783A-412C-AEAD-8BF8D616144C}" type="pres">
      <dgm:prSet presAssocID="{26ACA91B-F4DE-4536-B193-1732AE339A8D}" presName="spaceRect" presStyleCnt="0"/>
      <dgm:spPr/>
    </dgm:pt>
    <dgm:pt modelId="{BA5F9BD9-8CFE-4C02-BA55-D0EB214C8C2F}" type="pres">
      <dgm:prSet presAssocID="{26ACA91B-F4DE-4536-B193-1732AE339A8D}" presName="parTx" presStyleLbl="revTx" presStyleIdx="1" presStyleCnt="5">
        <dgm:presLayoutVars>
          <dgm:chMax val="0"/>
          <dgm:chPref val="0"/>
        </dgm:presLayoutVars>
      </dgm:prSet>
      <dgm:spPr/>
    </dgm:pt>
    <dgm:pt modelId="{E28067AE-E264-49D3-8020-69A13811A54A}" type="pres">
      <dgm:prSet presAssocID="{25256527-C914-4720-B41D-AF91CCD5C7F8}" presName="sibTrans" presStyleCnt="0"/>
      <dgm:spPr/>
    </dgm:pt>
    <dgm:pt modelId="{671727A3-6141-4EB8-A993-28D94C28A2F3}" type="pres">
      <dgm:prSet presAssocID="{1975B812-88A9-4FA0-BD62-9B342673570E}" presName="compNode" presStyleCnt="0"/>
      <dgm:spPr/>
    </dgm:pt>
    <dgm:pt modelId="{51F9793B-B603-4BB0-8A44-859DC13B7109}" type="pres">
      <dgm:prSet presAssocID="{1975B812-88A9-4FA0-BD62-9B342673570E}" presName="bgRect" presStyleLbl="bgShp" presStyleIdx="2" presStyleCnt="5"/>
      <dgm:spPr/>
    </dgm:pt>
    <dgm:pt modelId="{8E12B0EC-8C3F-4F83-89AF-41BCDD3BAE7D}" type="pres">
      <dgm:prSet presAssocID="{1975B812-88A9-4FA0-BD62-9B342673570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FD3C16ED-5A4E-4986-B0E4-A4ADEB787327}" type="pres">
      <dgm:prSet presAssocID="{1975B812-88A9-4FA0-BD62-9B342673570E}" presName="spaceRect" presStyleCnt="0"/>
      <dgm:spPr/>
    </dgm:pt>
    <dgm:pt modelId="{7BE910DC-D9A6-4236-A320-66EF3439D388}" type="pres">
      <dgm:prSet presAssocID="{1975B812-88A9-4FA0-BD62-9B342673570E}" presName="parTx" presStyleLbl="revTx" presStyleIdx="2" presStyleCnt="5">
        <dgm:presLayoutVars>
          <dgm:chMax val="0"/>
          <dgm:chPref val="0"/>
        </dgm:presLayoutVars>
      </dgm:prSet>
      <dgm:spPr/>
    </dgm:pt>
    <dgm:pt modelId="{514C93E8-D09D-45BA-AAD3-683C5773A853}" type="pres">
      <dgm:prSet presAssocID="{1C8096BD-4821-4A67-AEF6-9B326424F925}" presName="sibTrans" presStyleCnt="0"/>
      <dgm:spPr/>
    </dgm:pt>
    <dgm:pt modelId="{BCB4ABFC-15E0-41FE-8003-649CE1EE9508}" type="pres">
      <dgm:prSet presAssocID="{111EB743-513B-4649-927E-0BCB3AAC0488}" presName="compNode" presStyleCnt="0"/>
      <dgm:spPr/>
    </dgm:pt>
    <dgm:pt modelId="{81487D96-6CAF-4FC8-B1AA-334A7866C21E}" type="pres">
      <dgm:prSet presAssocID="{111EB743-513B-4649-927E-0BCB3AAC0488}" presName="bgRect" presStyleLbl="bgShp" presStyleIdx="3" presStyleCnt="5"/>
      <dgm:spPr/>
    </dgm:pt>
    <dgm:pt modelId="{51C9E7D2-DBFD-440E-9C39-F6ED1DCE6660}" type="pres">
      <dgm:prSet presAssocID="{111EB743-513B-4649-927E-0BCB3AAC048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EA3905A-210D-420D-BB9C-756834CA4677}" type="pres">
      <dgm:prSet presAssocID="{111EB743-513B-4649-927E-0BCB3AAC0488}" presName="spaceRect" presStyleCnt="0"/>
      <dgm:spPr/>
    </dgm:pt>
    <dgm:pt modelId="{D45D82DA-01CE-4132-A8AF-529870DC5314}" type="pres">
      <dgm:prSet presAssocID="{111EB743-513B-4649-927E-0BCB3AAC0488}" presName="parTx" presStyleLbl="revTx" presStyleIdx="3" presStyleCnt="5">
        <dgm:presLayoutVars>
          <dgm:chMax val="0"/>
          <dgm:chPref val="0"/>
        </dgm:presLayoutVars>
      </dgm:prSet>
      <dgm:spPr/>
    </dgm:pt>
    <dgm:pt modelId="{2480BCA0-7B54-4654-A6CC-6AD66B926A46}" type="pres">
      <dgm:prSet presAssocID="{FDAD8C83-92E6-4090-850F-F480E28489F1}" presName="sibTrans" presStyleCnt="0"/>
      <dgm:spPr/>
    </dgm:pt>
    <dgm:pt modelId="{8D367A0C-DAEA-41D4-BFD4-D429C1E36219}" type="pres">
      <dgm:prSet presAssocID="{83FDBF38-8898-4221-A6E5-0F7FEA56383D}" presName="compNode" presStyleCnt="0"/>
      <dgm:spPr/>
    </dgm:pt>
    <dgm:pt modelId="{531FEFD3-B267-44A2-92C9-FD7F2C59A590}" type="pres">
      <dgm:prSet presAssocID="{83FDBF38-8898-4221-A6E5-0F7FEA56383D}" presName="bgRect" presStyleLbl="bgShp" presStyleIdx="4" presStyleCnt="5"/>
      <dgm:spPr/>
    </dgm:pt>
    <dgm:pt modelId="{746E76C7-57E0-4F09-8EBA-9DCD12428021}" type="pres">
      <dgm:prSet presAssocID="{83FDBF38-8898-4221-A6E5-0F7FEA56383D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AE792C00-19F3-478B-8621-D56B6CDF7110}" type="pres">
      <dgm:prSet presAssocID="{83FDBF38-8898-4221-A6E5-0F7FEA56383D}" presName="spaceRect" presStyleCnt="0"/>
      <dgm:spPr/>
    </dgm:pt>
    <dgm:pt modelId="{581076E8-0F47-4F79-8105-2B4C883D3929}" type="pres">
      <dgm:prSet presAssocID="{83FDBF38-8898-4221-A6E5-0F7FEA56383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5990805-AF0A-453E-B8A8-A27343CFBCB6}" type="presOf" srcId="{111EB743-513B-4649-927E-0BCB3AAC0488}" destId="{D45D82DA-01CE-4132-A8AF-529870DC5314}" srcOrd="0" destOrd="0" presId="urn:microsoft.com/office/officeart/2018/2/layout/IconVerticalSolidList"/>
    <dgm:cxn modelId="{F4989B4B-2412-46C7-8915-5B2EA85FBB67}" type="presOf" srcId="{26ACA91B-F4DE-4536-B193-1732AE339A8D}" destId="{BA5F9BD9-8CFE-4C02-BA55-D0EB214C8C2F}" srcOrd="0" destOrd="0" presId="urn:microsoft.com/office/officeart/2018/2/layout/IconVerticalSolidList"/>
    <dgm:cxn modelId="{2B3AF451-EB17-4657-AE40-2B114A1B2F24}" srcId="{F69622EF-348F-4A43-8841-17E47494E9F0}" destId="{2B7FBD9C-D136-4385-AE18-FC350193818F}" srcOrd="0" destOrd="0" parTransId="{8DAC94B1-E2CC-4251-8AE8-D53E742B6997}" sibTransId="{6974A243-4F90-45F9-A14C-86E01F59C11A}"/>
    <dgm:cxn modelId="{86DE9C8D-2427-4713-B72C-61DE5C97C33C}" srcId="{F69622EF-348F-4A43-8841-17E47494E9F0}" destId="{1975B812-88A9-4FA0-BD62-9B342673570E}" srcOrd="2" destOrd="0" parTransId="{E419C9D6-6054-49BD-8A1C-817F51959BC0}" sibTransId="{1C8096BD-4821-4A67-AEF6-9B326424F925}"/>
    <dgm:cxn modelId="{01EDE1A3-F4C1-4849-83BF-6D702DBEF608}" srcId="{F69622EF-348F-4A43-8841-17E47494E9F0}" destId="{111EB743-513B-4649-927E-0BCB3AAC0488}" srcOrd="3" destOrd="0" parTransId="{A146BFF8-55C1-415C-841C-D55DFB39AE75}" sibTransId="{FDAD8C83-92E6-4090-850F-F480E28489F1}"/>
    <dgm:cxn modelId="{185FDDCC-2A6E-47A9-8B56-7B669EA2D3D4}" type="presOf" srcId="{1975B812-88A9-4FA0-BD62-9B342673570E}" destId="{7BE910DC-D9A6-4236-A320-66EF3439D388}" srcOrd="0" destOrd="0" presId="urn:microsoft.com/office/officeart/2018/2/layout/IconVerticalSolidList"/>
    <dgm:cxn modelId="{1CC90CD5-42F6-48CD-AABD-AD84F3243642}" type="presOf" srcId="{2B7FBD9C-D136-4385-AE18-FC350193818F}" destId="{53B49A65-0A30-4AE7-AEB2-39E278C2B225}" srcOrd="0" destOrd="0" presId="urn:microsoft.com/office/officeart/2018/2/layout/IconVerticalSolidList"/>
    <dgm:cxn modelId="{485E0AD6-1580-43DA-8E76-D0CECA15F0C8}" type="presOf" srcId="{83FDBF38-8898-4221-A6E5-0F7FEA56383D}" destId="{581076E8-0F47-4F79-8105-2B4C883D3929}" srcOrd="0" destOrd="0" presId="urn:microsoft.com/office/officeart/2018/2/layout/IconVerticalSolidList"/>
    <dgm:cxn modelId="{5CC384E0-1C45-4089-9A79-3DD6214C76D8}" srcId="{F69622EF-348F-4A43-8841-17E47494E9F0}" destId="{26ACA91B-F4DE-4536-B193-1732AE339A8D}" srcOrd="1" destOrd="0" parTransId="{16325340-45F6-4C1B-8AF8-3F6D66D0005A}" sibTransId="{25256527-C914-4720-B41D-AF91CCD5C7F8}"/>
    <dgm:cxn modelId="{1D62EAFA-523B-4C5F-A7D1-10D9C0BC02D5}" srcId="{F69622EF-348F-4A43-8841-17E47494E9F0}" destId="{83FDBF38-8898-4221-A6E5-0F7FEA56383D}" srcOrd="4" destOrd="0" parTransId="{1328A386-F949-4470-AE56-A72F6127245B}" sibTransId="{420FE3C1-AF69-4852-8E7C-7B3799196C72}"/>
    <dgm:cxn modelId="{A1CE62FE-ABE4-476A-88E8-55B5C5840600}" type="presOf" srcId="{F69622EF-348F-4A43-8841-17E47494E9F0}" destId="{9A1AAAB4-EC31-43E3-9133-5BBDBC1D5441}" srcOrd="0" destOrd="0" presId="urn:microsoft.com/office/officeart/2018/2/layout/IconVerticalSolidList"/>
    <dgm:cxn modelId="{A6A08A01-F7BF-4A74-8586-E39FF8BDE884}" type="presParOf" srcId="{9A1AAAB4-EC31-43E3-9133-5BBDBC1D5441}" destId="{26211B10-2D2D-4F05-A97C-907B971DDA5C}" srcOrd="0" destOrd="0" presId="urn:microsoft.com/office/officeart/2018/2/layout/IconVerticalSolidList"/>
    <dgm:cxn modelId="{959D5FBE-737A-44DB-9296-975333DEBA64}" type="presParOf" srcId="{26211B10-2D2D-4F05-A97C-907B971DDA5C}" destId="{9EC35D9D-2551-4367-B533-1147FCDC667F}" srcOrd="0" destOrd="0" presId="urn:microsoft.com/office/officeart/2018/2/layout/IconVerticalSolidList"/>
    <dgm:cxn modelId="{5B634A8F-F46D-46A7-8F27-4ABDA8C42FA1}" type="presParOf" srcId="{26211B10-2D2D-4F05-A97C-907B971DDA5C}" destId="{AF2CF96A-6782-4C05-A5A6-5862ADBBF96C}" srcOrd="1" destOrd="0" presId="urn:microsoft.com/office/officeart/2018/2/layout/IconVerticalSolidList"/>
    <dgm:cxn modelId="{23BE62BA-1425-40FC-BB58-4CCFC11D8907}" type="presParOf" srcId="{26211B10-2D2D-4F05-A97C-907B971DDA5C}" destId="{2D431AB6-D41D-42AE-8501-E5440B825976}" srcOrd="2" destOrd="0" presId="urn:microsoft.com/office/officeart/2018/2/layout/IconVerticalSolidList"/>
    <dgm:cxn modelId="{5D097303-98B8-4159-B876-309B8C26256D}" type="presParOf" srcId="{26211B10-2D2D-4F05-A97C-907B971DDA5C}" destId="{53B49A65-0A30-4AE7-AEB2-39E278C2B225}" srcOrd="3" destOrd="0" presId="urn:microsoft.com/office/officeart/2018/2/layout/IconVerticalSolidList"/>
    <dgm:cxn modelId="{7D5498A0-93E7-4F31-88D6-84551E72130C}" type="presParOf" srcId="{9A1AAAB4-EC31-43E3-9133-5BBDBC1D5441}" destId="{A4EA7FE7-03C5-49F0-9CA0-071BD38E20B6}" srcOrd="1" destOrd="0" presId="urn:microsoft.com/office/officeart/2018/2/layout/IconVerticalSolidList"/>
    <dgm:cxn modelId="{5B7DDD0A-DE4B-43B2-8740-4BA4C9D6AAC7}" type="presParOf" srcId="{9A1AAAB4-EC31-43E3-9133-5BBDBC1D5441}" destId="{E9D33616-2262-4BA3-BCD1-59AE9C30C658}" srcOrd="2" destOrd="0" presId="urn:microsoft.com/office/officeart/2018/2/layout/IconVerticalSolidList"/>
    <dgm:cxn modelId="{061E0FBD-3BB6-47AD-8ED7-80F2BFB89C65}" type="presParOf" srcId="{E9D33616-2262-4BA3-BCD1-59AE9C30C658}" destId="{5DD17E65-EEE0-4278-B805-978C4196AC89}" srcOrd="0" destOrd="0" presId="urn:microsoft.com/office/officeart/2018/2/layout/IconVerticalSolidList"/>
    <dgm:cxn modelId="{66583B62-7C2D-4CC1-80AB-847257077ED1}" type="presParOf" srcId="{E9D33616-2262-4BA3-BCD1-59AE9C30C658}" destId="{3B88F505-0E06-4573-9533-110402216A95}" srcOrd="1" destOrd="0" presId="urn:microsoft.com/office/officeart/2018/2/layout/IconVerticalSolidList"/>
    <dgm:cxn modelId="{9E1905A7-E671-4EF1-9026-60373039F11E}" type="presParOf" srcId="{E9D33616-2262-4BA3-BCD1-59AE9C30C658}" destId="{950F8D67-783A-412C-AEAD-8BF8D616144C}" srcOrd="2" destOrd="0" presId="urn:microsoft.com/office/officeart/2018/2/layout/IconVerticalSolidList"/>
    <dgm:cxn modelId="{921E93F9-8A10-41C7-B39A-9EE0B0C467B9}" type="presParOf" srcId="{E9D33616-2262-4BA3-BCD1-59AE9C30C658}" destId="{BA5F9BD9-8CFE-4C02-BA55-D0EB214C8C2F}" srcOrd="3" destOrd="0" presId="urn:microsoft.com/office/officeart/2018/2/layout/IconVerticalSolidList"/>
    <dgm:cxn modelId="{F54D5CEC-FC22-4A86-9DDD-31631CD95AAD}" type="presParOf" srcId="{9A1AAAB4-EC31-43E3-9133-5BBDBC1D5441}" destId="{E28067AE-E264-49D3-8020-69A13811A54A}" srcOrd="3" destOrd="0" presId="urn:microsoft.com/office/officeart/2018/2/layout/IconVerticalSolidList"/>
    <dgm:cxn modelId="{AB2F95B5-5F13-48B6-B918-5A237824028C}" type="presParOf" srcId="{9A1AAAB4-EC31-43E3-9133-5BBDBC1D5441}" destId="{671727A3-6141-4EB8-A993-28D94C28A2F3}" srcOrd="4" destOrd="0" presId="urn:microsoft.com/office/officeart/2018/2/layout/IconVerticalSolidList"/>
    <dgm:cxn modelId="{30564769-BAF3-4221-AF46-7E8E0BB58E55}" type="presParOf" srcId="{671727A3-6141-4EB8-A993-28D94C28A2F3}" destId="{51F9793B-B603-4BB0-8A44-859DC13B7109}" srcOrd="0" destOrd="0" presId="urn:microsoft.com/office/officeart/2018/2/layout/IconVerticalSolidList"/>
    <dgm:cxn modelId="{0634C674-2CB3-407C-A2EE-2BD7B6E36967}" type="presParOf" srcId="{671727A3-6141-4EB8-A993-28D94C28A2F3}" destId="{8E12B0EC-8C3F-4F83-89AF-41BCDD3BAE7D}" srcOrd="1" destOrd="0" presId="urn:microsoft.com/office/officeart/2018/2/layout/IconVerticalSolidList"/>
    <dgm:cxn modelId="{830D6692-642A-4303-8ACF-93DF20593686}" type="presParOf" srcId="{671727A3-6141-4EB8-A993-28D94C28A2F3}" destId="{FD3C16ED-5A4E-4986-B0E4-A4ADEB787327}" srcOrd="2" destOrd="0" presId="urn:microsoft.com/office/officeart/2018/2/layout/IconVerticalSolidList"/>
    <dgm:cxn modelId="{75A4FF2B-BD4B-4875-9203-9198629149F8}" type="presParOf" srcId="{671727A3-6141-4EB8-A993-28D94C28A2F3}" destId="{7BE910DC-D9A6-4236-A320-66EF3439D388}" srcOrd="3" destOrd="0" presId="urn:microsoft.com/office/officeart/2018/2/layout/IconVerticalSolidList"/>
    <dgm:cxn modelId="{5F3C9686-5627-4243-8B96-D580B59936D0}" type="presParOf" srcId="{9A1AAAB4-EC31-43E3-9133-5BBDBC1D5441}" destId="{514C93E8-D09D-45BA-AAD3-683C5773A853}" srcOrd="5" destOrd="0" presId="urn:microsoft.com/office/officeart/2018/2/layout/IconVerticalSolidList"/>
    <dgm:cxn modelId="{A0C2126C-D7C5-4392-A8AA-D8904F764453}" type="presParOf" srcId="{9A1AAAB4-EC31-43E3-9133-5BBDBC1D5441}" destId="{BCB4ABFC-15E0-41FE-8003-649CE1EE9508}" srcOrd="6" destOrd="0" presId="urn:microsoft.com/office/officeart/2018/2/layout/IconVerticalSolidList"/>
    <dgm:cxn modelId="{AF307740-72B4-4478-9209-991EE9BE7CCE}" type="presParOf" srcId="{BCB4ABFC-15E0-41FE-8003-649CE1EE9508}" destId="{81487D96-6CAF-4FC8-B1AA-334A7866C21E}" srcOrd="0" destOrd="0" presId="urn:microsoft.com/office/officeart/2018/2/layout/IconVerticalSolidList"/>
    <dgm:cxn modelId="{2B6391DA-0515-4FCB-A977-9292E5CB05A0}" type="presParOf" srcId="{BCB4ABFC-15E0-41FE-8003-649CE1EE9508}" destId="{51C9E7D2-DBFD-440E-9C39-F6ED1DCE6660}" srcOrd="1" destOrd="0" presId="urn:microsoft.com/office/officeart/2018/2/layout/IconVerticalSolidList"/>
    <dgm:cxn modelId="{97A3CC8D-8CCB-4B62-A45F-6DB3C4F68B03}" type="presParOf" srcId="{BCB4ABFC-15E0-41FE-8003-649CE1EE9508}" destId="{BEA3905A-210D-420D-BB9C-756834CA4677}" srcOrd="2" destOrd="0" presId="urn:microsoft.com/office/officeart/2018/2/layout/IconVerticalSolidList"/>
    <dgm:cxn modelId="{7B11E9C2-6E48-4295-98A2-ADFF19703638}" type="presParOf" srcId="{BCB4ABFC-15E0-41FE-8003-649CE1EE9508}" destId="{D45D82DA-01CE-4132-A8AF-529870DC5314}" srcOrd="3" destOrd="0" presId="urn:microsoft.com/office/officeart/2018/2/layout/IconVerticalSolidList"/>
    <dgm:cxn modelId="{97BDEA61-C578-483A-BE27-3E24365622DB}" type="presParOf" srcId="{9A1AAAB4-EC31-43E3-9133-5BBDBC1D5441}" destId="{2480BCA0-7B54-4654-A6CC-6AD66B926A46}" srcOrd="7" destOrd="0" presId="urn:microsoft.com/office/officeart/2018/2/layout/IconVerticalSolidList"/>
    <dgm:cxn modelId="{32E0930D-89A4-47DB-8EC0-83C026E2C60E}" type="presParOf" srcId="{9A1AAAB4-EC31-43E3-9133-5BBDBC1D5441}" destId="{8D367A0C-DAEA-41D4-BFD4-D429C1E36219}" srcOrd="8" destOrd="0" presId="urn:microsoft.com/office/officeart/2018/2/layout/IconVerticalSolidList"/>
    <dgm:cxn modelId="{34490DF2-DCE2-4283-A524-03D9FC71CADF}" type="presParOf" srcId="{8D367A0C-DAEA-41D4-BFD4-D429C1E36219}" destId="{531FEFD3-B267-44A2-92C9-FD7F2C59A590}" srcOrd="0" destOrd="0" presId="urn:microsoft.com/office/officeart/2018/2/layout/IconVerticalSolidList"/>
    <dgm:cxn modelId="{FA7A3F47-EB68-4BF2-B598-4A22E56F2717}" type="presParOf" srcId="{8D367A0C-DAEA-41D4-BFD4-D429C1E36219}" destId="{746E76C7-57E0-4F09-8EBA-9DCD12428021}" srcOrd="1" destOrd="0" presId="urn:microsoft.com/office/officeart/2018/2/layout/IconVerticalSolidList"/>
    <dgm:cxn modelId="{B500680A-F156-4530-A1AA-6F5B9ADEFBDD}" type="presParOf" srcId="{8D367A0C-DAEA-41D4-BFD4-D429C1E36219}" destId="{AE792C00-19F3-478B-8621-D56B6CDF7110}" srcOrd="2" destOrd="0" presId="urn:microsoft.com/office/officeart/2018/2/layout/IconVerticalSolidList"/>
    <dgm:cxn modelId="{A8477F11-7B77-4407-B4FE-EC9958564B69}" type="presParOf" srcId="{8D367A0C-DAEA-41D4-BFD4-D429C1E36219}" destId="{581076E8-0F47-4F79-8105-2B4C883D39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84EE476-619E-428C-BE26-0B779978CF6C}" type="doc">
      <dgm:prSet loTypeId="urn:microsoft.com/office/officeart/2005/8/layout/vList2" loCatId="list" qsTypeId="urn:microsoft.com/office/officeart/2005/8/quickstyle/simple5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B7E9493B-D075-4E0C-8218-AFE19772E0FF}">
      <dgm:prSet custT="1"/>
      <dgm:spPr/>
      <dgm:t>
        <a:bodyPr/>
        <a:lstStyle/>
        <a:p>
          <a:r>
            <a:rPr lang="en-US" sz="2400" baseline="0" dirty="0">
              <a:latin typeface="Alumatica" pitchFamily="2" charset="0"/>
            </a:rPr>
            <a:t>Increase medical school capacity.</a:t>
          </a:r>
          <a:endParaRPr lang="en-US" sz="2400" dirty="0">
            <a:latin typeface="Alumatica" pitchFamily="2" charset="0"/>
          </a:endParaRPr>
        </a:p>
      </dgm:t>
    </dgm:pt>
    <dgm:pt modelId="{AF2C7026-2CAB-437A-9613-BF7813A69A5B}" type="parTrans" cxnId="{F8A0FAA4-B53B-4CB5-A90F-872B5F5679D4}">
      <dgm:prSet/>
      <dgm:spPr/>
      <dgm:t>
        <a:bodyPr/>
        <a:lstStyle/>
        <a:p>
          <a:endParaRPr lang="en-US"/>
        </a:p>
      </dgm:t>
    </dgm:pt>
    <dgm:pt modelId="{5E2EFFBD-D759-44A3-9F88-D709A0155B8F}" type="sibTrans" cxnId="{F8A0FAA4-B53B-4CB5-A90F-872B5F5679D4}">
      <dgm:prSet/>
      <dgm:spPr/>
      <dgm:t>
        <a:bodyPr/>
        <a:lstStyle/>
        <a:p>
          <a:endParaRPr lang="en-US"/>
        </a:p>
      </dgm:t>
    </dgm:pt>
    <dgm:pt modelId="{D532BDB3-2ECD-40B1-AB04-25D5AB56186F}">
      <dgm:prSet custT="1"/>
      <dgm:spPr/>
      <dgm:t>
        <a:bodyPr/>
        <a:lstStyle/>
        <a:p>
          <a:r>
            <a:rPr lang="en-US" sz="2400" baseline="0" dirty="0">
              <a:latin typeface="Alumatica" pitchFamily="2" charset="0"/>
            </a:rPr>
            <a:t>Increase nursing education.</a:t>
          </a:r>
          <a:endParaRPr lang="en-US" sz="2400" dirty="0">
            <a:latin typeface="Alumatica" pitchFamily="2" charset="0"/>
          </a:endParaRPr>
        </a:p>
      </dgm:t>
    </dgm:pt>
    <dgm:pt modelId="{CD3D6D38-76D4-41BE-9E37-06828EE7732D}" type="parTrans" cxnId="{809E96C2-2F58-429E-960C-57A41B4A2A52}">
      <dgm:prSet/>
      <dgm:spPr/>
      <dgm:t>
        <a:bodyPr/>
        <a:lstStyle/>
        <a:p>
          <a:endParaRPr lang="en-US"/>
        </a:p>
      </dgm:t>
    </dgm:pt>
    <dgm:pt modelId="{A95115D2-A853-4A8C-A112-66FAD6C2953B}" type="sibTrans" cxnId="{809E96C2-2F58-429E-960C-57A41B4A2A52}">
      <dgm:prSet/>
      <dgm:spPr/>
      <dgm:t>
        <a:bodyPr/>
        <a:lstStyle/>
        <a:p>
          <a:endParaRPr lang="en-US"/>
        </a:p>
      </dgm:t>
    </dgm:pt>
    <dgm:pt modelId="{09C50499-D389-4A21-8DE1-7D2747C4AA15}">
      <dgm:prSet custT="1"/>
      <dgm:spPr/>
      <dgm:t>
        <a:bodyPr/>
        <a:lstStyle/>
        <a:p>
          <a:r>
            <a:rPr lang="en-US" sz="2400" baseline="0" dirty="0">
              <a:latin typeface="Alumatica" pitchFamily="2" charset="0"/>
            </a:rPr>
            <a:t>Market healthcare careers to the younger generation.</a:t>
          </a:r>
          <a:endParaRPr lang="en-US" sz="2400" dirty="0">
            <a:latin typeface="Alumatica" pitchFamily="2" charset="0"/>
          </a:endParaRPr>
        </a:p>
      </dgm:t>
    </dgm:pt>
    <dgm:pt modelId="{59857415-CEE7-410D-82E1-99DB872D271D}" type="parTrans" cxnId="{B6747A53-262F-4F0B-A64C-545A9E1B50F6}">
      <dgm:prSet/>
      <dgm:spPr/>
      <dgm:t>
        <a:bodyPr/>
        <a:lstStyle/>
        <a:p>
          <a:endParaRPr lang="en-US"/>
        </a:p>
      </dgm:t>
    </dgm:pt>
    <dgm:pt modelId="{8FBAE691-03CB-44E4-9D5C-3B537358CC51}" type="sibTrans" cxnId="{B6747A53-262F-4F0B-A64C-545A9E1B50F6}">
      <dgm:prSet/>
      <dgm:spPr/>
      <dgm:t>
        <a:bodyPr/>
        <a:lstStyle/>
        <a:p>
          <a:endParaRPr lang="en-US"/>
        </a:p>
      </dgm:t>
    </dgm:pt>
    <dgm:pt modelId="{AFEE245A-DB63-424D-9E0E-DB5A339770D2}">
      <dgm:prSet custT="1"/>
      <dgm:spPr/>
      <dgm:t>
        <a:bodyPr/>
        <a:lstStyle/>
        <a:p>
          <a:r>
            <a:rPr lang="en-US" sz="2400" baseline="0" dirty="0">
              <a:latin typeface="Alumatica" pitchFamily="2" charset="0"/>
            </a:rPr>
            <a:t>Invest in apprenticeships.</a:t>
          </a:r>
          <a:endParaRPr lang="en-US" sz="2400" dirty="0">
            <a:latin typeface="Alumatica" pitchFamily="2" charset="0"/>
          </a:endParaRPr>
        </a:p>
      </dgm:t>
    </dgm:pt>
    <dgm:pt modelId="{BAF71163-5BCE-44BA-8CAD-7A22F3AF2B8F}" type="parTrans" cxnId="{EA3450FD-E708-4D39-B808-64071D9D71E5}">
      <dgm:prSet/>
      <dgm:spPr/>
      <dgm:t>
        <a:bodyPr/>
        <a:lstStyle/>
        <a:p>
          <a:endParaRPr lang="en-US"/>
        </a:p>
      </dgm:t>
    </dgm:pt>
    <dgm:pt modelId="{7BAE75D8-7258-42EC-9A4B-4DF61D35CE74}" type="sibTrans" cxnId="{EA3450FD-E708-4D39-B808-64071D9D71E5}">
      <dgm:prSet/>
      <dgm:spPr/>
      <dgm:t>
        <a:bodyPr/>
        <a:lstStyle/>
        <a:p>
          <a:endParaRPr lang="en-US"/>
        </a:p>
      </dgm:t>
    </dgm:pt>
    <dgm:pt modelId="{86E7127D-C6B3-48F2-9ABF-C74E90D8892D}">
      <dgm:prSet custT="1"/>
      <dgm:spPr/>
      <dgm:t>
        <a:bodyPr/>
        <a:lstStyle/>
        <a:p>
          <a:r>
            <a:rPr lang="en-US" sz="2400" baseline="0" dirty="0">
              <a:latin typeface="Alumatica" pitchFamily="2" charset="0"/>
            </a:rPr>
            <a:t>Less dependence on foreign recruitment (Health Education England, 2022).</a:t>
          </a:r>
          <a:endParaRPr lang="en-US" sz="2400" dirty="0">
            <a:latin typeface="Alumatica" pitchFamily="2" charset="0"/>
          </a:endParaRPr>
        </a:p>
      </dgm:t>
    </dgm:pt>
    <dgm:pt modelId="{0E612080-6253-4B19-8810-5C08C4608E84}" type="parTrans" cxnId="{97A67CA8-5B48-4423-9B52-F8DDF570A4DE}">
      <dgm:prSet/>
      <dgm:spPr/>
      <dgm:t>
        <a:bodyPr/>
        <a:lstStyle/>
        <a:p>
          <a:endParaRPr lang="en-US"/>
        </a:p>
      </dgm:t>
    </dgm:pt>
    <dgm:pt modelId="{63A7B040-ED79-4377-91E8-F0073FECFDD0}" type="sibTrans" cxnId="{97A67CA8-5B48-4423-9B52-F8DDF570A4DE}">
      <dgm:prSet/>
      <dgm:spPr/>
      <dgm:t>
        <a:bodyPr/>
        <a:lstStyle/>
        <a:p>
          <a:endParaRPr lang="en-US"/>
        </a:p>
      </dgm:t>
    </dgm:pt>
    <dgm:pt modelId="{45383DB3-A6AA-7F48-A3D3-783785DD33E2}" type="pres">
      <dgm:prSet presAssocID="{D84EE476-619E-428C-BE26-0B779978CF6C}" presName="linear" presStyleCnt="0">
        <dgm:presLayoutVars>
          <dgm:animLvl val="lvl"/>
          <dgm:resizeHandles val="exact"/>
        </dgm:presLayoutVars>
      </dgm:prSet>
      <dgm:spPr/>
    </dgm:pt>
    <dgm:pt modelId="{9407B1C4-1BD2-514C-85D2-7CF7F7479F34}" type="pres">
      <dgm:prSet presAssocID="{B7E9493B-D075-4E0C-8218-AFE19772E0F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47C8D50-0953-A94F-B2EA-75B062D8FC2C}" type="pres">
      <dgm:prSet presAssocID="{5E2EFFBD-D759-44A3-9F88-D709A0155B8F}" presName="spacer" presStyleCnt="0"/>
      <dgm:spPr/>
    </dgm:pt>
    <dgm:pt modelId="{27FD7ED6-7AA8-5C40-B2B9-1FE1ED541276}" type="pres">
      <dgm:prSet presAssocID="{D532BDB3-2ECD-40B1-AB04-25D5AB56186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6BC3662-5D8E-A947-80A8-1C291157282F}" type="pres">
      <dgm:prSet presAssocID="{A95115D2-A853-4A8C-A112-66FAD6C2953B}" presName="spacer" presStyleCnt="0"/>
      <dgm:spPr/>
    </dgm:pt>
    <dgm:pt modelId="{19A7A8C0-2662-3043-AC0B-2E5E641B02DA}" type="pres">
      <dgm:prSet presAssocID="{09C50499-D389-4A21-8DE1-7D2747C4AA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45FCB0E-6B82-4048-A390-75F671436578}" type="pres">
      <dgm:prSet presAssocID="{8FBAE691-03CB-44E4-9D5C-3B537358CC51}" presName="spacer" presStyleCnt="0"/>
      <dgm:spPr/>
    </dgm:pt>
    <dgm:pt modelId="{7A200A54-1BCB-3543-A057-5956B4D6B5C8}" type="pres">
      <dgm:prSet presAssocID="{AFEE245A-DB63-424D-9E0E-DB5A339770D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C6F68BD-94F9-6E44-87E1-BC716465BDDF}" type="pres">
      <dgm:prSet presAssocID="{7BAE75D8-7258-42EC-9A4B-4DF61D35CE74}" presName="spacer" presStyleCnt="0"/>
      <dgm:spPr/>
    </dgm:pt>
    <dgm:pt modelId="{17C127A0-0E36-D041-A850-C6EA4405F34B}" type="pres">
      <dgm:prSet presAssocID="{86E7127D-C6B3-48F2-9ABF-C74E90D8892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900F300-ECF1-694F-99C1-E8997F4B66B4}" type="presOf" srcId="{D532BDB3-2ECD-40B1-AB04-25D5AB56186F}" destId="{27FD7ED6-7AA8-5C40-B2B9-1FE1ED541276}" srcOrd="0" destOrd="0" presId="urn:microsoft.com/office/officeart/2005/8/layout/vList2"/>
    <dgm:cxn modelId="{5EF1052E-8336-1A46-8907-B898CD164C9E}" type="presOf" srcId="{09C50499-D389-4A21-8DE1-7D2747C4AA15}" destId="{19A7A8C0-2662-3043-AC0B-2E5E641B02DA}" srcOrd="0" destOrd="0" presId="urn:microsoft.com/office/officeart/2005/8/layout/vList2"/>
    <dgm:cxn modelId="{2711B938-E3C9-A643-B3C1-26788E31E233}" type="presOf" srcId="{86E7127D-C6B3-48F2-9ABF-C74E90D8892D}" destId="{17C127A0-0E36-D041-A850-C6EA4405F34B}" srcOrd="0" destOrd="0" presId="urn:microsoft.com/office/officeart/2005/8/layout/vList2"/>
    <dgm:cxn modelId="{B6747A53-262F-4F0B-A64C-545A9E1B50F6}" srcId="{D84EE476-619E-428C-BE26-0B779978CF6C}" destId="{09C50499-D389-4A21-8DE1-7D2747C4AA15}" srcOrd="2" destOrd="0" parTransId="{59857415-CEE7-410D-82E1-99DB872D271D}" sibTransId="{8FBAE691-03CB-44E4-9D5C-3B537358CC51}"/>
    <dgm:cxn modelId="{149CD3A2-DED8-AE42-9853-634024E03431}" type="presOf" srcId="{D84EE476-619E-428C-BE26-0B779978CF6C}" destId="{45383DB3-A6AA-7F48-A3D3-783785DD33E2}" srcOrd="0" destOrd="0" presId="urn:microsoft.com/office/officeart/2005/8/layout/vList2"/>
    <dgm:cxn modelId="{F8A0FAA4-B53B-4CB5-A90F-872B5F5679D4}" srcId="{D84EE476-619E-428C-BE26-0B779978CF6C}" destId="{B7E9493B-D075-4E0C-8218-AFE19772E0FF}" srcOrd="0" destOrd="0" parTransId="{AF2C7026-2CAB-437A-9613-BF7813A69A5B}" sibTransId="{5E2EFFBD-D759-44A3-9F88-D709A0155B8F}"/>
    <dgm:cxn modelId="{97A67CA8-5B48-4423-9B52-F8DDF570A4DE}" srcId="{D84EE476-619E-428C-BE26-0B779978CF6C}" destId="{86E7127D-C6B3-48F2-9ABF-C74E90D8892D}" srcOrd="4" destOrd="0" parTransId="{0E612080-6253-4B19-8810-5C08C4608E84}" sibTransId="{63A7B040-ED79-4377-91E8-F0073FECFDD0}"/>
    <dgm:cxn modelId="{809E96C2-2F58-429E-960C-57A41B4A2A52}" srcId="{D84EE476-619E-428C-BE26-0B779978CF6C}" destId="{D532BDB3-2ECD-40B1-AB04-25D5AB56186F}" srcOrd="1" destOrd="0" parTransId="{CD3D6D38-76D4-41BE-9E37-06828EE7732D}" sibTransId="{A95115D2-A853-4A8C-A112-66FAD6C2953B}"/>
    <dgm:cxn modelId="{1C571BD6-B2E4-F14B-9F83-5D73CDA3A48D}" type="presOf" srcId="{AFEE245A-DB63-424D-9E0E-DB5A339770D2}" destId="{7A200A54-1BCB-3543-A057-5956B4D6B5C8}" srcOrd="0" destOrd="0" presId="urn:microsoft.com/office/officeart/2005/8/layout/vList2"/>
    <dgm:cxn modelId="{8F6849F6-94EB-FC4A-A334-F7D4ECCAC52D}" type="presOf" srcId="{B7E9493B-D075-4E0C-8218-AFE19772E0FF}" destId="{9407B1C4-1BD2-514C-85D2-7CF7F7479F34}" srcOrd="0" destOrd="0" presId="urn:microsoft.com/office/officeart/2005/8/layout/vList2"/>
    <dgm:cxn modelId="{EA3450FD-E708-4D39-B808-64071D9D71E5}" srcId="{D84EE476-619E-428C-BE26-0B779978CF6C}" destId="{AFEE245A-DB63-424D-9E0E-DB5A339770D2}" srcOrd="3" destOrd="0" parTransId="{BAF71163-5BCE-44BA-8CAD-7A22F3AF2B8F}" sibTransId="{7BAE75D8-7258-42EC-9A4B-4DF61D35CE74}"/>
    <dgm:cxn modelId="{5B09B4E2-746B-3E44-BF51-018E9CE194FC}" type="presParOf" srcId="{45383DB3-A6AA-7F48-A3D3-783785DD33E2}" destId="{9407B1C4-1BD2-514C-85D2-7CF7F7479F34}" srcOrd="0" destOrd="0" presId="urn:microsoft.com/office/officeart/2005/8/layout/vList2"/>
    <dgm:cxn modelId="{25B346EF-2305-E045-9BC8-0999EF394BF8}" type="presParOf" srcId="{45383DB3-A6AA-7F48-A3D3-783785DD33E2}" destId="{E47C8D50-0953-A94F-B2EA-75B062D8FC2C}" srcOrd="1" destOrd="0" presId="urn:microsoft.com/office/officeart/2005/8/layout/vList2"/>
    <dgm:cxn modelId="{515A7D99-E22E-4944-8E78-8086B6977555}" type="presParOf" srcId="{45383DB3-A6AA-7F48-A3D3-783785DD33E2}" destId="{27FD7ED6-7AA8-5C40-B2B9-1FE1ED541276}" srcOrd="2" destOrd="0" presId="urn:microsoft.com/office/officeart/2005/8/layout/vList2"/>
    <dgm:cxn modelId="{F5E107F3-2841-5D41-A40B-162A16DC5D80}" type="presParOf" srcId="{45383DB3-A6AA-7F48-A3D3-783785DD33E2}" destId="{A6BC3662-5D8E-A947-80A8-1C291157282F}" srcOrd="3" destOrd="0" presId="urn:microsoft.com/office/officeart/2005/8/layout/vList2"/>
    <dgm:cxn modelId="{AD9C8907-80B5-4847-85E1-FB6E4D322DBE}" type="presParOf" srcId="{45383DB3-A6AA-7F48-A3D3-783785DD33E2}" destId="{19A7A8C0-2662-3043-AC0B-2E5E641B02DA}" srcOrd="4" destOrd="0" presId="urn:microsoft.com/office/officeart/2005/8/layout/vList2"/>
    <dgm:cxn modelId="{E30C3B9F-D048-4345-A159-08319018D08B}" type="presParOf" srcId="{45383DB3-A6AA-7F48-A3D3-783785DD33E2}" destId="{245FCB0E-6B82-4048-A390-75F671436578}" srcOrd="5" destOrd="0" presId="urn:microsoft.com/office/officeart/2005/8/layout/vList2"/>
    <dgm:cxn modelId="{61B1671C-D72B-DF4D-A8BA-F8A8A7A6F274}" type="presParOf" srcId="{45383DB3-A6AA-7F48-A3D3-783785DD33E2}" destId="{7A200A54-1BCB-3543-A057-5956B4D6B5C8}" srcOrd="6" destOrd="0" presId="urn:microsoft.com/office/officeart/2005/8/layout/vList2"/>
    <dgm:cxn modelId="{6C97C45B-2A92-4F47-B481-F1FF29F36DEB}" type="presParOf" srcId="{45383DB3-A6AA-7F48-A3D3-783785DD33E2}" destId="{EC6F68BD-94F9-6E44-87E1-BC716465BDDF}" srcOrd="7" destOrd="0" presId="urn:microsoft.com/office/officeart/2005/8/layout/vList2"/>
    <dgm:cxn modelId="{D23B7A79-8AB5-A943-B59C-33350814C6EF}" type="presParOf" srcId="{45383DB3-A6AA-7F48-A3D3-783785DD33E2}" destId="{17C127A0-0E36-D041-A850-C6EA4405F34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DDEC99C-3D79-4F76-8A72-3925212B3B8C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7A4AB0E-BA49-459F-B360-E4E69FA51051}">
      <dgm:prSet custT="1"/>
      <dgm:spPr/>
      <dgm:t>
        <a:bodyPr/>
        <a:lstStyle/>
        <a:p>
          <a:r>
            <a:rPr lang="en-US" sz="2000" b="1" dirty="0">
              <a:latin typeface="Alumatica" pitchFamily="2" charset="0"/>
            </a:rPr>
            <a:t>Simplify</a:t>
          </a:r>
        </a:p>
      </dgm:t>
    </dgm:pt>
    <dgm:pt modelId="{C46AC17C-238B-4A5D-A3BB-19CCD2243C97}" type="parTrans" cxnId="{67F60E50-219D-4702-8CAB-36B2FB39872C}">
      <dgm:prSet/>
      <dgm:spPr/>
      <dgm:t>
        <a:bodyPr/>
        <a:lstStyle/>
        <a:p>
          <a:endParaRPr lang="en-US"/>
        </a:p>
      </dgm:t>
    </dgm:pt>
    <dgm:pt modelId="{54CD05A9-E6C7-4001-8FE7-A32AEF86494D}" type="sibTrans" cxnId="{67F60E50-219D-4702-8CAB-36B2FB39872C}">
      <dgm:prSet/>
      <dgm:spPr/>
      <dgm:t>
        <a:bodyPr/>
        <a:lstStyle/>
        <a:p>
          <a:endParaRPr lang="en-US"/>
        </a:p>
      </dgm:t>
    </dgm:pt>
    <dgm:pt modelId="{EAF67085-37C3-4489-AA72-6206FA4084D8}">
      <dgm:prSet custT="1"/>
      <dgm:spPr/>
      <dgm:t>
        <a:bodyPr/>
        <a:lstStyle/>
        <a:p>
          <a:r>
            <a:rPr lang="en-US" sz="2000" dirty="0">
              <a:latin typeface="Alumatica" pitchFamily="2" charset="0"/>
            </a:rPr>
            <a:t>Simplify hiring procedures.</a:t>
          </a:r>
        </a:p>
      </dgm:t>
    </dgm:pt>
    <dgm:pt modelId="{98CABA60-19AC-41CC-8345-089B4BC64C89}" type="parTrans" cxnId="{820E39F9-5159-459C-B017-3BC34D8D12BD}">
      <dgm:prSet/>
      <dgm:spPr/>
      <dgm:t>
        <a:bodyPr/>
        <a:lstStyle/>
        <a:p>
          <a:endParaRPr lang="en-US"/>
        </a:p>
      </dgm:t>
    </dgm:pt>
    <dgm:pt modelId="{BA62C36C-1CE4-4420-ABC8-358CCFD6FA69}" type="sibTrans" cxnId="{820E39F9-5159-459C-B017-3BC34D8D12BD}">
      <dgm:prSet/>
      <dgm:spPr/>
      <dgm:t>
        <a:bodyPr/>
        <a:lstStyle/>
        <a:p>
          <a:endParaRPr lang="en-US"/>
        </a:p>
      </dgm:t>
    </dgm:pt>
    <dgm:pt modelId="{52E1E152-70E3-49A5-83F0-242E40CC4C2E}">
      <dgm:prSet custT="1"/>
      <dgm:spPr/>
      <dgm:t>
        <a:bodyPr/>
        <a:lstStyle/>
        <a:p>
          <a:r>
            <a:rPr lang="en-US" sz="2000" b="1" dirty="0">
              <a:latin typeface="Alumatica" pitchFamily="2" charset="0"/>
            </a:rPr>
            <a:t>Digitalize</a:t>
          </a:r>
        </a:p>
      </dgm:t>
    </dgm:pt>
    <dgm:pt modelId="{B21EA2EA-F819-4057-8174-9114F73D1E54}" type="parTrans" cxnId="{C9B68627-8D30-4DF5-8A86-902958E64461}">
      <dgm:prSet/>
      <dgm:spPr/>
      <dgm:t>
        <a:bodyPr/>
        <a:lstStyle/>
        <a:p>
          <a:endParaRPr lang="en-US"/>
        </a:p>
      </dgm:t>
    </dgm:pt>
    <dgm:pt modelId="{3AFAA16F-198B-4FD1-9ED5-A4B7D193683A}" type="sibTrans" cxnId="{C9B68627-8D30-4DF5-8A86-902958E64461}">
      <dgm:prSet/>
      <dgm:spPr/>
      <dgm:t>
        <a:bodyPr/>
        <a:lstStyle/>
        <a:p>
          <a:endParaRPr lang="en-US"/>
        </a:p>
      </dgm:t>
    </dgm:pt>
    <dgm:pt modelId="{3FA60874-B5CC-4507-9E2C-2ABE7AA8361E}">
      <dgm:prSet custT="1"/>
      <dgm:spPr/>
      <dgm:t>
        <a:bodyPr/>
        <a:lstStyle/>
        <a:p>
          <a:r>
            <a:rPr lang="en-US" sz="2000" dirty="0">
              <a:latin typeface="Alumatica" pitchFamily="2" charset="0"/>
            </a:rPr>
            <a:t>Digitalize recruitment systems.</a:t>
          </a:r>
        </a:p>
      </dgm:t>
    </dgm:pt>
    <dgm:pt modelId="{7E54C4D3-8619-4ED5-A254-B6BF748B5EA3}" type="parTrans" cxnId="{17C19006-29A0-47D9-AEA3-E53121ECD06D}">
      <dgm:prSet/>
      <dgm:spPr/>
      <dgm:t>
        <a:bodyPr/>
        <a:lstStyle/>
        <a:p>
          <a:endParaRPr lang="en-US"/>
        </a:p>
      </dgm:t>
    </dgm:pt>
    <dgm:pt modelId="{2C91AD31-90DE-4E75-82E4-F907B19BF22F}" type="sibTrans" cxnId="{17C19006-29A0-47D9-AEA3-E53121ECD06D}">
      <dgm:prSet/>
      <dgm:spPr/>
      <dgm:t>
        <a:bodyPr/>
        <a:lstStyle/>
        <a:p>
          <a:endParaRPr lang="en-US"/>
        </a:p>
      </dgm:t>
    </dgm:pt>
    <dgm:pt modelId="{50BF5911-4199-41DC-AA60-3E6400F3149B}">
      <dgm:prSet custT="1"/>
      <dgm:spPr/>
      <dgm:t>
        <a:bodyPr/>
        <a:lstStyle/>
        <a:p>
          <a:r>
            <a:rPr lang="en-US" sz="2000" b="1" dirty="0">
              <a:latin typeface="Alumatica" pitchFamily="2" charset="0"/>
            </a:rPr>
            <a:t>Reduce</a:t>
          </a:r>
        </a:p>
      </dgm:t>
    </dgm:pt>
    <dgm:pt modelId="{B1B31B92-AAFC-495A-ADE1-3B134A8506EA}" type="parTrans" cxnId="{BE1E030C-39FC-4542-A3E1-2B4456C87485}">
      <dgm:prSet/>
      <dgm:spPr/>
      <dgm:t>
        <a:bodyPr/>
        <a:lstStyle/>
        <a:p>
          <a:endParaRPr lang="en-US"/>
        </a:p>
      </dgm:t>
    </dgm:pt>
    <dgm:pt modelId="{3AF6FBB4-4834-46FA-A8B9-CEE95BDE7F4D}" type="sibTrans" cxnId="{BE1E030C-39FC-4542-A3E1-2B4456C87485}">
      <dgm:prSet/>
      <dgm:spPr/>
      <dgm:t>
        <a:bodyPr/>
        <a:lstStyle/>
        <a:p>
          <a:endParaRPr lang="en-US"/>
        </a:p>
      </dgm:t>
    </dgm:pt>
    <dgm:pt modelId="{3138D5FF-0128-43C7-9141-3AE96BECB6D6}">
      <dgm:prSet custT="1"/>
      <dgm:spPr/>
      <dgm:t>
        <a:bodyPr/>
        <a:lstStyle/>
        <a:p>
          <a:r>
            <a:rPr lang="en-US" sz="2000" dirty="0">
              <a:latin typeface="Alumatica" pitchFamily="2" charset="0"/>
            </a:rPr>
            <a:t>Reduce administrative delays.</a:t>
          </a:r>
        </a:p>
      </dgm:t>
    </dgm:pt>
    <dgm:pt modelId="{7B658C1F-B374-4F3C-B87B-69F1F609F7ED}" type="parTrans" cxnId="{A40F7363-F0CA-4E6D-833E-83F5F8C78916}">
      <dgm:prSet/>
      <dgm:spPr/>
      <dgm:t>
        <a:bodyPr/>
        <a:lstStyle/>
        <a:p>
          <a:endParaRPr lang="en-US"/>
        </a:p>
      </dgm:t>
    </dgm:pt>
    <dgm:pt modelId="{A595A59C-D3B2-48D9-A1A9-80AB6F7C5E53}" type="sibTrans" cxnId="{A40F7363-F0CA-4E6D-833E-83F5F8C78916}">
      <dgm:prSet/>
      <dgm:spPr/>
      <dgm:t>
        <a:bodyPr/>
        <a:lstStyle/>
        <a:p>
          <a:endParaRPr lang="en-US"/>
        </a:p>
      </dgm:t>
    </dgm:pt>
    <dgm:pt modelId="{175D5A02-CAAC-46A9-95ED-2086862A053E}">
      <dgm:prSet custT="1"/>
      <dgm:spPr/>
      <dgm:t>
        <a:bodyPr/>
        <a:lstStyle/>
        <a:p>
          <a:r>
            <a:rPr lang="en-US" sz="2000" b="1" dirty="0">
              <a:latin typeface="Alumatica" pitchFamily="2" charset="0"/>
            </a:rPr>
            <a:t>Improve</a:t>
          </a:r>
        </a:p>
      </dgm:t>
    </dgm:pt>
    <dgm:pt modelId="{6311256A-DE06-4B8A-9883-6DAC62E269C6}" type="parTrans" cxnId="{6C5AB18D-0FED-48BE-81EC-DF580D2763E3}">
      <dgm:prSet/>
      <dgm:spPr/>
      <dgm:t>
        <a:bodyPr/>
        <a:lstStyle/>
        <a:p>
          <a:endParaRPr lang="en-US"/>
        </a:p>
      </dgm:t>
    </dgm:pt>
    <dgm:pt modelId="{04EDD5D1-9F78-487C-9102-81724075481B}" type="sibTrans" cxnId="{6C5AB18D-0FED-48BE-81EC-DF580D2763E3}">
      <dgm:prSet/>
      <dgm:spPr/>
      <dgm:t>
        <a:bodyPr/>
        <a:lstStyle/>
        <a:p>
          <a:endParaRPr lang="en-US"/>
        </a:p>
      </dgm:t>
    </dgm:pt>
    <dgm:pt modelId="{0F976DD0-F62F-4827-9FAA-51A1D2F3E082}">
      <dgm:prSet custT="1"/>
      <dgm:spPr/>
      <dgm:t>
        <a:bodyPr/>
        <a:lstStyle/>
        <a:p>
          <a:r>
            <a:rPr lang="en-US" sz="2000" dirty="0">
              <a:latin typeface="Alumatica" pitchFamily="2" charset="0"/>
            </a:rPr>
            <a:t>Improve candidate experience.</a:t>
          </a:r>
        </a:p>
      </dgm:t>
    </dgm:pt>
    <dgm:pt modelId="{BF245A70-CE73-4443-BBFE-E72625B9514B}" type="parTrans" cxnId="{7337F7C3-F210-4C81-AD80-36C6DC5545CA}">
      <dgm:prSet/>
      <dgm:spPr/>
      <dgm:t>
        <a:bodyPr/>
        <a:lstStyle/>
        <a:p>
          <a:endParaRPr lang="en-US"/>
        </a:p>
      </dgm:t>
    </dgm:pt>
    <dgm:pt modelId="{486B5F4B-7524-40A6-BC59-0502E5F4EE07}" type="sibTrans" cxnId="{7337F7C3-F210-4C81-AD80-36C6DC5545CA}">
      <dgm:prSet/>
      <dgm:spPr/>
      <dgm:t>
        <a:bodyPr/>
        <a:lstStyle/>
        <a:p>
          <a:endParaRPr lang="en-US"/>
        </a:p>
      </dgm:t>
    </dgm:pt>
    <dgm:pt modelId="{EFB4D7ED-278A-4D44-A891-EAC9335DD685}">
      <dgm:prSet custT="1"/>
      <dgm:spPr/>
      <dgm:t>
        <a:bodyPr/>
        <a:lstStyle/>
        <a:p>
          <a:r>
            <a:rPr lang="en-US" sz="2000" b="1" dirty="0">
              <a:latin typeface="Alumatica" pitchFamily="2" charset="0"/>
            </a:rPr>
            <a:t>Standardize</a:t>
          </a:r>
        </a:p>
      </dgm:t>
    </dgm:pt>
    <dgm:pt modelId="{65F82374-8130-4CCF-94DE-B1C8A313CE74}" type="parTrans" cxnId="{172B29AA-8F65-4E2C-B9D4-EE85531A323A}">
      <dgm:prSet/>
      <dgm:spPr/>
      <dgm:t>
        <a:bodyPr/>
        <a:lstStyle/>
        <a:p>
          <a:endParaRPr lang="en-US"/>
        </a:p>
      </dgm:t>
    </dgm:pt>
    <dgm:pt modelId="{21186658-5D24-4F0C-A0AF-2071923F0130}" type="sibTrans" cxnId="{172B29AA-8F65-4E2C-B9D4-EE85531A323A}">
      <dgm:prSet/>
      <dgm:spPr/>
      <dgm:t>
        <a:bodyPr/>
        <a:lstStyle/>
        <a:p>
          <a:endParaRPr lang="en-US"/>
        </a:p>
      </dgm:t>
    </dgm:pt>
    <dgm:pt modelId="{1136F63C-AC85-4499-B6EF-796868B20A3E}">
      <dgm:prSet custT="1"/>
      <dgm:spPr/>
      <dgm:t>
        <a:bodyPr/>
        <a:lstStyle/>
        <a:p>
          <a:r>
            <a:rPr lang="en-US" sz="2000" dirty="0">
              <a:latin typeface="Alumatica" pitchFamily="2" charset="0"/>
            </a:rPr>
            <a:t>Standardize recruitment practices (NHS Digital, 2023).</a:t>
          </a:r>
        </a:p>
      </dgm:t>
    </dgm:pt>
    <dgm:pt modelId="{862CDA7E-0FC5-43A1-8F36-FCDE1B4C96F8}" type="parTrans" cxnId="{6C165DC5-70AF-41D3-B8EE-927DD8103C88}">
      <dgm:prSet/>
      <dgm:spPr/>
      <dgm:t>
        <a:bodyPr/>
        <a:lstStyle/>
        <a:p>
          <a:endParaRPr lang="en-US"/>
        </a:p>
      </dgm:t>
    </dgm:pt>
    <dgm:pt modelId="{901EC7A8-7BBE-4E27-99AC-CCDAC7DA7E45}" type="sibTrans" cxnId="{6C165DC5-70AF-41D3-B8EE-927DD8103C88}">
      <dgm:prSet/>
      <dgm:spPr/>
      <dgm:t>
        <a:bodyPr/>
        <a:lstStyle/>
        <a:p>
          <a:endParaRPr lang="en-US"/>
        </a:p>
      </dgm:t>
    </dgm:pt>
    <dgm:pt modelId="{D3C975AD-460F-2B4F-9CD8-BC61663719D1}" type="pres">
      <dgm:prSet presAssocID="{CDDEC99C-3D79-4F76-8A72-3925212B3B8C}" presName="Name0" presStyleCnt="0">
        <dgm:presLayoutVars>
          <dgm:dir/>
          <dgm:animLvl val="lvl"/>
          <dgm:resizeHandles val="exact"/>
        </dgm:presLayoutVars>
      </dgm:prSet>
      <dgm:spPr/>
    </dgm:pt>
    <dgm:pt modelId="{08B3B731-7440-5B4D-9459-8A4597489EED}" type="pres">
      <dgm:prSet presAssocID="{EFB4D7ED-278A-4D44-A891-EAC9335DD685}" presName="boxAndChildren" presStyleCnt="0"/>
      <dgm:spPr/>
    </dgm:pt>
    <dgm:pt modelId="{87260946-951E-1B46-87E9-7FF297DD4162}" type="pres">
      <dgm:prSet presAssocID="{EFB4D7ED-278A-4D44-A891-EAC9335DD685}" presName="parentTextBox" presStyleLbl="alignNode1" presStyleIdx="0" presStyleCnt="5"/>
      <dgm:spPr/>
    </dgm:pt>
    <dgm:pt modelId="{FE6F66E7-55D7-AE4C-8962-1947F8DFA231}" type="pres">
      <dgm:prSet presAssocID="{EFB4D7ED-278A-4D44-A891-EAC9335DD685}" presName="descendantBox" presStyleLbl="bgAccFollowNode1" presStyleIdx="0" presStyleCnt="5"/>
      <dgm:spPr/>
    </dgm:pt>
    <dgm:pt modelId="{3B961C31-5382-1C47-89F8-95D789013CF1}" type="pres">
      <dgm:prSet presAssocID="{04EDD5D1-9F78-487C-9102-81724075481B}" presName="sp" presStyleCnt="0"/>
      <dgm:spPr/>
    </dgm:pt>
    <dgm:pt modelId="{2E13B3B3-835B-EC42-BBDC-DC233522B1A6}" type="pres">
      <dgm:prSet presAssocID="{175D5A02-CAAC-46A9-95ED-2086862A053E}" presName="arrowAndChildren" presStyleCnt="0"/>
      <dgm:spPr/>
    </dgm:pt>
    <dgm:pt modelId="{6B31651C-F777-5F45-A3D0-F5CBC119FCF2}" type="pres">
      <dgm:prSet presAssocID="{175D5A02-CAAC-46A9-95ED-2086862A053E}" presName="parentTextArrow" presStyleLbl="node1" presStyleIdx="0" presStyleCnt="0"/>
      <dgm:spPr/>
    </dgm:pt>
    <dgm:pt modelId="{0731C742-5FD3-8644-AC6A-3AF025C3CDEC}" type="pres">
      <dgm:prSet presAssocID="{175D5A02-CAAC-46A9-95ED-2086862A053E}" presName="arrow" presStyleLbl="alignNode1" presStyleIdx="1" presStyleCnt="5"/>
      <dgm:spPr/>
    </dgm:pt>
    <dgm:pt modelId="{8871D244-8B62-D447-8C50-BF9141F31941}" type="pres">
      <dgm:prSet presAssocID="{175D5A02-CAAC-46A9-95ED-2086862A053E}" presName="descendantArrow" presStyleLbl="bgAccFollowNode1" presStyleIdx="1" presStyleCnt="5"/>
      <dgm:spPr/>
    </dgm:pt>
    <dgm:pt modelId="{0AD2BE76-BE0F-934C-9B80-B85A32609A6C}" type="pres">
      <dgm:prSet presAssocID="{3AF6FBB4-4834-46FA-A8B9-CEE95BDE7F4D}" presName="sp" presStyleCnt="0"/>
      <dgm:spPr/>
    </dgm:pt>
    <dgm:pt modelId="{EAD25FD2-26A9-F646-8951-CB516F108618}" type="pres">
      <dgm:prSet presAssocID="{50BF5911-4199-41DC-AA60-3E6400F3149B}" presName="arrowAndChildren" presStyleCnt="0"/>
      <dgm:spPr/>
    </dgm:pt>
    <dgm:pt modelId="{B0F7F458-CCA4-AB46-91F1-87FC52394E97}" type="pres">
      <dgm:prSet presAssocID="{50BF5911-4199-41DC-AA60-3E6400F3149B}" presName="parentTextArrow" presStyleLbl="node1" presStyleIdx="0" presStyleCnt="0"/>
      <dgm:spPr/>
    </dgm:pt>
    <dgm:pt modelId="{1B8D23B5-B29C-9A4B-95A0-6D93BF2442A2}" type="pres">
      <dgm:prSet presAssocID="{50BF5911-4199-41DC-AA60-3E6400F3149B}" presName="arrow" presStyleLbl="alignNode1" presStyleIdx="2" presStyleCnt="5"/>
      <dgm:spPr/>
    </dgm:pt>
    <dgm:pt modelId="{3373E6A1-3EA0-A145-8844-3F9EF15EE2C3}" type="pres">
      <dgm:prSet presAssocID="{50BF5911-4199-41DC-AA60-3E6400F3149B}" presName="descendantArrow" presStyleLbl="bgAccFollowNode1" presStyleIdx="2" presStyleCnt="5"/>
      <dgm:spPr/>
    </dgm:pt>
    <dgm:pt modelId="{5CEE6DEC-D5E6-1A40-A584-9C49552E8944}" type="pres">
      <dgm:prSet presAssocID="{3AFAA16F-198B-4FD1-9ED5-A4B7D193683A}" presName="sp" presStyleCnt="0"/>
      <dgm:spPr/>
    </dgm:pt>
    <dgm:pt modelId="{231E1B41-3B7F-FD46-B976-192DF35F48FE}" type="pres">
      <dgm:prSet presAssocID="{52E1E152-70E3-49A5-83F0-242E40CC4C2E}" presName="arrowAndChildren" presStyleCnt="0"/>
      <dgm:spPr/>
    </dgm:pt>
    <dgm:pt modelId="{B7B342C8-DAE5-4F4A-92A0-2941A1BA4CF4}" type="pres">
      <dgm:prSet presAssocID="{52E1E152-70E3-49A5-83F0-242E40CC4C2E}" presName="parentTextArrow" presStyleLbl="node1" presStyleIdx="0" presStyleCnt="0"/>
      <dgm:spPr/>
    </dgm:pt>
    <dgm:pt modelId="{F5FDF555-3FEC-8B43-9D19-5F185752EDA8}" type="pres">
      <dgm:prSet presAssocID="{52E1E152-70E3-49A5-83F0-242E40CC4C2E}" presName="arrow" presStyleLbl="alignNode1" presStyleIdx="3" presStyleCnt="5"/>
      <dgm:spPr/>
    </dgm:pt>
    <dgm:pt modelId="{16090417-5A7B-ED4D-B24D-CF4B22858FF3}" type="pres">
      <dgm:prSet presAssocID="{52E1E152-70E3-49A5-83F0-242E40CC4C2E}" presName="descendantArrow" presStyleLbl="bgAccFollowNode1" presStyleIdx="3" presStyleCnt="5"/>
      <dgm:spPr/>
    </dgm:pt>
    <dgm:pt modelId="{E3FB0DAB-D290-E447-AAD2-83F79E0129CB}" type="pres">
      <dgm:prSet presAssocID="{54CD05A9-E6C7-4001-8FE7-A32AEF86494D}" presName="sp" presStyleCnt="0"/>
      <dgm:spPr/>
    </dgm:pt>
    <dgm:pt modelId="{5E2BD6D9-6F5A-BB47-9736-E8AB4AFD23BF}" type="pres">
      <dgm:prSet presAssocID="{37A4AB0E-BA49-459F-B360-E4E69FA51051}" presName="arrowAndChildren" presStyleCnt="0"/>
      <dgm:spPr/>
    </dgm:pt>
    <dgm:pt modelId="{FB7467BA-4913-F94D-8952-D55C130A69FD}" type="pres">
      <dgm:prSet presAssocID="{37A4AB0E-BA49-459F-B360-E4E69FA51051}" presName="parentTextArrow" presStyleLbl="node1" presStyleIdx="0" presStyleCnt="0"/>
      <dgm:spPr/>
    </dgm:pt>
    <dgm:pt modelId="{0828FAD8-B2C9-7243-9044-9E9F3AEA0F58}" type="pres">
      <dgm:prSet presAssocID="{37A4AB0E-BA49-459F-B360-E4E69FA51051}" presName="arrow" presStyleLbl="alignNode1" presStyleIdx="4" presStyleCnt="5"/>
      <dgm:spPr/>
    </dgm:pt>
    <dgm:pt modelId="{80CA3BD7-0C9C-F34C-9FF6-54B94ABC89B9}" type="pres">
      <dgm:prSet presAssocID="{37A4AB0E-BA49-459F-B360-E4E69FA51051}" presName="descendantArrow" presStyleLbl="bgAccFollowNode1" presStyleIdx="4" presStyleCnt="5"/>
      <dgm:spPr/>
    </dgm:pt>
  </dgm:ptLst>
  <dgm:cxnLst>
    <dgm:cxn modelId="{0D388B00-8EF1-AD42-985E-798AEB6EED1B}" type="presOf" srcId="{37A4AB0E-BA49-459F-B360-E4E69FA51051}" destId="{FB7467BA-4913-F94D-8952-D55C130A69FD}" srcOrd="0" destOrd="0" presId="urn:microsoft.com/office/officeart/2016/7/layout/VerticalDownArrowProcess"/>
    <dgm:cxn modelId="{AE9B0806-7D73-7F49-8243-6920E2C67DF0}" type="presOf" srcId="{52E1E152-70E3-49A5-83F0-242E40CC4C2E}" destId="{F5FDF555-3FEC-8B43-9D19-5F185752EDA8}" srcOrd="1" destOrd="0" presId="urn:microsoft.com/office/officeart/2016/7/layout/VerticalDownArrowProcess"/>
    <dgm:cxn modelId="{17C19006-29A0-47D9-AEA3-E53121ECD06D}" srcId="{52E1E152-70E3-49A5-83F0-242E40CC4C2E}" destId="{3FA60874-B5CC-4507-9E2C-2ABE7AA8361E}" srcOrd="0" destOrd="0" parTransId="{7E54C4D3-8619-4ED5-A254-B6BF748B5EA3}" sibTransId="{2C91AD31-90DE-4E75-82E4-F907B19BF22F}"/>
    <dgm:cxn modelId="{BE1E030C-39FC-4542-A3E1-2B4456C87485}" srcId="{CDDEC99C-3D79-4F76-8A72-3925212B3B8C}" destId="{50BF5911-4199-41DC-AA60-3E6400F3149B}" srcOrd="2" destOrd="0" parTransId="{B1B31B92-AAFC-495A-ADE1-3B134A8506EA}" sibTransId="{3AF6FBB4-4834-46FA-A8B9-CEE95BDE7F4D}"/>
    <dgm:cxn modelId="{9C23F119-08B1-5042-B794-529C14147837}" type="presOf" srcId="{3FA60874-B5CC-4507-9E2C-2ABE7AA8361E}" destId="{16090417-5A7B-ED4D-B24D-CF4B22858FF3}" srcOrd="0" destOrd="0" presId="urn:microsoft.com/office/officeart/2016/7/layout/VerticalDownArrowProcess"/>
    <dgm:cxn modelId="{356D661B-10BC-C043-BB60-F59DCF3B6C0E}" type="presOf" srcId="{1136F63C-AC85-4499-B6EF-796868B20A3E}" destId="{FE6F66E7-55D7-AE4C-8962-1947F8DFA231}" srcOrd="0" destOrd="0" presId="urn:microsoft.com/office/officeart/2016/7/layout/VerticalDownArrowProcess"/>
    <dgm:cxn modelId="{C9B68627-8D30-4DF5-8A86-902958E64461}" srcId="{CDDEC99C-3D79-4F76-8A72-3925212B3B8C}" destId="{52E1E152-70E3-49A5-83F0-242E40CC4C2E}" srcOrd="1" destOrd="0" parTransId="{B21EA2EA-F819-4057-8174-9114F73D1E54}" sibTransId="{3AFAA16F-198B-4FD1-9ED5-A4B7D193683A}"/>
    <dgm:cxn modelId="{67F60E50-219D-4702-8CAB-36B2FB39872C}" srcId="{CDDEC99C-3D79-4F76-8A72-3925212B3B8C}" destId="{37A4AB0E-BA49-459F-B360-E4E69FA51051}" srcOrd="0" destOrd="0" parTransId="{C46AC17C-238B-4A5D-A3BB-19CCD2243C97}" sibTransId="{54CD05A9-E6C7-4001-8FE7-A32AEF86494D}"/>
    <dgm:cxn modelId="{A40F7363-F0CA-4E6D-833E-83F5F8C78916}" srcId="{50BF5911-4199-41DC-AA60-3E6400F3149B}" destId="{3138D5FF-0128-43C7-9141-3AE96BECB6D6}" srcOrd="0" destOrd="0" parTransId="{7B658C1F-B374-4F3C-B87B-69F1F609F7ED}" sibTransId="{A595A59C-D3B2-48D9-A1A9-80AB6F7C5E53}"/>
    <dgm:cxn modelId="{3FDAF974-3121-8E4E-8DDB-C0AC8BFE025D}" type="presOf" srcId="{EFB4D7ED-278A-4D44-A891-EAC9335DD685}" destId="{87260946-951E-1B46-87E9-7FF297DD4162}" srcOrd="0" destOrd="0" presId="urn:microsoft.com/office/officeart/2016/7/layout/VerticalDownArrowProcess"/>
    <dgm:cxn modelId="{B2CE6C80-19FD-0B45-89FD-DE052055D32E}" type="presOf" srcId="{175D5A02-CAAC-46A9-95ED-2086862A053E}" destId="{6B31651C-F777-5F45-A3D0-F5CBC119FCF2}" srcOrd="0" destOrd="0" presId="urn:microsoft.com/office/officeart/2016/7/layout/VerticalDownArrowProcess"/>
    <dgm:cxn modelId="{AA77B38C-37B7-2D4F-BB90-E1AB06EF28B5}" type="presOf" srcId="{52E1E152-70E3-49A5-83F0-242E40CC4C2E}" destId="{B7B342C8-DAE5-4F4A-92A0-2941A1BA4CF4}" srcOrd="0" destOrd="0" presId="urn:microsoft.com/office/officeart/2016/7/layout/VerticalDownArrowProcess"/>
    <dgm:cxn modelId="{4AAD228D-FD03-0745-BE4F-7E3A80C5FEB8}" type="presOf" srcId="{0F976DD0-F62F-4827-9FAA-51A1D2F3E082}" destId="{8871D244-8B62-D447-8C50-BF9141F31941}" srcOrd="0" destOrd="0" presId="urn:microsoft.com/office/officeart/2016/7/layout/VerticalDownArrowProcess"/>
    <dgm:cxn modelId="{6C5AB18D-0FED-48BE-81EC-DF580D2763E3}" srcId="{CDDEC99C-3D79-4F76-8A72-3925212B3B8C}" destId="{175D5A02-CAAC-46A9-95ED-2086862A053E}" srcOrd="3" destOrd="0" parTransId="{6311256A-DE06-4B8A-9883-6DAC62E269C6}" sibTransId="{04EDD5D1-9F78-487C-9102-81724075481B}"/>
    <dgm:cxn modelId="{8A7E1CA0-A8BB-B547-87D2-FEF1755A33B8}" type="presOf" srcId="{EAF67085-37C3-4489-AA72-6206FA4084D8}" destId="{80CA3BD7-0C9C-F34C-9FF6-54B94ABC89B9}" srcOrd="0" destOrd="0" presId="urn:microsoft.com/office/officeart/2016/7/layout/VerticalDownArrowProcess"/>
    <dgm:cxn modelId="{32EF88A9-1405-CA4A-B886-4C3C7662B836}" type="presOf" srcId="{175D5A02-CAAC-46A9-95ED-2086862A053E}" destId="{0731C742-5FD3-8644-AC6A-3AF025C3CDEC}" srcOrd="1" destOrd="0" presId="urn:microsoft.com/office/officeart/2016/7/layout/VerticalDownArrowProcess"/>
    <dgm:cxn modelId="{172B29AA-8F65-4E2C-B9D4-EE85531A323A}" srcId="{CDDEC99C-3D79-4F76-8A72-3925212B3B8C}" destId="{EFB4D7ED-278A-4D44-A891-EAC9335DD685}" srcOrd="4" destOrd="0" parTransId="{65F82374-8130-4CCF-94DE-B1C8A313CE74}" sibTransId="{21186658-5D24-4F0C-A0AF-2071923F0130}"/>
    <dgm:cxn modelId="{84918CB6-618E-E94B-96F9-739B137BD2E2}" type="presOf" srcId="{CDDEC99C-3D79-4F76-8A72-3925212B3B8C}" destId="{D3C975AD-460F-2B4F-9CD8-BC61663719D1}" srcOrd="0" destOrd="0" presId="urn:microsoft.com/office/officeart/2016/7/layout/VerticalDownArrowProcess"/>
    <dgm:cxn modelId="{7337F7C3-F210-4C81-AD80-36C6DC5545CA}" srcId="{175D5A02-CAAC-46A9-95ED-2086862A053E}" destId="{0F976DD0-F62F-4827-9FAA-51A1D2F3E082}" srcOrd="0" destOrd="0" parTransId="{BF245A70-CE73-4443-BBFE-E72625B9514B}" sibTransId="{486B5F4B-7524-40A6-BC59-0502E5F4EE07}"/>
    <dgm:cxn modelId="{6C165DC5-70AF-41D3-B8EE-927DD8103C88}" srcId="{EFB4D7ED-278A-4D44-A891-EAC9335DD685}" destId="{1136F63C-AC85-4499-B6EF-796868B20A3E}" srcOrd="0" destOrd="0" parTransId="{862CDA7E-0FC5-43A1-8F36-FCDE1B4C96F8}" sibTransId="{901EC7A8-7BBE-4E27-99AC-CCDAC7DA7E45}"/>
    <dgm:cxn modelId="{3E0C42CC-77E4-B947-91CC-532A430F1D6A}" type="presOf" srcId="{37A4AB0E-BA49-459F-B360-E4E69FA51051}" destId="{0828FAD8-B2C9-7243-9044-9E9F3AEA0F58}" srcOrd="1" destOrd="0" presId="urn:microsoft.com/office/officeart/2016/7/layout/VerticalDownArrowProcess"/>
    <dgm:cxn modelId="{D9C27AD4-5D42-C343-8EC7-982E849F4CC3}" type="presOf" srcId="{50BF5911-4199-41DC-AA60-3E6400F3149B}" destId="{B0F7F458-CCA4-AB46-91F1-87FC52394E97}" srcOrd="0" destOrd="0" presId="urn:microsoft.com/office/officeart/2016/7/layout/VerticalDownArrowProcess"/>
    <dgm:cxn modelId="{AE7C7BF6-8F7C-4B48-818A-91EDA509BA85}" type="presOf" srcId="{3138D5FF-0128-43C7-9141-3AE96BECB6D6}" destId="{3373E6A1-3EA0-A145-8844-3F9EF15EE2C3}" srcOrd="0" destOrd="0" presId="urn:microsoft.com/office/officeart/2016/7/layout/VerticalDownArrowProcess"/>
    <dgm:cxn modelId="{820E39F9-5159-459C-B017-3BC34D8D12BD}" srcId="{37A4AB0E-BA49-459F-B360-E4E69FA51051}" destId="{EAF67085-37C3-4489-AA72-6206FA4084D8}" srcOrd="0" destOrd="0" parTransId="{98CABA60-19AC-41CC-8345-089B4BC64C89}" sibTransId="{BA62C36C-1CE4-4420-ABC8-358CCFD6FA69}"/>
    <dgm:cxn modelId="{7211A6FE-F289-0F42-9473-4D99687007BC}" type="presOf" srcId="{50BF5911-4199-41DC-AA60-3E6400F3149B}" destId="{1B8D23B5-B29C-9A4B-95A0-6D93BF2442A2}" srcOrd="1" destOrd="0" presId="urn:microsoft.com/office/officeart/2016/7/layout/VerticalDownArrowProcess"/>
    <dgm:cxn modelId="{5429D663-39A1-2843-B3E5-9E9A015A6274}" type="presParOf" srcId="{D3C975AD-460F-2B4F-9CD8-BC61663719D1}" destId="{08B3B731-7440-5B4D-9459-8A4597489EED}" srcOrd="0" destOrd="0" presId="urn:microsoft.com/office/officeart/2016/7/layout/VerticalDownArrowProcess"/>
    <dgm:cxn modelId="{A4369CE5-6065-0541-9D76-D8C721BC81E6}" type="presParOf" srcId="{08B3B731-7440-5B4D-9459-8A4597489EED}" destId="{87260946-951E-1B46-87E9-7FF297DD4162}" srcOrd="0" destOrd="0" presId="urn:microsoft.com/office/officeart/2016/7/layout/VerticalDownArrowProcess"/>
    <dgm:cxn modelId="{2C7F7141-25FA-DD47-8638-374121E8D4A3}" type="presParOf" srcId="{08B3B731-7440-5B4D-9459-8A4597489EED}" destId="{FE6F66E7-55D7-AE4C-8962-1947F8DFA231}" srcOrd="1" destOrd="0" presId="urn:microsoft.com/office/officeart/2016/7/layout/VerticalDownArrowProcess"/>
    <dgm:cxn modelId="{2D38B8A3-F718-5B45-AB9D-9BE8150E99B9}" type="presParOf" srcId="{D3C975AD-460F-2B4F-9CD8-BC61663719D1}" destId="{3B961C31-5382-1C47-89F8-95D789013CF1}" srcOrd="1" destOrd="0" presId="urn:microsoft.com/office/officeart/2016/7/layout/VerticalDownArrowProcess"/>
    <dgm:cxn modelId="{58E4E47B-E3E2-A34F-BFAA-4FA89053FEF0}" type="presParOf" srcId="{D3C975AD-460F-2B4F-9CD8-BC61663719D1}" destId="{2E13B3B3-835B-EC42-BBDC-DC233522B1A6}" srcOrd="2" destOrd="0" presId="urn:microsoft.com/office/officeart/2016/7/layout/VerticalDownArrowProcess"/>
    <dgm:cxn modelId="{39873749-2980-1B49-B6EE-6CF961154307}" type="presParOf" srcId="{2E13B3B3-835B-EC42-BBDC-DC233522B1A6}" destId="{6B31651C-F777-5F45-A3D0-F5CBC119FCF2}" srcOrd="0" destOrd="0" presId="urn:microsoft.com/office/officeart/2016/7/layout/VerticalDownArrowProcess"/>
    <dgm:cxn modelId="{D3CECED2-FBCA-454F-A2BF-059E4846A31C}" type="presParOf" srcId="{2E13B3B3-835B-EC42-BBDC-DC233522B1A6}" destId="{0731C742-5FD3-8644-AC6A-3AF025C3CDEC}" srcOrd="1" destOrd="0" presId="urn:microsoft.com/office/officeart/2016/7/layout/VerticalDownArrowProcess"/>
    <dgm:cxn modelId="{40D57774-40DE-9949-AD25-698D349EC05A}" type="presParOf" srcId="{2E13B3B3-835B-EC42-BBDC-DC233522B1A6}" destId="{8871D244-8B62-D447-8C50-BF9141F31941}" srcOrd="2" destOrd="0" presId="urn:microsoft.com/office/officeart/2016/7/layout/VerticalDownArrowProcess"/>
    <dgm:cxn modelId="{13F05493-C86B-D248-B9CC-17D7C145010D}" type="presParOf" srcId="{D3C975AD-460F-2B4F-9CD8-BC61663719D1}" destId="{0AD2BE76-BE0F-934C-9B80-B85A32609A6C}" srcOrd="3" destOrd="0" presId="urn:microsoft.com/office/officeart/2016/7/layout/VerticalDownArrowProcess"/>
    <dgm:cxn modelId="{0467155E-237B-004E-83FD-D79774E1CFF0}" type="presParOf" srcId="{D3C975AD-460F-2B4F-9CD8-BC61663719D1}" destId="{EAD25FD2-26A9-F646-8951-CB516F108618}" srcOrd="4" destOrd="0" presId="urn:microsoft.com/office/officeart/2016/7/layout/VerticalDownArrowProcess"/>
    <dgm:cxn modelId="{EC47621D-2BD9-1647-B9B3-32E0C89D1CE9}" type="presParOf" srcId="{EAD25FD2-26A9-F646-8951-CB516F108618}" destId="{B0F7F458-CCA4-AB46-91F1-87FC52394E97}" srcOrd="0" destOrd="0" presId="urn:microsoft.com/office/officeart/2016/7/layout/VerticalDownArrowProcess"/>
    <dgm:cxn modelId="{E7B48752-F5A4-1D4A-A6B0-257E648302E6}" type="presParOf" srcId="{EAD25FD2-26A9-F646-8951-CB516F108618}" destId="{1B8D23B5-B29C-9A4B-95A0-6D93BF2442A2}" srcOrd="1" destOrd="0" presId="urn:microsoft.com/office/officeart/2016/7/layout/VerticalDownArrowProcess"/>
    <dgm:cxn modelId="{3DFBF11F-2B0E-644A-A86A-066751D0F071}" type="presParOf" srcId="{EAD25FD2-26A9-F646-8951-CB516F108618}" destId="{3373E6A1-3EA0-A145-8844-3F9EF15EE2C3}" srcOrd="2" destOrd="0" presId="urn:microsoft.com/office/officeart/2016/7/layout/VerticalDownArrowProcess"/>
    <dgm:cxn modelId="{2AACC9B5-F102-AF44-8C8C-8BFF04521521}" type="presParOf" srcId="{D3C975AD-460F-2B4F-9CD8-BC61663719D1}" destId="{5CEE6DEC-D5E6-1A40-A584-9C49552E8944}" srcOrd="5" destOrd="0" presId="urn:microsoft.com/office/officeart/2016/7/layout/VerticalDownArrowProcess"/>
    <dgm:cxn modelId="{DF88AF4F-00B6-E347-A188-ECADD50FE6BF}" type="presParOf" srcId="{D3C975AD-460F-2B4F-9CD8-BC61663719D1}" destId="{231E1B41-3B7F-FD46-B976-192DF35F48FE}" srcOrd="6" destOrd="0" presId="urn:microsoft.com/office/officeart/2016/7/layout/VerticalDownArrowProcess"/>
    <dgm:cxn modelId="{8EABA3DD-2D24-A140-8C86-0091629DB6F9}" type="presParOf" srcId="{231E1B41-3B7F-FD46-B976-192DF35F48FE}" destId="{B7B342C8-DAE5-4F4A-92A0-2941A1BA4CF4}" srcOrd="0" destOrd="0" presId="urn:microsoft.com/office/officeart/2016/7/layout/VerticalDownArrowProcess"/>
    <dgm:cxn modelId="{E0A66E8F-BE76-7642-9AC1-BD6AEAFAA330}" type="presParOf" srcId="{231E1B41-3B7F-FD46-B976-192DF35F48FE}" destId="{F5FDF555-3FEC-8B43-9D19-5F185752EDA8}" srcOrd="1" destOrd="0" presId="urn:microsoft.com/office/officeart/2016/7/layout/VerticalDownArrowProcess"/>
    <dgm:cxn modelId="{4684B5B7-8FC2-B542-90FE-7405ECDB0390}" type="presParOf" srcId="{231E1B41-3B7F-FD46-B976-192DF35F48FE}" destId="{16090417-5A7B-ED4D-B24D-CF4B22858FF3}" srcOrd="2" destOrd="0" presId="urn:microsoft.com/office/officeart/2016/7/layout/VerticalDownArrowProcess"/>
    <dgm:cxn modelId="{7BF1A009-2F52-AA4B-8B2F-72E3C9FF35AC}" type="presParOf" srcId="{D3C975AD-460F-2B4F-9CD8-BC61663719D1}" destId="{E3FB0DAB-D290-E447-AAD2-83F79E0129CB}" srcOrd="7" destOrd="0" presId="urn:microsoft.com/office/officeart/2016/7/layout/VerticalDownArrowProcess"/>
    <dgm:cxn modelId="{3B4058E4-7E70-0B44-9BD1-E2496B3003A4}" type="presParOf" srcId="{D3C975AD-460F-2B4F-9CD8-BC61663719D1}" destId="{5E2BD6D9-6F5A-BB47-9736-E8AB4AFD23BF}" srcOrd="8" destOrd="0" presId="urn:microsoft.com/office/officeart/2016/7/layout/VerticalDownArrowProcess"/>
    <dgm:cxn modelId="{D5282C52-AEE1-344F-AB4B-5C51518ACE70}" type="presParOf" srcId="{5E2BD6D9-6F5A-BB47-9736-E8AB4AFD23BF}" destId="{FB7467BA-4913-F94D-8952-D55C130A69FD}" srcOrd="0" destOrd="0" presId="urn:microsoft.com/office/officeart/2016/7/layout/VerticalDownArrowProcess"/>
    <dgm:cxn modelId="{08D3FAF9-A22E-A241-9A22-15CFF73BB64C}" type="presParOf" srcId="{5E2BD6D9-6F5A-BB47-9736-E8AB4AFD23BF}" destId="{0828FAD8-B2C9-7243-9044-9E9F3AEA0F58}" srcOrd="1" destOrd="0" presId="urn:microsoft.com/office/officeart/2016/7/layout/VerticalDownArrowProcess"/>
    <dgm:cxn modelId="{8578429C-1C07-404D-88EF-3ED760624014}" type="presParOf" srcId="{5E2BD6D9-6F5A-BB47-9736-E8AB4AFD23BF}" destId="{80CA3BD7-0C9C-F34C-9FF6-54B94ABC89B9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37FB36-3626-7D4D-A11C-48B59D455D08}">
      <dsp:nvSpPr>
        <dsp:cNvPr id="0" name=""/>
        <dsp:cNvSpPr/>
      </dsp:nvSpPr>
      <dsp:spPr>
        <a:xfrm>
          <a:off x="0" y="730098"/>
          <a:ext cx="2640831" cy="15844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Alumatica" pitchFamily="2" charset="0"/>
            </a:rPr>
            <a:t>NHS vacancy rate is between 6-8%.</a:t>
          </a:r>
          <a:endParaRPr lang="en-US" sz="1800" kern="1200" dirty="0">
            <a:latin typeface="Alumatica" pitchFamily="2" charset="0"/>
          </a:endParaRPr>
        </a:p>
      </dsp:txBody>
      <dsp:txXfrm>
        <a:off x="0" y="730098"/>
        <a:ext cx="2640831" cy="1584499"/>
      </dsp:txXfrm>
    </dsp:sp>
    <dsp:sp modelId="{46B2CA6A-5022-2C43-B0E5-69EE5B26386B}">
      <dsp:nvSpPr>
        <dsp:cNvPr id="0" name=""/>
        <dsp:cNvSpPr/>
      </dsp:nvSpPr>
      <dsp:spPr>
        <a:xfrm>
          <a:off x="2904915" y="730098"/>
          <a:ext cx="2640831" cy="15844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Alumatica" pitchFamily="2" charset="0"/>
            </a:rPr>
            <a:t>The most urgent is the problem of nursing shortages</a:t>
          </a:r>
          <a:endParaRPr lang="en-US" sz="1800" kern="1200" dirty="0">
            <a:latin typeface="Alumatica" pitchFamily="2" charset="0"/>
          </a:endParaRPr>
        </a:p>
      </dsp:txBody>
      <dsp:txXfrm>
        <a:off x="2904915" y="730098"/>
        <a:ext cx="2640831" cy="1584499"/>
      </dsp:txXfrm>
    </dsp:sp>
    <dsp:sp modelId="{8DD103CD-C053-6F44-9C44-548221AE74EA}">
      <dsp:nvSpPr>
        <dsp:cNvPr id="0" name=""/>
        <dsp:cNvSpPr/>
      </dsp:nvSpPr>
      <dsp:spPr>
        <a:xfrm>
          <a:off x="5809830" y="730098"/>
          <a:ext cx="2640831" cy="15844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Alumatica" pitchFamily="2" charset="0"/>
            </a:rPr>
            <a:t>GPs and hospital consultant shortages.</a:t>
          </a:r>
          <a:endParaRPr lang="en-US" sz="1800" kern="1200" dirty="0">
            <a:latin typeface="Alumatica" pitchFamily="2" charset="0"/>
          </a:endParaRPr>
        </a:p>
      </dsp:txBody>
      <dsp:txXfrm>
        <a:off x="5809830" y="730098"/>
        <a:ext cx="2640831" cy="1584499"/>
      </dsp:txXfrm>
    </dsp:sp>
    <dsp:sp modelId="{A4CC5EEA-7F0B-384F-AFC6-1146A7CE527A}">
      <dsp:nvSpPr>
        <dsp:cNvPr id="0" name=""/>
        <dsp:cNvSpPr/>
      </dsp:nvSpPr>
      <dsp:spPr>
        <a:xfrm>
          <a:off x="1452457" y="2578680"/>
          <a:ext cx="2640831" cy="15844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Alumatica" pitchFamily="2" charset="0"/>
            </a:rPr>
            <a:t>There is more demand than there is workforce supply.</a:t>
          </a:r>
          <a:endParaRPr lang="en-US" sz="1800" kern="1200" dirty="0">
            <a:latin typeface="Alumatica" pitchFamily="2" charset="0"/>
          </a:endParaRPr>
        </a:p>
      </dsp:txBody>
      <dsp:txXfrm>
        <a:off x="1452457" y="2578680"/>
        <a:ext cx="2640831" cy="1584499"/>
      </dsp:txXfrm>
    </dsp:sp>
    <dsp:sp modelId="{0742B310-3DD9-FC46-A1E6-1DBE284FB4E7}">
      <dsp:nvSpPr>
        <dsp:cNvPr id="0" name=""/>
        <dsp:cNvSpPr/>
      </dsp:nvSpPr>
      <dsp:spPr>
        <a:xfrm>
          <a:off x="4357372" y="2578680"/>
          <a:ext cx="2640831" cy="15844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 dirty="0">
              <a:latin typeface="Alumatica" pitchFamily="2" charset="0"/>
            </a:rPr>
            <a:t>The issue of staffing shortage impacts patient safety and quality of care (The King’s Fund, 2023).</a:t>
          </a:r>
          <a:endParaRPr lang="en-US" sz="1800" kern="1200" dirty="0">
            <a:latin typeface="Alumatica" pitchFamily="2" charset="0"/>
          </a:endParaRPr>
        </a:p>
      </dsp:txBody>
      <dsp:txXfrm>
        <a:off x="4357372" y="2578680"/>
        <a:ext cx="2640831" cy="15844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EB3BAE-847D-4317-8215-554458056E3F}">
      <dsp:nvSpPr>
        <dsp:cNvPr id="0" name=""/>
        <dsp:cNvSpPr/>
      </dsp:nvSpPr>
      <dsp:spPr>
        <a:xfrm>
          <a:off x="0" y="3551"/>
          <a:ext cx="10038961" cy="756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bg1">
                <a:lumMod val="95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bg1">
                <a:lumMod val="95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bg1">
                <a:lumMod val="95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27A0E44D-625F-4644-A013-CFA4877F8514}">
      <dsp:nvSpPr>
        <dsp:cNvPr id="0" name=""/>
        <dsp:cNvSpPr/>
      </dsp:nvSpPr>
      <dsp:spPr>
        <a:xfrm>
          <a:off x="228836" y="173760"/>
          <a:ext cx="416067" cy="416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5B211F-7AED-4AA7-BA57-5D3B7A85C20A}">
      <dsp:nvSpPr>
        <dsp:cNvPr id="0" name=""/>
        <dsp:cNvSpPr/>
      </dsp:nvSpPr>
      <dsp:spPr>
        <a:xfrm>
          <a:off x="873741" y="3551"/>
          <a:ext cx="9165219" cy="75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1" tIns="80061" rIns="80061" bIns="800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There is a constraint in hiring due to budget constraints.</a:t>
          </a:r>
          <a:endParaRPr lang="en-US" sz="1900" kern="1200"/>
        </a:p>
      </dsp:txBody>
      <dsp:txXfrm>
        <a:off x="873741" y="3551"/>
        <a:ext cx="9165219" cy="756485"/>
      </dsp:txXfrm>
    </dsp:sp>
    <dsp:sp modelId="{CA064D30-1009-4C78-8DC1-A3EC087714B6}">
      <dsp:nvSpPr>
        <dsp:cNvPr id="0" name=""/>
        <dsp:cNvSpPr/>
      </dsp:nvSpPr>
      <dsp:spPr>
        <a:xfrm>
          <a:off x="0" y="956489"/>
          <a:ext cx="10038961" cy="756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bg1">
                <a:lumMod val="95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bg1">
                <a:lumMod val="95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bg1">
                <a:lumMod val="95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C94B624-FA0B-4C94-8F4E-5DC3504B993A}">
      <dsp:nvSpPr>
        <dsp:cNvPr id="0" name=""/>
        <dsp:cNvSpPr/>
      </dsp:nvSpPr>
      <dsp:spPr>
        <a:xfrm>
          <a:off x="228836" y="1119368"/>
          <a:ext cx="416067" cy="416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35D33C-5B30-45B9-965C-AEE8794E772C}">
      <dsp:nvSpPr>
        <dsp:cNvPr id="0" name=""/>
        <dsp:cNvSpPr/>
      </dsp:nvSpPr>
      <dsp:spPr>
        <a:xfrm>
          <a:off x="873741" y="949158"/>
          <a:ext cx="9165219" cy="75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1" tIns="80061" rIns="80061" bIns="800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Wage limits make employment less appealing.</a:t>
          </a:r>
          <a:endParaRPr lang="en-US" sz="1900" kern="1200"/>
        </a:p>
      </dsp:txBody>
      <dsp:txXfrm>
        <a:off x="873741" y="949158"/>
        <a:ext cx="9165219" cy="756485"/>
      </dsp:txXfrm>
    </dsp:sp>
    <dsp:sp modelId="{51954F1E-F062-4E33-B85E-3D971A0F8540}">
      <dsp:nvSpPr>
        <dsp:cNvPr id="0" name=""/>
        <dsp:cNvSpPr/>
      </dsp:nvSpPr>
      <dsp:spPr>
        <a:xfrm>
          <a:off x="0" y="1796309"/>
          <a:ext cx="10038961" cy="756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bg1">
                <a:lumMod val="95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bg1">
                <a:lumMod val="95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bg1">
                <a:lumMod val="95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4BDF3537-DC82-4843-81A6-0C31890BF17E}">
      <dsp:nvSpPr>
        <dsp:cNvPr id="0" name=""/>
        <dsp:cNvSpPr/>
      </dsp:nvSpPr>
      <dsp:spPr>
        <a:xfrm>
          <a:off x="228836" y="2064975"/>
          <a:ext cx="416067" cy="416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F3DE89-B862-4737-A02D-D86A2AAA9AB2}">
      <dsp:nvSpPr>
        <dsp:cNvPr id="0" name=""/>
        <dsp:cNvSpPr/>
      </dsp:nvSpPr>
      <dsp:spPr>
        <a:xfrm>
          <a:off x="873741" y="1894766"/>
          <a:ext cx="9165219" cy="75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1" tIns="80061" rIns="80061" bIns="800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Increased use of expensive agency staff.</a:t>
          </a:r>
          <a:endParaRPr lang="en-US" sz="1900" kern="1200"/>
        </a:p>
      </dsp:txBody>
      <dsp:txXfrm>
        <a:off x="873741" y="1894766"/>
        <a:ext cx="9165219" cy="756485"/>
      </dsp:txXfrm>
    </dsp:sp>
    <dsp:sp modelId="{A56571D5-D4C0-4C45-9BEE-03E54F5ECD95}">
      <dsp:nvSpPr>
        <dsp:cNvPr id="0" name=""/>
        <dsp:cNvSpPr/>
      </dsp:nvSpPr>
      <dsp:spPr>
        <a:xfrm>
          <a:off x="0" y="2840373"/>
          <a:ext cx="10038961" cy="756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bg1">
                <a:lumMod val="95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bg1">
                <a:lumMod val="95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bg1">
                <a:lumMod val="95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5F513235-38FD-4915-BBA5-0B968B11E79D}">
      <dsp:nvSpPr>
        <dsp:cNvPr id="0" name=""/>
        <dsp:cNvSpPr/>
      </dsp:nvSpPr>
      <dsp:spPr>
        <a:xfrm>
          <a:off x="228836" y="3010582"/>
          <a:ext cx="416067" cy="416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17A4C0-25C3-4129-A117-B126BF45AAE4}">
      <dsp:nvSpPr>
        <dsp:cNvPr id="0" name=""/>
        <dsp:cNvSpPr/>
      </dsp:nvSpPr>
      <dsp:spPr>
        <a:xfrm>
          <a:off x="873741" y="2840373"/>
          <a:ext cx="9165219" cy="75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1" tIns="80061" rIns="80061" bIns="800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Workforce planning is affected by financial pressures.</a:t>
          </a:r>
          <a:endParaRPr lang="en-US" sz="1900" kern="1200"/>
        </a:p>
      </dsp:txBody>
      <dsp:txXfrm>
        <a:off x="873741" y="2840373"/>
        <a:ext cx="9165219" cy="756485"/>
      </dsp:txXfrm>
    </dsp:sp>
    <dsp:sp modelId="{1A4263F1-7969-4481-A0B0-0ABCDE31664D}">
      <dsp:nvSpPr>
        <dsp:cNvPr id="0" name=""/>
        <dsp:cNvSpPr/>
      </dsp:nvSpPr>
      <dsp:spPr>
        <a:xfrm>
          <a:off x="0" y="3785980"/>
          <a:ext cx="10038961" cy="75648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bg1">
                <a:lumMod val="95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bg1">
                <a:lumMod val="95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bg1">
                <a:lumMod val="95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3E20C2EB-666C-4644-BA6D-DFD7FEA6F85D}">
      <dsp:nvSpPr>
        <dsp:cNvPr id="0" name=""/>
        <dsp:cNvSpPr/>
      </dsp:nvSpPr>
      <dsp:spPr>
        <a:xfrm>
          <a:off x="228836" y="3956189"/>
          <a:ext cx="416067" cy="4160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D7B5714-0834-482F-9B85-C9C0C41F200D}">
      <dsp:nvSpPr>
        <dsp:cNvPr id="0" name=""/>
        <dsp:cNvSpPr/>
      </dsp:nvSpPr>
      <dsp:spPr>
        <a:xfrm>
          <a:off x="873741" y="3785980"/>
          <a:ext cx="9165219" cy="75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61" tIns="80061" rIns="80061" bIns="800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/>
            <a:t>Recruitment strategies are influenced by funding gaps (Appleby, 2017).</a:t>
          </a:r>
          <a:endParaRPr lang="en-US" sz="1900" kern="1200" dirty="0"/>
        </a:p>
      </dsp:txBody>
      <dsp:txXfrm>
        <a:off x="873741" y="3785980"/>
        <a:ext cx="9165219" cy="7564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5A7124-A897-44EC-BBB0-97974C57983E}">
      <dsp:nvSpPr>
        <dsp:cNvPr id="0" name=""/>
        <dsp:cNvSpPr/>
      </dsp:nvSpPr>
      <dsp:spPr>
        <a:xfrm>
          <a:off x="72683" y="557061"/>
          <a:ext cx="907914" cy="907914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5AF5D80-5C68-4BB4-9C26-3E16AFC02AD7}">
      <dsp:nvSpPr>
        <dsp:cNvPr id="0" name=""/>
        <dsp:cNvSpPr/>
      </dsp:nvSpPr>
      <dsp:spPr>
        <a:xfrm>
          <a:off x="263345" y="747723"/>
          <a:ext cx="526590" cy="526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8E6689-7E73-47DE-87CD-68411734E0A9}">
      <dsp:nvSpPr>
        <dsp:cNvPr id="0" name=""/>
        <dsp:cNvSpPr/>
      </dsp:nvSpPr>
      <dsp:spPr>
        <a:xfrm>
          <a:off x="1175150" y="557061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Absence of long-term workforce planning.</a:t>
          </a:r>
          <a:endParaRPr lang="en-US" sz="2000" kern="1200" dirty="0">
            <a:latin typeface="Alumatica" pitchFamily="2" charset="0"/>
          </a:endParaRPr>
        </a:p>
      </dsp:txBody>
      <dsp:txXfrm>
        <a:off x="1175150" y="557061"/>
        <a:ext cx="2140082" cy="907914"/>
      </dsp:txXfrm>
    </dsp:sp>
    <dsp:sp modelId="{D43CD9F5-378C-4681-A2C8-E83A153900CE}">
      <dsp:nvSpPr>
        <dsp:cNvPr id="0" name=""/>
        <dsp:cNvSpPr/>
      </dsp:nvSpPr>
      <dsp:spPr>
        <a:xfrm>
          <a:off x="3688127" y="557061"/>
          <a:ext cx="907914" cy="907914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144F20D-DD68-4E19-8776-89DE44DB89D8}">
      <dsp:nvSpPr>
        <dsp:cNvPr id="0" name=""/>
        <dsp:cNvSpPr/>
      </dsp:nvSpPr>
      <dsp:spPr>
        <a:xfrm>
          <a:off x="3878789" y="747723"/>
          <a:ext cx="526590" cy="526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A91964-311E-4421-B1BB-0FCE2FF093B5}">
      <dsp:nvSpPr>
        <dsp:cNvPr id="0" name=""/>
        <dsp:cNvSpPr/>
      </dsp:nvSpPr>
      <dsp:spPr>
        <a:xfrm>
          <a:off x="4790594" y="557061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Reactive decisions in policies prevail.</a:t>
          </a:r>
          <a:endParaRPr lang="en-US" sz="2000" kern="1200" dirty="0">
            <a:latin typeface="Alumatica" pitchFamily="2" charset="0"/>
          </a:endParaRPr>
        </a:p>
      </dsp:txBody>
      <dsp:txXfrm>
        <a:off x="4790594" y="557061"/>
        <a:ext cx="2140082" cy="907914"/>
      </dsp:txXfrm>
    </dsp:sp>
    <dsp:sp modelId="{1A2C2E39-6500-41A9-B6E6-3D140F210988}">
      <dsp:nvSpPr>
        <dsp:cNvPr id="0" name=""/>
        <dsp:cNvSpPr/>
      </dsp:nvSpPr>
      <dsp:spPr>
        <a:xfrm>
          <a:off x="7215075" y="557061"/>
          <a:ext cx="907914" cy="907914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B59160-0675-441D-83FD-9E06BD4747E5}">
      <dsp:nvSpPr>
        <dsp:cNvPr id="0" name=""/>
        <dsp:cNvSpPr/>
      </dsp:nvSpPr>
      <dsp:spPr>
        <a:xfrm>
          <a:off x="7425412" y="747723"/>
          <a:ext cx="526590" cy="526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D875BA-197A-4F76-B748-AEBD219FFD0E}">
      <dsp:nvSpPr>
        <dsp:cNvPr id="0" name=""/>
        <dsp:cNvSpPr/>
      </dsp:nvSpPr>
      <dsp:spPr>
        <a:xfrm>
          <a:off x="8277125" y="557061"/>
          <a:ext cx="2543274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Poor policies regarding healthcare workers.</a:t>
          </a:r>
          <a:endParaRPr lang="en-US" sz="2000" kern="1200" dirty="0">
            <a:latin typeface="Alumatica" pitchFamily="2" charset="0"/>
          </a:endParaRPr>
        </a:p>
      </dsp:txBody>
      <dsp:txXfrm>
        <a:off x="8277125" y="557061"/>
        <a:ext cx="2543274" cy="907914"/>
      </dsp:txXfrm>
    </dsp:sp>
    <dsp:sp modelId="{C046C071-BDAB-477F-9D58-D0ED5E770640}">
      <dsp:nvSpPr>
        <dsp:cNvPr id="0" name=""/>
        <dsp:cNvSpPr/>
      </dsp:nvSpPr>
      <dsp:spPr>
        <a:xfrm>
          <a:off x="72683" y="2065086"/>
          <a:ext cx="907914" cy="907914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0A8307D-6129-4C58-BA00-594D462318B5}">
      <dsp:nvSpPr>
        <dsp:cNvPr id="0" name=""/>
        <dsp:cNvSpPr/>
      </dsp:nvSpPr>
      <dsp:spPr>
        <a:xfrm>
          <a:off x="263345" y="2255748"/>
          <a:ext cx="526590" cy="526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0519D9-9E73-4D3B-BC5D-AA288E86BC82}">
      <dsp:nvSpPr>
        <dsp:cNvPr id="0" name=""/>
        <dsp:cNvSpPr/>
      </dsp:nvSpPr>
      <dsp:spPr>
        <a:xfrm>
          <a:off x="1175150" y="2065086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>
              <a:latin typeface="Alumatica" pitchFamily="2" charset="0"/>
            </a:rPr>
            <a:t>Inappropriate training policies.</a:t>
          </a:r>
          <a:endParaRPr lang="en-US" sz="1900" kern="1200" dirty="0">
            <a:latin typeface="Alumatica" pitchFamily="2" charset="0"/>
          </a:endParaRPr>
        </a:p>
      </dsp:txBody>
      <dsp:txXfrm>
        <a:off x="1175150" y="2065086"/>
        <a:ext cx="2140082" cy="907914"/>
      </dsp:txXfrm>
    </dsp:sp>
    <dsp:sp modelId="{29536C38-8076-4745-8D65-DD83A417F897}">
      <dsp:nvSpPr>
        <dsp:cNvPr id="0" name=""/>
        <dsp:cNvSpPr/>
      </dsp:nvSpPr>
      <dsp:spPr>
        <a:xfrm>
          <a:off x="3688127" y="2065086"/>
          <a:ext cx="907914" cy="907914"/>
        </a:xfrm>
        <a:prstGeom prst="ellipse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F4BA989-838C-440D-A4F0-6E0F7F3F4266}">
      <dsp:nvSpPr>
        <dsp:cNvPr id="0" name=""/>
        <dsp:cNvSpPr/>
      </dsp:nvSpPr>
      <dsp:spPr>
        <a:xfrm>
          <a:off x="3878789" y="2255748"/>
          <a:ext cx="526590" cy="52659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B3A25E1-CC5F-46B1-80E7-1039D96FA157}">
      <dsp:nvSpPr>
        <dsp:cNvPr id="0" name=""/>
        <dsp:cNvSpPr/>
      </dsp:nvSpPr>
      <dsp:spPr>
        <a:xfrm>
          <a:off x="4790594" y="2065086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>
              <a:latin typeface="Alumatica" pitchFamily="2" charset="0"/>
            </a:rPr>
            <a:t>Continuity is broken by political changes</a:t>
          </a:r>
          <a:r>
            <a:rPr lang="en-US" sz="1900" kern="1200" dirty="0"/>
            <a:t>(Ham, 2014)</a:t>
          </a:r>
          <a:r>
            <a:rPr lang="en-US" sz="1900" kern="1200" baseline="0" dirty="0">
              <a:latin typeface="Alumatica" pitchFamily="2" charset="0"/>
            </a:rPr>
            <a:t>.</a:t>
          </a:r>
          <a:endParaRPr lang="en-US" sz="1900" kern="1200" dirty="0">
            <a:latin typeface="Alumatica" pitchFamily="2" charset="0"/>
          </a:endParaRPr>
        </a:p>
      </dsp:txBody>
      <dsp:txXfrm>
        <a:off x="4790594" y="2065086"/>
        <a:ext cx="2140082" cy="9079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C76127-09DB-4703-88CA-AD080A05C863}">
      <dsp:nvSpPr>
        <dsp:cNvPr id="0" name=""/>
        <dsp:cNvSpPr/>
      </dsp:nvSpPr>
      <dsp:spPr>
        <a:xfrm>
          <a:off x="0" y="3993667"/>
          <a:ext cx="7665842" cy="6551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Employer attractiveness is influenced by culture </a:t>
          </a:r>
          <a:r>
            <a:rPr lang="en-US" sz="2000" kern="1200" dirty="0"/>
            <a:t>(Dawson, 2018).</a:t>
          </a:r>
          <a:endParaRPr lang="en-US" sz="2000" kern="1200" dirty="0">
            <a:latin typeface="Alumatica" pitchFamily="2" charset="0"/>
          </a:endParaRPr>
        </a:p>
      </dsp:txBody>
      <dsp:txXfrm>
        <a:off x="0" y="3993667"/>
        <a:ext cx="7665842" cy="655194"/>
      </dsp:txXfrm>
    </dsp:sp>
    <dsp:sp modelId="{172C4234-AB9C-4621-AB50-14CA98EB42A3}">
      <dsp:nvSpPr>
        <dsp:cNvPr id="0" name=""/>
        <dsp:cNvSpPr/>
      </dsp:nvSpPr>
      <dsp:spPr>
        <a:xfrm rot="10800000">
          <a:off x="0" y="2995806"/>
          <a:ext cx="7665842" cy="1007688"/>
        </a:xfrm>
        <a:prstGeom prst="upArrowCallou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Bullying and management reports.</a:t>
          </a:r>
          <a:endParaRPr lang="en-US" sz="2000" kern="1200" dirty="0">
            <a:latin typeface="Alumatica" pitchFamily="2" charset="0"/>
          </a:endParaRPr>
        </a:p>
      </dsp:txBody>
      <dsp:txXfrm rot="10800000">
        <a:off x="0" y="2995806"/>
        <a:ext cx="7665842" cy="654765"/>
      </dsp:txXfrm>
    </dsp:sp>
    <dsp:sp modelId="{2FC246D8-4F7B-47A0-BE75-858244416CEF}">
      <dsp:nvSpPr>
        <dsp:cNvPr id="0" name=""/>
        <dsp:cNvSpPr/>
      </dsp:nvSpPr>
      <dsp:spPr>
        <a:xfrm rot="10800000">
          <a:off x="0" y="1997945"/>
          <a:ext cx="7665842" cy="1007688"/>
        </a:xfrm>
        <a:prstGeom prst="upArrowCallou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Dissatisfaction at the place of work affects the hiring.</a:t>
          </a:r>
          <a:endParaRPr lang="en-US" sz="2000" kern="1200" dirty="0">
            <a:latin typeface="Alumatica" pitchFamily="2" charset="0"/>
          </a:endParaRPr>
        </a:p>
      </dsp:txBody>
      <dsp:txXfrm rot="10800000">
        <a:off x="0" y="1997945"/>
        <a:ext cx="7665842" cy="654765"/>
      </dsp:txXfrm>
    </dsp:sp>
    <dsp:sp modelId="{07B523BD-C300-487D-A147-1A79D3C3224E}">
      <dsp:nvSpPr>
        <dsp:cNvPr id="0" name=""/>
        <dsp:cNvSpPr/>
      </dsp:nvSpPr>
      <dsp:spPr>
        <a:xfrm rot="10800000">
          <a:off x="0" y="1000084"/>
          <a:ext cx="7665842" cy="1007688"/>
        </a:xfrm>
        <a:prstGeom prst="upArrowCallou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Poor attitude towards working conditions in NHS.</a:t>
          </a:r>
          <a:endParaRPr lang="en-US" sz="2000" kern="1200" dirty="0">
            <a:latin typeface="Alumatica" pitchFamily="2" charset="0"/>
          </a:endParaRPr>
        </a:p>
      </dsp:txBody>
      <dsp:txXfrm rot="10800000">
        <a:off x="0" y="1000084"/>
        <a:ext cx="7665842" cy="654765"/>
      </dsp:txXfrm>
    </dsp:sp>
    <dsp:sp modelId="{8C999547-B229-43F8-9174-D5001D96F451}">
      <dsp:nvSpPr>
        <dsp:cNvPr id="0" name=""/>
        <dsp:cNvSpPr/>
      </dsp:nvSpPr>
      <dsp:spPr>
        <a:xfrm rot="10800000">
          <a:off x="0" y="2223"/>
          <a:ext cx="7665842" cy="1007688"/>
        </a:xfrm>
        <a:prstGeom prst="upArrowCallou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baseline="0" dirty="0">
              <a:latin typeface="Alumatica" pitchFamily="2" charset="0"/>
            </a:rPr>
            <a:t>Burnout and high levels of stress.</a:t>
          </a:r>
          <a:endParaRPr lang="en-US" sz="2000" kern="1200" dirty="0">
            <a:latin typeface="Alumatica" pitchFamily="2" charset="0"/>
          </a:endParaRPr>
        </a:p>
      </dsp:txBody>
      <dsp:txXfrm rot="10800000">
        <a:off x="0" y="2223"/>
        <a:ext cx="7665842" cy="6547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C35D9D-2551-4367-B533-1147FCDC667F}">
      <dsp:nvSpPr>
        <dsp:cNvPr id="0" name=""/>
        <dsp:cNvSpPr/>
      </dsp:nvSpPr>
      <dsp:spPr>
        <a:xfrm>
          <a:off x="0" y="5719"/>
          <a:ext cx="10227061" cy="705322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F2CF96A-6782-4C05-A5A6-5862ADBBF96C}">
      <dsp:nvSpPr>
        <dsp:cNvPr id="0" name=""/>
        <dsp:cNvSpPr/>
      </dsp:nvSpPr>
      <dsp:spPr>
        <a:xfrm>
          <a:off x="213360" y="164417"/>
          <a:ext cx="388306" cy="387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B49A65-0A30-4AE7-AEB2-39E278C2B225}">
      <dsp:nvSpPr>
        <dsp:cNvPr id="0" name=""/>
        <dsp:cNvSpPr/>
      </dsp:nvSpPr>
      <dsp:spPr>
        <a:xfrm>
          <a:off x="815027" y="5719"/>
          <a:ext cx="9387347" cy="749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12" tIns="79312" rIns="79312" bIns="7931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Poor competitive salaries.</a:t>
          </a:r>
        </a:p>
      </dsp:txBody>
      <dsp:txXfrm>
        <a:off x="815027" y="5719"/>
        <a:ext cx="9387347" cy="749405"/>
      </dsp:txXfrm>
    </dsp:sp>
    <dsp:sp modelId="{5DD17E65-EEE0-4278-B805-978C4196AC89}">
      <dsp:nvSpPr>
        <dsp:cNvPr id="0" name=""/>
        <dsp:cNvSpPr/>
      </dsp:nvSpPr>
      <dsp:spPr>
        <a:xfrm>
          <a:off x="0" y="942476"/>
          <a:ext cx="10227061" cy="705322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B88F505-0E06-4573-9533-110402216A95}">
      <dsp:nvSpPr>
        <dsp:cNvPr id="0" name=""/>
        <dsp:cNvSpPr/>
      </dsp:nvSpPr>
      <dsp:spPr>
        <a:xfrm>
          <a:off x="213360" y="1101173"/>
          <a:ext cx="388306" cy="387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5F9BD9-8CFE-4C02-BA55-D0EB214C8C2F}">
      <dsp:nvSpPr>
        <dsp:cNvPr id="0" name=""/>
        <dsp:cNvSpPr/>
      </dsp:nvSpPr>
      <dsp:spPr>
        <a:xfrm>
          <a:off x="815027" y="942476"/>
          <a:ext cx="9387347" cy="749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12" tIns="79312" rIns="79312" bIns="7931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Unusual and lengthy working hours.</a:t>
          </a:r>
        </a:p>
      </dsp:txBody>
      <dsp:txXfrm>
        <a:off x="815027" y="942476"/>
        <a:ext cx="9387347" cy="749405"/>
      </dsp:txXfrm>
    </dsp:sp>
    <dsp:sp modelId="{51F9793B-B603-4BB0-8A44-859DC13B7109}">
      <dsp:nvSpPr>
        <dsp:cNvPr id="0" name=""/>
        <dsp:cNvSpPr/>
      </dsp:nvSpPr>
      <dsp:spPr>
        <a:xfrm>
          <a:off x="0" y="1879233"/>
          <a:ext cx="10227061" cy="705322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E12B0EC-8C3F-4F83-89AF-41BCDD3BAE7D}">
      <dsp:nvSpPr>
        <dsp:cNvPr id="0" name=""/>
        <dsp:cNvSpPr/>
      </dsp:nvSpPr>
      <dsp:spPr>
        <a:xfrm>
          <a:off x="213360" y="2037930"/>
          <a:ext cx="388306" cy="387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E910DC-D9A6-4236-A320-66EF3439D388}">
      <dsp:nvSpPr>
        <dsp:cNvPr id="0" name=""/>
        <dsp:cNvSpPr/>
      </dsp:nvSpPr>
      <dsp:spPr>
        <a:xfrm>
          <a:off x="815027" y="1879233"/>
          <a:ext cx="9387347" cy="749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12" tIns="79312" rIns="79312" bIns="7931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High workload intensity.</a:t>
          </a:r>
        </a:p>
      </dsp:txBody>
      <dsp:txXfrm>
        <a:off x="815027" y="1879233"/>
        <a:ext cx="9387347" cy="749405"/>
      </dsp:txXfrm>
    </dsp:sp>
    <dsp:sp modelId="{81487D96-6CAF-4FC8-B1AA-334A7866C21E}">
      <dsp:nvSpPr>
        <dsp:cNvPr id="0" name=""/>
        <dsp:cNvSpPr/>
      </dsp:nvSpPr>
      <dsp:spPr>
        <a:xfrm>
          <a:off x="0" y="2815990"/>
          <a:ext cx="10227061" cy="705322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1C9E7D2-DBFD-440E-9C39-F6ED1DCE6660}">
      <dsp:nvSpPr>
        <dsp:cNvPr id="0" name=""/>
        <dsp:cNvSpPr/>
      </dsp:nvSpPr>
      <dsp:spPr>
        <a:xfrm>
          <a:off x="213360" y="2974687"/>
          <a:ext cx="388306" cy="387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5D82DA-01CE-4132-A8AF-529870DC5314}">
      <dsp:nvSpPr>
        <dsp:cNvPr id="0" name=""/>
        <dsp:cNvSpPr/>
      </dsp:nvSpPr>
      <dsp:spPr>
        <a:xfrm>
          <a:off x="815027" y="2815990"/>
          <a:ext cx="9387347" cy="749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12" tIns="79312" rIns="79312" bIns="7931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Poor work-life balance.</a:t>
          </a:r>
        </a:p>
      </dsp:txBody>
      <dsp:txXfrm>
        <a:off x="815027" y="2815990"/>
        <a:ext cx="9387347" cy="749405"/>
      </dsp:txXfrm>
    </dsp:sp>
    <dsp:sp modelId="{531FEFD3-B267-44A2-92C9-FD7F2C59A590}">
      <dsp:nvSpPr>
        <dsp:cNvPr id="0" name=""/>
        <dsp:cNvSpPr/>
      </dsp:nvSpPr>
      <dsp:spPr>
        <a:xfrm>
          <a:off x="0" y="3752747"/>
          <a:ext cx="10227061" cy="705322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46E76C7-57E0-4F09-8EBA-9DCD12428021}">
      <dsp:nvSpPr>
        <dsp:cNvPr id="0" name=""/>
        <dsp:cNvSpPr/>
      </dsp:nvSpPr>
      <dsp:spPr>
        <a:xfrm>
          <a:off x="213568" y="3911444"/>
          <a:ext cx="388306" cy="38792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1076E8-0F47-4F79-8105-2B4C883D3929}">
      <dsp:nvSpPr>
        <dsp:cNvPr id="0" name=""/>
        <dsp:cNvSpPr/>
      </dsp:nvSpPr>
      <dsp:spPr>
        <a:xfrm>
          <a:off x="815444" y="3752747"/>
          <a:ext cx="9360651" cy="749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12" tIns="79312" rIns="79312" bIns="7931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Recruitment perception is influenced by industrial actions (British Medical Association, 2023).</a:t>
          </a:r>
        </a:p>
      </dsp:txBody>
      <dsp:txXfrm>
        <a:off x="815444" y="3752747"/>
        <a:ext cx="9360651" cy="7494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7B1C4-1BD2-514C-85D2-7CF7F7479F34}">
      <dsp:nvSpPr>
        <dsp:cNvPr id="0" name=""/>
        <dsp:cNvSpPr/>
      </dsp:nvSpPr>
      <dsp:spPr>
        <a:xfrm>
          <a:off x="0" y="549"/>
          <a:ext cx="9379368" cy="885640"/>
        </a:xfrm>
        <a:prstGeom prst="roundRect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>
              <a:latin typeface="Alumatica" pitchFamily="2" charset="0"/>
            </a:rPr>
            <a:t>Increase medical school capacity.</a:t>
          </a:r>
          <a:endParaRPr lang="en-US" sz="2400" kern="1200" dirty="0">
            <a:latin typeface="Alumatica" pitchFamily="2" charset="0"/>
          </a:endParaRPr>
        </a:p>
      </dsp:txBody>
      <dsp:txXfrm>
        <a:off x="43233" y="43782"/>
        <a:ext cx="9292902" cy="799174"/>
      </dsp:txXfrm>
    </dsp:sp>
    <dsp:sp modelId="{27FD7ED6-7AA8-5C40-B2B9-1FE1ED541276}">
      <dsp:nvSpPr>
        <dsp:cNvPr id="0" name=""/>
        <dsp:cNvSpPr/>
      </dsp:nvSpPr>
      <dsp:spPr>
        <a:xfrm>
          <a:off x="0" y="899605"/>
          <a:ext cx="9379368" cy="885640"/>
        </a:xfrm>
        <a:prstGeom prst="roundRect">
          <a:avLst/>
        </a:prstGeom>
        <a:gradFill rotWithShape="0">
          <a:gsLst>
            <a:gs pos="0">
              <a:schemeClr val="accent1">
                <a:shade val="80000"/>
                <a:hueOff val="87321"/>
                <a:satOff val="-1564"/>
                <a:lumOff val="664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87321"/>
                <a:satOff val="-1564"/>
                <a:lumOff val="664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87321"/>
                <a:satOff val="-1564"/>
                <a:lumOff val="664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>
              <a:latin typeface="Alumatica" pitchFamily="2" charset="0"/>
            </a:rPr>
            <a:t>Increase nursing education.</a:t>
          </a:r>
          <a:endParaRPr lang="en-US" sz="2400" kern="1200" dirty="0">
            <a:latin typeface="Alumatica" pitchFamily="2" charset="0"/>
          </a:endParaRPr>
        </a:p>
      </dsp:txBody>
      <dsp:txXfrm>
        <a:off x="43233" y="942838"/>
        <a:ext cx="9292902" cy="799174"/>
      </dsp:txXfrm>
    </dsp:sp>
    <dsp:sp modelId="{19A7A8C0-2662-3043-AC0B-2E5E641B02DA}">
      <dsp:nvSpPr>
        <dsp:cNvPr id="0" name=""/>
        <dsp:cNvSpPr/>
      </dsp:nvSpPr>
      <dsp:spPr>
        <a:xfrm>
          <a:off x="0" y="1798662"/>
          <a:ext cx="9379368" cy="885640"/>
        </a:xfrm>
        <a:prstGeom prst="roundRect">
          <a:avLst/>
        </a:prstGeom>
        <a:gradFill rotWithShape="0">
          <a:gsLst>
            <a:gs pos="0">
              <a:schemeClr val="accent1">
                <a:shade val="80000"/>
                <a:hueOff val="174641"/>
                <a:satOff val="-3128"/>
                <a:lumOff val="13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174641"/>
                <a:satOff val="-3128"/>
                <a:lumOff val="13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174641"/>
                <a:satOff val="-3128"/>
                <a:lumOff val="13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>
              <a:latin typeface="Alumatica" pitchFamily="2" charset="0"/>
            </a:rPr>
            <a:t>Market healthcare careers to the younger generation.</a:t>
          </a:r>
          <a:endParaRPr lang="en-US" sz="2400" kern="1200" dirty="0">
            <a:latin typeface="Alumatica" pitchFamily="2" charset="0"/>
          </a:endParaRPr>
        </a:p>
      </dsp:txBody>
      <dsp:txXfrm>
        <a:off x="43233" y="1841895"/>
        <a:ext cx="9292902" cy="799174"/>
      </dsp:txXfrm>
    </dsp:sp>
    <dsp:sp modelId="{7A200A54-1BCB-3543-A057-5956B4D6B5C8}">
      <dsp:nvSpPr>
        <dsp:cNvPr id="0" name=""/>
        <dsp:cNvSpPr/>
      </dsp:nvSpPr>
      <dsp:spPr>
        <a:xfrm>
          <a:off x="0" y="2697718"/>
          <a:ext cx="9379368" cy="885640"/>
        </a:xfrm>
        <a:prstGeom prst="roundRect">
          <a:avLst/>
        </a:prstGeom>
        <a:gradFill rotWithShape="0">
          <a:gsLst>
            <a:gs pos="0">
              <a:schemeClr val="accent1">
                <a:shade val="80000"/>
                <a:hueOff val="261962"/>
                <a:satOff val="-4692"/>
                <a:lumOff val="199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261962"/>
                <a:satOff val="-4692"/>
                <a:lumOff val="199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261962"/>
                <a:satOff val="-4692"/>
                <a:lumOff val="199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>
              <a:latin typeface="Alumatica" pitchFamily="2" charset="0"/>
            </a:rPr>
            <a:t>Invest in apprenticeships.</a:t>
          </a:r>
          <a:endParaRPr lang="en-US" sz="2400" kern="1200" dirty="0">
            <a:latin typeface="Alumatica" pitchFamily="2" charset="0"/>
          </a:endParaRPr>
        </a:p>
      </dsp:txBody>
      <dsp:txXfrm>
        <a:off x="43233" y="2740951"/>
        <a:ext cx="9292902" cy="799174"/>
      </dsp:txXfrm>
    </dsp:sp>
    <dsp:sp modelId="{17C127A0-0E36-D041-A850-C6EA4405F34B}">
      <dsp:nvSpPr>
        <dsp:cNvPr id="0" name=""/>
        <dsp:cNvSpPr/>
      </dsp:nvSpPr>
      <dsp:spPr>
        <a:xfrm>
          <a:off x="0" y="3596775"/>
          <a:ext cx="9379368" cy="885640"/>
        </a:xfrm>
        <a:prstGeom prst="roundRect">
          <a:avLst/>
        </a:prstGeom>
        <a:gradFill rotWithShape="0">
          <a:gsLst>
            <a:gs pos="0">
              <a:schemeClr val="accent1">
                <a:shade val="80000"/>
                <a:hueOff val="349283"/>
                <a:satOff val="-6256"/>
                <a:lumOff val="2658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349283"/>
                <a:satOff val="-6256"/>
                <a:lumOff val="2658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349283"/>
                <a:satOff val="-6256"/>
                <a:lumOff val="2658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baseline="0" dirty="0">
              <a:latin typeface="Alumatica" pitchFamily="2" charset="0"/>
            </a:rPr>
            <a:t>Less dependence on foreign recruitment (Health Education England, 2022).</a:t>
          </a:r>
          <a:endParaRPr lang="en-US" sz="2400" kern="1200" dirty="0">
            <a:latin typeface="Alumatica" pitchFamily="2" charset="0"/>
          </a:endParaRPr>
        </a:p>
      </dsp:txBody>
      <dsp:txXfrm>
        <a:off x="43233" y="3640008"/>
        <a:ext cx="9292902" cy="7991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60946-951E-1B46-87E9-7FF297DD4162}">
      <dsp:nvSpPr>
        <dsp:cNvPr id="0" name=""/>
        <dsp:cNvSpPr/>
      </dsp:nvSpPr>
      <dsp:spPr>
        <a:xfrm>
          <a:off x="0" y="3688982"/>
          <a:ext cx="2082093" cy="60520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8" tIns="142240" rIns="14807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lumatica" pitchFamily="2" charset="0"/>
            </a:rPr>
            <a:t>Standardize</a:t>
          </a:r>
        </a:p>
      </dsp:txBody>
      <dsp:txXfrm>
        <a:off x="0" y="3688982"/>
        <a:ext cx="2082093" cy="605208"/>
      </dsp:txXfrm>
    </dsp:sp>
    <dsp:sp modelId="{FE6F66E7-55D7-AE4C-8962-1947F8DFA231}">
      <dsp:nvSpPr>
        <dsp:cNvPr id="0" name=""/>
        <dsp:cNvSpPr/>
      </dsp:nvSpPr>
      <dsp:spPr>
        <a:xfrm>
          <a:off x="2082093" y="3688982"/>
          <a:ext cx="6246279" cy="60520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04" tIns="254000" rIns="126704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Standardize recruitment practices (NHS Digital, 2023).</a:t>
          </a:r>
        </a:p>
      </dsp:txBody>
      <dsp:txXfrm>
        <a:off x="2082093" y="3688982"/>
        <a:ext cx="6246279" cy="605208"/>
      </dsp:txXfrm>
    </dsp:sp>
    <dsp:sp modelId="{0731C742-5FD3-8644-AC6A-3AF025C3CDEC}">
      <dsp:nvSpPr>
        <dsp:cNvPr id="0" name=""/>
        <dsp:cNvSpPr/>
      </dsp:nvSpPr>
      <dsp:spPr>
        <a:xfrm rot="10800000">
          <a:off x="0" y="2767249"/>
          <a:ext cx="2082093" cy="93081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8" tIns="142240" rIns="14807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lumatica" pitchFamily="2" charset="0"/>
            </a:rPr>
            <a:t>Improve</a:t>
          </a:r>
        </a:p>
      </dsp:txBody>
      <dsp:txXfrm rot="-10800000">
        <a:off x="0" y="2767249"/>
        <a:ext cx="2082093" cy="605026"/>
      </dsp:txXfrm>
    </dsp:sp>
    <dsp:sp modelId="{8871D244-8B62-D447-8C50-BF9141F31941}">
      <dsp:nvSpPr>
        <dsp:cNvPr id="0" name=""/>
        <dsp:cNvSpPr/>
      </dsp:nvSpPr>
      <dsp:spPr>
        <a:xfrm>
          <a:off x="2082093" y="2767249"/>
          <a:ext cx="6246279" cy="605026"/>
        </a:xfrm>
        <a:prstGeom prst="rect">
          <a:avLst/>
        </a:prstGeom>
        <a:solidFill>
          <a:schemeClr val="accent2">
            <a:tint val="40000"/>
            <a:alpha val="90000"/>
            <a:hueOff val="-212306"/>
            <a:satOff val="-18836"/>
            <a:lumOff val="-192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12306"/>
              <a:satOff val="-18836"/>
              <a:lumOff val="-19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04" tIns="254000" rIns="126704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Improve candidate experience.</a:t>
          </a:r>
        </a:p>
      </dsp:txBody>
      <dsp:txXfrm>
        <a:off x="2082093" y="2767249"/>
        <a:ext cx="6246279" cy="605026"/>
      </dsp:txXfrm>
    </dsp:sp>
    <dsp:sp modelId="{1B8D23B5-B29C-9A4B-95A0-6D93BF2442A2}">
      <dsp:nvSpPr>
        <dsp:cNvPr id="0" name=""/>
        <dsp:cNvSpPr/>
      </dsp:nvSpPr>
      <dsp:spPr>
        <a:xfrm rot="10800000">
          <a:off x="0" y="1845517"/>
          <a:ext cx="2082093" cy="93081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8" tIns="142240" rIns="14807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lumatica" pitchFamily="2" charset="0"/>
            </a:rPr>
            <a:t>Reduce</a:t>
          </a:r>
        </a:p>
      </dsp:txBody>
      <dsp:txXfrm rot="-10800000">
        <a:off x="0" y="1845517"/>
        <a:ext cx="2082093" cy="605026"/>
      </dsp:txXfrm>
    </dsp:sp>
    <dsp:sp modelId="{3373E6A1-3EA0-A145-8844-3F9EF15EE2C3}">
      <dsp:nvSpPr>
        <dsp:cNvPr id="0" name=""/>
        <dsp:cNvSpPr/>
      </dsp:nvSpPr>
      <dsp:spPr>
        <a:xfrm>
          <a:off x="2082093" y="1845517"/>
          <a:ext cx="6246279" cy="605026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04" tIns="254000" rIns="126704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Reduce administrative delays.</a:t>
          </a:r>
        </a:p>
      </dsp:txBody>
      <dsp:txXfrm>
        <a:off x="2082093" y="1845517"/>
        <a:ext cx="6246279" cy="605026"/>
      </dsp:txXfrm>
    </dsp:sp>
    <dsp:sp modelId="{F5FDF555-3FEC-8B43-9D19-5F185752EDA8}">
      <dsp:nvSpPr>
        <dsp:cNvPr id="0" name=""/>
        <dsp:cNvSpPr/>
      </dsp:nvSpPr>
      <dsp:spPr>
        <a:xfrm rot="10800000">
          <a:off x="0" y="923785"/>
          <a:ext cx="2082093" cy="93081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8" tIns="142240" rIns="14807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lumatica" pitchFamily="2" charset="0"/>
            </a:rPr>
            <a:t>Digitalize</a:t>
          </a:r>
        </a:p>
      </dsp:txBody>
      <dsp:txXfrm rot="-10800000">
        <a:off x="0" y="923785"/>
        <a:ext cx="2082093" cy="605026"/>
      </dsp:txXfrm>
    </dsp:sp>
    <dsp:sp modelId="{16090417-5A7B-ED4D-B24D-CF4B22858FF3}">
      <dsp:nvSpPr>
        <dsp:cNvPr id="0" name=""/>
        <dsp:cNvSpPr/>
      </dsp:nvSpPr>
      <dsp:spPr>
        <a:xfrm>
          <a:off x="2082093" y="923785"/>
          <a:ext cx="6246279" cy="605026"/>
        </a:xfrm>
        <a:prstGeom prst="rect">
          <a:avLst/>
        </a:prstGeom>
        <a:solidFill>
          <a:schemeClr val="accent2">
            <a:tint val="40000"/>
            <a:alpha val="90000"/>
            <a:hueOff val="-636919"/>
            <a:satOff val="-56510"/>
            <a:lumOff val="-577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636919"/>
              <a:satOff val="-56510"/>
              <a:lumOff val="-5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04" tIns="254000" rIns="126704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Digitalize recruitment systems.</a:t>
          </a:r>
        </a:p>
      </dsp:txBody>
      <dsp:txXfrm>
        <a:off x="2082093" y="923785"/>
        <a:ext cx="6246279" cy="605026"/>
      </dsp:txXfrm>
    </dsp:sp>
    <dsp:sp modelId="{0828FAD8-B2C9-7243-9044-9E9F3AEA0F58}">
      <dsp:nvSpPr>
        <dsp:cNvPr id="0" name=""/>
        <dsp:cNvSpPr/>
      </dsp:nvSpPr>
      <dsp:spPr>
        <a:xfrm rot="10800000">
          <a:off x="0" y="2053"/>
          <a:ext cx="2082093" cy="930810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8" tIns="142240" rIns="148078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lumatica" pitchFamily="2" charset="0"/>
            </a:rPr>
            <a:t>Simplify</a:t>
          </a:r>
        </a:p>
      </dsp:txBody>
      <dsp:txXfrm rot="-10800000">
        <a:off x="0" y="2053"/>
        <a:ext cx="2082093" cy="605026"/>
      </dsp:txXfrm>
    </dsp:sp>
    <dsp:sp modelId="{80CA3BD7-0C9C-F34C-9FF6-54B94ABC89B9}">
      <dsp:nvSpPr>
        <dsp:cNvPr id="0" name=""/>
        <dsp:cNvSpPr/>
      </dsp:nvSpPr>
      <dsp:spPr>
        <a:xfrm>
          <a:off x="2082093" y="2053"/>
          <a:ext cx="6246279" cy="605026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704" tIns="254000" rIns="126704" bIns="2540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lumatica" pitchFamily="2" charset="0"/>
            </a:rPr>
            <a:t>Simplify hiring procedures.</a:t>
          </a:r>
        </a:p>
      </dsp:txBody>
      <dsp:txXfrm>
        <a:off x="2082093" y="2053"/>
        <a:ext cx="6246279" cy="6050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802E2C-B7D8-04C8-C240-1A3E4E91E1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171AFC-D318-FD5E-08E7-6BAF47EACD7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5CA9B3-7F4F-4A4D-9632-82479A1CD351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11FBEE-E86F-B722-5F1D-3ACBA8E486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672E68-1D54-CEDB-2E8C-3CA510A906C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05CF68-C9C2-4072-AAE6-9B71EFC0ED0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2842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British Medical Association, 2022)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6004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DD3C7-09A3-4FAE-BEB8-19FEF1926070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055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sv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microsoft.com/office/2007/relationships/hdphoto" Target="../media/hdphoto3.wdp"/><Relationship Id="rId4" Type="http://schemas.openxmlformats.org/officeDocument/2006/relationships/image" Target="../media/image6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microsoft.com/office/2007/relationships/hdphoto" Target="../media/hdphoto5.wdp"/><Relationship Id="rId4" Type="http://schemas.openxmlformats.org/officeDocument/2006/relationships/image" Target="../media/image8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3518336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023461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438488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581851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38251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C049B-BC0B-4B08-98F2-2F28A95589E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6" name="Graphic 11">
            <a:extLst>
              <a:ext uri="{FF2B5EF4-FFF2-40B4-BE49-F238E27FC236}">
                <a16:creationId xmlns:a16="http://schemas.microsoft.com/office/drawing/2014/main" id="{CEC12ACC-4E0C-965B-B677-13BA81A3E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3352"/>
          <a:stretch/>
        </p:blipFill>
        <p:spPr>
          <a:xfrm>
            <a:off x="6634824" y="4335877"/>
            <a:ext cx="3617025" cy="2522123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964A1665-B5F9-E408-C672-3ADB489CC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2950" t="24936"/>
          <a:stretch/>
        </p:blipFill>
        <p:spPr>
          <a:xfrm>
            <a:off x="0" y="0"/>
            <a:ext cx="6136802" cy="5312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379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18231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310827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052360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3766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823534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0327" y="1063416"/>
            <a:ext cx="5393901" cy="1717884"/>
          </a:xfrm>
          <a:prstGeom prst="rect">
            <a:avLst/>
          </a:prstGeom>
        </p:spPr>
        <p:txBody>
          <a:bodyPr anchor="t"/>
          <a:lstStyle>
            <a:lvl1pPr algn="l">
              <a:lnSpc>
                <a:spcPct val="80000"/>
              </a:lnSpc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80328" y="3048000"/>
            <a:ext cx="5415672" cy="268160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Aft>
                <a:spcPts val="1200"/>
              </a:spcAft>
              <a:buClr>
                <a:schemeClr val="tx1"/>
              </a:buClr>
              <a:buFont typeface="Arial" panose="020B0604020202020204" pitchFamily="34" charset="0"/>
              <a:buNone/>
              <a:defRPr sz="2000" cap="all" baseline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DD6F9074-1B4E-5E8C-9535-C9F3DBCB0E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411688" y="1063415"/>
            <a:ext cx="3932462" cy="4666185"/>
          </a:xfrm>
          <a:ln w="19050">
            <a:solidFill>
              <a:schemeClr val="accent5"/>
            </a:solidFill>
          </a:ln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E6962B4-C5C1-2C06-CDBB-3A833613ED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D0720ED-19EE-CA87-F4E1-BEB718D2D9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AAABE175-2F64-B079-5725-D1B3F6E71D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F8DF0A98-853B-482C-B32A-A0B2FBEDB08A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134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>
            <a:extLst>
              <a:ext uri="{FF2B5EF4-FFF2-40B4-BE49-F238E27FC236}">
                <a16:creationId xmlns:a16="http://schemas.microsoft.com/office/drawing/2014/main" id="{0E0F137D-A107-4C30-1807-F4F7054E2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-3352"/>
          <a:stretch/>
        </p:blipFill>
        <p:spPr>
          <a:xfrm>
            <a:off x="6634824" y="4335877"/>
            <a:ext cx="3617025" cy="2522123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4E9B0889-CF84-D54E-684F-B32B7C32F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2950" t="24936"/>
          <a:stretch/>
        </p:blipFill>
        <p:spPr>
          <a:xfrm>
            <a:off x="0" y="0"/>
            <a:ext cx="6136802" cy="53125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154954" y="295729"/>
            <a:ext cx="9219857" cy="5212442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>
              <a:defRPr lang="en-US" sz="7200" cap="all" baseline="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D6AF80AB-FACE-F1B9-4849-8D42D0E99B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B1614F1-AC58-23AB-10D3-AD1A2DB4EC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BB60D03-E48F-E1A2-990A-3597EB2D6B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008C049B-BC0B-4B08-98F2-2F28A95589EF}" type="datetime1">
              <a:rPr lang="en-US" smtClean="0"/>
              <a:t>4/5/26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1D9EB9-82A1-C618-9290-18D7FE005A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3210" y="0"/>
            <a:ext cx="106855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71255" y="854528"/>
            <a:ext cx="9309359" cy="1653180"/>
          </a:xfrm>
          <a:prstGeom prst="rect">
            <a:avLst/>
          </a:prstGeom>
        </p:spPr>
        <p:txBody>
          <a:bodyPr anchor="b"/>
          <a:lstStyle>
            <a:lvl1pPr algn="l"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8E7A19-538F-105E-346C-E5F13C4F28D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71513" y="2754313"/>
            <a:ext cx="8281987" cy="3704853"/>
          </a:xfrm>
        </p:spPr>
        <p:txBody>
          <a:bodyPr/>
          <a:lstStyle>
            <a:lvl1pPr marL="0" indent="0">
              <a:buClr>
                <a:schemeClr val="accent5"/>
              </a:buClr>
              <a:buFont typeface="Arial" panose="020B0604020202020204" pitchFamily="34" charset="0"/>
              <a:buNone/>
              <a:defRPr sz="1800">
                <a:latin typeface="+mn-lt"/>
              </a:defRPr>
            </a:lvl1pPr>
            <a:lvl2pPr marL="7429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600">
                <a:latin typeface="+mn-lt"/>
              </a:defRPr>
            </a:lvl2pPr>
            <a:lvl3pPr marL="12001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400">
                <a:latin typeface="+mn-lt"/>
              </a:defRPr>
            </a:lvl3pPr>
            <a:lvl4pPr marL="1543050" indent="-171450">
              <a:buClr>
                <a:schemeClr val="accent5"/>
              </a:buClr>
              <a:buFont typeface="Arial" panose="020B0604020202020204" pitchFamily="34" charset="0"/>
              <a:buChar char="•"/>
              <a:defRPr sz="1200">
                <a:latin typeface="+mn-lt"/>
              </a:defRPr>
            </a:lvl4pPr>
            <a:lvl5pPr marL="2000250" indent="-171450">
              <a:buClr>
                <a:schemeClr val="accent5"/>
              </a:buClr>
              <a:buFont typeface="Arial" panose="020B0604020202020204" pitchFamily="34" charset="0"/>
              <a:buChar char="•"/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D45F7BDA-B43D-4F75-1B2C-695379E057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25B1EB8-4F24-00EB-0B8F-08411FD49C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C9AE200-BA9A-95A3-1949-71A16F89FC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EB87CC03-CB18-48B5-8067-881A2EE1B36F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4665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46111" y="2256937"/>
            <a:ext cx="10225090" cy="1612934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marL="342900" marR="0" lvl="0" indent="-342900" algn="l" defTabSz="457200" rtl="0" eaLnBrk="1" fontAlgn="auto" latinLnBrk="0" hangingPunct="1">
              <a:lnSpc>
                <a:spcPts val="2400"/>
              </a:lnSpc>
              <a:spcBef>
                <a:spcPts val="1000"/>
              </a:spcBef>
              <a:spcAft>
                <a:spcPts val="600"/>
              </a:spcAft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46111" y="4370613"/>
            <a:ext cx="10225089" cy="2185829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2B015-E048-DF96-2AE2-926E178F1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7545F95-B059-079A-0269-07D99C073E3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3226CAB0-904D-44A6-8A42-971A697FA4F2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2040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Content + Pictur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4922" y="1063415"/>
            <a:ext cx="5897391" cy="1971613"/>
          </a:xfrm>
          <a:prstGeom prst="rect">
            <a:avLst/>
          </a:prstGeom>
        </p:spPr>
        <p:txBody>
          <a:bodyPr lIns="0" rIns="0" anchor="t">
            <a:noAutofit/>
          </a:bodyPr>
          <a:lstStyle>
            <a:lvl1pPr algn="l">
              <a:lnSpc>
                <a:spcPct val="80000"/>
              </a:lnSpc>
              <a:defRPr sz="36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56572C7-BE6B-5F13-DC52-EDC4CE8F41D8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44525" y="3035029"/>
            <a:ext cx="5897563" cy="2759345"/>
          </a:xfrm>
        </p:spPr>
        <p:txBody>
          <a:bodyPr anchor="b"/>
          <a:lstStyle>
            <a:lvl1pPr marL="283464" indent="-283464">
              <a:buClr>
                <a:schemeClr val="accent5"/>
              </a:buClr>
              <a:defRPr sz="1800">
                <a:latin typeface="+mn-lt"/>
              </a:defRPr>
            </a:lvl1pPr>
            <a:lvl2pPr>
              <a:buClr>
                <a:schemeClr val="accent5"/>
              </a:buClr>
              <a:defRPr sz="1600">
                <a:latin typeface="+mn-lt"/>
              </a:defRPr>
            </a:lvl2pPr>
            <a:lvl3pPr>
              <a:buClr>
                <a:schemeClr val="accent5"/>
              </a:buClr>
              <a:defRPr sz="1400">
                <a:latin typeface="+mn-lt"/>
              </a:defRPr>
            </a:lvl3pPr>
            <a:lvl4pPr>
              <a:buClr>
                <a:schemeClr val="accent5"/>
              </a:buClr>
              <a:defRPr sz="1200">
                <a:latin typeface="+mn-lt"/>
              </a:defRPr>
            </a:lvl4pPr>
            <a:lvl5pPr>
              <a:buClr>
                <a:schemeClr val="accent5"/>
              </a:buClr>
              <a:defRPr sz="12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34F55F0-22D4-40B0-49A9-AB4AF26B658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32625" y="1063625"/>
            <a:ext cx="3824288" cy="4730750"/>
          </a:xfrm>
          <a:ln w="19050">
            <a:solidFill>
              <a:schemeClr val="accent5"/>
            </a:solidFill>
          </a:ln>
        </p:spPr>
        <p:txBody>
          <a:bodyPr/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8699564-CACA-76F2-01D1-D84D99A683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18FAB-ACF2-EAE6-83C7-5D92BAE57E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697C765-F4EE-7492-92E7-E22B8E9CCA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131D29BA-018B-4A78-950B-75527D399E98}" type="datetime1">
              <a:rPr lang="en-US" smtClean="0"/>
              <a:t>4/5/26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lumn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46111" y="2149928"/>
            <a:ext cx="4926096" cy="4028585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marL="342900" marR="0" lvl="0" indent="-342900" algn="l" defTabSz="457200" rtl="0" eaLnBrk="1" fontAlgn="auto" latinLnBrk="0" hangingPunct="1">
              <a:lnSpc>
                <a:spcPts val="2400"/>
              </a:lnSpc>
              <a:spcBef>
                <a:spcPts val="1000"/>
              </a:spcBef>
              <a:spcAft>
                <a:spcPts val="600"/>
              </a:spcAft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945103" y="2149892"/>
            <a:ext cx="4926097" cy="4028622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D2B015-E048-DF96-2AE2-926E178F13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7545F95-B059-079A-0269-07D99C073E3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F9DEC7E7-8658-4432-9E89-1548FF41691A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5119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9600"/>
            <a:ext cx="10238392" cy="1243648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6F53C0-C8E9-17B4-1C4C-1AD5D52877E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6112" y="2035175"/>
            <a:ext cx="3120346" cy="4213225"/>
          </a:xfrm>
        </p:spPr>
        <p:txBody>
          <a:bodyPr/>
          <a:lstStyle>
            <a:lvl1pPr>
              <a:buClr>
                <a:schemeClr val="accent5"/>
              </a:buClr>
              <a:defRPr sz="1800">
                <a:latin typeface="+mn-lt"/>
              </a:defRPr>
            </a:lvl1pPr>
            <a:lvl2pPr>
              <a:buClr>
                <a:schemeClr val="accent5"/>
              </a:buClr>
              <a:defRPr sz="1800">
                <a:latin typeface="+mn-lt"/>
              </a:defRPr>
            </a:lvl2pPr>
            <a:lvl3pPr>
              <a:buClr>
                <a:schemeClr val="accent5"/>
              </a:buClr>
              <a:defRPr sz="1800">
                <a:latin typeface="+mn-lt"/>
              </a:defRPr>
            </a:lvl3pPr>
            <a:lvl4pPr>
              <a:buClr>
                <a:schemeClr val="accent5"/>
              </a:buClr>
              <a:defRPr sz="1800">
                <a:latin typeface="+mn-lt"/>
              </a:defRPr>
            </a:lvl4pPr>
            <a:lvl5pPr>
              <a:buClr>
                <a:schemeClr val="accent5"/>
              </a:buClr>
              <a:defRPr sz="1800">
                <a:latin typeface="+mn-lt"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able Placeholder 6">
            <a:extLst>
              <a:ext uri="{FF2B5EF4-FFF2-40B4-BE49-F238E27FC236}">
                <a16:creationId xmlns:a16="http://schemas.microsoft.com/office/drawing/2014/main" id="{8203FD85-4B08-E583-F5AA-2C363470F493}"/>
              </a:ext>
            </a:extLst>
          </p:cNvPr>
          <p:cNvSpPr>
            <a:spLocks noGrp="1"/>
          </p:cNvSpPr>
          <p:nvPr>
            <p:ph type="tbl" sz="quarter" idx="16"/>
          </p:nvPr>
        </p:nvSpPr>
        <p:spPr>
          <a:xfrm>
            <a:off x="3967163" y="2035175"/>
            <a:ext cx="6926262" cy="4213225"/>
          </a:xfrm>
        </p:spPr>
        <p:txBody>
          <a:bodyPr/>
          <a:lstStyle>
            <a:lvl1pPr>
              <a:buClr>
                <a:schemeClr val="accent5"/>
              </a:buCl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87D01-09AC-BFDF-523E-9A386E3D5B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0305BA-BC81-56ED-E20B-2D5D41E695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9852A62-9FCC-F35D-576B-3A9CF7D906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9A407B6D-4EF2-46B1-90CE-F72E9577ACD9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6537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9600"/>
            <a:ext cx="10238392" cy="1243648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Table Placeholder 5">
            <a:extLst>
              <a:ext uri="{FF2B5EF4-FFF2-40B4-BE49-F238E27FC236}">
                <a16:creationId xmlns:a16="http://schemas.microsoft.com/office/drawing/2014/main" id="{7B6D69E5-7A08-BC78-BCE3-11E38F6150D4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646113" y="2035175"/>
            <a:ext cx="10237787" cy="4213225"/>
          </a:xfrm>
        </p:spPr>
        <p:txBody>
          <a:bodyPr/>
          <a:lstStyle>
            <a:lvl1pPr>
              <a:buClr>
                <a:schemeClr val="accent5"/>
              </a:buCl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87D01-09AC-BFDF-523E-9A386E3D5B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87F92C-6129-374B-AC33-0BF37E93C1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F384D68-6CA3-DF1A-6774-1B19B01C18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3A62BBD8-00B0-44DA-B91E-B280499F38AF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756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9E49D32-7E02-6995-B5F5-934D0B438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7100963" y="4592380"/>
            <a:ext cx="1794306" cy="1590706"/>
          </a:xfrm>
          <a:prstGeom prst="rect">
            <a:avLst/>
          </a:prstGeom>
        </p:spPr>
      </p:pic>
      <p:pic>
        <p:nvPicPr>
          <p:cNvPr id="11" name="Graphic 10">
            <a:extLst>
              <a:ext uri="{FF2B5EF4-FFF2-40B4-BE49-F238E27FC236}">
                <a16:creationId xmlns:a16="http://schemas.microsoft.com/office/drawing/2014/main" id="{04D218B9-452E-86CD-0D08-9F67028FE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-1"/>
            <a:ext cx="1978075" cy="200988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BACA99D-5B58-73F1-094E-AB921A7F6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329409" y="295728"/>
            <a:ext cx="0" cy="6259437"/>
          </a:xfrm>
          <a:prstGeom prst="line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4956" y="1063416"/>
            <a:ext cx="6742629" cy="4675705"/>
          </a:xfrm>
          <a:prstGeom prst="rect">
            <a:avLst/>
          </a:prstGeom>
        </p:spPr>
        <p:txBody>
          <a:bodyPr anchor="b"/>
          <a:lstStyle>
            <a:lvl1pPr algn="l">
              <a:defRPr sz="6000" b="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5E12CB0-2C35-CEF5-3F43-62E8FFE9FEA2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8336103" y="305457"/>
            <a:ext cx="2847975" cy="6236208"/>
          </a:xfrm>
        </p:spPr>
        <p:txBody>
          <a:bodyPr/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5C8BEA0D-8FFB-EFAC-0692-8DF5DE5974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0F4EEFE-BF6E-3C7A-54B6-7728A6E51F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5A696F-4F73-1678-9973-0EA3B62D88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69CF978F-742F-4396-8C45-8D7AF4520570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6240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46111" y="601662"/>
            <a:ext cx="10225089" cy="1251585"/>
          </a:xfrm>
          <a:prstGeom prst="rect">
            <a:avLst/>
          </a:prstGeom>
        </p:spPr>
        <p:txBody>
          <a:bodyPr anchor="ctr"/>
          <a:lstStyle>
            <a:lvl1pPr>
              <a:defRPr sz="3600" cap="all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4B29688-DF70-05FA-D6B7-761E114D045A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6110" y="2149929"/>
            <a:ext cx="6199724" cy="4028622"/>
          </a:xfrm>
        </p:spPr>
        <p:txBody>
          <a:bodyPr>
            <a:normAutofit/>
          </a:bodyPr>
          <a:lstStyle>
            <a:lvl1pPr marL="0" indent="0">
              <a:buClr>
                <a:schemeClr val="accent5"/>
              </a:buClr>
              <a:buSzPct val="100000"/>
              <a:buFont typeface="Arial" panose="020B0604020202020204" pitchFamily="34" charset="0"/>
              <a:buNone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2001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573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1145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6594AC0E-FD4A-515B-8B99-4BDDECAD7DCA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7211786" y="2149929"/>
            <a:ext cx="3659414" cy="4028622"/>
          </a:xfrm>
        </p:spPr>
        <p:txBody>
          <a:bodyPr>
            <a:normAutofit/>
          </a:bodyPr>
          <a:lstStyle>
            <a:lvl1pPr marL="342900" indent="-3429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742950" indent="-28575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2pPr>
            <a:lvl3pPr marL="11430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3pPr>
            <a:lvl4pPr marL="16002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4pPr>
            <a:lvl5pPr marL="2057400" indent="-228600">
              <a:buClr>
                <a:schemeClr val="accent5"/>
              </a:buClr>
              <a:buSzPct val="100000"/>
              <a:buFont typeface="Arial" panose="020B0604020202020204" pitchFamily="34" charset="0"/>
              <a:buChar char="•"/>
              <a:defRPr sz="1800">
                <a:solidFill>
                  <a:schemeClr val="bg1">
                    <a:lumMod val="75000"/>
                    <a:lumOff val="25000"/>
                  </a:schemeClr>
                </a:solidFill>
                <a:latin typeface="+mn-lt"/>
              </a:defRPr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CC0FB981-7729-AE9A-8F6A-B6F87A647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36F2C45-AA33-6953-F362-70B8E58B9F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5F346C-9289-DAC3-4D24-EDB5A64E4DBA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2E0B7E05-FC20-44A1-B3B6-E1F90DDD67D7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0730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C31BC32-6525-5D4C-65FB-434B14F17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7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762000"/>
            <a:ext cx="4410126" cy="538480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C6DDF47B-4AEC-7B71-4811-29DA888502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alphaModFix amt="50000"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73042" y="3991221"/>
            <a:ext cx="2156632" cy="2197100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E19688A-41C9-E2A9-D0EB-D213ACE23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195957" y="295728"/>
            <a:ext cx="0" cy="6259437"/>
          </a:xfrm>
          <a:prstGeom prst="line">
            <a:avLst/>
          </a:prstGeom>
          <a:noFill/>
          <a:ln w="15875">
            <a:gradFill>
              <a:gsLst>
                <a:gs pos="0">
                  <a:schemeClr val="accent5"/>
                </a:gs>
                <a:gs pos="100000">
                  <a:schemeClr val="accent5">
                    <a:lumMod val="50000"/>
                  </a:schemeClr>
                </a:gs>
              </a:gsLst>
              <a:lin ang="5400000" scaled="1"/>
            </a:gra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9B9DA595-C83D-742C-5258-EA4215FD462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883731" y="876301"/>
            <a:ext cx="4949368" cy="3371850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>
              <a:defRPr lang="en-US" sz="4400" cap="all" baseline="0" dirty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9F9E9671-EF9A-744A-ACDF-3AA17A32AE6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883732" y="4095751"/>
            <a:ext cx="4949366" cy="1993900"/>
          </a:xfrm>
        </p:spPr>
        <p:txBody>
          <a:bodyPr lIns="0" anchor="ctr"/>
          <a:lstStyle>
            <a:lvl1pPr marL="0" indent="0" algn="l">
              <a:lnSpc>
                <a:spcPct val="150000"/>
              </a:lnSpc>
              <a:buNone/>
              <a:defRPr cap="all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A25345A-4332-7458-BF6E-B3EC1D4FC0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11110685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1" i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F39E534-D5FC-2E3E-1997-F7B8482B84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801196" y="2886728"/>
            <a:ext cx="3475320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8965431-1331-1690-65D0-1537F7DDFD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27757" y="5426418"/>
            <a:ext cx="1613124" cy="31387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 cap="all" spc="15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fld id="{4D09747B-A127-40CC-8C3A-7A7B8E925519}" type="datetime1">
              <a:rPr lang="en-US" smtClean="0"/>
              <a:t>4/5/26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51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CF485-28BA-4659-B624-AA1C49B2E30F}" type="datetime1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5A132D-42C4-F992-F8A5-051E1364F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D1CD371-5734-CCDD-2F1E-527A75604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195957" y="295728"/>
            <a:ext cx="0" cy="6259437"/>
          </a:xfrm>
          <a:prstGeom prst="line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75A3D371-7911-8008-F13E-C62E45E39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0243" y="288622"/>
            <a:ext cx="11582400" cy="6266543"/>
          </a:xfrm>
          <a:prstGeom prst="rect">
            <a:avLst/>
          </a:prstGeom>
          <a:noFill/>
          <a:ln w="15875">
            <a:solidFill>
              <a:schemeClr val="accent5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657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2" r:id="rId1"/>
    <p:sldLayoutId id="2147483993" r:id="rId2"/>
    <p:sldLayoutId id="2147483994" r:id="rId3"/>
    <p:sldLayoutId id="2147483995" r:id="rId4"/>
    <p:sldLayoutId id="2147483996" r:id="rId5"/>
    <p:sldLayoutId id="2147483997" r:id="rId6"/>
    <p:sldLayoutId id="2147483998" r:id="rId7"/>
    <p:sldLayoutId id="2147483999" r:id="rId8"/>
    <p:sldLayoutId id="2147484000" r:id="rId9"/>
    <p:sldLayoutId id="2147484001" r:id="rId10"/>
    <p:sldLayoutId id="2147484002" r:id="rId11"/>
    <p:sldLayoutId id="2147484003" r:id="rId12"/>
    <p:sldLayoutId id="2147483649" r:id="rId13"/>
    <p:sldLayoutId id="2147483680" r:id="rId14"/>
    <p:sldLayoutId id="2147483677" r:id="rId15"/>
    <p:sldLayoutId id="2147483668" r:id="rId16"/>
    <p:sldLayoutId id="2147483686" r:id="rId17"/>
    <p:sldLayoutId id="2147483678" r:id="rId18"/>
    <p:sldLayoutId id="2147483671" r:id="rId19"/>
    <p:sldLayoutId id="2147483681" r:id="rId20"/>
    <p:sldLayoutId id="2147483682" r:id="rId21"/>
    <p:sldLayoutId id="2147483674" r:id="rId2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ublication/nhs-long-term-workforce-plan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digital.nhs.uk/data-and-information/publications/statistical/nhs-vacancies-survey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library.parliament.uk/research-briefings/cbp-7783/" TargetMode="External"/><Relationship Id="rId3" Type="http://schemas.openxmlformats.org/officeDocument/2006/relationships/hyperlink" Target="https://www.kingsfund.org.uk/projects/nhs-in-a-nutshell/nhs-workforce" TargetMode="External"/><Relationship Id="rId7" Type="http://schemas.openxmlformats.org/officeDocument/2006/relationships/hyperlink" Target="https://www.bma.org.uk/advice-and-support/nhs-delivery-and-workforce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nuffieldtrust.org.uk/resource/the-nhs-workforce-in-numbers" TargetMode="External"/><Relationship Id="rId5" Type="http://schemas.openxmlformats.org/officeDocument/2006/relationships/hyperlink" Target="https://www.oecd.org/health/international-migration-of-health-workers.htm" TargetMode="External"/><Relationship Id="rId4" Type="http://schemas.openxmlformats.org/officeDocument/2006/relationships/hyperlink" Target="https://www.ifs.org.uk/publications/12994" TargetMode="External"/><Relationship Id="rId9" Type="http://schemas.openxmlformats.org/officeDocument/2006/relationships/hyperlink" Target="https://www.kingsfund.org.uk/publications/nhs-spendin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ma.org.uk/pay-and-contracts" TargetMode="External"/><Relationship Id="rId3" Type="http://schemas.openxmlformats.org/officeDocument/2006/relationships/hyperlink" Target="https://www.kingsfund.org.uk/publications/reforming-nhs-within" TargetMode="External"/><Relationship Id="rId7" Type="http://schemas.openxmlformats.org/officeDocument/2006/relationships/hyperlink" Target="https://www.england.nhs.uk/statistics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scholar.google.com/scholar?q=Solving+nursing+shortages+Buchan+Aiken+2008" TargetMode="External"/><Relationship Id="rId5" Type="http://schemas.openxmlformats.org/officeDocument/2006/relationships/hyperlink" Target="https://doi.org/10.1016/j.healthpol.2019.01.012" TargetMode="External"/><Relationship Id="rId4" Type="http://schemas.openxmlformats.org/officeDocument/2006/relationships/hyperlink" Target="https://www.kingsfund.org.uk/publications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" TargetMode="External"/><Relationship Id="rId3" Type="http://schemas.openxmlformats.org/officeDocument/2006/relationships/hyperlink" Target="https://www.england.nhs.uk/publication/nhs-long-term-workforce-plan/" TargetMode="External"/><Relationship Id="rId7" Type="http://schemas.openxmlformats.org/officeDocument/2006/relationships/hyperlink" Target="https://www.bma.org.uk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kingsfund.org.uk/" TargetMode="External"/><Relationship Id="rId5" Type="http://schemas.openxmlformats.org/officeDocument/2006/relationships/hyperlink" Target="https://digital.nhs.uk/" TargetMode="External"/><Relationship Id="rId4" Type="http://schemas.openxmlformats.org/officeDocument/2006/relationships/hyperlink" Target="https://www.hee.nhs.uk/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193C04B-6761-04E9-9F25-E406E4FD7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049183-CA69-9D21-B743-6E5B59757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1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A399A7-4EF4-5FC3-7B9A-48072593C8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0" y="12700"/>
            <a:ext cx="12192000" cy="812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240F2FD-6E53-03CB-81EC-217253B9D1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2" y="365125"/>
            <a:ext cx="3381375" cy="135255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D9A040-6287-BAC7-7B2A-AEA29609DB8A}"/>
              </a:ext>
            </a:extLst>
          </p:cNvPr>
          <p:cNvSpPr txBox="1"/>
          <p:nvPr/>
        </p:nvSpPr>
        <p:spPr>
          <a:xfrm>
            <a:off x="3914153" y="2326640"/>
            <a:ext cx="4363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Human Capital Management</a:t>
            </a:r>
            <a:endParaRPr lang="en-IN" sz="2400" dirty="0">
              <a:solidFill>
                <a:schemeClr val="accent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11260A-00AE-AFAD-602A-7F4E4F35089F}"/>
              </a:ext>
            </a:extLst>
          </p:cNvPr>
          <p:cNvSpPr txBox="1"/>
          <p:nvPr/>
        </p:nvSpPr>
        <p:spPr>
          <a:xfrm>
            <a:off x="2198872" y="2834640"/>
            <a:ext cx="779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Alumatica" pitchFamily="2" charset="0"/>
              </a:rPr>
              <a:t>Assessment component 2 : Group presentation</a:t>
            </a:r>
          </a:p>
          <a:p>
            <a:pPr algn="ctr"/>
            <a:r>
              <a:rPr lang="en-US" sz="2000" b="1" dirty="0">
                <a:latin typeface="Alumatica" pitchFamily="2" charset="0"/>
              </a:rPr>
              <a:t>Human Capital Challenges in the NHS : An HRM Perspective </a:t>
            </a:r>
            <a:endParaRPr lang="en-IN" sz="2000" b="1" dirty="0">
              <a:latin typeface="Alumatica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6E2F6A-CE37-9661-4241-29A1D4E46B47}"/>
              </a:ext>
            </a:extLst>
          </p:cNvPr>
          <p:cNvSpPr txBox="1"/>
          <p:nvPr/>
        </p:nvSpPr>
        <p:spPr>
          <a:xfrm>
            <a:off x="4272280" y="4744720"/>
            <a:ext cx="3647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lumatica" pitchFamily="2" charset="0"/>
              </a:rPr>
              <a:t>2532710  -  Yagnik Nayak</a:t>
            </a:r>
          </a:p>
          <a:p>
            <a:r>
              <a:rPr lang="en-US" b="1" dirty="0">
                <a:latin typeface="Alumatica" pitchFamily="2" charset="0"/>
              </a:rPr>
              <a:t>2532567  -  Yaxesh Ghoghari</a:t>
            </a:r>
          </a:p>
          <a:p>
            <a:r>
              <a:rPr lang="en-IN" b="1" dirty="0">
                <a:latin typeface="Alumatica" pitchFamily="2" charset="0"/>
              </a:rPr>
              <a:t>2507163  -  Jatin Makwana</a:t>
            </a:r>
          </a:p>
          <a:p>
            <a:r>
              <a:rPr lang="en-IN" b="1" dirty="0">
                <a:latin typeface="Alumatica" pitchFamily="2" charset="0"/>
              </a:rPr>
              <a:t>2520876  -  </a:t>
            </a:r>
            <a:r>
              <a:rPr lang="en-IN" b="1" dirty="0" err="1">
                <a:latin typeface="Alumatica" pitchFamily="2" charset="0"/>
              </a:rPr>
              <a:t>Riddham</a:t>
            </a:r>
            <a:r>
              <a:rPr lang="en-IN" b="1" dirty="0">
                <a:latin typeface="Alumatica" pitchFamily="2" charset="0"/>
              </a:rPr>
              <a:t> </a:t>
            </a:r>
            <a:r>
              <a:rPr lang="en-IN" b="1" dirty="0" err="1">
                <a:latin typeface="Alumatica" pitchFamily="2" charset="0"/>
              </a:rPr>
              <a:t>Mangukiya</a:t>
            </a:r>
            <a:endParaRPr lang="en-IN" b="1" dirty="0">
              <a:latin typeface="Alumatica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17A99F-D40A-54CC-2877-32FDEF6D1611}"/>
              </a:ext>
            </a:extLst>
          </p:cNvPr>
          <p:cNvSpPr txBox="1"/>
          <p:nvPr/>
        </p:nvSpPr>
        <p:spPr>
          <a:xfrm>
            <a:off x="4272280" y="3588861"/>
            <a:ext cx="44198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  <a:t>Lecturer’s name:- Gladius Kulothungan</a:t>
            </a:r>
          </a:p>
          <a:p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b="1" dirty="0">
                <a:latin typeface="Aharoni" panose="02010803020104030203" pitchFamily="2" charset="-79"/>
                <a:cs typeface="Aharoni" panose="02010803020104030203" pitchFamily="2" charset="-79"/>
              </a:rPr>
              <a:t>Recruitment in the </a:t>
            </a:r>
            <a:r>
              <a:rPr lang="en-GB" b="1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NHS</a:t>
            </a:r>
            <a:endParaRPr lang="en-IN" dirty="0">
              <a:solidFill>
                <a:schemeClr val="accent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597027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AB5F0B8-EE2A-1CAD-64AB-70F811BC1F3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D9E05B-D377-40D6-0ABE-86056D1D3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347250"/>
            <a:ext cx="80772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kern="1200" cap="all" baseline="0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INTRODUCTION</a:t>
            </a:r>
            <a:r>
              <a:rPr lang="en-US" sz="400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3362AB70-0F3D-BF7A-967D-1E72726C2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7250" y="1738710"/>
            <a:ext cx="5816600" cy="4426538"/>
          </a:xfrm>
        </p:spPr>
        <p:txBody>
          <a:bodyPr vert="horz" lIns="91440" tIns="45720" rIns="91440" bIns="45720" rtlCol="0">
            <a:normAutofit/>
          </a:bodyPr>
          <a:lstStyle/>
          <a:p>
            <a:pPr marL="4000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One Of The Biggest Employers In The World Is The National Health Service.</a:t>
            </a:r>
          </a:p>
          <a:p>
            <a:pPr marL="4000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Has A Workforce Of More Than 1.3 Million Employees In UK.</a:t>
            </a:r>
          </a:p>
          <a:p>
            <a:pPr marL="4000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Offers Universal Medical Care That Is Tax-financed.</a:t>
            </a:r>
          </a:p>
          <a:p>
            <a:pPr marL="4000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Quality And Safety Of Care Delivery Are Focused On Workforce.</a:t>
            </a:r>
          </a:p>
          <a:p>
            <a:pPr marL="400050" indent="-28575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The Recruitment Process Is Essential Because The Workforce Is In Short Supply And Demand Is Increasing (NHS England, 2023).</a:t>
            </a:r>
            <a:endParaRPr lang="en-US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839687-C1EB-1A17-3D96-F4A916CE60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2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026" name="Picture 2" descr="15,900+ Nhs Stock Photos, Pictures &amp; Royalty-Free Images - iStock | Nhs  sign, Nhs hospital, Hospital">
            <a:extLst>
              <a:ext uri="{FF2B5EF4-FFF2-40B4-BE49-F238E27FC236}">
                <a16:creationId xmlns:a16="http://schemas.microsoft.com/office/drawing/2014/main" id="{E9210A6D-C300-F268-6C1D-36ACD61B68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850" y="1880819"/>
            <a:ext cx="5698067" cy="38080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11906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55FAF63-0900-7544-A286-A260CA95E7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C95559-7AE7-86A9-D788-67D818667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5386" y="347250"/>
            <a:ext cx="6901229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kern="1200" cap="all" baseline="0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RECRUITMENT IN THE NHS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63AF4-6700-15A2-461D-577C3309C5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7250" y="2055355"/>
            <a:ext cx="6088984" cy="401029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Recruitment Is The Process Of Attracting, Selecting And Hiring Of Employees.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NHS Uses Both Domestic And International Recruitment Strategies.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There Are More Than 100,000 Vacancies In NHS England (NHS Digital, 2024).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Provision Of Services Requires Recruitment To Sustain The Standards Of Service Delivery.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  <a:cs typeface="Arial" panose="020B0604020202020204" pitchFamily="34" charset="0"/>
              </a:rPr>
              <a:t>The Issue Of Workforce Shortages Has A Direct Effect On Patient Outcomes And Waiting Times.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38191D-DDE7-9EBA-78D4-FBF9C86FD2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3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29698" name="Picture 2" descr="Group of doctors standing in corridor on medical conference, looking at camera.">
            <a:extLst>
              <a:ext uri="{FF2B5EF4-FFF2-40B4-BE49-F238E27FC236}">
                <a16:creationId xmlns:a16="http://schemas.microsoft.com/office/drawing/2014/main" id="{008C6044-8C48-E197-E890-6412699A89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62" t="7361" b="4016"/>
          <a:stretch>
            <a:fillRect/>
          </a:stretch>
        </p:blipFill>
        <p:spPr bwMode="auto">
          <a:xfrm>
            <a:off x="6537308" y="2271254"/>
            <a:ext cx="5277946" cy="35101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13118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20400A-DFB7-A973-84E1-64B816CA45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24B6DE-7F94-04A1-C6E2-72A44E67A3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3C72552-534F-4540-5B1B-1E0593F212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9886567"/>
              </p:ext>
            </p:extLst>
          </p:nvPr>
        </p:nvGraphicFramePr>
        <p:xfrm>
          <a:off x="2032000" y="1146386"/>
          <a:ext cx="8128000" cy="256540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65256737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6194236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lumatica" pitchFamily="2" charset="0"/>
                        </a:rPr>
                        <a:t>Student Name 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lumatica" pitchFamily="2" charset="0"/>
                        </a:rPr>
                        <a:t>Topic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06007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lumatica" pitchFamily="2" charset="0"/>
                        </a:rPr>
                        <a:t>Jatin Makwana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lumatica" pitchFamily="2" charset="0"/>
                        </a:rPr>
                        <a:t>The current HCM challenges in your chosen area within the NHS. 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62404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latin typeface="Alumatica" pitchFamily="2" charset="0"/>
                        </a:rPr>
                        <a:t>Riddham</a:t>
                      </a:r>
                      <a:r>
                        <a:rPr lang="en-US" dirty="0">
                          <a:latin typeface="Alumatica" pitchFamily="2" charset="0"/>
                        </a:rPr>
                        <a:t> </a:t>
                      </a:r>
                      <a:r>
                        <a:rPr lang="en-US" dirty="0" err="1">
                          <a:latin typeface="Alumatica" pitchFamily="2" charset="0"/>
                        </a:rPr>
                        <a:t>Mangukiya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lumatica" pitchFamily="2" charset="0"/>
                        </a:rPr>
                        <a:t>The root causes of these issues (policy, leadership, structural, or cultural).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51506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lumatica" pitchFamily="2" charset="0"/>
                        </a:rPr>
                        <a:t>Yaxesh Ghoghari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lumatica" pitchFamily="2" charset="0"/>
                        </a:rPr>
                        <a:t>Evidence-based recommendations and innovative solutions grounded in HRM theory and practice.</a:t>
                      </a:r>
                      <a:endParaRPr lang="en-IN" dirty="0">
                        <a:latin typeface="Alumatica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5257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4418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3D6ACB-1337-07FA-6EAA-51E50A412A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B4B5D5-33D8-FCAD-52B7-930AA2605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8437" y="347250"/>
            <a:ext cx="9575126" cy="1441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kern="1200" cap="all" baseline="0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CURRENT RECRUITMENT CHALLENGES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1855E1-6211-2358-9841-EECC9D789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5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52" name="Text Placeholder 2">
            <a:extLst>
              <a:ext uri="{FF2B5EF4-FFF2-40B4-BE49-F238E27FC236}">
                <a16:creationId xmlns:a16="http://schemas.microsoft.com/office/drawing/2014/main" id="{BB9770F0-66AB-B227-A812-4B601E28CB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8335272"/>
              </p:ext>
            </p:extLst>
          </p:nvPr>
        </p:nvGraphicFramePr>
        <p:xfrm>
          <a:off x="2060022" y="1987024"/>
          <a:ext cx="8450662" cy="4893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BB4FCBA3-E038-58BE-54C6-1074B6A1087A}"/>
              </a:ext>
            </a:extLst>
          </p:cNvPr>
          <p:cNvSpPr txBox="1"/>
          <p:nvPr/>
        </p:nvSpPr>
        <p:spPr>
          <a:xfrm>
            <a:off x="4061706" y="1964722"/>
            <a:ext cx="40685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lumatica" pitchFamily="2" charset="0"/>
              </a:rPr>
              <a:t>Workforce Shortages</a:t>
            </a:r>
          </a:p>
        </p:txBody>
      </p:sp>
    </p:spTree>
    <p:extLst>
      <p:ext uri="{BB962C8B-B14F-4D97-AF65-F5344CB8AC3E}">
        <p14:creationId xmlns:p14="http://schemas.microsoft.com/office/powerpoint/2010/main" val="4055427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67F6D7-F5AB-4ADC-6BE5-0BA5CF7ABF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FF6F40-33AE-C548-34FD-A8924E7D8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577561"/>
            <a:ext cx="8610600" cy="6121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Increasing Healthcare Demand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150A3209-4E39-8B30-BBF0-99213D389D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1360" y="1879927"/>
            <a:ext cx="5383638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Elderly Population Raises The Demands Of Healthcare.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Rise In Chronic Illnesses Such As Diabetes.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Covid-19 Created Backlog Of Treatments.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Admission Of Emergency Cases Is Ever-increasing.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Increasing Demand Is Not Matched By The Growth Of The Workforce (Charlesworth and Johnson, 2018).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9DB45F-D1A9-F23E-025B-09B53400B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6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27650" name="Picture 2">
            <a:extLst>
              <a:ext uri="{FF2B5EF4-FFF2-40B4-BE49-F238E27FC236}">
                <a16:creationId xmlns:a16="http://schemas.microsoft.com/office/drawing/2014/main" id="{30D0CA5E-73CD-433D-B1DE-04A96B863E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69"/>
          <a:stretch>
            <a:fillRect/>
          </a:stretch>
        </p:blipFill>
        <p:spPr bwMode="auto">
          <a:xfrm>
            <a:off x="6096000" y="1890251"/>
            <a:ext cx="5648018" cy="38481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841293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393C761-207A-3A95-D0AC-ED0D606903B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72CECE-E6D9-A9FC-35E3-5AE8D40D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496085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Global Competition For Talent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15F8A1-D44F-8B34-8FD1-527DB887D3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1334" y="1997916"/>
            <a:ext cx="5626511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Healthcare Workforce Crisis In The World (Buchan et al., 2019).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NHS Competes With Other Countries Such As Australia And Canada.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Migration Policies Have An Impact On Workforce Inflow.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Brexit Decreased The Supply Of Workforce In The Eu.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Recruitment Pressure Is Enhanced By The International Demand.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828027-FFB3-CE1E-EFC2-2C5B131E10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7</a:t>
            </a:fld>
            <a:endParaRPr lang="en-US" sz="1050" dirty="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26626" name="Picture 2">
            <a:extLst>
              <a:ext uri="{FF2B5EF4-FFF2-40B4-BE49-F238E27FC236}">
                <a16:creationId xmlns:a16="http://schemas.microsoft.com/office/drawing/2014/main" id="{9AB1EE6D-79E8-BACC-810E-DB4AEB1D3E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861" y="2056907"/>
            <a:ext cx="5882806" cy="391127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952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1D071BF-86AB-EBF5-6B60-C1647274DF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E24C40-CE8D-A3AE-C6A4-63B2E2F9F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8981" y="855397"/>
            <a:ext cx="2694039" cy="482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Hard-to-fill Roles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8F1261-589B-A6F9-EB4A-18E957090C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kern="12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pPr algn="r">
                <a:spcAft>
                  <a:spcPts val="600"/>
                </a:spcAft>
              </a:pPr>
              <a:t>8</a:t>
            </a:fld>
            <a:endParaRPr lang="en-US" sz="105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15F0F-C6D2-1639-48C9-1C3AD16D9104}"/>
              </a:ext>
            </a:extLst>
          </p:cNvPr>
          <p:cNvSpPr txBox="1"/>
          <p:nvPr/>
        </p:nvSpPr>
        <p:spPr>
          <a:xfrm>
            <a:off x="570271" y="2153267"/>
            <a:ext cx="56437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There is significant understaffing in mental health services.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The countryside has difficulty in recruiting personnel.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The specialist jobs take longer time to fill.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There is a shortage of community care positions.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Inequalities in recruitment are experienced regionally (Nuffield Trust, 2022).</a:t>
            </a:r>
          </a:p>
        </p:txBody>
      </p:sp>
      <p:pic>
        <p:nvPicPr>
          <p:cNvPr id="25602" name="Picture 2">
            <a:extLst>
              <a:ext uri="{FF2B5EF4-FFF2-40B4-BE49-F238E27FC236}">
                <a16:creationId xmlns:a16="http://schemas.microsoft.com/office/drawing/2014/main" id="{807A9FDA-318B-5C83-D27E-7CC1E1D8D2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50" t="2099" r="14350" b="19935"/>
          <a:stretch>
            <a:fillRect/>
          </a:stretch>
        </p:blipFill>
        <p:spPr bwMode="auto">
          <a:xfrm>
            <a:off x="6180680" y="2166048"/>
            <a:ext cx="5629090" cy="38512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06525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D4E2D2A-902C-AF6F-EC21-B961BC86B2B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EC34E5-2191-BB30-6CA7-17215C67A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700" y="528399"/>
            <a:ext cx="6832600" cy="6711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kern="1200" cap="none" baseline="0" dirty="0">
                <a:solidFill>
                  <a:schemeClr val="tx1"/>
                </a:solidFill>
                <a:latin typeface="Alumatica" pitchFamily="2" charset="0"/>
              </a:rPr>
              <a:t>Recruitment Delays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0F496C-41C4-244E-3C70-36964BF3DD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760" y="1899593"/>
            <a:ext cx="5240266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Complicated Hiring Procedures In The NHS (British Medical Association, 2022).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Several Approval Tiers Slow Down The Process Of Hiring.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Recruitment Is Slowed By Administrative Load.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Applicants Pull Out Because Of Lengthy Schedules.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Delays Make </a:t>
            </a:r>
            <a:r>
              <a:rPr lang="en-US" cap="none" dirty="0" err="1">
                <a:solidFill>
                  <a:schemeClr val="tx1"/>
                </a:solidFill>
                <a:latin typeface="Alumatica" pitchFamily="2" charset="0"/>
              </a:rPr>
              <a:t>Nhs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 Less Competitive.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ED19F-70FA-78FC-29C0-8BC2AE22E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9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24578" name="Picture 2">
            <a:extLst>
              <a:ext uri="{FF2B5EF4-FFF2-40B4-BE49-F238E27FC236}">
                <a16:creationId xmlns:a16="http://schemas.microsoft.com/office/drawing/2014/main" id="{AE52A990-F45A-8D01-1A2C-363870826C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02020"/>
            <a:ext cx="5721174" cy="38192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841478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28D4CA-1652-56DB-7EAA-0401DF32B4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F92F7B-EE54-E890-1D62-044EF3953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0942" y="556510"/>
            <a:ext cx="8590116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kern="1200" cap="none" baseline="0" dirty="0">
                <a:solidFill>
                  <a:schemeClr val="tx1"/>
                </a:solidFill>
                <a:latin typeface="Alumatica" pitchFamily="2" charset="0"/>
              </a:rPr>
              <a:t>Reliance On International Recruitment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CC9482-D0EC-4FE8-7DCE-D8CEE3CF81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760" y="1929089"/>
            <a:ext cx="4921011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Around 24% Of Nurses Trained Overseas. 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Foreign Workers Are Very Essential In NHS.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Ethical Issues Over International Recruitment.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Immigration Flows Are Influenced By Policy Changes.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Sustainability Concerns Long-term (House of Commons Library, 2023).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17943F-34A2-4ED2-8A40-1136C277B8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10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23554" name="Picture 2">
            <a:extLst>
              <a:ext uri="{FF2B5EF4-FFF2-40B4-BE49-F238E27FC236}">
                <a16:creationId xmlns:a16="http://schemas.microsoft.com/office/drawing/2014/main" id="{6B6E5738-6AF8-E93F-63EB-48CE4BED37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1333" y="2025048"/>
            <a:ext cx="5589024" cy="37234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813353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9DFF10-23CD-F6DE-7016-6DCCF4C1B22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726055-4F69-18D1-154A-B053FA53A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8163" y="511270"/>
            <a:ext cx="5675671" cy="885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Financial Constraints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479833-3792-2F51-A29E-127C6D28A7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21771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algn="r">
                <a:spcAft>
                  <a:spcPts val="600"/>
                </a:spcAft>
              </a:pPr>
              <a:t>11</a:t>
            </a:fld>
            <a:endParaRPr lang="en-US" sz="105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6" name="Text Placeholder 2">
            <a:extLst>
              <a:ext uri="{FF2B5EF4-FFF2-40B4-BE49-F238E27FC236}">
                <a16:creationId xmlns:a16="http://schemas.microsoft.com/office/drawing/2014/main" id="{58223237-33FA-9681-F3B8-929F9819FD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4608761"/>
              </p:ext>
            </p:extLst>
          </p:nvPr>
        </p:nvGraphicFramePr>
        <p:xfrm>
          <a:off x="1076517" y="1675466"/>
          <a:ext cx="10038961" cy="45460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277820E-5561-627A-76B1-13DFF4B5F3E6}"/>
              </a:ext>
            </a:extLst>
          </p:cNvPr>
          <p:cNvCxnSpPr/>
          <p:nvPr/>
        </p:nvCxnSpPr>
        <p:spPr>
          <a:xfrm>
            <a:off x="10314039" y="6725265"/>
            <a:ext cx="157316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56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CC7883-4A18-BD4B-0858-9870D28EA4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5361E6-44B2-8F1B-8F3A-D609774B0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422120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ROOT CAUSES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C182A-4685-DCFC-CE5F-C746DAF0F1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kern="1200" smtClean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pPr algn="r">
                <a:spcAft>
                  <a:spcPts val="600"/>
                </a:spcAft>
              </a:pPr>
              <a:t>12</a:t>
            </a:fld>
            <a:endParaRPr lang="en-US" sz="105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22" name="Text Placeholder 2">
            <a:extLst>
              <a:ext uri="{FF2B5EF4-FFF2-40B4-BE49-F238E27FC236}">
                <a16:creationId xmlns:a16="http://schemas.microsoft.com/office/drawing/2014/main" id="{4B32B19B-C5B0-8A0A-FC44-FA4DF89EB0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3799989"/>
              </p:ext>
            </p:extLst>
          </p:nvPr>
        </p:nvGraphicFramePr>
        <p:xfrm>
          <a:off x="685800" y="2637697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271E5A1-E2EE-0923-C287-E37CFB0578C3}"/>
              </a:ext>
            </a:extLst>
          </p:cNvPr>
          <p:cNvSpPr txBox="1"/>
          <p:nvPr/>
        </p:nvSpPr>
        <p:spPr>
          <a:xfrm>
            <a:off x="4549878" y="1885161"/>
            <a:ext cx="30922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lumatica" pitchFamily="2" charset="0"/>
              </a:rPr>
              <a:t>Policy Failures</a:t>
            </a:r>
          </a:p>
        </p:txBody>
      </p:sp>
    </p:spTree>
    <p:extLst>
      <p:ext uri="{BB962C8B-B14F-4D97-AF65-F5344CB8AC3E}">
        <p14:creationId xmlns:p14="http://schemas.microsoft.com/office/powerpoint/2010/main" val="3184990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857170-A9B1-24AE-CFEE-9B2050D8647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2F2C04-092E-CBFA-6924-0DBC7F0D1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7355" y="764373"/>
            <a:ext cx="6257291" cy="76945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Leadership Issues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2E4DA-94B3-CA1E-7069-8CE3B83DFA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612" y="1752102"/>
            <a:ext cx="5876826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Poor HR Leadership In NHS Trusts.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Inadequate Workforce Forecast Techniques.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Weaknesses In Workforce Planning.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Lapses In Leadership Have Implications On Recruitment (West et al., 2017).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Poor Strategic Vision Within The </a:t>
            </a:r>
            <a:r>
              <a:rPr lang="en-US" cap="none" dirty="0" err="1">
                <a:solidFill>
                  <a:schemeClr val="tx1"/>
                </a:solidFill>
                <a:latin typeface="Alumatica" pitchFamily="2" charset="0"/>
              </a:rPr>
              <a:t>Hr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 Practices.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0982B-551D-7658-94ED-7D6F81CA21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2674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13</a:t>
            </a:fld>
            <a:endParaRPr lang="en-US" sz="1050" dirty="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7" name="Picture 16" descr="Domino effect white cutouts and one blue cutout">
            <a:extLst>
              <a:ext uri="{FF2B5EF4-FFF2-40B4-BE49-F238E27FC236}">
                <a16:creationId xmlns:a16="http://schemas.microsoft.com/office/drawing/2014/main" id="{94A2BF41-1B0B-BF22-86EE-3E1365709B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661" t="35699" r="8859" b="8244"/>
          <a:stretch>
            <a:fillRect/>
          </a:stretch>
        </p:blipFill>
        <p:spPr>
          <a:xfrm>
            <a:off x="6855602" y="1974944"/>
            <a:ext cx="4672584" cy="384441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98538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F335B40-7FC9-F333-6790-07214D40ABE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4E21BE-DFEF-BEE9-9E94-0F3715FE8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700" y="646385"/>
            <a:ext cx="6832600" cy="7202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kern="1200" cap="none" baseline="0" dirty="0">
                <a:solidFill>
                  <a:schemeClr val="tx1"/>
                </a:solidFill>
                <a:latin typeface="Alumatica" pitchFamily="2" charset="0"/>
              </a:rPr>
              <a:t>Structural 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BB2795-ACF8-2734-E569-50CE24ECC9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2109" y="1584958"/>
            <a:ext cx="5053452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Difficult NHS Organizational Structure.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Fragmented Recruitment Systems.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Regional Trust Variability.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Lack Of Standardized Processes.</a:t>
            </a:r>
          </a:p>
          <a:p>
            <a:pPr marL="4572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Bureaucracy Slows Decision-making (</a:t>
            </a:r>
            <a:r>
              <a:rPr lang="en-US" cap="none" dirty="0" err="1">
                <a:solidFill>
                  <a:schemeClr val="tx1"/>
                </a:solidFill>
                <a:latin typeface="Alumatica" pitchFamily="2" charset="0"/>
              </a:rPr>
              <a:t>Checkland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 et al., 2019).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F23B49-4DAB-7733-D00C-46C73DA25C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14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32C19611-040F-F92A-E9C6-C0614C1419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162" y="2057401"/>
            <a:ext cx="5530029" cy="36692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38556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A0B7DE-E9FD-2D0A-0AF0-A3D13D8FE48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5B6362-B087-1AD5-04DD-F79A0E777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752075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kern="1200" cap="none" baseline="0" dirty="0">
                <a:solidFill>
                  <a:schemeClr val="tx1"/>
                </a:solidFill>
                <a:latin typeface="Alumatica" pitchFamily="2" charset="0"/>
              </a:rPr>
              <a:t>Workforce Planning Issues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F6082-31D0-AF0F-2CCA-F5DA60836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1879921"/>
            <a:ext cx="5816600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Training Capacity Insufficient.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Poor Demand Forecasting.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Lag In The Development Of Workforce Pipeline.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Low Utilization Of Workforce Data Analytics.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Inequality In Supply And Demand (Buchan and Aiken, 2008).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334F2-2B2E-7061-C0D3-EA5E408C77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15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8434" name="Picture 2">
            <a:extLst>
              <a:ext uri="{FF2B5EF4-FFF2-40B4-BE49-F238E27FC236}">
                <a16:creationId xmlns:a16="http://schemas.microsoft.com/office/drawing/2014/main" id="{75000DA1-3ABC-5A06-3ECA-1CFF1C66B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4323" y="2301381"/>
            <a:ext cx="5510365" cy="367109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38302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4B8393C-C905-4B64-211A-2BAB659B9F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8586E8-B207-C073-F36F-4CC9E172B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8216" y="580104"/>
            <a:ext cx="5095568" cy="10132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Workplace Culture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3CD9EC-6C05-225B-4710-01FA3092CD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pPr algn="r">
                <a:spcAft>
                  <a:spcPts val="600"/>
                </a:spcAft>
              </a:pPr>
              <a:t>16</a:t>
            </a:fld>
            <a:endParaRPr lang="en-US" sz="105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DE49A5B8-49D0-5D88-3C8E-884A855A0B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4733672"/>
              </p:ext>
            </p:extLst>
          </p:nvPr>
        </p:nvGraphicFramePr>
        <p:xfrm>
          <a:off x="2263079" y="1738457"/>
          <a:ext cx="7665842" cy="46510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579179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84F732-1EA7-C02D-3AD7-50B5E9C5B7F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E471A0-3A72-5C8B-C63C-3D5BD1B87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8965" y="666050"/>
            <a:ext cx="7434070" cy="8382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Pay And Working Conditions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04183D-883C-D5C9-38F2-810A99EA4F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17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18" name="Text Placeholder 2">
            <a:extLst>
              <a:ext uri="{FF2B5EF4-FFF2-40B4-BE49-F238E27FC236}">
                <a16:creationId xmlns:a16="http://schemas.microsoft.com/office/drawing/2014/main" id="{03A6E996-25BE-FCB6-6060-D9CD90AFB0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1718418"/>
              </p:ext>
            </p:extLst>
          </p:nvPr>
        </p:nvGraphicFramePr>
        <p:xfrm>
          <a:off x="982469" y="1810064"/>
          <a:ext cx="10227061" cy="4507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99949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8250C5-6627-FE2B-5DDD-D53E018E0B2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C108AB-0BEB-BD65-8430-E12779BF2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9700" y="803703"/>
            <a:ext cx="6832600" cy="651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kern="1200" cap="none" baseline="0" dirty="0">
                <a:solidFill>
                  <a:schemeClr val="tx1"/>
                </a:solidFill>
                <a:latin typeface="Alumatica" pitchFamily="2" charset="0"/>
              </a:rPr>
              <a:t>Retention Issues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D6BBE-36EF-3136-C31F-4B2D10ACEF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760" y="2086405"/>
            <a:ext cx="5082950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Employee Turnover Is High And This Has Led To A Rise In Recruitment.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Exits In The Workforce Are Caused By Burnout.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Trends Of Early Retirement On The Increase.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Retention Was Directly Related To Recruitment Pressure.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Shortages Cannot Be Addressed Simply By Recruitment (The King’s Fund, 2022).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AA102-C886-78C5-0AFB-5DB3807D8F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18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5362" name="Picture 2">
            <a:extLst>
              <a:ext uri="{FF2B5EF4-FFF2-40B4-BE49-F238E27FC236}">
                <a16:creationId xmlns:a16="http://schemas.microsoft.com/office/drawing/2014/main" id="{7396A90E-A56F-385C-AB72-0DC4DB62FB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322" y="2208914"/>
            <a:ext cx="5539505" cy="36905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05ED7B7-7BE2-B101-7773-D7D982162DD4}"/>
              </a:ext>
            </a:extLst>
          </p:cNvPr>
          <p:cNvCxnSpPr>
            <a:cxnSpLocks/>
          </p:cNvCxnSpPr>
          <p:nvPr/>
        </p:nvCxnSpPr>
        <p:spPr>
          <a:xfrm>
            <a:off x="10569677" y="6705600"/>
            <a:ext cx="1327355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83869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729C5B8-EDDF-0ADA-7B27-7A060D8CFD5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716F7A-EC55-622D-FFE5-8ED49BCAF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450" y="524977"/>
            <a:ext cx="8293100" cy="79254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RECOMMENDATIONS &amp; </a:t>
            </a:r>
            <a:r>
              <a:rPr lang="en-IN" sz="4000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solutions</a:t>
            </a:r>
            <a:endParaRPr lang="en-US" sz="4000" dirty="0">
              <a:solidFill>
                <a:schemeClr val="accent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671F39-074C-CE24-D431-C50981B122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19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C449EA-4ECF-67CF-88BC-258C6E29750D}"/>
              </a:ext>
            </a:extLst>
          </p:cNvPr>
          <p:cNvSpPr txBox="1"/>
          <p:nvPr/>
        </p:nvSpPr>
        <p:spPr>
          <a:xfrm>
            <a:off x="3754709" y="1414886"/>
            <a:ext cx="4682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lumatica" pitchFamily="2" charset="0"/>
              </a:rPr>
              <a:t>Improve Workforce Planning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B9E169-0ECC-DFDB-BC2F-D3D0F60398CF}"/>
              </a:ext>
            </a:extLst>
          </p:cNvPr>
          <p:cNvSpPr txBox="1"/>
          <p:nvPr/>
        </p:nvSpPr>
        <p:spPr>
          <a:xfrm>
            <a:off x="719969" y="2564162"/>
            <a:ext cx="488441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Establish the long-term workforce strategies (NHS England, 2023).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Planning Use predictive analytics.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Match education and labor market.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Government policy is a necessity.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sz="2000" dirty="0">
              <a:latin typeface="Alumatica" pitchFamily="2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>
                <a:latin typeface="Alumatica" pitchFamily="2" charset="0"/>
              </a:rPr>
              <a:t>Improve workforce data systems.</a:t>
            </a:r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7C7DC57A-EDBD-CCF7-AAA1-87CD9BFB16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95" t="5373" r="5795" b="5373"/>
          <a:stretch>
            <a:fillRect/>
          </a:stretch>
        </p:blipFill>
        <p:spPr bwMode="auto">
          <a:xfrm>
            <a:off x="6372842" y="2462562"/>
            <a:ext cx="5356879" cy="36029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2534409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967A62-3815-B35C-96A3-0ABB980163E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E9E1A5-96F8-B1C0-354C-0F9AB48F6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8060" y="710518"/>
            <a:ext cx="6835877" cy="8067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Expand Domestic Training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BB245-7403-87C5-E90E-77DBEA0856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21771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algn="r">
                <a:spcAft>
                  <a:spcPts val="600"/>
                </a:spcAft>
              </a:pPr>
              <a:t>20</a:t>
            </a:fld>
            <a:endParaRPr lang="en-US" sz="105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7" name="Text Placeholder 2">
            <a:extLst>
              <a:ext uri="{FF2B5EF4-FFF2-40B4-BE49-F238E27FC236}">
                <a16:creationId xmlns:a16="http://schemas.microsoft.com/office/drawing/2014/main" id="{2F7C0816-8705-9DB5-96CA-47486B55D3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8868037"/>
              </p:ext>
            </p:extLst>
          </p:nvPr>
        </p:nvGraphicFramePr>
        <p:xfrm>
          <a:off x="1406315" y="1776085"/>
          <a:ext cx="9379369" cy="4482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8646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7FD784-46C7-04AE-C2A0-0BD700956B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F7D67D-9A5A-3F0D-312F-E606FE8F7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2087" y="530937"/>
            <a:ext cx="7307826" cy="846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  <a:cs typeface="Aharoni" panose="02010803020104030203" pitchFamily="2" charset="-79"/>
              </a:rPr>
              <a:t>Improve Recruitment Processes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5FF20-DC12-4A07-8607-3C74BAC77F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21771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 algn="r">
                <a:spcAft>
                  <a:spcPts val="600"/>
                </a:spcAft>
              </a:pPr>
              <a:t>21</a:t>
            </a:fld>
            <a:endParaRPr lang="en-US" sz="105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6" name="Text Placeholder 2">
            <a:extLst>
              <a:ext uri="{FF2B5EF4-FFF2-40B4-BE49-F238E27FC236}">
                <a16:creationId xmlns:a16="http://schemas.microsoft.com/office/drawing/2014/main" id="{A361A53E-F8D4-AE85-7308-2D8A038615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7811070"/>
              </p:ext>
            </p:extLst>
          </p:nvPr>
        </p:nvGraphicFramePr>
        <p:xfrm>
          <a:off x="1806227" y="1915878"/>
          <a:ext cx="8328373" cy="42962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1091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9B021A-92E6-62FA-0605-97DF920E29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1555FF-C8C4-640C-C137-0092D2875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746125"/>
            <a:ext cx="8610600" cy="661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Enhance Employer Branding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C08E31-9691-EF98-EB21-01C654FDF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7333" y="1726544"/>
            <a:ext cx="5268724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Attract NHS As Employer Of Choice.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Highlight Career Development Opportunities.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Enhance The Popularity Of NHS Work.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Recruitment Should Be Done Through Marketing Campaigns.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Showcase Employee Benefits (West et al., 2020).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8211B-07B4-9605-84CA-8E6A6A5B80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22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7" name="Picture 6" descr="A person reaching for a paper on a table full of paper and sticky notes">
            <a:extLst>
              <a:ext uri="{FF2B5EF4-FFF2-40B4-BE49-F238E27FC236}">
                <a16:creationId xmlns:a16="http://schemas.microsoft.com/office/drawing/2014/main" id="{DF3A35F9-0A49-995C-4C0C-25BBABEF89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80" r="5742"/>
          <a:stretch>
            <a:fillRect/>
          </a:stretch>
        </p:blipFill>
        <p:spPr>
          <a:xfrm>
            <a:off x="6351641" y="2145586"/>
            <a:ext cx="5268724" cy="39748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39811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501DD7-23B0-A4AC-9C04-1AD3C4BCC1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5FE371-6979-73D8-1B13-C9F70BB1D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563562"/>
            <a:ext cx="8610600" cy="6907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Improve Pay And Benefits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1849FD-3B4B-C44A-C752-0AE0DFFB63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9322" y="1785538"/>
            <a:ext cx="5403318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Increase Salary Competitiveness.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Provide Rewards On Difficult To-staff Positions.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Provide Financial Bonuses.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Improve Pension Schemes.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Improve Total Compensation Packages (BMA, 2023).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2483B2-8029-4151-43DF-D0AFE7947C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23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1B00BCC5-BD07-3443-01C0-EC3B89D2D1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09"/>
          <a:stretch>
            <a:fillRect/>
          </a:stretch>
        </p:blipFill>
        <p:spPr bwMode="auto">
          <a:xfrm>
            <a:off x="6096000" y="1968418"/>
            <a:ext cx="5708650" cy="39528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927726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01B4B4E-E790-31C9-1950-6F039DA3538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EFAFCE-D6A6-F9FB-D5DD-F6F855515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7355" y="747250"/>
            <a:ext cx="6257291" cy="661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Focus And Retention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04C6C1-2F1A-6FDC-DE0B-EFC7EB50F7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760" y="1507904"/>
            <a:ext cx="4754880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Improve Work-life Balance.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Reduce Workload Pressures.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Mental Health Assistance.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Enhance Job Satisfaction.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Retention Eliminates Recruitment Load (The King’s Fund, 2022).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63B6B3-2A9A-F5A1-685B-97DF082B24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19534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24</a:t>
            </a:fld>
            <a:endParaRPr lang="en-US" sz="1050" dirty="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75539FB1-83EF-7EB3-2BAF-E52518A95A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51" r="9351"/>
          <a:stretch>
            <a:fillRect/>
          </a:stretch>
        </p:blipFill>
        <p:spPr bwMode="auto">
          <a:xfrm>
            <a:off x="6322146" y="2104920"/>
            <a:ext cx="5403148" cy="37272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162707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DF4BA1-A6C7-46DA-D216-7EE7A5F1D2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C26E43-07FD-8CF6-DC24-4098AE9F1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151" y="764373"/>
            <a:ext cx="10431699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Ethical International Recruitment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780DE-6DF3-FD75-418F-C8A3F3B686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3116" y="2194560"/>
            <a:ext cx="5127901" cy="4024125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Adhere To WHO Ethical Recruitment (World Health Organization, 2020).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Do Not Take Advantage Of Developing Countries.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Promote Sustainable Recruitment Strategies.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Equalize Home Country And Foreign Recruitment.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Provide Equal Treatment To Foreign Employees (World Health Organization, 2020).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3432CA-4A8B-BF58-5DAC-A60545545F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32005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25</a:t>
            </a:fld>
            <a:endParaRPr lang="en-US" sz="1050" dirty="0">
              <a:solidFill>
                <a:schemeClr val="tx1">
                  <a:tint val="75000"/>
                </a:schemeClr>
              </a:solidFill>
            </a:endParaRPr>
          </a:p>
        </p:txBody>
      </p:sp>
      <p:pic>
        <p:nvPicPr>
          <p:cNvPr id="17" name="Picture 16" descr="A person holding a globe">
            <a:extLst>
              <a:ext uri="{FF2B5EF4-FFF2-40B4-BE49-F238E27FC236}">
                <a16:creationId xmlns:a16="http://schemas.microsoft.com/office/drawing/2014/main" id="{6C37FC8E-671D-CAF2-8E6A-49C9CF6780A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333" t="4628" r="17714" b="12382"/>
          <a:stretch>
            <a:fillRect/>
          </a:stretch>
        </p:blipFill>
        <p:spPr>
          <a:xfrm>
            <a:off x="6640985" y="2537767"/>
            <a:ext cx="4931256" cy="36368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8495114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801B47D-AE0C-5704-F8DC-2DA89F6E3B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pic>
        <p:nvPicPr>
          <p:cNvPr id="7" name="Picture 6" descr="Red toy person in front of two lines of white figures">
            <a:extLst>
              <a:ext uri="{FF2B5EF4-FFF2-40B4-BE49-F238E27FC236}">
                <a16:creationId xmlns:a16="http://schemas.microsoft.com/office/drawing/2014/main" id="{1FE3F7BC-60B8-EFA7-E049-19B7FC398EB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</a:blip>
          <a:srcRect t="1444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BB789D-C31C-BBA8-1C2B-BAF590F12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0700" y="764373"/>
            <a:ext cx="8610600" cy="41850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Summary</a:t>
            </a:r>
            <a:endParaRPr lang="en-US" sz="2400" b="1" dirty="0">
              <a:solidFill>
                <a:schemeClr val="tx1"/>
              </a:solidFill>
              <a:latin typeface="Alumatica" pitchFamily="2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CF4003-C16F-9A43-1731-9D84C2FD15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9154" y="2452875"/>
            <a:ext cx="10820400" cy="4024125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National Health Service Experiences Serious Recruitment Problems In Terms Of Shortage Of The Workforce And The Increased Demand.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Among The Most Critical Problems, There Are Staffing Gaps, The Global Competition, And The Ineffective Recruitment Procedures.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Root Causes Are Attributed To Policy Failures, Ineffective Workforce Planning And Working Conditions.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Recruitment Is Not Enough, And Retention And Workforce Sustainability Should Be Improved.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Strategic Reforms (Planning Of The Workforce, Higher Wages, And Enhanced Working Conditions) Are Necessary.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There Is A Need To Have A Balanced Strategy Of Training In The Country And Ethical International Recruitment.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994744-2424-4005-2863-EACDD279B9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26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850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C17652A-63FF-72D4-F6A1-3E2963D1E85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8A3F67-53DA-A9A2-DB7B-3FE899158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05" y="440871"/>
            <a:ext cx="5393901" cy="1790701"/>
          </a:xfrm>
        </p:spPr>
        <p:txBody>
          <a:bodyPr/>
          <a:lstStyle/>
          <a:p>
            <a:pPr algn="r"/>
            <a:r>
              <a:rPr lang="en-US" b="1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70F2BA-2DB5-0F3F-BC8A-08732544BC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327" y="1681843"/>
            <a:ext cx="10430357" cy="4047757"/>
          </a:xfrm>
        </p:spPr>
        <p:txBody>
          <a:bodyPr/>
          <a:lstStyle/>
          <a:p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Introduction And Recruitment:-</a:t>
            </a: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NHS England (2023)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NHS Long Term Workforce Plan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Https://Www.England.Nhs.Uk/Publication/Nhs-long-term-workforce-plan/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NHS Digital (2024)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NHS Vacancy Statistics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Https://Digital.Nhs.Uk/Data-and-information/Publications/Statistical/Nhs-vacancies-survey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B315EE-7A6E-569B-61A7-B0C338A6D2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E01385-FD1F-CE42-BE58-3EBFCC514F64}"/>
              </a:ext>
            </a:extLst>
          </p:cNvPr>
          <p:cNvSpPr txBox="1"/>
          <p:nvPr/>
        </p:nvSpPr>
        <p:spPr>
          <a:xfrm>
            <a:off x="4999703" y="1061882"/>
            <a:ext cx="2192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lumatica" pitchFamily="2" charset="0"/>
              </a:rPr>
              <a:t>References</a:t>
            </a:r>
            <a:endParaRPr lang="en-IN" sz="2400" b="1" dirty="0">
              <a:latin typeface="Aluma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6599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E6D3539-801D-993C-AC16-25C654FFB4D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0FC079-64EA-6098-E1F1-EEA7DFEE7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3735" y="542471"/>
            <a:ext cx="2932692" cy="421090"/>
          </a:xfrm>
        </p:spPr>
        <p:txBody>
          <a:bodyPr>
            <a:normAutofit/>
          </a:bodyPr>
          <a:lstStyle/>
          <a:p>
            <a:pPr algn="r"/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02A5D9-2035-966F-2E9D-D55EB7C85B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041" y="2260355"/>
            <a:ext cx="11271836" cy="5012872"/>
          </a:xfrm>
        </p:spPr>
        <p:txBody>
          <a:bodyPr>
            <a:noAutofit/>
          </a:bodyPr>
          <a:lstStyle/>
          <a:p>
            <a:r>
              <a:rPr lang="en-US" b="1" cap="none" dirty="0">
                <a:solidFill>
                  <a:schemeClr val="tx1"/>
                </a:solidFill>
                <a:latin typeface="Alumatica" pitchFamily="2" charset="0"/>
              </a:rPr>
              <a:t>Current Recruitment Challenges:-</a:t>
            </a:r>
          </a:p>
          <a:p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The King’s Fund (2023) </a:t>
            </a:r>
            <a:r>
              <a:rPr lang="en-US" sz="1500" i="1" cap="none" dirty="0">
                <a:solidFill>
                  <a:schemeClr val="tx1"/>
                </a:solidFill>
                <a:latin typeface="Alumatica" pitchFamily="2" charset="0"/>
              </a:rPr>
              <a:t>NHS Workforce Overview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Https://Www.Kingsfund.Org.Uk/Projects/Nhs-in-a-nutshell/Nhs-workforce</a:t>
            </a:r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Charlesworth, A. And Johnson, P. (2018) </a:t>
            </a:r>
            <a:r>
              <a:rPr lang="en-US" sz="1500" i="1" cap="none" dirty="0">
                <a:solidFill>
                  <a:schemeClr val="tx1"/>
                </a:solidFill>
                <a:latin typeface="Alumatica" pitchFamily="2" charset="0"/>
              </a:rPr>
              <a:t>Securing The Future Of The NHS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Institute For Fiscal Studies. Available At: 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Https://Www.Ifs.Org.Uk/Publications/12994</a:t>
            </a:r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Buchan, J. Et Al. (2019) </a:t>
            </a:r>
            <a:r>
              <a:rPr lang="en-US" sz="1500" i="1" cap="none" dirty="0">
                <a:solidFill>
                  <a:schemeClr val="tx1"/>
                </a:solidFill>
                <a:latin typeface="Alumatica" pitchFamily="2" charset="0"/>
              </a:rPr>
              <a:t>International Nurse Mobility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</a:t>
            </a:r>
            <a:r>
              <a:rPr lang="en-US" sz="1500" cap="none" dirty="0" err="1">
                <a:solidFill>
                  <a:schemeClr val="tx1"/>
                </a:solidFill>
                <a:latin typeface="Alumatica" pitchFamily="2" charset="0"/>
              </a:rPr>
              <a:t>Oecd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Https://Www.Oecd.Org/Health/International-migration-of-health-workers.Htm</a:t>
            </a:r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Nuffield Trust (2022) </a:t>
            </a:r>
            <a:r>
              <a:rPr lang="en-US" sz="1500" i="1" cap="none" dirty="0">
                <a:solidFill>
                  <a:schemeClr val="tx1"/>
                </a:solidFill>
                <a:latin typeface="Alumatica" pitchFamily="2" charset="0"/>
              </a:rPr>
              <a:t>The NHS Workforce In Numbers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Https://Www.Nuffieldtrust.Org.Uk/Resource/The-nhs-workforce-in-numbers</a:t>
            </a:r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British Medical Association (BMA) (2022) </a:t>
            </a:r>
            <a:r>
              <a:rPr lang="en-US" sz="1500" i="1" cap="none" dirty="0">
                <a:solidFill>
                  <a:schemeClr val="tx1"/>
                </a:solidFill>
                <a:latin typeface="Alumatica" pitchFamily="2" charset="0"/>
              </a:rPr>
              <a:t>NHS Staffing Shortages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Https://Www.Bma.Org.Uk/Advice-and-support/Nhs-delivery-and-workforce</a:t>
            </a:r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House Of Commons Library (2023) </a:t>
            </a:r>
            <a:r>
              <a:rPr lang="en-US" sz="1500" i="1" cap="none" dirty="0">
                <a:solidFill>
                  <a:schemeClr val="tx1"/>
                </a:solidFill>
                <a:latin typeface="Alumatica" pitchFamily="2" charset="0"/>
              </a:rPr>
              <a:t>NHS Workforce Statistics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Https://Commonslibrary.Parliament.Uk/Research-briefings/Cbp-7783/</a:t>
            </a:r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Appleby, J. (2017) </a:t>
            </a:r>
            <a:r>
              <a:rPr lang="en-US" sz="1500" i="1" cap="none" dirty="0">
                <a:solidFill>
                  <a:schemeClr val="tx1"/>
                </a:solidFill>
                <a:latin typeface="Alumatica" pitchFamily="2" charset="0"/>
              </a:rPr>
              <a:t>NHS Spending And Funding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</a:rPr>
              <a:t>. The King’s Fund. Available At: </a:t>
            </a:r>
            <a:r>
              <a:rPr lang="en-US" sz="1500" cap="none" dirty="0">
                <a:solidFill>
                  <a:schemeClr val="tx1"/>
                </a:solidFill>
                <a:latin typeface="Alumatica" pitchFamily="2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Https://Www.Kingsfund.Org.Uk/Publications/Nhs-spending</a:t>
            </a:r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endParaRPr lang="en-US" sz="1500" cap="none" dirty="0">
              <a:solidFill>
                <a:schemeClr val="tx1"/>
              </a:solidFill>
              <a:latin typeface="Alumatica" pitchFamily="2" charset="0"/>
            </a:endParaRPr>
          </a:p>
          <a:p>
            <a:endParaRPr lang="en-US" sz="1500" b="1" cap="none" dirty="0">
              <a:solidFill>
                <a:schemeClr val="tx1"/>
              </a:solidFill>
              <a:latin typeface="Alumatica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E395A0-C386-84E4-6007-72D664B6B0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0638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42169E7-00BF-2F60-7C2D-F91C49416C1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69D200-89F4-B9CD-31E1-4BDFFF7C4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3734" y="524574"/>
            <a:ext cx="2696951" cy="458652"/>
          </a:xfrm>
        </p:spPr>
        <p:txBody>
          <a:bodyPr>
            <a:normAutofit/>
          </a:bodyPr>
          <a:lstStyle/>
          <a:p>
            <a:pPr algn="r"/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References</a:t>
            </a:r>
            <a:endParaRPr lang="en-US" sz="2400" b="1" dirty="0">
              <a:solidFill>
                <a:schemeClr val="tx1"/>
              </a:solidFill>
              <a:latin typeface="Alumatica" pitchFamily="2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7547F-98C6-7A40-C55A-974A00E07C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2741" y="1081803"/>
            <a:ext cx="10430357" cy="5402698"/>
          </a:xfrm>
        </p:spPr>
        <p:txBody>
          <a:bodyPr>
            <a:normAutofit fontScale="85000" lnSpcReduction="10000"/>
          </a:bodyPr>
          <a:lstStyle/>
          <a:p>
            <a:r>
              <a:rPr lang="en-US" sz="2600" b="1" cap="none" dirty="0">
                <a:solidFill>
                  <a:schemeClr val="tx1"/>
                </a:solidFill>
                <a:latin typeface="Alumatica" pitchFamily="2" charset="0"/>
              </a:rPr>
              <a:t>Root Causes:-</a:t>
            </a: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Ham, C. (2014)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Reforming The NHS From Within: Beyond Hierarchy, Inspection And Markets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The King’s Fund.</a:t>
            </a:r>
            <a:br>
              <a:rPr lang="en-US" cap="none" dirty="0">
                <a:solidFill>
                  <a:schemeClr val="tx1"/>
                </a:solidFill>
                <a:latin typeface="Alumatica" pitchFamily="2" charset="0"/>
              </a:rPr>
            </a:b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Https://Www.Kingsfund.Org.Uk/Publications/Reforming-nhs-within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West, M. Et Al. (2017)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Leadership In Healthcare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Https://Www.Kingsfund.Org.Uk/Publications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cap="none" dirty="0" err="1">
                <a:solidFill>
                  <a:schemeClr val="tx1"/>
                </a:solidFill>
                <a:latin typeface="Alumatica" pitchFamily="2" charset="0"/>
              </a:rPr>
              <a:t>Checkland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, K. Et Al. (2019) ‘Understanding NHS </a:t>
            </a:r>
            <a:r>
              <a:rPr lang="en-US" cap="none" dirty="0" err="1">
                <a:solidFill>
                  <a:schemeClr val="tx1"/>
                </a:solidFill>
                <a:latin typeface="Alumatica" pitchFamily="2" charset="0"/>
              </a:rPr>
              <a:t>Organisational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 Structure’,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Health Policy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Https://Doi.Org/10.1016/J.Healthpol.2019.01.012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Buchan, J. And Aiken, L. (2008) ‘Solving Nursing Shortages’,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BMJ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</a:t>
            </a:r>
            <a:br>
              <a:rPr lang="en-US" cap="none" dirty="0">
                <a:solidFill>
                  <a:schemeClr val="tx1"/>
                </a:solidFill>
                <a:latin typeface="Alumatica" pitchFamily="2" charset="0"/>
              </a:rPr>
            </a:b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Https://Scholar.Google.Com/Scholar?Q=solving+nursing+shortages+buchan+aiken+2008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Dawson, J. (2018)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NHS Staff Experience And Patient Outcomes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Https://Www.England.Nhs.Uk/Statistics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British Medical Association (BMA) (2023)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Pay Review And Workforce Report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Https://Www.Bma.Org.Uk/Pay-and-contracts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The King’s Fund (2022) </a:t>
            </a:r>
            <a:r>
              <a:rPr lang="en-US" i="1" cap="none" dirty="0">
                <a:solidFill>
                  <a:schemeClr val="tx1"/>
                </a:solidFill>
                <a:latin typeface="Alumatica" pitchFamily="2" charset="0"/>
              </a:rPr>
              <a:t>Retention In The NHS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cap="none" dirty="0">
                <a:solidFill>
                  <a:schemeClr val="tx1"/>
                </a:solidFill>
                <a:latin typeface="Alumatica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Https://Www.Kingsfund.Org.Uk/Publications</a:t>
            </a:r>
            <a:endParaRPr lang="en-US" cap="none" dirty="0">
              <a:solidFill>
                <a:schemeClr val="tx1"/>
              </a:solidFill>
              <a:latin typeface="Alumatica" pitchFamily="2" charset="0"/>
            </a:endParaRPr>
          </a:p>
          <a:p>
            <a:endParaRPr lang="en-US" b="1" cap="none" dirty="0">
              <a:solidFill>
                <a:schemeClr val="tx1"/>
              </a:solidFill>
              <a:latin typeface="Alumatica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09BCFE-D6D4-3310-3302-607A8DCF7E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6061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C6ABD52-1F6B-D841-36AC-60671BB9536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6603E2-77B9-505D-1B81-E75EE6D44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3734" y="540902"/>
            <a:ext cx="2696951" cy="406155"/>
          </a:xfrm>
        </p:spPr>
        <p:txBody>
          <a:bodyPr>
            <a:normAutofit/>
          </a:bodyPr>
          <a:lstStyle/>
          <a:p>
            <a:r>
              <a:rPr lang="en-US" sz="2400" b="1" cap="none" dirty="0">
                <a:solidFill>
                  <a:schemeClr val="tx1"/>
                </a:solidFill>
                <a:latin typeface="Alumatica" pitchFamily="2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8DA45E-2BA9-7B3A-580B-BCE97B223E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6412" y="947057"/>
            <a:ext cx="10430357" cy="5370041"/>
          </a:xfrm>
        </p:spPr>
        <p:txBody>
          <a:bodyPr>
            <a:normAutofit/>
          </a:bodyPr>
          <a:lstStyle/>
          <a:p>
            <a:r>
              <a:rPr lang="en-US" b="1" cap="none" dirty="0">
                <a:solidFill>
                  <a:schemeClr val="tx1"/>
                </a:solidFill>
                <a:latin typeface="Alumatica" pitchFamily="2" charset="0"/>
              </a:rPr>
              <a:t>Recommendations:-</a:t>
            </a:r>
          </a:p>
          <a:p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NHS England (2023) </a:t>
            </a:r>
            <a:r>
              <a:rPr lang="en-US" sz="1600" i="1" cap="none" dirty="0">
                <a:solidFill>
                  <a:schemeClr val="tx1"/>
                </a:solidFill>
                <a:latin typeface="Alumatica" pitchFamily="2" charset="0"/>
              </a:rPr>
              <a:t>Workforce Plan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Https://Www.England.Nhs.Uk/Publication/Nhs-long-term-workforce-plan/</a:t>
            </a:r>
            <a:endParaRPr lang="en-US" sz="16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Health Education England (2022) </a:t>
            </a:r>
            <a:r>
              <a:rPr lang="en-US" sz="1600" i="1" cap="none" dirty="0">
                <a:solidFill>
                  <a:schemeClr val="tx1"/>
                </a:solidFill>
                <a:latin typeface="Alumatica" pitchFamily="2" charset="0"/>
              </a:rPr>
              <a:t>Workforce Strategy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</a:t>
            </a:r>
            <a:endParaRPr lang="en-US" sz="16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NHS Digital (2023) </a:t>
            </a:r>
            <a:r>
              <a:rPr lang="en-US" sz="1600" i="1" cap="none" dirty="0">
                <a:solidFill>
                  <a:schemeClr val="tx1"/>
                </a:solidFill>
                <a:latin typeface="Alumatica" pitchFamily="2" charset="0"/>
              </a:rPr>
              <a:t>Recruitment Data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</a:t>
            </a:r>
            <a:endParaRPr lang="en-US" sz="16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West, M. Et Al. (2020) </a:t>
            </a:r>
            <a:r>
              <a:rPr lang="en-US" sz="1600" i="1" cap="none" dirty="0">
                <a:solidFill>
                  <a:schemeClr val="tx1"/>
                </a:solidFill>
                <a:latin typeface="Alumatica" pitchFamily="2" charset="0"/>
              </a:rPr>
              <a:t>Workforce Wellbeing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</a:t>
            </a:r>
            <a:endParaRPr lang="en-US" sz="16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BMA (2023) </a:t>
            </a:r>
            <a:r>
              <a:rPr lang="en-US" sz="1600" i="1" cap="none" dirty="0">
                <a:solidFill>
                  <a:schemeClr val="tx1"/>
                </a:solidFill>
                <a:latin typeface="Alumatica" pitchFamily="2" charset="0"/>
              </a:rPr>
              <a:t>Pay Analysis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Https://Www.Bma.Org.Uk</a:t>
            </a:r>
            <a:endParaRPr lang="en-US" sz="16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The King’s Fund (2022). Available At: 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</a:t>
            </a:r>
            <a:endParaRPr lang="en-US" sz="1600" cap="none" dirty="0">
              <a:solidFill>
                <a:schemeClr val="tx1"/>
              </a:solidFill>
              <a:latin typeface="Alumatica" pitchFamily="2" charset="0"/>
            </a:endParaRPr>
          </a:p>
          <a:p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WHO (2020) </a:t>
            </a:r>
            <a:r>
              <a:rPr lang="en-US" sz="1600" i="1" cap="none" dirty="0">
                <a:solidFill>
                  <a:schemeClr val="tx1"/>
                </a:solidFill>
                <a:latin typeface="Alumatica" pitchFamily="2" charset="0"/>
              </a:rPr>
              <a:t>Global Code Of Practice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</a:rPr>
              <a:t>. Available At: </a:t>
            </a:r>
            <a:r>
              <a:rPr lang="en-US" sz="1600" cap="none" dirty="0">
                <a:solidFill>
                  <a:schemeClr val="tx1"/>
                </a:solidFill>
                <a:latin typeface="Alumatica" pitchFamily="2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</a:t>
            </a:r>
            <a:endParaRPr lang="en-US" sz="1600" b="1" cap="none" dirty="0">
              <a:solidFill>
                <a:schemeClr val="tx1"/>
              </a:solidFill>
              <a:latin typeface="Alumatica" pitchFamily="2" charset="0"/>
            </a:endParaRPr>
          </a:p>
          <a:p>
            <a:endParaRPr lang="en-US" sz="1600" b="1" cap="none" dirty="0">
              <a:solidFill>
                <a:schemeClr val="tx1"/>
              </a:solidFill>
              <a:latin typeface="Alumatica" pitchFamily="2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89B0F-2ACA-7E02-2C74-671CE61821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6492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84426AF-D25C-1C9F-07F7-DF5C90281FD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0951D9-90EA-74E7-E813-D4D92C854C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042294" y="2673905"/>
            <a:ext cx="6107413" cy="1510190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sz="9600" dirty="0">
                <a:solidFill>
                  <a:schemeClr val="accent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THANK YOU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F42751-BD9E-ED38-4B67-12801A148B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fld id="{D57F1E4F-1CFF-5643-939E-02111984F565}" type="slidenum">
              <a:rPr lang="en-US" sz="1050" smtClean="0">
                <a:solidFill>
                  <a:schemeClr val="tx1">
                    <a:tint val="75000"/>
                  </a:schemeClr>
                </a:solidFill>
              </a:rPr>
              <a:pPr algn="r">
                <a:spcAft>
                  <a:spcPts val="600"/>
                </a:spcAft>
              </a:pPr>
              <a:t>31</a:t>
            </a:fld>
            <a:endParaRPr lang="en-US" sz="105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7588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AB3ADB7-DE74-4AAA-B54E-3DA3F0193F5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FAF9574-7A06-4C8D-A3A0-6246119CBA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FA53FE-7FFB-4B01-8329-4A11334925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815</TotalTime>
  <Words>1942</Words>
  <Application>Microsoft Macintosh PowerPoint</Application>
  <PresentationFormat>Widescreen</PresentationFormat>
  <Paragraphs>246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Aharoni</vt:lpstr>
      <vt:lpstr>Alumatica</vt:lpstr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INTRODUCTION </vt:lpstr>
      <vt:lpstr>RECRUITMENT IN THE NHS</vt:lpstr>
      <vt:lpstr>PowerPoint Presentation</vt:lpstr>
      <vt:lpstr>CURRENT RECRUITMENT CHALLENGES</vt:lpstr>
      <vt:lpstr>Increasing Healthcare Demand</vt:lpstr>
      <vt:lpstr>Global Competition For Talent</vt:lpstr>
      <vt:lpstr>Hard-to-fill Roles</vt:lpstr>
      <vt:lpstr>Recruitment Delays</vt:lpstr>
      <vt:lpstr>Reliance On International Recruitment</vt:lpstr>
      <vt:lpstr>Financial Constraints</vt:lpstr>
      <vt:lpstr>ROOT CAUSES</vt:lpstr>
      <vt:lpstr>Leadership Issues</vt:lpstr>
      <vt:lpstr>Structural Challenges</vt:lpstr>
      <vt:lpstr>Workforce Planning Issues</vt:lpstr>
      <vt:lpstr>Workplace Culture</vt:lpstr>
      <vt:lpstr>Pay And Working Conditions</vt:lpstr>
      <vt:lpstr>Retention Issues</vt:lpstr>
      <vt:lpstr>RECOMMENDATIONS &amp; solutions</vt:lpstr>
      <vt:lpstr>Expand Domestic Training</vt:lpstr>
      <vt:lpstr>Improve Recruitment Processes</vt:lpstr>
      <vt:lpstr>Enhance Employer Branding</vt:lpstr>
      <vt:lpstr>Improve Pay And Benefits</vt:lpstr>
      <vt:lpstr>Focus And Retention</vt:lpstr>
      <vt:lpstr>Ethical International Recruitment</vt:lpstr>
      <vt:lpstr>Summary</vt:lpstr>
      <vt:lpstr>REFERENCES</vt:lpstr>
      <vt:lpstr>References</vt:lpstr>
      <vt:lpstr>References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Yagnik Nityanandbhai Nayak (2532710)</dc:creator>
  <cp:lastModifiedBy>Yagnik Nityanandbhai Nayak (2532710)</cp:lastModifiedBy>
  <cp:revision>13</cp:revision>
  <dcterms:created xsi:type="dcterms:W3CDTF">2026-04-03T16:10:56Z</dcterms:created>
  <dcterms:modified xsi:type="dcterms:W3CDTF">2026-04-05T11:04:22Z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