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60"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3" d="100"/>
          <a:sy n="63" d="100"/>
        </p:scale>
        <p:origin x="78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463722C-E684-40B4-9365-94F6EB07D29A}"/>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46D9A544-5055-4658-A2E8-EF53162ECAA9}"/>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3CCCF1CE-1002-43A2-A7AB-55A061E83E68}" type="datetime1">
              <a:rPr lang="en-GB"/>
              <a:pPr lvl="0"/>
              <a:t>07/11/2021</a:t>
            </a:fld>
            <a:endParaRPr lang="en-GB"/>
          </a:p>
        </p:txBody>
      </p:sp>
      <p:sp>
        <p:nvSpPr>
          <p:cNvPr id="4" name="Slide Image Placeholder 3">
            <a:extLst>
              <a:ext uri="{FF2B5EF4-FFF2-40B4-BE49-F238E27FC236}">
                <a16:creationId xmlns:a16="http://schemas.microsoft.com/office/drawing/2014/main" id="{AF720C37-B93A-4BF4-ADE5-05675B5CFB3D}"/>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F851861B-5519-4104-BA97-F3B09D41C4B8}"/>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A6813FD8-F001-4FBE-B501-CBFB44DF5E05}"/>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85CF617B-A6C4-4537-88DA-9BB2AC3AAB15}"/>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F23DF10B-7FA8-4C0F-A430-783DD8AAA98E}" type="slidenum">
              <a:t>‹#›</a:t>
            </a:fld>
            <a:endParaRPr lang="en-GB"/>
          </a:p>
        </p:txBody>
      </p:sp>
    </p:spTree>
    <p:extLst>
      <p:ext uri="{BB962C8B-B14F-4D97-AF65-F5344CB8AC3E}">
        <p14:creationId xmlns:p14="http://schemas.microsoft.com/office/powerpoint/2010/main" val="1599139006"/>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AA9B73-E990-475F-913A-50D507E97D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AEA101-02A2-4E8A-9ECE-05F1C5B845B0}"/>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288534B9-3636-4A5E-8CD9-5D85F5097BF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959F933-0D70-4DD9-B357-D22B24D672BC}" type="slidenum">
              <a:t>1</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8F288-5195-4021-9DDC-2C4433AC5646}"/>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4D52F7A4-B8D7-4AA3-9AD5-8C2DBE6F48F6}"/>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713E97DD-CF27-41B8-A894-044724B97F72}"/>
              </a:ext>
            </a:extLst>
          </p:cNvPr>
          <p:cNvSpPr txBox="1">
            <a:spLocks noGrp="1"/>
          </p:cNvSpPr>
          <p:nvPr>
            <p:ph type="dt" sz="half" idx="7"/>
          </p:nvPr>
        </p:nvSpPr>
        <p:spPr/>
        <p:txBody>
          <a:bodyPr/>
          <a:lstStyle>
            <a:lvl1pPr>
              <a:defRPr/>
            </a:lvl1pPr>
          </a:lstStyle>
          <a:p>
            <a:pPr lvl="0"/>
            <a:fld id="{84AE540A-F3AC-49AF-82DC-3A574D301670}" type="datetime1">
              <a:rPr lang="en-GB"/>
              <a:pPr lvl="0"/>
              <a:t>07/11/2021</a:t>
            </a:fld>
            <a:endParaRPr lang="en-GB"/>
          </a:p>
        </p:txBody>
      </p:sp>
      <p:sp>
        <p:nvSpPr>
          <p:cNvPr id="5" name="Footer Placeholder 4">
            <a:extLst>
              <a:ext uri="{FF2B5EF4-FFF2-40B4-BE49-F238E27FC236}">
                <a16:creationId xmlns:a16="http://schemas.microsoft.com/office/drawing/2014/main" id="{BB73E6C5-81AE-4362-9F8E-50D50812BFD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0247289-7360-4904-B696-C80951E7B8A7}"/>
              </a:ext>
            </a:extLst>
          </p:cNvPr>
          <p:cNvSpPr txBox="1">
            <a:spLocks noGrp="1"/>
          </p:cNvSpPr>
          <p:nvPr>
            <p:ph type="sldNum" sz="quarter" idx="8"/>
          </p:nvPr>
        </p:nvSpPr>
        <p:spPr/>
        <p:txBody>
          <a:bodyPr/>
          <a:lstStyle>
            <a:lvl1pPr>
              <a:defRPr/>
            </a:lvl1pPr>
          </a:lstStyle>
          <a:p>
            <a:pPr lvl="0"/>
            <a:fld id="{772F643A-78E7-417D-933C-B5ED21719810}" type="slidenum">
              <a:t>‹#›</a:t>
            </a:fld>
            <a:endParaRPr lang="en-GB"/>
          </a:p>
        </p:txBody>
      </p:sp>
    </p:spTree>
    <p:extLst>
      <p:ext uri="{BB962C8B-B14F-4D97-AF65-F5344CB8AC3E}">
        <p14:creationId xmlns:p14="http://schemas.microsoft.com/office/powerpoint/2010/main" val="102392382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16CBE-C758-42A1-BF6E-10728CF1B9BA}"/>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FD4F8925-7CC8-4A0E-9EAD-9320B9B1312D}"/>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7727BC-0633-4FD3-9033-EF2BCCE4B201}"/>
              </a:ext>
            </a:extLst>
          </p:cNvPr>
          <p:cNvSpPr txBox="1">
            <a:spLocks noGrp="1"/>
          </p:cNvSpPr>
          <p:nvPr>
            <p:ph type="dt" sz="half" idx="7"/>
          </p:nvPr>
        </p:nvSpPr>
        <p:spPr/>
        <p:txBody>
          <a:bodyPr/>
          <a:lstStyle>
            <a:lvl1pPr>
              <a:defRPr/>
            </a:lvl1pPr>
          </a:lstStyle>
          <a:p>
            <a:pPr lvl="0"/>
            <a:fld id="{1A323803-7D05-4203-BCEA-D7700145634D}" type="datetime1">
              <a:rPr lang="en-GB"/>
              <a:pPr lvl="0"/>
              <a:t>07/11/2021</a:t>
            </a:fld>
            <a:endParaRPr lang="en-GB"/>
          </a:p>
        </p:txBody>
      </p:sp>
      <p:sp>
        <p:nvSpPr>
          <p:cNvPr id="5" name="Footer Placeholder 4">
            <a:extLst>
              <a:ext uri="{FF2B5EF4-FFF2-40B4-BE49-F238E27FC236}">
                <a16:creationId xmlns:a16="http://schemas.microsoft.com/office/drawing/2014/main" id="{FF87172A-60CF-4580-959C-DAD3D0259B5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399D0DC-81C2-41E1-97A4-CEE2BC5B76DB}"/>
              </a:ext>
            </a:extLst>
          </p:cNvPr>
          <p:cNvSpPr txBox="1">
            <a:spLocks noGrp="1"/>
          </p:cNvSpPr>
          <p:nvPr>
            <p:ph type="sldNum" sz="quarter" idx="8"/>
          </p:nvPr>
        </p:nvSpPr>
        <p:spPr/>
        <p:txBody>
          <a:bodyPr/>
          <a:lstStyle>
            <a:lvl1pPr>
              <a:defRPr/>
            </a:lvl1pPr>
          </a:lstStyle>
          <a:p>
            <a:pPr lvl="0"/>
            <a:fld id="{FF88E3AD-BAF3-403B-9B16-8822BFDB316F}" type="slidenum">
              <a:t>‹#›</a:t>
            </a:fld>
            <a:endParaRPr lang="en-GB"/>
          </a:p>
        </p:txBody>
      </p:sp>
    </p:spTree>
    <p:extLst>
      <p:ext uri="{BB962C8B-B14F-4D97-AF65-F5344CB8AC3E}">
        <p14:creationId xmlns:p14="http://schemas.microsoft.com/office/powerpoint/2010/main" val="322646416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96E97-4857-4D9D-8CC2-7A6A6793B6C2}"/>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04C1BB74-DDA0-4F2F-831C-CB0568135A8F}"/>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95968630-D5C7-4E5C-9C6B-41B356C74CE9}"/>
              </a:ext>
            </a:extLst>
          </p:cNvPr>
          <p:cNvSpPr txBox="1">
            <a:spLocks noGrp="1"/>
          </p:cNvSpPr>
          <p:nvPr>
            <p:ph type="dt" sz="half" idx="7"/>
          </p:nvPr>
        </p:nvSpPr>
        <p:spPr/>
        <p:txBody>
          <a:bodyPr/>
          <a:lstStyle>
            <a:lvl1pPr>
              <a:defRPr/>
            </a:lvl1pPr>
          </a:lstStyle>
          <a:p>
            <a:pPr lvl="0"/>
            <a:fld id="{EC5491D8-EE05-44A1-912C-8166F21A62AE}" type="datetime1">
              <a:rPr lang="en-GB"/>
              <a:pPr lvl="0"/>
              <a:t>07/11/2021</a:t>
            </a:fld>
            <a:endParaRPr lang="en-GB"/>
          </a:p>
        </p:txBody>
      </p:sp>
      <p:sp>
        <p:nvSpPr>
          <p:cNvPr id="5" name="Footer Placeholder 4">
            <a:extLst>
              <a:ext uri="{FF2B5EF4-FFF2-40B4-BE49-F238E27FC236}">
                <a16:creationId xmlns:a16="http://schemas.microsoft.com/office/drawing/2014/main" id="{5F8A42E1-F514-4A88-8943-E46C46332C8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D17F56C-900B-48AD-AF94-7367AC952C23}"/>
              </a:ext>
            </a:extLst>
          </p:cNvPr>
          <p:cNvSpPr txBox="1">
            <a:spLocks noGrp="1"/>
          </p:cNvSpPr>
          <p:nvPr>
            <p:ph type="sldNum" sz="quarter" idx="8"/>
          </p:nvPr>
        </p:nvSpPr>
        <p:spPr/>
        <p:txBody>
          <a:bodyPr/>
          <a:lstStyle>
            <a:lvl1pPr>
              <a:defRPr/>
            </a:lvl1pPr>
          </a:lstStyle>
          <a:p>
            <a:pPr lvl="0"/>
            <a:fld id="{F17555DF-AAF9-4C00-8BEE-7FAE10247362}" type="slidenum">
              <a:t>‹#›</a:t>
            </a:fld>
            <a:endParaRPr lang="en-GB"/>
          </a:p>
        </p:txBody>
      </p:sp>
    </p:spTree>
    <p:extLst>
      <p:ext uri="{BB962C8B-B14F-4D97-AF65-F5344CB8AC3E}">
        <p14:creationId xmlns:p14="http://schemas.microsoft.com/office/powerpoint/2010/main" val="22556332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996C4-AD48-4B22-A8CC-3A6B30827422}"/>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1C370938-CC28-4642-9B0A-BCFB071EFF67}"/>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675077F-9901-49B3-BCB4-20726DDCD6B9}"/>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E0512E8-6103-41B7-BFA5-837B0A86DF9B}"/>
              </a:ext>
            </a:extLst>
          </p:cNvPr>
          <p:cNvSpPr txBox="1">
            <a:spLocks noGrp="1"/>
          </p:cNvSpPr>
          <p:nvPr>
            <p:ph type="dt" sz="half" idx="7"/>
          </p:nvPr>
        </p:nvSpPr>
        <p:spPr/>
        <p:txBody>
          <a:bodyPr/>
          <a:lstStyle>
            <a:lvl1pPr>
              <a:defRPr/>
            </a:lvl1pPr>
          </a:lstStyle>
          <a:p>
            <a:pPr lvl="0"/>
            <a:fld id="{4E586883-FBAE-4106-AE4F-55201AB52677}" type="datetime1">
              <a:rPr lang="en-GB"/>
              <a:pPr lvl="0"/>
              <a:t>07/11/2021</a:t>
            </a:fld>
            <a:endParaRPr lang="en-GB"/>
          </a:p>
        </p:txBody>
      </p:sp>
      <p:sp>
        <p:nvSpPr>
          <p:cNvPr id="6" name="Footer Placeholder 5">
            <a:extLst>
              <a:ext uri="{FF2B5EF4-FFF2-40B4-BE49-F238E27FC236}">
                <a16:creationId xmlns:a16="http://schemas.microsoft.com/office/drawing/2014/main" id="{8B7BC668-517D-4AFC-8D84-4EF403E82C82}"/>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B3868EEC-D61B-4493-B74F-3419BA3F8907}"/>
              </a:ext>
            </a:extLst>
          </p:cNvPr>
          <p:cNvSpPr txBox="1">
            <a:spLocks noGrp="1"/>
          </p:cNvSpPr>
          <p:nvPr>
            <p:ph type="sldNum" sz="quarter" idx="8"/>
          </p:nvPr>
        </p:nvSpPr>
        <p:spPr/>
        <p:txBody>
          <a:bodyPr/>
          <a:lstStyle>
            <a:lvl1pPr>
              <a:defRPr/>
            </a:lvl1pPr>
          </a:lstStyle>
          <a:p>
            <a:pPr lvl="0"/>
            <a:fld id="{94CE8A6B-1AFD-43D3-943F-899FAFB7873D}" type="slidenum">
              <a:t>‹#›</a:t>
            </a:fld>
            <a:endParaRPr lang="en-GB"/>
          </a:p>
        </p:txBody>
      </p:sp>
    </p:spTree>
    <p:extLst>
      <p:ext uri="{BB962C8B-B14F-4D97-AF65-F5344CB8AC3E}">
        <p14:creationId xmlns:p14="http://schemas.microsoft.com/office/powerpoint/2010/main" val="281209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7F69E-E138-48FE-BDDC-1B0B200C0CEE}"/>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14FD9AD9-2FB6-40DD-82A6-55C9E38ED644}"/>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51B270E3-B23E-4998-AB37-2FFBAD35C52C}"/>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B0128D7-43C5-40CB-A1EC-12532EB3362C}"/>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12969FB9-0B63-4CA1-861D-3E2112773A1C}"/>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9954166-81D1-484F-954F-46BC4887A541}"/>
              </a:ext>
            </a:extLst>
          </p:cNvPr>
          <p:cNvSpPr txBox="1">
            <a:spLocks noGrp="1"/>
          </p:cNvSpPr>
          <p:nvPr>
            <p:ph type="dt" sz="half" idx="7"/>
          </p:nvPr>
        </p:nvSpPr>
        <p:spPr/>
        <p:txBody>
          <a:bodyPr/>
          <a:lstStyle>
            <a:lvl1pPr>
              <a:defRPr/>
            </a:lvl1pPr>
          </a:lstStyle>
          <a:p>
            <a:pPr lvl="0"/>
            <a:fld id="{C1059A10-64CA-4885-82F6-88A1E6B087BC}" type="datetime1">
              <a:rPr lang="en-GB"/>
              <a:pPr lvl="0"/>
              <a:t>07/11/2021</a:t>
            </a:fld>
            <a:endParaRPr lang="en-GB"/>
          </a:p>
        </p:txBody>
      </p:sp>
      <p:sp>
        <p:nvSpPr>
          <p:cNvPr id="8" name="Footer Placeholder 7">
            <a:extLst>
              <a:ext uri="{FF2B5EF4-FFF2-40B4-BE49-F238E27FC236}">
                <a16:creationId xmlns:a16="http://schemas.microsoft.com/office/drawing/2014/main" id="{1E9A0EBF-535B-4F68-9857-8E8C768E0921}"/>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E28D89B2-6694-4A2E-AB29-85D8C9BEC599}"/>
              </a:ext>
            </a:extLst>
          </p:cNvPr>
          <p:cNvSpPr txBox="1">
            <a:spLocks noGrp="1"/>
          </p:cNvSpPr>
          <p:nvPr>
            <p:ph type="sldNum" sz="quarter" idx="8"/>
          </p:nvPr>
        </p:nvSpPr>
        <p:spPr/>
        <p:txBody>
          <a:bodyPr/>
          <a:lstStyle>
            <a:lvl1pPr>
              <a:defRPr/>
            </a:lvl1pPr>
          </a:lstStyle>
          <a:p>
            <a:pPr lvl="0"/>
            <a:fld id="{B5D23D4C-2BDC-437B-845F-8AB21DA07D76}" type="slidenum">
              <a:t>‹#›</a:t>
            </a:fld>
            <a:endParaRPr lang="en-GB"/>
          </a:p>
        </p:txBody>
      </p:sp>
    </p:spTree>
    <p:extLst>
      <p:ext uri="{BB962C8B-B14F-4D97-AF65-F5344CB8AC3E}">
        <p14:creationId xmlns:p14="http://schemas.microsoft.com/office/powerpoint/2010/main" val="33046852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2514F-0E9A-42A5-8923-3372C161D484}"/>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9152ABE4-C11B-45A5-9192-B5E25659BCF2}"/>
              </a:ext>
            </a:extLst>
          </p:cNvPr>
          <p:cNvSpPr txBox="1">
            <a:spLocks noGrp="1"/>
          </p:cNvSpPr>
          <p:nvPr>
            <p:ph type="dt" sz="half" idx="7"/>
          </p:nvPr>
        </p:nvSpPr>
        <p:spPr/>
        <p:txBody>
          <a:bodyPr/>
          <a:lstStyle>
            <a:lvl1pPr>
              <a:defRPr/>
            </a:lvl1pPr>
          </a:lstStyle>
          <a:p>
            <a:pPr lvl="0"/>
            <a:fld id="{F54D28FE-7B68-446A-BC80-67155009A700}" type="datetime1">
              <a:rPr lang="en-GB"/>
              <a:pPr lvl="0"/>
              <a:t>07/11/2021</a:t>
            </a:fld>
            <a:endParaRPr lang="en-GB"/>
          </a:p>
        </p:txBody>
      </p:sp>
      <p:sp>
        <p:nvSpPr>
          <p:cNvPr id="4" name="Footer Placeholder 3">
            <a:extLst>
              <a:ext uri="{FF2B5EF4-FFF2-40B4-BE49-F238E27FC236}">
                <a16:creationId xmlns:a16="http://schemas.microsoft.com/office/drawing/2014/main" id="{BD7A7856-68E1-4BF6-831F-85A12910A605}"/>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674826AB-8099-4021-95E3-C5629005DA2A}"/>
              </a:ext>
            </a:extLst>
          </p:cNvPr>
          <p:cNvSpPr txBox="1">
            <a:spLocks noGrp="1"/>
          </p:cNvSpPr>
          <p:nvPr>
            <p:ph type="sldNum" sz="quarter" idx="8"/>
          </p:nvPr>
        </p:nvSpPr>
        <p:spPr/>
        <p:txBody>
          <a:bodyPr/>
          <a:lstStyle>
            <a:lvl1pPr>
              <a:defRPr/>
            </a:lvl1pPr>
          </a:lstStyle>
          <a:p>
            <a:pPr lvl="0"/>
            <a:fld id="{0D6EEB8C-9CC1-4AD4-AC1F-B7495C73F773}" type="slidenum">
              <a:t>‹#›</a:t>
            </a:fld>
            <a:endParaRPr lang="en-GB"/>
          </a:p>
        </p:txBody>
      </p:sp>
    </p:spTree>
    <p:extLst>
      <p:ext uri="{BB962C8B-B14F-4D97-AF65-F5344CB8AC3E}">
        <p14:creationId xmlns:p14="http://schemas.microsoft.com/office/powerpoint/2010/main" val="4566661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ABC083D-4163-482B-8FFC-A0A5385A9B63}"/>
              </a:ext>
            </a:extLst>
          </p:cNvPr>
          <p:cNvSpPr txBox="1">
            <a:spLocks noGrp="1"/>
          </p:cNvSpPr>
          <p:nvPr>
            <p:ph type="dt" sz="half" idx="7"/>
          </p:nvPr>
        </p:nvSpPr>
        <p:spPr/>
        <p:txBody>
          <a:bodyPr/>
          <a:lstStyle>
            <a:lvl1pPr>
              <a:defRPr/>
            </a:lvl1pPr>
          </a:lstStyle>
          <a:p>
            <a:pPr lvl="0"/>
            <a:fld id="{64AC321D-62D5-4263-B735-40318F792998}" type="datetime1">
              <a:rPr lang="en-GB"/>
              <a:pPr lvl="0"/>
              <a:t>07/11/2021</a:t>
            </a:fld>
            <a:endParaRPr lang="en-GB"/>
          </a:p>
        </p:txBody>
      </p:sp>
      <p:sp>
        <p:nvSpPr>
          <p:cNvPr id="3" name="Footer Placeholder 2">
            <a:extLst>
              <a:ext uri="{FF2B5EF4-FFF2-40B4-BE49-F238E27FC236}">
                <a16:creationId xmlns:a16="http://schemas.microsoft.com/office/drawing/2014/main" id="{507A99BE-0166-4368-8428-AF61F20AEBB0}"/>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2FBEF062-521A-4DE3-BB5C-7D6BA4392B52}"/>
              </a:ext>
            </a:extLst>
          </p:cNvPr>
          <p:cNvSpPr txBox="1">
            <a:spLocks noGrp="1"/>
          </p:cNvSpPr>
          <p:nvPr>
            <p:ph type="sldNum" sz="quarter" idx="8"/>
          </p:nvPr>
        </p:nvSpPr>
        <p:spPr/>
        <p:txBody>
          <a:bodyPr/>
          <a:lstStyle>
            <a:lvl1pPr>
              <a:defRPr/>
            </a:lvl1pPr>
          </a:lstStyle>
          <a:p>
            <a:pPr lvl="0"/>
            <a:fld id="{A7894DA4-4973-482B-9CCD-07D47A511998}" type="slidenum">
              <a:t>‹#›</a:t>
            </a:fld>
            <a:endParaRPr lang="en-GB"/>
          </a:p>
        </p:txBody>
      </p:sp>
    </p:spTree>
    <p:extLst>
      <p:ext uri="{BB962C8B-B14F-4D97-AF65-F5344CB8AC3E}">
        <p14:creationId xmlns:p14="http://schemas.microsoft.com/office/powerpoint/2010/main" val="63000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D87AA-7913-4581-9CE9-94A377C5DE07}"/>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5C2DE787-7540-4830-9CFD-B3E625B7F71C}"/>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187B197-FBFE-4CA1-84CB-7F407834F963}"/>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754F578E-86C1-4804-99E7-91F026FF55E1}"/>
              </a:ext>
            </a:extLst>
          </p:cNvPr>
          <p:cNvSpPr txBox="1">
            <a:spLocks noGrp="1"/>
          </p:cNvSpPr>
          <p:nvPr>
            <p:ph type="dt" sz="half" idx="7"/>
          </p:nvPr>
        </p:nvSpPr>
        <p:spPr/>
        <p:txBody>
          <a:bodyPr/>
          <a:lstStyle>
            <a:lvl1pPr>
              <a:defRPr/>
            </a:lvl1pPr>
          </a:lstStyle>
          <a:p>
            <a:pPr lvl="0"/>
            <a:fld id="{DC902368-F330-4A84-B9EE-D373177C5927}" type="datetime1">
              <a:rPr lang="en-GB"/>
              <a:pPr lvl="0"/>
              <a:t>07/11/2021</a:t>
            </a:fld>
            <a:endParaRPr lang="en-GB"/>
          </a:p>
        </p:txBody>
      </p:sp>
      <p:sp>
        <p:nvSpPr>
          <p:cNvPr id="6" name="Footer Placeholder 5">
            <a:extLst>
              <a:ext uri="{FF2B5EF4-FFF2-40B4-BE49-F238E27FC236}">
                <a16:creationId xmlns:a16="http://schemas.microsoft.com/office/drawing/2014/main" id="{441FACA4-66DB-4924-874C-E591C9428469}"/>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2B9DFCCB-7EF7-47E6-91B7-984637968287}"/>
              </a:ext>
            </a:extLst>
          </p:cNvPr>
          <p:cNvSpPr txBox="1">
            <a:spLocks noGrp="1"/>
          </p:cNvSpPr>
          <p:nvPr>
            <p:ph type="sldNum" sz="quarter" idx="8"/>
          </p:nvPr>
        </p:nvSpPr>
        <p:spPr/>
        <p:txBody>
          <a:bodyPr/>
          <a:lstStyle>
            <a:lvl1pPr>
              <a:defRPr/>
            </a:lvl1pPr>
          </a:lstStyle>
          <a:p>
            <a:pPr lvl="0"/>
            <a:fld id="{BF035D8C-1B42-409B-85FB-83CA81EE1CE3}" type="slidenum">
              <a:t>‹#›</a:t>
            </a:fld>
            <a:endParaRPr lang="en-GB"/>
          </a:p>
        </p:txBody>
      </p:sp>
    </p:spTree>
    <p:extLst>
      <p:ext uri="{BB962C8B-B14F-4D97-AF65-F5344CB8AC3E}">
        <p14:creationId xmlns:p14="http://schemas.microsoft.com/office/powerpoint/2010/main" val="33251279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D003D-C7F0-43ED-9F62-5A1593B3FB9B}"/>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2FFB1C1D-730C-4950-9464-B6F0CBB851AC}"/>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E38B31FF-5C2A-43CC-8A8B-9C7388FCF735}"/>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E318758C-4036-415A-BC43-DA4C6D3A51DE}"/>
              </a:ext>
            </a:extLst>
          </p:cNvPr>
          <p:cNvSpPr txBox="1">
            <a:spLocks noGrp="1"/>
          </p:cNvSpPr>
          <p:nvPr>
            <p:ph type="dt" sz="half" idx="7"/>
          </p:nvPr>
        </p:nvSpPr>
        <p:spPr/>
        <p:txBody>
          <a:bodyPr/>
          <a:lstStyle>
            <a:lvl1pPr>
              <a:defRPr/>
            </a:lvl1pPr>
          </a:lstStyle>
          <a:p>
            <a:pPr lvl="0"/>
            <a:fld id="{892CE491-C5F8-4BD5-8A65-FDBFBDC74C82}" type="datetime1">
              <a:rPr lang="en-GB"/>
              <a:pPr lvl="0"/>
              <a:t>07/11/2021</a:t>
            </a:fld>
            <a:endParaRPr lang="en-GB"/>
          </a:p>
        </p:txBody>
      </p:sp>
      <p:sp>
        <p:nvSpPr>
          <p:cNvPr id="6" name="Footer Placeholder 5">
            <a:extLst>
              <a:ext uri="{FF2B5EF4-FFF2-40B4-BE49-F238E27FC236}">
                <a16:creationId xmlns:a16="http://schemas.microsoft.com/office/drawing/2014/main" id="{39511C11-E9C0-42E6-BCA7-89D40063E02A}"/>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09751B28-37DA-4361-A3ED-D4D4081E4211}"/>
              </a:ext>
            </a:extLst>
          </p:cNvPr>
          <p:cNvSpPr txBox="1">
            <a:spLocks noGrp="1"/>
          </p:cNvSpPr>
          <p:nvPr>
            <p:ph type="sldNum" sz="quarter" idx="8"/>
          </p:nvPr>
        </p:nvSpPr>
        <p:spPr/>
        <p:txBody>
          <a:bodyPr/>
          <a:lstStyle>
            <a:lvl1pPr>
              <a:defRPr/>
            </a:lvl1pPr>
          </a:lstStyle>
          <a:p>
            <a:pPr lvl="0"/>
            <a:fld id="{15C4BD89-8E2D-4D43-8B04-8967C496C7DE}" type="slidenum">
              <a:t>‹#›</a:t>
            </a:fld>
            <a:endParaRPr lang="en-GB"/>
          </a:p>
        </p:txBody>
      </p:sp>
    </p:spTree>
    <p:extLst>
      <p:ext uri="{BB962C8B-B14F-4D97-AF65-F5344CB8AC3E}">
        <p14:creationId xmlns:p14="http://schemas.microsoft.com/office/powerpoint/2010/main" val="2810075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CCF59-D1C3-4C2E-B10B-E77DA7146001}"/>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29CB3E08-CA89-4B7D-9E5F-9B191773AD2C}"/>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09190E-9923-4EC0-91FD-C7443572D9A1}"/>
              </a:ext>
            </a:extLst>
          </p:cNvPr>
          <p:cNvSpPr txBox="1">
            <a:spLocks noGrp="1"/>
          </p:cNvSpPr>
          <p:nvPr>
            <p:ph type="dt" sz="half" idx="7"/>
          </p:nvPr>
        </p:nvSpPr>
        <p:spPr/>
        <p:txBody>
          <a:bodyPr/>
          <a:lstStyle>
            <a:lvl1pPr>
              <a:defRPr/>
            </a:lvl1pPr>
          </a:lstStyle>
          <a:p>
            <a:pPr lvl="0"/>
            <a:fld id="{5439BFB9-9F17-4E11-8A8A-EC49DD186511}" type="datetime1">
              <a:rPr lang="en-GB"/>
              <a:pPr lvl="0"/>
              <a:t>07/11/2021</a:t>
            </a:fld>
            <a:endParaRPr lang="en-GB"/>
          </a:p>
        </p:txBody>
      </p:sp>
      <p:sp>
        <p:nvSpPr>
          <p:cNvPr id="5" name="Footer Placeholder 4">
            <a:extLst>
              <a:ext uri="{FF2B5EF4-FFF2-40B4-BE49-F238E27FC236}">
                <a16:creationId xmlns:a16="http://schemas.microsoft.com/office/drawing/2014/main" id="{A478AEDD-022C-47A3-BF87-47A845E3334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0856413-A844-4B29-95C9-8EF9FEA2700E}"/>
              </a:ext>
            </a:extLst>
          </p:cNvPr>
          <p:cNvSpPr txBox="1">
            <a:spLocks noGrp="1"/>
          </p:cNvSpPr>
          <p:nvPr>
            <p:ph type="sldNum" sz="quarter" idx="8"/>
          </p:nvPr>
        </p:nvSpPr>
        <p:spPr/>
        <p:txBody>
          <a:bodyPr/>
          <a:lstStyle>
            <a:lvl1pPr>
              <a:defRPr/>
            </a:lvl1pPr>
          </a:lstStyle>
          <a:p>
            <a:pPr lvl="0"/>
            <a:fld id="{1DD10965-859F-48C4-A1D4-47852C6D5836}" type="slidenum">
              <a:t>‹#›</a:t>
            </a:fld>
            <a:endParaRPr lang="en-GB"/>
          </a:p>
        </p:txBody>
      </p:sp>
    </p:spTree>
    <p:extLst>
      <p:ext uri="{BB962C8B-B14F-4D97-AF65-F5344CB8AC3E}">
        <p14:creationId xmlns:p14="http://schemas.microsoft.com/office/powerpoint/2010/main" val="663695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7CC81A8-6B8E-478D-AB21-266A4C539069}"/>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81F469DA-5A0B-495E-B254-3722E3B4EDBA}"/>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AF8E73-CA9E-4CE1-BAF4-79C0236017E6}"/>
              </a:ext>
            </a:extLst>
          </p:cNvPr>
          <p:cNvSpPr txBox="1">
            <a:spLocks noGrp="1"/>
          </p:cNvSpPr>
          <p:nvPr>
            <p:ph type="dt" sz="half" idx="7"/>
          </p:nvPr>
        </p:nvSpPr>
        <p:spPr/>
        <p:txBody>
          <a:bodyPr/>
          <a:lstStyle>
            <a:lvl1pPr>
              <a:defRPr/>
            </a:lvl1pPr>
          </a:lstStyle>
          <a:p>
            <a:pPr lvl="0"/>
            <a:fld id="{DF953AD4-E8FE-42CD-B02A-FC0BAC63DCF1}" type="datetime1">
              <a:rPr lang="en-GB"/>
              <a:pPr lvl="0"/>
              <a:t>07/11/2021</a:t>
            </a:fld>
            <a:endParaRPr lang="en-GB"/>
          </a:p>
        </p:txBody>
      </p:sp>
      <p:sp>
        <p:nvSpPr>
          <p:cNvPr id="5" name="Footer Placeholder 4">
            <a:extLst>
              <a:ext uri="{FF2B5EF4-FFF2-40B4-BE49-F238E27FC236}">
                <a16:creationId xmlns:a16="http://schemas.microsoft.com/office/drawing/2014/main" id="{0A5C1755-C7C8-4E1E-A501-C0E28E156E0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C659739-CEF2-4A54-BFD8-34AA3F0E33F6}"/>
              </a:ext>
            </a:extLst>
          </p:cNvPr>
          <p:cNvSpPr txBox="1">
            <a:spLocks noGrp="1"/>
          </p:cNvSpPr>
          <p:nvPr>
            <p:ph type="sldNum" sz="quarter" idx="8"/>
          </p:nvPr>
        </p:nvSpPr>
        <p:spPr/>
        <p:txBody>
          <a:bodyPr/>
          <a:lstStyle>
            <a:lvl1pPr>
              <a:defRPr/>
            </a:lvl1pPr>
          </a:lstStyle>
          <a:p>
            <a:pPr lvl="0"/>
            <a:fld id="{7028245A-A18D-46B9-9A03-D8187A2B3144}" type="slidenum">
              <a:t>‹#›</a:t>
            </a:fld>
            <a:endParaRPr lang="en-GB"/>
          </a:p>
        </p:txBody>
      </p:sp>
    </p:spTree>
    <p:extLst>
      <p:ext uri="{BB962C8B-B14F-4D97-AF65-F5344CB8AC3E}">
        <p14:creationId xmlns:p14="http://schemas.microsoft.com/office/powerpoint/2010/main" val="17562603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27F8468-201B-4AB1-9D7E-68EC09292ACE}"/>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549A4F83-443D-446C-9740-EB2B85379EFE}"/>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61B9D1-B7C4-45AA-A414-22E899F55EF5}"/>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8A4F65FE-DF26-4845-8D04-9E8C4E2B3673}" type="datetime1">
              <a:rPr lang="en-GB"/>
              <a:pPr lvl="0"/>
              <a:t>07/11/2021</a:t>
            </a:fld>
            <a:endParaRPr lang="en-GB"/>
          </a:p>
        </p:txBody>
      </p:sp>
      <p:sp>
        <p:nvSpPr>
          <p:cNvPr id="5" name="Footer Placeholder 4">
            <a:extLst>
              <a:ext uri="{FF2B5EF4-FFF2-40B4-BE49-F238E27FC236}">
                <a16:creationId xmlns:a16="http://schemas.microsoft.com/office/drawing/2014/main" id="{67FC5942-0B86-41A8-A5C5-0807F4C4F2CD}"/>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FE7076AC-130E-469C-A6F9-2BEC26B4EBF0}"/>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CE69FAB9-89C7-427F-8238-44C5C824F6D9}"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g"/><Relationship Id="rId13" Type="http://schemas.openxmlformats.org/officeDocument/2006/relationships/image" Target="../media/image9.png"/><Relationship Id="rId3" Type="http://schemas.openxmlformats.org/officeDocument/2006/relationships/image" Target="../media/image1.jpg"/><Relationship Id="rId7" Type="http://schemas.openxmlformats.org/officeDocument/2006/relationships/image" Target="../media/image5.jpg"/><Relationship Id="rId12" Type="http://schemas.openxmlformats.org/officeDocument/2006/relationships/image" Target="../media/image8.png"/><Relationship Id="rId2" Type="http://schemas.openxmlformats.org/officeDocument/2006/relationships/notesSlide" Target="../notesSlides/notesSlide1.xml"/><Relationship Id="rId16" Type="http://schemas.openxmlformats.org/officeDocument/2006/relationships/image" Target="../media/image12.png"/><Relationship Id="rId1" Type="http://schemas.openxmlformats.org/officeDocument/2006/relationships/slideLayout" Target="../slideLayouts/slideLayout1.xml"/><Relationship Id="rId6" Type="http://schemas.openxmlformats.org/officeDocument/2006/relationships/image" Target="../media/image4.jpg"/><Relationship Id="rId11" Type="http://schemas.openxmlformats.org/officeDocument/2006/relationships/hyperlink" Target="https://creativecommons.org/licenses/by-sa/3.0/" TargetMode="External"/><Relationship Id="rId5" Type="http://schemas.openxmlformats.org/officeDocument/2006/relationships/image" Target="../media/image3.PNG"/><Relationship Id="rId15" Type="http://schemas.openxmlformats.org/officeDocument/2006/relationships/image" Target="../media/image11.jpg"/><Relationship Id="rId10" Type="http://schemas.openxmlformats.org/officeDocument/2006/relationships/hyperlink" Target="https://commons.wikimedia.org/wiki/File:Sweetbreads_of_lamb.jpg" TargetMode="External"/><Relationship Id="rId4" Type="http://schemas.openxmlformats.org/officeDocument/2006/relationships/image" Target="../media/image2.png"/><Relationship Id="rId9" Type="http://schemas.openxmlformats.org/officeDocument/2006/relationships/image" Target="../media/image7.jpg"/><Relationship Id="rId14" Type="http://schemas.openxmlformats.org/officeDocument/2006/relationships/image" Target="../media/image10.jpeg"/></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8.png"/><Relationship Id="rId7" Type="http://schemas.openxmlformats.org/officeDocument/2006/relationships/image" Target="../media/image4.jpg"/><Relationship Id="rId12" Type="http://schemas.openxmlformats.org/officeDocument/2006/relationships/image" Target="../media/image12.png"/><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hyperlink" Target="tel:+441792439220" TargetMode="External"/><Relationship Id="rId11" Type="http://schemas.openxmlformats.org/officeDocument/2006/relationships/image" Target="../media/image11.jpg"/><Relationship Id="rId5" Type="http://schemas.openxmlformats.org/officeDocument/2006/relationships/image" Target="../media/image13.1"/><Relationship Id="rId10" Type="http://schemas.openxmlformats.org/officeDocument/2006/relationships/image" Target="../media/image10.jpeg"/><Relationship Id="rId4" Type="http://schemas.openxmlformats.org/officeDocument/2006/relationships/image" Target="../media/image9.png"/><Relationship Id="rId9"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pic>
        <p:nvPicPr>
          <p:cNvPr id="2" name="Picture 10">
            <a:extLst>
              <a:ext uri="{FF2B5EF4-FFF2-40B4-BE49-F238E27FC236}">
                <a16:creationId xmlns:a16="http://schemas.microsoft.com/office/drawing/2014/main" id="{9100CD2C-4292-4A6E-A2A2-2AB117B1CF8F}"/>
              </a:ext>
            </a:extLst>
          </p:cNvPr>
          <p:cNvPicPr>
            <a:picLocks noChangeAspect="1"/>
          </p:cNvPicPr>
          <p:nvPr/>
        </p:nvPicPr>
        <p:blipFill>
          <a:blip r:embed="rId3"/>
          <a:stretch>
            <a:fillRect/>
          </a:stretch>
        </p:blipFill>
        <p:spPr>
          <a:xfrm>
            <a:off x="0" y="0"/>
            <a:ext cx="12191996" cy="6858000"/>
          </a:xfrm>
          <a:prstGeom prst="rect">
            <a:avLst/>
          </a:prstGeom>
          <a:noFill/>
          <a:ln cap="flat">
            <a:noFill/>
          </a:ln>
        </p:spPr>
      </p:pic>
      <p:sp>
        <p:nvSpPr>
          <p:cNvPr id="3" name="TextBox 15">
            <a:extLst>
              <a:ext uri="{FF2B5EF4-FFF2-40B4-BE49-F238E27FC236}">
                <a16:creationId xmlns:a16="http://schemas.microsoft.com/office/drawing/2014/main" id="{0F418455-B090-4D16-9BBC-97DA0DB36B79}"/>
              </a:ext>
            </a:extLst>
          </p:cNvPr>
          <p:cNvSpPr txBox="1"/>
          <p:nvPr/>
        </p:nvSpPr>
        <p:spPr>
          <a:xfrm>
            <a:off x="4032" y="1530083"/>
            <a:ext cx="6163248" cy="358560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sng" strike="noStrike" kern="1200" cap="none" spc="0" baseline="0">
                <a:solidFill>
                  <a:srgbClr val="000000"/>
                </a:solidFill>
                <a:uFillTx/>
                <a:latin typeface="Agency FB" pitchFamily="34"/>
              </a:rPr>
              <a:t>STATERS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50" b="1" i="0" u="sng" strike="noStrike" kern="1200" cap="none" spc="0" baseline="0">
              <a:solidFill>
                <a:srgbClr val="FFFFFF"/>
              </a:solidFill>
              <a:uFillTx/>
              <a:latin typeface="Calibri Light"/>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1" i="0" u="none" strike="noStrike" kern="1200" cap="none" spc="0" baseline="0">
              <a:solidFill>
                <a:srgbClr val="002060"/>
              </a:solidFill>
              <a:uFillTx/>
              <a:latin typeface="Agency FB"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1" i="0" u="none" strike="noStrike" kern="1200" cap="none" spc="0" baseline="0">
                <a:solidFill>
                  <a:srgbClr val="002060"/>
                </a:solidFill>
                <a:uFillTx/>
                <a:latin typeface="Calibri Light"/>
              </a:rPr>
              <a:t>​</a:t>
            </a:r>
            <a:endParaRPr lang="en-GB" sz="1050" b="0" i="0" u="none" strike="noStrike" kern="1200" cap="none" spc="0" baseline="0">
              <a:solidFill>
                <a:srgbClr val="002060"/>
              </a:solidFill>
              <a:uFillTx/>
              <a:latin typeface="Calibri Light"/>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a:solidFill>
                  <a:srgbClr val="FFFFFF"/>
                </a:solidFill>
                <a:highlight>
                  <a:srgbClr val="FF0000"/>
                </a:highlight>
                <a:uFillTx/>
                <a:latin typeface="Agency FB" pitchFamily="34"/>
              </a:rPr>
              <a:t>Mushroom Pavé (v) </a:t>
            </a:r>
            <a:r>
              <a:rPr lang="en-GB" sz="1600" b="1" i="0" u="none" strike="noStrike" kern="1200" cap="none" spc="0" baseline="0">
                <a:solidFill>
                  <a:srgbClr val="002060"/>
                </a:solidFill>
                <a:uFillTx/>
                <a:latin typeface="Agency FB" pitchFamily="34"/>
              </a:rPr>
              <a:t>-                                                                                        £ 7.00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2060"/>
                </a:solidFill>
                <a:uFillTx/>
                <a:latin typeface="Agency FB" pitchFamily="34"/>
              </a:rPr>
              <a:t>melt in the mouth mushrooms in a crispy coating, with onion compote  mushrooms, shallots, onion, milk, butter (milk), egg, breadcrumbs and  flour (gluten), olive oil, nutmeg, honey, wild rocket, pink pepper, chervil </a:t>
            </a:r>
            <a:r>
              <a:rPr lang="en-GB" sz="1400" b="1" i="0" u="sng" strike="noStrike" kern="1200" cap="none" spc="0" baseline="0">
                <a:solidFill>
                  <a:srgbClr val="002060"/>
                </a:solidFill>
                <a:uFillTx/>
                <a:latin typeface="Calibri Light"/>
              </a:rPr>
              <a:t>Allergens: milk, eggs, gluten. </a:t>
            </a:r>
            <a:r>
              <a:rPr lang="en-GB" sz="1400" b="1" i="0" u="none" strike="noStrike" kern="0" cap="none" spc="0" baseline="0">
                <a:solidFill>
                  <a:srgbClr val="002060"/>
                </a:solidFill>
                <a:uFillTx/>
                <a:latin typeface="Calibri Light"/>
              </a:rPr>
              <a:t>this with dish it goes nice Pinot Nori wine. </a:t>
            </a:r>
            <a:endParaRPr lang="en-GB" sz="1400" b="0" i="0" u="none" strike="noStrike" kern="1200" cap="none" spc="0" baseline="0">
              <a:solidFill>
                <a:srgbClr val="002060"/>
              </a:solidFill>
              <a:uFillTx/>
              <a:latin typeface="Calibri Light"/>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2060"/>
                </a:solidFill>
                <a:uFillTx/>
                <a:latin typeface="Calibri Light"/>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a:solidFill>
                  <a:srgbClr val="FFFFFF"/>
                </a:solidFill>
                <a:highlight>
                  <a:srgbClr val="FF0000"/>
                </a:highlight>
                <a:uFillTx/>
                <a:latin typeface="Agency FB" pitchFamily="34"/>
              </a:rPr>
              <a:t>Tarte Tatin</a:t>
            </a:r>
            <a:r>
              <a:rPr lang="en-GB" sz="1600" b="0" i="0" u="none" strike="noStrike" kern="1200" cap="none" spc="0" baseline="0">
                <a:solidFill>
                  <a:srgbClr val="002060"/>
                </a:solidFill>
                <a:highlight>
                  <a:srgbClr val="FF0000"/>
                </a:highlight>
                <a:uFillTx/>
                <a:latin typeface="Agency FB" pitchFamily="34"/>
              </a:rPr>
              <a:t> </a:t>
            </a:r>
            <a:r>
              <a:rPr lang="en-GB" sz="1600" b="0" i="0" u="none" strike="noStrike" kern="1200" cap="none" spc="0" baseline="0">
                <a:solidFill>
                  <a:srgbClr val="FFFFFF"/>
                </a:solidFill>
                <a:highlight>
                  <a:srgbClr val="FF0000"/>
                </a:highlight>
                <a:uFillTx/>
                <a:latin typeface="Agency FB" pitchFamily="34"/>
              </a:rPr>
              <a:t>aux oignons de Roscoff (v) </a:t>
            </a:r>
            <a:r>
              <a:rPr lang="en-GB" sz="1600" b="1" i="0" u="none" strike="noStrike" kern="1200" cap="none" spc="0" baseline="0">
                <a:solidFill>
                  <a:srgbClr val="FFFFFF"/>
                </a:solidFill>
                <a:highlight>
                  <a:srgbClr val="FF0000"/>
                </a:highlight>
                <a:uFillTx/>
                <a:latin typeface="Agency FB" pitchFamily="34"/>
              </a:rPr>
              <a:t>-</a:t>
            </a:r>
            <a:r>
              <a:rPr lang="en-GB" sz="1600" b="1" i="0" u="none" strike="noStrike" kern="1200" cap="none" spc="0" baseline="0">
                <a:solidFill>
                  <a:srgbClr val="FFFFFF"/>
                </a:solidFill>
                <a:uFillTx/>
                <a:latin typeface="Agency FB" pitchFamily="34"/>
              </a:rPr>
              <a:t>                                                            </a:t>
            </a:r>
            <a:r>
              <a:rPr lang="en-GB" sz="1600" b="1" i="0" u="none" strike="noStrike" kern="1200" cap="none" spc="0" baseline="0">
                <a:solidFill>
                  <a:srgbClr val="000000"/>
                </a:solidFill>
                <a:uFillTx/>
                <a:latin typeface="Agency FB" pitchFamily="34"/>
              </a:rPr>
              <a:t>£ 6.00</a:t>
            </a:r>
            <a:endParaRPr lang="en-GB" sz="1600" b="0" i="0" u="none" strike="noStrike" kern="1200" cap="none" spc="0" baseline="0">
              <a:solidFill>
                <a:srgbClr val="000000"/>
              </a:solidFill>
              <a:uFillTx/>
              <a:latin typeface="Agency FB"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2060"/>
                </a:solidFill>
                <a:uFillTx/>
                <a:latin typeface="Agency FB" pitchFamily="34"/>
              </a:rPr>
              <a:t>An innovative version of the Tarte Tatin with warm puff pastry (</a:t>
            </a:r>
            <a:r>
              <a:rPr lang="en-GB" sz="1600" b="1" i="0" u="none" strike="noStrike" kern="1200" cap="none" spc="0" baseline="0">
                <a:solidFill>
                  <a:srgbClr val="002060"/>
                </a:solidFill>
                <a:uFillTx/>
                <a:latin typeface="Agency FB" pitchFamily="34"/>
              </a:rPr>
              <a:t>gluten</a:t>
            </a:r>
            <a:r>
              <a:rPr lang="en-GB" sz="1600" b="0" i="0" u="none" strike="noStrike" kern="1200" cap="none" spc="0" baseline="0">
                <a:solidFill>
                  <a:srgbClr val="002060"/>
                </a:solidFill>
                <a:uFillTx/>
                <a:latin typeface="Agency FB" pitchFamily="34"/>
              </a:rPr>
              <a:t>) made with the skills of a French patissier, a delicate layer of melting Comté cheese (</a:t>
            </a:r>
            <a:r>
              <a:rPr lang="en-GB" sz="1600" b="1" i="0" u="none" strike="noStrike" kern="1200" cap="none" spc="0" baseline="0">
                <a:solidFill>
                  <a:srgbClr val="002060"/>
                </a:solidFill>
                <a:uFillTx/>
                <a:latin typeface="Agency FB" pitchFamily="34"/>
              </a:rPr>
              <a:t>milk) </a:t>
            </a:r>
            <a:r>
              <a:rPr lang="en-GB" sz="1600" b="0" i="0" u="none" strike="noStrike" kern="1200" cap="none" spc="0" baseline="0">
                <a:solidFill>
                  <a:srgbClr val="002060"/>
                </a:solidFill>
                <a:uFillTx/>
                <a:latin typeface="Agency FB" pitchFamily="34"/>
              </a:rPr>
              <a:t>and topped with pink onions from Brittany </a:t>
            </a:r>
            <a:r>
              <a:rPr lang="en-GB" sz="1600" b="1" i="0" u="none" strike="noStrike" kern="1200" cap="none" spc="0" baseline="0">
                <a:solidFill>
                  <a:srgbClr val="002060"/>
                </a:solidFill>
                <a:uFillTx/>
                <a:latin typeface="Agency FB" pitchFamily="34"/>
              </a:rPr>
              <a:t>Allergens: milk (butter), gluten</a:t>
            </a:r>
            <a:endParaRPr lang="en-GB" sz="1600" b="0" i="0" u="none" strike="noStrike" kern="1200" cap="none" spc="0" baseline="0">
              <a:solidFill>
                <a:srgbClr val="002060"/>
              </a:solidFill>
              <a:uFillTx/>
              <a:latin typeface="Agency FB"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a:solidFill>
                  <a:srgbClr val="002060"/>
                </a:solidFill>
                <a:uFillTx/>
                <a:latin typeface="Calibri Light"/>
              </a:rPr>
              <a:t>​</a:t>
            </a:r>
            <a:endParaRPr lang="en-GB" sz="1200" b="0" i="0" u="none" strike="noStrike" kern="1200" cap="none" spc="0" baseline="0">
              <a:solidFill>
                <a:srgbClr val="002060"/>
              </a:solidFill>
              <a:uFillTx/>
              <a:latin typeface="Calibri Light"/>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2060"/>
              </a:solidFill>
              <a:uFillTx/>
              <a:latin typeface="Calibri Light"/>
            </a:endParaRPr>
          </a:p>
        </p:txBody>
      </p:sp>
      <p:sp>
        <p:nvSpPr>
          <p:cNvPr id="4" name="TextBox 15">
            <a:extLst>
              <a:ext uri="{FF2B5EF4-FFF2-40B4-BE49-F238E27FC236}">
                <a16:creationId xmlns:a16="http://schemas.microsoft.com/office/drawing/2014/main" id="{E068A064-18E6-4E72-B042-29DC60B025DD}"/>
              </a:ext>
            </a:extLst>
          </p:cNvPr>
          <p:cNvSpPr txBox="1"/>
          <p:nvPr/>
        </p:nvSpPr>
        <p:spPr>
          <a:xfrm>
            <a:off x="6154314" y="505489"/>
            <a:ext cx="6019796" cy="59862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Bernard MT Condensed" pitchFamily="18"/>
              </a:rPr>
              <a:t>Main</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Bernard MT Condensed" pitchFamily="18"/>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none" strike="noStrike" kern="0" cap="none" spc="0" baseline="0">
                <a:solidFill>
                  <a:srgbClr val="FFFFFF"/>
                </a:solidFill>
                <a:highlight>
                  <a:srgbClr val="FF0000"/>
                </a:highlight>
                <a:uFillTx/>
                <a:latin typeface="Agency FB" pitchFamily="34"/>
              </a:rPr>
              <a:t>Couscous Royale</a:t>
            </a:r>
            <a:r>
              <a:rPr lang="en-GB" sz="1600" b="0" i="1" u="none" strike="noStrike" kern="0" cap="none" spc="0" baseline="0">
                <a:solidFill>
                  <a:srgbClr val="FFFFFF"/>
                </a:solidFill>
                <a:highlight>
                  <a:srgbClr val="FF0000"/>
                </a:highlight>
                <a:uFillTx/>
                <a:latin typeface="Agency FB" pitchFamily="34"/>
              </a:rPr>
              <a:t> </a:t>
            </a:r>
            <a:r>
              <a:rPr lang="en-GB" sz="1600" b="0" i="1" u="none" strike="noStrike" kern="0" cap="none" spc="0" baseline="0">
                <a:solidFill>
                  <a:srgbClr val="FFFFFF"/>
                </a:solidFill>
                <a:uFillTx/>
                <a:latin typeface="Agency FB" pitchFamily="34"/>
              </a:rPr>
              <a:t>				        </a:t>
            </a:r>
            <a:r>
              <a:rPr lang="en-GB" sz="1600" b="1" i="1" u="none" strike="noStrike" kern="0" cap="none" spc="0" baseline="0">
                <a:solidFill>
                  <a:srgbClr val="000000"/>
                </a:solidFill>
                <a:uFillTx/>
                <a:latin typeface="Agency FB" pitchFamily="34"/>
              </a:rPr>
              <a:t>£ 16.00</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1" u="none" strike="noStrike" kern="0" cap="none" spc="0" baseline="0">
                <a:solidFill>
                  <a:srgbClr val="002060"/>
                </a:solidFill>
                <a:uFillTx/>
                <a:latin typeface="Agency FB" pitchFamily="34"/>
              </a:rPr>
              <a:t>Michèle's favourite!! A fragrant dish from Algeria – </a:t>
            </a:r>
            <a:r>
              <a:rPr lang="en-GB" sz="1400" b="0" i="0" u="none" strike="noStrike" kern="0" cap="none" spc="0" baseline="0">
                <a:solidFill>
                  <a:srgbClr val="002060"/>
                </a:solidFill>
                <a:uFillTx/>
                <a:latin typeface="Agency FB" pitchFamily="34"/>
              </a:rPr>
              <a:t>couscous (gluten), chicken, lamb, merguez sausage 100% homemade (beef, lamb, onion and spices, including oregano, mild piment, harissa and aniseed), miso paste (soya), olive oil, onions, leeks, celery, carrots, courgettes, fennel, turnips, tomatoes, chick peas, bouquet garni, saffron, sage, Provence herbs, ras-el-hanout, harissa, fresh coriander.</a:t>
            </a:r>
            <a:r>
              <a:rPr lang="en-GB" sz="1400" b="1" i="0" u="none" strike="noStrike" kern="0" cap="none" spc="0" baseline="0">
                <a:solidFill>
                  <a:srgbClr val="002060"/>
                </a:solidFill>
                <a:uFillTx/>
                <a:latin typeface="Agency FB" pitchFamily="34"/>
              </a:rPr>
              <a:t> </a:t>
            </a:r>
            <a:r>
              <a:rPr lang="en-GB" sz="1400" b="1" i="0" u="sng" strike="noStrike" kern="0" cap="none" spc="0" baseline="0">
                <a:solidFill>
                  <a:srgbClr val="002060"/>
                </a:solidFill>
                <a:uFillTx/>
                <a:latin typeface="Agency FB" pitchFamily="34"/>
              </a:rPr>
              <a:t>Allergens: soya, gluten, celery </a:t>
            </a:r>
            <a:r>
              <a:rPr lang="en-GB" sz="1600" b="1" i="0" u="none" strike="noStrike" kern="0" cap="none" spc="0" baseline="0">
                <a:solidFill>
                  <a:srgbClr val="002060"/>
                </a:solidFill>
                <a:uFillTx/>
                <a:latin typeface="Agency FB" pitchFamily="34"/>
              </a:rPr>
              <a:t>				</a:t>
            </a:r>
            <a:endParaRPr lang="en-GB" sz="1600" b="1" i="0" u="sng" strike="noStrike" kern="0" cap="none" spc="0" baseline="0">
              <a:solidFill>
                <a:srgbClr val="002060"/>
              </a:solidFill>
              <a:uFillTx/>
              <a:latin typeface="Agency FB"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1" i="0" u="sng" strike="noStrike" kern="0" cap="none" spc="0" baseline="0">
              <a:solidFill>
                <a:srgbClr val="002060"/>
              </a:solidFill>
              <a:uFillTx/>
              <a:latin typeface="Agency FB"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FFFFFF"/>
                </a:solidFill>
                <a:highlight>
                  <a:srgbClr val="FF0000"/>
                </a:highlight>
                <a:uFillTx/>
                <a:latin typeface="Agency FB" pitchFamily="34"/>
              </a:rPr>
              <a:t>LAMB Tikka Rezallah </a:t>
            </a:r>
            <a:r>
              <a:rPr lang="en-GB" sz="1600" b="0" i="0" u="none" strike="noStrike" kern="0" cap="none" spc="0" baseline="0">
                <a:solidFill>
                  <a:srgbClr val="FFFFFF"/>
                </a:solidFill>
                <a:uFillTx/>
                <a:latin typeface="Agency FB" pitchFamily="34"/>
              </a:rPr>
              <a:t>–  			                                 </a:t>
            </a:r>
            <a:r>
              <a:rPr lang="en-GB" sz="1600" b="1" i="1" u="none" strike="noStrike" kern="0" cap="none" spc="0" baseline="0">
                <a:solidFill>
                  <a:srgbClr val="000000"/>
                </a:solidFill>
                <a:uFillTx/>
                <a:latin typeface="Agency FB" pitchFamily="34"/>
              </a:rPr>
              <a:t>£ 25.00</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Agency FB" pitchFamily="34"/>
              </a:rPr>
              <a:t>A very popular Indian dish, mins meet cook with lamb tikka prepared with fresh green chillies, garlic, tomatoes and coriander to create a hot and spicy dish</a:t>
            </a:r>
            <a:r>
              <a:rPr lang="en-GB" sz="1400" b="0" i="1" u="none" strike="noStrike" kern="1200" cap="none" spc="0" baseline="0">
                <a:solidFill>
                  <a:srgbClr val="002060"/>
                </a:solidFill>
                <a:uFillTx/>
                <a:latin typeface="Agency FB" pitchFamily="34"/>
              </a:rPr>
              <a:t>. </a:t>
            </a:r>
            <a:r>
              <a:rPr lang="en-GB" sz="1400" b="0" i="0" u="none" strike="noStrike" kern="1200" cap="none" spc="0" baseline="0">
                <a:solidFill>
                  <a:srgbClr val="002060"/>
                </a:solidFill>
                <a:uFillTx/>
                <a:latin typeface="Agency FB" pitchFamily="34"/>
              </a:rPr>
              <a:t> </a:t>
            </a:r>
            <a:r>
              <a:rPr lang="en-GB" sz="1400" b="0" i="0" u="sng" strike="noStrike" kern="1200" cap="none" spc="0" baseline="0">
                <a:solidFill>
                  <a:srgbClr val="002060"/>
                </a:solidFill>
                <a:uFillTx/>
                <a:latin typeface="Agency FB" pitchFamily="34"/>
              </a:rPr>
              <a:t>Allergens: fresh </a:t>
            </a:r>
            <a:r>
              <a:rPr lang="en-GB" sz="1400" b="0" i="0" u="sng" strike="noStrike" kern="0" cap="none" spc="0" baseline="0">
                <a:solidFill>
                  <a:srgbClr val="002060"/>
                </a:solidFill>
                <a:uFillTx/>
                <a:latin typeface="Agency FB" pitchFamily="34"/>
              </a:rPr>
              <a:t>coriander</a:t>
            </a:r>
            <a:r>
              <a:rPr lang="en-GB" sz="1200" b="1" i="0" u="none" strike="noStrike" kern="0" cap="none" spc="0" baseline="0">
                <a:solidFill>
                  <a:srgbClr val="002060"/>
                </a:solidFill>
                <a:uFillTx/>
                <a:latin typeface="Agency FB" pitchFamily="34"/>
              </a:rPr>
              <a:t>. </a:t>
            </a:r>
            <a:endParaRPr lang="en-GB" sz="1200" b="1" i="0" u="none" strike="noStrike" kern="1200" cap="none" spc="0" baseline="0">
              <a:solidFill>
                <a:srgbClr val="002060"/>
              </a:solidFill>
              <a:uFillTx/>
              <a:latin typeface="Agency FB"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2060"/>
                </a:solidFill>
                <a:uFillTx/>
                <a:latin typeface="Calibr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a:solidFill>
                  <a:srgbClr val="FFFFFF"/>
                </a:solidFill>
                <a:highlight>
                  <a:srgbClr val="FF0000"/>
                </a:highlight>
                <a:uFillTx/>
                <a:latin typeface="Agency FB" pitchFamily="34"/>
              </a:rPr>
              <a:t>Gressingham duck breast with cranberry sauce</a:t>
            </a:r>
            <a:r>
              <a:rPr lang="en-GB" sz="1600" b="1" i="0" u="none" strike="noStrike" kern="1200" cap="none" spc="0" baseline="0">
                <a:solidFill>
                  <a:srgbClr val="FFFFFF"/>
                </a:solidFill>
                <a:uFillTx/>
                <a:latin typeface="Agency FB" pitchFamily="34"/>
              </a:rPr>
              <a:t>.</a:t>
            </a:r>
            <a:r>
              <a:rPr lang="en-GB" sz="1600" b="1" i="0" u="none" strike="noStrike" kern="1200" cap="none" spc="0" baseline="0">
                <a:solidFill>
                  <a:srgbClr val="002060"/>
                </a:solidFill>
                <a:uFillTx/>
                <a:latin typeface="Agency FB" pitchFamily="34"/>
              </a:rPr>
              <a:t>                                       </a:t>
            </a:r>
            <a:r>
              <a:rPr lang="en-GB" sz="1600" b="1" i="1" u="none" strike="noStrike" kern="1200" cap="none" spc="0" baseline="0">
                <a:solidFill>
                  <a:srgbClr val="002060"/>
                </a:solidFill>
                <a:uFillTx/>
                <a:latin typeface="Agency FB" pitchFamily="34"/>
              </a:rPr>
              <a:t>£ 21.00</a:t>
            </a:r>
            <a:endParaRPr lang="en-GB" sz="1600" b="1" i="0" u="none" strike="noStrike" kern="1200" cap="none" spc="0" baseline="0">
              <a:solidFill>
                <a:srgbClr val="002060"/>
              </a:solidFill>
              <a:uFillTx/>
              <a:latin typeface="Agency FB"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1" u="none" strike="noStrike" kern="1200" cap="none" spc="0" baseline="0">
                <a:solidFill>
                  <a:srgbClr val="002060"/>
                </a:solidFill>
                <a:uFillTx/>
                <a:latin typeface="Agency FB" pitchFamily="34"/>
              </a:rPr>
              <a:t>T</a:t>
            </a:r>
            <a:r>
              <a:rPr lang="en-GB" sz="1400" b="0" i="1" u="none" strike="noStrike" kern="1200" cap="none" spc="0" baseline="0">
                <a:solidFill>
                  <a:srgbClr val="002060"/>
                </a:solidFill>
                <a:uFillTx/>
                <a:latin typeface="Agency FB" pitchFamily="34"/>
              </a:rPr>
              <a:t>his dish is served with a cranberry garnish – for additional sides please see below</a:t>
            </a:r>
            <a:r>
              <a:rPr lang="en-GB" sz="1400" b="0" i="0" u="none" strike="noStrike" kern="1200" cap="none" spc="0" baseline="0">
                <a:solidFill>
                  <a:srgbClr val="002060"/>
                </a:solidFill>
                <a:uFillTx/>
                <a:latin typeface="Agency FB" pitchFamily="34"/>
              </a:rPr>
              <a:t> </a:t>
            </a:r>
            <a:r>
              <a:rPr lang="en-GB" sz="1400" b="1" i="0" u="none" strike="noStrike" kern="1200" cap="none" spc="0" baseline="0">
                <a:solidFill>
                  <a:srgbClr val="002060"/>
                </a:solidFill>
                <a:uFillTx/>
                <a:latin typeface="Agency FB" pitchFamily="34"/>
              </a:rPr>
              <a:t>Allergens: milk (butter</a:t>
            </a:r>
            <a:r>
              <a:rPr lang="en-GB" sz="1400" b="0" i="0" u="none" strike="noStrike" kern="1200" cap="none" spc="0" baseline="0">
                <a:solidFill>
                  <a:srgbClr val="002060"/>
                </a:solidFill>
                <a:uFillTx/>
                <a:latin typeface="Agency FB" pitchFamily="34"/>
              </a:rPr>
              <a:t>) (this dish is gluten-free</a:t>
            </a:r>
            <a:r>
              <a:rPr lang="en-GB" sz="1600" b="0" i="0" u="none" strike="noStrike" kern="1200" cap="none" spc="0" baseline="0">
                <a:solidFill>
                  <a:srgbClr val="002060"/>
                </a:solidFill>
                <a:uFillTx/>
                <a:latin typeface="Agency FB" pitchFamily="34"/>
              </a:rPr>
              <a:t>)with mink and butter, Chardonnay with goes nice with this dish.</a:t>
            </a:r>
            <a:endParaRPr lang="en-GB" sz="1200" b="0" i="0" u="none" strike="noStrike" kern="1200" cap="none" spc="0" baseline="0">
              <a:solidFill>
                <a:srgbClr val="002060"/>
              </a:solidFill>
              <a:uFillTx/>
              <a:latin typeface="Agency FB"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a:solidFill>
                  <a:srgbClr val="002060"/>
                </a:solidFill>
                <a:uFillTx/>
                <a:latin typeface="Calibri"/>
              </a:rPr>
              <a:t>​</a:t>
            </a:r>
            <a:r>
              <a:rPr lang="en-GB" sz="1600" b="1" i="0" u="none" strike="noStrike" kern="1200" cap="none" spc="0" baseline="0">
                <a:solidFill>
                  <a:srgbClr val="FFFFFF"/>
                </a:solidFill>
                <a:highlight>
                  <a:srgbClr val="FF0000"/>
                </a:highlight>
                <a:uFillTx/>
                <a:latin typeface="Agency FB" pitchFamily="34"/>
              </a:rPr>
              <a:t>Beef Bourguignon</a:t>
            </a:r>
            <a:r>
              <a:rPr lang="en-GB" sz="1600" b="1" i="0" u="none" strike="noStrike" kern="1200" cap="none" spc="0" baseline="0">
                <a:solidFill>
                  <a:srgbClr val="002060"/>
                </a:solidFill>
                <a:highlight>
                  <a:srgbClr val="FF0000"/>
                </a:highlight>
                <a:uFillTx/>
                <a:latin typeface="Agency FB" pitchFamily="34"/>
              </a:rPr>
              <a:t> </a:t>
            </a:r>
            <a:r>
              <a:rPr lang="en-GB" sz="1600" b="1" i="0" u="none" strike="noStrike" kern="1200" cap="none" spc="0" baseline="0">
                <a:solidFill>
                  <a:srgbClr val="002060"/>
                </a:solidFill>
                <a:uFillTx/>
                <a:latin typeface="Agency FB" pitchFamily="34"/>
              </a:rPr>
              <a:t>–                                                                                     </a:t>
            </a:r>
            <a:r>
              <a:rPr lang="en-GB" sz="1600" b="1" i="1" u="none" strike="noStrike" kern="1200" cap="none" spc="0" baseline="0">
                <a:solidFill>
                  <a:srgbClr val="002060"/>
                </a:solidFill>
                <a:uFillTx/>
                <a:latin typeface="Agency FB" pitchFamily="34"/>
              </a:rPr>
              <a:t>£ 16.00</a:t>
            </a:r>
            <a:endParaRPr lang="en-GB" sz="1600" b="1" i="0" u="none" strike="noStrike" kern="1200" cap="none" spc="0" baseline="0">
              <a:solidFill>
                <a:srgbClr val="002060"/>
              </a:solidFill>
              <a:uFillTx/>
              <a:latin typeface="Agency FB"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1" u="none" strike="noStrike" kern="1200" cap="none" spc="0" baseline="0">
                <a:solidFill>
                  <a:srgbClr val="002060"/>
                </a:solidFill>
                <a:uFillTx/>
                <a:latin typeface="Agency FB" pitchFamily="34"/>
              </a:rPr>
              <a:t>beef cooked in red wine</a:t>
            </a:r>
            <a:r>
              <a:rPr lang="en-GB" sz="1400" b="0" i="0" u="none" strike="noStrike" kern="1200" cap="none" spc="0" baseline="0">
                <a:solidFill>
                  <a:srgbClr val="002060"/>
                </a:solidFill>
                <a:uFillTx/>
                <a:latin typeface="Agency FB" pitchFamily="34"/>
              </a:rPr>
              <a:t> – Welsh beef, butter (milk),mushrooms, lardons, button onions, shallots, bouquet garni, red wine (sulphites), olive oil, steamed potatoes, black pepper</a:t>
            </a:r>
            <a:r>
              <a:rPr lang="en-GB" sz="1400" b="1" i="0" u="none" strike="noStrike" kern="1200" cap="none" spc="0" baseline="0">
                <a:solidFill>
                  <a:srgbClr val="002060"/>
                </a:solidFill>
                <a:uFillTx/>
                <a:latin typeface="Agency FB" pitchFamily="34"/>
              </a:rPr>
              <a:t> </a:t>
            </a:r>
            <a:r>
              <a:rPr lang="en-GB" sz="1400" b="1" i="0" u="sng" strike="noStrike" kern="1200" cap="none" spc="0" baseline="0">
                <a:solidFill>
                  <a:srgbClr val="002060"/>
                </a:solidFill>
                <a:uFillTx/>
                <a:latin typeface="Agency FB" pitchFamily="34"/>
              </a:rPr>
              <a:t>Allergens: celery, sulphites</a:t>
            </a:r>
            <a:r>
              <a:rPr lang="en-GB" sz="1400" b="1" i="0" u="none" strike="noStrike" kern="1200" cap="none" spc="0" baseline="0">
                <a:solidFill>
                  <a:srgbClr val="002060"/>
                </a:solidFill>
                <a:uFillTx/>
                <a:latin typeface="Agency FB" pitchFamily="34"/>
              </a:rPr>
              <a:t> </a:t>
            </a:r>
            <a:r>
              <a:rPr lang="en-GB" sz="1400" b="0" i="0" u="none" strike="noStrike" kern="1200" cap="none" spc="0" baseline="0">
                <a:solidFill>
                  <a:srgbClr val="002060"/>
                </a:solidFill>
                <a:uFillTx/>
                <a:latin typeface="Agency FB" pitchFamily="34"/>
              </a:rPr>
              <a:t>this dish is gluten-free </a:t>
            </a:r>
            <a:r>
              <a:rPr lang="en-GB" sz="1400" b="0" i="1" u="none" strike="noStrike" kern="1200" cap="none" spc="0" baseline="0">
                <a:solidFill>
                  <a:srgbClr val="002060"/>
                </a:solidFill>
                <a:uFillTx/>
                <a:latin typeface="Agency FB" pitchFamily="34"/>
              </a:rPr>
              <a:t>this dish is served fully garnished – for additional sides please see below </a:t>
            </a:r>
            <a:endParaRPr lang="en-GB" sz="1400" b="0" i="0" u="none" strike="noStrike" kern="1200" cap="none" spc="0" baseline="0">
              <a:solidFill>
                <a:srgbClr val="002060"/>
              </a:solidFill>
              <a:uFillTx/>
              <a:latin typeface="Agency FB"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1" u="none" strike="noStrike" kern="1200" cap="none" spc="0" baseline="0">
                <a:solidFill>
                  <a:srgbClr val="002060"/>
                </a:solidFill>
                <a:uFillTx/>
                <a:latin typeface="Calibri"/>
              </a:rPr>
              <a:t>​</a:t>
            </a:r>
            <a:endParaRPr lang="en-GB" sz="1400" b="0" i="0" u="none" strike="noStrike" kern="1200" cap="none" spc="0" baseline="0">
              <a:solidFill>
                <a:srgbClr val="00206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1" i="0" u="none" strike="noStrike" kern="1200" cap="none" spc="0" baseline="0">
              <a:solidFill>
                <a:srgbClr val="045184"/>
              </a:solidFill>
              <a:uFillTx/>
              <a:latin typeface="Agency FB"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1200" cap="none" spc="0" baseline="0">
              <a:solidFill>
                <a:srgbClr val="000000"/>
              </a:solidFill>
              <a:uFillTx/>
              <a:latin typeface="Calibri"/>
            </a:endParaRPr>
          </a:p>
        </p:txBody>
      </p:sp>
      <p:sp>
        <p:nvSpPr>
          <p:cNvPr id="5" name="Rectangle 20">
            <a:extLst>
              <a:ext uri="{FF2B5EF4-FFF2-40B4-BE49-F238E27FC236}">
                <a16:creationId xmlns:a16="http://schemas.microsoft.com/office/drawing/2014/main" id="{41264EAA-C65B-49EB-9FA8-F3E421EEEE63}"/>
              </a:ext>
            </a:extLst>
          </p:cNvPr>
          <p:cNvSpPr/>
          <p:nvPr/>
        </p:nvSpPr>
        <p:spPr>
          <a:xfrm>
            <a:off x="4660340" y="21717"/>
            <a:ext cx="2871298" cy="769440"/>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4400" b="1" i="0" u="none" strike="noStrike" kern="0" cap="none" spc="0" baseline="0">
                <a:solidFill>
                  <a:srgbClr val="002060"/>
                </a:solidFill>
                <a:uFillTx/>
                <a:latin typeface="Blackadder ITC" pitchFamily="82"/>
              </a:rPr>
              <a:t>Hotel Tranity</a:t>
            </a:r>
          </a:p>
        </p:txBody>
      </p:sp>
      <p:pic>
        <p:nvPicPr>
          <p:cNvPr id="6" name="Picture 26">
            <a:extLst>
              <a:ext uri="{FF2B5EF4-FFF2-40B4-BE49-F238E27FC236}">
                <a16:creationId xmlns:a16="http://schemas.microsoft.com/office/drawing/2014/main" id="{747C0E41-9BF9-4182-BFFE-133610B512A1}"/>
              </a:ext>
            </a:extLst>
          </p:cNvPr>
          <p:cNvPicPr>
            <a:picLocks noChangeAspect="1"/>
          </p:cNvPicPr>
          <p:nvPr/>
        </p:nvPicPr>
        <p:blipFill>
          <a:blip r:embed="rId4"/>
          <a:stretch>
            <a:fillRect/>
          </a:stretch>
        </p:blipFill>
        <p:spPr>
          <a:xfrm>
            <a:off x="11759449" y="0"/>
            <a:ext cx="406203" cy="406203"/>
          </a:xfrm>
          <a:prstGeom prst="rect">
            <a:avLst/>
          </a:prstGeom>
          <a:noFill/>
          <a:ln cap="flat">
            <a:noFill/>
          </a:ln>
        </p:spPr>
      </p:pic>
      <p:pic>
        <p:nvPicPr>
          <p:cNvPr id="7" name="Picture 29">
            <a:extLst>
              <a:ext uri="{FF2B5EF4-FFF2-40B4-BE49-F238E27FC236}">
                <a16:creationId xmlns:a16="http://schemas.microsoft.com/office/drawing/2014/main" id="{F90440DA-F05A-46E6-95E0-6C6D28BB165D}"/>
              </a:ext>
            </a:extLst>
          </p:cNvPr>
          <p:cNvPicPr>
            <a:picLocks noChangeAspect="1"/>
          </p:cNvPicPr>
          <p:nvPr/>
        </p:nvPicPr>
        <p:blipFill>
          <a:blip r:embed="rId5"/>
          <a:stretch>
            <a:fillRect/>
          </a:stretch>
        </p:blipFill>
        <p:spPr>
          <a:xfrm flipH="1">
            <a:off x="11193581" y="21717"/>
            <a:ext cx="452317" cy="367223"/>
          </a:xfrm>
          <a:prstGeom prst="rect">
            <a:avLst/>
          </a:prstGeom>
          <a:noFill/>
          <a:ln cap="flat">
            <a:noFill/>
          </a:ln>
        </p:spPr>
      </p:pic>
      <p:pic>
        <p:nvPicPr>
          <p:cNvPr id="8" name="Picture 14">
            <a:extLst>
              <a:ext uri="{FF2B5EF4-FFF2-40B4-BE49-F238E27FC236}">
                <a16:creationId xmlns:a16="http://schemas.microsoft.com/office/drawing/2014/main" id="{C4D58D5A-2A90-4502-BE0E-8318EB0091A5}"/>
              </a:ext>
            </a:extLst>
          </p:cNvPr>
          <p:cNvPicPr>
            <a:picLocks noChangeAspect="1"/>
          </p:cNvPicPr>
          <p:nvPr/>
        </p:nvPicPr>
        <p:blipFill>
          <a:blip r:embed="rId6"/>
          <a:srcRect l="6640" t="2275" r="3791" b="69748"/>
          <a:stretch>
            <a:fillRect/>
          </a:stretch>
        </p:blipFill>
        <p:spPr>
          <a:xfrm>
            <a:off x="26343" y="-8741"/>
            <a:ext cx="1359337" cy="594442"/>
          </a:xfrm>
          <a:prstGeom prst="rect">
            <a:avLst/>
          </a:prstGeom>
          <a:noFill/>
          <a:ln cap="flat">
            <a:noFill/>
          </a:ln>
        </p:spPr>
      </p:pic>
      <p:pic>
        <p:nvPicPr>
          <p:cNvPr id="9" name="Picture 9">
            <a:extLst>
              <a:ext uri="{FF2B5EF4-FFF2-40B4-BE49-F238E27FC236}">
                <a16:creationId xmlns:a16="http://schemas.microsoft.com/office/drawing/2014/main" id="{755F47C9-F40C-42A4-A5ED-E893993517A0}"/>
              </a:ext>
            </a:extLst>
          </p:cNvPr>
          <p:cNvPicPr>
            <a:picLocks noChangeAspect="1"/>
          </p:cNvPicPr>
          <p:nvPr/>
        </p:nvPicPr>
        <p:blipFill>
          <a:blip r:embed="rId7"/>
          <a:stretch>
            <a:fillRect/>
          </a:stretch>
        </p:blipFill>
        <p:spPr>
          <a:xfrm rot="20318287">
            <a:off x="360888" y="685204"/>
            <a:ext cx="2030470" cy="1554580"/>
          </a:xfrm>
          <a:prstGeom prst="rect">
            <a:avLst/>
          </a:prstGeom>
          <a:noFill/>
          <a:ln cap="flat">
            <a:noFill/>
          </a:ln>
        </p:spPr>
      </p:pic>
      <p:pic>
        <p:nvPicPr>
          <p:cNvPr id="10" name="Picture 12">
            <a:extLst>
              <a:ext uri="{FF2B5EF4-FFF2-40B4-BE49-F238E27FC236}">
                <a16:creationId xmlns:a16="http://schemas.microsoft.com/office/drawing/2014/main" id="{080B87EF-8C72-41C9-9BA9-AA1D6100EBBD}"/>
              </a:ext>
            </a:extLst>
          </p:cNvPr>
          <p:cNvPicPr>
            <a:picLocks noChangeAspect="1"/>
          </p:cNvPicPr>
          <p:nvPr/>
        </p:nvPicPr>
        <p:blipFill>
          <a:blip r:embed="rId8"/>
          <a:stretch>
            <a:fillRect/>
          </a:stretch>
        </p:blipFill>
        <p:spPr>
          <a:xfrm>
            <a:off x="234817" y="5148483"/>
            <a:ext cx="2457248" cy="1638165"/>
          </a:xfrm>
          <a:prstGeom prst="rect">
            <a:avLst/>
          </a:prstGeom>
          <a:noFill/>
          <a:ln cap="flat">
            <a:noFill/>
          </a:ln>
        </p:spPr>
      </p:pic>
      <p:pic>
        <p:nvPicPr>
          <p:cNvPr id="11" name="Picture 14">
            <a:extLst>
              <a:ext uri="{FF2B5EF4-FFF2-40B4-BE49-F238E27FC236}">
                <a16:creationId xmlns:a16="http://schemas.microsoft.com/office/drawing/2014/main" id="{2FFC5013-F779-4517-9ED2-0E719F39B7AB}"/>
              </a:ext>
            </a:extLst>
          </p:cNvPr>
          <p:cNvPicPr>
            <a:picLocks noChangeAspect="1"/>
          </p:cNvPicPr>
          <p:nvPr/>
        </p:nvPicPr>
        <p:blipFill>
          <a:blip r:embed="rId9"/>
          <a:stretch>
            <a:fillRect/>
          </a:stretch>
        </p:blipFill>
        <p:spPr>
          <a:xfrm>
            <a:off x="4212494" y="910248"/>
            <a:ext cx="1966152" cy="1307491"/>
          </a:xfrm>
          <a:prstGeom prst="rect">
            <a:avLst/>
          </a:prstGeom>
          <a:noFill/>
          <a:ln cap="flat">
            <a:noFill/>
          </a:ln>
        </p:spPr>
      </p:pic>
      <p:sp>
        <p:nvSpPr>
          <p:cNvPr id="12" name="TextBox 15">
            <a:extLst>
              <a:ext uri="{FF2B5EF4-FFF2-40B4-BE49-F238E27FC236}">
                <a16:creationId xmlns:a16="http://schemas.microsoft.com/office/drawing/2014/main" id="{08529EF7-2E19-41AB-AF2D-F63A5F14C2FB}"/>
              </a:ext>
            </a:extLst>
          </p:cNvPr>
          <p:cNvSpPr txBox="1"/>
          <p:nvPr/>
        </p:nvSpPr>
        <p:spPr>
          <a:xfrm>
            <a:off x="1239606" y="7157996"/>
            <a:ext cx="10312786" cy="23083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000000"/>
                </a:solidFill>
                <a:uFillTx/>
                <a:latin typeface="Calibri"/>
                <a:hlinkClick r:id="rId10" tooltip="https://commons.wikimedia.org/wiki/File:Sweetbreads_of_lamb.jpg"/>
              </a:rPr>
              <a:t>This Photo</a:t>
            </a:r>
            <a:r>
              <a:rPr lang="en-GB" sz="900" b="0" i="0" u="none" strike="noStrike" kern="1200" cap="none" spc="0" baseline="0">
                <a:solidFill>
                  <a:srgbClr val="000000"/>
                </a:solidFill>
                <a:uFillTx/>
                <a:latin typeface="Calibri"/>
              </a:rPr>
              <a:t> by Unknown Author is licensed under </a:t>
            </a:r>
            <a:r>
              <a:rPr lang="en-GB" sz="900" b="0" i="0" u="none" strike="noStrike" kern="1200" cap="none" spc="0" baseline="0">
                <a:solidFill>
                  <a:srgbClr val="000000"/>
                </a:solidFill>
                <a:uFillTx/>
                <a:latin typeface="Calibri"/>
                <a:hlinkClick r:id="rId11" tooltip="https://creativecommons.org/licenses/by-sa/3.0/"/>
              </a:rPr>
              <a:t>CC BY-SA</a:t>
            </a:r>
            <a:endParaRPr lang="en-GB" sz="900" b="0" i="0" u="none" strike="noStrike" kern="1200" cap="none" spc="0" baseline="0">
              <a:solidFill>
                <a:srgbClr val="000000"/>
              </a:solidFill>
              <a:uFillTx/>
              <a:latin typeface="Calibri"/>
            </a:endParaRPr>
          </a:p>
        </p:txBody>
      </p:sp>
      <p:pic>
        <p:nvPicPr>
          <p:cNvPr id="13" name="Picture 4">
            <a:extLst>
              <a:ext uri="{FF2B5EF4-FFF2-40B4-BE49-F238E27FC236}">
                <a16:creationId xmlns:a16="http://schemas.microsoft.com/office/drawing/2014/main" id="{B3F82AA1-E534-4CB0-ABFA-CCCAFA8BA068}"/>
              </a:ext>
            </a:extLst>
          </p:cNvPr>
          <p:cNvPicPr>
            <a:picLocks noChangeAspect="1"/>
          </p:cNvPicPr>
          <p:nvPr/>
        </p:nvPicPr>
        <p:blipFill>
          <a:blip r:embed="rId12"/>
          <a:stretch>
            <a:fillRect/>
          </a:stretch>
        </p:blipFill>
        <p:spPr>
          <a:xfrm>
            <a:off x="8235058" y="6179752"/>
            <a:ext cx="2204142" cy="790370"/>
          </a:xfrm>
          <a:prstGeom prst="rect">
            <a:avLst/>
          </a:prstGeom>
          <a:noFill/>
          <a:ln cap="flat">
            <a:noFill/>
          </a:ln>
        </p:spPr>
      </p:pic>
      <p:pic>
        <p:nvPicPr>
          <p:cNvPr id="14" name="Picture 5">
            <a:extLst>
              <a:ext uri="{FF2B5EF4-FFF2-40B4-BE49-F238E27FC236}">
                <a16:creationId xmlns:a16="http://schemas.microsoft.com/office/drawing/2014/main" id="{51275297-B158-47A9-A3AB-DC615324A268}"/>
              </a:ext>
            </a:extLst>
          </p:cNvPr>
          <p:cNvPicPr>
            <a:picLocks noChangeAspect="1"/>
          </p:cNvPicPr>
          <p:nvPr/>
        </p:nvPicPr>
        <p:blipFill>
          <a:blip r:embed="rId13"/>
          <a:stretch>
            <a:fillRect/>
          </a:stretch>
        </p:blipFill>
        <p:spPr>
          <a:xfrm>
            <a:off x="7937220" y="6368860"/>
            <a:ext cx="429073" cy="497689"/>
          </a:xfrm>
          <a:prstGeom prst="rect">
            <a:avLst/>
          </a:prstGeom>
          <a:noFill/>
          <a:ln cap="flat">
            <a:noFill/>
          </a:ln>
        </p:spPr>
      </p:pic>
      <p:pic>
        <p:nvPicPr>
          <p:cNvPr id="15" name="Picture 2" descr="Aziz Restaurant">
            <a:extLst>
              <a:ext uri="{FF2B5EF4-FFF2-40B4-BE49-F238E27FC236}">
                <a16:creationId xmlns:a16="http://schemas.microsoft.com/office/drawing/2014/main" id="{BC40A31E-3B40-4A50-87E5-1CFA8200513F}"/>
              </a:ext>
            </a:extLst>
          </p:cNvPr>
          <p:cNvPicPr>
            <a:picLocks noChangeAspect="1"/>
          </p:cNvPicPr>
          <p:nvPr/>
        </p:nvPicPr>
        <p:blipFill>
          <a:blip r:embed="rId14"/>
          <a:srcRect/>
          <a:stretch>
            <a:fillRect/>
          </a:stretch>
        </p:blipFill>
        <p:spPr>
          <a:xfrm>
            <a:off x="10340163" y="6291702"/>
            <a:ext cx="559173" cy="559173"/>
          </a:xfrm>
          <a:prstGeom prst="rect">
            <a:avLst/>
          </a:prstGeom>
          <a:noFill/>
          <a:ln cap="flat">
            <a:noFill/>
          </a:ln>
        </p:spPr>
      </p:pic>
      <p:sp>
        <p:nvSpPr>
          <p:cNvPr id="16" name="TextBox 18">
            <a:extLst>
              <a:ext uri="{FF2B5EF4-FFF2-40B4-BE49-F238E27FC236}">
                <a16:creationId xmlns:a16="http://schemas.microsoft.com/office/drawing/2014/main" id="{B330F073-6728-4E87-BED8-6A30DE1B14CD}"/>
              </a:ext>
            </a:extLst>
          </p:cNvPr>
          <p:cNvSpPr txBox="1"/>
          <p:nvPr/>
        </p:nvSpPr>
        <p:spPr>
          <a:xfrm>
            <a:off x="10336615" y="5922541"/>
            <a:ext cx="1991837" cy="369335"/>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Calibri"/>
              </a:rPr>
              <a:t>Order Online</a:t>
            </a:r>
          </a:p>
        </p:txBody>
      </p:sp>
      <p:pic>
        <p:nvPicPr>
          <p:cNvPr id="17" name="Picture 20">
            <a:extLst>
              <a:ext uri="{FF2B5EF4-FFF2-40B4-BE49-F238E27FC236}">
                <a16:creationId xmlns:a16="http://schemas.microsoft.com/office/drawing/2014/main" id="{150278C4-2D31-4BBB-AE96-6003B061ED1D}"/>
              </a:ext>
            </a:extLst>
          </p:cNvPr>
          <p:cNvPicPr>
            <a:picLocks noChangeAspect="1"/>
          </p:cNvPicPr>
          <p:nvPr/>
        </p:nvPicPr>
        <p:blipFill>
          <a:blip r:embed="rId15"/>
          <a:stretch>
            <a:fillRect/>
          </a:stretch>
        </p:blipFill>
        <p:spPr>
          <a:xfrm rot="10799991" flipH="1">
            <a:off x="10947178" y="6273579"/>
            <a:ext cx="573566" cy="573566"/>
          </a:xfrm>
          <a:prstGeom prst="rect">
            <a:avLst/>
          </a:prstGeom>
          <a:noFill/>
          <a:ln cap="flat">
            <a:noFill/>
          </a:ln>
        </p:spPr>
      </p:pic>
      <p:pic>
        <p:nvPicPr>
          <p:cNvPr id="18" name="Picture 23">
            <a:extLst>
              <a:ext uri="{FF2B5EF4-FFF2-40B4-BE49-F238E27FC236}">
                <a16:creationId xmlns:a16="http://schemas.microsoft.com/office/drawing/2014/main" id="{7C5AE515-603D-4BA9-85EB-ECB529ABE3DF}"/>
              </a:ext>
            </a:extLst>
          </p:cNvPr>
          <p:cNvPicPr>
            <a:picLocks noChangeAspect="1"/>
          </p:cNvPicPr>
          <p:nvPr/>
        </p:nvPicPr>
        <p:blipFill>
          <a:blip r:embed="rId16"/>
          <a:stretch>
            <a:fillRect/>
          </a:stretch>
        </p:blipFill>
        <p:spPr>
          <a:xfrm>
            <a:off x="11562057" y="6249421"/>
            <a:ext cx="584795" cy="553532"/>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pic>
        <p:nvPicPr>
          <p:cNvPr id="2" name="Picture 10">
            <a:extLst>
              <a:ext uri="{FF2B5EF4-FFF2-40B4-BE49-F238E27FC236}">
                <a16:creationId xmlns:a16="http://schemas.microsoft.com/office/drawing/2014/main" id="{7DC1EDB0-5CE6-47F8-9251-E2F8D6EFB9AA}"/>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pic>
        <p:nvPicPr>
          <p:cNvPr id="3" name="Picture 4">
            <a:extLst>
              <a:ext uri="{FF2B5EF4-FFF2-40B4-BE49-F238E27FC236}">
                <a16:creationId xmlns:a16="http://schemas.microsoft.com/office/drawing/2014/main" id="{8A180197-0667-4E9B-A39F-6E17373A1150}"/>
              </a:ext>
            </a:extLst>
          </p:cNvPr>
          <p:cNvPicPr>
            <a:picLocks noChangeAspect="1"/>
          </p:cNvPicPr>
          <p:nvPr/>
        </p:nvPicPr>
        <p:blipFill>
          <a:blip r:embed="rId3"/>
          <a:stretch>
            <a:fillRect/>
          </a:stretch>
        </p:blipFill>
        <p:spPr>
          <a:xfrm>
            <a:off x="8235058" y="6179752"/>
            <a:ext cx="2204142" cy="790370"/>
          </a:xfrm>
          <a:prstGeom prst="rect">
            <a:avLst/>
          </a:prstGeom>
          <a:noFill/>
          <a:ln cap="flat">
            <a:noFill/>
          </a:ln>
        </p:spPr>
      </p:pic>
      <p:pic>
        <p:nvPicPr>
          <p:cNvPr id="4" name="Picture 5">
            <a:extLst>
              <a:ext uri="{FF2B5EF4-FFF2-40B4-BE49-F238E27FC236}">
                <a16:creationId xmlns:a16="http://schemas.microsoft.com/office/drawing/2014/main" id="{4D9E76E3-F9F9-42EE-82DB-30694AE45B7D}"/>
              </a:ext>
            </a:extLst>
          </p:cNvPr>
          <p:cNvPicPr>
            <a:picLocks noChangeAspect="1"/>
          </p:cNvPicPr>
          <p:nvPr/>
        </p:nvPicPr>
        <p:blipFill>
          <a:blip r:embed="rId4"/>
          <a:stretch>
            <a:fillRect/>
          </a:stretch>
        </p:blipFill>
        <p:spPr>
          <a:xfrm>
            <a:off x="7937220" y="6368860"/>
            <a:ext cx="429073" cy="497689"/>
          </a:xfrm>
          <a:prstGeom prst="rect">
            <a:avLst/>
          </a:prstGeom>
          <a:noFill/>
          <a:ln cap="flat">
            <a:noFill/>
          </a:ln>
        </p:spPr>
      </p:pic>
      <p:pic>
        <p:nvPicPr>
          <p:cNvPr id="5" name="Picture 6">
            <a:extLst>
              <a:ext uri="{FF2B5EF4-FFF2-40B4-BE49-F238E27FC236}">
                <a16:creationId xmlns:a16="http://schemas.microsoft.com/office/drawing/2014/main" id="{822B342A-AA8A-4E28-94F3-57C9BBC3E72D}"/>
              </a:ext>
            </a:extLst>
          </p:cNvPr>
          <p:cNvPicPr>
            <a:picLocks noChangeAspect="1"/>
          </p:cNvPicPr>
          <p:nvPr/>
        </p:nvPicPr>
        <p:blipFill>
          <a:blip r:embed="rId5"/>
          <a:stretch>
            <a:fillRect/>
          </a:stretch>
        </p:blipFill>
        <p:spPr>
          <a:xfrm>
            <a:off x="9324749" y="5968069"/>
            <a:ext cx="1060612" cy="440009"/>
          </a:xfrm>
          <a:prstGeom prst="rect">
            <a:avLst/>
          </a:prstGeom>
          <a:noFill/>
          <a:ln cap="flat">
            <a:noFill/>
          </a:ln>
        </p:spPr>
      </p:pic>
      <p:sp>
        <p:nvSpPr>
          <p:cNvPr id="6" name="TextBox 7">
            <a:extLst>
              <a:ext uri="{FF2B5EF4-FFF2-40B4-BE49-F238E27FC236}">
                <a16:creationId xmlns:a16="http://schemas.microsoft.com/office/drawing/2014/main" id="{6F90718B-B462-44D9-9AA7-0AD5589EEB98}"/>
              </a:ext>
            </a:extLst>
          </p:cNvPr>
          <p:cNvSpPr txBox="1"/>
          <p:nvPr/>
        </p:nvSpPr>
        <p:spPr>
          <a:xfrm>
            <a:off x="4940512" y="6248378"/>
            <a:ext cx="2307616" cy="738661"/>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1" i="0" u="none" strike="noStrike" kern="1200" cap="none" spc="0" baseline="0">
                <a:solidFill>
                  <a:srgbClr val="FFFF00"/>
                </a:solidFill>
                <a:uFillTx/>
                <a:latin typeface="Calibri"/>
              </a:rPr>
              <a:t>Please give us a call when you arrive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1" i="0" u="none" strike="noStrike" kern="1200" cap="none" spc="0" baseline="0">
                <a:solidFill>
                  <a:srgbClr val="FFFF00"/>
                </a:solidFill>
                <a:uFillTx/>
                <a:latin typeface="Calibri"/>
              </a:rPr>
              <a:t>and tell us your car registration no,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1" i="0" u="none" strike="noStrike" kern="1200" cap="none" spc="0" baseline="0">
                <a:solidFill>
                  <a:srgbClr val="FFFF00"/>
                </a:solidFill>
                <a:uFillTx/>
                <a:latin typeface="Calibri"/>
              </a:rPr>
              <a:t>we will bring that food to you.</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50" b="1" i="0" u="none" strike="noStrike" kern="1200" cap="none" spc="0" baseline="0">
              <a:solidFill>
                <a:srgbClr val="E2F0D9"/>
              </a:solidFill>
              <a:uFillTx/>
              <a:latin typeface="Calibri"/>
            </a:endParaRPr>
          </a:p>
        </p:txBody>
      </p:sp>
      <p:sp>
        <p:nvSpPr>
          <p:cNvPr id="7" name="TextBox 12">
            <a:extLst>
              <a:ext uri="{FF2B5EF4-FFF2-40B4-BE49-F238E27FC236}">
                <a16:creationId xmlns:a16="http://schemas.microsoft.com/office/drawing/2014/main" id="{C049C371-6F00-4457-81F0-1486EB4DE5E5}"/>
              </a:ext>
            </a:extLst>
          </p:cNvPr>
          <p:cNvSpPr txBox="1"/>
          <p:nvPr/>
        </p:nvSpPr>
        <p:spPr>
          <a:xfrm>
            <a:off x="-41559" y="5989786"/>
            <a:ext cx="3820765" cy="107721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0" cap="none" spc="0" baseline="0">
                <a:solidFill>
                  <a:srgbClr val="000000"/>
                </a:solidFill>
                <a:uFillTx/>
                <a:latin typeface="Questrial"/>
              </a:rPr>
              <a:t>Monday – Sunday 9am-8pm</a:t>
            </a:r>
            <a:endParaRPr lang="en-GB" sz="1200" b="1"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1" i="0" u="none" strike="noStrike" kern="1200" cap="none" spc="0" baseline="0">
                <a:solidFill>
                  <a:srgbClr val="000000"/>
                </a:solidFill>
                <a:uFillTx/>
                <a:latin typeface="Cabin"/>
              </a:rPr>
              <a:t>The Secret Beach Bar &amp; Kitchen, Mumbles Road , Brynmill</a:t>
            </a:r>
            <a:br>
              <a:rPr lang="en-GB" sz="1000" b="1" i="0" u="none" strike="noStrike" kern="1200" cap="none" spc="0" baseline="0">
                <a:solidFill>
                  <a:srgbClr val="000000"/>
                </a:solidFill>
                <a:uFillTx/>
                <a:latin typeface="Cabin"/>
              </a:rPr>
            </a:br>
            <a:r>
              <a:rPr lang="en-GB" sz="1000" b="1" i="0" u="none" strike="noStrike" kern="1200" cap="none" spc="0" baseline="0">
                <a:solidFill>
                  <a:srgbClr val="000000"/>
                </a:solidFill>
                <a:uFillTx/>
                <a:latin typeface="Cabin"/>
              </a:rPr>
              <a:t>Swansea. SA2 0AY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1" i="0" u="none" strike="noStrike" kern="1200" cap="none" spc="0" baseline="0">
                <a:solidFill>
                  <a:srgbClr val="000000"/>
                </a:solidFill>
                <a:uFillTx/>
                <a:latin typeface="Cabin"/>
                <a:hlinkClick r:id="rId6" tooltip="Call our team on 01792 439220"/>
              </a:rPr>
              <a:t>01792 439220</a:t>
            </a:r>
            <a:endParaRPr lang="en-GB" sz="1000" b="1" i="0" u="none" strike="noStrike" kern="1200" cap="none" spc="0" baseline="0">
              <a:solidFill>
                <a:srgbClr val="000000"/>
              </a:solidFill>
              <a:uFillTx/>
              <a:latin typeface="Cabin"/>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1" i="0" u="none" strike="noStrike" kern="0" cap="none" spc="0" baseline="0">
                <a:solidFill>
                  <a:srgbClr val="E2F0D9"/>
                </a:solidFill>
                <a:uFillTx/>
                <a:latin typeface="Questrial"/>
              </a:rPr>
              <a:t>www.thesecretswansea.co.uk</a:t>
            </a:r>
            <a:endParaRPr lang="en-GB" sz="1200" b="1" i="0" u="none" strike="noStrike" kern="0" cap="none" spc="0" baseline="0">
              <a:solidFill>
                <a:srgbClr val="E2F0D9"/>
              </a:solidFill>
              <a:uFillTx/>
              <a:latin typeface="Questrial"/>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1" i="0" u="none" strike="noStrike" kern="1200" cap="none" spc="0" baseline="0">
              <a:solidFill>
                <a:srgbClr val="E2F0D9"/>
              </a:solidFill>
              <a:uFillTx/>
              <a:latin typeface="Calibri"/>
            </a:endParaRPr>
          </a:p>
        </p:txBody>
      </p:sp>
      <p:sp>
        <p:nvSpPr>
          <p:cNvPr id="8" name="TextBox 15">
            <a:extLst>
              <a:ext uri="{FF2B5EF4-FFF2-40B4-BE49-F238E27FC236}">
                <a16:creationId xmlns:a16="http://schemas.microsoft.com/office/drawing/2014/main" id="{187EC9BB-41C9-48AC-8E1F-E4DF0E7A3421}"/>
              </a:ext>
            </a:extLst>
          </p:cNvPr>
          <p:cNvSpPr txBox="1"/>
          <p:nvPr/>
        </p:nvSpPr>
        <p:spPr>
          <a:xfrm>
            <a:off x="51745" y="885989"/>
            <a:ext cx="6163248" cy="514755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sng" strike="noStrike" kern="1200" cap="none" spc="0" baseline="0">
                <a:solidFill>
                  <a:srgbClr val="002060"/>
                </a:solidFill>
                <a:uFillTx/>
                <a:latin typeface="Bernard MT Condensed" pitchFamily="18"/>
              </a:rPr>
              <a:t>SIDE</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1" i="0" u="none" strike="noStrike" kern="1200" cap="none" spc="0" baseline="0">
              <a:solidFill>
                <a:srgbClr val="002060"/>
              </a:solidFill>
              <a:highlight>
                <a:srgbClr val="FFFF00"/>
              </a:highlight>
              <a:uFillTx/>
              <a:latin typeface="Agency FB"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1" i="0" u="none" strike="noStrike" kern="1200" cap="none" spc="0" baseline="0">
                <a:solidFill>
                  <a:srgbClr val="002060"/>
                </a:solidFill>
                <a:highlight>
                  <a:srgbClr val="FFFF00"/>
                </a:highlight>
                <a:uFillTx/>
                <a:latin typeface="Calibri Light"/>
              </a:rPr>
              <a:t>​</a:t>
            </a:r>
            <a:r>
              <a:rPr lang="en-GB" sz="1200" b="1" i="0" u="sng" strike="noStrike" kern="1200" cap="none" spc="0" baseline="0">
                <a:solidFill>
                  <a:srgbClr val="002060"/>
                </a:solidFill>
                <a:highlight>
                  <a:srgbClr val="FFFF00"/>
                </a:highlight>
                <a:uFillTx/>
                <a:latin typeface="Calibri"/>
              </a:rPr>
              <a:t>Sides and vegan sides – £3 each</a:t>
            </a:r>
            <a:endParaRPr lang="en-GB" sz="1200" b="0" i="0" u="none" strike="noStrike" kern="1200" cap="none" spc="0" baseline="0">
              <a:solidFill>
                <a:srgbClr val="002060"/>
              </a:solidFill>
              <a:highlight>
                <a:srgbClr val="FFFF00"/>
              </a:highlight>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2060"/>
                </a:solidFill>
                <a:uFillTx/>
                <a:latin typeface="Calibri"/>
              </a:rPr>
              <a:t>- Pant-y-Gwydr triple-cooked chips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2060"/>
                </a:solidFill>
                <a:uFillTx/>
                <a:latin typeface="Calibri"/>
              </a:rPr>
              <a:t>- Pant-y-Gwydr silky sweet potato chips (olive oil)</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2060"/>
                </a:solidFill>
                <a:uFillTx/>
                <a:latin typeface="Calibri"/>
              </a:rPr>
              <a:t>- green beans, tossed in butter(</a:t>
            </a:r>
            <a:r>
              <a:rPr lang="en-GB" sz="1200" b="1" i="0" u="none" strike="noStrike" kern="1200" cap="none" spc="0" baseline="0">
                <a:solidFill>
                  <a:srgbClr val="002060"/>
                </a:solidFill>
                <a:uFillTx/>
                <a:latin typeface="Calibri"/>
              </a:rPr>
              <a:t>allergen: milk - </a:t>
            </a:r>
            <a:r>
              <a:rPr lang="en-GB" sz="1200" b="0" i="0" u="none" strike="noStrike" kern="1200" cap="none" spc="0" baseline="0">
                <a:solidFill>
                  <a:srgbClr val="002060"/>
                </a:solidFill>
                <a:uFillTx/>
                <a:latin typeface="Calibri"/>
              </a:rPr>
              <a:t>can be served without butter, please specify)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2060"/>
                </a:solidFill>
                <a:uFillTx/>
                <a:latin typeface="Calibri"/>
              </a:rPr>
              <a:t>- sugar snaps, tossed in butter(</a:t>
            </a:r>
            <a:r>
              <a:rPr lang="en-GB" sz="1200" b="1" i="0" u="none" strike="noStrike" kern="1200" cap="none" spc="0" baseline="0">
                <a:solidFill>
                  <a:srgbClr val="002060"/>
                </a:solidFill>
                <a:uFillTx/>
                <a:latin typeface="Calibri"/>
              </a:rPr>
              <a:t>allergen: milk - </a:t>
            </a:r>
            <a:r>
              <a:rPr lang="en-GB" sz="1200" b="0" i="0" u="none" strike="noStrike" kern="1200" cap="none" spc="0" baseline="0">
                <a:solidFill>
                  <a:srgbClr val="002060"/>
                </a:solidFill>
                <a:uFillTx/>
                <a:latin typeface="Calibri"/>
              </a:rPr>
              <a:t>can be served without butter, please specify)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2060"/>
                </a:solidFill>
                <a:uFillTx/>
                <a:latin typeface="Calibri"/>
              </a:rPr>
              <a:t>- sauté potatoes, tossed with sweet garlic (</a:t>
            </a:r>
            <a:r>
              <a:rPr lang="en-GB" sz="1200" b="1" i="0" u="sng" strike="noStrike" kern="1200" cap="none" spc="0" baseline="0">
                <a:solidFill>
                  <a:srgbClr val="002060"/>
                </a:solidFill>
                <a:uFillTx/>
                <a:latin typeface="Calibri"/>
              </a:rPr>
              <a:t>allergen: milk</a:t>
            </a:r>
            <a:r>
              <a:rPr lang="en-GB" sz="1200" b="0" i="0" u="none" strike="noStrike" kern="1200" cap="none" spc="0" baseline="0">
                <a:solidFill>
                  <a:srgbClr val="002060"/>
                </a:solidFill>
                <a:uFillTx/>
                <a:latin typeface="Calibr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2060"/>
                </a:solidFill>
                <a:uFillTx/>
                <a:latin typeface="Calibri"/>
              </a:rPr>
              <a:t>- mashed potatoes, with butter (</a:t>
            </a:r>
            <a:r>
              <a:rPr lang="en-GB" sz="1200" b="1" i="0" u="sng" strike="noStrike" kern="1200" cap="none" spc="0" baseline="0">
                <a:solidFill>
                  <a:srgbClr val="002060"/>
                </a:solidFill>
                <a:uFillTx/>
                <a:latin typeface="Calibri"/>
              </a:rPr>
              <a:t>allergen: milk</a:t>
            </a:r>
            <a:r>
              <a:rPr lang="en-GB" sz="1200" b="0" i="0" u="none" strike="noStrike" kern="1200" cap="none" spc="0" baseline="0">
                <a:solidFill>
                  <a:srgbClr val="002060"/>
                </a:solidFill>
                <a:uFillTx/>
                <a:latin typeface="Calibri"/>
              </a:rPr>
              <a:t>)</a:t>
            </a:r>
          </a:p>
          <a:p>
            <a:pPr marL="171450" marR="0" lvl="0" indent="-171450" algn="l" defTabSz="9144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GB" sz="1200" b="0" i="0" u="none" strike="noStrike" kern="1200" cap="none" spc="0" baseline="0">
                <a:solidFill>
                  <a:srgbClr val="002060"/>
                </a:solidFill>
                <a:uFillTx/>
                <a:latin typeface="Calibri"/>
              </a:rPr>
              <a:t>dauphinois potatoes (</a:t>
            </a:r>
            <a:r>
              <a:rPr lang="en-GB" sz="1200" b="1" i="0" u="sng" strike="noStrike" kern="1200" cap="none" spc="0" baseline="0">
                <a:solidFill>
                  <a:srgbClr val="002060"/>
                </a:solidFill>
                <a:uFillTx/>
                <a:latin typeface="Calibri"/>
              </a:rPr>
              <a:t>allergen: milk</a:t>
            </a:r>
            <a:r>
              <a:rPr lang="en-GB" sz="1200" b="0" i="0" u="none" strike="noStrike" kern="1200" cap="none" spc="0" baseline="0">
                <a:solidFill>
                  <a:srgbClr val="002060"/>
                </a:solidFill>
                <a:uFillTx/>
                <a:latin typeface="Calibri"/>
              </a:rPr>
              <a:t>  (cream and cheese))</a:t>
            </a:r>
          </a:p>
          <a:p>
            <a:pPr marL="171450" marR="0" lvl="0" indent="-171450" algn="l" defTabSz="9144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endParaRPr lang="en-GB" sz="1200" b="0" i="0" u="none" strike="noStrike" kern="1200" cap="none" spc="0" baseline="0">
              <a:solidFill>
                <a:srgbClr val="00206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1" i="0" u="sng" strike="noStrike" kern="1200" cap="none" spc="0" baseline="0">
                <a:solidFill>
                  <a:srgbClr val="002060"/>
                </a:solidFill>
                <a:highlight>
                  <a:srgbClr val="FFFF00"/>
                </a:highlight>
                <a:uFillTx/>
                <a:latin typeface="helvetica-w01-roman"/>
              </a:rPr>
              <a:t>Vegan Main Courses</a:t>
            </a:r>
            <a:endParaRPr lang="en-GB" sz="1200" b="0" i="0" u="none" strike="noStrike" kern="1200" cap="none" spc="0" baseline="0">
              <a:solidFill>
                <a:srgbClr val="002060"/>
              </a:solidFill>
              <a:highlight>
                <a:srgbClr val="FFFF00"/>
              </a:highlight>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1" i="0" u="sng" strike="noStrike" kern="1200" cap="none" spc="0" baseline="0">
                <a:solidFill>
                  <a:srgbClr val="002060"/>
                </a:solidFill>
                <a:uFillTx/>
                <a:latin typeface="Agency FB" pitchFamily="34"/>
              </a:rPr>
              <a:t>​</a:t>
            </a:r>
            <a:endParaRPr lang="en-GB" sz="1200" b="0" i="0" u="none" strike="noStrike" kern="1200" cap="none" spc="0" baseline="0">
              <a:solidFill>
                <a:srgbClr val="002060"/>
              </a:solidFill>
              <a:uFillTx/>
              <a:latin typeface="Agency FB"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a:solidFill>
                  <a:srgbClr val="FFFFFF"/>
                </a:solidFill>
                <a:uFillTx/>
                <a:latin typeface="Agency FB" pitchFamily="34"/>
              </a:rPr>
              <a:t> </a:t>
            </a:r>
            <a:r>
              <a:rPr lang="en-GB" sz="1200" b="1" i="0" u="none" strike="noStrike" kern="1200" cap="none" spc="0" baseline="0">
                <a:solidFill>
                  <a:srgbClr val="002060"/>
                </a:solidFill>
                <a:highlight>
                  <a:srgbClr val="FFFF00"/>
                </a:highlight>
                <a:uFillTx/>
                <a:latin typeface="Agency FB" pitchFamily="34"/>
              </a:rPr>
              <a:t>Vegan Courgette Tagine  </a:t>
            </a:r>
            <a:r>
              <a:rPr lang="en-GB" sz="1200" b="1" i="0" u="none" strike="noStrike" kern="1200" cap="none" spc="0" baseline="0">
                <a:solidFill>
                  <a:srgbClr val="002060"/>
                </a:solidFill>
                <a:uFillTx/>
                <a:latin typeface="Agency FB" pitchFamily="34"/>
              </a:rPr>
              <a:t>                                                                                                         </a:t>
            </a:r>
            <a:r>
              <a:rPr lang="en-GB" sz="1200" b="1" i="0" u="none" strike="noStrike" kern="1200" cap="none" spc="0" baseline="0">
                <a:solidFill>
                  <a:srgbClr val="000000"/>
                </a:solidFill>
                <a:uFillTx/>
                <a:latin typeface="Agency FB" pitchFamily="34"/>
              </a:rPr>
              <a:t>£ 14.00</a:t>
            </a:r>
            <a:endParaRPr lang="en-GB" sz="1200" b="0" i="0" u="none" strike="noStrike" kern="1200" cap="none" spc="0" baseline="0">
              <a:solidFill>
                <a:srgbClr val="FFFFFF"/>
              </a:solidFill>
              <a:uFillTx/>
              <a:latin typeface="Agency FB"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2060"/>
                </a:solidFill>
                <a:uFillTx/>
                <a:latin typeface="Agency FB" pitchFamily="34"/>
              </a:rPr>
              <a:t>courgette, onion, aubergine, fennel, potato, celery, tomato, olives, lemon and orange zest, fresh coriander, saffron, cumin, cinnamon, piment d’Espelette served with buckwheat pilaf (buckwheat grains, onion, vegetable stock (</a:t>
            </a:r>
            <a:r>
              <a:rPr lang="en-GB" sz="1200" b="1" i="0" u="none" strike="noStrike" kern="1200" cap="none" spc="0" baseline="0">
                <a:solidFill>
                  <a:srgbClr val="002060"/>
                </a:solidFill>
                <a:uFillTx/>
                <a:latin typeface="Agency FB" pitchFamily="34"/>
              </a:rPr>
              <a:t>cele</a:t>
            </a:r>
            <a:r>
              <a:rPr lang="en-GB" sz="1200" b="0" i="0" u="none" strike="noStrike" kern="1200" cap="none" spc="0" baseline="0">
                <a:solidFill>
                  <a:srgbClr val="002060"/>
                </a:solidFill>
                <a:uFillTx/>
                <a:latin typeface="Agency FB" pitchFamily="34"/>
              </a:rPr>
              <a:t>ry), olive oil)</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a:solidFill>
                  <a:srgbClr val="002060"/>
                </a:solidFill>
                <a:uFillTx/>
                <a:latin typeface="Agency FB" pitchFamily="34"/>
              </a:rPr>
              <a:t>Allergens: celery </a:t>
            </a:r>
            <a:endParaRPr lang="en-GB" sz="1200" b="0" i="0" u="none" strike="noStrike" kern="1200" cap="none" spc="0" baseline="0">
              <a:solidFill>
                <a:srgbClr val="002060"/>
              </a:solidFill>
              <a:uFillTx/>
              <a:latin typeface="Agency FB"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a:solidFill>
                  <a:srgbClr val="002060"/>
                </a:solidFill>
                <a:uFillTx/>
                <a:latin typeface="Agency FB" pitchFamily="34"/>
              </a:rPr>
              <a:t>​</a:t>
            </a:r>
            <a:endParaRPr lang="en-GB" sz="1200" b="0" i="0" u="none" strike="noStrike" kern="1200" cap="none" spc="0" baseline="0">
              <a:solidFill>
                <a:srgbClr val="002060"/>
              </a:solidFill>
              <a:uFillTx/>
              <a:latin typeface="Agency FB"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a:solidFill>
                  <a:srgbClr val="002060"/>
                </a:solidFill>
                <a:highlight>
                  <a:srgbClr val="FFFF00"/>
                </a:highlight>
                <a:uFillTx/>
                <a:latin typeface="Agency FB" pitchFamily="34"/>
              </a:rPr>
              <a:t>Vegan Couscous</a:t>
            </a:r>
            <a:r>
              <a:rPr lang="en-GB" sz="1200" b="0" i="0" u="none" strike="noStrike" kern="1200" cap="none" spc="0" baseline="0">
                <a:solidFill>
                  <a:srgbClr val="002060"/>
                </a:solidFill>
                <a:uFillTx/>
                <a:latin typeface="Agency FB" pitchFamily="34"/>
              </a:rPr>
              <a:t>                                                                                                                               </a:t>
            </a:r>
            <a:r>
              <a:rPr lang="en-GB" sz="1200" b="1" i="0" u="none" strike="noStrike" kern="1200" cap="none" spc="0" baseline="0">
                <a:solidFill>
                  <a:srgbClr val="000000"/>
                </a:solidFill>
                <a:uFillTx/>
                <a:latin typeface="Agency FB" pitchFamily="34"/>
              </a:rPr>
              <a:t>£ 14.00</a:t>
            </a:r>
            <a:r>
              <a:rPr lang="en-GB" sz="1200" b="0" i="0" u="none" strike="noStrike" kern="1200" cap="none" spc="0" baseline="0">
                <a:solidFill>
                  <a:srgbClr val="FFFFFF"/>
                </a:solidFill>
                <a:uFillTx/>
                <a:latin typeface="Agency FB" pitchFamily="34"/>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1" u="none" strike="noStrike" kern="1200" cap="none" spc="0" baseline="0">
                <a:solidFill>
                  <a:srgbClr val="002060"/>
                </a:solidFill>
                <a:uFillTx/>
                <a:latin typeface="Agency FB" pitchFamily="34"/>
              </a:rPr>
              <a:t>Michèle's favourite - a fragrant dish from Algeria </a:t>
            </a:r>
            <a:r>
              <a:rPr lang="en-GB" sz="1200" b="0" i="0" u="none" strike="noStrike" kern="1200" cap="none" spc="0" baseline="0">
                <a:solidFill>
                  <a:srgbClr val="002060"/>
                </a:solidFill>
                <a:uFillTx/>
                <a:latin typeface="Agency FB" pitchFamily="34"/>
              </a:rPr>
              <a:t>- couscous (gluten),miso paste (soya), olive oil, onions, leeks, celery, carrots, courgettes, fennel, turnips, tomatoes, chick peas, bouquet garni, saffron, sage, Provence herbs, ras-el-hanout, harissa, fresh coriander.  With VEGAN TOFU CROQUETTE - tofu(soya), homemade seitan (</a:t>
            </a:r>
            <a:r>
              <a:rPr lang="en-GB" sz="1200" b="1" i="0" u="none" strike="noStrike" kern="1200" cap="none" spc="0" baseline="0">
                <a:solidFill>
                  <a:srgbClr val="002060"/>
                </a:solidFill>
                <a:uFillTx/>
                <a:latin typeface="Agency FB" pitchFamily="34"/>
              </a:rPr>
              <a:t>gluten</a:t>
            </a:r>
            <a:r>
              <a:rPr lang="en-GB" sz="1200" b="0" i="0" u="none" strike="noStrike" kern="1200" cap="none" spc="0" baseline="0">
                <a:solidFill>
                  <a:srgbClr val="002060"/>
                </a:solidFill>
                <a:uFillTx/>
                <a:latin typeface="Agency FB" pitchFamily="34"/>
              </a:rPr>
              <a:t>),miso (</a:t>
            </a:r>
            <a:r>
              <a:rPr lang="en-GB" sz="1200" b="1" i="0" u="none" strike="noStrike" kern="1200" cap="none" spc="0" baseline="0">
                <a:solidFill>
                  <a:srgbClr val="002060"/>
                </a:solidFill>
                <a:uFillTx/>
                <a:latin typeface="Agency FB" pitchFamily="34"/>
              </a:rPr>
              <a:t>soya</a:t>
            </a:r>
            <a:r>
              <a:rPr lang="en-GB" sz="1200" b="0" i="0" u="none" strike="noStrike" kern="1200" cap="none" spc="0" baseline="0">
                <a:solidFill>
                  <a:srgbClr val="002060"/>
                </a:solidFill>
                <a:uFillTx/>
                <a:latin typeface="Agency FB" pitchFamily="34"/>
              </a:rPr>
              <a:t>), chia seeds, garlic, onion,gram (chickpea flour), yeast flakes, salt, fenugreek, cumin, Provence herbs, ras-el-hanout, coriander. </a:t>
            </a:r>
            <a:r>
              <a:rPr lang="en-GB" sz="1200" b="1" i="0" u="sng" strike="noStrike" kern="1200" cap="none" spc="0" baseline="0">
                <a:solidFill>
                  <a:srgbClr val="002060"/>
                </a:solidFill>
                <a:uFillTx/>
                <a:latin typeface="Agency FB" pitchFamily="34"/>
              </a:rPr>
              <a:t>Allergens: soya, gluten</a:t>
            </a:r>
            <a:endParaRPr lang="en-GB" sz="1200" b="0" i="0" u="none" strike="noStrike" kern="1200" cap="none" spc="0" baseline="0">
              <a:solidFill>
                <a:srgbClr val="002060"/>
              </a:solidFill>
              <a:uFillTx/>
              <a:latin typeface="Agency FB" pitchFamily="34"/>
            </a:endParaRPr>
          </a:p>
          <a:p>
            <a:pPr marL="171450" marR="0" lvl="0" indent="-171450" algn="l" defTabSz="9144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endParaRPr lang="en-GB" sz="1200" b="0" i="0" u="none" strike="noStrike" kern="1200" cap="none" spc="0" baseline="0">
              <a:solidFill>
                <a:srgbClr val="00206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50" b="0" i="0" u="none" strike="noStrike" kern="1200" cap="none" spc="0" baseline="0">
              <a:solidFill>
                <a:srgbClr val="002060"/>
              </a:solidFill>
              <a:uFillTx/>
              <a:latin typeface="Calibri Light"/>
            </a:endParaRPr>
          </a:p>
        </p:txBody>
      </p:sp>
      <p:sp>
        <p:nvSpPr>
          <p:cNvPr id="9" name="TextBox 15">
            <a:extLst>
              <a:ext uri="{FF2B5EF4-FFF2-40B4-BE49-F238E27FC236}">
                <a16:creationId xmlns:a16="http://schemas.microsoft.com/office/drawing/2014/main" id="{432BB041-50E6-487A-93E0-73ADF4079C87}"/>
              </a:ext>
            </a:extLst>
          </p:cNvPr>
          <p:cNvSpPr txBox="1"/>
          <p:nvPr/>
        </p:nvSpPr>
        <p:spPr>
          <a:xfrm>
            <a:off x="6154314" y="951515"/>
            <a:ext cx="6019796" cy="563231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000000"/>
                </a:solidFill>
                <a:uFillTx/>
                <a:latin typeface="Bernard MT Condensed" pitchFamily="18"/>
              </a:rPr>
              <a:t>Wine</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Bernard MT Condensed" pitchFamily="18"/>
            </a:endParaRP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1" i="0" u="none" strike="noStrike" kern="1200" cap="none" spc="0" baseline="0">
                <a:solidFill>
                  <a:srgbClr val="002060"/>
                </a:solidFill>
                <a:highlight>
                  <a:srgbClr val="FFFF00"/>
                </a:highlight>
                <a:uFillTx/>
                <a:latin typeface="arial" pitchFamily="34"/>
              </a:rPr>
              <a:t>Pinot Grigio</a:t>
            </a:r>
            <a:r>
              <a:rPr lang="en-GB" sz="1400" b="1" i="0" u="none" strike="noStrike" kern="1200" cap="none" spc="0" baseline="0">
                <a:solidFill>
                  <a:srgbClr val="002060"/>
                </a:solidFill>
                <a:uFillTx/>
                <a:latin typeface="arial" pitchFamily="34"/>
              </a:rPr>
              <a:t>                                                                       £ 18.00</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202124"/>
                </a:solidFill>
                <a:uFillTx/>
                <a:latin typeface="arial" pitchFamily="34"/>
              </a:rPr>
              <a:t> I.G.T Provincia Di Pavia, Italy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202124"/>
                </a:solidFill>
                <a:uFillTx/>
                <a:latin typeface="arial" pitchFamily="34"/>
              </a:rPr>
              <a:t> A fresh &amp; appetizing wine from northern Italy, subtly dry with a hint of nuttiness. ‘Over Delivering’ this is would push many similar wines into touch.</a:t>
            </a: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400" b="0" i="0" u="none" strike="noStrike" kern="1200" cap="none" spc="0" baseline="0">
              <a:solidFill>
                <a:srgbClr val="202124"/>
              </a:solidFill>
              <a:uFillTx/>
              <a:latin typeface="arial" pitchFamily="34"/>
            </a:endParaRP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1" i="0" u="none" strike="noStrike" kern="1200" cap="none" spc="0" baseline="0">
                <a:solidFill>
                  <a:srgbClr val="002060"/>
                </a:solidFill>
                <a:highlight>
                  <a:srgbClr val="FFFF00"/>
                </a:highlight>
                <a:uFillTx/>
                <a:latin typeface="arial" pitchFamily="34"/>
              </a:rPr>
              <a:t>Merlot</a:t>
            </a:r>
            <a:r>
              <a:rPr lang="en-GB" sz="1400" b="1" i="0" u="none" strike="noStrike" kern="1200" cap="none" spc="0" baseline="0">
                <a:solidFill>
                  <a:srgbClr val="002060"/>
                </a:solidFill>
                <a:uFillTx/>
                <a:latin typeface="arial" pitchFamily="34"/>
              </a:rPr>
              <a:t>                                                                                 £ 20.00</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202124"/>
                </a:solidFill>
                <a:uFillTx/>
                <a:latin typeface="arial" pitchFamily="34"/>
              </a:rPr>
              <a:t> Los Tres Curas</a:t>
            </a:r>
            <a:r>
              <a:rPr lang="en-GB" sz="1400" b="0" i="0" u="none" strike="noStrike" kern="0" cap="none" spc="0" baseline="0">
                <a:solidFill>
                  <a:srgbClr val="202124"/>
                </a:solidFill>
                <a:uFillTx/>
                <a:latin typeface="arial" pitchFamily="34"/>
              </a:rPr>
              <a:t>, Central Valley, Chile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202124"/>
                </a:solidFill>
                <a:uFillTx/>
                <a:latin typeface="arial" pitchFamily="34"/>
              </a:rPr>
              <a:t> </a:t>
            </a:r>
            <a:r>
              <a:rPr lang="en-GB" sz="1400" b="0" i="0" u="none" strike="noStrike" kern="0" cap="none" spc="0" baseline="0">
                <a:solidFill>
                  <a:srgbClr val="202124"/>
                </a:solidFill>
                <a:uFillTx/>
                <a:latin typeface="arial" pitchFamily="34"/>
              </a:rPr>
              <a:t>Ripe &amp; Spicy blackberries with soft tannins make this instantly drinkable &amp; a delight to share.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202124"/>
              </a:solidFill>
              <a:uFillTx/>
              <a:latin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0" cap="none" spc="0" baseline="0">
                <a:solidFill>
                  <a:srgbClr val="202124"/>
                </a:solidFill>
                <a:uFillTx/>
                <a:latin typeface="arial" pitchFamily="34"/>
              </a:rPr>
              <a:t> </a:t>
            </a:r>
            <a:r>
              <a:rPr lang="en-GB" sz="1400" b="1" i="0" u="none" strike="noStrike" kern="0" cap="none" spc="0" baseline="0">
                <a:solidFill>
                  <a:srgbClr val="202124"/>
                </a:solidFill>
                <a:highlight>
                  <a:srgbClr val="FFFF00"/>
                </a:highlight>
                <a:uFillTx/>
                <a:latin typeface="arial" pitchFamily="34"/>
              </a:rPr>
              <a:t>Waters Edge White Zinfandel Rose</a:t>
            </a:r>
            <a:r>
              <a:rPr lang="en-GB" sz="1400" b="1" i="0" u="none" strike="noStrike" kern="0" cap="none" spc="0" baseline="0">
                <a:solidFill>
                  <a:srgbClr val="202124"/>
                </a:solidFill>
                <a:uFillTx/>
                <a:latin typeface="arial" pitchFamily="34"/>
              </a:rPr>
              <a:t>                                 £ 24.00</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0" cap="none" spc="0" baseline="0">
                <a:solidFill>
                  <a:srgbClr val="202124"/>
                </a:solidFill>
                <a:uFillTx/>
                <a:latin typeface="arial" pitchFamily="34"/>
              </a:rPr>
              <a:t> California, USA</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0" cap="none" spc="0" baseline="0">
                <a:solidFill>
                  <a:srgbClr val="202124"/>
                </a:solidFill>
                <a:uFillTx/>
                <a:latin typeface="arial" pitchFamily="34"/>
              </a:rPr>
              <a:t>This soft, off-dry rose has aromas of watermelons &amp; green apples with flavours of crushed strawberries then finishes with a light pleasing acidity.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1" i="0" u="none" strike="noStrike" kern="0" cap="none" spc="0" baseline="0">
              <a:solidFill>
                <a:srgbClr val="3D3D3D"/>
              </a:solidFill>
              <a:uFillTx/>
              <a:latin typeface="Source Sans Pro"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0" cap="none" spc="0" baseline="0">
                <a:solidFill>
                  <a:srgbClr val="3D3D3D"/>
                </a:solidFill>
                <a:highlight>
                  <a:srgbClr val="FFFF00"/>
                </a:highlight>
                <a:uFillTx/>
                <a:latin typeface="Source Sans Pro" pitchFamily="34"/>
              </a:rPr>
              <a:t>Oyster Bay Pinot Noir</a:t>
            </a:r>
            <a:r>
              <a:rPr lang="en-GB" sz="1400" b="1" i="0" u="none" strike="noStrike" kern="0" cap="none" spc="0" baseline="0">
                <a:solidFill>
                  <a:srgbClr val="3D3D3D"/>
                </a:solidFill>
                <a:uFillTx/>
                <a:latin typeface="Source Sans Pro" pitchFamily="34"/>
              </a:rPr>
              <a:t>                                                                                   £ 24.00</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0" cap="none" spc="0" baseline="0">
                <a:solidFill>
                  <a:srgbClr val="3D3D3D"/>
                </a:solidFill>
                <a:uFillTx/>
                <a:latin typeface="Source Sans Pro" pitchFamily="34"/>
              </a:rPr>
              <a:t>New Zealand 2019</a:t>
            </a:r>
            <a:endParaRPr lang="en-GB" sz="1400" b="0" i="0" u="none" strike="noStrike" kern="0" cap="none" spc="0" baseline="0">
              <a:solidFill>
                <a:srgbClr val="202124"/>
              </a:solidFill>
              <a:uFillTx/>
              <a:latin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0" cap="none" spc="0" baseline="0">
                <a:solidFill>
                  <a:srgbClr val="3D3D3D"/>
                </a:solidFill>
                <a:uFillTx/>
                <a:latin typeface="Source Sans Pro" pitchFamily="34"/>
              </a:rPr>
              <a:t>Fragrant dark cherry and juicy black plum</a:t>
            </a:r>
            <a:r>
              <a:rPr lang="en-GB" sz="1400" b="0" i="0" u="none" strike="noStrike" kern="0" cap="none" spc="0" baseline="0">
                <a:solidFill>
                  <a:srgbClr val="202124"/>
                </a:solidFill>
                <a:uFillTx/>
                <a:latin typeface="arial" pitchFamily="34"/>
              </a:rPr>
              <a:t>. </a:t>
            </a:r>
            <a:r>
              <a:rPr lang="en-GB" sz="1400" b="0" i="0" u="none" strike="noStrike" kern="0" cap="none" spc="0" baseline="0">
                <a:solidFill>
                  <a:srgbClr val="3D3D3D"/>
                </a:solidFill>
                <a:uFillTx/>
                <a:latin typeface="Source Sans Pro" pitchFamily="34"/>
              </a:rPr>
              <a:t>Delicious with Lamb dishes</a:t>
            </a:r>
            <a:r>
              <a:rPr lang="en-GB" sz="1400" b="0" i="0" u="none" strike="noStrike" kern="0" cap="none" spc="0" baseline="0">
                <a:solidFill>
                  <a:srgbClr val="202124"/>
                </a:solidFill>
                <a:uFillTx/>
                <a:latin typeface="arial" pitchFamily="34"/>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1" i="0" u="none" strike="noStrike" kern="0" cap="none" spc="0" baseline="0">
              <a:solidFill>
                <a:srgbClr val="002060"/>
              </a:solidFill>
              <a:uFillTx/>
              <a:latin typeface="Agency FB"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2060"/>
                </a:solidFill>
                <a:uFillTx/>
                <a:latin typeface="Calibri"/>
              </a:rPr>
              <a:t>​</a:t>
            </a:r>
            <a:endParaRPr lang="en-GB" sz="1400" b="0" i="0" u="none" strike="noStrike" kern="1200" cap="none" spc="0" baseline="0">
              <a:solidFill>
                <a:srgbClr val="000000"/>
              </a:solidFill>
              <a:uFillTx/>
              <a:latin typeface="Calibri"/>
            </a:endParaRPr>
          </a:p>
        </p:txBody>
      </p:sp>
      <p:pic>
        <p:nvPicPr>
          <p:cNvPr id="10" name="Picture 14">
            <a:extLst>
              <a:ext uri="{FF2B5EF4-FFF2-40B4-BE49-F238E27FC236}">
                <a16:creationId xmlns:a16="http://schemas.microsoft.com/office/drawing/2014/main" id="{1A790D90-483D-4CDD-9502-408BB790699F}"/>
              </a:ext>
            </a:extLst>
          </p:cNvPr>
          <p:cNvPicPr>
            <a:picLocks noChangeAspect="1"/>
          </p:cNvPicPr>
          <p:nvPr/>
        </p:nvPicPr>
        <p:blipFill>
          <a:blip r:embed="rId7"/>
          <a:srcRect l="6640" t="2275" r="3791" b="69748"/>
          <a:stretch>
            <a:fillRect/>
          </a:stretch>
        </p:blipFill>
        <p:spPr>
          <a:xfrm>
            <a:off x="-18" y="21717"/>
            <a:ext cx="1359337" cy="594442"/>
          </a:xfrm>
          <a:prstGeom prst="rect">
            <a:avLst/>
          </a:prstGeom>
          <a:noFill/>
          <a:ln cap="flat">
            <a:noFill/>
          </a:ln>
        </p:spPr>
      </p:pic>
      <p:pic>
        <p:nvPicPr>
          <p:cNvPr id="11" name="Picture 15">
            <a:extLst>
              <a:ext uri="{FF2B5EF4-FFF2-40B4-BE49-F238E27FC236}">
                <a16:creationId xmlns:a16="http://schemas.microsoft.com/office/drawing/2014/main" id="{523105F6-889F-49A4-9CFD-AF7C2A24439C}"/>
              </a:ext>
            </a:extLst>
          </p:cNvPr>
          <p:cNvPicPr>
            <a:picLocks noChangeAspect="1"/>
          </p:cNvPicPr>
          <p:nvPr/>
        </p:nvPicPr>
        <p:blipFill>
          <a:blip r:embed="rId8"/>
          <a:stretch>
            <a:fillRect/>
          </a:stretch>
        </p:blipFill>
        <p:spPr>
          <a:xfrm>
            <a:off x="11759449" y="0"/>
            <a:ext cx="406203" cy="406203"/>
          </a:xfrm>
          <a:prstGeom prst="rect">
            <a:avLst/>
          </a:prstGeom>
          <a:noFill/>
          <a:ln cap="flat">
            <a:noFill/>
          </a:ln>
        </p:spPr>
      </p:pic>
      <p:pic>
        <p:nvPicPr>
          <p:cNvPr id="12" name="Picture 16">
            <a:extLst>
              <a:ext uri="{FF2B5EF4-FFF2-40B4-BE49-F238E27FC236}">
                <a16:creationId xmlns:a16="http://schemas.microsoft.com/office/drawing/2014/main" id="{83802AEA-9FB7-43AB-BAA2-C9027D8025CF}"/>
              </a:ext>
            </a:extLst>
          </p:cNvPr>
          <p:cNvPicPr>
            <a:picLocks noChangeAspect="1"/>
          </p:cNvPicPr>
          <p:nvPr/>
        </p:nvPicPr>
        <p:blipFill>
          <a:blip r:embed="rId9"/>
          <a:stretch>
            <a:fillRect/>
          </a:stretch>
        </p:blipFill>
        <p:spPr>
          <a:xfrm flipH="1">
            <a:off x="11193581" y="21717"/>
            <a:ext cx="452317" cy="367223"/>
          </a:xfrm>
          <a:prstGeom prst="rect">
            <a:avLst/>
          </a:prstGeom>
          <a:noFill/>
          <a:ln cap="flat">
            <a:noFill/>
          </a:ln>
        </p:spPr>
      </p:pic>
      <p:sp>
        <p:nvSpPr>
          <p:cNvPr id="13" name="Rectangle 17">
            <a:extLst>
              <a:ext uri="{FF2B5EF4-FFF2-40B4-BE49-F238E27FC236}">
                <a16:creationId xmlns:a16="http://schemas.microsoft.com/office/drawing/2014/main" id="{5DBF67CA-677F-4302-A26E-4D347C87C96B}"/>
              </a:ext>
            </a:extLst>
          </p:cNvPr>
          <p:cNvSpPr/>
          <p:nvPr/>
        </p:nvSpPr>
        <p:spPr>
          <a:xfrm>
            <a:off x="10336615" y="5989786"/>
            <a:ext cx="1829037" cy="846496"/>
          </a:xfrm>
          <a:prstGeom prst="rect">
            <a:avLst/>
          </a:prstGeom>
          <a:no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14" name="Picture 2" descr="Aziz Restaurant">
            <a:extLst>
              <a:ext uri="{FF2B5EF4-FFF2-40B4-BE49-F238E27FC236}">
                <a16:creationId xmlns:a16="http://schemas.microsoft.com/office/drawing/2014/main" id="{E6CD4C5D-A2D2-4312-A932-EBF72DF99A93}"/>
              </a:ext>
            </a:extLst>
          </p:cNvPr>
          <p:cNvPicPr>
            <a:picLocks noChangeAspect="1"/>
          </p:cNvPicPr>
          <p:nvPr/>
        </p:nvPicPr>
        <p:blipFill>
          <a:blip r:embed="rId10"/>
          <a:srcRect/>
          <a:stretch>
            <a:fillRect/>
          </a:stretch>
        </p:blipFill>
        <p:spPr>
          <a:xfrm>
            <a:off x="10340163" y="6291702"/>
            <a:ext cx="559173" cy="559173"/>
          </a:xfrm>
          <a:prstGeom prst="rect">
            <a:avLst/>
          </a:prstGeom>
          <a:noFill/>
          <a:ln cap="flat">
            <a:noFill/>
          </a:ln>
        </p:spPr>
      </p:pic>
      <p:sp>
        <p:nvSpPr>
          <p:cNvPr id="15" name="TextBox 18">
            <a:extLst>
              <a:ext uri="{FF2B5EF4-FFF2-40B4-BE49-F238E27FC236}">
                <a16:creationId xmlns:a16="http://schemas.microsoft.com/office/drawing/2014/main" id="{11020C24-86B5-479C-81E7-36B863BEF228}"/>
              </a:ext>
            </a:extLst>
          </p:cNvPr>
          <p:cNvSpPr txBox="1"/>
          <p:nvPr/>
        </p:nvSpPr>
        <p:spPr>
          <a:xfrm>
            <a:off x="10336615" y="5922541"/>
            <a:ext cx="1991837" cy="369335"/>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Calibri"/>
              </a:rPr>
              <a:t>Order Online</a:t>
            </a:r>
          </a:p>
        </p:txBody>
      </p:sp>
      <p:pic>
        <p:nvPicPr>
          <p:cNvPr id="16" name="Picture 20">
            <a:extLst>
              <a:ext uri="{FF2B5EF4-FFF2-40B4-BE49-F238E27FC236}">
                <a16:creationId xmlns:a16="http://schemas.microsoft.com/office/drawing/2014/main" id="{8E4106CC-E33F-4BB7-9874-BA0B839CFD21}"/>
              </a:ext>
            </a:extLst>
          </p:cNvPr>
          <p:cNvPicPr>
            <a:picLocks noChangeAspect="1"/>
          </p:cNvPicPr>
          <p:nvPr/>
        </p:nvPicPr>
        <p:blipFill>
          <a:blip r:embed="rId11"/>
          <a:stretch>
            <a:fillRect/>
          </a:stretch>
        </p:blipFill>
        <p:spPr>
          <a:xfrm rot="10799991" flipH="1">
            <a:off x="10947178" y="6273579"/>
            <a:ext cx="573566" cy="573566"/>
          </a:xfrm>
          <a:prstGeom prst="rect">
            <a:avLst/>
          </a:prstGeom>
          <a:noFill/>
          <a:ln cap="flat">
            <a:noFill/>
          </a:ln>
        </p:spPr>
      </p:pic>
      <p:pic>
        <p:nvPicPr>
          <p:cNvPr id="17" name="Picture 23">
            <a:extLst>
              <a:ext uri="{FF2B5EF4-FFF2-40B4-BE49-F238E27FC236}">
                <a16:creationId xmlns:a16="http://schemas.microsoft.com/office/drawing/2014/main" id="{A8D8E16A-09CF-4B09-AEC4-ADF03A6C7D12}"/>
              </a:ext>
            </a:extLst>
          </p:cNvPr>
          <p:cNvPicPr>
            <a:picLocks noChangeAspect="1"/>
          </p:cNvPicPr>
          <p:nvPr/>
        </p:nvPicPr>
        <p:blipFill>
          <a:blip r:embed="rId12"/>
          <a:stretch>
            <a:fillRect/>
          </a:stretch>
        </p:blipFill>
        <p:spPr>
          <a:xfrm>
            <a:off x="11562057" y="6249421"/>
            <a:ext cx="584795" cy="553532"/>
          </a:xfrm>
          <a:prstGeom prst="rect">
            <a:avLst/>
          </a:prstGeom>
          <a:noFill/>
          <a:ln cap="flat">
            <a:noFill/>
          </a:ln>
        </p:spPr>
      </p:pic>
      <p:sp>
        <p:nvSpPr>
          <p:cNvPr id="18" name="Rectangle 20">
            <a:extLst>
              <a:ext uri="{FF2B5EF4-FFF2-40B4-BE49-F238E27FC236}">
                <a16:creationId xmlns:a16="http://schemas.microsoft.com/office/drawing/2014/main" id="{F08650F2-88FB-4892-B62B-EDBBFC4B8DCD}"/>
              </a:ext>
            </a:extLst>
          </p:cNvPr>
          <p:cNvSpPr/>
          <p:nvPr/>
        </p:nvSpPr>
        <p:spPr>
          <a:xfrm>
            <a:off x="4660340" y="21717"/>
            <a:ext cx="2871298" cy="769440"/>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4400" b="1" i="0" u="none" strike="noStrike" kern="0" cap="none" spc="0" baseline="0">
                <a:solidFill>
                  <a:srgbClr val="002060"/>
                </a:solidFill>
                <a:uFillTx/>
                <a:latin typeface="Blackadder ITC" pitchFamily="82"/>
              </a:rPr>
              <a:t>Hotel Tranity</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enu" id="{A46AB22F-2172-4D1C-8695-DDAE569047BE}" vid="{E663A1EB-F3EF-40F1-A69D-8C9B9B971E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891</TotalTime>
  <Words>896</Words>
  <Application>Microsoft Office PowerPoint</Application>
  <PresentationFormat>Widescreen</PresentationFormat>
  <Paragraphs>78</Paragraphs>
  <Slides>2</Slides>
  <Notes>1</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vt:i4>
      </vt:variant>
    </vt:vector>
  </HeadingPairs>
  <TitlesOfParts>
    <vt:vector size="14" baseType="lpstr">
      <vt:lpstr>Agency FB</vt:lpstr>
      <vt:lpstr>Arial</vt:lpstr>
      <vt:lpstr>Arial</vt:lpstr>
      <vt:lpstr>Bernard MT Condensed</vt:lpstr>
      <vt:lpstr>Blackadder ITC</vt:lpstr>
      <vt:lpstr>Cabin</vt:lpstr>
      <vt:lpstr>Calibri</vt:lpstr>
      <vt:lpstr>Calibri Light</vt:lpstr>
      <vt:lpstr>helvetica-w01-roman</vt:lpstr>
      <vt:lpstr>Questrial</vt:lpstr>
      <vt:lpstr>Source Sans Pro</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mustafa zaman</dc:creator>
  <cp:lastModifiedBy>mustafa zaman</cp:lastModifiedBy>
  <cp:revision>30</cp:revision>
  <dcterms:created xsi:type="dcterms:W3CDTF">2021-10-24T23:54:08Z</dcterms:created>
  <dcterms:modified xsi:type="dcterms:W3CDTF">2021-11-07T09:03:23Z</dcterms:modified>
</cp:coreProperties>
</file>