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6D6"/>
              </a:solidFill>
              <a:prstDash val="solid"/>
              <a:miter lim="400000"/>
            </a:ln>
          </a:left>
          <a:right>
            <a:ln w="254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254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6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solidFill>
            <a:srgbClr val="032650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6D6"/>
              </a:solidFill>
              <a:prstDash val="solid"/>
              <a:miter lim="400000"/>
            </a:ln>
          </a:top>
          <a:bottom>
            <a:ln w="254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solidFill>
            <a:srgbClr val="032650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84E00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17101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1710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AAAAA"/>
              </a:solidFill>
              <a:prstDash val="solid"/>
              <a:miter lim="400000"/>
            </a:ln>
          </a:left>
          <a:right>
            <a:ln w="12700" cap="flat">
              <a:solidFill>
                <a:srgbClr val="AAAAAA"/>
              </a:solidFill>
              <a:prstDash val="solid"/>
              <a:miter lim="400000"/>
            </a:ln>
          </a:right>
          <a:top>
            <a:ln w="12700" cap="flat">
              <a:solidFill>
                <a:srgbClr val="AAAAAA"/>
              </a:solidFill>
              <a:prstDash val="solid"/>
              <a:miter lim="400000"/>
            </a:ln>
          </a:top>
          <a:bottom>
            <a:ln w="12700" cap="flat">
              <a:solidFill>
                <a:srgbClr val="AAAAAA"/>
              </a:solidFill>
              <a:prstDash val="solid"/>
              <a:miter lim="400000"/>
            </a:ln>
          </a:bottom>
          <a:insideH>
            <a:ln w="12700" cap="flat">
              <a:solidFill>
                <a:srgbClr val="AAAAAA"/>
              </a:solidFill>
              <a:prstDash val="solid"/>
              <a:miter lim="400000"/>
            </a:ln>
          </a:insideH>
          <a:insideV>
            <a:ln w="12700" cap="flat">
              <a:solidFill>
                <a:srgbClr val="AAAAAA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106375"/>
              <a:satOff val="9554"/>
              <a:lumOff val="-13516"/>
            </a:schemeClr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106375"/>
              <a:satOff val="9554"/>
              <a:lumOff val="-13516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-119728"/>
              <a:satOff val="5580"/>
              <a:lumOff val="-12961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50E48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50E48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909090"/>
              </a:solidFill>
              <a:prstDash val="solid"/>
              <a:miter lim="400000"/>
            </a:ln>
          </a:left>
          <a:right>
            <a:ln w="12700" cap="flat">
              <a:solidFill>
                <a:srgbClr val="909090"/>
              </a:solidFill>
              <a:prstDash val="solid"/>
              <a:miter lim="400000"/>
            </a:ln>
          </a:right>
          <a:top>
            <a:ln w="12700" cap="flat">
              <a:solidFill>
                <a:srgbClr val="909090"/>
              </a:solidFill>
              <a:prstDash val="solid"/>
              <a:miter lim="400000"/>
            </a:ln>
          </a:top>
          <a:bottom>
            <a:ln w="12700" cap="flat">
              <a:solidFill>
                <a:srgbClr val="909090"/>
              </a:solidFill>
              <a:prstDash val="solid"/>
              <a:miter lim="400000"/>
            </a:ln>
          </a:bottom>
          <a:insideH>
            <a:ln w="12700" cap="flat">
              <a:solidFill>
                <a:srgbClr val="909090"/>
              </a:solidFill>
              <a:prstDash val="solid"/>
              <a:miter lim="400000"/>
            </a:ln>
          </a:insideH>
          <a:insideV>
            <a:ln w="12700" cap="flat">
              <a:solidFill>
                <a:srgbClr val="90909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98089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6A0AC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6A0AC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929292"/>
              </a:solidFill>
              <a:prstDash val="solid"/>
              <a:miter lim="400000"/>
            </a:ln>
          </a:right>
          <a:top>
            <a:ln w="25400" cap="flat">
              <a:solidFill>
                <a:srgbClr val="929292"/>
              </a:solidFill>
              <a:prstDash val="solid"/>
              <a:miter lim="400000"/>
            </a:ln>
          </a:top>
          <a:bottom>
            <a:ln w="25400" cap="flat">
              <a:solidFill>
                <a:srgbClr val="929292"/>
              </a:solidFill>
              <a:prstDash val="solid"/>
              <a:miter lim="400000"/>
            </a:ln>
          </a:bottom>
          <a:insideH>
            <a:ln w="25400" cap="flat">
              <a:solidFill>
                <a:srgbClr val="929292"/>
              </a:solidFill>
              <a:prstDash val="solid"/>
              <a:miter lim="400000"/>
            </a:ln>
          </a:insideH>
          <a:insideV>
            <a:ln w="254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25400" cap="flat">
              <a:solidFill>
                <a:srgbClr val="929292"/>
              </a:solidFill>
              <a:prstDash val="solid"/>
              <a:miter lim="400000"/>
            </a:ln>
          </a:left>
          <a:right>
            <a:ln w="25400" cap="flat">
              <a:solidFill>
                <a:srgbClr val="929292"/>
              </a:solidFill>
              <a:prstDash val="solid"/>
              <a:miter lim="400000"/>
            </a:ln>
          </a:right>
          <a:top>
            <a:ln w="254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929292"/>
              </a:solidFill>
              <a:prstDash val="solid"/>
              <a:miter lim="400000"/>
            </a:ln>
          </a:insideH>
          <a:insideV>
            <a:ln w="254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25400" cap="flat">
              <a:solidFill>
                <a:srgbClr val="929292"/>
              </a:solidFill>
              <a:prstDash val="solid"/>
              <a:miter lim="400000"/>
            </a:ln>
          </a:left>
          <a:right>
            <a:ln w="254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929292"/>
              </a:solidFill>
              <a:prstDash val="solid"/>
              <a:miter lim="400000"/>
            </a:ln>
          </a:bottom>
          <a:insideH>
            <a:ln w="25400" cap="flat">
              <a:solidFill>
                <a:srgbClr val="929292"/>
              </a:solidFill>
              <a:prstDash val="solid"/>
              <a:miter lim="400000"/>
            </a:ln>
          </a:insideH>
          <a:insideV>
            <a:ln w="254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3700"/>
            </a:lvl1pPr>
            <a:lvl2pPr marL="0" indent="0" algn="ctr">
              <a:spcBef>
                <a:spcPts val="0"/>
              </a:spcBef>
              <a:buClrTx/>
              <a:buSzTx/>
              <a:buNone/>
              <a:defRPr sz="3700"/>
            </a:lvl2pPr>
            <a:lvl3pPr marL="0" indent="0" algn="ctr">
              <a:spcBef>
                <a:spcPts val="0"/>
              </a:spcBef>
              <a:buClrTx/>
              <a:buSzTx/>
              <a:buNone/>
              <a:defRPr sz="3700"/>
            </a:lvl3pPr>
            <a:lvl4pPr marL="0" indent="0" algn="ctr">
              <a:spcBef>
                <a:spcPts val="0"/>
              </a:spcBef>
              <a:buClrTx/>
              <a:buSzTx/>
              <a:buNone/>
              <a:defRPr sz="3700"/>
            </a:lvl4pPr>
            <a:lvl5pPr marL="0" indent="0" algn="ctr">
              <a:spcBef>
                <a:spcPts val="0"/>
              </a:spcBef>
              <a:buClrTx/>
              <a:buSzTx/>
              <a:buNone/>
              <a:defRPr sz="37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/>
          <p:nvPr>
            <p:ph type="pic" idx="13"/>
          </p:nvPr>
        </p:nvSpPr>
        <p:spPr>
          <a:xfrm>
            <a:off x="1619250" y="673100"/>
            <a:ext cx="9758016" cy="5905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Title Text"/>
          <p:cNvSpPr txBox="1"/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2" name="Body Level One…"/>
          <p:cNvSpPr txBox="1"/>
          <p:nvPr>
            <p:ph type="body" sz="quarter" idx="1"/>
          </p:nvPr>
        </p:nvSpPr>
        <p:spPr>
          <a:xfrm>
            <a:off x="1270000" y="81534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3700"/>
            </a:lvl1pPr>
            <a:lvl2pPr marL="0" indent="0" algn="ctr">
              <a:spcBef>
                <a:spcPts val="0"/>
              </a:spcBef>
              <a:buClrTx/>
              <a:buSzTx/>
              <a:buNone/>
              <a:defRPr sz="3700"/>
            </a:lvl2pPr>
            <a:lvl3pPr marL="0" indent="0" algn="ctr">
              <a:spcBef>
                <a:spcPts val="0"/>
              </a:spcBef>
              <a:buClrTx/>
              <a:buSzTx/>
              <a:buNone/>
              <a:defRPr sz="3700"/>
            </a:lvl3pPr>
            <a:lvl4pPr marL="0" indent="0" algn="ctr">
              <a:spcBef>
                <a:spcPts val="0"/>
              </a:spcBef>
              <a:buClrTx/>
              <a:buSzTx/>
              <a:buNone/>
              <a:defRPr sz="3700"/>
            </a:lvl4pPr>
            <a:lvl5pPr marL="0" indent="0" algn="ctr">
              <a:spcBef>
                <a:spcPts val="0"/>
              </a:spcBef>
              <a:buClrTx/>
              <a:buSzTx/>
              <a:buNone/>
              <a:defRPr sz="37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/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/>
          <p:nvPr>
            <p:ph type="pic" sz="half" idx="13"/>
          </p:nvPr>
        </p:nvSpPr>
        <p:spPr>
          <a:xfrm>
            <a:off x="6718300" y="638919"/>
            <a:ext cx="5334001" cy="82169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Title Text"/>
          <p:cNvSpPr txBox="1"/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40" name="Body Level One…"/>
          <p:cNvSpPr txBox="1"/>
          <p:nvPr>
            <p:ph type="body" sz="quarter" idx="1"/>
          </p:nvPr>
        </p:nvSpPr>
        <p:spPr>
          <a:xfrm>
            <a:off x="952500" y="4724400"/>
            <a:ext cx="5334000" cy="41148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3700"/>
            </a:lvl1pPr>
            <a:lvl2pPr marL="0" indent="0" algn="ctr">
              <a:spcBef>
                <a:spcPts val="0"/>
              </a:spcBef>
              <a:buClrTx/>
              <a:buSzTx/>
              <a:buNone/>
              <a:defRPr sz="3700"/>
            </a:lvl2pPr>
            <a:lvl3pPr marL="0" indent="0" algn="ctr">
              <a:spcBef>
                <a:spcPts val="0"/>
              </a:spcBef>
              <a:buClrTx/>
              <a:buSzTx/>
              <a:buNone/>
              <a:defRPr sz="3700"/>
            </a:lvl3pPr>
            <a:lvl4pPr marL="0" indent="0" algn="ctr">
              <a:spcBef>
                <a:spcPts val="0"/>
              </a:spcBef>
              <a:buClrTx/>
              <a:buSzTx/>
              <a:buNone/>
              <a:defRPr sz="3700"/>
            </a:lvl4pPr>
            <a:lvl5pPr marL="0" indent="0" algn="ctr">
              <a:spcBef>
                <a:spcPts val="0"/>
              </a:spcBef>
              <a:buClrTx/>
              <a:buSzTx/>
              <a:buNone/>
              <a:defRPr sz="37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ClrTx/>
            </a:lvl1pPr>
            <a:lvl2pPr>
              <a:buClrTx/>
            </a:lvl2pPr>
            <a:lvl3pPr>
              <a:buClrTx/>
            </a:lvl3pPr>
            <a:lvl4pPr>
              <a:buClrTx/>
            </a:lvl4pPr>
            <a:lvl5pPr>
              <a:buClrTx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/>
          <p:nvPr>
            <p:ph type="pic" sz="half" idx="13"/>
          </p:nvPr>
        </p:nvSpPr>
        <p:spPr>
          <a:xfrm>
            <a:off x="6718300" y="25908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Body Level One…"/>
          <p:cNvSpPr txBox="1"/>
          <p:nvPr>
            <p:ph type="body" sz="half" idx="1"/>
          </p:nvPr>
        </p:nvSpPr>
        <p:spPr>
          <a:xfrm>
            <a:off x="952500" y="25908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buClrTx/>
              <a:defRPr sz="2800"/>
            </a:lvl1pPr>
            <a:lvl2pPr marL="685800" indent="-342900">
              <a:spcBef>
                <a:spcPts val="3200"/>
              </a:spcBef>
              <a:buClrTx/>
              <a:defRPr sz="2800"/>
            </a:lvl2pPr>
            <a:lvl3pPr marL="1028700" indent="-342900">
              <a:spcBef>
                <a:spcPts val="3200"/>
              </a:spcBef>
              <a:buClrTx/>
              <a:defRPr sz="2800"/>
            </a:lvl3pPr>
            <a:lvl4pPr marL="1371600" indent="-342900">
              <a:spcBef>
                <a:spcPts val="3200"/>
              </a:spcBef>
              <a:buClrTx/>
              <a:defRPr sz="2800"/>
            </a:lvl4pPr>
            <a:lvl5pPr marL="1714500" indent="-342900">
              <a:spcBef>
                <a:spcPts val="3200"/>
              </a:spcBef>
              <a:buClrTx/>
              <a:defRPr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/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>
            <a:lvl1pPr>
              <a:buClrTx/>
            </a:lvl1pPr>
            <a:lvl2pPr>
              <a:buClrTx/>
            </a:lvl2pPr>
            <a:lvl3pPr>
              <a:buClrTx/>
            </a:lvl3pPr>
            <a:lvl4pPr>
              <a:buClrTx/>
            </a:lvl4pPr>
            <a:lvl5pPr>
              <a:buClrTx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/>
          <p:nvPr>
            <p:ph type="pic" sz="quarter" idx="13"/>
          </p:nvPr>
        </p:nvSpPr>
        <p:spPr>
          <a:xfrm>
            <a:off x="6731000" y="49657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Image"/>
          <p:cNvSpPr/>
          <p:nvPr>
            <p:ph type="pic" sz="quarter" idx="14"/>
          </p:nvPr>
        </p:nvSpPr>
        <p:spPr>
          <a:xfrm>
            <a:off x="6731000" y="6350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Image"/>
          <p:cNvSpPr/>
          <p:nvPr>
            <p:ph type="pic" sz="half" idx="15"/>
          </p:nvPr>
        </p:nvSpPr>
        <p:spPr>
          <a:xfrm>
            <a:off x="952500" y="635000"/>
            <a:ext cx="5334000" cy="8229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/>
          <p:nvPr>
            <p:ph type="body" sz="quarter" idx="13"/>
          </p:nvPr>
        </p:nvSpPr>
        <p:spPr>
          <a:xfrm>
            <a:off x="1270000" y="6362700"/>
            <a:ext cx="10464800" cy="461366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None/>
              <a:defRPr i="1" sz="2400"/>
            </a:lvl1pPr>
          </a:lstStyle>
          <a:p>
            <a:pPr/>
            <a:r>
              <a:t>–Johnny Appleseed</a:t>
            </a:r>
          </a:p>
        </p:txBody>
      </p:sp>
      <p:sp>
        <p:nvSpPr>
          <p:cNvPr id="94" name="“Type a quote here.”"/>
          <p:cNvSpPr txBox="1"/>
          <p:nvPr>
            <p:ph type="body" sz="quarter" idx="14"/>
          </p:nvPr>
        </p:nvSpPr>
        <p:spPr>
          <a:xfrm>
            <a:off x="1270000" y="4308599"/>
            <a:ext cx="10464800" cy="60977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None/>
              <a:defRPr sz="3400">
                <a:latin typeface="+mn-lt"/>
                <a:ea typeface="+mn-ea"/>
                <a:cs typeface="+mn-cs"/>
                <a:sym typeface="Helvetica Neue Medium"/>
              </a:defRPr>
            </a:lvl1pPr>
          </a:lstStyle>
          <a:p>
            <a:pPr/>
            <a:r>
              <a:t>“Type a quote here.” </a:t>
            </a:r>
          </a:p>
        </p:txBody>
      </p:sp>
      <p:sp>
        <p:nvSpPr>
          <p:cNvPr id="9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952500" y="2540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952500" y="25908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6328884" y="9296400"/>
            <a:ext cx="340259" cy="324306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b="0" sz="16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 xmlns:p14="http://schemas.microsoft.com/office/powerpoint/2010/main" spd="med" advClick="1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889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1333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1778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2222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2667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3111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3556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4000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LOBAL SPORTS EVENTS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GLOBAL SPORTS EVENTS</a:t>
            </a:r>
          </a:p>
        </p:txBody>
      </p:sp>
      <p:sp>
        <p:nvSpPr>
          <p:cNvPr id="120" name="ECONOMIC IMPACTS…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537463">
              <a:defRPr sz="3404"/>
            </a:pPr>
            <a:r>
              <a:t>ECONOMIC IMPACTS </a:t>
            </a:r>
          </a:p>
          <a:p>
            <a:pPr defTabSz="537463">
              <a:defRPr sz="3404"/>
            </a:pPr>
            <a:r>
              <a:t>OF PROMOTION &amp; RELEGATION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PREMIER LEAGUE BENEFIT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pPr/>
            <a:r>
              <a:t>PREMIER LEAGUE BENEFITS</a:t>
            </a:r>
          </a:p>
        </p:txBody>
      </p:sp>
      <p:sp>
        <p:nvSpPr>
          <p:cNvPr id="123" name="OVERSEAS TV RIGHTS SHARED EQUALLY BETWEEN 20 TEAM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OVERSEAS TV RIGHTS SHARED EQUALLY BETWEEN 20 TEAMS</a:t>
            </a:r>
          </a:p>
          <a:p>
            <a:pPr/>
            <a:r>
              <a:t>2016-19 £3B = £39M PER CLUB PER SEASON</a:t>
            </a:r>
          </a:p>
          <a:p>
            <a:pPr/>
            <a:r>
              <a:t>POTENTIAL FOR MASSIVE INCREASE IN FUTURE</a:t>
            </a:r>
          </a:p>
          <a:p>
            <a:pPr/>
            <a:r>
              <a:t>DOMESTIC TV 1/2 SHARED EQUALLY APROX £35 PER CLUB, 1/4 IS BASED ON FINISHING POSITIONS, 1/4 FACILITY FEES BASED ON NUMBER OF TIMES ON TV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IMPACT UPON SWANSEA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19937">
              <a:defRPr sz="7119"/>
            </a:lvl1pPr>
          </a:lstStyle>
          <a:p>
            <a:pPr/>
            <a:r>
              <a:t>IMPACT UPON SWANSEA</a:t>
            </a:r>
          </a:p>
        </p:txBody>
      </p:sp>
      <p:sp>
        <p:nvSpPr>
          <p:cNvPr id="126" name="1ST PREMIERSHIP SEASON WAS WORTH £58M TO LOCAL COMMUNITY (CARDIFF UNIVERSITY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42264" indent="-342264" defTabSz="449833">
              <a:spcBef>
                <a:spcPts val="3200"/>
              </a:spcBef>
              <a:defRPr sz="2464"/>
            </a:pPr>
            <a:r>
              <a:t>1ST PREMIERSHIP SEASON WAS WORTH £58M TO LOCAL COMMUNITY (CARDIFF UNIVERSITY </a:t>
            </a:r>
          </a:p>
          <a:p>
            <a:pPr marL="342264" indent="-342264" defTabSz="449833">
              <a:spcBef>
                <a:spcPts val="3200"/>
              </a:spcBef>
              <a:defRPr sz="2464"/>
            </a:pPr>
            <a:r>
              <a:t>400 NEW JOBS</a:t>
            </a:r>
          </a:p>
          <a:p>
            <a:pPr marL="342264" indent="-342264" defTabSz="449833">
              <a:spcBef>
                <a:spcPts val="3200"/>
              </a:spcBef>
              <a:defRPr sz="2464"/>
            </a:pPr>
            <a:r>
              <a:t>NON FOOTBALL ACTIVITIES 37.9M     95 JOBS</a:t>
            </a:r>
          </a:p>
          <a:p>
            <a:pPr marL="342264" indent="-342264" defTabSz="449833">
              <a:spcBef>
                <a:spcPts val="3200"/>
              </a:spcBef>
              <a:defRPr sz="2464"/>
            </a:pPr>
            <a:r>
              <a:t>WORLDS ATTENTION ON SWANSEA IB VIEWERS</a:t>
            </a:r>
          </a:p>
          <a:p>
            <a:pPr marL="342264" indent="-342264" defTabSz="449833">
              <a:spcBef>
                <a:spcPts val="3200"/>
              </a:spcBef>
              <a:defRPr sz="2464"/>
            </a:pPr>
            <a:r>
              <a:t>TRAVELLING FANS</a:t>
            </a:r>
          </a:p>
          <a:p>
            <a:pPr marL="342264" indent="-342264" defTabSz="449833">
              <a:spcBef>
                <a:spcPts val="3200"/>
              </a:spcBef>
              <a:defRPr sz="2464"/>
            </a:pPr>
            <a:r>
              <a:t>TEAMS</a:t>
            </a:r>
          </a:p>
          <a:p>
            <a:pPr marL="342264" indent="-342264" defTabSz="449833">
              <a:spcBef>
                <a:spcPts val="3200"/>
              </a:spcBef>
              <a:defRPr sz="2464"/>
            </a:pPr>
            <a:r>
              <a:t>HOTELS, PUBS, SHOPS &amp; RESTAURANTS</a:t>
            </a:r>
          </a:p>
          <a:p>
            <a:pPr marL="342264" indent="-342264" defTabSz="449833">
              <a:spcBef>
                <a:spcPts val="3200"/>
              </a:spcBef>
              <a:defRPr sz="2464"/>
            </a:pPr>
            <a:r>
              <a:t>RENTAL MARKETS - PLAYER IMPACTS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IMPACT OF…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321310">
              <a:defRPr sz="4400"/>
            </a:pPr>
            <a:r>
              <a:t> IMPACT OF </a:t>
            </a:r>
          </a:p>
          <a:p>
            <a:pPr defTabSz="321310">
              <a:defRPr sz="4400"/>
            </a:pPr>
            <a:r>
              <a:t>SWANSEA CITY’S </a:t>
            </a:r>
          </a:p>
          <a:p>
            <a:pPr defTabSz="321310">
              <a:defRPr sz="4400"/>
            </a:pPr>
            <a:r>
              <a:t>PROMOTION</a:t>
            </a:r>
          </a:p>
        </p:txBody>
      </p:sp>
      <p:sp>
        <p:nvSpPr>
          <p:cNvPr id="129" name="2011 £10.9M INTO ECONOMY - ALAN CAIRNS ( WELSH SEC) (2011)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55600" indent="-355600" defTabSz="467359">
              <a:spcBef>
                <a:spcPts val="3300"/>
              </a:spcBef>
              <a:defRPr sz="2560"/>
            </a:pPr>
            <a:r>
              <a:t>2011 £10.9M INTO ECONOMY - ALAN CAIRNS ( WELSH SEC) (2011)</a:t>
            </a:r>
          </a:p>
          <a:p>
            <a:pPr marL="355600" indent="-355600" defTabSz="467359">
              <a:spcBef>
                <a:spcPts val="3300"/>
              </a:spcBef>
              <a:defRPr sz="2560"/>
            </a:pPr>
            <a:r>
              <a:t>ACTIVITY ON VISIT SWANSEA BAY WEBSITE 44% UP (SWANSEA COUNCIL 2012)</a:t>
            </a:r>
          </a:p>
          <a:p>
            <a:pPr marL="355600" indent="-355600" defTabSz="467359">
              <a:spcBef>
                <a:spcPts val="3300"/>
              </a:spcBef>
              <a:defRPr sz="2560"/>
            </a:pPr>
            <a:r>
              <a:t>HOTEL OCCUPANCY UP 9% FROM SEPT 2011 TO MARCH 2012 OUT PERFORMING WALES &amp; UK (PKF CONSULTING 2012)</a:t>
            </a:r>
          </a:p>
          <a:p>
            <a:pPr marL="355600" indent="-355600" defTabSz="467359">
              <a:spcBef>
                <a:spcPts val="3300"/>
              </a:spcBef>
              <a:defRPr sz="2560"/>
            </a:pPr>
            <a:r>
              <a:t>IMPACT ON TOWNS 50-100M RADIUS (SOUTH WALES CHAMBER OF COMMERCE 2012)</a:t>
            </a:r>
          </a:p>
          <a:p>
            <a:pPr marL="355600" indent="-355600" defTabSz="467359">
              <a:spcBef>
                <a:spcPts val="3300"/>
              </a:spcBef>
              <a:defRPr sz="2560"/>
            </a:pPr>
            <a:r>
              <a:t>2K-3K VISITING FANS STAY OVER SOUTH WALES CHAMBER OF COMMERCE 2012)</a:t>
            </a:r>
          </a:p>
          <a:p>
            <a:pPr marL="355600" indent="-355600" defTabSz="467359">
              <a:spcBef>
                <a:spcPts val="3300"/>
              </a:spcBef>
              <a:defRPr sz="2560"/>
            </a:pPr>
            <a:r>
              <a:t>EXPOSURE/PROFILE - 20 CAMERAS PER GAME (SCST 2012)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WANSEA CITY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SWANSEA CITY</a:t>
            </a:r>
          </a:p>
        </p:txBody>
      </p:sp>
      <p:sp>
        <p:nvSpPr>
          <p:cNvPr id="132" name="2017 18TH = £6M (BOTTOM PAYS £2M)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2017 18TH = £6M (BOTTOM PAYS £2M)</a:t>
            </a:r>
          </a:p>
          <a:p>
            <a:pPr/>
            <a:r>
              <a:t>FACILITY FEES £12M +    £1.2M FOR EVERY EXTRA GAME TELEVISED</a:t>
            </a:r>
          </a:p>
          <a:p>
            <a:pPr/>
            <a:r>
              <a:t>POOLED COMMERCIAL REVENUE PAYS OUT £5M PER CLUB</a:t>
            </a:r>
          </a:p>
          <a:p>
            <a:pPr/>
            <a:r>
              <a:t>IF SWANSEA HAD FINISHED 18TH IN 2018 THEY WOULD HAVE BEEN GUARANTEED £97M………….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US INVESTOR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US INVESTORS</a:t>
            </a:r>
          </a:p>
        </p:txBody>
      </p:sp>
      <p:sp>
        <p:nvSpPr>
          <p:cNvPr id="135" name="STEVE KAPLAN &amp; JASON LEVIAN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6715" indent="-386715" defTabSz="508254">
              <a:spcBef>
                <a:spcPts val="3600"/>
              </a:spcBef>
              <a:defRPr sz="2784"/>
            </a:pPr>
            <a:r>
              <a:t>STEVE KAPLAN &amp; JASON LEVIAN</a:t>
            </a:r>
          </a:p>
          <a:p>
            <a:pPr marL="386715" indent="-386715" defTabSz="508254">
              <a:spcBef>
                <a:spcPts val="3600"/>
              </a:spcBef>
              <a:defRPr sz="2784"/>
            </a:pPr>
            <a:r>
              <a:t>“MY THEORY WAS THAT…THE MOST VALUABLE SPORT CONTENT IN THE WORLD [IS] SITTING IN THE UK (KAPLAN 2018)</a:t>
            </a:r>
          </a:p>
          <a:p>
            <a:pPr marL="386715" indent="-386715" defTabSz="508254">
              <a:spcBef>
                <a:spcPts val="3600"/>
              </a:spcBef>
              <a:defRPr sz="2784"/>
            </a:pPr>
            <a:r>
              <a:t>£100M DEAL BY US INVESTORS</a:t>
            </a:r>
          </a:p>
          <a:p>
            <a:pPr marL="386715" indent="-386715" defTabSz="508254">
              <a:spcBef>
                <a:spcPts val="3600"/>
              </a:spcBef>
              <a:defRPr sz="2784"/>
            </a:pPr>
            <a:r>
              <a:t>PROFIT DRIVEN - INVESTMENT INCREASES DUE TO WORLD WIDE RIGHTS</a:t>
            </a:r>
          </a:p>
          <a:p>
            <a:pPr marL="386715" indent="-386715" defTabSz="508254">
              <a:spcBef>
                <a:spcPts val="3600"/>
              </a:spcBef>
              <a:defRPr sz="2784"/>
            </a:pPr>
            <a:r>
              <a:t>AIMS - GLOBAL SPONSORS, EXPAND THE STADIUM, UPGRADE TRAINING FACILITIES, SIGN TOP INTERNATIONAL PLAYERS &amp; ATTRACT WORLD WIDE FANS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FINANCIAL DEVELOPMENT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pPr/>
            <a:r>
              <a:t>FINANCIAL DEVELOPMENTS</a:t>
            </a:r>
          </a:p>
        </p:txBody>
      </p:sp>
      <p:sp>
        <p:nvSpPr>
          <p:cNvPr id="138" name="2017 COMMERCIAL REVENUES £10.7M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26719" indent="-426719" defTabSz="560831">
              <a:spcBef>
                <a:spcPts val="4000"/>
              </a:spcBef>
              <a:defRPr sz="3072"/>
            </a:pPr>
            <a:r>
              <a:t>2017 COMMERCIAL REVENUES £10.7M</a:t>
            </a:r>
          </a:p>
          <a:p>
            <a:pPr marL="426719" indent="-426719" defTabSz="560831">
              <a:spcBef>
                <a:spcPts val="4000"/>
              </a:spcBef>
              <a:defRPr sz="3072"/>
            </a:pPr>
            <a:r>
              <a:t>MANCHESTER UNITED £279.5M - BLUE CHIP INTERNATIONAL SPONSORS</a:t>
            </a:r>
          </a:p>
          <a:p>
            <a:pPr marL="426719" indent="-426719" defTabSz="560831">
              <a:spcBef>
                <a:spcPts val="4000"/>
              </a:spcBef>
              <a:defRPr sz="3072"/>
            </a:pPr>
            <a:r>
              <a:t>SWANSEA’S AIM TO APPEAL TO FANS BEYOND THE CITY</a:t>
            </a:r>
          </a:p>
          <a:p>
            <a:pPr marL="426719" indent="-426719" defTabSz="560831">
              <a:spcBef>
                <a:spcPts val="4000"/>
              </a:spcBef>
              <a:defRPr sz="3072"/>
            </a:pPr>
            <a:r>
              <a:t>BRANDING AGENCY CAMPAIGN - “GRIT AND BEAUTY”</a:t>
            </a:r>
          </a:p>
          <a:p>
            <a:pPr marL="426719" indent="-426719" defTabSz="560831">
              <a:spcBef>
                <a:spcPts val="4000"/>
              </a:spcBef>
              <a:defRPr sz="3072"/>
            </a:pPr>
            <a:r>
              <a:t>LOWEST WAGE BILL - RELATIONSHIP WITH RELEGATION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CHAMPIONSHIP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CHAMPIONSHIP</a:t>
            </a:r>
          </a:p>
        </p:txBody>
      </p:sp>
      <p:sp>
        <p:nvSpPr>
          <p:cNvPr id="141" name="£2.084M TO EACH CLUB FROM EFL DEAL WITH SKY AND C5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15594" indent="-315594" defTabSz="414781">
              <a:spcBef>
                <a:spcPts val="2900"/>
              </a:spcBef>
              <a:defRPr sz="2272"/>
            </a:pPr>
            <a:r>
              <a:t>£2.084M TO EACH CLUB FROM EFL DEAL WITH SKY AND C5</a:t>
            </a:r>
          </a:p>
          <a:p>
            <a:pPr marL="315594" indent="-315594" defTabSz="414781">
              <a:spcBef>
                <a:spcPts val="2900"/>
              </a:spcBef>
              <a:defRPr sz="2272"/>
            </a:pPr>
            <a:r>
              <a:t>£4.3M SOLIDARITY PAYMENT TO LIMIT THE GAP BETWEEN THE LEAGUES</a:t>
            </a:r>
          </a:p>
          <a:p>
            <a:pPr marL="315594" indent="-315594" defTabSz="414781">
              <a:spcBef>
                <a:spcPts val="2900"/>
              </a:spcBef>
              <a:defRPr sz="2272"/>
            </a:pPr>
            <a:r>
              <a:t>£100K FOR EACH HOME GAME SELECTED FOR TV COVERAGE</a:t>
            </a:r>
          </a:p>
          <a:p>
            <a:pPr marL="315594" indent="-315594" defTabSz="414781">
              <a:spcBef>
                <a:spcPts val="2900"/>
              </a:spcBef>
              <a:defRPr sz="2272"/>
            </a:pPr>
            <a:r>
              <a:t>AWAY £10K FOR EACH LIVE GAME</a:t>
            </a:r>
          </a:p>
          <a:p>
            <a:pPr marL="315594" indent="-315594" defTabSz="414781">
              <a:spcBef>
                <a:spcPts val="2900"/>
              </a:spcBef>
              <a:defRPr sz="2272"/>
            </a:pPr>
            <a:r>
              <a:t>NO GUARANTEED PAYMENT </a:t>
            </a:r>
          </a:p>
          <a:p>
            <a:pPr marL="315594" indent="-315594" defTabSz="414781">
              <a:spcBef>
                <a:spcPts val="2900"/>
              </a:spcBef>
              <a:defRPr sz="2272"/>
            </a:pPr>
            <a:r>
              <a:t>RELEGATED CLUBS GET PARACHUTE PAYMENTS TO ADJUST FOR AT LEAST 3 SEASONS AS BEEN IN PREMIER LEAGUE FOR MORE THAN 1 SEASON CALCULATED ON TV &amp; PRIZE MONEY FROM THE YEAR RELEGATED, 55% YEAR 1, 45% YEAR 2 AND 20% YEAR 3</a:t>
            </a:r>
          </a:p>
          <a:p>
            <a:pPr marL="315594" indent="-315594" defTabSz="414781">
              <a:spcBef>
                <a:spcPts val="2900"/>
              </a:spcBef>
              <a:defRPr sz="2272"/>
            </a:pPr>
            <a:r>
              <a:t>ESTIMATED ABOUT £6.9M PLUS PARACHUTE PAYMENTS OF APROX £40.7 YEAR 1, £33.3M &amp; £14.8M AS OPPOSED TO £97M………..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IMPACT ON ATTENDANC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08254">
              <a:defRPr sz="6960"/>
            </a:lvl1pPr>
          </a:lstStyle>
          <a:p>
            <a:pPr/>
            <a:r>
              <a:t>IMPACT ON ATTENDANCE</a:t>
            </a:r>
          </a:p>
        </p:txBody>
      </p:sp>
      <p:sp>
        <p:nvSpPr>
          <p:cNvPr id="144" name="LAST SEASON IN PREMIERSHIP AVERAGE HOME GAMES 15,507 WHILST GAINING PROMOTION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191135" indent="-191135" defTabSz="251206">
              <a:spcBef>
                <a:spcPts val="1800"/>
              </a:spcBef>
              <a:defRPr sz="2666"/>
            </a:pPr>
            <a:r>
              <a:t>LAST SEASON IN PREMIERSHIP AVERAGE HOME GAMES 15,507 WHILST GAINING PROMOTION</a:t>
            </a:r>
          </a:p>
          <a:p>
            <a:pPr marL="191135" indent="-191135" defTabSz="251206">
              <a:spcBef>
                <a:spcPts val="1800"/>
              </a:spcBef>
              <a:defRPr sz="2666"/>
            </a:pPr>
            <a:r>
              <a:t>DROP IN GATE RECEIPTS</a:t>
            </a:r>
          </a:p>
          <a:p>
            <a:pPr marL="191135" indent="-191135" defTabSz="251206">
              <a:spcBef>
                <a:spcPts val="1800"/>
              </a:spcBef>
              <a:defRPr sz="2666"/>
            </a:pPr>
            <a:r>
              <a:t>REPLICA SHIRTS</a:t>
            </a:r>
          </a:p>
          <a:p>
            <a:pPr marL="191135" indent="-191135" defTabSz="251206">
              <a:spcBef>
                <a:spcPts val="1800"/>
              </a:spcBef>
              <a:defRPr sz="2666"/>
            </a:pPr>
            <a:r>
              <a:t>KIT SPONSOR</a:t>
            </a:r>
          </a:p>
          <a:p>
            <a:pPr marL="191135" indent="-191135" defTabSz="251206">
              <a:spcBef>
                <a:spcPts val="1800"/>
              </a:spcBef>
              <a:defRPr sz="2666"/>
            </a:pPr>
            <a:r>
              <a:t>STADIUM EXPANSION</a:t>
            </a:r>
          </a:p>
          <a:p>
            <a:pPr marL="191135" indent="-191135" defTabSz="251206">
              <a:spcBef>
                <a:spcPts val="1800"/>
              </a:spcBef>
              <a:defRPr sz="2666"/>
            </a:pPr>
            <a:r>
              <a:t>HOTELS</a:t>
            </a:r>
          </a:p>
          <a:p>
            <a:pPr marL="191135" indent="-191135" defTabSz="251206">
              <a:spcBef>
                <a:spcPts val="1800"/>
              </a:spcBef>
              <a:defRPr sz="2666"/>
            </a:pPr>
            <a:r>
              <a:t>VISITOR NUMBERS</a:t>
            </a:r>
          </a:p>
          <a:p>
            <a:pPr marL="191135" indent="-191135" defTabSz="251206">
              <a:spcBef>
                <a:spcPts val="1800"/>
              </a:spcBef>
              <a:defRPr sz="2666"/>
            </a:pPr>
            <a:r>
              <a:t>TEAMS</a:t>
            </a:r>
          </a:p>
          <a:p>
            <a:pPr marL="191135" indent="-191135" defTabSz="251206">
              <a:spcBef>
                <a:spcPts val="1800"/>
              </a:spcBef>
              <a:defRPr sz="1376"/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CARDIFF CITY PROMOTION IMPAC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pPr/>
            <a:r>
              <a:t>CARDIFF CITY PROMOTION IMPACT</a:t>
            </a:r>
          </a:p>
        </p:txBody>
      </p:sp>
      <p:sp>
        <p:nvSpPr>
          <p:cNvPr id="147" name="BBC (2018) ESTIMATED £75M+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BBC (2018) ESTIMATED £75M+</a:t>
            </a:r>
          </a:p>
          <a:p>
            <a:pPr/>
            <a:r>
              <a:t>HIGHER ATTENDANCE - CAPACITY 33,280</a:t>
            </a:r>
          </a:p>
          <a:p>
            <a:pPr/>
            <a:r>
              <a:t>2017/18 EARLY SEASON AVERAGE - 19,604</a:t>
            </a:r>
          </a:p>
          <a:p>
            <a:pPr/>
            <a:r>
              <a:t>OVERNIGHT STAYS</a:t>
            </a:r>
          </a:p>
          <a:p>
            <a:pPr/>
            <a:r>
              <a:t>SPENDING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ESTIMATES IMPACT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ESTIMATES IMPACTS</a:t>
            </a:r>
          </a:p>
        </p:txBody>
      </p:sp>
      <p:sp>
        <p:nvSpPr>
          <p:cNvPr id="150" name="£100M FROM TV DEAL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£100M FROM TV DEALS</a:t>
            </a:r>
          </a:p>
          <a:p>
            <a:pPr/>
            <a:r>
              <a:t>MAJORITY TO PLAYERS - LOCAL SPENDS</a:t>
            </a:r>
          </a:p>
          <a:p>
            <a:pPr/>
            <a:r>
              <a:t>VISITOR SPEND LOCALLY &amp; EXTRA LOCAL SPEND CIRCA £25M </a:t>
            </a:r>
          </a:p>
          <a:p>
            <a:pPr/>
            <a:r>
              <a:t>OTHER INCOME DIFFICULT TO ESTIMATE £25-50M</a:t>
            </a:r>
          </a:p>
          <a:p>
            <a:pPr/>
            <a:r>
              <a:t>CANON, T (2018) IMPACTS LIVERPOOL MANAGEMENT SCHOOL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Black">
  <a:themeElements>
    <a:clrScheme name="Black">
      <a:dk1>
        <a:srgbClr val="000000"/>
      </a:dk1>
      <a:lt1>
        <a:srgbClr val="FFFFFF"/>
      </a:lt1>
      <a:dk2>
        <a:srgbClr val="434343"/>
      </a:dk2>
      <a:lt2>
        <a:srgbClr val="A9A9A9"/>
      </a:lt2>
      <a:accent1>
        <a:srgbClr val="0076BA"/>
      </a:accent1>
      <a:accent2>
        <a:srgbClr val="00A89D"/>
      </a:accent2>
      <a:accent3>
        <a:srgbClr val="1DB100"/>
      </a:accent3>
      <a:accent4>
        <a:srgbClr val="F8BA00"/>
      </a:accent4>
      <a:accent5>
        <a:srgbClr val="EE220C"/>
      </a:accent5>
      <a:accent6>
        <a:srgbClr val="CB297B"/>
      </a:accent6>
      <a:hlink>
        <a:srgbClr val="0000FF"/>
      </a:hlink>
      <a:folHlink>
        <a:srgbClr val="FF00FF"/>
      </a:folHlink>
    </a:clrScheme>
    <a:fontScheme name="Black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lumOff val="13529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Black">
  <a:themeElements>
    <a:clrScheme name="Black">
      <a:dk1>
        <a:srgbClr val="000000"/>
      </a:dk1>
      <a:lt1>
        <a:srgbClr val="FFFFFF"/>
      </a:lt1>
      <a:dk2>
        <a:srgbClr val="434343"/>
      </a:dk2>
      <a:lt2>
        <a:srgbClr val="A9A9A9"/>
      </a:lt2>
      <a:accent1>
        <a:srgbClr val="0076BA"/>
      </a:accent1>
      <a:accent2>
        <a:srgbClr val="00A89D"/>
      </a:accent2>
      <a:accent3>
        <a:srgbClr val="1DB100"/>
      </a:accent3>
      <a:accent4>
        <a:srgbClr val="F8BA00"/>
      </a:accent4>
      <a:accent5>
        <a:srgbClr val="EE220C"/>
      </a:accent5>
      <a:accent6>
        <a:srgbClr val="CB297B"/>
      </a:accent6>
      <a:hlink>
        <a:srgbClr val="0000FF"/>
      </a:hlink>
      <a:folHlink>
        <a:srgbClr val="FF00FF"/>
      </a:folHlink>
    </a:clrScheme>
    <a:fontScheme name="Black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lumOff val="13529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