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1" r:id="rId5"/>
    <p:sldId id="262" r:id="rId6"/>
    <p:sldId id="263" r:id="rId7"/>
    <p:sldId id="265" r:id="rId8"/>
    <p:sldId id="288" r:id="rId9"/>
    <p:sldId id="266" r:id="rId10"/>
    <p:sldId id="268" r:id="rId11"/>
    <p:sldId id="269" r:id="rId12"/>
    <p:sldId id="270" r:id="rId13"/>
    <p:sldId id="272" r:id="rId14"/>
    <p:sldId id="276" r:id="rId15"/>
    <p:sldId id="278" r:id="rId16"/>
    <p:sldId id="279" r:id="rId17"/>
    <p:sldId id="281" r:id="rId18"/>
    <p:sldId id="282" r:id="rId19"/>
    <p:sldId id="283" r:id="rId20"/>
    <p:sldId id="284" r:id="rId21"/>
    <p:sldId id="286" r:id="rId22"/>
    <p:sldId id="28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30" autoAdjust="0"/>
    <p:restoredTop sz="94660"/>
  </p:normalViewPr>
  <p:slideViewPr>
    <p:cSldViewPr>
      <p:cViewPr varScale="1">
        <p:scale>
          <a:sx n="87" d="100"/>
          <a:sy n="87" d="100"/>
        </p:scale>
        <p:origin x="108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77284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0201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7517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8804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76104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472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9591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6393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54561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45527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72543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20/02/2017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31152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2"/>
            <a:ext cx="7772400" cy="3240360"/>
          </a:xfrm>
        </p:spPr>
        <p:txBody>
          <a:bodyPr>
            <a:normAutofit fontScale="90000"/>
          </a:bodyPr>
          <a:lstStyle/>
          <a:p>
            <a:pPr>
              <a:lnSpc>
                <a:spcPct val="115000"/>
              </a:lnSpc>
            </a:pPr>
            <a:r>
              <a:rPr lang="en-US" b="1" dirty="0">
                <a:ea typeface="Times New Roman"/>
                <a:cs typeface="Calibri"/>
              </a:rPr>
              <a:t>West meets East: At the Borders of the </a:t>
            </a:r>
            <a:r>
              <a:rPr lang="en-US" b="1" i="1" dirty="0" smtClean="0">
                <a:latin typeface="+mn-lt"/>
                <a:ea typeface="Times New Roman"/>
                <a:cs typeface="Calibri"/>
              </a:rPr>
              <a:t>Oikoumen</a:t>
            </a:r>
            <a:r>
              <a:rPr lang="en-US" b="1" i="1" dirty="0" smtClean="0">
                <a:latin typeface="+mn-lt"/>
                <a:ea typeface="Times New Roman"/>
                <a:cs typeface="Times New Roman"/>
              </a:rPr>
              <a:t>ē</a:t>
            </a:r>
            <a:r>
              <a:rPr lang="en-US" b="1" dirty="0" smtClean="0">
                <a:ea typeface="Times New Roman"/>
                <a:cs typeface="Calibri"/>
              </a:rPr>
              <a:t> </a:t>
            </a:r>
            <a:r>
              <a:rPr lang="en-US" b="1" dirty="0">
                <a:ea typeface="Times New Roman"/>
                <a:cs typeface="Calibri"/>
              </a:rPr>
              <a:t>and 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dirty="0" smtClean="0">
                <a:ea typeface="Times New Roman"/>
                <a:cs typeface="Calibri"/>
              </a:rPr>
              <a:t>Lecture 2 – </a:t>
            </a:r>
            <a:r>
              <a:rPr lang="en-GB" sz="2800" b="1" dirty="0" smtClean="0"/>
              <a:t>India in the Greek Imagination</a:t>
            </a: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03648" y="5733256"/>
            <a:ext cx="6400800" cy="1008112"/>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2665204"/>
            <a:ext cx="4051598" cy="3082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15110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Achaemenid Persia and India</a:t>
            </a:r>
          </a:p>
        </p:txBody>
      </p:sp>
      <p:sp>
        <p:nvSpPr>
          <p:cNvPr id="4" name="Content Placeholder 3"/>
          <p:cNvSpPr>
            <a:spLocks noGrp="1"/>
          </p:cNvSpPr>
          <p:nvPr>
            <p:ph sz="half" idx="1"/>
          </p:nvPr>
        </p:nvSpPr>
        <p:spPr>
          <a:xfrm>
            <a:off x="251520" y="1600201"/>
            <a:ext cx="4464496" cy="2764903"/>
          </a:xfrm>
        </p:spPr>
        <p:txBody>
          <a:bodyPr>
            <a:normAutofit fontScale="92500" lnSpcReduction="20000"/>
          </a:bodyPr>
          <a:lstStyle/>
          <a:p>
            <a:pPr marL="0" indent="0">
              <a:buNone/>
            </a:pPr>
            <a:r>
              <a:rPr lang="en-GB" dirty="0"/>
              <a:t>“Darius the Great King… son of </a:t>
            </a:r>
            <a:r>
              <a:rPr lang="en-GB" dirty="0" err="1"/>
              <a:t>Hystaspes</a:t>
            </a:r>
            <a:r>
              <a:rPr lang="en-GB" dirty="0"/>
              <a:t>, an </a:t>
            </a:r>
            <a:r>
              <a:rPr lang="en-GB" dirty="0" err="1"/>
              <a:t>Achaemenian</a:t>
            </a:r>
            <a:r>
              <a:rPr lang="en-GB" dirty="0"/>
              <a:t>… This is the kingdom which I hold, from the Scythians who are beyond Sogdiana, then into </a:t>
            </a:r>
            <a:r>
              <a:rPr lang="en-GB" dirty="0" err="1"/>
              <a:t>Aethiopia</a:t>
            </a:r>
            <a:r>
              <a:rPr lang="en-GB" dirty="0"/>
              <a:t>: from Sind, then into Sardis…” – </a:t>
            </a:r>
            <a:r>
              <a:rPr lang="en-GB" sz="2200" dirty="0"/>
              <a:t>Inscription from Persepolis (c. 518-13 BC) </a:t>
            </a:r>
            <a:r>
              <a:rPr lang="en-GB" sz="2200" dirty="0" err="1"/>
              <a:t>DPh</a:t>
            </a:r>
            <a:r>
              <a:rPr lang="en-GB" sz="2200" dirty="0"/>
              <a:t> 1-7: Kent, Old Persian.</a:t>
            </a:r>
          </a:p>
        </p:txBody>
      </p:sp>
      <p:sp>
        <p:nvSpPr>
          <p:cNvPr id="5" name="Content Placeholder 4"/>
          <p:cNvSpPr>
            <a:spLocks noGrp="1"/>
          </p:cNvSpPr>
          <p:nvPr>
            <p:ph sz="half" idx="2"/>
          </p:nvPr>
        </p:nvSpPr>
        <p:spPr>
          <a:xfrm>
            <a:off x="107504" y="4365104"/>
            <a:ext cx="4320480" cy="2625155"/>
          </a:xfrm>
        </p:spPr>
        <p:txBody>
          <a:bodyPr>
            <a:normAutofit fontScale="92500" lnSpcReduction="20000"/>
          </a:bodyPr>
          <a:lstStyle/>
          <a:p>
            <a:r>
              <a:rPr lang="en-GB" dirty="0"/>
              <a:t>Sind a direct loanword from the contemporary Sanskrit name for the river Indus – Sindhu.</a:t>
            </a:r>
          </a:p>
          <a:p>
            <a:endParaRPr lang="en-GB" sz="1200" dirty="0" smtClean="0"/>
          </a:p>
          <a:p>
            <a:r>
              <a:rPr lang="en-GB" dirty="0" smtClean="0"/>
              <a:t>Also </a:t>
            </a:r>
            <a:r>
              <a:rPr lang="en-GB" dirty="0"/>
              <a:t>reference to Gandhara – Gadara in old Persian.</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32906" y="1676466"/>
            <a:ext cx="4205592" cy="44168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5057495" y="6309320"/>
            <a:ext cx="3828740" cy="369332"/>
          </a:xfrm>
          <a:prstGeom prst="rect">
            <a:avLst/>
          </a:prstGeom>
        </p:spPr>
        <p:txBody>
          <a:bodyPr wrap="none">
            <a:spAutoFit/>
          </a:bodyPr>
          <a:lstStyle/>
          <a:p>
            <a:r>
              <a:rPr lang="en-GB" b="1" dirty="0" err="1" smtClean="0"/>
              <a:t>DPh</a:t>
            </a:r>
            <a:r>
              <a:rPr lang="en-GB" b="1" dirty="0" smtClean="0"/>
              <a:t> (Photo Chicago Oriental Institute)</a:t>
            </a:r>
            <a:endParaRPr lang="en-GB" b="1" dirty="0"/>
          </a:p>
        </p:txBody>
      </p:sp>
    </p:spTree>
    <p:extLst>
      <p:ext uri="{BB962C8B-B14F-4D97-AF65-F5344CB8AC3E}">
        <p14:creationId xmlns:p14="http://schemas.microsoft.com/office/powerpoint/2010/main" val="3396910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856984" cy="3312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573016"/>
            <a:ext cx="8856984" cy="2952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79512" y="6539636"/>
            <a:ext cx="8856984" cy="276999"/>
          </a:xfrm>
          <a:prstGeom prst="rect">
            <a:avLst/>
          </a:prstGeom>
        </p:spPr>
        <p:txBody>
          <a:bodyPr wrap="square">
            <a:spAutoFit/>
          </a:bodyPr>
          <a:lstStyle/>
          <a:p>
            <a:pPr algn="ctr"/>
            <a:r>
              <a:rPr lang="en-GB" sz="1200" b="1" dirty="0" smtClean="0"/>
              <a:t>Image from Chicago Oriental Institute - The </a:t>
            </a:r>
            <a:r>
              <a:rPr lang="en-GB" sz="1200" b="1" dirty="0" err="1" smtClean="0"/>
              <a:t>Apadana</a:t>
            </a:r>
            <a:r>
              <a:rPr lang="en-GB" sz="1200" b="1" dirty="0" smtClean="0"/>
              <a:t> complex Persepolis - East Stairway</a:t>
            </a:r>
            <a:endParaRPr lang="en-GB" sz="1200" b="1" dirty="0"/>
          </a:p>
        </p:txBody>
      </p:sp>
    </p:spTree>
    <p:extLst>
      <p:ext uri="{BB962C8B-B14F-4D97-AF65-F5344CB8AC3E}">
        <p14:creationId xmlns:p14="http://schemas.microsoft.com/office/powerpoint/2010/main" val="1850883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Scylax of </a:t>
            </a:r>
            <a:r>
              <a:rPr lang="en-GB" b="1" dirty="0" err="1" smtClean="0"/>
              <a:t>Caryanda</a:t>
            </a:r>
            <a:endParaRPr lang="en-GB" b="1" dirty="0"/>
          </a:p>
        </p:txBody>
      </p:sp>
      <p:sp>
        <p:nvSpPr>
          <p:cNvPr id="3" name="Content Placeholder 2"/>
          <p:cNvSpPr>
            <a:spLocks noGrp="1"/>
          </p:cNvSpPr>
          <p:nvPr>
            <p:ph idx="1"/>
          </p:nvPr>
        </p:nvSpPr>
        <p:spPr>
          <a:xfrm>
            <a:off x="3863446" y="1124744"/>
            <a:ext cx="5112568" cy="3034460"/>
          </a:xfrm>
        </p:spPr>
        <p:txBody>
          <a:bodyPr>
            <a:normAutofit fontScale="85000" lnSpcReduction="20000"/>
          </a:bodyPr>
          <a:lstStyle/>
          <a:p>
            <a:r>
              <a:rPr lang="en-GB" dirty="0"/>
              <a:t>Scylax of </a:t>
            </a:r>
            <a:r>
              <a:rPr lang="en-GB" dirty="0" err="1"/>
              <a:t>Caryanda</a:t>
            </a:r>
            <a:r>
              <a:rPr lang="en-GB" dirty="0"/>
              <a:t> the first historical Greek figure reported to have had contact with India.</a:t>
            </a:r>
          </a:p>
          <a:p>
            <a:endParaRPr lang="en-GB" sz="100" dirty="0" smtClean="0"/>
          </a:p>
          <a:p>
            <a:r>
              <a:rPr lang="en-GB" dirty="0" smtClean="0"/>
              <a:t>Employed </a:t>
            </a:r>
            <a:r>
              <a:rPr lang="en-GB" dirty="0"/>
              <a:t>by Darius I (522-486 BC) to explore the sea route down the Indus up to the Suez </a:t>
            </a:r>
            <a:r>
              <a:rPr lang="en-GB" dirty="0" smtClean="0"/>
              <a:t>– </a:t>
            </a:r>
            <a:r>
              <a:rPr lang="en-GB" dirty="0"/>
              <a:t>probably at some point between 519-513 BC.</a:t>
            </a:r>
          </a:p>
        </p:txBody>
      </p:sp>
      <p:sp>
        <p:nvSpPr>
          <p:cNvPr id="4" name="Rectangle 3"/>
          <p:cNvSpPr/>
          <p:nvPr/>
        </p:nvSpPr>
        <p:spPr>
          <a:xfrm>
            <a:off x="112545" y="1124744"/>
            <a:ext cx="3916940" cy="5586145"/>
          </a:xfrm>
          <a:prstGeom prst="rect">
            <a:avLst/>
          </a:prstGeom>
        </p:spPr>
        <p:txBody>
          <a:bodyPr wrap="square">
            <a:spAutoFit/>
          </a:bodyPr>
          <a:lstStyle/>
          <a:p>
            <a:r>
              <a:rPr lang="en-GB" sz="2100" dirty="0" smtClean="0"/>
              <a:t>“Darius… sent ships manned by Scylax, a man of </a:t>
            </a:r>
            <a:r>
              <a:rPr lang="en-GB" sz="2100" dirty="0" err="1" smtClean="0"/>
              <a:t>Caryanda</a:t>
            </a:r>
            <a:r>
              <a:rPr lang="en-GB" sz="2100" dirty="0" smtClean="0"/>
              <a:t>… set out from the city of </a:t>
            </a:r>
            <a:r>
              <a:rPr lang="en-GB" sz="2100" dirty="0" err="1" smtClean="0"/>
              <a:t>Caspatyrus</a:t>
            </a:r>
            <a:r>
              <a:rPr lang="en-GB" sz="2100" dirty="0" smtClean="0"/>
              <a:t> and the </a:t>
            </a:r>
            <a:r>
              <a:rPr lang="en-GB" sz="2100" dirty="0" err="1" smtClean="0"/>
              <a:t>Pactyic</a:t>
            </a:r>
            <a:r>
              <a:rPr lang="en-GB" sz="2100" dirty="0" smtClean="0"/>
              <a:t> country [northeast Afghanistan], and sailed down the river toward the east and the sunrise until they came to the sea; and voyaging over the sea west, they came in the thirtieth month to that place from which the Egyptian king sent the above-mentioned Phoenicians to sail around Libya. </a:t>
            </a:r>
            <a:r>
              <a:rPr lang="en-GB" sz="2100" b="1" dirty="0" smtClean="0"/>
              <a:t>After this circumnavigation, Darius subjugated the Indians</a:t>
            </a:r>
            <a:r>
              <a:rPr lang="en-GB" sz="2100" dirty="0" smtClean="0"/>
              <a:t> </a:t>
            </a:r>
            <a:r>
              <a:rPr lang="en-GB" sz="2100" b="1" dirty="0" smtClean="0"/>
              <a:t>and made use of this sea</a:t>
            </a:r>
            <a:r>
              <a:rPr lang="en-GB" sz="2100" dirty="0" smtClean="0"/>
              <a:t>.” – </a:t>
            </a:r>
            <a:r>
              <a:rPr lang="en-GB" sz="2100" b="1" dirty="0" smtClean="0"/>
              <a:t>Herodotus </a:t>
            </a:r>
            <a:r>
              <a:rPr lang="en-GB" sz="2100" b="1" i="1" dirty="0" smtClean="0"/>
              <a:t>Histories</a:t>
            </a:r>
            <a:r>
              <a:rPr lang="en-GB" sz="2100" b="1" dirty="0" smtClean="0"/>
              <a:t> 4.44.1-3</a:t>
            </a:r>
            <a:r>
              <a:rPr lang="en-GB" sz="2100" dirty="0" smtClean="0"/>
              <a:t>.</a:t>
            </a:r>
            <a:endParaRPr lang="en-GB" sz="2100" dirty="0"/>
          </a:p>
        </p:txBody>
      </p:sp>
      <p:pic>
        <p:nvPicPr>
          <p:cNvPr id="5" name="Picture 4"/>
          <p:cNvPicPr>
            <a:picLocks noChangeAspect="1"/>
          </p:cNvPicPr>
          <p:nvPr/>
        </p:nvPicPr>
        <p:blipFill>
          <a:blip r:embed="rId2"/>
          <a:stretch>
            <a:fillRect/>
          </a:stretch>
        </p:blipFill>
        <p:spPr>
          <a:xfrm>
            <a:off x="4054172" y="4042619"/>
            <a:ext cx="4891688" cy="2604665"/>
          </a:xfrm>
          <a:prstGeom prst="rect">
            <a:avLst/>
          </a:prstGeom>
        </p:spPr>
      </p:pic>
    </p:spTree>
    <p:extLst>
      <p:ext uri="{BB962C8B-B14F-4D97-AF65-F5344CB8AC3E}">
        <p14:creationId xmlns:p14="http://schemas.microsoft.com/office/powerpoint/2010/main" val="573525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384178"/>
          </a:xfrm>
        </p:spPr>
        <p:txBody>
          <a:bodyPr/>
          <a:lstStyle/>
          <a:p>
            <a:r>
              <a:rPr lang="en-GB" b="1" dirty="0" smtClean="0"/>
              <a:t>Fact Finding Mission?</a:t>
            </a:r>
            <a:endParaRPr lang="en-GB" b="1" dirty="0"/>
          </a:p>
        </p:txBody>
      </p:sp>
      <p:sp>
        <p:nvSpPr>
          <p:cNvPr id="3" name="Content Placeholder 2"/>
          <p:cNvSpPr>
            <a:spLocks noGrp="1"/>
          </p:cNvSpPr>
          <p:nvPr>
            <p:ph idx="1"/>
          </p:nvPr>
        </p:nvSpPr>
        <p:spPr>
          <a:xfrm>
            <a:off x="251520" y="1600201"/>
            <a:ext cx="8784976" cy="748680"/>
          </a:xfrm>
        </p:spPr>
        <p:txBody>
          <a:bodyPr>
            <a:noAutofit/>
          </a:bodyPr>
          <a:lstStyle/>
          <a:p>
            <a:r>
              <a:rPr lang="en-GB" sz="3600" dirty="0"/>
              <a:t>Ethnographic as well as topographic study?</a:t>
            </a:r>
          </a:p>
        </p:txBody>
      </p:sp>
      <p:sp>
        <p:nvSpPr>
          <p:cNvPr id="4" name="Rectangle 3"/>
          <p:cNvSpPr/>
          <p:nvPr/>
        </p:nvSpPr>
        <p:spPr>
          <a:xfrm>
            <a:off x="107504" y="2564904"/>
            <a:ext cx="8928992" cy="4031873"/>
          </a:xfrm>
          <a:prstGeom prst="rect">
            <a:avLst/>
          </a:prstGeom>
        </p:spPr>
        <p:txBody>
          <a:bodyPr wrap="square">
            <a:spAutoFit/>
          </a:bodyPr>
          <a:lstStyle/>
          <a:p>
            <a:r>
              <a:rPr lang="en-GB" sz="3200" dirty="0" smtClean="0"/>
              <a:t>“…it is clear that it would be better for the same persons always to be rulers and subjects once for all; but as this is not easy to secure, and as we do not find anything corresponding to the great difference that Scylax states to exist between kings and subjects in India, it is clear that for many reasons it is necessary for all to share alike in ruling and being ruled in turn.” – </a:t>
            </a:r>
            <a:r>
              <a:rPr lang="en-GB" sz="3200" b="1" dirty="0" smtClean="0"/>
              <a:t>Aristotle </a:t>
            </a:r>
            <a:r>
              <a:rPr lang="en-GB" sz="3200" b="1" i="1" dirty="0" smtClean="0"/>
              <a:t>Politics</a:t>
            </a:r>
            <a:r>
              <a:rPr lang="en-GB" sz="3200" b="1" dirty="0" smtClean="0"/>
              <a:t> 1332b21-27</a:t>
            </a:r>
            <a:r>
              <a:rPr lang="en-GB" sz="3200" dirty="0" smtClean="0"/>
              <a:t>.</a:t>
            </a:r>
            <a:endParaRPr lang="en-GB" sz="3200" dirty="0"/>
          </a:p>
        </p:txBody>
      </p:sp>
    </p:spTree>
    <p:extLst>
      <p:ext uri="{BB962C8B-B14F-4D97-AF65-F5344CB8AC3E}">
        <p14:creationId xmlns:p14="http://schemas.microsoft.com/office/powerpoint/2010/main" val="3600024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Descriptions of the Monstrous</a:t>
            </a:r>
            <a:endParaRPr lang="en-GB" b="1" dirty="0"/>
          </a:p>
        </p:txBody>
      </p:sp>
      <p:sp>
        <p:nvSpPr>
          <p:cNvPr id="3" name="Content Placeholder 2"/>
          <p:cNvSpPr>
            <a:spLocks noGrp="1"/>
          </p:cNvSpPr>
          <p:nvPr>
            <p:ph idx="1"/>
          </p:nvPr>
        </p:nvSpPr>
        <p:spPr>
          <a:xfrm>
            <a:off x="179512" y="1412776"/>
            <a:ext cx="8856984" cy="3672408"/>
          </a:xfrm>
        </p:spPr>
        <p:txBody>
          <a:bodyPr>
            <a:normAutofit fontScale="77500" lnSpcReduction="20000"/>
          </a:bodyPr>
          <a:lstStyle/>
          <a:p>
            <a:r>
              <a:rPr lang="en-GB" dirty="0"/>
              <a:t>Most surviving fragments of Scylax mention monstrous creatures.</a:t>
            </a:r>
          </a:p>
          <a:p>
            <a:endParaRPr lang="en-GB" sz="900" dirty="0" smtClean="0"/>
          </a:p>
          <a:p>
            <a:r>
              <a:rPr lang="en-GB" dirty="0" smtClean="0"/>
              <a:t>Reference </a:t>
            </a:r>
            <a:r>
              <a:rPr lang="en-GB" dirty="0"/>
              <a:t>to </a:t>
            </a:r>
            <a:r>
              <a:rPr lang="en-GB" dirty="0" err="1"/>
              <a:t>Ektrapeloi</a:t>
            </a:r>
            <a:r>
              <a:rPr lang="en-GB" dirty="0"/>
              <a:t> (“Freaks”); </a:t>
            </a:r>
            <a:r>
              <a:rPr lang="en-GB" dirty="0" err="1"/>
              <a:t>Makrokephaloi</a:t>
            </a:r>
            <a:r>
              <a:rPr lang="en-GB" dirty="0"/>
              <a:t> (Big-Heads); </a:t>
            </a:r>
            <a:r>
              <a:rPr lang="en-GB" dirty="0" err="1"/>
              <a:t>Monophthalmoi</a:t>
            </a:r>
            <a:r>
              <a:rPr lang="en-GB" dirty="0"/>
              <a:t> (Single-Eyes); </a:t>
            </a:r>
            <a:r>
              <a:rPr lang="en-GB" dirty="0" err="1"/>
              <a:t>Otoliknoi</a:t>
            </a:r>
            <a:r>
              <a:rPr lang="en-GB" dirty="0"/>
              <a:t> (Winnowing Fan-Ears); </a:t>
            </a:r>
            <a:r>
              <a:rPr lang="en-GB" dirty="0" err="1"/>
              <a:t>Skyapods</a:t>
            </a:r>
            <a:r>
              <a:rPr lang="en-GB" dirty="0"/>
              <a:t> (Shadow-Feet) – F7a and F7b.</a:t>
            </a:r>
          </a:p>
          <a:p>
            <a:endParaRPr lang="en-GB" sz="900" dirty="0" smtClean="0"/>
          </a:p>
          <a:p>
            <a:r>
              <a:rPr lang="en-GB" dirty="0" smtClean="0"/>
              <a:t>Common </a:t>
            </a:r>
            <a:r>
              <a:rPr lang="en-GB" dirty="0"/>
              <a:t>Indo-European root of some of the myths surrounding these creatures? – </a:t>
            </a:r>
            <a:r>
              <a:rPr lang="en-GB" dirty="0" err="1"/>
              <a:t>Makrokephaloi</a:t>
            </a:r>
            <a:r>
              <a:rPr lang="en-GB" dirty="0"/>
              <a:t> in Hesiod (</a:t>
            </a:r>
            <a:r>
              <a:rPr lang="en-GB" dirty="0" err="1"/>
              <a:t>fr.</a:t>
            </a:r>
            <a:r>
              <a:rPr lang="en-GB" dirty="0"/>
              <a:t> 153 M-W).</a:t>
            </a:r>
          </a:p>
          <a:p>
            <a:endParaRPr lang="en-GB" sz="900" dirty="0" smtClean="0"/>
          </a:p>
          <a:p>
            <a:r>
              <a:rPr lang="en-GB" dirty="0" err="1" smtClean="0"/>
              <a:t>Syclax’s</a:t>
            </a:r>
            <a:r>
              <a:rPr lang="en-GB" dirty="0" smtClean="0"/>
              <a:t> </a:t>
            </a:r>
            <a:r>
              <a:rPr lang="en-GB" dirty="0"/>
              <a:t>sources – oral tradition? Sanskrit literature?</a:t>
            </a:r>
          </a:p>
        </p:txBody>
      </p:sp>
      <p:sp>
        <p:nvSpPr>
          <p:cNvPr id="4" name="Content Placeholder 2"/>
          <p:cNvSpPr txBox="1">
            <a:spLocks/>
          </p:cNvSpPr>
          <p:nvPr/>
        </p:nvSpPr>
        <p:spPr>
          <a:xfrm>
            <a:off x="107504" y="4581128"/>
            <a:ext cx="8928992" cy="216024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2200" dirty="0" smtClean="0"/>
              <a:t>“[Indian Iarchus] And as to the pigmies, he said that they lived underground, and that they lay on the other side of the Ganges and lived in the manner which is related by all. As to men that are shadow-footed or have long heads, and as to the other poetical fancies which the treatise of Scylax recounts about them, he said that they didn’t live anywhere on the earth, and least of all in India.” – </a:t>
            </a:r>
            <a:r>
              <a:rPr lang="en-GB" sz="2200" b="1" dirty="0" smtClean="0"/>
              <a:t>Philostratus </a:t>
            </a:r>
            <a:r>
              <a:rPr lang="en-GB" sz="2200" b="1" i="1" dirty="0" smtClean="0"/>
              <a:t>Life of Apollonius of Tyana</a:t>
            </a:r>
            <a:r>
              <a:rPr lang="en-GB" sz="2200" b="1" dirty="0" smtClean="0"/>
              <a:t> 3.47</a:t>
            </a:r>
            <a:r>
              <a:rPr lang="en-GB" sz="2200" dirty="0" smtClean="0"/>
              <a:t>.</a:t>
            </a:r>
            <a:endParaRPr lang="en-GB" sz="2200" dirty="0"/>
          </a:p>
        </p:txBody>
      </p:sp>
    </p:spTree>
    <p:extLst>
      <p:ext uri="{BB962C8B-B14F-4D97-AF65-F5344CB8AC3E}">
        <p14:creationId xmlns:p14="http://schemas.microsoft.com/office/powerpoint/2010/main" val="3809742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60648"/>
            <a:ext cx="8784976" cy="6480720"/>
          </a:xfrm>
        </p:spPr>
        <p:txBody>
          <a:bodyPr>
            <a:normAutofit fontScale="92500" lnSpcReduction="10000"/>
          </a:bodyPr>
          <a:lstStyle/>
          <a:p>
            <a:r>
              <a:rPr lang="en-GB" dirty="0"/>
              <a:t>Scepticism expressed about aspects of the accounts of </a:t>
            </a:r>
            <a:r>
              <a:rPr lang="en-GB" dirty="0" err="1"/>
              <a:t>Scylax’s</a:t>
            </a:r>
            <a:r>
              <a:rPr lang="en-GB" dirty="0"/>
              <a:t> voyage:</a:t>
            </a:r>
          </a:p>
          <a:p>
            <a:pPr marL="400050" lvl="1" indent="0">
              <a:buNone/>
            </a:pPr>
            <a:r>
              <a:rPr lang="en-GB" dirty="0"/>
              <a:t>–why was Scylax sailing in an easterly direction (the Indus runs in a south-westerly direction)?</a:t>
            </a:r>
          </a:p>
          <a:p>
            <a:pPr marL="400050" lvl="1" indent="0">
              <a:buNone/>
            </a:pPr>
            <a:r>
              <a:rPr lang="en-GB" dirty="0"/>
              <a:t>–would it have been possible to assemble a fleet on the Indus prior to any Persian annexation?</a:t>
            </a:r>
          </a:p>
          <a:p>
            <a:pPr marL="400050" lvl="1" indent="0">
              <a:buNone/>
            </a:pPr>
            <a:r>
              <a:rPr lang="en-GB" dirty="0"/>
              <a:t>–why was the duration of the journey 30 months?</a:t>
            </a:r>
          </a:p>
          <a:p>
            <a:pPr marL="400050" lvl="1" indent="0">
              <a:buNone/>
            </a:pPr>
            <a:r>
              <a:rPr lang="en-GB" dirty="0"/>
              <a:t>–lack of reference to the Persian Gulf (but this may be due to textual transmission).</a:t>
            </a:r>
          </a:p>
          <a:p>
            <a:endParaRPr lang="en-GB" sz="900" dirty="0" smtClean="0"/>
          </a:p>
          <a:p>
            <a:r>
              <a:rPr lang="en-GB" i="1" dirty="0" smtClean="0"/>
              <a:t>Contra</a:t>
            </a:r>
            <a:r>
              <a:rPr lang="en-GB" dirty="0"/>
              <a:t>:</a:t>
            </a:r>
          </a:p>
          <a:p>
            <a:pPr marL="400050" lvl="1" indent="0">
              <a:buNone/>
            </a:pPr>
            <a:r>
              <a:rPr lang="en-GB" dirty="0"/>
              <a:t>–An inscription found during excavation of the Suez canal mentions Darius dug a canal from the Nile to the Red Sea and gave orders for ships to sail from Suez to Persia.</a:t>
            </a:r>
          </a:p>
          <a:p>
            <a:pPr marL="400050" lvl="1" indent="0">
              <a:buNone/>
            </a:pPr>
            <a:r>
              <a:rPr lang="en-GB" dirty="0"/>
              <a:t>–Possibly set out from the Ganges not the Indus (</a:t>
            </a:r>
            <a:r>
              <a:rPr lang="en-GB" dirty="0" err="1"/>
              <a:t>Panchenko</a:t>
            </a:r>
            <a:r>
              <a:rPr lang="en-GB" dirty="0"/>
              <a:t> 1998; 2003)?</a:t>
            </a:r>
          </a:p>
        </p:txBody>
      </p:sp>
    </p:spTree>
    <p:extLst>
      <p:ext uri="{BB962C8B-B14F-4D97-AF65-F5344CB8AC3E}">
        <p14:creationId xmlns:p14="http://schemas.microsoft.com/office/powerpoint/2010/main" val="396233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Transplanting Greeks to the East </a:t>
            </a:r>
            <a:endParaRPr lang="en-GB" b="1" dirty="0"/>
          </a:p>
        </p:txBody>
      </p:sp>
      <p:sp>
        <p:nvSpPr>
          <p:cNvPr id="3" name="Content Placeholder 2"/>
          <p:cNvSpPr>
            <a:spLocks noGrp="1"/>
          </p:cNvSpPr>
          <p:nvPr>
            <p:ph idx="1"/>
          </p:nvPr>
        </p:nvSpPr>
        <p:spPr>
          <a:xfrm>
            <a:off x="0" y="1268760"/>
            <a:ext cx="9144000" cy="5589240"/>
          </a:xfrm>
        </p:spPr>
        <p:txBody>
          <a:bodyPr>
            <a:normAutofit fontScale="92500"/>
          </a:bodyPr>
          <a:lstStyle/>
          <a:p>
            <a:r>
              <a:rPr lang="en-GB" dirty="0"/>
              <a:t>India (</a:t>
            </a:r>
            <a:r>
              <a:rPr lang="en-GB" i="1" dirty="0"/>
              <a:t>India</a:t>
            </a:r>
            <a:r>
              <a:rPr lang="en-GB" dirty="0"/>
              <a:t>), the Indians (</a:t>
            </a:r>
            <a:r>
              <a:rPr lang="en-GB" i="1" dirty="0" err="1"/>
              <a:t>Indioi</a:t>
            </a:r>
            <a:r>
              <a:rPr lang="en-GB" dirty="0"/>
              <a:t>) and Indus (</a:t>
            </a:r>
            <a:r>
              <a:rPr lang="en-GB" i="1" dirty="0" err="1"/>
              <a:t>Indos</a:t>
            </a:r>
            <a:r>
              <a:rPr lang="en-GB" dirty="0"/>
              <a:t>) – probably connection of </a:t>
            </a:r>
            <a:r>
              <a:rPr lang="en-GB" i="1" dirty="0" err="1"/>
              <a:t>Indos</a:t>
            </a:r>
            <a:r>
              <a:rPr lang="en-GB" dirty="0"/>
              <a:t> to Persian Hindu to the Sanskrit Sindhu.</a:t>
            </a:r>
          </a:p>
          <a:p>
            <a:endParaRPr lang="en-GB" sz="500" dirty="0" smtClean="0"/>
          </a:p>
          <a:p>
            <a:r>
              <a:rPr lang="en-GB" dirty="0" smtClean="0"/>
              <a:t>Conversely </a:t>
            </a:r>
            <a:r>
              <a:rPr lang="en-GB" dirty="0"/>
              <a:t>the Indian terms for Greek peoples </a:t>
            </a:r>
            <a:r>
              <a:rPr lang="en-GB" dirty="0" smtClean="0"/>
              <a:t>(later takes on a broader meaning) derives from the </a:t>
            </a:r>
            <a:r>
              <a:rPr lang="en-GB" dirty="0"/>
              <a:t>Persian term – </a:t>
            </a:r>
            <a:r>
              <a:rPr lang="en-GB" i="1" dirty="0" err="1"/>
              <a:t>Yauna</a:t>
            </a:r>
            <a:r>
              <a:rPr lang="en-GB" dirty="0"/>
              <a:t> </a:t>
            </a:r>
            <a:r>
              <a:rPr lang="en-GB" dirty="0" smtClean="0"/>
              <a:t>– transmitted to India and developed into </a:t>
            </a:r>
            <a:r>
              <a:rPr lang="en-GB" i="1" dirty="0" err="1"/>
              <a:t>Yona</a:t>
            </a:r>
            <a:r>
              <a:rPr lang="en-GB" dirty="0"/>
              <a:t> and </a:t>
            </a:r>
            <a:r>
              <a:rPr lang="en-GB" i="1" dirty="0" err="1"/>
              <a:t>Yavana</a:t>
            </a:r>
            <a:r>
              <a:rPr lang="en-GB" dirty="0" smtClean="0"/>
              <a:t>.</a:t>
            </a:r>
          </a:p>
          <a:p>
            <a:endParaRPr lang="en-GB" sz="500" dirty="0"/>
          </a:p>
          <a:p>
            <a:r>
              <a:rPr lang="en-GB" dirty="0" smtClean="0"/>
              <a:t>Transplanted peoples:</a:t>
            </a:r>
          </a:p>
          <a:p>
            <a:pPr lvl="1"/>
            <a:r>
              <a:rPr lang="en-GB" dirty="0" err="1"/>
              <a:t>Barcaeans</a:t>
            </a:r>
            <a:r>
              <a:rPr lang="en-GB" dirty="0"/>
              <a:t> - </a:t>
            </a:r>
            <a:r>
              <a:rPr lang="en-GB" b="1" dirty="0"/>
              <a:t>Herodotus 4.204.1 </a:t>
            </a:r>
            <a:r>
              <a:rPr lang="en-GB" dirty="0" smtClean="0"/>
              <a:t>[Libya to Bactria]</a:t>
            </a:r>
            <a:endParaRPr lang="en-GB" dirty="0"/>
          </a:p>
          <a:p>
            <a:pPr lvl="1"/>
            <a:r>
              <a:rPr lang="en-GB" dirty="0" err="1"/>
              <a:t>Celones</a:t>
            </a:r>
            <a:r>
              <a:rPr lang="en-GB" dirty="0"/>
              <a:t> - </a:t>
            </a:r>
            <a:r>
              <a:rPr lang="en-GB" b="1" dirty="0" err="1"/>
              <a:t>Diodorus</a:t>
            </a:r>
            <a:r>
              <a:rPr lang="en-GB" b="1" dirty="0"/>
              <a:t> </a:t>
            </a:r>
            <a:r>
              <a:rPr lang="en-GB" b="1" dirty="0" err="1"/>
              <a:t>Siculus</a:t>
            </a:r>
            <a:r>
              <a:rPr lang="en-GB" b="1" dirty="0"/>
              <a:t> 17.110.4-5 </a:t>
            </a:r>
            <a:r>
              <a:rPr lang="en-GB" dirty="0"/>
              <a:t>[Boeotia to Babylonia]</a:t>
            </a:r>
          </a:p>
          <a:p>
            <a:pPr lvl="1"/>
            <a:r>
              <a:rPr lang="en-GB" dirty="0" err="1" smtClean="0"/>
              <a:t>Branchidae</a:t>
            </a:r>
            <a:r>
              <a:rPr lang="en-GB" dirty="0" smtClean="0"/>
              <a:t> </a:t>
            </a:r>
            <a:r>
              <a:rPr lang="en-GB" dirty="0"/>
              <a:t>- </a:t>
            </a:r>
            <a:r>
              <a:rPr lang="en-GB" b="1" dirty="0"/>
              <a:t>Strabo </a:t>
            </a:r>
            <a:r>
              <a:rPr lang="en-GB" b="1" dirty="0" smtClean="0"/>
              <a:t>11.11.4 </a:t>
            </a:r>
            <a:r>
              <a:rPr lang="en-GB" dirty="0" smtClean="0"/>
              <a:t>[</a:t>
            </a:r>
            <a:r>
              <a:rPr lang="en-GB" dirty="0" err="1" smtClean="0"/>
              <a:t>Didyma</a:t>
            </a:r>
            <a:r>
              <a:rPr lang="en-GB" dirty="0" smtClean="0"/>
              <a:t> to Bactria] </a:t>
            </a:r>
          </a:p>
        </p:txBody>
      </p:sp>
    </p:spTree>
    <p:extLst>
      <p:ext uri="{BB962C8B-B14F-4D97-AF65-F5344CB8AC3E}">
        <p14:creationId xmlns:p14="http://schemas.microsoft.com/office/powerpoint/2010/main" val="1525104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Hecataeus of Miletus</a:t>
            </a:r>
          </a:p>
        </p:txBody>
      </p:sp>
      <p:sp>
        <p:nvSpPr>
          <p:cNvPr id="3" name="Content Placeholder 2"/>
          <p:cNvSpPr>
            <a:spLocks noGrp="1"/>
          </p:cNvSpPr>
          <p:nvPr>
            <p:ph idx="1"/>
          </p:nvPr>
        </p:nvSpPr>
        <p:spPr>
          <a:xfrm>
            <a:off x="0" y="1844824"/>
            <a:ext cx="4788024" cy="5013176"/>
          </a:xfrm>
        </p:spPr>
        <p:txBody>
          <a:bodyPr>
            <a:normAutofit fontScale="77500" lnSpcReduction="20000"/>
          </a:bodyPr>
          <a:lstStyle/>
          <a:p>
            <a:endParaRPr lang="en-GB" sz="700" dirty="0" smtClean="0"/>
          </a:p>
          <a:p>
            <a:r>
              <a:rPr lang="en-GB" dirty="0" smtClean="0"/>
              <a:t>About </a:t>
            </a:r>
            <a:r>
              <a:rPr lang="en-GB" dirty="0"/>
              <a:t>300 fragmentary references survive of Hecataeus’ work, of which eight refer to India.</a:t>
            </a:r>
          </a:p>
          <a:p>
            <a:endParaRPr lang="en-GB" sz="700" dirty="0" smtClean="0"/>
          </a:p>
          <a:p>
            <a:r>
              <a:rPr lang="en-GB" dirty="0" smtClean="0"/>
              <a:t>References </a:t>
            </a:r>
            <a:r>
              <a:rPr lang="en-GB" dirty="0"/>
              <a:t>to apparent Indian ethnic or cultural groups, which are named the </a:t>
            </a:r>
            <a:r>
              <a:rPr lang="en-GB" dirty="0" err="1"/>
              <a:t>Gandarai</a:t>
            </a:r>
            <a:r>
              <a:rPr lang="en-GB" dirty="0"/>
              <a:t>, </a:t>
            </a:r>
            <a:r>
              <a:rPr lang="en-GB" dirty="0" err="1"/>
              <a:t>Gandroi</a:t>
            </a:r>
            <a:r>
              <a:rPr lang="en-GB" dirty="0"/>
              <a:t>, </a:t>
            </a:r>
            <a:r>
              <a:rPr lang="en-GB" dirty="0" err="1"/>
              <a:t>Kaspapyrus</a:t>
            </a:r>
            <a:r>
              <a:rPr lang="en-GB" dirty="0"/>
              <a:t>, </a:t>
            </a:r>
            <a:r>
              <a:rPr lang="en-GB" dirty="0" err="1"/>
              <a:t>Aegante</a:t>
            </a:r>
            <a:r>
              <a:rPr lang="en-GB" dirty="0"/>
              <a:t>, </a:t>
            </a:r>
            <a:r>
              <a:rPr lang="en-GB" dirty="0" err="1"/>
              <a:t>Callatiae</a:t>
            </a:r>
            <a:r>
              <a:rPr lang="en-GB" dirty="0"/>
              <a:t> and </a:t>
            </a:r>
            <a:r>
              <a:rPr lang="en-GB" dirty="0" err="1"/>
              <a:t>Opiae</a:t>
            </a:r>
            <a:r>
              <a:rPr lang="en-GB" dirty="0"/>
              <a:t>.</a:t>
            </a:r>
          </a:p>
          <a:p>
            <a:endParaRPr lang="en-GB" sz="700" dirty="0" smtClean="0"/>
          </a:p>
          <a:p>
            <a:r>
              <a:rPr lang="en-GB" dirty="0" smtClean="0"/>
              <a:t>A </a:t>
            </a:r>
            <a:r>
              <a:rPr lang="en-GB" dirty="0"/>
              <a:t>desert is placed just beyond the territory of the Indians – cf. Herodotus 4.40.</a:t>
            </a:r>
          </a:p>
          <a:p>
            <a:endParaRPr lang="en-GB" sz="700" dirty="0" smtClean="0"/>
          </a:p>
          <a:p>
            <a:r>
              <a:rPr lang="en-GB" dirty="0" smtClean="0"/>
              <a:t>Lack </a:t>
            </a:r>
            <a:r>
              <a:rPr lang="en-GB" dirty="0"/>
              <a:t>of reference to monstrous races in surviving fragments.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5829" y="2132856"/>
            <a:ext cx="4215244" cy="4104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932040" y="6446587"/>
            <a:ext cx="4060795" cy="276999"/>
          </a:xfrm>
          <a:prstGeom prst="rect">
            <a:avLst/>
          </a:prstGeom>
        </p:spPr>
        <p:txBody>
          <a:bodyPr wrap="square">
            <a:spAutoFit/>
          </a:bodyPr>
          <a:lstStyle/>
          <a:p>
            <a:pPr algn="ctr"/>
            <a:r>
              <a:rPr lang="en-GB" sz="1200" b="1" dirty="0" smtClean="0"/>
              <a:t>Map based on information from fragments of </a:t>
            </a:r>
            <a:r>
              <a:rPr lang="en-GB" sz="1200" b="1" dirty="0" err="1" smtClean="0"/>
              <a:t>Hacataeus</a:t>
            </a:r>
            <a:endParaRPr lang="en-GB" sz="1200" b="1" dirty="0"/>
          </a:p>
        </p:txBody>
      </p:sp>
      <p:sp>
        <p:nvSpPr>
          <p:cNvPr id="5" name="Rectangle 4"/>
          <p:cNvSpPr/>
          <p:nvPr/>
        </p:nvSpPr>
        <p:spPr>
          <a:xfrm>
            <a:off x="0" y="1442537"/>
            <a:ext cx="8982626" cy="477054"/>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500" dirty="0">
                <a:solidFill>
                  <a:prstClr val="black"/>
                </a:solidFill>
              </a:rPr>
              <a:t>One of the earliest historians to write in prose.</a:t>
            </a:r>
          </a:p>
        </p:txBody>
      </p:sp>
    </p:spTree>
    <p:extLst>
      <p:ext uri="{BB962C8B-B14F-4D97-AF65-F5344CB8AC3E}">
        <p14:creationId xmlns:p14="http://schemas.microsoft.com/office/powerpoint/2010/main" val="3841056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036496" cy="1196752"/>
          </a:xfrm>
        </p:spPr>
        <p:txBody>
          <a:bodyPr/>
          <a:lstStyle/>
          <a:p>
            <a:r>
              <a:rPr lang="en-GB" b="1" dirty="0" smtClean="0"/>
              <a:t>Hecataeus and Scylax</a:t>
            </a:r>
            <a:endParaRPr lang="en-GB" b="1" dirty="0"/>
          </a:p>
        </p:txBody>
      </p:sp>
      <p:sp>
        <p:nvSpPr>
          <p:cNvPr id="3" name="Content Placeholder 2"/>
          <p:cNvSpPr>
            <a:spLocks noGrp="1"/>
          </p:cNvSpPr>
          <p:nvPr>
            <p:ph idx="1"/>
          </p:nvPr>
        </p:nvSpPr>
        <p:spPr>
          <a:xfrm>
            <a:off x="179512" y="1196752"/>
            <a:ext cx="8856984" cy="5661248"/>
          </a:xfrm>
        </p:spPr>
        <p:txBody>
          <a:bodyPr>
            <a:normAutofit/>
          </a:bodyPr>
          <a:lstStyle/>
          <a:p>
            <a:pPr marL="0" indent="0">
              <a:buNone/>
            </a:pPr>
            <a:r>
              <a:rPr lang="en-GB" dirty="0"/>
              <a:t>“</a:t>
            </a:r>
            <a:r>
              <a:rPr lang="en-GB" b="1" dirty="0"/>
              <a:t>Hecataeus of Miletus, in the Description of Asia (granting that this book is a genuine work of the historian, since Callimachus ascribes it to </a:t>
            </a:r>
            <a:r>
              <a:rPr lang="en-GB" b="1" dirty="0" err="1"/>
              <a:t>Nesiotes</a:t>
            </a:r>
            <a:r>
              <a:rPr lang="en-GB" dirty="0"/>
              <a:t>; whoever, then, the author may be), has the </a:t>
            </a:r>
            <a:r>
              <a:rPr lang="en-GB" dirty="0" smtClean="0"/>
              <a:t>following [description mountains around </a:t>
            </a:r>
            <a:r>
              <a:rPr lang="en-GB" dirty="0" err="1" smtClean="0"/>
              <a:t>Hyrcanian</a:t>
            </a:r>
            <a:r>
              <a:rPr lang="en-GB" dirty="0" smtClean="0"/>
              <a:t> Sea where artichoke grow]… </a:t>
            </a:r>
            <a:r>
              <a:rPr lang="en-GB" dirty="0"/>
              <a:t>He also says that the artichoke grows in the region of the Indus river. </a:t>
            </a:r>
            <a:r>
              <a:rPr lang="en-GB" b="1" dirty="0"/>
              <a:t>Scylax, too (or </a:t>
            </a:r>
            <a:r>
              <a:rPr lang="en-GB" b="1" dirty="0" err="1"/>
              <a:t>Polemon</a:t>
            </a:r>
            <a:r>
              <a:rPr lang="en-GB" b="1" dirty="0"/>
              <a:t>), </a:t>
            </a:r>
            <a:r>
              <a:rPr lang="en-GB" b="1" dirty="0" smtClean="0"/>
              <a:t>writes </a:t>
            </a:r>
            <a:r>
              <a:rPr lang="en-GB" dirty="0" smtClean="0"/>
              <a:t>[also refers to growth of artichokes]…” </a:t>
            </a:r>
            <a:r>
              <a:rPr lang="en-GB" dirty="0"/>
              <a:t>– </a:t>
            </a:r>
            <a:r>
              <a:rPr lang="en-GB" b="1" dirty="0" err="1"/>
              <a:t>Athenaeus</a:t>
            </a:r>
            <a:r>
              <a:rPr lang="en-GB" b="1" dirty="0"/>
              <a:t> </a:t>
            </a:r>
            <a:r>
              <a:rPr lang="en-GB" b="1" i="1" dirty="0" err="1"/>
              <a:t>Deipnosophistae</a:t>
            </a:r>
            <a:r>
              <a:rPr lang="en-GB" b="1" dirty="0"/>
              <a:t> 2.70b-c</a:t>
            </a:r>
            <a:r>
              <a:rPr lang="en-GB" dirty="0"/>
              <a:t>.</a:t>
            </a: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21468"/>
          <a:stretch/>
        </p:blipFill>
        <p:spPr bwMode="auto">
          <a:xfrm>
            <a:off x="7236296" y="5157192"/>
            <a:ext cx="1476375" cy="15035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7790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6"/>
            <a:ext cx="8229600" cy="1143000"/>
          </a:xfrm>
        </p:spPr>
        <p:txBody>
          <a:bodyPr/>
          <a:lstStyle/>
          <a:p>
            <a:r>
              <a:rPr lang="en-GB" b="1" dirty="0" smtClean="0"/>
              <a:t>Herodotus on India</a:t>
            </a:r>
            <a:endParaRPr lang="en-GB" b="1" dirty="0"/>
          </a:p>
        </p:txBody>
      </p:sp>
      <p:sp>
        <p:nvSpPr>
          <p:cNvPr id="3" name="Content Placeholder 2"/>
          <p:cNvSpPr>
            <a:spLocks noGrp="1"/>
          </p:cNvSpPr>
          <p:nvPr>
            <p:ph idx="1"/>
          </p:nvPr>
        </p:nvSpPr>
        <p:spPr>
          <a:xfrm>
            <a:off x="99999" y="1029943"/>
            <a:ext cx="8928992" cy="4525963"/>
          </a:xfrm>
        </p:spPr>
        <p:txBody>
          <a:bodyPr>
            <a:normAutofit fontScale="92500"/>
          </a:bodyPr>
          <a:lstStyle/>
          <a:p>
            <a:r>
              <a:rPr lang="en-GB" sz="3000" dirty="0"/>
              <a:t>Herodotus brings a shift on discourse about India – a mixture of physical and human geography - </a:t>
            </a:r>
            <a:r>
              <a:rPr lang="en-GB" sz="3000" dirty="0" smtClean="0"/>
              <a:t>less </a:t>
            </a:r>
            <a:r>
              <a:rPr lang="en-GB" sz="3000" dirty="0"/>
              <a:t>focus on monstrous races (Scylax) and toponyms (Hecataeus) – did Herodotus use these authors as sources?</a:t>
            </a:r>
          </a:p>
          <a:p>
            <a:endParaRPr lang="en-GB" sz="900" dirty="0" smtClean="0"/>
          </a:p>
          <a:p>
            <a:r>
              <a:rPr lang="en-GB" sz="3000" dirty="0" smtClean="0"/>
              <a:t>Large </a:t>
            </a:r>
            <a:r>
              <a:rPr lang="en-GB" sz="3000" dirty="0"/>
              <a:t>part of Herodotus description of India (</a:t>
            </a:r>
            <a:r>
              <a:rPr lang="en-GB" sz="3000" b="1" dirty="0"/>
              <a:t>3.97-106</a:t>
            </a:r>
            <a:r>
              <a:rPr lang="en-GB" sz="3000" dirty="0"/>
              <a:t>) comes within his discussion of reorganisation of the Persian Empire by Darius (</a:t>
            </a:r>
            <a:r>
              <a:rPr lang="en-GB" sz="3000" b="1" dirty="0"/>
              <a:t>3.89-117</a:t>
            </a:r>
            <a:r>
              <a:rPr lang="en-GB" sz="3000" dirty="0"/>
              <a:t>).</a:t>
            </a:r>
          </a:p>
          <a:p>
            <a:endParaRPr lang="en-GB" sz="900" dirty="0" smtClean="0"/>
          </a:p>
          <a:p>
            <a:r>
              <a:rPr lang="en-GB" sz="3000" dirty="0" smtClean="0"/>
              <a:t>Comparatively </a:t>
            </a:r>
            <a:r>
              <a:rPr lang="en-GB" sz="3000" dirty="0"/>
              <a:t>shorter than descriptions of other regions – reflect of lack of direct autopsy.</a:t>
            </a:r>
          </a:p>
        </p:txBody>
      </p:sp>
      <p:sp>
        <p:nvSpPr>
          <p:cNvPr id="4" name="Rectangle 3"/>
          <p:cNvSpPr/>
          <p:nvPr/>
        </p:nvSpPr>
        <p:spPr>
          <a:xfrm>
            <a:off x="107504" y="5373216"/>
            <a:ext cx="8928992" cy="1384995"/>
          </a:xfrm>
          <a:prstGeom prst="rect">
            <a:avLst/>
          </a:prstGeom>
        </p:spPr>
        <p:txBody>
          <a:bodyPr wrap="square">
            <a:spAutoFit/>
          </a:bodyPr>
          <a:lstStyle/>
          <a:p>
            <a:r>
              <a:rPr lang="en-GB" sz="2800" dirty="0" smtClean="0"/>
              <a:t>“The Indians, who are more numerous than any other nation we know, paid a tribute beyond that of every other people, namely 360 talents of gold-dust.” – (</a:t>
            </a:r>
            <a:r>
              <a:rPr lang="en-GB" sz="2800" b="1" dirty="0" smtClean="0"/>
              <a:t>3.94.2a</a:t>
            </a:r>
            <a:r>
              <a:rPr lang="en-GB" sz="2800" dirty="0" smtClean="0"/>
              <a:t>).</a:t>
            </a:r>
            <a:endParaRPr lang="en-GB" sz="2800" dirty="0"/>
          </a:p>
        </p:txBody>
      </p:sp>
    </p:spTree>
    <p:extLst>
      <p:ext uri="{BB962C8B-B14F-4D97-AF65-F5344CB8AC3E}">
        <p14:creationId xmlns:p14="http://schemas.microsoft.com/office/powerpoint/2010/main" val="473674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5256584" cy="1143000"/>
          </a:xfrm>
        </p:spPr>
        <p:txBody>
          <a:bodyPr/>
          <a:lstStyle/>
          <a:p>
            <a:r>
              <a:rPr lang="en-GB" b="1" dirty="0" smtClean="0"/>
              <a:t>Gold Digging Ants</a:t>
            </a:r>
            <a:endParaRPr lang="en-GB" b="1" dirty="0"/>
          </a:p>
        </p:txBody>
      </p:sp>
      <p:sp>
        <p:nvSpPr>
          <p:cNvPr id="3" name="Content Placeholder 2"/>
          <p:cNvSpPr>
            <a:spLocks noGrp="1"/>
          </p:cNvSpPr>
          <p:nvPr>
            <p:ph idx="1"/>
          </p:nvPr>
        </p:nvSpPr>
        <p:spPr>
          <a:xfrm>
            <a:off x="107503" y="1052735"/>
            <a:ext cx="5451571" cy="5754727"/>
          </a:xfrm>
        </p:spPr>
        <p:txBody>
          <a:bodyPr>
            <a:normAutofit fontScale="85000" lnSpcReduction="20000"/>
          </a:bodyPr>
          <a:lstStyle/>
          <a:p>
            <a:pPr marL="0" indent="0">
              <a:buNone/>
            </a:pPr>
            <a:r>
              <a:rPr lang="en-GB" dirty="0"/>
              <a:t>“Other Indians dwell near the town of </a:t>
            </a:r>
            <a:r>
              <a:rPr lang="en-GB" dirty="0" err="1"/>
              <a:t>Caspatyrus</a:t>
            </a:r>
            <a:r>
              <a:rPr lang="en-GB" dirty="0"/>
              <a:t> and the </a:t>
            </a:r>
            <a:r>
              <a:rPr lang="en-GB" dirty="0" err="1"/>
              <a:t>Pactyic</a:t>
            </a:r>
            <a:r>
              <a:rPr lang="en-GB" dirty="0"/>
              <a:t> county [NE Afghanistan</a:t>
            </a:r>
            <a:r>
              <a:rPr lang="en-GB" dirty="0" smtClean="0"/>
              <a:t>]… </a:t>
            </a:r>
            <a:r>
              <a:rPr lang="en-GB" dirty="0"/>
              <a:t>and it is they who are sent for the gold</a:t>
            </a:r>
            <a:r>
              <a:rPr lang="en-GB" dirty="0" smtClean="0"/>
              <a:t>… In </a:t>
            </a:r>
            <a:r>
              <a:rPr lang="en-GB" dirty="0"/>
              <a:t>this sandy desert are ants, not as big as dogs but bigger than foxes</a:t>
            </a:r>
            <a:r>
              <a:rPr lang="en-GB" dirty="0" smtClean="0"/>
              <a:t>… </a:t>
            </a:r>
            <a:r>
              <a:rPr lang="en-GB" dirty="0"/>
              <a:t>digging out the </a:t>
            </a:r>
            <a:r>
              <a:rPr lang="en-GB" dirty="0" smtClean="0"/>
              <a:t>sand… full </a:t>
            </a:r>
            <a:r>
              <a:rPr lang="en-GB" dirty="0"/>
              <a:t>of gold… It is for this sand that the Indians set forth into the desert</a:t>
            </a:r>
            <a:r>
              <a:rPr lang="en-GB" dirty="0" smtClean="0"/>
              <a:t>… Thus </a:t>
            </a:r>
            <a:r>
              <a:rPr lang="en-GB" dirty="0"/>
              <a:t>and with teams so harnessed the Indians ride [on camels] after the gold, being careful to be engaged in taking it when the heat is </a:t>
            </a:r>
            <a:r>
              <a:rPr lang="en-GB" dirty="0" smtClean="0"/>
              <a:t>utmost; </a:t>
            </a:r>
            <a:r>
              <a:rPr lang="en-GB" dirty="0"/>
              <a:t>for the ants are then out of sight underground… </a:t>
            </a:r>
            <a:r>
              <a:rPr lang="en-GB" dirty="0" smtClean="0"/>
              <a:t>the </a:t>
            </a:r>
            <a:r>
              <a:rPr lang="en-GB" dirty="0"/>
              <a:t>ants at once scent them </a:t>
            </a:r>
            <a:r>
              <a:rPr lang="en-GB" dirty="0" smtClean="0"/>
              <a:t>out, the Persians say, and </a:t>
            </a:r>
            <a:r>
              <a:rPr lang="en-GB" dirty="0"/>
              <a:t>give </a:t>
            </a:r>
            <a:r>
              <a:rPr lang="en-GB" dirty="0" smtClean="0"/>
              <a:t>chase… </a:t>
            </a:r>
            <a:r>
              <a:rPr lang="en-GB" dirty="0"/>
              <a:t>- </a:t>
            </a:r>
            <a:r>
              <a:rPr lang="en-GB" b="1" dirty="0" err="1" smtClean="0"/>
              <a:t>Hdt</a:t>
            </a:r>
            <a:r>
              <a:rPr lang="en-GB" b="1" dirty="0" smtClean="0"/>
              <a:t>. 3.102-105</a:t>
            </a:r>
            <a:r>
              <a:rPr lang="en-GB" dirty="0"/>
              <a:t>.</a:t>
            </a:r>
          </a:p>
        </p:txBody>
      </p:sp>
      <p:pic>
        <p:nvPicPr>
          <p:cNvPr id="5" name="Picture 4"/>
          <p:cNvPicPr>
            <a:picLocks noChangeAspect="1"/>
          </p:cNvPicPr>
          <p:nvPr/>
        </p:nvPicPr>
        <p:blipFill>
          <a:blip r:embed="rId2"/>
          <a:stretch>
            <a:fillRect/>
          </a:stretch>
        </p:blipFill>
        <p:spPr>
          <a:xfrm>
            <a:off x="5593425" y="4096549"/>
            <a:ext cx="3378950" cy="2335240"/>
          </a:xfrm>
          <a:prstGeom prst="rect">
            <a:avLst/>
          </a:prstGeom>
        </p:spPr>
      </p:pic>
      <p:sp>
        <p:nvSpPr>
          <p:cNvPr id="6" name="Rectangle 5"/>
          <p:cNvSpPr/>
          <p:nvPr/>
        </p:nvSpPr>
        <p:spPr>
          <a:xfrm>
            <a:off x="6478455" y="6438131"/>
            <a:ext cx="2038122" cy="369332"/>
          </a:xfrm>
          <a:prstGeom prst="rect">
            <a:avLst/>
          </a:prstGeom>
        </p:spPr>
        <p:txBody>
          <a:bodyPr wrap="none">
            <a:spAutoFit/>
          </a:bodyPr>
          <a:lstStyle/>
          <a:p>
            <a:r>
              <a:rPr lang="en-GB" b="1" dirty="0" smtClean="0"/>
              <a:t>Himalayan Marmot</a:t>
            </a:r>
            <a:endParaRPr lang="en-GB" b="1" dirty="0"/>
          </a:p>
        </p:txBody>
      </p:sp>
      <p:sp>
        <p:nvSpPr>
          <p:cNvPr id="9" name="Flowchart: Process 8"/>
          <p:cNvSpPr/>
          <p:nvPr/>
        </p:nvSpPr>
        <p:spPr>
          <a:xfrm>
            <a:off x="6014873" y="400349"/>
            <a:ext cx="2517567" cy="3327497"/>
          </a:xfrm>
          <a:prstGeom prst="flowChartProcess">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38784" y="355351"/>
            <a:ext cx="2088232" cy="3372495"/>
          </a:xfrm>
          <a:prstGeom prst="rect">
            <a:avLst/>
          </a:prstGeom>
        </p:spPr>
      </p:pic>
      <p:sp>
        <p:nvSpPr>
          <p:cNvPr id="11" name="Rectangle 10"/>
          <p:cNvSpPr/>
          <p:nvPr/>
        </p:nvSpPr>
        <p:spPr>
          <a:xfrm>
            <a:off x="5593424" y="3710918"/>
            <a:ext cx="3536279" cy="369332"/>
          </a:xfrm>
          <a:prstGeom prst="rect">
            <a:avLst/>
          </a:prstGeom>
        </p:spPr>
        <p:txBody>
          <a:bodyPr wrap="square">
            <a:spAutoFit/>
          </a:bodyPr>
          <a:lstStyle/>
          <a:p>
            <a:r>
              <a:rPr lang="en-GB" b="1" dirty="0" smtClean="0"/>
              <a:t>Sir </a:t>
            </a:r>
            <a:r>
              <a:rPr lang="en-GB" b="1" dirty="0"/>
              <a:t>John </a:t>
            </a:r>
            <a:r>
              <a:rPr lang="en-GB" b="1" dirty="0" smtClean="0"/>
              <a:t>Mandeville, </a:t>
            </a:r>
            <a:r>
              <a:rPr lang="en-GB" b="1" i="1" dirty="0" smtClean="0"/>
              <a:t>Travels</a:t>
            </a:r>
            <a:r>
              <a:rPr lang="en-GB" b="1" dirty="0" smtClean="0"/>
              <a:t>, 1356 </a:t>
            </a:r>
            <a:endParaRPr lang="en-GB" b="1" dirty="0"/>
          </a:p>
        </p:txBody>
      </p:sp>
    </p:spTree>
    <p:extLst>
      <p:ext uri="{BB962C8B-B14F-4D97-AF65-F5344CB8AC3E}">
        <p14:creationId xmlns:p14="http://schemas.microsoft.com/office/powerpoint/2010/main" val="2671289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b="1" dirty="0" smtClean="0"/>
              <a:t>The Habits of Indian People</a:t>
            </a:r>
            <a:endParaRPr lang="en-GB" b="1" dirty="0"/>
          </a:p>
        </p:txBody>
      </p:sp>
      <p:sp>
        <p:nvSpPr>
          <p:cNvPr id="3" name="Content Placeholder 2"/>
          <p:cNvSpPr>
            <a:spLocks noGrp="1"/>
          </p:cNvSpPr>
          <p:nvPr>
            <p:ph idx="1"/>
          </p:nvPr>
        </p:nvSpPr>
        <p:spPr>
          <a:xfrm>
            <a:off x="0" y="980728"/>
            <a:ext cx="9144000" cy="2952328"/>
          </a:xfrm>
        </p:spPr>
        <p:txBody>
          <a:bodyPr>
            <a:normAutofit fontScale="70000" lnSpcReduction="20000"/>
          </a:bodyPr>
          <a:lstStyle/>
          <a:p>
            <a:r>
              <a:rPr lang="en-GB" dirty="0"/>
              <a:t>Herodotus’ Indography qualitatively different from earlier authors descriptions of marvellous races – cf. Book 2 on Egypt.</a:t>
            </a:r>
          </a:p>
          <a:p>
            <a:endParaRPr lang="en-GB" sz="900" dirty="0" smtClean="0"/>
          </a:p>
          <a:p>
            <a:r>
              <a:rPr lang="en-GB" dirty="0" smtClean="0"/>
              <a:t>Cannibalism</a:t>
            </a:r>
            <a:r>
              <a:rPr lang="en-GB" dirty="0"/>
              <a:t>: friends kill the sickly among the nomadic </a:t>
            </a:r>
            <a:r>
              <a:rPr lang="en-GB" dirty="0" err="1" smtClean="0"/>
              <a:t>Padaei</a:t>
            </a:r>
            <a:r>
              <a:rPr lang="en-GB" dirty="0" smtClean="0"/>
              <a:t> – </a:t>
            </a:r>
            <a:r>
              <a:rPr lang="en-GB" dirty="0"/>
              <a:t>the aged are also sacrificed and eaten (</a:t>
            </a:r>
            <a:r>
              <a:rPr lang="en-GB" b="1" dirty="0"/>
              <a:t>3.99.1-2</a:t>
            </a:r>
            <a:r>
              <a:rPr lang="en-GB" dirty="0"/>
              <a:t>).</a:t>
            </a:r>
          </a:p>
          <a:p>
            <a:endParaRPr lang="en-GB" sz="900" dirty="0" smtClean="0"/>
          </a:p>
          <a:p>
            <a:r>
              <a:rPr lang="en-GB" dirty="0" smtClean="0"/>
              <a:t>Contra </a:t>
            </a:r>
            <a:r>
              <a:rPr lang="en-GB" dirty="0"/>
              <a:t>“other Indians” who kill no living creature; nor do not sow crops or live in houses; the sickly go into the desert to die. (</a:t>
            </a:r>
            <a:r>
              <a:rPr lang="en-GB" b="1" dirty="0"/>
              <a:t>3.100</a:t>
            </a:r>
            <a:r>
              <a:rPr lang="en-GB" dirty="0"/>
              <a:t>).</a:t>
            </a:r>
          </a:p>
          <a:p>
            <a:endParaRPr lang="en-GB" sz="900" dirty="0" smtClean="0"/>
          </a:p>
          <a:p>
            <a:r>
              <a:rPr lang="en-GB" dirty="0" smtClean="0"/>
              <a:t>There </a:t>
            </a:r>
            <a:r>
              <a:rPr lang="en-GB" dirty="0"/>
              <a:t>skin and semen are black, and in both respects resemble the Ethiopians – (</a:t>
            </a:r>
            <a:r>
              <a:rPr lang="en-GB" b="1" dirty="0"/>
              <a:t>3.101</a:t>
            </a:r>
            <a:r>
              <a:rPr lang="en-GB" dirty="0"/>
              <a:t>).</a:t>
            </a:r>
          </a:p>
        </p:txBody>
      </p:sp>
      <p:sp>
        <p:nvSpPr>
          <p:cNvPr id="4" name="Rectangle 3"/>
          <p:cNvSpPr/>
          <p:nvPr/>
        </p:nvSpPr>
        <p:spPr>
          <a:xfrm>
            <a:off x="0" y="3736950"/>
            <a:ext cx="9036496" cy="3046988"/>
          </a:xfrm>
          <a:prstGeom prst="rect">
            <a:avLst/>
          </a:prstGeom>
        </p:spPr>
        <p:txBody>
          <a:bodyPr wrap="square">
            <a:spAutoFit/>
          </a:bodyPr>
          <a:lstStyle/>
          <a:p>
            <a:r>
              <a:rPr lang="en-GB" sz="2400" dirty="0" smtClean="0"/>
              <a:t>“When </a:t>
            </a:r>
            <a:r>
              <a:rPr lang="en-GB" sz="2400" dirty="0"/>
              <a:t>Darius was king, he summoned the </a:t>
            </a:r>
            <a:r>
              <a:rPr lang="en-GB" sz="2400" b="1" dirty="0"/>
              <a:t>Greeks who were with him and asked them for what price they would eat their fathers’ dead bodies</a:t>
            </a:r>
            <a:r>
              <a:rPr lang="en-GB" sz="2400" dirty="0"/>
              <a:t>. They answered that there was no price for which they would do it. </a:t>
            </a:r>
            <a:r>
              <a:rPr lang="en-GB" sz="2400" b="1" dirty="0"/>
              <a:t>Then Darius summoned those Indians who are called </a:t>
            </a:r>
            <a:r>
              <a:rPr lang="en-GB" sz="2400" b="1" dirty="0" err="1"/>
              <a:t>Callatiae</a:t>
            </a:r>
            <a:r>
              <a:rPr lang="en-GB" sz="2400" b="1" dirty="0"/>
              <a:t>, who eat their parents</a:t>
            </a:r>
            <a:r>
              <a:rPr lang="en-GB" sz="2400" dirty="0"/>
              <a:t>, and asked them (the Greeks being present and understanding through interpreters what was said) </a:t>
            </a:r>
            <a:r>
              <a:rPr lang="en-GB" sz="2400" b="1" dirty="0"/>
              <a:t>what would make them willing to burn their fathers at death. The Indians cried aloud</a:t>
            </a:r>
            <a:r>
              <a:rPr lang="en-GB" sz="2400" dirty="0"/>
              <a:t>, that he should not speak of so horrid an </a:t>
            </a:r>
            <a:r>
              <a:rPr lang="en-GB" sz="2400" dirty="0" smtClean="0"/>
              <a:t>act</a:t>
            </a:r>
            <a:r>
              <a:rPr lang="en-GB" sz="2400" dirty="0"/>
              <a:t>…” </a:t>
            </a:r>
            <a:r>
              <a:rPr lang="en-GB" sz="2400" dirty="0" smtClean="0"/>
              <a:t>- </a:t>
            </a:r>
            <a:r>
              <a:rPr lang="en-GB" sz="2400" b="1" dirty="0" smtClean="0"/>
              <a:t>Herodotus 3.38</a:t>
            </a:r>
            <a:r>
              <a:rPr lang="en-GB" sz="2400" dirty="0" smtClean="0"/>
              <a:t>. </a:t>
            </a:r>
            <a:endParaRPr lang="en-GB" sz="2400" dirty="0"/>
          </a:p>
        </p:txBody>
      </p:sp>
    </p:spTree>
    <p:extLst>
      <p:ext uri="{BB962C8B-B14F-4D97-AF65-F5344CB8AC3E}">
        <p14:creationId xmlns:p14="http://schemas.microsoft.com/office/powerpoint/2010/main" val="340758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3888432"/>
          </a:xfrm>
        </p:spPr>
        <p:txBody>
          <a:bodyPr>
            <a:normAutofit fontScale="62500" lnSpcReduction="20000"/>
          </a:bodyPr>
          <a:lstStyle/>
          <a:p>
            <a:pPr marL="0" indent="0">
              <a:buNone/>
            </a:pPr>
            <a:r>
              <a:rPr lang="en-GB" dirty="0"/>
              <a:t>“And I laugh to see how many have before now drawn maps of the </a:t>
            </a:r>
            <a:r>
              <a:rPr lang="en-GB" dirty="0" smtClean="0"/>
              <a:t>world… </a:t>
            </a:r>
            <a:r>
              <a:rPr lang="en-GB" dirty="0"/>
              <a:t>for they draw the world as round as if fashioned by compasses, encircled by the river Ocean, and Asia and Europe of a like </a:t>
            </a:r>
            <a:r>
              <a:rPr lang="en-GB" dirty="0" smtClean="0"/>
              <a:t>extent… </a:t>
            </a:r>
            <a:r>
              <a:rPr lang="en-GB" dirty="0"/>
              <a:t>I wonder, then, at those who have mapped out and divided the world into Libya, Asia, and Europe; for the difference between them is great, seeing that in length Europe stretches along both the others together, and it appears to me to be wider beyond all comparison. For Libya shows clearly that it is bounded by the sea, except where it borders on Asia</a:t>
            </a:r>
            <a:r>
              <a:rPr lang="en-GB" dirty="0" smtClean="0"/>
              <a:t>… But </a:t>
            </a:r>
            <a:r>
              <a:rPr lang="en-GB" dirty="0"/>
              <a:t>it is plain that none have obtained knowledge of Europe's eastern or northern regions, so as to be able say if it is bounded by seas; its length is known to be enough to stretch along both Asia and Libya. </a:t>
            </a:r>
            <a:r>
              <a:rPr lang="en-GB" b="1" dirty="0"/>
              <a:t>Herodotus 4.36, 42, 45</a:t>
            </a:r>
            <a:r>
              <a:rPr lang="en-GB" dirty="0" smtClean="0"/>
              <a:t>.</a:t>
            </a:r>
          </a:p>
          <a:p>
            <a:pPr marL="0" indent="0">
              <a:buNone/>
            </a:pPr>
            <a:endParaRPr lang="en-GB" sz="800" dirty="0"/>
          </a:p>
          <a:p>
            <a:pPr marL="0" indent="0">
              <a:buNone/>
            </a:pPr>
            <a:r>
              <a:rPr lang="en-GB" dirty="0" smtClean="0"/>
              <a:t> </a:t>
            </a:r>
            <a:r>
              <a:rPr lang="en-GB" dirty="0"/>
              <a:t>“As far as India, Asia is an inhabited land; but thereafter, all to the east is desolation, nor can anyone say what kind of land is there.” – (</a:t>
            </a:r>
            <a:r>
              <a:rPr lang="en-GB" b="1" dirty="0" smtClean="0"/>
              <a:t>4.40.2</a:t>
            </a:r>
            <a:r>
              <a:rPr lang="en-GB" dirty="0" smtClean="0"/>
              <a:t>).</a:t>
            </a:r>
            <a:endParaRPr lang="en-GB" dirty="0"/>
          </a:p>
          <a:p>
            <a:pPr marL="0" indent="0">
              <a:buNone/>
            </a:pPr>
            <a:endParaRPr lang="en-GB" sz="800" dirty="0"/>
          </a:p>
          <a:p>
            <a:pPr marL="0" indent="0">
              <a:buNone/>
            </a:pPr>
            <a:r>
              <a:rPr lang="en-GB" dirty="0"/>
              <a:t>“…for on the eastern side of India all is desolate because of the sand.” – (</a:t>
            </a:r>
            <a:r>
              <a:rPr lang="en-GB" b="1" dirty="0"/>
              <a:t>3.98.2</a:t>
            </a:r>
            <a:r>
              <a:rPr lang="en-GB" dirty="0"/>
              <a:t>).</a:t>
            </a:r>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450" y="3717032"/>
            <a:ext cx="3740829" cy="28269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57200" y="6543965"/>
            <a:ext cx="3744416" cy="276999"/>
          </a:xfrm>
          <a:prstGeom prst="rect">
            <a:avLst/>
          </a:prstGeom>
        </p:spPr>
        <p:txBody>
          <a:bodyPr wrap="square">
            <a:spAutoFit/>
          </a:bodyPr>
          <a:lstStyle/>
          <a:p>
            <a:r>
              <a:rPr lang="en-GB" sz="1200" dirty="0" smtClean="0"/>
              <a:t>Map based on information from fragments of </a:t>
            </a:r>
            <a:r>
              <a:rPr lang="en-GB" sz="1200" dirty="0" err="1" smtClean="0"/>
              <a:t>Hacataeus</a:t>
            </a:r>
            <a:endParaRPr lang="en-GB" sz="1200" dirty="0"/>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3738611"/>
            <a:ext cx="3966457" cy="2815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5404051" y="6543435"/>
            <a:ext cx="2878417" cy="276999"/>
          </a:xfrm>
          <a:prstGeom prst="rect">
            <a:avLst/>
          </a:prstGeom>
        </p:spPr>
        <p:txBody>
          <a:bodyPr wrap="none">
            <a:spAutoFit/>
          </a:bodyPr>
          <a:lstStyle/>
          <a:p>
            <a:r>
              <a:rPr lang="en-GB" sz="1200" dirty="0" smtClean="0"/>
              <a:t>Map based on information from Herodotus</a:t>
            </a:r>
            <a:endParaRPr lang="en-GB" sz="1200" dirty="0"/>
          </a:p>
        </p:txBody>
      </p:sp>
    </p:spTree>
    <p:extLst>
      <p:ext uri="{BB962C8B-B14F-4D97-AF65-F5344CB8AC3E}">
        <p14:creationId xmlns:p14="http://schemas.microsoft.com/office/powerpoint/2010/main" val="3539304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908720"/>
          </a:xfrm>
        </p:spPr>
        <p:txBody>
          <a:bodyPr>
            <a:normAutofit/>
          </a:bodyPr>
          <a:lstStyle/>
          <a:p>
            <a:r>
              <a:rPr lang="en-GB" b="1" dirty="0" smtClean="0"/>
              <a:t>Ctesias of Cnidus</a:t>
            </a:r>
            <a:endParaRPr lang="en-GB" b="1" dirty="0"/>
          </a:p>
        </p:txBody>
      </p:sp>
      <p:sp>
        <p:nvSpPr>
          <p:cNvPr id="3" name="Content Placeholder 2"/>
          <p:cNvSpPr>
            <a:spLocks noGrp="1"/>
          </p:cNvSpPr>
          <p:nvPr>
            <p:ph idx="1"/>
          </p:nvPr>
        </p:nvSpPr>
        <p:spPr>
          <a:xfrm>
            <a:off x="0" y="908720"/>
            <a:ext cx="9036496" cy="5949280"/>
          </a:xfrm>
        </p:spPr>
        <p:txBody>
          <a:bodyPr>
            <a:normAutofit fontScale="77500" lnSpcReduction="20000"/>
          </a:bodyPr>
          <a:lstStyle/>
          <a:p>
            <a:r>
              <a:rPr lang="en-GB" dirty="0"/>
              <a:t>A contemporary of Herodotus who was taken to Persia as a prisoner of war (</a:t>
            </a:r>
            <a:r>
              <a:rPr lang="en-GB" dirty="0" err="1"/>
              <a:t>Diodorus</a:t>
            </a:r>
            <a:r>
              <a:rPr lang="en-GB" dirty="0"/>
              <a:t> </a:t>
            </a:r>
            <a:r>
              <a:rPr lang="en-GB" dirty="0" err="1"/>
              <a:t>Siculus</a:t>
            </a:r>
            <a:r>
              <a:rPr lang="en-GB" dirty="0"/>
              <a:t> 2.32.4) and was employed by Artaxerxes II Memnon (405/4-359/8 BC) as a court physician.</a:t>
            </a:r>
          </a:p>
          <a:p>
            <a:endParaRPr lang="en-GB" sz="300" dirty="0" smtClean="0"/>
          </a:p>
          <a:p>
            <a:r>
              <a:rPr lang="en-GB" dirty="0" smtClean="0"/>
              <a:t>May </a:t>
            </a:r>
            <a:r>
              <a:rPr lang="en-GB" dirty="0"/>
              <a:t>have written works entitled </a:t>
            </a:r>
            <a:r>
              <a:rPr lang="en-GB" i="1" dirty="0" err="1"/>
              <a:t>Periodos</a:t>
            </a:r>
            <a:r>
              <a:rPr lang="en-GB" dirty="0"/>
              <a:t>, </a:t>
            </a:r>
            <a:r>
              <a:rPr lang="en-GB" i="1" dirty="0" err="1"/>
              <a:t>Indika</a:t>
            </a:r>
            <a:r>
              <a:rPr lang="en-GB" dirty="0"/>
              <a:t>, and </a:t>
            </a:r>
            <a:r>
              <a:rPr lang="en-GB" i="1" dirty="0"/>
              <a:t>On the tributes of Asia</a:t>
            </a:r>
            <a:r>
              <a:rPr lang="en-GB" dirty="0"/>
              <a:t>, but these may all be part of his larger work the </a:t>
            </a:r>
            <a:r>
              <a:rPr lang="en-GB" i="1" dirty="0" err="1"/>
              <a:t>Persika</a:t>
            </a:r>
            <a:r>
              <a:rPr lang="en-GB" dirty="0"/>
              <a:t>.</a:t>
            </a:r>
          </a:p>
          <a:p>
            <a:endParaRPr lang="en-GB" sz="300" dirty="0" smtClean="0"/>
          </a:p>
          <a:p>
            <a:r>
              <a:rPr lang="en-GB" dirty="0" smtClean="0"/>
              <a:t>Greater </a:t>
            </a:r>
            <a:r>
              <a:rPr lang="en-GB" dirty="0"/>
              <a:t>focus </a:t>
            </a:r>
            <a:r>
              <a:rPr lang="en-GB" dirty="0" smtClean="0"/>
              <a:t>on </a:t>
            </a:r>
            <a:r>
              <a:rPr lang="en-GB" dirty="0"/>
              <a:t>natural </a:t>
            </a:r>
            <a:r>
              <a:rPr lang="en-GB" dirty="0" smtClean="0"/>
              <a:t>history (e.g. animals) and less ethnography; also little </a:t>
            </a:r>
            <a:r>
              <a:rPr lang="en-GB" dirty="0"/>
              <a:t>mention of geography, at least in surviving fragments.</a:t>
            </a:r>
          </a:p>
          <a:p>
            <a:pPr marL="400050" lvl="1" indent="0">
              <a:buNone/>
            </a:pPr>
            <a:r>
              <a:rPr lang="en-GB" sz="2600" dirty="0"/>
              <a:t>–“[description of a “tiger”] In each jaw it has three rows of teeth and at the tip of its tail it is armed with stings by which it defends itself in close combat and which it discharges against distant foes, just like an arrow shot by an archer.” – </a:t>
            </a:r>
            <a:r>
              <a:rPr lang="en-GB" sz="2600" b="1" dirty="0"/>
              <a:t>Pausanias 9.21</a:t>
            </a:r>
            <a:r>
              <a:rPr lang="en-GB" sz="2600" dirty="0"/>
              <a:t>. cf. </a:t>
            </a:r>
            <a:r>
              <a:rPr lang="en-GB" sz="2600" dirty="0" err="1"/>
              <a:t>martichora</a:t>
            </a:r>
            <a:r>
              <a:rPr lang="en-GB" sz="2600" dirty="0"/>
              <a:t>.</a:t>
            </a:r>
          </a:p>
          <a:p>
            <a:endParaRPr lang="en-GB" sz="300" dirty="0" smtClean="0"/>
          </a:p>
          <a:p>
            <a:r>
              <a:rPr lang="en-GB" dirty="0" smtClean="0"/>
              <a:t>Ctesias </a:t>
            </a:r>
            <a:r>
              <a:rPr lang="en-GB" dirty="0"/>
              <a:t>claims to have personally seen “Indian things” and to have met Indians in the Persian Empire (</a:t>
            </a:r>
            <a:r>
              <a:rPr lang="en-GB" b="1" dirty="0" err="1"/>
              <a:t>Photius</a:t>
            </a:r>
            <a:r>
              <a:rPr lang="en-GB" b="1" dirty="0"/>
              <a:t> p. 46 a 11.24-29</a:t>
            </a:r>
            <a:r>
              <a:rPr lang="en-GB" dirty="0"/>
              <a:t>); although no strong evidence for direct travel to India</a:t>
            </a:r>
            <a:r>
              <a:rPr lang="en-GB" dirty="0" smtClean="0"/>
              <a:t>.</a:t>
            </a:r>
          </a:p>
          <a:p>
            <a:endParaRPr lang="en-GB" sz="300" dirty="0"/>
          </a:p>
          <a:p>
            <a:r>
              <a:rPr lang="en-GB" dirty="0"/>
              <a:t>“</a:t>
            </a:r>
            <a:r>
              <a:rPr lang="en-GB" dirty="0" err="1"/>
              <a:t>Ctesias</a:t>
            </a:r>
            <a:r>
              <a:rPr lang="en-GB" dirty="0"/>
              <a:t> says that India is not smaller than the rest of </a:t>
            </a:r>
            <a:r>
              <a:rPr lang="en-GB" dirty="0" smtClean="0"/>
              <a:t>Asia...” </a:t>
            </a:r>
            <a:r>
              <a:rPr lang="en-GB" dirty="0"/>
              <a:t>– </a:t>
            </a:r>
            <a:r>
              <a:rPr lang="en-GB" b="1" dirty="0"/>
              <a:t>Strabo 15.1.12</a:t>
            </a:r>
            <a:r>
              <a:rPr lang="en-GB" dirty="0" smtClean="0"/>
              <a:t>.</a:t>
            </a:r>
            <a:endParaRPr lang="en-GB" dirty="0"/>
          </a:p>
        </p:txBody>
      </p:sp>
    </p:spTree>
    <p:extLst>
      <p:ext uri="{BB962C8B-B14F-4D97-AF65-F5344CB8AC3E}">
        <p14:creationId xmlns:p14="http://schemas.microsoft.com/office/powerpoint/2010/main" val="1228087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normAutofit/>
          </a:bodyPr>
          <a:lstStyle/>
          <a:p>
            <a:r>
              <a:rPr lang="en-GB" b="1" dirty="0" err="1" smtClean="0"/>
              <a:t>Photius</a:t>
            </a:r>
            <a:r>
              <a:rPr lang="en-GB" b="1" dirty="0" smtClean="0"/>
              <a:t>’ Summary of Ctesias</a:t>
            </a:r>
            <a:endParaRPr lang="en-GB" b="1" dirty="0"/>
          </a:p>
        </p:txBody>
      </p:sp>
      <p:sp>
        <p:nvSpPr>
          <p:cNvPr id="3" name="Content Placeholder 2"/>
          <p:cNvSpPr>
            <a:spLocks noGrp="1"/>
          </p:cNvSpPr>
          <p:nvPr>
            <p:ph idx="1"/>
          </p:nvPr>
        </p:nvSpPr>
        <p:spPr>
          <a:xfrm>
            <a:off x="107504" y="1052736"/>
            <a:ext cx="8856984" cy="5805264"/>
          </a:xfrm>
        </p:spPr>
        <p:txBody>
          <a:bodyPr>
            <a:normAutofit fontScale="92500" lnSpcReduction="20000"/>
          </a:bodyPr>
          <a:lstStyle/>
          <a:p>
            <a:r>
              <a:rPr lang="en-GB" b="1" dirty="0"/>
              <a:t>Geography</a:t>
            </a:r>
            <a:r>
              <a:rPr lang="en-GB" dirty="0"/>
              <a:t> </a:t>
            </a:r>
            <a:r>
              <a:rPr lang="en-GB" dirty="0" smtClean="0"/>
              <a:t>– a </a:t>
            </a:r>
            <a:r>
              <a:rPr lang="en-GB" dirty="0"/>
              <a:t>fountain that fills up with liquid gold </a:t>
            </a:r>
            <a:r>
              <a:rPr lang="en-GB" dirty="0" smtClean="0"/>
              <a:t>– </a:t>
            </a:r>
            <a:r>
              <a:rPr lang="en-GB" dirty="0"/>
              <a:t>sun larger than elsewhere – a river where honey flows.</a:t>
            </a:r>
          </a:p>
          <a:p>
            <a:endParaRPr lang="en-GB" sz="200" dirty="0"/>
          </a:p>
          <a:p>
            <a:r>
              <a:rPr lang="en-GB" b="1" dirty="0" smtClean="0"/>
              <a:t>Indian </a:t>
            </a:r>
            <a:r>
              <a:rPr lang="en-GB" b="1" dirty="0"/>
              <a:t>People </a:t>
            </a:r>
            <a:r>
              <a:rPr lang="en-GB" dirty="0"/>
              <a:t>– the most numerous people on earth </a:t>
            </a:r>
            <a:r>
              <a:rPr lang="en-GB" dirty="0" smtClean="0"/>
              <a:t>– most </a:t>
            </a:r>
            <a:r>
              <a:rPr lang="en-GB" dirty="0"/>
              <a:t>just of </a:t>
            </a:r>
            <a:r>
              <a:rPr lang="en-GB" dirty="0" smtClean="0"/>
              <a:t>men – </a:t>
            </a:r>
            <a:r>
              <a:rPr lang="en-GB" dirty="0"/>
              <a:t>Pygmies in central India </a:t>
            </a:r>
            <a:r>
              <a:rPr lang="en-GB" dirty="0" smtClean="0"/>
              <a:t>– live </a:t>
            </a:r>
            <a:r>
              <a:rPr lang="en-GB" dirty="0"/>
              <a:t>more than 100 years – dog-headed men in the </a:t>
            </a:r>
            <a:r>
              <a:rPr lang="en-GB" dirty="0" smtClean="0"/>
              <a:t>mountains.</a:t>
            </a:r>
          </a:p>
          <a:p>
            <a:endParaRPr lang="en-GB" sz="200" dirty="0"/>
          </a:p>
          <a:p>
            <a:r>
              <a:rPr lang="en-GB" b="1" dirty="0"/>
              <a:t>Indian Animals </a:t>
            </a:r>
            <a:r>
              <a:rPr lang="en-GB" dirty="0"/>
              <a:t>– parrots that can speak with human voice </a:t>
            </a:r>
            <a:r>
              <a:rPr lang="en-GB" dirty="0" smtClean="0"/>
              <a:t>– </a:t>
            </a:r>
            <a:r>
              <a:rPr lang="en-GB" dirty="0"/>
              <a:t>griffins are quadruped birds that are as big as </a:t>
            </a:r>
            <a:r>
              <a:rPr lang="en-GB" dirty="0" smtClean="0"/>
              <a:t>wolfs.</a:t>
            </a:r>
          </a:p>
          <a:p>
            <a:endParaRPr lang="en-GB" sz="200" dirty="0"/>
          </a:p>
          <a:p>
            <a:r>
              <a:rPr lang="en-GB" b="1" dirty="0"/>
              <a:t>Indian Plants </a:t>
            </a:r>
            <a:r>
              <a:rPr lang="en-GB" dirty="0" smtClean="0"/>
              <a:t>– a </a:t>
            </a:r>
            <a:r>
              <a:rPr lang="en-GB" dirty="0"/>
              <a:t>tree (</a:t>
            </a:r>
            <a:r>
              <a:rPr lang="en-GB" dirty="0" err="1"/>
              <a:t>karpion</a:t>
            </a:r>
            <a:r>
              <a:rPr lang="en-GB" dirty="0"/>
              <a:t>) that produce a red oil used to make perfume for Kings, Ctesias has smelt it himself</a:t>
            </a:r>
            <a:r>
              <a:rPr lang="en-GB" dirty="0" smtClean="0"/>
              <a:t>.</a:t>
            </a:r>
          </a:p>
          <a:p>
            <a:endParaRPr lang="en-GB" sz="200" dirty="0"/>
          </a:p>
          <a:p>
            <a:r>
              <a:rPr lang="en-GB" b="1" dirty="0"/>
              <a:t>Indian gems </a:t>
            </a:r>
            <a:r>
              <a:rPr lang="en-GB" dirty="0"/>
              <a:t>– the </a:t>
            </a:r>
            <a:r>
              <a:rPr lang="en-GB" dirty="0" err="1"/>
              <a:t>pantrabe</a:t>
            </a:r>
            <a:r>
              <a:rPr lang="en-GB" dirty="0"/>
              <a:t> </a:t>
            </a:r>
            <a:r>
              <a:rPr lang="en-GB" dirty="0" smtClean="0"/>
              <a:t>attracts </a:t>
            </a:r>
            <a:r>
              <a:rPr lang="en-GB" dirty="0"/>
              <a:t>other gems</a:t>
            </a:r>
            <a:r>
              <a:rPr lang="en-GB" dirty="0" smtClean="0"/>
              <a:t>.</a:t>
            </a:r>
            <a:endParaRPr lang="en-GB" dirty="0"/>
          </a:p>
          <a:p>
            <a:endParaRPr lang="en-GB" dirty="0"/>
          </a:p>
          <a:p>
            <a:endParaRPr lang="en-GB" dirty="0"/>
          </a:p>
        </p:txBody>
      </p:sp>
    </p:spTree>
    <p:extLst>
      <p:ext uri="{BB962C8B-B14F-4D97-AF65-F5344CB8AC3E}">
        <p14:creationId xmlns:p14="http://schemas.microsoft.com/office/powerpoint/2010/main" val="196169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Manticore</a:t>
            </a:r>
            <a:r>
              <a:rPr lang="en-GB" b="1" dirty="0"/>
              <a:t> </a:t>
            </a:r>
            <a:r>
              <a:rPr lang="en-GB" b="1" i="1" dirty="0"/>
              <a:t>(</a:t>
            </a:r>
            <a:r>
              <a:rPr lang="en-GB" b="1" i="1" dirty="0" err="1"/>
              <a:t>martikhora</a:t>
            </a:r>
            <a:r>
              <a:rPr lang="en-GB" b="1" i="1" dirty="0" smtClean="0"/>
              <a:t>)</a:t>
            </a:r>
            <a:endParaRPr lang="en-GB" b="1" i="1" dirty="0"/>
          </a:p>
        </p:txBody>
      </p:sp>
      <p:sp>
        <p:nvSpPr>
          <p:cNvPr id="3" name="Content Placeholder 2"/>
          <p:cNvSpPr>
            <a:spLocks noGrp="1"/>
          </p:cNvSpPr>
          <p:nvPr>
            <p:ph idx="1"/>
          </p:nvPr>
        </p:nvSpPr>
        <p:spPr>
          <a:xfrm>
            <a:off x="107504" y="1412776"/>
            <a:ext cx="4680520" cy="5445224"/>
          </a:xfrm>
        </p:spPr>
        <p:txBody>
          <a:bodyPr>
            <a:normAutofit fontScale="77500" lnSpcReduction="20000"/>
          </a:bodyPr>
          <a:lstStyle/>
          <a:p>
            <a:pPr marL="0" indent="0">
              <a:buNone/>
            </a:pPr>
            <a:r>
              <a:rPr lang="en-GB" dirty="0"/>
              <a:t>“Ctesias states that he has indeed seen this animal in Persia, after it had been brought as a gift to the king of the Persians – if in fact Ctesias has credibility in matters of this kind… he says that Indian writers agree with him” – </a:t>
            </a:r>
            <a:r>
              <a:rPr lang="en-GB" b="1" dirty="0"/>
              <a:t>F45dβ = </a:t>
            </a:r>
            <a:r>
              <a:rPr lang="en-GB" b="1" dirty="0" err="1"/>
              <a:t>Aelian</a:t>
            </a:r>
            <a:r>
              <a:rPr lang="en-GB" b="1" dirty="0"/>
              <a:t> </a:t>
            </a:r>
            <a:r>
              <a:rPr lang="en-GB" b="1" i="1" dirty="0" err="1"/>
              <a:t>Historia</a:t>
            </a:r>
            <a:r>
              <a:rPr lang="en-GB" b="1" i="1" dirty="0"/>
              <a:t> </a:t>
            </a:r>
            <a:r>
              <a:rPr lang="en-GB" b="1" i="1" dirty="0" err="1"/>
              <a:t>animalium</a:t>
            </a:r>
            <a:r>
              <a:rPr lang="en-GB" b="1" i="1" dirty="0"/>
              <a:t> </a:t>
            </a:r>
            <a:r>
              <a:rPr lang="en-GB" b="1" dirty="0"/>
              <a:t>4.21</a:t>
            </a:r>
            <a:r>
              <a:rPr lang="en-GB" dirty="0"/>
              <a:t>.</a:t>
            </a:r>
          </a:p>
          <a:p>
            <a:pPr marL="0" indent="0">
              <a:buNone/>
            </a:pPr>
            <a:endParaRPr lang="en-GB" sz="900" dirty="0" smtClean="0"/>
          </a:p>
          <a:p>
            <a:pPr marL="0" indent="0">
              <a:buNone/>
            </a:pPr>
            <a:r>
              <a:rPr lang="en-GB" dirty="0" smtClean="0"/>
              <a:t>“ </a:t>
            </a:r>
            <a:r>
              <a:rPr lang="en-GB" dirty="0"/>
              <a:t>It has a face like a man's, a skin red as cinnabar, and is as large as a lion. It has three rows of teeth, ears and light-blue eyes like those of a man; its tail is like that of a land scorpion, containing a sting more than a cubit long at the end.” – </a:t>
            </a:r>
            <a:r>
              <a:rPr lang="en-GB" b="1" dirty="0" err="1"/>
              <a:t>Photius</a:t>
            </a:r>
            <a:r>
              <a:rPr lang="en-GB" b="1" dirty="0"/>
              <a:t> summary</a:t>
            </a:r>
            <a:r>
              <a:rPr lang="en-GB" dirty="0"/>
              <a:t>.</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412777"/>
            <a:ext cx="3672408" cy="25724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148064" y="3951694"/>
            <a:ext cx="3672408" cy="461665"/>
          </a:xfrm>
          <a:prstGeom prst="rect">
            <a:avLst/>
          </a:prstGeom>
        </p:spPr>
        <p:txBody>
          <a:bodyPr wrap="square">
            <a:spAutoFit/>
          </a:bodyPr>
          <a:lstStyle/>
          <a:p>
            <a:r>
              <a:rPr lang="en-GB" sz="1200" dirty="0" err="1" smtClean="0"/>
              <a:t>Manticore</a:t>
            </a:r>
            <a:r>
              <a:rPr lang="en-GB" sz="1200" dirty="0" smtClean="0"/>
              <a:t>, Der </a:t>
            </a:r>
            <a:r>
              <a:rPr lang="en-GB" sz="1200" dirty="0" err="1" smtClean="0"/>
              <a:t>Naturen</a:t>
            </a:r>
            <a:r>
              <a:rPr lang="en-GB" sz="1200" dirty="0" smtClean="0"/>
              <a:t> </a:t>
            </a:r>
            <a:r>
              <a:rPr lang="en-GB" sz="1200" dirty="0" err="1" smtClean="0"/>
              <a:t>Bloeme</a:t>
            </a:r>
            <a:r>
              <a:rPr lang="en-GB" sz="1200" dirty="0" smtClean="0"/>
              <a:t> manuscript c. 1350, National Library of the Netherlands</a:t>
            </a:r>
            <a:endParaRPr lang="en-GB" sz="1200" dirty="0"/>
          </a:p>
        </p:txBody>
      </p:sp>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65440" y="4509120"/>
            <a:ext cx="3655031"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6131768" y="6484884"/>
            <a:ext cx="1962268" cy="276999"/>
          </a:xfrm>
          <a:prstGeom prst="rect">
            <a:avLst/>
          </a:prstGeom>
        </p:spPr>
        <p:txBody>
          <a:bodyPr wrap="none">
            <a:spAutoFit/>
          </a:bodyPr>
          <a:lstStyle/>
          <a:p>
            <a:r>
              <a:rPr lang="en-GB" sz="1200" dirty="0" smtClean="0"/>
              <a:t>William Hastings - c.1466-70</a:t>
            </a:r>
            <a:endParaRPr lang="en-GB" sz="1200" dirty="0"/>
          </a:p>
        </p:txBody>
      </p:sp>
    </p:spTree>
    <p:extLst>
      <p:ext uri="{BB962C8B-B14F-4D97-AF65-F5344CB8AC3E}">
        <p14:creationId xmlns:p14="http://schemas.microsoft.com/office/powerpoint/2010/main" val="41246815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008112"/>
          </a:xfrm>
        </p:spPr>
        <p:txBody>
          <a:bodyPr/>
          <a:lstStyle/>
          <a:p>
            <a:r>
              <a:rPr lang="en-GB" b="1" dirty="0" smtClean="0"/>
              <a:t>Later Reception of Ctesias</a:t>
            </a:r>
            <a:endParaRPr lang="en-GB" b="1" dirty="0"/>
          </a:p>
        </p:txBody>
      </p:sp>
      <p:sp>
        <p:nvSpPr>
          <p:cNvPr id="3" name="Content Placeholder 2"/>
          <p:cNvSpPr>
            <a:spLocks noGrp="1"/>
          </p:cNvSpPr>
          <p:nvPr>
            <p:ph idx="1"/>
          </p:nvPr>
        </p:nvSpPr>
        <p:spPr>
          <a:xfrm>
            <a:off x="0" y="1412776"/>
            <a:ext cx="9144000" cy="5445224"/>
          </a:xfrm>
        </p:spPr>
        <p:txBody>
          <a:bodyPr>
            <a:normAutofit fontScale="70000" lnSpcReduction="20000"/>
          </a:bodyPr>
          <a:lstStyle/>
          <a:p>
            <a:r>
              <a:rPr lang="en-GB" b="1" dirty="0" err="1"/>
              <a:t>Photius</a:t>
            </a:r>
            <a:r>
              <a:rPr lang="en-GB" dirty="0"/>
              <a:t> - Ctesias relates these fables as perfect truth, adding that he himself had seen with his own eyes some of the things he describes, and had been informed of the rest by eye-witnesses. He says that he has omitted many far more marvellous things, for fear that those who had not seen them might think that his account was utterly untrustworthy.</a:t>
            </a:r>
          </a:p>
          <a:p>
            <a:endParaRPr lang="en-GB" sz="600" dirty="0" smtClean="0"/>
          </a:p>
          <a:p>
            <a:r>
              <a:rPr lang="en-GB" b="1" dirty="0" smtClean="0"/>
              <a:t>Lucian </a:t>
            </a:r>
            <a:r>
              <a:rPr lang="en-GB" b="1" i="1" dirty="0"/>
              <a:t>Ver. Hist</a:t>
            </a:r>
            <a:r>
              <a:rPr lang="en-GB" b="1" dirty="0"/>
              <a:t>. 1.3 </a:t>
            </a:r>
            <a:r>
              <a:rPr lang="en-GB" dirty="0"/>
              <a:t>– “….I tell all kinds of lies in a plausible and specious way, but also because everything in my story is a more or less comical parody of one or another of the poets, historians and philosophers of old, who have written much that smacks of miracles and fables. I would cite them by name, were it not that you yourself will recognise them from your reading. One of them is Ctesias, son of Ctesias of Cnidus, who wrote a great deal about India and its characteristics that he had never seen himself nor heard from anyone else with a reputation for truthfulness…” and – “the severest punishment of all fell to those who told lies while in life and those who had written what was not true, among whom were Ctesias of Cnidus, Herodotus and many more.” (</a:t>
            </a:r>
            <a:r>
              <a:rPr lang="en-GB" b="1" dirty="0"/>
              <a:t>2.31</a:t>
            </a:r>
            <a:r>
              <a:rPr lang="en-GB" dirty="0"/>
              <a:t>).</a:t>
            </a:r>
          </a:p>
          <a:p>
            <a:endParaRPr lang="en-GB" sz="600" dirty="0" smtClean="0"/>
          </a:p>
          <a:p>
            <a:r>
              <a:rPr lang="en-GB" b="1" dirty="0" smtClean="0"/>
              <a:t>Aristotle </a:t>
            </a:r>
            <a:r>
              <a:rPr lang="en-GB" dirty="0"/>
              <a:t>views Ctesias with suspicion (F45dα; F45kα) but he uses him as his main source for his description of elephants (F45bα).</a:t>
            </a:r>
          </a:p>
        </p:txBody>
      </p:sp>
    </p:spTree>
    <p:extLst>
      <p:ext uri="{BB962C8B-B14F-4D97-AF65-F5344CB8AC3E}">
        <p14:creationId xmlns:p14="http://schemas.microsoft.com/office/powerpoint/2010/main" val="12334636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Mendacious Ctesias</a:t>
            </a:r>
            <a:endParaRPr lang="en-GB" b="1" dirty="0"/>
          </a:p>
        </p:txBody>
      </p:sp>
      <p:sp>
        <p:nvSpPr>
          <p:cNvPr id="3" name="Content Placeholder 2"/>
          <p:cNvSpPr>
            <a:spLocks noGrp="1"/>
          </p:cNvSpPr>
          <p:nvPr>
            <p:ph idx="1"/>
          </p:nvPr>
        </p:nvSpPr>
        <p:spPr>
          <a:xfrm>
            <a:off x="179512" y="1600200"/>
            <a:ext cx="8784976" cy="5257800"/>
          </a:xfrm>
        </p:spPr>
        <p:txBody>
          <a:bodyPr>
            <a:normAutofit lnSpcReduction="10000"/>
          </a:bodyPr>
          <a:lstStyle/>
          <a:p>
            <a:r>
              <a:rPr lang="en-GB" dirty="0"/>
              <a:t>May be relating stories which originated in Indian subcontinent – cf. </a:t>
            </a:r>
            <a:r>
              <a:rPr lang="en-GB" dirty="0" err="1"/>
              <a:t>Henotiktontes</a:t>
            </a:r>
            <a:r>
              <a:rPr lang="en-GB" dirty="0"/>
              <a:t> “those who give birth once” and </a:t>
            </a:r>
            <a:r>
              <a:rPr lang="en-GB" dirty="0" err="1"/>
              <a:t>Enotokoitai</a:t>
            </a:r>
            <a:r>
              <a:rPr lang="en-GB" dirty="0"/>
              <a:t> “Long-eared People” (F45 §50)</a:t>
            </a:r>
          </a:p>
          <a:p>
            <a:pPr marL="400050" lvl="1" indent="0">
              <a:buNone/>
            </a:pPr>
            <a:r>
              <a:rPr lang="en-GB" dirty="0"/>
              <a:t>–</a:t>
            </a:r>
            <a:r>
              <a:rPr lang="en-GB" dirty="0" err="1"/>
              <a:t>Mahābhārata</a:t>
            </a:r>
            <a:r>
              <a:rPr lang="en-GB" dirty="0"/>
              <a:t> (2.28.44; 6.47.13) - </a:t>
            </a:r>
            <a:r>
              <a:rPr lang="en-GB" dirty="0" err="1"/>
              <a:t>Karnaprāvarana</a:t>
            </a:r>
            <a:r>
              <a:rPr lang="en-GB" dirty="0"/>
              <a:t> “the people who cover themselves with their ears”</a:t>
            </a:r>
          </a:p>
          <a:p>
            <a:pPr marL="400050" lvl="1" indent="0">
              <a:buNone/>
            </a:pPr>
            <a:r>
              <a:rPr lang="en-GB" dirty="0"/>
              <a:t>–</a:t>
            </a:r>
            <a:r>
              <a:rPr lang="en-GB" dirty="0" err="1"/>
              <a:t>Henotiktontes</a:t>
            </a:r>
            <a:r>
              <a:rPr lang="en-GB" dirty="0"/>
              <a:t> found in Sanskrit literature as </a:t>
            </a:r>
            <a:r>
              <a:rPr lang="en-GB" dirty="0" err="1"/>
              <a:t>Ekagarbha</a:t>
            </a:r>
            <a:endParaRPr lang="en-GB" dirty="0"/>
          </a:p>
          <a:p>
            <a:endParaRPr lang="en-GB" sz="900" dirty="0" smtClean="0"/>
          </a:p>
          <a:p>
            <a:r>
              <a:rPr lang="en-GB" dirty="0" smtClean="0"/>
              <a:t>More </a:t>
            </a:r>
            <a:r>
              <a:rPr lang="en-GB" dirty="0"/>
              <a:t>mundane discussion of illnesses and medical cures - (F45 §32, 33, 34).</a:t>
            </a:r>
          </a:p>
          <a:p>
            <a:endParaRPr lang="en-GB" sz="900" dirty="0" smtClean="0"/>
          </a:p>
          <a:p>
            <a:r>
              <a:rPr lang="en-GB" dirty="0" smtClean="0"/>
              <a:t>Descriptions </a:t>
            </a:r>
            <a:r>
              <a:rPr lang="en-GB" dirty="0"/>
              <a:t>of the parrot (F45 §8).</a:t>
            </a:r>
          </a:p>
        </p:txBody>
      </p:sp>
    </p:spTree>
    <p:extLst>
      <p:ext uri="{BB962C8B-B14F-4D97-AF65-F5344CB8AC3E}">
        <p14:creationId xmlns:p14="http://schemas.microsoft.com/office/powerpoint/2010/main" val="3243908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India in the Wider Imagination</a:t>
            </a:r>
            <a:endParaRPr lang="en-GB" b="1" dirty="0"/>
          </a:p>
        </p:txBody>
      </p:sp>
      <p:sp>
        <p:nvSpPr>
          <p:cNvPr id="3" name="Content Placeholder 2"/>
          <p:cNvSpPr>
            <a:spLocks noGrp="1"/>
          </p:cNvSpPr>
          <p:nvPr>
            <p:ph idx="1"/>
          </p:nvPr>
        </p:nvSpPr>
        <p:spPr>
          <a:xfrm>
            <a:off x="107504" y="1340768"/>
            <a:ext cx="8928992" cy="5517232"/>
          </a:xfrm>
        </p:spPr>
        <p:txBody>
          <a:bodyPr>
            <a:normAutofit fontScale="85000" lnSpcReduction="10000"/>
          </a:bodyPr>
          <a:lstStyle/>
          <a:p>
            <a:pPr marL="0" indent="0">
              <a:buNone/>
            </a:pPr>
            <a:r>
              <a:rPr lang="en-GB" b="1" dirty="0"/>
              <a:t>Aeschylus </a:t>
            </a:r>
            <a:r>
              <a:rPr lang="en-GB" b="1" i="1" dirty="0"/>
              <a:t>The Suppliant Maidens </a:t>
            </a:r>
            <a:r>
              <a:rPr lang="en-GB" b="1" dirty="0"/>
              <a:t>284-86</a:t>
            </a:r>
            <a:r>
              <a:rPr lang="en-GB" dirty="0"/>
              <a:t>: </a:t>
            </a:r>
            <a:r>
              <a:rPr lang="en-GB" dirty="0" smtClean="0"/>
              <a:t>Indian nomads dwelling </a:t>
            </a:r>
            <a:r>
              <a:rPr lang="en-GB" dirty="0"/>
              <a:t>near the </a:t>
            </a:r>
            <a:r>
              <a:rPr lang="en-GB" dirty="0" err="1"/>
              <a:t>Aethiopians</a:t>
            </a:r>
            <a:r>
              <a:rPr lang="en-GB" dirty="0" smtClean="0"/>
              <a:t>.</a:t>
            </a:r>
            <a:endParaRPr lang="en-GB" dirty="0"/>
          </a:p>
          <a:p>
            <a:pPr marL="0" indent="0">
              <a:buNone/>
            </a:pPr>
            <a:endParaRPr lang="en-GB" sz="400" dirty="0" smtClean="0"/>
          </a:p>
          <a:p>
            <a:pPr marL="0" indent="0">
              <a:buNone/>
            </a:pPr>
            <a:r>
              <a:rPr lang="en-GB" b="1" dirty="0" smtClean="0"/>
              <a:t>Sophocles </a:t>
            </a:r>
            <a:r>
              <a:rPr lang="en-GB" b="1" i="1" dirty="0"/>
              <a:t>Antigone</a:t>
            </a:r>
            <a:r>
              <a:rPr lang="en-GB" b="1" dirty="0"/>
              <a:t> 1038-39</a:t>
            </a:r>
            <a:r>
              <a:rPr lang="en-GB" dirty="0"/>
              <a:t>: </a:t>
            </a:r>
            <a:r>
              <a:rPr lang="en-GB" dirty="0" smtClean="0"/>
              <a:t>Indian gold.</a:t>
            </a:r>
            <a:endParaRPr lang="en-GB" dirty="0"/>
          </a:p>
          <a:p>
            <a:pPr marL="0" indent="0">
              <a:buNone/>
            </a:pPr>
            <a:endParaRPr lang="en-GB" sz="400" dirty="0"/>
          </a:p>
          <a:p>
            <a:pPr marL="0" indent="0">
              <a:buNone/>
            </a:pPr>
            <a:r>
              <a:rPr lang="en-GB" b="1" dirty="0"/>
              <a:t>Democritus of Abdera </a:t>
            </a:r>
            <a:r>
              <a:rPr lang="en-GB" dirty="0"/>
              <a:t>(5th – 4th C BC) – famous Greek philosopher of atomic theory </a:t>
            </a:r>
            <a:r>
              <a:rPr lang="en-GB" dirty="0" smtClean="0"/>
              <a:t>– claim that he visited Gymnosophists </a:t>
            </a:r>
            <a:r>
              <a:rPr lang="en-GB" dirty="0"/>
              <a:t>in India and went to Ethiopia.” – Diogenes Laertius 9.7.35 (third century AD</a:t>
            </a:r>
            <a:r>
              <a:rPr lang="en-GB" dirty="0" smtClean="0"/>
              <a:t>).</a:t>
            </a:r>
          </a:p>
          <a:p>
            <a:pPr marL="0" indent="0">
              <a:buNone/>
            </a:pPr>
            <a:endParaRPr lang="en-GB" sz="400" dirty="0"/>
          </a:p>
          <a:p>
            <a:pPr marL="0" indent="0">
              <a:buNone/>
            </a:pPr>
            <a:r>
              <a:rPr lang="en-GB" b="1" dirty="0"/>
              <a:t>Eusebius</a:t>
            </a:r>
            <a:r>
              <a:rPr lang="en-GB" dirty="0"/>
              <a:t> (forth century AD - </a:t>
            </a:r>
            <a:r>
              <a:rPr lang="en-GB" i="1" dirty="0" err="1"/>
              <a:t>Praeparatio</a:t>
            </a:r>
            <a:r>
              <a:rPr lang="en-GB" i="1" dirty="0"/>
              <a:t> </a:t>
            </a:r>
            <a:r>
              <a:rPr lang="en-GB" i="1" dirty="0" err="1" smtClean="0"/>
              <a:t>evangelica</a:t>
            </a:r>
            <a:r>
              <a:rPr lang="en-GB" i="1" dirty="0" smtClean="0"/>
              <a:t> </a:t>
            </a:r>
            <a:r>
              <a:rPr lang="en-GB" dirty="0" smtClean="0"/>
              <a:t>11.3</a:t>
            </a:r>
            <a:r>
              <a:rPr lang="en-GB" dirty="0" smtClean="0"/>
              <a:t>) </a:t>
            </a:r>
            <a:r>
              <a:rPr lang="en-GB" dirty="0"/>
              <a:t>reports that </a:t>
            </a:r>
            <a:r>
              <a:rPr lang="en-GB" dirty="0" err="1"/>
              <a:t>Aristoxenus</a:t>
            </a:r>
            <a:r>
              <a:rPr lang="en-GB" dirty="0"/>
              <a:t> the musician (born c.370 BC) claimed that </a:t>
            </a:r>
            <a:r>
              <a:rPr lang="en-GB" b="1" dirty="0"/>
              <a:t>Socrates</a:t>
            </a:r>
            <a:r>
              <a:rPr lang="en-GB" dirty="0"/>
              <a:t> met an Indian in Athens</a:t>
            </a:r>
            <a:r>
              <a:rPr lang="en-GB" dirty="0" smtClean="0"/>
              <a:t>.</a:t>
            </a:r>
          </a:p>
          <a:p>
            <a:pPr marL="0" indent="0">
              <a:buNone/>
            </a:pPr>
            <a:endParaRPr lang="en-GB" sz="400" dirty="0" smtClean="0"/>
          </a:p>
          <a:p>
            <a:pPr marL="0" indent="0">
              <a:buNone/>
            </a:pPr>
            <a:r>
              <a:rPr lang="en-GB" b="1" dirty="0" smtClean="0"/>
              <a:t>Hippocratic </a:t>
            </a:r>
            <a:r>
              <a:rPr lang="en-GB" b="1" dirty="0"/>
              <a:t>Corpus </a:t>
            </a:r>
            <a:r>
              <a:rPr lang="en-GB" dirty="0" smtClean="0"/>
              <a:t>– reference </a:t>
            </a:r>
            <a:r>
              <a:rPr lang="en-GB" dirty="0"/>
              <a:t>to pepper (</a:t>
            </a:r>
            <a:r>
              <a:rPr lang="en-GB" i="1" dirty="0" err="1"/>
              <a:t>peperi</a:t>
            </a:r>
            <a:r>
              <a:rPr lang="en-GB" dirty="0" smtClean="0"/>
              <a:t>) connected to “ </a:t>
            </a:r>
            <a:r>
              <a:rPr lang="en-GB" dirty="0"/>
              <a:t>women’s </a:t>
            </a:r>
            <a:r>
              <a:rPr lang="en-GB" dirty="0" smtClean="0"/>
              <a:t>illnesses” </a:t>
            </a:r>
            <a:r>
              <a:rPr lang="en-GB" dirty="0"/>
              <a:t>(I, 81 volume VIII p.202 lines 15-16) </a:t>
            </a:r>
            <a:r>
              <a:rPr lang="en-GB" dirty="0" smtClean="0"/>
              <a:t>and reference to </a:t>
            </a:r>
            <a:r>
              <a:rPr lang="en-GB" dirty="0"/>
              <a:t>Indian remedy/drug (II, 158 p.336, lines 4-8).</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20605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640960" cy="1143000"/>
          </a:xfrm>
        </p:spPr>
        <p:txBody>
          <a:bodyPr/>
          <a:lstStyle/>
          <a:p>
            <a:r>
              <a:rPr lang="en-GB" b="1" dirty="0" smtClean="0"/>
              <a:t>Key Development of Ideas on India</a:t>
            </a:r>
            <a:endParaRPr lang="en-GB" b="1" dirty="0"/>
          </a:p>
        </p:txBody>
      </p:sp>
      <p:sp>
        <p:nvSpPr>
          <p:cNvPr id="3" name="Content Placeholder 2"/>
          <p:cNvSpPr>
            <a:spLocks noGrp="1"/>
          </p:cNvSpPr>
          <p:nvPr>
            <p:ph idx="1"/>
          </p:nvPr>
        </p:nvSpPr>
        <p:spPr>
          <a:xfrm>
            <a:off x="457200" y="1600200"/>
            <a:ext cx="8229600" cy="5069160"/>
          </a:xfrm>
        </p:spPr>
        <p:txBody>
          <a:bodyPr>
            <a:normAutofit/>
          </a:bodyPr>
          <a:lstStyle/>
          <a:p>
            <a:r>
              <a:rPr lang="en-GB" b="1" dirty="0"/>
              <a:t>Remoteness of India</a:t>
            </a:r>
          </a:p>
          <a:p>
            <a:endParaRPr lang="en-GB" sz="1200" dirty="0" smtClean="0"/>
          </a:p>
          <a:p>
            <a:r>
              <a:rPr lang="en-GB" b="1" dirty="0" smtClean="0"/>
              <a:t>Its </a:t>
            </a:r>
            <a:r>
              <a:rPr lang="en-GB" b="1" dirty="0"/>
              <a:t>wealth </a:t>
            </a:r>
            <a:r>
              <a:rPr lang="en-GB" dirty="0"/>
              <a:t>(particularly relating to gold, but also gems)</a:t>
            </a:r>
          </a:p>
          <a:p>
            <a:endParaRPr lang="en-GB" sz="1200" dirty="0" smtClean="0"/>
          </a:p>
          <a:p>
            <a:r>
              <a:rPr lang="en-GB" b="1" dirty="0" smtClean="0"/>
              <a:t>Strange </a:t>
            </a:r>
            <a:r>
              <a:rPr lang="en-GB" b="1" dirty="0"/>
              <a:t>or marvellous beings </a:t>
            </a:r>
            <a:r>
              <a:rPr lang="en-GB" dirty="0"/>
              <a:t>– human or animal</a:t>
            </a:r>
          </a:p>
          <a:p>
            <a:endParaRPr lang="en-GB" sz="1200" dirty="0" smtClean="0"/>
          </a:p>
          <a:p>
            <a:r>
              <a:rPr lang="en-GB" b="1" dirty="0" smtClean="0"/>
              <a:t>Wisdom </a:t>
            </a:r>
            <a:r>
              <a:rPr lang="en-GB" b="1" dirty="0"/>
              <a:t>/ Justice </a:t>
            </a:r>
            <a:r>
              <a:rPr lang="en-GB" dirty="0"/>
              <a:t>(develops in more detail post-Alexandria)</a:t>
            </a:r>
          </a:p>
        </p:txBody>
      </p:sp>
    </p:spTree>
    <p:extLst>
      <p:ext uri="{BB962C8B-B14F-4D97-AF65-F5344CB8AC3E}">
        <p14:creationId xmlns:p14="http://schemas.microsoft.com/office/powerpoint/2010/main" val="1710668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b="1" dirty="0" smtClean="0"/>
              <a:t>Bibliography</a:t>
            </a:r>
            <a:endParaRPr lang="en-GB" b="1" dirty="0"/>
          </a:p>
        </p:txBody>
      </p:sp>
      <p:sp>
        <p:nvSpPr>
          <p:cNvPr id="3" name="Content Placeholder 2"/>
          <p:cNvSpPr>
            <a:spLocks noGrp="1"/>
          </p:cNvSpPr>
          <p:nvPr>
            <p:ph idx="1"/>
          </p:nvPr>
        </p:nvSpPr>
        <p:spPr>
          <a:xfrm>
            <a:off x="251520" y="1340768"/>
            <a:ext cx="8640960" cy="5328592"/>
          </a:xfrm>
        </p:spPr>
        <p:txBody>
          <a:bodyPr>
            <a:normAutofit fontScale="85000" lnSpcReduction="20000"/>
          </a:bodyPr>
          <a:lstStyle/>
          <a:p>
            <a:r>
              <a:rPr lang="en-GB" dirty="0"/>
              <a:t>Parker, G. 2008. </a:t>
            </a:r>
            <a:r>
              <a:rPr lang="en-GB" i="1" dirty="0"/>
              <a:t>The Making of Roman India</a:t>
            </a:r>
            <a:r>
              <a:rPr lang="en-GB" dirty="0"/>
              <a:t>. Cambridge University Press – part 1.I.</a:t>
            </a:r>
          </a:p>
          <a:p>
            <a:endParaRPr lang="en-GB" sz="1300" dirty="0" smtClean="0"/>
          </a:p>
          <a:p>
            <a:r>
              <a:rPr lang="en-GB" dirty="0" err="1" smtClean="0"/>
              <a:t>Panchenko</a:t>
            </a:r>
            <a:r>
              <a:rPr lang="en-GB" dirty="0"/>
              <a:t>, D. 1998. “Scylax’ Circumnavigation of India and Its Interpretation in Early Greek Geography, Ethnography and Cosmography, I”, </a:t>
            </a:r>
            <a:r>
              <a:rPr lang="en-GB" i="1" dirty="0" err="1"/>
              <a:t>Hyperboreus</a:t>
            </a:r>
            <a:r>
              <a:rPr lang="en-GB" i="1" dirty="0"/>
              <a:t> </a:t>
            </a:r>
            <a:r>
              <a:rPr lang="en-GB" dirty="0"/>
              <a:t>4.2: 211-242.</a:t>
            </a:r>
          </a:p>
          <a:p>
            <a:endParaRPr lang="en-GB" sz="1300" dirty="0" smtClean="0"/>
          </a:p>
          <a:p>
            <a:r>
              <a:rPr lang="en-GB" dirty="0" err="1" smtClean="0"/>
              <a:t>Panchenko</a:t>
            </a:r>
            <a:r>
              <a:rPr lang="en-GB" dirty="0"/>
              <a:t>, D. 2003. “Scylax’ Circumnavigation of India and Its Interpretation in Early Greek Geography, Ethnography and Cosmography, II”, </a:t>
            </a:r>
            <a:r>
              <a:rPr lang="en-GB" i="1" dirty="0" err="1"/>
              <a:t>Hyperboreus</a:t>
            </a:r>
            <a:r>
              <a:rPr lang="en-GB" dirty="0"/>
              <a:t> 9.2: 274-94.</a:t>
            </a:r>
          </a:p>
          <a:p>
            <a:endParaRPr lang="en-GB" sz="1300" dirty="0" smtClean="0"/>
          </a:p>
          <a:p>
            <a:r>
              <a:rPr lang="en-GB" dirty="0" err="1" smtClean="0"/>
              <a:t>Tola</a:t>
            </a:r>
            <a:r>
              <a:rPr lang="en-GB" dirty="0"/>
              <a:t>, F. and </a:t>
            </a:r>
            <a:r>
              <a:rPr lang="en-GB" dirty="0" err="1"/>
              <a:t>Dragonetti</a:t>
            </a:r>
            <a:r>
              <a:rPr lang="en-GB" dirty="0"/>
              <a:t>, C. 1986. “</a:t>
            </a:r>
            <a:r>
              <a:rPr lang="en-GB" dirty="0" smtClean="0"/>
              <a:t>India </a:t>
            </a:r>
            <a:r>
              <a:rPr lang="en-GB" dirty="0"/>
              <a:t>and Greece Before Alexander”, </a:t>
            </a:r>
            <a:r>
              <a:rPr lang="en-GB" i="1" dirty="0"/>
              <a:t>Annals of the </a:t>
            </a:r>
            <a:r>
              <a:rPr lang="en-GB" i="1" dirty="0" err="1"/>
              <a:t>Bhandarkar</a:t>
            </a:r>
            <a:r>
              <a:rPr lang="en-GB" i="1" dirty="0"/>
              <a:t> Oriental Research Institute </a:t>
            </a:r>
            <a:r>
              <a:rPr lang="en-GB" dirty="0"/>
              <a:t>67.1: 159-194.</a:t>
            </a:r>
          </a:p>
        </p:txBody>
      </p:sp>
    </p:spTree>
    <p:extLst>
      <p:ext uri="{BB962C8B-B14F-4D97-AF65-F5344CB8AC3E}">
        <p14:creationId xmlns:p14="http://schemas.microsoft.com/office/powerpoint/2010/main" val="1331651723"/>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971</TotalTime>
  <Words>2734</Words>
  <Application>Microsoft Office PowerPoint</Application>
  <PresentationFormat>On-screen Show (4:3)</PresentationFormat>
  <Paragraphs>157</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Times New Roman</vt:lpstr>
      <vt:lpstr>1_Office Theme</vt:lpstr>
      <vt:lpstr>West meets East: At the Borders of the Oikoumenē and Beyond   Lecture 2 – India in the Greek Imagination </vt:lpstr>
      <vt:lpstr>Achaemenid Persia and India</vt:lpstr>
      <vt:lpstr>PowerPoint Presentation</vt:lpstr>
      <vt:lpstr>Scylax of Caryanda</vt:lpstr>
      <vt:lpstr>Fact Finding Mission?</vt:lpstr>
      <vt:lpstr>Descriptions of the Monstrous</vt:lpstr>
      <vt:lpstr>PowerPoint Presentation</vt:lpstr>
      <vt:lpstr>Transplanting Greeks to the East </vt:lpstr>
      <vt:lpstr>Hecataeus of Miletus</vt:lpstr>
      <vt:lpstr>Hecataeus and Scylax</vt:lpstr>
      <vt:lpstr>Herodotus on India</vt:lpstr>
      <vt:lpstr>Gold Digging Ants</vt:lpstr>
      <vt:lpstr>The Habits of Indian People</vt:lpstr>
      <vt:lpstr>PowerPoint Presentation</vt:lpstr>
      <vt:lpstr>Ctesias of Cnidus</vt:lpstr>
      <vt:lpstr>Photius’ Summary of Ctesias</vt:lpstr>
      <vt:lpstr>Manticore (martikhora)</vt:lpstr>
      <vt:lpstr>Later Reception of Ctesias</vt:lpstr>
      <vt:lpstr>Mendacious Ctesias</vt:lpstr>
      <vt:lpstr>India in the Wider Imagination</vt:lpstr>
      <vt:lpstr>Key Development of Ideas on India</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Lecture 2 – India in the Greek Imagination</dc:title>
  <dc:creator>Matt</dc:creator>
  <cp:lastModifiedBy>Matt</cp:lastModifiedBy>
  <cp:revision>72</cp:revision>
  <dcterms:created xsi:type="dcterms:W3CDTF">2015-09-12T07:07:55Z</dcterms:created>
  <dcterms:modified xsi:type="dcterms:W3CDTF">2017-02-20T21:34:30Z</dcterms:modified>
</cp:coreProperties>
</file>