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B3E137-E532-4D78-8F21-9748AA2E99DD}" type="datetimeFigureOut">
              <a:t>4/29/2026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0F588D-27DE-4630-856D-F17AF87C310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285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context, relevance, and academic grounding of the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uncertainty and variability—core justification for simulation.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Emphasise theory: DES is dominant for logistics and service operations.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Stress critique and justification rather than software proficiency.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Reinforce structured lifecycle before touching software.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Link turnaround time to customer value and competitiveness.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Abstract the system; avoid premature coding.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 utilisation can increase lead time—challenge intuition.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why AnyLogic suits service logistics.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impact of variability on capacity planning.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Connect to real staffing decisions.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System performance is governed by bottlenecks.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Interpret KPIs collectively, not in isolation.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No model is ‘correct’, only fit for purpose.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One run is meaningless in stochastic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Position hybrid models as future direction.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Not all simulations are digital twins.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Reinforce managerial judgment.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Explicit Level 6 critique expectations.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relevance to coursework.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Modelling, Simulation &amp; Digital Twins for Motus Commercials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/>
              <a:t>Theory‑driven Teaching Case using </a:t>
            </a:r>
            <a:r>
              <a:rPr dirty="0" err="1"/>
              <a:t>AnyLogic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Industry Context: Motus Commercials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Largest independent commercial vehicle dealer group in the UK</a:t>
            </a:r>
          </a:p>
          <a:p>
            <a:r>
              <a:t>Workshop, parts and fleet maintenance operations</a:t>
            </a:r>
          </a:p>
          <a:p>
            <a:r>
              <a:t>High uptime expectations and SLA pressure</a:t>
            </a:r>
          </a:p>
          <a:p>
            <a:r>
              <a:t>Complex, stochastic service operations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Simulation for Service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Service systems are stochastic, dynamic and non‑linear</a:t>
            </a:r>
          </a:p>
          <a:p>
            <a:r>
              <a:t>Analytical optimisation alone is insufficient</a:t>
            </a:r>
          </a:p>
          <a:p>
            <a:r>
              <a:t>Discrete‑Event Simulation (DES) captures queues and variability</a:t>
            </a:r>
          </a:p>
          <a:p>
            <a:r>
              <a:t>Experiments can be run without operational risk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Outcomes (Level 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Explain modelling &amp; simulation from a theoretical perspective</a:t>
            </a:r>
          </a:p>
          <a:p>
            <a:r>
              <a:t>Develop and justify a DES model in AnyLogic</a:t>
            </a:r>
          </a:p>
          <a:p>
            <a:r>
              <a:t>Critically evaluate assumptions and outputs</a:t>
            </a:r>
          </a:p>
          <a:p>
            <a:r>
              <a:t>Make evidence‑based operational recommendations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Simulation Modelling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Problem formulation</a:t>
            </a:r>
          </a:p>
          <a:p>
            <a:r>
              <a:t>Conceptual modelling</a:t>
            </a:r>
          </a:p>
          <a:p>
            <a:r>
              <a:t>Data and assumptions</a:t>
            </a:r>
          </a:p>
          <a:p>
            <a:r>
              <a:t>Model building, verification &amp; validation</a:t>
            </a:r>
          </a:p>
          <a:p>
            <a:r>
              <a:t>Experimentation and analysis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System to be Modelled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Motus workshop service centre</a:t>
            </a:r>
          </a:p>
          <a:p>
            <a:r>
              <a:t>Scheduled servicing and breakdowns</a:t>
            </a:r>
          </a:p>
          <a:p>
            <a:r>
              <a:t>Shared technicians and bays</a:t>
            </a:r>
          </a:p>
          <a:p>
            <a:r>
              <a:t>Objective: minimise vehicle turnaround time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Conceptual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Entities: trucks</a:t>
            </a:r>
          </a:p>
          <a:p>
            <a:r>
              <a:t>Resources: technicians, bays</a:t>
            </a:r>
          </a:p>
          <a:p>
            <a:r>
              <a:t>Process: arrival → diagnose → service → release</a:t>
            </a:r>
          </a:p>
          <a:p>
            <a:r>
              <a:t>KPIs defined before coding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Lean Theory and Simulation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Lean focuses on flow efficiency, not local utilisation</a:t>
            </a:r>
          </a:p>
          <a:p>
            <a:r>
              <a:t>Waiting and rework are forms of waste (muda)</a:t>
            </a:r>
          </a:p>
          <a:p>
            <a:r>
              <a:t>Simulation exposes hidden waste</a:t>
            </a:r>
          </a:p>
          <a:p>
            <a:r>
              <a:t>Support lean improvements before implementation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AnyLogic and 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Process Modeling Library</a:t>
            </a:r>
          </a:p>
          <a:p>
            <a:r>
              <a:t>Explicit queues and resources</a:t>
            </a:r>
          </a:p>
          <a:p>
            <a:r>
              <a:t>Stochastic arrivals and service times</a:t>
            </a:r>
          </a:p>
          <a:p>
            <a:r>
              <a:t>Supports experimentation and replication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Modelling Arrivals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Source blocks</a:t>
            </a:r>
          </a:p>
          <a:p>
            <a:r>
              <a:t>Breakdown vs scheduled arrivals</a:t>
            </a:r>
          </a:p>
          <a:p>
            <a:r>
              <a:t>Stochastic inter‑arrival times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Modelling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Technician ResourcePools</a:t>
            </a:r>
          </a:p>
          <a:p>
            <a:r>
              <a:t>Shift patterns and skills</a:t>
            </a:r>
          </a:p>
          <a:p>
            <a:r>
              <a:t>Service blocks seize and release resources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Queues and Priority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Queues emerge from demand–capacity mismatch</a:t>
            </a:r>
          </a:p>
          <a:p>
            <a:r>
              <a:t>Priority rules reflect SLAs</a:t>
            </a:r>
          </a:p>
          <a:p>
            <a:r>
              <a:t>Bottlenecks drive system behaviour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Performance Measures (KPIs)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Turnaround time</a:t>
            </a:r>
          </a:p>
          <a:p>
            <a:r>
              <a:t>Technician utilisation</a:t>
            </a:r>
          </a:p>
          <a:p>
            <a:r>
              <a:t>Throughput and work‑in‑progress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Verification &amp; Validation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Does the model behave as intended?</a:t>
            </a:r>
          </a:p>
          <a:p>
            <a:r>
              <a:t>Extreme‑case testing</a:t>
            </a:r>
          </a:p>
          <a:p>
            <a:r>
              <a:t>Logic and face validation</a:t>
            </a:r>
          </a:p>
          <a:p>
            <a:r>
              <a:t>Known limitations declared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Scenario Experiments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Baseline scenario</a:t>
            </a:r>
          </a:p>
          <a:p>
            <a:r>
              <a:t>Staffing changes</a:t>
            </a:r>
          </a:p>
          <a:p>
            <a:r>
              <a:t>Priority policy changes</a:t>
            </a:r>
          </a:p>
          <a:p>
            <a:r>
              <a:t>Multiple replications required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Hybrid Modelling (Simulation + Data)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Simulation captures process realism</a:t>
            </a:r>
          </a:p>
          <a:p>
            <a:r>
              <a:t>Machine learning captures patterns</a:t>
            </a:r>
          </a:p>
          <a:p>
            <a:r>
              <a:t>Synthetic data supports learning</a:t>
            </a:r>
          </a:p>
          <a:p>
            <a:r>
              <a:t>Foundation for advanced decision support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From Simulation to Digital Twin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Digital model: offline simulation</a:t>
            </a:r>
          </a:p>
          <a:p>
            <a:r>
              <a:t>Digital shadow: one‑way data feed</a:t>
            </a:r>
          </a:p>
          <a:p>
            <a:r>
              <a:t>Digital twin: bi‑directional, real‑time</a:t>
            </a:r>
          </a:p>
          <a:p>
            <a:r>
              <a:t>Simulation as the core engine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Twin Use at Motus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Capacity planning</a:t>
            </a:r>
          </a:p>
          <a:p>
            <a:r>
              <a:t>Predicting SLA risk</a:t>
            </a:r>
          </a:p>
          <a:p>
            <a:r>
              <a:t>Testing changes virtually</a:t>
            </a:r>
          </a:p>
          <a:p>
            <a:r>
              <a:t>Decision support, not automation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Sensitivity to assumptions</a:t>
            </a:r>
          </a:p>
          <a:p>
            <a:r>
              <a:t>Data availability and quality</a:t>
            </a:r>
          </a:p>
          <a:p>
            <a:r>
              <a:t>Transferability across sites</a:t>
            </a:r>
          </a:p>
          <a:p>
            <a:r>
              <a:t>Risk of over‑trusting models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Assessment 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Industry‑based case analysis</a:t>
            </a:r>
          </a:p>
          <a:p>
            <a:r>
              <a:t>Simulation‑supported recommendations</a:t>
            </a:r>
          </a:p>
          <a:p>
            <a:r>
              <a:t>Consultancy‑style reporting</a:t>
            </a:r>
          </a:p>
          <a:p>
            <a:r>
              <a:t>Dissertation preparation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601</Words>
  <Application>Microsoft Office PowerPoint</Application>
  <PresentationFormat>On-screen Show (4:3)</PresentationFormat>
  <Paragraphs>114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Modelling, Simulation &amp; Digital Twins for Motus Commercials</vt:lpstr>
      <vt:lpstr>Industry Context: Motus Commercials</vt:lpstr>
      <vt:lpstr>Why Simulation for Service Systems?</vt:lpstr>
      <vt:lpstr>Learning Outcomes (Level 6)</vt:lpstr>
      <vt:lpstr>Simulation Modelling Methodology</vt:lpstr>
      <vt:lpstr>System to be Modelled</vt:lpstr>
      <vt:lpstr>Conceptual Model</vt:lpstr>
      <vt:lpstr>Lean Theory and Simulation</vt:lpstr>
      <vt:lpstr>AnyLogic and DES</vt:lpstr>
      <vt:lpstr>Modelling Arrivals</vt:lpstr>
      <vt:lpstr>Modelling Resources</vt:lpstr>
      <vt:lpstr>Queues and Priority Rules</vt:lpstr>
      <vt:lpstr>Performance Measures (KPIs)</vt:lpstr>
      <vt:lpstr>Verification &amp; Validation</vt:lpstr>
      <vt:lpstr>Scenario Experiments</vt:lpstr>
      <vt:lpstr>Hybrid Modelling (Simulation + Data)</vt:lpstr>
      <vt:lpstr>From Simulation to Digital Twin</vt:lpstr>
      <vt:lpstr>Digital Twin Use at Motus</vt:lpstr>
      <vt:lpstr>Critical Reflection</vt:lpstr>
      <vt:lpstr>Assessment Alignment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3</cp:revision>
  <dcterms:created xsi:type="dcterms:W3CDTF">2013-01-27T09:14:16Z</dcterms:created>
  <dcterms:modified xsi:type="dcterms:W3CDTF">2026-04-29T02:16:27Z</dcterms:modified>
  <cp:category/>
</cp:coreProperties>
</file>