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autoCompressPictures="0">
  <p:sldMasterIdLst>
    <p:sldMasterId id="2147483687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2" r:id="rId6"/>
    <p:sldId id="260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73396"/>
    <a:srgbClr val="0C2D8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60"/>
  </p:normalViewPr>
  <p:slideViewPr>
    <p:cSldViewPr snapToGrid="0">
      <p:cViewPr varScale="1">
        <p:scale>
          <a:sx n="98" d="100"/>
          <a:sy n="98" d="100"/>
        </p:scale>
        <p:origin x="90" y="1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74BBBF-DDC2-40E8-A3BC-E59B68176CF0}" type="datetimeFigureOut">
              <a:rPr lang="en-GB" smtClean="0"/>
              <a:t>17/01/2017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376C1A-3283-4905-BA35-4FF9CAB599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12336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57350" y="4464028"/>
            <a:ext cx="6858000" cy="1194650"/>
          </a:xfrm>
        </p:spPr>
        <p:txBody>
          <a:bodyPr wrap="none" anchor="t">
            <a:normAutofit/>
          </a:bodyPr>
          <a:lstStyle>
            <a:lvl1pPr algn="r">
              <a:defRPr sz="7200" b="0" spc="-225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100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57349" y="3829878"/>
            <a:ext cx="6858000" cy="618523"/>
          </a:xfrm>
        </p:spPr>
        <p:txBody>
          <a:bodyPr anchor="b">
            <a:normAutofit/>
          </a:bodyPr>
          <a:lstStyle>
            <a:lvl1pPr marL="0" indent="0" algn="r">
              <a:buNone/>
              <a:defRPr sz="24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Dr Nik Whitehead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Data Mining in the Hipparcos Catalogue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797504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Dr Nik Whitehead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Data Mining in the Hipparcos Catalogue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39123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640899" y="4464028"/>
            <a:ext cx="6858000" cy="1194650"/>
          </a:xfrm>
        </p:spPr>
        <p:txBody>
          <a:bodyPr wrap="none" anchor="t">
            <a:normAutofit/>
          </a:bodyPr>
          <a:lstStyle>
            <a:lvl1pPr algn="l">
              <a:defRPr sz="7200" b="0" spc="-225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640899" y="3829878"/>
            <a:ext cx="6858000" cy="617822"/>
          </a:xfrm>
        </p:spPr>
        <p:txBody>
          <a:bodyPr anchor="b">
            <a:normAutofit/>
          </a:bodyPr>
          <a:lstStyle>
            <a:lvl1pPr marL="0" indent="0" algn="l">
              <a:buNone/>
              <a:defRPr sz="24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Dr Nik Whitehead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Data Mining in the Hipparcos Catalogue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76408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220789"/>
            <a:ext cx="3879850" cy="4956174"/>
          </a:xfrm>
        </p:spPr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08500" y="1220789"/>
            <a:ext cx="4006850" cy="4956174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Dr Nik Whitehead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Data Mining in the Hipparcos Catalogue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667099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000" y="1681163"/>
            <a:ext cx="3768912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0000" y="2505075"/>
            <a:ext cx="3768912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39880" y="1681163"/>
            <a:ext cx="3776661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39880" y="2505075"/>
            <a:ext cx="377666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Dr Nik Whitehead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Data Mining in the Hipparcos Catalogue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79651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Dr Nik Whitehead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Data Mining in the Hipparcos Catalogue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098496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Dr Nik Whitehead</a:t>
            </a:r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Data Mining in the Hipparcos Catalogue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0320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000" y="2057400"/>
            <a:ext cx="2739019" cy="3811588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Dr Nik Whitehead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Data Mining in the Hipparcos Catalogue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31725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000" y="2057400"/>
            <a:ext cx="2739019" cy="3811588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Dr Nik Whitehead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Data Mining in the Hipparcos Catalogue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12978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367161"/>
            <a:ext cx="7886700" cy="819355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29841" y="987426"/>
            <a:ext cx="7886700" cy="337973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5186516"/>
            <a:ext cx="7885509" cy="682472"/>
          </a:xfrm>
        </p:spPr>
        <p:txBody>
          <a:bodyPr/>
          <a:lstStyle>
            <a:lvl1pPr marL="0" indent="0">
              <a:buNone/>
              <a:defRPr sz="12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Dr Nik Whitehead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Data Mining in the Hipparcos Catalogue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29469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3534344"/>
          </a:xfrm>
        </p:spPr>
        <p:txBody>
          <a:bodyPr anchor="ctr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4489399"/>
            <a:ext cx="7885509" cy="1501826"/>
          </a:xfrm>
        </p:spPr>
        <p:txBody>
          <a:bodyPr anchor="ctr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Dr Nik Whitehead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Data Mining in the Hipparcos Catalogue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38981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365125"/>
            <a:ext cx="6977064" cy="2992904"/>
          </a:xfrm>
        </p:spPr>
        <p:txBody>
          <a:bodyPr anchor="ctr"/>
          <a:lstStyle>
            <a:lvl1pPr>
              <a:defRPr sz="33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365557"/>
            <a:ext cx="6564224" cy="54896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8650" y="4501729"/>
            <a:ext cx="7884318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Dr Nik Whitehead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Data Mining in the Hipparcos Catalogue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833283" y="786824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828359" y="2743200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241501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2326968"/>
            <a:ext cx="7886700" cy="2511835"/>
          </a:xfrm>
        </p:spPr>
        <p:txBody>
          <a:bodyPr anchor="b">
            <a:normAutofit/>
          </a:bodyPr>
          <a:lstStyle>
            <a:lvl1pPr>
              <a:defRPr sz="405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4850581"/>
            <a:ext cx="7885509" cy="1140644"/>
          </a:xfrm>
        </p:spPr>
        <p:txBody>
          <a:bodyPr anchor="t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Dr Nik Whitehead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Data Mining in the Hipparcos Catalogue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13118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002961" y="1885950"/>
            <a:ext cx="2210150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017598" y="2571750"/>
            <a:ext cx="21955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40996" y="1885950"/>
            <a:ext cx="220218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8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433081" y="2571750"/>
            <a:ext cx="2210096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71777" y="1885950"/>
            <a:ext cx="2199085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8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71777" y="2571750"/>
            <a:ext cx="2199085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Dr Nik Whitehead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Data Mining in the Hipparcos Catalogue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96603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99064" y="4297503"/>
            <a:ext cx="2205038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99064" y="2256354"/>
            <a:ext cx="220503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99064" y="4873766"/>
            <a:ext cx="2205038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26748" y="4297503"/>
            <a:ext cx="2197894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426747" y="2256354"/>
            <a:ext cx="2197894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425733" y="4873765"/>
            <a:ext cx="2200805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53242" y="4297503"/>
            <a:ext cx="2199085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53241" y="2256354"/>
            <a:ext cx="219908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53148" y="4873763"/>
            <a:ext cx="2201998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Dr Nik Whitehead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Data Mining in the Hipparcos Catalogue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38697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Dr Nik Whitehead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Data Mining in the Hipparcos Catalogue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96000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Dr Nik Whitehead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Data Mining in the Hipparcos Catalogue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35007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2000">
              <a:srgbClr val="002060"/>
            </a:gs>
            <a:gs pos="72000">
              <a:srgbClr val="073396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6316659"/>
            <a:ext cx="9144000" cy="541341"/>
          </a:xfrm>
          <a:prstGeom prst="rect">
            <a:avLst/>
          </a:prstGeom>
          <a:solidFill>
            <a:srgbClr val="07339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762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181099"/>
            <a:ext cx="7886700" cy="49958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lang="en-US" dirty="0" smtClean="0"/>
              <a:t>Dr Nik Whitehead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86050" y="6356351"/>
            <a:ext cx="37719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lang="en-US" dirty="0" smtClean="0"/>
              <a:t>Data Mining in the Hipparcos Catalogue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 userDrawn="1"/>
        </p:nvCxnSpPr>
        <p:spPr>
          <a:xfrm>
            <a:off x="0" y="6316659"/>
            <a:ext cx="9144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8241162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  <p:sldLayoutId id="2147483700" r:id="rId13"/>
    <p:sldLayoutId id="2147483701" r:id="rId14"/>
    <p:sldLayoutId id="2147483702" r:id="rId15"/>
    <p:sldLayoutId id="2147483703" r:id="rId16"/>
    <p:sldLayoutId id="2147483704" r:id="rId17"/>
  </p:sldLayoutIdLst>
  <p:timing>
    <p:tnLst>
      <p:par>
        <p:cTn id="1" dur="indefinite" restart="never" nodeType="tmRoot"/>
      </p:par>
    </p:tnLst>
  </p:timing>
  <p:hf hdr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6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32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61469" y="3987514"/>
            <a:ext cx="8049649" cy="1641491"/>
          </a:xfrm>
        </p:spPr>
        <p:txBody>
          <a:bodyPr>
            <a:normAutofit/>
          </a:bodyPr>
          <a:lstStyle/>
          <a:p>
            <a:r>
              <a:rPr lang="en-GB" sz="4800" dirty="0"/>
              <a:t>Data Mining in the </a:t>
            </a:r>
            <a:br>
              <a:rPr lang="en-GB" sz="4800" dirty="0"/>
            </a:br>
            <a:r>
              <a:rPr lang="en-GB" sz="4800" dirty="0"/>
              <a:t>Hipparcos Main Catalogue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38920" y="5423189"/>
            <a:ext cx="6172199" cy="754025"/>
          </a:xfrm>
        </p:spPr>
        <p:txBody>
          <a:bodyPr/>
          <a:lstStyle/>
          <a:p>
            <a:r>
              <a:rPr lang="en-GB" dirty="0" smtClean="0"/>
              <a:t>Dr Nik Whitehead</a:t>
            </a:r>
            <a:endParaRPr lang="en-GB" dirty="0"/>
          </a:p>
        </p:txBody>
      </p:sp>
      <p:pic>
        <p:nvPicPr>
          <p:cNvPr id="1026" name="Picture 2" descr="https://smd-prod.s3.amazonaws.com/science-green/s3fs-public/styles/missions_thumbnail/public/thumbnails/image/Hipparcos_SQUARE.jpg?itok=qQ3whi3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470" y="495300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6937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Hipparcos mission</a:t>
            </a:r>
          </a:p>
          <a:p>
            <a:r>
              <a:rPr lang="en-GB" dirty="0" smtClean="0"/>
              <a:t>The Hipparcos </a:t>
            </a:r>
            <a:r>
              <a:rPr lang="en-GB" dirty="0" smtClean="0"/>
              <a:t>Catalogue</a:t>
            </a:r>
            <a:endParaRPr lang="en-GB" dirty="0" smtClean="0"/>
          </a:p>
          <a:p>
            <a:r>
              <a:rPr lang="en-GB" dirty="0" smtClean="0"/>
              <a:t>Potential research questions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Dr Nik Whitehead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Data Mining in the Hipparcos Catalogue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2680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Hipparcos Mission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181099"/>
            <a:ext cx="4128176" cy="4995863"/>
          </a:xfrm>
        </p:spPr>
        <p:txBody>
          <a:bodyPr>
            <a:normAutofit/>
          </a:bodyPr>
          <a:lstStyle/>
          <a:p>
            <a:r>
              <a:rPr lang="en-GB" sz="2400" dirty="0" smtClean="0"/>
              <a:t>ESA mission 1989-93</a:t>
            </a:r>
          </a:p>
          <a:p>
            <a:r>
              <a:rPr lang="en-GB" sz="2400" dirty="0" err="1"/>
              <a:t>HIgh</a:t>
            </a:r>
            <a:r>
              <a:rPr lang="en-GB" sz="2400" dirty="0"/>
              <a:t> Precision </a:t>
            </a:r>
            <a:r>
              <a:rPr lang="en-GB" sz="2400" dirty="0" err="1"/>
              <a:t>PARallax</a:t>
            </a:r>
            <a:r>
              <a:rPr lang="en-GB" sz="2400" dirty="0"/>
              <a:t> </a:t>
            </a:r>
            <a:r>
              <a:rPr lang="en-GB" sz="2400" dirty="0" err="1"/>
              <a:t>COllecting</a:t>
            </a:r>
            <a:r>
              <a:rPr lang="en-GB" sz="2400" dirty="0"/>
              <a:t> System</a:t>
            </a:r>
          </a:p>
          <a:p>
            <a:r>
              <a:rPr lang="en-GB" sz="2400" dirty="0" smtClean="0"/>
              <a:t>First space mission devoted to astrometry</a:t>
            </a:r>
          </a:p>
          <a:p>
            <a:pPr lvl="1"/>
            <a:r>
              <a:rPr lang="en-GB" sz="2000" dirty="0" smtClean="0"/>
              <a:t>Identified the positions of nearly 120,000 stars</a:t>
            </a:r>
          </a:p>
          <a:p>
            <a:pPr lvl="1"/>
            <a:r>
              <a:rPr lang="en-GB" sz="2000" dirty="0" smtClean="0"/>
              <a:t>Part of the lead-in to the Hubble Space Telescope</a:t>
            </a:r>
          </a:p>
          <a:p>
            <a:pPr lvl="1"/>
            <a:r>
              <a:rPr lang="en-GB" sz="2000" dirty="0" smtClean="0"/>
              <a:t>Follow-up mission </a:t>
            </a:r>
            <a:r>
              <a:rPr lang="en-GB" sz="2000" i="1" dirty="0" smtClean="0"/>
              <a:t>Gaia</a:t>
            </a:r>
            <a:r>
              <a:rPr lang="en-GB" sz="2000" dirty="0" smtClean="0"/>
              <a:t> launched in 2013</a:t>
            </a:r>
          </a:p>
          <a:p>
            <a:r>
              <a:rPr lang="en-GB" sz="2400" dirty="0" smtClean="0"/>
              <a:t>Hipparcos Catalogue published in </a:t>
            </a:r>
            <a:r>
              <a:rPr lang="en-GB" sz="2400" dirty="0" smtClean="0"/>
              <a:t>1997</a:t>
            </a:r>
          </a:p>
          <a:p>
            <a:r>
              <a:rPr lang="en-GB" sz="2400" dirty="0" smtClean="0"/>
              <a:t>Hipparcos-2 published in 2007</a:t>
            </a:r>
            <a:endParaRPr lang="en-GB" sz="2400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Dr Nik Whitehead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Data Mining in the Hipparcos Catalogue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3</a:t>
            </a:fld>
            <a:endParaRPr lang="en-US" dirty="0"/>
          </a:p>
        </p:txBody>
      </p:sp>
      <p:pic>
        <p:nvPicPr>
          <p:cNvPr id="2052" name="Picture 4" descr="http://www.esa.int/var/esa/storage/images/esa_multimedia/images/2002/02/hipparcos_testing/9169538-5-eng-GB/Hipparcos_testing_node_full_image_2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93" r="25347"/>
          <a:stretch/>
        </p:blipFill>
        <p:spPr bwMode="auto">
          <a:xfrm>
            <a:off x="4776283" y="1222793"/>
            <a:ext cx="3754877" cy="4954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7017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Hipparcos Catalogue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49" y="1181100"/>
            <a:ext cx="7886701" cy="1348092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The Hipparcos Catalogue defines five primary astrometric parameters of </a:t>
            </a:r>
            <a:r>
              <a:rPr lang="en-GB" dirty="0"/>
              <a:t>118,218 stars </a:t>
            </a:r>
            <a:r>
              <a:rPr lang="en-GB" sz="2100" dirty="0"/>
              <a:t>(http://</a:t>
            </a:r>
            <a:r>
              <a:rPr lang="en-GB" sz="2100" dirty="0" smtClean="0"/>
              <a:t>www.cosmos.esa.int/web/hipparcos/catalogue-summary)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Dr Nik Whitehead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Data Mining in the Hipparcos Catalogue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4</a:t>
            </a:fld>
            <a:endParaRPr lang="en-US" dirty="0"/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61291377"/>
              </p:ext>
            </p:extLst>
          </p:nvPr>
        </p:nvGraphicFramePr>
        <p:xfrm>
          <a:off x="350196" y="2529192"/>
          <a:ext cx="8472791" cy="365759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26476"/>
                <a:gridCol w="3346315"/>
              </a:tblGrid>
              <a:tr h="522514">
                <a:tc>
                  <a:txBody>
                    <a:bodyPr/>
                    <a:lstStyle/>
                    <a:p>
                      <a:pPr lvl="0" algn="l"/>
                      <a:r>
                        <a:rPr lang="en-GB" sz="2400" dirty="0" smtClean="0"/>
                        <a:t>Limiting magnitude</a:t>
                      </a:r>
                      <a:endParaRPr lang="en-GB" sz="24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2400" dirty="0" smtClean="0"/>
                        <a:t>V ~ 12.4 mag</a:t>
                      </a:r>
                      <a:endParaRPr lang="en-GB" sz="2400" dirty="0" smtClean="0">
                        <a:latin typeface="+mn-lt"/>
                      </a:endParaRPr>
                    </a:p>
                  </a:txBody>
                  <a:tcPr/>
                </a:tc>
              </a:tr>
              <a:tr h="522514">
                <a:tc>
                  <a:txBody>
                    <a:bodyPr/>
                    <a:lstStyle/>
                    <a:p>
                      <a:pPr lvl="0"/>
                      <a:r>
                        <a:rPr lang="en-GB" sz="2400" dirty="0" smtClean="0"/>
                        <a:t>Position precision (</a:t>
                      </a:r>
                      <a:r>
                        <a:rPr lang="en-GB" sz="2400" dirty="0" err="1" smtClean="0"/>
                        <a:t>Hp</a:t>
                      </a:r>
                      <a:r>
                        <a:rPr lang="en-GB" sz="2400" dirty="0" smtClean="0"/>
                        <a:t> &lt; 9 mag)	</a:t>
                      </a:r>
                      <a:endParaRPr lang="en-GB" sz="24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2400" dirty="0" smtClean="0"/>
                        <a:t>9.77/9.64 mas RA/Dec</a:t>
                      </a:r>
                      <a:endParaRPr lang="en-GB" sz="2400" dirty="0">
                        <a:latin typeface="+mn-lt"/>
                      </a:endParaRPr>
                    </a:p>
                  </a:txBody>
                  <a:tcPr/>
                </a:tc>
              </a:tr>
              <a:tr h="522514"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 smtClean="0"/>
                        <a:t>Parallax</a:t>
                      </a:r>
                      <a:r>
                        <a:rPr lang="en-GB" sz="2400" baseline="0" dirty="0" smtClean="0"/>
                        <a:t> precision </a:t>
                      </a:r>
                      <a:r>
                        <a:rPr lang="en-GB" sz="2400" dirty="0" smtClean="0"/>
                        <a:t>(</a:t>
                      </a:r>
                      <a:r>
                        <a:rPr lang="en-GB" sz="2400" dirty="0" err="1" smtClean="0"/>
                        <a:t>Hp</a:t>
                      </a:r>
                      <a:r>
                        <a:rPr lang="en-GB" sz="2400" dirty="0" smtClean="0"/>
                        <a:t> &lt; 9 mag)	</a:t>
                      </a:r>
                      <a:endParaRPr lang="en-GB" sz="2400" dirty="0" smtClean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0.7 mas</a:t>
                      </a:r>
                      <a:endParaRPr lang="en-GB" sz="2400" dirty="0">
                        <a:latin typeface="+mn-lt"/>
                      </a:endParaRPr>
                    </a:p>
                  </a:txBody>
                  <a:tcPr/>
                </a:tc>
              </a:tr>
              <a:tr h="522514"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 smtClean="0"/>
                        <a:t>Proper motion precision </a:t>
                      </a:r>
                      <a:r>
                        <a:rPr lang="en-GB" sz="2400" dirty="0" smtClean="0"/>
                        <a:t>(</a:t>
                      </a:r>
                      <a:r>
                        <a:rPr lang="en-GB" sz="2400" dirty="0" err="1" smtClean="0"/>
                        <a:t>Hp</a:t>
                      </a:r>
                      <a:r>
                        <a:rPr lang="en-GB" sz="2400" dirty="0" smtClean="0"/>
                        <a:t> &lt; 9 mag)</a:t>
                      </a:r>
                      <a:endParaRPr lang="en-GB" sz="2400" dirty="0" smtClean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0.88/0.74 mas/</a:t>
                      </a:r>
                      <a:r>
                        <a:rPr lang="en-GB" sz="2400" dirty="0" err="1" smtClean="0"/>
                        <a:t>yr</a:t>
                      </a:r>
                      <a:r>
                        <a:rPr lang="en-GB" sz="2400" dirty="0" smtClean="0"/>
                        <a:t> RA/Dec</a:t>
                      </a:r>
                      <a:endParaRPr lang="en-GB" sz="2400" dirty="0">
                        <a:latin typeface="+mn-lt"/>
                      </a:endParaRPr>
                    </a:p>
                  </a:txBody>
                  <a:tcPr/>
                </a:tc>
              </a:tr>
              <a:tr h="522514"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Photometric</a:t>
                      </a:r>
                      <a:r>
                        <a:rPr lang="en-GB" sz="2400" baseline="0" dirty="0" smtClean="0"/>
                        <a:t> precision (</a:t>
                      </a:r>
                      <a:r>
                        <a:rPr lang="en-GB" sz="2400" baseline="0" dirty="0" err="1" smtClean="0"/>
                        <a:t>Hp</a:t>
                      </a:r>
                      <a:r>
                        <a:rPr lang="en-GB" sz="2400" baseline="0" dirty="0" smtClean="0"/>
                        <a:t>; </a:t>
                      </a:r>
                      <a:r>
                        <a:rPr lang="en-GB" sz="2400" baseline="0" dirty="0" err="1" smtClean="0"/>
                        <a:t>Hp</a:t>
                      </a:r>
                      <a:r>
                        <a:rPr lang="en-GB" sz="2400" baseline="0" dirty="0" smtClean="0"/>
                        <a:t> &lt;9 mag)</a:t>
                      </a:r>
                      <a:endParaRPr lang="en-GB" sz="2400" dirty="0">
                        <a:latin typeface="+mn-lt"/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0.0015 mag</a:t>
                      </a:r>
                      <a:endParaRPr lang="en-GB" sz="2400" dirty="0">
                        <a:latin typeface="+mn-lt"/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2514"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Number of variable</a:t>
                      </a:r>
                      <a:r>
                        <a:rPr lang="en-GB" sz="2400" baseline="0" dirty="0" smtClean="0"/>
                        <a:t> stars</a:t>
                      </a:r>
                      <a:endParaRPr lang="en-GB" sz="2400" dirty="0">
                        <a:latin typeface="+mn-lt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11597</a:t>
                      </a:r>
                      <a:endParaRPr lang="en-GB" sz="2400" dirty="0">
                        <a:latin typeface="+mn-lt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22514"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Number</a:t>
                      </a:r>
                      <a:r>
                        <a:rPr lang="en-GB" sz="2400" baseline="0" dirty="0" smtClean="0"/>
                        <a:t> of double/multiple systems</a:t>
                      </a:r>
                      <a:endParaRPr lang="en-GB" sz="2400" dirty="0">
                        <a:latin typeface="+mn-lt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13882</a:t>
                      </a:r>
                      <a:endParaRPr lang="en-GB" sz="2400" dirty="0">
                        <a:latin typeface="+mn-lt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066648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Hipparcos Catalogue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is comprised of 118,218 records, each of 78 variables, producing over 9.2 million data points</a:t>
            </a:r>
          </a:p>
          <a:p>
            <a:pPr lvl="1"/>
            <a:r>
              <a:rPr lang="en-GB" dirty="0" smtClean="0"/>
              <a:t>hip_main.dat ASCII text file, 52,067 KB</a:t>
            </a:r>
          </a:p>
          <a:p>
            <a:r>
              <a:rPr lang="en-GB" dirty="0" smtClean="0"/>
              <a:t>Many points are measures of statistical errors or related computational or reference factors; these were removed</a:t>
            </a:r>
          </a:p>
          <a:p>
            <a:r>
              <a:rPr lang="en-GB" dirty="0" smtClean="0"/>
              <a:t>This leaves 118,218 records each of 22 variables, producing 2,600,796 data points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Dr Nik Whitehead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Data Mining in the Hipparcos Catalogue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25640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Dr Nik Whitehead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Data Mining in the Hipparcos Catalogue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6</a:t>
            </a:fld>
            <a:endParaRPr lang="en-US" dirty="0"/>
          </a:p>
        </p:txBody>
      </p:sp>
      <p:sp>
        <p:nvSpPr>
          <p:cNvPr id="17" name="Rectangle 9"/>
          <p:cNvSpPr>
            <a:spLocks noGrp="1" noChangeArrowheads="1"/>
          </p:cNvSpPr>
          <p:nvPr>
            <p:ph idx="1"/>
          </p:nvPr>
        </p:nvSpPr>
        <p:spPr bwMode="auto">
          <a:xfrm>
            <a:off x="145915" y="2152363"/>
            <a:ext cx="8852170" cy="39241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809625" algn="l"/>
                <a:tab pos="1744663" algn="l"/>
                <a:tab pos="2970213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809625" algn="l"/>
                <a:tab pos="1744663" algn="l"/>
                <a:tab pos="2970213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809625" algn="l"/>
                <a:tab pos="1744663" algn="l"/>
                <a:tab pos="2970213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809625" algn="l"/>
                <a:tab pos="1744663" algn="l"/>
                <a:tab pos="2970213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809625" algn="l"/>
                <a:tab pos="1744663" algn="l"/>
                <a:tab pos="2970213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809625" algn="l"/>
                <a:tab pos="1744663" algn="l"/>
                <a:tab pos="2970213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809625" algn="l"/>
                <a:tab pos="1744663" algn="l"/>
                <a:tab pos="2970213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809625" algn="l"/>
                <a:tab pos="1744663" algn="l"/>
                <a:tab pos="2970213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809625" algn="l"/>
                <a:tab pos="1744663" algn="l"/>
                <a:tab pos="2970213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indent="0">
              <a:buNone/>
            </a:pPr>
            <a:r>
              <a:rPr lang="en-GB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Bytes	Format	Units	Label	</a:t>
            </a:r>
            <a:r>
              <a:rPr lang="en-GB" sz="1600" b="1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Explanations</a:t>
            </a:r>
            <a:endParaRPr lang="en-GB" sz="16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1	A1	---	</a:t>
            </a:r>
            <a:r>
              <a:rPr lang="en-GB" sz="12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Catalog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	[H] Catalogue (H=Hipparcos)	</a:t>
            </a:r>
            <a:r>
              <a:rPr lang="en-GB" sz="1200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		(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H0)</a:t>
            </a:r>
          </a:p>
          <a:p>
            <a:pPr marL="0" indent="0">
              <a:buNone/>
            </a:pP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9-14	I6	---	HIP	</a:t>
            </a:r>
            <a:r>
              <a:rPr lang="en-GB" sz="1200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	Identifier 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(HIP number)	</a:t>
            </a:r>
            <a:r>
              <a:rPr lang="en-GB" sz="1200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			(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H1)</a:t>
            </a:r>
          </a:p>
          <a:p>
            <a:pPr marL="0" indent="0">
              <a:buNone/>
            </a:pP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18-28	A11	---	Rahms	</a:t>
            </a:r>
            <a:r>
              <a:rPr lang="en-GB" sz="1200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	Right 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ascension in h m s, ICRS (J1991.25)	(H3)</a:t>
            </a:r>
          </a:p>
          <a:p>
            <a:pPr marL="0" indent="0">
              <a:buNone/>
            </a:pP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30-40	A11	---	</a:t>
            </a:r>
            <a:r>
              <a:rPr lang="en-GB" sz="12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DEdms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	</a:t>
            </a:r>
            <a:r>
              <a:rPr lang="en-GB" sz="1200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	Declination 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in </a:t>
            </a:r>
            <a:r>
              <a:rPr lang="en-GB" sz="12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deg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 ' ", ICRS (J1991.25)	(H4)</a:t>
            </a:r>
          </a:p>
          <a:p>
            <a:pPr marL="0" indent="0">
              <a:buNone/>
            </a:pP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42-46	F5.2	mag	</a:t>
            </a:r>
            <a:r>
              <a:rPr lang="en-GB" sz="12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Vmag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	</a:t>
            </a:r>
            <a:r>
              <a:rPr lang="en-GB" sz="1200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	Magnitude 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in Johnson V	</a:t>
            </a:r>
            <a:r>
              <a:rPr lang="en-GB" sz="1200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			(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H5)</a:t>
            </a:r>
          </a:p>
          <a:p>
            <a:pPr marL="0" indent="0">
              <a:buNone/>
            </a:pP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48	I1	---	</a:t>
            </a:r>
            <a:r>
              <a:rPr lang="en-GB" sz="12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VarFlag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	Coarse variability flag	</a:t>
            </a:r>
            <a:r>
              <a:rPr lang="en-GB" sz="1200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			(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H6)</a:t>
            </a:r>
          </a:p>
          <a:p>
            <a:pPr marL="0" indent="0">
              <a:buNone/>
            </a:pP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52-63	F12.8	</a:t>
            </a:r>
            <a:r>
              <a:rPr lang="en-GB" sz="12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deg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	</a:t>
            </a:r>
            <a:r>
              <a:rPr lang="en-GB" sz="12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RAdeg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	</a:t>
            </a:r>
            <a:r>
              <a:rPr lang="en-GB" sz="1200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	alpha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, degrees (ICRS, Epoch=J1991.25)	</a:t>
            </a:r>
            <a:r>
              <a:rPr lang="en-GB" sz="1200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	(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H8)</a:t>
            </a:r>
          </a:p>
          <a:p>
            <a:pPr marL="0" indent="0">
              <a:buNone/>
            </a:pP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65-76	F12.8	</a:t>
            </a:r>
            <a:r>
              <a:rPr lang="en-GB" sz="12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deg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	</a:t>
            </a:r>
            <a:r>
              <a:rPr lang="en-GB" sz="12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DEdeg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	</a:t>
            </a:r>
            <a:r>
              <a:rPr lang="en-GB" sz="1200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	delta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, degrees (ICRS, Epoch=J1991.25)	</a:t>
            </a:r>
            <a:r>
              <a:rPr lang="en-GB" sz="1200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	(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H9)</a:t>
            </a:r>
          </a:p>
          <a:p>
            <a:pPr marL="0" indent="0">
              <a:buNone/>
            </a:pP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80-86	F7.2	mas	</a:t>
            </a:r>
            <a:r>
              <a:rPr lang="en-GB" sz="12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Plx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	</a:t>
            </a:r>
            <a:r>
              <a:rPr lang="en-GB" sz="1200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	Trigonometric 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parallax	</a:t>
            </a:r>
            <a:r>
              <a:rPr lang="en-GB" sz="1200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			(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H11)</a:t>
            </a:r>
          </a:p>
          <a:p>
            <a:pPr marL="0" indent="0">
              <a:buNone/>
            </a:pP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88-95	F8.2	mas/</a:t>
            </a:r>
            <a:r>
              <a:rPr lang="en-GB" sz="12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yr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	</a:t>
            </a:r>
            <a:r>
              <a:rPr lang="en-GB" sz="12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pmRA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	</a:t>
            </a:r>
            <a:r>
              <a:rPr lang="en-GB" sz="1200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	Proper 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motion </a:t>
            </a:r>
            <a:r>
              <a:rPr lang="en-GB" sz="12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mu_alpha.cos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(delta), ICRS	</a:t>
            </a:r>
            <a:r>
              <a:rPr lang="en-GB" sz="1200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H12)</a:t>
            </a:r>
          </a:p>
          <a:p>
            <a:pPr marL="0" indent="0">
              <a:buNone/>
            </a:pP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97-104	F8.2	mas/</a:t>
            </a:r>
            <a:r>
              <a:rPr lang="en-GB" sz="12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yr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	</a:t>
            </a:r>
            <a:r>
              <a:rPr lang="en-GB" sz="12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pmDE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	</a:t>
            </a:r>
            <a:r>
              <a:rPr lang="en-GB" sz="1200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	Proper 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motion </a:t>
            </a:r>
            <a:r>
              <a:rPr lang="en-GB" sz="12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mu_delta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, ICRS	</a:t>
            </a:r>
            <a:r>
              <a:rPr lang="en-GB" sz="1200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		(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H13)</a:t>
            </a:r>
          </a:p>
          <a:p>
            <a:pPr marL="0" indent="0">
              <a:buNone/>
            </a:pP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218-223	F6.3	mag	</a:t>
            </a:r>
            <a:r>
              <a:rPr lang="en-GB" sz="12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BTmag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	</a:t>
            </a:r>
            <a:r>
              <a:rPr lang="en-GB" sz="1200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	Mean 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BT magnitude	</a:t>
            </a:r>
            <a:r>
              <a:rPr lang="en-GB" sz="1200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				(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H32)</a:t>
            </a:r>
          </a:p>
          <a:p>
            <a:pPr marL="0" indent="0">
              <a:buNone/>
            </a:pP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231-236	F6.3	mag	</a:t>
            </a:r>
            <a:r>
              <a:rPr lang="en-GB" sz="12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VTmag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	</a:t>
            </a:r>
            <a:r>
              <a:rPr lang="en-GB" sz="1200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	Mean 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VT magnitude	</a:t>
            </a:r>
            <a:r>
              <a:rPr lang="en-GB" sz="1200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				(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H34)</a:t>
            </a:r>
          </a:p>
          <a:p>
            <a:pPr marL="0" indent="0">
              <a:buNone/>
            </a:pP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246-251	F6.3	mag	B-V	</a:t>
            </a:r>
            <a:r>
              <a:rPr lang="en-GB" sz="1200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	Johnson 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B-V colour	</a:t>
            </a:r>
            <a:r>
              <a:rPr lang="en-GB" sz="1200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				(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H37)</a:t>
            </a:r>
          </a:p>
          <a:p>
            <a:pPr marL="0" indent="0">
              <a:buNone/>
            </a:pP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261-264	F4.2	mag	V-I	</a:t>
            </a:r>
            <a:r>
              <a:rPr lang="en-GB" sz="1200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	Colour 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index in Cousins' system	</a:t>
            </a:r>
            <a:r>
              <a:rPr lang="en-GB" sz="1200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		(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H40)</a:t>
            </a:r>
          </a:p>
          <a:p>
            <a:pPr marL="0" indent="0">
              <a:buNone/>
            </a:pP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275-281	F7.4	mag	</a:t>
            </a:r>
            <a:r>
              <a:rPr lang="en-GB" sz="12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Hpmag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	</a:t>
            </a:r>
            <a:r>
              <a:rPr lang="en-GB" sz="1200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	Median 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magnitude in Hipparcos system	</a:t>
            </a:r>
            <a:r>
              <a:rPr lang="en-GB" sz="1200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	(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H44)</a:t>
            </a:r>
          </a:p>
          <a:p>
            <a:pPr marL="0" indent="0">
              <a:buNone/>
            </a:pP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314-320	F7.2	d	Period	Variability period (days)	</a:t>
            </a:r>
            <a:r>
              <a:rPr lang="en-GB" sz="1200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			(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H51)</a:t>
            </a:r>
          </a:p>
          <a:p>
            <a:pPr marL="0" indent="0">
              <a:buNone/>
            </a:pP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322	A1	---	</a:t>
            </a:r>
            <a:r>
              <a:rPr lang="en-GB" sz="12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HvarType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	variability type	</a:t>
            </a:r>
            <a:r>
              <a:rPr lang="en-GB" sz="1200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				(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H52)</a:t>
            </a:r>
          </a:p>
          <a:p>
            <a:pPr marL="0" indent="0">
              <a:buNone/>
            </a:pP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347	A1	---	</a:t>
            </a:r>
            <a:r>
              <a:rPr lang="en-GB" sz="12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MultFlag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	Double/Multiple Systems flag	</a:t>
            </a:r>
            <a:r>
              <a:rPr lang="en-GB" sz="1200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		(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H59)</a:t>
            </a:r>
          </a:p>
          <a:p>
            <a:pPr marL="0" indent="0">
              <a:buNone/>
            </a:pP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356-358	I3	</a:t>
            </a:r>
            <a:r>
              <a:rPr lang="en-GB" sz="12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deg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	theta	</a:t>
            </a:r>
            <a:r>
              <a:rPr lang="en-GB" sz="1200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	Position 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angle between components	</a:t>
            </a:r>
            <a:r>
              <a:rPr lang="en-GB" sz="1200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	(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H63)</a:t>
            </a:r>
          </a:p>
          <a:p>
            <a:pPr marL="0" indent="0">
              <a:buNone/>
            </a:pP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360-366	F7.3	</a:t>
            </a:r>
            <a:r>
              <a:rPr lang="en-GB" sz="12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arcsec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	rho	</a:t>
            </a:r>
            <a:r>
              <a:rPr lang="en-GB" sz="1200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	Angular 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separation between components	</a:t>
            </a:r>
            <a:r>
              <a:rPr lang="en-GB" sz="1200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	(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H64)</a:t>
            </a:r>
          </a:p>
          <a:p>
            <a:pPr marL="0" indent="0">
              <a:buNone/>
            </a:pP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436-447	A12	---     </a:t>
            </a:r>
            <a:r>
              <a:rPr lang="en-GB" sz="1200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	</a:t>
            </a:r>
            <a:r>
              <a:rPr lang="en-GB" sz="1200" dirty="0" err="1" smtClean="0">
                <a:latin typeface="Courier New" panose="02070309020205020404" pitchFamily="49" charset="0"/>
                <a:cs typeface="Courier New" panose="02070309020205020404" pitchFamily="49" charset="0"/>
              </a:rPr>
              <a:t>SpType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	Spectral type	</a:t>
            </a:r>
            <a:r>
              <a:rPr lang="en-GB" sz="1200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				(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H76</a:t>
            </a:r>
            <a:r>
              <a:rPr lang="en-GB" sz="1200" dirty="0" smtClean="0">
                <a:latin typeface="Courier New" panose="02070309020205020404" pitchFamily="49" charset="0"/>
                <a:cs typeface="Courier New" panose="02070309020205020404" pitchFamily="49" charset="0"/>
              </a:rPr>
              <a:t>)</a:t>
            </a:r>
            <a:endParaRPr lang="en-GB" sz="1200" dirty="0"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sp>
        <p:nvSpPr>
          <p:cNvPr id="18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76274"/>
          </a:xfrm>
        </p:spPr>
        <p:txBody>
          <a:bodyPr/>
          <a:lstStyle/>
          <a:p>
            <a:r>
              <a:rPr lang="en-GB" dirty="0" smtClean="0"/>
              <a:t>The Hipparcos Catalogue</a:t>
            </a:r>
            <a:endParaRPr lang="en-GB" dirty="0"/>
          </a:p>
        </p:txBody>
      </p:sp>
      <p:sp>
        <p:nvSpPr>
          <p:cNvPr id="19" name="Content Placeholder 2"/>
          <p:cNvSpPr txBox="1">
            <a:spLocks/>
          </p:cNvSpPr>
          <p:nvPr/>
        </p:nvSpPr>
        <p:spPr>
          <a:xfrm>
            <a:off x="628649" y="1181100"/>
            <a:ext cx="7886701" cy="9712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3200" kern="120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2800" kern="120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2000" kern="120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The remaining attributes include all of the main photometric and astrometric data</a:t>
            </a:r>
            <a:endParaRPr lang="en-GB" sz="2100" dirty="0" smtClean="0"/>
          </a:p>
        </p:txBody>
      </p:sp>
    </p:spTree>
    <p:extLst>
      <p:ext uri="{BB962C8B-B14F-4D97-AF65-F5344CB8AC3E}">
        <p14:creationId xmlns:p14="http://schemas.microsoft.com/office/powerpoint/2010/main" val="2226761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Suitability for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database is not large is relative terms but is large enough:</a:t>
            </a:r>
          </a:p>
          <a:p>
            <a:pPr lvl="1"/>
            <a:r>
              <a:rPr lang="en-GB" dirty="0" smtClean="0"/>
              <a:t>For there to be a good chance of finding any hidden patterns within it</a:t>
            </a:r>
          </a:p>
          <a:p>
            <a:pPr lvl="1"/>
            <a:r>
              <a:rPr lang="en-GB" dirty="0" smtClean="0"/>
              <a:t>To split easily into modelling and testing segments </a:t>
            </a:r>
          </a:p>
          <a:p>
            <a:pPr lvl="1"/>
            <a:r>
              <a:rPr lang="en-GB" dirty="0" smtClean="0"/>
              <a:t>That any removal of incomplete records during the cleaning process should not significantly reduce the dataset size (aiming for &lt;2% lost)</a:t>
            </a:r>
          </a:p>
          <a:p>
            <a:r>
              <a:rPr lang="en-GB" dirty="0" smtClean="0"/>
              <a:t>The patterns sought are based on well-known astrophysical principles</a:t>
            </a:r>
            <a:endParaRPr lang="en-GB" dirty="0"/>
          </a:p>
          <a:p>
            <a:pPr lvl="1"/>
            <a:endParaRPr lang="en-GB" dirty="0" smtClean="0"/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Dr Nik Whitehead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Data Mining in the Hipparcos Catalogue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41934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Potential Research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project aims to address the following three questions:</a:t>
            </a:r>
            <a:endParaRPr lang="en-GB" dirty="0"/>
          </a:p>
          <a:p>
            <a:pPr marL="857250" lvl="1" indent="-514350">
              <a:buFont typeface="+mj-lt"/>
              <a:buAutoNum type="arabicPeriod"/>
            </a:pPr>
            <a:r>
              <a:rPr lang="en-GB" dirty="0" smtClean="0"/>
              <a:t>Can </a:t>
            </a:r>
            <a:r>
              <a:rPr lang="en-GB" dirty="0"/>
              <a:t>data mining techniques be used to automatically classify stars within the Morgan-Keenan </a:t>
            </a:r>
            <a:r>
              <a:rPr lang="en-GB" dirty="0" smtClean="0"/>
              <a:t>classification </a:t>
            </a:r>
            <a:r>
              <a:rPr lang="en-GB" dirty="0"/>
              <a:t>scheme? </a:t>
            </a:r>
          </a:p>
          <a:p>
            <a:pPr marL="857250" lvl="1" indent="-514350">
              <a:buFont typeface="+mj-lt"/>
              <a:buAutoNum type="arabicPeriod"/>
            </a:pPr>
            <a:r>
              <a:rPr lang="en-GB" dirty="0" smtClean="0"/>
              <a:t>Is </a:t>
            </a:r>
            <a:r>
              <a:rPr lang="en-GB" dirty="0"/>
              <a:t>it possible to reliably distinguish between main sequence and evolved stars using data mining techniques? </a:t>
            </a:r>
          </a:p>
          <a:p>
            <a:pPr marL="857250" lvl="1" indent="-514350">
              <a:buFont typeface="+mj-lt"/>
              <a:buAutoNum type="arabicPeriod"/>
            </a:pPr>
            <a:r>
              <a:rPr lang="en-GB" dirty="0" smtClean="0"/>
              <a:t>Are </a:t>
            </a:r>
            <a:r>
              <a:rPr lang="en-GB" dirty="0"/>
              <a:t>there any relationships between the astrometric </a:t>
            </a:r>
            <a:r>
              <a:rPr lang="en-GB" dirty="0" smtClean="0"/>
              <a:t>parameters </a:t>
            </a:r>
            <a:r>
              <a:rPr lang="en-GB" dirty="0"/>
              <a:t>and the photometric parameters that can be identified using data mining techniques? 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Dr Nik Whitehead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Data Mining in the Hipparcos Catalogue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86665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Researcher Background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Specialised contextual knowledge required for the project:</a:t>
            </a:r>
          </a:p>
          <a:p>
            <a:pPr lvl="1"/>
            <a:r>
              <a:rPr lang="en-GB" dirty="0" smtClean="0"/>
              <a:t>An understanding of photometry and astrometry</a:t>
            </a:r>
          </a:p>
          <a:p>
            <a:pPr lvl="1"/>
            <a:r>
              <a:rPr lang="en-GB" dirty="0" smtClean="0"/>
              <a:t>An understanding of the astronomical and astrophysical processed involved in stellar evolution and their impact on photometric and astrometric measurements</a:t>
            </a:r>
          </a:p>
          <a:p>
            <a:pPr lvl="1"/>
            <a:endParaRPr lang="en-GB" dirty="0"/>
          </a:p>
          <a:p>
            <a:r>
              <a:rPr lang="en-GB" dirty="0" smtClean="0"/>
              <a:t>The author has a Bachelors’ degree in Astronomy and Astrophysics, which covers these topics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Dr Nik Whitehead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Data Mining in the Hipparcos Catalogue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79592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181099"/>
            <a:ext cx="8349980" cy="4995863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Dataset: </a:t>
            </a:r>
          </a:p>
          <a:p>
            <a:pPr lvl="1"/>
            <a:r>
              <a:rPr lang="en-GB" dirty="0" smtClean="0"/>
              <a:t>HIPPARCOS main </a:t>
            </a:r>
            <a:r>
              <a:rPr lang="en-GB" dirty="0" err="1" smtClean="0"/>
              <a:t>catalog</a:t>
            </a:r>
            <a:endParaRPr lang="en-GB" dirty="0" smtClean="0"/>
          </a:p>
          <a:p>
            <a:pPr lvl="1"/>
            <a:r>
              <a:rPr lang="en-GB" dirty="0" smtClean="0"/>
              <a:t>118,218 records</a:t>
            </a:r>
          </a:p>
          <a:p>
            <a:r>
              <a:rPr lang="en-GB" dirty="0" smtClean="0"/>
              <a:t>Suitability:</a:t>
            </a:r>
          </a:p>
          <a:p>
            <a:pPr lvl="1"/>
            <a:r>
              <a:rPr lang="en-GB" dirty="0" smtClean="0"/>
              <a:t>Large size</a:t>
            </a:r>
          </a:p>
          <a:p>
            <a:pPr lvl="1"/>
            <a:r>
              <a:rPr lang="en-GB" dirty="0" smtClean="0"/>
              <a:t>Relationships in the data have know causes</a:t>
            </a:r>
          </a:p>
          <a:p>
            <a:r>
              <a:rPr lang="en-GB" dirty="0" smtClean="0"/>
              <a:t>Potential Research Questions:</a:t>
            </a:r>
          </a:p>
          <a:p>
            <a:pPr lvl="1"/>
            <a:r>
              <a:rPr lang="en-GB" dirty="0" smtClean="0"/>
              <a:t>Data mining for automatic spectral classification?</a:t>
            </a:r>
          </a:p>
          <a:p>
            <a:pPr lvl="1"/>
            <a:r>
              <a:rPr lang="en-GB" dirty="0" smtClean="0"/>
              <a:t>Can data mining techniques differentiate between main sequence and evolved stars?</a:t>
            </a:r>
          </a:p>
          <a:p>
            <a:pPr lvl="1"/>
            <a:r>
              <a:rPr lang="en-GB" dirty="0" smtClean="0"/>
              <a:t>Are there relationships between astrometric and photometric parameters?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Dr Nik Whitehead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Data Mining in the Hipparcos Catalogue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6976766"/>
      </p:ext>
    </p:extLst>
  </p:cSld>
  <p:clrMapOvr>
    <a:masterClrMapping/>
  </p:clrMapOvr>
</p:sld>
</file>

<file path=ppt/theme/theme1.xml><?xml version="1.0" encoding="utf-8"?>
<a:theme xmlns:a="http://schemas.openxmlformats.org/drawingml/2006/main" name="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TM04033923[[fn=Depth]]</Template>
  <TotalTime>1677</TotalTime>
  <Words>550</Words>
  <Application>Microsoft Office PowerPoint</Application>
  <PresentationFormat>On-screen Show (4:3)</PresentationFormat>
  <Paragraphs>115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Corbel</vt:lpstr>
      <vt:lpstr>Courier New</vt:lpstr>
      <vt:lpstr>Depth</vt:lpstr>
      <vt:lpstr>Data Mining in the  Hipparcos Main Catalogue</vt:lpstr>
      <vt:lpstr>PowerPoint Presentation</vt:lpstr>
      <vt:lpstr>The Hipparcos Mission</vt:lpstr>
      <vt:lpstr>The Hipparcos Catalogue</vt:lpstr>
      <vt:lpstr>The Hipparcos Catalogue</vt:lpstr>
      <vt:lpstr>The Hipparcos Catalogue</vt:lpstr>
      <vt:lpstr>Suitability for Analysis</vt:lpstr>
      <vt:lpstr>Potential Research Questions</vt:lpstr>
      <vt:lpstr>Researcher Background</vt:lpstr>
      <vt:lpstr>Summary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Mining in the  Hipparcos Main Catalogue</dc:title>
  <dc:creator>Whitehead, Nicola</dc:creator>
  <cp:lastModifiedBy>Nik Whitehead</cp:lastModifiedBy>
  <cp:revision>21</cp:revision>
  <dcterms:created xsi:type="dcterms:W3CDTF">2016-12-23T10:21:35Z</dcterms:created>
  <dcterms:modified xsi:type="dcterms:W3CDTF">2017-01-18T16:04:11Z</dcterms:modified>
</cp:coreProperties>
</file>