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7"/>
  </p:notesMasterIdLst>
  <p:sldIdLst>
    <p:sldId id="256" r:id="rId5"/>
    <p:sldId id="764" r:id="rId6"/>
    <p:sldId id="765" r:id="rId7"/>
    <p:sldId id="760" r:id="rId8"/>
    <p:sldId id="761" r:id="rId9"/>
    <p:sldId id="762" r:id="rId10"/>
    <p:sldId id="754" r:id="rId11"/>
    <p:sldId id="758" r:id="rId12"/>
    <p:sldId id="742" r:id="rId13"/>
    <p:sldId id="743" r:id="rId14"/>
    <p:sldId id="744" r:id="rId15"/>
    <p:sldId id="745" r:id="rId16"/>
    <p:sldId id="746" r:id="rId17"/>
    <p:sldId id="757" r:id="rId18"/>
    <p:sldId id="621" r:id="rId19"/>
    <p:sldId id="635" r:id="rId20"/>
    <p:sldId id="659" r:id="rId21"/>
    <p:sldId id="660" r:id="rId22"/>
    <p:sldId id="662" r:id="rId23"/>
    <p:sldId id="664" r:id="rId24"/>
    <p:sldId id="665" r:id="rId25"/>
    <p:sldId id="749" r:id="rId26"/>
    <p:sldId id="622" r:id="rId27"/>
    <p:sldId id="604" r:id="rId28"/>
    <p:sldId id="625" r:id="rId29"/>
    <p:sldId id="763" r:id="rId30"/>
    <p:sldId id="626" r:id="rId31"/>
    <p:sldId id="627" r:id="rId32"/>
    <p:sldId id="628" r:id="rId33"/>
    <p:sldId id="406" r:id="rId34"/>
    <p:sldId id="637" r:id="rId35"/>
    <p:sldId id="636" r:id="rId36"/>
    <p:sldId id="392" r:id="rId37"/>
    <p:sldId id="642" r:id="rId38"/>
    <p:sldId id="644" r:id="rId39"/>
    <p:sldId id="645" r:id="rId40"/>
    <p:sldId id="646" r:id="rId41"/>
    <p:sldId id="647" r:id="rId42"/>
    <p:sldId id="581" r:id="rId43"/>
    <p:sldId id="612" r:id="rId44"/>
    <p:sldId id="655" r:id="rId45"/>
    <p:sldId id="684" r:id="rId46"/>
    <p:sldId id="685" r:id="rId47"/>
    <p:sldId id="686" r:id="rId48"/>
    <p:sldId id="650" r:id="rId49"/>
    <p:sldId id="736" r:id="rId50"/>
    <p:sldId id="651" r:id="rId51"/>
    <p:sldId id="652" r:id="rId52"/>
    <p:sldId id="653" r:id="rId53"/>
    <p:sldId id="656" r:id="rId54"/>
    <p:sldId id="582" r:id="rId55"/>
    <p:sldId id="738" r:id="rId56"/>
    <p:sldId id="740" r:id="rId57"/>
    <p:sldId id="741" r:id="rId58"/>
    <p:sldId id="680" r:id="rId59"/>
    <p:sldId id="679" r:id="rId60"/>
    <p:sldId id="657" r:id="rId61"/>
    <p:sldId id="674" r:id="rId62"/>
    <p:sldId id="675" r:id="rId63"/>
    <p:sldId id="676" r:id="rId64"/>
    <p:sldId id="693" r:id="rId65"/>
    <p:sldId id="694" r:id="rId66"/>
    <p:sldId id="689" r:id="rId67"/>
    <p:sldId id="755" r:id="rId68"/>
    <p:sldId id="725" r:id="rId69"/>
    <p:sldId id="692" r:id="rId70"/>
    <p:sldId id="257" r:id="rId71"/>
    <p:sldId id="258" r:id="rId72"/>
    <p:sldId id="266" r:id="rId73"/>
    <p:sldId id="267" r:id="rId74"/>
    <p:sldId id="268" r:id="rId75"/>
    <p:sldId id="269" r:id="rId76"/>
    <p:sldId id="259" r:id="rId77"/>
    <p:sldId id="264" r:id="rId78"/>
    <p:sldId id="271" r:id="rId79"/>
    <p:sldId id="275" r:id="rId80"/>
    <p:sldId id="279" r:id="rId81"/>
    <p:sldId id="272" r:id="rId82"/>
    <p:sldId id="273" r:id="rId83"/>
    <p:sldId id="274" r:id="rId84"/>
    <p:sldId id="276" r:id="rId85"/>
    <p:sldId id="280" r:id="rId86"/>
    <p:sldId id="277" r:id="rId87"/>
    <p:sldId id="278" r:id="rId88"/>
    <p:sldId id="281" r:id="rId89"/>
    <p:sldId id="748" r:id="rId90"/>
    <p:sldId id="282" r:id="rId91"/>
    <p:sldId id="283" r:id="rId92"/>
    <p:sldId id="284" r:id="rId93"/>
    <p:sldId id="289" r:id="rId94"/>
    <p:sldId id="290" r:id="rId95"/>
    <p:sldId id="285" r:id="rId96"/>
    <p:sldId id="286" r:id="rId97"/>
    <p:sldId id="287" r:id="rId98"/>
    <p:sldId id="288" r:id="rId99"/>
    <p:sldId id="270" r:id="rId100"/>
    <p:sldId id="718" r:id="rId101"/>
    <p:sldId id="750" r:id="rId102"/>
    <p:sldId id="751" r:id="rId103"/>
    <p:sldId id="753" r:id="rId104"/>
    <p:sldId id="756" r:id="rId105"/>
    <p:sldId id="752" r:id="rId10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83E88A-A990-4AA7-A79B-5DFF917876EC}" v="14" dt="2021-02-16T08:35:06.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07" Type="http://schemas.openxmlformats.org/officeDocument/2006/relationships/notesMaster" Target="notesMasters/notesMaster1.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slide" Target="slides/slide98.xml"/><Relationship Id="rId110"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13"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viewProps" Target="viewProps.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4283E88A-A990-4AA7-A79B-5DFF917876EC}"/>
    <pc:docChg chg="custSel mod addSld delSld modSld">
      <pc:chgData name="Caroline Jawad" userId="ebec8957-a986-4a6f-937a-47250bfdae89" providerId="ADAL" clId="{4283E88A-A990-4AA7-A79B-5DFF917876EC}" dt="2021-02-17T12:23:32.478" v="42" actId="20577"/>
      <pc:docMkLst>
        <pc:docMk/>
      </pc:docMkLst>
      <pc:sldChg chg="modSp mod">
        <pc:chgData name="Caroline Jawad" userId="ebec8957-a986-4a6f-937a-47250bfdae89" providerId="ADAL" clId="{4283E88A-A990-4AA7-A79B-5DFF917876EC}" dt="2021-02-17T12:23:32.478" v="42" actId="20577"/>
        <pc:sldMkLst>
          <pc:docMk/>
          <pc:sldMk cId="0" sldId="582"/>
        </pc:sldMkLst>
        <pc:spChg chg="mod">
          <ac:chgData name="Caroline Jawad" userId="ebec8957-a986-4a6f-937a-47250bfdae89" providerId="ADAL" clId="{4283E88A-A990-4AA7-A79B-5DFF917876EC}" dt="2021-02-17T12:23:32.478" v="42" actId="20577"/>
          <ac:spMkLst>
            <pc:docMk/>
            <pc:sldMk cId="0" sldId="582"/>
            <ac:spMk id="2" creationId="{FF6E4CFF-6A7E-4351-B718-474FCDB28A42}"/>
          </ac:spMkLst>
        </pc:spChg>
        <pc:spChg chg="mod">
          <ac:chgData name="Caroline Jawad" userId="ebec8957-a986-4a6f-937a-47250bfdae89" providerId="ADAL" clId="{4283E88A-A990-4AA7-A79B-5DFF917876EC}" dt="2021-02-17T09:26:47.308" v="34" actId="13926"/>
          <ac:spMkLst>
            <pc:docMk/>
            <pc:sldMk cId="0" sldId="582"/>
            <ac:spMk id="63491" creationId="{750A6E30-0E3E-45F3-8174-6CA13E9B306A}"/>
          </ac:spMkLst>
        </pc:spChg>
      </pc:sldChg>
      <pc:sldChg chg="modSp mod">
        <pc:chgData name="Caroline Jawad" userId="ebec8957-a986-4a6f-937a-47250bfdae89" providerId="ADAL" clId="{4283E88A-A990-4AA7-A79B-5DFF917876EC}" dt="2021-02-16T10:49:01.255" v="33" actId="13926"/>
        <pc:sldMkLst>
          <pc:docMk/>
          <pc:sldMk cId="0" sldId="644"/>
        </pc:sldMkLst>
        <pc:spChg chg="mod">
          <ac:chgData name="Caroline Jawad" userId="ebec8957-a986-4a6f-937a-47250bfdae89" providerId="ADAL" clId="{4283E88A-A990-4AA7-A79B-5DFF917876EC}" dt="2021-02-16T10:49:01.255" v="33" actId="13926"/>
          <ac:spMkLst>
            <pc:docMk/>
            <pc:sldMk cId="0" sldId="644"/>
            <ac:spMk id="3" creationId="{60C421BF-488F-4029-AA05-D72311F3C178}"/>
          </ac:spMkLst>
        </pc:spChg>
      </pc:sldChg>
      <pc:sldChg chg="modSp mod">
        <pc:chgData name="Caroline Jawad" userId="ebec8957-a986-4a6f-937a-47250bfdae89" providerId="ADAL" clId="{4283E88A-A990-4AA7-A79B-5DFF917876EC}" dt="2021-02-17T12:23:09.516" v="40" actId="20577"/>
        <pc:sldMkLst>
          <pc:docMk/>
          <pc:sldMk cId="0" sldId="647"/>
        </pc:sldMkLst>
        <pc:spChg chg="mod">
          <ac:chgData name="Caroline Jawad" userId="ebec8957-a986-4a6f-937a-47250bfdae89" providerId="ADAL" clId="{4283E88A-A990-4AA7-A79B-5DFF917876EC}" dt="2021-02-17T12:23:09.516" v="40" actId="20577"/>
          <ac:spMkLst>
            <pc:docMk/>
            <pc:sldMk cId="0" sldId="647"/>
            <ac:spMk id="2" creationId="{8B8B42E5-9142-48AF-8DAB-F6549FBD3D58}"/>
          </ac:spMkLst>
        </pc:spChg>
      </pc:sldChg>
      <pc:sldChg chg="modSp mod">
        <pc:chgData name="Caroline Jawad" userId="ebec8957-a986-4a6f-937a-47250bfdae89" providerId="ADAL" clId="{4283E88A-A990-4AA7-A79B-5DFF917876EC}" dt="2021-02-17T09:47:41.426" v="37" actId="13926"/>
        <pc:sldMkLst>
          <pc:docMk/>
          <pc:sldMk cId="0" sldId="675"/>
        </pc:sldMkLst>
        <pc:spChg chg="mod">
          <ac:chgData name="Caroline Jawad" userId="ebec8957-a986-4a6f-937a-47250bfdae89" providerId="ADAL" clId="{4283E88A-A990-4AA7-A79B-5DFF917876EC}" dt="2021-02-17T09:47:41.426" v="37" actId="13926"/>
          <ac:spMkLst>
            <pc:docMk/>
            <pc:sldMk cId="0" sldId="675"/>
            <ac:spMk id="3" creationId="{1479F3BA-413D-4ED1-8B26-BFA4E0D8FE2C}"/>
          </ac:spMkLst>
        </pc:spChg>
      </pc:sldChg>
      <pc:sldChg chg="modSp mod">
        <pc:chgData name="Caroline Jawad" userId="ebec8957-a986-4a6f-937a-47250bfdae89" providerId="ADAL" clId="{4283E88A-A990-4AA7-A79B-5DFF917876EC}" dt="2021-02-17T09:38:16.906" v="36" actId="20577"/>
        <pc:sldMkLst>
          <pc:docMk/>
          <pc:sldMk cId="0" sldId="680"/>
        </pc:sldMkLst>
        <pc:spChg chg="mod">
          <ac:chgData name="Caroline Jawad" userId="ebec8957-a986-4a6f-937a-47250bfdae89" providerId="ADAL" clId="{4283E88A-A990-4AA7-A79B-5DFF917876EC}" dt="2021-02-17T09:38:16.906" v="36" actId="20577"/>
          <ac:spMkLst>
            <pc:docMk/>
            <pc:sldMk cId="0" sldId="680"/>
            <ac:spMk id="2" creationId="{4BD7AC1C-7276-4C06-9730-986F4BE21D76}"/>
          </ac:spMkLst>
        </pc:spChg>
      </pc:sldChg>
      <pc:sldChg chg="modSp mod">
        <pc:chgData name="Caroline Jawad" userId="ebec8957-a986-4a6f-937a-47250bfdae89" providerId="ADAL" clId="{4283E88A-A990-4AA7-A79B-5DFF917876EC}" dt="2021-02-17T11:27:33.174" v="38" actId="13926"/>
        <pc:sldMkLst>
          <pc:docMk/>
          <pc:sldMk cId="0" sldId="693"/>
        </pc:sldMkLst>
        <pc:spChg chg="mod">
          <ac:chgData name="Caroline Jawad" userId="ebec8957-a986-4a6f-937a-47250bfdae89" providerId="ADAL" clId="{4283E88A-A990-4AA7-A79B-5DFF917876EC}" dt="2021-02-17T11:27:33.174" v="38" actId="13926"/>
          <ac:spMkLst>
            <pc:docMk/>
            <pc:sldMk cId="0" sldId="693"/>
            <ac:spMk id="62467" creationId="{CA08EA8F-66D0-4D5C-A994-42209DF1F61A}"/>
          </ac:spMkLst>
        </pc:spChg>
      </pc:sldChg>
      <pc:sldChg chg="addSp modSp new mod setBg">
        <pc:chgData name="Caroline Jawad" userId="ebec8957-a986-4a6f-937a-47250bfdae89" providerId="ADAL" clId="{4283E88A-A990-4AA7-A79B-5DFF917876EC}" dt="2021-02-10T14:38:46.661" v="2" actId="26606"/>
        <pc:sldMkLst>
          <pc:docMk/>
          <pc:sldMk cId="1514916649" sldId="758"/>
        </pc:sldMkLst>
        <pc:spChg chg="add">
          <ac:chgData name="Caroline Jawad" userId="ebec8957-a986-4a6f-937a-47250bfdae89" providerId="ADAL" clId="{4283E88A-A990-4AA7-A79B-5DFF917876EC}" dt="2021-02-10T14:38:46.661" v="2" actId="26606"/>
          <ac:spMkLst>
            <pc:docMk/>
            <pc:sldMk cId="1514916649" sldId="758"/>
            <ac:spMk id="7" creationId="{42A4FC2C-047E-45A5-965D-8E1E3BF09BC6}"/>
          </ac:spMkLst>
        </pc:spChg>
        <pc:picChg chg="add mod">
          <ac:chgData name="Caroline Jawad" userId="ebec8957-a986-4a6f-937a-47250bfdae89" providerId="ADAL" clId="{4283E88A-A990-4AA7-A79B-5DFF917876EC}" dt="2021-02-10T14:38:46.661" v="2" actId="26606"/>
          <ac:picMkLst>
            <pc:docMk/>
            <pc:sldMk cId="1514916649" sldId="758"/>
            <ac:picMk id="2" creationId="{CDEB677D-DE34-4A28-B2C4-4E2425F4CBA5}"/>
          </ac:picMkLst>
        </pc:picChg>
      </pc:sldChg>
      <pc:sldChg chg="delSp new del">
        <pc:chgData name="Caroline Jawad" userId="ebec8957-a986-4a6f-937a-47250bfdae89" providerId="ADAL" clId="{4283E88A-A990-4AA7-A79B-5DFF917876EC}" dt="2021-02-15T12:49:47.451" v="10" actId="47"/>
        <pc:sldMkLst>
          <pc:docMk/>
          <pc:sldMk cId="2561632024" sldId="759"/>
        </pc:sldMkLst>
        <pc:spChg chg="del">
          <ac:chgData name="Caroline Jawad" userId="ebec8957-a986-4a6f-937a-47250bfdae89" providerId="ADAL" clId="{4283E88A-A990-4AA7-A79B-5DFF917876EC}" dt="2021-02-15T12:48:17.979" v="4"/>
          <ac:spMkLst>
            <pc:docMk/>
            <pc:sldMk cId="2561632024" sldId="759"/>
            <ac:spMk id="2" creationId="{6F76E261-081B-4FC2-9C8A-101C396B79D6}"/>
          </ac:spMkLst>
        </pc:spChg>
        <pc:spChg chg="del">
          <ac:chgData name="Caroline Jawad" userId="ebec8957-a986-4a6f-937a-47250bfdae89" providerId="ADAL" clId="{4283E88A-A990-4AA7-A79B-5DFF917876EC}" dt="2021-02-15T12:48:17.979" v="4"/>
          <ac:spMkLst>
            <pc:docMk/>
            <pc:sldMk cId="2561632024" sldId="759"/>
            <ac:spMk id="3" creationId="{68D16B8D-6596-4F9B-99CE-D70B45C308EB}"/>
          </ac:spMkLst>
        </pc:spChg>
      </pc:sldChg>
      <pc:sldChg chg="addSp modSp new mod setBg">
        <pc:chgData name="Caroline Jawad" userId="ebec8957-a986-4a6f-937a-47250bfdae89" providerId="ADAL" clId="{4283E88A-A990-4AA7-A79B-5DFF917876EC}" dt="2021-02-15T12:50:02.210" v="20" actId="26606"/>
        <pc:sldMkLst>
          <pc:docMk/>
          <pc:sldMk cId="3279760527" sldId="760"/>
        </pc:sldMkLst>
        <pc:spChg chg="add mod ord">
          <ac:chgData name="Caroline Jawad" userId="ebec8957-a986-4a6f-937a-47250bfdae89" providerId="ADAL" clId="{4283E88A-A990-4AA7-A79B-5DFF917876EC}" dt="2021-02-15T12:50:02.210" v="20" actId="26606"/>
          <ac:spMkLst>
            <pc:docMk/>
            <pc:sldMk cId="3279760527" sldId="760"/>
            <ac:spMk id="2" creationId="{E643E5F6-06B8-4081-9B65-9FD8391B69F3}"/>
          </ac:spMkLst>
        </pc:spChg>
        <pc:spChg chg="add">
          <ac:chgData name="Caroline Jawad" userId="ebec8957-a986-4a6f-937a-47250bfdae89" providerId="ADAL" clId="{4283E88A-A990-4AA7-A79B-5DFF917876EC}" dt="2021-02-15T12:50:02.210" v="20" actId="26606"/>
          <ac:spMkLst>
            <pc:docMk/>
            <pc:sldMk cId="3279760527" sldId="760"/>
            <ac:spMk id="8" creationId="{37C89E4B-3C9F-44B9-8B86-D9E3D112D8EC}"/>
          </ac:spMkLst>
        </pc:spChg>
        <pc:picChg chg="add mod">
          <ac:chgData name="Caroline Jawad" userId="ebec8957-a986-4a6f-937a-47250bfdae89" providerId="ADAL" clId="{4283E88A-A990-4AA7-A79B-5DFF917876EC}" dt="2021-02-15T12:50:02.210" v="20" actId="26606"/>
          <ac:picMkLst>
            <pc:docMk/>
            <pc:sldMk cId="3279760527" sldId="760"/>
            <ac:picMk id="3" creationId="{B9CD890F-3128-465C-BD98-0295D61C4C3E}"/>
          </ac:picMkLst>
        </pc:picChg>
        <pc:cxnChg chg="add">
          <ac:chgData name="Caroline Jawad" userId="ebec8957-a986-4a6f-937a-47250bfdae89" providerId="ADAL" clId="{4283E88A-A990-4AA7-A79B-5DFF917876EC}" dt="2021-02-15T12:50:02.210" v="20" actId="26606"/>
          <ac:cxnSpMkLst>
            <pc:docMk/>
            <pc:sldMk cId="3279760527" sldId="760"/>
            <ac:cxnSpMk id="10" creationId="{AA2EAA10-076F-46BD-8F0F-B9A2FB77A85C}"/>
          </ac:cxnSpMkLst>
        </pc:cxnChg>
        <pc:cxnChg chg="add">
          <ac:chgData name="Caroline Jawad" userId="ebec8957-a986-4a6f-937a-47250bfdae89" providerId="ADAL" clId="{4283E88A-A990-4AA7-A79B-5DFF917876EC}" dt="2021-02-15T12:50:02.210" v="20" actId="26606"/>
          <ac:cxnSpMkLst>
            <pc:docMk/>
            <pc:sldMk cId="3279760527" sldId="760"/>
            <ac:cxnSpMk id="12" creationId="{D891E407-403B-4764-86C9-33A56D3BCAA3}"/>
          </ac:cxnSpMkLst>
        </pc:cxnChg>
      </pc:sldChg>
      <pc:sldChg chg="addSp new">
        <pc:chgData name="Caroline Jawad" userId="ebec8957-a986-4a6f-937a-47250bfdae89" providerId="ADAL" clId="{4283E88A-A990-4AA7-A79B-5DFF917876EC}" dt="2021-02-15T12:48:25.489" v="7"/>
        <pc:sldMkLst>
          <pc:docMk/>
          <pc:sldMk cId="1906248708" sldId="761"/>
        </pc:sldMkLst>
        <pc:picChg chg="add">
          <ac:chgData name="Caroline Jawad" userId="ebec8957-a986-4a6f-937a-47250bfdae89" providerId="ADAL" clId="{4283E88A-A990-4AA7-A79B-5DFF917876EC}" dt="2021-02-15T12:48:25.489" v="7"/>
          <ac:picMkLst>
            <pc:docMk/>
            <pc:sldMk cId="1906248708" sldId="761"/>
            <ac:picMk id="2" creationId="{571A6FD8-08C9-474F-A0CF-FBD38264B8B1}"/>
          </ac:picMkLst>
        </pc:picChg>
      </pc:sldChg>
      <pc:sldChg chg="addSp new">
        <pc:chgData name="Caroline Jawad" userId="ebec8957-a986-4a6f-937a-47250bfdae89" providerId="ADAL" clId="{4283E88A-A990-4AA7-A79B-5DFF917876EC}" dt="2021-02-15T12:49:00.356" v="9"/>
        <pc:sldMkLst>
          <pc:docMk/>
          <pc:sldMk cId="252248356" sldId="762"/>
        </pc:sldMkLst>
        <pc:picChg chg="add">
          <ac:chgData name="Caroline Jawad" userId="ebec8957-a986-4a6f-937a-47250bfdae89" providerId="ADAL" clId="{4283E88A-A990-4AA7-A79B-5DFF917876EC}" dt="2021-02-15T12:49:00.356" v="9"/>
          <ac:picMkLst>
            <pc:docMk/>
            <pc:sldMk cId="252248356" sldId="762"/>
            <ac:picMk id="2" creationId="{68F03FF8-70DF-467E-A4C3-9EF4A3A7A431}"/>
          </ac:picMkLst>
        </pc:picChg>
      </pc:sldChg>
      <pc:sldChg chg="addSp delSp modSp new mod setBg">
        <pc:chgData name="Caroline Jawad" userId="ebec8957-a986-4a6f-937a-47250bfdae89" providerId="ADAL" clId="{4283E88A-A990-4AA7-A79B-5DFF917876EC}" dt="2021-02-15T12:53:02.029" v="24" actId="26606"/>
        <pc:sldMkLst>
          <pc:docMk/>
          <pc:sldMk cId="2849148518" sldId="763"/>
        </pc:sldMkLst>
        <pc:spChg chg="del">
          <ac:chgData name="Caroline Jawad" userId="ebec8957-a986-4a6f-937a-47250bfdae89" providerId="ADAL" clId="{4283E88A-A990-4AA7-A79B-5DFF917876EC}" dt="2021-02-15T12:52:50.321" v="22"/>
          <ac:spMkLst>
            <pc:docMk/>
            <pc:sldMk cId="2849148518" sldId="763"/>
            <ac:spMk id="2" creationId="{5AFA02D4-723E-4AA0-8E3C-0C57B30D6D23}"/>
          </ac:spMkLst>
        </pc:spChg>
        <pc:spChg chg="del">
          <ac:chgData name="Caroline Jawad" userId="ebec8957-a986-4a6f-937a-47250bfdae89" providerId="ADAL" clId="{4283E88A-A990-4AA7-A79B-5DFF917876EC}" dt="2021-02-15T12:52:50.321" v="22"/>
          <ac:spMkLst>
            <pc:docMk/>
            <pc:sldMk cId="2849148518" sldId="763"/>
            <ac:spMk id="3" creationId="{00EBD73C-3145-4E78-9941-7111149911FD}"/>
          </ac:spMkLst>
        </pc:spChg>
        <pc:spChg chg="add">
          <ac:chgData name="Caroline Jawad" userId="ebec8957-a986-4a6f-937a-47250bfdae89" providerId="ADAL" clId="{4283E88A-A990-4AA7-A79B-5DFF917876EC}" dt="2021-02-15T12:53:02.029" v="24" actId="26606"/>
          <ac:spMkLst>
            <pc:docMk/>
            <pc:sldMk cId="2849148518" sldId="763"/>
            <ac:spMk id="71" creationId="{32BC26D8-82FB-445E-AA49-62A77D7C1EE0}"/>
          </ac:spMkLst>
        </pc:spChg>
        <pc:spChg chg="add">
          <ac:chgData name="Caroline Jawad" userId="ebec8957-a986-4a6f-937a-47250bfdae89" providerId="ADAL" clId="{4283E88A-A990-4AA7-A79B-5DFF917876EC}" dt="2021-02-15T12:53:02.029" v="24" actId="26606"/>
          <ac:spMkLst>
            <pc:docMk/>
            <pc:sldMk cId="2849148518" sldId="763"/>
            <ac:spMk id="73" creationId="{CB44330D-EA18-4254-AA95-EB49948539B8}"/>
          </ac:spMkLst>
        </pc:spChg>
        <pc:picChg chg="add mod">
          <ac:chgData name="Caroline Jawad" userId="ebec8957-a986-4a6f-937a-47250bfdae89" providerId="ADAL" clId="{4283E88A-A990-4AA7-A79B-5DFF917876EC}" dt="2021-02-15T12:53:02.029" v="24" actId="26606"/>
          <ac:picMkLst>
            <pc:docMk/>
            <pc:sldMk cId="2849148518" sldId="763"/>
            <ac:picMk id="1026" creationId="{A228545A-30A5-4E0C-9DE6-F7948C9C3D75}"/>
          </ac:picMkLst>
        </pc:picChg>
      </pc:sldChg>
      <pc:sldChg chg="addSp delSp modSp new mod setBg">
        <pc:chgData name="Caroline Jawad" userId="ebec8957-a986-4a6f-937a-47250bfdae89" providerId="ADAL" clId="{4283E88A-A990-4AA7-A79B-5DFF917876EC}" dt="2021-02-16T08:34:36.593" v="28" actId="26606"/>
        <pc:sldMkLst>
          <pc:docMk/>
          <pc:sldMk cId="4042309883" sldId="764"/>
        </pc:sldMkLst>
        <pc:spChg chg="del">
          <ac:chgData name="Caroline Jawad" userId="ebec8957-a986-4a6f-937a-47250bfdae89" providerId="ADAL" clId="{4283E88A-A990-4AA7-A79B-5DFF917876EC}" dt="2021-02-16T08:34:30.936" v="26"/>
          <ac:spMkLst>
            <pc:docMk/>
            <pc:sldMk cId="4042309883" sldId="764"/>
            <ac:spMk id="2" creationId="{5F03F06E-0A2E-493A-AEC8-AA809C6867EC}"/>
          </ac:spMkLst>
        </pc:spChg>
        <pc:spChg chg="del">
          <ac:chgData name="Caroline Jawad" userId="ebec8957-a986-4a6f-937a-47250bfdae89" providerId="ADAL" clId="{4283E88A-A990-4AA7-A79B-5DFF917876EC}" dt="2021-02-16T08:34:30.936" v="26"/>
          <ac:spMkLst>
            <pc:docMk/>
            <pc:sldMk cId="4042309883" sldId="764"/>
            <ac:spMk id="3" creationId="{AD7552D4-23D3-4780-AE9C-46BAE9E5C4CE}"/>
          </ac:spMkLst>
        </pc:spChg>
        <pc:spChg chg="add">
          <ac:chgData name="Caroline Jawad" userId="ebec8957-a986-4a6f-937a-47250bfdae89" providerId="ADAL" clId="{4283E88A-A990-4AA7-A79B-5DFF917876EC}" dt="2021-02-16T08:34:36.593" v="28" actId="26606"/>
          <ac:spMkLst>
            <pc:docMk/>
            <pc:sldMk cId="4042309883" sldId="764"/>
            <ac:spMk id="71" creationId="{B670DBD5-770C-4383-9F54-5B86E86BD5BB}"/>
          </ac:spMkLst>
        </pc:spChg>
        <pc:picChg chg="add mod">
          <ac:chgData name="Caroline Jawad" userId="ebec8957-a986-4a6f-937a-47250bfdae89" providerId="ADAL" clId="{4283E88A-A990-4AA7-A79B-5DFF917876EC}" dt="2021-02-16T08:34:36.593" v="28" actId="26606"/>
          <ac:picMkLst>
            <pc:docMk/>
            <pc:sldMk cId="4042309883" sldId="764"/>
            <ac:picMk id="2050" creationId="{4CBB879A-7F3C-4C6A-B36E-AFC06982AB2B}"/>
          </ac:picMkLst>
        </pc:picChg>
      </pc:sldChg>
      <pc:sldChg chg="addSp modSp new mod setBg">
        <pc:chgData name="Caroline Jawad" userId="ebec8957-a986-4a6f-937a-47250bfdae89" providerId="ADAL" clId="{4283E88A-A990-4AA7-A79B-5DFF917876EC}" dt="2021-02-16T08:35:10.180" v="32" actId="26606"/>
        <pc:sldMkLst>
          <pc:docMk/>
          <pc:sldMk cId="2493333333" sldId="765"/>
        </pc:sldMkLst>
        <pc:picChg chg="add mod">
          <ac:chgData name="Caroline Jawad" userId="ebec8957-a986-4a6f-937a-47250bfdae89" providerId="ADAL" clId="{4283E88A-A990-4AA7-A79B-5DFF917876EC}" dt="2021-02-16T08:35:10.180" v="32" actId="26606"/>
          <ac:picMkLst>
            <pc:docMk/>
            <pc:sldMk cId="2493333333" sldId="765"/>
            <ac:picMk id="3074" creationId="{60E9A78C-6CA0-4FA6-B98D-7B7584EFB109}"/>
          </ac:picMkLst>
        </pc:picChg>
        <pc:picChg chg="add mod">
          <ac:chgData name="Caroline Jawad" userId="ebec8957-a986-4a6f-937a-47250bfdae89" providerId="ADAL" clId="{4283E88A-A990-4AA7-A79B-5DFF917876EC}" dt="2021-02-16T08:35:10.180" v="32" actId="26606"/>
          <ac:picMkLst>
            <pc:docMk/>
            <pc:sldMk cId="2493333333" sldId="765"/>
            <ac:picMk id="3076" creationId="{673A3938-EABC-45B6-9499-30CA9535458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A99497-5641-425E-9169-7377B8E22F8F}" type="doc">
      <dgm:prSet loTypeId="urn:microsoft.com/office/officeart/2005/8/layout/hProcess9" loCatId="process" qsTypeId="urn:microsoft.com/office/officeart/2005/8/quickstyle/simple1" qsCatId="simple" csTypeId="urn:microsoft.com/office/officeart/2005/8/colors/colorful4" csCatId="colorful" phldr="1"/>
      <dgm:spPr/>
    </dgm:pt>
    <dgm:pt modelId="{AE207FFB-3CD3-4BC8-ADC5-6FDCEA817DC9}">
      <dgm:prSet phldrT="[Text]"/>
      <dgm:spPr/>
      <dgm:t>
        <a:bodyPr/>
        <a:lstStyle/>
        <a:p>
          <a:r>
            <a:rPr lang="en-GB" dirty="0" err="1"/>
            <a:t>Achieveable</a:t>
          </a:r>
          <a:endParaRPr lang="en-GB" dirty="0"/>
        </a:p>
      </dgm:t>
    </dgm:pt>
    <dgm:pt modelId="{0DCC979E-13D5-467D-888A-C170E2ED9EB5}" type="parTrans" cxnId="{E3F20C23-87E8-46D3-B020-BBEF615FC36C}">
      <dgm:prSet/>
      <dgm:spPr/>
      <dgm:t>
        <a:bodyPr/>
        <a:lstStyle/>
        <a:p>
          <a:endParaRPr lang="en-GB"/>
        </a:p>
      </dgm:t>
    </dgm:pt>
    <dgm:pt modelId="{D0DB0357-62B5-4C52-8A05-24578E4A47B3}" type="sibTrans" cxnId="{E3F20C23-87E8-46D3-B020-BBEF615FC36C}">
      <dgm:prSet/>
      <dgm:spPr/>
      <dgm:t>
        <a:bodyPr/>
        <a:lstStyle/>
        <a:p>
          <a:endParaRPr lang="en-GB"/>
        </a:p>
      </dgm:t>
    </dgm:pt>
    <dgm:pt modelId="{07B2503B-26A8-488B-835F-63EB55CCE9E0}">
      <dgm:prSet phldrT="[Text]"/>
      <dgm:spPr/>
      <dgm:t>
        <a:bodyPr/>
        <a:lstStyle/>
        <a:p>
          <a:r>
            <a:rPr lang="en-GB" dirty="0"/>
            <a:t>Realistic</a:t>
          </a:r>
        </a:p>
      </dgm:t>
    </dgm:pt>
    <dgm:pt modelId="{B57E6CFF-182B-42CD-8C58-4A3266549903}" type="parTrans" cxnId="{853914D6-4FE7-4315-9076-0450CD4A3FE8}">
      <dgm:prSet/>
      <dgm:spPr/>
      <dgm:t>
        <a:bodyPr/>
        <a:lstStyle/>
        <a:p>
          <a:endParaRPr lang="en-GB"/>
        </a:p>
      </dgm:t>
    </dgm:pt>
    <dgm:pt modelId="{C66A9340-B39D-4F0B-8783-1E8CB18F8C01}" type="sibTrans" cxnId="{853914D6-4FE7-4315-9076-0450CD4A3FE8}">
      <dgm:prSet/>
      <dgm:spPr/>
      <dgm:t>
        <a:bodyPr/>
        <a:lstStyle/>
        <a:p>
          <a:endParaRPr lang="en-GB"/>
        </a:p>
      </dgm:t>
    </dgm:pt>
    <dgm:pt modelId="{72EFFD5F-B773-4F4F-9765-F0977B10EC55}">
      <dgm:prSet phldrT="[Text]"/>
      <dgm:spPr/>
      <dgm:t>
        <a:bodyPr/>
        <a:lstStyle/>
        <a:p>
          <a:r>
            <a:rPr lang="en-GB" dirty="0"/>
            <a:t>Timely</a:t>
          </a:r>
        </a:p>
      </dgm:t>
    </dgm:pt>
    <dgm:pt modelId="{B4701F3A-8F86-4BDA-AF1B-D425125218D2}" type="parTrans" cxnId="{B40CFE32-D39E-4913-A0E7-40998BADACDA}">
      <dgm:prSet/>
      <dgm:spPr/>
      <dgm:t>
        <a:bodyPr/>
        <a:lstStyle/>
        <a:p>
          <a:endParaRPr lang="en-GB"/>
        </a:p>
      </dgm:t>
    </dgm:pt>
    <dgm:pt modelId="{43D23A23-D98E-44FD-8547-8B4BFF1936EF}" type="sibTrans" cxnId="{B40CFE32-D39E-4913-A0E7-40998BADACDA}">
      <dgm:prSet/>
      <dgm:spPr/>
      <dgm:t>
        <a:bodyPr/>
        <a:lstStyle/>
        <a:p>
          <a:endParaRPr lang="en-GB"/>
        </a:p>
      </dgm:t>
    </dgm:pt>
    <dgm:pt modelId="{B2FD9F45-6C49-4E72-BEC6-1795C0966B78}">
      <dgm:prSet/>
      <dgm:spPr/>
      <dgm:t>
        <a:bodyPr/>
        <a:lstStyle/>
        <a:p>
          <a:r>
            <a:rPr lang="en-GB" dirty="0"/>
            <a:t>Measurable</a:t>
          </a:r>
        </a:p>
      </dgm:t>
    </dgm:pt>
    <dgm:pt modelId="{A24BE031-5339-481B-B495-C975FE80EBD9}" type="parTrans" cxnId="{D9E7ECC0-45B3-47BD-A857-8389D32B97B8}">
      <dgm:prSet/>
      <dgm:spPr/>
      <dgm:t>
        <a:bodyPr/>
        <a:lstStyle/>
        <a:p>
          <a:endParaRPr lang="en-GB"/>
        </a:p>
      </dgm:t>
    </dgm:pt>
    <dgm:pt modelId="{9FBE7B54-EA12-4C88-A211-A25766CAEAA3}" type="sibTrans" cxnId="{D9E7ECC0-45B3-47BD-A857-8389D32B97B8}">
      <dgm:prSet/>
      <dgm:spPr/>
      <dgm:t>
        <a:bodyPr/>
        <a:lstStyle/>
        <a:p>
          <a:endParaRPr lang="en-GB"/>
        </a:p>
      </dgm:t>
    </dgm:pt>
    <dgm:pt modelId="{2194DDB6-028C-40D3-9846-A7B889B631C5}">
      <dgm:prSet/>
      <dgm:spPr/>
      <dgm:t>
        <a:bodyPr/>
        <a:lstStyle/>
        <a:p>
          <a:r>
            <a:rPr lang="en-GB" dirty="0"/>
            <a:t>Specific</a:t>
          </a:r>
        </a:p>
      </dgm:t>
    </dgm:pt>
    <dgm:pt modelId="{21970A02-39FD-4771-8798-D15FB79E3AD7}" type="parTrans" cxnId="{22C13A17-5FD6-48AD-AD68-B76A0FE54E31}">
      <dgm:prSet/>
      <dgm:spPr/>
      <dgm:t>
        <a:bodyPr/>
        <a:lstStyle/>
        <a:p>
          <a:endParaRPr lang="en-GB"/>
        </a:p>
      </dgm:t>
    </dgm:pt>
    <dgm:pt modelId="{87D265E6-ED93-4580-973B-115A129B6E8D}" type="sibTrans" cxnId="{22C13A17-5FD6-48AD-AD68-B76A0FE54E31}">
      <dgm:prSet/>
      <dgm:spPr/>
      <dgm:t>
        <a:bodyPr/>
        <a:lstStyle/>
        <a:p>
          <a:endParaRPr lang="en-GB"/>
        </a:p>
      </dgm:t>
    </dgm:pt>
    <dgm:pt modelId="{8EC79436-23E6-4E20-A5E2-1192855A2F3C}" type="pres">
      <dgm:prSet presAssocID="{DEA99497-5641-425E-9169-7377B8E22F8F}" presName="CompostProcess" presStyleCnt="0">
        <dgm:presLayoutVars>
          <dgm:dir/>
          <dgm:resizeHandles val="exact"/>
        </dgm:presLayoutVars>
      </dgm:prSet>
      <dgm:spPr/>
    </dgm:pt>
    <dgm:pt modelId="{D1BBB3A1-0188-4666-AE26-652DAD1A432E}" type="pres">
      <dgm:prSet presAssocID="{DEA99497-5641-425E-9169-7377B8E22F8F}" presName="arrow" presStyleLbl="bgShp" presStyleIdx="0" presStyleCnt="1"/>
      <dgm:spPr/>
    </dgm:pt>
    <dgm:pt modelId="{BCE2B546-3D8A-4F73-B17C-E44BA3DEA869}" type="pres">
      <dgm:prSet presAssocID="{DEA99497-5641-425E-9169-7377B8E22F8F}" presName="linearProcess" presStyleCnt="0"/>
      <dgm:spPr/>
    </dgm:pt>
    <dgm:pt modelId="{F7BE5C10-D717-4D1C-BE08-C88AC83A92C0}" type="pres">
      <dgm:prSet presAssocID="{2194DDB6-028C-40D3-9846-A7B889B631C5}" presName="textNode" presStyleLbl="node1" presStyleIdx="0" presStyleCnt="5">
        <dgm:presLayoutVars>
          <dgm:bulletEnabled val="1"/>
        </dgm:presLayoutVars>
      </dgm:prSet>
      <dgm:spPr/>
    </dgm:pt>
    <dgm:pt modelId="{A6359891-30F8-486D-A3FE-AA285FE1BE55}" type="pres">
      <dgm:prSet presAssocID="{87D265E6-ED93-4580-973B-115A129B6E8D}" presName="sibTrans" presStyleCnt="0"/>
      <dgm:spPr/>
    </dgm:pt>
    <dgm:pt modelId="{3EFF5AEF-8C2D-42DD-A169-4322EA6F40F2}" type="pres">
      <dgm:prSet presAssocID="{B2FD9F45-6C49-4E72-BEC6-1795C0966B78}" presName="textNode" presStyleLbl="node1" presStyleIdx="1" presStyleCnt="5">
        <dgm:presLayoutVars>
          <dgm:bulletEnabled val="1"/>
        </dgm:presLayoutVars>
      </dgm:prSet>
      <dgm:spPr/>
    </dgm:pt>
    <dgm:pt modelId="{93DFD8AB-CF94-48F0-AD9D-481A0BC5D5F1}" type="pres">
      <dgm:prSet presAssocID="{9FBE7B54-EA12-4C88-A211-A25766CAEAA3}" presName="sibTrans" presStyleCnt="0"/>
      <dgm:spPr/>
    </dgm:pt>
    <dgm:pt modelId="{F6B90D9A-BA67-49CA-A342-B22A9C45D328}" type="pres">
      <dgm:prSet presAssocID="{AE207FFB-3CD3-4BC8-ADC5-6FDCEA817DC9}" presName="textNode" presStyleLbl="node1" presStyleIdx="2" presStyleCnt="5">
        <dgm:presLayoutVars>
          <dgm:bulletEnabled val="1"/>
        </dgm:presLayoutVars>
      </dgm:prSet>
      <dgm:spPr/>
    </dgm:pt>
    <dgm:pt modelId="{7A2F5833-335D-4CDF-A9A8-C0ABDF2F1CB0}" type="pres">
      <dgm:prSet presAssocID="{D0DB0357-62B5-4C52-8A05-24578E4A47B3}" presName="sibTrans" presStyleCnt="0"/>
      <dgm:spPr/>
    </dgm:pt>
    <dgm:pt modelId="{20935C74-D5EB-42EB-9894-78FB26758983}" type="pres">
      <dgm:prSet presAssocID="{07B2503B-26A8-488B-835F-63EB55CCE9E0}" presName="textNode" presStyleLbl="node1" presStyleIdx="3" presStyleCnt="5">
        <dgm:presLayoutVars>
          <dgm:bulletEnabled val="1"/>
        </dgm:presLayoutVars>
      </dgm:prSet>
      <dgm:spPr/>
    </dgm:pt>
    <dgm:pt modelId="{B634BA7D-2BBE-46D5-8F94-5AEA198B6AF9}" type="pres">
      <dgm:prSet presAssocID="{C66A9340-B39D-4F0B-8783-1E8CB18F8C01}" presName="sibTrans" presStyleCnt="0"/>
      <dgm:spPr/>
    </dgm:pt>
    <dgm:pt modelId="{E899E089-6928-4190-BA76-77D05B891E77}" type="pres">
      <dgm:prSet presAssocID="{72EFFD5F-B773-4F4F-9765-F0977B10EC55}" presName="textNode" presStyleLbl="node1" presStyleIdx="4" presStyleCnt="5">
        <dgm:presLayoutVars>
          <dgm:bulletEnabled val="1"/>
        </dgm:presLayoutVars>
      </dgm:prSet>
      <dgm:spPr/>
    </dgm:pt>
  </dgm:ptLst>
  <dgm:cxnLst>
    <dgm:cxn modelId="{22C13A17-5FD6-48AD-AD68-B76A0FE54E31}" srcId="{DEA99497-5641-425E-9169-7377B8E22F8F}" destId="{2194DDB6-028C-40D3-9846-A7B889B631C5}" srcOrd="0" destOrd="0" parTransId="{21970A02-39FD-4771-8798-D15FB79E3AD7}" sibTransId="{87D265E6-ED93-4580-973B-115A129B6E8D}"/>
    <dgm:cxn modelId="{E3F20C23-87E8-46D3-B020-BBEF615FC36C}" srcId="{DEA99497-5641-425E-9169-7377B8E22F8F}" destId="{AE207FFB-3CD3-4BC8-ADC5-6FDCEA817DC9}" srcOrd="2" destOrd="0" parTransId="{0DCC979E-13D5-467D-888A-C170E2ED9EB5}" sibTransId="{D0DB0357-62B5-4C52-8A05-24578E4A47B3}"/>
    <dgm:cxn modelId="{B40CFE32-D39E-4913-A0E7-40998BADACDA}" srcId="{DEA99497-5641-425E-9169-7377B8E22F8F}" destId="{72EFFD5F-B773-4F4F-9765-F0977B10EC55}" srcOrd="4" destOrd="0" parTransId="{B4701F3A-8F86-4BDA-AF1B-D425125218D2}" sibTransId="{43D23A23-D98E-44FD-8547-8B4BFF1936EF}"/>
    <dgm:cxn modelId="{6D9CA46F-6780-4FFA-8BA4-F46395501694}" type="presOf" srcId="{2194DDB6-028C-40D3-9846-A7B889B631C5}" destId="{F7BE5C10-D717-4D1C-BE08-C88AC83A92C0}" srcOrd="0" destOrd="0" presId="urn:microsoft.com/office/officeart/2005/8/layout/hProcess9"/>
    <dgm:cxn modelId="{3A48C192-2104-4EA1-B0CC-C715DED5FEDA}" type="presOf" srcId="{72EFFD5F-B773-4F4F-9765-F0977B10EC55}" destId="{E899E089-6928-4190-BA76-77D05B891E77}" srcOrd="0" destOrd="0" presId="urn:microsoft.com/office/officeart/2005/8/layout/hProcess9"/>
    <dgm:cxn modelId="{1C50D595-D575-49FA-922E-D243D4115982}" type="presOf" srcId="{07B2503B-26A8-488B-835F-63EB55CCE9E0}" destId="{20935C74-D5EB-42EB-9894-78FB26758983}" srcOrd="0" destOrd="0" presId="urn:microsoft.com/office/officeart/2005/8/layout/hProcess9"/>
    <dgm:cxn modelId="{F56C5B97-BACA-4D22-B62E-F95D6A72BC21}" type="presOf" srcId="{B2FD9F45-6C49-4E72-BEC6-1795C0966B78}" destId="{3EFF5AEF-8C2D-42DD-A169-4322EA6F40F2}" srcOrd="0" destOrd="0" presId="urn:microsoft.com/office/officeart/2005/8/layout/hProcess9"/>
    <dgm:cxn modelId="{ED09FBA0-FDA2-44A7-914F-932209408E06}" type="presOf" srcId="{AE207FFB-3CD3-4BC8-ADC5-6FDCEA817DC9}" destId="{F6B90D9A-BA67-49CA-A342-B22A9C45D328}" srcOrd="0" destOrd="0" presId="urn:microsoft.com/office/officeart/2005/8/layout/hProcess9"/>
    <dgm:cxn modelId="{38B943B9-8A4B-4C38-BEB8-8FA10186A3D5}" type="presOf" srcId="{DEA99497-5641-425E-9169-7377B8E22F8F}" destId="{8EC79436-23E6-4E20-A5E2-1192855A2F3C}" srcOrd="0" destOrd="0" presId="urn:microsoft.com/office/officeart/2005/8/layout/hProcess9"/>
    <dgm:cxn modelId="{D9E7ECC0-45B3-47BD-A857-8389D32B97B8}" srcId="{DEA99497-5641-425E-9169-7377B8E22F8F}" destId="{B2FD9F45-6C49-4E72-BEC6-1795C0966B78}" srcOrd="1" destOrd="0" parTransId="{A24BE031-5339-481B-B495-C975FE80EBD9}" sibTransId="{9FBE7B54-EA12-4C88-A211-A25766CAEAA3}"/>
    <dgm:cxn modelId="{853914D6-4FE7-4315-9076-0450CD4A3FE8}" srcId="{DEA99497-5641-425E-9169-7377B8E22F8F}" destId="{07B2503B-26A8-488B-835F-63EB55CCE9E0}" srcOrd="3" destOrd="0" parTransId="{B57E6CFF-182B-42CD-8C58-4A3266549903}" sibTransId="{C66A9340-B39D-4F0B-8783-1E8CB18F8C01}"/>
    <dgm:cxn modelId="{C5BB0660-DF51-4407-952D-F798520F8AC5}" type="presParOf" srcId="{8EC79436-23E6-4E20-A5E2-1192855A2F3C}" destId="{D1BBB3A1-0188-4666-AE26-652DAD1A432E}" srcOrd="0" destOrd="0" presId="urn:microsoft.com/office/officeart/2005/8/layout/hProcess9"/>
    <dgm:cxn modelId="{24F76AE6-34DB-4B8B-A818-F4AC8C9550D3}" type="presParOf" srcId="{8EC79436-23E6-4E20-A5E2-1192855A2F3C}" destId="{BCE2B546-3D8A-4F73-B17C-E44BA3DEA869}" srcOrd="1" destOrd="0" presId="urn:microsoft.com/office/officeart/2005/8/layout/hProcess9"/>
    <dgm:cxn modelId="{E5CC4A73-4EA4-495A-AA0E-D587758E5D2D}" type="presParOf" srcId="{BCE2B546-3D8A-4F73-B17C-E44BA3DEA869}" destId="{F7BE5C10-D717-4D1C-BE08-C88AC83A92C0}" srcOrd="0" destOrd="0" presId="urn:microsoft.com/office/officeart/2005/8/layout/hProcess9"/>
    <dgm:cxn modelId="{53D5FE35-4436-4FDD-BE73-C542F130447D}" type="presParOf" srcId="{BCE2B546-3D8A-4F73-B17C-E44BA3DEA869}" destId="{A6359891-30F8-486D-A3FE-AA285FE1BE55}" srcOrd="1" destOrd="0" presId="urn:microsoft.com/office/officeart/2005/8/layout/hProcess9"/>
    <dgm:cxn modelId="{98E6D968-7D3E-4BB3-B476-43C0E95A25B4}" type="presParOf" srcId="{BCE2B546-3D8A-4F73-B17C-E44BA3DEA869}" destId="{3EFF5AEF-8C2D-42DD-A169-4322EA6F40F2}" srcOrd="2" destOrd="0" presId="urn:microsoft.com/office/officeart/2005/8/layout/hProcess9"/>
    <dgm:cxn modelId="{656D5DBA-C5B1-4DD7-AD9F-31F817D30E41}" type="presParOf" srcId="{BCE2B546-3D8A-4F73-B17C-E44BA3DEA869}" destId="{93DFD8AB-CF94-48F0-AD9D-481A0BC5D5F1}" srcOrd="3" destOrd="0" presId="urn:microsoft.com/office/officeart/2005/8/layout/hProcess9"/>
    <dgm:cxn modelId="{CE08CFE2-7E70-4806-B821-B5563765113C}" type="presParOf" srcId="{BCE2B546-3D8A-4F73-B17C-E44BA3DEA869}" destId="{F6B90D9A-BA67-49CA-A342-B22A9C45D328}" srcOrd="4" destOrd="0" presId="urn:microsoft.com/office/officeart/2005/8/layout/hProcess9"/>
    <dgm:cxn modelId="{CB636AA1-32D3-4D29-BF2B-030961B6881B}" type="presParOf" srcId="{BCE2B546-3D8A-4F73-B17C-E44BA3DEA869}" destId="{7A2F5833-335D-4CDF-A9A8-C0ABDF2F1CB0}" srcOrd="5" destOrd="0" presId="urn:microsoft.com/office/officeart/2005/8/layout/hProcess9"/>
    <dgm:cxn modelId="{11F88119-DDA4-4EF9-A2AF-D3AC0EF786E2}" type="presParOf" srcId="{BCE2B546-3D8A-4F73-B17C-E44BA3DEA869}" destId="{20935C74-D5EB-42EB-9894-78FB26758983}" srcOrd="6" destOrd="0" presId="urn:microsoft.com/office/officeart/2005/8/layout/hProcess9"/>
    <dgm:cxn modelId="{F2FCE54A-7ACF-49D5-BD83-123FE44E6802}" type="presParOf" srcId="{BCE2B546-3D8A-4F73-B17C-E44BA3DEA869}" destId="{B634BA7D-2BBE-46D5-8F94-5AEA198B6AF9}" srcOrd="7" destOrd="0" presId="urn:microsoft.com/office/officeart/2005/8/layout/hProcess9"/>
    <dgm:cxn modelId="{F8B7C923-3A29-4DA6-A7FB-336CA6F7DD5C}" type="presParOf" srcId="{BCE2B546-3D8A-4F73-B17C-E44BA3DEA869}" destId="{E899E089-6928-4190-BA76-77D05B891E77}"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BB3A1-0188-4666-AE26-652DAD1A432E}">
      <dsp:nvSpPr>
        <dsp:cNvPr id="0" name=""/>
        <dsp:cNvSpPr/>
      </dsp:nvSpPr>
      <dsp:spPr>
        <a:xfrm>
          <a:off x="546734" y="0"/>
          <a:ext cx="6196330" cy="4022725"/>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E5C10-D717-4D1C-BE08-C88AC83A92C0}">
      <dsp:nvSpPr>
        <dsp:cNvPr id="0" name=""/>
        <dsp:cNvSpPr/>
      </dsp:nvSpPr>
      <dsp:spPr>
        <a:xfrm>
          <a:off x="3860" y="1206817"/>
          <a:ext cx="1372269" cy="160909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Specific</a:t>
          </a:r>
        </a:p>
      </dsp:txBody>
      <dsp:txXfrm>
        <a:off x="70849" y="1273806"/>
        <a:ext cx="1238291" cy="1475112"/>
      </dsp:txXfrm>
    </dsp:sp>
    <dsp:sp modelId="{3EFF5AEF-8C2D-42DD-A169-4322EA6F40F2}">
      <dsp:nvSpPr>
        <dsp:cNvPr id="0" name=""/>
        <dsp:cNvSpPr/>
      </dsp:nvSpPr>
      <dsp:spPr>
        <a:xfrm>
          <a:off x="1481312" y="1206817"/>
          <a:ext cx="1372269" cy="1609090"/>
        </a:xfrm>
        <a:prstGeom prst="roundRect">
          <a:avLst/>
        </a:prstGeom>
        <a:solidFill>
          <a:schemeClr val="accent4">
            <a:hueOff val="-207771"/>
            <a:satOff val="-1332"/>
            <a:lumOff val="3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Measurable</a:t>
          </a:r>
        </a:p>
      </dsp:txBody>
      <dsp:txXfrm>
        <a:off x="1548301" y="1273806"/>
        <a:ext cx="1238291" cy="1475112"/>
      </dsp:txXfrm>
    </dsp:sp>
    <dsp:sp modelId="{F6B90D9A-BA67-49CA-A342-B22A9C45D328}">
      <dsp:nvSpPr>
        <dsp:cNvPr id="0" name=""/>
        <dsp:cNvSpPr/>
      </dsp:nvSpPr>
      <dsp:spPr>
        <a:xfrm>
          <a:off x="2958765" y="1206817"/>
          <a:ext cx="1372269" cy="1609090"/>
        </a:xfrm>
        <a:prstGeom prst="roundRect">
          <a:avLst/>
        </a:prstGeom>
        <a:solidFill>
          <a:schemeClr val="accent4">
            <a:hueOff val="-415542"/>
            <a:satOff val="-2665"/>
            <a:lumOff val="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err="1"/>
            <a:t>Achieveable</a:t>
          </a:r>
          <a:endParaRPr lang="en-GB" sz="1700" kern="1200" dirty="0"/>
        </a:p>
      </dsp:txBody>
      <dsp:txXfrm>
        <a:off x="3025754" y="1273806"/>
        <a:ext cx="1238291" cy="1475112"/>
      </dsp:txXfrm>
    </dsp:sp>
    <dsp:sp modelId="{20935C74-D5EB-42EB-9894-78FB26758983}">
      <dsp:nvSpPr>
        <dsp:cNvPr id="0" name=""/>
        <dsp:cNvSpPr/>
      </dsp:nvSpPr>
      <dsp:spPr>
        <a:xfrm>
          <a:off x="4436217" y="1206817"/>
          <a:ext cx="1372269" cy="1609090"/>
        </a:xfrm>
        <a:prstGeom prst="roundRect">
          <a:avLst/>
        </a:prstGeom>
        <a:solidFill>
          <a:schemeClr val="accent4">
            <a:hueOff val="-623314"/>
            <a:satOff val="-3997"/>
            <a:lumOff val="10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Realistic</a:t>
          </a:r>
        </a:p>
      </dsp:txBody>
      <dsp:txXfrm>
        <a:off x="4503206" y="1273806"/>
        <a:ext cx="1238291" cy="1475112"/>
      </dsp:txXfrm>
    </dsp:sp>
    <dsp:sp modelId="{E899E089-6928-4190-BA76-77D05B891E77}">
      <dsp:nvSpPr>
        <dsp:cNvPr id="0" name=""/>
        <dsp:cNvSpPr/>
      </dsp:nvSpPr>
      <dsp:spPr>
        <a:xfrm>
          <a:off x="5913669" y="1206817"/>
          <a:ext cx="1372269" cy="1609090"/>
        </a:xfrm>
        <a:prstGeom prst="roundRect">
          <a:avLst/>
        </a:prstGeom>
        <a:solidFill>
          <a:schemeClr val="accent4">
            <a:hueOff val="-831085"/>
            <a:satOff val="-5329"/>
            <a:lumOff val="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Timely</a:t>
          </a:r>
        </a:p>
      </dsp:txBody>
      <dsp:txXfrm>
        <a:off x="5980658" y="1273806"/>
        <a:ext cx="1238291" cy="147511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663469-32BF-4324-92D1-86DA2D8B985E}" type="datetimeFigureOut">
              <a:rPr lang="en-GB" smtClean="0"/>
              <a:t>16/02/2021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9D6802-8E6A-4855-B5AA-5F552C5628E8}" type="slidenum">
              <a:rPr lang="en-GB" smtClean="0"/>
              <a:t>‹#›</a:t>
            </a:fld>
            <a:endParaRPr lang="en-GB"/>
          </a:p>
        </p:txBody>
      </p:sp>
    </p:spTree>
    <p:extLst>
      <p:ext uri="{BB962C8B-B14F-4D97-AF65-F5344CB8AC3E}">
        <p14:creationId xmlns:p14="http://schemas.microsoft.com/office/powerpoint/2010/main" val="2968512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skillsyouneed.com/learn/research-methods.html#ixzz40KrH4t80" TargetMode="External"/><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Demarcation_problem" TargetMode="External"/><Relationship Id="rId2" Type="http://schemas.openxmlformats.org/officeDocument/2006/relationships/slide" Target="../slides/slide76.xml"/><Relationship Id="rId1" Type="http://schemas.openxmlformats.org/officeDocument/2006/relationships/notesMaster" Target="../notesMasters/notesMaster1.xml"/><Relationship Id="rId6" Type="http://schemas.openxmlformats.org/officeDocument/2006/relationships/hyperlink" Target="https://en.wikipedia.org/wiki/Falsifiability#cite_note-LScD_1959-2" TargetMode="External"/><Relationship Id="rId5" Type="http://schemas.openxmlformats.org/officeDocument/2006/relationships/hyperlink" Target="https://en.wikipedia.org/wiki/Inductive_reasoning" TargetMode="External"/><Relationship Id="rId4" Type="http://schemas.openxmlformats.org/officeDocument/2006/relationships/hyperlink" Target="https://en.wikipedia.org/wiki/Hypothese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skillsyouneed.com/num/simple-statistical-analysis.html#ixzz40Puk0Bhw" TargetMode="External"/><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www.csse.monash.edu.au/~smarkham/resources/scaling.htm#interval" TargetMode="External"/><Relationship Id="rId3" Type="http://schemas.openxmlformats.org/officeDocument/2006/relationships/hyperlink" Target="http://www.csse.monash.edu.au/~smarkham/resources/corr.htm" TargetMode="External"/><Relationship Id="rId7" Type="http://schemas.openxmlformats.org/officeDocument/2006/relationships/hyperlink" Target="http://www.csse.monash.edu.au/~smarkham/resources/param.htm#nonpara" TargetMode="External"/><Relationship Id="rId12" Type="http://schemas.openxmlformats.org/officeDocument/2006/relationships/hyperlink" Target="http://www.csse.monash.edu.au/~smarkham/resources/descr.htm#kurtosis" TargetMode="External"/><Relationship Id="rId2" Type="http://schemas.openxmlformats.org/officeDocument/2006/relationships/slide" Target="../slides/slide79.xml"/><Relationship Id="rId1" Type="http://schemas.openxmlformats.org/officeDocument/2006/relationships/notesMaster" Target="../notesMasters/notesMaster1.xml"/><Relationship Id="rId6" Type="http://schemas.openxmlformats.org/officeDocument/2006/relationships/hyperlink" Target="http://www.csse.monash.edu.au/~smarkham/resources/scaling.htm#ordinal" TargetMode="External"/><Relationship Id="rId11" Type="http://schemas.openxmlformats.org/officeDocument/2006/relationships/hyperlink" Target="http://www.csse.monash.edu.au/~smarkham/resources/descr.htm#skew" TargetMode="External"/><Relationship Id="rId5" Type="http://schemas.openxmlformats.org/officeDocument/2006/relationships/hyperlink" Target="http://www.csse.monash.edu.au/~smarkham/resources/scaling.htm#nominal" TargetMode="External"/><Relationship Id="rId10" Type="http://schemas.openxmlformats.org/officeDocument/2006/relationships/hyperlink" Target="http://www.csse.monash.edu.au/~smarkham/resources/param.htm#param" TargetMode="External"/><Relationship Id="rId4" Type="http://schemas.openxmlformats.org/officeDocument/2006/relationships/hyperlink" Target="http://www.csse.monash.edu.au/~smarkham/resources/scaling.htm" TargetMode="External"/><Relationship Id="rId9" Type="http://schemas.openxmlformats.org/officeDocument/2006/relationships/hyperlink" Target="http://www.csse.monash.edu.au/~smarkham/resources/scaling.htm#ratio"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skillsyouneed.com/ps/reflective-practice.html" TargetMode="External"/><Relationship Id="rId2" Type="http://schemas.openxmlformats.org/officeDocument/2006/relationships/slide" Target="../slides/slide87.xml"/><Relationship Id="rId1" Type="http://schemas.openxmlformats.org/officeDocument/2006/relationships/notesMaster" Target="../notesMasters/notesMaster1.xml"/><Relationship Id="rId4" Type="http://schemas.openxmlformats.org/officeDocument/2006/relationships/hyperlink" Target="http://www.skillsyouneed.com/learn/quantitative-and-qualitative.html#ixzz40SxYY76I"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69</a:t>
            </a:fld>
            <a:endParaRPr lang="en-GB" dirty="0"/>
          </a:p>
        </p:txBody>
      </p:sp>
    </p:spTree>
    <p:extLst>
      <p:ext uri="{BB962C8B-B14F-4D97-AF65-F5344CB8AC3E}">
        <p14:creationId xmlns:p14="http://schemas.microsoft.com/office/powerpoint/2010/main" val="1878168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Role of the Researcher</a:t>
            </a:r>
          </a:p>
          <a:p>
            <a:r>
              <a:rPr lang="en-US" b="1" dirty="0"/>
              <a:t>The researcher can be either involved, or external, detached. </a:t>
            </a:r>
            <a:endParaRPr lang="en-US" dirty="0"/>
          </a:p>
          <a:p>
            <a:r>
              <a:rPr lang="en-US" dirty="0"/>
              <a:t>These two positions, again, tend to link to the ontology and epistemology, with the positivist approach leading to a detached view, and the social constructionists tending towards the researcher being part of the world and therefore influencing, and being influenced by, events.</a:t>
            </a:r>
          </a:p>
          <a:p>
            <a:r>
              <a:rPr lang="en-US" b="1" dirty="0"/>
              <a:t>Choices and Trade-Offs</a:t>
            </a:r>
          </a:p>
          <a:p>
            <a:r>
              <a:rPr lang="en-US" dirty="0"/>
              <a:t>The choice of any particular research design, from ontology, through epistemology to methodology and then methods and techniques, involves trade-offs. </a:t>
            </a:r>
          </a:p>
          <a:p>
            <a:r>
              <a:rPr lang="en-US" dirty="0"/>
              <a:t>All of the main research traditions have strengths and weaknesses. </a:t>
            </a:r>
          </a:p>
          <a:p>
            <a:r>
              <a:rPr lang="en-US" dirty="0"/>
              <a:t>The most important aspect of designing your research is what you want to find out. Whatever methods you use, together with their underpinning philosophy, must answer your chosen research questions. </a:t>
            </a:r>
          </a:p>
          <a:p>
            <a:br>
              <a:rPr lang="en-US" sz="1200" u="none" strike="noStrike" kern="1200" dirty="0">
                <a:solidFill>
                  <a:schemeClr val="tx1"/>
                </a:solidFill>
                <a:effectLst/>
                <a:latin typeface="+mn-lt"/>
                <a:ea typeface="+mn-ea"/>
                <a:cs typeface="+mn-cs"/>
              </a:rPr>
            </a:br>
            <a:r>
              <a:rPr lang="en-US" sz="1200" u="none" strike="noStrike" kern="1200" dirty="0">
                <a:solidFill>
                  <a:schemeClr val="tx1"/>
                </a:solidFill>
                <a:effectLst/>
                <a:latin typeface="+mn-lt"/>
                <a:ea typeface="+mn-ea"/>
                <a:cs typeface="+mn-cs"/>
              </a:rPr>
              <a:t>Find more at: </a:t>
            </a:r>
            <a:r>
              <a:rPr lang="en-US" sz="1200" u="none" strike="noStrike" kern="1200" dirty="0">
                <a:solidFill>
                  <a:schemeClr val="tx1"/>
                </a:solidFill>
                <a:effectLst/>
                <a:latin typeface="+mn-lt"/>
                <a:ea typeface="+mn-ea"/>
                <a:cs typeface="+mn-cs"/>
                <a:hlinkClick r:id="rId3"/>
              </a:rPr>
              <a:t>http://www.skillsyouneed.com/learn/research-methods.html#ixzz40KrH4t80</a:t>
            </a:r>
            <a:br>
              <a:rPr lang="en-US" sz="1200" u="none" strike="noStrike" kern="1200" dirty="0">
                <a:solidFill>
                  <a:schemeClr val="tx1"/>
                </a:solidFill>
                <a:effectLst/>
                <a:latin typeface="+mn-lt"/>
                <a:ea typeface="+mn-ea"/>
                <a:cs typeface="+mn-cs"/>
              </a:rPr>
            </a:br>
            <a:endParaRPr lang="en-US" sz="1200" u="none" strike="noStrike" kern="1200" dirty="0">
              <a:solidFill>
                <a:schemeClr val="tx1"/>
              </a:solidFill>
              <a:effectLst/>
              <a:latin typeface="+mn-lt"/>
              <a:ea typeface="+mn-ea"/>
              <a:cs typeface="+mn-cs"/>
            </a:endParaRPr>
          </a:p>
          <a:p>
            <a:endParaRPr lang="en-US" sz="120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0C5AE6-6172-4A8B-A290-E5F199D17A20}" type="slidenum">
              <a:rPr lang="en-GB" smtClean="0"/>
              <a:t>72</a:t>
            </a:fld>
            <a:endParaRPr lang="en-GB" dirty="0"/>
          </a:p>
        </p:txBody>
      </p:sp>
    </p:spTree>
    <p:extLst>
      <p:ext uri="{BB962C8B-B14F-4D97-AF65-F5344CB8AC3E}">
        <p14:creationId xmlns:p14="http://schemas.microsoft.com/office/powerpoint/2010/main" val="1621014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74</a:t>
            </a:fld>
            <a:endParaRPr lang="en-GB"/>
          </a:p>
        </p:txBody>
      </p:sp>
    </p:spTree>
    <p:extLst>
      <p:ext uri="{BB962C8B-B14F-4D97-AF65-F5344CB8AC3E}">
        <p14:creationId xmlns:p14="http://schemas.microsoft.com/office/powerpoint/2010/main" val="817930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Popper uses falsification as a </a:t>
            </a:r>
            <a:r>
              <a:rPr lang="en-GB">
                <a:hlinkClick r:id="rId3" tooltip="Demarcation problem"/>
              </a:rPr>
              <a:t>criterion of demarcation</a:t>
            </a:r>
            <a:r>
              <a:rPr lang="en-GB"/>
              <a:t> to draw a sharp line between those theories that are scientific and those that are unscientific.</a:t>
            </a:r>
            <a:endParaRPr lang="en-GB" dirty="0"/>
          </a:p>
          <a:p>
            <a:endParaRPr lang="en-GB" dirty="0"/>
          </a:p>
          <a:p>
            <a:r>
              <a:rPr lang="en-GB" dirty="0"/>
              <a:t>The classical view of the philosophy of science is that it is the goal of science to prove </a:t>
            </a:r>
            <a:r>
              <a:rPr lang="en-GB" dirty="0">
                <a:hlinkClick r:id="rId4" tooltip="Hypotheses"/>
              </a:rPr>
              <a:t>hypotheses</a:t>
            </a:r>
            <a:r>
              <a:rPr lang="en-GB" dirty="0"/>
              <a:t> like "All swans are white" or to </a:t>
            </a:r>
            <a:r>
              <a:rPr lang="en-GB" dirty="0">
                <a:hlinkClick r:id="rId5" tooltip="Inductive reasoning"/>
              </a:rPr>
              <a:t>induce</a:t>
            </a:r>
            <a:r>
              <a:rPr lang="en-GB" dirty="0"/>
              <a:t> them from observational data. Popper argued that this would require the inference of a general rule from a number of individual cases, which is inadmissible in deductive logic.</a:t>
            </a:r>
            <a:r>
              <a:rPr lang="en-GB" baseline="30000" dirty="0">
                <a:hlinkClick r:id="rId6"/>
              </a:rPr>
              <a:t>[2]</a:t>
            </a:r>
            <a:r>
              <a:rPr lang="en-GB" baseline="30000" dirty="0">
                <a:effectLst/>
              </a:rPr>
              <a:t>:4</a:t>
            </a:r>
            <a:r>
              <a:rPr lang="en-GB" dirty="0"/>
              <a:t> However, if one finds one single swan that is not white, deductive logic admits the conclusion that the statement that all swans are white is false. </a:t>
            </a:r>
            <a:r>
              <a:rPr lang="en-GB" dirty="0" err="1"/>
              <a:t>Falsificationism</a:t>
            </a:r>
            <a:r>
              <a:rPr lang="en-GB" dirty="0"/>
              <a:t> thus strives for questioning, for falsification, of hypotheses instead of proving them.</a:t>
            </a:r>
          </a:p>
          <a:p>
            <a:r>
              <a:rPr lang="en-GB" dirty="0"/>
              <a:t>For a statement to be questioned using observation, it needs to be at least theoretically possible that it can come in conflict with observation. A key observation of </a:t>
            </a:r>
            <a:r>
              <a:rPr lang="en-GB" dirty="0" err="1"/>
              <a:t>falsificiationism</a:t>
            </a:r>
            <a:r>
              <a:rPr lang="en-GB" dirty="0"/>
              <a:t> is thus that a criterion of demarcation is needed to distinguish those statements that can come in conflict with observation and those that cannot (</a:t>
            </a:r>
            <a:r>
              <a:rPr lang="en-GB" dirty="0" err="1"/>
              <a:t>Chorlton</a:t>
            </a:r>
            <a:r>
              <a:rPr lang="en-GB" dirty="0"/>
              <a:t>, 2012). Popper chose falsifiability as the name of this criterion.</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76</a:t>
            </a:fld>
            <a:endParaRPr lang="en-GB"/>
          </a:p>
        </p:txBody>
      </p:sp>
    </p:spTree>
    <p:extLst>
      <p:ext uri="{BB962C8B-B14F-4D97-AF65-F5344CB8AC3E}">
        <p14:creationId xmlns:p14="http://schemas.microsoft.com/office/powerpoint/2010/main" val="623230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Have I made any Type I (false positive – i.e. rejecting null hypothesis incorrectly) or Type II errors (false negative – i.e. rejecting alternate hypothesis incorrectly)?</a:t>
            </a:r>
          </a:p>
        </p:txBody>
      </p:sp>
      <p:sp>
        <p:nvSpPr>
          <p:cNvPr id="4" name="Slide Number Placeholder 3"/>
          <p:cNvSpPr>
            <a:spLocks noGrp="1"/>
          </p:cNvSpPr>
          <p:nvPr>
            <p:ph type="sldNum" sz="quarter" idx="10"/>
          </p:nvPr>
        </p:nvSpPr>
        <p:spPr/>
        <p:txBody>
          <a:bodyPr/>
          <a:lstStyle/>
          <a:p>
            <a:fld id="{C70C5AE6-6172-4A8B-A290-E5F199D17A20}" type="slidenum">
              <a:rPr lang="en-GB" smtClean="0"/>
              <a:t>77</a:t>
            </a:fld>
            <a:endParaRPr lang="en-GB"/>
          </a:p>
        </p:txBody>
      </p:sp>
    </p:spTree>
    <p:extLst>
      <p:ext uri="{BB962C8B-B14F-4D97-AF65-F5344CB8AC3E}">
        <p14:creationId xmlns:p14="http://schemas.microsoft.com/office/powerpoint/2010/main" val="2073147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most people say average, they are talking about the </a:t>
            </a:r>
            <a:r>
              <a:rPr lang="en-GB" b="1" dirty="0"/>
              <a:t>mean</a:t>
            </a:r>
            <a:r>
              <a:rPr lang="en-GB" dirty="0"/>
              <a:t>. It has the advantage that it uses all the data values obtained and can be used for further statistical analysis. However, it can be skewed by ‘outliers’, values which are atypically large or small.</a:t>
            </a:r>
            <a:br>
              <a:rPr lang="en-GB" dirty="0"/>
            </a:br>
            <a:endParaRPr lang="en-GB" dirty="0"/>
          </a:p>
          <a:p>
            <a:r>
              <a:rPr lang="en-GB" dirty="0"/>
              <a:t>As a result, researchers sometimes use the </a:t>
            </a:r>
            <a:r>
              <a:rPr lang="en-GB" b="1" dirty="0"/>
              <a:t>median</a:t>
            </a:r>
            <a:r>
              <a:rPr lang="en-GB" dirty="0"/>
              <a:t> instead. This is the mid-point of all the data. The median is not skewed by extreme values, but it is harder to use for further statistical analysis.</a:t>
            </a:r>
          </a:p>
          <a:p>
            <a:br>
              <a:rPr lang="en-GB" dirty="0"/>
            </a:br>
            <a:r>
              <a:rPr lang="en-GB" dirty="0"/>
              <a:t>The </a:t>
            </a:r>
            <a:r>
              <a:rPr lang="en-GB" b="1" dirty="0"/>
              <a:t>mode</a:t>
            </a:r>
            <a:r>
              <a:rPr lang="en-GB" dirty="0"/>
              <a:t> is the most common value in a data set. It cannot be used for further statistical analysis.</a:t>
            </a:r>
          </a:p>
          <a:p>
            <a:r>
              <a:rPr lang="en-GB" dirty="0"/>
              <a:t>The values of mean, median and mode are </a:t>
            </a:r>
            <a:r>
              <a:rPr lang="en-GB" b="1" dirty="0"/>
              <a:t>not</a:t>
            </a:r>
            <a:r>
              <a:rPr lang="en-GB" dirty="0"/>
              <a:t> the same, which is why it is really important to be clear which ‘average’ you are talking about.</a:t>
            </a:r>
          </a:p>
          <a:p>
            <a:br>
              <a:rPr lang="en-GB" sz="1200" u="none" strike="noStrike" kern="1200" dirty="0">
                <a:solidFill>
                  <a:schemeClr val="tx1"/>
                </a:solidFill>
                <a:effectLst/>
                <a:latin typeface="+mn-lt"/>
                <a:ea typeface="+mn-ea"/>
                <a:cs typeface="+mn-cs"/>
              </a:rPr>
            </a:br>
            <a:r>
              <a:rPr lang="en-GB" dirty="0"/>
              <a:t>The </a:t>
            </a:r>
            <a:r>
              <a:rPr lang="en-GB" b="1" dirty="0"/>
              <a:t>range</a:t>
            </a:r>
            <a:r>
              <a:rPr lang="en-GB" dirty="0"/>
              <a:t> is the difference between the largest and smallest values. Researchers often quote the </a:t>
            </a:r>
            <a:r>
              <a:rPr lang="en-GB" b="1" dirty="0"/>
              <a:t>interquartile range</a:t>
            </a:r>
            <a:r>
              <a:rPr lang="en-GB" dirty="0"/>
              <a:t>, which is the range of the middle half of the data, from 25%, the lower quartile, up to 75%, the upper quartile, of the values (the median is the 50% value). To find the quartiles, use the same procedure as for the median, but take the quarter- and three-quarter-point instead of the mid-point.</a:t>
            </a:r>
          </a:p>
          <a:p>
            <a:r>
              <a:rPr lang="en-GB" dirty="0"/>
              <a:t>The </a:t>
            </a:r>
            <a:r>
              <a:rPr lang="en-GB" b="1" dirty="0"/>
              <a:t>standard deviation</a:t>
            </a:r>
            <a:r>
              <a:rPr lang="en-GB" dirty="0"/>
              <a:t> measures the average spread around the mean, and therefore gives a sense of the ‘typical’ distance from the mean.</a:t>
            </a:r>
          </a:p>
          <a:p>
            <a:r>
              <a:rPr lang="en-GB" dirty="0"/>
              <a:t>The </a:t>
            </a:r>
            <a:r>
              <a:rPr lang="en-GB" b="1" dirty="0"/>
              <a:t>variance</a:t>
            </a:r>
            <a:r>
              <a:rPr lang="en-GB" dirty="0"/>
              <a:t> is the square of the standard deviation. They are calculated by:</a:t>
            </a:r>
          </a:p>
          <a:p>
            <a:r>
              <a:rPr lang="en-GB" dirty="0"/>
              <a:t>calculating the difference of each value from the mean; </a:t>
            </a:r>
          </a:p>
          <a:p>
            <a:r>
              <a:rPr lang="en-GB" dirty="0"/>
              <a:t>squaring each one (to eliminate any difference between those above and below the mean);</a:t>
            </a:r>
          </a:p>
          <a:p>
            <a:r>
              <a:rPr lang="en-GB" dirty="0"/>
              <a:t>summing the squared differences;</a:t>
            </a:r>
          </a:p>
          <a:p>
            <a:r>
              <a:rPr lang="en-GB" dirty="0"/>
              <a:t>dividing by the number of items minus one.</a:t>
            </a:r>
          </a:p>
          <a:p>
            <a:r>
              <a:rPr lang="en-GB" dirty="0"/>
              <a:t>This gives the </a:t>
            </a:r>
            <a:r>
              <a:rPr lang="en-GB" b="1" dirty="0"/>
              <a:t>variance</a:t>
            </a:r>
            <a:r>
              <a:rPr lang="en-GB" dirty="0"/>
              <a:t>.</a:t>
            </a:r>
          </a:p>
          <a:p>
            <a:r>
              <a:rPr lang="en-GB" dirty="0"/>
              <a:t>To calculate the </a:t>
            </a:r>
            <a:r>
              <a:rPr lang="en-GB" b="1" dirty="0"/>
              <a:t>standard deviation</a:t>
            </a:r>
            <a:r>
              <a:rPr lang="en-GB" dirty="0"/>
              <a:t>, take the square root of the variance.</a:t>
            </a:r>
          </a:p>
          <a:p>
            <a:br>
              <a:rPr lang="en-GB" sz="1200" u="none" strike="noStrike" kern="1200" dirty="0">
                <a:solidFill>
                  <a:schemeClr val="tx1"/>
                </a:solidFill>
                <a:effectLst/>
                <a:latin typeface="+mn-lt"/>
                <a:ea typeface="+mn-ea"/>
                <a:cs typeface="+mn-cs"/>
              </a:rPr>
            </a:br>
            <a:r>
              <a:rPr lang="en-GB" sz="1200" u="none" strike="noStrike" kern="1200" dirty="0">
                <a:solidFill>
                  <a:schemeClr val="tx1"/>
                </a:solidFill>
                <a:effectLst/>
                <a:latin typeface="+mn-lt"/>
                <a:ea typeface="+mn-ea"/>
                <a:cs typeface="+mn-cs"/>
              </a:rPr>
              <a:t>Find more at: </a:t>
            </a:r>
            <a:r>
              <a:rPr lang="en-GB" sz="1200" u="none" strike="noStrike" kern="1200" dirty="0">
                <a:solidFill>
                  <a:schemeClr val="tx1"/>
                </a:solidFill>
                <a:effectLst/>
                <a:latin typeface="+mn-lt"/>
                <a:ea typeface="+mn-ea"/>
                <a:cs typeface="+mn-cs"/>
                <a:hlinkClick r:id="rId3"/>
              </a:rPr>
              <a:t>http://www.skillsyouneed.com/num/simple-statistical-analysis.html#ixzz40Puk0Bhw</a:t>
            </a:r>
            <a:br>
              <a:rPr lang="en-GB" sz="1200" u="none" strike="noStrike" kern="1200" dirty="0">
                <a:solidFill>
                  <a:schemeClr val="tx1"/>
                </a:solidFill>
                <a:effectLst/>
                <a:latin typeface="+mn-lt"/>
                <a:ea typeface="+mn-ea"/>
                <a:cs typeface="+mn-cs"/>
              </a:rPr>
            </a:br>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78</a:t>
            </a:fld>
            <a:endParaRPr lang="en-GB"/>
          </a:p>
        </p:txBody>
      </p:sp>
    </p:spTree>
    <p:extLst>
      <p:ext uri="{BB962C8B-B14F-4D97-AF65-F5344CB8AC3E}">
        <p14:creationId xmlns:p14="http://schemas.microsoft.com/office/powerpoint/2010/main" val="3606673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get it wrong you risk using </a:t>
            </a:r>
            <a:r>
              <a:rPr lang="en-GB" i="1" dirty="0"/>
              <a:t>an incorrect statistical procedure</a:t>
            </a:r>
            <a:r>
              <a:rPr lang="en-GB" dirty="0"/>
              <a:t> or you may use </a:t>
            </a:r>
            <a:r>
              <a:rPr lang="en-GB" i="1" dirty="0"/>
              <a:t>a less powerful procedure</a:t>
            </a:r>
            <a:r>
              <a:rPr lang="en-GB" dirty="0"/>
              <a:t>.</a:t>
            </a:r>
          </a:p>
          <a:p>
            <a:r>
              <a:rPr lang="en-GB" dirty="0"/>
              <a:t>Non-</a:t>
            </a:r>
            <a:r>
              <a:rPr lang="en-GB" dirty="0" err="1"/>
              <a:t>paramteric</a:t>
            </a:r>
            <a:r>
              <a:rPr lang="en-GB" dirty="0"/>
              <a:t> statistical procedures are less powerful because they use less information in their </a:t>
            </a:r>
            <a:r>
              <a:rPr lang="en-GB" dirty="0" err="1"/>
              <a:t>calulation</a:t>
            </a:r>
            <a:r>
              <a:rPr lang="en-GB" dirty="0"/>
              <a:t>. For example, a parametric </a:t>
            </a:r>
            <a:r>
              <a:rPr lang="en-GB" dirty="0">
                <a:hlinkClick r:id="rId3"/>
              </a:rPr>
              <a:t>correlation</a:t>
            </a:r>
            <a:r>
              <a:rPr lang="en-GB" dirty="0"/>
              <a:t> uses information about the mean and deviation from the mean while a non-parametric correlation will use only the ordinal position of pairs of scores.</a:t>
            </a:r>
          </a:p>
          <a:p>
            <a:r>
              <a:rPr lang="en-GB" dirty="0"/>
              <a:t>The basic distinction for </a:t>
            </a:r>
            <a:r>
              <a:rPr lang="en-GB" dirty="0" err="1"/>
              <a:t>paramteric</a:t>
            </a:r>
            <a:r>
              <a:rPr lang="en-GB" dirty="0"/>
              <a:t> versus non-parametric is: </a:t>
            </a:r>
          </a:p>
          <a:p>
            <a:r>
              <a:rPr lang="en-GB" dirty="0"/>
              <a:t>If your </a:t>
            </a:r>
            <a:r>
              <a:rPr lang="en-GB" dirty="0">
                <a:hlinkClick r:id="rId4"/>
              </a:rPr>
              <a:t>measurement scale</a:t>
            </a:r>
            <a:r>
              <a:rPr lang="en-GB" dirty="0"/>
              <a:t> is </a:t>
            </a:r>
            <a:r>
              <a:rPr lang="en-GB" dirty="0">
                <a:hlinkClick r:id="rId5"/>
              </a:rPr>
              <a:t>nominal</a:t>
            </a:r>
            <a:r>
              <a:rPr lang="en-GB" dirty="0"/>
              <a:t> or </a:t>
            </a:r>
            <a:r>
              <a:rPr lang="en-GB" dirty="0">
                <a:hlinkClick r:id="rId6"/>
              </a:rPr>
              <a:t>ordinal</a:t>
            </a:r>
            <a:r>
              <a:rPr lang="en-GB" dirty="0"/>
              <a:t> then you use </a:t>
            </a:r>
            <a:r>
              <a:rPr lang="en-GB" dirty="0">
                <a:hlinkClick r:id="rId7"/>
              </a:rPr>
              <a:t>non-parametric statistics</a:t>
            </a:r>
            <a:endParaRPr lang="en-GB" dirty="0"/>
          </a:p>
          <a:p>
            <a:r>
              <a:rPr lang="en-GB" dirty="0"/>
              <a:t>If you are using </a:t>
            </a:r>
            <a:r>
              <a:rPr lang="en-GB" dirty="0">
                <a:hlinkClick r:id="rId8"/>
              </a:rPr>
              <a:t>interval</a:t>
            </a:r>
            <a:r>
              <a:rPr lang="en-GB" dirty="0"/>
              <a:t> or </a:t>
            </a:r>
            <a:r>
              <a:rPr lang="en-GB" dirty="0">
                <a:hlinkClick r:id="rId9"/>
              </a:rPr>
              <a:t>ratio</a:t>
            </a:r>
            <a:r>
              <a:rPr lang="en-GB" dirty="0"/>
              <a:t> scales you use </a:t>
            </a:r>
            <a:r>
              <a:rPr lang="en-GB" dirty="0">
                <a:hlinkClick r:id="rId10"/>
              </a:rPr>
              <a:t>parametric statistics</a:t>
            </a:r>
            <a:r>
              <a:rPr lang="en-GB" dirty="0"/>
              <a:t>. </a:t>
            </a:r>
          </a:p>
          <a:p>
            <a:r>
              <a:rPr lang="en-GB" dirty="0"/>
              <a:t>There are other considerations which have to be taken into account:</a:t>
            </a:r>
          </a:p>
          <a:p>
            <a:r>
              <a:rPr lang="en-GB" dirty="0"/>
              <a:t>You have to look at the distribution of your data. If your data is supposed to take parametric stats you should check that the distributions are approximately </a:t>
            </a:r>
            <a:r>
              <a:rPr lang="en-GB" dirty="0" err="1"/>
              <a:t>normal.The</a:t>
            </a:r>
            <a:r>
              <a:rPr lang="en-GB" dirty="0"/>
              <a:t> best way to do this is to check the </a:t>
            </a:r>
            <a:r>
              <a:rPr lang="en-GB" dirty="0">
                <a:hlinkClick r:id="rId11"/>
              </a:rPr>
              <a:t>skew</a:t>
            </a:r>
            <a:r>
              <a:rPr lang="en-GB" dirty="0"/>
              <a:t> and </a:t>
            </a:r>
            <a:r>
              <a:rPr lang="en-GB" dirty="0">
                <a:hlinkClick r:id="rId12"/>
              </a:rPr>
              <a:t>Kurtosis</a:t>
            </a:r>
            <a:r>
              <a:rPr lang="en-GB" dirty="0"/>
              <a:t> measures from the frequency output from SPSS. For a relatively normal distribution:</a:t>
            </a:r>
          </a:p>
          <a:p>
            <a:r>
              <a:rPr lang="en-GB" dirty="0"/>
              <a:t>skew ~= 1.0</a:t>
            </a:r>
            <a:br>
              <a:rPr lang="en-GB" dirty="0"/>
            </a:br>
            <a:r>
              <a:rPr lang="en-GB" dirty="0"/>
              <a:t>kurtosis~=1.0</a:t>
            </a:r>
          </a:p>
          <a:p>
            <a:r>
              <a:rPr lang="en-GB" dirty="0"/>
              <a:t>If a distribution deviates markedly from normality then you take the risk that the statistic will be inaccurate. The safest thing to do is to use an equivalent non-parametric statistic.</a:t>
            </a:r>
          </a:p>
          <a:p>
            <a:endParaRPr lang="en-GB" dirty="0"/>
          </a:p>
          <a:p>
            <a:r>
              <a:rPr lang="en-GB" dirty="0"/>
              <a:t>www.csse.monash.edu.au/~smarkham/resources/scaling.htm - Nominal, ordinal etc.</a:t>
            </a:r>
          </a:p>
        </p:txBody>
      </p:sp>
      <p:sp>
        <p:nvSpPr>
          <p:cNvPr id="4" name="Slide Number Placeholder 3"/>
          <p:cNvSpPr>
            <a:spLocks noGrp="1"/>
          </p:cNvSpPr>
          <p:nvPr>
            <p:ph type="sldNum" sz="quarter" idx="10"/>
          </p:nvPr>
        </p:nvSpPr>
        <p:spPr/>
        <p:txBody>
          <a:bodyPr/>
          <a:lstStyle/>
          <a:p>
            <a:fld id="{C70C5AE6-6172-4A8B-A290-E5F199D17A20}" type="slidenum">
              <a:rPr lang="en-GB" smtClean="0"/>
              <a:t>79</a:t>
            </a:fld>
            <a:endParaRPr lang="en-GB"/>
          </a:p>
        </p:txBody>
      </p:sp>
    </p:spTree>
    <p:extLst>
      <p:ext uri="{BB962C8B-B14F-4D97-AF65-F5344CB8AC3E}">
        <p14:creationId xmlns:p14="http://schemas.microsoft.com/office/powerpoint/2010/main" val="853474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Significance level of a statistical hypothesis test is a fixed probability of wrongly rejecting the null hypothesis H0, if it is in fact true.</a:t>
            </a:r>
          </a:p>
          <a:p>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probability value (p-value) of a statistical hypothesis test is the probability of getting a value of the test statistic as extreme as or more extreme than that observed by chance alone, if the null hypothesis H0, is true.</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Small p-values suggest that the null hypothesis is unlikely to be true. The smaller it is, the more convincing is the rejection of the null hypothesis. It indicates the strength of evidence for say, rejecting the null hypothesis H0, rather than simply concluding "Reject H0' or "Do not reject H0".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power of a statistical hypothesis test measures the test's ability to reject the null hypothesis when it is actually false - that is, to make a correct decision. Ability to detect</a:t>
            </a:r>
            <a:r>
              <a:rPr lang="en-GB" sz="1200" kern="1200" baseline="0" dirty="0">
                <a:solidFill>
                  <a:schemeClr val="tx1"/>
                </a:solidFill>
                <a:latin typeface="+mn-lt"/>
                <a:ea typeface="+mn-ea"/>
                <a:cs typeface="+mn-cs"/>
              </a:rPr>
              <a:t> a difference.</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81</a:t>
            </a:fld>
            <a:endParaRPr lang="en-GB"/>
          </a:p>
        </p:txBody>
      </p:sp>
    </p:spTree>
    <p:extLst>
      <p:ext uri="{BB962C8B-B14F-4D97-AF65-F5344CB8AC3E}">
        <p14:creationId xmlns:p14="http://schemas.microsoft.com/office/powerpoint/2010/main" val="3475325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null hypothesis is true, you expect F to have a value close to 1.0 most of the time. A large F ratio means that the variation among group means is more than you'd expect to see by chance. You'll see a large F ratio both when the null hypothesis is wrong (the data are not sampled from populations with the same mean) and when random sampling happened to end up with large values in some groups and small values in others. </a:t>
            </a:r>
          </a:p>
          <a:p>
            <a:r>
              <a:rPr lang="en-GB" dirty="0"/>
              <a:t>The P value is determined from the F ratio and the two values for degrees of freedom shown in the ANOVA table. </a:t>
            </a:r>
            <a:br>
              <a:rPr lang="en-GB" dirty="0"/>
            </a:br>
            <a:endParaRPr lang="en-GB" dirty="0"/>
          </a:p>
          <a:p>
            <a:r>
              <a:rPr lang="en-GB" dirty="0"/>
              <a:t>Degrees of freedom - http://ron.dotsch.org/degrees-of-freedom/ </a:t>
            </a:r>
          </a:p>
          <a:p>
            <a:r>
              <a:rPr lang="en-GB" dirty="0"/>
              <a:t>to describe the number of values in the final calculation of a statistic that are free to vary.</a:t>
            </a:r>
          </a:p>
          <a:p>
            <a:endParaRPr lang="en-GB" sz="1200" dirty="0">
              <a:solidFill>
                <a:srgbClr val="00B0F0"/>
              </a:solidFill>
            </a:endParaRPr>
          </a:p>
          <a:p>
            <a:r>
              <a:rPr lang="en-GB" sz="1200" dirty="0">
                <a:solidFill>
                  <a:srgbClr val="00B0F0"/>
                </a:solidFill>
              </a:rPr>
              <a:t>partial eta squared = measure of effect size. </a:t>
            </a:r>
            <a:br>
              <a:rPr lang="en-GB" sz="1200" dirty="0">
                <a:solidFill>
                  <a:srgbClr val="00B0F0"/>
                </a:solidFill>
              </a:rPr>
            </a:br>
            <a:r>
              <a:rPr lang="en-GB" dirty="0"/>
              <a:t>.02 ~ small</a:t>
            </a:r>
          </a:p>
          <a:p>
            <a:r>
              <a:rPr lang="en-GB" dirty="0"/>
              <a:t>.13 ~ medium</a:t>
            </a:r>
          </a:p>
          <a:p>
            <a:r>
              <a:rPr lang="en-GB" dirty="0"/>
              <a:t>.26 ~ large</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83</a:t>
            </a:fld>
            <a:endParaRPr lang="en-GB"/>
          </a:p>
        </p:txBody>
      </p:sp>
    </p:spTree>
    <p:extLst>
      <p:ext uri="{BB962C8B-B14F-4D97-AF65-F5344CB8AC3E}">
        <p14:creationId xmlns:p14="http://schemas.microsoft.com/office/powerpoint/2010/main" val="4089364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owever</a:t>
            </a:r>
            <a:r>
              <a:rPr lang="en-GB" dirty="0"/>
              <a:t>, there are some pitfalls to qualitative research, such as:</a:t>
            </a:r>
          </a:p>
          <a:p>
            <a:r>
              <a:rPr lang="en-GB" b="1" dirty="0"/>
              <a:t>If respondents do not see a value for them in the research, they may provide inaccurate or false information.</a:t>
            </a:r>
            <a:r>
              <a:rPr lang="en-GB" dirty="0"/>
              <a:t> They may also say what they think the researcher wishes to hear. Qualitative researchers therefore need to take the time to build relationships with their research subjects and always be aware of this potential.</a:t>
            </a:r>
          </a:p>
          <a:p>
            <a:r>
              <a:rPr lang="en-GB" b="1" dirty="0"/>
              <a:t>Although ethics are an issue for any type of research, there may be particular difficulties with qualitative research because the researcher may be party to confidential information.</a:t>
            </a:r>
            <a:r>
              <a:rPr lang="en-GB" dirty="0"/>
              <a:t> It is important always to bear in mind that you must do no harm to your research subjects.</a:t>
            </a:r>
          </a:p>
          <a:p>
            <a:r>
              <a:rPr lang="en-GB" b="1" dirty="0"/>
              <a:t>It is generally harder for qualitative researchers to remain apart from their work.</a:t>
            </a:r>
            <a:r>
              <a:rPr lang="en-GB" dirty="0"/>
              <a:t> By the nature of their study, they are involved with people. It is therefore helpful to develop habits of reflecting on your part in the work and how this may affect the research. See our page on </a:t>
            </a:r>
            <a:r>
              <a:rPr lang="en-GB" b="1" dirty="0">
                <a:hlinkClick r:id="rId3"/>
              </a:rPr>
              <a:t>Reflective Practice</a:t>
            </a:r>
            <a:r>
              <a:rPr lang="en-GB" dirty="0"/>
              <a:t> for more.</a:t>
            </a:r>
          </a:p>
          <a:p>
            <a:br>
              <a:rPr lang="en-GB" sz="1200" u="none" strike="noStrike" kern="1200" dirty="0">
                <a:solidFill>
                  <a:schemeClr val="tx1"/>
                </a:solidFill>
                <a:effectLst/>
                <a:latin typeface="+mn-lt"/>
                <a:ea typeface="+mn-ea"/>
                <a:cs typeface="+mn-cs"/>
              </a:rPr>
            </a:br>
            <a:r>
              <a:rPr lang="en-GB" sz="1200" u="none" strike="noStrike" kern="1200" dirty="0">
                <a:solidFill>
                  <a:schemeClr val="tx1"/>
                </a:solidFill>
                <a:effectLst/>
                <a:latin typeface="+mn-lt"/>
                <a:ea typeface="+mn-ea"/>
                <a:cs typeface="+mn-cs"/>
              </a:rPr>
              <a:t>Find more at: </a:t>
            </a:r>
            <a:r>
              <a:rPr lang="en-GB" sz="1200" u="none" strike="noStrike" kern="1200" dirty="0">
                <a:solidFill>
                  <a:schemeClr val="tx1"/>
                </a:solidFill>
                <a:effectLst/>
                <a:latin typeface="+mn-lt"/>
                <a:ea typeface="+mn-ea"/>
                <a:cs typeface="+mn-cs"/>
                <a:hlinkClick r:id="rId4"/>
              </a:rPr>
              <a:t>http://www.skillsyouneed.com/learn/quantitative-and-qualitative.html#ixzz40SxYY76I</a:t>
            </a:r>
            <a:br>
              <a:rPr lang="en-GB" sz="1200" u="none" strike="noStrike" kern="1200" dirty="0">
                <a:solidFill>
                  <a:schemeClr val="tx1"/>
                </a:solidFill>
                <a:effectLst/>
                <a:latin typeface="+mn-lt"/>
                <a:ea typeface="+mn-ea"/>
                <a:cs typeface="+mn-cs"/>
              </a:rPr>
            </a:br>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87</a:t>
            </a:fld>
            <a:endParaRPr lang="en-GB"/>
          </a:p>
        </p:txBody>
      </p:sp>
    </p:spTree>
    <p:extLst>
      <p:ext uri="{BB962C8B-B14F-4D97-AF65-F5344CB8AC3E}">
        <p14:creationId xmlns:p14="http://schemas.microsoft.com/office/powerpoint/2010/main" val="3229986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Content Analysis</a:t>
            </a:r>
          </a:p>
          <a:p>
            <a:r>
              <a:rPr lang="en-GB" b="1" dirty="0"/>
              <a:t>Here, you start with some ideas about hypotheses or themes that might emerge, and look for them in the data that you have collected.</a:t>
            </a:r>
            <a:r>
              <a:rPr lang="en-GB" dirty="0"/>
              <a:t> You might, for example, use a colour-coding or numbering system to identify text about the different themes, grouping together ideas and gathering evidence about views on each theme.</a:t>
            </a:r>
          </a:p>
          <a:p>
            <a:br>
              <a:rPr lang="en-GB" b="1" dirty="0"/>
            </a:br>
            <a:r>
              <a:rPr lang="en-GB" b="1" dirty="0"/>
              <a:t>2. Grounded Analysis</a:t>
            </a:r>
          </a:p>
          <a:p>
            <a:r>
              <a:rPr lang="en-GB" dirty="0"/>
              <a:t>This is similar to content analysis, in that it uses similar techniques for coding. However,</a:t>
            </a:r>
            <a:r>
              <a:rPr lang="en-GB" b="1" dirty="0"/>
              <a:t> in grounded analysis, you do not start from a defined point. Instead, you allow the data to ‘speak for itself’, with themes emerging from the discussions and conversations.</a:t>
            </a:r>
            <a:r>
              <a:rPr lang="en-GB" dirty="0"/>
              <a:t> In practice, this may be much harder to achieve because it requires you to put aside what you have read and simply concentrate on the data. </a:t>
            </a:r>
          </a:p>
          <a:p>
            <a:r>
              <a:rPr lang="en-GB" dirty="0"/>
              <a:t>Some people, such as Myers-Briggs 'P' types, may find this form of analysis much easier to achieve than others. </a:t>
            </a:r>
            <a:endParaRPr lang="en-GB" b="1" dirty="0"/>
          </a:p>
          <a:p>
            <a:endParaRPr lang="en-GB" b="1" dirty="0"/>
          </a:p>
          <a:p>
            <a:r>
              <a:rPr lang="en-GB" b="1" dirty="0"/>
              <a:t>3. Social Network Analysis</a:t>
            </a:r>
          </a:p>
          <a:p>
            <a:r>
              <a:rPr lang="en-GB" b="1" dirty="0"/>
              <a:t>This form of analysis examines the links between individuals as a way of understanding what motivates behaviour.</a:t>
            </a:r>
            <a:r>
              <a:rPr lang="en-GB" dirty="0"/>
              <a:t> </a:t>
            </a:r>
          </a:p>
          <a:p>
            <a:r>
              <a:rPr lang="en-GB" dirty="0"/>
              <a:t>It has been used, for example, as a way of understanding why some people are more successful at work than others, and why some children were more likely to run away from home. This type of analysis may be most useful in combination with other methods, for example after some kind of content or grounded analysis to identify common themes about relationships. It’s often helpful to use a visual approach to this kind of analysis to generate a network diagram showing the relationships between members of a network.</a:t>
            </a:r>
          </a:p>
          <a:p>
            <a:br>
              <a:rPr lang="en-GB" b="1" dirty="0"/>
            </a:br>
            <a:r>
              <a:rPr lang="en-GB" b="1" dirty="0"/>
              <a:t>4. Discourse Analysis</a:t>
            </a:r>
          </a:p>
          <a:p>
            <a:r>
              <a:rPr lang="en-GB" b="1" dirty="0"/>
              <a:t>This approach not only analyses conversation, but also takes into account the social context in which the conversation occurs</a:t>
            </a:r>
            <a:r>
              <a:rPr lang="en-GB" dirty="0"/>
              <a:t>, including previous conversations, power relationships and the concept of individual identity. It may also include analysis of written sources, such as emails or letters, and body language to give a rich source of data surrounding the actual words used. </a:t>
            </a:r>
          </a:p>
          <a:p>
            <a:br>
              <a:rPr lang="en-GB" b="1" dirty="0"/>
            </a:br>
            <a:r>
              <a:rPr lang="en-GB" b="1" dirty="0"/>
              <a:t>5. Narrative Analysis</a:t>
            </a:r>
          </a:p>
          <a:p>
            <a:r>
              <a:rPr lang="en-GB" b="1" dirty="0"/>
              <a:t>This looks at the way in which stories are told within an organisation or society to try to understand more about the way in which people think and are organised within groups.</a:t>
            </a:r>
            <a:r>
              <a:rPr lang="en-GB" dirty="0"/>
              <a:t> </a:t>
            </a:r>
          </a:p>
          <a:p>
            <a:r>
              <a:rPr lang="en-GB" dirty="0"/>
              <a:t>There are four main types of narrative: </a:t>
            </a:r>
          </a:p>
          <a:p>
            <a:r>
              <a:rPr lang="en-GB" b="1" dirty="0"/>
              <a:t>bureaucratic</a:t>
            </a:r>
            <a:r>
              <a:rPr lang="en-GB" dirty="0"/>
              <a:t>, which is highly structured and logical, and often about imposing control;</a:t>
            </a:r>
          </a:p>
          <a:p>
            <a:r>
              <a:rPr lang="en-GB" b="1" dirty="0"/>
              <a:t>quest</a:t>
            </a:r>
            <a:r>
              <a:rPr lang="en-GB" dirty="0"/>
              <a:t>, where the ambition is to have the most compelling story and lead others to success;</a:t>
            </a:r>
          </a:p>
          <a:p>
            <a:r>
              <a:rPr lang="en-GB" b="1" dirty="0"/>
              <a:t>chaos</a:t>
            </a:r>
            <a:r>
              <a:rPr lang="en-GB" dirty="0"/>
              <a:t>, where the story is lived, rather than told; and</a:t>
            </a:r>
          </a:p>
          <a:p>
            <a:r>
              <a:rPr lang="en-GB" b="1" dirty="0"/>
              <a:t>postmodern</a:t>
            </a:r>
            <a:r>
              <a:rPr lang="en-GB" dirty="0"/>
              <a:t>, which is rather like chaos narratives, in that it is lived, but where the ‘narrator’ is aware of the story and what they are trying to achieve.</a:t>
            </a:r>
          </a:p>
          <a:p>
            <a:br>
              <a:rPr lang="en-GB" b="1" dirty="0"/>
            </a:br>
            <a:r>
              <a:rPr lang="en-GB" b="1" dirty="0"/>
              <a:t>6. Conversation Analysis</a:t>
            </a:r>
          </a:p>
          <a:p>
            <a:r>
              <a:rPr lang="en-GB" b="1" dirty="0"/>
              <a:t>This is largely used in ethnographic research. It assumes that conversations are all governed by rules and patterns which remain the same whoever is talking.</a:t>
            </a:r>
            <a:r>
              <a:rPr lang="en-GB" dirty="0"/>
              <a:t> It also assumes that what is said can only be understood by looking at what went before and after. </a:t>
            </a:r>
          </a:p>
          <a:p>
            <a:r>
              <a:rPr lang="en-GB" dirty="0"/>
              <a:t>Conversation analysis requires a detailed examination of the data, including exactly which words are used, in what order, whether speakers overlap their speech, and where the emphasis is placed. There are therefore detailed conventions used in transcribing for conversation analysis.</a:t>
            </a:r>
          </a:p>
          <a:p>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89</a:t>
            </a:fld>
            <a:endParaRPr lang="en-GB"/>
          </a:p>
        </p:txBody>
      </p:sp>
    </p:spTree>
    <p:extLst>
      <p:ext uri="{BB962C8B-B14F-4D97-AF65-F5344CB8AC3E}">
        <p14:creationId xmlns:p14="http://schemas.microsoft.com/office/powerpoint/2010/main" val="4155833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b="1" dirty="0"/>
              <a:t>Lincoln and Guba's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a:t>
            </a:r>
          </a:p>
          <a:p>
            <a:r>
              <a:rPr lang="en-GB" b="1" dirty="0"/>
              <a:t>Transferability</a:t>
            </a:r>
            <a:r>
              <a:rPr lang="en-GB" dirty="0"/>
              <a:t> - showing that the findings have </a:t>
            </a:r>
            <a:r>
              <a:rPr lang="en-GB" dirty="0" err="1"/>
              <a:t>applicablity</a:t>
            </a:r>
            <a:r>
              <a:rPr lang="en-GB" dirty="0"/>
              <a:t> in other contexts</a:t>
            </a:r>
          </a:p>
          <a:p>
            <a:r>
              <a:rPr lang="en-GB" b="1" dirty="0"/>
              <a:t>Dependability</a:t>
            </a:r>
            <a:r>
              <a:rPr lang="en-GB" dirty="0"/>
              <a:t> - showing that the findings are consistent and could be repeated</a:t>
            </a:r>
          </a:p>
          <a:p>
            <a:r>
              <a:rPr lang="en-GB" b="1" dirty="0"/>
              <a:t>Confirmability</a:t>
            </a:r>
            <a:r>
              <a:rPr lang="en-GB" dirty="0"/>
              <a:t> - a degree of </a:t>
            </a:r>
            <a:r>
              <a:rPr lang="en-GB" dirty="0" err="1"/>
              <a:t>neutraility</a:t>
            </a:r>
            <a:r>
              <a:rPr lang="en-GB" dirty="0"/>
              <a:t> or the extent to which the findings of a study are shaped by the respondents and not researcher bias, motivation, or interest.</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94</a:t>
            </a:fld>
            <a:endParaRPr lang="en-GB"/>
          </a:p>
        </p:txBody>
      </p:sp>
    </p:spTree>
    <p:extLst>
      <p:ext uri="{BB962C8B-B14F-4D97-AF65-F5344CB8AC3E}">
        <p14:creationId xmlns:p14="http://schemas.microsoft.com/office/powerpoint/2010/main" val="2800578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A3F5D-E1BE-4A44-953D-995310DA7F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FE37E3-4C05-4B63-87FB-8546BFCCF3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2E4D0-574F-420B-9474-318EA7801215}"/>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5" name="Footer Placeholder 4">
            <a:extLst>
              <a:ext uri="{FF2B5EF4-FFF2-40B4-BE49-F238E27FC236}">
                <a16:creationId xmlns:a16="http://schemas.microsoft.com/office/drawing/2014/main" id="{DDA4008D-CCBF-45A5-8BB4-F77391ABF9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573DF4-09A6-4DD8-B5A9-F7681698F48A}"/>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359447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7F5A7-E396-4546-8183-24922E78DE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4B702D-178D-4CFA-9855-EF43B21645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A8674-FD72-40F7-AE30-78E5870A69D4}"/>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5" name="Footer Placeholder 4">
            <a:extLst>
              <a:ext uri="{FF2B5EF4-FFF2-40B4-BE49-F238E27FC236}">
                <a16:creationId xmlns:a16="http://schemas.microsoft.com/office/drawing/2014/main" id="{4FF48384-4DBC-4E09-9448-72D11510C2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B9A062-3738-41EF-8052-F6E7BD0C2403}"/>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1671693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60AE7-DD4F-45DE-AC16-E3AC6DBE2F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A3F968-5285-4C32-87B3-B58BC8EE3A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6AC15A-86CC-4D20-A209-B6E66CD1D33A}"/>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5" name="Footer Placeholder 4">
            <a:extLst>
              <a:ext uri="{FF2B5EF4-FFF2-40B4-BE49-F238E27FC236}">
                <a16:creationId xmlns:a16="http://schemas.microsoft.com/office/drawing/2014/main" id="{8BA69C1D-2CA7-4D92-A7EE-57E8FFB807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0C1CCC-8997-4C27-A3E5-6C9C20050B45}"/>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4109905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9456F-1F08-4877-AD65-10FB933F42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5D0AE8-A315-4F10-B2B8-B7F83C6AC9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51F59D-9EB9-435D-8991-4B31176791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9AD31E-8153-4778-AAA7-C6EA3B73FE14}"/>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6" name="Footer Placeholder 5">
            <a:extLst>
              <a:ext uri="{FF2B5EF4-FFF2-40B4-BE49-F238E27FC236}">
                <a16:creationId xmlns:a16="http://schemas.microsoft.com/office/drawing/2014/main" id="{3D727197-4F53-45F7-B9CB-7D39954839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7AF683-C650-463E-BAD6-6C073346170F}"/>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3824984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5BDE3-D249-45EB-8183-D1D2F6D1D3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A128B7-0464-480B-987A-76CDCE88B9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FA77B8-945C-4BA7-94CF-AD022189A0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ADC4A3-B1FA-4677-AE34-39C8A86866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0C2316-086B-481A-9C43-D365BF6299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A33683-19A1-4D88-95F0-F44F726CFDB6}"/>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8" name="Footer Placeholder 7">
            <a:extLst>
              <a:ext uri="{FF2B5EF4-FFF2-40B4-BE49-F238E27FC236}">
                <a16:creationId xmlns:a16="http://schemas.microsoft.com/office/drawing/2014/main" id="{26F5B430-DE54-4657-B217-084F4D08C2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896B02-E68B-44A0-B1DB-495FA2091214}"/>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3041685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4EEC-5B3B-4368-8EF9-2D66627D53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6BC26D-8FA3-4B16-B771-31F51942E830}"/>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4" name="Footer Placeholder 3">
            <a:extLst>
              <a:ext uri="{FF2B5EF4-FFF2-40B4-BE49-F238E27FC236}">
                <a16:creationId xmlns:a16="http://schemas.microsoft.com/office/drawing/2014/main" id="{E85D33F8-2D53-4842-B974-4C94885CA4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9D9F38-5871-494A-A263-61EA604F438F}"/>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232714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7D9259-6B9A-4356-8CAA-542F4D7ADA5A}"/>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3" name="Footer Placeholder 2">
            <a:extLst>
              <a:ext uri="{FF2B5EF4-FFF2-40B4-BE49-F238E27FC236}">
                <a16:creationId xmlns:a16="http://schemas.microsoft.com/office/drawing/2014/main" id="{6E83F5A0-CE92-43D2-B1FA-28C4274EEF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A19FF9-9A03-4071-90CF-8BFBC34F01D0}"/>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2923596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A0F18-27E8-4621-B488-AC07F90DB5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7E22DE-5ABE-4D4A-8931-B337B1D7A6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CEAAF5-EB7D-4F90-B039-28771962CF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F03E90-8D82-4FAA-B682-86D896094499}"/>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6" name="Footer Placeholder 5">
            <a:extLst>
              <a:ext uri="{FF2B5EF4-FFF2-40B4-BE49-F238E27FC236}">
                <a16:creationId xmlns:a16="http://schemas.microsoft.com/office/drawing/2014/main" id="{11354B72-D6F3-4D09-B0D4-155E3D7864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45284F-9756-4536-8220-80C7B8F56A8A}"/>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3140225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1101C-23D5-4EBF-8A1C-8C24FF46A7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CD6887-6A1C-4014-B0E0-708E8744DF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F35E1F-3545-4939-97E7-DC5F5394D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0D3020-CDB0-4DC2-8A5B-FC194853B8B8}"/>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6" name="Footer Placeholder 5">
            <a:extLst>
              <a:ext uri="{FF2B5EF4-FFF2-40B4-BE49-F238E27FC236}">
                <a16:creationId xmlns:a16="http://schemas.microsoft.com/office/drawing/2014/main" id="{5024C47F-C9F6-4927-99B8-FFC7B8DF05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07D486-5A6B-4154-A41D-C8CEE6E91030}"/>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49325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5F8DB-8630-44C2-8584-E096AC14A6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503900-5F3B-4AA4-9BC9-2BA2346F34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D036E4-5A4D-444D-A419-09F0B5C43AF1}"/>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5" name="Footer Placeholder 4">
            <a:extLst>
              <a:ext uri="{FF2B5EF4-FFF2-40B4-BE49-F238E27FC236}">
                <a16:creationId xmlns:a16="http://schemas.microsoft.com/office/drawing/2014/main" id="{1B820189-E93A-4E6C-AC27-DEE85D70C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E525C7-4E64-4123-8C18-ECB072507EB4}"/>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3359918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39F270-EDEC-4A57-BAE5-9BFCD486C8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CCC6C9-7CAB-4359-9D93-BB187A84FC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F8D669-C358-4878-B786-E725BE2BB835}"/>
              </a:ext>
            </a:extLst>
          </p:cNvPr>
          <p:cNvSpPr>
            <a:spLocks noGrp="1"/>
          </p:cNvSpPr>
          <p:nvPr>
            <p:ph type="dt" sz="half" idx="10"/>
          </p:nvPr>
        </p:nvSpPr>
        <p:spPr/>
        <p:txBody>
          <a:bodyPr/>
          <a:lstStyle/>
          <a:p>
            <a:fld id="{A4A25C29-210D-4993-B0C8-DD744700C482}" type="datetimeFigureOut">
              <a:rPr lang="en-GB" smtClean="0"/>
              <a:t>16/02/2021</a:t>
            </a:fld>
            <a:endParaRPr lang="en-GB"/>
          </a:p>
        </p:txBody>
      </p:sp>
      <p:sp>
        <p:nvSpPr>
          <p:cNvPr id="5" name="Footer Placeholder 4">
            <a:extLst>
              <a:ext uri="{FF2B5EF4-FFF2-40B4-BE49-F238E27FC236}">
                <a16:creationId xmlns:a16="http://schemas.microsoft.com/office/drawing/2014/main" id="{0707BC2F-DA1D-4192-8123-C776BADFA8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ACDE7A-D8AE-46C9-BF72-5B52145C5D64}"/>
              </a:ext>
            </a:extLst>
          </p:cNvPr>
          <p:cNvSpPr>
            <a:spLocks noGrp="1"/>
          </p:cNvSpPr>
          <p:nvPr>
            <p:ph type="sldNum" sz="quarter" idx="12"/>
          </p:nvPr>
        </p:nvSpPr>
        <p:spPr/>
        <p:txBody>
          <a:bodyPr/>
          <a:lstStyle/>
          <a:p>
            <a:fld id="{ABD23023-981D-401C-B462-FE6F464EDA3A}" type="slidenum">
              <a:rPr lang="en-GB" smtClean="0"/>
              <a:t>‹#›</a:t>
            </a:fld>
            <a:endParaRPr lang="en-GB"/>
          </a:p>
        </p:txBody>
      </p:sp>
    </p:spTree>
    <p:extLst>
      <p:ext uri="{BB962C8B-B14F-4D97-AF65-F5344CB8AC3E}">
        <p14:creationId xmlns:p14="http://schemas.microsoft.com/office/powerpoint/2010/main" val="1708710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C5117D-3AC0-4FA7-9655-8E86B61EC3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E9609D-D0F2-444B-A32D-84D5898FFE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DED884-E3AE-4B59-9E7B-F7CA296BFE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A25C29-210D-4993-B0C8-DD744700C482}" type="datetimeFigureOut">
              <a:rPr lang="en-GB" smtClean="0"/>
              <a:t>16/02/2021</a:t>
            </a:fld>
            <a:endParaRPr lang="en-GB"/>
          </a:p>
        </p:txBody>
      </p:sp>
      <p:sp>
        <p:nvSpPr>
          <p:cNvPr id="5" name="Footer Placeholder 4">
            <a:extLst>
              <a:ext uri="{FF2B5EF4-FFF2-40B4-BE49-F238E27FC236}">
                <a16:creationId xmlns:a16="http://schemas.microsoft.com/office/drawing/2014/main" id="{AD896AC2-46F1-4456-A709-37570490C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A586FF-F85A-4748-90F7-429BF35BBE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D23023-981D-401C-B462-FE6F464EDA3A}" type="slidenum">
              <a:rPr lang="en-GB" smtClean="0"/>
              <a:t>‹#›</a:t>
            </a:fld>
            <a:endParaRPr lang="en-GB"/>
          </a:p>
        </p:txBody>
      </p:sp>
    </p:spTree>
    <p:extLst>
      <p:ext uri="{BB962C8B-B14F-4D97-AF65-F5344CB8AC3E}">
        <p14:creationId xmlns:p14="http://schemas.microsoft.com/office/powerpoint/2010/main" val="3358530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hyperlink" Target="http://oro.open.ac.uk/35323/"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7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hyperlink" Target="http://www.tylervigen.com/spurious-correlations" TargetMode="Externa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hyperlink" Target="http://eprints.nottingham.ac.uk/10577/"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hyperlink" Target="http://oro.open.ac.uk/35077/" TargetMode="External"/><Relationship Id="rId1" Type="http://schemas.openxmlformats.org/officeDocument/2006/relationships/slideLayout" Target="../slideLayouts/slideLayout2.xml"/><Relationship Id="rId4" Type="http://schemas.openxmlformats.org/officeDocument/2006/relationships/image" Target="../media/image33.emf"/></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tinyurl.com/qq-models" TargetMode="External"/><Relationship Id="rId7" Type="http://schemas.openxmlformats.org/officeDocument/2006/relationships/hyperlink" Target="http://datalib.edina.ac.uk/mantra/" TargetMode="External"/><Relationship Id="rId2" Type="http://schemas.openxmlformats.org/officeDocument/2006/relationships/hyperlink" Target="http://www.skillsyouneed.com/learn/research-methods.html" TargetMode="External"/><Relationship Id="rId1" Type="http://schemas.openxmlformats.org/officeDocument/2006/relationships/slideLayout" Target="../slideLayouts/slideLayout2.xml"/><Relationship Id="rId6" Type="http://schemas.openxmlformats.org/officeDocument/2006/relationships/hyperlink" Target="http://www.methods.manchester.ac.uk/resources/categories" TargetMode="External"/><Relationship Id="rId5" Type="http://schemas.openxmlformats.org/officeDocument/2006/relationships/hyperlink" Target="http://readytoresearch.ac.uk/" TargetMode="External"/><Relationship Id="rId4" Type="http://schemas.openxmlformats.org/officeDocument/2006/relationships/hyperlink" Target="http://www.methodsmap.org/" TargetMode="Externa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ground pattern&#10;&#10;Description automatically generated">
            <a:extLst>
              <a:ext uri="{FF2B5EF4-FFF2-40B4-BE49-F238E27FC236}">
                <a16:creationId xmlns:a16="http://schemas.microsoft.com/office/drawing/2014/main" id="{2837127E-9B50-4B3C-91F9-24B2981028E1}"/>
              </a:ext>
            </a:extLst>
          </p:cNvPr>
          <p:cNvPicPr>
            <a:picLocks noChangeAspect="1"/>
          </p:cNvPicPr>
          <p:nvPr/>
        </p:nvPicPr>
        <p:blipFill rotWithShape="1">
          <a:blip r:embed="rId2"/>
          <a:srcRect l="1564" r="954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54D6E-C9A5-4D62-A4D6-FCFCBFDF409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400" dirty="0">
                <a:solidFill>
                  <a:schemeClr val="tx1">
                    <a:lumMod val="90000"/>
                    <a:lumOff val="10000"/>
                  </a:schemeClr>
                </a:solidFill>
              </a:rPr>
              <a:t>Identity and approaches to applied business research</a:t>
            </a:r>
            <a:endParaRPr lang="en-GB" sz="5200" dirty="0">
              <a:solidFill>
                <a:srgbClr val="FFFFFF"/>
              </a:solidFill>
            </a:endParaRPr>
          </a:p>
        </p:txBody>
      </p:sp>
      <p:sp>
        <p:nvSpPr>
          <p:cNvPr id="3" name="Subtitle 2">
            <a:extLst>
              <a:ext uri="{FF2B5EF4-FFF2-40B4-BE49-F238E27FC236}">
                <a16:creationId xmlns:a16="http://schemas.microsoft.com/office/drawing/2014/main" id="{B4079C6B-A597-4152-A044-33369B7CDD6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DR CAROLINE JAWAD 2021</a:t>
            </a:r>
          </a:p>
        </p:txBody>
      </p:sp>
    </p:spTree>
    <p:extLst>
      <p:ext uri="{BB962C8B-B14F-4D97-AF65-F5344CB8AC3E}">
        <p14:creationId xmlns:p14="http://schemas.microsoft.com/office/powerpoint/2010/main" val="1089106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plato">
            <a:extLst>
              <a:ext uri="{FF2B5EF4-FFF2-40B4-BE49-F238E27FC236}">
                <a16:creationId xmlns:a16="http://schemas.microsoft.com/office/drawing/2014/main" id="{4CBB879A-7F3C-4C6A-B36E-AFC06982AB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611" b="29861"/>
          <a:stretch/>
        </p:blipFill>
        <p:spPr bwMode="auto">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2309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Image result for plato">
            <a:extLst>
              <a:ext uri="{FF2B5EF4-FFF2-40B4-BE49-F238E27FC236}">
                <a16:creationId xmlns:a16="http://schemas.microsoft.com/office/drawing/2014/main" id="{60E9A78C-6CA0-4FA6-B98D-7B7584EFB1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625" r="1" b="23126"/>
          <a:stretch/>
        </p:blipFill>
        <p:spPr bwMode="auto">
          <a:xfrm>
            <a:off x="991027" y="956945"/>
            <a:ext cx="4944107" cy="4944110"/>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a:noFill/>
          <a:extLst>
            <a:ext uri="{909E8E84-426E-40DD-AFC4-6F175D3DCCD1}">
              <a14:hiddenFill xmlns:a14="http://schemas.microsoft.com/office/drawing/2010/main">
                <a:solidFill>
                  <a:srgbClr val="FFFFFF"/>
                </a:solidFill>
              </a14:hiddenFill>
            </a:ext>
          </a:extLst>
        </p:spPr>
      </p:pic>
      <p:pic>
        <p:nvPicPr>
          <p:cNvPr id="3076" name="Picture 4" descr="Image result for britney spears">
            <a:extLst>
              <a:ext uri="{FF2B5EF4-FFF2-40B4-BE49-F238E27FC236}">
                <a16:creationId xmlns:a16="http://schemas.microsoft.com/office/drawing/2014/main" id="{673A3938-EABC-45B6-9499-30CA953545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63" r="8185" b="-3"/>
          <a:stretch/>
        </p:blipFill>
        <p:spPr bwMode="auto">
          <a:xfrm>
            <a:off x="6256867" y="956945"/>
            <a:ext cx="4944107" cy="4944110"/>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3333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CD890F-3128-465C-BD98-0295D61C4C3E}"/>
              </a:ext>
            </a:extLst>
          </p:cNvPr>
          <p:cNvPicPr>
            <a:picLocks noChangeAspect="1"/>
          </p:cNvPicPr>
          <p:nvPr/>
        </p:nvPicPr>
        <p:blipFill rotWithShape="1">
          <a:blip r:embed="rId2"/>
          <a:src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3E5F6-06B8-4081-9B65-9FD8391B69F3}"/>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Britney</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760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1A6FD8-08C9-474F-A0CF-FBD38264B8B1}"/>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1906248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F03FF8-70DF-467E-A4C3-9EF4A3A7A431}"/>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252248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Image result for arab art">
            <a:extLst>
              <a:ext uri="{FF2B5EF4-FFF2-40B4-BE49-F238E27FC236}">
                <a16:creationId xmlns:a16="http://schemas.microsoft.com/office/drawing/2014/main" id="{A0A931BF-6A54-45DF-B7C1-0CBCEC4B78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354" r="-1" b="4221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345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CDEB677D-DE34-4A28-B2C4-4E2425F4CBA5}"/>
              </a:ext>
            </a:extLst>
          </p:cNvPr>
          <p:cNvPicPr>
            <a:picLocks noChangeAspect="1"/>
          </p:cNvPicPr>
          <p:nvPr/>
        </p:nvPicPr>
        <p:blipFill rotWithShape="1">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1514916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42" name="Picture 3">
            <a:extLst>
              <a:ext uri="{FF2B5EF4-FFF2-40B4-BE49-F238E27FC236}">
                <a16:creationId xmlns:a16="http://schemas.microsoft.com/office/drawing/2014/main" id="{1ED74483-F4D7-4658-B383-A548524146BC}"/>
              </a:ext>
            </a:extLst>
          </p:cNvPr>
          <p:cNvPicPr>
            <a:picLocks noChangeAspect="1"/>
          </p:cNvPicPr>
          <p:nvPr/>
        </p:nvPicPr>
        <p:blipFill rotWithShape="1">
          <a:blip r:embed="rId2">
            <a:extLst>
              <a:ext uri="{28A0092B-C50C-407E-A947-70E740481C1C}">
                <a14:useLocalDpi xmlns:a14="http://schemas.microsoft.com/office/drawing/2010/main" val="0"/>
              </a:ext>
            </a:extLst>
          </a:blip>
          <a:srcRect t="3752" b="2101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266" name="Picture 1">
            <a:extLst>
              <a:ext uri="{FF2B5EF4-FFF2-40B4-BE49-F238E27FC236}">
                <a16:creationId xmlns:a16="http://schemas.microsoft.com/office/drawing/2014/main" id="{EC0D36F6-BDD0-4C78-AC6D-1AE3AC26BD3E}"/>
              </a:ext>
            </a:extLst>
          </p:cNvPr>
          <p:cNvPicPr>
            <a:picLocks noChangeAspect="1"/>
          </p:cNvPicPr>
          <p:nvPr/>
        </p:nvPicPr>
        <p:blipFill rotWithShape="1">
          <a:blip r:embed="rId2">
            <a:extLst>
              <a:ext uri="{28A0092B-C50C-407E-A947-70E740481C1C}">
                <a14:useLocalDpi xmlns:a14="http://schemas.microsoft.com/office/drawing/2010/main" val="0"/>
              </a:ext>
            </a:extLst>
          </a:blip>
          <a:srcRect r="872"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290" name="Picture 1">
            <a:extLst>
              <a:ext uri="{FF2B5EF4-FFF2-40B4-BE49-F238E27FC236}">
                <a16:creationId xmlns:a16="http://schemas.microsoft.com/office/drawing/2014/main" id="{7EFBDE69-9DAF-4EB0-A15A-AA663B8E10B6}"/>
              </a:ext>
            </a:extLst>
          </p:cNvPr>
          <p:cNvPicPr>
            <a:picLocks noChangeAspect="1"/>
          </p:cNvPicPr>
          <p:nvPr/>
        </p:nvPicPr>
        <p:blipFill rotWithShape="1">
          <a:blip r:embed="rId2">
            <a:extLst>
              <a:ext uri="{28A0092B-C50C-407E-A947-70E740481C1C}">
                <a14:useLocalDpi xmlns:a14="http://schemas.microsoft.com/office/drawing/2010/main" val="0"/>
              </a:ext>
            </a:extLst>
          </a:blip>
          <a:srcRect t="1001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3314" name="Picture 1">
            <a:extLst>
              <a:ext uri="{FF2B5EF4-FFF2-40B4-BE49-F238E27FC236}">
                <a16:creationId xmlns:a16="http://schemas.microsoft.com/office/drawing/2014/main" id="{E453B483-0F4C-4E92-8DF8-29202CA28D0B}"/>
              </a:ext>
            </a:extLst>
          </p:cNvPr>
          <p:cNvPicPr>
            <a:picLocks noChangeAspect="1"/>
          </p:cNvPicPr>
          <p:nvPr/>
        </p:nvPicPr>
        <p:blipFill rotWithShape="1">
          <a:blip r:embed="rId2">
            <a:extLst>
              <a:ext uri="{28A0092B-C50C-407E-A947-70E740481C1C}">
                <a14:useLocalDpi xmlns:a14="http://schemas.microsoft.com/office/drawing/2010/main" val="0"/>
              </a:ext>
            </a:extLst>
          </a:blip>
          <a:srcRect t="8924"/>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338" name="Picture 1">
            <a:extLst>
              <a:ext uri="{FF2B5EF4-FFF2-40B4-BE49-F238E27FC236}">
                <a16:creationId xmlns:a16="http://schemas.microsoft.com/office/drawing/2014/main" id="{7397C54B-8733-4B30-99E4-B206D0EF0034}"/>
              </a:ext>
            </a:extLst>
          </p:cNvPr>
          <p:cNvPicPr>
            <a:picLocks noChangeAspect="1"/>
          </p:cNvPicPr>
          <p:nvPr/>
        </p:nvPicPr>
        <p:blipFill rotWithShape="1">
          <a:blip r:embed="rId2">
            <a:extLst>
              <a:ext uri="{28A0092B-C50C-407E-A947-70E740481C1C}">
                <a14:useLocalDpi xmlns:a14="http://schemas.microsoft.com/office/drawing/2010/main" val="0"/>
              </a:ext>
            </a:extLst>
          </a:blip>
          <a:srcRect l="9422" r="1674"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75AE813C-15D3-4D2D-8BD4-99732AD4E831}"/>
              </a:ext>
            </a:extLst>
          </p:cNvPr>
          <p:cNvPicPr>
            <a:picLocks noChangeAspect="1"/>
          </p:cNvPicPr>
          <p:nvPr/>
        </p:nvPicPr>
        <p:blipFill rotWithShape="1">
          <a:blip r:embed="rId2"/>
          <a:srcRect t="10646" b="8434"/>
          <a:stretch/>
        </p:blipFill>
        <p:spPr>
          <a:xfrm>
            <a:off x="20" y="1282"/>
            <a:ext cx="12191980" cy="6856718"/>
          </a:xfrm>
          <a:prstGeom prst="rect">
            <a:avLst/>
          </a:prstGeom>
        </p:spPr>
      </p:pic>
    </p:spTree>
    <p:extLst>
      <p:ext uri="{BB962C8B-B14F-4D97-AF65-F5344CB8AC3E}">
        <p14:creationId xmlns:p14="http://schemas.microsoft.com/office/powerpoint/2010/main" val="3362125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9673A-591E-4B16-B78D-B5D8E342E221}"/>
              </a:ext>
            </a:extLst>
          </p:cNvPr>
          <p:cNvSpPr>
            <a:spLocks noGrp="1"/>
          </p:cNvSpPr>
          <p:nvPr>
            <p:ph type="title"/>
          </p:nvPr>
        </p:nvSpPr>
        <p:spPr>
          <a:xfrm>
            <a:off x="4965430" y="629268"/>
            <a:ext cx="6586491" cy="1286160"/>
          </a:xfrm>
        </p:spPr>
        <p:txBody>
          <a:bodyPr anchor="b">
            <a:normAutofit/>
          </a:bodyPr>
          <a:lstStyle/>
          <a:p>
            <a:pPr>
              <a:defRPr/>
            </a:pPr>
            <a:r>
              <a:rPr lang="en-GB"/>
              <a:t>Research proposal </a:t>
            </a:r>
          </a:p>
        </p:txBody>
      </p:sp>
      <p:sp>
        <p:nvSpPr>
          <p:cNvPr id="3" name="Content Placeholder 2">
            <a:extLst>
              <a:ext uri="{FF2B5EF4-FFF2-40B4-BE49-F238E27FC236}">
                <a16:creationId xmlns:a16="http://schemas.microsoft.com/office/drawing/2014/main" id="{5D06215F-2579-434F-9BA5-540927028B1D}"/>
              </a:ext>
            </a:extLst>
          </p:cNvPr>
          <p:cNvSpPr>
            <a:spLocks noGrp="1"/>
          </p:cNvSpPr>
          <p:nvPr>
            <p:ph idx="1"/>
          </p:nvPr>
        </p:nvSpPr>
        <p:spPr>
          <a:xfrm>
            <a:off x="4965431" y="2438400"/>
            <a:ext cx="6586489" cy="3785419"/>
          </a:xfrm>
        </p:spPr>
        <p:txBody>
          <a:bodyPr rtlCol="0">
            <a:normAutofit/>
          </a:bodyPr>
          <a:lstStyle/>
          <a:p>
            <a:pPr marL="457200" indent="-457200">
              <a:buClr>
                <a:schemeClr val="accent3"/>
              </a:buClr>
              <a:buFont typeface="+mj-lt"/>
              <a:buAutoNum type="arabicPeriod"/>
              <a:defRPr/>
            </a:pPr>
            <a:r>
              <a:rPr lang="en-GB" sz="1700" dirty="0"/>
              <a:t>Independent research and systematic piece of work.</a:t>
            </a:r>
          </a:p>
          <a:p>
            <a:pPr marL="457200" indent="-457200">
              <a:buClr>
                <a:schemeClr val="accent3"/>
              </a:buClr>
              <a:buFont typeface="+mj-lt"/>
              <a:buAutoNum type="arabicPeriod"/>
              <a:defRPr/>
            </a:pPr>
            <a:r>
              <a:rPr lang="en-GB" sz="1700" dirty="0"/>
              <a:t>Sound rationale.</a:t>
            </a:r>
          </a:p>
          <a:p>
            <a:pPr marL="457200" indent="-457200">
              <a:buClr>
                <a:schemeClr val="accent3"/>
              </a:buClr>
              <a:buFont typeface="+mj-lt"/>
              <a:buAutoNum type="arabicPeriod"/>
              <a:defRPr/>
            </a:pPr>
            <a:r>
              <a:rPr lang="en-GB" sz="1700" dirty="0"/>
              <a:t>Research question.</a:t>
            </a:r>
          </a:p>
          <a:p>
            <a:pPr marL="457200" indent="-457200">
              <a:buClr>
                <a:schemeClr val="accent3"/>
              </a:buClr>
              <a:buFont typeface="+mj-lt"/>
              <a:buAutoNum type="arabicPeriod"/>
              <a:defRPr/>
            </a:pPr>
            <a:r>
              <a:rPr lang="en-GB" sz="1700" dirty="0"/>
              <a:t>Clear aims and objectives.</a:t>
            </a:r>
          </a:p>
          <a:p>
            <a:pPr marL="457200" indent="-457200">
              <a:buClr>
                <a:schemeClr val="accent3"/>
              </a:buClr>
              <a:buFont typeface="+mj-lt"/>
              <a:buAutoNum type="arabicPeriod"/>
              <a:defRPr/>
            </a:pPr>
            <a:r>
              <a:rPr lang="en-GB" sz="1700" dirty="0"/>
              <a:t>Demonstrates an understanding of both the context and literature.</a:t>
            </a:r>
          </a:p>
          <a:p>
            <a:pPr marL="457200" indent="-457200">
              <a:buClr>
                <a:schemeClr val="accent3"/>
              </a:buClr>
              <a:buFont typeface="+mj-lt"/>
              <a:buAutoNum type="arabicPeriod"/>
              <a:defRPr/>
            </a:pPr>
            <a:r>
              <a:rPr lang="en-GB" sz="1700" dirty="0"/>
              <a:t>Appropriate chosen paradigm and research methodology.</a:t>
            </a:r>
          </a:p>
          <a:p>
            <a:pPr marL="457200" indent="-457200">
              <a:buClr>
                <a:schemeClr val="accent3"/>
              </a:buClr>
              <a:buFont typeface="+mj-lt"/>
              <a:buAutoNum type="arabicPeriod"/>
              <a:defRPr/>
            </a:pPr>
            <a:r>
              <a:rPr lang="en-GB" sz="1700" dirty="0"/>
              <a:t>Synthesis, analysis and presentation of both primary and secondary sources of data. </a:t>
            </a:r>
          </a:p>
          <a:p>
            <a:pPr marL="457200" indent="-457200">
              <a:buClr>
                <a:schemeClr val="accent3"/>
              </a:buClr>
              <a:buFont typeface="+mj-lt"/>
              <a:buAutoNum type="arabicPeriod"/>
              <a:defRPr/>
            </a:pPr>
            <a:r>
              <a:rPr lang="en-GB" sz="1700" dirty="0"/>
              <a:t>Consideration of ethical and research limitations.</a:t>
            </a:r>
          </a:p>
          <a:p>
            <a:pPr marL="457200" indent="-457200">
              <a:buClr>
                <a:schemeClr val="accent3"/>
              </a:buClr>
              <a:buFont typeface="+mj-lt"/>
              <a:buAutoNum type="arabicPeriod"/>
              <a:defRPr/>
            </a:pPr>
            <a:r>
              <a:rPr lang="en-GB" sz="1700" dirty="0"/>
              <a:t>Conclusions of the research are capable of more general application, either on a professional or theoretical basis.</a:t>
            </a:r>
          </a:p>
          <a:p>
            <a:pPr marL="91440" indent="-91440">
              <a:buClr>
                <a:schemeClr val="accent3"/>
              </a:buClr>
              <a:defRPr/>
            </a:pPr>
            <a:endParaRPr lang="en-GB" sz="1700" dirty="0"/>
          </a:p>
          <a:p>
            <a:pPr marL="91440" indent="-91440">
              <a:buClr>
                <a:schemeClr val="accent3"/>
              </a:buClr>
              <a:defRPr/>
            </a:pPr>
            <a:endParaRPr lang="en-GB" sz="1700" dirty="0"/>
          </a:p>
        </p:txBody>
      </p:sp>
      <p:pic>
        <p:nvPicPr>
          <p:cNvPr id="5" name="Picture 4" descr="Glasses on top of a book">
            <a:extLst>
              <a:ext uri="{FF2B5EF4-FFF2-40B4-BE49-F238E27FC236}">
                <a16:creationId xmlns:a16="http://schemas.microsoft.com/office/drawing/2014/main" id="{1A99FBB7-30B9-4AE0-9D90-A03CBDDA78CA}"/>
              </a:ext>
            </a:extLst>
          </p:cNvPr>
          <p:cNvPicPr>
            <a:picLocks noChangeAspect="1"/>
          </p:cNvPicPr>
          <p:nvPr/>
        </p:nvPicPr>
        <p:blipFill rotWithShape="1">
          <a:blip r:embed="rId2"/>
          <a:srcRect l="14943" r="402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D7311E7-9EE6-4724-B11D-53E2493EA9AF}"/>
              </a:ext>
            </a:extLst>
          </p:cNvPr>
          <p:cNvSpPr>
            <a:spLocks noGrp="1"/>
          </p:cNvSpPr>
          <p:nvPr>
            <p:ph type="title"/>
          </p:nvPr>
        </p:nvSpPr>
        <p:spPr>
          <a:xfrm>
            <a:off x="958506" y="800392"/>
            <a:ext cx="10264697" cy="1212102"/>
          </a:xfrm>
        </p:spPr>
        <p:txBody>
          <a:bodyPr>
            <a:normAutofit/>
          </a:bodyPr>
          <a:lstStyle/>
          <a:p>
            <a:pPr>
              <a:defRPr/>
            </a:pPr>
            <a:r>
              <a:rPr lang="en-GB" sz="4000">
                <a:solidFill>
                  <a:srgbClr val="FFFFFF"/>
                </a:solidFill>
              </a:rPr>
              <a:t>Research topic</a:t>
            </a:r>
          </a:p>
        </p:txBody>
      </p:sp>
      <p:sp>
        <p:nvSpPr>
          <p:cNvPr id="26627" name="Content Placeholder 1">
            <a:extLst>
              <a:ext uri="{FF2B5EF4-FFF2-40B4-BE49-F238E27FC236}">
                <a16:creationId xmlns:a16="http://schemas.microsoft.com/office/drawing/2014/main" id="{E96B732D-1743-46D1-A3E8-2CDACCC12C45}"/>
              </a:ext>
            </a:extLst>
          </p:cNvPr>
          <p:cNvSpPr>
            <a:spLocks noGrp="1"/>
          </p:cNvSpPr>
          <p:nvPr>
            <p:ph idx="1"/>
          </p:nvPr>
        </p:nvSpPr>
        <p:spPr>
          <a:xfrm>
            <a:off x="1367624" y="2490436"/>
            <a:ext cx="9708995" cy="3567173"/>
          </a:xfrm>
        </p:spPr>
        <p:txBody>
          <a:bodyPr rtlCol="0" anchor="ctr">
            <a:normAutofit/>
          </a:bodyPr>
          <a:lstStyle/>
          <a:p>
            <a:pPr marL="91440" indent="-91440" defTabSz="914377">
              <a:buClr>
                <a:schemeClr val="accent3"/>
              </a:buClr>
              <a:defRPr/>
            </a:pPr>
            <a:r>
              <a:rPr lang="en-GB" altLang="en-US" sz="2400">
                <a:ea typeface="ＭＳ Ｐゴシック" panose="020B0600070205080204" pitchFamily="34" charset="-128"/>
              </a:rPr>
              <a:t>Individual interest - developed from business and management topics studied?</a:t>
            </a:r>
          </a:p>
          <a:p>
            <a:pPr marL="91440" indent="-91440" defTabSz="914377">
              <a:buClr>
                <a:schemeClr val="accent3"/>
              </a:buClr>
              <a:defRPr/>
            </a:pPr>
            <a:r>
              <a:rPr lang="en-GB" altLang="en-US" sz="2400">
                <a:ea typeface="ＭＳ Ｐゴシック" panose="020B0600070205080204" pitchFamily="34" charset="-128"/>
              </a:rPr>
              <a:t>Favourite module, topic or issue? Module you did really well in ? </a:t>
            </a:r>
          </a:p>
          <a:p>
            <a:pPr marL="91440" indent="-91440" defTabSz="914377">
              <a:buClr>
                <a:schemeClr val="accent3"/>
              </a:buClr>
              <a:defRPr/>
            </a:pPr>
            <a:r>
              <a:rPr lang="en-GB" altLang="en-US" sz="2400">
                <a:ea typeface="ＭＳ Ｐゴシック" panose="020B0600070205080204" pitchFamily="34" charset="-128"/>
              </a:rPr>
              <a:t>Pathway ?</a:t>
            </a:r>
          </a:p>
          <a:p>
            <a:pPr marL="91440" indent="-91440" defTabSz="914377">
              <a:buClr>
                <a:schemeClr val="accent3"/>
              </a:buClr>
              <a:defRPr/>
            </a:pPr>
            <a:r>
              <a:rPr lang="en-GB" altLang="en-US" sz="2400">
                <a:ea typeface="ＭＳ Ｐゴシック" panose="020B0600070205080204" pitchFamily="34" charset="-128"/>
              </a:rPr>
              <a:t>Employment ?</a:t>
            </a:r>
          </a:p>
          <a:p>
            <a:pPr marL="91440" indent="-91440" defTabSz="914377">
              <a:buClr>
                <a:schemeClr val="accent3"/>
              </a:buClr>
              <a:defRPr/>
            </a:pPr>
            <a:r>
              <a:rPr lang="en-GB" altLang="en-US" sz="2400">
                <a:ea typeface="ＭＳ Ｐゴシック" panose="020B0600070205080204" pitchFamily="34" charset="-128"/>
              </a:rPr>
              <a:t>Future employment ?</a:t>
            </a:r>
          </a:p>
          <a:p>
            <a:pPr marL="91440" indent="-91440" defTabSz="914377">
              <a:buClr>
                <a:schemeClr val="accent3"/>
              </a:buClr>
              <a:defRPr/>
            </a:pPr>
            <a:r>
              <a:rPr lang="en-GB" altLang="en-US" sz="2400">
                <a:ea typeface="ＭＳ Ｐゴシック" panose="020B0600070205080204" pitchFamily="34" charset="-128"/>
              </a:rPr>
              <a:t>Connections ?</a:t>
            </a:r>
          </a:p>
          <a:p>
            <a:pPr marL="91440" indent="-91440" defTabSz="914377">
              <a:buClr>
                <a:schemeClr val="accent3"/>
              </a:buClr>
              <a:defRPr/>
            </a:pPr>
            <a:r>
              <a:rPr lang="en-GB" altLang="en-US" sz="2400">
                <a:ea typeface="ＭＳ Ｐゴシック" panose="020B0600070205080204" pitchFamily="34" charset="-128"/>
              </a:rPr>
              <a:t>Future research ?</a:t>
            </a:r>
          </a:p>
          <a:p>
            <a:pPr marL="0" indent="0" defTabSz="914377">
              <a:buClr>
                <a:schemeClr val="accent3"/>
              </a:buClr>
              <a:buNone/>
              <a:defRPr/>
            </a:pPr>
            <a:endParaRPr lang="en-GB" altLang="en-US" sz="2400">
              <a:ea typeface="ＭＳ Ｐゴシック" panose="020B0600070205080204" pitchFamily="34" charset="-12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8130" name="Title 1">
            <a:extLst>
              <a:ext uri="{FF2B5EF4-FFF2-40B4-BE49-F238E27FC236}">
                <a16:creationId xmlns:a16="http://schemas.microsoft.com/office/drawing/2014/main" id="{7AA3629D-BE5B-447F-87E9-B3D980B37120}"/>
              </a:ext>
            </a:extLst>
          </p:cNvPr>
          <p:cNvSpPr>
            <a:spLocks noGrp="1"/>
          </p:cNvSpPr>
          <p:nvPr>
            <p:ph type="title"/>
          </p:nvPr>
        </p:nvSpPr>
        <p:spPr>
          <a:xfrm>
            <a:off x="958506" y="800392"/>
            <a:ext cx="10264697" cy="1212102"/>
          </a:xfrm>
        </p:spPr>
        <p:txBody>
          <a:bodyPr>
            <a:normAutofit/>
          </a:bodyPr>
          <a:lstStyle/>
          <a:p>
            <a:pPr defTabSz="914377">
              <a:defRPr/>
            </a:pPr>
            <a:r>
              <a:rPr lang="en-GB" altLang="en-US" sz="4000">
                <a:solidFill>
                  <a:srgbClr val="FFFFFF"/>
                </a:solidFill>
              </a:rPr>
              <a:t>Research topic should be: RELEVANT</a:t>
            </a:r>
            <a:br>
              <a:rPr lang="en-GB" altLang="en-US" sz="4000">
                <a:solidFill>
                  <a:srgbClr val="FFFFFF"/>
                </a:solidFill>
              </a:rPr>
            </a:br>
            <a:endParaRPr lang="en-GB" altLang="en-US" sz="4000">
              <a:solidFill>
                <a:srgbClr val="FFFFFF"/>
              </a:solidFill>
            </a:endParaRPr>
          </a:p>
        </p:txBody>
      </p:sp>
      <p:sp>
        <p:nvSpPr>
          <p:cNvPr id="17411" name="Content Placeholder 1">
            <a:extLst>
              <a:ext uri="{FF2B5EF4-FFF2-40B4-BE49-F238E27FC236}">
                <a16:creationId xmlns:a16="http://schemas.microsoft.com/office/drawing/2014/main" id="{6358255E-F854-4DE4-8E88-ECC14BEC307D}"/>
              </a:ext>
            </a:extLst>
          </p:cNvPr>
          <p:cNvSpPr>
            <a:spLocks noGrp="1"/>
          </p:cNvSpPr>
          <p:nvPr>
            <p:ph idx="1"/>
          </p:nvPr>
        </p:nvSpPr>
        <p:spPr>
          <a:xfrm>
            <a:off x="1367624" y="2490436"/>
            <a:ext cx="9708995" cy="3567173"/>
          </a:xfrm>
        </p:spPr>
        <p:txBody>
          <a:bodyPr anchor="ctr">
            <a:normAutofit/>
          </a:bodyPr>
          <a:lstStyle/>
          <a:p>
            <a:pPr eaLnBrk="1" hangingPunct="1">
              <a:buFont typeface="Arial" panose="020B0604020202020204" pitchFamily="34" charset="0"/>
              <a:buChar char="•"/>
            </a:pPr>
            <a:r>
              <a:rPr lang="en-GB" altLang="en-US" sz="2400" dirty="0"/>
              <a:t>The question will be of academic and intellectual interest to people in the field you have chosen to study. The question arises from issues raised in </a:t>
            </a:r>
            <a:r>
              <a:rPr lang="en-GB" altLang="en-US" sz="2400" dirty="0">
                <a:solidFill>
                  <a:schemeClr val="accent1">
                    <a:lumMod val="75000"/>
                  </a:schemeClr>
                </a:solidFill>
              </a:rPr>
              <a:t>the literature or in </a:t>
            </a:r>
            <a:r>
              <a:rPr lang="en-GB" altLang="en-US" sz="2400" dirty="0"/>
              <a:t>practice.</a:t>
            </a:r>
          </a:p>
          <a:p>
            <a:pPr eaLnBrk="1" hangingPunct="1">
              <a:buFont typeface="Arial" panose="020B0604020202020204" pitchFamily="34" charset="0"/>
              <a:buChar char="•"/>
            </a:pPr>
            <a:r>
              <a:rPr lang="en-GB" altLang="en-US" sz="2400" dirty="0"/>
              <a:t>You should be able to establish a clear purpose for your research in relation to the chosen field. For example, are you filling a gap in knowledge, analysing academic assumptions or professional practice, monitoring a development in practice, comparing different approaches or testing theories within a specific population?</a:t>
            </a:r>
          </a:p>
          <a:p>
            <a:pPr eaLnBrk="1" hangingPunct="1"/>
            <a:endParaRPr lang="en-GB" altLang="en-US"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Rectangle 14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9154" name="Title 1">
            <a:extLst>
              <a:ext uri="{FF2B5EF4-FFF2-40B4-BE49-F238E27FC236}">
                <a16:creationId xmlns:a16="http://schemas.microsoft.com/office/drawing/2014/main" id="{A0270590-967B-4CF2-A4A4-409407B64D55}"/>
              </a:ext>
            </a:extLst>
          </p:cNvPr>
          <p:cNvSpPr>
            <a:spLocks noGrp="1"/>
          </p:cNvSpPr>
          <p:nvPr>
            <p:ph type="title"/>
          </p:nvPr>
        </p:nvSpPr>
        <p:spPr>
          <a:xfrm>
            <a:off x="958506" y="800392"/>
            <a:ext cx="10264697" cy="1212102"/>
          </a:xfrm>
        </p:spPr>
        <p:txBody>
          <a:bodyPr>
            <a:normAutofit/>
          </a:bodyPr>
          <a:lstStyle/>
          <a:p>
            <a:pPr defTabSz="914377">
              <a:defRPr/>
            </a:pPr>
            <a:r>
              <a:rPr lang="en-GB" altLang="en-US" sz="4000">
                <a:solidFill>
                  <a:srgbClr val="FFFFFF"/>
                </a:solidFill>
              </a:rPr>
              <a:t>Manageable</a:t>
            </a:r>
          </a:p>
        </p:txBody>
      </p:sp>
      <p:sp>
        <p:nvSpPr>
          <p:cNvPr id="67587" name="Content Placeholder 2">
            <a:extLst>
              <a:ext uri="{FF2B5EF4-FFF2-40B4-BE49-F238E27FC236}">
                <a16:creationId xmlns:a16="http://schemas.microsoft.com/office/drawing/2014/main" id="{8520BFB5-3098-488F-8928-A6FCF5A5D411}"/>
              </a:ext>
            </a:extLst>
          </p:cNvPr>
          <p:cNvSpPr>
            <a:spLocks noGrp="1"/>
          </p:cNvSpPr>
          <p:nvPr>
            <p:ph idx="1"/>
          </p:nvPr>
        </p:nvSpPr>
        <p:spPr>
          <a:xfrm>
            <a:off x="1367624" y="2490436"/>
            <a:ext cx="9708995" cy="3567173"/>
          </a:xfrm>
        </p:spPr>
        <p:txBody>
          <a:bodyPr rtlCol="0" anchor="ctr">
            <a:normAutofit/>
          </a:bodyPr>
          <a:lstStyle/>
          <a:p>
            <a:pPr marL="91440" indent="-91440">
              <a:spcBef>
                <a:spcPts val="0"/>
              </a:spcBef>
              <a:spcAft>
                <a:spcPct val="0"/>
              </a:spcAft>
              <a:buClr>
                <a:schemeClr val="accent3"/>
              </a:buClr>
              <a:defRPr/>
            </a:pPr>
            <a:r>
              <a:rPr lang="en-GB" altLang="en-US" sz="2400"/>
              <a:t>You need to be realistic about the scope and scale of the project. </a:t>
            </a:r>
          </a:p>
          <a:p>
            <a:pPr marL="91440" indent="-91440">
              <a:spcBef>
                <a:spcPts val="0"/>
              </a:spcBef>
              <a:spcAft>
                <a:spcPct val="0"/>
              </a:spcAft>
              <a:buClr>
                <a:schemeClr val="accent3"/>
              </a:buClr>
              <a:defRPr/>
            </a:pPr>
            <a:r>
              <a:rPr lang="en-GB" altLang="en-US" sz="2400"/>
              <a:t>The question you ask must be within your ability to tackle.</a:t>
            </a:r>
          </a:p>
          <a:p>
            <a:pPr marL="91440" indent="-91440">
              <a:spcBef>
                <a:spcPts val="0"/>
              </a:spcBef>
              <a:spcAft>
                <a:spcPct val="0"/>
              </a:spcAft>
              <a:buClr>
                <a:schemeClr val="accent3"/>
              </a:buClr>
              <a:defRPr/>
            </a:pPr>
            <a:r>
              <a:rPr lang="en-GB" altLang="en-US" sz="2400"/>
              <a:t>Access to people, statistics, or documents to address the question fully? </a:t>
            </a:r>
          </a:p>
          <a:p>
            <a:pPr marL="91440" indent="-91440">
              <a:spcBef>
                <a:spcPts val="0"/>
              </a:spcBef>
              <a:spcAft>
                <a:spcPct val="0"/>
              </a:spcAft>
              <a:buClr>
                <a:schemeClr val="accent3"/>
              </a:buClr>
              <a:defRPr/>
            </a:pPr>
            <a:r>
              <a:rPr lang="en-GB" altLang="en-US" sz="2400"/>
              <a:t>Can you relate the concepts of your research question to the observations, phenomena, indicators or variables you can access? </a:t>
            </a:r>
          </a:p>
          <a:p>
            <a:pPr marL="91440" indent="-91440">
              <a:spcBef>
                <a:spcPts val="0"/>
              </a:spcBef>
              <a:spcAft>
                <a:spcPct val="0"/>
              </a:spcAft>
              <a:buClr>
                <a:schemeClr val="accent3"/>
              </a:buClr>
              <a:defRPr/>
            </a:pPr>
            <a:r>
              <a:rPr lang="en-GB" altLang="en-US" sz="2400"/>
              <a:t>Can this data be accessed within the limited time and resources?</a:t>
            </a:r>
          </a:p>
          <a:p>
            <a:pPr marL="91440" indent="-91440">
              <a:spcBef>
                <a:spcPts val="0"/>
              </a:spcBef>
              <a:spcAft>
                <a:spcPct val="0"/>
              </a:spcAft>
              <a:buClr>
                <a:schemeClr val="accent3"/>
              </a:buClr>
              <a:defRPr/>
            </a:pPr>
            <a:r>
              <a:rPr lang="en-GB" altLang="en-US" sz="2400"/>
              <a:t>Sometimes a research question appears feasible, but when you start your fieldwork or library study, it proves otherwise. Develop a contingency plan to anticipate possible problems of access.</a:t>
            </a:r>
          </a:p>
          <a:p>
            <a:pPr marL="91440" indent="-91440">
              <a:spcAft>
                <a:spcPct val="0"/>
              </a:spcAft>
              <a:buClr>
                <a:schemeClr val="accent3"/>
              </a:buClr>
              <a:defRPr/>
            </a:pPr>
            <a:endParaRPr lang="en-GB" altLang="en-US" sz="2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Rectangle 14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1202" name="Title 1">
            <a:extLst>
              <a:ext uri="{FF2B5EF4-FFF2-40B4-BE49-F238E27FC236}">
                <a16:creationId xmlns:a16="http://schemas.microsoft.com/office/drawing/2014/main" id="{391AF266-33CF-427F-AE34-2671CE2BF65F}"/>
              </a:ext>
            </a:extLst>
          </p:cNvPr>
          <p:cNvSpPr>
            <a:spLocks noGrp="1"/>
          </p:cNvSpPr>
          <p:nvPr>
            <p:ph type="title"/>
          </p:nvPr>
        </p:nvSpPr>
        <p:spPr>
          <a:xfrm>
            <a:off x="958506" y="800392"/>
            <a:ext cx="10264697" cy="1212102"/>
          </a:xfrm>
        </p:spPr>
        <p:txBody>
          <a:bodyPr>
            <a:normAutofit/>
          </a:bodyPr>
          <a:lstStyle/>
          <a:p>
            <a:pPr defTabSz="914377">
              <a:defRPr/>
            </a:pPr>
            <a:r>
              <a:rPr lang="en-GB" altLang="en-US" sz="4000">
                <a:solidFill>
                  <a:srgbClr val="FFFFFF"/>
                </a:solidFill>
              </a:rPr>
              <a:t>Substantial and (within reason) original</a:t>
            </a:r>
          </a:p>
        </p:txBody>
      </p:sp>
      <p:sp>
        <p:nvSpPr>
          <p:cNvPr id="69635" name="Content Placeholder 2">
            <a:extLst>
              <a:ext uri="{FF2B5EF4-FFF2-40B4-BE49-F238E27FC236}">
                <a16:creationId xmlns:a16="http://schemas.microsoft.com/office/drawing/2014/main" id="{835E3CB6-5BB6-43EA-A2D4-42940292BB63}"/>
              </a:ext>
            </a:extLst>
          </p:cNvPr>
          <p:cNvSpPr>
            <a:spLocks noGrp="1" noChangeArrowheads="1"/>
          </p:cNvSpPr>
          <p:nvPr>
            <p:ph idx="1"/>
          </p:nvPr>
        </p:nvSpPr>
        <p:spPr>
          <a:xfrm>
            <a:off x="1367624" y="2490436"/>
            <a:ext cx="9708995" cy="3567173"/>
          </a:xfrm>
        </p:spPr>
        <p:txBody>
          <a:bodyPr rtlCol="0" anchor="ctr">
            <a:normAutofit/>
          </a:bodyPr>
          <a:lstStyle/>
          <a:p>
            <a:pPr marL="91440" indent="-91440">
              <a:buClr>
                <a:schemeClr val="accent3"/>
              </a:buClr>
              <a:defRPr/>
            </a:pPr>
            <a:r>
              <a:rPr lang="en-GB" altLang="en-US" sz="2400"/>
              <a:t>The question should not simply copy questions asked in other modules. It shows your own imagination and your ability to construct and develop research issues. And it needs to give sufficient scope to develop into a dissertation.</a:t>
            </a:r>
          </a:p>
          <a:p>
            <a:pPr marL="91440" indent="-91440">
              <a:buClr>
                <a:schemeClr val="accent3"/>
              </a:buClr>
              <a:defRPr/>
            </a:pPr>
            <a:r>
              <a:rPr lang="en-GB" altLang="en-US" sz="2400" cap="all" spc="100">
                <a:latin typeface="Tw Cen MT Condensed" panose="020B0606020104020203"/>
                <a:ea typeface="+mj-ea"/>
                <a:cs typeface="+mj-cs"/>
              </a:rPr>
              <a:t>Consistent with the requirements for assessment</a:t>
            </a:r>
            <a:endParaRPr lang="en-GB" altLang="en-US" sz="2400"/>
          </a:p>
          <a:p>
            <a:pPr marL="91440" indent="-91440">
              <a:buClr>
                <a:schemeClr val="accent3"/>
              </a:buClr>
              <a:defRPr/>
            </a:pPr>
            <a:r>
              <a:rPr lang="en-GB" altLang="en-US" sz="2400"/>
              <a:t>The question must allow you the scope to satisfy the learning outcomes of the course.</a:t>
            </a:r>
          </a:p>
          <a:p>
            <a:pPr marL="91440" indent="-91440">
              <a:buClr>
                <a:schemeClr val="accent3"/>
              </a:buClr>
              <a:defRPr/>
            </a:pPr>
            <a:r>
              <a:rPr lang="en-GB" altLang="en-US" sz="2400"/>
              <a:t>For example, a theoretical study that does not contain analysis of empirical data IS NOT PERMITTED. </a:t>
            </a:r>
          </a:p>
          <a:p>
            <a:pPr marL="91440" indent="-91440">
              <a:buClr>
                <a:schemeClr val="accent3"/>
              </a:buClr>
              <a:defRPr/>
            </a:pPr>
            <a:endParaRPr lang="en-GB" altLang="en-US" sz="2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3250" name="Title 1">
            <a:extLst>
              <a:ext uri="{FF2B5EF4-FFF2-40B4-BE49-F238E27FC236}">
                <a16:creationId xmlns:a16="http://schemas.microsoft.com/office/drawing/2014/main" id="{002ECD67-F4A5-4400-B009-348C14E5DF70}"/>
              </a:ext>
            </a:extLst>
          </p:cNvPr>
          <p:cNvSpPr>
            <a:spLocks noGrp="1"/>
          </p:cNvSpPr>
          <p:nvPr>
            <p:ph type="title"/>
          </p:nvPr>
        </p:nvSpPr>
        <p:spPr>
          <a:xfrm>
            <a:off x="958506" y="800392"/>
            <a:ext cx="10264697" cy="1212102"/>
          </a:xfrm>
        </p:spPr>
        <p:txBody>
          <a:bodyPr>
            <a:normAutofit/>
          </a:bodyPr>
          <a:lstStyle/>
          <a:p>
            <a:pPr defTabSz="914377">
              <a:defRPr/>
            </a:pPr>
            <a:r>
              <a:rPr lang="en-GB" altLang="en-US" sz="4000">
                <a:solidFill>
                  <a:srgbClr val="FFFFFF"/>
                </a:solidFill>
              </a:rPr>
              <a:t>Clear and simple</a:t>
            </a:r>
          </a:p>
        </p:txBody>
      </p:sp>
      <p:sp>
        <p:nvSpPr>
          <p:cNvPr id="3" name="Content Placeholder 2">
            <a:extLst>
              <a:ext uri="{FF2B5EF4-FFF2-40B4-BE49-F238E27FC236}">
                <a16:creationId xmlns:a16="http://schemas.microsoft.com/office/drawing/2014/main" id="{67ACB40D-9BA9-4788-8A26-E950D40F740A}"/>
              </a:ext>
            </a:extLst>
          </p:cNvPr>
          <p:cNvSpPr>
            <a:spLocks noGrp="1"/>
          </p:cNvSpPr>
          <p:nvPr>
            <p:ph idx="1"/>
          </p:nvPr>
        </p:nvSpPr>
        <p:spPr>
          <a:xfrm>
            <a:off x="1367624" y="2490436"/>
            <a:ext cx="9708995" cy="3567173"/>
          </a:xfrm>
        </p:spPr>
        <p:txBody>
          <a:bodyPr rtlCol="0" anchor="ctr">
            <a:normAutofit/>
          </a:bodyPr>
          <a:lstStyle/>
          <a:p>
            <a:pPr marL="91440" indent="-91440" defTabSz="914377">
              <a:buClr>
                <a:schemeClr val="tx1">
                  <a:lumMod val="85000"/>
                  <a:lumOff val="15000"/>
                </a:schemeClr>
              </a:buClr>
              <a:defRPr/>
            </a:pPr>
            <a:r>
              <a:rPr lang="en-GB" sz="2200"/>
              <a:t>The complexity of a question can frequently hide unclear thoughts and lead to a confused research process. A very elaborate research question, or a question which is not differentiated into different parts, may hide concepts that are contradictory or not relevant. This needs to be clear and thought-through, but it is one of the hardest parts of your work.</a:t>
            </a:r>
          </a:p>
          <a:p>
            <a:pPr marL="91440" indent="-91440" defTabSz="914377">
              <a:buClr>
                <a:schemeClr val="tx1">
                  <a:lumMod val="85000"/>
                  <a:lumOff val="15000"/>
                </a:schemeClr>
              </a:buClr>
              <a:defRPr/>
            </a:pPr>
            <a:r>
              <a:rPr lang="en-GB" sz="2200"/>
              <a:t>Equally, you may want to begin with a broad/vague research question but broad/vague likely to generate broad data and vague analysis.</a:t>
            </a:r>
          </a:p>
          <a:p>
            <a:pPr marL="91440" indent="-91440" defTabSz="914377">
              <a:buClr>
                <a:schemeClr val="tx1">
                  <a:lumMod val="85000"/>
                  <a:lumOff val="15000"/>
                </a:schemeClr>
              </a:buClr>
              <a:defRPr/>
            </a:pPr>
            <a:r>
              <a:rPr lang="en-GB" sz="2200"/>
              <a:t>A clear and simple research question may become more complex as you think about the situation you are studying and undertake the literature review. Having one key question with several sub-components will guide your research here.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4274" name="Title 1">
            <a:extLst>
              <a:ext uri="{FF2B5EF4-FFF2-40B4-BE49-F238E27FC236}">
                <a16:creationId xmlns:a16="http://schemas.microsoft.com/office/drawing/2014/main" id="{20C37B1E-66DD-4FC6-8B89-FA2494AB4E41}"/>
              </a:ext>
            </a:extLst>
          </p:cNvPr>
          <p:cNvSpPr>
            <a:spLocks noGrp="1"/>
          </p:cNvSpPr>
          <p:nvPr>
            <p:ph type="title"/>
          </p:nvPr>
        </p:nvSpPr>
        <p:spPr>
          <a:xfrm>
            <a:off x="958506" y="800392"/>
            <a:ext cx="10264697" cy="1212102"/>
          </a:xfrm>
        </p:spPr>
        <p:txBody>
          <a:bodyPr>
            <a:normAutofit/>
          </a:bodyPr>
          <a:lstStyle/>
          <a:p>
            <a:pPr defTabSz="914377">
              <a:defRPr/>
            </a:pPr>
            <a:r>
              <a:rPr lang="en-GB" altLang="en-US" sz="4000">
                <a:solidFill>
                  <a:srgbClr val="FFFFFF"/>
                </a:solidFill>
              </a:rPr>
              <a:t>Interesting - essential</a:t>
            </a:r>
          </a:p>
        </p:txBody>
      </p:sp>
      <p:sp>
        <p:nvSpPr>
          <p:cNvPr id="3" name="Content Placeholder 2">
            <a:extLst>
              <a:ext uri="{FF2B5EF4-FFF2-40B4-BE49-F238E27FC236}">
                <a16:creationId xmlns:a16="http://schemas.microsoft.com/office/drawing/2014/main" id="{2A8353D7-5BE2-483E-B7A4-3418A33FC239}"/>
              </a:ext>
            </a:extLst>
          </p:cNvPr>
          <p:cNvSpPr>
            <a:spLocks noGrp="1"/>
          </p:cNvSpPr>
          <p:nvPr>
            <p:ph idx="1"/>
          </p:nvPr>
        </p:nvSpPr>
        <p:spPr>
          <a:xfrm>
            <a:off x="1367624" y="2490436"/>
            <a:ext cx="9708995" cy="3567173"/>
          </a:xfrm>
        </p:spPr>
        <p:txBody>
          <a:bodyPr rtlCol="0" anchor="ctr">
            <a:normAutofit/>
          </a:bodyPr>
          <a:lstStyle/>
          <a:p>
            <a:pPr marL="91440" indent="-91440" defTabSz="914377">
              <a:spcBef>
                <a:spcPts val="0"/>
              </a:spcBef>
              <a:buClr>
                <a:schemeClr val="tx1">
                  <a:lumMod val="85000"/>
                  <a:lumOff val="15000"/>
                </a:schemeClr>
              </a:buClr>
              <a:defRPr/>
            </a:pPr>
            <a:r>
              <a:rPr lang="en-GB" sz="2200"/>
              <a:t>Question needs to intrigue you and maintain your interest throughout the project. </a:t>
            </a:r>
          </a:p>
          <a:p>
            <a:pPr marL="91440" indent="-91440" defTabSz="914377">
              <a:spcBef>
                <a:spcPts val="0"/>
              </a:spcBef>
              <a:buClr>
                <a:schemeClr val="tx1">
                  <a:lumMod val="85000"/>
                  <a:lumOff val="15000"/>
                </a:schemeClr>
              </a:buClr>
              <a:defRPr/>
            </a:pPr>
            <a:r>
              <a:rPr lang="en-GB" sz="2200"/>
              <a:t>Some questions are </a:t>
            </a:r>
            <a:r>
              <a:rPr lang="en-GB" sz="2200" i="1"/>
              <a:t>convenient </a:t>
            </a:r>
            <a:r>
              <a:rPr lang="en-GB" sz="2200"/>
              <a:t>- the best you can come up with when you are asked to state a question on a form, maybe – or perhaps the question fits in with your modules so you decide it will suffice.</a:t>
            </a:r>
          </a:p>
          <a:p>
            <a:pPr marL="91440" indent="-91440" defTabSz="914377">
              <a:spcBef>
                <a:spcPts val="0"/>
              </a:spcBef>
              <a:buClr>
                <a:schemeClr val="tx1">
                  <a:lumMod val="85000"/>
                  <a:lumOff val="15000"/>
                </a:schemeClr>
              </a:buClr>
              <a:defRPr/>
            </a:pPr>
            <a:r>
              <a:rPr lang="en-GB" sz="2200"/>
              <a:t>Some questions are </a:t>
            </a:r>
            <a:r>
              <a:rPr lang="en-GB" sz="2200" i="1"/>
              <a:t>fads - t</a:t>
            </a:r>
            <a:r>
              <a:rPr lang="en-GB" sz="2200"/>
              <a:t>hey arise out of a particular set of personal circumstances, for example a job application. Once the circumstances change you can lose enthusiasm for the topic and it becomes very tedious.</a:t>
            </a:r>
          </a:p>
          <a:p>
            <a:pPr marL="91440" indent="-91440" defTabSz="914377">
              <a:spcBef>
                <a:spcPts val="0"/>
              </a:spcBef>
              <a:buClr>
                <a:schemeClr val="tx1">
                  <a:lumMod val="85000"/>
                  <a:lumOff val="15000"/>
                </a:schemeClr>
              </a:buClr>
              <a:defRPr/>
            </a:pPr>
            <a:r>
              <a:rPr lang="en-GB" sz="2200"/>
              <a:t>Make sure that you have a real, grounded interest in your research question, and that you can explore this and back it up by academic and intellectual debate. It is your interest that will motivate you to keep working and to produce a good dissertation.</a:t>
            </a:r>
          </a:p>
          <a:p>
            <a:pPr marL="182880" indent="-182880" defTabSz="914377">
              <a:buClr>
                <a:schemeClr val="tx1">
                  <a:lumMod val="85000"/>
                  <a:lumOff val="15000"/>
                </a:schemeClr>
              </a:buClr>
              <a:defRPr/>
            </a:pPr>
            <a:endParaRPr lang="en-GB" sz="22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55FFE3C-4A1A-4C4E-8295-FBB531DB9861}"/>
              </a:ext>
            </a:extLst>
          </p:cNvPr>
          <p:cNvPicPr>
            <a:picLocks noChangeAspect="1"/>
          </p:cNvPicPr>
          <p:nvPr/>
        </p:nvPicPr>
        <p:blipFill rotWithShape="1">
          <a:blip r:embed="rId2"/>
          <a:srcRect l="21834" r="22166" b="-1"/>
          <a:stretch/>
        </p:blipFill>
        <p:spPr>
          <a:xfrm>
            <a:off x="991027" y="956945"/>
            <a:ext cx="4944107" cy="4944110"/>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5" name="Picture 4">
            <a:extLst>
              <a:ext uri="{FF2B5EF4-FFF2-40B4-BE49-F238E27FC236}">
                <a16:creationId xmlns:a16="http://schemas.microsoft.com/office/drawing/2014/main" id="{CC830674-996C-42FB-92EB-BEFDC7271A26}"/>
              </a:ext>
            </a:extLst>
          </p:cNvPr>
          <p:cNvPicPr>
            <a:picLocks noChangeAspect="1"/>
          </p:cNvPicPr>
          <p:nvPr/>
        </p:nvPicPr>
        <p:blipFill rotWithShape="1">
          <a:blip r:embed="rId3"/>
          <a:srcRect l="26106" r="17645" b="1"/>
          <a:stretch/>
        </p:blipFill>
        <p:spPr>
          <a:xfrm>
            <a:off x="6256867" y="956945"/>
            <a:ext cx="4944107" cy="4944110"/>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spTree>
    <p:extLst>
      <p:ext uri="{BB962C8B-B14F-4D97-AF65-F5344CB8AC3E}">
        <p14:creationId xmlns:p14="http://schemas.microsoft.com/office/powerpoint/2010/main" val="19702050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A8665-D8AD-4E17-BB7D-4C88DC79DC38}"/>
              </a:ext>
            </a:extLst>
          </p:cNvPr>
          <p:cNvSpPr>
            <a:spLocks noGrp="1"/>
          </p:cNvSpPr>
          <p:nvPr>
            <p:ph type="title"/>
          </p:nvPr>
        </p:nvSpPr>
        <p:spPr>
          <a:xfrm>
            <a:off x="466722" y="586855"/>
            <a:ext cx="3201366" cy="3387497"/>
          </a:xfrm>
        </p:spPr>
        <p:txBody>
          <a:bodyPr anchor="b">
            <a:normAutofit/>
          </a:bodyPr>
          <a:lstStyle/>
          <a:p>
            <a:pPr algn="r">
              <a:defRPr/>
            </a:pPr>
            <a:r>
              <a:rPr lang="en-GB" sz="4000">
                <a:solidFill>
                  <a:srgbClr val="FFFFFF"/>
                </a:solidFill>
              </a:rPr>
              <a:t>Research question</a:t>
            </a:r>
          </a:p>
        </p:txBody>
      </p:sp>
      <p:sp>
        <p:nvSpPr>
          <p:cNvPr id="23555" name="Content Placeholder 2">
            <a:extLst>
              <a:ext uri="{FF2B5EF4-FFF2-40B4-BE49-F238E27FC236}">
                <a16:creationId xmlns:a16="http://schemas.microsoft.com/office/drawing/2014/main" id="{A82AF0FA-BD01-45C8-B525-CC5980DA0726}"/>
              </a:ext>
            </a:extLst>
          </p:cNvPr>
          <p:cNvSpPr>
            <a:spLocks noGrp="1"/>
          </p:cNvSpPr>
          <p:nvPr>
            <p:ph idx="1"/>
          </p:nvPr>
        </p:nvSpPr>
        <p:spPr>
          <a:xfrm>
            <a:off x="4810259" y="649480"/>
            <a:ext cx="6555347" cy="5546047"/>
          </a:xfrm>
        </p:spPr>
        <p:txBody>
          <a:bodyPr anchor="ctr">
            <a:normAutofit/>
          </a:bodyPr>
          <a:lstStyle/>
          <a:p>
            <a:pPr eaLnBrk="1" hangingPunct="1"/>
            <a:r>
              <a:rPr lang="en-GB" altLang="en-US" sz="2000"/>
              <a:t>A clear statement in the form of a question of the broad issues that a researcher wishes to answer in order to address a research problem.</a:t>
            </a:r>
          </a:p>
          <a:p>
            <a:pPr eaLnBrk="1" hangingPunct="1"/>
            <a:r>
              <a:rPr lang="en-GB" altLang="en-US" sz="2000"/>
              <a:t>A research problem is an issue that lends itself to systematic investigation through research. </a:t>
            </a:r>
          </a:p>
          <a:p>
            <a:pPr eaLnBrk="1" hangingPunct="1"/>
            <a:r>
              <a:rPr lang="en-GB" altLang="en-US" sz="2000"/>
              <a:t>In some designs, the research question may suggest one or more hypotheses to be tested.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Title 1">
            <a:extLst>
              <a:ext uri="{FF2B5EF4-FFF2-40B4-BE49-F238E27FC236}">
                <a16:creationId xmlns:a16="http://schemas.microsoft.com/office/drawing/2014/main" id="{0ECCF68E-D367-439E-857B-9C993D70BED9}"/>
              </a:ext>
            </a:extLst>
          </p:cNvPr>
          <p:cNvSpPr>
            <a:spLocks noGrp="1"/>
          </p:cNvSpPr>
          <p:nvPr>
            <p:ph type="title"/>
          </p:nvPr>
        </p:nvSpPr>
        <p:spPr>
          <a:xfrm>
            <a:off x="466722" y="586855"/>
            <a:ext cx="3201366" cy="3387497"/>
          </a:xfrm>
        </p:spPr>
        <p:txBody>
          <a:bodyPr anchor="b">
            <a:normAutofit/>
          </a:bodyPr>
          <a:lstStyle/>
          <a:p>
            <a:pPr algn="r" defTabSz="914377">
              <a:defRPr/>
            </a:pPr>
            <a:r>
              <a:rPr lang="en-GB" altLang="en-US" sz="4000">
                <a:solidFill>
                  <a:srgbClr val="FFFFFF"/>
                </a:solidFill>
              </a:rPr>
              <a:t>Research Question</a:t>
            </a:r>
          </a:p>
        </p:txBody>
      </p:sp>
      <p:sp>
        <p:nvSpPr>
          <p:cNvPr id="24579" name="Content Placeholder 2">
            <a:extLst>
              <a:ext uri="{FF2B5EF4-FFF2-40B4-BE49-F238E27FC236}">
                <a16:creationId xmlns:a16="http://schemas.microsoft.com/office/drawing/2014/main" id="{8525E8D4-0C4A-4727-AA7A-E47593FDD2A0}"/>
              </a:ext>
            </a:extLst>
          </p:cNvPr>
          <p:cNvSpPr>
            <a:spLocks noGrp="1"/>
          </p:cNvSpPr>
          <p:nvPr>
            <p:ph idx="1"/>
          </p:nvPr>
        </p:nvSpPr>
        <p:spPr>
          <a:xfrm>
            <a:off x="4810259" y="649480"/>
            <a:ext cx="6555347" cy="5546047"/>
          </a:xfrm>
        </p:spPr>
        <p:txBody>
          <a:bodyPr anchor="ctr">
            <a:normAutofit/>
          </a:bodyPr>
          <a:lstStyle/>
          <a:p>
            <a:pPr eaLnBrk="1" hangingPunct="1">
              <a:spcAft>
                <a:spcPct val="0"/>
              </a:spcAft>
            </a:pPr>
            <a:r>
              <a:rPr lang="en-GB" altLang="en-US" sz="2000"/>
              <a:t>A research question is the fundamental core of a research project, study, or review of literature. It focuses the study, determines the methodology, and guides all stages of inquiry, analysis, and reporting</a:t>
            </a:r>
          </a:p>
          <a:p>
            <a:pPr eaLnBrk="1" hangingPunct="1">
              <a:spcAft>
                <a:spcPct val="0"/>
              </a:spcAft>
            </a:pPr>
            <a:r>
              <a:rPr lang="en-GB" altLang="en-US" sz="2000"/>
              <a:t>There is a difference between a topic and a question. You may have found your topic, but within that topic you must find a question, which identifies what you hope to learn. </a:t>
            </a:r>
          </a:p>
          <a:p>
            <a:pPr eaLnBrk="1" hangingPunct="1">
              <a:spcAft>
                <a:spcPct val="0"/>
              </a:spcAft>
            </a:pPr>
            <a:r>
              <a:rPr lang="en-GB" altLang="en-US" sz="2000"/>
              <a:t>Research questions need to be shaped and crafted.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615FB-762D-4EBF-8715-D368747081C1}"/>
              </a:ext>
            </a:extLst>
          </p:cNvPr>
          <p:cNvSpPr>
            <a:spLocks noGrp="1"/>
          </p:cNvSpPr>
          <p:nvPr>
            <p:ph type="title"/>
          </p:nvPr>
        </p:nvSpPr>
        <p:spPr>
          <a:xfrm>
            <a:off x="656823" y="962166"/>
            <a:ext cx="3103808" cy="4421876"/>
          </a:xfrm>
        </p:spPr>
        <p:txBody>
          <a:bodyPr anchor="t">
            <a:normAutofit/>
          </a:bodyPr>
          <a:lstStyle/>
          <a:p>
            <a:pPr algn="r">
              <a:defRPr/>
            </a:pPr>
            <a:r>
              <a:rPr lang="en-GB" sz="4000"/>
              <a:t>Developing a Research Question</a:t>
            </a:r>
          </a:p>
        </p:txBody>
      </p:sp>
      <p:sp>
        <p:nvSpPr>
          <p:cNvPr id="3" name="Content Placeholder 2">
            <a:extLst>
              <a:ext uri="{FF2B5EF4-FFF2-40B4-BE49-F238E27FC236}">
                <a16:creationId xmlns:a16="http://schemas.microsoft.com/office/drawing/2014/main" id="{6475BCF6-955C-47B3-88AC-4108CE66CDD1}"/>
              </a:ext>
            </a:extLst>
          </p:cNvPr>
          <p:cNvSpPr>
            <a:spLocks noGrp="1"/>
          </p:cNvSpPr>
          <p:nvPr>
            <p:ph idx="1"/>
          </p:nvPr>
        </p:nvSpPr>
        <p:spPr>
          <a:xfrm>
            <a:off x="4088929" y="962167"/>
            <a:ext cx="6858113" cy="4743174"/>
          </a:xfrm>
        </p:spPr>
        <p:txBody>
          <a:bodyPr rtlCol="0" anchor="t">
            <a:normAutofit/>
          </a:bodyPr>
          <a:lstStyle/>
          <a:p>
            <a:pPr marL="91440" indent="-91440">
              <a:buClr>
                <a:schemeClr val="accent3"/>
              </a:buClr>
              <a:defRPr/>
            </a:pPr>
            <a:r>
              <a:rPr lang="en-GB" sz="2000"/>
              <a:t>Classic approach to do this first.</a:t>
            </a:r>
          </a:p>
          <a:p>
            <a:pPr marL="91440" indent="-91440">
              <a:buClr>
                <a:schemeClr val="accent3"/>
              </a:buClr>
              <a:defRPr/>
            </a:pPr>
            <a:r>
              <a:rPr lang="en-GB" sz="2000"/>
              <a:t>Research area - very broad, the set of ideas, theories, social worlds etc.</a:t>
            </a:r>
          </a:p>
          <a:p>
            <a:pPr marL="91440" indent="-91440">
              <a:buClr>
                <a:schemeClr val="accent3"/>
              </a:buClr>
              <a:defRPr/>
            </a:pPr>
            <a:r>
              <a:rPr lang="en-GB" sz="2000"/>
              <a:t>Research topic - part of the above.</a:t>
            </a:r>
          </a:p>
          <a:p>
            <a:pPr marL="91440" indent="-91440">
              <a:buClr>
                <a:schemeClr val="accent3"/>
              </a:buClr>
              <a:defRPr/>
            </a:pPr>
            <a:r>
              <a:rPr lang="en-GB" sz="2000"/>
              <a:t>Need to narrow.</a:t>
            </a:r>
          </a:p>
          <a:p>
            <a:pPr marL="91440" indent="-91440">
              <a:buClr>
                <a:schemeClr val="accent3"/>
              </a:buClr>
              <a:defRPr/>
            </a:pPr>
            <a:r>
              <a:rPr lang="en-GB" sz="2000"/>
              <a:t>Need to know background literature (literature search).</a:t>
            </a:r>
          </a:p>
          <a:p>
            <a:pPr marL="91440" indent="-91440">
              <a:buClr>
                <a:schemeClr val="accent3"/>
              </a:buClr>
              <a:defRPr/>
            </a:pPr>
            <a:r>
              <a:rPr lang="en-GB" sz="2000"/>
              <a:t>Group decisions (keep all ‘on board’).</a:t>
            </a:r>
          </a:p>
          <a:p>
            <a:pPr marL="91440" indent="-91440">
              <a:buClr>
                <a:schemeClr val="accent3"/>
              </a:buClr>
              <a:defRPr/>
            </a:pPr>
            <a:r>
              <a:rPr lang="en-GB" sz="2000"/>
              <a:t>Negotiate with sponsors.</a:t>
            </a:r>
          </a:p>
          <a:p>
            <a:pPr marL="91440" indent="-91440">
              <a:buClr>
                <a:schemeClr val="accent3"/>
              </a:buClr>
              <a:defRPr/>
            </a:pPr>
            <a:r>
              <a:rPr lang="en-GB" sz="2000"/>
              <a:t>Have a personal stake - not in results, but in area. Keeps you going in bad times</a:t>
            </a:r>
          </a:p>
          <a:p>
            <a:pPr marL="91440" indent="-91440">
              <a:buClr>
                <a:schemeClr val="accent3"/>
              </a:buClr>
              <a:defRPr/>
            </a:pPr>
            <a:r>
              <a:rPr lang="en-GB" sz="2000"/>
              <a:t>Be realistic about what you can achieve with given resources.</a:t>
            </a:r>
          </a:p>
          <a:p>
            <a:pPr marL="91440" indent="-91440">
              <a:buClr>
                <a:schemeClr val="accent3"/>
              </a:buClr>
              <a:defRPr/>
            </a:pPr>
            <a:endParaRPr lang="en-GB" sz="2000"/>
          </a:p>
          <a:p>
            <a:pPr marL="91440" indent="-91440">
              <a:buClr>
                <a:schemeClr val="accent3"/>
              </a:buClr>
              <a:defRPr/>
            </a:pPr>
            <a:endParaRPr lang="en-GB" sz="2000"/>
          </a:p>
        </p:txBody>
      </p:sp>
      <p:sp>
        <p:nvSpPr>
          <p:cNvPr id="23"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D39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modern vietnamese art">
            <a:extLst>
              <a:ext uri="{FF2B5EF4-FFF2-40B4-BE49-F238E27FC236}">
                <a16:creationId xmlns:a16="http://schemas.microsoft.com/office/drawing/2014/main" id="{A228545A-30A5-4E0C-9DE6-F7948C9C3D7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24395" y="643467"/>
            <a:ext cx="5543210"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91485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9028A-BCB2-4870-836C-238FAC785EF5}"/>
              </a:ext>
            </a:extLst>
          </p:cNvPr>
          <p:cNvSpPr>
            <a:spLocks noGrp="1"/>
          </p:cNvSpPr>
          <p:nvPr>
            <p:ph type="title"/>
          </p:nvPr>
        </p:nvSpPr>
        <p:spPr>
          <a:xfrm>
            <a:off x="656823" y="962166"/>
            <a:ext cx="3103808" cy="4421876"/>
          </a:xfrm>
        </p:spPr>
        <p:txBody>
          <a:bodyPr anchor="t">
            <a:normAutofit/>
          </a:bodyPr>
          <a:lstStyle/>
          <a:p>
            <a:pPr algn="r">
              <a:defRPr/>
            </a:pPr>
            <a:r>
              <a:rPr lang="en-GB" altLang="en-US" sz="4000" b="1" dirty="0"/>
              <a:t>Unclear:</a:t>
            </a:r>
            <a:r>
              <a:rPr lang="en-GB" altLang="en-US" sz="4000" dirty="0"/>
              <a:t> How should social media address the harm they cause?</a:t>
            </a:r>
            <a:endParaRPr lang="en-GB" sz="4000" dirty="0"/>
          </a:p>
        </p:txBody>
      </p:sp>
      <p:sp>
        <p:nvSpPr>
          <p:cNvPr id="26627" name="Content Placeholder 2">
            <a:extLst>
              <a:ext uri="{FF2B5EF4-FFF2-40B4-BE49-F238E27FC236}">
                <a16:creationId xmlns:a16="http://schemas.microsoft.com/office/drawing/2014/main" id="{0BDAAB7D-66DF-4DE8-87F9-1F6C2608E4C1}"/>
              </a:ext>
            </a:extLst>
          </p:cNvPr>
          <p:cNvSpPr>
            <a:spLocks noGrp="1"/>
          </p:cNvSpPr>
          <p:nvPr>
            <p:ph idx="1"/>
          </p:nvPr>
        </p:nvSpPr>
        <p:spPr>
          <a:xfrm>
            <a:off x="4088929" y="962167"/>
            <a:ext cx="6858113" cy="4743174"/>
          </a:xfrm>
        </p:spPr>
        <p:txBody>
          <a:bodyPr anchor="t">
            <a:normAutofit/>
          </a:bodyPr>
          <a:lstStyle/>
          <a:p>
            <a:pPr eaLnBrk="1" hangingPunct="1">
              <a:spcBef>
                <a:spcPct val="0"/>
              </a:spcBef>
              <a:spcAft>
                <a:spcPct val="0"/>
              </a:spcAft>
            </a:pPr>
            <a:r>
              <a:rPr lang="en-GB" altLang="en-US" sz="2000" b="1" dirty="0"/>
              <a:t>Clear:</a:t>
            </a:r>
            <a:r>
              <a:rPr lang="en-GB" altLang="en-US" sz="2000" dirty="0"/>
              <a:t> What actions should Facebook take to protect users’ personal information and privacy?</a:t>
            </a:r>
          </a:p>
          <a:p>
            <a:pPr eaLnBrk="1" hangingPunct="1">
              <a:spcBef>
                <a:spcPct val="0"/>
              </a:spcBef>
              <a:spcAft>
                <a:spcPct val="0"/>
              </a:spcAft>
            </a:pPr>
            <a:endParaRPr lang="en-GB" altLang="en-US" sz="2000" dirty="0"/>
          </a:p>
          <a:p>
            <a:pPr eaLnBrk="1" hangingPunct="1">
              <a:spcBef>
                <a:spcPct val="0"/>
              </a:spcBef>
              <a:spcAft>
                <a:spcPct val="0"/>
              </a:spcAft>
            </a:pPr>
            <a:r>
              <a:rPr lang="en-GB" altLang="en-US" sz="2000" dirty="0"/>
              <a:t>The unclear version does not specify a social media site or suggest what kind of harm the sites might be causing. It also assumes that this “harm” is proven and/or accepted. The clearer version specifies sites (Facebook), the type of potential harm (privacy issues), and who may be experiencing that harm (users). </a:t>
            </a:r>
          </a:p>
          <a:p>
            <a:pPr eaLnBrk="1" hangingPunct="1"/>
            <a:r>
              <a:rPr lang="en-GB" altLang="en-US" sz="2000" dirty="0"/>
              <a:t>A strong research question should never leave room for ambiguity or interpretation.</a:t>
            </a:r>
          </a:p>
        </p:txBody>
      </p:sp>
      <p:sp>
        <p:nvSpPr>
          <p:cNvPr id="138" name="Rectangle 137">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3CE0C-E436-444A-AEDE-B8B2100AFF88}"/>
              </a:ext>
            </a:extLst>
          </p:cNvPr>
          <p:cNvSpPr>
            <a:spLocks noGrp="1"/>
          </p:cNvSpPr>
          <p:nvPr>
            <p:ph type="title"/>
          </p:nvPr>
        </p:nvSpPr>
        <p:spPr>
          <a:xfrm>
            <a:off x="656823" y="962166"/>
            <a:ext cx="3103808" cy="4421876"/>
          </a:xfrm>
        </p:spPr>
        <p:txBody>
          <a:bodyPr anchor="t">
            <a:normAutofit/>
          </a:bodyPr>
          <a:lstStyle/>
          <a:p>
            <a:pPr>
              <a:spcAft>
                <a:spcPct val="0"/>
              </a:spcAft>
            </a:pPr>
            <a:r>
              <a:rPr lang="en-GB" altLang="en-US" sz="4000" b="1" dirty="0"/>
              <a:t>Unfocused: </a:t>
            </a:r>
            <a:r>
              <a:rPr lang="en-GB" altLang="en-US" sz="4000" dirty="0"/>
              <a:t>What is the effect on communities from music festivals?</a:t>
            </a:r>
          </a:p>
        </p:txBody>
      </p:sp>
      <p:sp>
        <p:nvSpPr>
          <p:cNvPr id="27651" name="Content Placeholder 2">
            <a:extLst>
              <a:ext uri="{FF2B5EF4-FFF2-40B4-BE49-F238E27FC236}">
                <a16:creationId xmlns:a16="http://schemas.microsoft.com/office/drawing/2014/main" id="{805B7E55-0D6A-494B-8736-138CCAA0F631}"/>
              </a:ext>
            </a:extLst>
          </p:cNvPr>
          <p:cNvSpPr>
            <a:spLocks noGrp="1"/>
          </p:cNvSpPr>
          <p:nvPr>
            <p:ph idx="1"/>
          </p:nvPr>
        </p:nvSpPr>
        <p:spPr>
          <a:xfrm>
            <a:off x="4088929" y="962167"/>
            <a:ext cx="6858113" cy="4743174"/>
          </a:xfrm>
        </p:spPr>
        <p:txBody>
          <a:bodyPr anchor="t">
            <a:normAutofit/>
          </a:bodyPr>
          <a:lstStyle/>
          <a:p>
            <a:pPr eaLnBrk="1" hangingPunct="1">
              <a:spcBef>
                <a:spcPct val="0"/>
              </a:spcBef>
              <a:spcAft>
                <a:spcPct val="0"/>
              </a:spcAft>
            </a:pPr>
            <a:r>
              <a:rPr lang="en-GB" altLang="en-US" sz="2000" b="1" dirty="0"/>
              <a:t>Focused: </a:t>
            </a:r>
            <a:r>
              <a:rPr lang="en-GB" altLang="en-US" sz="2000" dirty="0"/>
              <a:t>What is the most significant environmental impact of the Green Man Festivals on the Brecon Beacons?</a:t>
            </a:r>
          </a:p>
          <a:p>
            <a:pPr eaLnBrk="1" hangingPunct="1">
              <a:spcBef>
                <a:spcPct val="0"/>
              </a:spcBef>
              <a:spcAft>
                <a:spcPct val="0"/>
              </a:spcAft>
            </a:pPr>
            <a:endParaRPr lang="en-GB" altLang="en-US" sz="2000" dirty="0"/>
          </a:p>
          <a:p>
            <a:pPr eaLnBrk="1" hangingPunct="1">
              <a:spcBef>
                <a:spcPct val="0"/>
              </a:spcBef>
              <a:spcAft>
                <a:spcPct val="0"/>
              </a:spcAft>
            </a:pPr>
            <a:r>
              <a:rPr lang="en-GB" altLang="en-US" sz="2000" dirty="0"/>
              <a:t>The unfocused research question is so broad that it could not be adequately answered in an MBA dissertation. </a:t>
            </a:r>
          </a:p>
          <a:p>
            <a:pPr eaLnBrk="1" hangingPunct="1">
              <a:spcBef>
                <a:spcPct val="0"/>
              </a:spcBef>
              <a:spcAft>
                <a:spcPct val="0"/>
              </a:spcAft>
            </a:pPr>
            <a:r>
              <a:rPr lang="en-GB" altLang="en-US" sz="2000" dirty="0"/>
              <a:t>The focused version narrows down to a specific environmental impact, a specific place. </a:t>
            </a:r>
          </a:p>
          <a:p>
            <a:pPr eaLnBrk="1" hangingPunct="1">
              <a:spcBef>
                <a:spcPct val="0"/>
              </a:spcBef>
              <a:spcAft>
                <a:spcPct val="0"/>
              </a:spcAft>
            </a:pPr>
            <a:r>
              <a:rPr lang="en-GB" altLang="en-US" sz="2000" dirty="0"/>
              <a:t>It also requires the writer to take a stance on which effect has the greatest impact. </a:t>
            </a:r>
          </a:p>
          <a:p>
            <a:pPr eaLnBrk="1" hangingPunct="1">
              <a:spcBef>
                <a:spcPct val="0"/>
              </a:spcBef>
              <a:spcAft>
                <a:spcPct val="0"/>
              </a:spcAft>
            </a:pPr>
            <a:r>
              <a:rPr lang="en-GB" altLang="en-US" sz="2000" dirty="0"/>
              <a:t>When in doubt, make a research question as narrow and focused as possible.</a:t>
            </a:r>
          </a:p>
          <a:p>
            <a:pPr eaLnBrk="1" hangingPunct="1"/>
            <a:endParaRPr lang="en-GB" altLang="en-US" sz="2000" dirty="0"/>
          </a:p>
          <a:p>
            <a:pPr eaLnBrk="1" hangingPunct="1"/>
            <a:endParaRPr lang="en-GB" altLang="en-US" sz="2000" dirty="0"/>
          </a:p>
          <a:p>
            <a:pPr eaLnBrk="1" hangingPunct="1"/>
            <a:endParaRPr lang="en-GB" altLang="en-US" sz="2000" dirty="0"/>
          </a:p>
        </p:txBody>
      </p:sp>
      <p:sp>
        <p:nvSpPr>
          <p:cNvPr id="74" name="Rectangle 7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7F8E6-B608-4E2F-90A6-531486476853}"/>
              </a:ext>
            </a:extLst>
          </p:cNvPr>
          <p:cNvSpPr>
            <a:spLocks noGrp="1"/>
          </p:cNvSpPr>
          <p:nvPr>
            <p:ph type="title"/>
          </p:nvPr>
        </p:nvSpPr>
        <p:spPr>
          <a:xfrm>
            <a:off x="656823" y="962166"/>
            <a:ext cx="3103808" cy="4421876"/>
          </a:xfrm>
        </p:spPr>
        <p:txBody>
          <a:bodyPr anchor="t">
            <a:normAutofit/>
          </a:bodyPr>
          <a:lstStyle/>
          <a:p>
            <a:pPr algn="r">
              <a:spcAft>
                <a:spcPct val="0"/>
              </a:spcAft>
            </a:pPr>
            <a:r>
              <a:rPr lang="en-GB" altLang="en-US" sz="4000" b="1"/>
              <a:t>Too simple: </a:t>
            </a:r>
            <a:r>
              <a:rPr lang="en-GB" altLang="en-US" sz="4000"/>
              <a:t>How does healthcare management address diabetes</a:t>
            </a:r>
          </a:p>
        </p:txBody>
      </p:sp>
      <p:sp>
        <p:nvSpPr>
          <p:cNvPr id="28675" name="Content Placeholder 2">
            <a:extLst>
              <a:ext uri="{FF2B5EF4-FFF2-40B4-BE49-F238E27FC236}">
                <a16:creationId xmlns:a16="http://schemas.microsoft.com/office/drawing/2014/main" id="{0B11E60B-E9F6-4281-8000-6FBDF5042BFE}"/>
              </a:ext>
            </a:extLst>
          </p:cNvPr>
          <p:cNvSpPr>
            <a:spLocks noGrp="1"/>
          </p:cNvSpPr>
          <p:nvPr>
            <p:ph idx="1"/>
          </p:nvPr>
        </p:nvSpPr>
        <p:spPr>
          <a:xfrm>
            <a:off x="4088929" y="962167"/>
            <a:ext cx="6858113" cy="4743174"/>
          </a:xfrm>
        </p:spPr>
        <p:txBody>
          <a:bodyPr anchor="t">
            <a:normAutofit/>
          </a:bodyPr>
          <a:lstStyle/>
          <a:p>
            <a:pPr eaLnBrk="1" hangingPunct="1">
              <a:spcBef>
                <a:spcPct val="0"/>
              </a:spcBef>
              <a:spcAft>
                <a:spcPts val="600"/>
              </a:spcAft>
            </a:pPr>
            <a:r>
              <a:rPr lang="en-GB" altLang="en-US" sz="2000" b="1" dirty="0"/>
              <a:t>Appropriately Complex:  </a:t>
            </a:r>
            <a:r>
              <a:rPr lang="en-GB" altLang="en-US" sz="2000" dirty="0"/>
              <a:t>What clinical information systems can be integrated effectively to optimally manage diabetes care?</a:t>
            </a:r>
          </a:p>
          <a:p>
            <a:pPr eaLnBrk="1" hangingPunct="1">
              <a:spcBef>
                <a:spcPct val="0"/>
              </a:spcBef>
              <a:spcAft>
                <a:spcPts val="600"/>
              </a:spcAft>
            </a:pPr>
            <a:r>
              <a:rPr lang="en-GB" altLang="en-US" sz="2000" dirty="0"/>
              <a:t>The simple version of this question can be looked up online and answered in a few factual sentences; it leaves no room for analysis. The more complex version is thought provoking and requires both significant investigation and evaluation from the writer. </a:t>
            </a:r>
          </a:p>
          <a:p>
            <a:pPr eaLnBrk="1" hangingPunct="1">
              <a:spcBef>
                <a:spcPct val="0"/>
              </a:spcBef>
              <a:spcAft>
                <a:spcPts val="600"/>
              </a:spcAft>
            </a:pPr>
            <a:r>
              <a:rPr lang="en-GB" altLang="en-US" sz="2000" dirty="0"/>
              <a:t>As a general rule of thumb, if a quick Google search can answer a research question, it is likely suitable for your DBA.</a:t>
            </a:r>
          </a:p>
        </p:txBody>
      </p:sp>
      <p:sp>
        <p:nvSpPr>
          <p:cNvPr id="74" name="Rectangle 7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2F581A2-3937-43F2-95B4-D3141208F8E7}"/>
              </a:ext>
            </a:extLst>
          </p:cNvPr>
          <p:cNvSpPr>
            <a:spLocks noGrp="1"/>
          </p:cNvSpPr>
          <p:nvPr>
            <p:ph type="title"/>
          </p:nvPr>
        </p:nvSpPr>
        <p:spPr>
          <a:xfrm>
            <a:off x="466722" y="586855"/>
            <a:ext cx="3201366" cy="3387497"/>
          </a:xfrm>
        </p:spPr>
        <p:txBody>
          <a:bodyPr anchor="b">
            <a:normAutofit/>
            <a:scene3d>
              <a:camera prst="orthographicFront"/>
              <a:lightRig rig="soft" dir="t"/>
            </a:scene3d>
            <a:sp3d prstMaterial="softEdge">
              <a:bevelT w="25400" h="25400"/>
            </a:sp3d>
          </a:bodyPr>
          <a:lstStyle/>
          <a:p>
            <a:pPr algn="r" defTabSz="914377">
              <a:defRPr/>
            </a:pPr>
            <a:r>
              <a:rPr lang="en-US" sz="4000">
                <a:solidFill>
                  <a:srgbClr val="FFFFFF"/>
                </a:solidFill>
              </a:rPr>
              <a:t>Title</a:t>
            </a:r>
          </a:p>
        </p:txBody>
      </p:sp>
      <p:sp>
        <p:nvSpPr>
          <p:cNvPr id="29699" name="Content Placeholder 1">
            <a:extLst>
              <a:ext uri="{FF2B5EF4-FFF2-40B4-BE49-F238E27FC236}">
                <a16:creationId xmlns:a16="http://schemas.microsoft.com/office/drawing/2014/main" id="{80EAEAA8-B4ED-4E10-A67D-CB9484F5AB87}"/>
              </a:ext>
            </a:extLst>
          </p:cNvPr>
          <p:cNvSpPr>
            <a:spLocks noGrp="1"/>
          </p:cNvSpPr>
          <p:nvPr>
            <p:ph idx="1"/>
          </p:nvPr>
        </p:nvSpPr>
        <p:spPr>
          <a:xfrm>
            <a:off x="4810259" y="649480"/>
            <a:ext cx="6555347" cy="5546047"/>
          </a:xfrm>
        </p:spPr>
        <p:txBody>
          <a:bodyPr anchor="ctr">
            <a:normAutofit/>
          </a:bodyPr>
          <a:lstStyle/>
          <a:p>
            <a:pPr eaLnBrk="1" hangingPunct="1">
              <a:spcAft>
                <a:spcPct val="0"/>
              </a:spcAft>
            </a:pPr>
            <a:r>
              <a:rPr lang="en-US" altLang="en-US" sz="2000" dirty="0">
                <a:ea typeface="MS PGothic" panose="020B0600070205080204" pitchFamily="34" charset="-128"/>
              </a:rPr>
              <a:t>No more than 15 words if possible. </a:t>
            </a:r>
          </a:p>
          <a:p>
            <a:pPr eaLnBrk="1" hangingPunct="1">
              <a:spcAft>
                <a:spcPct val="0"/>
              </a:spcAft>
            </a:pPr>
            <a:r>
              <a:rPr lang="en-US" altLang="en-US" sz="2000" dirty="0">
                <a:ea typeface="MS PGothic" panose="020B0600070205080204" pitchFamily="34" charset="-128"/>
              </a:rPr>
              <a:t>Working and boring.</a:t>
            </a:r>
          </a:p>
          <a:p>
            <a:pPr eaLnBrk="1" hangingPunct="1">
              <a:spcAft>
                <a:spcPct val="0"/>
              </a:spcAft>
            </a:pPr>
            <a:r>
              <a:rPr lang="en-GB" altLang="en-US" sz="2000" dirty="0">
                <a:ea typeface="MS PGothic" panose="020B0600070205080204" pitchFamily="34" charset="-128"/>
              </a:rPr>
              <a:t>Use the Library service and EBSCO, Science Direct and Emerald to see papers for useful vocabulary ideas for the title.</a:t>
            </a:r>
          </a:p>
          <a:p>
            <a:pPr eaLnBrk="1" hangingPunct="1">
              <a:spcAft>
                <a:spcPct val="0"/>
              </a:spcAft>
            </a:pPr>
            <a:r>
              <a:rPr lang="en-GB" altLang="en-US" sz="2000" dirty="0">
                <a:ea typeface="MS PGothic" panose="020B0600070205080204" pitchFamily="34" charset="-128"/>
              </a:rPr>
              <a:t>Objective (use shades of grey not black and white, moderated adjectives).</a:t>
            </a:r>
          </a:p>
          <a:p>
            <a:pPr eaLnBrk="1" hangingPunct="1">
              <a:spcAft>
                <a:spcPct val="0"/>
              </a:spcAft>
            </a:pPr>
            <a:endParaRPr lang="en-US" altLang="en-US" sz="2000" dirty="0">
              <a:ea typeface="MS PGothic" panose="020B0600070205080204" pitchFamily="34" charset="-128"/>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49C86-71E3-402E-A05D-42F22938673F}"/>
              </a:ext>
            </a:extLst>
          </p:cNvPr>
          <p:cNvSpPr>
            <a:spLocks noGrp="1"/>
          </p:cNvSpPr>
          <p:nvPr>
            <p:ph type="title"/>
          </p:nvPr>
        </p:nvSpPr>
        <p:spPr>
          <a:xfrm>
            <a:off x="466722" y="586855"/>
            <a:ext cx="3201366" cy="3387497"/>
          </a:xfrm>
        </p:spPr>
        <p:txBody>
          <a:bodyPr anchor="b">
            <a:normAutofit/>
          </a:bodyPr>
          <a:lstStyle/>
          <a:p>
            <a:pPr algn="r">
              <a:defRPr/>
            </a:pPr>
            <a:r>
              <a:rPr lang="en-GB" sz="4000" dirty="0">
                <a:solidFill>
                  <a:srgbClr val="FFFFFF"/>
                </a:solidFill>
              </a:rPr>
              <a:t>Scholar</a:t>
            </a:r>
          </a:p>
        </p:txBody>
      </p:sp>
      <p:sp>
        <p:nvSpPr>
          <p:cNvPr id="30723" name="Content Placeholder 2">
            <a:extLst>
              <a:ext uri="{FF2B5EF4-FFF2-40B4-BE49-F238E27FC236}">
                <a16:creationId xmlns:a16="http://schemas.microsoft.com/office/drawing/2014/main" id="{6A9D78DC-D1AC-412E-A82B-78CE02B1EF4F}"/>
              </a:ext>
            </a:extLst>
          </p:cNvPr>
          <p:cNvSpPr>
            <a:spLocks noGrp="1"/>
          </p:cNvSpPr>
          <p:nvPr>
            <p:ph idx="1"/>
          </p:nvPr>
        </p:nvSpPr>
        <p:spPr>
          <a:xfrm>
            <a:off x="4810259" y="649480"/>
            <a:ext cx="6555347" cy="5546047"/>
          </a:xfrm>
        </p:spPr>
        <p:txBody>
          <a:bodyPr anchor="ctr">
            <a:normAutofit/>
          </a:bodyPr>
          <a:lstStyle/>
          <a:p>
            <a:pPr eaLnBrk="1" hangingPunct="1"/>
            <a:r>
              <a:rPr lang="en-GB" altLang="en-US" sz="2000"/>
              <a:t>What is the most significant environmental impact of the Green Man Festivals on the Brecon Beacons?</a:t>
            </a:r>
          </a:p>
          <a:p>
            <a:pPr eaLnBrk="1" hangingPunct="1"/>
            <a:r>
              <a:rPr lang="en-GB" altLang="en-US" sz="2000"/>
              <a:t>Search terms - environmental impact of music festivals.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94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6" name="Picture 3">
            <a:extLst>
              <a:ext uri="{FF2B5EF4-FFF2-40B4-BE49-F238E27FC236}">
                <a16:creationId xmlns:a16="http://schemas.microsoft.com/office/drawing/2014/main" id="{7A11A8A6-8D16-475D-B516-F65021CB4449}"/>
              </a:ext>
            </a:extLst>
          </p:cNvPr>
          <p:cNvPicPr>
            <a:picLocks noChangeAspect="1"/>
          </p:cNvPicPr>
          <p:nvPr/>
        </p:nvPicPr>
        <p:blipFill>
          <a:blip r:embed="rId2">
            <a:extLst>
              <a:ext uri="{28A0092B-C50C-407E-A947-70E740481C1C}">
                <a14:useLocalDpi xmlns:a14="http://schemas.microsoft.com/office/drawing/2010/main" val="0"/>
              </a:ext>
            </a:extLst>
          </a:blip>
          <a:srcRect l="57875" t="10802" r="5113" b="8351"/>
          <a:stretch>
            <a:fillRect/>
          </a:stretch>
        </p:blipFill>
        <p:spPr bwMode="auto">
          <a:xfrm>
            <a:off x="2141810" y="643467"/>
            <a:ext cx="7908381"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2" name="Rectangle 1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3" name="Rectangle 1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4" name="Rectangle 1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5" name="Rectangle 1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6" name="Rectangle 1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DE9A784-FDA6-48ED-8A3D-A60112B7A09B}"/>
              </a:ext>
            </a:extLst>
          </p:cNvPr>
          <p:cNvSpPr>
            <a:spLocks noGrp="1"/>
          </p:cNvSpPr>
          <p:nvPr>
            <p:ph type="title"/>
          </p:nvPr>
        </p:nvSpPr>
        <p:spPr>
          <a:xfrm>
            <a:off x="1371599" y="294538"/>
            <a:ext cx="9895951" cy="1033669"/>
          </a:xfrm>
        </p:spPr>
        <p:txBody>
          <a:bodyPr>
            <a:normAutofit/>
            <a:scene3d>
              <a:camera prst="orthographicFront"/>
              <a:lightRig rig="soft" dir="t"/>
            </a:scene3d>
            <a:sp3d prstMaterial="softEdge">
              <a:bevelT w="25400" h="25400"/>
            </a:sp3d>
          </a:bodyPr>
          <a:lstStyle/>
          <a:p>
            <a:pPr defTabSz="914377">
              <a:buClr>
                <a:schemeClr val="accent3"/>
              </a:buClr>
              <a:defRPr/>
            </a:pPr>
            <a:r>
              <a:rPr lang="en-GB" altLang="en-US" sz="4000" dirty="0">
                <a:solidFill>
                  <a:srgbClr val="FFFFFF"/>
                </a:solidFill>
                <a:ea typeface="ＭＳ Ｐゴシック" panose="020B0600070205080204" pitchFamily="34" charset="-128"/>
              </a:rPr>
              <a:t>Is your question too big ?</a:t>
            </a:r>
          </a:p>
        </p:txBody>
      </p:sp>
      <p:sp>
        <p:nvSpPr>
          <p:cNvPr id="22530" name="Content Placeholder 1">
            <a:extLst>
              <a:ext uri="{FF2B5EF4-FFF2-40B4-BE49-F238E27FC236}">
                <a16:creationId xmlns:a16="http://schemas.microsoft.com/office/drawing/2014/main" id="{D3A0F377-5A88-45A2-932E-AA940EBD3E35}"/>
              </a:ext>
            </a:extLst>
          </p:cNvPr>
          <p:cNvSpPr>
            <a:spLocks noGrp="1"/>
          </p:cNvSpPr>
          <p:nvPr>
            <p:ph idx="1"/>
          </p:nvPr>
        </p:nvSpPr>
        <p:spPr>
          <a:xfrm>
            <a:off x="1371599" y="2318197"/>
            <a:ext cx="9724031" cy="3683358"/>
          </a:xfrm>
        </p:spPr>
        <p:txBody>
          <a:bodyPr rtlCol="0" anchor="ctr">
            <a:normAutofit/>
          </a:bodyPr>
          <a:lstStyle/>
          <a:p>
            <a:pPr marL="0" indent="0" defTabSz="914377">
              <a:buClr>
                <a:schemeClr val="accent3"/>
              </a:buClr>
              <a:buNone/>
              <a:defRPr/>
            </a:pPr>
            <a:r>
              <a:rPr lang="en-GB" altLang="en-US" sz="2000" dirty="0">
                <a:ea typeface="ＭＳ Ｐゴシック" panose="020B0600070205080204" pitchFamily="34" charset="-128"/>
              </a:rPr>
              <a:t>SOCIAL MEDIA AS A BRANDING PLATFORM:  THE CASE OF NIKE.</a:t>
            </a:r>
          </a:p>
          <a:p>
            <a:pPr marL="0" indent="0" defTabSz="914377">
              <a:buClr>
                <a:schemeClr val="accent3"/>
              </a:buClr>
              <a:buNone/>
              <a:defRPr/>
            </a:pPr>
            <a:r>
              <a:rPr lang="en-GB" altLang="en-US" sz="2000" dirty="0">
                <a:ea typeface="ＭＳ Ｐゴシック" panose="020B0600070205080204" pitchFamily="34" charset="-128"/>
              </a:rPr>
              <a:t>Shows academic theory – social media and branding platform.</a:t>
            </a:r>
          </a:p>
          <a:p>
            <a:pPr marL="0" indent="0" defTabSz="914377">
              <a:buClr>
                <a:schemeClr val="accent3"/>
              </a:buClr>
              <a:buNone/>
              <a:defRPr/>
            </a:pPr>
            <a:r>
              <a:rPr lang="en-GB" altLang="en-US" sz="2000" dirty="0">
                <a:ea typeface="ＭＳ Ｐゴシック" panose="020B0600070205080204" pitchFamily="34" charset="-128"/>
              </a:rPr>
              <a:t>Shows a case study – Nike.</a:t>
            </a:r>
          </a:p>
          <a:p>
            <a:pPr marL="0" indent="0" defTabSz="914377">
              <a:buClr>
                <a:schemeClr val="accent3"/>
              </a:buClr>
              <a:buNone/>
              <a:defRPr/>
            </a:pPr>
            <a:r>
              <a:rPr lang="en-GB" altLang="en-US" sz="2000" dirty="0">
                <a:ea typeface="ＭＳ Ｐゴシック" panose="020B0600070205080204" pitchFamily="34" charset="-128"/>
              </a:rPr>
              <a:t>Geographic realm is global – too big.</a:t>
            </a:r>
          </a:p>
          <a:p>
            <a:pPr marL="0" indent="0" defTabSz="914377">
              <a:buClr>
                <a:schemeClr val="accent3"/>
              </a:buClr>
              <a:buNone/>
              <a:defRPr/>
            </a:pPr>
            <a:r>
              <a:rPr lang="en-GB" altLang="en-US" sz="2000" dirty="0">
                <a:ea typeface="ＭＳ Ｐゴシック" panose="020B0600070205080204" pitchFamily="34" charset="-128"/>
              </a:rPr>
              <a:t>Case study – via secondary resources ?</a:t>
            </a:r>
          </a:p>
          <a:p>
            <a:pPr marL="0" indent="0" defTabSz="914377">
              <a:buClr>
                <a:schemeClr val="accent3"/>
              </a:buClr>
              <a:buNone/>
              <a:defRPr/>
            </a:pPr>
            <a:r>
              <a:rPr lang="en-GB" altLang="en-US" sz="2000" dirty="0">
                <a:ea typeface="ＭＳ Ｐゴシック" panose="020B0600070205080204" pitchFamily="34" charset="-128"/>
              </a:rPr>
              <a:t>DETERMINATES OF JOB SATISFACTION AND ORGANISATIONAL COMMITMENT OF SWANSEA FEMALES IN VOCATIONAL SETTINGS.</a:t>
            </a:r>
          </a:p>
          <a:p>
            <a:pPr marL="0" indent="0" defTabSz="914377">
              <a:buClr>
                <a:schemeClr val="accent3"/>
              </a:buClr>
              <a:buNone/>
              <a:defRPr/>
            </a:pPr>
            <a:r>
              <a:rPr lang="en-GB" altLang="en-US" sz="2000" dirty="0">
                <a:ea typeface="ＭＳ Ｐゴシック" panose="020B0600070205080204" pitchFamily="34" charset="-128"/>
              </a:rPr>
              <a:t>More specific, clearer and more definite focus.</a:t>
            </a:r>
          </a:p>
          <a:p>
            <a:pPr marL="0" indent="0" defTabSz="914377">
              <a:buClr>
                <a:schemeClr val="accent3"/>
              </a:buClr>
              <a:buNone/>
              <a:defRPr/>
            </a:pPr>
            <a:endParaRPr lang="en-GB" altLang="en-US" sz="2000" dirty="0">
              <a:ea typeface="ＭＳ Ｐゴシック" panose="020B0600070205080204" pitchFamily="34" charset="-128"/>
            </a:endParaRPr>
          </a:p>
          <a:p>
            <a:pPr marL="0" indent="0" defTabSz="914377">
              <a:buClr>
                <a:schemeClr val="accent3"/>
              </a:buClr>
              <a:buNone/>
              <a:defRPr/>
            </a:pPr>
            <a:endParaRPr lang="en-US" altLang="en-US" sz="2000" dirty="0">
              <a:ea typeface="ＭＳ Ｐゴシック" panose="020B0600070205080204" pitchFamily="34" charset="-128"/>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9DAAB-4D11-4E46-94FE-C61A0F5C14A3}"/>
              </a:ext>
            </a:extLst>
          </p:cNvPr>
          <p:cNvSpPr>
            <a:spLocks noGrp="1"/>
          </p:cNvSpPr>
          <p:nvPr>
            <p:ph type="title"/>
          </p:nvPr>
        </p:nvSpPr>
        <p:spPr>
          <a:xfrm>
            <a:off x="466722" y="586855"/>
            <a:ext cx="3201366" cy="3387497"/>
          </a:xfrm>
        </p:spPr>
        <p:txBody>
          <a:bodyPr anchor="b">
            <a:normAutofit/>
          </a:bodyPr>
          <a:lstStyle/>
          <a:p>
            <a:pPr algn="r">
              <a:defRPr/>
            </a:pPr>
            <a:r>
              <a:rPr lang="en-GB" sz="4000">
                <a:solidFill>
                  <a:srgbClr val="FFFFFF"/>
                </a:solidFill>
              </a:rPr>
              <a:t>STARTS WITH A RESEARCH PROPOSAL</a:t>
            </a:r>
          </a:p>
        </p:txBody>
      </p:sp>
      <p:sp>
        <p:nvSpPr>
          <p:cNvPr id="3" name="Content Placeholder 2">
            <a:extLst>
              <a:ext uri="{FF2B5EF4-FFF2-40B4-BE49-F238E27FC236}">
                <a16:creationId xmlns:a16="http://schemas.microsoft.com/office/drawing/2014/main" id="{095602CA-49F7-480E-81F9-FDAF9E6A675B}"/>
              </a:ext>
            </a:extLst>
          </p:cNvPr>
          <p:cNvSpPr>
            <a:spLocks noGrp="1"/>
          </p:cNvSpPr>
          <p:nvPr>
            <p:ph idx="1"/>
          </p:nvPr>
        </p:nvSpPr>
        <p:spPr>
          <a:xfrm>
            <a:off x="4810259" y="649480"/>
            <a:ext cx="6555347" cy="5546047"/>
          </a:xfrm>
        </p:spPr>
        <p:txBody>
          <a:bodyPr rtlCol="0" anchor="ctr">
            <a:normAutofit/>
          </a:bodyPr>
          <a:lstStyle/>
          <a:p>
            <a:pPr marL="91440" indent="-91440">
              <a:buClr>
                <a:schemeClr val="accent3"/>
              </a:buClr>
              <a:defRPr/>
            </a:pPr>
            <a:r>
              <a:rPr lang="en-GB" sz="2000"/>
              <a:t>Forms the basis of chapter 1.</a:t>
            </a:r>
          </a:p>
          <a:p>
            <a:pPr marL="91440" indent="-91440">
              <a:buClr>
                <a:schemeClr val="accent3"/>
              </a:buClr>
              <a:defRPr/>
            </a:pPr>
            <a:r>
              <a:rPr lang="en-GB" sz="2000"/>
              <a:t>Allows you to examine your title/topic/research problem and think about the concern you are investigating.</a:t>
            </a:r>
          </a:p>
          <a:p>
            <a:pPr marL="91440" indent="-91440">
              <a:buClr>
                <a:schemeClr val="accent3"/>
              </a:buClr>
              <a:defRPr/>
            </a:pPr>
            <a:r>
              <a:rPr lang="en-GB" sz="2000"/>
              <a:t>Identification of key variables?</a:t>
            </a:r>
          </a:p>
          <a:p>
            <a:pPr marL="91440" indent="-91440">
              <a:buClr>
                <a:schemeClr val="accent3"/>
              </a:buClr>
              <a:defRPr/>
            </a:pPr>
            <a:r>
              <a:rPr lang="en-GB" sz="2000"/>
              <a:t>Identification of key authors who have advanced this area of inquiry.</a:t>
            </a:r>
          </a:p>
          <a:p>
            <a:pPr marL="91440" indent="-91440">
              <a:buClr>
                <a:schemeClr val="accent3"/>
              </a:buClr>
              <a:defRPr/>
            </a:pPr>
            <a:endParaRPr lang="en-GB" sz="20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0A43A-013C-48B9-8F7A-B23F9FC1E485}"/>
              </a:ext>
            </a:extLst>
          </p:cNvPr>
          <p:cNvSpPr>
            <a:spLocks noGrp="1"/>
          </p:cNvSpPr>
          <p:nvPr>
            <p:ph type="title"/>
          </p:nvPr>
        </p:nvSpPr>
        <p:spPr>
          <a:xfrm>
            <a:off x="466722" y="586855"/>
            <a:ext cx="3201366" cy="3387497"/>
          </a:xfrm>
        </p:spPr>
        <p:txBody>
          <a:bodyPr anchor="b">
            <a:normAutofit/>
          </a:bodyPr>
          <a:lstStyle/>
          <a:p>
            <a:pPr algn="r">
              <a:defRPr/>
            </a:pPr>
            <a:r>
              <a:rPr lang="en-GB" sz="4000" b="1">
                <a:solidFill>
                  <a:srgbClr val="FFFFFF"/>
                </a:solidFill>
              </a:rPr>
              <a:t>WHAT IS THE PROBLEM?</a:t>
            </a:r>
          </a:p>
        </p:txBody>
      </p:sp>
      <p:sp>
        <p:nvSpPr>
          <p:cNvPr id="3" name="Content Placeholder 2">
            <a:extLst>
              <a:ext uri="{FF2B5EF4-FFF2-40B4-BE49-F238E27FC236}">
                <a16:creationId xmlns:a16="http://schemas.microsoft.com/office/drawing/2014/main" id="{60C421BF-488F-4029-AA05-D72311F3C178}"/>
              </a:ext>
            </a:extLst>
          </p:cNvPr>
          <p:cNvSpPr>
            <a:spLocks noGrp="1"/>
          </p:cNvSpPr>
          <p:nvPr>
            <p:ph idx="1"/>
          </p:nvPr>
        </p:nvSpPr>
        <p:spPr>
          <a:xfrm>
            <a:off x="4810259" y="649480"/>
            <a:ext cx="6555347" cy="5546047"/>
          </a:xfrm>
        </p:spPr>
        <p:txBody>
          <a:bodyPr rtlCol="0" anchor="ctr">
            <a:normAutofit/>
          </a:bodyPr>
          <a:lstStyle/>
          <a:p>
            <a:pPr marL="91440" indent="-91440">
              <a:spcBef>
                <a:spcPts val="0"/>
              </a:spcBef>
              <a:spcAft>
                <a:spcPts val="600"/>
              </a:spcAft>
              <a:buClr>
                <a:schemeClr val="accent3"/>
              </a:buClr>
              <a:defRPr/>
            </a:pPr>
            <a:r>
              <a:rPr lang="en-GB" sz="2000" dirty="0">
                <a:highlight>
                  <a:srgbClr val="FFFF00"/>
                </a:highlight>
              </a:rPr>
              <a:t>What actions should Facebook take to protect users’ personal information and privacy?</a:t>
            </a:r>
          </a:p>
          <a:p>
            <a:pPr marL="91440" indent="-91440">
              <a:spcBef>
                <a:spcPts val="0"/>
              </a:spcBef>
              <a:spcAft>
                <a:spcPts val="600"/>
              </a:spcAft>
              <a:buClr>
                <a:schemeClr val="accent3"/>
              </a:buClr>
              <a:defRPr/>
            </a:pPr>
            <a:endParaRPr lang="en-GB" sz="2000" dirty="0"/>
          </a:p>
          <a:p>
            <a:pPr marL="91440" indent="-91440">
              <a:spcBef>
                <a:spcPts val="0"/>
              </a:spcBef>
              <a:spcAft>
                <a:spcPts val="600"/>
              </a:spcAft>
              <a:buClr>
                <a:schemeClr val="accent3"/>
              </a:buClr>
              <a:defRPr/>
            </a:pPr>
            <a:r>
              <a:rPr lang="en-GB" sz="2000" dirty="0"/>
              <a:t>Responsibility, Trust</a:t>
            </a:r>
          </a:p>
          <a:p>
            <a:pPr marL="91440" indent="-91440">
              <a:spcBef>
                <a:spcPts val="0"/>
              </a:spcBef>
              <a:spcAft>
                <a:spcPts val="600"/>
              </a:spcAft>
              <a:buClr>
                <a:schemeClr val="accent3"/>
              </a:buClr>
              <a:defRPr/>
            </a:pPr>
            <a:r>
              <a:rPr lang="en-GB" sz="2000" dirty="0"/>
              <a:t>Accountability, Governance </a:t>
            </a:r>
          </a:p>
          <a:p>
            <a:pPr marL="91440" indent="-91440">
              <a:spcBef>
                <a:spcPts val="0"/>
              </a:spcBef>
              <a:spcAft>
                <a:spcPts val="600"/>
              </a:spcAft>
              <a:buClr>
                <a:schemeClr val="accent3"/>
              </a:buClr>
              <a:defRPr/>
            </a:pPr>
            <a:r>
              <a:rPr lang="en-GB" sz="2000" dirty="0"/>
              <a:t>Data protection, Privacy</a:t>
            </a:r>
          </a:p>
          <a:p>
            <a:pPr marL="91440" indent="-91440">
              <a:spcBef>
                <a:spcPts val="0"/>
              </a:spcBef>
              <a:spcAft>
                <a:spcPts val="600"/>
              </a:spcAft>
              <a:buClr>
                <a:schemeClr val="accent3"/>
              </a:buClr>
              <a:defRPr/>
            </a:pPr>
            <a:r>
              <a:rPr lang="en-GB" sz="2000" dirty="0" err="1"/>
              <a:t>Prosumption</a:t>
            </a:r>
            <a:r>
              <a:rPr lang="en-GB" sz="2000" dirty="0"/>
              <a:t> - blurring of a line that separates the producer from consumer. FB exploits users by making profit with the help of their data.</a:t>
            </a:r>
          </a:p>
          <a:p>
            <a:pPr marL="91440" indent="-91440">
              <a:spcBef>
                <a:spcPts val="0"/>
              </a:spcBef>
              <a:spcAft>
                <a:spcPts val="600"/>
              </a:spcAft>
              <a:buClr>
                <a:schemeClr val="accent3"/>
              </a:buClr>
              <a:defRPr/>
            </a:pPr>
            <a:r>
              <a:rPr lang="en-GB" sz="2000" dirty="0"/>
              <a:t>Socialist privacy ideals - protection of consumers’, prosumers’ and workers’ privacy can only be achieved in an economy that is not ruled by profit interests.</a:t>
            </a:r>
          </a:p>
          <a:p>
            <a:pPr marL="91440" indent="-91440">
              <a:spcBef>
                <a:spcPts val="0"/>
              </a:spcBef>
              <a:spcAft>
                <a:spcPts val="600"/>
              </a:spcAft>
              <a:buClr>
                <a:schemeClr val="accent3"/>
              </a:buClr>
              <a:defRPr/>
            </a:pPr>
            <a:r>
              <a:rPr lang="en-GB" sz="2000" dirty="0"/>
              <a:t>Struggle against corporate domination.</a:t>
            </a:r>
          </a:p>
          <a:p>
            <a:pPr marL="91440" indent="-91440">
              <a:spcBef>
                <a:spcPts val="0"/>
              </a:spcBef>
              <a:spcAft>
                <a:spcPts val="600"/>
              </a:spcAft>
              <a:buClr>
                <a:schemeClr val="accent3"/>
              </a:buClr>
              <a:defRPr/>
            </a:pPr>
            <a:endParaRPr lang="en-GB" sz="20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23C74-4F7F-4454-9018-34CAAD695C88}"/>
              </a:ext>
            </a:extLst>
          </p:cNvPr>
          <p:cNvSpPr>
            <a:spLocks noGrp="1"/>
          </p:cNvSpPr>
          <p:nvPr>
            <p:ph type="title"/>
          </p:nvPr>
        </p:nvSpPr>
        <p:spPr>
          <a:xfrm>
            <a:off x="466722" y="586855"/>
            <a:ext cx="3201366" cy="3387497"/>
          </a:xfrm>
        </p:spPr>
        <p:txBody>
          <a:bodyPr anchor="b">
            <a:normAutofit/>
          </a:bodyPr>
          <a:lstStyle/>
          <a:p>
            <a:pPr algn="r">
              <a:defRPr/>
            </a:pPr>
            <a:r>
              <a:rPr lang="en-GB" sz="4000" b="1">
                <a:solidFill>
                  <a:srgbClr val="FFFFFF"/>
                </a:solidFill>
              </a:rPr>
              <a:t>WHAT IS THE PROBLEM?</a:t>
            </a:r>
            <a:endParaRPr lang="en-GB" sz="4000">
              <a:solidFill>
                <a:srgbClr val="FFFFFF"/>
              </a:solidFill>
            </a:endParaRPr>
          </a:p>
        </p:txBody>
      </p:sp>
      <p:sp>
        <p:nvSpPr>
          <p:cNvPr id="3" name="Content Placeholder 2">
            <a:extLst>
              <a:ext uri="{FF2B5EF4-FFF2-40B4-BE49-F238E27FC236}">
                <a16:creationId xmlns:a16="http://schemas.microsoft.com/office/drawing/2014/main" id="{7A2D7B65-BA46-4E40-B0EB-6EECB6E770CE}"/>
              </a:ext>
            </a:extLst>
          </p:cNvPr>
          <p:cNvSpPr>
            <a:spLocks noGrp="1"/>
          </p:cNvSpPr>
          <p:nvPr>
            <p:ph idx="1"/>
          </p:nvPr>
        </p:nvSpPr>
        <p:spPr>
          <a:xfrm>
            <a:off x="4810259" y="649480"/>
            <a:ext cx="6555347" cy="5546047"/>
          </a:xfrm>
        </p:spPr>
        <p:txBody>
          <a:bodyPr rtlCol="0" anchor="ctr">
            <a:normAutofit/>
          </a:bodyPr>
          <a:lstStyle/>
          <a:p>
            <a:pPr marL="91440" indent="-91440">
              <a:spcBef>
                <a:spcPts val="0"/>
              </a:spcBef>
              <a:buClr>
                <a:schemeClr val="accent3"/>
              </a:buClr>
              <a:defRPr/>
            </a:pPr>
            <a:r>
              <a:rPr lang="en-GB" sz="2000" dirty="0"/>
              <a:t>What is the most significant environmental impact of the Green Man Festivals on the Brecon Beacons?</a:t>
            </a:r>
          </a:p>
          <a:p>
            <a:pPr marL="0" indent="0">
              <a:spcBef>
                <a:spcPts val="0"/>
              </a:spcBef>
              <a:buClr>
                <a:schemeClr val="accent3"/>
              </a:buClr>
              <a:buNone/>
              <a:defRPr/>
            </a:pPr>
            <a:endParaRPr lang="en-GB" sz="2000" dirty="0"/>
          </a:p>
          <a:p>
            <a:pPr marL="0" indent="0">
              <a:spcBef>
                <a:spcPts val="0"/>
              </a:spcBef>
              <a:buClr>
                <a:schemeClr val="accent3"/>
              </a:buClr>
              <a:buNone/>
              <a:defRPr/>
            </a:pPr>
            <a:r>
              <a:rPr lang="en-GB" sz="2000" dirty="0"/>
              <a:t>Sustainability and tourism and leisure industries.</a:t>
            </a:r>
          </a:p>
          <a:p>
            <a:pPr marL="0" indent="0">
              <a:spcBef>
                <a:spcPts val="0"/>
              </a:spcBef>
              <a:buClr>
                <a:schemeClr val="accent3"/>
              </a:buClr>
              <a:buNone/>
              <a:defRPr/>
            </a:pPr>
            <a:r>
              <a:rPr lang="en-GB" sz="2000" dirty="0"/>
              <a:t>Augmentation of social capital, synergy between festivals and social capital - that is the processes between people which allow the establishment of a sense of co-operation, goodwill, reciprocity, belonging, and fellowship. Social capital is grounded in the connectivity of human activity and, as Putnam (1993, pp. 35-36) explains, it involves “features of social organisation, such as networks, norms, and trust that facilitate co-ordination and co-operation for mutual benefit.”</a:t>
            </a:r>
          </a:p>
          <a:p>
            <a:pPr marL="0" indent="0">
              <a:spcBef>
                <a:spcPts val="0"/>
              </a:spcBef>
              <a:buClr>
                <a:schemeClr val="accent3"/>
              </a:buClr>
              <a:buNone/>
              <a:defRPr/>
            </a:pPr>
            <a:r>
              <a:rPr lang="en-GB" sz="2000" dirty="0"/>
              <a:t>Costs  and benefits of festivals.</a:t>
            </a:r>
          </a:p>
          <a:p>
            <a:pPr marL="91440" indent="-91440">
              <a:spcBef>
                <a:spcPts val="0"/>
              </a:spcBef>
              <a:buClr>
                <a:schemeClr val="accent3"/>
              </a:buClr>
              <a:defRPr/>
            </a:pPr>
            <a:endParaRPr lang="en-GB" sz="2000" dirty="0"/>
          </a:p>
          <a:p>
            <a:pPr marL="91440" indent="-91440">
              <a:buClr>
                <a:schemeClr val="accent3"/>
              </a:buClr>
              <a:defRPr/>
            </a:pPr>
            <a:endParaRPr lang="en-GB" sz="2000" dirty="0"/>
          </a:p>
          <a:p>
            <a:pPr marL="91440" indent="-91440">
              <a:buClr>
                <a:schemeClr val="accent3"/>
              </a:buClr>
              <a:defRPr/>
            </a:pPr>
            <a:endParaRPr lang="en-GB" sz="2000" dirty="0"/>
          </a:p>
          <a:p>
            <a:pPr marL="91440" indent="-91440">
              <a:buClr>
                <a:schemeClr val="accent3"/>
              </a:buClr>
              <a:defRPr/>
            </a:pPr>
            <a:endParaRPr lang="en-GB" sz="20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31367-D5E9-4654-9D46-6C8C9DEAF971}"/>
              </a:ext>
            </a:extLst>
          </p:cNvPr>
          <p:cNvSpPr>
            <a:spLocks noGrp="1"/>
          </p:cNvSpPr>
          <p:nvPr>
            <p:ph type="title"/>
          </p:nvPr>
        </p:nvSpPr>
        <p:spPr>
          <a:xfrm>
            <a:off x="466722" y="586855"/>
            <a:ext cx="3201366" cy="3387497"/>
          </a:xfrm>
        </p:spPr>
        <p:txBody>
          <a:bodyPr anchor="b">
            <a:normAutofit/>
          </a:bodyPr>
          <a:lstStyle/>
          <a:p>
            <a:pPr algn="r">
              <a:defRPr/>
            </a:pPr>
            <a:r>
              <a:rPr lang="en-GB" sz="4000" b="1">
                <a:solidFill>
                  <a:srgbClr val="FFFFFF"/>
                </a:solidFill>
              </a:rPr>
              <a:t>WHAT IS THE PROBLEM?</a:t>
            </a:r>
            <a:endParaRPr lang="en-GB" sz="4000">
              <a:solidFill>
                <a:srgbClr val="FFFFFF"/>
              </a:solidFill>
            </a:endParaRPr>
          </a:p>
        </p:txBody>
      </p:sp>
      <p:sp>
        <p:nvSpPr>
          <p:cNvPr id="37891" name="Content Placeholder 2">
            <a:extLst>
              <a:ext uri="{FF2B5EF4-FFF2-40B4-BE49-F238E27FC236}">
                <a16:creationId xmlns:a16="http://schemas.microsoft.com/office/drawing/2014/main" id="{51410C40-19D0-4E7C-97A8-BCD234C0B924}"/>
              </a:ext>
            </a:extLst>
          </p:cNvPr>
          <p:cNvSpPr>
            <a:spLocks noGrp="1"/>
          </p:cNvSpPr>
          <p:nvPr>
            <p:ph idx="1"/>
          </p:nvPr>
        </p:nvSpPr>
        <p:spPr>
          <a:xfrm>
            <a:off x="4810259" y="649480"/>
            <a:ext cx="6555347" cy="5546047"/>
          </a:xfrm>
        </p:spPr>
        <p:txBody>
          <a:bodyPr anchor="ctr">
            <a:normAutofit/>
          </a:bodyPr>
          <a:lstStyle/>
          <a:p>
            <a:pPr eaLnBrk="1" hangingPunct="1">
              <a:spcBef>
                <a:spcPct val="0"/>
              </a:spcBef>
              <a:spcAft>
                <a:spcPts val="600"/>
              </a:spcAft>
            </a:pPr>
            <a:r>
              <a:rPr lang="en-GB" altLang="en-US" sz="2000"/>
              <a:t>What clinical information systems can be integrated effectively to optimally manage diabetes care?</a:t>
            </a:r>
          </a:p>
          <a:p>
            <a:pPr eaLnBrk="1" hangingPunct="1">
              <a:spcBef>
                <a:spcPct val="0"/>
              </a:spcBef>
              <a:spcAft>
                <a:spcPts val="600"/>
              </a:spcAft>
            </a:pPr>
            <a:endParaRPr lang="en-GB" altLang="en-US" sz="2000"/>
          </a:p>
          <a:p>
            <a:pPr eaLnBrk="1" hangingPunct="1">
              <a:spcBef>
                <a:spcPct val="0"/>
              </a:spcBef>
              <a:spcAft>
                <a:spcPts val="600"/>
              </a:spcAft>
            </a:pPr>
            <a:r>
              <a:rPr lang="en-GB" altLang="en-US" sz="2000"/>
              <a:t>Diabetes figures soaring at a cost of £25,000 per minute to NHS.</a:t>
            </a:r>
          </a:p>
          <a:p>
            <a:pPr eaLnBrk="1" hangingPunct="1">
              <a:spcBef>
                <a:spcPct val="0"/>
              </a:spcBef>
              <a:spcAft>
                <a:spcPts val="600"/>
              </a:spcAft>
            </a:pPr>
            <a:r>
              <a:rPr lang="en-GB" altLang="en-US" sz="2000"/>
              <a:t>Population care approaches for diabetes have the potential to improve the quality of care and decrease diabetes-related illnesses. Population care strategies are particularly relevant and can efficiently manage disease care at the health system level. What information systems can best manage this?</a:t>
            </a:r>
          </a:p>
          <a:p>
            <a:pPr eaLnBrk="1" hangingPunct="1">
              <a:spcBef>
                <a:spcPct val="0"/>
              </a:spcBef>
              <a:spcAft>
                <a:spcPts val="600"/>
              </a:spcAft>
            </a:pPr>
            <a:endParaRPr lang="en-GB" altLang="en-US" sz="2000"/>
          </a:p>
          <a:p>
            <a:pPr eaLnBrk="1" hangingPunct="1">
              <a:spcBef>
                <a:spcPct val="0"/>
              </a:spcBef>
              <a:spcAft>
                <a:spcPts val="600"/>
              </a:spcAft>
            </a:pPr>
            <a:r>
              <a:rPr lang="en-GB" altLang="en-US" sz="2000"/>
              <a:t>https://www.diabetes.co.uk/cost-of-diabetes.html</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42E5-9142-48AF-8DAB-F6549FBD3D58}"/>
              </a:ext>
            </a:extLst>
          </p:cNvPr>
          <p:cNvSpPr>
            <a:spLocks noGrp="1"/>
          </p:cNvSpPr>
          <p:nvPr>
            <p:ph type="title"/>
          </p:nvPr>
        </p:nvSpPr>
        <p:spPr>
          <a:xfrm>
            <a:off x="481013" y="3752849"/>
            <a:ext cx="3290887" cy="2452687"/>
          </a:xfrm>
        </p:spPr>
        <p:txBody>
          <a:bodyPr anchor="ctr">
            <a:normAutofit/>
          </a:bodyPr>
          <a:lstStyle/>
          <a:p>
            <a:pPr defTabSz="914377">
              <a:defRPr/>
            </a:pPr>
            <a:r>
              <a:rPr lang="en-GB" sz="3600" dirty="0"/>
              <a:t>Possible * template</a:t>
            </a:r>
          </a:p>
        </p:txBody>
      </p:sp>
      <p:pic>
        <p:nvPicPr>
          <p:cNvPr id="3" name="Picture 2">
            <a:extLst>
              <a:ext uri="{FF2B5EF4-FFF2-40B4-BE49-F238E27FC236}">
                <a16:creationId xmlns:a16="http://schemas.microsoft.com/office/drawing/2014/main" id="{99E2D064-6D69-4250-9C7C-DD147D6FCE3A}"/>
              </a:ext>
            </a:extLst>
          </p:cNvPr>
          <p:cNvPicPr>
            <a:picLocks noChangeAspect="1"/>
          </p:cNvPicPr>
          <p:nvPr/>
        </p:nvPicPr>
        <p:blipFill rotWithShape="1">
          <a:blip r:embed="rId2"/>
          <a:srcRect t="14023" b="2659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6323" name="Content Placeholder 2">
            <a:extLst>
              <a:ext uri="{FF2B5EF4-FFF2-40B4-BE49-F238E27FC236}">
                <a16:creationId xmlns:a16="http://schemas.microsoft.com/office/drawing/2014/main" id="{8349D9B9-59A1-4765-BD3D-CFC7DC5FBE70}"/>
              </a:ext>
            </a:extLst>
          </p:cNvPr>
          <p:cNvSpPr>
            <a:spLocks noGrp="1"/>
          </p:cNvSpPr>
          <p:nvPr>
            <p:ph idx="1"/>
          </p:nvPr>
        </p:nvSpPr>
        <p:spPr>
          <a:xfrm>
            <a:off x="4223982" y="3752850"/>
            <a:ext cx="7485413" cy="2452687"/>
          </a:xfrm>
        </p:spPr>
        <p:txBody>
          <a:bodyPr rtlCol="0" anchor="ctr">
            <a:normAutofit/>
          </a:bodyPr>
          <a:lstStyle/>
          <a:p>
            <a:pPr marL="91440" indent="-91440">
              <a:spcBef>
                <a:spcPts val="0"/>
              </a:spcBef>
              <a:spcAft>
                <a:spcPts val="600"/>
              </a:spcAft>
              <a:buClr>
                <a:schemeClr val="accent3"/>
              </a:buClr>
              <a:defRPr/>
            </a:pPr>
            <a:r>
              <a:rPr lang="en-GB" altLang="en-US" sz="1800" dirty="0"/>
              <a:t>There is a problem in ----------------------. Despite ----------------------------------- (something that should be happening) ------------------------- is occurring. (Provide supporting evidence.) This problem has negatively impacts -------------------------- (who or what has been affected) because ------------------------------. A possible cause of this problem is ------------------------------. This dissertation evaluates, analyses --------------------------- by ---------------------------- (research method) in the hope of understanding more about this --------------------- (issue/problem).</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Title 1">
            <a:extLst>
              <a:ext uri="{FF2B5EF4-FFF2-40B4-BE49-F238E27FC236}">
                <a16:creationId xmlns:a16="http://schemas.microsoft.com/office/drawing/2014/main" id="{46C5D265-F33C-4181-9830-7923F6381A57}"/>
              </a:ext>
            </a:extLst>
          </p:cNvPr>
          <p:cNvSpPr>
            <a:spLocks noGrp="1"/>
          </p:cNvSpPr>
          <p:nvPr>
            <p:ph type="title"/>
          </p:nvPr>
        </p:nvSpPr>
        <p:spPr>
          <a:xfrm>
            <a:off x="4654296" y="329184"/>
            <a:ext cx="6894576" cy="1783080"/>
          </a:xfrm>
        </p:spPr>
        <p:txBody>
          <a:bodyPr anchor="b">
            <a:normAutofit/>
          </a:bodyPr>
          <a:lstStyle/>
          <a:p>
            <a:pPr defTabSz="914377">
              <a:defRPr/>
            </a:pPr>
            <a:r>
              <a:rPr lang="en-GB" altLang="en-US" sz="5400"/>
              <a:t>Chapter 1/research proposal</a:t>
            </a:r>
          </a:p>
        </p:txBody>
      </p:sp>
      <p:pic>
        <p:nvPicPr>
          <p:cNvPr id="15364" name="Picture 15363" descr="Glasses on top of a book">
            <a:extLst>
              <a:ext uri="{FF2B5EF4-FFF2-40B4-BE49-F238E27FC236}">
                <a16:creationId xmlns:a16="http://schemas.microsoft.com/office/drawing/2014/main" id="{EB41A9EE-F829-43FE-80CD-2C5356039297}"/>
              </a:ext>
            </a:extLst>
          </p:cNvPr>
          <p:cNvPicPr>
            <a:picLocks noChangeAspect="1"/>
          </p:cNvPicPr>
          <p:nvPr/>
        </p:nvPicPr>
        <p:blipFill rotWithShape="1">
          <a:blip r:embed="rId2"/>
          <a:srcRect l="17760" r="43092"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74"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09242C01-15F9-48AD-95E1-317995302B32}"/>
              </a:ext>
            </a:extLst>
          </p:cNvPr>
          <p:cNvSpPr>
            <a:spLocks noGrp="1"/>
          </p:cNvSpPr>
          <p:nvPr>
            <p:ph idx="1"/>
          </p:nvPr>
        </p:nvSpPr>
        <p:spPr>
          <a:xfrm>
            <a:off x="4654296" y="2706624"/>
            <a:ext cx="6894576" cy="3483864"/>
          </a:xfrm>
        </p:spPr>
        <p:txBody>
          <a:bodyPr rtlCol="0">
            <a:normAutofit/>
          </a:bodyPr>
          <a:lstStyle/>
          <a:p>
            <a:pPr marL="91440" indent="-91440">
              <a:buClr>
                <a:schemeClr val="accent3"/>
              </a:buClr>
              <a:defRPr/>
            </a:pPr>
            <a:r>
              <a:rPr lang="en-GB" sz="1700" dirty="0"/>
              <a:t>Background to the dissertation - introduces and lays the background to the research study.</a:t>
            </a:r>
          </a:p>
          <a:p>
            <a:pPr marL="91440" indent="-91440">
              <a:buClr>
                <a:schemeClr val="accent3"/>
              </a:buClr>
              <a:defRPr/>
            </a:pPr>
            <a:r>
              <a:rPr lang="en-GB" sz="1700" dirty="0"/>
              <a:t>Includes:</a:t>
            </a:r>
          </a:p>
          <a:p>
            <a:pPr marL="91440" indent="-91440">
              <a:buClr>
                <a:schemeClr val="accent3"/>
              </a:buClr>
              <a:defRPr/>
            </a:pPr>
            <a:r>
              <a:rPr lang="en-GB" sz="1700" dirty="0"/>
              <a:t>Background to the study</a:t>
            </a:r>
          </a:p>
          <a:p>
            <a:pPr marL="91440" indent="-91440">
              <a:buClr>
                <a:schemeClr val="accent3"/>
              </a:buClr>
              <a:defRPr/>
            </a:pPr>
            <a:r>
              <a:rPr lang="en-GB" sz="1700" dirty="0"/>
              <a:t>The research problem/statement of the problem</a:t>
            </a:r>
          </a:p>
          <a:p>
            <a:pPr marL="91440" indent="-91440">
              <a:buClr>
                <a:schemeClr val="accent3"/>
              </a:buClr>
              <a:defRPr/>
            </a:pPr>
            <a:r>
              <a:rPr lang="en-GB" sz="1700" dirty="0"/>
              <a:t>The research questions</a:t>
            </a:r>
          </a:p>
          <a:p>
            <a:pPr marL="91440" indent="-91440">
              <a:buClr>
                <a:schemeClr val="accent3"/>
              </a:buClr>
              <a:defRPr/>
            </a:pPr>
            <a:r>
              <a:rPr lang="en-GB" sz="1700" dirty="0"/>
              <a:t>Research aims and objectives</a:t>
            </a:r>
          </a:p>
          <a:p>
            <a:pPr marL="91440" indent="-91440">
              <a:buClr>
                <a:schemeClr val="accent3"/>
              </a:buClr>
              <a:defRPr/>
            </a:pPr>
            <a:r>
              <a:rPr lang="en-GB" sz="1700" dirty="0"/>
              <a:t>The scope of the dissertation</a:t>
            </a:r>
          </a:p>
          <a:p>
            <a:pPr marL="91440" indent="-91440">
              <a:buClr>
                <a:schemeClr val="accent3"/>
              </a:buClr>
              <a:defRPr/>
            </a:pPr>
            <a:r>
              <a:rPr lang="en-GB" sz="1700" dirty="0"/>
              <a:t>The significance of the dissertation</a:t>
            </a:r>
          </a:p>
          <a:p>
            <a:pPr marL="91440" indent="-91440">
              <a:buClr>
                <a:schemeClr val="accent3"/>
              </a:buClr>
              <a:defRPr/>
            </a:pPr>
            <a:r>
              <a:rPr lang="en-GB" sz="1700" dirty="0"/>
              <a:t>The organisation of the rest of the dissertation</a:t>
            </a:r>
          </a:p>
          <a:p>
            <a:pPr marL="91440" indent="-91440">
              <a:buClr>
                <a:schemeClr val="accent3"/>
              </a:buClr>
              <a:defRPr/>
            </a:pPr>
            <a:endParaRPr lang="en-GB" sz="17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5CBC4-2668-48F2-9C1E-2FE437DE0A43}"/>
              </a:ext>
            </a:extLst>
          </p:cNvPr>
          <p:cNvSpPr>
            <a:spLocks noGrp="1"/>
          </p:cNvSpPr>
          <p:nvPr>
            <p:ph type="title"/>
          </p:nvPr>
        </p:nvSpPr>
        <p:spPr>
          <a:xfrm>
            <a:off x="466722" y="586855"/>
            <a:ext cx="3201366" cy="3387497"/>
          </a:xfrm>
        </p:spPr>
        <p:txBody>
          <a:bodyPr anchor="b">
            <a:normAutofit/>
          </a:bodyPr>
          <a:lstStyle/>
          <a:p>
            <a:pPr algn="r" defTabSz="914377">
              <a:defRPr/>
            </a:pPr>
            <a:r>
              <a:rPr lang="en-GB" sz="4000">
                <a:solidFill>
                  <a:srgbClr val="FFFFFF"/>
                </a:solidFill>
              </a:rPr>
              <a:t>Essentially </a:t>
            </a:r>
          </a:p>
        </p:txBody>
      </p:sp>
      <p:sp>
        <p:nvSpPr>
          <p:cNvPr id="40963" name="Content Placeholder 2">
            <a:extLst>
              <a:ext uri="{FF2B5EF4-FFF2-40B4-BE49-F238E27FC236}">
                <a16:creationId xmlns:a16="http://schemas.microsoft.com/office/drawing/2014/main" id="{D6254B83-6F16-423A-8B70-C74C2F8A2D3D}"/>
              </a:ext>
            </a:extLst>
          </p:cNvPr>
          <p:cNvSpPr>
            <a:spLocks noGrp="1"/>
          </p:cNvSpPr>
          <p:nvPr>
            <p:ph idx="1"/>
          </p:nvPr>
        </p:nvSpPr>
        <p:spPr>
          <a:xfrm>
            <a:off x="4810259" y="649480"/>
            <a:ext cx="6555347" cy="5546047"/>
          </a:xfrm>
        </p:spPr>
        <p:txBody>
          <a:bodyPr anchor="ctr">
            <a:normAutofit/>
          </a:bodyPr>
          <a:lstStyle/>
          <a:p>
            <a:pPr eaLnBrk="1" hangingPunct="1"/>
            <a:r>
              <a:rPr lang="en-GB" altLang="en-US" sz="2000"/>
              <a:t>Two parts:</a:t>
            </a:r>
          </a:p>
          <a:p>
            <a:pPr eaLnBrk="1" hangingPunct="1">
              <a:buFont typeface="Arial" panose="020B0604020202020204" pitchFamily="34" charset="0"/>
              <a:buChar char="•"/>
            </a:pPr>
            <a:r>
              <a:rPr lang="en-GB" altLang="en-US" sz="2000"/>
              <a:t>Background</a:t>
            </a:r>
          </a:p>
          <a:p>
            <a:pPr eaLnBrk="1" hangingPunct="1">
              <a:buFont typeface="Arial" panose="020B0604020202020204" pitchFamily="34" charset="0"/>
              <a:buChar char="•"/>
            </a:pPr>
            <a:r>
              <a:rPr lang="en-GB" altLang="en-US" sz="2000"/>
              <a:t>Research</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AF683-E22E-4FFB-AC4D-259DBF2FB272}"/>
              </a:ext>
            </a:extLst>
          </p:cNvPr>
          <p:cNvSpPr>
            <a:spLocks noGrp="1"/>
          </p:cNvSpPr>
          <p:nvPr>
            <p:ph type="title"/>
          </p:nvPr>
        </p:nvSpPr>
        <p:spPr>
          <a:xfrm>
            <a:off x="466722" y="586855"/>
            <a:ext cx="3201366" cy="3387497"/>
          </a:xfrm>
        </p:spPr>
        <p:txBody>
          <a:bodyPr anchor="b">
            <a:normAutofit/>
          </a:bodyPr>
          <a:lstStyle/>
          <a:p>
            <a:pPr algn="r">
              <a:defRPr/>
            </a:pPr>
            <a:r>
              <a:rPr lang="en-GB" sz="4000">
                <a:solidFill>
                  <a:srgbClr val="FFFFFF"/>
                </a:solidFill>
              </a:rPr>
              <a:t>Title/aim/big thing</a:t>
            </a:r>
          </a:p>
        </p:txBody>
      </p:sp>
      <p:sp>
        <p:nvSpPr>
          <p:cNvPr id="41987" name="Content Placeholder 2">
            <a:extLst>
              <a:ext uri="{FF2B5EF4-FFF2-40B4-BE49-F238E27FC236}">
                <a16:creationId xmlns:a16="http://schemas.microsoft.com/office/drawing/2014/main" id="{261A8A17-0840-4B9B-AA6A-35C0ABEDEC9E}"/>
              </a:ext>
            </a:extLst>
          </p:cNvPr>
          <p:cNvSpPr>
            <a:spLocks noGrp="1"/>
          </p:cNvSpPr>
          <p:nvPr>
            <p:ph idx="1"/>
          </p:nvPr>
        </p:nvSpPr>
        <p:spPr>
          <a:xfrm>
            <a:off x="4810259" y="649480"/>
            <a:ext cx="6555347" cy="5546047"/>
          </a:xfrm>
        </p:spPr>
        <p:txBody>
          <a:bodyPr anchor="ctr">
            <a:normAutofit/>
          </a:bodyPr>
          <a:lstStyle/>
          <a:p>
            <a:pPr eaLnBrk="1" hangingPunct="1"/>
            <a:r>
              <a:rPr lang="en-GB" altLang="en-US" sz="2000"/>
              <a:t>Ensure aim matches the title. </a:t>
            </a:r>
          </a:p>
          <a:p>
            <a:pPr eaLnBrk="1" hangingPunct="1"/>
            <a:r>
              <a:rPr lang="en-GB" altLang="en-US" sz="2000"/>
              <a:t>AIM AND TITLE IS A REWORK OF EACH OTHER.</a:t>
            </a:r>
          </a:p>
          <a:p>
            <a:pPr eaLnBrk="1" hangingPunct="1"/>
            <a:r>
              <a:rPr lang="en-GB" altLang="en-US" sz="2000"/>
              <a:t>The objectives assist you in achieving your aim.</a:t>
            </a:r>
          </a:p>
          <a:p>
            <a:pPr eaLnBrk="1" hangingPunct="1"/>
            <a:r>
              <a:rPr lang="en-GB" altLang="en-US" sz="2000"/>
              <a:t>The objectives, research questions, literature review and method MUST be aligned.</a:t>
            </a:r>
          </a:p>
          <a:p>
            <a:pPr eaLnBrk="1" hangingPunct="1"/>
            <a:endParaRPr lang="en-GB" altLang="en-US" sz="2000"/>
          </a:p>
          <a:p>
            <a:pPr eaLnBrk="1" hangingPunct="1"/>
            <a:endParaRPr lang="en-GB" altLang="en-US" sz="20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E81FFA-9FFA-4524-8617-E0C9F6D8CDFA}"/>
              </a:ext>
            </a:extLst>
          </p:cNvPr>
          <p:cNvPicPr>
            <a:picLocks noChangeAspect="1"/>
          </p:cNvPicPr>
          <p:nvPr/>
        </p:nvPicPr>
        <p:blipFill rotWithShape="1">
          <a:blip r:embed="rId2"/>
          <a:srcRect t="8071" b="16929"/>
          <a:stretch/>
        </p:blipFill>
        <p:spPr>
          <a:xfrm>
            <a:off x="-1" y="10"/>
            <a:ext cx="12192000" cy="6857990"/>
          </a:xfrm>
          <a:prstGeom prst="rect">
            <a:avLst/>
          </a:prstGeom>
        </p:spPr>
      </p:pic>
      <p:sp>
        <p:nvSpPr>
          <p:cNvPr id="430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DA6116E-9CBF-4B93-A396-E71B7B7FD033}"/>
              </a:ext>
            </a:extLst>
          </p:cNvPr>
          <p:cNvSpPr>
            <a:spLocks noGrp="1"/>
          </p:cNvSpPr>
          <p:nvPr>
            <p:ph type="title"/>
          </p:nvPr>
        </p:nvSpPr>
        <p:spPr>
          <a:xfrm>
            <a:off x="709448" y="1913950"/>
            <a:ext cx="4204137" cy="1342754"/>
          </a:xfrm>
        </p:spPr>
        <p:txBody>
          <a:bodyPr>
            <a:normAutofit/>
          </a:bodyPr>
          <a:lstStyle/>
          <a:p>
            <a:pPr algn="ctr">
              <a:defRPr/>
            </a:pPr>
            <a:r>
              <a:rPr lang="en-GB" sz="3600"/>
              <a:t>Aim</a:t>
            </a:r>
          </a:p>
        </p:txBody>
      </p:sp>
      <p:cxnSp>
        <p:nvCxnSpPr>
          <p:cNvPr id="43014" name="Straight Connector 7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3011" name="Content Placeholder 2">
            <a:extLst>
              <a:ext uri="{FF2B5EF4-FFF2-40B4-BE49-F238E27FC236}">
                <a16:creationId xmlns:a16="http://schemas.microsoft.com/office/drawing/2014/main" id="{9B0DC21B-FACE-4626-9A87-CC87287DA421}"/>
              </a:ext>
            </a:extLst>
          </p:cNvPr>
          <p:cNvSpPr>
            <a:spLocks noGrp="1"/>
          </p:cNvSpPr>
          <p:nvPr>
            <p:ph idx="1"/>
          </p:nvPr>
        </p:nvSpPr>
        <p:spPr>
          <a:xfrm>
            <a:off x="525516" y="3417573"/>
            <a:ext cx="4593021" cy="2619839"/>
          </a:xfrm>
        </p:spPr>
        <p:txBody>
          <a:bodyPr anchor="ctr">
            <a:normAutofit/>
          </a:bodyPr>
          <a:lstStyle/>
          <a:p>
            <a:pPr defTabSz="912813">
              <a:spcAft>
                <a:spcPct val="0"/>
              </a:spcAft>
            </a:pPr>
            <a:r>
              <a:rPr lang="en-GB" altLang="en-US" sz="1700">
                <a:ea typeface="MS PGothic" panose="020B0600070205080204" pitchFamily="34" charset="-128"/>
              </a:rPr>
              <a:t>Are broad statements of desired outcomes, or describe the general intentions of the research, the focus of your research proposal.</a:t>
            </a:r>
          </a:p>
          <a:p>
            <a:pPr defTabSz="912813">
              <a:spcAft>
                <a:spcPct val="0"/>
              </a:spcAft>
            </a:pPr>
            <a:r>
              <a:rPr lang="en-GB" altLang="en-US" sz="1700">
                <a:ea typeface="MS PGothic" panose="020B0600070205080204" pitchFamily="34" charset="-128"/>
              </a:rPr>
              <a:t>Emphasize what is to be accomplished, not how it is to be accomplished.</a:t>
            </a:r>
          </a:p>
          <a:p>
            <a:pPr defTabSz="912813">
              <a:spcAft>
                <a:spcPct val="0"/>
              </a:spcAft>
            </a:pPr>
            <a:r>
              <a:rPr lang="en-GB" altLang="en-US" sz="1700">
                <a:ea typeface="MS PGothic" panose="020B0600070205080204" pitchFamily="34" charset="-128"/>
              </a:rPr>
              <a:t>Identify the scope of the project outcomes.</a:t>
            </a:r>
          </a:p>
          <a:p>
            <a:pPr defTabSz="912813">
              <a:spcAft>
                <a:spcPct val="0"/>
              </a:spcAft>
            </a:pPr>
            <a:r>
              <a:rPr lang="en-GB" altLang="en-US" sz="1700">
                <a:ea typeface="MS PGothic" panose="020B0600070205080204" pitchFamily="34" charset="-128"/>
              </a:rPr>
              <a:t>Should reflect the aspirations and expectations of the research topic.</a:t>
            </a:r>
          </a:p>
          <a:p>
            <a:pPr defTabSz="912813"/>
            <a:endParaRPr lang="en-GB" altLang="en-US" sz="17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7A6953B-0D3E-48C8-9EBE-AAEAF0F4F66B}"/>
              </a:ext>
            </a:extLst>
          </p:cNvPr>
          <p:cNvSpPr>
            <a:spLocks noGrp="1"/>
          </p:cNvSpPr>
          <p:nvPr>
            <p:ph type="title"/>
          </p:nvPr>
        </p:nvSpPr>
        <p:spPr>
          <a:xfrm>
            <a:off x="1371599" y="294538"/>
            <a:ext cx="9895951" cy="1033669"/>
          </a:xfrm>
        </p:spPr>
        <p:txBody>
          <a:bodyPr>
            <a:normAutofit/>
            <a:scene3d>
              <a:camera prst="orthographicFront"/>
              <a:lightRig rig="soft" dir="t"/>
            </a:scene3d>
            <a:sp3d prstMaterial="softEdge">
              <a:bevelT w="25400" h="25400"/>
            </a:sp3d>
          </a:bodyPr>
          <a:lstStyle/>
          <a:p>
            <a:pPr defTabSz="914377">
              <a:defRPr/>
            </a:pPr>
            <a:r>
              <a:rPr lang="en-GB" sz="4000">
                <a:solidFill>
                  <a:srgbClr val="FFFFFF"/>
                </a:solidFill>
              </a:rPr>
              <a:t>Objectives</a:t>
            </a:r>
          </a:p>
        </p:txBody>
      </p:sp>
      <p:sp>
        <p:nvSpPr>
          <p:cNvPr id="71682" name="Content Placeholder 1">
            <a:extLst>
              <a:ext uri="{FF2B5EF4-FFF2-40B4-BE49-F238E27FC236}">
                <a16:creationId xmlns:a16="http://schemas.microsoft.com/office/drawing/2014/main" id="{94591891-D1A0-465C-A85E-3BF2EEEE6AB6}"/>
              </a:ext>
            </a:extLst>
          </p:cNvPr>
          <p:cNvSpPr>
            <a:spLocks noGrp="1"/>
          </p:cNvSpPr>
          <p:nvPr>
            <p:ph idx="1"/>
          </p:nvPr>
        </p:nvSpPr>
        <p:spPr>
          <a:xfrm>
            <a:off x="1371599" y="2318197"/>
            <a:ext cx="9724031" cy="3683358"/>
          </a:xfrm>
        </p:spPr>
        <p:txBody>
          <a:bodyPr rtlCol="0" anchor="ctr">
            <a:normAutofit/>
          </a:bodyPr>
          <a:lstStyle/>
          <a:p>
            <a:pPr marL="182880" indent="-182880" defTabSz="914377">
              <a:buClr>
                <a:schemeClr val="tx1">
                  <a:lumMod val="85000"/>
                  <a:lumOff val="15000"/>
                </a:schemeClr>
              </a:buClr>
              <a:defRPr/>
            </a:pPr>
            <a:r>
              <a:rPr lang="en-GB" altLang="en-US" sz="2000">
                <a:ea typeface="ＭＳ Ｐゴシック" panose="020B0600070205080204" pitchFamily="34" charset="-128"/>
              </a:rPr>
              <a:t>The steps you are going to take to answer your research aim or question.</a:t>
            </a:r>
          </a:p>
          <a:p>
            <a:pPr marL="182880" indent="-182880" defTabSz="914377">
              <a:buClr>
                <a:schemeClr val="tx1">
                  <a:lumMod val="85000"/>
                  <a:lumOff val="15000"/>
                </a:schemeClr>
              </a:buClr>
              <a:defRPr/>
            </a:pPr>
            <a:r>
              <a:rPr lang="en-GB" altLang="en-US" sz="2000">
                <a:ea typeface="ＭＳ Ｐゴシック" panose="020B0600070205080204" pitchFamily="34" charset="-128"/>
              </a:rPr>
              <a:t>A specific list of tasks needed to accomplish the goals of the project.</a:t>
            </a:r>
          </a:p>
          <a:p>
            <a:pPr marL="182880" indent="-182880" defTabSz="914377">
              <a:buClr>
                <a:schemeClr val="tx1">
                  <a:lumMod val="85000"/>
                  <a:lumOff val="15000"/>
                </a:schemeClr>
              </a:buClr>
              <a:defRPr/>
            </a:pPr>
            <a:r>
              <a:rPr lang="en-GB" altLang="en-US" sz="2000">
                <a:ea typeface="ＭＳ Ｐゴシック" panose="020B0600070205080204" pitchFamily="34" charset="-128"/>
              </a:rPr>
              <a:t>Must be clear and achievable. </a:t>
            </a:r>
          </a:p>
          <a:p>
            <a:pPr marL="182880" indent="-182880" defTabSz="914377">
              <a:buClr>
                <a:schemeClr val="tx1">
                  <a:lumMod val="85000"/>
                  <a:lumOff val="15000"/>
                </a:schemeClr>
              </a:buClr>
              <a:defRPr/>
            </a:pPr>
            <a:r>
              <a:rPr lang="en-GB" altLang="en-US" sz="2000">
                <a:ea typeface="ＭＳ Ｐゴシック" panose="020B0600070205080204" pitchFamily="34" charset="-128"/>
              </a:rPr>
              <a:t>May emphasize how aims are to be accomplished. </a:t>
            </a:r>
          </a:p>
          <a:p>
            <a:pPr marL="182880" indent="-182880" defTabSz="914377">
              <a:buClr>
                <a:schemeClr val="tx1">
                  <a:lumMod val="85000"/>
                  <a:lumOff val="15000"/>
                </a:schemeClr>
              </a:buClr>
              <a:defRPr/>
            </a:pPr>
            <a:r>
              <a:rPr lang="en-GB" altLang="en-US" sz="2000">
                <a:ea typeface="ＭＳ Ｐゴシック" panose="020B0600070205080204" pitchFamily="34" charset="-128"/>
              </a:rPr>
              <a:t>Are usually numbered so that each objective reads as an 'individual' statement to convey your intentions. </a:t>
            </a:r>
          </a:p>
          <a:p>
            <a:pPr marL="182880" indent="-182880" defTabSz="914377">
              <a:buClr>
                <a:schemeClr val="tx1">
                  <a:lumMod val="85000"/>
                  <a:lumOff val="15000"/>
                </a:schemeClr>
              </a:buClr>
              <a:defRPr/>
            </a:pPr>
            <a:endParaRPr lang="en-US" altLang="en-US" sz="2000">
              <a:ea typeface="ＭＳ Ｐゴシック" panose="020B0600070205080204" pitchFamily="34" charset="-128"/>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0CB92-D962-4DBE-8489-F4CBB1D02466}"/>
              </a:ext>
            </a:extLst>
          </p:cNvPr>
          <p:cNvSpPr>
            <a:spLocks noGrp="1"/>
          </p:cNvSpPr>
          <p:nvPr>
            <p:ph type="title"/>
          </p:nvPr>
        </p:nvSpPr>
        <p:spPr>
          <a:xfrm>
            <a:off x="1371599" y="294538"/>
            <a:ext cx="9895951" cy="1033669"/>
          </a:xfrm>
        </p:spPr>
        <p:txBody>
          <a:bodyPr>
            <a:normAutofit/>
          </a:bodyPr>
          <a:lstStyle/>
          <a:p>
            <a:pPr>
              <a:defRPr/>
            </a:pPr>
            <a:r>
              <a:rPr lang="en-GB" sz="4000">
                <a:solidFill>
                  <a:srgbClr val="FFFFFF"/>
                </a:solidFill>
              </a:rPr>
              <a:t>Aims and objectives should not be</a:t>
            </a:r>
          </a:p>
        </p:txBody>
      </p:sp>
      <p:sp>
        <p:nvSpPr>
          <p:cNvPr id="45059" name="Content Placeholder 1">
            <a:extLst>
              <a:ext uri="{FF2B5EF4-FFF2-40B4-BE49-F238E27FC236}">
                <a16:creationId xmlns:a16="http://schemas.microsoft.com/office/drawing/2014/main" id="{43284BEE-386E-4482-849D-5FCDDF2B9455}"/>
              </a:ext>
            </a:extLst>
          </p:cNvPr>
          <p:cNvSpPr>
            <a:spLocks noGrp="1"/>
          </p:cNvSpPr>
          <p:nvPr>
            <p:ph idx="1"/>
          </p:nvPr>
        </p:nvSpPr>
        <p:spPr>
          <a:xfrm>
            <a:off x="1371599" y="2318197"/>
            <a:ext cx="9724031" cy="3683358"/>
          </a:xfrm>
        </p:spPr>
        <p:txBody>
          <a:bodyPr anchor="ctr">
            <a:normAutofit/>
          </a:bodyPr>
          <a:lstStyle/>
          <a:p>
            <a:pPr eaLnBrk="1" hangingPunct="1">
              <a:spcAft>
                <a:spcPct val="0"/>
              </a:spcAft>
            </a:pPr>
            <a:r>
              <a:rPr lang="en-GB" altLang="en-US" sz="2000">
                <a:ea typeface="MS PGothic" panose="020B0600070205080204" pitchFamily="34" charset="-128"/>
              </a:rPr>
              <a:t>Be too vague, ambitious or broad in scope; aims are often over-optimistic of what the project can achieve.</a:t>
            </a:r>
          </a:p>
          <a:p>
            <a:pPr eaLnBrk="1" hangingPunct="1">
              <a:spcAft>
                <a:spcPct val="0"/>
              </a:spcAft>
            </a:pPr>
            <a:r>
              <a:rPr lang="en-GB" altLang="en-US" sz="2000">
                <a:ea typeface="MS PGothic" panose="020B0600070205080204" pitchFamily="34" charset="-128"/>
              </a:rPr>
              <a:t>Repeat each other in different terms. </a:t>
            </a:r>
          </a:p>
          <a:p>
            <a:pPr eaLnBrk="1" hangingPunct="1">
              <a:spcAft>
                <a:spcPct val="0"/>
              </a:spcAft>
            </a:pPr>
            <a:r>
              <a:rPr lang="en-GB" altLang="en-US" sz="2000">
                <a:ea typeface="MS PGothic" panose="020B0600070205080204" pitchFamily="34" charset="-128"/>
              </a:rPr>
              <a:t>Be a list of things related in an unspecified way to your research topic.</a:t>
            </a:r>
          </a:p>
          <a:p>
            <a:pPr eaLnBrk="1" hangingPunct="1">
              <a:spcAft>
                <a:spcPct val="0"/>
              </a:spcAft>
            </a:pPr>
            <a:r>
              <a:rPr lang="en-GB" altLang="en-US" sz="2000">
                <a:ea typeface="MS PGothic" panose="020B0600070205080204" pitchFamily="34" charset="-128"/>
              </a:rPr>
              <a:t>Discuss details of your  research topic.</a:t>
            </a:r>
          </a:p>
          <a:p>
            <a:pPr eaLnBrk="1" hangingPunct="1">
              <a:spcAft>
                <a:spcPct val="0"/>
              </a:spcAft>
            </a:pPr>
            <a:endParaRPr lang="en-US" altLang="en-US" sz="2000">
              <a:ea typeface="MS PGothic" panose="020B0600070205080204" pitchFamily="34" charset="-128"/>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348EE-7753-4DF7-A9D4-7D4864BCD044}"/>
              </a:ext>
            </a:extLst>
          </p:cNvPr>
          <p:cNvSpPr>
            <a:spLocks noGrp="1"/>
          </p:cNvSpPr>
          <p:nvPr>
            <p:ph type="title"/>
          </p:nvPr>
        </p:nvSpPr>
        <p:spPr>
          <a:xfrm>
            <a:off x="1371599" y="294538"/>
            <a:ext cx="9895951" cy="1033669"/>
          </a:xfrm>
        </p:spPr>
        <p:txBody>
          <a:bodyPr>
            <a:normAutofit/>
          </a:bodyPr>
          <a:lstStyle/>
          <a:p>
            <a:pPr defTabSz="914377">
              <a:defRPr/>
            </a:pPr>
            <a:r>
              <a:rPr lang="en-GB" sz="4000">
                <a:solidFill>
                  <a:srgbClr val="FFFFFF"/>
                </a:solidFill>
              </a:rPr>
              <a:t>Title, aim and objectives</a:t>
            </a:r>
          </a:p>
        </p:txBody>
      </p:sp>
      <p:sp>
        <p:nvSpPr>
          <p:cNvPr id="46083" name="Content Placeholder 2">
            <a:extLst>
              <a:ext uri="{FF2B5EF4-FFF2-40B4-BE49-F238E27FC236}">
                <a16:creationId xmlns:a16="http://schemas.microsoft.com/office/drawing/2014/main" id="{885D6162-585A-41EA-9AF8-18A17C4176B6}"/>
              </a:ext>
            </a:extLst>
          </p:cNvPr>
          <p:cNvSpPr>
            <a:spLocks noGrp="1"/>
          </p:cNvSpPr>
          <p:nvPr>
            <p:ph idx="1"/>
          </p:nvPr>
        </p:nvSpPr>
        <p:spPr>
          <a:xfrm>
            <a:off x="1371599" y="2318197"/>
            <a:ext cx="9724031" cy="3683358"/>
          </a:xfrm>
        </p:spPr>
        <p:txBody>
          <a:bodyPr anchor="ctr">
            <a:normAutofit/>
          </a:bodyPr>
          <a:lstStyle/>
          <a:p>
            <a:pPr eaLnBrk="1" hangingPunct="1">
              <a:spcAft>
                <a:spcPct val="0"/>
              </a:spcAft>
            </a:pPr>
            <a:r>
              <a:rPr lang="en-GB" altLang="en-US" sz="2000"/>
              <a:t>AIM - WHAT YOU HOPE TO ACHIEVE.</a:t>
            </a:r>
          </a:p>
          <a:p>
            <a:pPr eaLnBrk="1" hangingPunct="1">
              <a:spcAft>
                <a:spcPct val="0"/>
              </a:spcAft>
            </a:pPr>
            <a:r>
              <a:rPr lang="en-GB" altLang="en-US" sz="2000"/>
              <a:t>Aims are statements of intent. They are usually written in BROAD terms. They set out what you hope to achieve at the end of the project.</a:t>
            </a:r>
          </a:p>
          <a:p>
            <a:pPr eaLnBrk="1" hangingPunct="1">
              <a:spcAft>
                <a:spcPct val="0"/>
              </a:spcAft>
            </a:pPr>
            <a:r>
              <a:rPr lang="en-GB" altLang="en-US" sz="2000"/>
              <a:t>OBJECTIVE - THE ACTION(S) YOU WILL TAKE IN ORDER TO ACHIEVE THE AIM.</a:t>
            </a:r>
          </a:p>
          <a:p>
            <a:pPr eaLnBrk="1" hangingPunct="1">
              <a:spcAft>
                <a:spcPct val="0"/>
              </a:spcAft>
            </a:pPr>
            <a:r>
              <a:rPr lang="en-GB" altLang="en-US" sz="2000"/>
              <a:t>Objectives, on the other hand, should be SPECIFIC statements that define measurable outcomes, eg What steps will be taken to achieve the desired outcome.</a:t>
            </a:r>
          </a:p>
          <a:p>
            <a:pPr eaLnBrk="1" hangingPunct="1">
              <a:spcAft>
                <a:spcPct val="0"/>
              </a:spcAft>
            </a:pPr>
            <a:r>
              <a:rPr lang="en-GB" altLang="en-US" sz="2000"/>
              <a:t>When writing your objectives try to use strong positive statements.</a:t>
            </a:r>
          </a:p>
          <a:p>
            <a:pPr eaLnBrk="1" hangingPunct="1">
              <a:spcAft>
                <a:spcPct val="0"/>
              </a:spcAft>
            </a:pPr>
            <a:endParaRPr lang="en-GB" altLang="en-US" sz="20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647DE-7096-4213-B338-0146A7E15E07}"/>
              </a:ext>
            </a:extLst>
          </p:cNvPr>
          <p:cNvSpPr>
            <a:spLocks noGrp="1"/>
          </p:cNvSpPr>
          <p:nvPr>
            <p:ph type="title"/>
          </p:nvPr>
        </p:nvSpPr>
        <p:spPr/>
        <p:txBody>
          <a:bodyPr/>
          <a:lstStyle/>
          <a:p>
            <a:pPr>
              <a:defRPr/>
            </a:pPr>
            <a:r>
              <a:rPr lang="en-GB" dirty="0">
                <a:solidFill>
                  <a:schemeClr val="tx1">
                    <a:lumMod val="95000"/>
                    <a:lumOff val="5000"/>
                  </a:schemeClr>
                </a:solidFill>
              </a:rPr>
              <a:t>Are the research objectives smart?</a:t>
            </a:r>
          </a:p>
        </p:txBody>
      </p:sp>
      <p:graphicFrame>
        <p:nvGraphicFramePr>
          <p:cNvPr id="4" name="Content Placeholder 3">
            <a:extLst>
              <a:ext uri="{FF2B5EF4-FFF2-40B4-BE49-F238E27FC236}">
                <a16:creationId xmlns:a16="http://schemas.microsoft.com/office/drawing/2014/main" id="{05EE2CA9-432A-4787-9EA6-A1C52EE8EB11}"/>
              </a:ext>
            </a:extLst>
          </p:cNvPr>
          <p:cNvGraphicFramePr>
            <a:graphicFrameLocks noGrp="1"/>
          </p:cNvGraphicFramePr>
          <p:nvPr>
            <p:ph idx="1"/>
          </p:nvPr>
        </p:nvGraphicFramePr>
        <p:xfrm>
          <a:off x="2292350" y="2286001"/>
          <a:ext cx="72898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E8DBD9-461F-44F6-B7E7-0E6A7155326A}"/>
              </a:ext>
            </a:extLst>
          </p:cNvPr>
          <p:cNvSpPr>
            <a:spLocks noGrp="1"/>
          </p:cNvSpPr>
          <p:nvPr>
            <p:ph type="title"/>
          </p:nvPr>
        </p:nvSpPr>
        <p:spPr>
          <a:xfrm>
            <a:off x="1371599" y="294538"/>
            <a:ext cx="9895951" cy="1033669"/>
          </a:xfrm>
        </p:spPr>
        <p:txBody>
          <a:bodyPr>
            <a:normAutofit/>
          </a:bodyPr>
          <a:lstStyle/>
          <a:p>
            <a:pPr defTabSz="914377">
              <a:defRPr/>
            </a:pPr>
            <a:r>
              <a:rPr lang="en-GB" sz="2500">
                <a:solidFill>
                  <a:srgbClr val="FFFFFF"/>
                </a:solidFill>
              </a:rPr>
              <a:t>A study to explore co-location of services across sectors and the impact this has on providing health and social care services for vulnerable adults</a:t>
            </a:r>
          </a:p>
        </p:txBody>
      </p:sp>
      <p:sp>
        <p:nvSpPr>
          <p:cNvPr id="3" name="Content Placeholder 2">
            <a:extLst>
              <a:ext uri="{FF2B5EF4-FFF2-40B4-BE49-F238E27FC236}">
                <a16:creationId xmlns:a16="http://schemas.microsoft.com/office/drawing/2014/main" id="{54D0A771-2100-4B23-B05E-2ABD4BF652E0}"/>
              </a:ext>
            </a:extLst>
          </p:cNvPr>
          <p:cNvSpPr>
            <a:spLocks noGrp="1"/>
          </p:cNvSpPr>
          <p:nvPr>
            <p:ph idx="1"/>
          </p:nvPr>
        </p:nvSpPr>
        <p:spPr>
          <a:xfrm>
            <a:off x="1371599" y="2318197"/>
            <a:ext cx="9724031" cy="3683358"/>
          </a:xfrm>
        </p:spPr>
        <p:txBody>
          <a:bodyPr rtlCol="0" anchor="ctr">
            <a:normAutofit/>
          </a:bodyPr>
          <a:lstStyle/>
          <a:p>
            <a:pPr marL="91440" indent="-91440" defTabSz="914377">
              <a:spcBef>
                <a:spcPts val="0"/>
              </a:spcBef>
              <a:buClr>
                <a:schemeClr val="accent3"/>
              </a:buClr>
              <a:defRPr/>
            </a:pPr>
            <a:r>
              <a:rPr lang="en-GB" sz="2000"/>
              <a:t>AIMS AND OBJECTIVES</a:t>
            </a:r>
          </a:p>
          <a:p>
            <a:pPr marL="91440" indent="-91440" defTabSz="914377">
              <a:spcBef>
                <a:spcPts val="0"/>
              </a:spcBef>
              <a:buClr>
                <a:schemeClr val="accent3"/>
              </a:buClr>
              <a:defRPr/>
            </a:pPr>
            <a:r>
              <a:rPr lang="en-GB" sz="2000"/>
              <a:t>This dissertation seeks to critically analyse a radically different way of delivering services to vulnerable adults who present with complex needs through a unique, co-located model of care. The study will address and explore the following research objectives:</a:t>
            </a:r>
          </a:p>
          <a:p>
            <a:pPr marL="514350" indent="-514350" defTabSz="914377">
              <a:spcBef>
                <a:spcPts val="0"/>
              </a:spcBef>
              <a:buClr>
                <a:schemeClr val="accent3"/>
              </a:buClr>
              <a:buFont typeface="+mj-lt"/>
              <a:buAutoNum type="arabicPeriod"/>
              <a:defRPr/>
            </a:pPr>
            <a:r>
              <a:rPr lang="en-GB" sz="2000"/>
              <a:t>Critically evaluate the challenges and benefits of pooling resources across organisational boundaries whilst considering the ethical and political issues associated with such partnership arrangements.</a:t>
            </a:r>
          </a:p>
          <a:p>
            <a:pPr marL="514350" indent="-514350" defTabSz="914377">
              <a:spcBef>
                <a:spcPts val="0"/>
              </a:spcBef>
              <a:buClr>
                <a:schemeClr val="accent3"/>
              </a:buClr>
              <a:buFont typeface="+mj-lt"/>
              <a:buAutoNum type="arabicPeriod"/>
              <a:defRPr/>
            </a:pPr>
            <a:r>
              <a:rPr lang="en-GB" sz="2000"/>
              <a:t>Analyse how a co-located, multidisciplinary model of service delivery can maximise the long term benefits for the service user and their families through implementing an integrated approach to well-being.</a:t>
            </a:r>
          </a:p>
          <a:p>
            <a:pPr marL="514350" indent="-514350" defTabSz="914377">
              <a:spcBef>
                <a:spcPts val="0"/>
              </a:spcBef>
              <a:buClr>
                <a:schemeClr val="accent3"/>
              </a:buClr>
              <a:buFont typeface="+mj-lt"/>
              <a:buAutoNum type="arabicPeriod"/>
              <a:defRPr/>
            </a:pPr>
            <a:r>
              <a:rPr lang="en-GB" sz="2000"/>
              <a:t>Explore the potential for health and social care agencies working collaboratively from one location to streamline the coordination of a single assessment and the provision of care as well as improve information sharing between agencies.</a:t>
            </a:r>
          </a:p>
          <a:p>
            <a:pPr marL="91440" indent="-91440" defTabSz="914377">
              <a:buClr>
                <a:schemeClr val="accent3"/>
              </a:buClr>
              <a:defRPr/>
            </a:pPr>
            <a:endParaRPr lang="en-GB" sz="20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BBA9A-8E9B-4AE6-B39F-D766517661FF}"/>
              </a:ext>
            </a:extLst>
          </p:cNvPr>
          <p:cNvSpPr>
            <a:spLocks noGrp="1"/>
          </p:cNvSpPr>
          <p:nvPr>
            <p:ph type="title"/>
          </p:nvPr>
        </p:nvSpPr>
        <p:spPr>
          <a:xfrm>
            <a:off x="1371599" y="294538"/>
            <a:ext cx="9895951" cy="1033669"/>
          </a:xfrm>
        </p:spPr>
        <p:txBody>
          <a:bodyPr>
            <a:normAutofit/>
          </a:bodyPr>
          <a:lstStyle/>
          <a:p>
            <a:pPr defTabSz="914377">
              <a:defRPr/>
            </a:pPr>
            <a:r>
              <a:rPr lang="en-GB" sz="3400">
                <a:solidFill>
                  <a:srgbClr val="FFFFFF"/>
                </a:solidFill>
              </a:rPr>
              <a:t>An Evaluation of Accountability and Governance</a:t>
            </a:r>
            <a:br>
              <a:rPr lang="en-GB" sz="3400">
                <a:solidFill>
                  <a:srgbClr val="FFFFFF"/>
                </a:solidFill>
              </a:rPr>
            </a:br>
            <a:r>
              <a:rPr lang="en-GB" sz="3400">
                <a:solidFill>
                  <a:srgbClr val="FFFFFF"/>
                </a:solidFill>
              </a:rPr>
              <a:t>in the Charity Sector</a:t>
            </a:r>
          </a:p>
        </p:txBody>
      </p:sp>
      <p:sp>
        <p:nvSpPr>
          <p:cNvPr id="60419" name="Content Placeholder 2">
            <a:extLst>
              <a:ext uri="{FF2B5EF4-FFF2-40B4-BE49-F238E27FC236}">
                <a16:creationId xmlns:a16="http://schemas.microsoft.com/office/drawing/2014/main" id="{522E6596-2B93-4D80-B07A-129BF07AF304}"/>
              </a:ext>
            </a:extLst>
          </p:cNvPr>
          <p:cNvSpPr>
            <a:spLocks noGrp="1"/>
          </p:cNvSpPr>
          <p:nvPr>
            <p:ph idx="1"/>
          </p:nvPr>
        </p:nvSpPr>
        <p:spPr>
          <a:xfrm>
            <a:off x="1371599" y="2318197"/>
            <a:ext cx="9724031" cy="3683358"/>
          </a:xfrm>
        </p:spPr>
        <p:txBody>
          <a:bodyPr rtlCol="0" anchor="ctr">
            <a:normAutofit/>
          </a:bodyPr>
          <a:lstStyle/>
          <a:p>
            <a:pPr marL="91440" indent="-91440">
              <a:spcBef>
                <a:spcPct val="0"/>
              </a:spcBef>
              <a:spcAft>
                <a:spcPts val="600"/>
              </a:spcAft>
              <a:buClr>
                <a:schemeClr val="accent3"/>
              </a:buClr>
              <a:defRPr/>
            </a:pPr>
            <a:r>
              <a:rPr lang="en-GB" altLang="en-US" sz="2000" dirty="0"/>
              <a:t>The aim of this dissertation is to evaluate governance and accountability in the charity sector. In order to achieve this, the research objectives are:</a:t>
            </a:r>
          </a:p>
          <a:p>
            <a:pPr marL="457200" indent="-457200">
              <a:spcBef>
                <a:spcPct val="0"/>
              </a:spcBef>
              <a:spcAft>
                <a:spcPts val="600"/>
              </a:spcAft>
              <a:buClr>
                <a:schemeClr val="accent3"/>
              </a:buClr>
              <a:buFont typeface="+mj-lt"/>
              <a:buAutoNum type="arabicPeriod"/>
              <a:defRPr/>
            </a:pPr>
            <a:r>
              <a:rPr lang="en-GB" altLang="en-US" sz="2000" dirty="0"/>
              <a:t>To analyse accountability and governance issues facing charities.</a:t>
            </a:r>
          </a:p>
          <a:p>
            <a:pPr marL="457200" indent="-457200">
              <a:spcBef>
                <a:spcPct val="0"/>
              </a:spcBef>
              <a:spcAft>
                <a:spcPts val="600"/>
              </a:spcAft>
              <a:buClr>
                <a:schemeClr val="accent3"/>
              </a:buClr>
              <a:buFont typeface="+mj-lt"/>
              <a:buAutoNum type="arabicPeriod"/>
              <a:defRPr/>
            </a:pPr>
            <a:r>
              <a:rPr lang="en-GB" altLang="en-US" sz="2000" dirty="0"/>
              <a:t>To identify and evaluate factors affecting good organisational governance.</a:t>
            </a:r>
          </a:p>
          <a:p>
            <a:pPr marL="457200" indent="-457200">
              <a:spcBef>
                <a:spcPct val="0"/>
              </a:spcBef>
              <a:spcAft>
                <a:spcPts val="600"/>
              </a:spcAft>
              <a:buClr>
                <a:schemeClr val="accent3"/>
              </a:buClr>
              <a:buFont typeface="+mj-lt"/>
              <a:buAutoNum type="arabicPeriod"/>
              <a:defRPr/>
            </a:pPr>
            <a:r>
              <a:rPr lang="en-GB" altLang="en-US" sz="2000" dirty="0"/>
              <a:t>To analyse the responsibility of charities towards its stakeholders.</a:t>
            </a:r>
          </a:p>
          <a:p>
            <a:pPr marL="457200" indent="-457200">
              <a:spcBef>
                <a:spcPct val="0"/>
              </a:spcBef>
              <a:spcAft>
                <a:spcPts val="600"/>
              </a:spcAft>
              <a:buClr>
                <a:schemeClr val="accent3"/>
              </a:buClr>
              <a:buFont typeface="+mj-lt"/>
              <a:buAutoNum type="arabicPeriod"/>
              <a:defRPr/>
            </a:pPr>
            <a:r>
              <a:rPr lang="en-GB" altLang="en-US" sz="2000" dirty="0"/>
              <a:t>Generate recommendations to improve governance in the charity sector.</a:t>
            </a:r>
          </a:p>
          <a:p>
            <a:pPr marL="91440" indent="-91440">
              <a:spcBef>
                <a:spcPct val="0"/>
              </a:spcBef>
              <a:spcAft>
                <a:spcPts val="600"/>
              </a:spcAft>
              <a:buClr>
                <a:schemeClr val="accent3"/>
              </a:buClr>
              <a:defRPr/>
            </a:pPr>
            <a:r>
              <a:rPr lang="en-GB" altLang="en-US" sz="2000" dirty="0"/>
              <a:t>The primary data collection and analysis in order to achieve these objectives focuses on qualitative research, interviews with experienced personnel directly involved in the charity sector and online quantitative research to seek public opinion in light of current charity misconduct cases.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86DE7-45FB-4115-B352-B404285A561C}"/>
              </a:ext>
            </a:extLst>
          </p:cNvPr>
          <p:cNvSpPr>
            <a:spLocks noGrp="1"/>
          </p:cNvSpPr>
          <p:nvPr>
            <p:ph type="title"/>
          </p:nvPr>
        </p:nvSpPr>
        <p:spPr>
          <a:xfrm>
            <a:off x="1371599" y="294538"/>
            <a:ext cx="9895951" cy="1033669"/>
          </a:xfrm>
        </p:spPr>
        <p:txBody>
          <a:bodyPr>
            <a:normAutofit/>
          </a:bodyPr>
          <a:lstStyle/>
          <a:p>
            <a:pPr defTabSz="914377">
              <a:defRPr/>
            </a:pPr>
            <a:r>
              <a:rPr lang="en-GB" sz="3400">
                <a:solidFill>
                  <a:srgbClr val="FFFFFF"/>
                </a:solidFill>
              </a:rPr>
              <a:t>THE INFLUENCE OF EXPERIENTIAL MARKETING ON THE ATTRACTIVENESS OF SHOPPING MALLS IN CHINA</a:t>
            </a:r>
          </a:p>
        </p:txBody>
      </p:sp>
      <p:sp>
        <p:nvSpPr>
          <p:cNvPr id="61443" name="Content Placeholder 2">
            <a:extLst>
              <a:ext uri="{FF2B5EF4-FFF2-40B4-BE49-F238E27FC236}">
                <a16:creationId xmlns:a16="http://schemas.microsoft.com/office/drawing/2014/main" id="{A814FFE7-6EA5-4A2D-B573-6284499019F1}"/>
              </a:ext>
            </a:extLst>
          </p:cNvPr>
          <p:cNvSpPr>
            <a:spLocks noGrp="1" noChangeArrowheads="1"/>
          </p:cNvSpPr>
          <p:nvPr>
            <p:ph idx="1"/>
          </p:nvPr>
        </p:nvSpPr>
        <p:spPr>
          <a:xfrm>
            <a:off x="1371599" y="2318197"/>
            <a:ext cx="9724031" cy="3683358"/>
          </a:xfrm>
        </p:spPr>
        <p:txBody>
          <a:bodyPr rtlCol="0" anchor="ctr">
            <a:normAutofit/>
          </a:bodyPr>
          <a:lstStyle/>
          <a:p>
            <a:pPr marL="91440" indent="-91440">
              <a:spcBef>
                <a:spcPts val="0"/>
              </a:spcBef>
              <a:spcAft>
                <a:spcPts val="600"/>
              </a:spcAft>
              <a:buClr>
                <a:schemeClr val="accent3"/>
              </a:buClr>
              <a:defRPr/>
            </a:pPr>
            <a:r>
              <a:rPr lang="en-GB" altLang="en-US" sz="2000" dirty="0"/>
              <a:t>The main aim of the research is to explore the influence of experience marketing on the attractiveness of shopping malls in china under the background of experience economy. To better achieve this overall target, the researcher has the following aims:</a:t>
            </a:r>
          </a:p>
          <a:p>
            <a:pPr marL="457200" indent="-457200">
              <a:spcBef>
                <a:spcPts val="0"/>
              </a:spcBef>
              <a:spcAft>
                <a:spcPts val="600"/>
              </a:spcAft>
              <a:buClr>
                <a:schemeClr val="accent3"/>
              </a:buClr>
              <a:buFont typeface="+mj-lt"/>
              <a:buAutoNum type="arabicPeriod"/>
              <a:defRPr/>
            </a:pPr>
            <a:r>
              <a:rPr lang="en-GB" altLang="en-US" sz="2000" dirty="0"/>
              <a:t>To evaluate the concepts and components of experience marketing and the attractiveness of shopping malls</a:t>
            </a:r>
          </a:p>
          <a:p>
            <a:pPr marL="457200" indent="-457200">
              <a:spcBef>
                <a:spcPts val="0"/>
              </a:spcBef>
              <a:spcAft>
                <a:spcPts val="600"/>
              </a:spcAft>
              <a:buClr>
                <a:schemeClr val="accent3"/>
              </a:buClr>
              <a:buFont typeface="+mj-lt"/>
              <a:buAutoNum type="arabicPeriod"/>
              <a:defRPr/>
            </a:pPr>
            <a:r>
              <a:rPr lang="en-GB" altLang="en-US" sz="2000" dirty="0"/>
              <a:t>To evaluate the relationship between experience marketing and the respective components for the attractiveness of shopping malls.</a:t>
            </a:r>
          </a:p>
          <a:p>
            <a:pPr marL="457200" indent="-457200">
              <a:spcBef>
                <a:spcPts val="0"/>
              </a:spcBef>
              <a:spcAft>
                <a:spcPts val="600"/>
              </a:spcAft>
              <a:buClr>
                <a:schemeClr val="accent3"/>
              </a:buClr>
              <a:buFont typeface="+mj-lt"/>
              <a:buAutoNum type="arabicPeriod"/>
              <a:defRPr/>
            </a:pPr>
            <a:r>
              <a:rPr lang="en-GB" altLang="en-US" sz="2000" dirty="0"/>
              <a:t>Analyse the influence of experience marketing on the attractiveness of shopping malls.</a:t>
            </a:r>
          </a:p>
          <a:p>
            <a:pPr marL="457200" indent="-457200">
              <a:spcBef>
                <a:spcPts val="0"/>
              </a:spcBef>
              <a:spcAft>
                <a:spcPts val="600"/>
              </a:spcAft>
              <a:buClr>
                <a:schemeClr val="accent3"/>
              </a:buClr>
              <a:buFont typeface="+mj-lt"/>
              <a:buAutoNum type="arabicPeriod"/>
              <a:defRPr/>
            </a:pPr>
            <a:r>
              <a:rPr lang="en-GB" altLang="en-US" sz="2000" dirty="0"/>
              <a:t>Development of recommendations for sustainable long-term development.</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D5902-33B4-44A7-9753-5450E0CF9D2D}"/>
              </a:ext>
            </a:extLst>
          </p:cNvPr>
          <p:cNvSpPr>
            <a:spLocks noGrp="1"/>
          </p:cNvSpPr>
          <p:nvPr>
            <p:ph type="title"/>
          </p:nvPr>
        </p:nvSpPr>
        <p:spPr>
          <a:xfrm>
            <a:off x="1371599" y="294538"/>
            <a:ext cx="9895951" cy="1033669"/>
          </a:xfrm>
        </p:spPr>
        <p:txBody>
          <a:bodyPr>
            <a:normAutofit/>
          </a:bodyPr>
          <a:lstStyle/>
          <a:p>
            <a:pPr>
              <a:defRPr/>
            </a:pPr>
            <a:r>
              <a:rPr lang="en-GB" sz="2800">
                <a:solidFill>
                  <a:srgbClr val="FFFFFF"/>
                </a:solidFill>
              </a:rPr>
              <a:t>Corporate Social Responsibility reporting by the Global Gambling Industry: Commitment, initiatives and performance.</a:t>
            </a:r>
          </a:p>
        </p:txBody>
      </p:sp>
      <p:sp>
        <p:nvSpPr>
          <p:cNvPr id="3" name="Content Placeholder 2">
            <a:extLst>
              <a:ext uri="{FF2B5EF4-FFF2-40B4-BE49-F238E27FC236}">
                <a16:creationId xmlns:a16="http://schemas.microsoft.com/office/drawing/2014/main" id="{6C208924-A354-493C-9320-6E3196E78030}"/>
              </a:ext>
            </a:extLst>
          </p:cNvPr>
          <p:cNvSpPr>
            <a:spLocks noGrp="1"/>
          </p:cNvSpPr>
          <p:nvPr>
            <p:ph idx="1"/>
          </p:nvPr>
        </p:nvSpPr>
        <p:spPr>
          <a:xfrm>
            <a:off x="1371599" y="2318197"/>
            <a:ext cx="9724031" cy="3683358"/>
          </a:xfrm>
        </p:spPr>
        <p:txBody>
          <a:bodyPr rtlCol="0" anchor="ctr">
            <a:normAutofit/>
          </a:bodyPr>
          <a:lstStyle/>
          <a:p>
            <a:pPr marL="91440" indent="-91440">
              <a:spcBef>
                <a:spcPts val="0"/>
              </a:spcBef>
              <a:buClr>
                <a:schemeClr val="accent3"/>
              </a:buClr>
              <a:defRPr/>
            </a:pPr>
            <a:r>
              <a:rPr lang="en-GB" sz="2000"/>
              <a:t>Aim - This study has been designed to critically analyse the importance and value of corporate social responsibility (CSR) and CSR communication by global gambling operators (GGO). It is anticipated that the following objectives will achieve the aim:</a:t>
            </a:r>
          </a:p>
          <a:p>
            <a:pPr marL="457200" indent="-457200">
              <a:spcBef>
                <a:spcPts val="0"/>
              </a:spcBef>
              <a:buClr>
                <a:schemeClr val="accent3"/>
              </a:buClr>
              <a:buFont typeface="+mj-lt"/>
              <a:buAutoNum type="arabicPeriod"/>
              <a:defRPr/>
            </a:pPr>
            <a:r>
              <a:rPr lang="en-GB" sz="2000"/>
              <a:t>To undertake an extensive literature review to analyse the importance of CSR and CSR communication within the global gambling industry. </a:t>
            </a:r>
          </a:p>
          <a:p>
            <a:pPr marL="457200" indent="-457200">
              <a:spcBef>
                <a:spcPts val="0"/>
              </a:spcBef>
              <a:buClr>
                <a:schemeClr val="accent3"/>
              </a:buClr>
              <a:buFont typeface="+mj-lt"/>
              <a:buAutoNum type="arabicPeriod"/>
              <a:defRPr/>
            </a:pPr>
            <a:r>
              <a:rPr lang="en-GB" sz="2000"/>
              <a:t>To critically evaluate the importance of CSR and CSR communication within the global gambling industry through conducting a content analysis.</a:t>
            </a:r>
          </a:p>
          <a:p>
            <a:pPr marL="457200" indent="-457200">
              <a:spcBef>
                <a:spcPts val="0"/>
              </a:spcBef>
              <a:buClr>
                <a:schemeClr val="accent3"/>
              </a:buClr>
              <a:buFont typeface="+mj-lt"/>
              <a:buAutoNum type="arabicPeriod"/>
              <a:defRPr/>
            </a:pPr>
            <a:r>
              <a:rPr lang="en-GB" sz="2000"/>
              <a:t>To critically analyse gamblers opinions of CSR and CSR communication commitments by global gambling operators.</a:t>
            </a:r>
          </a:p>
          <a:p>
            <a:pPr marL="91440" indent="-91440">
              <a:buClr>
                <a:schemeClr val="accent3"/>
              </a:buClr>
              <a:defRPr/>
            </a:pPr>
            <a:endParaRPr lang="en-GB" sz="200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6E4CFF-6A7E-4351-B718-474FCDB28A42}"/>
              </a:ext>
            </a:extLst>
          </p:cNvPr>
          <p:cNvSpPr>
            <a:spLocks noGrp="1"/>
          </p:cNvSpPr>
          <p:nvPr>
            <p:ph type="title"/>
          </p:nvPr>
        </p:nvSpPr>
        <p:spPr>
          <a:xfrm>
            <a:off x="1371599" y="294538"/>
            <a:ext cx="9895951" cy="1033669"/>
          </a:xfrm>
        </p:spPr>
        <p:txBody>
          <a:bodyPr>
            <a:normAutofit/>
          </a:bodyPr>
          <a:lstStyle/>
          <a:p>
            <a:pPr defTabSz="914377">
              <a:defRPr/>
            </a:pPr>
            <a:r>
              <a:rPr lang="en-GB" sz="4000" dirty="0">
                <a:solidFill>
                  <a:srgbClr val="FFFFFF"/>
                </a:solidFill>
              </a:rPr>
              <a:t>The research problem *</a:t>
            </a:r>
          </a:p>
        </p:txBody>
      </p:sp>
      <p:sp>
        <p:nvSpPr>
          <p:cNvPr id="63491" name="Content Placeholder 2">
            <a:extLst>
              <a:ext uri="{FF2B5EF4-FFF2-40B4-BE49-F238E27FC236}">
                <a16:creationId xmlns:a16="http://schemas.microsoft.com/office/drawing/2014/main" id="{750A6E30-0E3E-45F3-8174-6CA13E9B306A}"/>
              </a:ext>
            </a:extLst>
          </p:cNvPr>
          <p:cNvSpPr>
            <a:spLocks noGrp="1" noChangeArrowheads="1"/>
          </p:cNvSpPr>
          <p:nvPr>
            <p:ph idx="1"/>
          </p:nvPr>
        </p:nvSpPr>
        <p:spPr>
          <a:xfrm>
            <a:off x="1371599" y="2318197"/>
            <a:ext cx="9724031" cy="3683358"/>
          </a:xfrm>
        </p:spPr>
        <p:txBody>
          <a:bodyPr rtlCol="0" anchor="ctr">
            <a:normAutofit/>
          </a:bodyPr>
          <a:lstStyle/>
          <a:p>
            <a:pPr marL="91440" indent="-91440" defTabSz="914377">
              <a:spcBef>
                <a:spcPct val="0"/>
              </a:spcBef>
              <a:spcAft>
                <a:spcPts val="600"/>
              </a:spcAft>
              <a:buClr>
                <a:schemeClr val="accent3"/>
              </a:buClr>
              <a:defRPr/>
            </a:pPr>
            <a:r>
              <a:rPr lang="en-GB" altLang="en-US" sz="2000" dirty="0"/>
              <a:t>In 200 words or less (about 1-2 paragraphs) you need to convince the reader that this study MUST be done!</a:t>
            </a:r>
          </a:p>
          <a:p>
            <a:pPr marL="91440" indent="-91440" defTabSz="914377">
              <a:spcBef>
                <a:spcPct val="0"/>
              </a:spcBef>
              <a:spcAft>
                <a:spcPts val="600"/>
              </a:spcAft>
              <a:buClr>
                <a:schemeClr val="accent3"/>
              </a:buClr>
              <a:defRPr/>
            </a:pPr>
            <a:r>
              <a:rPr lang="en-GB" altLang="en-US" sz="2000" dirty="0"/>
              <a:t>There is a problem that needs attention.</a:t>
            </a:r>
          </a:p>
          <a:p>
            <a:pPr marL="91440" indent="-91440" defTabSz="914377">
              <a:spcBef>
                <a:spcPct val="0"/>
              </a:spcBef>
              <a:spcAft>
                <a:spcPts val="600"/>
              </a:spcAft>
              <a:buClr>
                <a:schemeClr val="accent3"/>
              </a:buClr>
              <a:defRPr/>
            </a:pPr>
            <a:r>
              <a:rPr lang="en-GB" altLang="en-US" sz="2000" dirty="0"/>
              <a:t>You provide ‘</a:t>
            </a:r>
            <a:r>
              <a:rPr lang="en-GB" altLang="en-US" sz="2000" dirty="0">
                <a:highlight>
                  <a:srgbClr val="FFFF00"/>
                </a:highlight>
              </a:rPr>
              <a:t>evidence’ </a:t>
            </a:r>
            <a:r>
              <a:rPr lang="en-GB" altLang="en-US" sz="2000" dirty="0"/>
              <a:t>that this problem is significant and in need of further investigation.</a:t>
            </a:r>
          </a:p>
          <a:p>
            <a:pPr marL="91440" indent="-91440" defTabSz="914377">
              <a:spcBef>
                <a:spcPct val="0"/>
              </a:spcBef>
              <a:spcAft>
                <a:spcPts val="600"/>
              </a:spcAft>
              <a:buClr>
                <a:schemeClr val="accent3"/>
              </a:buClr>
              <a:defRPr/>
            </a:pPr>
            <a:r>
              <a:rPr lang="en-GB" altLang="en-US" sz="2000" dirty="0"/>
              <a:t>Also you will convince the reader that the problem can be solved with the method* selected.</a:t>
            </a:r>
          </a:p>
          <a:p>
            <a:pPr marL="91440" indent="-91440" defTabSz="914377">
              <a:spcBef>
                <a:spcPct val="0"/>
              </a:spcBef>
              <a:spcAft>
                <a:spcPts val="600"/>
              </a:spcAft>
              <a:buClr>
                <a:schemeClr val="accent3"/>
              </a:buClr>
              <a:defRPr/>
            </a:pPr>
            <a:r>
              <a:rPr lang="en-GB" altLang="en-US" sz="2000" dirty="0"/>
              <a:t>* Survey, interview, case study, content analysis etc.</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Title 1">
            <a:extLst>
              <a:ext uri="{FF2B5EF4-FFF2-40B4-BE49-F238E27FC236}">
                <a16:creationId xmlns:a16="http://schemas.microsoft.com/office/drawing/2014/main" id="{D467E1D1-8ABD-4534-BB7E-A6207F01221B}"/>
              </a:ext>
            </a:extLst>
          </p:cNvPr>
          <p:cNvSpPr>
            <a:spLocks noGrp="1"/>
          </p:cNvSpPr>
          <p:nvPr>
            <p:ph type="title"/>
          </p:nvPr>
        </p:nvSpPr>
        <p:spPr>
          <a:xfrm>
            <a:off x="1371599" y="294538"/>
            <a:ext cx="9895951" cy="1033669"/>
          </a:xfrm>
        </p:spPr>
        <p:txBody>
          <a:bodyPr>
            <a:normAutofit/>
          </a:bodyPr>
          <a:lstStyle/>
          <a:p>
            <a:pPr>
              <a:defRPr/>
            </a:pPr>
            <a:r>
              <a:rPr lang="en-US" altLang="en-US" sz="4000">
                <a:solidFill>
                  <a:srgbClr val="FFFFFF"/>
                </a:solidFill>
              </a:rPr>
              <a:t>Study Rationale/Justification</a:t>
            </a:r>
          </a:p>
        </p:txBody>
      </p:sp>
      <p:sp>
        <p:nvSpPr>
          <p:cNvPr id="53251" name="Content Placeholder 2">
            <a:extLst>
              <a:ext uri="{FF2B5EF4-FFF2-40B4-BE49-F238E27FC236}">
                <a16:creationId xmlns:a16="http://schemas.microsoft.com/office/drawing/2014/main" id="{9C4A7EC4-AE8A-470A-841F-CF22671A9507}"/>
              </a:ext>
            </a:extLst>
          </p:cNvPr>
          <p:cNvSpPr>
            <a:spLocks noGrp="1"/>
          </p:cNvSpPr>
          <p:nvPr>
            <p:ph idx="1"/>
          </p:nvPr>
        </p:nvSpPr>
        <p:spPr>
          <a:xfrm>
            <a:off x="1371599" y="2318197"/>
            <a:ext cx="9724031" cy="3683358"/>
          </a:xfrm>
        </p:spPr>
        <p:txBody>
          <a:bodyPr anchor="ctr">
            <a:normAutofit/>
          </a:bodyPr>
          <a:lstStyle/>
          <a:p>
            <a:pPr eaLnBrk="1" hangingPunct="1">
              <a:spcAft>
                <a:spcPct val="0"/>
              </a:spcAft>
            </a:pPr>
            <a:r>
              <a:rPr lang="en-US" altLang="en-US" sz="2000"/>
              <a:t>It is important to clearly state </a:t>
            </a:r>
            <a:r>
              <a:rPr lang="en-US" altLang="en-US" sz="2000" u="sng"/>
              <a:t>why</a:t>
            </a:r>
            <a:r>
              <a:rPr lang="en-US" altLang="en-US" sz="2000"/>
              <a:t> the proposed research should be undertaken. </a:t>
            </a:r>
          </a:p>
          <a:p>
            <a:pPr eaLnBrk="1" hangingPunct="1">
              <a:spcAft>
                <a:spcPct val="0"/>
              </a:spcAft>
            </a:pPr>
            <a:r>
              <a:rPr lang="en-US" altLang="en-US" sz="2000"/>
              <a:t>It is often very essential to show the </a:t>
            </a:r>
            <a:r>
              <a:rPr lang="en-US" altLang="en-US" sz="2000" u="sng"/>
              <a:t>uniqueness</a:t>
            </a:r>
            <a:r>
              <a:rPr lang="en-US" altLang="en-US" sz="2000"/>
              <a:t> of the new study. To achieve this, ensure that the proposed study is not a duplication of other research studies already carried out on the issue and point out the </a:t>
            </a:r>
            <a:r>
              <a:rPr lang="en-US" altLang="en-US" sz="2000" u="sng"/>
              <a:t>innovative</a:t>
            </a:r>
            <a:r>
              <a:rPr lang="en-US" altLang="en-US" sz="2000"/>
              <a:t> of the study and the uses of the anticipated results. </a:t>
            </a:r>
          </a:p>
          <a:p>
            <a:pPr eaLnBrk="1" hangingPunct="1">
              <a:spcAft>
                <a:spcPct val="0"/>
              </a:spcAft>
            </a:pPr>
            <a:r>
              <a:rPr lang="en-US" altLang="en-US" sz="2000" b="1"/>
              <a:t>A good problem statement should assist in the formulation of a convincing justification for a baseline study</a:t>
            </a:r>
            <a:r>
              <a:rPr lang="en-US" altLang="en-US" sz="2000"/>
              <a: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968E5-BE3E-400A-AEB2-8E2B9215FDEE}"/>
              </a:ext>
            </a:extLst>
          </p:cNvPr>
          <p:cNvSpPr>
            <a:spLocks noGrp="1"/>
          </p:cNvSpPr>
          <p:nvPr>
            <p:ph type="title"/>
          </p:nvPr>
        </p:nvSpPr>
        <p:spPr>
          <a:xfrm>
            <a:off x="1371599" y="294538"/>
            <a:ext cx="9895951" cy="1033669"/>
          </a:xfrm>
        </p:spPr>
        <p:txBody>
          <a:bodyPr>
            <a:normAutofit/>
          </a:bodyPr>
          <a:lstStyle/>
          <a:p>
            <a:pPr>
              <a:defRPr/>
            </a:pPr>
            <a:r>
              <a:rPr lang="en-US" sz="2200">
                <a:solidFill>
                  <a:srgbClr val="FFFFFF"/>
                </a:solidFill>
              </a:rPr>
              <a:t>Justification for Research </a:t>
            </a:r>
            <a:br>
              <a:rPr lang="en-US" sz="2200">
                <a:solidFill>
                  <a:srgbClr val="FFFFFF"/>
                </a:solidFill>
              </a:rPr>
            </a:br>
            <a:br>
              <a:rPr lang="en-US" sz="2200">
                <a:solidFill>
                  <a:srgbClr val="FFFFFF"/>
                </a:solidFill>
              </a:rPr>
            </a:br>
            <a:endParaRPr lang="en-US" sz="2200">
              <a:solidFill>
                <a:srgbClr val="FFFFFF"/>
              </a:solidFill>
            </a:endParaRPr>
          </a:p>
        </p:txBody>
      </p:sp>
      <p:sp>
        <p:nvSpPr>
          <p:cNvPr id="3" name="Content Placeholder 2">
            <a:extLst>
              <a:ext uri="{FF2B5EF4-FFF2-40B4-BE49-F238E27FC236}">
                <a16:creationId xmlns:a16="http://schemas.microsoft.com/office/drawing/2014/main" id="{9BD9C7DC-3770-46B6-BD8B-9E25BAAA5515}"/>
              </a:ext>
            </a:extLst>
          </p:cNvPr>
          <p:cNvSpPr>
            <a:spLocks noGrp="1"/>
          </p:cNvSpPr>
          <p:nvPr>
            <p:ph idx="1"/>
          </p:nvPr>
        </p:nvSpPr>
        <p:spPr>
          <a:xfrm>
            <a:off x="1371599" y="2318197"/>
            <a:ext cx="9724031" cy="3683358"/>
          </a:xfrm>
        </p:spPr>
        <p:txBody>
          <a:bodyPr rtlCol="0" anchor="ctr">
            <a:normAutofit/>
          </a:bodyPr>
          <a:lstStyle/>
          <a:p>
            <a:pPr marL="0" indent="0">
              <a:buClr>
                <a:schemeClr val="accent3"/>
              </a:buClr>
              <a:buNone/>
              <a:defRPr/>
            </a:pPr>
            <a:r>
              <a:rPr lang="en-US" sz="2000" dirty="0"/>
              <a:t>There are several general best-practices criteria that can be used to assess the justification for research.</a:t>
            </a:r>
          </a:p>
          <a:p>
            <a:pPr marL="91440" indent="-91440">
              <a:spcBef>
                <a:spcPts val="0"/>
              </a:spcBef>
              <a:buClr>
                <a:schemeClr val="accent3"/>
              </a:buClr>
              <a:defRPr/>
            </a:pPr>
            <a:r>
              <a:rPr lang="en-US" sz="2000" dirty="0"/>
              <a:t>Is the question scientifically well-posed, i.e. is it stated in a hypothetical form that leads to a research design and analysis with scientific credibility? </a:t>
            </a:r>
          </a:p>
          <a:p>
            <a:pPr marL="91440" indent="-91440">
              <a:spcBef>
                <a:spcPts val="0"/>
              </a:spcBef>
              <a:buClr>
                <a:schemeClr val="accent3"/>
              </a:buClr>
              <a:defRPr/>
            </a:pPr>
            <a:r>
              <a:rPr lang="en-US" sz="2000" dirty="0"/>
              <a:t>Does the research question require data that is accessible or attainable at a reasonable cost or effort?</a:t>
            </a:r>
          </a:p>
          <a:p>
            <a:pPr marL="91440" indent="-91440">
              <a:spcBef>
                <a:spcPts val="0"/>
              </a:spcBef>
              <a:buClr>
                <a:schemeClr val="accent3"/>
              </a:buClr>
              <a:defRPr/>
            </a:pPr>
            <a:r>
              <a:rPr lang="en-US" sz="2000" dirty="0"/>
              <a:t>Is the research question posed in a way that can explain variability, different outcomes under different conditions?</a:t>
            </a:r>
          </a:p>
          <a:p>
            <a:pPr marL="91440" indent="-91440">
              <a:spcBef>
                <a:spcPts val="0"/>
              </a:spcBef>
              <a:buClr>
                <a:schemeClr val="accent3"/>
              </a:buClr>
              <a:defRPr/>
            </a:pPr>
            <a:r>
              <a:rPr lang="en-US" sz="2000" dirty="0"/>
              <a:t>Are the units of analysis (observation) clearly identified?</a:t>
            </a:r>
          </a:p>
          <a:p>
            <a:pPr marL="91440" indent="-91440">
              <a:spcBef>
                <a:spcPts val="0"/>
              </a:spcBef>
              <a:buClr>
                <a:schemeClr val="accent3"/>
              </a:buClr>
              <a:defRPr/>
            </a:pPr>
            <a:r>
              <a:rPr lang="en-US" sz="2000" dirty="0"/>
              <a:t>Is the question posed in a way that more than one result is possible, i.e. the working hypotheses can be refuted?</a:t>
            </a:r>
          </a:p>
          <a:p>
            <a:pPr marL="91440" indent="-91440">
              <a:spcBef>
                <a:spcPts val="0"/>
              </a:spcBef>
              <a:buClr>
                <a:schemeClr val="accent3"/>
              </a:buClr>
              <a:defRPr/>
            </a:pPr>
            <a:r>
              <a:rPr lang="en-US" sz="2000" dirty="0"/>
              <a:t>Does the research extend our understanding of the phenomena being investigated; does it elaborate, extend, or fill in gaps in our present knowledge?</a:t>
            </a:r>
          </a:p>
          <a:p>
            <a:pPr marL="91440" indent="-91440">
              <a:buClr>
                <a:schemeClr val="accent3"/>
              </a:buClr>
              <a:defRPr/>
            </a:pPr>
            <a:endParaRPr lang="en-US" sz="20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A7723-2A68-40CC-BA7A-E1425FF2ED33}"/>
              </a:ext>
            </a:extLst>
          </p:cNvPr>
          <p:cNvSpPr>
            <a:spLocks noGrp="1"/>
          </p:cNvSpPr>
          <p:nvPr>
            <p:ph type="title"/>
          </p:nvPr>
        </p:nvSpPr>
        <p:spPr>
          <a:xfrm>
            <a:off x="1371599" y="294538"/>
            <a:ext cx="9895951" cy="1033669"/>
          </a:xfrm>
        </p:spPr>
        <p:txBody>
          <a:bodyPr>
            <a:normAutofit/>
          </a:bodyPr>
          <a:lstStyle/>
          <a:p>
            <a:pPr>
              <a:defRPr/>
            </a:pPr>
            <a:r>
              <a:rPr lang="en-US" sz="3400">
                <a:solidFill>
                  <a:srgbClr val="FFFFFF"/>
                </a:solidFill>
              </a:rPr>
              <a:t>Points to Include in the Study Rationale/Justification</a:t>
            </a:r>
          </a:p>
        </p:txBody>
      </p:sp>
      <p:sp>
        <p:nvSpPr>
          <p:cNvPr id="55299" name="Content Placeholder 2">
            <a:extLst>
              <a:ext uri="{FF2B5EF4-FFF2-40B4-BE49-F238E27FC236}">
                <a16:creationId xmlns:a16="http://schemas.microsoft.com/office/drawing/2014/main" id="{E4F062B7-DCC8-4764-9202-4413C3B27719}"/>
              </a:ext>
            </a:extLst>
          </p:cNvPr>
          <p:cNvSpPr>
            <a:spLocks noGrp="1"/>
          </p:cNvSpPr>
          <p:nvPr>
            <p:ph idx="1"/>
          </p:nvPr>
        </p:nvSpPr>
        <p:spPr>
          <a:xfrm>
            <a:off x="1371599" y="2318197"/>
            <a:ext cx="9724031" cy="3683358"/>
          </a:xfrm>
        </p:spPr>
        <p:txBody>
          <a:bodyPr anchor="ctr">
            <a:normAutofit/>
          </a:bodyPr>
          <a:lstStyle/>
          <a:p>
            <a:pPr eaLnBrk="1" hangingPunct="1"/>
            <a:r>
              <a:rPr lang="en-US" altLang="en-US" sz="2000" dirty="0"/>
              <a:t>Why the need for the study?</a:t>
            </a:r>
          </a:p>
          <a:p>
            <a:pPr eaLnBrk="1" hangingPunct="1"/>
            <a:r>
              <a:rPr lang="en-US" altLang="en-US" sz="2000" dirty="0"/>
              <a:t>What information will the study add?</a:t>
            </a:r>
          </a:p>
          <a:p>
            <a:pPr eaLnBrk="1" hangingPunct="1"/>
            <a:r>
              <a:rPr lang="en-US" altLang="en-US" sz="2000" dirty="0"/>
              <a:t>Potential utility of the findings (local, national, global)?</a:t>
            </a:r>
          </a:p>
          <a:p>
            <a:pPr eaLnBrk="1" hangingPunct="1"/>
            <a:r>
              <a:rPr lang="en-US" altLang="en-US" sz="2000" dirty="0"/>
              <a:t>What are the implications of study outcomes?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7AC1C-7276-4C06-9730-986F4BE21D76}"/>
              </a:ext>
            </a:extLst>
          </p:cNvPr>
          <p:cNvSpPr>
            <a:spLocks noGrp="1"/>
          </p:cNvSpPr>
          <p:nvPr>
            <p:ph type="title"/>
          </p:nvPr>
        </p:nvSpPr>
        <p:spPr>
          <a:xfrm>
            <a:off x="1371599" y="294538"/>
            <a:ext cx="9895951" cy="1033669"/>
          </a:xfrm>
        </p:spPr>
        <p:txBody>
          <a:bodyPr>
            <a:normAutofit/>
          </a:bodyPr>
          <a:lstStyle/>
          <a:p>
            <a:pPr>
              <a:defRPr/>
            </a:pPr>
            <a:r>
              <a:rPr lang="en-GB" sz="4000" dirty="0">
                <a:solidFill>
                  <a:srgbClr val="FFFFFF"/>
                </a:solidFill>
              </a:rPr>
              <a:t>Research rationale *</a:t>
            </a:r>
          </a:p>
        </p:txBody>
      </p:sp>
      <p:sp>
        <p:nvSpPr>
          <p:cNvPr id="56323" name="Content Placeholder 2">
            <a:extLst>
              <a:ext uri="{FF2B5EF4-FFF2-40B4-BE49-F238E27FC236}">
                <a16:creationId xmlns:a16="http://schemas.microsoft.com/office/drawing/2014/main" id="{C4962C84-A773-498A-BDA1-4477E7DEABE1}"/>
              </a:ext>
            </a:extLst>
          </p:cNvPr>
          <p:cNvSpPr>
            <a:spLocks noGrp="1"/>
          </p:cNvSpPr>
          <p:nvPr>
            <p:ph idx="1"/>
          </p:nvPr>
        </p:nvSpPr>
        <p:spPr>
          <a:xfrm>
            <a:off x="1371599" y="2318197"/>
            <a:ext cx="9724031" cy="3683358"/>
          </a:xfrm>
        </p:spPr>
        <p:txBody>
          <a:bodyPr anchor="ctr">
            <a:normAutofit/>
          </a:bodyPr>
          <a:lstStyle/>
          <a:p>
            <a:pPr eaLnBrk="1" hangingPunct="1"/>
            <a:r>
              <a:rPr lang="en-US" altLang="en-US" sz="2000" dirty="0">
                <a:ea typeface="MS PGothic" panose="020B0600070205080204" pitchFamily="34" charset="-128"/>
              </a:rPr>
              <a:t>A rationale is required before beginning any sort of research project.</a:t>
            </a:r>
          </a:p>
          <a:p>
            <a:pPr eaLnBrk="1" hangingPunct="1"/>
            <a:r>
              <a:rPr lang="en-US" altLang="en-US" sz="2000" dirty="0">
                <a:ea typeface="MS PGothic" panose="020B0600070205080204" pitchFamily="34" charset="-128"/>
              </a:rPr>
              <a:t>Not a hypothesis which is what the researcher thinks is most likely to be proven through the research.</a:t>
            </a:r>
          </a:p>
          <a:p>
            <a:pPr eaLnBrk="1" hangingPunct="1"/>
            <a:r>
              <a:rPr lang="en-US" altLang="en-US" sz="2000" b="1" dirty="0">
                <a:ea typeface="MS PGothic" panose="020B0600070205080204" pitchFamily="34" charset="-128"/>
              </a:rPr>
              <a:t>A rationale is the researcher's reason for conducting the research in the first place.</a:t>
            </a:r>
          </a:p>
          <a:p>
            <a:pPr eaLnBrk="1" hangingPunct="1">
              <a:spcAft>
                <a:spcPct val="0"/>
              </a:spcAft>
            </a:pPr>
            <a:r>
              <a:rPr lang="en-GB" altLang="en-US" sz="2000" dirty="0">
                <a:ea typeface="MS PGothic" panose="020B0600070205080204" pitchFamily="34" charset="-128"/>
              </a:rPr>
              <a:t>Why you want to do it, why it interests you.</a:t>
            </a:r>
            <a:endParaRPr lang="en-US" altLang="en-US" sz="2000" dirty="0">
              <a:ea typeface="MS PGothic" panose="020B0600070205080204" pitchFamily="34" charset="-128"/>
            </a:endParaRPr>
          </a:p>
          <a:p>
            <a:pPr eaLnBrk="1" hangingPunct="1">
              <a:spcAft>
                <a:spcPct val="0"/>
              </a:spcAft>
            </a:pPr>
            <a:r>
              <a:rPr lang="en-US" altLang="en-US" sz="2000" dirty="0">
                <a:ea typeface="MS PGothic" panose="020B0600070205080204" pitchFamily="34" charset="-128"/>
              </a:rPr>
              <a:t>The research will focus on... (Your topic). This is needed because... (The context: policy, social, cultural, political or economic). Academics, theorists argue/have found that... (Theory and/or research). However... (State what they have </a:t>
            </a:r>
            <a:r>
              <a:rPr lang="en-US" altLang="en-US" sz="2000" i="1" dirty="0">
                <a:ea typeface="MS PGothic" panose="020B0600070205080204" pitchFamily="34" charset="-128"/>
              </a:rPr>
              <a:t>not </a:t>
            </a:r>
            <a:r>
              <a:rPr lang="en-US" altLang="en-US" sz="2000" dirty="0">
                <a:ea typeface="MS PGothic" panose="020B0600070205080204" pitchFamily="34" charset="-128"/>
              </a:rPr>
              <a:t>focused on or not resolved, which is your research ‘space’).</a:t>
            </a:r>
          </a:p>
          <a:p>
            <a:pPr eaLnBrk="1" hangingPunct="1">
              <a:spcAft>
                <a:spcPct val="0"/>
              </a:spcAft>
            </a:pPr>
            <a:endParaRPr lang="en-US" altLang="en-US" sz="2000" dirty="0">
              <a:ea typeface="MS PGothic" panose="020B0600070205080204" pitchFamily="34" charset="-128"/>
            </a:endParaRPr>
          </a:p>
          <a:p>
            <a:pPr eaLnBrk="1" hangingPunct="1"/>
            <a:endParaRPr lang="en-US" altLang="en-US" sz="2000" b="1" dirty="0">
              <a:ea typeface="MS PGothic" panose="020B0600070205080204" pitchFamily="34" charset="-128"/>
            </a:endParaRPr>
          </a:p>
          <a:p>
            <a:pPr eaLnBrk="1" hangingPunct="1"/>
            <a:endParaRPr lang="en-US" altLang="en-US" sz="2000" dirty="0">
              <a:ea typeface="MS PGothic" panose="020B0600070205080204" pitchFamily="34" charset="-128"/>
            </a:endParaRPr>
          </a:p>
          <a:p>
            <a:pPr eaLnBrk="1" hangingPunct="1"/>
            <a:endParaRPr lang="en-GB" altLang="en-US" sz="20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902A7A0-B4C2-4553-A293-07064A2F78D1}"/>
              </a:ext>
            </a:extLst>
          </p:cNvPr>
          <p:cNvSpPr>
            <a:spLocks noGrp="1"/>
          </p:cNvSpPr>
          <p:nvPr>
            <p:ph type="title"/>
          </p:nvPr>
        </p:nvSpPr>
        <p:spPr>
          <a:xfrm>
            <a:off x="1371599" y="294538"/>
            <a:ext cx="9895951" cy="1033669"/>
          </a:xfrm>
        </p:spPr>
        <p:txBody>
          <a:bodyPr>
            <a:normAutofit/>
            <a:scene3d>
              <a:camera prst="orthographicFront"/>
              <a:lightRig rig="soft" dir="t"/>
            </a:scene3d>
            <a:sp3d prstMaterial="softEdge">
              <a:bevelT w="25400" h="25400"/>
            </a:sp3d>
          </a:bodyPr>
          <a:lstStyle/>
          <a:p>
            <a:pPr defTabSz="914377">
              <a:defRPr/>
            </a:pPr>
            <a:r>
              <a:rPr lang="en-GB" sz="4000">
                <a:solidFill>
                  <a:srgbClr val="FFFFFF"/>
                </a:solidFill>
              </a:rPr>
              <a:t>Continued</a:t>
            </a:r>
          </a:p>
        </p:txBody>
      </p:sp>
      <p:sp>
        <p:nvSpPr>
          <p:cNvPr id="57347" name="Content Placeholder 1">
            <a:extLst>
              <a:ext uri="{FF2B5EF4-FFF2-40B4-BE49-F238E27FC236}">
                <a16:creationId xmlns:a16="http://schemas.microsoft.com/office/drawing/2014/main" id="{2A7F3AA6-4158-4AC6-B9AA-2F145878BA92}"/>
              </a:ext>
            </a:extLst>
          </p:cNvPr>
          <p:cNvSpPr>
            <a:spLocks noGrp="1"/>
          </p:cNvSpPr>
          <p:nvPr>
            <p:ph idx="1"/>
          </p:nvPr>
        </p:nvSpPr>
        <p:spPr>
          <a:xfrm>
            <a:off x="1371599" y="2318197"/>
            <a:ext cx="9724031" cy="3683358"/>
          </a:xfrm>
        </p:spPr>
        <p:txBody>
          <a:bodyPr anchor="ctr">
            <a:normAutofit/>
          </a:bodyPr>
          <a:lstStyle/>
          <a:p>
            <a:pPr eaLnBrk="1" hangingPunct="1">
              <a:spcAft>
                <a:spcPct val="0"/>
              </a:spcAft>
            </a:pPr>
            <a:r>
              <a:rPr lang="en-GB" altLang="en-US" sz="2000">
                <a:ea typeface="MS PGothic" panose="020B0600070205080204" pitchFamily="34" charset="-128"/>
              </a:rPr>
              <a:t>If your research is driven by policy debates, describe the specific aspects.</a:t>
            </a:r>
          </a:p>
          <a:p>
            <a:pPr eaLnBrk="1" hangingPunct="1">
              <a:spcAft>
                <a:spcPct val="0"/>
              </a:spcAft>
            </a:pPr>
            <a:r>
              <a:rPr lang="en-GB" altLang="en-US" sz="2000">
                <a:ea typeface="MS PGothic" panose="020B0600070205080204" pitchFamily="34" charset="-128"/>
              </a:rPr>
              <a:t>If your research is driven by theoretical debates, or apparent omissions or inconsistencies in the existing literature (theoretical or empirical), what aspects of these debates will you address? </a:t>
            </a:r>
          </a:p>
          <a:p>
            <a:pPr eaLnBrk="1" hangingPunct="1">
              <a:spcAft>
                <a:spcPct val="0"/>
              </a:spcAft>
            </a:pPr>
            <a:r>
              <a:rPr lang="en-GB" altLang="en-US" sz="2000">
                <a:ea typeface="MS PGothic" panose="020B0600070205080204" pitchFamily="34" charset="-128"/>
              </a:rPr>
              <a:t>If your research focus is business management research) then what aspects of practice will you explore?</a:t>
            </a:r>
            <a:endParaRPr lang="en-US" altLang="en-US" sz="2000">
              <a:ea typeface="MS PGothic" panose="020B0600070205080204" pitchFamily="34" charset="-128"/>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062CD5-78A1-4720-B471-3AE93320D61C}"/>
              </a:ext>
            </a:extLst>
          </p:cNvPr>
          <p:cNvSpPr>
            <a:spLocks noGrp="1"/>
          </p:cNvSpPr>
          <p:nvPr>
            <p:ph type="title"/>
          </p:nvPr>
        </p:nvSpPr>
        <p:spPr>
          <a:xfrm>
            <a:off x="1371599" y="294538"/>
            <a:ext cx="9895951" cy="1033669"/>
          </a:xfrm>
        </p:spPr>
        <p:txBody>
          <a:bodyPr>
            <a:normAutofit/>
          </a:bodyPr>
          <a:lstStyle/>
          <a:p>
            <a:pPr>
              <a:defRPr/>
            </a:pPr>
            <a:r>
              <a:rPr lang="en-GB" sz="2800">
                <a:solidFill>
                  <a:srgbClr val="FFFFFF"/>
                </a:solidFill>
              </a:rPr>
              <a:t>Corporate Social Responsibility reporting by the Global Gambling Industry: Commitment, initiatives and performance.</a:t>
            </a:r>
          </a:p>
        </p:txBody>
      </p:sp>
      <p:sp>
        <p:nvSpPr>
          <p:cNvPr id="58371" name="Content Placeholder 2">
            <a:extLst>
              <a:ext uri="{FF2B5EF4-FFF2-40B4-BE49-F238E27FC236}">
                <a16:creationId xmlns:a16="http://schemas.microsoft.com/office/drawing/2014/main" id="{796F3ED8-4A5D-4C71-8A21-69CAFC9D0C4C}"/>
              </a:ext>
            </a:extLst>
          </p:cNvPr>
          <p:cNvSpPr>
            <a:spLocks noGrp="1"/>
          </p:cNvSpPr>
          <p:nvPr>
            <p:ph idx="1"/>
          </p:nvPr>
        </p:nvSpPr>
        <p:spPr>
          <a:xfrm>
            <a:off x="1371599" y="2318197"/>
            <a:ext cx="9724031" cy="3683358"/>
          </a:xfrm>
        </p:spPr>
        <p:txBody>
          <a:bodyPr anchor="ctr">
            <a:normAutofit/>
          </a:bodyPr>
          <a:lstStyle/>
          <a:p>
            <a:pPr eaLnBrk="1" hangingPunct="1"/>
            <a:r>
              <a:rPr lang="en-GB" altLang="en-US" sz="2000"/>
              <a:t>This study seeks to critically analyse the importance and value of corporate social responsibility (CSR) and CSR communication by global gambling operators (GGO). </a:t>
            </a:r>
            <a:r>
              <a:rPr lang="en-GB" altLang="en-US" sz="2000" b="1"/>
              <a:t>Due to gambling’s negative externalities, the researcher is seeking to evaluate whether global gambling operators purposefully act on CSR measures, or whether CSR is calculated greenwash. </a:t>
            </a:r>
            <a:r>
              <a:rPr lang="en-GB" altLang="en-US" sz="2000"/>
              <a:t>The effectiveness of CSR communication will be evaluated through a questionnaire published on appropriate platforms. A content analysis will evaluate publicised annual reports by Bet365, Bwin, and Asia Gaming, alongside websites, and social media platforms. Bet365, Bwin and Asia Gaming are amongst the largest GGO’s in the world and have been identified as appropriate for the purposes of this study, which is to identify the importance of responsible gambling communications on a global scale. </a:t>
            </a:r>
          </a:p>
          <a:p>
            <a:pPr eaLnBrk="1" hangingPunct="1"/>
            <a:endParaRPr lang="en-GB" altLang="en-US" sz="20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3A0918-0B12-4493-927F-69548ECF2F48}"/>
              </a:ext>
            </a:extLst>
          </p:cNvPr>
          <p:cNvSpPr>
            <a:spLocks noGrp="1"/>
          </p:cNvSpPr>
          <p:nvPr>
            <p:ph type="title"/>
          </p:nvPr>
        </p:nvSpPr>
        <p:spPr>
          <a:xfrm>
            <a:off x="1371599" y="294538"/>
            <a:ext cx="9895951" cy="1033669"/>
          </a:xfrm>
        </p:spPr>
        <p:txBody>
          <a:bodyPr>
            <a:normAutofit/>
          </a:bodyPr>
          <a:lstStyle/>
          <a:p>
            <a:pPr>
              <a:defRPr/>
            </a:pPr>
            <a:r>
              <a:rPr lang="en-GB" sz="4000">
                <a:solidFill>
                  <a:srgbClr val="FFFFFF"/>
                </a:solidFill>
              </a:rPr>
              <a:t>Research rationale </a:t>
            </a:r>
          </a:p>
        </p:txBody>
      </p:sp>
      <p:sp>
        <p:nvSpPr>
          <p:cNvPr id="59395" name="Content Placeholder 2">
            <a:extLst>
              <a:ext uri="{FF2B5EF4-FFF2-40B4-BE49-F238E27FC236}">
                <a16:creationId xmlns:a16="http://schemas.microsoft.com/office/drawing/2014/main" id="{80D8B8FD-6938-4E27-8925-509E423A5690}"/>
              </a:ext>
            </a:extLst>
          </p:cNvPr>
          <p:cNvSpPr>
            <a:spLocks noGrp="1"/>
          </p:cNvSpPr>
          <p:nvPr>
            <p:ph idx="1"/>
          </p:nvPr>
        </p:nvSpPr>
        <p:spPr>
          <a:xfrm>
            <a:off x="1371599" y="2318197"/>
            <a:ext cx="9724031" cy="3683358"/>
          </a:xfrm>
        </p:spPr>
        <p:txBody>
          <a:bodyPr anchor="ctr">
            <a:normAutofit/>
          </a:bodyPr>
          <a:lstStyle/>
          <a:p>
            <a:pPr eaLnBrk="1" hangingPunct="1"/>
            <a:r>
              <a:rPr lang="en-GB" altLang="en-US" sz="2000"/>
              <a:t>Chapter 1</a:t>
            </a:r>
          </a:p>
          <a:p>
            <a:pPr eaLnBrk="1" hangingPunct="1">
              <a:buFont typeface="Arial" panose="020B0604020202020204" pitchFamily="34" charset="0"/>
              <a:buChar char="•"/>
            </a:pPr>
            <a:r>
              <a:rPr lang="en-GB" altLang="en-US" sz="2000"/>
              <a:t>Introduction</a:t>
            </a:r>
          </a:p>
          <a:p>
            <a:pPr eaLnBrk="1" hangingPunct="1">
              <a:buFont typeface="Arial" panose="020B0604020202020204" pitchFamily="34" charset="0"/>
              <a:buChar char="•"/>
            </a:pPr>
            <a:r>
              <a:rPr lang="en-GB" altLang="en-US" sz="2000"/>
              <a:t>Aim and objectives</a:t>
            </a:r>
          </a:p>
          <a:p>
            <a:pPr eaLnBrk="1" hangingPunct="1">
              <a:buFont typeface="Arial" panose="020B0604020202020204" pitchFamily="34" charset="0"/>
              <a:buChar char="•"/>
            </a:pPr>
            <a:r>
              <a:rPr lang="en-GB" altLang="en-US" sz="2000"/>
              <a:t>Background to the industry</a:t>
            </a:r>
          </a:p>
          <a:p>
            <a:pPr eaLnBrk="1" hangingPunct="1">
              <a:buFont typeface="Arial" panose="020B0604020202020204" pitchFamily="34" charset="0"/>
              <a:buChar char="•"/>
            </a:pPr>
            <a:r>
              <a:rPr lang="en-GB" altLang="en-US" sz="2000"/>
              <a:t>Research question</a:t>
            </a:r>
          </a:p>
          <a:p>
            <a:pPr eaLnBrk="1" hangingPunct="1">
              <a:buFont typeface="Arial" panose="020B0604020202020204" pitchFamily="34" charset="0"/>
              <a:buChar char="•"/>
            </a:pPr>
            <a:r>
              <a:rPr lang="en-GB" altLang="en-US" sz="2000"/>
              <a:t>Research problem</a:t>
            </a:r>
          </a:p>
          <a:p>
            <a:pPr eaLnBrk="1" hangingPunct="1">
              <a:buFont typeface="Arial" panose="020B0604020202020204" pitchFamily="34" charset="0"/>
              <a:buChar char="•"/>
            </a:pPr>
            <a:r>
              <a:rPr lang="en-GB" altLang="en-US" sz="2000"/>
              <a:t>Rationale</a:t>
            </a:r>
          </a:p>
          <a:p>
            <a:pPr eaLnBrk="1" hangingPunct="1">
              <a:buFont typeface="Arial" panose="020B0604020202020204" pitchFamily="34" charset="0"/>
              <a:buChar char="•"/>
            </a:pPr>
            <a:r>
              <a:rPr lang="en-GB" altLang="en-US" sz="2000"/>
              <a:t>Assumptions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AF0C0-B2BF-4FD8-9AE2-2AD247FF8DC2}"/>
              </a:ext>
            </a:extLst>
          </p:cNvPr>
          <p:cNvSpPr>
            <a:spLocks noGrp="1"/>
          </p:cNvSpPr>
          <p:nvPr>
            <p:ph type="title"/>
          </p:nvPr>
        </p:nvSpPr>
        <p:spPr>
          <a:xfrm>
            <a:off x="1371599" y="294538"/>
            <a:ext cx="9895951" cy="1033669"/>
          </a:xfrm>
        </p:spPr>
        <p:txBody>
          <a:bodyPr>
            <a:normAutofit/>
          </a:bodyPr>
          <a:lstStyle/>
          <a:p>
            <a:pPr>
              <a:defRPr/>
            </a:pPr>
            <a:r>
              <a:rPr lang="en-GB" sz="2200" b="1">
                <a:solidFill>
                  <a:srgbClr val="FFFFFF"/>
                </a:solidFill>
              </a:rPr>
              <a:t>Analysis of Third Sector Provision of the Statutory Function of Archaeological Planning Advice to Local Planning Authorities in Wales</a:t>
            </a:r>
            <a:br>
              <a:rPr lang="en-GB" sz="2200">
                <a:solidFill>
                  <a:srgbClr val="FFFFFF"/>
                </a:solidFill>
              </a:rPr>
            </a:br>
            <a:endParaRPr lang="en-GB" sz="2200">
              <a:solidFill>
                <a:srgbClr val="FFFFFF"/>
              </a:solidFill>
            </a:endParaRPr>
          </a:p>
        </p:txBody>
      </p:sp>
      <p:sp>
        <p:nvSpPr>
          <p:cNvPr id="3" name="Content Placeholder 2">
            <a:extLst>
              <a:ext uri="{FF2B5EF4-FFF2-40B4-BE49-F238E27FC236}">
                <a16:creationId xmlns:a16="http://schemas.microsoft.com/office/drawing/2014/main" id="{1479F3BA-413D-4ED1-8B26-BFA4E0D8FE2C}"/>
              </a:ext>
            </a:extLst>
          </p:cNvPr>
          <p:cNvSpPr>
            <a:spLocks noGrp="1"/>
          </p:cNvSpPr>
          <p:nvPr>
            <p:ph idx="1"/>
          </p:nvPr>
        </p:nvSpPr>
        <p:spPr>
          <a:xfrm>
            <a:off x="1371599" y="2318197"/>
            <a:ext cx="9724031" cy="3683358"/>
          </a:xfrm>
        </p:spPr>
        <p:txBody>
          <a:bodyPr rtlCol="0" anchor="ctr">
            <a:normAutofit/>
          </a:bodyPr>
          <a:lstStyle/>
          <a:p>
            <a:pPr marL="91440" indent="-91440">
              <a:buClr>
                <a:schemeClr val="accent3"/>
              </a:buClr>
              <a:defRPr/>
            </a:pPr>
            <a:r>
              <a:rPr lang="en-GB" sz="1600" dirty="0"/>
              <a:t>This study analysed the archaeological planning service in Wales, delivered by the Welsh Archaeological Trusts, as third sector organisations, for the Welsh Government</a:t>
            </a:r>
            <a:r>
              <a:rPr lang="en-GB" sz="1600" dirty="0">
                <a:highlight>
                  <a:srgbClr val="FFFF00"/>
                </a:highlight>
              </a:rPr>
              <a:t>. </a:t>
            </a:r>
            <a:r>
              <a:rPr lang="en-GB" sz="1600" b="1" dirty="0">
                <a:highlight>
                  <a:srgbClr val="FFFF00"/>
                </a:highlight>
              </a:rPr>
              <a:t>There has been no academic study of the service, its setting or delivery, or its efficacy; no academic theory, framework or model fitted the service.  </a:t>
            </a:r>
            <a:r>
              <a:rPr lang="en-GB" sz="1600" dirty="0"/>
              <a:t>Therefore, the aim of this study was to critically evaluate the archaeological planning function in Wales, achieved by the undertaking of the following four objectives: analysis of the current system in relation to efficiency during falling government grants using strategic analysis models and theories; evaluation of the efficacy of using Welsh Archaeological Trusts by means of gathering data by survey and interview; assessment of the current level of expertise in this field gathering data by survey and interview; and lastly, upon analysis, to potentially make recommendations relating to the system. A pragmatic mixed methods theoretical framework collected data, using an online survey to professional service users and three interviews, with a user from a strategic, combined strategic and operational, and operational view. The former was analysed using SPSS, creating statistics that showed the level of satisfaction, and also if the user groups were split in their opinion; the more detailed interviews were analysed using grounded theory which identified emergent themes. The results showed that over of the users were satisfied with the service, with no perceptible split in user groups. There was concern regarding the future funding of the service, and investment in staffing, training and capability. Recommendations were made regarding future investment, governance and communication.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61C13-E27F-43DA-AAB3-BFA5A85FEA01}"/>
              </a:ext>
            </a:extLst>
          </p:cNvPr>
          <p:cNvSpPr>
            <a:spLocks noGrp="1"/>
          </p:cNvSpPr>
          <p:nvPr>
            <p:ph type="title"/>
          </p:nvPr>
        </p:nvSpPr>
        <p:spPr>
          <a:xfrm>
            <a:off x="1371599" y="294538"/>
            <a:ext cx="9895951" cy="1033669"/>
          </a:xfrm>
        </p:spPr>
        <p:txBody>
          <a:bodyPr>
            <a:normAutofit/>
          </a:bodyPr>
          <a:lstStyle/>
          <a:p>
            <a:pPr>
              <a:defRPr/>
            </a:pPr>
            <a:r>
              <a:rPr lang="en-GB" sz="4000">
                <a:solidFill>
                  <a:srgbClr val="FFFFFF"/>
                </a:solidFill>
              </a:rPr>
              <a:t>Research rationale </a:t>
            </a:r>
          </a:p>
        </p:txBody>
      </p:sp>
      <p:sp>
        <p:nvSpPr>
          <p:cNvPr id="3" name="Content Placeholder 2">
            <a:extLst>
              <a:ext uri="{FF2B5EF4-FFF2-40B4-BE49-F238E27FC236}">
                <a16:creationId xmlns:a16="http://schemas.microsoft.com/office/drawing/2014/main" id="{D0C84140-62AA-4B19-8027-63E4AA5564F2}"/>
              </a:ext>
            </a:extLst>
          </p:cNvPr>
          <p:cNvSpPr>
            <a:spLocks noGrp="1"/>
          </p:cNvSpPr>
          <p:nvPr>
            <p:ph idx="1"/>
          </p:nvPr>
        </p:nvSpPr>
        <p:spPr>
          <a:xfrm>
            <a:off x="1371599" y="2318197"/>
            <a:ext cx="9724031" cy="3683358"/>
          </a:xfrm>
        </p:spPr>
        <p:txBody>
          <a:bodyPr rtlCol="0" anchor="ctr">
            <a:normAutofit/>
          </a:bodyPr>
          <a:lstStyle/>
          <a:p>
            <a:pPr marL="91440" indent="-91440">
              <a:buClr>
                <a:schemeClr val="accent3"/>
              </a:buClr>
              <a:defRPr/>
            </a:pPr>
            <a:r>
              <a:rPr lang="en-GB" sz="1400"/>
              <a:t>Chapter 1</a:t>
            </a:r>
          </a:p>
          <a:p>
            <a:pPr marL="91440" indent="-91440">
              <a:buClr>
                <a:schemeClr val="accent3"/>
              </a:buClr>
              <a:defRPr/>
            </a:pPr>
            <a:r>
              <a:rPr lang="en-GB" sz="1400"/>
              <a:t>Introduction</a:t>
            </a:r>
          </a:p>
          <a:p>
            <a:pPr marL="91440" indent="-91440">
              <a:buClr>
                <a:schemeClr val="accent3"/>
              </a:buClr>
              <a:defRPr/>
            </a:pPr>
            <a:r>
              <a:rPr lang="en-GB" sz="1400"/>
              <a:t>Policy</a:t>
            </a:r>
          </a:p>
          <a:p>
            <a:pPr marL="91440" indent="-91440">
              <a:buClr>
                <a:schemeClr val="accent3"/>
              </a:buClr>
              <a:defRPr/>
            </a:pPr>
            <a:r>
              <a:rPr lang="en-GB" sz="1400"/>
              <a:t>Background and context</a:t>
            </a:r>
          </a:p>
          <a:p>
            <a:pPr marL="91440" indent="-91440">
              <a:buClr>
                <a:schemeClr val="accent3"/>
              </a:buClr>
              <a:defRPr/>
            </a:pPr>
            <a:r>
              <a:rPr lang="en-GB" sz="1400"/>
              <a:t>Aim and objectives</a:t>
            </a:r>
          </a:p>
          <a:p>
            <a:pPr marL="91440" indent="-91440">
              <a:buClr>
                <a:schemeClr val="accent3"/>
              </a:buClr>
              <a:defRPr/>
            </a:pPr>
            <a:r>
              <a:rPr lang="en-GB" sz="1400"/>
              <a:t>Structure</a:t>
            </a:r>
          </a:p>
          <a:p>
            <a:pPr marL="91440" indent="-91440">
              <a:buClr>
                <a:schemeClr val="accent3"/>
              </a:buClr>
              <a:defRPr/>
            </a:pPr>
            <a:r>
              <a:rPr lang="en-GB" sz="1400"/>
              <a:t>Research question</a:t>
            </a:r>
          </a:p>
          <a:p>
            <a:pPr marL="91440" indent="-91440">
              <a:buClr>
                <a:schemeClr val="accent3"/>
              </a:buClr>
              <a:defRPr/>
            </a:pPr>
            <a:r>
              <a:rPr lang="en-GB" sz="1400"/>
              <a:t>Research problem</a:t>
            </a:r>
          </a:p>
          <a:p>
            <a:pPr marL="91440" indent="-91440">
              <a:buClr>
                <a:schemeClr val="accent3"/>
              </a:buClr>
              <a:defRPr/>
            </a:pPr>
            <a:r>
              <a:rPr lang="en-GB" sz="1400"/>
              <a:t>Rationale</a:t>
            </a:r>
          </a:p>
          <a:p>
            <a:pPr marL="91440" indent="-91440">
              <a:buClr>
                <a:schemeClr val="accent3"/>
              </a:buClr>
              <a:defRPr/>
            </a:pPr>
            <a:r>
              <a:rPr lang="en-GB" sz="1400"/>
              <a:t>Personal Note</a:t>
            </a:r>
          </a:p>
          <a:p>
            <a:pPr marL="91440" indent="-91440">
              <a:buClr>
                <a:schemeClr val="accent3"/>
              </a:buClr>
              <a:defRPr/>
            </a:pPr>
            <a:r>
              <a:rPr lang="en-GB" sz="1400"/>
              <a:t>Conclusion</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C1B4C-AEC3-49B3-9A83-E25C976180BC}"/>
              </a:ext>
            </a:extLst>
          </p:cNvPr>
          <p:cNvSpPr>
            <a:spLocks noGrp="1"/>
          </p:cNvSpPr>
          <p:nvPr>
            <p:ph type="title"/>
          </p:nvPr>
        </p:nvSpPr>
        <p:spPr>
          <a:xfrm>
            <a:off x="1371599" y="294538"/>
            <a:ext cx="9895951" cy="1033669"/>
          </a:xfrm>
        </p:spPr>
        <p:txBody>
          <a:bodyPr>
            <a:normAutofit/>
          </a:bodyPr>
          <a:lstStyle/>
          <a:p>
            <a:pPr>
              <a:defRPr/>
            </a:pPr>
            <a:r>
              <a:rPr lang="en-GB" sz="4000" dirty="0">
                <a:solidFill>
                  <a:srgbClr val="FFFFFF"/>
                </a:solidFill>
              </a:rPr>
              <a:t>Research proposal key requirements</a:t>
            </a:r>
          </a:p>
        </p:txBody>
      </p:sp>
      <p:sp>
        <p:nvSpPr>
          <p:cNvPr id="62467" name="Content Placeholder 2">
            <a:extLst>
              <a:ext uri="{FF2B5EF4-FFF2-40B4-BE49-F238E27FC236}">
                <a16:creationId xmlns:a16="http://schemas.microsoft.com/office/drawing/2014/main" id="{CA08EA8F-66D0-4D5C-A994-42209DF1F61A}"/>
              </a:ext>
            </a:extLst>
          </p:cNvPr>
          <p:cNvSpPr>
            <a:spLocks noGrp="1"/>
          </p:cNvSpPr>
          <p:nvPr>
            <p:ph idx="1"/>
          </p:nvPr>
        </p:nvSpPr>
        <p:spPr>
          <a:xfrm>
            <a:off x="1371599" y="2318197"/>
            <a:ext cx="9724031" cy="3683358"/>
          </a:xfrm>
        </p:spPr>
        <p:txBody>
          <a:bodyPr anchor="ctr">
            <a:normAutofit/>
          </a:bodyPr>
          <a:lstStyle/>
          <a:p>
            <a:pPr eaLnBrk="1" hangingPunct="1"/>
            <a:r>
              <a:rPr lang="en-GB" altLang="en-US" sz="2000" dirty="0">
                <a:ea typeface="MS PGothic" panose="020B0600070205080204" pitchFamily="34" charset="-128"/>
              </a:rPr>
              <a:t>Present key literature/key issues/debates (contextual issues) and references.</a:t>
            </a:r>
          </a:p>
          <a:p>
            <a:pPr eaLnBrk="1" hangingPunct="1"/>
            <a:r>
              <a:rPr lang="en-GB" altLang="en-US" sz="2000" dirty="0">
                <a:ea typeface="MS PGothic" panose="020B0600070205080204" pitchFamily="34" charset="-128"/>
              </a:rPr>
              <a:t>Discuss your research aims and objectives and research question.</a:t>
            </a:r>
          </a:p>
          <a:p>
            <a:pPr eaLnBrk="1" hangingPunct="1"/>
            <a:r>
              <a:rPr lang="en-GB" altLang="en-US" sz="2000" b="1" dirty="0">
                <a:ea typeface="MS PGothic" panose="020B0600070205080204" pitchFamily="34" charset="-128"/>
              </a:rPr>
              <a:t>Discuss your chosen/</a:t>
            </a:r>
            <a:r>
              <a:rPr lang="en-GB" altLang="en-US" sz="2000" b="1" dirty="0">
                <a:highlight>
                  <a:srgbClr val="FFFF00"/>
                </a:highlight>
                <a:ea typeface="MS PGothic" panose="020B0600070205080204" pitchFamily="34" charset="-128"/>
              </a:rPr>
              <a:t>proposed</a:t>
            </a:r>
            <a:r>
              <a:rPr lang="en-GB" altLang="en-US" sz="2000" b="1" dirty="0">
                <a:ea typeface="MS PGothic" panose="020B0600070205080204" pitchFamily="34" charset="-128"/>
              </a:rPr>
              <a:t> paradigm and methodology.</a:t>
            </a:r>
          </a:p>
          <a:p>
            <a:pPr eaLnBrk="1" hangingPunct="1"/>
            <a:endParaRPr lang="en-GB" altLang="en-US" sz="2000" b="1" dirty="0">
              <a:ea typeface="MS PGothic" panose="020B0600070205080204" pitchFamily="34" charset="-128"/>
            </a:endParaRPr>
          </a:p>
          <a:p>
            <a:pPr eaLnBrk="1" hangingPunct="1"/>
            <a:endParaRPr lang="en-GB" altLang="en-US" sz="20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22D323-8079-4587-B7D6-11AA11C1507D}"/>
              </a:ext>
            </a:extLst>
          </p:cNvPr>
          <p:cNvSpPr>
            <a:spLocks noGrp="1"/>
          </p:cNvSpPr>
          <p:nvPr>
            <p:ph type="title"/>
          </p:nvPr>
        </p:nvSpPr>
        <p:spPr>
          <a:xfrm>
            <a:off x="1371599" y="294538"/>
            <a:ext cx="9895951" cy="1033669"/>
          </a:xfrm>
        </p:spPr>
        <p:txBody>
          <a:bodyPr>
            <a:normAutofit fontScale="90000"/>
          </a:bodyPr>
          <a:lstStyle/>
          <a:p>
            <a:pPr>
              <a:defRPr/>
            </a:pPr>
            <a:r>
              <a:rPr lang="en-GB" sz="4000" dirty="0">
                <a:solidFill>
                  <a:srgbClr val="FFFFFF"/>
                </a:solidFill>
              </a:rPr>
              <a:t>Contribution to PRACTICE and maybe knowledge</a:t>
            </a:r>
          </a:p>
        </p:txBody>
      </p:sp>
      <p:sp>
        <p:nvSpPr>
          <p:cNvPr id="63491" name="Content Placeholder 2">
            <a:extLst>
              <a:ext uri="{FF2B5EF4-FFF2-40B4-BE49-F238E27FC236}">
                <a16:creationId xmlns:a16="http://schemas.microsoft.com/office/drawing/2014/main" id="{ADD19830-6DE0-49C4-8984-57963D6FA156}"/>
              </a:ext>
            </a:extLst>
          </p:cNvPr>
          <p:cNvSpPr>
            <a:spLocks noGrp="1"/>
          </p:cNvSpPr>
          <p:nvPr>
            <p:ph idx="1"/>
          </p:nvPr>
        </p:nvSpPr>
        <p:spPr>
          <a:xfrm>
            <a:off x="1371599" y="2318197"/>
            <a:ext cx="9724031" cy="3683358"/>
          </a:xfrm>
        </p:spPr>
        <p:txBody>
          <a:bodyPr anchor="ctr">
            <a:normAutofit/>
          </a:bodyPr>
          <a:lstStyle/>
          <a:p>
            <a:pPr eaLnBrk="1" hangingPunct="1">
              <a:spcAft>
                <a:spcPct val="0"/>
              </a:spcAft>
            </a:pPr>
            <a:r>
              <a:rPr lang="en-GB" altLang="en-US" sz="2000" dirty="0">
                <a:ea typeface="MS PGothic" panose="020B0600070205080204" pitchFamily="34" charset="-128"/>
              </a:rPr>
              <a:t>In thinking about what could be your contribution to knowledge, consider:</a:t>
            </a:r>
          </a:p>
          <a:p>
            <a:pPr eaLnBrk="1" hangingPunct="1">
              <a:spcAft>
                <a:spcPct val="0"/>
              </a:spcAft>
            </a:pPr>
            <a:r>
              <a:rPr lang="en-GB" altLang="en-US" sz="2000" dirty="0">
                <a:ea typeface="MS PGothic" panose="020B0600070205080204" pitchFamily="34" charset="-128"/>
              </a:rPr>
              <a:t>The importance of the question. Why is the question worth asking?</a:t>
            </a:r>
          </a:p>
          <a:p>
            <a:pPr eaLnBrk="1" hangingPunct="1">
              <a:spcAft>
                <a:spcPct val="0"/>
              </a:spcAft>
            </a:pPr>
            <a:r>
              <a:rPr lang="en-GB" altLang="en-US" sz="2000" dirty="0">
                <a:ea typeface="MS PGothic" panose="020B0600070205080204" pitchFamily="34" charset="-128"/>
              </a:rPr>
              <a:t>The significance of the findings. Why do these findings matter?</a:t>
            </a:r>
          </a:p>
          <a:p>
            <a:pPr eaLnBrk="1" hangingPunct="1">
              <a:spcAft>
                <a:spcPct val="0"/>
              </a:spcAft>
            </a:pPr>
            <a:r>
              <a:rPr lang="en-GB" altLang="en-US" sz="2000" dirty="0">
                <a:ea typeface="MS PGothic" panose="020B0600070205080204" pitchFamily="34" charset="-128"/>
              </a:rPr>
              <a:t>What are their implications for theory, methodology, practice?</a:t>
            </a:r>
          </a:p>
          <a:p>
            <a:pPr eaLnBrk="1" hangingPunct="1">
              <a:spcAft>
                <a:spcPct val="0"/>
              </a:spcAft>
            </a:pPr>
            <a:r>
              <a:rPr lang="en-GB" altLang="en-US" sz="2000" dirty="0">
                <a:ea typeface="MS PGothic" panose="020B0600070205080204" pitchFamily="34" charset="-128"/>
              </a:rPr>
              <a:t>What are the limitations to generalisation of the findings?</a:t>
            </a:r>
          </a:p>
          <a:p>
            <a:pPr eaLnBrk="1" hangingPunct="1">
              <a:spcAft>
                <a:spcPct val="0"/>
              </a:spcAft>
            </a:pPr>
            <a:r>
              <a:rPr lang="en-GB" altLang="en-US" sz="2000" dirty="0">
                <a:ea typeface="MS PGothic" panose="020B0600070205080204" pitchFamily="34" charset="-128"/>
              </a:rPr>
              <a:t>Making a 'significant contribution' means adding to existing knowledge around a phenomenon. </a:t>
            </a:r>
          </a:p>
          <a:p>
            <a:pPr eaLnBrk="1" hangingPunct="1">
              <a:spcAft>
                <a:spcPct val="0"/>
              </a:spcAft>
            </a:pPr>
            <a:r>
              <a:rPr lang="en-GB" altLang="en-US" sz="2000" dirty="0">
                <a:ea typeface="MS PGothic" panose="020B0600070205080204" pitchFamily="34" charset="-128"/>
              </a:rPr>
              <a:t>Research involves questioning the accepted wisdom, analysing phenomena from a different perspective and investigated through a variety of techniques.  </a:t>
            </a:r>
          </a:p>
          <a:p>
            <a:pPr eaLnBrk="1" hangingPunct="1">
              <a:spcAft>
                <a:spcPct val="0"/>
              </a:spcAft>
            </a:pPr>
            <a:endParaRPr lang="en-GB" altLang="en-US" sz="2000" dirty="0">
              <a:ea typeface="MS PGothic" panose="020B0600070205080204" pitchFamily="34" charset="-128"/>
            </a:endParaRPr>
          </a:p>
          <a:p>
            <a:pPr eaLnBrk="1" hangingPunct="1"/>
            <a:endParaRPr lang="en-GB" altLang="en-US" sz="20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13A4A1-44D5-4F70-97C8-E65D06424320}"/>
              </a:ext>
            </a:extLst>
          </p:cNvPr>
          <p:cNvSpPr>
            <a:spLocks noGrp="1"/>
          </p:cNvSpPr>
          <p:nvPr>
            <p:ph type="title"/>
          </p:nvPr>
        </p:nvSpPr>
        <p:spPr>
          <a:xfrm>
            <a:off x="1371599" y="294538"/>
            <a:ext cx="9895951" cy="1033669"/>
          </a:xfrm>
        </p:spPr>
        <p:txBody>
          <a:bodyPr>
            <a:normAutofit/>
            <a:scene3d>
              <a:camera prst="orthographicFront"/>
              <a:lightRig rig="soft" dir="t"/>
            </a:scene3d>
            <a:sp3d prstMaterial="softEdge">
              <a:bevelT w="25400" h="25400"/>
            </a:sp3d>
          </a:bodyPr>
          <a:lstStyle/>
          <a:p>
            <a:pPr defTabSz="914377">
              <a:defRPr/>
            </a:pPr>
            <a:r>
              <a:rPr lang="en-GB" sz="4000">
                <a:solidFill>
                  <a:srgbClr val="FFFFFF"/>
                </a:solidFill>
              </a:rPr>
              <a:t>Continued</a:t>
            </a:r>
          </a:p>
        </p:txBody>
      </p:sp>
      <p:sp>
        <p:nvSpPr>
          <p:cNvPr id="86019" name="Content Placeholder 1">
            <a:extLst>
              <a:ext uri="{FF2B5EF4-FFF2-40B4-BE49-F238E27FC236}">
                <a16:creationId xmlns:a16="http://schemas.microsoft.com/office/drawing/2014/main" id="{4EB4D16E-A948-4E81-969F-43357679D662}"/>
              </a:ext>
            </a:extLst>
          </p:cNvPr>
          <p:cNvSpPr>
            <a:spLocks noGrp="1"/>
          </p:cNvSpPr>
          <p:nvPr>
            <p:ph idx="1"/>
          </p:nvPr>
        </p:nvSpPr>
        <p:spPr>
          <a:xfrm>
            <a:off x="1371599" y="2318197"/>
            <a:ext cx="9724031" cy="3683358"/>
          </a:xfrm>
        </p:spPr>
        <p:txBody>
          <a:bodyPr rtlCol="0" anchor="ctr">
            <a:normAutofit/>
          </a:bodyPr>
          <a:lstStyle/>
          <a:p>
            <a:pPr marL="91440" indent="-91440" defTabSz="914377">
              <a:buClr>
                <a:schemeClr val="accent3"/>
              </a:buClr>
              <a:defRPr/>
            </a:pPr>
            <a:r>
              <a:rPr lang="en-GB" altLang="en-US" sz="2000" dirty="0">
                <a:ea typeface="ＭＳ Ｐゴシック" panose="020B0600070205080204" pitchFamily="34" charset="-128"/>
              </a:rPr>
              <a:t>Research seeks to create new understanding of the world, as more evidence is presented, existing explanations are re-evaluated. </a:t>
            </a:r>
          </a:p>
          <a:p>
            <a:pPr marL="91440" indent="-91440">
              <a:buClr>
                <a:schemeClr val="accent3"/>
              </a:buClr>
              <a:defRPr/>
            </a:pPr>
            <a:r>
              <a:rPr lang="en-GB" altLang="en-US" sz="2000" dirty="0">
                <a:ea typeface="ＭＳ Ｐゴシック" panose="020B0600070205080204" pitchFamily="34" charset="-128"/>
              </a:rPr>
              <a:t>In this way knowledge is constantly reconfirmed, elaborated, revised, or overturned. </a:t>
            </a:r>
          </a:p>
          <a:p>
            <a:pPr marL="91440" indent="-91440">
              <a:buClr>
                <a:schemeClr val="accent3"/>
              </a:buClr>
              <a:defRPr/>
            </a:pPr>
            <a:r>
              <a:rPr lang="en-GB" altLang="en-US" sz="2000" dirty="0">
                <a:ea typeface="ＭＳ Ｐゴシック" panose="020B0600070205080204" pitchFamily="34" charset="-128"/>
              </a:rPr>
              <a:t>Knowledge claims may be small and still contribute to the discourse. </a:t>
            </a:r>
            <a:endParaRPr lang="en-US" altLang="en-US" sz="2000" dirty="0">
              <a:ea typeface="ＭＳ Ｐゴシック" panose="020B0600070205080204" pitchFamily="34" charset="-128"/>
            </a:endParaRPr>
          </a:p>
          <a:p>
            <a:pPr marL="0" indent="0" defTabSz="914377">
              <a:buClr>
                <a:schemeClr val="accent3"/>
              </a:buClr>
              <a:buNone/>
              <a:defRPr/>
            </a:pPr>
            <a:br>
              <a:rPr lang="en-GB" altLang="en-US" sz="2000" dirty="0">
                <a:ea typeface="ＭＳ Ｐゴシック" panose="020B0600070205080204" pitchFamily="34" charset="-128"/>
              </a:rPr>
            </a:br>
            <a:endParaRPr lang="en-US" altLang="en-US" sz="2000" dirty="0">
              <a:ea typeface="ＭＳ Ｐゴシック" panose="020B0600070205080204" pitchFamily="34" charset="-128"/>
            </a:endParaRPr>
          </a:p>
          <a:p>
            <a:pPr marL="91440" indent="-91440" defTabSz="914377">
              <a:buClr>
                <a:schemeClr val="accent3"/>
              </a:buClr>
              <a:defRPr/>
            </a:pPr>
            <a:endParaRPr lang="en-US" altLang="en-US" sz="2000" dirty="0">
              <a:ea typeface="ＭＳ Ｐゴシック" panose="020B0600070205080204" pitchFamily="34" charset="-128"/>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Image result for arab art">
            <a:extLst>
              <a:ext uri="{FF2B5EF4-FFF2-40B4-BE49-F238E27FC236}">
                <a16:creationId xmlns:a16="http://schemas.microsoft.com/office/drawing/2014/main" id="{FAB23071-AE6F-4EB4-BAF4-9C32877623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32" b="7124"/>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15385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B4A836-3DEC-4A37-A6FD-AE49F4291988}"/>
              </a:ext>
            </a:extLst>
          </p:cNvPr>
          <p:cNvSpPr>
            <a:spLocks noGrp="1"/>
          </p:cNvSpPr>
          <p:nvPr>
            <p:ph type="title"/>
          </p:nvPr>
        </p:nvSpPr>
        <p:spPr>
          <a:xfrm>
            <a:off x="1371599" y="294538"/>
            <a:ext cx="9895951" cy="1033669"/>
          </a:xfrm>
        </p:spPr>
        <p:txBody>
          <a:bodyPr>
            <a:normAutofit/>
          </a:bodyPr>
          <a:lstStyle/>
          <a:p>
            <a:pPr defTabSz="914377">
              <a:defRPr/>
            </a:pPr>
            <a:r>
              <a:rPr lang="en-GB" sz="4000">
                <a:solidFill>
                  <a:srgbClr val="FFFFFF"/>
                </a:solidFill>
              </a:rPr>
              <a:t>Data collection</a:t>
            </a:r>
          </a:p>
        </p:txBody>
      </p:sp>
      <p:sp>
        <p:nvSpPr>
          <p:cNvPr id="65539" name="Content Placeholder 2">
            <a:extLst>
              <a:ext uri="{FF2B5EF4-FFF2-40B4-BE49-F238E27FC236}">
                <a16:creationId xmlns:a16="http://schemas.microsoft.com/office/drawing/2014/main" id="{5D0E3F57-F29B-4952-BF8A-CA57561A3905}"/>
              </a:ext>
            </a:extLst>
          </p:cNvPr>
          <p:cNvSpPr>
            <a:spLocks noGrp="1"/>
          </p:cNvSpPr>
          <p:nvPr>
            <p:ph idx="1"/>
          </p:nvPr>
        </p:nvSpPr>
        <p:spPr>
          <a:xfrm>
            <a:off x="1371599" y="2318197"/>
            <a:ext cx="9724031" cy="3683358"/>
          </a:xfrm>
        </p:spPr>
        <p:txBody>
          <a:bodyPr anchor="ctr">
            <a:normAutofit/>
          </a:bodyPr>
          <a:lstStyle/>
          <a:p>
            <a:pPr eaLnBrk="1" hangingPunct="1">
              <a:spcBef>
                <a:spcPct val="0"/>
              </a:spcBef>
              <a:spcAft>
                <a:spcPct val="0"/>
              </a:spcAft>
              <a:buFont typeface="Arial" panose="020B0604020202020204" pitchFamily="34" charset="0"/>
              <a:buChar char="•"/>
            </a:pPr>
            <a:r>
              <a:rPr lang="en-GB" altLang="en-US" sz="2000" dirty="0"/>
              <a:t>What is the population and sample that are affected by this problem?</a:t>
            </a:r>
          </a:p>
          <a:p>
            <a:pPr eaLnBrk="1" hangingPunct="1">
              <a:spcBef>
                <a:spcPct val="0"/>
              </a:spcBef>
              <a:spcAft>
                <a:spcPct val="0"/>
              </a:spcAft>
              <a:buFont typeface="Arial" panose="020B0604020202020204" pitchFamily="34" charset="0"/>
              <a:buChar char="•"/>
            </a:pPr>
            <a:r>
              <a:rPr lang="en-GB" altLang="en-US" sz="2000" dirty="0"/>
              <a:t>What type of study will this be? </a:t>
            </a:r>
          </a:p>
          <a:p>
            <a:pPr lvl="1" eaLnBrk="1" hangingPunct="1">
              <a:spcBef>
                <a:spcPct val="0"/>
              </a:spcBef>
              <a:spcAft>
                <a:spcPct val="0"/>
              </a:spcAft>
              <a:buFont typeface="Arial" panose="020B0604020202020204" pitchFamily="34" charset="0"/>
              <a:buChar char="•"/>
            </a:pPr>
            <a:r>
              <a:rPr lang="en-GB" altLang="en-US" sz="2000" dirty="0"/>
              <a:t>Qualitative  </a:t>
            </a:r>
          </a:p>
          <a:p>
            <a:pPr lvl="1" eaLnBrk="1" hangingPunct="1">
              <a:spcBef>
                <a:spcPct val="0"/>
              </a:spcBef>
              <a:spcAft>
                <a:spcPct val="0"/>
              </a:spcAft>
              <a:buFont typeface="Arial" panose="020B0604020202020204" pitchFamily="34" charset="0"/>
              <a:buChar char="•"/>
            </a:pPr>
            <a:r>
              <a:rPr lang="en-GB" altLang="en-US" sz="2000" dirty="0"/>
              <a:t>Quantitative</a:t>
            </a:r>
          </a:p>
          <a:p>
            <a:pPr lvl="1" eaLnBrk="1" hangingPunct="1">
              <a:spcBef>
                <a:spcPct val="0"/>
              </a:spcBef>
              <a:spcAft>
                <a:spcPct val="0"/>
              </a:spcAft>
              <a:buFont typeface="Arial" panose="020B0604020202020204" pitchFamily="34" charset="0"/>
              <a:buChar char="•"/>
            </a:pPr>
            <a:r>
              <a:rPr lang="en-GB" altLang="en-US" sz="2000" dirty="0"/>
              <a:t>Both</a:t>
            </a:r>
          </a:p>
          <a:p>
            <a:pPr lvl="1" eaLnBrk="1" hangingPunct="1">
              <a:spcBef>
                <a:spcPct val="0"/>
              </a:spcBef>
              <a:spcAft>
                <a:spcPct val="0"/>
              </a:spcAft>
              <a:buFont typeface="Arial" panose="020B0604020202020204" pitchFamily="34" charset="0"/>
              <a:buChar char="•"/>
            </a:pPr>
            <a:r>
              <a:rPr lang="en-GB" altLang="en-US" sz="2000" dirty="0"/>
              <a:t>WHY</a:t>
            </a:r>
          </a:p>
          <a:p>
            <a:pPr eaLnBrk="1" hangingPunct="1">
              <a:spcBef>
                <a:spcPct val="0"/>
              </a:spcBef>
              <a:spcAft>
                <a:spcPct val="0"/>
              </a:spcAft>
              <a:buFont typeface="Arial" panose="020B0604020202020204" pitchFamily="34" charset="0"/>
              <a:buChar char="•"/>
            </a:pPr>
            <a:r>
              <a:rPr lang="en-GB" altLang="en-US" sz="2000" dirty="0"/>
              <a:t>What type of data will be collected?</a:t>
            </a:r>
          </a:p>
          <a:p>
            <a:pPr eaLnBrk="1" hangingPunct="1">
              <a:spcBef>
                <a:spcPct val="0"/>
              </a:spcBef>
              <a:spcAft>
                <a:spcPct val="0"/>
              </a:spcAft>
              <a:buFont typeface="Arial" panose="020B0604020202020204" pitchFamily="34" charset="0"/>
              <a:buChar char="•"/>
            </a:pPr>
            <a:r>
              <a:rPr lang="en-GB" altLang="en-US" sz="2000" dirty="0"/>
              <a:t>What possible outcomes are expected?</a:t>
            </a:r>
          </a:p>
          <a:p>
            <a:pPr eaLnBrk="1" hangingPunct="1"/>
            <a:endParaRPr lang="en-GB" altLang="en-US" sz="20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25486BD-7D8D-4A5C-AEA0-C79BC0BB25F3}"/>
              </a:ext>
            </a:extLst>
          </p:cNvPr>
          <p:cNvSpPr>
            <a:spLocks noGrp="1"/>
          </p:cNvSpPr>
          <p:nvPr>
            <p:ph type="title"/>
          </p:nvPr>
        </p:nvSpPr>
        <p:spPr>
          <a:xfrm>
            <a:off x="1371599" y="294538"/>
            <a:ext cx="9895951" cy="1033669"/>
          </a:xfrm>
        </p:spPr>
        <p:txBody>
          <a:bodyPr>
            <a:normAutofit/>
            <a:scene3d>
              <a:camera prst="orthographicFront"/>
              <a:lightRig rig="soft" dir="t"/>
            </a:scene3d>
            <a:sp3d prstMaterial="softEdge">
              <a:bevelT w="25400" h="25400"/>
            </a:sp3d>
          </a:bodyPr>
          <a:lstStyle/>
          <a:p>
            <a:pPr defTabSz="914377">
              <a:defRPr/>
            </a:pPr>
            <a:r>
              <a:rPr lang="en-GB" sz="4000">
                <a:solidFill>
                  <a:srgbClr val="FFFFFF"/>
                </a:solidFill>
              </a:rPr>
              <a:t>Continued</a:t>
            </a:r>
          </a:p>
        </p:txBody>
      </p:sp>
      <p:sp>
        <p:nvSpPr>
          <p:cNvPr id="66563" name="Content Placeholder 1">
            <a:extLst>
              <a:ext uri="{FF2B5EF4-FFF2-40B4-BE49-F238E27FC236}">
                <a16:creationId xmlns:a16="http://schemas.microsoft.com/office/drawing/2014/main" id="{18159900-A34E-417B-91A0-00C0B4C8EA32}"/>
              </a:ext>
            </a:extLst>
          </p:cNvPr>
          <p:cNvSpPr>
            <a:spLocks noGrp="1"/>
          </p:cNvSpPr>
          <p:nvPr>
            <p:ph idx="1"/>
          </p:nvPr>
        </p:nvSpPr>
        <p:spPr>
          <a:xfrm>
            <a:off x="1371599" y="2318197"/>
            <a:ext cx="9724031" cy="3683358"/>
          </a:xfrm>
        </p:spPr>
        <p:txBody>
          <a:bodyPr anchor="ctr">
            <a:normAutofit/>
          </a:bodyPr>
          <a:lstStyle/>
          <a:p>
            <a:pPr defTabSz="912813">
              <a:spcAft>
                <a:spcPct val="0"/>
              </a:spcAft>
            </a:pPr>
            <a:r>
              <a:rPr lang="en-GB" altLang="en-US" sz="2000">
                <a:ea typeface="MS PGothic" panose="020B0600070205080204" pitchFamily="34" charset="-128"/>
              </a:rPr>
              <a:t>Evaluate the advantages and disadvantages of </a:t>
            </a:r>
            <a:r>
              <a:rPr lang="en-GB" altLang="en-US" sz="2000" b="1">
                <a:ea typeface="MS PGothic" panose="020B0600070205080204" pitchFamily="34" charset="-128"/>
              </a:rPr>
              <a:t>your</a:t>
            </a:r>
            <a:r>
              <a:rPr lang="en-GB" altLang="en-US" sz="2000">
                <a:ea typeface="MS PGothic" panose="020B0600070205080204" pitchFamily="34" charset="-128"/>
              </a:rPr>
              <a:t> methods.</a:t>
            </a:r>
          </a:p>
          <a:p>
            <a:pPr defTabSz="912813">
              <a:spcAft>
                <a:spcPct val="0"/>
              </a:spcAft>
            </a:pPr>
            <a:r>
              <a:rPr lang="en-GB" altLang="en-US" sz="2000">
                <a:ea typeface="MS PGothic" panose="020B0600070205080204" pitchFamily="34" charset="-128"/>
              </a:rPr>
              <a:t>Present and evaluate effective methods/tools for data collection.</a:t>
            </a:r>
          </a:p>
          <a:p>
            <a:pPr defTabSz="912813">
              <a:spcAft>
                <a:spcPct val="0"/>
              </a:spcAft>
            </a:pPr>
            <a:r>
              <a:rPr lang="en-GB" altLang="en-US" sz="2000">
                <a:ea typeface="MS PGothic" panose="020B0600070205080204" pitchFamily="34" charset="-128"/>
              </a:rPr>
              <a:t>Discuss resource implications and needs (costs/time etc).</a:t>
            </a:r>
          </a:p>
          <a:p>
            <a:pPr defTabSz="912813">
              <a:spcAft>
                <a:spcPct val="0"/>
              </a:spcAft>
            </a:pPr>
            <a:r>
              <a:rPr lang="en-GB" altLang="en-US" sz="2000">
                <a:ea typeface="MS PGothic" panose="020B0600070205080204" pitchFamily="34" charset="-128"/>
              </a:rPr>
              <a:t>Present a time plan for the research process.</a:t>
            </a:r>
          </a:p>
          <a:p>
            <a:pPr defTabSz="912813">
              <a:spcAft>
                <a:spcPct val="0"/>
              </a:spcAft>
            </a:pPr>
            <a:r>
              <a:rPr lang="en-GB" altLang="en-US" sz="2000">
                <a:ea typeface="MS PGothic" panose="020B0600070205080204" pitchFamily="34" charset="-128"/>
              </a:rPr>
              <a:t>Bibliography. </a:t>
            </a:r>
            <a:endParaRPr lang="en-US" altLang="en-US" sz="2000">
              <a:ea typeface="MS PGothic" panose="020B0600070205080204" pitchFamily="34" charset="-128"/>
            </a:endParaRPr>
          </a:p>
          <a:p>
            <a:pPr defTabSz="912813">
              <a:spcAft>
                <a:spcPct val="0"/>
              </a:spcAft>
            </a:pPr>
            <a:endParaRPr lang="en-US" altLang="en-US" sz="2000">
              <a:ea typeface="MS PGothic" panose="020B0600070205080204" pitchFamily="34" charset="-128"/>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1B89E8-F88B-40A4-A39E-3946440B1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35AE8D-B60B-4BC5-98A0-ADB3712C8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0"/>
            <a:ext cx="12188825"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kern="0">
              <a:solidFill>
                <a:sysClr val="windowText" lastClr="000000"/>
              </a:solidFill>
            </a:endParaRPr>
          </a:p>
        </p:txBody>
      </p:sp>
      <p:sp>
        <p:nvSpPr>
          <p:cNvPr id="2" name="Title 1"/>
          <p:cNvSpPr>
            <a:spLocks noGrp="1"/>
          </p:cNvSpPr>
          <p:nvPr>
            <p:ph type="title"/>
          </p:nvPr>
        </p:nvSpPr>
        <p:spPr>
          <a:xfrm>
            <a:off x="962563" y="501649"/>
            <a:ext cx="10266875" cy="954625"/>
          </a:xfrm>
        </p:spPr>
        <p:txBody>
          <a:bodyPr>
            <a:normAutofit/>
          </a:bodyPr>
          <a:lstStyle/>
          <a:p>
            <a:pPr algn="ctr"/>
            <a:r>
              <a:rPr lang="en-US" sz="4000">
                <a:solidFill>
                  <a:srgbClr val="FFFFFF"/>
                </a:solidFill>
              </a:rPr>
              <a:t>Which you choose will depend on </a:t>
            </a:r>
          </a:p>
        </p:txBody>
      </p:sp>
      <p:sp>
        <p:nvSpPr>
          <p:cNvPr id="3" name="Content Placeholder 2"/>
          <p:cNvSpPr>
            <a:spLocks noGrp="1"/>
          </p:cNvSpPr>
          <p:nvPr>
            <p:ph idx="1"/>
          </p:nvPr>
        </p:nvSpPr>
        <p:spPr>
          <a:xfrm>
            <a:off x="1295400" y="1766888"/>
            <a:ext cx="9601200" cy="2128838"/>
          </a:xfrm>
        </p:spPr>
        <p:txBody>
          <a:bodyPr anchor="t">
            <a:normAutofit/>
          </a:bodyPr>
          <a:lstStyle/>
          <a:p>
            <a:pPr marL="0" indent="0">
              <a:buNone/>
            </a:pPr>
            <a:endParaRPr lang="en-US" sz="2000" dirty="0">
              <a:solidFill>
                <a:srgbClr val="FFFFFF"/>
              </a:solidFill>
            </a:endParaRPr>
          </a:p>
          <a:p>
            <a:pPr lvl="1"/>
            <a:r>
              <a:rPr lang="en-US" sz="2000" dirty="0">
                <a:solidFill>
                  <a:srgbClr val="FFFFFF"/>
                </a:solidFill>
              </a:rPr>
              <a:t>your research questions</a:t>
            </a:r>
          </a:p>
          <a:p>
            <a:pPr lvl="1"/>
            <a:r>
              <a:rPr lang="en-US" sz="2000" dirty="0">
                <a:solidFill>
                  <a:srgbClr val="FFFFFF"/>
                </a:solidFill>
              </a:rPr>
              <a:t>your underlying philosophy of research</a:t>
            </a:r>
          </a:p>
          <a:p>
            <a:pPr lvl="1"/>
            <a:r>
              <a:rPr lang="en-US" sz="2000" dirty="0">
                <a:solidFill>
                  <a:srgbClr val="FFFFFF"/>
                </a:solidFill>
              </a:rPr>
              <a:t>your preferences and skills</a:t>
            </a:r>
          </a:p>
          <a:p>
            <a:endParaRPr lang="en-US" sz="2000" dirty="0">
              <a:solidFill>
                <a:srgbClr val="FFFFFF"/>
              </a:solidFill>
            </a:endParaRPr>
          </a:p>
          <a:p>
            <a:endParaRPr lang="en-GB" sz="2000" dirty="0">
              <a:solidFill>
                <a:srgbClr val="FFFFFF"/>
              </a:solidFill>
            </a:endParaRPr>
          </a:p>
        </p:txBody>
      </p:sp>
      <p:pic>
        <p:nvPicPr>
          <p:cNvPr id="7" name="Graphic 6" descr="Education">
            <a:extLst>
              <a:ext uri="{FF2B5EF4-FFF2-40B4-BE49-F238E27FC236}">
                <a16:creationId xmlns:a16="http://schemas.microsoft.com/office/drawing/2014/main" id="{457AD596-9A61-4780-AB83-91D385A56D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45191" y="4744465"/>
            <a:ext cx="1301620" cy="1301620"/>
          </a:xfrm>
          <a:prstGeom prst="rect">
            <a:avLst/>
          </a:prstGeom>
        </p:spPr>
      </p:pic>
    </p:spTree>
    <p:extLst>
      <p:ext uri="{BB962C8B-B14F-4D97-AF65-F5344CB8AC3E}">
        <p14:creationId xmlns:p14="http://schemas.microsoft.com/office/powerpoint/2010/main" val="4161927322"/>
      </p:ext>
    </p:extLst>
  </p:cSld>
  <p:clrMapOvr>
    <a:overrideClrMapping bg1="dk1" tx1="lt1" bg2="dk2" tx2="lt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4600">
                <a:solidFill>
                  <a:srgbClr val="FFFFFF"/>
                </a:solidFill>
              </a:rPr>
              <a:t>Basic principles of research design</a:t>
            </a:r>
            <a:endParaRPr lang="en-GB" sz="4600" b="1">
              <a:solidFill>
                <a:srgbClr val="FFFFFF"/>
              </a:solidFill>
            </a:endParaRPr>
          </a:p>
        </p:txBody>
      </p:sp>
      <p:sp>
        <p:nvSpPr>
          <p:cNvPr id="3" name="Content Placeholder 2"/>
          <p:cNvSpPr>
            <a:spLocks noGrp="1"/>
          </p:cNvSpPr>
          <p:nvPr>
            <p:ph idx="1"/>
          </p:nvPr>
        </p:nvSpPr>
        <p:spPr>
          <a:xfrm>
            <a:off x="838200" y="2438400"/>
            <a:ext cx="10515600" cy="3738562"/>
          </a:xfrm>
        </p:spPr>
        <p:txBody>
          <a:bodyPr>
            <a:normAutofit/>
          </a:bodyPr>
          <a:lstStyle/>
          <a:p>
            <a:pPr marL="0" indent="0">
              <a:spcBef>
                <a:spcPts val="0"/>
              </a:spcBef>
              <a:spcAft>
                <a:spcPts val="600"/>
              </a:spcAft>
              <a:buNone/>
            </a:pPr>
            <a:r>
              <a:rPr lang="en-US" sz="1600"/>
              <a:t>Four main features of research design, which are distinct, but closely related</a:t>
            </a:r>
            <a:br>
              <a:rPr lang="en-US" sz="1600"/>
            </a:br>
            <a:endParaRPr lang="en-US" sz="1600"/>
          </a:p>
          <a:p>
            <a:pPr>
              <a:spcBef>
                <a:spcPts val="0"/>
              </a:spcBef>
              <a:spcAft>
                <a:spcPts val="600"/>
              </a:spcAft>
            </a:pPr>
            <a:r>
              <a:rPr lang="en-US" sz="1600"/>
              <a:t>Ontology: How you, the researcher, view the world and the assumptions that you make about the nature of the world and of reality</a:t>
            </a:r>
          </a:p>
          <a:p>
            <a:pPr>
              <a:spcBef>
                <a:spcPts val="0"/>
              </a:spcBef>
              <a:spcAft>
                <a:spcPts val="600"/>
              </a:spcAft>
            </a:pPr>
            <a:r>
              <a:rPr lang="en-US" sz="1600"/>
              <a:t>Epistemology: The assumptions that you make about the best way of investigating the world and about reality</a:t>
            </a:r>
          </a:p>
          <a:p>
            <a:pPr>
              <a:spcBef>
                <a:spcPts val="0"/>
              </a:spcBef>
              <a:spcAft>
                <a:spcPts val="600"/>
              </a:spcAft>
            </a:pPr>
            <a:r>
              <a:rPr lang="en-US" sz="1600"/>
              <a:t>Methodology: The way that you group together your research techniques to make a coherent picture</a:t>
            </a:r>
          </a:p>
          <a:p>
            <a:pPr>
              <a:spcBef>
                <a:spcPts val="0"/>
              </a:spcBef>
              <a:spcAft>
                <a:spcPts val="600"/>
              </a:spcAft>
            </a:pPr>
            <a:r>
              <a:rPr lang="en-US" sz="1600"/>
              <a:t>Methods and techniques: What you actually do in order to collect your data and carry out your investigations</a:t>
            </a:r>
          </a:p>
          <a:p>
            <a:pPr>
              <a:spcBef>
                <a:spcPts val="0"/>
              </a:spcBef>
              <a:spcAft>
                <a:spcPts val="600"/>
              </a:spcAft>
            </a:pPr>
            <a:endParaRPr lang="en-US" sz="1600"/>
          </a:p>
          <a:p>
            <a:pPr>
              <a:spcBef>
                <a:spcPts val="0"/>
              </a:spcBef>
              <a:spcAft>
                <a:spcPts val="600"/>
              </a:spcAft>
            </a:pPr>
            <a:r>
              <a:rPr lang="en-US" sz="1600"/>
              <a:t>These principles will inform which methods you choose: you need to understand how they fit with your ‘bigger picture’ of the world, and how you choose to investigate it, to ensure that your work will be coherent and effective</a:t>
            </a:r>
          </a:p>
        </p:txBody>
      </p:sp>
    </p:spTree>
    <p:extLst>
      <p:ext uri="{BB962C8B-B14F-4D97-AF65-F5344CB8AC3E}">
        <p14:creationId xmlns:p14="http://schemas.microsoft.com/office/powerpoint/2010/main" val="232686993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23E859E-BCBF-4E66-BDB2-B45C40789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2741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A9AEE7E-B925-446D-8A61-75BFE40B8B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p:cNvSpPr>
            <a:spLocks noGrp="1"/>
          </p:cNvSpPr>
          <p:nvPr>
            <p:ph type="title"/>
          </p:nvPr>
        </p:nvSpPr>
        <p:spPr>
          <a:xfrm>
            <a:off x="804672" y="457200"/>
            <a:ext cx="10579398" cy="1299411"/>
          </a:xfrm>
        </p:spPr>
        <p:txBody>
          <a:bodyPr vert="horz" lIns="91440" tIns="45720" rIns="91440" bIns="45720" rtlCol="0" anchor="ctr">
            <a:normAutofit/>
          </a:bodyPr>
          <a:lstStyle/>
          <a:p>
            <a:r>
              <a:rPr lang="en-US" kern="1200">
                <a:solidFill>
                  <a:srgbClr val="FFFFFF"/>
                </a:solidFill>
                <a:latin typeface="+mj-lt"/>
                <a:ea typeface="+mj-ea"/>
                <a:cs typeface="+mj-cs"/>
              </a:rPr>
              <a:t>Four main schools of ontology</a:t>
            </a:r>
            <a:br>
              <a:rPr lang="en-US" kern="1200">
                <a:solidFill>
                  <a:srgbClr val="FFFFFF"/>
                </a:solidFill>
                <a:latin typeface="+mj-lt"/>
                <a:ea typeface="+mj-ea"/>
                <a:cs typeface="+mj-cs"/>
              </a:rPr>
            </a:br>
            <a:r>
              <a:rPr lang="en-US" kern="1200">
                <a:solidFill>
                  <a:srgbClr val="FFFFFF"/>
                </a:solidFill>
                <a:latin typeface="+mj-lt"/>
                <a:ea typeface="+mj-ea"/>
                <a:cs typeface="+mj-cs"/>
              </a:rPr>
              <a:t> (how we construct reality)</a:t>
            </a:r>
          </a:p>
        </p:txBody>
      </p:sp>
      <p:sp>
        <p:nvSpPr>
          <p:cNvPr id="18" name="Rectangle 17">
            <a:extLst>
              <a:ext uri="{FF2B5EF4-FFF2-40B4-BE49-F238E27FC236}">
                <a16:creationId xmlns:a16="http://schemas.microsoft.com/office/drawing/2014/main" id="{B45D527E-542C-44E0-8FC2-F03B24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6354871" y="2827419"/>
            <a:ext cx="5029200" cy="322762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b="1">
                <a:solidFill>
                  <a:srgbClr val="000000"/>
                </a:solidFill>
              </a:rPr>
              <a:t>However, none of these positions are absolutes.</a:t>
            </a:r>
            <a:r>
              <a:rPr lang="en-US" sz="1900">
                <a:solidFill>
                  <a:srgbClr val="000000"/>
                </a:solidFill>
              </a:rPr>
              <a:t> </a:t>
            </a:r>
            <a:br>
              <a:rPr lang="en-US" sz="1900">
                <a:solidFill>
                  <a:srgbClr val="000000"/>
                </a:solidFill>
              </a:rPr>
            </a:br>
            <a:br>
              <a:rPr lang="en-US" sz="1900">
                <a:solidFill>
                  <a:srgbClr val="000000"/>
                </a:solidFill>
              </a:rPr>
            </a:br>
            <a:r>
              <a:rPr lang="en-US" sz="1900">
                <a:solidFill>
                  <a:srgbClr val="000000"/>
                </a:solidFill>
              </a:rPr>
              <a:t>They are on a continuum, with overlaps between them.</a:t>
            </a:r>
            <a:br>
              <a:rPr lang="en-US" sz="1900">
                <a:solidFill>
                  <a:srgbClr val="000000"/>
                </a:solidFill>
              </a:rPr>
            </a:br>
            <a:endParaRPr lang="en-US" sz="1900">
              <a:solidFill>
                <a:srgbClr val="000000"/>
              </a:solidFill>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691351752"/>
              </p:ext>
            </p:extLst>
          </p:nvPr>
        </p:nvGraphicFramePr>
        <p:xfrm>
          <a:off x="804671" y="3024331"/>
          <a:ext cx="4954695" cy="2845380"/>
        </p:xfrm>
        <a:graphic>
          <a:graphicData uri="http://schemas.openxmlformats.org/drawingml/2006/table">
            <a:tbl>
              <a:tblPr firstRow="1" firstCol="1">
                <a:tableStyleId>{7DF18680-E054-41AD-8BC1-D1AEF772440D}</a:tableStyleId>
              </a:tblPr>
              <a:tblGrid>
                <a:gridCol w="811675">
                  <a:extLst>
                    <a:ext uri="{9D8B030D-6E8A-4147-A177-3AD203B41FA5}">
                      <a16:colId xmlns:a16="http://schemas.microsoft.com/office/drawing/2014/main" val="20000"/>
                    </a:ext>
                  </a:extLst>
                </a:gridCol>
                <a:gridCol w="1113286">
                  <a:extLst>
                    <a:ext uri="{9D8B030D-6E8A-4147-A177-3AD203B41FA5}">
                      <a16:colId xmlns:a16="http://schemas.microsoft.com/office/drawing/2014/main" val="20001"/>
                    </a:ext>
                  </a:extLst>
                </a:gridCol>
                <a:gridCol w="1075584">
                  <a:extLst>
                    <a:ext uri="{9D8B030D-6E8A-4147-A177-3AD203B41FA5}">
                      <a16:colId xmlns:a16="http://schemas.microsoft.com/office/drawing/2014/main" val="20002"/>
                    </a:ext>
                  </a:extLst>
                </a:gridCol>
                <a:gridCol w="984372">
                  <a:extLst>
                    <a:ext uri="{9D8B030D-6E8A-4147-A177-3AD203B41FA5}">
                      <a16:colId xmlns:a16="http://schemas.microsoft.com/office/drawing/2014/main" val="20003"/>
                    </a:ext>
                  </a:extLst>
                </a:gridCol>
                <a:gridCol w="969778">
                  <a:extLst>
                    <a:ext uri="{9D8B030D-6E8A-4147-A177-3AD203B41FA5}">
                      <a16:colId xmlns:a16="http://schemas.microsoft.com/office/drawing/2014/main" val="20004"/>
                    </a:ext>
                  </a:extLst>
                </a:gridCol>
              </a:tblGrid>
              <a:tr h="424980">
                <a:tc>
                  <a:txBody>
                    <a:bodyPr/>
                    <a:lstStyle/>
                    <a:p>
                      <a:r>
                        <a:rPr lang="en-GB" sz="1100"/>
                        <a:t>Ontology</a:t>
                      </a:r>
                    </a:p>
                  </a:txBody>
                  <a:tcPr marL="70052" marR="70052" marT="35026" marB="35026" anchor="ctr"/>
                </a:tc>
                <a:tc>
                  <a:txBody>
                    <a:bodyPr/>
                    <a:lstStyle/>
                    <a:p>
                      <a:r>
                        <a:rPr lang="en-GB" sz="1100"/>
                        <a:t>Realism</a:t>
                      </a:r>
                    </a:p>
                  </a:txBody>
                  <a:tcPr marL="70052" marR="70052" marT="35026" marB="35026" anchor="ctr"/>
                </a:tc>
                <a:tc>
                  <a:txBody>
                    <a:bodyPr/>
                    <a:lstStyle/>
                    <a:p>
                      <a:r>
                        <a:rPr lang="en-GB" sz="1100"/>
                        <a:t>Internal Realism</a:t>
                      </a:r>
                    </a:p>
                  </a:txBody>
                  <a:tcPr marL="70052" marR="70052" marT="35026" marB="35026" anchor="ctr"/>
                </a:tc>
                <a:tc>
                  <a:txBody>
                    <a:bodyPr/>
                    <a:lstStyle/>
                    <a:p>
                      <a:r>
                        <a:rPr lang="en-GB" sz="1100"/>
                        <a:t>Relativism</a:t>
                      </a:r>
                    </a:p>
                  </a:txBody>
                  <a:tcPr marL="70052" marR="70052" marT="35026" marB="35026" anchor="ctr"/>
                </a:tc>
                <a:tc>
                  <a:txBody>
                    <a:bodyPr/>
                    <a:lstStyle/>
                    <a:p>
                      <a:r>
                        <a:rPr lang="en-GB" sz="1100"/>
                        <a:t>Nominalism</a:t>
                      </a:r>
                    </a:p>
                  </a:txBody>
                  <a:tcPr marL="70052" marR="70052" marT="35026" marB="35026" anchor="ctr"/>
                </a:tc>
                <a:extLst>
                  <a:ext uri="{0D108BD9-81ED-4DB2-BD59-A6C34878D82A}">
                    <a16:rowId xmlns:a16="http://schemas.microsoft.com/office/drawing/2014/main" val="10000"/>
                  </a:ext>
                </a:extLst>
              </a:tr>
              <a:tr h="1242249">
                <a:tc>
                  <a:txBody>
                    <a:bodyPr/>
                    <a:lstStyle/>
                    <a:p>
                      <a:r>
                        <a:rPr lang="en-GB" sz="1100"/>
                        <a:t>Summary</a:t>
                      </a:r>
                    </a:p>
                  </a:txBody>
                  <a:tcPr marL="70052" marR="70052" marT="35026" marB="35026" anchor="ctr"/>
                </a:tc>
                <a:tc>
                  <a:txBody>
                    <a:bodyPr/>
                    <a:lstStyle/>
                    <a:p>
                      <a:r>
                        <a:rPr lang="en-US" sz="1100"/>
                        <a:t>The world is ‘real’, and science proceeds by examining and observing it</a:t>
                      </a:r>
                    </a:p>
                  </a:txBody>
                  <a:tcPr marL="70052" marR="70052" marT="35026" marB="35026" anchor="ctr"/>
                </a:tc>
                <a:tc>
                  <a:txBody>
                    <a:bodyPr/>
                    <a:lstStyle/>
                    <a:p>
                      <a:r>
                        <a:rPr lang="en-US" sz="1100"/>
                        <a:t>The world is real, but it is almost impossible to examine it directly</a:t>
                      </a:r>
                    </a:p>
                  </a:txBody>
                  <a:tcPr marL="70052" marR="70052" marT="35026" marB="35026" anchor="ctr"/>
                </a:tc>
                <a:tc>
                  <a:txBody>
                    <a:bodyPr/>
                    <a:lstStyle/>
                    <a:p>
                      <a:r>
                        <a:rPr lang="en-US" sz="1100"/>
                        <a:t>Scientific laws are basically created by people to fit their view of reality</a:t>
                      </a:r>
                    </a:p>
                  </a:txBody>
                  <a:tcPr marL="70052" marR="70052" marT="35026" marB="35026" anchor="ctr"/>
                </a:tc>
                <a:tc>
                  <a:txBody>
                    <a:bodyPr/>
                    <a:lstStyle/>
                    <a:p>
                      <a:r>
                        <a:rPr lang="en-US" sz="1100"/>
                        <a:t>Reality is entirely created by people, and there is no external ‘truth’</a:t>
                      </a:r>
                    </a:p>
                  </a:txBody>
                  <a:tcPr marL="70052" marR="70052" marT="35026" marB="35026" anchor="ctr"/>
                </a:tc>
                <a:extLst>
                  <a:ext uri="{0D108BD9-81ED-4DB2-BD59-A6C34878D82A}">
                    <a16:rowId xmlns:a16="http://schemas.microsoft.com/office/drawing/2014/main" val="10001"/>
                  </a:ext>
                </a:extLst>
              </a:tr>
              <a:tr h="424980">
                <a:tc>
                  <a:txBody>
                    <a:bodyPr/>
                    <a:lstStyle/>
                    <a:p>
                      <a:r>
                        <a:rPr lang="en-GB" sz="1100"/>
                        <a:t>Truth</a:t>
                      </a:r>
                    </a:p>
                  </a:txBody>
                  <a:tcPr marL="70052" marR="70052" marT="35026" marB="35026" anchor="ctr"/>
                </a:tc>
                <a:tc>
                  <a:txBody>
                    <a:bodyPr/>
                    <a:lstStyle/>
                    <a:p>
                      <a:r>
                        <a:rPr lang="en-US" sz="1100"/>
                        <a:t>There is a single truth</a:t>
                      </a:r>
                    </a:p>
                  </a:txBody>
                  <a:tcPr marL="70052" marR="70052" marT="35026" marB="35026" anchor="ctr"/>
                </a:tc>
                <a:tc>
                  <a:txBody>
                    <a:bodyPr/>
                    <a:lstStyle/>
                    <a:p>
                      <a:r>
                        <a:rPr lang="en-US" sz="1100"/>
                        <a:t>Truth exists, but is obscure</a:t>
                      </a:r>
                    </a:p>
                  </a:txBody>
                  <a:tcPr marL="70052" marR="70052" marT="35026" marB="35026" anchor="ctr"/>
                </a:tc>
                <a:tc>
                  <a:txBody>
                    <a:bodyPr/>
                    <a:lstStyle/>
                    <a:p>
                      <a:r>
                        <a:rPr lang="en-GB" sz="1100"/>
                        <a:t>There are many truths</a:t>
                      </a:r>
                    </a:p>
                  </a:txBody>
                  <a:tcPr marL="70052" marR="70052" marT="35026" marB="35026" anchor="ctr"/>
                </a:tc>
                <a:tc>
                  <a:txBody>
                    <a:bodyPr/>
                    <a:lstStyle/>
                    <a:p>
                      <a:r>
                        <a:rPr lang="en-GB" sz="1100"/>
                        <a:t>There is no truth</a:t>
                      </a:r>
                    </a:p>
                  </a:txBody>
                  <a:tcPr marL="70052" marR="70052" marT="35026" marB="35026" anchor="ctr"/>
                </a:tc>
                <a:extLst>
                  <a:ext uri="{0D108BD9-81ED-4DB2-BD59-A6C34878D82A}">
                    <a16:rowId xmlns:a16="http://schemas.microsoft.com/office/drawing/2014/main" val="10002"/>
                  </a:ext>
                </a:extLst>
              </a:tr>
              <a:tr h="751888">
                <a:tc>
                  <a:txBody>
                    <a:bodyPr/>
                    <a:lstStyle/>
                    <a:p>
                      <a:r>
                        <a:rPr lang="en-GB" sz="1100"/>
                        <a:t>Facts</a:t>
                      </a:r>
                    </a:p>
                  </a:txBody>
                  <a:tcPr marL="70052" marR="70052" marT="35026" marB="35026" anchor="ctr"/>
                </a:tc>
                <a:tc>
                  <a:txBody>
                    <a:bodyPr/>
                    <a:lstStyle/>
                    <a:p>
                      <a:r>
                        <a:rPr lang="en-US" sz="1100"/>
                        <a:t>Facts exist, and can be revealed through experiments</a:t>
                      </a:r>
                    </a:p>
                  </a:txBody>
                  <a:tcPr marL="70052" marR="70052" marT="35026" marB="35026" anchor="ctr"/>
                </a:tc>
                <a:tc>
                  <a:txBody>
                    <a:bodyPr/>
                    <a:lstStyle/>
                    <a:p>
                      <a:r>
                        <a:rPr lang="en-US" sz="1100"/>
                        <a:t>Facts are concrete, but cannot always be revealed</a:t>
                      </a:r>
                    </a:p>
                  </a:txBody>
                  <a:tcPr marL="70052" marR="70052" marT="35026" marB="35026" anchor="ctr"/>
                </a:tc>
                <a:tc>
                  <a:txBody>
                    <a:bodyPr/>
                    <a:lstStyle/>
                    <a:p>
                      <a:r>
                        <a:rPr lang="en-US" sz="1100"/>
                        <a:t>Facts depend on the viewpoint of the observer</a:t>
                      </a:r>
                    </a:p>
                  </a:txBody>
                  <a:tcPr marL="70052" marR="70052" marT="35026" marB="35026" anchor="ctr"/>
                </a:tc>
                <a:tc>
                  <a:txBody>
                    <a:bodyPr/>
                    <a:lstStyle/>
                    <a:p>
                      <a:r>
                        <a:rPr lang="en-US" sz="1100"/>
                        <a:t>Facts are all human creations</a:t>
                      </a:r>
                    </a:p>
                  </a:txBody>
                  <a:tcPr marL="70052" marR="70052" marT="35026" marB="35026"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9949562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2900">
                <a:solidFill>
                  <a:srgbClr val="FFFFFF"/>
                </a:solidFill>
              </a:rPr>
              <a:t>Epistemology </a:t>
            </a:r>
            <a:r>
              <a:rPr lang="en-US" sz="2900">
                <a:solidFill>
                  <a:srgbClr val="FFFFFF"/>
                </a:solidFill>
              </a:rPr>
              <a:t>i.e. the way in which you choose to investigate the world</a:t>
            </a:r>
            <a:br>
              <a:rPr lang="en-US" sz="2900">
                <a:solidFill>
                  <a:srgbClr val="FFFFFF"/>
                </a:solidFill>
              </a:rPr>
            </a:br>
            <a:endParaRPr lang="en-GB" sz="2900">
              <a:solidFill>
                <a:srgbClr val="FFFFFF"/>
              </a:solidFill>
            </a:endParaRPr>
          </a:p>
        </p:txBody>
      </p:sp>
      <p:sp>
        <p:nvSpPr>
          <p:cNvPr id="3" name="Content Placeholder 2"/>
          <p:cNvSpPr>
            <a:spLocks noGrp="1"/>
          </p:cNvSpPr>
          <p:nvPr>
            <p:ph idx="1"/>
          </p:nvPr>
        </p:nvSpPr>
        <p:spPr>
          <a:xfrm>
            <a:off x="838200" y="2438400"/>
            <a:ext cx="10515600" cy="3738562"/>
          </a:xfrm>
        </p:spPr>
        <p:txBody>
          <a:bodyPr>
            <a:normAutofit/>
          </a:bodyPr>
          <a:lstStyle/>
          <a:p>
            <a:pPr marL="0" indent="0">
              <a:spcBef>
                <a:spcPts val="0"/>
              </a:spcBef>
              <a:buNone/>
            </a:pPr>
            <a:endParaRPr lang="en-US" sz="2600" dirty="0"/>
          </a:p>
          <a:p>
            <a:pPr marL="0" indent="0">
              <a:buNone/>
            </a:pPr>
            <a:r>
              <a:rPr lang="en-US" sz="2600" dirty="0"/>
              <a:t>Two main schools are positivism and social constructionism</a:t>
            </a:r>
          </a:p>
          <a:p>
            <a:r>
              <a:rPr lang="en-US" sz="2600" dirty="0"/>
              <a:t>Positivists believe that the best way to investigate the world is through objective methods, such as observations. Positivism fits within a realist ontology.</a:t>
            </a:r>
          </a:p>
          <a:p>
            <a:r>
              <a:rPr lang="en-US" sz="2600" dirty="0"/>
              <a:t>Social constructionists believe that reality does not exist by itself. Instead, it is constructed and given meaning by people. Their focus is therefore on feelings, beliefs and thoughts, and how people communicate these. Social constructionism fits better with a relativist ontology.</a:t>
            </a:r>
          </a:p>
        </p:txBody>
      </p:sp>
    </p:spTree>
    <p:extLst>
      <p:ext uri="{BB962C8B-B14F-4D97-AF65-F5344CB8AC3E}">
        <p14:creationId xmlns:p14="http://schemas.microsoft.com/office/powerpoint/2010/main" val="39998935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Methodology</a:t>
            </a:r>
          </a:p>
        </p:txBody>
      </p:sp>
      <p:sp>
        <p:nvSpPr>
          <p:cNvPr id="3" name="Content Placeholder 2"/>
          <p:cNvSpPr>
            <a:spLocks noGrp="1"/>
          </p:cNvSpPr>
          <p:nvPr>
            <p:ph idx="1"/>
          </p:nvPr>
        </p:nvSpPr>
        <p:spPr>
          <a:xfrm>
            <a:off x="838200" y="2438400"/>
            <a:ext cx="10515600" cy="3738562"/>
          </a:xfrm>
        </p:spPr>
        <p:txBody>
          <a:bodyPr>
            <a:normAutofit/>
          </a:bodyPr>
          <a:lstStyle/>
          <a:p>
            <a:pPr>
              <a:spcBef>
                <a:spcPts val="0"/>
              </a:spcBef>
              <a:spcAft>
                <a:spcPts val="600"/>
              </a:spcAft>
            </a:pPr>
            <a:r>
              <a:rPr lang="en-GB" sz="2600"/>
              <a:t>Epistemology and ontology will have implications for your methodology</a:t>
            </a:r>
          </a:p>
          <a:p>
            <a:pPr>
              <a:spcBef>
                <a:spcPts val="0"/>
              </a:spcBef>
              <a:spcAft>
                <a:spcPts val="600"/>
              </a:spcAft>
            </a:pPr>
            <a:r>
              <a:rPr lang="en-GB" sz="2600"/>
              <a:t>Realists tend to have positivist approach</a:t>
            </a:r>
            <a:br>
              <a:rPr lang="en-GB" sz="2600"/>
            </a:br>
            <a:r>
              <a:rPr lang="en-GB" sz="2600">
                <a:sym typeface="Wingdings" panose="05000000000000000000" pitchFamily="2" charset="2"/>
              </a:rPr>
              <a:t> tend to gather quantitative sources of data</a:t>
            </a:r>
            <a:endParaRPr lang="en-GB" sz="2600"/>
          </a:p>
          <a:p>
            <a:pPr>
              <a:spcBef>
                <a:spcPts val="0"/>
              </a:spcBef>
              <a:spcAft>
                <a:spcPts val="600"/>
              </a:spcAft>
            </a:pPr>
            <a:r>
              <a:rPr lang="en-GB" sz="2600"/>
              <a:t>Relativists tend to have a social constructionist approach</a:t>
            </a:r>
            <a:br>
              <a:rPr lang="en-GB" sz="2600"/>
            </a:br>
            <a:r>
              <a:rPr lang="en-GB" sz="2600">
                <a:sym typeface="Wingdings" panose="05000000000000000000" pitchFamily="2" charset="2"/>
              </a:rPr>
              <a:t> tend to gather qualitative sources of data</a:t>
            </a:r>
          </a:p>
          <a:p>
            <a:pPr>
              <a:spcBef>
                <a:spcPts val="0"/>
              </a:spcBef>
              <a:spcAft>
                <a:spcPts val="600"/>
              </a:spcAft>
            </a:pPr>
            <a:r>
              <a:rPr lang="en-GB" sz="2600">
                <a:sym typeface="Wingdings" panose="05000000000000000000" pitchFamily="2" charset="2"/>
              </a:rPr>
              <a:t>Remember these are not absolutes! People tend to work on a continuum  role for mixed methods and approaches</a:t>
            </a:r>
          </a:p>
          <a:p>
            <a:pPr>
              <a:spcBef>
                <a:spcPts val="0"/>
              </a:spcBef>
              <a:spcAft>
                <a:spcPts val="600"/>
              </a:spcAft>
            </a:pPr>
            <a:r>
              <a:rPr lang="en-GB" sz="2600">
                <a:sym typeface="Wingdings" panose="05000000000000000000" pitchFamily="2" charset="2"/>
              </a:rPr>
              <a:t>Also consider the role of the researcher*: internal/external; involved or detached?</a:t>
            </a:r>
            <a:endParaRPr lang="en-GB" sz="2600"/>
          </a:p>
        </p:txBody>
      </p:sp>
      <p:sp>
        <p:nvSpPr>
          <p:cNvPr id="4" name="Rectangle 3"/>
          <p:cNvSpPr/>
          <p:nvPr/>
        </p:nvSpPr>
        <p:spPr>
          <a:xfrm>
            <a:off x="3040567" y="6035288"/>
            <a:ext cx="6099717" cy="646331"/>
          </a:xfrm>
          <a:prstGeom prst="rect">
            <a:avLst/>
          </a:prstGeom>
        </p:spPr>
        <p:txBody>
          <a:bodyPr wrap="square">
            <a:spAutoFit/>
          </a:bodyPr>
          <a:lstStyle/>
          <a:p>
            <a:pPr>
              <a:spcAft>
                <a:spcPts val="600"/>
              </a:spcAft>
            </a:pPr>
            <a:r>
              <a:rPr lang="en-US" sz="1200" dirty="0"/>
              <a:t>* See also Adams, Anne; FitzGerald, Elizabeth and Priestnall, Gary (2013). Of catwalk technologies and boundary creatures. </a:t>
            </a:r>
            <a:r>
              <a:rPr lang="en-US" sz="1200" i="1" dirty="0"/>
              <a:t>ACM Transactions on Computer-Human Interaction (TOCHI)</a:t>
            </a:r>
            <a:r>
              <a:rPr lang="en-US" sz="1200" dirty="0"/>
              <a:t>, 20(3), article no. 15. </a:t>
            </a:r>
            <a:r>
              <a:rPr lang="en-US" sz="1200" dirty="0">
                <a:hlinkClick r:id="rId2"/>
              </a:rPr>
              <a:t>http://oro.open.ac.uk/35323/</a:t>
            </a:r>
            <a:r>
              <a:rPr lang="en-US" sz="1200" dirty="0"/>
              <a:t> </a:t>
            </a:r>
            <a:endParaRPr lang="en-GB" sz="1200"/>
          </a:p>
        </p:txBody>
      </p:sp>
    </p:spTree>
    <p:extLst>
      <p:ext uri="{BB962C8B-B14F-4D97-AF65-F5344CB8AC3E}">
        <p14:creationId xmlns:p14="http://schemas.microsoft.com/office/powerpoint/2010/main" val="203533355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A note about data</a:t>
            </a:r>
          </a:p>
        </p:txBody>
      </p:sp>
      <p:sp>
        <p:nvSpPr>
          <p:cNvPr id="3" name="Content Placeholder 2"/>
          <p:cNvSpPr>
            <a:spLocks noGrp="1"/>
          </p:cNvSpPr>
          <p:nvPr>
            <p:ph idx="1"/>
          </p:nvPr>
        </p:nvSpPr>
        <p:spPr>
          <a:xfrm>
            <a:off x="838200" y="2438400"/>
            <a:ext cx="10515600" cy="3738562"/>
          </a:xfrm>
        </p:spPr>
        <p:txBody>
          <a:bodyPr>
            <a:normAutofit/>
          </a:bodyPr>
          <a:lstStyle/>
          <a:p>
            <a:r>
              <a:rPr lang="en-US" sz="2600"/>
              <a:t>Quantitative data is about quantities, and therefore numbers </a:t>
            </a:r>
          </a:p>
          <a:p>
            <a:r>
              <a:rPr lang="en-US" sz="2600"/>
              <a:t>Qualitative data is about the nature of the thing investigated, and tends to be words rather than numbers</a:t>
            </a:r>
          </a:p>
          <a:p>
            <a:r>
              <a:rPr lang="en-GB" sz="2600"/>
              <a:t>Difference between primary and secondary data sources</a:t>
            </a:r>
          </a:p>
          <a:p>
            <a:r>
              <a:rPr lang="en-GB" sz="2600"/>
              <a:t>Be aware of research data management practices and archives of data sets (both in terms of downloading and uploading)</a:t>
            </a:r>
          </a:p>
        </p:txBody>
      </p:sp>
    </p:spTree>
    <p:extLst>
      <p:ext uri="{BB962C8B-B14F-4D97-AF65-F5344CB8AC3E}">
        <p14:creationId xmlns:p14="http://schemas.microsoft.com/office/powerpoint/2010/main" val="185422866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Choosing your approach</a:t>
            </a:r>
          </a:p>
        </p:txBody>
      </p:sp>
      <p:sp>
        <p:nvSpPr>
          <p:cNvPr id="3" name="Content Placeholder 2"/>
          <p:cNvSpPr>
            <a:spLocks noGrp="1"/>
          </p:cNvSpPr>
          <p:nvPr>
            <p:ph idx="1"/>
          </p:nvPr>
        </p:nvSpPr>
        <p:spPr>
          <a:xfrm>
            <a:off x="838200" y="2438400"/>
            <a:ext cx="10515600" cy="3738562"/>
          </a:xfrm>
        </p:spPr>
        <p:txBody>
          <a:bodyPr>
            <a:normAutofit/>
          </a:bodyPr>
          <a:lstStyle/>
          <a:p>
            <a:pPr>
              <a:spcBef>
                <a:spcPts val="0"/>
              </a:spcBef>
              <a:spcAft>
                <a:spcPts val="400"/>
              </a:spcAft>
            </a:pPr>
            <a:r>
              <a:rPr lang="en-US" sz="1600" dirty="0"/>
              <a:t>Your approach may be influenced by your colleagues’ views, your </a:t>
            </a:r>
            <a:r>
              <a:rPr lang="en-US" sz="1600" dirty="0" err="1"/>
              <a:t>organisation’s</a:t>
            </a:r>
            <a:r>
              <a:rPr lang="en-US" sz="1600" dirty="0"/>
              <a:t> approach, your supervisor’s beliefs, and your own experience</a:t>
            </a:r>
          </a:p>
          <a:p>
            <a:pPr>
              <a:spcBef>
                <a:spcPts val="0"/>
              </a:spcBef>
              <a:spcAft>
                <a:spcPts val="400"/>
              </a:spcAft>
            </a:pPr>
            <a:r>
              <a:rPr lang="en-US" sz="1600" dirty="0"/>
              <a:t>There is no right or wrong answer to choosing your research methods</a:t>
            </a:r>
          </a:p>
          <a:p>
            <a:pPr>
              <a:spcBef>
                <a:spcPts val="0"/>
              </a:spcBef>
              <a:spcAft>
                <a:spcPts val="400"/>
              </a:spcAft>
            </a:pPr>
            <a:r>
              <a:rPr lang="en-US" sz="1600" dirty="0"/>
              <a:t>Whatever approach you choose for your research, you need to consider five questions:</a:t>
            </a:r>
          </a:p>
          <a:p>
            <a:pPr lvl="1">
              <a:spcBef>
                <a:spcPts val="0"/>
              </a:spcBef>
              <a:spcAft>
                <a:spcPts val="400"/>
              </a:spcAft>
            </a:pPr>
            <a:r>
              <a:rPr lang="en-US" sz="1600" dirty="0"/>
              <a:t>What is the unit of analysis? For example, country, company or individual.</a:t>
            </a:r>
          </a:p>
          <a:p>
            <a:pPr lvl="1">
              <a:spcBef>
                <a:spcPts val="0"/>
              </a:spcBef>
              <a:spcAft>
                <a:spcPts val="400"/>
              </a:spcAft>
            </a:pPr>
            <a:r>
              <a:rPr lang="en-US" sz="1600" dirty="0"/>
              <a:t>Are you relying on universal theory or local knowledge? i.e. will your results be </a:t>
            </a:r>
            <a:r>
              <a:rPr lang="en-US" sz="1600" dirty="0" err="1"/>
              <a:t>generalisable</a:t>
            </a:r>
            <a:r>
              <a:rPr lang="en-US" sz="1600" dirty="0"/>
              <a:t>, and produce universally applicable results, or are there local factors that will affect your results?</a:t>
            </a:r>
          </a:p>
          <a:p>
            <a:pPr lvl="1">
              <a:spcBef>
                <a:spcPts val="0"/>
              </a:spcBef>
              <a:spcAft>
                <a:spcPts val="400"/>
              </a:spcAft>
            </a:pPr>
            <a:r>
              <a:rPr lang="en-US" sz="1600" dirty="0"/>
              <a:t>Will theory or data come first? Should you read the literature first, and then develop your theory, or will you gather your data and develop your theory from that? (N.B. this will likely be an iterative process)</a:t>
            </a:r>
          </a:p>
          <a:p>
            <a:pPr lvl="1">
              <a:spcBef>
                <a:spcPts val="0"/>
              </a:spcBef>
              <a:spcAft>
                <a:spcPts val="400"/>
              </a:spcAft>
            </a:pPr>
            <a:r>
              <a:rPr lang="en-US" sz="1600" dirty="0"/>
              <a:t>Will your study be cross-sectional or longitudinal? Are you looking at one point in time, or changes over time?</a:t>
            </a:r>
          </a:p>
          <a:p>
            <a:pPr lvl="1">
              <a:spcBef>
                <a:spcPts val="0"/>
              </a:spcBef>
              <a:spcAft>
                <a:spcPts val="400"/>
              </a:spcAft>
            </a:pPr>
            <a:r>
              <a:rPr lang="en-US" sz="1600" dirty="0"/>
              <a:t>Will you verify or falsify a theory? You cannot conclusively prove any theory; the best that you can do is find nothing that disproves it. It is therefore easier to formulate a theory that you can try to disprove, because you only need one ‘wrong’ answer to do so.</a:t>
            </a:r>
          </a:p>
        </p:txBody>
      </p:sp>
    </p:spTree>
    <p:extLst>
      <p:ext uri="{BB962C8B-B14F-4D97-AF65-F5344CB8AC3E}">
        <p14:creationId xmlns:p14="http://schemas.microsoft.com/office/powerpoint/2010/main" val="246291716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Quantitative approaches</a:t>
            </a:r>
          </a:p>
        </p:txBody>
      </p:sp>
      <p:sp>
        <p:nvSpPr>
          <p:cNvPr id="3" name="Content Placeholder 2"/>
          <p:cNvSpPr>
            <a:spLocks noGrp="1"/>
          </p:cNvSpPr>
          <p:nvPr>
            <p:ph idx="1"/>
          </p:nvPr>
        </p:nvSpPr>
        <p:spPr>
          <a:xfrm>
            <a:off x="838200" y="2438400"/>
            <a:ext cx="10515600" cy="3738562"/>
          </a:xfrm>
        </p:spPr>
        <p:txBody>
          <a:bodyPr>
            <a:normAutofit/>
          </a:bodyPr>
          <a:lstStyle/>
          <a:p>
            <a:pPr>
              <a:spcBef>
                <a:spcPts val="0"/>
              </a:spcBef>
              <a:spcAft>
                <a:spcPts val="200"/>
              </a:spcAft>
            </a:pPr>
            <a:r>
              <a:rPr lang="en-GB" sz="2600"/>
              <a:t>Attempts to explain phenomena by collecting and analysing numerical data</a:t>
            </a:r>
          </a:p>
          <a:p>
            <a:pPr>
              <a:spcBef>
                <a:spcPts val="0"/>
              </a:spcBef>
              <a:spcAft>
                <a:spcPts val="200"/>
              </a:spcAft>
            </a:pPr>
            <a:r>
              <a:rPr lang="en-GB" sz="2600"/>
              <a:t>Tells you if there is a “difference” but not necessarily why</a:t>
            </a:r>
          </a:p>
          <a:p>
            <a:pPr>
              <a:spcBef>
                <a:spcPts val="0"/>
              </a:spcBef>
              <a:spcAft>
                <a:spcPts val="200"/>
              </a:spcAft>
            </a:pPr>
            <a:r>
              <a:rPr lang="en-GB" sz="2600"/>
              <a:t>Data collected are always numerical and analysed using statistical methods</a:t>
            </a:r>
          </a:p>
          <a:p>
            <a:pPr>
              <a:spcBef>
                <a:spcPts val="0"/>
              </a:spcBef>
              <a:spcAft>
                <a:spcPts val="200"/>
              </a:spcAft>
            </a:pPr>
            <a:r>
              <a:rPr lang="en-GB" sz="2600"/>
              <a:t>Variables are controlled as much as possible (RCD as the gold standard) so we can eliminate interference and measure the effect of any change</a:t>
            </a:r>
          </a:p>
          <a:p>
            <a:pPr>
              <a:spcBef>
                <a:spcPts val="0"/>
              </a:spcBef>
              <a:spcAft>
                <a:spcPts val="200"/>
              </a:spcAft>
            </a:pPr>
            <a:r>
              <a:rPr lang="en-GB" sz="2600"/>
              <a:t>Randomisation to reduce subjective bias</a:t>
            </a:r>
          </a:p>
          <a:p>
            <a:pPr>
              <a:spcBef>
                <a:spcPts val="0"/>
              </a:spcBef>
              <a:spcAft>
                <a:spcPts val="200"/>
              </a:spcAft>
            </a:pPr>
            <a:r>
              <a:rPr lang="en-GB" sz="2600"/>
              <a:t>If there are no numbers involved, its not quantitative</a:t>
            </a:r>
          </a:p>
          <a:p>
            <a:pPr>
              <a:spcBef>
                <a:spcPts val="0"/>
              </a:spcBef>
              <a:spcAft>
                <a:spcPts val="200"/>
              </a:spcAft>
            </a:pPr>
            <a:r>
              <a:rPr lang="en-GB" sz="2600"/>
              <a:t>Some types of research lend themselves better to quant approaches than others</a:t>
            </a:r>
          </a:p>
        </p:txBody>
      </p:sp>
    </p:spTree>
    <p:extLst>
      <p:ext uri="{BB962C8B-B14F-4D97-AF65-F5344CB8AC3E}">
        <p14:creationId xmlns:p14="http://schemas.microsoft.com/office/powerpoint/2010/main" val="332918226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Quantitative data</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Data sources include</a:t>
            </a:r>
          </a:p>
          <a:p>
            <a:pPr lvl="1"/>
            <a:r>
              <a:rPr lang="en-GB" sz="2600"/>
              <a:t>Surveys where there are a large number of respondents (esp where you have used a Likert scale) </a:t>
            </a:r>
          </a:p>
          <a:p>
            <a:pPr lvl="1"/>
            <a:r>
              <a:rPr lang="en-GB" sz="2600"/>
              <a:t>Observations (counts of numbers and/or coding data into numbers)</a:t>
            </a:r>
          </a:p>
          <a:p>
            <a:pPr lvl="1"/>
            <a:r>
              <a:rPr lang="en-GB" sz="2600"/>
              <a:t>Secondary data (government data; SATs scores etc)</a:t>
            </a:r>
          </a:p>
          <a:p>
            <a:r>
              <a:rPr lang="en-GB" sz="2600"/>
              <a:t>Analysis techniques include hypothesis testing, correlations and cluster analysis</a:t>
            </a:r>
          </a:p>
        </p:txBody>
      </p:sp>
    </p:spTree>
    <p:extLst>
      <p:ext uri="{BB962C8B-B14F-4D97-AF65-F5344CB8AC3E}">
        <p14:creationId xmlns:p14="http://schemas.microsoft.com/office/powerpoint/2010/main" val="4181768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Black swans and falsifiability</a:t>
            </a:r>
          </a:p>
        </p:txBody>
      </p:sp>
      <p:sp>
        <p:nvSpPr>
          <p:cNvPr id="3" name="Content Placeholder 2"/>
          <p:cNvSpPr>
            <a:spLocks noGrp="1"/>
          </p:cNvSpPr>
          <p:nvPr>
            <p:ph idx="1"/>
          </p:nvPr>
        </p:nvSpPr>
        <p:spPr>
          <a:xfrm>
            <a:off x="1981200" y="4381500"/>
            <a:ext cx="6134100" cy="1744663"/>
          </a:xfrm>
        </p:spPr>
        <p:txBody>
          <a:bodyPr>
            <a:normAutofit/>
          </a:bodyPr>
          <a:lstStyle/>
          <a:p>
            <a:r>
              <a:rPr lang="en-GB" sz="2600" dirty="0"/>
              <a:t>Hypothesis  testing</a:t>
            </a:r>
          </a:p>
          <a:p>
            <a:r>
              <a:rPr lang="en-GB" sz="2600" dirty="0"/>
              <a:t>Start with null hypothesis </a:t>
            </a:r>
            <a:br>
              <a:rPr lang="en-GB" sz="2600" dirty="0"/>
            </a:br>
            <a:r>
              <a:rPr lang="en-GB" sz="2600" dirty="0"/>
              <a:t>i.e. H</a:t>
            </a:r>
            <a:r>
              <a:rPr lang="en-GB" sz="2600" baseline="-25000" dirty="0"/>
              <a:t>0</a:t>
            </a:r>
            <a:r>
              <a:rPr lang="en-GB" sz="2600" dirty="0"/>
              <a:t> – that there will be no difference</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20136" y="1519308"/>
            <a:ext cx="1645745" cy="2109296"/>
          </a:xfrm>
          <a:prstGeom prst="rect">
            <a:avLst/>
          </a:prstGeom>
        </p:spPr>
      </p:pic>
      <p:sp>
        <p:nvSpPr>
          <p:cNvPr id="6" name="Rectangle 5"/>
          <p:cNvSpPr/>
          <p:nvPr/>
        </p:nvSpPr>
        <p:spPr>
          <a:xfrm>
            <a:off x="1859455" y="3680262"/>
            <a:ext cx="2617190" cy="415498"/>
          </a:xfrm>
          <a:prstGeom prst="rect">
            <a:avLst/>
          </a:prstGeom>
        </p:spPr>
        <p:txBody>
          <a:bodyPr wrap="square">
            <a:spAutoFit/>
          </a:bodyPr>
          <a:lstStyle/>
          <a:p>
            <a:r>
              <a:rPr lang="en-GB" sz="1050" dirty="0"/>
              <a:t>https://www.flickr.com/photos/lselibrary/</a:t>
            </a:r>
            <a:br>
              <a:rPr lang="en-GB" sz="1050" dirty="0"/>
            </a:br>
            <a:r>
              <a:rPr lang="en-GB" sz="1050" dirty="0"/>
              <a:t>IMAGELIBRARY/5</a:t>
            </a:r>
          </a:p>
        </p:txBody>
      </p:sp>
      <p:sp>
        <p:nvSpPr>
          <p:cNvPr id="7" name="Content Placeholder 2"/>
          <p:cNvSpPr txBox="1">
            <a:spLocks/>
          </p:cNvSpPr>
          <p:nvPr/>
        </p:nvSpPr>
        <p:spPr>
          <a:xfrm>
            <a:off x="4152900" y="1507978"/>
            <a:ext cx="6037755" cy="258778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0"/>
              </a:spcBef>
              <a:spcAft>
                <a:spcPts val="600"/>
              </a:spcAft>
            </a:pPr>
            <a:r>
              <a:rPr lang="en-GB" sz="2600" dirty="0">
                <a:solidFill>
                  <a:srgbClr val="00B0F0"/>
                </a:solidFill>
              </a:rPr>
              <a:t>Falsifiability</a:t>
            </a:r>
            <a:r>
              <a:rPr lang="en-GB" sz="2600" dirty="0"/>
              <a:t> or refutability of a statement, hypothesis, or theory is the inherent possibility that it can be proven false</a:t>
            </a:r>
          </a:p>
          <a:p>
            <a:pPr>
              <a:spcBef>
                <a:spcPts val="0"/>
              </a:spcBef>
              <a:spcAft>
                <a:spcPts val="600"/>
              </a:spcAft>
            </a:pPr>
            <a:r>
              <a:rPr lang="en-GB" sz="2600" dirty="0"/>
              <a:t>Karl Popper and the black swan; deductive c.f. inductive reasoning</a:t>
            </a:r>
          </a:p>
          <a:p>
            <a:pPr marL="0" indent="0">
              <a:spcBef>
                <a:spcPts val="0"/>
              </a:spcBef>
              <a:spcAft>
                <a:spcPts val="600"/>
              </a:spcAft>
              <a:buNone/>
            </a:pPr>
            <a:endParaRPr lang="en-GB" sz="2600" dirty="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15086" y="4381500"/>
            <a:ext cx="2287814" cy="2001838"/>
          </a:xfrm>
          <a:prstGeom prst="rect">
            <a:avLst/>
          </a:prstGeom>
        </p:spPr>
      </p:pic>
      <p:sp>
        <p:nvSpPr>
          <p:cNvPr id="9" name="Rectangle 8"/>
          <p:cNvSpPr/>
          <p:nvPr/>
        </p:nvSpPr>
        <p:spPr>
          <a:xfrm>
            <a:off x="6375400" y="6256636"/>
            <a:ext cx="4127500" cy="461665"/>
          </a:xfrm>
          <a:prstGeom prst="rect">
            <a:avLst/>
          </a:prstGeom>
          <a:solidFill>
            <a:schemeClr val="bg1"/>
          </a:solidFill>
        </p:spPr>
        <p:txBody>
          <a:bodyPr wrap="square">
            <a:spAutoFit/>
          </a:bodyPr>
          <a:lstStyle/>
          <a:p>
            <a:pPr algn="r"/>
            <a:r>
              <a:rPr lang="en-GB" sz="1200" dirty="0"/>
              <a:t>CC BY-SA 3.0, </a:t>
            </a:r>
            <a:br>
              <a:rPr lang="en-GB" sz="1200" dirty="0"/>
            </a:br>
            <a:r>
              <a:rPr lang="en-GB" sz="1200" dirty="0"/>
              <a:t>https://commons.wikimedia.org/w/index.php?curid=1243220</a:t>
            </a:r>
          </a:p>
        </p:txBody>
      </p:sp>
    </p:spTree>
    <p:extLst>
      <p:ext uri="{BB962C8B-B14F-4D97-AF65-F5344CB8AC3E}">
        <p14:creationId xmlns:p14="http://schemas.microsoft.com/office/powerpoint/2010/main" val="33694416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7"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07" y="640081"/>
            <a:ext cx="3377183" cy="3681976"/>
          </a:xfrm>
          <a:noFill/>
        </p:spPr>
        <p:txBody>
          <a:bodyPr vert="horz" lIns="91440" tIns="45720" rIns="91440" bIns="45720" rtlCol="0" anchor="b">
            <a:normAutofit/>
          </a:bodyPr>
          <a:lstStyle/>
          <a:p>
            <a:r>
              <a:rPr lang="en-US" kern="1200">
                <a:solidFill>
                  <a:schemeClr val="bg1"/>
                </a:solidFill>
                <a:latin typeface="+mj-lt"/>
                <a:ea typeface="+mj-ea"/>
                <a:cs typeface="+mj-cs"/>
              </a:rPr>
              <a:t>Type I and Type II errors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5454" y="846686"/>
            <a:ext cx="6356465" cy="5164627"/>
          </a:xfrm>
          <a:prstGeom prst="rect">
            <a:avLst/>
          </a:prstGeom>
        </p:spPr>
      </p:pic>
    </p:spTree>
    <p:extLst>
      <p:ext uri="{BB962C8B-B14F-4D97-AF65-F5344CB8AC3E}">
        <p14:creationId xmlns:p14="http://schemas.microsoft.com/office/powerpoint/2010/main" val="409651485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Analysing quant data</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Always good to group and/or visualise the data initially </a:t>
            </a:r>
            <a:r>
              <a:rPr lang="en-GB" sz="2600">
                <a:sym typeface="Wingdings" panose="05000000000000000000" pitchFamily="2" charset="2"/>
              </a:rPr>
              <a:t> outliers/cleaning data</a:t>
            </a:r>
            <a:endParaRPr lang="en-GB" sz="2600"/>
          </a:p>
          <a:p>
            <a:r>
              <a:rPr lang="en-GB" sz="2600"/>
              <a:t>What average are you looking for? </a:t>
            </a:r>
            <a:br>
              <a:rPr lang="en-GB" sz="2600"/>
            </a:br>
            <a:r>
              <a:rPr lang="en-GB" sz="2600"/>
              <a:t>Mean, median or mode? </a:t>
            </a:r>
          </a:p>
          <a:p>
            <a:r>
              <a:rPr lang="en-GB" sz="2600"/>
              <a:t>Spread of data: </a:t>
            </a:r>
          </a:p>
          <a:p>
            <a:pPr lvl="1"/>
            <a:r>
              <a:rPr lang="en-GB" sz="2600"/>
              <a:t>skewness/distribution </a:t>
            </a:r>
          </a:p>
          <a:p>
            <a:pPr lvl="1"/>
            <a:r>
              <a:rPr lang="en-GB" sz="2600"/>
              <a:t>range, variance and standard deviation</a:t>
            </a:r>
          </a:p>
        </p:txBody>
      </p:sp>
    </p:spTree>
    <p:extLst>
      <p:ext uri="{BB962C8B-B14F-4D97-AF65-F5344CB8AC3E}">
        <p14:creationId xmlns:p14="http://schemas.microsoft.com/office/powerpoint/2010/main" val="41247437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What are you looking for?</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Trying to find the signal from the noise</a:t>
            </a:r>
          </a:p>
          <a:p>
            <a:r>
              <a:rPr lang="en-GB" sz="2600"/>
              <a:t>Generally, either a difference (between/within groups) or a correlation</a:t>
            </a:r>
          </a:p>
          <a:p>
            <a:r>
              <a:rPr lang="en-GB" sz="2600"/>
              <a:t>Choosing the right test to use: </a:t>
            </a:r>
            <a:br>
              <a:rPr lang="en-GB" sz="2600"/>
            </a:br>
            <a:r>
              <a:rPr lang="en-GB" sz="2600"/>
              <a:t>parametric vs non-parametric (depends what sort of data you have – interval/ratio vs nominal/ordinal and how it is distributed)</a:t>
            </a:r>
          </a:p>
          <a:p>
            <a:r>
              <a:rPr lang="en-GB" sz="2600"/>
              <a:t>Correlation does not imply causation!</a:t>
            </a:r>
          </a:p>
          <a:p>
            <a:endParaRPr lang="en-GB" sz="2600"/>
          </a:p>
        </p:txBody>
      </p:sp>
    </p:spTree>
    <p:extLst>
      <p:ext uri="{BB962C8B-B14F-4D97-AF65-F5344CB8AC3E}">
        <p14:creationId xmlns:p14="http://schemas.microsoft.com/office/powerpoint/2010/main" val="279892806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87EA4E9-DFD6-45D4-965D-8A79984E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29301"/>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344" y="300505"/>
            <a:ext cx="10506456" cy="1197864"/>
          </a:xfrm>
        </p:spPr>
        <p:txBody>
          <a:bodyPr vert="horz" lIns="91440" tIns="45720" rIns="91440" bIns="45720" rtlCol="0" anchor="b">
            <a:normAutofit/>
          </a:bodyPr>
          <a:lstStyle/>
          <a:p>
            <a:pPr algn="ctr"/>
            <a:r>
              <a:rPr lang="en-US" sz="5400">
                <a:solidFill>
                  <a:schemeClr val="bg1"/>
                </a:solidFill>
              </a:rPr>
              <a:t>Example correlations</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2221" y="3462741"/>
            <a:ext cx="5465162" cy="2158738"/>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4618" y="3462740"/>
            <a:ext cx="5465161" cy="2158738"/>
          </a:xfrm>
          <a:prstGeom prst="rect">
            <a:avLst/>
          </a:prstGeom>
        </p:spPr>
      </p:pic>
      <p:sp>
        <p:nvSpPr>
          <p:cNvPr id="10" name="Rectangle 9"/>
          <p:cNvSpPr/>
          <p:nvPr/>
        </p:nvSpPr>
        <p:spPr>
          <a:xfrm>
            <a:off x="482221" y="5405606"/>
            <a:ext cx="5465162" cy="215873"/>
          </a:xfrm>
          <a:prstGeom prst="rect">
            <a:avLst/>
          </a:prstGeom>
          <a:solidFill>
            <a:srgbClr val="000000">
              <a:alpha val="50000"/>
            </a:srgbClr>
          </a:solidFill>
          <a:ln>
            <a:noFill/>
          </a:ln>
        </p:spPr>
        <p:txBody>
          <a:bodyPr wrap="square">
            <a:noAutofit/>
          </a:bodyPr>
          <a:lstStyle/>
          <a:p>
            <a:pPr algn="ctr">
              <a:spcAft>
                <a:spcPts val="600"/>
              </a:spcAft>
            </a:pPr>
            <a:r>
              <a:rPr lang="en-GB" sz="800" i="1">
                <a:solidFill>
                  <a:srgbClr val="FFFFFF"/>
                </a:solidFill>
              </a:rPr>
              <a:t>From ‘Spurious correlations’ website</a:t>
            </a:r>
            <a:br>
              <a:rPr lang="en-GB" sz="800">
                <a:solidFill>
                  <a:srgbClr val="FFFFFF"/>
                </a:solidFill>
              </a:rPr>
            </a:br>
            <a:r>
              <a:rPr lang="en-GB" sz="800">
                <a:solidFill>
                  <a:srgbClr val="FFFFFF"/>
                </a:solidFill>
                <a:hlinkClick r:id="rId4">
                  <a:extLst>
                    <a:ext uri="{A12FA001-AC4F-418D-AE19-62706E023703}">
                      <ahyp:hlinkClr xmlns:ahyp="http://schemas.microsoft.com/office/drawing/2018/hyperlinkcolor" val="tx"/>
                    </a:ext>
                  </a:extLst>
                </a:hlinkClick>
              </a:rPr>
              <a:t>http://www.tylervigen.com/spurious-correlations</a:t>
            </a:r>
            <a:r>
              <a:rPr lang="en-GB" sz="800">
                <a:solidFill>
                  <a:srgbClr val="FFFFFF"/>
                </a:solidFill>
              </a:rPr>
              <a:t> </a:t>
            </a:r>
          </a:p>
        </p:txBody>
      </p:sp>
    </p:spTree>
    <p:extLst>
      <p:ext uri="{BB962C8B-B14F-4D97-AF65-F5344CB8AC3E}">
        <p14:creationId xmlns:p14="http://schemas.microsoft.com/office/powerpoint/2010/main" val="41083253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Interpreting test statistics</a:t>
            </a:r>
          </a:p>
        </p:txBody>
      </p:sp>
      <p:sp>
        <p:nvSpPr>
          <p:cNvPr id="4" name="Content Placeholder 3"/>
          <p:cNvSpPr>
            <a:spLocks noGrp="1"/>
          </p:cNvSpPr>
          <p:nvPr>
            <p:ph idx="1"/>
          </p:nvPr>
        </p:nvSpPr>
        <p:spPr>
          <a:xfrm>
            <a:off x="838200" y="2438400"/>
            <a:ext cx="10515600" cy="3738562"/>
          </a:xfrm>
        </p:spPr>
        <p:txBody>
          <a:bodyPr>
            <a:normAutofit/>
          </a:bodyPr>
          <a:lstStyle/>
          <a:p>
            <a:r>
              <a:rPr lang="en-GB" sz="2600"/>
              <a:t>Significance level – a fixed probability of wrongly rejecting the null hypothesis H</a:t>
            </a:r>
            <a:r>
              <a:rPr lang="en-GB" sz="2600" baseline="-25000"/>
              <a:t>0</a:t>
            </a:r>
            <a:r>
              <a:rPr lang="en-GB" sz="2600"/>
              <a:t>, if it is in fact true. Usually set to 0.05 (5%).</a:t>
            </a:r>
          </a:p>
          <a:p>
            <a:r>
              <a:rPr lang="en-GB" sz="2600"/>
              <a:t>p value - probability of getting a value of the test statistic as extreme as or more extreme than that observed by chance alone, if the null hypothesis H</a:t>
            </a:r>
            <a:r>
              <a:rPr lang="en-GB" sz="2600" baseline="-25000"/>
              <a:t>0</a:t>
            </a:r>
            <a:r>
              <a:rPr lang="en-GB" sz="2600"/>
              <a:t>, is true.</a:t>
            </a:r>
          </a:p>
          <a:p>
            <a:r>
              <a:rPr lang="en-GB" sz="2600"/>
              <a:t>Power – ability to detect a difference if there is one</a:t>
            </a:r>
          </a:p>
          <a:p>
            <a:r>
              <a:rPr lang="en-GB" sz="2600"/>
              <a:t>Effect size – numerical way of expressing the strength or magnitude of a reported relationship, be it causal or not</a:t>
            </a:r>
          </a:p>
          <a:p>
            <a:endParaRPr lang="en-GB" sz="2600"/>
          </a:p>
          <a:p>
            <a:endParaRPr lang="en-GB" sz="2600"/>
          </a:p>
          <a:p>
            <a:endParaRPr lang="en-GB" sz="2600"/>
          </a:p>
          <a:p>
            <a:endParaRPr lang="en-GB" sz="2600"/>
          </a:p>
        </p:txBody>
      </p:sp>
    </p:spTree>
    <p:extLst>
      <p:ext uri="{BB962C8B-B14F-4D97-AF65-F5344CB8AC3E}">
        <p14:creationId xmlns:p14="http://schemas.microsoft.com/office/powerpoint/2010/main" val="40955504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Example of quant data/analysis*</a:t>
            </a:r>
          </a:p>
        </p:txBody>
      </p:sp>
      <p:sp>
        <p:nvSpPr>
          <p:cNvPr id="4" name="Content Placeholder 3"/>
          <p:cNvSpPr>
            <a:spLocks noGrp="1"/>
          </p:cNvSpPr>
          <p:nvPr>
            <p:ph idx="1"/>
          </p:nvPr>
        </p:nvSpPr>
        <p:spPr>
          <a:xfrm>
            <a:off x="838200" y="2438400"/>
            <a:ext cx="10515600" cy="3738562"/>
          </a:xfrm>
        </p:spPr>
        <p:txBody>
          <a:bodyPr>
            <a:normAutofit/>
          </a:bodyPr>
          <a:lstStyle/>
          <a:p>
            <a:pPr>
              <a:spcBef>
                <a:spcPts val="0"/>
              </a:spcBef>
              <a:spcAft>
                <a:spcPts val="600"/>
              </a:spcAft>
            </a:pPr>
            <a:r>
              <a:rPr lang="en-GB" sz="2200" dirty="0"/>
              <a:t>Matched users were those who learning styles were matched with the lesson plan e.g. sequential users with a sequential lesson plan. Mismatched participants used a lesson plan that was not matched to their learning style, e.g. sequential users with a global lesson plan.</a:t>
            </a:r>
            <a:br>
              <a:rPr lang="en-GB" sz="2200" dirty="0"/>
            </a:br>
            <a:endParaRPr lang="en-GB" sz="2200"/>
          </a:p>
          <a:p>
            <a:pPr>
              <a:spcBef>
                <a:spcPts val="0"/>
              </a:spcBef>
              <a:spcAft>
                <a:spcPts val="600"/>
              </a:spcAft>
            </a:pPr>
            <a:r>
              <a:rPr lang="en-GB" sz="2200" dirty="0"/>
              <a:t>H</a:t>
            </a:r>
            <a:r>
              <a:rPr lang="en-GB" sz="2200" baseline="-25000" dirty="0"/>
              <a:t>0</a:t>
            </a:r>
            <a:r>
              <a:rPr lang="en-GB" sz="2200" dirty="0"/>
              <a:t> – there will be no statistically significant difference in knowledge gained between users from different experimental groups</a:t>
            </a:r>
            <a:endParaRPr lang="en-GB" sz="2200"/>
          </a:p>
          <a:p>
            <a:pPr>
              <a:spcBef>
                <a:spcPts val="0"/>
              </a:spcBef>
              <a:spcAft>
                <a:spcPts val="600"/>
              </a:spcAft>
            </a:pPr>
            <a:r>
              <a:rPr lang="en-GB" sz="2200" dirty="0"/>
              <a:t>H</a:t>
            </a:r>
            <a:r>
              <a:rPr lang="en-GB" sz="2200" baseline="-25000" dirty="0"/>
              <a:t>1</a:t>
            </a:r>
            <a:r>
              <a:rPr lang="en-GB" sz="2200" dirty="0"/>
              <a:t> – students who learn in a matched environment will learn significantly better than those who are in mismatched environment</a:t>
            </a:r>
            <a:endParaRPr lang="en-GB" sz="2200"/>
          </a:p>
          <a:p>
            <a:pPr>
              <a:spcBef>
                <a:spcPts val="0"/>
              </a:spcBef>
              <a:spcAft>
                <a:spcPts val="600"/>
              </a:spcAft>
            </a:pPr>
            <a:r>
              <a:rPr lang="en-GB" sz="2200" dirty="0"/>
              <a:t>H</a:t>
            </a:r>
            <a:r>
              <a:rPr lang="en-GB" sz="2200" baseline="-25000" dirty="0"/>
              <a:t>2</a:t>
            </a:r>
            <a:r>
              <a:rPr lang="en-GB" sz="2200" dirty="0"/>
              <a:t> – students who learn in a mismatched environment will learn significantly worse than those who learn in a matched environment</a:t>
            </a:r>
            <a:endParaRPr lang="en-GB" sz="2200"/>
          </a:p>
          <a:p>
            <a:pPr>
              <a:spcBef>
                <a:spcPts val="0"/>
              </a:spcBef>
              <a:spcAft>
                <a:spcPts val="600"/>
              </a:spcAft>
            </a:pPr>
            <a:endParaRPr lang="en-GB" sz="2200"/>
          </a:p>
        </p:txBody>
      </p:sp>
      <p:sp>
        <p:nvSpPr>
          <p:cNvPr id="3" name="Rectangle 2"/>
          <p:cNvSpPr/>
          <p:nvPr/>
        </p:nvSpPr>
        <p:spPr>
          <a:xfrm>
            <a:off x="2712720" y="6087070"/>
            <a:ext cx="6705600" cy="492443"/>
          </a:xfrm>
          <a:prstGeom prst="rect">
            <a:avLst/>
          </a:prstGeom>
        </p:spPr>
        <p:txBody>
          <a:bodyPr wrap="square">
            <a:spAutoFit/>
          </a:bodyPr>
          <a:lstStyle/>
          <a:p>
            <a:pPr>
              <a:spcAft>
                <a:spcPts val="600"/>
              </a:spcAft>
            </a:pPr>
            <a:r>
              <a:rPr lang="en-GB" sz="1300" dirty="0"/>
              <a:t>* Case study taken from: Brown, Elizabeth (2007) </a:t>
            </a:r>
            <a:r>
              <a:rPr lang="en-GB" sz="1300" i="1" dirty="0"/>
              <a:t>The use of learning styles in adaptive hypermedia.</a:t>
            </a:r>
            <a:r>
              <a:rPr lang="en-GB" sz="1300" dirty="0"/>
              <a:t> PhD thesis, University of Nottingham. </a:t>
            </a:r>
            <a:r>
              <a:rPr lang="en-GB" sz="1300" dirty="0">
                <a:hlinkClick r:id="rId2"/>
              </a:rPr>
              <a:t>http://eprints.nottingham.ac.uk/10577/</a:t>
            </a:r>
            <a:r>
              <a:rPr lang="en-GB" sz="1300" dirty="0"/>
              <a:t> </a:t>
            </a:r>
            <a:endParaRPr lang="en-GB" sz="1300"/>
          </a:p>
        </p:txBody>
      </p:sp>
    </p:spTree>
    <p:extLst>
      <p:ext uri="{BB962C8B-B14F-4D97-AF65-F5344CB8AC3E}">
        <p14:creationId xmlns:p14="http://schemas.microsoft.com/office/powerpoint/2010/main" val="238510720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5155" y="552906"/>
            <a:ext cx="5165936" cy="1674904"/>
          </a:xfrm>
        </p:spPr>
        <p:txBody>
          <a:bodyPr anchor="ctr">
            <a:normAutofit/>
          </a:bodyPr>
          <a:lstStyle/>
          <a:p>
            <a:r>
              <a:rPr lang="en-GB" sz="4000"/>
              <a:t>Interpreting test statistics</a:t>
            </a:r>
          </a:p>
        </p:txBody>
      </p:sp>
      <p:sp>
        <p:nvSpPr>
          <p:cNvPr id="4" name="Content Placeholder 3"/>
          <p:cNvSpPr>
            <a:spLocks noGrp="1"/>
          </p:cNvSpPr>
          <p:nvPr>
            <p:ph idx="1"/>
          </p:nvPr>
        </p:nvSpPr>
        <p:spPr>
          <a:xfrm>
            <a:off x="4963885" y="552907"/>
            <a:ext cx="6386849" cy="680808"/>
          </a:xfrm>
        </p:spPr>
        <p:txBody>
          <a:bodyPr anchor="ctr">
            <a:normAutofit fontScale="25000" lnSpcReduction="20000"/>
          </a:bodyPr>
          <a:lstStyle/>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6400" dirty="0"/>
          </a:p>
          <a:p>
            <a:pPr>
              <a:spcBef>
                <a:spcPts val="0"/>
              </a:spcBef>
            </a:pPr>
            <a:r>
              <a:rPr lang="en-GB" sz="6400" dirty="0"/>
              <a:t>Statistical testing was carried out using a univariate ANOVA in SPSS, to determine if there was any significant difference in knowledge gained. </a:t>
            </a:r>
          </a:p>
          <a:p>
            <a:pPr>
              <a:spcBef>
                <a:spcPts val="0"/>
              </a:spcBef>
            </a:pPr>
            <a:r>
              <a:rPr lang="en-GB" sz="6400" dirty="0"/>
              <a:t>Initial conjecture suggests that the mismatched group actually performed better than the matched group. </a:t>
            </a:r>
          </a:p>
          <a:p>
            <a:pPr>
              <a:spcBef>
                <a:spcPts val="0"/>
              </a:spcBef>
            </a:pPr>
            <a:r>
              <a:rPr lang="en-GB" sz="6400" dirty="0"/>
              <a:t>However, the difference between the two groups was not significant (F(1,80)=0.939, p=0.34, partial eta squared = 0.012) and hence hypotheses 1 and 2 can be rejected.</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166" y="2577740"/>
            <a:ext cx="10515569" cy="3554213"/>
          </a:xfrm>
          <a:prstGeom prst="rect">
            <a:avLst/>
          </a:prstGeom>
        </p:spPr>
      </p:pic>
    </p:spTree>
    <p:extLst>
      <p:ext uri="{BB962C8B-B14F-4D97-AF65-F5344CB8AC3E}">
        <p14:creationId xmlns:p14="http://schemas.microsoft.com/office/powerpoint/2010/main" val="80484658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What quant researchers worry about</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Is my sample size big enough?</a:t>
            </a:r>
          </a:p>
          <a:p>
            <a:r>
              <a:rPr lang="en-GB" sz="2600"/>
              <a:t>Have I used the correct statistical test?</a:t>
            </a:r>
          </a:p>
          <a:p>
            <a:r>
              <a:rPr lang="en-GB" sz="2600"/>
              <a:t>have I reduced the likelihood of making Type I and/or Type II errors?</a:t>
            </a:r>
          </a:p>
          <a:p>
            <a:r>
              <a:rPr lang="en-GB" sz="2600"/>
              <a:t>Are my results generalisable?</a:t>
            </a:r>
          </a:p>
          <a:p>
            <a:r>
              <a:rPr lang="en-GB" sz="2600"/>
              <a:t>Are my results/methods/results reproducible?</a:t>
            </a:r>
          </a:p>
          <a:p>
            <a:r>
              <a:rPr lang="en-GB" sz="2600"/>
              <a:t>Am I measuring things the right way?</a:t>
            </a:r>
          </a:p>
        </p:txBody>
      </p:sp>
    </p:spTree>
    <p:extLst>
      <p:ext uri="{BB962C8B-B14F-4D97-AF65-F5344CB8AC3E}">
        <p14:creationId xmlns:p14="http://schemas.microsoft.com/office/powerpoint/2010/main" val="255307221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What’s wrong with quant research?</a:t>
            </a:r>
          </a:p>
        </p:txBody>
      </p:sp>
      <p:sp>
        <p:nvSpPr>
          <p:cNvPr id="3" name="Content Placeholder 2"/>
          <p:cNvSpPr>
            <a:spLocks noGrp="1"/>
          </p:cNvSpPr>
          <p:nvPr>
            <p:ph idx="1"/>
          </p:nvPr>
        </p:nvSpPr>
        <p:spPr>
          <a:xfrm>
            <a:off x="838200" y="2438400"/>
            <a:ext cx="10515600" cy="3738562"/>
          </a:xfrm>
        </p:spPr>
        <p:txBody>
          <a:bodyPr>
            <a:normAutofit/>
          </a:bodyPr>
          <a:lstStyle/>
          <a:p>
            <a:r>
              <a:rPr lang="en-GB" sz="2600" dirty="0"/>
              <a:t>Some things can’t be measured – or measured accurately</a:t>
            </a:r>
          </a:p>
          <a:p>
            <a:r>
              <a:rPr lang="en-GB" sz="2600" dirty="0"/>
              <a:t>Doesn’t tell you </a:t>
            </a:r>
            <a:r>
              <a:rPr lang="en-GB" sz="2600" b="1" dirty="0"/>
              <a:t>why</a:t>
            </a:r>
            <a:endParaRPr lang="en-GB" sz="2600" dirty="0"/>
          </a:p>
          <a:p>
            <a:r>
              <a:rPr lang="en-GB" sz="2600" dirty="0"/>
              <a:t>Can be impersonal – no engagement with human behaviours or individuals</a:t>
            </a:r>
          </a:p>
          <a:p>
            <a:r>
              <a:rPr lang="en-GB" sz="2600" dirty="0"/>
              <a:t>Data can be static – snapshots of a point in time</a:t>
            </a:r>
          </a:p>
          <a:p>
            <a:r>
              <a:rPr lang="en-GB" sz="2600" dirty="0"/>
              <a:t>Can tell a version of the truth (or a lie?) </a:t>
            </a:r>
            <a:br>
              <a:rPr lang="en-GB" sz="2600" dirty="0"/>
            </a:br>
            <a:r>
              <a:rPr lang="en-GB" sz="2600" dirty="0"/>
              <a:t>“Lies, damned lies and statistics” – persuasive power of numbers</a:t>
            </a:r>
          </a:p>
          <a:p>
            <a:endParaRPr lang="en-GB" sz="2600" dirty="0"/>
          </a:p>
        </p:txBody>
      </p:sp>
    </p:spTree>
    <p:extLst>
      <p:ext uri="{BB962C8B-B14F-4D97-AF65-F5344CB8AC3E}">
        <p14:creationId xmlns:p14="http://schemas.microsoft.com/office/powerpoint/2010/main" val="34272249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Qualitative approaches</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Any research that doesn’t involve numerical data</a:t>
            </a:r>
          </a:p>
          <a:p>
            <a:r>
              <a:rPr lang="en-GB" sz="2600"/>
              <a:t>Instead uses words, pictures, photos, videos, audio recordings. Field notes, generalities. Peoples’ own words.</a:t>
            </a:r>
          </a:p>
          <a:p>
            <a:r>
              <a:rPr lang="en-GB" sz="2600"/>
              <a:t>Tends to start with a broad question rather than a specific hypothesis</a:t>
            </a:r>
          </a:p>
          <a:p>
            <a:r>
              <a:rPr lang="en-GB" sz="2600"/>
              <a:t>Develop theory rather than start with one</a:t>
            </a:r>
            <a:br>
              <a:rPr lang="en-GB" sz="2600"/>
            </a:br>
            <a:r>
              <a:rPr lang="en-GB" sz="2600">
                <a:sym typeface="Wingdings" panose="05000000000000000000" pitchFamily="2" charset="2"/>
              </a:rPr>
              <a:t> inductive rather than deductive</a:t>
            </a:r>
            <a:endParaRPr lang="en-GB" sz="2600"/>
          </a:p>
        </p:txBody>
      </p:sp>
    </p:spTree>
    <p:extLst>
      <p:ext uri="{BB962C8B-B14F-4D97-AF65-F5344CB8AC3E}">
        <p14:creationId xmlns:p14="http://schemas.microsoft.com/office/powerpoint/2010/main" val="65459454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Gathering qual data</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Tends to yield rich data to explore how and why things happened</a:t>
            </a:r>
          </a:p>
          <a:p>
            <a:r>
              <a:rPr lang="en-GB" sz="2600"/>
              <a:t>Don’t need large sample sizes (in comparison to quantitative research)</a:t>
            </a:r>
          </a:p>
          <a:p>
            <a:r>
              <a:rPr lang="en-GB" sz="2600"/>
              <a:t>Some issues may arise, such as</a:t>
            </a:r>
          </a:p>
          <a:p>
            <a:pPr lvl="1"/>
            <a:r>
              <a:rPr lang="en-GB" sz="2600"/>
              <a:t>Respondents providing inaccurate or false information – or saying what they think the researcher wants to hear</a:t>
            </a:r>
          </a:p>
          <a:p>
            <a:pPr lvl="1"/>
            <a:r>
              <a:rPr lang="en-GB" sz="2600"/>
              <a:t>Ethical issues may be more problematic as the researcher is usually closer to participants</a:t>
            </a:r>
          </a:p>
          <a:p>
            <a:pPr lvl="1"/>
            <a:r>
              <a:rPr lang="en-GB" sz="2600"/>
              <a:t>Researcher objectivity may be more difficult to achieve</a:t>
            </a:r>
          </a:p>
          <a:p>
            <a:pPr lvl="1"/>
            <a:endParaRPr lang="en-GB" sz="2600"/>
          </a:p>
        </p:txBody>
      </p:sp>
    </p:spTree>
    <p:extLst>
      <p:ext uri="{BB962C8B-B14F-4D97-AF65-F5344CB8AC3E}">
        <p14:creationId xmlns:p14="http://schemas.microsoft.com/office/powerpoint/2010/main" val="90646107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Sources of qual data</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Interviews (structured, semi-structured or unstructured)</a:t>
            </a:r>
          </a:p>
          <a:p>
            <a:r>
              <a:rPr lang="en-GB" sz="2600"/>
              <a:t>Focus groups</a:t>
            </a:r>
          </a:p>
          <a:p>
            <a:r>
              <a:rPr lang="en-GB" sz="2600"/>
              <a:t>Questionnaires or surveys</a:t>
            </a:r>
          </a:p>
          <a:p>
            <a:r>
              <a:rPr lang="en-GB" sz="2600"/>
              <a:t>Secondary data, including diaries, self-reporting, written accounts of past events/archive data and company reports;</a:t>
            </a:r>
          </a:p>
          <a:p>
            <a:r>
              <a:rPr lang="en-GB" sz="2600"/>
              <a:t>Direct observations – may also be recorded (video/audio)</a:t>
            </a:r>
          </a:p>
          <a:p>
            <a:r>
              <a:rPr lang="en-GB" sz="2600"/>
              <a:t>Ethnography</a:t>
            </a:r>
          </a:p>
        </p:txBody>
      </p:sp>
    </p:spTree>
    <p:extLst>
      <p:ext uri="{BB962C8B-B14F-4D97-AF65-F5344CB8AC3E}">
        <p14:creationId xmlns:p14="http://schemas.microsoft.com/office/powerpoint/2010/main" val="80847910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Analysing qual data</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Content analysis</a:t>
            </a:r>
          </a:p>
          <a:p>
            <a:r>
              <a:rPr lang="en-GB" sz="2600"/>
              <a:t>Grounded analysis</a:t>
            </a:r>
          </a:p>
          <a:p>
            <a:r>
              <a:rPr lang="en-GB" sz="2600"/>
              <a:t>Social network analysis (can also be quant)</a:t>
            </a:r>
          </a:p>
          <a:p>
            <a:r>
              <a:rPr lang="en-GB" sz="2600"/>
              <a:t>Discourse analysis</a:t>
            </a:r>
          </a:p>
          <a:p>
            <a:r>
              <a:rPr lang="en-GB" sz="2600"/>
              <a:t>Narrative analysis</a:t>
            </a:r>
          </a:p>
          <a:p>
            <a:r>
              <a:rPr lang="en-GB" sz="2600"/>
              <a:t>Conversation analysis</a:t>
            </a:r>
          </a:p>
          <a:p>
            <a:endParaRPr lang="en-GB" sz="2600"/>
          </a:p>
        </p:txBody>
      </p:sp>
    </p:spTree>
    <p:extLst>
      <p:ext uri="{BB962C8B-B14F-4D97-AF65-F5344CB8AC3E}">
        <p14:creationId xmlns:p14="http://schemas.microsoft.com/office/powerpoint/2010/main" val="231273248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t>
            </a:r>
            <a:r>
              <a:rPr lang="en-GB" dirty="0" err="1"/>
              <a:t>qual</a:t>
            </a:r>
            <a:r>
              <a:rPr lang="en-GB" dirty="0"/>
              <a:t> data research*</a:t>
            </a:r>
          </a:p>
        </p:txBody>
      </p:sp>
      <p:sp>
        <p:nvSpPr>
          <p:cNvPr id="3" name="Content Placeholder 2"/>
          <p:cNvSpPr>
            <a:spLocks noGrp="1"/>
          </p:cNvSpPr>
          <p:nvPr>
            <p:ph idx="1"/>
          </p:nvPr>
        </p:nvSpPr>
        <p:spPr>
          <a:xfrm>
            <a:off x="1981200" y="1600201"/>
            <a:ext cx="5798634" cy="4525963"/>
          </a:xfrm>
        </p:spPr>
        <p:txBody>
          <a:bodyPr>
            <a:normAutofit/>
          </a:bodyPr>
          <a:lstStyle/>
          <a:p>
            <a:r>
              <a:rPr lang="en-GB" dirty="0"/>
              <a:t>Describing and comparing two types of audio guides: person-led and technology-led</a:t>
            </a:r>
          </a:p>
          <a:p>
            <a:r>
              <a:rPr lang="en-GB" dirty="0"/>
              <a:t>Geolocated audio to enable public, informal learning of historical events </a:t>
            </a:r>
          </a:p>
          <a:p>
            <a:r>
              <a:rPr lang="en-GB" dirty="0"/>
              <a:t>Data sources: </a:t>
            </a:r>
            <a:r>
              <a:rPr lang="en-US" dirty="0"/>
              <a:t>questionnaires, researcher observations, and small focus groups</a:t>
            </a:r>
          </a:p>
          <a:p>
            <a:endParaRPr lang="en-GB" dirty="0"/>
          </a:p>
        </p:txBody>
      </p:sp>
      <p:sp>
        <p:nvSpPr>
          <p:cNvPr id="4" name="Rectangle 3"/>
          <p:cNvSpPr/>
          <p:nvPr/>
        </p:nvSpPr>
        <p:spPr>
          <a:xfrm>
            <a:off x="2962507" y="6096338"/>
            <a:ext cx="5687122" cy="646331"/>
          </a:xfrm>
          <a:prstGeom prst="rect">
            <a:avLst/>
          </a:prstGeom>
        </p:spPr>
        <p:txBody>
          <a:bodyPr wrap="square">
            <a:spAutoFit/>
          </a:bodyPr>
          <a:lstStyle/>
          <a:p>
            <a:r>
              <a:rPr lang="en-US" sz="1200" dirty="0"/>
              <a:t>* Taken from: FitzGerald, Elizabeth; Taylor, Claire and Craven, Michael (2013). To the Castle! A comparison of two audio guides to enable public discovery of historical events. Personal and Ubiquitous Computing, 17(4) pp. </a:t>
            </a:r>
            <a:r>
              <a:rPr lang="en-GB" sz="1200" dirty="0"/>
              <a:t>749–760. </a:t>
            </a:r>
            <a:r>
              <a:rPr lang="en-GB" sz="1200" dirty="0">
                <a:hlinkClick r:id="rId2"/>
              </a:rPr>
              <a:t>http://oro.open.ac.uk/35077/</a:t>
            </a:r>
            <a:r>
              <a:rPr lang="en-GB" sz="1200" dirty="0"/>
              <a:t> </a:t>
            </a:r>
          </a:p>
        </p:txBody>
      </p:sp>
      <p:pic>
        <p:nvPicPr>
          <p:cNvPr id="5" name="Picture 4"/>
          <p:cNvPicPr>
            <a:picLocks noChangeAspect="1"/>
          </p:cNvPicPr>
          <p:nvPr/>
        </p:nvPicPr>
        <p:blipFill>
          <a:blip r:embed="rId3"/>
          <a:stretch>
            <a:fillRect/>
          </a:stretch>
        </p:blipFill>
        <p:spPr>
          <a:xfrm>
            <a:off x="8097380" y="1417638"/>
            <a:ext cx="1961992" cy="2601636"/>
          </a:xfrm>
          <a:prstGeom prst="rect">
            <a:avLst/>
          </a:prstGeom>
        </p:spPr>
      </p:pic>
      <p:pic>
        <p:nvPicPr>
          <p:cNvPr id="6" name="Picture 5"/>
          <p:cNvPicPr>
            <a:picLocks noChangeAspect="1"/>
          </p:cNvPicPr>
          <p:nvPr/>
        </p:nvPicPr>
        <p:blipFill>
          <a:blip r:embed="rId4"/>
          <a:stretch>
            <a:fillRect/>
          </a:stretch>
        </p:blipFill>
        <p:spPr>
          <a:xfrm>
            <a:off x="8965728" y="4146274"/>
            <a:ext cx="1520895" cy="2611458"/>
          </a:xfrm>
          <a:prstGeom prst="rect">
            <a:avLst/>
          </a:prstGeom>
        </p:spPr>
      </p:pic>
    </p:spTree>
    <p:extLst>
      <p:ext uri="{BB962C8B-B14F-4D97-AF65-F5344CB8AC3E}">
        <p14:creationId xmlns:p14="http://schemas.microsoft.com/office/powerpoint/2010/main" val="299919140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Data analysis and findings</a:t>
            </a:r>
          </a:p>
        </p:txBody>
      </p:sp>
      <p:sp>
        <p:nvSpPr>
          <p:cNvPr id="3" name="Content Placeholder 2"/>
          <p:cNvSpPr>
            <a:spLocks noGrp="1"/>
          </p:cNvSpPr>
          <p:nvPr>
            <p:ph idx="1"/>
          </p:nvPr>
        </p:nvSpPr>
        <p:spPr>
          <a:xfrm>
            <a:off x="838200" y="2438400"/>
            <a:ext cx="10515600" cy="3738562"/>
          </a:xfrm>
        </p:spPr>
        <p:txBody>
          <a:bodyPr>
            <a:normAutofit/>
          </a:bodyPr>
          <a:lstStyle/>
          <a:p>
            <a:pPr>
              <a:spcAft>
                <a:spcPts val="200"/>
              </a:spcAft>
            </a:pPr>
            <a:r>
              <a:rPr lang="en-US" sz="1600"/>
              <a:t>Comparison of the two different walks</a:t>
            </a:r>
          </a:p>
          <a:p>
            <a:pPr lvl="1">
              <a:spcAft>
                <a:spcPts val="200"/>
              </a:spcAft>
            </a:pPr>
            <a:r>
              <a:rPr lang="en-US" sz="1600"/>
              <a:t>Differences/similarities of the walks</a:t>
            </a:r>
          </a:p>
          <a:p>
            <a:pPr lvl="1">
              <a:spcAft>
                <a:spcPts val="200"/>
              </a:spcAft>
            </a:pPr>
            <a:r>
              <a:rPr lang="en-US" sz="1600"/>
              <a:t>Issues surrounding participant engagement</a:t>
            </a:r>
          </a:p>
          <a:p>
            <a:pPr>
              <a:spcAft>
                <a:spcPts val="200"/>
              </a:spcAft>
            </a:pPr>
            <a:r>
              <a:rPr lang="en-US" sz="1600"/>
              <a:t>Thematic analysis</a:t>
            </a:r>
          </a:p>
          <a:p>
            <a:pPr lvl="1">
              <a:spcAft>
                <a:spcPts val="200"/>
              </a:spcAft>
            </a:pPr>
            <a:r>
              <a:rPr lang="en-US" sz="1600"/>
              <a:t>Mode of delivery</a:t>
            </a:r>
          </a:p>
          <a:p>
            <a:pPr lvl="1">
              <a:spcBef>
                <a:spcPts val="0"/>
              </a:spcBef>
              <a:spcAft>
                <a:spcPts val="200"/>
              </a:spcAft>
            </a:pPr>
            <a:r>
              <a:rPr lang="en-US" sz="1600"/>
              <a:t>Number of participants and social interactions</a:t>
            </a:r>
          </a:p>
          <a:p>
            <a:pPr lvl="1">
              <a:spcAft>
                <a:spcPts val="200"/>
              </a:spcAft>
            </a:pPr>
            <a:r>
              <a:rPr lang="en-US" sz="1600"/>
              <a:t>Geographical affordances of places and locations </a:t>
            </a:r>
          </a:p>
          <a:p>
            <a:pPr lvl="1">
              <a:spcAft>
                <a:spcPts val="200"/>
              </a:spcAft>
            </a:pPr>
            <a:r>
              <a:rPr lang="en-US" sz="1600"/>
              <a:t>User experience</a:t>
            </a:r>
          </a:p>
          <a:p>
            <a:pPr lvl="1">
              <a:spcAft>
                <a:spcPts val="200"/>
              </a:spcAft>
            </a:pPr>
            <a:r>
              <a:rPr lang="en-US" sz="1600"/>
              <a:t>Opportunities for learning</a:t>
            </a:r>
          </a:p>
          <a:p>
            <a:pPr lvl="1">
              <a:spcAft>
                <a:spcPts val="200"/>
              </a:spcAft>
            </a:pPr>
            <a:r>
              <a:rPr lang="en-US" sz="1600"/>
              <a:t>Other factors</a:t>
            </a:r>
          </a:p>
          <a:p>
            <a:pPr>
              <a:spcAft>
                <a:spcPts val="200"/>
              </a:spcAft>
            </a:pPr>
            <a:r>
              <a:rPr lang="en-US" sz="1600"/>
              <a:t>Findings, lessons learned, recommendations</a:t>
            </a:r>
            <a:endParaRPr lang="en-GB" sz="1600"/>
          </a:p>
        </p:txBody>
      </p:sp>
    </p:spTree>
    <p:extLst>
      <p:ext uri="{BB962C8B-B14F-4D97-AF65-F5344CB8AC3E}">
        <p14:creationId xmlns:p14="http://schemas.microsoft.com/office/powerpoint/2010/main" val="63520193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What qual researchers worry about</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Have I coded my data correctly?</a:t>
            </a:r>
          </a:p>
          <a:p>
            <a:r>
              <a:rPr lang="en-GB" sz="2600"/>
              <a:t>Have I managed to capture the situation in a realistic manner?</a:t>
            </a:r>
          </a:p>
          <a:p>
            <a:r>
              <a:rPr lang="en-GB" sz="2600"/>
              <a:t>Have I described the context in sufficient detail?</a:t>
            </a:r>
          </a:p>
          <a:p>
            <a:r>
              <a:rPr lang="en-GB" sz="2600"/>
              <a:t>Have I managed to see the world through the eyes of my participants?</a:t>
            </a:r>
          </a:p>
          <a:p>
            <a:r>
              <a:rPr lang="en-GB" sz="2600"/>
              <a:t>Is my approach flexible and able to change?</a:t>
            </a:r>
          </a:p>
        </p:txBody>
      </p:sp>
    </p:spTree>
    <p:extLst>
      <p:ext uri="{BB962C8B-B14F-4D97-AF65-F5344CB8AC3E}">
        <p14:creationId xmlns:p14="http://schemas.microsoft.com/office/powerpoint/2010/main" val="54948369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What’s wrong with qual research?</a:t>
            </a:r>
          </a:p>
        </p:txBody>
      </p:sp>
      <p:sp>
        <p:nvSpPr>
          <p:cNvPr id="3" name="Content Placeholder 2"/>
          <p:cNvSpPr>
            <a:spLocks noGrp="1"/>
          </p:cNvSpPr>
          <p:nvPr>
            <p:ph idx="1"/>
          </p:nvPr>
        </p:nvSpPr>
        <p:spPr>
          <a:xfrm>
            <a:off x="838200" y="2438400"/>
            <a:ext cx="10515600" cy="3738562"/>
          </a:xfrm>
        </p:spPr>
        <p:txBody>
          <a:bodyPr>
            <a:normAutofit/>
          </a:bodyPr>
          <a:lstStyle/>
          <a:p>
            <a:r>
              <a:rPr lang="en-GB" sz="2600"/>
              <a:t>It can be very subjective</a:t>
            </a:r>
          </a:p>
          <a:p>
            <a:r>
              <a:rPr lang="en-GB" sz="2600"/>
              <a:t>It can’t always be repeated</a:t>
            </a:r>
          </a:p>
          <a:p>
            <a:r>
              <a:rPr lang="en-GB" sz="2600"/>
              <a:t>It can’t always be generalisable</a:t>
            </a:r>
          </a:p>
          <a:p>
            <a:r>
              <a:rPr lang="en-GB" sz="2600"/>
              <a:t>It can’t always give you definite answers in the way that quantitative research can</a:t>
            </a:r>
          </a:p>
          <a:p>
            <a:r>
              <a:rPr lang="en-GB" sz="2600"/>
              <a:t>It can be easier to carry out (or hide) ‘bad’ (poor quality) qual research than ‘bad’ quant research</a:t>
            </a:r>
          </a:p>
        </p:txBody>
      </p:sp>
    </p:spTree>
    <p:extLst>
      <p:ext uri="{BB962C8B-B14F-4D97-AF65-F5344CB8AC3E}">
        <p14:creationId xmlns:p14="http://schemas.microsoft.com/office/powerpoint/2010/main" val="65278919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100" y="349250"/>
            <a:ext cx="11099800" cy="1803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88168"/>
            <a:ext cx="10515600" cy="1325563"/>
          </a:xfrm>
        </p:spPr>
        <p:txBody>
          <a:bodyPr>
            <a:normAutofit/>
          </a:bodyPr>
          <a:lstStyle/>
          <a:p>
            <a:pPr algn="ctr"/>
            <a:r>
              <a:rPr lang="en-GB" sz="4600">
                <a:solidFill>
                  <a:srgbClr val="FFFFFF"/>
                </a:solidFill>
              </a:rPr>
              <a:t>Other aspects of research design</a:t>
            </a:r>
          </a:p>
        </p:txBody>
      </p:sp>
      <p:sp>
        <p:nvSpPr>
          <p:cNvPr id="3" name="Content Placeholder 2"/>
          <p:cNvSpPr>
            <a:spLocks noGrp="1"/>
          </p:cNvSpPr>
          <p:nvPr>
            <p:ph idx="1"/>
          </p:nvPr>
        </p:nvSpPr>
        <p:spPr>
          <a:xfrm>
            <a:off x="838200" y="2391568"/>
            <a:ext cx="10515600" cy="3785394"/>
          </a:xfrm>
        </p:spPr>
        <p:txBody>
          <a:bodyPr anchor="ctr">
            <a:normAutofit/>
          </a:bodyPr>
          <a:lstStyle/>
          <a:p>
            <a:r>
              <a:rPr lang="en-GB" sz="2200"/>
              <a:t>Validity</a:t>
            </a:r>
          </a:p>
          <a:p>
            <a:r>
              <a:rPr lang="en-GB" sz="2200"/>
              <a:t>Reliability</a:t>
            </a:r>
          </a:p>
          <a:p>
            <a:r>
              <a:rPr lang="en-GB" sz="2200">
                <a:sym typeface="Wingdings" panose="05000000000000000000" pitchFamily="2" charset="2"/>
              </a:rPr>
              <a:t>Trustworthiness*</a:t>
            </a:r>
            <a:endParaRPr lang="en-GB" sz="2200"/>
          </a:p>
          <a:p>
            <a:pPr lvl="1"/>
            <a:r>
              <a:rPr lang="en-GB" sz="2200"/>
              <a:t>Dependability: showing that the findings are consistent and could be repeated</a:t>
            </a:r>
          </a:p>
          <a:p>
            <a:pPr lvl="1"/>
            <a:r>
              <a:rPr lang="en-GB" sz="2200"/>
              <a:t>Confirmability: a degree of neutrality or the extent to which the findings of a study are shaped by the respondents and not researcher bias, motivation, or interest</a:t>
            </a:r>
          </a:p>
          <a:p>
            <a:pPr lvl="1"/>
            <a:r>
              <a:rPr lang="en-GB" sz="2200"/>
              <a:t>Credibility: confidence in the 'truth' of the findings</a:t>
            </a:r>
          </a:p>
          <a:p>
            <a:pPr lvl="1"/>
            <a:r>
              <a:rPr lang="en-GB" sz="2200"/>
              <a:t>Transferability: showing that the findings have applicability in other contexts</a:t>
            </a:r>
          </a:p>
          <a:p>
            <a:endParaRPr lang="en-GB" sz="2200"/>
          </a:p>
        </p:txBody>
      </p:sp>
      <p:sp>
        <p:nvSpPr>
          <p:cNvPr id="4" name="Rectangle 3"/>
          <p:cNvSpPr/>
          <p:nvPr/>
        </p:nvSpPr>
        <p:spPr>
          <a:xfrm>
            <a:off x="3911600" y="6090335"/>
            <a:ext cx="4419600" cy="523220"/>
          </a:xfrm>
          <a:prstGeom prst="rect">
            <a:avLst/>
          </a:prstGeom>
        </p:spPr>
        <p:txBody>
          <a:bodyPr wrap="square">
            <a:spAutoFit/>
          </a:bodyPr>
          <a:lstStyle/>
          <a:p>
            <a:pPr>
              <a:spcAft>
                <a:spcPts val="600"/>
              </a:spcAft>
            </a:pPr>
            <a:r>
              <a:rPr lang="en-GB" sz="1400" dirty="0"/>
              <a:t>* See Lincoln, YS. &amp; Guba, EG. (1985). </a:t>
            </a:r>
            <a:r>
              <a:rPr lang="en-GB" sz="1400" u="sng" dirty="0">
                <a:hlinkClick r:id="rId3"/>
              </a:rPr>
              <a:t>Naturalistic Inquiry</a:t>
            </a:r>
            <a:r>
              <a:rPr lang="en-GB" sz="1400" dirty="0"/>
              <a:t>. </a:t>
            </a:r>
            <a:br>
              <a:rPr lang="en-GB" sz="1400" dirty="0"/>
            </a:br>
            <a:r>
              <a:rPr lang="en-GB" sz="1400" dirty="0"/>
              <a:t>Newbury Park, CA: Sage Publications.</a:t>
            </a:r>
            <a:endParaRPr lang="en-GB" sz="1400"/>
          </a:p>
        </p:txBody>
      </p:sp>
    </p:spTree>
    <p:extLst>
      <p:ext uri="{BB962C8B-B14F-4D97-AF65-F5344CB8AC3E}">
        <p14:creationId xmlns:p14="http://schemas.microsoft.com/office/powerpoint/2010/main" val="411993650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Summary</a:t>
            </a:r>
          </a:p>
        </p:txBody>
      </p:sp>
      <p:sp>
        <p:nvSpPr>
          <p:cNvPr id="3" name="Content Placeholder 2"/>
          <p:cNvSpPr>
            <a:spLocks noGrp="1"/>
          </p:cNvSpPr>
          <p:nvPr>
            <p:ph idx="1"/>
          </p:nvPr>
        </p:nvSpPr>
        <p:spPr>
          <a:xfrm>
            <a:off x="838200" y="2438400"/>
            <a:ext cx="10515600" cy="3738562"/>
          </a:xfrm>
        </p:spPr>
        <p:txBody>
          <a:bodyPr>
            <a:normAutofit/>
          </a:bodyPr>
          <a:lstStyle/>
          <a:p>
            <a:pPr>
              <a:spcBef>
                <a:spcPts val="0"/>
              </a:spcBef>
              <a:spcAft>
                <a:spcPts val="400"/>
              </a:spcAft>
            </a:pPr>
            <a:r>
              <a:rPr lang="en-GB" sz="2600"/>
              <a:t>The type of approach you choose will be determined by your research question, your epistemological and ontological stances and your skills or ability to utilise a certain appoach</a:t>
            </a:r>
          </a:p>
          <a:p>
            <a:pPr>
              <a:spcBef>
                <a:spcPts val="0"/>
              </a:spcBef>
              <a:spcAft>
                <a:spcPts val="400"/>
              </a:spcAft>
            </a:pPr>
            <a:r>
              <a:rPr lang="en-GB" sz="2600"/>
              <a:t>For most people in ed tech, a mixed methods approach will be used</a:t>
            </a:r>
          </a:p>
          <a:p>
            <a:pPr>
              <a:spcBef>
                <a:spcPts val="0"/>
              </a:spcBef>
              <a:spcAft>
                <a:spcPts val="400"/>
              </a:spcAft>
            </a:pPr>
            <a:r>
              <a:rPr lang="en-GB" sz="2600"/>
              <a:t>So long as you make an informed choice and can justify it, it should be fine </a:t>
            </a:r>
            <a:r>
              <a:rPr lang="en-GB" sz="2600">
                <a:sym typeface="Wingdings" panose="05000000000000000000" pitchFamily="2" charset="2"/>
              </a:rPr>
              <a:t></a:t>
            </a:r>
            <a:r>
              <a:rPr lang="en-GB" sz="2600"/>
              <a:t> </a:t>
            </a:r>
          </a:p>
          <a:p>
            <a:pPr>
              <a:spcBef>
                <a:spcPts val="0"/>
              </a:spcBef>
              <a:spcAft>
                <a:spcPts val="400"/>
              </a:spcAft>
            </a:pPr>
            <a:r>
              <a:rPr lang="en-GB" sz="2600"/>
              <a:t>Just be aware of the limitations of your approach(es) and try to compensate where necessary</a:t>
            </a:r>
          </a:p>
        </p:txBody>
      </p:sp>
    </p:spTree>
    <p:extLst>
      <p:ext uri="{BB962C8B-B14F-4D97-AF65-F5344CB8AC3E}">
        <p14:creationId xmlns:p14="http://schemas.microsoft.com/office/powerpoint/2010/main" val="152141980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600">
                <a:solidFill>
                  <a:srgbClr val="FFFFFF"/>
                </a:solidFill>
              </a:rPr>
              <a:t>Acknowledgments and further links</a:t>
            </a:r>
          </a:p>
        </p:txBody>
      </p:sp>
      <p:sp>
        <p:nvSpPr>
          <p:cNvPr id="3" name="Content Placeholder 2"/>
          <p:cNvSpPr>
            <a:spLocks noGrp="1"/>
          </p:cNvSpPr>
          <p:nvPr>
            <p:ph idx="1"/>
          </p:nvPr>
        </p:nvSpPr>
        <p:spPr>
          <a:xfrm>
            <a:off x="838200" y="2438400"/>
            <a:ext cx="10515600" cy="3738562"/>
          </a:xfrm>
        </p:spPr>
        <p:txBody>
          <a:bodyPr>
            <a:normAutofit/>
          </a:bodyPr>
          <a:lstStyle/>
          <a:p>
            <a:r>
              <a:rPr lang="en-GB" sz="2000" dirty="0"/>
              <a:t>Some content borrowed from </a:t>
            </a:r>
            <a:r>
              <a:rPr lang="en-GB" sz="2000"/>
              <a:t>SkillsYouNeed</a:t>
            </a:r>
            <a:r>
              <a:rPr lang="en-GB" sz="2000" dirty="0"/>
              <a:t> website (</a:t>
            </a:r>
            <a:r>
              <a:rPr lang="en-GB" sz="2000" dirty="0">
                <a:hlinkClick r:id="rId2"/>
              </a:rPr>
              <a:t>http://www.skillsyouneed.com/learn/research-methods.html</a:t>
            </a:r>
            <a:r>
              <a:rPr lang="en-GB" sz="2000" dirty="0"/>
              <a:t>)</a:t>
            </a:r>
          </a:p>
          <a:p>
            <a:pPr marL="0" indent="0">
              <a:buNone/>
            </a:pPr>
            <a:endParaRPr lang="en-GB" sz="2000" dirty="0"/>
          </a:p>
          <a:p>
            <a:pPr marL="0" indent="0">
              <a:buNone/>
            </a:pPr>
            <a:r>
              <a:rPr lang="en-GB" sz="2000"/>
              <a:t>Other useful links:</a:t>
            </a:r>
          </a:p>
          <a:p>
            <a:r>
              <a:rPr lang="en-GB" sz="2000" dirty="0"/>
              <a:t>Introduction to Quantitative and Qualitative Research Models (William </a:t>
            </a:r>
            <a:r>
              <a:rPr lang="en-GB" sz="2000"/>
              <a:t>Bardebes</a:t>
            </a:r>
            <a:r>
              <a:rPr lang="en-GB" sz="2000" dirty="0"/>
              <a:t>). PDF at </a:t>
            </a:r>
            <a:r>
              <a:rPr lang="en-GB" sz="2000" dirty="0">
                <a:hlinkClick r:id="rId3"/>
              </a:rPr>
              <a:t>http://tinyurl.com/qq-models</a:t>
            </a:r>
            <a:r>
              <a:rPr lang="en-GB" sz="2000" dirty="0"/>
              <a:t> </a:t>
            </a:r>
          </a:p>
          <a:p>
            <a:r>
              <a:rPr lang="en-GB" sz="2000" dirty="0"/>
              <a:t>Methods Map: </a:t>
            </a:r>
            <a:r>
              <a:rPr lang="en-GB" sz="2000" dirty="0">
                <a:hlinkClick r:id="rId4"/>
              </a:rPr>
              <a:t>http://www.methodsmap.org</a:t>
            </a:r>
            <a:endParaRPr lang="en-GB" sz="2000" dirty="0"/>
          </a:p>
          <a:p>
            <a:r>
              <a:rPr lang="en-GB" sz="2000" dirty="0"/>
              <a:t>Ready To Research: </a:t>
            </a:r>
            <a:r>
              <a:rPr lang="en-GB" sz="2000" dirty="0">
                <a:hlinkClick r:id="rId5"/>
              </a:rPr>
              <a:t>http://readytoresearch.ac.uk</a:t>
            </a:r>
            <a:r>
              <a:rPr lang="en-GB" sz="2000" dirty="0"/>
              <a:t> </a:t>
            </a:r>
          </a:p>
          <a:p>
            <a:r>
              <a:rPr lang="en-GB" sz="2000"/>
              <a:t>Methods@Manchester</a:t>
            </a:r>
            <a:r>
              <a:rPr lang="en-GB" sz="2000" dirty="0"/>
              <a:t>: </a:t>
            </a:r>
            <a:r>
              <a:rPr lang="en-GB" sz="2000" dirty="0">
                <a:hlinkClick r:id="rId6"/>
              </a:rPr>
              <a:t>http://www.methods.manchester.ac.uk/resources/categories</a:t>
            </a:r>
            <a:r>
              <a:rPr lang="en-GB" sz="2000" dirty="0"/>
              <a:t> </a:t>
            </a:r>
          </a:p>
          <a:p>
            <a:r>
              <a:rPr lang="en-GB" sz="2000" dirty="0"/>
              <a:t>Research Data Management training: </a:t>
            </a:r>
            <a:r>
              <a:rPr lang="en-GB" sz="2000" dirty="0">
                <a:hlinkClick r:id="rId7"/>
              </a:rPr>
              <a:t>http://datalib.edina.ac.uk/mantra/</a:t>
            </a:r>
            <a:r>
              <a:rPr lang="en-GB" sz="2000" dirty="0"/>
              <a:t> </a:t>
            </a:r>
          </a:p>
        </p:txBody>
      </p:sp>
    </p:spTree>
    <p:extLst>
      <p:ext uri="{BB962C8B-B14F-4D97-AF65-F5344CB8AC3E}">
        <p14:creationId xmlns:p14="http://schemas.microsoft.com/office/powerpoint/2010/main" val="318979624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77C9404-0EAC-4EF1-A3B2-0BCCA43E4291}"/>
              </a:ext>
            </a:extLst>
          </p:cNvPr>
          <p:cNvGraphicFramePr>
            <a:graphicFrameLocks noGrp="1"/>
          </p:cNvGraphicFramePr>
          <p:nvPr/>
        </p:nvGraphicFramePr>
        <p:xfrm>
          <a:off x="2063750" y="1397001"/>
          <a:ext cx="8135940" cy="4079875"/>
        </p:xfrm>
        <a:graphic>
          <a:graphicData uri="http://schemas.openxmlformats.org/drawingml/2006/table">
            <a:tbl>
              <a:tblPr firstRow="1" bandRow="1">
                <a:tableStyleId>{5C22544A-7EE6-4342-B048-85BDC9FD1C3A}</a:tableStyleId>
              </a:tblPr>
              <a:tblGrid>
                <a:gridCol w="1627188">
                  <a:extLst>
                    <a:ext uri="{9D8B030D-6E8A-4147-A177-3AD203B41FA5}">
                      <a16:colId xmlns:a16="http://schemas.microsoft.com/office/drawing/2014/main" val="20000"/>
                    </a:ext>
                  </a:extLst>
                </a:gridCol>
                <a:gridCol w="1627188">
                  <a:extLst>
                    <a:ext uri="{9D8B030D-6E8A-4147-A177-3AD203B41FA5}">
                      <a16:colId xmlns:a16="http://schemas.microsoft.com/office/drawing/2014/main" val="20001"/>
                    </a:ext>
                  </a:extLst>
                </a:gridCol>
                <a:gridCol w="1627188">
                  <a:extLst>
                    <a:ext uri="{9D8B030D-6E8A-4147-A177-3AD203B41FA5}">
                      <a16:colId xmlns:a16="http://schemas.microsoft.com/office/drawing/2014/main" val="20002"/>
                    </a:ext>
                  </a:extLst>
                </a:gridCol>
                <a:gridCol w="1627188">
                  <a:extLst>
                    <a:ext uri="{9D8B030D-6E8A-4147-A177-3AD203B41FA5}">
                      <a16:colId xmlns:a16="http://schemas.microsoft.com/office/drawing/2014/main" val="20003"/>
                    </a:ext>
                  </a:extLst>
                </a:gridCol>
                <a:gridCol w="1627188">
                  <a:extLst>
                    <a:ext uri="{9D8B030D-6E8A-4147-A177-3AD203B41FA5}">
                      <a16:colId xmlns:a16="http://schemas.microsoft.com/office/drawing/2014/main" val="20004"/>
                    </a:ext>
                  </a:extLst>
                </a:gridCol>
              </a:tblGrid>
              <a:tr h="1600210">
                <a:tc>
                  <a:txBody>
                    <a:bodyPr/>
                    <a:lstStyle/>
                    <a:p>
                      <a:r>
                        <a:rPr lang="en-GB" sz="1800" dirty="0"/>
                        <a:t>Research Question</a:t>
                      </a:r>
                    </a:p>
                    <a:p>
                      <a:endParaRPr lang="en-GB" sz="1800" dirty="0"/>
                    </a:p>
                  </a:txBody>
                  <a:tcPr marL="91429" marR="91429" marT="45727" marB="45727"/>
                </a:tc>
                <a:tc>
                  <a:txBody>
                    <a:bodyPr/>
                    <a:lstStyle/>
                    <a:p>
                      <a:r>
                        <a:rPr lang="en-GB" sz="1800" dirty="0"/>
                        <a:t>Data</a:t>
                      </a:r>
                      <a:r>
                        <a:rPr lang="en-GB" sz="1800" baseline="0" dirty="0"/>
                        <a:t> sources and methods</a:t>
                      </a:r>
                      <a:endParaRPr lang="en-GB" sz="1800" dirty="0"/>
                    </a:p>
                  </a:txBody>
                  <a:tcPr marL="91429" marR="91429" marT="45727" marB="45727"/>
                </a:tc>
                <a:tc>
                  <a:txBody>
                    <a:bodyPr/>
                    <a:lstStyle/>
                    <a:p>
                      <a:r>
                        <a:rPr lang="en-GB" sz="1800" dirty="0"/>
                        <a:t>Justification</a:t>
                      </a:r>
                    </a:p>
                  </a:txBody>
                  <a:tcPr marL="91429" marR="91429" marT="45727" marB="45727"/>
                </a:tc>
                <a:tc>
                  <a:txBody>
                    <a:bodyPr/>
                    <a:lstStyle/>
                    <a:p>
                      <a:r>
                        <a:rPr lang="en-GB" sz="1800" dirty="0"/>
                        <a:t>Practicalities (resources, skills)</a:t>
                      </a:r>
                    </a:p>
                  </a:txBody>
                  <a:tcPr marL="91429" marR="91429" marT="45727" marB="45727"/>
                </a:tc>
                <a:tc>
                  <a:txBody>
                    <a:bodyPr/>
                    <a:lstStyle/>
                    <a:p>
                      <a:r>
                        <a:rPr lang="en-GB" sz="1800" dirty="0"/>
                        <a:t>Ethical issues</a:t>
                      </a:r>
                    </a:p>
                  </a:txBody>
                  <a:tcPr marL="91429" marR="91429" marT="45727" marB="45727"/>
                </a:tc>
                <a:extLst>
                  <a:ext uri="{0D108BD9-81ED-4DB2-BD59-A6C34878D82A}">
                    <a16:rowId xmlns:a16="http://schemas.microsoft.com/office/drawing/2014/main" val="10000"/>
                  </a:ext>
                </a:extLst>
              </a:tr>
              <a:tr h="826555">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a:p>
                  </a:txBody>
                  <a:tcPr marL="91429" marR="91429" marT="45727" marB="45727"/>
                </a:tc>
                <a:extLst>
                  <a:ext uri="{0D108BD9-81ED-4DB2-BD59-A6C34878D82A}">
                    <a16:rowId xmlns:a16="http://schemas.microsoft.com/office/drawing/2014/main" val="10001"/>
                  </a:ext>
                </a:extLst>
              </a:tr>
              <a:tr h="826555">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a:p>
                  </a:txBody>
                  <a:tcPr marL="91429" marR="91429" marT="45727" marB="45727"/>
                </a:tc>
                <a:extLst>
                  <a:ext uri="{0D108BD9-81ED-4DB2-BD59-A6C34878D82A}">
                    <a16:rowId xmlns:a16="http://schemas.microsoft.com/office/drawing/2014/main" val="10002"/>
                  </a:ext>
                </a:extLst>
              </a:tr>
              <a:tr h="826555">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a:p>
                  </a:txBody>
                  <a:tcPr marL="91429" marR="91429" marT="45727" marB="45727"/>
                </a:tc>
                <a:tc>
                  <a:txBody>
                    <a:bodyPr/>
                    <a:lstStyle/>
                    <a:p>
                      <a:endParaRPr lang="en-GB" sz="1800" dirty="0"/>
                    </a:p>
                  </a:txBody>
                  <a:tcPr marL="91429" marR="91429" marT="45727" marB="45727"/>
                </a:tc>
                <a:extLst>
                  <a:ext uri="{0D108BD9-81ED-4DB2-BD59-A6C34878D82A}">
                    <a16:rowId xmlns:a16="http://schemas.microsoft.com/office/drawing/2014/main" val="10003"/>
                  </a:ext>
                </a:extLst>
              </a:tr>
            </a:tbl>
          </a:graphicData>
        </a:graphic>
      </p:graphicFrame>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iterature review matrix: study aim, design, type of video conferencing (vc), sample, data collection characteristics, chronic illness, and results. ">
            <a:extLst>
              <a:ext uri="{FF2B5EF4-FFF2-40B4-BE49-F238E27FC236}">
                <a16:creationId xmlns:a16="http://schemas.microsoft.com/office/drawing/2014/main" id="{46AC1076-1FE6-4E46-BF1C-9E62523069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5988" y="0"/>
            <a:ext cx="5280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82042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Image result for literature review matrix">
            <a:extLst>
              <a:ext uri="{FF2B5EF4-FFF2-40B4-BE49-F238E27FC236}">
                <a16:creationId xmlns:a16="http://schemas.microsoft.com/office/drawing/2014/main" id="{49F343A4-E685-41C2-AD86-972E821553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156" b="1591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670271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9918AC5-0C98-47E4-9ABF-F933ADFB5392}"/>
              </a:ext>
            </a:extLst>
          </p:cNvPr>
          <p:cNvPicPr>
            <a:picLocks noChangeAspect="1"/>
          </p:cNvPicPr>
          <p:nvPr/>
        </p:nvPicPr>
        <p:blipFill>
          <a:blip r:embed="rId2"/>
          <a:stretch>
            <a:fillRect/>
          </a:stretch>
        </p:blipFill>
        <p:spPr>
          <a:xfrm>
            <a:off x="1426923" y="0"/>
            <a:ext cx="9338153" cy="6858000"/>
          </a:xfrm>
          <a:prstGeom prst="rect">
            <a:avLst/>
          </a:prstGeom>
        </p:spPr>
      </p:pic>
    </p:spTree>
    <p:extLst>
      <p:ext uri="{BB962C8B-B14F-4D97-AF65-F5344CB8AC3E}">
        <p14:creationId xmlns:p14="http://schemas.microsoft.com/office/powerpoint/2010/main" val="68437198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146" name="Picture 2" descr="Image result for NIGERIAN art">
            <a:extLst>
              <a:ext uri="{FF2B5EF4-FFF2-40B4-BE49-F238E27FC236}">
                <a16:creationId xmlns:a16="http://schemas.microsoft.com/office/drawing/2014/main" id="{33D43FA0-98D2-49E2-BEA3-94CFB5F95A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031" b="3472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88003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27151-3A88-41B8-9283-908E7DB2B111}"/>
              </a:ext>
            </a:extLst>
          </p:cNvPr>
          <p:cNvSpPr>
            <a:spLocks noGrp="1"/>
          </p:cNvSpPr>
          <p:nvPr>
            <p:ph type="title"/>
          </p:nvPr>
        </p:nvSpPr>
        <p:spPr/>
        <p:txBody>
          <a:bodyPr/>
          <a:lstStyle/>
          <a:p>
            <a:r>
              <a:rPr lang="en-GB" dirty="0"/>
              <a:t>https://www.youtube.com/watch?v=M2He9ow5n9w</a:t>
            </a:r>
          </a:p>
        </p:txBody>
      </p:sp>
    </p:spTree>
    <p:extLst>
      <p:ext uri="{BB962C8B-B14F-4D97-AF65-F5344CB8AC3E}">
        <p14:creationId xmlns:p14="http://schemas.microsoft.com/office/powerpoint/2010/main" val="293924788"/>
      </p:ext>
    </p:extLst>
  </p:cSld>
  <p:clrMapOvr>
    <a:masterClrMapping/>
  </p:clrMapOvr>
</p:sld>
</file>

<file path=ppt/theme/theme1.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9FA00F-1913-4D37-8381-9B31739A6DB8}">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3A5A00B-D1F4-4BB1-9E3D-FC8F0D03FC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A64489B-5EFF-47AF-8498-A4B2F4653B6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1754</TotalTime>
  <Words>8718</Words>
  <Application>Microsoft Office PowerPoint</Application>
  <PresentationFormat>Widescreen</PresentationFormat>
  <Paragraphs>610</Paragraphs>
  <Slides>102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102</vt:i4>
      </vt:variant>
    </vt:vector>
  </HeadingPairs>
  <TitlesOfParts>
    <vt:vector size="107" baseType="lpstr">
      <vt:lpstr>Arial</vt:lpstr>
      <vt:lpstr>Calibri</vt:lpstr>
      <vt:lpstr>Calibri Light</vt:lpstr>
      <vt:lpstr>Tw Cen MT Condensed</vt:lpstr>
      <vt:lpstr>Office Theme</vt:lpstr>
      <vt:lpstr>Identity and approaches to applied business research</vt:lpstr>
      <vt:lpstr>PowerPoint Presentation</vt:lpstr>
      <vt:lpstr>PowerPoint Presentation</vt:lpstr>
      <vt:lpstr>Britney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proposal </vt:lpstr>
      <vt:lpstr>Research topic</vt:lpstr>
      <vt:lpstr>Research topic should be: RELEVANT </vt:lpstr>
      <vt:lpstr>Manageable</vt:lpstr>
      <vt:lpstr>Substantial and (within reason) original</vt:lpstr>
      <vt:lpstr>Clear and simple</vt:lpstr>
      <vt:lpstr>Interesting - essential</vt:lpstr>
      <vt:lpstr>PowerPoint Presentation</vt:lpstr>
      <vt:lpstr>Research question</vt:lpstr>
      <vt:lpstr>Research Question</vt:lpstr>
      <vt:lpstr>Developing a Research Question</vt:lpstr>
      <vt:lpstr>PowerPoint Presentation</vt:lpstr>
      <vt:lpstr>Unclear: How should social media address the harm they cause?</vt:lpstr>
      <vt:lpstr>Unfocused: What is the effect on communities from music festivals?</vt:lpstr>
      <vt:lpstr>Too simple: How does healthcare management address diabetes</vt:lpstr>
      <vt:lpstr>Title</vt:lpstr>
      <vt:lpstr>Scholar</vt:lpstr>
      <vt:lpstr>PowerPoint Presentation</vt:lpstr>
      <vt:lpstr>Is your question too big ?</vt:lpstr>
      <vt:lpstr>STARTS WITH A RESEARCH PROPOSAL</vt:lpstr>
      <vt:lpstr>WHAT IS THE PROBLEM?</vt:lpstr>
      <vt:lpstr>WHAT IS THE PROBLEM?</vt:lpstr>
      <vt:lpstr>WHAT IS THE PROBLEM?</vt:lpstr>
      <vt:lpstr>Possible * template</vt:lpstr>
      <vt:lpstr>Chapter 1/research proposal</vt:lpstr>
      <vt:lpstr>Essentially </vt:lpstr>
      <vt:lpstr>Title/aim/big thing</vt:lpstr>
      <vt:lpstr>Aim</vt:lpstr>
      <vt:lpstr>Objectives</vt:lpstr>
      <vt:lpstr>Aims and objectives should not be</vt:lpstr>
      <vt:lpstr>Title, aim and objectives</vt:lpstr>
      <vt:lpstr>Are the research objectives smart?</vt:lpstr>
      <vt:lpstr>A study to explore co-location of services across sectors and the impact this has on providing health and social care services for vulnerable adults</vt:lpstr>
      <vt:lpstr>An Evaluation of Accountability and Governance in the Charity Sector</vt:lpstr>
      <vt:lpstr>THE INFLUENCE OF EXPERIENTIAL MARKETING ON THE ATTRACTIVENESS OF SHOPPING MALLS IN CHINA</vt:lpstr>
      <vt:lpstr>Corporate Social Responsibility reporting by the Global Gambling Industry: Commitment, initiatives and performance.</vt:lpstr>
      <vt:lpstr>The research problem *</vt:lpstr>
      <vt:lpstr>Study Rationale/Justification</vt:lpstr>
      <vt:lpstr>Justification for Research   </vt:lpstr>
      <vt:lpstr>Points to Include in the Study Rationale/Justification</vt:lpstr>
      <vt:lpstr>Research rationale *</vt:lpstr>
      <vt:lpstr>Continued</vt:lpstr>
      <vt:lpstr>Corporate Social Responsibility reporting by the Global Gambling Industry: Commitment, initiatives and performance.</vt:lpstr>
      <vt:lpstr>Research rationale </vt:lpstr>
      <vt:lpstr>Analysis of Third Sector Provision of the Statutory Function of Archaeological Planning Advice to Local Planning Authorities in Wales </vt:lpstr>
      <vt:lpstr>Research rationale </vt:lpstr>
      <vt:lpstr>Research proposal key requirements</vt:lpstr>
      <vt:lpstr>Contribution to PRACTICE and maybe knowledge</vt:lpstr>
      <vt:lpstr>Continued</vt:lpstr>
      <vt:lpstr>PowerPoint Presentation</vt:lpstr>
      <vt:lpstr>Data collection</vt:lpstr>
      <vt:lpstr>Continued</vt:lpstr>
      <vt:lpstr>Which you choose will depend on </vt:lpstr>
      <vt:lpstr>Basic principles of research design</vt:lpstr>
      <vt:lpstr>Four main schools of ontology  (how we construct reality)</vt:lpstr>
      <vt:lpstr>Epistemology i.e. the way in which you choose to investigate the world </vt:lpstr>
      <vt:lpstr>Methodology</vt:lpstr>
      <vt:lpstr>A note about data</vt:lpstr>
      <vt:lpstr>Choosing your approach</vt:lpstr>
      <vt:lpstr>Quantitative approaches</vt:lpstr>
      <vt:lpstr>Quantitative data</vt:lpstr>
      <vt:lpstr>Black swans and falsifiability</vt:lpstr>
      <vt:lpstr>Type I and Type II errors</vt:lpstr>
      <vt:lpstr>Analysing quant data</vt:lpstr>
      <vt:lpstr>What are you looking for?</vt:lpstr>
      <vt:lpstr>Example correlations</vt:lpstr>
      <vt:lpstr>Interpreting test statistics</vt:lpstr>
      <vt:lpstr>Example of quant data/analysis*</vt:lpstr>
      <vt:lpstr>Interpreting test statistics</vt:lpstr>
      <vt:lpstr>What quant researchers worry about</vt:lpstr>
      <vt:lpstr>What’s wrong with quant research?</vt:lpstr>
      <vt:lpstr>Qualitative approaches</vt:lpstr>
      <vt:lpstr>Gathering qual data</vt:lpstr>
      <vt:lpstr>Sources of qual data</vt:lpstr>
      <vt:lpstr>Analysing qual data</vt:lpstr>
      <vt:lpstr>Example of qual data research*</vt:lpstr>
      <vt:lpstr>Data analysis and findings</vt:lpstr>
      <vt:lpstr>What qual researchers worry about</vt:lpstr>
      <vt:lpstr>What’s wrong with qual research?</vt:lpstr>
      <vt:lpstr>Other aspects of research design</vt:lpstr>
      <vt:lpstr>Summary</vt:lpstr>
      <vt:lpstr>Acknowledgments and further links</vt:lpstr>
      <vt:lpstr>PowerPoint Presentation</vt:lpstr>
      <vt:lpstr>PowerPoint Presentation</vt:lpstr>
      <vt:lpstr>PowerPoint Presentation</vt:lpstr>
      <vt:lpstr>PowerPoint Presentation</vt:lpstr>
      <vt:lpstr>PowerPoint Presentation</vt:lpstr>
      <vt:lpstr>https://www.youtube.com/watch?v=M2He9ow5n9w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approaches to applied business research</dc:title>
  <dc:creator>Caroline Jawad</dc:creator>
  <cp:lastModifiedBy>Caroline Jawad</cp:lastModifiedBy>
  <cp:revision>1</cp:revision>
  <dcterms:created xsi:type="dcterms:W3CDTF">2021-02-16T08:35:10Z</dcterms:created>
  <dcterms:modified xsi:type="dcterms:W3CDTF">2021-02-17T13:51:21Z</dcterms:modified>
</cp:coreProperties>
</file>