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Lst>
  <p:notesMasterIdLst>
    <p:notesMasterId r:id="rId13"/>
  </p:notesMasterIdLst>
  <p:sldIdLst>
    <p:sldId id="302" r:id="rId2"/>
    <p:sldId id="304" r:id="rId3"/>
    <p:sldId id="292" r:id="rId4"/>
    <p:sldId id="288" r:id="rId5"/>
    <p:sldId id="299" r:id="rId6"/>
    <p:sldId id="314" r:id="rId7"/>
    <p:sldId id="315" r:id="rId8"/>
    <p:sldId id="316" r:id="rId9"/>
    <p:sldId id="317" r:id="rId10"/>
    <p:sldId id="313" r:id="rId11"/>
    <p:sldId id="306" r:id="rId12"/>
  </p:sldIdLst>
  <p:sldSz cx="18288000" cy="10287000"/>
  <p:notesSz cx="6858000" cy="9144000"/>
  <p:embeddedFontLst>
    <p:embeddedFont>
      <p:font typeface="Calibri" panose="020F0502020204030204" pitchFamily="34" charset="0"/>
      <p:regular r:id="rId14"/>
      <p:bold r:id="rId15"/>
      <p:italic r:id="rId16"/>
      <p:boldItalic r:id="rId1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5956" autoAdjust="0"/>
    <p:restoredTop sz="33658" autoAdjust="0"/>
  </p:normalViewPr>
  <p:slideViewPr>
    <p:cSldViewPr>
      <p:cViewPr varScale="1">
        <p:scale>
          <a:sx n="58" d="100"/>
          <a:sy n="58" d="100"/>
        </p:scale>
        <p:origin x="960" y="3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2.fntdata"/><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015FDF5-1AD2-A14E-B03B-5D3C33E97D37}" type="doc">
      <dgm:prSet loTypeId="urn:microsoft.com/office/officeart/2005/8/layout/cycle1" loCatId="" qsTypeId="urn:microsoft.com/office/officeart/2005/8/quickstyle/simple1" qsCatId="simple" csTypeId="urn:microsoft.com/office/officeart/2005/8/colors/accent1_2" csCatId="accent1" phldr="1"/>
      <dgm:spPr/>
      <dgm:t>
        <a:bodyPr/>
        <a:lstStyle/>
        <a:p>
          <a:endParaRPr lang="en-GB"/>
        </a:p>
      </dgm:t>
    </dgm:pt>
    <dgm:pt modelId="{120E28CC-550F-404B-A744-CD3F08C06BA7}">
      <dgm:prSet phldrT="[Text]"/>
      <dgm:spPr/>
      <dgm:t>
        <a:bodyPr/>
        <a:lstStyle/>
        <a:p>
          <a:r>
            <a:rPr lang="en-GB" b="1" dirty="0">
              <a:solidFill>
                <a:schemeClr val="bg1"/>
              </a:solidFill>
            </a:rPr>
            <a:t>Guest Interaction and Etiquette</a:t>
          </a:r>
          <a:endParaRPr lang="en-GB" dirty="0">
            <a:solidFill>
              <a:schemeClr val="bg1"/>
            </a:solidFill>
          </a:endParaRPr>
        </a:p>
      </dgm:t>
    </dgm:pt>
    <dgm:pt modelId="{00CFCA13-1A60-EE48-92C9-CAF1BE0D314D}" type="parTrans" cxnId="{310E20B4-FB9E-D94C-B7E6-B7242E868BE9}">
      <dgm:prSet/>
      <dgm:spPr/>
      <dgm:t>
        <a:bodyPr/>
        <a:lstStyle/>
        <a:p>
          <a:endParaRPr lang="en-GB"/>
        </a:p>
      </dgm:t>
    </dgm:pt>
    <dgm:pt modelId="{C4CA1E00-43BC-F447-9356-B8BE71197DF2}" type="sibTrans" cxnId="{310E20B4-FB9E-D94C-B7E6-B7242E868BE9}">
      <dgm:prSet/>
      <dgm:spPr/>
      <dgm:t>
        <a:bodyPr/>
        <a:lstStyle/>
        <a:p>
          <a:endParaRPr lang="en-GB"/>
        </a:p>
      </dgm:t>
    </dgm:pt>
    <dgm:pt modelId="{FE1536F1-A5BB-CD4B-ACB6-4B1F0C75996C}">
      <dgm:prSet/>
      <dgm:spPr/>
      <dgm:t>
        <a:bodyPr/>
        <a:lstStyle/>
        <a:p>
          <a:r>
            <a:rPr lang="en-GB" b="1">
              <a:solidFill>
                <a:schemeClr val="bg1"/>
              </a:solidFill>
            </a:rPr>
            <a:t>Communication</a:t>
          </a:r>
          <a:endParaRPr lang="en-BD">
            <a:solidFill>
              <a:schemeClr val="bg1"/>
            </a:solidFill>
          </a:endParaRPr>
        </a:p>
      </dgm:t>
    </dgm:pt>
    <dgm:pt modelId="{7FBA29DE-D647-2F4F-B8E9-D3EBAD4D7F48}" type="parTrans" cxnId="{629D516B-D4D4-DA43-AB16-93E76D50E2CB}">
      <dgm:prSet/>
      <dgm:spPr/>
      <dgm:t>
        <a:bodyPr/>
        <a:lstStyle/>
        <a:p>
          <a:endParaRPr lang="en-GB"/>
        </a:p>
      </dgm:t>
    </dgm:pt>
    <dgm:pt modelId="{E8A9CAE2-3D4D-DB4D-B6DC-C43AC438DDD4}" type="sibTrans" cxnId="{629D516B-D4D4-DA43-AB16-93E76D50E2CB}">
      <dgm:prSet/>
      <dgm:spPr/>
      <dgm:t>
        <a:bodyPr/>
        <a:lstStyle/>
        <a:p>
          <a:endParaRPr lang="en-GB"/>
        </a:p>
      </dgm:t>
    </dgm:pt>
    <dgm:pt modelId="{9D6C5E5B-2C60-C24E-A914-847F321BE7D8}">
      <dgm:prSet/>
      <dgm:spPr/>
      <dgm:t>
        <a:bodyPr/>
        <a:lstStyle/>
        <a:p>
          <a:r>
            <a:rPr lang="en-GB" b="1" dirty="0">
              <a:solidFill>
                <a:schemeClr val="bg1"/>
              </a:solidFill>
            </a:rPr>
            <a:t>Presentation</a:t>
          </a:r>
          <a:endParaRPr lang="en-BD" dirty="0">
            <a:solidFill>
              <a:schemeClr val="bg1"/>
            </a:solidFill>
          </a:endParaRPr>
        </a:p>
      </dgm:t>
    </dgm:pt>
    <dgm:pt modelId="{89E36A8E-8661-AF4A-9C7F-0B23AA90C86A}" type="parTrans" cxnId="{37F595A3-0002-7A45-BA15-44AB2CC14107}">
      <dgm:prSet/>
      <dgm:spPr/>
      <dgm:t>
        <a:bodyPr/>
        <a:lstStyle/>
        <a:p>
          <a:endParaRPr lang="en-GB"/>
        </a:p>
      </dgm:t>
    </dgm:pt>
    <dgm:pt modelId="{5E2551B7-FC30-C543-927E-CF037DAEE726}" type="sibTrans" cxnId="{37F595A3-0002-7A45-BA15-44AB2CC14107}">
      <dgm:prSet/>
      <dgm:spPr/>
      <dgm:t>
        <a:bodyPr/>
        <a:lstStyle/>
        <a:p>
          <a:endParaRPr lang="en-GB"/>
        </a:p>
      </dgm:t>
    </dgm:pt>
    <dgm:pt modelId="{2ADEEE96-D124-1749-AF82-68D4A4656F38}" type="pres">
      <dgm:prSet presAssocID="{C015FDF5-1AD2-A14E-B03B-5D3C33E97D37}" presName="cycle" presStyleCnt="0">
        <dgm:presLayoutVars>
          <dgm:dir/>
          <dgm:resizeHandles val="exact"/>
        </dgm:presLayoutVars>
      </dgm:prSet>
      <dgm:spPr/>
    </dgm:pt>
    <dgm:pt modelId="{41BB1A3D-0814-0B4D-8A2D-8789B72FE729}" type="pres">
      <dgm:prSet presAssocID="{120E28CC-550F-404B-A744-CD3F08C06BA7}" presName="dummy" presStyleCnt="0"/>
      <dgm:spPr/>
    </dgm:pt>
    <dgm:pt modelId="{C351256C-DE2D-8C4A-AF37-9F6B29DAAD54}" type="pres">
      <dgm:prSet presAssocID="{120E28CC-550F-404B-A744-CD3F08C06BA7}" presName="node" presStyleLbl="revTx" presStyleIdx="0" presStyleCnt="3">
        <dgm:presLayoutVars>
          <dgm:bulletEnabled val="1"/>
        </dgm:presLayoutVars>
      </dgm:prSet>
      <dgm:spPr/>
    </dgm:pt>
    <dgm:pt modelId="{4AAE7EBA-A41F-444E-A5FB-FDCF78F80598}" type="pres">
      <dgm:prSet presAssocID="{C4CA1E00-43BC-F447-9356-B8BE71197DF2}" presName="sibTrans" presStyleLbl="node1" presStyleIdx="0" presStyleCnt="3"/>
      <dgm:spPr/>
    </dgm:pt>
    <dgm:pt modelId="{41CDADC7-208B-9B48-895E-DFA7F42FF869}" type="pres">
      <dgm:prSet presAssocID="{FE1536F1-A5BB-CD4B-ACB6-4B1F0C75996C}" presName="dummy" presStyleCnt="0"/>
      <dgm:spPr/>
    </dgm:pt>
    <dgm:pt modelId="{11B29A1C-C159-5241-B8E7-AFC38CBF350F}" type="pres">
      <dgm:prSet presAssocID="{FE1536F1-A5BB-CD4B-ACB6-4B1F0C75996C}" presName="node" presStyleLbl="revTx" presStyleIdx="1" presStyleCnt="3">
        <dgm:presLayoutVars>
          <dgm:bulletEnabled val="1"/>
        </dgm:presLayoutVars>
      </dgm:prSet>
      <dgm:spPr/>
    </dgm:pt>
    <dgm:pt modelId="{2EB2EB83-1371-B14C-862E-C7788C8FDCE6}" type="pres">
      <dgm:prSet presAssocID="{E8A9CAE2-3D4D-DB4D-B6DC-C43AC438DDD4}" presName="sibTrans" presStyleLbl="node1" presStyleIdx="1" presStyleCnt="3"/>
      <dgm:spPr/>
    </dgm:pt>
    <dgm:pt modelId="{BD7B5AD5-C450-974C-A51E-788325964203}" type="pres">
      <dgm:prSet presAssocID="{9D6C5E5B-2C60-C24E-A914-847F321BE7D8}" presName="dummy" presStyleCnt="0"/>
      <dgm:spPr/>
    </dgm:pt>
    <dgm:pt modelId="{25E8F871-6779-EE4E-B255-439F5F358C59}" type="pres">
      <dgm:prSet presAssocID="{9D6C5E5B-2C60-C24E-A914-847F321BE7D8}" presName="node" presStyleLbl="revTx" presStyleIdx="2" presStyleCnt="3">
        <dgm:presLayoutVars>
          <dgm:bulletEnabled val="1"/>
        </dgm:presLayoutVars>
      </dgm:prSet>
      <dgm:spPr/>
    </dgm:pt>
    <dgm:pt modelId="{263952ED-1591-524E-9CA9-52BFBAFB0015}" type="pres">
      <dgm:prSet presAssocID="{5E2551B7-FC30-C543-927E-CF037DAEE726}" presName="sibTrans" presStyleLbl="node1" presStyleIdx="2" presStyleCnt="3"/>
      <dgm:spPr/>
    </dgm:pt>
  </dgm:ptLst>
  <dgm:cxnLst>
    <dgm:cxn modelId="{B6C2F03F-660F-5742-AB8A-E5550AF5C2D6}" type="presOf" srcId="{5E2551B7-FC30-C543-927E-CF037DAEE726}" destId="{263952ED-1591-524E-9CA9-52BFBAFB0015}" srcOrd="0" destOrd="0" presId="urn:microsoft.com/office/officeart/2005/8/layout/cycle1"/>
    <dgm:cxn modelId="{629D516B-D4D4-DA43-AB16-93E76D50E2CB}" srcId="{C015FDF5-1AD2-A14E-B03B-5D3C33E97D37}" destId="{FE1536F1-A5BB-CD4B-ACB6-4B1F0C75996C}" srcOrd="1" destOrd="0" parTransId="{7FBA29DE-D647-2F4F-B8E9-D3EBAD4D7F48}" sibTransId="{E8A9CAE2-3D4D-DB4D-B6DC-C43AC438DDD4}"/>
    <dgm:cxn modelId="{6371B783-00EC-AE44-89B0-BB05F7770C4A}" type="presOf" srcId="{C015FDF5-1AD2-A14E-B03B-5D3C33E97D37}" destId="{2ADEEE96-D124-1749-AF82-68D4A4656F38}" srcOrd="0" destOrd="0" presId="urn:microsoft.com/office/officeart/2005/8/layout/cycle1"/>
    <dgm:cxn modelId="{BD512392-BBB5-874B-BC1E-C2774C46F401}" type="presOf" srcId="{E8A9CAE2-3D4D-DB4D-B6DC-C43AC438DDD4}" destId="{2EB2EB83-1371-B14C-862E-C7788C8FDCE6}" srcOrd="0" destOrd="0" presId="urn:microsoft.com/office/officeart/2005/8/layout/cycle1"/>
    <dgm:cxn modelId="{37F595A3-0002-7A45-BA15-44AB2CC14107}" srcId="{C015FDF5-1AD2-A14E-B03B-5D3C33E97D37}" destId="{9D6C5E5B-2C60-C24E-A914-847F321BE7D8}" srcOrd="2" destOrd="0" parTransId="{89E36A8E-8661-AF4A-9C7F-0B23AA90C86A}" sibTransId="{5E2551B7-FC30-C543-927E-CF037DAEE726}"/>
    <dgm:cxn modelId="{310E20B4-FB9E-D94C-B7E6-B7242E868BE9}" srcId="{C015FDF5-1AD2-A14E-B03B-5D3C33E97D37}" destId="{120E28CC-550F-404B-A744-CD3F08C06BA7}" srcOrd="0" destOrd="0" parTransId="{00CFCA13-1A60-EE48-92C9-CAF1BE0D314D}" sibTransId="{C4CA1E00-43BC-F447-9356-B8BE71197DF2}"/>
    <dgm:cxn modelId="{D53795CB-068B-EF4F-9B6F-C9B49CB7141C}" type="presOf" srcId="{9D6C5E5B-2C60-C24E-A914-847F321BE7D8}" destId="{25E8F871-6779-EE4E-B255-439F5F358C59}" srcOrd="0" destOrd="0" presId="urn:microsoft.com/office/officeart/2005/8/layout/cycle1"/>
    <dgm:cxn modelId="{330C3BDC-1602-4B46-AF93-6D87C728BE8C}" type="presOf" srcId="{C4CA1E00-43BC-F447-9356-B8BE71197DF2}" destId="{4AAE7EBA-A41F-444E-A5FB-FDCF78F80598}" srcOrd="0" destOrd="0" presId="urn:microsoft.com/office/officeart/2005/8/layout/cycle1"/>
    <dgm:cxn modelId="{AC5DC1E2-4315-1046-BC83-B623ED8B2E99}" type="presOf" srcId="{FE1536F1-A5BB-CD4B-ACB6-4B1F0C75996C}" destId="{11B29A1C-C159-5241-B8E7-AFC38CBF350F}" srcOrd="0" destOrd="0" presId="urn:microsoft.com/office/officeart/2005/8/layout/cycle1"/>
    <dgm:cxn modelId="{498DEDEC-5614-EF4C-9C2A-9DBD29BCD498}" type="presOf" srcId="{120E28CC-550F-404B-A744-CD3F08C06BA7}" destId="{C351256C-DE2D-8C4A-AF37-9F6B29DAAD54}" srcOrd="0" destOrd="0" presId="urn:microsoft.com/office/officeart/2005/8/layout/cycle1"/>
    <dgm:cxn modelId="{F4A16694-E29F-2E48-8834-2E6B0FE967B5}" type="presParOf" srcId="{2ADEEE96-D124-1749-AF82-68D4A4656F38}" destId="{41BB1A3D-0814-0B4D-8A2D-8789B72FE729}" srcOrd="0" destOrd="0" presId="urn:microsoft.com/office/officeart/2005/8/layout/cycle1"/>
    <dgm:cxn modelId="{6B726FB8-2AFA-B343-8C47-458C6520933D}" type="presParOf" srcId="{2ADEEE96-D124-1749-AF82-68D4A4656F38}" destId="{C351256C-DE2D-8C4A-AF37-9F6B29DAAD54}" srcOrd="1" destOrd="0" presId="urn:microsoft.com/office/officeart/2005/8/layout/cycle1"/>
    <dgm:cxn modelId="{B2130E09-14E6-D44E-A5E8-7B0EC20F3B81}" type="presParOf" srcId="{2ADEEE96-D124-1749-AF82-68D4A4656F38}" destId="{4AAE7EBA-A41F-444E-A5FB-FDCF78F80598}" srcOrd="2" destOrd="0" presId="urn:microsoft.com/office/officeart/2005/8/layout/cycle1"/>
    <dgm:cxn modelId="{AD0D185A-4A0C-5E4B-96E0-ED99B308F267}" type="presParOf" srcId="{2ADEEE96-D124-1749-AF82-68D4A4656F38}" destId="{41CDADC7-208B-9B48-895E-DFA7F42FF869}" srcOrd="3" destOrd="0" presId="urn:microsoft.com/office/officeart/2005/8/layout/cycle1"/>
    <dgm:cxn modelId="{995DED18-4D9D-B24A-966C-C83C34EF3D22}" type="presParOf" srcId="{2ADEEE96-D124-1749-AF82-68D4A4656F38}" destId="{11B29A1C-C159-5241-B8E7-AFC38CBF350F}" srcOrd="4" destOrd="0" presId="urn:microsoft.com/office/officeart/2005/8/layout/cycle1"/>
    <dgm:cxn modelId="{EC4C553F-D4FF-E544-AFEF-54D80858AD9B}" type="presParOf" srcId="{2ADEEE96-D124-1749-AF82-68D4A4656F38}" destId="{2EB2EB83-1371-B14C-862E-C7788C8FDCE6}" srcOrd="5" destOrd="0" presId="urn:microsoft.com/office/officeart/2005/8/layout/cycle1"/>
    <dgm:cxn modelId="{5DE6FE27-8EA2-7A4E-B3AB-37C5C9D06EFE}" type="presParOf" srcId="{2ADEEE96-D124-1749-AF82-68D4A4656F38}" destId="{BD7B5AD5-C450-974C-A51E-788325964203}" srcOrd="6" destOrd="0" presId="urn:microsoft.com/office/officeart/2005/8/layout/cycle1"/>
    <dgm:cxn modelId="{233E7D2B-8656-494E-879E-4F2DA3BD5A50}" type="presParOf" srcId="{2ADEEE96-D124-1749-AF82-68D4A4656F38}" destId="{25E8F871-6779-EE4E-B255-439F5F358C59}" srcOrd="7" destOrd="0" presId="urn:microsoft.com/office/officeart/2005/8/layout/cycle1"/>
    <dgm:cxn modelId="{9C654831-86FB-9C47-B8A7-2CA1375FB4D5}" type="presParOf" srcId="{2ADEEE96-D124-1749-AF82-68D4A4656F38}" destId="{263952ED-1591-524E-9CA9-52BFBAFB0015}" srcOrd="8"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89CE3B2-B15F-1746-921F-10E1BAF3AA7E}" type="doc">
      <dgm:prSet loTypeId="urn:microsoft.com/office/officeart/2009/layout/CircleArrowProcess" loCatId="" qsTypeId="urn:microsoft.com/office/officeart/2005/8/quickstyle/simple1" qsCatId="simple" csTypeId="urn:microsoft.com/office/officeart/2005/8/colors/accent1_2" csCatId="accent1" phldr="1"/>
      <dgm:spPr/>
      <dgm:t>
        <a:bodyPr/>
        <a:lstStyle/>
        <a:p>
          <a:endParaRPr lang="en-GB"/>
        </a:p>
      </dgm:t>
    </dgm:pt>
    <dgm:pt modelId="{FE3D844D-77E5-8644-AF6D-FA2A55C72A63}">
      <dgm:prSet phldrT="[Text]"/>
      <dgm:spPr/>
      <dgm:t>
        <a:bodyPr/>
        <a:lstStyle/>
        <a:p>
          <a:r>
            <a:rPr lang="en-GB" b="1" dirty="0">
              <a:solidFill>
                <a:schemeClr val="bg1"/>
              </a:solidFill>
            </a:rPr>
            <a:t>Uniform</a:t>
          </a:r>
          <a:endParaRPr lang="en-GB" dirty="0">
            <a:solidFill>
              <a:schemeClr val="bg1"/>
            </a:solidFill>
          </a:endParaRPr>
        </a:p>
      </dgm:t>
    </dgm:pt>
    <dgm:pt modelId="{0DDE7998-67D2-524F-B9FF-B7DDC52EDBFC}" type="parTrans" cxnId="{E018EBC9-6084-0349-B62F-F75CFF019BF5}">
      <dgm:prSet/>
      <dgm:spPr/>
      <dgm:t>
        <a:bodyPr/>
        <a:lstStyle/>
        <a:p>
          <a:endParaRPr lang="en-GB"/>
        </a:p>
      </dgm:t>
    </dgm:pt>
    <dgm:pt modelId="{1767C0FE-355A-1147-B03C-FFC49388793A}" type="sibTrans" cxnId="{E018EBC9-6084-0349-B62F-F75CFF019BF5}">
      <dgm:prSet/>
      <dgm:spPr/>
      <dgm:t>
        <a:bodyPr/>
        <a:lstStyle/>
        <a:p>
          <a:endParaRPr lang="en-GB"/>
        </a:p>
      </dgm:t>
    </dgm:pt>
    <dgm:pt modelId="{4052AC52-927A-E545-88F8-81681F70E296}">
      <dgm:prSet/>
      <dgm:spPr/>
      <dgm:t>
        <a:bodyPr/>
        <a:lstStyle/>
        <a:p>
          <a:r>
            <a:rPr lang="en-GB" b="1">
              <a:solidFill>
                <a:schemeClr val="bg1"/>
              </a:solidFill>
            </a:rPr>
            <a:t>Maintenance</a:t>
          </a:r>
          <a:endParaRPr lang="en-BD">
            <a:solidFill>
              <a:schemeClr val="bg1"/>
            </a:solidFill>
          </a:endParaRPr>
        </a:p>
      </dgm:t>
    </dgm:pt>
    <dgm:pt modelId="{52E8DA89-4351-A341-9870-B0DB4C4CD2E7}" type="parTrans" cxnId="{120824C0-7215-FD4B-AEFE-C43B4808A48D}">
      <dgm:prSet/>
      <dgm:spPr/>
      <dgm:t>
        <a:bodyPr/>
        <a:lstStyle/>
        <a:p>
          <a:endParaRPr lang="en-GB"/>
        </a:p>
      </dgm:t>
    </dgm:pt>
    <dgm:pt modelId="{5FF98449-C10A-E64F-B1FF-05746D89CED6}" type="sibTrans" cxnId="{120824C0-7215-FD4B-AEFE-C43B4808A48D}">
      <dgm:prSet/>
      <dgm:spPr/>
      <dgm:t>
        <a:bodyPr/>
        <a:lstStyle/>
        <a:p>
          <a:endParaRPr lang="en-GB"/>
        </a:p>
      </dgm:t>
    </dgm:pt>
    <dgm:pt modelId="{FE242839-AD42-E149-8860-A54AD6DC5C3D}">
      <dgm:prSet/>
      <dgm:spPr/>
      <dgm:t>
        <a:bodyPr/>
        <a:lstStyle/>
        <a:p>
          <a:r>
            <a:rPr lang="en-GB" b="1">
              <a:solidFill>
                <a:schemeClr val="bg1"/>
              </a:solidFill>
            </a:rPr>
            <a:t>Laundry</a:t>
          </a:r>
          <a:endParaRPr lang="en-BD">
            <a:solidFill>
              <a:schemeClr val="bg1"/>
            </a:solidFill>
          </a:endParaRPr>
        </a:p>
      </dgm:t>
    </dgm:pt>
    <dgm:pt modelId="{542E6FBD-6CDE-ED4A-9C12-B9BC615C6FC3}" type="parTrans" cxnId="{1D64C454-EF39-5A46-A679-4D3FDE497350}">
      <dgm:prSet/>
      <dgm:spPr/>
      <dgm:t>
        <a:bodyPr/>
        <a:lstStyle/>
        <a:p>
          <a:endParaRPr lang="en-GB"/>
        </a:p>
      </dgm:t>
    </dgm:pt>
    <dgm:pt modelId="{EC640075-D617-E045-BFAE-92D38226728D}" type="sibTrans" cxnId="{1D64C454-EF39-5A46-A679-4D3FDE497350}">
      <dgm:prSet/>
      <dgm:spPr/>
      <dgm:t>
        <a:bodyPr/>
        <a:lstStyle/>
        <a:p>
          <a:endParaRPr lang="en-GB"/>
        </a:p>
      </dgm:t>
    </dgm:pt>
    <dgm:pt modelId="{B5C9255C-6A3F-3843-A08C-CEB44A09F50E}">
      <dgm:prSet/>
      <dgm:spPr/>
      <dgm:t>
        <a:bodyPr/>
        <a:lstStyle/>
        <a:p>
          <a:r>
            <a:rPr lang="en-GB" b="1" dirty="0">
              <a:solidFill>
                <a:schemeClr val="bg1"/>
              </a:solidFill>
            </a:rPr>
            <a:t>Evaluation</a:t>
          </a:r>
          <a:endParaRPr lang="en-BD" dirty="0">
            <a:solidFill>
              <a:schemeClr val="bg1"/>
            </a:solidFill>
          </a:endParaRPr>
        </a:p>
      </dgm:t>
    </dgm:pt>
    <dgm:pt modelId="{0E6710F0-1102-FA41-891C-F9895B68E57F}" type="parTrans" cxnId="{92282FCD-07FE-7540-A07C-EC18DA03C65F}">
      <dgm:prSet/>
      <dgm:spPr/>
      <dgm:t>
        <a:bodyPr/>
        <a:lstStyle/>
        <a:p>
          <a:endParaRPr lang="en-GB"/>
        </a:p>
      </dgm:t>
    </dgm:pt>
    <dgm:pt modelId="{B966EE7E-2E36-D94E-B9F9-33C57E536C41}" type="sibTrans" cxnId="{92282FCD-07FE-7540-A07C-EC18DA03C65F}">
      <dgm:prSet/>
      <dgm:spPr/>
      <dgm:t>
        <a:bodyPr/>
        <a:lstStyle/>
        <a:p>
          <a:endParaRPr lang="en-GB"/>
        </a:p>
      </dgm:t>
    </dgm:pt>
    <dgm:pt modelId="{7888D4B7-B317-3F42-97D3-E8E6BBAACCA2}" type="pres">
      <dgm:prSet presAssocID="{B89CE3B2-B15F-1746-921F-10E1BAF3AA7E}" presName="Name0" presStyleCnt="0">
        <dgm:presLayoutVars>
          <dgm:chMax val="7"/>
          <dgm:chPref val="7"/>
          <dgm:dir/>
          <dgm:animLvl val="lvl"/>
        </dgm:presLayoutVars>
      </dgm:prSet>
      <dgm:spPr/>
    </dgm:pt>
    <dgm:pt modelId="{2DCE5EBE-6826-7643-8191-F36C5146C047}" type="pres">
      <dgm:prSet presAssocID="{FE3D844D-77E5-8644-AF6D-FA2A55C72A63}" presName="Accent1" presStyleCnt="0"/>
      <dgm:spPr/>
    </dgm:pt>
    <dgm:pt modelId="{92DD82E3-8C69-A844-9530-7C2355C270E4}" type="pres">
      <dgm:prSet presAssocID="{FE3D844D-77E5-8644-AF6D-FA2A55C72A63}" presName="Accent" presStyleLbl="node1" presStyleIdx="0" presStyleCnt="4"/>
      <dgm:spPr/>
    </dgm:pt>
    <dgm:pt modelId="{1C04228A-374F-FF41-955D-BEF5C4BF4934}" type="pres">
      <dgm:prSet presAssocID="{FE3D844D-77E5-8644-AF6D-FA2A55C72A63}" presName="Parent1" presStyleLbl="revTx" presStyleIdx="0" presStyleCnt="4">
        <dgm:presLayoutVars>
          <dgm:chMax val="1"/>
          <dgm:chPref val="1"/>
          <dgm:bulletEnabled val="1"/>
        </dgm:presLayoutVars>
      </dgm:prSet>
      <dgm:spPr/>
    </dgm:pt>
    <dgm:pt modelId="{11F2287A-9442-8740-BA03-9239F945CEE8}" type="pres">
      <dgm:prSet presAssocID="{4052AC52-927A-E545-88F8-81681F70E296}" presName="Accent2" presStyleCnt="0"/>
      <dgm:spPr/>
    </dgm:pt>
    <dgm:pt modelId="{3D86DD69-9CEB-894B-91E7-3C663C34768A}" type="pres">
      <dgm:prSet presAssocID="{4052AC52-927A-E545-88F8-81681F70E296}" presName="Accent" presStyleLbl="node1" presStyleIdx="1" presStyleCnt="4"/>
      <dgm:spPr/>
    </dgm:pt>
    <dgm:pt modelId="{4F5C588F-B58C-334E-86BA-538B10853E69}" type="pres">
      <dgm:prSet presAssocID="{4052AC52-927A-E545-88F8-81681F70E296}" presName="Parent2" presStyleLbl="revTx" presStyleIdx="1" presStyleCnt="4">
        <dgm:presLayoutVars>
          <dgm:chMax val="1"/>
          <dgm:chPref val="1"/>
          <dgm:bulletEnabled val="1"/>
        </dgm:presLayoutVars>
      </dgm:prSet>
      <dgm:spPr/>
    </dgm:pt>
    <dgm:pt modelId="{3CD804A5-5452-AC46-891E-148863BFE593}" type="pres">
      <dgm:prSet presAssocID="{FE242839-AD42-E149-8860-A54AD6DC5C3D}" presName="Accent3" presStyleCnt="0"/>
      <dgm:spPr/>
    </dgm:pt>
    <dgm:pt modelId="{CED7FB0F-B142-6B44-A0CD-5AA6522C7919}" type="pres">
      <dgm:prSet presAssocID="{FE242839-AD42-E149-8860-A54AD6DC5C3D}" presName="Accent" presStyleLbl="node1" presStyleIdx="2" presStyleCnt="4"/>
      <dgm:spPr/>
    </dgm:pt>
    <dgm:pt modelId="{EA65992A-A5F0-DE4A-A977-38534359DF87}" type="pres">
      <dgm:prSet presAssocID="{FE242839-AD42-E149-8860-A54AD6DC5C3D}" presName="Parent3" presStyleLbl="revTx" presStyleIdx="2" presStyleCnt="4">
        <dgm:presLayoutVars>
          <dgm:chMax val="1"/>
          <dgm:chPref val="1"/>
          <dgm:bulletEnabled val="1"/>
        </dgm:presLayoutVars>
      </dgm:prSet>
      <dgm:spPr/>
    </dgm:pt>
    <dgm:pt modelId="{05B16A13-D55F-B443-8279-8186D6034810}" type="pres">
      <dgm:prSet presAssocID="{B5C9255C-6A3F-3843-A08C-CEB44A09F50E}" presName="Accent4" presStyleCnt="0"/>
      <dgm:spPr/>
    </dgm:pt>
    <dgm:pt modelId="{15091E7E-D9D5-8446-84FB-42C697335BE4}" type="pres">
      <dgm:prSet presAssocID="{B5C9255C-6A3F-3843-A08C-CEB44A09F50E}" presName="Accent" presStyleLbl="node1" presStyleIdx="3" presStyleCnt="4"/>
      <dgm:spPr/>
    </dgm:pt>
    <dgm:pt modelId="{2A25742F-3A1B-DF4F-9F40-A341D9E15B43}" type="pres">
      <dgm:prSet presAssocID="{B5C9255C-6A3F-3843-A08C-CEB44A09F50E}" presName="Parent4" presStyleLbl="revTx" presStyleIdx="3" presStyleCnt="4">
        <dgm:presLayoutVars>
          <dgm:chMax val="1"/>
          <dgm:chPref val="1"/>
          <dgm:bulletEnabled val="1"/>
        </dgm:presLayoutVars>
      </dgm:prSet>
      <dgm:spPr/>
    </dgm:pt>
  </dgm:ptLst>
  <dgm:cxnLst>
    <dgm:cxn modelId="{AF217C20-D21E-D448-AE06-B9B5C9A91D64}" type="presOf" srcId="{4052AC52-927A-E545-88F8-81681F70E296}" destId="{4F5C588F-B58C-334E-86BA-538B10853E69}" srcOrd="0" destOrd="0" presId="urn:microsoft.com/office/officeart/2009/layout/CircleArrowProcess"/>
    <dgm:cxn modelId="{C4C82437-0B08-CC40-9ACC-E124AD6BAE0A}" type="presOf" srcId="{B89CE3B2-B15F-1746-921F-10E1BAF3AA7E}" destId="{7888D4B7-B317-3F42-97D3-E8E6BBAACCA2}" srcOrd="0" destOrd="0" presId="urn:microsoft.com/office/officeart/2009/layout/CircleArrowProcess"/>
    <dgm:cxn modelId="{1D64C454-EF39-5A46-A679-4D3FDE497350}" srcId="{B89CE3B2-B15F-1746-921F-10E1BAF3AA7E}" destId="{FE242839-AD42-E149-8860-A54AD6DC5C3D}" srcOrd="2" destOrd="0" parTransId="{542E6FBD-6CDE-ED4A-9C12-B9BC615C6FC3}" sibTransId="{EC640075-D617-E045-BFAE-92D38226728D}"/>
    <dgm:cxn modelId="{38AB2784-8931-724C-9EA7-35C15044C72D}" type="presOf" srcId="{B5C9255C-6A3F-3843-A08C-CEB44A09F50E}" destId="{2A25742F-3A1B-DF4F-9F40-A341D9E15B43}" srcOrd="0" destOrd="0" presId="urn:microsoft.com/office/officeart/2009/layout/CircleArrowProcess"/>
    <dgm:cxn modelId="{120824C0-7215-FD4B-AEFE-C43B4808A48D}" srcId="{B89CE3B2-B15F-1746-921F-10E1BAF3AA7E}" destId="{4052AC52-927A-E545-88F8-81681F70E296}" srcOrd="1" destOrd="0" parTransId="{52E8DA89-4351-A341-9870-B0DB4C4CD2E7}" sibTransId="{5FF98449-C10A-E64F-B1FF-05746D89CED6}"/>
    <dgm:cxn modelId="{356E3BC5-6F00-D94F-AA29-235D84148E20}" type="presOf" srcId="{FE3D844D-77E5-8644-AF6D-FA2A55C72A63}" destId="{1C04228A-374F-FF41-955D-BEF5C4BF4934}" srcOrd="0" destOrd="0" presId="urn:microsoft.com/office/officeart/2009/layout/CircleArrowProcess"/>
    <dgm:cxn modelId="{E018EBC9-6084-0349-B62F-F75CFF019BF5}" srcId="{B89CE3B2-B15F-1746-921F-10E1BAF3AA7E}" destId="{FE3D844D-77E5-8644-AF6D-FA2A55C72A63}" srcOrd="0" destOrd="0" parTransId="{0DDE7998-67D2-524F-B9FF-B7DDC52EDBFC}" sibTransId="{1767C0FE-355A-1147-B03C-FFC49388793A}"/>
    <dgm:cxn modelId="{92282FCD-07FE-7540-A07C-EC18DA03C65F}" srcId="{B89CE3B2-B15F-1746-921F-10E1BAF3AA7E}" destId="{B5C9255C-6A3F-3843-A08C-CEB44A09F50E}" srcOrd="3" destOrd="0" parTransId="{0E6710F0-1102-FA41-891C-F9895B68E57F}" sibTransId="{B966EE7E-2E36-D94E-B9F9-33C57E536C41}"/>
    <dgm:cxn modelId="{7EDE86E7-8ABE-3941-B506-FCDE3EFF8477}" type="presOf" srcId="{FE242839-AD42-E149-8860-A54AD6DC5C3D}" destId="{EA65992A-A5F0-DE4A-A977-38534359DF87}" srcOrd="0" destOrd="0" presId="urn:microsoft.com/office/officeart/2009/layout/CircleArrowProcess"/>
    <dgm:cxn modelId="{46165E34-F8CF-4C45-92FC-EE0FA64AC631}" type="presParOf" srcId="{7888D4B7-B317-3F42-97D3-E8E6BBAACCA2}" destId="{2DCE5EBE-6826-7643-8191-F36C5146C047}" srcOrd="0" destOrd="0" presId="urn:microsoft.com/office/officeart/2009/layout/CircleArrowProcess"/>
    <dgm:cxn modelId="{6389D2D5-9E70-6A49-9D4E-75BEA68B55F0}" type="presParOf" srcId="{2DCE5EBE-6826-7643-8191-F36C5146C047}" destId="{92DD82E3-8C69-A844-9530-7C2355C270E4}" srcOrd="0" destOrd="0" presId="urn:microsoft.com/office/officeart/2009/layout/CircleArrowProcess"/>
    <dgm:cxn modelId="{37669AD3-91D2-F54B-8ECE-49C26668111A}" type="presParOf" srcId="{7888D4B7-B317-3F42-97D3-E8E6BBAACCA2}" destId="{1C04228A-374F-FF41-955D-BEF5C4BF4934}" srcOrd="1" destOrd="0" presId="urn:microsoft.com/office/officeart/2009/layout/CircleArrowProcess"/>
    <dgm:cxn modelId="{E10BD589-C5A9-4543-8006-74C1573AB8D9}" type="presParOf" srcId="{7888D4B7-B317-3F42-97D3-E8E6BBAACCA2}" destId="{11F2287A-9442-8740-BA03-9239F945CEE8}" srcOrd="2" destOrd="0" presId="urn:microsoft.com/office/officeart/2009/layout/CircleArrowProcess"/>
    <dgm:cxn modelId="{69939055-5C4B-EF47-8865-0CB147F95717}" type="presParOf" srcId="{11F2287A-9442-8740-BA03-9239F945CEE8}" destId="{3D86DD69-9CEB-894B-91E7-3C663C34768A}" srcOrd="0" destOrd="0" presId="urn:microsoft.com/office/officeart/2009/layout/CircleArrowProcess"/>
    <dgm:cxn modelId="{34AF820B-19EC-6442-9EAF-7D2D972AE798}" type="presParOf" srcId="{7888D4B7-B317-3F42-97D3-E8E6BBAACCA2}" destId="{4F5C588F-B58C-334E-86BA-538B10853E69}" srcOrd="3" destOrd="0" presId="urn:microsoft.com/office/officeart/2009/layout/CircleArrowProcess"/>
    <dgm:cxn modelId="{6A80F000-DA3B-9247-9B54-821909A6E445}" type="presParOf" srcId="{7888D4B7-B317-3F42-97D3-E8E6BBAACCA2}" destId="{3CD804A5-5452-AC46-891E-148863BFE593}" srcOrd="4" destOrd="0" presId="urn:microsoft.com/office/officeart/2009/layout/CircleArrowProcess"/>
    <dgm:cxn modelId="{2DEC4B47-4217-FD43-B315-9FF59C5AAF76}" type="presParOf" srcId="{3CD804A5-5452-AC46-891E-148863BFE593}" destId="{CED7FB0F-B142-6B44-A0CD-5AA6522C7919}" srcOrd="0" destOrd="0" presId="urn:microsoft.com/office/officeart/2009/layout/CircleArrowProcess"/>
    <dgm:cxn modelId="{4443EC2C-5766-7849-94D1-42CB2B3E293E}" type="presParOf" srcId="{7888D4B7-B317-3F42-97D3-E8E6BBAACCA2}" destId="{EA65992A-A5F0-DE4A-A977-38534359DF87}" srcOrd="5" destOrd="0" presId="urn:microsoft.com/office/officeart/2009/layout/CircleArrowProcess"/>
    <dgm:cxn modelId="{E44268EE-EFAD-4948-882B-A2E118A49C9A}" type="presParOf" srcId="{7888D4B7-B317-3F42-97D3-E8E6BBAACCA2}" destId="{05B16A13-D55F-B443-8279-8186D6034810}" srcOrd="6" destOrd="0" presId="urn:microsoft.com/office/officeart/2009/layout/CircleArrowProcess"/>
    <dgm:cxn modelId="{C29CA3B4-0781-754F-A09D-945DDEAA7ADD}" type="presParOf" srcId="{05B16A13-D55F-B443-8279-8186D6034810}" destId="{15091E7E-D9D5-8446-84FB-42C697335BE4}" srcOrd="0" destOrd="0" presId="urn:microsoft.com/office/officeart/2009/layout/CircleArrowProcess"/>
    <dgm:cxn modelId="{358FF2FC-57B2-9B45-8DB8-5C8060CB228B}" type="presParOf" srcId="{7888D4B7-B317-3F42-97D3-E8E6BBAACCA2}" destId="{2A25742F-3A1B-DF4F-9F40-A341D9E15B43}" srcOrd="7" destOrd="0" presId="urn:microsoft.com/office/officeart/2009/layout/CircleArrow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264A8C1-0968-6E4A-8FA1-09EAEDE86BA9}" type="doc">
      <dgm:prSet loTypeId="urn:microsoft.com/office/officeart/2005/8/layout/chart3" loCatId="" qsTypeId="urn:microsoft.com/office/officeart/2005/8/quickstyle/simple1" qsCatId="simple" csTypeId="urn:microsoft.com/office/officeart/2005/8/colors/accent1_2" csCatId="accent1" phldr="1"/>
      <dgm:spPr/>
    </dgm:pt>
    <dgm:pt modelId="{9D8D1E8C-797C-804D-A9F7-A724AC57692C}">
      <dgm:prSet phldrT="[Text]"/>
      <dgm:spPr/>
      <dgm:t>
        <a:bodyPr/>
        <a:lstStyle/>
        <a:p>
          <a:r>
            <a:rPr lang="en-GB" b="1" dirty="0"/>
            <a:t>Fire Safety</a:t>
          </a:r>
          <a:endParaRPr lang="en-GB" dirty="0"/>
        </a:p>
      </dgm:t>
    </dgm:pt>
    <dgm:pt modelId="{3CC17538-45D8-3649-AE76-93EF56E779E9}" type="parTrans" cxnId="{8E74FE6A-6724-FC40-A811-ABB5C6F180DB}">
      <dgm:prSet/>
      <dgm:spPr/>
      <dgm:t>
        <a:bodyPr/>
        <a:lstStyle/>
        <a:p>
          <a:endParaRPr lang="en-GB"/>
        </a:p>
      </dgm:t>
    </dgm:pt>
    <dgm:pt modelId="{B530E866-2421-A046-85DC-75768AE76683}" type="sibTrans" cxnId="{8E74FE6A-6724-FC40-A811-ABB5C6F180DB}">
      <dgm:prSet/>
      <dgm:spPr/>
      <dgm:t>
        <a:bodyPr/>
        <a:lstStyle/>
        <a:p>
          <a:endParaRPr lang="en-GB"/>
        </a:p>
      </dgm:t>
    </dgm:pt>
    <dgm:pt modelId="{B0C08E3B-7A92-A14C-8E18-81238D4EC5D5}">
      <dgm:prSet/>
      <dgm:spPr/>
      <dgm:t>
        <a:bodyPr/>
        <a:lstStyle/>
        <a:p>
          <a:r>
            <a:rPr lang="en-GB" b="1"/>
            <a:t>COSHH</a:t>
          </a:r>
          <a:endParaRPr lang="en-BD"/>
        </a:p>
      </dgm:t>
    </dgm:pt>
    <dgm:pt modelId="{6A4F5ECC-8A99-A84D-9091-64B8A4359A3F}" type="parTrans" cxnId="{71DE6137-5911-CF4D-8DE7-F17D34D5783A}">
      <dgm:prSet/>
      <dgm:spPr/>
      <dgm:t>
        <a:bodyPr/>
        <a:lstStyle/>
        <a:p>
          <a:endParaRPr lang="en-GB"/>
        </a:p>
      </dgm:t>
    </dgm:pt>
    <dgm:pt modelId="{8DD3869F-7BE1-424D-8BEA-018701DCC4D6}" type="sibTrans" cxnId="{71DE6137-5911-CF4D-8DE7-F17D34D5783A}">
      <dgm:prSet/>
      <dgm:spPr/>
      <dgm:t>
        <a:bodyPr/>
        <a:lstStyle/>
        <a:p>
          <a:endParaRPr lang="en-GB"/>
        </a:p>
      </dgm:t>
    </dgm:pt>
    <dgm:pt modelId="{D857F3DA-040B-534A-882B-22CAEFA3263D}">
      <dgm:prSet/>
      <dgm:spPr/>
      <dgm:t>
        <a:bodyPr/>
        <a:lstStyle/>
        <a:p>
          <a:r>
            <a:rPr lang="en-GB" b="1" dirty="0"/>
            <a:t>Health and Safety</a:t>
          </a:r>
          <a:endParaRPr lang="en-BD" dirty="0"/>
        </a:p>
      </dgm:t>
    </dgm:pt>
    <dgm:pt modelId="{76AFC5FB-89F3-0747-BF2D-3F3F9E64533A}" type="parTrans" cxnId="{A4A845B9-467F-9A49-B61A-F3698B5245F5}">
      <dgm:prSet/>
      <dgm:spPr/>
      <dgm:t>
        <a:bodyPr/>
        <a:lstStyle/>
        <a:p>
          <a:endParaRPr lang="en-GB"/>
        </a:p>
      </dgm:t>
    </dgm:pt>
    <dgm:pt modelId="{B6DEDBFF-E5FF-8544-B69E-CFE4D6B3E0A6}" type="sibTrans" cxnId="{A4A845B9-467F-9A49-B61A-F3698B5245F5}">
      <dgm:prSet/>
      <dgm:spPr/>
      <dgm:t>
        <a:bodyPr/>
        <a:lstStyle/>
        <a:p>
          <a:endParaRPr lang="en-GB"/>
        </a:p>
      </dgm:t>
    </dgm:pt>
    <dgm:pt modelId="{5981C4D1-BCF8-D84F-91B8-A67DD67D08DE}" type="pres">
      <dgm:prSet presAssocID="{E264A8C1-0968-6E4A-8FA1-09EAEDE86BA9}" presName="compositeShape" presStyleCnt="0">
        <dgm:presLayoutVars>
          <dgm:chMax val="7"/>
          <dgm:dir/>
          <dgm:resizeHandles val="exact"/>
        </dgm:presLayoutVars>
      </dgm:prSet>
      <dgm:spPr/>
    </dgm:pt>
    <dgm:pt modelId="{AF7D5DC5-0A4C-0B42-A5DC-A7D944CBB472}" type="pres">
      <dgm:prSet presAssocID="{E264A8C1-0968-6E4A-8FA1-09EAEDE86BA9}" presName="wedge1" presStyleLbl="node1" presStyleIdx="0" presStyleCnt="3"/>
      <dgm:spPr/>
    </dgm:pt>
    <dgm:pt modelId="{4788FED2-1F55-4841-95C9-F0381B49493F}" type="pres">
      <dgm:prSet presAssocID="{E264A8C1-0968-6E4A-8FA1-09EAEDE86BA9}" presName="wedge1Tx" presStyleLbl="node1" presStyleIdx="0" presStyleCnt="3">
        <dgm:presLayoutVars>
          <dgm:chMax val="0"/>
          <dgm:chPref val="0"/>
          <dgm:bulletEnabled val="1"/>
        </dgm:presLayoutVars>
      </dgm:prSet>
      <dgm:spPr/>
    </dgm:pt>
    <dgm:pt modelId="{E31DBC66-DB51-B948-93B4-7033479EA442}" type="pres">
      <dgm:prSet presAssocID="{E264A8C1-0968-6E4A-8FA1-09EAEDE86BA9}" presName="wedge2" presStyleLbl="node1" presStyleIdx="1" presStyleCnt="3"/>
      <dgm:spPr/>
    </dgm:pt>
    <dgm:pt modelId="{2F2DC063-E6C3-8A47-B295-568B5C4A1EB0}" type="pres">
      <dgm:prSet presAssocID="{E264A8C1-0968-6E4A-8FA1-09EAEDE86BA9}" presName="wedge2Tx" presStyleLbl="node1" presStyleIdx="1" presStyleCnt="3">
        <dgm:presLayoutVars>
          <dgm:chMax val="0"/>
          <dgm:chPref val="0"/>
          <dgm:bulletEnabled val="1"/>
        </dgm:presLayoutVars>
      </dgm:prSet>
      <dgm:spPr/>
    </dgm:pt>
    <dgm:pt modelId="{DDD8EA54-5223-BA48-A270-C91B16D587C6}" type="pres">
      <dgm:prSet presAssocID="{E264A8C1-0968-6E4A-8FA1-09EAEDE86BA9}" presName="wedge3" presStyleLbl="node1" presStyleIdx="2" presStyleCnt="3"/>
      <dgm:spPr/>
    </dgm:pt>
    <dgm:pt modelId="{F4017737-2D82-1541-B775-4F9DD28A5E45}" type="pres">
      <dgm:prSet presAssocID="{E264A8C1-0968-6E4A-8FA1-09EAEDE86BA9}" presName="wedge3Tx" presStyleLbl="node1" presStyleIdx="2" presStyleCnt="3">
        <dgm:presLayoutVars>
          <dgm:chMax val="0"/>
          <dgm:chPref val="0"/>
          <dgm:bulletEnabled val="1"/>
        </dgm:presLayoutVars>
      </dgm:prSet>
      <dgm:spPr/>
    </dgm:pt>
  </dgm:ptLst>
  <dgm:cxnLst>
    <dgm:cxn modelId="{92B12305-BBA8-1746-B0BC-C7C34C813936}" type="presOf" srcId="{E264A8C1-0968-6E4A-8FA1-09EAEDE86BA9}" destId="{5981C4D1-BCF8-D84F-91B8-A67DD67D08DE}" srcOrd="0" destOrd="0" presId="urn:microsoft.com/office/officeart/2005/8/layout/chart3"/>
    <dgm:cxn modelId="{052D8718-A970-EA45-8C59-406271C9B068}" type="presOf" srcId="{9D8D1E8C-797C-804D-A9F7-A724AC57692C}" destId="{AF7D5DC5-0A4C-0B42-A5DC-A7D944CBB472}" srcOrd="0" destOrd="0" presId="urn:microsoft.com/office/officeart/2005/8/layout/chart3"/>
    <dgm:cxn modelId="{A9C32832-778F-BE42-AF29-E274D785A8A6}" type="presOf" srcId="{B0C08E3B-7A92-A14C-8E18-81238D4EC5D5}" destId="{2F2DC063-E6C3-8A47-B295-568B5C4A1EB0}" srcOrd="1" destOrd="0" presId="urn:microsoft.com/office/officeart/2005/8/layout/chart3"/>
    <dgm:cxn modelId="{71DE6137-5911-CF4D-8DE7-F17D34D5783A}" srcId="{E264A8C1-0968-6E4A-8FA1-09EAEDE86BA9}" destId="{B0C08E3B-7A92-A14C-8E18-81238D4EC5D5}" srcOrd="1" destOrd="0" parTransId="{6A4F5ECC-8A99-A84D-9091-64B8A4359A3F}" sibTransId="{8DD3869F-7BE1-424D-8BEA-018701DCC4D6}"/>
    <dgm:cxn modelId="{D95B5C4A-0FEE-ED47-A454-4441CF88336C}" type="presOf" srcId="{B0C08E3B-7A92-A14C-8E18-81238D4EC5D5}" destId="{E31DBC66-DB51-B948-93B4-7033479EA442}" srcOrd="0" destOrd="0" presId="urn:microsoft.com/office/officeart/2005/8/layout/chart3"/>
    <dgm:cxn modelId="{8E74FE6A-6724-FC40-A811-ABB5C6F180DB}" srcId="{E264A8C1-0968-6E4A-8FA1-09EAEDE86BA9}" destId="{9D8D1E8C-797C-804D-A9F7-A724AC57692C}" srcOrd="0" destOrd="0" parTransId="{3CC17538-45D8-3649-AE76-93EF56E779E9}" sibTransId="{B530E866-2421-A046-85DC-75768AE76683}"/>
    <dgm:cxn modelId="{3AB8856E-B291-6E47-A175-C8D1D65E6A4A}" type="presOf" srcId="{D857F3DA-040B-534A-882B-22CAEFA3263D}" destId="{DDD8EA54-5223-BA48-A270-C91B16D587C6}" srcOrd="0" destOrd="0" presId="urn:microsoft.com/office/officeart/2005/8/layout/chart3"/>
    <dgm:cxn modelId="{12A42874-32A3-564D-886A-DC2FEBFD4718}" type="presOf" srcId="{9D8D1E8C-797C-804D-A9F7-A724AC57692C}" destId="{4788FED2-1F55-4841-95C9-F0381B49493F}" srcOrd="1" destOrd="0" presId="urn:microsoft.com/office/officeart/2005/8/layout/chart3"/>
    <dgm:cxn modelId="{A4A845B9-467F-9A49-B61A-F3698B5245F5}" srcId="{E264A8C1-0968-6E4A-8FA1-09EAEDE86BA9}" destId="{D857F3DA-040B-534A-882B-22CAEFA3263D}" srcOrd="2" destOrd="0" parTransId="{76AFC5FB-89F3-0747-BF2D-3F3F9E64533A}" sibTransId="{B6DEDBFF-E5FF-8544-B69E-CFE4D6B3E0A6}"/>
    <dgm:cxn modelId="{504147BD-B28B-664E-8141-462AF680D6B3}" type="presOf" srcId="{D857F3DA-040B-534A-882B-22CAEFA3263D}" destId="{F4017737-2D82-1541-B775-4F9DD28A5E45}" srcOrd="1" destOrd="0" presId="urn:microsoft.com/office/officeart/2005/8/layout/chart3"/>
    <dgm:cxn modelId="{F74CAC36-C0CB-A847-A3F3-26F4B34A0EE3}" type="presParOf" srcId="{5981C4D1-BCF8-D84F-91B8-A67DD67D08DE}" destId="{AF7D5DC5-0A4C-0B42-A5DC-A7D944CBB472}" srcOrd="0" destOrd="0" presId="urn:microsoft.com/office/officeart/2005/8/layout/chart3"/>
    <dgm:cxn modelId="{DA833CF2-E6B2-D34F-9DDF-817DC36EFFAF}" type="presParOf" srcId="{5981C4D1-BCF8-D84F-91B8-A67DD67D08DE}" destId="{4788FED2-1F55-4841-95C9-F0381B49493F}" srcOrd="1" destOrd="0" presId="urn:microsoft.com/office/officeart/2005/8/layout/chart3"/>
    <dgm:cxn modelId="{CE0BB347-9563-7642-9F90-53B98F7EF82A}" type="presParOf" srcId="{5981C4D1-BCF8-D84F-91B8-A67DD67D08DE}" destId="{E31DBC66-DB51-B948-93B4-7033479EA442}" srcOrd="2" destOrd="0" presId="urn:microsoft.com/office/officeart/2005/8/layout/chart3"/>
    <dgm:cxn modelId="{DA9B7A02-83E5-9449-919A-58184BE42BC9}" type="presParOf" srcId="{5981C4D1-BCF8-D84F-91B8-A67DD67D08DE}" destId="{2F2DC063-E6C3-8A47-B295-568B5C4A1EB0}" srcOrd="3" destOrd="0" presId="urn:microsoft.com/office/officeart/2005/8/layout/chart3"/>
    <dgm:cxn modelId="{EBB918A6-76E2-4541-B6D0-930D687FA345}" type="presParOf" srcId="{5981C4D1-BCF8-D84F-91B8-A67DD67D08DE}" destId="{DDD8EA54-5223-BA48-A270-C91B16D587C6}" srcOrd="4" destOrd="0" presId="urn:microsoft.com/office/officeart/2005/8/layout/chart3"/>
    <dgm:cxn modelId="{33DF6828-70EC-E349-B138-BC577F8580AD}" type="presParOf" srcId="{5981C4D1-BCF8-D84F-91B8-A67DD67D08DE}" destId="{F4017737-2D82-1541-B775-4F9DD28A5E45}" srcOrd="5" destOrd="0" presId="urn:microsoft.com/office/officeart/2005/8/layout/char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51256C-DE2D-8C4A-AF37-9F6B29DAAD54}">
      <dsp:nvSpPr>
        <dsp:cNvPr id="0" name=""/>
        <dsp:cNvSpPr/>
      </dsp:nvSpPr>
      <dsp:spPr>
        <a:xfrm>
          <a:off x="4100539" y="1045675"/>
          <a:ext cx="2435315" cy="2435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b="1" kern="1200" dirty="0">
              <a:solidFill>
                <a:schemeClr val="bg1"/>
              </a:solidFill>
            </a:rPr>
            <a:t>Guest Interaction and Etiquette</a:t>
          </a:r>
          <a:endParaRPr lang="en-GB" sz="2800" kern="1200" dirty="0">
            <a:solidFill>
              <a:schemeClr val="bg1"/>
            </a:solidFill>
          </a:endParaRPr>
        </a:p>
      </dsp:txBody>
      <dsp:txXfrm>
        <a:off x="4100539" y="1045675"/>
        <a:ext cx="2435315" cy="2435315"/>
      </dsp:txXfrm>
    </dsp:sp>
    <dsp:sp modelId="{4AAE7EBA-A41F-444E-A5FB-FDCF78F80598}">
      <dsp:nvSpPr>
        <dsp:cNvPr id="0" name=""/>
        <dsp:cNvSpPr/>
      </dsp:nvSpPr>
      <dsp:spPr>
        <a:xfrm>
          <a:off x="386964" y="565402"/>
          <a:ext cx="5762802" cy="5762802"/>
        </a:xfrm>
        <a:prstGeom prst="circularArrow">
          <a:avLst>
            <a:gd name="adj1" fmla="val 8241"/>
            <a:gd name="adj2" fmla="val 575443"/>
            <a:gd name="adj3" fmla="val 2966940"/>
            <a:gd name="adj4" fmla="val 49655"/>
            <a:gd name="adj5" fmla="val 9614"/>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1B29A1C-C159-5241-B8E7-AFC38CBF350F}">
      <dsp:nvSpPr>
        <dsp:cNvPr id="0" name=""/>
        <dsp:cNvSpPr/>
      </dsp:nvSpPr>
      <dsp:spPr>
        <a:xfrm>
          <a:off x="2050708" y="4596086"/>
          <a:ext cx="2435315" cy="2435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b="1" kern="1200">
              <a:solidFill>
                <a:schemeClr val="bg1"/>
              </a:solidFill>
            </a:rPr>
            <a:t>Communication</a:t>
          </a:r>
          <a:endParaRPr lang="en-BD" sz="2800" kern="1200">
            <a:solidFill>
              <a:schemeClr val="bg1"/>
            </a:solidFill>
          </a:endParaRPr>
        </a:p>
      </dsp:txBody>
      <dsp:txXfrm>
        <a:off x="2050708" y="4596086"/>
        <a:ext cx="2435315" cy="2435315"/>
      </dsp:txXfrm>
    </dsp:sp>
    <dsp:sp modelId="{2EB2EB83-1371-B14C-862E-C7788C8FDCE6}">
      <dsp:nvSpPr>
        <dsp:cNvPr id="0" name=""/>
        <dsp:cNvSpPr/>
      </dsp:nvSpPr>
      <dsp:spPr>
        <a:xfrm>
          <a:off x="386964" y="565402"/>
          <a:ext cx="5762802" cy="5762802"/>
        </a:xfrm>
        <a:prstGeom prst="circularArrow">
          <a:avLst>
            <a:gd name="adj1" fmla="val 8241"/>
            <a:gd name="adj2" fmla="val 575443"/>
            <a:gd name="adj3" fmla="val 10174902"/>
            <a:gd name="adj4" fmla="val 7257617"/>
            <a:gd name="adj5" fmla="val 9614"/>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5E8F871-6779-EE4E-B255-439F5F358C59}">
      <dsp:nvSpPr>
        <dsp:cNvPr id="0" name=""/>
        <dsp:cNvSpPr/>
      </dsp:nvSpPr>
      <dsp:spPr>
        <a:xfrm>
          <a:off x="877" y="1045675"/>
          <a:ext cx="2435315" cy="2435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b="1" kern="1200" dirty="0">
              <a:solidFill>
                <a:schemeClr val="bg1"/>
              </a:solidFill>
            </a:rPr>
            <a:t>Presentation</a:t>
          </a:r>
          <a:endParaRPr lang="en-BD" sz="2800" kern="1200" dirty="0">
            <a:solidFill>
              <a:schemeClr val="bg1"/>
            </a:solidFill>
          </a:endParaRPr>
        </a:p>
      </dsp:txBody>
      <dsp:txXfrm>
        <a:off x="877" y="1045675"/>
        <a:ext cx="2435315" cy="2435315"/>
      </dsp:txXfrm>
    </dsp:sp>
    <dsp:sp modelId="{263952ED-1591-524E-9CA9-52BFBAFB0015}">
      <dsp:nvSpPr>
        <dsp:cNvPr id="0" name=""/>
        <dsp:cNvSpPr/>
      </dsp:nvSpPr>
      <dsp:spPr>
        <a:xfrm>
          <a:off x="386964" y="565402"/>
          <a:ext cx="5762802" cy="5762802"/>
        </a:xfrm>
        <a:prstGeom prst="circularArrow">
          <a:avLst>
            <a:gd name="adj1" fmla="val 8241"/>
            <a:gd name="adj2" fmla="val 575443"/>
            <a:gd name="adj3" fmla="val 16859603"/>
            <a:gd name="adj4" fmla="val 14964955"/>
            <a:gd name="adj5" fmla="val 9614"/>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DD82E3-8C69-A844-9530-7C2355C270E4}">
      <dsp:nvSpPr>
        <dsp:cNvPr id="0" name=""/>
        <dsp:cNvSpPr/>
      </dsp:nvSpPr>
      <dsp:spPr>
        <a:xfrm>
          <a:off x="4573688" y="0"/>
          <a:ext cx="3055179" cy="3055490"/>
        </a:xfrm>
        <a:prstGeom prst="circularArrow">
          <a:avLst>
            <a:gd name="adj1" fmla="val 10980"/>
            <a:gd name="adj2" fmla="val 1142322"/>
            <a:gd name="adj3" fmla="val 4500000"/>
            <a:gd name="adj4" fmla="val 10800000"/>
            <a:gd name="adj5" fmla="val 125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C04228A-374F-FF41-955D-BEF5C4BF4934}">
      <dsp:nvSpPr>
        <dsp:cNvPr id="0" name=""/>
        <dsp:cNvSpPr/>
      </dsp:nvSpPr>
      <dsp:spPr>
        <a:xfrm>
          <a:off x="5248223" y="1106004"/>
          <a:ext cx="1704963" cy="8523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GB" sz="2400" b="1" kern="1200" dirty="0">
              <a:solidFill>
                <a:schemeClr val="bg1"/>
              </a:solidFill>
            </a:rPr>
            <a:t>Uniform</a:t>
          </a:r>
          <a:endParaRPr lang="en-GB" sz="2400" kern="1200" dirty="0">
            <a:solidFill>
              <a:schemeClr val="bg1"/>
            </a:solidFill>
          </a:endParaRPr>
        </a:p>
      </dsp:txBody>
      <dsp:txXfrm>
        <a:off x="5248223" y="1106004"/>
        <a:ext cx="1704963" cy="852393"/>
      </dsp:txXfrm>
    </dsp:sp>
    <dsp:sp modelId="{3D86DD69-9CEB-894B-91E7-3C663C34768A}">
      <dsp:nvSpPr>
        <dsp:cNvPr id="0" name=""/>
        <dsp:cNvSpPr/>
      </dsp:nvSpPr>
      <dsp:spPr>
        <a:xfrm>
          <a:off x="3724931" y="1755833"/>
          <a:ext cx="3055179" cy="3055490"/>
        </a:xfrm>
        <a:prstGeom prst="leftCircularArrow">
          <a:avLst>
            <a:gd name="adj1" fmla="val 10980"/>
            <a:gd name="adj2" fmla="val 1142322"/>
            <a:gd name="adj3" fmla="val 6300000"/>
            <a:gd name="adj4" fmla="val 18900000"/>
            <a:gd name="adj5" fmla="val 125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F5C588F-B58C-334E-86BA-538B10853E69}">
      <dsp:nvSpPr>
        <dsp:cNvPr id="0" name=""/>
        <dsp:cNvSpPr/>
      </dsp:nvSpPr>
      <dsp:spPr>
        <a:xfrm>
          <a:off x="4396028" y="2865079"/>
          <a:ext cx="1704963" cy="8523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GB" sz="2400" b="1" kern="1200">
              <a:solidFill>
                <a:schemeClr val="bg1"/>
              </a:solidFill>
            </a:rPr>
            <a:t>Maintenance</a:t>
          </a:r>
          <a:endParaRPr lang="en-BD" sz="2400" kern="1200">
            <a:solidFill>
              <a:schemeClr val="bg1"/>
            </a:solidFill>
          </a:endParaRPr>
        </a:p>
      </dsp:txBody>
      <dsp:txXfrm>
        <a:off x="4396028" y="2865079"/>
        <a:ext cx="1704963" cy="852393"/>
      </dsp:txXfrm>
    </dsp:sp>
    <dsp:sp modelId="{CED7FB0F-B142-6B44-A0CD-5AA6522C7919}">
      <dsp:nvSpPr>
        <dsp:cNvPr id="0" name=""/>
        <dsp:cNvSpPr/>
      </dsp:nvSpPr>
      <dsp:spPr>
        <a:xfrm>
          <a:off x="4573688" y="3518148"/>
          <a:ext cx="3055179" cy="3055490"/>
        </a:xfrm>
        <a:prstGeom prst="circularArrow">
          <a:avLst>
            <a:gd name="adj1" fmla="val 10980"/>
            <a:gd name="adj2" fmla="val 1142322"/>
            <a:gd name="adj3" fmla="val 4500000"/>
            <a:gd name="adj4" fmla="val 13500000"/>
            <a:gd name="adj5" fmla="val 125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A65992A-A5F0-DE4A-A977-38534359DF87}">
      <dsp:nvSpPr>
        <dsp:cNvPr id="0" name=""/>
        <dsp:cNvSpPr/>
      </dsp:nvSpPr>
      <dsp:spPr>
        <a:xfrm>
          <a:off x="5248223" y="4624153"/>
          <a:ext cx="1704963" cy="8523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GB" sz="2400" b="1" kern="1200">
              <a:solidFill>
                <a:schemeClr val="bg1"/>
              </a:solidFill>
            </a:rPr>
            <a:t>Laundry</a:t>
          </a:r>
          <a:endParaRPr lang="en-BD" sz="2400" kern="1200">
            <a:solidFill>
              <a:schemeClr val="bg1"/>
            </a:solidFill>
          </a:endParaRPr>
        </a:p>
      </dsp:txBody>
      <dsp:txXfrm>
        <a:off x="5248223" y="4624153"/>
        <a:ext cx="1704963" cy="852393"/>
      </dsp:txXfrm>
    </dsp:sp>
    <dsp:sp modelId="{15091E7E-D9D5-8446-84FB-42C697335BE4}">
      <dsp:nvSpPr>
        <dsp:cNvPr id="0" name=""/>
        <dsp:cNvSpPr/>
      </dsp:nvSpPr>
      <dsp:spPr>
        <a:xfrm>
          <a:off x="3942708" y="5476547"/>
          <a:ext cx="2624783" cy="2626052"/>
        </a:xfrm>
        <a:prstGeom prst="blockArc">
          <a:avLst>
            <a:gd name="adj1" fmla="val 0"/>
            <a:gd name="adj2" fmla="val 18900000"/>
            <a:gd name="adj3" fmla="val 1274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A25742F-3A1B-DF4F-9F40-A341D9E15B43}">
      <dsp:nvSpPr>
        <dsp:cNvPr id="0" name=""/>
        <dsp:cNvSpPr/>
      </dsp:nvSpPr>
      <dsp:spPr>
        <a:xfrm>
          <a:off x="4396028" y="6383228"/>
          <a:ext cx="1704963" cy="8523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GB" sz="2400" b="1" kern="1200" dirty="0">
              <a:solidFill>
                <a:schemeClr val="bg1"/>
              </a:solidFill>
            </a:rPr>
            <a:t>Evaluation</a:t>
          </a:r>
          <a:endParaRPr lang="en-BD" sz="2400" kern="1200" dirty="0">
            <a:solidFill>
              <a:schemeClr val="bg1"/>
            </a:solidFill>
          </a:endParaRPr>
        </a:p>
      </dsp:txBody>
      <dsp:txXfrm>
        <a:off x="4396028" y="6383228"/>
        <a:ext cx="1704963" cy="85239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7D5DC5-0A4C-0B42-A5DC-A7D944CBB472}">
      <dsp:nvSpPr>
        <dsp:cNvPr id="0" name=""/>
        <dsp:cNvSpPr/>
      </dsp:nvSpPr>
      <dsp:spPr>
        <a:xfrm>
          <a:off x="573184" y="1307719"/>
          <a:ext cx="4736592" cy="4736592"/>
        </a:xfrm>
        <a:prstGeom prst="pie">
          <a:avLst>
            <a:gd name="adj1" fmla="val 16200000"/>
            <a:gd name="adj2" fmla="val 18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r>
            <a:rPr lang="en-GB" sz="3500" b="1" kern="1200" dirty="0"/>
            <a:t>Fire Safety</a:t>
          </a:r>
          <a:endParaRPr lang="en-GB" sz="3500" kern="1200" dirty="0"/>
        </a:p>
      </dsp:txBody>
      <dsp:txXfrm>
        <a:off x="3148423" y="2181733"/>
        <a:ext cx="1607058" cy="1578864"/>
      </dsp:txXfrm>
    </dsp:sp>
    <dsp:sp modelId="{E31DBC66-DB51-B948-93B4-7033479EA442}">
      <dsp:nvSpPr>
        <dsp:cNvPr id="0" name=""/>
        <dsp:cNvSpPr/>
      </dsp:nvSpPr>
      <dsp:spPr>
        <a:xfrm>
          <a:off x="329023" y="1448689"/>
          <a:ext cx="4736592" cy="4736592"/>
        </a:xfrm>
        <a:prstGeom prst="pie">
          <a:avLst>
            <a:gd name="adj1" fmla="val 1800000"/>
            <a:gd name="adj2" fmla="val 90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r>
            <a:rPr lang="en-GB" sz="3500" b="1" kern="1200"/>
            <a:t>COSHH</a:t>
          </a:r>
          <a:endParaRPr lang="en-BD" sz="3500" kern="1200"/>
        </a:p>
      </dsp:txBody>
      <dsp:txXfrm>
        <a:off x="1625947" y="4437253"/>
        <a:ext cx="2142744" cy="1466088"/>
      </dsp:txXfrm>
    </dsp:sp>
    <dsp:sp modelId="{DDD8EA54-5223-BA48-A270-C91B16D587C6}">
      <dsp:nvSpPr>
        <dsp:cNvPr id="0" name=""/>
        <dsp:cNvSpPr/>
      </dsp:nvSpPr>
      <dsp:spPr>
        <a:xfrm>
          <a:off x="329023" y="1448689"/>
          <a:ext cx="4736592" cy="4736592"/>
        </a:xfrm>
        <a:prstGeom prst="pie">
          <a:avLst>
            <a:gd name="adj1" fmla="val 90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r>
            <a:rPr lang="en-GB" sz="3500" b="1" kern="1200" dirty="0"/>
            <a:t>Health and Safety</a:t>
          </a:r>
          <a:endParaRPr lang="en-BD" sz="3500" kern="1200" dirty="0"/>
        </a:p>
      </dsp:txBody>
      <dsp:txXfrm>
        <a:off x="836515" y="2379091"/>
        <a:ext cx="1607058" cy="1578864"/>
      </dsp:txXfrm>
    </dsp:sp>
  </dsp:spTree>
</dsp:drawing>
</file>

<file path=ppt/diagrams/layout1.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2.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chart3">
  <dgm:title val=""/>
  <dgm:desc val=""/>
  <dgm:catLst>
    <dgm:cat type="relationship" pri="27000"/>
    <dgm:cat type="cycle" pri="8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ompositeShape">
    <dgm:varLst>
      <dgm:chMax val="7"/>
      <dgm:dir/>
      <dgm:resizeHandles val="exact"/>
    </dgm:varLst>
    <dgm:alg type="composite">
      <dgm:param type="horzAlign" val="ctr"/>
      <dgm:param type="vertAlign" val="mid"/>
      <dgm:param type="ar" val="1"/>
    </dgm:alg>
    <dgm:presOf/>
    <dgm:shape xmlns:r="http://schemas.openxmlformats.org/officeDocument/2006/relationships" r:blip="">
      <dgm:adjLst/>
    </dgm:shape>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wedge1Tx" refType="w" fact="0.205"/>
          <dgm:constr type="t" for="ch" forName="wedge1Tx" refType="h" fact="0.205"/>
          <dgm:constr type="w" for="ch" forName="wedge1Tx" refType="w" fact="0.59"/>
          <dgm:constr type="h" for="ch" forName="wedge1Tx" refType="h" fact="0.59"/>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wedge1Tx" refType="w" fact="0.52"/>
          <dgm:constr type="t" for="ch" forName="wedge1Tx" refType="h" fact="0.205"/>
          <dgm:constr type="w" for="ch" forName="wedge1Tx" refType="w" fact="0.295"/>
          <dgm:constr type="h" for="ch" forName="wedge1Tx" refType="h" fact="0.59"/>
          <dgm:constr type="l" for="ch" forName="wedge2" refType="w" fact="0.08"/>
          <dgm:constr type="t" for="ch" forName="wedge2" refType="w" fact="0.08"/>
          <dgm:constr type="w" for="ch" forName="wedge2" refType="w" fact="0.84"/>
          <dgm:constr type="h" for="ch" forName="wedge2" refType="h" fact="0.84"/>
          <dgm:constr type="l" for="ch" forName="wedge2Tx" refType="w" fact="0.2"/>
          <dgm:constr type="t" for="ch" forName="wedge2Tx" refType="h" fact="0.205"/>
          <dgm:constr type="w" for="ch" forName="wedge2Tx" refType="w" fact="0.295"/>
          <dgm:constr type="h" for="ch" forName="wedge2Tx" refType="h" fact="0.59"/>
          <dgm:constr type="primFontSz" for="ch" ptType="node" op="equ"/>
        </dgm:constrLst>
      </dgm:if>
      <dgm:if name="Name3" axis="ch" ptType="node" func="cnt" op="equ" val="3">
        <dgm:choose name="Name4">
          <dgm:if name="Name5" func="var" arg="dir" op="equ" val="norm">
            <dgm:constrLst>
              <dgm:constr type="l" for="ch" forName="wedge1" refType="w" fact="0.1233"/>
              <dgm:constr type="t" for="ch" forName="wedge1" refType="w" fact="0.055"/>
              <dgm:constr type="w" for="ch" forName="wedge1" refType="w" fact="0.84"/>
              <dgm:constr type="h" for="ch" forName="wedge1" refType="h" fact="0.84"/>
              <dgm:constr type="l" for="ch" forName="wedge1Tx" refType="w" fact="0.58"/>
              <dgm:constr type="t" for="ch" forName="wedge1Tx" refType="h" fact="0.21"/>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8"/>
              <dgm:constr type="t" for="ch" forName="wedge3" refType="w" fact="0.08"/>
              <dgm:constr type="w" for="ch" forName="wedge3" refType="w" fact="0.84"/>
              <dgm:constr type="h" for="ch" forName="wedge3" refType="h" fact="0.84"/>
              <dgm:constr type="l" for="ch" forName="wedge3Tx" refType="w" fact="0.17"/>
              <dgm:constr type="t" for="ch" forName="wedge3Tx" refType="h" fact="0.245"/>
              <dgm:constr type="w" for="ch" forName="wedge3Tx" refType="w" fact="0.285"/>
              <dgm:constr type="h" for="ch" forName="wedge3Tx" refType="h" fact="0.28"/>
              <dgm:constr type="primFontSz" for="ch" ptType="node" op="equ"/>
            </dgm:constrLst>
          </dgm:if>
          <dgm:else name="Name6">
            <dgm:constrLst>
              <dgm:constr type="l" for="ch" forName="wedge1" refType="w" fact="0.08"/>
              <dgm:constr type="t" for="ch" forName="wedge1" refType="w" fact="0.08"/>
              <dgm:constr type="w" for="ch" forName="wedge1" refType="w" fact="0.84"/>
              <dgm:constr type="h" for="ch" forName="wedge1" refType="h" fact="0.84"/>
              <dgm:constr type="l" for="ch" forName="wedge1Tx" refType="w" fact="0.545"/>
              <dgm:constr type="t" for="ch" forName="wedge1Tx" refType="h" fact="0.245"/>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367"/>
              <dgm:constr type="t" for="ch" forName="wedge3" refType="w" fact="0.055"/>
              <dgm:constr type="w" for="ch" forName="wedge3" refType="w" fact="0.84"/>
              <dgm:constr type="h" for="ch" forName="wedge3" refType="h" fact="0.84"/>
              <dgm:constr type="l" for="ch" forName="wedge3Tx" refType="w" fact="0.14"/>
              <dgm:constr type="t" for="ch" forName="wedge3Tx" refType="h" fact="0.21"/>
              <dgm:constr type="w" for="ch" forName="wedge3Tx" refType="w" fact="0.285"/>
              <dgm:constr type="h" for="ch" forName="wedge3Tx" refType="h" fact="0.28"/>
              <dgm:constr type="primFontSz" for="ch" ptType="node" op="equ"/>
            </dgm:constrLst>
          </dgm:else>
        </dgm:choose>
      </dgm:if>
      <dgm:if name="Name7" axis="ch" ptType="node" func="cnt" op="equ" val="4">
        <dgm:choose name="Name8">
          <dgm:if name="Name9" func="var" arg="dir" op="equ" val="norm">
            <dgm:constrLst>
              <dgm:constr type="l" for="ch" forName="wedge1" refType="w" fact="0.1154"/>
              <dgm:constr type="t" for="ch" forName="wedge1" refType="w" fact="0.0446"/>
              <dgm:constr type="w" for="ch" forName="wedge1" refType="w" fact="0.84"/>
              <dgm:constr type="h" for="ch" forName="wedge1" refType="h" fact="0.84"/>
              <dgm:constr type="l" for="ch" forName="wedge1Tx" refType="w" fact="0.545"/>
              <dgm:constr type="t" for="ch" forName="wedge1Tx" refType="h" fact="0.2"/>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8"/>
              <dgm:constr type="t" for="ch" forName="wedge4" refType="h" fact="0.08"/>
              <dgm:constr type="w" for="ch" forName="wedge4" refType="w" fact="0.84"/>
              <dgm:constr type="h" for="ch" forName="wedge4" refType="h" fact="0.84"/>
              <dgm:constr type="l" for="ch" forName="wedge4Tx" refType="w" fact="0.175"/>
              <dgm:constr type="t" for="ch" forName="wedge4Tx" refType="h" fact="0.235"/>
              <dgm:constr type="w" for="ch" forName="wedge4Tx" refType="w" fact="0.31"/>
              <dgm:constr type="h" for="ch" forName="wedge4Tx" refType="h" fact="0.25"/>
              <dgm:constr type="primFontSz" for="ch" ptType="node" op="equ"/>
            </dgm:constrLst>
          </dgm:if>
          <dgm:else name="Name10">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5"/>
              <dgm:constr type="t" for="ch" forName="wedge1Tx" refType="h" fact="0.235"/>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446"/>
              <dgm:constr type="t" for="ch" forName="wedge4" refType="h" fact="0.0446"/>
              <dgm:constr type="w" for="ch" forName="wedge4" refType="w" fact="0.84"/>
              <dgm:constr type="h" for="ch" forName="wedge4" refType="h" fact="0.84"/>
              <dgm:constr type="l" for="ch" forName="wedge4Tx" refType="w" fact="0.145"/>
              <dgm:constr type="t" for="ch" forName="wedge4Tx" refType="h" fact="0.2"/>
              <dgm:constr type="w" for="ch" forName="wedge4Tx" refType="w" fact="0.31"/>
              <dgm:constr type="h" for="ch" forName="wedge4Tx" refType="h" fact="0.25"/>
              <dgm:constr type="primFontSz" for="ch" ptType="node" op="equ"/>
            </dgm:constrLst>
          </dgm:else>
        </dgm:choose>
      </dgm:if>
      <dgm:if name="Name11" axis="ch" ptType="node" func="cnt" op="equ" val="5">
        <dgm:choose name="Name12">
          <dgm:if name="Name13" func="var" arg="dir" op="equ" val="norm">
            <dgm:constrLst>
              <dgm:constr type="l" for="ch" forName="wedge1" refType="w" fact="0.1094"/>
              <dgm:constr type="t" for="ch" forName="wedge1" refType="w" fact="0.0395"/>
              <dgm:constr type="w" for="ch" forName="wedge1" refType="w" fact="0.84"/>
              <dgm:constr type="h" for="ch" forName="wedge1" refType="h" fact="0.84"/>
              <dgm:constr type="l" for="ch" forName="wedge1Tx" refType="w" fact="0.54"/>
              <dgm:constr type="t" for="ch" forName="wedge1Tx" refType="h" fact="0.165"/>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8"/>
              <dgm:constr type="t" for="ch" forName="wedge5" refType="h" fact="0.08"/>
              <dgm:constr type="w" for="ch" forName="wedge5" refType="w" fact="0.84"/>
              <dgm:constr type="h" for="ch" forName="wedge5" refType="h" fact="0.84"/>
              <dgm:constr type="l" for="ch" forName="wedge5Tx" refType="w" fact="0.2025"/>
              <dgm:constr type="t" for="ch" forName="wedge5Tx" refType="h" fact="0.208"/>
              <dgm:constr type="w" for="ch" forName="wedge5Tx" refType="w" fact="0.285"/>
              <dgm:constr type="h" for="ch" forName="wedge5Tx" refType="h" fact="0.195"/>
              <dgm:constr type="primFontSz" for="ch" ptType="node" op="equ"/>
            </dgm:constrLst>
          </dgm:if>
          <dgm:else name="Name14">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
              <dgm:constr type="t" for="ch" forName="wedge1Tx" refType="h" fact="0.208"/>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506"/>
              <dgm:constr type="t" for="ch" forName="wedge5" refType="h" fact="0.0395"/>
              <dgm:constr type="w" for="ch" forName="wedge5" refType="w" fact="0.84"/>
              <dgm:constr type="h" for="ch" forName="wedge5" refType="h" fact="0.84"/>
              <dgm:constr type="l" for="ch" forName="wedge5Tx" refType="w" fact="0.18"/>
              <dgm:constr type="t" for="ch" forName="wedge5Tx" refType="h" fact="0.165"/>
              <dgm:constr type="w" for="ch" forName="wedge5Tx" refType="w" fact="0.285"/>
              <dgm:constr type="h" for="ch" forName="wedge5Tx" refType="h" fact="0.195"/>
              <dgm:constr type="primFontSz" for="ch" ptType="node" op="equ"/>
            </dgm:constrLst>
          </dgm:else>
        </dgm:choose>
      </dgm:if>
      <dgm:if name="Name15" axis="ch" ptType="node" func="cnt" op="equ" val="6">
        <dgm:choose name="Name16">
          <dgm:if name="Name17" func="var" arg="dir" op="equ" val="norm">
            <dgm:constrLst>
              <dgm:constr type="l" for="ch" forName="wedge1" refType="w" fact="0.105"/>
              <dgm:constr type="t" for="ch" forName="wedge1" refType="w" fact="0.0367"/>
              <dgm:constr type="w" for="ch" forName="wedge1" refType="w" fact="0.84"/>
              <dgm:constr type="h" for="ch" forName="wedge1" refType="h" fact="0.84"/>
              <dgm:constr type="l" for="ch" forName="wedge1Tx" refType="w" fact="0.534"/>
              <dgm:constr type="t" for="ch" forName="wedge1Tx" refType="h" fact="0.126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8"/>
              <dgm:constr type="t" for="ch" forName="wedge6" refType="h" fact="0.08"/>
              <dgm:constr type="w" for="ch" forName="wedge6" refType="w" fact="0.84"/>
              <dgm:constr type="h" for="ch" forName="wedge6" refType="h" fact="0.84"/>
              <dgm:constr type="l" for="ch" forName="wedge6Tx" refType="w" fact="0.246"/>
              <dgm:constr type="t" for="ch" forName="wedge6Tx" refType="h" fact="0.17"/>
              <dgm:constr type="w" for="ch" forName="wedge6Tx" refType="w" fact="0.245"/>
              <dgm:constr type="h" for="ch" forName="wedge6Tx" refType="h" fact="0.18"/>
              <dgm:constr type="primFontSz" for="ch" ptType="node" op="equ"/>
            </dgm:constrLst>
          </dgm:if>
          <dgm:else name="Name18">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9"/>
              <dgm:constr type="t" for="ch" forName="wedge1Tx" refType="h" fact="0.1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55"/>
              <dgm:constr type="t" for="ch" forName="wedge6" refType="h" fact="0.0367"/>
              <dgm:constr type="w" for="ch" forName="wedge6" refType="w" fact="0.84"/>
              <dgm:constr type="h" for="ch" forName="wedge6" refType="h" fact="0.84"/>
              <dgm:constr type="l" for="ch" forName="wedge6Tx" refType="w" fact="0.221"/>
              <dgm:constr type="t" for="ch" forName="wedge6Tx" refType="h" fact="0.1267"/>
              <dgm:constr type="w" for="ch" forName="wedge6Tx" refType="w" fact="0.245"/>
              <dgm:constr type="h" for="ch" forName="wedge6Tx" refType="h" fact="0.18"/>
              <dgm:constr type="primFontSz" for="ch" ptType="node" op="equ"/>
            </dgm:constrLst>
          </dgm:else>
        </dgm:choose>
      </dgm:if>
      <dgm:else name="Name19">
        <dgm:choose name="Name20">
          <dgm:if name="Name21" func="var" arg="dir" op="equ" val="norm">
            <dgm:constrLst>
              <dgm:constr type="l" for="ch" forName="wedge1" refType="w" fact="0.1017"/>
              <dgm:constr type="t" for="ch" forName="wedge1" refType="w" fact="0.035"/>
              <dgm:constr type="w" for="ch" forName="wedge1" refType="w" fact="0.84"/>
              <dgm:constr type="h" for="ch" forName="wedge1" refType="h" fact="0.84"/>
              <dgm:constr type="l" for="ch" forName="wedge1Tx" refType="w" fact="0.53"/>
              <dgm:constr type="t" for="ch" forName="wedge1Tx" refType="h" fact="0.115"/>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8"/>
              <dgm:constr type="t" for="ch" forName="wedge7" refType="h" fact="0.08"/>
              <dgm:constr type="w" for="ch" forName="wedge7" refType="w" fact="0.84"/>
              <dgm:constr type="h" for="ch" forName="wedge7" refType="h" fact="0.84"/>
              <dgm:constr type="l" for="ch" forName="wedge7Tx" refType="w" fact="0.262"/>
              <dgm:constr type="t" for="ch" forName="wedge7Tx" refType="h" fact="0.16"/>
              <dgm:constr type="w" for="ch" forName="wedge7Tx" refType="w" fact="0.23"/>
              <dgm:constr type="h" for="ch" forName="wedge7Tx" refType="h" fact="0.145"/>
              <dgm:constr type="primFontSz" for="ch" ptType="node" op="equ"/>
            </dgm:constrLst>
          </dgm:if>
          <dgm:else name="Name22">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8"/>
              <dgm:constr type="t" for="ch" forName="wedge1Tx" refType="h" fact="0.16"/>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583"/>
              <dgm:constr type="t" for="ch" forName="wedge7" refType="h" fact="0.035"/>
              <dgm:constr type="w" for="ch" forName="wedge7" refType="w" fact="0.84"/>
              <dgm:constr type="h" for="ch" forName="wedge7" refType="h" fact="0.84"/>
              <dgm:constr type="l" for="ch" forName="wedge7Tx" refType="w" fact="0.2403"/>
              <dgm:constr type="t" for="ch" forName="wedge7Tx" refType="h" fact="0.115"/>
              <dgm:constr type="w" for="ch" forName="wedge7Tx" refType="w" fact="0.23"/>
              <dgm:constr type="h" for="ch" forName="wedge7Tx" refType="h" fact="0.145"/>
              <dgm:constr type="primFontSz" for="ch" ptType="node" op="equ"/>
            </dgm:constrLst>
          </dgm:else>
        </dgm:choose>
      </dgm:else>
    </dgm:choose>
    <dgm:ruleLst/>
    <dgm:choose name="Name23">
      <dgm:if name="Name24" axis="ch" ptType="node" func="cnt" op="gte" val="1">
        <dgm:layoutNode name="wedge1">
          <dgm:alg type="sp"/>
          <dgm:choose name="Name25">
            <dgm:if name="Name26" axis="ch" ptType="node" func="cnt" op="equ" val="1">
              <dgm:shape xmlns:r="http://schemas.openxmlformats.org/officeDocument/2006/relationships" type="ellipse" r:blip="">
                <dgm:adjLst/>
              </dgm:shape>
            </dgm:if>
            <dgm:if name="Name27" axis="ch" ptType="node" func="cnt" op="equ" val="2">
              <dgm:shape xmlns:r="http://schemas.openxmlformats.org/officeDocument/2006/relationships" type="pie" r:blip="">
                <dgm:adjLst>
                  <dgm:adj idx="1" val="270"/>
                  <dgm:adj idx="2" val="90"/>
                </dgm:adjLst>
              </dgm:shape>
            </dgm:if>
            <dgm:if name="Name28" axis="ch" ptType="node" func="cnt" op="equ" val="3">
              <dgm:shape xmlns:r="http://schemas.openxmlformats.org/officeDocument/2006/relationships" type="pie" r:blip="">
                <dgm:adjLst>
                  <dgm:adj idx="1" val="270"/>
                  <dgm:adj idx="2" val="30"/>
                </dgm:adjLst>
              </dgm:shape>
            </dgm:if>
            <dgm:if name="Name29" axis="ch" ptType="node" func="cnt" op="equ" val="4">
              <dgm:shape xmlns:r="http://schemas.openxmlformats.org/officeDocument/2006/relationships" type="pie" r:blip="">
                <dgm:adjLst>
                  <dgm:adj idx="1" val="270"/>
                  <dgm:adj idx="2" val="0"/>
                </dgm:adjLst>
              </dgm:shape>
            </dgm:if>
            <dgm:if name="Name30" axis="ch" ptType="node" func="cnt" op="equ" val="5">
              <dgm:shape xmlns:r="http://schemas.openxmlformats.org/officeDocument/2006/relationships" type="pie" r:blip="">
                <dgm:adjLst>
                  <dgm:adj idx="1" val="270"/>
                  <dgm:adj idx="2" val="342"/>
                </dgm:adjLst>
              </dgm:shape>
            </dgm:if>
            <dgm:if name="Name31" axis="ch" ptType="node" func="cnt" op="equ" val="6">
              <dgm:shape xmlns:r="http://schemas.openxmlformats.org/officeDocument/2006/relationships" type="pie" r:blip="">
                <dgm:adjLst>
                  <dgm:adj idx="1" val="270"/>
                  <dgm:adj idx="2" val="330"/>
                </dgm:adjLst>
              </dgm:shape>
            </dgm:if>
            <dgm:else name="Name32">
              <dgm:shape xmlns:r="http://schemas.openxmlformats.org/officeDocument/2006/relationships" type="pie" r:blip="">
                <dgm:adjLst>
                  <dgm:adj idx="1" val="270"/>
                  <dgm:adj idx="2" val="321.4286"/>
                </dgm:adjLst>
              </dgm:shape>
            </dgm:else>
          </dgm:choose>
          <dgm:choose name="Name33">
            <dgm:if name="Name34" func="var" arg="dir" op="equ" val="norm">
              <dgm:presOf axis="ch desOrSelf" ptType="node node" st="1 1" cnt="1 0"/>
            </dgm:if>
            <dgm:else name="Name35">
              <dgm:choose name="Name36">
                <dgm:if name="Name37" axis="ch" ptType="node" func="cnt" op="equ" val="1">
                  <dgm:presOf axis="ch desOrSelf" ptType="node node" st="1 1" cnt="1 0"/>
                </dgm:if>
                <dgm:if name="Name38" axis="ch" ptType="node" func="cnt" op="equ" val="2">
                  <dgm:presOf axis="ch desOrSelf" ptType="node node" st="2 1" cnt="1 0"/>
                </dgm:if>
                <dgm:if name="Name39" axis="ch" ptType="node" func="cnt" op="equ" val="3">
                  <dgm:presOf axis="ch desOrSelf" ptType="node node" st="3 1" cnt="1 0"/>
                </dgm:if>
                <dgm:if name="Name40" axis="ch" ptType="node" func="cnt" op="equ" val="4">
                  <dgm:presOf axis="ch desOrSelf" ptType="node node" st="4 1" cnt="1 0"/>
                </dgm:if>
                <dgm:if name="Name41" axis="ch" ptType="node" func="cnt" op="equ" val="5">
                  <dgm:presOf axis="ch desOrSelf" ptType="node node" st="5 1" cnt="1 0"/>
                </dgm:if>
                <dgm:if name="Name42" axis="ch" ptType="node" func="cnt" op="equ" val="6">
                  <dgm:presOf axis="ch desOrSelf" ptType="node node" st="6 1" cnt="1 0"/>
                </dgm:if>
                <dgm:else name="Name43">
                  <dgm:presOf axis="ch desOrSelf" ptType="node node" st="7 1" cnt="1 0"/>
                </dgm:else>
              </dgm:choose>
            </dgm:else>
          </dgm:choose>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44">
            <dgm:if name="Name45" func="var" arg="dir" op="equ" val="norm">
              <dgm:presOf axis="ch desOrSelf" ptType="node node" st="1 1" cnt="1 0"/>
            </dgm:if>
            <dgm:else name="Name46">
              <dgm:choose name="Name47">
                <dgm:if name="Name48" axis="ch" ptType="node" func="cnt" op="equ" val="1">
                  <dgm:presOf axis="ch desOrSelf" ptType="node node" st="1 1" cnt="1 0"/>
                </dgm:if>
                <dgm:if name="Name49" axis="ch" ptType="node" func="cnt" op="equ" val="2">
                  <dgm:presOf axis="ch desOrSelf" ptType="node node" st="2 1" cnt="1 0"/>
                </dgm:if>
                <dgm:if name="Name50" axis="ch" ptType="node" func="cnt" op="equ" val="3">
                  <dgm:presOf axis="ch desOrSelf" ptType="node node" st="3 1" cnt="1 0"/>
                </dgm:if>
                <dgm:if name="Name51" axis="ch" ptType="node" func="cnt" op="equ" val="4">
                  <dgm:presOf axis="ch desOrSelf" ptType="node node" st="4 1" cnt="1 0"/>
                </dgm:if>
                <dgm:if name="Name52" axis="ch" ptType="node" func="cnt" op="equ" val="5">
                  <dgm:presOf axis="ch desOrSelf" ptType="node node" st="5 1" cnt="1 0"/>
                </dgm:if>
                <dgm:if name="Name53" axis="ch" ptType="node" func="cnt" op="equ" val="6">
                  <dgm:presOf axis="ch desOrSelf" ptType="node node" st="6 1" cnt="1 0"/>
                </dgm:if>
                <dgm:else name="Name54">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55"/>
    </dgm:choose>
    <dgm:choose name="Name56">
      <dgm:if name="Name57" axis="ch" ptType="node" func="cnt" op="gte" val="2">
        <dgm:layoutNode name="wedge2">
          <dgm:alg type="sp"/>
          <dgm:choose name="Name58">
            <dgm:if name="Name59" axis="ch" ptType="node" func="cnt" op="equ" val="2">
              <dgm:shape xmlns:r="http://schemas.openxmlformats.org/officeDocument/2006/relationships" type="pie" r:blip="">
                <dgm:adjLst>
                  <dgm:adj idx="1" val="90"/>
                  <dgm:adj idx="2" val="270"/>
                </dgm:adjLst>
              </dgm:shape>
            </dgm:if>
            <dgm:if name="Name60" axis="ch" ptType="node" func="cnt" op="equ" val="3">
              <dgm:shape xmlns:r="http://schemas.openxmlformats.org/officeDocument/2006/relationships" type="pie" r:blip="">
                <dgm:adjLst>
                  <dgm:adj idx="1" val="30"/>
                  <dgm:adj idx="2" val="150"/>
                </dgm:adjLst>
              </dgm:shape>
            </dgm:if>
            <dgm:if name="Name61" axis="ch" ptType="node" func="cnt" op="equ" val="4">
              <dgm:shape xmlns:r="http://schemas.openxmlformats.org/officeDocument/2006/relationships" type="pie" r:blip="">
                <dgm:adjLst>
                  <dgm:adj idx="1" val="0"/>
                  <dgm:adj idx="2" val="90"/>
                </dgm:adjLst>
              </dgm:shape>
            </dgm:if>
            <dgm:if name="Name62" axis="ch" ptType="node" func="cnt" op="equ" val="5">
              <dgm:shape xmlns:r="http://schemas.openxmlformats.org/officeDocument/2006/relationships" type="pie" r:blip="">
                <dgm:adjLst>
                  <dgm:adj idx="1" val="342"/>
                  <dgm:adj idx="2" val="54"/>
                </dgm:adjLst>
              </dgm:shape>
            </dgm:if>
            <dgm:if name="Name63" axis="ch" ptType="node" func="cnt" op="equ" val="6">
              <dgm:shape xmlns:r="http://schemas.openxmlformats.org/officeDocument/2006/relationships" type="pie" r:blip="">
                <dgm:adjLst>
                  <dgm:adj idx="1" val="330"/>
                  <dgm:adj idx="2" val="30"/>
                </dgm:adjLst>
              </dgm:shape>
            </dgm:if>
            <dgm:else name="Name64">
              <dgm:shape xmlns:r="http://schemas.openxmlformats.org/officeDocument/2006/relationships" type="pie" r:blip="">
                <dgm:adjLst>
                  <dgm:adj idx="1" val="321.4286"/>
                  <dgm:adj idx="2" val="12.85714"/>
                </dgm:adjLst>
              </dgm:shape>
            </dgm:else>
          </dgm:choose>
          <dgm:choose name="Name65">
            <dgm:if name="Name66" func="var" arg="dir" op="equ" val="norm">
              <dgm:presOf axis="ch desOrSelf" ptType="node node" st="2 1" cnt="1 0"/>
            </dgm:if>
            <dgm:else name="Name67">
              <dgm:choose name="Name68">
                <dgm:if name="Name69" axis="ch" ptType="node" func="cnt" op="equ" val="2">
                  <dgm:presOf axis="ch desOrSelf" ptType="node node" st="1 1" cnt="1 0"/>
                </dgm:if>
                <dgm:if name="Name70" axis="ch" ptType="node" func="cnt" op="equ" val="3">
                  <dgm:presOf axis="ch desOrSelf" ptType="node node" st="2 1" cnt="1 0"/>
                </dgm:if>
                <dgm:if name="Name71" axis="ch" ptType="node" func="cnt" op="equ" val="4">
                  <dgm:presOf axis="ch desOrSelf" ptType="node node" st="3 1" cnt="1 0"/>
                </dgm:if>
                <dgm:if name="Name72" axis="ch" ptType="node" func="cnt" op="equ" val="5">
                  <dgm:presOf axis="ch desOrSelf" ptType="node node" st="4 1" cnt="1 0"/>
                </dgm:if>
                <dgm:if name="Name73" axis="ch" ptType="node" func="cnt" op="equ" val="6">
                  <dgm:presOf axis="ch desOrSelf" ptType="node node" st="5 1" cnt="1 0"/>
                </dgm:if>
                <dgm:else name="Name74">
                  <dgm:presOf axis="ch desOrSelf" ptType="node node" st="6 1" cnt="1 0"/>
                </dgm:else>
              </dgm:choose>
            </dgm:else>
          </dgm:choose>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75">
            <dgm:if name="Name76" func="var" arg="dir" op="equ" val="norm">
              <dgm:presOf axis="ch desOrSelf" ptType="node node" st="2 1" cnt="1 0"/>
            </dgm:if>
            <dgm:else name="Name77">
              <dgm:choose name="Name78">
                <dgm:if name="Name79" axis="ch" ptType="node" func="cnt" op="equ" val="2">
                  <dgm:presOf axis="ch desOrSelf" ptType="node node" st="1 1" cnt="1 0"/>
                </dgm:if>
                <dgm:if name="Name80" axis="ch" ptType="node" func="cnt" op="equ" val="3">
                  <dgm:presOf axis="ch desOrSelf" ptType="node node" st="2 1" cnt="1 0"/>
                </dgm:if>
                <dgm:if name="Name81" axis="ch" ptType="node" func="cnt" op="equ" val="4">
                  <dgm:presOf axis="ch desOrSelf" ptType="node node" st="3 1" cnt="1 0"/>
                </dgm:if>
                <dgm:if name="Name82" axis="ch" ptType="node" func="cnt" op="equ" val="5">
                  <dgm:presOf axis="ch desOrSelf" ptType="node node" st="4 1" cnt="1 0"/>
                </dgm:if>
                <dgm:if name="Name83" axis="ch" ptType="node" func="cnt" op="equ" val="6">
                  <dgm:presOf axis="ch desOrSelf" ptType="node node" st="5 1" cnt="1 0"/>
                </dgm:if>
                <dgm:else name="Name84">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85"/>
    </dgm:choose>
    <dgm:choose name="Name86">
      <dgm:if name="Name87" axis="ch" ptType="node" func="cnt" op="gte" val="3">
        <dgm:layoutNode name="wedge3">
          <dgm:alg type="sp"/>
          <dgm:choose name="Name88">
            <dgm:if name="Name89" axis="ch" ptType="node" func="cnt" op="equ" val="3">
              <dgm:shape xmlns:r="http://schemas.openxmlformats.org/officeDocument/2006/relationships" type="pie" r:blip="">
                <dgm:adjLst>
                  <dgm:adj idx="1" val="150"/>
                  <dgm:adj idx="2" val="270"/>
                </dgm:adjLst>
              </dgm:shape>
            </dgm:if>
            <dgm:if name="Name90" axis="ch" ptType="node" func="cnt" op="equ" val="4">
              <dgm:shape xmlns:r="http://schemas.openxmlformats.org/officeDocument/2006/relationships" type="pie" r:blip="">
                <dgm:adjLst>
                  <dgm:adj idx="1" val="90"/>
                  <dgm:adj idx="2" val="180"/>
                </dgm:adjLst>
              </dgm:shape>
            </dgm:if>
            <dgm:if name="Name91" axis="ch" ptType="node" func="cnt" op="equ" val="5">
              <dgm:shape xmlns:r="http://schemas.openxmlformats.org/officeDocument/2006/relationships" type="pie" r:blip="">
                <dgm:adjLst>
                  <dgm:adj idx="1" val="54"/>
                  <dgm:adj idx="2" val="126"/>
                </dgm:adjLst>
              </dgm:shape>
            </dgm:if>
            <dgm:if name="Name92" axis="ch" ptType="node" func="cnt" op="equ" val="6">
              <dgm:shape xmlns:r="http://schemas.openxmlformats.org/officeDocument/2006/relationships" type="pie" r:blip="">
                <dgm:adjLst>
                  <dgm:adj idx="1" val="30"/>
                  <dgm:adj idx="2" val="90"/>
                </dgm:adjLst>
              </dgm:shape>
            </dgm:if>
            <dgm:else name="Name93">
              <dgm:shape xmlns:r="http://schemas.openxmlformats.org/officeDocument/2006/relationships" type="pie" r:blip="">
                <dgm:adjLst>
                  <dgm:adj idx="1" val="12.85714"/>
                  <dgm:adj idx="2" val="64.28571"/>
                </dgm:adjLst>
              </dgm:shape>
            </dgm:else>
          </dgm:choose>
          <dgm:choose name="Name94">
            <dgm:if name="Name95" func="var" arg="dir" op="equ" val="norm">
              <dgm:presOf axis="ch desOrSelf" ptType="node node" st="3 1" cnt="1 0"/>
            </dgm:if>
            <dgm:else name="Name96">
              <dgm:choose name="Name97">
                <dgm:if name="Name98" axis="ch" ptType="node" func="cnt" op="equ" val="3">
                  <dgm:presOf axis="ch desOrSelf" ptType="node node" st="1 1" cnt="1 0"/>
                </dgm:if>
                <dgm:if name="Name99" axis="ch" ptType="node" func="cnt" op="equ" val="4">
                  <dgm:presOf axis="ch desOrSelf" ptType="node node" st="2 1" cnt="1 0"/>
                </dgm:if>
                <dgm:if name="Name100" axis="ch" ptType="node" func="cnt" op="equ" val="5">
                  <dgm:presOf axis="ch desOrSelf" ptType="node node" st="3 1" cnt="1 0"/>
                </dgm:if>
                <dgm:if name="Name101" axis="ch" ptType="node" func="cnt" op="equ" val="6">
                  <dgm:presOf axis="ch desOrSelf" ptType="node node" st="4 1" cnt="1 0"/>
                </dgm:if>
                <dgm:else name="Name102">
                  <dgm:presOf axis="ch desOrSelf" ptType="node node" st="5 1" cnt="1 0"/>
                </dgm:else>
              </dgm:choose>
            </dgm:else>
          </dgm:choose>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103">
            <dgm:if name="Name104" func="var" arg="dir" op="equ" val="norm">
              <dgm:presOf axis="ch desOrSelf" ptType="node node" st="3 1" cnt="1 0"/>
            </dgm:if>
            <dgm:else name="Name105">
              <dgm:choose name="Name106">
                <dgm:if name="Name107" axis="ch" ptType="node" func="cnt" op="equ" val="3">
                  <dgm:presOf axis="ch desOrSelf" ptType="node node" st="1 1" cnt="1 0"/>
                </dgm:if>
                <dgm:if name="Name108" axis="ch" ptType="node" func="cnt" op="equ" val="4">
                  <dgm:presOf axis="ch desOrSelf" ptType="node node" st="2 1" cnt="1 0"/>
                </dgm:if>
                <dgm:if name="Name109" axis="ch" ptType="node" func="cnt" op="equ" val="5">
                  <dgm:presOf axis="ch desOrSelf" ptType="node node" st="3 1" cnt="1 0"/>
                </dgm:if>
                <dgm:if name="Name110" axis="ch" ptType="node" func="cnt" op="equ" val="6">
                  <dgm:presOf axis="ch desOrSelf" ptType="node node" st="4 1" cnt="1 0"/>
                </dgm:if>
                <dgm:else name="Name111">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12"/>
    </dgm:choose>
    <dgm:choose name="Name113">
      <dgm:if name="Name114" axis="ch" ptType="node" func="cnt" op="gte" val="4">
        <dgm:layoutNode name="wedge4">
          <dgm:alg type="sp"/>
          <dgm:choose name="Name115">
            <dgm:if name="Name116" axis="ch" ptType="node" func="cnt" op="equ" val="4">
              <dgm:shape xmlns:r="http://schemas.openxmlformats.org/officeDocument/2006/relationships" type="pie" r:blip="">
                <dgm:adjLst>
                  <dgm:adj idx="1" val="180"/>
                  <dgm:adj idx="2" val="270"/>
                </dgm:adjLst>
              </dgm:shape>
            </dgm:if>
            <dgm:if name="Name117" axis="ch" ptType="node" func="cnt" op="equ" val="5">
              <dgm:shape xmlns:r="http://schemas.openxmlformats.org/officeDocument/2006/relationships" type="pie" r:blip="">
                <dgm:adjLst>
                  <dgm:adj idx="1" val="126"/>
                  <dgm:adj idx="2" val="198"/>
                </dgm:adjLst>
              </dgm:shape>
            </dgm:if>
            <dgm:if name="Name118" axis="ch" ptType="node" func="cnt" op="equ" val="6">
              <dgm:shape xmlns:r="http://schemas.openxmlformats.org/officeDocument/2006/relationships" type="pie" r:blip="">
                <dgm:adjLst>
                  <dgm:adj idx="1" val="90"/>
                  <dgm:adj idx="2" val="150"/>
                </dgm:adjLst>
              </dgm:shape>
            </dgm:if>
            <dgm:else name="Name119">
              <dgm:shape xmlns:r="http://schemas.openxmlformats.org/officeDocument/2006/relationships" type="pie" r:blip="">
                <dgm:adjLst>
                  <dgm:adj idx="1" val="64.2871"/>
                  <dgm:adj idx="2" val="115.7143"/>
                </dgm:adjLst>
              </dgm:shape>
            </dgm:else>
          </dgm:choose>
          <dgm:choose name="Name120">
            <dgm:if name="Name121" func="var" arg="dir" op="equ" val="norm">
              <dgm:presOf axis="ch desOrSelf" ptType="node node" st="4 1" cnt="1 0"/>
            </dgm:if>
            <dgm:else name="Name122">
              <dgm:choose name="Name123">
                <dgm:if name="Name124" axis="ch" ptType="node" func="cnt" op="equ" val="4">
                  <dgm:presOf axis="ch desOrSelf" ptType="node node" st="1 1" cnt="1 0"/>
                </dgm:if>
                <dgm:if name="Name125" axis="ch" ptType="node" func="cnt" op="equ" val="5">
                  <dgm:presOf axis="ch desOrSelf" ptType="node node" st="2 1" cnt="1 0"/>
                </dgm:if>
                <dgm:if name="Name126" axis="ch" ptType="node" func="cnt" op="equ" val="6">
                  <dgm:presOf axis="ch desOrSelf" ptType="node node" st="3 1" cnt="1 0"/>
                </dgm:if>
                <dgm:else name="Name127">
                  <dgm:presOf axis="ch desOrSelf" ptType="node node" st="4 1" cnt="1 0"/>
                </dgm:else>
              </dgm:choose>
            </dgm:else>
          </dgm:choose>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28">
            <dgm:if name="Name129" func="var" arg="dir" op="equ" val="norm">
              <dgm:presOf axis="ch desOrSelf" ptType="node node" st="4 1" cnt="1 0"/>
            </dgm:if>
            <dgm:else name="Name130">
              <dgm:choose name="Name131">
                <dgm:if name="Name132" axis="ch" ptType="node" func="cnt" op="equ" val="4">
                  <dgm:presOf axis="ch desOrSelf" ptType="node node" st="1 1" cnt="1 0"/>
                </dgm:if>
                <dgm:if name="Name133" axis="ch" ptType="node" func="cnt" op="equ" val="5">
                  <dgm:presOf axis="ch desOrSelf" ptType="node node" st="2 1" cnt="1 0"/>
                </dgm:if>
                <dgm:if name="Name134" axis="ch" ptType="node" func="cnt" op="equ" val="6">
                  <dgm:presOf axis="ch desOrSelf" ptType="node node" st="3 1" cnt="1 0"/>
                </dgm:if>
                <dgm:else name="Name135">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36"/>
    </dgm:choose>
    <dgm:choose name="Name137">
      <dgm:if name="Name138" axis="ch" ptType="node" func="cnt" op="gte" val="5">
        <dgm:layoutNode name="wedge5">
          <dgm:alg type="sp"/>
          <dgm:choose name="Name139">
            <dgm:if name="Name140" axis="ch" ptType="node" func="cnt" op="equ" val="5">
              <dgm:shape xmlns:r="http://schemas.openxmlformats.org/officeDocument/2006/relationships" type="pie" r:blip="">
                <dgm:adjLst>
                  <dgm:adj idx="1" val="198"/>
                  <dgm:adj idx="2" val="270"/>
                </dgm:adjLst>
              </dgm:shape>
            </dgm:if>
            <dgm:if name="Name141" axis="ch" ptType="node" func="cnt" op="equ" val="6">
              <dgm:shape xmlns:r="http://schemas.openxmlformats.org/officeDocument/2006/relationships" type="pie" r:blip="">
                <dgm:adjLst>
                  <dgm:adj idx="1" val="150"/>
                  <dgm:adj idx="2" val="210"/>
                </dgm:adjLst>
              </dgm:shape>
            </dgm:if>
            <dgm:else name="Name142">
              <dgm:shape xmlns:r="http://schemas.openxmlformats.org/officeDocument/2006/relationships" type="pie" r:blip="">
                <dgm:adjLst>
                  <dgm:adj idx="1" val="115.7143"/>
                  <dgm:adj idx="2" val="167.1429"/>
                </dgm:adjLst>
              </dgm:shape>
            </dgm:else>
          </dgm:choose>
          <dgm:choose name="Name143">
            <dgm:if name="Name144" func="var" arg="dir" op="equ" val="norm">
              <dgm:presOf axis="ch desOrSelf" ptType="node node" st="5 1" cnt="1 0"/>
            </dgm:if>
            <dgm:else name="Name145">
              <dgm:choose name="Name146">
                <dgm:if name="Name147" axis="ch" ptType="node" func="cnt" op="equ" val="5">
                  <dgm:presOf axis="ch desOrSelf" ptType="node node" st="1 1" cnt="1 0"/>
                </dgm:if>
                <dgm:if name="Name148" axis="ch" ptType="node" func="cnt" op="equ" val="6">
                  <dgm:presOf axis="ch desOrSelf" ptType="node node" st="2 1" cnt="1 0"/>
                </dgm:if>
                <dgm:else name="Name149">
                  <dgm:presOf axis="ch desOrSelf" ptType="node node" st="3 1" cnt="1 0"/>
                </dgm:else>
              </dgm:choose>
            </dgm:else>
          </dgm:choose>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50">
            <dgm:if name="Name151" func="var" arg="dir" op="equ" val="norm">
              <dgm:presOf axis="ch desOrSelf" ptType="node node" st="5 1" cnt="1 0"/>
            </dgm:if>
            <dgm:else name="Name152">
              <dgm:choose name="Name153">
                <dgm:if name="Name154" axis="ch" ptType="node" func="cnt" op="equ" val="5">
                  <dgm:presOf axis="ch desOrSelf" ptType="node node" st="1 1" cnt="1 0"/>
                </dgm:if>
                <dgm:if name="Name155" axis="ch" ptType="node" func="cnt" op="equ" val="6">
                  <dgm:presOf axis="ch desOrSelf" ptType="node node" st="2 1" cnt="1 0"/>
                </dgm:if>
                <dgm:else name="Name156">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57"/>
    </dgm:choose>
    <dgm:choose name="Name158">
      <dgm:if name="Name159" axis="ch" ptType="node" func="cnt" op="gte" val="6">
        <dgm:layoutNode name="wedge6">
          <dgm:alg type="sp"/>
          <dgm:choose name="Name160">
            <dgm:if name="Name161" axis="ch" ptType="node" func="cnt" op="equ" val="6">
              <dgm:shape xmlns:r="http://schemas.openxmlformats.org/officeDocument/2006/relationships" type="pie" r:blip="">
                <dgm:adjLst>
                  <dgm:adj idx="1" val="210"/>
                  <dgm:adj idx="2" val="270"/>
                </dgm:adjLst>
              </dgm:shape>
            </dgm:if>
            <dgm:else name="Name162">
              <dgm:shape xmlns:r="http://schemas.openxmlformats.org/officeDocument/2006/relationships" type="pie" r:blip="">
                <dgm:adjLst>
                  <dgm:adj idx="1" val="167.1429"/>
                  <dgm:adj idx="2" val="218.5714"/>
                </dgm:adjLst>
              </dgm:shape>
            </dgm:else>
          </dgm:choose>
          <dgm:choose name="Name163">
            <dgm:if name="Name164" func="var" arg="dir" op="equ" val="norm">
              <dgm:presOf axis="ch desOrSelf" ptType="node node" st="6 1" cnt="1 0"/>
            </dgm:if>
            <dgm:else name="Name165">
              <dgm:choose name="Name166">
                <dgm:if name="Name167" axis="ch" ptType="node" func="cnt" op="equ" val="6">
                  <dgm:presOf axis="ch desOrSelf" ptType="node node" st="1 1" cnt="1 0"/>
                </dgm:if>
                <dgm:else name="Name168">
                  <dgm:presOf axis="ch desOrSelf" ptType="node node" st="2 1" cnt="1 0"/>
                </dgm:else>
              </dgm:choose>
            </dgm:else>
          </dgm:choose>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69">
            <dgm:if name="Name170" func="var" arg="dir" op="equ" val="norm">
              <dgm:presOf axis="ch desOrSelf" ptType="node node" st="6 1" cnt="1 0"/>
            </dgm:if>
            <dgm:else name="Name171">
              <dgm:choose name="Name172">
                <dgm:if name="Name173" axis="ch" ptType="node" func="cnt" op="equ" val="6">
                  <dgm:presOf axis="ch desOrSelf" ptType="node node" st="1 1" cnt="1 0"/>
                </dgm:if>
                <dgm:else name="Name174">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75"/>
    </dgm:choose>
    <dgm:choose name="Name176">
      <dgm:if name="Name177" axis="ch" ptType="node" func="cnt" op="gte" val="7">
        <dgm:layoutNode name="wedge7">
          <dgm:alg type="sp"/>
          <dgm:shape xmlns:r="http://schemas.openxmlformats.org/officeDocument/2006/relationships" type="pie" r:blip="">
            <dgm:adjLst>
              <dgm:adj idx="1" val="218.5714"/>
              <dgm:adj idx="2" val="270"/>
            </dgm:adjLst>
          </dgm:shape>
          <dgm:choose name="Name178">
            <dgm:if name="Name179" func="var" arg="dir" op="equ" val="norm">
              <dgm:presOf axis="ch desOrSelf" ptType="node node" st="7 1" cnt="1 0"/>
            </dgm:if>
            <dgm:else name="Name180">
              <dgm:presOf axis="ch desOrSelf" ptType="node node" st="1 1" cnt="1 0"/>
            </dgm:else>
          </dgm:choose>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81">
            <dgm:if name="Name182" func="var" arg="dir" op="equ" val="norm">
              <dgm:presOf axis="ch desOrSelf" ptType="node node" st="7 1" cnt="1 0"/>
            </dgm:if>
            <dgm:else name="Name183">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8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3911716-CBA5-44A5-9BEB-5CCD1F90375D}" type="datetimeFigureOut">
              <a:rPr lang="en-US" smtClean="0"/>
              <a:t>11/12/2023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3E6EC26-6CF4-4901-9E70-D875543A9071}" type="slidenum">
              <a:rPr lang="en-US" smtClean="0"/>
              <a:t>‹#›</a:t>
            </a:fld>
            <a:endParaRPr lang="en-US"/>
          </a:p>
        </p:txBody>
      </p:sp>
    </p:spTree>
    <p:extLst>
      <p:ext uri="{BB962C8B-B14F-4D97-AF65-F5344CB8AC3E}">
        <p14:creationId xmlns:p14="http://schemas.microsoft.com/office/powerpoint/2010/main" val="27230001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1000"/>
              </a:spcAft>
            </a:pPr>
            <a:r>
              <a:rPr lang="en-GB" sz="1800" dirty="0">
                <a:effectLst/>
                <a:latin typeface="Arial" panose="020B0604020202020204" pitchFamily="34" charset="0"/>
                <a:ea typeface="Calibri" panose="020F0502020204030204" pitchFamily="34" charset="0"/>
                <a:cs typeface="Vrinda" panose="020B0502040204020203" pitchFamily="34" charset="0"/>
              </a:rPr>
              <a:t>The challenge confronting the hotel and resort industry is to develop housekeeping staff capable of providing effective services that will increase guest satisfaction ratings (Andrews, 2016). In Loughborough, Leicestershire, the Premier Inn's floor care personnel and cleaning crew are the most important departments. The Hotel Premier Inn's management has thus made the decision to provide the cleaning staff extensive managerial power and assistance. In order to create a productive housekeeping team, each member will get a variety of training opportunities that will enhance their knowledge and abilities in the areas of daily tasks and responsibilities, cleaning supplies and expertise, performance, attitude, customer service, health and safety, and general knowledge</a:t>
            </a:r>
            <a:r>
              <a:rPr lang="en-BD" sz="2800" dirty="0">
                <a:effectLst/>
                <a:latin typeface="Arial" panose="020B0604020202020204" pitchFamily="34" charset="0"/>
                <a:ea typeface="Calibri" panose="020F0502020204030204" pitchFamily="34" charset="0"/>
                <a:cs typeface="Vrinda" panose="020B0502040204020203" pitchFamily="34" charset="0"/>
              </a:rPr>
              <a:t>.</a:t>
            </a:r>
            <a:endParaRPr lang="en-BD" sz="1800" dirty="0">
              <a:effectLst/>
              <a:latin typeface="Times New Roman" panose="02020603050405020304" pitchFamily="18" charset="0"/>
              <a:ea typeface="Calibri" panose="020F0502020204030204" pitchFamily="34" charset="0"/>
              <a:cs typeface="Vrinda" panose="020B0502040204020203" pitchFamily="34" charset="0"/>
            </a:endParaRPr>
          </a:p>
        </p:txBody>
      </p:sp>
      <p:sp>
        <p:nvSpPr>
          <p:cNvPr id="4" name="Slide Number Placeholder 3"/>
          <p:cNvSpPr>
            <a:spLocks noGrp="1"/>
          </p:cNvSpPr>
          <p:nvPr>
            <p:ph type="sldNum" sz="quarter" idx="10"/>
          </p:nvPr>
        </p:nvSpPr>
        <p:spPr/>
        <p:txBody>
          <a:bodyPr/>
          <a:lstStyle/>
          <a:p>
            <a:fld id="{03E6EC26-6CF4-4901-9E70-D875543A9071}" type="slidenum">
              <a:rPr lang="en-US" smtClean="0"/>
              <a:t>2</a:t>
            </a:fld>
            <a:endParaRPr lang="en-US"/>
          </a:p>
        </p:txBody>
      </p:sp>
    </p:spTree>
    <p:extLst>
      <p:ext uri="{BB962C8B-B14F-4D97-AF65-F5344CB8AC3E}">
        <p14:creationId xmlns:p14="http://schemas.microsoft.com/office/powerpoint/2010/main" val="18130137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1000"/>
              </a:spcAft>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FE45832-CC14-4BAB-AA18-4834070CD3D4}" type="slidenum">
              <a:rPr lang="en-US" smtClean="0"/>
              <a:t>3</a:t>
            </a:fld>
            <a:endParaRPr lang="en-US"/>
          </a:p>
        </p:txBody>
      </p:sp>
    </p:spTree>
    <p:extLst>
      <p:ext uri="{BB962C8B-B14F-4D97-AF65-F5344CB8AC3E}">
        <p14:creationId xmlns:p14="http://schemas.microsoft.com/office/powerpoint/2010/main" val="16021293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1000"/>
              </a:spcAft>
            </a:pPr>
            <a:r>
              <a:rPr lang="en-GB" sz="1800" dirty="0">
                <a:effectLst/>
                <a:latin typeface="Arial" panose="020B0604020202020204" pitchFamily="34" charset="0"/>
                <a:ea typeface="Calibri" panose="020F0502020204030204" pitchFamily="34" charset="0"/>
                <a:cs typeface="Vrinda" panose="020B0502040204020203" pitchFamily="34" charset="0"/>
              </a:rPr>
              <a:t>At Premier Inn, we set the standard for health and safety. Learn about the Workplace Regulations of 1992, the Health and Safety at Work Act of 1974, and the Health and Safety Work Regulation of 1999 (Nash, 2019). These laws demonstrate our dedication to ensuring the welfare of each and every person who enters Hotel Premier Inn. Examine the specifics of dressing appropriately for services. When engaging in physical activity, use caution, particularly when handling heavy machinery. Arm yourself with information on different substances, how to use them, and any possible hazards.  </a:t>
            </a:r>
            <a:endParaRPr lang="en-BD" sz="1800" dirty="0">
              <a:effectLst/>
              <a:latin typeface="Arial" panose="020B0604020202020204" pitchFamily="34" charset="0"/>
              <a:ea typeface="Calibri" panose="020F0502020204030204" pitchFamily="34" charset="0"/>
              <a:cs typeface="Vrinda" panose="020B0502040204020203" pitchFamily="34" charset="0"/>
            </a:endParaRPr>
          </a:p>
        </p:txBody>
      </p:sp>
      <p:sp>
        <p:nvSpPr>
          <p:cNvPr id="4" name="Slide Number Placeholder 3"/>
          <p:cNvSpPr>
            <a:spLocks noGrp="1"/>
          </p:cNvSpPr>
          <p:nvPr>
            <p:ph type="sldNum" sz="quarter" idx="10"/>
          </p:nvPr>
        </p:nvSpPr>
        <p:spPr/>
        <p:txBody>
          <a:bodyPr/>
          <a:lstStyle/>
          <a:p>
            <a:fld id="{0EC0676E-8BCC-46A0-B2F2-8FD4ECEEED10}" type="slidenum">
              <a:rPr lang="en-US" smtClean="0"/>
              <a:t>4</a:t>
            </a:fld>
            <a:endParaRPr lang="en-US"/>
          </a:p>
        </p:txBody>
      </p:sp>
    </p:spTree>
    <p:extLst>
      <p:ext uri="{BB962C8B-B14F-4D97-AF65-F5344CB8AC3E}">
        <p14:creationId xmlns:p14="http://schemas.microsoft.com/office/powerpoint/2010/main" val="14093411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1000"/>
              </a:spcAft>
            </a:pPr>
            <a:r>
              <a:rPr lang="en-GB" sz="1800" dirty="0">
                <a:effectLst/>
                <a:latin typeface="Arial" panose="020B0604020202020204" pitchFamily="34" charset="0"/>
                <a:ea typeface="Calibri" panose="020F0502020204030204" pitchFamily="34" charset="0"/>
                <a:cs typeface="Vrinda" panose="020B0502040204020203" pitchFamily="34" charset="0"/>
              </a:rPr>
              <a:t>The extensive instruction at Hotel Premier Inn covers bed kinds, cleaning regions, and different sorts of rooms. Our lodgings accommodate a wide range of tastes, with 1500–1600 beds that include foam, queen-size mattresses, waterbeds, and Renaissance mattresses. Our dedication to visitor happiness is evident in every accommodation type we provide, ranging from elegant Suit rooms to Single Rooms for single </a:t>
            </a:r>
            <a:r>
              <a:rPr lang="en-GB" sz="1800" dirty="0" err="1">
                <a:effectLst/>
                <a:latin typeface="Arial" panose="020B0604020202020204" pitchFamily="34" charset="0"/>
                <a:ea typeface="Calibri" panose="020F0502020204030204" pitchFamily="34" charset="0"/>
                <a:cs typeface="Vrinda" panose="020B0502040204020203" pitchFamily="34" charset="0"/>
              </a:rPr>
              <a:t>travelers</a:t>
            </a:r>
            <a:r>
              <a:rPr lang="en-GB" sz="1800" dirty="0">
                <a:effectLst/>
                <a:latin typeface="Arial" panose="020B0604020202020204" pitchFamily="34" charset="0"/>
                <a:ea typeface="Calibri" panose="020F0502020204030204" pitchFamily="34" charset="0"/>
                <a:cs typeface="Vrinda" panose="020B0502040204020203" pitchFamily="34" charset="0"/>
              </a:rPr>
              <a:t> to Double Rooms with 4.6" x 6.3" double beds to Twin Rooms with 3.3" x 6.3" single mattresses (Levin, 2022). In order to provide a complete grasp of Hotel Premier Inn's property and service requirements, the training emphasizes the significance of cleaning in areas like the laundry, minibar, and public spaces (Levin, 2022).</a:t>
            </a:r>
            <a:endParaRPr lang="en-BD" sz="1800" dirty="0">
              <a:effectLst/>
              <a:latin typeface="Arial" panose="020B0604020202020204" pitchFamily="34" charset="0"/>
              <a:ea typeface="Calibri" panose="020F0502020204030204" pitchFamily="34" charset="0"/>
              <a:cs typeface="Vrinda" panose="020B0502040204020203" pitchFamily="34" charset="0"/>
            </a:endParaRPr>
          </a:p>
        </p:txBody>
      </p:sp>
      <p:sp>
        <p:nvSpPr>
          <p:cNvPr id="4" name="Slide Number Placeholder 3"/>
          <p:cNvSpPr>
            <a:spLocks noGrp="1"/>
          </p:cNvSpPr>
          <p:nvPr>
            <p:ph type="sldNum" sz="quarter" idx="10"/>
          </p:nvPr>
        </p:nvSpPr>
        <p:spPr/>
        <p:txBody>
          <a:bodyPr/>
          <a:lstStyle/>
          <a:p>
            <a:fld id="{0EC0676E-8BCC-46A0-B2F2-8FD4ECEEED10}" type="slidenum">
              <a:rPr lang="en-US" smtClean="0"/>
              <a:t>5</a:t>
            </a:fld>
            <a:endParaRPr lang="en-US"/>
          </a:p>
        </p:txBody>
      </p:sp>
    </p:spTree>
    <p:extLst>
      <p:ext uri="{BB962C8B-B14F-4D97-AF65-F5344CB8AC3E}">
        <p14:creationId xmlns:p14="http://schemas.microsoft.com/office/powerpoint/2010/main" val="21528613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50000"/>
              </a:lnSpc>
              <a:spcBef>
                <a:spcPts val="0"/>
              </a:spcBef>
              <a:spcAft>
                <a:spcPts val="1000"/>
              </a:spcAft>
              <a:buClrTx/>
              <a:buSzTx/>
              <a:buFontTx/>
              <a:buNone/>
              <a:tabLst/>
              <a:defRPr/>
            </a:pPr>
            <a:r>
              <a:rPr lang="en-GB" sz="1800" dirty="0">
                <a:effectLst/>
                <a:latin typeface="Arial" panose="020B0604020202020204" pitchFamily="34" charset="0"/>
                <a:ea typeface="Calibri" panose="020F0502020204030204" pitchFamily="34" charset="0"/>
                <a:cs typeface="Vrinda" panose="020B0502040204020203" pitchFamily="34" charset="0"/>
              </a:rPr>
              <a:t>The foundation of Premier Inn's heritage are our guests. Learn how to greet and communicate with guests in a professional manner, paying particular attention to cultural sensitivity and making a good first impression. Your best ally is effective communication, so develop it to manage last-minute modifications, guest requests, and precise scheduling information. Presentation abilities are crucial since they represent Hotel Premier Inn's brand image as well as personal cleanliness (</a:t>
            </a:r>
            <a:r>
              <a:rPr lang="en-GB" sz="1800" dirty="0" err="1">
                <a:effectLst/>
                <a:latin typeface="Arial" panose="020B0604020202020204" pitchFamily="34" charset="0"/>
                <a:ea typeface="Calibri" panose="020F0502020204030204" pitchFamily="34" charset="0"/>
                <a:cs typeface="Vrinda" panose="020B0502040204020203" pitchFamily="34" charset="0"/>
              </a:rPr>
              <a:t>Chakravarti</a:t>
            </a:r>
            <a:r>
              <a:rPr lang="en-GB" sz="1800" dirty="0">
                <a:effectLst/>
                <a:latin typeface="Arial" panose="020B0604020202020204" pitchFamily="34" charset="0"/>
                <a:ea typeface="Calibri" panose="020F0502020204030204" pitchFamily="34" charset="0"/>
                <a:cs typeface="Vrinda" panose="020B0502040204020203" pitchFamily="34" charset="0"/>
              </a:rPr>
              <a:t>, 2018).</a:t>
            </a:r>
            <a:endParaRPr lang="en-BD" sz="1800" dirty="0">
              <a:effectLst/>
              <a:latin typeface="Arial" panose="020B0604020202020204" pitchFamily="34" charset="0"/>
              <a:ea typeface="Calibri" panose="020F0502020204030204" pitchFamily="34" charset="0"/>
              <a:cs typeface="Vrinda" panose="020B0502040204020203" pitchFamily="34" charset="0"/>
            </a:endParaRPr>
          </a:p>
          <a:p>
            <a:pPr algn="just">
              <a:lnSpc>
                <a:spcPct val="150000"/>
              </a:lnSpc>
              <a:spcAft>
                <a:spcPts val="1000"/>
              </a:spcAft>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FE45832-CC14-4BAB-AA18-4834070CD3D4}" type="slidenum">
              <a:rPr lang="en-US" smtClean="0"/>
              <a:t>6</a:t>
            </a:fld>
            <a:endParaRPr lang="en-US"/>
          </a:p>
        </p:txBody>
      </p:sp>
    </p:spTree>
    <p:extLst>
      <p:ext uri="{BB962C8B-B14F-4D97-AF65-F5344CB8AC3E}">
        <p14:creationId xmlns:p14="http://schemas.microsoft.com/office/powerpoint/2010/main" val="41544727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1000"/>
              </a:spcAft>
            </a:pPr>
            <a:r>
              <a:rPr lang="en-GB" sz="1800" b="1" dirty="0">
                <a:effectLst/>
                <a:latin typeface="Arial" panose="020B0604020202020204" pitchFamily="34" charset="0"/>
                <a:ea typeface="Calibri" panose="020F0502020204030204" pitchFamily="34" charset="0"/>
                <a:cs typeface="Vrinda" panose="020B0502040204020203" pitchFamily="34" charset="0"/>
              </a:rPr>
              <a:t>Guest Interaction and Etiquette:</a:t>
            </a:r>
            <a:r>
              <a:rPr lang="en-GB" sz="1800" dirty="0">
                <a:effectLst/>
                <a:latin typeface="Arial" panose="020B0604020202020204" pitchFamily="34" charset="0"/>
                <a:ea typeface="Calibri" panose="020F0502020204030204" pitchFamily="34" charset="0"/>
                <a:cs typeface="Vrinda" panose="020B0502040204020203" pitchFamily="34" charset="0"/>
              </a:rPr>
              <a:t> Housekeeping employees get training in polite conversation and manners. To make a good first impression, cultural sensitivity is stressed. A knowledge of appropriate posture and body language fosters confidence and improves communication skills (</a:t>
            </a:r>
            <a:r>
              <a:rPr lang="en-GB" sz="1800" dirty="0" err="1">
                <a:effectLst/>
                <a:latin typeface="Arial" panose="020B0604020202020204" pitchFamily="34" charset="0"/>
                <a:ea typeface="Calibri" panose="020F0502020204030204" pitchFamily="34" charset="0"/>
                <a:cs typeface="Vrinda" panose="020B0502040204020203" pitchFamily="34" charset="0"/>
              </a:rPr>
              <a:t>Tanji</a:t>
            </a:r>
            <a:r>
              <a:rPr lang="en-GB" sz="1800" dirty="0">
                <a:effectLst/>
                <a:latin typeface="Arial" panose="020B0604020202020204" pitchFamily="34" charset="0"/>
                <a:ea typeface="Calibri" panose="020F0502020204030204" pitchFamily="34" charset="0"/>
                <a:cs typeface="Vrinda" panose="020B0502040204020203" pitchFamily="34" charset="0"/>
              </a:rPr>
              <a:t>, 2019).</a:t>
            </a:r>
            <a:endParaRPr lang="en-BD" sz="1800" dirty="0">
              <a:effectLst/>
              <a:latin typeface="Arial" panose="020B0604020202020204" pitchFamily="34" charset="0"/>
              <a:ea typeface="Calibri" panose="020F0502020204030204" pitchFamily="34" charset="0"/>
              <a:cs typeface="Vrinda" panose="020B0502040204020203" pitchFamily="34" charset="0"/>
            </a:endParaRPr>
          </a:p>
          <a:p>
            <a:pPr algn="just">
              <a:lnSpc>
                <a:spcPct val="150000"/>
              </a:lnSpc>
              <a:spcAft>
                <a:spcPts val="1000"/>
              </a:spcAft>
            </a:pPr>
            <a:r>
              <a:rPr lang="en-GB" sz="1800" b="1" dirty="0">
                <a:effectLst/>
                <a:latin typeface="Arial" panose="020B0604020202020204" pitchFamily="34" charset="0"/>
                <a:ea typeface="Calibri" panose="020F0502020204030204" pitchFamily="34" charset="0"/>
                <a:cs typeface="Vrinda" panose="020B0502040204020203" pitchFamily="34" charset="0"/>
              </a:rPr>
              <a:t>Communication:</a:t>
            </a:r>
            <a:r>
              <a:rPr lang="en-GB" sz="1800" dirty="0">
                <a:effectLst/>
                <a:latin typeface="Arial" panose="020B0604020202020204" pitchFamily="34" charset="0"/>
                <a:ea typeface="Calibri" panose="020F0502020204030204" pitchFamily="34" charset="0"/>
                <a:cs typeface="Vrinda" panose="020B0502040204020203" pitchFamily="34" charset="0"/>
              </a:rPr>
              <a:t> Good communication is essential for enabling smooth interactions between the housekeeping division and other hotel departments. Effective communication is essential for the success of any organization, from managing last-minute adjustments to resolving guest requests and providing precise scheduling information (Hughes and </a:t>
            </a:r>
            <a:r>
              <a:rPr lang="en-GB" sz="1800" dirty="0" err="1">
                <a:effectLst/>
                <a:latin typeface="Arial" panose="020B0604020202020204" pitchFamily="34" charset="0"/>
                <a:ea typeface="Calibri" panose="020F0502020204030204" pitchFamily="34" charset="0"/>
                <a:cs typeface="Vrinda" panose="020B0502040204020203" pitchFamily="34" charset="0"/>
              </a:rPr>
              <a:t>Ferrett</a:t>
            </a:r>
            <a:r>
              <a:rPr lang="en-GB" sz="1800" dirty="0">
                <a:effectLst/>
                <a:latin typeface="Arial" panose="020B0604020202020204" pitchFamily="34" charset="0"/>
                <a:ea typeface="Calibri" panose="020F0502020204030204" pitchFamily="34" charset="0"/>
                <a:cs typeface="Vrinda" panose="020B0502040204020203" pitchFamily="34" charset="0"/>
              </a:rPr>
              <a:t>, 2017).</a:t>
            </a:r>
            <a:endParaRPr lang="en-BD" sz="1800" dirty="0">
              <a:effectLst/>
              <a:latin typeface="Arial" panose="020B0604020202020204" pitchFamily="34" charset="0"/>
              <a:ea typeface="Calibri" panose="020F0502020204030204" pitchFamily="34" charset="0"/>
              <a:cs typeface="Vrinda" panose="020B0502040204020203" pitchFamily="34" charset="0"/>
            </a:endParaRPr>
          </a:p>
          <a:p>
            <a:pPr algn="just">
              <a:lnSpc>
                <a:spcPct val="150000"/>
              </a:lnSpc>
              <a:spcAft>
                <a:spcPts val="1000"/>
              </a:spcAft>
            </a:pPr>
            <a:r>
              <a:rPr lang="en-GB" sz="1800" b="1" dirty="0">
                <a:effectLst/>
                <a:latin typeface="Arial" panose="020B0604020202020204" pitchFamily="34" charset="0"/>
                <a:ea typeface="Calibri" panose="020F0502020204030204" pitchFamily="34" charset="0"/>
                <a:cs typeface="Vrinda" panose="020B0502040204020203" pitchFamily="34" charset="0"/>
              </a:rPr>
              <a:t>Presentation:</a:t>
            </a:r>
            <a:r>
              <a:rPr lang="en-GB" sz="1800" dirty="0">
                <a:effectLst/>
                <a:latin typeface="Arial" panose="020B0604020202020204" pitchFamily="34" charset="0"/>
                <a:ea typeface="Calibri" panose="020F0502020204030204" pitchFamily="34" charset="0"/>
                <a:cs typeface="Vrinda" panose="020B0502040204020203" pitchFamily="34" charset="0"/>
              </a:rPr>
              <a:t> The hotel and brand image are reflected in the refined presentation abilities. Building a </a:t>
            </a:r>
            <a:r>
              <a:rPr lang="en-GB" sz="1800" dirty="0" err="1">
                <a:effectLst/>
                <a:latin typeface="Arial" panose="020B0604020202020204" pitchFamily="34" charset="0"/>
                <a:ea typeface="Calibri" panose="020F0502020204030204" pitchFamily="34" charset="0"/>
                <a:cs typeface="Vrinda" panose="020B0502040204020203" pitchFamily="34" charset="0"/>
              </a:rPr>
              <a:t>favorable</a:t>
            </a:r>
            <a:r>
              <a:rPr lang="en-GB" sz="1800" dirty="0">
                <a:effectLst/>
                <a:latin typeface="Arial" panose="020B0604020202020204" pitchFamily="34" charset="0"/>
                <a:ea typeface="Calibri" panose="020F0502020204030204" pitchFamily="34" charset="0"/>
                <a:cs typeface="Vrinda" panose="020B0502040204020203" pitchFamily="34" charset="0"/>
              </a:rPr>
              <a:t> brand image is essential, from visitor </a:t>
            </a:r>
            <a:r>
              <a:rPr lang="en-GB" sz="1800" dirty="0" err="1">
                <a:effectLst/>
                <a:latin typeface="Arial" panose="020B0604020202020204" pitchFamily="34" charset="0"/>
                <a:ea typeface="Calibri" panose="020F0502020204030204" pitchFamily="34" charset="0"/>
                <a:cs typeface="Vrinda" panose="020B0502040204020203" pitchFamily="34" charset="0"/>
              </a:rPr>
              <a:t>behavior</a:t>
            </a:r>
            <a:r>
              <a:rPr lang="en-GB" sz="1800" dirty="0">
                <a:effectLst/>
                <a:latin typeface="Arial" panose="020B0604020202020204" pitchFamily="34" charset="0"/>
                <a:ea typeface="Calibri" panose="020F0502020204030204" pitchFamily="34" charset="0"/>
                <a:cs typeface="Vrinda" panose="020B0502040204020203" pitchFamily="34" charset="0"/>
              </a:rPr>
              <a:t> to maintaining personal cleanliness. The instruction promotes the growth of presenting abilities, which are essential for creating a strong brand impression (Jackson, 2018).</a:t>
            </a:r>
            <a:endParaRPr lang="en-BD" sz="1800" dirty="0">
              <a:effectLst/>
              <a:latin typeface="Arial" panose="020B0604020202020204" pitchFamily="34" charset="0"/>
              <a:ea typeface="Calibri" panose="020F0502020204030204" pitchFamily="34" charset="0"/>
              <a:cs typeface="Vrinda" panose="020B0502040204020203" pitchFamily="34" charset="0"/>
            </a:endParaRPr>
          </a:p>
        </p:txBody>
      </p:sp>
      <p:sp>
        <p:nvSpPr>
          <p:cNvPr id="4" name="Slide Number Placeholder 3"/>
          <p:cNvSpPr>
            <a:spLocks noGrp="1"/>
          </p:cNvSpPr>
          <p:nvPr>
            <p:ph type="sldNum" sz="quarter" idx="10"/>
          </p:nvPr>
        </p:nvSpPr>
        <p:spPr/>
        <p:txBody>
          <a:bodyPr/>
          <a:lstStyle/>
          <a:p>
            <a:fld id="{0EC0676E-8BCC-46A0-B2F2-8FD4ECEEED10}" type="slidenum">
              <a:rPr lang="en-US" smtClean="0"/>
              <a:t>7</a:t>
            </a:fld>
            <a:endParaRPr lang="en-US"/>
          </a:p>
        </p:txBody>
      </p:sp>
    </p:spTree>
    <p:extLst>
      <p:ext uri="{BB962C8B-B14F-4D97-AF65-F5344CB8AC3E}">
        <p14:creationId xmlns:p14="http://schemas.microsoft.com/office/powerpoint/2010/main" val="18813069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1000"/>
              </a:spcAft>
            </a:pPr>
            <a:r>
              <a:rPr lang="en-GB" sz="1800" b="1" dirty="0">
                <a:effectLst/>
                <a:latin typeface="Arial" panose="020B0604020202020204" pitchFamily="34" charset="0"/>
                <a:ea typeface="Calibri" panose="020F0502020204030204" pitchFamily="34" charset="0"/>
                <a:cs typeface="Vrinda" panose="020B0502040204020203" pitchFamily="34" charset="0"/>
              </a:rPr>
              <a:t>Uniform:</a:t>
            </a:r>
            <a:r>
              <a:rPr lang="en-GB" sz="1800" dirty="0">
                <a:effectLst/>
                <a:latin typeface="Arial" panose="020B0604020202020204" pitchFamily="34" charset="0"/>
                <a:ea typeface="Calibri" panose="020F0502020204030204" pitchFamily="34" charset="0"/>
                <a:cs typeface="Vrinda" panose="020B0502040204020203" pitchFamily="34" charset="0"/>
              </a:rPr>
              <a:t> Uniforms have two purposes: they guard against toxins and stains and give off a polished image consistent with Hotel Premier Inn's brand.</a:t>
            </a:r>
            <a:endParaRPr lang="en-BD" sz="1800" dirty="0">
              <a:effectLst/>
              <a:latin typeface="Arial" panose="020B0604020202020204" pitchFamily="34" charset="0"/>
              <a:ea typeface="Calibri" panose="020F0502020204030204" pitchFamily="34" charset="0"/>
              <a:cs typeface="Vrinda" panose="020B0502040204020203" pitchFamily="34" charset="0"/>
            </a:endParaRPr>
          </a:p>
          <a:p>
            <a:pPr algn="just">
              <a:lnSpc>
                <a:spcPct val="150000"/>
              </a:lnSpc>
              <a:spcAft>
                <a:spcPts val="1000"/>
              </a:spcAft>
            </a:pPr>
            <a:r>
              <a:rPr lang="en-GB" sz="1800" b="1" dirty="0">
                <a:effectLst/>
                <a:latin typeface="Arial" panose="020B0604020202020204" pitchFamily="34" charset="0"/>
                <a:ea typeface="Calibri" panose="020F0502020204030204" pitchFamily="34" charset="0"/>
                <a:cs typeface="Vrinda" panose="020B0502040204020203" pitchFamily="34" charset="0"/>
              </a:rPr>
              <a:t>Maintenance:</a:t>
            </a:r>
            <a:r>
              <a:rPr lang="en-GB" sz="1800" dirty="0">
                <a:effectLst/>
                <a:latin typeface="Arial" panose="020B0604020202020204" pitchFamily="34" charset="0"/>
                <a:ea typeface="Calibri" panose="020F0502020204030204" pitchFamily="34" charset="0"/>
                <a:cs typeface="Vrinda" panose="020B0502040204020203" pitchFamily="34" charset="0"/>
              </a:rPr>
              <a:t> Housekeeping employees are essential because they quickly report problems such as broken TV remotes and equipment repair needs, even if they are not directly engaged in maintenance tasks. By taking a proactive stance, guest complaints are decreased and the settlement process is accelerated (</a:t>
            </a:r>
            <a:r>
              <a:rPr lang="en-GB" sz="1800" dirty="0" err="1">
                <a:effectLst/>
                <a:latin typeface="Arial" panose="020B0604020202020204" pitchFamily="34" charset="0"/>
                <a:ea typeface="Calibri" panose="020F0502020204030204" pitchFamily="34" charset="0"/>
                <a:cs typeface="Vrinda" panose="020B0502040204020203" pitchFamily="34" charset="0"/>
              </a:rPr>
              <a:t>Tanji</a:t>
            </a:r>
            <a:r>
              <a:rPr lang="en-GB" sz="1800" dirty="0">
                <a:effectLst/>
                <a:latin typeface="Arial" panose="020B0604020202020204" pitchFamily="34" charset="0"/>
                <a:ea typeface="Calibri" panose="020F0502020204030204" pitchFamily="34" charset="0"/>
                <a:cs typeface="Vrinda" panose="020B0502040204020203" pitchFamily="34" charset="0"/>
              </a:rPr>
              <a:t>, 2016).</a:t>
            </a:r>
            <a:endParaRPr lang="en-BD" sz="1800" dirty="0">
              <a:effectLst/>
              <a:latin typeface="Arial" panose="020B0604020202020204" pitchFamily="34" charset="0"/>
              <a:ea typeface="Calibri" panose="020F0502020204030204" pitchFamily="34" charset="0"/>
              <a:cs typeface="Vrinda" panose="020B0502040204020203" pitchFamily="34" charset="0"/>
            </a:endParaRPr>
          </a:p>
          <a:p>
            <a:pPr algn="just">
              <a:lnSpc>
                <a:spcPct val="150000"/>
              </a:lnSpc>
              <a:spcAft>
                <a:spcPts val="1000"/>
              </a:spcAft>
            </a:pPr>
            <a:r>
              <a:rPr lang="en-GB" sz="1800" b="1" dirty="0">
                <a:effectLst/>
                <a:latin typeface="Arial" panose="020B0604020202020204" pitchFamily="34" charset="0"/>
                <a:ea typeface="Calibri" panose="020F0502020204030204" pitchFamily="34" charset="0"/>
                <a:cs typeface="Vrinda" panose="020B0502040204020203" pitchFamily="34" charset="0"/>
              </a:rPr>
              <a:t>Laundry:</a:t>
            </a:r>
            <a:r>
              <a:rPr lang="en-GB" sz="1800" dirty="0">
                <a:effectLst/>
                <a:latin typeface="Arial" panose="020B0604020202020204" pitchFamily="34" charset="0"/>
                <a:ea typeface="Calibri" panose="020F0502020204030204" pitchFamily="34" charset="0"/>
                <a:cs typeface="Vrinda" panose="020B0502040204020203" pitchFamily="34" charset="0"/>
              </a:rPr>
              <a:t> Housekeeping employees are given instructive training on laundry techniques even if they are not in charge of the services directly. In order to provide in-room services and maintain a high level of care, this involves having the ability to fold a variety of clothing materials, make beds, and hang towels (</a:t>
            </a:r>
            <a:r>
              <a:rPr lang="en-GB" sz="1800" dirty="0" err="1">
                <a:effectLst/>
                <a:latin typeface="Arial" panose="020B0604020202020204" pitchFamily="34" charset="0"/>
                <a:ea typeface="Calibri" panose="020F0502020204030204" pitchFamily="34" charset="0"/>
                <a:cs typeface="Vrinda" panose="020B0502040204020203" pitchFamily="34" charset="0"/>
              </a:rPr>
              <a:t>Jaszay</a:t>
            </a:r>
            <a:r>
              <a:rPr lang="en-GB" sz="1800" dirty="0">
                <a:effectLst/>
                <a:latin typeface="Arial" panose="020B0604020202020204" pitchFamily="34" charset="0"/>
                <a:ea typeface="Calibri" panose="020F0502020204030204" pitchFamily="34" charset="0"/>
                <a:cs typeface="Vrinda" panose="020B0502040204020203" pitchFamily="34" charset="0"/>
              </a:rPr>
              <a:t> and Dunk, 2023).</a:t>
            </a:r>
            <a:endParaRPr lang="en-BD" sz="1800" dirty="0">
              <a:effectLst/>
              <a:latin typeface="Arial" panose="020B0604020202020204" pitchFamily="34" charset="0"/>
              <a:ea typeface="Calibri" panose="020F0502020204030204" pitchFamily="34" charset="0"/>
              <a:cs typeface="Vrinda" panose="020B0502040204020203" pitchFamily="34" charset="0"/>
            </a:endParaRPr>
          </a:p>
          <a:p>
            <a:pPr algn="just">
              <a:lnSpc>
                <a:spcPct val="150000"/>
              </a:lnSpc>
              <a:spcAft>
                <a:spcPts val="1000"/>
              </a:spcAft>
            </a:pPr>
            <a:r>
              <a:rPr lang="en-GB" sz="1800" b="1" dirty="0">
                <a:effectLst/>
                <a:latin typeface="Arial" panose="020B0604020202020204" pitchFamily="34" charset="0"/>
                <a:ea typeface="Calibri" panose="020F0502020204030204" pitchFamily="34" charset="0"/>
                <a:cs typeface="Vrinda" panose="020B0502040204020203" pitchFamily="34" charset="0"/>
              </a:rPr>
              <a:t>Evaluation:</a:t>
            </a:r>
            <a:r>
              <a:rPr lang="en-GB" sz="1800" dirty="0">
                <a:effectLst/>
                <a:latin typeface="Arial" panose="020B0604020202020204" pitchFamily="34" charset="0"/>
                <a:ea typeface="Calibri" panose="020F0502020204030204" pitchFamily="34" charset="0"/>
                <a:cs typeface="Vrinda" panose="020B0502040204020203" pitchFamily="34" charset="0"/>
              </a:rPr>
              <a:t> The training program comprises written and practical exams to gauge how well staff members have understood the course's goals. Through this evaluation, the Human Resources Department can better comprehend the information that each member of the housekeeping staff has learned, which promotes continuous learning and development (Jackson, 2018).</a:t>
            </a:r>
            <a:endParaRPr lang="en-BD" sz="1800" dirty="0">
              <a:effectLst/>
              <a:latin typeface="Arial" panose="020B0604020202020204" pitchFamily="34" charset="0"/>
              <a:ea typeface="Calibri" panose="020F0502020204030204" pitchFamily="34" charset="0"/>
              <a:cs typeface="Vrinda" panose="020B0502040204020203" pitchFamily="34" charset="0"/>
            </a:endParaRPr>
          </a:p>
        </p:txBody>
      </p:sp>
      <p:sp>
        <p:nvSpPr>
          <p:cNvPr id="4" name="Slide Number Placeholder 3"/>
          <p:cNvSpPr>
            <a:spLocks noGrp="1"/>
          </p:cNvSpPr>
          <p:nvPr>
            <p:ph type="sldNum" sz="quarter" idx="10"/>
          </p:nvPr>
        </p:nvSpPr>
        <p:spPr/>
        <p:txBody>
          <a:bodyPr/>
          <a:lstStyle/>
          <a:p>
            <a:fld id="{0EC0676E-8BCC-46A0-B2F2-8FD4ECEEED10}" type="slidenum">
              <a:rPr lang="en-US" smtClean="0"/>
              <a:t>8</a:t>
            </a:fld>
            <a:endParaRPr lang="en-US"/>
          </a:p>
        </p:txBody>
      </p:sp>
    </p:spTree>
    <p:extLst>
      <p:ext uri="{BB962C8B-B14F-4D97-AF65-F5344CB8AC3E}">
        <p14:creationId xmlns:p14="http://schemas.microsoft.com/office/powerpoint/2010/main" val="38261978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1000"/>
              </a:spcAft>
            </a:pPr>
            <a:r>
              <a:rPr lang="en-GB" sz="1800" dirty="0">
                <a:effectLst/>
                <a:latin typeface="Arial" panose="020B0604020202020204" pitchFamily="34" charset="0"/>
                <a:ea typeface="Calibri" panose="020F0502020204030204" pitchFamily="34" charset="0"/>
                <a:cs typeface="Vrinda" panose="020B0502040204020203" pitchFamily="34" charset="0"/>
              </a:rPr>
              <a:t>Through a thorough safety plan and strict adherence to standards, Hotel Premier Inn's management places a strong priority on the security of its cleaning personnel.</a:t>
            </a:r>
            <a:endParaRPr lang="en-BD" sz="1800" dirty="0">
              <a:effectLst/>
              <a:latin typeface="Arial" panose="020B0604020202020204" pitchFamily="34" charset="0"/>
              <a:ea typeface="Calibri" panose="020F0502020204030204" pitchFamily="34" charset="0"/>
              <a:cs typeface="Vrinda" panose="020B0502040204020203" pitchFamily="34" charset="0"/>
            </a:endParaRPr>
          </a:p>
          <a:p>
            <a:pPr algn="just">
              <a:lnSpc>
                <a:spcPct val="150000"/>
              </a:lnSpc>
              <a:spcAft>
                <a:spcPts val="1000"/>
              </a:spcAft>
            </a:pPr>
            <a:r>
              <a:rPr lang="en-GB" sz="1800" b="1" dirty="0">
                <a:effectLst/>
                <a:latin typeface="Arial" panose="020B0604020202020204" pitchFamily="34" charset="0"/>
                <a:ea typeface="Calibri" panose="020F0502020204030204" pitchFamily="34" charset="0"/>
                <a:cs typeface="Vrinda" panose="020B0502040204020203" pitchFamily="34" charset="0"/>
              </a:rPr>
              <a:t>Fire Safety:</a:t>
            </a:r>
            <a:r>
              <a:rPr lang="en-GB" sz="1800" dirty="0">
                <a:effectLst/>
                <a:latin typeface="Arial" panose="020B0604020202020204" pitchFamily="34" charset="0"/>
                <a:ea typeface="Calibri" panose="020F0502020204030204" pitchFamily="34" charset="0"/>
                <a:cs typeface="Vrinda" panose="020B0502040204020203" pitchFamily="34" charset="0"/>
              </a:rPr>
              <a:t> In Wales and England, the Regulatory Reform (Fire Safety) Act 2005 is applicable; in Scotland, the Safety Regulation Act 2006 is pertinent (Jones, 2018). A complete Fire danger Assessment is carried out in order to reduce the danger of fire. This entails locating potential dangers like fuel sources and ignition points, viewing every person as potentially dangerous, removing risks whenever it is practical, making sure that flammable materials are stored safely, setting up emergency protocols, and routinely assessing and reporting Fire Plan findings (Jones, 2018).</a:t>
            </a:r>
            <a:endParaRPr lang="en-BD" sz="1800" dirty="0">
              <a:effectLst/>
              <a:latin typeface="Arial" panose="020B0604020202020204" pitchFamily="34" charset="0"/>
              <a:ea typeface="Calibri" panose="020F0502020204030204" pitchFamily="34" charset="0"/>
              <a:cs typeface="Vrinda" panose="020B0502040204020203" pitchFamily="34" charset="0"/>
            </a:endParaRPr>
          </a:p>
          <a:p>
            <a:pPr algn="just">
              <a:lnSpc>
                <a:spcPct val="150000"/>
              </a:lnSpc>
              <a:spcAft>
                <a:spcPts val="1000"/>
              </a:spcAft>
            </a:pPr>
            <a:r>
              <a:rPr lang="en-GB" sz="1800" b="1" dirty="0">
                <a:effectLst/>
                <a:latin typeface="Arial" panose="020B0604020202020204" pitchFamily="34" charset="0"/>
                <a:ea typeface="Calibri" panose="020F0502020204030204" pitchFamily="34" charset="0"/>
                <a:cs typeface="Vrinda" panose="020B0502040204020203" pitchFamily="34" charset="0"/>
              </a:rPr>
              <a:t>COSHH:</a:t>
            </a:r>
            <a:r>
              <a:rPr lang="en-GB" sz="1800" dirty="0">
                <a:effectLst/>
                <a:latin typeface="Arial" panose="020B0604020202020204" pitchFamily="34" charset="0"/>
                <a:ea typeface="Calibri" panose="020F0502020204030204" pitchFamily="34" charset="0"/>
                <a:cs typeface="Vrinda" panose="020B0502040204020203" pitchFamily="34" charset="0"/>
              </a:rPr>
              <a:t> Control of Substances Hazardous to Health is the process of storing, using, and transporting dangerous materials safely in order to reduce worker exposure. The management group recognizes dangerous materials, evaluates the hazards involved, and puts safety precautions in place (Nash, 2019). Along with the creation of emergency plans and health monitoring, training courses on managing these compounds are held.</a:t>
            </a:r>
            <a:endParaRPr lang="en-BD" sz="1800" dirty="0">
              <a:effectLst/>
              <a:latin typeface="Arial" panose="020B0604020202020204" pitchFamily="34" charset="0"/>
              <a:ea typeface="Calibri" panose="020F0502020204030204" pitchFamily="34" charset="0"/>
              <a:cs typeface="Vrinda" panose="020B0502040204020203" pitchFamily="34" charset="0"/>
            </a:endParaRPr>
          </a:p>
          <a:p>
            <a:pPr algn="just">
              <a:lnSpc>
                <a:spcPct val="150000"/>
              </a:lnSpc>
              <a:spcAft>
                <a:spcPts val="1000"/>
              </a:spcAft>
            </a:pPr>
            <a:r>
              <a:rPr lang="en-GB" sz="1800" b="1" dirty="0">
                <a:effectLst/>
                <a:latin typeface="Arial" panose="020B0604020202020204" pitchFamily="34" charset="0"/>
                <a:ea typeface="Calibri" panose="020F0502020204030204" pitchFamily="34" charset="0"/>
                <a:cs typeface="Vrinda" panose="020B0502040204020203" pitchFamily="34" charset="0"/>
              </a:rPr>
              <a:t>Health and Safety:</a:t>
            </a:r>
            <a:r>
              <a:rPr lang="en-GB" sz="1800" dirty="0">
                <a:effectLst/>
                <a:latin typeface="Arial" panose="020B0604020202020204" pitchFamily="34" charset="0"/>
                <a:ea typeface="Calibri" panose="020F0502020204030204" pitchFamily="34" charset="0"/>
                <a:cs typeface="Vrinda" panose="020B0502040204020203" pitchFamily="34" charset="0"/>
              </a:rPr>
              <a:t> Hotel Premier Inn's management complies with the Health and Safety Regulation Act 1974 by making every reasonable effort to safeguard the health and safety of housekeeping and other employees. By offering induction programs, training, and the required equipment, they foster a safe work environment. It is safe to handle, transport, and store hazardous materials (Rutherford, 2019).</a:t>
            </a:r>
            <a:endParaRPr lang="en-BD" sz="1800" dirty="0">
              <a:effectLst/>
              <a:latin typeface="Arial" panose="020B0604020202020204" pitchFamily="34" charset="0"/>
              <a:ea typeface="Calibri" panose="020F0502020204030204" pitchFamily="34" charset="0"/>
              <a:cs typeface="Vrinda" panose="020B0502040204020203" pitchFamily="34" charset="0"/>
            </a:endParaRPr>
          </a:p>
        </p:txBody>
      </p:sp>
      <p:sp>
        <p:nvSpPr>
          <p:cNvPr id="4" name="Slide Number Placeholder 3"/>
          <p:cNvSpPr>
            <a:spLocks noGrp="1"/>
          </p:cNvSpPr>
          <p:nvPr>
            <p:ph type="sldNum" sz="quarter" idx="10"/>
          </p:nvPr>
        </p:nvSpPr>
        <p:spPr/>
        <p:txBody>
          <a:bodyPr/>
          <a:lstStyle/>
          <a:p>
            <a:fld id="{8FE45832-CC14-4BAB-AA18-4834070CD3D4}" type="slidenum">
              <a:rPr lang="en-US" smtClean="0"/>
              <a:t>9</a:t>
            </a:fld>
            <a:endParaRPr lang="en-US"/>
          </a:p>
        </p:txBody>
      </p:sp>
    </p:spTree>
    <p:extLst>
      <p:ext uri="{BB962C8B-B14F-4D97-AF65-F5344CB8AC3E}">
        <p14:creationId xmlns:p14="http://schemas.microsoft.com/office/powerpoint/2010/main" val="34219865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1000"/>
              </a:spcAft>
            </a:pPr>
            <a:r>
              <a:rPr lang="en-GB" sz="1800" b="1" dirty="0">
                <a:effectLst/>
                <a:latin typeface="Arial" panose="020B0604020202020204" pitchFamily="34" charset="0"/>
                <a:ea typeface="Calibri" panose="020F0502020204030204" pitchFamily="34" charset="0"/>
                <a:cs typeface="Vrinda" panose="020B0502040204020203" pitchFamily="34" charset="0"/>
              </a:rPr>
              <a:t>Branding Statement:</a:t>
            </a:r>
            <a:r>
              <a:rPr lang="en-GB" sz="1800" dirty="0">
                <a:effectLst/>
                <a:latin typeface="Arial" panose="020B0604020202020204" pitchFamily="34" charset="0"/>
                <a:ea typeface="Calibri" panose="020F0502020204030204" pitchFamily="34" charset="0"/>
                <a:cs typeface="Vrinda" panose="020B0502040204020203" pitchFamily="34" charset="0"/>
              </a:rPr>
              <a:t> The core of our hotel is our employees. They inject spirit, charm, and reason into routine processes and services. In order to become the finest versions of themselves, they are impacted by ongoing personal and learning mastery. Our essential personnel achieve their professional aspirations and advance their careers via the Goals and Vision program. </a:t>
            </a:r>
            <a:endParaRPr lang="en-BD" sz="1800" dirty="0">
              <a:effectLst/>
              <a:latin typeface="Arial" panose="020B0604020202020204" pitchFamily="34" charset="0"/>
              <a:ea typeface="Calibri" panose="020F0502020204030204" pitchFamily="34" charset="0"/>
              <a:cs typeface="Vrinda" panose="020B0502040204020203" pitchFamily="34" charset="0"/>
            </a:endParaRPr>
          </a:p>
        </p:txBody>
      </p:sp>
      <p:sp>
        <p:nvSpPr>
          <p:cNvPr id="4" name="Slide Number Placeholder 3"/>
          <p:cNvSpPr>
            <a:spLocks noGrp="1"/>
          </p:cNvSpPr>
          <p:nvPr>
            <p:ph type="sldNum" sz="quarter" idx="10"/>
          </p:nvPr>
        </p:nvSpPr>
        <p:spPr/>
        <p:txBody>
          <a:bodyPr/>
          <a:lstStyle/>
          <a:p>
            <a:fld id="{8FE45832-CC14-4BAB-AA18-4834070CD3D4}" type="slidenum">
              <a:rPr lang="en-US" smtClean="0"/>
              <a:t>10</a:t>
            </a:fld>
            <a:endParaRPr lang="en-US"/>
          </a:p>
        </p:txBody>
      </p:sp>
    </p:spTree>
    <p:extLst>
      <p:ext uri="{BB962C8B-B14F-4D97-AF65-F5344CB8AC3E}">
        <p14:creationId xmlns:p14="http://schemas.microsoft.com/office/powerpoint/2010/main" val="29136719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A08FC34D-8E4F-44CF-BE45-5D79D6003E4F}" type="datetime1">
              <a:rPr lang="en-US" smtClean="0"/>
              <a:t>11/12/2023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ED049F0-73C9-46A1-85B4-965E120A538E}" type="datetime1">
              <a:rPr lang="en-US" smtClean="0"/>
              <a:t>11/12/2023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824C98E-9B96-43E4-AAEE-049E87FF1C6A}" type="datetime1">
              <a:rPr lang="en-US" smtClean="0"/>
              <a:t>11/12/2023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EAAD48C-2CF9-4A11-A16F-2BAF5535C7E3}" type="datetime1">
              <a:rPr lang="en-US" smtClean="0"/>
              <a:t>11/12/2023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BC88AA3-DA7C-4CA7-97E8-27A0374FC80A}" type="datetime1">
              <a:rPr lang="en-US" smtClean="0"/>
              <a:t>11/12/2023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0E6D953-EB08-4E1C-B30C-DCAAEFDE53F5}" type="datetime1">
              <a:rPr lang="en-US" smtClean="0"/>
              <a:t>11/12/2023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FDD58E-60C6-4AF7-87C6-0ACB32FFDA62}" type="datetime1">
              <a:rPr lang="en-US" smtClean="0"/>
              <a:t>11/12/2023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D9BD1C-FA83-41FD-A518-C45D163A131E}" type="datetime1">
              <a:rPr lang="en-US" smtClean="0"/>
              <a:t>11/12/2023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3E4A1CA-E8B6-4871-AC78-2CF5DA04B398}" type="datetime1">
              <a:rPr lang="en-US" smtClean="0"/>
              <a:t>11/12/2023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B794D1A-C8E3-4DAF-A459-A88B8B244286}" type="datetime1">
              <a:rPr lang="en-US" smtClean="0"/>
              <a:t>11/12/2023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2C9300C-F300-4E85-9B8E-7C20F459EBE4}" type="datetime1">
              <a:rPr lang="en-US" smtClean="0"/>
              <a:t>11/12/2023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07B00DC-06D3-4638-BC12-21415C359957}" type="datetime1">
              <a:rPr lang="en-US" smtClean="0"/>
              <a:t>11/12/2023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2">
            <a:lumMod val="50000"/>
          </a:schemeClr>
        </a:solidFill>
        <a:effectLst/>
      </p:bgPr>
    </p:bg>
    <p:spTree>
      <p:nvGrpSpPr>
        <p:cNvPr id="1" name=""/>
        <p:cNvGrpSpPr/>
        <p:nvPr/>
      </p:nvGrpSpPr>
      <p:grpSpPr>
        <a:xfrm>
          <a:off x="0" y="0"/>
          <a:ext cx="0" cy="0"/>
          <a:chOff x="0" y="0"/>
          <a:chExt cx="0" cy="0"/>
        </a:xfrm>
      </p:grpSpPr>
      <p:sp>
        <p:nvSpPr>
          <p:cNvPr id="4" name="TextBox 4"/>
          <p:cNvSpPr txBox="1"/>
          <p:nvPr/>
        </p:nvSpPr>
        <p:spPr>
          <a:xfrm>
            <a:off x="1143000" y="2019300"/>
            <a:ext cx="9501346" cy="2713563"/>
          </a:xfrm>
          <a:prstGeom prst="rect">
            <a:avLst/>
          </a:prstGeom>
        </p:spPr>
        <p:txBody>
          <a:bodyPr wrap="square" lIns="0" tIns="0" rIns="0" bIns="0" rtlCol="0" anchor="t">
            <a:spAutoFit/>
          </a:bodyPr>
          <a:lstStyle/>
          <a:p>
            <a:pPr algn="ctr">
              <a:lnSpc>
                <a:spcPct val="150000"/>
              </a:lnSpc>
              <a:spcAft>
                <a:spcPts val="1000"/>
              </a:spcAft>
            </a:pPr>
            <a:r>
              <a:rPr lang="en-GB" sz="4000" b="1" dirty="0">
                <a:solidFill>
                  <a:schemeClr val="bg1"/>
                </a:solidFill>
              </a:rPr>
              <a:t>BMIH4006 Operating Hotel Facilities</a:t>
            </a:r>
            <a:endParaRPr lang="en-BD" sz="4000" b="1" dirty="0">
              <a:solidFill>
                <a:schemeClr val="bg1"/>
              </a:solidFill>
            </a:endParaRPr>
          </a:p>
          <a:p>
            <a:pPr algn="ctr"/>
            <a:r>
              <a:rPr lang="en-GB" sz="6000" b="1" dirty="0">
                <a:solidFill>
                  <a:schemeClr val="bg1"/>
                </a:solidFill>
              </a:rPr>
              <a:t>Presentation</a:t>
            </a:r>
            <a:r>
              <a:rPr lang="en-BD" sz="6000" b="1" dirty="0">
                <a:solidFill>
                  <a:schemeClr val="bg1"/>
                </a:solidFill>
              </a:rPr>
              <a:t> </a:t>
            </a:r>
          </a:p>
          <a:p>
            <a:pPr algn="ctr"/>
            <a:r>
              <a:rPr lang="en-US" sz="4800" dirty="0">
                <a:solidFill>
                  <a:schemeClr val="bg1"/>
                </a:solidFill>
              </a:rPr>
              <a:t>Premier Inn Hotel Loughborough  </a:t>
            </a:r>
          </a:p>
        </p:txBody>
      </p:sp>
      <p:grpSp>
        <p:nvGrpSpPr>
          <p:cNvPr id="6" name="Group 6"/>
          <p:cNvGrpSpPr/>
          <p:nvPr/>
        </p:nvGrpSpPr>
        <p:grpSpPr>
          <a:xfrm>
            <a:off x="0" y="9998267"/>
            <a:ext cx="9144000" cy="288733"/>
            <a:chOff x="0" y="0"/>
            <a:chExt cx="2408296" cy="76045"/>
          </a:xfrm>
        </p:grpSpPr>
        <p:sp>
          <p:nvSpPr>
            <p:cNvPr id="7" name="Freeform 7"/>
            <p:cNvSpPr/>
            <p:nvPr/>
          </p:nvSpPr>
          <p:spPr>
            <a:xfrm>
              <a:off x="0" y="0"/>
              <a:ext cx="2408296" cy="76045"/>
            </a:xfrm>
            <a:custGeom>
              <a:avLst/>
              <a:gdLst/>
              <a:ahLst/>
              <a:cxnLst/>
              <a:rect l="l" t="t" r="r" b="b"/>
              <a:pathLst>
                <a:path w="2408296" h="76045">
                  <a:moveTo>
                    <a:pt x="0" y="0"/>
                  </a:moveTo>
                  <a:lnTo>
                    <a:pt x="2408296" y="0"/>
                  </a:lnTo>
                  <a:lnTo>
                    <a:pt x="2408296" y="76045"/>
                  </a:lnTo>
                  <a:lnTo>
                    <a:pt x="0" y="76045"/>
                  </a:lnTo>
                  <a:close/>
                </a:path>
              </a:pathLst>
            </a:custGeom>
            <a:solidFill>
              <a:srgbClr val="3DCAB1"/>
            </a:solidFill>
          </p:spPr>
          <p:txBody>
            <a:bodyPr/>
            <a:lstStyle/>
            <a:p>
              <a:endParaRPr lang="en-US"/>
            </a:p>
          </p:txBody>
        </p:sp>
        <p:sp>
          <p:nvSpPr>
            <p:cNvPr id="8" name="TextBox 8"/>
            <p:cNvSpPr txBox="1"/>
            <p:nvPr/>
          </p:nvSpPr>
          <p:spPr>
            <a:xfrm>
              <a:off x="0" y="-38100"/>
              <a:ext cx="812800" cy="850900"/>
            </a:xfrm>
            <a:prstGeom prst="rect">
              <a:avLst/>
            </a:prstGeom>
          </p:spPr>
          <p:txBody>
            <a:bodyPr lIns="50800" tIns="50800" rIns="50800" bIns="50800" rtlCol="0" anchor="ctr"/>
            <a:lstStyle/>
            <a:p>
              <a:pPr algn="ctr">
                <a:lnSpc>
                  <a:spcPts val="2659"/>
                </a:lnSpc>
                <a:spcBef>
                  <a:spcPct val="0"/>
                </a:spcBef>
              </a:pPr>
              <a:endParaRPr/>
            </a:p>
          </p:txBody>
        </p:sp>
      </p:grpSp>
      <p:sp>
        <p:nvSpPr>
          <p:cNvPr id="5" name="Rectangle 4"/>
          <p:cNvSpPr/>
          <p:nvPr/>
        </p:nvSpPr>
        <p:spPr>
          <a:xfrm>
            <a:off x="1885316" y="6318790"/>
            <a:ext cx="5353684" cy="1687963"/>
          </a:xfrm>
          <a:prstGeom prst="rect">
            <a:avLst/>
          </a:prstGeom>
        </p:spPr>
        <p:txBody>
          <a:bodyPr wrap="square">
            <a:spAutoFit/>
          </a:bodyPr>
          <a:lstStyle/>
          <a:p>
            <a:pPr>
              <a:lnSpc>
                <a:spcPct val="150000"/>
              </a:lnSpc>
            </a:pPr>
            <a:r>
              <a:rPr lang="en-US" sz="2400" b="1" dirty="0">
                <a:solidFill>
                  <a:schemeClr val="bg1"/>
                </a:solidFill>
                <a:latin typeface="Times New Roman" panose="02020603050405020304" pitchFamily="18" charset="0"/>
              </a:rPr>
              <a:t>Student Name: </a:t>
            </a:r>
            <a:r>
              <a:rPr lang="en-GB" sz="2400" b="1" dirty="0" err="1">
                <a:solidFill>
                  <a:schemeClr val="bg1"/>
                </a:solidFill>
                <a:latin typeface="Times New Roman" panose="02020603050405020304" pitchFamily="18" charset="0"/>
              </a:rPr>
              <a:t>Khalilur</a:t>
            </a:r>
            <a:r>
              <a:rPr lang="en-GB" sz="2400" b="1" dirty="0">
                <a:solidFill>
                  <a:schemeClr val="bg1"/>
                </a:solidFill>
                <a:latin typeface="Times New Roman" panose="02020603050405020304" pitchFamily="18" charset="0"/>
              </a:rPr>
              <a:t> Rahman</a:t>
            </a:r>
            <a:r>
              <a:rPr lang="en-BD" sz="2400" b="1" dirty="0">
                <a:solidFill>
                  <a:schemeClr val="bg1"/>
                </a:solidFill>
                <a:latin typeface="Times New Roman" panose="02020603050405020304" pitchFamily="18" charset="0"/>
              </a:rPr>
              <a:t> </a:t>
            </a:r>
            <a:endParaRPr lang="en-GB" sz="2400" b="1" dirty="0">
              <a:solidFill>
                <a:schemeClr val="bg1"/>
              </a:solidFill>
              <a:latin typeface="Times New Roman" panose="02020603050405020304" pitchFamily="18" charset="0"/>
            </a:endParaRPr>
          </a:p>
          <a:p>
            <a:pPr>
              <a:lnSpc>
                <a:spcPct val="150000"/>
              </a:lnSpc>
            </a:pPr>
            <a:r>
              <a:rPr lang="en-GB" sz="2400" b="1" dirty="0">
                <a:solidFill>
                  <a:schemeClr val="bg1"/>
                </a:solidFill>
                <a:latin typeface="Times New Roman" panose="02020603050405020304" pitchFamily="18" charset="0"/>
              </a:rPr>
              <a:t>Student ID: 2211971</a:t>
            </a:r>
          </a:p>
          <a:p>
            <a:pPr algn="just">
              <a:lnSpc>
                <a:spcPct val="150000"/>
              </a:lnSpc>
            </a:pPr>
            <a:r>
              <a:rPr lang="en-GB" sz="2400" b="1" dirty="0">
                <a:solidFill>
                  <a:schemeClr val="bg1"/>
                </a:solidFill>
                <a:latin typeface="Times New Roman" panose="02020603050405020304" pitchFamily="18" charset="0"/>
              </a:rPr>
              <a:t>Tutor Name: Muhammad </a:t>
            </a:r>
            <a:r>
              <a:rPr lang="en-GB" sz="2400" b="1" dirty="0" err="1">
                <a:solidFill>
                  <a:schemeClr val="bg1"/>
                </a:solidFill>
                <a:latin typeface="Times New Roman" panose="02020603050405020304" pitchFamily="18" charset="0"/>
              </a:rPr>
              <a:t>Cassamo</a:t>
            </a:r>
            <a:endParaRPr lang="en-US" sz="2400" b="1" dirty="0">
              <a:solidFill>
                <a:schemeClr val="bg1"/>
              </a:solidFill>
              <a:latin typeface="Times New Roman" panose="02020603050405020304" pitchFamily="18" charset="0"/>
            </a:endParaRPr>
          </a:p>
        </p:txBody>
      </p:sp>
      <p:pic>
        <p:nvPicPr>
          <p:cNvPr id="1026" name="Picture 2" descr="See related image detail. Premier inn Logo – Triton Construction Ltd">
            <a:extLst>
              <a:ext uri="{FF2B5EF4-FFF2-40B4-BE49-F238E27FC236}">
                <a16:creationId xmlns:a16="http://schemas.microsoft.com/office/drawing/2014/main" id="{C9D83B7E-E710-DD02-37E1-99364ACBE7E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9000" y="5708215"/>
            <a:ext cx="1657350" cy="16573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Premier Inn L'Boro (@PI_Loughborough) | Twitter">
            <a:extLst>
              <a:ext uri="{FF2B5EF4-FFF2-40B4-BE49-F238E27FC236}">
                <a16:creationId xmlns:a16="http://schemas.microsoft.com/office/drawing/2014/main" id="{0237E600-73FB-FAA8-FE6A-89EE1B8653F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87000" y="1485900"/>
            <a:ext cx="6858000" cy="7315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93191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76200" y="-98433"/>
            <a:ext cx="18399756" cy="3108333"/>
            <a:chOff x="0" y="-38100"/>
            <a:chExt cx="4816592" cy="1234999"/>
          </a:xfrm>
        </p:grpSpPr>
        <p:sp>
          <p:nvSpPr>
            <p:cNvPr id="3" name="Freeform 3"/>
            <p:cNvSpPr/>
            <p:nvPr/>
          </p:nvSpPr>
          <p:spPr>
            <a:xfrm>
              <a:off x="0" y="0"/>
              <a:ext cx="4816592" cy="1196899"/>
            </a:xfrm>
            <a:custGeom>
              <a:avLst/>
              <a:gdLst/>
              <a:ahLst/>
              <a:cxnLst/>
              <a:rect l="l" t="t" r="r" b="b"/>
              <a:pathLst>
                <a:path w="4816592" h="1196899">
                  <a:moveTo>
                    <a:pt x="0" y="0"/>
                  </a:moveTo>
                  <a:lnTo>
                    <a:pt x="4816592" y="0"/>
                  </a:lnTo>
                  <a:lnTo>
                    <a:pt x="4816592" y="1196899"/>
                  </a:lnTo>
                  <a:lnTo>
                    <a:pt x="0" y="1196899"/>
                  </a:lnTo>
                  <a:close/>
                </a:path>
              </a:pathLst>
            </a:custGeom>
            <a:solidFill>
              <a:srgbClr val="071C42"/>
            </a:solidFill>
          </p:spPr>
          <p:txBody>
            <a:bodyPr/>
            <a:lstStyle/>
            <a:p>
              <a:endParaRPr lang="en-US"/>
            </a:p>
          </p:txBody>
        </p:sp>
        <p:sp>
          <p:nvSpPr>
            <p:cNvPr id="4" name="TextBox 4"/>
            <p:cNvSpPr txBox="1"/>
            <p:nvPr/>
          </p:nvSpPr>
          <p:spPr>
            <a:xfrm>
              <a:off x="0" y="-38100"/>
              <a:ext cx="812800" cy="850900"/>
            </a:xfrm>
            <a:prstGeom prst="rect">
              <a:avLst/>
            </a:prstGeom>
          </p:spPr>
          <p:txBody>
            <a:bodyPr lIns="50800" tIns="50800" rIns="50800" bIns="50800" rtlCol="0" anchor="ctr"/>
            <a:lstStyle/>
            <a:p>
              <a:pPr algn="ctr">
                <a:lnSpc>
                  <a:spcPts val="2659"/>
                </a:lnSpc>
                <a:spcBef>
                  <a:spcPct val="0"/>
                </a:spcBef>
              </a:pPr>
              <a:endParaRPr/>
            </a:p>
          </p:txBody>
        </p:sp>
      </p:grpSp>
      <p:sp>
        <p:nvSpPr>
          <p:cNvPr id="7" name="TextBox 7"/>
          <p:cNvSpPr txBox="1"/>
          <p:nvPr/>
        </p:nvSpPr>
        <p:spPr>
          <a:xfrm>
            <a:off x="6629400" y="1074075"/>
            <a:ext cx="4668112" cy="859210"/>
          </a:xfrm>
          <a:prstGeom prst="rect">
            <a:avLst/>
          </a:prstGeom>
        </p:spPr>
        <p:txBody>
          <a:bodyPr lIns="0" tIns="0" rIns="0" bIns="0" rtlCol="0" anchor="t">
            <a:spAutoFit/>
          </a:bodyPr>
          <a:lstStyle/>
          <a:p>
            <a:pPr>
              <a:lnSpc>
                <a:spcPts val="6719"/>
              </a:lnSpc>
            </a:pPr>
            <a:r>
              <a:rPr lang="en-US" sz="5599" b="1" dirty="0">
                <a:solidFill>
                  <a:srgbClr val="FFFFFF"/>
                </a:solidFill>
                <a:latin typeface="Arial" panose="020B0604020202020204" pitchFamily="34" charset="0"/>
                <a:cs typeface="Arial" panose="020B0604020202020204" pitchFamily="34" charset="0"/>
              </a:rPr>
              <a:t>Introduction</a:t>
            </a:r>
          </a:p>
        </p:txBody>
      </p:sp>
      <p:sp>
        <p:nvSpPr>
          <p:cNvPr id="5" name="Rectangle 4"/>
          <p:cNvSpPr/>
          <p:nvPr/>
        </p:nvSpPr>
        <p:spPr>
          <a:xfrm>
            <a:off x="381000" y="3146644"/>
            <a:ext cx="11049000" cy="6085897"/>
          </a:xfrm>
          <a:prstGeom prst="rect">
            <a:avLst/>
          </a:prstGeom>
        </p:spPr>
        <p:txBody>
          <a:bodyPr wrap="square">
            <a:spAutoFit/>
          </a:bodyPr>
          <a:lstStyle/>
          <a:p>
            <a:pPr marL="285750" indent="-285750" algn="just">
              <a:lnSpc>
                <a:spcPct val="150000"/>
              </a:lnSpc>
              <a:spcAft>
                <a:spcPts val="1000"/>
              </a:spcAft>
              <a:buFont typeface="Wingdings" pitchFamily="2" charset="2"/>
              <a:buChar char="Ø"/>
            </a:pPr>
            <a:r>
              <a:rPr lang="en-GB" sz="2800" dirty="0">
                <a:effectLst/>
                <a:latin typeface="Arial" panose="020B0604020202020204" pitchFamily="34" charset="0"/>
                <a:ea typeface="Calibri" panose="020F0502020204030204" pitchFamily="34" charset="0"/>
                <a:cs typeface="Vrinda" panose="020B0502040204020203" pitchFamily="34" charset="0"/>
              </a:rPr>
              <a:t>The challenge confronting the hotel and resort industry is to develop housekeeping staff capable of providing effective services that will increase guest satisfaction ratings (Andrews, 2016). </a:t>
            </a:r>
            <a:endParaRPr lang="en-BD" sz="2800" dirty="0">
              <a:effectLst/>
              <a:latin typeface="Arial" panose="020B0604020202020204" pitchFamily="34" charset="0"/>
              <a:ea typeface="Calibri" panose="020F0502020204030204" pitchFamily="34" charset="0"/>
              <a:cs typeface="Vrinda" panose="020B0502040204020203" pitchFamily="34" charset="0"/>
            </a:endParaRPr>
          </a:p>
          <a:p>
            <a:pPr marL="285750" indent="-285750" algn="just">
              <a:lnSpc>
                <a:spcPct val="150000"/>
              </a:lnSpc>
              <a:spcAft>
                <a:spcPts val="1000"/>
              </a:spcAft>
              <a:buFont typeface="Wingdings" pitchFamily="2" charset="2"/>
              <a:buChar char="Ø"/>
            </a:pPr>
            <a:r>
              <a:rPr lang="en-GB" sz="2800" dirty="0">
                <a:effectLst/>
                <a:latin typeface="Arial" panose="020B0604020202020204" pitchFamily="34" charset="0"/>
                <a:ea typeface="Calibri" panose="020F0502020204030204" pitchFamily="34" charset="0"/>
                <a:cs typeface="Vrinda" panose="020B0502040204020203" pitchFamily="34" charset="0"/>
              </a:rPr>
              <a:t>The Hotel Premier Inn's management has thus made the decision to provide the cleaning staff extensive managerial power and assistance. </a:t>
            </a:r>
          </a:p>
          <a:p>
            <a:pPr marL="285750" indent="-285750" algn="just">
              <a:lnSpc>
                <a:spcPct val="150000"/>
              </a:lnSpc>
              <a:spcAft>
                <a:spcPts val="1000"/>
              </a:spcAft>
              <a:buFont typeface="Wingdings" pitchFamily="2" charset="2"/>
              <a:buChar char="Ø"/>
            </a:pPr>
            <a:r>
              <a:rPr lang="en-GB" sz="2800" dirty="0">
                <a:effectLst/>
                <a:latin typeface="Arial" panose="020B0604020202020204" pitchFamily="34" charset="0"/>
                <a:ea typeface="Calibri" panose="020F0502020204030204" pitchFamily="34" charset="0"/>
                <a:cs typeface="Vrinda" panose="020B0502040204020203" pitchFamily="34" charset="0"/>
              </a:rPr>
              <a:t>In order to create a productive housekeeping team, each member will get a variety of training opportunities that will enhance their knowledge and abilities. </a:t>
            </a:r>
            <a:endParaRPr lang="en-BD" sz="2800" dirty="0">
              <a:effectLst/>
              <a:latin typeface="Arial" panose="020B0604020202020204" pitchFamily="34" charset="0"/>
              <a:ea typeface="Calibri" panose="020F0502020204030204" pitchFamily="34" charset="0"/>
              <a:cs typeface="Vrinda" panose="020B0502040204020203" pitchFamily="34" charset="0"/>
            </a:endParaRPr>
          </a:p>
        </p:txBody>
      </p:sp>
      <p:pic>
        <p:nvPicPr>
          <p:cNvPr id="2050" name="Picture 2" descr="Premier Inn Loughborough Hotel - Hotels in Loughborough LE11 9SA - 192.com">
            <a:extLst>
              <a:ext uri="{FF2B5EF4-FFF2-40B4-BE49-F238E27FC236}">
                <a16:creationId xmlns:a16="http://schemas.microsoft.com/office/drawing/2014/main" id="{41AF750E-7208-6254-F6D4-367C482AF5C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734800" y="3009900"/>
            <a:ext cx="6400800" cy="72771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See related image detail. Premier inn Logo – Triton Construction Ltd">
            <a:extLst>
              <a:ext uri="{FF2B5EF4-FFF2-40B4-BE49-F238E27FC236}">
                <a16:creationId xmlns:a16="http://schemas.microsoft.com/office/drawing/2014/main" id="{012C428C-B38F-53BA-64B5-71CC03602BF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 y="161474"/>
            <a:ext cx="1657350" cy="13422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28771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8"/>
          <p:cNvGrpSpPr/>
          <p:nvPr/>
        </p:nvGrpSpPr>
        <p:grpSpPr>
          <a:xfrm>
            <a:off x="0" y="-9994"/>
            <a:ext cx="18288000" cy="1314176"/>
            <a:chOff x="0" y="0"/>
            <a:chExt cx="5454170" cy="152400"/>
          </a:xfrm>
          <a:solidFill>
            <a:schemeClr val="tx2">
              <a:lumMod val="50000"/>
            </a:schemeClr>
          </a:solidFill>
        </p:grpSpPr>
        <p:sp>
          <p:nvSpPr>
            <p:cNvPr id="11" name="Freeform 9"/>
            <p:cNvSpPr/>
            <p:nvPr/>
          </p:nvSpPr>
          <p:spPr>
            <a:xfrm>
              <a:off x="0" y="0"/>
              <a:ext cx="5454171" cy="152400"/>
            </a:xfrm>
            <a:custGeom>
              <a:avLst/>
              <a:gdLst/>
              <a:ahLst/>
              <a:cxnLst/>
              <a:rect l="l" t="t" r="r" b="b"/>
              <a:pathLst>
                <a:path w="5454171" h="152400">
                  <a:moveTo>
                    <a:pt x="0" y="0"/>
                  </a:moveTo>
                  <a:lnTo>
                    <a:pt x="5454171" y="0"/>
                  </a:lnTo>
                  <a:lnTo>
                    <a:pt x="5454171" y="152400"/>
                  </a:lnTo>
                  <a:lnTo>
                    <a:pt x="0" y="152400"/>
                  </a:lnTo>
                  <a:close/>
                </a:path>
              </a:pathLst>
            </a:custGeom>
            <a:grpFill/>
          </p:spPr>
          <p:txBody>
            <a:bodyPr/>
            <a:lstStyle/>
            <a:p>
              <a:endParaRPr lang="en-US"/>
            </a:p>
          </p:txBody>
        </p:sp>
      </p:grpSp>
      <p:sp>
        <p:nvSpPr>
          <p:cNvPr id="7" name="TextBox 14"/>
          <p:cNvSpPr txBox="1"/>
          <p:nvPr/>
        </p:nvSpPr>
        <p:spPr>
          <a:xfrm>
            <a:off x="3048000" y="231595"/>
            <a:ext cx="13182600" cy="1661993"/>
          </a:xfrm>
          <a:prstGeom prst="rect">
            <a:avLst/>
          </a:prstGeom>
        </p:spPr>
        <p:txBody>
          <a:bodyPr wrap="square" lIns="0" tIns="0" rIns="0" bIns="0" rtlCol="0" anchor="t">
            <a:spAutoFit/>
          </a:bodyPr>
          <a:lstStyle/>
          <a:p>
            <a:pPr algn="ctr"/>
            <a:r>
              <a:rPr lang="en-GB" sz="5400" b="1" dirty="0">
                <a:solidFill>
                  <a:schemeClr val="bg1"/>
                </a:solidFill>
              </a:rPr>
              <a:t>Schedule for training activities</a:t>
            </a:r>
            <a:endParaRPr lang="en-BD" sz="5400" b="1" dirty="0">
              <a:solidFill>
                <a:schemeClr val="bg1"/>
              </a:solidFill>
            </a:endParaRPr>
          </a:p>
          <a:p>
            <a:pPr algn="ctr"/>
            <a:endParaRPr lang="en-US" sz="5400" b="1" dirty="0">
              <a:solidFill>
                <a:schemeClr val="bg1"/>
              </a:solidFill>
            </a:endParaRPr>
          </a:p>
        </p:txBody>
      </p:sp>
      <p:pic>
        <p:nvPicPr>
          <p:cNvPr id="2" name="Picture 1">
            <a:extLst>
              <a:ext uri="{FF2B5EF4-FFF2-40B4-BE49-F238E27FC236}">
                <a16:creationId xmlns:a16="http://schemas.microsoft.com/office/drawing/2014/main" id="{78E0B686-5423-CBD7-1B06-6848FC3D9AED}"/>
              </a:ext>
            </a:extLst>
          </p:cNvPr>
          <p:cNvPicPr>
            <a:picLocks noChangeAspect="1"/>
          </p:cNvPicPr>
          <p:nvPr/>
        </p:nvPicPr>
        <p:blipFill>
          <a:blip r:embed="rId3"/>
          <a:stretch>
            <a:fillRect/>
          </a:stretch>
        </p:blipFill>
        <p:spPr>
          <a:xfrm>
            <a:off x="4419600" y="2368266"/>
            <a:ext cx="9937569" cy="7687139"/>
          </a:xfrm>
          <a:prstGeom prst="rect">
            <a:avLst/>
          </a:prstGeom>
        </p:spPr>
      </p:pic>
      <p:sp>
        <p:nvSpPr>
          <p:cNvPr id="6" name="TextBox 5">
            <a:extLst>
              <a:ext uri="{FF2B5EF4-FFF2-40B4-BE49-F238E27FC236}">
                <a16:creationId xmlns:a16="http://schemas.microsoft.com/office/drawing/2014/main" id="{9803F7FB-9B91-0BEA-92DE-6398A5225F1D}"/>
              </a:ext>
            </a:extLst>
          </p:cNvPr>
          <p:cNvSpPr txBox="1"/>
          <p:nvPr/>
        </p:nvSpPr>
        <p:spPr>
          <a:xfrm>
            <a:off x="495300" y="1580665"/>
            <a:ext cx="9144000" cy="577850"/>
          </a:xfrm>
          <a:prstGeom prst="rect">
            <a:avLst/>
          </a:prstGeom>
          <a:noFill/>
        </p:spPr>
        <p:txBody>
          <a:bodyPr wrap="square">
            <a:spAutoFit/>
          </a:bodyPr>
          <a:lstStyle/>
          <a:p>
            <a:pPr marL="342900" indent="-342900" algn="just">
              <a:lnSpc>
                <a:spcPct val="150000"/>
              </a:lnSpc>
              <a:spcAft>
                <a:spcPts val="1000"/>
              </a:spcAft>
              <a:buFont typeface="Wingdings" pitchFamily="2" charset="2"/>
              <a:buChar char="Ø"/>
            </a:pPr>
            <a:r>
              <a:rPr lang="en-GB" sz="2400" dirty="0">
                <a:effectLst/>
                <a:latin typeface="Arial" panose="020B0604020202020204" pitchFamily="34" charset="0"/>
                <a:ea typeface="Calibri" panose="020F0502020204030204" pitchFamily="34" charset="0"/>
                <a:cs typeface="Vrinda" panose="020B0502040204020203" pitchFamily="34" charset="0"/>
              </a:rPr>
              <a:t>The Gantt chart for the training is the following:</a:t>
            </a:r>
            <a:endParaRPr lang="en-BD" sz="2400" dirty="0">
              <a:effectLst/>
              <a:latin typeface="Arial" panose="020B0604020202020204" pitchFamily="34" charset="0"/>
              <a:ea typeface="Calibri" panose="020F0502020204030204" pitchFamily="34" charset="0"/>
              <a:cs typeface="Vrinda" panose="020B0502040204020203" pitchFamily="34" charset="0"/>
            </a:endParaRPr>
          </a:p>
        </p:txBody>
      </p:sp>
      <p:pic>
        <p:nvPicPr>
          <p:cNvPr id="3" name="Picture 2" descr="See related image detail. Premier inn Logo – Triton Construction Ltd">
            <a:extLst>
              <a:ext uri="{FF2B5EF4-FFF2-40B4-BE49-F238E27FC236}">
                <a16:creationId xmlns:a16="http://schemas.microsoft.com/office/drawing/2014/main" id="{EB408FE5-B4B6-A2FB-1C2C-57BEC489EB1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4300" y="113662"/>
            <a:ext cx="1657350" cy="13422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24340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4"/>
          <p:cNvSpPr/>
          <p:nvPr/>
        </p:nvSpPr>
        <p:spPr>
          <a:xfrm>
            <a:off x="838200" y="647700"/>
            <a:ext cx="16840200" cy="9055797"/>
          </a:xfrm>
          <a:prstGeom prst="rect">
            <a:avLst/>
          </a:prstGeom>
          <a:solidFill>
            <a:srgbClr val="213559"/>
          </a:solidFill>
        </p:spPr>
        <p:txBody>
          <a:bodyPr/>
          <a:lstStyle/>
          <a:p>
            <a:endParaRPr lang="en-US"/>
          </a:p>
        </p:txBody>
      </p:sp>
      <p:sp>
        <p:nvSpPr>
          <p:cNvPr id="8" name="TextBox 7"/>
          <p:cNvSpPr txBox="1"/>
          <p:nvPr/>
        </p:nvSpPr>
        <p:spPr>
          <a:xfrm>
            <a:off x="1623126" y="1104900"/>
            <a:ext cx="15041748" cy="1661993"/>
          </a:xfrm>
          <a:prstGeom prst="rect">
            <a:avLst/>
          </a:prstGeom>
        </p:spPr>
        <p:txBody>
          <a:bodyPr wrap="square" lIns="0" tIns="0" rIns="0" bIns="0" rtlCol="0" anchor="t">
            <a:spAutoFit/>
          </a:bodyPr>
          <a:lstStyle/>
          <a:p>
            <a:pPr algn="ctr"/>
            <a:r>
              <a:rPr lang="en-GB" sz="5400" b="1" dirty="0">
                <a:solidFill>
                  <a:schemeClr val="bg1"/>
                </a:solidFill>
              </a:rPr>
              <a:t>Work safety and health</a:t>
            </a:r>
            <a:endParaRPr lang="en-BD" sz="5400" b="1" dirty="0">
              <a:solidFill>
                <a:schemeClr val="bg1"/>
              </a:solidFill>
            </a:endParaRPr>
          </a:p>
          <a:p>
            <a:pPr algn="ctr"/>
            <a:r>
              <a:rPr lang="en-BD" sz="5400" b="1" dirty="0">
                <a:solidFill>
                  <a:schemeClr val="bg1"/>
                </a:solidFill>
              </a:rPr>
              <a:t> </a:t>
            </a:r>
            <a:endParaRPr lang="en-US" sz="5400" b="1" dirty="0">
              <a:solidFill>
                <a:schemeClr val="bg1"/>
              </a:solidFill>
            </a:endParaRPr>
          </a:p>
        </p:txBody>
      </p:sp>
      <p:sp>
        <p:nvSpPr>
          <p:cNvPr id="2" name="Rectangle 1"/>
          <p:cNvSpPr/>
          <p:nvPr/>
        </p:nvSpPr>
        <p:spPr>
          <a:xfrm>
            <a:off x="2217479" y="2476500"/>
            <a:ext cx="13853042" cy="6342377"/>
          </a:xfrm>
          <a:prstGeom prst="rect">
            <a:avLst/>
          </a:prstGeom>
        </p:spPr>
        <p:txBody>
          <a:bodyPr wrap="square">
            <a:spAutoFit/>
          </a:bodyPr>
          <a:lstStyle/>
          <a:p>
            <a:pPr marL="457200" indent="-457200" algn="just">
              <a:lnSpc>
                <a:spcPct val="150000"/>
              </a:lnSpc>
              <a:spcAft>
                <a:spcPts val="1000"/>
              </a:spcAft>
              <a:buFont typeface="Wingdings" pitchFamily="2" charset="2"/>
              <a:buChar char="Ø"/>
            </a:pPr>
            <a:r>
              <a:rPr lang="en-GB" sz="2800" dirty="0">
                <a:solidFill>
                  <a:schemeClr val="bg1"/>
                </a:solidFill>
                <a:effectLst/>
                <a:latin typeface="Arial" panose="020B0604020202020204" pitchFamily="34" charset="0"/>
                <a:ea typeface="Calibri" panose="020F0502020204030204" pitchFamily="34" charset="0"/>
                <a:cs typeface="Vrinda" panose="020B0502040204020203" pitchFamily="34" charset="0"/>
              </a:rPr>
              <a:t>At Premier Inn, we set the standard for health and safety. </a:t>
            </a:r>
          </a:p>
          <a:p>
            <a:pPr marL="457200" indent="-457200" algn="just">
              <a:lnSpc>
                <a:spcPct val="150000"/>
              </a:lnSpc>
              <a:spcAft>
                <a:spcPts val="1000"/>
              </a:spcAft>
              <a:buFont typeface="Wingdings" pitchFamily="2" charset="2"/>
              <a:buChar char="Ø"/>
            </a:pPr>
            <a:r>
              <a:rPr lang="en-GB" sz="2800" dirty="0">
                <a:solidFill>
                  <a:schemeClr val="bg1"/>
                </a:solidFill>
                <a:effectLst/>
                <a:latin typeface="Arial" panose="020B0604020202020204" pitchFamily="34" charset="0"/>
                <a:ea typeface="Calibri" panose="020F0502020204030204" pitchFamily="34" charset="0"/>
                <a:cs typeface="Vrinda" panose="020B0502040204020203" pitchFamily="34" charset="0"/>
              </a:rPr>
              <a:t>Learn about the Workplace Regulations of 1992, the Health and Safety at Work Act of 1974, and the Health and Safety Work Regulation of 1999 (Nash, 2019). </a:t>
            </a:r>
          </a:p>
          <a:p>
            <a:pPr marL="457200" indent="-457200" algn="just">
              <a:lnSpc>
                <a:spcPct val="150000"/>
              </a:lnSpc>
              <a:spcAft>
                <a:spcPts val="1000"/>
              </a:spcAft>
              <a:buFont typeface="Wingdings" pitchFamily="2" charset="2"/>
              <a:buChar char="Ø"/>
            </a:pPr>
            <a:r>
              <a:rPr lang="en-GB" sz="2800" dirty="0">
                <a:solidFill>
                  <a:schemeClr val="bg1"/>
                </a:solidFill>
                <a:effectLst/>
                <a:latin typeface="Arial" panose="020B0604020202020204" pitchFamily="34" charset="0"/>
                <a:ea typeface="Calibri" panose="020F0502020204030204" pitchFamily="34" charset="0"/>
                <a:cs typeface="Vrinda" panose="020B0502040204020203" pitchFamily="34" charset="0"/>
              </a:rPr>
              <a:t>These laws demonstrate our dedication to ensuring the welfare of each and every person who enters Hotel Premier Inn. </a:t>
            </a:r>
          </a:p>
          <a:p>
            <a:pPr marL="457200" indent="-457200" algn="just">
              <a:lnSpc>
                <a:spcPct val="150000"/>
              </a:lnSpc>
              <a:spcAft>
                <a:spcPts val="1000"/>
              </a:spcAft>
              <a:buFont typeface="Wingdings" pitchFamily="2" charset="2"/>
              <a:buChar char="Ø"/>
            </a:pPr>
            <a:r>
              <a:rPr lang="en-GB" sz="2800" dirty="0">
                <a:solidFill>
                  <a:schemeClr val="bg1"/>
                </a:solidFill>
                <a:effectLst/>
                <a:latin typeface="Arial" panose="020B0604020202020204" pitchFamily="34" charset="0"/>
                <a:ea typeface="Calibri" panose="020F0502020204030204" pitchFamily="34" charset="0"/>
                <a:cs typeface="Vrinda" panose="020B0502040204020203" pitchFamily="34" charset="0"/>
              </a:rPr>
              <a:t>When engaging in physical activity, use caution, particularly when handling heavy machinery. </a:t>
            </a:r>
          </a:p>
          <a:p>
            <a:pPr marL="457200" indent="-457200" algn="just">
              <a:lnSpc>
                <a:spcPct val="150000"/>
              </a:lnSpc>
              <a:spcAft>
                <a:spcPts val="1000"/>
              </a:spcAft>
              <a:buFont typeface="Wingdings" pitchFamily="2" charset="2"/>
              <a:buChar char="Ø"/>
            </a:pPr>
            <a:r>
              <a:rPr lang="en-GB" sz="2800" dirty="0">
                <a:solidFill>
                  <a:schemeClr val="bg1"/>
                </a:solidFill>
                <a:effectLst/>
                <a:latin typeface="Arial" panose="020B0604020202020204" pitchFamily="34" charset="0"/>
                <a:ea typeface="Calibri" panose="020F0502020204030204" pitchFamily="34" charset="0"/>
                <a:cs typeface="Vrinda" panose="020B0502040204020203" pitchFamily="34" charset="0"/>
              </a:rPr>
              <a:t>Arm yourself with information on different substances, how to use them, and any possible hazards.  </a:t>
            </a:r>
            <a:endParaRPr lang="en-BD" sz="2800" dirty="0">
              <a:solidFill>
                <a:schemeClr val="bg1"/>
              </a:solidFill>
              <a:effectLst/>
              <a:latin typeface="Arial" panose="020B0604020202020204" pitchFamily="34" charset="0"/>
              <a:ea typeface="Calibri" panose="020F0502020204030204" pitchFamily="34" charset="0"/>
              <a:cs typeface="Vrinda" panose="020B0502040204020203" pitchFamily="34" charset="0"/>
            </a:endParaRPr>
          </a:p>
        </p:txBody>
      </p:sp>
      <p:pic>
        <p:nvPicPr>
          <p:cNvPr id="3" name="Picture 2" descr="See related image detail. Premier inn Logo – Triton Construction Ltd">
            <a:extLst>
              <a:ext uri="{FF2B5EF4-FFF2-40B4-BE49-F238E27FC236}">
                <a16:creationId xmlns:a16="http://schemas.microsoft.com/office/drawing/2014/main" id="{26332A02-3551-0222-9C8E-577344B80B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9200" y="920777"/>
            <a:ext cx="1657350" cy="13422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41305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4"/>
          <p:cNvSpPr/>
          <p:nvPr/>
        </p:nvSpPr>
        <p:spPr>
          <a:xfrm>
            <a:off x="762000" y="723900"/>
            <a:ext cx="16611600" cy="8915400"/>
          </a:xfrm>
          <a:prstGeom prst="rect">
            <a:avLst/>
          </a:prstGeom>
          <a:solidFill>
            <a:srgbClr val="213559"/>
          </a:solidFill>
        </p:spPr>
        <p:txBody>
          <a:bodyPr/>
          <a:lstStyle/>
          <a:p>
            <a:endParaRPr lang="en-US"/>
          </a:p>
        </p:txBody>
      </p:sp>
      <p:sp>
        <p:nvSpPr>
          <p:cNvPr id="7" name="TextBox 10"/>
          <p:cNvSpPr txBox="1"/>
          <p:nvPr/>
        </p:nvSpPr>
        <p:spPr>
          <a:xfrm>
            <a:off x="1371600" y="762000"/>
            <a:ext cx="15468600" cy="923330"/>
          </a:xfrm>
          <a:prstGeom prst="rect">
            <a:avLst/>
          </a:prstGeom>
        </p:spPr>
        <p:txBody>
          <a:bodyPr wrap="square" lIns="0" tIns="0" rIns="0" bIns="0" rtlCol="0" anchor="t">
            <a:spAutoFit/>
          </a:bodyPr>
          <a:lstStyle/>
          <a:p>
            <a:pPr algn="ctr"/>
            <a:r>
              <a:rPr lang="en-GB" sz="6000" b="1" dirty="0">
                <a:solidFill>
                  <a:schemeClr val="bg1"/>
                </a:solidFill>
              </a:rPr>
              <a:t>Property knowledge </a:t>
            </a:r>
            <a:endParaRPr lang="en-BD" sz="6000" b="1" dirty="0">
              <a:solidFill>
                <a:schemeClr val="bg1"/>
              </a:solidFill>
            </a:endParaRPr>
          </a:p>
        </p:txBody>
      </p:sp>
      <p:sp>
        <p:nvSpPr>
          <p:cNvPr id="3" name="Rectangle 2"/>
          <p:cNvSpPr/>
          <p:nvPr/>
        </p:nvSpPr>
        <p:spPr>
          <a:xfrm>
            <a:off x="1843165" y="2247900"/>
            <a:ext cx="14449269" cy="6096156"/>
          </a:xfrm>
          <a:prstGeom prst="rect">
            <a:avLst/>
          </a:prstGeom>
        </p:spPr>
        <p:txBody>
          <a:bodyPr wrap="square">
            <a:spAutoFit/>
          </a:bodyPr>
          <a:lstStyle/>
          <a:p>
            <a:pPr marL="457200" indent="-457200" algn="just">
              <a:lnSpc>
                <a:spcPct val="150000"/>
              </a:lnSpc>
              <a:spcAft>
                <a:spcPts val="1000"/>
              </a:spcAft>
              <a:buFont typeface="Wingdings" pitchFamily="2" charset="2"/>
              <a:buChar char="Ø"/>
            </a:pPr>
            <a:r>
              <a:rPr lang="en-GB" sz="2800" dirty="0">
                <a:solidFill>
                  <a:schemeClr val="bg1"/>
                </a:solidFill>
                <a:effectLst/>
                <a:latin typeface="Arial" panose="020B0604020202020204" pitchFamily="34" charset="0"/>
                <a:ea typeface="Calibri" panose="020F0502020204030204" pitchFamily="34" charset="0"/>
                <a:cs typeface="Vrinda" panose="020B0502040204020203" pitchFamily="34" charset="0"/>
              </a:rPr>
              <a:t>Our lodgings accommodate a wide range of tastes, with 1500–1600 beds that include foam, queen-size mattresses, waterbeds, and Renaissance mattresses. </a:t>
            </a:r>
          </a:p>
          <a:p>
            <a:pPr marL="457200" indent="-457200" algn="just">
              <a:lnSpc>
                <a:spcPct val="150000"/>
              </a:lnSpc>
              <a:spcAft>
                <a:spcPts val="1000"/>
              </a:spcAft>
              <a:buFont typeface="Wingdings" pitchFamily="2" charset="2"/>
              <a:buChar char="Ø"/>
            </a:pPr>
            <a:r>
              <a:rPr lang="en-GB" sz="2800" dirty="0">
                <a:solidFill>
                  <a:schemeClr val="bg1"/>
                </a:solidFill>
                <a:effectLst/>
                <a:latin typeface="Arial" panose="020B0604020202020204" pitchFamily="34" charset="0"/>
                <a:ea typeface="Calibri" panose="020F0502020204030204" pitchFamily="34" charset="0"/>
                <a:cs typeface="Vrinda" panose="020B0502040204020203" pitchFamily="34" charset="0"/>
              </a:rPr>
              <a:t>Our dedication to visitor happiness is evident in every accommodation type we provide, ranging from elegant Suit rooms to Single Rooms for single </a:t>
            </a:r>
            <a:r>
              <a:rPr lang="en-GB" sz="2800" dirty="0" err="1">
                <a:solidFill>
                  <a:schemeClr val="bg1"/>
                </a:solidFill>
                <a:effectLst/>
                <a:latin typeface="Arial" panose="020B0604020202020204" pitchFamily="34" charset="0"/>
                <a:ea typeface="Calibri" panose="020F0502020204030204" pitchFamily="34" charset="0"/>
                <a:cs typeface="Vrinda" panose="020B0502040204020203" pitchFamily="34" charset="0"/>
              </a:rPr>
              <a:t>travelers</a:t>
            </a:r>
            <a:r>
              <a:rPr lang="en-GB" sz="2800" dirty="0">
                <a:solidFill>
                  <a:schemeClr val="bg1"/>
                </a:solidFill>
                <a:effectLst/>
                <a:latin typeface="Arial" panose="020B0604020202020204" pitchFamily="34" charset="0"/>
                <a:ea typeface="Calibri" panose="020F0502020204030204" pitchFamily="34" charset="0"/>
                <a:cs typeface="Vrinda" panose="020B0502040204020203" pitchFamily="34" charset="0"/>
              </a:rPr>
              <a:t> to Double Rooms with 4.6" x 6.3" double beds to Twin Rooms with 3.3" x 6.3" single mattresses (Levin, 2022). </a:t>
            </a:r>
          </a:p>
          <a:p>
            <a:pPr marL="457200" indent="-457200" algn="just">
              <a:lnSpc>
                <a:spcPct val="150000"/>
              </a:lnSpc>
              <a:spcAft>
                <a:spcPts val="1000"/>
              </a:spcAft>
              <a:buFont typeface="Wingdings" pitchFamily="2" charset="2"/>
              <a:buChar char="Ø"/>
            </a:pPr>
            <a:r>
              <a:rPr lang="en-GB" sz="2800" dirty="0">
                <a:solidFill>
                  <a:schemeClr val="bg1"/>
                </a:solidFill>
                <a:effectLst/>
                <a:latin typeface="Arial" panose="020B0604020202020204" pitchFamily="34" charset="0"/>
                <a:ea typeface="Calibri" panose="020F0502020204030204" pitchFamily="34" charset="0"/>
                <a:cs typeface="Vrinda" panose="020B0502040204020203" pitchFamily="34" charset="0"/>
              </a:rPr>
              <a:t>In order to provide a complete grasp of Hotel Premier Inn's property and service requirements, the training emphasizes the significance of cleaning in areas like the laundry, minibar, and public spaces (Levin, 2022).</a:t>
            </a:r>
            <a:r>
              <a:rPr lang="en-BD" sz="2800" dirty="0">
                <a:solidFill>
                  <a:schemeClr val="bg1"/>
                </a:solidFill>
                <a:effectLst/>
              </a:rPr>
              <a:t> </a:t>
            </a:r>
            <a:endParaRPr lang="en-BD" sz="2800" dirty="0">
              <a:solidFill>
                <a:schemeClr val="bg1"/>
              </a:solidFill>
            </a:endParaRPr>
          </a:p>
        </p:txBody>
      </p:sp>
      <p:pic>
        <p:nvPicPr>
          <p:cNvPr id="2" name="Picture 2" descr="See related image detail. Premier inn Logo – Triton Construction Ltd">
            <a:extLst>
              <a:ext uri="{FF2B5EF4-FFF2-40B4-BE49-F238E27FC236}">
                <a16:creationId xmlns:a16="http://schemas.microsoft.com/office/drawing/2014/main" id="{5DA32283-CBBF-B9CD-30B0-834573FA22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4490" y="905694"/>
            <a:ext cx="1657350" cy="13422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86408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8"/>
          <p:cNvGrpSpPr/>
          <p:nvPr/>
        </p:nvGrpSpPr>
        <p:grpSpPr>
          <a:xfrm>
            <a:off x="0" y="-9994"/>
            <a:ext cx="18288000" cy="1314176"/>
            <a:chOff x="0" y="0"/>
            <a:chExt cx="5454170" cy="152400"/>
          </a:xfrm>
          <a:solidFill>
            <a:schemeClr val="tx2">
              <a:lumMod val="50000"/>
            </a:schemeClr>
          </a:solidFill>
        </p:grpSpPr>
        <p:sp>
          <p:nvSpPr>
            <p:cNvPr id="11" name="Freeform 9"/>
            <p:cNvSpPr/>
            <p:nvPr/>
          </p:nvSpPr>
          <p:spPr>
            <a:xfrm>
              <a:off x="0" y="0"/>
              <a:ext cx="5454171" cy="152400"/>
            </a:xfrm>
            <a:custGeom>
              <a:avLst/>
              <a:gdLst/>
              <a:ahLst/>
              <a:cxnLst/>
              <a:rect l="l" t="t" r="r" b="b"/>
              <a:pathLst>
                <a:path w="5454171" h="152400">
                  <a:moveTo>
                    <a:pt x="0" y="0"/>
                  </a:moveTo>
                  <a:lnTo>
                    <a:pt x="5454171" y="0"/>
                  </a:lnTo>
                  <a:lnTo>
                    <a:pt x="5454171" y="152400"/>
                  </a:lnTo>
                  <a:lnTo>
                    <a:pt x="0" y="152400"/>
                  </a:lnTo>
                  <a:close/>
                </a:path>
              </a:pathLst>
            </a:custGeom>
            <a:grpFill/>
          </p:spPr>
          <p:txBody>
            <a:bodyPr/>
            <a:lstStyle/>
            <a:p>
              <a:endParaRPr lang="en-US"/>
            </a:p>
          </p:txBody>
        </p:sp>
      </p:grpSp>
      <p:sp>
        <p:nvSpPr>
          <p:cNvPr id="7" name="TextBox 14"/>
          <p:cNvSpPr txBox="1"/>
          <p:nvPr/>
        </p:nvSpPr>
        <p:spPr>
          <a:xfrm>
            <a:off x="3048000" y="231595"/>
            <a:ext cx="13182600" cy="2492990"/>
          </a:xfrm>
          <a:prstGeom prst="rect">
            <a:avLst/>
          </a:prstGeom>
        </p:spPr>
        <p:txBody>
          <a:bodyPr wrap="square" lIns="0" tIns="0" rIns="0" bIns="0" rtlCol="0" anchor="t">
            <a:spAutoFit/>
          </a:bodyPr>
          <a:lstStyle/>
          <a:p>
            <a:pPr algn="ctr"/>
            <a:r>
              <a:rPr lang="en-GB" sz="5400" b="1" dirty="0">
                <a:solidFill>
                  <a:schemeClr val="bg1"/>
                </a:solidFill>
              </a:rPr>
              <a:t>Cleaning equipment </a:t>
            </a:r>
            <a:endParaRPr lang="en-BD" sz="5400" b="1" dirty="0">
              <a:solidFill>
                <a:schemeClr val="bg1"/>
              </a:solidFill>
            </a:endParaRPr>
          </a:p>
          <a:p>
            <a:pPr algn="ctr"/>
            <a:endParaRPr lang="en-BD" sz="5400" b="1" dirty="0">
              <a:solidFill>
                <a:schemeClr val="bg1"/>
              </a:solidFill>
            </a:endParaRPr>
          </a:p>
          <a:p>
            <a:pPr algn="ctr"/>
            <a:endParaRPr lang="en-US" sz="5400" b="1" dirty="0">
              <a:solidFill>
                <a:schemeClr val="bg1"/>
              </a:solidFill>
            </a:endParaRPr>
          </a:p>
        </p:txBody>
      </p:sp>
      <p:sp>
        <p:nvSpPr>
          <p:cNvPr id="6" name="TextBox 5">
            <a:extLst>
              <a:ext uri="{FF2B5EF4-FFF2-40B4-BE49-F238E27FC236}">
                <a16:creationId xmlns:a16="http://schemas.microsoft.com/office/drawing/2014/main" id="{9803F7FB-9B91-0BEA-92DE-6398A5225F1D}"/>
              </a:ext>
            </a:extLst>
          </p:cNvPr>
          <p:cNvSpPr txBox="1"/>
          <p:nvPr/>
        </p:nvSpPr>
        <p:spPr>
          <a:xfrm>
            <a:off x="1534332" y="2937115"/>
            <a:ext cx="14706600" cy="4921475"/>
          </a:xfrm>
          <a:prstGeom prst="rect">
            <a:avLst/>
          </a:prstGeom>
          <a:noFill/>
        </p:spPr>
        <p:txBody>
          <a:bodyPr wrap="square">
            <a:spAutoFit/>
          </a:bodyPr>
          <a:lstStyle/>
          <a:p>
            <a:pPr marL="457200" indent="-457200" algn="just">
              <a:lnSpc>
                <a:spcPct val="150000"/>
              </a:lnSpc>
              <a:spcAft>
                <a:spcPts val="1000"/>
              </a:spcAft>
              <a:buFont typeface="Wingdings" pitchFamily="2" charset="2"/>
              <a:buChar char="Ø"/>
            </a:pPr>
            <a:r>
              <a:rPr lang="en-GB" sz="2800" dirty="0">
                <a:latin typeface="Arial" panose="020B0604020202020204" pitchFamily="34" charset="0"/>
                <a:cs typeface="Vrinda" panose="020B0502040204020203" pitchFamily="34" charset="0"/>
              </a:rPr>
              <a:t>The foundation of Premier Inn's heritage are our guests. </a:t>
            </a:r>
          </a:p>
          <a:p>
            <a:pPr marL="457200" indent="-457200" algn="just">
              <a:lnSpc>
                <a:spcPct val="150000"/>
              </a:lnSpc>
              <a:spcAft>
                <a:spcPts val="1000"/>
              </a:spcAft>
              <a:buFont typeface="Wingdings" pitchFamily="2" charset="2"/>
              <a:buChar char="Ø"/>
            </a:pPr>
            <a:r>
              <a:rPr lang="en-GB" sz="2800" dirty="0">
                <a:latin typeface="Arial" panose="020B0604020202020204" pitchFamily="34" charset="0"/>
                <a:cs typeface="Vrinda" panose="020B0502040204020203" pitchFamily="34" charset="0"/>
              </a:rPr>
              <a:t>Learn how to greet and communicate with guests in a professional manner, paying particular attention to cultural sensitivity and making a good first impression. </a:t>
            </a:r>
          </a:p>
          <a:p>
            <a:pPr marL="457200" indent="-457200" algn="just">
              <a:lnSpc>
                <a:spcPct val="150000"/>
              </a:lnSpc>
              <a:spcAft>
                <a:spcPts val="1000"/>
              </a:spcAft>
              <a:buFont typeface="Wingdings" pitchFamily="2" charset="2"/>
              <a:buChar char="Ø"/>
            </a:pPr>
            <a:r>
              <a:rPr lang="en-GB" sz="2800" dirty="0">
                <a:latin typeface="Arial" panose="020B0604020202020204" pitchFamily="34" charset="0"/>
                <a:cs typeface="Vrinda" panose="020B0502040204020203" pitchFamily="34" charset="0"/>
              </a:rPr>
              <a:t>Your best ally is effective communication, so develop it to manage last-minute modifications, guest requests, and precise scheduling information. </a:t>
            </a:r>
          </a:p>
          <a:p>
            <a:pPr marL="457200" indent="-457200" algn="just">
              <a:lnSpc>
                <a:spcPct val="150000"/>
              </a:lnSpc>
              <a:spcAft>
                <a:spcPts val="1000"/>
              </a:spcAft>
              <a:buFont typeface="Wingdings" pitchFamily="2" charset="2"/>
              <a:buChar char="Ø"/>
            </a:pPr>
            <a:r>
              <a:rPr lang="en-GB" sz="2800" dirty="0">
                <a:latin typeface="Arial" panose="020B0604020202020204" pitchFamily="34" charset="0"/>
                <a:cs typeface="Vrinda" panose="020B0502040204020203" pitchFamily="34" charset="0"/>
              </a:rPr>
              <a:t>Presentation abilities are crucial since they represent Hotel Premier Inn's brand image as well as personal cleanliness (</a:t>
            </a:r>
            <a:r>
              <a:rPr lang="en-GB" sz="2800" dirty="0" err="1">
                <a:latin typeface="Arial" panose="020B0604020202020204" pitchFamily="34" charset="0"/>
                <a:cs typeface="Vrinda" panose="020B0502040204020203" pitchFamily="34" charset="0"/>
              </a:rPr>
              <a:t>Chakravarti</a:t>
            </a:r>
            <a:r>
              <a:rPr lang="en-GB" sz="2800" dirty="0">
                <a:latin typeface="Arial" panose="020B0604020202020204" pitchFamily="34" charset="0"/>
                <a:cs typeface="Vrinda" panose="020B0502040204020203" pitchFamily="34" charset="0"/>
              </a:rPr>
              <a:t>, 2018).</a:t>
            </a:r>
            <a:endParaRPr lang="en-BD" sz="2800" dirty="0">
              <a:latin typeface="Arial" panose="020B0604020202020204" pitchFamily="34" charset="0"/>
              <a:cs typeface="Vrinda" panose="020B0502040204020203" pitchFamily="34" charset="0"/>
            </a:endParaRPr>
          </a:p>
        </p:txBody>
      </p:sp>
      <p:pic>
        <p:nvPicPr>
          <p:cNvPr id="2" name="Picture 2" descr="See related image detail. Premier inn Logo – Triton Construction Ltd">
            <a:extLst>
              <a:ext uri="{FF2B5EF4-FFF2-40B4-BE49-F238E27FC236}">
                <a16:creationId xmlns:a16="http://schemas.microsoft.com/office/drawing/2014/main" id="{87A303B9-03CE-651C-16CC-A2DC133815F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 y="161474"/>
            <a:ext cx="1657350" cy="13422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13130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4"/>
          <p:cNvSpPr/>
          <p:nvPr/>
        </p:nvSpPr>
        <p:spPr>
          <a:xfrm>
            <a:off x="838200" y="647700"/>
            <a:ext cx="16840200" cy="9055797"/>
          </a:xfrm>
          <a:prstGeom prst="rect">
            <a:avLst/>
          </a:prstGeom>
          <a:solidFill>
            <a:srgbClr val="213559"/>
          </a:solidFill>
        </p:spPr>
        <p:txBody>
          <a:bodyPr/>
          <a:lstStyle/>
          <a:p>
            <a:endParaRPr lang="en-US"/>
          </a:p>
        </p:txBody>
      </p:sp>
      <p:sp>
        <p:nvSpPr>
          <p:cNvPr id="8" name="TextBox 7"/>
          <p:cNvSpPr txBox="1"/>
          <p:nvPr/>
        </p:nvSpPr>
        <p:spPr>
          <a:xfrm>
            <a:off x="1623126" y="1104900"/>
            <a:ext cx="15041748" cy="1661993"/>
          </a:xfrm>
          <a:prstGeom prst="rect">
            <a:avLst/>
          </a:prstGeom>
        </p:spPr>
        <p:txBody>
          <a:bodyPr wrap="square" lIns="0" tIns="0" rIns="0" bIns="0" rtlCol="0" anchor="t">
            <a:spAutoFit/>
          </a:bodyPr>
          <a:lstStyle/>
          <a:p>
            <a:pPr algn="ctr"/>
            <a:r>
              <a:rPr lang="en-GB" sz="5400" b="1" dirty="0">
                <a:solidFill>
                  <a:schemeClr val="bg1"/>
                </a:solidFill>
              </a:rPr>
              <a:t>Consumer Service Excellence</a:t>
            </a:r>
            <a:endParaRPr lang="en-BD" sz="5400" b="1" dirty="0">
              <a:solidFill>
                <a:schemeClr val="bg1"/>
              </a:solidFill>
            </a:endParaRPr>
          </a:p>
          <a:p>
            <a:pPr algn="ctr"/>
            <a:r>
              <a:rPr lang="en-BD" sz="5400" b="1" dirty="0">
                <a:solidFill>
                  <a:schemeClr val="bg1"/>
                </a:solidFill>
              </a:rPr>
              <a:t> </a:t>
            </a:r>
            <a:endParaRPr lang="en-US" sz="5400" b="1" dirty="0">
              <a:solidFill>
                <a:schemeClr val="bg1"/>
              </a:solidFill>
            </a:endParaRPr>
          </a:p>
        </p:txBody>
      </p:sp>
      <p:sp>
        <p:nvSpPr>
          <p:cNvPr id="2" name="Rectangle 1"/>
          <p:cNvSpPr/>
          <p:nvPr/>
        </p:nvSpPr>
        <p:spPr>
          <a:xfrm>
            <a:off x="1371600" y="2784329"/>
            <a:ext cx="8839200" cy="5439566"/>
          </a:xfrm>
          <a:prstGeom prst="rect">
            <a:avLst/>
          </a:prstGeom>
        </p:spPr>
        <p:txBody>
          <a:bodyPr wrap="square">
            <a:spAutoFit/>
          </a:bodyPr>
          <a:lstStyle/>
          <a:p>
            <a:pPr marL="457200" indent="-457200" algn="just">
              <a:lnSpc>
                <a:spcPct val="150000"/>
              </a:lnSpc>
              <a:spcAft>
                <a:spcPts val="1000"/>
              </a:spcAft>
              <a:buFont typeface="Wingdings" pitchFamily="2" charset="2"/>
              <a:buChar char="Ø"/>
            </a:pPr>
            <a:r>
              <a:rPr lang="en-GB" sz="2800" b="1" dirty="0">
                <a:solidFill>
                  <a:schemeClr val="bg1"/>
                </a:solidFill>
                <a:latin typeface="Arial" panose="020B0604020202020204" pitchFamily="34" charset="0"/>
                <a:cs typeface="Vrinda" panose="020B0502040204020203" pitchFamily="34" charset="0"/>
              </a:rPr>
              <a:t>Guest Interaction and Etiquette: </a:t>
            </a:r>
            <a:r>
              <a:rPr lang="en-GB" sz="2800" dirty="0">
                <a:solidFill>
                  <a:schemeClr val="bg1"/>
                </a:solidFill>
                <a:latin typeface="Arial" panose="020B0604020202020204" pitchFamily="34" charset="0"/>
                <a:cs typeface="Vrinda" panose="020B0502040204020203" pitchFamily="34" charset="0"/>
              </a:rPr>
              <a:t>Housekeeping employees get training in polite conversation and manners. </a:t>
            </a:r>
            <a:endParaRPr lang="en-BD" sz="2800" dirty="0">
              <a:solidFill>
                <a:schemeClr val="bg1"/>
              </a:solidFill>
              <a:latin typeface="Arial" panose="020B0604020202020204" pitchFamily="34" charset="0"/>
              <a:cs typeface="Vrinda" panose="020B0502040204020203" pitchFamily="34" charset="0"/>
            </a:endParaRPr>
          </a:p>
          <a:p>
            <a:pPr marL="457200" indent="-457200" algn="just">
              <a:lnSpc>
                <a:spcPct val="150000"/>
              </a:lnSpc>
              <a:spcAft>
                <a:spcPts val="1000"/>
              </a:spcAft>
              <a:buFont typeface="Wingdings" pitchFamily="2" charset="2"/>
              <a:buChar char="Ø"/>
            </a:pPr>
            <a:r>
              <a:rPr lang="en-GB" sz="2800" b="1" dirty="0">
                <a:solidFill>
                  <a:schemeClr val="bg1"/>
                </a:solidFill>
                <a:latin typeface="Arial" panose="020B0604020202020204" pitchFamily="34" charset="0"/>
                <a:cs typeface="Vrinda" panose="020B0502040204020203" pitchFamily="34" charset="0"/>
              </a:rPr>
              <a:t>Communication: </a:t>
            </a:r>
            <a:r>
              <a:rPr lang="en-GB" sz="2800" dirty="0">
                <a:solidFill>
                  <a:schemeClr val="bg1"/>
                </a:solidFill>
                <a:latin typeface="Arial" panose="020B0604020202020204" pitchFamily="34" charset="0"/>
                <a:cs typeface="Vrinda" panose="020B0502040204020203" pitchFamily="34" charset="0"/>
              </a:rPr>
              <a:t>Good communication is essential for enabling smooth interactions between the housekeeping division and other hotel departments. </a:t>
            </a:r>
            <a:endParaRPr lang="en-BD" sz="2800" dirty="0">
              <a:solidFill>
                <a:schemeClr val="bg1"/>
              </a:solidFill>
              <a:latin typeface="Arial" panose="020B0604020202020204" pitchFamily="34" charset="0"/>
              <a:cs typeface="Vrinda" panose="020B0502040204020203" pitchFamily="34" charset="0"/>
            </a:endParaRPr>
          </a:p>
          <a:p>
            <a:pPr marL="457200" indent="-457200" algn="just">
              <a:lnSpc>
                <a:spcPct val="150000"/>
              </a:lnSpc>
              <a:spcAft>
                <a:spcPts val="1000"/>
              </a:spcAft>
              <a:buFont typeface="Wingdings" pitchFamily="2" charset="2"/>
              <a:buChar char="Ø"/>
            </a:pPr>
            <a:r>
              <a:rPr lang="en-GB" sz="2800" b="1" dirty="0">
                <a:solidFill>
                  <a:schemeClr val="bg1"/>
                </a:solidFill>
                <a:latin typeface="Arial" panose="020B0604020202020204" pitchFamily="34" charset="0"/>
                <a:cs typeface="Vrinda" panose="020B0502040204020203" pitchFamily="34" charset="0"/>
              </a:rPr>
              <a:t>Presentation: </a:t>
            </a:r>
            <a:r>
              <a:rPr lang="en-GB" sz="2800" dirty="0">
                <a:solidFill>
                  <a:schemeClr val="bg1"/>
                </a:solidFill>
                <a:latin typeface="Arial" panose="020B0604020202020204" pitchFamily="34" charset="0"/>
                <a:cs typeface="Vrinda" panose="020B0502040204020203" pitchFamily="34" charset="0"/>
              </a:rPr>
              <a:t>The hotel and brand image are reflected in the refined presentation abilities. </a:t>
            </a:r>
            <a:endParaRPr lang="en-BD" sz="2800" dirty="0">
              <a:solidFill>
                <a:schemeClr val="bg1"/>
              </a:solidFill>
              <a:latin typeface="Arial" panose="020B0604020202020204" pitchFamily="34" charset="0"/>
              <a:cs typeface="Vrinda" panose="020B0502040204020203" pitchFamily="34" charset="0"/>
            </a:endParaRPr>
          </a:p>
        </p:txBody>
      </p:sp>
      <p:graphicFrame>
        <p:nvGraphicFramePr>
          <p:cNvPr id="3" name="Diagram 2">
            <a:extLst>
              <a:ext uri="{FF2B5EF4-FFF2-40B4-BE49-F238E27FC236}">
                <a16:creationId xmlns:a16="http://schemas.microsoft.com/office/drawing/2014/main" id="{78EDA1FC-45DC-604A-2AE0-332B7ECE12EC}"/>
              </a:ext>
            </a:extLst>
          </p:cNvPr>
          <p:cNvGraphicFramePr/>
          <p:nvPr>
            <p:extLst>
              <p:ext uri="{D42A27DB-BD31-4B8C-83A1-F6EECF244321}">
                <p14:modId xmlns:p14="http://schemas.microsoft.com/office/powerpoint/2010/main" val="1548987530"/>
              </p:ext>
            </p:extLst>
          </p:nvPr>
        </p:nvGraphicFramePr>
        <p:xfrm>
          <a:off x="10910485" y="1866900"/>
          <a:ext cx="6536732" cy="759984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2" descr="See related image detail. Premier inn Logo – Triton Construction Ltd">
            <a:extLst>
              <a:ext uri="{FF2B5EF4-FFF2-40B4-BE49-F238E27FC236}">
                <a16:creationId xmlns:a16="http://schemas.microsoft.com/office/drawing/2014/main" id="{9E0184D4-6BEB-2A3E-8A75-7A06331B8C7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58982" y="652849"/>
            <a:ext cx="1657350" cy="13422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40649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4"/>
          <p:cNvSpPr/>
          <p:nvPr/>
        </p:nvSpPr>
        <p:spPr>
          <a:xfrm>
            <a:off x="838200" y="647700"/>
            <a:ext cx="16840200" cy="9055797"/>
          </a:xfrm>
          <a:prstGeom prst="rect">
            <a:avLst/>
          </a:prstGeom>
          <a:solidFill>
            <a:srgbClr val="213559"/>
          </a:solidFill>
        </p:spPr>
        <p:txBody>
          <a:bodyPr/>
          <a:lstStyle/>
          <a:p>
            <a:endParaRPr lang="en-US"/>
          </a:p>
        </p:txBody>
      </p:sp>
      <p:sp>
        <p:nvSpPr>
          <p:cNvPr id="8" name="TextBox 7"/>
          <p:cNvSpPr txBox="1"/>
          <p:nvPr/>
        </p:nvSpPr>
        <p:spPr>
          <a:xfrm>
            <a:off x="1623126" y="1104900"/>
            <a:ext cx="15041748" cy="1661993"/>
          </a:xfrm>
          <a:prstGeom prst="rect">
            <a:avLst/>
          </a:prstGeom>
        </p:spPr>
        <p:txBody>
          <a:bodyPr wrap="square" lIns="0" tIns="0" rIns="0" bIns="0" rtlCol="0" anchor="t">
            <a:spAutoFit/>
          </a:bodyPr>
          <a:lstStyle/>
          <a:p>
            <a:pPr algn="ctr"/>
            <a:r>
              <a:rPr lang="en-GB" sz="5400" b="1" dirty="0">
                <a:solidFill>
                  <a:schemeClr val="bg1"/>
                </a:solidFill>
              </a:rPr>
              <a:t>Daily Housekeeping Routine</a:t>
            </a:r>
            <a:endParaRPr lang="en-BD" sz="5400" b="1" dirty="0">
              <a:solidFill>
                <a:schemeClr val="bg1"/>
              </a:solidFill>
            </a:endParaRPr>
          </a:p>
          <a:p>
            <a:pPr algn="ctr"/>
            <a:r>
              <a:rPr lang="en-BD" sz="5400" b="1" dirty="0">
                <a:solidFill>
                  <a:schemeClr val="bg1"/>
                </a:solidFill>
              </a:rPr>
              <a:t> </a:t>
            </a:r>
            <a:endParaRPr lang="en-US" sz="5400" b="1" dirty="0">
              <a:solidFill>
                <a:schemeClr val="bg1"/>
              </a:solidFill>
            </a:endParaRPr>
          </a:p>
        </p:txBody>
      </p:sp>
      <p:sp>
        <p:nvSpPr>
          <p:cNvPr id="2" name="Rectangle 1"/>
          <p:cNvSpPr/>
          <p:nvPr/>
        </p:nvSpPr>
        <p:spPr>
          <a:xfrm>
            <a:off x="1447800" y="2034461"/>
            <a:ext cx="10896600" cy="7697172"/>
          </a:xfrm>
          <a:prstGeom prst="rect">
            <a:avLst/>
          </a:prstGeom>
        </p:spPr>
        <p:txBody>
          <a:bodyPr wrap="square">
            <a:spAutoFit/>
          </a:bodyPr>
          <a:lstStyle/>
          <a:p>
            <a:pPr marL="457200" indent="-457200" algn="just">
              <a:lnSpc>
                <a:spcPct val="150000"/>
              </a:lnSpc>
              <a:spcAft>
                <a:spcPts val="1000"/>
              </a:spcAft>
              <a:buFont typeface="Wingdings" pitchFamily="2" charset="2"/>
              <a:buChar char="Ø"/>
            </a:pPr>
            <a:r>
              <a:rPr lang="en-GB" sz="2600" b="1" dirty="0">
                <a:solidFill>
                  <a:schemeClr val="bg1"/>
                </a:solidFill>
                <a:effectLst/>
                <a:latin typeface="Arial" panose="020B0604020202020204" pitchFamily="34" charset="0"/>
                <a:ea typeface="Calibri" panose="020F0502020204030204" pitchFamily="34" charset="0"/>
                <a:cs typeface="Vrinda" panose="020B0502040204020203" pitchFamily="34" charset="0"/>
              </a:rPr>
              <a:t>Uniform:</a:t>
            </a:r>
            <a:r>
              <a:rPr lang="en-GB" sz="2600" dirty="0">
                <a:solidFill>
                  <a:schemeClr val="bg1"/>
                </a:solidFill>
                <a:effectLst/>
                <a:latin typeface="Arial" panose="020B0604020202020204" pitchFamily="34" charset="0"/>
                <a:ea typeface="Calibri" panose="020F0502020204030204" pitchFamily="34" charset="0"/>
                <a:cs typeface="Vrinda" panose="020B0502040204020203" pitchFamily="34" charset="0"/>
              </a:rPr>
              <a:t> Uniforms have two purposes: they guard against toxins and stains and give </a:t>
            </a:r>
            <a:r>
              <a:rPr lang="en-GB" sz="2600" dirty="0">
                <a:solidFill>
                  <a:schemeClr val="bg1"/>
                </a:solidFill>
                <a:latin typeface="Arial" panose="020B0604020202020204" pitchFamily="34" charset="0"/>
                <a:cs typeface="Vrinda" panose="020B0502040204020203" pitchFamily="34" charset="0"/>
              </a:rPr>
              <a:t>off a polished image consistent with Hotel Premier Inn's brand (</a:t>
            </a:r>
            <a:r>
              <a:rPr lang="en-GB" sz="2600" dirty="0" err="1">
                <a:solidFill>
                  <a:schemeClr val="bg1"/>
                </a:solidFill>
                <a:latin typeface="Arial" panose="020B0604020202020204" pitchFamily="34" charset="0"/>
                <a:cs typeface="Vrinda" panose="020B0502040204020203" pitchFamily="34" charset="0"/>
              </a:rPr>
              <a:t>Tanji</a:t>
            </a:r>
            <a:r>
              <a:rPr lang="en-GB" sz="2600" dirty="0">
                <a:solidFill>
                  <a:schemeClr val="bg1"/>
                </a:solidFill>
                <a:latin typeface="Arial" panose="020B0604020202020204" pitchFamily="34" charset="0"/>
                <a:cs typeface="Vrinda" panose="020B0502040204020203" pitchFamily="34" charset="0"/>
              </a:rPr>
              <a:t>, 2016)</a:t>
            </a:r>
            <a:r>
              <a:rPr lang="en-BD" sz="2600" dirty="0">
                <a:solidFill>
                  <a:schemeClr val="bg1"/>
                </a:solidFill>
                <a:latin typeface="Arial" panose="020B0604020202020204" pitchFamily="34" charset="0"/>
                <a:cs typeface="Vrinda" panose="020B0502040204020203" pitchFamily="34" charset="0"/>
              </a:rPr>
              <a:t> </a:t>
            </a:r>
            <a:r>
              <a:rPr lang="en-GB" sz="2600" dirty="0">
                <a:solidFill>
                  <a:schemeClr val="bg1"/>
                </a:solidFill>
                <a:latin typeface="Arial" panose="020B0604020202020204" pitchFamily="34" charset="0"/>
                <a:cs typeface="Vrinda" panose="020B0502040204020203" pitchFamily="34" charset="0"/>
              </a:rPr>
              <a:t>.</a:t>
            </a:r>
            <a:endParaRPr lang="en-BD" sz="2600" dirty="0">
              <a:solidFill>
                <a:schemeClr val="bg1"/>
              </a:solidFill>
              <a:latin typeface="Arial" panose="020B0604020202020204" pitchFamily="34" charset="0"/>
              <a:cs typeface="Vrinda" panose="020B0502040204020203" pitchFamily="34" charset="0"/>
            </a:endParaRPr>
          </a:p>
          <a:p>
            <a:pPr marL="457200" indent="-457200" algn="just">
              <a:lnSpc>
                <a:spcPct val="150000"/>
              </a:lnSpc>
              <a:spcAft>
                <a:spcPts val="1000"/>
              </a:spcAft>
              <a:buFont typeface="Wingdings" pitchFamily="2" charset="2"/>
              <a:buChar char="Ø"/>
            </a:pPr>
            <a:r>
              <a:rPr lang="en-GB" sz="2600" b="1" dirty="0">
                <a:solidFill>
                  <a:schemeClr val="bg1"/>
                </a:solidFill>
                <a:latin typeface="Arial" panose="020B0604020202020204" pitchFamily="34" charset="0"/>
                <a:cs typeface="Vrinda" panose="020B0502040204020203" pitchFamily="34" charset="0"/>
              </a:rPr>
              <a:t>Maintenance: </a:t>
            </a:r>
            <a:r>
              <a:rPr lang="en-GB" sz="2600" dirty="0">
                <a:solidFill>
                  <a:schemeClr val="bg1"/>
                </a:solidFill>
                <a:latin typeface="Arial" panose="020B0604020202020204" pitchFamily="34" charset="0"/>
                <a:cs typeface="Vrinda" panose="020B0502040204020203" pitchFamily="34" charset="0"/>
              </a:rPr>
              <a:t>Housekeeping employees are essential because they quickly report problems such as broken TV remotes and equipment repair needs</a:t>
            </a:r>
            <a:endParaRPr lang="en-BD" sz="2600" dirty="0">
              <a:solidFill>
                <a:schemeClr val="bg1"/>
              </a:solidFill>
              <a:latin typeface="Arial" panose="020B0604020202020204" pitchFamily="34" charset="0"/>
              <a:cs typeface="Vrinda" panose="020B0502040204020203" pitchFamily="34" charset="0"/>
            </a:endParaRPr>
          </a:p>
          <a:p>
            <a:pPr marL="457200" indent="-457200" algn="just">
              <a:lnSpc>
                <a:spcPct val="150000"/>
              </a:lnSpc>
              <a:spcAft>
                <a:spcPts val="1000"/>
              </a:spcAft>
              <a:buFont typeface="Wingdings" pitchFamily="2" charset="2"/>
              <a:buChar char="Ø"/>
            </a:pPr>
            <a:r>
              <a:rPr lang="en-GB" sz="2600" b="1" dirty="0">
                <a:solidFill>
                  <a:schemeClr val="bg1"/>
                </a:solidFill>
                <a:latin typeface="Arial" panose="020B0604020202020204" pitchFamily="34" charset="0"/>
                <a:cs typeface="Vrinda" panose="020B0502040204020203" pitchFamily="34" charset="0"/>
              </a:rPr>
              <a:t>Laundry: </a:t>
            </a:r>
            <a:r>
              <a:rPr lang="en-GB" sz="2600" dirty="0">
                <a:solidFill>
                  <a:schemeClr val="bg1"/>
                </a:solidFill>
                <a:latin typeface="Arial" panose="020B0604020202020204" pitchFamily="34" charset="0"/>
                <a:cs typeface="Vrinda" panose="020B0502040204020203" pitchFamily="34" charset="0"/>
              </a:rPr>
              <a:t>Housekeeping employees are given instructive training on laundry techniques even if they are not in charge of the services directly (</a:t>
            </a:r>
            <a:r>
              <a:rPr lang="en-GB" sz="2600" dirty="0" err="1">
                <a:solidFill>
                  <a:schemeClr val="bg1"/>
                </a:solidFill>
                <a:latin typeface="Arial" panose="020B0604020202020204" pitchFamily="34" charset="0"/>
                <a:cs typeface="Vrinda" panose="020B0502040204020203" pitchFamily="34" charset="0"/>
              </a:rPr>
              <a:t>Jaszay</a:t>
            </a:r>
            <a:r>
              <a:rPr lang="en-GB" sz="2600" dirty="0">
                <a:solidFill>
                  <a:schemeClr val="bg1"/>
                </a:solidFill>
                <a:latin typeface="Arial" panose="020B0604020202020204" pitchFamily="34" charset="0"/>
                <a:cs typeface="Vrinda" panose="020B0502040204020203" pitchFamily="34" charset="0"/>
              </a:rPr>
              <a:t> and Dunk, 2023)</a:t>
            </a:r>
            <a:r>
              <a:rPr lang="en-BD" sz="2600" dirty="0">
                <a:solidFill>
                  <a:schemeClr val="bg1"/>
                </a:solidFill>
                <a:latin typeface="Arial" panose="020B0604020202020204" pitchFamily="34" charset="0"/>
                <a:cs typeface="Vrinda" panose="020B0502040204020203" pitchFamily="34" charset="0"/>
              </a:rPr>
              <a:t> </a:t>
            </a:r>
            <a:r>
              <a:rPr lang="en-GB" sz="2600" dirty="0">
                <a:solidFill>
                  <a:schemeClr val="bg1"/>
                </a:solidFill>
                <a:latin typeface="Arial" panose="020B0604020202020204" pitchFamily="34" charset="0"/>
                <a:cs typeface="Vrinda" panose="020B0502040204020203" pitchFamily="34" charset="0"/>
              </a:rPr>
              <a:t>. </a:t>
            </a:r>
            <a:endParaRPr lang="en-BD" sz="2600" dirty="0">
              <a:solidFill>
                <a:schemeClr val="bg1"/>
              </a:solidFill>
              <a:latin typeface="Arial" panose="020B0604020202020204" pitchFamily="34" charset="0"/>
              <a:cs typeface="Vrinda" panose="020B0502040204020203" pitchFamily="34" charset="0"/>
            </a:endParaRPr>
          </a:p>
          <a:p>
            <a:pPr marL="457200" indent="-457200" algn="just">
              <a:lnSpc>
                <a:spcPct val="150000"/>
              </a:lnSpc>
              <a:spcAft>
                <a:spcPts val="1000"/>
              </a:spcAft>
              <a:buFont typeface="Wingdings" pitchFamily="2" charset="2"/>
              <a:buChar char="Ø"/>
            </a:pPr>
            <a:r>
              <a:rPr lang="en-GB" sz="2600" b="1" dirty="0">
                <a:solidFill>
                  <a:schemeClr val="bg1"/>
                </a:solidFill>
                <a:latin typeface="Arial" panose="020B0604020202020204" pitchFamily="34" charset="0"/>
                <a:cs typeface="Vrinda" panose="020B0502040204020203" pitchFamily="34" charset="0"/>
              </a:rPr>
              <a:t>Evaluation: </a:t>
            </a:r>
            <a:r>
              <a:rPr lang="en-GB" sz="2600" dirty="0">
                <a:solidFill>
                  <a:schemeClr val="bg1"/>
                </a:solidFill>
                <a:latin typeface="Arial" panose="020B0604020202020204" pitchFamily="34" charset="0"/>
                <a:cs typeface="Vrinda" panose="020B0502040204020203" pitchFamily="34" charset="0"/>
              </a:rPr>
              <a:t>The training program comprises written and practical exams to gauge how well staff members have understood the course's goals (Jackson, 2018)</a:t>
            </a:r>
            <a:r>
              <a:rPr lang="en-BD" sz="2600" dirty="0">
                <a:solidFill>
                  <a:schemeClr val="bg1"/>
                </a:solidFill>
                <a:latin typeface="Arial" panose="020B0604020202020204" pitchFamily="34" charset="0"/>
                <a:cs typeface="Vrinda" panose="020B0502040204020203" pitchFamily="34" charset="0"/>
              </a:rPr>
              <a:t> </a:t>
            </a:r>
            <a:r>
              <a:rPr lang="en-GB" sz="2600" dirty="0">
                <a:solidFill>
                  <a:schemeClr val="bg1"/>
                </a:solidFill>
                <a:latin typeface="Arial" panose="020B0604020202020204" pitchFamily="34" charset="0"/>
                <a:cs typeface="Vrinda" panose="020B0502040204020203" pitchFamily="34" charset="0"/>
              </a:rPr>
              <a:t>. </a:t>
            </a:r>
            <a:endParaRPr lang="en-BD" sz="2600" dirty="0">
              <a:solidFill>
                <a:schemeClr val="bg1"/>
              </a:solidFill>
              <a:latin typeface="Arial" panose="020B0604020202020204" pitchFamily="34" charset="0"/>
              <a:cs typeface="Vrinda" panose="020B0502040204020203" pitchFamily="34" charset="0"/>
            </a:endParaRPr>
          </a:p>
        </p:txBody>
      </p:sp>
      <p:graphicFrame>
        <p:nvGraphicFramePr>
          <p:cNvPr id="3" name="Diagram 2">
            <a:extLst>
              <a:ext uri="{FF2B5EF4-FFF2-40B4-BE49-F238E27FC236}">
                <a16:creationId xmlns:a16="http://schemas.microsoft.com/office/drawing/2014/main" id="{6703BE92-6AD5-3513-5CCC-A7251CEFB6D3}"/>
              </a:ext>
            </a:extLst>
          </p:cNvPr>
          <p:cNvGraphicFramePr/>
          <p:nvPr>
            <p:extLst>
              <p:ext uri="{D42A27DB-BD31-4B8C-83A1-F6EECF244321}">
                <p14:modId xmlns:p14="http://schemas.microsoft.com/office/powerpoint/2010/main" val="2868778425"/>
              </p:ext>
            </p:extLst>
          </p:nvPr>
        </p:nvGraphicFramePr>
        <p:xfrm>
          <a:off x="9334500" y="1409700"/>
          <a:ext cx="11353800" cy="8102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2" descr="See related image detail. Premier inn Logo – Triton Construction Ltd">
            <a:extLst>
              <a:ext uri="{FF2B5EF4-FFF2-40B4-BE49-F238E27FC236}">
                <a16:creationId xmlns:a16="http://schemas.microsoft.com/office/drawing/2014/main" id="{94D670B9-7F93-A4C3-8859-FDEC4BC2E6A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45127" y="685800"/>
            <a:ext cx="1657350" cy="13422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47497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8"/>
          <p:cNvGrpSpPr/>
          <p:nvPr/>
        </p:nvGrpSpPr>
        <p:grpSpPr>
          <a:xfrm>
            <a:off x="0" y="-9994"/>
            <a:ext cx="18288000" cy="1314176"/>
            <a:chOff x="0" y="0"/>
            <a:chExt cx="5454170" cy="152400"/>
          </a:xfrm>
          <a:solidFill>
            <a:schemeClr val="tx2">
              <a:lumMod val="50000"/>
            </a:schemeClr>
          </a:solidFill>
        </p:grpSpPr>
        <p:sp>
          <p:nvSpPr>
            <p:cNvPr id="11" name="Freeform 9"/>
            <p:cNvSpPr/>
            <p:nvPr/>
          </p:nvSpPr>
          <p:spPr>
            <a:xfrm>
              <a:off x="0" y="0"/>
              <a:ext cx="5454171" cy="152400"/>
            </a:xfrm>
            <a:custGeom>
              <a:avLst/>
              <a:gdLst/>
              <a:ahLst/>
              <a:cxnLst/>
              <a:rect l="l" t="t" r="r" b="b"/>
              <a:pathLst>
                <a:path w="5454171" h="152400">
                  <a:moveTo>
                    <a:pt x="0" y="0"/>
                  </a:moveTo>
                  <a:lnTo>
                    <a:pt x="5454171" y="0"/>
                  </a:lnTo>
                  <a:lnTo>
                    <a:pt x="5454171" y="152400"/>
                  </a:lnTo>
                  <a:lnTo>
                    <a:pt x="0" y="152400"/>
                  </a:lnTo>
                  <a:close/>
                </a:path>
              </a:pathLst>
            </a:custGeom>
            <a:grpFill/>
          </p:spPr>
          <p:txBody>
            <a:bodyPr/>
            <a:lstStyle/>
            <a:p>
              <a:endParaRPr lang="en-US"/>
            </a:p>
          </p:txBody>
        </p:sp>
      </p:grpSp>
      <p:sp>
        <p:nvSpPr>
          <p:cNvPr id="7" name="TextBox 14"/>
          <p:cNvSpPr txBox="1"/>
          <p:nvPr/>
        </p:nvSpPr>
        <p:spPr>
          <a:xfrm>
            <a:off x="3048000" y="231595"/>
            <a:ext cx="13182600" cy="830997"/>
          </a:xfrm>
          <a:prstGeom prst="rect">
            <a:avLst/>
          </a:prstGeom>
        </p:spPr>
        <p:txBody>
          <a:bodyPr wrap="square" lIns="0" tIns="0" rIns="0" bIns="0" rtlCol="0" anchor="t">
            <a:spAutoFit/>
          </a:bodyPr>
          <a:lstStyle/>
          <a:p>
            <a:pPr algn="ctr"/>
            <a:r>
              <a:rPr lang="en-GB" sz="5400" b="1" dirty="0">
                <a:solidFill>
                  <a:schemeClr val="bg1"/>
                </a:solidFill>
              </a:rPr>
              <a:t>Safety Strategy</a:t>
            </a:r>
            <a:endParaRPr lang="en-BD" sz="5400" b="1" dirty="0">
              <a:solidFill>
                <a:schemeClr val="bg1"/>
              </a:solidFill>
            </a:endParaRPr>
          </a:p>
        </p:txBody>
      </p:sp>
      <p:sp>
        <p:nvSpPr>
          <p:cNvPr id="6" name="TextBox 5">
            <a:extLst>
              <a:ext uri="{FF2B5EF4-FFF2-40B4-BE49-F238E27FC236}">
                <a16:creationId xmlns:a16="http://schemas.microsoft.com/office/drawing/2014/main" id="{9803F7FB-9B91-0BEA-92DE-6398A5225F1D}"/>
              </a:ext>
            </a:extLst>
          </p:cNvPr>
          <p:cNvSpPr txBox="1"/>
          <p:nvPr/>
        </p:nvSpPr>
        <p:spPr>
          <a:xfrm>
            <a:off x="838200" y="2324100"/>
            <a:ext cx="11191068" cy="6732228"/>
          </a:xfrm>
          <a:prstGeom prst="rect">
            <a:avLst/>
          </a:prstGeom>
          <a:noFill/>
        </p:spPr>
        <p:txBody>
          <a:bodyPr wrap="square">
            <a:spAutoFit/>
          </a:bodyPr>
          <a:lstStyle/>
          <a:p>
            <a:pPr marL="457200" indent="-457200" algn="just">
              <a:lnSpc>
                <a:spcPct val="150000"/>
              </a:lnSpc>
              <a:spcAft>
                <a:spcPts val="1000"/>
              </a:spcAft>
              <a:buFont typeface="Wingdings" pitchFamily="2" charset="2"/>
              <a:buChar char="Ø"/>
            </a:pPr>
            <a:r>
              <a:rPr lang="en-GB" sz="2800" b="1" dirty="0">
                <a:latin typeface="Arial" panose="020B0604020202020204" pitchFamily="34" charset="0"/>
                <a:cs typeface="Vrinda" panose="020B0502040204020203" pitchFamily="34" charset="0"/>
              </a:rPr>
              <a:t>Fire Safety: </a:t>
            </a:r>
            <a:r>
              <a:rPr lang="en-GB" sz="2800" dirty="0">
                <a:latin typeface="Arial" panose="020B0604020202020204" pitchFamily="34" charset="0"/>
                <a:cs typeface="Vrinda" panose="020B0502040204020203" pitchFamily="34" charset="0"/>
              </a:rPr>
              <a:t>In Wales and England, the Regulatory Reform (Fire Safety) Act 2005 is applicable; in Scotland, the Safety Regulation Act 2006 is pertinent (Jones, 2018). </a:t>
            </a:r>
            <a:endParaRPr lang="en-BD" sz="2800" dirty="0">
              <a:latin typeface="Arial" panose="020B0604020202020204" pitchFamily="34" charset="0"/>
              <a:cs typeface="Vrinda" panose="020B0502040204020203" pitchFamily="34" charset="0"/>
            </a:endParaRPr>
          </a:p>
          <a:p>
            <a:pPr marL="457200" indent="-457200" algn="just">
              <a:lnSpc>
                <a:spcPct val="150000"/>
              </a:lnSpc>
              <a:spcAft>
                <a:spcPts val="1000"/>
              </a:spcAft>
              <a:buFont typeface="Wingdings" pitchFamily="2" charset="2"/>
              <a:buChar char="Ø"/>
            </a:pPr>
            <a:r>
              <a:rPr lang="en-GB" sz="2800" b="1" dirty="0">
                <a:latin typeface="Arial" panose="020B0604020202020204" pitchFamily="34" charset="0"/>
                <a:cs typeface="Vrinda" panose="020B0502040204020203" pitchFamily="34" charset="0"/>
              </a:rPr>
              <a:t>COSHH: </a:t>
            </a:r>
            <a:r>
              <a:rPr lang="en-GB" sz="2800" dirty="0">
                <a:latin typeface="Arial" panose="020B0604020202020204" pitchFamily="34" charset="0"/>
                <a:cs typeface="Vrinda" panose="020B0502040204020203" pitchFamily="34" charset="0"/>
              </a:rPr>
              <a:t>Control of Substances Hazardous to Health is the process of storing, using, and transporting dangerous materials safely in order to reduce worker exposure. </a:t>
            </a:r>
            <a:endParaRPr lang="en-BD" sz="2800" dirty="0">
              <a:latin typeface="Arial" panose="020B0604020202020204" pitchFamily="34" charset="0"/>
              <a:cs typeface="Vrinda" panose="020B0502040204020203" pitchFamily="34" charset="0"/>
            </a:endParaRPr>
          </a:p>
          <a:p>
            <a:pPr marL="457200" indent="-457200" algn="just">
              <a:lnSpc>
                <a:spcPct val="150000"/>
              </a:lnSpc>
              <a:spcAft>
                <a:spcPts val="1000"/>
              </a:spcAft>
              <a:buFont typeface="Wingdings" pitchFamily="2" charset="2"/>
              <a:buChar char="Ø"/>
            </a:pPr>
            <a:r>
              <a:rPr lang="en-GB" sz="2800" b="1" dirty="0">
                <a:latin typeface="Arial" panose="020B0604020202020204" pitchFamily="34" charset="0"/>
                <a:cs typeface="Vrinda" panose="020B0502040204020203" pitchFamily="34" charset="0"/>
              </a:rPr>
              <a:t>Health and Safety: </a:t>
            </a:r>
            <a:r>
              <a:rPr lang="en-GB" sz="2800" dirty="0">
                <a:latin typeface="Arial" panose="020B0604020202020204" pitchFamily="34" charset="0"/>
                <a:cs typeface="Vrinda" panose="020B0502040204020203" pitchFamily="34" charset="0"/>
              </a:rPr>
              <a:t>Hotel Premier Inn's management complies with the Health and Safety Regulation Act 1974 by making every reasonable effort to safeguard the health and safety of housekeeping and other employees (Rutherford, 2019). </a:t>
            </a:r>
            <a:endParaRPr lang="en-BD" sz="2800" dirty="0">
              <a:latin typeface="Arial" panose="020B0604020202020204" pitchFamily="34" charset="0"/>
              <a:cs typeface="Vrinda" panose="020B0502040204020203" pitchFamily="34" charset="0"/>
            </a:endParaRPr>
          </a:p>
        </p:txBody>
      </p:sp>
      <p:graphicFrame>
        <p:nvGraphicFramePr>
          <p:cNvPr id="2" name="Diagram 1">
            <a:extLst>
              <a:ext uri="{FF2B5EF4-FFF2-40B4-BE49-F238E27FC236}">
                <a16:creationId xmlns:a16="http://schemas.microsoft.com/office/drawing/2014/main" id="{295E627D-B5CC-A4A1-8846-18987BD740FF}"/>
              </a:ext>
            </a:extLst>
          </p:cNvPr>
          <p:cNvGraphicFramePr/>
          <p:nvPr>
            <p:extLst>
              <p:ext uri="{D42A27DB-BD31-4B8C-83A1-F6EECF244321}">
                <p14:modId xmlns:p14="http://schemas.microsoft.com/office/powerpoint/2010/main" val="2080451223"/>
              </p:ext>
            </p:extLst>
          </p:nvPr>
        </p:nvGraphicFramePr>
        <p:xfrm>
          <a:off x="12344400" y="1563328"/>
          <a:ext cx="5638800" cy="7493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descr="See related image detail. Premier inn Logo – Triton Construction Ltd">
            <a:extLst>
              <a:ext uri="{FF2B5EF4-FFF2-40B4-BE49-F238E27FC236}">
                <a16:creationId xmlns:a16="http://schemas.microsoft.com/office/drawing/2014/main" id="{D760BD3F-496A-A276-AC8A-C1862FB2204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 y="161474"/>
            <a:ext cx="1657350" cy="13422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50231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8"/>
          <p:cNvGrpSpPr/>
          <p:nvPr/>
        </p:nvGrpSpPr>
        <p:grpSpPr>
          <a:xfrm>
            <a:off x="0" y="-9994"/>
            <a:ext cx="18288000" cy="2562694"/>
            <a:chOff x="0" y="0"/>
            <a:chExt cx="5454170" cy="152400"/>
          </a:xfrm>
          <a:solidFill>
            <a:schemeClr val="tx2">
              <a:lumMod val="50000"/>
            </a:schemeClr>
          </a:solidFill>
        </p:grpSpPr>
        <p:sp>
          <p:nvSpPr>
            <p:cNvPr id="11" name="Freeform 9"/>
            <p:cNvSpPr/>
            <p:nvPr/>
          </p:nvSpPr>
          <p:spPr>
            <a:xfrm>
              <a:off x="0" y="0"/>
              <a:ext cx="5454171" cy="152400"/>
            </a:xfrm>
            <a:custGeom>
              <a:avLst/>
              <a:gdLst/>
              <a:ahLst/>
              <a:cxnLst/>
              <a:rect l="l" t="t" r="r" b="b"/>
              <a:pathLst>
                <a:path w="5454171" h="152400">
                  <a:moveTo>
                    <a:pt x="0" y="0"/>
                  </a:moveTo>
                  <a:lnTo>
                    <a:pt x="5454171" y="0"/>
                  </a:lnTo>
                  <a:lnTo>
                    <a:pt x="5454171" y="152400"/>
                  </a:lnTo>
                  <a:lnTo>
                    <a:pt x="0" y="152400"/>
                  </a:lnTo>
                  <a:close/>
                </a:path>
              </a:pathLst>
            </a:custGeom>
            <a:grpFill/>
          </p:spPr>
          <p:txBody>
            <a:bodyPr/>
            <a:lstStyle/>
            <a:p>
              <a:endParaRPr lang="en-US" dirty="0"/>
            </a:p>
          </p:txBody>
        </p:sp>
      </p:grpSp>
      <p:sp>
        <p:nvSpPr>
          <p:cNvPr id="7" name="TextBox 14"/>
          <p:cNvSpPr txBox="1"/>
          <p:nvPr/>
        </p:nvSpPr>
        <p:spPr>
          <a:xfrm>
            <a:off x="2209800" y="855854"/>
            <a:ext cx="13182600" cy="1661993"/>
          </a:xfrm>
          <a:prstGeom prst="rect">
            <a:avLst/>
          </a:prstGeom>
        </p:spPr>
        <p:txBody>
          <a:bodyPr wrap="square" lIns="0" tIns="0" rIns="0" bIns="0" rtlCol="0" anchor="t">
            <a:spAutoFit/>
          </a:bodyPr>
          <a:lstStyle/>
          <a:p>
            <a:pPr algn="ctr"/>
            <a:r>
              <a:rPr lang="en-GB" sz="5400" b="1" dirty="0">
                <a:solidFill>
                  <a:schemeClr val="bg1"/>
                </a:solidFill>
              </a:rPr>
              <a:t>Branding statement for hotel Premier Inn</a:t>
            </a:r>
            <a:endParaRPr lang="en-BD" sz="5400" b="1" dirty="0">
              <a:solidFill>
                <a:schemeClr val="bg1"/>
              </a:solidFill>
            </a:endParaRPr>
          </a:p>
          <a:p>
            <a:pPr algn="ctr"/>
            <a:endParaRPr lang="en-US" sz="5400" b="1" dirty="0">
              <a:solidFill>
                <a:schemeClr val="bg1"/>
              </a:solidFill>
            </a:endParaRPr>
          </a:p>
        </p:txBody>
      </p:sp>
      <p:sp>
        <p:nvSpPr>
          <p:cNvPr id="4" name="Rectangle 3"/>
          <p:cNvSpPr/>
          <p:nvPr/>
        </p:nvSpPr>
        <p:spPr>
          <a:xfrm>
            <a:off x="838200" y="3771900"/>
            <a:ext cx="16611600" cy="3822650"/>
          </a:xfrm>
          <a:prstGeom prst="rect">
            <a:avLst/>
          </a:prstGeom>
        </p:spPr>
        <p:txBody>
          <a:bodyPr wrap="square">
            <a:spAutoFit/>
          </a:bodyPr>
          <a:lstStyle/>
          <a:p>
            <a:pPr algn="ctr">
              <a:lnSpc>
                <a:spcPct val="150000"/>
              </a:lnSpc>
              <a:spcAft>
                <a:spcPts val="1000"/>
              </a:spcAft>
            </a:pPr>
            <a:r>
              <a:rPr lang="en-GB" sz="3200" b="1" dirty="0">
                <a:effectLst/>
                <a:latin typeface="Arial" panose="020B0604020202020204" pitchFamily="34" charset="0"/>
                <a:ea typeface="Calibri" panose="020F0502020204030204" pitchFamily="34" charset="0"/>
                <a:cs typeface="Vrinda" panose="020B0502040204020203" pitchFamily="34" charset="0"/>
              </a:rPr>
              <a:t>Branding Statement</a:t>
            </a:r>
            <a:r>
              <a:rPr lang="en-GB" sz="3200" dirty="0">
                <a:effectLst/>
                <a:latin typeface="Arial" panose="020B0604020202020204" pitchFamily="34" charset="0"/>
                <a:ea typeface="Calibri" panose="020F0502020204030204" pitchFamily="34" charset="0"/>
                <a:cs typeface="Vrinda" panose="020B0502040204020203" pitchFamily="34" charset="0"/>
              </a:rPr>
              <a:t> </a:t>
            </a:r>
          </a:p>
          <a:p>
            <a:pPr algn="just">
              <a:lnSpc>
                <a:spcPct val="150000"/>
              </a:lnSpc>
              <a:spcAft>
                <a:spcPts val="1000"/>
              </a:spcAft>
            </a:pPr>
            <a:r>
              <a:rPr lang="en-GB" sz="3200" i="1" dirty="0">
                <a:effectLst/>
                <a:latin typeface="Arial" panose="020B0604020202020204" pitchFamily="34" charset="0"/>
                <a:ea typeface="Calibri" panose="020F0502020204030204" pitchFamily="34" charset="0"/>
                <a:cs typeface="Vrinda" panose="020B0502040204020203" pitchFamily="34" charset="0"/>
              </a:rPr>
              <a:t>The core of our hotel is our employees. They inject spirit, charm, and reason into routine processes and services. In order to become the finest versions of themselves, they are impacted by ongoing personal and learning mastery. Our essential personnel achieve their professional aspirations and advance their careers via the Goals and Vision program. </a:t>
            </a:r>
            <a:endParaRPr lang="en-BD" sz="3200" i="1" dirty="0">
              <a:effectLst/>
              <a:latin typeface="Arial" panose="020B0604020202020204" pitchFamily="34" charset="0"/>
              <a:ea typeface="Calibri" panose="020F0502020204030204" pitchFamily="34" charset="0"/>
              <a:cs typeface="Vrinda" panose="020B0502040204020203" pitchFamily="34" charset="0"/>
            </a:endParaRPr>
          </a:p>
        </p:txBody>
      </p:sp>
      <p:pic>
        <p:nvPicPr>
          <p:cNvPr id="2" name="Picture 2" descr="See related image detail. Premier inn Logo – Triton Construction Ltd">
            <a:extLst>
              <a:ext uri="{FF2B5EF4-FFF2-40B4-BE49-F238E27FC236}">
                <a16:creationId xmlns:a16="http://schemas.microsoft.com/office/drawing/2014/main" id="{4FD46B35-C4F9-F6BC-FECA-6E36891D4D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 y="161474"/>
            <a:ext cx="1657350" cy="13422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68099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2">
            <a:lumMod val="50000"/>
          </a:schemeClr>
        </a:solidFill>
        <a:effectLst/>
      </p:bgPr>
    </p:bg>
    <p:spTree>
      <p:nvGrpSpPr>
        <p:cNvPr id="1" name=""/>
        <p:cNvGrpSpPr/>
        <p:nvPr/>
      </p:nvGrpSpPr>
      <p:grpSpPr>
        <a:xfrm>
          <a:off x="0" y="0"/>
          <a:ext cx="0" cy="0"/>
          <a:chOff x="0" y="0"/>
          <a:chExt cx="0" cy="0"/>
        </a:xfrm>
      </p:grpSpPr>
      <p:sp>
        <p:nvSpPr>
          <p:cNvPr id="8" name="TextBox 8"/>
          <p:cNvSpPr txBox="1"/>
          <p:nvPr/>
        </p:nvSpPr>
        <p:spPr>
          <a:xfrm>
            <a:off x="6324600" y="852156"/>
            <a:ext cx="4668112" cy="859210"/>
          </a:xfrm>
          <a:prstGeom prst="rect">
            <a:avLst/>
          </a:prstGeom>
        </p:spPr>
        <p:txBody>
          <a:bodyPr lIns="0" tIns="0" rIns="0" bIns="0" rtlCol="0" anchor="t">
            <a:spAutoFit/>
          </a:bodyPr>
          <a:lstStyle/>
          <a:p>
            <a:pPr>
              <a:lnSpc>
                <a:spcPts val="6719"/>
              </a:lnSpc>
            </a:pPr>
            <a:r>
              <a:rPr lang="en-US" sz="6000" b="1" dirty="0">
                <a:solidFill>
                  <a:srgbClr val="FFFFFF"/>
                </a:solidFill>
                <a:latin typeface="Arial" panose="020B0604020202020204" pitchFamily="34" charset="0"/>
                <a:cs typeface="Arial" panose="020B0604020202020204" pitchFamily="34" charset="0"/>
              </a:rPr>
              <a:t>References </a:t>
            </a:r>
          </a:p>
        </p:txBody>
      </p:sp>
      <p:sp>
        <p:nvSpPr>
          <p:cNvPr id="9" name="AutoShape 9"/>
          <p:cNvSpPr/>
          <p:nvPr/>
        </p:nvSpPr>
        <p:spPr>
          <a:xfrm>
            <a:off x="1028700" y="601417"/>
            <a:ext cx="16230600" cy="0"/>
          </a:xfrm>
          <a:prstGeom prst="line">
            <a:avLst/>
          </a:prstGeom>
          <a:ln w="19050" cap="flat">
            <a:solidFill>
              <a:srgbClr val="D9D9D9"/>
            </a:solidFill>
            <a:prstDash val="solid"/>
            <a:headEnd type="none" w="sm" len="sm"/>
            <a:tailEnd type="none" w="sm" len="sm"/>
          </a:ln>
        </p:spPr>
        <p:txBody>
          <a:bodyPr/>
          <a:lstStyle/>
          <a:p>
            <a:endParaRPr lang="en-US"/>
          </a:p>
        </p:txBody>
      </p:sp>
      <p:sp>
        <p:nvSpPr>
          <p:cNvPr id="2" name="Rectangle 1"/>
          <p:cNvSpPr/>
          <p:nvPr/>
        </p:nvSpPr>
        <p:spPr>
          <a:xfrm>
            <a:off x="652462" y="1711366"/>
            <a:ext cx="16983075" cy="8808630"/>
          </a:xfrm>
          <a:prstGeom prst="rect">
            <a:avLst/>
          </a:prstGeom>
        </p:spPr>
        <p:txBody>
          <a:bodyPr wrap="square">
            <a:spAutoFit/>
          </a:bodyPr>
          <a:lstStyle/>
          <a:p>
            <a:pPr marL="342900" indent="-342900" algn="just">
              <a:lnSpc>
                <a:spcPct val="150000"/>
              </a:lnSpc>
              <a:spcAft>
                <a:spcPts val="1200"/>
              </a:spcAft>
              <a:buFont typeface="Wingdings" pitchFamily="2" charset="2"/>
              <a:buChar char="Ø"/>
            </a:pPr>
            <a:r>
              <a:rPr lang="en-BD" sz="2000" dirty="0">
                <a:solidFill>
                  <a:schemeClr val="bg1"/>
                </a:solidFill>
                <a:effectLst/>
                <a:latin typeface="Arial" panose="020B0604020202020204" pitchFamily="34" charset="0"/>
                <a:ea typeface="Times New Roman" panose="02020603050405020304" pitchFamily="18" charset="0"/>
              </a:rPr>
              <a:t>Andrews, S. (2016). </a:t>
            </a:r>
            <a:r>
              <a:rPr lang="en-BD" sz="2000" i="1" dirty="0">
                <a:solidFill>
                  <a:schemeClr val="bg1"/>
                </a:solidFill>
                <a:effectLst/>
                <a:latin typeface="Arial" panose="020B0604020202020204" pitchFamily="34" charset="0"/>
                <a:ea typeface="Times New Roman" panose="02020603050405020304" pitchFamily="18" charset="0"/>
              </a:rPr>
              <a:t>Hotel housekeeping a training manual</a:t>
            </a:r>
            <a:r>
              <a:rPr lang="en-BD" sz="2000" dirty="0">
                <a:solidFill>
                  <a:schemeClr val="bg1"/>
                </a:solidFill>
                <a:effectLst/>
                <a:latin typeface="Arial" panose="020B0604020202020204" pitchFamily="34" charset="0"/>
                <a:ea typeface="Times New Roman" panose="02020603050405020304" pitchFamily="18" charset="0"/>
              </a:rPr>
              <a:t>. 3rd ed. New Delhi [Und 19 Weitere] Mcgraw Hill Education (India) Private Limited.</a:t>
            </a:r>
            <a:endParaRPr lang="en-BD" sz="2000" dirty="0">
              <a:solidFill>
                <a:schemeClr val="bg1"/>
              </a:solidFill>
              <a:effectLst/>
              <a:latin typeface="Times New Roman" panose="02020603050405020304" pitchFamily="18" charset="0"/>
              <a:ea typeface="Times New Roman" panose="02020603050405020304" pitchFamily="18" charset="0"/>
            </a:endParaRPr>
          </a:p>
          <a:p>
            <a:pPr marL="342900" indent="-342900" algn="just">
              <a:lnSpc>
                <a:spcPct val="150000"/>
              </a:lnSpc>
              <a:spcAft>
                <a:spcPts val="1200"/>
              </a:spcAft>
              <a:buFont typeface="Wingdings" pitchFamily="2" charset="2"/>
              <a:buChar char="Ø"/>
            </a:pPr>
            <a:r>
              <a:rPr lang="en-BD" sz="2000" dirty="0">
                <a:solidFill>
                  <a:schemeClr val="bg1"/>
                </a:solidFill>
                <a:effectLst/>
                <a:latin typeface="Arial" panose="020B0604020202020204" pitchFamily="34" charset="0"/>
                <a:ea typeface="Times New Roman" panose="02020603050405020304" pitchFamily="18" charset="0"/>
              </a:rPr>
              <a:t>Chakravarti, B.K. (2018). </a:t>
            </a:r>
            <a:r>
              <a:rPr lang="en-BD" sz="2000" i="1" dirty="0">
                <a:solidFill>
                  <a:schemeClr val="bg1"/>
                </a:solidFill>
                <a:effectLst/>
                <a:latin typeface="Arial" panose="020B0604020202020204" pitchFamily="34" charset="0"/>
                <a:ea typeface="Times New Roman" panose="02020603050405020304" pitchFamily="18" charset="0"/>
              </a:rPr>
              <a:t>Hotel management</a:t>
            </a:r>
            <a:r>
              <a:rPr lang="en-BD" sz="2000" dirty="0">
                <a:solidFill>
                  <a:schemeClr val="bg1"/>
                </a:solidFill>
                <a:effectLst/>
                <a:latin typeface="Arial" panose="020B0604020202020204" pitchFamily="34" charset="0"/>
                <a:ea typeface="Times New Roman" panose="02020603050405020304" pitchFamily="18" charset="0"/>
              </a:rPr>
              <a:t>. 2nd ed. New Delhi: A.P.H. Pub. Corp.</a:t>
            </a:r>
            <a:endParaRPr lang="en-BD" sz="2000" dirty="0">
              <a:solidFill>
                <a:schemeClr val="bg1"/>
              </a:solidFill>
              <a:effectLst/>
              <a:latin typeface="Times New Roman" panose="02020603050405020304" pitchFamily="18" charset="0"/>
              <a:ea typeface="Times New Roman" panose="02020603050405020304" pitchFamily="18" charset="0"/>
            </a:endParaRPr>
          </a:p>
          <a:p>
            <a:pPr marL="342900" indent="-342900" algn="just">
              <a:lnSpc>
                <a:spcPct val="150000"/>
              </a:lnSpc>
              <a:spcAft>
                <a:spcPts val="1200"/>
              </a:spcAft>
              <a:buFont typeface="Wingdings" pitchFamily="2" charset="2"/>
              <a:buChar char="Ø"/>
            </a:pPr>
            <a:r>
              <a:rPr lang="en-BD" sz="2000" dirty="0">
                <a:solidFill>
                  <a:schemeClr val="bg1"/>
                </a:solidFill>
                <a:effectLst/>
                <a:latin typeface="Arial" panose="020B0604020202020204" pitchFamily="34" charset="0"/>
                <a:ea typeface="Times New Roman" panose="02020603050405020304" pitchFamily="18" charset="0"/>
              </a:rPr>
              <a:t>Hughes, P. and Ferrett, E. (2017). </a:t>
            </a:r>
            <a:r>
              <a:rPr lang="en-BD" sz="2000" i="1" dirty="0">
                <a:solidFill>
                  <a:schemeClr val="bg1"/>
                </a:solidFill>
                <a:effectLst/>
                <a:latin typeface="Arial" panose="020B0604020202020204" pitchFamily="34" charset="0"/>
                <a:ea typeface="Times New Roman" panose="02020603050405020304" pitchFamily="18" charset="0"/>
              </a:rPr>
              <a:t>Introduction to International Health and Safety at Work</a:t>
            </a:r>
            <a:r>
              <a:rPr lang="en-BD" sz="2000" dirty="0">
                <a:solidFill>
                  <a:schemeClr val="bg1"/>
                </a:solidFill>
                <a:effectLst/>
                <a:latin typeface="Arial" panose="020B0604020202020204" pitchFamily="34" charset="0"/>
                <a:ea typeface="Times New Roman" panose="02020603050405020304" pitchFamily="18" charset="0"/>
              </a:rPr>
              <a:t>. 3rd ed. Routledge.</a:t>
            </a:r>
            <a:endParaRPr lang="en-BD" sz="2000" dirty="0">
              <a:solidFill>
                <a:schemeClr val="bg1"/>
              </a:solidFill>
              <a:effectLst/>
              <a:latin typeface="Times New Roman" panose="02020603050405020304" pitchFamily="18" charset="0"/>
              <a:ea typeface="Times New Roman" panose="02020603050405020304" pitchFamily="18" charset="0"/>
            </a:endParaRPr>
          </a:p>
          <a:p>
            <a:pPr marL="342900" indent="-342900" algn="just">
              <a:lnSpc>
                <a:spcPct val="150000"/>
              </a:lnSpc>
              <a:spcAft>
                <a:spcPts val="1200"/>
              </a:spcAft>
              <a:buFont typeface="Wingdings" pitchFamily="2" charset="2"/>
              <a:buChar char="Ø"/>
            </a:pPr>
            <a:r>
              <a:rPr lang="en-BD" sz="2000" dirty="0">
                <a:solidFill>
                  <a:schemeClr val="bg1"/>
                </a:solidFill>
                <a:effectLst/>
                <a:latin typeface="Arial" panose="020B0604020202020204" pitchFamily="34" charset="0"/>
                <a:ea typeface="Times New Roman" panose="02020603050405020304" pitchFamily="18" charset="0"/>
              </a:rPr>
              <a:t>Jackson, E. (2018). </a:t>
            </a:r>
            <a:r>
              <a:rPr lang="en-BD" sz="2000" i="1" dirty="0">
                <a:solidFill>
                  <a:schemeClr val="bg1"/>
                </a:solidFill>
                <a:effectLst/>
                <a:latin typeface="Arial" panose="020B0604020202020204" pitchFamily="34" charset="0"/>
                <a:ea typeface="Times New Roman" panose="02020603050405020304" pitchFamily="18" charset="0"/>
              </a:rPr>
              <a:t>Hotel management</a:t>
            </a:r>
            <a:r>
              <a:rPr lang="en-BD" sz="2000" dirty="0">
                <a:solidFill>
                  <a:schemeClr val="bg1"/>
                </a:solidFill>
                <a:effectLst/>
                <a:latin typeface="Arial" panose="020B0604020202020204" pitchFamily="34" charset="0"/>
                <a:ea typeface="Times New Roman" panose="02020603050405020304" pitchFamily="18" charset="0"/>
              </a:rPr>
              <a:t>. 5th ed. New York, Ny: Larsen &amp; Keller.</a:t>
            </a:r>
            <a:endParaRPr lang="en-BD" sz="2000" dirty="0">
              <a:solidFill>
                <a:schemeClr val="bg1"/>
              </a:solidFill>
              <a:effectLst/>
              <a:latin typeface="Times New Roman" panose="02020603050405020304" pitchFamily="18" charset="0"/>
              <a:ea typeface="Times New Roman" panose="02020603050405020304" pitchFamily="18" charset="0"/>
            </a:endParaRPr>
          </a:p>
          <a:p>
            <a:pPr marL="342900" indent="-342900" algn="just">
              <a:lnSpc>
                <a:spcPct val="150000"/>
              </a:lnSpc>
              <a:spcAft>
                <a:spcPts val="1200"/>
              </a:spcAft>
              <a:buFont typeface="Wingdings" pitchFamily="2" charset="2"/>
              <a:buChar char="Ø"/>
            </a:pPr>
            <a:r>
              <a:rPr lang="en-BD" sz="2000" dirty="0">
                <a:solidFill>
                  <a:schemeClr val="bg1"/>
                </a:solidFill>
                <a:effectLst/>
                <a:latin typeface="Arial" panose="020B0604020202020204" pitchFamily="34" charset="0"/>
                <a:ea typeface="Times New Roman" panose="02020603050405020304" pitchFamily="18" charset="0"/>
              </a:rPr>
              <a:t>Jaszay, C. and Dunk, P. (2023). </a:t>
            </a:r>
            <a:r>
              <a:rPr lang="en-BD" sz="2000" i="1" dirty="0">
                <a:solidFill>
                  <a:schemeClr val="bg1"/>
                </a:solidFill>
                <a:effectLst/>
                <a:latin typeface="Arial" panose="020B0604020202020204" pitchFamily="34" charset="0"/>
                <a:ea typeface="Times New Roman" panose="02020603050405020304" pitchFamily="18" charset="0"/>
              </a:rPr>
              <a:t>Training design for the hospitality industry</a:t>
            </a:r>
            <a:r>
              <a:rPr lang="en-BD" sz="2000" dirty="0">
                <a:solidFill>
                  <a:schemeClr val="bg1"/>
                </a:solidFill>
                <a:effectLst/>
                <a:latin typeface="Arial" panose="020B0604020202020204" pitchFamily="34" charset="0"/>
                <a:ea typeface="Times New Roman" panose="02020603050405020304" pitchFamily="18" charset="0"/>
              </a:rPr>
              <a:t>. 3rd ed. Clifton Park, Ny: Delmar Learning.</a:t>
            </a:r>
            <a:endParaRPr lang="en-BD" sz="2000" dirty="0">
              <a:solidFill>
                <a:schemeClr val="bg1"/>
              </a:solidFill>
              <a:effectLst/>
              <a:latin typeface="Times New Roman" panose="02020603050405020304" pitchFamily="18" charset="0"/>
              <a:ea typeface="Times New Roman" panose="02020603050405020304" pitchFamily="18" charset="0"/>
            </a:endParaRPr>
          </a:p>
          <a:p>
            <a:pPr marL="342900" indent="-342900" algn="just">
              <a:lnSpc>
                <a:spcPct val="150000"/>
              </a:lnSpc>
              <a:spcAft>
                <a:spcPts val="1200"/>
              </a:spcAft>
              <a:buFont typeface="Wingdings" pitchFamily="2" charset="2"/>
              <a:buChar char="Ø"/>
            </a:pPr>
            <a:r>
              <a:rPr lang="en-BD" sz="2000" dirty="0">
                <a:solidFill>
                  <a:schemeClr val="bg1"/>
                </a:solidFill>
                <a:effectLst/>
                <a:latin typeface="Arial" panose="020B0604020202020204" pitchFamily="34" charset="0"/>
                <a:ea typeface="Times New Roman" panose="02020603050405020304" pitchFamily="18" charset="0"/>
              </a:rPr>
              <a:t>Jones, T.J.A. (2018). </a:t>
            </a:r>
            <a:r>
              <a:rPr lang="en-BD" sz="2000" i="1" dirty="0">
                <a:solidFill>
                  <a:schemeClr val="bg1"/>
                </a:solidFill>
                <a:effectLst/>
                <a:latin typeface="Arial" panose="020B0604020202020204" pitchFamily="34" charset="0"/>
                <a:ea typeface="Times New Roman" panose="02020603050405020304" pitchFamily="18" charset="0"/>
              </a:rPr>
              <a:t>Professional management of housekeeping operations</a:t>
            </a:r>
            <a:r>
              <a:rPr lang="en-BD" sz="2000" dirty="0">
                <a:solidFill>
                  <a:schemeClr val="bg1"/>
                </a:solidFill>
                <a:effectLst/>
                <a:latin typeface="Arial" panose="020B0604020202020204" pitchFamily="34" charset="0"/>
                <a:ea typeface="Times New Roman" panose="02020603050405020304" pitchFamily="18" charset="0"/>
              </a:rPr>
              <a:t>. 2nd ed. Hoboken, N.J.: John Wiley &amp; Sons.</a:t>
            </a:r>
            <a:endParaRPr lang="en-BD" sz="2000" dirty="0">
              <a:solidFill>
                <a:schemeClr val="bg1"/>
              </a:solidFill>
              <a:effectLst/>
              <a:latin typeface="Times New Roman" panose="02020603050405020304" pitchFamily="18" charset="0"/>
              <a:ea typeface="Times New Roman" panose="02020603050405020304" pitchFamily="18" charset="0"/>
            </a:endParaRPr>
          </a:p>
          <a:p>
            <a:pPr marL="342900" indent="-342900" algn="just">
              <a:lnSpc>
                <a:spcPct val="150000"/>
              </a:lnSpc>
              <a:spcAft>
                <a:spcPts val="1200"/>
              </a:spcAft>
              <a:buFont typeface="Wingdings" pitchFamily="2" charset="2"/>
              <a:buChar char="Ø"/>
            </a:pPr>
            <a:r>
              <a:rPr lang="en-BD" sz="2000" dirty="0">
                <a:solidFill>
                  <a:schemeClr val="bg1"/>
                </a:solidFill>
                <a:effectLst/>
                <a:latin typeface="Arial" panose="020B0604020202020204" pitchFamily="34" charset="0"/>
                <a:ea typeface="Times New Roman" panose="02020603050405020304" pitchFamily="18" charset="0"/>
              </a:rPr>
              <a:t>Levin, L. (2022). </a:t>
            </a:r>
            <a:r>
              <a:rPr lang="en-BD" sz="2000" i="1" dirty="0">
                <a:solidFill>
                  <a:schemeClr val="bg1"/>
                </a:solidFill>
                <a:effectLst/>
                <a:latin typeface="Arial" panose="020B0604020202020204" pitchFamily="34" charset="0"/>
                <a:ea typeface="Times New Roman" panose="02020603050405020304" pitchFamily="18" charset="0"/>
              </a:rPr>
              <a:t>Premier Inn City Centre - Leicester - Visit Leicester</a:t>
            </a:r>
            <a:r>
              <a:rPr lang="en-BD" sz="2000" dirty="0">
                <a:solidFill>
                  <a:schemeClr val="bg1"/>
                </a:solidFill>
                <a:effectLst/>
                <a:latin typeface="Arial" panose="020B0604020202020204" pitchFamily="34" charset="0"/>
                <a:ea typeface="Times New Roman" panose="02020603050405020304" pitchFamily="18" charset="0"/>
              </a:rPr>
              <a:t>. [online] www.visitleicester.info. Available at: https://www.visitleicester.info/stay/premier-inn-city-centre-p694121 [Accessed 9 Nov. 2023].</a:t>
            </a:r>
            <a:endParaRPr lang="en-BD" sz="2000" dirty="0">
              <a:solidFill>
                <a:schemeClr val="bg1"/>
              </a:solidFill>
              <a:effectLst/>
              <a:latin typeface="Times New Roman" panose="02020603050405020304" pitchFamily="18" charset="0"/>
              <a:ea typeface="Times New Roman" panose="02020603050405020304" pitchFamily="18" charset="0"/>
            </a:endParaRPr>
          </a:p>
          <a:p>
            <a:pPr marL="342900" indent="-342900" algn="just">
              <a:lnSpc>
                <a:spcPct val="150000"/>
              </a:lnSpc>
              <a:spcAft>
                <a:spcPts val="1200"/>
              </a:spcAft>
              <a:buFont typeface="Wingdings" pitchFamily="2" charset="2"/>
              <a:buChar char="Ø"/>
            </a:pPr>
            <a:r>
              <a:rPr lang="en-BD" sz="2000" dirty="0">
                <a:solidFill>
                  <a:schemeClr val="bg1"/>
                </a:solidFill>
                <a:effectLst/>
                <a:latin typeface="Arial" panose="020B0604020202020204" pitchFamily="34" charset="0"/>
                <a:ea typeface="Times New Roman" panose="02020603050405020304" pitchFamily="18" charset="0"/>
              </a:rPr>
              <a:t>Nash, C. (2019). </a:t>
            </a:r>
            <a:r>
              <a:rPr lang="en-BD" sz="2000" i="1" dirty="0">
                <a:solidFill>
                  <a:schemeClr val="bg1"/>
                </a:solidFill>
                <a:effectLst/>
                <a:latin typeface="Arial" panose="020B0604020202020204" pitchFamily="34" charset="0"/>
                <a:ea typeface="Times New Roman" panose="02020603050405020304" pitchFamily="18" charset="0"/>
              </a:rPr>
              <a:t>Health and safety in hotels and catering</a:t>
            </a:r>
            <a:r>
              <a:rPr lang="en-BD" sz="2000" dirty="0">
                <a:solidFill>
                  <a:schemeClr val="bg1"/>
                </a:solidFill>
                <a:effectLst/>
                <a:latin typeface="Arial" panose="020B0604020202020204" pitchFamily="34" charset="0"/>
                <a:ea typeface="Times New Roman" panose="02020603050405020304" pitchFamily="18" charset="0"/>
              </a:rPr>
              <a:t>. 3rd ed. London: Hotel &amp; Catering Training Board.</a:t>
            </a:r>
            <a:endParaRPr lang="en-BD" sz="2000" dirty="0">
              <a:solidFill>
                <a:schemeClr val="bg1"/>
              </a:solidFill>
              <a:effectLst/>
              <a:latin typeface="Times New Roman" panose="02020603050405020304" pitchFamily="18" charset="0"/>
              <a:ea typeface="Times New Roman" panose="02020603050405020304" pitchFamily="18" charset="0"/>
            </a:endParaRPr>
          </a:p>
          <a:p>
            <a:pPr marL="342900" indent="-342900" algn="just">
              <a:lnSpc>
                <a:spcPct val="150000"/>
              </a:lnSpc>
              <a:spcAft>
                <a:spcPts val="1200"/>
              </a:spcAft>
              <a:buFont typeface="Wingdings" pitchFamily="2" charset="2"/>
              <a:buChar char="Ø"/>
            </a:pPr>
            <a:r>
              <a:rPr lang="en-BD" sz="2000" dirty="0">
                <a:solidFill>
                  <a:schemeClr val="bg1"/>
                </a:solidFill>
                <a:effectLst/>
                <a:latin typeface="Arial" panose="020B0604020202020204" pitchFamily="34" charset="0"/>
                <a:ea typeface="Times New Roman" panose="02020603050405020304" pitchFamily="18" charset="0"/>
              </a:rPr>
              <a:t>Rutherford, D.G. (2019). </a:t>
            </a:r>
            <a:r>
              <a:rPr lang="en-BD" sz="2000" i="1" dirty="0">
                <a:solidFill>
                  <a:schemeClr val="bg1"/>
                </a:solidFill>
                <a:effectLst/>
                <a:latin typeface="Arial" panose="020B0604020202020204" pitchFamily="34" charset="0"/>
                <a:ea typeface="Times New Roman" panose="02020603050405020304" pitchFamily="18" charset="0"/>
              </a:rPr>
              <a:t>Hotel management and operations</a:t>
            </a:r>
            <a:r>
              <a:rPr lang="en-BD" sz="2000" dirty="0">
                <a:solidFill>
                  <a:schemeClr val="bg1"/>
                </a:solidFill>
                <a:effectLst/>
                <a:latin typeface="Arial" panose="020B0604020202020204" pitchFamily="34" charset="0"/>
                <a:ea typeface="Times New Roman" panose="02020603050405020304" pitchFamily="18" charset="0"/>
              </a:rPr>
              <a:t>. 4th ed. Hoboken, N.J.: Wiley.</a:t>
            </a:r>
            <a:endParaRPr lang="en-BD" sz="2000" dirty="0">
              <a:solidFill>
                <a:schemeClr val="bg1"/>
              </a:solidFill>
              <a:effectLst/>
              <a:latin typeface="Times New Roman" panose="02020603050405020304" pitchFamily="18" charset="0"/>
              <a:ea typeface="Times New Roman" panose="02020603050405020304" pitchFamily="18" charset="0"/>
            </a:endParaRPr>
          </a:p>
          <a:p>
            <a:pPr marL="342900" indent="-342900" algn="just">
              <a:lnSpc>
                <a:spcPct val="150000"/>
              </a:lnSpc>
              <a:spcAft>
                <a:spcPts val="1200"/>
              </a:spcAft>
              <a:buFont typeface="Wingdings" pitchFamily="2" charset="2"/>
              <a:buChar char="Ø"/>
            </a:pPr>
            <a:r>
              <a:rPr lang="en-BD" sz="2000" dirty="0">
                <a:solidFill>
                  <a:schemeClr val="bg1"/>
                </a:solidFill>
                <a:effectLst/>
                <a:latin typeface="Arial" panose="020B0604020202020204" pitchFamily="34" charset="0"/>
                <a:ea typeface="Times New Roman" panose="02020603050405020304" pitchFamily="18" charset="0"/>
              </a:rPr>
              <a:t>Tanji, H. (2016). </a:t>
            </a:r>
            <a:r>
              <a:rPr lang="en-BD" sz="2000" i="1" dirty="0">
                <a:solidFill>
                  <a:schemeClr val="bg1"/>
                </a:solidFill>
                <a:effectLst/>
                <a:latin typeface="Arial" panose="020B0604020202020204" pitchFamily="34" charset="0"/>
                <a:ea typeface="Times New Roman" panose="02020603050405020304" pitchFamily="18" charset="0"/>
              </a:rPr>
              <a:t>Hotel Room Service Training Manual</a:t>
            </a:r>
            <a:r>
              <a:rPr lang="en-BD" sz="2000" dirty="0">
                <a:solidFill>
                  <a:schemeClr val="bg1"/>
                </a:solidFill>
                <a:effectLst/>
                <a:latin typeface="Arial" panose="020B0604020202020204" pitchFamily="34" charset="0"/>
                <a:ea typeface="Times New Roman" panose="02020603050405020304" pitchFamily="18" charset="0"/>
              </a:rPr>
              <a:t>. 3rd ed. Createspace Independent Publishing Platform.</a:t>
            </a:r>
            <a:endParaRPr lang="en-BD" sz="2000" dirty="0">
              <a:solidFill>
                <a:schemeClr val="bg1"/>
              </a:solidFill>
              <a:effectLst/>
              <a:latin typeface="Times New Roman" panose="02020603050405020304" pitchFamily="18" charset="0"/>
              <a:ea typeface="Times New Roman" panose="02020603050405020304" pitchFamily="18" charset="0"/>
            </a:endParaRPr>
          </a:p>
          <a:p>
            <a:pPr marL="342900" indent="-342900" algn="just">
              <a:lnSpc>
                <a:spcPct val="150000"/>
              </a:lnSpc>
              <a:spcAft>
                <a:spcPts val="1200"/>
              </a:spcAft>
              <a:buFont typeface="Wingdings" pitchFamily="2" charset="2"/>
              <a:buChar char="Ø"/>
            </a:pPr>
            <a:r>
              <a:rPr lang="en-BD" sz="2000" dirty="0">
                <a:solidFill>
                  <a:schemeClr val="bg1"/>
                </a:solidFill>
                <a:effectLst/>
                <a:latin typeface="Arial" panose="020B0604020202020204" pitchFamily="34" charset="0"/>
                <a:ea typeface="Times New Roman" panose="02020603050405020304" pitchFamily="18" charset="0"/>
              </a:rPr>
              <a:t>Tanji, H. (2019). </a:t>
            </a:r>
            <a:r>
              <a:rPr lang="en-BD" sz="2000" i="1" dirty="0">
                <a:solidFill>
                  <a:schemeClr val="bg1"/>
                </a:solidFill>
                <a:effectLst/>
                <a:latin typeface="Arial" panose="020B0604020202020204" pitchFamily="34" charset="0"/>
                <a:ea typeface="Times New Roman" panose="02020603050405020304" pitchFamily="18" charset="0"/>
              </a:rPr>
              <a:t>Hotel front office training manual with 231 SOP</a:t>
            </a:r>
            <a:r>
              <a:rPr lang="en-BD" sz="2000" dirty="0">
                <a:solidFill>
                  <a:schemeClr val="bg1"/>
                </a:solidFill>
                <a:effectLst/>
                <a:latin typeface="Arial" panose="020B0604020202020204" pitchFamily="34" charset="0"/>
                <a:ea typeface="Times New Roman" panose="02020603050405020304" pitchFamily="18" charset="0"/>
              </a:rPr>
              <a:t>. 2nd ed. Brothers.v</a:t>
            </a:r>
            <a:endParaRPr lang="en-GB" sz="2000" dirty="0">
              <a:solidFill>
                <a:schemeClr val="bg1"/>
              </a:solidFill>
              <a:effectLst/>
              <a:latin typeface="Arial" panose="020B0604020202020204" pitchFamily="34" charset="0"/>
              <a:ea typeface="Times New Roman" panose="02020603050405020304" pitchFamily="18" charset="0"/>
            </a:endParaRPr>
          </a:p>
          <a:p>
            <a:pPr marL="342900" indent="-342900" algn="just">
              <a:lnSpc>
                <a:spcPct val="150000"/>
              </a:lnSpc>
              <a:spcAft>
                <a:spcPts val="1200"/>
              </a:spcAft>
              <a:buFont typeface="Wingdings" pitchFamily="2" charset="2"/>
              <a:buChar char="Ø"/>
            </a:pPr>
            <a:r>
              <a:rPr lang="en-GB" sz="2000" dirty="0">
                <a:solidFill>
                  <a:schemeClr val="bg1"/>
                </a:solidFill>
                <a:effectLst/>
                <a:latin typeface="Arial" panose="020B0604020202020204" pitchFamily="34" charset="0"/>
                <a:ea typeface="Times New Roman" panose="02020603050405020304" pitchFamily="18" charset="0"/>
              </a:rPr>
              <a:t>192.com(2022). Images, Premier </a:t>
            </a:r>
            <a:r>
              <a:rPr lang="en-GB" sz="2000" dirty="0">
                <a:solidFill>
                  <a:schemeClr val="bg1"/>
                </a:solidFill>
                <a:latin typeface="Arial" panose="020B0604020202020204" pitchFamily="34" charset="0"/>
                <a:ea typeface="Times New Roman" panose="02020603050405020304" pitchFamily="18" charset="0"/>
              </a:rPr>
              <a:t>Inn Loughborough Hotel. Available at: https://www.192.com/atoz/business/loughborough-le11/hotels/premier-inn-loughborough-hotel/7d64c66b9ffc968082e26a3b2e259a9fcd7064dc/ugc/</a:t>
            </a:r>
            <a:endParaRPr lang="en-GB" sz="2000" dirty="0">
              <a:solidFill>
                <a:schemeClr val="bg1"/>
              </a:solidFill>
              <a:effectLst/>
              <a:latin typeface="Arial" panose="020B0604020202020204" pitchFamily="34" charset="0"/>
              <a:ea typeface="Times New Roman" panose="02020603050405020304" pitchFamily="18" charset="0"/>
            </a:endParaRPr>
          </a:p>
          <a:p>
            <a:pPr marL="342900" indent="-342900" algn="just">
              <a:lnSpc>
                <a:spcPct val="150000"/>
              </a:lnSpc>
              <a:spcAft>
                <a:spcPts val="1200"/>
              </a:spcAft>
              <a:buFont typeface="Wingdings" pitchFamily="2" charset="2"/>
              <a:buChar char="Ø"/>
            </a:pPr>
            <a:endParaRPr lang="en-BD" sz="20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0747731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2262</Words>
  <Application>Microsoft Office PowerPoint</Application>
  <PresentationFormat>Custom</PresentationFormat>
  <Paragraphs>94</Paragraphs>
  <Slides>11</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Times New Roman</vt:lpstr>
      <vt:lpstr>Arial</vt:lpstr>
      <vt:lpstr>Calibri</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2022-12-06T22:38:34Z</dcterms:created>
  <dcterms:modified xsi:type="dcterms:W3CDTF">2023-11-12T18:51:29Z</dcterms:modified>
  <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2023-11-09T14:18:47Z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d741ec5d-d74d-4c3f-8667-ef92a835f24c</vt:lpwstr>
  </property>
  <property fmtid="{D5CDD505-2E9C-101B-9397-08002B2CF9AE}" pid="7" name="MSIP_Label_defa4170-0d19-0005-0004-bc88714345d2_ActionId">
    <vt:lpwstr>6337ec78-5209-4aaf-a257-626fceaf2e6c</vt:lpwstr>
  </property>
  <property fmtid="{D5CDD505-2E9C-101B-9397-08002B2CF9AE}" pid="8" name="MSIP_Label_defa4170-0d19-0005-0004-bc88714345d2_ContentBits">
    <vt:lpwstr>0</vt:lpwstr>
  </property>
</Properties>
</file>