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6" r:id="rId1"/>
  </p:sldMasterIdLst>
  <p:notesMasterIdLst>
    <p:notesMasterId r:id="rId23"/>
  </p:notesMasterIdLst>
  <p:sldIdLst>
    <p:sldId id="258" r:id="rId2"/>
    <p:sldId id="313" r:id="rId3"/>
    <p:sldId id="256" r:id="rId4"/>
    <p:sldId id="281" r:id="rId5"/>
    <p:sldId id="279" r:id="rId6"/>
    <p:sldId id="283" r:id="rId7"/>
    <p:sldId id="284" r:id="rId8"/>
    <p:sldId id="285" r:id="rId9"/>
    <p:sldId id="286" r:id="rId10"/>
    <p:sldId id="294" r:id="rId11"/>
    <p:sldId id="287" r:id="rId12"/>
    <p:sldId id="314" r:id="rId13"/>
    <p:sldId id="301" r:id="rId14"/>
    <p:sldId id="305" r:id="rId15"/>
    <p:sldId id="306" r:id="rId16"/>
    <p:sldId id="307" r:id="rId17"/>
    <p:sldId id="315" r:id="rId18"/>
    <p:sldId id="289" r:id="rId19"/>
    <p:sldId id="308" r:id="rId20"/>
    <p:sldId id="309" r:id="rId21"/>
    <p:sldId id="31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FF9F"/>
    <a:srgbClr val="F6F6CB"/>
    <a:srgbClr val="F6F687"/>
    <a:srgbClr val="F6F58E"/>
    <a:srgbClr val="EDEB7D"/>
    <a:srgbClr val="80FFC1"/>
    <a:srgbClr val="F6F3A9"/>
    <a:srgbClr val="A8FFB4"/>
    <a:srgbClr val="8FC1FF"/>
    <a:srgbClr val="082B5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907"/>
    <p:restoredTop sz="94635"/>
  </p:normalViewPr>
  <p:slideViewPr>
    <p:cSldViewPr snapToGrid="0" snapToObjects="1">
      <p:cViewPr varScale="1">
        <p:scale>
          <a:sx n="109" d="100"/>
          <a:sy n="109" d="100"/>
        </p:scale>
        <p:origin x="216" y="9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5C21C8-F55F-EC43-B9CE-072D8AE046A8}" type="doc">
      <dgm:prSet loTypeId="urn:microsoft.com/office/officeart/2005/8/layout/arrow4" loCatId="" qsTypeId="urn:microsoft.com/office/officeart/2005/8/quickstyle/simple1" qsCatId="simple" csTypeId="urn:microsoft.com/office/officeart/2005/8/colors/accent1_2" csCatId="accent1" phldr="1"/>
      <dgm:spPr/>
      <dgm:t>
        <a:bodyPr/>
        <a:lstStyle/>
        <a:p>
          <a:endParaRPr lang="en-US"/>
        </a:p>
      </dgm:t>
    </dgm:pt>
    <dgm:pt modelId="{95C9A099-832F-C248-A418-6D8581443BD1}">
      <dgm:prSet phldrT="[Text]" custT="1"/>
      <dgm:spPr>
        <a:gradFill rotWithShape="0">
          <a:gsLst>
            <a:gs pos="75000">
              <a:schemeClr val="accent6">
                <a:lumMod val="40000"/>
                <a:lumOff val="60000"/>
              </a:schemeClr>
            </a:gs>
            <a:gs pos="50000">
              <a:schemeClr val="accent6">
                <a:lumMod val="60000"/>
                <a:lumOff val="40000"/>
              </a:schemeClr>
            </a:gs>
            <a:gs pos="25000">
              <a:schemeClr val="accent6">
                <a:lumMod val="40000"/>
                <a:lumOff val="60000"/>
              </a:schemeClr>
            </a:gs>
            <a:gs pos="0">
              <a:schemeClr val="accent6">
                <a:lumMod val="20000"/>
                <a:lumOff val="80000"/>
              </a:schemeClr>
            </a:gs>
            <a:gs pos="99000">
              <a:schemeClr val="accent6">
                <a:lumMod val="20000"/>
                <a:lumOff val="80000"/>
              </a:schemeClr>
            </a:gs>
          </a:gsLst>
          <a:lin ang="5400000" scaled="0"/>
        </a:gradFill>
      </dgm:spPr>
      <dgm:t>
        <a:bodyPr/>
        <a:lstStyle/>
        <a:p>
          <a:pPr algn="l">
            <a:lnSpc>
              <a:spcPct val="90000"/>
            </a:lnSpc>
          </a:pPr>
          <a:endParaRPr lang="en-US" sz="2200" b="1" dirty="0">
            <a:solidFill>
              <a:schemeClr val="tx1"/>
            </a:solidFill>
            <a:latin typeface="Calibri" panose="020F0502020204030204" pitchFamily="34" charset="0"/>
            <a:cs typeface="Calibri" panose="020F0502020204030204" pitchFamily="34" charset="0"/>
          </a:endParaRPr>
        </a:p>
        <a:p>
          <a:pPr algn="ctr">
            <a:lnSpc>
              <a:spcPct val="100000"/>
            </a:lnSpc>
          </a:pPr>
          <a:r>
            <a:rPr lang="en-US" sz="2200" b="1" dirty="0">
              <a:solidFill>
                <a:srgbClr val="002060"/>
              </a:solidFill>
              <a:latin typeface="Calibri" panose="020F0502020204030204" pitchFamily="34" charset="0"/>
              <a:cs typeface="Calibri" panose="020F0502020204030204" pitchFamily="34" charset="0"/>
            </a:rPr>
            <a:t>MA continues to increase among 10</a:t>
          </a:r>
          <a:r>
            <a:rPr lang="en-US" sz="2200" b="1" baseline="30000" dirty="0">
              <a:solidFill>
                <a:srgbClr val="002060"/>
              </a:solidFill>
              <a:latin typeface="Calibri" panose="020F0502020204030204" pitchFamily="34" charset="0"/>
              <a:cs typeface="Calibri" panose="020F0502020204030204" pitchFamily="34" charset="0"/>
            </a:rPr>
            <a:t>th</a:t>
          </a:r>
          <a:r>
            <a:rPr lang="en-US" sz="2200" b="1" dirty="0">
              <a:solidFill>
                <a:srgbClr val="002060"/>
              </a:solidFill>
              <a:latin typeface="Calibri" panose="020F0502020204030204" pitchFamily="34" charset="0"/>
              <a:cs typeface="Calibri" panose="020F0502020204030204" pitchFamily="34" charset="0"/>
            </a:rPr>
            <a:t> grade school children,</a:t>
          </a:r>
        </a:p>
        <a:p>
          <a:pPr algn="l">
            <a:lnSpc>
              <a:spcPct val="90000"/>
            </a:lnSpc>
          </a:pPr>
          <a:r>
            <a:rPr lang="en-US" sz="2200" b="1" dirty="0">
              <a:solidFill>
                <a:schemeClr val="tx1"/>
              </a:solidFill>
              <a:latin typeface="Calibri" panose="020F0502020204030204" pitchFamily="34" charset="0"/>
              <a:cs typeface="Calibri" panose="020F0502020204030204" pitchFamily="34" charset="0"/>
            </a:rPr>
            <a:t> </a:t>
          </a:r>
        </a:p>
      </dgm:t>
    </dgm:pt>
    <dgm:pt modelId="{58577C06-DA3E-DA46-BB9F-C91111F615FE}" type="parTrans" cxnId="{73A04BD5-BEC2-2C4B-9052-7F91AF9BBFA3}">
      <dgm:prSet/>
      <dgm:spPr/>
      <dgm:t>
        <a:bodyPr/>
        <a:lstStyle/>
        <a:p>
          <a:endParaRPr lang="en-US"/>
        </a:p>
      </dgm:t>
    </dgm:pt>
    <dgm:pt modelId="{064DF71F-37A0-AD45-AFF8-B746748BD76E}" type="sibTrans" cxnId="{73A04BD5-BEC2-2C4B-9052-7F91AF9BBFA3}">
      <dgm:prSet/>
      <dgm:spPr/>
      <dgm:t>
        <a:bodyPr/>
        <a:lstStyle/>
        <a:p>
          <a:endParaRPr lang="en-US"/>
        </a:p>
      </dgm:t>
    </dgm:pt>
    <dgm:pt modelId="{125291B7-70AF-6E4E-A6BD-65048E037D48}">
      <dgm:prSet phldrT="[Text]" custT="1"/>
      <dgm:spPr>
        <a:gradFill rotWithShape="0">
          <a:gsLst>
            <a:gs pos="0">
              <a:schemeClr val="tx2">
                <a:lumMod val="20000"/>
                <a:lumOff val="80000"/>
              </a:schemeClr>
            </a:gs>
            <a:gs pos="75000">
              <a:schemeClr val="tx2">
                <a:lumMod val="40000"/>
                <a:lumOff val="60000"/>
              </a:schemeClr>
            </a:gs>
            <a:gs pos="50000">
              <a:schemeClr val="tx2">
                <a:lumMod val="60000"/>
                <a:lumOff val="40000"/>
              </a:schemeClr>
            </a:gs>
            <a:gs pos="25000">
              <a:schemeClr val="tx2">
                <a:lumMod val="40000"/>
                <a:lumOff val="60000"/>
              </a:schemeClr>
            </a:gs>
            <a:gs pos="98000">
              <a:schemeClr val="tx2">
                <a:lumMod val="20000"/>
                <a:lumOff val="80000"/>
              </a:schemeClr>
            </a:gs>
          </a:gsLst>
          <a:lin ang="5400000" scaled="0"/>
        </a:gradFill>
      </dgm:spPr>
      <dgm:t>
        <a:bodyPr/>
        <a:lstStyle/>
        <a:p>
          <a:pPr algn="ctr">
            <a:lnSpc>
              <a:spcPct val="100000"/>
            </a:lnSpc>
          </a:pPr>
          <a:r>
            <a:rPr lang="en-US" sz="2200" b="1" dirty="0">
              <a:solidFill>
                <a:srgbClr val="002060"/>
              </a:solidFill>
              <a:latin typeface="Calibri" panose="020F0502020204030204" pitchFamily="34" charset="0"/>
              <a:cs typeface="Calibri" panose="020F0502020204030204" pitchFamily="34" charset="0"/>
            </a:rPr>
            <a:t>and MP progressively declines (OCED, PISA, 2009, 2012, 2015).</a:t>
          </a:r>
        </a:p>
      </dgm:t>
    </dgm:pt>
    <dgm:pt modelId="{CD605505-FD40-C64A-8DA6-0705491B8EE2}" type="parTrans" cxnId="{E438F741-AF44-0846-A611-A1BA99489502}">
      <dgm:prSet/>
      <dgm:spPr/>
      <dgm:t>
        <a:bodyPr/>
        <a:lstStyle/>
        <a:p>
          <a:endParaRPr lang="en-US"/>
        </a:p>
      </dgm:t>
    </dgm:pt>
    <dgm:pt modelId="{3052FBE2-5389-2A40-9B06-2C79A831E1D4}" type="sibTrans" cxnId="{E438F741-AF44-0846-A611-A1BA99489502}">
      <dgm:prSet/>
      <dgm:spPr/>
      <dgm:t>
        <a:bodyPr/>
        <a:lstStyle/>
        <a:p>
          <a:endParaRPr lang="en-US"/>
        </a:p>
      </dgm:t>
    </dgm:pt>
    <dgm:pt modelId="{711D6BA1-8D4D-F347-8D48-3B662F7549DD}" type="pres">
      <dgm:prSet presAssocID="{E55C21C8-F55F-EC43-B9CE-072D8AE046A8}" presName="compositeShape" presStyleCnt="0">
        <dgm:presLayoutVars>
          <dgm:chMax val="2"/>
          <dgm:dir/>
          <dgm:resizeHandles val="exact"/>
        </dgm:presLayoutVars>
      </dgm:prSet>
      <dgm:spPr/>
    </dgm:pt>
    <dgm:pt modelId="{8BD3C697-8850-8B40-8998-52E3D16EC2CD}" type="pres">
      <dgm:prSet presAssocID="{95C9A099-832F-C248-A418-6D8581443BD1}" presName="upArrow" presStyleLbl="node1" presStyleIdx="0" presStyleCnt="2" custScaleY="85943" custLinFactNeighborX="-167" custLinFactNeighborY="848"/>
      <dgm:spPr>
        <a:gradFill rotWithShape="0">
          <a:gsLst>
            <a:gs pos="75000">
              <a:srgbClr val="FFFD38"/>
            </a:gs>
            <a:gs pos="100000">
              <a:srgbClr val="EDEB7D"/>
            </a:gs>
            <a:gs pos="0">
              <a:srgbClr val="FF0000"/>
            </a:gs>
            <a:gs pos="28000">
              <a:schemeClr val="accent2">
                <a:lumMod val="75000"/>
              </a:schemeClr>
            </a:gs>
            <a:gs pos="55000">
              <a:srgbClr val="FFB966"/>
            </a:gs>
          </a:gsLst>
          <a:lin ang="5400000" scaled="0"/>
        </a:gradFill>
      </dgm:spPr>
    </dgm:pt>
    <dgm:pt modelId="{1A2F69D2-0117-E448-933F-68DF08972F88}" type="pres">
      <dgm:prSet presAssocID="{95C9A099-832F-C248-A418-6D8581443BD1}" presName="upArrowText" presStyleLbl="revTx" presStyleIdx="0" presStyleCnt="2" custScaleX="108282" custScaleY="98334" custLinFactNeighborX="3122" custLinFactNeighborY="4835">
        <dgm:presLayoutVars>
          <dgm:chMax val="0"/>
          <dgm:bulletEnabled val="1"/>
        </dgm:presLayoutVars>
      </dgm:prSet>
      <dgm:spPr>
        <a:prstGeom prst="ellipse">
          <a:avLst/>
        </a:prstGeom>
      </dgm:spPr>
    </dgm:pt>
    <dgm:pt modelId="{F61DB9FE-0A45-6C44-8A8E-9529F7CD2331}" type="pres">
      <dgm:prSet presAssocID="{125291B7-70AF-6E4E-A6BD-65048E037D48}" presName="downArrow" presStyleLbl="node1" presStyleIdx="1" presStyleCnt="2" custScaleY="85267" custLinFactNeighborX="-16472" custLinFactNeighborY="-609"/>
      <dgm:spPr>
        <a:gradFill rotWithShape="0">
          <a:gsLst>
            <a:gs pos="50000">
              <a:srgbClr val="FFB966"/>
            </a:gs>
            <a:gs pos="99000">
              <a:srgbClr val="FF0000"/>
            </a:gs>
            <a:gs pos="83000">
              <a:schemeClr val="accent2">
                <a:lumMod val="75000"/>
              </a:schemeClr>
            </a:gs>
            <a:gs pos="0">
              <a:srgbClr val="F6F3A9"/>
            </a:gs>
            <a:gs pos="28000">
              <a:srgbClr val="FFFD38"/>
            </a:gs>
          </a:gsLst>
          <a:lin ang="5400000" scaled="0"/>
        </a:gradFill>
      </dgm:spPr>
    </dgm:pt>
    <dgm:pt modelId="{CEB900AE-383F-734C-A498-314E5CF0EAC1}" type="pres">
      <dgm:prSet presAssocID="{125291B7-70AF-6E4E-A6BD-65048E037D48}" presName="downArrowText" presStyleLbl="revTx" presStyleIdx="1" presStyleCnt="2" custScaleX="106228" custScaleY="94833" custLinFactNeighborX="-4906" custLinFactNeighborY="608">
        <dgm:presLayoutVars>
          <dgm:chMax val="0"/>
          <dgm:bulletEnabled val="1"/>
        </dgm:presLayoutVars>
      </dgm:prSet>
      <dgm:spPr>
        <a:prstGeom prst="ellipse">
          <a:avLst/>
        </a:prstGeom>
      </dgm:spPr>
    </dgm:pt>
  </dgm:ptLst>
  <dgm:cxnLst>
    <dgm:cxn modelId="{6BDE5328-FE3D-AE4F-8728-BC5DEF5B8705}" type="presOf" srcId="{95C9A099-832F-C248-A418-6D8581443BD1}" destId="{1A2F69D2-0117-E448-933F-68DF08972F88}" srcOrd="0" destOrd="0" presId="urn:microsoft.com/office/officeart/2005/8/layout/arrow4"/>
    <dgm:cxn modelId="{E438F741-AF44-0846-A611-A1BA99489502}" srcId="{E55C21C8-F55F-EC43-B9CE-072D8AE046A8}" destId="{125291B7-70AF-6E4E-A6BD-65048E037D48}" srcOrd="1" destOrd="0" parTransId="{CD605505-FD40-C64A-8DA6-0705491B8EE2}" sibTransId="{3052FBE2-5389-2A40-9B06-2C79A831E1D4}"/>
    <dgm:cxn modelId="{3DF19D89-9EDD-9142-B687-D7FC1BB24F83}" type="presOf" srcId="{E55C21C8-F55F-EC43-B9CE-072D8AE046A8}" destId="{711D6BA1-8D4D-F347-8D48-3B662F7549DD}" srcOrd="0" destOrd="0" presId="urn:microsoft.com/office/officeart/2005/8/layout/arrow4"/>
    <dgm:cxn modelId="{73A04BD5-BEC2-2C4B-9052-7F91AF9BBFA3}" srcId="{E55C21C8-F55F-EC43-B9CE-072D8AE046A8}" destId="{95C9A099-832F-C248-A418-6D8581443BD1}" srcOrd="0" destOrd="0" parTransId="{58577C06-DA3E-DA46-BB9F-C91111F615FE}" sibTransId="{064DF71F-37A0-AD45-AFF8-B746748BD76E}"/>
    <dgm:cxn modelId="{11DD05FE-1F4F-7E42-AE7D-0450497BC3B8}" type="presOf" srcId="{125291B7-70AF-6E4E-A6BD-65048E037D48}" destId="{CEB900AE-383F-734C-A498-314E5CF0EAC1}" srcOrd="0" destOrd="0" presId="urn:microsoft.com/office/officeart/2005/8/layout/arrow4"/>
    <dgm:cxn modelId="{3D4B06DA-CD4F-594E-9D9A-64EF0B89CB43}" type="presParOf" srcId="{711D6BA1-8D4D-F347-8D48-3B662F7549DD}" destId="{8BD3C697-8850-8B40-8998-52E3D16EC2CD}" srcOrd="0" destOrd="0" presId="urn:microsoft.com/office/officeart/2005/8/layout/arrow4"/>
    <dgm:cxn modelId="{F59DE230-705C-D14D-9385-D75B17115DD5}" type="presParOf" srcId="{711D6BA1-8D4D-F347-8D48-3B662F7549DD}" destId="{1A2F69D2-0117-E448-933F-68DF08972F88}" srcOrd="1" destOrd="0" presId="urn:microsoft.com/office/officeart/2005/8/layout/arrow4"/>
    <dgm:cxn modelId="{46D1EE12-B115-8A4D-931E-1F9F7758FB33}" type="presParOf" srcId="{711D6BA1-8D4D-F347-8D48-3B662F7549DD}" destId="{F61DB9FE-0A45-6C44-8A8E-9529F7CD2331}" srcOrd="2" destOrd="0" presId="urn:microsoft.com/office/officeart/2005/8/layout/arrow4"/>
    <dgm:cxn modelId="{8A8F3043-8146-0C41-BE6F-4C580261B278}" type="presParOf" srcId="{711D6BA1-8D4D-F347-8D48-3B662F7549DD}" destId="{CEB900AE-383F-734C-A498-314E5CF0EAC1}" srcOrd="3" destOrd="0" presId="urn:microsoft.com/office/officeart/2005/8/layout/arrow4"/>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3C697-8850-8B40-8998-52E3D16EC2CD}">
      <dsp:nvSpPr>
        <dsp:cNvPr id="0" name=""/>
        <dsp:cNvSpPr/>
      </dsp:nvSpPr>
      <dsp:spPr>
        <a:xfrm>
          <a:off x="-38339" y="219971"/>
          <a:ext cx="1548733" cy="2160137"/>
        </a:xfrm>
        <a:prstGeom prst="upArrow">
          <a:avLst/>
        </a:prstGeom>
        <a:gradFill rotWithShape="0">
          <a:gsLst>
            <a:gs pos="75000">
              <a:srgbClr val="FFFD38"/>
            </a:gs>
            <a:gs pos="100000">
              <a:srgbClr val="EDEB7D"/>
            </a:gs>
            <a:gs pos="0">
              <a:srgbClr val="FF0000"/>
            </a:gs>
            <a:gs pos="28000">
              <a:schemeClr val="accent2">
                <a:lumMod val="75000"/>
              </a:schemeClr>
            </a:gs>
            <a:gs pos="55000">
              <a:srgbClr val="FFB966"/>
            </a:gs>
          </a:gsLst>
          <a:lin ang="5400000" scaled="0"/>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2F69D2-0117-E448-933F-68DF08972F88}">
      <dsp:nvSpPr>
        <dsp:cNvPr id="0" name=""/>
        <dsp:cNvSpPr/>
      </dsp:nvSpPr>
      <dsp:spPr>
        <a:xfrm>
          <a:off x="1530075" y="164461"/>
          <a:ext cx="2845817" cy="2471579"/>
        </a:xfrm>
        <a:prstGeom prst="ellipse">
          <a:avLst/>
        </a:prstGeom>
        <a:gradFill rotWithShape="0">
          <a:gsLst>
            <a:gs pos="75000">
              <a:schemeClr val="accent6">
                <a:lumMod val="40000"/>
                <a:lumOff val="60000"/>
              </a:schemeClr>
            </a:gs>
            <a:gs pos="50000">
              <a:schemeClr val="accent6">
                <a:lumMod val="60000"/>
                <a:lumOff val="40000"/>
              </a:schemeClr>
            </a:gs>
            <a:gs pos="25000">
              <a:schemeClr val="accent6">
                <a:lumMod val="40000"/>
                <a:lumOff val="60000"/>
              </a:schemeClr>
            </a:gs>
            <a:gs pos="0">
              <a:schemeClr val="accent6">
                <a:lumMod val="20000"/>
                <a:lumOff val="80000"/>
              </a:schemeClr>
            </a:gs>
            <a:gs pos="99000">
              <a:schemeClr val="accent6">
                <a:lumMod val="20000"/>
                <a:lumOff val="80000"/>
              </a:schemeClr>
            </a:gs>
          </a:gsLst>
          <a:lin ang="5400000" scaled="0"/>
        </a:gradFill>
        <a:ln>
          <a:noFill/>
        </a:ln>
        <a:effectLst/>
      </dsp:spPr>
      <dsp:style>
        <a:lnRef idx="0">
          <a:scrgbClr r="0" g="0" b="0"/>
        </a:lnRef>
        <a:fillRef idx="0">
          <a:scrgbClr r="0" g="0" b="0"/>
        </a:fillRef>
        <a:effectRef idx="0">
          <a:scrgbClr r="0" g="0" b="0"/>
        </a:effectRef>
        <a:fontRef idx="minor"/>
      </dsp:style>
      <dsp:txBody>
        <a:bodyPr spcFirstLastPara="0" vert="horz" wrap="square" lIns="156464" tIns="0" rIns="156464" bIns="156464" numCol="1" spcCol="1270" anchor="ctr" anchorCtr="0">
          <a:noAutofit/>
        </a:bodyPr>
        <a:lstStyle/>
        <a:p>
          <a:pPr marL="0" lvl="0" indent="0" algn="l" defTabSz="977900">
            <a:lnSpc>
              <a:spcPct val="90000"/>
            </a:lnSpc>
            <a:spcBef>
              <a:spcPct val="0"/>
            </a:spcBef>
            <a:spcAft>
              <a:spcPct val="35000"/>
            </a:spcAft>
            <a:buNone/>
          </a:pPr>
          <a:endParaRPr lang="en-US" sz="2200" b="1" kern="1200" dirty="0">
            <a:solidFill>
              <a:schemeClr val="tx1"/>
            </a:solidFill>
            <a:latin typeface="Calibri" panose="020F0502020204030204" pitchFamily="34" charset="0"/>
            <a:cs typeface="Calibri" panose="020F0502020204030204" pitchFamily="34" charset="0"/>
          </a:endParaRPr>
        </a:p>
        <a:p>
          <a:pPr marL="0" lvl="0" indent="0" algn="ctr" defTabSz="977900">
            <a:lnSpc>
              <a:spcPct val="100000"/>
            </a:lnSpc>
            <a:spcBef>
              <a:spcPct val="0"/>
            </a:spcBef>
            <a:spcAft>
              <a:spcPct val="35000"/>
            </a:spcAft>
            <a:buNone/>
          </a:pPr>
          <a:r>
            <a:rPr lang="en-US" sz="2200" b="1" kern="1200" dirty="0">
              <a:solidFill>
                <a:srgbClr val="002060"/>
              </a:solidFill>
              <a:latin typeface="Calibri" panose="020F0502020204030204" pitchFamily="34" charset="0"/>
              <a:cs typeface="Calibri" panose="020F0502020204030204" pitchFamily="34" charset="0"/>
            </a:rPr>
            <a:t>MA continues to increase among 10</a:t>
          </a:r>
          <a:r>
            <a:rPr lang="en-US" sz="2200" b="1" kern="1200" baseline="30000" dirty="0">
              <a:solidFill>
                <a:srgbClr val="002060"/>
              </a:solidFill>
              <a:latin typeface="Calibri" panose="020F0502020204030204" pitchFamily="34" charset="0"/>
              <a:cs typeface="Calibri" panose="020F0502020204030204" pitchFamily="34" charset="0"/>
            </a:rPr>
            <a:t>th</a:t>
          </a:r>
          <a:r>
            <a:rPr lang="en-US" sz="2200" b="1" kern="1200" dirty="0">
              <a:solidFill>
                <a:srgbClr val="002060"/>
              </a:solidFill>
              <a:latin typeface="Calibri" panose="020F0502020204030204" pitchFamily="34" charset="0"/>
              <a:cs typeface="Calibri" panose="020F0502020204030204" pitchFamily="34" charset="0"/>
            </a:rPr>
            <a:t> grade school children,</a:t>
          </a:r>
        </a:p>
        <a:p>
          <a:pPr marL="0" lvl="0" indent="0" algn="l" defTabSz="977900">
            <a:lnSpc>
              <a:spcPct val="90000"/>
            </a:lnSpc>
            <a:spcBef>
              <a:spcPct val="0"/>
            </a:spcBef>
            <a:spcAft>
              <a:spcPct val="35000"/>
            </a:spcAft>
            <a:buNone/>
          </a:pPr>
          <a:r>
            <a:rPr lang="en-US" sz="2200" b="1" kern="1200" dirty="0">
              <a:solidFill>
                <a:schemeClr val="tx1"/>
              </a:solidFill>
              <a:latin typeface="Calibri" panose="020F0502020204030204" pitchFamily="34" charset="0"/>
              <a:cs typeface="Calibri" panose="020F0502020204030204" pitchFamily="34" charset="0"/>
            </a:rPr>
            <a:t> </a:t>
          </a:r>
        </a:p>
      </dsp:txBody>
      <dsp:txXfrm>
        <a:off x="1946835" y="526415"/>
        <a:ext cx="2012297" cy="1747671"/>
      </dsp:txXfrm>
    </dsp:sp>
    <dsp:sp modelId="{F61DB9FE-0A45-6C44-8A8E-9529F7CD2331}">
      <dsp:nvSpPr>
        <dsp:cNvPr id="0" name=""/>
        <dsp:cNvSpPr/>
      </dsp:nvSpPr>
      <dsp:spPr>
        <a:xfrm>
          <a:off x="171173" y="2914753"/>
          <a:ext cx="1548733" cy="2143146"/>
        </a:xfrm>
        <a:prstGeom prst="downArrow">
          <a:avLst/>
        </a:prstGeom>
        <a:gradFill rotWithShape="0">
          <a:gsLst>
            <a:gs pos="50000">
              <a:srgbClr val="FFB966"/>
            </a:gs>
            <a:gs pos="99000">
              <a:srgbClr val="FF0000"/>
            </a:gs>
            <a:gs pos="83000">
              <a:schemeClr val="accent2">
                <a:lumMod val="75000"/>
              </a:schemeClr>
            </a:gs>
            <a:gs pos="0">
              <a:srgbClr val="F6F3A9"/>
            </a:gs>
            <a:gs pos="28000">
              <a:srgbClr val="FFFD38"/>
            </a:gs>
          </a:gsLst>
          <a:lin ang="5400000" scaled="0"/>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B900AE-383F-734C-A498-314E5CF0EAC1}">
      <dsp:nvSpPr>
        <dsp:cNvPr id="0" name=""/>
        <dsp:cNvSpPr/>
      </dsp:nvSpPr>
      <dsp:spPr>
        <a:xfrm>
          <a:off x="1810698" y="2825124"/>
          <a:ext cx="2791834" cy="2383583"/>
        </a:xfrm>
        <a:prstGeom prst="ellipse">
          <a:avLst/>
        </a:prstGeom>
        <a:gradFill rotWithShape="0">
          <a:gsLst>
            <a:gs pos="0">
              <a:schemeClr val="tx2">
                <a:lumMod val="20000"/>
                <a:lumOff val="80000"/>
              </a:schemeClr>
            </a:gs>
            <a:gs pos="75000">
              <a:schemeClr val="tx2">
                <a:lumMod val="40000"/>
                <a:lumOff val="60000"/>
              </a:schemeClr>
            </a:gs>
            <a:gs pos="50000">
              <a:schemeClr val="tx2">
                <a:lumMod val="60000"/>
                <a:lumOff val="40000"/>
              </a:schemeClr>
            </a:gs>
            <a:gs pos="25000">
              <a:schemeClr val="tx2">
                <a:lumMod val="40000"/>
                <a:lumOff val="60000"/>
              </a:schemeClr>
            </a:gs>
            <a:gs pos="98000">
              <a:schemeClr val="tx2">
                <a:lumMod val="20000"/>
                <a:lumOff val="80000"/>
              </a:schemeClr>
            </a:gs>
          </a:gsLst>
          <a:lin ang="5400000" scaled="0"/>
        </a:gradFill>
        <a:ln>
          <a:noFill/>
        </a:ln>
        <a:effectLst/>
      </dsp:spPr>
      <dsp:style>
        <a:lnRef idx="0">
          <a:scrgbClr r="0" g="0" b="0"/>
        </a:lnRef>
        <a:fillRef idx="0">
          <a:scrgbClr r="0" g="0" b="0"/>
        </a:fillRef>
        <a:effectRef idx="0">
          <a:scrgbClr r="0" g="0" b="0"/>
        </a:effectRef>
        <a:fontRef idx="minor"/>
      </dsp:style>
      <dsp:txBody>
        <a:bodyPr spcFirstLastPara="0" vert="horz" wrap="square" lIns="156464" tIns="0" rIns="156464" bIns="156464" numCol="1" spcCol="1270" anchor="ctr" anchorCtr="0">
          <a:noAutofit/>
        </a:bodyPr>
        <a:lstStyle/>
        <a:p>
          <a:pPr marL="0" lvl="0" indent="0" algn="ctr" defTabSz="977900">
            <a:lnSpc>
              <a:spcPct val="100000"/>
            </a:lnSpc>
            <a:spcBef>
              <a:spcPct val="0"/>
            </a:spcBef>
            <a:spcAft>
              <a:spcPct val="35000"/>
            </a:spcAft>
            <a:buNone/>
          </a:pPr>
          <a:r>
            <a:rPr lang="en-US" sz="2200" b="1" kern="1200" dirty="0">
              <a:solidFill>
                <a:srgbClr val="002060"/>
              </a:solidFill>
              <a:latin typeface="Calibri" panose="020F0502020204030204" pitchFamily="34" charset="0"/>
              <a:cs typeface="Calibri" panose="020F0502020204030204" pitchFamily="34" charset="0"/>
            </a:rPr>
            <a:t>and MP progressively declines (OCED, PISA, 2009, 2012, 2015).</a:t>
          </a:r>
        </a:p>
      </dsp:txBody>
      <dsp:txXfrm>
        <a:off x="2219553" y="3174192"/>
        <a:ext cx="1974124" cy="1685447"/>
      </dsp:txXfrm>
    </dsp:sp>
  </dsp:spTree>
</dsp:drawing>
</file>

<file path=ppt/diagrams/layout1.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035078-3AA3-B241-BBB7-D26C6074BD35}" type="datetimeFigureOut">
              <a:rPr lang="en-US" smtClean="0"/>
              <a:t>5/22/18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BC46AE-35AA-4640-9B6E-87B33BA77BB6}" type="slidenum">
              <a:rPr lang="en-US" smtClean="0"/>
              <a:t>‹#›</a:t>
            </a:fld>
            <a:endParaRPr lang="en-US"/>
          </a:p>
        </p:txBody>
      </p:sp>
    </p:spTree>
    <p:extLst>
      <p:ext uri="{BB962C8B-B14F-4D97-AF65-F5344CB8AC3E}">
        <p14:creationId xmlns:p14="http://schemas.microsoft.com/office/powerpoint/2010/main" val="3407977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CBC46AE-35AA-4640-9B6E-87B33BA77BB6}" type="slidenum">
              <a:rPr lang="en-US" smtClean="0"/>
              <a:t>3</a:t>
            </a:fld>
            <a:endParaRPr lang="en-US"/>
          </a:p>
        </p:txBody>
      </p:sp>
    </p:spTree>
    <p:extLst>
      <p:ext uri="{BB962C8B-B14F-4D97-AF65-F5344CB8AC3E}">
        <p14:creationId xmlns:p14="http://schemas.microsoft.com/office/powerpoint/2010/main" val="35113955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17DB9CD-3F6D-054C-8E12-93B2498CA884}" type="datetimeFigureOut">
              <a:rPr lang="en-US" smtClean="0"/>
              <a:t>5/22/18</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1631246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7DB9CD-3F6D-054C-8E12-93B2498CA884}" type="datetimeFigureOut">
              <a:rPr lang="en-US" smtClean="0"/>
              <a:t>5/22/18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2412451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17DB9CD-3F6D-054C-8E12-93B2498CA884}" type="datetimeFigureOut">
              <a:rPr lang="en-US" smtClean="0"/>
              <a:t>5/22/18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1038855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7DB9CD-3F6D-054C-8E12-93B2498CA884}" type="datetimeFigureOut">
              <a:rPr lang="en-US" smtClean="0"/>
              <a:t>5/22/18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241022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7DB9CD-3F6D-054C-8E12-93B2498CA884}" type="datetimeFigureOut">
              <a:rPr lang="en-US" smtClean="0"/>
              <a:t>5/22/18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3230332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7DB9CD-3F6D-054C-8E12-93B2498CA884}" type="datetimeFigureOut">
              <a:rPr lang="en-US" smtClean="0"/>
              <a:t>5/22/18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312509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7DB9CD-3F6D-054C-8E12-93B2498CA884}" type="datetimeFigureOut">
              <a:rPr lang="en-US" smtClean="0"/>
              <a:t>5/22/18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2694032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17DB9CD-3F6D-054C-8E12-93B2498CA884}" type="datetimeFigureOut">
              <a:rPr lang="en-US" smtClean="0"/>
              <a:t>5/22/18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2993337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17DB9CD-3F6D-054C-8E12-93B2498CA884}" type="datetimeFigureOut">
              <a:rPr lang="en-US" smtClean="0"/>
              <a:t>5/22/18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2426172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17DB9CD-3F6D-054C-8E12-93B2498CA884}" type="datetimeFigureOut">
              <a:rPr lang="en-US" smtClean="0"/>
              <a:t>5/22/18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1369595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17DB9CD-3F6D-054C-8E12-93B2498CA884}" type="datetimeFigureOut">
              <a:rPr lang="en-US" smtClean="0"/>
              <a:t>5/22/18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3724282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17DB9CD-3F6D-054C-8E12-93B2498CA884}" type="datetimeFigureOut">
              <a:rPr lang="en-US" smtClean="0"/>
              <a:t>5/22/18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3CD964-1FBB-8943-A047-63E5A566950F}"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910013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17DB9CD-3F6D-054C-8E12-93B2498CA884}" type="datetimeFigureOut">
              <a:rPr lang="en-US" smtClean="0"/>
              <a:t>5/22/18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2728997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17DB9CD-3F6D-054C-8E12-93B2498CA884}" type="datetimeFigureOut">
              <a:rPr lang="en-US" smtClean="0"/>
              <a:t>5/22/18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3521803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17DB9CD-3F6D-054C-8E12-93B2498CA884}" type="datetimeFigureOut">
              <a:rPr lang="en-US" smtClean="0"/>
              <a:t>5/22/18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10872117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7DB9CD-3F6D-054C-8E12-93B2498CA884}" type="datetimeFigureOut">
              <a:rPr lang="en-US" smtClean="0"/>
              <a:t>5/22/18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13633790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7DB9CD-3F6D-054C-8E12-93B2498CA884}" type="datetimeFigureOut">
              <a:rPr lang="en-US" smtClean="0"/>
              <a:t>5/22/18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3CD964-1FBB-8943-A047-63E5A566950F}" type="slidenum">
              <a:rPr lang="en-US" smtClean="0"/>
              <a:t>‹#›</a:t>
            </a:fld>
            <a:endParaRPr lang="en-US"/>
          </a:p>
        </p:txBody>
      </p:sp>
    </p:spTree>
    <p:extLst>
      <p:ext uri="{BB962C8B-B14F-4D97-AF65-F5344CB8AC3E}">
        <p14:creationId xmlns:p14="http://schemas.microsoft.com/office/powerpoint/2010/main" val="1560680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17DB9CD-3F6D-054C-8E12-93B2498CA884}" type="datetimeFigureOut">
              <a:rPr lang="en-US" smtClean="0"/>
              <a:t>5/22/18</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53CD964-1FBB-8943-A047-63E5A566950F}" type="slidenum">
              <a:rPr lang="en-US" smtClean="0"/>
              <a:t>‹#›</a:t>
            </a:fld>
            <a:endParaRPr lang="en-US"/>
          </a:p>
        </p:txBody>
      </p:sp>
    </p:spTree>
    <p:extLst>
      <p:ext uri="{BB962C8B-B14F-4D97-AF65-F5344CB8AC3E}">
        <p14:creationId xmlns:p14="http://schemas.microsoft.com/office/powerpoint/2010/main" val="66474983"/>
      </p:ext>
    </p:extLst>
  </p:cSld>
  <p:clrMap bg1="dk1" tx1="lt1" bg2="dk2" tx2="lt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 id="2147483888" r:id="rId12"/>
    <p:sldLayoutId id="2147483889" r:id="rId13"/>
    <p:sldLayoutId id="2147483890" r:id="rId14"/>
    <p:sldLayoutId id="2147483891" r:id="rId15"/>
    <p:sldLayoutId id="2147483892" r:id="rId16"/>
    <p:sldLayoutId id="214748389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7.xml"/><Relationship Id="rId4" Type="http://schemas.openxmlformats.org/officeDocument/2006/relationships/image" Target="../media/image5.tiff"/></Relationships>
</file>

<file path=ppt/slides/_rels/slide6.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journals.sagepub.com/doi/abs/10.1177/0734282908330580#articleCitationDownlo" TargetMode="External"/><Relationship Id="rId7" Type="http://schemas.openxmlformats.org/officeDocument/2006/relationships/hyperlink" Target="http://web.a.ebscohost.com.ezproxy.uwtsd.ac.uk/ehost/pdfviewer/pdfviewer?vid=1&amp;sid=5752ac0e-cab5-4c56-ae14-" TargetMode="External"/><Relationship Id="rId2" Type="http://schemas.openxmlformats.org/officeDocument/2006/relationships/hyperlink" Target="https://pdfs.semanticscholar.org/6d98/8720d2d7e19ce6f392a9a15644edc64f4594.pdf" TargetMode="External"/><Relationship Id="rId1" Type="http://schemas.openxmlformats.org/officeDocument/2006/relationships/slideLayout" Target="../slideLayouts/slideLayout7.xml"/><Relationship Id="rId6" Type="http://schemas.openxmlformats.org/officeDocument/2006/relationships/hyperlink" Target="http://web.a.ebscohost.com.ezproxy.uwtsd.ac.uk/ehost/pdfviewer/pdfviewer?vid=1&amp;si" TargetMode="External"/><Relationship Id="rId5" Type="http://schemas.openxmlformats.org/officeDocument/2006/relationships/hyperlink" Target="http://www.pnas.org/content/107/5/1860" TargetMode="External"/><Relationship Id="rId4" Type="http://schemas.openxmlformats.org/officeDocument/2006/relationships/hyperlink" Target="http://www.sciencedirect.com.ezproxy.uwtsd.ac.uk/science/article/pii/S0191886905003648"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journal.frontiersin.org/article/10.3389/fpsyg.2016.00508/full" TargetMode="External"/><Relationship Id="rId2" Type="http://schemas.openxmlformats.org/officeDocument/2006/relationships/hyperlink" Target="http://psycnet.apa.org/record/1959-02153-001" TargetMode="External"/><Relationship Id="rId1" Type="http://schemas.openxmlformats.org/officeDocument/2006/relationships/slideLayout" Target="../slideLayouts/slideLayout7.xml"/><Relationship Id="rId6" Type="http://schemas.openxmlformats.org/officeDocument/2006/relationships/hyperlink" Target="http://journals.sagepub.com.ezproxy.uwtsd.ac.uk/doi/pdf/10.1177/1073191103010002008" TargetMode="External"/><Relationship Id="rId5" Type="http://schemas.openxmlformats.org/officeDocument/2006/relationships/hyperlink" Target="http://www.jstor.org/stable/749455?seq=1#page_scan_tab_contents" TargetMode="External"/><Relationship Id="rId4" Type="http://schemas.openxmlformats.org/officeDocument/2006/relationships/hyperlink" Target="https://behavioralandbrainfunctions.biomedcentral.com/articles/10.1186/1744-9081-8-"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pdfs.semanticscholar.org/a913/72c9d98cc43478fc2397fb4f52751777d81c" TargetMode="External"/><Relationship Id="rId2" Type="http://schemas.openxmlformats.org/officeDocument/2006/relationships/hyperlink" Target="https://academic.oup.com/cercor/artThe%20initial%20emotional%20arousal%20dissipatedicle/22/9/2102/418346/Mathematics-Anxiety-" TargetMode="External"/><Relationship Id="rId1" Type="http://schemas.openxmlformats.org/officeDocument/2006/relationships/slideLayout" Target="../slideLayouts/slideLayout7.xml"/><Relationship Id="rId5" Type="http://schemas.openxmlformats.org/officeDocument/2006/relationships/hyperlink" Target="https://www.oecd.org/pisa/keyfindings/pisa-2012-" TargetMode="External"/><Relationship Id="rId4" Type="http://schemas.openxmlformats.org/officeDocument/2006/relationships/hyperlink" Target="http://journals.sagepub.com.ezproxy.uwtsd.ac.uk/doi/pdf/10.1177/095679761559263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oecd.org/pisa/pisa-2015-results-in-focus.pdf" TargetMode="External"/><Relationship Id="rId2" Type="http://schemas.openxmlformats.org/officeDocument/2006/relationships/hyperlink" Target="http://www.oecd.org/pisa/keyfindings/PISA2012-Vol3-" TargetMode="External"/><Relationship Id="rId1" Type="http://schemas.openxmlformats.org/officeDocument/2006/relationships/slideLayout" Target="../slideLayouts/slideLayout7.xml"/><Relationship Id="rId6" Type="http://schemas.openxmlformats.org/officeDocument/2006/relationships/hyperlink" Target="https://link-springer-com.ezproxy.uwtsd.ac.uk/article/10.1007/s10763-015-9687-5" TargetMode="External"/><Relationship Id="rId5" Type="http://schemas.openxmlformats.org/officeDocument/2006/relationships/hyperlink" Target="http://web.a.ebscohost.com.ezproxy.uwtsd.ac.uk/ehost/pdfviewer/pdfviewer?vid=1&amp;sid=14cef972-027e-4153-8320-" TargetMode="External"/><Relationship Id="rId4" Type="http://schemas.openxmlformats.org/officeDocument/2006/relationships/hyperlink" Target="http://web.a.ebscohost.com.ezproxy.uwtsd.ac.uk/ehost/pdfviewer/pdfviewer?vid=1&amp;sid=8907fbb7-8c67-4234-8d77-"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85C0F7-C91F-A042-8E48-F385C8236083}"/>
              </a:ext>
            </a:extLst>
          </p:cNvPr>
          <p:cNvSpPr txBox="1"/>
          <p:nvPr/>
        </p:nvSpPr>
        <p:spPr>
          <a:xfrm>
            <a:off x="2145323" y="1606062"/>
            <a:ext cx="7877907" cy="2308324"/>
          </a:xfrm>
          <a:prstGeom prst="rect">
            <a:avLst/>
          </a:prstGeom>
          <a:noFill/>
        </p:spPr>
        <p:txBody>
          <a:bodyPr wrap="square" rtlCol="0">
            <a:spAutoFit/>
          </a:bodyPr>
          <a:lstStyle/>
          <a:p>
            <a:pPr algn="ctr"/>
            <a:r>
              <a:rPr lang="en-US" sz="4800" dirty="0">
                <a:solidFill>
                  <a:schemeClr val="bg1"/>
                </a:solidFill>
                <a:latin typeface="Adobe Arabic" panose="02040503050201020203" pitchFamily="18" charset="-78"/>
                <a:cs typeface="Adobe Arabic" panose="02040503050201020203" pitchFamily="18" charset="-78"/>
              </a:rPr>
              <a:t>The relationship between </a:t>
            </a:r>
            <a:r>
              <a:rPr lang="en-US" sz="4800" dirty="0" err="1">
                <a:solidFill>
                  <a:schemeClr val="bg1"/>
                </a:solidFill>
                <a:latin typeface="Adobe Arabic" panose="02040503050201020203" pitchFamily="18" charset="-78"/>
                <a:cs typeface="Adobe Arabic" panose="02040503050201020203" pitchFamily="18" charset="-78"/>
              </a:rPr>
              <a:t>maths</a:t>
            </a:r>
            <a:r>
              <a:rPr lang="en-US" sz="4800" dirty="0">
                <a:solidFill>
                  <a:schemeClr val="bg1"/>
                </a:solidFill>
                <a:latin typeface="Adobe Arabic" panose="02040503050201020203" pitchFamily="18" charset="-78"/>
                <a:cs typeface="Adobe Arabic" panose="02040503050201020203" pitchFamily="18" charset="-78"/>
              </a:rPr>
              <a:t> anxiety and </a:t>
            </a:r>
            <a:r>
              <a:rPr lang="en-US" sz="4800" dirty="0" err="1">
                <a:solidFill>
                  <a:schemeClr val="bg1"/>
                </a:solidFill>
                <a:latin typeface="Adobe Arabic" panose="02040503050201020203" pitchFamily="18" charset="-78"/>
                <a:cs typeface="Adobe Arabic" panose="02040503050201020203" pitchFamily="18" charset="-78"/>
              </a:rPr>
              <a:t>maths</a:t>
            </a:r>
            <a:r>
              <a:rPr lang="en-US" sz="4800" dirty="0">
                <a:solidFill>
                  <a:schemeClr val="bg1"/>
                </a:solidFill>
                <a:latin typeface="Adobe Arabic" panose="02040503050201020203" pitchFamily="18" charset="-78"/>
                <a:cs typeface="Adobe Arabic" panose="02040503050201020203" pitchFamily="18" charset="-78"/>
              </a:rPr>
              <a:t> performance, among undergraduates across majors and age.</a:t>
            </a:r>
          </a:p>
        </p:txBody>
      </p:sp>
      <p:sp>
        <p:nvSpPr>
          <p:cNvPr id="3" name="TextBox 2">
            <a:extLst>
              <a:ext uri="{FF2B5EF4-FFF2-40B4-BE49-F238E27FC236}">
                <a16:creationId xmlns:a16="http://schemas.microsoft.com/office/drawing/2014/main" id="{F894561A-4EE5-A644-A9AC-A4EF70E0DB7C}"/>
              </a:ext>
            </a:extLst>
          </p:cNvPr>
          <p:cNvSpPr txBox="1"/>
          <p:nvPr/>
        </p:nvSpPr>
        <p:spPr>
          <a:xfrm>
            <a:off x="6049108" y="4888523"/>
            <a:ext cx="4536831" cy="830997"/>
          </a:xfrm>
          <a:prstGeom prst="rect">
            <a:avLst/>
          </a:prstGeom>
          <a:noFill/>
        </p:spPr>
        <p:txBody>
          <a:bodyPr wrap="square" rtlCol="0">
            <a:spAutoFit/>
          </a:bodyPr>
          <a:lstStyle/>
          <a:p>
            <a:r>
              <a:rPr lang="en-US" sz="2400" dirty="0"/>
              <a:t>Malcom Thomas 1502332</a:t>
            </a:r>
          </a:p>
          <a:p>
            <a:r>
              <a:rPr lang="en-US" sz="2400" dirty="0"/>
              <a:t>Dissertation in psychology 2018</a:t>
            </a:r>
          </a:p>
        </p:txBody>
      </p:sp>
    </p:spTree>
    <p:extLst>
      <p:ext uri="{BB962C8B-B14F-4D97-AF65-F5344CB8AC3E}">
        <p14:creationId xmlns:p14="http://schemas.microsoft.com/office/powerpoint/2010/main" val="1593394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85C0F7-C91F-A042-8E48-F385C8236083}"/>
              </a:ext>
            </a:extLst>
          </p:cNvPr>
          <p:cNvSpPr txBox="1"/>
          <p:nvPr/>
        </p:nvSpPr>
        <p:spPr>
          <a:xfrm>
            <a:off x="1255222" y="1190425"/>
            <a:ext cx="9401693" cy="3816429"/>
          </a:xfrm>
          <a:prstGeom prst="rect">
            <a:avLst/>
          </a:prstGeom>
          <a:solidFill>
            <a:srgbClr val="F6F6CB"/>
          </a:solidFill>
        </p:spPr>
        <p:txBody>
          <a:bodyPr wrap="square" rtlCol="0">
            <a:spAutoFit/>
          </a:bodyPr>
          <a:lstStyle/>
          <a:p>
            <a:pPr algn="ctr"/>
            <a:r>
              <a:rPr lang="en-US" sz="2200" b="1" dirty="0">
                <a:solidFill>
                  <a:schemeClr val="bg2"/>
                </a:solidFill>
                <a:latin typeface="Calibri" panose="020F0502020204030204" pitchFamily="34" charset="0"/>
                <a:cs typeface="Calibri" panose="020F0502020204030204" pitchFamily="34" charset="0"/>
              </a:rPr>
              <a:t>Good morning! I would like to present the research conducted on the relationship between </a:t>
            </a:r>
            <a:r>
              <a:rPr lang="en-US" sz="2200" b="1" dirty="0" err="1">
                <a:solidFill>
                  <a:schemeClr val="bg2"/>
                </a:solidFill>
                <a:latin typeface="Calibri" panose="020F0502020204030204" pitchFamily="34" charset="0"/>
                <a:cs typeface="Calibri" panose="020F0502020204030204" pitchFamily="34" charset="0"/>
              </a:rPr>
              <a:t>maths</a:t>
            </a:r>
            <a:r>
              <a:rPr lang="en-US" sz="2200" b="1" dirty="0">
                <a:solidFill>
                  <a:schemeClr val="bg2"/>
                </a:solidFill>
                <a:latin typeface="Calibri" panose="020F0502020204030204" pitchFamily="34" charset="0"/>
                <a:cs typeface="Calibri" panose="020F0502020204030204" pitchFamily="34" charset="0"/>
              </a:rPr>
              <a:t> anxiety (MA) and </a:t>
            </a:r>
            <a:r>
              <a:rPr lang="en-US" sz="2200" b="1" dirty="0" err="1">
                <a:solidFill>
                  <a:schemeClr val="bg2"/>
                </a:solidFill>
                <a:latin typeface="Calibri" panose="020F0502020204030204" pitchFamily="34" charset="0"/>
                <a:cs typeface="Calibri" panose="020F0502020204030204" pitchFamily="34" charset="0"/>
              </a:rPr>
              <a:t>maths</a:t>
            </a:r>
            <a:r>
              <a:rPr lang="en-US" sz="2200" b="1" dirty="0">
                <a:solidFill>
                  <a:schemeClr val="bg2"/>
                </a:solidFill>
                <a:latin typeface="Calibri" panose="020F0502020204030204" pitchFamily="34" charset="0"/>
                <a:cs typeface="Calibri" panose="020F0502020204030204" pitchFamily="34" charset="0"/>
              </a:rPr>
              <a:t> performance (MP) on undergraduates across majors by two age-groups. The presentation will follow the format of the dissertation, and will include:</a:t>
            </a:r>
          </a:p>
          <a:p>
            <a:pPr algn="ctr"/>
            <a:endParaRPr lang="en-US" sz="2200" b="1" dirty="0">
              <a:solidFill>
                <a:schemeClr val="bg2"/>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200" b="1" dirty="0">
                <a:solidFill>
                  <a:schemeClr val="bg2"/>
                </a:solidFill>
                <a:latin typeface="Calibri" panose="020F0502020204030204" pitchFamily="34" charset="0"/>
                <a:cs typeface="Calibri" panose="020F0502020204030204" pitchFamily="34" charset="0"/>
              </a:rPr>
              <a:t>Definitions, impact, and influences of MA and poor MP,</a:t>
            </a:r>
          </a:p>
          <a:p>
            <a:pPr marL="342900" indent="-342900">
              <a:buFont typeface="Arial" panose="020B0604020202020204" pitchFamily="34" charset="0"/>
              <a:buChar char="•"/>
            </a:pPr>
            <a:r>
              <a:rPr lang="en-US" sz="2200" b="1" dirty="0">
                <a:solidFill>
                  <a:schemeClr val="bg2"/>
                </a:solidFill>
                <a:latin typeface="Calibri" panose="020F0502020204030204" pitchFamily="34" charset="0"/>
                <a:cs typeface="Calibri" panose="020F0502020204030204" pitchFamily="34" charset="0"/>
              </a:rPr>
              <a:t>The study’s Rationale, aims, and hypotheses</a:t>
            </a:r>
          </a:p>
          <a:p>
            <a:pPr marL="342900" indent="-342900">
              <a:buFont typeface="Arial" panose="020B0604020202020204" pitchFamily="34" charset="0"/>
              <a:buChar char="•"/>
            </a:pPr>
            <a:r>
              <a:rPr lang="en-US" sz="2200" b="1" dirty="0">
                <a:solidFill>
                  <a:schemeClr val="bg2"/>
                </a:solidFill>
                <a:latin typeface="Calibri" panose="020F0502020204030204" pitchFamily="34" charset="0"/>
                <a:cs typeface="Calibri" panose="020F0502020204030204" pitchFamily="34" charset="0"/>
              </a:rPr>
              <a:t>Methods employed,</a:t>
            </a:r>
          </a:p>
          <a:p>
            <a:pPr marL="342900" indent="-342900">
              <a:buFont typeface="Arial" panose="020B0604020202020204" pitchFamily="34" charset="0"/>
              <a:buChar char="•"/>
            </a:pPr>
            <a:r>
              <a:rPr lang="en-US" sz="2200" b="1" dirty="0">
                <a:solidFill>
                  <a:schemeClr val="bg2"/>
                </a:solidFill>
                <a:latin typeface="Calibri" panose="020F0502020204030204" pitchFamily="34" charset="0"/>
                <a:cs typeface="Calibri" panose="020F0502020204030204" pitchFamily="34" charset="0"/>
              </a:rPr>
              <a:t>Results,</a:t>
            </a:r>
          </a:p>
          <a:p>
            <a:pPr marL="342900" indent="-342900">
              <a:buFont typeface="Arial" panose="020B0604020202020204" pitchFamily="34" charset="0"/>
              <a:buChar char="•"/>
            </a:pPr>
            <a:r>
              <a:rPr lang="en-US" sz="2200" b="1" dirty="0">
                <a:solidFill>
                  <a:schemeClr val="bg2"/>
                </a:solidFill>
                <a:latin typeface="Calibri" panose="020F0502020204030204" pitchFamily="34" charset="0"/>
                <a:cs typeface="Calibri" panose="020F0502020204030204" pitchFamily="34" charset="0"/>
              </a:rPr>
              <a:t>Discuss the findings, implications, limitations, future research, and conclusion of this study.</a:t>
            </a:r>
          </a:p>
        </p:txBody>
      </p:sp>
      <p:sp>
        <p:nvSpPr>
          <p:cNvPr id="4" name="TextBox 3">
            <a:extLst>
              <a:ext uri="{FF2B5EF4-FFF2-40B4-BE49-F238E27FC236}">
                <a16:creationId xmlns:a16="http://schemas.microsoft.com/office/drawing/2014/main" id="{47F479FF-F689-2C4E-9A07-4CB6AC9E7957}"/>
              </a:ext>
            </a:extLst>
          </p:cNvPr>
          <p:cNvSpPr txBox="1"/>
          <p:nvPr/>
        </p:nvSpPr>
        <p:spPr>
          <a:xfrm>
            <a:off x="0" y="432262"/>
            <a:ext cx="12192000" cy="646331"/>
          </a:xfrm>
          <a:prstGeom prst="rect">
            <a:avLst/>
          </a:prstGeom>
          <a:noFill/>
        </p:spPr>
        <p:txBody>
          <a:bodyPr wrap="square" rtlCol="0">
            <a:spAutoFit/>
          </a:bodyPr>
          <a:lstStyle/>
          <a:p>
            <a:pPr algn="ctr"/>
            <a:r>
              <a:rPr lang="en-US" sz="3600" b="1" dirty="0">
                <a:solidFill>
                  <a:srgbClr val="002060"/>
                </a:solidFill>
                <a:latin typeface="Calibri" panose="020F0502020204030204" pitchFamily="34" charset="0"/>
                <a:cs typeface="Calibri" panose="020F0502020204030204" pitchFamily="34" charset="0"/>
              </a:rPr>
              <a:t>Introduction</a:t>
            </a:r>
          </a:p>
        </p:txBody>
      </p:sp>
    </p:spTree>
    <p:extLst>
      <p:ext uri="{BB962C8B-B14F-4D97-AF65-F5344CB8AC3E}">
        <p14:creationId xmlns:p14="http://schemas.microsoft.com/office/powerpoint/2010/main" val="2926430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chemeClr val="accent2">
                    <a:lumMod val="75000"/>
                  </a:schemeClr>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27843" y="2295033"/>
            <a:ext cx="1507404"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3">
                    <a:lumMod val="75000"/>
                  </a:schemeClr>
                </a:solidFill>
                <a:latin typeface="Calibri" panose="020F0502020204030204" pitchFamily="34" charset="0"/>
                <a:cs typeface="Calibri" panose="020F0502020204030204" pitchFamily="34" charset="0"/>
              </a:rPr>
              <a:t>ƒ</a:t>
            </a:r>
            <a:endParaRPr lang="en-US" sz="4800" b="1" dirty="0">
              <a:solidFill>
                <a:schemeClr val="accent3">
                  <a:lumMod val="75000"/>
                </a:scheme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2">
                    <a:lumMod val="75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00B0F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327476" y="14577"/>
            <a:ext cx="10353327" cy="830997"/>
          </a:xfrm>
          <a:prstGeom prst="rect">
            <a:avLst/>
          </a:prstGeom>
          <a:noFill/>
          <a:effectLst/>
        </p:spPr>
        <p:txBody>
          <a:bodyPr wrap="square" rtlCol="0">
            <a:spAutoFit/>
          </a:bodyPr>
          <a:lstStyle/>
          <a:p>
            <a:pPr algn="ctr"/>
            <a:r>
              <a:rPr lang="en-US" sz="4800" b="1" dirty="0" err="1">
                <a:solidFill>
                  <a:srgbClr val="002060"/>
                </a:solidFill>
                <a:latin typeface="Adobe Arabic" panose="02040503050201020203" pitchFamily="18" charset="-78"/>
                <a:cs typeface="Adobe Arabic" panose="02040503050201020203" pitchFamily="18" charset="-78"/>
              </a:rPr>
              <a:t>Maths</a:t>
            </a:r>
            <a:r>
              <a:rPr lang="en-US" sz="4800" b="1" dirty="0">
                <a:solidFill>
                  <a:srgbClr val="002060"/>
                </a:solidFill>
                <a:latin typeface="Adobe Arabic" panose="02040503050201020203" pitchFamily="18" charset="-78"/>
                <a:cs typeface="Adobe Arabic" panose="02040503050201020203" pitchFamily="18" charset="-78"/>
              </a:rPr>
              <a:t> performance and </a:t>
            </a:r>
            <a:r>
              <a:rPr lang="en-US" sz="4800" b="1" dirty="0" err="1">
                <a:solidFill>
                  <a:srgbClr val="002060"/>
                </a:solidFill>
                <a:latin typeface="Adobe Arabic" panose="02040503050201020203" pitchFamily="18" charset="-78"/>
                <a:cs typeface="Adobe Arabic" panose="02040503050201020203" pitchFamily="18" charset="-78"/>
              </a:rPr>
              <a:t>maths</a:t>
            </a:r>
            <a:r>
              <a:rPr lang="en-US" sz="4800" b="1" dirty="0">
                <a:solidFill>
                  <a:srgbClr val="002060"/>
                </a:solidFill>
                <a:latin typeface="Adobe Arabic" panose="02040503050201020203" pitchFamily="18" charset="-78"/>
                <a:cs typeface="Adobe Arabic" panose="02040503050201020203" pitchFamily="18" charset="-78"/>
              </a:rPr>
              <a:t> anxiety</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2" name="TextBox 1">
            <a:extLst>
              <a:ext uri="{FF2B5EF4-FFF2-40B4-BE49-F238E27FC236}">
                <a16:creationId xmlns:a16="http://schemas.microsoft.com/office/drawing/2014/main" id="{8A627D16-50FC-424F-9D9F-D3DFF50B63DB}"/>
              </a:ext>
            </a:extLst>
          </p:cNvPr>
          <p:cNvSpPr txBox="1"/>
          <p:nvPr/>
        </p:nvSpPr>
        <p:spPr>
          <a:xfrm>
            <a:off x="1564287" y="1671150"/>
            <a:ext cx="5359682" cy="1523494"/>
          </a:xfrm>
          <a:prstGeom prst="rect">
            <a:avLst/>
          </a:prstGeom>
          <a:solidFill>
            <a:srgbClr val="FFFF00"/>
          </a:solidFill>
        </p:spPr>
        <p:txBody>
          <a:bodyPr wrap="square" rtlCol="0">
            <a:spAutoFit/>
          </a:bodyPr>
          <a:lstStyle/>
          <a:p>
            <a:pPr algn="ctr"/>
            <a:r>
              <a:rPr lang="en-US" sz="2200" b="1" dirty="0" err="1">
                <a:solidFill>
                  <a:srgbClr val="002060"/>
                </a:solidFill>
                <a:latin typeface="Calibri" panose="020F0502020204030204" pitchFamily="34" charset="0"/>
                <a:cs typeface="Calibri" panose="020F0502020204030204" pitchFamily="34" charset="0"/>
              </a:rPr>
              <a:t>Maths</a:t>
            </a:r>
            <a:r>
              <a:rPr lang="en-US" sz="2200" b="1" dirty="0">
                <a:solidFill>
                  <a:srgbClr val="002060"/>
                </a:solidFill>
                <a:latin typeface="Calibri" panose="020F0502020204030204" pitchFamily="34" charset="0"/>
                <a:cs typeface="Calibri" panose="020F0502020204030204" pitchFamily="34" charset="0"/>
              </a:rPr>
              <a:t> achievement is likely to elicit greater educational and vocational prospects (</a:t>
            </a:r>
            <a:r>
              <a:rPr lang="en-US" sz="2200" b="1" dirty="0" err="1">
                <a:solidFill>
                  <a:srgbClr val="002060"/>
                </a:solidFill>
                <a:latin typeface="Calibri" panose="020F0502020204030204" pitchFamily="34" charset="0"/>
                <a:cs typeface="Calibri" panose="020F0502020204030204" pitchFamily="34" charset="0"/>
              </a:rPr>
              <a:t>Hembree</a:t>
            </a:r>
            <a:r>
              <a:rPr lang="en-US" sz="2200" b="1" dirty="0">
                <a:solidFill>
                  <a:srgbClr val="002060"/>
                </a:solidFill>
                <a:latin typeface="Calibri" panose="020F0502020204030204" pitchFamily="34" charset="0"/>
                <a:cs typeface="Calibri" panose="020F0502020204030204" pitchFamily="34" charset="0"/>
              </a:rPr>
              <a:t>, 1990); as we know not all do achieve </a:t>
            </a:r>
            <a:r>
              <a:rPr lang="en-US" sz="2200" b="1" dirty="0" err="1">
                <a:solidFill>
                  <a:srgbClr val="002060"/>
                </a:solidFill>
                <a:latin typeface="Calibri" panose="020F0502020204030204" pitchFamily="34" charset="0"/>
                <a:cs typeface="Calibri" panose="020F0502020204030204" pitchFamily="34" charset="0"/>
              </a:rPr>
              <a:t>maths</a:t>
            </a:r>
            <a:r>
              <a:rPr lang="en-US" sz="2200" b="1" dirty="0">
                <a:solidFill>
                  <a:srgbClr val="002060"/>
                </a:solidFill>
                <a:latin typeface="Calibri" panose="020F0502020204030204" pitchFamily="34" charset="0"/>
                <a:cs typeface="Calibri" panose="020F0502020204030204" pitchFamily="34" charset="0"/>
              </a:rPr>
              <a:t> proficiency!</a:t>
            </a:r>
          </a:p>
          <a:p>
            <a:pPr algn="ctr"/>
            <a:endParaRPr lang="en-US" sz="500" b="1" dirty="0">
              <a:solidFill>
                <a:srgbClr val="002060"/>
              </a:solidFill>
              <a:latin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156A2060-3B20-E349-84C2-9F2B62E945B4}"/>
              </a:ext>
            </a:extLst>
          </p:cNvPr>
          <p:cNvSpPr txBox="1"/>
          <p:nvPr/>
        </p:nvSpPr>
        <p:spPr>
          <a:xfrm>
            <a:off x="1565083" y="3665027"/>
            <a:ext cx="5358886" cy="1107996"/>
          </a:xfrm>
          <a:prstGeom prst="rect">
            <a:avLst/>
          </a:prstGeom>
          <a:solidFill>
            <a:srgbClr val="F6FF9F"/>
          </a:solidFill>
          <a:ln>
            <a:solidFill>
              <a:srgbClr val="FFFF00"/>
            </a:solidFill>
          </a:ln>
        </p:spPr>
        <p:txBody>
          <a:bodyPr wrap="square" rtlCol="0">
            <a:spAutoFit/>
          </a:bodyPr>
          <a:lstStyle/>
          <a:p>
            <a:pPr algn="ctr"/>
            <a:r>
              <a:rPr lang="en-US" sz="2200" b="1" dirty="0">
                <a:solidFill>
                  <a:srgbClr val="002060"/>
                </a:solidFill>
                <a:latin typeface="Calibri" panose="020F0502020204030204" pitchFamily="34" charset="0"/>
                <a:cs typeface="Calibri" panose="020F0502020204030204" pitchFamily="34" charset="0"/>
              </a:rPr>
              <a:t>Potentially resulting from a variety of factors: learning and cognitive impairment, or maths anxiety (MA) (</a:t>
            </a:r>
            <a:r>
              <a:rPr lang="en-US" sz="2200" b="1" dirty="0" err="1">
                <a:solidFill>
                  <a:srgbClr val="002060"/>
                </a:solidFill>
                <a:latin typeface="Calibri" panose="020F0502020204030204" pitchFamily="34" charset="0"/>
                <a:cs typeface="Calibri" panose="020F0502020204030204" pitchFamily="34" charset="0"/>
              </a:rPr>
              <a:t>Dowker</a:t>
            </a:r>
            <a:r>
              <a:rPr lang="en-US" sz="2200" b="1" dirty="0">
                <a:solidFill>
                  <a:srgbClr val="002060"/>
                </a:solidFill>
                <a:latin typeface="Calibri" panose="020F0502020204030204" pitchFamily="34" charset="0"/>
                <a:cs typeface="Calibri" panose="020F0502020204030204" pitchFamily="34" charset="0"/>
              </a:rPr>
              <a:t> et al., 2016).</a:t>
            </a:r>
          </a:p>
        </p:txBody>
      </p:sp>
      <p:graphicFrame>
        <p:nvGraphicFramePr>
          <p:cNvPr id="24" name="Diagram 23">
            <a:extLst>
              <a:ext uri="{FF2B5EF4-FFF2-40B4-BE49-F238E27FC236}">
                <a16:creationId xmlns:a16="http://schemas.microsoft.com/office/drawing/2014/main" id="{C12359EB-CAB9-1E45-A7FE-465AA7EDF436}"/>
              </a:ext>
            </a:extLst>
          </p:cNvPr>
          <p:cNvGraphicFramePr/>
          <p:nvPr>
            <p:extLst>
              <p:ext uri="{D42A27DB-BD31-4B8C-83A1-F6EECF244321}">
                <p14:modId xmlns:p14="http://schemas.microsoft.com/office/powerpoint/2010/main" val="1022482365"/>
              </p:ext>
            </p:extLst>
          </p:nvPr>
        </p:nvGraphicFramePr>
        <p:xfrm>
          <a:off x="7304905" y="845575"/>
          <a:ext cx="4693131" cy="5236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 name="TextBox 21">
            <a:extLst>
              <a:ext uri="{FF2B5EF4-FFF2-40B4-BE49-F238E27FC236}">
                <a16:creationId xmlns:a16="http://schemas.microsoft.com/office/drawing/2014/main" id="{A5D32D50-B2C9-B349-A745-7EF6ECE70A84}"/>
              </a:ext>
            </a:extLst>
          </p:cNvPr>
          <p:cNvSpPr txBox="1"/>
          <p:nvPr/>
        </p:nvSpPr>
        <p:spPr>
          <a:xfrm>
            <a:off x="7878121" y="1632689"/>
            <a:ext cx="380198" cy="830997"/>
          </a:xfrm>
          <a:prstGeom prst="rect">
            <a:avLst/>
          </a:prstGeom>
          <a:noFill/>
        </p:spPr>
        <p:txBody>
          <a:bodyPr wrap="square" rtlCol="0">
            <a:spAutoFit/>
          </a:bodyPr>
          <a:lstStyle/>
          <a:p>
            <a:pPr algn="ctr"/>
            <a:r>
              <a:rPr lang="en-US" sz="2400" b="1" dirty="0">
                <a:solidFill>
                  <a:srgbClr val="002060"/>
                </a:solidFill>
                <a:latin typeface="Calibri" panose="020F0502020204030204" pitchFamily="34" charset="0"/>
                <a:cs typeface="Calibri" panose="020F0502020204030204" pitchFamily="34" charset="0"/>
              </a:rPr>
              <a:t>M  A</a:t>
            </a:r>
          </a:p>
        </p:txBody>
      </p:sp>
      <p:sp>
        <p:nvSpPr>
          <p:cNvPr id="23" name="TextBox 22">
            <a:extLst>
              <a:ext uri="{FF2B5EF4-FFF2-40B4-BE49-F238E27FC236}">
                <a16:creationId xmlns:a16="http://schemas.microsoft.com/office/drawing/2014/main" id="{FEAE7965-8A31-8646-B37C-7B20FC5C265C}"/>
              </a:ext>
            </a:extLst>
          </p:cNvPr>
          <p:cNvSpPr txBox="1"/>
          <p:nvPr/>
        </p:nvSpPr>
        <p:spPr>
          <a:xfrm>
            <a:off x="8030309" y="4845283"/>
            <a:ext cx="456020" cy="830997"/>
          </a:xfrm>
          <a:prstGeom prst="rect">
            <a:avLst/>
          </a:prstGeom>
          <a:noFill/>
        </p:spPr>
        <p:txBody>
          <a:bodyPr wrap="square" rtlCol="0">
            <a:spAutoFit/>
          </a:bodyPr>
          <a:lstStyle/>
          <a:p>
            <a:pPr algn="ctr"/>
            <a:r>
              <a:rPr lang="en-US" sz="2400" b="1" dirty="0">
                <a:solidFill>
                  <a:srgbClr val="002060"/>
                </a:solidFill>
                <a:latin typeface="Calibri" panose="020F0502020204030204" pitchFamily="34" charset="0"/>
                <a:cs typeface="Calibri" panose="020F0502020204030204" pitchFamily="34" charset="0"/>
              </a:rPr>
              <a:t>M P</a:t>
            </a:r>
          </a:p>
        </p:txBody>
      </p:sp>
    </p:spTree>
    <p:extLst>
      <p:ext uri="{BB962C8B-B14F-4D97-AF65-F5344CB8AC3E}">
        <p14:creationId xmlns:p14="http://schemas.microsoft.com/office/powerpoint/2010/main" val="3505796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duotone>
              <a:schemeClr val="bg2">
                <a:shade val="88000"/>
                <a:hueMod val="106000"/>
                <a:satMod val="140000"/>
                <a:lumMod val="54000"/>
              </a:schemeClr>
              <a:schemeClr val="bg2">
                <a:tint val="98000"/>
                <a:hueMod val="90000"/>
                <a:satMod val="150000"/>
                <a:lumMod val="160000"/>
              </a:schemeClr>
            </a:duotone>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chemeClr val="accent2">
                    <a:lumMod val="75000"/>
                  </a:schemeClr>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rgbClr val="C00000"/>
                </a:solidFill>
                <a:latin typeface="Calibri" panose="020F0502020204030204" pitchFamily="34" charset="0"/>
                <a:cs typeface="Calibri" panose="020F0502020204030204" pitchFamily="34" charset="0"/>
              </a:rPr>
              <a:t>ƒ</a:t>
            </a:r>
            <a:endParaRPr lang="en-US" sz="4800" b="1" dirty="0">
              <a:solidFill>
                <a:srgbClr val="C00000"/>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2">
                    <a:lumMod val="75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22" name="Rectangle 21">
            <a:extLst>
              <a:ext uri="{FF2B5EF4-FFF2-40B4-BE49-F238E27FC236}">
                <a16:creationId xmlns:a16="http://schemas.microsoft.com/office/drawing/2014/main" id="{45150ED7-B733-E64B-98EE-6799D58D5CEE}"/>
              </a:ext>
            </a:extLst>
          </p:cNvPr>
          <p:cNvSpPr/>
          <p:nvPr/>
        </p:nvSpPr>
        <p:spPr>
          <a:xfrm>
            <a:off x="3185160" y="594360"/>
            <a:ext cx="6416040" cy="1100999"/>
          </a:xfrm>
          <a:prstGeom prst="rect">
            <a:avLst/>
          </a:prstGeom>
          <a:gradFill>
            <a:gsLst>
              <a:gs pos="15000">
                <a:srgbClr val="F6FF9F"/>
              </a:gs>
              <a:gs pos="85000">
                <a:srgbClr val="F6FF9F"/>
              </a:gs>
              <a:gs pos="50000">
                <a:srgbClr val="FFFF00"/>
              </a:gs>
            </a:gsLst>
            <a:lin ang="30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Calibri" panose="020F0502020204030204" pitchFamily="34" charset="0"/>
                <a:cs typeface="Calibri" panose="020F0502020204030204" pitchFamily="34" charset="0"/>
              </a:rPr>
              <a:t>MA promotes a sense of apprehension and a fear of failure that impairs MP </a:t>
            </a:r>
            <a:r>
              <a:rPr lang="en-US" sz="2400" b="1" dirty="0">
                <a:solidFill>
                  <a:schemeClr val="bg1"/>
                </a:solidFill>
                <a:latin typeface="Calibri" panose="020F0502020204030204" pitchFamily="34" charset="0"/>
                <a:cs typeface="Calibri" panose="020F0502020204030204" pitchFamily="34" charset="0"/>
              </a:rPr>
              <a:t>(</a:t>
            </a:r>
            <a:r>
              <a:rPr lang="en-US" sz="2400" b="1" dirty="0" err="1">
                <a:solidFill>
                  <a:schemeClr val="bg1"/>
                </a:solidFill>
                <a:latin typeface="Calibri" panose="020F0502020204030204" pitchFamily="34" charset="0"/>
                <a:cs typeface="Calibri" panose="020F0502020204030204" pitchFamily="34" charset="0"/>
              </a:rPr>
              <a:t>Hembree</a:t>
            </a:r>
            <a:r>
              <a:rPr lang="en-US" sz="2400" b="1" dirty="0">
                <a:solidFill>
                  <a:schemeClr val="bg1"/>
                </a:solidFill>
                <a:latin typeface="Calibri" panose="020F0502020204030204" pitchFamily="34" charset="0"/>
                <a:cs typeface="Calibri" panose="020F0502020204030204" pitchFamily="34" charset="0"/>
              </a:rPr>
              <a:t>, 1990).</a:t>
            </a:r>
            <a:endParaRPr lang="en-US" sz="2200" b="1" dirty="0">
              <a:solidFill>
                <a:schemeClr val="bg1"/>
              </a:solidFill>
              <a:latin typeface="Calibri" panose="020F0502020204030204" pitchFamily="34" charset="0"/>
              <a:cs typeface="Calibri" panose="020F0502020204030204" pitchFamily="34" charset="0"/>
            </a:endParaRPr>
          </a:p>
        </p:txBody>
      </p:sp>
      <p:sp>
        <p:nvSpPr>
          <p:cNvPr id="33" name="Rectangle 32">
            <a:extLst>
              <a:ext uri="{FF2B5EF4-FFF2-40B4-BE49-F238E27FC236}">
                <a16:creationId xmlns:a16="http://schemas.microsoft.com/office/drawing/2014/main" id="{65AC5149-72A4-BE46-8296-429CAC823FED}"/>
              </a:ext>
            </a:extLst>
          </p:cNvPr>
          <p:cNvSpPr/>
          <p:nvPr/>
        </p:nvSpPr>
        <p:spPr>
          <a:xfrm>
            <a:off x="8279323" y="2034615"/>
            <a:ext cx="1986895" cy="1743379"/>
          </a:xfrm>
          <a:prstGeom prst="rect">
            <a:avLst/>
          </a:prstGeom>
          <a:gradFill>
            <a:gsLst>
              <a:gs pos="15000">
                <a:srgbClr val="F6FF9F"/>
              </a:gs>
              <a:gs pos="85000">
                <a:srgbClr val="F6FF9F"/>
              </a:gs>
              <a:gs pos="50000">
                <a:srgbClr val="FFFF00"/>
              </a:gs>
            </a:gsLst>
            <a:lin ang="30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Calibri" panose="020F0502020204030204" pitchFamily="34" charset="0"/>
                <a:cs typeface="Calibri" panose="020F0502020204030204" pitchFamily="34" charset="0"/>
              </a:rPr>
              <a:t>MA varies from mild agitation to distress (Ashcraft &amp; Moore, 2009)</a:t>
            </a:r>
          </a:p>
        </p:txBody>
      </p:sp>
      <p:sp>
        <p:nvSpPr>
          <p:cNvPr id="34" name="Rectangle 33">
            <a:extLst>
              <a:ext uri="{FF2B5EF4-FFF2-40B4-BE49-F238E27FC236}">
                <a16:creationId xmlns:a16="http://schemas.microsoft.com/office/drawing/2014/main" id="{EAEE0ED5-8E40-7F46-9221-06695192B343}"/>
              </a:ext>
            </a:extLst>
          </p:cNvPr>
          <p:cNvSpPr/>
          <p:nvPr/>
        </p:nvSpPr>
        <p:spPr>
          <a:xfrm>
            <a:off x="5249281" y="2018326"/>
            <a:ext cx="2190610" cy="1727460"/>
          </a:xfrm>
          <a:prstGeom prst="rect">
            <a:avLst/>
          </a:prstGeom>
          <a:gradFill>
            <a:gsLst>
              <a:gs pos="15000">
                <a:srgbClr val="F6FF9F"/>
              </a:gs>
              <a:gs pos="85000">
                <a:srgbClr val="F6FF9F"/>
              </a:gs>
              <a:gs pos="50000">
                <a:srgbClr val="FFFF00"/>
              </a:gs>
            </a:gsLst>
            <a:lin ang="30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Calibri" panose="020F0502020204030204" pitchFamily="34" charset="0"/>
                <a:cs typeface="Calibri" panose="020F0502020204030204" pitchFamily="34" charset="0"/>
              </a:rPr>
              <a:t>MA disrupts working-memory and impairs MP (Ashcraft &amp; Kirk, 2001)</a:t>
            </a:r>
          </a:p>
        </p:txBody>
      </p:sp>
      <p:sp>
        <p:nvSpPr>
          <p:cNvPr id="35" name="Rectangle 34">
            <a:extLst>
              <a:ext uri="{FF2B5EF4-FFF2-40B4-BE49-F238E27FC236}">
                <a16:creationId xmlns:a16="http://schemas.microsoft.com/office/drawing/2014/main" id="{DE1CC407-A716-6044-81C7-306931E3AFA2}"/>
              </a:ext>
            </a:extLst>
          </p:cNvPr>
          <p:cNvSpPr/>
          <p:nvPr/>
        </p:nvSpPr>
        <p:spPr>
          <a:xfrm>
            <a:off x="2654560" y="2018326"/>
            <a:ext cx="1803861" cy="1727460"/>
          </a:xfrm>
          <a:prstGeom prst="rect">
            <a:avLst/>
          </a:prstGeom>
          <a:gradFill>
            <a:gsLst>
              <a:gs pos="15000">
                <a:srgbClr val="F6FF9F"/>
              </a:gs>
              <a:gs pos="85000">
                <a:srgbClr val="F6FF9F"/>
              </a:gs>
              <a:gs pos="50000">
                <a:srgbClr val="FFFF00"/>
              </a:gs>
            </a:gsLst>
            <a:lin ang="30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Calibri" panose="020F0502020204030204" pitchFamily="34" charset="0"/>
                <a:cs typeface="Calibri" panose="020F0502020204030204" pitchFamily="34" charset="0"/>
              </a:rPr>
              <a:t>MA is unrelated to intelligence (Dreger &amp; Aiken, 1957)</a:t>
            </a:r>
          </a:p>
        </p:txBody>
      </p:sp>
      <p:sp>
        <p:nvSpPr>
          <p:cNvPr id="39" name="Rectangle 38">
            <a:extLst>
              <a:ext uri="{FF2B5EF4-FFF2-40B4-BE49-F238E27FC236}">
                <a16:creationId xmlns:a16="http://schemas.microsoft.com/office/drawing/2014/main" id="{0C12C1E5-D33E-BE40-8C6D-25418E2CB678}"/>
              </a:ext>
            </a:extLst>
          </p:cNvPr>
          <p:cNvSpPr/>
          <p:nvPr/>
        </p:nvSpPr>
        <p:spPr>
          <a:xfrm>
            <a:off x="8279323" y="4075239"/>
            <a:ext cx="1986895" cy="1637929"/>
          </a:xfrm>
          <a:prstGeom prst="rect">
            <a:avLst/>
          </a:prstGeom>
          <a:gradFill>
            <a:gsLst>
              <a:gs pos="15000">
                <a:srgbClr val="F6FF9F"/>
              </a:gs>
              <a:gs pos="85000">
                <a:srgbClr val="F6FF9F"/>
              </a:gs>
              <a:gs pos="50000">
                <a:srgbClr val="FFFF00"/>
              </a:gs>
            </a:gsLst>
            <a:lin ang="30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Calibri" panose="020F0502020204030204" pitchFamily="34" charset="0"/>
                <a:cs typeface="Calibri" panose="020F0502020204030204" pitchFamily="34" charset="0"/>
              </a:rPr>
              <a:t>MA: greater emotional activity (Lyons &amp; </a:t>
            </a:r>
            <a:r>
              <a:rPr lang="en-US" sz="2200" b="1" dirty="0" err="1">
                <a:solidFill>
                  <a:schemeClr val="bg1"/>
                </a:solidFill>
                <a:latin typeface="Calibri" panose="020F0502020204030204" pitchFamily="34" charset="0"/>
                <a:cs typeface="Calibri" panose="020F0502020204030204" pitchFamily="34" charset="0"/>
              </a:rPr>
              <a:t>Beilock</a:t>
            </a:r>
            <a:r>
              <a:rPr lang="en-US" sz="2200" b="1" dirty="0">
                <a:solidFill>
                  <a:schemeClr val="bg1"/>
                </a:solidFill>
                <a:latin typeface="Calibri" panose="020F0502020204030204" pitchFamily="34" charset="0"/>
                <a:cs typeface="Calibri" panose="020F0502020204030204" pitchFamily="34" charset="0"/>
              </a:rPr>
              <a:t>, 2011)</a:t>
            </a:r>
          </a:p>
        </p:txBody>
      </p:sp>
      <p:sp>
        <p:nvSpPr>
          <p:cNvPr id="40" name="Rectangle 39">
            <a:extLst>
              <a:ext uri="{FF2B5EF4-FFF2-40B4-BE49-F238E27FC236}">
                <a16:creationId xmlns:a16="http://schemas.microsoft.com/office/drawing/2014/main" id="{431CB5C2-7008-2E41-9634-8B98397D6334}"/>
              </a:ext>
            </a:extLst>
          </p:cNvPr>
          <p:cNvSpPr/>
          <p:nvPr/>
        </p:nvSpPr>
        <p:spPr>
          <a:xfrm>
            <a:off x="2660224" y="4075239"/>
            <a:ext cx="1803861" cy="1637929"/>
          </a:xfrm>
          <a:prstGeom prst="rect">
            <a:avLst/>
          </a:prstGeom>
          <a:gradFill>
            <a:gsLst>
              <a:gs pos="15000">
                <a:srgbClr val="F6FF9F"/>
              </a:gs>
              <a:gs pos="85000">
                <a:srgbClr val="F6FF9F"/>
              </a:gs>
              <a:gs pos="50000">
                <a:srgbClr val="FFFF00"/>
              </a:gs>
            </a:gsLst>
            <a:lin ang="30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Calibri" panose="020F0502020204030204" pitchFamily="34" charset="0"/>
                <a:cs typeface="Calibri" panose="020F0502020204030204" pitchFamily="34" charset="0"/>
              </a:rPr>
              <a:t>MA promotes </a:t>
            </a:r>
            <a:r>
              <a:rPr lang="en-US" sz="2200" b="1" dirty="0" err="1">
                <a:solidFill>
                  <a:schemeClr val="bg1"/>
                </a:solidFill>
                <a:latin typeface="Calibri" panose="020F0502020204030204" pitchFamily="34" charset="0"/>
                <a:cs typeface="Calibri" panose="020F0502020204030204" pitchFamily="34" charset="0"/>
              </a:rPr>
              <a:t>maths</a:t>
            </a:r>
            <a:r>
              <a:rPr lang="en-US" sz="2200" b="1" dirty="0">
                <a:solidFill>
                  <a:schemeClr val="bg1"/>
                </a:solidFill>
                <a:latin typeface="Calibri" panose="020F0502020204030204" pitchFamily="34" charset="0"/>
                <a:cs typeface="Calibri" panose="020F0502020204030204" pitchFamily="34" charset="0"/>
              </a:rPr>
              <a:t> avoidance (</a:t>
            </a:r>
            <a:r>
              <a:rPr lang="en-US" sz="2200" b="1" dirty="0" err="1">
                <a:solidFill>
                  <a:schemeClr val="bg1"/>
                </a:solidFill>
                <a:latin typeface="Calibri" panose="020F0502020204030204" pitchFamily="34" charset="0"/>
                <a:cs typeface="Calibri" panose="020F0502020204030204" pitchFamily="34" charset="0"/>
              </a:rPr>
              <a:t>Hembree</a:t>
            </a:r>
            <a:r>
              <a:rPr lang="en-US" sz="2200" b="1" dirty="0">
                <a:solidFill>
                  <a:schemeClr val="bg1"/>
                </a:solidFill>
                <a:latin typeface="Calibri" panose="020F0502020204030204" pitchFamily="34" charset="0"/>
                <a:cs typeface="Calibri" panose="020F0502020204030204" pitchFamily="34" charset="0"/>
              </a:rPr>
              <a:t>, 1990)</a:t>
            </a:r>
          </a:p>
        </p:txBody>
      </p:sp>
      <p:sp>
        <p:nvSpPr>
          <p:cNvPr id="41" name="Rectangle 40">
            <a:extLst>
              <a:ext uri="{FF2B5EF4-FFF2-40B4-BE49-F238E27FC236}">
                <a16:creationId xmlns:a16="http://schemas.microsoft.com/office/drawing/2014/main" id="{7443704E-38CD-C64A-97EE-8ED1F9F6EA87}"/>
              </a:ext>
            </a:extLst>
          </p:cNvPr>
          <p:cNvSpPr/>
          <p:nvPr/>
        </p:nvSpPr>
        <p:spPr>
          <a:xfrm>
            <a:off x="5249281" y="4075239"/>
            <a:ext cx="2190609" cy="1643055"/>
          </a:xfrm>
          <a:prstGeom prst="rect">
            <a:avLst/>
          </a:prstGeom>
          <a:gradFill>
            <a:gsLst>
              <a:gs pos="15000">
                <a:srgbClr val="F6FF9F"/>
              </a:gs>
              <a:gs pos="85000">
                <a:srgbClr val="F6FF9F"/>
              </a:gs>
              <a:gs pos="50000">
                <a:srgbClr val="FFFF00"/>
              </a:gs>
            </a:gsLst>
            <a:lin ang="30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Calibri" panose="020F0502020204030204" pitchFamily="34" charset="0"/>
                <a:cs typeface="Calibri" panose="020F0502020204030204" pitchFamily="34" charset="0"/>
              </a:rPr>
              <a:t>MA impaired the ability to count (Maloney </a:t>
            </a:r>
            <a:r>
              <a:rPr lang="en-US" sz="2200" b="1" i="1" dirty="0">
                <a:solidFill>
                  <a:schemeClr val="bg1"/>
                </a:solidFill>
                <a:latin typeface="Calibri" panose="020F0502020204030204" pitchFamily="34" charset="0"/>
                <a:cs typeface="Calibri" panose="020F0502020204030204" pitchFamily="34" charset="0"/>
              </a:rPr>
              <a:t>et al.,</a:t>
            </a:r>
            <a:r>
              <a:rPr lang="en-US" sz="2200" b="1" dirty="0">
                <a:solidFill>
                  <a:schemeClr val="bg1"/>
                </a:solidFill>
                <a:latin typeface="Calibri" panose="020F0502020204030204" pitchFamily="34" charset="0"/>
                <a:cs typeface="Calibri" panose="020F0502020204030204" pitchFamily="34" charset="0"/>
              </a:rPr>
              <a:t> 2010)</a:t>
            </a:r>
          </a:p>
        </p:txBody>
      </p:sp>
      <p:cxnSp>
        <p:nvCxnSpPr>
          <p:cNvPr id="42" name="Straight Connector 41">
            <a:extLst>
              <a:ext uri="{FF2B5EF4-FFF2-40B4-BE49-F238E27FC236}">
                <a16:creationId xmlns:a16="http://schemas.microsoft.com/office/drawing/2014/main" id="{965881B0-3CA1-E24C-A148-FD5D066AEB1F}"/>
              </a:ext>
            </a:extLst>
          </p:cNvPr>
          <p:cNvCxnSpPr>
            <a:cxnSpLocks/>
            <a:endCxn id="33" idx="0"/>
          </p:cNvCxnSpPr>
          <p:nvPr/>
        </p:nvCxnSpPr>
        <p:spPr>
          <a:xfrm>
            <a:off x="9272771" y="1695359"/>
            <a:ext cx="0" cy="339256"/>
          </a:xfrm>
          <a:prstGeom prst="line">
            <a:avLst/>
          </a:prstGeom>
          <a:ln w="25400"/>
        </p:spPr>
        <p:style>
          <a:lnRef idx="1">
            <a:schemeClr val="dk1"/>
          </a:lnRef>
          <a:fillRef idx="0">
            <a:schemeClr val="dk1"/>
          </a:fillRef>
          <a:effectRef idx="0">
            <a:schemeClr val="dk1"/>
          </a:effectRef>
          <a:fontRef idx="minor">
            <a:schemeClr val="tx1"/>
          </a:fontRef>
        </p:style>
      </p:cxnSp>
      <p:cxnSp>
        <p:nvCxnSpPr>
          <p:cNvPr id="47" name="Straight Connector 46">
            <a:extLst>
              <a:ext uri="{FF2B5EF4-FFF2-40B4-BE49-F238E27FC236}">
                <a16:creationId xmlns:a16="http://schemas.microsoft.com/office/drawing/2014/main" id="{503A3F92-C103-C245-BD95-622F73CAE584}"/>
              </a:ext>
            </a:extLst>
          </p:cNvPr>
          <p:cNvCxnSpPr>
            <a:cxnSpLocks/>
          </p:cNvCxnSpPr>
          <p:nvPr/>
        </p:nvCxnSpPr>
        <p:spPr>
          <a:xfrm>
            <a:off x="3661338" y="1695359"/>
            <a:ext cx="0" cy="339256"/>
          </a:xfrm>
          <a:prstGeom prst="line">
            <a:avLst/>
          </a:prstGeom>
          <a:ln w="25400"/>
        </p:spPr>
        <p:style>
          <a:lnRef idx="1">
            <a:schemeClr val="dk1"/>
          </a:lnRef>
          <a:fillRef idx="0">
            <a:schemeClr val="dk1"/>
          </a:fillRef>
          <a:effectRef idx="0">
            <a:schemeClr val="dk1"/>
          </a:effectRef>
          <a:fontRef idx="minor">
            <a:schemeClr val="tx1"/>
          </a:fontRef>
        </p:style>
      </p:cxnSp>
      <p:cxnSp>
        <p:nvCxnSpPr>
          <p:cNvPr id="48" name="Straight Connector 47">
            <a:extLst>
              <a:ext uri="{FF2B5EF4-FFF2-40B4-BE49-F238E27FC236}">
                <a16:creationId xmlns:a16="http://schemas.microsoft.com/office/drawing/2014/main" id="{DFD77B19-8786-4942-887B-71B818F7FF43}"/>
              </a:ext>
            </a:extLst>
          </p:cNvPr>
          <p:cNvCxnSpPr>
            <a:cxnSpLocks/>
            <a:endCxn id="34" idx="0"/>
          </p:cNvCxnSpPr>
          <p:nvPr/>
        </p:nvCxnSpPr>
        <p:spPr>
          <a:xfrm>
            <a:off x="6344586" y="1695359"/>
            <a:ext cx="0" cy="322967"/>
          </a:xfrm>
          <a:prstGeom prst="line">
            <a:avLst/>
          </a:prstGeom>
          <a:ln w="25400"/>
        </p:spPr>
        <p:style>
          <a:lnRef idx="1">
            <a:schemeClr val="dk1"/>
          </a:lnRef>
          <a:fillRef idx="0">
            <a:schemeClr val="dk1"/>
          </a:fillRef>
          <a:effectRef idx="0">
            <a:schemeClr val="dk1"/>
          </a:effectRef>
          <a:fontRef idx="minor">
            <a:schemeClr val="tx1"/>
          </a:fontRef>
        </p:style>
      </p:cxnSp>
      <p:cxnSp>
        <p:nvCxnSpPr>
          <p:cNvPr id="54" name="Straight Connector 53">
            <a:extLst>
              <a:ext uri="{FF2B5EF4-FFF2-40B4-BE49-F238E27FC236}">
                <a16:creationId xmlns:a16="http://schemas.microsoft.com/office/drawing/2014/main" id="{101823B8-9D02-1A42-9DD5-6EEDBFDB2B0E}"/>
              </a:ext>
            </a:extLst>
          </p:cNvPr>
          <p:cNvCxnSpPr>
            <a:cxnSpLocks/>
            <a:stCxn id="34" idx="2"/>
            <a:endCxn id="41" idx="0"/>
          </p:cNvCxnSpPr>
          <p:nvPr/>
        </p:nvCxnSpPr>
        <p:spPr>
          <a:xfrm>
            <a:off x="6344586" y="3745786"/>
            <a:ext cx="0" cy="329453"/>
          </a:xfrm>
          <a:prstGeom prst="line">
            <a:avLst/>
          </a:prstGeom>
          <a:ln w="25400"/>
        </p:spPr>
        <p:style>
          <a:lnRef idx="1">
            <a:schemeClr val="dk1"/>
          </a:lnRef>
          <a:fillRef idx="0">
            <a:schemeClr val="dk1"/>
          </a:fillRef>
          <a:effectRef idx="0">
            <a:schemeClr val="dk1"/>
          </a:effectRef>
          <a:fontRef idx="minor">
            <a:schemeClr val="tx1"/>
          </a:fontRef>
        </p:style>
      </p:cxnSp>
      <p:cxnSp>
        <p:nvCxnSpPr>
          <p:cNvPr id="55" name="Straight Connector 54">
            <a:extLst>
              <a:ext uri="{FF2B5EF4-FFF2-40B4-BE49-F238E27FC236}">
                <a16:creationId xmlns:a16="http://schemas.microsoft.com/office/drawing/2014/main" id="{2C8D497E-A014-8C41-BA50-FBFBBEF9C324}"/>
              </a:ext>
            </a:extLst>
          </p:cNvPr>
          <p:cNvCxnSpPr>
            <a:cxnSpLocks/>
            <a:stCxn id="33" idx="2"/>
            <a:endCxn id="39" idx="0"/>
          </p:cNvCxnSpPr>
          <p:nvPr/>
        </p:nvCxnSpPr>
        <p:spPr>
          <a:xfrm>
            <a:off x="9272771" y="3777994"/>
            <a:ext cx="0" cy="297245"/>
          </a:xfrm>
          <a:prstGeom prst="line">
            <a:avLst/>
          </a:prstGeom>
          <a:ln w="25400"/>
        </p:spPr>
        <p:style>
          <a:lnRef idx="1">
            <a:schemeClr val="dk1"/>
          </a:lnRef>
          <a:fillRef idx="0">
            <a:schemeClr val="dk1"/>
          </a:fillRef>
          <a:effectRef idx="0">
            <a:schemeClr val="dk1"/>
          </a:effectRef>
          <a:fontRef idx="minor">
            <a:schemeClr val="tx1"/>
          </a:fontRef>
        </p:style>
      </p:cxnSp>
      <p:cxnSp>
        <p:nvCxnSpPr>
          <p:cNvPr id="56" name="Straight Connector 55">
            <a:extLst>
              <a:ext uri="{FF2B5EF4-FFF2-40B4-BE49-F238E27FC236}">
                <a16:creationId xmlns:a16="http://schemas.microsoft.com/office/drawing/2014/main" id="{3002FA68-BA41-C54C-B583-32AB65752912}"/>
              </a:ext>
            </a:extLst>
          </p:cNvPr>
          <p:cNvCxnSpPr>
            <a:cxnSpLocks/>
          </p:cNvCxnSpPr>
          <p:nvPr/>
        </p:nvCxnSpPr>
        <p:spPr>
          <a:xfrm>
            <a:off x="3554658" y="3754880"/>
            <a:ext cx="0" cy="329453"/>
          </a:xfrm>
          <a:prstGeom prst="line">
            <a:avLst/>
          </a:prstGeom>
          <a:ln w="25400"/>
        </p:spPr>
        <p:style>
          <a:lnRef idx="1">
            <a:schemeClr val="dk1"/>
          </a:lnRef>
          <a:fillRef idx="0">
            <a:schemeClr val="dk1"/>
          </a:fillRef>
          <a:effectRef idx="0">
            <a:schemeClr val="dk1"/>
          </a:effectRef>
          <a:fontRef idx="minor">
            <a:schemeClr val="tx1"/>
          </a:fontRef>
        </p:style>
      </p:cxnSp>
      <p:sp>
        <p:nvSpPr>
          <p:cNvPr id="30" name="Rectangle 29">
            <a:extLst>
              <a:ext uri="{FF2B5EF4-FFF2-40B4-BE49-F238E27FC236}">
                <a16:creationId xmlns:a16="http://schemas.microsoft.com/office/drawing/2014/main" id="{193FE8F0-D5A5-934D-A199-2A5EF3FA33A6}"/>
              </a:ext>
            </a:extLst>
          </p:cNvPr>
          <p:cNvSpPr/>
          <p:nvPr/>
        </p:nvSpPr>
        <p:spPr>
          <a:xfrm>
            <a:off x="3387018" y="-1763142"/>
            <a:ext cx="6096000" cy="369332"/>
          </a:xfrm>
          <a:prstGeom prst="rect">
            <a:avLst/>
          </a:prstGeom>
        </p:spPr>
        <p:txBody>
          <a:bodyPr>
            <a:spAutoFit/>
          </a:bodyPr>
          <a:lstStyle/>
          <a:p>
            <a:pPr algn="ctr"/>
            <a:r>
              <a:rPr lang="en-US" b="1" dirty="0">
                <a:solidFill>
                  <a:srgbClr val="002060"/>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4181301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1">
                    <a:lumMod val="75000"/>
                  </a:schemeClr>
                </a:solidFill>
                <a:latin typeface="Calibri" panose="020F0502020204030204" pitchFamily="34" charset="0"/>
                <a:cs typeface="Calibri" panose="020F0502020204030204" pitchFamily="34" charset="0"/>
              </a:rPr>
              <a:t>ƒ</a:t>
            </a:r>
            <a:endParaRPr lang="en-US" sz="4800" b="1" dirty="0">
              <a:solidFill>
                <a:schemeClr val="accent1">
                  <a:lumMod val="75000"/>
                </a:scheme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3">
                    <a:lumMod val="40000"/>
                    <a:lumOff val="60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336164" y="0"/>
            <a:ext cx="10353327" cy="830997"/>
          </a:xfrm>
          <a:prstGeom prst="rect">
            <a:avLst/>
          </a:prstGeom>
          <a:noFill/>
          <a:effectLst/>
        </p:spPr>
        <p:txBody>
          <a:bodyPr wrap="square" rtlCol="0">
            <a:spAutoFit/>
          </a:bodyPr>
          <a:lstStyle/>
          <a:p>
            <a:pPr algn="ctr"/>
            <a:r>
              <a:rPr lang="en-US" sz="4800" b="1" dirty="0">
                <a:solidFill>
                  <a:srgbClr val="002060"/>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Major influences on MA &amp; MP: teachers and parents</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22" name="TextBox 21">
            <a:extLst>
              <a:ext uri="{FF2B5EF4-FFF2-40B4-BE49-F238E27FC236}">
                <a16:creationId xmlns:a16="http://schemas.microsoft.com/office/drawing/2014/main" id="{60EA3A68-3833-8949-A005-74DA624F1C84}"/>
              </a:ext>
            </a:extLst>
          </p:cNvPr>
          <p:cNvSpPr txBox="1"/>
          <p:nvPr/>
        </p:nvSpPr>
        <p:spPr>
          <a:xfrm>
            <a:off x="8191500" y="7480111"/>
            <a:ext cx="184731" cy="369332"/>
          </a:xfrm>
          <a:prstGeom prst="rect">
            <a:avLst/>
          </a:prstGeom>
          <a:noFill/>
        </p:spPr>
        <p:txBody>
          <a:bodyPr wrap="none" rtlCol="0">
            <a:spAutoFit/>
          </a:bodyPr>
          <a:lstStyle/>
          <a:p>
            <a:endParaRPr lang="en-US" dirty="0"/>
          </a:p>
        </p:txBody>
      </p:sp>
      <p:pic>
        <p:nvPicPr>
          <p:cNvPr id="31" name="Picture 30">
            <a:extLst>
              <a:ext uri="{FF2B5EF4-FFF2-40B4-BE49-F238E27FC236}">
                <a16:creationId xmlns:a16="http://schemas.microsoft.com/office/drawing/2014/main" id="{F6122D2D-D39E-2445-A6B1-1FA0B36A67C3}"/>
              </a:ext>
            </a:extLst>
          </p:cNvPr>
          <p:cNvPicPr>
            <a:picLocks noChangeAspect="1"/>
          </p:cNvPicPr>
          <p:nvPr/>
        </p:nvPicPr>
        <p:blipFill>
          <a:blip r:embed="rId2"/>
          <a:stretch>
            <a:fillRect/>
          </a:stretch>
        </p:blipFill>
        <p:spPr>
          <a:xfrm>
            <a:off x="1540711" y="1212918"/>
            <a:ext cx="3311950" cy="2354489"/>
          </a:xfrm>
          <a:prstGeom prst="rect">
            <a:avLst/>
          </a:prstGeom>
        </p:spPr>
      </p:pic>
      <p:pic>
        <p:nvPicPr>
          <p:cNvPr id="34" name="Picture 33">
            <a:extLst>
              <a:ext uri="{FF2B5EF4-FFF2-40B4-BE49-F238E27FC236}">
                <a16:creationId xmlns:a16="http://schemas.microsoft.com/office/drawing/2014/main" id="{5D1FB0CD-5803-8347-9318-CA3F3AF1E8AA}"/>
              </a:ext>
            </a:extLst>
          </p:cNvPr>
          <p:cNvPicPr>
            <a:picLocks noChangeAspect="1"/>
          </p:cNvPicPr>
          <p:nvPr/>
        </p:nvPicPr>
        <p:blipFill>
          <a:blip r:embed="rId3"/>
          <a:stretch>
            <a:fillRect/>
          </a:stretch>
        </p:blipFill>
        <p:spPr>
          <a:xfrm>
            <a:off x="8359412" y="3723869"/>
            <a:ext cx="3320790" cy="2178354"/>
          </a:xfrm>
          <a:prstGeom prst="rect">
            <a:avLst/>
          </a:prstGeom>
          <a:ln>
            <a:solidFill>
              <a:schemeClr val="bg1"/>
            </a:solidFill>
          </a:ln>
        </p:spPr>
      </p:pic>
      <p:sp>
        <p:nvSpPr>
          <p:cNvPr id="35" name="Rectangle 34">
            <a:extLst>
              <a:ext uri="{FF2B5EF4-FFF2-40B4-BE49-F238E27FC236}">
                <a16:creationId xmlns:a16="http://schemas.microsoft.com/office/drawing/2014/main" id="{AF3346E9-A01F-2F4D-BDCF-7E2586015DEA}"/>
              </a:ext>
            </a:extLst>
          </p:cNvPr>
          <p:cNvSpPr/>
          <p:nvPr/>
        </p:nvSpPr>
        <p:spPr>
          <a:xfrm>
            <a:off x="8359412" y="5870335"/>
            <a:ext cx="3320789" cy="2438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bg1"/>
                </a:solidFill>
                <a:latin typeface="Calibri" panose="020F0502020204030204" pitchFamily="34" charset="0"/>
                <a:cs typeface="Calibri" panose="020F0502020204030204" pitchFamily="34" charset="0"/>
              </a:rPr>
              <a:t>Homework battles: </a:t>
            </a:r>
            <a:r>
              <a:rPr lang="en-US" sz="1200" dirty="0" err="1">
                <a:solidFill>
                  <a:schemeClr val="bg1"/>
                </a:solidFill>
                <a:latin typeface="Calibri" panose="020F0502020204030204" pitchFamily="34" charset="0"/>
                <a:cs typeface="Calibri" panose="020F0502020204030204" pitchFamily="34" charset="0"/>
              </a:rPr>
              <a:t>www.WordPress.com</a:t>
            </a:r>
            <a:endParaRPr lang="en-US" sz="1200" dirty="0">
              <a:solidFill>
                <a:schemeClr val="bg1"/>
              </a:solidFill>
              <a:latin typeface="Calibri" panose="020F0502020204030204" pitchFamily="34" charset="0"/>
              <a:cs typeface="Calibri" panose="020F0502020204030204" pitchFamily="34" charset="0"/>
            </a:endParaRPr>
          </a:p>
        </p:txBody>
      </p:sp>
      <p:sp>
        <p:nvSpPr>
          <p:cNvPr id="42" name="TextBox 41">
            <a:extLst>
              <a:ext uri="{FF2B5EF4-FFF2-40B4-BE49-F238E27FC236}">
                <a16:creationId xmlns:a16="http://schemas.microsoft.com/office/drawing/2014/main" id="{A2D8EE47-DB16-834A-A8E4-4912A3ABBF60}"/>
              </a:ext>
            </a:extLst>
          </p:cNvPr>
          <p:cNvSpPr txBox="1"/>
          <p:nvPr/>
        </p:nvSpPr>
        <p:spPr>
          <a:xfrm>
            <a:off x="5057822" y="1212918"/>
            <a:ext cx="6642124" cy="1677382"/>
          </a:xfrm>
          <a:prstGeom prst="rect">
            <a:avLst/>
          </a:prstGeom>
          <a:solidFill>
            <a:srgbClr val="F6F687"/>
          </a:soli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Teachers negative attitude to maths (ATM) was found to influence their pupils MA (</a:t>
            </a:r>
            <a:r>
              <a:rPr lang="en-US" sz="2200" b="1" dirty="0" err="1">
                <a:solidFill>
                  <a:schemeClr val="bg1"/>
                </a:solidFill>
                <a:latin typeface="Calibri" panose="020F0502020204030204" pitchFamily="34" charset="0"/>
                <a:cs typeface="Calibri" panose="020F0502020204030204" pitchFamily="34" charset="0"/>
              </a:rPr>
              <a:t>Beilock</a:t>
            </a:r>
            <a:r>
              <a:rPr lang="en-US" sz="2200" b="1" dirty="0">
                <a:solidFill>
                  <a:schemeClr val="bg1"/>
                </a:solidFill>
                <a:latin typeface="Calibri" panose="020F0502020204030204" pitchFamily="34" charset="0"/>
                <a:cs typeface="Calibri" panose="020F0502020204030204" pitchFamily="34" charset="0"/>
              </a:rPr>
              <a:t> </a:t>
            </a:r>
            <a:r>
              <a:rPr lang="en-US" sz="2200" b="1" i="1" dirty="0">
                <a:solidFill>
                  <a:schemeClr val="bg1"/>
                </a:solidFill>
                <a:latin typeface="Calibri" panose="020F0502020204030204" pitchFamily="34" charset="0"/>
                <a:cs typeface="Calibri" panose="020F0502020204030204" pitchFamily="34" charset="0"/>
              </a:rPr>
              <a:t>et al.</a:t>
            </a:r>
            <a:r>
              <a:rPr lang="en-US" sz="2200" b="1" dirty="0">
                <a:solidFill>
                  <a:schemeClr val="bg1"/>
                </a:solidFill>
                <a:latin typeface="Calibri" panose="020F0502020204030204" pitchFamily="34" charset="0"/>
                <a:cs typeface="Calibri" panose="020F0502020204030204" pitchFamily="34" charset="0"/>
              </a:rPr>
              <a:t>, 2010).</a:t>
            </a:r>
          </a:p>
          <a:p>
            <a:pPr algn="ctr"/>
            <a:endParaRPr lang="en-US" sz="500" b="1" dirty="0">
              <a:solidFill>
                <a:schemeClr val="bg1"/>
              </a:solidFill>
              <a:latin typeface="Calibri" panose="020F0502020204030204" pitchFamily="34" charset="0"/>
              <a:cs typeface="Calibri" panose="020F0502020204030204" pitchFamily="34" charset="0"/>
            </a:endParaRPr>
          </a:p>
          <a:p>
            <a:pPr algn="ctr"/>
            <a:endParaRPr lang="en-US" sz="500" b="1" dirty="0">
              <a:solidFill>
                <a:schemeClr val="bg1"/>
              </a:solidFill>
              <a:latin typeface="Calibri" panose="020F0502020204030204" pitchFamily="34" charset="0"/>
              <a:cs typeface="Calibri" panose="020F0502020204030204" pitchFamily="34" charset="0"/>
            </a:endParaRPr>
          </a:p>
          <a:p>
            <a:pPr algn="ctr"/>
            <a:r>
              <a:rPr lang="en-US" sz="2200" b="1" dirty="0">
                <a:solidFill>
                  <a:schemeClr val="bg1"/>
                </a:solidFill>
                <a:latin typeface="Calibri" panose="020F0502020204030204" pitchFamily="34" charset="0"/>
                <a:cs typeface="Calibri" panose="020F0502020204030204" pitchFamily="34" charset="0"/>
              </a:rPr>
              <a:t>Previous poor MP is likely to promote future failure and avoidance (Ashcraft &amp; Moore, 2009).</a:t>
            </a:r>
          </a:p>
          <a:p>
            <a:pPr algn="ctr"/>
            <a:endParaRPr lang="en-US" sz="500" b="1" dirty="0">
              <a:solidFill>
                <a:schemeClr val="bg1"/>
              </a:solidFill>
              <a:latin typeface="Calibri" panose="020F0502020204030204" pitchFamily="34" charset="0"/>
              <a:cs typeface="Calibri" panose="020F0502020204030204" pitchFamily="34" charset="0"/>
            </a:endParaRPr>
          </a:p>
        </p:txBody>
      </p:sp>
      <p:sp>
        <p:nvSpPr>
          <p:cNvPr id="43" name="TextBox 42">
            <a:extLst>
              <a:ext uri="{FF2B5EF4-FFF2-40B4-BE49-F238E27FC236}">
                <a16:creationId xmlns:a16="http://schemas.microsoft.com/office/drawing/2014/main" id="{11133F3F-2BB5-3846-B4EA-475DEB4FC173}"/>
              </a:ext>
            </a:extLst>
          </p:cNvPr>
          <p:cNvSpPr txBox="1"/>
          <p:nvPr/>
        </p:nvSpPr>
        <p:spPr>
          <a:xfrm>
            <a:off x="1540711" y="4211047"/>
            <a:ext cx="6479137" cy="1862048"/>
          </a:xfrm>
          <a:prstGeom prst="rect">
            <a:avLst/>
          </a:prstGeom>
          <a:solidFill>
            <a:srgbClr val="F6F6CB"/>
          </a:solidFill>
        </p:spPr>
        <p:txBody>
          <a:bodyPr wrap="square" rtlCol="0">
            <a:spAutoFit/>
          </a:bodyPr>
          <a:lstStyle/>
          <a:p>
            <a:pPr algn="ctr"/>
            <a:r>
              <a:rPr lang="en-US" sz="2200" b="1" dirty="0" err="1">
                <a:solidFill>
                  <a:schemeClr val="bg1"/>
                </a:solidFill>
                <a:latin typeface="Calibri" panose="020F0502020204030204" pitchFamily="34" charset="0"/>
                <a:cs typeface="Calibri" panose="020F0502020204030204" pitchFamily="34" charset="0"/>
              </a:rPr>
              <a:t>Maths</a:t>
            </a:r>
            <a:r>
              <a:rPr lang="en-US" sz="2200" b="1" dirty="0">
                <a:solidFill>
                  <a:schemeClr val="bg1"/>
                </a:solidFill>
                <a:latin typeface="Calibri" panose="020F0502020204030204" pitchFamily="34" charset="0"/>
                <a:cs typeface="Calibri" panose="020F0502020204030204" pitchFamily="34" charset="0"/>
              </a:rPr>
              <a:t>-anxious parents that regularly assist a child with homework promotes MA (Maloney </a:t>
            </a:r>
            <a:r>
              <a:rPr lang="en-US" sz="2200" b="1" i="1" dirty="0">
                <a:solidFill>
                  <a:schemeClr val="bg1"/>
                </a:solidFill>
                <a:latin typeface="Calibri" panose="020F0502020204030204" pitchFamily="34" charset="0"/>
                <a:cs typeface="Calibri" panose="020F0502020204030204" pitchFamily="34" charset="0"/>
              </a:rPr>
              <a:t>et al.,</a:t>
            </a:r>
            <a:r>
              <a:rPr lang="en-US" sz="2200" b="1" dirty="0">
                <a:solidFill>
                  <a:schemeClr val="bg1"/>
                </a:solidFill>
                <a:latin typeface="Calibri" panose="020F0502020204030204" pitchFamily="34" charset="0"/>
                <a:cs typeface="Calibri" panose="020F0502020204030204" pitchFamily="34" charset="0"/>
              </a:rPr>
              <a:t> 2015).</a:t>
            </a:r>
          </a:p>
          <a:p>
            <a:pPr algn="ctr"/>
            <a:endParaRPr lang="en-US" sz="500" b="1" dirty="0">
              <a:solidFill>
                <a:schemeClr val="bg1"/>
              </a:solidFill>
              <a:latin typeface="Calibri" panose="020F0502020204030204" pitchFamily="34" charset="0"/>
              <a:cs typeface="Calibri" panose="020F0502020204030204" pitchFamily="34" charset="0"/>
            </a:endParaRPr>
          </a:p>
          <a:p>
            <a:pPr algn="ctr"/>
            <a:r>
              <a:rPr lang="en-US" sz="2200" b="1" dirty="0">
                <a:solidFill>
                  <a:schemeClr val="bg1"/>
                </a:solidFill>
                <a:latin typeface="Calibri" panose="020F0502020204030204" pitchFamily="34" charset="0"/>
                <a:cs typeface="Calibri" panose="020F0502020204030204" pitchFamily="34" charset="0"/>
              </a:rPr>
              <a:t>Soni &amp; </a:t>
            </a:r>
            <a:r>
              <a:rPr lang="en-US" sz="2200" b="1" dirty="0" err="1">
                <a:solidFill>
                  <a:schemeClr val="bg1"/>
                </a:solidFill>
                <a:latin typeface="Calibri" panose="020F0502020204030204" pitchFamily="34" charset="0"/>
                <a:cs typeface="Calibri" panose="020F0502020204030204" pitchFamily="34" charset="0"/>
              </a:rPr>
              <a:t>Kumari</a:t>
            </a:r>
            <a:r>
              <a:rPr lang="en-US" sz="2200" b="1" dirty="0">
                <a:solidFill>
                  <a:schemeClr val="bg1"/>
                </a:solidFill>
                <a:latin typeface="Calibri" panose="020F0502020204030204" pitchFamily="34" charset="0"/>
                <a:cs typeface="Calibri" panose="020F0502020204030204" pitchFamily="34" charset="0"/>
              </a:rPr>
              <a:t> (2017) found a strong correlation (</a:t>
            </a:r>
            <a:r>
              <a:rPr lang="en-US" sz="2200" b="1" i="1" dirty="0">
                <a:solidFill>
                  <a:schemeClr val="bg1"/>
                </a:solidFill>
                <a:latin typeface="Calibri" panose="020F0502020204030204" pitchFamily="34" charset="0"/>
                <a:cs typeface="Calibri" panose="020F0502020204030204" pitchFamily="34" charset="0"/>
              </a:rPr>
              <a:t>r</a:t>
            </a:r>
            <a:r>
              <a:rPr lang="en-US" sz="2200" b="1" dirty="0">
                <a:solidFill>
                  <a:schemeClr val="bg1"/>
                </a:solidFill>
                <a:latin typeface="Calibri" panose="020F0502020204030204" pitchFamily="34" charset="0"/>
                <a:cs typeface="Calibri" panose="020F0502020204030204" pitchFamily="34" charset="0"/>
              </a:rPr>
              <a:t> = .87) between parents and their children’s ATM, which impacts the children’s MP (</a:t>
            </a:r>
            <a:r>
              <a:rPr lang="en-US" sz="2200" b="1" i="1" dirty="0">
                <a:solidFill>
                  <a:schemeClr val="bg1"/>
                </a:solidFill>
                <a:latin typeface="Calibri" panose="020F0502020204030204" pitchFamily="34" charset="0"/>
                <a:cs typeface="Calibri" panose="020F0502020204030204" pitchFamily="34" charset="0"/>
              </a:rPr>
              <a:t>r</a:t>
            </a:r>
            <a:r>
              <a:rPr lang="en-US" sz="2200" b="1" dirty="0">
                <a:solidFill>
                  <a:schemeClr val="bg1"/>
                </a:solidFill>
                <a:latin typeface="Calibri" panose="020F0502020204030204" pitchFamily="34" charset="0"/>
                <a:cs typeface="Calibri" panose="020F0502020204030204" pitchFamily="34" charset="0"/>
              </a:rPr>
              <a:t> = .80). </a:t>
            </a:r>
          </a:p>
        </p:txBody>
      </p:sp>
      <p:pic>
        <p:nvPicPr>
          <p:cNvPr id="2" name="Picture 1">
            <a:extLst>
              <a:ext uri="{FF2B5EF4-FFF2-40B4-BE49-F238E27FC236}">
                <a16:creationId xmlns:a16="http://schemas.microsoft.com/office/drawing/2014/main" id="{76E4F816-D53F-7741-970A-782B3D644967}"/>
              </a:ext>
            </a:extLst>
          </p:cNvPr>
          <p:cNvPicPr>
            <a:picLocks noChangeAspect="1"/>
          </p:cNvPicPr>
          <p:nvPr/>
        </p:nvPicPr>
        <p:blipFill>
          <a:blip r:embed="rId4"/>
          <a:stretch>
            <a:fillRect/>
          </a:stretch>
        </p:blipFill>
        <p:spPr>
          <a:xfrm>
            <a:off x="1535649" y="1222376"/>
            <a:ext cx="3317012" cy="2480081"/>
          </a:xfrm>
          <a:prstGeom prst="rect">
            <a:avLst/>
          </a:prstGeom>
        </p:spPr>
      </p:pic>
      <p:sp>
        <p:nvSpPr>
          <p:cNvPr id="23" name="TextBox 22">
            <a:extLst>
              <a:ext uri="{FF2B5EF4-FFF2-40B4-BE49-F238E27FC236}">
                <a16:creationId xmlns:a16="http://schemas.microsoft.com/office/drawing/2014/main" id="{16671812-B2F6-A441-8584-4F44B336EC79}"/>
              </a:ext>
            </a:extLst>
          </p:cNvPr>
          <p:cNvSpPr txBox="1"/>
          <p:nvPr/>
        </p:nvSpPr>
        <p:spPr>
          <a:xfrm>
            <a:off x="1535649" y="3610863"/>
            <a:ext cx="3317012" cy="246221"/>
          </a:xfrm>
          <a:prstGeom prst="rect">
            <a:avLst/>
          </a:prstGeom>
          <a:solidFill>
            <a:schemeClr val="tx1"/>
          </a:solidFill>
        </p:spPr>
        <p:txBody>
          <a:bodyPr wrap="square" rtlCol="0">
            <a:spAutoFit/>
          </a:bodyPr>
          <a:lstStyle/>
          <a:p>
            <a:r>
              <a:rPr lang="en-US" sz="1000" dirty="0">
                <a:solidFill>
                  <a:schemeClr val="bg1"/>
                </a:solidFill>
              </a:rPr>
              <a:t>http://</a:t>
            </a:r>
            <a:r>
              <a:rPr lang="en-US" sz="1000" dirty="0" err="1">
                <a:solidFill>
                  <a:schemeClr val="bg1"/>
                </a:solidFill>
              </a:rPr>
              <a:t>paberish.me</a:t>
            </a:r>
            <a:r>
              <a:rPr lang="en-US" sz="1000" dirty="0">
                <a:solidFill>
                  <a:schemeClr val="bg1"/>
                </a:solidFill>
              </a:rPr>
              <a:t>/clipart-picture-of-classroom/clipart</a:t>
            </a:r>
          </a:p>
        </p:txBody>
      </p:sp>
    </p:spTree>
    <p:extLst>
      <p:ext uri="{BB962C8B-B14F-4D97-AF65-F5344CB8AC3E}">
        <p14:creationId xmlns:p14="http://schemas.microsoft.com/office/powerpoint/2010/main" val="1288247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84030" y="-93020"/>
            <a:ext cx="439616" cy="830997"/>
          </a:xfrm>
          <a:prstGeom prst="rect">
            <a:avLst/>
          </a:prstGeom>
          <a:noFill/>
        </p:spPr>
        <p:txBody>
          <a:bodyPr wrap="square" rtlCol="0">
            <a:spAutoFit/>
          </a:bodyPr>
          <a:lstStyle/>
          <a:p>
            <a:pPr algn="r"/>
            <a:r>
              <a:rPr lang="en-US" sz="4800" b="1" dirty="0" err="1">
                <a:solidFill>
                  <a:schemeClr val="accent2">
                    <a:lumMod val="75000"/>
                  </a:schemeClr>
                </a:solidFill>
                <a:latin typeface="Calibri" panose="020F0502020204030204" pitchFamily="34" charset="0"/>
                <a:cs typeface="Calibri" panose="020F0502020204030204" pitchFamily="34" charset="0"/>
              </a:rPr>
              <a:t>ƒ</a:t>
            </a:r>
            <a:endParaRPr lang="en-US" sz="4800" b="1" dirty="0">
              <a:solidFill>
                <a:schemeClr val="accent2">
                  <a:lumMod val="75000"/>
                </a:scheme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2">
                    <a:lumMod val="75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336164" y="0"/>
            <a:ext cx="10353327" cy="830997"/>
          </a:xfrm>
          <a:prstGeom prst="rect">
            <a:avLst/>
          </a:prstGeom>
          <a:noFill/>
          <a:effectLst/>
        </p:spPr>
        <p:txBody>
          <a:bodyPr wrap="square" rtlCol="0">
            <a:spAutoFit/>
          </a:bodyPr>
          <a:lstStyle/>
          <a:p>
            <a:pPr algn="ctr"/>
            <a:r>
              <a:rPr lang="en-US" sz="4800" b="1" dirty="0">
                <a:solidFill>
                  <a:srgbClr val="002060"/>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MA among undergraduates</a:t>
            </a:r>
            <a:r>
              <a:rPr lang="en-US" sz="4800" b="1" dirty="0">
                <a:solidFill>
                  <a:srgbClr val="FFFF00"/>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 </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2" name="TextBox 1">
            <a:extLst>
              <a:ext uri="{FF2B5EF4-FFF2-40B4-BE49-F238E27FC236}">
                <a16:creationId xmlns:a16="http://schemas.microsoft.com/office/drawing/2014/main" id="{8A627D16-50FC-424F-9D9F-D3DFF50B63DB}"/>
              </a:ext>
            </a:extLst>
          </p:cNvPr>
          <p:cNvSpPr txBox="1"/>
          <p:nvPr/>
        </p:nvSpPr>
        <p:spPr>
          <a:xfrm>
            <a:off x="1854038" y="1222184"/>
            <a:ext cx="4944924" cy="1785104"/>
          </a:xfrm>
          <a:prstGeom prst="rect">
            <a:avLst/>
          </a:prstGeom>
          <a:gradFill>
            <a:gsLst>
              <a:gs pos="0">
                <a:schemeClr val="accent4">
                  <a:lumMod val="20000"/>
                  <a:lumOff val="80000"/>
                </a:schemeClr>
              </a:gs>
              <a:gs pos="48000">
                <a:schemeClr val="accent4">
                  <a:lumMod val="40000"/>
                  <a:lumOff val="60000"/>
                </a:schemeClr>
              </a:gs>
              <a:gs pos="98000">
                <a:schemeClr val="accent4">
                  <a:lumMod val="20000"/>
                  <a:lumOff val="80000"/>
                </a:schemeClr>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Over 25-year old students reported marginally higher levels of MA (Betz, 1978; Jameson &amp; Fusco, 2014). While, other research found no variation of MA  by age (</a:t>
            </a:r>
            <a:r>
              <a:rPr lang="en-US" sz="2200" b="1" dirty="0" err="1">
                <a:solidFill>
                  <a:schemeClr val="bg1"/>
                </a:solidFill>
                <a:latin typeface="Calibri" panose="020F0502020204030204" pitchFamily="34" charset="0"/>
                <a:cs typeface="Calibri" panose="020F0502020204030204" pitchFamily="34" charset="0"/>
              </a:rPr>
              <a:t>Mutodi</a:t>
            </a:r>
            <a:r>
              <a:rPr lang="en-US" sz="2200" b="1" dirty="0">
                <a:solidFill>
                  <a:schemeClr val="bg1"/>
                </a:solidFill>
                <a:latin typeface="Calibri" panose="020F0502020204030204" pitchFamily="34" charset="0"/>
                <a:cs typeface="Calibri" panose="020F0502020204030204" pitchFamily="34" charset="0"/>
              </a:rPr>
              <a:t> &amp; </a:t>
            </a:r>
            <a:r>
              <a:rPr lang="en-US" sz="2200" b="1" dirty="0" err="1">
                <a:solidFill>
                  <a:schemeClr val="bg1"/>
                </a:solidFill>
                <a:latin typeface="Calibri" panose="020F0502020204030204" pitchFamily="34" charset="0"/>
                <a:cs typeface="Calibri" panose="020F0502020204030204" pitchFamily="34" charset="0"/>
              </a:rPr>
              <a:t>Nigrande</a:t>
            </a:r>
            <a:r>
              <a:rPr lang="en-US" sz="2200" b="1" dirty="0">
                <a:solidFill>
                  <a:schemeClr val="bg1"/>
                </a:solidFill>
                <a:latin typeface="Calibri" panose="020F0502020204030204" pitchFamily="34" charset="0"/>
                <a:cs typeface="Calibri" panose="020F0502020204030204" pitchFamily="34" charset="0"/>
              </a:rPr>
              <a:t>, 2014). </a:t>
            </a:r>
          </a:p>
        </p:txBody>
      </p:sp>
      <p:sp>
        <p:nvSpPr>
          <p:cNvPr id="40" name="TextBox 39">
            <a:extLst>
              <a:ext uri="{FF2B5EF4-FFF2-40B4-BE49-F238E27FC236}">
                <a16:creationId xmlns:a16="http://schemas.microsoft.com/office/drawing/2014/main" id="{393C0661-14FA-674D-A828-C32ACAC3F059}"/>
              </a:ext>
            </a:extLst>
          </p:cNvPr>
          <p:cNvSpPr txBox="1"/>
          <p:nvPr/>
        </p:nvSpPr>
        <p:spPr>
          <a:xfrm>
            <a:off x="5920510" y="3961152"/>
            <a:ext cx="5467508" cy="1938992"/>
          </a:xfrm>
          <a:prstGeom prst="rect">
            <a:avLst/>
          </a:prstGeom>
          <a:gradFill>
            <a:gsLst>
              <a:gs pos="0">
                <a:schemeClr val="tx2">
                  <a:lumMod val="20000"/>
                  <a:lumOff val="80000"/>
                </a:schemeClr>
              </a:gs>
              <a:gs pos="49000">
                <a:schemeClr val="tx2">
                  <a:lumMod val="40000"/>
                  <a:lumOff val="60000"/>
                </a:schemeClr>
              </a:gs>
              <a:gs pos="98000">
                <a:schemeClr val="tx2">
                  <a:lumMod val="20000"/>
                  <a:lumOff val="80000"/>
                </a:schemeClr>
              </a:gs>
            </a:gsLst>
            <a:lin ang="2700000" scaled="1"/>
          </a:gradFill>
        </p:spPr>
        <p:txBody>
          <a:bodyPr wrap="square" rtlCol="0">
            <a:spAutoFit/>
          </a:bodyPr>
          <a:lstStyle/>
          <a:p>
            <a:pPr algn="ctr"/>
            <a:r>
              <a:rPr lang="en-US" sz="2400" b="1" dirty="0">
                <a:solidFill>
                  <a:schemeClr val="bg1"/>
                </a:solidFill>
                <a:latin typeface="Calibri" panose="020F0502020204030204" pitchFamily="34" charset="0"/>
                <a:cs typeface="Calibri" panose="020F0502020204030204" pitchFamily="34" charset="0"/>
              </a:rPr>
              <a:t>Inconsistent findings of MA across university majors, </a:t>
            </a:r>
            <a:r>
              <a:rPr lang="en-US" sz="2400" b="1" dirty="0" err="1">
                <a:solidFill>
                  <a:schemeClr val="bg1"/>
                </a:solidFill>
                <a:latin typeface="Calibri" panose="020F0502020204030204" pitchFamily="34" charset="0"/>
                <a:cs typeface="Calibri" panose="020F0502020204030204" pitchFamily="34" charset="0"/>
              </a:rPr>
              <a:t>Hembree</a:t>
            </a:r>
            <a:r>
              <a:rPr lang="en-US" sz="2400" b="1" dirty="0">
                <a:solidFill>
                  <a:schemeClr val="bg1"/>
                </a:solidFill>
                <a:latin typeface="Calibri" panose="020F0502020204030204" pitchFamily="34" charset="0"/>
                <a:cs typeface="Calibri" panose="020F0502020204030204" pitchFamily="34" charset="0"/>
              </a:rPr>
              <a:t> (1990) stated trainee teachers had higher MA, recent research suggests MA similar across majors (Hamza &amp; Ahmed, 2013). </a:t>
            </a:r>
          </a:p>
        </p:txBody>
      </p:sp>
      <p:pic>
        <p:nvPicPr>
          <p:cNvPr id="22" name="Picture 21">
            <a:extLst>
              <a:ext uri="{FF2B5EF4-FFF2-40B4-BE49-F238E27FC236}">
                <a16:creationId xmlns:a16="http://schemas.microsoft.com/office/drawing/2014/main" id="{EC42D2D2-69C7-DC41-AAB9-95074D544744}"/>
              </a:ext>
            </a:extLst>
          </p:cNvPr>
          <p:cNvPicPr>
            <a:picLocks noChangeAspect="1"/>
          </p:cNvPicPr>
          <p:nvPr/>
        </p:nvPicPr>
        <p:blipFill>
          <a:blip r:embed="rId2"/>
          <a:stretch>
            <a:fillRect/>
          </a:stretch>
        </p:blipFill>
        <p:spPr>
          <a:xfrm>
            <a:off x="7465992" y="1222184"/>
            <a:ext cx="3922026" cy="2146300"/>
          </a:xfrm>
          <a:prstGeom prst="rect">
            <a:avLst/>
          </a:prstGeom>
        </p:spPr>
      </p:pic>
      <p:sp>
        <p:nvSpPr>
          <p:cNvPr id="23" name="Rectangle 22">
            <a:extLst>
              <a:ext uri="{FF2B5EF4-FFF2-40B4-BE49-F238E27FC236}">
                <a16:creationId xmlns:a16="http://schemas.microsoft.com/office/drawing/2014/main" id="{294CDBBE-6741-5640-8BE1-C9BF8D131AF7}"/>
              </a:ext>
            </a:extLst>
          </p:cNvPr>
          <p:cNvSpPr/>
          <p:nvPr/>
        </p:nvSpPr>
        <p:spPr>
          <a:xfrm>
            <a:off x="8251042" y="3114889"/>
            <a:ext cx="2351926" cy="246221"/>
          </a:xfrm>
          <a:prstGeom prst="rect">
            <a:avLst/>
          </a:prstGeom>
          <a:solidFill>
            <a:schemeClr val="tx1"/>
          </a:solidFill>
        </p:spPr>
        <p:txBody>
          <a:bodyPr wrap="none">
            <a:spAutoFit/>
          </a:bodyPr>
          <a:lstStyle/>
          <a:p>
            <a:r>
              <a:rPr lang="en-US" sz="1000" dirty="0">
                <a:solidFill>
                  <a:srgbClr val="002060"/>
                </a:solidFill>
              </a:rPr>
              <a:t>http://</a:t>
            </a:r>
            <a:r>
              <a:rPr lang="en-US" sz="1000" dirty="0" err="1">
                <a:solidFill>
                  <a:srgbClr val="002060"/>
                </a:solidFill>
              </a:rPr>
              <a:t>blogs.iac.gatech.edu</a:t>
            </a:r>
            <a:r>
              <a:rPr lang="en-US" sz="1000" dirty="0">
                <a:solidFill>
                  <a:srgbClr val="002060"/>
                </a:solidFill>
              </a:rPr>
              <a:t>/1101adulting</a:t>
            </a:r>
          </a:p>
        </p:txBody>
      </p:sp>
      <p:pic>
        <p:nvPicPr>
          <p:cNvPr id="27" name="Picture 26">
            <a:extLst>
              <a:ext uri="{FF2B5EF4-FFF2-40B4-BE49-F238E27FC236}">
                <a16:creationId xmlns:a16="http://schemas.microsoft.com/office/drawing/2014/main" id="{6E74D492-3040-694A-BBA2-567026618FC7}"/>
              </a:ext>
            </a:extLst>
          </p:cNvPr>
          <p:cNvPicPr>
            <a:picLocks noChangeAspect="1"/>
          </p:cNvPicPr>
          <p:nvPr/>
        </p:nvPicPr>
        <p:blipFill>
          <a:blip r:embed="rId3"/>
          <a:stretch>
            <a:fillRect/>
          </a:stretch>
        </p:blipFill>
        <p:spPr>
          <a:xfrm>
            <a:off x="1857993" y="3604253"/>
            <a:ext cx="3517900" cy="2311400"/>
          </a:xfrm>
          <a:prstGeom prst="rect">
            <a:avLst/>
          </a:prstGeom>
        </p:spPr>
      </p:pic>
      <p:sp>
        <p:nvSpPr>
          <p:cNvPr id="28" name="TextBox 27">
            <a:extLst>
              <a:ext uri="{FF2B5EF4-FFF2-40B4-BE49-F238E27FC236}">
                <a16:creationId xmlns:a16="http://schemas.microsoft.com/office/drawing/2014/main" id="{6257323A-CC31-D546-94E8-6E36EB036731}"/>
              </a:ext>
            </a:extLst>
          </p:cNvPr>
          <p:cNvSpPr txBox="1"/>
          <p:nvPr/>
        </p:nvSpPr>
        <p:spPr>
          <a:xfrm>
            <a:off x="2803913" y="5656002"/>
            <a:ext cx="1789272" cy="246221"/>
          </a:xfrm>
          <a:prstGeom prst="rect">
            <a:avLst/>
          </a:prstGeom>
          <a:solidFill>
            <a:schemeClr val="tx1"/>
          </a:solidFill>
        </p:spPr>
        <p:txBody>
          <a:bodyPr wrap="none" rtlCol="0">
            <a:spAutoFit/>
          </a:bodyPr>
          <a:lstStyle/>
          <a:p>
            <a:r>
              <a:rPr lang="en-US" sz="1000" dirty="0">
                <a:solidFill>
                  <a:srgbClr val="002060"/>
                </a:solidFill>
              </a:rPr>
              <a:t>https://</a:t>
            </a:r>
            <a:r>
              <a:rPr lang="en-US" sz="1000" dirty="0" err="1">
                <a:solidFill>
                  <a:srgbClr val="002060"/>
                </a:solidFill>
              </a:rPr>
              <a:t>www.pbs.org</a:t>
            </a:r>
            <a:r>
              <a:rPr lang="en-US" sz="1000" dirty="0">
                <a:solidFill>
                  <a:srgbClr val="002060"/>
                </a:solidFill>
              </a:rPr>
              <a:t>/</a:t>
            </a:r>
            <a:r>
              <a:rPr lang="en-US" sz="1000" dirty="0" err="1">
                <a:solidFill>
                  <a:srgbClr val="002060"/>
                </a:solidFill>
              </a:rPr>
              <a:t>newshour</a:t>
            </a:r>
            <a:endParaRPr lang="en-US" sz="1000" dirty="0">
              <a:solidFill>
                <a:srgbClr val="002060"/>
              </a:solidFill>
            </a:endParaRPr>
          </a:p>
        </p:txBody>
      </p:sp>
    </p:spTree>
    <p:extLst>
      <p:ext uri="{BB962C8B-B14F-4D97-AF65-F5344CB8AC3E}">
        <p14:creationId xmlns:p14="http://schemas.microsoft.com/office/powerpoint/2010/main" val="2613656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1">
                    <a:lumMod val="75000"/>
                  </a:schemeClr>
                </a:solidFill>
                <a:latin typeface="Calibri" panose="020F0502020204030204" pitchFamily="34" charset="0"/>
                <a:cs typeface="Calibri" panose="020F0502020204030204" pitchFamily="34" charset="0"/>
              </a:rPr>
              <a:t>ƒ</a:t>
            </a:r>
            <a:endParaRPr lang="en-US" sz="4800" b="1" dirty="0">
              <a:solidFill>
                <a:schemeClr val="accent1">
                  <a:lumMod val="75000"/>
                </a:scheme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3">
                    <a:lumMod val="40000"/>
                    <a:lumOff val="60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336164" y="0"/>
            <a:ext cx="10353327" cy="830997"/>
          </a:xfrm>
          <a:prstGeom prst="rect">
            <a:avLst/>
          </a:prstGeom>
          <a:noFill/>
        </p:spPr>
        <p:txBody>
          <a:bodyPr wrap="square" rtlCol="0">
            <a:spAutoFit/>
          </a:bodyPr>
          <a:lstStyle/>
          <a:p>
            <a:pPr algn="ctr"/>
            <a:r>
              <a:rPr lang="en-US" sz="4800" b="1" dirty="0">
                <a:solidFill>
                  <a:srgbClr val="002060"/>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Rationale &amp; aim of the study</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2" name="TextBox 1">
            <a:extLst>
              <a:ext uri="{FF2B5EF4-FFF2-40B4-BE49-F238E27FC236}">
                <a16:creationId xmlns:a16="http://schemas.microsoft.com/office/drawing/2014/main" id="{8A627D16-50FC-424F-9D9F-D3DFF50B63DB}"/>
              </a:ext>
            </a:extLst>
          </p:cNvPr>
          <p:cNvSpPr txBox="1"/>
          <p:nvPr/>
        </p:nvSpPr>
        <p:spPr>
          <a:xfrm>
            <a:off x="1670073" y="1310410"/>
            <a:ext cx="9732626" cy="2123658"/>
          </a:xfrm>
          <a:prstGeom prst="rect">
            <a:avLst/>
          </a:prstGeom>
          <a:gradFill>
            <a:gsLst>
              <a:gs pos="0">
                <a:schemeClr val="accent6">
                  <a:lumMod val="20000"/>
                  <a:lumOff val="80000"/>
                </a:schemeClr>
              </a:gs>
              <a:gs pos="48000">
                <a:schemeClr val="tx2">
                  <a:lumMod val="60000"/>
                  <a:lumOff val="40000"/>
                </a:schemeClr>
              </a:gs>
              <a:gs pos="99000">
                <a:schemeClr val="accent6">
                  <a:lumMod val="20000"/>
                  <a:lumOff val="80000"/>
                </a:schemeClr>
              </a:gs>
            </a:gsLst>
            <a:lin ang="2700000" scaled="1"/>
          </a:gradFill>
        </p:spPr>
        <p:txBody>
          <a:bodyPr wrap="square" rtlCol="0">
            <a:spAutoFit/>
          </a:bodyPr>
          <a:lstStyle/>
          <a:p>
            <a:pPr algn="ctr"/>
            <a:r>
              <a:rPr lang="en-US" sz="2200" b="1" dirty="0">
                <a:solidFill>
                  <a:srgbClr val="002060"/>
                </a:solidFill>
                <a:latin typeface="Calibri" panose="020F0502020204030204" pitchFamily="34" charset="0"/>
                <a:cs typeface="Calibri" panose="020F0502020204030204" pitchFamily="34" charset="0"/>
              </a:rPr>
              <a:t>MA is likely to develop in child-hood which promotes </a:t>
            </a:r>
            <a:r>
              <a:rPr lang="en-US" sz="2200" b="1" dirty="0" err="1">
                <a:solidFill>
                  <a:srgbClr val="002060"/>
                </a:solidFill>
                <a:latin typeface="Calibri" panose="020F0502020204030204" pitchFamily="34" charset="0"/>
                <a:cs typeface="Calibri" panose="020F0502020204030204" pitchFamily="34" charset="0"/>
              </a:rPr>
              <a:t>maths</a:t>
            </a:r>
            <a:r>
              <a:rPr lang="en-US" sz="2200" b="1" dirty="0">
                <a:solidFill>
                  <a:srgbClr val="002060"/>
                </a:solidFill>
                <a:latin typeface="Calibri" panose="020F0502020204030204" pitchFamily="34" charset="0"/>
                <a:cs typeface="Calibri" panose="020F0502020204030204" pitchFamily="34" charset="0"/>
              </a:rPr>
              <a:t>-avoidance (</a:t>
            </a:r>
            <a:r>
              <a:rPr lang="en-US" sz="2200" b="1" dirty="0" err="1">
                <a:solidFill>
                  <a:srgbClr val="002060"/>
                </a:solidFill>
                <a:latin typeface="Calibri" panose="020F0502020204030204" pitchFamily="34" charset="0"/>
                <a:cs typeface="Calibri" panose="020F0502020204030204" pitchFamily="34" charset="0"/>
              </a:rPr>
              <a:t>Hembree</a:t>
            </a:r>
            <a:r>
              <a:rPr lang="en-US" sz="2200" b="1" dirty="0">
                <a:solidFill>
                  <a:srgbClr val="002060"/>
                </a:solidFill>
                <a:latin typeface="Calibri" panose="020F0502020204030204" pitchFamily="34" charset="0"/>
                <a:cs typeface="Calibri" panose="020F0502020204030204" pitchFamily="34" charset="0"/>
              </a:rPr>
              <a:t>, 1990). Undergraduates enrolled on non-maths related courses potentially avoided maths at university. Previous research MA is limited and inconclusive between age and majors in undergraduates. Investigating may assist the educators, to facilitate methods to improve maths proficiency, as maths is the cornerstone for technology. </a:t>
            </a:r>
          </a:p>
        </p:txBody>
      </p:sp>
      <p:sp>
        <p:nvSpPr>
          <p:cNvPr id="40" name="TextBox 39">
            <a:extLst>
              <a:ext uri="{FF2B5EF4-FFF2-40B4-BE49-F238E27FC236}">
                <a16:creationId xmlns:a16="http://schemas.microsoft.com/office/drawing/2014/main" id="{393C0661-14FA-674D-A828-C32ACAC3F059}"/>
              </a:ext>
            </a:extLst>
          </p:cNvPr>
          <p:cNvSpPr txBox="1"/>
          <p:nvPr/>
        </p:nvSpPr>
        <p:spPr>
          <a:xfrm>
            <a:off x="1666240" y="4098147"/>
            <a:ext cx="9736459" cy="1446550"/>
          </a:xfrm>
          <a:prstGeom prst="rect">
            <a:avLst/>
          </a:prstGeom>
          <a:gradFill>
            <a:gsLst>
              <a:gs pos="0">
                <a:srgbClr val="FFAC48"/>
              </a:gs>
              <a:gs pos="49000">
                <a:srgbClr val="F6F3A9"/>
              </a:gs>
              <a:gs pos="98000">
                <a:srgbClr val="FFAC48">
                  <a:lumMod val="100000"/>
                </a:srgbClr>
              </a:gs>
            </a:gsLst>
            <a:lin ang="2700000" scaled="1"/>
          </a:gradFill>
        </p:spPr>
        <p:txBody>
          <a:bodyPr wrap="square" rtlCol="0">
            <a:spAutoFit/>
          </a:bodyPr>
          <a:lstStyle/>
          <a:p>
            <a:pPr algn="ctr"/>
            <a:r>
              <a:rPr lang="en-US" sz="2200" b="1" dirty="0">
                <a:solidFill>
                  <a:srgbClr val="002060"/>
                </a:solidFill>
                <a:latin typeface="Calibri" panose="020F0502020204030204" pitchFamily="34" charset="0"/>
                <a:cs typeface="Calibri" panose="020F0502020204030204" pitchFamily="34" charset="0"/>
              </a:rPr>
              <a:t> To explore the cyclical relationship between MA and MP. To add to current literature, and to demonstrate the level of MA, may instigate interventions to lessen the impact on MP. Therefore, future students may benefit from greater employment opportunities. </a:t>
            </a:r>
          </a:p>
        </p:txBody>
      </p:sp>
    </p:spTree>
    <p:extLst>
      <p:ext uri="{BB962C8B-B14F-4D97-AF65-F5344CB8AC3E}">
        <p14:creationId xmlns:p14="http://schemas.microsoft.com/office/powerpoint/2010/main" val="2648300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1">
                    <a:lumMod val="75000"/>
                  </a:schemeClr>
                </a:solidFill>
                <a:latin typeface="Calibri" panose="020F0502020204030204" pitchFamily="34" charset="0"/>
                <a:cs typeface="Calibri" panose="020F0502020204030204" pitchFamily="34" charset="0"/>
              </a:rPr>
              <a:t>ƒ</a:t>
            </a:r>
            <a:endParaRPr lang="en-US" sz="4800" b="1" dirty="0">
              <a:solidFill>
                <a:schemeClr val="accent1">
                  <a:lumMod val="75000"/>
                </a:scheme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3">
                    <a:lumMod val="40000"/>
                    <a:lumOff val="60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336164" y="0"/>
            <a:ext cx="10353327" cy="830997"/>
          </a:xfrm>
          <a:prstGeom prst="rect">
            <a:avLst/>
          </a:prstGeom>
          <a:noFill/>
        </p:spPr>
        <p:txBody>
          <a:bodyPr wrap="square" rtlCol="0">
            <a:spAutoFit/>
          </a:bodyPr>
          <a:lstStyle/>
          <a:p>
            <a:pPr algn="ctr"/>
            <a:r>
              <a:rPr lang="en-US" sz="4800" b="1" dirty="0">
                <a:solidFill>
                  <a:srgbClr val="002060"/>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Hypotheses</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2" name="TextBox 1">
            <a:extLst>
              <a:ext uri="{FF2B5EF4-FFF2-40B4-BE49-F238E27FC236}">
                <a16:creationId xmlns:a16="http://schemas.microsoft.com/office/drawing/2014/main" id="{8A627D16-50FC-424F-9D9F-D3DFF50B63DB}"/>
              </a:ext>
            </a:extLst>
          </p:cNvPr>
          <p:cNvSpPr txBox="1"/>
          <p:nvPr/>
        </p:nvSpPr>
        <p:spPr>
          <a:xfrm>
            <a:off x="1670073" y="1146366"/>
            <a:ext cx="10019418" cy="3939540"/>
          </a:xfrm>
          <a:prstGeom prst="rect">
            <a:avLst/>
          </a:prstGeom>
          <a:gradFill>
            <a:gsLst>
              <a:gs pos="0">
                <a:schemeClr val="accent2">
                  <a:lumMod val="20000"/>
                  <a:lumOff val="80000"/>
                </a:schemeClr>
              </a:gs>
              <a:gs pos="49000">
                <a:schemeClr val="tx2">
                  <a:lumMod val="40000"/>
                  <a:lumOff val="60000"/>
                </a:schemeClr>
              </a:gs>
              <a:gs pos="99000">
                <a:schemeClr val="accent2">
                  <a:lumMod val="20000"/>
                  <a:lumOff val="80000"/>
                </a:schemeClr>
              </a:gs>
            </a:gsLst>
            <a:lin ang="2700000" scaled="1"/>
          </a:gradFill>
        </p:spPr>
        <p:txBody>
          <a:bodyPr wrap="square" rtlCol="0">
            <a:spAutoFit/>
          </a:bodyPr>
          <a:lstStyle/>
          <a:p>
            <a:r>
              <a:rPr lang="en-US" sz="2200" b="1" dirty="0">
                <a:solidFill>
                  <a:srgbClr val="002060"/>
                </a:solidFill>
                <a:latin typeface="Calibri" panose="020F0502020204030204" pitchFamily="34" charset="0"/>
                <a:cs typeface="Calibri" panose="020F0502020204030204" pitchFamily="34" charset="0"/>
              </a:rPr>
              <a:t>H1. Maths performance will be impaired by previous bad teaching experiences and a limited working-memory capacity. </a:t>
            </a:r>
          </a:p>
          <a:p>
            <a:endParaRPr lang="en-US" sz="500" b="1" dirty="0">
              <a:solidFill>
                <a:srgbClr val="002060"/>
              </a:solidFill>
              <a:latin typeface="Calibri" panose="020F0502020204030204" pitchFamily="34" charset="0"/>
              <a:cs typeface="Calibri" panose="020F0502020204030204" pitchFamily="34" charset="0"/>
            </a:endParaRPr>
          </a:p>
          <a:p>
            <a:r>
              <a:rPr lang="en-US" sz="2200" b="1" dirty="0">
                <a:solidFill>
                  <a:srgbClr val="002060"/>
                </a:solidFill>
                <a:latin typeface="Calibri" panose="020F0502020204030204" pitchFamily="34" charset="0"/>
                <a:cs typeface="Calibri" panose="020F0502020204030204" pitchFamily="34" charset="0"/>
              </a:rPr>
              <a:t>H2. High level of maths anxiety will be significantly associated with a negative attitude towards maths and low working-memory capacity.</a:t>
            </a:r>
          </a:p>
          <a:p>
            <a:endParaRPr lang="en-US" sz="500" b="1" dirty="0">
              <a:solidFill>
                <a:srgbClr val="002060"/>
              </a:solidFill>
              <a:latin typeface="Calibri" panose="020F0502020204030204" pitchFamily="34" charset="0"/>
              <a:cs typeface="Calibri" panose="020F0502020204030204" pitchFamily="34" charset="0"/>
            </a:endParaRPr>
          </a:p>
          <a:p>
            <a:r>
              <a:rPr lang="en-US" sz="2200" b="1" dirty="0">
                <a:solidFill>
                  <a:srgbClr val="002060"/>
                </a:solidFill>
                <a:latin typeface="Calibri" panose="020F0502020204030204" pitchFamily="34" charset="0"/>
                <a:cs typeface="Calibri" panose="020F0502020204030204" pitchFamily="34" charset="0"/>
              </a:rPr>
              <a:t>H3. The level of maths anxiety reported will not significantly differ between the age of the student.</a:t>
            </a:r>
          </a:p>
          <a:p>
            <a:endParaRPr lang="en-US" sz="500" b="1" dirty="0">
              <a:solidFill>
                <a:srgbClr val="002060"/>
              </a:solidFill>
              <a:latin typeface="Calibri" panose="020F0502020204030204" pitchFamily="34" charset="0"/>
              <a:cs typeface="Calibri" panose="020F0502020204030204" pitchFamily="34" charset="0"/>
            </a:endParaRPr>
          </a:p>
          <a:p>
            <a:r>
              <a:rPr lang="en-US" sz="2200" b="1" dirty="0">
                <a:solidFill>
                  <a:srgbClr val="002060"/>
                </a:solidFill>
                <a:latin typeface="Calibri" panose="020F0502020204030204" pitchFamily="34" charset="0"/>
                <a:cs typeface="Calibri" panose="020F0502020204030204" pitchFamily="34" charset="0"/>
              </a:rPr>
              <a:t>H4. No significant differences in maths performance between the ages of the students.</a:t>
            </a:r>
          </a:p>
          <a:p>
            <a:endParaRPr lang="en-US" sz="500" b="1" dirty="0">
              <a:solidFill>
                <a:srgbClr val="002060"/>
              </a:solidFill>
              <a:latin typeface="Calibri" panose="020F0502020204030204" pitchFamily="34" charset="0"/>
              <a:cs typeface="Calibri" panose="020F0502020204030204" pitchFamily="34" charset="0"/>
            </a:endParaRPr>
          </a:p>
          <a:p>
            <a:r>
              <a:rPr lang="en-US" sz="2200" b="1" dirty="0">
                <a:solidFill>
                  <a:srgbClr val="002060"/>
                </a:solidFill>
                <a:latin typeface="Calibri" panose="020F0502020204030204" pitchFamily="34" charset="0"/>
                <a:cs typeface="Calibri" panose="020F0502020204030204" pitchFamily="34" charset="0"/>
              </a:rPr>
              <a:t>H5. There will be a moderate relationship between maths anxiety and performance.</a:t>
            </a:r>
          </a:p>
          <a:p>
            <a:endParaRPr lang="en-US" sz="500" b="1" dirty="0">
              <a:solidFill>
                <a:srgbClr val="002060"/>
              </a:solidFill>
              <a:latin typeface="Calibri" panose="020F0502020204030204" pitchFamily="34" charset="0"/>
              <a:cs typeface="Calibri" panose="020F0502020204030204" pitchFamily="34" charset="0"/>
            </a:endParaRPr>
          </a:p>
          <a:p>
            <a:endParaRPr lang="en-US" sz="500" b="1" dirty="0">
              <a:solidFill>
                <a:srgbClr val="002060"/>
              </a:solidFill>
              <a:latin typeface="Calibri" panose="020F0502020204030204" pitchFamily="34" charset="0"/>
              <a:cs typeface="Calibri" panose="020F0502020204030204" pitchFamily="34" charset="0"/>
            </a:endParaRPr>
          </a:p>
          <a:p>
            <a:r>
              <a:rPr lang="en-US" sz="2200" b="1" dirty="0">
                <a:solidFill>
                  <a:srgbClr val="002060"/>
                </a:solidFill>
                <a:latin typeface="Calibri" panose="020F0502020204030204" pitchFamily="34" charset="0"/>
                <a:cs typeface="Calibri" panose="020F0502020204030204" pitchFamily="34" charset="0"/>
              </a:rPr>
              <a:t>H6. The MP will significantly differ between the low and high </a:t>
            </a:r>
            <a:r>
              <a:rPr lang="en-US" sz="2200" b="1" dirty="0" err="1">
                <a:solidFill>
                  <a:srgbClr val="002060"/>
                </a:solidFill>
                <a:latin typeface="Calibri" panose="020F0502020204030204" pitchFamily="34" charset="0"/>
                <a:cs typeface="Calibri" panose="020F0502020204030204" pitchFamily="34" charset="0"/>
              </a:rPr>
              <a:t>maths</a:t>
            </a:r>
            <a:r>
              <a:rPr lang="en-US" sz="2200" b="1" dirty="0">
                <a:solidFill>
                  <a:srgbClr val="002060"/>
                </a:solidFill>
                <a:latin typeface="Calibri" panose="020F0502020204030204" pitchFamily="34" charset="0"/>
                <a:cs typeface="Calibri" panose="020F0502020204030204" pitchFamily="34" charset="0"/>
              </a:rPr>
              <a:t>-anxious.</a:t>
            </a:r>
          </a:p>
        </p:txBody>
      </p:sp>
    </p:spTree>
    <p:extLst>
      <p:ext uri="{BB962C8B-B14F-4D97-AF65-F5344CB8AC3E}">
        <p14:creationId xmlns:p14="http://schemas.microsoft.com/office/powerpoint/2010/main" val="138789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0">
              <a:srgbClr val="F6F3A9"/>
            </a:gs>
            <a:gs pos="50000">
              <a:srgbClr val="F8A847"/>
            </a:gs>
            <a:gs pos="99000">
              <a:srgbClr val="F6F3A9"/>
            </a:gs>
          </a:gsLst>
          <a:lin ang="27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1">
                    <a:lumMod val="75000"/>
                  </a:schemeClr>
                </a:solidFill>
                <a:latin typeface="Calibri" panose="020F0502020204030204" pitchFamily="34" charset="0"/>
                <a:cs typeface="Calibri" panose="020F0502020204030204" pitchFamily="34" charset="0"/>
              </a:rPr>
              <a:t>ƒ</a:t>
            </a:r>
            <a:endParaRPr lang="en-US" sz="4800" b="1" dirty="0">
              <a:solidFill>
                <a:schemeClr val="accent1">
                  <a:lumMod val="75000"/>
                </a:scheme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3">
                    <a:lumMod val="40000"/>
                    <a:lumOff val="60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383060" y="22899"/>
            <a:ext cx="10353327" cy="830997"/>
          </a:xfrm>
          <a:prstGeom prst="rect">
            <a:avLst/>
          </a:prstGeom>
          <a:noFill/>
        </p:spPr>
        <p:txBody>
          <a:bodyPr wrap="square" rtlCol="0">
            <a:spAutoFit/>
          </a:bodyPr>
          <a:lstStyle/>
          <a:p>
            <a:pPr algn="ctr"/>
            <a:r>
              <a:rPr lang="en-US" sz="4800" b="1" dirty="0">
                <a:solidFill>
                  <a:srgbClr val="002060"/>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Methods</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32" name="TextBox 31">
            <a:extLst>
              <a:ext uri="{FF2B5EF4-FFF2-40B4-BE49-F238E27FC236}">
                <a16:creationId xmlns:a16="http://schemas.microsoft.com/office/drawing/2014/main" id="{156A2060-3B20-E349-84C2-9F2B62E945B4}"/>
              </a:ext>
            </a:extLst>
          </p:cNvPr>
          <p:cNvSpPr txBox="1"/>
          <p:nvPr/>
        </p:nvSpPr>
        <p:spPr>
          <a:xfrm>
            <a:off x="6356411" y="3056844"/>
            <a:ext cx="4957010" cy="3139321"/>
          </a:xfrm>
          <a:prstGeom prst="rect">
            <a:avLst/>
          </a:prstGeom>
          <a:gradFill>
            <a:gsLst>
              <a:gs pos="0">
                <a:srgbClr val="002060"/>
              </a:gs>
              <a:gs pos="49000">
                <a:srgbClr val="0070C0"/>
              </a:gs>
              <a:gs pos="98000">
                <a:srgbClr val="002060"/>
              </a:gs>
            </a:gsLst>
            <a:lin ang="2700000" scaled="1"/>
          </a:gradFill>
        </p:spPr>
        <p:txBody>
          <a:bodyPr wrap="square" rtlCol="0">
            <a:spAutoFit/>
          </a:bodyPr>
          <a:lstStyle/>
          <a:p>
            <a:pPr algn="ctr"/>
            <a:r>
              <a:rPr lang="en-US" sz="2200" b="1" u="sng" dirty="0">
                <a:solidFill>
                  <a:srgbClr val="F6F6CB"/>
                </a:solidFill>
                <a:latin typeface="Calibri" panose="020F0502020204030204" pitchFamily="34" charset="0"/>
                <a:cs typeface="Calibri" panose="020F0502020204030204" pitchFamily="34" charset="0"/>
              </a:rPr>
              <a:t>Statistical analysis</a:t>
            </a:r>
          </a:p>
          <a:p>
            <a:pPr algn="ctr"/>
            <a:r>
              <a:rPr lang="en-US" sz="2200" b="1" dirty="0">
                <a:solidFill>
                  <a:srgbClr val="F6F6CB"/>
                </a:solidFill>
                <a:latin typeface="Calibri" panose="020F0502020204030204" pitchFamily="34" charset="0"/>
                <a:cs typeface="Calibri" panose="020F0502020204030204" pitchFamily="34" charset="0"/>
              </a:rPr>
              <a:t>2 multiple regression on both dependent variables on the 4 independent variables to ascertain the significant predictor variables. Two 2x2 ANOVA’s were performed on the criterion predictors and two t-tests were performed on both age groups. A Pearson’s correlation was conducted on the predictor variables. </a:t>
            </a:r>
          </a:p>
        </p:txBody>
      </p:sp>
      <p:sp>
        <p:nvSpPr>
          <p:cNvPr id="40" name="TextBox 39">
            <a:extLst>
              <a:ext uri="{FF2B5EF4-FFF2-40B4-BE49-F238E27FC236}">
                <a16:creationId xmlns:a16="http://schemas.microsoft.com/office/drawing/2014/main" id="{393C0661-14FA-674D-A828-C32ACAC3F059}"/>
              </a:ext>
            </a:extLst>
          </p:cNvPr>
          <p:cNvSpPr txBox="1"/>
          <p:nvPr/>
        </p:nvSpPr>
        <p:spPr>
          <a:xfrm>
            <a:off x="1678603" y="3070901"/>
            <a:ext cx="4365165" cy="3139321"/>
          </a:xfrm>
          <a:prstGeom prst="rect">
            <a:avLst/>
          </a:prstGeom>
          <a:gradFill>
            <a:gsLst>
              <a:gs pos="7000">
                <a:srgbClr val="00B0F0"/>
              </a:gs>
              <a:gs pos="49000">
                <a:schemeClr val="tx2">
                  <a:lumMod val="75000"/>
                </a:schemeClr>
              </a:gs>
              <a:gs pos="93000">
                <a:srgbClr val="00B0F0"/>
              </a:gs>
            </a:gsLst>
            <a:lin ang="2700000" scaled="1"/>
          </a:gradFill>
        </p:spPr>
        <p:txBody>
          <a:bodyPr wrap="square" rtlCol="0">
            <a:spAutoFit/>
          </a:bodyPr>
          <a:lstStyle/>
          <a:p>
            <a:pPr algn="ctr"/>
            <a:r>
              <a:rPr lang="en-US" sz="2200" b="1" dirty="0">
                <a:solidFill>
                  <a:srgbClr val="002060"/>
                </a:solidFill>
                <a:latin typeface="Calibri" panose="020F0502020204030204" pitchFamily="34" charset="0"/>
                <a:cs typeface="Calibri" panose="020F0502020204030204" pitchFamily="34" charset="0"/>
              </a:rPr>
              <a:t> </a:t>
            </a:r>
            <a:r>
              <a:rPr lang="en-US" sz="2200" b="1" u="sng" dirty="0">
                <a:solidFill>
                  <a:schemeClr val="bg1"/>
                </a:solidFill>
                <a:latin typeface="Calibri" panose="020F0502020204030204" pitchFamily="34" charset="0"/>
                <a:cs typeface="Calibri" panose="020F0502020204030204" pitchFamily="34" charset="0"/>
              </a:rPr>
              <a:t>Design</a:t>
            </a:r>
          </a:p>
          <a:p>
            <a:pPr algn="ctr"/>
            <a:r>
              <a:rPr lang="en-US" sz="2200" b="1" dirty="0">
                <a:solidFill>
                  <a:schemeClr val="bg1"/>
                </a:solidFill>
                <a:latin typeface="Calibri" panose="020F0502020204030204" pitchFamily="34" charset="0"/>
                <a:cs typeface="Calibri" panose="020F0502020204030204" pitchFamily="34" charset="0"/>
              </a:rPr>
              <a:t>A quantitative experimental study by independent design. </a:t>
            </a:r>
          </a:p>
          <a:p>
            <a:pPr algn="ctr"/>
            <a:r>
              <a:rPr lang="en-US" sz="2200" b="1" dirty="0">
                <a:solidFill>
                  <a:schemeClr val="bg1"/>
                </a:solidFill>
                <a:latin typeface="Calibri" panose="020F0502020204030204" pitchFamily="34" charset="0"/>
                <a:cs typeface="Calibri" panose="020F0502020204030204" pitchFamily="34" charset="0"/>
              </a:rPr>
              <a:t>Included 4 independent variables: age, working-memory capacity, ATM and teaching experiences. </a:t>
            </a:r>
          </a:p>
          <a:p>
            <a:pPr algn="ctr"/>
            <a:r>
              <a:rPr lang="en-US" sz="2200" b="1" dirty="0">
                <a:solidFill>
                  <a:schemeClr val="bg1"/>
                </a:solidFill>
                <a:latin typeface="Calibri" panose="020F0502020204030204" pitchFamily="34" charset="0"/>
                <a:cs typeface="Calibri" panose="020F0502020204030204" pitchFamily="34" charset="0"/>
              </a:rPr>
              <a:t>Two dependent variables were maths anxiety and maths performance.</a:t>
            </a:r>
          </a:p>
        </p:txBody>
      </p:sp>
      <p:graphicFrame>
        <p:nvGraphicFramePr>
          <p:cNvPr id="23" name="Table 22">
            <a:extLst>
              <a:ext uri="{FF2B5EF4-FFF2-40B4-BE49-F238E27FC236}">
                <a16:creationId xmlns:a16="http://schemas.microsoft.com/office/drawing/2014/main" id="{F92A4434-8820-F94A-BB37-2859F390515C}"/>
              </a:ext>
            </a:extLst>
          </p:cNvPr>
          <p:cNvGraphicFramePr>
            <a:graphicFrameLocks noGrp="1"/>
          </p:cNvGraphicFramePr>
          <p:nvPr>
            <p:extLst>
              <p:ext uri="{D42A27DB-BD31-4B8C-83A1-F6EECF244321}">
                <p14:modId xmlns:p14="http://schemas.microsoft.com/office/powerpoint/2010/main" val="3902095778"/>
              </p:ext>
            </p:extLst>
          </p:nvPr>
        </p:nvGraphicFramePr>
        <p:xfrm>
          <a:off x="6356411" y="864362"/>
          <a:ext cx="4957010" cy="1785104"/>
        </p:xfrm>
        <a:graphic>
          <a:graphicData uri="http://schemas.openxmlformats.org/drawingml/2006/table">
            <a:tbl>
              <a:tblPr firstRow="1" bandRow="1">
                <a:tableStyleId>{5C22544A-7EE6-4342-B048-85BDC9FD1C3A}</a:tableStyleId>
              </a:tblPr>
              <a:tblGrid>
                <a:gridCol w="1984804">
                  <a:extLst>
                    <a:ext uri="{9D8B030D-6E8A-4147-A177-3AD203B41FA5}">
                      <a16:colId xmlns:a16="http://schemas.microsoft.com/office/drawing/2014/main" val="556188924"/>
                    </a:ext>
                  </a:extLst>
                </a:gridCol>
                <a:gridCol w="1400471">
                  <a:extLst>
                    <a:ext uri="{9D8B030D-6E8A-4147-A177-3AD203B41FA5}">
                      <a16:colId xmlns:a16="http://schemas.microsoft.com/office/drawing/2014/main" val="3573386942"/>
                    </a:ext>
                  </a:extLst>
                </a:gridCol>
                <a:gridCol w="1571735">
                  <a:extLst>
                    <a:ext uri="{9D8B030D-6E8A-4147-A177-3AD203B41FA5}">
                      <a16:colId xmlns:a16="http://schemas.microsoft.com/office/drawing/2014/main" val="1710064076"/>
                    </a:ext>
                  </a:extLst>
                </a:gridCol>
              </a:tblGrid>
              <a:tr h="446276">
                <a:tc>
                  <a:txBody>
                    <a:bodyPr/>
                    <a:lstStyle/>
                    <a:p>
                      <a:r>
                        <a:rPr lang="en-US" sz="2200" dirty="0">
                          <a:solidFill>
                            <a:schemeClr val="bg1"/>
                          </a:solidFill>
                        </a:rPr>
                        <a:t>Age-groups</a:t>
                      </a:r>
                    </a:p>
                  </a:txBody>
                  <a:tcPr>
                    <a:solidFill>
                      <a:srgbClr val="00B0F0"/>
                    </a:solidFill>
                  </a:tcPr>
                </a:tc>
                <a:tc>
                  <a:txBody>
                    <a:bodyPr/>
                    <a:lstStyle/>
                    <a:p>
                      <a:pPr algn="ctr"/>
                      <a:r>
                        <a:rPr lang="en-US" sz="2200" dirty="0">
                          <a:solidFill>
                            <a:schemeClr val="bg1"/>
                          </a:solidFill>
                        </a:rPr>
                        <a:t>females</a:t>
                      </a:r>
                    </a:p>
                  </a:txBody>
                  <a:tcPr>
                    <a:solidFill>
                      <a:srgbClr val="00B0F0"/>
                    </a:solidFill>
                  </a:tcPr>
                </a:tc>
                <a:tc>
                  <a:txBody>
                    <a:bodyPr/>
                    <a:lstStyle/>
                    <a:p>
                      <a:pPr algn="ctr"/>
                      <a:r>
                        <a:rPr lang="en-US" sz="2200" dirty="0">
                          <a:solidFill>
                            <a:schemeClr val="bg1"/>
                          </a:solidFill>
                        </a:rPr>
                        <a:t>males</a:t>
                      </a:r>
                    </a:p>
                  </a:txBody>
                  <a:tcPr>
                    <a:solidFill>
                      <a:srgbClr val="00B0F0"/>
                    </a:solidFill>
                  </a:tcPr>
                </a:tc>
                <a:extLst>
                  <a:ext uri="{0D108BD9-81ED-4DB2-BD59-A6C34878D82A}">
                    <a16:rowId xmlns:a16="http://schemas.microsoft.com/office/drawing/2014/main" val="535099935"/>
                  </a:ext>
                </a:extLst>
              </a:tr>
              <a:tr h="446276">
                <a:tc>
                  <a:txBody>
                    <a:bodyPr/>
                    <a:lstStyle/>
                    <a:p>
                      <a:r>
                        <a:rPr lang="en-US" sz="2200" dirty="0"/>
                        <a:t>&lt;30 years old</a:t>
                      </a:r>
                    </a:p>
                  </a:txBody>
                  <a:tcPr>
                    <a:solidFill>
                      <a:schemeClr val="tx1"/>
                    </a:solidFill>
                  </a:tcPr>
                </a:tc>
                <a:tc>
                  <a:txBody>
                    <a:bodyPr/>
                    <a:lstStyle/>
                    <a:p>
                      <a:pPr algn="ctr"/>
                      <a:r>
                        <a:rPr lang="en-US" sz="2200" dirty="0">
                          <a:solidFill>
                            <a:schemeClr val="bg1"/>
                          </a:solidFill>
                        </a:rPr>
                        <a:t>35</a:t>
                      </a:r>
                    </a:p>
                  </a:txBody>
                  <a:tcPr>
                    <a:solidFill>
                      <a:schemeClr val="tx1"/>
                    </a:solidFill>
                  </a:tcPr>
                </a:tc>
                <a:tc>
                  <a:txBody>
                    <a:bodyPr/>
                    <a:lstStyle/>
                    <a:p>
                      <a:pPr algn="ctr"/>
                      <a:r>
                        <a:rPr lang="en-US" sz="2200" dirty="0">
                          <a:solidFill>
                            <a:schemeClr val="bg1"/>
                          </a:solidFill>
                        </a:rPr>
                        <a:t>21</a:t>
                      </a:r>
                    </a:p>
                  </a:txBody>
                  <a:tcPr>
                    <a:solidFill>
                      <a:schemeClr val="tx1"/>
                    </a:solidFill>
                  </a:tcPr>
                </a:tc>
                <a:extLst>
                  <a:ext uri="{0D108BD9-81ED-4DB2-BD59-A6C34878D82A}">
                    <a16:rowId xmlns:a16="http://schemas.microsoft.com/office/drawing/2014/main" val="325428441"/>
                  </a:ext>
                </a:extLst>
              </a:tr>
              <a:tr h="446276">
                <a:tc>
                  <a:txBody>
                    <a:bodyPr/>
                    <a:lstStyle/>
                    <a:p>
                      <a:r>
                        <a:rPr lang="en-US" sz="2200" dirty="0"/>
                        <a:t>&gt;29 years old</a:t>
                      </a:r>
                    </a:p>
                  </a:txBody>
                  <a:tcPr>
                    <a:solidFill>
                      <a:srgbClr val="00B0F0"/>
                    </a:solidFill>
                  </a:tcPr>
                </a:tc>
                <a:tc>
                  <a:txBody>
                    <a:bodyPr/>
                    <a:lstStyle/>
                    <a:p>
                      <a:pPr algn="ctr"/>
                      <a:r>
                        <a:rPr lang="en-US" sz="2200" dirty="0">
                          <a:solidFill>
                            <a:schemeClr val="bg1"/>
                          </a:solidFill>
                        </a:rPr>
                        <a:t>45</a:t>
                      </a:r>
                    </a:p>
                  </a:txBody>
                  <a:tcPr>
                    <a:solidFill>
                      <a:srgbClr val="00B0F0"/>
                    </a:solidFill>
                  </a:tcPr>
                </a:tc>
                <a:tc>
                  <a:txBody>
                    <a:bodyPr/>
                    <a:lstStyle/>
                    <a:p>
                      <a:pPr algn="ctr"/>
                      <a:r>
                        <a:rPr lang="en-US" sz="2200" dirty="0">
                          <a:solidFill>
                            <a:schemeClr val="bg1"/>
                          </a:solidFill>
                        </a:rPr>
                        <a:t>7</a:t>
                      </a:r>
                    </a:p>
                  </a:txBody>
                  <a:tcPr>
                    <a:solidFill>
                      <a:srgbClr val="00B0F0"/>
                    </a:solidFill>
                  </a:tcPr>
                </a:tc>
                <a:extLst>
                  <a:ext uri="{0D108BD9-81ED-4DB2-BD59-A6C34878D82A}">
                    <a16:rowId xmlns:a16="http://schemas.microsoft.com/office/drawing/2014/main" val="1587634628"/>
                  </a:ext>
                </a:extLst>
              </a:tr>
              <a:tr h="446276">
                <a:tc>
                  <a:txBody>
                    <a:bodyPr/>
                    <a:lstStyle/>
                    <a:p>
                      <a:r>
                        <a:rPr lang="en-US" sz="2200" dirty="0"/>
                        <a:t>Total</a:t>
                      </a:r>
                    </a:p>
                  </a:txBody>
                  <a:tcPr>
                    <a:solidFill>
                      <a:schemeClr val="tx1"/>
                    </a:solidFill>
                  </a:tcPr>
                </a:tc>
                <a:tc>
                  <a:txBody>
                    <a:bodyPr/>
                    <a:lstStyle/>
                    <a:p>
                      <a:pPr algn="ctr"/>
                      <a:r>
                        <a:rPr lang="en-US" sz="2200" dirty="0">
                          <a:solidFill>
                            <a:schemeClr val="bg1"/>
                          </a:solidFill>
                        </a:rPr>
                        <a:t>80</a:t>
                      </a:r>
                    </a:p>
                  </a:txBody>
                  <a:tcPr>
                    <a:solidFill>
                      <a:schemeClr val="tx1"/>
                    </a:solidFill>
                  </a:tcPr>
                </a:tc>
                <a:tc>
                  <a:txBody>
                    <a:bodyPr/>
                    <a:lstStyle/>
                    <a:p>
                      <a:pPr algn="ctr"/>
                      <a:r>
                        <a:rPr lang="en-US" sz="2200" dirty="0">
                          <a:solidFill>
                            <a:schemeClr val="bg1"/>
                          </a:solidFill>
                        </a:rPr>
                        <a:t>28</a:t>
                      </a:r>
                    </a:p>
                  </a:txBody>
                  <a:tcPr>
                    <a:solidFill>
                      <a:schemeClr val="tx1"/>
                    </a:solidFill>
                  </a:tcPr>
                </a:tc>
                <a:extLst>
                  <a:ext uri="{0D108BD9-81ED-4DB2-BD59-A6C34878D82A}">
                    <a16:rowId xmlns:a16="http://schemas.microsoft.com/office/drawing/2014/main" val="3475009443"/>
                  </a:ext>
                </a:extLst>
              </a:tr>
            </a:tbl>
          </a:graphicData>
        </a:graphic>
      </p:graphicFrame>
      <p:sp>
        <p:nvSpPr>
          <p:cNvPr id="26" name="TextBox 25">
            <a:extLst>
              <a:ext uri="{FF2B5EF4-FFF2-40B4-BE49-F238E27FC236}">
                <a16:creationId xmlns:a16="http://schemas.microsoft.com/office/drawing/2014/main" id="{861DFBC3-A92E-144B-B08F-EBDFEFD33A4B}"/>
              </a:ext>
            </a:extLst>
          </p:cNvPr>
          <p:cNvSpPr txBox="1"/>
          <p:nvPr/>
        </p:nvSpPr>
        <p:spPr>
          <a:xfrm>
            <a:off x="1679422" y="864362"/>
            <a:ext cx="4349448" cy="1785104"/>
          </a:xfrm>
          <a:prstGeom prst="rect">
            <a:avLst/>
          </a:prstGeom>
          <a:gradFill>
            <a:gsLst>
              <a:gs pos="0">
                <a:srgbClr val="002060"/>
              </a:gs>
              <a:gs pos="50000">
                <a:srgbClr val="0070C0"/>
              </a:gs>
              <a:gs pos="100000">
                <a:srgbClr val="0070C0"/>
              </a:gs>
            </a:gsLst>
            <a:lin ang="2400000" scaled="0"/>
          </a:gradFill>
        </p:spPr>
        <p:txBody>
          <a:bodyPr wrap="square" rtlCol="0">
            <a:spAutoFit/>
          </a:bodyPr>
          <a:lstStyle/>
          <a:p>
            <a:pPr algn="ctr"/>
            <a:r>
              <a:rPr lang="en-US" sz="2200" b="1" dirty="0">
                <a:solidFill>
                  <a:srgbClr val="F6F6CB"/>
                </a:solidFill>
                <a:latin typeface="Calibri" panose="020F0502020204030204" pitchFamily="34" charset="0"/>
                <a:cs typeface="Calibri" panose="020F0502020204030204" pitchFamily="34" charset="0"/>
              </a:rPr>
              <a:t>108 participants were recruited from university campuses in South Wales, by opportunity sampling. All freely volunteered and were of consenting age. </a:t>
            </a:r>
          </a:p>
        </p:txBody>
      </p:sp>
    </p:spTree>
    <p:extLst>
      <p:ext uri="{BB962C8B-B14F-4D97-AF65-F5344CB8AC3E}">
        <p14:creationId xmlns:p14="http://schemas.microsoft.com/office/powerpoint/2010/main" val="2190372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a:gsLst>
            <a:gs pos="0">
              <a:srgbClr val="F6F3A9"/>
            </a:gs>
            <a:gs pos="50000">
              <a:srgbClr val="F8A847"/>
            </a:gs>
            <a:gs pos="99000">
              <a:srgbClr val="F6F3A9"/>
            </a:gs>
          </a:gsLst>
          <a:lin ang="27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1">
                    <a:lumMod val="75000"/>
                  </a:schemeClr>
                </a:solidFill>
                <a:latin typeface="Calibri" panose="020F0502020204030204" pitchFamily="34" charset="0"/>
                <a:cs typeface="Calibri" panose="020F0502020204030204" pitchFamily="34" charset="0"/>
              </a:rPr>
              <a:t>ƒ</a:t>
            </a:r>
            <a:endParaRPr lang="en-US" sz="4800" b="1" dirty="0">
              <a:solidFill>
                <a:schemeClr val="accent1">
                  <a:lumMod val="75000"/>
                </a:scheme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3">
                    <a:lumMod val="40000"/>
                    <a:lumOff val="60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336164" y="0"/>
            <a:ext cx="10353327" cy="830997"/>
          </a:xfrm>
          <a:prstGeom prst="rect">
            <a:avLst/>
          </a:prstGeom>
          <a:noFill/>
        </p:spPr>
        <p:txBody>
          <a:bodyPr wrap="square" rtlCol="0">
            <a:spAutoFit/>
          </a:bodyPr>
          <a:lstStyle/>
          <a:p>
            <a:pPr algn="ctr"/>
            <a:r>
              <a:rPr lang="en-US" sz="4800" b="1" dirty="0">
                <a:solidFill>
                  <a:srgbClr val="002060"/>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     Methods</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2" name="TextBox 1">
            <a:extLst>
              <a:ext uri="{FF2B5EF4-FFF2-40B4-BE49-F238E27FC236}">
                <a16:creationId xmlns:a16="http://schemas.microsoft.com/office/drawing/2014/main" id="{8A627D16-50FC-424F-9D9F-D3DFF50B63DB}"/>
              </a:ext>
            </a:extLst>
          </p:cNvPr>
          <p:cNvSpPr txBox="1"/>
          <p:nvPr/>
        </p:nvSpPr>
        <p:spPr>
          <a:xfrm>
            <a:off x="1550737" y="830998"/>
            <a:ext cx="10461135" cy="3247043"/>
          </a:xfrm>
          <a:prstGeom prst="rect">
            <a:avLst/>
          </a:prstGeom>
          <a:gradFill>
            <a:gsLst>
              <a:gs pos="0">
                <a:schemeClr val="accent5">
                  <a:lumMod val="20000"/>
                  <a:lumOff val="80000"/>
                </a:schemeClr>
              </a:gs>
              <a:gs pos="49000">
                <a:schemeClr val="accent5">
                  <a:lumMod val="60000"/>
                  <a:lumOff val="40000"/>
                </a:schemeClr>
              </a:gs>
              <a:gs pos="98000">
                <a:schemeClr val="accent5">
                  <a:lumMod val="20000"/>
                  <a:lumOff val="80000"/>
                </a:schemeClr>
              </a:gs>
            </a:gsLst>
            <a:lin ang="2700000" scaled="1"/>
          </a:gradFill>
        </p:spPr>
        <p:txBody>
          <a:bodyPr wrap="square" rtlCol="0">
            <a:spAutoFit/>
          </a:bodyPr>
          <a:lstStyle/>
          <a:p>
            <a:pPr algn="ctr"/>
            <a:r>
              <a:rPr lang="en-US" sz="2200" b="1" u="sng" dirty="0">
                <a:solidFill>
                  <a:schemeClr val="bg1"/>
                </a:solidFill>
                <a:latin typeface="Calibri" panose="020F0502020204030204" pitchFamily="34" charset="0"/>
                <a:cs typeface="Calibri" panose="020F0502020204030204" pitchFamily="34" charset="0"/>
              </a:rPr>
              <a:t>Instruments</a:t>
            </a:r>
          </a:p>
          <a:p>
            <a:r>
              <a:rPr lang="en-US" sz="2200" b="1" dirty="0">
                <a:solidFill>
                  <a:schemeClr val="bg1"/>
                </a:solidFill>
                <a:latin typeface="Calibri" panose="020F0502020204030204" pitchFamily="34" charset="0"/>
                <a:cs typeface="Calibri" panose="020F0502020204030204" pitchFamily="34" charset="0"/>
              </a:rPr>
              <a:t>Adapted versions of the abbreviated maths anxiety scale (</a:t>
            </a:r>
            <a:r>
              <a:rPr lang="en-US" sz="2200" b="1" dirty="0" err="1">
                <a:solidFill>
                  <a:schemeClr val="bg1"/>
                </a:solidFill>
                <a:latin typeface="Calibri" panose="020F0502020204030204" pitchFamily="34" charset="0"/>
                <a:cs typeface="Calibri" panose="020F0502020204030204" pitchFamily="34" charset="0"/>
              </a:rPr>
              <a:t>Hopko</a:t>
            </a:r>
            <a:r>
              <a:rPr lang="en-US" sz="2200" b="1" dirty="0">
                <a:solidFill>
                  <a:schemeClr val="bg1"/>
                </a:solidFill>
                <a:latin typeface="Calibri" panose="020F0502020204030204" pitchFamily="34" charset="0"/>
                <a:cs typeface="Calibri" panose="020F0502020204030204" pitchFamily="34" charset="0"/>
              </a:rPr>
              <a:t>, Mahadevan, Bare, &amp; Hunt, 2003), shortened version of mathematics attitude scale (Richardson &amp; Sherman, 1976), 6-iten 5 point scales measured both attitude to maths and teacher experiences, and MP was measured by BMA-3 test (Steiner &amp; Ashcraft, 2010). </a:t>
            </a:r>
          </a:p>
          <a:p>
            <a:endParaRPr lang="en-US" sz="500" b="1" dirty="0">
              <a:solidFill>
                <a:schemeClr val="bg1"/>
              </a:solidFill>
              <a:latin typeface="Calibri" panose="020F0502020204030204" pitchFamily="34" charset="0"/>
              <a:cs typeface="Calibri" panose="020F0502020204030204" pitchFamily="34" charset="0"/>
            </a:endParaRPr>
          </a:p>
          <a:p>
            <a:endParaRPr lang="en-US" sz="1200" b="1" dirty="0">
              <a:solidFill>
                <a:schemeClr val="bg1"/>
              </a:solidFill>
              <a:latin typeface="Calibri" panose="020F0502020204030204" pitchFamily="34" charset="0"/>
              <a:cs typeface="Calibri" panose="020F0502020204030204" pitchFamily="34" charset="0"/>
            </a:endParaRPr>
          </a:p>
          <a:p>
            <a:r>
              <a:rPr lang="en-US" sz="2200" b="1" dirty="0">
                <a:solidFill>
                  <a:schemeClr val="bg1"/>
                </a:solidFill>
                <a:latin typeface="Calibri" panose="020F0502020204030204" pitchFamily="34" charset="0"/>
                <a:cs typeface="Calibri" panose="020F0502020204030204" pitchFamily="34" charset="0"/>
              </a:rPr>
              <a:t>Working-memory span measured by the backward digit span test.</a:t>
            </a:r>
          </a:p>
          <a:p>
            <a:endParaRPr lang="en-US" sz="1200" b="1" dirty="0">
              <a:solidFill>
                <a:schemeClr val="bg1"/>
              </a:solidFill>
              <a:latin typeface="Calibri" panose="020F0502020204030204" pitchFamily="34" charset="0"/>
              <a:cs typeface="Calibri" panose="020F0502020204030204" pitchFamily="34" charset="0"/>
            </a:endParaRPr>
          </a:p>
          <a:p>
            <a:r>
              <a:rPr lang="en-US" sz="2200" b="1" dirty="0">
                <a:solidFill>
                  <a:schemeClr val="bg1"/>
                </a:solidFill>
                <a:latin typeface="Calibri" panose="020F0502020204030204" pitchFamily="34" charset="0"/>
                <a:cs typeface="Calibri" panose="020F0502020204030204" pitchFamily="34" charset="0"/>
              </a:rPr>
              <a:t>A demographic information sheet provided other data, an information sheet, informed consent form, and debrief sheet were also used.</a:t>
            </a:r>
          </a:p>
        </p:txBody>
      </p:sp>
      <p:sp>
        <p:nvSpPr>
          <p:cNvPr id="22" name="TextBox 21">
            <a:extLst>
              <a:ext uri="{FF2B5EF4-FFF2-40B4-BE49-F238E27FC236}">
                <a16:creationId xmlns:a16="http://schemas.microsoft.com/office/drawing/2014/main" id="{9E82D3B8-3886-6848-9492-3EB335BD05E1}"/>
              </a:ext>
            </a:extLst>
          </p:cNvPr>
          <p:cNvSpPr txBox="1"/>
          <p:nvPr/>
        </p:nvSpPr>
        <p:spPr>
          <a:xfrm>
            <a:off x="1586815" y="4286204"/>
            <a:ext cx="10425058" cy="1446550"/>
          </a:xfrm>
          <a:prstGeom prst="rect">
            <a:avLst/>
          </a:prstGeom>
          <a:gradFill>
            <a:gsLst>
              <a:gs pos="50000">
                <a:schemeClr val="tx2">
                  <a:lumMod val="40000"/>
                  <a:lumOff val="60000"/>
                </a:schemeClr>
              </a:gs>
              <a:gs pos="99000">
                <a:schemeClr val="tx2">
                  <a:lumMod val="20000"/>
                  <a:lumOff val="80000"/>
                </a:schemeClr>
              </a:gs>
              <a:gs pos="0">
                <a:schemeClr val="tx2">
                  <a:lumMod val="20000"/>
                  <a:lumOff val="80000"/>
                </a:schemeClr>
              </a:gs>
            </a:gsLst>
            <a:lin ang="5400000" scaled="0"/>
          </a:gradFill>
        </p:spPr>
        <p:txBody>
          <a:bodyPr wrap="square" rtlCol="0">
            <a:spAutoFit/>
          </a:bodyPr>
          <a:lstStyle/>
          <a:p>
            <a:pPr algn="ctr"/>
            <a:r>
              <a:rPr lang="en-US" sz="2200" b="1" u="sng" dirty="0">
                <a:solidFill>
                  <a:schemeClr val="bg1"/>
                </a:solidFill>
                <a:latin typeface="Calibri" panose="020F0502020204030204" pitchFamily="34" charset="0"/>
                <a:cs typeface="Calibri" panose="020F0502020204030204" pitchFamily="34" charset="0"/>
              </a:rPr>
              <a:t>Ethics</a:t>
            </a:r>
          </a:p>
          <a:p>
            <a:pPr algn="ctr"/>
            <a:r>
              <a:rPr lang="en-US" sz="2200" b="1" dirty="0">
                <a:solidFill>
                  <a:schemeClr val="bg1"/>
                </a:solidFill>
                <a:latin typeface="Calibri" panose="020F0502020204030204" pitchFamily="34" charset="0"/>
                <a:cs typeface="Calibri" panose="020F0502020204030204" pitchFamily="34" charset="0"/>
              </a:rPr>
              <a:t>All participants were of consenting age. Anonymity and data protection was maintained. Informed consent was obtained University ethical approval was obtained and requirements maintained</a:t>
            </a:r>
            <a:r>
              <a:rPr lang="en-US" b="1" dirty="0">
                <a:solidFill>
                  <a:schemeClr val="bg1"/>
                </a:solidFill>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384462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75000"/>
              </a:schemeClr>
            </a:gs>
            <a:gs pos="50000">
              <a:srgbClr val="00B050"/>
            </a:gs>
            <a:gs pos="99000">
              <a:schemeClr val="accent1">
                <a:lumMod val="60000"/>
                <a:lumOff val="40000"/>
              </a:schemeClr>
            </a:gs>
          </a:gsLst>
          <a:lin ang="27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3"/>
                </a:solidFill>
                <a:latin typeface="Calibri" panose="020F0502020204030204" pitchFamily="34" charset="0"/>
                <a:cs typeface="Calibri" panose="020F0502020204030204" pitchFamily="34" charset="0"/>
              </a:rPr>
              <a:t>ƒ</a:t>
            </a:r>
            <a:endParaRPr lang="en-US" sz="4800" b="1" dirty="0">
              <a:solidFill>
                <a:schemeClr val="accent3"/>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3">
                    <a:lumMod val="40000"/>
                    <a:lumOff val="60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336164" y="0"/>
            <a:ext cx="10855836" cy="830997"/>
          </a:xfrm>
          <a:prstGeom prst="rect">
            <a:avLst/>
          </a:prstGeom>
          <a:noFill/>
        </p:spPr>
        <p:txBody>
          <a:bodyPr wrap="square" rtlCol="0">
            <a:spAutoFit/>
          </a:bodyPr>
          <a:lstStyle/>
          <a:p>
            <a:pPr algn="ctr"/>
            <a:r>
              <a:rPr lang="en-US" sz="4800" b="1" dirty="0">
                <a:solidFill>
                  <a:srgbClr val="002060"/>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Results</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2" name="TextBox 1">
            <a:extLst>
              <a:ext uri="{FF2B5EF4-FFF2-40B4-BE49-F238E27FC236}">
                <a16:creationId xmlns:a16="http://schemas.microsoft.com/office/drawing/2014/main" id="{8A627D16-50FC-424F-9D9F-D3DFF50B63DB}"/>
              </a:ext>
            </a:extLst>
          </p:cNvPr>
          <p:cNvSpPr txBox="1"/>
          <p:nvPr/>
        </p:nvSpPr>
        <p:spPr>
          <a:xfrm>
            <a:off x="1566575" y="830997"/>
            <a:ext cx="4995099" cy="1107996"/>
          </a:xfrm>
          <a:prstGeom prst="rect">
            <a:avLst/>
          </a:prstGeom>
          <a:gradFill>
            <a:gsLst>
              <a:gs pos="0">
                <a:srgbClr val="7030A0"/>
              </a:gs>
              <a:gs pos="49000">
                <a:schemeClr val="accent4">
                  <a:lumMod val="50000"/>
                </a:schemeClr>
              </a:gs>
              <a:gs pos="99000">
                <a:schemeClr val="accent4">
                  <a:lumMod val="75000"/>
                </a:schemeClr>
              </a:gs>
            </a:gsLst>
            <a:lin ang="2700000" scaled="1"/>
          </a:gradFill>
        </p:spPr>
        <p:txBody>
          <a:bodyPr wrap="square" rtlCol="0">
            <a:spAutoFit/>
          </a:bodyPr>
          <a:lstStyle/>
          <a:p>
            <a:pPr algn="ctr"/>
            <a:r>
              <a:rPr lang="en-US" sz="2200" b="1" dirty="0">
                <a:solidFill>
                  <a:srgbClr val="F6F6CB"/>
                </a:solidFill>
                <a:latin typeface="Calibri" panose="020F0502020204030204" pitchFamily="34" charset="0"/>
                <a:cs typeface="Calibri" panose="020F0502020204030204" pitchFamily="34" charset="0"/>
              </a:rPr>
              <a:t>MA, multiple regression found ATM and working-memory were significant predictor variables.  </a:t>
            </a:r>
          </a:p>
        </p:txBody>
      </p:sp>
      <p:sp>
        <p:nvSpPr>
          <p:cNvPr id="32" name="TextBox 31">
            <a:extLst>
              <a:ext uri="{FF2B5EF4-FFF2-40B4-BE49-F238E27FC236}">
                <a16:creationId xmlns:a16="http://schemas.microsoft.com/office/drawing/2014/main" id="{156A2060-3B20-E349-84C2-9F2B62E945B4}"/>
              </a:ext>
            </a:extLst>
          </p:cNvPr>
          <p:cNvSpPr txBox="1"/>
          <p:nvPr/>
        </p:nvSpPr>
        <p:spPr>
          <a:xfrm>
            <a:off x="1570079" y="5002209"/>
            <a:ext cx="4991595" cy="1107996"/>
          </a:xfrm>
          <a:prstGeom prst="rect">
            <a:avLst/>
          </a:prstGeom>
          <a:gradFill>
            <a:gsLst>
              <a:gs pos="0">
                <a:schemeClr val="accent4">
                  <a:lumMod val="40000"/>
                  <a:lumOff val="60000"/>
                </a:schemeClr>
              </a:gs>
              <a:gs pos="49000">
                <a:schemeClr val="accent4">
                  <a:lumMod val="60000"/>
                  <a:lumOff val="40000"/>
                </a:schemeClr>
              </a:gs>
              <a:gs pos="98000">
                <a:schemeClr val="accent4">
                  <a:lumMod val="40000"/>
                  <a:lumOff val="60000"/>
                </a:schemeClr>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A 2 x2 ANOVA main effect on MA and the two predictor variables were found to be non-significant (</a:t>
            </a:r>
            <a:r>
              <a:rPr lang="en-US" sz="2200" b="1" i="1" dirty="0">
                <a:solidFill>
                  <a:schemeClr val="bg1"/>
                </a:solidFill>
                <a:latin typeface="Calibri" panose="020F0502020204030204" pitchFamily="34" charset="0"/>
                <a:cs typeface="Calibri" panose="020F0502020204030204" pitchFamily="34" charset="0"/>
              </a:rPr>
              <a:t>F</a:t>
            </a:r>
            <a:r>
              <a:rPr lang="en-US" sz="2200" b="1" dirty="0">
                <a:solidFill>
                  <a:schemeClr val="bg1"/>
                </a:solidFill>
                <a:latin typeface="Calibri" panose="020F0502020204030204" pitchFamily="34" charset="0"/>
                <a:cs typeface="Calibri" panose="020F0502020204030204" pitchFamily="34" charset="0"/>
              </a:rPr>
              <a:t>(3, 104) = .12, </a:t>
            </a:r>
            <a:r>
              <a:rPr lang="en-US" sz="2200" b="1" i="1" dirty="0">
                <a:solidFill>
                  <a:schemeClr val="bg1"/>
                </a:solidFill>
                <a:latin typeface="Calibri" panose="020F0502020204030204" pitchFamily="34" charset="0"/>
                <a:cs typeface="Calibri" panose="020F0502020204030204" pitchFamily="34" charset="0"/>
              </a:rPr>
              <a:t>p</a:t>
            </a:r>
            <a:r>
              <a:rPr lang="en-US" sz="2200" b="1" dirty="0">
                <a:solidFill>
                  <a:schemeClr val="bg1"/>
                </a:solidFill>
                <a:latin typeface="Calibri" panose="020F0502020204030204" pitchFamily="34" charset="0"/>
                <a:cs typeface="Calibri" panose="020F0502020204030204" pitchFamily="34" charset="0"/>
              </a:rPr>
              <a:t>&gt; .05).</a:t>
            </a:r>
          </a:p>
        </p:txBody>
      </p:sp>
      <p:sp>
        <p:nvSpPr>
          <p:cNvPr id="29" name="TextBox 28">
            <a:extLst>
              <a:ext uri="{FF2B5EF4-FFF2-40B4-BE49-F238E27FC236}">
                <a16:creationId xmlns:a16="http://schemas.microsoft.com/office/drawing/2014/main" id="{3AAE4C7F-443B-5D49-A191-F7A644D2177F}"/>
              </a:ext>
            </a:extLst>
          </p:cNvPr>
          <p:cNvSpPr txBox="1"/>
          <p:nvPr/>
        </p:nvSpPr>
        <p:spPr>
          <a:xfrm>
            <a:off x="6884054" y="830997"/>
            <a:ext cx="5003145" cy="1107996"/>
          </a:xfrm>
          <a:prstGeom prst="rect">
            <a:avLst/>
          </a:prstGeom>
          <a:gradFill>
            <a:gsLst>
              <a:gs pos="0">
                <a:schemeClr val="accent2">
                  <a:lumMod val="75000"/>
                </a:schemeClr>
              </a:gs>
              <a:gs pos="49000">
                <a:schemeClr val="accent3">
                  <a:lumMod val="75000"/>
                </a:schemeClr>
              </a:gs>
              <a:gs pos="99000">
                <a:schemeClr val="accent2">
                  <a:lumMod val="75000"/>
                </a:schemeClr>
              </a:gs>
            </a:gsLst>
            <a:lin ang="2700000" scaled="1"/>
          </a:gradFill>
        </p:spPr>
        <p:txBody>
          <a:bodyPr wrap="square" rtlCol="0">
            <a:spAutoFit/>
          </a:bodyPr>
          <a:lstStyle/>
          <a:p>
            <a:pPr algn="ctr"/>
            <a:r>
              <a:rPr lang="en-US" sz="2200" b="1" dirty="0">
                <a:solidFill>
                  <a:srgbClr val="F6F6CB"/>
                </a:solidFill>
                <a:latin typeface="Calibri" panose="020F0502020204030204" pitchFamily="34" charset="0"/>
                <a:cs typeface="Calibri" panose="020F0502020204030204" pitchFamily="34" charset="0"/>
              </a:rPr>
              <a:t>MP, multiple regression found teaching experiences and working-memory were significant predictor variables.   </a:t>
            </a:r>
          </a:p>
        </p:txBody>
      </p:sp>
      <p:sp>
        <p:nvSpPr>
          <p:cNvPr id="23" name="Rectangle 22">
            <a:extLst>
              <a:ext uri="{FF2B5EF4-FFF2-40B4-BE49-F238E27FC236}">
                <a16:creationId xmlns:a16="http://schemas.microsoft.com/office/drawing/2014/main" id="{2668DD01-407A-5A4B-9ECC-C6726DF658DF}"/>
              </a:ext>
            </a:extLst>
          </p:cNvPr>
          <p:cNvSpPr/>
          <p:nvPr/>
        </p:nvSpPr>
        <p:spPr>
          <a:xfrm>
            <a:off x="1567329" y="2367409"/>
            <a:ext cx="4994345" cy="734683"/>
          </a:xfrm>
          <a:prstGeom prst="rect">
            <a:avLst/>
          </a:prstGeom>
          <a:gradFill>
            <a:gsLst>
              <a:gs pos="0">
                <a:srgbClr val="7030A0"/>
              </a:gs>
              <a:gs pos="48000">
                <a:schemeClr val="accent4">
                  <a:lumMod val="100000"/>
                </a:schemeClr>
              </a:gs>
              <a:gs pos="98000">
                <a:srgbClr val="7030A0"/>
              </a:gs>
            </a:gsLst>
            <a:lin ang="27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Calibri" panose="020F0502020204030204" pitchFamily="34" charset="0"/>
                <a:cs typeface="Calibri" panose="020F0502020204030204" pitchFamily="34" charset="0"/>
              </a:rPr>
              <a:t>Explains 22% of the variance of MA.</a:t>
            </a:r>
          </a:p>
        </p:txBody>
      </p:sp>
      <p:sp>
        <p:nvSpPr>
          <p:cNvPr id="33" name="Rectangle 32">
            <a:extLst>
              <a:ext uri="{FF2B5EF4-FFF2-40B4-BE49-F238E27FC236}">
                <a16:creationId xmlns:a16="http://schemas.microsoft.com/office/drawing/2014/main" id="{7839AE19-E8D1-644C-B91C-9DB10451384F}"/>
              </a:ext>
            </a:extLst>
          </p:cNvPr>
          <p:cNvSpPr/>
          <p:nvPr/>
        </p:nvSpPr>
        <p:spPr>
          <a:xfrm>
            <a:off x="6884053" y="2365860"/>
            <a:ext cx="5003145" cy="736232"/>
          </a:xfrm>
          <a:prstGeom prst="rect">
            <a:avLst/>
          </a:prstGeom>
          <a:gradFill>
            <a:gsLst>
              <a:gs pos="0">
                <a:schemeClr val="accent2">
                  <a:lumMod val="60000"/>
                  <a:lumOff val="40000"/>
                </a:schemeClr>
              </a:gs>
              <a:gs pos="49000">
                <a:schemeClr val="accent2">
                  <a:lumMod val="75000"/>
                </a:schemeClr>
              </a:gs>
              <a:gs pos="98000">
                <a:schemeClr val="accent2">
                  <a:lumMod val="60000"/>
                  <a:lumOff val="40000"/>
                </a:schemeClr>
              </a:gs>
            </a:gsLst>
            <a:lin ang="27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Calibri" panose="020F0502020204030204" pitchFamily="34" charset="0"/>
                <a:cs typeface="Calibri" panose="020F0502020204030204" pitchFamily="34" charset="0"/>
              </a:rPr>
              <a:t>Explains 25% of the variance of MP.</a:t>
            </a:r>
          </a:p>
        </p:txBody>
      </p:sp>
      <p:sp>
        <p:nvSpPr>
          <p:cNvPr id="34" name="TextBox 33">
            <a:extLst>
              <a:ext uri="{FF2B5EF4-FFF2-40B4-BE49-F238E27FC236}">
                <a16:creationId xmlns:a16="http://schemas.microsoft.com/office/drawing/2014/main" id="{75FC5D6B-26EB-3347-B7B3-B34F6BEC63AF}"/>
              </a:ext>
            </a:extLst>
          </p:cNvPr>
          <p:cNvSpPr txBox="1"/>
          <p:nvPr/>
        </p:nvSpPr>
        <p:spPr>
          <a:xfrm>
            <a:off x="6884052" y="5001361"/>
            <a:ext cx="5003145" cy="1107996"/>
          </a:xfrm>
          <a:prstGeom prst="rect">
            <a:avLst/>
          </a:prstGeom>
          <a:gradFill>
            <a:gsLst>
              <a:gs pos="0">
                <a:schemeClr val="accent2">
                  <a:lumMod val="40000"/>
                  <a:lumOff val="60000"/>
                </a:schemeClr>
              </a:gs>
              <a:gs pos="50000">
                <a:schemeClr val="accent2">
                  <a:lumMod val="60000"/>
                  <a:lumOff val="40000"/>
                </a:schemeClr>
              </a:gs>
              <a:gs pos="98000">
                <a:schemeClr val="accent2">
                  <a:lumMod val="40000"/>
                  <a:lumOff val="60000"/>
                </a:schemeClr>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A 2 x2 ANOVA main effect on MP and the two predictor variables were found to be non-significant (</a:t>
            </a:r>
            <a:r>
              <a:rPr lang="en-US" sz="2200" b="1" i="1" dirty="0">
                <a:solidFill>
                  <a:schemeClr val="bg1"/>
                </a:solidFill>
                <a:latin typeface="Calibri" panose="020F0502020204030204" pitchFamily="34" charset="0"/>
                <a:cs typeface="Calibri" panose="020F0502020204030204" pitchFamily="34" charset="0"/>
              </a:rPr>
              <a:t>F</a:t>
            </a:r>
            <a:r>
              <a:rPr lang="en-US" sz="2200" b="1" dirty="0">
                <a:solidFill>
                  <a:schemeClr val="bg1"/>
                </a:solidFill>
                <a:latin typeface="Calibri" panose="020F0502020204030204" pitchFamily="34" charset="0"/>
                <a:cs typeface="Calibri" panose="020F0502020204030204" pitchFamily="34" charset="0"/>
              </a:rPr>
              <a:t>(3, 104) = 1.37, </a:t>
            </a:r>
            <a:r>
              <a:rPr lang="en-US" sz="2200" b="1" i="1" dirty="0">
                <a:solidFill>
                  <a:schemeClr val="bg1"/>
                </a:solidFill>
                <a:latin typeface="Calibri" panose="020F0502020204030204" pitchFamily="34" charset="0"/>
                <a:cs typeface="Calibri" panose="020F0502020204030204" pitchFamily="34" charset="0"/>
              </a:rPr>
              <a:t>p</a:t>
            </a:r>
            <a:r>
              <a:rPr lang="en-US" sz="2200" b="1" dirty="0">
                <a:solidFill>
                  <a:schemeClr val="bg1"/>
                </a:solidFill>
                <a:latin typeface="Calibri" panose="020F0502020204030204" pitchFamily="34" charset="0"/>
                <a:cs typeface="Calibri" panose="020F0502020204030204" pitchFamily="34" charset="0"/>
              </a:rPr>
              <a:t>&gt; .05).</a:t>
            </a:r>
          </a:p>
        </p:txBody>
      </p:sp>
      <p:sp>
        <p:nvSpPr>
          <p:cNvPr id="35" name="Rectangle 34">
            <a:extLst>
              <a:ext uri="{FF2B5EF4-FFF2-40B4-BE49-F238E27FC236}">
                <a16:creationId xmlns:a16="http://schemas.microsoft.com/office/drawing/2014/main" id="{B35A2D89-A4FF-1D4F-B96B-95365CF15BF8}"/>
              </a:ext>
            </a:extLst>
          </p:cNvPr>
          <p:cNvSpPr/>
          <p:nvPr/>
        </p:nvSpPr>
        <p:spPr>
          <a:xfrm>
            <a:off x="1584199" y="3530509"/>
            <a:ext cx="4994345" cy="1043939"/>
          </a:xfrm>
          <a:prstGeom prst="rect">
            <a:avLst/>
          </a:prstGeom>
          <a:gradFill>
            <a:gsLst>
              <a:gs pos="0">
                <a:schemeClr val="accent4">
                  <a:lumMod val="70000"/>
                  <a:lumOff val="30000"/>
                </a:schemeClr>
              </a:gs>
              <a:gs pos="48000">
                <a:schemeClr val="accent4">
                  <a:lumMod val="100000"/>
                </a:schemeClr>
              </a:gs>
              <a:gs pos="99000">
                <a:schemeClr val="accent4">
                  <a:lumMod val="70000"/>
                  <a:lumOff val="30000"/>
                </a:schemeClr>
              </a:gs>
            </a:gsLst>
            <a:lin ang="27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Calibri" panose="020F0502020204030204" pitchFamily="34" charset="0"/>
                <a:cs typeface="Calibri" panose="020F0502020204030204" pitchFamily="34" charset="0"/>
              </a:rPr>
              <a:t>One point increase in MA will elicit a two point increase in ATM and ½ point in working-memory score</a:t>
            </a:r>
          </a:p>
        </p:txBody>
      </p:sp>
      <p:sp>
        <p:nvSpPr>
          <p:cNvPr id="39" name="Rectangle 38">
            <a:extLst>
              <a:ext uri="{FF2B5EF4-FFF2-40B4-BE49-F238E27FC236}">
                <a16:creationId xmlns:a16="http://schemas.microsoft.com/office/drawing/2014/main" id="{7AD336C8-8304-D64E-8096-405D94B4ADD4}"/>
              </a:ext>
            </a:extLst>
          </p:cNvPr>
          <p:cNvSpPr/>
          <p:nvPr/>
        </p:nvSpPr>
        <p:spPr>
          <a:xfrm>
            <a:off x="6884053" y="3528959"/>
            <a:ext cx="5003145" cy="1043939"/>
          </a:xfrm>
          <a:prstGeom prst="rect">
            <a:avLst/>
          </a:prstGeom>
          <a:gradFill>
            <a:gsLst>
              <a:gs pos="0">
                <a:schemeClr val="accent2">
                  <a:lumMod val="75000"/>
                </a:schemeClr>
              </a:gs>
              <a:gs pos="48000">
                <a:schemeClr val="accent2">
                  <a:lumMod val="60000"/>
                  <a:lumOff val="40000"/>
                </a:schemeClr>
              </a:gs>
              <a:gs pos="98000">
                <a:schemeClr val="accent2">
                  <a:lumMod val="75000"/>
                </a:schemeClr>
              </a:gs>
            </a:gsLst>
            <a:lin ang="27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Calibri" panose="020F0502020204030204" pitchFamily="34" charset="0"/>
                <a:cs typeface="Calibri" panose="020F0502020204030204" pitchFamily="34" charset="0"/>
              </a:rPr>
              <a:t>One point increase in MP will increase in  working-memory score (</a:t>
            </a:r>
            <a:r>
              <a:rPr lang="en-US" sz="2200" b="1" i="1" dirty="0">
                <a:solidFill>
                  <a:schemeClr val="bg1"/>
                </a:solidFill>
                <a:latin typeface="Calibri" panose="020F0502020204030204" pitchFamily="34" charset="0"/>
                <a:cs typeface="Calibri" panose="020F0502020204030204" pitchFamily="34" charset="0"/>
              </a:rPr>
              <a:t>ß</a:t>
            </a:r>
            <a:r>
              <a:rPr lang="en-US" sz="2200" b="1" dirty="0">
                <a:solidFill>
                  <a:schemeClr val="bg1"/>
                </a:solidFill>
                <a:latin typeface="Calibri" panose="020F0502020204030204" pitchFamily="34" charset="0"/>
                <a:cs typeface="Calibri" panose="020F0502020204030204" pitchFamily="34" charset="0"/>
              </a:rPr>
              <a:t>=.19) decrease teaching experiences score (</a:t>
            </a:r>
            <a:r>
              <a:rPr lang="en-US" sz="2200" b="1" i="1" dirty="0">
                <a:solidFill>
                  <a:schemeClr val="bg1"/>
                </a:solidFill>
                <a:latin typeface="Calibri" panose="020F0502020204030204" pitchFamily="34" charset="0"/>
                <a:cs typeface="Calibri" panose="020F0502020204030204" pitchFamily="34" charset="0"/>
              </a:rPr>
              <a:t>ß</a:t>
            </a:r>
            <a:r>
              <a:rPr lang="en-US" sz="2200" b="1" dirty="0">
                <a:solidFill>
                  <a:schemeClr val="bg1"/>
                </a:solidFill>
                <a:latin typeface="Calibri" panose="020F0502020204030204" pitchFamily="34" charset="0"/>
                <a:cs typeface="Calibri" panose="020F0502020204030204" pitchFamily="34" charset="0"/>
              </a:rPr>
              <a:t>=.-42)</a:t>
            </a:r>
          </a:p>
        </p:txBody>
      </p:sp>
    </p:spTree>
    <p:extLst>
      <p:ext uri="{BB962C8B-B14F-4D97-AF65-F5344CB8AC3E}">
        <p14:creationId xmlns:p14="http://schemas.microsoft.com/office/powerpoint/2010/main" val="1331994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75000"/>
              </a:schemeClr>
            </a:gs>
            <a:gs pos="50000">
              <a:srgbClr val="00B050"/>
            </a:gs>
            <a:gs pos="99000">
              <a:schemeClr val="accent1">
                <a:lumMod val="60000"/>
                <a:lumOff val="40000"/>
              </a:schemeClr>
            </a:gs>
          </a:gsLst>
          <a:lin ang="27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3"/>
                </a:solidFill>
                <a:latin typeface="Calibri" panose="020F0502020204030204" pitchFamily="34" charset="0"/>
                <a:cs typeface="Calibri" panose="020F0502020204030204" pitchFamily="34" charset="0"/>
              </a:rPr>
              <a:t>ƒ</a:t>
            </a:r>
            <a:endParaRPr lang="en-US" sz="4800" b="1" dirty="0">
              <a:solidFill>
                <a:schemeClr val="accent3"/>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3">
                    <a:lumMod val="40000"/>
                    <a:lumOff val="60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336164" y="0"/>
            <a:ext cx="10855836" cy="830997"/>
          </a:xfrm>
          <a:prstGeom prst="rect">
            <a:avLst/>
          </a:prstGeom>
          <a:noFill/>
        </p:spPr>
        <p:txBody>
          <a:bodyPr wrap="square" rtlCol="0">
            <a:spAutoFit/>
          </a:bodyPr>
          <a:lstStyle/>
          <a:p>
            <a:pPr algn="ctr"/>
            <a:r>
              <a:rPr lang="en-US" sz="4800" b="1" dirty="0">
                <a:solidFill>
                  <a:srgbClr val="002060"/>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Results</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32" name="TextBox 31">
            <a:extLst>
              <a:ext uri="{FF2B5EF4-FFF2-40B4-BE49-F238E27FC236}">
                <a16:creationId xmlns:a16="http://schemas.microsoft.com/office/drawing/2014/main" id="{156A2060-3B20-E349-84C2-9F2B62E945B4}"/>
              </a:ext>
            </a:extLst>
          </p:cNvPr>
          <p:cNvSpPr txBox="1"/>
          <p:nvPr/>
        </p:nvSpPr>
        <p:spPr>
          <a:xfrm>
            <a:off x="1816313" y="4515060"/>
            <a:ext cx="4596737" cy="1446550"/>
          </a:xfrm>
          <a:prstGeom prst="rect">
            <a:avLst/>
          </a:prstGeom>
          <a:gradFill>
            <a:gsLst>
              <a:gs pos="0">
                <a:schemeClr val="accent4">
                  <a:lumMod val="60000"/>
                  <a:lumOff val="40000"/>
                </a:schemeClr>
              </a:gs>
              <a:gs pos="49000">
                <a:schemeClr val="accent4">
                  <a:lumMod val="60000"/>
                  <a:lumOff val="40000"/>
                </a:schemeClr>
              </a:gs>
              <a:gs pos="98000">
                <a:schemeClr val="accent4">
                  <a:lumMod val="60000"/>
                  <a:lumOff val="40000"/>
                </a:schemeClr>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The non-traditional-aged participants achieved a greater mean score than their counterparts (6.4 and 6.27 respectively).</a:t>
            </a:r>
          </a:p>
        </p:txBody>
      </p:sp>
      <p:sp>
        <p:nvSpPr>
          <p:cNvPr id="24" name="TextBox 23">
            <a:extLst>
              <a:ext uri="{FF2B5EF4-FFF2-40B4-BE49-F238E27FC236}">
                <a16:creationId xmlns:a16="http://schemas.microsoft.com/office/drawing/2014/main" id="{77606B32-0EA3-1044-AFDC-A5CEAF13B574}"/>
              </a:ext>
            </a:extLst>
          </p:cNvPr>
          <p:cNvSpPr txBox="1"/>
          <p:nvPr/>
        </p:nvSpPr>
        <p:spPr>
          <a:xfrm>
            <a:off x="1821923" y="1053750"/>
            <a:ext cx="4576958" cy="1446550"/>
          </a:xfrm>
          <a:prstGeom prst="rect">
            <a:avLst/>
          </a:prstGeom>
          <a:gradFill>
            <a:gsLst>
              <a:gs pos="0">
                <a:srgbClr val="7030A0"/>
              </a:gs>
              <a:gs pos="50000">
                <a:schemeClr val="accent4">
                  <a:lumMod val="86000"/>
                </a:schemeClr>
              </a:gs>
              <a:gs pos="98000">
                <a:srgbClr val="7030A0"/>
              </a:gs>
            </a:gsLst>
            <a:lin ang="2400000" scaled="0"/>
          </a:gradFill>
        </p:spPr>
        <p:txBody>
          <a:bodyPr wrap="square" rtlCol="0">
            <a:spAutoFit/>
          </a:bodyPr>
          <a:lstStyle/>
          <a:p>
            <a:pPr algn="ctr"/>
            <a:r>
              <a:rPr lang="en-US" sz="2200" b="1" dirty="0">
                <a:solidFill>
                  <a:srgbClr val="F6F6CB"/>
                </a:solidFill>
                <a:latin typeface="Calibri" panose="020F0502020204030204" pitchFamily="34" charset="0"/>
                <a:cs typeface="Calibri" panose="020F0502020204030204" pitchFamily="34" charset="0"/>
              </a:rPr>
              <a:t>No significant differences were found in MA and MP by the age of the students (</a:t>
            </a:r>
            <a:r>
              <a:rPr lang="en-US" sz="2200" b="1" i="1" dirty="0">
                <a:solidFill>
                  <a:srgbClr val="F6F6CB"/>
                </a:solidFill>
                <a:latin typeface="Calibri" panose="020F0502020204030204" pitchFamily="34" charset="0"/>
                <a:cs typeface="Calibri" panose="020F0502020204030204" pitchFamily="34" charset="0"/>
              </a:rPr>
              <a:t>t</a:t>
            </a:r>
            <a:r>
              <a:rPr lang="en-US" sz="2200" b="1" dirty="0">
                <a:solidFill>
                  <a:srgbClr val="F6F6CB"/>
                </a:solidFill>
                <a:latin typeface="Calibri" panose="020F0502020204030204" pitchFamily="34" charset="0"/>
                <a:cs typeface="Calibri" panose="020F0502020204030204" pitchFamily="34" charset="0"/>
              </a:rPr>
              <a:t>(106) = -.414, </a:t>
            </a:r>
            <a:r>
              <a:rPr lang="en-US" sz="2200" b="1" i="1" dirty="0">
                <a:solidFill>
                  <a:srgbClr val="F6F6CB"/>
                </a:solidFill>
                <a:latin typeface="Calibri" panose="020F0502020204030204" pitchFamily="34" charset="0"/>
                <a:cs typeface="Calibri" panose="020F0502020204030204" pitchFamily="34" charset="0"/>
              </a:rPr>
              <a:t>p</a:t>
            </a:r>
            <a:r>
              <a:rPr lang="en-US" sz="2200" b="1" dirty="0">
                <a:solidFill>
                  <a:srgbClr val="F6F6CB"/>
                </a:solidFill>
                <a:latin typeface="Calibri" panose="020F0502020204030204" pitchFamily="34" charset="0"/>
                <a:cs typeface="Calibri" panose="020F0502020204030204" pitchFamily="34" charset="0"/>
              </a:rPr>
              <a:t> &gt; .05)  and (</a:t>
            </a:r>
            <a:r>
              <a:rPr lang="en-US" sz="2200" b="1" i="1" dirty="0">
                <a:solidFill>
                  <a:srgbClr val="F6F6CB"/>
                </a:solidFill>
                <a:latin typeface="Calibri" panose="020F0502020204030204" pitchFamily="34" charset="0"/>
                <a:cs typeface="Calibri" panose="020F0502020204030204" pitchFamily="34" charset="0"/>
              </a:rPr>
              <a:t>t</a:t>
            </a:r>
            <a:r>
              <a:rPr lang="en-US" sz="2200" b="1" dirty="0">
                <a:solidFill>
                  <a:srgbClr val="F6F6CB"/>
                </a:solidFill>
                <a:latin typeface="Calibri" panose="020F0502020204030204" pitchFamily="34" charset="0"/>
                <a:cs typeface="Calibri" panose="020F0502020204030204" pitchFamily="34" charset="0"/>
              </a:rPr>
              <a:t>(106) = -.399, </a:t>
            </a:r>
            <a:r>
              <a:rPr lang="en-US" sz="2200" b="1" i="1" dirty="0">
                <a:solidFill>
                  <a:srgbClr val="F6F6CB"/>
                </a:solidFill>
                <a:latin typeface="Calibri" panose="020F0502020204030204" pitchFamily="34" charset="0"/>
                <a:cs typeface="Calibri" panose="020F0502020204030204" pitchFamily="34" charset="0"/>
              </a:rPr>
              <a:t>p</a:t>
            </a:r>
            <a:r>
              <a:rPr lang="en-US" sz="2200" b="1" dirty="0">
                <a:solidFill>
                  <a:srgbClr val="F6F6CB"/>
                </a:solidFill>
                <a:latin typeface="Calibri" panose="020F0502020204030204" pitchFamily="34" charset="0"/>
                <a:cs typeface="Calibri" panose="020F0502020204030204" pitchFamily="34" charset="0"/>
              </a:rPr>
              <a:t> &gt; .05) respectively.</a:t>
            </a:r>
          </a:p>
        </p:txBody>
      </p:sp>
      <p:sp>
        <p:nvSpPr>
          <p:cNvPr id="35" name="TextBox 34">
            <a:extLst>
              <a:ext uri="{FF2B5EF4-FFF2-40B4-BE49-F238E27FC236}">
                <a16:creationId xmlns:a16="http://schemas.microsoft.com/office/drawing/2014/main" id="{E15C2B08-5BA7-8A49-B5A8-4B09920B2AB9}"/>
              </a:ext>
            </a:extLst>
          </p:cNvPr>
          <p:cNvSpPr txBox="1"/>
          <p:nvPr/>
        </p:nvSpPr>
        <p:spPr>
          <a:xfrm>
            <a:off x="1831820" y="2784405"/>
            <a:ext cx="4567061" cy="1446550"/>
          </a:xfrm>
          <a:prstGeom prst="rect">
            <a:avLst/>
          </a:prstGeom>
          <a:gradFill>
            <a:gsLst>
              <a:gs pos="0">
                <a:schemeClr val="accent4">
                  <a:lumMod val="40000"/>
                  <a:lumOff val="60000"/>
                </a:schemeClr>
              </a:gs>
              <a:gs pos="49000">
                <a:srgbClr val="7030A0">
                  <a:lumMod val="71000"/>
                  <a:lumOff val="29000"/>
                </a:srgbClr>
              </a:gs>
              <a:gs pos="98000">
                <a:schemeClr val="accent4">
                  <a:lumMod val="40000"/>
                  <a:lumOff val="60000"/>
                </a:schemeClr>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The non-traditional-aged participants achieved a greater MP mean score than their counterparts (6.4 and 6.27 respectively).</a:t>
            </a:r>
          </a:p>
        </p:txBody>
      </p:sp>
      <p:sp>
        <p:nvSpPr>
          <p:cNvPr id="25" name="Oval 24">
            <a:extLst>
              <a:ext uri="{FF2B5EF4-FFF2-40B4-BE49-F238E27FC236}">
                <a16:creationId xmlns:a16="http://schemas.microsoft.com/office/drawing/2014/main" id="{0C230FD6-329F-0941-811A-32C2386A88EF}"/>
              </a:ext>
            </a:extLst>
          </p:cNvPr>
          <p:cNvSpPr/>
          <p:nvPr/>
        </p:nvSpPr>
        <p:spPr>
          <a:xfrm>
            <a:off x="6695613" y="1053751"/>
            <a:ext cx="4923573" cy="4848472"/>
          </a:xfrm>
          <a:prstGeom prst="ellipse">
            <a:avLst/>
          </a:prstGeom>
          <a:gradFill>
            <a:gsLst>
              <a:gs pos="0">
                <a:schemeClr val="accent2">
                  <a:lumMod val="60000"/>
                  <a:lumOff val="40000"/>
                </a:schemeClr>
              </a:gs>
              <a:gs pos="50000">
                <a:schemeClr val="accent2">
                  <a:lumMod val="75000"/>
                </a:schemeClr>
              </a:gs>
              <a:gs pos="99000">
                <a:schemeClr val="accent2">
                  <a:lumMod val="60000"/>
                  <a:lumOff val="40000"/>
                </a:schemeClr>
              </a:gs>
            </a:gsLst>
            <a:lin ang="27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Calibri" panose="020F0502020204030204" pitchFamily="34" charset="0"/>
                <a:cs typeface="Calibri" panose="020F0502020204030204" pitchFamily="34" charset="0"/>
              </a:rPr>
              <a:t>The relationship between MA and MP: a Pearson’s </a:t>
            </a:r>
            <a:r>
              <a:rPr lang="en-US" sz="2400" b="1" i="1" dirty="0">
                <a:solidFill>
                  <a:schemeClr val="bg1"/>
                </a:solidFill>
                <a:latin typeface="Calibri" panose="020F0502020204030204" pitchFamily="34" charset="0"/>
                <a:cs typeface="Calibri" panose="020F0502020204030204" pitchFamily="34" charset="0"/>
              </a:rPr>
              <a:t>r </a:t>
            </a:r>
            <a:r>
              <a:rPr lang="en-US" sz="2400" b="1" dirty="0">
                <a:solidFill>
                  <a:schemeClr val="bg1"/>
                </a:solidFill>
                <a:latin typeface="Calibri" panose="020F0502020204030204" pitchFamily="34" charset="0"/>
                <a:cs typeface="Calibri" panose="020F0502020204030204" pitchFamily="34" charset="0"/>
              </a:rPr>
              <a:t>correlation (</a:t>
            </a:r>
            <a:r>
              <a:rPr lang="en-US" sz="2400" b="1" i="1" dirty="0">
                <a:solidFill>
                  <a:schemeClr val="bg1"/>
                </a:solidFill>
                <a:latin typeface="Calibri" panose="020F0502020204030204" pitchFamily="34" charset="0"/>
                <a:cs typeface="Calibri" panose="020F0502020204030204" pitchFamily="34" charset="0"/>
              </a:rPr>
              <a:t>r</a:t>
            </a:r>
            <a:r>
              <a:rPr lang="en-US" sz="2400" b="1" dirty="0">
                <a:solidFill>
                  <a:schemeClr val="bg1"/>
                </a:solidFill>
                <a:latin typeface="Calibri" panose="020F0502020204030204" pitchFamily="34" charset="0"/>
                <a:cs typeface="Calibri" panose="020F0502020204030204" pitchFamily="34" charset="0"/>
              </a:rPr>
              <a:t> = .46).</a:t>
            </a:r>
          </a:p>
          <a:p>
            <a:pPr algn="ctr"/>
            <a:endParaRPr lang="en-US" sz="2400" b="1" dirty="0">
              <a:solidFill>
                <a:schemeClr val="bg1"/>
              </a:solidFill>
              <a:latin typeface="Calibri" panose="020F0502020204030204" pitchFamily="34" charset="0"/>
              <a:cs typeface="Calibri" panose="020F0502020204030204" pitchFamily="34" charset="0"/>
            </a:endParaRPr>
          </a:p>
          <a:p>
            <a:pPr algn="ctr"/>
            <a:r>
              <a:rPr lang="en-US" sz="2400" b="1" dirty="0">
                <a:solidFill>
                  <a:schemeClr val="bg1"/>
                </a:solidFill>
                <a:latin typeface="Calibri" panose="020F0502020204030204" pitchFamily="34" charset="0"/>
                <a:cs typeface="Calibri" panose="020F0502020204030204" pitchFamily="34" charset="0"/>
              </a:rPr>
              <a:t>The low MA scored significantly higher MP scores (</a:t>
            </a:r>
            <a:r>
              <a:rPr lang="en-US" sz="2400" b="1" i="1" dirty="0">
                <a:solidFill>
                  <a:schemeClr val="bg1"/>
                </a:solidFill>
                <a:latin typeface="Calibri" panose="020F0502020204030204" pitchFamily="34" charset="0"/>
                <a:cs typeface="Calibri" panose="020F0502020204030204" pitchFamily="34" charset="0"/>
              </a:rPr>
              <a:t>t</a:t>
            </a:r>
            <a:r>
              <a:rPr lang="en-US" sz="2400" b="1" dirty="0">
                <a:solidFill>
                  <a:schemeClr val="bg1"/>
                </a:solidFill>
                <a:latin typeface="Calibri" panose="020F0502020204030204" pitchFamily="34" charset="0"/>
                <a:cs typeface="Calibri" panose="020F0502020204030204" pitchFamily="34" charset="0"/>
              </a:rPr>
              <a:t>(106) = 5.75, </a:t>
            </a:r>
            <a:r>
              <a:rPr lang="en-US" sz="2400" b="1" i="1" dirty="0">
                <a:solidFill>
                  <a:schemeClr val="bg1"/>
                </a:solidFill>
                <a:latin typeface="Calibri" panose="020F0502020204030204" pitchFamily="34" charset="0"/>
                <a:cs typeface="Calibri" panose="020F0502020204030204" pitchFamily="34" charset="0"/>
              </a:rPr>
              <a:t>p &lt; .</a:t>
            </a:r>
            <a:r>
              <a:rPr lang="en-US" sz="2400" b="1" dirty="0">
                <a:solidFill>
                  <a:schemeClr val="bg1"/>
                </a:solidFill>
                <a:latin typeface="Calibri" panose="020F0502020204030204" pitchFamily="34" charset="0"/>
                <a:cs typeface="Calibri" panose="020F0502020204030204" pitchFamily="34" charset="0"/>
              </a:rPr>
              <a:t>05).</a:t>
            </a:r>
          </a:p>
        </p:txBody>
      </p:sp>
    </p:spTree>
    <p:extLst>
      <p:ext uri="{BB962C8B-B14F-4D97-AF65-F5344CB8AC3E}">
        <p14:creationId xmlns:p14="http://schemas.microsoft.com/office/powerpoint/2010/main" val="3962157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gradFill>
          <a:gsLst>
            <a:gs pos="15000">
              <a:schemeClr val="accent4">
                <a:lumMod val="36000"/>
                <a:lumOff val="64000"/>
              </a:schemeClr>
            </a:gs>
            <a:gs pos="50000">
              <a:schemeClr val="accent4">
                <a:lumMod val="75000"/>
              </a:schemeClr>
            </a:gs>
            <a:gs pos="84000">
              <a:schemeClr val="accent4">
                <a:lumMod val="100000"/>
              </a:schemeClr>
            </a:gs>
          </a:gsLst>
          <a:lin ang="27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1">
                    <a:lumMod val="75000"/>
                  </a:schemeClr>
                </a:solidFill>
                <a:latin typeface="Calibri" panose="020F0502020204030204" pitchFamily="34" charset="0"/>
                <a:cs typeface="Calibri" panose="020F0502020204030204" pitchFamily="34" charset="0"/>
              </a:rPr>
              <a:t>ƒ</a:t>
            </a:r>
            <a:endParaRPr lang="en-US" sz="4800" b="1" dirty="0">
              <a:solidFill>
                <a:schemeClr val="accent1">
                  <a:lumMod val="75000"/>
                </a:scheme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3">
                    <a:lumMod val="40000"/>
                    <a:lumOff val="60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336164" y="0"/>
            <a:ext cx="10353327" cy="830997"/>
          </a:xfrm>
          <a:prstGeom prst="rect">
            <a:avLst/>
          </a:prstGeom>
          <a:noFill/>
        </p:spPr>
        <p:txBody>
          <a:bodyPr wrap="square" rtlCol="0">
            <a:spAutoFit/>
          </a:bodyPr>
          <a:lstStyle/>
          <a:p>
            <a:pPr algn="ctr"/>
            <a:r>
              <a:rPr lang="en-US" sz="4800" b="1" dirty="0">
                <a:solidFill>
                  <a:schemeClr val="bg1"/>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Discussion</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2" name="TextBox 1">
            <a:extLst>
              <a:ext uri="{FF2B5EF4-FFF2-40B4-BE49-F238E27FC236}">
                <a16:creationId xmlns:a16="http://schemas.microsoft.com/office/drawing/2014/main" id="{8A627D16-50FC-424F-9D9F-D3DFF50B63DB}"/>
              </a:ext>
            </a:extLst>
          </p:cNvPr>
          <p:cNvSpPr txBox="1"/>
          <p:nvPr/>
        </p:nvSpPr>
        <p:spPr>
          <a:xfrm>
            <a:off x="1670073" y="1146366"/>
            <a:ext cx="2238346" cy="769441"/>
          </a:xfrm>
          <a:prstGeom prst="rect">
            <a:avLst/>
          </a:prstGeom>
          <a:gradFill>
            <a:gsLst>
              <a:gs pos="0">
                <a:srgbClr val="A8FFB4">
                  <a:lumMod val="84000"/>
                </a:srgbClr>
              </a:gs>
              <a:gs pos="49000">
                <a:srgbClr val="A8FFB4"/>
              </a:gs>
              <a:gs pos="99000">
                <a:srgbClr val="A8FFB4">
                  <a:lumMod val="85000"/>
                </a:srgbClr>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H1 was not supported</a:t>
            </a:r>
          </a:p>
        </p:txBody>
      </p:sp>
      <p:sp>
        <p:nvSpPr>
          <p:cNvPr id="28" name="TextBox 27">
            <a:extLst>
              <a:ext uri="{FF2B5EF4-FFF2-40B4-BE49-F238E27FC236}">
                <a16:creationId xmlns:a16="http://schemas.microsoft.com/office/drawing/2014/main" id="{72A30FFD-0172-4A45-A854-EECF59BAA8C4}"/>
              </a:ext>
            </a:extLst>
          </p:cNvPr>
          <p:cNvSpPr txBox="1"/>
          <p:nvPr/>
        </p:nvSpPr>
        <p:spPr>
          <a:xfrm>
            <a:off x="1666240" y="4869886"/>
            <a:ext cx="2238346" cy="769441"/>
          </a:xfrm>
          <a:prstGeom prst="rect">
            <a:avLst/>
          </a:prstGeom>
          <a:gradFill>
            <a:gsLst>
              <a:gs pos="0">
                <a:schemeClr val="accent1">
                  <a:lumMod val="40000"/>
                  <a:lumOff val="60000"/>
                </a:schemeClr>
              </a:gs>
              <a:gs pos="49000">
                <a:schemeClr val="tx2">
                  <a:lumMod val="75000"/>
                </a:schemeClr>
              </a:gs>
              <a:gs pos="99000">
                <a:srgbClr val="F6F3A9"/>
              </a:gs>
            </a:gsLst>
            <a:lin ang="2700000" scaled="1"/>
          </a:gradFill>
        </p:spPr>
        <p:txBody>
          <a:bodyPr wrap="square" rtlCol="0">
            <a:spAutoFit/>
          </a:bodyPr>
          <a:lstStyle/>
          <a:p>
            <a:pPr algn="ctr"/>
            <a:r>
              <a:rPr lang="en-US" sz="2200" b="1" dirty="0">
                <a:solidFill>
                  <a:srgbClr val="082B52"/>
                </a:solidFill>
                <a:latin typeface="Calibri" panose="020F0502020204030204" pitchFamily="34" charset="0"/>
                <a:cs typeface="Calibri" panose="020F0502020204030204" pitchFamily="34" charset="0"/>
              </a:rPr>
              <a:t>H3 and H4 were supported</a:t>
            </a:r>
          </a:p>
        </p:txBody>
      </p:sp>
      <p:sp>
        <p:nvSpPr>
          <p:cNvPr id="29" name="TextBox 28">
            <a:extLst>
              <a:ext uri="{FF2B5EF4-FFF2-40B4-BE49-F238E27FC236}">
                <a16:creationId xmlns:a16="http://schemas.microsoft.com/office/drawing/2014/main" id="{34FCB019-9A33-6844-B74E-B1A645EAD854}"/>
              </a:ext>
            </a:extLst>
          </p:cNvPr>
          <p:cNvSpPr txBox="1"/>
          <p:nvPr/>
        </p:nvSpPr>
        <p:spPr>
          <a:xfrm>
            <a:off x="1666240" y="3008126"/>
            <a:ext cx="2238346" cy="769441"/>
          </a:xfrm>
          <a:prstGeom prst="rect">
            <a:avLst/>
          </a:prstGeom>
          <a:gradFill>
            <a:gsLst>
              <a:gs pos="0">
                <a:schemeClr val="accent1">
                  <a:lumMod val="60000"/>
                  <a:lumOff val="40000"/>
                </a:schemeClr>
              </a:gs>
              <a:gs pos="49000">
                <a:schemeClr val="accent2">
                  <a:lumMod val="40000"/>
                  <a:lumOff val="60000"/>
                </a:schemeClr>
              </a:gs>
              <a:gs pos="99000">
                <a:srgbClr val="80FFC1"/>
              </a:gs>
            </a:gsLst>
            <a:lin ang="2700000" scaled="1"/>
          </a:gradFill>
        </p:spPr>
        <p:txBody>
          <a:bodyPr wrap="square" rtlCol="0">
            <a:spAutoFit/>
          </a:bodyPr>
          <a:lstStyle/>
          <a:p>
            <a:pPr algn="ctr"/>
            <a:r>
              <a:rPr lang="en-US" sz="2200" b="1" dirty="0">
                <a:solidFill>
                  <a:srgbClr val="082B52"/>
                </a:solidFill>
                <a:latin typeface="Calibri" panose="020F0502020204030204" pitchFamily="34" charset="0"/>
                <a:cs typeface="Calibri" panose="020F0502020204030204" pitchFamily="34" charset="0"/>
              </a:rPr>
              <a:t>H2 was not supported </a:t>
            </a:r>
          </a:p>
        </p:txBody>
      </p:sp>
      <p:sp>
        <p:nvSpPr>
          <p:cNvPr id="31" name="TextBox 30">
            <a:extLst>
              <a:ext uri="{FF2B5EF4-FFF2-40B4-BE49-F238E27FC236}">
                <a16:creationId xmlns:a16="http://schemas.microsoft.com/office/drawing/2014/main" id="{6D41AE93-E7AE-2048-9B52-C36C7FDE7C1A}"/>
              </a:ext>
            </a:extLst>
          </p:cNvPr>
          <p:cNvSpPr txBox="1"/>
          <p:nvPr/>
        </p:nvSpPr>
        <p:spPr>
          <a:xfrm>
            <a:off x="4335093" y="4869886"/>
            <a:ext cx="7225534" cy="1107996"/>
          </a:xfrm>
          <a:prstGeom prst="rect">
            <a:avLst/>
          </a:prstGeom>
          <a:gradFill>
            <a:gsLst>
              <a:gs pos="0">
                <a:schemeClr val="accent1">
                  <a:lumMod val="40000"/>
                  <a:lumOff val="60000"/>
                </a:schemeClr>
              </a:gs>
              <a:gs pos="49000">
                <a:schemeClr val="tx2">
                  <a:lumMod val="75000"/>
                </a:schemeClr>
              </a:gs>
              <a:gs pos="99000">
                <a:srgbClr val="F6F3A9"/>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There were small differences, although no significant differences were found in MA and MP by the age of the participants.</a:t>
            </a:r>
          </a:p>
        </p:txBody>
      </p:sp>
      <p:sp>
        <p:nvSpPr>
          <p:cNvPr id="34" name="TextBox 33">
            <a:extLst>
              <a:ext uri="{FF2B5EF4-FFF2-40B4-BE49-F238E27FC236}">
                <a16:creationId xmlns:a16="http://schemas.microsoft.com/office/drawing/2014/main" id="{CCF2FEA5-7338-044F-9A0B-6A5D307AF013}"/>
              </a:ext>
            </a:extLst>
          </p:cNvPr>
          <p:cNvSpPr txBox="1"/>
          <p:nvPr/>
        </p:nvSpPr>
        <p:spPr>
          <a:xfrm>
            <a:off x="4335093" y="1146366"/>
            <a:ext cx="7225535" cy="1446550"/>
          </a:xfrm>
          <a:prstGeom prst="rect">
            <a:avLst/>
          </a:prstGeom>
          <a:gradFill>
            <a:gsLst>
              <a:gs pos="23000">
                <a:srgbClr val="A8FFB4"/>
              </a:gs>
              <a:gs pos="48000">
                <a:srgbClr val="80FFC1"/>
              </a:gs>
              <a:gs pos="81000">
                <a:srgbClr val="A8FFB4"/>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Teaching experiences and MP were significant, as was working-memory and MP, although not the interaction. Implying, teaching experiences impact MP, but is unlikely to inhibit working-memory capacity.  </a:t>
            </a:r>
          </a:p>
        </p:txBody>
      </p:sp>
      <p:sp>
        <p:nvSpPr>
          <p:cNvPr id="35" name="TextBox 34">
            <a:extLst>
              <a:ext uri="{FF2B5EF4-FFF2-40B4-BE49-F238E27FC236}">
                <a16:creationId xmlns:a16="http://schemas.microsoft.com/office/drawing/2014/main" id="{A02BEB9F-957D-6948-A41B-69BF8A7AB0AE}"/>
              </a:ext>
            </a:extLst>
          </p:cNvPr>
          <p:cNvSpPr txBox="1"/>
          <p:nvPr/>
        </p:nvSpPr>
        <p:spPr>
          <a:xfrm>
            <a:off x="4335093" y="3008126"/>
            <a:ext cx="7225534" cy="1446550"/>
          </a:xfrm>
          <a:prstGeom prst="rect">
            <a:avLst/>
          </a:prstGeom>
          <a:gradFill>
            <a:gsLst>
              <a:gs pos="18000">
                <a:schemeClr val="accent1">
                  <a:lumMod val="40000"/>
                  <a:lumOff val="60000"/>
                </a:schemeClr>
              </a:gs>
              <a:gs pos="49000">
                <a:schemeClr val="accent2">
                  <a:lumMod val="60000"/>
                  <a:lumOff val="40000"/>
                </a:schemeClr>
              </a:gs>
              <a:gs pos="93000">
                <a:srgbClr val="80FFC1"/>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As above, ATM and working-memory are associated with MA, although are unlikely to interact. Suggesting, ATM be a potential precursor to MA, and reduced working-memory be a potential symptom of MA (Ashcraft &amp; Kirk, 2001). </a:t>
            </a:r>
          </a:p>
        </p:txBody>
      </p:sp>
    </p:spTree>
    <p:extLst>
      <p:ext uri="{BB962C8B-B14F-4D97-AF65-F5344CB8AC3E}">
        <p14:creationId xmlns:p14="http://schemas.microsoft.com/office/powerpoint/2010/main" val="1581946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gradFill>
          <a:gsLst>
            <a:gs pos="10000">
              <a:schemeClr val="accent4">
                <a:lumMod val="60000"/>
                <a:lumOff val="40000"/>
              </a:schemeClr>
            </a:gs>
            <a:gs pos="49000">
              <a:schemeClr val="accent4">
                <a:lumMod val="80000"/>
              </a:schemeClr>
            </a:gs>
            <a:gs pos="92000">
              <a:schemeClr val="accent4">
                <a:lumMod val="100000"/>
              </a:schemeClr>
            </a:gs>
          </a:gsLst>
          <a:lin ang="27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1">
                    <a:lumMod val="75000"/>
                  </a:schemeClr>
                </a:solidFill>
                <a:latin typeface="Calibri" panose="020F0502020204030204" pitchFamily="34" charset="0"/>
                <a:cs typeface="Calibri" panose="020F0502020204030204" pitchFamily="34" charset="0"/>
              </a:rPr>
              <a:t>ƒ</a:t>
            </a:r>
            <a:endParaRPr lang="en-US" sz="4800" b="1" dirty="0">
              <a:solidFill>
                <a:schemeClr val="accent1">
                  <a:lumMod val="75000"/>
                </a:scheme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3">
                    <a:lumMod val="40000"/>
                    <a:lumOff val="60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644181" y="0"/>
            <a:ext cx="10045310" cy="830997"/>
          </a:xfrm>
          <a:prstGeom prst="rect">
            <a:avLst/>
          </a:prstGeom>
          <a:noFill/>
        </p:spPr>
        <p:txBody>
          <a:bodyPr wrap="square" rtlCol="0">
            <a:spAutoFit/>
          </a:bodyPr>
          <a:lstStyle/>
          <a:p>
            <a:pPr algn="ctr"/>
            <a:r>
              <a:rPr lang="en-US" sz="4800" b="1" dirty="0">
                <a:solidFill>
                  <a:srgbClr val="F6F6CB"/>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Discussion</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2" name="TextBox 1">
            <a:extLst>
              <a:ext uri="{FF2B5EF4-FFF2-40B4-BE49-F238E27FC236}">
                <a16:creationId xmlns:a16="http://schemas.microsoft.com/office/drawing/2014/main" id="{8A627D16-50FC-424F-9D9F-D3DFF50B63DB}"/>
              </a:ext>
            </a:extLst>
          </p:cNvPr>
          <p:cNvSpPr txBox="1"/>
          <p:nvPr/>
        </p:nvSpPr>
        <p:spPr>
          <a:xfrm>
            <a:off x="1670073" y="1146366"/>
            <a:ext cx="2238346" cy="769441"/>
          </a:xfrm>
          <a:prstGeom prst="rect">
            <a:avLst/>
          </a:prstGeom>
          <a:gradFill>
            <a:gsLst>
              <a:gs pos="0">
                <a:schemeClr val="accent1">
                  <a:lumMod val="40000"/>
                  <a:lumOff val="60000"/>
                </a:schemeClr>
              </a:gs>
              <a:gs pos="49000">
                <a:schemeClr val="tx2">
                  <a:lumMod val="75000"/>
                </a:schemeClr>
              </a:gs>
              <a:gs pos="99000">
                <a:srgbClr val="F6F3A9"/>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H5 was supported</a:t>
            </a:r>
          </a:p>
        </p:txBody>
      </p:sp>
      <p:sp>
        <p:nvSpPr>
          <p:cNvPr id="29" name="TextBox 28">
            <a:extLst>
              <a:ext uri="{FF2B5EF4-FFF2-40B4-BE49-F238E27FC236}">
                <a16:creationId xmlns:a16="http://schemas.microsoft.com/office/drawing/2014/main" id="{34FCB019-9A33-6844-B74E-B1A645EAD854}"/>
              </a:ext>
            </a:extLst>
          </p:cNvPr>
          <p:cNvSpPr txBox="1"/>
          <p:nvPr/>
        </p:nvSpPr>
        <p:spPr>
          <a:xfrm>
            <a:off x="1666240" y="2158419"/>
            <a:ext cx="2238346" cy="769441"/>
          </a:xfrm>
          <a:prstGeom prst="rect">
            <a:avLst/>
          </a:prstGeom>
          <a:gradFill>
            <a:gsLst>
              <a:gs pos="0">
                <a:schemeClr val="accent1">
                  <a:lumMod val="40000"/>
                  <a:lumOff val="60000"/>
                </a:schemeClr>
              </a:gs>
              <a:gs pos="49000">
                <a:schemeClr val="tx2">
                  <a:lumMod val="40000"/>
                  <a:lumOff val="60000"/>
                </a:schemeClr>
              </a:gs>
              <a:gs pos="99000">
                <a:srgbClr val="F6F3A9"/>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H6 was supported </a:t>
            </a:r>
          </a:p>
        </p:txBody>
      </p:sp>
      <p:sp>
        <p:nvSpPr>
          <p:cNvPr id="31" name="TextBox 30">
            <a:extLst>
              <a:ext uri="{FF2B5EF4-FFF2-40B4-BE49-F238E27FC236}">
                <a16:creationId xmlns:a16="http://schemas.microsoft.com/office/drawing/2014/main" id="{6D41AE93-E7AE-2048-9B52-C36C7FDE7C1A}"/>
              </a:ext>
            </a:extLst>
          </p:cNvPr>
          <p:cNvSpPr txBox="1"/>
          <p:nvPr/>
        </p:nvSpPr>
        <p:spPr>
          <a:xfrm>
            <a:off x="1685016" y="4085652"/>
            <a:ext cx="9907688" cy="1785104"/>
          </a:xfrm>
          <a:prstGeom prst="rect">
            <a:avLst/>
          </a:prstGeom>
          <a:gradFill>
            <a:gsLst>
              <a:gs pos="0">
                <a:schemeClr val="accent1">
                  <a:lumMod val="40000"/>
                  <a:lumOff val="60000"/>
                </a:schemeClr>
              </a:gs>
              <a:gs pos="49000">
                <a:srgbClr val="A8FFB4"/>
              </a:gs>
              <a:gs pos="99000">
                <a:srgbClr val="F6F3A9"/>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The findings imply both age-groups retained similar levels of MA and MP, suggesting  the educational system methods to alleviate MA and improve MP has been ineffective. Prospective teachers need to be screened for MA, or MA is likely to perpetuate. Research reported preservice teachers retain a high level of MA (</a:t>
            </a:r>
            <a:r>
              <a:rPr lang="en-US" sz="2200" b="1" dirty="0" err="1">
                <a:solidFill>
                  <a:schemeClr val="bg1"/>
                </a:solidFill>
                <a:latin typeface="Calibri" panose="020F0502020204030204" pitchFamily="34" charset="0"/>
                <a:cs typeface="Calibri" panose="020F0502020204030204" pitchFamily="34" charset="0"/>
              </a:rPr>
              <a:t>Hembree</a:t>
            </a:r>
            <a:r>
              <a:rPr lang="en-US" sz="2200" b="1" dirty="0">
                <a:solidFill>
                  <a:schemeClr val="bg1"/>
                </a:solidFill>
                <a:latin typeface="Calibri" panose="020F0502020204030204" pitchFamily="34" charset="0"/>
                <a:cs typeface="Calibri" panose="020F0502020204030204" pitchFamily="34" charset="0"/>
              </a:rPr>
              <a:t>, 1990; </a:t>
            </a:r>
            <a:r>
              <a:rPr lang="en-US" sz="2200" b="1" dirty="0" err="1">
                <a:solidFill>
                  <a:schemeClr val="bg1"/>
                </a:solidFill>
                <a:latin typeface="Calibri" panose="020F0502020204030204" pitchFamily="34" charset="0"/>
                <a:cs typeface="Calibri" panose="020F0502020204030204" pitchFamily="34" charset="0"/>
              </a:rPr>
              <a:t>Bekedemir</a:t>
            </a:r>
            <a:r>
              <a:rPr lang="en-US" sz="2200" b="1" dirty="0">
                <a:solidFill>
                  <a:schemeClr val="bg1"/>
                </a:solidFill>
                <a:latin typeface="Calibri" panose="020F0502020204030204" pitchFamily="34" charset="0"/>
                <a:cs typeface="Calibri" panose="020F0502020204030204" pitchFamily="34" charset="0"/>
              </a:rPr>
              <a:t>, 2010). Action is required alter the trend.</a:t>
            </a:r>
          </a:p>
        </p:txBody>
      </p:sp>
      <p:sp>
        <p:nvSpPr>
          <p:cNvPr id="34" name="TextBox 33">
            <a:extLst>
              <a:ext uri="{FF2B5EF4-FFF2-40B4-BE49-F238E27FC236}">
                <a16:creationId xmlns:a16="http://schemas.microsoft.com/office/drawing/2014/main" id="{CCF2FEA5-7338-044F-9A0B-6A5D307AF013}"/>
              </a:ext>
            </a:extLst>
          </p:cNvPr>
          <p:cNvSpPr txBox="1"/>
          <p:nvPr/>
        </p:nvSpPr>
        <p:spPr>
          <a:xfrm>
            <a:off x="4335093" y="1146366"/>
            <a:ext cx="7225535" cy="769441"/>
          </a:xfrm>
          <a:prstGeom prst="rect">
            <a:avLst/>
          </a:prstGeom>
          <a:gradFill>
            <a:gsLst>
              <a:gs pos="0">
                <a:schemeClr val="accent1">
                  <a:lumMod val="40000"/>
                  <a:lumOff val="60000"/>
                </a:schemeClr>
              </a:gs>
              <a:gs pos="49000">
                <a:schemeClr val="tx2">
                  <a:lumMod val="75000"/>
                </a:schemeClr>
              </a:gs>
              <a:gs pos="99000">
                <a:srgbClr val="F6F3A9"/>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A moderate relationship between MA and MP, which supports earlier research (</a:t>
            </a:r>
            <a:r>
              <a:rPr lang="en-US" sz="2200" b="1" dirty="0" err="1">
                <a:solidFill>
                  <a:schemeClr val="bg1"/>
                </a:solidFill>
                <a:latin typeface="Calibri" panose="020F0502020204030204" pitchFamily="34" charset="0"/>
                <a:cs typeface="Calibri" panose="020F0502020204030204" pitchFamily="34" charset="0"/>
              </a:rPr>
              <a:t>Hembree</a:t>
            </a:r>
            <a:r>
              <a:rPr lang="en-US" sz="2200" b="1" dirty="0">
                <a:solidFill>
                  <a:schemeClr val="bg1"/>
                </a:solidFill>
                <a:latin typeface="Calibri" panose="020F0502020204030204" pitchFamily="34" charset="0"/>
                <a:cs typeface="Calibri" panose="020F0502020204030204" pitchFamily="34" charset="0"/>
              </a:rPr>
              <a:t>, 1990).</a:t>
            </a:r>
          </a:p>
        </p:txBody>
      </p:sp>
      <p:sp>
        <p:nvSpPr>
          <p:cNvPr id="35" name="TextBox 34">
            <a:extLst>
              <a:ext uri="{FF2B5EF4-FFF2-40B4-BE49-F238E27FC236}">
                <a16:creationId xmlns:a16="http://schemas.microsoft.com/office/drawing/2014/main" id="{A02BEB9F-957D-6948-A41B-69BF8A7AB0AE}"/>
              </a:ext>
            </a:extLst>
          </p:cNvPr>
          <p:cNvSpPr txBox="1"/>
          <p:nvPr/>
        </p:nvSpPr>
        <p:spPr>
          <a:xfrm>
            <a:off x="4335093" y="2158419"/>
            <a:ext cx="7225534" cy="1107996"/>
          </a:xfrm>
          <a:prstGeom prst="rect">
            <a:avLst/>
          </a:prstGeom>
          <a:gradFill>
            <a:gsLst>
              <a:gs pos="0">
                <a:schemeClr val="accent1">
                  <a:lumMod val="40000"/>
                  <a:lumOff val="60000"/>
                </a:schemeClr>
              </a:gs>
              <a:gs pos="48000">
                <a:schemeClr val="tx2">
                  <a:lumMod val="60000"/>
                  <a:lumOff val="40000"/>
                </a:schemeClr>
              </a:gs>
              <a:gs pos="99000">
                <a:srgbClr val="F6F3A9"/>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The low </a:t>
            </a:r>
            <a:r>
              <a:rPr lang="en-US" sz="2200" b="1" dirty="0" err="1">
                <a:solidFill>
                  <a:schemeClr val="bg1"/>
                </a:solidFill>
                <a:latin typeface="Calibri" panose="020F0502020204030204" pitchFamily="34" charset="0"/>
                <a:cs typeface="Calibri" panose="020F0502020204030204" pitchFamily="34" charset="0"/>
              </a:rPr>
              <a:t>maths</a:t>
            </a:r>
            <a:r>
              <a:rPr lang="en-US" sz="2200" b="1" dirty="0">
                <a:solidFill>
                  <a:schemeClr val="bg1"/>
                </a:solidFill>
                <a:latin typeface="Calibri" panose="020F0502020204030204" pitchFamily="34" charset="0"/>
                <a:cs typeface="Calibri" panose="020F0502020204030204" pitchFamily="34" charset="0"/>
              </a:rPr>
              <a:t>-anxious significantly outperformed the high </a:t>
            </a:r>
            <a:r>
              <a:rPr lang="en-US" sz="2200" b="1" dirty="0" err="1">
                <a:solidFill>
                  <a:schemeClr val="bg1"/>
                </a:solidFill>
                <a:latin typeface="Calibri" panose="020F0502020204030204" pitchFamily="34" charset="0"/>
                <a:cs typeface="Calibri" panose="020F0502020204030204" pitchFamily="34" charset="0"/>
              </a:rPr>
              <a:t>maths</a:t>
            </a:r>
            <a:r>
              <a:rPr lang="en-US" sz="2200" b="1" dirty="0">
                <a:solidFill>
                  <a:schemeClr val="bg1"/>
                </a:solidFill>
                <a:latin typeface="Calibri" panose="020F0502020204030204" pitchFamily="34" charset="0"/>
                <a:cs typeface="Calibri" panose="020F0502020204030204" pitchFamily="34" charset="0"/>
              </a:rPr>
              <a:t>-anxious on the MP test. The findings support the findings of Ashcraft &amp; Kirk (2001), Devine </a:t>
            </a:r>
            <a:r>
              <a:rPr lang="en-US" sz="2200" b="1" i="1" dirty="0">
                <a:solidFill>
                  <a:schemeClr val="bg1"/>
                </a:solidFill>
                <a:latin typeface="Calibri" panose="020F0502020204030204" pitchFamily="34" charset="0"/>
                <a:cs typeface="Calibri" panose="020F0502020204030204" pitchFamily="34" charset="0"/>
              </a:rPr>
              <a:t>et al.</a:t>
            </a:r>
            <a:r>
              <a:rPr lang="en-US" sz="2200" b="1" dirty="0">
                <a:solidFill>
                  <a:schemeClr val="bg1"/>
                </a:solidFill>
                <a:latin typeface="Calibri" panose="020F0502020204030204" pitchFamily="34" charset="0"/>
                <a:cs typeface="Calibri" panose="020F0502020204030204" pitchFamily="34" charset="0"/>
              </a:rPr>
              <a:t>, and (2012).</a:t>
            </a:r>
          </a:p>
        </p:txBody>
      </p:sp>
      <p:sp>
        <p:nvSpPr>
          <p:cNvPr id="22" name="TextBox 21">
            <a:extLst>
              <a:ext uri="{FF2B5EF4-FFF2-40B4-BE49-F238E27FC236}">
                <a16:creationId xmlns:a16="http://schemas.microsoft.com/office/drawing/2014/main" id="{541E76B4-40B9-F54E-878C-12E1DB4F1635}"/>
              </a:ext>
            </a:extLst>
          </p:cNvPr>
          <p:cNvSpPr txBox="1"/>
          <p:nvPr/>
        </p:nvSpPr>
        <p:spPr>
          <a:xfrm>
            <a:off x="1666240" y="3299970"/>
            <a:ext cx="9926464" cy="830997"/>
          </a:xfrm>
          <a:prstGeom prst="rect">
            <a:avLst/>
          </a:prstGeom>
          <a:noFill/>
        </p:spPr>
        <p:txBody>
          <a:bodyPr wrap="square" rtlCol="0">
            <a:spAutoFit/>
          </a:bodyPr>
          <a:lstStyle/>
          <a:p>
            <a:pPr algn="ctr"/>
            <a:r>
              <a:rPr lang="en-US" sz="4800" b="1" dirty="0">
                <a:latin typeface="Adobe Arabic" panose="02040503050201020203" pitchFamily="18" charset="-78"/>
                <a:cs typeface="Adobe Arabic" panose="02040503050201020203" pitchFamily="18" charset="-78"/>
              </a:rPr>
              <a:t>Implications</a:t>
            </a:r>
          </a:p>
        </p:txBody>
      </p:sp>
    </p:spTree>
    <p:extLst>
      <p:ext uri="{BB962C8B-B14F-4D97-AF65-F5344CB8AC3E}">
        <p14:creationId xmlns:p14="http://schemas.microsoft.com/office/powerpoint/2010/main" val="8331477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4">
                <a:lumMod val="20000"/>
                <a:lumOff val="80000"/>
              </a:schemeClr>
            </a:gs>
            <a:gs pos="50000">
              <a:schemeClr val="accent4">
                <a:lumMod val="75000"/>
              </a:schemeClr>
            </a:gs>
            <a:gs pos="98000">
              <a:schemeClr val="accent4">
                <a:lumMod val="99000"/>
                <a:lumOff val="1000"/>
              </a:schemeClr>
            </a:gs>
          </a:gsLst>
          <a:lin ang="27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1">
                    <a:lumMod val="75000"/>
                  </a:schemeClr>
                </a:solidFill>
                <a:latin typeface="Calibri" panose="020F0502020204030204" pitchFamily="34" charset="0"/>
                <a:cs typeface="Calibri" panose="020F0502020204030204" pitchFamily="34" charset="0"/>
              </a:rPr>
              <a:t>ƒ</a:t>
            </a:r>
            <a:endParaRPr lang="en-US" sz="4800" b="1" dirty="0">
              <a:solidFill>
                <a:schemeClr val="accent1">
                  <a:lumMod val="75000"/>
                </a:scheme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6">
                    <a:lumMod val="50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644181" y="0"/>
            <a:ext cx="10045310" cy="830997"/>
          </a:xfrm>
          <a:prstGeom prst="rect">
            <a:avLst/>
          </a:prstGeom>
          <a:noFill/>
        </p:spPr>
        <p:txBody>
          <a:bodyPr wrap="square" rtlCol="0">
            <a:spAutoFit/>
          </a:bodyPr>
          <a:lstStyle/>
          <a:p>
            <a:pPr algn="ctr"/>
            <a:r>
              <a:rPr lang="en-US" sz="4800" b="1" dirty="0">
                <a:solidFill>
                  <a:schemeClr val="bg1"/>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Limitations</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40" name="TextBox 39">
            <a:extLst>
              <a:ext uri="{FF2B5EF4-FFF2-40B4-BE49-F238E27FC236}">
                <a16:creationId xmlns:a16="http://schemas.microsoft.com/office/drawing/2014/main" id="{48034E67-01A6-D64A-9299-B0235BF6CCF3}"/>
              </a:ext>
            </a:extLst>
          </p:cNvPr>
          <p:cNvSpPr txBox="1"/>
          <p:nvPr/>
        </p:nvSpPr>
        <p:spPr>
          <a:xfrm>
            <a:off x="1777610" y="791603"/>
            <a:ext cx="9907688" cy="769441"/>
          </a:xfrm>
          <a:prstGeom prst="rect">
            <a:avLst/>
          </a:prstGeom>
          <a:gradFill>
            <a:gsLst>
              <a:gs pos="0">
                <a:schemeClr val="accent1">
                  <a:lumMod val="40000"/>
                  <a:lumOff val="60000"/>
                </a:schemeClr>
              </a:gs>
              <a:gs pos="49000">
                <a:schemeClr val="tx2">
                  <a:lumMod val="75000"/>
                </a:schemeClr>
              </a:gs>
              <a:gs pos="99000">
                <a:srgbClr val="F6F3A9"/>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Too many female participants, females overrate MA  (</a:t>
            </a:r>
            <a:r>
              <a:rPr lang="en-US" sz="2200" b="1" dirty="0" err="1">
                <a:solidFill>
                  <a:schemeClr val="bg1"/>
                </a:solidFill>
                <a:latin typeface="Calibri" panose="020F0502020204030204" pitchFamily="34" charset="0"/>
                <a:cs typeface="Calibri" panose="020F0502020204030204" pitchFamily="34" charset="0"/>
              </a:rPr>
              <a:t>Flessati</a:t>
            </a:r>
            <a:r>
              <a:rPr lang="en-US" sz="2200" b="1" dirty="0">
                <a:solidFill>
                  <a:schemeClr val="bg1"/>
                </a:solidFill>
                <a:latin typeface="Calibri" panose="020F0502020204030204" pitchFamily="34" charset="0"/>
                <a:cs typeface="Calibri" panose="020F0502020204030204" pitchFamily="34" charset="0"/>
              </a:rPr>
              <a:t> &amp; Jamieson, 1990; </a:t>
            </a:r>
            <a:r>
              <a:rPr lang="en-US" sz="2200" b="1" i="1" dirty="0">
                <a:solidFill>
                  <a:schemeClr val="bg1"/>
                </a:solidFill>
                <a:latin typeface="Calibri" panose="020F0502020204030204" pitchFamily="34" charset="0"/>
                <a:cs typeface="Calibri" panose="020F0502020204030204" pitchFamily="34" charset="0"/>
              </a:rPr>
              <a:t>cited by </a:t>
            </a:r>
            <a:r>
              <a:rPr lang="en-US" sz="2200" b="1" dirty="0">
                <a:solidFill>
                  <a:schemeClr val="bg1"/>
                </a:solidFill>
                <a:latin typeface="Calibri" panose="020F0502020204030204" pitchFamily="34" charset="0"/>
                <a:cs typeface="Calibri" panose="020F0502020204030204" pitchFamily="34" charset="0"/>
              </a:rPr>
              <a:t>Rubinstein, </a:t>
            </a:r>
            <a:r>
              <a:rPr lang="en-US" sz="2200" b="1" dirty="0" err="1">
                <a:solidFill>
                  <a:schemeClr val="bg1"/>
                </a:solidFill>
                <a:latin typeface="Calibri" panose="020F0502020204030204" pitchFamily="34" charset="0"/>
                <a:cs typeface="Calibri" panose="020F0502020204030204" pitchFamily="34" charset="0"/>
              </a:rPr>
              <a:t>Bailik</a:t>
            </a:r>
            <a:r>
              <a:rPr lang="en-US" sz="2200" b="1" dirty="0">
                <a:solidFill>
                  <a:schemeClr val="bg1"/>
                </a:solidFill>
                <a:latin typeface="Calibri" panose="020F0502020204030204" pitchFamily="34" charset="0"/>
                <a:cs typeface="Calibri" panose="020F0502020204030204" pitchFamily="34" charset="0"/>
              </a:rPr>
              <a:t>, &amp; Solar, 2012). </a:t>
            </a:r>
          </a:p>
        </p:txBody>
      </p:sp>
      <p:sp>
        <p:nvSpPr>
          <p:cNvPr id="48" name="TextBox 47">
            <a:extLst>
              <a:ext uri="{FF2B5EF4-FFF2-40B4-BE49-F238E27FC236}">
                <a16:creationId xmlns:a16="http://schemas.microsoft.com/office/drawing/2014/main" id="{43B6503C-8EAD-6045-957A-2B4D64F92A77}"/>
              </a:ext>
            </a:extLst>
          </p:cNvPr>
          <p:cNvSpPr txBox="1"/>
          <p:nvPr/>
        </p:nvSpPr>
        <p:spPr>
          <a:xfrm>
            <a:off x="1777610" y="2242498"/>
            <a:ext cx="9907688" cy="769441"/>
          </a:xfrm>
          <a:prstGeom prst="rect">
            <a:avLst/>
          </a:prstGeom>
          <a:gradFill>
            <a:gsLst>
              <a:gs pos="0">
                <a:schemeClr val="tx2">
                  <a:lumMod val="60000"/>
                  <a:lumOff val="40000"/>
                </a:schemeClr>
              </a:gs>
              <a:gs pos="48000">
                <a:srgbClr val="F6FF9F"/>
              </a:gs>
              <a:gs pos="99000">
                <a:schemeClr val="tx2">
                  <a:lumMod val="60000"/>
                  <a:lumOff val="40000"/>
                </a:schemeClr>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Should have recruited participants studying to become teachers, research suggests they retain higher levels of MA (</a:t>
            </a:r>
            <a:r>
              <a:rPr lang="en-US" sz="2200" b="1" dirty="0" err="1">
                <a:solidFill>
                  <a:schemeClr val="bg1"/>
                </a:solidFill>
                <a:latin typeface="Calibri" panose="020F0502020204030204" pitchFamily="34" charset="0"/>
                <a:cs typeface="Calibri" panose="020F0502020204030204" pitchFamily="34" charset="0"/>
              </a:rPr>
              <a:t>Hembree</a:t>
            </a:r>
            <a:r>
              <a:rPr lang="en-US" sz="2200" b="1" dirty="0">
                <a:solidFill>
                  <a:schemeClr val="bg1"/>
                </a:solidFill>
                <a:latin typeface="Calibri" panose="020F0502020204030204" pitchFamily="34" charset="0"/>
                <a:cs typeface="Calibri" panose="020F0502020204030204" pitchFamily="34" charset="0"/>
              </a:rPr>
              <a:t>, 1990).</a:t>
            </a:r>
          </a:p>
        </p:txBody>
      </p:sp>
      <p:sp>
        <p:nvSpPr>
          <p:cNvPr id="49" name="TextBox 48">
            <a:extLst>
              <a:ext uri="{FF2B5EF4-FFF2-40B4-BE49-F238E27FC236}">
                <a16:creationId xmlns:a16="http://schemas.microsoft.com/office/drawing/2014/main" id="{F481664F-135E-C84A-9306-4716AEFFD7D1}"/>
              </a:ext>
            </a:extLst>
          </p:cNvPr>
          <p:cNvSpPr txBox="1"/>
          <p:nvPr/>
        </p:nvSpPr>
        <p:spPr>
          <a:xfrm>
            <a:off x="1792673" y="3693393"/>
            <a:ext cx="9907688" cy="769441"/>
          </a:xfrm>
          <a:prstGeom prst="rect">
            <a:avLst/>
          </a:prstGeom>
          <a:gradFill>
            <a:gsLst>
              <a:gs pos="0">
                <a:srgbClr val="00B050">
                  <a:lumMod val="75000"/>
                  <a:lumOff val="25000"/>
                </a:srgbClr>
              </a:gs>
              <a:gs pos="48000">
                <a:schemeClr val="tx2">
                  <a:lumMod val="20000"/>
                  <a:lumOff val="80000"/>
                </a:schemeClr>
              </a:gs>
              <a:gs pos="99000">
                <a:srgbClr val="00B050">
                  <a:lumMod val="75000"/>
                  <a:lumOff val="25000"/>
                </a:srgbClr>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Should have screened participants for learning difficulties, more likely to underperform and retain high levels of MA (</a:t>
            </a:r>
            <a:r>
              <a:rPr lang="en-US" sz="2200" b="1" dirty="0" err="1">
                <a:solidFill>
                  <a:schemeClr val="bg1"/>
                </a:solidFill>
                <a:latin typeface="Calibri" panose="020F0502020204030204" pitchFamily="34" charset="0"/>
                <a:cs typeface="Calibri" panose="020F0502020204030204" pitchFamily="34" charset="0"/>
              </a:rPr>
              <a:t>Passolunghi</a:t>
            </a:r>
            <a:r>
              <a:rPr lang="en-US" sz="2200" b="1" dirty="0">
                <a:solidFill>
                  <a:schemeClr val="bg1"/>
                </a:solidFill>
                <a:latin typeface="Calibri" panose="020F0502020204030204" pitchFamily="34" charset="0"/>
                <a:cs typeface="Calibri" panose="020F0502020204030204" pitchFamily="34" charset="0"/>
              </a:rPr>
              <a:t>, 2011).</a:t>
            </a:r>
          </a:p>
        </p:txBody>
      </p:sp>
      <p:sp>
        <p:nvSpPr>
          <p:cNvPr id="50" name="TextBox 49">
            <a:extLst>
              <a:ext uri="{FF2B5EF4-FFF2-40B4-BE49-F238E27FC236}">
                <a16:creationId xmlns:a16="http://schemas.microsoft.com/office/drawing/2014/main" id="{287DB532-CFE0-EF42-8A82-3CE233D3A497}"/>
              </a:ext>
            </a:extLst>
          </p:cNvPr>
          <p:cNvSpPr txBox="1"/>
          <p:nvPr/>
        </p:nvSpPr>
        <p:spPr>
          <a:xfrm>
            <a:off x="1777610" y="5066273"/>
            <a:ext cx="9907688" cy="769441"/>
          </a:xfrm>
          <a:prstGeom prst="rect">
            <a:avLst/>
          </a:prstGeom>
          <a:gradFill>
            <a:gsLst>
              <a:gs pos="19000">
                <a:schemeClr val="tx2">
                  <a:lumMod val="40000"/>
                  <a:lumOff val="60000"/>
                </a:schemeClr>
              </a:gs>
              <a:gs pos="48000">
                <a:srgbClr val="00B050">
                  <a:lumMod val="85000"/>
                  <a:lumOff val="15000"/>
                </a:srgbClr>
              </a:gs>
              <a:gs pos="80000">
                <a:schemeClr val="tx2">
                  <a:lumMod val="40000"/>
                  <a:lumOff val="60000"/>
                </a:schemeClr>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Included additional questions to measure teaching experiences and ATM, the original scale used 60 questions.</a:t>
            </a:r>
          </a:p>
        </p:txBody>
      </p:sp>
    </p:spTree>
    <p:extLst>
      <p:ext uri="{BB962C8B-B14F-4D97-AF65-F5344CB8AC3E}">
        <p14:creationId xmlns:p14="http://schemas.microsoft.com/office/powerpoint/2010/main" val="22366409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4">
                <a:lumMod val="40000"/>
                <a:lumOff val="60000"/>
              </a:schemeClr>
            </a:gs>
            <a:gs pos="50000">
              <a:schemeClr val="accent4">
                <a:lumMod val="75000"/>
              </a:schemeClr>
            </a:gs>
            <a:gs pos="98000">
              <a:schemeClr val="accent4">
                <a:lumMod val="60000"/>
                <a:lumOff val="40000"/>
              </a:schemeClr>
            </a:gs>
          </a:gsLst>
          <a:lin ang="27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1">
                    <a:lumMod val="75000"/>
                  </a:schemeClr>
                </a:solidFill>
                <a:latin typeface="Calibri" panose="020F0502020204030204" pitchFamily="34" charset="0"/>
                <a:cs typeface="Calibri" panose="020F0502020204030204" pitchFamily="34" charset="0"/>
              </a:rPr>
              <a:t>ƒ</a:t>
            </a:r>
            <a:endParaRPr lang="en-US" sz="4800" b="1" dirty="0">
              <a:solidFill>
                <a:schemeClr val="accent1">
                  <a:lumMod val="75000"/>
                </a:scheme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6">
                    <a:lumMod val="50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 name="TextBox 2">
            <a:extLst>
              <a:ext uri="{FF2B5EF4-FFF2-40B4-BE49-F238E27FC236}">
                <a16:creationId xmlns:a16="http://schemas.microsoft.com/office/drawing/2014/main" id="{2111CC5D-50B6-544D-B916-E4EF858C6B58}"/>
              </a:ext>
            </a:extLst>
          </p:cNvPr>
          <p:cNvSpPr txBox="1"/>
          <p:nvPr/>
        </p:nvSpPr>
        <p:spPr>
          <a:xfrm>
            <a:off x="1644181" y="0"/>
            <a:ext cx="10045310" cy="830997"/>
          </a:xfrm>
          <a:prstGeom prst="rect">
            <a:avLst/>
          </a:prstGeom>
          <a:noFill/>
        </p:spPr>
        <p:txBody>
          <a:bodyPr wrap="square" rtlCol="0">
            <a:spAutoFit/>
          </a:bodyPr>
          <a:lstStyle/>
          <a:p>
            <a:pPr algn="ctr"/>
            <a:r>
              <a:rPr lang="en-US" sz="4800" b="1" dirty="0">
                <a:solidFill>
                  <a:srgbClr val="F6F6CB"/>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Future research</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40" name="TextBox 39">
            <a:extLst>
              <a:ext uri="{FF2B5EF4-FFF2-40B4-BE49-F238E27FC236}">
                <a16:creationId xmlns:a16="http://schemas.microsoft.com/office/drawing/2014/main" id="{48034E67-01A6-D64A-9299-B0235BF6CCF3}"/>
              </a:ext>
            </a:extLst>
          </p:cNvPr>
          <p:cNvSpPr txBox="1"/>
          <p:nvPr/>
        </p:nvSpPr>
        <p:spPr>
          <a:xfrm>
            <a:off x="1777610" y="876812"/>
            <a:ext cx="9907688" cy="2123658"/>
          </a:xfrm>
          <a:prstGeom prst="rect">
            <a:avLst/>
          </a:prstGeom>
          <a:gradFill>
            <a:gsLst>
              <a:gs pos="0">
                <a:schemeClr val="accent1">
                  <a:lumMod val="40000"/>
                  <a:lumOff val="60000"/>
                </a:schemeClr>
              </a:gs>
              <a:gs pos="49000">
                <a:schemeClr val="tx2">
                  <a:lumMod val="75000"/>
                </a:schemeClr>
              </a:gs>
              <a:gs pos="99000">
                <a:srgbClr val="F6F3A9"/>
              </a:gs>
            </a:gsLst>
            <a:lin ang="2700000" scaled="1"/>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A qualitative study is recommended to capture the underlying themes to improve the ecological validity. Sufficient quantitative research exists, to help facilitate interventions and teaching methods qualitative data is required.</a:t>
            </a:r>
          </a:p>
          <a:p>
            <a:pPr algn="ctr"/>
            <a:endParaRPr lang="en-US" sz="2200" b="1" dirty="0">
              <a:solidFill>
                <a:schemeClr val="bg1"/>
              </a:solidFill>
              <a:latin typeface="Calibri" panose="020F0502020204030204" pitchFamily="34" charset="0"/>
              <a:cs typeface="Calibri" panose="020F0502020204030204" pitchFamily="34" charset="0"/>
            </a:endParaRPr>
          </a:p>
          <a:p>
            <a:pPr algn="ctr"/>
            <a:r>
              <a:rPr lang="en-US" sz="2200" b="1" dirty="0">
                <a:solidFill>
                  <a:schemeClr val="bg1"/>
                </a:solidFill>
                <a:latin typeface="Calibri" panose="020F0502020204030204" pitchFamily="34" charset="0"/>
                <a:cs typeface="Calibri" panose="020F0502020204030204" pitchFamily="34" charset="0"/>
              </a:rPr>
              <a:t>Alternatively, a longitudinal study that assesses children’s MA and MP in primary and secondary education may identify other influences.</a:t>
            </a:r>
          </a:p>
        </p:txBody>
      </p:sp>
      <p:sp>
        <p:nvSpPr>
          <p:cNvPr id="49" name="TextBox 48">
            <a:extLst>
              <a:ext uri="{FF2B5EF4-FFF2-40B4-BE49-F238E27FC236}">
                <a16:creationId xmlns:a16="http://schemas.microsoft.com/office/drawing/2014/main" id="{F481664F-135E-C84A-9306-4716AEFFD7D1}"/>
              </a:ext>
            </a:extLst>
          </p:cNvPr>
          <p:cNvSpPr txBox="1"/>
          <p:nvPr/>
        </p:nvSpPr>
        <p:spPr>
          <a:xfrm>
            <a:off x="1738623" y="3724677"/>
            <a:ext cx="9907688" cy="2462213"/>
          </a:xfrm>
          <a:prstGeom prst="rect">
            <a:avLst/>
          </a:prstGeom>
          <a:gradFill>
            <a:gsLst>
              <a:gs pos="50000">
                <a:srgbClr val="F6F58E"/>
              </a:gs>
              <a:gs pos="99000">
                <a:srgbClr val="F6F6CB"/>
              </a:gs>
              <a:gs pos="0">
                <a:srgbClr val="F6F6CB"/>
              </a:gs>
            </a:gsLst>
            <a:lin ang="3000000" scaled="0"/>
          </a:gradFill>
        </p:spPr>
        <p:txBody>
          <a:bodyPr wrap="square" rtlCol="0">
            <a:spAutoFit/>
          </a:bodyPr>
          <a:lstStyle/>
          <a:p>
            <a:pPr algn="ctr"/>
            <a:r>
              <a:rPr lang="en-US" sz="2200" b="1" dirty="0">
                <a:solidFill>
                  <a:schemeClr val="bg1"/>
                </a:solidFill>
                <a:latin typeface="Calibri" panose="020F0502020204030204" pitchFamily="34" charset="0"/>
                <a:cs typeface="Calibri" panose="020F0502020204030204" pitchFamily="34" charset="0"/>
              </a:rPr>
              <a:t>Despite, the educational system being aware of the impact of MA, it continues (OECD, 2015). All levels of education need address the deleterious impact, if the system continues the same processes the results will be the same. The future requires greater technological advancement, to meet the challenges of dwindling natural resources and increasing population. We need more individuals who are proficient at </a:t>
            </a:r>
            <a:r>
              <a:rPr lang="en-US" sz="2200" b="1" dirty="0" err="1">
                <a:solidFill>
                  <a:schemeClr val="bg1"/>
                </a:solidFill>
                <a:latin typeface="Calibri" panose="020F0502020204030204" pitchFamily="34" charset="0"/>
                <a:cs typeface="Calibri" panose="020F0502020204030204" pitchFamily="34" charset="0"/>
              </a:rPr>
              <a:t>maths</a:t>
            </a:r>
            <a:r>
              <a:rPr lang="en-US" sz="2200" b="1" dirty="0">
                <a:solidFill>
                  <a:schemeClr val="bg1"/>
                </a:solidFill>
                <a:latin typeface="Calibri" panose="020F0502020204030204" pitchFamily="34" charset="0"/>
                <a:cs typeface="Calibri" panose="020F0502020204030204" pitchFamily="34" charset="0"/>
              </a:rPr>
              <a:t>, and improve their future vocational and educational opportunities.</a:t>
            </a:r>
          </a:p>
        </p:txBody>
      </p:sp>
      <p:sp>
        <p:nvSpPr>
          <p:cNvPr id="28" name="TextBox 27">
            <a:extLst>
              <a:ext uri="{FF2B5EF4-FFF2-40B4-BE49-F238E27FC236}">
                <a16:creationId xmlns:a16="http://schemas.microsoft.com/office/drawing/2014/main" id="{A8807F35-AB87-DE46-B497-3F3D834FB436}"/>
              </a:ext>
            </a:extLst>
          </p:cNvPr>
          <p:cNvSpPr txBox="1"/>
          <p:nvPr/>
        </p:nvSpPr>
        <p:spPr>
          <a:xfrm>
            <a:off x="1777610" y="3046285"/>
            <a:ext cx="10063025" cy="830997"/>
          </a:xfrm>
          <a:prstGeom prst="rect">
            <a:avLst/>
          </a:prstGeom>
          <a:noFill/>
        </p:spPr>
        <p:txBody>
          <a:bodyPr wrap="square" rtlCol="0">
            <a:spAutoFit/>
          </a:bodyPr>
          <a:lstStyle/>
          <a:p>
            <a:pPr algn="ctr"/>
            <a:r>
              <a:rPr lang="en-US" sz="4800" b="1" dirty="0">
                <a:solidFill>
                  <a:srgbClr val="F6F6CB"/>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Conclusion</a:t>
            </a:r>
          </a:p>
        </p:txBody>
      </p:sp>
    </p:spTree>
    <p:extLst>
      <p:ext uri="{BB962C8B-B14F-4D97-AF65-F5344CB8AC3E}">
        <p14:creationId xmlns:p14="http://schemas.microsoft.com/office/powerpoint/2010/main" val="851666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4">
                <a:lumMod val="40000"/>
                <a:lumOff val="60000"/>
              </a:schemeClr>
            </a:gs>
            <a:gs pos="50000">
              <a:schemeClr val="accent4">
                <a:lumMod val="75000"/>
              </a:schemeClr>
            </a:gs>
            <a:gs pos="98000">
              <a:schemeClr val="accent4">
                <a:lumMod val="60000"/>
                <a:lumOff val="40000"/>
              </a:schemeClr>
            </a:gs>
          </a:gsLst>
          <a:lin ang="27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61E50-4251-9448-9742-7D4E271E6B0E}"/>
              </a:ext>
            </a:extLst>
          </p:cNvPr>
          <p:cNvSpPr txBox="1"/>
          <p:nvPr/>
        </p:nvSpPr>
        <p:spPr>
          <a:xfrm rot="20398109">
            <a:off x="119766" y="563714"/>
            <a:ext cx="1101723"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4x7</a:t>
            </a:r>
          </a:p>
        </p:txBody>
      </p:sp>
      <p:sp>
        <p:nvSpPr>
          <p:cNvPr id="5" name="TextBox 4">
            <a:extLst>
              <a:ext uri="{FF2B5EF4-FFF2-40B4-BE49-F238E27FC236}">
                <a16:creationId xmlns:a16="http://schemas.microsoft.com/office/drawing/2014/main" id="{ECEB2E54-C4FE-1B49-B037-022B6768FDCD}"/>
              </a:ext>
            </a:extLst>
          </p:cNvPr>
          <p:cNvSpPr txBox="1"/>
          <p:nvPr/>
        </p:nvSpPr>
        <p:spPr>
          <a:xfrm>
            <a:off x="0" y="-104967"/>
            <a:ext cx="963130" cy="830997"/>
          </a:xfrm>
          <a:prstGeom prst="rect">
            <a:avLst/>
          </a:prstGeom>
          <a:noFill/>
        </p:spPr>
        <p:txBody>
          <a:bodyPr wrap="square" rtlCol="0">
            <a:spAutoFit/>
          </a:bodyPr>
          <a:lstStyle/>
          <a:p>
            <a:r>
              <a:rPr lang="en-US" sz="4800" b="1" dirty="0"/>
              <a:t>%</a:t>
            </a:r>
          </a:p>
        </p:txBody>
      </p:sp>
      <p:sp>
        <p:nvSpPr>
          <p:cNvPr id="6" name="TextBox 5">
            <a:extLst>
              <a:ext uri="{FF2B5EF4-FFF2-40B4-BE49-F238E27FC236}">
                <a16:creationId xmlns:a16="http://schemas.microsoft.com/office/drawing/2014/main" id="{8E527716-B502-084D-BC18-57AA2349FFB3}"/>
              </a:ext>
            </a:extLst>
          </p:cNvPr>
          <p:cNvSpPr txBox="1"/>
          <p:nvPr/>
        </p:nvSpPr>
        <p:spPr>
          <a:xfrm>
            <a:off x="-58879" y="315369"/>
            <a:ext cx="633046" cy="830997"/>
          </a:xfrm>
          <a:prstGeom prst="rect">
            <a:avLst/>
          </a:prstGeom>
          <a:noFill/>
        </p:spPr>
        <p:txBody>
          <a:bodyPr wrap="square" rtlCol="0">
            <a:spAutoFit/>
          </a:bodyPr>
          <a:lstStyle/>
          <a:p>
            <a:r>
              <a:rPr lang="en-US" sz="4800" b="1" dirty="0">
                <a:solidFill>
                  <a:schemeClr val="bg1"/>
                </a:solidFill>
                <a:latin typeface="Calibri" panose="020F0502020204030204" pitchFamily="34" charset="0"/>
                <a:cs typeface="Calibri" panose="020F0502020204030204" pitchFamily="34" charset="0"/>
              </a:rPr>
              <a:t>+</a:t>
            </a:r>
          </a:p>
        </p:txBody>
      </p:sp>
      <p:sp>
        <p:nvSpPr>
          <p:cNvPr id="7" name="TextBox 6">
            <a:extLst>
              <a:ext uri="{FF2B5EF4-FFF2-40B4-BE49-F238E27FC236}">
                <a16:creationId xmlns:a16="http://schemas.microsoft.com/office/drawing/2014/main" id="{D6BD0BBD-5669-3542-A598-32A1D78A5145}"/>
              </a:ext>
            </a:extLst>
          </p:cNvPr>
          <p:cNvSpPr txBox="1"/>
          <p:nvPr/>
        </p:nvSpPr>
        <p:spPr>
          <a:xfrm>
            <a:off x="-2455" y="1007047"/>
            <a:ext cx="508036"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4BC16366-B8FD-6A42-86F5-767462477444}"/>
              </a:ext>
            </a:extLst>
          </p:cNvPr>
          <p:cNvSpPr txBox="1"/>
          <p:nvPr/>
        </p:nvSpPr>
        <p:spPr>
          <a:xfrm>
            <a:off x="56779" y="1433252"/>
            <a:ext cx="1371600" cy="830997"/>
          </a:xfrm>
          <a:prstGeom prst="rect">
            <a:avLst/>
          </a:prstGeom>
          <a:noFill/>
        </p:spPr>
        <p:txBody>
          <a:bodyPr wrap="square" rtlCol="0">
            <a:spAutoFit/>
          </a:bodyPr>
          <a:lstStyle/>
          <a:p>
            <a:r>
              <a:rPr lang="en-US" sz="4800" b="1" dirty="0">
                <a:solidFill>
                  <a:srgbClr val="002060"/>
                </a:solidFill>
                <a:latin typeface="Calibri" panose="020F0502020204030204" pitchFamily="34" charset="0"/>
                <a:cs typeface="Calibri" panose="020F0502020204030204" pitchFamily="34" charset="0"/>
              </a:rPr>
              <a:t>1/2</a:t>
            </a:r>
          </a:p>
        </p:txBody>
      </p:sp>
      <p:sp>
        <p:nvSpPr>
          <p:cNvPr id="9" name="TextBox 8">
            <a:extLst>
              <a:ext uri="{FF2B5EF4-FFF2-40B4-BE49-F238E27FC236}">
                <a16:creationId xmlns:a16="http://schemas.microsoft.com/office/drawing/2014/main" id="{F3CD0F7C-DFEC-F04F-90DC-5952F4141F6B}"/>
              </a:ext>
            </a:extLst>
          </p:cNvPr>
          <p:cNvSpPr txBox="1"/>
          <p:nvPr/>
        </p:nvSpPr>
        <p:spPr>
          <a:xfrm rot="20119516">
            <a:off x="-84115" y="2307340"/>
            <a:ext cx="1566367" cy="830997"/>
          </a:xfrm>
          <a:prstGeom prst="rect">
            <a:avLst/>
          </a:prstGeom>
          <a:noFill/>
        </p:spPr>
        <p:txBody>
          <a:bodyPr wrap="square" rtlCol="0">
            <a:spAutoFit/>
          </a:bodyPr>
          <a:lstStyle/>
          <a:p>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err="1">
                <a:solidFill>
                  <a:schemeClr val="accent4">
                    <a:lumMod val="40000"/>
                    <a:lumOff val="60000"/>
                  </a:schemeClr>
                </a:solidFill>
                <a:latin typeface="Calibri" panose="020F0502020204030204" pitchFamily="34" charset="0"/>
                <a:cs typeface="Calibri" panose="020F0502020204030204" pitchFamily="34" charset="0"/>
              </a:rPr>
              <a:t>a+b</a:t>
            </a:r>
            <a:r>
              <a:rPr lang="en-US" sz="4800" b="1" dirty="0">
                <a:solidFill>
                  <a:schemeClr val="accent4">
                    <a:lumMod val="40000"/>
                    <a:lumOff val="60000"/>
                  </a:schemeClr>
                </a:solidFill>
                <a:latin typeface="Calibri" panose="020F0502020204030204" pitchFamily="34" charset="0"/>
                <a:cs typeface="Calibri" panose="020F0502020204030204" pitchFamily="34" charset="0"/>
              </a:rPr>
              <a:t>)</a:t>
            </a:r>
            <a:r>
              <a:rPr lang="en-US" sz="4800" b="1" dirty="0">
                <a:solidFill>
                  <a:schemeClr val="bg1"/>
                </a:solidFill>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638FFC69-5DA1-014C-9EDD-887BE45FBCC1}"/>
              </a:ext>
            </a:extLst>
          </p:cNvPr>
          <p:cNvSpPr txBox="1"/>
          <p:nvPr/>
        </p:nvSpPr>
        <p:spPr>
          <a:xfrm>
            <a:off x="874932" y="155362"/>
            <a:ext cx="650259" cy="3785652"/>
          </a:xfrm>
          <a:prstGeom prst="rect">
            <a:avLst/>
          </a:prstGeom>
          <a:noFill/>
        </p:spPr>
        <p:txBody>
          <a:bodyPr wrap="square" rtlCol="0">
            <a:spAutoFit/>
          </a:bodyPr>
          <a:lstStyle/>
          <a:p>
            <a:r>
              <a:rPr lang="en-US" sz="4800" b="1" dirty="0">
                <a:latin typeface="Calibri" panose="020F0502020204030204" pitchFamily="34" charset="0"/>
                <a:cs typeface="Calibri" panose="020F0502020204030204" pitchFamily="34" charset="0"/>
              </a:rPr>
              <a:t>10110</a:t>
            </a:r>
          </a:p>
        </p:txBody>
      </p:sp>
      <p:sp>
        <p:nvSpPr>
          <p:cNvPr id="11" name="TextBox 10">
            <a:extLst>
              <a:ext uri="{FF2B5EF4-FFF2-40B4-BE49-F238E27FC236}">
                <a16:creationId xmlns:a16="http://schemas.microsoft.com/office/drawing/2014/main" id="{CA8B9F95-0F86-2146-B115-A6E062D5ADFD}"/>
              </a:ext>
            </a:extLst>
          </p:cNvPr>
          <p:cNvSpPr txBox="1"/>
          <p:nvPr/>
        </p:nvSpPr>
        <p:spPr>
          <a:xfrm>
            <a:off x="574167" y="-109358"/>
            <a:ext cx="439616" cy="830997"/>
          </a:xfrm>
          <a:prstGeom prst="rect">
            <a:avLst/>
          </a:prstGeom>
          <a:noFill/>
        </p:spPr>
        <p:txBody>
          <a:bodyPr wrap="square" rtlCol="0">
            <a:spAutoFit/>
          </a:bodyPr>
          <a:lstStyle/>
          <a:p>
            <a:pPr algn="r"/>
            <a:r>
              <a:rPr lang="en-US" sz="4800" b="1" dirty="0" err="1">
                <a:solidFill>
                  <a:schemeClr val="accent1">
                    <a:lumMod val="75000"/>
                  </a:schemeClr>
                </a:solidFill>
                <a:latin typeface="Calibri" panose="020F0502020204030204" pitchFamily="34" charset="0"/>
                <a:cs typeface="Calibri" panose="020F0502020204030204" pitchFamily="34" charset="0"/>
              </a:rPr>
              <a:t>ƒ</a:t>
            </a:r>
            <a:endParaRPr lang="en-US" sz="4800" b="1" dirty="0">
              <a:solidFill>
                <a:schemeClr val="accent1">
                  <a:lumMod val="75000"/>
                </a:schemeClr>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8EC81E67-B13D-B343-8D9D-710B3BD2D3C2}"/>
              </a:ext>
            </a:extLst>
          </p:cNvPr>
          <p:cNvSpPr txBox="1"/>
          <p:nvPr/>
        </p:nvSpPr>
        <p:spPr>
          <a:xfrm>
            <a:off x="441739" y="2977349"/>
            <a:ext cx="531563" cy="830997"/>
          </a:xfrm>
          <a:prstGeom prst="rect">
            <a:avLst/>
          </a:prstGeom>
          <a:noFill/>
        </p:spPr>
        <p:txBody>
          <a:bodyPr wrap="square" rtlCol="0">
            <a:spAutoFit/>
          </a:bodyPr>
          <a:lstStyle/>
          <a:p>
            <a:r>
              <a:rPr lang="en-US" sz="4800" b="1" dirty="0">
                <a:solidFill>
                  <a:schemeClr val="accent6">
                    <a:lumMod val="50000"/>
                  </a:schemeClr>
                </a:solidFill>
                <a:latin typeface="Calibri" panose="020F0502020204030204" pitchFamily="34" charset="0"/>
                <a:cs typeface="Calibri" panose="020F0502020204030204" pitchFamily="34" charset="0"/>
              </a:rPr>
              <a:t>∑</a:t>
            </a:r>
          </a:p>
        </p:txBody>
      </p:sp>
      <p:sp>
        <p:nvSpPr>
          <p:cNvPr id="13" name="TextBox 12">
            <a:extLst>
              <a:ext uri="{FF2B5EF4-FFF2-40B4-BE49-F238E27FC236}">
                <a16:creationId xmlns:a16="http://schemas.microsoft.com/office/drawing/2014/main" id="{F3266FEA-6FFE-2B46-B823-43AA27C1CD89}"/>
              </a:ext>
            </a:extLst>
          </p:cNvPr>
          <p:cNvSpPr txBox="1"/>
          <p:nvPr/>
        </p:nvSpPr>
        <p:spPr>
          <a:xfrm>
            <a:off x="433589" y="5872306"/>
            <a:ext cx="685800" cy="830997"/>
          </a:xfrm>
          <a:prstGeom prst="rect">
            <a:avLst/>
          </a:prstGeom>
          <a:noFill/>
        </p:spPr>
        <p:txBody>
          <a:bodyPr wrap="square" rtlCol="0">
            <a:spAutoFit/>
          </a:bodyPr>
          <a:lstStyle/>
          <a:p>
            <a:r>
              <a:rPr lang="en-US" sz="4800" b="1" dirty="0">
                <a:solidFill>
                  <a:srgbClr val="7030A0"/>
                </a:solidFill>
                <a:latin typeface="Calibri" panose="020F0502020204030204" pitchFamily="34" charset="0"/>
                <a:cs typeface="Calibri" panose="020F0502020204030204" pitchFamily="34" charset="0"/>
              </a:rPr>
              <a:t>ß</a:t>
            </a:r>
          </a:p>
        </p:txBody>
      </p:sp>
      <p:sp>
        <p:nvSpPr>
          <p:cNvPr id="14" name="TextBox 13">
            <a:extLst>
              <a:ext uri="{FF2B5EF4-FFF2-40B4-BE49-F238E27FC236}">
                <a16:creationId xmlns:a16="http://schemas.microsoft.com/office/drawing/2014/main" id="{FFCC6AF4-E56A-DD40-9B5A-01A8DACF9B05}"/>
              </a:ext>
            </a:extLst>
          </p:cNvPr>
          <p:cNvSpPr txBox="1"/>
          <p:nvPr/>
        </p:nvSpPr>
        <p:spPr>
          <a:xfrm>
            <a:off x="-36638" y="3059576"/>
            <a:ext cx="597877" cy="1015663"/>
          </a:xfrm>
          <a:prstGeom prst="rect">
            <a:avLst/>
          </a:prstGeom>
          <a:noFill/>
        </p:spPr>
        <p:txBody>
          <a:bodyPr wrap="square" rtlCol="0">
            <a:spAutoFit/>
          </a:bodyPr>
          <a:lstStyle/>
          <a:p>
            <a:r>
              <a:rPr lang="en-US" sz="6000" b="1" dirty="0">
                <a:solidFill>
                  <a:srgbClr val="002060"/>
                </a:solidFill>
                <a:latin typeface="Calibri" panose="020F0502020204030204" pitchFamily="34" charset="0"/>
                <a:cs typeface="Calibri" panose="020F0502020204030204" pitchFamily="34" charset="0"/>
              </a:rPr>
              <a:t>÷</a:t>
            </a:r>
          </a:p>
        </p:txBody>
      </p:sp>
      <p:sp>
        <p:nvSpPr>
          <p:cNvPr id="15" name="TextBox 14">
            <a:extLst>
              <a:ext uri="{FF2B5EF4-FFF2-40B4-BE49-F238E27FC236}">
                <a16:creationId xmlns:a16="http://schemas.microsoft.com/office/drawing/2014/main" id="{CDB87A24-BAF4-474E-948E-21906882D6D4}"/>
              </a:ext>
            </a:extLst>
          </p:cNvPr>
          <p:cNvSpPr txBox="1"/>
          <p:nvPr/>
        </p:nvSpPr>
        <p:spPr>
          <a:xfrm>
            <a:off x="25064" y="1838044"/>
            <a:ext cx="655027" cy="1015663"/>
          </a:xfrm>
          <a:prstGeom prst="rect">
            <a:avLst/>
          </a:prstGeom>
          <a:noFill/>
        </p:spPr>
        <p:txBody>
          <a:bodyPr wrap="square" rtlCol="0">
            <a:spAutoFit/>
          </a:bodyPr>
          <a:lstStyle/>
          <a:p>
            <a:r>
              <a:rPr lang="en-US" sz="6000" b="1" dirty="0">
                <a:solidFill>
                  <a:schemeClr val="bg1">
                    <a:lumMod val="95000"/>
                    <a:lumOff val="5000"/>
                  </a:schemeClr>
                </a:solidFill>
                <a:latin typeface="Calibri" panose="020F0502020204030204" pitchFamily="34" charset="0"/>
                <a:cs typeface="Calibri" panose="020F0502020204030204" pitchFamily="34" charset="0"/>
              </a:rPr>
              <a:t>π</a:t>
            </a:r>
          </a:p>
        </p:txBody>
      </p:sp>
      <p:sp>
        <p:nvSpPr>
          <p:cNvPr id="16" name="TextBox 15">
            <a:extLst>
              <a:ext uri="{FF2B5EF4-FFF2-40B4-BE49-F238E27FC236}">
                <a16:creationId xmlns:a16="http://schemas.microsoft.com/office/drawing/2014/main" id="{BABBB0DA-22B2-3D4B-B83D-E15E57FA6287}"/>
              </a:ext>
            </a:extLst>
          </p:cNvPr>
          <p:cNvSpPr txBox="1"/>
          <p:nvPr/>
        </p:nvSpPr>
        <p:spPr>
          <a:xfrm rot="1363348">
            <a:off x="-109102" y="3914584"/>
            <a:ext cx="1736684" cy="646331"/>
          </a:xfrm>
          <a:prstGeom prst="rect">
            <a:avLst/>
          </a:prstGeom>
          <a:noFill/>
        </p:spPr>
        <p:txBody>
          <a:bodyPr wrap="square" rtlCol="0">
            <a:spAutoFit/>
          </a:bodyPr>
          <a:lstStyle/>
          <a:p>
            <a:r>
              <a:rPr lang="en-US" sz="3600" b="1" dirty="0">
                <a:solidFill>
                  <a:schemeClr val="accent4">
                    <a:lumMod val="20000"/>
                    <a:lumOff val="80000"/>
                  </a:schemeClr>
                </a:solidFill>
                <a:latin typeface="Calibri" panose="020F0502020204030204" pitchFamily="34" charset="0"/>
                <a:cs typeface="Calibri" panose="020F0502020204030204" pitchFamily="34" charset="0"/>
              </a:rPr>
              <a:t>88÷11</a:t>
            </a:r>
          </a:p>
        </p:txBody>
      </p:sp>
      <p:sp>
        <p:nvSpPr>
          <p:cNvPr id="17" name="TextBox 16">
            <a:extLst>
              <a:ext uri="{FF2B5EF4-FFF2-40B4-BE49-F238E27FC236}">
                <a16:creationId xmlns:a16="http://schemas.microsoft.com/office/drawing/2014/main" id="{8CDDBB1D-CF47-064D-8061-7BA78904220B}"/>
              </a:ext>
            </a:extLst>
          </p:cNvPr>
          <p:cNvSpPr txBox="1"/>
          <p:nvPr/>
        </p:nvSpPr>
        <p:spPr>
          <a:xfrm>
            <a:off x="-58879" y="4265192"/>
            <a:ext cx="1441939"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X=7</a:t>
            </a:r>
          </a:p>
        </p:txBody>
      </p:sp>
      <p:sp>
        <p:nvSpPr>
          <p:cNvPr id="18" name="TextBox 17">
            <a:extLst>
              <a:ext uri="{FF2B5EF4-FFF2-40B4-BE49-F238E27FC236}">
                <a16:creationId xmlns:a16="http://schemas.microsoft.com/office/drawing/2014/main" id="{E856D08C-8F9C-2740-9E43-6444D4BBCA86}"/>
              </a:ext>
            </a:extLst>
          </p:cNvPr>
          <p:cNvSpPr txBox="1"/>
          <p:nvPr/>
        </p:nvSpPr>
        <p:spPr>
          <a:xfrm rot="19775149">
            <a:off x="-137575" y="4915170"/>
            <a:ext cx="1521759" cy="646331"/>
          </a:xfrm>
          <a:prstGeom prst="rect">
            <a:avLst/>
          </a:prstGeom>
          <a:noFill/>
        </p:spPr>
        <p:txBody>
          <a:bodyPr wrap="square" rtlCol="0">
            <a:spAutoFit/>
          </a:bodyPr>
          <a:lstStyle/>
          <a:p>
            <a:r>
              <a:rPr lang="en-US" sz="3600" b="1" i="1" dirty="0">
                <a:solidFill>
                  <a:schemeClr val="tx2">
                    <a:lumMod val="40000"/>
                    <a:lumOff val="60000"/>
                  </a:schemeClr>
                </a:solidFill>
                <a:latin typeface="Calibri" panose="020F0502020204030204" pitchFamily="34" charset="0"/>
                <a:cs typeface="Calibri" panose="020F0502020204030204" pitchFamily="34" charset="0"/>
              </a:rPr>
              <a:t>P=&lt;.05</a:t>
            </a:r>
          </a:p>
        </p:txBody>
      </p:sp>
      <p:sp>
        <p:nvSpPr>
          <p:cNvPr id="19" name="TextBox 18">
            <a:extLst>
              <a:ext uri="{FF2B5EF4-FFF2-40B4-BE49-F238E27FC236}">
                <a16:creationId xmlns:a16="http://schemas.microsoft.com/office/drawing/2014/main" id="{C796D41D-C7C0-5C49-BEDA-3928EE610C24}"/>
              </a:ext>
            </a:extLst>
          </p:cNvPr>
          <p:cNvSpPr txBox="1"/>
          <p:nvPr/>
        </p:nvSpPr>
        <p:spPr>
          <a:xfrm>
            <a:off x="720702" y="3411346"/>
            <a:ext cx="791308" cy="1015663"/>
          </a:xfrm>
          <a:prstGeom prst="rect">
            <a:avLst/>
          </a:prstGeom>
          <a:noFill/>
        </p:spPr>
        <p:txBody>
          <a:bodyPr wrap="square" rtlCol="0">
            <a:spAutoFit/>
          </a:bodyPr>
          <a:lstStyle/>
          <a:p>
            <a:r>
              <a:rPr lang="en-US" sz="6000" b="1" dirty="0">
                <a:latin typeface="Calibri" panose="020F0502020204030204" pitchFamily="34" charset="0"/>
                <a:cs typeface="Calibri" panose="020F0502020204030204" pitchFamily="34" charset="0"/>
              </a:rPr>
              <a:t>=</a:t>
            </a:r>
          </a:p>
        </p:txBody>
      </p:sp>
      <p:sp>
        <p:nvSpPr>
          <p:cNvPr id="20" name="TextBox 19">
            <a:extLst>
              <a:ext uri="{FF2B5EF4-FFF2-40B4-BE49-F238E27FC236}">
                <a16:creationId xmlns:a16="http://schemas.microsoft.com/office/drawing/2014/main" id="{C6721992-C6A6-A84E-AC17-ED3DBE5993CA}"/>
              </a:ext>
            </a:extLst>
          </p:cNvPr>
          <p:cNvSpPr txBox="1"/>
          <p:nvPr/>
        </p:nvSpPr>
        <p:spPr>
          <a:xfrm>
            <a:off x="236664" y="5180502"/>
            <a:ext cx="738554" cy="1015663"/>
          </a:xfrm>
          <a:prstGeom prst="rect">
            <a:avLst/>
          </a:prstGeom>
          <a:noFill/>
        </p:spPr>
        <p:txBody>
          <a:bodyPr wrap="square" rtlCol="0">
            <a:spAutoFit/>
          </a:bodyPr>
          <a:lstStyle/>
          <a:p>
            <a:r>
              <a:rPr lang="en-US" sz="6000" b="1" dirty="0">
                <a:solidFill>
                  <a:schemeClr val="bg1"/>
                </a:solidFill>
                <a:latin typeface="Calibri" panose="020F0502020204030204" pitchFamily="34" charset="0"/>
                <a:cs typeface="Calibri" panose="020F0502020204030204" pitchFamily="34" charset="0"/>
              </a:rPr>
              <a:t>÷</a:t>
            </a:r>
          </a:p>
        </p:txBody>
      </p:sp>
      <p:sp>
        <p:nvSpPr>
          <p:cNvPr id="21" name="TextBox 20">
            <a:extLst>
              <a:ext uri="{FF2B5EF4-FFF2-40B4-BE49-F238E27FC236}">
                <a16:creationId xmlns:a16="http://schemas.microsoft.com/office/drawing/2014/main" id="{DC732E7C-322A-644D-9A3A-88735BE17924}"/>
              </a:ext>
            </a:extLst>
          </p:cNvPr>
          <p:cNvSpPr txBox="1"/>
          <p:nvPr/>
        </p:nvSpPr>
        <p:spPr>
          <a:xfrm>
            <a:off x="720702" y="5066273"/>
            <a:ext cx="615462" cy="1015663"/>
          </a:xfrm>
          <a:prstGeom prst="rect">
            <a:avLst/>
          </a:prstGeom>
          <a:noFill/>
        </p:spPr>
        <p:txBody>
          <a:bodyPr wrap="square" rtlCol="0">
            <a:spAutoFit/>
          </a:bodyPr>
          <a:lstStyle/>
          <a:p>
            <a:r>
              <a:rPr lang="en-US" sz="6000" b="1" dirty="0">
                <a:solidFill>
                  <a:schemeClr val="tx2">
                    <a:lumMod val="75000"/>
                  </a:schemeClr>
                </a:solidFill>
                <a:latin typeface="Calibri" panose="020F0502020204030204" pitchFamily="34" charset="0"/>
                <a:cs typeface="Calibri" panose="020F0502020204030204" pitchFamily="34" charset="0"/>
              </a:rPr>
              <a:t>6</a:t>
            </a:r>
          </a:p>
        </p:txBody>
      </p:sp>
      <p:sp>
        <p:nvSpPr>
          <p:cNvPr id="36" name="TextBox 35">
            <a:extLst>
              <a:ext uri="{FF2B5EF4-FFF2-40B4-BE49-F238E27FC236}">
                <a16:creationId xmlns:a16="http://schemas.microsoft.com/office/drawing/2014/main" id="{AB8C87DD-ADE9-D544-B107-A82C5B702566}"/>
              </a:ext>
            </a:extLst>
          </p:cNvPr>
          <p:cNvSpPr txBox="1"/>
          <p:nvPr/>
        </p:nvSpPr>
        <p:spPr>
          <a:xfrm>
            <a:off x="40608" y="5666437"/>
            <a:ext cx="421910" cy="830997"/>
          </a:xfrm>
          <a:prstGeom prst="rect">
            <a:avLst/>
          </a:prstGeom>
          <a:noFill/>
        </p:spPr>
        <p:txBody>
          <a:bodyPr wrap="none" rtlCol="0">
            <a:spAutoFit/>
          </a:bodyPr>
          <a:lstStyle/>
          <a:p>
            <a:r>
              <a:rPr lang="en-US" sz="4800" dirty="0"/>
              <a:t>?</a:t>
            </a:r>
          </a:p>
        </p:txBody>
      </p:sp>
      <p:sp>
        <p:nvSpPr>
          <p:cNvPr id="37" name="TextBox 36">
            <a:extLst>
              <a:ext uri="{FF2B5EF4-FFF2-40B4-BE49-F238E27FC236}">
                <a16:creationId xmlns:a16="http://schemas.microsoft.com/office/drawing/2014/main" id="{507EDD27-3ADC-0C4C-A2C2-354ADF7602E1}"/>
              </a:ext>
            </a:extLst>
          </p:cNvPr>
          <p:cNvSpPr txBox="1"/>
          <p:nvPr/>
        </p:nvSpPr>
        <p:spPr>
          <a:xfrm>
            <a:off x="40608" y="6211479"/>
            <a:ext cx="424209" cy="830997"/>
          </a:xfrm>
          <a:prstGeom prst="rect">
            <a:avLst/>
          </a:prstGeom>
          <a:noFill/>
        </p:spPr>
        <p:txBody>
          <a:bodyPr wrap="square" rtlCol="0">
            <a:spAutoFit/>
          </a:bodyPr>
          <a:lstStyle/>
          <a:p>
            <a:r>
              <a:rPr lang="en-US" sz="4800" dirty="0"/>
              <a:t>$</a:t>
            </a:r>
          </a:p>
        </p:txBody>
      </p:sp>
      <p:sp>
        <p:nvSpPr>
          <p:cNvPr id="38" name="TextBox 37">
            <a:extLst>
              <a:ext uri="{FF2B5EF4-FFF2-40B4-BE49-F238E27FC236}">
                <a16:creationId xmlns:a16="http://schemas.microsoft.com/office/drawing/2014/main" id="{1FC8B619-42E2-3142-B973-DB5175B021B3}"/>
              </a:ext>
            </a:extLst>
          </p:cNvPr>
          <p:cNvSpPr txBox="1"/>
          <p:nvPr/>
        </p:nvSpPr>
        <p:spPr>
          <a:xfrm>
            <a:off x="914132" y="6015162"/>
            <a:ext cx="311304" cy="369332"/>
          </a:xfrm>
          <a:prstGeom prst="rect">
            <a:avLst/>
          </a:prstGeom>
          <a:noFill/>
        </p:spPr>
        <p:txBody>
          <a:bodyPr wrap="none" rtlCol="0">
            <a:spAutoFit/>
          </a:bodyPr>
          <a:lstStyle/>
          <a:p>
            <a:r>
              <a:rPr lang="en-US" dirty="0"/>
              <a:t>£</a:t>
            </a:r>
          </a:p>
        </p:txBody>
      </p:sp>
      <p:sp>
        <p:nvSpPr>
          <p:cNvPr id="2" name="TextBox 1">
            <a:extLst>
              <a:ext uri="{FF2B5EF4-FFF2-40B4-BE49-F238E27FC236}">
                <a16:creationId xmlns:a16="http://schemas.microsoft.com/office/drawing/2014/main" id="{7049696B-35C3-D841-831D-CEC7E91B6858}"/>
              </a:ext>
            </a:extLst>
          </p:cNvPr>
          <p:cNvSpPr txBox="1"/>
          <p:nvPr/>
        </p:nvSpPr>
        <p:spPr>
          <a:xfrm>
            <a:off x="2821576" y="3914583"/>
            <a:ext cx="8063811" cy="646331"/>
          </a:xfrm>
          <a:prstGeom prst="rect">
            <a:avLst/>
          </a:prstGeom>
          <a:noFill/>
        </p:spPr>
        <p:txBody>
          <a:bodyPr wrap="none" rtlCol="0">
            <a:spAutoFit/>
          </a:bodyPr>
          <a:lstStyle/>
          <a:p>
            <a:r>
              <a:rPr lang="en-US" sz="3600" b="1" dirty="0"/>
              <a:t>And finally, Thank you for your attention</a:t>
            </a:r>
          </a:p>
        </p:txBody>
      </p:sp>
      <p:sp>
        <p:nvSpPr>
          <p:cNvPr id="22" name="TextBox 21">
            <a:extLst>
              <a:ext uri="{FF2B5EF4-FFF2-40B4-BE49-F238E27FC236}">
                <a16:creationId xmlns:a16="http://schemas.microsoft.com/office/drawing/2014/main" id="{EDD705D1-5CD8-BE45-80C8-79956FA8F69C}"/>
              </a:ext>
            </a:extLst>
          </p:cNvPr>
          <p:cNvSpPr txBox="1"/>
          <p:nvPr/>
        </p:nvSpPr>
        <p:spPr>
          <a:xfrm>
            <a:off x="4824549" y="1445008"/>
            <a:ext cx="3163430" cy="646331"/>
          </a:xfrm>
          <a:prstGeom prst="rect">
            <a:avLst/>
          </a:prstGeom>
          <a:noFill/>
        </p:spPr>
        <p:txBody>
          <a:bodyPr wrap="none" rtlCol="0">
            <a:spAutoFit/>
          </a:bodyPr>
          <a:lstStyle/>
          <a:p>
            <a:r>
              <a:rPr lang="en-US" sz="3600" b="1" dirty="0"/>
              <a:t>Any questions?</a:t>
            </a:r>
          </a:p>
        </p:txBody>
      </p:sp>
    </p:spTree>
    <p:extLst>
      <p:ext uri="{BB962C8B-B14F-4D97-AF65-F5344CB8AC3E}">
        <p14:creationId xmlns:p14="http://schemas.microsoft.com/office/powerpoint/2010/main" val="3365885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11CC5D-50B6-544D-B916-E4EF858C6B58}"/>
              </a:ext>
            </a:extLst>
          </p:cNvPr>
          <p:cNvSpPr txBox="1"/>
          <p:nvPr/>
        </p:nvSpPr>
        <p:spPr>
          <a:xfrm>
            <a:off x="966229" y="0"/>
            <a:ext cx="10353327" cy="830997"/>
          </a:xfrm>
          <a:prstGeom prst="rect">
            <a:avLst/>
          </a:prstGeom>
          <a:noFill/>
        </p:spPr>
        <p:txBody>
          <a:bodyPr wrap="square" rtlCol="0">
            <a:spAutoFit/>
          </a:bodyPr>
          <a:lstStyle/>
          <a:p>
            <a:pPr algn="ctr"/>
            <a:r>
              <a:rPr lang="en-US" sz="4800" b="1" dirty="0">
                <a:solidFill>
                  <a:schemeClr val="bg1"/>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References</a:t>
            </a:r>
          </a:p>
        </p:txBody>
      </p:sp>
      <p:sp>
        <p:nvSpPr>
          <p:cNvPr id="22" name="Rectangle 21">
            <a:extLst>
              <a:ext uri="{FF2B5EF4-FFF2-40B4-BE49-F238E27FC236}">
                <a16:creationId xmlns:a16="http://schemas.microsoft.com/office/drawing/2014/main" id="{A136355A-0896-BD47-B2AF-77B00AFC5295}"/>
              </a:ext>
            </a:extLst>
          </p:cNvPr>
          <p:cNvSpPr/>
          <p:nvPr/>
        </p:nvSpPr>
        <p:spPr>
          <a:xfrm>
            <a:off x="433755" y="830997"/>
            <a:ext cx="11418276" cy="5755422"/>
          </a:xfrm>
          <a:prstGeom prst="rect">
            <a:avLst/>
          </a:prstGeom>
          <a:solidFill>
            <a:schemeClr val="tx1"/>
          </a:solidFill>
        </p:spPr>
        <p:txBody>
          <a:bodyPr wrap="square">
            <a:spAutoFit/>
          </a:bodyPr>
          <a:lstStyle/>
          <a:p>
            <a:r>
              <a:rPr lang="en-GB" sz="1600" dirty="0">
                <a:solidFill>
                  <a:schemeClr val="bg1"/>
                </a:solidFill>
                <a:latin typeface="Calibri" panose="020F0502020204030204" pitchFamily="34" charset="0"/>
                <a:cs typeface="Calibri" panose="020F0502020204030204" pitchFamily="34" charset="0"/>
              </a:rPr>
              <a:t>Ashcraft, M. H., &amp; Kirk, E. P. (2001). The relationships among working memory, math anxiety, and performance. </a:t>
            </a:r>
            <a:r>
              <a:rPr lang="en-GB" sz="1600" i="1" dirty="0">
                <a:solidFill>
                  <a:schemeClr val="bg1"/>
                </a:solidFill>
                <a:latin typeface="Calibri" panose="020F0502020204030204" pitchFamily="34" charset="0"/>
                <a:cs typeface="Calibri" panose="020F0502020204030204" pitchFamily="34" charset="0"/>
              </a:rPr>
              <a:t>Journal of experimental 	psychology: General</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130</a:t>
            </a:r>
            <a:r>
              <a:rPr lang="en-GB" sz="1600" dirty="0">
                <a:solidFill>
                  <a:schemeClr val="bg1"/>
                </a:solidFill>
                <a:latin typeface="Calibri" panose="020F0502020204030204" pitchFamily="34" charset="0"/>
                <a:cs typeface="Calibri" panose="020F0502020204030204" pitchFamily="34" charset="0"/>
              </a:rPr>
              <a:t>(2), 224. Retrieved 8</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June 2017. 	</a:t>
            </a:r>
            <a:r>
              <a:rPr lang="en-GB" sz="1600" dirty="0">
                <a:solidFill>
                  <a:schemeClr val="bg1"/>
                </a:solidFill>
                <a:latin typeface="Calibri" panose="020F0502020204030204" pitchFamily="34" charset="0"/>
                <a:cs typeface="Calibri" panose="020F0502020204030204" pitchFamily="34" charset="0"/>
                <a:hlinkClick r:id="rId2"/>
              </a:rPr>
              <a:t>https://pdfs.semanticscholar.org/6d98/8720d2d7e19ce6f392a9a15644edc64f4594.pdf</a:t>
            </a:r>
            <a:endParaRPr lang="en-GB" sz="1600" dirty="0">
              <a:solidFill>
                <a:schemeClr val="bg1"/>
              </a:solidFill>
              <a:latin typeface="Calibri" panose="020F0502020204030204" pitchFamily="34" charset="0"/>
              <a:cs typeface="Calibri" panose="020F0502020204030204" pitchFamily="34" charset="0"/>
            </a:endParaRPr>
          </a:p>
          <a:p>
            <a:endParaRPr lang="en-GB" sz="1600" dirty="0">
              <a:solidFill>
                <a:schemeClr val="bg1"/>
              </a:solidFill>
              <a:latin typeface="Calibri" panose="020F0502020204030204" pitchFamily="34" charset="0"/>
              <a:cs typeface="Calibri" panose="020F0502020204030204" pitchFamily="34" charset="0"/>
            </a:endParaRPr>
          </a:p>
          <a:p>
            <a:r>
              <a:rPr lang="en-GB" sz="1600" dirty="0">
                <a:solidFill>
                  <a:schemeClr val="bg1"/>
                </a:solidFill>
                <a:latin typeface="Calibri" panose="020F0502020204030204" pitchFamily="34" charset="0"/>
                <a:cs typeface="Calibri" panose="020F0502020204030204" pitchFamily="34" charset="0"/>
              </a:rPr>
              <a:t>Ashcraft, M. H., &amp; Moore, A. M. (2009). Mathematics anxiety and the affective drop in performance. </a:t>
            </a:r>
            <a:r>
              <a:rPr lang="en-GB" sz="1600" i="1" dirty="0">
                <a:solidFill>
                  <a:schemeClr val="bg1"/>
                </a:solidFill>
                <a:latin typeface="Calibri" panose="020F0502020204030204" pitchFamily="34" charset="0"/>
                <a:cs typeface="Calibri" panose="020F0502020204030204" pitchFamily="34" charset="0"/>
              </a:rPr>
              <a:t>Journal of Psychoeducational 	Assessment</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27</a:t>
            </a:r>
            <a:r>
              <a:rPr lang="en-GB" sz="1600" dirty="0">
                <a:solidFill>
                  <a:schemeClr val="bg1"/>
                </a:solidFill>
                <a:latin typeface="Calibri" panose="020F0502020204030204" pitchFamily="34" charset="0"/>
                <a:cs typeface="Calibri" panose="020F0502020204030204" pitchFamily="34" charset="0"/>
              </a:rPr>
              <a:t>(3), 197-205. Retrieved 5</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August 2017. 	</a:t>
            </a:r>
            <a:r>
              <a:rPr lang="en-GB" sz="1600" dirty="0">
                <a:solidFill>
                  <a:schemeClr val="bg1"/>
                </a:solidFill>
                <a:latin typeface="Calibri" panose="020F0502020204030204" pitchFamily="34" charset="0"/>
                <a:cs typeface="Calibri" panose="020F0502020204030204" pitchFamily="34" charset="0"/>
                <a:hlinkClick r:id="rId3"/>
              </a:rPr>
              <a:t>http://journals.sagepub.com/doi/abs/10.1177/0734282908330580#articleCitationDow</a:t>
            </a:r>
            <a:r>
              <a:rPr lang="en-GB" sz="1600" dirty="0">
                <a:latin typeface="Calibri" panose="020F0502020204030204" pitchFamily="34" charset="0"/>
                <a:cs typeface="Calibri" panose="020F0502020204030204" pitchFamily="34" charset="0"/>
                <a:hlinkClick r:id="rId3"/>
              </a:rPr>
              <a:t>nlo</a:t>
            </a:r>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r>
              <a:rPr lang="en-GB" sz="1600" dirty="0">
                <a:solidFill>
                  <a:schemeClr val="bg1"/>
                </a:solidFill>
                <a:latin typeface="Calibri" panose="020F0502020204030204" pitchFamily="34" charset="0"/>
                <a:cs typeface="Calibri" panose="020F0502020204030204" pitchFamily="34" charset="0"/>
              </a:rPr>
              <a:t>Baloglu, M., &amp; </a:t>
            </a:r>
            <a:r>
              <a:rPr lang="en-GB" sz="1600" dirty="0" err="1">
                <a:solidFill>
                  <a:schemeClr val="bg1"/>
                </a:solidFill>
                <a:latin typeface="Calibri" panose="020F0502020204030204" pitchFamily="34" charset="0"/>
                <a:cs typeface="Calibri" panose="020F0502020204030204" pitchFamily="34" charset="0"/>
              </a:rPr>
              <a:t>Kocak</a:t>
            </a:r>
            <a:r>
              <a:rPr lang="en-GB" sz="1600" dirty="0">
                <a:solidFill>
                  <a:schemeClr val="bg1"/>
                </a:solidFill>
                <a:latin typeface="Calibri" panose="020F0502020204030204" pitchFamily="34" charset="0"/>
                <a:cs typeface="Calibri" panose="020F0502020204030204" pitchFamily="34" charset="0"/>
              </a:rPr>
              <a:t>, R. (2006). A multivariate investigation of the differences in mathematics anxiety. </a:t>
            </a:r>
            <a:r>
              <a:rPr lang="en-GB" sz="1600" i="1" dirty="0">
                <a:solidFill>
                  <a:schemeClr val="bg1"/>
                </a:solidFill>
                <a:latin typeface="Calibri" panose="020F0502020204030204" pitchFamily="34" charset="0"/>
                <a:cs typeface="Calibri" panose="020F0502020204030204" pitchFamily="34" charset="0"/>
              </a:rPr>
              <a:t>Personality and Individual 	Differences</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40</a:t>
            </a:r>
            <a:r>
              <a:rPr lang="en-GB" sz="1600" dirty="0">
                <a:solidFill>
                  <a:schemeClr val="bg1"/>
                </a:solidFill>
                <a:latin typeface="Calibri" panose="020F0502020204030204" pitchFamily="34" charset="0"/>
                <a:cs typeface="Calibri" panose="020F0502020204030204" pitchFamily="34" charset="0"/>
              </a:rPr>
              <a:t>(7), 1325-1335. Retrieved 8</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August 2017. 	</a:t>
            </a:r>
            <a:r>
              <a:rPr lang="en-GB" sz="1600" dirty="0">
                <a:solidFill>
                  <a:schemeClr val="bg1"/>
                </a:solidFill>
                <a:latin typeface="Calibri" panose="020F0502020204030204" pitchFamily="34" charset="0"/>
                <a:cs typeface="Calibri" panose="020F0502020204030204" pitchFamily="34" charset="0"/>
                <a:hlinkClick r:id="rId4"/>
              </a:rPr>
              <a:t>http://www.sciencedirect.com.ezproxy.uwtsd.ac.uk/science/article/pii/S0191886905003648</a:t>
            </a:r>
            <a:endParaRPr lang="en-GB" sz="1600" dirty="0">
              <a:solidFill>
                <a:schemeClr val="bg1"/>
              </a:solidFill>
              <a:latin typeface="Calibri" panose="020F0502020204030204" pitchFamily="34" charset="0"/>
              <a:cs typeface="Calibri" panose="020F0502020204030204" pitchFamily="34" charset="0"/>
            </a:endParaRPr>
          </a:p>
          <a:p>
            <a:r>
              <a:rPr lang="en-GB" sz="1600" dirty="0" err="1">
                <a:latin typeface="Calibri" panose="020F0502020204030204" pitchFamily="34" charset="0"/>
                <a:cs typeface="Calibri" panose="020F0502020204030204" pitchFamily="34" charset="0"/>
              </a:rPr>
              <a:t>adCon</a:t>
            </a:r>
            <a:endParaRPr lang="en-GB" sz="1600" dirty="0">
              <a:solidFill>
                <a:schemeClr val="bg1"/>
              </a:solidFill>
              <a:latin typeface="Calibri" panose="020F0502020204030204" pitchFamily="34" charset="0"/>
              <a:cs typeface="Calibri" panose="020F0502020204030204" pitchFamily="34" charset="0"/>
            </a:endParaRPr>
          </a:p>
          <a:p>
            <a:r>
              <a:rPr lang="en-GB" sz="1600" dirty="0" err="1">
                <a:solidFill>
                  <a:schemeClr val="bg1"/>
                </a:solidFill>
                <a:latin typeface="Calibri" panose="020F0502020204030204" pitchFamily="34" charset="0"/>
                <a:cs typeface="Calibri" panose="020F0502020204030204" pitchFamily="34" charset="0"/>
              </a:rPr>
              <a:t>Beilock</a:t>
            </a:r>
            <a:r>
              <a:rPr lang="en-GB" sz="1600" dirty="0">
                <a:solidFill>
                  <a:schemeClr val="bg1"/>
                </a:solidFill>
                <a:latin typeface="Calibri" panose="020F0502020204030204" pitchFamily="34" charset="0"/>
                <a:cs typeface="Calibri" panose="020F0502020204030204" pitchFamily="34" charset="0"/>
              </a:rPr>
              <a:t>, S. L., Gunderson, E. A., Ramirez, G., &amp; Levine, S. C. (2010). Female teachers’ math anxiety affects girls’ math.  </a:t>
            </a:r>
            <a:r>
              <a:rPr lang="en-GB" sz="1600" i="1" dirty="0">
                <a:solidFill>
                  <a:schemeClr val="bg1"/>
                </a:solidFill>
                <a:latin typeface="Calibri" panose="020F0502020204030204" pitchFamily="34" charset="0"/>
                <a:cs typeface="Calibri" panose="020F0502020204030204" pitchFamily="34" charset="0"/>
              </a:rPr>
              <a:t>Proceedings of the 	National Academy of Sciences</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107</a:t>
            </a:r>
            <a:r>
              <a:rPr lang="en-GB" sz="1600" dirty="0">
                <a:solidFill>
                  <a:schemeClr val="bg1"/>
                </a:solidFill>
                <a:latin typeface="Calibri" panose="020F0502020204030204" pitchFamily="34" charset="0"/>
                <a:cs typeface="Calibri" panose="020F0502020204030204" pitchFamily="34" charset="0"/>
              </a:rPr>
              <a:t>(5), 1860-1863. Retrieved 8</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June 2017. </a:t>
            </a:r>
            <a:r>
              <a:rPr lang="en-GB" sz="1600" dirty="0">
                <a:solidFill>
                  <a:schemeClr val="bg1"/>
                </a:solidFill>
                <a:latin typeface="Calibri" panose="020F0502020204030204" pitchFamily="34" charset="0"/>
                <a:cs typeface="Calibri" panose="020F0502020204030204" pitchFamily="34" charset="0"/>
                <a:hlinkClick r:id="rId5"/>
              </a:rPr>
              <a:t>http://www.pnas.org/content/107/5/1860</a:t>
            </a:r>
            <a:endParaRPr lang="en-GB" sz="1600" dirty="0">
              <a:solidFill>
                <a:schemeClr val="bg1"/>
              </a:solidFill>
              <a:latin typeface="Calibri" panose="020F0502020204030204" pitchFamily="34" charset="0"/>
              <a:cs typeface="Calibri" panose="020F0502020204030204" pitchFamily="34" charset="0"/>
            </a:endParaRPr>
          </a:p>
          <a:p>
            <a:endParaRPr lang="en-GB" sz="1600" dirty="0">
              <a:solidFill>
                <a:schemeClr val="bg1"/>
              </a:solidFill>
              <a:latin typeface="Calibri" panose="020F0502020204030204" pitchFamily="34" charset="0"/>
              <a:cs typeface="Calibri" panose="020F0502020204030204" pitchFamily="34" charset="0"/>
            </a:endParaRPr>
          </a:p>
          <a:p>
            <a:r>
              <a:rPr lang="en-GB" sz="1600" dirty="0" err="1">
                <a:solidFill>
                  <a:schemeClr val="bg1"/>
                </a:solidFill>
                <a:latin typeface="Calibri" panose="020F0502020204030204" pitchFamily="34" charset="0"/>
                <a:cs typeface="Calibri" panose="020F0502020204030204" pitchFamily="34" charset="0"/>
              </a:rPr>
              <a:t>Bekdemir</a:t>
            </a:r>
            <a:r>
              <a:rPr lang="en-GB" sz="1600" dirty="0">
                <a:solidFill>
                  <a:schemeClr val="bg1"/>
                </a:solidFill>
                <a:latin typeface="Calibri" panose="020F0502020204030204" pitchFamily="34" charset="0"/>
                <a:cs typeface="Calibri" panose="020F0502020204030204" pitchFamily="34" charset="0"/>
              </a:rPr>
              <a:t>, M. (2010). The pre-service teachers' mathematics anxiety related to depth of 	negative experiences in mathematics 	classroom while they were students. </a:t>
            </a:r>
            <a:r>
              <a:rPr lang="en-GB" sz="1600" i="1" dirty="0">
                <a:solidFill>
                  <a:schemeClr val="bg1"/>
                </a:solidFill>
                <a:latin typeface="Calibri" panose="020F0502020204030204" pitchFamily="34" charset="0"/>
                <a:cs typeface="Calibri" panose="020F0502020204030204" pitchFamily="34" charset="0"/>
              </a:rPr>
              <a:t>Educational Studies In Mathematics</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75</a:t>
            </a:r>
            <a:r>
              <a:rPr lang="en-GB" sz="1600" dirty="0">
                <a:solidFill>
                  <a:schemeClr val="bg1"/>
                </a:solidFill>
                <a:latin typeface="Calibri" panose="020F0502020204030204" pitchFamily="34" charset="0"/>
                <a:cs typeface="Calibri" panose="020F0502020204030204" pitchFamily="34" charset="0"/>
              </a:rPr>
              <a:t>(3), 311-328. doi:10.1007/s10649-010-9260-7. 	Retrieved 8</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August 2017. 	</a:t>
            </a:r>
            <a:r>
              <a:rPr lang="en-GB" sz="1600" dirty="0">
                <a:solidFill>
                  <a:schemeClr val="bg1"/>
                </a:solidFill>
                <a:latin typeface="Calibri" panose="020F0502020204030204" pitchFamily="34" charset="0"/>
                <a:cs typeface="Calibri" panose="020F0502020204030204" pitchFamily="34" charset="0"/>
                <a:hlinkClick r:id="rId6"/>
              </a:rPr>
              <a:t>http://web.a.ebscohost.com.ezproxy.uwtsd.ac.uk/ehost/pdfviewer/pdfviewer?vid=1</a:t>
            </a:r>
            <a:r>
              <a:rPr lang="en-GB" sz="1600" dirty="0">
                <a:hlinkClick r:id="rId6"/>
              </a:rPr>
              <a:t>&amp;si</a:t>
            </a:r>
            <a:r>
              <a:rPr lang="en-GB" sz="1600" dirty="0"/>
              <a:t>d=83d68a17-5e6a-4f8a-8893-85db1c6469c6%40sessionmgr4008</a:t>
            </a:r>
            <a:endParaRPr lang="en-GB" sz="1600" dirty="0">
              <a:solidFill>
                <a:schemeClr val="bg1"/>
              </a:solidFill>
              <a:latin typeface="Calibri" panose="020F0502020204030204" pitchFamily="34" charset="0"/>
              <a:cs typeface="Calibri" panose="020F0502020204030204" pitchFamily="34" charset="0"/>
            </a:endParaRPr>
          </a:p>
          <a:p>
            <a:r>
              <a:rPr lang="en-GB" sz="1600" dirty="0">
                <a:solidFill>
                  <a:schemeClr val="bg1"/>
                </a:solidFill>
                <a:latin typeface="Calibri" panose="020F0502020204030204" pitchFamily="34" charset="0"/>
                <a:cs typeface="Calibri" panose="020F0502020204030204" pitchFamily="34" charset="0"/>
              </a:rPr>
              <a:t>Betz, N. E., (1978). Prevalence, distribution, and correlates of math anxiety in college students. </a:t>
            </a:r>
            <a:r>
              <a:rPr lang="en-GB" sz="1600" i="1" dirty="0">
                <a:solidFill>
                  <a:schemeClr val="bg1"/>
                </a:solidFill>
                <a:latin typeface="Calibri" panose="020F0502020204030204" pitchFamily="34" charset="0"/>
                <a:cs typeface="Calibri" panose="020F0502020204030204" pitchFamily="34" charset="0"/>
              </a:rPr>
              <a:t>Journal Of </a:t>
            </a:r>
            <a:r>
              <a:rPr lang="en-GB" sz="1600" i="1" dirty="0" err="1">
                <a:solidFill>
                  <a:schemeClr val="bg1"/>
                </a:solidFill>
                <a:latin typeface="Calibri" panose="020F0502020204030204" pitchFamily="34" charset="0"/>
                <a:cs typeface="Calibri" panose="020F0502020204030204" pitchFamily="34" charset="0"/>
              </a:rPr>
              <a:t>Counseling</a:t>
            </a:r>
            <a:r>
              <a:rPr lang="en-GB" sz="1600" i="1" dirty="0">
                <a:solidFill>
                  <a:schemeClr val="bg1"/>
                </a:solidFill>
                <a:latin typeface="Calibri" panose="020F0502020204030204" pitchFamily="34" charset="0"/>
                <a:cs typeface="Calibri" panose="020F0502020204030204" pitchFamily="34" charset="0"/>
              </a:rPr>
              <a:t> Psychology, 25(5),</a:t>
            </a:r>
            <a:r>
              <a:rPr lang="en-GB" sz="1600" dirty="0">
                <a:solidFill>
                  <a:schemeClr val="bg1"/>
                </a:solidFill>
                <a:latin typeface="Calibri" panose="020F0502020204030204" pitchFamily="34" charset="0"/>
                <a:cs typeface="Calibri" panose="020F0502020204030204" pitchFamily="34" charset="0"/>
              </a:rPr>
              <a:t> 	441-448. Retrieved 1</a:t>
            </a:r>
            <a:r>
              <a:rPr lang="en-GB" sz="1600" baseline="30000" dirty="0">
                <a:solidFill>
                  <a:schemeClr val="bg1"/>
                </a:solidFill>
                <a:latin typeface="Calibri" panose="020F0502020204030204" pitchFamily="34" charset="0"/>
                <a:cs typeface="Calibri" panose="020F0502020204030204" pitchFamily="34" charset="0"/>
              </a:rPr>
              <a:t>st</a:t>
            </a:r>
            <a:r>
              <a:rPr lang="en-GB" sz="1600" dirty="0">
                <a:solidFill>
                  <a:schemeClr val="bg1"/>
                </a:solidFill>
                <a:latin typeface="Calibri" panose="020F0502020204030204" pitchFamily="34" charset="0"/>
                <a:cs typeface="Calibri" panose="020F0502020204030204" pitchFamily="34" charset="0"/>
              </a:rPr>
              <a:t> June 2017. </a:t>
            </a:r>
            <a:r>
              <a:rPr lang="en-GB" sz="1600" u="sng" dirty="0">
                <a:solidFill>
                  <a:schemeClr val="bg1"/>
                </a:solidFill>
                <a:latin typeface="Calibri" panose="020F0502020204030204" pitchFamily="34" charset="0"/>
                <a:cs typeface="Calibri" panose="020F0502020204030204" pitchFamily="34" charset="0"/>
                <a:hlinkClick r:id="rId7"/>
              </a:rPr>
              <a:t>http://web.a.ebscohost.com.ezproxy.uwtsd.ac.uk/ehost/pdfviewer/pdfviewer</a:t>
            </a:r>
          </a:p>
          <a:p>
            <a:r>
              <a:rPr lang="en-GB" sz="1600" u="sng" dirty="0">
                <a:solidFill>
                  <a:schemeClr val="bg1"/>
                </a:solidFill>
                <a:latin typeface="Calibri" panose="020F0502020204030204" pitchFamily="34" charset="0"/>
                <a:cs typeface="Calibri" panose="020F0502020204030204" pitchFamily="34" charset="0"/>
                <a:hlinkClick r:id="rId7"/>
              </a:rPr>
              <a:t>	?vid=1</a:t>
            </a:r>
            <a:r>
              <a:rPr lang="en-GB" sz="1600" dirty="0">
                <a:solidFill>
                  <a:schemeClr val="bg1"/>
                </a:solidFill>
                <a:latin typeface="Calibri" panose="020F0502020204030204" pitchFamily="34" charset="0"/>
                <a:cs typeface="Calibri" panose="020F0502020204030204" pitchFamily="34" charset="0"/>
                <a:hlinkClick r:id="rId7"/>
              </a:rPr>
              <a:t>&amp;sid=5752ac0e-cab5-4c56-ae14-</a:t>
            </a:r>
            <a:r>
              <a:rPr lang="en-GB" sz="1600" dirty="0">
                <a:solidFill>
                  <a:schemeClr val="bg1"/>
                </a:solidFill>
                <a:latin typeface="Calibri" panose="020F0502020204030204" pitchFamily="34" charset="0"/>
                <a:cs typeface="Calibri" panose="020F0502020204030204" pitchFamily="34" charset="0"/>
              </a:rPr>
              <a:t>274b86ad6d18%40sessionmgr4009&amp;hid=4112</a:t>
            </a:r>
          </a:p>
        </p:txBody>
      </p:sp>
    </p:spTree>
    <p:extLst>
      <p:ext uri="{BB962C8B-B14F-4D97-AF65-F5344CB8AC3E}">
        <p14:creationId xmlns:p14="http://schemas.microsoft.com/office/powerpoint/2010/main" val="1036672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11CC5D-50B6-544D-B916-E4EF858C6B58}"/>
              </a:ext>
            </a:extLst>
          </p:cNvPr>
          <p:cNvSpPr txBox="1"/>
          <p:nvPr/>
        </p:nvSpPr>
        <p:spPr>
          <a:xfrm>
            <a:off x="1336164" y="0"/>
            <a:ext cx="10353327" cy="830997"/>
          </a:xfrm>
          <a:prstGeom prst="rect">
            <a:avLst/>
          </a:prstGeom>
          <a:noFill/>
        </p:spPr>
        <p:txBody>
          <a:bodyPr wrap="square" rtlCol="0">
            <a:spAutoFit/>
          </a:bodyPr>
          <a:lstStyle/>
          <a:p>
            <a:pPr algn="ctr"/>
            <a:r>
              <a:rPr lang="en-US" sz="4800" b="1" dirty="0">
                <a:solidFill>
                  <a:schemeClr val="bg1"/>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References</a:t>
            </a:r>
          </a:p>
        </p:txBody>
      </p:sp>
      <p:sp>
        <p:nvSpPr>
          <p:cNvPr id="22" name="Rectangle 21">
            <a:extLst>
              <a:ext uri="{FF2B5EF4-FFF2-40B4-BE49-F238E27FC236}">
                <a16:creationId xmlns:a16="http://schemas.microsoft.com/office/drawing/2014/main" id="{A136355A-0896-BD47-B2AF-77B00AFC5295}"/>
              </a:ext>
            </a:extLst>
          </p:cNvPr>
          <p:cNvSpPr/>
          <p:nvPr/>
        </p:nvSpPr>
        <p:spPr>
          <a:xfrm>
            <a:off x="433755" y="830997"/>
            <a:ext cx="11418276" cy="5755422"/>
          </a:xfrm>
          <a:prstGeom prst="rect">
            <a:avLst/>
          </a:prstGeom>
          <a:solidFill>
            <a:schemeClr val="tx1"/>
          </a:solidFill>
        </p:spPr>
        <p:txBody>
          <a:bodyPr wrap="square">
            <a:spAutoFit/>
          </a:bodyPr>
          <a:lstStyle/>
          <a:p>
            <a:r>
              <a:rPr lang="en-GB" sz="1600" dirty="0">
                <a:solidFill>
                  <a:schemeClr val="bg1"/>
                </a:solidFill>
                <a:latin typeface="Calibri" panose="020F0502020204030204" pitchFamily="34" charset="0"/>
                <a:cs typeface="Calibri" panose="020F0502020204030204" pitchFamily="34" charset="0"/>
              </a:rPr>
              <a:t>Dreger, R. M., &amp; Aiken Jr, L. R. (1957). The identification of number anxiety in a college population [Abstract]. </a:t>
            </a:r>
            <a:r>
              <a:rPr lang="en-GB" sz="1600" i="1" dirty="0">
                <a:solidFill>
                  <a:schemeClr val="bg1"/>
                </a:solidFill>
                <a:latin typeface="Calibri" panose="020F0502020204030204" pitchFamily="34" charset="0"/>
                <a:cs typeface="Calibri" panose="020F0502020204030204" pitchFamily="34" charset="0"/>
              </a:rPr>
              <a:t>Journal of Educational 	Psychology</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48</a:t>
            </a:r>
            <a:r>
              <a:rPr lang="en-GB" sz="1600" dirty="0">
                <a:solidFill>
                  <a:schemeClr val="bg1"/>
                </a:solidFill>
                <a:latin typeface="Calibri" panose="020F0502020204030204" pitchFamily="34" charset="0"/>
                <a:cs typeface="Calibri" panose="020F0502020204030204" pitchFamily="34" charset="0"/>
              </a:rPr>
              <a:t>(6), 344. Retrieved 5</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August 2017.</a:t>
            </a:r>
            <a:r>
              <a:rPr lang="en-GB" sz="1600" dirty="0">
                <a:solidFill>
                  <a:schemeClr val="bg1"/>
                </a:solidFill>
                <a:latin typeface="Calibri" panose="020F0502020204030204" pitchFamily="34" charset="0"/>
                <a:cs typeface="Calibri" panose="020F0502020204030204" pitchFamily="34" charset="0"/>
                <a:hlinkClick r:id="rId2"/>
              </a:rPr>
              <a:t>http://psycnet.apa.org/record/1959-	02153-001</a:t>
            </a:r>
            <a:endParaRPr lang="en-GB" sz="1600" dirty="0">
              <a:solidFill>
                <a:schemeClr val="bg1"/>
              </a:solidFill>
              <a:latin typeface="Calibri" panose="020F0502020204030204" pitchFamily="34" charset="0"/>
              <a:cs typeface="Calibri" panose="020F0502020204030204" pitchFamily="34" charset="0"/>
            </a:endParaRPr>
          </a:p>
          <a:p>
            <a:endParaRPr lang="en-GB" sz="1600" dirty="0">
              <a:solidFill>
                <a:schemeClr val="bg1"/>
              </a:solidFill>
              <a:latin typeface="Calibri" panose="020F0502020204030204" pitchFamily="34" charset="0"/>
              <a:cs typeface="Calibri" panose="020F0502020204030204" pitchFamily="34" charset="0"/>
            </a:endParaRPr>
          </a:p>
          <a:p>
            <a:r>
              <a:rPr lang="en-GB" sz="1600" dirty="0" err="1">
                <a:solidFill>
                  <a:schemeClr val="bg1"/>
                </a:solidFill>
                <a:latin typeface="Calibri" panose="020F0502020204030204" pitchFamily="34" charset="0"/>
                <a:cs typeface="Calibri" panose="020F0502020204030204" pitchFamily="34" charset="0"/>
              </a:rPr>
              <a:t>Dowker</a:t>
            </a:r>
            <a:r>
              <a:rPr lang="en-GB" sz="1600" dirty="0">
                <a:solidFill>
                  <a:schemeClr val="bg1"/>
                </a:solidFill>
                <a:latin typeface="Calibri" panose="020F0502020204030204" pitchFamily="34" charset="0"/>
                <a:cs typeface="Calibri" panose="020F0502020204030204" pitchFamily="34" charset="0"/>
              </a:rPr>
              <a:t>, A., Sarkar, A., &amp; </a:t>
            </a:r>
            <a:r>
              <a:rPr lang="en-GB" sz="1600" dirty="0" err="1">
                <a:solidFill>
                  <a:schemeClr val="bg1"/>
                </a:solidFill>
                <a:latin typeface="Calibri" panose="020F0502020204030204" pitchFamily="34" charset="0"/>
                <a:cs typeface="Calibri" panose="020F0502020204030204" pitchFamily="34" charset="0"/>
              </a:rPr>
              <a:t>Looi</a:t>
            </a:r>
            <a:r>
              <a:rPr lang="en-GB" sz="1600" dirty="0">
                <a:solidFill>
                  <a:schemeClr val="bg1"/>
                </a:solidFill>
                <a:latin typeface="Calibri" panose="020F0502020204030204" pitchFamily="34" charset="0"/>
                <a:cs typeface="Calibri" panose="020F0502020204030204" pitchFamily="34" charset="0"/>
              </a:rPr>
              <a:t>, C. Y. (2016). Mathematics Anxiety: What Have We Learned in 60 Years? </a:t>
            </a:r>
            <a:r>
              <a:rPr lang="en-GB" sz="1600" i="1" dirty="0">
                <a:solidFill>
                  <a:schemeClr val="bg1"/>
                </a:solidFill>
                <a:latin typeface="Calibri" panose="020F0502020204030204" pitchFamily="34" charset="0"/>
                <a:cs typeface="Calibri" panose="020F0502020204030204" pitchFamily="34" charset="0"/>
              </a:rPr>
              <a:t>Frontiers in Psychology</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7</a:t>
            </a:r>
            <a:r>
              <a:rPr lang="en-GB" sz="1600" dirty="0">
                <a:solidFill>
                  <a:schemeClr val="bg1"/>
                </a:solidFill>
                <a:latin typeface="Calibri" panose="020F0502020204030204" pitchFamily="34" charset="0"/>
                <a:cs typeface="Calibri" panose="020F0502020204030204" pitchFamily="34" charset="0"/>
              </a:rPr>
              <a:t>, 508. 	Retrieved 1</a:t>
            </a:r>
            <a:r>
              <a:rPr lang="en-GB" sz="1600" baseline="30000" dirty="0">
                <a:solidFill>
                  <a:schemeClr val="bg1"/>
                </a:solidFill>
                <a:latin typeface="Calibri" panose="020F0502020204030204" pitchFamily="34" charset="0"/>
                <a:cs typeface="Calibri" panose="020F0502020204030204" pitchFamily="34" charset="0"/>
              </a:rPr>
              <a:t>st</a:t>
            </a:r>
            <a:r>
              <a:rPr lang="en-GB" sz="1600" dirty="0">
                <a:solidFill>
                  <a:schemeClr val="bg1"/>
                </a:solidFill>
                <a:latin typeface="Calibri" panose="020F0502020204030204" pitchFamily="34" charset="0"/>
                <a:cs typeface="Calibri" panose="020F0502020204030204" pitchFamily="34" charset="0"/>
              </a:rPr>
              <a:t> June 2017. </a:t>
            </a:r>
            <a:r>
              <a:rPr lang="en-GB" sz="1600" dirty="0">
                <a:solidFill>
                  <a:schemeClr val="bg1"/>
                </a:solidFill>
                <a:latin typeface="Calibri" panose="020F0502020204030204" pitchFamily="34" charset="0"/>
                <a:cs typeface="Calibri" panose="020F0502020204030204" pitchFamily="34" charset="0"/>
                <a:hlinkClick r:id="rId3"/>
              </a:rPr>
              <a:t>http://journal.frontiersin.org/article/10.3389/fpsyg.2016.00508/full</a:t>
            </a:r>
            <a:endParaRPr lang="en-GB" sz="1600" dirty="0">
              <a:solidFill>
                <a:schemeClr val="bg1"/>
              </a:solidFill>
              <a:latin typeface="Calibri" panose="020F0502020204030204" pitchFamily="34" charset="0"/>
              <a:cs typeface="Calibri" panose="020F0502020204030204" pitchFamily="34" charset="0"/>
            </a:endParaRPr>
          </a:p>
          <a:p>
            <a:endParaRPr lang="en-GB" sz="1600" dirty="0">
              <a:solidFill>
                <a:schemeClr val="bg1"/>
              </a:solidFill>
              <a:latin typeface="Calibri" panose="020F0502020204030204" pitchFamily="34" charset="0"/>
              <a:cs typeface="Calibri" panose="020F0502020204030204" pitchFamily="34" charset="0"/>
            </a:endParaRPr>
          </a:p>
          <a:p>
            <a:r>
              <a:rPr lang="en-GB" sz="1600" dirty="0">
                <a:solidFill>
                  <a:schemeClr val="bg1"/>
                </a:solidFill>
                <a:latin typeface="Calibri" panose="020F0502020204030204" pitchFamily="34" charset="0"/>
                <a:cs typeface="Calibri" panose="020F0502020204030204" pitchFamily="34" charset="0"/>
              </a:rPr>
              <a:t>Devine, A., Fawcett, K., </a:t>
            </a:r>
            <a:r>
              <a:rPr lang="en-GB" sz="1600" dirty="0" err="1">
                <a:solidFill>
                  <a:schemeClr val="bg1"/>
                </a:solidFill>
                <a:latin typeface="Calibri" panose="020F0502020204030204" pitchFamily="34" charset="0"/>
                <a:cs typeface="Calibri" panose="020F0502020204030204" pitchFamily="34" charset="0"/>
              </a:rPr>
              <a:t>Szűcs</a:t>
            </a:r>
            <a:r>
              <a:rPr lang="en-GB" sz="1600" dirty="0">
                <a:solidFill>
                  <a:schemeClr val="bg1"/>
                </a:solidFill>
                <a:latin typeface="Calibri" panose="020F0502020204030204" pitchFamily="34" charset="0"/>
                <a:cs typeface="Calibri" panose="020F0502020204030204" pitchFamily="34" charset="0"/>
              </a:rPr>
              <a:t>, D., &amp; </a:t>
            </a:r>
            <a:r>
              <a:rPr lang="en-GB" sz="1600" dirty="0" err="1">
                <a:solidFill>
                  <a:schemeClr val="bg1"/>
                </a:solidFill>
                <a:latin typeface="Calibri" panose="020F0502020204030204" pitchFamily="34" charset="0"/>
                <a:cs typeface="Calibri" panose="020F0502020204030204" pitchFamily="34" charset="0"/>
              </a:rPr>
              <a:t>Dowker</a:t>
            </a:r>
            <a:r>
              <a:rPr lang="en-GB" sz="1600" dirty="0">
                <a:solidFill>
                  <a:schemeClr val="bg1"/>
                </a:solidFill>
                <a:latin typeface="Calibri" panose="020F0502020204030204" pitchFamily="34" charset="0"/>
                <a:cs typeface="Calibri" panose="020F0502020204030204" pitchFamily="34" charset="0"/>
              </a:rPr>
              <a:t>, A. (2012). Gender differences in mathematics anxiety and the relation to mathematics 	performance while controlling for test anxiety. </a:t>
            </a:r>
            <a:r>
              <a:rPr lang="en-GB" sz="1600" i="1" dirty="0" err="1">
                <a:solidFill>
                  <a:schemeClr val="bg1"/>
                </a:solidFill>
                <a:latin typeface="Calibri" panose="020F0502020204030204" pitchFamily="34" charset="0"/>
                <a:cs typeface="Calibri" panose="020F0502020204030204" pitchFamily="34" charset="0"/>
              </a:rPr>
              <a:t>Behavioral</a:t>
            </a:r>
            <a:r>
              <a:rPr lang="en-GB" sz="1600" i="1" dirty="0">
                <a:solidFill>
                  <a:schemeClr val="bg1"/>
                </a:solidFill>
                <a:latin typeface="Calibri" panose="020F0502020204030204" pitchFamily="34" charset="0"/>
                <a:cs typeface="Calibri" panose="020F0502020204030204" pitchFamily="34" charset="0"/>
              </a:rPr>
              <a:t> and brain functions</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8</a:t>
            </a:r>
            <a:r>
              <a:rPr lang="en-GB" sz="1600" dirty="0">
                <a:solidFill>
                  <a:schemeClr val="bg1"/>
                </a:solidFill>
                <a:latin typeface="Calibri" panose="020F0502020204030204" pitchFamily="34" charset="0"/>
                <a:cs typeface="Calibri" panose="020F0502020204030204" pitchFamily="34" charset="0"/>
              </a:rPr>
              <a:t>(1), 33. Retrieved 11</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August 2017. 	</a:t>
            </a:r>
            <a:r>
              <a:rPr lang="en-GB" sz="1600" dirty="0">
                <a:solidFill>
                  <a:schemeClr val="bg1"/>
                </a:solidFill>
                <a:latin typeface="Calibri" panose="020F0502020204030204" pitchFamily="34" charset="0"/>
                <a:cs typeface="Calibri" panose="020F0502020204030204" pitchFamily="34" charset="0"/>
                <a:hlinkClick r:id="rId4"/>
              </a:rPr>
              <a:t>https://behavioralandbrainfunctions.biomedcentral.com/articles/10.1186/1744-9081-	8-</a:t>
            </a:r>
            <a:r>
              <a:rPr lang="en-GB" sz="1600" dirty="0">
                <a:solidFill>
                  <a:schemeClr val="bg1"/>
                </a:solidFill>
                <a:latin typeface="Calibri" panose="020F0502020204030204" pitchFamily="34" charset="0"/>
                <a:cs typeface="Calibri" panose="020F0502020204030204" pitchFamily="34" charset="0"/>
              </a:rPr>
              <a:t>33</a:t>
            </a:r>
          </a:p>
          <a:p>
            <a:endParaRPr lang="en-GB" sz="1600" dirty="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r>
              <a:rPr lang="en-GB" sz="160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Hembree</a:t>
            </a:r>
            <a:r>
              <a:rPr lang="en-GB" sz="16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R. (1990). The nature, effects, and relief of mathematics anxiety. </a:t>
            </a:r>
            <a:r>
              <a:rPr lang="en-GB" sz="1600" i="1" dirty="0">
                <a:solidFill>
                  <a:srgbClr val="000000"/>
                </a:solidFill>
                <a:latin typeface="Calibri" panose="020F0502020204030204" pitchFamily="34" charset="0"/>
                <a:ea typeface="Times New Roman" panose="02020603050405020304" pitchFamily="18" charset="0"/>
                <a:cs typeface="Calibri" panose="020F0502020204030204" pitchFamily="34" charset="0"/>
              </a:rPr>
              <a:t>Journal for research in mathematics education</a:t>
            </a:r>
            <a:r>
              <a:rPr lang="en-GB" sz="16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33-46. 	Retrieved 31</a:t>
            </a:r>
            <a:r>
              <a:rPr lang="en-GB" sz="1600" baseline="30000" dirty="0">
                <a:solidFill>
                  <a:srgbClr val="000000"/>
                </a:solidFill>
                <a:latin typeface="Calibri" panose="020F0502020204030204" pitchFamily="34" charset="0"/>
                <a:ea typeface="Times New Roman" panose="02020603050405020304" pitchFamily="18" charset="0"/>
                <a:cs typeface="Calibri" panose="020F0502020204030204" pitchFamily="34" charset="0"/>
              </a:rPr>
              <a:t>st</a:t>
            </a:r>
            <a:r>
              <a:rPr lang="en-GB" sz="1600" dirty="0">
                <a:solidFill>
                  <a:srgbClr val="000000"/>
                </a:solidFill>
                <a:latin typeface="Calibri" panose="020F0502020204030204" pitchFamily="34" charset="0"/>
                <a:ea typeface="Times New Roman" panose="02020603050405020304" pitchFamily="18" charset="0"/>
                <a:cs typeface="Calibri" panose="020F0502020204030204" pitchFamily="34" charset="0"/>
              </a:rPr>
              <a:t> May 2017. </a:t>
            </a:r>
            <a:r>
              <a:rPr lang="en-GB" sz="1600" dirty="0">
                <a:solidFill>
                  <a:srgbClr val="000000"/>
                </a:solidFill>
                <a:latin typeface="Calibri" panose="020F0502020204030204" pitchFamily="34" charset="0"/>
                <a:ea typeface="Times New Roman" panose="02020603050405020304" pitchFamily="18" charset="0"/>
                <a:cs typeface="Calibri" panose="020F0502020204030204" pitchFamily="34" charset="0"/>
                <a:hlinkClick r:id="rId5"/>
              </a:rPr>
              <a:t>http://www.jstor.org/stable/749455?seq=1#page_scan_tab_contents</a:t>
            </a:r>
            <a:endParaRPr lang="en-GB" sz="1600" dirty="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endParaRPr lang="en-GB" sz="1600" dirty="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r>
              <a:rPr lang="en-GB" sz="1600" dirty="0" err="1">
                <a:solidFill>
                  <a:schemeClr val="bg1"/>
                </a:solidFill>
                <a:latin typeface="Calibri" panose="020F0502020204030204" pitchFamily="34" charset="0"/>
                <a:cs typeface="Calibri" panose="020F0502020204030204" pitchFamily="34" charset="0"/>
              </a:rPr>
              <a:t>Hopko</a:t>
            </a:r>
            <a:r>
              <a:rPr lang="en-GB" sz="1600" dirty="0">
                <a:solidFill>
                  <a:schemeClr val="bg1"/>
                </a:solidFill>
                <a:latin typeface="Calibri" panose="020F0502020204030204" pitchFamily="34" charset="0"/>
                <a:cs typeface="Calibri" panose="020F0502020204030204" pitchFamily="34" charset="0"/>
              </a:rPr>
              <a:t>, D. R., Mahadevan, R., Bare, R. L., &amp; Hunt, M. K. (2003). The abbreviated math anxiety scale (AMAS) construction, validity, and 	reliability. </a:t>
            </a:r>
            <a:r>
              <a:rPr lang="en-GB" sz="1600" i="1" dirty="0">
                <a:solidFill>
                  <a:schemeClr val="bg1"/>
                </a:solidFill>
                <a:latin typeface="Calibri" panose="020F0502020204030204" pitchFamily="34" charset="0"/>
                <a:cs typeface="Calibri" panose="020F0502020204030204" pitchFamily="34" charset="0"/>
              </a:rPr>
              <a:t>Assessment</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10</a:t>
            </a:r>
            <a:r>
              <a:rPr lang="en-GB" sz="1600" dirty="0">
                <a:solidFill>
                  <a:schemeClr val="bg1"/>
                </a:solidFill>
                <a:latin typeface="Calibri" panose="020F0502020204030204" pitchFamily="34" charset="0"/>
                <a:cs typeface="Calibri" panose="020F0502020204030204" pitchFamily="34" charset="0"/>
              </a:rPr>
              <a:t>(2), 178-182. Retrieved 31</a:t>
            </a:r>
            <a:r>
              <a:rPr lang="en-GB" sz="1600" baseline="30000" dirty="0">
                <a:solidFill>
                  <a:schemeClr val="bg1"/>
                </a:solidFill>
                <a:latin typeface="Calibri" panose="020F0502020204030204" pitchFamily="34" charset="0"/>
                <a:cs typeface="Calibri" panose="020F0502020204030204" pitchFamily="34" charset="0"/>
              </a:rPr>
              <a:t>st</a:t>
            </a:r>
            <a:r>
              <a:rPr lang="en-GB" sz="1600" dirty="0">
                <a:solidFill>
                  <a:schemeClr val="bg1"/>
                </a:solidFill>
                <a:latin typeface="Calibri" panose="020F0502020204030204" pitchFamily="34" charset="0"/>
                <a:cs typeface="Calibri" panose="020F0502020204030204" pitchFamily="34" charset="0"/>
              </a:rPr>
              <a:t> May 2017. </a:t>
            </a:r>
          </a:p>
          <a:p>
            <a:r>
              <a:rPr lang="en-GB" sz="1600" dirty="0">
                <a:solidFill>
                  <a:schemeClr val="bg1"/>
                </a:solidFill>
                <a:latin typeface="Calibri" panose="020F0502020204030204" pitchFamily="34" charset="0"/>
                <a:cs typeface="Calibri" panose="020F0502020204030204" pitchFamily="34" charset="0"/>
              </a:rPr>
              <a:t>	</a:t>
            </a:r>
            <a:r>
              <a:rPr lang="en-GB" sz="1600" u="sng" dirty="0">
                <a:solidFill>
                  <a:schemeClr val="bg1"/>
                </a:solidFill>
                <a:latin typeface="Calibri" panose="020F0502020204030204" pitchFamily="34" charset="0"/>
                <a:cs typeface="Calibri" panose="020F0502020204030204" pitchFamily="34" charset="0"/>
                <a:hlinkClick r:id="rId6"/>
              </a:rPr>
              <a:t>http://journals.sagepub.com.ezproxy.uwtsd.ac.uk/doi/pdf/10.1177/1073191103010002</a:t>
            </a:r>
            <a:r>
              <a:rPr lang="en-GB" sz="1600" dirty="0">
                <a:solidFill>
                  <a:schemeClr val="bg1"/>
                </a:solidFill>
                <a:latin typeface="Calibri" panose="020F0502020204030204" pitchFamily="34" charset="0"/>
                <a:cs typeface="Calibri" panose="020F0502020204030204" pitchFamily="34" charset="0"/>
                <a:hlinkClick r:id="rId6"/>
              </a:rPr>
              <a:t>008</a:t>
            </a:r>
            <a:endParaRPr lang="en-GB" sz="1600" dirty="0">
              <a:solidFill>
                <a:schemeClr val="bg1"/>
              </a:solidFill>
              <a:latin typeface="Calibri" panose="020F0502020204030204" pitchFamily="34" charset="0"/>
              <a:cs typeface="Calibri" panose="020F0502020204030204" pitchFamily="34" charset="0"/>
            </a:endParaRPr>
          </a:p>
          <a:p>
            <a:endParaRPr lang="en-GB" sz="1600" dirty="0">
              <a:solidFill>
                <a:schemeClr val="bg1"/>
              </a:solidFill>
              <a:latin typeface="Calibri" panose="020F0502020204030204" pitchFamily="34" charset="0"/>
              <a:cs typeface="Calibri" panose="020F0502020204030204" pitchFamily="34" charset="0"/>
            </a:endParaRPr>
          </a:p>
          <a:p>
            <a:r>
              <a:rPr lang="en-GB" sz="1600" dirty="0">
                <a:solidFill>
                  <a:schemeClr val="bg1"/>
                </a:solidFill>
                <a:latin typeface="Calibri" panose="020F0502020204030204" pitchFamily="34" charset="0"/>
                <a:cs typeface="Calibri" panose="020F0502020204030204" pitchFamily="34" charset="0"/>
              </a:rPr>
              <a:t>Hamza, E., &amp; </a:t>
            </a:r>
            <a:r>
              <a:rPr lang="en-GB" sz="1600" dirty="0" err="1">
                <a:solidFill>
                  <a:schemeClr val="bg1"/>
                </a:solidFill>
                <a:latin typeface="Calibri" panose="020F0502020204030204" pitchFamily="34" charset="0"/>
                <a:cs typeface="Calibri" panose="020F0502020204030204" pitchFamily="34" charset="0"/>
              </a:rPr>
              <a:t>Helala</a:t>
            </a:r>
            <a:r>
              <a:rPr lang="en-GB" sz="1600" dirty="0">
                <a:solidFill>
                  <a:schemeClr val="bg1"/>
                </a:solidFill>
                <a:latin typeface="Calibri" panose="020F0502020204030204" pitchFamily="34" charset="0"/>
                <a:cs typeface="Calibri" panose="020F0502020204030204" pitchFamily="34" charset="0"/>
              </a:rPr>
              <a:t>, A. (2013). Maths anxiety in college students across majors: A cross-cultural study.</a:t>
            </a:r>
            <a:r>
              <a:rPr lang="en-GB" sz="1600" i="1" dirty="0">
                <a:solidFill>
                  <a:schemeClr val="bg1"/>
                </a:solidFill>
                <a:latin typeface="Calibri" panose="020F0502020204030204" pitchFamily="34" charset="0"/>
                <a:cs typeface="Calibri" panose="020F0502020204030204" pitchFamily="34" charset="0"/>
              </a:rPr>
              <a:t> </a:t>
            </a:r>
            <a:r>
              <a:rPr lang="en-GB" sz="1600" i="1" dirty="0" err="1">
                <a:solidFill>
                  <a:schemeClr val="bg1"/>
                </a:solidFill>
                <a:latin typeface="Calibri" panose="020F0502020204030204" pitchFamily="34" charset="0"/>
                <a:cs typeface="Calibri" panose="020F0502020204030204" pitchFamily="34" charset="0"/>
              </a:rPr>
              <a:t>Educationalfutures</a:t>
            </a:r>
            <a:r>
              <a:rPr lang="en-GB" sz="1600" i="1" dirty="0">
                <a:solidFill>
                  <a:schemeClr val="bg1"/>
                </a:solidFill>
                <a:latin typeface="Calibri" panose="020F0502020204030204" pitchFamily="34" charset="0"/>
                <a:cs typeface="Calibri" panose="020F0502020204030204" pitchFamily="34" charset="0"/>
              </a:rPr>
              <a:t>, 5</a:t>
            </a:r>
            <a:r>
              <a:rPr lang="en-GB" sz="1600" dirty="0">
                <a:solidFill>
                  <a:schemeClr val="bg1"/>
                </a:solidFill>
                <a:latin typeface="Calibri" panose="020F0502020204030204" pitchFamily="34" charset="0"/>
                <a:cs typeface="Calibri" panose="020F0502020204030204" pitchFamily="34" charset="0"/>
              </a:rPr>
              <a:t>(2), 58-74. 	Retrieved 21</a:t>
            </a:r>
            <a:r>
              <a:rPr lang="en-GB" sz="1600" baseline="30000" dirty="0">
                <a:solidFill>
                  <a:schemeClr val="bg1"/>
                </a:solidFill>
                <a:latin typeface="Calibri" panose="020F0502020204030204" pitchFamily="34" charset="0"/>
                <a:cs typeface="Calibri" panose="020F0502020204030204" pitchFamily="34" charset="0"/>
              </a:rPr>
              <a:t>st</a:t>
            </a:r>
            <a:r>
              <a:rPr lang="en-GB" sz="1600" dirty="0">
                <a:solidFill>
                  <a:schemeClr val="bg1"/>
                </a:solidFill>
                <a:latin typeface="Calibri" panose="020F0502020204030204" pitchFamily="34" charset="0"/>
                <a:cs typeface="Calibri" panose="020F0502020204030204" pitchFamily="34" charset="0"/>
              </a:rPr>
              <a:t> January 2018. http://</a:t>
            </a:r>
            <a:r>
              <a:rPr lang="en-GB" sz="1600" dirty="0" err="1">
                <a:solidFill>
                  <a:schemeClr val="bg1"/>
                </a:solidFill>
                <a:latin typeface="Calibri" panose="020F0502020204030204" pitchFamily="34" charset="0"/>
                <a:cs typeface="Calibri" panose="020F0502020204030204" pitchFamily="34" charset="0"/>
              </a:rPr>
              <a:t>educationstudies.org.uk</a:t>
            </a:r>
            <a:r>
              <a:rPr lang="en-GB" sz="1600" dirty="0">
                <a:solidFill>
                  <a:schemeClr val="bg1"/>
                </a:solidFill>
                <a:latin typeface="Calibri" panose="020F0502020204030204" pitchFamily="34" charset="0"/>
                <a:cs typeface="Calibri" panose="020F0502020204030204" pitchFamily="34" charset="0"/>
              </a:rPr>
              <a:t>/</a:t>
            </a:r>
            <a:r>
              <a:rPr lang="en-GB" sz="1600" dirty="0" err="1">
                <a:solidFill>
                  <a:schemeClr val="bg1"/>
                </a:solidFill>
                <a:latin typeface="Calibri" panose="020F0502020204030204" pitchFamily="34" charset="0"/>
                <a:cs typeface="Calibri" panose="020F0502020204030204" pitchFamily="34" charset="0"/>
              </a:rPr>
              <a:t>wp</a:t>
            </a:r>
            <a:r>
              <a:rPr lang="en-GB" sz="1600" dirty="0">
                <a:solidFill>
                  <a:schemeClr val="bg1"/>
                </a:solidFill>
                <a:latin typeface="Calibri" panose="020F0502020204030204" pitchFamily="34" charset="0"/>
                <a:cs typeface="Calibri" panose="020F0502020204030204" pitchFamily="34" charset="0"/>
              </a:rPr>
              <a:t>-content/uploads/2013/11/eid_hamzav2.pdf</a:t>
            </a:r>
          </a:p>
          <a:p>
            <a:endParaRPr lang="en-GB" sz="1600" dirty="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r>
              <a:rPr lang="en-GB" sz="1600" dirty="0">
                <a:solidFill>
                  <a:schemeClr val="bg1"/>
                </a:solidFill>
                <a:latin typeface="Calibri" panose="020F0502020204030204" pitchFamily="34" charset="0"/>
                <a:cs typeface="Calibri" panose="020F0502020204030204" pitchFamily="34" charset="0"/>
              </a:rPr>
              <a:t>Jameson, M. M., &amp; Fusco, B. R. (2014). Math Anxiety, Math Self-Concept, and Math Self-Efficacy in Adult Learners Compared to 	Traditional Undergraduate Students. </a:t>
            </a:r>
            <a:r>
              <a:rPr lang="en-GB" sz="1600" i="1" dirty="0">
                <a:solidFill>
                  <a:schemeClr val="bg1"/>
                </a:solidFill>
                <a:latin typeface="Calibri" panose="020F0502020204030204" pitchFamily="34" charset="0"/>
                <a:cs typeface="Calibri" panose="020F0502020204030204" pitchFamily="34" charset="0"/>
              </a:rPr>
              <a:t>Adult 	Education Quarterly,</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64</a:t>
            </a:r>
            <a:r>
              <a:rPr lang="en-GB" sz="1600" dirty="0">
                <a:solidFill>
                  <a:schemeClr val="bg1"/>
                </a:solidFill>
                <a:latin typeface="Calibri" panose="020F0502020204030204" pitchFamily="34" charset="0"/>
                <a:cs typeface="Calibri" panose="020F0502020204030204" pitchFamily="34" charset="0"/>
              </a:rPr>
              <a:t>(4), 306-322. Retrieved 24</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May 2017. 	http://</a:t>
            </a:r>
            <a:r>
              <a:rPr lang="en-GB" sz="1600" dirty="0" err="1">
                <a:solidFill>
                  <a:schemeClr val="bg1"/>
                </a:solidFill>
                <a:latin typeface="Calibri" panose="020F0502020204030204" pitchFamily="34" charset="0"/>
                <a:cs typeface="Calibri" panose="020F0502020204030204" pitchFamily="34" charset="0"/>
              </a:rPr>
              <a:t>journals.sagepub.com.ezproxy.uwtsd.ac.uk</a:t>
            </a:r>
            <a:r>
              <a:rPr lang="en-GB" sz="1600" dirty="0">
                <a:solidFill>
                  <a:schemeClr val="bg1"/>
                </a:solidFill>
                <a:latin typeface="Calibri" panose="020F0502020204030204" pitchFamily="34" charset="0"/>
                <a:cs typeface="Calibri" panose="020F0502020204030204" pitchFamily="34" charset="0"/>
              </a:rPr>
              <a:t>/</a:t>
            </a:r>
            <a:r>
              <a:rPr lang="en-GB" sz="1600" dirty="0" err="1">
                <a:solidFill>
                  <a:schemeClr val="bg1"/>
                </a:solidFill>
                <a:latin typeface="Calibri" panose="020F0502020204030204" pitchFamily="34" charset="0"/>
                <a:cs typeface="Calibri" panose="020F0502020204030204" pitchFamily="34" charset="0"/>
              </a:rPr>
              <a:t>doi</a:t>
            </a:r>
            <a:r>
              <a:rPr lang="en-GB" sz="1600" dirty="0">
                <a:solidFill>
                  <a:schemeClr val="bg1"/>
                </a:solidFill>
                <a:latin typeface="Calibri" panose="020F0502020204030204" pitchFamily="34" charset="0"/>
                <a:cs typeface="Calibri" panose="020F0502020204030204" pitchFamily="34" charset="0"/>
              </a:rPr>
              <a:t>/abs/10.1177/0741713614541461</a:t>
            </a:r>
          </a:p>
        </p:txBody>
      </p:sp>
    </p:spTree>
    <p:extLst>
      <p:ext uri="{BB962C8B-B14F-4D97-AF65-F5344CB8AC3E}">
        <p14:creationId xmlns:p14="http://schemas.microsoft.com/office/powerpoint/2010/main" val="321537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11CC5D-50B6-544D-B916-E4EF858C6B58}"/>
              </a:ext>
            </a:extLst>
          </p:cNvPr>
          <p:cNvSpPr txBox="1"/>
          <p:nvPr/>
        </p:nvSpPr>
        <p:spPr>
          <a:xfrm>
            <a:off x="1336164" y="0"/>
            <a:ext cx="10353327" cy="830997"/>
          </a:xfrm>
          <a:prstGeom prst="rect">
            <a:avLst/>
          </a:prstGeom>
          <a:noFill/>
        </p:spPr>
        <p:txBody>
          <a:bodyPr wrap="square" rtlCol="0">
            <a:spAutoFit/>
          </a:bodyPr>
          <a:lstStyle/>
          <a:p>
            <a:pPr algn="ctr"/>
            <a:r>
              <a:rPr lang="en-US" sz="4800" b="1" dirty="0">
                <a:solidFill>
                  <a:schemeClr val="bg1"/>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References</a:t>
            </a:r>
          </a:p>
        </p:txBody>
      </p:sp>
      <p:sp>
        <p:nvSpPr>
          <p:cNvPr id="22" name="Rectangle 21">
            <a:extLst>
              <a:ext uri="{FF2B5EF4-FFF2-40B4-BE49-F238E27FC236}">
                <a16:creationId xmlns:a16="http://schemas.microsoft.com/office/drawing/2014/main" id="{A136355A-0896-BD47-B2AF-77B00AFC5295}"/>
              </a:ext>
            </a:extLst>
          </p:cNvPr>
          <p:cNvSpPr/>
          <p:nvPr/>
        </p:nvSpPr>
        <p:spPr>
          <a:xfrm>
            <a:off x="433755" y="830997"/>
            <a:ext cx="11418276" cy="5293757"/>
          </a:xfrm>
          <a:prstGeom prst="rect">
            <a:avLst/>
          </a:prstGeom>
          <a:solidFill>
            <a:schemeClr val="tx1"/>
          </a:solidFill>
        </p:spPr>
        <p:txBody>
          <a:bodyPr wrap="square">
            <a:spAutoFit/>
          </a:bodyPr>
          <a:lstStyle/>
          <a:p>
            <a:r>
              <a:rPr lang="en-GB" sz="1600" dirty="0">
                <a:solidFill>
                  <a:schemeClr val="bg1"/>
                </a:solidFill>
                <a:latin typeface="Calibri" panose="020F0502020204030204" pitchFamily="34" charset="0"/>
                <a:cs typeface="Calibri" panose="020F0502020204030204" pitchFamily="34" charset="0"/>
              </a:rPr>
              <a:t>Lyons, I. M., &amp; </a:t>
            </a:r>
            <a:r>
              <a:rPr lang="en-GB" sz="1600" dirty="0" err="1">
                <a:solidFill>
                  <a:schemeClr val="bg1"/>
                </a:solidFill>
                <a:latin typeface="Calibri" panose="020F0502020204030204" pitchFamily="34" charset="0"/>
                <a:cs typeface="Calibri" panose="020F0502020204030204" pitchFamily="34" charset="0"/>
              </a:rPr>
              <a:t>Beilock</a:t>
            </a:r>
            <a:r>
              <a:rPr lang="en-GB" sz="1600" dirty="0">
                <a:solidFill>
                  <a:schemeClr val="bg1"/>
                </a:solidFill>
                <a:latin typeface="Calibri" panose="020F0502020204030204" pitchFamily="34" charset="0"/>
                <a:cs typeface="Calibri" panose="020F0502020204030204" pitchFamily="34" charset="0"/>
              </a:rPr>
              <a:t>, S. L. (2011). Mathematics anxiety: separating the math from the anxiety. </a:t>
            </a:r>
            <a:r>
              <a:rPr lang="en-GB" sz="1600" i="1" dirty="0">
                <a:solidFill>
                  <a:schemeClr val="bg1"/>
                </a:solidFill>
                <a:latin typeface="Calibri" panose="020F0502020204030204" pitchFamily="34" charset="0"/>
                <a:cs typeface="Calibri" panose="020F0502020204030204" pitchFamily="34" charset="0"/>
              </a:rPr>
              <a:t>Cerebral Cortex</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22</a:t>
            </a:r>
            <a:r>
              <a:rPr lang="en-GB" sz="1600" dirty="0">
                <a:solidFill>
                  <a:schemeClr val="bg1"/>
                </a:solidFill>
                <a:latin typeface="Calibri" panose="020F0502020204030204" pitchFamily="34" charset="0"/>
                <a:cs typeface="Calibri" panose="020F0502020204030204" pitchFamily="34" charset="0"/>
              </a:rPr>
              <a:t>(9), 2102-2110. 	Retrieved 5</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August 2017. </a:t>
            </a:r>
            <a:r>
              <a:rPr lang="en-GB" sz="1600" u="sng" dirty="0">
                <a:solidFill>
                  <a:schemeClr val="bg1"/>
                </a:solidFill>
                <a:latin typeface="Calibri" panose="020F0502020204030204" pitchFamily="34" charset="0"/>
                <a:cs typeface="Calibri" panose="020F0502020204030204" pitchFamily="34" charset="0"/>
                <a:hlinkClick r:id="rId2"/>
              </a:rPr>
              <a:t>https://academic.oup.com/cercor/artThe initial emotional arousal 	dissipatedicle/22/9/2102/418346/Mathematics-Anxiety-</a:t>
            </a:r>
            <a:r>
              <a:rPr lang="en-GB" sz="1600" dirty="0">
                <a:solidFill>
                  <a:schemeClr val="bg1"/>
                </a:solidFill>
                <a:latin typeface="Calibri" panose="020F0502020204030204" pitchFamily="34" charset="0"/>
                <a:cs typeface="Calibri" panose="020F0502020204030204" pitchFamily="34" charset="0"/>
              </a:rPr>
              <a:t>Separating-the-Math-from-the-Anxiety</a:t>
            </a:r>
          </a:p>
          <a:p>
            <a:endParaRPr lang="en-GB" sz="1600" dirty="0">
              <a:solidFill>
                <a:srgbClr val="000000"/>
              </a:solidFill>
              <a:latin typeface="Calibri" panose="020F0502020204030204" pitchFamily="34" charset="0"/>
              <a:ea typeface="Times New Roman" panose="02020603050405020304" pitchFamily="18" charset="0"/>
              <a:cs typeface="Calibri" panose="020F0502020204030204" pitchFamily="34" charset="0"/>
            </a:endParaRPr>
          </a:p>
          <a:p>
            <a:r>
              <a:rPr lang="en-GB" sz="1600" dirty="0">
                <a:solidFill>
                  <a:schemeClr val="bg1"/>
                </a:solidFill>
                <a:latin typeface="Calibri" panose="020F0502020204030204" pitchFamily="34" charset="0"/>
                <a:cs typeface="Calibri" panose="020F0502020204030204" pitchFamily="34" charset="0"/>
              </a:rPr>
              <a:t>Maloney, E. A., </a:t>
            </a:r>
            <a:r>
              <a:rPr lang="en-GB" sz="1600" dirty="0" err="1">
                <a:solidFill>
                  <a:schemeClr val="bg1"/>
                </a:solidFill>
                <a:latin typeface="Calibri" panose="020F0502020204030204" pitchFamily="34" charset="0"/>
                <a:cs typeface="Calibri" panose="020F0502020204030204" pitchFamily="34" charset="0"/>
              </a:rPr>
              <a:t>Risko</a:t>
            </a:r>
            <a:r>
              <a:rPr lang="en-GB" sz="1600" dirty="0">
                <a:solidFill>
                  <a:schemeClr val="bg1"/>
                </a:solidFill>
                <a:latin typeface="Calibri" panose="020F0502020204030204" pitchFamily="34" charset="0"/>
                <a:cs typeface="Calibri" panose="020F0502020204030204" pitchFamily="34" charset="0"/>
              </a:rPr>
              <a:t>, E. F., Ansari, D., &amp; </a:t>
            </a:r>
            <a:r>
              <a:rPr lang="en-GB" sz="1600" dirty="0" err="1">
                <a:solidFill>
                  <a:schemeClr val="bg1"/>
                </a:solidFill>
                <a:latin typeface="Calibri" panose="020F0502020204030204" pitchFamily="34" charset="0"/>
                <a:cs typeface="Calibri" panose="020F0502020204030204" pitchFamily="34" charset="0"/>
              </a:rPr>
              <a:t>Fugelsang</a:t>
            </a:r>
            <a:r>
              <a:rPr lang="en-GB" sz="1600" dirty="0">
                <a:solidFill>
                  <a:schemeClr val="bg1"/>
                </a:solidFill>
                <a:latin typeface="Calibri" panose="020F0502020204030204" pitchFamily="34" charset="0"/>
                <a:cs typeface="Calibri" panose="020F0502020204030204" pitchFamily="34" charset="0"/>
              </a:rPr>
              <a:t>, J. (2010). Mathematics anxiety affects counting but not subitizing during visual 	enumeration. </a:t>
            </a:r>
            <a:r>
              <a:rPr lang="en-GB" sz="1600" i="1" dirty="0">
                <a:solidFill>
                  <a:schemeClr val="bg1"/>
                </a:solidFill>
                <a:latin typeface="Calibri" panose="020F0502020204030204" pitchFamily="34" charset="0"/>
                <a:cs typeface="Calibri" panose="020F0502020204030204" pitchFamily="34" charset="0"/>
              </a:rPr>
              <a:t>Cognition</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114</a:t>
            </a:r>
            <a:r>
              <a:rPr lang="en-GB" sz="1600" dirty="0">
                <a:solidFill>
                  <a:schemeClr val="bg1"/>
                </a:solidFill>
                <a:latin typeface="Calibri" panose="020F0502020204030204" pitchFamily="34" charset="0"/>
                <a:cs typeface="Calibri" panose="020F0502020204030204" pitchFamily="34" charset="0"/>
              </a:rPr>
              <a:t>(2), 293-297. Retrieved 27</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August 2017. 	</a:t>
            </a:r>
            <a:r>
              <a:rPr lang="en-GB" sz="1600" dirty="0">
                <a:solidFill>
                  <a:schemeClr val="bg1"/>
                </a:solidFill>
                <a:latin typeface="Calibri" panose="020F0502020204030204" pitchFamily="34" charset="0"/>
                <a:cs typeface="Calibri" panose="020F0502020204030204" pitchFamily="34" charset="0"/>
                <a:hlinkClick r:id="rId3"/>
              </a:rPr>
              <a:t>https://pdfs.semanticscholar.org/a913/72c9d98cc43478fc2397fb4f52751777d81c</a:t>
            </a:r>
            <a:endParaRPr lang="en-GB" sz="1600" dirty="0">
              <a:solidFill>
                <a:schemeClr val="bg1"/>
              </a:solidFill>
              <a:latin typeface="Calibri" panose="020F0502020204030204" pitchFamily="34" charset="0"/>
              <a:cs typeface="Calibri" panose="020F0502020204030204" pitchFamily="34" charset="0"/>
            </a:endParaRPr>
          </a:p>
          <a:p>
            <a:endParaRPr lang="en-GB" sz="1600" dirty="0">
              <a:solidFill>
                <a:schemeClr val="bg1"/>
              </a:solidFill>
              <a:latin typeface="Calibri" panose="020F0502020204030204" pitchFamily="34" charset="0"/>
              <a:cs typeface="Calibri" panose="020F0502020204030204" pitchFamily="34" charset="0"/>
            </a:endParaRPr>
          </a:p>
          <a:p>
            <a:r>
              <a:rPr lang="en-GB" sz="1600" dirty="0">
                <a:solidFill>
                  <a:schemeClr val="bg1"/>
                </a:solidFill>
                <a:latin typeface="Calibri" panose="020F0502020204030204" pitchFamily="34" charset="0"/>
                <a:cs typeface="Calibri" panose="020F0502020204030204" pitchFamily="34" charset="0"/>
              </a:rPr>
              <a:t>Maloney, E. A., Ramirez, G., Gunderson, E. A., Levine, S. C., &amp; </a:t>
            </a:r>
            <a:r>
              <a:rPr lang="en-GB" sz="1600" dirty="0" err="1">
                <a:solidFill>
                  <a:schemeClr val="bg1"/>
                </a:solidFill>
                <a:latin typeface="Calibri" panose="020F0502020204030204" pitchFamily="34" charset="0"/>
                <a:cs typeface="Calibri" panose="020F0502020204030204" pitchFamily="34" charset="0"/>
              </a:rPr>
              <a:t>Beilock</a:t>
            </a:r>
            <a:r>
              <a:rPr lang="en-GB" sz="1600" dirty="0">
                <a:solidFill>
                  <a:schemeClr val="bg1"/>
                </a:solidFill>
                <a:latin typeface="Calibri" panose="020F0502020204030204" pitchFamily="34" charset="0"/>
                <a:cs typeface="Calibri" panose="020F0502020204030204" pitchFamily="34" charset="0"/>
              </a:rPr>
              <a:t>, S. L. (2015). Intergenerational effects of parents’ math anxiety on 	children’s math achievement and anxiety. </a:t>
            </a:r>
            <a:r>
              <a:rPr lang="en-GB" sz="1600" i="1" dirty="0">
                <a:solidFill>
                  <a:schemeClr val="bg1"/>
                </a:solidFill>
                <a:latin typeface="Calibri" panose="020F0502020204030204" pitchFamily="34" charset="0"/>
                <a:cs typeface="Calibri" panose="020F0502020204030204" pitchFamily="34" charset="0"/>
              </a:rPr>
              <a:t>Psychological Science</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26</a:t>
            </a:r>
            <a:r>
              <a:rPr lang="en-GB" sz="1600" dirty="0">
                <a:solidFill>
                  <a:schemeClr val="bg1"/>
                </a:solidFill>
                <a:latin typeface="Calibri" panose="020F0502020204030204" pitchFamily="34" charset="0"/>
                <a:cs typeface="Calibri" panose="020F0502020204030204" pitchFamily="34" charset="0"/>
              </a:rPr>
              <a:t>(9), 1480-1488. Retrieved 15</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June 2017. 	</a:t>
            </a:r>
            <a:r>
              <a:rPr lang="en-GB" sz="1600" dirty="0">
                <a:solidFill>
                  <a:schemeClr val="bg1"/>
                </a:solidFill>
                <a:latin typeface="Calibri" panose="020F0502020204030204" pitchFamily="34" charset="0"/>
                <a:cs typeface="Calibri" panose="020F0502020204030204" pitchFamily="34" charset="0"/>
                <a:hlinkClick r:id="rId4"/>
              </a:rPr>
              <a:t>http://journals.sagepub.com.ezproxy.uwtsd.ac.uk/doi/pdf/10.1177/0956797615592630</a:t>
            </a:r>
            <a:endParaRPr lang="en-GB" sz="1600" dirty="0">
              <a:solidFill>
                <a:schemeClr val="bg1"/>
              </a:solidFill>
              <a:latin typeface="Calibri" panose="020F0502020204030204" pitchFamily="34" charset="0"/>
              <a:cs typeface="Calibri" panose="020F0502020204030204" pitchFamily="34" charset="0"/>
            </a:endParaRPr>
          </a:p>
          <a:p>
            <a:endParaRPr lang="en-GB" sz="1600" dirty="0">
              <a:solidFill>
                <a:schemeClr val="bg1"/>
              </a:solidFill>
              <a:latin typeface="Calibri" panose="020F0502020204030204" pitchFamily="34" charset="0"/>
              <a:cs typeface="Calibri" panose="020F0502020204030204" pitchFamily="34" charset="0"/>
            </a:endParaRPr>
          </a:p>
          <a:p>
            <a:r>
              <a:rPr lang="en-GB" sz="1600" dirty="0" err="1">
                <a:solidFill>
                  <a:schemeClr val="bg1"/>
                </a:solidFill>
                <a:latin typeface="Calibri" panose="020F0502020204030204" pitchFamily="34" charset="0"/>
                <a:cs typeface="Calibri" panose="020F0502020204030204" pitchFamily="34" charset="0"/>
              </a:rPr>
              <a:t>Mutodi</a:t>
            </a:r>
            <a:r>
              <a:rPr lang="en-GB" sz="1600" dirty="0">
                <a:solidFill>
                  <a:schemeClr val="bg1"/>
                </a:solidFill>
                <a:latin typeface="Calibri" panose="020F0502020204030204" pitchFamily="34" charset="0"/>
                <a:cs typeface="Calibri" panose="020F0502020204030204" pitchFamily="34" charset="0"/>
              </a:rPr>
              <a:t>, P., &amp; </a:t>
            </a:r>
            <a:r>
              <a:rPr lang="en-GB" sz="1600" dirty="0" err="1">
                <a:solidFill>
                  <a:schemeClr val="bg1"/>
                </a:solidFill>
                <a:latin typeface="Calibri" panose="020F0502020204030204" pitchFamily="34" charset="0"/>
                <a:cs typeface="Calibri" panose="020F0502020204030204" pitchFamily="34" charset="0"/>
              </a:rPr>
              <a:t>Ngirande</a:t>
            </a:r>
            <a:r>
              <a:rPr lang="en-GB" sz="1600" dirty="0">
                <a:solidFill>
                  <a:schemeClr val="bg1"/>
                </a:solidFill>
                <a:latin typeface="Calibri" panose="020F0502020204030204" pitchFamily="34" charset="0"/>
                <a:cs typeface="Calibri" panose="020F0502020204030204" pitchFamily="34" charset="0"/>
              </a:rPr>
              <a:t>, H. (2014). Exploring mathematics anxiety: Mathematics students’ experiences. </a:t>
            </a:r>
            <a:r>
              <a:rPr lang="en-GB" sz="1600" i="1" dirty="0">
                <a:solidFill>
                  <a:schemeClr val="bg1"/>
                </a:solidFill>
                <a:latin typeface="Calibri" panose="020F0502020204030204" pitchFamily="34" charset="0"/>
                <a:cs typeface="Calibri" panose="020F0502020204030204" pitchFamily="34" charset="0"/>
              </a:rPr>
              <a:t>Mediterranean Journal of Social 	Sciences</a:t>
            </a:r>
            <a:r>
              <a:rPr lang="en-GB" sz="1600" dirty="0">
                <a:solidFill>
                  <a:schemeClr val="bg1"/>
                </a:solidFill>
                <a:latin typeface="Calibri" panose="020F0502020204030204" pitchFamily="34" charset="0"/>
                <a:cs typeface="Calibri" panose="020F0502020204030204" pitchFamily="34" charset="0"/>
              </a:rPr>
              <a:t>, </a:t>
            </a:r>
            <a:r>
              <a:rPr lang="en-GB" sz="1600" i="1" dirty="0">
                <a:solidFill>
                  <a:schemeClr val="bg1"/>
                </a:solidFill>
                <a:latin typeface="Calibri" panose="020F0502020204030204" pitchFamily="34" charset="0"/>
                <a:cs typeface="Calibri" panose="020F0502020204030204" pitchFamily="34" charset="0"/>
              </a:rPr>
              <a:t>5</a:t>
            </a:r>
            <a:r>
              <a:rPr lang="en-GB" sz="1600" dirty="0">
                <a:solidFill>
                  <a:schemeClr val="bg1"/>
                </a:solidFill>
                <a:latin typeface="Calibri" panose="020F0502020204030204" pitchFamily="34" charset="0"/>
                <a:cs typeface="Calibri" panose="020F0502020204030204" pitchFamily="34" charset="0"/>
              </a:rPr>
              <a:t>(1), 283. Retrieved 20</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August 2017. Doi:10.5901/mjss.2014.v5n1p283</a:t>
            </a:r>
          </a:p>
          <a:p>
            <a:endParaRPr lang="en-GB" sz="1600" dirty="0">
              <a:solidFill>
                <a:schemeClr val="bg1"/>
              </a:solidFill>
              <a:latin typeface="Calibri" panose="020F0502020204030204" pitchFamily="34" charset="0"/>
              <a:ea typeface="Times New Roman" panose="02020603050405020304" pitchFamily="18" charset="0"/>
              <a:cs typeface="Calibri" panose="020F0502020204030204" pitchFamily="34" charset="0"/>
            </a:endParaRPr>
          </a:p>
          <a:p>
            <a:r>
              <a:rPr lang="en-GB" sz="1600" dirty="0">
                <a:solidFill>
                  <a:schemeClr val="bg1"/>
                </a:solidFill>
                <a:latin typeface="Calibri" panose="020F0502020204030204" pitchFamily="34" charset="0"/>
                <a:cs typeface="Calibri" panose="020F0502020204030204" pitchFamily="34" charset="0"/>
              </a:rPr>
              <a:t>OCED (2009) </a:t>
            </a:r>
            <a:r>
              <a:rPr lang="en-GB" sz="1600" i="1" dirty="0">
                <a:solidFill>
                  <a:schemeClr val="bg1"/>
                </a:solidFill>
                <a:latin typeface="Calibri" panose="020F0502020204030204" pitchFamily="34" charset="0"/>
                <a:cs typeface="Calibri" panose="020F0502020204030204" pitchFamily="34" charset="0"/>
              </a:rPr>
              <a:t>PISA 2009 results: Executive Summary. </a:t>
            </a:r>
            <a:r>
              <a:rPr lang="en-GB" sz="1600" dirty="0">
                <a:solidFill>
                  <a:schemeClr val="bg1"/>
                </a:solidFill>
                <a:latin typeface="Calibri" panose="020F0502020204030204" pitchFamily="34" charset="0"/>
                <a:cs typeface="Calibri" panose="020F0502020204030204" pitchFamily="34" charset="0"/>
              </a:rPr>
              <a:t>Retrieved 11</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November 2017. 	https://</a:t>
            </a:r>
            <a:r>
              <a:rPr lang="en-GB" sz="1600" dirty="0" err="1">
                <a:solidFill>
                  <a:schemeClr val="bg1"/>
                </a:solidFill>
                <a:latin typeface="Calibri" panose="020F0502020204030204" pitchFamily="34" charset="0"/>
                <a:cs typeface="Calibri" panose="020F0502020204030204" pitchFamily="34" charset="0"/>
              </a:rPr>
              <a:t>www.oecd.org</a:t>
            </a:r>
            <a:r>
              <a:rPr lang="en-GB" sz="1600" dirty="0">
                <a:solidFill>
                  <a:schemeClr val="bg1"/>
                </a:solidFill>
                <a:latin typeface="Calibri" panose="020F0502020204030204" pitchFamily="34" charset="0"/>
                <a:cs typeface="Calibri" panose="020F0502020204030204" pitchFamily="34" charset="0"/>
              </a:rPr>
              <a:t>/</a:t>
            </a:r>
            <a:r>
              <a:rPr lang="en-GB" sz="1600" dirty="0" err="1">
                <a:solidFill>
                  <a:schemeClr val="bg1"/>
                </a:solidFill>
                <a:latin typeface="Calibri" panose="020F0502020204030204" pitchFamily="34" charset="0"/>
                <a:cs typeface="Calibri" panose="020F0502020204030204" pitchFamily="34" charset="0"/>
              </a:rPr>
              <a:t>pisa</a:t>
            </a:r>
            <a:r>
              <a:rPr lang="en-GB" sz="1600" dirty="0">
                <a:solidFill>
                  <a:schemeClr val="bg1"/>
                </a:solidFill>
                <a:latin typeface="Calibri" panose="020F0502020204030204" pitchFamily="34" charset="0"/>
                <a:cs typeface="Calibri" panose="020F0502020204030204" pitchFamily="34" charset="0"/>
              </a:rPr>
              <a:t>/</a:t>
            </a:r>
            <a:r>
              <a:rPr lang="en-GB" sz="1600" dirty="0" err="1">
                <a:solidFill>
                  <a:schemeClr val="bg1"/>
                </a:solidFill>
                <a:latin typeface="Calibri" panose="020F0502020204030204" pitchFamily="34" charset="0"/>
                <a:cs typeface="Calibri" panose="020F0502020204030204" pitchFamily="34" charset="0"/>
              </a:rPr>
              <a:t>pisaproducts</a:t>
            </a:r>
            <a:r>
              <a:rPr lang="en-GB" sz="1600" dirty="0">
                <a:solidFill>
                  <a:schemeClr val="bg1"/>
                </a:solidFill>
                <a:latin typeface="Calibri" panose="020F0502020204030204" pitchFamily="34" charset="0"/>
                <a:cs typeface="Calibri" panose="020F0502020204030204" pitchFamily="34" charset="0"/>
              </a:rPr>
              <a:t>/46619703.pdf</a:t>
            </a:r>
          </a:p>
          <a:p>
            <a:r>
              <a:rPr lang="en-GB" sz="1600" dirty="0">
                <a:solidFill>
                  <a:schemeClr val="bg1"/>
                </a:solidFill>
                <a:latin typeface="Calibri" panose="020F0502020204030204" pitchFamily="34" charset="0"/>
                <a:cs typeface="Calibri" panose="020F0502020204030204" pitchFamily="34" charset="0"/>
              </a:rPr>
              <a:t> </a:t>
            </a:r>
          </a:p>
          <a:p>
            <a:r>
              <a:rPr lang="en-GB" sz="1600" dirty="0">
                <a:solidFill>
                  <a:schemeClr val="bg1"/>
                </a:solidFill>
                <a:latin typeface="Calibri" panose="020F0502020204030204" pitchFamily="34" charset="0"/>
                <a:cs typeface="Calibri" panose="020F0502020204030204" pitchFamily="34" charset="0"/>
              </a:rPr>
              <a:t>OCED (2012) </a:t>
            </a:r>
            <a:r>
              <a:rPr lang="en-GB" sz="1600" i="1" dirty="0">
                <a:solidFill>
                  <a:schemeClr val="bg1"/>
                </a:solidFill>
                <a:latin typeface="Calibri" panose="020F0502020204030204" pitchFamily="34" charset="0"/>
                <a:cs typeface="Calibri" panose="020F0502020204030204" pitchFamily="34" charset="0"/>
              </a:rPr>
              <a:t>PISA results in focus. </a:t>
            </a:r>
            <a:r>
              <a:rPr lang="en-GB" sz="1600" dirty="0">
                <a:solidFill>
                  <a:schemeClr val="bg1"/>
                </a:solidFill>
                <a:latin typeface="Calibri" panose="020F0502020204030204" pitchFamily="34" charset="0"/>
                <a:cs typeface="Calibri" panose="020F0502020204030204" pitchFamily="34" charset="0"/>
              </a:rPr>
              <a:t>Retrieved 11</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November 2017. </a:t>
            </a:r>
            <a:r>
              <a:rPr lang="en-GB" sz="1600" dirty="0">
                <a:solidFill>
                  <a:schemeClr val="bg1"/>
                </a:solidFill>
                <a:latin typeface="Calibri" panose="020F0502020204030204" pitchFamily="34" charset="0"/>
                <a:cs typeface="Calibri" panose="020F0502020204030204" pitchFamily="34" charset="0"/>
                <a:hlinkClick r:id="rId5"/>
              </a:rPr>
              <a:t>https://www.oecd.org/pisa/keyfindings/pisa-2012-</a:t>
            </a:r>
            <a:r>
              <a:rPr lang="en-GB" sz="1600" dirty="0">
                <a:solidFill>
                  <a:schemeClr val="bg1"/>
                </a:solidFill>
                <a:latin typeface="Calibri" panose="020F0502020204030204" pitchFamily="34" charset="0"/>
                <a:cs typeface="Calibri" panose="020F0502020204030204" pitchFamily="34" charset="0"/>
              </a:rPr>
              <a:t>results-	</a:t>
            </a:r>
            <a:r>
              <a:rPr lang="en-GB" sz="1600" dirty="0" err="1">
                <a:solidFill>
                  <a:schemeClr val="bg1"/>
                </a:solidFill>
                <a:latin typeface="Calibri" panose="020F0502020204030204" pitchFamily="34" charset="0"/>
                <a:cs typeface="Calibri" panose="020F0502020204030204" pitchFamily="34" charset="0"/>
              </a:rPr>
              <a:t>overview.pdf</a:t>
            </a:r>
            <a:endParaRPr lang="en-GB" sz="1600" dirty="0">
              <a:solidFill>
                <a:schemeClr val="bg1"/>
              </a:solidFill>
              <a:latin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7970028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11CC5D-50B6-544D-B916-E4EF858C6B58}"/>
              </a:ext>
            </a:extLst>
          </p:cNvPr>
          <p:cNvSpPr txBox="1"/>
          <p:nvPr/>
        </p:nvSpPr>
        <p:spPr>
          <a:xfrm>
            <a:off x="1336164" y="0"/>
            <a:ext cx="10353327" cy="830997"/>
          </a:xfrm>
          <a:prstGeom prst="rect">
            <a:avLst/>
          </a:prstGeom>
          <a:noFill/>
        </p:spPr>
        <p:txBody>
          <a:bodyPr wrap="square" rtlCol="0">
            <a:spAutoFit/>
          </a:bodyPr>
          <a:lstStyle/>
          <a:p>
            <a:pPr algn="ctr"/>
            <a:r>
              <a:rPr lang="en-US" sz="4800" b="1" dirty="0">
                <a:solidFill>
                  <a:schemeClr val="bg1"/>
                </a:solidFill>
                <a:effectLst>
                  <a:outerShdw blurRad="50800" dist="38100" dir="2700000" algn="tl" rotWithShape="0">
                    <a:prstClr val="black">
                      <a:alpha val="40000"/>
                    </a:prstClr>
                  </a:outerShdw>
                </a:effectLst>
                <a:latin typeface="Adobe Arabic" panose="02040503050201020203" pitchFamily="18" charset="-78"/>
                <a:cs typeface="Adobe Arabic" panose="02040503050201020203" pitchFamily="18" charset="-78"/>
              </a:rPr>
              <a:t>References</a:t>
            </a:r>
          </a:p>
        </p:txBody>
      </p:sp>
      <p:sp>
        <p:nvSpPr>
          <p:cNvPr id="22" name="Rectangle 21">
            <a:extLst>
              <a:ext uri="{FF2B5EF4-FFF2-40B4-BE49-F238E27FC236}">
                <a16:creationId xmlns:a16="http://schemas.microsoft.com/office/drawing/2014/main" id="{A136355A-0896-BD47-B2AF-77B00AFC5295}"/>
              </a:ext>
            </a:extLst>
          </p:cNvPr>
          <p:cNvSpPr/>
          <p:nvPr/>
        </p:nvSpPr>
        <p:spPr>
          <a:xfrm>
            <a:off x="433755" y="830997"/>
            <a:ext cx="11418276" cy="5262979"/>
          </a:xfrm>
          <a:prstGeom prst="rect">
            <a:avLst/>
          </a:prstGeom>
          <a:solidFill>
            <a:schemeClr val="tx1"/>
          </a:solidFill>
        </p:spPr>
        <p:txBody>
          <a:bodyPr wrap="square">
            <a:spAutoFit/>
          </a:bodyPr>
          <a:lstStyle/>
          <a:p>
            <a:r>
              <a:rPr lang="en-GB" sz="1400" dirty="0">
                <a:solidFill>
                  <a:schemeClr val="bg1"/>
                </a:solidFill>
                <a:latin typeface="Calibri" panose="020F0502020204030204" pitchFamily="34" charset="0"/>
                <a:cs typeface="Calibri" panose="020F0502020204030204" pitchFamily="34" charset="0"/>
              </a:rPr>
              <a:t>OCED (2013). </a:t>
            </a:r>
            <a:r>
              <a:rPr lang="en-GB" sz="1400" i="1" dirty="0">
                <a:solidFill>
                  <a:schemeClr val="bg1"/>
                </a:solidFill>
                <a:latin typeface="Calibri" panose="020F0502020204030204" pitchFamily="34" charset="0"/>
                <a:cs typeface="Calibri" panose="020F0502020204030204" pitchFamily="34" charset="0"/>
              </a:rPr>
              <a:t>Mathematics Self-Belief and Participation in Mathematics Activities</a:t>
            </a:r>
            <a:r>
              <a:rPr lang="en-GB" sz="1400" dirty="0">
                <a:solidFill>
                  <a:schemeClr val="bg1"/>
                </a:solidFill>
                <a:latin typeface="Calibri" panose="020F0502020204030204" pitchFamily="34" charset="0"/>
                <a:cs typeface="Calibri" panose="020F0502020204030204" pitchFamily="34" charset="0"/>
              </a:rPr>
              <a:t>. Retrieved 5</a:t>
            </a:r>
            <a:r>
              <a:rPr lang="en-GB" sz="1400" baseline="30000" dirty="0">
                <a:solidFill>
                  <a:schemeClr val="bg1"/>
                </a:solidFill>
                <a:latin typeface="Calibri" panose="020F0502020204030204" pitchFamily="34" charset="0"/>
                <a:cs typeface="Calibri" panose="020F0502020204030204" pitchFamily="34" charset="0"/>
              </a:rPr>
              <a:t>th</a:t>
            </a:r>
            <a:r>
              <a:rPr lang="en-GB" sz="1400" dirty="0">
                <a:solidFill>
                  <a:schemeClr val="bg1"/>
                </a:solidFill>
                <a:latin typeface="Calibri" panose="020F0502020204030204" pitchFamily="34" charset="0"/>
                <a:cs typeface="Calibri" panose="020F0502020204030204" pitchFamily="34" charset="0"/>
              </a:rPr>
              <a:t> August 2017. 	</a:t>
            </a:r>
            <a:r>
              <a:rPr lang="en-GB" sz="1400" dirty="0">
                <a:solidFill>
                  <a:schemeClr val="bg1"/>
                </a:solidFill>
                <a:latin typeface="Calibri" panose="020F0502020204030204" pitchFamily="34" charset="0"/>
                <a:cs typeface="Calibri" panose="020F0502020204030204" pitchFamily="34" charset="0"/>
                <a:hlinkClick r:id="rId2"/>
              </a:rPr>
              <a:t>http://www.oecd.org/pisa/keyfindings/PISA2012-Vol3-</a:t>
            </a:r>
            <a:r>
              <a:rPr lang="en-GB" sz="1400" dirty="0">
                <a:solidFill>
                  <a:schemeClr val="bg1"/>
                </a:solidFill>
                <a:latin typeface="Calibri" panose="020F0502020204030204" pitchFamily="34" charset="0"/>
                <a:cs typeface="Calibri" panose="020F0502020204030204" pitchFamily="34" charset="0"/>
              </a:rPr>
              <a:t>Chap4.pdf</a:t>
            </a:r>
          </a:p>
          <a:p>
            <a:r>
              <a:rPr lang="en-GB" sz="1400" dirty="0">
                <a:solidFill>
                  <a:schemeClr val="bg1"/>
                </a:solidFill>
                <a:latin typeface="Calibri" panose="020F0502020204030204" pitchFamily="34" charset="0"/>
                <a:cs typeface="Calibri" panose="020F0502020204030204" pitchFamily="34" charset="0"/>
              </a:rPr>
              <a:t> </a:t>
            </a:r>
          </a:p>
          <a:p>
            <a:r>
              <a:rPr lang="en-GB" sz="1400" dirty="0">
                <a:solidFill>
                  <a:schemeClr val="bg1"/>
                </a:solidFill>
                <a:latin typeface="Calibri" panose="020F0502020204030204" pitchFamily="34" charset="0"/>
                <a:cs typeface="Calibri" panose="020F0502020204030204" pitchFamily="34" charset="0"/>
              </a:rPr>
              <a:t>OCED (2015). </a:t>
            </a:r>
            <a:r>
              <a:rPr lang="en-GB" sz="1400" i="1" dirty="0">
                <a:solidFill>
                  <a:schemeClr val="bg1"/>
                </a:solidFill>
                <a:latin typeface="Calibri" panose="020F0502020204030204" pitchFamily="34" charset="0"/>
                <a:cs typeface="Calibri" panose="020F0502020204030204" pitchFamily="34" charset="0"/>
              </a:rPr>
              <a:t>PISA results in focus. </a:t>
            </a:r>
            <a:r>
              <a:rPr lang="en-GB" sz="1400" dirty="0">
                <a:solidFill>
                  <a:schemeClr val="bg1"/>
                </a:solidFill>
                <a:latin typeface="Calibri" panose="020F0502020204030204" pitchFamily="34" charset="0"/>
                <a:cs typeface="Calibri" panose="020F0502020204030204" pitchFamily="34" charset="0"/>
              </a:rPr>
              <a:t>Retrieved 11</a:t>
            </a:r>
            <a:r>
              <a:rPr lang="en-GB" sz="1400" baseline="30000" dirty="0">
                <a:solidFill>
                  <a:schemeClr val="bg1"/>
                </a:solidFill>
                <a:latin typeface="Calibri" panose="020F0502020204030204" pitchFamily="34" charset="0"/>
                <a:cs typeface="Calibri" panose="020F0502020204030204" pitchFamily="34" charset="0"/>
              </a:rPr>
              <a:t>th</a:t>
            </a:r>
            <a:r>
              <a:rPr lang="en-GB" sz="1400" dirty="0">
                <a:solidFill>
                  <a:schemeClr val="bg1"/>
                </a:solidFill>
                <a:latin typeface="Calibri" panose="020F0502020204030204" pitchFamily="34" charset="0"/>
                <a:cs typeface="Calibri" panose="020F0502020204030204" pitchFamily="34" charset="0"/>
              </a:rPr>
              <a:t> November 2017. </a:t>
            </a:r>
            <a:r>
              <a:rPr lang="en-GB" sz="1400" dirty="0">
                <a:solidFill>
                  <a:schemeClr val="bg1"/>
                </a:solidFill>
                <a:latin typeface="Calibri" panose="020F0502020204030204" pitchFamily="34" charset="0"/>
                <a:cs typeface="Calibri" panose="020F0502020204030204" pitchFamily="34" charset="0"/>
                <a:hlinkClick r:id="rId3"/>
              </a:rPr>
              <a:t>https://www.oecd.org/pisa/pisa-2015-results-in-focus.pdf</a:t>
            </a:r>
            <a:endParaRPr lang="en-GB" sz="1400" dirty="0">
              <a:solidFill>
                <a:schemeClr val="bg1"/>
              </a:solidFill>
              <a:latin typeface="Calibri" panose="020F0502020204030204" pitchFamily="34" charset="0"/>
              <a:cs typeface="Calibri" panose="020F0502020204030204" pitchFamily="34" charset="0"/>
            </a:endParaRPr>
          </a:p>
          <a:p>
            <a:endParaRPr lang="en-GB" sz="1400" dirty="0">
              <a:solidFill>
                <a:schemeClr val="bg1"/>
              </a:solidFill>
              <a:latin typeface="Calibri" panose="020F0502020204030204" pitchFamily="34" charset="0"/>
              <a:cs typeface="Calibri" panose="020F0502020204030204" pitchFamily="34" charset="0"/>
            </a:endParaRPr>
          </a:p>
          <a:p>
            <a:r>
              <a:rPr lang="en-GB" sz="1600" dirty="0" err="1">
                <a:solidFill>
                  <a:schemeClr val="bg1"/>
                </a:solidFill>
                <a:latin typeface="Calibri" panose="020F0502020204030204" pitchFamily="34" charset="0"/>
                <a:cs typeface="Calibri" panose="020F0502020204030204" pitchFamily="34" charset="0"/>
              </a:rPr>
              <a:t>Passolunghi</a:t>
            </a:r>
            <a:r>
              <a:rPr lang="en-GB" sz="1600" dirty="0">
                <a:solidFill>
                  <a:schemeClr val="bg1"/>
                </a:solidFill>
                <a:latin typeface="Calibri" panose="020F0502020204030204" pitchFamily="34" charset="0"/>
                <a:cs typeface="Calibri" panose="020F0502020204030204" pitchFamily="34" charset="0"/>
              </a:rPr>
              <a:t>, M. C. (2011). Cognitive and Emotional Factors in Children with Mathematical Learning 	Disabilities. </a:t>
            </a:r>
            <a:r>
              <a:rPr lang="en-GB" sz="1600" i="1" dirty="0">
                <a:solidFill>
                  <a:schemeClr val="bg1"/>
                </a:solidFill>
                <a:latin typeface="Calibri" panose="020F0502020204030204" pitchFamily="34" charset="0"/>
                <a:cs typeface="Calibri" panose="020F0502020204030204" pitchFamily="34" charset="0"/>
              </a:rPr>
              <a:t>International Journal of 	Disability, Development and Education,58</a:t>
            </a:r>
            <a:r>
              <a:rPr lang="en-GB" sz="1600" dirty="0">
                <a:solidFill>
                  <a:schemeClr val="bg1"/>
                </a:solidFill>
                <a:latin typeface="Calibri" panose="020F0502020204030204" pitchFamily="34" charset="0"/>
                <a:cs typeface="Calibri" panose="020F0502020204030204" pitchFamily="34" charset="0"/>
              </a:rPr>
              <a:t>(1), 61-73. Retrieved 15</a:t>
            </a:r>
            <a:r>
              <a:rPr lang="en-GB" sz="1600" baseline="30000" dirty="0">
                <a:solidFill>
                  <a:schemeClr val="bg1"/>
                </a:solidFill>
                <a:latin typeface="Calibri" panose="020F0502020204030204" pitchFamily="34" charset="0"/>
                <a:cs typeface="Calibri" panose="020F0502020204030204" pitchFamily="34" charset="0"/>
              </a:rPr>
              <a:t>th</a:t>
            </a:r>
            <a:r>
              <a:rPr lang="en-GB" sz="1600" dirty="0">
                <a:solidFill>
                  <a:schemeClr val="bg1"/>
                </a:solidFill>
                <a:latin typeface="Calibri" panose="020F0502020204030204" pitchFamily="34" charset="0"/>
                <a:cs typeface="Calibri" panose="020F0502020204030204" pitchFamily="34" charset="0"/>
              </a:rPr>
              <a:t> March 2018. </a:t>
            </a:r>
          </a:p>
          <a:p>
            <a:r>
              <a:rPr lang="en-GB" sz="1600" dirty="0">
                <a:solidFill>
                  <a:schemeClr val="bg1"/>
                </a:solidFill>
                <a:latin typeface="Calibri" panose="020F0502020204030204" pitchFamily="34" charset="0"/>
                <a:cs typeface="Calibri" panose="020F0502020204030204" pitchFamily="34" charset="0"/>
              </a:rPr>
              <a:t>	</a:t>
            </a:r>
            <a:r>
              <a:rPr lang="en-GB" sz="1600" u="sng" dirty="0">
                <a:solidFill>
                  <a:schemeClr val="bg1"/>
                </a:solidFill>
                <a:latin typeface="Calibri" panose="020F0502020204030204" pitchFamily="34" charset="0"/>
                <a:cs typeface="Calibri" panose="020F0502020204030204" pitchFamily="34" charset="0"/>
                <a:hlinkClick r:id="rId4"/>
              </a:rPr>
              <a:t>http://web.a.ebscohost.com.ezproxy.uwtsd.ac.uk/ehost/pdfviewer/pdfviewer?vid=1&amp;s</a:t>
            </a:r>
            <a:r>
              <a:rPr lang="en-GB" sz="1600" dirty="0">
                <a:solidFill>
                  <a:schemeClr val="bg1"/>
                </a:solidFill>
                <a:latin typeface="Calibri" panose="020F0502020204030204" pitchFamily="34" charset="0"/>
                <a:cs typeface="Calibri" panose="020F0502020204030204" pitchFamily="34" charset="0"/>
                <a:hlinkClick r:id="rId4"/>
              </a:rPr>
              <a:t>id=8907fbb7-8c67-4234-8d77-</a:t>
            </a:r>
            <a:r>
              <a:rPr lang="en-GB" sz="1600" dirty="0">
                <a:solidFill>
                  <a:schemeClr val="bg1"/>
                </a:solidFill>
                <a:latin typeface="Calibri" panose="020F0502020204030204" pitchFamily="34" charset="0"/>
                <a:cs typeface="Calibri" panose="020F0502020204030204" pitchFamily="34" charset="0"/>
              </a:rPr>
              <a:t>	4487cc527128%40sessionmgr4007</a:t>
            </a:r>
          </a:p>
          <a:p>
            <a:endParaRPr lang="en-GB" sz="1400" dirty="0">
              <a:solidFill>
                <a:schemeClr val="bg1"/>
              </a:solidFill>
              <a:latin typeface="Calibri" panose="020F0502020204030204" pitchFamily="34" charset="0"/>
              <a:cs typeface="Calibri" panose="020F0502020204030204" pitchFamily="34" charset="0"/>
            </a:endParaRPr>
          </a:p>
          <a:p>
            <a:endParaRPr lang="en-GB" sz="1400" dirty="0">
              <a:solidFill>
                <a:schemeClr val="bg1"/>
              </a:solidFill>
              <a:latin typeface="Calibri" panose="020F0502020204030204" pitchFamily="34" charset="0"/>
              <a:cs typeface="Calibri" panose="020F0502020204030204" pitchFamily="34" charset="0"/>
            </a:endParaRPr>
          </a:p>
          <a:p>
            <a:r>
              <a:rPr lang="en-GB" sz="1400" dirty="0">
                <a:solidFill>
                  <a:schemeClr val="bg1"/>
                </a:solidFill>
                <a:latin typeface="Calibri" panose="020F0502020204030204" pitchFamily="34" charset="0"/>
                <a:cs typeface="Calibri" panose="020F0502020204030204" pitchFamily="34" charset="0"/>
              </a:rPr>
              <a:t>Richardson, F. C., &amp; </a:t>
            </a:r>
            <a:r>
              <a:rPr lang="en-GB" sz="1400" dirty="0" err="1">
                <a:solidFill>
                  <a:schemeClr val="bg1"/>
                </a:solidFill>
                <a:latin typeface="Calibri" panose="020F0502020204030204" pitchFamily="34" charset="0"/>
                <a:cs typeface="Calibri" panose="020F0502020204030204" pitchFamily="34" charset="0"/>
              </a:rPr>
              <a:t>Suinn</a:t>
            </a:r>
            <a:r>
              <a:rPr lang="en-GB" sz="1400" dirty="0">
                <a:solidFill>
                  <a:schemeClr val="bg1"/>
                </a:solidFill>
                <a:latin typeface="Calibri" panose="020F0502020204030204" pitchFamily="34" charset="0"/>
                <a:cs typeface="Calibri" panose="020F0502020204030204" pitchFamily="34" charset="0"/>
              </a:rPr>
              <a:t>, R. M. (1972). “The Mathematics Anxiety Rating Scale: Psychometric data.” </a:t>
            </a:r>
            <a:r>
              <a:rPr lang="en-GB" sz="1400" i="1" dirty="0">
                <a:solidFill>
                  <a:schemeClr val="bg1"/>
                </a:solidFill>
                <a:latin typeface="Calibri" panose="020F0502020204030204" pitchFamily="34" charset="0"/>
                <a:cs typeface="Calibri" panose="020F0502020204030204" pitchFamily="34" charset="0"/>
              </a:rPr>
              <a:t>Journal Of Counselling Psychology</a:t>
            </a:r>
            <a:r>
              <a:rPr lang="en-GB" sz="1400" dirty="0">
                <a:solidFill>
                  <a:schemeClr val="bg1"/>
                </a:solidFill>
                <a:latin typeface="Calibri" panose="020F0502020204030204" pitchFamily="34" charset="0"/>
                <a:cs typeface="Calibri" panose="020F0502020204030204" pitchFamily="34" charset="0"/>
              </a:rPr>
              <a:t>, 19(6), 551-554. 	Retrieved 1</a:t>
            </a:r>
            <a:r>
              <a:rPr lang="en-GB" sz="1400" baseline="30000" dirty="0">
                <a:solidFill>
                  <a:schemeClr val="bg1"/>
                </a:solidFill>
                <a:latin typeface="Calibri" panose="020F0502020204030204" pitchFamily="34" charset="0"/>
                <a:cs typeface="Calibri" panose="020F0502020204030204" pitchFamily="34" charset="0"/>
              </a:rPr>
              <a:t>st</a:t>
            </a:r>
            <a:r>
              <a:rPr lang="en-GB" sz="1400" dirty="0">
                <a:solidFill>
                  <a:schemeClr val="bg1"/>
                </a:solidFill>
                <a:latin typeface="Calibri" panose="020F0502020204030204" pitchFamily="34" charset="0"/>
                <a:cs typeface="Calibri" panose="020F0502020204030204" pitchFamily="34" charset="0"/>
              </a:rPr>
              <a:t> June 2017. 	</a:t>
            </a:r>
            <a:r>
              <a:rPr lang="en-GB" sz="1400" dirty="0">
                <a:solidFill>
                  <a:schemeClr val="bg1"/>
                </a:solidFill>
                <a:latin typeface="Calibri" panose="020F0502020204030204" pitchFamily="34" charset="0"/>
                <a:cs typeface="Calibri" panose="020F0502020204030204" pitchFamily="34" charset="0"/>
                <a:hlinkClick r:id="rId5"/>
              </a:rPr>
              <a:t>http://web.a.ebscohost.com.ezproxy.uwtsd.ac.uk/ehost/pdfviewer/pdfviewer?vid=1&amp;sid=14cef972-027e-4153-8320-</a:t>
            </a:r>
            <a:r>
              <a:rPr lang="en-GB" sz="1400" dirty="0">
                <a:solidFill>
                  <a:schemeClr val="bg1"/>
                </a:solidFill>
                <a:latin typeface="Calibri" panose="020F0502020204030204" pitchFamily="34" charset="0"/>
                <a:cs typeface="Calibri" panose="020F0502020204030204" pitchFamily="34" charset="0"/>
              </a:rPr>
              <a:t>	903d6562ef5e%40sessionmgr4006&amp;hid=</a:t>
            </a:r>
            <a:r>
              <a:rPr lang="en-GB" sz="1600" dirty="0"/>
              <a:t>4204</a:t>
            </a:r>
            <a:endParaRPr lang="en-GB" sz="1400" dirty="0">
              <a:solidFill>
                <a:schemeClr val="bg1"/>
              </a:solidFill>
              <a:latin typeface="Calibri" panose="020F0502020204030204" pitchFamily="34" charset="0"/>
              <a:cs typeface="Calibri" panose="020F0502020204030204" pitchFamily="34" charset="0"/>
            </a:endParaRPr>
          </a:p>
          <a:p>
            <a:endParaRPr lang="en-GB" sz="1400" dirty="0">
              <a:solidFill>
                <a:schemeClr val="bg1"/>
              </a:solidFill>
              <a:latin typeface="Calibri" panose="020F0502020204030204" pitchFamily="34" charset="0"/>
              <a:cs typeface="Calibri" panose="020F0502020204030204" pitchFamily="34" charset="0"/>
            </a:endParaRPr>
          </a:p>
          <a:p>
            <a:r>
              <a:rPr lang="en-GB" sz="1400" dirty="0" err="1">
                <a:solidFill>
                  <a:schemeClr val="bg1"/>
                </a:solidFill>
                <a:latin typeface="Calibri" panose="020F0502020204030204" pitchFamily="34" charset="0"/>
                <a:cs typeface="Calibri" panose="020F0502020204030204" pitchFamily="34" charset="0"/>
              </a:rPr>
              <a:t>Soni</a:t>
            </a:r>
            <a:r>
              <a:rPr lang="en-GB" sz="1400" dirty="0">
                <a:solidFill>
                  <a:schemeClr val="bg1"/>
                </a:solidFill>
                <a:latin typeface="Calibri" panose="020F0502020204030204" pitchFamily="34" charset="0"/>
                <a:cs typeface="Calibri" panose="020F0502020204030204" pitchFamily="34" charset="0"/>
              </a:rPr>
              <a:t>, A., &amp; </a:t>
            </a:r>
            <a:r>
              <a:rPr lang="en-GB" sz="1400" dirty="0" err="1">
                <a:solidFill>
                  <a:schemeClr val="bg1"/>
                </a:solidFill>
                <a:latin typeface="Calibri" panose="020F0502020204030204" pitchFamily="34" charset="0"/>
                <a:cs typeface="Calibri" panose="020F0502020204030204" pitchFamily="34" charset="0"/>
              </a:rPr>
              <a:t>Kumari</a:t>
            </a:r>
            <a:r>
              <a:rPr lang="en-GB" sz="1400" dirty="0">
                <a:solidFill>
                  <a:schemeClr val="bg1"/>
                </a:solidFill>
                <a:latin typeface="Calibri" panose="020F0502020204030204" pitchFamily="34" charset="0"/>
                <a:cs typeface="Calibri" panose="020F0502020204030204" pitchFamily="34" charset="0"/>
              </a:rPr>
              <a:t>, S. (2017). The Role of Parental Math Anxiety and Math Attitude in Their Children’s Math Achievement. </a:t>
            </a:r>
            <a:r>
              <a:rPr lang="en-GB" sz="1400" i="1" dirty="0">
                <a:solidFill>
                  <a:schemeClr val="bg1"/>
                </a:solidFill>
                <a:latin typeface="Calibri" panose="020F0502020204030204" pitchFamily="34" charset="0"/>
                <a:cs typeface="Calibri" panose="020F0502020204030204" pitchFamily="34" charset="0"/>
              </a:rPr>
              <a:t>International Journal of 	Science and Mathematics Education,15</a:t>
            </a:r>
            <a:r>
              <a:rPr lang="en-GB" sz="1400" dirty="0">
                <a:solidFill>
                  <a:schemeClr val="bg1"/>
                </a:solidFill>
                <a:latin typeface="Calibri" panose="020F0502020204030204" pitchFamily="34" charset="0"/>
                <a:cs typeface="Calibri" panose="020F0502020204030204" pitchFamily="34" charset="0"/>
              </a:rPr>
              <a:t>(2), 331-347. Retrieved 8</a:t>
            </a:r>
            <a:r>
              <a:rPr lang="en-GB" sz="1400" baseline="30000" dirty="0">
                <a:solidFill>
                  <a:schemeClr val="bg1"/>
                </a:solidFill>
                <a:latin typeface="Calibri" panose="020F0502020204030204" pitchFamily="34" charset="0"/>
                <a:cs typeface="Calibri" panose="020F0502020204030204" pitchFamily="34" charset="0"/>
              </a:rPr>
              <a:t>th</a:t>
            </a:r>
            <a:r>
              <a:rPr lang="en-GB" sz="1400" dirty="0">
                <a:solidFill>
                  <a:schemeClr val="bg1"/>
                </a:solidFill>
                <a:latin typeface="Calibri" panose="020F0502020204030204" pitchFamily="34" charset="0"/>
                <a:cs typeface="Calibri" panose="020F0502020204030204" pitchFamily="34" charset="0"/>
              </a:rPr>
              <a:t> June 2017. </a:t>
            </a:r>
          </a:p>
          <a:p>
            <a:r>
              <a:rPr lang="en-GB" sz="1400" dirty="0">
                <a:solidFill>
                  <a:schemeClr val="bg1"/>
                </a:solidFill>
                <a:latin typeface="Calibri" panose="020F0502020204030204" pitchFamily="34" charset="0"/>
                <a:cs typeface="Calibri" panose="020F0502020204030204" pitchFamily="34" charset="0"/>
              </a:rPr>
              <a:t>	</a:t>
            </a:r>
            <a:r>
              <a:rPr lang="en-GB" sz="1400" dirty="0">
                <a:solidFill>
                  <a:schemeClr val="bg1"/>
                </a:solidFill>
                <a:latin typeface="Calibri" panose="020F0502020204030204" pitchFamily="34" charset="0"/>
                <a:cs typeface="Calibri" panose="020F0502020204030204" pitchFamily="34" charset="0"/>
                <a:hlinkClick r:id="rId6"/>
              </a:rPr>
              <a:t>https://link-springer-	com.ezproxy.uwtsd.ac.uk/article/10.1007/s10763-015-9687-5</a:t>
            </a:r>
            <a:r>
              <a:rPr lang="en-GB" sz="1400" dirty="0">
                <a:solidFill>
                  <a:schemeClr val="bg1"/>
                </a:solidFill>
                <a:latin typeface="Calibri" panose="020F0502020204030204" pitchFamily="34" charset="0"/>
                <a:cs typeface="Calibri" panose="020F0502020204030204" pitchFamily="34" charset="0"/>
              </a:rPr>
              <a:t> </a:t>
            </a:r>
          </a:p>
          <a:p>
            <a:endParaRPr lang="en-GB" sz="1400" dirty="0">
              <a:solidFill>
                <a:schemeClr val="bg1"/>
              </a:solidFill>
              <a:latin typeface="Calibri" panose="020F0502020204030204" pitchFamily="34" charset="0"/>
              <a:cs typeface="Calibri" panose="020F0502020204030204" pitchFamily="34" charset="0"/>
            </a:endParaRPr>
          </a:p>
          <a:p>
            <a:r>
              <a:rPr lang="en-GB" sz="1400" dirty="0">
                <a:solidFill>
                  <a:schemeClr val="bg1"/>
                </a:solidFill>
                <a:latin typeface="Calibri" panose="020F0502020204030204" pitchFamily="34" charset="0"/>
                <a:cs typeface="Calibri" panose="020F0502020204030204" pitchFamily="34" charset="0"/>
              </a:rPr>
              <a:t>Steiner, E. T., &amp; Ashcraft, M. H. (2012). Three brief assessments of math achievement. </a:t>
            </a:r>
            <a:r>
              <a:rPr lang="en-GB" sz="1400" i="1" dirty="0" err="1">
                <a:solidFill>
                  <a:schemeClr val="bg1"/>
                </a:solidFill>
                <a:latin typeface="Calibri" panose="020F0502020204030204" pitchFamily="34" charset="0"/>
                <a:cs typeface="Calibri" panose="020F0502020204030204" pitchFamily="34" charset="0"/>
              </a:rPr>
              <a:t>Behavior</a:t>
            </a:r>
            <a:r>
              <a:rPr lang="en-GB" sz="1400" i="1" dirty="0">
                <a:solidFill>
                  <a:schemeClr val="bg1"/>
                </a:solidFill>
                <a:latin typeface="Calibri" panose="020F0502020204030204" pitchFamily="34" charset="0"/>
                <a:cs typeface="Calibri" panose="020F0502020204030204" pitchFamily="34" charset="0"/>
              </a:rPr>
              <a:t> research methods</a:t>
            </a:r>
            <a:r>
              <a:rPr lang="en-GB" sz="1400" dirty="0">
                <a:solidFill>
                  <a:schemeClr val="bg1"/>
                </a:solidFill>
                <a:latin typeface="Calibri" panose="020F0502020204030204" pitchFamily="34" charset="0"/>
                <a:cs typeface="Calibri" panose="020F0502020204030204" pitchFamily="34" charset="0"/>
              </a:rPr>
              <a:t>, </a:t>
            </a:r>
            <a:r>
              <a:rPr lang="en-GB" sz="1400" i="1" dirty="0">
                <a:solidFill>
                  <a:schemeClr val="bg1"/>
                </a:solidFill>
                <a:latin typeface="Calibri" panose="020F0502020204030204" pitchFamily="34" charset="0"/>
                <a:cs typeface="Calibri" panose="020F0502020204030204" pitchFamily="34" charset="0"/>
              </a:rPr>
              <a:t>44</a:t>
            </a:r>
            <a:r>
              <a:rPr lang="en-GB" sz="1400" dirty="0">
                <a:solidFill>
                  <a:schemeClr val="bg1"/>
                </a:solidFill>
                <a:latin typeface="Calibri" panose="020F0502020204030204" pitchFamily="34" charset="0"/>
                <a:cs typeface="Calibri" panose="020F0502020204030204" pitchFamily="34" charset="0"/>
              </a:rPr>
              <a:t>(4), 1101-1107. Retrieved 20</a:t>
            </a:r>
            <a:r>
              <a:rPr lang="en-GB" sz="1400" baseline="30000" dirty="0">
                <a:solidFill>
                  <a:schemeClr val="bg1"/>
                </a:solidFill>
                <a:latin typeface="Calibri" panose="020F0502020204030204" pitchFamily="34" charset="0"/>
                <a:cs typeface="Calibri" panose="020F0502020204030204" pitchFamily="34" charset="0"/>
              </a:rPr>
              <a:t>th</a:t>
            </a:r>
            <a:r>
              <a:rPr lang="en-GB" sz="1400" dirty="0">
                <a:solidFill>
                  <a:schemeClr val="bg1"/>
                </a:solidFill>
                <a:latin typeface="Calibri" panose="020F0502020204030204" pitchFamily="34" charset="0"/>
                <a:cs typeface="Calibri" panose="020F0502020204030204" pitchFamily="34" charset="0"/>
              </a:rPr>
              <a:t> 	June 2017. https://</a:t>
            </a:r>
            <a:r>
              <a:rPr lang="en-GB" sz="1400" dirty="0" err="1">
                <a:solidFill>
                  <a:schemeClr val="bg1"/>
                </a:solidFill>
                <a:latin typeface="Calibri" panose="020F0502020204030204" pitchFamily="34" charset="0"/>
                <a:cs typeface="Calibri" panose="020F0502020204030204" pitchFamily="34" charset="0"/>
              </a:rPr>
              <a:t>link.springer.com</a:t>
            </a:r>
            <a:r>
              <a:rPr lang="en-GB" sz="1400" dirty="0">
                <a:solidFill>
                  <a:schemeClr val="bg1"/>
                </a:solidFill>
                <a:latin typeface="Calibri" panose="020F0502020204030204" pitchFamily="34" charset="0"/>
                <a:cs typeface="Calibri" panose="020F0502020204030204" pitchFamily="34" charset="0"/>
              </a:rPr>
              <a:t>/article/10.3758/s13428-011-0185-6</a:t>
            </a:r>
          </a:p>
          <a:p>
            <a:r>
              <a:rPr lang="en-GB" sz="1400" dirty="0">
                <a:solidFill>
                  <a:schemeClr val="bg1"/>
                </a:solidFill>
                <a:latin typeface="Calibri" panose="020F0502020204030204" pitchFamily="34" charset="0"/>
                <a:cs typeface="Calibri" panose="020F0502020204030204" pitchFamily="34" charset="0"/>
              </a:rPr>
              <a:t> </a:t>
            </a:r>
          </a:p>
          <a:p>
            <a:endParaRPr lang="en-US" dirty="0"/>
          </a:p>
        </p:txBody>
      </p:sp>
    </p:spTree>
    <p:extLst>
      <p:ext uri="{BB962C8B-B14F-4D97-AF65-F5344CB8AC3E}">
        <p14:creationId xmlns:p14="http://schemas.microsoft.com/office/powerpoint/2010/main" val="30749589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{04A3BF6F-78A2-9F49-9DDE-94D256DAD83D}tf10001122</Template>
  <TotalTime>2853</TotalTime>
  <Words>2273</Words>
  <Application>Microsoft Macintosh PowerPoint</Application>
  <PresentationFormat>Widescreen</PresentationFormat>
  <Paragraphs>503</Paragraphs>
  <Slides>21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Adobe Arabic</vt:lpstr>
      <vt:lpstr>Arial</vt:lpstr>
      <vt:lpstr>Calibri</vt:lpstr>
      <vt:lpstr>Times New Roman</vt:lpstr>
      <vt:lpstr>Trebuchet MS</vt:lpstr>
      <vt:lpstr>Tw Cen MT</vt:lpstr>
      <vt:lpstr>Circuit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Malcolm Thomas (1502332)</dc:creator>
  <cp:lastModifiedBy>Malcolm Thomas (1502332)</cp:lastModifiedBy>
  <cp:revision>158</cp:revision>
  <dcterms:created xsi:type="dcterms:W3CDTF">2018-05-05T18:00:44Z</dcterms:created>
  <dcterms:modified xsi:type="dcterms:W3CDTF">2018-05-22T16:21:27Z</dcterms:modified>
</cp:coreProperties>
</file>