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p:scale>
          <a:sx n="70" d="100"/>
          <a:sy n="70" d="100"/>
        </p:scale>
        <p:origin x="1166"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B85C3-7CE3-4184-92A3-5DD6AE0EB279}" type="datetimeFigureOut">
              <a:rPr lang="en-IN" smtClean="0"/>
              <a:t>20-11-2023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86820-7D3B-438B-9329-82511767DC60}" type="slidenum">
              <a:rPr lang="en-IN" smtClean="0"/>
              <a:t>‹#›</a:t>
            </a:fld>
            <a:endParaRPr lang="en-IN"/>
          </a:p>
        </p:txBody>
      </p:sp>
    </p:spTree>
    <p:extLst>
      <p:ext uri="{BB962C8B-B14F-4D97-AF65-F5344CB8AC3E}">
        <p14:creationId xmlns:p14="http://schemas.microsoft.com/office/powerpoint/2010/main" val="548962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aim of the presentation is to develop an understanding of the importance of knowledge, skills and behaviour required in the HR profession. All roles and responsibilities of HR are going to be described.  Here as trainee of the HR officer in Unilever, Personal skill audit and Swot analysis are going to demonstrate. The importance of training and development season is going to discuss developing opportunities of the individual and organisation in the HR Professional context.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2</a:t>
            </a:fld>
            <a:endParaRPr lang="en-IN"/>
          </a:p>
        </p:txBody>
      </p:sp>
    </p:spTree>
    <p:extLst>
      <p:ext uri="{BB962C8B-B14F-4D97-AF65-F5344CB8AC3E}">
        <p14:creationId xmlns:p14="http://schemas.microsoft.com/office/powerpoint/2010/main" val="3511852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HR Team must have various knowledge in managing organisations effectively and they should have good knowledge of employment laws as well as regulations. The knowledge in compensation as well as the benefit structure of the company helps to achieve organisations. Additionally, the knowledge of HR software and technology brings accuracy to task management. The knowledge of the diversity, inclusion and equity principles along with knowledge of organisational development is required for HR in the managing department (</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Hijazi, 2020)</a:t>
            </a:r>
            <a:r>
              <a:rPr lang="en-GB" sz="1200" dirty="0">
                <a:effectLst/>
                <a:latin typeface="Times New Roman" panose="02020603050405020304" pitchFamily="18" charset="0"/>
                <a:ea typeface="Times New Roman" panose="02020603050405020304" pitchFamily="18" charset="0"/>
              </a:rPr>
              <a:t>. HR of Unilever should have good knowledge in managing workplaces in the workplace in the right way.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3</a:t>
            </a:fld>
            <a:endParaRPr lang="en-IN"/>
          </a:p>
        </p:txBody>
      </p:sp>
    </p:spTree>
    <p:extLst>
      <p:ext uri="{BB962C8B-B14F-4D97-AF65-F5344CB8AC3E}">
        <p14:creationId xmlns:p14="http://schemas.microsoft.com/office/powerpoint/2010/main" val="3238968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 HR of the department should have enough skills in communication and good interpersonal skills. They must have skills in conflict resolution as well as mediation. The talent acquisition and recruitment skill help to hire the best talent in the organisation. Additionally, data analysis, data reporting and performance management skills are required in managing an organisation (Pavlou, 2023). Unilever focuses on applying all of these skills for managing organisational tasks in the right way.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4</a:t>
            </a:fld>
            <a:endParaRPr lang="en-IN"/>
          </a:p>
        </p:txBody>
      </p:sp>
    </p:spTree>
    <p:extLst>
      <p:ext uri="{BB962C8B-B14F-4D97-AF65-F5344CB8AC3E}">
        <p14:creationId xmlns:p14="http://schemas.microsoft.com/office/powerpoint/2010/main" val="3349107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HR teams of the Department should have positive behaviour and have some ability to maintain tasks ethically and effectively to maintain organisational confidentiality. They should have an empathetic attitude in managing employees and active listening behaviour effectively. HR should maintain calmness and collaborative behaviour in managing Unilever tasks. The higher trustworthiness and transparency-maintaining behaviour bring success in organisations(French, 2021).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5</a:t>
            </a:fld>
            <a:endParaRPr lang="en-IN"/>
          </a:p>
        </p:txBody>
      </p:sp>
    </p:spTree>
    <p:extLst>
      <p:ext uri="{BB962C8B-B14F-4D97-AF65-F5344CB8AC3E}">
        <p14:creationId xmlns:p14="http://schemas.microsoft.com/office/powerpoint/2010/main" val="876491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HR officers have various responsibilities and duties in managing organisations. They need to recruit new staff and ensure clear hiring policies. They need to make sure about the staff payment. Managing the employee's rights (leave policy, Fair payment policies and Safety policies) is the most effective task in managing organisational tasks and they ensure payment timing, pension benefits and other benefits. They used to look at the health, safety and welfare management of all employees and effectively manage organisational staff training. They are used to play a role in managing advertising lines and implementing employment policies. They used to pay attention to the employee's attendance and employment policies effectively ((targetjobs.co.uk, 2023).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6</a:t>
            </a:fld>
            <a:endParaRPr lang="en-IN"/>
          </a:p>
        </p:txBody>
      </p:sp>
    </p:spTree>
    <p:extLst>
      <p:ext uri="{BB962C8B-B14F-4D97-AF65-F5344CB8AC3E}">
        <p14:creationId xmlns:p14="http://schemas.microsoft.com/office/powerpoint/2010/main" val="3754532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 have been newly appointed as a trainee human resources officer at Unilever, I Have worked as HR at another company for the past 2 years. After joining this company, I had to handle a couple of duties. While doing all of these duties, I can point out all of my abilities and abilities. By using the personal audit skill and swot analysis. I can find out all of my strengths, weaknesses, opportunities and threats.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7</a:t>
            </a:fld>
            <a:endParaRPr lang="en-IN"/>
          </a:p>
        </p:txBody>
      </p:sp>
    </p:spTree>
    <p:extLst>
      <p:ext uri="{BB962C8B-B14F-4D97-AF65-F5344CB8AC3E}">
        <p14:creationId xmlns:p14="http://schemas.microsoft.com/office/powerpoint/2010/main" val="3763519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The need for the training and development session can be understood by talking to the candidates. Training is beneficial for bringing higher job satisfaction, addressing performance reviews, increasing productivity and building a company’s reputation (</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Blanchard and </a:t>
            </a:r>
            <a:r>
              <a:rPr lang="en-GB" sz="1200" dirty="0">
                <a:effectLst/>
                <a:latin typeface="Times New Roman" panose="02020603050405020304" pitchFamily="18" charset="0"/>
                <a:ea typeface="Times New Roman" panose="02020603050405020304" pitchFamily="18" charset="0"/>
              </a:rPr>
              <a:t>Thacker</a:t>
            </a:r>
            <a:r>
              <a:rPr lang="en-GB" sz="1200" dirty="0">
                <a:solidFill>
                  <a:srgbClr val="222222"/>
                </a:solidFill>
                <a:effectLst/>
                <a:highlight>
                  <a:srgbClr val="FFFFFF"/>
                </a:highlight>
                <a:latin typeface="Times New Roman" panose="02020603050405020304" pitchFamily="18" charset="0"/>
                <a:ea typeface="Arial" panose="020B0604020202020204" pitchFamily="34" charset="0"/>
              </a:rPr>
              <a:t>, 2023).  Training needs can be identified by one-to-one consultation, direct observation, interviews, assessment or survey development (hr-guide., 2023). The skills which have been previously identified can be boosted by hiring experienced trainers or senior people of the HR Team at Unilever. </a:t>
            </a:r>
            <a:endParaRPr lang="en-IN" sz="1200" dirty="0">
              <a:effectLst/>
              <a:latin typeface="Arial" panose="020B0604020202020204" pitchFamily="34" charset="0"/>
              <a:ea typeface="Arial" panose="020B060402020202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rPr>
              <a:t>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8</a:t>
            </a:fld>
            <a:endParaRPr lang="en-IN"/>
          </a:p>
        </p:txBody>
      </p:sp>
    </p:spTree>
    <p:extLst>
      <p:ext uri="{BB962C8B-B14F-4D97-AF65-F5344CB8AC3E}">
        <p14:creationId xmlns:p14="http://schemas.microsoft.com/office/powerpoint/2010/main" val="2890684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organisation can improve performance, boost profitability and earn a good reputation if the training is implemented correctly in the HR through training, organisations can avoid all legal issues and develop proper employee performance appraisal. The organisation can ensure employees' welfare, safety and health maintenance adequately.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9</a:t>
            </a:fld>
            <a:endParaRPr lang="en-IN"/>
          </a:p>
        </p:txBody>
      </p:sp>
    </p:spTree>
    <p:extLst>
      <p:ext uri="{BB962C8B-B14F-4D97-AF65-F5344CB8AC3E}">
        <p14:creationId xmlns:p14="http://schemas.microsoft.com/office/powerpoint/2010/main" val="2559995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Through the training, I can see myself as an HR officer or HR manager in Unilever and it helps to create a higher level of respect and satisfaction in the career development areas. I can earn a higher amount of salary which helps to give financial security to me and my family. I can get a chance to join another company as an HR officer to build my career and develop experiences in the right way.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10</a:t>
            </a:fld>
            <a:endParaRPr lang="en-IN"/>
          </a:p>
        </p:txBody>
      </p:sp>
    </p:spTree>
    <p:extLst>
      <p:ext uri="{BB962C8B-B14F-4D97-AF65-F5344CB8AC3E}">
        <p14:creationId xmlns:p14="http://schemas.microsoft.com/office/powerpoint/2010/main" val="4080456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Skill development is the main indicator of success in the HR profession or any other profession.  Skill audit and Swot analysis helped to find out strengths and weaknesses, at the same time after knowing weaknesses training is another indicator for developing those skills. Effective training and development can give opportunities in the individual sector as per the profession. </a:t>
            </a:r>
            <a:endParaRPr lang="en-IN" sz="1200" dirty="0">
              <a:effectLst/>
              <a:latin typeface="Arial" panose="020B0604020202020204" pitchFamily="34" charset="0"/>
              <a:ea typeface="Arial" panose="020B0604020202020204" pitchFamily="34" charset="0"/>
            </a:endParaRPr>
          </a:p>
          <a:p>
            <a:pPr algn="just">
              <a:lnSpc>
                <a:spcPct val="150000"/>
              </a:lnSpc>
            </a:pPr>
            <a:r>
              <a:rPr lang="en-GB" sz="1200" b="1" u="none" strike="noStrike" dirty="0">
                <a:effectLst/>
                <a:latin typeface="Times New Roman" panose="02020603050405020304" pitchFamily="18" charset="0"/>
                <a:ea typeface="Times New Roman" panose="02020603050405020304" pitchFamily="18" charset="0"/>
              </a:rPr>
              <a:t> </a:t>
            </a:r>
            <a:endParaRPr lang="en-IN" sz="12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2586820-7D3B-438B-9329-82511767DC60}" type="slidenum">
              <a:rPr lang="en-IN" smtClean="0"/>
              <a:t>11</a:t>
            </a:fld>
            <a:endParaRPr lang="en-IN"/>
          </a:p>
        </p:txBody>
      </p:sp>
    </p:spTree>
    <p:extLst>
      <p:ext uri="{BB962C8B-B14F-4D97-AF65-F5344CB8AC3E}">
        <p14:creationId xmlns:p14="http://schemas.microsoft.com/office/powerpoint/2010/main" val="52289589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621568D0-FB63-4C2E-8801-1CD6AD7E0D0B}"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716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3666356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9600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BD9A4A-6D31-4773-885B-065E5743C1B0}" type="datetimeFigureOut">
              <a:rPr lang="en-IN" smtClean="0"/>
              <a:t>20-11-2023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4161536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BD9A4A-6D31-4773-885B-065E5743C1B0}" type="datetimeFigureOut">
              <a:rPr lang="en-IN" smtClean="0"/>
              <a:t>20-11-2023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21568D0-FB63-4C2E-8801-1CD6AD7E0D0B}"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3980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BD9A4A-6D31-4773-885B-065E5743C1B0}" type="datetimeFigureOut">
              <a:rPr lang="en-IN" smtClean="0"/>
              <a:t>20-11-2023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21568D0-FB63-4C2E-8801-1CD6AD7E0D0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4672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BD9A4A-6D31-4773-885B-065E5743C1B0}" type="datetimeFigureOut">
              <a:rPr lang="en-IN" smtClean="0"/>
              <a:t>20-11-2023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2741928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BD9A4A-6D31-4773-885B-065E5743C1B0}" type="datetimeFigureOut">
              <a:rPr lang="en-IN" smtClean="0"/>
              <a:t>20-11-2023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1568D0-FB63-4C2E-8801-1CD6AD7E0D0B}"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1794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BD9A4A-6D31-4773-885B-065E5743C1B0}" type="datetimeFigureOut">
              <a:rPr lang="en-IN" smtClean="0"/>
              <a:t>20-11-2023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2768501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BD9A4A-6D31-4773-885B-065E5743C1B0}" type="datetimeFigureOut">
              <a:rPr lang="en-IN" smtClean="0"/>
              <a:t>20-11-2023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1715704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5217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1882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spTree>
    <p:extLst>
      <p:ext uri="{BB962C8B-B14F-4D97-AF65-F5344CB8AC3E}">
        <p14:creationId xmlns:p14="http://schemas.microsoft.com/office/powerpoint/2010/main" val="2697976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1237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8404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4862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BD9A4A-6D31-4773-885B-065E5743C1B0}" type="datetimeFigureOut">
              <a:rPr lang="en-IN" smtClean="0"/>
              <a:t>20-11-2023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1568D0-FB63-4C2E-8801-1CD6AD7E0D0B}"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552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BD9A4A-6D31-4773-885B-065E5743C1B0}" type="datetimeFigureOut">
              <a:rPr lang="en-IN" smtClean="0"/>
              <a:t>20-11-2023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1568D0-FB63-4C2E-8801-1CD6AD7E0D0B}" type="slidenum">
              <a:rPr lang="en-IN" smtClean="0"/>
              <a:t>‹#›</a:t>
            </a:fld>
            <a:endParaRPr lang="en-IN"/>
          </a:p>
        </p:txBody>
      </p:sp>
    </p:spTree>
    <p:extLst>
      <p:ext uri="{BB962C8B-B14F-4D97-AF65-F5344CB8AC3E}">
        <p14:creationId xmlns:p14="http://schemas.microsoft.com/office/powerpoint/2010/main" val="27087466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hr-guide.com/Training/Determining_Training_Needs.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1FC47D4D-D5F3-66D7-5787-9633BDBA5455}"/>
              </a:ext>
            </a:extLst>
          </p:cNvPr>
          <p:cNvGraphicFramePr>
            <a:graphicFrameLocks noGrp="1"/>
          </p:cNvGraphicFramePr>
          <p:nvPr>
            <p:extLst>
              <p:ext uri="{D42A27DB-BD31-4B8C-83A1-F6EECF244321}">
                <p14:modId xmlns:p14="http://schemas.microsoft.com/office/powerpoint/2010/main" val="3645489640"/>
              </p:ext>
            </p:extLst>
          </p:nvPr>
        </p:nvGraphicFramePr>
        <p:xfrm>
          <a:off x="2710543" y="1937658"/>
          <a:ext cx="6411685" cy="3610077"/>
        </p:xfrm>
        <a:graphic>
          <a:graphicData uri="http://schemas.openxmlformats.org/drawingml/2006/table">
            <a:tbl>
              <a:tblPr/>
              <a:tblGrid>
                <a:gridCol w="1348297">
                  <a:extLst>
                    <a:ext uri="{9D8B030D-6E8A-4147-A177-3AD203B41FA5}">
                      <a16:colId xmlns:a16="http://schemas.microsoft.com/office/drawing/2014/main" val="2565716846"/>
                    </a:ext>
                  </a:extLst>
                </a:gridCol>
                <a:gridCol w="5063388">
                  <a:extLst>
                    <a:ext uri="{9D8B030D-6E8A-4147-A177-3AD203B41FA5}">
                      <a16:colId xmlns:a16="http://schemas.microsoft.com/office/drawing/2014/main" val="3144374158"/>
                    </a:ext>
                  </a:extLst>
                </a:gridCol>
              </a:tblGrid>
              <a:tr h="812375">
                <a:tc>
                  <a:txBody>
                    <a:bodyPr/>
                    <a:lstStyle/>
                    <a:p>
                      <a:pPr marL="84900" rtl="0" fontAlgn="t">
                        <a:spcBef>
                          <a:spcPts val="0"/>
                        </a:spcBef>
                        <a:spcAft>
                          <a:spcPts val="0"/>
                        </a:spcAft>
                      </a:pPr>
                      <a:r>
                        <a:rPr lang="en-IN" sz="1104" b="1" i="0" u="none" strike="noStrike">
                          <a:solidFill>
                            <a:srgbClr val="000000"/>
                          </a:solidFill>
                          <a:effectLst/>
                          <a:latin typeface="Arial" panose="020B0604020202020204" pitchFamily="34" charset="0"/>
                        </a:rPr>
                        <a:t>Programme: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85433" rtl="0" fontAlgn="t">
                        <a:spcBef>
                          <a:spcPts val="0"/>
                        </a:spcBef>
                        <a:spcAft>
                          <a:spcPts val="0"/>
                        </a:spcAft>
                      </a:pPr>
                      <a:r>
                        <a:rPr lang="en-US" sz="996" b="1" i="0" u="none" strike="noStrike">
                          <a:solidFill>
                            <a:srgbClr val="000000"/>
                          </a:solidFill>
                          <a:effectLst/>
                          <a:latin typeface="Arial" panose="020B0604020202020204" pitchFamily="34" charset="0"/>
                        </a:rPr>
                        <a:t>BA (Hons) Leadership and Management Skills for the Workplace</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9711425"/>
                  </a:ext>
                </a:extLst>
              </a:tr>
              <a:tr h="809571">
                <a:tc>
                  <a:txBody>
                    <a:bodyPr/>
                    <a:lstStyle/>
                    <a:p>
                      <a:pPr marL="84620" rtl="0" fontAlgn="t">
                        <a:spcBef>
                          <a:spcPts val="0"/>
                        </a:spcBef>
                        <a:spcAft>
                          <a:spcPts val="0"/>
                        </a:spcAft>
                      </a:pPr>
                      <a:r>
                        <a:rPr lang="en-IN" sz="1104" b="1" i="0" u="none" strike="noStrike" dirty="0">
                          <a:solidFill>
                            <a:srgbClr val="000000"/>
                          </a:solidFill>
                          <a:effectLst/>
                          <a:latin typeface="Arial" panose="020B0604020202020204" pitchFamily="34" charset="0"/>
                        </a:rPr>
                        <a:t>Module: </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85306" rtl="0" fontAlgn="t">
                        <a:spcBef>
                          <a:spcPts val="0"/>
                        </a:spcBef>
                        <a:spcAft>
                          <a:spcPts val="0"/>
                        </a:spcAft>
                      </a:pPr>
                      <a:r>
                        <a:rPr lang="en-US" sz="996" b="1" i="0" u="none" strike="noStrike" dirty="0">
                          <a:solidFill>
                            <a:srgbClr val="000000"/>
                          </a:solidFill>
                          <a:effectLst/>
                          <a:latin typeface="Arial" panose="020B0604020202020204" pitchFamily="34" charset="0"/>
                        </a:rPr>
                        <a:t>Developing Relationships and Workplace Achievements </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2686389"/>
                  </a:ext>
                </a:extLst>
              </a:tr>
              <a:tr h="809571">
                <a:tc>
                  <a:txBody>
                    <a:bodyPr/>
                    <a:lstStyle/>
                    <a:p>
                      <a:pPr marL="84620" rtl="0" fontAlgn="t">
                        <a:spcBef>
                          <a:spcPts val="0"/>
                        </a:spcBef>
                        <a:spcAft>
                          <a:spcPts val="0"/>
                        </a:spcAft>
                      </a:pPr>
                      <a:r>
                        <a:rPr lang="en-IN" sz="1100" b="1" i="0" u="none" strike="noStrike" dirty="0">
                          <a:solidFill>
                            <a:srgbClr val="000000"/>
                          </a:solidFill>
                          <a:effectLst/>
                          <a:latin typeface="Arial" panose="020B0604020202020204" pitchFamily="34" charset="0"/>
                        </a:rPr>
                        <a:t>Module code: </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85433" rtl="0" fontAlgn="t">
                        <a:spcBef>
                          <a:spcPts val="0"/>
                        </a:spcBef>
                        <a:spcAft>
                          <a:spcPts val="0"/>
                        </a:spcAft>
                      </a:pPr>
                      <a:r>
                        <a:rPr lang="en-IN" sz="996" b="1" i="0" u="none" strike="noStrike" dirty="0">
                          <a:solidFill>
                            <a:srgbClr val="000000"/>
                          </a:solidFill>
                          <a:effectLst/>
                          <a:latin typeface="Arial" panose="020B0604020202020204" pitchFamily="34" charset="0"/>
                        </a:rPr>
                        <a:t>BMSW 5102 </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8838396"/>
                  </a:ext>
                </a:extLst>
              </a:tr>
              <a:tr h="1019254">
                <a:tc>
                  <a:txBody>
                    <a:bodyPr/>
                    <a:lstStyle/>
                    <a:p>
                      <a:pPr marL="84620" rtl="0" fontAlgn="t">
                        <a:spcBef>
                          <a:spcPts val="0"/>
                        </a:spcBef>
                        <a:spcAft>
                          <a:spcPts val="0"/>
                        </a:spcAft>
                      </a:pPr>
                      <a:r>
                        <a:rPr lang="en-IN" sz="1100" b="1" i="0" u="none" strike="noStrike" kern="1200" dirty="0">
                          <a:solidFill>
                            <a:schemeClr val="tx1"/>
                          </a:solidFill>
                          <a:effectLst/>
                          <a:latin typeface="Arial" panose="020B0604020202020204" pitchFamily="34" charset="0"/>
                          <a:ea typeface="+mn-ea"/>
                          <a:cs typeface="Arial" panose="020B0604020202020204" pitchFamily="34" charset="0"/>
                        </a:rPr>
                        <a:t>Assignment Title:</a:t>
                      </a:r>
                      <a:endParaRPr lang="en-IN" sz="1100" dirty="0">
                        <a:effectLst/>
                        <a:latin typeface="Arial" panose="020B0604020202020204" pitchFamily="34" charset="0"/>
                        <a:cs typeface="Arial" panose="020B0604020202020204" pitchFamily="34"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a:r>
                        <a:rPr lang="en-US" sz="1100" b="1" i="0" u="none" strike="noStrike" kern="1200" dirty="0">
                          <a:solidFill>
                            <a:schemeClr val="tx1"/>
                          </a:solidFill>
                          <a:effectLst/>
                          <a:latin typeface="Arial" panose="020B0604020202020204" pitchFamily="34" charset="0"/>
                          <a:ea typeface="+mn-ea"/>
                          <a:cs typeface="Arial" panose="020B0604020202020204" pitchFamily="34" charset="0"/>
                        </a:rPr>
                        <a:t>component 1 </a:t>
                      </a:r>
                      <a:endParaRPr lang="en-US" sz="1100" b="0" dirty="0">
                        <a:effectLst/>
                        <a:latin typeface="Arial" panose="020B0604020202020204" pitchFamily="34" charset="0"/>
                        <a:cs typeface="Arial" panose="020B0604020202020204" pitchFamily="34" charset="0"/>
                      </a:endParaRPr>
                    </a:p>
                    <a:p>
                      <a:pPr rtl="0"/>
                      <a:r>
                        <a:rPr lang="en-US" sz="1100" b="1" i="0" u="none" strike="noStrike" kern="1200" dirty="0">
                          <a:solidFill>
                            <a:schemeClr val="tx1"/>
                          </a:solidFill>
                          <a:effectLst/>
                          <a:latin typeface="Arial" panose="020B0604020202020204" pitchFamily="34" charset="0"/>
                          <a:ea typeface="+mn-ea"/>
                          <a:cs typeface="Arial" panose="020B0604020202020204" pitchFamily="34" charset="0"/>
                        </a:rPr>
                        <a:t>Individual Presentation on -  </a:t>
                      </a:r>
                      <a:endParaRPr lang="en-US" sz="1100" b="0" dirty="0">
                        <a:effectLst/>
                        <a:latin typeface="Arial" panose="020B0604020202020204" pitchFamily="34" charset="0"/>
                        <a:cs typeface="Arial" panose="020B0604020202020204" pitchFamily="34" charset="0"/>
                      </a:endParaRPr>
                    </a:p>
                    <a:p>
                      <a:pPr rtl="0"/>
                      <a:r>
                        <a:rPr lang="en-US" sz="1100" b="1" i="0" u="none" strike="noStrike" kern="1200" dirty="0">
                          <a:solidFill>
                            <a:schemeClr val="tx1"/>
                          </a:solidFill>
                          <a:effectLst/>
                          <a:latin typeface="Arial" panose="020B0604020202020204" pitchFamily="34" charset="0"/>
                          <a:ea typeface="+mn-ea"/>
                          <a:cs typeface="Arial" panose="020B0604020202020204" pitchFamily="34" charset="0"/>
                        </a:rPr>
                        <a:t>‘Training and Development  needs for a HR officer’</a:t>
                      </a:r>
                      <a:endParaRPr lang="en-US" sz="1100" b="0" dirty="0">
                        <a:effectLst/>
                        <a:latin typeface="Arial" panose="020B0604020202020204" pitchFamily="34" charset="0"/>
                        <a:cs typeface="Arial" panose="020B0604020202020204" pitchFamily="34" charset="0"/>
                      </a:endParaRPr>
                    </a:p>
                    <a:p>
                      <a:br>
                        <a:rPr lang="en-US" dirty="0"/>
                      </a:b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42109091"/>
                  </a:ext>
                </a:extLst>
              </a:tr>
            </a:tbl>
          </a:graphicData>
        </a:graphic>
      </p:graphicFrame>
      <p:sp>
        <p:nvSpPr>
          <p:cNvPr id="9" name="Rectangle 3">
            <a:extLst>
              <a:ext uri="{FF2B5EF4-FFF2-40B4-BE49-F238E27FC236}">
                <a16:creationId xmlns:a16="http://schemas.microsoft.com/office/drawing/2014/main" id="{977C9278-696D-5A8F-06FF-2B9382EEA842}"/>
              </a:ext>
            </a:extLst>
          </p:cNvPr>
          <p:cNvSpPr>
            <a:spLocks noChangeArrowheads="1"/>
          </p:cNvSpPr>
          <p:nvPr/>
        </p:nvSpPr>
        <p:spPr bwMode="auto">
          <a:xfrm>
            <a:off x="3578225" y="37544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4342" name="Picture 6">
            <a:extLst>
              <a:ext uri="{FF2B5EF4-FFF2-40B4-BE49-F238E27FC236}">
                <a16:creationId xmlns:a16="http://schemas.microsoft.com/office/drawing/2014/main" id="{C6F3DEFD-6C9B-8AE9-CB91-AFEF13D0F2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4225" y="432707"/>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982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B36E7-E244-9D98-F23C-799A8EC7D2A7}"/>
              </a:ext>
            </a:extLst>
          </p:cNvPr>
          <p:cNvSpPr>
            <a:spLocks noGrp="1"/>
          </p:cNvSpPr>
          <p:nvPr>
            <p:ph type="title"/>
          </p:nvPr>
        </p:nvSpPr>
        <p:spPr/>
        <p:txBody>
          <a:bodyPr>
            <a:normAutofit/>
          </a:bodyPr>
          <a:lstStyle/>
          <a:p>
            <a:r>
              <a:rPr lang="en-GB" sz="3600" b="1" u="sng" dirty="0">
                <a:effectLst/>
                <a:latin typeface="Times New Roman" panose="02020603050405020304" pitchFamily="18" charset="0"/>
                <a:ea typeface="Times New Roman" panose="02020603050405020304" pitchFamily="18" charset="0"/>
              </a:rPr>
              <a:t>Introduction</a:t>
            </a:r>
            <a:endParaRPr lang="en-IN" sz="3600" dirty="0"/>
          </a:p>
        </p:txBody>
      </p:sp>
      <p:sp>
        <p:nvSpPr>
          <p:cNvPr id="3" name="Content Placeholder 2">
            <a:extLst>
              <a:ext uri="{FF2B5EF4-FFF2-40B4-BE49-F238E27FC236}">
                <a16:creationId xmlns:a16="http://schemas.microsoft.com/office/drawing/2014/main" id="{A2505908-1BB2-7F3B-49E4-3E5272996188}"/>
              </a:ext>
            </a:extLst>
          </p:cNvPr>
          <p:cNvSpPr>
            <a:spLocks noGrp="1"/>
          </p:cNvSpPr>
          <p:nvPr>
            <p:ph idx="1"/>
          </p:nvPr>
        </p:nvSpPr>
        <p:spPr>
          <a:xfrm>
            <a:off x="1295402" y="2556932"/>
            <a:ext cx="6302828" cy="3318936"/>
          </a:xfrm>
        </p:spPr>
        <p:txBody>
          <a:bodyPr>
            <a:normAutofit lnSpcReduction="10000"/>
          </a:bodyPr>
          <a:lstStyle/>
          <a:p>
            <a:pPr marL="0" indent="0" algn="just">
              <a:lnSpc>
                <a:spcPct val="150000"/>
              </a:lnSpc>
              <a:buNone/>
            </a:pPr>
            <a:endParaRPr lang="en-IN" sz="18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presentation is going to demonstrate all skills, behaviour and knowledge of the HR profession.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personal skill audit and swot analysis are going to be presented by trainee HR officers.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need for training for personal growth and organisational growth is going to be discussed. </a:t>
            </a:r>
            <a:endParaRPr lang="en-IN" sz="1800" u="none" strike="noStrike" dirty="0">
              <a:effectLst/>
              <a:latin typeface="Arial" panose="020B0604020202020204" pitchFamily="34" charset="0"/>
              <a:ea typeface="Arial" panose="020B0604020202020204" pitchFamily="34" charset="0"/>
            </a:endParaRPr>
          </a:p>
          <a:p>
            <a:pPr marL="0" indent="0" algn="just">
              <a:lnSpc>
                <a:spcPct val="150000"/>
              </a:lnSpc>
              <a:buNone/>
            </a:pPr>
            <a:endParaRPr lang="en-IN" sz="1800" dirty="0">
              <a:effectLst/>
              <a:latin typeface="Arial" panose="020B0604020202020204" pitchFamily="34" charset="0"/>
              <a:ea typeface="Arial" panose="020B0604020202020204" pitchFamily="34" charset="0"/>
            </a:endParaRPr>
          </a:p>
          <a:p>
            <a:endParaRPr lang="en-IN" dirty="0"/>
          </a:p>
        </p:txBody>
      </p:sp>
      <p:pic>
        <p:nvPicPr>
          <p:cNvPr id="9218" name="Picture 2" descr="The Need &amp; Importance of HRM (Human Resource Management)">
            <a:extLst>
              <a:ext uri="{FF2B5EF4-FFF2-40B4-BE49-F238E27FC236}">
                <a16:creationId xmlns:a16="http://schemas.microsoft.com/office/drawing/2014/main" id="{7EEFF7F4-5913-9087-E261-09430D69D2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8716" y="3277959"/>
            <a:ext cx="2962275" cy="1881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774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7564-6A50-78F9-61B5-0B1B3A79909D}"/>
              </a:ext>
            </a:extLst>
          </p:cNvPr>
          <p:cNvSpPr>
            <a:spLocks noGrp="1"/>
          </p:cNvSpPr>
          <p:nvPr>
            <p:ph type="title"/>
          </p:nvPr>
        </p:nvSpPr>
        <p:spPr/>
        <p:txBody>
          <a:bodyPr>
            <a:normAutofit/>
          </a:bodyPr>
          <a:lstStyle/>
          <a:p>
            <a:r>
              <a:rPr lang="en-GB" sz="2000" b="1" u="sng" dirty="0">
                <a:effectLst/>
                <a:latin typeface="Times New Roman" panose="02020603050405020304" pitchFamily="18" charset="0"/>
                <a:ea typeface="Times New Roman" panose="02020603050405020304" pitchFamily="18" charset="0"/>
              </a:rPr>
              <a:t>Appropriate knowledge that is required of the profession of HR in the departments:</a:t>
            </a:r>
            <a:br>
              <a:rPr lang="en-IN" sz="2000" dirty="0">
                <a:effectLst/>
                <a:latin typeface="Arial" panose="020B0604020202020204" pitchFamily="34" charset="0"/>
                <a:ea typeface="Arial" panose="020B0604020202020204" pitchFamily="34" charset="0"/>
              </a:rPr>
            </a:br>
            <a:endParaRPr lang="en-IN" sz="2000" dirty="0"/>
          </a:p>
        </p:txBody>
      </p:sp>
      <p:sp>
        <p:nvSpPr>
          <p:cNvPr id="3" name="Content Placeholder 2">
            <a:extLst>
              <a:ext uri="{FF2B5EF4-FFF2-40B4-BE49-F238E27FC236}">
                <a16:creationId xmlns:a16="http://schemas.microsoft.com/office/drawing/2014/main" id="{A0A27CA5-C581-46C5-7D65-DFE7C9162363}"/>
              </a:ext>
            </a:extLst>
          </p:cNvPr>
          <p:cNvSpPr>
            <a:spLocks noGrp="1"/>
          </p:cNvSpPr>
          <p:nvPr>
            <p:ph idx="1"/>
          </p:nvPr>
        </p:nvSpPr>
        <p:spPr>
          <a:xfrm>
            <a:off x="4539344" y="2556932"/>
            <a:ext cx="6389913" cy="3318936"/>
          </a:xfrm>
        </p:spPr>
        <p:txBody>
          <a:bodyPr>
            <a:normAutofit fontScale="85000" lnSpcReduction="10000"/>
          </a:bodyPr>
          <a:lstStyle/>
          <a:p>
            <a:pPr algn="just">
              <a:lnSpc>
                <a:spcPct val="150000"/>
              </a:lnSpc>
            </a:pPr>
            <a:r>
              <a:rPr lang="en-GB" sz="1800" u="none" strike="noStrike" dirty="0">
                <a:effectLst/>
                <a:latin typeface="Times New Roman" panose="02020603050405020304" pitchFamily="18" charset="0"/>
                <a:ea typeface="Times New Roman" panose="02020603050405020304" pitchFamily="18" charset="0"/>
              </a:rPr>
              <a:t>The various knowledge helps to bring higher success in the department and this is knowledge of employment laws and principles. diversity, equity and inclusion principles.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Effective knowledge of HR software and technology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knowledge of the employees' benefit structure and compensation structure in managing organisational tasks (</a:t>
            </a: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Hijazi, 2020).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For example, HR teams of Unilever organisations have all of this knowledge in managing the workplace accurately.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8194" name="Picture 2" descr="10 Essential DEI Topics for Work | EdApp Microlearning">
            <a:extLst>
              <a:ext uri="{FF2B5EF4-FFF2-40B4-BE49-F238E27FC236}">
                <a16:creationId xmlns:a16="http://schemas.microsoft.com/office/drawing/2014/main" id="{852A4B66-6145-29F6-FC74-92F9E85D3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71" y="4328790"/>
            <a:ext cx="2960914" cy="154707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R Profession and Legal Awareness">
            <a:extLst>
              <a:ext uri="{FF2B5EF4-FFF2-40B4-BE49-F238E27FC236}">
                <a16:creationId xmlns:a16="http://schemas.microsoft.com/office/drawing/2014/main" id="{237CEE49-BB82-F296-C3D3-E940EB88AA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8571" y="2830083"/>
            <a:ext cx="2686050" cy="1197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542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04A5D-6A10-5EEA-DDB8-04FDDF702807}"/>
              </a:ext>
            </a:extLst>
          </p:cNvPr>
          <p:cNvSpPr>
            <a:spLocks noGrp="1"/>
          </p:cNvSpPr>
          <p:nvPr>
            <p:ph type="title"/>
          </p:nvPr>
        </p:nvSpPr>
        <p:spPr/>
        <p:txBody>
          <a:bodyPr>
            <a:normAutofit/>
          </a:bodyPr>
          <a:lstStyle/>
          <a:p>
            <a:r>
              <a:rPr lang="en-GB" sz="2000" b="1" u="sng" dirty="0">
                <a:effectLst/>
                <a:latin typeface="Times New Roman" panose="02020603050405020304" pitchFamily="18" charset="0"/>
                <a:ea typeface="Times New Roman" panose="02020603050405020304" pitchFamily="18" charset="0"/>
              </a:rPr>
              <a:t>Appropriate skills that are required of the profession of HR in the departments</a:t>
            </a:r>
            <a:br>
              <a:rPr lang="en-IN" sz="2000" dirty="0">
                <a:effectLst/>
                <a:latin typeface="Arial" panose="020B0604020202020204" pitchFamily="34" charset="0"/>
                <a:ea typeface="Arial" panose="020B0604020202020204" pitchFamily="34" charset="0"/>
              </a:rPr>
            </a:br>
            <a:endParaRPr lang="en-IN" sz="2000" dirty="0"/>
          </a:p>
        </p:txBody>
      </p:sp>
      <p:sp>
        <p:nvSpPr>
          <p:cNvPr id="3" name="Content Placeholder 2">
            <a:extLst>
              <a:ext uri="{FF2B5EF4-FFF2-40B4-BE49-F238E27FC236}">
                <a16:creationId xmlns:a16="http://schemas.microsoft.com/office/drawing/2014/main" id="{E9EA8877-7033-AF9C-B7A4-77E46B8C1001}"/>
              </a:ext>
            </a:extLst>
          </p:cNvPr>
          <p:cNvSpPr>
            <a:spLocks noGrp="1"/>
          </p:cNvSpPr>
          <p:nvPr>
            <p:ph idx="1"/>
          </p:nvPr>
        </p:nvSpPr>
        <p:spPr>
          <a:xfrm>
            <a:off x="4746171" y="2514600"/>
            <a:ext cx="6150426" cy="3361268"/>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HR of the department should have enough communication skills.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Good interpersonal and decision-making skills are required in managing tasks.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Good ability in planning, and organising brings success to the workplace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Additionally, they have conflict resolution ability, data analysing and reporting ability and performance management ability.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should have skill in talent acquisition and recruitment abilities and the HR of Unilever applied all of these skills in managing organisational tasks.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HR Team of Unilever focuses on applying all of these skills in effectively managing organisational tasks.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7170" name="Picture 2" descr="13 Future HR Skills You Need to Start Building Now - AIHR">
            <a:extLst>
              <a:ext uri="{FF2B5EF4-FFF2-40B4-BE49-F238E27FC236}">
                <a16:creationId xmlns:a16="http://schemas.microsoft.com/office/drawing/2014/main" id="{B76912E6-3987-AB73-CD45-EF786D833A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6835" y="3004455"/>
            <a:ext cx="3180275" cy="1662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657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F52A-3BBE-63A2-D408-E3FE1020D79B}"/>
              </a:ext>
            </a:extLst>
          </p:cNvPr>
          <p:cNvSpPr>
            <a:spLocks noGrp="1"/>
          </p:cNvSpPr>
          <p:nvPr>
            <p:ph type="title"/>
          </p:nvPr>
        </p:nvSpPr>
        <p:spPr>
          <a:xfrm>
            <a:off x="1295402" y="982133"/>
            <a:ext cx="9601196" cy="988182"/>
          </a:xfrm>
        </p:spPr>
        <p:txBody>
          <a:bodyPr>
            <a:normAutofit/>
          </a:bodyPr>
          <a:lstStyle/>
          <a:p>
            <a:r>
              <a:rPr lang="en-GB" sz="2000" b="1" u="sng" dirty="0">
                <a:effectLst/>
                <a:latin typeface="Times New Roman" panose="02020603050405020304" pitchFamily="18" charset="0"/>
                <a:ea typeface="Times New Roman" panose="02020603050405020304" pitchFamily="18" charset="0"/>
              </a:rPr>
              <a:t>Appropriate Behaviour   that is required of the profession of HR in the departments</a:t>
            </a:r>
            <a:br>
              <a:rPr lang="en-IN" sz="2000" dirty="0">
                <a:effectLst/>
                <a:latin typeface="Arial" panose="020B0604020202020204" pitchFamily="34" charset="0"/>
                <a:ea typeface="Arial" panose="020B0604020202020204" pitchFamily="34" charset="0"/>
              </a:rPr>
            </a:br>
            <a:endParaRPr lang="en-IN" sz="2000" dirty="0"/>
          </a:p>
        </p:txBody>
      </p:sp>
      <p:sp>
        <p:nvSpPr>
          <p:cNvPr id="3" name="Content Placeholder 2">
            <a:extLst>
              <a:ext uri="{FF2B5EF4-FFF2-40B4-BE49-F238E27FC236}">
                <a16:creationId xmlns:a16="http://schemas.microsoft.com/office/drawing/2014/main" id="{9A1E26FE-6BB4-D87E-0492-4DAB06D88945}"/>
              </a:ext>
            </a:extLst>
          </p:cNvPr>
          <p:cNvSpPr>
            <a:spLocks noGrp="1"/>
          </p:cNvSpPr>
          <p:nvPr>
            <p:ph idx="1"/>
          </p:nvPr>
        </p:nvSpPr>
        <p:spPr>
          <a:xfrm>
            <a:off x="859971" y="2556932"/>
            <a:ext cx="7511143" cy="3318936"/>
          </a:xfrm>
        </p:spPr>
        <p:txBody>
          <a:bodyPr>
            <a:normAutofit fontScale="77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HR should have good behaviour in managing organisational confidentiality and ethical decision-making abilities.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should have curiosity, skill influence, and decisive thinking behaviour (</a:t>
            </a:r>
            <a:r>
              <a:rPr lang="en-GB" sz="1800" u="none" strike="noStrike" dirty="0" err="1">
                <a:effectLst/>
                <a:latin typeface="Times New Roman" panose="02020603050405020304" pitchFamily="18" charset="0"/>
                <a:ea typeface="Times New Roman" panose="02020603050405020304" pitchFamily="18" charset="0"/>
              </a:rPr>
              <a:t>Richson</a:t>
            </a:r>
            <a:r>
              <a:rPr lang="en-GB" sz="1800" u="none" strike="noStrike" dirty="0">
                <a:effectLst/>
                <a:latin typeface="Times New Roman" panose="02020603050405020304" pitchFamily="18" charset="0"/>
                <a:ea typeface="Times New Roman" panose="02020603050405020304" pitchFamily="18" charset="0"/>
              </a:rPr>
              <a:t>, 2021).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should have flexibility, adaptability and positive behaviour.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empathetic attitude and active listening behaviour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Strategic thinking, behaviour and planning bring higher success.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have good collaborative behaviour and planning behaviour in managing organisation building effectively (French, 2021).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6146" name="Picture 2" descr="The Eight Behaviours of HR Professionals - Executive Support Magazine">
            <a:extLst>
              <a:ext uri="{FF2B5EF4-FFF2-40B4-BE49-F238E27FC236}">
                <a16:creationId xmlns:a16="http://schemas.microsoft.com/office/drawing/2014/main" id="{9B2BCA8B-1A5E-F2DD-4E50-3AAE30CE1E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9139" y="4376057"/>
            <a:ext cx="2652890" cy="172841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Positive behavioral and responsive methodology to control, reduce and  release the stress!">
            <a:extLst>
              <a:ext uri="{FF2B5EF4-FFF2-40B4-BE49-F238E27FC236}">
                <a16:creationId xmlns:a16="http://schemas.microsoft.com/office/drawing/2014/main" id="{11F884F8-2CFC-45F8-FC54-6A312BBE2C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77110" y="2556932"/>
            <a:ext cx="2217459" cy="1449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435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381A-703D-966A-7749-B371AB01F182}"/>
              </a:ext>
            </a:extLst>
          </p:cNvPr>
          <p:cNvSpPr>
            <a:spLocks noGrp="1"/>
          </p:cNvSpPr>
          <p:nvPr>
            <p:ph type="title"/>
          </p:nvPr>
        </p:nvSpPr>
        <p:spPr/>
        <p:txBody>
          <a:bodyPr>
            <a:normAutofit/>
          </a:bodyPr>
          <a:lstStyle/>
          <a:p>
            <a:r>
              <a:rPr lang="en-GB" sz="2000" b="1" u="sng" dirty="0">
                <a:effectLst/>
                <a:latin typeface="Times New Roman" panose="02020603050405020304" pitchFamily="18" charset="0"/>
                <a:ea typeface="Times New Roman" panose="02020603050405020304" pitchFamily="18" charset="0"/>
              </a:rPr>
              <a:t>HR Officer responsibilities</a:t>
            </a:r>
            <a:endParaRPr lang="en-IN" sz="2000" dirty="0"/>
          </a:p>
        </p:txBody>
      </p:sp>
      <p:sp>
        <p:nvSpPr>
          <p:cNvPr id="3" name="Content Placeholder 2">
            <a:extLst>
              <a:ext uri="{FF2B5EF4-FFF2-40B4-BE49-F238E27FC236}">
                <a16:creationId xmlns:a16="http://schemas.microsoft.com/office/drawing/2014/main" id="{D86F032A-C6EA-B487-0C88-C15BE6CED666}"/>
              </a:ext>
            </a:extLst>
          </p:cNvPr>
          <p:cNvSpPr>
            <a:spLocks noGrp="1"/>
          </p:cNvSpPr>
          <p:nvPr>
            <p:ph idx="1"/>
          </p:nvPr>
        </p:nvSpPr>
        <p:spPr>
          <a:xfrm>
            <a:off x="3864428" y="2556932"/>
            <a:ext cx="7554685" cy="3318936"/>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HR officers in the organisation focus on fair recruitment and talent retention.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used to look into the health, safety and welfare of all employees in the organisations.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used to monitor staff performances and attendance.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are focusing on all employment laws and policies.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They are making sure of the administration benefits, staff payment and staff training process in the right way (targetjobs.co.uk, 2023). </a:t>
            </a:r>
            <a:endParaRPr lang="en-IN" sz="1800" u="none" strike="noStrike" dirty="0">
              <a:effectLst/>
              <a:latin typeface="Arial" panose="020B0604020202020204" pitchFamily="34" charset="0"/>
              <a:ea typeface="Arial" panose="020B0604020202020204" pitchFamily="34" charset="0"/>
            </a:endParaRPr>
          </a:p>
          <a:p>
            <a:pPr marL="0" indent="0" algn="just">
              <a:lnSpc>
                <a:spcPct val="150000"/>
              </a:lnSpc>
              <a:buNone/>
            </a:pPr>
            <a:endParaRPr lang="en-IN" sz="1800" dirty="0">
              <a:effectLst/>
              <a:latin typeface="Arial" panose="020B0604020202020204" pitchFamily="34" charset="0"/>
              <a:ea typeface="Arial" panose="020B0604020202020204" pitchFamily="34" charset="0"/>
            </a:endParaRPr>
          </a:p>
          <a:p>
            <a:endParaRPr lang="en-IN" dirty="0"/>
          </a:p>
        </p:txBody>
      </p:sp>
      <p:pic>
        <p:nvPicPr>
          <p:cNvPr id="5122" name="Picture 2" descr="Role and Responsibilities of Human Resource Manager | MBA TUTS">
            <a:extLst>
              <a:ext uri="{FF2B5EF4-FFF2-40B4-BE49-F238E27FC236}">
                <a16:creationId xmlns:a16="http://schemas.microsoft.com/office/drawing/2014/main" id="{4CEF1EC1-D7D8-66E8-EB12-9050474CC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972" y="3092507"/>
            <a:ext cx="2808514" cy="2247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840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672C8-82B2-EBE7-E023-713ED04FC87B}"/>
              </a:ext>
            </a:extLst>
          </p:cNvPr>
          <p:cNvSpPr>
            <a:spLocks noGrp="1"/>
          </p:cNvSpPr>
          <p:nvPr>
            <p:ph type="title"/>
          </p:nvPr>
        </p:nvSpPr>
        <p:spPr>
          <a:xfrm>
            <a:off x="1295402" y="982132"/>
            <a:ext cx="9601196" cy="890211"/>
          </a:xfrm>
        </p:spPr>
        <p:txBody>
          <a:bodyPr/>
          <a:lstStyle/>
          <a:p>
            <a:r>
              <a:rPr lang="en-GB" sz="1800" b="1" u="sng" dirty="0">
                <a:effectLst/>
                <a:latin typeface="Times New Roman" panose="02020603050405020304" pitchFamily="18" charset="0"/>
                <a:ea typeface="Times New Roman" panose="02020603050405020304" pitchFamily="18" charset="0"/>
              </a:rPr>
              <a:t>Personal skills audit for myself including a SWOT analysis</a:t>
            </a:r>
            <a:r>
              <a:rPr lang="en-GB" sz="1800" dirty="0">
                <a:effectLst/>
                <a:latin typeface="Times New Roman" panose="02020603050405020304" pitchFamily="18" charset="0"/>
                <a:ea typeface="Times New Roman" panose="02020603050405020304" pitchFamily="18" charset="0"/>
              </a:rPr>
              <a:t> </a:t>
            </a:r>
            <a:endParaRPr lang="en-IN" dirty="0"/>
          </a:p>
        </p:txBody>
      </p:sp>
      <p:graphicFrame>
        <p:nvGraphicFramePr>
          <p:cNvPr id="4" name="Content Placeholder 3">
            <a:extLst>
              <a:ext uri="{FF2B5EF4-FFF2-40B4-BE49-F238E27FC236}">
                <a16:creationId xmlns:a16="http://schemas.microsoft.com/office/drawing/2014/main" id="{C91B20F4-0457-A0EA-C7A1-4BDBE57A9E62}"/>
              </a:ext>
            </a:extLst>
          </p:cNvPr>
          <p:cNvGraphicFramePr>
            <a:graphicFrameLocks noGrp="1"/>
          </p:cNvGraphicFramePr>
          <p:nvPr>
            <p:ph idx="1"/>
            <p:extLst>
              <p:ext uri="{D42A27DB-BD31-4B8C-83A1-F6EECF244321}">
                <p14:modId xmlns:p14="http://schemas.microsoft.com/office/powerpoint/2010/main" val="3655665342"/>
              </p:ext>
            </p:extLst>
          </p:nvPr>
        </p:nvGraphicFramePr>
        <p:xfrm>
          <a:off x="1085850" y="2055814"/>
          <a:ext cx="5010151" cy="3885963"/>
        </p:xfrm>
        <a:graphic>
          <a:graphicData uri="http://schemas.openxmlformats.org/drawingml/2006/table">
            <a:tbl>
              <a:tblPr>
                <a:tableStyleId>{5C22544A-7EE6-4342-B048-85BDC9FD1C3A}</a:tableStyleId>
              </a:tblPr>
              <a:tblGrid>
                <a:gridCol w="1319339">
                  <a:extLst>
                    <a:ext uri="{9D8B030D-6E8A-4147-A177-3AD203B41FA5}">
                      <a16:colId xmlns:a16="http://schemas.microsoft.com/office/drawing/2014/main" val="1463966967"/>
                    </a:ext>
                  </a:extLst>
                </a:gridCol>
                <a:gridCol w="517716">
                  <a:extLst>
                    <a:ext uri="{9D8B030D-6E8A-4147-A177-3AD203B41FA5}">
                      <a16:colId xmlns:a16="http://schemas.microsoft.com/office/drawing/2014/main" val="2212897559"/>
                    </a:ext>
                  </a:extLst>
                </a:gridCol>
                <a:gridCol w="434213">
                  <a:extLst>
                    <a:ext uri="{9D8B030D-6E8A-4147-A177-3AD203B41FA5}">
                      <a16:colId xmlns:a16="http://schemas.microsoft.com/office/drawing/2014/main" val="3735973166"/>
                    </a:ext>
                  </a:extLst>
                </a:gridCol>
                <a:gridCol w="668020">
                  <a:extLst>
                    <a:ext uri="{9D8B030D-6E8A-4147-A177-3AD203B41FA5}">
                      <a16:colId xmlns:a16="http://schemas.microsoft.com/office/drawing/2014/main" val="2611682927"/>
                    </a:ext>
                  </a:extLst>
                </a:gridCol>
                <a:gridCol w="626271">
                  <a:extLst>
                    <a:ext uri="{9D8B030D-6E8A-4147-A177-3AD203B41FA5}">
                      <a16:colId xmlns:a16="http://schemas.microsoft.com/office/drawing/2014/main" val="4263347912"/>
                    </a:ext>
                  </a:extLst>
                </a:gridCol>
                <a:gridCol w="1444592">
                  <a:extLst>
                    <a:ext uri="{9D8B030D-6E8A-4147-A177-3AD203B41FA5}">
                      <a16:colId xmlns:a16="http://schemas.microsoft.com/office/drawing/2014/main" val="3371590906"/>
                    </a:ext>
                  </a:extLst>
                </a:gridCol>
              </a:tblGrid>
              <a:tr h="109328">
                <a:tc gridSpan="6">
                  <a:txBody>
                    <a:bodyPr/>
                    <a:lstStyle/>
                    <a:p>
                      <a:pPr algn="ctr">
                        <a:lnSpc>
                          <a:spcPct val="115000"/>
                        </a:lnSpc>
                      </a:pPr>
                      <a:r>
                        <a:rPr lang="en-GB" sz="400">
                          <a:effectLst/>
                        </a:rPr>
                        <a:t>Skill audit </a:t>
                      </a:r>
                      <a:endParaRPr lang="en-IN" sz="300">
                        <a:effectLst/>
                        <a:latin typeface="Arial" panose="020B0604020202020204" pitchFamily="34" charset="0"/>
                        <a:ea typeface="Arial" panose="020B0604020202020204" pitchFamily="34" charset="0"/>
                      </a:endParaRPr>
                    </a:p>
                  </a:txBody>
                  <a:tcPr marL="19968" marR="19968" marT="19968" marB="19968"/>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187304119"/>
                  </a:ext>
                </a:extLst>
              </a:tr>
              <a:tr h="265753">
                <a:tc>
                  <a:txBody>
                    <a:bodyPr/>
                    <a:lstStyle/>
                    <a:p>
                      <a:pPr>
                        <a:lnSpc>
                          <a:spcPct val="115000"/>
                        </a:lnSpc>
                      </a:pPr>
                      <a:r>
                        <a:rPr lang="en-GB" sz="400" dirty="0">
                          <a:effectLst/>
                        </a:rPr>
                        <a:t>Name-</a:t>
                      </a:r>
                      <a:endParaRPr lang="en-IN" sz="300" dirty="0">
                        <a:effectLst/>
                      </a:endParaRPr>
                    </a:p>
                    <a:p>
                      <a:pPr>
                        <a:lnSpc>
                          <a:spcPct val="115000"/>
                        </a:lnSpc>
                      </a:pPr>
                      <a:r>
                        <a:rPr lang="en-GB" sz="400" dirty="0">
                          <a:effectLst/>
                        </a:rPr>
                        <a:t>Post -Trainee Human Resource officer</a:t>
                      </a:r>
                      <a:endParaRPr lang="en-IN" sz="300" dirty="0">
                        <a:effectLst/>
                        <a:latin typeface="Arial" panose="020B0604020202020204" pitchFamily="34" charset="0"/>
                        <a:ea typeface="Arial" panose="020B0604020202020204" pitchFamily="34" charset="0"/>
                      </a:endParaRPr>
                    </a:p>
                  </a:txBody>
                  <a:tcPr marL="19968" marR="19968" marT="19968" marB="19968"/>
                </a:tc>
                <a:tc gridSpan="4">
                  <a:txBody>
                    <a:bodyPr/>
                    <a:lstStyle/>
                    <a:p>
                      <a:pPr algn="ctr">
                        <a:lnSpc>
                          <a:spcPct val="115000"/>
                        </a:lnSpc>
                      </a:pPr>
                      <a:r>
                        <a:rPr lang="en-GB" sz="400">
                          <a:effectLst/>
                        </a:rPr>
                        <a:t>Personal Rating </a:t>
                      </a:r>
                      <a:endParaRPr lang="en-IN" sz="300">
                        <a:effectLst/>
                        <a:latin typeface="Arial" panose="020B0604020202020204" pitchFamily="34" charset="0"/>
                        <a:ea typeface="Arial" panose="020B0604020202020204" pitchFamily="34" charset="0"/>
                      </a:endParaRPr>
                    </a:p>
                  </a:txBody>
                  <a:tcPr marL="19968" marR="19968" marT="19968" marB="19968"/>
                </a:tc>
                <a:tc hMerge="1">
                  <a:txBody>
                    <a:bodyPr/>
                    <a:lstStyle/>
                    <a:p>
                      <a:endParaRPr lang="en-IN"/>
                    </a:p>
                  </a:txBody>
                  <a:tcPr/>
                </a:tc>
                <a:tc hMerge="1">
                  <a:txBody>
                    <a:bodyPr/>
                    <a:lstStyle/>
                    <a:p>
                      <a:endParaRPr lang="en-IN"/>
                    </a:p>
                  </a:txBody>
                  <a:tcPr/>
                </a:tc>
                <a:tc hMerge="1">
                  <a:txBody>
                    <a:bodyPr/>
                    <a:lstStyle/>
                    <a:p>
                      <a:endParaRPr lang="en-IN"/>
                    </a:p>
                  </a:txBody>
                  <a:tcPr/>
                </a:tc>
                <a:tc>
                  <a:txBody>
                    <a:bodyPr/>
                    <a:lstStyle/>
                    <a:p>
                      <a:pPr algn="ctr">
                        <a:lnSpc>
                          <a:spcPct val="115000"/>
                        </a:lnSpc>
                      </a:pPr>
                      <a:r>
                        <a:rPr lang="en-GB" sz="400">
                          <a:effectLst/>
                        </a:rPr>
                        <a:t>Pieces of evidence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1162303060"/>
                  </a:ext>
                </a:extLst>
              </a:tr>
              <a:tr h="148231">
                <a:tc>
                  <a:txBody>
                    <a:bodyPr/>
                    <a:lstStyle/>
                    <a:p>
                      <a:pPr>
                        <a:lnSpc>
                          <a:spcPct val="115000"/>
                        </a:lnSpc>
                      </a:pPr>
                      <a:r>
                        <a:rPr lang="en-GB" sz="400">
                          <a:effectLst/>
                        </a:rPr>
                        <a:t>Skill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None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Basic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Competent</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Proficient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3228842527"/>
                  </a:ext>
                </a:extLst>
              </a:tr>
              <a:tr h="383274">
                <a:tc>
                  <a:txBody>
                    <a:bodyPr/>
                    <a:lstStyle/>
                    <a:p>
                      <a:pPr>
                        <a:lnSpc>
                          <a:spcPct val="115000"/>
                        </a:lnSpc>
                      </a:pPr>
                      <a:r>
                        <a:rPr lang="en-GB" sz="400" dirty="0">
                          <a:effectLst/>
                        </a:rPr>
                        <a:t>communication skill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I like to communicate with everyone and My extrovert nature helped me develop interactions.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1141803752"/>
                  </a:ext>
                </a:extLst>
              </a:tr>
              <a:tr h="206993">
                <a:tc>
                  <a:txBody>
                    <a:bodyPr/>
                    <a:lstStyle/>
                    <a:p>
                      <a:pPr>
                        <a:lnSpc>
                          <a:spcPct val="115000"/>
                        </a:lnSpc>
                      </a:pPr>
                      <a:r>
                        <a:rPr lang="en-GB" sz="400">
                          <a:effectLst/>
                        </a:rPr>
                        <a:t> Active listening skill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I used to listen to everyone's point of view</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1409354010"/>
                  </a:ext>
                </a:extLst>
              </a:tr>
              <a:tr h="383274">
                <a:tc>
                  <a:txBody>
                    <a:bodyPr/>
                    <a:lstStyle/>
                    <a:p>
                      <a:pPr>
                        <a:lnSpc>
                          <a:spcPct val="115000"/>
                        </a:lnSpc>
                      </a:pPr>
                      <a:r>
                        <a:rPr lang="en-GB" sz="400" dirty="0">
                          <a:effectLst/>
                        </a:rPr>
                        <a:t>Conflict resolution skill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I had no experience solving problems or conflicts in professional areas on the front line. </a:t>
                      </a:r>
                      <a:endParaRPr lang="en-IN" sz="300" dirty="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536375910"/>
                  </a:ext>
                </a:extLst>
              </a:tr>
              <a:tr h="383274">
                <a:tc>
                  <a:txBody>
                    <a:bodyPr/>
                    <a:lstStyle/>
                    <a:p>
                      <a:pPr>
                        <a:lnSpc>
                          <a:spcPct val="115000"/>
                        </a:lnSpc>
                      </a:pPr>
                      <a:r>
                        <a:rPr lang="en-GB" sz="400">
                          <a:effectLst/>
                        </a:rPr>
                        <a:t>Empathy skill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 </a:t>
                      </a:r>
                      <a:endParaRPr lang="en-IN" sz="300" dirty="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I am not good at understanding others' thoughts, emotions and experiences in the right way.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3515464436"/>
                  </a:ext>
                </a:extLst>
              </a:tr>
              <a:tr h="442033">
                <a:tc>
                  <a:txBody>
                    <a:bodyPr/>
                    <a:lstStyle/>
                    <a:p>
                      <a:pPr>
                        <a:lnSpc>
                          <a:spcPct val="115000"/>
                        </a:lnSpc>
                      </a:pPr>
                      <a:r>
                        <a:rPr lang="en-GB" sz="400">
                          <a:effectLst/>
                        </a:rPr>
                        <a:t>Decision-making skill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after understanding the root cause of the problem, I am not able to implement my decision in the difficult station. </a:t>
                      </a:r>
                      <a:endParaRPr lang="en-IN" sz="300" dirty="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2697222909"/>
                  </a:ext>
                </a:extLst>
              </a:tr>
              <a:tr h="383274">
                <a:tc>
                  <a:txBody>
                    <a:bodyPr/>
                    <a:lstStyle/>
                    <a:p>
                      <a:pPr>
                        <a:lnSpc>
                          <a:spcPct val="115000"/>
                        </a:lnSpc>
                      </a:pPr>
                      <a:r>
                        <a:rPr lang="en-GB" sz="400">
                          <a:effectLst/>
                        </a:rPr>
                        <a:t>Recruitment skill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Through observing senior HR, I have developed a little bit of understanding in these areas.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3334141421"/>
                  </a:ext>
                </a:extLst>
              </a:tr>
              <a:tr h="324512">
                <a:tc>
                  <a:txBody>
                    <a:bodyPr/>
                    <a:lstStyle/>
                    <a:p>
                      <a:pPr>
                        <a:lnSpc>
                          <a:spcPct val="115000"/>
                        </a:lnSpc>
                      </a:pPr>
                      <a:r>
                        <a:rPr lang="en-GB" sz="400">
                          <a:effectLst/>
                        </a:rPr>
                        <a:t>knowledge in employment right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I have a deep knowledge of employment rights because I have studied therefore.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2708403044"/>
                  </a:ext>
                </a:extLst>
              </a:tr>
              <a:tr h="265753">
                <a:tc>
                  <a:txBody>
                    <a:bodyPr/>
                    <a:lstStyle/>
                    <a:p>
                      <a:pPr>
                        <a:lnSpc>
                          <a:spcPct val="115000"/>
                        </a:lnSpc>
                      </a:pPr>
                      <a:r>
                        <a:rPr lang="en-GB" sz="400">
                          <a:effectLst/>
                        </a:rPr>
                        <a:t>Data privacy maintaining ability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Good knowledge of digital security and human data privacy.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2286336671"/>
                  </a:ext>
                </a:extLst>
              </a:tr>
              <a:tr h="148231">
                <a:tc>
                  <a:txBody>
                    <a:bodyPr/>
                    <a:lstStyle/>
                    <a:p>
                      <a:pPr>
                        <a:lnSpc>
                          <a:spcPct val="115000"/>
                        </a:lnSpc>
                      </a:pPr>
                      <a:r>
                        <a:rPr lang="en-GB" sz="400">
                          <a:effectLst/>
                        </a:rPr>
                        <a:t>Adaptability in  the HR Software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Good knowledge of HR software. </a:t>
                      </a:r>
                      <a:endParaRPr lang="en-IN" sz="30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827694891"/>
                  </a:ext>
                </a:extLst>
              </a:tr>
              <a:tr h="442033">
                <a:tc>
                  <a:txBody>
                    <a:bodyPr/>
                    <a:lstStyle/>
                    <a:p>
                      <a:pPr>
                        <a:lnSpc>
                          <a:spcPct val="115000"/>
                        </a:lnSpc>
                      </a:pPr>
                      <a:r>
                        <a:rPr lang="en-GB" sz="400">
                          <a:effectLst/>
                        </a:rPr>
                        <a:t>Ethic maintains Abilify</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rPr>
                        <a:t> </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a:effectLst/>
                          <a:highlight>
                            <a:srgbClr val="FFFFFF"/>
                          </a:highlight>
                        </a:rPr>
                        <a:t>✓</a:t>
                      </a:r>
                      <a:endParaRPr lang="en-IN" sz="300">
                        <a:effectLst/>
                        <a:latin typeface="Arial" panose="020B0604020202020204" pitchFamily="34" charset="0"/>
                        <a:ea typeface="Arial" panose="020B0604020202020204" pitchFamily="34" charset="0"/>
                      </a:endParaRPr>
                    </a:p>
                  </a:txBody>
                  <a:tcPr marL="19968" marR="19968" marT="19968" marB="19968"/>
                </a:tc>
                <a:tc>
                  <a:txBody>
                    <a:bodyPr/>
                    <a:lstStyle/>
                    <a:p>
                      <a:pPr>
                        <a:lnSpc>
                          <a:spcPct val="115000"/>
                        </a:lnSpc>
                      </a:pPr>
                      <a:r>
                        <a:rPr lang="en-GB" sz="400" dirty="0">
                          <a:effectLst/>
                        </a:rPr>
                        <a:t>Previous experiences and knowledge in organisational ethics helped me strong in these areas. </a:t>
                      </a:r>
                      <a:endParaRPr lang="en-IN" sz="300" dirty="0">
                        <a:effectLst/>
                        <a:latin typeface="Arial" panose="020B0604020202020204" pitchFamily="34" charset="0"/>
                        <a:ea typeface="Arial" panose="020B0604020202020204" pitchFamily="34" charset="0"/>
                      </a:endParaRPr>
                    </a:p>
                  </a:txBody>
                  <a:tcPr marL="19968" marR="19968" marT="19968" marB="19968"/>
                </a:tc>
                <a:extLst>
                  <a:ext uri="{0D108BD9-81ED-4DB2-BD59-A6C34878D82A}">
                    <a16:rowId xmlns:a16="http://schemas.microsoft.com/office/drawing/2014/main" val="144867120"/>
                  </a:ext>
                </a:extLst>
              </a:tr>
            </a:tbl>
          </a:graphicData>
        </a:graphic>
      </p:graphicFrame>
      <p:sp>
        <p:nvSpPr>
          <p:cNvPr id="6" name="Rectangle 1">
            <a:extLst>
              <a:ext uri="{FF2B5EF4-FFF2-40B4-BE49-F238E27FC236}">
                <a16:creationId xmlns:a16="http://schemas.microsoft.com/office/drawing/2014/main" id="{E3551A2B-40E5-B266-B06E-65D1F227F061}"/>
              </a:ext>
            </a:extLst>
          </p:cNvPr>
          <p:cNvSpPr>
            <a:spLocks noChangeArrowheads="1"/>
          </p:cNvSpPr>
          <p:nvPr/>
        </p:nvSpPr>
        <p:spPr bwMode="auto">
          <a:xfrm>
            <a:off x="8228292" y="0"/>
            <a:ext cx="840319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graphicFrame>
        <p:nvGraphicFramePr>
          <p:cNvPr id="7" name="Table 6">
            <a:extLst>
              <a:ext uri="{FF2B5EF4-FFF2-40B4-BE49-F238E27FC236}">
                <a16:creationId xmlns:a16="http://schemas.microsoft.com/office/drawing/2014/main" id="{0F26271D-35F5-617B-9CF8-9A5844538C99}"/>
              </a:ext>
            </a:extLst>
          </p:cNvPr>
          <p:cNvGraphicFramePr>
            <a:graphicFrameLocks noGrp="1"/>
          </p:cNvGraphicFramePr>
          <p:nvPr>
            <p:extLst>
              <p:ext uri="{D42A27DB-BD31-4B8C-83A1-F6EECF244321}">
                <p14:modId xmlns:p14="http://schemas.microsoft.com/office/powerpoint/2010/main" val="3105554200"/>
              </p:ext>
            </p:extLst>
          </p:nvPr>
        </p:nvGraphicFramePr>
        <p:xfrm>
          <a:off x="6591300" y="1780691"/>
          <a:ext cx="4686300" cy="4404498"/>
        </p:xfrm>
        <a:graphic>
          <a:graphicData uri="http://schemas.openxmlformats.org/drawingml/2006/table">
            <a:tbl>
              <a:tblPr>
                <a:tableStyleId>{5C22544A-7EE6-4342-B048-85BDC9FD1C3A}</a:tableStyleId>
              </a:tblPr>
              <a:tblGrid>
                <a:gridCol w="2343150">
                  <a:extLst>
                    <a:ext uri="{9D8B030D-6E8A-4147-A177-3AD203B41FA5}">
                      <a16:colId xmlns:a16="http://schemas.microsoft.com/office/drawing/2014/main" val="2926435132"/>
                    </a:ext>
                  </a:extLst>
                </a:gridCol>
                <a:gridCol w="2343150">
                  <a:extLst>
                    <a:ext uri="{9D8B030D-6E8A-4147-A177-3AD203B41FA5}">
                      <a16:colId xmlns:a16="http://schemas.microsoft.com/office/drawing/2014/main" val="3656992483"/>
                    </a:ext>
                  </a:extLst>
                </a:gridCol>
              </a:tblGrid>
              <a:tr h="286937">
                <a:tc>
                  <a:txBody>
                    <a:bodyPr/>
                    <a:lstStyle/>
                    <a:p>
                      <a:pPr algn="ctr">
                        <a:lnSpc>
                          <a:spcPct val="115000"/>
                        </a:lnSpc>
                      </a:pPr>
                      <a:r>
                        <a:rPr lang="en-GB" sz="1100">
                          <a:effectLst/>
                        </a:rPr>
                        <a:t>Strengths </a:t>
                      </a:r>
                      <a:endParaRPr lang="en-IN" sz="1000">
                        <a:effectLst/>
                        <a:latin typeface="Arial" panose="020B0604020202020204" pitchFamily="34" charset="0"/>
                        <a:ea typeface="Arial" panose="020B0604020202020204" pitchFamily="34" charset="0"/>
                      </a:endParaRPr>
                    </a:p>
                  </a:txBody>
                  <a:tcPr marL="56898" marR="56898" marT="56898" marB="56898"/>
                </a:tc>
                <a:tc>
                  <a:txBody>
                    <a:bodyPr/>
                    <a:lstStyle/>
                    <a:p>
                      <a:pPr algn="ctr">
                        <a:lnSpc>
                          <a:spcPct val="115000"/>
                        </a:lnSpc>
                      </a:pPr>
                      <a:r>
                        <a:rPr lang="en-GB" sz="1100">
                          <a:effectLst/>
                        </a:rPr>
                        <a:t> Weaknesses </a:t>
                      </a:r>
                      <a:endParaRPr lang="en-IN" sz="1000">
                        <a:effectLst/>
                        <a:latin typeface="Arial" panose="020B0604020202020204" pitchFamily="34" charset="0"/>
                        <a:ea typeface="Arial" panose="020B0604020202020204" pitchFamily="34" charset="0"/>
                      </a:endParaRPr>
                    </a:p>
                  </a:txBody>
                  <a:tcPr marL="56898" marR="56898" marT="56898" marB="56898"/>
                </a:tc>
                <a:extLst>
                  <a:ext uri="{0D108BD9-81ED-4DB2-BD59-A6C34878D82A}">
                    <a16:rowId xmlns:a16="http://schemas.microsoft.com/office/drawing/2014/main" val="1900121455"/>
                  </a:ext>
                </a:extLst>
              </a:tr>
              <a:tr h="2359848">
                <a:tc>
                  <a:txBody>
                    <a:bodyPr/>
                    <a:lstStyle/>
                    <a:p>
                      <a:pPr marL="342900" lvl="0" indent="-342900">
                        <a:lnSpc>
                          <a:spcPct val="115000"/>
                        </a:lnSpc>
                        <a:buFont typeface="Arial" panose="020B0604020202020204" pitchFamily="34" charset="0"/>
                        <a:buChar char="●"/>
                      </a:pPr>
                      <a:r>
                        <a:rPr lang="en-GB" sz="1100" u="none" strike="noStrike" dirty="0">
                          <a:effectLst/>
                        </a:rPr>
                        <a:t>Strong communication skill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Good active listening skills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Strong ability to handle data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ability to manage HR software.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Knowledge of data privacy</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Know employee's rights and employee management</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Have experience in maintaining organisational ethics. </a:t>
                      </a:r>
                      <a:endParaRPr lang="en-IN" sz="1000" u="none" strike="noStrike" dirty="0">
                        <a:effectLst/>
                      </a:endParaRPr>
                    </a:p>
                    <a:p>
                      <a:pPr marL="457200">
                        <a:lnSpc>
                          <a:spcPct val="115000"/>
                        </a:lnSpc>
                      </a:pPr>
                      <a:r>
                        <a:rPr lang="en-GB" sz="1100" dirty="0">
                          <a:effectLst/>
                        </a:rPr>
                        <a:t> </a:t>
                      </a:r>
                      <a:endParaRPr lang="en-IN" sz="1000" dirty="0">
                        <a:effectLst/>
                        <a:latin typeface="Arial" panose="020B0604020202020204" pitchFamily="34" charset="0"/>
                        <a:ea typeface="Arial" panose="020B0604020202020204" pitchFamily="34" charset="0"/>
                      </a:endParaRPr>
                    </a:p>
                  </a:txBody>
                  <a:tcPr marL="56898" marR="56898" marT="56898" marB="56898"/>
                </a:tc>
                <a:tc>
                  <a:txBody>
                    <a:bodyPr/>
                    <a:lstStyle/>
                    <a:p>
                      <a:pPr marL="342900" lvl="0" indent="-342900">
                        <a:lnSpc>
                          <a:spcPct val="115000"/>
                        </a:lnSpc>
                        <a:buFont typeface="Arial" panose="020B0604020202020204" pitchFamily="34" charset="0"/>
                        <a:buChar char="●"/>
                      </a:pPr>
                      <a:r>
                        <a:rPr lang="en-GB" sz="1100" u="none" strike="noStrike">
                          <a:effectLst/>
                        </a:rPr>
                        <a:t>Conflict resolution skill</a:t>
                      </a:r>
                      <a:endParaRPr lang="en-IN" sz="1000" u="none" strike="noStrike">
                        <a:effectLst/>
                      </a:endParaRPr>
                    </a:p>
                    <a:p>
                      <a:pPr marL="342900" lvl="0" indent="-342900">
                        <a:lnSpc>
                          <a:spcPct val="115000"/>
                        </a:lnSpc>
                        <a:buFont typeface="Arial" panose="020B0604020202020204" pitchFamily="34" charset="0"/>
                        <a:buChar char="●"/>
                      </a:pPr>
                      <a:r>
                        <a:rPr lang="en-GB" sz="1100" u="none" strike="noStrike">
                          <a:effectLst/>
                        </a:rPr>
                        <a:t>Empathy skill</a:t>
                      </a:r>
                      <a:endParaRPr lang="en-IN" sz="1000" u="none" strike="noStrike">
                        <a:effectLst/>
                      </a:endParaRPr>
                    </a:p>
                    <a:p>
                      <a:pPr marL="342900" lvl="0" indent="-342900">
                        <a:lnSpc>
                          <a:spcPct val="115000"/>
                        </a:lnSpc>
                        <a:buFont typeface="Arial" panose="020B0604020202020204" pitchFamily="34" charset="0"/>
                        <a:buChar char="●"/>
                      </a:pPr>
                      <a:r>
                        <a:rPr lang="en-GB" sz="1100" u="none" strike="noStrike">
                          <a:effectLst/>
                        </a:rPr>
                        <a:t>Decision-making skill</a:t>
                      </a:r>
                      <a:endParaRPr lang="en-IN" sz="1000" u="none" strike="noStrike">
                        <a:effectLst/>
                      </a:endParaRPr>
                    </a:p>
                    <a:p>
                      <a:pPr marL="342900" lvl="0" indent="-342900">
                        <a:lnSpc>
                          <a:spcPct val="115000"/>
                        </a:lnSpc>
                        <a:buFont typeface="Arial" panose="020B0604020202020204" pitchFamily="34" charset="0"/>
                        <a:buChar char="●"/>
                      </a:pPr>
                      <a:r>
                        <a:rPr lang="en-GB" sz="1100" u="none" strike="noStrike">
                          <a:effectLst/>
                        </a:rPr>
                        <a:t>No strong knowledge of recruitment directly. </a:t>
                      </a:r>
                      <a:endParaRPr lang="en-IN" sz="1000" u="none" strike="noStrike">
                        <a:effectLst/>
                      </a:endParaRPr>
                    </a:p>
                    <a:p>
                      <a:pPr marL="457200">
                        <a:lnSpc>
                          <a:spcPct val="115000"/>
                        </a:lnSpc>
                      </a:pPr>
                      <a:r>
                        <a:rPr lang="en-GB" sz="1100">
                          <a:effectLst/>
                        </a:rPr>
                        <a:t> </a:t>
                      </a:r>
                      <a:endParaRPr lang="en-IN" sz="1000">
                        <a:effectLst/>
                      </a:endParaRPr>
                    </a:p>
                    <a:p>
                      <a:pPr marL="457200">
                        <a:lnSpc>
                          <a:spcPct val="115000"/>
                        </a:lnSpc>
                      </a:pPr>
                      <a:r>
                        <a:rPr lang="en-GB" sz="1100">
                          <a:effectLst/>
                        </a:rPr>
                        <a:t> </a:t>
                      </a:r>
                      <a:endParaRPr lang="en-IN" sz="1000">
                        <a:effectLst/>
                        <a:latin typeface="Arial" panose="020B0604020202020204" pitchFamily="34" charset="0"/>
                        <a:ea typeface="Arial" panose="020B0604020202020204" pitchFamily="34" charset="0"/>
                      </a:endParaRPr>
                    </a:p>
                  </a:txBody>
                  <a:tcPr marL="56898" marR="56898" marT="56898" marB="56898"/>
                </a:tc>
                <a:extLst>
                  <a:ext uri="{0D108BD9-81ED-4DB2-BD59-A6C34878D82A}">
                    <a16:rowId xmlns:a16="http://schemas.microsoft.com/office/drawing/2014/main" val="477972667"/>
                  </a:ext>
                </a:extLst>
              </a:tr>
              <a:tr h="286937">
                <a:tc>
                  <a:txBody>
                    <a:bodyPr/>
                    <a:lstStyle/>
                    <a:p>
                      <a:pPr algn="ctr">
                        <a:lnSpc>
                          <a:spcPct val="115000"/>
                        </a:lnSpc>
                      </a:pPr>
                      <a:r>
                        <a:rPr lang="en-GB" sz="1100">
                          <a:effectLst/>
                        </a:rPr>
                        <a:t>Opportunities </a:t>
                      </a:r>
                      <a:endParaRPr lang="en-IN" sz="1000">
                        <a:effectLst/>
                        <a:latin typeface="Arial" panose="020B0604020202020204" pitchFamily="34" charset="0"/>
                        <a:ea typeface="Arial" panose="020B0604020202020204" pitchFamily="34" charset="0"/>
                      </a:endParaRPr>
                    </a:p>
                  </a:txBody>
                  <a:tcPr marL="56898" marR="56898" marT="56898" marB="56898"/>
                </a:tc>
                <a:tc>
                  <a:txBody>
                    <a:bodyPr/>
                    <a:lstStyle/>
                    <a:p>
                      <a:pPr algn="ctr">
                        <a:lnSpc>
                          <a:spcPct val="115000"/>
                        </a:lnSpc>
                      </a:pPr>
                      <a:r>
                        <a:rPr lang="en-GB" sz="1100">
                          <a:effectLst/>
                        </a:rPr>
                        <a:t> Threats </a:t>
                      </a:r>
                      <a:endParaRPr lang="en-IN" sz="1000">
                        <a:effectLst/>
                        <a:latin typeface="Arial" panose="020B0604020202020204" pitchFamily="34" charset="0"/>
                        <a:ea typeface="Arial" panose="020B0604020202020204" pitchFamily="34" charset="0"/>
                      </a:endParaRPr>
                    </a:p>
                  </a:txBody>
                  <a:tcPr marL="56898" marR="56898" marT="56898" marB="56898"/>
                </a:tc>
                <a:extLst>
                  <a:ext uri="{0D108BD9-81ED-4DB2-BD59-A6C34878D82A}">
                    <a16:rowId xmlns:a16="http://schemas.microsoft.com/office/drawing/2014/main" val="1219743750"/>
                  </a:ext>
                </a:extLst>
              </a:tr>
              <a:tr h="1417616">
                <a:tc>
                  <a:txBody>
                    <a:bodyPr/>
                    <a:lstStyle/>
                    <a:p>
                      <a:pPr marL="342900" lvl="0" indent="-342900">
                        <a:lnSpc>
                          <a:spcPct val="115000"/>
                        </a:lnSpc>
                        <a:buFont typeface="Arial" panose="020B0604020202020204" pitchFamily="34" charset="0"/>
                        <a:buChar char="●"/>
                      </a:pPr>
                      <a:r>
                        <a:rPr lang="en-GB" sz="1100" u="none" strike="noStrike">
                          <a:effectLst/>
                        </a:rPr>
                        <a:t>Higher opportunities to establish as an HR manager in a reputed organisation. </a:t>
                      </a:r>
                      <a:endParaRPr lang="en-IN" sz="1000" u="none" strike="noStrike">
                        <a:effectLst/>
                      </a:endParaRPr>
                    </a:p>
                    <a:p>
                      <a:pPr marL="342900" lvl="0" indent="-342900">
                        <a:lnSpc>
                          <a:spcPct val="115000"/>
                        </a:lnSpc>
                        <a:buFont typeface="Arial" panose="020B0604020202020204" pitchFamily="34" charset="0"/>
                        <a:buChar char="●"/>
                      </a:pPr>
                      <a:r>
                        <a:rPr lang="en-GB" sz="1100" u="none" strike="noStrike">
                          <a:effectLst/>
                        </a:rPr>
                        <a:t>Switching to another international company. </a:t>
                      </a:r>
                      <a:endParaRPr lang="en-IN" sz="1000" u="none" strike="noStrike">
                        <a:effectLst/>
                      </a:endParaRPr>
                    </a:p>
                    <a:p>
                      <a:pPr marL="342900" lvl="0" indent="-342900">
                        <a:lnSpc>
                          <a:spcPct val="115000"/>
                        </a:lnSpc>
                        <a:buFont typeface="Arial" panose="020B0604020202020204" pitchFamily="34" charset="0"/>
                        <a:buChar char="●"/>
                      </a:pPr>
                      <a:r>
                        <a:rPr lang="en-GB" sz="1100" u="none" strike="noStrike">
                          <a:effectLst/>
                        </a:rPr>
                        <a:t>Opportunities to hike my salary in this profession. </a:t>
                      </a:r>
                      <a:endParaRPr lang="en-IN" sz="1000" u="none" strike="noStrike">
                        <a:effectLst/>
                        <a:latin typeface="Arial" panose="020B0604020202020204" pitchFamily="34" charset="0"/>
                        <a:ea typeface="Arial" panose="020B0604020202020204" pitchFamily="34" charset="0"/>
                      </a:endParaRPr>
                    </a:p>
                  </a:txBody>
                  <a:tcPr marL="56898" marR="56898" marT="56898" marB="56898"/>
                </a:tc>
                <a:tc>
                  <a:txBody>
                    <a:bodyPr/>
                    <a:lstStyle/>
                    <a:p>
                      <a:pPr marL="342900" lvl="0" indent="-342900">
                        <a:lnSpc>
                          <a:spcPct val="115000"/>
                        </a:lnSpc>
                        <a:buFont typeface="Arial" panose="020B0604020202020204" pitchFamily="34" charset="0"/>
                        <a:buChar char="●"/>
                      </a:pPr>
                      <a:r>
                        <a:rPr lang="en-GB" sz="1100" u="none" strike="noStrike" dirty="0">
                          <a:effectLst/>
                        </a:rPr>
                        <a:t>Higher competition in the market.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No previous experience </a:t>
                      </a:r>
                      <a:endParaRPr lang="en-IN" sz="1000" u="none" strike="noStrike" dirty="0">
                        <a:effectLst/>
                      </a:endParaRPr>
                    </a:p>
                    <a:p>
                      <a:pPr marL="342900" lvl="0" indent="-342900">
                        <a:lnSpc>
                          <a:spcPct val="115000"/>
                        </a:lnSpc>
                        <a:buFont typeface="Arial" panose="020B0604020202020204" pitchFamily="34" charset="0"/>
                        <a:buChar char="●"/>
                      </a:pPr>
                      <a:r>
                        <a:rPr lang="en-GB" sz="1100" u="none" strike="noStrike" dirty="0">
                          <a:effectLst/>
                        </a:rPr>
                        <a:t>lack of knowledge in various areas. </a:t>
                      </a:r>
                      <a:endParaRPr lang="en-IN" sz="1000" u="none" strike="noStrike" dirty="0">
                        <a:effectLst/>
                      </a:endParaRPr>
                    </a:p>
                    <a:p>
                      <a:pPr>
                        <a:lnSpc>
                          <a:spcPct val="115000"/>
                        </a:lnSpc>
                      </a:pPr>
                      <a:r>
                        <a:rPr lang="en-GB" sz="1100" dirty="0">
                          <a:effectLst/>
                        </a:rPr>
                        <a:t> </a:t>
                      </a:r>
                      <a:endParaRPr lang="en-IN" sz="1000" dirty="0">
                        <a:effectLst/>
                        <a:latin typeface="Arial" panose="020B0604020202020204" pitchFamily="34" charset="0"/>
                        <a:ea typeface="Arial" panose="020B0604020202020204" pitchFamily="34" charset="0"/>
                      </a:endParaRPr>
                    </a:p>
                  </a:txBody>
                  <a:tcPr marL="56898" marR="56898" marT="56898" marB="56898"/>
                </a:tc>
                <a:extLst>
                  <a:ext uri="{0D108BD9-81ED-4DB2-BD59-A6C34878D82A}">
                    <a16:rowId xmlns:a16="http://schemas.microsoft.com/office/drawing/2014/main" val="403533067"/>
                  </a:ext>
                </a:extLst>
              </a:tr>
            </a:tbl>
          </a:graphicData>
        </a:graphic>
      </p:graphicFrame>
    </p:spTree>
    <p:extLst>
      <p:ext uri="{BB962C8B-B14F-4D97-AF65-F5344CB8AC3E}">
        <p14:creationId xmlns:p14="http://schemas.microsoft.com/office/powerpoint/2010/main" val="3555622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0EF7-86A2-4E8B-A612-5B51F6A29A6F}"/>
              </a:ext>
            </a:extLst>
          </p:cNvPr>
          <p:cNvSpPr>
            <a:spLocks noGrp="1"/>
          </p:cNvSpPr>
          <p:nvPr>
            <p:ph type="title"/>
          </p:nvPr>
        </p:nvSpPr>
        <p:spPr/>
        <p:txBody>
          <a:bodyPr>
            <a:normAutofit fontScale="90000"/>
          </a:bodyPr>
          <a:lstStyle/>
          <a:p>
            <a:r>
              <a:rPr lang="en-GB" sz="2200" b="1" u="sng" dirty="0">
                <a:effectLst/>
                <a:latin typeface="Times New Roman" panose="02020603050405020304" pitchFamily="18" charset="0"/>
                <a:ea typeface="Times New Roman" panose="02020603050405020304" pitchFamily="18" charset="0"/>
              </a:rPr>
              <a:t>Identify training and development needs considering the knowledge, skills and behaviours </a:t>
            </a:r>
            <a:br>
              <a:rPr lang="en-IN" sz="44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536557EB-F141-7688-5FA5-70E5A2FB4CAC}"/>
              </a:ext>
            </a:extLst>
          </p:cNvPr>
          <p:cNvSpPr>
            <a:spLocks noGrp="1"/>
          </p:cNvSpPr>
          <p:nvPr>
            <p:ph idx="1"/>
          </p:nvPr>
        </p:nvSpPr>
        <p:spPr>
          <a:xfrm>
            <a:off x="1295401" y="2556932"/>
            <a:ext cx="6106885" cy="3318936"/>
          </a:xfrm>
        </p:spPr>
        <p:txBody>
          <a:bodyPr>
            <a:normAutofit fontScale="92500"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Requirements of the training and development can be understood by one-to-one communication, interview, direct observation or establishment of the survey panel (</a:t>
            </a:r>
            <a:r>
              <a:rPr lang="en-GB" sz="1800" u="none" strike="noStrike" dirty="0">
                <a:solidFill>
                  <a:srgbClr val="222222"/>
                </a:solidFill>
                <a:effectLst/>
                <a:highlight>
                  <a:srgbClr val="FFFFFF"/>
                </a:highlight>
                <a:latin typeface="Times New Roman" panose="02020603050405020304" pitchFamily="18" charset="0"/>
                <a:ea typeface="Arial" panose="020B0604020202020204" pitchFamily="34" charset="0"/>
              </a:rPr>
              <a:t>hr-guide, 2023). </a:t>
            </a:r>
            <a:r>
              <a:rPr lang="en-GB" sz="1800" u="none" strike="noStrike" dirty="0">
                <a:effectLst/>
                <a:latin typeface="Times New Roman" panose="02020603050405020304" pitchFamily="18" charset="0"/>
                <a:ea typeface="Times New Roman" panose="02020603050405020304" pitchFamily="18" charset="0"/>
              </a:rPr>
              <a: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An effective training and development program helps to bring higher job motivation, and a higher level of satisfaction, boosts the company’s performance and bring reputation in the market ((</a:t>
            </a:r>
            <a:r>
              <a:rPr lang="en-GB" sz="1800" u="none" strike="noStrike" dirty="0">
                <a:solidFill>
                  <a:srgbClr val="222222"/>
                </a:solidFill>
                <a:effectLst/>
                <a:highlight>
                  <a:srgbClr val="FFFFFF"/>
                </a:highlight>
                <a:latin typeface="Times New Roman" panose="02020603050405020304" pitchFamily="18" charset="0"/>
                <a:ea typeface="Arial" panose="020B0604020202020204" pitchFamily="34" charset="0"/>
              </a:rPr>
              <a:t>Blanchard and </a:t>
            </a:r>
            <a:r>
              <a:rPr lang="en-GB" sz="1800" u="none" strike="noStrike" dirty="0">
                <a:effectLst/>
                <a:latin typeface="Times New Roman" panose="02020603050405020304" pitchFamily="18" charset="0"/>
                <a:ea typeface="Times New Roman" panose="02020603050405020304" pitchFamily="18" charset="0"/>
              </a:rPr>
              <a:t>Thacker</a:t>
            </a:r>
            <a:r>
              <a:rPr lang="en-GB" sz="1800" u="none" strike="noStrike" dirty="0">
                <a:solidFill>
                  <a:srgbClr val="222222"/>
                </a:solidFill>
                <a:effectLst/>
                <a:highlight>
                  <a:srgbClr val="FFFFFF"/>
                </a:highlight>
                <a:latin typeface="Times New Roman" panose="02020603050405020304" pitchFamily="18" charset="0"/>
                <a:ea typeface="Arial" panose="020B0604020202020204" pitchFamily="34" charset="0"/>
              </a:rPr>
              <a:t>, 2023).</a:t>
            </a:r>
            <a:r>
              <a:rPr lang="en-GB"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pic>
        <p:nvPicPr>
          <p:cNvPr id="10242" name="Picture 2" descr="A Guide to Conducting a Training Needs Analysis [Free Template]">
            <a:extLst>
              <a:ext uri="{FF2B5EF4-FFF2-40B4-BE49-F238E27FC236}">
                <a16:creationId xmlns:a16="http://schemas.microsoft.com/office/drawing/2014/main" id="{01F6C3AE-1664-E553-BA7E-D9F3A47C60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6"/>
          <a:stretch/>
        </p:blipFill>
        <p:spPr bwMode="auto">
          <a:xfrm>
            <a:off x="7774437" y="2928256"/>
            <a:ext cx="3557591" cy="2206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969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DC8B2-E4AC-7DEE-D941-C8928A01ABCC}"/>
              </a:ext>
            </a:extLst>
          </p:cNvPr>
          <p:cNvSpPr>
            <a:spLocks noGrp="1"/>
          </p:cNvSpPr>
          <p:nvPr>
            <p:ph type="title"/>
          </p:nvPr>
        </p:nvSpPr>
        <p:spPr/>
        <p:txBody>
          <a:bodyPr>
            <a:normAutofit/>
          </a:bodyPr>
          <a:lstStyle/>
          <a:p>
            <a:r>
              <a:rPr lang="en-GB" sz="2000" b="1" u="sng" dirty="0">
                <a:effectLst/>
                <a:latin typeface="Times New Roman" panose="02020603050405020304" pitchFamily="18" charset="0"/>
                <a:ea typeface="Times New Roman" panose="02020603050405020304" pitchFamily="18" charset="0"/>
              </a:rPr>
              <a:t>Potential benefits to organisational growth through effective training and development.   </a:t>
            </a:r>
            <a:br>
              <a:rPr lang="en-IN" sz="2000" dirty="0">
                <a:effectLst/>
                <a:latin typeface="Arial" panose="020B0604020202020204" pitchFamily="34" charset="0"/>
                <a:ea typeface="Arial" panose="020B0604020202020204" pitchFamily="34" charset="0"/>
              </a:rPr>
            </a:br>
            <a:endParaRPr lang="en-IN" sz="2000" dirty="0"/>
          </a:p>
        </p:txBody>
      </p:sp>
      <p:sp>
        <p:nvSpPr>
          <p:cNvPr id="3" name="Content Placeholder 2">
            <a:extLst>
              <a:ext uri="{FF2B5EF4-FFF2-40B4-BE49-F238E27FC236}">
                <a16:creationId xmlns:a16="http://schemas.microsoft.com/office/drawing/2014/main" id="{B65CA616-6599-B887-766D-05AC850DF8A7}"/>
              </a:ext>
            </a:extLst>
          </p:cNvPr>
          <p:cNvSpPr>
            <a:spLocks noGrp="1"/>
          </p:cNvSpPr>
          <p:nvPr>
            <p:ph idx="1"/>
          </p:nvPr>
        </p:nvSpPr>
        <p:spPr>
          <a:xfrm>
            <a:off x="1295401" y="2556932"/>
            <a:ext cx="6988628" cy="3318936"/>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avoid all kinds of legal issues and can adhere to all employment rights currently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organisation can boost their performance and build a good reputation in the global markets.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All new talent wants to join this company for the Human resources structure. </a:t>
            </a:r>
            <a:endParaRPr lang="en-IN" sz="1800" u="none" strike="noStrike" dirty="0">
              <a:effectLst/>
              <a:latin typeface="Arial" panose="020B0604020202020204" pitchFamily="34" charset="0"/>
              <a:ea typeface="Arial" panose="020B0604020202020204" pitchFamily="34" charset="0"/>
            </a:endParaRPr>
          </a:p>
          <a:p>
            <a:pPr algn="just">
              <a:lnSpc>
                <a:spcPct val="150000"/>
              </a:lnSpc>
            </a:pPr>
            <a:endParaRPr lang="en-IN" sz="1800" dirty="0">
              <a:effectLst/>
              <a:latin typeface="Arial" panose="020B0604020202020204" pitchFamily="34" charset="0"/>
              <a:ea typeface="Arial" panose="020B0604020202020204" pitchFamily="34" charset="0"/>
            </a:endParaRPr>
          </a:p>
          <a:p>
            <a:endParaRPr lang="en-IN" dirty="0"/>
          </a:p>
        </p:txBody>
      </p:sp>
      <p:pic>
        <p:nvPicPr>
          <p:cNvPr id="11268" name="Picture 4" descr="18 Benefits and Importance of Training &amp; Development - HRM Function">
            <a:extLst>
              <a:ext uri="{FF2B5EF4-FFF2-40B4-BE49-F238E27FC236}">
                <a16:creationId xmlns:a16="http://schemas.microsoft.com/office/drawing/2014/main" id="{194E0DCF-984B-ECAD-081F-7AE30E221B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746"/>
          <a:stretch/>
        </p:blipFill>
        <p:spPr bwMode="auto">
          <a:xfrm>
            <a:off x="8643257" y="2786743"/>
            <a:ext cx="270091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58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A040-00DD-6AC0-4250-CFBA034234B5}"/>
              </a:ext>
            </a:extLst>
          </p:cNvPr>
          <p:cNvSpPr>
            <a:spLocks noGrp="1"/>
          </p:cNvSpPr>
          <p:nvPr>
            <p:ph type="title"/>
          </p:nvPr>
        </p:nvSpPr>
        <p:spPr/>
        <p:txBody>
          <a:bodyPr>
            <a:normAutofit/>
          </a:bodyPr>
          <a:lstStyle/>
          <a:p>
            <a:r>
              <a:rPr lang="en-GB" sz="2000" b="1" u="sng" dirty="0">
                <a:effectLst/>
                <a:latin typeface="Times New Roman" panose="02020603050405020304" pitchFamily="18" charset="0"/>
                <a:ea typeface="Times New Roman" panose="02020603050405020304" pitchFamily="18" charset="0"/>
              </a:rPr>
              <a:t>Potential benefits of developing me as an HR Officer through effective training and development.   </a:t>
            </a:r>
            <a:br>
              <a:rPr lang="en-IN" sz="2000" dirty="0">
                <a:effectLst/>
                <a:latin typeface="Arial" panose="020B0604020202020204" pitchFamily="34" charset="0"/>
                <a:ea typeface="Arial" panose="020B0604020202020204" pitchFamily="34" charset="0"/>
              </a:rPr>
            </a:br>
            <a:endParaRPr lang="en-IN" sz="2000" dirty="0"/>
          </a:p>
        </p:txBody>
      </p:sp>
      <p:sp>
        <p:nvSpPr>
          <p:cNvPr id="3" name="Content Placeholder 2">
            <a:extLst>
              <a:ext uri="{FF2B5EF4-FFF2-40B4-BE49-F238E27FC236}">
                <a16:creationId xmlns:a16="http://schemas.microsoft.com/office/drawing/2014/main" id="{0B00906E-5C92-767A-50AC-BDFC5CA045FE}"/>
              </a:ext>
            </a:extLst>
          </p:cNvPr>
          <p:cNvSpPr>
            <a:spLocks noGrp="1"/>
          </p:cNvSpPr>
          <p:nvPr>
            <p:ph idx="1"/>
          </p:nvPr>
        </p:nvSpPr>
        <p:spPr>
          <a:xfrm>
            <a:off x="1295401" y="2556932"/>
            <a:ext cx="6476999" cy="3318936"/>
          </a:xfrm>
        </p:spPr>
        <p:txBody>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Training can give me opportunities to join as an HR officer in the Unilever.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 also get opportunities to establish myself as a Senior HR officer.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will help to hike my salary and develop recognition and prestige. </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12290" name="Picture 2" descr="What are the benefits of employee development? - Quora">
            <a:extLst>
              <a:ext uri="{FF2B5EF4-FFF2-40B4-BE49-F238E27FC236}">
                <a16:creationId xmlns:a16="http://schemas.microsoft.com/office/drawing/2014/main" id="{2C7878B5-90BD-79CB-77C9-B8D55D09F1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617"/>
          <a:stretch/>
        </p:blipFill>
        <p:spPr bwMode="auto">
          <a:xfrm>
            <a:off x="8414655" y="2732313"/>
            <a:ext cx="3026231" cy="2573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176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4662E-F9DF-99FE-30E2-1175D0E591A3}"/>
              </a:ext>
            </a:extLst>
          </p:cNvPr>
          <p:cNvSpPr>
            <a:spLocks noGrp="1"/>
          </p:cNvSpPr>
          <p:nvPr>
            <p:ph type="title"/>
          </p:nvPr>
        </p:nvSpPr>
        <p:spPr/>
        <p:txBody>
          <a:bodyPr>
            <a:normAutofit fontScale="90000"/>
          </a:bodyPr>
          <a:lstStyle/>
          <a:p>
            <a:r>
              <a:rPr lang="en-IN" sz="4400" b="1" u="sng" dirty="0">
                <a:effectLst/>
                <a:latin typeface="Times New Roman" panose="02020603050405020304" pitchFamily="18" charset="0"/>
                <a:ea typeface="Times New Roman" panose="02020603050405020304" pitchFamily="18" charset="0"/>
              </a:rPr>
              <a:t> </a:t>
            </a:r>
            <a:r>
              <a:rPr lang="en-GB" sz="4400" b="1" u="sng" dirty="0">
                <a:effectLst/>
                <a:latin typeface="Times New Roman" panose="02020603050405020304" pitchFamily="18" charset="0"/>
                <a:ea typeface="Times New Roman" panose="02020603050405020304" pitchFamily="18" charset="0"/>
              </a:rPr>
              <a:t>Conclusion:</a:t>
            </a:r>
            <a:r>
              <a:rPr lang="en-GB" sz="4400" b="1" dirty="0">
                <a:effectLst/>
                <a:latin typeface="Times New Roman" panose="02020603050405020304" pitchFamily="18" charset="0"/>
                <a:ea typeface="Times New Roman" panose="02020603050405020304" pitchFamily="18" charset="0"/>
              </a:rPr>
              <a:t> </a:t>
            </a:r>
            <a:br>
              <a:rPr lang="en-IN" sz="44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44E66AE0-1018-C08A-0ED0-1364AB898C96}"/>
              </a:ext>
            </a:extLst>
          </p:cNvPr>
          <p:cNvSpPr>
            <a:spLocks noGrp="1"/>
          </p:cNvSpPr>
          <p:nvPr>
            <p:ph idx="1"/>
          </p:nvPr>
        </p:nvSpPr>
        <p:spPr>
          <a:xfrm>
            <a:off x="838200" y="2623457"/>
            <a:ext cx="7532914" cy="3553506"/>
          </a:xfrm>
        </p:spPr>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skills, knowledge and behaviour of the HR professional have been discussed.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 Through the skill audit, all weaknesses can be cleared and these will be developed by effective training and development.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Effective training and development help to create benefits in the growth and development of the personnel and organisations. </a:t>
            </a:r>
            <a:endParaRPr lang="en-IN" sz="1800" u="none" strike="noStrike" dirty="0">
              <a:effectLst/>
              <a:latin typeface="Arial" panose="020B0604020202020204" pitchFamily="34" charset="0"/>
              <a:ea typeface="Arial" panose="020B0604020202020204" pitchFamily="34" charset="0"/>
            </a:endParaRPr>
          </a:p>
          <a:p>
            <a:pPr marL="0" indent="0" algn="just">
              <a:lnSpc>
                <a:spcPct val="150000"/>
              </a:lnSpc>
              <a:buNone/>
            </a:pPr>
            <a:endParaRPr lang="en-IN" sz="1800" dirty="0">
              <a:effectLst/>
              <a:latin typeface="Arial" panose="020B0604020202020204" pitchFamily="34" charset="0"/>
              <a:ea typeface="Arial" panose="020B0604020202020204" pitchFamily="34" charset="0"/>
            </a:endParaRPr>
          </a:p>
          <a:p>
            <a:endParaRPr lang="en-IN" dirty="0"/>
          </a:p>
        </p:txBody>
      </p:sp>
      <p:pic>
        <p:nvPicPr>
          <p:cNvPr id="13314" name="Picture 2" descr="How To Develop a Winning Learning &amp; Development Plan | SuccessCOACHING">
            <a:extLst>
              <a:ext uri="{FF2B5EF4-FFF2-40B4-BE49-F238E27FC236}">
                <a16:creationId xmlns:a16="http://schemas.microsoft.com/office/drawing/2014/main" id="{F9490422-2A1F-A067-405B-189CD2DCFD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6542" y="3134406"/>
            <a:ext cx="2547257"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38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54C8A-A1B6-6327-5681-93107A40FB6C}"/>
              </a:ext>
            </a:extLst>
          </p:cNvPr>
          <p:cNvSpPr>
            <a:spLocks noGrp="1"/>
          </p:cNvSpPr>
          <p:nvPr>
            <p:ph type="title"/>
          </p:nvPr>
        </p:nvSpPr>
        <p:spPr/>
        <p:txBody>
          <a:bodyPr/>
          <a:lstStyle/>
          <a:p>
            <a:r>
              <a:rPr lang="en-GB" sz="1800" b="1" dirty="0">
                <a:effectLst/>
                <a:latin typeface="Times New Roman" panose="02020603050405020304" pitchFamily="18" charset="0"/>
                <a:ea typeface="Times New Roman" panose="02020603050405020304" pitchFamily="18" charset="0"/>
              </a:rPr>
              <a:t>References:</a:t>
            </a:r>
            <a:r>
              <a:rPr lang="en-GB" sz="1800" dirty="0">
                <a:effectLst/>
                <a:latin typeface="Times New Roman" panose="02020603050405020304" pitchFamily="18" charset="0"/>
                <a:ea typeface="Times New Roman" panose="02020603050405020304" pitchFamily="18" charset="0"/>
              </a:rPr>
              <a:t>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DA9E05EB-7E96-BBCE-31BE-D801B105FB49}"/>
              </a:ext>
            </a:extLst>
          </p:cNvPr>
          <p:cNvSpPr>
            <a:spLocks noGrp="1"/>
          </p:cNvSpPr>
          <p:nvPr>
            <p:ph idx="1"/>
          </p:nvPr>
        </p:nvSpPr>
        <p:spPr/>
        <p:txBody>
          <a:bodyPr>
            <a:normAutofit fontScale="40000" lnSpcReduction="20000"/>
          </a:bodyPr>
          <a:lstStyle/>
          <a:p>
            <a:pPr algn="just">
              <a:lnSpc>
                <a:spcPct val="15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Blanchard, P.N. and Thacker, J.W., (2023).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Effective training: Systems, strategies, and practices</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SAGE Publications.</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French, M. (2021) </a:t>
            </a:r>
            <a:r>
              <a:rPr lang="en-GB" sz="1800" i="1" dirty="0">
                <a:effectLst/>
                <a:latin typeface="Times New Roman" panose="02020603050405020304" pitchFamily="18" charset="0"/>
                <a:ea typeface="Times New Roman" panose="02020603050405020304" pitchFamily="18" charset="0"/>
              </a:rPr>
              <a:t>Top 5 behaviours of successful HR managers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HR Software</a:t>
            </a:r>
            <a:r>
              <a:rPr lang="en-GB" sz="1800" dirty="0">
                <a:effectLst/>
                <a:latin typeface="Times New Roman" panose="02020603050405020304" pitchFamily="18" charset="0"/>
                <a:ea typeface="Times New Roman" panose="02020603050405020304" pitchFamily="18" charset="0"/>
              </a:rPr>
              <a:t>. Available at: https://www.subscribe-hr.com.au/blog/top-5-behaviours-of-successful-hr-managers (Accessed: 20 November 2023). </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Hijazi, H.A., (2020). The impact of applying good governance principles on job satisfaction among public sector employees in Jordan.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Open Journal of Business and Management</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9</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(01), p.1.</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Hr-guide., (2023).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Needs analysis: How to determine training needs</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rPr>
              <a:t>Training and Development: Needs Analysis</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800" u="sng" dirty="0">
                <a:solidFill>
                  <a:srgbClr val="222222"/>
                </a:solidFill>
                <a:effectLst/>
                <a:highlight>
                  <a:srgbClr val="FFFFFF"/>
                </a:highlight>
                <a:latin typeface="Times New Roman" panose="02020603050405020304" pitchFamily="18" charset="0"/>
                <a:ea typeface="Arial" panose="020B0604020202020204" pitchFamily="34" charset="0"/>
                <a:hlinkClick r:id="rId2"/>
              </a:rPr>
              <a:t>https://hr-guide.com/Training/Determining_Training_Needs.htm</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rPr>
              <a:t> . (Accessed: 20 November 2023).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Pavlou, C. (2023) </a:t>
            </a:r>
            <a:r>
              <a:rPr lang="en-GB" sz="1800" i="1" dirty="0">
                <a:effectLst/>
                <a:latin typeface="Times New Roman" panose="02020603050405020304" pitchFamily="18" charset="0"/>
                <a:ea typeface="Times New Roman" panose="02020603050405020304" pitchFamily="18" charset="0"/>
              </a:rPr>
              <a:t>The most important HR skills and how to master them</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Recruiting Resources: How to Recruit and Hire Better</a:t>
            </a:r>
            <a:r>
              <a:rPr lang="en-GB" sz="1800" dirty="0">
                <a:effectLst/>
                <a:latin typeface="Times New Roman" panose="02020603050405020304" pitchFamily="18" charset="0"/>
                <a:ea typeface="Times New Roman" panose="02020603050405020304" pitchFamily="18" charset="0"/>
              </a:rPr>
              <a:t>. Available at: https://resources.workable.com/stories-and-insights/most-important-hr-skills (Accessed: 20 November 2023).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Richson</a:t>
            </a:r>
            <a:r>
              <a:rPr lang="en-GB" sz="1800" dirty="0">
                <a:effectLst/>
                <a:latin typeface="Times New Roman" panose="02020603050405020304" pitchFamily="18" charset="0"/>
                <a:ea typeface="Times New Roman" panose="02020603050405020304" pitchFamily="18" charset="0"/>
              </a:rPr>
              <a:t>, S. (2021) </a:t>
            </a:r>
            <a:r>
              <a:rPr lang="en-GB" sz="1800" i="1" dirty="0">
                <a:effectLst/>
                <a:latin typeface="Times New Roman" panose="02020603050405020304" pitchFamily="18" charset="0"/>
                <a:ea typeface="Times New Roman" panose="02020603050405020304" pitchFamily="18" charset="0"/>
              </a:rPr>
              <a:t>The eight behaviours of HR professionals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Executive Support Magazine</a:t>
            </a:r>
            <a:r>
              <a:rPr lang="en-GB" sz="1800" dirty="0">
                <a:effectLst/>
                <a:latin typeface="Times New Roman" panose="02020603050405020304" pitchFamily="18" charset="0"/>
                <a:ea typeface="Times New Roman" panose="02020603050405020304" pitchFamily="18" charset="0"/>
              </a:rPr>
              <a:t>. Available at: https://executivesupportmagazine.com/the-eight-behaviours-of-hr-professionals/ (Accessed: 20 November 2023). </a:t>
            </a:r>
            <a:endParaRPr lang="en-IN" sz="1800" dirty="0">
              <a:effectLst/>
              <a:latin typeface="Arial" panose="020B0604020202020204" pitchFamily="34" charset="0"/>
              <a:ea typeface="Arial" panose="020B0604020202020204" pitchFamily="34"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targetjobs.co.uk, (2023)</a:t>
            </a:r>
            <a:r>
              <a:rPr lang="en-GB" sz="1800" i="1" dirty="0">
                <a:effectLst/>
                <a:latin typeface="Times New Roman" panose="02020603050405020304" pitchFamily="18" charset="0"/>
                <a:ea typeface="Times New Roman" panose="02020603050405020304" pitchFamily="18" charset="0"/>
              </a:rPr>
              <a:t> Human resources officer: Job description</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target jobs</a:t>
            </a:r>
            <a:r>
              <a:rPr lang="en-GB" sz="1800" dirty="0">
                <a:effectLst/>
                <a:latin typeface="Times New Roman" panose="02020603050405020304" pitchFamily="18" charset="0"/>
                <a:ea typeface="Times New Roman" panose="02020603050405020304" pitchFamily="18" charset="0"/>
              </a:rPr>
              <a:t>. Available at: https://targetjobs.co.uk/careers-advice/job-descriptions/human-resources-officer-job-description (Accessed: 20 November 2023). </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2904464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4334A-C7C7-5398-75E1-79F419CBA671}"/>
              </a:ext>
            </a:extLst>
          </p:cNvPr>
          <p:cNvSpPr>
            <a:spLocks noGrp="1"/>
          </p:cNvSpPr>
          <p:nvPr>
            <p:ph type="title"/>
          </p:nvPr>
        </p:nvSpPr>
        <p:spPr/>
        <p:txBody>
          <a:bodyPr>
            <a:normAutofit/>
          </a:bodyPr>
          <a:lstStyle/>
          <a:p>
            <a:r>
              <a:rPr lang="en-US" sz="3600" b="1" u="sng" dirty="0">
                <a:latin typeface="Times New Roman" panose="02020603050405020304" pitchFamily="18" charset="0"/>
                <a:cs typeface="Times New Roman" panose="02020603050405020304" pitchFamily="18" charset="0"/>
              </a:rPr>
              <a:t>Appendix –A( Responsibilities of HR officers)</a:t>
            </a:r>
            <a:endParaRPr lang="en-IN" sz="3600" b="1" u="sng" dirty="0">
              <a:latin typeface="Times New Roman" panose="02020603050405020304" pitchFamily="18" charset="0"/>
              <a:cs typeface="Times New Roman" panose="02020603050405020304" pitchFamily="18" charset="0"/>
            </a:endParaRPr>
          </a:p>
        </p:txBody>
      </p:sp>
      <p:pic>
        <p:nvPicPr>
          <p:cNvPr id="2050" name="Picture 2" descr="human resource function responsibilities of hr jobs of hr manager roles of human resource management role of hr manager function of hrm hr roles and responsibilities hr roles function of human resource management human resources responsibilities list hr manager responsibilities duties of hr manager hr responsibilities and duties in a company hr manager skills duties of human resource manager duties of hr role of hr department hr manager definition human resource management importance human resource manager duties and responsibilities hr generalist duties hr generalist responsibilities hr generalist role responsibilities of human resource manager duties of hr assistant different hr roles as an employee advocate hr managers hr manager training hr executives becoming an hr manager responsibilities of human resource hr manager operations strategic hr manager responsibilities of hr departments hr manager meaning role of hrm functions of hr manager duties and responsibilities of hr manager pdf hr duties and responsibilities hr executive meaning list of hr duties and responsibilities roles and responsibilities of hr manager role of hr manager ppt human resource function definition role of hr manager pdf hr executive roles and responsibilities hr roles and responsibilities pdf significance of human resource management role of hr executive duties and responsibilities of hr manager functions of hr department general hr roles and responsibilities functions of human resource department 4 roles of hr manager strategic role of hrm role of hr professionals strategic role of human resource management role of human resource management in an organization pdf role of personnel manager hr assistant responsibilities hr manager skills and knowledge hr managers play vital role in hr executive roles and responsibilities resume hr admin roles and responsibilities role of human resource management ppt hr executive responsibilities an hr manager the role of human resource management in managing organizational change hr roles and responsibilities ppt role of line managers in hrm pdf role of technology in human resource management role of human resource department role of human resource management in an organization hr director responsibilities hr admin executive roles and responsibilities hr main functions hr executive meaning in hindi interim hr director jobs role of hr manager in hrm changing role of hrm strategic human resource management involves functions of human resource management in an organization hr manager hiring functions of strategic human resource management hr officer duties changing role of hr manager hr officer responsibilities hr generalist roles and responsibilities pdf hr duties and responsibilities list role of hrm in strategic management role of hrd manager hr director roles changing role of hr hr assistant roles role of hr in an organization hr manager tasks hr coordinator key skills role of hr in change management duties of hr executive the hr manager hr executive skills strategic role of hr role of hr in performance management role of hr manager wikipedia role of hr in strategic management roles and responsibilities of human resource manager discuss the role of information systems in human resource management the role of psychology in human resources management pdf responsibilities of hrm importance of human resource management in hospitality and tourism industry corporate hr roles and responsibilities hr specialist definition role of hrm in organizational performance main functions of human resource management core hr responsibilities role of hr professionals in performance management role playing in hrm administrative role of hr manager roles and responsibilities of hr generalist role of culture in ihrm duties of hr manager and staff functions consist of role of hrm in organization resource manager responsibilities entry level hr roles human resources duties and responsibilities role of hr in organisation hr department roles and responsibilities main functions of hrm role of line managers in human resource management employee relations roles and responsibilities duties and responsibilities of hr assistant hr admin manager global hr manager hr for non hr managers ppt changing role of human resource management pdf hr role in strategy formulation hrm roles and responsibilities hr coordinator roles and responsibilities role of information technology in human resource management ppt strategic role of human resource management in an organization function of hrm pdf role of hr in change management pdf finance and hr manager the role of strategic human resource management in creation of competitive advantages hr director roles and responsibilities human resource functions pdf roles and responsibilities of hr practitioners hr director duties the strategic role of human resource management hrm duties hr manager in hindi strategic role of human resource management ppt importance of hr manager hr officer duties and responsibilities hr and admin roles and responsibilities types of hr roles managerial functions of hr manager define hr manager changing role of human resource management explain the role of hr manager functions of shrm role of government in human resource management role of shrm operational role of hr manager hr advisor courses role of hr manager notes key responsibilities of hr manager role of it in hrm role of hr manager in an organisation line function of hr manager role of technology in hrm role of hr practitioner strategic hr functions different types of hr roles international hr manager key responsibilities of hr hr duties and responsibilities pdf role of artificial intelligence in human resource management key skills for hr manager importance of industrial relations in hrm hr business partner manager head of hr roles to the hr manager a hr manager roles and responsibilities of hr executive pdf hr duties in company the role of culture in human resource management practices within a global organization role of human resource management wikipedia hrm duties and responsibilities ulrich hr roles hr admin tasks significance of human resource strategic role of international hrm role of hr in performance management ppt senior hr roles corporate hr manager role of line manager in hrd duties and responsibilities of hr manager in hotel role of ihrm hr managers must be concerned with meshing hr planning and the">
            <a:extLst>
              <a:ext uri="{FF2B5EF4-FFF2-40B4-BE49-F238E27FC236}">
                <a16:creationId xmlns:a16="http://schemas.microsoft.com/office/drawing/2014/main" id="{51EFE56C-4D6C-108D-9CFE-0E8798C0B69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050"/>
          <a:stretch/>
        </p:blipFill>
        <p:spPr bwMode="auto">
          <a:xfrm>
            <a:off x="2634343" y="3189514"/>
            <a:ext cx="6977743" cy="2685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963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4460-36F7-2B00-FF0B-F6468395C581}"/>
              </a:ext>
            </a:extLst>
          </p:cNvPr>
          <p:cNvSpPr>
            <a:spLocks noGrp="1"/>
          </p:cNvSpPr>
          <p:nvPr>
            <p:ph type="title"/>
          </p:nvPr>
        </p:nvSpPr>
        <p:spPr/>
        <p:txBody>
          <a:bodyPr/>
          <a:lstStyle/>
          <a:p>
            <a:r>
              <a:rPr lang="en-US" sz="4400" b="1" u="sng" dirty="0">
                <a:latin typeface="Times New Roman" panose="02020603050405020304" pitchFamily="18" charset="0"/>
                <a:cs typeface="Times New Roman" panose="02020603050405020304" pitchFamily="18" charset="0"/>
              </a:rPr>
              <a:t>Appendix –B(skill audit)</a:t>
            </a:r>
            <a:endParaRPr lang="en-IN" dirty="0"/>
          </a:p>
        </p:txBody>
      </p:sp>
      <p:graphicFrame>
        <p:nvGraphicFramePr>
          <p:cNvPr id="4" name="Content Placeholder 3">
            <a:extLst>
              <a:ext uri="{FF2B5EF4-FFF2-40B4-BE49-F238E27FC236}">
                <a16:creationId xmlns:a16="http://schemas.microsoft.com/office/drawing/2014/main" id="{B35A5140-B5BB-1118-F8FE-2672C848D8B2}"/>
              </a:ext>
            </a:extLst>
          </p:cNvPr>
          <p:cNvGraphicFramePr>
            <a:graphicFrameLocks noGrp="1"/>
          </p:cNvGraphicFramePr>
          <p:nvPr>
            <p:ph idx="1"/>
            <p:extLst>
              <p:ext uri="{D42A27DB-BD31-4B8C-83A1-F6EECF244321}">
                <p14:modId xmlns:p14="http://schemas.microsoft.com/office/powerpoint/2010/main" val="430069733"/>
              </p:ext>
            </p:extLst>
          </p:nvPr>
        </p:nvGraphicFramePr>
        <p:xfrm>
          <a:off x="2525486" y="2579914"/>
          <a:ext cx="6945086" cy="3161496"/>
        </p:xfrm>
        <a:graphic>
          <a:graphicData uri="http://schemas.openxmlformats.org/drawingml/2006/table">
            <a:tbl>
              <a:tblPr>
                <a:tableStyleId>{5C22544A-7EE6-4342-B048-85BDC9FD1C3A}</a:tableStyleId>
              </a:tblPr>
              <a:tblGrid>
                <a:gridCol w="1828876">
                  <a:extLst>
                    <a:ext uri="{9D8B030D-6E8A-4147-A177-3AD203B41FA5}">
                      <a16:colId xmlns:a16="http://schemas.microsoft.com/office/drawing/2014/main" val="2950519691"/>
                    </a:ext>
                  </a:extLst>
                </a:gridCol>
                <a:gridCol w="717658">
                  <a:extLst>
                    <a:ext uri="{9D8B030D-6E8A-4147-A177-3AD203B41FA5}">
                      <a16:colId xmlns:a16="http://schemas.microsoft.com/office/drawing/2014/main" val="2704542066"/>
                    </a:ext>
                  </a:extLst>
                </a:gridCol>
                <a:gridCol w="601907">
                  <a:extLst>
                    <a:ext uri="{9D8B030D-6E8A-4147-A177-3AD203B41FA5}">
                      <a16:colId xmlns:a16="http://schemas.microsoft.com/office/drawing/2014/main" val="1337519633"/>
                    </a:ext>
                  </a:extLst>
                </a:gridCol>
                <a:gridCol w="926012">
                  <a:extLst>
                    <a:ext uri="{9D8B030D-6E8A-4147-A177-3AD203B41FA5}">
                      <a16:colId xmlns:a16="http://schemas.microsoft.com/office/drawing/2014/main" val="3605928046"/>
                    </a:ext>
                  </a:extLst>
                </a:gridCol>
                <a:gridCol w="868133">
                  <a:extLst>
                    <a:ext uri="{9D8B030D-6E8A-4147-A177-3AD203B41FA5}">
                      <a16:colId xmlns:a16="http://schemas.microsoft.com/office/drawing/2014/main" val="1506168520"/>
                    </a:ext>
                  </a:extLst>
                </a:gridCol>
                <a:gridCol w="2002500">
                  <a:extLst>
                    <a:ext uri="{9D8B030D-6E8A-4147-A177-3AD203B41FA5}">
                      <a16:colId xmlns:a16="http://schemas.microsoft.com/office/drawing/2014/main" val="3651314214"/>
                    </a:ext>
                  </a:extLst>
                </a:gridCol>
              </a:tblGrid>
              <a:tr h="76221">
                <a:tc gridSpan="6">
                  <a:txBody>
                    <a:bodyPr/>
                    <a:lstStyle/>
                    <a:p>
                      <a:pPr algn="ctr">
                        <a:lnSpc>
                          <a:spcPct val="115000"/>
                        </a:lnSpc>
                      </a:pPr>
                      <a:r>
                        <a:rPr lang="en-GB" sz="300">
                          <a:effectLst/>
                        </a:rPr>
                        <a:t>Skill audit </a:t>
                      </a:r>
                      <a:endParaRPr lang="en-IN" sz="300">
                        <a:effectLst/>
                        <a:latin typeface="Arial" panose="020B0604020202020204" pitchFamily="34" charset="0"/>
                        <a:ea typeface="Arial" panose="020B0604020202020204" pitchFamily="34" charset="0"/>
                      </a:endParaRPr>
                    </a:p>
                  </a:txBody>
                  <a:tcPr marL="15226" marR="15226" marT="15226" marB="15226"/>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485624401"/>
                  </a:ext>
                </a:extLst>
              </a:tr>
              <a:tr h="216826">
                <a:tc>
                  <a:txBody>
                    <a:bodyPr/>
                    <a:lstStyle/>
                    <a:p>
                      <a:pPr>
                        <a:lnSpc>
                          <a:spcPct val="115000"/>
                        </a:lnSpc>
                      </a:pPr>
                      <a:r>
                        <a:rPr lang="en-GB" sz="300">
                          <a:effectLst/>
                        </a:rPr>
                        <a:t>Name-</a:t>
                      </a:r>
                      <a:endParaRPr lang="en-IN" sz="300">
                        <a:effectLst/>
                      </a:endParaRPr>
                    </a:p>
                    <a:p>
                      <a:pPr>
                        <a:lnSpc>
                          <a:spcPct val="115000"/>
                        </a:lnSpc>
                      </a:pPr>
                      <a:r>
                        <a:rPr lang="en-GB" sz="300">
                          <a:effectLst/>
                        </a:rPr>
                        <a:t>Post -Trainee Human Resource officer</a:t>
                      </a:r>
                      <a:endParaRPr lang="en-IN" sz="300">
                        <a:effectLst/>
                        <a:latin typeface="Arial" panose="020B0604020202020204" pitchFamily="34" charset="0"/>
                        <a:ea typeface="Arial" panose="020B0604020202020204" pitchFamily="34" charset="0"/>
                      </a:endParaRPr>
                    </a:p>
                  </a:txBody>
                  <a:tcPr marL="15226" marR="15226" marT="15226" marB="15226"/>
                </a:tc>
                <a:tc gridSpan="4">
                  <a:txBody>
                    <a:bodyPr/>
                    <a:lstStyle/>
                    <a:p>
                      <a:pPr algn="ctr">
                        <a:lnSpc>
                          <a:spcPct val="115000"/>
                        </a:lnSpc>
                      </a:pPr>
                      <a:r>
                        <a:rPr lang="en-GB" sz="300">
                          <a:effectLst/>
                        </a:rPr>
                        <a:t>Personal Rating </a:t>
                      </a:r>
                      <a:endParaRPr lang="en-IN" sz="300">
                        <a:effectLst/>
                        <a:latin typeface="Arial" panose="020B0604020202020204" pitchFamily="34" charset="0"/>
                        <a:ea typeface="Arial" panose="020B0604020202020204" pitchFamily="34" charset="0"/>
                      </a:endParaRPr>
                    </a:p>
                  </a:txBody>
                  <a:tcPr marL="15226" marR="15226" marT="15226" marB="15226"/>
                </a:tc>
                <a:tc hMerge="1">
                  <a:txBody>
                    <a:bodyPr/>
                    <a:lstStyle/>
                    <a:p>
                      <a:endParaRPr lang="en-IN"/>
                    </a:p>
                  </a:txBody>
                  <a:tcPr/>
                </a:tc>
                <a:tc hMerge="1">
                  <a:txBody>
                    <a:bodyPr/>
                    <a:lstStyle/>
                    <a:p>
                      <a:endParaRPr lang="en-IN"/>
                    </a:p>
                  </a:txBody>
                  <a:tcPr/>
                </a:tc>
                <a:tc hMerge="1">
                  <a:txBody>
                    <a:bodyPr/>
                    <a:lstStyle/>
                    <a:p>
                      <a:endParaRPr lang="en-IN"/>
                    </a:p>
                  </a:txBody>
                  <a:tcPr/>
                </a:tc>
                <a:tc>
                  <a:txBody>
                    <a:bodyPr/>
                    <a:lstStyle/>
                    <a:p>
                      <a:pPr algn="ctr">
                        <a:lnSpc>
                          <a:spcPct val="115000"/>
                        </a:lnSpc>
                      </a:pPr>
                      <a:r>
                        <a:rPr lang="en-GB" sz="300">
                          <a:effectLst/>
                        </a:rPr>
                        <a:t>Pieces of evidence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1854797830"/>
                  </a:ext>
                </a:extLst>
              </a:tr>
              <a:tr h="120941">
                <a:tc>
                  <a:txBody>
                    <a:bodyPr/>
                    <a:lstStyle/>
                    <a:p>
                      <a:pPr>
                        <a:lnSpc>
                          <a:spcPct val="115000"/>
                        </a:lnSpc>
                      </a:pPr>
                      <a:r>
                        <a:rPr lang="en-GB" sz="300">
                          <a:effectLst/>
                        </a:rPr>
                        <a:t>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None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Basic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Competent</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Proficient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1408188871"/>
                  </a:ext>
                </a:extLst>
              </a:tr>
              <a:tr h="312709">
                <a:tc>
                  <a:txBody>
                    <a:bodyPr/>
                    <a:lstStyle/>
                    <a:p>
                      <a:pPr>
                        <a:lnSpc>
                          <a:spcPct val="115000"/>
                        </a:lnSpc>
                      </a:pPr>
                      <a:r>
                        <a:rPr lang="en-GB" sz="300">
                          <a:effectLst/>
                        </a:rPr>
                        <a:t>communication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I like to communicate with everyone and My extrovert nature helped me develop interactions.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987222191"/>
                  </a:ext>
                </a:extLst>
              </a:tr>
              <a:tr h="168883">
                <a:tc>
                  <a:txBody>
                    <a:bodyPr/>
                    <a:lstStyle/>
                    <a:p>
                      <a:pPr>
                        <a:lnSpc>
                          <a:spcPct val="115000"/>
                        </a:lnSpc>
                      </a:pPr>
                      <a:r>
                        <a:rPr lang="en-GB" sz="300">
                          <a:effectLst/>
                        </a:rPr>
                        <a:t> Active listening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I used to listen to everyone's point of view</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3730529784"/>
                  </a:ext>
                </a:extLst>
              </a:tr>
              <a:tr h="312709">
                <a:tc>
                  <a:txBody>
                    <a:bodyPr/>
                    <a:lstStyle/>
                    <a:p>
                      <a:pPr>
                        <a:lnSpc>
                          <a:spcPct val="115000"/>
                        </a:lnSpc>
                      </a:pPr>
                      <a:r>
                        <a:rPr lang="en-GB" sz="300">
                          <a:effectLst/>
                        </a:rPr>
                        <a:t>Conflict resolution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I had no experience solving problems or conflicts in professional areas on the front line.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1237898842"/>
                  </a:ext>
                </a:extLst>
              </a:tr>
              <a:tr h="312709">
                <a:tc>
                  <a:txBody>
                    <a:bodyPr/>
                    <a:lstStyle/>
                    <a:p>
                      <a:pPr>
                        <a:lnSpc>
                          <a:spcPct val="115000"/>
                        </a:lnSpc>
                      </a:pPr>
                      <a:r>
                        <a:rPr lang="en-GB" sz="300">
                          <a:effectLst/>
                        </a:rPr>
                        <a:t>Empathy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I am not good at understanding others' thoughts, emotions and experiences in the right way.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267267825"/>
                  </a:ext>
                </a:extLst>
              </a:tr>
              <a:tr h="360651">
                <a:tc>
                  <a:txBody>
                    <a:bodyPr/>
                    <a:lstStyle/>
                    <a:p>
                      <a:pPr>
                        <a:lnSpc>
                          <a:spcPct val="115000"/>
                        </a:lnSpc>
                      </a:pPr>
                      <a:r>
                        <a:rPr lang="en-GB" sz="300">
                          <a:effectLst/>
                        </a:rPr>
                        <a:t>Decision-making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after understanding the root cause of the problem, I am not able to implement my decision in the difficult station.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785560322"/>
                  </a:ext>
                </a:extLst>
              </a:tr>
              <a:tr h="312709">
                <a:tc>
                  <a:txBody>
                    <a:bodyPr/>
                    <a:lstStyle/>
                    <a:p>
                      <a:pPr>
                        <a:lnSpc>
                          <a:spcPct val="115000"/>
                        </a:lnSpc>
                      </a:pPr>
                      <a:r>
                        <a:rPr lang="en-GB" sz="300">
                          <a:effectLst/>
                        </a:rPr>
                        <a:t>Recruitment skill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Through observing senior HR, I have developed a little bit of understanding in these areas.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679719077"/>
                  </a:ext>
                </a:extLst>
              </a:tr>
              <a:tr h="264768">
                <a:tc>
                  <a:txBody>
                    <a:bodyPr/>
                    <a:lstStyle/>
                    <a:p>
                      <a:pPr>
                        <a:lnSpc>
                          <a:spcPct val="115000"/>
                        </a:lnSpc>
                      </a:pPr>
                      <a:r>
                        <a:rPr lang="en-GB" sz="300">
                          <a:effectLst/>
                        </a:rPr>
                        <a:t>knowledge in employment right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I have a deep knowledge of employment rights because I have studied therefore.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136006083"/>
                  </a:ext>
                </a:extLst>
              </a:tr>
              <a:tr h="216826">
                <a:tc>
                  <a:txBody>
                    <a:bodyPr/>
                    <a:lstStyle/>
                    <a:p>
                      <a:pPr>
                        <a:lnSpc>
                          <a:spcPct val="115000"/>
                        </a:lnSpc>
                      </a:pPr>
                      <a:r>
                        <a:rPr lang="en-GB" sz="300">
                          <a:effectLst/>
                        </a:rPr>
                        <a:t>Data privacy maintaining ability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Good knowledge of digital security and human data privacy.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4044541213"/>
                  </a:ext>
                </a:extLst>
              </a:tr>
              <a:tr h="120941">
                <a:tc>
                  <a:txBody>
                    <a:bodyPr/>
                    <a:lstStyle/>
                    <a:p>
                      <a:pPr>
                        <a:lnSpc>
                          <a:spcPct val="115000"/>
                        </a:lnSpc>
                      </a:pPr>
                      <a:r>
                        <a:rPr lang="en-GB" sz="300">
                          <a:effectLst/>
                        </a:rPr>
                        <a:t>Adaptability in  the HR Software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Good knowledge of HR software. </a:t>
                      </a:r>
                      <a:endParaRPr lang="en-IN" sz="30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2018601447"/>
                  </a:ext>
                </a:extLst>
              </a:tr>
              <a:tr h="360651">
                <a:tc>
                  <a:txBody>
                    <a:bodyPr/>
                    <a:lstStyle/>
                    <a:p>
                      <a:pPr>
                        <a:lnSpc>
                          <a:spcPct val="115000"/>
                        </a:lnSpc>
                      </a:pPr>
                      <a:r>
                        <a:rPr lang="en-GB" sz="300">
                          <a:effectLst/>
                        </a:rPr>
                        <a:t>Ethic maintains Abilify</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rPr>
                        <a:t> </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a:effectLst/>
                          <a:highlight>
                            <a:srgbClr val="FFFFFF"/>
                          </a:highlight>
                        </a:rPr>
                        <a:t>✓</a:t>
                      </a:r>
                      <a:endParaRPr lang="en-IN" sz="300">
                        <a:effectLst/>
                        <a:latin typeface="Arial" panose="020B0604020202020204" pitchFamily="34" charset="0"/>
                        <a:ea typeface="Arial" panose="020B0604020202020204" pitchFamily="34" charset="0"/>
                      </a:endParaRPr>
                    </a:p>
                  </a:txBody>
                  <a:tcPr marL="15226" marR="15226" marT="15226" marB="15226"/>
                </a:tc>
                <a:tc>
                  <a:txBody>
                    <a:bodyPr/>
                    <a:lstStyle/>
                    <a:p>
                      <a:pPr>
                        <a:lnSpc>
                          <a:spcPct val="115000"/>
                        </a:lnSpc>
                      </a:pPr>
                      <a:r>
                        <a:rPr lang="en-GB" sz="300" dirty="0">
                          <a:effectLst/>
                        </a:rPr>
                        <a:t>Previous experiences and knowledge in organisational ethics helped me strong in these areas. </a:t>
                      </a:r>
                      <a:endParaRPr lang="en-IN" sz="300" dirty="0">
                        <a:effectLst/>
                        <a:latin typeface="Arial" panose="020B0604020202020204" pitchFamily="34" charset="0"/>
                        <a:ea typeface="Arial" panose="020B0604020202020204" pitchFamily="34" charset="0"/>
                      </a:endParaRPr>
                    </a:p>
                  </a:txBody>
                  <a:tcPr marL="15226" marR="15226" marT="15226" marB="15226"/>
                </a:tc>
                <a:extLst>
                  <a:ext uri="{0D108BD9-81ED-4DB2-BD59-A6C34878D82A}">
                    <a16:rowId xmlns:a16="http://schemas.microsoft.com/office/drawing/2014/main" val="4262760310"/>
                  </a:ext>
                </a:extLst>
              </a:tr>
            </a:tbl>
          </a:graphicData>
        </a:graphic>
      </p:graphicFrame>
    </p:spTree>
    <p:extLst>
      <p:ext uri="{BB962C8B-B14F-4D97-AF65-F5344CB8AC3E}">
        <p14:creationId xmlns:p14="http://schemas.microsoft.com/office/powerpoint/2010/main" val="3218715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86F5-4CB6-7608-673D-A9F20B60F20C}"/>
              </a:ext>
            </a:extLst>
          </p:cNvPr>
          <p:cNvSpPr>
            <a:spLocks noGrp="1"/>
          </p:cNvSpPr>
          <p:nvPr>
            <p:ph type="title"/>
          </p:nvPr>
        </p:nvSpPr>
        <p:spPr/>
        <p:txBody>
          <a:bodyPr/>
          <a:lstStyle/>
          <a:p>
            <a:r>
              <a:rPr lang="en-US" sz="4400" b="1" u="sng" dirty="0">
                <a:latin typeface="Times New Roman" panose="02020603050405020304" pitchFamily="18" charset="0"/>
                <a:cs typeface="Times New Roman" panose="02020603050405020304" pitchFamily="18" charset="0"/>
              </a:rPr>
              <a:t>Appendix –C (SWOT analysis)</a:t>
            </a:r>
            <a:endParaRPr lang="en-IN" dirty="0"/>
          </a:p>
        </p:txBody>
      </p:sp>
      <p:graphicFrame>
        <p:nvGraphicFramePr>
          <p:cNvPr id="4" name="Content Placeholder 3">
            <a:extLst>
              <a:ext uri="{FF2B5EF4-FFF2-40B4-BE49-F238E27FC236}">
                <a16:creationId xmlns:a16="http://schemas.microsoft.com/office/drawing/2014/main" id="{327E1503-0F1C-CB6F-8136-E93DA6128502}"/>
              </a:ext>
            </a:extLst>
          </p:cNvPr>
          <p:cNvGraphicFramePr>
            <a:graphicFrameLocks noGrp="1"/>
          </p:cNvGraphicFramePr>
          <p:nvPr>
            <p:ph idx="1"/>
            <p:extLst>
              <p:ext uri="{D42A27DB-BD31-4B8C-83A1-F6EECF244321}">
                <p14:modId xmlns:p14="http://schemas.microsoft.com/office/powerpoint/2010/main" val="601927597"/>
              </p:ext>
            </p:extLst>
          </p:nvPr>
        </p:nvGraphicFramePr>
        <p:xfrm>
          <a:off x="3331028" y="2557108"/>
          <a:ext cx="5290458" cy="3318760"/>
        </p:xfrm>
        <a:graphic>
          <a:graphicData uri="http://schemas.openxmlformats.org/drawingml/2006/table">
            <a:tbl>
              <a:tblPr>
                <a:tableStyleId>{5C22544A-7EE6-4342-B048-85BDC9FD1C3A}</a:tableStyleId>
              </a:tblPr>
              <a:tblGrid>
                <a:gridCol w="2645229">
                  <a:extLst>
                    <a:ext uri="{9D8B030D-6E8A-4147-A177-3AD203B41FA5}">
                      <a16:colId xmlns:a16="http://schemas.microsoft.com/office/drawing/2014/main" val="1536340778"/>
                    </a:ext>
                  </a:extLst>
                </a:gridCol>
                <a:gridCol w="2645229">
                  <a:extLst>
                    <a:ext uri="{9D8B030D-6E8A-4147-A177-3AD203B41FA5}">
                      <a16:colId xmlns:a16="http://schemas.microsoft.com/office/drawing/2014/main" val="2337079948"/>
                    </a:ext>
                  </a:extLst>
                </a:gridCol>
              </a:tblGrid>
              <a:tr h="218788">
                <a:tc>
                  <a:txBody>
                    <a:bodyPr/>
                    <a:lstStyle/>
                    <a:p>
                      <a:pPr algn="ctr">
                        <a:lnSpc>
                          <a:spcPct val="115000"/>
                        </a:lnSpc>
                      </a:pPr>
                      <a:r>
                        <a:rPr lang="en-GB" sz="800">
                          <a:effectLst/>
                        </a:rPr>
                        <a:t>Strengths </a:t>
                      </a:r>
                      <a:endParaRPr lang="en-IN" sz="800">
                        <a:effectLst/>
                        <a:latin typeface="Arial" panose="020B0604020202020204" pitchFamily="34" charset="0"/>
                        <a:ea typeface="Arial" panose="020B0604020202020204" pitchFamily="34" charset="0"/>
                      </a:endParaRPr>
                    </a:p>
                  </a:txBody>
                  <a:tcPr marL="43385" marR="43385" marT="43385" marB="43385"/>
                </a:tc>
                <a:tc>
                  <a:txBody>
                    <a:bodyPr/>
                    <a:lstStyle/>
                    <a:p>
                      <a:pPr algn="ctr">
                        <a:lnSpc>
                          <a:spcPct val="115000"/>
                        </a:lnSpc>
                      </a:pPr>
                      <a:r>
                        <a:rPr lang="en-GB" sz="800">
                          <a:effectLst/>
                        </a:rPr>
                        <a:t> Weaknesses </a:t>
                      </a:r>
                      <a:endParaRPr lang="en-IN" sz="800">
                        <a:effectLst/>
                        <a:latin typeface="Arial" panose="020B0604020202020204" pitchFamily="34" charset="0"/>
                        <a:ea typeface="Arial" panose="020B0604020202020204" pitchFamily="34" charset="0"/>
                      </a:endParaRPr>
                    </a:p>
                  </a:txBody>
                  <a:tcPr marL="43385" marR="43385" marT="43385" marB="43385"/>
                </a:tc>
                <a:extLst>
                  <a:ext uri="{0D108BD9-81ED-4DB2-BD59-A6C34878D82A}">
                    <a16:rowId xmlns:a16="http://schemas.microsoft.com/office/drawing/2014/main" val="700646278"/>
                  </a:ext>
                </a:extLst>
              </a:tr>
              <a:tr h="1799373">
                <a:tc>
                  <a:txBody>
                    <a:bodyPr/>
                    <a:lstStyle/>
                    <a:p>
                      <a:pPr marL="342900" lvl="0" indent="-342900">
                        <a:lnSpc>
                          <a:spcPct val="115000"/>
                        </a:lnSpc>
                        <a:buFont typeface="Arial" panose="020B0604020202020204" pitchFamily="34" charset="0"/>
                        <a:buChar char="●"/>
                      </a:pPr>
                      <a:r>
                        <a:rPr lang="en-GB" sz="800" u="none" strike="noStrike">
                          <a:effectLst/>
                        </a:rPr>
                        <a:t>Strong communication skill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Good active listening skills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Strong ability to handle data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ability to manage HR software.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Knowledge of data privacy</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Know employee's rights and employee management</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Have experience in maintaining organisational ethics. </a:t>
                      </a:r>
                      <a:endParaRPr lang="en-IN" sz="800" u="none" strike="noStrike">
                        <a:effectLst/>
                      </a:endParaRPr>
                    </a:p>
                    <a:p>
                      <a:pPr marL="457200">
                        <a:lnSpc>
                          <a:spcPct val="115000"/>
                        </a:lnSpc>
                      </a:pPr>
                      <a:r>
                        <a:rPr lang="en-GB" sz="800">
                          <a:effectLst/>
                        </a:rPr>
                        <a:t> </a:t>
                      </a:r>
                      <a:endParaRPr lang="en-IN" sz="800">
                        <a:effectLst/>
                        <a:latin typeface="Arial" panose="020B0604020202020204" pitchFamily="34" charset="0"/>
                        <a:ea typeface="Arial" panose="020B0604020202020204" pitchFamily="34" charset="0"/>
                      </a:endParaRPr>
                    </a:p>
                  </a:txBody>
                  <a:tcPr marL="43385" marR="43385" marT="43385" marB="43385"/>
                </a:tc>
                <a:tc>
                  <a:txBody>
                    <a:bodyPr/>
                    <a:lstStyle/>
                    <a:p>
                      <a:pPr marL="342900" lvl="0" indent="-342900">
                        <a:lnSpc>
                          <a:spcPct val="115000"/>
                        </a:lnSpc>
                        <a:buFont typeface="Arial" panose="020B0604020202020204" pitchFamily="34" charset="0"/>
                        <a:buChar char="●"/>
                      </a:pPr>
                      <a:r>
                        <a:rPr lang="en-GB" sz="800" u="none" strike="noStrike">
                          <a:effectLst/>
                        </a:rPr>
                        <a:t>Conflict resolution skill</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Empathy skill</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Decision-making skill</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No strong knowledge of recruitment directly. </a:t>
                      </a:r>
                      <a:endParaRPr lang="en-IN" sz="800" u="none" strike="noStrike">
                        <a:effectLst/>
                      </a:endParaRPr>
                    </a:p>
                    <a:p>
                      <a:pPr marL="457200">
                        <a:lnSpc>
                          <a:spcPct val="115000"/>
                        </a:lnSpc>
                      </a:pPr>
                      <a:r>
                        <a:rPr lang="en-GB" sz="800">
                          <a:effectLst/>
                        </a:rPr>
                        <a:t> </a:t>
                      </a:r>
                      <a:endParaRPr lang="en-IN" sz="800">
                        <a:effectLst/>
                      </a:endParaRPr>
                    </a:p>
                    <a:p>
                      <a:pPr marL="457200">
                        <a:lnSpc>
                          <a:spcPct val="115000"/>
                        </a:lnSpc>
                      </a:pPr>
                      <a:r>
                        <a:rPr lang="en-GB" sz="800">
                          <a:effectLst/>
                        </a:rPr>
                        <a:t> </a:t>
                      </a:r>
                      <a:endParaRPr lang="en-IN" sz="800">
                        <a:effectLst/>
                        <a:latin typeface="Arial" panose="020B0604020202020204" pitchFamily="34" charset="0"/>
                        <a:ea typeface="Arial" panose="020B0604020202020204" pitchFamily="34" charset="0"/>
                      </a:endParaRPr>
                    </a:p>
                  </a:txBody>
                  <a:tcPr marL="43385" marR="43385" marT="43385" marB="43385"/>
                </a:tc>
                <a:extLst>
                  <a:ext uri="{0D108BD9-81ED-4DB2-BD59-A6C34878D82A}">
                    <a16:rowId xmlns:a16="http://schemas.microsoft.com/office/drawing/2014/main" val="1770746522"/>
                  </a:ext>
                </a:extLst>
              </a:tr>
              <a:tr h="218788">
                <a:tc>
                  <a:txBody>
                    <a:bodyPr/>
                    <a:lstStyle/>
                    <a:p>
                      <a:pPr algn="ctr">
                        <a:lnSpc>
                          <a:spcPct val="115000"/>
                        </a:lnSpc>
                      </a:pPr>
                      <a:r>
                        <a:rPr lang="en-GB" sz="800">
                          <a:effectLst/>
                        </a:rPr>
                        <a:t>Opportunities </a:t>
                      </a:r>
                      <a:endParaRPr lang="en-IN" sz="800">
                        <a:effectLst/>
                        <a:latin typeface="Arial" panose="020B0604020202020204" pitchFamily="34" charset="0"/>
                        <a:ea typeface="Arial" panose="020B0604020202020204" pitchFamily="34" charset="0"/>
                      </a:endParaRPr>
                    </a:p>
                  </a:txBody>
                  <a:tcPr marL="43385" marR="43385" marT="43385" marB="43385"/>
                </a:tc>
                <a:tc>
                  <a:txBody>
                    <a:bodyPr/>
                    <a:lstStyle/>
                    <a:p>
                      <a:pPr algn="ctr">
                        <a:lnSpc>
                          <a:spcPct val="115000"/>
                        </a:lnSpc>
                      </a:pPr>
                      <a:r>
                        <a:rPr lang="en-GB" sz="800">
                          <a:effectLst/>
                        </a:rPr>
                        <a:t> Threats </a:t>
                      </a:r>
                      <a:endParaRPr lang="en-IN" sz="800">
                        <a:effectLst/>
                        <a:latin typeface="Arial" panose="020B0604020202020204" pitchFamily="34" charset="0"/>
                        <a:ea typeface="Arial" panose="020B0604020202020204" pitchFamily="34" charset="0"/>
                      </a:endParaRPr>
                    </a:p>
                  </a:txBody>
                  <a:tcPr marL="43385" marR="43385" marT="43385" marB="43385"/>
                </a:tc>
                <a:extLst>
                  <a:ext uri="{0D108BD9-81ED-4DB2-BD59-A6C34878D82A}">
                    <a16:rowId xmlns:a16="http://schemas.microsoft.com/office/drawing/2014/main" val="2929440843"/>
                  </a:ext>
                </a:extLst>
              </a:tr>
              <a:tr h="1080925">
                <a:tc>
                  <a:txBody>
                    <a:bodyPr/>
                    <a:lstStyle/>
                    <a:p>
                      <a:pPr marL="342900" lvl="0" indent="-342900">
                        <a:lnSpc>
                          <a:spcPct val="115000"/>
                        </a:lnSpc>
                        <a:buFont typeface="Arial" panose="020B0604020202020204" pitchFamily="34" charset="0"/>
                        <a:buChar char="●"/>
                      </a:pPr>
                      <a:r>
                        <a:rPr lang="en-GB" sz="800" u="none" strike="noStrike">
                          <a:effectLst/>
                        </a:rPr>
                        <a:t>Higher opportunities to establish as an HR manager in a reputed organisation.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Switching to another international company. </a:t>
                      </a:r>
                      <a:endParaRPr lang="en-IN" sz="800" u="none" strike="noStrike">
                        <a:effectLst/>
                      </a:endParaRPr>
                    </a:p>
                    <a:p>
                      <a:pPr marL="342900" lvl="0" indent="-342900">
                        <a:lnSpc>
                          <a:spcPct val="115000"/>
                        </a:lnSpc>
                        <a:buFont typeface="Arial" panose="020B0604020202020204" pitchFamily="34" charset="0"/>
                        <a:buChar char="●"/>
                      </a:pPr>
                      <a:r>
                        <a:rPr lang="en-GB" sz="800" u="none" strike="noStrike">
                          <a:effectLst/>
                        </a:rPr>
                        <a:t>Opportunities to hike my salary in this profession. </a:t>
                      </a:r>
                      <a:endParaRPr lang="en-IN" sz="800" u="none" strike="noStrike">
                        <a:effectLst/>
                        <a:latin typeface="Arial" panose="020B0604020202020204" pitchFamily="34" charset="0"/>
                        <a:ea typeface="Arial" panose="020B0604020202020204" pitchFamily="34" charset="0"/>
                      </a:endParaRPr>
                    </a:p>
                  </a:txBody>
                  <a:tcPr marL="43385" marR="43385" marT="43385" marB="43385"/>
                </a:tc>
                <a:tc>
                  <a:txBody>
                    <a:bodyPr/>
                    <a:lstStyle/>
                    <a:p>
                      <a:pPr marL="342900" lvl="0" indent="-342900">
                        <a:lnSpc>
                          <a:spcPct val="115000"/>
                        </a:lnSpc>
                        <a:buFont typeface="Arial" panose="020B0604020202020204" pitchFamily="34" charset="0"/>
                        <a:buChar char="●"/>
                      </a:pPr>
                      <a:r>
                        <a:rPr lang="en-GB" sz="800" u="none" strike="noStrike" dirty="0">
                          <a:effectLst/>
                        </a:rPr>
                        <a:t>Higher competition in the market. </a:t>
                      </a:r>
                      <a:endParaRPr lang="en-IN" sz="800" u="none" strike="noStrike" dirty="0">
                        <a:effectLst/>
                      </a:endParaRPr>
                    </a:p>
                    <a:p>
                      <a:pPr marL="342900" lvl="0" indent="-342900">
                        <a:lnSpc>
                          <a:spcPct val="115000"/>
                        </a:lnSpc>
                        <a:buFont typeface="Arial" panose="020B0604020202020204" pitchFamily="34" charset="0"/>
                        <a:buChar char="●"/>
                      </a:pPr>
                      <a:r>
                        <a:rPr lang="en-GB" sz="800" u="none" strike="noStrike" dirty="0">
                          <a:effectLst/>
                        </a:rPr>
                        <a:t>No previous experience </a:t>
                      </a:r>
                      <a:endParaRPr lang="en-IN" sz="800" u="none" strike="noStrike" dirty="0">
                        <a:effectLst/>
                      </a:endParaRPr>
                    </a:p>
                    <a:p>
                      <a:pPr marL="342900" lvl="0" indent="-342900">
                        <a:lnSpc>
                          <a:spcPct val="115000"/>
                        </a:lnSpc>
                        <a:buFont typeface="Arial" panose="020B0604020202020204" pitchFamily="34" charset="0"/>
                        <a:buChar char="●"/>
                      </a:pPr>
                      <a:r>
                        <a:rPr lang="en-GB" sz="800" u="none" strike="noStrike" dirty="0">
                          <a:effectLst/>
                        </a:rPr>
                        <a:t>lack of knowledge in various areas. </a:t>
                      </a:r>
                      <a:endParaRPr lang="en-IN" sz="800" u="none" strike="noStrike" dirty="0">
                        <a:effectLst/>
                      </a:endParaRPr>
                    </a:p>
                    <a:p>
                      <a:pPr>
                        <a:lnSpc>
                          <a:spcPct val="115000"/>
                        </a:lnSpc>
                      </a:pPr>
                      <a:r>
                        <a:rPr lang="en-GB" sz="800" dirty="0">
                          <a:effectLst/>
                        </a:rPr>
                        <a:t> </a:t>
                      </a:r>
                      <a:endParaRPr lang="en-IN" sz="800" dirty="0">
                        <a:effectLst/>
                        <a:latin typeface="Arial" panose="020B0604020202020204" pitchFamily="34" charset="0"/>
                        <a:ea typeface="Arial" panose="020B0604020202020204" pitchFamily="34" charset="0"/>
                      </a:endParaRPr>
                    </a:p>
                  </a:txBody>
                  <a:tcPr marL="43385" marR="43385" marT="43385" marB="43385"/>
                </a:tc>
                <a:extLst>
                  <a:ext uri="{0D108BD9-81ED-4DB2-BD59-A6C34878D82A}">
                    <a16:rowId xmlns:a16="http://schemas.microsoft.com/office/drawing/2014/main" val="3530735883"/>
                  </a:ext>
                </a:extLst>
              </a:tr>
            </a:tbl>
          </a:graphicData>
        </a:graphic>
      </p:graphicFrame>
    </p:spTree>
    <p:extLst>
      <p:ext uri="{BB962C8B-B14F-4D97-AF65-F5344CB8AC3E}">
        <p14:creationId xmlns:p14="http://schemas.microsoft.com/office/powerpoint/2010/main" val="37108483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26</TotalTime>
  <Words>2574</Words>
  <Application>Microsoft Office PowerPoint</Application>
  <PresentationFormat>Widescreen</PresentationFormat>
  <Paragraphs>282</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Garamond</vt:lpstr>
      <vt:lpstr>Times New Roman</vt:lpstr>
      <vt:lpstr>Organic</vt:lpstr>
      <vt:lpstr>PowerPoint Presentation</vt:lpstr>
      <vt:lpstr>Introduction</vt:lpstr>
      <vt:lpstr>Appropriate knowledge that is required of the profession of HR in the departments: </vt:lpstr>
      <vt:lpstr>Appropriate skills that are required of the profession of HR in the departments </vt:lpstr>
      <vt:lpstr>Appropriate Behaviour   that is required of the profession of HR in the departments </vt:lpstr>
      <vt:lpstr>HR Officer responsibilities</vt:lpstr>
      <vt:lpstr>Personal skills audit for myself including a SWOT analysis </vt:lpstr>
      <vt:lpstr>Identify training and development needs considering the knowledge, skills and behaviours  </vt:lpstr>
      <vt:lpstr>Potential benefits to organisational growth through effective training and development.    </vt:lpstr>
      <vt:lpstr>Potential benefits of developing me as an HR Officer through effective training and development.    </vt:lpstr>
      <vt:lpstr> Conclusion:  </vt:lpstr>
      <vt:lpstr>References:  </vt:lpstr>
      <vt:lpstr>Appendix –A( Responsibilities of HR officers)</vt:lpstr>
      <vt:lpstr>Appendix –B(skill audit)</vt:lpstr>
      <vt:lpstr>Appendix –C (SWOT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a.m.t.researchsolutions14@outlook.com</dc:creator>
  <cp:lastModifiedBy>a.m.t.researchsolutions14@outlook.com</cp:lastModifiedBy>
  <cp:revision>1</cp:revision>
  <dcterms:created xsi:type="dcterms:W3CDTF">2023-11-20T11:55:36Z</dcterms:created>
  <dcterms:modified xsi:type="dcterms:W3CDTF">2023-11-20T12:22:01Z</dcterms:modified>
</cp:coreProperties>
</file>