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sldIdLst>
    <p:sldId id="276" r:id="rId5"/>
    <p:sldId id="257" r:id="rId6"/>
    <p:sldId id="476" r:id="rId7"/>
    <p:sldId id="485" r:id="rId8"/>
    <p:sldId id="477" r:id="rId9"/>
    <p:sldId id="478" r:id="rId10"/>
    <p:sldId id="481" r:id="rId11"/>
    <p:sldId id="482" r:id="rId12"/>
    <p:sldId id="483" r:id="rId13"/>
    <p:sldId id="484" r:id="rId14"/>
    <p:sldId id="486" r:id="rId15"/>
    <p:sldId id="487" r:id="rId16"/>
    <p:sldId id="488" r:id="rId17"/>
    <p:sldId id="489" r:id="rId18"/>
    <p:sldId id="493" r:id="rId19"/>
    <p:sldId id="490" r:id="rId20"/>
    <p:sldId id="491" r:id="rId21"/>
    <p:sldId id="492" r:id="rId22"/>
    <p:sldId id="494" r:id="rId23"/>
    <p:sldId id="49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66" autoAdjust="0"/>
    <p:restoredTop sz="94987" autoAdjust="0"/>
  </p:normalViewPr>
  <p:slideViewPr>
    <p:cSldViewPr snapToGrid="0">
      <p:cViewPr varScale="1">
        <p:scale>
          <a:sx n="78" d="100"/>
          <a:sy n="78" d="100"/>
        </p:scale>
        <p:origin x="710" y="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34D533-6A2B-444D-A1CD-E2277819EA2C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E96144-42AC-4D70-8BF0-6CDC6D118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524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EF52A-6F2B-4EB8-B1F7-B850A7159E0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4991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E96144-42AC-4D70-8BF0-6CDC6D118D3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8545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B868-3B8D-44A6-8D8B-59E2B68A381D}" type="datetimeFigureOut">
              <a:rPr lang="en-GB" smtClean="0"/>
              <a:t>10/03/2020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A8134-DECD-4FDC-AF49-89054FA90DB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148281" y="123568"/>
            <a:ext cx="11928389" cy="659790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065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B868-3B8D-44A6-8D8B-59E2B68A381D}" type="datetimeFigureOut">
              <a:rPr lang="en-GB" smtClean="0"/>
              <a:t>10/03/2020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A8134-DECD-4FDC-AF49-89054FA90DB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148281" y="123568"/>
            <a:ext cx="11928389" cy="659790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702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B868-3B8D-44A6-8D8B-59E2B68A381D}" type="datetimeFigureOut">
              <a:rPr lang="en-GB" smtClean="0"/>
              <a:t>10/03/2020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A8134-DECD-4FDC-AF49-89054FA90DB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148281" y="123568"/>
            <a:ext cx="11928389" cy="659790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025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B868-3B8D-44A6-8D8B-59E2B68A381D}" type="datetimeFigureOut">
              <a:rPr lang="en-GB" smtClean="0"/>
              <a:t>10/03/2020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A8134-DECD-4FDC-AF49-89054FA90DB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Rectangle 7"/>
          <p:cNvSpPr/>
          <p:nvPr userDrawn="1"/>
        </p:nvSpPr>
        <p:spPr>
          <a:xfrm>
            <a:off x="148281" y="123568"/>
            <a:ext cx="11928389" cy="659790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1647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B868-3B8D-44A6-8D8B-59E2B68A381D}" type="datetimeFigureOut">
              <a:rPr lang="en-GB" smtClean="0"/>
              <a:t>10/03/2020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A8134-DECD-4FDC-AF49-89054FA90DB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148281" y="123568"/>
            <a:ext cx="11928389" cy="659790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127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B868-3B8D-44A6-8D8B-59E2B68A381D}" type="datetimeFigureOut">
              <a:rPr lang="en-GB" smtClean="0"/>
              <a:t>10/03/2020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A8134-DECD-4FDC-AF49-89054FA90DB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148281" y="123568"/>
            <a:ext cx="11928389" cy="659790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748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B868-3B8D-44A6-8D8B-59E2B68A381D}" type="datetimeFigureOut">
              <a:rPr lang="en-GB" smtClean="0"/>
              <a:t>10/03/2020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A8134-DECD-4FDC-AF49-89054FA90DB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Rectangle 4"/>
          <p:cNvSpPr/>
          <p:nvPr userDrawn="1"/>
        </p:nvSpPr>
        <p:spPr>
          <a:xfrm>
            <a:off x="148281" y="123568"/>
            <a:ext cx="11928389" cy="659790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097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B868-3B8D-44A6-8D8B-59E2B68A381D}" type="datetimeFigureOut">
              <a:rPr lang="en-GB" smtClean="0"/>
              <a:t>10/03/2020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A8134-DECD-4FDC-AF49-89054FA90DB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Rectangle 7"/>
          <p:cNvSpPr/>
          <p:nvPr userDrawn="1"/>
        </p:nvSpPr>
        <p:spPr>
          <a:xfrm>
            <a:off x="148281" y="123568"/>
            <a:ext cx="11928389" cy="659790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815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B868-3B8D-44A6-8D8B-59E2B68A381D}" type="datetimeFigureOut">
              <a:rPr lang="en-GB" smtClean="0"/>
              <a:t>10/03/2020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A8134-DECD-4FDC-AF49-89054FA90DB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Rectangle 7"/>
          <p:cNvSpPr/>
          <p:nvPr userDrawn="1"/>
        </p:nvSpPr>
        <p:spPr>
          <a:xfrm>
            <a:off x="148281" y="123568"/>
            <a:ext cx="11928389" cy="659790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448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B868-3B8D-44A6-8D8B-59E2B68A381D}" type="datetimeFigureOut">
              <a:rPr lang="en-GB" smtClean="0"/>
              <a:t>10/03/2020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A8134-DECD-4FDC-AF49-89054FA90DB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148281" y="123568"/>
            <a:ext cx="11928389" cy="659790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2624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BB868-3B8D-44A6-8D8B-59E2B68A381D}" type="datetimeFigureOut">
              <a:rPr lang="en-GB" smtClean="0"/>
              <a:t>10/03/2020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A8134-DECD-4FDC-AF49-89054FA90DB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148281" y="123568"/>
            <a:ext cx="11928389" cy="6597907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9126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BB868-3B8D-44A6-8D8B-59E2B68A381D}" type="datetimeFigureOut">
              <a:rPr lang="en-GB" smtClean="0"/>
              <a:t>10/03/2020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8134-DECD-4FDC-AF49-89054FA90DB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60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NULL"/><Relationship Id="rId2" Type="http://schemas.openxmlformats.org/officeDocument/2006/relationships/image" Target="NUL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microsoft.com/office/2007/relationships/hdphoto" Target="../media/hdphoto1.wdp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Autofit/>
          </a:bodyPr>
          <a:lstStyle/>
          <a:p>
            <a:r>
              <a:rPr lang="en-GB" b="1" i="1" dirty="0"/>
              <a:t>Beginning your teaching career…or next step? </a:t>
            </a:r>
            <a:endParaRPr lang="en-GB" b="1" i="1" dirty="0">
              <a:cs typeface="Helvetica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 fontScale="85000" lnSpcReduction="20000"/>
          </a:bodyPr>
          <a:lstStyle/>
          <a:p>
            <a:r>
              <a:rPr lang="en-GB" sz="4400" i="1" dirty="0">
                <a:latin typeface="Helvetica" panose="020B0604020202020204" pitchFamily="34" charset="0"/>
                <a:cs typeface="Helvetica" panose="020B0604020202020204" pitchFamily="34" charset="0"/>
              </a:rPr>
              <a:t>Jennifer Ford</a:t>
            </a:r>
          </a:p>
          <a:p>
            <a:r>
              <a:rPr lang="en-GB" sz="4400" i="1" dirty="0">
                <a:latin typeface="Helvetica" panose="020B0604020202020204" pitchFamily="34" charset="0"/>
                <a:cs typeface="Helvetica" panose="020B0604020202020204" pitchFamily="34" charset="0"/>
              </a:rPr>
              <a:t>Headteacher of Pentrehafod School</a:t>
            </a:r>
          </a:p>
          <a:p>
            <a:r>
              <a:rPr lang="en-GB" sz="4400" i="1" dirty="0">
                <a:latin typeface="Helvetica" panose="020B0604020202020204" pitchFamily="34" charset="0"/>
                <a:cs typeface="Helvetica" panose="020B0604020202020204" pitchFamily="34" charset="0"/>
              </a:rPr>
              <a:t>Thursday 12</a:t>
            </a:r>
            <a:r>
              <a:rPr lang="en-GB" sz="4400" i="1" baseline="30000" dirty="0">
                <a:latin typeface="Helvetica" panose="020B0604020202020204" pitchFamily="34" charset="0"/>
                <a:cs typeface="Helvetica" panose="020B0604020202020204" pitchFamily="34" charset="0"/>
              </a:rPr>
              <a:t>th</a:t>
            </a:r>
            <a:r>
              <a:rPr lang="en-GB" sz="4400" i="1" dirty="0">
                <a:latin typeface="Helvetica" panose="020B0604020202020204" pitchFamily="34" charset="0"/>
                <a:cs typeface="Helvetica" panose="020B0604020202020204" pitchFamily="34" charset="0"/>
              </a:rPr>
              <a:t> March, 2020</a:t>
            </a:r>
          </a:p>
          <a:p>
            <a:endParaRPr lang="en-GB" sz="4400" dirty="0"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0"/>
            <a:ext cx="1125050" cy="113091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School Logo no background colour"/>
          <p:cNvPicPr/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5CC3D82-B534-4C0C-8A62-E80EBF745A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481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19099" y="295989"/>
            <a:ext cx="11277600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GB" sz="4800" dirty="0"/>
              <a:t> Aiming for </a:t>
            </a:r>
            <a:r>
              <a:rPr lang="en-GB" sz="4800" b="1" u="sng" dirty="0"/>
              <a:t>Excellence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9100" y="1428750"/>
            <a:ext cx="11277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4000" dirty="0"/>
          </a:p>
        </p:txBody>
      </p:sp>
      <p:pic>
        <p:nvPicPr>
          <p:cNvPr id="7" name="Picture 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990" y="1126986"/>
            <a:ext cx="5407819" cy="5257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DC70F06-8127-4EF5-B909-2E4B149D82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F30FDEB-5B9C-4E41-BE68-6E7EF3D8DD08}"/>
              </a:ext>
            </a:extLst>
          </p:cNvPr>
          <p:cNvSpPr/>
          <p:nvPr/>
        </p:nvSpPr>
        <p:spPr>
          <a:xfrm>
            <a:off x="3078346" y="3244334"/>
            <a:ext cx="3449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?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0174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794" y="240995"/>
            <a:ext cx="2742413" cy="267730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" y="2918298"/>
            <a:ext cx="12192000" cy="40091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0"/>
              </a:spcAft>
            </a:pPr>
            <a:r>
              <a:rPr lang="en-GB" sz="3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 Vision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 fontAlgn="base">
              <a:spcAft>
                <a:spcPts val="0"/>
              </a:spcAft>
            </a:pPr>
            <a:r>
              <a:rPr lang="en-GB" sz="3600" dirty="0">
                <a:latin typeface="Calibri" panose="020F0502020204030204" pitchFamily="34" charset="0"/>
                <a:ea typeface="Times New Roman" panose="02020603050405020304" pitchFamily="18" charset="0"/>
              </a:rPr>
              <a:t>At Pentrehafod, we strive to provide an inclusive, safe, happy and healthy community where everyone is respected and listened to.</a:t>
            </a:r>
            <a:endParaRPr lang="en-GB" sz="3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 fontAlgn="base">
              <a:spcAft>
                <a:spcPts val="0"/>
              </a:spcAft>
            </a:pPr>
            <a:r>
              <a:rPr lang="en-GB" sz="3600" b="1" dirty="0">
                <a:latin typeface="Calibri" panose="020F0502020204030204" pitchFamily="34" charset="0"/>
                <a:ea typeface="Times New Roman" panose="02020603050405020304" pitchFamily="18" charset="0"/>
              </a:rPr>
              <a:t>We take pride in ourselves and our achievements, challenging all to become confident, creative, empathetic and successful lifelong learners.</a:t>
            </a:r>
            <a:endParaRPr lang="en-GB" sz="3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5356E2-06D5-4881-96B8-21D75C1BDA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48404" y="134581"/>
            <a:ext cx="983984" cy="96337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7939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b="1" dirty="0"/>
              <a:t>What are my credentials for speaking to you today?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3600" dirty="0"/>
              <a:t>Current Swansea Headteacher of a large secondary school (11 -16);</a:t>
            </a:r>
          </a:p>
          <a:p>
            <a:pPr marL="0" indent="0">
              <a:buNone/>
            </a:pPr>
            <a:r>
              <a:rPr lang="en-GB" sz="3600" dirty="0"/>
              <a:t>I have been a Senior Leader in three schools in three Local Authorities, working with three Governing Bodies;</a:t>
            </a:r>
          </a:p>
          <a:p>
            <a:pPr marL="0" indent="0">
              <a:buNone/>
            </a:pPr>
            <a:r>
              <a:rPr lang="en-GB" sz="3600" dirty="0"/>
              <a:t>I can give you clear feedback on what governors and schools want – THE STANDARD;</a:t>
            </a:r>
          </a:p>
          <a:p>
            <a:pPr marL="0" indent="0">
              <a:buNone/>
            </a:pPr>
            <a:r>
              <a:rPr lang="en-GB" sz="3600" dirty="0"/>
              <a:t>Please take this on board as some applicants are very poor.</a:t>
            </a:r>
          </a:p>
          <a:p>
            <a:endParaRPr lang="en-GB" dirty="0">
              <a:cs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418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First steps...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4000" dirty="0"/>
              <a:t>Be proactive – register with </a:t>
            </a:r>
            <a:r>
              <a:rPr lang="en-GB" altLang="en-US" sz="4000" dirty="0" err="1"/>
              <a:t>Eteach</a:t>
            </a:r>
            <a:r>
              <a:rPr lang="en-GB" altLang="en-US" sz="4000" dirty="0"/>
              <a:t>, etc;</a:t>
            </a:r>
          </a:p>
          <a:p>
            <a:r>
              <a:rPr lang="en-GB" altLang="en-US" sz="4000" dirty="0"/>
              <a:t>Set up alerts;</a:t>
            </a:r>
          </a:p>
          <a:p>
            <a:r>
              <a:rPr lang="en-GB" altLang="en-US" sz="4000" dirty="0"/>
              <a:t>Don’t miss anything; getting to things too late will only put you under pressure</a:t>
            </a:r>
          </a:p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693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Written Application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This is YOUR trailer – it should make us want to anticipate the ‘main feature’: YOU;</a:t>
            </a:r>
          </a:p>
          <a:p>
            <a:pPr marL="0" indent="0">
              <a:buNone/>
            </a:pPr>
            <a:r>
              <a:rPr lang="en-GB" sz="3200" dirty="0"/>
              <a:t>Give yourself a lot of time to apply;</a:t>
            </a:r>
          </a:p>
          <a:p>
            <a:pPr marL="0" indent="0">
              <a:buNone/>
            </a:pPr>
            <a:r>
              <a:rPr lang="en-GB" sz="3200" dirty="0"/>
              <a:t>There is nothing wrong with preparing a generic application, but you then need to spend TIME personalising it.</a:t>
            </a:r>
          </a:p>
          <a:p>
            <a:pPr marL="0" indent="0">
              <a:buNone/>
            </a:pPr>
            <a:r>
              <a:rPr lang="en-GB" sz="3200" dirty="0"/>
              <a:t>Research the school – really work on this;</a:t>
            </a:r>
          </a:p>
          <a:p>
            <a:pPr marL="0" indent="0">
              <a:buNone/>
            </a:pPr>
            <a:r>
              <a:rPr lang="en-GB" sz="3200" dirty="0"/>
              <a:t>Headteachers spend most of their budget on staffing; we expect value for money and the BEST teachers for our students.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908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Written Application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09728" indent="0">
              <a:buNone/>
              <a:defRPr/>
            </a:pPr>
            <a:r>
              <a:rPr lang="en-GB" sz="4000" dirty="0"/>
              <a:t>The form will ask for a lot of detail;</a:t>
            </a:r>
          </a:p>
          <a:p>
            <a:pPr marL="109728" indent="0">
              <a:buNone/>
              <a:defRPr/>
            </a:pPr>
            <a:r>
              <a:rPr lang="en-GB" sz="4000" dirty="0"/>
              <a:t>Make sure you fill in every single bit;</a:t>
            </a:r>
          </a:p>
          <a:p>
            <a:pPr marL="109728" indent="0">
              <a:buNone/>
              <a:defRPr/>
            </a:pPr>
            <a:r>
              <a:rPr lang="en-GB" sz="4000" dirty="0"/>
              <a:t>You need to include qualifications from GCSE onwards;</a:t>
            </a:r>
          </a:p>
          <a:p>
            <a:pPr marL="109728" indent="0">
              <a:buNone/>
              <a:defRPr/>
            </a:pPr>
            <a:r>
              <a:rPr lang="en-GB" sz="4000" dirty="0"/>
              <a:t>Include all work – no gaps;</a:t>
            </a:r>
          </a:p>
          <a:p>
            <a:pPr marL="109728" indent="0">
              <a:buNone/>
              <a:defRPr/>
            </a:pPr>
            <a:r>
              <a:rPr lang="en-GB" sz="4000" dirty="0"/>
              <a:t>If you are doing a PGCE include your teaching practice schools;</a:t>
            </a:r>
          </a:p>
          <a:p>
            <a:pPr marL="109728" indent="0">
              <a:buNone/>
              <a:defRPr/>
            </a:pPr>
            <a:r>
              <a:rPr lang="en-GB" sz="4000" dirty="0"/>
              <a:t>There should be no mistakes.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709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Actual letter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09728" indent="0">
              <a:buNone/>
              <a:defRPr/>
            </a:pPr>
            <a:r>
              <a:rPr lang="en-GB" sz="4000" dirty="0"/>
              <a:t>Purpose and audience – think about the WHO and the WHY;</a:t>
            </a:r>
          </a:p>
          <a:p>
            <a:pPr marL="109728" indent="0">
              <a:buNone/>
              <a:defRPr/>
            </a:pPr>
            <a:r>
              <a:rPr lang="en-GB" sz="4000" dirty="0"/>
              <a:t>Plan and draft your ‘letter’ and practise writing the application several times;</a:t>
            </a:r>
          </a:p>
          <a:p>
            <a:pPr marL="109728" indent="0">
              <a:buNone/>
              <a:defRPr/>
            </a:pPr>
            <a:r>
              <a:rPr lang="en-GB" sz="4000" dirty="0"/>
              <a:t>Proof read it and get anybody you know and love to do the same – we miss our own mistakes!</a:t>
            </a:r>
          </a:p>
          <a:p>
            <a:pPr marL="109728" indent="0">
              <a:buNone/>
              <a:defRPr/>
            </a:pPr>
            <a:r>
              <a:rPr lang="en-GB" sz="4000" dirty="0"/>
              <a:t>Research the school/college as you may want to explain </a:t>
            </a:r>
            <a:r>
              <a:rPr lang="en-GB" sz="4000" i="1" dirty="0"/>
              <a:t>why</a:t>
            </a:r>
            <a:r>
              <a:rPr lang="en-GB" sz="4000" dirty="0"/>
              <a:t> you want to work there (</a:t>
            </a:r>
            <a:r>
              <a:rPr lang="en-GB" sz="4000" dirty="0" err="1"/>
              <a:t>e.g</a:t>
            </a:r>
            <a:r>
              <a:rPr lang="en-GB" sz="4000" dirty="0"/>
              <a:t> good inspection report). But be careful... </a:t>
            </a:r>
          </a:p>
          <a:p>
            <a:pPr marL="109728" indent="0">
              <a:buNone/>
              <a:defRPr/>
            </a:pPr>
            <a:r>
              <a:rPr lang="en-GB" sz="4000" dirty="0"/>
              <a:t>And be honest ... </a:t>
            </a:r>
          </a:p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757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Actual Letter: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09728" indent="0">
              <a:buNone/>
              <a:defRPr/>
            </a:pPr>
            <a:r>
              <a:rPr lang="en-GB" sz="4000" dirty="0"/>
              <a:t>You need to write about your teaching experience and what you </a:t>
            </a:r>
            <a:r>
              <a:rPr lang="en-GB" sz="4000"/>
              <a:t>have learnt</a:t>
            </a:r>
            <a:r>
              <a:rPr lang="en-GB" sz="4000" dirty="0"/>
              <a:t>;</a:t>
            </a:r>
          </a:p>
          <a:p>
            <a:pPr marL="109728" indent="0">
              <a:buNone/>
              <a:defRPr/>
            </a:pPr>
            <a:r>
              <a:rPr lang="en-GB" sz="4000" dirty="0"/>
              <a:t>Try to make it as engaging as possible – HOW have you helped/supported students?</a:t>
            </a:r>
          </a:p>
          <a:p>
            <a:pPr marL="109728" indent="0">
              <a:buNone/>
              <a:defRPr/>
            </a:pPr>
            <a:r>
              <a:rPr lang="en-GB" sz="4000" dirty="0"/>
              <a:t>What have you enjoyed?</a:t>
            </a:r>
          </a:p>
          <a:p>
            <a:pPr marL="109728" indent="0">
              <a:buNone/>
              <a:defRPr/>
            </a:pPr>
            <a:r>
              <a:rPr lang="en-GB" sz="4000" dirty="0"/>
              <a:t>What is your USP?</a:t>
            </a:r>
          </a:p>
          <a:p>
            <a:pPr marL="109728" indent="0">
              <a:buNone/>
              <a:defRPr/>
            </a:pPr>
            <a:r>
              <a:rPr lang="en-GB" sz="4000" dirty="0"/>
              <a:t>It is fine to include your extra curricular experience but you won’t be appointed on this!</a:t>
            </a:r>
          </a:p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2904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Interview Day: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5400" dirty="0"/>
              <a:t>What are the aims in setting up an interview process?</a:t>
            </a:r>
          </a:p>
          <a:p>
            <a:pPr marL="0" indent="0">
              <a:buNone/>
            </a:pPr>
            <a:r>
              <a:rPr lang="en-GB" altLang="en-US" sz="5400" dirty="0"/>
              <a:t>A lot of time should go into it – what are schools after?</a:t>
            </a:r>
          </a:p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38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Interview aims: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5400" dirty="0"/>
              <a:t>To find out as much as you possibly can about potential employees;</a:t>
            </a:r>
          </a:p>
          <a:p>
            <a:pPr marL="0" indent="0">
              <a:buNone/>
            </a:pPr>
            <a:r>
              <a:rPr lang="en-GB" altLang="en-US" sz="5400" dirty="0"/>
              <a:t>To allow them the opportunity to find out about the school/college</a:t>
            </a:r>
          </a:p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6927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So what can you expect on the day?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sz="4000" dirty="0"/>
              <a:t>Teach a lesson/ or part of a lesson;</a:t>
            </a:r>
          </a:p>
          <a:p>
            <a:pPr marL="0" indent="0">
              <a:buNone/>
            </a:pPr>
            <a:r>
              <a:rPr lang="en-GB" altLang="en-US" sz="4000" dirty="0"/>
              <a:t>School tour/department visit</a:t>
            </a:r>
          </a:p>
          <a:p>
            <a:pPr marL="0" indent="0">
              <a:buNone/>
            </a:pPr>
            <a:r>
              <a:rPr lang="en-GB" altLang="en-US" sz="4000" dirty="0"/>
              <a:t>Meet students/be interviewed by students from the school council/Student Parliament;</a:t>
            </a:r>
          </a:p>
          <a:p>
            <a:pPr marL="0" indent="0">
              <a:buNone/>
            </a:pPr>
            <a:r>
              <a:rPr lang="en-GB" altLang="en-US" sz="4000" dirty="0"/>
              <a:t>Written task/marking task</a:t>
            </a:r>
          </a:p>
          <a:p>
            <a:pPr marL="0" indent="0">
              <a:buNone/>
            </a:pPr>
            <a:r>
              <a:rPr lang="en-GB" altLang="en-US" sz="4000" dirty="0"/>
              <a:t>Formal interview with Headteacher and  Governors</a:t>
            </a:r>
          </a:p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411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047149"/>
          </a:xfrm>
        </p:spPr>
        <p:txBody>
          <a:bodyPr>
            <a:normAutofit/>
          </a:bodyPr>
          <a:lstStyle/>
          <a:p>
            <a:r>
              <a:rPr lang="en-GB" sz="5400" b="1" dirty="0"/>
              <a:t>The lesson - What can YOU do to have as much control over this as possible?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/>
          </a:bodyPr>
          <a:lstStyle/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374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Strategies: 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09728" indent="0">
              <a:buNone/>
              <a:defRPr/>
            </a:pPr>
            <a:r>
              <a:rPr lang="en-GB" sz="4000" dirty="0"/>
              <a:t>Ask, politely, about facilities before the day;</a:t>
            </a:r>
          </a:p>
          <a:p>
            <a:pPr marL="109728" indent="0">
              <a:buNone/>
              <a:defRPr/>
            </a:pPr>
            <a:r>
              <a:rPr lang="en-GB" sz="4000" dirty="0"/>
              <a:t>Write a detailed plan and teach it  prior to the interview;</a:t>
            </a:r>
          </a:p>
          <a:p>
            <a:pPr marL="109728" indent="0">
              <a:buNone/>
              <a:defRPr/>
            </a:pPr>
            <a:r>
              <a:rPr lang="en-GB" sz="4000" dirty="0"/>
              <a:t>Organise your resources and have them ready;</a:t>
            </a:r>
          </a:p>
          <a:p>
            <a:pPr marL="109728" indent="0">
              <a:buNone/>
              <a:defRPr/>
            </a:pPr>
            <a:r>
              <a:rPr lang="en-GB" sz="4000" dirty="0"/>
              <a:t>Your lesson should be  part of a Scheme of Work; have extension activities ready;</a:t>
            </a:r>
          </a:p>
          <a:p>
            <a:pPr marL="109728" indent="0">
              <a:buNone/>
              <a:defRPr/>
            </a:pPr>
            <a:r>
              <a:rPr lang="en-GB" sz="4000" dirty="0"/>
              <a:t>Be ready to differentiate – mixed ability can mean different things in different schools!</a:t>
            </a:r>
          </a:p>
          <a:p>
            <a:pPr marL="109728" indent="0">
              <a:buNone/>
              <a:defRPr/>
            </a:pPr>
            <a:r>
              <a:rPr lang="en-GB" sz="4000" dirty="0"/>
              <a:t>Understand why you’ve planned in the way you have – you could well be asked to evaluate</a:t>
            </a:r>
          </a:p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9091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Evaluating your lesson: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You need to evaluate from a student’s perspective; </a:t>
            </a:r>
          </a:p>
          <a:p>
            <a:pPr marL="0" indent="0">
              <a:buNone/>
            </a:pPr>
            <a:r>
              <a:rPr lang="en-GB" sz="4000" dirty="0"/>
              <a:t>Try to evaluate progress – what SHOULD they have learnt? Did they? HOW do you know?</a:t>
            </a:r>
          </a:p>
          <a:p>
            <a:pPr marL="0" indent="0">
              <a:buNone/>
            </a:pPr>
            <a:r>
              <a:rPr lang="en-GB" sz="4000" dirty="0"/>
              <a:t>Remember: anyone can have a poor lesson, but you need to know it was bad and know why it was bad.</a:t>
            </a:r>
          </a:p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0205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Dos and Don’ts of interview etiquette: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9593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DO: 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73034" y="1327567"/>
            <a:ext cx="10515600" cy="508194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altLang="en-US" sz="4000" dirty="0"/>
              <a:t>Be a little early (but not an hour!);</a:t>
            </a:r>
          </a:p>
          <a:p>
            <a:pPr marL="0" indent="0">
              <a:buNone/>
            </a:pPr>
            <a:r>
              <a:rPr lang="en-GB" altLang="en-US" sz="4000" dirty="0"/>
              <a:t>Be formal and conservative in dress;</a:t>
            </a:r>
          </a:p>
          <a:p>
            <a:pPr marL="0" indent="0">
              <a:buNone/>
            </a:pPr>
            <a:r>
              <a:rPr lang="en-GB" altLang="en-US" sz="4000" dirty="0"/>
              <a:t>Smile, especially at the students;</a:t>
            </a:r>
          </a:p>
          <a:p>
            <a:pPr marL="0" indent="0">
              <a:buNone/>
            </a:pPr>
            <a:r>
              <a:rPr lang="en-GB" altLang="en-US" sz="4000" dirty="0"/>
              <a:t>Be polite – to everyone</a:t>
            </a:r>
          </a:p>
          <a:p>
            <a:pPr marL="0" indent="0">
              <a:buNone/>
            </a:pPr>
            <a:r>
              <a:rPr lang="en-GB" altLang="en-US" sz="4000" dirty="0"/>
              <a:t>Listen carefully, but if you don’t catch a question then ask for it to be repeated. </a:t>
            </a:r>
          </a:p>
          <a:p>
            <a:pPr marL="0" indent="0">
              <a:buNone/>
            </a:pPr>
            <a:r>
              <a:rPr lang="en-GB" altLang="en-US" sz="4000" dirty="0"/>
              <a:t>Don’t use notes</a:t>
            </a:r>
          </a:p>
          <a:p>
            <a:pPr marL="0" indent="0">
              <a:buNone/>
            </a:pPr>
            <a:r>
              <a:rPr lang="en-GB" altLang="en-US" sz="4000" dirty="0"/>
              <a:t>Be aware of your body language;</a:t>
            </a:r>
          </a:p>
          <a:p>
            <a:pPr marL="0" indent="0">
              <a:buNone/>
            </a:pPr>
            <a:r>
              <a:rPr lang="en-GB" altLang="en-US" sz="4000" dirty="0"/>
              <a:t>If you don’t get the job, you should be offered feedback. Accept it and reflect on it</a:t>
            </a:r>
          </a:p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229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DON’T: 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8200" y="1149358"/>
            <a:ext cx="10515600" cy="549292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altLang="en-US" sz="4000" dirty="0"/>
              <a:t>Dominate the other candidates;</a:t>
            </a:r>
          </a:p>
          <a:p>
            <a:pPr marL="0" indent="0">
              <a:buNone/>
            </a:pPr>
            <a:r>
              <a:rPr lang="en-GB" altLang="en-US" sz="4000" dirty="0"/>
              <a:t>Be over familiar;</a:t>
            </a:r>
          </a:p>
          <a:p>
            <a:pPr marL="0" indent="0">
              <a:buNone/>
            </a:pPr>
            <a:r>
              <a:rPr lang="en-GB" altLang="en-US" sz="4000" dirty="0"/>
              <a:t>Don’t use slang or informal language – in the classroom or the formal interview</a:t>
            </a:r>
          </a:p>
          <a:p>
            <a:pPr marL="0" indent="0">
              <a:buNone/>
            </a:pPr>
            <a:r>
              <a:rPr lang="en-GB" altLang="en-US" sz="4000" dirty="0"/>
              <a:t>Don’t tell the interviewers your life story – focus on what is relevant;</a:t>
            </a:r>
          </a:p>
          <a:p>
            <a:pPr marL="0" indent="0">
              <a:buNone/>
            </a:pPr>
            <a:r>
              <a:rPr lang="en-GB" altLang="en-US" sz="4000" dirty="0"/>
              <a:t>Don’t ask a question at the end of the interview just for the sake of it;</a:t>
            </a:r>
          </a:p>
          <a:p>
            <a:pPr marL="0" indent="0">
              <a:buNone/>
            </a:pPr>
            <a:r>
              <a:rPr lang="en-GB" altLang="en-US" sz="4000" dirty="0"/>
              <a:t>Don’t refer to money during the interview – get that sorted before hand.</a:t>
            </a:r>
          </a:p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4170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b="1" dirty="0"/>
              <a:t>What can you expect to be asked about: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8200" y="1349829"/>
            <a:ext cx="10515600" cy="5225142"/>
          </a:xfrm>
        </p:spPr>
        <p:txBody>
          <a:bodyPr>
            <a:normAutofit fontScale="85000" lnSpcReduction="20000"/>
          </a:bodyPr>
          <a:lstStyle/>
          <a:p>
            <a:pPr marL="109728" indent="0">
              <a:buNone/>
              <a:defRPr/>
            </a:pPr>
            <a:r>
              <a:rPr lang="en-GB" sz="4000" dirty="0"/>
              <a:t>Yourself;</a:t>
            </a:r>
          </a:p>
          <a:p>
            <a:pPr marL="109728" indent="0">
              <a:buNone/>
              <a:defRPr/>
            </a:pPr>
            <a:r>
              <a:rPr lang="en-GB" sz="4000" dirty="0"/>
              <a:t>Your subject and your relevant skills/experience;</a:t>
            </a:r>
          </a:p>
          <a:p>
            <a:pPr marL="109728" indent="0">
              <a:buNone/>
              <a:defRPr/>
            </a:pPr>
            <a:r>
              <a:rPr lang="en-GB" sz="4000" dirty="0"/>
              <a:t>Your learning and teaching strategies</a:t>
            </a:r>
          </a:p>
          <a:p>
            <a:pPr marL="109728" indent="0">
              <a:buNone/>
              <a:defRPr/>
            </a:pPr>
            <a:r>
              <a:rPr lang="en-GB" sz="4000" dirty="0"/>
              <a:t>Your previous roles/placements/work (remember you need to think about how these have developed you)</a:t>
            </a:r>
          </a:p>
          <a:p>
            <a:pPr marL="109728" indent="0">
              <a:buNone/>
              <a:defRPr/>
            </a:pPr>
            <a:r>
              <a:rPr lang="en-GB" sz="4000" dirty="0"/>
              <a:t>Assessment (OF learning and FOR Learning – KNOW the difference between summative and formative assessment)</a:t>
            </a:r>
          </a:p>
          <a:p>
            <a:pPr marL="109728" indent="0">
              <a:buNone/>
              <a:defRPr/>
            </a:pPr>
            <a:r>
              <a:rPr lang="en-GB" sz="4000" dirty="0"/>
              <a:t>Your CPD needs</a:t>
            </a:r>
          </a:p>
          <a:p>
            <a:pPr marL="109728" indent="0">
              <a:buNone/>
              <a:defRPr/>
            </a:pPr>
            <a:r>
              <a:rPr lang="en-GB" sz="4000" dirty="0"/>
              <a:t>Your thoughts on classroom management – what strategies have you used?</a:t>
            </a:r>
          </a:p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6694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Questions:</a:t>
            </a:r>
          </a:p>
        </p:txBody>
      </p:sp>
      <p:pic>
        <p:nvPicPr>
          <p:cNvPr id="4" name="Picture 3" descr="School Logo no background colour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950" y="18448"/>
            <a:ext cx="1125050" cy="113091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54837D-F481-47F2-9BE2-985557CA4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4861" y="5678905"/>
            <a:ext cx="983984" cy="9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16600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7b5f912a-f5cc-4a87-9e9b-708f4a6cbffc">
      <UserInfo>
        <DisplayName>J Ford (Pentrehafod School)</DisplayName>
        <AccountId>31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FB636122D2C724682B46FEE5A08FAA4" ma:contentTypeVersion="9" ma:contentTypeDescription="Create a new document." ma:contentTypeScope="" ma:versionID="d0ab657aa3e296e346c5d5e12b2ff846">
  <xsd:schema xmlns:xsd="http://www.w3.org/2001/XMLSchema" xmlns:xs="http://www.w3.org/2001/XMLSchema" xmlns:p="http://schemas.microsoft.com/office/2006/metadata/properties" xmlns:ns2="7b5f912a-f5cc-4a87-9e9b-708f4a6cbffc" xmlns:ns3="6fd89206-1cf4-4193-be50-ce559d20cc38" targetNamespace="http://schemas.microsoft.com/office/2006/metadata/properties" ma:root="true" ma:fieldsID="994429ef338d29772b51a2af12052ff6" ns2:_="" ns3:_="">
    <xsd:import namespace="7b5f912a-f5cc-4a87-9e9b-708f4a6cbffc"/>
    <xsd:import namespace="6fd89206-1cf4-4193-be50-ce559d20cc3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2:LastSharedByUser" minOccurs="0"/>
                <xsd:element ref="ns2:LastSharedByTime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5f912a-f5cc-4a87-9e9b-708f4a6cbffc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0" nillable="true" ma:displayName="Last Shared By User" ma:description="" ma:internalName="LastSharedByUser" ma:readOnly="true">
      <xsd:simpleType>
        <xsd:restriction base="dms:Note">
          <xsd:maxLength value="255"/>
        </xsd:restriction>
      </xsd:simpleType>
    </xsd:element>
    <xsd:element name="LastSharedByTime" ma:index="11" nillable="true" ma:displayName="Last Shared By Time" ma:description="" ma:internalName="LastSharedByTim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d89206-1cf4-4193-be50-ce559d20cc3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5161142-325C-4AB3-A411-C29A60A642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B44411F-D3DF-407F-AE29-F66D45138BA8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7b5f912a-f5cc-4a87-9e9b-708f4a6cbffc"/>
    <ds:schemaRef ds:uri="http://www.w3.org/XML/1998/namespace"/>
    <ds:schemaRef ds:uri="http://schemas.openxmlformats.org/package/2006/metadata/core-properties"/>
    <ds:schemaRef ds:uri="6fd89206-1cf4-4193-be50-ce559d20cc38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FE10479-50FC-4587-B4C0-3740B77BD9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5f912a-f5cc-4a87-9e9b-708f4a6cbffc"/>
    <ds:schemaRef ds:uri="6fd89206-1cf4-4193-be50-ce559d20cc3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4750</TotalTime>
  <Words>952</Words>
  <Application>Microsoft Office PowerPoint</Application>
  <PresentationFormat>Widescreen</PresentationFormat>
  <Paragraphs>95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Helvetica</vt:lpstr>
      <vt:lpstr>Times New Roman</vt:lpstr>
      <vt:lpstr>Office Theme</vt:lpstr>
      <vt:lpstr>Beginning your teaching career…or next step? </vt:lpstr>
      <vt:lpstr>PowerPoint Presentation</vt:lpstr>
      <vt:lpstr>PowerPoint Presentation</vt:lpstr>
      <vt:lpstr>What are my credentials for speaking to you today?</vt:lpstr>
      <vt:lpstr>First steps...</vt:lpstr>
      <vt:lpstr>Written Application</vt:lpstr>
      <vt:lpstr>Written Application</vt:lpstr>
      <vt:lpstr>Actual letter</vt:lpstr>
      <vt:lpstr>Actual Letter:</vt:lpstr>
      <vt:lpstr>Interview Day:</vt:lpstr>
      <vt:lpstr>Interview aims:</vt:lpstr>
      <vt:lpstr>So what can you expect on the day?</vt:lpstr>
      <vt:lpstr>The lesson - What can YOU do to have as much control over this as possible?</vt:lpstr>
      <vt:lpstr>Strategies: </vt:lpstr>
      <vt:lpstr>Evaluating your lesson:</vt:lpstr>
      <vt:lpstr>Dos and Don’ts of interview etiquette:</vt:lpstr>
      <vt:lpstr>DO: </vt:lpstr>
      <vt:lpstr>DON’T: </vt:lpstr>
      <vt:lpstr>What can you expect to be asked about:</vt:lpstr>
      <vt:lpstr>Questions: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Creoso  Blwyddyn Newydd Dda</dc:title>
  <dc:creator>jenniferford2019@outlook.com</dc:creator>
  <cp:lastModifiedBy>jenniferford2019@outlook.com</cp:lastModifiedBy>
  <cp:revision>22</cp:revision>
  <dcterms:created xsi:type="dcterms:W3CDTF">2020-01-06T18:58:07Z</dcterms:created>
  <dcterms:modified xsi:type="dcterms:W3CDTF">2020-03-10T20:49:49Z</dcterms:modified>
</cp:coreProperties>
</file>