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handoutMasterIdLst>
    <p:handoutMasterId r:id="rId34"/>
  </p:handoutMasterIdLst>
  <p:sldIdLst>
    <p:sldId id="256" r:id="rId2"/>
    <p:sldId id="257" r:id="rId3"/>
    <p:sldId id="262" r:id="rId4"/>
    <p:sldId id="276" r:id="rId5"/>
    <p:sldId id="281" r:id="rId6"/>
    <p:sldId id="277" r:id="rId7"/>
    <p:sldId id="282" r:id="rId8"/>
    <p:sldId id="278" r:id="rId9"/>
    <p:sldId id="275" r:id="rId10"/>
    <p:sldId id="268" r:id="rId11"/>
    <p:sldId id="265" r:id="rId12"/>
    <p:sldId id="266" r:id="rId13"/>
    <p:sldId id="267" r:id="rId14"/>
    <p:sldId id="269" r:id="rId15"/>
    <p:sldId id="272" r:id="rId16"/>
    <p:sldId id="273" r:id="rId17"/>
    <p:sldId id="279" r:id="rId18"/>
    <p:sldId id="261"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95" r:id="rId32"/>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10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716981-9232-4F9A-B667-1D9DB9D8070F}"/>
              </a:ext>
            </a:extLst>
          </p:cNvPr>
          <p:cNvSpPr>
            <a:spLocks noGrp="1"/>
          </p:cNvSpPr>
          <p:nvPr>
            <p:ph type="hdr" sz="quarter"/>
          </p:nvPr>
        </p:nvSpPr>
        <p:spPr>
          <a:xfrm>
            <a:off x="1" y="0"/>
            <a:ext cx="2889938" cy="489374"/>
          </a:xfrm>
          <a:prstGeom prst="rect">
            <a:avLst/>
          </a:prstGeom>
        </p:spPr>
        <p:txBody>
          <a:bodyPr vert="horz" lIns="93835" tIns="46917" rIns="93835" bIns="46917" rtlCol="0"/>
          <a:lstStyle>
            <a:lvl1pPr algn="l">
              <a:defRPr sz="1300"/>
            </a:lvl1pPr>
          </a:lstStyle>
          <a:p>
            <a:endParaRPr lang="en-GB"/>
          </a:p>
        </p:txBody>
      </p:sp>
      <p:sp>
        <p:nvSpPr>
          <p:cNvPr id="3" name="Date Placeholder 2">
            <a:extLst>
              <a:ext uri="{FF2B5EF4-FFF2-40B4-BE49-F238E27FC236}">
                <a16:creationId xmlns:a16="http://schemas.microsoft.com/office/drawing/2014/main" id="{5AA4FA6D-C868-4C26-BA29-196FEDBA021C}"/>
              </a:ext>
            </a:extLst>
          </p:cNvPr>
          <p:cNvSpPr>
            <a:spLocks noGrp="1"/>
          </p:cNvSpPr>
          <p:nvPr>
            <p:ph type="dt" sz="quarter" idx="1"/>
          </p:nvPr>
        </p:nvSpPr>
        <p:spPr>
          <a:xfrm>
            <a:off x="3777608" y="0"/>
            <a:ext cx="2889938" cy="489374"/>
          </a:xfrm>
          <a:prstGeom prst="rect">
            <a:avLst/>
          </a:prstGeom>
        </p:spPr>
        <p:txBody>
          <a:bodyPr vert="horz" lIns="93835" tIns="46917" rIns="93835" bIns="46917" rtlCol="0"/>
          <a:lstStyle>
            <a:lvl1pPr algn="r">
              <a:defRPr sz="1300"/>
            </a:lvl1pPr>
          </a:lstStyle>
          <a:p>
            <a:fld id="{10BFACC3-AF27-462E-95EA-1495BBE0DBDB}" type="datetimeFigureOut">
              <a:rPr lang="en-GB" smtClean="0"/>
              <a:t>09/10/2018</a:t>
            </a:fld>
            <a:endParaRPr lang="en-GB"/>
          </a:p>
        </p:txBody>
      </p:sp>
      <p:sp>
        <p:nvSpPr>
          <p:cNvPr id="4" name="Footer Placeholder 3">
            <a:extLst>
              <a:ext uri="{FF2B5EF4-FFF2-40B4-BE49-F238E27FC236}">
                <a16:creationId xmlns:a16="http://schemas.microsoft.com/office/drawing/2014/main" id="{165A6FD3-E614-4E31-9F95-3CFB6BDF0331}"/>
              </a:ext>
            </a:extLst>
          </p:cNvPr>
          <p:cNvSpPr>
            <a:spLocks noGrp="1"/>
          </p:cNvSpPr>
          <p:nvPr>
            <p:ph type="ftr" sz="quarter" idx="2"/>
          </p:nvPr>
        </p:nvSpPr>
        <p:spPr>
          <a:xfrm>
            <a:off x="1" y="9264228"/>
            <a:ext cx="2889938" cy="489373"/>
          </a:xfrm>
          <a:prstGeom prst="rect">
            <a:avLst/>
          </a:prstGeom>
        </p:spPr>
        <p:txBody>
          <a:bodyPr vert="horz" lIns="93835" tIns="46917" rIns="93835" bIns="46917" rtlCol="0" anchor="b"/>
          <a:lstStyle>
            <a:lvl1pPr algn="l">
              <a:defRPr sz="1300"/>
            </a:lvl1pPr>
          </a:lstStyle>
          <a:p>
            <a:endParaRPr lang="en-GB"/>
          </a:p>
        </p:txBody>
      </p:sp>
      <p:sp>
        <p:nvSpPr>
          <p:cNvPr id="5" name="Slide Number Placeholder 4">
            <a:extLst>
              <a:ext uri="{FF2B5EF4-FFF2-40B4-BE49-F238E27FC236}">
                <a16:creationId xmlns:a16="http://schemas.microsoft.com/office/drawing/2014/main" id="{4B397E4E-023D-42D7-8576-AA7A3C324323}"/>
              </a:ext>
            </a:extLst>
          </p:cNvPr>
          <p:cNvSpPr>
            <a:spLocks noGrp="1"/>
          </p:cNvSpPr>
          <p:nvPr>
            <p:ph type="sldNum" sz="quarter" idx="3"/>
          </p:nvPr>
        </p:nvSpPr>
        <p:spPr>
          <a:xfrm>
            <a:off x="3777608" y="9264228"/>
            <a:ext cx="2889938" cy="489373"/>
          </a:xfrm>
          <a:prstGeom prst="rect">
            <a:avLst/>
          </a:prstGeom>
        </p:spPr>
        <p:txBody>
          <a:bodyPr vert="horz" lIns="93835" tIns="46917" rIns="93835" bIns="46917" rtlCol="0" anchor="b"/>
          <a:lstStyle>
            <a:lvl1pPr algn="r">
              <a:defRPr sz="1300"/>
            </a:lvl1pPr>
          </a:lstStyle>
          <a:p>
            <a:fld id="{A377B291-9BC9-4457-8F92-726D24A8F41F}" type="slidenum">
              <a:rPr lang="en-GB" smtClean="0"/>
              <a:t>‹#›</a:t>
            </a:fld>
            <a:endParaRPr lang="en-GB"/>
          </a:p>
        </p:txBody>
      </p:sp>
    </p:spTree>
    <p:extLst>
      <p:ext uri="{BB962C8B-B14F-4D97-AF65-F5344CB8AC3E}">
        <p14:creationId xmlns:p14="http://schemas.microsoft.com/office/powerpoint/2010/main" val="17029556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708" cy="489151"/>
          </a:xfrm>
          <a:prstGeom prst="rect">
            <a:avLst/>
          </a:prstGeom>
        </p:spPr>
        <p:txBody>
          <a:bodyPr vert="horz" lIns="88935" tIns="44467" rIns="88935" bIns="44467" rtlCol="0"/>
          <a:lstStyle>
            <a:lvl1pPr algn="l">
              <a:defRPr sz="1200"/>
            </a:lvl1pPr>
          </a:lstStyle>
          <a:p>
            <a:endParaRPr lang="en-GB"/>
          </a:p>
        </p:txBody>
      </p:sp>
      <p:sp>
        <p:nvSpPr>
          <p:cNvPr id="3" name="Date Placeholder 2"/>
          <p:cNvSpPr>
            <a:spLocks noGrp="1"/>
          </p:cNvSpPr>
          <p:nvPr>
            <p:ph type="dt" idx="1"/>
          </p:nvPr>
        </p:nvSpPr>
        <p:spPr>
          <a:xfrm>
            <a:off x="3776842" y="0"/>
            <a:ext cx="2890707" cy="489151"/>
          </a:xfrm>
          <a:prstGeom prst="rect">
            <a:avLst/>
          </a:prstGeom>
        </p:spPr>
        <p:txBody>
          <a:bodyPr vert="horz" lIns="88935" tIns="44467" rIns="88935" bIns="44467" rtlCol="0"/>
          <a:lstStyle>
            <a:lvl1pPr algn="r">
              <a:defRPr sz="1200"/>
            </a:lvl1pPr>
          </a:lstStyle>
          <a:p>
            <a:fld id="{94860420-CCC8-4B79-93A2-C306D8DCFA46}" type="datetimeFigureOut">
              <a:rPr lang="en-GB" smtClean="0"/>
              <a:t>09/10/2018</a:t>
            </a:fld>
            <a:endParaRPr lang="en-GB"/>
          </a:p>
        </p:txBody>
      </p:sp>
      <p:sp>
        <p:nvSpPr>
          <p:cNvPr id="4" name="Slide Image Placeholder 3"/>
          <p:cNvSpPr>
            <a:spLocks noGrp="1" noRot="1" noChangeAspect="1"/>
          </p:cNvSpPr>
          <p:nvPr>
            <p:ph type="sldImg" idx="2"/>
          </p:nvPr>
        </p:nvSpPr>
        <p:spPr>
          <a:xfrm>
            <a:off x="411163" y="1219200"/>
            <a:ext cx="5848350" cy="3290888"/>
          </a:xfrm>
          <a:prstGeom prst="rect">
            <a:avLst/>
          </a:prstGeom>
          <a:noFill/>
          <a:ln w="12700">
            <a:solidFill>
              <a:prstClr val="black"/>
            </a:solidFill>
          </a:ln>
        </p:spPr>
        <p:txBody>
          <a:bodyPr vert="horz" lIns="88935" tIns="44467" rIns="88935" bIns="44467" rtlCol="0" anchor="ctr"/>
          <a:lstStyle/>
          <a:p>
            <a:endParaRPr lang="en-GB"/>
          </a:p>
        </p:txBody>
      </p:sp>
      <p:sp>
        <p:nvSpPr>
          <p:cNvPr id="5" name="Notes Placeholder 4"/>
          <p:cNvSpPr>
            <a:spLocks noGrp="1"/>
          </p:cNvSpPr>
          <p:nvPr>
            <p:ph type="body" sz="quarter" idx="3"/>
          </p:nvPr>
        </p:nvSpPr>
        <p:spPr>
          <a:xfrm>
            <a:off x="667678" y="4693368"/>
            <a:ext cx="5335270" cy="3840451"/>
          </a:xfrm>
          <a:prstGeom prst="rect">
            <a:avLst/>
          </a:prstGeom>
        </p:spPr>
        <p:txBody>
          <a:bodyPr vert="horz" lIns="88935" tIns="44467" rIns="88935" bIns="44467"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449"/>
            <a:ext cx="2890708" cy="489151"/>
          </a:xfrm>
          <a:prstGeom prst="rect">
            <a:avLst/>
          </a:prstGeom>
        </p:spPr>
        <p:txBody>
          <a:bodyPr vert="horz" lIns="88935" tIns="44467" rIns="88935" bIns="44467" rtlCol="0" anchor="b"/>
          <a:lstStyle>
            <a:lvl1pPr algn="l">
              <a:defRPr sz="1200"/>
            </a:lvl1pPr>
          </a:lstStyle>
          <a:p>
            <a:endParaRPr lang="en-GB"/>
          </a:p>
        </p:txBody>
      </p:sp>
      <p:sp>
        <p:nvSpPr>
          <p:cNvPr id="7" name="Slide Number Placeholder 6"/>
          <p:cNvSpPr>
            <a:spLocks noGrp="1"/>
          </p:cNvSpPr>
          <p:nvPr>
            <p:ph type="sldNum" sz="quarter" idx="5"/>
          </p:nvPr>
        </p:nvSpPr>
        <p:spPr>
          <a:xfrm>
            <a:off x="3776842" y="9264449"/>
            <a:ext cx="2890707" cy="489151"/>
          </a:xfrm>
          <a:prstGeom prst="rect">
            <a:avLst/>
          </a:prstGeom>
        </p:spPr>
        <p:txBody>
          <a:bodyPr vert="horz" lIns="88935" tIns="44467" rIns="88935" bIns="44467" rtlCol="0" anchor="b"/>
          <a:lstStyle>
            <a:lvl1pPr algn="r">
              <a:defRPr sz="1200"/>
            </a:lvl1pPr>
          </a:lstStyle>
          <a:p>
            <a:fld id="{84DDE57D-4457-4957-8E00-B1CED398432B}" type="slidenum">
              <a:rPr lang="en-GB" smtClean="0"/>
              <a:t>‹#›</a:t>
            </a:fld>
            <a:endParaRPr lang="en-GB"/>
          </a:p>
        </p:txBody>
      </p:sp>
    </p:spTree>
    <p:extLst>
      <p:ext uri="{BB962C8B-B14F-4D97-AF65-F5344CB8AC3E}">
        <p14:creationId xmlns:p14="http://schemas.microsoft.com/office/powerpoint/2010/main" val="725390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34CE2A0F-5B72-428B-8C56-41A6DAD86104}" type="slidenum">
              <a:rPr lang="en-US" altLang="en-US" sz="1200"/>
              <a:pPr/>
              <a:t>19</a:t>
            </a:fld>
            <a:endParaRPr lang="en-US" altLang="en-US" sz="1200"/>
          </a:p>
        </p:txBody>
      </p:sp>
      <p:sp>
        <p:nvSpPr>
          <p:cNvPr id="10243" name="Rectangle 2"/>
          <p:cNvSpPr>
            <a:spLocks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57844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88E30018-889B-4E8B-9BBD-2412C2009602}" type="slidenum">
              <a:rPr lang="en-US" altLang="en-US" sz="1200"/>
              <a:pPr/>
              <a:t>20</a:t>
            </a:fld>
            <a:endParaRPr lang="en-US" altLang="en-US" sz="1200"/>
          </a:p>
        </p:txBody>
      </p:sp>
      <p:sp>
        <p:nvSpPr>
          <p:cNvPr id="13315" name="Rectangle 2"/>
          <p:cNvSpPr>
            <a:spLocks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4032119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315DD03B-2D8B-4B56-A644-29EEA4DB46D5}" type="slidenum">
              <a:rPr lang="en-US" altLang="en-US" sz="1200"/>
              <a:pPr/>
              <a:t>23</a:t>
            </a:fld>
            <a:endParaRPr lang="en-US" altLang="en-US" sz="1200"/>
          </a:p>
        </p:txBody>
      </p:sp>
      <p:sp>
        <p:nvSpPr>
          <p:cNvPr id="19459" name="Rectangle 2"/>
          <p:cNvSpPr>
            <a:spLocks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988843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B76E0D4E-9A93-477E-BBB9-B641B7E58A8E}" type="slidenum">
              <a:rPr lang="en-US" altLang="en-US" sz="1200"/>
              <a:pPr/>
              <a:t>25</a:t>
            </a:fld>
            <a:endParaRPr lang="en-US" altLang="en-US" sz="1200"/>
          </a:p>
        </p:txBody>
      </p:sp>
      <p:sp>
        <p:nvSpPr>
          <p:cNvPr id="22531" name="Rectangle 2"/>
          <p:cNvSpPr>
            <a:spLocks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034109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5FA59B58-93CB-47BA-AE91-41DD3D343B0C}" type="slidenum">
              <a:rPr lang="en-US" altLang="en-US" sz="1200"/>
              <a:pPr/>
              <a:t>26</a:t>
            </a:fld>
            <a:endParaRPr lang="en-US" altLang="en-US" sz="1200"/>
          </a:p>
        </p:txBody>
      </p:sp>
      <p:sp>
        <p:nvSpPr>
          <p:cNvPr id="25603" name="Rectangle 1026"/>
          <p:cNvSpPr>
            <a:spLocks noChangeArrowheads="1" noTextEdit="1"/>
          </p:cNvSpPr>
          <p:nvPr>
            <p:ph type="sldImg"/>
          </p:nvPr>
        </p:nvSpPr>
        <p:spPr>
          <a:ln/>
        </p:spPr>
      </p:sp>
      <p:sp>
        <p:nvSpPr>
          <p:cNvPr id="25604"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545139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32C3C7D1-3011-42A9-8E04-238E54BFAC2F}" type="slidenum">
              <a:rPr lang="en-US" altLang="en-US" sz="1200"/>
              <a:pPr/>
              <a:t>27</a:t>
            </a:fld>
            <a:endParaRPr lang="en-US" altLang="en-US" sz="1200"/>
          </a:p>
        </p:txBody>
      </p:sp>
      <p:sp>
        <p:nvSpPr>
          <p:cNvPr id="27651" name="Rectangle 2"/>
          <p:cNvSpPr>
            <a:spLocks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089340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EBA579AD-0164-481C-A2F1-8A0C885158EF}" type="slidenum">
              <a:rPr lang="en-US" altLang="en-US" sz="1200"/>
              <a:pPr/>
              <a:t>29</a:t>
            </a:fld>
            <a:endParaRPr lang="en-US" altLang="en-US" sz="1200"/>
          </a:p>
        </p:txBody>
      </p:sp>
      <p:sp>
        <p:nvSpPr>
          <p:cNvPr id="30723" name="Rectangle 1026"/>
          <p:cNvSpPr>
            <a:spLocks noChangeArrowheads="1" noTextEdit="1"/>
          </p:cNvSpPr>
          <p:nvPr>
            <p:ph type="sldImg"/>
          </p:nvPr>
        </p:nvSpPr>
        <p:spPr>
          <a:ln/>
        </p:spPr>
      </p:sp>
      <p:sp>
        <p:nvSpPr>
          <p:cNvPr id="30724"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4564960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300">
                <a:solidFill>
                  <a:schemeClr val="tx1"/>
                </a:solidFill>
                <a:latin typeface="Arial" panose="020B0604020202020204" pitchFamily="34" charset="0"/>
                <a:ea typeface="ＭＳ Ｐゴシック" panose="020B0600070205080204" pitchFamily="34" charset="-128"/>
              </a:defRPr>
            </a:lvl1pPr>
            <a:lvl2pPr marL="36892396" indent="-36447723">
              <a:defRPr sz="2300">
                <a:solidFill>
                  <a:schemeClr val="tx1"/>
                </a:solidFill>
                <a:latin typeface="Arial" panose="020B0604020202020204" pitchFamily="34" charset="0"/>
                <a:ea typeface="ＭＳ Ｐゴシック" panose="020B0600070205080204" pitchFamily="34" charset="-128"/>
              </a:defRPr>
            </a:lvl2pPr>
            <a:lvl3pPr marL="1111682" indent="-222336">
              <a:defRPr sz="2300">
                <a:solidFill>
                  <a:schemeClr val="tx1"/>
                </a:solidFill>
                <a:latin typeface="Arial" panose="020B0604020202020204" pitchFamily="34" charset="0"/>
                <a:ea typeface="ＭＳ Ｐゴシック" panose="020B0600070205080204" pitchFamily="34" charset="-128"/>
              </a:defRPr>
            </a:lvl3pPr>
            <a:lvl4pPr marL="1556355" indent="-222336">
              <a:defRPr sz="2300">
                <a:solidFill>
                  <a:schemeClr val="tx1"/>
                </a:solidFill>
                <a:latin typeface="Arial" panose="020B0604020202020204" pitchFamily="34" charset="0"/>
                <a:ea typeface="ＭＳ Ｐゴシック" panose="020B0600070205080204" pitchFamily="34" charset="-128"/>
              </a:defRPr>
            </a:lvl4pPr>
            <a:lvl5pPr marL="2001027" indent="-222336">
              <a:defRPr sz="2300">
                <a:solidFill>
                  <a:schemeClr val="tx1"/>
                </a:solidFill>
                <a:latin typeface="Arial" panose="020B0604020202020204" pitchFamily="34" charset="0"/>
                <a:ea typeface="ＭＳ Ｐゴシック" panose="020B0600070205080204" pitchFamily="34" charset="-128"/>
              </a:defRPr>
            </a:lvl5pPr>
            <a:lvl6pPr marL="2445700"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6pPr>
            <a:lvl7pPr marL="2890373"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7pPr>
            <a:lvl8pPr marL="3335045"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8pPr>
            <a:lvl9pPr marL="3779718" indent="-222336" eaLnBrk="0" fontAlgn="base" hangingPunct="0">
              <a:spcBef>
                <a:spcPct val="0"/>
              </a:spcBef>
              <a:spcAft>
                <a:spcPct val="0"/>
              </a:spcAft>
              <a:defRPr sz="2300">
                <a:solidFill>
                  <a:schemeClr val="tx1"/>
                </a:solidFill>
                <a:latin typeface="Arial" panose="020B0604020202020204" pitchFamily="34" charset="0"/>
                <a:ea typeface="ＭＳ Ｐゴシック" panose="020B0600070205080204" pitchFamily="34" charset="-128"/>
              </a:defRPr>
            </a:lvl9pPr>
          </a:lstStyle>
          <a:p>
            <a:fld id="{5F1FCDF0-4134-463A-9C40-5FF31418D180}" type="slidenum">
              <a:rPr lang="en-US" altLang="en-US" sz="1200"/>
              <a:pPr/>
              <a:t>30</a:t>
            </a:fld>
            <a:endParaRPr lang="en-US" altLang="en-US" sz="1200"/>
          </a:p>
        </p:txBody>
      </p:sp>
      <p:sp>
        <p:nvSpPr>
          <p:cNvPr id="36867" name="Rectangle 1026"/>
          <p:cNvSpPr>
            <a:spLocks noChangeArrowheads="1" noTextEdit="1"/>
          </p:cNvSpPr>
          <p:nvPr>
            <p:ph type="sldImg"/>
          </p:nvPr>
        </p:nvSpPr>
        <p:spPr>
          <a:ln/>
        </p:spPr>
      </p:sp>
      <p:sp>
        <p:nvSpPr>
          <p:cNvPr id="36868"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484568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4FE2D953-5738-4C3F-9B94-07BE469FF869}" type="datetimeFigureOut">
              <a:rPr lang="en-GB" smtClean="0"/>
              <a:t>09/10/2018</a:t>
            </a:fld>
            <a:endParaRPr lang="en-GB"/>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ED60E010-D00B-4EC2-9CAA-7586EE3CCF94}" type="slidenum">
              <a:rPr lang="en-GB" smtClean="0"/>
              <a:t>‹#›</a:t>
            </a:fld>
            <a:endParaRPr lang="en-GB"/>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059404560"/>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E2D953-5738-4C3F-9B94-07BE469FF869}"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3110913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4FE2D953-5738-4C3F-9B94-07BE469FF869}" type="datetimeFigureOut">
              <a:rPr lang="en-GB" smtClean="0"/>
              <a:t>09/10/2018</a:t>
            </a:fld>
            <a:endParaRPr lang="en-GB"/>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ED60E010-D00B-4EC2-9CAA-7586EE3CCF94}" type="slidenum">
              <a:rPr lang="en-GB" smtClean="0"/>
              <a:t>‹#›</a:t>
            </a:fld>
            <a:endParaRPr lang="en-GB"/>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29009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E2D953-5738-4C3F-9B94-07BE469FF869}" type="datetimeFigureOut">
              <a:rPr lang="en-GB" smtClean="0"/>
              <a:t>09/10/2018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3178732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E2D953-5738-4C3F-9B94-07BE469FF869}" type="datetimeFigureOut">
              <a:rPr lang="en-GB" smtClean="0"/>
              <a:t>09/10/2018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2352983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E2D953-5738-4C3F-9B94-07BE469FF869}" type="datetimeFigureOut">
              <a:rPr lang="en-GB" smtClean="0"/>
              <a:t>09/10/2018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2172027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4FE2D953-5738-4C3F-9B94-07BE469FF869}" type="datetimeFigureOut">
              <a:rPr lang="en-GB" smtClean="0"/>
              <a:t>09/10/2018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194199963"/>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4FE2D953-5738-4C3F-9B94-07BE469FF869}" type="datetimeFigureOut">
              <a:rPr lang="en-GB" smtClean="0"/>
              <a:t>09/10/2018</a:t>
            </a:fld>
            <a:endParaRPr lang="en-GB"/>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ED60E010-D00B-4EC2-9CAA-7586EE3CCF94}" type="slidenum">
              <a:rPr lang="en-GB" smtClean="0"/>
              <a:t>‹#›</a:t>
            </a:fld>
            <a:endParaRPr lang="en-GB"/>
          </a:p>
        </p:txBody>
      </p:sp>
    </p:spTree>
    <p:extLst>
      <p:ext uri="{BB962C8B-B14F-4D97-AF65-F5344CB8AC3E}">
        <p14:creationId xmlns:p14="http://schemas.microsoft.com/office/powerpoint/2010/main" val="4108191622"/>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4FE2D953-5738-4C3F-9B94-07BE469FF869}" type="datetimeFigureOut">
              <a:rPr lang="en-GB" smtClean="0"/>
              <a:t>09/10/2018</a:t>
            </a:fld>
            <a:endParaRPr lang="en-GB"/>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ED60E010-D00B-4EC2-9CAA-7586EE3CCF94}" type="slidenum">
              <a:rPr lang="en-GB" smtClean="0"/>
              <a:t>‹#›</a:t>
            </a:fld>
            <a:endParaRPr lang="en-GB"/>
          </a:p>
        </p:txBody>
      </p:sp>
    </p:spTree>
    <p:extLst>
      <p:ext uri="{BB962C8B-B14F-4D97-AF65-F5344CB8AC3E}">
        <p14:creationId xmlns:p14="http://schemas.microsoft.com/office/powerpoint/2010/main" val="3125434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E2D953-5738-4C3F-9B94-07BE469FF869}"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60E010-D00B-4EC2-9CAA-7586EE3CCF94}" type="slidenum">
              <a:rPr lang="en-GB" smtClean="0"/>
              <a:t>‹#›</a:t>
            </a:fld>
            <a:endParaRPr lang="en-GB"/>
          </a:p>
        </p:txBody>
      </p:sp>
    </p:spTree>
    <p:extLst>
      <p:ext uri="{BB962C8B-B14F-4D97-AF65-F5344CB8AC3E}">
        <p14:creationId xmlns:p14="http://schemas.microsoft.com/office/powerpoint/2010/main" val="904360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4FE2D953-5738-4C3F-9B94-07BE469FF869}" type="datetimeFigureOut">
              <a:rPr lang="en-GB" smtClean="0"/>
              <a:t>09/10/2018</a:t>
            </a:fld>
            <a:endParaRPr lang="en-GB"/>
          </a:p>
        </p:txBody>
      </p:sp>
      <p:sp>
        <p:nvSpPr>
          <p:cNvPr id="5" name="Footer Placeholder 4"/>
          <p:cNvSpPr>
            <a:spLocks noGrp="1"/>
          </p:cNvSpPr>
          <p:nvPr>
            <p:ph type="ftr" sz="quarter" idx="11"/>
          </p:nvPr>
        </p:nvSpPr>
        <p:spPr>
          <a:xfrm>
            <a:off x="2933699" y="6296615"/>
            <a:ext cx="5959577" cy="365125"/>
          </a:xfrm>
        </p:spPr>
        <p:txBody>
          <a:bodyPr/>
          <a:lstStyle/>
          <a:p>
            <a:endParaRPr lang="en-GB"/>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ED60E010-D00B-4EC2-9CAA-7586EE3CCF94}" type="slidenum">
              <a:rPr lang="en-GB" smtClean="0"/>
              <a:t>‹#›</a:t>
            </a:fld>
            <a:endParaRPr lang="en-GB"/>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8065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4FE2D953-5738-4C3F-9B94-07BE469FF869}" type="datetimeFigureOut">
              <a:rPr lang="en-GB" smtClean="0"/>
              <a:t>09/10/2018</a:t>
            </a:fld>
            <a:endParaRPr lang="en-GB"/>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ED60E010-D00B-4EC2-9CAA-7586EE3CCF94}" type="slidenum">
              <a:rPr lang="en-GB" smtClean="0"/>
              <a:t>‹#›</a:t>
            </a:fld>
            <a:endParaRPr lang="en-GB"/>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22344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FA174-FAA2-4FBB-8986-C1A96B407516}"/>
              </a:ext>
            </a:extLst>
          </p:cNvPr>
          <p:cNvSpPr>
            <a:spLocks noGrp="1"/>
          </p:cNvSpPr>
          <p:nvPr>
            <p:ph type="ctrTitle"/>
          </p:nvPr>
        </p:nvSpPr>
        <p:spPr/>
        <p:txBody>
          <a:bodyPr/>
          <a:lstStyle/>
          <a:p>
            <a:r>
              <a:rPr lang="en-GB" dirty="0"/>
              <a:t>Hebrew Bible: Introduction </a:t>
            </a:r>
          </a:p>
        </p:txBody>
      </p:sp>
      <p:sp>
        <p:nvSpPr>
          <p:cNvPr id="3" name="Subtitle 2">
            <a:extLst>
              <a:ext uri="{FF2B5EF4-FFF2-40B4-BE49-F238E27FC236}">
                <a16:creationId xmlns:a16="http://schemas.microsoft.com/office/drawing/2014/main" id="{D1A1E870-7504-4686-A062-E22060747B18}"/>
              </a:ext>
            </a:extLst>
          </p:cNvPr>
          <p:cNvSpPr>
            <a:spLocks noGrp="1"/>
          </p:cNvSpPr>
          <p:nvPr>
            <p:ph type="subTitle" idx="1"/>
          </p:nvPr>
        </p:nvSpPr>
        <p:spPr>
          <a:xfrm>
            <a:off x="7920752" y="2296157"/>
            <a:ext cx="3793678" cy="1037760"/>
          </a:xfrm>
        </p:spPr>
        <p:txBody>
          <a:bodyPr>
            <a:noAutofit/>
          </a:bodyPr>
          <a:lstStyle/>
          <a:p>
            <a:r>
              <a:rPr lang="en-GB" sz="2800" dirty="0"/>
              <a:t>Judaism: Texts and Traditions - Professional Doctorate Programme</a:t>
            </a:r>
          </a:p>
          <a:p>
            <a:r>
              <a:rPr lang="en-GB" sz="2800" dirty="0"/>
              <a:t>Week 1 </a:t>
            </a:r>
          </a:p>
          <a:p>
            <a:r>
              <a:rPr lang="en-GB" sz="2800" dirty="0"/>
              <a:t>Dr Jessica M. Keady</a:t>
            </a:r>
          </a:p>
          <a:p>
            <a:r>
              <a:rPr lang="en-GB" sz="2800" dirty="0"/>
              <a:t>j.keady@uwtsd.ac.uk</a:t>
            </a:r>
          </a:p>
        </p:txBody>
      </p:sp>
    </p:spTree>
    <p:extLst>
      <p:ext uri="{BB962C8B-B14F-4D97-AF65-F5344CB8AC3E}">
        <p14:creationId xmlns:p14="http://schemas.microsoft.com/office/powerpoint/2010/main" val="452407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576A5-EA7E-4E69-AD1B-9B9F1B5D0BE3}"/>
              </a:ext>
            </a:extLst>
          </p:cNvPr>
          <p:cNvSpPr>
            <a:spLocks noGrp="1"/>
          </p:cNvSpPr>
          <p:nvPr>
            <p:ph type="title"/>
          </p:nvPr>
        </p:nvSpPr>
        <p:spPr/>
        <p:txBody>
          <a:bodyPr/>
          <a:lstStyle/>
          <a:p>
            <a:r>
              <a:rPr lang="en-GB" dirty="0"/>
              <a:t>Introduction to the Module </a:t>
            </a:r>
          </a:p>
        </p:txBody>
      </p:sp>
      <p:sp>
        <p:nvSpPr>
          <p:cNvPr id="3" name="Content Placeholder 2">
            <a:extLst>
              <a:ext uri="{FF2B5EF4-FFF2-40B4-BE49-F238E27FC236}">
                <a16:creationId xmlns:a16="http://schemas.microsoft.com/office/drawing/2014/main" id="{7AD5C9A6-865C-4944-A786-501BE280FECA}"/>
              </a:ext>
            </a:extLst>
          </p:cNvPr>
          <p:cNvSpPr>
            <a:spLocks noGrp="1"/>
          </p:cNvSpPr>
          <p:nvPr>
            <p:ph idx="1"/>
          </p:nvPr>
        </p:nvSpPr>
        <p:spPr/>
        <p:txBody>
          <a:bodyPr>
            <a:normAutofit/>
          </a:bodyPr>
          <a:lstStyle/>
          <a:p>
            <a:r>
              <a:rPr lang="en-GB" sz="2800" dirty="0" smtClean="0"/>
              <a:t>Introductions to the class</a:t>
            </a:r>
            <a:endParaRPr lang="en-GB" sz="2800" dirty="0"/>
          </a:p>
          <a:p>
            <a:r>
              <a:rPr lang="en-GB" sz="2800" dirty="0"/>
              <a:t>Teaching Timetable </a:t>
            </a:r>
          </a:p>
          <a:p>
            <a:r>
              <a:rPr lang="en-GB" sz="2800" dirty="0"/>
              <a:t>Assessment </a:t>
            </a:r>
          </a:p>
          <a:p>
            <a:r>
              <a:rPr lang="en-GB" sz="2800" dirty="0"/>
              <a:t>Resources</a:t>
            </a:r>
          </a:p>
        </p:txBody>
      </p:sp>
    </p:spTree>
    <p:extLst>
      <p:ext uri="{BB962C8B-B14F-4D97-AF65-F5344CB8AC3E}">
        <p14:creationId xmlns:p14="http://schemas.microsoft.com/office/powerpoint/2010/main" val="2581644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8450" y="482600"/>
            <a:ext cx="8229600" cy="1295400"/>
          </a:xfrm>
        </p:spPr>
        <p:txBody>
          <a:bodyPr>
            <a:noAutofit/>
          </a:bodyPr>
          <a:lstStyle/>
          <a:p>
            <a:r>
              <a:rPr lang="en-US" sz="3600" dirty="0">
                <a:solidFill>
                  <a:srgbClr val="000000"/>
                </a:solidFill>
              </a:rPr>
              <a:t/>
            </a:r>
            <a:br>
              <a:rPr lang="en-US" sz="3600" dirty="0">
                <a:solidFill>
                  <a:srgbClr val="000000"/>
                </a:solidFill>
              </a:rPr>
            </a:br>
            <a:r>
              <a:rPr lang="en-US" sz="3600" dirty="0">
                <a:solidFill>
                  <a:srgbClr val="000000"/>
                </a:solidFill>
              </a:rPr>
              <a:t>The Hebrew Bible / The Hebrew Scriptures</a:t>
            </a:r>
            <a:br>
              <a:rPr lang="en-US" sz="3600" dirty="0">
                <a:solidFill>
                  <a:srgbClr val="000000"/>
                </a:solidFill>
              </a:rPr>
            </a:br>
            <a:r>
              <a:rPr lang="en-US" sz="3600" dirty="0">
                <a:solidFill>
                  <a:srgbClr val="000000"/>
                </a:solidFill>
              </a:rPr>
              <a:t>The Old Testament</a:t>
            </a:r>
            <a:br>
              <a:rPr lang="en-US" sz="3600" dirty="0">
                <a:solidFill>
                  <a:srgbClr val="000000"/>
                </a:solidFill>
              </a:rPr>
            </a:br>
            <a:r>
              <a:rPr lang="en-US" sz="3600" dirty="0" err="1">
                <a:solidFill>
                  <a:srgbClr val="000000"/>
                </a:solidFill>
              </a:rPr>
              <a:t>Tanakh</a:t>
            </a:r>
            <a:r>
              <a:rPr lang="en-US" sz="3600" dirty="0">
                <a:solidFill>
                  <a:srgbClr val="000000"/>
                </a:solidFill>
              </a:rPr>
              <a:t> / </a:t>
            </a:r>
            <a:r>
              <a:rPr lang="en-US" sz="3600" dirty="0" err="1">
                <a:solidFill>
                  <a:srgbClr val="000000"/>
                </a:solidFill>
              </a:rPr>
              <a:t>Mikra</a:t>
            </a:r>
            <a:endParaRPr lang="en-US" sz="3600" dirty="0">
              <a:solidFill>
                <a:srgbClr val="000000"/>
              </a:solidFill>
            </a:endParaRPr>
          </a:p>
        </p:txBody>
      </p:sp>
      <p:pic>
        <p:nvPicPr>
          <p:cNvPr id="4" name="Content Placeholder 3" descr="torah[1].jpg"/>
          <p:cNvPicPr>
            <a:picLocks noGrp="1" noChangeAspect="1"/>
          </p:cNvPicPr>
          <p:nvPr>
            <p:ph idx="1"/>
          </p:nvPr>
        </p:nvPicPr>
        <p:blipFill>
          <a:blip r:embed="rId2"/>
          <a:stretch>
            <a:fillRect/>
          </a:stretch>
        </p:blipFill>
        <p:spPr>
          <a:xfrm>
            <a:off x="88899" y="3305175"/>
            <a:ext cx="4654551" cy="3385128"/>
          </a:xfrm>
        </p:spPr>
      </p:pic>
      <p:pic>
        <p:nvPicPr>
          <p:cNvPr id="8" name="Picture 7" descr="1hebbible-300x200.jpg"/>
          <p:cNvPicPr>
            <a:picLocks noChangeAspect="1"/>
          </p:cNvPicPr>
          <p:nvPr/>
        </p:nvPicPr>
        <p:blipFill>
          <a:blip r:embed="rId3"/>
          <a:stretch>
            <a:fillRect/>
          </a:stretch>
        </p:blipFill>
        <p:spPr>
          <a:xfrm>
            <a:off x="7324725" y="2343150"/>
            <a:ext cx="4238625" cy="2825750"/>
          </a:xfrm>
          <a:prstGeom prst="rect">
            <a:avLst/>
          </a:prstGeom>
        </p:spPr>
      </p:pic>
    </p:spTree>
    <p:extLst>
      <p:ext uri="{BB962C8B-B14F-4D97-AF65-F5344CB8AC3E}">
        <p14:creationId xmlns:p14="http://schemas.microsoft.com/office/powerpoint/2010/main" val="3692533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AF1EB-830D-4637-8DAC-BB74152611B5}"/>
              </a:ext>
            </a:extLst>
          </p:cNvPr>
          <p:cNvSpPr>
            <a:spLocks noGrp="1"/>
          </p:cNvSpPr>
          <p:nvPr>
            <p:ph type="title"/>
          </p:nvPr>
        </p:nvSpPr>
        <p:spPr>
          <a:xfrm>
            <a:off x="2867025" y="477634"/>
            <a:ext cx="8770571" cy="1560716"/>
          </a:xfrm>
        </p:spPr>
        <p:txBody>
          <a:bodyPr/>
          <a:lstStyle/>
          <a:p>
            <a:r>
              <a:rPr lang="en-GB" dirty="0"/>
              <a:t>How many books are in the Bible?</a:t>
            </a:r>
          </a:p>
        </p:txBody>
      </p:sp>
      <p:sp>
        <p:nvSpPr>
          <p:cNvPr id="3" name="Content Placeholder 2">
            <a:extLst>
              <a:ext uri="{FF2B5EF4-FFF2-40B4-BE49-F238E27FC236}">
                <a16:creationId xmlns:a16="http://schemas.microsoft.com/office/drawing/2014/main" id="{6AAB83DC-BF65-4A95-853A-421D8F1E63AB}"/>
              </a:ext>
            </a:extLst>
          </p:cNvPr>
          <p:cNvSpPr>
            <a:spLocks noGrp="1"/>
          </p:cNvSpPr>
          <p:nvPr>
            <p:ph idx="1"/>
          </p:nvPr>
        </p:nvSpPr>
        <p:spPr>
          <a:xfrm>
            <a:off x="2867025" y="2343150"/>
            <a:ext cx="8467725" cy="3448049"/>
          </a:xfrm>
        </p:spPr>
        <p:txBody>
          <a:bodyPr>
            <a:noAutofit/>
          </a:bodyPr>
          <a:lstStyle/>
          <a:p>
            <a:pPr marL="0" indent="0">
              <a:buNone/>
            </a:pPr>
            <a:r>
              <a:rPr lang="en-GB" sz="2600" dirty="0"/>
              <a:t>Canon </a:t>
            </a:r>
            <a:r>
              <a:rPr lang="en-GB" sz="2600" i="1" dirty="0"/>
              <a:t>- definition: A collection or list of sacred books accepted as genuine. </a:t>
            </a:r>
            <a:endParaRPr lang="en-GB" sz="2600" i="1" dirty="0" smtClean="0"/>
          </a:p>
          <a:p>
            <a:pPr marL="0" indent="0">
              <a:buNone/>
            </a:pPr>
            <a:endParaRPr lang="en-GB" sz="2600" i="1" dirty="0"/>
          </a:p>
          <a:p>
            <a:pPr marL="0" indent="0">
              <a:buNone/>
            </a:pPr>
            <a:r>
              <a:rPr lang="en-GB" sz="2600" dirty="0"/>
              <a:t>New Testament = 27 books (usually)</a:t>
            </a:r>
          </a:p>
          <a:p>
            <a:pPr marL="0" indent="0">
              <a:buNone/>
            </a:pPr>
            <a:endParaRPr lang="en-GB" sz="2600" dirty="0"/>
          </a:p>
          <a:p>
            <a:pPr marL="0" indent="0">
              <a:buNone/>
            </a:pPr>
            <a:r>
              <a:rPr lang="en-GB" sz="2600" dirty="0"/>
              <a:t>What about the Hebrew Bible/ Old Testament?  </a:t>
            </a:r>
            <a:endParaRPr lang="en-GB" sz="2600" dirty="0" smtClean="0"/>
          </a:p>
          <a:p>
            <a:pPr marL="0" indent="0">
              <a:buNone/>
            </a:pPr>
            <a:endParaRPr lang="en-GB" sz="2600" dirty="0"/>
          </a:p>
          <a:p>
            <a:pPr marL="0" indent="0">
              <a:buNone/>
            </a:pPr>
            <a:r>
              <a:rPr lang="en-GB" sz="2600" dirty="0"/>
              <a:t>Pair / Group Work – Examine the handout. Take 5 minutes to spot as many differences as you can. </a:t>
            </a:r>
          </a:p>
        </p:txBody>
      </p:sp>
    </p:spTree>
    <p:extLst>
      <p:ext uri="{BB962C8B-B14F-4D97-AF65-F5344CB8AC3E}">
        <p14:creationId xmlns:p14="http://schemas.microsoft.com/office/powerpoint/2010/main" val="969114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ED0A8-56BD-4270-A827-FE034A86F17A}"/>
              </a:ext>
            </a:extLst>
          </p:cNvPr>
          <p:cNvSpPr>
            <a:spLocks noGrp="1"/>
          </p:cNvSpPr>
          <p:nvPr>
            <p:ph type="title"/>
          </p:nvPr>
        </p:nvSpPr>
        <p:spPr/>
        <p:txBody>
          <a:bodyPr/>
          <a:lstStyle/>
          <a:p>
            <a:r>
              <a:rPr lang="en-GB" dirty="0"/>
              <a:t>Multiple Canons?</a:t>
            </a:r>
          </a:p>
        </p:txBody>
      </p:sp>
      <p:sp>
        <p:nvSpPr>
          <p:cNvPr id="3" name="Content Placeholder 2">
            <a:extLst>
              <a:ext uri="{FF2B5EF4-FFF2-40B4-BE49-F238E27FC236}">
                <a16:creationId xmlns:a16="http://schemas.microsoft.com/office/drawing/2014/main" id="{7EAEE1C7-F06C-42EB-A776-5B601616FB48}"/>
              </a:ext>
            </a:extLst>
          </p:cNvPr>
          <p:cNvSpPr>
            <a:spLocks noGrp="1"/>
          </p:cNvSpPr>
          <p:nvPr>
            <p:ph idx="1"/>
          </p:nvPr>
        </p:nvSpPr>
        <p:spPr/>
        <p:txBody>
          <a:bodyPr>
            <a:normAutofit/>
          </a:bodyPr>
          <a:lstStyle/>
          <a:p>
            <a:r>
              <a:rPr lang="en-GB" sz="2500" dirty="0"/>
              <a:t>Jewish </a:t>
            </a:r>
            <a:r>
              <a:rPr lang="en-GB" sz="2500" dirty="0" err="1"/>
              <a:t>Tanakh</a:t>
            </a:r>
            <a:r>
              <a:rPr lang="en-GB" sz="2500" dirty="0"/>
              <a:t> and the Protestant Bible = same books </a:t>
            </a:r>
            <a:r>
              <a:rPr lang="en-GB" sz="2500" u="sng" dirty="0"/>
              <a:t>but</a:t>
            </a:r>
            <a:r>
              <a:rPr lang="en-GB" sz="2500" dirty="0"/>
              <a:t> (</a:t>
            </a:r>
            <a:r>
              <a:rPr lang="en-GB" sz="2500" dirty="0" err="1"/>
              <a:t>i</a:t>
            </a:r>
            <a:r>
              <a:rPr lang="en-GB" sz="2500" dirty="0"/>
              <a:t>) divided differently, </a:t>
            </a:r>
            <a:r>
              <a:rPr lang="en-GB" sz="2500" b="1" dirty="0"/>
              <a:t>AND</a:t>
            </a:r>
            <a:r>
              <a:rPr lang="en-GB" sz="2500" dirty="0"/>
              <a:t> (ii) ordered differently.</a:t>
            </a:r>
          </a:p>
          <a:p>
            <a:r>
              <a:rPr lang="en-GB" sz="2500" dirty="0"/>
              <a:t>Catholic Bible = same order as Protestant Bible,</a:t>
            </a:r>
            <a:r>
              <a:rPr lang="en-GB" sz="2500" u="sng" dirty="0"/>
              <a:t> but </a:t>
            </a:r>
            <a:r>
              <a:rPr lang="en-GB" sz="2500" dirty="0"/>
              <a:t>(</a:t>
            </a:r>
            <a:r>
              <a:rPr lang="en-GB" sz="2500" dirty="0" err="1"/>
              <a:t>i</a:t>
            </a:r>
            <a:r>
              <a:rPr lang="en-GB" sz="2500" dirty="0"/>
              <a:t>) additional books, </a:t>
            </a:r>
            <a:r>
              <a:rPr lang="en-GB" sz="2500" b="1" dirty="0"/>
              <a:t>AND </a:t>
            </a:r>
            <a:r>
              <a:rPr lang="en-GB" sz="2500" dirty="0"/>
              <a:t>(ii) some longer versions.</a:t>
            </a:r>
          </a:p>
          <a:p>
            <a:r>
              <a:rPr lang="en-GB" sz="2500" dirty="0"/>
              <a:t>Orthodox Bible = same order as Protestant Bible and Catholic Bible, </a:t>
            </a:r>
            <a:r>
              <a:rPr lang="en-GB" sz="2500" u="sng" dirty="0"/>
              <a:t>but </a:t>
            </a:r>
            <a:r>
              <a:rPr lang="en-GB" sz="2500" dirty="0"/>
              <a:t>further additional books.</a:t>
            </a:r>
          </a:p>
        </p:txBody>
      </p:sp>
      <p:pic>
        <p:nvPicPr>
          <p:cNvPr id="5" name="Picture 4">
            <a:extLst>
              <a:ext uri="{FF2B5EF4-FFF2-40B4-BE49-F238E27FC236}">
                <a16:creationId xmlns:a16="http://schemas.microsoft.com/office/drawing/2014/main" id="{D2210611-E637-4FA3-A3E5-D0101DA084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5900" y="136525"/>
            <a:ext cx="4215482" cy="2301875"/>
          </a:xfrm>
          <a:prstGeom prst="rect">
            <a:avLst/>
          </a:prstGeom>
        </p:spPr>
      </p:pic>
    </p:spTree>
    <p:extLst>
      <p:ext uri="{BB962C8B-B14F-4D97-AF65-F5344CB8AC3E}">
        <p14:creationId xmlns:p14="http://schemas.microsoft.com/office/powerpoint/2010/main" val="172495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152A8-0D84-408E-A592-1FB47863BF96}"/>
              </a:ext>
            </a:extLst>
          </p:cNvPr>
          <p:cNvSpPr>
            <a:spLocks noGrp="1"/>
          </p:cNvSpPr>
          <p:nvPr>
            <p:ph type="title"/>
          </p:nvPr>
        </p:nvSpPr>
        <p:spPr/>
        <p:txBody>
          <a:bodyPr/>
          <a:lstStyle/>
          <a:p>
            <a:r>
              <a:rPr lang="en-GB" dirty="0"/>
              <a:t>Which language is the Bible written in?</a:t>
            </a:r>
          </a:p>
        </p:txBody>
      </p:sp>
      <p:sp>
        <p:nvSpPr>
          <p:cNvPr id="3" name="Content Placeholder 2">
            <a:extLst>
              <a:ext uri="{FF2B5EF4-FFF2-40B4-BE49-F238E27FC236}">
                <a16:creationId xmlns:a16="http://schemas.microsoft.com/office/drawing/2014/main" id="{E7175666-7BF8-4F01-94BA-F0C54D77AE08}"/>
              </a:ext>
            </a:extLst>
          </p:cNvPr>
          <p:cNvSpPr>
            <a:spLocks noGrp="1"/>
          </p:cNvSpPr>
          <p:nvPr>
            <p:ph idx="1"/>
          </p:nvPr>
        </p:nvSpPr>
        <p:spPr>
          <a:xfrm>
            <a:off x="2933700" y="2129061"/>
            <a:ext cx="8770571" cy="3651504"/>
          </a:xfrm>
        </p:spPr>
        <p:txBody>
          <a:bodyPr>
            <a:noAutofit/>
          </a:bodyPr>
          <a:lstStyle/>
          <a:p>
            <a:pPr marL="0" indent="0">
              <a:buNone/>
            </a:pPr>
            <a:r>
              <a:rPr lang="en-GB" sz="2400" dirty="0"/>
              <a:t>Ancient (original) languages</a:t>
            </a:r>
          </a:p>
          <a:p>
            <a:r>
              <a:rPr lang="en-GB" sz="2400" dirty="0"/>
              <a:t>Hebrew (most of the HB/OT)</a:t>
            </a:r>
          </a:p>
          <a:p>
            <a:r>
              <a:rPr lang="en-GB" sz="2400" dirty="0"/>
              <a:t>Greek (NT)</a:t>
            </a:r>
          </a:p>
          <a:p>
            <a:r>
              <a:rPr lang="en-GB" sz="2400" dirty="0"/>
              <a:t>Aramaic (parts of HB/OT and transliterated terms in the New Testament)</a:t>
            </a:r>
          </a:p>
          <a:p>
            <a:pPr marL="457200" indent="-457200">
              <a:buFont typeface="+mj-lt"/>
              <a:buAutoNum type="arabicPeriod"/>
            </a:pPr>
            <a:r>
              <a:rPr lang="en-GB" sz="2400" dirty="0"/>
              <a:t>Ezra 4:8 – 6:18 and 7:12-26</a:t>
            </a:r>
          </a:p>
          <a:p>
            <a:pPr marL="457200" indent="-457200">
              <a:buFont typeface="+mj-lt"/>
              <a:buAutoNum type="arabicPeriod"/>
            </a:pPr>
            <a:r>
              <a:rPr lang="en-GB" sz="2400" dirty="0"/>
              <a:t>Daniel 2:4-7:28</a:t>
            </a:r>
          </a:p>
          <a:p>
            <a:pPr marL="457200" indent="-457200">
              <a:buFont typeface="+mj-lt"/>
              <a:buAutoNum type="arabicPeriod"/>
            </a:pPr>
            <a:r>
              <a:rPr lang="en-GB" sz="2400" dirty="0"/>
              <a:t>Jeremiah 10:11</a:t>
            </a:r>
          </a:p>
          <a:p>
            <a:pPr marL="457200" indent="-457200">
              <a:buFont typeface="+mj-lt"/>
              <a:buAutoNum type="arabicPeriod"/>
            </a:pPr>
            <a:r>
              <a:rPr lang="en-GB" sz="2400" dirty="0"/>
              <a:t>Genesis 31:47</a:t>
            </a:r>
          </a:p>
        </p:txBody>
      </p:sp>
    </p:spTree>
    <p:extLst>
      <p:ext uri="{BB962C8B-B14F-4D97-AF65-F5344CB8AC3E}">
        <p14:creationId xmlns:p14="http://schemas.microsoft.com/office/powerpoint/2010/main" val="3429194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9EC6116-F8D0-4C75-8C1D-7CBBB0381DC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8300" y="1130299"/>
            <a:ext cx="8881269" cy="3968817"/>
          </a:xfrm>
        </p:spPr>
      </p:pic>
    </p:spTree>
    <p:extLst>
      <p:ext uri="{BB962C8B-B14F-4D97-AF65-F5344CB8AC3E}">
        <p14:creationId xmlns:p14="http://schemas.microsoft.com/office/powerpoint/2010/main" val="124441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FD89C-4449-4CCF-8E67-6D86EFFB03ED}"/>
              </a:ext>
            </a:extLst>
          </p:cNvPr>
          <p:cNvSpPr>
            <a:spLocks noGrp="1"/>
          </p:cNvSpPr>
          <p:nvPr>
            <p:ph type="title"/>
          </p:nvPr>
        </p:nvSpPr>
        <p:spPr/>
        <p:txBody>
          <a:bodyPr/>
          <a:lstStyle/>
          <a:p>
            <a:r>
              <a:rPr lang="en-GB" dirty="0"/>
              <a:t>Date(s) and author(s)</a:t>
            </a:r>
          </a:p>
        </p:txBody>
      </p:sp>
      <p:sp>
        <p:nvSpPr>
          <p:cNvPr id="3" name="Content Placeholder 2">
            <a:extLst>
              <a:ext uri="{FF2B5EF4-FFF2-40B4-BE49-F238E27FC236}">
                <a16:creationId xmlns:a16="http://schemas.microsoft.com/office/drawing/2014/main" id="{A183D65D-1AAD-49BC-83DE-6B6564ACEB9C}"/>
              </a:ext>
            </a:extLst>
          </p:cNvPr>
          <p:cNvSpPr>
            <a:spLocks noGrp="1"/>
          </p:cNvSpPr>
          <p:nvPr>
            <p:ph idx="1"/>
          </p:nvPr>
        </p:nvSpPr>
        <p:spPr/>
        <p:txBody>
          <a:bodyPr>
            <a:normAutofit/>
          </a:bodyPr>
          <a:lstStyle/>
          <a:p>
            <a:r>
              <a:rPr lang="en-GB" sz="2500" dirty="0"/>
              <a:t>Hebrew Bible / Old Testament writings: ca. 1000 BCE – 164 BCE </a:t>
            </a:r>
          </a:p>
          <a:p>
            <a:r>
              <a:rPr lang="en-GB" sz="2500" dirty="0"/>
              <a:t>New Testament writings: ca. 50 CE – 200 CE </a:t>
            </a:r>
          </a:p>
          <a:p>
            <a:endParaRPr lang="en-GB" sz="2500" dirty="0"/>
          </a:p>
          <a:p>
            <a:pPr marL="0" indent="0">
              <a:buNone/>
            </a:pPr>
            <a:r>
              <a:rPr lang="en-GB" sz="2500" dirty="0"/>
              <a:t>Therefore, the Bible contains writings spanning over 1,000 years and can be related to multiple dates, multiple authors and multiple contexts. </a:t>
            </a:r>
          </a:p>
        </p:txBody>
      </p:sp>
    </p:spTree>
    <p:extLst>
      <p:ext uri="{BB962C8B-B14F-4D97-AF65-F5344CB8AC3E}">
        <p14:creationId xmlns:p14="http://schemas.microsoft.com/office/powerpoint/2010/main" val="2841397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BA098-781B-4439-95AF-413DD40DF0B9}"/>
              </a:ext>
            </a:extLst>
          </p:cNvPr>
          <p:cNvSpPr>
            <a:spLocks noGrp="1"/>
          </p:cNvSpPr>
          <p:nvPr>
            <p:ph type="title"/>
          </p:nvPr>
        </p:nvSpPr>
        <p:spPr/>
        <p:txBody>
          <a:bodyPr/>
          <a:lstStyle/>
          <a:p>
            <a:r>
              <a:rPr lang="en-GB" dirty="0"/>
              <a:t>What is the Bible?</a:t>
            </a:r>
          </a:p>
        </p:txBody>
      </p:sp>
      <p:sp>
        <p:nvSpPr>
          <p:cNvPr id="3" name="Content Placeholder 2">
            <a:extLst>
              <a:ext uri="{FF2B5EF4-FFF2-40B4-BE49-F238E27FC236}">
                <a16:creationId xmlns:a16="http://schemas.microsoft.com/office/drawing/2014/main" id="{2ACAA742-5644-483D-B9CC-7167226A8C76}"/>
              </a:ext>
            </a:extLst>
          </p:cNvPr>
          <p:cNvSpPr>
            <a:spLocks noGrp="1"/>
          </p:cNvSpPr>
          <p:nvPr>
            <p:ph idx="1"/>
          </p:nvPr>
        </p:nvSpPr>
        <p:spPr>
          <a:xfrm>
            <a:off x="2933700" y="1714499"/>
            <a:ext cx="9284921" cy="4314825"/>
          </a:xfrm>
        </p:spPr>
        <p:txBody>
          <a:bodyPr>
            <a:normAutofit/>
          </a:bodyPr>
          <a:lstStyle/>
          <a:p>
            <a:pPr marL="0" indent="0">
              <a:buNone/>
            </a:pPr>
            <a:r>
              <a:rPr lang="en-GB" sz="2800" dirty="0"/>
              <a:t>Genres</a:t>
            </a:r>
          </a:p>
          <a:p>
            <a:r>
              <a:rPr lang="en-GB" sz="2800" dirty="0"/>
              <a:t>Law</a:t>
            </a:r>
          </a:p>
          <a:p>
            <a:r>
              <a:rPr lang="en-GB" sz="2800" dirty="0"/>
              <a:t>Prophecy </a:t>
            </a:r>
          </a:p>
          <a:p>
            <a:r>
              <a:rPr lang="en-GB" sz="2800" dirty="0"/>
              <a:t>Prayer</a:t>
            </a:r>
          </a:p>
          <a:p>
            <a:r>
              <a:rPr lang="en-GB" sz="2800" dirty="0"/>
              <a:t>Poetry </a:t>
            </a:r>
          </a:p>
          <a:p>
            <a:r>
              <a:rPr lang="en-GB" sz="2800" dirty="0"/>
              <a:t>Wisdom</a:t>
            </a:r>
          </a:p>
          <a:p>
            <a:r>
              <a:rPr lang="en-GB" sz="2800" dirty="0"/>
              <a:t>Narrative</a:t>
            </a:r>
          </a:p>
        </p:txBody>
      </p:sp>
      <p:pic>
        <p:nvPicPr>
          <p:cNvPr id="5" name="Picture 4">
            <a:extLst>
              <a:ext uri="{FF2B5EF4-FFF2-40B4-BE49-F238E27FC236}">
                <a16:creationId xmlns:a16="http://schemas.microsoft.com/office/drawing/2014/main" id="{5EBA2441-0631-4C1C-A2A4-CD5A459B7F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02563" y="1978906"/>
            <a:ext cx="3589437" cy="4879094"/>
          </a:xfrm>
          <a:prstGeom prst="rect">
            <a:avLst/>
          </a:prstGeom>
        </p:spPr>
      </p:pic>
    </p:spTree>
    <p:extLst>
      <p:ext uri="{BB962C8B-B14F-4D97-AF65-F5344CB8AC3E}">
        <p14:creationId xmlns:p14="http://schemas.microsoft.com/office/powerpoint/2010/main" val="195061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00"/>
                </a:solidFill>
              </a:rPr>
              <a:t>The Hebrew Bible</a:t>
            </a:r>
          </a:p>
        </p:txBody>
      </p:sp>
      <p:sp>
        <p:nvSpPr>
          <p:cNvPr id="3" name="Content Placeholder 2"/>
          <p:cNvSpPr>
            <a:spLocks noGrp="1"/>
          </p:cNvSpPr>
          <p:nvPr>
            <p:ph idx="1"/>
          </p:nvPr>
        </p:nvSpPr>
        <p:spPr/>
        <p:txBody>
          <a:bodyPr>
            <a:normAutofit/>
          </a:bodyPr>
          <a:lstStyle/>
          <a:p>
            <a:r>
              <a:rPr lang="en-US" sz="2500" dirty="0">
                <a:solidFill>
                  <a:srgbClr val="000000"/>
                </a:solidFill>
              </a:rPr>
              <a:t>The main foundation of Judaism: its body of sacred scriptures.</a:t>
            </a:r>
          </a:p>
          <a:p>
            <a:r>
              <a:rPr lang="en-US" sz="2500" dirty="0">
                <a:solidFill>
                  <a:srgbClr val="000000"/>
                </a:solidFill>
              </a:rPr>
              <a:t>An anthology of different writings.</a:t>
            </a:r>
          </a:p>
          <a:p>
            <a:r>
              <a:rPr lang="en-US" sz="2500" dirty="0">
                <a:solidFill>
                  <a:srgbClr val="000000"/>
                </a:solidFill>
              </a:rPr>
              <a:t>Until today recited from a handwritten scroll in Hebrew (without vowels).</a:t>
            </a:r>
          </a:p>
          <a:p>
            <a:r>
              <a:rPr lang="en-US" sz="2500" dirty="0">
                <a:solidFill>
                  <a:srgbClr val="000000"/>
                </a:solidFill>
              </a:rPr>
              <a:t>Intended to be read aloud (</a:t>
            </a:r>
            <a:r>
              <a:rPr lang="en-US" sz="2500" i="1" dirty="0" err="1">
                <a:solidFill>
                  <a:srgbClr val="000000"/>
                </a:solidFill>
              </a:rPr>
              <a:t>mikra</a:t>
            </a:r>
            <a:r>
              <a:rPr lang="en-US" sz="2500" dirty="0">
                <a:solidFill>
                  <a:srgbClr val="000000"/>
                </a:solidFill>
              </a:rPr>
              <a:t>)</a:t>
            </a:r>
          </a:p>
          <a:p>
            <a:endParaRPr lang="en-US" dirty="0">
              <a:solidFill>
                <a:srgbClr val="000000"/>
              </a:solidFill>
            </a:endParaRPr>
          </a:p>
        </p:txBody>
      </p:sp>
    </p:spTree>
    <p:extLst>
      <p:ext uri="{BB962C8B-B14F-4D97-AF65-F5344CB8AC3E}">
        <p14:creationId xmlns:p14="http://schemas.microsoft.com/office/powerpoint/2010/main" val="1054304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77FE4-9C41-4058-8DE0-0B323F47218C}"/>
              </a:ext>
            </a:extLst>
          </p:cNvPr>
          <p:cNvSpPr>
            <a:spLocks noGrp="1"/>
          </p:cNvSpPr>
          <p:nvPr>
            <p:ph type="title"/>
          </p:nvPr>
        </p:nvSpPr>
        <p:spPr/>
        <p:txBody>
          <a:bodyPr/>
          <a:lstStyle/>
          <a:p>
            <a:r>
              <a:rPr lang="en-GB" dirty="0"/>
              <a:t>The Hebrew Bible and Judaism</a:t>
            </a:r>
          </a:p>
        </p:txBody>
      </p:sp>
      <p:sp>
        <p:nvSpPr>
          <p:cNvPr id="3" name="Content Placeholder 2">
            <a:extLst>
              <a:ext uri="{FF2B5EF4-FFF2-40B4-BE49-F238E27FC236}">
                <a16:creationId xmlns:a16="http://schemas.microsoft.com/office/drawing/2014/main" id="{046C33F3-DAD4-45D0-9174-B42105736953}"/>
              </a:ext>
            </a:extLst>
          </p:cNvPr>
          <p:cNvSpPr>
            <a:spLocks noGrp="1"/>
          </p:cNvSpPr>
          <p:nvPr>
            <p:ph idx="1"/>
          </p:nvPr>
        </p:nvSpPr>
        <p:spPr/>
        <p:txBody>
          <a:bodyPr/>
          <a:lstStyle/>
          <a:p>
            <a:pPr marL="0" indent="0">
              <a:buNone/>
            </a:pPr>
            <a:r>
              <a:rPr lang="en-US" sz="2800" dirty="0">
                <a:solidFill>
                  <a:srgbClr val="000000"/>
                </a:solidFill>
              </a:rPr>
              <a:t>Markers of Judaism:</a:t>
            </a:r>
          </a:p>
          <a:p>
            <a:r>
              <a:rPr lang="en-US" sz="2800" dirty="0">
                <a:solidFill>
                  <a:schemeClr val="tx1"/>
                </a:solidFill>
              </a:rPr>
              <a:t>Worship of a personal and transcendent God</a:t>
            </a:r>
          </a:p>
          <a:p>
            <a:r>
              <a:rPr lang="en-US" sz="2800" dirty="0">
                <a:solidFill>
                  <a:schemeClr val="tx1"/>
                </a:solidFill>
              </a:rPr>
              <a:t>Code of laws and commandments</a:t>
            </a:r>
          </a:p>
          <a:p>
            <a:r>
              <a:rPr lang="en-US" sz="2800" dirty="0">
                <a:solidFill>
                  <a:schemeClr val="tx1"/>
                </a:solidFill>
              </a:rPr>
              <a:t>Institutional and communal structures (Temple, shrine, synagogue)</a:t>
            </a:r>
          </a:p>
          <a:p>
            <a:r>
              <a:rPr lang="en-US" sz="2800" dirty="0">
                <a:solidFill>
                  <a:schemeClr val="tx1"/>
                </a:solidFill>
              </a:rPr>
              <a:t>Revealed Scripture</a:t>
            </a:r>
          </a:p>
          <a:p>
            <a:endParaRPr lang="en-GB" dirty="0"/>
          </a:p>
        </p:txBody>
      </p:sp>
    </p:spTree>
    <p:extLst>
      <p:ext uri="{BB962C8B-B14F-4D97-AF65-F5344CB8AC3E}">
        <p14:creationId xmlns:p14="http://schemas.microsoft.com/office/powerpoint/2010/main" val="1412278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000" dirty="0" err="1">
                <a:solidFill>
                  <a:schemeClr val="tx1"/>
                </a:solidFill>
              </a:rPr>
              <a:t>TaNaKh</a:t>
            </a:r>
            <a:endParaRPr lang="en-US" sz="5000" dirty="0">
              <a:solidFill>
                <a:schemeClr val="tx1"/>
              </a:solidFill>
            </a:endParaRPr>
          </a:p>
        </p:txBody>
      </p:sp>
      <p:pic>
        <p:nvPicPr>
          <p:cNvPr id="6" name="Content Placeholder 5" descr="images-2.jpeg"/>
          <p:cNvPicPr>
            <a:picLocks noGrp="1" noChangeAspect="1"/>
          </p:cNvPicPr>
          <p:nvPr>
            <p:ph idx="1"/>
          </p:nvPr>
        </p:nvPicPr>
        <p:blipFill>
          <a:blip r:embed="rId2"/>
          <a:stretch>
            <a:fillRect/>
          </a:stretch>
        </p:blipFill>
        <p:spPr>
          <a:xfrm>
            <a:off x="685800" y="2476500"/>
            <a:ext cx="3429000" cy="4038600"/>
          </a:xfrm>
        </p:spPr>
      </p:pic>
      <p:pic>
        <p:nvPicPr>
          <p:cNvPr id="7" name="Picture 6" descr="images.jpeg"/>
          <p:cNvPicPr>
            <a:picLocks noChangeAspect="1"/>
          </p:cNvPicPr>
          <p:nvPr/>
        </p:nvPicPr>
        <p:blipFill>
          <a:blip r:embed="rId3"/>
          <a:stretch>
            <a:fillRect/>
          </a:stretch>
        </p:blipFill>
        <p:spPr>
          <a:xfrm>
            <a:off x="8877299" y="0"/>
            <a:ext cx="2667001" cy="2197101"/>
          </a:xfrm>
          <a:prstGeom prst="rect">
            <a:avLst/>
          </a:prstGeom>
        </p:spPr>
      </p:pic>
      <p:pic>
        <p:nvPicPr>
          <p:cNvPr id="8" name="Picture 7" descr="images-1.jpeg"/>
          <p:cNvPicPr>
            <a:picLocks noChangeAspect="1"/>
          </p:cNvPicPr>
          <p:nvPr/>
        </p:nvPicPr>
        <p:blipFill>
          <a:blip r:embed="rId4"/>
          <a:stretch>
            <a:fillRect/>
          </a:stretch>
        </p:blipFill>
        <p:spPr>
          <a:xfrm>
            <a:off x="4838700" y="2700787"/>
            <a:ext cx="5372100" cy="3547613"/>
          </a:xfrm>
          <a:prstGeom prst="rect">
            <a:avLst/>
          </a:prstGeom>
        </p:spPr>
      </p:pic>
    </p:spTree>
    <p:extLst>
      <p:ext uri="{BB962C8B-B14F-4D97-AF65-F5344CB8AC3E}">
        <p14:creationId xmlns:p14="http://schemas.microsoft.com/office/powerpoint/2010/main" val="2977406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chemeClr val="tx1"/>
                </a:solidFill>
              </a:rPr>
              <a:t>TaNaKh</a:t>
            </a:r>
            <a:endParaRPr lang="en-US" dirty="0">
              <a:solidFill>
                <a:schemeClr val="tx1"/>
              </a:solidFill>
            </a:endParaRPr>
          </a:p>
        </p:txBody>
      </p:sp>
      <p:sp>
        <p:nvSpPr>
          <p:cNvPr id="3" name="Content Placeholder 2"/>
          <p:cNvSpPr>
            <a:spLocks noGrp="1"/>
          </p:cNvSpPr>
          <p:nvPr>
            <p:ph idx="1"/>
          </p:nvPr>
        </p:nvSpPr>
        <p:spPr/>
        <p:txBody>
          <a:bodyPr>
            <a:normAutofit/>
          </a:bodyPr>
          <a:lstStyle/>
          <a:p>
            <a:endParaRPr lang="en-US" sz="2800" dirty="0">
              <a:solidFill>
                <a:srgbClr val="000000"/>
              </a:solidFill>
            </a:endParaRPr>
          </a:p>
          <a:p>
            <a:r>
              <a:rPr lang="en-US" sz="2800" dirty="0">
                <a:solidFill>
                  <a:srgbClr val="000000"/>
                </a:solidFill>
              </a:rPr>
              <a:t> Torah / Law: Five books of Moses (Genesis, Exodus, Leviticus, Numbers, </a:t>
            </a:r>
            <a:r>
              <a:rPr lang="en-US" sz="2800" dirty="0" err="1">
                <a:solidFill>
                  <a:srgbClr val="000000"/>
                </a:solidFill>
              </a:rPr>
              <a:t>Deuterononmy</a:t>
            </a:r>
            <a:r>
              <a:rPr lang="en-US" sz="2800" dirty="0">
                <a:solidFill>
                  <a:srgbClr val="000000"/>
                </a:solidFill>
              </a:rPr>
              <a:t>)</a:t>
            </a:r>
          </a:p>
          <a:p>
            <a:r>
              <a:rPr lang="en-US" sz="2800" dirty="0">
                <a:solidFill>
                  <a:srgbClr val="000000"/>
                </a:solidFill>
              </a:rPr>
              <a:t>Nevi’im / Prophets: (8 books)</a:t>
            </a:r>
          </a:p>
          <a:p>
            <a:r>
              <a:rPr lang="en-US" sz="2800" dirty="0">
                <a:solidFill>
                  <a:srgbClr val="000000"/>
                </a:solidFill>
              </a:rPr>
              <a:t>Ketuvim / Writings: (11 books)</a:t>
            </a:r>
          </a:p>
        </p:txBody>
      </p:sp>
    </p:spTree>
    <p:extLst>
      <p:ext uri="{BB962C8B-B14F-4D97-AF65-F5344CB8AC3E}">
        <p14:creationId xmlns:p14="http://schemas.microsoft.com/office/powerpoint/2010/main" val="3339781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97021357"/>
              </p:ext>
            </p:extLst>
          </p:nvPr>
        </p:nvGraphicFramePr>
        <p:xfrm>
          <a:off x="2849929" y="295872"/>
          <a:ext cx="9187717" cy="6266255"/>
        </p:xfrm>
        <a:graphic>
          <a:graphicData uri="http://schemas.openxmlformats.org/drawingml/2006/table">
            <a:tbl>
              <a:tblPr firstRow="1" bandRow="1">
                <a:tableStyleId>{5C22544A-7EE6-4342-B048-85BDC9FD1C3A}</a:tableStyleId>
              </a:tblPr>
              <a:tblGrid>
                <a:gridCol w="2239443">
                  <a:extLst>
                    <a:ext uri="{9D8B030D-6E8A-4147-A177-3AD203B41FA5}">
                      <a16:colId xmlns:a16="http://schemas.microsoft.com/office/drawing/2014/main" val="20000"/>
                    </a:ext>
                  </a:extLst>
                </a:gridCol>
                <a:gridCol w="2354414">
                  <a:extLst>
                    <a:ext uri="{9D8B030D-6E8A-4147-A177-3AD203B41FA5}">
                      <a16:colId xmlns:a16="http://schemas.microsoft.com/office/drawing/2014/main" val="20001"/>
                    </a:ext>
                  </a:extLst>
                </a:gridCol>
                <a:gridCol w="2296930">
                  <a:extLst>
                    <a:ext uri="{9D8B030D-6E8A-4147-A177-3AD203B41FA5}">
                      <a16:colId xmlns:a16="http://schemas.microsoft.com/office/drawing/2014/main" val="20002"/>
                    </a:ext>
                  </a:extLst>
                </a:gridCol>
                <a:gridCol w="2296930">
                  <a:extLst>
                    <a:ext uri="{9D8B030D-6E8A-4147-A177-3AD203B41FA5}">
                      <a16:colId xmlns:a16="http://schemas.microsoft.com/office/drawing/2014/main" val="20003"/>
                    </a:ext>
                  </a:extLst>
                </a:gridCol>
              </a:tblGrid>
              <a:tr h="664603">
                <a:tc>
                  <a:txBody>
                    <a:bodyPr/>
                    <a:lstStyle/>
                    <a:p>
                      <a:r>
                        <a:rPr lang="en-US" dirty="0"/>
                        <a:t>Books</a:t>
                      </a:r>
                      <a:r>
                        <a:rPr lang="en-US" baseline="0" dirty="0"/>
                        <a:t> of the Law</a:t>
                      </a:r>
                    </a:p>
                    <a:p>
                      <a:r>
                        <a:rPr lang="en-US" baseline="0" dirty="0"/>
                        <a:t>Pentateuch / Torah</a:t>
                      </a:r>
                      <a:endParaRPr lang="en-US" dirty="0"/>
                    </a:p>
                  </a:txBody>
                  <a:tcPr/>
                </a:tc>
                <a:tc>
                  <a:txBody>
                    <a:bodyPr/>
                    <a:lstStyle/>
                    <a:p>
                      <a:r>
                        <a:rPr lang="en-US" dirty="0"/>
                        <a:t>Historical</a:t>
                      </a:r>
                      <a:r>
                        <a:rPr lang="en-US" baseline="0" dirty="0"/>
                        <a:t> Books</a:t>
                      </a:r>
                      <a:endParaRPr lang="en-US" dirty="0"/>
                    </a:p>
                  </a:txBody>
                  <a:tcPr/>
                </a:tc>
                <a:tc>
                  <a:txBody>
                    <a:bodyPr/>
                    <a:lstStyle/>
                    <a:p>
                      <a:r>
                        <a:rPr lang="en-US" dirty="0"/>
                        <a:t>Poetry and Wisdom Books / </a:t>
                      </a:r>
                      <a:r>
                        <a:rPr lang="en-US" dirty="0" err="1"/>
                        <a:t>Ketuvim</a:t>
                      </a:r>
                      <a:endParaRPr lang="en-US" dirty="0"/>
                    </a:p>
                  </a:txBody>
                  <a:tcPr/>
                </a:tc>
                <a:tc>
                  <a:txBody>
                    <a:bodyPr/>
                    <a:lstStyle/>
                    <a:p>
                      <a:r>
                        <a:rPr lang="en-US" dirty="0"/>
                        <a:t>Prophetic Books / </a:t>
                      </a:r>
                      <a:r>
                        <a:rPr lang="en-US"/>
                        <a:t>Nevi’im</a:t>
                      </a:r>
                      <a:endParaRPr lang="en-US" dirty="0"/>
                    </a:p>
                  </a:txBody>
                  <a:tcPr/>
                </a:tc>
                <a:extLst>
                  <a:ext uri="{0D108BD9-81ED-4DB2-BD59-A6C34878D82A}">
                    <a16:rowId xmlns:a16="http://schemas.microsoft.com/office/drawing/2014/main" val="10000"/>
                  </a:ext>
                </a:extLst>
              </a:tr>
              <a:tr h="379773">
                <a:tc>
                  <a:txBody>
                    <a:bodyPr/>
                    <a:lstStyle/>
                    <a:p>
                      <a:r>
                        <a:rPr lang="en-US" dirty="0"/>
                        <a:t>Genesis</a:t>
                      </a:r>
                    </a:p>
                  </a:txBody>
                  <a:tcPr/>
                </a:tc>
                <a:tc>
                  <a:txBody>
                    <a:bodyPr/>
                    <a:lstStyle/>
                    <a:p>
                      <a:r>
                        <a:rPr lang="en-US" dirty="0"/>
                        <a:t>Joshua</a:t>
                      </a:r>
                    </a:p>
                  </a:txBody>
                  <a:tcPr/>
                </a:tc>
                <a:tc>
                  <a:txBody>
                    <a:bodyPr/>
                    <a:lstStyle/>
                    <a:p>
                      <a:r>
                        <a:rPr lang="en-US" dirty="0"/>
                        <a:t>Job</a:t>
                      </a:r>
                    </a:p>
                  </a:txBody>
                  <a:tcPr/>
                </a:tc>
                <a:tc>
                  <a:txBody>
                    <a:bodyPr/>
                    <a:lstStyle/>
                    <a:p>
                      <a:r>
                        <a:rPr lang="en-US" dirty="0"/>
                        <a:t>Isaiah</a:t>
                      </a:r>
                    </a:p>
                  </a:txBody>
                  <a:tcPr/>
                </a:tc>
                <a:extLst>
                  <a:ext uri="{0D108BD9-81ED-4DB2-BD59-A6C34878D82A}">
                    <a16:rowId xmlns:a16="http://schemas.microsoft.com/office/drawing/2014/main" val="10001"/>
                  </a:ext>
                </a:extLst>
              </a:tr>
              <a:tr h="379773">
                <a:tc>
                  <a:txBody>
                    <a:bodyPr/>
                    <a:lstStyle/>
                    <a:p>
                      <a:r>
                        <a:rPr lang="en-US" dirty="0"/>
                        <a:t>Exodus</a:t>
                      </a:r>
                    </a:p>
                  </a:txBody>
                  <a:tcPr/>
                </a:tc>
                <a:tc>
                  <a:txBody>
                    <a:bodyPr/>
                    <a:lstStyle/>
                    <a:p>
                      <a:r>
                        <a:rPr lang="en-US" dirty="0"/>
                        <a:t>Judges</a:t>
                      </a:r>
                    </a:p>
                  </a:txBody>
                  <a:tcPr/>
                </a:tc>
                <a:tc>
                  <a:txBody>
                    <a:bodyPr/>
                    <a:lstStyle/>
                    <a:p>
                      <a:r>
                        <a:rPr lang="en-US" dirty="0"/>
                        <a:t>Psalms</a:t>
                      </a:r>
                    </a:p>
                  </a:txBody>
                  <a:tcPr/>
                </a:tc>
                <a:tc>
                  <a:txBody>
                    <a:bodyPr/>
                    <a:lstStyle/>
                    <a:p>
                      <a:r>
                        <a:rPr lang="en-US" dirty="0"/>
                        <a:t>Jeremiah</a:t>
                      </a:r>
                    </a:p>
                  </a:txBody>
                  <a:tcPr/>
                </a:tc>
                <a:extLst>
                  <a:ext uri="{0D108BD9-81ED-4DB2-BD59-A6C34878D82A}">
                    <a16:rowId xmlns:a16="http://schemas.microsoft.com/office/drawing/2014/main" val="10002"/>
                  </a:ext>
                </a:extLst>
              </a:tr>
              <a:tr h="379773">
                <a:tc>
                  <a:txBody>
                    <a:bodyPr/>
                    <a:lstStyle/>
                    <a:p>
                      <a:r>
                        <a:rPr lang="en-US" dirty="0"/>
                        <a:t>Leviticus</a:t>
                      </a:r>
                    </a:p>
                  </a:txBody>
                  <a:tcPr/>
                </a:tc>
                <a:tc>
                  <a:txBody>
                    <a:bodyPr/>
                    <a:lstStyle/>
                    <a:p>
                      <a:r>
                        <a:rPr lang="en-US" dirty="0"/>
                        <a:t>Ruth</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Proverbs</a:t>
                      </a:r>
                    </a:p>
                  </a:txBody>
                  <a:tcPr/>
                </a:tc>
                <a:tc>
                  <a:txBody>
                    <a:bodyPr/>
                    <a:lstStyle/>
                    <a:p>
                      <a:r>
                        <a:rPr lang="en-US" dirty="0"/>
                        <a:t>Lamentations</a:t>
                      </a:r>
                    </a:p>
                  </a:txBody>
                  <a:tcPr/>
                </a:tc>
                <a:extLst>
                  <a:ext uri="{0D108BD9-81ED-4DB2-BD59-A6C34878D82A}">
                    <a16:rowId xmlns:a16="http://schemas.microsoft.com/office/drawing/2014/main" val="10003"/>
                  </a:ext>
                </a:extLst>
              </a:tr>
              <a:tr h="379773">
                <a:tc>
                  <a:txBody>
                    <a:bodyPr/>
                    <a:lstStyle/>
                    <a:p>
                      <a:r>
                        <a:rPr lang="en-US" dirty="0"/>
                        <a:t>Numbers</a:t>
                      </a:r>
                    </a:p>
                  </a:txBody>
                  <a:tcPr/>
                </a:tc>
                <a:tc>
                  <a:txBody>
                    <a:bodyPr/>
                    <a:lstStyle/>
                    <a:p>
                      <a:r>
                        <a:rPr lang="en-US" dirty="0"/>
                        <a:t>I Samuel</a:t>
                      </a:r>
                    </a:p>
                  </a:txBody>
                  <a:tcPr/>
                </a:tc>
                <a:tc>
                  <a:txBody>
                    <a:bodyPr/>
                    <a:lstStyle/>
                    <a:p>
                      <a:r>
                        <a:rPr lang="en-US" dirty="0"/>
                        <a:t>Ecclesiastes</a:t>
                      </a:r>
                    </a:p>
                  </a:txBody>
                  <a:tcPr/>
                </a:tc>
                <a:tc>
                  <a:txBody>
                    <a:bodyPr/>
                    <a:lstStyle/>
                    <a:p>
                      <a:r>
                        <a:rPr lang="en-US" dirty="0"/>
                        <a:t>Ezekiel</a:t>
                      </a:r>
                    </a:p>
                  </a:txBody>
                  <a:tcPr/>
                </a:tc>
                <a:extLst>
                  <a:ext uri="{0D108BD9-81ED-4DB2-BD59-A6C34878D82A}">
                    <a16:rowId xmlns:a16="http://schemas.microsoft.com/office/drawing/2014/main" val="10004"/>
                  </a:ext>
                </a:extLst>
              </a:tr>
              <a:tr h="379773">
                <a:tc>
                  <a:txBody>
                    <a:bodyPr/>
                    <a:lstStyle/>
                    <a:p>
                      <a:r>
                        <a:rPr lang="en-US" dirty="0"/>
                        <a:t>Deuteronomy</a:t>
                      </a:r>
                    </a:p>
                  </a:txBody>
                  <a:tcPr/>
                </a:tc>
                <a:tc>
                  <a:txBody>
                    <a:bodyPr/>
                    <a:lstStyle/>
                    <a:p>
                      <a:r>
                        <a:rPr lang="en-US" dirty="0"/>
                        <a:t>II Samuel</a:t>
                      </a:r>
                    </a:p>
                  </a:txBody>
                  <a:tcPr/>
                </a:tc>
                <a:tc>
                  <a:txBody>
                    <a:bodyPr/>
                    <a:lstStyle/>
                    <a:p>
                      <a:r>
                        <a:rPr lang="en-US" dirty="0"/>
                        <a:t>Song of Solomon</a:t>
                      </a:r>
                    </a:p>
                  </a:txBody>
                  <a:tcPr/>
                </a:tc>
                <a:tc>
                  <a:txBody>
                    <a:bodyPr/>
                    <a:lstStyle/>
                    <a:p>
                      <a:r>
                        <a:rPr lang="en-US" dirty="0"/>
                        <a:t>Daniel</a:t>
                      </a:r>
                    </a:p>
                  </a:txBody>
                  <a:tcPr/>
                </a:tc>
                <a:extLst>
                  <a:ext uri="{0D108BD9-81ED-4DB2-BD59-A6C34878D82A}">
                    <a16:rowId xmlns:a16="http://schemas.microsoft.com/office/drawing/2014/main" val="10005"/>
                  </a:ext>
                </a:extLst>
              </a:tr>
              <a:tr h="379773">
                <a:tc>
                  <a:txBody>
                    <a:bodyPr/>
                    <a:lstStyle/>
                    <a:p>
                      <a:endParaRPr lang="en-US" dirty="0"/>
                    </a:p>
                  </a:txBody>
                  <a:tcPr/>
                </a:tc>
                <a:tc>
                  <a:txBody>
                    <a:bodyPr/>
                    <a:lstStyle/>
                    <a:p>
                      <a:r>
                        <a:rPr lang="en-US" dirty="0"/>
                        <a:t>I</a:t>
                      </a:r>
                      <a:r>
                        <a:rPr lang="en-US" baseline="0" dirty="0"/>
                        <a:t> Kings</a:t>
                      </a:r>
                      <a:endParaRPr lang="en-US" dirty="0"/>
                    </a:p>
                  </a:txBody>
                  <a:tcPr/>
                </a:tc>
                <a:tc>
                  <a:txBody>
                    <a:bodyPr/>
                    <a:lstStyle/>
                    <a:p>
                      <a:endParaRPr lang="en-US" dirty="0"/>
                    </a:p>
                  </a:txBody>
                  <a:tcPr/>
                </a:tc>
                <a:tc>
                  <a:txBody>
                    <a:bodyPr/>
                    <a:lstStyle/>
                    <a:p>
                      <a:r>
                        <a:rPr lang="en-US" dirty="0"/>
                        <a:t>Hosea</a:t>
                      </a:r>
                    </a:p>
                  </a:txBody>
                  <a:tcPr/>
                </a:tc>
                <a:extLst>
                  <a:ext uri="{0D108BD9-81ED-4DB2-BD59-A6C34878D82A}">
                    <a16:rowId xmlns:a16="http://schemas.microsoft.com/office/drawing/2014/main" val="10006"/>
                  </a:ext>
                </a:extLst>
              </a:tr>
              <a:tr h="379773">
                <a:tc>
                  <a:txBody>
                    <a:bodyPr/>
                    <a:lstStyle/>
                    <a:p>
                      <a:endParaRPr lang="en-US" dirty="0"/>
                    </a:p>
                  </a:txBody>
                  <a:tcPr/>
                </a:tc>
                <a:tc>
                  <a:txBody>
                    <a:bodyPr/>
                    <a:lstStyle/>
                    <a:p>
                      <a:r>
                        <a:rPr lang="en-US" dirty="0"/>
                        <a:t>II Kings</a:t>
                      </a:r>
                    </a:p>
                  </a:txBody>
                  <a:tcPr/>
                </a:tc>
                <a:tc>
                  <a:txBody>
                    <a:bodyPr/>
                    <a:lstStyle/>
                    <a:p>
                      <a:endParaRPr lang="en-US" dirty="0"/>
                    </a:p>
                  </a:txBody>
                  <a:tcPr/>
                </a:tc>
                <a:tc>
                  <a:txBody>
                    <a:bodyPr/>
                    <a:lstStyle/>
                    <a:p>
                      <a:r>
                        <a:rPr lang="en-US" dirty="0"/>
                        <a:t>Joel, Amos</a:t>
                      </a:r>
                    </a:p>
                  </a:txBody>
                  <a:tcPr/>
                </a:tc>
                <a:extLst>
                  <a:ext uri="{0D108BD9-81ED-4DB2-BD59-A6C34878D82A}">
                    <a16:rowId xmlns:a16="http://schemas.microsoft.com/office/drawing/2014/main" val="10007"/>
                  </a:ext>
                </a:extLst>
              </a:tr>
              <a:tr h="664603">
                <a:tc>
                  <a:txBody>
                    <a:bodyPr/>
                    <a:lstStyle/>
                    <a:p>
                      <a:endParaRPr lang="en-US" dirty="0"/>
                    </a:p>
                  </a:txBody>
                  <a:tcPr/>
                </a:tc>
                <a:tc>
                  <a:txBody>
                    <a:bodyPr/>
                    <a:lstStyle/>
                    <a:p>
                      <a:r>
                        <a:rPr lang="en-US" dirty="0"/>
                        <a:t>I Chronicles</a:t>
                      </a:r>
                    </a:p>
                  </a:txBody>
                  <a:tcPr/>
                </a:tc>
                <a:tc>
                  <a:txBody>
                    <a:bodyPr/>
                    <a:lstStyle/>
                    <a:p>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Obadiah,</a:t>
                      </a:r>
                      <a:r>
                        <a:rPr lang="en-US" baseline="0" dirty="0"/>
                        <a:t> Jonah</a:t>
                      </a:r>
                      <a:endParaRPr lang="en-US" dirty="0"/>
                    </a:p>
                    <a:p>
                      <a:endParaRPr lang="en-US" dirty="0"/>
                    </a:p>
                  </a:txBody>
                  <a:tcPr/>
                </a:tc>
                <a:extLst>
                  <a:ext uri="{0D108BD9-81ED-4DB2-BD59-A6C34878D82A}">
                    <a16:rowId xmlns:a16="http://schemas.microsoft.com/office/drawing/2014/main" val="10008"/>
                  </a:ext>
                </a:extLst>
              </a:tr>
              <a:tr h="379773">
                <a:tc>
                  <a:txBody>
                    <a:bodyPr/>
                    <a:lstStyle/>
                    <a:p>
                      <a:endParaRPr lang="en-US" dirty="0"/>
                    </a:p>
                  </a:txBody>
                  <a:tcPr/>
                </a:tc>
                <a:tc>
                  <a:txBody>
                    <a:bodyPr/>
                    <a:lstStyle/>
                    <a:p>
                      <a:r>
                        <a:rPr lang="en-US" dirty="0"/>
                        <a:t>II Chronicles</a:t>
                      </a:r>
                    </a:p>
                  </a:txBody>
                  <a:tcPr/>
                </a:tc>
                <a:tc>
                  <a:txBody>
                    <a:bodyPr/>
                    <a:lstStyle/>
                    <a:p>
                      <a:endParaRPr lang="en-US" dirty="0"/>
                    </a:p>
                  </a:txBody>
                  <a:tcPr/>
                </a:tc>
                <a:tc>
                  <a:txBody>
                    <a:bodyPr/>
                    <a:lstStyle/>
                    <a:p>
                      <a:r>
                        <a:rPr lang="en-US" dirty="0"/>
                        <a:t>Micah, Nahum</a:t>
                      </a:r>
                    </a:p>
                  </a:txBody>
                  <a:tcPr/>
                </a:tc>
                <a:extLst>
                  <a:ext uri="{0D108BD9-81ED-4DB2-BD59-A6C34878D82A}">
                    <a16:rowId xmlns:a16="http://schemas.microsoft.com/office/drawing/2014/main" val="10009"/>
                  </a:ext>
                </a:extLst>
              </a:tr>
              <a:tr h="379773">
                <a:tc>
                  <a:txBody>
                    <a:bodyPr/>
                    <a:lstStyle/>
                    <a:p>
                      <a:endParaRPr lang="en-US" dirty="0"/>
                    </a:p>
                  </a:txBody>
                  <a:tcPr/>
                </a:tc>
                <a:tc>
                  <a:txBody>
                    <a:bodyPr/>
                    <a:lstStyle/>
                    <a:p>
                      <a:r>
                        <a:rPr lang="en-US" dirty="0"/>
                        <a:t>Ezra</a:t>
                      </a:r>
                    </a:p>
                  </a:txBody>
                  <a:tcPr/>
                </a:tc>
                <a:tc>
                  <a:txBody>
                    <a:bodyPr/>
                    <a:lstStyle/>
                    <a:p>
                      <a:endParaRPr lang="en-US" dirty="0"/>
                    </a:p>
                  </a:txBody>
                  <a:tcPr/>
                </a:tc>
                <a:tc>
                  <a:txBody>
                    <a:bodyPr/>
                    <a:lstStyle/>
                    <a:p>
                      <a:r>
                        <a:rPr lang="en-US" dirty="0"/>
                        <a:t>Habakkuk</a:t>
                      </a:r>
                    </a:p>
                  </a:txBody>
                  <a:tcPr/>
                </a:tc>
                <a:extLst>
                  <a:ext uri="{0D108BD9-81ED-4DB2-BD59-A6C34878D82A}">
                    <a16:rowId xmlns:a16="http://schemas.microsoft.com/office/drawing/2014/main" val="10010"/>
                  </a:ext>
                </a:extLst>
              </a:tr>
              <a:tr h="379773">
                <a:tc>
                  <a:txBody>
                    <a:bodyPr/>
                    <a:lstStyle/>
                    <a:p>
                      <a:endParaRPr lang="en-US" dirty="0"/>
                    </a:p>
                  </a:txBody>
                  <a:tcPr/>
                </a:tc>
                <a:tc>
                  <a:txBody>
                    <a:bodyPr/>
                    <a:lstStyle/>
                    <a:p>
                      <a:r>
                        <a:rPr lang="en-US" dirty="0"/>
                        <a:t>Nehemiah</a:t>
                      </a:r>
                    </a:p>
                  </a:txBody>
                  <a:tcPr/>
                </a:tc>
                <a:tc>
                  <a:txBody>
                    <a:bodyPr/>
                    <a:lstStyle/>
                    <a:p>
                      <a:endParaRPr lang="en-US" dirty="0"/>
                    </a:p>
                  </a:txBody>
                  <a:tcPr/>
                </a:tc>
                <a:tc>
                  <a:txBody>
                    <a:bodyPr/>
                    <a:lstStyle/>
                    <a:p>
                      <a:r>
                        <a:rPr lang="en-US" dirty="0"/>
                        <a:t>Zephaniah</a:t>
                      </a:r>
                    </a:p>
                  </a:txBody>
                  <a:tcPr/>
                </a:tc>
                <a:extLst>
                  <a:ext uri="{0D108BD9-81ED-4DB2-BD59-A6C34878D82A}">
                    <a16:rowId xmlns:a16="http://schemas.microsoft.com/office/drawing/2014/main" val="10011"/>
                  </a:ext>
                </a:extLst>
              </a:tr>
              <a:tr h="379773">
                <a:tc>
                  <a:txBody>
                    <a:bodyPr/>
                    <a:lstStyle/>
                    <a:p>
                      <a:endParaRPr lang="en-US" dirty="0"/>
                    </a:p>
                  </a:txBody>
                  <a:tcPr/>
                </a:tc>
                <a:tc>
                  <a:txBody>
                    <a:bodyPr/>
                    <a:lstStyle/>
                    <a:p>
                      <a:r>
                        <a:rPr lang="en-US" dirty="0"/>
                        <a:t>Esther</a:t>
                      </a:r>
                    </a:p>
                  </a:txBody>
                  <a:tcPr/>
                </a:tc>
                <a:tc>
                  <a:txBody>
                    <a:bodyPr/>
                    <a:lstStyle/>
                    <a:p>
                      <a:endParaRPr lang="en-US" dirty="0"/>
                    </a:p>
                  </a:txBody>
                  <a:tcPr/>
                </a:tc>
                <a:tc>
                  <a:txBody>
                    <a:bodyPr/>
                    <a:lstStyle/>
                    <a:p>
                      <a:r>
                        <a:rPr lang="en-US" dirty="0"/>
                        <a:t>Haggai</a:t>
                      </a:r>
                    </a:p>
                  </a:txBody>
                  <a:tcPr/>
                </a:tc>
                <a:extLst>
                  <a:ext uri="{0D108BD9-81ED-4DB2-BD59-A6C34878D82A}">
                    <a16:rowId xmlns:a16="http://schemas.microsoft.com/office/drawing/2014/main" val="10012"/>
                  </a:ext>
                </a:extLst>
              </a:tr>
              <a:tr h="379773">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r>
                        <a:rPr lang="en-US" baseline="0" dirty="0"/>
                        <a:t>Zechariah </a:t>
                      </a:r>
                      <a:endParaRPr lang="en-US" dirty="0"/>
                    </a:p>
                  </a:txBody>
                  <a:tcPr/>
                </a:tc>
                <a:extLst>
                  <a:ext uri="{0D108BD9-81ED-4DB2-BD59-A6C34878D82A}">
                    <a16:rowId xmlns:a16="http://schemas.microsoft.com/office/drawing/2014/main" val="10013"/>
                  </a:ext>
                </a:extLst>
              </a:tr>
              <a:tr h="379773">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r>
                        <a:rPr lang="en-US" dirty="0"/>
                        <a:t>Malachi</a:t>
                      </a:r>
                    </a:p>
                  </a:txBody>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1500129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0000"/>
                </a:solidFill>
              </a:rPr>
              <a:t>Interpreting the Hebrew Bible</a:t>
            </a:r>
          </a:p>
        </p:txBody>
      </p:sp>
      <p:sp>
        <p:nvSpPr>
          <p:cNvPr id="3" name="Content Placeholder 2"/>
          <p:cNvSpPr>
            <a:spLocks noGrp="1"/>
          </p:cNvSpPr>
          <p:nvPr>
            <p:ph idx="1"/>
          </p:nvPr>
        </p:nvSpPr>
        <p:spPr>
          <a:xfrm>
            <a:off x="2933700" y="2438399"/>
            <a:ext cx="8867775" cy="3743325"/>
          </a:xfrm>
        </p:spPr>
        <p:txBody>
          <a:bodyPr>
            <a:normAutofit/>
          </a:bodyPr>
          <a:lstStyle/>
          <a:p>
            <a:r>
              <a:rPr lang="en-US" sz="2500" b="1" dirty="0">
                <a:solidFill>
                  <a:srgbClr val="000090"/>
                </a:solidFill>
              </a:rPr>
              <a:t>From a historical perspective</a:t>
            </a:r>
            <a:r>
              <a:rPr lang="en-US" sz="2500" dirty="0">
                <a:solidFill>
                  <a:srgbClr val="000000"/>
                </a:solidFill>
              </a:rPr>
              <a:t>: a collection of 39 writings composed by different authors from several historical periods (interest in historical, social, political and cultural issues)</a:t>
            </a:r>
          </a:p>
          <a:p>
            <a:r>
              <a:rPr lang="en-US" sz="2500" dirty="0">
                <a:solidFill>
                  <a:srgbClr val="000000"/>
                </a:solidFill>
              </a:rPr>
              <a:t>Texts composed in Hebrew and Aramaic.</a:t>
            </a:r>
          </a:p>
          <a:p>
            <a:r>
              <a:rPr lang="en-US" sz="2500" dirty="0">
                <a:solidFill>
                  <a:srgbClr val="000000"/>
                </a:solidFill>
              </a:rPr>
              <a:t>Various religious and social movements, cultural practices, political developments.</a:t>
            </a:r>
          </a:p>
          <a:p>
            <a:r>
              <a:rPr lang="en-US" sz="2500" dirty="0">
                <a:solidFill>
                  <a:srgbClr val="000000"/>
                </a:solidFill>
              </a:rPr>
              <a:t>Responses to specific circumstances.</a:t>
            </a:r>
          </a:p>
        </p:txBody>
      </p:sp>
    </p:spTree>
    <p:extLst>
      <p:ext uri="{BB962C8B-B14F-4D97-AF65-F5344CB8AC3E}">
        <p14:creationId xmlns:p14="http://schemas.microsoft.com/office/powerpoint/2010/main" val="3395284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0000"/>
                </a:solidFill>
              </a:rPr>
              <a:t>Interpreting the Hebrew Bible</a:t>
            </a:r>
          </a:p>
        </p:txBody>
      </p:sp>
      <p:sp>
        <p:nvSpPr>
          <p:cNvPr id="3" name="Content Placeholder 2"/>
          <p:cNvSpPr>
            <a:spLocks noGrp="1"/>
          </p:cNvSpPr>
          <p:nvPr>
            <p:ph idx="1"/>
          </p:nvPr>
        </p:nvSpPr>
        <p:spPr>
          <a:xfrm>
            <a:off x="2447925" y="1348703"/>
            <a:ext cx="9256346" cy="4419600"/>
          </a:xfrm>
        </p:spPr>
        <p:txBody>
          <a:bodyPr>
            <a:normAutofit fontScale="25000" lnSpcReduction="20000"/>
          </a:bodyPr>
          <a:lstStyle/>
          <a:p>
            <a:pPr marL="0" indent="0">
              <a:buNone/>
            </a:pPr>
            <a:r>
              <a:rPr lang="en-US" sz="10000" dirty="0">
                <a:solidFill>
                  <a:srgbClr val="000090"/>
                </a:solidFill>
              </a:rPr>
              <a:t>From a literary perspective</a:t>
            </a:r>
            <a:r>
              <a:rPr lang="en-US" sz="10000" dirty="0">
                <a:solidFill>
                  <a:srgbClr val="000000"/>
                </a:solidFill>
              </a:rPr>
              <a:t>: what are the literary features of the biblical texts?</a:t>
            </a:r>
          </a:p>
          <a:p>
            <a:endParaRPr lang="en-US" sz="10000" dirty="0">
              <a:solidFill>
                <a:srgbClr val="000000"/>
              </a:solidFill>
            </a:endParaRPr>
          </a:p>
          <a:p>
            <a:pPr>
              <a:buNone/>
            </a:pPr>
            <a:r>
              <a:rPr lang="en-US" sz="10000" dirty="0">
                <a:solidFill>
                  <a:srgbClr val="000000"/>
                </a:solidFill>
              </a:rPr>
              <a:t>	</a:t>
            </a:r>
            <a:r>
              <a:rPr lang="en-US" sz="10000" u="sng" dirty="0">
                <a:solidFill>
                  <a:srgbClr val="000000"/>
                </a:solidFill>
              </a:rPr>
              <a:t>Narrative</a:t>
            </a:r>
            <a:r>
              <a:rPr lang="en-US" sz="10000" dirty="0">
                <a:solidFill>
                  <a:srgbClr val="000000"/>
                </a:solidFill>
              </a:rPr>
              <a:t>: about humankind and the nation of Israel.</a:t>
            </a:r>
          </a:p>
          <a:p>
            <a:pPr>
              <a:buNone/>
            </a:pPr>
            <a:endParaRPr lang="en-US" sz="10000" dirty="0">
              <a:solidFill>
                <a:srgbClr val="000000"/>
              </a:solidFill>
            </a:endParaRPr>
          </a:p>
          <a:p>
            <a:pPr>
              <a:buNone/>
            </a:pPr>
            <a:r>
              <a:rPr lang="en-US" sz="10000" dirty="0">
                <a:solidFill>
                  <a:srgbClr val="000000"/>
                </a:solidFill>
              </a:rPr>
              <a:t>	</a:t>
            </a:r>
            <a:r>
              <a:rPr lang="en-US" sz="10000" u="sng" dirty="0">
                <a:solidFill>
                  <a:srgbClr val="000000"/>
                </a:solidFill>
              </a:rPr>
              <a:t>Prophecy</a:t>
            </a:r>
            <a:r>
              <a:rPr lang="en-US" sz="10000" dirty="0">
                <a:solidFill>
                  <a:srgbClr val="000000"/>
                </a:solidFill>
              </a:rPr>
              <a:t>: a revelation from God mediated through a prophet (‘and the word of the Lord came to Isaiah/Jeremiah/Amos…’).</a:t>
            </a:r>
          </a:p>
          <a:p>
            <a:pPr>
              <a:buNone/>
            </a:pPr>
            <a:endParaRPr lang="en-US" sz="10000" dirty="0">
              <a:solidFill>
                <a:srgbClr val="000000"/>
              </a:solidFill>
            </a:endParaRPr>
          </a:p>
          <a:p>
            <a:pPr>
              <a:buNone/>
            </a:pPr>
            <a:r>
              <a:rPr lang="en-US" sz="10000" dirty="0">
                <a:solidFill>
                  <a:srgbClr val="000000"/>
                </a:solidFill>
              </a:rPr>
              <a:t>	</a:t>
            </a:r>
            <a:r>
              <a:rPr lang="en-US" sz="10000" u="sng" dirty="0">
                <a:solidFill>
                  <a:srgbClr val="000000"/>
                </a:solidFill>
              </a:rPr>
              <a:t>Psalm</a:t>
            </a:r>
            <a:r>
              <a:rPr lang="en-US" sz="10000" dirty="0">
                <a:solidFill>
                  <a:srgbClr val="000000"/>
                </a:solidFill>
              </a:rPr>
              <a:t>: expression of praise/lament of a group/individual.</a:t>
            </a:r>
          </a:p>
          <a:p>
            <a:pPr>
              <a:buNone/>
            </a:pPr>
            <a:endParaRPr lang="en-US" sz="10000" dirty="0">
              <a:solidFill>
                <a:srgbClr val="000000"/>
              </a:solidFill>
            </a:endParaRPr>
          </a:p>
          <a:p>
            <a:pPr>
              <a:buNone/>
            </a:pPr>
            <a:r>
              <a:rPr lang="en-US" sz="10000" dirty="0">
                <a:solidFill>
                  <a:srgbClr val="000000"/>
                </a:solidFill>
              </a:rPr>
              <a:t>	</a:t>
            </a:r>
            <a:r>
              <a:rPr lang="en-US" sz="10000" u="sng" dirty="0">
                <a:solidFill>
                  <a:srgbClr val="000000"/>
                </a:solidFill>
              </a:rPr>
              <a:t>Apocalypse</a:t>
            </a:r>
            <a:r>
              <a:rPr lang="en-US" sz="10000" dirty="0">
                <a:solidFill>
                  <a:srgbClr val="000000"/>
                </a:solidFill>
              </a:rPr>
              <a:t> (‘revelation’): disclosure of the heavenly mysteries about God and the world to come. </a:t>
            </a:r>
          </a:p>
          <a:p>
            <a:pPr>
              <a:buNone/>
            </a:pPr>
            <a:r>
              <a:rPr lang="en-US" sz="4211" dirty="0">
                <a:solidFill>
                  <a:srgbClr val="000090"/>
                </a:solidFill>
              </a:rPr>
              <a:t>	</a:t>
            </a:r>
          </a:p>
          <a:p>
            <a:pPr>
              <a:buNone/>
            </a:pPr>
            <a:endParaRPr lang="en-US" dirty="0">
              <a:solidFill>
                <a:schemeClr val="accent4">
                  <a:lumMod val="50000"/>
                </a:schemeClr>
              </a:solidFill>
            </a:endParaRPr>
          </a:p>
        </p:txBody>
      </p:sp>
    </p:spTree>
    <p:extLst>
      <p:ext uri="{BB962C8B-B14F-4D97-AF65-F5344CB8AC3E}">
        <p14:creationId xmlns:p14="http://schemas.microsoft.com/office/powerpoint/2010/main" val="138914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The Tetragrammaton</a:t>
            </a:r>
          </a:p>
        </p:txBody>
      </p:sp>
      <p:sp>
        <p:nvSpPr>
          <p:cNvPr id="3" name="Content Placeholder 2"/>
          <p:cNvSpPr>
            <a:spLocks noGrp="1"/>
          </p:cNvSpPr>
          <p:nvPr>
            <p:ph idx="1"/>
          </p:nvPr>
        </p:nvSpPr>
        <p:spPr>
          <a:xfrm>
            <a:off x="2917398" y="2268693"/>
            <a:ext cx="6172200" cy="4158462"/>
          </a:xfrm>
        </p:spPr>
        <p:txBody>
          <a:bodyPr>
            <a:normAutofit/>
          </a:bodyPr>
          <a:lstStyle/>
          <a:p>
            <a:pPr>
              <a:spcBef>
                <a:spcPts val="0"/>
              </a:spcBef>
              <a:spcAft>
                <a:spcPts val="450"/>
              </a:spcAft>
            </a:pPr>
            <a:r>
              <a:rPr lang="en-GB" sz="2500" dirty="0"/>
              <a:t>The tetragrammaton (“four letters”)</a:t>
            </a:r>
            <a:r>
              <a:rPr lang="he-IL" sz="2500" dirty="0">
                <a:latin typeface="SBL Hebrew" pitchFamily="2" charset="-79"/>
                <a:cs typeface="SBL Hebrew" pitchFamily="2" charset="-79"/>
              </a:rPr>
              <a:t>יהוה</a:t>
            </a:r>
            <a:r>
              <a:rPr lang="he-IL" sz="2500" dirty="0"/>
              <a:t> </a:t>
            </a:r>
            <a:r>
              <a:rPr lang="en-GB" sz="2500" dirty="0"/>
              <a:t> is the personal name of God.</a:t>
            </a:r>
          </a:p>
          <a:p>
            <a:pPr>
              <a:spcBef>
                <a:spcPts val="0"/>
              </a:spcBef>
              <a:spcAft>
                <a:spcPts val="450"/>
              </a:spcAft>
            </a:pPr>
            <a:r>
              <a:rPr lang="en-GB" sz="2500" dirty="0"/>
              <a:t>Because it is considered too holy to pronounce, when </a:t>
            </a:r>
            <a:r>
              <a:rPr lang="he-IL" sz="2500" dirty="0">
                <a:latin typeface="SBL Hebrew" pitchFamily="2" charset="-79"/>
                <a:cs typeface="SBL Hebrew" pitchFamily="2" charset="-79"/>
              </a:rPr>
              <a:t>יהוה</a:t>
            </a:r>
            <a:r>
              <a:rPr lang="en-GB" sz="2500" dirty="0"/>
              <a:t> is </a:t>
            </a:r>
            <a:r>
              <a:rPr lang="en-GB" sz="2500" u="sng" dirty="0"/>
              <a:t>read</a:t>
            </a:r>
            <a:r>
              <a:rPr lang="en-GB" sz="2500" dirty="0"/>
              <a:t>, the word </a:t>
            </a:r>
            <a:r>
              <a:rPr lang="he-IL" sz="2500" dirty="0">
                <a:latin typeface="SBL Hebrew" pitchFamily="2" charset="-79"/>
                <a:cs typeface="SBL Hebrew" pitchFamily="2" charset="-79"/>
              </a:rPr>
              <a:t>אֲדֹנָי</a:t>
            </a:r>
            <a:r>
              <a:rPr lang="en-GB" sz="2500" dirty="0"/>
              <a:t> (= “Lord”) is spoken instead.</a:t>
            </a:r>
          </a:p>
          <a:p>
            <a:pPr>
              <a:spcBef>
                <a:spcPts val="0"/>
              </a:spcBef>
              <a:spcAft>
                <a:spcPts val="450"/>
              </a:spcAft>
            </a:pPr>
            <a:endParaRPr lang="en-GB" sz="2400" dirty="0"/>
          </a:p>
          <a:p>
            <a:pPr marL="0" indent="0">
              <a:buNone/>
            </a:pPr>
            <a:endParaRPr lang="en-GB" sz="1950" dirty="0"/>
          </a:p>
          <a:p>
            <a:pPr lvl="0"/>
            <a:endParaRPr lang="en-GB" sz="1950" dirty="0"/>
          </a:p>
          <a:p>
            <a:pPr algn="just"/>
            <a:endParaRPr lang="en-GB" sz="195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676" y="4347924"/>
            <a:ext cx="3068724" cy="230154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35547" y="4453024"/>
            <a:ext cx="3068724" cy="2313818"/>
          </a:xfrm>
          <a:prstGeom prst="rect">
            <a:avLst/>
          </a:prstGeom>
        </p:spPr>
      </p:pic>
    </p:spTree>
    <p:extLst>
      <p:ext uri="{BB962C8B-B14F-4D97-AF65-F5344CB8AC3E}">
        <p14:creationId xmlns:p14="http://schemas.microsoft.com/office/powerpoint/2010/main" val="371426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29B20-8F1C-40AA-B03F-7AA35E93B6F7}"/>
              </a:ext>
            </a:extLst>
          </p:cNvPr>
          <p:cNvSpPr>
            <a:spLocks noGrp="1"/>
          </p:cNvSpPr>
          <p:nvPr>
            <p:ph type="title"/>
          </p:nvPr>
        </p:nvSpPr>
        <p:spPr/>
        <p:txBody>
          <a:bodyPr/>
          <a:lstStyle/>
          <a:p>
            <a:r>
              <a:rPr lang="en-GB" dirty="0"/>
              <a:t>Group Exercise </a:t>
            </a:r>
          </a:p>
        </p:txBody>
      </p:sp>
      <p:sp>
        <p:nvSpPr>
          <p:cNvPr id="3" name="Content Placeholder 2">
            <a:extLst>
              <a:ext uri="{FF2B5EF4-FFF2-40B4-BE49-F238E27FC236}">
                <a16:creationId xmlns:a16="http://schemas.microsoft.com/office/drawing/2014/main" id="{103038DF-05F8-4AF6-8DB0-7356D496C6DF}"/>
              </a:ext>
            </a:extLst>
          </p:cNvPr>
          <p:cNvSpPr>
            <a:spLocks noGrp="1"/>
          </p:cNvSpPr>
          <p:nvPr>
            <p:ph idx="1"/>
          </p:nvPr>
        </p:nvSpPr>
        <p:spPr>
          <a:xfrm>
            <a:off x="533400" y="2324100"/>
            <a:ext cx="11170871" cy="4533900"/>
          </a:xfrm>
        </p:spPr>
        <p:txBody>
          <a:bodyPr>
            <a:normAutofit lnSpcReduction="10000"/>
          </a:bodyPr>
          <a:lstStyle/>
          <a:p>
            <a:pPr marL="320040" lvl="1" indent="0" algn="r">
              <a:buNone/>
            </a:pPr>
            <a:r>
              <a:rPr lang="en-GB" sz="2400" b="1" u="sng" dirty="0"/>
              <a:t>Reading One: The Nature of Jewish Studies (M. Goodman</a:t>
            </a:r>
            <a:r>
              <a:rPr lang="en-GB" sz="2400" dirty="0"/>
              <a:t>)</a:t>
            </a:r>
          </a:p>
          <a:p>
            <a:pPr marL="320040" lvl="1" indent="0" algn="r">
              <a:buNone/>
            </a:pPr>
            <a:r>
              <a:rPr lang="en-GB" sz="2400" dirty="0"/>
              <a:t>How has history affected the study of Judaism?</a:t>
            </a:r>
          </a:p>
          <a:p>
            <a:pPr marL="320040" lvl="1" indent="0" algn="r">
              <a:buNone/>
            </a:pPr>
            <a:r>
              <a:rPr lang="en-GB" sz="2400" dirty="0"/>
              <a:t>After reading this chapter, what do you think Jewish Studies is?</a:t>
            </a:r>
          </a:p>
          <a:p>
            <a:pPr marL="320040" lvl="1" indent="0" algn="r">
              <a:buNone/>
            </a:pPr>
            <a:endParaRPr lang="en-GB" sz="2400" dirty="0"/>
          </a:p>
          <a:p>
            <a:pPr marL="320040" lvl="1" indent="0" algn="r">
              <a:buNone/>
            </a:pPr>
            <a:r>
              <a:rPr lang="en-GB" sz="2400" b="1" u="sng" dirty="0"/>
              <a:t>Reading Two: Old Testament (J.W. Rogerson)</a:t>
            </a:r>
          </a:p>
          <a:p>
            <a:pPr marL="320040" lvl="1" indent="0" algn="r">
              <a:buNone/>
            </a:pPr>
            <a:r>
              <a:rPr lang="en-GB" sz="2400" dirty="0"/>
              <a:t>Which sub-section do you think had the largest effect on the study of the HB/OT:</a:t>
            </a:r>
          </a:p>
          <a:p>
            <a:pPr marL="320040" lvl="1" indent="0">
              <a:buNone/>
            </a:pPr>
            <a:r>
              <a:rPr lang="en-GB" sz="2400" dirty="0"/>
              <a:t>           Up to 1945?</a:t>
            </a:r>
          </a:p>
          <a:p>
            <a:pPr marL="320040" lvl="1" indent="0">
              <a:buNone/>
            </a:pPr>
            <a:r>
              <a:rPr lang="en-GB" sz="2400" dirty="0"/>
              <a:t>           Between 1945 – 1970?</a:t>
            </a:r>
          </a:p>
          <a:p>
            <a:pPr marL="320040" lvl="1" indent="0">
              <a:buNone/>
            </a:pPr>
            <a:r>
              <a:rPr lang="en-GB" sz="2400" dirty="0"/>
              <a:t> 	   From 1970?                                               </a:t>
            </a:r>
          </a:p>
          <a:p>
            <a:pPr marL="662940" lvl="1" indent="-342900">
              <a:buFont typeface="+mj-lt"/>
              <a:buAutoNum type="arabicPeriod"/>
            </a:pPr>
            <a:endParaRPr lang="en-GB" dirty="0"/>
          </a:p>
          <a:p>
            <a:pPr marL="320040" lvl="1" indent="0">
              <a:buNone/>
            </a:pPr>
            <a:endParaRPr lang="en-GB" dirty="0"/>
          </a:p>
        </p:txBody>
      </p:sp>
      <p:sp>
        <p:nvSpPr>
          <p:cNvPr id="5" name="TextBox 4">
            <a:extLst>
              <a:ext uri="{FF2B5EF4-FFF2-40B4-BE49-F238E27FC236}">
                <a16:creationId xmlns:a16="http://schemas.microsoft.com/office/drawing/2014/main" id="{854C6C6A-B420-4025-AAB8-6D33CAD0814D}"/>
              </a:ext>
            </a:extLst>
          </p:cNvPr>
          <p:cNvSpPr txBox="1"/>
          <p:nvPr/>
        </p:nvSpPr>
        <p:spPr>
          <a:xfrm>
            <a:off x="7117129" y="5638800"/>
            <a:ext cx="5265371" cy="1015663"/>
          </a:xfrm>
          <a:prstGeom prst="rect">
            <a:avLst/>
          </a:prstGeom>
          <a:noFill/>
        </p:spPr>
        <p:txBody>
          <a:bodyPr wrap="square" rtlCol="0">
            <a:spAutoFit/>
          </a:bodyPr>
          <a:lstStyle/>
          <a:p>
            <a:r>
              <a:rPr lang="en-GB" sz="2000" b="1" i="1" dirty="0"/>
              <a:t>From an interfaith perspective, are there any other areas of thought that you would add as being significant to the study of the HB/OT?</a:t>
            </a:r>
          </a:p>
        </p:txBody>
      </p:sp>
    </p:spTree>
    <p:extLst>
      <p:ext uri="{BB962C8B-B14F-4D97-AF65-F5344CB8AC3E}">
        <p14:creationId xmlns:p14="http://schemas.microsoft.com/office/powerpoint/2010/main" val="687063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7475539" y="4636322"/>
            <a:ext cx="2990850" cy="1363662"/>
          </a:xfrm>
        </p:spPr>
        <p:txBody>
          <a:bodyPr rtlCol="0">
            <a:normAutofit/>
          </a:bodyPr>
          <a:lstStyle/>
          <a:p>
            <a:pPr>
              <a:defRPr/>
            </a:pPr>
            <a:endParaRPr lang="en-US" altLang="en-US" dirty="0" smtClean="0">
              <a:solidFill>
                <a:srgbClr val="10191F"/>
              </a:solidFill>
            </a:endParaRPr>
          </a:p>
        </p:txBody>
      </p:sp>
      <p:sp>
        <p:nvSpPr>
          <p:cNvPr id="9219" name="Title 1"/>
          <p:cNvSpPr>
            <a:spLocks noGrp="1"/>
          </p:cNvSpPr>
          <p:nvPr>
            <p:ph type="ctrTitle"/>
          </p:nvPr>
        </p:nvSpPr>
        <p:spPr>
          <a:xfrm>
            <a:off x="7475539" y="953487"/>
            <a:ext cx="3633895" cy="3682835"/>
          </a:xfrm>
        </p:spPr>
        <p:txBody>
          <a:bodyPr>
            <a:normAutofit/>
          </a:bodyPr>
          <a:lstStyle/>
          <a:p>
            <a:pPr eaLnBrk="1" hangingPunct="1"/>
            <a:r>
              <a:rPr lang="en-GB" altLang="en-US" dirty="0" smtClean="0"/>
              <a:t>Hebrew Bible: Pentateuch</a:t>
            </a:r>
            <a:br>
              <a:rPr lang="en-GB" altLang="en-US" dirty="0" smtClean="0"/>
            </a:br>
            <a:r>
              <a:rPr lang="en-GB" altLang="en-US" dirty="0" smtClean="0"/>
              <a:t>From Genesis to Deuteronomy</a:t>
            </a:r>
            <a:endParaRPr lang="en-US" altLang="en-US" dirty="0" smtClean="0"/>
          </a:p>
        </p:txBody>
      </p:sp>
    </p:spTree>
    <p:extLst>
      <p:ext uri="{BB962C8B-B14F-4D97-AF65-F5344CB8AC3E}">
        <p14:creationId xmlns:p14="http://schemas.microsoft.com/office/powerpoint/2010/main" val="18850789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mtClean="0">
                <a:solidFill>
                  <a:srgbClr val="10191F"/>
                </a:solidFill>
              </a:rPr>
              <a:t>What is the Pentateuch?</a:t>
            </a:r>
          </a:p>
        </p:txBody>
      </p:sp>
      <p:sp>
        <p:nvSpPr>
          <p:cNvPr id="5123" name="Rectangle 3"/>
          <p:cNvSpPr>
            <a:spLocks noGrp="1" noChangeArrowheads="1"/>
          </p:cNvSpPr>
          <p:nvPr>
            <p:ph idx="1"/>
          </p:nvPr>
        </p:nvSpPr>
        <p:spPr>
          <a:xfrm>
            <a:off x="3521075" y="2349500"/>
            <a:ext cx="7158038" cy="4014788"/>
          </a:xfrm>
        </p:spPr>
        <p:txBody>
          <a:bodyPr rtlCol="0">
            <a:normAutofit fontScale="92500" lnSpcReduction="10000"/>
          </a:bodyPr>
          <a:lstStyle/>
          <a:p>
            <a:pPr marL="240030" indent="-240030">
              <a:defRPr/>
            </a:pPr>
            <a:r>
              <a:rPr lang="en-US" altLang="en-US" sz="2800" dirty="0">
                <a:solidFill>
                  <a:srgbClr val="10191F"/>
                </a:solidFill>
              </a:rPr>
              <a:t>The first five books of the Hebrew Bible and of the Christian Scriptures.</a:t>
            </a:r>
          </a:p>
          <a:p>
            <a:pPr marL="240030" indent="-240030">
              <a:defRPr/>
            </a:pPr>
            <a:r>
              <a:rPr lang="en-US" altLang="en-US" sz="2800" b="1" dirty="0">
                <a:solidFill>
                  <a:srgbClr val="10191F"/>
                </a:solidFill>
              </a:rPr>
              <a:t>Torah</a:t>
            </a:r>
            <a:r>
              <a:rPr lang="en-US" altLang="en-US" sz="2800" dirty="0">
                <a:solidFill>
                  <a:srgbClr val="10191F"/>
                </a:solidFill>
              </a:rPr>
              <a:t>, </a:t>
            </a:r>
            <a:r>
              <a:rPr lang="en-US" altLang="en-US" sz="2800" b="1" dirty="0">
                <a:solidFill>
                  <a:srgbClr val="10191F"/>
                </a:solidFill>
              </a:rPr>
              <a:t>Nevi’im</a:t>
            </a:r>
            <a:r>
              <a:rPr lang="en-US" altLang="en-US" sz="2800" dirty="0">
                <a:solidFill>
                  <a:srgbClr val="10191F"/>
                </a:solidFill>
              </a:rPr>
              <a:t>, </a:t>
            </a:r>
            <a:r>
              <a:rPr lang="en-US" altLang="en-US" sz="2800" b="1" dirty="0">
                <a:solidFill>
                  <a:srgbClr val="10191F"/>
                </a:solidFill>
              </a:rPr>
              <a:t>Ketuvim</a:t>
            </a:r>
            <a:r>
              <a:rPr lang="en-US" altLang="en-US" sz="2800" dirty="0">
                <a:solidFill>
                  <a:srgbClr val="10191F"/>
                </a:solidFill>
              </a:rPr>
              <a:t> = </a:t>
            </a:r>
            <a:r>
              <a:rPr lang="en-US" altLang="en-US" sz="2800" dirty="0" err="1">
                <a:solidFill>
                  <a:srgbClr val="10191F"/>
                </a:solidFill>
              </a:rPr>
              <a:t>Tanakh</a:t>
            </a:r>
            <a:r>
              <a:rPr lang="en-US" altLang="en-US" sz="2800" dirty="0">
                <a:solidFill>
                  <a:srgbClr val="10191F"/>
                </a:solidFill>
              </a:rPr>
              <a:t>.</a:t>
            </a:r>
          </a:p>
          <a:p>
            <a:pPr marL="240030" indent="-240030">
              <a:defRPr/>
            </a:pPr>
            <a:r>
              <a:rPr lang="en-US" altLang="en-US" sz="2800" dirty="0">
                <a:solidFill>
                  <a:srgbClr val="10191F"/>
                </a:solidFill>
              </a:rPr>
              <a:t>Torah – ‘teaching/instruction’ attributed to Moses (main figure from Exodus onwards).</a:t>
            </a:r>
          </a:p>
          <a:p>
            <a:pPr marL="240030" indent="-240030">
              <a:defRPr/>
            </a:pPr>
            <a:r>
              <a:rPr lang="en-US" altLang="en-US" sz="2800" dirty="0">
                <a:solidFill>
                  <a:srgbClr val="10191F"/>
                </a:solidFill>
              </a:rPr>
              <a:t>‘Pentateuch’ – Greek: </a:t>
            </a:r>
            <a:r>
              <a:rPr lang="en-US" altLang="en-US" sz="2800" i="1" dirty="0" err="1">
                <a:solidFill>
                  <a:srgbClr val="10191F"/>
                </a:solidFill>
              </a:rPr>
              <a:t>pentateuchos</a:t>
            </a:r>
            <a:r>
              <a:rPr lang="en-US" altLang="en-US" sz="2800" i="1" dirty="0">
                <a:solidFill>
                  <a:srgbClr val="10191F"/>
                </a:solidFill>
              </a:rPr>
              <a:t>. </a:t>
            </a:r>
            <a:endParaRPr lang="en-US" altLang="en-US" sz="2800" dirty="0">
              <a:solidFill>
                <a:srgbClr val="10191F"/>
              </a:solidFill>
            </a:endParaRPr>
          </a:p>
          <a:p>
            <a:pPr marL="240030" indent="-240030">
              <a:defRPr/>
            </a:pPr>
            <a:r>
              <a:rPr lang="en-US" altLang="en-US" sz="2800" dirty="0">
                <a:solidFill>
                  <a:srgbClr val="10191F"/>
                </a:solidFill>
              </a:rPr>
              <a:t>Genesis, Exodus, Leviticus, Numbers, Deuteronomy. </a:t>
            </a:r>
          </a:p>
        </p:txBody>
      </p:sp>
    </p:spTree>
    <p:extLst>
      <p:ext uri="{BB962C8B-B14F-4D97-AF65-F5344CB8AC3E}">
        <p14:creationId xmlns:p14="http://schemas.microsoft.com/office/powerpoint/2010/main" val="42504259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altLang="en-US" smtClean="0">
                <a:solidFill>
                  <a:srgbClr val="000000"/>
                </a:solidFill>
              </a:rPr>
              <a:t>What is the Pentateuch?</a:t>
            </a:r>
          </a:p>
        </p:txBody>
      </p:sp>
      <p:sp>
        <p:nvSpPr>
          <p:cNvPr id="14339" name="Content Placeholder 2"/>
          <p:cNvSpPr>
            <a:spLocks noGrp="1"/>
          </p:cNvSpPr>
          <p:nvPr>
            <p:ph idx="1"/>
          </p:nvPr>
        </p:nvSpPr>
        <p:spPr/>
        <p:txBody>
          <a:bodyPr/>
          <a:lstStyle/>
          <a:p>
            <a:pPr eaLnBrk="1" hangingPunct="1"/>
            <a:r>
              <a:rPr lang="en-US" altLang="en-US" sz="2900">
                <a:solidFill>
                  <a:schemeClr val="tx1"/>
                </a:solidFill>
              </a:rPr>
              <a:t>It includes several literary forms: history, poetry, genealogy, homilies.</a:t>
            </a:r>
          </a:p>
          <a:p>
            <a:pPr eaLnBrk="1" hangingPunct="1"/>
            <a:r>
              <a:rPr lang="en-US" altLang="en-US" sz="2900">
                <a:solidFill>
                  <a:schemeClr val="tx1"/>
                </a:solidFill>
              </a:rPr>
              <a:t>Narrative: history of the world, humankind, nation of Israel.</a:t>
            </a:r>
          </a:p>
          <a:p>
            <a:pPr eaLnBrk="1" hangingPunct="1"/>
            <a:r>
              <a:rPr lang="en-US" altLang="en-US" sz="2900">
                <a:solidFill>
                  <a:schemeClr val="tx1"/>
                </a:solidFill>
              </a:rPr>
              <a:t>Laws: divine commandments</a:t>
            </a:r>
          </a:p>
        </p:txBody>
      </p:sp>
    </p:spTree>
    <p:extLst>
      <p:ext uri="{BB962C8B-B14F-4D97-AF65-F5344CB8AC3E}">
        <p14:creationId xmlns:p14="http://schemas.microsoft.com/office/powerpoint/2010/main" val="2387520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altLang="en-US" smtClean="0">
                <a:solidFill>
                  <a:srgbClr val="000000"/>
                </a:solidFill>
              </a:rPr>
              <a:t>What is the Pentateuch?</a:t>
            </a:r>
            <a:endParaRPr lang="en-US" altLang="en-US" smtClean="0"/>
          </a:p>
        </p:txBody>
      </p:sp>
      <p:pic>
        <p:nvPicPr>
          <p:cNvPr id="153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464425" y="4508501"/>
            <a:ext cx="3043238" cy="2182813"/>
          </a:xfrm>
        </p:spPr>
      </p:pic>
      <p:sp>
        <p:nvSpPr>
          <p:cNvPr id="5" name="Rectangle 4"/>
          <p:cNvSpPr/>
          <p:nvPr/>
        </p:nvSpPr>
        <p:spPr>
          <a:xfrm>
            <a:off x="3792538" y="2349500"/>
            <a:ext cx="4572000" cy="2516188"/>
          </a:xfrm>
          <a:prstGeom prst="rect">
            <a:avLst/>
          </a:prstGeom>
        </p:spPr>
        <p:txBody>
          <a:bodyPr>
            <a:spAutoFit/>
          </a:bodyPr>
          <a:lstStyle/>
          <a:p>
            <a:pPr marL="342900" indent="-342900">
              <a:spcBef>
                <a:spcPts val="930"/>
              </a:spcBef>
              <a:buFont typeface="Arial" panose="020B0604020202020204" pitchFamily="34" charset="0"/>
              <a:buChar char="•"/>
              <a:defRPr/>
            </a:pPr>
            <a:r>
              <a:rPr lang="en-US" altLang="en-US" sz="2500" dirty="0"/>
              <a:t>Collection of originally disparate sources and/or books (around 5</a:t>
            </a:r>
            <a:r>
              <a:rPr lang="en-US" altLang="en-US" sz="2500" baseline="30000" dirty="0"/>
              <a:t>th</a:t>
            </a:r>
            <a:r>
              <a:rPr lang="en-US" altLang="en-US" sz="2500" dirty="0"/>
              <a:t> century BCE).</a:t>
            </a:r>
          </a:p>
          <a:p>
            <a:pPr marL="342900" indent="-342900">
              <a:spcBef>
                <a:spcPts val="930"/>
              </a:spcBef>
              <a:buFont typeface="Arial" panose="020B0604020202020204" pitchFamily="34" charset="0"/>
              <a:buChar char="•"/>
              <a:defRPr/>
            </a:pPr>
            <a:r>
              <a:rPr lang="en-US" altLang="en-US" sz="2500" dirty="0"/>
              <a:t>Traditional view: revealed by God through Moses on Mount Sinai</a:t>
            </a:r>
          </a:p>
        </p:txBody>
      </p:sp>
    </p:spTree>
    <p:extLst>
      <p:ext uri="{BB962C8B-B14F-4D97-AF65-F5344CB8AC3E}">
        <p14:creationId xmlns:p14="http://schemas.microsoft.com/office/powerpoint/2010/main" val="377086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741738" y="476251"/>
            <a:ext cx="6673850" cy="1560513"/>
          </a:xfrm>
        </p:spPr>
        <p:txBody>
          <a:bodyPr/>
          <a:lstStyle/>
          <a:p>
            <a:pPr eaLnBrk="1" hangingPunct="1"/>
            <a:r>
              <a:rPr lang="en-US" altLang="en-US" smtClean="0">
                <a:solidFill>
                  <a:srgbClr val="10191F"/>
                </a:solidFill>
              </a:rPr>
              <a:t>Genesis 1-11: Account of Origins</a:t>
            </a:r>
          </a:p>
        </p:txBody>
      </p:sp>
      <p:sp>
        <p:nvSpPr>
          <p:cNvPr id="10243" name="Rectangle 3"/>
          <p:cNvSpPr>
            <a:spLocks noGrp="1" noChangeArrowheads="1"/>
          </p:cNvSpPr>
          <p:nvPr>
            <p:ph idx="1"/>
          </p:nvPr>
        </p:nvSpPr>
        <p:spPr>
          <a:xfrm>
            <a:off x="6383338" y="2349501"/>
            <a:ext cx="4056062" cy="4041775"/>
          </a:xfrm>
        </p:spPr>
        <p:txBody>
          <a:bodyPr rtlCol="0">
            <a:normAutofit/>
          </a:bodyPr>
          <a:lstStyle/>
          <a:p>
            <a:pPr marL="240030" indent="-240030">
              <a:defRPr/>
            </a:pPr>
            <a:r>
              <a:rPr lang="en-US" altLang="en-US" dirty="0" smtClean="0">
                <a:solidFill>
                  <a:srgbClr val="10191F"/>
                </a:solidFill>
              </a:rPr>
              <a:t>‘Primeval history’ or ‘primal</a:t>
            </a:r>
            <a:r>
              <a:rPr lang="en-US" altLang="en-US" i="1" dirty="0" smtClean="0">
                <a:solidFill>
                  <a:srgbClr val="10191F"/>
                </a:solidFill>
              </a:rPr>
              <a:t> </a:t>
            </a:r>
            <a:r>
              <a:rPr lang="en-US" altLang="en-US" dirty="0" smtClean="0">
                <a:solidFill>
                  <a:srgbClr val="10191F"/>
                </a:solidFill>
              </a:rPr>
              <a:t>history’.</a:t>
            </a:r>
          </a:p>
          <a:p>
            <a:pPr marL="240030" indent="-240030">
              <a:defRPr/>
            </a:pPr>
            <a:r>
              <a:rPr lang="en-US" altLang="en-US" dirty="0" smtClean="0">
                <a:solidFill>
                  <a:srgbClr val="10191F"/>
                </a:solidFill>
              </a:rPr>
              <a:t>Genesis 1-2: Two different accounts of creation.</a:t>
            </a:r>
            <a:endParaRPr lang="en-US" altLang="en-US" dirty="0" smtClean="0">
              <a:solidFill>
                <a:schemeClr val="tx2">
                  <a:lumMod val="75000"/>
                  <a:lumOff val="25000"/>
                </a:schemeClr>
              </a:solidFill>
            </a:endParaRPr>
          </a:p>
          <a:p>
            <a:pPr marL="240030" indent="-240030">
              <a:defRPr/>
            </a:pPr>
            <a:r>
              <a:rPr lang="en-US" altLang="en-US" dirty="0" smtClean="0">
                <a:solidFill>
                  <a:srgbClr val="10191F"/>
                </a:solidFill>
              </a:rPr>
              <a:t>Genesis 1: separation and life (creation in 6 days, followed by a day of rest – Sabbath/</a:t>
            </a:r>
            <a:r>
              <a:rPr lang="en-US" altLang="en-US" i="1" dirty="0">
                <a:solidFill>
                  <a:srgbClr val="10191F"/>
                </a:solidFill>
              </a:rPr>
              <a:t>S</a:t>
            </a:r>
            <a:r>
              <a:rPr lang="en-US" altLang="en-US" i="1" dirty="0" smtClean="0">
                <a:solidFill>
                  <a:srgbClr val="10191F"/>
                </a:solidFill>
              </a:rPr>
              <a:t>habbat</a:t>
            </a:r>
            <a:r>
              <a:rPr lang="en-US" altLang="en-US" dirty="0" smtClean="0">
                <a:solidFill>
                  <a:srgbClr val="10191F"/>
                </a:solidFill>
              </a:rPr>
              <a:t>).</a:t>
            </a:r>
          </a:p>
          <a:p>
            <a:pPr marL="240030" indent="-240030">
              <a:defRPr/>
            </a:pPr>
            <a:r>
              <a:rPr lang="en-US" altLang="en-US" dirty="0" smtClean="0">
                <a:solidFill>
                  <a:srgbClr val="10191F"/>
                </a:solidFill>
              </a:rPr>
              <a:t>Genesis 2: the </a:t>
            </a:r>
            <a:r>
              <a:rPr lang="en-US" altLang="en-US" dirty="0">
                <a:solidFill>
                  <a:srgbClr val="10191F"/>
                </a:solidFill>
              </a:rPr>
              <a:t>G</a:t>
            </a:r>
            <a:r>
              <a:rPr lang="en-US" altLang="en-US" dirty="0" smtClean="0">
                <a:solidFill>
                  <a:srgbClr val="10191F"/>
                </a:solidFill>
              </a:rPr>
              <a:t>arden of Eden. </a:t>
            </a:r>
          </a:p>
        </p:txBody>
      </p:sp>
      <p:pic>
        <p:nvPicPr>
          <p:cNvPr id="18436" name="Picture 4" descr="adam-and-eve-from-the-stanza-della-segnatura-detail-1511.jpg!Blo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74825" y="1844675"/>
            <a:ext cx="42291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65547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367214" y="2492375"/>
            <a:ext cx="6300787" cy="3816350"/>
          </a:xfrm>
        </p:spPr>
        <p:txBody>
          <a:bodyPr rtlCol="0">
            <a:normAutofit/>
          </a:bodyPr>
          <a:lstStyle/>
          <a:p>
            <a:pPr marL="0" indent="0">
              <a:buNone/>
              <a:defRPr/>
            </a:pPr>
            <a:r>
              <a:rPr lang="en-GB" sz="2500" dirty="0">
                <a:solidFill>
                  <a:schemeClr val="tx1"/>
                </a:solidFill>
              </a:rPr>
              <a:t>I would like you to read the two creation narratives in Genesis and note any striking differences:</a:t>
            </a:r>
          </a:p>
          <a:p>
            <a:pPr marL="0" indent="0">
              <a:buNone/>
              <a:defRPr/>
            </a:pPr>
            <a:r>
              <a:rPr lang="en-GB" sz="2500" dirty="0">
                <a:solidFill>
                  <a:schemeClr val="tx1"/>
                </a:solidFill>
              </a:rPr>
              <a:t>Think about:</a:t>
            </a:r>
          </a:p>
          <a:p>
            <a:pPr>
              <a:defRPr/>
            </a:pPr>
            <a:r>
              <a:rPr lang="en-GB" sz="2500" dirty="0">
                <a:solidFill>
                  <a:schemeClr val="tx1"/>
                </a:solidFill>
              </a:rPr>
              <a:t>The use of God’s voice</a:t>
            </a:r>
          </a:p>
          <a:p>
            <a:pPr>
              <a:defRPr/>
            </a:pPr>
            <a:r>
              <a:rPr lang="en-GB" sz="2500" dirty="0">
                <a:solidFill>
                  <a:schemeClr val="tx1"/>
                </a:solidFill>
              </a:rPr>
              <a:t>The different way that man is created</a:t>
            </a:r>
          </a:p>
          <a:p>
            <a:pPr>
              <a:defRPr/>
            </a:pPr>
            <a:r>
              <a:rPr lang="en-GB" sz="2500" dirty="0">
                <a:solidFill>
                  <a:schemeClr val="tx1"/>
                </a:solidFill>
              </a:rPr>
              <a:t>The different way that woman is created</a:t>
            </a:r>
          </a:p>
        </p:txBody>
      </p:sp>
      <p:sp>
        <p:nvSpPr>
          <p:cNvPr id="7" name="TextBox 6"/>
          <p:cNvSpPr txBox="1"/>
          <p:nvPr/>
        </p:nvSpPr>
        <p:spPr>
          <a:xfrm>
            <a:off x="1940328" y="332657"/>
            <a:ext cx="8727673" cy="1646947"/>
          </a:xfrm>
          <a:prstGeom prst="rect">
            <a:avLst/>
          </a:prstGeom>
          <a:gradFill flip="none" rotWithShape="1">
            <a:gsLst>
              <a:gs pos="0">
                <a:schemeClr val="bg1"/>
              </a:gs>
              <a:gs pos="50000">
                <a:schemeClr val="bg1">
                  <a:alpha val="75000"/>
                </a:schemeClr>
              </a:gs>
              <a:gs pos="100000">
                <a:schemeClr val="accent4">
                  <a:lumMod val="50000"/>
                  <a:alpha val="0"/>
                </a:schemeClr>
              </a:gs>
            </a:gsLst>
            <a:lin ang="10800000" scaled="1"/>
            <a:tileRect/>
          </a:gradFill>
          <a:effectLst>
            <a:softEdge rad="76200"/>
          </a:effectLst>
        </p:spPr>
        <p:txBody>
          <a:bodyPr anchor="ctr"/>
          <a:lstStyle/>
          <a:p>
            <a:pPr>
              <a:defRPr/>
            </a:pPr>
            <a:r>
              <a:rPr lang="en-GB" sz="4200" dirty="0"/>
              <a:t>Two Creation  </a:t>
            </a:r>
          </a:p>
          <a:p>
            <a:pPr>
              <a:defRPr/>
            </a:pPr>
            <a:r>
              <a:rPr lang="en-GB" sz="4200" dirty="0"/>
              <a:t>Narratives i</a:t>
            </a:r>
            <a:r>
              <a:rPr lang="en-GB" sz="4200" dirty="0"/>
              <a:t>n Genesis</a:t>
            </a:r>
            <a:endParaRPr lang="en-GB" sz="4200" dirty="0"/>
          </a:p>
        </p:txBody>
      </p:sp>
      <p:sp>
        <p:nvSpPr>
          <p:cNvPr id="20486" name="TextBox 1"/>
          <p:cNvSpPr txBox="1">
            <a:spLocks noChangeArrowheads="1"/>
          </p:cNvSpPr>
          <p:nvPr/>
        </p:nvSpPr>
        <p:spPr bwMode="auto">
          <a:xfrm>
            <a:off x="7518401" y="3495676"/>
            <a:ext cx="2989263"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r>
              <a:rPr lang="en-GB" altLang="en-US" sz="2600" b="1"/>
              <a:t>Genesis 1: 1 - 2:4</a:t>
            </a:r>
          </a:p>
          <a:p>
            <a:r>
              <a:rPr lang="en-GB" altLang="en-US" sz="2600" b="1"/>
              <a:t>Genesis 2:4 - 25</a:t>
            </a:r>
            <a:endParaRPr lang="en-US" altLang="en-US" sz="2600" b="1"/>
          </a:p>
        </p:txBody>
      </p:sp>
    </p:spTree>
    <p:extLst>
      <p:ext uri="{BB962C8B-B14F-4D97-AF65-F5344CB8AC3E}">
        <p14:creationId xmlns:p14="http://schemas.microsoft.com/office/powerpoint/2010/main" val="3160252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09800" y="381000"/>
            <a:ext cx="7772400" cy="685800"/>
          </a:xfrm>
        </p:spPr>
        <p:txBody>
          <a:bodyPr/>
          <a:lstStyle/>
          <a:p>
            <a:pPr eaLnBrk="1" hangingPunct="1"/>
            <a:r>
              <a:rPr lang="en-US" altLang="en-US" sz="3200">
                <a:solidFill>
                  <a:srgbClr val="10191F"/>
                </a:solidFill>
              </a:rPr>
              <a:t>Genesis 3: Disobedience in the Garden</a:t>
            </a:r>
            <a:endParaRPr lang="en-US" altLang="en-US" smtClean="0">
              <a:solidFill>
                <a:srgbClr val="10191F"/>
              </a:solidFill>
            </a:endParaRPr>
          </a:p>
        </p:txBody>
      </p:sp>
      <p:pic>
        <p:nvPicPr>
          <p:cNvPr id="21507" name="Picture 4" descr="Lucas Cranach - Tree of the knowledge of Good and Ev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1" y="1484313"/>
            <a:ext cx="3332163"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 Box 5"/>
          <p:cNvSpPr txBox="1">
            <a:spLocks noChangeArrowheads="1"/>
          </p:cNvSpPr>
          <p:nvPr/>
        </p:nvSpPr>
        <p:spPr bwMode="auto">
          <a:xfrm>
            <a:off x="1752600" y="1219201"/>
            <a:ext cx="5410200" cy="532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sz="2000">
                <a:solidFill>
                  <a:srgbClr val="10191F"/>
                </a:solidFill>
              </a:rPr>
              <a:t>They heard the sound of the Lord God walking in the garden at the time of the evening breeze, and the man and his wife hid themselves from the presence of the Lord God among the trees of the garden. But the Lord God called to the man, and said to him, ‘Where are you?’ He said, ‘I heard the sound of you in the garden, and I was afraid, because I was naked; and I hid myself’. He said, ‘Who told you that you were naked? Have you eaten from the tree of which I commanded you not to eat?’ The man said, ‘The woman whom you gave me to be with me, she gave me the fruit from the tree, and I ate’. Then the Lord God said to the woman, ‘What is this that you have done?’ The woman said, ‘The serpent tricked me, and I ate’.</a:t>
            </a:r>
          </a:p>
        </p:txBody>
      </p:sp>
    </p:spTree>
    <p:extLst>
      <p:ext uri="{BB962C8B-B14F-4D97-AF65-F5344CB8AC3E}">
        <p14:creationId xmlns:p14="http://schemas.microsoft.com/office/powerpoint/2010/main" val="41129350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rtlCol="0">
            <a:normAutofit/>
          </a:bodyPr>
          <a:lstStyle/>
          <a:p>
            <a:pPr>
              <a:defRPr/>
            </a:pPr>
            <a:r>
              <a:rPr lang="en-US" altLang="en-US" sz="3200">
                <a:solidFill>
                  <a:srgbClr val="10191F"/>
                </a:solidFill>
                <a:effectLst>
                  <a:outerShdw blurRad="38100" dist="38100" dir="2700000" algn="tl">
                    <a:srgbClr val="000000"/>
                  </a:outerShdw>
                </a:effectLst>
              </a:rPr>
              <a:t>Genesis 1-11: Origins </a:t>
            </a:r>
            <a:endParaRPr lang="en-US" altLang="en-US" smtClean="0">
              <a:solidFill>
                <a:srgbClr val="10191F"/>
              </a:solidFill>
            </a:endParaRPr>
          </a:p>
        </p:txBody>
      </p:sp>
      <p:sp>
        <p:nvSpPr>
          <p:cNvPr id="24579" name="Text Box 4"/>
          <p:cNvSpPr txBox="1">
            <a:spLocks noChangeArrowheads="1"/>
          </p:cNvSpPr>
          <p:nvPr/>
        </p:nvSpPr>
        <p:spPr bwMode="auto">
          <a:xfrm>
            <a:off x="1981200" y="2209801"/>
            <a:ext cx="381000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a:solidFill>
                  <a:srgbClr val="10191F"/>
                </a:solidFill>
              </a:rPr>
              <a:t>Origins of humanity and its development into nations. </a:t>
            </a:r>
          </a:p>
          <a:p>
            <a:pPr>
              <a:spcBef>
                <a:spcPct val="50000"/>
              </a:spcBef>
            </a:pPr>
            <a:r>
              <a:rPr lang="en-US" altLang="en-US" b="1">
                <a:solidFill>
                  <a:srgbClr val="10191F"/>
                </a:solidFill>
              </a:rPr>
              <a:t>Cain and Abel</a:t>
            </a:r>
          </a:p>
          <a:p>
            <a:pPr>
              <a:spcBef>
                <a:spcPct val="50000"/>
              </a:spcBef>
            </a:pPr>
            <a:r>
              <a:rPr lang="en-US" altLang="en-US">
                <a:solidFill>
                  <a:srgbClr val="10191F"/>
                </a:solidFill>
              </a:rPr>
              <a:t>Then the Lord said to Cain, ‘Where is your brother Abel?’ He said, ‘I do not know; am I my brother’s keeper?’</a:t>
            </a:r>
            <a:endParaRPr lang="en-US" altLang="en-US" i="1">
              <a:solidFill>
                <a:srgbClr val="10191F"/>
              </a:solidFill>
            </a:endParaRPr>
          </a:p>
          <a:p>
            <a:pPr>
              <a:spcBef>
                <a:spcPct val="50000"/>
              </a:spcBef>
            </a:pPr>
            <a:r>
              <a:rPr lang="en-US" altLang="en-US" b="1">
                <a:solidFill>
                  <a:srgbClr val="10191F"/>
                </a:solidFill>
              </a:rPr>
              <a:t>Genesis 4:9</a:t>
            </a:r>
          </a:p>
          <a:p>
            <a:pPr>
              <a:spcBef>
                <a:spcPct val="50000"/>
              </a:spcBef>
            </a:pPr>
            <a:endParaRPr lang="en-US" altLang="en-US"/>
          </a:p>
          <a:p>
            <a:pPr>
              <a:spcBef>
                <a:spcPct val="50000"/>
              </a:spcBef>
            </a:pPr>
            <a:endParaRPr lang="en-US" altLang="en-US"/>
          </a:p>
        </p:txBody>
      </p:sp>
      <p:pic>
        <p:nvPicPr>
          <p:cNvPr id="24580" name="Picture 5" descr="Rubens - Cain kills Ab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0051" y="1484314"/>
            <a:ext cx="3533775"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5647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rtlCol="0">
            <a:normAutofit/>
          </a:bodyPr>
          <a:lstStyle/>
          <a:p>
            <a:pPr>
              <a:defRPr/>
            </a:pPr>
            <a:r>
              <a:rPr lang="en-US" altLang="en-US" dirty="0" smtClean="0">
                <a:solidFill>
                  <a:srgbClr val="10191F"/>
                </a:solidFill>
                <a:effectLst>
                  <a:outerShdw blurRad="38100" dist="38100" dir="2700000" algn="tl">
                    <a:srgbClr val="000000"/>
                  </a:outerShdw>
                </a:effectLst>
              </a:rPr>
              <a:t>Genesis 1-11: A New Start</a:t>
            </a:r>
            <a:endParaRPr lang="en-US" altLang="en-US" dirty="0" smtClean="0">
              <a:solidFill>
                <a:srgbClr val="10191F"/>
              </a:solidFill>
            </a:endParaRPr>
          </a:p>
        </p:txBody>
      </p:sp>
      <p:sp>
        <p:nvSpPr>
          <p:cNvPr id="26627" name="Text Box 3"/>
          <p:cNvSpPr txBox="1">
            <a:spLocks noChangeArrowheads="1"/>
          </p:cNvSpPr>
          <p:nvPr/>
        </p:nvSpPr>
        <p:spPr bwMode="auto">
          <a:xfrm>
            <a:off x="1992313" y="1557339"/>
            <a:ext cx="807720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b="1">
                <a:solidFill>
                  <a:srgbClr val="10191F"/>
                </a:solidFill>
              </a:rPr>
              <a:t>The Story of Noah (Genesis 6:9-9:29)</a:t>
            </a:r>
          </a:p>
          <a:p>
            <a:pPr>
              <a:spcBef>
                <a:spcPct val="50000"/>
              </a:spcBef>
            </a:pPr>
            <a:r>
              <a:rPr lang="en-US" altLang="en-US" b="1">
                <a:solidFill>
                  <a:srgbClr val="10191F"/>
                </a:solidFill>
              </a:rPr>
              <a:t>Punishment of the sins of human beings – great flood</a:t>
            </a:r>
          </a:p>
          <a:p>
            <a:pPr>
              <a:spcBef>
                <a:spcPct val="50000"/>
              </a:spcBef>
            </a:pPr>
            <a:r>
              <a:rPr lang="en-US" altLang="en-US">
                <a:solidFill>
                  <a:srgbClr val="10191F"/>
                </a:solidFill>
              </a:rPr>
              <a:t>The Lord saw that the wickedness of humankind was great in the earth, and that every inclination of the thoughts of their hearts was only evil continually. And the Lord was sorry that he had made humankind on the earth, and it grieved him to his heart. So the Lord said, ‘I will blot out from the earth the human beings I have created – people together with animals and creeping things and birds of the air, for I am sorry that I have made them. But Noah found favour in the sight of the Lord.</a:t>
            </a:r>
          </a:p>
          <a:p>
            <a:pPr>
              <a:spcBef>
                <a:spcPct val="50000"/>
              </a:spcBef>
            </a:pPr>
            <a:r>
              <a:rPr lang="en-US" altLang="en-US" b="1">
                <a:solidFill>
                  <a:srgbClr val="10191F"/>
                </a:solidFill>
              </a:rPr>
              <a:t>Genesis 6:5-8</a:t>
            </a:r>
          </a:p>
          <a:p>
            <a:pPr>
              <a:spcBef>
                <a:spcPct val="50000"/>
              </a:spcBef>
            </a:pPr>
            <a:endParaRPr lang="en-US" altLang="en-US"/>
          </a:p>
        </p:txBody>
      </p:sp>
    </p:spTree>
    <p:extLst>
      <p:ext uri="{BB962C8B-B14F-4D97-AF65-F5344CB8AC3E}">
        <p14:creationId xmlns:p14="http://schemas.microsoft.com/office/powerpoint/2010/main" val="21864598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r>
              <a:rPr lang="en-GB" altLang="en-US" smtClean="0">
                <a:solidFill>
                  <a:schemeClr val="tx1"/>
                </a:solidFill>
              </a:rPr>
              <a:t>Genesis 12-50</a:t>
            </a:r>
            <a:endParaRPr lang="en-US" altLang="en-US" smtClean="0">
              <a:solidFill>
                <a:schemeClr val="tx1"/>
              </a:solidFill>
            </a:endParaRPr>
          </a:p>
        </p:txBody>
      </p:sp>
      <p:sp>
        <p:nvSpPr>
          <p:cNvPr id="3" name="Content Placeholder 2"/>
          <p:cNvSpPr>
            <a:spLocks noGrp="1"/>
          </p:cNvSpPr>
          <p:nvPr>
            <p:ph idx="1"/>
          </p:nvPr>
        </p:nvSpPr>
        <p:spPr>
          <a:xfrm>
            <a:off x="4656138" y="1700214"/>
            <a:ext cx="8062912" cy="4395787"/>
          </a:xfrm>
        </p:spPr>
        <p:txBody>
          <a:bodyPr rtlCol="0">
            <a:normAutofit/>
          </a:bodyPr>
          <a:lstStyle/>
          <a:p>
            <a:pPr marL="0" indent="0">
              <a:buNone/>
              <a:defRPr/>
            </a:pPr>
            <a:r>
              <a:rPr lang="en-GB" sz="2800" dirty="0"/>
              <a:t>Patriarchal History (and matriarchal history)</a:t>
            </a:r>
          </a:p>
          <a:p>
            <a:pPr marL="0" indent="0">
              <a:buNone/>
              <a:defRPr/>
            </a:pPr>
            <a:r>
              <a:rPr lang="en-GB" sz="2800" dirty="0"/>
              <a:t>4 Generations</a:t>
            </a:r>
          </a:p>
          <a:p>
            <a:pPr marL="240030" indent="-240030">
              <a:defRPr/>
            </a:pPr>
            <a:r>
              <a:rPr lang="en-GB" sz="2800" dirty="0"/>
              <a:t>Abraham (Gen. 12-25)</a:t>
            </a:r>
          </a:p>
          <a:p>
            <a:pPr marL="240030" indent="-240030">
              <a:defRPr/>
            </a:pPr>
            <a:r>
              <a:rPr lang="en-GB" sz="2800" dirty="0"/>
              <a:t>Isaac (Gen. 25-26)</a:t>
            </a:r>
          </a:p>
          <a:p>
            <a:pPr marL="240030" indent="-240030">
              <a:defRPr/>
            </a:pPr>
            <a:r>
              <a:rPr lang="en-GB" sz="2800" dirty="0"/>
              <a:t>Jacob (Gen. 27-35)</a:t>
            </a:r>
          </a:p>
          <a:p>
            <a:pPr marL="240030" indent="-240030">
              <a:defRPr/>
            </a:pPr>
            <a:r>
              <a:rPr lang="en-GB" sz="2800" dirty="0"/>
              <a:t>12 sons of Jacob (Gen. 35-50)</a:t>
            </a:r>
            <a:endParaRPr lang="en-US" sz="2800" dirty="0"/>
          </a:p>
        </p:txBody>
      </p:sp>
    </p:spTree>
    <p:extLst>
      <p:ext uri="{BB962C8B-B14F-4D97-AF65-F5344CB8AC3E}">
        <p14:creationId xmlns:p14="http://schemas.microsoft.com/office/powerpoint/2010/main" val="3128445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667000" y="685800"/>
            <a:ext cx="6934200" cy="1066800"/>
          </a:xfrm>
        </p:spPr>
        <p:txBody>
          <a:bodyPr rtlCol="0">
            <a:normAutofit/>
          </a:bodyPr>
          <a:lstStyle/>
          <a:p>
            <a:pPr>
              <a:defRPr/>
            </a:pPr>
            <a:r>
              <a:rPr lang="en-US" altLang="en-US" sz="3200">
                <a:solidFill>
                  <a:srgbClr val="10191F"/>
                </a:solidFill>
                <a:effectLst>
                  <a:outerShdw blurRad="38100" dist="38100" dir="2700000" algn="tl">
                    <a:srgbClr val="000000"/>
                  </a:outerShdw>
                </a:effectLst>
              </a:rPr>
              <a:t>The Call of Abraham: Genesis 12:1-3</a:t>
            </a:r>
            <a:endParaRPr lang="en-US" altLang="en-US" smtClean="0">
              <a:solidFill>
                <a:srgbClr val="10191F"/>
              </a:solidFill>
            </a:endParaRPr>
          </a:p>
        </p:txBody>
      </p:sp>
      <p:sp>
        <p:nvSpPr>
          <p:cNvPr id="29699" name="Text Box 3"/>
          <p:cNvSpPr txBox="1">
            <a:spLocks noChangeArrowheads="1"/>
          </p:cNvSpPr>
          <p:nvPr/>
        </p:nvSpPr>
        <p:spPr bwMode="auto">
          <a:xfrm>
            <a:off x="1981200" y="2286001"/>
            <a:ext cx="7924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endParaRPr lang="en-US" altLang="en-US"/>
          </a:p>
          <a:p>
            <a:pPr>
              <a:spcBef>
                <a:spcPct val="50000"/>
              </a:spcBef>
            </a:pPr>
            <a:endParaRPr lang="en-US" altLang="en-US"/>
          </a:p>
        </p:txBody>
      </p:sp>
      <p:sp>
        <p:nvSpPr>
          <p:cNvPr id="29700" name="Text Box 4"/>
          <p:cNvSpPr txBox="1">
            <a:spLocks noChangeArrowheads="1"/>
          </p:cNvSpPr>
          <p:nvPr/>
        </p:nvSpPr>
        <p:spPr bwMode="auto">
          <a:xfrm>
            <a:off x="2592388" y="2286001"/>
            <a:ext cx="80772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r>
              <a:rPr lang="en-US" altLang="en-US"/>
              <a:t>Movement from humankind to generations to one individual. Abram (later Abraham) is commanded to leave his birthplace – Ur of the Chaldeans – with his wife Sarah and travel to a new land (Canaan).</a:t>
            </a:r>
          </a:p>
          <a:p>
            <a:pPr>
              <a:spcBef>
                <a:spcPct val="50000"/>
              </a:spcBef>
            </a:pPr>
            <a:r>
              <a:rPr lang="en-GB" altLang="en-US">
                <a:solidFill>
                  <a:srgbClr val="10191F"/>
                </a:solidFill>
              </a:rPr>
              <a:t>‘Now the Lord said to Abram, ‘Go from your country and your kindred and your father’s house to the land that I will show you. I will make of you a great nation, and I will bless you, and make your name great, so that you will be a blessing. I will bless those who bless you, and the one who curses you I will curse; and in you all the families of the earth shall be blessed’.</a:t>
            </a:r>
            <a:endParaRPr lang="en-US" altLang="en-US">
              <a:solidFill>
                <a:srgbClr val="10191F"/>
              </a:solidFill>
              <a:latin typeface="Georgia" panose="02040502050405020303" pitchFamily="18" charset="0"/>
            </a:endParaRPr>
          </a:p>
        </p:txBody>
      </p:sp>
    </p:spTree>
    <p:extLst>
      <p:ext uri="{BB962C8B-B14F-4D97-AF65-F5344CB8AC3E}">
        <p14:creationId xmlns:p14="http://schemas.microsoft.com/office/powerpoint/2010/main" val="40989558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rtlCol="0">
            <a:normAutofit/>
          </a:bodyPr>
          <a:lstStyle/>
          <a:p>
            <a:pPr>
              <a:defRPr/>
            </a:pPr>
            <a:r>
              <a:rPr lang="en-US" altLang="en-US" dirty="0" smtClean="0">
                <a:solidFill>
                  <a:srgbClr val="10191F"/>
                </a:solidFill>
                <a:effectLst>
                  <a:outerShdw blurRad="38100" dist="38100" dir="2700000" algn="tl">
                    <a:srgbClr val="000000"/>
                  </a:outerShdw>
                </a:effectLst>
              </a:rPr>
              <a:t>The Story of Abraham</a:t>
            </a:r>
            <a:endParaRPr lang="en-US" altLang="en-US" dirty="0" smtClean="0">
              <a:solidFill>
                <a:srgbClr val="10191F"/>
              </a:solidFill>
            </a:endParaRPr>
          </a:p>
        </p:txBody>
      </p:sp>
      <p:sp>
        <p:nvSpPr>
          <p:cNvPr id="35843" name="Text Box 3"/>
          <p:cNvSpPr txBox="1">
            <a:spLocks noChangeArrowheads="1"/>
          </p:cNvSpPr>
          <p:nvPr/>
        </p:nvSpPr>
        <p:spPr bwMode="auto">
          <a:xfrm>
            <a:off x="1981200" y="2286001"/>
            <a:ext cx="7924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pPr>
            <a:endParaRPr lang="en-US" altLang="en-US"/>
          </a:p>
          <a:p>
            <a:pPr>
              <a:spcBef>
                <a:spcPct val="50000"/>
              </a:spcBef>
            </a:pPr>
            <a:endParaRPr lang="en-US" altLang="en-US"/>
          </a:p>
        </p:txBody>
      </p:sp>
      <p:sp>
        <p:nvSpPr>
          <p:cNvPr id="35844" name="Text Box 4"/>
          <p:cNvSpPr txBox="1">
            <a:spLocks noChangeArrowheads="1"/>
          </p:cNvSpPr>
          <p:nvPr/>
        </p:nvSpPr>
        <p:spPr bwMode="auto">
          <a:xfrm>
            <a:off x="3117850" y="2420939"/>
            <a:ext cx="7696200" cy="637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37931725" indent="-37474525">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spcBef>
                <a:spcPct val="50000"/>
              </a:spcBef>
              <a:buFontTx/>
              <a:buChar char="•"/>
            </a:pPr>
            <a:r>
              <a:rPr lang="en-US" altLang="en-US">
                <a:solidFill>
                  <a:srgbClr val="10191F"/>
                </a:solidFill>
              </a:rPr>
              <a:t> God’s covenant with Abraham (Genesis 15 and 17)</a:t>
            </a:r>
          </a:p>
          <a:p>
            <a:pPr>
              <a:spcBef>
                <a:spcPct val="50000"/>
              </a:spcBef>
              <a:buFontTx/>
              <a:buChar char="•"/>
            </a:pPr>
            <a:r>
              <a:rPr lang="en-US" altLang="en-US">
                <a:solidFill>
                  <a:srgbClr val="10191F"/>
                </a:solidFill>
              </a:rPr>
              <a:t> The birth of Isaac (Genesis 21)</a:t>
            </a:r>
          </a:p>
          <a:p>
            <a:pPr>
              <a:spcBef>
                <a:spcPct val="50000"/>
              </a:spcBef>
              <a:buFontTx/>
              <a:buChar char="•"/>
            </a:pPr>
            <a:r>
              <a:rPr lang="en-US" altLang="en-US">
                <a:solidFill>
                  <a:srgbClr val="10191F"/>
                </a:solidFill>
              </a:rPr>
              <a:t> Sacrifice of Isaac (Genesis 22)</a:t>
            </a:r>
          </a:p>
          <a:p>
            <a:pPr>
              <a:spcBef>
                <a:spcPct val="50000"/>
              </a:spcBef>
              <a:buFontTx/>
              <a:buChar char="•"/>
            </a:pPr>
            <a:r>
              <a:rPr lang="en-US" altLang="en-US">
                <a:solidFill>
                  <a:srgbClr val="10191F"/>
                </a:solidFill>
              </a:rPr>
              <a:t> A wife for Isaac – Rebekah – and son, Jacob (Genesis 24)</a:t>
            </a:r>
          </a:p>
          <a:p>
            <a:pPr>
              <a:spcBef>
                <a:spcPct val="50000"/>
              </a:spcBef>
              <a:buFontTx/>
              <a:buChar char="•"/>
            </a:pPr>
            <a:r>
              <a:rPr lang="en-US" altLang="en-US">
                <a:solidFill>
                  <a:srgbClr val="10191F"/>
                </a:solidFill>
              </a:rPr>
              <a:t> The death of Abraham (Genesis 26)</a:t>
            </a:r>
          </a:p>
          <a:p>
            <a:pPr>
              <a:spcBef>
                <a:spcPct val="50000"/>
              </a:spcBef>
            </a:pPr>
            <a:endParaRPr lang="en-US" altLang="en-US"/>
          </a:p>
          <a:p>
            <a:pPr>
              <a:spcBef>
                <a:spcPct val="50000"/>
              </a:spcBef>
            </a:pPr>
            <a:endParaRPr lang="en-US" altLang="en-US"/>
          </a:p>
          <a:p>
            <a:pPr>
              <a:spcBef>
                <a:spcPct val="50000"/>
              </a:spcBef>
              <a:buFontTx/>
              <a:buChar char="•"/>
            </a:pPr>
            <a:endParaRPr lang="en-US" altLang="en-US"/>
          </a:p>
          <a:p>
            <a:pPr>
              <a:spcBef>
                <a:spcPct val="50000"/>
              </a:spcBef>
            </a:pPr>
            <a:endParaRPr lang="en-US" altLang="en-US"/>
          </a:p>
          <a:p>
            <a:pPr>
              <a:spcBef>
                <a:spcPct val="50000"/>
              </a:spcBef>
            </a:pPr>
            <a:endParaRPr lang="en-US" altLang="en-US"/>
          </a:p>
          <a:p>
            <a:pPr>
              <a:spcBef>
                <a:spcPct val="50000"/>
              </a:spcBef>
            </a:pPr>
            <a:endParaRPr lang="en-US" altLang="en-US"/>
          </a:p>
        </p:txBody>
      </p:sp>
    </p:spTree>
    <p:extLst>
      <p:ext uri="{BB962C8B-B14F-4D97-AF65-F5344CB8AC3E}">
        <p14:creationId xmlns:p14="http://schemas.microsoft.com/office/powerpoint/2010/main" val="13666607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Reading: Abraham </a:t>
            </a:r>
            <a:r>
              <a:rPr lang="en-GB" dirty="0" smtClean="0"/>
              <a:t>and Interfaith </a:t>
            </a:r>
            <a:endParaRPr lang="en-GB" dirty="0"/>
          </a:p>
        </p:txBody>
      </p:sp>
      <p:sp>
        <p:nvSpPr>
          <p:cNvPr id="3" name="Content Placeholder 2"/>
          <p:cNvSpPr>
            <a:spLocks noGrp="1"/>
          </p:cNvSpPr>
          <p:nvPr>
            <p:ph idx="1"/>
          </p:nvPr>
        </p:nvSpPr>
        <p:spPr>
          <a:xfrm>
            <a:off x="3489434" y="2843048"/>
            <a:ext cx="9129237" cy="4014952"/>
          </a:xfrm>
        </p:spPr>
        <p:txBody>
          <a:bodyPr>
            <a:normAutofit/>
          </a:bodyPr>
          <a:lstStyle/>
          <a:p>
            <a:r>
              <a:rPr lang="en-GB" sz="2400" dirty="0" smtClean="0"/>
              <a:t>Questions to answer for next week based on the reading:</a:t>
            </a:r>
          </a:p>
          <a:p>
            <a:pPr marL="457200" indent="-457200">
              <a:buAutoNum type="arabicPeriod"/>
            </a:pPr>
            <a:r>
              <a:rPr lang="en-GB" sz="2400" dirty="0" smtClean="0"/>
              <a:t>What are your thoughts on the article?</a:t>
            </a:r>
          </a:p>
          <a:p>
            <a:pPr marL="457200" indent="-457200">
              <a:buAutoNum type="arabicPeriod"/>
            </a:pPr>
            <a:r>
              <a:rPr lang="en-GB" sz="2400" dirty="0" smtClean="0"/>
              <a:t>Do you agree with the direction Harold Washington is taking the interfaith discussion in?</a:t>
            </a:r>
          </a:p>
          <a:p>
            <a:pPr marL="457200" indent="-457200">
              <a:buAutoNum type="arabicPeriod"/>
            </a:pPr>
            <a:r>
              <a:rPr lang="en-GB" sz="2400" dirty="0" smtClean="0"/>
              <a:t>What are your own views/opinions on adopting Abraham and his family as a prototype for interfaith dialogue?</a:t>
            </a:r>
            <a:endParaRPr lang="en-GB" sz="2400" dirty="0"/>
          </a:p>
        </p:txBody>
      </p:sp>
    </p:spTree>
    <p:extLst>
      <p:ext uri="{BB962C8B-B14F-4D97-AF65-F5344CB8AC3E}">
        <p14:creationId xmlns:p14="http://schemas.microsoft.com/office/powerpoint/2010/main" val="1665782574"/>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TM10001104[[fn=Feathered]]</Template>
  <TotalTime>1687</TotalTime>
  <Words>1573</Words>
  <Application>Microsoft Office PowerPoint</Application>
  <PresentationFormat>Widescreen</PresentationFormat>
  <Paragraphs>208</Paragraphs>
  <Slides>31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ＭＳ Ｐゴシック</vt:lpstr>
      <vt:lpstr>Arial</vt:lpstr>
      <vt:lpstr>Calibri</vt:lpstr>
      <vt:lpstr>Century Schoolbook</vt:lpstr>
      <vt:lpstr>Corbel</vt:lpstr>
      <vt:lpstr>Georgia</vt:lpstr>
      <vt:lpstr>SBL Hebrew</vt:lpstr>
      <vt:lpstr>Feathered</vt:lpstr>
      <vt:lpstr>Hebrew Bible: Introduction </vt:lpstr>
      <vt:lpstr>Introduction to the Module </vt:lpstr>
      <vt:lpstr> The Hebrew Bible / The Hebrew Scriptures The Old Testament Tanakh / Mikra</vt:lpstr>
      <vt:lpstr>How many books are in the Bible?</vt:lpstr>
      <vt:lpstr>Multiple Canons?</vt:lpstr>
      <vt:lpstr>Which language is the Bible written in?</vt:lpstr>
      <vt:lpstr>PowerPoint Presentation</vt:lpstr>
      <vt:lpstr>Date(s) and author(s)</vt:lpstr>
      <vt:lpstr>What is the Bible?</vt:lpstr>
      <vt:lpstr>The Hebrew Bible</vt:lpstr>
      <vt:lpstr>The Hebrew Bible and Judaism</vt:lpstr>
      <vt:lpstr>TaNaKh</vt:lpstr>
      <vt:lpstr>TaNaKh</vt:lpstr>
      <vt:lpstr>PowerPoint Presentation</vt:lpstr>
      <vt:lpstr>Interpreting the Hebrew Bible</vt:lpstr>
      <vt:lpstr>Interpreting the Hebrew Bible</vt:lpstr>
      <vt:lpstr>The Tetragrammaton</vt:lpstr>
      <vt:lpstr>Group Exercise </vt:lpstr>
      <vt:lpstr>Hebrew Bible: Pentateuch From Genesis to Deuteronomy</vt:lpstr>
      <vt:lpstr>What is the Pentateuch?</vt:lpstr>
      <vt:lpstr>What is the Pentateuch?</vt:lpstr>
      <vt:lpstr>What is the Pentateuch?</vt:lpstr>
      <vt:lpstr>Genesis 1-11: Account of Origins</vt:lpstr>
      <vt:lpstr>PowerPoint Presentation</vt:lpstr>
      <vt:lpstr>Genesis 3: Disobedience in the Garden</vt:lpstr>
      <vt:lpstr>Genesis 1-11: Origins </vt:lpstr>
      <vt:lpstr>Genesis 1-11: A New Start</vt:lpstr>
      <vt:lpstr>Genesis 12-50</vt:lpstr>
      <vt:lpstr>The Call of Abraham: Genesis 12:1-3</vt:lpstr>
      <vt:lpstr>The Story of Abraham</vt:lpstr>
      <vt:lpstr>Reading: Abraham and Interfaith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Keady</dc:creator>
  <cp:lastModifiedBy>Jessica Keady</cp:lastModifiedBy>
  <cp:revision>22</cp:revision>
  <cp:lastPrinted>2018-10-09T13:29:13Z</cp:lastPrinted>
  <dcterms:created xsi:type="dcterms:W3CDTF">2017-11-22T14:17:31Z</dcterms:created>
  <dcterms:modified xsi:type="dcterms:W3CDTF">2018-10-09T15:01:21Z</dcterms:modified>
</cp:coreProperties>
</file>