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73" r:id="rId4"/>
    <p:sldId id="259" r:id="rId5"/>
    <p:sldId id="260" r:id="rId6"/>
    <p:sldId id="274" r:id="rId7"/>
    <p:sldId id="275" r:id="rId8"/>
    <p:sldId id="261" r:id="rId9"/>
    <p:sldId id="262" r:id="rId10"/>
    <p:sldId id="263" r:id="rId11"/>
    <p:sldId id="264" r:id="rId12"/>
    <p:sldId id="267" r:id="rId13"/>
    <p:sldId id="268" r:id="rId14"/>
    <p:sldId id="270" r:id="rId15"/>
    <p:sldId id="271" r:id="rId16"/>
    <p:sldId id="269" r:id="rId17"/>
    <p:sldId id="278" r:id="rId18"/>
    <p:sldId id="280" r:id="rId19"/>
    <p:sldId id="281" r:id="rId20"/>
    <p:sldId id="283" r:id="rId21"/>
    <p:sldId id="286" r:id="rId22"/>
    <p:sldId id="284" r:id="rId23"/>
    <p:sldId id="277" r:id="rId24"/>
    <p:sldId id="287" r:id="rId25"/>
    <p:sldId id="266" r:id="rId26"/>
    <p:sldId id="265" r:id="rId27"/>
    <p:sldId id="279" r:id="rId28"/>
    <p:sldId id="291" r:id="rId29"/>
    <p:sldId id="290" r:id="rId30"/>
    <p:sldId id="295" r:id="rId31"/>
    <p:sldId id="292" r:id="rId32"/>
    <p:sldId id="293" r:id="rId33"/>
    <p:sldId id="294" r:id="rId34"/>
    <p:sldId id="29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596"/>
    <p:restoredTop sz="95897"/>
  </p:normalViewPr>
  <p:slideViewPr>
    <p:cSldViewPr snapToGrid="0" snapToObjects="1">
      <p:cViewPr>
        <p:scale>
          <a:sx n="70" d="100"/>
          <a:sy n="70" d="100"/>
        </p:scale>
        <p:origin x="416"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5/4/21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03794711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5/4/21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4202337"/>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5/4/21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4399364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5/4/21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293603"/>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5/4/21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33665235"/>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5/4/21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7677898"/>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5/4/21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0773772"/>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5/4/21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5291915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5/4/21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4709349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5/4/21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51601356"/>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5/4/21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43764950"/>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5/4/21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81244190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62" r:id="rId7"/>
    <p:sldLayoutId id="2147483663" r:id="rId8"/>
    <p:sldLayoutId id="2147483664" r:id="rId9"/>
    <p:sldLayoutId id="2147483665" r:id="rId10"/>
    <p:sldLayoutId id="2147483672" r:id="rId11"/>
  </p:sldLayoutIdLst>
  <p:transition spd="slow">
    <p:wipe/>
  </p:transition>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2.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jpeg"/></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21.png"/><Relationship Id="rId7" Type="http://schemas.openxmlformats.org/officeDocument/2006/relationships/image" Target="../media/image49.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22.png"/><Relationship Id="rId9" Type="http://schemas.microsoft.com/office/2007/relationships/hdphoto" Target="../media/hdphoto2.wdp"/></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2.svg"/><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Empty road leading towards mountains">
            <a:extLst>
              <a:ext uri="{FF2B5EF4-FFF2-40B4-BE49-F238E27FC236}">
                <a16:creationId xmlns:a16="http://schemas.microsoft.com/office/drawing/2014/main" id="{1DA09851-B913-4BA7-8DBA-A2B0B9E946DD}"/>
              </a:ext>
            </a:extLst>
          </p:cNvPr>
          <p:cNvPicPr>
            <a:picLocks noChangeAspect="1"/>
          </p:cNvPicPr>
          <p:nvPr/>
        </p:nvPicPr>
        <p:blipFill rotWithShape="1">
          <a:blip r:embed="rId2">
            <a:alphaModFix/>
          </a:blip>
          <a:srcRect t="15730"/>
          <a:stretch/>
        </p:blipFill>
        <p:spPr>
          <a:xfrm>
            <a:off x="20" y="0"/>
            <a:ext cx="12191980" cy="6856614"/>
          </a:xfrm>
          <a:prstGeom prst="rect">
            <a:avLst/>
          </a:prstGeom>
        </p:spPr>
      </p:pic>
      <p:sp>
        <p:nvSpPr>
          <p:cNvPr id="39" name="Rectangle 38">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DA3ADA-A4CF-D14C-BD31-58BF9E62BFF8}"/>
              </a:ext>
            </a:extLst>
          </p:cNvPr>
          <p:cNvSpPr>
            <a:spLocks noGrp="1"/>
          </p:cNvSpPr>
          <p:nvPr>
            <p:ph type="ctrTitle"/>
          </p:nvPr>
        </p:nvSpPr>
        <p:spPr>
          <a:xfrm>
            <a:off x="1005654" y="565846"/>
            <a:ext cx="4958128" cy="3755144"/>
          </a:xfrm>
        </p:spPr>
        <p:txBody>
          <a:bodyPr anchor="b">
            <a:normAutofit/>
          </a:bodyPr>
          <a:lstStyle/>
          <a:p>
            <a:pPr algn="l"/>
            <a:r>
              <a:rPr lang="en-GB" dirty="0">
                <a:solidFill>
                  <a:srgbClr val="FFFFFF"/>
                </a:solidFill>
              </a:rPr>
              <a:t> </a:t>
            </a:r>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D3EF4EA0-D477-6D40-9141-8D80A6D59428}"/>
              </a:ext>
            </a:extLst>
          </p:cNvPr>
          <p:cNvSpPr>
            <a:spLocks noGrp="1"/>
          </p:cNvSpPr>
          <p:nvPr>
            <p:ph type="subTitle" idx="1"/>
          </p:nvPr>
        </p:nvSpPr>
        <p:spPr>
          <a:xfrm>
            <a:off x="836490" y="4209032"/>
            <a:ext cx="8686986" cy="1765055"/>
          </a:xfrm>
        </p:spPr>
        <p:txBody>
          <a:bodyPr anchor="t">
            <a:normAutofit/>
          </a:bodyPr>
          <a:lstStyle/>
          <a:p>
            <a:pPr algn="l"/>
            <a:r>
              <a:rPr lang="en-GB" sz="2200" dirty="0">
                <a:solidFill>
                  <a:srgbClr val="FFFFFF"/>
                </a:solidFill>
              </a:rPr>
              <a:t>Get it out.</a:t>
            </a:r>
          </a:p>
          <a:p>
            <a:pPr algn="l"/>
            <a:r>
              <a:rPr lang="en-GB" sz="2200" dirty="0">
                <a:solidFill>
                  <a:srgbClr val="FFFFFF"/>
                </a:solidFill>
              </a:rPr>
              <a:t>Reducing accidents In the transport industry.  </a:t>
            </a:r>
          </a:p>
          <a:p>
            <a:pPr algn="l"/>
            <a:r>
              <a:rPr lang="en-GB" sz="2200" dirty="0">
                <a:solidFill>
                  <a:srgbClr val="FFFFFF"/>
                </a:solidFill>
              </a:rPr>
              <a:t>1901920. </a:t>
            </a:r>
          </a:p>
        </p:txBody>
      </p:sp>
    </p:spTree>
    <p:extLst>
      <p:ext uri="{BB962C8B-B14F-4D97-AF65-F5344CB8AC3E}">
        <p14:creationId xmlns:p14="http://schemas.microsoft.com/office/powerpoint/2010/main" val="7678351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7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descr="M1 traffic chaos as car transporter and lorry collide near Derby -  Derbyshire Live">
            <a:extLst>
              <a:ext uri="{FF2B5EF4-FFF2-40B4-BE49-F238E27FC236}">
                <a16:creationId xmlns:a16="http://schemas.microsoft.com/office/drawing/2014/main" id="{2E8E2344-F080-204D-A1FE-4E252E4FE7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75" r="16436" b="-1"/>
          <a:stretch/>
        </p:blipFill>
        <p:spPr bwMode="auto">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58CB2CF3-9AF7-C144-BAA3-DC05504351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18" b="-2"/>
          <a:stretch/>
        </p:blipFill>
        <p:spPr bwMode="auto">
          <a:xfrm>
            <a:off x="20" y="4069976"/>
            <a:ext cx="3535311" cy="2788023"/>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M5 crash between a car and a lorry near Birmingham kills woman after she  suffers cardiac arrest">
            <a:extLst>
              <a:ext uri="{FF2B5EF4-FFF2-40B4-BE49-F238E27FC236}">
                <a16:creationId xmlns:a16="http://schemas.microsoft.com/office/drawing/2014/main" id="{14421FA0-B715-3441-9B80-3C5C4259D4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1496" b="2"/>
          <a:stretch/>
        </p:blipFill>
        <p:spPr bwMode="auto">
          <a:xfrm>
            <a:off x="3696199" y="3257176"/>
            <a:ext cx="4789093" cy="3600824"/>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6" name="Picture 8" descr="Mill Road traffic chaos after car is trapped under lorry">
            <a:extLst>
              <a:ext uri="{FF2B5EF4-FFF2-40B4-BE49-F238E27FC236}">
                <a16:creationId xmlns:a16="http://schemas.microsoft.com/office/drawing/2014/main" id="{C1ADC85E-3ECB-884A-87A7-BB733624398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354" r="-1" b="5183"/>
          <a:stretch/>
        </p:blipFill>
        <p:spPr bwMode="auto">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4" name="Picture 6" descr="Lorry driver issued six penalty points after crash at Severn Beach -  Bristol Live">
            <a:extLst>
              <a:ext uri="{FF2B5EF4-FFF2-40B4-BE49-F238E27FC236}">
                <a16:creationId xmlns:a16="http://schemas.microsoft.com/office/drawing/2014/main" id="{503D7F7F-E09B-804E-90FB-FF93AC9E113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4735" b="-2"/>
          <a:stretch/>
        </p:blipFill>
        <p:spPr bwMode="auto">
          <a:xfrm>
            <a:off x="8646161" y="4069976"/>
            <a:ext cx="3545840" cy="2788024"/>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83321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exagon 3">
            <a:extLst>
              <a:ext uri="{FF2B5EF4-FFF2-40B4-BE49-F238E27FC236}">
                <a16:creationId xmlns:a16="http://schemas.microsoft.com/office/drawing/2014/main" id="{D33FECE4-9917-7141-B6D3-18E828B2A5F4}"/>
              </a:ext>
            </a:extLst>
          </p:cNvPr>
          <p:cNvSpPr/>
          <p:nvPr/>
        </p:nvSpPr>
        <p:spPr>
          <a:xfrm>
            <a:off x="4175760" y="2118360"/>
            <a:ext cx="3566160" cy="2621280"/>
          </a:xfrm>
          <a:prstGeom prst="hexagon">
            <a:avLst/>
          </a:prstGeom>
          <a:solidFill>
            <a:srgbClr val="7030A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chemeClr val="bg1"/>
              </a:solidFill>
            </a:endParaRPr>
          </a:p>
        </p:txBody>
      </p:sp>
      <p:sp>
        <p:nvSpPr>
          <p:cNvPr id="5" name="TextBox 4">
            <a:extLst>
              <a:ext uri="{FF2B5EF4-FFF2-40B4-BE49-F238E27FC236}">
                <a16:creationId xmlns:a16="http://schemas.microsoft.com/office/drawing/2014/main" id="{3C445951-99D7-A441-92BF-25FB21E5E1AF}"/>
              </a:ext>
            </a:extLst>
          </p:cNvPr>
          <p:cNvSpPr txBox="1"/>
          <p:nvPr/>
        </p:nvSpPr>
        <p:spPr>
          <a:xfrm>
            <a:off x="4777740" y="2828835"/>
            <a:ext cx="2362200" cy="1323439"/>
          </a:xfrm>
          <a:prstGeom prst="rect">
            <a:avLst/>
          </a:prstGeom>
          <a:noFill/>
        </p:spPr>
        <p:txBody>
          <a:bodyPr wrap="square" rtlCol="0">
            <a:spAutoFit/>
          </a:bodyPr>
          <a:lstStyle/>
          <a:p>
            <a:pPr algn="ctr"/>
            <a:r>
              <a:rPr lang="en-GB" sz="2000" dirty="0">
                <a:solidFill>
                  <a:schemeClr val="bg1"/>
                </a:solidFill>
              </a:rPr>
              <a:t>What are the main causes of accidents in the transport industry?</a:t>
            </a:r>
          </a:p>
        </p:txBody>
      </p:sp>
      <p:cxnSp>
        <p:nvCxnSpPr>
          <p:cNvPr id="7" name="Straight Arrow Connector 6">
            <a:extLst>
              <a:ext uri="{FF2B5EF4-FFF2-40B4-BE49-F238E27FC236}">
                <a16:creationId xmlns:a16="http://schemas.microsoft.com/office/drawing/2014/main" id="{AE91581F-A6FC-CF44-A988-362583AE1A35}"/>
              </a:ext>
            </a:extLst>
          </p:cNvPr>
          <p:cNvCxnSpPr>
            <a:stCxn id="4" idx="5"/>
          </p:cNvCxnSpPr>
          <p:nvPr/>
        </p:nvCxnSpPr>
        <p:spPr>
          <a:xfrm flipV="1">
            <a:off x="7086600" y="1524000"/>
            <a:ext cx="487680" cy="594361"/>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E6120113-A093-B548-9C62-548A35B5CF17}"/>
              </a:ext>
            </a:extLst>
          </p:cNvPr>
          <p:cNvSpPr txBox="1"/>
          <p:nvPr/>
        </p:nvSpPr>
        <p:spPr>
          <a:xfrm>
            <a:off x="6903720" y="1071964"/>
            <a:ext cx="3459480" cy="369332"/>
          </a:xfrm>
          <a:prstGeom prst="rect">
            <a:avLst/>
          </a:prstGeom>
          <a:noFill/>
        </p:spPr>
        <p:txBody>
          <a:bodyPr wrap="square" rtlCol="0">
            <a:spAutoFit/>
          </a:bodyPr>
          <a:lstStyle/>
          <a:p>
            <a:r>
              <a:rPr lang="en-GB" dirty="0"/>
              <a:t>Loads falling from vehicles </a:t>
            </a:r>
          </a:p>
        </p:txBody>
      </p:sp>
      <p:cxnSp>
        <p:nvCxnSpPr>
          <p:cNvPr id="10" name="Straight Arrow Connector 9">
            <a:extLst>
              <a:ext uri="{FF2B5EF4-FFF2-40B4-BE49-F238E27FC236}">
                <a16:creationId xmlns:a16="http://schemas.microsoft.com/office/drawing/2014/main" id="{94F713EE-0365-2947-AF9A-B0AA5631675E}"/>
              </a:ext>
            </a:extLst>
          </p:cNvPr>
          <p:cNvCxnSpPr>
            <a:cxnSpLocks/>
            <a:stCxn id="4" idx="0"/>
          </p:cNvCxnSpPr>
          <p:nvPr/>
        </p:nvCxnSpPr>
        <p:spPr>
          <a:xfrm>
            <a:off x="7741920" y="3429000"/>
            <a:ext cx="891540" cy="0"/>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sp>
        <p:nvSpPr>
          <p:cNvPr id="15" name="Rectangle 14">
            <a:extLst>
              <a:ext uri="{FF2B5EF4-FFF2-40B4-BE49-F238E27FC236}">
                <a16:creationId xmlns:a16="http://schemas.microsoft.com/office/drawing/2014/main" id="{45CBE93A-DF55-7A4C-96B3-B0F21173B145}"/>
              </a:ext>
            </a:extLst>
          </p:cNvPr>
          <p:cNvSpPr/>
          <p:nvPr/>
        </p:nvSpPr>
        <p:spPr>
          <a:xfrm>
            <a:off x="8800259" y="3244334"/>
            <a:ext cx="1633781" cy="369332"/>
          </a:xfrm>
          <a:prstGeom prst="rect">
            <a:avLst/>
          </a:prstGeom>
        </p:spPr>
        <p:txBody>
          <a:bodyPr wrap="none">
            <a:spAutoFit/>
          </a:bodyPr>
          <a:lstStyle/>
          <a:p>
            <a:r>
              <a:rPr lang="en-GB" b="0" i="0" u="none" strike="noStrike" dirty="0">
                <a:solidFill>
                  <a:srgbClr val="202124"/>
                </a:solidFill>
                <a:effectLst/>
                <a:latin typeface="arial" panose="020B0604020202020204" pitchFamily="34" charset="0"/>
              </a:rPr>
              <a:t>Driver Fatigue</a:t>
            </a:r>
            <a:endParaRPr lang="en-GB" dirty="0"/>
          </a:p>
        </p:txBody>
      </p:sp>
      <p:sp>
        <p:nvSpPr>
          <p:cNvPr id="16" name="TextBox 15">
            <a:extLst>
              <a:ext uri="{FF2B5EF4-FFF2-40B4-BE49-F238E27FC236}">
                <a16:creationId xmlns:a16="http://schemas.microsoft.com/office/drawing/2014/main" id="{AB663A2A-81A6-0B4C-8B63-BC5B350567B9}"/>
              </a:ext>
            </a:extLst>
          </p:cNvPr>
          <p:cNvSpPr txBox="1"/>
          <p:nvPr/>
        </p:nvSpPr>
        <p:spPr>
          <a:xfrm>
            <a:off x="7574280" y="5232038"/>
            <a:ext cx="2575560" cy="369332"/>
          </a:xfrm>
          <a:prstGeom prst="rect">
            <a:avLst/>
          </a:prstGeom>
          <a:noFill/>
        </p:spPr>
        <p:txBody>
          <a:bodyPr wrap="square" rtlCol="0">
            <a:spAutoFit/>
          </a:bodyPr>
          <a:lstStyle/>
          <a:p>
            <a:r>
              <a:rPr lang="en-GB" dirty="0"/>
              <a:t>Lack of observation </a:t>
            </a:r>
          </a:p>
        </p:txBody>
      </p:sp>
      <p:cxnSp>
        <p:nvCxnSpPr>
          <p:cNvPr id="17" name="Straight Arrow Connector 16">
            <a:extLst>
              <a:ext uri="{FF2B5EF4-FFF2-40B4-BE49-F238E27FC236}">
                <a16:creationId xmlns:a16="http://schemas.microsoft.com/office/drawing/2014/main" id="{D2A9C7B0-0B99-304A-A008-1D60FEF90838}"/>
              </a:ext>
            </a:extLst>
          </p:cNvPr>
          <p:cNvCxnSpPr>
            <a:cxnSpLocks/>
            <a:stCxn id="4" idx="1"/>
          </p:cNvCxnSpPr>
          <p:nvPr/>
        </p:nvCxnSpPr>
        <p:spPr>
          <a:xfrm>
            <a:off x="7086600" y="4739639"/>
            <a:ext cx="655320" cy="441961"/>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cxnSp>
        <p:nvCxnSpPr>
          <p:cNvPr id="19" name="Straight Arrow Connector 18">
            <a:extLst>
              <a:ext uri="{FF2B5EF4-FFF2-40B4-BE49-F238E27FC236}">
                <a16:creationId xmlns:a16="http://schemas.microsoft.com/office/drawing/2014/main" id="{63B0F792-F721-DA46-958A-B5557B1D0EB1}"/>
              </a:ext>
            </a:extLst>
          </p:cNvPr>
          <p:cNvCxnSpPr>
            <a:cxnSpLocks/>
          </p:cNvCxnSpPr>
          <p:nvPr/>
        </p:nvCxnSpPr>
        <p:spPr>
          <a:xfrm flipH="1">
            <a:off x="4358640" y="4739640"/>
            <a:ext cx="464820" cy="492398"/>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3A214FC0-FFD4-4940-98E8-91DF08C9786C}"/>
              </a:ext>
            </a:extLst>
          </p:cNvPr>
          <p:cNvCxnSpPr>
            <a:cxnSpLocks/>
            <a:stCxn id="4" idx="3"/>
          </p:cNvCxnSpPr>
          <p:nvPr/>
        </p:nvCxnSpPr>
        <p:spPr>
          <a:xfrm flipH="1">
            <a:off x="3322320" y="3429000"/>
            <a:ext cx="853440" cy="0"/>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A324027C-7B84-1341-A8CF-84F10D45FA0A}"/>
              </a:ext>
            </a:extLst>
          </p:cNvPr>
          <p:cNvCxnSpPr>
            <a:cxnSpLocks/>
            <a:stCxn id="4" idx="4"/>
          </p:cNvCxnSpPr>
          <p:nvPr/>
        </p:nvCxnSpPr>
        <p:spPr>
          <a:xfrm flipH="1" flipV="1">
            <a:off x="4358640" y="1441296"/>
            <a:ext cx="472440" cy="677065"/>
          </a:xfrm>
          <a:prstGeom prst="straightConnector1">
            <a:avLst/>
          </a:prstGeom>
          <a:ln>
            <a:headEnd type="none" w="med" len="med"/>
            <a:tailEnd type="arrow" w="med" len="med"/>
          </a:ln>
        </p:spPr>
        <p:style>
          <a:lnRef idx="3">
            <a:schemeClr val="dk1"/>
          </a:lnRef>
          <a:fillRef idx="0">
            <a:schemeClr val="dk1"/>
          </a:fillRef>
          <a:effectRef idx="2">
            <a:schemeClr val="dk1"/>
          </a:effectRef>
          <a:fontRef idx="minor">
            <a:schemeClr val="tx1"/>
          </a:fontRef>
        </p:style>
      </p:cxnSp>
      <p:sp>
        <p:nvSpPr>
          <p:cNvPr id="29" name="TextBox 28">
            <a:extLst>
              <a:ext uri="{FF2B5EF4-FFF2-40B4-BE49-F238E27FC236}">
                <a16:creationId xmlns:a16="http://schemas.microsoft.com/office/drawing/2014/main" id="{8A23459D-AEDE-4E49-92BD-0AB2B3D7BED5}"/>
              </a:ext>
            </a:extLst>
          </p:cNvPr>
          <p:cNvSpPr txBox="1"/>
          <p:nvPr/>
        </p:nvSpPr>
        <p:spPr>
          <a:xfrm>
            <a:off x="3124200" y="1137322"/>
            <a:ext cx="2468880" cy="369332"/>
          </a:xfrm>
          <a:prstGeom prst="rect">
            <a:avLst/>
          </a:prstGeom>
          <a:noFill/>
        </p:spPr>
        <p:txBody>
          <a:bodyPr wrap="square" rtlCol="0">
            <a:spAutoFit/>
          </a:bodyPr>
          <a:lstStyle/>
          <a:p>
            <a:r>
              <a:rPr lang="en-GB" dirty="0"/>
              <a:t>Load shifts </a:t>
            </a:r>
          </a:p>
        </p:txBody>
      </p:sp>
      <p:sp>
        <p:nvSpPr>
          <p:cNvPr id="30" name="TextBox 29">
            <a:extLst>
              <a:ext uri="{FF2B5EF4-FFF2-40B4-BE49-F238E27FC236}">
                <a16:creationId xmlns:a16="http://schemas.microsoft.com/office/drawing/2014/main" id="{11C6772E-0E06-2C44-A973-FA6D797482E6}"/>
              </a:ext>
            </a:extLst>
          </p:cNvPr>
          <p:cNvSpPr txBox="1"/>
          <p:nvPr/>
        </p:nvSpPr>
        <p:spPr>
          <a:xfrm>
            <a:off x="1463040" y="3244334"/>
            <a:ext cx="1859280" cy="369332"/>
          </a:xfrm>
          <a:prstGeom prst="rect">
            <a:avLst/>
          </a:prstGeom>
          <a:noFill/>
        </p:spPr>
        <p:txBody>
          <a:bodyPr wrap="square" rtlCol="0">
            <a:spAutoFit/>
          </a:bodyPr>
          <a:lstStyle/>
          <a:p>
            <a:r>
              <a:rPr lang="en-GB" dirty="0"/>
              <a:t>Mobile phones </a:t>
            </a:r>
          </a:p>
        </p:txBody>
      </p:sp>
      <p:sp>
        <p:nvSpPr>
          <p:cNvPr id="31" name="TextBox 30">
            <a:extLst>
              <a:ext uri="{FF2B5EF4-FFF2-40B4-BE49-F238E27FC236}">
                <a16:creationId xmlns:a16="http://schemas.microsoft.com/office/drawing/2014/main" id="{1B0A008A-99E8-864A-AD6F-25711A88A57C}"/>
              </a:ext>
            </a:extLst>
          </p:cNvPr>
          <p:cNvSpPr txBox="1"/>
          <p:nvPr/>
        </p:nvSpPr>
        <p:spPr>
          <a:xfrm>
            <a:off x="2042160" y="5232038"/>
            <a:ext cx="2987040" cy="369332"/>
          </a:xfrm>
          <a:prstGeom prst="rect">
            <a:avLst/>
          </a:prstGeom>
          <a:noFill/>
        </p:spPr>
        <p:txBody>
          <a:bodyPr wrap="square" rtlCol="0">
            <a:spAutoFit/>
          </a:bodyPr>
          <a:lstStyle/>
          <a:p>
            <a:r>
              <a:rPr lang="en-GB" dirty="0"/>
              <a:t>Pressure from employer </a:t>
            </a:r>
          </a:p>
        </p:txBody>
      </p:sp>
    </p:spTree>
    <p:extLst>
      <p:ext uri="{BB962C8B-B14F-4D97-AF65-F5344CB8AC3E}">
        <p14:creationId xmlns:p14="http://schemas.microsoft.com/office/powerpoint/2010/main" val="140546657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3" name="Rectangle 4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Many question marks on black background">
            <a:extLst>
              <a:ext uri="{FF2B5EF4-FFF2-40B4-BE49-F238E27FC236}">
                <a16:creationId xmlns:a16="http://schemas.microsoft.com/office/drawing/2014/main" id="{3D7B8F1B-3E52-43D5-912E-E9800BF733BB}"/>
              </a:ext>
            </a:extLst>
          </p:cNvPr>
          <p:cNvPicPr>
            <a:picLocks noChangeAspect="1"/>
          </p:cNvPicPr>
          <p:nvPr/>
        </p:nvPicPr>
        <p:blipFill rotWithShape="1">
          <a:blip r:embed="rId2">
            <a:alphaModFix amt="60000"/>
          </a:blip>
          <a:srcRect t="7782" r="-1" b="-1"/>
          <a:stretch/>
        </p:blipFill>
        <p:spPr>
          <a:xfrm>
            <a:off x="3068" y="-2752"/>
            <a:ext cx="12188932" cy="6856614"/>
          </a:xfrm>
          <a:prstGeom prst="rect">
            <a:avLst/>
          </a:prstGeom>
        </p:spPr>
      </p:pic>
      <p:sp>
        <p:nvSpPr>
          <p:cNvPr id="2" name="Title 1">
            <a:extLst>
              <a:ext uri="{FF2B5EF4-FFF2-40B4-BE49-F238E27FC236}">
                <a16:creationId xmlns:a16="http://schemas.microsoft.com/office/drawing/2014/main" id="{9DE40AC5-6AC3-D647-93DF-A2C444EFE9C5}"/>
              </a:ext>
            </a:extLst>
          </p:cNvPr>
          <p:cNvSpPr>
            <a:spLocks noGrp="1"/>
          </p:cNvSpPr>
          <p:nvPr>
            <p:ph type="title"/>
          </p:nvPr>
        </p:nvSpPr>
        <p:spPr>
          <a:xfrm>
            <a:off x="1198180" y="726066"/>
            <a:ext cx="9774619" cy="2474333"/>
          </a:xfrm>
        </p:spPr>
        <p:txBody>
          <a:bodyPr vert="horz" lIns="91440" tIns="45720" rIns="91440" bIns="45720" rtlCol="0" anchor="b">
            <a:normAutofit/>
          </a:bodyPr>
          <a:lstStyle/>
          <a:p>
            <a:pPr algn="ctr"/>
            <a:r>
              <a:rPr lang="en-US" dirty="0">
                <a:solidFill>
                  <a:srgbClr val="FFFFFF"/>
                </a:solidFill>
              </a:rPr>
              <a:t>My Thoughts </a:t>
            </a:r>
            <a:br>
              <a:rPr lang="en-US" dirty="0">
                <a:solidFill>
                  <a:srgbClr val="FFFFFF"/>
                </a:solidFill>
              </a:rPr>
            </a:br>
            <a:endParaRPr lang="en-US" dirty="0">
              <a:solidFill>
                <a:srgbClr val="FFFFFF"/>
              </a:solidFill>
            </a:endParaRPr>
          </a:p>
        </p:txBody>
      </p:sp>
      <p:sp>
        <p:nvSpPr>
          <p:cNvPr id="4" name="TextBox 3">
            <a:extLst>
              <a:ext uri="{FF2B5EF4-FFF2-40B4-BE49-F238E27FC236}">
                <a16:creationId xmlns:a16="http://schemas.microsoft.com/office/drawing/2014/main" id="{45CC42F2-8A2F-6341-9635-78F968DEB2DC}"/>
              </a:ext>
            </a:extLst>
          </p:cNvPr>
          <p:cNvSpPr txBox="1"/>
          <p:nvPr/>
        </p:nvSpPr>
        <p:spPr>
          <a:xfrm>
            <a:off x="1198180" y="294132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r>
              <a:rPr lang="en-US" dirty="0">
                <a:solidFill>
                  <a:srgbClr val="FFFFFF"/>
                </a:solidFill>
              </a:rPr>
              <a:t>My first thought when reading the brief was to design a new truck in relation to my previous project after research and learning about the harsh reality of the transport industry, I realized I could do more with this project then just design a beautiful vehicle. </a:t>
            </a:r>
          </a:p>
          <a:p>
            <a:pPr indent="-228600" algn="ctr">
              <a:lnSpc>
                <a:spcPct val="110000"/>
              </a:lnSpc>
              <a:spcAft>
                <a:spcPts val="600"/>
              </a:spcAft>
              <a:buClr>
                <a:schemeClr val="accent1"/>
              </a:buClr>
              <a:buFont typeface="Arial" panose="020B0604020202020204" pitchFamily="34" charset="0"/>
              <a:buChar char="•"/>
            </a:pPr>
            <a:r>
              <a:rPr lang="en-US" dirty="0">
                <a:solidFill>
                  <a:srgbClr val="FFFFFF"/>
                </a:solidFill>
              </a:rPr>
              <a:t>My aim for this project is to learn and investigate how and why so many accidents happen in the transport industry. </a:t>
            </a:r>
          </a:p>
          <a:p>
            <a:pPr indent="-228600" algn="ctr">
              <a:lnSpc>
                <a:spcPct val="110000"/>
              </a:lnSpc>
              <a:spcAft>
                <a:spcPts val="600"/>
              </a:spcAft>
              <a:buClr>
                <a:schemeClr val="accent1"/>
              </a:buClr>
              <a:buFont typeface="Arial" panose="020B0604020202020204" pitchFamily="34" charset="0"/>
              <a:buChar char="•"/>
            </a:pPr>
            <a:r>
              <a:rPr lang="en-US" dirty="0">
                <a:solidFill>
                  <a:srgbClr val="FFFFFF"/>
                </a:solidFill>
              </a:rPr>
              <a:t>I want to create change for the future not only design and create a vehicle, but I want to make a change in the transportation industry for the better to help save lives. </a:t>
            </a:r>
          </a:p>
        </p:txBody>
      </p:sp>
    </p:spTree>
    <p:extLst>
      <p:ext uri="{BB962C8B-B14F-4D97-AF65-F5344CB8AC3E}">
        <p14:creationId xmlns:p14="http://schemas.microsoft.com/office/powerpoint/2010/main" val="221711753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A closer look at hydrogen fuelled trucks | Commercial Motor">
            <a:extLst>
              <a:ext uri="{FF2B5EF4-FFF2-40B4-BE49-F238E27FC236}">
                <a16:creationId xmlns:a16="http://schemas.microsoft.com/office/drawing/2014/main" id="{366677D1-1344-2E46-AD8E-F116334EDB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8227" y="5109822"/>
            <a:ext cx="2819108" cy="1589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8" name="Picture 6" descr="Samsung tests 'transparent' safety lorries in Argentina">
            <a:extLst>
              <a:ext uri="{FF2B5EF4-FFF2-40B4-BE49-F238E27FC236}">
                <a16:creationId xmlns:a16="http://schemas.microsoft.com/office/drawing/2014/main" id="{9D5C8824-7104-8D47-B088-08BB87FE2E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2539"/>
          <a:stretch/>
        </p:blipFill>
        <p:spPr bwMode="auto">
          <a:xfrm>
            <a:off x="2438039" y="158978"/>
            <a:ext cx="4464582" cy="27193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9" name="Picture 12" descr="Audi driver's lucky escape after horror crash that left car wedged under  lorry on A42 - Staffordshire Live">
            <a:extLst>
              <a:ext uri="{FF2B5EF4-FFF2-40B4-BE49-F238E27FC236}">
                <a16:creationId xmlns:a16="http://schemas.microsoft.com/office/drawing/2014/main" id="{B48DF31A-D817-7447-BFF8-6C7B5424FD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184" r="1" b="20778"/>
          <a:stretch/>
        </p:blipFill>
        <p:spPr bwMode="auto">
          <a:xfrm>
            <a:off x="1239060" y="4306306"/>
            <a:ext cx="4601105" cy="224146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5" name="Picture 8" descr="Volvo Participating in European Truck Platooning Challenge | OEM Off-Highway">
            <a:extLst>
              <a:ext uri="{FF2B5EF4-FFF2-40B4-BE49-F238E27FC236}">
                <a16:creationId xmlns:a16="http://schemas.microsoft.com/office/drawing/2014/main" id="{54EDF1B1-D65A-1240-9B21-C43DC37FBE8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5246" r="2" b="10517"/>
          <a:stretch/>
        </p:blipFill>
        <p:spPr bwMode="auto">
          <a:xfrm>
            <a:off x="6524951" y="2488621"/>
            <a:ext cx="5098324" cy="24158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0" name="Picture 4" descr="2016 Mercedes Urban eTruck concept is the electric delivery lorry of the  future | Parkers">
            <a:extLst>
              <a:ext uri="{FF2B5EF4-FFF2-40B4-BE49-F238E27FC236}">
                <a16:creationId xmlns:a16="http://schemas.microsoft.com/office/drawing/2014/main" id="{C517C2A1-44FC-F449-860F-70CF6B76C4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4546" y="158978"/>
            <a:ext cx="3345529" cy="2026086"/>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4" name="Picture 14" descr="Load securing: vehicle operator guidance - GOV.UK">
            <a:extLst>
              <a:ext uri="{FF2B5EF4-FFF2-40B4-BE49-F238E27FC236}">
                <a16:creationId xmlns:a16="http://schemas.microsoft.com/office/drawing/2014/main" id="{45E3EC38-A2E1-4449-A5B2-A30411B89BF3}"/>
              </a:ext>
            </a:extLst>
          </p:cNvPr>
          <p:cNvPicPr>
            <a:picLocks noGrp="1" noChangeAspect="1" noChangeArrowheads="1"/>
          </p:cNvPicPr>
          <p:nvPr>
            <p:ph idx="1"/>
          </p:nvPr>
        </p:nvPicPr>
        <p:blipFill rotWithShape="1">
          <a:blip r:embed="rId7">
            <a:extLst>
              <a:ext uri="{28A0092B-C50C-407E-A947-70E740481C1C}">
                <a14:useLocalDpi xmlns:a14="http://schemas.microsoft.com/office/drawing/2010/main" val="0"/>
              </a:ext>
            </a:extLst>
          </a:blip>
          <a:srcRect t="704" b="8734"/>
          <a:stretch/>
        </p:blipFill>
        <p:spPr bwMode="auto">
          <a:xfrm>
            <a:off x="102200" y="2381024"/>
            <a:ext cx="2657166" cy="1598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1" name="Picture 10" descr="Driver in Belgium survives the most deadly of crashes | The Independent |  The Independent">
            <a:extLst>
              <a:ext uri="{FF2B5EF4-FFF2-40B4-BE49-F238E27FC236}">
                <a16:creationId xmlns:a16="http://schemas.microsoft.com/office/drawing/2014/main" id="{3650B548-8096-3C4B-8231-A36DD89100F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6000" y="5207987"/>
            <a:ext cx="2238954" cy="1297997"/>
          </a:xfrm>
          <a:prstGeom prst="snip2DiagRect">
            <a:avLst>
              <a:gd name="adj1" fmla="val 0"/>
              <a:gd name="adj2" fmla="val 0"/>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2" name="Picture 20" descr="37 Of The Most Overloaded Vehicles Ever | Bored Panda">
            <a:extLst>
              <a:ext uri="{FF2B5EF4-FFF2-40B4-BE49-F238E27FC236}">
                <a16:creationId xmlns:a16="http://schemas.microsoft.com/office/drawing/2014/main" id="{FB9F562D-A0A5-D640-B3DE-9F4B31B59680}"/>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2829" b="-3"/>
          <a:stretch/>
        </p:blipFill>
        <p:spPr bwMode="auto">
          <a:xfrm>
            <a:off x="303135" y="158978"/>
            <a:ext cx="1871849" cy="11364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3" name="Picture 18" descr="How to secure load on a flatbed trailer? Use these vital tips!">
            <a:extLst>
              <a:ext uri="{FF2B5EF4-FFF2-40B4-BE49-F238E27FC236}">
                <a16:creationId xmlns:a16="http://schemas.microsoft.com/office/drawing/2014/main" id="{8171A63E-8A14-5F41-A526-599998A7CBE0}"/>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220" r="2" b="17396"/>
          <a:stretch/>
        </p:blipFill>
        <p:spPr bwMode="auto">
          <a:xfrm>
            <a:off x="3441907" y="3005010"/>
            <a:ext cx="2398258" cy="11746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68A7A30-A73C-A940-B911-1F2C6B499172}"/>
              </a:ext>
            </a:extLst>
          </p:cNvPr>
          <p:cNvSpPr txBox="1"/>
          <p:nvPr/>
        </p:nvSpPr>
        <p:spPr>
          <a:xfrm>
            <a:off x="7185448" y="-716156"/>
            <a:ext cx="1597946" cy="646331"/>
          </a:xfrm>
          <a:prstGeom prst="rect">
            <a:avLst/>
          </a:prstGeom>
          <a:noFill/>
        </p:spPr>
        <p:txBody>
          <a:bodyPr wrap="square" rtlCol="0">
            <a:spAutoFit/>
          </a:bodyPr>
          <a:lstStyle/>
          <a:p>
            <a:r>
              <a:rPr lang="en-GB" dirty="0"/>
              <a:t>Over all </a:t>
            </a:r>
            <a:r>
              <a:rPr lang="en-GB" dirty="0" err="1"/>
              <a:t>moodboard</a:t>
            </a:r>
            <a:r>
              <a:rPr lang="en-GB" dirty="0"/>
              <a:t> </a:t>
            </a:r>
          </a:p>
        </p:txBody>
      </p:sp>
      <p:sp>
        <p:nvSpPr>
          <p:cNvPr id="15" name="TextBox 14">
            <a:extLst>
              <a:ext uri="{FF2B5EF4-FFF2-40B4-BE49-F238E27FC236}">
                <a16:creationId xmlns:a16="http://schemas.microsoft.com/office/drawing/2014/main" id="{98B652B3-7BAC-3247-A08B-E605A7523FED}"/>
              </a:ext>
            </a:extLst>
          </p:cNvPr>
          <p:cNvSpPr txBox="1"/>
          <p:nvPr/>
        </p:nvSpPr>
        <p:spPr>
          <a:xfrm>
            <a:off x="303135" y="1422085"/>
            <a:ext cx="1958802" cy="369332"/>
          </a:xfrm>
          <a:prstGeom prst="rect">
            <a:avLst/>
          </a:prstGeom>
          <a:noFill/>
        </p:spPr>
        <p:txBody>
          <a:bodyPr wrap="square" rtlCol="0">
            <a:spAutoFit/>
          </a:bodyPr>
          <a:lstStyle/>
          <a:p>
            <a:r>
              <a:rPr lang="en-GB" dirty="0"/>
              <a:t>Unsecure load </a:t>
            </a:r>
          </a:p>
        </p:txBody>
      </p:sp>
      <p:sp>
        <p:nvSpPr>
          <p:cNvPr id="16" name="TextBox 15">
            <a:extLst>
              <a:ext uri="{FF2B5EF4-FFF2-40B4-BE49-F238E27FC236}">
                <a16:creationId xmlns:a16="http://schemas.microsoft.com/office/drawing/2014/main" id="{696E3EAF-88DA-1543-943A-5345FC20375E}"/>
              </a:ext>
            </a:extLst>
          </p:cNvPr>
          <p:cNvSpPr txBox="1"/>
          <p:nvPr/>
        </p:nvSpPr>
        <p:spPr>
          <a:xfrm rot="5400000">
            <a:off x="6287627" y="1152901"/>
            <a:ext cx="1792705" cy="369332"/>
          </a:xfrm>
          <a:prstGeom prst="rect">
            <a:avLst/>
          </a:prstGeom>
          <a:noFill/>
        </p:spPr>
        <p:txBody>
          <a:bodyPr wrap="square" rtlCol="0">
            <a:spAutoFit/>
          </a:bodyPr>
          <a:lstStyle/>
          <a:p>
            <a:r>
              <a:rPr lang="en-GB" dirty="0"/>
              <a:t>Smart cameras </a:t>
            </a:r>
          </a:p>
        </p:txBody>
      </p:sp>
      <p:sp>
        <p:nvSpPr>
          <p:cNvPr id="17" name="TextBox 16">
            <a:extLst>
              <a:ext uri="{FF2B5EF4-FFF2-40B4-BE49-F238E27FC236}">
                <a16:creationId xmlns:a16="http://schemas.microsoft.com/office/drawing/2014/main" id="{00B1EACB-B426-6148-9B21-C6513789B397}"/>
              </a:ext>
            </a:extLst>
          </p:cNvPr>
          <p:cNvSpPr txBox="1"/>
          <p:nvPr/>
        </p:nvSpPr>
        <p:spPr>
          <a:xfrm rot="16200000">
            <a:off x="-1005284" y="5059482"/>
            <a:ext cx="2385599" cy="369332"/>
          </a:xfrm>
          <a:prstGeom prst="rect">
            <a:avLst/>
          </a:prstGeom>
          <a:noFill/>
        </p:spPr>
        <p:txBody>
          <a:bodyPr wrap="square" rtlCol="0">
            <a:spAutoFit/>
          </a:bodyPr>
          <a:lstStyle/>
          <a:p>
            <a:r>
              <a:rPr lang="en-GB" dirty="0"/>
              <a:t>Loss of control </a:t>
            </a:r>
          </a:p>
        </p:txBody>
      </p:sp>
      <p:sp>
        <p:nvSpPr>
          <p:cNvPr id="18" name="TextBox 17">
            <a:extLst>
              <a:ext uri="{FF2B5EF4-FFF2-40B4-BE49-F238E27FC236}">
                <a16:creationId xmlns:a16="http://schemas.microsoft.com/office/drawing/2014/main" id="{CA6B33EA-9744-D34E-993D-AAD5BE4962D1}"/>
              </a:ext>
            </a:extLst>
          </p:cNvPr>
          <p:cNvSpPr txBox="1"/>
          <p:nvPr/>
        </p:nvSpPr>
        <p:spPr>
          <a:xfrm>
            <a:off x="102200" y="3958199"/>
            <a:ext cx="3350587" cy="369332"/>
          </a:xfrm>
          <a:prstGeom prst="rect">
            <a:avLst/>
          </a:prstGeom>
          <a:noFill/>
        </p:spPr>
        <p:txBody>
          <a:bodyPr wrap="square" rtlCol="0">
            <a:spAutoFit/>
          </a:bodyPr>
          <a:lstStyle/>
          <a:p>
            <a:r>
              <a:rPr lang="en-GB" dirty="0"/>
              <a:t>Weight distribution </a:t>
            </a:r>
          </a:p>
        </p:txBody>
      </p:sp>
      <p:sp>
        <p:nvSpPr>
          <p:cNvPr id="19" name="TextBox 18">
            <a:extLst>
              <a:ext uri="{FF2B5EF4-FFF2-40B4-BE49-F238E27FC236}">
                <a16:creationId xmlns:a16="http://schemas.microsoft.com/office/drawing/2014/main" id="{993C4306-D3FB-B447-8764-6E8651EC8859}"/>
              </a:ext>
            </a:extLst>
          </p:cNvPr>
          <p:cNvSpPr txBox="1"/>
          <p:nvPr/>
        </p:nvSpPr>
        <p:spPr>
          <a:xfrm rot="5400000">
            <a:off x="4682722" y="4595361"/>
            <a:ext cx="2991853" cy="369332"/>
          </a:xfrm>
          <a:prstGeom prst="rect">
            <a:avLst/>
          </a:prstGeom>
          <a:noFill/>
        </p:spPr>
        <p:txBody>
          <a:bodyPr wrap="square" rtlCol="0">
            <a:spAutoFit/>
          </a:bodyPr>
          <a:lstStyle/>
          <a:p>
            <a:r>
              <a:rPr lang="en-GB" dirty="0"/>
              <a:t>Driver fatigue </a:t>
            </a:r>
          </a:p>
        </p:txBody>
      </p:sp>
      <p:sp>
        <p:nvSpPr>
          <p:cNvPr id="20" name="TextBox 19">
            <a:extLst>
              <a:ext uri="{FF2B5EF4-FFF2-40B4-BE49-F238E27FC236}">
                <a16:creationId xmlns:a16="http://schemas.microsoft.com/office/drawing/2014/main" id="{72E7484D-167B-5D40-94C1-3C34303E62FC}"/>
              </a:ext>
            </a:extLst>
          </p:cNvPr>
          <p:cNvSpPr txBox="1"/>
          <p:nvPr/>
        </p:nvSpPr>
        <p:spPr>
          <a:xfrm rot="16200000">
            <a:off x="6930399" y="654808"/>
            <a:ext cx="2994737" cy="369332"/>
          </a:xfrm>
          <a:prstGeom prst="rect">
            <a:avLst/>
          </a:prstGeom>
          <a:noFill/>
        </p:spPr>
        <p:txBody>
          <a:bodyPr wrap="square" rtlCol="0">
            <a:spAutoFit/>
          </a:bodyPr>
          <a:lstStyle/>
          <a:p>
            <a:r>
              <a:rPr lang="en-GB" dirty="0"/>
              <a:t>Lack of observation </a:t>
            </a:r>
          </a:p>
        </p:txBody>
      </p:sp>
    </p:spTree>
    <p:extLst>
      <p:ext uri="{BB962C8B-B14F-4D97-AF65-F5344CB8AC3E}">
        <p14:creationId xmlns:p14="http://schemas.microsoft.com/office/powerpoint/2010/main" val="171108746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77" name="Rectangle 7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078" name="Group 74">
            <a:extLst>
              <a:ext uri="{FF2B5EF4-FFF2-40B4-BE49-F238E27FC236}">
                <a16:creationId xmlns:a16="http://schemas.microsoft.com/office/drawing/2014/main" id="{F7A0AA6E-FBE4-4237-8777-A5766F0A51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587" y="5080"/>
            <a:ext cx="4531366" cy="6014720"/>
            <a:chOff x="7657587" y="5080"/>
            <a:chExt cx="4531366" cy="6014720"/>
          </a:xfrm>
        </p:grpSpPr>
        <p:pic>
          <p:nvPicPr>
            <p:cNvPr id="76" name="Picture 75">
              <a:extLst>
                <a:ext uri="{FF2B5EF4-FFF2-40B4-BE49-F238E27FC236}">
                  <a16:creationId xmlns:a16="http://schemas.microsoft.com/office/drawing/2014/main" id="{A8ACF422-864A-48F3-BCDF-2EBADF4125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flipV="1">
              <a:off x="7657587" y="5080"/>
              <a:ext cx="4531366" cy="4864019"/>
            </a:xfrm>
            <a:prstGeom prst="rect">
              <a:avLst/>
            </a:prstGeom>
          </p:spPr>
        </p:pic>
        <p:pic>
          <p:nvPicPr>
            <p:cNvPr id="77" name="Picture 76">
              <a:extLst>
                <a:ext uri="{FF2B5EF4-FFF2-40B4-BE49-F238E27FC236}">
                  <a16:creationId xmlns:a16="http://schemas.microsoft.com/office/drawing/2014/main" id="{BC7B8F36-FD07-41AE-BB00-D1D458C06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flipV="1">
              <a:off x="8627628" y="5080"/>
              <a:ext cx="3561325" cy="6014720"/>
            </a:xfrm>
            <a:prstGeom prst="rect">
              <a:avLst/>
            </a:prstGeom>
          </p:spPr>
        </p:pic>
      </p:grpSp>
      <p:sp>
        <p:nvSpPr>
          <p:cNvPr id="3" name="Content Placeholder 2">
            <a:extLst>
              <a:ext uri="{FF2B5EF4-FFF2-40B4-BE49-F238E27FC236}">
                <a16:creationId xmlns:a16="http://schemas.microsoft.com/office/drawing/2014/main" id="{69704985-90EC-D741-82E0-3BB1A0B4C947}"/>
              </a:ext>
            </a:extLst>
          </p:cNvPr>
          <p:cNvSpPr>
            <a:spLocks noGrp="1"/>
          </p:cNvSpPr>
          <p:nvPr>
            <p:ph idx="1"/>
          </p:nvPr>
        </p:nvSpPr>
        <p:spPr>
          <a:xfrm>
            <a:off x="196149" y="868289"/>
            <a:ext cx="6295248" cy="4353507"/>
          </a:xfrm>
        </p:spPr>
        <p:txBody>
          <a:bodyPr>
            <a:normAutofit fontScale="25000" lnSpcReduction="20000"/>
          </a:bodyPr>
          <a:lstStyle/>
          <a:p>
            <a:endParaRPr lang="en-GB" sz="2300" dirty="0">
              <a:solidFill>
                <a:srgbClr val="FFFFFF"/>
              </a:solidFill>
            </a:endParaRPr>
          </a:p>
          <a:p>
            <a:endParaRPr lang="en-GB" sz="2300" dirty="0">
              <a:solidFill>
                <a:srgbClr val="FFFFFF"/>
              </a:solidFill>
            </a:endParaRPr>
          </a:p>
          <a:p>
            <a:endParaRPr lang="en-GB" dirty="0">
              <a:solidFill>
                <a:srgbClr val="FFFFFF"/>
              </a:solidFill>
            </a:endParaRPr>
          </a:p>
          <a:p>
            <a:pPr algn="ctr"/>
            <a:r>
              <a:rPr lang="en-GB" sz="17600" u="sng" dirty="0">
                <a:solidFill>
                  <a:srgbClr val="FFFFFF"/>
                </a:solidFill>
                <a:latin typeface="+mj-lt"/>
              </a:rPr>
              <a:t>What is an accident?</a:t>
            </a:r>
          </a:p>
          <a:p>
            <a:pPr algn="ctr"/>
            <a:endParaRPr lang="en-GB" dirty="0">
              <a:solidFill>
                <a:srgbClr val="FFFFFF"/>
              </a:solidFill>
            </a:endParaRPr>
          </a:p>
          <a:p>
            <a:pPr algn="ctr"/>
            <a:r>
              <a:rPr lang="en-GB" sz="6400" dirty="0">
                <a:solidFill>
                  <a:srgbClr val="FFFFFF"/>
                </a:solidFill>
              </a:rPr>
              <a:t>An accident is an unfortunate incident that occurs unexpectedly and unintentionally, which usually results in damage or injury.</a:t>
            </a:r>
          </a:p>
          <a:p>
            <a:pPr algn="ctr"/>
            <a:endParaRPr lang="en-GB" sz="4800" dirty="0">
              <a:solidFill>
                <a:srgbClr val="FFFFFF"/>
              </a:solidFill>
            </a:endParaRPr>
          </a:p>
          <a:p>
            <a:pPr marL="0" indent="0" algn="ctr">
              <a:buNone/>
            </a:pPr>
            <a:r>
              <a:rPr lang="en-GB" sz="17600" u="sng" dirty="0">
                <a:solidFill>
                  <a:srgbClr val="FFFFFF"/>
                </a:solidFill>
                <a:latin typeface="+mj-lt"/>
              </a:rPr>
              <a:t>What is a road accident?</a:t>
            </a:r>
          </a:p>
          <a:p>
            <a:pPr marL="0" indent="0" algn="ctr">
              <a:buNone/>
            </a:pPr>
            <a:endParaRPr lang="en-GB" sz="9600" dirty="0">
              <a:solidFill>
                <a:srgbClr val="FFFFFF"/>
              </a:solidFill>
              <a:latin typeface="+mj-lt"/>
            </a:endParaRPr>
          </a:p>
          <a:p>
            <a:pPr algn="ctr"/>
            <a:r>
              <a:rPr lang="en-GB" sz="7200" dirty="0">
                <a:solidFill>
                  <a:srgbClr val="FFFFFF"/>
                </a:solidFill>
              </a:rPr>
              <a:t>A road accident is a traffic accident that involves vehicles, cyclists and pedestrians.</a:t>
            </a:r>
          </a:p>
          <a:p>
            <a:pPr marL="0" indent="0">
              <a:buNone/>
            </a:pPr>
            <a:endParaRPr lang="en-GB" sz="1800" dirty="0">
              <a:solidFill>
                <a:srgbClr val="FFFFFF"/>
              </a:solidFill>
              <a:latin typeface="+mj-lt"/>
            </a:endParaRPr>
          </a:p>
          <a:p>
            <a:pPr marL="0" indent="0">
              <a:buNone/>
            </a:pPr>
            <a:endParaRPr lang="en-GB" sz="1800" dirty="0">
              <a:solidFill>
                <a:srgbClr val="FFFFFF"/>
              </a:solidFill>
              <a:latin typeface="+mj-lt"/>
            </a:endParaRPr>
          </a:p>
          <a:p>
            <a:endParaRPr lang="en-GB" sz="1800" dirty="0">
              <a:solidFill>
                <a:srgbClr val="FFFFFF"/>
              </a:solidFill>
              <a:latin typeface="+mj-lt"/>
            </a:endParaRPr>
          </a:p>
        </p:txBody>
      </p:sp>
      <p:pic>
        <p:nvPicPr>
          <p:cNvPr id="3074" name="Picture 2">
            <a:extLst>
              <a:ext uri="{FF2B5EF4-FFF2-40B4-BE49-F238E27FC236}">
                <a16:creationId xmlns:a16="http://schemas.microsoft.com/office/drawing/2014/main" id="{26548C8E-A450-C446-BD6E-077F487980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22" r="2" b="2"/>
          <a:stretch/>
        </p:blipFill>
        <p:spPr bwMode="auto">
          <a:xfrm>
            <a:off x="6730836" y="2592136"/>
            <a:ext cx="5047560" cy="342766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4" name="Picture 4" descr="82,601 Sad face Vectors, Royalty-free Vector Sad face Images |  Depositphotos®">
            <a:extLst>
              <a:ext uri="{FF2B5EF4-FFF2-40B4-BE49-F238E27FC236}">
                <a16:creationId xmlns:a16="http://schemas.microsoft.com/office/drawing/2014/main" id="{4A774138-6E49-F048-A0C7-6BED9C66CB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3913" y="389742"/>
            <a:ext cx="2486064" cy="204614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30559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6" name="Picture 2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7" name="Rectangle 26">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28">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Group 30">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2" name="Picture 31">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3" name="Picture 32">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CEDD218-90BE-EA45-AD81-1AF37257DD01}"/>
              </a:ext>
            </a:extLst>
          </p:cNvPr>
          <p:cNvSpPr>
            <a:spLocks noGrp="1"/>
          </p:cNvSpPr>
          <p:nvPr>
            <p:ph type="title"/>
          </p:nvPr>
        </p:nvSpPr>
        <p:spPr>
          <a:xfrm>
            <a:off x="2593848" y="1295400"/>
            <a:ext cx="7010400" cy="2604928"/>
          </a:xfrm>
        </p:spPr>
        <p:txBody>
          <a:bodyPr vert="horz" lIns="91440" tIns="45720" rIns="91440" bIns="45720" rtlCol="0" anchor="b">
            <a:normAutofit/>
          </a:bodyPr>
          <a:lstStyle/>
          <a:p>
            <a:pPr algn="ctr"/>
            <a:r>
              <a:rPr lang="en-US" sz="5200" u="sng" dirty="0">
                <a:solidFill>
                  <a:srgbClr val="FFFFFF"/>
                </a:solidFill>
              </a:rPr>
              <a:t>Accidents in the transport industry</a:t>
            </a:r>
          </a:p>
        </p:txBody>
      </p:sp>
    </p:spTree>
    <p:extLst>
      <p:ext uri="{BB962C8B-B14F-4D97-AF65-F5344CB8AC3E}">
        <p14:creationId xmlns:p14="http://schemas.microsoft.com/office/powerpoint/2010/main" val="19545150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3145885-1DEB-1947-A47E-DF11ABFC0FB0}"/>
              </a:ext>
            </a:extLst>
          </p:cNvPr>
          <p:cNvSpPr>
            <a:spLocks noGrp="1"/>
          </p:cNvSpPr>
          <p:nvPr>
            <p:ph type="title"/>
          </p:nvPr>
        </p:nvSpPr>
        <p:spPr>
          <a:xfrm>
            <a:off x="1179664" y="-175103"/>
            <a:ext cx="9067799" cy="1664573"/>
          </a:xfrm>
        </p:spPr>
        <p:txBody>
          <a:bodyPr vert="horz" lIns="91440" tIns="45720" rIns="91440" bIns="45720" rtlCol="0" anchor="ctr">
            <a:normAutofit/>
          </a:bodyPr>
          <a:lstStyle/>
          <a:p>
            <a:pPr algn="ctr">
              <a:lnSpc>
                <a:spcPct val="90000"/>
              </a:lnSpc>
            </a:pPr>
            <a:br>
              <a:rPr lang="en-US" sz="3700" dirty="0">
                <a:solidFill>
                  <a:srgbClr val="FFFFFF"/>
                </a:solidFill>
              </a:rPr>
            </a:br>
            <a:r>
              <a:rPr lang="en-US" sz="3700" dirty="0">
                <a:solidFill>
                  <a:srgbClr val="FFFFFF"/>
                </a:solidFill>
              </a:rPr>
              <a:t>Load shift incidents </a:t>
            </a:r>
            <a:br>
              <a:rPr lang="en-US" sz="3700" dirty="0">
                <a:solidFill>
                  <a:srgbClr val="FFFFFF"/>
                </a:solidFill>
              </a:rPr>
            </a:br>
            <a:endParaRPr lang="en-US" sz="3700" dirty="0">
              <a:solidFill>
                <a:srgbClr val="FFFFFF"/>
              </a:solidFill>
            </a:endParaRPr>
          </a:p>
        </p:txBody>
      </p:sp>
      <p:pic>
        <p:nvPicPr>
          <p:cNvPr id="4098" name="Picture 2">
            <a:extLst>
              <a:ext uri="{FF2B5EF4-FFF2-40B4-BE49-F238E27FC236}">
                <a16:creationId xmlns:a16="http://schemas.microsoft.com/office/drawing/2014/main" id="{D7AB5954-6E34-314F-A272-823B282A74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2614" y="3733499"/>
            <a:ext cx="3289698" cy="24768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9317546-3F7D-0445-8F37-1D67ACA1EF3C}"/>
              </a:ext>
            </a:extLst>
          </p:cNvPr>
          <p:cNvSpPr/>
          <p:nvPr/>
        </p:nvSpPr>
        <p:spPr>
          <a:xfrm>
            <a:off x="270013" y="1030259"/>
            <a:ext cx="11622299" cy="5406480"/>
          </a:xfrm>
          <a:prstGeom prst="rect">
            <a:avLst/>
          </a:prstGeom>
        </p:spPr>
        <p:txBody>
          <a:bodyPr vert="horz" lIns="91440" tIns="45720" rIns="91440" bIns="45720" rtlCol="0">
            <a:normAutofit/>
          </a:bodyPr>
          <a:lstStyle/>
          <a:p>
            <a:pPr indent="-228600">
              <a:spcAft>
                <a:spcPts val="600"/>
              </a:spcAft>
              <a:buClr>
                <a:schemeClr val="accent1"/>
              </a:buClr>
              <a:buFont typeface="Arial" panose="020B0604020202020204" pitchFamily="34" charset="0"/>
              <a:buChar char="•"/>
            </a:pPr>
            <a:r>
              <a:rPr lang="en-US" sz="1600" dirty="0">
                <a:solidFill>
                  <a:srgbClr val="FFFFFF"/>
                </a:solidFill>
              </a:rPr>
              <a:t>The transport industry has for years been well known as one of the most dangerous industries. </a:t>
            </a:r>
          </a:p>
          <a:p>
            <a:pPr indent="-228600">
              <a:spcAft>
                <a:spcPts val="600"/>
              </a:spcAft>
              <a:buClr>
                <a:schemeClr val="accent1"/>
              </a:buClr>
              <a:buFont typeface="Arial" panose="020B0604020202020204" pitchFamily="34" charset="0"/>
              <a:buChar char="•"/>
            </a:pPr>
            <a:r>
              <a:rPr lang="en-US" sz="1600" dirty="0">
                <a:solidFill>
                  <a:srgbClr val="FFFFFF"/>
                </a:solidFill>
              </a:rPr>
              <a:t>One of the main hazards within the transport industry is caused by loads shifting in transit which then leads to the load falling from vehicles which result in injuries and fatalities. </a:t>
            </a:r>
          </a:p>
          <a:p>
            <a:pPr indent="-228600">
              <a:spcAft>
                <a:spcPts val="600"/>
              </a:spcAft>
              <a:buClr>
                <a:schemeClr val="accent1"/>
              </a:buClr>
              <a:buFont typeface="Arial" panose="020B0604020202020204" pitchFamily="34" charset="0"/>
              <a:buChar char="•"/>
            </a:pPr>
            <a:endParaRPr lang="en-US" sz="1600" dirty="0">
              <a:solidFill>
                <a:srgbClr val="FFFFFF"/>
              </a:solidFill>
            </a:endParaRPr>
          </a:p>
          <a:p>
            <a:pPr indent="-228600">
              <a:spcAft>
                <a:spcPts val="600"/>
              </a:spcAft>
              <a:buClr>
                <a:schemeClr val="accent1"/>
              </a:buClr>
              <a:buFont typeface="Arial" panose="020B0604020202020204" pitchFamily="34" charset="0"/>
              <a:buChar char="•"/>
            </a:pPr>
            <a:r>
              <a:rPr lang="en-US" sz="1600" dirty="0">
                <a:solidFill>
                  <a:srgbClr val="FFFFFF"/>
                </a:solidFill>
              </a:rPr>
              <a:t>In the space of one year, it was identified that a total of 5 deaths and well over 210 major injuries resulting from loads falling onto people in the transport sector however this was not all a further 946 people sustained injuries serious enough to need more than three days absence off work. </a:t>
            </a:r>
          </a:p>
          <a:p>
            <a:pPr indent="-228600">
              <a:spcAft>
                <a:spcPts val="600"/>
              </a:spcAft>
              <a:buClr>
                <a:schemeClr val="accent1"/>
              </a:buClr>
              <a:buFont typeface="Arial" panose="020B0604020202020204" pitchFamily="34" charset="0"/>
              <a:buChar char="•"/>
            </a:pPr>
            <a:endParaRPr lang="en-US" sz="1600" dirty="0">
              <a:solidFill>
                <a:srgbClr val="FFFFFF"/>
              </a:solidFill>
            </a:endParaRPr>
          </a:p>
          <a:p>
            <a:pPr indent="-228600">
              <a:spcAft>
                <a:spcPts val="600"/>
              </a:spcAft>
              <a:buClr>
                <a:schemeClr val="accent1"/>
              </a:buClr>
              <a:buFont typeface="Arial" panose="020B0604020202020204" pitchFamily="34" charset="0"/>
              <a:buChar char="•"/>
            </a:pPr>
            <a:r>
              <a:rPr lang="en-US" sz="1600" dirty="0">
                <a:solidFill>
                  <a:srgbClr val="FFFFFF"/>
                </a:solidFill>
              </a:rPr>
              <a:t>These incidents are not only causing danger to the workers of the industry they also impact and kill members of the public.</a:t>
            </a:r>
          </a:p>
          <a:p>
            <a:pPr indent="-228600">
              <a:spcAft>
                <a:spcPts val="600"/>
              </a:spcAft>
              <a:buClr>
                <a:schemeClr val="accent1"/>
              </a:buClr>
              <a:buFont typeface="Arial" panose="020B0604020202020204" pitchFamily="34" charset="0"/>
              <a:buChar char="•"/>
            </a:pPr>
            <a:r>
              <a:rPr lang="en-US" sz="1600" dirty="0">
                <a:solidFill>
                  <a:srgbClr val="FFFFFF"/>
                </a:solidFill>
              </a:rPr>
              <a:t> </a:t>
            </a:r>
            <a:endParaRPr lang="en-US" sz="1600" dirty="0">
              <a:solidFill>
                <a:srgbClr val="FFFFFF"/>
              </a:solidFill>
              <a:effectLst/>
            </a:endParaRPr>
          </a:p>
          <a:p>
            <a:pPr indent="-228600">
              <a:spcAft>
                <a:spcPts val="600"/>
              </a:spcAft>
              <a:buClr>
                <a:schemeClr val="accent1"/>
              </a:buClr>
              <a:buFont typeface="Arial" panose="020B0604020202020204" pitchFamily="34" charset="0"/>
              <a:buChar char="•"/>
            </a:pPr>
            <a:r>
              <a:rPr lang="en-US" sz="1600" dirty="0">
                <a:solidFill>
                  <a:srgbClr val="FFFFFF"/>
                </a:solidFill>
              </a:rPr>
              <a:t>Whiles there are so many negatives in the industry it is something we can not live</a:t>
            </a:r>
          </a:p>
          <a:p>
            <a:pPr indent="-228600">
              <a:spcAft>
                <a:spcPts val="600"/>
              </a:spcAft>
              <a:buClr>
                <a:schemeClr val="accent1"/>
              </a:buClr>
              <a:buFont typeface="Arial" panose="020B0604020202020204" pitchFamily="34" charset="0"/>
              <a:buChar char="•"/>
            </a:pPr>
            <a:r>
              <a:rPr lang="en-US" sz="1600" dirty="0">
                <a:solidFill>
                  <a:srgbClr val="FFFFFF"/>
                </a:solidFill>
              </a:rPr>
              <a:t> without so the only way to solve these issues is to really look at why it is happening. </a:t>
            </a:r>
          </a:p>
          <a:p>
            <a:pPr indent="-228600">
              <a:spcAft>
                <a:spcPts val="600"/>
              </a:spcAft>
              <a:buClr>
                <a:schemeClr val="accent1"/>
              </a:buClr>
              <a:buFont typeface="Arial" panose="020B0604020202020204" pitchFamily="34" charset="0"/>
              <a:buChar char="•"/>
            </a:pPr>
            <a:endParaRPr lang="en-US" sz="1600" dirty="0">
              <a:solidFill>
                <a:srgbClr val="FFFFFF"/>
              </a:solidFill>
            </a:endParaRPr>
          </a:p>
          <a:p>
            <a:pPr indent="-228600">
              <a:spcAft>
                <a:spcPts val="600"/>
              </a:spcAft>
              <a:buClr>
                <a:schemeClr val="accent1"/>
              </a:buClr>
              <a:buFont typeface="Arial" panose="020B0604020202020204" pitchFamily="34" charset="0"/>
              <a:buChar char="•"/>
            </a:pPr>
            <a:r>
              <a:rPr lang="en-US" sz="1600" dirty="0">
                <a:solidFill>
                  <a:srgbClr val="FFFFFF"/>
                </a:solidFill>
              </a:rPr>
              <a:t>I intend to look further into the competence of drivers as this is a relatable factor as to</a:t>
            </a:r>
          </a:p>
          <a:p>
            <a:pPr indent="-228600">
              <a:spcAft>
                <a:spcPts val="600"/>
              </a:spcAft>
              <a:buClr>
                <a:schemeClr val="accent1"/>
              </a:buClr>
              <a:buFont typeface="Arial" panose="020B0604020202020204" pitchFamily="34" charset="0"/>
              <a:buChar char="•"/>
            </a:pPr>
            <a:r>
              <a:rPr lang="en-US" sz="1600" dirty="0">
                <a:solidFill>
                  <a:srgbClr val="FFFFFF"/>
                </a:solidFill>
              </a:rPr>
              <a:t> why loads shift due to lack of proper education for securing methods. This is a vital</a:t>
            </a:r>
          </a:p>
          <a:p>
            <a:pPr indent="-228600">
              <a:spcAft>
                <a:spcPts val="600"/>
              </a:spcAft>
              <a:buClr>
                <a:schemeClr val="accent1"/>
              </a:buClr>
              <a:buFont typeface="Arial" panose="020B0604020202020204" pitchFamily="34" charset="0"/>
              <a:buChar char="•"/>
            </a:pPr>
            <a:r>
              <a:rPr lang="en-US" sz="1600" dirty="0">
                <a:solidFill>
                  <a:srgbClr val="FFFFFF"/>
                </a:solidFill>
              </a:rPr>
              <a:t> part of a bigger issue. </a:t>
            </a:r>
          </a:p>
        </p:txBody>
      </p:sp>
    </p:spTree>
    <p:extLst>
      <p:ext uri="{BB962C8B-B14F-4D97-AF65-F5344CB8AC3E}">
        <p14:creationId xmlns:p14="http://schemas.microsoft.com/office/powerpoint/2010/main" val="211788540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2">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14">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8D155A9-8D9D-594B-8224-071D9D953FB1}"/>
              </a:ext>
            </a:extLst>
          </p:cNvPr>
          <p:cNvSpPr>
            <a:spLocks noGrp="1"/>
          </p:cNvSpPr>
          <p:nvPr>
            <p:ph type="title"/>
          </p:nvPr>
        </p:nvSpPr>
        <p:spPr>
          <a:xfrm>
            <a:off x="1235169" y="-217982"/>
            <a:ext cx="9067799" cy="1664573"/>
          </a:xfrm>
        </p:spPr>
        <p:txBody>
          <a:bodyPr vert="horz" lIns="91440" tIns="45720" rIns="91440" bIns="45720" rtlCol="0" anchor="ctr">
            <a:normAutofit/>
          </a:bodyPr>
          <a:lstStyle/>
          <a:p>
            <a:pPr algn="ctr"/>
            <a:r>
              <a:rPr lang="en-US" dirty="0">
                <a:solidFill>
                  <a:srgbClr val="FFFFFF"/>
                </a:solidFill>
              </a:rPr>
              <a:t>Manual handling</a:t>
            </a:r>
          </a:p>
        </p:txBody>
      </p:sp>
      <p:pic>
        <p:nvPicPr>
          <p:cNvPr id="5124" name="Picture 4" descr="Safe Manual Handling - Compliplus">
            <a:extLst>
              <a:ext uri="{FF2B5EF4-FFF2-40B4-BE49-F238E27FC236}">
                <a16:creationId xmlns:a16="http://schemas.microsoft.com/office/drawing/2014/main" id="{C95E8956-5A71-BA41-BC62-B38371194C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4704" y="4023427"/>
            <a:ext cx="3497283" cy="2340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5E9AEA58-330C-8B44-980F-C88A73B7D784}"/>
              </a:ext>
            </a:extLst>
          </p:cNvPr>
          <p:cNvSpPr>
            <a:spLocks noGrp="1"/>
          </p:cNvSpPr>
          <p:nvPr>
            <p:ph idx="1"/>
          </p:nvPr>
        </p:nvSpPr>
        <p:spPr>
          <a:xfrm>
            <a:off x="-100793" y="1310644"/>
            <a:ext cx="12188952" cy="4469936"/>
          </a:xfrm>
        </p:spPr>
        <p:txBody>
          <a:bodyPr vert="horz" lIns="91440" tIns="45720" rIns="91440" bIns="45720" rtlCol="0">
            <a:normAutofit/>
          </a:bodyPr>
          <a:lstStyle/>
          <a:p>
            <a:pPr fontAlgn="base">
              <a:lnSpc>
                <a:spcPct val="100000"/>
              </a:lnSpc>
            </a:pPr>
            <a:r>
              <a:rPr lang="en-US" sz="2000" dirty="0">
                <a:solidFill>
                  <a:srgbClr val="FFFFFF"/>
                </a:solidFill>
              </a:rPr>
              <a:t>In the transport industry there is a lot of manual handling it is not only just sitting in a cab and driving. </a:t>
            </a:r>
          </a:p>
          <a:p>
            <a:pPr fontAlgn="base">
              <a:lnSpc>
                <a:spcPct val="100000"/>
              </a:lnSpc>
            </a:pPr>
            <a:r>
              <a:rPr lang="en-US" sz="2000" dirty="0">
                <a:solidFill>
                  <a:srgbClr val="FFFFFF"/>
                </a:solidFill>
              </a:rPr>
              <a:t>Unloading and Loading heavy goods vehicles are a common root of injuries in the transport division. </a:t>
            </a:r>
          </a:p>
          <a:p>
            <a:pPr fontAlgn="base">
              <a:lnSpc>
                <a:spcPct val="100000"/>
              </a:lnSpc>
            </a:pPr>
            <a:endParaRPr lang="en-US" sz="2000" dirty="0">
              <a:solidFill>
                <a:srgbClr val="FFFFFF"/>
              </a:solidFill>
            </a:endParaRPr>
          </a:p>
          <a:p>
            <a:pPr fontAlgn="base">
              <a:lnSpc>
                <a:spcPct val="100000"/>
              </a:lnSpc>
            </a:pPr>
            <a:r>
              <a:rPr lang="en-US" sz="2000" b="0" i="0" u="none" strike="noStrike" dirty="0">
                <a:solidFill>
                  <a:srgbClr val="FFFFFF"/>
                </a:solidFill>
                <a:effectLst/>
              </a:rPr>
              <a:t>Many working in the transport area take part in a lot of heavy lifting and unvaried movements. </a:t>
            </a:r>
          </a:p>
          <a:p>
            <a:pPr fontAlgn="base">
              <a:lnSpc>
                <a:spcPct val="100000"/>
              </a:lnSpc>
            </a:pPr>
            <a:endParaRPr lang="en-US" sz="2000" dirty="0">
              <a:solidFill>
                <a:srgbClr val="FFFFFF"/>
              </a:solidFill>
            </a:endParaRPr>
          </a:p>
          <a:p>
            <a:pPr fontAlgn="base">
              <a:lnSpc>
                <a:spcPct val="100000"/>
              </a:lnSpc>
            </a:pPr>
            <a:r>
              <a:rPr lang="en-US" sz="2000" b="0" i="0" u="none" strike="noStrike" dirty="0">
                <a:solidFill>
                  <a:srgbClr val="FFFFFF"/>
                </a:solidFill>
                <a:effectLst/>
              </a:rPr>
              <a:t>Theses are very physical and practical tasks when merged with the unsuitable</a:t>
            </a:r>
          </a:p>
          <a:p>
            <a:pPr fontAlgn="base">
              <a:lnSpc>
                <a:spcPct val="100000"/>
              </a:lnSpc>
            </a:pPr>
            <a:r>
              <a:rPr lang="en-US" sz="2000" b="0" i="0" u="none" strike="noStrike" dirty="0">
                <a:solidFill>
                  <a:srgbClr val="FFFFFF"/>
                </a:solidFill>
                <a:effectLst/>
              </a:rPr>
              <a:t> use of equipment have as you can expect caused manual handling </a:t>
            </a:r>
          </a:p>
          <a:p>
            <a:pPr fontAlgn="base">
              <a:lnSpc>
                <a:spcPct val="100000"/>
              </a:lnSpc>
            </a:pPr>
            <a:r>
              <a:rPr lang="en-US" sz="2000" b="0" i="0" u="none" strike="noStrike" dirty="0">
                <a:solidFill>
                  <a:srgbClr val="FFFFFF"/>
                </a:solidFill>
                <a:effectLst/>
              </a:rPr>
              <a:t>become a major hazard in the workplace.</a:t>
            </a:r>
          </a:p>
          <a:p>
            <a:pPr algn="ctr" fontAlgn="base">
              <a:lnSpc>
                <a:spcPct val="100000"/>
              </a:lnSpc>
            </a:pPr>
            <a:endParaRPr lang="en-US" sz="1700" b="0" i="0" u="none" strike="noStrike" dirty="0">
              <a:solidFill>
                <a:srgbClr val="FFFFFF"/>
              </a:solidFill>
              <a:effectLst/>
            </a:endParaRPr>
          </a:p>
        </p:txBody>
      </p:sp>
    </p:spTree>
    <p:extLst>
      <p:ext uri="{BB962C8B-B14F-4D97-AF65-F5344CB8AC3E}">
        <p14:creationId xmlns:p14="http://schemas.microsoft.com/office/powerpoint/2010/main" val="36729794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A564AF9-B206-2B4B-BB34-9C54ADA2B16D}"/>
              </a:ext>
            </a:extLst>
          </p:cNvPr>
          <p:cNvSpPr>
            <a:spLocks noGrp="1"/>
          </p:cNvSpPr>
          <p:nvPr>
            <p:ph type="title"/>
          </p:nvPr>
        </p:nvSpPr>
        <p:spPr>
          <a:xfrm>
            <a:off x="1560576" y="-362948"/>
            <a:ext cx="9067799" cy="1664573"/>
          </a:xfrm>
        </p:spPr>
        <p:txBody>
          <a:bodyPr>
            <a:normAutofit/>
          </a:bodyPr>
          <a:lstStyle/>
          <a:p>
            <a:pPr algn="ctr"/>
            <a:r>
              <a:rPr lang="en-GB" b="1" dirty="0">
                <a:solidFill>
                  <a:srgbClr val="FFFFFF"/>
                </a:solidFill>
              </a:rPr>
              <a:t>Vehicles</a:t>
            </a:r>
            <a:endParaRPr lang="en-GB" dirty="0">
              <a:solidFill>
                <a:srgbClr val="FFFFFF"/>
              </a:solidFill>
            </a:endParaRPr>
          </a:p>
        </p:txBody>
      </p:sp>
      <p:pic>
        <p:nvPicPr>
          <p:cNvPr id="6146" name="Picture 2" descr="Zenith - Intelligent Vehicle Solutions">
            <a:extLst>
              <a:ext uri="{FF2B5EF4-FFF2-40B4-BE49-F238E27FC236}">
                <a16:creationId xmlns:a16="http://schemas.microsoft.com/office/drawing/2014/main" id="{8C353CA4-1866-3747-B7A6-E70A6815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4914" y="4071330"/>
            <a:ext cx="3627073" cy="24228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A85919B-DF9C-7541-8A3E-B6BC07E35903}"/>
              </a:ext>
            </a:extLst>
          </p:cNvPr>
          <p:cNvSpPr>
            <a:spLocks noGrp="1"/>
          </p:cNvSpPr>
          <p:nvPr>
            <p:ph idx="1"/>
          </p:nvPr>
        </p:nvSpPr>
        <p:spPr>
          <a:xfrm>
            <a:off x="3048" y="938676"/>
            <a:ext cx="12188952" cy="4493293"/>
          </a:xfrm>
        </p:spPr>
        <p:txBody>
          <a:bodyPr>
            <a:normAutofit/>
          </a:bodyPr>
          <a:lstStyle/>
          <a:p>
            <a:pPr fontAlgn="base">
              <a:lnSpc>
                <a:spcPct val="100000"/>
              </a:lnSpc>
            </a:pPr>
            <a:r>
              <a:rPr lang="en-GB" sz="1800" dirty="0">
                <a:solidFill>
                  <a:srgbClr val="FFFFFF"/>
                </a:solidFill>
              </a:rPr>
              <a:t>Trucks cars and vans all present a distinct hazard to transport workers and the public.</a:t>
            </a:r>
          </a:p>
          <a:p>
            <a:pPr fontAlgn="base">
              <a:lnSpc>
                <a:spcPct val="100000"/>
              </a:lnSpc>
            </a:pPr>
            <a:r>
              <a:rPr lang="en-GB" sz="1800" dirty="0">
                <a:solidFill>
                  <a:srgbClr val="FFFFFF"/>
                </a:solidFill>
              </a:rPr>
              <a:t>Vehicles are an important part of the haulage industry but they still cause serious health risk to those who have not taken the proper work place training which can include first aid, health and safety and for truck drivers they are required by law to hold a certificate of professional competence  qualification card if they are working for a living.</a:t>
            </a:r>
          </a:p>
          <a:p>
            <a:pPr fontAlgn="base">
              <a:lnSpc>
                <a:spcPct val="100000"/>
              </a:lnSpc>
            </a:pPr>
            <a:r>
              <a:rPr lang="en-GB" sz="1800" dirty="0">
                <a:solidFill>
                  <a:srgbClr val="FFFFFF"/>
                </a:solidFill>
              </a:rPr>
              <a:t>Just think of the weight and power of a small car, A small car can cause serious harm and even death if driven dangerously.  </a:t>
            </a:r>
          </a:p>
          <a:p>
            <a:pPr fontAlgn="base">
              <a:lnSpc>
                <a:spcPct val="100000"/>
              </a:lnSpc>
            </a:pPr>
            <a:endParaRPr lang="en-GB" sz="1800" dirty="0">
              <a:solidFill>
                <a:srgbClr val="FFFFFF"/>
              </a:solidFill>
            </a:endParaRPr>
          </a:p>
          <a:p>
            <a:pPr fontAlgn="base">
              <a:lnSpc>
                <a:spcPct val="100000"/>
              </a:lnSpc>
            </a:pPr>
            <a:r>
              <a:rPr lang="en-GB" sz="1800" dirty="0">
                <a:solidFill>
                  <a:srgbClr val="FFFFFF"/>
                </a:solidFill>
              </a:rPr>
              <a:t>Over 270 workers in the storage and transport division lost their lives because of work place accidents.</a:t>
            </a:r>
          </a:p>
          <a:p>
            <a:pPr fontAlgn="base">
              <a:lnSpc>
                <a:spcPct val="100000"/>
              </a:lnSpc>
            </a:pPr>
            <a:r>
              <a:rPr lang="en-GB" sz="1800" dirty="0">
                <a:solidFill>
                  <a:srgbClr val="FFFFFF"/>
                </a:solidFill>
              </a:rPr>
              <a:t>All Companies operating in the transport division have to take the </a:t>
            </a:r>
          </a:p>
          <a:p>
            <a:pPr fontAlgn="base">
              <a:lnSpc>
                <a:spcPct val="100000"/>
              </a:lnSpc>
            </a:pPr>
            <a:r>
              <a:rPr lang="en-GB" sz="1800" dirty="0">
                <a:solidFill>
                  <a:srgbClr val="FFFFFF"/>
                </a:solidFill>
              </a:rPr>
              <a:t>appropriate steps to make sure they don’t add to these demographics. </a:t>
            </a:r>
          </a:p>
          <a:p>
            <a:pPr algn="ctr">
              <a:lnSpc>
                <a:spcPct val="100000"/>
              </a:lnSpc>
            </a:pPr>
            <a:endParaRPr lang="en-GB" sz="1700" dirty="0">
              <a:solidFill>
                <a:srgbClr val="FFFFFF"/>
              </a:solidFill>
            </a:endParaRPr>
          </a:p>
        </p:txBody>
      </p:sp>
    </p:spTree>
    <p:extLst>
      <p:ext uri="{BB962C8B-B14F-4D97-AF65-F5344CB8AC3E}">
        <p14:creationId xmlns:p14="http://schemas.microsoft.com/office/powerpoint/2010/main" val="288996313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F30D849-F38E-614F-A78E-5CD7BA091D4B}"/>
              </a:ext>
            </a:extLst>
          </p:cNvPr>
          <p:cNvSpPr>
            <a:spLocks noGrp="1"/>
          </p:cNvSpPr>
          <p:nvPr>
            <p:ph type="title"/>
          </p:nvPr>
        </p:nvSpPr>
        <p:spPr>
          <a:xfrm>
            <a:off x="1559992" y="-306400"/>
            <a:ext cx="9067799" cy="1664573"/>
          </a:xfrm>
        </p:spPr>
        <p:txBody>
          <a:bodyPr>
            <a:normAutofit/>
          </a:bodyPr>
          <a:lstStyle/>
          <a:p>
            <a:pPr algn="ctr"/>
            <a:r>
              <a:rPr lang="en-GB" b="1" dirty="0">
                <a:solidFill>
                  <a:srgbClr val="FFFFFF"/>
                </a:solidFill>
              </a:rPr>
              <a:t>Falling from a height</a:t>
            </a:r>
            <a:endParaRPr lang="en-GB" dirty="0">
              <a:solidFill>
                <a:srgbClr val="FFFFFF"/>
              </a:solidFill>
            </a:endParaRPr>
          </a:p>
        </p:txBody>
      </p:sp>
      <p:sp>
        <p:nvSpPr>
          <p:cNvPr id="3" name="Content Placeholder 2">
            <a:extLst>
              <a:ext uri="{FF2B5EF4-FFF2-40B4-BE49-F238E27FC236}">
                <a16:creationId xmlns:a16="http://schemas.microsoft.com/office/drawing/2014/main" id="{80A00267-4CC8-6340-9338-C6B16BF817D2}"/>
              </a:ext>
            </a:extLst>
          </p:cNvPr>
          <p:cNvSpPr>
            <a:spLocks noGrp="1"/>
          </p:cNvSpPr>
          <p:nvPr>
            <p:ph idx="1"/>
          </p:nvPr>
        </p:nvSpPr>
        <p:spPr>
          <a:xfrm>
            <a:off x="-222069" y="1370993"/>
            <a:ext cx="12293455" cy="3728613"/>
          </a:xfrm>
        </p:spPr>
        <p:txBody>
          <a:bodyPr>
            <a:normAutofit/>
          </a:bodyPr>
          <a:lstStyle/>
          <a:p>
            <a:pPr algn="ctr" fontAlgn="base"/>
            <a:r>
              <a:rPr lang="en-GB" sz="1800" i="1" dirty="0">
                <a:solidFill>
                  <a:srgbClr val="FFFFFF"/>
                </a:solidFill>
              </a:rPr>
              <a:t>Employees working on the floor or up high need to be aware and understand the risks and how to abide by safety practices.</a:t>
            </a:r>
          </a:p>
          <a:p>
            <a:pPr algn="ctr" fontAlgn="base"/>
            <a:r>
              <a:rPr lang="en-GB" sz="1800" i="1" dirty="0">
                <a:solidFill>
                  <a:srgbClr val="FFFFFF"/>
                </a:solidFill>
              </a:rPr>
              <a:t>Employees falling from ladders and from the top of trucks is a common cause of injury in the transport industry. </a:t>
            </a:r>
          </a:p>
          <a:p>
            <a:pPr algn="ctr" fontAlgn="base"/>
            <a:r>
              <a:rPr lang="en-GB" sz="1800" dirty="0">
                <a:solidFill>
                  <a:srgbClr val="FFFFFF"/>
                </a:solidFill>
              </a:rPr>
              <a:t>Falls from a height are reported as most commonly non fatal, however back in 2020 there were 35 deaths recorded just from workers falling from a height. </a:t>
            </a:r>
          </a:p>
          <a:p>
            <a:pPr algn="ctr" fontAlgn="base"/>
            <a:r>
              <a:rPr lang="en-GB" sz="1800" dirty="0">
                <a:solidFill>
                  <a:srgbClr val="FFFFFF"/>
                </a:solidFill>
              </a:rPr>
              <a:t>It is important to keep workers safe from this danger by making sure employees go through the correct understanding of the company's health and safety regulations before letting them tackle any tasks on their own that may concern heights of any sort.</a:t>
            </a:r>
          </a:p>
        </p:txBody>
      </p:sp>
      <p:pic>
        <p:nvPicPr>
          <p:cNvPr id="7170" name="Picture 2">
            <a:extLst>
              <a:ext uri="{FF2B5EF4-FFF2-40B4-BE49-F238E27FC236}">
                <a16:creationId xmlns:a16="http://schemas.microsoft.com/office/drawing/2014/main" id="{3EE30DF9-3E96-F34B-B7B4-AF79804F02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6301" y="4403428"/>
            <a:ext cx="6484802" cy="216715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202462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DEAB604-C698-4C4B-A4A3-DF254C7D4026}"/>
              </a:ext>
            </a:extLst>
          </p:cNvPr>
          <p:cNvSpPr>
            <a:spLocks noGrp="1"/>
          </p:cNvSpPr>
          <p:nvPr>
            <p:ph type="title"/>
          </p:nvPr>
        </p:nvSpPr>
        <p:spPr>
          <a:xfrm>
            <a:off x="1557529" y="0"/>
            <a:ext cx="9067799" cy="1664573"/>
          </a:xfrm>
        </p:spPr>
        <p:txBody>
          <a:bodyPr>
            <a:normAutofit/>
          </a:bodyPr>
          <a:lstStyle/>
          <a:p>
            <a:pPr algn="ctr"/>
            <a:r>
              <a:rPr lang="en-GB" dirty="0">
                <a:solidFill>
                  <a:srgbClr val="FFFFFF"/>
                </a:solidFill>
              </a:rPr>
              <a:t>Health and Safety</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048CD029-30DF-8F41-80FB-CDFB9D6583D2}"/>
              </a:ext>
            </a:extLst>
          </p:cNvPr>
          <p:cNvSpPr>
            <a:spLocks noGrp="1"/>
          </p:cNvSpPr>
          <p:nvPr>
            <p:ph idx="1"/>
          </p:nvPr>
        </p:nvSpPr>
        <p:spPr>
          <a:xfrm>
            <a:off x="-133677" y="717531"/>
            <a:ext cx="12188952" cy="4650047"/>
          </a:xfrm>
        </p:spPr>
        <p:txBody>
          <a:bodyPr>
            <a:normAutofit/>
          </a:bodyPr>
          <a:lstStyle/>
          <a:p>
            <a:pPr algn="ctr">
              <a:lnSpc>
                <a:spcPct val="100000"/>
              </a:lnSpc>
            </a:pPr>
            <a:endParaRPr lang="en-GB" sz="1800" dirty="0">
              <a:solidFill>
                <a:srgbClr val="FFFFFF"/>
              </a:solidFill>
            </a:endParaRPr>
          </a:p>
          <a:p>
            <a:pPr algn="ctr">
              <a:lnSpc>
                <a:spcPct val="100000"/>
              </a:lnSpc>
            </a:pPr>
            <a:r>
              <a:rPr lang="en-GB" sz="1800" dirty="0">
                <a:solidFill>
                  <a:srgbClr val="FFFFFF"/>
                </a:solidFill>
              </a:rPr>
              <a:t>Health and safety is a concern in all industry's and workplaces, research in the transport sector has proven that health and safety can be harder to monitor in the workplace which is why the transport division currently have the highest record for injuries in the workplace.</a:t>
            </a:r>
          </a:p>
          <a:p>
            <a:pPr algn="ctr">
              <a:lnSpc>
                <a:spcPct val="100000"/>
              </a:lnSpc>
            </a:pPr>
            <a:r>
              <a:rPr lang="en-GB" sz="1800" dirty="0">
                <a:solidFill>
                  <a:srgbClr val="FFFFFF"/>
                </a:solidFill>
              </a:rPr>
              <a:t>Truck driving is such a dangerous industry all around the worlds. Last year there were an increase of 86% of accidents in the transport industry. </a:t>
            </a:r>
          </a:p>
          <a:p>
            <a:pPr algn="ctr">
              <a:lnSpc>
                <a:spcPct val="100000"/>
              </a:lnSpc>
            </a:pPr>
            <a:r>
              <a:rPr lang="en-GB" sz="1800" dirty="0">
                <a:solidFill>
                  <a:srgbClr val="FFFFFF"/>
                </a:solidFill>
              </a:rPr>
              <a:t>80 transport workers a year are killed around or in their lorry's, truckers are most likely to be at higher risk of being involved in road accidents. </a:t>
            </a:r>
          </a:p>
          <a:p>
            <a:pPr algn="ctr">
              <a:lnSpc>
                <a:spcPct val="100000"/>
              </a:lnSpc>
            </a:pPr>
            <a:r>
              <a:rPr lang="en-GB" sz="1800" dirty="0">
                <a:solidFill>
                  <a:srgbClr val="FFFFFF"/>
                </a:solidFill>
              </a:rPr>
              <a:t>Not only is it dangerous for truck drivers to work on a daily basis their lifestyles do not help, 82% of truck drivers are over weight and over 21% experience mental health issues. </a:t>
            </a:r>
          </a:p>
          <a:p>
            <a:pPr algn="ctr">
              <a:lnSpc>
                <a:spcPct val="100000"/>
              </a:lnSpc>
            </a:pPr>
            <a:r>
              <a:rPr lang="en-GB" sz="1800" dirty="0">
                <a:solidFill>
                  <a:srgbClr val="FFFFFF"/>
                </a:solidFill>
              </a:rPr>
              <a:t>How can we make a change how can we not only improve the safety of truck drivers but help their mental and physical health too? </a:t>
            </a:r>
          </a:p>
          <a:p>
            <a:pPr marL="0" indent="0" algn="ctr">
              <a:lnSpc>
                <a:spcPct val="100000"/>
              </a:lnSpc>
              <a:buNone/>
            </a:pPr>
            <a:endParaRPr lang="en-GB" sz="1500" dirty="0">
              <a:solidFill>
                <a:srgbClr val="FFFFFF"/>
              </a:solidFill>
            </a:endParaRPr>
          </a:p>
          <a:p>
            <a:pPr algn="ctr">
              <a:lnSpc>
                <a:spcPct val="100000"/>
              </a:lnSpc>
            </a:pPr>
            <a:endParaRPr lang="en-GB" sz="1500" dirty="0">
              <a:solidFill>
                <a:srgbClr val="FFFFFF"/>
              </a:solidFill>
            </a:endParaRPr>
          </a:p>
          <a:p>
            <a:pPr algn="ctr">
              <a:lnSpc>
                <a:spcPct val="100000"/>
              </a:lnSpc>
            </a:pPr>
            <a:endParaRPr lang="en-GB" sz="1500" dirty="0">
              <a:solidFill>
                <a:srgbClr val="FFFFFF"/>
              </a:solidFill>
            </a:endParaRPr>
          </a:p>
          <a:p>
            <a:pPr algn="ctr">
              <a:lnSpc>
                <a:spcPct val="100000"/>
              </a:lnSpc>
            </a:pPr>
            <a:endParaRPr lang="en-GB" sz="1500" dirty="0">
              <a:solidFill>
                <a:srgbClr val="FFFFFF"/>
              </a:solidFill>
            </a:endParaRPr>
          </a:p>
        </p:txBody>
      </p:sp>
      <p:pic>
        <p:nvPicPr>
          <p:cNvPr id="8200" name="Picture 8" descr="The Occupational Health and Safety Rights of Workers - The Compliance and  Ethics Blog">
            <a:extLst>
              <a:ext uri="{FF2B5EF4-FFF2-40B4-BE49-F238E27FC236}">
                <a16:creationId xmlns:a16="http://schemas.microsoft.com/office/drawing/2014/main" id="{43AFCEF5-4904-B243-B662-7F9D3EED98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6095" y="4766999"/>
            <a:ext cx="5950893" cy="1591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62161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C3087F8-9D47-384C-B382-0A88E62EF05D}"/>
              </a:ext>
            </a:extLst>
          </p:cNvPr>
          <p:cNvSpPr>
            <a:spLocks noGrp="1"/>
          </p:cNvSpPr>
          <p:nvPr>
            <p:ph type="title"/>
          </p:nvPr>
        </p:nvSpPr>
        <p:spPr>
          <a:xfrm>
            <a:off x="1560576" y="0"/>
            <a:ext cx="9067799" cy="1664573"/>
          </a:xfrm>
        </p:spPr>
        <p:txBody>
          <a:bodyPr>
            <a:normAutofit/>
          </a:bodyPr>
          <a:lstStyle/>
          <a:p>
            <a:pPr algn="ctr"/>
            <a:r>
              <a:rPr lang="en-GB" dirty="0">
                <a:solidFill>
                  <a:srgbClr val="FFFFFF"/>
                </a:solidFill>
              </a:rPr>
              <a:t>What other issues do drivers face? </a:t>
            </a:r>
          </a:p>
        </p:txBody>
      </p:sp>
      <p:pic>
        <p:nvPicPr>
          <p:cNvPr id="9218" name="Picture 2" descr="3 Critical Items For Your Issues Log">
            <a:extLst>
              <a:ext uri="{FF2B5EF4-FFF2-40B4-BE49-F238E27FC236}">
                <a16:creationId xmlns:a16="http://schemas.microsoft.com/office/drawing/2014/main" id="{5C7B5D1B-63E3-C442-9672-DE15F8D2E1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4868" y="4204996"/>
            <a:ext cx="3969418" cy="2149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00BC58-1AD9-624A-A1B0-C7DE90ADF6AD}"/>
              </a:ext>
            </a:extLst>
          </p:cNvPr>
          <p:cNvSpPr>
            <a:spLocks noGrp="1"/>
          </p:cNvSpPr>
          <p:nvPr>
            <p:ph idx="1"/>
          </p:nvPr>
        </p:nvSpPr>
        <p:spPr>
          <a:xfrm>
            <a:off x="-3047" y="1265081"/>
            <a:ext cx="12191999" cy="3728613"/>
          </a:xfrm>
        </p:spPr>
        <p:txBody>
          <a:bodyPr>
            <a:normAutofit/>
          </a:bodyPr>
          <a:lstStyle/>
          <a:p>
            <a:pPr marL="0" indent="0" algn="ctr">
              <a:buNone/>
            </a:pPr>
            <a:r>
              <a:rPr lang="en-GB" sz="1800" dirty="0">
                <a:solidFill>
                  <a:srgbClr val="FFFFFF"/>
                </a:solidFill>
                <a:latin typeface="+mj-lt"/>
              </a:rPr>
              <a:t>Pressure from employers in the transport industry</a:t>
            </a:r>
          </a:p>
          <a:p>
            <a:pPr algn="ctr"/>
            <a:endParaRPr lang="en-GB" sz="1800" dirty="0">
              <a:solidFill>
                <a:srgbClr val="FFFFFF"/>
              </a:solidFill>
              <a:latin typeface="+mj-lt"/>
            </a:endParaRPr>
          </a:p>
          <a:p>
            <a:pPr algn="ctr"/>
            <a:r>
              <a:rPr lang="en-GB" sz="1800" dirty="0">
                <a:solidFill>
                  <a:srgbClr val="FFFFFF"/>
                </a:solidFill>
                <a:latin typeface="+mj-lt"/>
              </a:rPr>
              <a:t>Many drivers face a lot of pressure to drive under unsafe driving conditions in the transport industry, this is because employers are setting unrealistic deadlines, which force drivers to risk carrying unsafe loads just to get the job completed. </a:t>
            </a:r>
          </a:p>
          <a:p>
            <a:pPr algn="ctr"/>
            <a:r>
              <a:rPr lang="en-GB" sz="1800" dirty="0">
                <a:solidFill>
                  <a:srgbClr val="FFFFFF"/>
                </a:solidFill>
                <a:latin typeface="+mj-lt"/>
              </a:rPr>
              <a:t>Over 19% of drivers admit to breaking rules in the industry. </a:t>
            </a:r>
          </a:p>
          <a:p>
            <a:pPr algn="ctr"/>
            <a:r>
              <a:rPr lang="en-GB" sz="1800" dirty="0">
                <a:solidFill>
                  <a:srgbClr val="FFFFFF"/>
                </a:solidFill>
                <a:latin typeface="+mj-lt"/>
              </a:rPr>
              <a:t> A lot of drivers in the industry are also afraid to speak up to their employers due to the worry of loosing their job. Many drivers feel that they are not in a position to refuse to drive a dangerous load. </a:t>
            </a:r>
          </a:p>
          <a:p>
            <a:pPr algn="ctr"/>
            <a:endParaRPr lang="en-GB" sz="1800" b="1" dirty="0">
              <a:solidFill>
                <a:srgbClr val="FFFFFF"/>
              </a:solidFill>
            </a:endParaRPr>
          </a:p>
          <a:p>
            <a:pPr algn="ctr"/>
            <a:endParaRPr lang="en-GB" sz="1800" dirty="0">
              <a:solidFill>
                <a:srgbClr val="FFFFFF"/>
              </a:solidFill>
            </a:endParaRPr>
          </a:p>
        </p:txBody>
      </p:sp>
    </p:spTree>
    <p:extLst>
      <p:ext uri="{BB962C8B-B14F-4D97-AF65-F5344CB8AC3E}">
        <p14:creationId xmlns:p14="http://schemas.microsoft.com/office/powerpoint/2010/main" val="257111641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5" name="Picture 14">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1AACC328-50FD-584E-BF3B-FBFA229A7DD5}"/>
              </a:ext>
            </a:extLst>
          </p:cNvPr>
          <p:cNvSpPr>
            <a:spLocks noGrp="1"/>
          </p:cNvSpPr>
          <p:nvPr>
            <p:ph type="title"/>
          </p:nvPr>
        </p:nvSpPr>
        <p:spPr>
          <a:xfrm>
            <a:off x="1563625" y="559813"/>
            <a:ext cx="9067799" cy="1664573"/>
          </a:xfrm>
        </p:spPr>
        <p:txBody>
          <a:bodyPr>
            <a:normAutofit/>
          </a:bodyPr>
          <a:lstStyle/>
          <a:p>
            <a:pPr algn="ct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CF886C3A-F3F3-D946-A52E-BA3C2E6AA993}"/>
              </a:ext>
            </a:extLst>
          </p:cNvPr>
          <p:cNvSpPr>
            <a:spLocks noGrp="1"/>
          </p:cNvSpPr>
          <p:nvPr>
            <p:ph idx="1"/>
          </p:nvPr>
        </p:nvSpPr>
        <p:spPr>
          <a:xfrm>
            <a:off x="1560574" y="82259"/>
            <a:ext cx="9067215" cy="3728613"/>
          </a:xfrm>
        </p:spPr>
        <p:txBody>
          <a:bodyPr>
            <a:normAutofit/>
          </a:bodyPr>
          <a:lstStyle/>
          <a:p>
            <a:pPr algn="ctr"/>
            <a:r>
              <a:rPr lang="en-GB" sz="4400" dirty="0">
                <a:solidFill>
                  <a:srgbClr val="FFFFFF"/>
                </a:solidFill>
                <a:latin typeface="+mj-lt"/>
              </a:rPr>
              <a:t>Rest stops! </a:t>
            </a:r>
          </a:p>
          <a:p>
            <a:pPr algn="ctr"/>
            <a:endParaRPr lang="en-GB" sz="4000" dirty="0">
              <a:solidFill>
                <a:srgbClr val="FFFFFF"/>
              </a:solidFill>
              <a:latin typeface="+mj-lt"/>
            </a:endParaRPr>
          </a:p>
        </p:txBody>
      </p:sp>
      <p:sp>
        <p:nvSpPr>
          <p:cNvPr id="6" name="Rectangle 5">
            <a:extLst>
              <a:ext uri="{FF2B5EF4-FFF2-40B4-BE49-F238E27FC236}">
                <a16:creationId xmlns:a16="http://schemas.microsoft.com/office/drawing/2014/main" id="{1F26B5A1-C8F5-6741-9552-5B1846961961}"/>
              </a:ext>
            </a:extLst>
          </p:cNvPr>
          <p:cNvSpPr/>
          <p:nvPr/>
        </p:nvSpPr>
        <p:spPr>
          <a:xfrm>
            <a:off x="414667" y="853678"/>
            <a:ext cx="11359027" cy="4031873"/>
          </a:xfrm>
          <a:prstGeom prst="rect">
            <a:avLst/>
          </a:prstGeom>
        </p:spPr>
        <p:txBody>
          <a:bodyPr wrap="square">
            <a:spAutoFit/>
          </a:bodyPr>
          <a:lstStyle/>
          <a:p>
            <a:r>
              <a:rPr lang="en-GB" sz="1600" dirty="0">
                <a:solidFill>
                  <a:schemeClr val="bg1"/>
                </a:solidFill>
              </a:rPr>
              <a:t>Rest stops are required by law to reduce driver fatigue the longest a driver can drive without a rest stop is 4 and a half hours. They are legally required to then stop and take a 45 minute break which can be taken in two halves such as a 30 minute break and a 15 minute break.</a:t>
            </a:r>
          </a:p>
          <a:p>
            <a:endParaRPr lang="en-GB" sz="1600" dirty="0">
              <a:solidFill>
                <a:schemeClr val="bg1"/>
              </a:solidFill>
            </a:endParaRPr>
          </a:p>
          <a:p>
            <a:r>
              <a:rPr lang="en-GB" sz="1600" dirty="0">
                <a:solidFill>
                  <a:schemeClr val="bg1"/>
                </a:solidFill>
              </a:rPr>
              <a:t>The reason for the breaks is so that drivers don’t become too tired behind the wheel. These laws are becoming stricter. </a:t>
            </a:r>
          </a:p>
          <a:p>
            <a:endParaRPr lang="en-GB" sz="1600" dirty="0">
              <a:solidFill>
                <a:schemeClr val="bg1"/>
              </a:solidFill>
            </a:endParaRPr>
          </a:p>
          <a:p>
            <a:r>
              <a:rPr lang="en-GB" sz="1600" dirty="0">
                <a:solidFill>
                  <a:schemeClr val="bg1"/>
                </a:solidFill>
              </a:rPr>
              <a:t>Driver Fatigue is one of the main causes of accidents on the road it is reported that 82% of drivers worked over 50 hours a week and over 9% reported working 80 hours a week which is well over the EU regulation rules. </a:t>
            </a:r>
          </a:p>
          <a:p>
            <a:endParaRPr lang="en-GB" sz="1600" dirty="0">
              <a:solidFill>
                <a:schemeClr val="bg1"/>
              </a:solidFill>
            </a:endParaRPr>
          </a:p>
          <a:p>
            <a:r>
              <a:rPr lang="en-GB" sz="1600" dirty="0">
                <a:solidFill>
                  <a:schemeClr val="bg1"/>
                </a:solidFill>
              </a:rPr>
              <a:t>The issue with keeping on top of fatigue management is that there is not enough truck stops along the way causing drives to drive extra miles and go over their drivers hours to the nearest truck stop. </a:t>
            </a:r>
          </a:p>
          <a:p>
            <a:r>
              <a:rPr lang="en-GB" sz="1600" dirty="0">
                <a:solidFill>
                  <a:schemeClr val="bg1"/>
                </a:solidFill>
              </a:rPr>
              <a:t>Not only are there few to many truck stops the ones available, there conditions are poor and most filled with caravans so there is little space for trucks. </a:t>
            </a:r>
          </a:p>
          <a:p>
            <a:endParaRPr lang="en-GB" sz="1600" dirty="0">
              <a:solidFill>
                <a:schemeClr val="bg1"/>
              </a:solidFill>
            </a:endParaRPr>
          </a:p>
          <a:p>
            <a:r>
              <a:rPr lang="en-GB" sz="1600" dirty="0">
                <a:solidFill>
                  <a:schemeClr val="bg1"/>
                </a:solidFill>
              </a:rPr>
              <a:t>The one thing we need to work on here is giving drivers a better quality</a:t>
            </a:r>
          </a:p>
          <a:p>
            <a:r>
              <a:rPr lang="en-GB" sz="1600" dirty="0">
                <a:solidFill>
                  <a:schemeClr val="bg1"/>
                </a:solidFill>
              </a:rPr>
              <a:t> of life at work as not only is trucking a job but it is a lifestyle. </a:t>
            </a:r>
          </a:p>
        </p:txBody>
      </p:sp>
      <p:pic>
        <p:nvPicPr>
          <p:cNvPr id="10242" name="Picture 2" descr="New Hampshire's rest stops are open, official says, clarifying reports -  FreightWaves">
            <a:extLst>
              <a:ext uri="{FF2B5EF4-FFF2-40B4-BE49-F238E27FC236}">
                <a16:creationId xmlns:a16="http://schemas.microsoft.com/office/drawing/2014/main" id="{82D44EC4-A4D8-384A-942C-8ED5D73CD6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940" y="4026401"/>
            <a:ext cx="4032754" cy="227178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40444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9C9D410-ED85-454E-A46D-81BDC7FF4FFA}"/>
              </a:ext>
            </a:extLst>
          </p:cNvPr>
          <p:cNvSpPr>
            <a:spLocks noGrp="1"/>
          </p:cNvSpPr>
          <p:nvPr>
            <p:ph type="title"/>
          </p:nvPr>
        </p:nvSpPr>
        <p:spPr>
          <a:xfrm>
            <a:off x="1560576" y="0"/>
            <a:ext cx="9067799" cy="1664573"/>
          </a:xfrm>
        </p:spPr>
        <p:txBody>
          <a:bodyPr>
            <a:normAutofit/>
          </a:bodyPr>
          <a:lstStyle/>
          <a:p>
            <a:pPr algn="ctr"/>
            <a:r>
              <a:rPr lang="en-GB" dirty="0">
                <a:solidFill>
                  <a:srgbClr val="FFFFFF"/>
                </a:solidFill>
              </a:rPr>
              <a:t>Skills and driver shortage. </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A74FE4EE-CB34-F840-A5C1-CC8B095A39E0}"/>
              </a:ext>
            </a:extLst>
          </p:cNvPr>
          <p:cNvSpPr>
            <a:spLocks noGrp="1"/>
          </p:cNvSpPr>
          <p:nvPr>
            <p:ph idx="1"/>
          </p:nvPr>
        </p:nvSpPr>
        <p:spPr>
          <a:xfrm>
            <a:off x="-3048" y="1148340"/>
            <a:ext cx="11670114" cy="4297350"/>
          </a:xfrm>
        </p:spPr>
        <p:txBody>
          <a:bodyPr>
            <a:normAutofit/>
          </a:bodyPr>
          <a:lstStyle/>
          <a:p>
            <a:pPr>
              <a:lnSpc>
                <a:spcPct val="100000"/>
              </a:lnSpc>
            </a:pPr>
            <a:r>
              <a:rPr lang="en-GB" sz="1800" dirty="0">
                <a:solidFill>
                  <a:srgbClr val="FFFFFF"/>
                </a:solidFill>
              </a:rPr>
              <a:t>There is a huge driver shortage in the industry many say that the industry is not what it used to be, this is because now drivers have to jump through hoops to get into the transport industry.</a:t>
            </a:r>
          </a:p>
          <a:p>
            <a:pPr>
              <a:lnSpc>
                <a:spcPct val="100000"/>
              </a:lnSpc>
            </a:pPr>
            <a:r>
              <a:rPr lang="en-GB" sz="1800" dirty="0">
                <a:solidFill>
                  <a:srgbClr val="FFFFFF"/>
                </a:solidFill>
              </a:rPr>
              <a:t> The average age for a truck driver is 47. </a:t>
            </a:r>
          </a:p>
          <a:p>
            <a:pPr>
              <a:lnSpc>
                <a:spcPct val="100000"/>
              </a:lnSpc>
            </a:pPr>
            <a:r>
              <a:rPr lang="en-GB" sz="1800" dirty="0">
                <a:solidFill>
                  <a:srgbClr val="FFFFFF"/>
                </a:solidFill>
              </a:rPr>
              <a:t>This means that many of these drivers are already thinking about retirement, this is making the industry call out for younger drivers however this means that younger drivers will have little or no experience so finding a company that is willing to accept new drivers is a challenge. </a:t>
            </a:r>
          </a:p>
          <a:p>
            <a:pPr marL="0" indent="0" algn="ctr">
              <a:lnSpc>
                <a:spcPct val="100000"/>
              </a:lnSpc>
              <a:buNone/>
            </a:pPr>
            <a:endParaRPr lang="en-GB" sz="1500" dirty="0">
              <a:solidFill>
                <a:srgbClr val="FFFFFF"/>
              </a:solidFill>
            </a:endParaRPr>
          </a:p>
        </p:txBody>
      </p:sp>
      <p:pic>
        <p:nvPicPr>
          <p:cNvPr id="11266" name="Picture 2" descr="What is Causing the Truck Driver Shortage and How Can We Fix It : Redwood  Logistics">
            <a:extLst>
              <a:ext uri="{FF2B5EF4-FFF2-40B4-BE49-F238E27FC236}">
                <a16:creationId xmlns:a16="http://schemas.microsoft.com/office/drawing/2014/main" id="{26DDCE42-5935-FC48-97F7-8996721D24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3384" y="3335359"/>
            <a:ext cx="4019212" cy="256753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88B4D4E-1586-0D49-B67A-71CC83F14719}"/>
              </a:ext>
            </a:extLst>
          </p:cNvPr>
          <p:cNvSpPr/>
          <p:nvPr/>
        </p:nvSpPr>
        <p:spPr>
          <a:xfrm>
            <a:off x="149613" y="3258670"/>
            <a:ext cx="7679318" cy="3139321"/>
          </a:xfrm>
          <a:prstGeom prst="rect">
            <a:avLst/>
          </a:prstGeom>
        </p:spPr>
        <p:txBody>
          <a:bodyPr wrap="square">
            <a:spAutoFit/>
          </a:bodyPr>
          <a:lstStyle/>
          <a:p>
            <a:pPr>
              <a:lnSpc>
                <a:spcPct val="100000"/>
              </a:lnSpc>
            </a:pPr>
            <a:r>
              <a:rPr lang="en-GB" dirty="0">
                <a:solidFill>
                  <a:srgbClr val="FFFFFF"/>
                </a:solidFill>
              </a:rPr>
              <a:t>Also older drivers that have been in the industry for years don’t feel the need to participate and learn new skills which as you can expect can cause carelessness in the work place or on the road.</a:t>
            </a:r>
          </a:p>
          <a:p>
            <a:pPr>
              <a:lnSpc>
                <a:spcPct val="100000"/>
              </a:lnSpc>
            </a:pPr>
            <a:endParaRPr lang="en-GB" dirty="0">
              <a:solidFill>
                <a:srgbClr val="FFFFFF"/>
              </a:solidFill>
            </a:endParaRPr>
          </a:p>
          <a:p>
            <a:pPr>
              <a:lnSpc>
                <a:spcPct val="100000"/>
              </a:lnSpc>
            </a:pPr>
            <a:r>
              <a:rPr lang="en-GB" dirty="0">
                <a:solidFill>
                  <a:srgbClr val="FFFFFF"/>
                </a:solidFill>
              </a:rPr>
              <a:t>The demand for drivers need to improve drastically, it is said that there needs to be an increase of 150% to cope with the demand of the industry and relieve pressure from the already existing drivers. </a:t>
            </a:r>
          </a:p>
          <a:p>
            <a:pPr>
              <a:lnSpc>
                <a:spcPct val="100000"/>
              </a:lnSpc>
            </a:pPr>
            <a:endParaRPr lang="en-GB" dirty="0">
              <a:solidFill>
                <a:srgbClr val="FFFFFF"/>
              </a:solidFill>
            </a:endParaRPr>
          </a:p>
          <a:p>
            <a:pPr>
              <a:lnSpc>
                <a:spcPct val="100000"/>
              </a:lnSpc>
            </a:pPr>
            <a:r>
              <a:rPr lang="en-GB" dirty="0">
                <a:solidFill>
                  <a:srgbClr val="FFFFFF"/>
                </a:solidFill>
              </a:rPr>
              <a:t>Relieving the pressure would save lives because drivers wont feel the need to overload vehicles and they will make sure they are using the correct load restrains. </a:t>
            </a:r>
          </a:p>
        </p:txBody>
      </p:sp>
    </p:spTree>
    <p:extLst>
      <p:ext uri="{BB962C8B-B14F-4D97-AF65-F5344CB8AC3E}">
        <p14:creationId xmlns:p14="http://schemas.microsoft.com/office/powerpoint/2010/main" val="249146494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7CB3261-3DEE-AF4F-8848-CFC9BB951534}"/>
              </a:ext>
            </a:extLst>
          </p:cNvPr>
          <p:cNvSpPr>
            <a:spLocks noGrp="1"/>
          </p:cNvSpPr>
          <p:nvPr>
            <p:ph type="title"/>
          </p:nvPr>
        </p:nvSpPr>
        <p:spPr>
          <a:xfrm>
            <a:off x="1560576" y="186851"/>
            <a:ext cx="9067799" cy="1664573"/>
          </a:xfrm>
        </p:spPr>
        <p:txBody>
          <a:bodyPr>
            <a:normAutofit/>
          </a:bodyPr>
          <a:lstStyle/>
          <a:p>
            <a:pPr algn="ctr"/>
            <a:r>
              <a:rPr lang="en-GB" dirty="0">
                <a:solidFill>
                  <a:srgbClr val="FFFFFF"/>
                </a:solidFill>
              </a:rPr>
              <a:t>Legislation changes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2CF9F517-50E9-6B49-AC1D-A16B080AAA4E}"/>
              </a:ext>
            </a:extLst>
          </p:cNvPr>
          <p:cNvSpPr>
            <a:spLocks noGrp="1"/>
          </p:cNvSpPr>
          <p:nvPr>
            <p:ph idx="1"/>
          </p:nvPr>
        </p:nvSpPr>
        <p:spPr>
          <a:xfrm>
            <a:off x="0" y="1395051"/>
            <a:ext cx="12070080" cy="4623921"/>
          </a:xfrm>
        </p:spPr>
        <p:txBody>
          <a:bodyPr>
            <a:normAutofit/>
          </a:bodyPr>
          <a:lstStyle/>
          <a:p>
            <a:pPr marL="0" indent="0" algn="ctr">
              <a:buNone/>
            </a:pPr>
            <a:r>
              <a:rPr lang="en-GB" sz="1800" dirty="0">
                <a:solidFill>
                  <a:srgbClr val="FFFFFF"/>
                </a:solidFill>
              </a:rPr>
              <a:t>The goal is to always be improving the transport industry and make it safter for all, so this means that there is constant changes this often means that it is hard for company's and drivers to keep up.</a:t>
            </a:r>
          </a:p>
          <a:p>
            <a:pPr marL="0" indent="0" algn="ctr">
              <a:buNone/>
            </a:pPr>
            <a:r>
              <a:rPr lang="en-GB" sz="1800" dirty="0">
                <a:solidFill>
                  <a:srgbClr val="FFFFFF"/>
                </a:solidFill>
              </a:rPr>
              <a:t>It can be difficult to access the correct information, as it requires funds time and willingness for building employers and employees skills. </a:t>
            </a:r>
          </a:p>
          <a:p>
            <a:pPr marL="0" indent="0" algn="ctr">
              <a:buNone/>
            </a:pPr>
            <a:r>
              <a:rPr lang="en-GB" sz="1800" dirty="0">
                <a:solidFill>
                  <a:srgbClr val="FFFFFF"/>
                </a:solidFill>
              </a:rPr>
              <a:t>Due to so many changes companies find it hard to put these new changes into place and train their employees to meet the correct legislation changes. </a:t>
            </a:r>
          </a:p>
          <a:p>
            <a:pPr algn="ctr"/>
            <a:endParaRPr lang="en-GB" sz="1800" dirty="0">
              <a:solidFill>
                <a:srgbClr val="FFFFFF"/>
              </a:solidFill>
            </a:endParaRPr>
          </a:p>
        </p:txBody>
      </p:sp>
      <p:pic>
        <p:nvPicPr>
          <p:cNvPr id="12290" name="Picture 2" descr="The only constant in life is change&quot;-Heraclitus - Executive Drug Rehab |  Private Drug Rehab">
            <a:extLst>
              <a:ext uri="{FF2B5EF4-FFF2-40B4-BE49-F238E27FC236}">
                <a16:creationId xmlns:a16="http://schemas.microsoft.com/office/drawing/2014/main" id="{6BA11AD2-C11C-5A47-9B7F-2A5293EFCA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3680" y="3731661"/>
            <a:ext cx="3739754" cy="254983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48370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Light bulb on yellow background with sketched light beams and cord">
            <a:extLst>
              <a:ext uri="{FF2B5EF4-FFF2-40B4-BE49-F238E27FC236}">
                <a16:creationId xmlns:a16="http://schemas.microsoft.com/office/drawing/2014/main" id="{8D69B0BD-9D55-4CFF-A63C-9F8456086EEA}"/>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colorTemperature colorTemp="3439"/>
                    </a14:imgEffect>
                  </a14:imgLayer>
                </a14:imgProps>
              </a:ext>
            </a:extLst>
          </a:blip>
          <a:srcRect t="8537"/>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16CCA2-746A-FB4C-9E9B-A8F5F4C83B24}"/>
              </a:ext>
            </a:extLst>
          </p:cNvPr>
          <p:cNvSpPr>
            <a:spLocks noGrp="1"/>
          </p:cNvSpPr>
          <p:nvPr>
            <p:ph type="title"/>
          </p:nvPr>
        </p:nvSpPr>
        <p:spPr>
          <a:xfrm>
            <a:off x="346071" y="1355484"/>
            <a:ext cx="6165855" cy="3755144"/>
          </a:xfrm>
        </p:spPr>
        <p:txBody>
          <a:bodyPr vert="horz" lIns="91440" tIns="45720" rIns="91440" bIns="45720" rtlCol="0" anchor="b">
            <a:normAutofit fontScale="90000"/>
          </a:bodyPr>
          <a:lstStyle/>
          <a:p>
            <a:pPr algn="ctr"/>
            <a:r>
              <a:rPr lang="en-US" sz="3600" dirty="0">
                <a:solidFill>
                  <a:schemeClr val="bg1"/>
                </a:solidFill>
              </a:rPr>
              <a:t>In Conclusion</a:t>
            </a:r>
            <a:br>
              <a:rPr lang="en-US" sz="2800" dirty="0">
                <a:solidFill>
                  <a:schemeClr val="bg1"/>
                </a:solidFill>
              </a:rPr>
            </a:br>
            <a:r>
              <a:rPr lang="en-US" sz="2700" dirty="0">
                <a:solidFill>
                  <a:schemeClr val="bg1"/>
                </a:solidFill>
                <a:latin typeface="+mn-lt"/>
              </a:rPr>
              <a:t> we have established that there are a lot of main causes of accidents in the transport industry however I want to start with driver competence, I want to create a smart vehicle/ devices to improve a vehicle, that can help drivers make sure their loads are secure and they are not causing a risk to other road users. </a:t>
            </a:r>
            <a:endParaRPr lang="en-US" sz="2800" dirty="0">
              <a:solidFill>
                <a:schemeClr val="bg1"/>
              </a:solidFill>
              <a:latin typeface="+mn-lt"/>
            </a:endParaRPr>
          </a:p>
        </p:txBody>
      </p:sp>
    </p:spTree>
    <p:extLst>
      <p:ext uri="{BB962C8B-B14F-4D97-AF65-F5344CB8AC3E}">
        <p14:creationId xmlns:p14="http://schemas.microsoft.com/office/powerpoint/2010/main" val="328557867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Question mark against red wall">
            <a:extLst>
              <a:ext uri="{FF2B5EF4-FFF2-40B4-BE49-F238E27FC236}">
                <a16:creationId xmlns:a16="http://schemas.microsoft.com/office/drawing/2014/main" id="{46966A19-F365-4D8E-9AEC-08A2961E6D16}"/>
              </a:ext>
            </a:extLst>
          </p:cNvPr>
          <p:cNvPicPr>
            <a:picLocks noChangeAspect="1"/>
          </p:cNvPicPr>
          <p:nvPr/>
        </p:nvPicPr>
        <p:blipFill rotWithShape="1">
          <a:blip r:embed="rId2">
            <a:alphaModFix/>
          </a:blip>
          <a:srcRect b="7025"/>
          <a:stretch/>
        </p:blipFill>
        <p:spPr>
          <a:xfrm>
            <a:off x="-3028" y="-2"/>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46E102-55F4-8B41-8AD4-FED47D7AB9C0}"/>
              </a:ext>
            </a:extLst>
          </p:cNvPr>
          <p:cNvSpPr>
            <a:spLocks noGrp="1"/>
          </p:cNvSpPr>
          <p:nvPr>
            <p:ph type="ctrTitle"/>
          </p:nvPr>
        </p:nvSpPr>
        <p:spPr>
          <a:xfrm>
            <a:off x="393193" y="990155"/>
            <a:ext cx="7863840" cy="3755144"/>
          </a:xfrm>
        </p:spPr>
        <p:txBody>
          <a:bodyPr anchor="b">
            <a:normAutofit/>
          </a:bodyPr>
          <a:lstStyle/>
          <a:p>
            <a:pPr algn="l"/>
            <a:r>
              <a:rPr lang="en-GB" dirty="0">
                <a:solidFill>
                  <a:srgbClr val="FFFFFF"/>
                </a:solidFill>
              </a:rPr>
              <a:t>Let’s have a look at what has already been done to help save lives in the transport industry… </a:t>
            </a:r>
          </a:p>
        </p:txBody>
      </p:sp>
    </p:spTree>
    <p:extLst>
      <p:ext uri="{BB962C8B-B14F-4D97-AF65-F5344CB8AC3E}">
        <p14:creationId xmlns:p14="http://schemas.microsoft.com/office/powerpoint/2010/main" val="40228067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 name="Picture 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1" name="Rectangle 10">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1922F7E-5CEE-D245-9E29-303D6FF6659B}"/>
              </a:ext>
            </a:extLst>
          </p:cNvPr>
          <p:cNvSpPr>
            <a:spLocks noGrp="1"/>
          </p:cNvSpPr>
          <p:nvPr>
            <p:ph type="title"/>
          </p:nvPr>
        </p:nvSpPr>
        <p:spPr>
          <a:xfrm>
            <a:off x="1821434" y="-1640428"/>
            <a:ext cx="8979843" cy="2604928"/>
          </a:xfrm>
        </p:spPr>
        <p:txBody>
          <a:bodyPr vert="horz" lIns="91440" tIns="45720" rIns="91440" bIns="45720" rtlCol="0" anchor="b">
            <a:normAutofit/>
          </a:bodyPr>
          <a:lstStyle/>
          <a:p>
            <a:pPr algn="ctr"/>
            <a:r>
              <a:rPr lang="en-US" sz="5200" dirty="0">
                <a:solidFill>
                  <a:srgbClr val="FFFFFF"/>
                </a:solidFill>
              </a:rPr>
              <a:t>The Samsung smart truck</a:t>
            </a:r>
          </a:p>
        </p:txBody>
      </p:sp>
      <p:pic>
        <p:nvPicPr>
          <p:cNvPr id="20" name="Picture 2" descr="Safety_Main">
            <a:extLst>
              <a:ext uri="{FF2B5EF4-FFF2-40B4-BE49-F238E27FC236}">
                <a16:creationId xmlns:a16="http://schemas.microsoft.com/office/drawing/2014/main" id="{62E1CCBA-E906-F648-8EA8-190166F3741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1894" y="3975216"/>
            <a:ext cx="5218160" cy="267939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53AF7986-DB48-2947-9E04-F2932AD55CDD}"/>
              </a:ext>
            </a:extLst>
          </p:cNvPr>
          <p:cNvSpPr/>
          <p:nvPr/>
        </p:nvSpPr>
        <p:spPr>
          <a:xfrm>
            <a:off x="0" y="1123677"/>
            <a:ext cx="12592594" cy="1754326"/>
          </a:xfrm>
          <a:prstGeom prst="rect">
            <a:avLst/>
          </a:prstGeom>
        </p:spPr>
        <p:txBody>
          <a:bodyPr wrap="square">
            <a:spAutoFit/>
          </a:bodyPr>
          <a:lstStyle/>
          <a:p>
            <a:r>
              <a:rPr lang="en-GB" dirty="0">
                <a:solidFill>
                  <a:schemeClr val="bg1"/>
                </a:solidFill>
                <a:latin typeface="Rubik"/>
              </a:rPr>
              <a:t>A lot of drivers on the road are constantly getting stuck behind slower moving vehicles with speed limiters.</a:t>
            </a:r>
          </a:p>
          <a:p>
            <a:r>
              <a:rPr lang="en-GB" dirty="0">
                <a:solidFill>
                  <a:schemeClr val="bg1"/>
                </a:solidFill>
                <a:latin typeface="Rubik"/>
              </a:rPr>
              <a:t>Most drivers become impatient and this impenitentness can lead to reckless driving which then leads to fatality’s </a:t>
            </a:r>
          </a:p>
          <a:p>
            <a:r>
              <a:rPr lang="en-GB" dirty="0">
                <a:solidFill>
                  <a:schemeClr val="bg1"/>
                </a:solidFill>
                <a:latin typeface="Rubik"/>
              </a:rPr>
              <a:t>Drivers are willing to blindly over take the long vehicles without thinking about the oncoming traffic. </a:t>
            </a:r>
          </a:p>
          <a:p>
            <a:r>
              <a:rPr lang="en-GB" dirty="0">
                <a:solidFill>
                  <a:schemeClr val="bg1"/>
                </a:solidFill>
                <a:latin typeface="Rubik"/>
              </a:rPr>
              <a:t>Samsung have developed a great solution to this problem and personally I love it. </a:t>
            </a:r>
          </a:p>
          <a:p>
            <a:r>
              <a:rPr lang="en-GB" dirty="0">
                <a:solidFill>
                  <a:schemeClr val="bg1"/>
                </a:solidFill>
                <a:latin typeface="Rubik"/>
              </a:rPr>
              <a:t>This idea was produced in in light of Argentina, as there statistics on traffic accidents are among the highest in the world!</a:t>
            </a:r>
          </a:p>
          <a:p>
            <a:r>
              <a:rPr lang="en-GB" dirty="0">
                <a:solidFill>
                  <a:schemeClr val="bg1"/>
                </a:solidFill>
                <a:latin typeface="Rubik"/>
              </a:rPr>
              <a:t>Samsung's aim was to save lives and I want to be a part of this positive change.</a:t>
            </a:r>
          </a:p>
        </p:txBody>
      </p:sp>
      <p:sp>
        <p:nvSpPr>
          <p:cNvPr id="8" name="Rectangle 7">
            <a:extLst>
              <a:ext uri="{FF2B5EF4-FFF2-40B4-BE49-F238E27FC236}">
                <a16:creationId xmlns:a16="http://schemas.microsoft.com/office/drawing/2014/main" id="{96120DDA-37A7-E346-9820-2AC456607CD6}"/>
              </a:ext>
            </a:extLst>
          </p:cNvPr>
          <p:cNvSpPr/>
          <p:nvPr/>
        </p:nvSpPr>
        <p:spPr>
          <a:xfrm>
            <a:off x="-3048" y="2781298"/>
            <a:ext cx="10448236" cy="3970318"/>
          </a:xfrm>
          <a:prstGeom prst="rect">
            <a:avLst/>
          </a:prstGeom>
        </p:spPr>
        <p:txBody>
          <a:bodyPr wrap="square">
            <a:spAutoFit/>
          </a:bodyPr>
          <a:lstStyle/>
          <a:p>
            <a:r>
              <a:rPr lang="en-GB" u="sng" dirty="0">
                <a:solidFill>
                  <a:schemeClr val="bg1"/>
                </a:solidFill>
                <a:latin typeface="Rubik"/>
              </a:rPr>
              <a:t>How does it work? </a:t>
            </a:r>
          </a:p>
          <a:p>
            <a:r>
              <a:rPr lang="en-GB" dirty="0">
                <a:solidFill>
                  <a:schemeClr val="bg1"/>
                </a:solidFill>
                <a:latin typeface="Rubik"/>
              </a:rPr>
              <a:t>The Samsung safety truck has a wireless camera built in to the front end of the truck this camera shows the vehicle behind the truck exactly what the driver of the truck can see. </a:t>
            </a:r>
          </a:p>
          <a:p>
            <a:r>
              <a:rPr lang="en-GB" dirty="0">
                <a:solidFill>
                  <a:schemeClr val="bg1"/>
                </a:solidFill>
                <a:latin typeface="Rubik"/>
              </a:rPr>
              <a:t>The truck has cameras that connects to a video which is shown on the rear doors. </a:t>
            </a:r>
          </a:p>
          <a:p>
            <a:r>
              <a:rPr lang="en-GB" dirty="0">
                <a:solidFill>
                  <a:schemeClr val="bg1"/>
                </a:solidFill>
                <a:latin typeface="Rubik"/>
              </a:rPr>
              <a:t>Theses cameras even work in unlit areas. </a:t>
            </a:r>
          </a:p>
          <a:p>
            <a:r>
              <a:rPr lang="en-GB" dirty="0">
                <a:solidFill>
                  <a:schemeClr val="bg1"/>
                </a:solidFill>
                <a:latin typeface="Rubik"/>
              </a:rPr>
              <a:t>This makes drivers aware what is going on ahead so they can make</a:t>
            </a:r>
          </a:p>
          <a:p>
            <a:r>
              <a:rPr lang="en-GB" dirty="0">
                <a:solidFill>
                  <a:schemeClr val="bg1"/>
                </a:solidFill>
                <a:latin typeface="Rubik"/>
              </a:rPr>
              <a:t> a well informed decision whether to overtake. </a:t>
            </a:r>
          </a:p>
          <a:p>
            <a:r>
              <a:rPr lang="en-GB" dirty="0">
                <a:solidFill>
                  <a:schemeClr val="bg1"/>
                </a:solidFill>
                <a:latin typeface="Rubik"/>
              </a:rPr>
              <a:t>Which reduces accidents.  </a:t>
            </a:r>
          </a:p>
          <a:p>
            <a:endParaRPr lang="en-GB" dirty="0">
              <a:solidFill>
                <a:schemeClr val="bg1"/>
              </a:solidFill>
              <a:latin typeface="Rubik"/>
            </a:endParaRPr>
          </a:p>
          <a:p>
            <a:r>
              <a:rPr lang="en-GB" dirty="0">
                <a:solidFill>
                  <a:schemeClr val="bg1"/>
                </a:solidFill>
                <a:latin typeface="Rubik"/>
              </a:rPr>
              <a:t>Sadly this has not been developed further the truck used</a:t>
            </a:r>
          </a:p>
          <a:p>
            <a:r>
              <a:rPr lang="en-GB" dirty="0">
                <a:solidFill>
                  <a:schemeClr val="bg1"/>
                </a:solidFill>
                <a:latin typeface="Rubik"/>
              </a:rPr>
              <a:t> in the advert is only a prototype, Samsung has been able to confirm </a:t>
            </a:r>
          </a:p>
          <a:p>
            <a:r>
              <a:rPr lang="en-GB" dirty="0">
                <a:solidFill>
                  <a:schemeClr val="bg1"/>
                </a:solidFill>
                <a:latin typeface="Rubik"/>
              </a:rPr>
              <a:t>that the it works however more testing is needed but it has</a:t>
            </a:r>
          </a:p>
          <a:p>
            <a:r>
              <a:rPr lang="en-GB" dirty="0">
                <a:solidFill>
                  <a:schemeClr val="bg1"/>
                </a:solidFill>
                <a:latin typeface="Rubik"/>
              </a:rPr>
              <a:t> been proven that this could save lives! </a:t>
            </a:r>
          </a:p>
          <a:p>
            <a:r>
              <a:rPr lang="en-GB" dirty="0">
                <a:solidFill>
                  <a:schemeClr val="bg1"/>
                </a:solidFill>
                <a:latin typeface="Rubik"/>
              </a:rPr>
              <a:t> </a:t>
            </a:r>
          </a:p>
        </p:txBody>
      </p:sp>
      <p:sp>
        <p:nvSpPr>
          <p:cNvPr id="12" name="Rectangle 11">
            <a:extLst>
              <a:ext uri="{FF2B5EF4-FFF2-40B4-BE49-F238E27FC236}">
                <a16:creationId xmlns:a16="http://schemas.microsoft.com/office/drawing/2014/main" id="{24C4F9DF-B9ED-9541-A424-853B065F036C}"/>
              </a:ext>
            </a:extLst>
          </p:cNvPr>
          <p:cNvSpPr/>
          <p:nvPr/>
        </p:nvSpPr>
        <p:spPr>
          <a:xfrm>
            <a:off x="372473" y="6382284"/>
            <a:ext cx="5525588" cy="369332"/>
          </a:xfrm>
          <a:prstGeom prst="rect">
            <a:avLst/>
          </a:prstGeom>
        </p:spPr>
        <p:txBody>
          <a:bodyPr wrap="square">
            <a:spAutoFit/>
          </a:bodyPr>
          <a:lstStyle/>
          <a:p>
            <a:r>
              <a:rPr lang="en-GB" dirty="0">
                <a:solidFill>
                  <a:srgbClr val="7030A0"/>
                </a:solidFill>
              </a:rPr>
              <a:t>https://</a:t>
            </a:r>
            <a:r>
              <a:rPr lang="en-GB" dirty="0" err="1">
                <a:solidFill>
                  <a:srgbClr val="7030A0"/>
                </a:solidFill>
              </a:rPr>
              <a:t>www.youtube.com</a:t>
            </a:r>
            <a:r>
              <a:rPr lang="en-GB" dirty="0">
                <a:solidFill>
                  <a:srgbClr val="7030A0"/>
                </a:solidFill>
              </a:rPr>
              <a:t>/</a:t>
            </a:r>
            <a:r>
              <a:rPr lang="en-GB" dirty="0" err="1">
                <a:solidFill>
                  <a:srgbClr val="7030A0"/>
                </a:solidFill>
              </a:rPr>
              <a:t>watch?v</a:t>
            </a:r>
            <a:r>
              <a:rPr lang="en-GB" dirty="0">
                <a:solidFill>
                  <a:srgbClr val="7030A0"/>
                </a:solidFill>
              </a:rPr>
              <a:t>=6GNGfse9ZK8</a:t>
            </a:r>
          </a:p>
        </p:txBody>
      </p:sp>
    </p:spTree>
    <p:extLst>
      <p:ext uri="{BB962C8B-B14F-4D97-AF65-F5344CB8AC3E}">
        <p14:creationId xmlns:p14="http://schemas.microsoft.com/office/powerpoint/2010/main" val="252674635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2" name="Rectangle 7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343" name="Rectangle 74">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344" name="Group 76">
            <a:extLst>
              <a:ext uri="{FF2B5EF4-FFF2-40B4-BE49-F238E27FC236}">
                <a16:creationId xmlns:a16="http://schemas.microsoft.com/office/drawing/2014/main" id="{329D5B16-F37A-4DDB-AEC7-D86E5D2EB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78" name="Picture 77">
              <a:extLst>
                <a:ext uri="{FF2B5EF4-FFF2-40B4-BE49-F238E27FC236}">
                  <a16:creationId xmlns:a16="http://schemas.microsoft.com/office/drawing/2014/main" id="{73E7B7CD-02B0-459A-84BE-8E59AAA53E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9" name="Picture 78">
              <a:extLst>
                <a:ext uri="{FF2B5EF4-FFF2-40B4-BE49-F238E27FC236}">
                  <a16:creationId xmlns:a16="http://schemas.microsoft.com/office/drawing/2014/main" id="{7D72770A-A9B0-4A54-8F00-9230ED4D8B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15C5B16-F1AD-6D42-AE2B-303BC161F594}"/>
              </a:ext>
            </a:extLst>
          </p:cNvPr>
          <p:cNvSpPr>
            <a:spLocks noGrp="1"/>
          </p:cNvSpPr>
          <p:nvPr>
            <p:ph type="title"/>
          </p:nvPr>
        </p:nvSpPr>
        <p:spPr>
          <a:xfrm>
            <a:off x="563553" y="-142372"/>
            <a:ext cx="7169331" cy="2259586"/>
          </a:xfrm>
        </p:spPr>
        <p:txBody>
          <a:bodyPr anchor="ctr">
            <a:normAutofit/>
          </a:bodyPr>
          <a:lstStyle/>
          <a:p>
            <a:r>
              <a:rPr lang="en-GB" dirty="0">
                <a:solidFill>
                  <a:srgbClr val="FFFFFF"/>
                </a:solidFill>
              </a:rPr>
              <a:t>Signs on vehicles </a:t>
            </a:r>
          </a:p>
        </p:txBody>
      </p:sp>
      <p:sp>
        <p:nvSpPr>
          <p:cNvPr id="3" name="Content Placeholder 2">
            <a:extLst>
              <a:ext uri="{FF2B5EF4-FFF2-40B4-BE49-F238E27FC236}">
                <a16:creationId xmlns:a16="http://schemas.microsoft.com/office/drawing/2014/main" id="{250172FB-8C69-0244-9E30-E63A1AE0BBB3}"/>
              </a:ext>
            </a:extLst>
          </p:cNvPr>
          <p:cNvSpPr>
            <a:spLocks noGrp="1"/>
          </p:cNvSpPr>
          <p:nvPr>
            <p:ph idx="1"/>
          </p:nvPr>
        </p:nvSpPr>
        <p:spPr>
          <a:xfrm>
            <a:off x="0" y="1646100"/>
            <a:ext cx="7579626" cy="4769680"/>
          </a:xfrm>
        </p:spPr>
        <p:txBody>
          <a:bodyPr anchor="ctr">
            <a:normAutofit/>
          </a:bodyPr>
          <a:lstStyle/>
          <a:p>
            <a:r>
              <a:rPr lang="en-GB" sz="1800" dirty="0">
                <a:solidFill>
                  <a:srgbClr val="FFFFFF"/>
                </a:solidFill>
              </a:rPr>
              <a:t>Many company's have vehicle stickers onto their vehicles this is in the hopes to discourage cyclists and other road users from getting to close and to remind them of the drivers blind spots. </a:t>
            </a:r>
          </a:p>
          <a:p>
            <a:r>
              <a:rPr lang="en-GB" sz="1800" dirty="0">
                <a:solidFill>
                  <a:srgbClr val="FFFFFF"/>
                </a:solidFill>
              </a:rPr>
              <a:t>As a driver myself, just in a car I never get to close to a large vehicle. </a:t>
            </a:r>
          </a:p>
          <a:p>
            <a:r>
              <a:rPr lang="en-GB" sz="1800" dirty="0">
                <a:solidFill>
                  <a:srgbClr val="FFFFFF"/>
                </a:solidFill>
              </a:rPr>
              <a:t>I always make sure I give plenty of space especially leading up to and going round a round about. </a:t>
            </a:r>
          </a:p>
          <a:p>
            <a:r>
              <a:rPr lang="en-GB" sz="1800" dirty="0">
                <a:solidFill>
                  <a:srgbClr val="FFFFFF"/>
                </a:solidFill>
              </a:rPr>
              <a:t>Not all drivers or cyclist have this incentive so these signs are great for reminding other road users. </a:t>
            </a:r>
          </a:p>
          <a:p>
            <a:r>
              <a:rPr lang="en-GB" sz="1800" dirty="0">
                <a:solidFill>
                  <a:srgbClr val="FFFFFF"/>
                </a:solidFill>
              </a:rPr>
              <a:t>However these can and are easily ignored. </a:t>
            </a:r>
          </a:p>
          <a:p>
            <a:r>
              <a:rPr lang="en-GB" sz="1800" dirty="0">
                <a:solidFill>
                  <a:srgbClr val="FFFFFF"/>
                </a:solidFill>
              </a:rPr>
              <a:t>I want to help the industry more.</a:t>
            </a:r>
          </a:p>
          <a:p>
            <a:r>
              <a:rPr lang="en-GB" sz="1800" dirty="0">
                <a:solidFill>
                  <a:srgbClr val="FFFFFF"/>
                </a:solidFill>
              </a:rPr>
              <a:t> I added this in because it represents the fact that things are looking up and company's are accepting to change for the better. </a:t>
            </a:r>
          </a:p>
          <a:p>
            <a:endParaRPr lang="en-GB" sz="1800" dirty="0">
              <a:solidFill>
                <a:srgbClr val="FFFFFF"/>
              </a:solidFill>
            </a:endParaRPr>
          </a:p>
        </p:txBody>
      </p:sp>
      <p:pic>
        <p:nvPicPr>
          <p:cNvPr id="14340" name="Picture 4" descr="Sainsbury's truck cyclist warning increases &quot;fear of cycling&quot; | road.cc">
            <a:extLst>
              <a:ext uri="{FF2B5EF4-FFF2-40B4-BE49-F238E27FC236}">
                <a16:creationId xmlns:a16="http://schemas.microsoft.com/office/drawing/2014/main" id="{80F7CE12-F267-514E-B5CC-7A52054E8A7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57031" y="240513"/>
            <a:ext cx="1748144" cy="24696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4338" name="Picture 2" descr="Cycling in the cities: safety concerns - RIAA Barker Gillette">
            <a:extLst>
              <a:ext uri="{FF2B5EF4-FFF2-40B4-BE49-F238E27FC236}">
                <a16:creationId xmlns:a16="http://schemas.microsoft.com/office/drawing/2014/main" id="{94822926-AB55-DD46-ADA7-07325555F00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06769" y="2950626"/>
            <a:ext cx="4248668" cy="31824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674066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0" name="Picture 8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92" name="Rectangle 9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4" name="Rectangle 9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96" name="Group 9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97" name="Picture 9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98" name="Picture 9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EE35A87-A6E8-5D4F-9E39-D0F21EFAEBE4}"/>
              </a:ext>
            </a:extLst>
          </p:cNvPr>
          <p:cNvSpPr>
            <a:spLocks noGrp="1"/>
          </p:cNvSpPr>
          <p:nvPr>
            <p:ph type="title"/>
          </p:nvPr>
        </p:nvSpPr>
        <p:spPr>
          <a:xfrm>
            <a:off x="-3048" y="-1581190"/>
            <a:ext cx="9607296" cy="2604928"/>
          </a:xfrm>
        </p:spPr>
        <p:txBody>
          <a:bodyPr vert="horz" lIns="91440" tIns="45720" rIns="91440" bIns="45720" rtlCol="0" anchor="b">
            <a:normAutofit/>
          </a:bodyPr>
          <a:lstStyle/>
          <a:p>
            <a:pPr algn="ctr"/>
            <a:r>
              <a:rPr lang="en-US" sz="5200" dirty="0">
                <a:solidFill>
                  <a:srgbClr val="FFFFFF"/>
                </a:solidFill>
              </a:rPr>
              <a:t>Cameras instead of side mirrors </a:t>
            </a:r>
          </a:p>
        </p:txBody>
      </p:sp>
      <p:pic>
        <p:nvPicPr>
          <p:cNvPr id="15368" name="Picture 8" descr="19C0843_73">
            <a:extLst>
              <a:ext uri="{FF2B5EF4-FFF2-40B4-BE49-F238E27FC236}">
                <a16:creationId xmlns:a16="http://schemas.microsoft.com/office/drawing/2014/main" id="{7BB1F29A-DDE5-E648-80D8-081CC22D13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6000" y="3339737"/>
            <a:ext cx="4221363" cy="281680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5370" name="Picture 10" descr="19C0872_001">
            <a:extLst>
              <a:ext uri="{FF2B5EF4-FFF2-40B4-BE49-F238E27FC236}">
                <a16:creationId xmlns:a16="http://schemas.microsoft.com/office/drawing/2014/main" id="{9A82E284-39B7-4B46-BB6E-5976A3F9AA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51528" y="358576"/>
            <a:ext cx="2235836" cy="28168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E53793-CD19-EB40-8D00-5A55EB5E10CC}"/>
              </a:ext>
            </a:extLst>
          </p:cNvPr>
          <p:cNvSpPr/>
          <p:nvPr/>
        </p:nvSpPr>
        <p:spPr>
          <a:xfrm>
            <a:off x="0" y="1576657"/>
            <a:ext cx="9250947" cy="4801314"/>
          </a:xfrm>
          <a:prstGeom prst="rect">
            <a:avLst/>
          </a:prstGeom>
        </p:spPr>
        <p:txBody>
          <a:bodyPr wrap="square">
            <a:spAutoFit/>
          </a:bodyPr>
          <a:lstStyle/>
          <a:p>
            <a:r>
              <a:rPr lang="en-GB" dirty="0">
                <a:solidFill>
                  <a:schemeClr val="bg1"/>
                </a:solidFill>
                <a:latin typeface="Lato"/>
              </a:rPr>
              <a:t>Back in 2019 Mercedes has been supplying the trucking industry with a new form of smart technology that they have developed. </a:t>
            </a:r>
          </a:p>
          <a:p>
            <a:r>
              <a:rPr lang="en-GB" dirty="0">
                <a:solidFill>
                  <a:schemeClr val="bg1"/>
                </a:solidFill>
                <a:latin typeface="Lato"/>
              </a:rPr>
              <a:t>This is called ‘</a:t>
            </a:r>
            <a:r>
              <a:rPr lang="en-GB" dirty="0" err="1">
                <a:solidFill>
                  <a:schemeClr val="bg1"/>
                </a:solidFill>
                <a:latin typeface="Lato"/>
              </a:rPr>
              <a:t>MirrorCam</a:t>
            </a:r>
            <a:r>
              <a:rPr lang="en-GB" dirty="0">
                <a:solidFill>
                  <a:schemeClr val="bg1"/>
                </a:solidFill>
                <a:latin typeface="Lato"/>
              </a:rPr>
              <a:t>’ </a:t>
            </a:r>
          </a:p>
          <a:p>
            <a:r>
              <a:rPr lang="en-GB" dirty="0">
                <a:solidFill>
                  <a:schemeClr val="bg1"/>
                </a:solidFill>
                <a:latin typeface="Lato"/>
              </a:rPr>
              <a:t>These are rear view digital cameras.</a:t>
            </a:r>
          </a:p>
          <a:p>
            <a:r>
              <a:rPr lang="en-GB" dirty="0">
                <a:solidFill>
                  <a:schemeClr val="bg1"/>
                </a:solidFill>
                <a:latin typeface="Lato"/>
              </a:rPr>
              <a:t>These are mounted on each side of the cab. </a:t>
            </a:r>
          </a:p>
          <a:p>
            <a:endParaRPr lang="en-GB" dirty="0">
              <a:solidFill>
                <a:schemeClr val="bg1"/>
              </a:solidFill>
              <a:latin typeface="Lato"/>
            </a:endParaRPr>
          </a:p>
          <a:p>
            <a:r>
              <a:rPr lang="en-GB" dirty="0">
                <a:solidFill>
                  <a:schemeClr val="bg1"/>
                </a:solidFill>
                <a:latin typeface="Lato"/>
              </a:rPr>
              <a:t>These cameras make the vehicle look futuristic. </a:t>
            </a:r>
          </a:p>
          <a:p>
            <a:r>
              <a:rPr lang="en-GB" dirty="0">
                <a:solidFill>
                  <a:schemeClr val="bg1"/>
                </a:solidFill>
                <a:latin typeface="Lato"/>
              </a:rPr>
              <a:t>The performance reaches all legal requirements. This improves </a:t>
            </a:r>
          </a:p>
          <a:p>
            <a:r>
              <a:rPr lang="en-GB" dirty="0">
                <a:solidFill>
                  <a:schemeClr val="bg1"/>
                </a:solidFill>
                <a:latin typeface="Lato"/>
              </a:rPr>
              <a:t>the drivers view not only blind spots but it assists when the vehicle </a:t>
            </a:r>
          </a:p>
          <a:p>
            <a:r>
              <a:rPr lang="en-GB" dirty="0">
                <a:solidFill>
                  <a:schemeClr val="bg1"/>
                </a:solidFill>
                <a:latin typeface="Lato"/>
              </a:rPr>
              <a:t>is manoeuvring such as reversing or with bends round a corner. </a:t>
            </a:r>
          </a:p>
          <a:p>
            <a:r>
              <a:rPr lang="en-GB" dirty="0">
                <a:solidFill>
                  <a:schemeClr val="bg1"/>
                </a:solidFill>
                <a:latin typeface="Lato"/>
              </a:rPr>
              <a:t>There are so many benefits to these now standard devices on vehicles</a:t>
            </a:r>
          </a:p>
          <a:p>
            <a:endParaRPr lang="en-GB" dirty="0">
              <a:solidFill>
                <a:schemeClr val="bg1"/>
              </a:solidFill>
              <a:latin typeface="Lato"/>
            </a:endParaRPr>
          </a:p>
          <a:p>
            <a:r>
              <a:rPr lang="en-GB" dirty="0">
                <a:solidFill>
                  <a:schemeClr val="bg1"/>
                </a:solidFill>
                <a:latin typeface="Lato"/>
              </a:rPr>
              <a:t>I like this idea as it has proven to be beneficial to the logistic industry. </a:t>
            </a:r>
          </a:p>
          <a:p>
            <a:endParaRPr lang="en-GB" dirty="0">
              <a:solidFill>
                <a:schemeClr val="bg1"/>
              </a:solidFill>
              <a:latin typeface="Lato"/>
            </a:endParaRPr>
          </a:p>
          <a:p>
            <a:endParaRPr lang="en-GB" dirty="0">
              <a:solidFill>
                <a:schemeClr val="bg1"/>
              </a:solidFill>
              <a:latin typeface="Lato"/>
            </a:endParaRPr>
          </a:p>
          <a:p>
            <a:endParaRPr lang="en-GB" dirty="0">
              <a:solidFill>
                <a:schemeClr val="bg1"/>
              </a:solidFill>
              <a:latin typeface="Lato"/>
            </a:endParaRPr>
          </a:p>
          <a:p>
            <a:endParaRPr lang="en-GB" dirty="0">
              <a:solidFill>
                <a:schemeClr val="bg1"/>
              </a:solidFill>
              <a:latin typeface="Lato"/>
            </a:endParaRPr>
          </a:p>
        </p:txBody>
      </p:sp>
    </p:spTree>
    <p:extLst>
      <p:ext uri="{BB962C8B-B14F-4D97-AF65-F5344CB8AC3E}">
        <p14:creationId xmlns:p14="http://schemas.microsoft.com/office/powerpoint/2010/main" val="2295217010"/>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77E4F69-B11B-BF4A-8DF3-301E41FB22A0}"/>
              </a:ext>
            </a:extLst>
          </p:cNvPr>
          <p:cNvSpPr>
            <a:spLocks noGrp="1"/>
          </p:cNvSpPr>
          <p:nvPr>
            <p:ph type="title"/>
          </p:nvPr>
        </p:nvSpPr>
        <p:spPr>
          <a:xfrm>
            <a:off x="1444356" y="-68962"/>
            <a:ext cx="9067799" cy="1664573"/>
          </a:xfrm>
        </p:spPr>
        <p:txBody>
          <a:bodyPr>
            <a:normAutofit/>
          </a:bodyPr>
          <a:lstStyle/>
          <a:p>
            <a:pPr algn="ctr"/>
            <a:r>
              <a:rPr lang="en-GB" dirty="0">
                <a:solidFill>
                  <a:srgbClr val="FFFFFF"/>
                </a:solidFill>
              </a:rPr>
              <a:t>Automatic Braking Systems  </a:t>
            </a:r>
          </a:p>
        </p:txBody>
      </p:sp>
      <p:sp>
        <p:nvSpPr>
          <p:cNvPr id="3" name="Content Placeholder 2">
            <a:extLst>
              <a:ext uri="{FF2B5EF4-FFF2-40B4-BE49-F238E27FC236}">
                <a16:creationId xmlns:a16="http://schemas.microsoft.com/office/drawing/2014/main" id="{6A000D85-562D-9E40-8219-6CE2AD26C1B6}"/>
              </a:ext>
            </a:extLst>
          </p:cNvPr>
          <p:cNvSpPr>
            <a:spLocks noGrp="1"/>
          </p:cNvSpPr>
          <p:nvPr>
            <p:ph idx="1"/>
          </p:nvPr>
        </p:nvSpPr>
        <p:spPr>
          <a:xfrm>
            <a:off x="-134450" y="1712524"/>
            <a:ext cx="7662804" cy="5198288"/>
          </a:xfrm>
        </p:spPr>
        <p:txBody>
          <a:bodyPr>
            <a:normAutofit/>
          </a:bodyPr>
          <a:lstStyle/>
          <a:p>
            <a:pPr algn="ctr"/>
            <a:r>
              <a:rPr lang="en-GB" sz="1800" dirty="0">
                <a:solidFill>
                  <a:srgbClr val="FFFFFF"/>
                </a:solidFill>
              </a:rPr>
              <a:t>In the haulage industry automatic breaking systems are in place to prevent accidents form occurring before the driver realises they are about to happen. </a:t>
            </a:r>
          </a:p>
          <a:p>
            <a:pPr algn="ctr"/>
            <a:r>
              <a:rPr lang="en-GB" sz="1800" dirty="0">
                <a:solidFill>
                  <a:srgbClr val="FFFFFF"/>
                </a:solidFill>
              </a:rPr>
              <a:t>How they work…</a:t>
            </a:r>
          </a:p>
          <a:p>
            <a:pPr algn="ctr"/>
            <a:r>
              <a:rPr lang="en-GB" sz="1800" dirty="0">
                <a:solidFill>
                  <a:srgbClr val="FFFFFF"/>
                </a:solidFill>
              </a:rPr>
              <a:t>The brakes are automatically applied if the driver exceeds the speed limit or if the driver gets too close to the vehicle in front</a:t>
            </a:r>
          </a:p>
          <a:p>
            <a:pPr algn="ctr"/>
            <a:r>
              <a:rPr lang="en-GB" sz="1800" dirty="0">
                <a:solidFill>
                  <a:srgbClr val="FFFFFF"/>
                </a:solidFill>
              </a:rPr>
              <a:t>In 2012 these systems became mandatory on all vehicles exceeding 3,500 kilograms by the EU legislation.</a:t>
            </a:r>
          </a:p>
          <a:p>
            <a:pPr algn="ctr"/>
            <a:r>
              <a:rPr lang="en-GB" sz="1800" dirty="0">
                <a:solidFill>
                  <a:srgbClr val="FFFFFF"/>
                </a:solidFill>
              </a:rPr>
              <a:t>This helps with emergency stopping distances. </a:t>
            </a:r>
          </a:p>
          <a:p>
            <a:pPr algn="ctr"/>
            <a:r>
              <a:rPr lang="en-GB" sz="1800" dirty="0">
                <a:solidFill>
                  <a:srgbClr val="FFFFFF"/>
                </a:solidFill>
              </a:rPr>
              <a:t>I think this is a great way to help save lives especially in the transport industry as it  is common for drivers to fall asleep at the wheel. </a:t>
            </a:r>
          </a:p>
        </p:txBody>
      </p:sp>
      <p:pic>
        <p:nvPicPr>
          <p:cNvPr id="16386" name="Picture 2" descr="House lawmakers call for automatic emergency braking on new commercial  trucks, buses | 2019-08-08 | Safety+Health Magazine">
            <a:extLst>
              <a:ext uri="{FF2B5EF4-FFF2-40B4-BE49-F238E27FC236}">
                <a16:creationId xmlns:a16="http://schemas.microsoft.com/office/drawing/2014/main" id="{A59D8E99-976E-7D4E-A15D-ABF45EDB0B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4476" y="3308135"/>
            <a:ext cx="4401389" cy="283505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6388" name="Picture 4">
            <a:extLst>
              <a:ext uri="{FF2B5EF4-FFF2-40B4-BE49-F238E27FC236}">
                <a16:creationId xmlns:a16="http://schemas.microsoft.com/office/drawing/2014/main" id="{C2228545-C992-0A49-92C6-D14BC78183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12485" y="1555091"/>
            <a:ext cx="3712773" cy="152998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357825"/>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2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7" name="Rectangle 2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823772C2-0911-45A0-B7B6-D811380C7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1" name="Group 30">
            <a:extLst>
              <a:ext uri="{FF2B5EF4-FFF2-40B4-BE49-F238E27FC236}">
                <a16:creationId xmlns:a16="http://schemas.microsoft.com/office/drawing/2014/main" id="{53A6A32E-D196-4536-A9E8-56D5BB88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587" y="5080"/>
            <a:ext cx="4531366" cy="6014720"/>
            <a:chOff x="7657587" y="5080"/>
            <a:chExt cx="4531366" cy="6014720"/>
          </a:xfrm>
        </p:grpSpPr>
        <p:pic>
          <p:nvPicPr>
            <p:cNvPr id="32" name="Picture 31">
              <a:extLst>
                <a:ext uri="{FF2B5EF4-FFF2-40B4-BE49-F238E27FC236}">
                  <a16:creationId xmlns:a16="http://schemas.microsoft.com/office/drawing/2014/main" id="{B88E3398-5BD2-49D6-A547-80FBD0FECC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0000"/>
              <a:extLst>
                <a:ext uri="{28A0092B-C50C-407E-A947-70E740481C1C}">
                  <a14:useLocalDpi xmlns:a14="http://schemas.microsoft.com/office/drawing/2010/main" val="0"/>
                </a:ext>
              </a:extLst>
            </a:blip>
            <a:srcRect l="22818" b="17291"/>
            <a:stretch/>
          </p:blipFill>
          <p:spPr>
            <a:xfrm flipH="1" flipV="1">
              <a:off x="7657587" y="5080"/>
              <a:ext cx="4531366" cy="4864019"/>
            </a:xfrm>
            <a:prstGeom prst="rect">
              <a:avLst/>
            </a:prstGeom>
          </p:spPr>
        </p:pic>
        <p:pic>
          <p:nvPicPr>
            <p:cNvPr id="33" name="Picture 32">
              <a:extLst>
                <a:ext uri="{FF2B5EF4-FFF2-40B4-BE49-F238E27FC236}">
                  <a16:creationId xmlns:a16="http://schemas.microsoft.com/office/drawing/2014/main" id="{80E4B511-9D99-4EAC-908E-9B474A52331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6000"/>
              <a:extLst>
                <a:ext uri="{28A0092B-C50C-407E-A947-70E740481C1C}">
                  <a14:useLocalDpi xmlns:a14="http://schemas.microsoft.com/office/drawing/2010/main" val="0"/>
                </a:ext>
              </a:extLst>
            </a:blip>
            <a:srcRect r="40690"/>
            <a:stretch/>
          </p:blipFill>
          <p:spPr>
            <a:xfrm flipV="1">
              <a:off x="8627628" y="5080"/>
              <a:ext cx="3561325" cy="6014720"/>
            </a:xfrm>
            <a:prstGeom prst="rect">
              <a:avLst/>
            </a:prstGeom>
          </p:spPr>
        </p:pic>
      </p:grpSp>
      <p:sp>
        <p:nvSpPr>
          <p:cNvPr id="2" name="Title 1">
            <a:extLst>
              <a:ext uri="{FF2B5EF4-FFF2-40B4-BE49-F238E27FC236}">
                <a16:creationId xmlns:a16="http://schemas.microsoft.com/office/drawing/2014/main" id="{8BAD9BAC-AED7-7E42-8817-6DB711D262BE}"/>
              </a:ext>
            </a:extLst>
          </p:cNvPr>
          <p:cNvSpPr>
            <a:spLocks noGrp="1"/>
          </p:cNvSpPr>
          <p:nvPr>
            <p:ph type="title"/>
          </p:nvPr>
        </p:nvSpPr>
        <p:spPr>
          <a:xfrm>
            <a:off x="798576" y="744909"/>
            <a:ext cx="10591800" cy="3155419"/>
          </a:xfrm>
        </p:spPr>
        <p:txBody>
          <a:bodyPr vert="horz" lIns="91440" tIns="45720" rIns="91440" bIns="45720" rtlCol="0" anchor="b">
            <a:normAutofit/>
          </a:bodyPr>
          <a:lstStyle/>
          <a:p>
            <a:pPr algn="ctr"/>
            <a:r>
              <a:rPr lang="en-US" sz="5200" u="sng" dirty="0">
                <a:solidFill>
                  <a:srgbClr val="FFFFFF"/>
                </a:solidFill>
              </a:rPr>
              <a:t>How can we design a truck that saves lives</a:t>
            </a:r>
          </a:p>
        </p:txBody>
      </p:sp>
    </p:spTree>
    <p:extLst>
      <p:ext uri="{BB962C8B-B14F-4D97-AF65-F5344CB8AC3E}">
        <p14:creationId xmlns:p14="http://schemas.microsoft.com/office/powerpoint/2010/main" val="2557357144"/>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 name="Picture 4" descr="Empty speech bubbles">
            <a:extLst>
              <a:ext uri="{FF2B5EF4-FFF2-40B4-BE49-F238E27FC236}">
                <a16:creationId xmlns:a16="http://schemas.microsoft.com/office/drawing/2014/main" id="{3AC745C9-F7F4-4D56-A0AA-9FDE7CD7CFE4}"/>
              </a:ext>
            </a:extLst>
          </p:cNvPr>
          <p:cNvPicPr>
            <a:picLocks noChangeAspect="1"/>
          </p:cNvPicPr>
          <p:nvPr/>
        </p:nvPicPr>
        <p:blipFill rotWithShape="1">
          <a:blip r:embed="rId2">
            <a:alphaModFix amt="60000"/>
          </a:blip>
          <a:srcRect t="5514" r="-1" b="10212"/>
          <a:stretch/>
        </p:blipFill>
        <p:spPr>
          <a:xfrm>
            <a:off x="20" y="10"/>
            <a:ext cx="12188932" cy="6856614"/>
          </a:xfrm>
          <a:prstGeom prst="rect">
            <a:avLst/>
          </a:prstGeom>
        </p:spPr>
      </p:pic>
      <p:grpSp>
        <p:nvGrpSpPr>
          <p:cNvPr id="15" name="Group 1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064C8C3-6055-9D45-8901-C2A4B3F1A759}"/>
              </a:ext>
            </a:extLst>
          </p:cNvPr>
          <p:cNvSpPr>
            <a:spLocks noGrp="1"/>
          </p:cNvSpPr>
          <p:nvPr>
            <p:ph type="title"/>
          </p:nvPr>
        </p:nvSpPr>
        <p:spPr>
          <a:xfrm>
            <a:off x="1219202" y="-322767"/>
            <a:ext cx="9774619" cy="2474333"/>
          </a:xfrm>
        </p:spPr>
        <p:txBody>
          <a:bodyPr anchor="b">
            <a:normAutofit/>
          </a:bodyPr>
          <a:lstStyle/>
          <a:p>
            <a:pPr algn="ctr"/>
            <a:r>
              <a:rPr lang="en-GB" dirty="0">
                <a:solidFill>
                  <a:srgbClr val="FFFFFF"/>
                </a:solidFill>
              </a:rPr>
              <a:t>Personal thoughts before design. </a:t>
            </a:r>
          </a:p>
        </p:txBody>
      </p:sp>
      <p:sp>
        <p:nvSpPr>
          <p:cNvPr id="3" name="Content Placeholder 2">
            <a:extLst>
              <a:ext uri="{FF2B5EF4-FFF2-40B4-BE49-F238E27FC236}">
                <a16:creationId xmlns:a16="http://schemas.microsoft.com/office/drawing/2014/main" id="{7F0A8965-669F-224B-B55C-B5BFE54FDCF9}"/>
              </a:ext>
            </a:extLst>
          </p:cNvPr>
          <p:cNvSpPr>
            <a:spLocks noGrp="1"/>
          </p:cNvSpPr>
          <p:nvPr>
            <p:ph idx="1"/>
          </p:nvPr>
        </p:nvSpPr>
        <p:spPr>
          <a:xfrm>
            <a:off x="1219202" y="2634849"/>
            <a:ext cx="9954076" cy="2514600"/>
          </a:xfrm>
        </p:spPr>
        <p:txBody>
          <a:bodyPr anchor="ctr">
            <a:normAutofit/>
          </a:bodyPr>
          <a:lstStyle/>
          <a:p>
            <a:pPr algn="ctr"/>
            <a:r>
              <a:rPr lang="en-GB" sz="1800" dirty="0">
                <a:solidFill>
                  <a:srgbClr val="FFFFFF"/>
                </a:solidFill>
              </a:rPr>
              <a:t>Personally I think creating a brand new vehicle here is not the answer.</a:t>
            </a:r>
          </a:p>
          <a:p>
            <a:pPr algn="ctr"/>
            <a:r>
              <a:rPr lang="en-GB" sz="1800" dirty="0">
                <a:solidFill>
                  <a:srgbClr val="FFFFFF"/>
                </a:solidFill>
              </a:rPr>
              <a:t>I want to combine all the devices I have researched plus some ideas I have thought of during my research because this could possibly create the ultimate safety vehicle for the transport industry.</a:t>
            </a:r>
          </a:p>
          <a:p>
            <a:pPr algn="ctr"/>
            <a:r>
              <a:rPr lang="en-GB" sz="1800" dirty="0">
                <a:solidFill>
                  <a:srgbClr val="FFFFFF"/>
                </a:solidFill>
              </a:rPr>
              <a:t> In my design work I will show and represent how my new features for the logistics industry would work. </a:t>
            </a:r>
          </a:p>
        </p:txBody>
      </p:sp>
    </p:spTree>
    <p:extLst>
      <p:ext uri="{BB962C8B-B14F-4D97-AF65-F5344CB8AC3E}">
        <p14:creationId xmlns:p14="http://schemas.microsoft.com/office/powerpoint/2010/main" val="1916215080"/>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Fire engine parked inside a fire station">
            <a:extLst>
              <a:ext uri="{FF2B5EF4-FFF2-40B4-BE49-F238E27FC236}">
                <a16:creationId xmlns:a16="http://schemas.microsoft.com/office/drawing/2014/main" id="{5653AE06-BD49-4E2F-A4B5-E3ED41F0A0EF}"/>
              </a:ext>
            </a:extLst>
          </p:cNvPr>
          <p:cNvPicPr>
            <a:picLocks noChangeAspect="1"/>
          </p:cNvPicPr>
          <p:nvPr/>
        </p:nvPicPr>
        <p:blipFill rotWithShape="1">
          <a:blip r:embed="rId2">
            <a:alphaModFix amt="60000"/>
          </a:blip>
          <a:srcRect b="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3823592E-5D31-7A44-9976-3959E859F51E}"/>
              </a:ext>
            </a:extLst>
          </p:cNvPr>
          <p:cNvSpPr>
            <a:spLocks noGrp="1"/>
          </p:cNvSpPr>
          <p:nvPr>
            <p:ph type="title"/>
          </p:nvPr>
        </p:nvSpPr>
        <p:spPr>
          <a:xfrm>
            <a:off x="6379519" y="-1394728"/>
            <a:ext cx="4795282" cy="5018227"/>
          </a:xfrm>
        </p:spPr>
        <p:txBody>
          <a:bodyPr anchor="ctr">
            <a:normAutofit/>
          </a:bodyPr>
          <a:lstStyle/>
          <a:p>
            <a:r>
              <a:rPr lang="en-GB" dirty="0">
                <a:solidFill>
                  <a:srgbClr val="FFFFFF"/>
                </a:solidFill>
              </a:rPr>
              <a:t>What is an axle </a:t>
            </a:r>
          </a:p>
        </p:txBody>
      </p:sp>
      <p:sp>
        <p:nvSpPr>
          <p:cNvPr id="3" name="Content Placeholder 2">
            <a:extLst>
              <a:ext uri="{FF2B5EF4-FFF2-40B4-BE49-F238E27FC236}">
                <a16:creationId xmlns:a16="http://schemas.microsoft.com/office/drawing/2014/main" id="{E34CA4CA-D0BA-DB4E-A597-0DE4C73320A2}"/>
              </a:ext>
            </a:extLst>
          </p:cNvPr>
          <p:cNvSpPr>
            <a:spLocks noGrp="1"/>
          </p:cNvSpPr>
          <p:nvPr>
            <p:ph idx="1"/>
          </p:nvPr>
        </p:nvSpPr>
        <p:spPr>
          <a:xfrm>
            <a:off x="6094476" y="1326996"/>
            <a:ext cx="4977905" cy="5017076"/>
          </a:xfrm>
        </p:spPr>
        <p:txBody>
          <a:bodyPr anchor="ctr">
            <a:normAutofit/>
          </a:bodyPr>
          <a:lstStyle/>
          <a:p>
            <a:r>
              <a:rPr lang="en-GB" sz="1800" dirty="0">
                <a:solidFill>
                  <a:srgbClr val="FFFFFF"/>
                </a:solidFill>
              </a:rPr>
              <a:t>Just to clarify as one of my ideas for this project is about the advancement of an axle. </a:t>
            </a:r>
          </a:p>
          <a:p>
            <a:r>
              <a:rPr lang="en-GB" sz="1800" dirty="0">
                <a:solidFill>
                  <a:srgbClr val="FFFFFF"/>
                </a:solidFill>
              </a:rPr>
              <a:t>An axle is how the weight of the load is distributed throughout the vehicle. Cars and different types of lorry's all have different numbers of axles. </a:t>
            </a:r>
          </a:p>
          <a:p>
            <a:r>
              <a:rPr lang="en-GB" sz="1800" dirty="0">
                <a:solidFill>
                  <a:srgbClr val="FFFFFF"/>
                </a:solidFill>
              </a:rPr>
              <a:t>For example like a car, a small box van has two axles. </a:t>
            </a:r>
          </a:p>
          <a:p>
            <a:r>
              <a:rPr lang="en-GB" sz="1800" dirty="0">
                <a:solidFill>
                  <a:srgbClr val="FFFFFF"/>
                </a:solidFill>
              </a:rPr>
              <a:t>A tractor unit and a semi trailer usually have either six or 7.  </a:t>
            </a:r>
          </a:p>
          <a:p>
            <a:r>
              <a:rPr lang="en-GB" sz="1800" dirty="0">
                <a:solidFill>
                  <a:srgbClr val="FFFFFF"/>
                </a:solidFill>
              </a:rPr>
              <a:t>All of which still face the same threat of been over loaded. </a:t>
            </a:r>
          </a:p>
          <a:p>
            <a:endParaRPr lang="en-GB" sz="1800" dirty="0">
              <a:solidFill>
                <a:srgbClr val="FFFFFF"/>
              </a:solidFill>
            </a:endParaRPr>
          </a:p>
        </p:txBody>
      </p:sp>
    </p:spTree>
    <p:extLst>
      <p:ext uri="{BB962C8B-B14F-4D97-AF65-F5344CB8AC3E}">
        <p14:creationId xmlns:p14="http://schemas.microsoft.com/office/powerpoint/2010/main" val="1893886606"/>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2F2E442-0077-C54D-8144-DD5E16FFC512}"/>
              </a:ext>
            </a:extLst>
          </p:cNvPr>
          <p:cNvSpPr>
            <a:spLocks noGrp="1"/>
          </p:cNvSpPr>
          <p:nvPr>
            <p:ph type="title"/>
          </p:nvPr>
        </p:nvSpPr>
        <p:spPr>
          <a:xfrm>
            <a:off x="-226811" y="218513"/>
            <a:ext cx="12642574" cy="1664573"/>
          </a:xfrm>
        </p:spPr>
        <p:txBody>
          <a:bodyPr>
            <a:normAutofit/>
          </a:bodyPr>
          <a:lstStyle/>
          <a:p>
            <a:pPr algn="ctr"/>
            <a:r>
              <a:rPr lang="en-GB" dirty="0">
                <a:solidFill>
                  <a:srgbClr val="FFFFFF"/>
                </a:solidFill>
              </a:rPr>
              <a:t>Weighted sensers on axles to reduce risk of overloading. </a:t>
            </a:r>
          </a:p>
        </p:txBody>
      </p:sp>
      <p:sp>
        <p:nvSpPr>
          <p:cNvPr id="3" name="Content Placeholder 2">
            <a:extLst>
              <a:ext uri="{FF2B5EF4-FFF2-40B4-BE49-F238E27FC236}">
                <a16:creationId xmlns:a16="http://schemas.microsoft.com/office/drawing/2014/main" id="{540988F3-1F41-F34A-98B6-AEB7DDB48965}"/>
              </a:ext>
            </a:extLst>
          </p:cNvPr>
          <p:cNvSpPr>
            <a:spLocks noGrp="1"/>
          </p:cNvSpPr>
          <p:nvPr>
            <p:ph idx="1"/>
          </p:nvPr>
        </p:nvSpPr>
        <p:spPr>
          <a:xfrm>
            <a:off x="323155" y="2043174"/>
            <a:ext cx="11542642" cy="4340637"/>
          </a:xfrm>
        </p:spPr>
        <p:txBody>
          <a:bodyPr>
            <a:normAutofit lnSpcReduction="10000"/>
          </a:bodyPr>
          <a:lstStyle/>
          <a:p>
            <a:pPr algn="ctr"/>
            <a:r>
              <a:rPr lang="en-GB" sz="1800" dirty="0">
                <a:solidFill>
                  <a:srgbClr val="FFFFFF"/>
                </a:solidFill>
              </a:rPr>
              <a:t>So this idea came to me when researching and studying for my own certificate of professional competence (CPC) because one of the questions were “ what checks could you make to the vehicle to check that no axles are overloaded?” obviously I would check the rear double tyres for them not touching, the mudflaps to make sure they are not touching the floor, the tyre wall for bulges or cuts and check to make sure the vehicle is not leaning on one side. Also if the driver is still in doubt you can take the vehicle to a weighing bridge to make sure the vehicle is not over loaded.</a:t>
            </a:r>
          </a:p>
          <a:p>
            <a:pPr algn="ctr"/>
            <a:r>
              <a:rPr lang="en-GB" sz="1800" dirty="0">
                <a:solidFill>
                  <a:srgbClr val="FFFFFF"/>
                </a:solidFill>
              </a:rPr>
              <a:t>These sound like simple and easy checks however in the industry it can easily be ignored. </a:t>
            </a:r>
          </a:p>
          <a:p>
            <a:pPr algn="ctr"/>
            <a:r>
              <a:rPr lang="en-GB" sz="1800" dirty="0">
                <a:solidFill>
                  <a:srgbClr val="FFFFFF"/>
                </a:solidFill>
              </a:rPr>
              <a:t>Even with weighing bridges it’s still difficult to tell if an axle is overloaded because for example one axle could be underloaded and one could be overloaded so when weighed it would look as though the vehicle is balanced. </a:t>
            </a:r>
          </a:p>
          <a:p>
            <a:pPr algn="ctr"/>
            <a:r>
              <a:rPr lang="en-GB" sz="1800" dirty="0">
                <a:solidFill>
                  <a:srgbClr val="FFFFFF"/>
                </a:solidFill>
              </a:rPr>
              <a:t>So I thought of </a:t>
            </a:r>
            <a:r>
              <a:rPr lang="en-GB" sz="1800" dirty="0" err="1">
                <a:solidFill>
                  <a:srgbClr val="FFFFFF"/>
                </a:solidFill>
              </a:rPr>
              <a:t>sensored</a:t>
            </a:r>
            <a:r>
              <a:rPr lang="en-GB" sz="1800" dirty="0">
                <a:solidFill>
                  <a:srgbClr val="FFFFFF"/>
                </a:solidFill>
              </a:rPr>
              <a:t> axles this would alarm the driver inside the cab to inform them which axle is overloaded, it also monitors which axle is underloaded so then the driver can deal with this issue accordingly. </a:t>
            </a:r>
          </a:p>
        </p:txBody>
      </p:sp>
    </p:spTree>
    <p:extLst>
      <p:ext uri="{BB962C8B-B14F-4D97-AF65-F5344CB8AC3E}">
        <p14:creationId xmlns:p14="http://schemas.microsoft.com/office/powerpoint/2010/main" val="276622589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FB7DD83-8C23-4292-86EE-35D1060B0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05E40D2E-9E51-4518-B6A8-4690070D5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34262310-19F0-4D31-AB6F-CF8460C403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AAC59120-25F8-4F4F-AF1A-739438F5A0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7C2549B-A887-744E-BB7E-26A77584C9C5}"/>
              </a:ext>
            </a:extLst>
          </p:cNvPr>
          <p:cNvSpPr>
            <a:spLocks noGrp="1"/>
          </p:cNvSpPr>
          <p:nvPr>
            <p:ph type="title"/>
          </p:nvPr>
        </p:nvSpPr>
        <p:spPr>
          <a:xfrm>
            <a:off x="3088052" y="-1668766"/>
            <a:ext cx="7131070" cy="5018227"/>
          </a:xfrm>
        </p:spPr>
        <p:txBody>
          <a:bodyPr anchor="ctr">
            <a:normAutofit/>
          </a:bodyPr>
          <a:lstStyle/>
          <a:p>
            <a:r>
              <a:rPr lang="en-GB" dirty="0">
                <a:solidFill>
                  <a:srgbClr val="FFFFFF"/>
                </a:solidFill>
              </a:rPr>
              <a:t>Nikita’s Smart Restraints </a:t>
            </a:r>
          </a:p>
        </p:txBody>
      </p:sp>
      <p:sp>
        <p:nvSpPr>
          <p:cNvPr id="3" name="Content Placeholder 2">
            <a:extLst>
              <a:ext uri="{FF2B5EF4-FFF2-40B4-BE49-F238E27FC236}">
                <a16:creationId xmlns:a16="http://schemas.microsoft.com/office/drawing/2014/main" id="{F65E5C7A-C187-F54C-8D1E-5DBA31BCFDA4}"/>
              </a:ext>
            </a:extLst>
          </p:cNvPr>
          <p:cNvSpPr>
            <a:spLocks noGrp="1"/>
          </p:cNvSpPr>
          <p:nvPr>
            <p:ph idx="1"/>
          </p:nvPr>
        </p:nvSpPr>
        <p:spPr>
          <a:xfrm>
            <a:off x="728871" y="1680694"/>
            <a:ext cx="10470912" cy="5017076"/>
          </a:xfrm>
        </p:spPr>
        <p:txBody>
          <a:bodyPr anchor="ctr">
            <a:normAutofit/>
          </a:bodyPr>
          <a:lstStyle/>
          <a:p>
            <a:pPr algn="ctr">
              <a:lnSpc>
                <a:spcPct val="100000"/>
              </a:lnSpc>
            </a:pPr>
            <a:r>
              <a:rPr lang="en-GB" sz="1600" dirty="0">
                <a:solidFill>
                  <a:srgbClr val="FFFFFF"/>
                </a:solidFill>
              </a:rPr>
              <a:t>Due to the huge amount of accidents on the roads caused by the industry's lack of properly retraining the loads I had the idea to create what I would call Nikita’s smart restraints.</a:t>
            </a:r>
          </a:p>
          <a:p>
            <a:pPr algn="ctr">
              <a:lnSpc>
                <a:spcPct val="100000"/>
              </a:lnSpc>
            </a:pPr>
            <a:r>
              <a:rPr lang="en-GB" sz="1600" dirty="0">
                <a:solidFill>
                  <a:srgbClr val="FFFFFF"/>
                </a:solidFill>
              </a:rPr>
              <a:t>I would like to create a digital restraint that digitally connects to the inner cab.</a:t>
            </a:r>
          </a:p>
          <a:p>
            <a:pPr marL="0" indent="0" algn="ctr">
              <a:lnSpc>
                <a:spcPct val="100000"/>
              </a:lnSpc>
              <a:buNone/>
            </a:pPr>
            <a:r>
              <a:rPr lang="en-GB" sz="1600" u="sng" dirty="0">
                <a:solidFill>
                  <a:srgbClr val="FFFFFF"/>
                </a:solidFill>
              </a:rPr>
              <a:t>How I would want them would work.</a:t>
            </a:r>
          </a:p>
          <a:p>
            <a:pPr algn="ctr">
              <a:lnSpc>
                <a:spcPct val="100000"/>
              </a:lnSpc>
            </a:pPr>
            <a:r>
              <a:rPr lang="en-GB" sz="1600" dirty="0">
                <a:solidFill>
                  <a:srgbClr val="FFFFFF"/>
                </a:solidFill>
              </a:rPr>
              <a:t>They monitor the tightness of the strap on the load </a:t>
            </a:r>
          </a:p>
          <a:p>
            <a:pPr algn="ctr">
              <a:lnSpc>
                <a:spcPct val="100000"/>
              </a:lnSpc>
            </a:pPr>
            <a:r>
              <a:rPr lang="en-GB" sz="1600" dirty="0">
                <a:solidFill>
                  <a:srgbClr val="FFFFFF"/>
                </a:solidFill>
              </a:rPr>
              <a:t>You input the type of load and the digital strap knows how secure they need to be. </a:t>
            </a:r>
          </a:p>
          <a:p>
            <a:pPr algn="ctr">
              <a:lnSpc>
                <a:spcPct val="100000"/>
              </a:lnSpc>
            </a:pPr>
            <a:r>
              <a:rPr lang="en-GB" sz="1600" dirty="0">
                <a:solidFill>
                  <a:srgbClr val="FFFFFF"/>
                </a:solidFill>
              </a:rPr>
              <a:t>You can also input what level of tightness it needs to be manually such as low, medium or high. </a:t>
            </a:r>
          </a:p>
          <a:p>
            <a:pPr algn="ctr">
              <a:lnSpc>
                <a:spcPct val="100000"/>
              </a:lnSpc>
            </a:pPr>
            <a:r>
              <a:rPr lang="en-GB" sz="1600" dirty="0">
                <a:solidFill>
                  <a:srgbClr val="FFFFFF"/>
                </a:solidFill>
              </a:rPr>
              <a:t>While traveling this keeps a monitor on each strap, if a strap becomes unsecure or loose throughout the journey the restraint alarm will sound, this would be making the driver aware and giving the driver plenty of time to stop in a safe place and deal with the issue. </a:t>
            </a:r>
          </a:p>
          <a:p>
            <a:pPr algn="ctr">
              <a:lnSpc>
                <a:spcPct val="100000"/>
              </a:lnSpc>
            </a:pPr>
            <a:r>
              <a:rPr lang="en-GB" sz="1600" dirty="0">
                <a:solidFill>
                  <a:srgbClr val="FFFFFF"/>
                </a:solidFill>
              </a:rPr>
              <a:t>This would reduce the amount of death and incidents on the road. </a:t>
            </a:r>
          </a:p>
          <a:p>
            <a:pPr algn="ctr">
              <a:lnSpc>
                <a:spcPct val="100000"/>
              </a:lnSpc>
            </a:pPr>
            <a:r>
              <a:rPr lang="en-GB" sz="1600" dirty="0">
                <a:solidFill>
                  <a:srgbClr val="FFFFFF"/>
                </a:solidFill>
              </a:rPr>
              <a:t>This would also help the driver improve their regular vehicle checks, say, if they have left the vehicle unattended at a rest stop as these straps will be tamper proof. The driver in the cab will be notified if the straps have been loosened.  </a:t>
            </a:r>
          </a:p>
          <a:p>
            <a:pPr>
              <a:lnSpc>
                <a:spcPct val="100000"/>
              </a:lnSpc>
            </a:pPr>
            <a:endParaRPr lang="en-GB" sz="1100" dirty="0">
              <a:solidFill>
                <a:srgbClr val="FFFFFF"/>
              </a:solidFill>
            </a:endParaRPr>
          </a:p>
          <a:p>
            <a:pPr>
              <a:lnSpc>
                <a:spcPct val="100000"/>
              </a:lnSpc>
            </a:pPr>
            <a:endParaRPr lang="en-GB" sz="1100" dirty="0">
              <a:solidFill>
                <a:srgbClr val="FFFFFF"/>
              </a:solidFill>
            </a:endParaRPr>
          </a:p>
        </p:txBody>
      </p:sp>
    </p:spTree>
    <p:extLst>
      <p:ext uri="{BB962C8B-B14F-4D97-AF65-F5344CB8AC3E}">
        <p14:creationId xmlns:p14="http://schemas.microsoft.com/office/powerpoint/2010/main" val="360684717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00940EF-FB5B-46E1-817C-8F4A5A4048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13" name="Picture 12">
              <a:extLst>
                <a:ext uri="{FF2B5EF4-FFF2-40B4-BE49-F238E27FC236}">
                  <a16:creationId xmlns:a16="http://schemas.microsoft.com/office/drawing/2014/main" id="{A6A276BF-DA8B-474D-BDE4-746A2E01AA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E69E6F84-8F47-4F68-B8F4-4CC7123FFE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784EA6AF-CB8A-0947-8B07-EB95C437F05D}"/>
              </a:ext>
            </a:extLst>
          </p:cNvPr>
          <p:cNvSpPr>
            <a:spLocks noGrp="1"/>
          </p:cNvSpPr>
          <p:nvPr>
            <p:ph type="title"/>
          </p:nvPr>
        </p:nvSpPr>
        <p:spPr>
          <a:xfrm>
            <a:off x="119327" y="-169210"/>
            <a:ext cx="11350751" cy="2259587"/>
          </a:xfrm>
        </p:spPr>
        <p:txBody>
          <a:bodyPr>
            <a:normAutofit/>
          </a:bodyPr>
          <a:lstStyle/>
          <a:p>
            <a:r>
              <a:rPr lang="en-GB" dirty="0">
                <a:solidFill>
                  <a:schemeClr val="bg1"/>
                </a:solidFill>
              </a:rPr>
              <a:t>A few ideas developed  </a:t>
            </a:r>
            <a:endParaRPr lang="en-GB" dirty="0">
              <a:solidFill>
                <a:srgbClr val="FFFFFF"/>
              </a:solidFill>
            </a:endParaRPr>
          </a:p>
        </p:txBody>
      </p:sp>
      <p:pic>
        <p:nvPicPr>
          <p:cNvPr id="9" name="Picture 8" descr="A picture containing text&#10;&#10;Description automatically generated">
            <a:extLst>
              <a:ext uri="{FF2B5EF4-FFF2-40B4-BE49-F238E27FC236}">
                <a16:creationId xmlns:a16="http://schemas.microsoft.com/office/drawing/2014/main" id="{E8012372-5FD4-9B48-92AC-BAFBE8C0494F}"/>
              </a:ext>
            </a:extLst>
          </p:cNvPr>
          <p:cNvPicPr>
            <a:picLocks noChangeAspect="1"/>
          </p:cNvPicPr>
          <p:nvPr/>
        </p:nvPicPr>
        <p:blipFill rotWithShape="1">
          <a:blip r:embed="rId3"/>
          <a:srcRect l="5325" t="28845" r="1776" b="17561"/>
          <a:stretch/>
        </p:blipFill>
        <p:spPr>
          <a:xfrm>
            <a:off x="5608396" y="2536585"/>
            <a:ext cx="6445578" cy="258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2">
            <a:extLst>
              <a:ext uri="{FF2B5EF4-FFF2-40B4-BE49-F238E27FC236}">
                <a16:creationId xmlns:a16="http://schemas.microsoft.com/office/drawing/2014/main" id="{8247FE9A-6774-CB47-B697-03AFDF2A4962}"/>
              </a:ext>
            </a:extLst>
          </p:cNvPr>
          <p:cNvSpPr/>
          <p:nvPr/>
        </p:nvSpPr>
        <p:spPr>
          <a:xfrm>
            <a:off x="119327" y="2398086"/>
            <a:ext cx="5354091" cy="2862322"/>
          </a:xfrm>
          <a:prstGeom prst="rect">
            <a:avLst/>
          </a:prstGeom>
        </p:spPr>
        <p:txBody>
          <a:bodyPr wrap="square">
            <a:spAutoFit/>
          </a:bodyPr>
          <a:lstStyle/>
          <a:p>
            <a:r>
              <a:rPr lang="en-GB" dirty="0">
                <a:solidFill>
                  <a:schemeClr val="bg1"/>
                </a:solidFill>
              </a:rPr>
              <a:t>This here is a sketch that I did to represent the change of the windscreen.</a:t>
            </a:r>
          </a:p>
          <a:p>
            <a:r>
              <a:rPr lang="en-GB" dirty="0">
                <a:solidFill>
                  <a:schemeClr val="bg1"/>
                </a:solidFill>
              </a:rPr>
              <a:t> I did this in one of my last projects and it has been an idea that has stayed with me because I really like it </a:t>
            </a:r>
          </a:p>
          <a:p>
            <a:r>
              <a:rPr lang="en-GB" dirty="0">
                <a:solidFill>
                  <a:schemeClr val="bg1"/>
                </a:solidFill>
              </a:rPr>
              <a:t>I have adapted the reason behind it on a truck, so the driver can see lower In front of them, he or she can see the rear of a car or a person walking in front of the vehicle. </a:t>
            </a:r>
          </a:p>
          <a:p>
            <a:r>
              <a:rPr lang="en-GB" dirty="0">
                <a:solidFill>
                  <a:schemeClr val="bg1"/>
                </a:solidFill>
              </a:rPr>
              <a:t>This is a easy to adapt safety feature. </a:t>
            </a:r>
          </a:p>
        </p:txBody>
      </p:sp>
      <p:cxnSp>
        <p:nvCxnSpPr>
          <p:cNvPr id="5" name="Straight Arrow Connector 4">
            <a:extLst>
              <a:ext uri="{FF2B5EF4-FFF2-40B4-BE49-F238E27FC236}">
                <a16:creationId xmlns:a16="http://schemas.microsoft.com/office/drawing/2014/main" id="{4AE224B1-F7B6-0E4C-8B12-7D7026ADE648}"/>
              </a:ext>
            </a:extLst>
          </p:cNvPr>
          <p:cNvCxnSpPr/>
          <p:nvPr/>
        </p:nvCxnSpPr>
        <p:spPr>
          <a:xfrm flipH="1">
            <a:off x="5253636" y="3429000"/>
            <a:ext cx="1421484" cy="2096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E11E3392-BCC0-D944-9F5A-D431E901F5D7}"/>
              </a:ext>
            </a:extLst>
          </p:cNvPr>
          <p:cNvSpPr txBox="1"/>
          <p:nvPr/>
        </p:nvSpPr>
        <p:spPr>
          <a:xfrm>
            <a:off x="6223537" y="5440934"/>
            <a:ext cx="4797476" cy="923330"/>
          </a:xfrm>
          <a:prstGeom prst="rect">
            <a:avLst/>
          </a:prstGeom>
          <a:noFill/>
        </p:spPr>
        <p:txBody>
          <a:bodyPr wrap="square" rtlCol="0">
            <a:spAutoFit/>
          </a:bodyPr>
          <a:lstStyle/>
          <a:p>
            <a:pPr algn="ctr"/>
            <a:r>
              <a:rPr lang="en-GB" dirty="0">
                <a:solidFill>
                  <a:schemeClr val="bg1"/>
                </a:solidFill>
              </a:rPr>
              <a:t>Had a try at doing my own design one a trucks grill “N” for “Nikita”  just for fun I would like to develop this.</a:t>
            </a:r>
          </a:p>
        </p:txBody>
      </p:sp>
      <p:cxnSp>
        <p:nvCxnSpPr>
          <p:cNvPr id="11" name="Straight Arrow Connector 10">
            <a:extLst>
              <a:ext uri="{FF2B5EF4-FFF2-40B4-BE49-F238E27FC236}">
                <a16:creationId xmlns:a16="http://schemas.microsoft.com/office/drawing/2014/main" id="{08D654E5-0E7C-F947-A5DA-494FFEB01356}"/>
              </a:ext>
            </a:extLst>
          </p:cNvPr>
          <p:cNvCxnSpPr/>
          <p:nvPr/>
        </p:nvCxnSpPr>
        <p:spPr>
          <a:xfrm flipV="1">
            <a:off x="6675120" y="4365757"/>
            <a:ext cx="0" cy="107517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85124230"/>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20">
            <a:extLst>
              <a:ext uri="{FF2B5EF4-FFF2-40B4-BE49-F238E27FC236}">
                <a16:creationId xmlns:a16="http://schemas.microsoft.com/office/drawing/2014/main" id="{329D5B16-F37A-4DDB-AEC7-D86E5D2EB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2" name="Picture 21">
              <a:extLst>
                <a:ext uri="{FF2B5EF4-FFF2-40B4-BE49-F238E27FC236}">
                  <a16:creationId xmlns:a16="http://schemas.microsoft.com/office/drawing/2014/main" id="{73E7B7CD-02B0-459A-84BE-8E59AAA53E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3" name="Picture 22">
              <a:extLst>
                <a:ext uri="{FF2B5EF4-FFF2-40B4-BE49-F238E27FC236}">
                  <a16:creationId xmlns:a16="http://schemas.microsoft.com/office/drawing/2014/main" id="{7D72770A-A9B0-4A54-8F00-9230ED4D8B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7778ACB-C24B-A74F-979F-AEF7F08CF77C}"/>
              </a:ext>
            </a:extLst>
          </p:cNvPr>
          <p:cNvSpPr>
            <a:spLocks noGrp="1"/>
          </p:cNvSpPr>
          <p:nvPr>
            <p:ph type="title"/>
          </p:nvPr>
        </p:nvSpPr>
        <p:spPr>
          <a:xfrm>
            <a:off x="384943" y="-359266"/>
            <a:ext cx="7958328" cy="2259586"/>
          </a:xfrm>
        </p:spPr>
        <p:txBody>
          <a:bodyPr anchor="ctr">
            <a:normAutofit/>
          </a:bodyPr>
          <a:lstStyle/>
          <a:p>
            <a:r>
              <a:rPr lang="en-GB" dirty="0">
                <a:solidFill>
                  <a:srgbClr val="FFFFFF"/>
                </a:solidFill>
              </a:rPr>
              <a:t>Looking at the vehicles axle. </a:t>
            </a:r>
          </a:p>
        </p:txBody>
      </p:sp>
      <p:pic>
        <p:nvPicPr>
          <p:cNvPr id="9" name="Content Placeholder 4" descr="A picture containing text, indoor&#10;&#10;Description automatically generated">
            <a:extLst>
              <a:ext uri="{FF2B5EF4-FFF2-40B4-BE49-F238E27FC236}">
                <a16:creationId xmlns:a16="http://schemas.microsoft.com/office/drawing/2014/main" id="{2B43317F-B099-7849-9955-1E74B3CAF31F}"/>
              </a:ext>
            </a:extLst>
          </p:cNvPr>
          <p:cNvPicPr>
            <a:picLocks noChangeAspect="1"/>
          </p:cNvPicPr>
          <p:nvPr/>
        </p:nvPicPr>
        <p:blipFill rotWithShape="1">
          <a:blip r:embed="rId4"/>
          <a:srcRect t="18821" b="2965"/>
          <a:stretch/>
        </p:blipFill>
        <p:spPr>
          <a:xfrm>
            <a:off x="457097" y="2907792"/>
            <a:ext cx="5638903" cy="3307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Diagram, schematic&#10;&#10;Description automatically generated">
            <a:extLst>
              <a:ext uri="{FF2B5EF4-FFF2-40B4-BE49-F238E27FC236}">
                <a16:creationId xmlns:a16="http://schemas.microsoft.com/office/drawing/2014/main" id="{1EF30B93-A521-6C4D-8B45-CD41E1796469}"/>
              </a:ext>
            </a:extLst>
          </p:cNvPr>
          <p:cNvPicPr>
            <a:picLocks noChangeAspect="1"/>
          </p:cNvPicPr>
          <p:nvPr/>
        </p:nvPicPr>
        <p:blipFill rotWithShape="1">
          <a:blip r:embed="rId5"/>
          <a:srcRect l="6603" t="-133" r="7084" b="133"/>
          <a:stretch/>
        </p:blipFill>
        <p:spPr>
          <a:xfrm>
            <a:off x="7212921" y="1586882"/>
            <a:ext cx="4394923" cy="3182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7C150BC8-2494-9040-A1AD-7893EAAB0EC4}"/>
              </a:ext>
            </a:extLst>
          </p:cNvPr>
          <p:cNvSpPr txBox="1"/>
          <p:nvPr/>
        </p:nvSpPr>
        <p:spPr>
          <a:xfrm>
            <a:off x="6898780" y="5151008"/>
            <a:ext cx="5023207" cy="1200329"/>
          </a:xfrm>
          <a:prstGeom prst="rect">
            <a:avLst/>
          </a:prstGeom>
          <a:noFill/>
        </p:spPr>
        <p:txBody>
          <a:bodyPr wrap="square" rtlCol="0">
            <a:spAutoFit/>
          </a:bodyPr>
          <a:lstStyle/>
          <a:p>
            <a:r>
              <a:rPr lang="en-GB" dirty="0">
                <a:solidFill>
                  <a:schemeClr val="bg1"/>
                </a:solidFill>
              </a:rPr>
              <a:t>This is where the axles are on a 5 axle tractor unit and semi Trailor, I thought this was important to add this as it shows briefly how the axles are together. </a:t>
            </a:r>
          </a:p>
        </p:txBody>
      </p:sp>
      <p:sp>
        <p:nvSpPr>
          <p:cNvPr id="15" name="TextBox 14">
            <a:extLst>
              <a:ext uri="{FF2B5EF4-FFF2-40B4-BE49-F238E27FC236}">
                <a16:creationId xmlns:a16="http://schemas.microsoft.com/office/drawing/2014/main" id="{6119D220-58C0-624F-A2D2-389B58BDFBDB}"/>
              </a:ext>
            </a:extLst>
          </p:cNvPr>
          <p:cNvSpPr txBox="1"/>
          <p:nvPr/>
        </p:nvSpPr>
        <p:spPr>
          <a:xfrm>
            <a:off x="130523" y="1375175"/>
            <a:ext cx="7022592" cy="1200329"/>
          </a:xfrm>
          <a:prstGeom prst="rect">
            <a:avLst/>
          </a:prstGeom>
          <a:noFill/>
        </p:spPr>
        <p:txBody>
          <a:bodyPr wrap="square" rtlCol="0">
            <a:spAutoFit/>
          </a:bodyPr>
          <a:lstStyle/>
          <a:p>
            <a:r>
              <a:rPr lang="en-GB" dirty="0">
                <a:solidFill>
                  <a:schemeClr val="bg1"/>
                </a:solidFill>
              </a:rPr>
              <a:t>This is an outline of a tractor unit an the axle this is the area where the sensors will be fitted, (on each axle throughout the vehicle) due to the technical side I will need an experienced persons advice to make sure there is no issues with fitment. </a:t>
            </a:r>
          </a:p>
        </p:txBody>
      </p:sp>
      <p:cxnSp>
        <p:nvCxnSpPr>
          <p:cNvPr id="18" name="Straight Arrow Connector 17">
            <a:extLst>
              <a:ext uri="{FF2B5EF4-FFF2-40B4-BE49-F238E27FC236}">
                <a16:creationId xmlns:a16="http://schemas.microsoft.com/office/drawing/2014/main" id="{E022F45B-A573-6242-B777-AC10CCB132D8}"/>
              </a:ext>
            </a:extLst>
          </p:cNvPr>
          <p:cNvCxnSpPr/>
          <p:nvPr/>
        </p:nvCxnSpPr>
        <p:spPr>
          <a:xfrm flipV="1">
            <a:off x="4114800" y="2907792"/>
            <a:ext cx="3950208" cy="9326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4" name="Straight Arrow Connector 23">
            <a:extLst>
              <a:ext uri="{FF2B5EF4-FFF2-40B4-BE49-F238E27FC236}">
                <a16:creationId xmlns:a16="http://schemas.microsoft.com/office/drawing/2014/main" id="{9B44D580-479F-5349-8303-F201C2D625E4}"/>
              </a:ext>
            </a:extLst>
          </p:cNvPr>
          <p:cNvCxnSpPr/>
          <p:nvPr/>
        </p:nvCxnSpPr>
        <p:spPr>
          <a:xfrm flipV="1">
            <a:off x="3986784" y="3657600"/>
            <a:ext cx="3749040" cy="135331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1819382"/>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11" name="Picture 10" descr="Diagram, schematic&#10;&#10;Description automatically generated">
            <a:extLst>
              <a:ext uri="{FF2B5EF4-FFF2-40B4-BE49-F238E27FC236}">
                <a16:creationId xmlns:a16="http://schemas.microsoft.com/office/drawing/2014/main" id="{261D5816-FC69-4E4D-AA03-F86C343D0D7E}"/>
              </a:ext>
            </a:extLst>
          </p:cNvPr>
          <p:cNvPicPr>
            <a:picLocks noChangeAspect="1"/>
          </p:cNvPicPr>
          <p:nvPr/>
        </p:nvPicPr>
        <p:blipFill rotWithShape="1">
          <a:blip r:embed="rId5"/>
          <a:srcRect l="6603" t="-133" r="7084" b="133"/>
          <a:stretch/>
        </p:blipFill>
        <p:spPr>
          <a:xfrm>
            <a:off x="473572" y="2133600"/>
            <a:ext cx="6021058" cy="43598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Doughnut 4">
            <a:extLst>
              <a:ext uri="{FF2B5EF4-FFF2-40B4-BE49-F238E27FC236}">
                <a16:creationId xmlns:a16="http://schemas.microsoft.com/office/drawing/2014/main" id="{38835BA0-6FB4-454F-937A-BFF7AA2D1F07}"/>
              </a:ext>
            </a:extLst>
          </p:cNvPr>
          <p:cNvSpPr/>
          <p:nvPr/>
        </p:nvSpPr>
        <p:spPr>
          <a:xfrm>
            <a:off x="5373770" y="3803998"/>
            <a:ext cx="1159498" cy="1102109"/>
          </a:xfrm>
          <a:prstGeom prst="donut">
            <a:avLst>
              <a:gd name="adj" fmla="val 553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Doughnut 14">
            <a:extLst>
              <a:ext uri="{FF2B5EF4-FFF2-40B4-BE49-F238E27FC236}">
                <a16:creationId xmlns:a16="http://schemas.microsoft.com/office/drawing/2014/main" id="{61C41238-3FEC-1E44-85B0-151AF3F00F59}"/>
              </a:ext>
            </a:extLst>
          </p:cNvPr>
          <p:cNvSpPr/>
          <p:nvPr/>
        </p:nvSpPr>
        <p:spPr>
          <a:xfrm>
            <a:off x="802712" y="3760074"/>
            <a:ext cx="1159498" cy="1102109"/>
          </a:xfrm>
          <a:prstGeom prst="donut">
            <a:avLst>
              <a:gd name="adj" fmla="val 553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Doughnut 18">
            <a:extLst>
              <a:ext uri="{FF2B5EF4-FFF2-40B4-BE49-F238E27FC236}">
                <a16:creationId xmlns:a16="http://schemas.microsoft.com/office/drawing/2014/main" id="{72346B71-CAD8-4841-8730-F41A6C130D1C}"/>
              </a:ext>
            </a:extLst>
          </p:cNvPr>
          <p:cNvSpPr/>
          <p:nvPr/>
        </p:nvSpPr>
        <p:spPr>
          <a:xfrm>
            <a:off x="3201281" y="3760073"/>
            <a:ext cx="1159498" cy="1102109"/>
          </a:xfrm>
          <a:prstGeom prst="donut">
            <a:avLst>
              <a:gd name="adj" fmla="val 553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Doughnut 19">
            <a:extLst>
              <a:ext uri="{FF2B5EF4-FFF2-40B4-BE49-F238E27FC236}">
                <a16:creationId xmlns:a16="http://schemas.microsoft.com/office/drawing/2014/main" id="{2E4C214F-280F-A644-8F34-122BD6412DF9}"/>
              </a:ext>
            </a:extLst>
          </p:cNvPr>
          <p:cNvSpPr/>
          <p:nvPr/>
        </p:nvSpPr>
        <p:spPr>
          <a:xfrm>
            <a:off x="5514727" y="287143"/>
            <a:ext cx="1159498" cy="1102109"/>
          </a:xfrm>
          <a:prstGeom prst="donut">
            <a:avLst>
              <a:gd name="adj" fmla="val 553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5013CA9C-2C3F-B44E-9B66-2111A3898B87}"/>
              </a:ext>
            </a:extLst>
          </p:cNvPr>
          <p:cNvSpPr txBox="1"/>
          <p:nvPr/>
        </p:nvSpPr>
        <p:spPr>
          <a:xfrm>
            <a:off x="7252850" y="653531"/>
            <a:ext cx="3939169" cy="369332"/>
          </a:xfrm>
          <a:prstGeom prst="rect">
            <a:avLst/>
          </a:prstGeom>
          <a:noFill/>
        </p:spPr>
        <p:txBody>
          <a:bodyPr wrap="square" rtlCol="0">
            <a:spAutoFit/>
          </a:bodyPr>
          <a:lstStyle/>
          <a:p>
            <a:r>
              <a:rPr lang="en-GB" dirty="0">
                <a:solidFill>
                  <a:schemeClr val="bg1"/>
                </a:solidFill>
              </a:rPr>
              <a:t>Circled where sensors will be fitted </a:t>
            </a:r>
          </a:p>
        </p:txBody>
      </p:sp>
      <p:cxnSp>
        <p:nvCxnSpPr>
          <p:cNvPr id="9" name="Straight Arrow Connector 8">
            <a:extLst>
              <a:ext uri="{FF2B5EF4-FFF2-40B4-BE49-F238E27FC236}">
                <a16:creationId xmlns:a16="http://schemas.microsoft.com/office/drawing/2014/main" id="{06AADFB4-83FD-6045-AE94-1D37251968D4}"/>
              </a:ext>
            </a:extLst>
          </p:cNvPr>
          <p:cNvCxnSpPr/>
          <p:nvPr/>
        </p:nvCxnSpPr>
        <p:spPr>
          <a:xfrm>
            <a:off x="6494630" y="838197"/>
            <a:ext cx="57557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1" name="Elbow Connector 20">
            <a:extLst>
              <a:ext uri="{FF2B5EF4-FFF2-40B4-BE49-F238E27FC236}">
                <a16:creationId xmlns:a16="http://schemas.microsoft.com/office/drawing/2014/main" id="{C839F229-1B69-2D46-A11E-0F43DA1A8252}"/>
              </a:ext>
            </a:extLst>
          </p:cNvPr>
          <p:cNvCxnSpPr>
            <a:cxnSpLocks/>
          </p:cNvCxnSpPr>
          <p:nvPr/>
        </p:nvCxnSpPr>
        <p:spPr>
          <a:xfrm flipV="1">
            <a:off x="1564861" y="2849288"/>
            <a:ext cx="3716988" cy="1213202"/>
          </a:xfrm>
          <a:prstGeom prst="bentConnector3">
            <a:avLst>
              <a:gd name="adj1" fmla="val 42128"/>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28" name="Elbow Connector 27">
            <a:extLst>
              <a:ext uri="{FF2B5EF4-FFF2-40B4-BE49-F238E27FC236}">
                <a16:creationId xmlns:a16="http://schemas.microsoft.com/office/drawing/2014/main" id="{98E7F5D7-43CF-2546-830D-8237DF4F0DE9}"/>
              </a:ext>
            </a:extLst>
          </p:cNvPr>
          <p:cNvCxnSpPr/>
          <p:nvPr/>
        </p:nvCxnSpPr>
        <p:spPr>
          <a:xfrm flipV="1">
            <a:off x="3781030" y="3127248"/>
            <a:ext cx="1500819" cy="935242"/>
          </a:xfrm>
          <a:prstGeom prst="bentConnector3">
            <a:avLst>
              <a:gd name="adj1" fmla="val 62185"/>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37" name="Elbow Connector 36">
            <a:extLst>
              <a:ext uri="{FF2B5EF4-FFF2-40B4-BE49-F238E27FC236}">
                <a16:creationId xmlns:a16="http://schemas.microsoft.com/office/drawing/2014/main" id="{1FA1858A-0E1D-6549-A7AD-9244859319D9}"/>
              </a:ext>
            </a:extLst>
          </p:cNvPr>
          <p:cNvCxnSpPr>
            <a:cxnSpLocks/>
          </p:cNvCxnSpPr>
          <p:nvPr/>
        </p:nvCxnSpPr>
        <p:spPr>
          <a:xfrm rot="16200000" flipV="1">
            <a:off x="5229879" y="3338850"/>
            <a:ext cx="1008488" cy="438792"/>
          </a:xfrm>
          <a:prstGeom prst="bentConnector3">
            <a:avLst>
              <a:gd name="adj1" fmla="val 39120"/>
            </a:avLst>
          </a:prstGeom>
          <a:ln>
            <a:tailEnd type="triangle"/>
          </a:ln>
        </p:spPr>
        <p:style>
          <a:lnRef idx="3">
            <a:schemeClr val="dk1"/>
          </a:lnRef>
          <a:fillRef idx="0">
            <a:schemeClr val="dk1"/>
          </a:fillRef>
          <a:effectRef idx="2">
            <a:schemeClr val="dk1"/>
          </a:effectRef>
          <a:fontRef idx="minor">
            <a:schemeClr val="tx1"/>
          </a:fontRef>
        </p:style>
      </p:cxnSp>
      <p:sp>
        <p:nvSpPr>
          <p:cNvPr id="41" name="Doughnut 40">
            <a:extLst>
              <a:ext uri="{FF2B5EF4-FFF2-40B4-BE49-F238E27FC236}">
                <a16:creationId xmlns:a16="http://schemas.microsoft.com/office/drawing/2014/main" id="{D39CD55A-15F3-9B40-A459-6806AEC96193}"/>
              </a:ext>
            </a:extLst>
          </p:cNvPr>
          <p:cNvSpPr/>
          <p:nvPr/>
        </p:nvSpPr>
        <p:spPr>
          <a:xfrm>
            <a:off x="4914480" y="2612184"/>
            <a:ext cx="885568" cy="713230"/>
          </a:xfrm>
          <a:prstGeom prst="donut">
            <a:avLst>
              <a:gd name="adj" fmla="val 808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2" name="Doughnut 41">
            <a:extLst>
              <a:ext uri="{FF2B5EF4-FFF2-40B4-BE49-F238E27FC236}">
                <a16:creationId xmlns:a16="http://schemas.microsoft.com/office/drawing/2014/main" id="{CB73E989-711E-B74F-9D7A-868574DB3482}"/>
              </a:ext>
            </a:extLst>
          </p:cNvPr>
          <p:cNvSpPr/>
          <p:nvPr/>
        </p:nvSpPr>
        <p:spPr>
          <a:xfrm>
            <a:off x="7000357" y="2133600"/>
            <a:ext cx="885568" cy="713230"/>
          </a:xfrm>
          <a:prstGeom prst="donut">
            <a:avLst>
              <a:gd name="adj" fmla="val 808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3" name="TextBox 42">
            <a:extLst>
              <a:ext uri="{FF2B5EF4-FFF2-40B4-BE49-F238E27FC236}">
                <a16:creationId xmlns:a16="http://schemas.microsoft.com/office/drawing/2014/main" id="{3DB712F3-51E2-8F42-A983-F2E004203CB6}"/>
              </a:ext>
            </a:extLst>
          </p:cNvPr>
          <p:cNvSpPr txBox="1"/>
          <p:nvPr/>
        </p:nvSpPr>
        <p:spPr>
          <a:xfrm>
            <a:off x="8102596" y="2130671"/>
            <a:ext cx="3657600" cy="1477328"/>
          </a:xfrm>
          <a:prstGeom prst="rect">
            <a:avLst/>
          </a:prstGeom>
          <a:noFill/>
        </p:spPr>
        <p:txBody>
          <a:bodyPr wrap="square" rtlCol="0">
            <a:spAutoFit/>
          </a:bodyPr>
          <a:lstStyle/>
          <a:p>
            <a:r>
              <a:rPr lang="en-GB" dirty="0">
                <a:solidFill>
                  <a:schemeClr val="bg1"/>
                </a:solidFill>
              </a:rPr>
              <a:t>From the sensors on the axles to them reporting the message and information to the cab to make the driver aware if any of the axles are over loaded. </a:t>
            </a:r>
          </a:p>
        </p:txBody>
      </p:sp>
      <p:cxnSp>
        <p:nvCxnSpPr>
          <p:cNvPr id="45" name="Straight Arrow Connector 44">
            <a:extLst>
              <a:ext uri="{FF2B5EF4-FFF2-40B4-BE49-F238E27FC236}">
                <a16:creationId xmlns:a16="http://schemas.microsoft.com/office/drawing/2014/main" id="{6E8D9F98-D889-F844-BBC1-445595928134}"/>
              </a:ext>
            </a:extLst>
          </p:cNvPr>
          <p:cNvCxnSpPr>
            <a:cxnSpLocks/>
          </p:cNvCxnSpPr>
          <p:nvPr/>
        </p:nvCxnSpPr>
        <p:spPr>
          <a:xfrm>
            <a:off x="7754058" y="2490215"/>
            <a:ext cx="27564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784037334"/>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20482" name="Picture 2" descr="Ratchet Strap 3D model - Life and Leisure on Hum3D">
            <a:extLst>
              <a:ext uri="{FF2B5EF4-FFF2-40B4-BE49-F238E27FC236}">
                <a16:creationId xmlns:a16="http://schemas.microsoft.com/office/drawing/2014/main" id="{945FD69F-B362-7F45-81C1-FA121DF1BAF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22"/>
          <a:stretch/>
        </p:blipFill>
        <p:spPr bwMode="auto">
          <a:xfrm>
            <a:off x="270013" y="349406"/>
            <a:ext cx="3070357" cy="27994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484" name="Picture 4" descr="Ratchet Strap with J-Hooks 6m x 38mm | Ratchet Straps &amp; Lashing |  Screwfix.com">
            <a:extLst>
              <a:ext uri="{FF2B5EF4-FFF2-40B4-BE49-F238E27FC236}">
                <a16:creationId xmlns:a16="http://schemas.microsoft.com/office/drawing/2014/main" id="{AC5D65B8-0147-A640-B17D-CE81051CC51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393" t="-502" r="15891" b="502"/>
          <a:stretch/>
        </p:blipFill>
        <p:spPr bwMode="auto">
          <a:xfrm>
            <a:off x="7926204" y="907297"/>
            <a:ext cx="3995783" cy="56504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4041B4-F2C8-094D-B7A7-B30FF1ABDBE6}"/>
              </a:ext>
            </a:extLst>
          </p:cNvPr>
          <p:cNvSpPr txBox="1"/>
          <p:nvPr/>
        </p:nvSpPr>
        <p:spPr>
          <a:xfrm>
            <a:off x="3858768" y="349406"/>
            <a:ext cx="5772335" cy="707886"/>
          </a:xfrm>
          <a:prstGeom prst="rect">
            <a:avLst/>
          </a:prstGeom>
          <a:noFill/>
        </p:spPr>
        <p:txBody>
          <a:bodyPr wrap="square" rtlCol="0">
            <a:spAutoFit/>
          </a:bodyPr>
          <a:lstStyle/>
          <a:p>
            <a:r>
              <a:rPr lang="en-GB" sz="4000">
                <a:solidFill>
                  <a:schemeClr val="bg1"/>
                </a:solidFill>
                <a:latin typeface="+mj-lt"/>
              </a:rPr>
              <a:t>Nikita’s smart restraints </a:t>
            </a:r>
            <a:endParaRPr lang="en-GB" sz="4000" dirty="0">
              <a:solidFill>
                <a:schemeClr val="bg1"/>
              </a:solidFill>
              <a:latin typeface="+mj-lt"/>
            </a:endParaRPr>
          </a:p>
        </p:txBody>
      </p:sp>
      <p:pic>
        <p:nvPicPr>
          <p:cNvPr id="15" name="Picture 4" descr="Ratchet Strap with J-Hooks 6m x 38mm | Ratchet Straps &amp; Lashing |  Screwfix.com">
            <a:extLst>
              <a:ext uri="{FF2B5EF4-FFF2-40B4-BE49-F238E27FC236}">
                <a16:creationId xmlns:a16="http://schemas.microsoft.com/office/drawing/2014/main" id="{E3E867D1-1252-CF4E-A8A7-1736F477024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393" t="-502" r="15891" b="502"/>
          <a:stretch/>
        </p:blipFill>
        <p:spPr bwMode="auto">
          <a:xfrm>
            <a:off x="915741" y="3754727"/>
            <a:ext cx="1747258" cy="24708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486" name="Picture 6" descr="Layout - Visual - watchOS - Human Interface Guidelines - Apple Developer">
            <a:extLst>
              <a:ext uri="{FF2B5EF4-FFF2-40B4-BE49-F238E27FC236}">
                <a16:creationId xmlns:a16="http://schemas.microsoft.com/office/drawing/2014/main" id="{5ACBB0DA-27C2-B14D-B2C0-CA9EFB691AD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4275" t="7857" b="-7857"/>
          <a:stretch/>
        </p:blipFill>
        <p:spPr bwMode="auto">
          <a:xfrm>
            <a:off x="4461833" y="2287674"/>
            <a:ext cx="2003226" cy="2425700"/>
          </a:xfrm>
          <a:prstGeom prst="rect">
            <a:avLst/>
          </a:prstGeom>
          <a:noFill/>
          <a:extLst>
            <a:ext uri="{909E8E84-426E-40DD-AFC4-6F175D3DCCD1}">
              <a14:hiddenFill xmlns:a14="http://schemas.microsoft.com/office/drawing/2010/main">
                <a:solidFill>
                  <a:srgbClr val="FFFFFF"/>
                </a:solidFill>
              </a14:hiddenFill>
            </a:ext>
          </a:extLst>
        </p:spPr>
      </p:pic>
      <p:pic>
        <p:nvPicPr>
          <p:cNvPr id="20488" name="Picture 8" descr="Identify your Apple Watch – Apple Support">
            <a:extLst>
              <a:ext uri="{FF2B5EF4-FFF2-40B4-BE49-F238E27FC236}">
                <a16:creationId xmlns:a16="http://schemas.microsoft.com/office/drawing/2014/main" id="{608744AD-FA9B-1C49-9766-0BEDC4CFD27A}"/>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9945" b="89503" l="717" r="89606">
                        <a14:foregroundMark x1="4301" y1="16022" x2="1075" y2="62431"/>
                        <a14:foregroundMark x1="1075" y1="62431" x2="3226" y2="84530"/>
                        <a14:foregroundMark x1="3226" y1="84530" x2="30466" y2="87293"/>
                        <a14:foregroundMark x1="30466" y1="87293" x2="41219" y2="74586"/>
                        <a14:foregroundMark x1="41219" y1="74586" x2="44086" y2="23757"/>
                        <a14:foregroundMark x1="44086" y1="23757" x2="31183" y2="9945"/>
                        <a14:foregroundMark x1="31183" y1="9945" x2="15771" y2="9945"/>
                        <a14:foregroundMark x1="15771" y1="9945" x2="3943" y2="24309"/>
                        <a14:foregroundMark x1="3943" y1="24309" x2="2867" y2="50829"/>
                        <a14:foregroundMark x1="2867" y1="50829" x2="6810" y2="79006"/>
                        <a14:foregroundMark x1="6810" y1="79006" x2="19713" y2="88398"/>
                        <a14:foregroundMark x1="19713" y1="88398" x2="34767" y2="85083"/>
                        <a14:foregroundMark x1="34767" y1="85083" x2="42294" y2="62983"/>
                        <a14:foregroundMark x1="42294" y1="62983" x2="42294" y2="39779"/>
                        <a14:foregroundMark x1="42294" y1="39779" x2="36201" y2="18232"/>
                        <a14:foregroundMark x1="36201" y1="18232" x2="20072" y2="12155"/>
                        <a14:foregroundMark x1="2509" y1="18232" x2="717" y2="39779"/>
                        <a14:foregroundMark x1="717" y1="39779" x2="3584" y2="66851"/>
                      </a14:backgroundRemoval>
                    </a14:imgEffect>
                  </a14:imgLayer>
                </a14:imgProps>
              </a:ext>
              <a:ext uri="{28A0092B-C50C-407E-A947-70E740481C1C}">
                <a14:useLocalDpi xmlns:a14="http://schemas.microsoft.com/office/drawing/2010/main" val="0"/>
              </a:ext>
            </a:extLst>
          </a:blip>
          <a:srcRect/>
          <a:stretch>
            <a:fillRect/>
          </a:stretch>
        </p:blipFill>
        <p:spPr bwMode="auto">
          <a:xfrm rot="21180605">
            <a:off x="9188748" y="1061698"/>
            <a:ext cx="1680726" cy="1096388"/>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a:extLst>
              <a:ext uri="{FF2B5EF4-FFF2-40B4-BE49-F238E27FC236}">
                <a16:creationId xmlns:a16="http://schemas.microsoft.com/office/drawing/2014/main" id="{1498CC57-917D-9740-AE26-CFA2C4400EA9}"/>
              </a:ext>
            </a:extLst>
          </p:cNvPr>
          <p:cNvCxnSpPr/>
          <p:nvPr/>
        </p:nvCxnSpPr>
        <p:spPr>
          <a:xfrm>
            <a:off x="2395728" y="2781298"/>
            <a:ext cx="0" cy="122377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00EA807E-C34D-6E46-A79F-7063ED22C948}"/>
              </a:ext>
            </a:extLst>
          </p:cNvPr>
          <p:cNvCxnSpPr/>
          <p:nvPr/>
        </p:nvCxnSpPr>
        <p:spPr>
          <a:xfrm flipV="1">
            <a:off x="2395728" y="4279392"/>
            <a:ext cx="2231136" cy="153619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7877DE92-D3FE-5443-B3BE-F512977F88BD}"/>
              </a:ext>
            </a:extLst>
          </p:cNvPr>
          <p:cNvCxnSpPr/>
          <p:nvPr/>
        </p:nvCxnSpPr>
        <p:spPr>
          <a:xfrm flipV="1">
            <a:off x="6327648" y="1749145"/>
            <a:ext cx="3145536" cy="8843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1" name="TextBox 20">
            <a:extLst>
              <a:ext uri="{FF2B5EF4-FFF2-40B4-BE49-F238E27FC236}">
                <a16:creationId xmlns:a16="http://schemas.microsoft.com/office/drawing/2014/main" id="{9BD8D05F-ECD5-2044-959E-036CB4F4286B}"/>
              </a:ext>
            </a:extLst>
          </p:cNvPr>
          <p:cNvSpPr txBox="1"/>
          <p:nvPr/>
        </p:nvSpPr>
        <p:spPr>
          <a:xfrm>
            <a:off x="636732" y="2389536"/>
            <a:ext cx="2752595" cy="369332"/>
          </a:xfrm>
          <a:prstGeom prst="rect">
            <a:avLst/>
          </a:prstGeom>
          <a:noFill/>
        </p:spPr>
        <p:txBody>
          <a:bodyPr wrap="square" rtlCol="0">
            <a:spAutoFit/>
          </a:bodyPr>
          <a:lstStyle/>
          <a:p>
            <a:r>
              <a:rPr lang="en-GB" dirty="0"/>
              <a:t>Normal ratchet strap </a:t>
            </a:r>
          </a:p>
        </p:txBody>
      </p:sp>
      <p:sp>
        <p:nvSpPr>
          <p:cNvPr id="22" name="TextBox 21">
            <a:extLst>
              <a:ext uri="{FF2B5EF4-FFF2-40B4-BE49-F238E27FC236}">
                <a16:creationId xmlns:a16="http://schemas.microsoft.com/office/drawing/2014/main" id="{16922773-451E-D640-BE13-A8E6F4423B4C}"/>
              </a:ext>
            </a:extLst>
          </p:cNvPr>
          <p:cNvSpPr txBox="1"/>
          <p:nvPr/>
        </p:nvSpPr>
        <p:spPr>
          <a:xfrm>
            <a:off x="3626323" y="4966719"/>
            <a:ext cx="3995783" cy="1754326"/>
          </a:xfrm>
          <a:prstGeom prst="rect">
            <a:avLst/>
          </a:prstGeom>
          <a:noFill/>
        </p:spPr>
        <p:txBody>
          <a:bodyPr wrap="square" rtlCol="0">
            <a:spAutoFit/>
          </a:bodyPr>
          <a:lstStyle/>
          <a:p>
            <a:r>
              <a:rPr lang="en-GB" dirty="0">
                <a:solidFill>
                  <a:schemeClr val="bg1"/>
                </a:solidFill>
              </a:rPr>
              <a:t>Adding a digital waterproof screen that monitors the tightness to stop loads from moving. I have used a apple watches screen so the idea is clear however if this was to develop it would look better </a:t>
            </a:r>
          </a:p>
        </p:txBody>
      </p:sp>
    </p:spTree>
    <p:extLst>
      <p:ext uri="{BB962C8B-B14F-4D97-AF65-F5344CB8AC3E}">
        <p14:creationId xmlns:p14="http://schemas.microsoft.com/office/powerpoint/2010/main" val="2087837135"/>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2B2A260-5A9E-C949-918D-9E6FAB383204}"/>
              </a:ext>
            </a:extLst>
          </p:cNvPr>
          <p:cNvSpPr>
            <a:spLocks noGrp="1"/>
          </p:cNvSpPr>
          <p:nvPr>
            <p:ph type="title"/>
          </p:nvPr>
        </p:nvSpPr>
        <p:spPr>
          <a:xfrm>
            <a:off x="3389786" y="231650"/>
            <a:ext cx="5409380" cy="1063752"/>
          </a:xfrm>
        </p:spPr>
        <p:txBody>
          <a:bodyPr vert="horz" lIns="91440" tIns="45720" rIns="91440" bIns="45720" rtlCol="0" anchor="b">
            <a:normAutofit fontScale="90000"/>
          </a:bodyPr>
          <a:lstStyle/>
          <a:p>
            <a:pPr algn="ctr"/>
            <a:r>
              <a:rPr lang="en-US" sz="5200" dirty="0">
                <a:solidFill>
                  <a:srgbClr val="FFFFFF"/>
                </a:solidFill>
              </a:rPr>
              <a:t>Screen on the strap </a:t>
            </a:r>
          </a:p>
        </p:txBody>
      </p:sp>
      <p:pic>
        <p:nvPicPr>
          <p:cNvPr id="11" name="Picture 6" descr="Layout - Visual - watchOS - Human Interface Guidelines - Apple Developer">
            <a:extLst>
              <a:ext uri="{FF2B5EF4-FFF2-40B4-BE49-F238E27FC236}">
                <a16:creationId xmlns:a16="http://schemas.microsoft.com/office/drawing/2014/main" id="{BD53BC81-941D-034D-A671-8FD6BD8F87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75" t="7857" b="-7857"/>
          <a:stretch/>
        </p:blipFill>
        <p:spPr bwMode="auto">
          <a:xfrm>
            <a:off x="540257" y="2287674"/>
            <a:ext cx="3654611" cy="44253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99778D-3441-BB43-910E-9A4963BF08DA}"/>
              </a:ext>
            </a:extLst>
          </p:cNvPr>
          <p:cNvSpPr txBox="1"/>
          <p:nvPr/>
        </p:nvSpPr>
        <p:spPr>
          <a:xfrm>
            <a:off x="1389154" y="3429000"/>
            <a:ext cx="1956816" cy="2862322"/>
          </a:xfrm>
          <a:prstGeom prst="rect">
            <a:avLst/>
          </a:prstGeom>
          <a:noFill/>
        </p:spPr>
        <p:txBody>
          <a:bodyPr wrap="square" rtlCol="0">
            <a:spAutoFit/>
          </a:bodyPr>
          <a:lstStyle/>
          <a:p>
            <a:pPr algn="ctr"/>
            <a:r>
              <a:rPr lang="en-GB" dirty="0"/>
              <a:t>Restraint </a:t>
            </a:r>
          </a:p>
          <a:p>
            <a:pPr algn="ctr"/>
            <a:r>
              <a:rPr lang="en-GB" dirty="0">
                <a:solidFill>
                  <a:srgbClr val="FF0000"/>
                </a:solidFill>
              </a:rPr>
              <a:t>No.1 </a:t>
            </a:r>
          </a:p>
          <a:p>
            <a:pPr algn="ctr"/>
            <a:r>
              <a:rPr lang="en-GB" dirty="0"/>
              <a:t>Tightness level; </a:t>
            </a:r>
            <a:r>
              <a:rPr lang="en-GB" dirty="0">
                <a:solidFill>
                  <a:srgbClr val="FF0000"/>
                </a:solidFill>
              </a:rPr>
              <a:t>High</a:t>
            </a:r>
            <a:r>
              <a:rPr lang="en-GB" dirty="0"/>
              <a:t> </a:t>
            </a:r>
          </a:p>
          <a:p>
            <a:pPr algn="ctr"/>
            <a:endParaRPr lang="en-GB" dirty="0"/>
          </a:p>
          <a:p>
            <a:pPr algn="ctr"/>
            <a:endParaRPr lang="en-GB" dirty="0"/>
          </a:p>
          <a:p>
            <a:pPr algn="ctr"/>
            <a:endParaRPr lang="en-GB" dirty="0"/>
          </a:p>
          <a:p>
            <a:pPr algn="ctr"/>
            <a:endParaRPr lang="en-GB" dirty="0"/>
          </a:p>
          <a:p>
            <a:endParaRPr lang="en-GB" dirty="0"/>
          </a:p>
          <a:p>
            <a:endParaRPr lang="en-GB" dirty="0"/>
          </a:p>
        </p:txBody>
      </p:sp>
      <p:cxnSp>
        <p:nvCxnSpPr>
          <p:cNvPr id="6" name="Straight Arrow Connector 5">
            <a:extLst>
              <a:ext uri="{FF2B5EF4-FFF2-40B4-BE49-F238E27FC236}">
                <a16:creationId xmlns:a16="http://schemas.microsoft.com/office/drawing/2014/main" id="{733DE460-34DE-E242-A818-A8342A36B40F}"/>
              </a:ext>
            </a:extLst>
          </p:cNvPr>
          <p:cNvCxnSpPr>
            <a:cxnSpLocks/>
          </p:cNvCxnSpPr>
          <p:nvPr/>
        </p:nvCxnSpPr>
        <p:spPr>
          <a:xfrm flipV="1">
            <a:off x="3097587" y="2538297"/>
            <a:ext cx="1637538" cy="10264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4926AB7B-DF37-414D-A43F-B1DF817F0F94}"/>
              </a:ext>
            </a:extLst>
          </p:cNvPr>
          <p:cNvSpPr txBox="1"/>
          <p:nvPr/>
        </p:nvSpPr>
        <p:spPr>
          <a:xfrm>
            <a:off x="4814459" y="1957272"/>
            <a:ext cx="4838730" cy="646331"/>
          </a:xfrm>
          <a:prstGeom prst="rect">
            <a:avLst/>
          </a:prstGeom>
          <a:noFill/>
        </p:spPr>
        <p:txBody>
          <a:bodyPr wrap="square" rtlCol="0">
            <a:spAutoFit/>
          </a:bodyPr>
          <a:lstStyle/>
          <a:p>
            <a:r>
              <a:rPr lang="en-GB" dirty="0">
                <a:solidFill>
                  <a:schemeClr val="bg1"/>
                </a:solidFill>
              </a:rPr>
              <a:t>This is a diagram of how the digital restraint would look when just applied to the load.</a:t>
            </a:r>
          </a:p>
        </p:txBody>
      </p:sp>
      <p:pic>
        <p:nvPicPr>
          <p:cNvPr id="19" name="Picture 6" descr="Layout - Visual - watchOS - Human Interface Guidelines - Apple Developer">
            <a:extLst>
              <a:ext uri="{FF2B5EF4-FFF2-40B4-BE49-F238E27FC236}">
                <a16:creationId xmlns:a16="http://schemas.microsoft.com/office/drawing/2014/main" id="{79EA968F-6518-7147-9D27-8A46FFCAC0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75" t="7857" b="-7857"/>
          <a:stretch/>
        </p:blipFill>
        <p:spPr bwMode="auto">
          <a:xfrm>
            <a:off x="9216305" y="3603928"/>
            <a:ext cx="2736711" cy="331387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64C3A6D-09FC-1D4F-838E-45ECF975C75F}"/>
              </a:ext>
            </a:extLst>
          </p:cNvPr>
          <p:cNvSpPr txBox="1"/>
          <p:nvPr/>
        </p:nvSpPr>
        <p:spPr>
          <a:xfrm>
            <a:off x="9788731" y="4503720"/>
            <a:ext cx="1591857" cy="1200329"/>
          </a:xfrm>
          <a:prstGeom prst="rect">
            <a:avLst/>
          </a:prstGeom>
          <a:noFill/>
        </p:spPr>
        <p:txBody>
          <a:bodyPr wrap="square" rtlCol="0">
            <a:spAutoFit/>
          </a:bodyPr>
          <a:lstStyle/>
          <a:p>
            <a:pPr algn="ctr"/>
            <a:r>
              <a:rPr lang="en-GB" dirty="0">
                <a:solidFill>
                  <a:srgbClr val="FF0000"/>
                </a:solidFill>
              </a:rPr>
              <a:t>WARNING! LOOSE RESTRAINT </a:t>
            </a:r>
          </a:p>
          <a:p>
            <a:pPr algn="ctr"/>
            <a:r>
              <a:rPr lang="en-GB" dirty="0">
                <a:solidFill>
                  <a:srgbClr val="FF0000"/>
                </a:solidFill>
              </a:rPr>
              <a:t>No.1 </a:t>
            </a:r>
          </a:p>
        </p:txBody>
      </p:sp>
      <p:sp>
        <p:nvSpPr>
          <p:cNvPr id="15" name="Dodecagon 14">
            <a:extLst>
              <a:ext uri="{FF2B5EF4-FFF2-40B4-BE49-F238E27FC236}">
                <a16:creationId xmlns:a16="http://schemas.microsoft.com/office/drawing/2014/main" id="{8A997714-5918-4B4B-979D-34620940B6DB}"/>
              </a:ext>
            </a:extLst>
          </p:cNvPr>
          <p:cNvSpPr/>
          <p:nvPr/>
        </p:nvSpPr>
        <p:spPr>
          <a:xfrm>
            <a:off x="5604766" y="4083630"/>
            <a:ext cx="2121408" cy="1975104"/>
          </a:xfrm>
          <a:prstGeom prst="dodecagon">
            <a:avLst/>
          </a:prstGeom>
          <a:solidFill>
            <a:srgbClr val="C0000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DF7D5DD-3741-6440-9AFB-064C151A2359}"/>
              </a:ext>
            </a:extLst>
          </p:cNvPr>
          <p:cNvSpPr txBox="1"/>
          <p:nvPr/>
        </p:nvSpPr>
        <p:spPr>
          <a:xfrm>
            <a:off x="5981973" y="4596054"/>
            <a:ext cx="1446559" cy="1015663"/>
          </a:xfrm>
          <a:prstGeom prst="rect">
            <a:avLst/>
          </a:prstGeom>
          <a:noFill/>
        </p:spPr>
        <p:txBody>
          <a:bodyPr wrap="square" rtlCol="0">
            <a:spAutoFit/>
          </a:bodyPr>
          <a:lstStyle/>
          <a:p>
            <a:pPr algn="ctr"/>
            <a:r>
              <a:rPr lang="en-GB" sz="6000" dirty="0">
                <a:solidFill>
                  <a:schemeClr val="bg1"/>
                </a:solidFill>
                <a:latin typeface="+mj-lt"/>
              </a:rPr>
              <a:t>LR!</a:t>
            </a:r>
            <a:r>
              <a:rPr lang="en-GB" sz="1400" dirty="0">
                <a:latin typeface="+mj-lt"/>
              </a:rPr>
              <a:t> </a:t>
            </a:r>
          </a:p>
        </p:txBody>
      </p:sp>
      <p:sp>
        <p:nvSpPr>
          <p:cNvPr id="21" name="TextBox 20">
            <a:extLst>
              <a:ext uri="{FF2B5EF4-FFF2-40B4-BE49-F238E27FC236}">
                <a16:creationId xmlns:a16="http://schemas.microsoft.com/office/drawing/2014/main" id="{028BACDA-2646-D646-A85B-7DA48D691445}"/>
              </a:ext>
            </a:extLst>
          </p:cNvPr>
          <p:cNvSpPr txBox="1"/>
          <p:nvPr/>
        </p:nvSpPr>
        <p:spPr>
          <a:xfrm>
            <a:off x="4801430" y="2497309"/>
            <a:ext cx="4537554" cy="1477328"/>
          </a:xfrm>
          <a:prstGeom prst="rect">
            <a:avLst/>
          </a:prstGeom>
          <a:noFill/>
        </p:spPr>
        <p:txBody>
          <a:bodyPr wrap="square" rtlCol="0">
            <a:spAutoFit/>
          </a:bodyPr>
          <a:lstStyle/>
          <a:p>
            <a:r>
              <a:rPr lang="en-GB" dirty="0">
                <a:solidFill>
                  <a:schemeClr val="bg1"/>
                </a:solidFill>
              </a:rPr>
              <a:t>I made a dash board warning light, this is what will notify the driver if there is a looses restraint, this will have an audible sound too just in case the driver does not see the warning light.</a:t>
            </a:r>
          </a:p>
        </p:txBody>
      </p:sp>
      <p:cxnSp>
        <p:nvCxnSpPr>
          <p:cNvPr id="23" name="Straight Arrow Connector 22">
            <a:extLst>
              <a:ext uri="{FF2B5EF4-FFF2-40B4-BE49-F238E27FC236}">
                <a16:creationId xmlns:a16="http://schemas.microsoft.com/office/drawing/2014/main" id="{6E7AA0AF-9CB3-9B45-BC63-C3907AB0E7F8}"/>
              </a:ext>
            </a:extLst>
          </p:cNvPr>
          <p:cNvCxnSpPr>
            <a:cxnSpLocks/>
            <a:stCxn id="15" idx="0"/>
          </p:cNvCxnSpPr>
          <p:nvPr/>
        </p:nvCxnSpPr>
        <p:spPr>
          <a:xfrm flipH="1" flipV="1">
            <a:off x="7428533" y="3822193"/>
            <a:ext cx="13412" cy="5260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5" name="TextBox 24">
            <a:extLst>
              <a:ext uri="{FF2B5EF4-FFF2-40B4-BE49-F238E27FC236}">
                <a16:creationId xmlns:a16="http://schemas.microsoft.com/office/drawing/2014/main" id="{A706DF2F-C68E-FB46-924F-EA418D16D033}"/>
              </a:ext>
            </a:extLst>
          </p:cNvPr>
          <p:cNvSpPr txBox="1"/>
          <p:nvPr/>
        </p:nvSpPr>
        <p:spPr>
          <a:xfrm>
            <a:off x="4360200" y="5995608"/>
            <a:ext cx="1517092" cy="646331"/>
          </a:xfrm>
          <a:prstGeom prst="rect">
            <a:avLst/>
          </a:prstGeom>
          <a:noFill/>
        </p:spPr>
        <p:txBody>
          <a:bodyPr wrap="square" rtlCol="0">
            <a:spAutoFit/>
          </a:bodyPr>
          <a:lstStyle/>
          <a:p>
            <a:r>
              <a:rPr lang="en-GB" dirty="0">
                <a:solidFill>
                  <a:schemeClr val="bg1"/>
                </a:solidFill>
              </a:rPr>
              <a:t>LOOSE RESTRAINT!</a:t>
            </a:r>
          </a:p>
        </p:txBody>
      </p:sp>
      <p:cxnSp>
        <p:nvCxnSpPr>
          <p:cNvPr id="27" name="Straight Arrow Connector 26">
            <a:extLst>
              <a:ext uri="{FF2B5EF4-FFF2-40B4-BE49-F238E27FC236}">
                <a16:creationId xmlns:a16="http://schemas.microsoft.com/office/drawing/2014/main" id="{3865835B-A5B8-2C42-B85A-65707A2056B8}"/>
              </a:ext>
            </a:extLst>
          </p:cNvPr>
          <p:cNvCxnSpPr>
            <a:cxnSpLocks/>
          </p:cNvCxnSpPr>
          <p:nvPr/>
        </p:nvCxnSpPr>
        <p:spPr>
          <a:xfrm flipV="1">
            <a:off x="4527029" y="5496644"/>
            <a:ext cx="869641" cy="51291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9" name="TextBox 28">
            <a:extLst>
              <a:ext uri="{FF2B5EF4-FFF2-40B4-BE49-F238E27FC236}">
                <a16:creationId xmlns:a16="http://schemas.microsoft.com/office/drawing/2014/main" id="{C1F6B1A2-673F-694B-BEA4-78958E2BF851}"/>
              </a:ext>
            </a:extLst>
          </p:cNvPr>
          <p:cNvSpPr txBox="1"/>
          <p:nvPr/>
        </p:nvSpPr>
        <p:spPr>
          <a:xfrm>
            <a:off x="9698207" y="1644471"/>
            <a:ext cx="1749485" cy="1477328"/>
          </a:xfrm>
          <a:prstGeom prst="rect">
            <a:avLst/>
          </a:prstGeom>
          <a:noFill/>
        </p:spPr>
        <p:txBody>
          <a:bodyPr wrap="square" rtlCol="0">
            <a:spAutoFit/>
          </a:bodyPr>
          <a:lstStyle/>
          <a:p>
            <a:pPr algn="ctr"/>
            <a:r>
              <a:rPr lang="en-GB" dirty="0">
                <a:solidFill>
                  <a:schemeClr val="bg1"/>
                </a:solidFill>
              </a:rPr>
              <a:t>This is what the warning would be like on the restraint itself. </a:t>
            </a:r>
          </a:p>
        </p:txBody>
      </p:sp>
      <p:cxnSp>
        <p:nvCxnSpPr>
          <p:cNvPr id="31" name="Straight Arrow Connector 30">
            <a:extLst>
              <a:ext uri="{FF2B5EF4-FFF2-40B4-BE49-F238E27FC236}">
                <a16:creationId xmlns:a16="http://schemas.microsoft.com/office/drawing/2014/main" id="{9671E101-1446-E04C-A900-117599C65B08}"/>
              </a:ext>
            </a:extLst>
          </p:cNvPr>
          <p:cNvCxnSpPr/>
          <p:nvPr/>
        </p:nvCxnSpPr>
        <p:spPr>
          <a:xfrm flipV="1">
            <a:off x="10849152" y="3170918"/>
            <a:ext cx="0" cy="3732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246532170"/>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740EBA0-4CCE-BB4B-B7E7-3F7BAE8DA696}"/>
              </a:ext>
            </a:extLst>
          </p:cNvPr>
          <p:cNvSpPr>
            <a:spLocks noGrp="1"/>
          </p:cNvSpPr>
          <p:nvPr>
            <p:ph type="title"/>
          </p:nvPr>
        </p:nvSpPr>
        <p:spPr>
          <a:xfrm>
            <a:off x="880872" y="-1302464"/>
            <a:ext cx="10427208" cy="2604928"/>
          </a:xfrm>
        </p:spPr>
        <p:txBody>
          <a:bodyPr vert="horz" lIns="91440" tIns="45720" rIns="91440" bIns="45720" rtlCol="0" anchor="b">
            <a:normAutofit/>
          </a:bodyPr>
          <a:lstStyle/>
          <a:p>
            <a:pPr algn="ctr"/>
            <a:r>
              <a:rPr lang="en-US" sz="5200" dirty="0">
                <a:solidFill>
                  <a:srgbClr val="FFFFFF"/>
                </a:solidFill>
              </a:rPr>
              <a:t>These are just a few ideas </a:t>
            </a:r>
          </a:p>
        </p:txBody>
      </p:sp>
      <p:sp>
        <p:nvSpPr>
          <p:cNvPr id="4" name="TextBox 3">
            <a:extLst>
              <a:ext uri="{FF2B5EF4-FFF2-40B4-BE49-F238E27FC236}">
                <a16:creationId xmlns:a16="http://schemas.microsoft.com/office/drawing/2014/main" id="{6BD311C4-847D-9245-B497-F91FBEFD019D}"/>
              </a:ext>
            </a:extLst>
          </p:cNvPr>
          <p:cNvSpPr txBox="1"/>
          <p:nvPr/>
        </p:nvSpPr>
        <p:spPr>
          <a:xfrm>
            <a:off x="131958" y="1620693"/>
            <a:ext cx="11925035" cy="3816429"/>
          </a:xfrm>
          <a:prstGeom prst="rect">
            <a:avLst/>
          </a:prstGeom>
          <a:noFill/>
        </p:spPr>
        <p:txBody>
          <a:bodyPr wrap="square" rtlCol="0">
            <a:spAutoFit/>
          </a:bodyPr>
          <a:lstStyle/>
          <a:p>
            <a:pPr algn="ctr"/>
            <a:r>
              <a:rPr lang="en-GB" sz="2800" dirty="0">
                <a:solidFill>
                  <a:schemeClr val="bg1"/>
                </a:solidFill>
              </a:rPr>
              <a:t>With the chance to take this further in third year there is so much more I could do and want to do with this project. </a:t>
            </a:r>
          </a:p>
          <a:p>
            <a:pPr algn="ctr"/>
            <a:endParaRPr lang="en-GB" sz="2800" dirty="0">
              <a:solidFill>
                <a:schemeClr val="bg1"/>
              </a:solidFill>
            </a:endParaRPr>
          </a:p>
          <a:p>
            <a:pPr algn="ctr"/>
            <a:r>
              <a:rPr lang="en-GB" sz="2800" dirty="0">
                <a:solidFill>
                  <a:schemeClr val="bg1"/>
                </a:solidFill>
              </a:rPr>
              <a:t>I would look forward to developing my ideas and creating more. </a:t>
            </a:r>
          </a:p>
          <a:p>
            <a:pPr algn="ctr"/>
            <a:endParaRPr lang="en-GB" sz="2800" dirty="0">
              <a:solidFill>
                <a:schemeClr val="bg1"/>
              </a:solidFill>
            </a:endParaRPr>
          </a:p>
          <a:p>
            <a:pPr algn="ctr"/>
            <a:r>
              <a:rPr lang="en-GB" sz="2800" dirty="0">
                <a:solidFill>
                  <a:schemeClr val="bg1"/>
                </a:solidFill>
              </a:rPr>
              <a:t>With the discussion we had earlier I wanted to develop my ideas in a bit more depth as you said because it is a get it out our system project that the marking is more flexible. </a:t>
            </a:r>
          </a:p>
          <a:p>
            <a:endParaRPr lang="en-GB" dirty="0"/>
          </a:p>
        </p:txBody>
      </p:sp>
    </p:spTree>
    <p:extLst>
      <p:ext uri="{BB962C8B-B14F-4D97-AF65-F5344CB8AC3E}">
        <p14:creationId xmlns:p14="http://schemas.microsoft.com/office/powerpoint/2010/main" val="134467255"/>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9" name="Rectangle 28">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3" name="Group 32">
            <a:extLst>
              <a:ext uri="{FF2B5EF4-FFF2-40B4-BE49-F238E27FC236}">
                <a16:creationId xmlns:a16="http://schemas.microsoft.com/office/drawing/2014/main" id="{CBAB4265-79FB-414E-A5E5-7E3975506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34" name="Picture 33">
              <a:extLst>
                <a:ext uri="{FF2B5EF4-FFF2-40B4-BE49-F238E27FC236}">
                  <a16:creationId xmlns:a16="http://schemas.microsoft.com/office/drawing/2014/main" id="{2BEC49AF-BD24-4CF3-B3E7-B4E5C24BC0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5" name="Picture 34">
              <a:extLst>
                <a:ext uri="{FF2B5EF4-FFF2-40B4-BE49-F238E27FC236}">
                  <a16:creationId xmlns:a16="http://schemas.microsoft.com/office/drawing/2014/main" id="{371E67C7-5F4E-4F22-A3A9-D94B12126B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7" name="Rectangle 36">
            <a:extLst>
              <a:ext uri="{FF2B5EF4-FFF2-40B4-BE49-F238E27FC236}">
                <a16:creationId xmlns:a16="http://schemas.microsoft.com/office/drawing/2014/main" id="{8E6613BA-415A-4A35-90E0-E031E5096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9030" y="0"/>
            <a:ext cx="62029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BDECD83-FE8A-AF42-8E45-4A7D602D3DE6}"/>
              </a:ext>
            </a:extLst>
          </p:cNvPr>
          <p:cNvSpPr>
            <a:spLocks noGrp="1"/>
          </p:cNvSpPr>
          <p:nvPr>
            <p:ph type="title"/>
          </p:nvPr>
        </p:nvSpPr>
        <p:spPr>
          <a:xfrm>
            <a:off x="6455832" y="1867204"/>
            <a:ext cx="4919472" cy="3155419"/>
          </a:xfrm>
        </p:spPr>
        <p:txBody>
          <a:bodyPr vert="horz" lIns="91440" tIns="45720" rIns="91440" bIns="45720" rtlCol="0" anchor="b">
            <a:normAutofit/>
          </a:bodyPr>
          <a:lstStyle/>
          <a:p>
            <a:r>
              <a:rPr lang="en-US" dirty="0">
                <a:solidFill>
                  <a:srgbClr val="FFFFFF"/>
                </a:solidFill>
              </a:rPr>
              <a:t>Thank you! </a:t>
            </a:r>
            <a:br>
              <a:rPr lang="en-US" dirty="0">
                <a:solidFill>
                  <a:srgbClr val="FFFFFF"/>
                </a:solidFill>
              </a:rPr>
            </a:br>
            <a:r>
              <a:rPr lang="en-US" dirty="0" err="1">
                <a:solidFill>
                  <a:srgbClr val="FFFFFF"/>
                </a:solidFill>
              </a:rPr>
              <a:t>Luvena</a:t>
            </a:r>
            <a:r>
              <a:rPr lang="en-US" dirty="0">
                <a:solidFill>
                  <a:srgbClr val="FFFFFF"/>
                </a:solidFill>
              </a:rPr>
              <a:t> Atkinson </a:t>
            </a:r>
            <a:br>
              <a:rPr lang="en-US" dirty="0">
                <a:solidFill>
                  <a:srgbClr val="FFFFFF"/>
                </a:solidFill>
              </a:rPr>
            </a:br>
            <a:r>
              <a:rPr lang="en-US" dirty="0">
                <a:solidFill>
                  <a:srgbClr val="FFFFFF"/>
                </a:solidFill>
              </a:rPr>
              <a:t>1901920 </a:t>
            </a:r>
            <a:br>
              <a:rPr lang="en-US" dirty="0">
                <a:solidFill>
                  <a:srgbClr val="FFFFFF"/>
                </a:solidFill>
              </a:rPr>
            </a:br>
            <a:endParaRPr lang="en-US" dirty="0">
              <a:solidFill>
                <a:srgbClr val="FFFFFF"/>
              </a:solidFill>
            </a:endParaRPr>
          </a:p>
        </p:txBody>
      </p:sp>
      <p:pic>
        <p:nvPicPr>
          <p:cNvPr id="22" name="Graphic 21" descr="Smiling Face with No Fill">
            <a:extLst>
              <a:ext uri="{FF2B5EF4-FFF2-40B4-BE49-F238E27FC236}">
                <a16:creationId xmlns:a16="http://schemas.microsoft.com/office/drawing/2014/main" id="{9707A6D5-86B7-4729-BAAD-32FA83D547C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7742" y="1017640"/>
            <a:ext cx="4817466" cy="4817466"/>
          </a:xfrm>
          <a:prstGeom prst="rect">
            <a:avLst/>
          </a:prstGeom>
        </p:spPr>
      </p:pic>
    </p:spTree>
    <p:extLst>
      <p:ext uri="{BB962C8B-B14F-4D97-AF65-F5344CB8AC3E}">
        <p14:creationId xmlns:p14="http://schemas.microsoft.com/office/powerpoint/2010/main" val="3856663993"/>
      </p:ext>
    </p:extLst>
  </p:cSld>
  <p:clrMapOvr>
    <a:masterClrMapping/>
  </p:clrMapOvr>
  <p:transition spd="slow">
    <p:wipe/>
  </p:transition>
</p:sld>
</file>

<file path=ppt/theme/theme1.xml><?xml version="1.0" encoding="utf-8"?>
<a:theme xmlns:a="http://schemas.openxmlformats.org/drawingml/2006/main" name="DappledVTI">
  <a:themeElements>
    <a:clrScheme name="AnalogousFromLightSeedLeftStep">
      <a:dk1>
        <a:srgbClr val="000000"/>
      </a:dk1>
      <a:lt1>
        <a:srgbClr val="FFFFFF"/>
      </a:lt1>
      <a:dk2>
        <a:srgbClr val="213B35"/>
      </a:dk2>
      <a:lt2>
        <a:srgbClr val="E8E7E2"/>
      </a:lt2>
      <a:accent1>
        <a:srgbClr val="969CC6"/>
      </a:accent1>
      <a:accent2>
        <a:srgbClr val="7F9EBA"/>
      </a:accent2>
      <a:accent3>
        <a:srgbClr val="83ABAD"/>
      </a:accent3>
      <a:accent4>
        <a:srgbClr val="76AD99"/>
      </a:accent4>
      <a:accent5>
        <a:srgbClr val="84AE8D"/>
      </a:accent5>
      <a:accent6>
        <a:srgbClr val="84B078"/>
      </a:accent6>
      <a:hlink>
        <a:srgbClr val="8A8453"/>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9301</TotalTime>
  <Words>3432</Words>
  <Application>Microsoft Macintosh PowerPoint</Application>
  <PresentationFormat>Widescreen</PresentationFormat>
  <Paragraphs>226</Paragraphs>
  <Slides>34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vt:lpstr>
      <vt:lpstr>Avenir Next LT Pro</vt:lpstr>
      <vt:lpstr>AvenirNext LT Pro Medium</vt:lpstr>
      <vt:lpstr>Lato</vt:lpstr>
      <vt:lpstr>Rubik</vt:lpstr>
      <vt:lpstr>Sabon Next LT</vt:lpstr>
      <vt:lpstr>DappledVTI</vt:lpstr>
      <vt:lpstr>  </vt:lpstr>
      <vt:lpstr>PowerPoint Presentation</vt:lpstr>
      <vt:lpstr>PowerPoint Presentation</vt:lpstr>
      <vt:lpstr>My Thoughts  </vt:lpstr>
      <vt:lpstr>PowerPoint Presentation</vt:lpstr>
      <vt:lpstr>PowerPoint Presentation</vt:lpstr>
      <vt:lpstr>Accidents in the transport industry</vt:lpstr>
      <vt:lpstr> Load shift incidents  </vt:lpstr>
      <vt:lpstr>Manual handling</vt:lpstr>
      <vt:lpstr>Vehicles</vt:lpstr>
      <vt:lpstr>Falling from a height</vt:lpstr>
      <vt:lpstr>Health and Safety </vt:lpstr>
      <vt:lpstr>What other issues do drivers face? </vt:lpstr>
      <vt:lpstr> </vt:lpstr>
      <vt:lpstr>Skills and driver shortage.  </vt:lpstr>
      <vt:lpstr>Legislation changes </vt:lpstr>
      <vt:lpstr>In Conclusion  we have established that there are a lot of main causes of accidents in the transport industry however I want to start with driver competence, I want to create a smart vehicle/ devices to improve a vehicle, that can help drivers make sure their loads are secure and they are not causing a risk to other road users. </vt:lpstr>
      <vt:lpstr>Let’s have a look at what has already been done to help save lives in the transport industry… </vt:lpstr>
      <vt:lpstr>The Samsung smart truck</vt:lpstr>
      <vt:lpstr>Signs on vehicles </vt:lpstr>
      <vt:lpstr>Cameras instead of side mirrors </vt:lpstr>
      <vt:lpstr>Automatic Braking Systems  </vt:lpstr>
      <vt:lpstr>How can we design a truck that saves lives</vt:lpstr>
      <vt:lpstr>Personal thoughts before design. </vt:lpstr>
      <vt:lpstr>What is an axle </vt:lpstr>
      <vt:lpstr>Weighted sensers on axles to reduce risk of overloading. </vt:lpstr>
      <vt:lpstr>Nikita’s Smart Restraints </vt:lpstr>
      <vt:lpstr>A few ideas developed  </vt:lpstr>
      <vt:lpstr>Looking at the vehicles axle. </vt:lpstr>
      <vt:lpstr>PowerPoint Presentation</vt:lpstr>
      <vt:lpstr>PowerPoint Presentation</vt:lpstr>
      <vt:lpstr>Screen on the strap </vt:lpstr>
      <vt:lpstr>These are just a few ideas </vt:lpstr>
      <vt:lpstr>Thank you!  Luvena Atkinson  1901920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Luvena Nikita Atkinson (1901920)</dc:creator>
  <cp:lastModifiedBy>Luvena Nikita Atkinson (1901920)</cp:lastModifiedBy>
  <cp:revision>126</cp:revision>
  <dcterms:created xsi:type="dcterms:W3CDTF">2021-05-04T17:02:53Z</dcterms:created>
  <dcterms:modified xsi:type="dcterms:W3CDTF">2021-05-11T04:04:23Z</dcterms:modified>
</cp:coreProperties>
</file>