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61" r:id="rId6"/>
    <p:sldId id="258" r:id="rId7"/>
    <p:sldId id="259" r:id="rId8"/>
    <p:sldId id="260" r:id="rId9"/>
    <p:sldId id="262" r:id="rId10"/>
    <p:sldId id="257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7E11F2-31A4-5CDC-0230-495B8A84D5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3A7005-7C17-42BE-3BF3-3746054611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3CFAFA-8F07-B27B-1BF3-303F93275D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9B6DD-92A3-4E7E-9184-013516EFF0A4}" type="datetimeFigureOut">
              <a:rPr lang="en-GB" smtClean="0"/>
              <a:t>23/09/2024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3DC432-96A2-833C-0DC1-45270BF192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80296D-2E1A-DA9F-C1DF-6B48581275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B3EDC-BBAA-4608-9292-77B694B616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08383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F1FC02-146E-0B29-3A87-4A77F19A13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A5FD65-37C1-9835-5AFC-4B6B30E602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66D4BE-DEBD-48AE-A9DC-6CC78CE507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9B6DD-92A3-4E7E-9184-013516EFF0A4}" type="datetimeFigureOut">
              <a:rPr lang="en-GB" smtClean="0"/>
              <a:t>23/09/2024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EB4341-2F90-031E-6203-974361AE36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48786A-1795-A307-7AB6-0D7ABB1743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B3EDC-BBAA-4608-9292-77B694B616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1768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50D93-A2B3-D58C-28DF-E3849301AC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803B79-2C66-CEEA-8A1D-A14BFD31A8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37268B-27ED-338C-0040-76ADC827DE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9B6DD-92A3-4E7E-9184-013516EFF0A4}" type="datetimeFigureOut">
              <a:rPr lang="en-GB" smtClean="0"/>
              <a:t>23/09/2024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C323DA-956D-2616-4704-05B3025368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050F7B-2D98-8B59-C5BC-8F4503E6DB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B3EDC-BBAA-4608-9292-77B694B616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71748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40B4B8-C185-2946-59FB-CE065AA653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5B4DFE-A622-F766-01BB-194D2D521EC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148F8E-8D2D-9CAF-05F3-E40B49ACC8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BFE818-2FD8-406B-7CFD-7F65F5FDFB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9B6DD-92A3-4E7E-9184-013516EFF0A4}" type="datetimeFigureOut">
              <a:rPr lang="en-GB" smtClean="0"/>
              <a:t>23/09/2024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7B8F34-5CB7-58F6-8B68-435DBCD87D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B5CA9E-6F7F-20F7-3B81-6923E0731A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B3EDC-BBAA-4608-9292-77B694B616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74941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84E128-EEA3-EFB3-ADBA-50104F39C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959E35-553A-F5E0-B660-748C225A35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669BB4-BABC-9284-4D90-CBE7A0C9E0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FD0320D-144A-123C-0735-CA2C445088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B7BF6EF-FAE2-1C17-A63D-9C63699B65F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7CC19CD-BD19-C755-4D1C-2E691D12F9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9B6DD-92A3-4E7E-9184-013516EFF0A4}" type="datetimeFigureOut">
              <a:rPr lang="en-GB" smtClean="0"/>
              <a:t>23/09/2024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6C02C9F-C8A3-E1E7-EF87-006CDB6A6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5F4750D-6A34-A007-5289-960898879A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B3EDC-BBAA-4608-9292-77B694B616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4660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C85F7-A344-4B5D-42BC-81C3BC8477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832FB6-53F9-ACB9-A3B1-8039B98F7D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9B6DD-92A3-4E7E-9184-013516EFF0A4}" type="datetimeFigureOut">
              <a:rPr lang="en-GB" smtClean="0"/>
              <a:t>23/09/2024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C962F9D-0103-B36F-0B5A-5D2A6D670C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86EB75-9AE4-4EBE-FEBF-DD4C767BCF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B3EDC-BBAA-4608-9292-77B694B616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02660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06E9F11-4C00-3B27-4628-92F3084A59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9B6DD-92A3-4E7E-9184-013516EFF0A4}" type="datetimeFigureOut">
              <a:rPr lang="en-GB" smtClean="0"/>
              <a:t>23/09/2024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6D85A77-1161-284F-27A2-4A2BE3733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D19E44-4E6F-B49B-A044-1B764DAA06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B3EDC-BBAA-4608-9292-77B694B616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74183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062C8-F4D1-343B-A80E-5755B136E5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73F2AD-F193-CB93-FDCA-B33A931E86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38CE2E-9131-4814-52B4-CC4814075C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2A939B-DE29-92EC-543D-4258E6ED85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9B6DD-92A3-4E7E-9184-013516EFF0A4}" type="datetimeFigureOut">
              <a:rPr lang="en-GB" smtClean="0"/>
              <a:t>23/09/2024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A1D2DF-F0AC-7933-F868-A9376BA9EB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27C8D0-2F80-468C-56D8-06DB5EF908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B3EDC-BBAA-4608-9292-77B694B616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58382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530EFB-4849-0FF5-09A2-06050D7A2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C84D1E-5740-BADE-3E73-96F51FC80F1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81A410-6DCB-08E2-36DB-BF54716C42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C3F1E6-649E-91A4-1C86-52FD555D67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9B6DD-92A3-4E7E-9184-013516EFF0A4}" type="datetimeFigureOut">
              <a:rPr lang="en-GB" smtClean="0"/>
              <a:t>23/09/2024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50CC5D-FDD9-E962-07C6-5B279080B0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6BE686-0AEF-C768-C2F4-268E20AAAB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B3EDC-BBAA-4608-9292-77B694B616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3107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6F0C5-32F9-3C63-BE32-186B89F21F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73E435-03BC-4B7C-77B3-06AE3A0F01B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8D9326-8B8D-27CA-1B90-F75E7D4334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9B6DD-92A3-4E7E-9184-013516EFF0A4}" type="datetimeFigureOut">
              <a:rPr lang="en-GB" smtClean="0"/>
              <a:t>23/09/2024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2E3129-BFDA-BFFF-FC17-3A151F1530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54C0FC-8A67-DEF6-E0D3-8B2BE41D6A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B3EDC-BBAA-4608-9292-77B694B616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83855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1E5F3E0-3689-C9E8-C83A-F1DA4F389E8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2478F5-98E8-AE36-D6EC-EAFCF2AE2AE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F9A379-435D-CCC0-34D2-875B5849A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9B6DD-92A3-4E7E-9184-013516EFF0A4}" type="datetimeFigureOut">
              <a:rPr lang="en-GB" smtClean="0"/>
              <a:t>23/09/2024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B17A2B-9F82-9C3E-963F-F5DB11FE51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D24401-EF6C-6AD1-BA39-228336E5B4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B3EDC-BBAA-4608-9292-77B694B616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3011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538CC80-115B-30D3-595D-0DFECFD13B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3498AD-3E02-7FD7-411F-757E5F852A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D7D610-AC7B-9111-2615-37C5D9EA3A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19B6DD-92A3-4E7E-9184-013516EFF0A4}" type="datetimeFigureOut">
              <a:rPr lang="en-GB" smtClean="0"/>
              <a:t>23/09/2024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BF4E94-8185-9F70-6F23-83544F9ECFF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A3CEF-B590-462A-F152-FF01886D593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0B3EDC-BBAA-4608-9292-77B694B616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1996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omrichmond.com/how-to-draw-caricatures-1-the-5-shapes/14/02/2008/" TargetMode="External"/><Relationship Id="rId3" Type="http://schemas.openxmlformats.org/officeDocument/2006/relationships/hyperlink" Target="https://www.casgliadywerin.cymru/collections/2138376" TargetMode="External"/><Relationship Id="rId7" Type="http://schemas.openxmlformats.org/officeDocument/2006/relationships/hyperlink" Target="https://www.youtube.com/watch?v=Wdr7JVQhPQY&amp;t=536s&amp;ab_channel=RowserWorld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alesremembers.org/blog/projects_list/timely-project-sheds-light-on-first-world-war-cartoons/" TargetMode="External"/><Relationship Id="rId5" Type="http://schemas.openxmlformats.org/officeDocument/2006/relationships/hyperlink" Target="https://newport40yearson.org.uk/about/the-students/gerard-whyman/" TargetMode="External"/><Relationship Id="rId4" Type="http://schemas.openxmlformats.org/officeDocument/2006/relationships/hyperlink" Target="https://www.facebook.com/people/Mark-B-The-Caricaturist/100066657553941/?sk=photo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999+ White Paper Texture Pictures | Download Free Images on Unsplash">
            <a:extLst>
              <a:ext uri="{FF2B5EF4-FFF2-40B4-BE49-F238E27FC236}">
                <a16:creationId xmlns:a16="http://schemas.microsoft.com/office/drawing/2014/main" id="{0B2BE683-B6FB-44AC-BD25-89AA93A3D3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" y="0"/>
            <a:ext cx="1218882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B3D8853-C3F2-41D4-EC32-9BC1D2AEA2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3999" y="497150"/>
            <a:ext cx="9144000" cy="1094758"/>
          </a:xfrm>
        </p:spPr>
        <p:txBody>
          <a:bodyPr/>
          <a:lstStyle/>
          <a:p>
            <a:r>
              <a:rPr lang="en-GB" dirty="0">
                <a:latin typeface="+mn-lt"/>
              </a:rPr>
              <a:t>Caricatures / </a:t>
            </a:r>
            <a:r>
              <a:rPr lang="en-GB" dirty="0" err="1">
                <a:latin typeface="+mn-lt"/>
              </a:rPr>
              <a:t>Gwawdluniau</a:t>
            </a:r>
            <a:r>
              <a:rPr lang="en-GB" dirty="0">
                <a:latin typeface="+mn-lt"/>
              </a:rPr>
              <a:t>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A12C07-0EFF-EA68-F3F4-D28FBC2851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3999" y="139746"/>
            <a:ext cx="9144000" cy="481691"/>
          </a:xfrm>
        </p:spPr>
        <p:txBody>
          <a:bodyPr/>
          <a:lstStyle/>
          <a:p>
            <a:r>
              <a:rPr lang="en-GB" dirty="0"/>
              <a:t>An introduction to</a:t>
            </a:r>
          </a:p>
        </p:txBody>
      </p:sp>
      <p:pic>
        <p:nvPicPr>
          <p:cNvPr id="1029" name="Picture 5">
            <a:extLst>
              <a:ext uri="{FF2B5EF4-FFF2-40B4-BE49-F238E27FC236}">
                <a16:creationId xmlns:a16="http://schemas.microsoft.com/office/drawing/2014/main" id="{29F978D6-B2CF-113A-155A-C0E2601E55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564" y="1591907"/>
            <a:ext cx="1999832" cy="4224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E7ABB5C-8AD6-0821-2B72-28946F9CD9C4}"/>
              </a:ext>
            </a:extLst>
          </p:cNvPr>
          <p:cNvSpPr txBox="1"/>
          <p:nvPr/>
        </p:nvSpPr>
        <p:spPr>
          <a:xfrm>
            <a:off x="148564" y="5816492"/>
            <a:ext cx="19998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Shirley Bassey – </a:t>
            </a:r>
            <a:r>
              <a:rPr lang="en-GB" dirty="0"/>
              <a:t>Dorrien c.1990-99</a:t>
            </a:r>
            <a:endParaRPr lang="en-GB" i="1" dirty="0"/>
          </a:p>
        </p:txBody>
      </p:sp>
      <p:pic>
        <p:nvPicPr>
          <p:cNvPr id="1031" name="Picture 7" descr="No photo description available.">
            <a:extLst>
              <a:ext uri="{FF2B5EF4-FFF2-40B4-BE49-F238E27FC236}">
                <a16:creationId xmlns:a16="http://schemas.microsoft.com/office/drawing/2014/main" id="{1E29404F-6D2D-D575-B889-F62FE249C4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5373" y="1598350"/>
            <a:ext cx="3011753" cy="4218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A8D4E49-2E38-B8D1-5062-C2E1FA6E0916}"/>
              </a:ext>
            </a:extLst>
          </p:cNvPr>
          <p:cNvSpPr txBox="1"/>
          <p:nvPr/>
        </p:nvSpPr>
        <p:spPr>
          <a:xfrm>
            <a:off x="2295373" y="5816492"/>
            <a:ext cx="30223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Harry Hill – </a:t>
            </a:r>
            <a:r>
              <a:rPr lang="en-GB" dirty="0"/>
              <a:t>Mark B 2016</a:t>
            </a:r>
            <a:endParaRPr lang="en-GB" i="1" dirty="0"/>
          </a:p>
        </p:txBody>
      </p:sp>
      <p:pic>
        <p:nvPicPr>
          <p:cNvPr id="1033" name="Picture 9" descr="Gerard Whyman - Newport Forty Years On">
            <a:extLst>
              <a:ext uri="{FF2B5EF4-FFF2-40B4-BE49-F238E27FC236}">
                <a16:creationId xmlns:a16="http://schemas.microsoft.com/office/drawing/2014/main" id="{A2BCB23C-7EA7-D37E-55E8-2AAE8ED51E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2107" y="2228296"/>
            <a:ext cx="2947386" cy="2947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E922559-628D-A236-3347-765068C7D5E1}"/>
              </a:ext>
            </a:extLst>
          </p:cNvPr>
          <p:cNvSpPr txBox="1"/>
          <p:nvPr/>
        </p:nvSpPr>
        <p:spPr>
          <a:xfrm>
            <a:off x="5562107" y="5816492"/>
            <a:ext cx="294738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Self Portrait – </a:t>
            </a:r>
            <a:r>
              <a:rPr lang="en-GB" dirty="0"/>
              <a:t>Gerard </a:t>
            </a:r>
            <a:r>
              <a:rPr lang="en-GB" dirty="0" err="1"/>
              <a:t>Whyman</a:t>
            </a:r>
            <a:r>
              <a:rPr lang="en-GB" dirty="0"/>
              <a:t> 2013</a:t>
            </a:r>
          </a:p>
          <a:p>
            <a:endParaRPr lang="en-GB" i="1" dirty="0"/>
          </a:p>
        </p:txBody>
      </p:sp>
      <p:pic>
        <p:nvPicPr>
          <p:cNvPr id="1035" name="Picture 11">
            <a:extLst>
              <a:ext uri="{FF2B5EF4-FFF2-40B4-BE49-F238E27FC236}">
                <a16:creationId xmlns:a16="http://schemas.microsoft.com/office/drawing/2014/main" id="{88032594-9533-4862-B9A5-F8524A0C51A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8" r="41771"/>
          <a:stretch/>
        </p:blipFill>
        <p:spPr bwMode="auto">
          <a:xfrm>
            <a:off x="9053052" y="1598350"/>
            <a:ext cx="2295724" cy="4224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09140C6-0206-16CD-63C9-CBA0A8E0540D}"/>
              </a:ext>
            </a:extLst>
          </p:cNvPr>
          <p:cNvSpPr txBox="1"/>
          <p:nvPr/>
        </p:nvSpPr>
        <p:spPr>
          <a:xfrm>
            <a:off x="9053052" y="5822935"/>
            <a:ext cx="22957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The Call for Patriotism – </a:t>
            </a:r>
            <a:r>
              <a:rPr lang="en-GB" dirty="0"/>
              <a:t>J M </a:t>
            </a:r>
            <a:r>
              <a:rPr lang="en-GB" dirty="0" err="1"/>
              <a:t>Staniforth</a:t>
            </a:r>
            <a:r>
              <a:rPr lang="en-GB" dirty="0"/>
              <a:t> 1914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408359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999+ White Paper Texture Pictures | Download Free Images on Unsplash">
            <a:extLst>
              <a:ext uri="{FF2B5EF4-FFF2-40B4-BE49-F238E27FC236}">
                <a16:creationId xmlns:a16="http://schemas.microsoft.com/office/drawing/2014/main" id="{4705165D-66A0-93B4-2972-1CE6C748FD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" y="0"/>
            <a:ext cx="1218882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5B0E91C-995F-CD46-A5ED-8538FA5B00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Our Objectives / Ein </a:t>
            </a:r>
            <a:r>
              <a:rPr lang="en-GB" dirty="0" err="1"/>
              <a:t>hamcanion</a:t>
            </a:r>
            <a:r>
              <a:rPr lang="en-GB" dirty="0"/>
              <a:t>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C2092B-E65D-6B14-8E3D-66A22ECED7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Explore the process of drawing caricatures as an opportunity to grow our drawing capabilities and confidence.</a:t>
            </a:r>
          </a:p>
          <a:p>
            <a:r>
              <a:rPr lang="en-GB" dirty="0"/>
              <a:t>Caricatures are a combination between cartoonish styles and capturing realistic features of a subject</a:t>
            </a:r>
          </a:p>
          <a:p>
            <a:r>
              <a:rPr lang="en-GB" dirty="0"/>
              <a:t>Use this as a way to discover your own process of capturing a person’s likeness and highlighting their unique features.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5766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999+ White Paper Texture Pictures | Download Free Images on Unsplash">
            <a:extLst>
              <a:ext uri="{FF2B5EF4-FFF2-40B4-BE49-F238E27FC236}">
                <a16:creationId xmlns:a16="http://schemas.microsoft.com/office/drawing/2014/main" id="{470A5EC8-4D99-D2F7-98B2-71B243CF5A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" y="0"/>
            <a:ext cx="1218882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7621E8A-5917-B7C5-5967-899480DEFD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144079"/>
          </a:xfrm>
        </p:spPr>
        <p:txBody>
          <a:bodyPr>
            <a:normAutofit/>
          </a:bodyPr>
          <a:lstStyle/>
          <a:p>
            <a:r>
              <a:rPr lang="en-GB" sz="3000" dirty="0"/>
              <a:t>Begin with a facial skeleton / </a:t>
            </a:r>
            <a:r>
              <a:rPr lang="en-GB" sz="3000" dirty="0" err="1"/>
              <a:t>Dechreuwch</a:t>
            </a:r>
            <a:r>
              <a:rPr lang="en-GB" sz="3000" dirty="0"/>
              <a:t> </a:t>
            </a:r>
            <a:r>
              <a:rPr lang="en-GB" sz="3000" dirty="0" err="1"/>
              <a:t>gydag</a:t>
            </a:r>
            <a:r>
              <a:rPr lang="en-GB" sz="3000" dirty="0"/>
              <a:t> </a:t>
            </a:r>
            <a:r>
              <a:rPr lang="en-GB" sz="3000" dirty="0" err="1"/>
              <a:t>wyneb</a:t>
            </a:r>
            <a:r>
              <a:rPr lang="en-GB" sz="3000" dirty="0"/>
              <a:t> </a:t>
            </a:r>
            <a:r>
              <a:rPr lang="en-GB" sz="3000" dirty="0" err="1"/>
              <a:t>sgerbwd</a:t>
            </a:r>
            <a:endParaRPr lang="en-GB" sz="3000" dirty="0"/>
          </a:p>
        </p:txBody>
      </p:sp>
      <p:pic>
        <p:nvPicPr>
          <p:cNvPr id="5" name="Picture 4" descr="A person standing next to a drawing of a cartoon character&#10;&#10;Description automatically generated">
            <a:extLst>
              <a:ext uri="{FF2B5EF4-FFF2-40B4-BE49-F238E27FC236}">
                <a16:creationId xmlns:a16="http://schemas.microsoft.com/office/drawing/2014/main" id="{70259AFB-49A0-34BF-B229-4091E6479A0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251" t="5019" r="18844" b="3912"/>
          <a:stretch/>
        </p:blipFill>
        <p:spPr>
          <a:xfrm>
            <a:off x="4900473" y="1509204"/>
            <a:ext cx="5649731" cy="498367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4DBBAD6-FCAF-EE63-F628-9D4CC1D8573C}"/>
              </a:ext>
            </a:extLst>
          </p:cNvPr>
          <p:cNvSpPr txBox="1"/>
          <p:nvPr/>
        </p:nvSpPr>
        <p:spPr>
          <a:xfrm>
            <a:off x="461639" y="1509204"/>
            <a:ext cx="4358936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Cranium (head)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Brow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Eyes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Cheeks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Nose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Jaw</a:t>
            </a:r>
          </a:p>
        </p:txBody>
      </p:sp>
    </p:spTree>
    <p:extLst>
      <p:ext uri="{BB962C8B-B14F-4D97-AF65-F5344CB8AC3E}">
        <p14:creationId xmlns:p14="http://schemas.microsoft.com/office/powerpoint/2010/main" val="673287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999+ White Paper Texture Pictures | Download Free Images on Unsplash">
            <a:extLst>
              <a:ext uri="{FF2B5EF4-FFF2-40B4-BE49-F238E27FC236}">
                <a16:creationId xmlns:a16="http://schemas.microsoft.com/office/drawing/2014/main" id="{F1242B42-ABAD-B8BD-0095-F0652592CF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" y="0"/>
            <a:ext cx="1218882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0EC7A6E-0D33-583C-FF26-4C92BCC18B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400" dirty="0"/>
              <a:t>Use the skeleton as a map / </a:t>
            </a:r>
            <a:r>
              <a:rPr lang="en-GB" sz="3400" dirty="0" err="1"/>
              <a:t>defnyddio'r</a:t>
            </a:r>
            <a:r>
              <a:rPr lang="en-GB" sz="3400" dirty="0"/>
              <a:t> </a:t>
            </a:r>
            <a:r>
              <a:rPr lang="en-GB" sz="3400" dirty="0" err="1"/>
              <a:t>sgerbwd</a:t>
            </a:r>
            <a:r>
              <a:rPr lang="en-GB" sz="3400" dirty="0"/>
              <a:t> </a:t>
            </a:r>
            <a:r>
              <a:rPr lang="en-GB" sz="3400" dirty="0" err="1"/>
              <a:t>fel</a:t>
            </a:r>
            <a:r>
              <a:rPr lang="en-GB" sz="3400" dirty="0"/>
              <a:t> map: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82FC41-F3FA-A8D3-30FD-B955349754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719221" cy="4351338"/>
          </a:xfrm>
        </p:spPr>
        <p:txBody>
          <a:bodyPr>
            <a:normAutofit fontScale="92500"/>
          </a:bodyPr>
          <a:lstStyle/>
          <a:p>
            <a:r>
              <a:rPr lang="en-GB" dirty="0"/>
              <a:t>Using this map of shapes and a thicker pencil, begin shaping the subject's face. Find their unique features within the details of their face.</a:t>
            </a:r>
          </a:p>
          <a:p>
            <a:r>
              <a:rPr lang="en-GB" dirty="0"/>
              <a:t>Use the nose as a central starting point and build outwards.</a:t>
            </a:r>
          </a:p>
          <a:p>
            <a:r>
              <a:rPr lang="en-GB" dirty="0"/>
              <a:t>Draw your impression of the subject, not exactly how you perceive them</a:t>
            </a:r>
          </a:p>
          <a:p>
            <a:endParaRPr lang="en-GB" dirty="0"/>
          </a:p>
        </p:txBody>
      </p:sp>
      <p:pic>
        <p:nvPicPr>
          <p:cNvPr id="3074" name="Picture 2" descr="Richmond Illustration Inc.">
            <a:extLst>
              <a:ext uri="{FF2B5EF4-FFF2-40B4-BE49-F238E27FC236}">
                <a16:creationId xmlns:a16="http://schemas.microsoft.com/office/drawing/2014/main" id="{8733E386-505E-AE5D-D70F-75CC3A6581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5330" y="1792149"/>
            <a:ext cx="2916191" cy="4700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Richmond Illustration Inc.">
            <a:extLst>
              <a:ext uri="{FF2B5EF4-FFF2-40B4-BE49-F238E27FC236}">
                <a16:creationId xmlns:a16="http://schemas.microsoft.com/office/drawing/2014/main" id="{3BA4D44C-F4EC-CC30-E6F5-5046E03C98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94677" y="1792150"/>
            <a:ext cx="2813906" cy="4700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07068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999+ White Paper Texture Pictures | Download Free Images on Unsplash">
            <a:extLst>
              <a:ext uri="{FF2B5EF4-FFF2-40B4-BE49-F238E27FC236}">
                <a16:creationId xmlns:a16="http://schemas.microsoft.com/office/drawing/2014/main" id="{5F18D101-3484-A397-A929-212A85B1CD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" y="0"/>
            <a:ext cx="1218882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CB220CE-4949-358D-3DD9-D05F553901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144079"/>
          </a:xfrm>
        </p:spPr>
        <p:txBody>
          <a:bodyPr>
            <a:normAutofit/>
          </a:bodyPr>
          <a:lstStyle/>
          <a:p>
            <a:r>
              <a:rPr lang="en-GB" sz="3700" dirty="0"/>
              <a:t>Expand on the details / </a:t>
            </a:r>
            <a:r>
              <a:rPr lang="en-GB" sz="3700" dirty="0" err="1"/>
              <a:t>Ehangwch</a:t>
            </a:r>
            <a:r>
              <a:rPr lang="en-GB" sz="3700" dirty="0"/>
              <a:t> </a:t>
            </a:r>
            <a:r>
              <a:rPr lang="en-GB" sz="3700" dirty="0" err="1"/>
              <a:t>ar</a:t>
            </a:r>
            <a:r>
              <a:rPr lang="en-GB" sz="3700" dirty="0"/>
              <a:t> y </a:t>
            </a:r>
            <a:r>
              <a:rPr lang="en-GB" sz="3700" dirty="0" err="1"/>
              <a:t>manylion</a:t>
            </a:r>
            <a:r>
              <a:rPr lang="en-GB" sz="3700" dirty="0"/>
              <a:t>:</a:t>
            </a:r>
          </a:p>
        </p:txBody>
      </p:sp>
      <p:pic>
        <p:nvPicPr>
          <p:cNvPr id="5122" name="Picture 2" descr="Richmond Illustration Inc.">
            <a:extLst>
              <a:ext uri="{FF2B5EF4-FFF2-40B4-BE49-F238E27FC236}">
                <a16:creationId xmlns:a16="http://schemas.microsoft.com/office/drawing/2014/main" id="{D137A582-12E6-30EE-7257-E41C2CB90E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0999" y="3372227"/>
            <a:ext cx="2592882" cy="3169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Richmond Illustration Inc.">
            <a:extLst>
              <a:ext uri="{FF2B5EF4-FFF2-40B4-BE49-F238E27FC236}">
                <a16:creationId xmlns:a16="http://schemas.microsoft.com/office/drawing/2014/main" id="{3577C91F-B723-80A2-7157-EE937FF918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551" y="1398402"/>
            <a:ext cx="3478794" cy="1793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Richmond Illustration Inc.">
            <a:extLst>
              <a:ext uri="{FF2B5EF4-FFF2-40B4-BE49-F238E27FC236}">
                <a16:creationId xmlns:a16="http://schemas.microsoft.com/office/drawing/2014/main" id="{74CC38D1-5079-9562-19EC-05CB14A0A91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452" b="4389"/>
          <a:stretch/>
        </p:blipFill>
        <p:spPr bwMode="auto">
          <a:xfrm>
            <a:off x="164551" y="3472945"/>
            <a:ext cx="3045071" cy="3090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Richmond Illustration Inc.">
            <a:extLst>
              <a:ext uri="{FF2B5EF4-FFF2-40B4-BE49-F238E27FC236}">
                <a16:creationId xmlns:a16="http://schemas.microsoft.com/office/drawing/2014/main" id="{B309FDA2-BFCC-B4B5-3C8D-70AA8B39F0C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19" b="57251"/>
          <a:stretch/>
        </p:blipFill>
        <p:spPr bwMode="auto">
          <a:xfrm>
            <a:off x="3718621" y="1356276"/>
            <a:ext cx="3099429" cy="1835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1,058 Crosshatch Shading Stock Vectors and Vector Art | Shutterstock">
            <a:extLst>
              <a:ext uri="{FF2B5EF4-FFF2-40B4-BE49-F238E27FC236}">
                <a16:creationId xmlns:a16="http://schemas.microsoft.com/office/drawing/2014/main" id="{EAC10959-6DF9-3C3C-F033-AD37EDABA13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20" t="4063" r="3453" b="3568"/>
          <a:stretch/>
        </p:blipFill>
        <p:spPr bwMode="auto">
          <a:xfrm>
            <a:off x="7042757" y="1356276"/>
            <a:ext cx="4544113" cy="3451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4" name="Picture 14" descr="Holly Does Art: Drawing Tutorial: Inking">
            <a:extLst>
              <a:ext uri="{FF2B5EF4-FFF2-40B4-BE49-F238E27FC236}">
                <a16:creationId xmlns:a16="http://schemas.microsoft.com/office/drawing/2014/main" id="{B735146B-7709-FA47-9940-3E96B9FCD3C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76" t="11220" r="4612" b="3342"/>
          <a:stretch/>
        </p:blipFill>
        <p:spPr bwMode="auto">
          <a:xfrm>
            <a:off x="6225011" y="4909238"/>
            <a:ext cx="5493484" cy="1616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62461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999+ White Paper Texture Pictures | Download Free Images on Unsplash">
            <a:extLst>
              <a:ext uri="{FF2B5EF4-FFF2-40B4-BE49-F238E27FC236}">
                <a16:creationId xmlns:a16="http://schemas.microsoft.com/office/drawing/2014/main" id="{CD4CC415-B4D3-8313-34FE-74A881369B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" y="0"/>
            <a:ext cx="1218882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57A1D00-150C-6B36-B16F-4B4E75E11B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56" y="2239392"/>
            <a:ext cx="11256886" cy="2379216"/>
          </a:xfrm>
        </p:spPr>
        <p:txBody>
          <a:bodyPr>
            <a:normAutofit fontScale="90000"/>
          </a:bodyPr>
          <a:lstStyle/>
          <a:p>
            <a:pPr algn="ctr"/>
            <a:r>
              <a:rPr lang="en-GB" sz="6600" b="1" dirty="0"/>
              <a:t>Show off your amazing work! / </a:t>
            </a:r>
            <a:r>
              <a:rPr lang="en-GB" sz="6600" b="1" dirty="0" err="1"/>
              <a:t>Dangoswch</a:t>
            </a:r>
            <a:r>
              <a:rPr lang="en-GB" sz="6600" b="1" dirty="0"/>
              <a:t> </a:t>
            </a:r>
            <a:r>
              <a:rPr lang="en-GB" sz="6600" b="1" dirty="0" err="1"/>
              <a:t>eich</a:t>
            </a:r>
            <a:r>
              <a:rPr lang="en-GB" sz="6600" b="1" dirty="0"/>
              <a:t> </a:t>
            </a:r>
            <a:r>
              <a:rPr lang="en-GB" sz="6600" b="1" dirty="0" err="1"/>
              <a:t>gwaith</a:t>
            </a:r>
            <a:r>
              <a:rPr lang="en-GB" sz="6600" b="1" dirty="0"/>
              <a:t> </a:t>
            </a:r>
            <a:r>
              <a:rPr lang="en-GB" sz="6600" b="1" dirty="0" err="1"/>
              <a:t>anhygoel</a:t>
            </a:r>
            <a:r>
              <a:rPr lang="en-GB" sz="6600" b="1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7040174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999+ White Paper Texture Pictures | Download Free Images on Unsplash">
            <a:extLst>
              <a:ext uri="{FF2B5EF4-FFF2-40B4-BE49-F238E27FC236}">
                <a16:creationId xmlns:a16="http://schemas.microsoft.com/office/drawing/2014/main" id="{60B2C3FD-E7CC-E1DE-A666-BCFD9F163F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" y="0"/>
            <a:ext cx="1218882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BE8F7E2-9661-C9AA-B1F8-AB0095DE9B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55807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59032C-4D21-E6FF-8F90-366F4D59D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3883" y="1825625"/>
            <a:ext cx="11265764" cy="4351338"/>
          </a:xfrm>
        </p:spPr>
        <p:txBody>
          <a:bodyPr>
            <a:normAutofit/>
          </a:bodyPr>
          <a:lstStyle/>
          <a:p>
            <a:r>
              <a:rPr lang="en-GB" sz="1800" dirty="0"/>
              <a:t>Dorrien c.(1990-1999). </a:t>
            </a:r>
            <a:r>
              <a:rPr lang="en-GB" sz="1800" i="1" dirty="0"/>
              <a:t>Shirley Bassey </a:t>
            </a:r>
            <a:r>
              <a:rPr lang="en-GB" sz="1800" dirty="0"/>
              <a:t>[image] Available at: </a:t>
            </a:r>
            <a:r>
              <a:rPr lang="en-GB" sz="1800" dirty="0">
                <a:hlinkClick r:id="rId3"/>
              </a:rPr>
              <a:t>https://www.casgliadywerin.cymru/collections/2138376</a:t>
            </a:r>
            <a:r>
              <a:rPr lang="en-GB" sz="1800" dirty="0"/>
              <a:t> [Accessed 19/09/24]</a:t>
            </a:r>
          </a:p>
          <a:p>
            <a:r>
              <a:rPr lang="en-GB" sz="1800" dirty="0"/>
              <a:t>B, M. (2016). </a:t>
            </a:r>
            <a:r>
              <a:rPr lang="en-GB" sz="1800" i="1" dirty="0"/>
              <a:t>Harry Hill </a:t>
            </a:r>
            <a:r>
              <a:rPr lang="en-GB" sz="1800" dirty="0"/>
              <a:t>[image] Available at: </a:t>
            </a:r>
            <a:r>
              <a:rPr lang="en-GB" sz="1800" dirty="0">
                <a:hlinkClick r:id="rId4"/>
              </a:rPr>
              <a:t>https://www.facebook.com/people/Mark-B-The-Caricaturist/100066657553941/?sk=photos</a:t>
            </a:r>
            <a:r>
              <a:rPr lang="en-GB" sz="1800" dirty="0"/>
              <a:t> [Accessed 19/09/24]</a:t>
            </a:r>
          </a:p>
          <a:p>
            <a:r>
              <a:rPr lang="en-GB" sz="1800" dirty="0" err="1"/>
              <a:t>Whyman</a:t>
            </a:r>
            <a:r>
              <a:rPr lang="en-GB" sz="1800" dirty="0"/>
              <a:t>, G. (2013). </a:t>
            </a:r>
            <a:r>
              <a:rPr lang="en-GB" sz="1800" i="1" dirty="0"/>
              <a:t>Self Portrait</a:t>
            </a:r>
            <a:r>
              <a:rPr lang="en-GB" sz="1800" dirty="0"/>
              <a:t> [image] Available at: </a:t>
            </a:r>
            <a:r>
              <a:rPr lang="en-GB" sz="1800" dirty="0">
                <a:hlinkClick r:id="rId5"/>
              </a:rPr>
              <a:t>https://newport40yearson.org.uk/about/the-students/gerard-whyman/</a:t>
            </a:r>
            <a:r>
              <a:rPr lang="en-GB" sz="1800" dirty="0"/>
              <a:t> [Accessed 19/09/24]</a:t>
            </a:r>
          </a:p>
          <a:p>
            <a:r>
              <a:rPr lang="en-GB" sz="1800" dirty="0" err="1"/>
              <a:t>Stanisforth</a:t>
            </a:r>
            <a:r>
              <a:rPr lang="en-GB" sz="1800" dirty="0"/>
              <a:t>, J M. (1914). </a:t>
            </a:r>
            <a:r>
              <a:rPr lang="en-GB" sz="1800" i="1" dirty="0"/>
              <a:t>The Call for Patriotism</a:t>
            </a:r>
            <a:r>
              <a:rPr lang="en-GB" sz="1800" dirty="0"/>
              <a:t> [image] Available at: </a:t>
            </a:r>
            <a:r>
              <a:rPr lang="en-GB" sz="1800" dirty="0">
                <a:hlinkClick r:id="rId6"/>
              </a:rPr>
              <a:t>https://walesremembers.org/blog/projects_list/timely-project-sheds-light-on-first-world-war-cartoons/</a:t>
            </a:r>
            <a:r>
              <a:rPr lang="en-GB" sz="1800" dirty="0"/>
              <a:t> [Accessed 19/09/24]</a:t>
            </a:r>
          </a:p>
          <a:p>
            <a:r>
              <a:rPr lang="en-GB" sz="1800" dirty="0" err="1"/>
              <a:t>Rowserworld</a:t>
            </a:r>
            <a:r>
              <a:rPr lang="en-GB" sz="1800" dirty="0"/>
              <a:t>. (2020). </a:t>
            </a:r>
            <a:r>
              <a:rPr lang="en-GB" sz="1800" i="1" dirty="0"/>
              <a:t>The Basics of Caricatures Pt2</a:t>
            </a:r>
            <a:r>
              <a:rPr lang="en-GB" sz="1800" dirty="0"/>
              <a:t> [video] Available at: </a:t>
            </a:r>
            <a:r>
              <a:rPr lang="en-GB" sz="1800" dirty="0">
                <a:hlinkClick r:id="rId7"/>
              </a:rPr>
              <a:t>https://www.youtube.com/watch?v=Wdr7JVQhPQY&amp;t=536s&amp;ab_channel=RowserWorld</a:t>
            </a:r>
            <a:r>
              <a:rPr lang="en-GB" sz="1800" dirty="0"/>
              <a:t> [Accessed 18/09/24]</a:t>
            </a:r>
          </a:p>
          <a:p>
            <a:r>
              <a:rPr lang="en-GB" sz="1800" dirty="0"/>
              <a:t>Richmond, T. (2008). </a:t>
            </a:r>
            <a:r>
              <a:rPr lang="en-GB" sz="1800" i="1" dirty="0"/>
              <a:t>How to Draw Caricatures: The 5 Shapes </a:t>
            </a:r>
            <a:r>
              <a:rPr lang="en-GB" sz="1800" dirty="0"/>
              <a:t>[image] Available at: </a:t>
            </a:r>
            <a:r>
              <a:rPr lang="en-GB" sz="1800" dirty="0">
                <a:hlinkClick r:id="rId8"/>
              </a:rPr>
              <a:t>https://www.tomrichmond.com/how-to-draw-caricatures-1-the-5-shapes/14/02/2008/</a:t>
            </a:r>
            <a:endParaRPr lang="en-GB" sz="1800" dirty="0"/>
          </a:p>
          <a:p>
            <a:endParaRPr lang="en-GB" sz="1800" i="1" dirty="0"/>
          </a:p>
          <a:p>
            <a:endParaRPr lang="en-GB" sz="18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8192496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033FA223336B44AB78A5EBBE6527CC3" ma:contentTypeVersion="16" ma:contentTypeDescription="Create a new document." ma:contentTypeScope="" ma:versionID="17eb460f1d7e6c812dc16b326ab977f6">
  <xsd:schema xmlns:xsd="http://www.w3.org/2001/XMLSchema" xmlns:xs="http://www.w3.org/2001/XMLSchema" xmlns:p="http://schemas.microsoft.com/office/2006/metadata/properties" xmlns:ns3="7b23fa32-4003-4364-bee1-595462966394" xmlns:ns4="f54e4810-f1f5-4bce-aa8e-e4722dc561be" targetNamespace="http://schemas.microsoft.com/office/2006/metadata/properties" ma:root="true" ma:fieldsID="44cf15c1d2fc372f85fc18c4ed98a61c" ns3:_="" ns4:_="">
    <xsd:import namespace="7b23fa32-4003-4364-bee1-595462966394"/>
    <xsd:import namespace="f54e4810-f1f5-4bce-aa8e-e4722dc561b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LengthInSeconds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23fa32-4003-4364-bee1-59546296639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Length (seconds)" ma:internalName="MediaLengthInSeconds" ma:readOnly="true">
      <xsd:simpleType>
        <xsd:restriction base="dms:Unknown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3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54e4810-f1f5-4bce-aa8e-e4722dc561be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C2F9BB5-DBC3-4AA9-B51B-C119C2E175F2}">
  <ds:schemaRefs>
    <ds:schemaRef ds:uri="f54e4810-f1f5-4bce-aa8e-e4722dc561be"/>
    <ds:schemaRef ds:uri="http://schemas.microsoft.com/office/2006/metadata/properties"/>
    <ds:schemaRef ds:uri="http://purl.org/dc/terms/"/>
    <ds:schemaRef ds:uri="http://purl.org/dc/elements/1.1/"/>
    <ds:schemaRef ds:uri="http://schemas.openxmlformats.org/package/2006/metadata/core-properties"/>
    <ds:schemaRef ds:uri="http://www.w3.org/XML/1998/namespace"/>
    <ds:schemaRef ds:uri="http://schemas.microsoft.com/office/2006/documentManagement/types"/>
    <ds:schemaRef ds:uri="http://schemas.microsoft.com/office/infopath/2007/PartnerControls"/>
    <ds:schemaRef ds:uri="7b23fa32-4003-4364-bee1-595462966394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25A2DE1C-DE58-423C-B066-4FAD5EEC166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E858AC4-280F-4692-8D83-37AD9707FF5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b23fa32-4003-4364-bee1-595462966394"/>
    <ds:schemaRef ds:uri="f54e4810-f1f5-4bce-aa8e-e4722dc561b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197</TotalTime>
  <Words>407</Words>
  <Application>Microsoft Office PowerPoint</Application>
  <PresentationFormat>Widescreen</PresentationFormat>
  <Paragraphs>36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Caricatures / Gwawdluniau  </vt:lpstr>
      <vt:lpstr>Our Objectives / Ein hamcanion:</vt:lpstr>
      <vt:lpstr>Begin with a facial skeleton / Dechreuwch gydag wyneb sgerbwd</vt:lpstr>
      <vt:lpstr>Use the skeleton as a map / defnyddio'r sgerbwd fel map:</vt:lpstr>
      <vt:lpstr>Expand on the details / Ehangwch ar y manylion:</vt:lpstr>
      <vt:lpstr>Show off your amazing work! / Dangoswch eich gwaith anhygoel!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Caricatures / Gwawdluniau  </dc:title>
  <dc:creator>Rhys Cannon (2005848)</dc:creator>
  <cp:lastModifiedBy>Rhys Cannon (2005848)</cp:lastModifiedBy>
  <cp:revision>2</cp:revision>
  <dcterms:created xsi:type="dcterms:W3CDTF">2024-09-19T16:05:45Z</dcterms:created>
  <dcterms:modified xsi:type="dcterms:W3CDTF">2024-09-23T09:51:15Z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0x0101000033FA223336B44AB78A5EBBE6527CC3</vt:lpwstr>
  </property>
</Properties>
</file>