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handoutMasterIdLst>
    <p:handoutMasterId r:id="rId38"/>
  </p:handoutMasterIdLst>
  <p:sldIdLst>
    <p:sldId id="275" r:id="rId2"/>
    <p:sldId id="276" r:id="rId3"/>
    <p:sldId id="271" r:id="rId4"/>
    <p:sldId id="272" r:id="rId5"/>
    <p:sldId id="273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77" r:id="rId14"/>
    <p:sldId id="285" r:id="rId15"/>
    <p:sldId id="284" r:id="rId16"/>
    <p:sldId id="286" r:id="rId17"/>
    <p:sldId id="287" r:id="rId18"/>
    <p:sldId id="288" r:id="rId19"/>
    <p:sldId id="289" r:id="rId20"/>
    <p:sldId id="293" r:id="rId21"/>
    <p:sldId id="294" r:id="rId22"/>
    <p:sldId id="295" r:id="rId23"/>
    <p:sldId id="301" r:id="rId24"/>
    <p:sldId id="290" r:id="rId25"/>
    <p:sldId id="297" r:id="rId26"/>
    <p:sldId id="296" r:id="rId27"/>
    <p:sldId id="291" r:id="rId28"/>
    <p:sldId id="292" r:id="rId29"/>
    <p:sldId id="298" r:id="rId30"/>
    <p:sldId id="300" r:id="rId31"/>
    <p:sldId id="278" r:id="rId32"/>
    <p:sldId id="279" r:id="rId33"/>
    <p:sldId id="281" r:id="rId34"/>
    <p:sldId id="282" r:id="rId35"/>
    <p:sldId id="283" r:id="rId3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EAEAEA"/>
    <a:srgbClr val="DDDDDD"/>
    <a:srgbClr val="3333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90"/>
  </p:normalViewPr>
  <p:slideViewPr>
    <p:cSldViewPr>
      <p:cViewPr varScale="1">
        <p:scale>
          <a:sx n="91" d="100"/>
          <a:sy n="91" d="100"/>
        </p:scale>
        <p:origin x="170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>
        <p:scale>
          <a:sx n="100" d="100"/>
          <a:sy n="100" d="100"/>
        </p:scale>
        <p:origin x="-1890" y="64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4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4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63FE4183-4D28-4609-9656-49546721182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78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34E03397-0D26-4259-8D26-AC9F2AEC217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pitchFamily="-107" charset="0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pitchFamily="-107" charset="0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pitchFamily="-107" charset="0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pitchFamily="-107" charset="0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pitchFamily="-107" charset="0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E03397-0D26-4259-8D26-AC9F2AEC2173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24744" y="683568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E03397-0D26-4259-8D26-AC9F2AEC2173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E03397-0D26-4259-8D26-AC9F2AEC2173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E03397-0D26-4259-8D26-AC9F2AEC2173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E03397-0D26-4259-8D26-AC9F2AEC2173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E03397-0D26-4259-8D26-AC9F2AEC2173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AD4C88A-B009-4CE9-9CF4-26C755CE2F0A}" type="slidenum">
              <a:rPr lang="en-GB"/>
              <a:pPr/>
              <a:t>8</a:t>
            </a:fld>
            <a:endParaRPr lang="en-GB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sz="1400" i="1"/>
              <a:t>Abstractly, qualitative data refer to essences of people, objects and situations. Essentially, a raw experience is converted into words, typically compiled into extended text. </a:t>
            </a:r>
            <a:r>
              <a:rPr lang="en-GB" sz="1400"/>
              <a:t>(H &amp; M, 1994: 429) 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6FD032-C491-4642-B101-B48F46EF8D4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E174F6-ABE1-4BED-BFC0-C9A10F005D5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0ED27A-633C-4FC2-A596-118A572193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BF2CE7-1C4A-48F1-B22A-4FEB501839B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A7D806-0C64-4979-BE7F-F7CE4009228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854450-8672-49B0-BE14-C9290862F8D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A712CE-AB18-4352-8EE3-951F76F426E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DB2D2A-8591-4A6A-A7EB-2C3B33D94FD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E47678-CFF2-4FBD-8353-94250C71D2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3D5E68-6AB0-4E6F-9E44-72D6F60BD02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AB173C-1A03-4D23-ACD7-1750688BE8E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EA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543EC4F5-E24D-4AD1-A246-397A297DFC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Arial" pitchFamily="-107" charset="0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pitchFamily="-107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pitchFamily="-107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pitchFamily="-107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pitchFamily="-107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Arial" pitchFamily="-107" charset="0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Arial" pitchFamily="-107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Arial" pitchFamily="-107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Arial" pitchFamily="-107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Arial" pitchFamily="-107" charset="0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4400" b="1" dirty="0">
                <a:solidFill>
                  <a:srgbClr val="3333CC"/>
                </a:solidFill>
                <a:latin typeface="Century Gothic" pitchFamily="-107" charset="0"/>
              </a:rPr>
            </a:br>
            <a:r>
              <a:rPr lang="en-GB" sz="4400" b="1" dirty="0">
                <a:solidFill>
                  <a:srgbClr val="3333CC"/>
                </a:solidFill>
                <a:latin typeface="Century Gothic" pitchFamily="-107" charset="0"/>
              </a:rPr>
              <a:t>Making sense of qualitative data</a:t>
            </a:r>
            <a:br>
              <a:rPr lang="en-GB" sz="4400" b="1" dirty="0">
                <a:solidFill>
                  <a:srgbClr val="3333CC"/>
                </a:solidFill>
                <a:latin typeface="Century Gothic" pitchFamily="-107" charset="0"/>
              </a:rPr>
            </a:br>
            <a:endParaRPr lang="en-US" dirty="0"/>
          </a:p>
        </p:txBody>
      </p:sp>
      <p:sp>
        <p:nvSpPr>
          <p:cNvPr id="205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4000" dirty="0">
              <a:solidFill>
                <a:srgbClr val="3333CC"/>
              </a:solidFill>
              <a:latin typeface="Century Gothic" pitchFamily="-107" charset="0"/>
            </a:endParaRPr>
          </a:p>
          <a:p>
            <a:pPr>
              <a:buFontTx/>
              <a:buNone/>
            </a:pPr>
            <a:r>
              <a:rPr lang="en-GB" dirty="0">
                <a:solidFill>
                  <a:srgbClr val="3333CC"/>
                </a:solidFill>
                <a:latin typeface="Century Gothic" pitchFamily="-107" charset="0"/>
              </a:rPr>
              <a:t>Jon Swain</a:t>
            </a:r>
          </a:p>
          <a:p>
            <a:pPr>
              <a:buFontTx/>
              <a:buNone/>
            </a:pPr>
            <a:r>
              <a:rPr lang="en-GB" dirty="0">
                <a:solidFill>
                  <a:srgbClr val="3333CC"/>
                </a:solidFill>
                <a:latin typeface="Century Gothic" pitchFamily="-107" charset="0"/>
              </a:rPr>
              <a:t>Presentation and Workshop for</a:t>
            </a:r>
          </a:p>
          <a:p>
            <a:pPr>
              <a:buFontTx/>
              <a:buNone/>
            </a:pPr>
            <a:r>
              <a:rPr lang="en-GB" dirty="0">
                <a:solidFill>
                  <a:srgbClr val="3333CC"/>
                </a:solidFill>
                <a:latin typeface="Century Gothic" pitchFamily="-107" charset="0"/>
              </a:rPr>
              <a:t>EdD students</a:t>
            </a:r>
          </a:p>
          <a:p>
            <a:pPr>
              <a:buFontTx/>
              <a:buNone/>
            </a:pPr>
            <a:r>
              <a:rPr lang="en-GB" dirty="0">
                <a:solidFill>
                  <a:srgbClr val="3333CC"/>
                </a:solidFill>
                <a:latin typeface="Century Gothic" pitchFamily="-107" charset="0"/>
              </a:rPr>
              <a:t>Institute of Education</a:t>
            </a:r>
            <a:r>
              <a:rPr lang="en-GB">
                <a:solidFill>
                  <a:srgbClr val="3333CC"/>
                </a:solidFill>
                <a:latin typeface="Century Gothic" pitchFamily="-107" charset="0"/>
              </a:rPr>
              <a:t>, London</a:t>
            </a:r>
            <a:endParaRPr lang="en-GB" dirty="0">
              <a:solidFill>
                <a:srgbClr val="3333CC"/>
              </a:solidFill>
              <a:latin typeface="Century Gothic" pitchFamily="-107" charset="0"/>
            </a:endParaRPr>
          </a:p>
          <a:p>
            <a:pPr>
              <a:buFontTx/>
              <a:buNone/>
            </a:pPr>
            <a:r>
              <a:rPr lang="en-GB" dirty="0">
                <a:solidFill>
                  <a:srgbClr val="3333CC"/>
                </a:solidFill>
                <a:latin typeface="Century Gothic" pitchFamily="-107" charset="0"/>
              </a:rPr>
              <a:t>Autumn 2012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Sources</a:t>
            </a: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3333CC"/>
                </a:solidFill>
                <a:latin typeface="Century Gothic" pitchFamily="-107" charset="0"/>
              </a:rPr>
              <a:t>Miles, M. and </a:t>
            </a:r>
            <a:r>
              <a:rPr lang="en-GB" dirty="0" err="1">
                <a:solidFill>
                  <a:srgbClr val="3333CC"/>
                </a:solidFill>
                <a:latin typeface="Century Gothic" pitchFamily="-107" charset="0"/>
              </a:rPr>
              <a:t>Huberman</a:t>
            </a:r>
            <a:r>
              <a:rPr lang="en-GB" dirty="0">
                <a:solidFill>
                  <a:srgbClr val="3333CC"/>
                </a:solidFill>
                <a:latin typeface="Century Gothic" pitchFamily="-107" charset="0"/>
              </a:rPr>
              <a:t>, M. (1984) Drawing valid meaning from qualitative data: towards a shared craft. </a:t>
            </a:r>
            <a:r>
              <a:rPr lang="en-GB" i="1" dirty="0">
                <a:solidFill>
                  <a:srgbClr val="3333CC"/>
                </a:solidFill>
                <a:latin typeface="Century Gothic" pitchFamily="-107" charset="0"/>
              </a:rPr>
              <a:t>Educational Researcher,</a:t>
            </a:r>
            <a:r>
              <a:rPr lang="en-GB" dirty="0">
                <a:solidFill>
                  <a:srgbClr val="3333CC"/>
                </a:solidFill>
                <a:latin typeface="Century Gothic" pitchFamily="-107" charset="0"/>
              </a:rPr>
              <a:t> 13, (5) pp.20-80</a:t>
            </a:r>
          </a:p>
          <a:p>
            <a:r>
              <a:rPr lang="en-GB" dirty="0">
                <a:solidFill>
                  <a:srgbClr val="3333CC"/>
                </a:solidFill>
                <a:latin typeface="Century Gothic" pitchFamily="-107" charset="0"/>
              </a:rPr>
              <a:t>Braun, V. and Clarke, V. using thematic analysis in psychology. </a:t>
            </a:r>
            <a:r>
              <a:rPr lang="en-GB" i="1" dirty="0">
                <a:solidFill>
                  <a:srgbClr val="3333CC"/>
                </a:solidFill>
                <a:latin typeface="Century Gothic" pitchFamily="-107" charset="0"/>
              </a:rPr>
              <a:t>Quantitative Research in Psychology,</a:t>
            </a:r>
            <a:r>
              <a:rPr lang="en-GB" dirty="0">
                <a:solidFill>
                  <a:srgbClr val="3333CC"/>
                </a:solidFill>
                <a:latin typeface="Century Gothic" pitchFamily="-107" charset="0"/>
              </a:rPr>
              <a:t> 3, (2) pp.77-101</a:t>
            </a:r>
          </a:p>
          <a:p>
            <a:endParaRPr lang="en-GB" dirty="0">
              <a:solidFill>
                <a:srgbClr val="3333CC"/>
              </a:solidFill>
              <a:latin typeface="Century Gothic" pitchFamily="-107" charset="0"/>
            </a:endParaRPr>
          </a:p>
          <a:p>
            <a:endParaRPr lang="en-GB" dirty="0">
              <a:solidFill>
                <a:srgbClr val="3333CC"/>
              </a:solidFill>
              <a:latin typeface="Century Gothic" pitchFamily="-107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rgbClr val="3333CC"/>
                </a:solidFill>
                <a:latin typeface="Century Gothic" pitchFamily="-107" charset="0"/>
              </a:rPr>
              <a:t>What do Miles &amp; Huberman actually say?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2133600"/>
            <a:ext cx="8713787" cy="4205288"/>
          </a:xfrm>
        </p:spPr>
        <p:txBody>
          <a:bodyPr/>
          <a:lstStyle/>
          <a:p>
            <a:pPr marL="609600" indent="-609600" eaLnBrk="1" hangingPunct="1">
              <a:buFontTx/>
              <a:buAutoNum type="arabicPeriod"/>
            </a:pPr>
            <a:r>
              <a:rPr lang="en-GB" sz="2400" i="1"/>
              <a:t>There are few agreed-on canons for analysis of qualitative data, and therefore the truth claims underlying such work are uncertain (p.20)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400" i="1"/>
              <a:t>We need methods that are practical, communicable and not self-deluding (p.21)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400" i="1"/>
              <a:t>We need to make explicit the procedures and thought processes that qualitative researchers actually use in their work. For that to happen, we need a minimal set of reporting conventions documenting successive moves through data collection, analysis, and interpretation …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rgbClr val="3333CC"/>
                </a:solidFill>
                <a:latin typeface="Century Gothic" pitchFamily="-107" charset="0"/>
              </a:rPr>
              <a:t>So…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i="1"/>
              <a:t>How does one actually proceed, step by step, through analysis to produce and document findings that other qualitative analysts would regard as dependable and trustworthy? (p.23)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rgbClr val="3333CC"/>
                </a:solidFill>
                <a:latin typeface="Century Gothic" pitchFamily="-107" charset="0"/>
              </a:rPr>
              <a:t>The conception: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i="1" dirty="0"/>
              <a:t>Analysis consists of three concurrent flows of activity: data reduction, data display, conclusion-drawing / verification (p.24)</a:t>
            </a:r>
          </a:p>
          <a:p>
            <a:pPr eaLnBrk="1" hangingPunct="1"/>
            <a:r>
              <a:rPr lang="en-GB" dirty="0"/>
              <a:t>These three ‘flows’ interact and are iterative and recursive</a:t>
            </a:r>
          </a:p>
          <a:p>
            <a:pPr eaLnBrk="1" hangingPunct="1"/>
            <a:r>
              <a:rPr lang="en-GB" dirty="0"/>
              <a:t>They should also interact with your reviewing of the literature (which will also be iterative and recursive)!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rgbClr val="3333CC"/>
                </a:solidFill>
                <a:latin typeface="Century Gothic" pitchFamily="-107" charset="0"/>
              </a:rPr>
              <a:t>Steps to data analysis…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en-GB" sz="2800"/>
              <a:t>	In a qualitative study, alongside data collection you will be carrying out: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/>
              <a:t>Anticipatory analysis 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/>
              <a:t>Data reduction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/>
              <a:t>Data display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/>
              <a:t>Coding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/>
              <a:t>Theorising and hypothesising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/>
              <a:t>Writing up</a:t>
            </a:r>
          </a:p>
          <a:p>
            <a:pPr marL="609600" indent="-609600" eaLnBrk="1" hangingPunct="1">
              <a:buFontTx/>
              <a:buNone/>
            </a:pPr>
            <a:r>
              <a:rPr lang="en-GB" sz="2800"/>
              <a:t>We will explore these steps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rgbClr val="3333CC"/>
                </a:solidFill>
                <a:latin typeface="Century Gothic" pitchFamily="-107" charset="0"/>
              </a:rPr>
              <a:t>1. Anticipatory analysis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244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800"/>
              <a:t>We start to ‘analyse’ in selecting a topic and before collecting data</a:t>
            </a:r>
          </a:p>
          <a:p>
            <a:pPr eaLnBrk="1" hangingPunct="1">
              <a:lnSpc>
                <a:spcPct val="80000"/>
              </a:lnSpc>
            </a:pPr>
            <a:r>
              <a:rPr lang="en-GB" sz="2800"/>
              <a:t>We choose research questions because we believe there is a link, cause or connection to be found</a:t>
            </a:r>
          </a:p>
          <a:p>
            <a:pPr eaLnBrk="1" hangingPunct="1">
              <a:lnSpc>
                <a:spcPct val="80000"/>
              </a:lnSpc>
            </a:pPr>
            <a:r>
              <a:rPr lang="en-GB" sz="2800"/>
              <a:t>We design instruments with this theory or causality in mind</a:t>
            </a:r>
          </a:p>
          <a:p>
            <a:pPr eaLnBrk="1" hangingPunct="1">
              <a:lnSpc>
                <a:spcPct val="80000"/>
              </a:lnSpc>
            </a:pPr>
            <a:r>
              <a:rPr lang="en-GB" sz="2800"/>
              <a:t>We select a sample on the basis of this vaguely-formed hypothesis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i="1"/>
              <a:t>Examples might be: boys &amp; computers; girls &amp; reading; social class &amp; achievement; praise &amp; self-esteem; pedagogy &amp; outcomes….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rgbClr val="3333CC"/>
                </a:solidFill>
                <a:latin typeface="Century Gothic" pitchFamily="-107" charset="0"/>
              </a:rPr>
              <a:t>2. Data reduction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sz="2800"/>
          </a:p>
          <a:p>
            <a:pPr eaLnBrk="1" hangingPunct="1">
              <a:lnSpc>
                <a:spcPct val="80000"/>
              </a:lnSpc>
            </a:pPr>
            <a:r>
              <a:rPr lang="en-GB" sz="2800"/>
              <a:t>Transforming raw data [notes, tapes, drawings, documents] into written records</a:t>
            </a:r>
          </a:p>
          <a:p>
            <a:pPr eaLnBrk="1" hangingPunct="1">
              <a:lnSpc>
                <a:spcPct val="80000"/>
              </a:lnSpc>
            </a:pPr>
            <a:r>
              <a:rPr lang="en-GB" sz="2800"/>
              <a:t>Transcribing tapes and videos [there are conventions]</a:t>
            </a:r>
          </a:p>
          <a:p>
            <a:pPr eaLnBrk="1" hangingPunct="1">
              <a:lnSpc>
                <a:spcPct val="80000"/>
              </a:lnSpc>
            </a:pPr>
            <a:r>
              <a:rPr lang="en-GB" sz="2800"/>
              <a:t>Typing up and organising observations and field notes [with comments or memos]</a:t>
            </a:r>
          </a:p>
          <a:p>
            <a:pPr eaLnBrk="1" hangingPunct="1">
              <a:lnSpc>
                <a:spcPct val="80000"/>
              </a:lnSpc>
            </a:pPr>
            <a:r>
              <a:rPr lang="en-GB" sz="2800"/>
              <a:t>Organising and logging non-verbal data (drawings, photographs, artefacts)</a:t>
            </a:r>
          </a:p>
          <a:p>
            <a:pPr eaLnBrk="1" hangingPunct="1">
              <a:lnSpc>
                <a:spcPct val="80000"/>
              </a:lnSpc>
            </a:pPr>
            <a:r>
              <a:rPr lang="en-GB" sz="2800"/>
              <a:t>Turning ‘essences’ of the real world into words stored electronically (H &amp; M 1994)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rgbClr val="3333CC"/>
                </a:solidFill>
                <a:latin typeface="Century Gothic" pitchFamily="-107" charset="0"/>
              </a:rPr>
              <a:t>3. Data display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/>
              <a:t>Organising the data in a condensed form so that you can scan the display and gain a grasp of the whole data-set</a:t>
            </a:r>
          </a:p>
          <a:p>
            <a:pPr eaLnBrk="1" hangingPunct="1">
              <a:lnSpc>
                <a:spcPct val="90000"/>
              </a:lnSpc>
            </a:pPr>
            <a:r>
              <a:rPr lang="en-GB" sz="2800"/>
              <a:t>Entering survey data into spreadsheets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/>
              <a:t>Sorting and referencing data sets to permit analysis across participants and across themes and topics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/>
              <a:t>Quantifying? (soft quantification is helpful in drawing conclusions)</a:t>
            </a:r>
          </a:p>
          <a:p>
            <a:pPr eaLnBrk="1" hangingPunct="1">
              <a:lnSpc>
                <a:spcPct val="90000"/>
              </a:lnSpc>
            </a:pPr>
            <a:r>
              <a:rPr lang="en-GB" sz="2800"/>
              <a:t>Developing ideas for coding…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rgbClr val="3333CC"/>
                </a:solidFill>
                <a:latin typeface="Century Gothic" pitchFamily="-107" charset="0"/>
              </a:rPr>
              <a:t>4. Coding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/>
              <a:t>Coding just means labelling items in the data so that you can draw all those items together [every instance of a teacher giving instructions; every instance of a child asking a question]</a:t>
            </a:r>
          </a:p>
          <a:p>
            <a:pPr eaLnBrk="1" hangingPunct="1">
              <a:lnSpc>
                <a:spcPct val="90000"/>
              </a:lnSpc>
            </a:pPr>
            <a:r>
              <a:rPr lang="en-GB" sz="2800"/>
              <a:t>Sets of codes can be expanded until you have covered all possible types of information</a:t>
            </a:r>
          </a:p>
          <a:p>
            <a:pPr eaLnBrk="1" hangingPunct="1">
              <a:lnSpc>
                <a:spcPct val="90000"/>
              </a:lnSpc>
            </a:pPr>
            <a:r>
              <a:rPr lang="en-GB" sz="2800"/>
              <a:t>After this they can be collapsed into a manageable number of categories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/>
              <a:t>Then they can be linked with your research questions…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>
                <a:solidFill>
                  <a:srgbClr val="3333CC"/>
                </a:solidFill>
                <a:latin typeface="Century Gothic" pitchFamily="-107" charset="0"/>
              </a:rPr>
              <a:t>5. Theorising and hypothesising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/>
              <a:t>Follows on from the anticipatory analysis and runs right through the study as new hunches are developed and abandoned or adopted</a:t>
            </a:r>
          </a:p>
          <a:p>
            <a:pPr eaLnBrk="1" hangingPunct="1"/>
            <a:r>
              <a:rPr lang="en-GB" sz="2800"/>
              <a:t>Frequent checks with the research literature help to support (or not) emerging themes</a:t>
            </a:r>
          </a:p>
          <a:p>
            <a:pPr eaLnBrk="1" hangingPunct="1"/>
            <a:r>
              <a:rPr lang="en-GB" sz="2800"/>
              <a:t>Frequent checks with the data looking for anomalies or consistencies</a:t>
            </a:r>
          </a:p>
          <a:p>
            <a:pPr eaLnBrk="1" hangingPunct="1"/>
            <a:r>
              <a:rPr lang="en-GB" sz="2800"/>
              <a:t>Causal or correlational models?</a:t>
            </a:r>
          </a:p>
          <a:p>
            <a:pPr eaLnBrk="1" hangingPunct="1"/>
            <a:r>
              <a:rPr lang="en-GB" sz="2800"/>
              <a:t>Grounded theory: does it exist?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rgbClr val="3333CC"/>
                </a:solidFill>
                <a:latin typeface="Century Gothic" pitchFamily="-107" charset="0"/>
              </a:rPr>
              <a:t>6. Writing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/>
              <a:t>Each piece of data (observation / interview / assessment) is written up as soon as possible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/>
              <a:t>A notebook system is devised to suit your own ways of working</a:t>
            </a:r>
          </a:p>
          <a:p>
            <a:pPr eaLnBrk="1" hangingPunct="1">
              <a:lnSpc>
                <a:spcPct val="90000"/>
              </a:lnSpc>
            </a:pPr>
            <a:r>
              <a:rPr lang="en-GB" sz="2800"/>
              <a:t>‘Working documents’ are created  (class profiles, staff profiles, family profiles, lesson records, planning documents)</a:t>
            </a:r>
          </a:p>
          <a:p>
            <a:pPr eaLnBrk="1" hangingPunct="1">
              <a:lnSpc>
                <a:spcPct val="90000"/>
              </a:lnSpc>
            </a:pPr>
            <a:r>
              <a:rPr lang="en-GB" sz="2800"/>
              <a:t>These documents are linked to the research questions in organising material into chapters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/>
              <a:t>Final writing-up is not from the raw data but from these working documents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Managing your own subjectivity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“... researchers need to show their workings in their writing as explicitly as possible so that they can be fully accountable for </a:t>
            </a:r>
            <a:r>
              <a:rPr lang="en-GB" sz="2800" i="1"/>
              <a:t>how</a:t>
            </a:r>
            <a:r>
              <a:rPr lang="en-GB" sz="2800"/>
              <a:t> they have managed their own subjectivity, </a:t>
            </a:r>
            <a:r>
              <a:rPr lang="en-GB" sz="2800" i="1"/>
              <a:t>how</a:t>
            </a:r>
            <a:r>
              <a:rPr lang="en-GB" sz="2800"/>
              <a:t> they have responded to the worlds and sensitivities of the research setting and the people in it, and </a:t>
            </a:r>
            <a:r>
              <a:rPr lang="en-GB" sz="2800" i="1"/>
              <a:t>how</a:t>
            </a:r>
            <a:r>
              <a:rPr lang="en-GB" sz="2800"/>
              <a:t> they have chosen to present supports what they want to say” (Holliday, 2007: 164).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Working with and through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‘Thinking not only about one’s data, but also </a:t>
            </a:r>
            <a:r>
              <a:rPr lang="en-GB" i="1"/>
              <a:t>with </a:t>
            </a:r>
            <a:r>
              <a:rPr lang="en-GB"/>
              <a:t>and </a:t>
            </a:r>
            <a:r>
              <a:rPr lang="en-GB" i="1"/>
              <a:t>through</a:t>
            </a:r>
            <a:r>
              <a:rPr lang="en-GB"/>
              <a:t> the data, in order to produce fruitful ideas’ (Hammersley and Atkinson, 2007, p.168).</a:t>
            </a:r>
          </a:p>
          <a:p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Braun and Clarke (2006)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Qualitative approaches are very diverse, complex and nuanced</a:t>
            </a:r>
          </a:p>
          <a:p>
            <a:r>
              <a:rPr lang="en-US"/>
              <a:t>Thematic analysis is a good method to learn first as it provides core skills that can be applied to other forms of qualitative analysis</a:t>
            </a:r>
          </a:p>
          <a:p>
            <a:r>
              <a:rPr lang="en-US"/>
              <a:t>One of the main benefits is its flexibility</a:t>
            </a:r>
          </a:p>
          <a:p>
            <a:r>
              <a:rPr lang="en-US"/>
              <a:t>It can generate unanticipated insights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Thematic analysis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Thematic analysis is a method for identifying, analysing and reporting patterns or themes within data</a:t>
            </a:r>
          </a:p>
          <a:p>
            <a:r>
              <a:rPr lang="en-US"/>
              <a:t>There is no clear agreement about what it is or how it should be carried out</a:t>
            </a:r>
          </a:p>
          <a:p>
            <a:r>
              <a:rPr lang="en-US"/>
              <a:t>Braun and Clarke propose a 6-phase plan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6 Phases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Tx/>
              <a:buAutoNum type="arabicPeriod"/>
            </a:pPr>
            <a:r>
              <a:rPr lang="en-US"/>
              <a:t>Familiarising yourself with your data (reading, re-reading, noting down initial ideas)</a:t>
            </a:r>
          </a:p>
          <a:p>
            <a:pPr marL="514350" indent="-514350">
              <a:buFontTx/>
              <a:buAutoNum type="arabicPeriod"/>
            </a:pPr>
            <a:endParaRPr lang="en-US"/>
          </a:p>
          <a:p>
            <a:pPr marL="514350" indent="-514350">
              <a:buFontTx/>
              <a:buNone/>
            </a:pPr>
            <a:r>
              <a:rPr lang="en-US"/>
              <a:t>2. Generating initial codes (collating data relevant to each codes and ‘parking’ it somewhere)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/>
              <a:t>3. Searching for themes (collating codes into themes, which are often broader than codes)</a:t>
            </a:r>
          </a:p>
          <a:p>
            <a:pPr>
              <a:buFontTx/>
              <a:buNone/>
            </a:pPr>
            <a:endParaRPr lang="en-US"/>
          </a:p>
          <a:p>
            <a:pPr>
              <a:buFontTx/>
              <a:buNone/>
            </a:pPr>
            <a:r>
              <a:rPr lang="en-US"/>
              <a:t>4. Reviewing themes (generating a thematic ‘map’) of the analysis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/>
              <a:t>5. Defining and naming themes (generating clear definitions and names for each theme)</a:t>
            </a:r>
          </a:p>
          <a:p>
            <a:pPr>
              <a:buFontTx/>
              <a:buNone/>
            </a:pPr>
            <a:endParaRPr lang="en-US"/>
          </a:p>
          <a:p>
            <a:pPr>
              <a:buFontTx/>
              <a:buNone/>
            </a:pPr>
            <a:r>
              <a:rPr lang="en-US"/>
              <a:t>6. Producing the report (selecting extract examples)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Top down, bottom up or a combination of each?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Codes and themes can be generated in three main ways:</a:t>
            </a:r>
          </a:p>
          <a:p>
            <a:pPr>
              <a:buFontTx/>
              <a:buNone/>
            </a:pPr>
            <a:r>
              <a:rPr lang="en-US"/>
              <a:t>A: </a:t>
            </a:r>
            <a:r>
              <a:rPr lang="en-US" b="1"/>
              <a:t>Theoretical thematic analysis </a:t>
            </a:r>
            <a:r>
              <a:rPr lang="en-US"/>
              <a:t>is more deductive and top down; codes/themes come from research aims and questions and/or pre-reading of the literature. This form of thematic analysis is driven from researchers’ theoretical/analytical interests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/>
              <a:t>B: </a:t>
            </a:r>
            <a:r>
              <a:rPr lang="en-US" b="1"/>
              <a:t>Inductive thematic analysis </a:t>
            </a:r>
            <a:r>
              <a:rPr lang="en-US"/>
              <a:t>is bottom up where codes/themes are linked to, and emerge from, the data themselves. (There is some similarity to grounded theory). This form of thematic analysis is data driven – the researcher is not trying to fit data/themes into a pre-existing coding frame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 third way – Jon Swain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/>
              <a:t>C: This is a combination of A and B. It uses </a:t>
            </a:r>
            <a:r>
              <a:rPr lang="en-US" i="1"/>
              <a:t>a priori </a:t>
            </a:r>
            <a:r>
              <a:rPr lang="en-US"/>
              <a:t>codes which come from the research aims/questions and theoretical preconceptions from the literature/other findings. However, the analysis is not dictated by this and the researcher is sufficiently open minded to also allow </a:t>
            </a:r>
            <a:r>
              <a:rPr lang="en-US" i="1"/>
              <a:t>post priori </a:t>
            </a:r>
            <a:r>
              <a:rPr lang="en-US"/>
              <a:t>or empirical codes to emerge from the data.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/>
              <a:t>	Codes/themes are then produced in one list</a:t>
            </a:r>
          </a:p>
          <a:p>
            <a:pPr>
              <a:buFontTx/>
              <a:buNone/>
            </a:pPr>
            <a:endParaRPr lang="en-US"/>
          </a:p>
          <a:p>
            <a:pPr>
              <a:buFontTx/>
              <a:buNone/>
            </a:pPr>
            <a:r>
              <a:rPr lang="en-US"/>
              <a:t>	It has elements of both deductive and inductive approaches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Jon Swain’s method: three points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Tx/>
              <a:buAutoNum type="arabicPeriod"/>
            </a:pPr>
            <a:r>
              <a:rPr lang="en-US"/>
              <a:t>Braun and Clarke’s distinguish between codes and themes. Coding is organising your data into meaningful groups (data reduction) and themes ‘are (often) broader’. </a:t>
            </a:r>
          </a:p>
          <a:p>
            <a:pPr marL="514350" indent="-514350">
              <a:buFontTx/>
              <a:buNone/>
            </a:pPr>
            <a:r>
              <a:rPr lang="en-US"/>
              <a:t>	I am seeing codes and themes are being much the same thing – themes can be, but not necessarily, broader. Codes and themes are often conflated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Tx/>
              <a:buNone/>
            </a:pPr>
            <a:r>
              <a:rPr lang="en-US"/>
              <a:t>2. Analysis is not a linear process but should run throughout the whole research process (Braun and Clarke agree)</a:t>
            </a:r>
          </a:p>
          <a:p>
            <a:pPr marL="514350" indent="-514350"/>
            <a:endParaRPr lang="en-US"/>
          </a:p>
          <a:p>
            <a:pPr marL="514350" indent="-514350">
              <a:buFontTx/>
              <a:buNone/>
            </a:pPr>
            <a:r>
              <a:rPr lang="en-US"/>
              <a:t>3. Need for the researcher to be reflexive and often re-evaluate (eg names of codes etc)</a:t>
            </a:r>
          </a:p>
          <a:p>
            <a:pPr marL="514350" indent="-514350"/>
            <a:endParaRPr 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Jon Swain’s 7 steps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Tx/>
              <a:buAutoNum type="arabicPeriod"/>
            </a:pPr>
            <a:r>
              <a:rPr lang="en-US"/>
              <a:t>Familiarising yourself with your data (maybe transcribing, reading and re-reading data, noting down ideas) –same as B &amp; C</a:t>
            </a:r>
          </a:p>
          <a:p>
            <a:pPr marL="514350" indent="-514350">
              <a:buFontTx/>
              <a:buAutoNum type="arabicPeriod"/>
            </a:pPr>
            <a:endParaRPr lang="en-US"/>
          </a:p>
          <a:p>
            <a:pPr marL="514350" indent="-514350">
              <a:buFontTx/>
              <a:buAutoNum type="arabicPeriod"/>
            </a:pPr>
            <a:r>
              <a:rPr lang="en-US"/>
              <a:t> Generating initial theoretical codes/themes (from your research aims/questions and the literature – </a:t>
            </a:r>
            <a:r>
              <a:rPr lang="en-US" i="1"/>
              <a:t>a priori </a:t>
            </a:r>
            <a:r>
              <a:rPr lang="en-US"/>
              <a:t>codes)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/>
              <a:t>3. Generating further codes/themes (those emerging from your data – </a:t>
            </a:r>
            <a:r>
              <a:rPr lang="en-US" i="1"/>
              <a:t>post priori </a:t>
            </a:r>
            <a:r>
              <a:rPr lang="en-US"/>
              <a:t>or empirical codes)</a:t>
            </a:r>
          </a:p>
          <a:p>
            <a:pPr>
              <a:buFontTx/>
              <a:buNone/>
            </a:pPr>
            <a:endParaRPr lang="en-US"/>
          </a:p>
          <a:p>
            <a:pPr>
              <a:buFontTx/>
              <a:buNone/>
            </a:pPr>
            <a:r>
              <a:rPr lang="en-US"/>
              <a:t>4. Producing a set of combined codes/themes (a priori and post priori)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/>
              <a:t>5. (Possible) Second and third ordered codes/themes from the list in stage 4  eg under football – 	playground </a:t>
            </a:r>
          </a:p>
          <a:p>
            <a:pPr>
              <a:buFontTx/>
              <a:buNone/>
            </a:pPr>
            <a:r>
              <a:rPr lang="en-US"/>
              <a:t>					school team</a:t>
            </a:r>
          </a:p>
          <a:p>
            <a:pPr>
              <a:buFontTx/>
              <a:buNone/>
            </a:pPr>
            <a:endParaRPr lang="en-US"/>
          </a:p>
          <a:p>
            <a:pPr>
              <a:buFontTx/>
              <a:buNone/>
            </a:pPr>
            <a:r>
              <a:rPr lang="en-US"/>
              <a:t>– NB Various extracts or chunks of data will be assigned under each heading and ‘parked’ for future use</a:t>
            </a:r>
          </a:p>
          <a:p>
            <a:pPr>
              <a:buFontTx/>
              <a:buNone/>
            </a:pPr>
            <a:endParaRPr lang="en-US"/>
          </a:p>
          <a:p>
            <a:pPr>
              <a:buFontTx/>
              <a:buNone/>
            </a:pPr>
            <a:endParaRPr lang="en-US"/>
          </a:p>
          <a:p>
            <a:pPr>
              <a:buFontTx/>
              <a:buNone/>
            </a:pPr>
            <a:endParaRPr lang="en-US"/>
          </a:p>
          <a:p>
            <a:endParaRPr 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/>
              <a:t>Option of displaying family codes/themes as a thematic/conceptual map</a:t>
            </a:r>
          </a:p>
          <a:p>
            <a:pPr>
              <a:buFontTx/>
              <a:buNone/>
            </a:pPr>
            <a:endParaRPr lang="en-US"/>
          </a:p>
          <a:p>
            <a:pPr>
              <a:buFontTx/>
              <a:buNone/>
            </a:pPr>
            <a:r>
              <a:rPr lang="en-US"/>
              <a:t>6. Generating family codes/themes by collapsing or combining those from the list or map in Stage 5 (these </a:t>
            </a:r>
            <a:r>
              <a:rPr lang="en-US" i="1"/>
              <a:t>can</a:t>
            </a:r>
            <a:r>
              <a:rPr lang="en-US"/>
              <a:t> be used as headings to structure the findings in the report)</a:t>
            </a:r>
          </a:p>
          <a:p>
            <a:pPr>
              <a:buFontTx/>
              <a:buNone/>
            </a:pPr>
            <a:endParaRPr 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/>
              <a:t>7. Producing the report (using compelling extracts of data as exemplars of themes as part of your main argument)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Some useful references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800">
              <a:solidFill>
                <a:srgbClr val="3333CC"/>
              </a:solidFill>
              <a:latin typeface="Century Gothic" pitchFamily="-107" charset="0"/>
            </a:endParaRPr>
          </a:p>
          <a:p>
            <a:r>
              <a:rPr lang="en-GB" sz="2800">
                <a:solidFill>
                  <a:srgbClr val="3333CC"/>
                </a:solidFill>
                <a:latin typeface="Century Gothic" pitchFamily="-107" charset="0"/>
              </a:rPr>
              <a:t>Braun, V. and Clarke, V. using thematic analysis in psychology. </a:t>
            </a:r>
            <a:r>
              <a:rPr lang="en-GB" sz="2800" i="1">
                <a:solidFill>
                  <a:srgbClr val="3333CC"/>
                </a:solidFill>
                <a:latin typeface="Century Gothic" pitchFamily="-107" charset="0"/>
              </a:rPr>
              <a:t>Quantitative Research in Psychology,</a:t>
            </a:r>
            <a:r>
              <a:rPr lang="en-GB" sz="2800">
                <a:solidFill>
                  <a:srgbClr val="3333CC"/>
                </a:solidFill>
                <a:latin typeface="Century Gothic" pitchFamily="-107" charset="0"/>
              </a:rPr>
              <a:t> 3, (2) pp.77-101</a:t>
            </a:r>
          </a:p>
          <a:p>
            <a:r>
              <a:rPr lang="en-GB" sz="2800">
                <a:solidFill>
                  <a:srgbClr val="3333CC"/>
                </a:solidFill>
                <a:latin typeface="Century Gothic" pitchFamily="-107" charset="0"/>
              </a:rPr>
              <a:t>Coffey, A. and Atkinson, P. (1996) </a:t>
            </a:r>
            <a:r>
              <a:rPr lang="en-GB" sz="2800" i="1">
                <a:solidFill>
                  <a:srgbClr val="3333CC"/>
                </a:solidFill>
                <a:latin typeface="Century Gothic" pitchFamily="-107" charset="0"/>
              </a:rPr>
              <a:t>Making Sense of Qualitative Data: Complementary Research Strategies.</a:t>
            </a:r>
            <a:r>
              <a:rPr lang="en-GB" sz="2800">
                <a:solidFill>
                  <a:srgbClr val="3333CC"/>
                </a:solidFill>
                <a:latin typeface="Century Gothic" pitchFamily="-107" charset="0"/>
              </a:rPr>
              <a:t> London: Sage</a:t>
            </a:r>
          </a:p>
          <a:p>
            <a:r>
              <a:rPr lang="en-GB" sz="2800">
                <a:solidFill>
                  <a:srgbClr val="3333CC"/>
                </a:solidFill>
                <a:latin typeface="Century Gothic" pitchFamily="-107" charset="0"/>
              </a:rPr>
              <a:t>Flick, U. (2007) </a:t>
            </a:r>
            <a:r>
              <a:rPr lang="en-GB" sz="2800" i="1">
                <a:solidFill>
                  <a:srgbClr val="3333CC"/>
                </a:solidFill>
                <a:latin typeface="Century Gothic" pitchFamily="-107" charset="0"/>
              </a:rPr>
              <a:t>Designing Qualitative Research.</a:t>
            </a:r>
            <a:r>
              <a:rPr lang="en-GB" sz="2800">
                <a:solidFill>
                  <a:srgbClr val="3333CC"/>
                </a:solidFill>
                <a:latin typeface="Century Gothic" pitchFamily="-107" charset="0"/>
              </a:rPr>
              <a:t> London: Sage</a:t>
            </a:r>
          </a:p>
          <a:p>
            <a:endParaRPr lang="en-GB" sz="2800">
              <a:solidFill>
                <a:srgbClr val="3333CC"/>
              </a:solidFill>
              <a:latin typeface="Century Gothic" pitchFamily="-107" charset="0"/>
            </a:endParaRPr>
          </a:p>
          <a:p>
            <a:endParaRPr lang="en-GB" sz="2800">
              <a:solidFill>
                <a:srgbClr val="3333CC"/>
              </a:solidFill>
              <a:latin typeface="Century Gothic" pitchFamily="-107" charset="0"/>
            </a:endParaRPr>
          </a:p>
          <a:p>
            <a:endParaRPr lang="en-GB" sz="2800"/>
          </a:p>
          <a:p>
            <a:endParaRPr lang="en-GB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>
                <a:solidFill>
                  <a:srgbClr val="6B6BCF"/>
                </a:solidFill>
                <a:latin typeface="Century Gothic" pitchFamily="-107" charset="0"/>
              </a:rPr>
              <a:t>Hammersley, M. and Paul Atkinson, P. (2007) Ethnography: principles in practice. 3rd ed. London: Routledge.</a:t>
            </a:r>
          </a:p>
          <a:p>
            <a:r>
              <a:rPr lang="en-GB" sz="2800">
                <a:solidFill>
                  <a:srgbClr val="3333CC"/>
                </a:solidFill>
                <a:latin typeface="Century Gothic" pitchFamily="-107" charset="0"/>
              </a:rPr>
              <a:t>Holliday, A. (2007) Doing and Writing Qualitative Research (2</a:t>
            </a:r>
            <a:r>
              <a:rPr lang="en-GB" sz="2800" baseline="30000">
                <a:solidFill>
                  <a:srgbClr val="3333CC"/>
                </a:solidFill>
                <a:latin typeface="Century Gothic" pitchFamily="-107" charset="0"/>
              </a:rPr>
              <a:t>nd</a:t>
            </a:r>
            <a:r>
              <a:rPr lang="en-GB" sz="2800">
                <a:solidFill>
                  <a:srgbClr val="3333CC"/>
                </a:solidFill>
                <a:latin typeface="Century Gothic" pitchFamily="-107" charset="0"/>
              </a:rPr>
              <a:t> Ed) London: Sage</a:t>
            </a:r>
          </a:p>
          <a:p>
            <a:r>
              <a:rPr lang="en-GB" sz="2800">
                <a:solidFill>
                  <a:srgbClr val="3333CC"/>
                </a:solidFill>
                <a:latin typeface="Century Gothic" pitchFamily="-107" charset="0"/>
              </a:rPr>
              <a:t>Miles, M. and Huberman, M. (1984) Drawing valid meaning from qualitative data: towards a shared craft. </a:t>
            </a:r>
            <a:r>
              <a:rPr lang="en-GB" sz="2800" i="1">
                <a:solidFill>
                  <a:srgbClr val="3333CC"/>
                </a:solidFill>
                <a:latin typeface="Century Gothic" pitchFamily="-107" charset="0"/>
              </a:rPr>
              <a:t>Educational Researcher,</a:t>
            </a:r>
            <a:r>
              <a:rPr lang="en-GB" sz="2800">
                <a:solidFill>
                  <a:srgbClr val="3333CC"/>
                </a:solidFill>
                <a:latin typeface="Century Gothic" pitchFamily="-107" charset="0"/>
              </a:rPr>
              <a:t> 13, (5) pp.20-80</a:t>
            </a:r>
            <a:endParaRPr lang="en-GB" sz="280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More on analysis</a:t>
            </a:r>
          </a:p>
        </p:txBody>
      </p:sp>
      <p:pic>
        <p:nvPicPr>
          <p:cNvPr id="34819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03350" y="1557338"/>
            <a:ext cx="6697663" cy="5024437"/>
          </a:xfr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5843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39750" y="836613"/>
            <a:ext cx="7483475" cy="5616575"/>
          </a:xfr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And finally...</a:t>
            </a:r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/>
              <a:t>It is not just a “stage” of research. Analysis is an omnipresent feature of the researchers’ participation within a research project. </a:t>
            </a:r>
            <a:endParaRPr lang="en-US" b="1"/>
          </a:p>
          <a:p>
            <a:pPr eaLnBrk="1" hangingPunct="1"/>
            <a:r>
              <a:rPr lang="en-US"/>
              <a:t>Qualitative research entails an iterative, dialogical engagement with data collection and analysis. </a:t>
            </a:r>
          </a:p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944</TotalTime>
  <Words>1812</Words>
  <Application>Microsoft Macintosh PowerPoint</Application>
  <PresentationFormat>On-screen Show (4:3)</PresentationFormat>
  <Paragraphs>144</Paragraphs>
  <Slides>35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8" baseType="lpstr">
      <vt:lpstr>Arial</vt:lpstr>
      <vt:lpstr>Century Gothic</vt:lpstr>
      <vt:lpstr>Default Design</vt:lpstr>
      <vt:lpstr> Making sense of qualitative data </vt:lpstr>
      <vt:lpstr>Sources</vt:lpstr>
      <vt:lpstr>What do Miles &amp; Huberman actually say?</vt:lpstr>
      <vt:lpstr>So…</vt:lpstr>
      <vt:lpstr>The conception:</vt:lpstr>
      <vt:lpstr>Steps to data analysis…</vt:lpstr>
      <vt:lpstr>1. Anticipatory analysis</vt:lpstr>
      <vt:lpstr>2. Data reduction</vt:lpstr>
      <vt:lpstr>3. Data display</vt:lpstr>
      <vt:lpstr>4. Coding</vt:lpstr>
      <vt:lpstr>5. Theorising and hypothesising</vt:lpstr>
      <vt:lpstr>6. Writing</vt:lpstr>
      <vt:lpstr>Managing your own subjectivity</vt:lpstr>
      <vt:lpstr>Working with and through</vt:lpstr>
      <vt:lpstr>Braun and Clarke (2006)</vt:lpstr>
      <vt:lpstr>Thematic analysis</vt:lpstr>
      <vt:lpstr>6 Phases</vt:lpstr>
      <vt:lpstr>PowerPoint Presentation</vt:lpstr>
      <vt:lpstr>PowerPoint Presentation</vt:lpstr>
      <vt:lpstr>Top down, bottom up or a combination of each?</vt:lpstr>
      <vt:lpstr>PowerPoint Presentation</vt:lpstr>
      <vt:lpstr>A third way – Jon Swain</vt:lpstr>
      <vt:lpstr>PowerPoint Presentation</vt:lpstr>
      <vt:lpstr>Jon Swain’s method: three points</vt:lpstr>
      <vt:lpstr>PowerPoint Presentation</vt:lpstr>
      <vt:lpstr>Jon Swain’s 7 steps</vt:lpstr>
      <vt:lpstr>PowerPoint Presentation</vt:lpstr>
      <vt:lpstr>PowerPoint Presentation</vt:lpstr>
      <vt:lpstr>PowerPoint Presentation</vt:lpstr>
      <vt:lpstr>PowerPoint Presentation</vt:lpstr>
      <vt:lpstr>Some useful references</vt:lpstr>
      <vt:lpstr>PowerPoint Presentation</vt:lpstr>
      <vt:lpstr>More on analysis</vt:lpstr>
      <vt:lpstr>PowerPoint Presentation</vt:lpstr>
      <vt:lpstr>And finally...</vt:lpstr>
    </vt:vector>
  </TitlesOfParts>
  <Company>IOE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Making sense of qualitative data</dc:title>
  <dc:creator>behpcdp</dc:creator>
  <cp:lastModifiedBy>Iain Jones</cp:lastModifiedBy>
  <cp:revision>55</cp:revision>
  <dcterms:created xsi:type="dcterms:W3CDTF">2012-10-23T07:16:13Z</dcterms:created>
  <dcterms:modified xsi:type="dcterms:W3CDTF">2023-10-02T14:37:21Z</dcterms:modified>
</cp:coreProperties>
</file>