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70" r:id="rId4"/>
    <p:sldId id="267" r:id="rId5"/>
    <p:sldId id="274" r:id="rId6"/>
    <p:sldId id="268" r:id="rId7"/>
    <p:sldId id="273" r:id="rId8"/>
    <p:sldId id="258" r:id="rId9"/>
    <p:sldId id="271" r:id="rId10"/>
    <p:sldId id="259" r:id="rId11"/>
    <p:sldId id="260"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DE223D-D0F5-4FD4-B34B-92B3AD198F2D}" v="138" dt="2024-02-06T07:40:49.8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E42FF8-1F61-42D1-858A-4C0C2549A495}" type="doc">
      <dgm:prSet loTypeId="urn:microsoft.com/office/officeart/2005/8/layout/chevron1" loCatId="process" qsTypeId="urn:microsoft.com/office/officeart/2005/8/quickstyle/3d1" qsCatId="3D" csTypeId="urn:microsoft.com/office/officeart/2005/8/colors/accent1_2" csCatId="accent1" phldr="1"/>
      <dgm:spPr/>
    </dgm:pt>
    <dgm:pt modelId="{51ADDF85-54D3-425B-B4DB-32B56348B39F}">
      <dgm:prSet phldrT="[Text]"/>
      <dgm:spPr/>
      <dgm:t>
        <a:bodyPr/>
        <a:lstStyle/>
        <a:p>
          <a:r>
            <a:rPr lang="en-GB" dirty="0"/>
            <a:t>Planning</a:t>
          </a:r>
        </a:p>
      </dgm:t>
    </dgm:pt>
    <dgm:pt modelId="{CA138946-7A6E-4814-80C5-9C5414400883}" type="parTrans" cxnId="{7226A531-B326-41B1-BA23-5FBA19F425EA}">
      <dgm:prSet/>
      <dgm:spPr/>
      <dgm:t>
        <a:bodyPr/>
        <a:lstStyle/>
        <a:p>
          <a:endParaRPr lang="en-GB"/>
        </a:p>
      </dgm:t>
    </dgm:pt>
    <dgm:pt modelId="{05F82579-180A-4538-8344-95CB89C496F5}" type="sibTrans" cxnId="{7226A531-B326-41B1-BA23-5FBA19F425EA}">
      <dgm:prSet/>
      <dgm:spPr/>
      <dgm:t>
        <a:bodyPr/>
        <a:lstStyle/>
        <a:p>
          <a:endParaRPr lang="en-GB"/>
        </a:p>
      </dgm:t>
    </dgm:pt>
    <dgm:pt modelId="{896D6EB9-A290-410E-9742-3A17C935C735}">
      <dgm:prSet phldrT="[Text]"/>
      <dgm:spPr/>
      <dgm:t>
        <a:bodyPr/>
        <a:lstStyle/>
        <a:p>
          <a:r>
            <a:rPr lang="en-GB" dirty="0"/>
            <a:t>Delivery</a:t>
          </a:r>
        </a:p>
      </dgm:t>
    </dgm:pt>
    <dgm:pt modelId="{783E492A-6359-4CDA-82F4-4654472DAB8D}" type="parTrans" cxnId="{8D3181F8-1A92-4F9F-AEF2-CCA3F5E49942}">
      <dgm:prSet/>
      <dgm:spPr/>
      <dgm:t>
        <a:bodyPr/>
        <a:lstStyle/>
        <a:p>
          <a:endParaRPr lang="en-GB"/>
        </a:p>
      </dgm:t>
    </dgm:pt>
    <dgm:pt modelId="{1A7B7C23-0B71-47C5-9918-BF7586BFD040}" type="sibTrans" cxnId="{8D3181F8-1A92-4F9F-AEF2-CCA3F5E49942}">
      <dgm:prSet/>
      <dgm:spPr/>
      <dgm:t>
        <a:bodyPr/>
        <a:lstStyle/>
        <a:p>
          <a:endParaRPr lang="en-GB"/>
        </a:p>
      </dgm:t>
    </dgm:pt>
    <dgm:pt modelId="{F1C0C731-84A6-4584-A878-769AE0A0E808}">
      <dgm:prSet phldrT="[Text]"/>
      <dgm:spPr/>
      <dgm:t>
        <a:bodyPr/>
        <a:lstStyle/>
        <a:p>
          <a:r>
            <a:rPr lang="en-GB" dirty="0"/>
            <a:t>Post Event -Evaluation</a:t>
          </a:r>
        </a:p>
      </dgm:t>
    </dgm:pt>
    <dgm:pt modelId="{2269E7DC-2422-468D-88DF-1886AC51E90C}" type="parTrans" cxnId="{B982496D-221C-45B5-82C8-B46DFC2BB49F}">
      <dgm:prSet/>
      <dgm:spPr/>
      <dgm:t>
        <a:bodyPr/>
        <a:lstStyle/>
        <a:p>
          <a:endParaRPr lang="en-GB"/>
        </a:p>
      </dgm:t>
    </dgm:pt>
    <dgm:pt modelId="{00FBFFDD-DC49-4E3B-9CF7-2AACF1ECE393}" type="sibTrans" cxnId="{B982496D-221C-45B5-82C8-B46DFC2BB49F}">
      <dgm:prSet/>
      <dgm:spPr/>
      <dgm:t>
        <a:bodyPr/>
        <a:lstStyle/>
        <a:p>
          <a:endParaRPr lang="en-GB"/>
        </a:p>
      </dgm:t>
    </dgm:pt>
    <dgm:pt modelId="{0481CC3D-079A-4539-82F1-36DC8EC80E51}" type="pres">
      <dgm:prSet presAssocID="{1CE42FF8-1F61-42D1-858A-4C0C2549A495}" presName="Name0" presStyleCnt="0">
        <dgm:presLayoutVars>
          <dgm:dir/>
          <dgm:animLvl val="lvl"/>
          <dgm:resizeHandles val="exact"/>
        </dgm:presLayoutVars>
      </dgm:prSet>
      <dgm:spPr/>
    </dgm:pt>
    <dgm:pt modelId="{CC18A4FA-9285-4FAD-9806-7D09C7E815A3}" type="pres">
      <dgm:prSet presAssocID="{51ADDF85-54D3-425B-B4DB-32B56348B39F}" presName="parTxOnly" presStyleLbl="node1" presStyleIdx="0" presStyleCnt="3">
        <dgm:presLayoutVars>
          <dgm:chMax val="0"/>
          <dgm:chPref val="0"/>
          <dgm:bulletEnabled val="1"/>
        </dgm:presLayoutVars>
      </dgm:prSet>
      <dgm:spPr/>
    </dgm:pt>
    <dgm:pt modelId="{FA3FF529-5A71-4DA6-BB00-749721938C36}" type="pres">
      <dgm:prSet presAssocID="{05F82579-180A-4538-8344-95CB89C496F5}" presName="parTxOnlySpace" presStyleCnt="0"/>
      <dgm:spPr/>
    </dgm:pt>
    <dgm:pt modelId="{C076528E-2775-4E90-A0CE-AE38E9A82915}" type="pres">
      <dgm:prSet presAssocID="{896D6EB9-A290-410E-9742-3A17C935C735}" presName="parTxOnly" presStyleLbl="node1" presStyleIdx="1" presStyleCnt="3">
        <dgm:presLayoutVars>
          <dgm:chMax val="0"/>
          <dgm:chPref val="0"/>
          <dgm:bulletEnabled val="1"/>
        </dgm:presLayoutVars>
      </dgm:prSet>
      <dgm:spPr/>
    </dgm:pt>
    <dgm:pt modelId="{7032C865-F844-4CB7-B0EB-986AAE671E3E}" type="pres">
      <dgm:prSet presAssocID="{1A7B7C23-0B71-47C5-9918-BF7586BFD040}" presName="parTxOnlySpace" presStyleCnt="0"/>
      <dgm:spPr/>
    </dgm:pt>
    <dgm:pt modelId="{553C9215-44B7-494D-B6D3-1B157FA84EAF}" type="pres">
      <dgm:prSet presAssocID="{F1C0C731-84A6-4584-A878-769AE0A0E808}" presName="parTxOnly" presStyleLbl="node1" presStyleIdx="2" presStyleCnt="3">
        <dgm:presLayoutVars>
          <dgm:chMax val="0"/>
          <dgm:chPref val="0"/>
          <dgm:bulletEnabled val="1"/>
        </dgm:presLayoutVars>
      </dgm:prSet>
      <dgm:spPr/>
    </dgm:pt>
  </dgm:ptLst>
  <dgm:cxnLst>
    <dgm:cxn modelId="{74E3410B-B9EE-43AB-9D87-67EE6B015590}" type="presOf" srcId="{F1C0C731-84A6-4584-A878-769AE0A0E808}" destId="{553C9215-44B7-494D-B6D3-1B157FA84EAF}" srcOrd="0" destOrd="0" presId="urn:microsoft.com/office/officeart/2005/8/layout/chevron1"/>
    <dgm:cxn modelId="{7226A531-B326-41B1-BA23-5FBA19F425EA}" srcId="{1CE42FF8-1F61-42D1-858A-4C0C2549A495}" destId="{51ADDF85-54D3-425B-B4DB-32B56348B39F}" srcOrd="0" destOrd="0" parTransId="{CA138946-7A6E-4814-80C5-9C5414400883}" sibTransId="{05F82579-180A-4538-8344-95CB89C496F5}"/>
    <dgm:cxn modelId="{A5F6585F-5BE4-4F50-998B-08B78DD7B551}" type="presOf" srcId="{1CE42FF8-1F61-42D1-858A-4C0C2549A495}" destId="{0481CC3D-079A-4539-82F1-36DC8EC80E51}" srcOrd="0" destOrd="0" presId="urn:microsoft.com/office/officeart/2005/8/layout/chevron1"/>
    <dgm:cxn modelId="{B982496D-221C-45B5-82C8-B46DFC2BB49F}" srcId="{1CE42FF8-1F61-42D1-858A-4C0C2549A495}" destId="{F1C0C731-84A6-4584-A878-769AE0A0E808}" srcOrd="2" destOrd="0" parTransId="{2269E7DC-2422-468D-88DF-1886AC51E90C}" sibTransId="{00FBFFDD-DC49-4E3B-9CF7-2AACF1ECE393}"/>
    <dgm:cxn modelId="{608348F5-6001-4029-BDB8-FED1446074AD}" type="presOf" srcId="{51ADDF85-54D3-425B-B4DB-32B56348B39F}" destId="{CC18A4FA-9285-4FAD-9806-7D09C7E815A3}" srcOrd="0" destOrd="0" presId="urn:microsoft.com/office/officeart/2005/8/layout/chevron1"/>
    <dgm:cxn modelId="{8D3181F8-1A92-4F9F-AEF2-CCA3F5E49942}" srcId="{1CE42FF8-1F61-42D1-858A-4C0C2549A495}" destId="{896D6EB9-A290-410E-9742-3A17C935C735}" srcOrd="1" destOrd="0" parTransId="{783E492A-6359-4CDA-82F4-4654472DAB8D}" sibTransId="{1A7B7C23-0B71-47C5-9918-BF7586BFD040}"/>
    <dgm:cxn modelId="{479875FF-2F40-4C8A-9EFA-0C95127F8579}" type="presOf" srcId="{896D6EB9-A290-410E-9742-3A17C935C735}" destId="{C076528E-2775-4E90-A0CE-AE38E9A82915}" srcOrd="0" destOrd="0" presId="urn:microsoft.com/office/officeart/2005/8/layout/chevron1"/>
    <dgm:cxn modelId="{38C6731E-E332-4EEF-89C1-08712B80D8B9}" type="presParOf" srcId="{0481CC3D-079A-4539-82F1-36DC8EC80E51}" destId="{CC18A4FA-9285-4FAD-9806-7D09C7E815A3}" srcOrd="0" destOrd="0" presId="urn:microsoft.com/office/officeart/2005/8/layout/chevron1"/>
    <dgm:cxn modelId="{14D842DB-2F4F-48B2-9C5E-A2EA154B66F4}" type="presParOf" srcId="{0481CC3D-079A-4539-82F1-36DC8EC80E51}" destId="{FA3FF529-5A71-4DA6-BB00-749721938C36}" srcOrd="1" destOrd="0" presId="urn:microsoft.com/office/officeart/2005/8/layout/chevron1"/>
    <dgm:cxn modelId="{B73FBCF1-D0D5-4CE3-92C3-DCA582018FED}" type="presParOf" srcId="{0481CC3D-079A-4539-82F1-36DC8EC80E51}" destId="{C076528E-2775-4E90-A0CE-AE38E9A82915}" srcOrd="2" destOrd="0" presId="urn:microsoft.com/office/officeart/2005/8/layout/chevron1"/>
    <dgm:cxn modelId="{D9A8530E-0D48-4D9C-8427-37F9C1D086F8}" type="presParOf" srcId="{0481CC3D-079A-4539-82F1-36DC8EC80E51}" destId="{7032C865-F844-4CB7-B0EB-986AAE671E3E}" srcOrd="3" destOrd="0" presId="urn:microsoft.com/office/officeart/2005/8/layout/chevron1"/>
    <dgm:cxn modelId="{4EACCAD0-80A7-4C34-9F0C-CC5A40790A61}" type="presParOf" srcId="{0481CC3D-079A-4539-82F1-36DC8EC80E51}" destId="{553C9215-44B7-494D-B6D3-1B157FA84EAF}"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18A4FA-9285-4FAD-9806-7D09C7E815A3}">
      <dsp:nvSpPr>
        <dsp:cNvPr id="0" name=""/>
        <dsp:cNvSpPr/>
      </dsp:nvSpPr>
      <dsp:spPr>
        <a:xfrm>
          <a:off x="1574" y="172417"/>
          <a:ext cx="1918862" cy="767545"/>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Planning</a:t>
          </a:r>
        </a:p>
      </dsp:txBody>
      <dsp:txXfrm>
        <a:off x="385347" y="172417"/>
        <a:ext cx="1151317" cy="767545"/>
      </dsp:txXfrm>
    </dsp:sp>
    <dsp:sp modelId="{C076528E-2775-4E90-A0CE-AE38E9A82915}">
      <dsp:nvSpPr>
        <dsp:cNvPr id="0" name=""/>
        <dsp:cNvSpPr/>
      </dsp:nvSpPr>
      <dsp:spPr>
        <a:xfrm>
          <a:off x="1728551" y="172417"/>
          <a:ext cx="1918862" cy="767545"/>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Delivery</a:t>
          </a:r>
        </a:p>
      </dsp:txBody>
      <dsp:txXfrm>
        <a:off x="2112324" y="172417"/>
        <a:ext cx="1151317" cy="767545"/>
      </dsp:txXfrm>
    </dsp:sp>
    <dsp:sp modelId="{553C9215-44B7-494D-B6D3-1B157FA84EAF}">
      <dsp:nvSpPr>
        <dsp:cNvPr id="0" name=""/>
        <dsp:cNvSpPr/>
      </dsp:nvSpPr>
      <dsp:spPr>
        <a:xfrm>
          <a:off x="3455527" y="172417"/>
          <a:ext cx="1918862" cy="767545"/>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Post Event -Evaluation</a:t>
          </a:r>
        </a:p>
      </dsp:txBody>
      <dsp:txXfrm>
        <a:off x="3839300" y="172417"/>
        <a:ext cx="1151317" cy="767545"/>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DA84A-16A6-E03F-B38D-449C22E0FA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549A59-2E6E-9782-CAD7-15C3AB95D1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8AD7A0-D78F-52C6-9D13-FEAEC10A7A85}"/>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5" name="Footer Placeholder 4">
            <a:extLst>
              <a:ext uri="{FF2B5EF4-FFF2-40B4-BE49-F238E27FC236}">
                <a16:creationId xmlns:a16="http://schemas.microsoft.com/office/drawing/2014/main" id="{489315A3-88D9-9D0F-DB3C-D3E467B63D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550F19-7ED2-094D-8273-94FBDB538361}"/>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23638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F60BE-77F9-99BF-854E-769B3AA78E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277EB0-6F22-5B15-D632-0194FE1F09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4E77C-085C-CA27-932A-4D0DEA2EF282}"/>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5" name="Footer Placeholder 4">
            <a:extLst>
              <a:ext uri="{FF2B5EF4-FFF2-40B4-BE49-F238E27FC236}">
                <a16:creationId xmlns:a16="http://schemas.microsoft.com/office/drawing/2014/main" id="{1BC52F01-F25D-4C0D-EEE8-02B215CD46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DA615C-CA24-C991-8208-C24080BB3169}"/>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29138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54D5C-5108-51FE-1D9C-FDE36FF599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542E6C-AF88-EA4E-33D4-BD01B7CF71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1EBA2D-4A90-175C-8F5E-65EB70341D4E}"/>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5" name="Footer Placeholder 4">
            <a:extLst>
              <a:ext uri="{FF2B5EF4-FFF2-40B4-BE49-F238E27FC236}">
                <a16:creationId xmlns:a16="http://schemas.microsoft.com/office/drawing/2014/main" id="{5FEBCDA5-FC6A-F46D-0B3F-E52A7AC5B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1F5D91-4643-2291-00F5-7D0481E8B07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53479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78388-EF0B-D788-1C99-65FCAB567A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369C69-8F37-E4E9-8861-13A7793BFD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729D09-DB2C-8B09-D4DD-3A8305B3DD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0FDA9E-0758-C41F-A4D8-650EA1797294}"/>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6" name="Footer Placeholder 5">
            <a:extLst>
              <a:ext uri="{FF2B5EF4-FFF2-40B4-BE49-F238E27FC236}">
                <a16:creationId xmlns:a16="http://schemas.microsoft.com/office/drawing/2014/main" id="{FC0AA06D-AAAF-2E24-E72B-7A02363648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C8578F-E77F-76A3-7803-B61B658CB1F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0084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8BCA0-2E7E-7FE4-D968-82759C60B5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DD61C4-2AA9-2C58-D587-E424CC6858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4A708D-A291-B2FB-B0B5-74F2831F0E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735C3A-78E7-C590-F3BD-0AB3497C4B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5CA610-2012-7962-A50B-E8E7D879A3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9A2C4A-BEA2-2B3B-97B0-B6DF5FB7057A}"/>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8" name="Footer Placeholder 7">
            <a:extLst>
              <a:ext uri="{FF2B5EF4-FFF2-40B4-BE49-F238E27FC236}">
                <a16:creationId xmlns:a16="http://schemas.microsoft.com/office/drawing/2014/main" id="{75AD43F1-4FFC-2540-E193-2DFAA7850A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0A6D71-3565-89FC-80D9-8F7F4FCB772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09819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21FF5-ABAF-E018-C332-01FB1B1177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A971093-9877-086F-67E4-4D432FCA67A5}"/>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4" name="Footer Placeholder 3">
            <a:extLst>
              <a:ext uri="{FF2B5EF4-FFF2-40B4-BE49-F238E27FC236}">
                <a16:creationId xmlns:a16="http://schemas.microsoft.com/office/drawing/2014/main" id="{D2F2EAD1-D4EF-9BC1-21B8-4DEC5415619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F79996-59D5-A99C-A964-F8A8075BCC09}"/>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68393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DB443A-A4AD-E465-1497-00D2E5E1280D}"/>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3" name="Footer Placeholder 2">
            <a:extLst>
              <a:ext uri="{FF2B5EF4-FFF2-40B4-BE49-F238E27FC236}">
                <a16:creationId xmlns:a16="http://schemas.microsoft.com/office/drawing/2014/main" id="{34EE2304-475A-7FB4-4AAF-D7AD56B15C2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B607CF4-E506-B3DF-61D9-42B4EB7566ED}"/>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63959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0B702-0F91-CAD1-4B0E-1A9488C248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05B29C-5EF1-5417-8720-4E09059950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469ED3-5781-F242-44A3-D9DF3BD97D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8EDBD-08E5-6455-B81A-8A471956292F}"/>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6" name="Footer Placeholder 5">
            <a:extLst>
              <a:ext uri="{FF2B5EF4-FFF2-40B4-BE49-F238E27FC236}">
                <a16:creationId xmlns:a16="http://schemas.microsoft.com/office/drawing/2014/main" id="{3960FDFA-C104-1178-335B-B1CFD4B123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41D550-25D1-9A74-2EE7-DCD7B2C6CBD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21086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814E-FACA-B1AF-754A-1E7EF42E66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A961FA-77D2-D619-9D23-B9CB839903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E60414-98B7-16E3-F1ED-EC5F2CC7B3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3090DC-FD37-9902-8DFC-1AC40CB0DA4C}"/>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6" name="Footer Placeholder 5">
            <a:extLst>
              <a:ext uri="{FF2B5EF4-FFF2-40B4-BE49-F238E27FC236}">
                <a16:creationId xmlns:a16="http://schemas.microsoft.com/office/drawing/2014/main" id="{B1A13169-9676-A039-36A3-487FDF96CE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EAE70A-E461-8043-C79D-6CAB6FB7F5C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81067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B446F-8F10-E711-7062-C8E9D9D82C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90490A-0143-D3B2-7876-A6C8364893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E5DEFD-8127-DAB0-A0D4-20A31F9E013D}"/>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5" name="Footer Placeholder 4">
            <a:extLst>
              <a:ext uri="{FF2B5EF4-FFF2-40B4-BE49-F238E27FC236}">
                <a16:creationId xmlns:a16="http://schemas.microsoft.com/office/drawing/2014/main" id="{81C14E28-F9F1-E97B-8F1F-486DCF2147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46EA7E-6E80-3591-2268-A15C8BFDC5E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92428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5381C1-09E9-0CF7-B6C6-EAE4D4EED8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38A03D-8866-0060-EC7C-AADBE893F5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629348-A9F2-0A86-CE04-9400ED0B2CFD}"/>
              </a:ext>
            </a:extLst>
          </p:cNvPr>
          <p:cNvSpPr>
            <a:spLocks noGrp="1"/>
          </p:cNvSpPr>
          <p:nvPr>
            <p:ph type="dt" sz="half" idx="10"/>
          </p:nvPr>
        </p:nvSpPr>
        <p:spPr/>
        <p:txBody>
          <a:bodyPr/>
          <a:lstStyle/>
          <a:p>
            <a:fld id="{76969C88-B244-455D-A017-012B25B1ACDD}" type="datetimeFigureOut">
              <a:rPr lang="en-US" smtClean="0"/>
              <a:t>2/6/2024</a:t>
            </a:fld>
            <a:endParaRPr lang="en-US"/>
          </a:p>
        </p:txBody>
      </p:sp>
      <p:sp>
        <p:nvSpPr>
          <p:cNvPr id="5" name="Footer Placeholder 4">
            <a:extLst>
              <a:ext uri="{FF2B5EF4-FFF2-40B4-BE49-F238E27FC236}">
                <a16:creationId xmlns:a16="http://schemas.microsoft.com/office/drawing/2014/main" id="{22614864-43A2-F8A1-09EA-D7544D2103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91B9-60CB-A6F2-DB40-57D484CCBD52}"/>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62304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353988-1282-5BA7-8917-835D20EA21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E844CB-2432-FD33-02A4-0FA94930DC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7E6021-74B3-F075-DD0E-9CCE7E6852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6969C88-B244-455D-A017-012B25B1ACDD}" type="datetimeFigureOut">
              <a:rPr lang="en-US" smtClean="0"/>
              <a:pPr/>
              <a:t>2/6/2024</a:t>
            </a:fld>
            <a:endParaRPr lang="en-US"/>
          </a:p>
        </p:txBody>
      </p:sp>
      <p:sp>
        <p:nvSpPr>
          <p:cNvPr id="5" name="Footer Placeholder 4">
            <a:extLst>
              <a:ext uri="{FF2B5EF4-FFF2-40B4-BE49-F238E27FC236}">
                <a16:creationId xmlns:a16="http://schemas.microsoft.com/office/drawing/2014/main" id="{97AE0649-4270-6F80-1132-F58AC933EB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9B5F99F2-0641-2123-C9E1-50ECEEBC4E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957329341"/>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jpg"/><Relationship Id="rId9" Type="http://schemas.openxmlformats.org/officeDocument/2006/relationships/image" Target="../media/image9.jpg"/></Relationships>
</file>

<file path=ppt/slides/_rels/slide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sitting at tables in a room&#10;&#10;Description automatically generated">
            <a:extLst>
              <a:ext uri="{FF2B5EF4-FFF2-40B4-BE49-F238E27FC236}">
                <a16:creationId xmlns:a16="http://schemas.microsoft.com/office/drawing/2014/main" id="{23491456-2D49-EB2D-7211-F5FC1EF935F6}"/>
              </a:ext>
            </a:extLst>
          </p:cNvPr>
          <p:cNvPicPr>
            <a:picLocks noChangeAspect="1"/>
          </p:cNvPicPr>
          <p:nvPr/>
        </p:nvPicPr>
        <p:blipFill rotWithShape="1">
          <a:blip r:embed="rId2">
            <a:extLst>
              <a:ext uri="{28A0092B-C50C-407E-A947-70E740481C1C}">
                <a14:useLocalDpi xmlns:a14="http://schemas.microsoft.com/office/drawing/2010/main" val="0"/>
              </a:ext>
            </a:extLst>
          </a:blip>
          <a:srcRect r="11111"/>
          <a:stretch/>
        </p:blipFill>
        <p:spPr>
          <a:xfrm>
            <a:off x="-15789" y="9757"/>
            <a:ext cx="12191997" cy="6857988"/>
          </a:xfrm>
          <a:prstGeom prst="rect">
            <a:avLst/>
          </a:prstGeom>
        </p:spPr>
      </p:pic>
      <p:sp>
        <p:nvSpPr>
          <p:cNvPr id="7" name="Rectangle 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35031" y="2213145"/>
            <a:ext cx="6864098" cy="2425614"/>
          </a:xfrm>
          <a:prstGeom prst="rect">
            <a:avLst/>
          </a:prstGeom>
          <a:gradFill>
            <a:gsLst>
              <a:gs pos="0">
                <a:schemeClr val="accent5">
                  <a:lumMod val="60000"/>
                  <a:lumOff val="40000"/>
                </a:schemeClr>
              </a:gs>
              <a:gs pos="43000">
                <a:schemeClr val="accent2">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162550" y="0"/>
            <a:ext cx="7048678" cy="6858000"/>
          </a:xfrm>
          <a:prstGeom prst="rect">
            <a:avLst/>
          </a:prstGeom>
          <a:gradFill flip="none" rotWithShape="1">
            <a:gsLst>
              <a:gs pos="19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86455" y="-60677"/>
            <a:ext cx="6864096" cy="6985449"/>
          </a:xfrm>
          <a:prstGeom prst="rect">
            <a:avLst/>
          </a:prstGeom>
          <a:gradFill flip="none" rotWithShape="1">
            <a:gsLst>
              <a:gs pos="0">
                <a:schemeClr val="accent5"/>
              </a:gs>
              <a:gs pos="64000">
                <a:schemeClr val="accent2">
                  <a:alpha val="0"/>
                </a:schemeClr>
              </a:gs>
            </a:gsLst>
            <a:lin ang="7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695591" y="-647892"/>
            <a:ext cx="2839273" cy="12192001"/>
          </a:xfrm>
          <a:prstGeom prst="rect">
            <a:avLst/>
          </a:prstGeom>
          <a:gradFill>
            <a:gsLst>
              <a:gs pos="0">
                <a:schemeClr val="accent2"/>
              </a:gs>
              <a:gs pos="53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025D4-58F5-69C3-9595-7D039CD7B5CA}"/>
              </a:ext>
            </a:extLst>
          </p:cNvPr>
          <p:cNvSpPr>
            <a:spLocks noGrp="1"/>
          </p:cNvSpPr>
          <p:nvPr>
            <p:ph type="ctrTitle"/>
          </p:nvPr>
        </p:nvSpPr>
        <p:spPr>
          <a:xfrm>
            <a:off x="7832035" y="127825"/>
            <a:ext cx="4196137" cy="2473641"/>
          </a:xfrm>
        </p:spPr>
        <p:txBody>
          <a:bodyPr vert="horz" lIns="91440" tIns="45720" rIns="91440" bIns="45720" rtlCol="0">
            <a:normAutofit/>
          </a:bodyPr>
          <a:lstStyle/>
          <a:p>
            <a:pPr algn="l"/>
            <a:r>
              <a:rPr kumimoji="0" lang="en-US" sz="33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Event Planning and Delivery Considerations for an International Meeting </a:t>
            </a:r>
            <a:endParaRPr lang="en-US" sz="33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670885D-228E-9B65-2F89-414274F0EB3C}"/>
              </a:ext>
            </a:extLst>
          </p:cNvPr>
          <p:cNvSpPr>
            <a:spLocks noGrp="1"/>
          </p:cNvSpPr>
          <p:nvPr>
            <p:ph type="subTitle" idx="1"/>
          </p:nvPr>
        </p:nvSpPr>
        <p:spPr>
          <a:xfrm>
            <a:off x="8295861" y="4585444"/>
            <a:ext cx="3732311" cy="2282301"/>
          </a:xfrm>
        </p:spPr>
        <p:txBody>
          <a:bodyPr vert="horz" lIns="91440" tIns="45720" rIns="91440" bIns="45720" rtlCol="0">
            <a:normAutofit/>
          </a:bodyPr>
          <a:lstStyle/>
          <a:p>
            <a:pPr marR="0" lvl="0" algn="l" fontAlgn="auto">
              <a:spcBef>
                <a:spcPts val="1000"/>
              </a:spcBef>
              <a:spcAft>
                <a:spcPts val="0"/>
              </a:spcAft>
              <a:buClrTx/>
              <a:buSzTx/>
              <a:tabLst/>
              <a:defRPr/>
            </a:pPr>
            <a:r>
              <a:rPr kumimoji="0" lang="en-US" sz="16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Student name :Cristina – Florentina Patanghel </a:t>
            </a:r>
          </a:p>
          <a:p>
            <a:pPr marR="0" lvl="0" algn="l" fontAlgn="auto">
              <a:spcBef>
                <a:spcPts val="1000"/>
              </a:spcBef>
              <a:spcAft>
                <a:spcPts val="0"/>
              </a:spcAft>
              <a:buClrTx/>
              <a:buSzTx/>
              <a:tabLst/>
              <a:defRPr/>
            </a:pPr>
            <a:r>
              <a:rPr kumimoji="0" lang="en-US" sz="16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Student ID number : 2118920</a:t>
            </a:r>
          </a:p>
          <a:p>
            <a:pPr marR="0" lvl="0" algn="l" fontAlgn="auto">
              <a:spcBef>
                <a:spcPts val="1000"/>
              </a:spcBef>
              <a:spcAft>
                <a:spcPts val="0"/>
              </a:spcAft>
              <a:buClrTx/>
              <a:buSzTx/>
              <a:tabLst/>
              <a:defRPr/>
            </a:pPr>
            <a:r>
              <a:rPr kumimoji="0" lang="en-US" sz="16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Module name :International Meeting Management for the Hotel Industry </a:t>
            </a:r>
          </a:p>
          <a:p>
            <a:pPr marR="0" lvl="0" algn="l" fontAlgn="auto">
              <a:spcBef>
                <a:spcPts val="1000"/>
              </a:spcBef>
              <a:spcAft>
                <a:spcPts val="0"/>
              </a:spcAft>
              <a:buClrTx/>
              <a:buSzTx/>
              <a:tabLst/>
              <a:defRPr/>
            </a:pPr>
            <a:r>
              <a:rPr kumimoji="0" lang="en-US" sz="16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Module number : </a:t>
            </a:r>
            <a:r>
              <a:rPr kumimoji="0" lang="en-US" sz="16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sym typeface="Wingdings" panose="05000000000000000000" pitchFamily="2" charset="2"/>
              </a:rPr>
              <a:t>BMIH6007</a:t>
            </a:r>
          </a:p>
          <a:p>
            <a:pPr marR="0" lvl="0" algn="l" fontAlgn="auto">
              <a:spcBef>
                <a:spcPts val="1000"/>
              </a:spcBef>
              <a:spcAft>
                <a:spcPts val="0"/>
              </a:spcAft>
              <a:buClrTx/>
              <a:buSzTx/>
              <a:tabLst/>
              <a:defRPr/>
            </a:pPr>
            <a:r>
              <a:rPr kumimoji="0" lang="en-US" sz="16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sym typeface="Wingdings" panose="05000000000000000000" pitchFamily="2" charset="2"/>
              </a:rPr>
              <a:t>Module lector : Kathryn Flynn</a:t>
            </a:r>
            <a:endParaRPr kumimoji="0" lang="en-US" sz="16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indent="-228600" algn="l">
              <a:buFont typeface="Arial" panose="020B0604020202020204" pitchFamily="34" charset="0"/>
              <a:buChar char="•"/>
            </a:pPr>
            <a:endParaRPr lang="en-US" sz="800" dirty="0">
              <a:solidFill>
                <a:srgbClr val="FFFFFF"/>
              </a:solidFill>
            </a:endParaRPr>
          </a:p>
        </p:txBody>
      </p:sp>
    </p:spTree>
    <p:extLst>
      <p:ext uri="{BB962C8B-B14F-4D97-AF65-F5344CB8AC3E}">
        <p14:creationId xmlns:p14="http://schemas.microsoft.com/office/powerpoint/2010/main" val="3638477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6" name="Rectangle 17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Content Placeholder 15" descr="A landscape with trees and hills&#10;&#10;Description automatically generated">
            <a:extLst>
              <a:ext uri="{FF2B5EF4-FFF2-40B4-BE49-F238E27FC236}">
                <a16:creationId xmlns:a16="http://schemas.microsoft.com/office/drawing/2014/main" id="{86EDACAD-A774-5694-8AE8-9E2345D0E4AB}"/>
              </a:ext>
            </a:extLst>
          </p:cNvPr>
          <p:cNvPicPr>
            <a:picLocks noGrp="1" noChangeAspect="1"/>
          </p:cNvPicPr>
          <p:nvPr>
            <p:ph idx="1"/>
          </p:nvPr>
        </p:nvPicPr>
        <p:blipFill rotWithShape="1">
          <a:blip r:embed="rId2">
            <a:alphaModFix amt="50000"/>
            <a:extLst>
              <a:ext uri="{28A0092B-C50C-407E-A947-70E740481C1C}">
                <a14:useLocalDpi xmlns:a14="http://schemas.microsoft.com/office/drawing/2010/main" val="0"/>
              </a:ext>
            </a:extLst>
          </a:blip>
          <a:srcRect r="25"/>
          <a:stretch/>
        </p:blipFill>
        <p:spPr>
          <a:xfrm>
            <a:off x="20" y="10"/>
            <a:ext cx="12188930" cy="6857990"/>
          </a:xfrm>
          <a:prstGeom prst="rect">
            <a:avLst/>
          </a:prstGeom>
        </p:spPr>
      </p:pic>
      <p:sp>
        <p:nvSpPr>
          <p:cNvPr id="2" name="Title 1">
            <a:extLst>
              <a:ext uri="{FF2B5EF4-FFF2-40B4-BE49-F238E27FC236}">
                <a16:creationId xmlns:a16="http://schemas.microsoft.com/office/drawing/2014/main" id="{DCBB3C57-9566-4A31-334F-33E0D22FE525}"/>
              </a:ext>
            </a:extLst>
          </p:cNvPr>
          <p:cNvSpPr>
            <a:spLocks noGrp="1"/>
          </p:cNvSpPr>
          <p:nvPr>
            <p:ph type="title"/>
          </p:nvPr>
        </p:nvSpPr>
        <p:spPr>
          <a:xfrm>
            <a:off x="779931" y="835487"/>
            <a:ext cx="10287000" cy="4411851"/>
          </a:xfrm>
        </p:spPr>
        <p:txBody>
          <a:bodyPr vert="horz" lIns="91440" tIns="45720" rIns="91440" bIns="45720" rtlCol="0" anchor="b">
            <a:normAutofit/>
          </a:bodyPr>
          <a:lstStyle/>
          <a:p>
            <a:pPr algn="ctr"/>
            <a:r>
              <a:rPr kumimoji="0" lang="en-US" sz="3600" b="1" i="0" u="none" strike="noStrike" cap="none" spc="0" normalizeH="0" baseline="0" noProof="0" dirty="0">
                <a:ln>
                  <a:noFill/>
                </a:ln>
                <a:solidFill>
                  <a:schemeClr val="bg1">
                    <a:lumMod val="75000"/>
                  </a:schemeClr>
                </a:solidFill>
                <a:effectLst/>
                <a:uLnTx/>
                <a:uFillTx/>
              </a:rPr>
              <a:t>1</a:t>
            </a:r>
            <a:r>
              <a:rPr kumimoji="0" lang="en-US" sz="3600" b="1" i="0" u="none" strike="noStrike" cap="none" spc="0" normalizeH="0" baseline="30000" noProof="0" dirty="0">
                <a:ln>
                  <a:noFill/>
                </a:ln>
                <a:solidFill>
                  <a:schemeClr val="bg1">
                    <a:lumMod val="75000"/>
                  </a:schemeClr>
                </a:solidFill>
                <a:effectLst/>
                <a:uLnTx/>
                <a:uFillTx/>
              </a:rPr>
              <a:t>st</a:t>
            </a:r>
            <a:r>
              <a:rPr kumimoji="0" lang="en-US" sz="3600" b="1" i="0" u="none" strike="noStrike" cap="none" spc="0" normalizeH="0" baseline="0" noProof="0" dirty="0">
                <a:ln>
                  <a:noFill/>
                </a:ln>
                <a:solidFill>
                  <a:schemeClr val="bg1">
                    <a:lumMod val="75000"/>
                  </a:schemeClr>
                </a:solidFill>
                <a:effectLst/>
                <a:uLnTx/>
                <a:uFillTx/>
              </a:rPr>
              <a:t> ANNUAL SUSTAINABILITY</a:t>
            </a:r>
            <a:br>
              <a:rPr kumimoji="0" lang="en-US" sz="3600" b="1" i="0" u="none" strike="noStrike" cap="none" spc="0" normalizeH="0" baseline="0" noProof="0" dirty="0">
                <a:ln>
                  <a:noFill/>
                </a:ln>
                <a:solidFill>
                  <a:schemeClr val="bg1">
                    <a:lumMod val="75000"/>
                  </a:schemeClr>
                </a:solidFill>
                <a:effectLst/>
                <a:uLnTx/>
                <a:uFillTx/>
              </a:rPr>
            </a:br>
            <a:r>
              <a:rPr kumimoji="0" lang="en-US" sz="3600" b="1" i="0" u="none" strike="noStrike" cap="none" spc="0" normalizeH="0" baseline="0" noProof="0" dirty="0">
                <a:ln>
                  <a:noFill/>
                </a:ln>
                <a:solidFill>
                  <a:schemeClr val="bg1">
                    <a:lumMod val="75000"/>
                  </a:schemeClr>
                </a:solidFill>
                <a:effectLst/>
                <a:uLnTx/>
                <a:uFillTx/>
              </a:rPr>
              <a:t> CONFERENCE 2024</a:t>
            </a:r>
            <a:br>
              <a:rPr kumimoji="0" lang="en-US" sz="3600" b="1" i="0" u="none" strike="noStrike" cap="none" spc="0" normalizeH="0" baseline="0" noProof="0" dirty="0">
                <a:ln>
                  <a:noFill/>
                </a:ln>
                <a:solidFill>
                  <a:schemeClr val="bg1">
                    <a:lumMod val="75000"/>
                  </a:schemeClr>
                </a:solidFill>
                <a:effectLst/>
                <a:uLnTx/>
                <a:uFillTx/>
              </a:rPr>
            </a:br>
            <a:br>
              <a:rPr kumimoji="0" lang="en-US" sz="3600" b="1" i="0" u="none" strike="noStrike" cap="none" spc="0" normalizeH="0" baseline="0" noProof="0" dirty="0">
                <a:ln>
                  <a:noFill/>
                </a:ln>
                <a:solidFill>
                  <a:schemeClr val="bg1"/>
                </a:solidFill>
                <a:effectLst/>
                <a:uLnTx/>
                <a:uFillTx/>
              </a:rPr>
            </a:br>
            <a:r>
              <a:rPr kumimoji="0" lang="en-US" sz="2600" b="1" i="0" u="none" strike="noStrike" cap="none" spc="0" normalizeH="0" baseline="0" noProof="0" dirty="0">
                <a:ln>
                  <a:noFill/>
                </a:ln>
                <a:solidFill>
                  <a:schemeClr val="bg1">
                    <a:lumMod val="85000"/>
                  </a:schemeClr>
                </a:solidFill>
                <a:effectLst/>
                <a:uLnTx/>
                <a:uFillTx/>
              </a:rPr>
              <a:t>        </a:t>
            </a:r>
            <a:r>
              <a:rPr lang="en-US" sz="2600" b="1" dirty="0">
                <a:solidFill>
                  <a:schemeClr val="bg1">
                    <a:lumMod val="85000"/>
                  </a:schemeClr>
                </a:solidFill>
              </a:rPr>
              <a:t>‘’ Sustainability , more then just a  dream ‘’                         </a:t>
            </a:r>
            <a:br>
              <a:rPr lang="en-US" sz="2600" b="1" dirty="0">
                <a:solidFill>
                  <a:schemeClr val="bg1">
                    <a:lumMod val="85000"/>
                  </a:schemeClr>
                </a:solidFill>
              </a:rPr>
            </a:br>
            <a:br>
              <a:rPr lang="en-US" sz="2600" b="1" dirty="0">
                <a:solidFill>
                  <a:schemeClr val="bg1">
                    <a:lumMod val="85000"/>
                  </a:schemeClr>
                </a:solidFill>
              </a:rPr>
            </a:br>
            <a:r>
              <a:rPr lang="en-US" sz="1800" b="1" dirty="0">
                <a:solidFill>
                  <a:schemeClr val="bg1">
                    <a:lumMod val="85000"/>
                  </a:schemeClr>
                </a:solidFill>
              </a:rPr>
              <a:t>Wednesday</a:t>
            </a:r>
            <a:r>
              <a:rPr kumimoji="0" lang="en-US" sz="2600" b="1" i="0" u="none" strike="noStrike" cap="none" spc="0" normalizeH="0" baseline="0" noProof="0" dirty="0">
                <a:ln>
                  <a:noFill/>
                </a:ln>
                <a:solidFill>
                  <a:schemeClr val="bg1">
                    <a:lumMod val="85000"/>
                  </a:schemeClr>
                </a:solidFill>
                <a:effectLst/>
                <a:uLnTx/>
                <a:uFillTx/>
              </a:rPr>
              <a:t>   </a:t>
            </a:r>
            <a:r>
              <a:rPr kumimoji="0" lang="en-US" sz="1800" b="1" i="0" u="none" strike="noStrike" cap="none" spc="0" normalizeH="0" baseline="0" noProof="0" dirty="0">
                <a:ln>
                  <a:noFill/>
                </a:ln>
                <a:solidFill>
                  <a:schemeClr val="bg1">
                    <a:lumMod val="85000"/>
                  </a:schemeClr>
                </a:solidFill>
                <a:effectLst/>
                <a:uLnTx/>
                <a:uFillTx/>
              </a:rPr>
              <a:t>13</a:t>
            </a:r>
            <a:r>
              <a:rPr kumimoji="0" lang="en-US" sz="1800" b="1" i="0" u="none" strike="noStrike" cap="none" spc="0" normalizeH="0" baseline="30000" noProof="0" dirty="0">
                <a:ln>
                  <a:noFill/>
                </a:ln>
                <a:solidFill>
                  <a:schemeClr val="bg1">
                    <a:lumMod val="85000"/>
                  </a:schemeClr>
                </a:solidFill>
                <a:effectLst/>
                <a:uLnTx/>
                <a:uFillTx/>
              </a:rPr>
              <a:t>TH</a:t>
            </a:r>
            <a:r>
              <a:rPr kumimoji="0" lang="en-US" sz="1800" b="1" i="0" u="none" strike="noStrike" cap="none" spc="0" normalizeH="0" baseline="0" noProof="0" dirty="0">
                <a:ln>
                  <a:noFill/>
                </a:ln>
                <a:solidFill>
                  <a:schemeClr val="bg1">
                    <a:lumMod val="85000"/>
                  </a:schemeClr>
                </a:solidFill>
                <a:effectLst/>
                <a:uLnTx/>
                <a:uFillTx/>
              </a:rPr>
              <a:t>  MARCH  9:30 am – 1:30 pm</a:t>
            </a:r>
            <a:br>
              <a:rPr kumimoji="0" lang="en-US" sz="2000" b="1" i="0" u="none" strike="noStrike" cap="none" spc="0" normalizeH="0" baseline="0" noProof="0" dirty="0">
                <a:ln>
                  <a:noFill/>
                </a:ln>
                <a:solidFill>
                  <a:schemeClr val="bg1">
                    <a:lumMod val="85000"/>
                  </a:schemeClr>
                </a:solidFill>
                <a:effectLst/>
                <a:uLnTx/>
                <a:uFillTx/>
              </a:rPr>
            </a:br>
            <a:r>
              <a:rPr kumimoji="0" lang="en-US" sz="2000" b="1" i="0" u="none" strike="noStrike" cap="none" spc="0" normalizeH="0" baseline="0" noProof="0" dirty="0">
                <a:ln>
                  <a:noFill/>
                </a:ln>
                <a:solidFill>
                  <a:schemeClr val="bg1">
                    <a:lumMod val="85000"/>
                  </a:schemeClr>
                </a:solidFill>
                <a:effectLst/>
                <a:uLnTx/>
                <a:uFillTx/>
              </a:rPr>
              <a:t>The Great Western Hotel , Taunton</a:t>
            </a:r>
            <a:br>
              <a:rPr kumimoji="0" lang="en-US" sz="2600" b="1" i="0" u="none" strike="noStrike" cap="none" spc="0" normalizeH="0" baseline="0" noProof="0" dirty="0">
                <a:ln>
                  <a:noFill/>
                </a:ln>
                <a:solidFill>
                  <a:schemeClr val="bg1">
                    <a:lumMod val="85000"/>
                  </a:schemeClr>
                </a:solidFill>
                <a:effectLst/>
                <a:uLnTx/>
                <a:uFillTx/>
              </a:rPr>
            </a:br>
            <a:br>
              <a:rPr kumimoji="0" lang="en-US" sz="2600" b="1" i="0" u="none" strike="noStrike" cap="none" spc="0" normalizeH="0" baseline="0" noProof="0" dirty="0">
                <a:ln>
                  <a:noFill/>
                </a:ln>
                <a:solidFill>
                  <a:schemeClr val="bg1">
                    <a:lumMod val="85000"/>
                  </a:schemeClr>
                </a:solidFill>
                <a:effectLst/>
                <a:uLnTx/>
                <a:uFillTx/>
              </a:rPr>
            </a:br>
            <a:br>
              <a:rPr kumimoji="0" lang="en-US" sz="2600" b="1" i="0" u="none" strike="noStrike" cap="none" spc="0" normalizeH="0" baseline="0" noProof="0" dirty="0">
                <a:ln>
                  <a:noFill/>
                </a:ln>
                <a:solidFill>
                  <a:schemeClr val="bg1"/>
                </a:solidFill>
                <a:effectLst/>
                <a:uLnTx/>
                <a:uFillTx/>
              </a:rPr>
            </a:br>
            <a:endParaRPr lang="en-US" sz="2600" dirty="0">
              <a:solidFill>
                <a:schemeClr val="bg1"/>
              </a:solidFill>
            </a:endParaRPr>
          </a:p>
        </p:txBody>
      </p:sp>
      <p:sp>
        <p:nvSpPr>
          <p:cNvPr id="177"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282C4F6A-296D-F9C4-7FDC-3A383B5E9166}"/>
              </a:ext>
            </a:extLst>
          </p:cNvPr>
          <p:cNvSpPr txBox="1"/>
          <p:nvPr/>
        </p:nvSpPr>
        <p:spPr>
          <a:xfrm>
            <a:off x="94132" y="2070847"/>
            <a:ext cx="3200399" cy="523220"/>
          </a:xfrm>
          <a:prstGeom prst="rect">
            <a:avLst/>
          </a:prstGeom>
          <a:noFill/>
        </p:spPr>
        <p:txBody>
          <a:bodyPr wrap="square" rtlCol="0">
            <a:spAutoFit/>
          </a:bodyPr>
          <a:lstStyle/>
          <a:p>
            <a:r>
              <a:rPr lang="en-GB" sz="2800" dirty="0">
                <a:solidFill>
                  <a:schemeClr val="bg1">
                    <a:lumMod val="75000"/>
                  </a:schemeClr>
                </a:solidFill>
                <a:latin typeface="Aldhabi" panose="01000000000000000000" pitchFamily="2" charset="-78"/>
                <a:cs typeface="Aldhabi" panose="01000000000000000000" pitchFamily="2" charset="-78"/>
              </a:rPr>
              <a:t>JOIN THE CONVERSATION !</a:t>
            </a:r>
          </a:p>
        </p:txBody>
      </p:sp>
      <p:sp>
        <p:nvSpPr>
          <p:cNvPr id="21" name="TextBox 20">
            <a:extLst>
              <a:ext uri="{FF2B5EF4-FFF2-40B4-BE49-F238E27FC236}">
                <a16:creationId xmlns:a16="http://schemas.microsoft.com/office/drawing/2014/main" id="{C9111E82-59DB-DD3E-4E19-88AE0030A131}"/>
              </a:ext>
            </a:extLst>
          </p:cNvPr>
          <p:cNvSpPr txBox="1"/>
          <p:nvPr/>
        </p:nvSpPr>
        <p:spPr>
          <a:xfrm>
            <a:off x="9813541" y="4660794"/>
            <a:ext cx="2662518" cy="1815882"/>
          </a:xfrm>
          <a:prstGeom prst="rect">
            <a:avLst/>
          </a:prstGeom>
          <a:noFill/>
        </p:spPr>
        <p:txBody>
          <a:bodyPr wrap="square" rtlCol="0">
            <a:spAutoFit/>
          </a:bodyPr>
          <a:lstStyle/>
          <a:p>
            <a:r>
              <a:rPr lang="en-GB" sz="2800" dirty="0">
                <a:solidFill>
                  <a:schemeClr val="bg1">
                    <a:lumMod val="65000"/>
                  </a:schemeClr>
                </a:solidFill>
                <a:latin typeface="Aldhabi" panose="01000000000000000000" pitchFamily="2" charset="-78"/>
                <a:cs typeface="Aldhabi" panose="01000000000000000000" pitchFamily="2" charset="-78"/>
              </a:rPr>
              <a:t>HOSTED BY </a:t>
            </a:r>
          </a:p>
          <a:p>
            <a:r>
              <a:rPr lang="en-GB" sz="2800" dirty="0">
                <a:solidFill>
                  <a:schemeClr val="bg1">
                    <a:lumMod val="65000"/>
                  </a:schemeClr>
                </a:solidFill>
                <a:latin typeface="Aldhabi" panose="01000000000000000000" pitchFamily="2" charset="-78"/>
                <a:cs typeface="Aldhabi" panose="01000000000000000000" pitchFamily="2" charset="-78"/>
              </a:rPr>
              <a:t>Sustainable   Taunton</a:t>
            </a:r>
          </a:p>
          <a:p>
            <a:endParaRPr lang="en-GB" sz="2800" dirty="0">
              <a:solidFill>
                <a:schemeClr val="bg1">
                  <a:lumMod val="65000"/>
                </a:schemeClr>
              </a:solidFill>
              <a:latin typeface="Aldhabi" panose="01000000000000000000" pitchFamily="2" charset="-78"/>
              <a:cs typeface="Aldhabi" panose="01000000000000000000" pitchFamily="2" charset="-78"/>
            </a:endParaRPr>
          </a:p>
          <a:p>
            <a:r>
              <a:rPr lang="en-GB" sz="2800" dirty="0">
                <a:solidFill>
                  <a:schemeClr val="bg1">
                    <a:lumMod val="65000"/>
                  </a:schemeClr>
                </a:solidFill>
                <a:latin typeface="Aldhabi" panose="01000000000000000000" pitchFamily="2" charset="-78"/>
                <a:cs typeface="Aldhabi" panose="01000000000000000000" pitchFamily="2" charset="-78"/>
              </a:rPr>
              <a:t> </a:t>
            </a:r>
          </a:p>
        </p:txBody>
      </p:sp>
      <p:pic>
        <p:nvPicPr>
          <p:cNvPr id="23" name="Picture 22" descr="A circular blue sign with buildings and trees&#10;&#10;Description automatically generated">
            <a:extLst>
              <a:ext uri="{FF2B5EF4-FFF2-40B4-BE49-F238E27FC236}">
                <a16:creationId xmlns:a16="http://schemas.microsoft.com/office/drawing/2014/main" id="{A41F6B45-7B4A-C6DA-DD79-58EDE015EF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24776" y="5670815"/>
            <a:ext cx="1019704" cy="1019704"/>
          </a:xfrm>
          <a:prstGeom prst="rect">
            <a:avLst/>
          </a:prstGeom>
        </p:spPr>
      </p:pic>
      <p:sp>
        <p:nvSpPr>
          <p:cNvPr id="24" name="TextBox 23">
            <a:extLst>
              <a:ext uri="{FF2B5EF4-FFF2-40B4-BE49-F238E27FC236}">
                <a16:creationId xmlns:a16="http://schemas.microsoft.com/office/drawing/2014/main" id="{06E77F1B-7245-AC6F-44A1-5A8BB363A83F}"/>
              </a:ext>
            </a:extLst>
          </p:cNvPr>
          <p:cNvSpPr txBox="1"/>
          <p:nvPr/>
        </p:nvSpPr>
        <p:spPr>
          <a:xfrm>
            <a:off x="0" y="-91036"/>
            <a:ext cx="12192000" cy="954107"/>
          </a:xfrm>
          <a:prstGeom prst="rect">
            <a:avLst/>
          </a:prstGeom>
          <a:noFill/>
        </p:spPr>
        <p:txBody>
          <a:bodyPr wrap="square" rtlCol="0">
            <a:spAutoFit/>
          </a:bodyPr>
          <a:lstStyle/>
          <a:p>
            <a:r>
              <a:rPr lang="en-GB" sz="2800" dirty="0">
                <a:solidFill>
                  <a:schemeClr val="bg1">
                    <a:lumMod val="75000"/>
                  </a:schemeClr>
                </a:solidFill>
                <a:latin typeface="Aldhabi" panose="01000000000000000000" pitchFamily="2" charset="-78"/>
                <a:cs typeface="Aldhabi" panose="01000000000000000000" pitchFamily="2" charset="-78"/>
              </a:rPr>
              <a:t>              PARTNER                                                                         SPEAKER                                                                               GUEST</a:t>
            </a:r>
          </a:p>
          <a:p>
            <a:r>
              <a:rPr lang="en-GB" sz="2800" dirty="0">
                <a:solidFill>
                  <a:schemeClr val="bg1">
                    <a:lumMod val="75000"/>
                  </a:schemeClr>
                </a:solidFill>
                <a:latin typeface="Aldhabi" panose="01000000000000000000" pitchFamily="2" charset="-78"/>
                <a:cs typeface="Aldhabi" panose="01000000000000000000" pitchFamily="2" charset="-78"/>
              </a:rPr>
              <a:t>  </a:t>
            </a:r>
            <a:r>
              <a:rPr lang="en-GB" sz="2800" dirty="0">
                <a:solidFill>
                  <a:schemeClr val="bg1">
                    <a:lumMod val="95000"/>
                  </a:schemeClr>
                </a:solidFill>
                <a:latin typeface="Aldhabi" panose="01000000000000000000" pitchFamily="2" charset="-78"/>
                <a:cs typeface="Aldhabi" panose="01000000000000000000" pitchFamily="2" charset="-78"/>
              </a:rPr>
              <a:t>Tim Walker /My Carbon Coach                  Juliet Kinsman / Sustainability expert                          Neil Carter / GM The Green House </a:t>
            </a:r>
          </a:p>
        </p:txBody>
      </p:sp>
      <p:sp>
        <p:nvSpPr>
          <p:cNvPr id="26" name="TextBox 25">
            <a:extLst>
              <a:ext uri="{FF2B5EF4-FFF2-40B4-BE49-F238E27FC236}">
                <a16:creationId xmlns:a16="http://schemas.microsoft.com/office/drawing/2014/main" id="{109B7AA3-0B57-1470-ACD2-DEFD1D5BCFD3}"/>
              </a:ext>
            </a:extLst>
          </p:cNvPr>
          <p:cNvSpPr txBox="1"/>
          <p:nvPr/>
        </p:nvSpPr>
        <p:spPr>
          <a:xfrm>
            <a:off x="109081" y="5568735"/>
            <a:ext cx="9638492" cy="954107"/>
          </a:xfrm>
          <a:prstGeom prst="rect">
            <a:avLst/>
          </a:prstGeom>
          <a:noFill/>
        </p:spPr>
        <p:txBody>
          <a:bodyPr wrap="square" rtlCol="0">
            <a:spAutoFit/>
          </a:bodyPr>
          <a:lstStyle/>
          <a:p>
            <a:r>
              <a:rPr lang="en-GB" sz="2800" dirty="0">
                <a:solidFill>
                  <a:schemeClr val="bg1">
                    <a:lumMod val="75000"/>
                  </a:schemeClr>
                </a:solidFill>
                <a:latin typeface="Aldhabi" panose="01000000000000000000" pitchFamily="2" charset="-78"/>
                <a:cs typeface="Aldhabi" panose="01000000000000000000" pitchFamily="2" charset="-78"/>
              </a:rPr>
              <a:t>SPONSORS </a:t>
            </a:r>
          </a:p>
          <a:p>
            <a:endParaRPr lang="en-GB" sz="2800" dirty="0">
              <a:solidFill>
                <a:schemeClr val="bg1">
                  <a:lumMod val="85000"/>
                </a:schemeClr>
              </a:solidFill>
              <a:latin typeface="Aldhabi" panose="01000000000000000000" pitchFamily="2" charset="-78"/>
              <a:cs typeface="Aldhabi" panose="01000000000000000000" pitchFamily="2" charset="-78"/>
            </a:endParaRPr>
          </a:p>
        </p:txBody>
      </p:sp>
      <p:pic>
        <p:nvPicPr>
          <p:cNvPr id="28" name="Picture 27" descr="A colorful background with white text&#10;&#10;Description automatically generated">
            <a:extLst>
              <a:ext uri="{FF2B5EF4-FFF2-40B4-BE49-F238E27FC236}">
                <a16:creationId xmlns:a16="http://schemas.microsoft.com/office/drawing/2014/main" id="{02D0C65E-B109-62B3-8BAF-5782CE9977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72912" y="5719423"/>
            <a:ext cx="920188" cy="920188"/>
          </a:xfrm>
          <a:prstGeom prst="rect">
            <a:avLst/>
          </a:prstGeom>
        </p:spPr>
      </p:pic>
      <p:pic>
        <p:nvPicPr>
          <p:cNvPr id="31" name="Picture 30" descr="A logo for a forum&#10;&#10;Description automatically generated">
            <a:extLst>
              <a:ext uri="{FF2B5EF4-FFF2-40B4-BE49-F238E27FC236}">
                <a16:creationId xmlns:a16="http://schemas.microsoft.com/office/drawing/2014/main" id="{F0C97D5E-C7F6-DD16-5C38-F207ED1FFE2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67438" y="5719212"/>
            <a:ext cx="806768" cy="893883"/>
          </a:xfrm>
          <a:prstGeom prst="rect">
            <a:avLst/>
          </a:prstGeom>
        </p:spPr>
      </p:pic>
      <p:pic>
        <p:nvPicPr>
          <p:cNvPr id="34" name="Picture 33" descr="A logo for a farmers market&#10;&#10;Description automatically generated">
            <a:extLst>
              <a:ext uri="{FF2B5EF4-FFF2-40B4-BE49-F238E27FC236}">
                <a16:creationId xmlns:a16="http://schemas.microsoft.com/office/drawing/2014/main" id="{A294C5AC-803E-5575-03FA-E4E39095802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61745" y="5695841"/>
            <a:ext cx="954108" cy="954108"/>
          </a:xfrm>
          <a:prstGeom prst="rect">
            <a:avLst/>
          </a:prstGeom>
        </p:spPr>
      </p:pic>
      <p:pic>
        <p:nvPicPr>
          <p:cNvPr id="36" name="Picture 35" descr="A close up of a logo&#10;&#10;Description automatically generated">
            <a:extLst>
              <a:ext uri="{FF2B5EF4-FFF2-40B4-BE49-F238E27FC236}">
                <a16:creationId xmlns:a16="http://schemas.microsoft.com/office/drawing/2014/main" id="{70699357-18D1-F159-A45D-E0E5165F563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60922" y="5695840"/>
            <a:ext cx="982741" cy="982741"/>
          </a:xfrm>
          <a:prstGeom prst="rect">
            <a:avLst/>
          </a:prstGeom>
        </p:spPr>
      </p:pic>
      <p:pic>
        <p:nvPicPr>
          <p:cNvPr id="40" name="Picture 39" descr="A green logo with white text&#10;&#10;Description automatically generated">
            <a:extLst>
              <a:ext uri="{FF2B5EF4-FFF2-40B4-BE49-F238E27FC236}">
                <a16:creationId xmlns:a16="http://schemas.microsoft.com/office/drawing/2014/main" id="{05A71614-679D-3D47-BA84-B55F083605B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62350" y="5667473"/>
            <a:ext cx="1019704" cy="1019704"/>
          </a:xfrm>
          <a:prstGeom prst="rect">
            <a:avLst/>
          </a:prstGeom>
        </p:spPr>
      </p:pic>
      <p:pic>
        <p:nvPicPr>
          <p:cNvPr id="42" name="Picture 41" descr="A blue background with white text and white text&#10;&#10;Description automatically generated">
            <a:extLst>
              <a:ext uri="{FF2B5EF4-FFF2-40B4-BE49-F238E27FC236}">
                <a16:creationId xmlns:a16="http://schemas.microsoft.com/office/drawing/2014/main" id="{41E672AF-ED50-5731-6A79-1175FF21071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468324" y="5624453"/>
            <a:ext cx="1019704" cy="1019704"/>
          </a:xfrm>
          <a:prstGeom prst="rect">
            <a:avLst/>
          </a:prstGeom>
        </p:spPr>
      </p:pic>
      <p:sp>
        <p:nvSpPr>
          <p:cNvPr id="43" name="TextBox 42">
            <a:extLst>
              <a:ext uri="{FF2B5EF4-FFF2-40B4-BE49-F238E27FC236}">
                <a16:creationId xmlns:a16="http://schemas.microsoft.com/office/drawing/2014/main" id="{B624EFC8-9C78-9E97-B616-4A8F2313D6F6}"/>
              </a:ext>
            </a:extLst>
          </p:cNvPr>
          <p:cNvSpPr txBox="1"/>
          <p:nvPr/>
        </p:nvSpPr>
        <p:spPr>
          <a:xfrm>
            <a:off x="3998443" y="5180189"/>
            <a:ext cx="5055804" cy="461665"/>
          </a:xfrm>
          <a:prstGeom prst="rect">
            <a:avLst/>
          </a:prstGeom>
          <a:noFill/>
        </p:spPr>
        <p:txBody>
          <a:bodyPr wrap="square" rtlCol="0">
            <a:spAutoFit/>
          </a:bodyPr>
          <a:lstStyle/>
          <a:p>
            <a:r>
              <a:rPr lang="en-GB" sz="2400" dirty="0">
                <a:solidFill>
                  <a:schemeClr val="bg1">
                    <a:lumMod val="85000"/>
                  </a:schemeClr>
                </a:solidFill>
                <a:latin typeface="Aldhabi" panose="01000000000000000000" pitchFamily="2" charset="-78"/>
                <a:cs typeface="Aldhabi" panose="01000000000000000000" pitchFamily="2" charset="-78"/>
              </a:rPr>
              <a:t>ENTRY BASED ON INVITATION/ REGISTRATION</a:t>
            </a:r>
          </a:p>
        </p:txBody>
      </p:sp>
      <p:sp>
        <p:nvSpPr>
          <p:cNvPr id="3" name="TextBox 2">
            <a:extLst>
              <a:ext uri="{FF2B5EF4-FFF2-40B4-BE49-F238E27FC236}">
                <a16:creationId xmlns:a16="http://schemas.microsoft.com/office/drawing/2014/main" id="{4DFC9780-8A9D-0B15-23C9-18545BFA9D50}"/>
              </a:ext>
            </a:extLst>
          </p:cNvPr>
          <p:cNvSpPr txBox="1"/>
          <p:nvPr/>
        </p:nvSpPr>
        <p:spPr>
          <a:xfrm>
            <a:off x="4928327" y="4300785"/>
            <a:ext cx="2547011" cy="461665"/>
          </a:xfrm>
          <a:prstGeom prst="rect">
            <a:avLst/>
          </a:prstGeom>
          <a:noFill/>
        </p:spPr>
        <p:txBody>
          <a:bodyPr wrap="square" rtlCol="0">
            <a:spAutoFit/>
          </a:bodyPr>
          <a:lstStyle/>
          <a:p>
            <a:r>
              <a:rPr lang="en-GB" sz="2400" dirty="0">
                <a:solidFill>
                  <a:schemeClr val="bg1">
                    <a:lumMod val="75000"/>
                  </a:schemeClr>
                </a:solidFill>
                <a:latin typeface="Aldhabi" panose="01000000000000000000" pitchFamily="2" charset="-78"/>
                <a:cs typeface="Aldhabi" panose="01000000000000000000" pitchFamily="2" charset="-78"/>
              </a:rPr>
              <a:t>FREE PARKING ON SITE</a:t>
            </a:r>
          </a:p>
        </p:txBody>
      </p:sp>
    </p:spTree>
    <p:extLst>
      <p:ext uri="{BB962C8B-B14F-4D97-AF65-F5344CB8AC3E}">
        <p14:creationId xmlns:p14="http://schemas.microsoft.com/office/powerpoint/2010/main" val="4110610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E97A30-846C-BE21-158F-122E0C8AFEFB}"/>
              </a:ext>
            </a:extLst>
          </p:cNvPr>
          <p:cNvSpPr>
            <a:spLocks noGrp="1"/>
          </p:cNvSpPr>
          <p:nvPr>
            <p:ph type="title"/>
          </p:nvPr>
        </p:nvSpPr>
        <p:spPr>
          <a:xfrm>
            <a:off x="384684" y="4580577"/>
            <a:ext cx="5357210" cy="1811645"/>
          </a:xfrm>
        </p:spPr>
        <p:txBody>
          <a:bodyPr anchor="ctr">
            <a:normAutofit/>
          </a:bodyPr>
          <a:lstStyle/>
          <a:p>
            <a:r>
              <a:rPr lang="en-GB" sz="3600" dirty="0"/>
              <a:t>    </a:t>
            </a:r>
            <a:r>
              <a:rPr lang="en-GB" sz="3600" dirty="0">
                <a:latin typeface="Arial Nova" panose="020F0502020204030204" pitchFamily="34" charset="0"/>
              </a:rPr>
              <a:t>Conference Agenda</a:t>
            </a:r>
          </a:p>
        </p:txBody>
      </p:sp>
      <p:pic>
        <p:nvPicPr>
          <p:cNvPr id="16" name="Picture 15" descr="A group of people around a table&#10;&#10;Description automatically generated">
            <a:extLst>
              <a:ext uri="{FF2B5EF4-FFF2-40B4-BE49-F238E27FC236}">
                <a16:creationId xmlns:a16="http://schemas.microsoft.com/office/drawing/2014/main" id="{F0D0791F-4527-ECC7-5317-379DCB35EEA4}"/>
              </a:ext>
            </a:extLst>
          </p:cNvPr>
          <p:cNvPicPr>
            <a:picLocks noChangeAspect="1"/>
          </p:cNvPicPr>
          <p:nvPr/>
        </p:nvPicPr>
        <p:blipFill rotWithShape="1">
          <a:blip r:embed="rId2">
            <a:extLst>
              <a:ext uri="{28A0092B-C50C-407E-A947-70E740481C1C}">
                <a14:useLocalDpi xmlns:a14="http://schemas.microsoft.com/office/drawing/2010/main" val="0"/>
              </a:ext>
            </a:extLst>
          </a:blip>
          <a:srcRect r="1110" b="-1"/>
          <a:stretch/>
        </p:blipFill>
        <p:spPr>
          <a:xfrm>
            <a:off x="-1" y="10"/>
            <a:ext cx="6096001" cy="4114790"/>
          </a:xfrm>
          <a:prstGeom prst="rect">
            <a:avLst/>
          </a:prstGeom>
        </p:spPr>
      </p:pic>
      <p:sp>
        <p:nvSpPr>
          <p:cNvPr id="49" name="Content Placeholder 11">
            <a:extLst>
              <a:ext uri="{FF2B5EF4-FFF2-40B4-BE49-F238E27FC236}">
                <a16:creationId xmlns:a16="http://schemas.microsoft.com/office/drawing/2014/main" id="{B36AB72D-C887-8529-E392-0FCE85FD6819}"/>
              </a:ext>
            </a:extLst>
          </p:cNvPr>
          <p:cNvSpPr>
            <a:spLocks noGrp="1"/>
          </p:cNvSpPr>
          <p:nvPr>
            <p:ph idx="1"/>
          </p:nvPr>
        </p:nvSpPr>
        <p:spPr>
          <a:xfrm>
            <a:off x="6207455" y="107575"/>
            <a:ext cx="5868003" cy="6750423"/>
          </a:xfrm>
        </p:spPr>
        <p:txBody>
          <a:bodyPr anchor="ctr">
            <a:normAutofit/>
          </a:bodyPr>
          <a:lstStyle/>
          <a:p>
            <a:pPr marL="0" indent="0">
              <a:buNone/>
            </a:pPr>
            <a:r>
              <a:rPr lang="en-GB" sz="1600" b="1" dirty="0">
                <a:solidFill>
                  <a:srgbClr val="00B0F0"/>
                </a:solidFill>
                <a:latin typeface="Arial" panose="020B0604020202020204" pitchFamily="34" charset="0"/>
                <a:cs typeface="Arial" panose="020B0604020202020204" pitchFamily="34" charset="0"/>
              </a:rPr>
              <a:t>Session 1</a:t>
            </a:r>
          </a:p>
          <a:p>
            <a:pPr marL="0" indent="0">
              <a:buNone/>
            </a:pPr>
            <a:r>
              <a:rPr lang="en-GB" sz="1600" b="1" dirty="0">
                <a:latin typeface="Arial" panose="020B0604020202020204" pitchFamily="34" charset="0"/>
                <a:cs typeface="Arial" panose="020B0604020202020204" pitchFamily="34" charset="0"/>
              </a:rPr>
              <a:t>09:30 am </a:t>
            </a:r>
            <a:r>
              <a:rPr lang="en-GB" sz="1600" dirty="0">
                <a:latin typeface="Arial" panose="020B0604020202020204" pitchFamily="34" charset="0"/>
                <a:cs typeface="Arial" panose="020B0604020202020204" pitchFamily="34" charset="0"/>
              </a:rPr>
              <a:t>– Welcoming participants </a:t>
            </a:r>
          </a:p>
          <a:p>
            <a:pPr marL="0" indent="0">
              <a:buNone/>
            </a:pPr>
            <a:r>
              <a:rPr lang="en-GB" sz="1600" b="1" dirty="0">
                <a:latin typeface="Arial" panose="020B0604020202020204" pitchFamily="34" charset="0"/>
                <a:cs typeface="Arial" panose="020B0604020202020204" pitchFamily="34" charset="0"/>
              </a:rPr>
              <a:t>10:00 am </a:t>
            </a:r>
            <a:r>
              <a:rPr lang="en-GB" sz="1600" dirty="0">
                <a:latin typeface="Arial" panose="020B0604020202020204" pitchFamily="34" charset="0"/>
                <a:cs typeface="Arial" panose="020B0604020202020204" pitchFamily="34" charset="0"/>
              </a:rPr>
              <a:t>– </a:t>
            </a:r>
            <a:r>
              <a:rPr lang="en-GB" sz="1600" u="sng" dirty="0">
                <a:latin typeface="Arial" panose="020B0604020202020204" pitchFamily="34" charset="0"/>
                <a:cs typeface="Arial" panose="020B0604020202020204" pitchFamily="34" charset="0"/>
              </a:rPr>
              <a:t>Sustainable Taunton </a:t>
            </a:r>
            <a:r>
              <a:rPr lang="en-GB" sz="1600" dirty="0">
                <a:latin typeface="Arial" panose="020B0604020202020204" pitchFamily="34" charset="0"/>
                <a:cs typeface="Arial" panose="020B0604020202020204" pitchFamily="34" charset="0"/>
              </a:rPr>
              <a:t>will provide a brief introduction of today’s conference and schedule</a:t>
            </a:r>
          </a:p>
          <a:p>
            <a:pPr marL="0" indent="0">
              <a:buNone/>
            </a:pPr>
            <a:r>
              <a:rPr lang="en-GB" sz="1600" b="1" dirty="0">
                <a:latin typeface="Arial" panose="020B0604020202020204" pitchFamily="34" charset="0"/>
                <a:cs typeface="Arial" panose="020B0604020202020204" pitchFamily="34" charset="0"/>
              </a:rPr>
              <a:t>10:20 am </a:t>
            </a:r>
            <a:r>
              <a:rPr lang="en-GB" sz="1600" dirty="0">
                <a:latin typeface="Arial" panose="020B0604020202020204" pitchFamily="34" charset="0"/>
                <a:cs typeface="Arial" panose="020B0604020202020204" pitchFamily="34" charset="0"/>
              </a:rPr>
              <a:t>–  Speaker </a:t>
            </a:r>
            <a:r>
              <a:rPr lang="en-GB" sz="1600" u="sng" dirty="0">
                <a:latin typeface="Arial" panose="020B0604020202020204" pitchFamily="34" charset="0"/>
                <a:cs typeface="Arial" panose="020B0604020202020204" pitchFamily="34" charset="0"/>
              </a:rPr>
              <a:t>Juliet Kinsman </a:t>
            </a:r>
            <a:r>
              <a:rPr lang="en-GB" sz="1600" dirty="0">
                <a:latin typeface="Arial" panose="020B0604020202020204" pitchFamily="34" charset="0"/>
                <a:cs typeface="Arial" panose="020B0604020202020204" pitchFamily="34" charset="0"/>
              </a:rPr>
              <a:t>, sustainability expert and book writer  , live session via Teams</a:t>
            </a:r>
          </a:p>
          <a:p>
            <a:pPr marL="0" indent="0">
              <a:buNone/>
            </a:pPr>
            <a:r>
              <a:rPr lang="en-GB" sz="1600" b="1" dirty="0">
                <a:latin typeface="Arial" panose="020B0604020202020204" pitchFamily="34" charset="0"/>
                <a:cs typeface="Arial" panose="020B0604020202020204" pitchFamily="34" charset="0"/>
              </a:rPr>
              <a:t>10:45 am </a:t>
            </a:r>
            <a:r>
              <a:rPr lang="en-GB" sz="1600" dirty="0">
                <a:latin typeface="Arial" panose="020B0604020202020204" pitchFamily="34" charset="0"/>
                <a:cs typeface="Arial" panose="020B0604020202020204" pitchFamily="34" charset="0"/>
              </a:rPr>
              <a:t>– Tea &amp; Coffee Break</a:t>
            </a:r>
          </a:p>
          <a:p>
            <a:pPr marL="0" indent="0">
              <a:buNone/>
            </a:pPr>
            <a:r>
              <a:rPr lang="en-GB" sz="1600" b="1" dirty="0">
                <a:solidFill>
                  <a:srgbClr val="00B0F0"/>
                </a:solidFill>
                <a:latin typeface="Arial" panose="020B0604020202020204" pitchFamily="34" charset="0"/>
                <a:cs typeface="Arial" panose="020B0604020202020204" pitchFamily="34" charset="0"/>
              </a:rPr>
              <a:t>Session 2</a:t>
            </a:r>
          </a:p>
          <a:p>
            <a:pPr marL="0" indent="0">
              <a:buNone/>
            </a:pPr>
            <a:r>
              <a:rPr lang="en-GB" sz="1600" b="1" dirty="0">
                <a:latin typeface="Arial" panose="020B0604020202020204" pitchFamily="34" charset="0"/>
                <a:cs typeface="Arial" panose="020B0604020202020204" pitchFamily="34" charset="0"/>
              </a:rPr>
              <a:t>11:15 am </a:t>
            </a:r>
            <a:r>
              <a:rPr lang="en-GB" sz="1600" dirty="0">
                <a:latin typeface="Arial" panose="020B0604020202020204" pitchFamily="34" charset="0"/>
                <a:cs typeface="Arial" panose="020B0604020202020204" pitchFamily="34" charset="0"/>
              </a:rPr>
              <a:t>– Special Guest - </a:t>
            </a:r>
            <a:r>
              <a:rPr lang="en-GB" sz="1600" u="sng" dirty="0">
                <a:latin typeface="Arial" panose="020B0604020202020204" pitchFamily="34" charset="0"/>
                <a:cs typeface="Arial" panose="020B0604020202020204" pitchFamily="34" charset="0"/>
              </a:rPr>
              <a:t>Neil Carter </a:t>
            </a:r>
            <a:r>
              <a:rPr lang="en-GB" sz="1600" dirty="0">
                <a:latin typeface="Arial" panose="020B0604020202020204" pitchFamily="34" charset="0"/>
                <a:cs typeface="Arial" panose="020B0604020202020204" pitchFamily="34" charset="0"/>
              </a:rPr>
              <a:t>, General Manager of The Green House , Dorchester , live session via Teams</a:t>
            </a:r>
          </a:p>
          <a:p>
            <a:pPr marL="0" indent="0">
              <a:buNone/>
            </a:pPr>
            <a:r>
              <a:rPr lang="en-GB" sz="1600" b="1" dirty="0">
                <a:latin typeface="Arial" panose="020B0604020202020204" pitchFamily="34" charset="0"/>
                <a:cs typeface="Arial" panose="020B0604020202020204" pitchFamily="34" charset="0"/>
              </a:rPr>
              <a:t>11:45 am </a:t>
            </a:r>
            <a:r>
              <a:rPr lang="en-GB" sz="1600" dirty="0">
                <a:latin typeface="Arial" panose="020B0604020202020204" pitchFamily="34" charset="0"/>
                <a:cs typeface="Arial" panose="020B0604020202020204" pitchFamily="34" charset="0"/>
              </a:rPr>
              <a:t>– Partner , </a:t>
            </a:r>
            <a:r>
              <a:rPr lang="en-GB" sz="1600" u="sng" dirty="0">
                <a:latin typeface="Arial" panose="020B0604020202020204" pitchFamily="34" charset="0"/>
                <a:cs typeface="Arial" panose="020B0604020202020204" pitchFamily="34" charset="0"/>
              </a:rPr>
              <a:t>Tim Walker </a:t>
            </a:r>
            <a:r>
              <a:rPr lang="en-GB" sz="1600" dirty="0">
                <a:latin typeface="Arial" panose="020B0604020202020204" pitchFamily="34" charset="0"/>
                <a:cs typeface="Arial" panose="020B0604020202020204" pitchFamily="34" charset="0"/>
              </a:rPr>
              <a:t>/ My Carbon Coach , Speech – Sustainability viewed by the local community </a:t>
            </a:r>
          </a:p>
          <a:p>
            <a:pPr marL="0" indent="0">
              <a:buNone/>
            </a:pPr>
            <a:r>
              <a:rPr lang="en-GB" sz="1600" b="1" dirty="0">
                <a:latin typeface="Arial" panose="020B0604020202020204" pitchFamily="34" charset="0"/>
                <a:cs typeface="Arial" panose="020B0604020202020204" pitchFamily="34" charset="0"/>
              </a:rPr>
              <a:t>12:15 am </a:t>
            </a:r>
            <a:r>
              <a:rPr lang="en-GB" sz="1600" dirty="0">
                <a:latin typeface="Arial" panose="020B0604020202020204" pitchFamily="34" charset="0"/>
                <a:cs typeface="Arial" panose="020B0604020202020204" pitchFamily="34" charset="0"/>
              </a:rPr>
              <a:t>–Lunch Break</a:t>
            </a:r>
          </a:p>
          <a:p>
            <a:pPr marL="0" indent="0">
              <a:buNone/>
            </a:pPr>
            <a:r>
              <a:rPr lang="en-GB" sz="1600" b="1" dirty="0">
                <a:solidFill>
                  <a:srgbClr val="00B0F0"/>
                </a:solidFill>
                <a:latin typeface="Arial" panose="020B0604020202020204" pitchFamily="34" charset="0"/>
                <a:cs typeface="Arial" panose="020B0604020202020204" pitchFamily="34" charset="0"/>
              </a:rPr>
              <a:t>Session 3 </a:t>
            </a:r>
          </a:p>
          <a:p>
            <a:pPr marL="0" indent="0">
              <a:buNone/>
            </a:pPr>
            <a:r>
              <a:rPr lang="en-GB" sz="1600" b="1" dirty="0">
                <a:latin typeface="Arial" panose="020B0604020202020204" pitchFamily="34" charset="0"/>
                <a:cs typeface="Arial" panose="020B0604020202020204" pitchFamily="34" charset="0"/>
              </a:rPr>
              <a:t>12:45 am </a:t>
            </a:r>
            <a:r>
              <a:rPr lang="en-GB" sz="1600" dirty="0">
                <a:latin typeface="Arial" panose="020B0604020202020204" pitchFamily="34" charset="0"/>
                <a:cs typeface="Arial" panose="020B0604020202020204" pitchFamily="34" charset="0"/>
              </a:rPr>
              <a:t>–  Open Conversation / Q&amp;A </a:t>
            </a:r>
          </a:p>
          <a:p>
            <a:pPr marL="0" indent="0">
              <a:buNone/>
            </a:pPr>
            <a:r>
              <a:rPr lang="en-GB" sz="1600" b="1" dirty="0">
                <a:latin typeface="Arial" panose="020B0604020202020204" pitchFamily="34" charset="0"/>
                <a:cs typeface="Arial" panose="020B0604020202020204" pitchFamily="34" charset="0"/>
              </a:rPr>
              <a:t>13:00 pm </a:t>
            </a:r>
            <a:r>
              <a:rPr lang="en-GB" sz="1600" dirty="0">
                <a:latin typeface="Arial" panose="020B0604020202020204" pitchFamily="34" charset="0"/>
                <a:cs typeface="Arial" panose="020B0604020202020204" pitchFamily="34" charset="0"/>
              </a:rPr>
              <a:t>-Closing remarks / Feedback </a:t>
            </a:r>
          </a:p>
          <a:p>
            <a:pPr marL="0" indent="0">
              <a:buNone/>
            </a:pPr>
            <a:r>
              <a:rPr lang="en-GB" sz="1600" b="1" dirty="0">
                <a:latin typeface="Arial" panose="020B0604020202020204" pitchFamily="34" charset="0"/>
                <a:cs typeface="Arial" panose="020B0604020202020204" pitchFamily="34" charset="0"/>
              </a:rPr>
              <a:t>13:30 pm </a:t>
            </a:r>
            <a:r>
              <a:rPr lang="en-GB" sz="1600" dirty="0">
                <a:latin typeface="Arial" panose="020B0604020202020204" pitchFamily="34" charset="0"/>
                <a:cs typeface="Arial" panose="020B0604020202020204" pitchFamily="34" charset="0"/>
              </a:rPr>
              <a:t>- Close</a:t>
            </a:r>
          </a:p>
        </p:txBody>
      </p:sp>
    </p:spTree>
    <p:extLst>
      <p:ext uri="{BB962C8B-B14F-4D97-AF65-F5344CB8AC3E}">
        <p14:creationId xmlns:p14="http://schemas.microsoft.com/office/powerpoint/2010/main" val="320601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21" name="Freeform: Shape 20">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Hands holding a tree and a globe&#10;&#10;Description automatically generated">
            <a:extLst>
              <a:ext uri="{FF2B5EF4-FFF2-40B4-BE49-F238E27FC236}">
                <a16:creationId xmlns:a16="http://schemas.microsoft.com/office/drawing/2014/main" id="{417B18E5-CC4B-E3B3-215C-3E6D878816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81" y="4387419"/>
            <a:ext cx="5299838" cy="2456543"/>
          </a:xfrm>
          <a:prstGeom prst="rect">
            <a:avLst/>
          </a:prstGeom>
        </p:spPr>
      </p:pic>
      <p:sp>
        <p:nvSpPr>
          <p:cNvPr id="3" name="Content Placeholder 2">
            <a:extLst>
              <a:ext uri="{FF2B5EF4-FFF2-40B4-BE49-F238E27FC236}">
                <a16:creationId xmlns:a16="http://schemas.microsoft.com/office/drawing/2014/main" id="{4D3BBAA5-8F6F-424D-11E1-CFE8C396AC53}"/>
              </a:ext>
            </a:extLst>
          </p:cNvPr>
          <p:cNvSpPr>
            <a:spLocks noGrp="1"/>
          </p:cNvSpPr>
          <p:nvPr>
            <p:ph idx="1"/>
          </p:nvPr>
        </p:nvSpPr>
        <p:spPr>
          <a:xfrm>
            <a:off x="5385400" y="-13518"/>
            <a:ext cx="6889674" cy="6857480"/>
          </a:xfrm>
        </p:spPr>
        <p:txBody>
          <a:bodyPr anchor="ctr">
            <a:normAutofit/>
          </a:bodyPr>
          <a:lstStyle/>
          <a:p>
            <a:pPr marL="0" lvl="0" indent="0">
              <a:buNone/>
              <a:defRPr/>
            </a:pPr>
            <a:endParaRPr kumimoji="0" lang="en-GB" sz="16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Aim</a:t>
            </a:r>
          </a:p>
          <a:p>
            <a:pPr marL="0" indent="0">
              <a:buNone/>
              <a:defRPr/>
            </a:pPr>
            <a:r>
              <a:rPr kumimoji="0" lang="en-GB" sz="16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There are several reasons why it is crucial for hotels to become more sustainable, including social, economic, and environmental </a:t>
            </a:r>
            <a:r>
              <a:rPr lang="en-GB" sz="1600" dirty="0">
                <a:solidFill>
                  <a:schemeClr val="tx2"/>
                </a:solidFill>
                <a:latin typeface="Arial" panose="020B0604020202020204" pitchFamily="34" charset="0"/>
                <a:cs typeface="Arial" panose="020B0604020202020204" pitchFamily="34" charset="0"/>
              </a:rPr>
              <a:t>factors. </a:t>
            </a:r>
          </a:p>
          <a:p>
            <a:pPr marL="0" indent="0">
              <a:buNone/>
              <a:defRPr/>
            </a:pPr>
            <a:r>
              <a:rPr lang="en-GB" sz="1600" dirty="0">
                <a:solidFill>
                  <a:schemeClr val="tx2"/>
                </a:solidFill>
                <a:latin typeface="Arial" panose="020B0604020202020204" pitchFamily="34" charset="0"/>
                <a:cs typeface="Arial" panose="020B0604020202020204" pitchFamily="34" charset="0"/>
              </a:rPr>
              <a:t>Beyond just being environmentally conscious, hotels need to become more sustainable in  order to remain profitable, satisfy guest demands, and improve local communities. Embracing sustainable methods is a calculated step that places hotels at the forefront of ethical business practices and is in line with global trends.</a:t>
            </a:r>
            <a:endParaRPr kumimoji="0" lang="en-GB" sz="16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This conference is more than just a conversation, it's a call to action and an opportunity to explore the concrete steps and innovative initiatives that turn sustainability from a distant dream into a  living reality. </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 During today's sessions, ideas that not only lessen carbon emissions but also promote collaborations with nearby businesses and communities will be discussed, resulting in a positive knock-on impact, continued by exposing useful strategies, motivating stories of success, and cooperative projects that balance operational excellence with environmental responsibility.</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1600" b="1" dirty="0">
                <a:solidFill>
                  <a:schemeClr val="tx2"/>
                </a:solidFill>
                <a:latin typeface="Arial" panose="020B0604020202020204" pitchFamily="34" charset="0"/>
                <a:cs typeface="Arial" panose="020B0604020202020204" pitchFamily="34" charset="0"/>
              </a:rPr>
              <a:t>Objectives</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1.Educate and Inspire</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2.Equip with Practical Strategies</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3.Promote Collaboration and Networking</a:t>
            </a:r>
            <a:endParaRPr lang="en-GB" sz="1600" b="1" dirty="0">
              <a:solidFill>
                <a:schemeClr val="tx2"/>
              </a:solidFill>
            </a:endParaRPr>
          </a:p>
        </p:txBody>
      </p:sp>
      <p:grpSp>
        <p:nvGrpSpPr>
          <p:cNvPr id="26" name="Group 25">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7" name="Freeform: Shape 26">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0" name="Freeform: Shape 29">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882969DD-275D-ECF6-2FAD-DC608AE43874}"/>
              </a:ext>
            </a:extLst>
          </p:cNvPr>
          <p:cNvSpPr txBox="1"/>
          <p:nvPr/>
        </p:nvSpPr>
        <p:spPr>
          <a:xfrm rot="10800000" flipV="1">
            <a:off x="58189" y="139340"/>
            <a:ext cx="4954693" cy="3452227"/>
          </a:xfrm>
          <a:prstGeom prst="rect">
            <a:avLst/>
          </a:prstGeom>
          <a:noFill/>
        </p:spPr>
        <p:txBody>
          <a:bodyPr wrap="square" rtlCol="0">
            <a:spAutoFit/>
          </a:bodyPr>
          <a:lstStyle/>
          <a:p>
            <a:pPr lvl="0">
              <a:defRPr/>
            </a:pPr>
            <a:r>
              <a:rPr lang="en-GB" sz="1600" b="1" dirty="0">
                <a:solidFill>
                  <a:schemeClr val="tx2"/>
                </a:solidFill>
                <a:latin typeface="Arial" panose="020B0604020202020204" pitchFamily="34" charset="0"/>
                <a:cs typeface="Arial" panose="020B0604020202020204" pitchFamily="34" charset="0"/>
              </a:rPr>
              <a:t>Introduction  </a:t>
            </a:r>
          </a:p>
          <a:p>
            <a:pPr lvl="0">
              <a:defRPr/>
            </a:pPr>
            <a:r>
              <a:rPr lang="en-GB" sz="1600" dirty="0">
                <a:solidFill>
                  <a:schemeClr val="tx2"/>
                </a:solidFill>
                <a:latin typeface="Arial" panose="020B0604020202020204" pitchFamily="34" charset="0"/>
                <a:cs typeface="Arial" panose="020B0604020202020204" pitchFamily="34" charset="0"/>
              </a:rPr>
              <a:t>The hotel industry begins this journey today for a better tomorrow, with this conference acting as a compass to steer it towards real change and workable solutions in a world where environmental problems are becoming more and more urgent.                               </a:t>
            </a:r>
          </a:p>
          <a:p>
            <a:pPr lvl="0">
              <a:spcBef>
                <a:spcPts val="1000"/>
              </a:spcBef>
              <a:defRPr/>
            </a:pPr>
            <a:r>
              <a:rPr lang="en-GB" sz="1600" dirty="0">
                <a:solidFill>
                  <a:schemeClr val="tx2"/>
                </a:solidFill>
                <a:latin typeface="Arial" panose="020B0604020202020204" pitchFamily="34" charset="0"/>
                <a:cs typeface="Arial" panose="020B0604020202020204" pitchFamily="34" charset="0"/>
              </a:rPr>
              <a:t>This conference, is being held as both, digital and in real life corporate event for the private hospitality sector ,  and promises to be a collaborative forum where regional hotel executives as well as hospitality staff members  can exchange experiences, gain knowledge, and work together to move the industry towards a more sustainable and greener future</a:t>
            </a:r>
            <a:r>
              <a:rPr lang="en-GB" dirty="0">
                <a:solidFill>
                  <a:schemeClr val="tx2"/>
                </a:solidFill>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4143029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D1A3-E799-EDE0-5C4E-48C04D3E4CC8}"/>
              </a:ext>
            </a:extLst>
          </p:cNvPr>
          <p:cNvSpPr>
            <a:spLocks noGrp="1"/>
          </p:cNvSpPr>
          <p:nvPr>
            <p:ph type="title"/>
          </p:nvPr>
        </p:nvSpPr>
        <p:spPr>
          <a:xfrm>
            <a:off x="7072022" y="181817"/>
            <a:ext cx="4020047" cy="575310"/>
          </a:xfrm>
        </p:spPr>
        <p:txBody>
          <a:bodyPr>
            <a:normAutofit fontScale="90000"/>
          </a:bodyPr>
          <a:lstStyle/>
          <a:p>
            <a:r>
              <a:rPr lang="en-GB" dirty="0"/>
              <a:t>Event Plan</a:t>
            </a:r>
          </a:p>
        </p:txBody>
      </p:sp>
      <p:sp>
        <p:nvSpPr>
          <p:cNvPr id="9" name="TextBox 8">
            <a:extLst>
              <a:ext uri="{FF2B5EF4-FFF2-40B4-BE49-F238E27FC236}">
                <a16:creationId xmlns:a16="http://schemas.microsoft.com/office/drawing/2014/main" id="{96727EA7-E317-C0AC-6C79-4284FE2E6450}"/>
              </a:ext>
            </a:extLst>
          </p:cNvPr>
          <p:cNvSpPr txBox="1"/>
          <p:nvPr/>
        </p:nvSpPr>
        <p:spPr>
          <a:xfrm>
            <a:off x="556591" y="1306142"/>
            <a:ext cx="11635409" cy="5570756"/>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For every event to be executed successfully and sustainably, it is essential to follow the event cycle model, which usually consists of stages for planning, executing, and evaluating the event thereafter.</a:t>
            </a:r>
          </a:p>
          <a:p>
            <a:r>
              <a:rPr lang="en-GB" sz="1600" b="1">
                <a:latin typeface="Arial" panose="020B0604020202020204" pitchFamily="34" charset="0"/>
                <a:cs typeface="Arial" panose="020B0604020202020204" pitchFamily="34" charset="0"/>
              </a:rPr>
              <a:t>Planning</a:t>
            </a:r>
            <a:r>
              <a:rPr lang="en-GB" sz="1600">
                <a:latin typeface="Arial" panose="020B0604020202020204" pitchFamily="34" charset="0"/>
                <a:cs typeface="Arial" panose="020B0604020202020204" pitchFamily="34" charset="0"/>
              </a:rPr>
              <a:t> </a:t>
            </a:r>
          </a:p>
          <a:p>
            <a:pPr marL="342900" indent="-342900">
              <a:buAutoNum type="arabicPeriod"/>
            </a:pPr>
            <a:r>
              <a:rPr lang="en-GB" sz="1600" b="1">
                <a:latin typeface="Arial" panose="020B0604020202020204" pitchFamily="34" charset="0"/>
                <a:cs typeface="Arial" panose="020B0604020202020204" pitchFamily="34" charset="0"/>
              </a:rPr>
              <a:t>Foundation for Success</a:t>
            </a:r>
            <a:r>
              <a:rPr lang="en-GB" sz="1600">
                <a:latin typeface="Arial" panose="020B0604020202020204" pitchFamily="34" charset="0"/>
                <a:cs typeface="Arial" panose="020B0604020202020204" pitchFamily="34" charset="0"/>
              </a:rPr>
              <a:t> : The groundwork for the entire event is laid at the planning stage. It entails specifying the goals of the event, determining the intended audience, allocating funds, selecting a location, and laying out the schedule. A well-planned event guarantees that every facet is taken into  account and efficiently coordinated</a:t>
            </a:r>
          </a:p>
          <a:p>
            <a:pPr marL="342900" indent="-342900">
              <a:buAutoNum type="arabicPeriod"/>
            </a:pPr>
            <a:r>
              <a:rPr lang="en-GB" sz="1600" b="1">
                <a:latin typeface="Arial" panose="020B0604020202020204" pitchFamily="34" charset="0"/>
                <a:cs typeface="Arial" panose="020B0604020202020204" pitchFamily="34" charset="0"/>
              </a:rPr>
              <a:t> Resource Allocation : </a:t>
            </a:r>
            <a:r>
              <a:rPr lang="en-GB" sz="1600">
                <a:latin typeface="Arial" panose="020B0604020202020204" pitchFamily="34" charset="0"/>
                <a:cs typeface="Arial" panose="020B0604020202020204" pitchFamily="34" charset="0"/>
              </a:rPr>
              <a:t>Effective resource allocation involves the strategic use of time, money, and human resources. This phase makes sure that all parties are aware of each other's duties and obligations and are  in agreement.</a:t>
            </a:r>
          </a:p>
          <a:p>
            <a:r>
              <a:rPr lang="en-GB" sz="1600" b="1">
                <a:latin typeface="Arial" panose="020B0604020202020204" pitchFamily="34" charset="0"/>
                <a:cs typeface="Arial" panose="020B0604020202020204" pitchFamily="34" charset="0"/>
              </a:rPr>
              <a:t>Delivery</a:t>
            </a:r>
          </a:p>
          <a:p>
            <a:r>
              <a:rPr lang="en-GB" sz="1600" b="1">
                <a:latin typeface="Arial" panose="020B0604020202020204" pitchFamily="34" charset="0"/>
                <a:cs typeface="Arial" panose="020B0604020202020204" pitchFamily="34" charset="0"/>
              </a:rPr>
              <a:t>1.Execution: </a:t>
            </a:r>
            <a:r>
              <a:rPr lang="en-GB" sz="1600">
                <a:latin typeface="Arial" panose="020B0604020202020204" pitchFamily="34" charset="0"/>
                <a:cs typeface="Arial" panose="020B0604020202020204" pitchFamily="34" charset="0"/>
              </a:rPr>
              <a:t>Implementing the plans is part of the delivery stage. For attendees to have a great experience, effective execution is essential. Managing logistics, organising tasks, and making sure everything goes according to plan are all included in this phase.</a:t>
            </a:r>
          </a:p>
          <a:p>
            <a:r>
              <a:rPr lang="en-GB" sz="1600" b="1">
                <a:latin typeface="Arial" panose="020B0604020202020204" pitchFamily="34" charset="0"/>
                <a:cs typeface="Arial" panose="020B0604020202020204" pitchFamily="34" charset="0"/>
              </a:rPr>
              <a:t>2.Adaptability: </a:t>
            </a:r>
            <a:r>
              <a:rPr lang="en-GB" sz="1600">
                <a:latin typeface="Arial" panose="020B0604020202020204" pitchFamily="34" charset="0"/>
                <a:cs typeface="Arial" panose="020B0604020202020204" pitchFamily="34" charset="0"/>
              </a:rPr>
              <a:t>During the event, unexpected issues may arise. A well-organized delivery stage allows for adaptability and quick problem-solving, ensuring that the event stays on track despite any challenges.</a:t>
            </a:r>
          </a:p>
          <a:p>
            <a:r>
              <a:rPr lang="en-GB" sz="1600" b="1">
                <a:latin typeface="Arial" panose="020B0604020202020204" pitchFamily="34" charset="0"/>
                <a:cs typeface="Arial" panose="020B0604020202020204" pitchFamily="34" charset="0"/>
              </a:rPr>
              <a:t>Post event – evaluation</a:t>
            </a:r>
          </a:p>
          <a:p>
            <a:r>
              <a:rPr lang="en-GB" sz="1600" b="1">
                <a:latin typeface="Arial" panose="020B0604020202020204" pitchFamily="34" charset="0"/>
                <a:cs typeface="Arial" panose="020B0604020202020204" pitchFamily="34" charset="0"/>
              </a:rPr>
              <a:t>1. Learning and Improvement :</a:t>
            </a:r>
            <a:r>
              <a:rPr lang="en-GB" sz="1600">
                <a:latin typeface="Arial" panose="020B0604020202020204" pitchFamily="34" charset="0"/>
                <a:cs typeface="Arial" panose="020B0604020202020204" pitchFamily="34" charset="0"/>
              </a:rPr>
              <a:t>The post-event evaluation is essential for learning from the event experience. It involves assessing the success of the event, gathering feedback from participants and stakeholders, and identifying areas for improvement. This information is valuable for future event planning.</a:t>
            </a:r>
          </a:p>
          <a:p>
            <a:r>
              <a:rPr lang="en-GB" sz="1600" b="1">
                <a:latin typeface="Arial" panose="020B0604020202020204" pitchFamily="34" charset="0"/>
                <a:cs typeface="Arial" panose="020B0604020202020204" pitchFamily="34" charset="0"/>
              </a:rPr>
              <a:t>2.ROI Assessment :</a:t>
            </a:r>
            <a:r>
              <a:rPr lang="en-GB" sz="1600">
                <a:latin typeface="Arial" panose="020B0604020202020204" pitchFamily="34" charset="0"/>
                <a:cs typeface="Arial" panose="020B0604020202020204" pitchFamily="34" charset="0"/>
              </a:rPr>
              <a:t>Assessing the event's success aids in calculating the return on investment (ROI). By knowing what went  well and what may be improved, future events can be even more economical and successful.</a:t>
            </a:r>
            <a:endParaRPr lang="en-GB"/>
          </a:p>
          <a:p>
            <a:endParaRPr lang="en-GB"/>
          </a:p>
          <a:p>
            <a:endParaRPr lang="en-GB" dirty="0"/>
          </a:p>
        </p:txBody>
      </p:sp>
      <p:graphicFrame>
        <p:nvGraphicFramePr>
          <p:cNvPr id="23" name="Diagram 22">
            <a:extLst>
              <a:ext uri="{FF2B5EF4-FFF2-40B4-BE49-F238E27FC236}">
                <a16:creationId xmlns:a16="http://schemas.microsoft.com/office/drawing/2014/main" id="{AFDFFE3A-C077-444E-F980-A4AF90AA1426}"/>
              </a:ext>
            </a:extLst>
          </p:cNvPr>
          <p:cNvGraphicFramePr/>
          <p:nvPr>
            <p:extLst>
              <p:ext uri="{D42A27DB-BD31-4B8C-83A1-F6EECF244321}">
                <p14:modId xmlns:p14="http://schemas.microsoft.com/office/powerpoint/2010/main" val="2660749285"/>
              </p:ext>
            </p:extLst>
          </p:nvPr>
        </p:nvGraphicFramePr>
        <p:xfrm>
          <a:off x="0" y="-86718"/>
          <a:ext cx="5375965" cy="1112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6216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3" name="Group 5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7071271-2C29-50F4-1A25-2259FCE58A01}"/>
              </a:ext>
            </a:extLst>
          </p:cNvPr>
          <p:cNvSpPr>
            <a:spLocks noGrp="1"/>
          </p:cNvSpPr>
          <p:nvPr>
            <p:ph type="title"/>
          </p:nvPr>
        </p:nvSpPr>
        <p:spPr>
          <a:xfrm>
            <a:off x="4414517" y="-443462"/>
            <a:ext cx="3521325" cy="858375"/>
          </a:xfrm>
        </p:spPr>
        <p:txBody>
          <a:bodyPr anchor="t">
            <a:normAutofit/>
          </a:bodyPr>
          <a:lstStyle/>
          <a:p>
            <a:r>
              <a:rPr lang="en-GB" sz="4800" dirty="0">
                <a:solidFill>
                  <a:schemeClr val="bg1"/>
                </a:solidFill>
              </a:rPr>
              <a:t>                                       </a:t>
            </a:r>
          </a:p>
        </p:txBody>
      </p:sp>
      <p:sp>
        <p:nvSpPr>
          <p:cNvPr id="3" name="Content Placeholder 2">
            <a:extLst>
              <a:ext uri="{FF2B5EF4-FFF2-40B4-BE49-F238E27FC236}">
                <a16:creationId xmlns:a16="http://schemas.microsoft.com/office/drawing/2014/main" id="{00512476-5212-589D-CD41-DD23F8E2736E}"/>
              </a:ext>
            </a:extLst>
          </p:cNvPr>
          <p:cNvSpPr>
            <a:spLocks noGrp="1"/>
          </p:cNvSpPr>
          <p:nvPr>
            <p:ph idx="1"/>
          </p:nvPr>
        </p:nvSpPr>
        <p:spPr>
          <a:xfrm>
            <a:off x="-1524" y="962943"/>
            <a:ext cx="6608318" cy="5877858"/>
          </a:xfrm>
        </p:spPr>
        <p:txBody>
          <a:bodyPr anchor="ctr">
            <a:normAutofit/>
          </a:bodyPr>
          <a:lstStyle/>
          <a:p>
            <a:pPr marL="457200" marR="0" lvl="0" indent="-457200" defTabSz="914400" rtl="0" eaLnBrk="1" fontAlgn="auto" latinLnBrk="0" hangingPunct="1">
              <a:spcBef>
                <a:spcPts val="1000"/>
              </a:spcBef>
              <a:spcAft>
                <a:spcPts val="0"/>
              </a:spcAft>
              <a:buClrTx/>
              <a:buSzTx/>
              <a:buFont typeface="Arial" panose="020B0604020202020204" pitchFamily="34" charset="0"/>
              <a:buAutoNum type="alphaLcParenR"/>
              <a:tabLst/>
              <a:defRPr/>
            </a:pPr>
            <a:r>
              <a:rPr lang="en-GB" sz="2000" b="1" dirty="0">
                <a:solidFill>
                  <a:schemeClr val="bg1"/>
                </a:solidFill>
                <a:latin typeface="Arial" panose="020B0604020202020204" pitchFamily="34" charset="0"/>
                <a:cs typeface="Arial" panose="020B0604020202020204" pitchFamily="34" charset="0"/>
              </a:rPr>
              <a:t>Marketing</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1600" b="1" dirty="0">
                <a:solidFill>
                  <a:schemeClr val="bg1"/>
                </a:solidFill>
                <a:latin typeface="Arial" panose="020B0604020202020204" pitchFamily="34" charset="0"/>
                <a:cs typeface="Arial" panose="020B0604020202020204" pitchFamily="34" charset="0"/>
              </a:rPr>
              <a:t>1.Objectives</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1600" dirty="0">
                <a:solidFill>
                  <a:schemeClr val="bg1"/>
                </a:solidFill>
                <a:latin typeface="Arial" panose="020B0604020202020204" pitchFamily="34" charset="0"/>
                <a:cs typeface="Arial" panose="020B0604020202020204" pitchFamily="34" charset="0"/>
              </a:rPr>
              <a:t>This conference has clear objectives such as :Knowledge Sharing and Education, Networking and Collaboration , Consumer Awareness , Global and Local Perspective, Financial Benefits of Sustainability.</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1600" b="1" dirty="0">
                <a:solidFill>
                  <a:schemeClr val="bg1"/>
                </a:solidFill>
                <a:latin typeface="Arial" panose="020B0604020202020204" pitchFamily="34" charset="0"/>
                <a:cs typeface="Arial" panose="020B0604020202020204" pitchFamily="34" charset="0"/>
              </a:rPr>
              <a:t>2.Target Market </a:t>
            </a:r>
            <a:r>
              <a:rPr lang="en-GB" sz="1600" dirty="0">
                <a:solidFill>
                  <a:schemeClr val="bg1"/>
                </a:solidFill>
                <a:latin typeface="Arial" panose="020B0604020202020204" pitchFamily="34" charset="0"/>
                <a:cs typeface="Arial" panose="020B0604020202020204" pitchFamily="34" charset="0"/>
              </a:rPr>
              <a:t>– The target will mostly be Hotel Industry Professionals, Hospitality Students, Sustainability Enthusiasts</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1600" b="1" dirty="0">
                <a:solidFill>
                  <a:schemeClr val="bg1"/>
                </a:solidFill>
                <a:latin typeface="Arial" panose="020B0604020202020204" pitchFamily="34" charset="0"/>
                <a:cs typeface="Arial" panose="020B0604020202020204" pitchFamily="34" charset="0"/>
              </a:rPr>
              <a:t>3.Demand </a:t>
            </a:r>
            <a:r>
              <a:rPr lang="en-GB" sz="1600" dirty="0">
                <a:solidFill>
                  <a:schemeClr val="bg1"/>
                </a:solidFill>
                <a:latin typeface="Arial" panose="020B0604020202020204" pitchFamily="34" charset="0"/>
                <a:cs typeface="Arial" panose="020B0604020202020204" pitchFamily="34" charset="0"/>
              </a:rPr>
              <a:t>–  Considering the current climate crisis there is a high demand for Sustainability Knowledge among businesses and customers. </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1600" b="1" dirty="0">
                <a:solidFill>
                  <a:schemeClr val="bg1"/>
                </a:solidFill>
                <a:latin typeface="Arial" panose="020B0604020202020204" pitchFamily="34" charset="0"/>
                <a:cs typeface="Arial" panose="020B0604020202020204" pitchFamily="34" charset="0"/>
              </a:rPr>
              <a:t>4.Supply </a:t>
            </a:r>
            <a:r>
              <a:rPr lang="en-GB" sz="1600" dirty="0">
                <a:solidFill>
                  <a:schemeClr val="bg1"/>
                </a:solidFill>
                <a:latin typeface="Arial" panose="020B0604020202020204" pitchFamily="34" charset="0"/>
                <a:cs typeface="Arial" panose="020B0604020202020204" pitchFamily="34" charset="0"/>
              </a:rPr>
              <a:t>– Mostly relying on sponsorship support, volunteering   expert speakers and presenters, event management resources</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1600" b="1" dirty="0">
                <a:solidFill>
                  <a:schemeClr val="bg1"/>
                </a:solidFill>
                <a:latin typeface="Arial" panose="020B0604020202020204" pitchFamily="34" charset="0"/>
                <a:cs typeface="Arial" panose="020B0604020202020204" pitchFamily="34" charset="0"/>
              </a:rPr>
              <a:t>5.Competition </a:t>
            </a:r>
            <a:r>
              <a:rPr lang="en-GB" sz="1600" dirty="0">
                <a:solidFill>
                  <a:schemeClr val="bg1"/>
                </a:solidFill>
                <a:latin typeface="Arial" panose="020B0604020202020204" pitchFamily="34" charset="0"/>
                <a:cs typeface="Arial" panose="020B0604020202020204" pitchFamily="34" charset="0"/>
              </a:rPr>
              <a:t>–  Locally ,there is limited direct competition due to differentiation, regarding quality content and engagement .</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1600" dirty="0">
                <a:solidFill>
                  <a:schemeClr val="bg1"/>
                </a:solidFill>
                <a:latin typeface="Arial" panose="020B0604020202020204" pitchFamily="34" charset="0"/>
                <a:cs typeface="Arial" panose="020B0604020202020204" pitchFamily="34" charset="0"/>
              </a:rPr>
              <a:t>The </a:t>
            </a:r>
            <a:r>
              <a:rPr lang="en-GB" sz="1600" b="1" dirty="0">
                <a:solidFill>
                  <a:schemeClr val="bg1"/>
                </a:solidFill>
                <a:latin typeface="Arial" panose="020B0604020202020204" pitchFamily="34" charset="0"/>
                <a:cs typeface="Arial" panose="020B0604020202020204" pitchFamily="34" charset="0"/>
              </a:rPr>
              <a:t>SMART</a:t>
            </a:r>
            <a:r>
              <a:rPr lang="en-GB" sz="1600" dirty="0">
                <a:solidFill>
                  <a:schemeClr val="bg1"/>
                </a:solidFill>
                <a:latin typeface="Arial" panose="020B0604020202020204" pitchFamily="34" charset="0"/>
                <a:cs typeface="Arial" panose="020B0604020202020204" pitchFamily="34" charset="0"/>
              </a:rPr>
              <a:t> criteria guarantees that the goals are precise, realistic, and amenable to efficient measurement. This strategy improves goal clarity, raises the possibility of effective execution, and enables impact evaluation of the conference. In addition, it offers a structure for productive dialogue between planners, attendees, and interested parties, promoting a mutual comprehension of the goal and intended results of the conference.</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lang="en-GB" sz="10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9A86389-E9D2-0A0A-0469-C19BADDDDCB5}"/>
              </a:ext>
            </a:extLst>
          </p:cNvPr>
          <p:cNvSpPr txBox="1"/>
          <p:nvPr/>
        </p:nvSpPr>
        <p:spPr>
          <a:xfrm>
            <a:off x="6454589" y="1778750"/>
            <a:ext cx="5737412" cy="5064976"/>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chemeClr val="accent5">
                    <a:lumMod val="60000"/>
                    <a:lumOff val="40000"/>
                  </a:schemeClr>
                </a:solidFill>
                <a:effectLst/>
                <a:uLnTx/>
                <a:uFillTx/>
                <a:latin typeface="Arial" panose="020B0604020202020204" pitchFamily="34" charset="0"/>
                <a:ea typeface="+mn-ea"/>
                <a:cs typeface="Arial" panose="020B0604020202020204" pitchFamily="34" charset="0"/>
              </a:rPr>
              <a:t>1.</a:t>
            </a:r>
            <a:r>
              <a:rPr kumimoji="0" lang="en-GB" sz="1600" b="1" i="0" u="none" strike="noStrike" kern="1200" cap="none" spc="0" normalizeH="0" baseline="0" noProof="0" dirty="0">
                <a:ln>
                  <a:noFill/>
                </a:ln>
                <a:solidFill>
                  <a:schemeClr val="accent5">
                    <a:lumMod val="60000"/>
                    <a:lumOff val="40000"/>
                  </a:schemeClr>
                </a:solidFill>
                <a:effectLst/>
                <a:uLnTx/>
                <a:uFillTx/>
                <a:latin typeface="Arial" panose="020B0604020202020204" pitchFamily="34" charset="0"/>
                <a:ea typeface="+mn-ea"/>
                <a:cs typeface="Arial" panose="020B0604020202020204" pitchFamily="34" charset="0"/>
              </a:rPr>
              <a:t>Specific</a:t>
            </a:r>
            <a:r>
              <a:rPr kumimoji="0" lang="en-GB" sz="1600" b="0" i="0" u="none" strike="noStrike" kern="1200" cap="none" spc="0" normalizeH="0" baseline="0" noProof="0" dirty="0">
                <a:ln>
                  <a:noFill/>
                </a:ln>
                <a:solidFill>
                  <a:schemeClr val="accent5">
                    <a:lumMod val="60000"/>
                    <a:lumOff val="40000"/>
                  </a:schemeClr>
                </a:solidFill>
                <a:effectLst/>
                <a:uLnTx/>
                <a:uFillTx/>
                <a:latin typeface="Arial" panose="020B0604020202020204" pitchFamily="34" charset="0"/>
                <a:ea typeface="+mn-ea"/>
                <a:cs typeface="Arial" panose="020B0604020202020204" pitchFamily="34" charset="0"/>
              </a:rPr>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Raise consciousness among hoteliers on sustainable practices. Reason :The goal aspect of sustainability awareness throughout the hotel industry is clearly defined by this objective</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2.Measurable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Increase the number of conference attendees adopting sustainable habits by 20%. Reason :it can be measured therefore it is simple to assess progress or success</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600" b="1" dirty="0">
                <a:solidFill>
                  <a:schemeClr val="accent2">
                    <a:lumMod val="60000"/>
                    <a:lumOff val="40000"/>
                  </a:schemeClr>
                </a:solidFill>
                <a:latin typeface="Arial" panose="020B0604020202020204" pitchFamily="34" charset="0"/>
                <a:cs typeface="Arial" panose="020B0604020202020204" pitchFamily="34" charset="0"/>
              </a:rPr>
              <a:t>3. Achievable </a:t>
            </a:r>
            <a:r>
              <a:rPr lang="en-GB" sz="1600" dirty="0">
                <a:solidFill>
                  <a:prstClr val="black"/>
                </a:solidFill>
                <a:latin typeface="Arial" panose="020B0604020202020204" pitchFamily="34" charset="0"/>
                <a:cs typeface="Arial" panose="020B0604020202020204" pitchFamily="34" charset="0"/>
              </a:rPr>
              <a:t>:</a:t>
            </a:r>
            <a:r>
              <a:rPr lang="en-GB" sz="1600" dirty="0">
                <a:solidFill>
                  <a:schemeClr val="bg1"/>
                </a:solidFill>
                <a:latin typeface="Arial" panose="020B0604020202020204" pitchFamily="34" charset="0"/>
                <a:cs typeface="Arial" panose="020B0604020202020204" pitchFamily="34" charset="0"/>
              </a:rPr>
              <a:t>Making certain 80% or more of conference participants have access to networking opportunities. Reason :In light of the conference's nature and scope, this objective is achievable.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4.Relevant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Promote laws that have a direct bearing on environmentally friendly hotel practices. Reason :The goal tackles a crucial facet of sustainability in the hotel industry and is in line with the conference's overarching objectives</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600" b="1" dirty="0">
                <a:solidFill>
                  <a:srgbClr val="C00000"/>
                </a:solidFill>
                <a:latin typeface="Arial" panose="020B0604020202020204" pitchFamily="34" charset="0"/>
                <a:cs typeface="Arial" panose="020B0604020202020204" pitchFamily="34" charset="0"/>
              </a:rPr>
              <a:t>5.Time bond </a:t>
            </a:r>
            <a:r>
              <a:rPr lang="en-GB" sz="1600" dirty="0">
                <a:solidFill>
                  <a:prstClr val="black"/>
                </a:solidFill>
                <a:latin typeface="Arial" panose="020B0604020202020204" pitchFamily="34" charset="0"/>
                <a:cs typeface="Arial" panose="020B0604020202020204" pitchFamily="34" charset="0"/>
              </a:rPr>
              <a:t>:</a:t>
            </a:r>
            <a:r>
              <a:rPr lang="en-GB" sz="1600" dirty="0">
                <a:solidFill>
                  <a:schemeClr val="bg1"/>
                </a:solidFill>
                <a:latin typeface="Arial" panose="020B0604020202020204" pitchFamily="34" charset="0"/>
                <a:cs typeface="Arial" panose="020B0604020202020204" pitchFamily="34" charset="0"/>
              </a:rPr>
              <a:t>Once the meeting is over, recognise and promote sustainable hotels. Reason: There is a distinct deadline for completing the goal, which creates a sense of urgency and a defined ending</a:t>
            </a:r>
            <a:r>
              <a:rPr lang="en-GB" sz="1800" dirty="0">
                <a:solidFill>
                  <a:prstClr val="black"/>
                </a:solidFill>
                <a:latin typeface="Arial" panose="020B0604020202020204" pitchFamily="34" charset="0"/>
                <a:cs typeface="Arial" panose="020B0604020202020204" pitchFamily="34" charset="0"/>
              </a:rPr>
              <a:t>.</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2" name="Picture 11" descr="A screen shot of a smart goals&#10;&#10;Description automatically generated">
            <a:extLst>
              <a:ext uri="{FF2B5EF4-FFF2-40B4-BE49-F238E27FC236}">
                <a16:creationId xmlns:a16="http://schemas.microsoft.com/office/drawing/2014/main" id="{9D0EBB20-D51F-2041-7183-E78B519464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5146" y="220733"/>
            <a:ext cx="3075870" cy="1275283"/>
          </a:xfrm>
          <a:prstGeom prst="rect">
            <a:avLst/>
          </a:prstGeom>
        </p:spPr>
      </p:pic>
    </p:spTree>
    <p:extLst>
      <p:ext uri="{BB962C8B-B14F-4D97-AF65-F5344CB8AC3E}">
        <p14:creationId xmlns:p14="http://schemas.microsoft.com/office/powerpoint/2010/main" val="2626278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C3A44BB-E01C-4AA8-B2C8-32FC346D2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erson holding a plate of food&#10;&#10;Description automatically generated">
            <a:extLst>
              <a:ext uri="{FF2B5EF4-FFF2-40B4-BE49-F238E27FC236}">
                <a16:creationId xmlns:a16="http://schemas.microsoft.com/office/drawing/2014/main" id="{A5AB296B-5CE9-E29E-4967-F0063E72F5F0}"/>
              </a:ext>
            </a:extLst>
          </p:cNvPr>
          <p:cNvPicPr>
            <a:picLocks noChangeAspect="1"/>
          </p:cNvPicPr>
          <p:nvPr/>
        </p:nvPicPr>
        <p:blipFill rotWithShape="1">
          <a:blip r:embed="rId2">
            <a:extLst>
              <a:ext uri="{28A0092B-C50C-407E-A947-70E740481C1C}">
                <a14:useLocalDpi xmlns:a14="http://schemas.microsoft.com/office/drawing/2010/main" val="0"/>
              </a:ext>
            </a:extLst>
          </a:blip>
          <a:srcRect t="11623" r="4" b="21692"/>
          <a:stretch/>
        </p:blipFill>
        <p:spPr>
          <a:xfrm>
            <a:off x="4406845" y="3"/>
            <a:ext cx="3742501" cy="3119715"/>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sp>
        <p:nvSpPr>
          <p:cNvPr id="3" name="Content Placeholder 2">
            <a:extLst>
              <a:ext uri="{FF2B5EF4-FFF2-40B4-BE49-F238E27FC236}">
                <a16:creationId xmlns:a16="http://schemas.microsoft.com/office/drawing/2014/main" id="{5FC0FC4D-CDA3-296C-6C81-BBBA5837851D}"/>
              </a:ext>
            </a:extLst>
          </p:cNvPr>
          <p:cNvSpPr>
            <a:spLocks noGrp="1"/>
          </p:cNvSpPr>
          <p:nvPr>
            <p:ph idx="1"/>
          </p:nvPr>
        </p:nvSpPr>
        <p:spPr>
          <a:xfrm>
            <a:off x="4406844" y="3119718"/>
            <a:ext cx="7668615" cy="3576917"/>
          </a:xfrm>
        </p:spPr>
        <p:txBody>
          <a:bodyPr>
            <a:noAutofit/>
          </a:bodyPr>
          <a:lstStyle/>
          <a:p>
            <a:r>
              <a:rPr lang="en-GB" sz="1800" b="1" dirty="0">
                <a:latin typeface="Arial" panose="020B0604020202020204" pitchFamily="34" charset="0"/>
                <a:cs typeface="Arial" panose="020B0604020202020204" pitchFamily="34" charset="0"/>
              </a:rPr>
              <a:t>b) Operations </a:t>
            </a:r>
          </a:p>
          <a:p>
            <a:pPr marL="0" indent="0">
              <a:buNone/>
            </a:pPr>
            <a:r>
              <a:rPr lang="en-GB" sz="1600" dirty="0">
                <a:highlight>
                  <a:srgbClr val="C0C0C0"/>
                </a:highlight>
                <a:latin typeface="Arial" panose="020B0604020202020204" pitchFamily="34" charset="0"/>
                <a:cs typeface="Arial" panose="020B0604020202020204" pitchFamily="34" charset="0"/>
              </a:rPr>
              <a:t>Operational Factors</a:t>
            </a:r>
          </a:p>
          <a:p>
            <a:pPr marL="0" indent="0">
              <a:buNone/>
            </a:pPr>
            <a:r>
              <a:rPr lang="en-GB" sz="1600" b="1" dirty="0">
                <a:latin typeface="Arial" panose="020B0604020202020204" pitchFamily="34" charset="0"/>
                <a:cs typeface="Arial" panose="020B0604020202020204" pitchFamily="34" charset="0"/>
              </a:rPr>
              <a:t>1.Venue- </a:t>
            </a:r>
            <a:r>
              <a:rPr lang="en-GB" sz="1600" dirty="0">
                <a:latin typeface="Arial" panose="020B0604020202020204" pitchFamily="34" charset="0"/>
                <a:cs typeface="Arial" panose="020B0604020202020204" pitchFamily="34" charset="0"/>
              </a:rPr>
              <a:t>Collaborating with YMCA offered the opportunity to hold the event at TGW Hotel .</a:t>
            </a:r>
          </a:p>
          <a:p>
            <a:pPr marL="0" indent="0">
              <a:buNone/>
            </a:pPr>
            <a:r>
              <a:rPr lang="en-GB" sz="1600" b="1" dirty="0">
                <a:latin typeface="Arial" panose="020B0604020202020204" pitchFamily="34" charset="0"/>
                <a:cs typeface="Arial" panose="020B0604020202020204" pitchFamily="34" charset="0"/>
              </a:rPr>
              <a:t>2.Audience</a:t>
            </a:r>
            <a:r>
              <a:rPr lang="en-GB" sz="1600" dirty="0">
                <a:latin typeface="Arial" panose="020B0604020202020204" pitchFamily="34" charset="0"/>
                <a:cs typeface="Arial" panose="020B0604020202020204" pitchFamily="34" charset="0"/>
              </a:rPr>
              <a:t>-Participation based on digital registration/invitation up to 70 people</a:t>
            </a:r>
          </a:p>
          <a:p>
            <a:pPr marL="0" indent="0">
              <a:buNone/>
            </a:pPr>
            <a:r>
              <a:rPr lang="en-GB" sz="1600" b="1" dirty="0">
                <a:latin typeface="Arial" panose="020B0604020202020204" pitchFamily="34" charset="0"/>
                <a:cs typeface="Arial" panose="020B0604020202020204" pitchFamily="34" charset="0"/>
              </a:rPr>
              <a:t>3.Programme content- </a:t>
            </a:r>
            <a:r>
              <a:rPr lang="en-GB" sz="1600" dirty="0">
                <a:latin typeface="Arial" panose="020B0604020202020204" pitchFamily="34" charset="0"/>
                <a:cs typeface="Arial" panose="020B0604020202020204" pitchFamily="34" charset="0"/>
              </a:rPr>
              <a:t>Deep discussions about sustainability practices, local community, examples of sustainable hotels , sustainability expert preach .</a:t>
            </a:r>
          </a:p>
          <a:p>
            <a:pPr marL="0" indent="0">
              <a:buNone/>
            </a:pPr>
            <a:r>
              <a:rPr lang="en-GB" sz="1600" b="1" dirty="0">
                <a:latin typeface="Arial" panose="020B0604020202020204" pitchFamily="34" charset="0"/>
                <a:cs typeface="Arial" panose="020B0604020202020204" pitchFamily="34" charset="0"/>
              </a:rPr>
              <a:t>4. Catering, Entertainment- </a:t>
            </a:r>
            <a:r>
              <a:rPr lang="en-GB" sz="1600" dirty="0">
                <a:latin typeface="Arial" panose="020B0604020202020204" pitchFamily="34" charset="0"/>
                <a:cs typeface="Arial" panose="020B0604020202020204" pitchFamily="34" charset="0"/>
              </a:rPr>
              <a:t>Tea/Coffee offered by TGW Hotel alongside with the local producers offering a buffet of home -made bakery products, dairy, fruits, vegetable and wines.</a:t>
            </a:r>
          </a:p>
          <a:p>
            <a:pPr marL="0" indent="0">
              <a:buNone/>
            </a:pPr>
            <a:r>
              <a:rPr lang="en-GB" sz="1600" b="1" dirty="0">
                <a:latin typeface="Arial" panose="020B0604020202020204" pitchFamily="34" charset="0"/>
                <a:cs typeface="Arial" panose="020B0604020202020204" pitchFamily="34" charset="0"/>
              </a:rPr>
              <a:t>5.Staff </a:t>
            </a:r>
            <a:r>
              <a:rPr lang="en-GB" sz="1600" dirty="0">
                <a:latin typeface="Arial" panose="020B0604020202020204" pitchFamily="34" charset="0"/>
                <a:cs typeface="Arial" panose="020B0604020202020204" pitchFamily="34" charset="0"/>
              </a:rPr>
              <a:t>– Sustainable Taunton volunteers and TGW Hotel restaurant skilled staff .</a:t>
            </a:r>
          </a:p>
          <a:p>
            <a:pPr marL="0" indent="0">
              <a:buNone/>
            </a:pPr>
            <a:r>
              <a:rPr lang="en-GB" sz="1600" b="1" dirty="0">
                <a:latin typeface="Arial" panose="020B0604020202020204" pitchFamily="34" charset="0"/>
                <a:cs typeface="Arial" panose="020B0604020202020204" pitchFamily="34" charset="0"/>
              </a:rPr>
              <a:t>6.Stakeholders and Suppliers- </a:t>
            </a:r>
            <a:r>
              <a:rPr lang="en-GB" sz="1600" dirty="0">
                <a:latin typeface="Arial" panose="020B0604020202020204" pitchFamily="34" charset="0"/>
                <a:cs typeface="Arial" panose="020B0604020202020204" pitchFamily="34" charset="0"/>
              </a:rPr>
              <a:t>All sponsors including partnerships</a:t>
            </a:r>
          </a:p>
        </p:txBody>
      </p:sp>
      <p:pic>
        <p:nvPicPr>
          <p:cNvPr id="6" name="Picture 5" descr="A table full of food&#10;&#10;Description automatically generated">
            <a:extLst>
              <a:ext uri="{FF2B5EF4-FFF2-40B4-BE49-F238E27FC236}">
                <a16:creationId xmlns:a16="http://schemas.microsoft.com/office/drawing/2014/main" id="{E5EB5257-4F98-935B-3084-1103C57EA816}"/>
              </a:ext>
            </a:extLst>
          </p:cNvPr>
          <p:cNvPicPr>
            <a:picLocks noChangeAspect="1"/>
          </p:cNvPicPr>
          <p:nvPr/>
        </p:nvPicPr>
        <p:blipFill rotWithShape="1">
          <a:blip r:embed="rId3">
            <a:extLst>
              <a:ext uri="{28A0092B-C50C-407E-A947-70E740481C1C}">
                <a14:useLocalDpi xmlns:a14="http://schemas.microsoft.com/office/drawing/2010/main" val="0"/>
              </a:ext>
            </a:extLst>
          </a:blip>
          <a:srcRect l="8258" r="15180" b="3"/>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8" name="Picture 7" descr="Two men shaking hands in a restaurant&#10;&#10;Description automatically generated">
            <a:extLst>
              <a:ext uri="{FF2B5EF4-FFF2-40B4-BE49-F238E27FC236}">
                <a16:creationId xmlns:a16="http://schemas.microsoft.com/office/drawing/2014/main" id="{5B677B87-2499-6AC4-1C97-935DAC775ABA}"/>
              </a:ext>
            </a:extLst>
          </p:cNvPr>
          <p:cNvPicPr>
            <a:picLocks noChangeAspect="1"/>
          </p:cNvPicPr>
          <p:nvPr/>
        </p:nvPicPr>
        <p:blipFill rotWithShape="1">
          <a:blip r:embed="rId4">
            <a:extLst>
              <a:ext uri="{28A0092B-C50C-407E-A947-70E740481C1C}">
                <a14:useLocalDpi xmlns:a14="http://schemas.microsoft.com/office/drawing/2010/main" val="0"/>
              </a:ext>
            </a:extLst>
          </a:blip>
          <a:srcRect r="17508" b="-4"/>
          <a:stretch/>
        </p:blipFill>
        <p:spPr>
          <a:xfrm>
            <a:off x="8959562" y="-2"/>
            <a:ext cx="3232438" cy="391863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2276613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23" name="Freeform: Shape 22">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6" name="Freeform: Shape 25">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8A330A4A-18AA-127D-7EC6-D7B6C2AD82B9}"/>
              </a:ext>
            </a:extLst>
          </p:cNvPr>
          <p:cNvSpPr>
            <a:spLocks noGrp="1"/>
          </p:cNvSpPr>
          <p:nvPr>
            <p:ph type="title"/>
          </p:nvPr>
        </p:nvSpPr>
        <p:spPr>
          <a:xfrm>
            <a:off x="-36128" y="0"/>
            <a:ext cx="9718010" cy="788430"/>
          </a:xfrm>
        </p:spPr>
        <p:txBody>
          <a:bodyPr>
            <a:normAutofit/>
          </a:bodyPr>
          <a:lstStyle/>
          <a:p>
            <a:r>
              <a:rPr lang="en-GB" sz="2400" dirty="0">
                <a:solidFill>
                  <a:schemeClr val="tx2"/>
                </a:solidFill>
                <a:latin typeface="Arial" panose="020B0604020202020204" pitchFamily="34" charset="0"/>
                <a:cs typeface="Arial" panose="020B0604020202020204" pitchFamily="34" charset="0"/>
              </a:rPr>
              <a:t>                                            c)  Finances and Budgeting </a:t>
            </a:r>
          </a:p>
        </p:txBody>
      </p:sp>
      <p:sp>
        <p:nvSpPr>
          <p:cNvPr id="4" name="TextBox 3">
            <a:extLst>
              <a:ext uri="{FF2B5EF4-FFF2-40B4-BE49-F238E27FC236}">
                <a16:creationId xmlns:a16="http://schemas.microsoft.com/office/drawing/2014/main" id="{C8E3D751-1A67-5C82-79C5-B22BE4E2FDE9}"/>
              </a:ext>
            </a:extLst>
          </p:cNvPr>
          <p:cNvSpPr txBox="1"/>
          <p:nvPr/>
        </p:nvSpPr>
        <p:spPr>
          <a:xfrm rot="10800000" flipV="1">
            <a:off x="250663" y="609501"/>
            <a:ext cx="4711302" cy="4062651"/>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 </a:t>
            </a:r>
            <a:r>
              <a:rPr lang="en-GB" b="1" dirty="0">
                <a:solidFill>
                  <a:schemeClr val="accent1"/>
                </a:solidFill>
                <a:latin typeface="Arial" panose="020B0604020202020204" pitchFamily="34" charset="0"/>
                <a:cs typeface="Arial" panose="020B0604020202020204" pitchFamily="34" charset="0"/>
              </a:rPr>
              <a:t>Breakdown of costs</a:t>
            </a:r>
          </a:p>
          <a:p>
            <a:r>
              <a:rPr lang="en-GB" sz="1600" b="1" dirty="0">
                <a:latin typeface="Arial" panose="020B0604020202020204" pitchFamily="34" charset="0"/>
                <a:cs typeface="Arial" panose="020B0604020202020204" pitchFamily="34" charset="0"/>
              </a:rPr>
              <a:t>1.Venue and Facilities</a:t>
            </a:r>
            <a:r>
              <a:rPr lang="en-GB" sz="1600" dirty="0">
                <a:latin typeface="Arial" panose="020B0604020202020204" pitchFamily="34" charset="0"/>
                <a:cs typeface="Arial" panose="020B0604020202020204" pitchFamily="34" charset="0"/>
              </a:rPr>
              <a:t>: Sponsored by YMCA Dulverton Group  </a:t>
            </a:r>
          </a:p>
          <a:p>
            <a:r>
              <a:rPr lang="en-GB" sz="1600" b="1" dirty="0">
                <a:latin typeface="Arial" panose="020B0604020202020204" pitchFamily="34" charset="0"/>
                <a:cs typeface="Arial" panose="020B0604020202020204" pitchFamily="34" charset="0"/>
              </a:rPr>
              <a:t>2.Speaker / Guest  Expenses</a:t>
            </a:r>
            <a:r>
              <a:rPr lang="en-GB" sz="1600" dirty="0">
                <a:latin typeface="Arial" panose="020B0604020202020204" pitchFamily="34" charset="0"/>
                <a:cs typeface="Arial" panose="020B0604020202020204" pitchFamily="34" charset="0"/>
              </a:rPr>
              <a:t> : Voluntary participation</a:t>
            </a:r>
          </a:p>
          <a:p>
            <a:r>
              <a:rPr lang="en-GB" sz="1600" b="1" dirty="0">
                <a:latin typeface="Arial" panose="020B0604020202020204" pitchFamily="34" charset="0"/>
                <a:cs typeface="Arial" panose="020B0604020202020204" pitchFamily="34" charset="0"/>
              </a:rPr>
              <a:t>3.Promotion and Marketing </a:t>
            </a:r>
            <a:r>
              <a:rPr lang="en-GB" sz="1600" dirty="0">
                <a:latin typeface="Arial" panose="020B0604020202020204" pitchFamily="34" charset="0"/>
                <a:cs typeface="Arial" panose="020B0604020202020204" pitchFamily="34" charset="0"/>
              </a:rPr>
              <a:t>: Sponsored by TGW Hotel</a:t>
            </a:r>
          </a:p>
          <a:p>
            <a:r>
              <a:rPr lang="en-GB" sz="1600" b="1" dirty="0">
                <a:latin typeface="Arial" panose="020B0604020202020204" pitchFamily="34" charset="0"/>
                <a:cs typeface="Arial" panose="020B0604020202020204" pitchFamily="34" charset="0"/>
              </a:rPr>
              <a:t>4.Technology and Equipment </a:t>
            </a:r>
            <a:r>
              <a:rPr lang="en-GB" sz="1600" dirty="0">
                <a:latin typeface="Arial" panose="020B0604020202020204" pitchFamily="34" charset="0"/>
                <a:cs typeface="Arial" panose="020B0604020202020204" pitchFamily="34" charset="0"/>
              </a:rPr>
              <a:t>: Sponsored by TGW Hotel</a:t>
            </a:r>
          </a:p>
          <a:p>
            <a:r>
              <a:rPr lang="en-GB" sz="1600" b="1" dirty="0">
                <a:latin typeface="Arial" panose="020B0604020202020204" pitchFamily="34" charset="0"/>
                <a:cs typeface="Arial" panose="020B0604020202020204" pitchFamily="34" charset="0"/>
              </a:rPr>
              <a:t>5: Catering </a:t>
            </a:r>
            <a:r>
              <a:rPr lang="en-GB" sz="1600" dirty="0">
                <a:latin typeface="Arial" panose="020B0604020202020204" pitchFamily="34" charset="0"/>
                <a:cs typeface="Arial" panose="020B0604020202020204" pitchFamily="34" charset="0"/>
              </a:rPr>
              <a:t>: Sponsored by Somerset Farmers Market &amp; Somerset Food and Drink Producers</a:t>
            </a:r>
          </a:p>
          <a:p>
            <a:r>
              <a:rPr lang="en-GB" sz="1600" b="1" dirty="0">
                <a:latin typeface="Arial" panose="020B0604020202020204" pitchFamily="34" charset="0"/>
                <a:cs typeface="Arial" panose="020B0604020202020204" pitchFamily="34" charset="0"/>
              </a:rPr>
              <a:t>6.Staff</a:t>
            </a:r>
            <a:r>
              <a:rPr lang="en-GB" sz="1600" dirty="0">
                <a:latin typeface="Arial" panose="020B0604020202020204" pitchFamily="34" charset="0"/>
                <a:cs typeface="Arial" panose="020B0604020202020204" pitchFamily="34" charset="0"/>
              </a:rPr>
              <a:t>: voluntary participation from Sustainable Taunton staff and TGW Hotel staff</a:t>
            </a:r>
          </a:p>
          <a:p>
            <a:r>
              <a:rPr lang="en-GB" sz="1600" b="1" dirty="0">
                <a:latin typeface="Arial" panose="020B0604020202020204" pitchFamily="34" charset="0"/>
                <a:cs typeface="Arial" panose="020B0604020202020204" pitchFamily="34" charset="0"/>
              </a:rPr>
              <a:t>7.Miscellaneous Expenses</a:t>
            </a:r>
            <a:r>
              <a:rPr lang="en-GB" sz="1600" dirty="0">
                <a:latin typeface="Arial" panose="020B0604020202020204" pitchFamily="34" charset="0"/>
                <a:cs typeface="Arial" panose="020B0604020202020204" pitchFamily="34" charset="0"/>
              </a:rPr>
              <a:t>: Sponsored by Eco Centre S-W, Forum21 , My Carbon Coach</a:t>
            </a:r>
          </a:p>
          <a:p>
            <a:r>
              <a:rPr lang="en-GB" sz="1600" b="1" dirty="0">
                <a:latin typeface="Arial" panose="020B0604020202020204" pitchFamily="34" charset="0"/>
                <a:cs typeface="Arial" panose="020B0604020202020204" pitchFamily="34" charset="0"/>
              </a:rPr>
              <a:t>  Total -This event is 100% sponsored  </a:t>
            </a:r>
          </a:p>
        </p:txBody>
      </p:sp>
      <p:graphicFrame>
        <p:nvGraphicFramePr>
          <p:cNvPr id="7" name="Table 6">
            <a:extLst>
              <a:ext uri="{FF2B5EF4-FFF2-40B4-BE49-F238E27FC236}">
                <a16:creationId xmlns:a16="http://schemas.microsoft.com/office/drawing/2014/main" id="{844CAF9B-7B18-2F86-F034-23AC4C0398E9}"/>
              </a:ext>
            </a:extLst>
          </p:cNvPr>
          <p:cNvGraphicFramePr>
            <a:graphicFrameLocks noGrp="1"/>
          </p:cNvGraphicFramePr>
          <p:nvPr>
            <p:extLst>
              <p:ext uri="{D42A27DB-BD31-4B8C-83A1-F6EECF244321}">
                <p14:modId xmlns:p14="http://schemas.microsoft.com/office/powerpoint/2010/main" val="585637615"/>
              </p:ext>
            </p:extLst>
          </p:nvPr>
        </p:nvGraphicFramePr>
        <p:xfrm>
          <a:off x="5903259" y="799082"/>
          <a:ext cx="5930150" cy="3657600"/>
        </p:xfrm>
        <a:graphic>
          <a:graphicData uri="http://schemas.openxmlformats.org/drawingml/2006/table">
            <a:tbl>
              <a:tblPr firstRow="1" bandRow="1">
                <a:tableStyleId>{5C22544A-7EE6-4342-B048-85BDC9FD1C3A}</a:tableStyleId>
              </a:tblPr>
              <a:tblGrid>
                <a:gridCol w="5930150">
                  <a:extLst>
                    <a:ext uri="{9D8B030D-6E8A-4147-A177-3AD203B41FA5}">
                      <a16:colId xmlns:a16="http://schemas.microsoft.com/office/drawing/2014/main" val="3342763845"/>
                    </a:ext>
                  </a:extLst>
                </a:gridCol>
              </a:tblGrid>
              <a:tr h="601182">
                <a:tc>
                  <a:txBody>
                    <a:bodyPr/>
                    <a:lstStyle/>
                    <a:p>
                      <a:r>
                        <a:rPr lang="en-GB" dirty="0">
                          <a:latin typeface="Arial" panose="020B0604020202020204" pitchFamily="34" charset="0"/>
                          <a:cs typeface="Arial" panose="020B0604020202020204" pitchFamily="34" charset="0"/>
                        </a:rPr>
                        <a:t>Income: Sponsorship Contributions  - £800</a:t>
                      </a:r>
                    </a:p>
                    <a:p>
                      <a:r>
                        <a:rPr lang="en-GB" dirty="0">
                          <a:latin typeface="Arial" panose="020B0604020202020204" pitchFamily="34" charset="0"/>
                          <a:cs typeface="Arial" panose="020B0604020202020204" pitchFamily="34" charset="0"/>
                        </a:rPr>
                        <a:t>Total : £1,150</a:t>
                      </a:r>
                    </a:p>
                  </a:txBody>
                  <a:tcPr/>
                </a:tc>
                <a:extLst>
                  <a:ext uri="{0D108BD9-81ED-4DB2-BD59-A6C34878D82A}">
                    <a16:rowId xmlns:a16="http://schemas.microsoft.com/office/drawing/2014/main" val="4290760617"/>
                  </a:ext>
                </a:extLst>
              </a:tr>
              <a:tr h="601182">
                <a:tc>
                  <a:txBody>
                    <a:bodyPr/>
                    <a:lstStyle/>
                    <a:p>
                      <a:r>
                        <a:rPr lang="en-GB" dirty="0"/>
                        <a:t>YMCA DULVERTON GROUP :                                              £200 </a:t>
                      </a:r>
                    </a:p>
                    <a:p>
                      <a:r>
                        <a:rPr lang="en-GB" dirty="0"/>
                        <a:t>THE GREAT WESTERN HOTEL:                                           £100</a:t>
                      </a:r>
                    </a:p>
                  </a:txBody>
                  <a:tcPr/>
                </a:tc>
                <a:extLst>
                  <a:ext uri="{0D108BD9-81ED-4DB2-BD59-A6C34878D82A}">
                    <a16:rowId xmlns:a16="http://schemas.microsoft.com/office/drawing/2014/main" val="41557581"/>
                  </a:ext>
                </a:extLst>
              </a:tr>
              <a:tr h="601182">
                <a:tc>
                  <a:txBody>
                    <a:bodyPr/>
                    <a:lstStyle/>
                    <a:p>
                      <a:r>
                        <a:rPr lang="en-GB" dirty="0"/>
                        <a:t>SOMERSET FARMERS MARKET:                                         £100</a:t>
                      </a:r>
                    </a:p>
                    <a:p>
                      <a:r>
                        <a:rPr lang="en-GB" dirty="0"/>
                        <a:t>SOMERSET FOOD &amp; DRINK PRODUCERS:                  £150</a:t>
                      </a:r>
                    </a:p>
                  </a:txBody>
                  <a:tcPr/>
                </a:tc>
                <a:extLst>
                  <a:ext uri="{0D108BD9-81ED-4DB2-BD59-A6C34878D82A}">
                    <a16:rowId xmlns:a16="http://schemas.microsoft.com/office/drawing/2014/main" val="52589505"/>
                  </a:ext>
                </a:extLst>
              </a:tr>
              <a:tr h="39075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CARBON COACH:                                                            £50</a:t>
                      </a:r>
                    </a:p>
                    <a:p>
                      <a:endParaRPr lang="en-GB" dirty="0"/>
                    </a:p>
                  </a:txBody>
                  <a:tcPr/>
                </a:tc>
                <a:extLst>
                  <a:ext uri="{0D108BD9-81ED-4DB2-BD59-A6C34878D82A}">
                    <a16:rowId xmlns:a16="http://schemas.microsoft.com/office/drawing/2014/main" val="1303530017"/>
                  </a:ext>
                </a:extLst>
              </a:tr>
              <a:tr h="221856">
                <a:tc>
                  <a:txBody>
                    <a:bodyPr/>
                    <a:lstStyle/>
                    <a:p>
                      <a:r>
                        <a:rPr lang="en-GB" dirty="0"/>
                        <a:t>ECO CENTRE SOUTH – WEST:                                          £100</a:t>
                      </a:r>
                    </a:p>
                  </a:txBody>
                  <a:tcPr/>
                </a:tc>
                <a:extLst>
                  <a:ext uri="{0D108BD9-81ED-4DB2-BD59-A6C34878D82A}">
                    <a16:rowId xmlns:a16="http://schemas.microsoft.com/office/drawing/2014/main" val="2118621577"/>
                  </a:ext>
                </a:extLst>
              </a:tr>
              <a:tr h="273715">
                <a:tc>
                  <a:txBody>
                    <a:bodyPr/>
                    <a:lstStyle/>
                    <a:p>
                      <a:r>
                        <a:rPr lang="en-GB" dirty="0"/>
                        <a:t>FORUM21:                                                                                 £100</a:t>
                      </a:r>
                    </a:p>
                  </a:txBody>
                  <a:tcPr/>
                </a:tc>
                <a:extLst>
                  <a:ext uri="{0D108BD9-81ED-4DB2-BD59-A6C34878D82A}">
                    <a16:rowId xmlns:a16="http://schemas.microsoft.com/office/drawing/2014/main" val="2106980359"/>
                  </a:ext>
                </a:extLst>
              </a:tr>
              <a:tr h="360429">
                <a:tc>
                  <a:txBody>
                    <a:bodyPr/>
                    <a:lstStyle/>
                    <a:p>
                      <a:r>
                        <a:rPr lang="en-GB" dirty="0"/>
                        <a:t>SUSTAINABLE TAUNTON CONTINGENCY  BUDGET :£350</a:t>
                      </a:r>
                    </a:p>
                  </a:txBody>
                  <a:tcPr>
                    <a:solidFill>
                      <a:srgbClr val="FFFF00"/>
                    </a:solidFill>
                  </a:tcPr>
                </a:tc>
                <a:extLst>
                  <a:ext uri="{0D108BD9-81ED-4DB2-BD59-A6C34878D82A}">
                    <a16:rowId xmlns:a16="http://schemas.microsoft.com/office/drawing/2014/main" val="3633466912"/>
                  </a:ext>
                </a:extLst>
              </a:tr>
            </a:tbl>
          </a:graphicData>
        </a:graphic>
      </p:graphicFrame>
      <p:graphicFrame>
        <p:nvGraphicFramePr>
          <p:cNvPr id="16" name="Table 15">
            <a:extLst>
              <a:ext uri="{FF2B5EF4-FFF2-40B4-BE49-F238E27FC236}">
                <a16:creationId xmlns:a16="http://schemas.microsoft.com/office/drawing/2014/main" id="{0A9AB70C-A9F5-A6B9-BCAD-2C8797583214}"/>
              </a:ext>
            </a:extLst>
          </p:cNvPr>
          <p:cNvGraphicFramePr>
            <a:graphicFrameLocks noGrp="1"/>
          </p:cNvGraphicFramePr>
          <p:nvPr>
            <p:extLst>
              <p:ext uri="{D42A27DB-BD31-4B8C-83A1-F6EECF244321}">
                <p14:modId xmlns:p14="http://schemas.microsoft.com/office/powerpoint/2010/main" val="2451673075"/>
              </p:ext>
            </p:extLst>
          </p:nvPr>
        </p:nvGraphicFramePr>
        <p:xfrm>
          <a:off x="1198282" y="4748174"/>
          <a:ext cx="8128000" cy="36576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1148745705"/>
                    </a:ext>
                  </a:extLst>
                </a:gridCol>
              </a:tblGrid>
              <a:tr h="155710">
                <a:tc>
                  <a:txBody>
                    <a:bodyPr/>
                    <a:lstStyle/>
                    <a:p>
                      <a:r>
                        <a:rPr lang="en-GB" dirty="0"/>
                        <a:t>Total Expenditure : £780                             Net Surplus £20   / Deficit  £0.00</a:t>
                      </a:r>
                    </a:p>
                  </a:txBody>
                  <a:tcPr>
                    <a:solidFill>
                      <a:schemeClr val="accent1">
                        <a:lumMod val="60000"/>
                        <a:lumOff val="40000"/>
                      </a:schemeClr>
                    </a:solidFill>
                  </a:tcPr>
                </a:tc>
                <a:extLst>
                  <a:ext uri="{0D108BD9-81ED-4DB2-BD59-A6C34878D82A}">
                    <a16:rowId xmlns:a16="http://schemas.microsoft.com/office/drawing/2014/main" val="1851802199"/>
                  </a:ext>
                </a:extLst>
              </a:tr>
            </a:tbl>
          </a:graphicData>
        </a:graphic>
      </p:graphicFrame>
      <p:graphicFrame>
        <p:nvGraphicFramePr>
          <p:cNvPr id="18" name="Table 17">
            <a:extLst>
              <a:ext uri="{FF2B5EF4-FFF2-40B4-BE49-F238E27FC236}">
                <a16:creationId xmlns:a16="http://schemas.microsoft.com/office/drawing/2014/main" id="{A658C4C0-0D1A-4B0C-E26F-F74AE597D83A}"/>
              </a:ext>
            </a:extLst>
          </p:cNvPr>
          <p:cNvGraphicFramePr>
            <a:graphicFrameLocks noGrp="1"/>
          </p:cNvGraphicFramePr>
          <p:nvPr>
            <p:extLst>
              <p:ext uri="{D42A27DB-BD31-4B8C-83A1-F6EECF244321}">
                <p14:modId xmlns:p14="http://schemas.microsoft.com/office/powerpoint/2010/main" val="3059229748"/>
              </p:ext>
            </p:extLst>
          </p:nvPr>
        </p:nvGraphicFramePr>
        <p:xfrm>
          <a:off x="250662" y="5124692"/>
          <a:ext cx="11582747" cy="1188720"/>
        </p:xfrm>
        <a:graphic>
          <a:graphicData uri="http://schemas.openxmlformats.org/drawingml/2006/table">
            <a:tbl>
              <a:tblPr firstRow="1" bandRow="1">
                <a:tableStyleId>{5C22544A-7EE6-4342-B048-85BDC9FD1C3A}</a:tableStyleId>
              </a:tblPr>
              <a:tblGrid>
                <a:gridCol w="1537796">
                  <a:extLst>
                    <a:ext uri="{9D8B030D-6E8A-4147-A177-3AD203B41FA5}">
                      <a16:colId xmlns:a16="http://schemas.microsoft.com/office/drawing/2014/main" val="2562839719"/>
                    </a:ext>
                  </a:extLst>
                </a:gridCol>
                <a:gridCol w="1385047">
                  <a:extLst>
                    <a:ext uri="{9D8B030D-6E8A-4147-A177-3AD203B41FA5}">
                      <a16:colId xmlns:a16="http://schemas.microsoft.com/office/drawing/2014/main" val="1247048551"/>
                    </a:ext>
                  </a:extLst>
                </a:gridCol>
                <a:gridCol w="1748118">
                  <a:extLst>
                    <a:ext uri="{9D8B030D-6E8A-4147-A177-3AD203B41FA5}">
                      <a16:colId xmlns:a16="http://schemas.microsoft.com/office/drawing/2014/main" val="3879107189"/>
                    </a:ext>
                  </a:extLst>
                </a:gridCol>
                <a:gridCol w="1936377">
                  <a:extLst>
                    <a:ext uri="{9D8B030D-6E8A-4147-A177-3AD203B41FA5}">
                      <a16:colId xmlns:a16="http://schemas.microsoft.com/office/drawing/2014/main" val="713723815"/>
                    </a:ext>
                  </a:extLst>
                </a:gridCol>
                <a:gridCol w="1519518">
                  <a:extLst>
                    <a:ext uri="{9D8B030D-6E8A-4147-A177-3AD203B41FA5}">
                      <a16:colId xmlns:a16="http://schemas.microsoft.com/office/drawing/2014/main" val="178692955"/>
                    </a:ext>
                  </a:extLst>
                </a:gridCol>
                <a:gridCol w="1358153">
                  <a:extLst>
                    <a:ext uri="{9D8B030D-6E8A-4147-A177-3AD203B41FA5}">
                      <a16:colId xmlns:a16="http://schemas.microsoft.com/office/drawing/2014/main" val="3446264304"/>
                    </a:ext>
                  </a:extLst>
                </a:gridCol>
                <a:gridCol w="2097738">
                  <a:extLst>
                    <a:ext uri="{9D8B030D-6E8A-4147-A177-3AD203B41FA5}">
                      <a16:colId xmlns:a16="http://schemas.microsoft.com/office/drawing/2014/main" val="1171861393"/>
                    </a:ext>
                  </a:extLst>
                </a:gridCol>
              </a:tblGrid>
              <a:tr h="970204">
                <a:tc>
                  <a:txBody>
                    <a:bodyPr/>
                    <a:lstStyle/>
                    <a:p>
                      <a:r>
                        <a:rPr lang="en-GB" dirty="0"/>
                        <a:t>Venue and </a:t>
                      </a:r>
                    </a:p>
                    <a:p>
                      <a:r>
                        <a:rPr lang="en-GB" dirty="0"/>
                        <a:t>Facilities:</a:t>
                      </a:r>
                    </a:p>
                    <a:p>
                      <a:endParaRPr lang="en-GB" dirty="0"/>
                    </a:p>
                    <a:p>
                      <a:r>
                        <a:rPr lang="en-GB" dirty="0"/>
                        <a:t>£200</a:t>
                      </a:r>
                    </a:p>
                  </a:txBody>
                  <a:tcPr/>
                </a:tc>
                <a:tc>
                  <a:txBody>
                    <a:bodyPr/>
                    <a:lstStyle/>
                    <a:p>
                      <a:r>
                        <a:rPr lang="en-GB" dirty="0"/>
                        <a:t>Speaker</a:t>
                      </a:r>
                    </a:p>
                    <a:p>
                      <a:r>
                        <a:rPr lang="en-GB" dirty="0"/>
                        <a:t>Expenses:</a:t>
                      </a:r>
                    </a:p>
                    <a:p>
                      <a:endParaRPr lang="en-GB" dirty="0"/>
                    </a:p>
                    <a:p>
                      <a:r>
                        <a:rPr lang="en-GB" dirty="0"/>
                        <a:t>£0</a:t>
                      </a:r>
                    </a:p>
                  </a:txBody>
                  <a:tcPr/>
                </a:tc>
                <a:tc>
                  <a:txBody>
                    <a:bodyPr/>
                    <a:lstStyle/>
                    <a:p>
                      <a:r>
                        <a:rPr lang="en-GB" dirty="0"/>
                        <a:t>Promotion</a:t>
                      </a:r>
                    </a:p>
                    <a:p>
                      <a:r>
                        <a:rPr lang="en-GB" dirty="0"/>
                        <a:t>And Marketing:</a:t>
                      </a:r>
                    </a:p>
                    <a:p>
                      <a:endParaRPr lang="en-GB" dirty="0"/>
                    </a:p>
                    <a:p>
                      <a:r>
                        <a:rPr lang="en-GB" dirty="0"/>
                        <a:t>£50</a:t>
                      </a:r>
                    </a:p>
                  </a:txBody>
                  <a:tcPr/>
                </a:tc>
                <a:tc>
                  <a:txBody>
                    <a:bodyPr/>
                    <a:lstStyle/>
                    <a:p>
                      <a:r>
                        <a:rPr lang="en-GB" dirty="0"/>
                        <a:t>Technology &amp; Equipment:</a:t>
                      </a:r>
                    </a:p>
                    <a:p>
                      <a:endParaRPr lang="en-GB" dirty="0"/>
                    </a:p>
                    <a:p>
                      <a:r>
                        <a:rPr lang="en-GB" dirty="0"/>
                        <a:t>£50</a:t>
                      </a:r>
                    </a:p>
                  </a:txBody>
                  <a:tcPr/>
                </a:tc>
                <a:tc>
                  <a:txBody>
                    <a:bodyPr/>
                    <a:lstStyle/>
                    <a:p>
                      <a:r>
                        <a:rPr lang="en-GB" dirty="0"/>
                        <a:t>Catering:</a:t>
                      </a:r>
                    </a:p>
                    <a:p>
                      <a:endParaRPr lang="en-GB" dirty="0"/>
                    </a:p>
                    <a:p>
                      <a:endParaRPr lang="en-GB" dirty="0"/>
                    </a:p>
                    <a:p>
                      <a:r>
                        <a:rPr lang="en-GB" dirty="0"/>
                        <a:t>£400</a:t>
                      </a:r>
                    </a:p>
                  </a:txBody>
                  <a:tcPr/>
                </a:tc>
                <a:tc>
                  <a:txBody>
                    <a:bodyPr/>
                    <a:lstStyle/>
                    <a:p>
                      <a:r>
                        <a:rPr lang="en-GB" dirty="0"/>
                        <a:t>Staff:</a:t>
                      </a:r>
                    </a:p>
                    <a:p>
                      <a:endParaRPr lang="en-GB" dirty="0"/>
                    </a:p>
                    <a:p>
                      <a:endParaRPr lang="en-GB" dirty="0"/>
                    </a:p>
                    <a:p>
                      <a:r>
                        <a:rPr lang="en-GB" dirty="0"/>
                        <a:t>£0</a:t>
                      </a:r>
                    </a:p>
                  </a:txBody>
                  <a:tcPr/>
                </a:tc>
                <a:tc>
                  <a:txBody>
                    <a:bodyPr/>
                    <a:lstStyle/>
                    <a:p>
                      <a:r>
                        <a:rPr lang="en-GB" dirty="0"/>
                        <a:t>Miscellaneous Expenses :</a:t>
                      </a:r>
                    </a:p>
                    <a:p>
                      <a:endParaRPr lang="en-GB" dirty="0"/>
                    </a:p>
                    <a:p>
                      <a:r>
                        <a:rPr lang="en-GB" dirty="0"/>
                        <a:t>£80</a:t>
                      </a:r>
                    </a:p>
                  </a:txBody>
                  <a:tcPr/>
                </a:tc>
                <a:extLst>
                  <a:ext uri="{0D108BD9-81ED-4DB2-BD59-A6C34878D82A}">
                    <a16:rowId xmlns:a16="http://schemas.microsoft.com/office/drawing/2014/main" val="1120921136"/>
                  </a:ext>
                </a:extLst>
              </a:tr>
            </a:tbl>
          </a:graphicData>
        </a:graphic>
      </p:graphicFrame>
    </p:spTree>
    <p:extLst>
      <p:ext uri="{BB962C8B-B14F-4D97-AF65-F5344CB8AC3E}">
        <p14:creationId xmlns:p14="http://schemas.microsoft.com/office/powerpoint/2010/main" val="1126578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142DF4B-A5BB-3034-54FA-3BA5BFDB8558}"/>
              </a:ext>
            </a:extLst>
          </p:cNvPr>
          <p:cNvSpPr>
            <a:spLocks noGrp="1"/>
          </p:cNvSpPr>
          <p:nvPr>
            <p:ph type="title"/>
          </p:nvPr>
        </p:nvSpPr>
        <p:spPr>
          <a:xfrm>
            <a:off x="2587487" y="0"/>
            <a:ext cx="6636026" cy="855801"/>
          </a:xfrm>
        </p:spPr>
        <p:txBody>
          <a:bodyPr>
            <a:normAutofit/>
          </a:bodyPr>
          <a:lstStyle/>
          <a:p>
            <a:r>
              <a:rPr lang="en-GB" sz="3600">
                <a:latin typeface="Arial" panose="020B0604020202020204" pitchFamily="34" charset="0"/>
                <a:cs typeface="Arial" panose="020B0604020202020204" pitchFamily="34" charset="0"/>
              </a:rPr>
              <a:t>Return on Investments (ROI)</a:t>
            </a:r>
            <a:endParaRPr lang="en-GB" sz="3600" dirty="0">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F777FE5E-4031-9F0B-956D-FA32E5ECBCCD}"/>
              </a:ext>
            </a:extLst>
          </p:cNvPr>
          <p:cNvSpPr>
            <a:spLocks noGrp="1"/>
          </p:cNvSpPr>
          <p:nvPr>
            <p:ph idx="1"/>
          </p:nvPr>
        </p:nvSpPr>
        <p:spPr>
          <a:xfrm>
            <a:off x="1" y="715618"/>
            <a:ext cx="11953460" cy="5989982"/>
          </a:xfrm>
        </p:spPr>
        <p:txBody>
          <a:bodyPr>
            <a:normAutofit lnSpcReduction="10000"/>
          </a:bodyPr>
          <a:lstStyle/>
          <a:p>
            <a:pPr marL="0" indent="0">
              <a:buNone/>
            </a:pPr>
            <a:r>
              <a:rPr lang="en-GB" sz="2000" b="1" dirty="0">
                <a:latin typeface="Arial" panose="020B0604020202020204" pitchFamily="34" charset="0"/>
                <a:cs typeface="Arial" panose="020B0604020202020204" pitchFamily="34" charset="0"/>
              </a:rPr>
              <a:t>Inputs (Investment)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1.Sponsorship Contributions </a:t>
            </a:r>
            <a:r>
              <a:rPr lang="en-GB" sz="2000" dirty="0">
                <a:latin typeface="Arial" panose="020B0604020202020204" pitchFamily="34" charset="0"/>
                <a:cs typeface="Arial" panose="020B0604020202020204" pitchFamily="34" charset="0"/>
              </a:rPr>
              <a:t>:      </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YMCA DULVERTON GROUP :                                              £200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THE GREAT WESTERN HOTEL:                                           £100</a:t>
            </a:r>
          </a:p>
          <a:p>
            <a:pPr marL="0" indent="0" fontAlgn="t">
              <a:spcBef>
                <a:spcPts val="0"/>
              </a:spcBef>
              <a:buNone/>
            </a:pPr>
            <a:r>
              <a:rPr lang="en-GB" sz="1600" dirty="0">
                <a:solidFill>
                  <a:srgbClr val="000000"/>
                </a:solidFill>
                <a:latin typeface="Arial" panose="020B0604020202020204" pitchFamily="34" charset="0"/>
                <a:cs typeface="Arial" panose="020B0604020202020204" pitchFamily="34" charset="0"/>
              </a:rPr>
              <a:t>                                                            SOMERSET FARMERS MARKET:                                  £100</a:t>
            </a:r>
            <a:endParaRPr lang="en-GB" sz="1600" dirty="0">
              <a:latin typeface="Arial" panose="020B0604020202020204" pitchFamily="34" charset="0"/>
              <a:cs typeface="Arial" panose="020B0604020202020204" pitchFamily="34" charset="0"/>
            </a:endParaRPr>
          </a:p>
          <a:p>
            <a:pPr marL="0" indent="0" fontAlgn="t">
              <a:spcBef>
                <a:spcPts val="0"/>
              </a:spcBef>
              <a:buNone/>
            </a:pPr>
            <a:r>
              <a:rPr lang="en-GB" sz="1600" dirty="0">
                <a:solidFill>
                  <a:srgbClr val="000000"/>
                </a:solidFill>
                <a:latin typeface="Arial" panose="020B0604020202020204" pitchFamily="34" charset="0"/>
                <a:cs typeface="Arial" panose="020B0604020202020204" pitchFamily="34" charset="0"/>
              </a:rPr>
              <a:t>                                                            SOMERSET FOOD &amp; DRINK PRODUCERS:                  £150</a:t>
            </a:r>
            <a:endParaRPr lang="en-GB" sz="1600" dirty="0">
              <a:latin typeface="Arial" panose="020B0604020202020204" pitchFamily="34" charset="0"/>
              <a:cs typeface="Arial" panose="020B0604020202020204" pitchFamily="34" charset="0"/>
            </a:endParaRPr>
          </a:p>
          <a:p>
            <a:pPr marL="0" indent="0">
              <a:spcBef>
                <a:spcPts val="0"/>
              </a:spcBef>
              <a:buNone/>
            </a:pPr>
            <a:r>
              <a:rPr lang="en-GB" sz="1600" dirty="0">
                <a:solidFill>
                  <a:srgbClr val="000000"/>
                </a:solidFill>
                <a:latin typeface="Arial" panose="020B0604020202020204" pitchFamily="34" charset="0"/>
                <a:cs typeface="Arial" panose="020B0604020202020204" pitchFamily="34" charset="0"/>
              </a:rPr>
              <a:t>                                                            MY CARBON COACH:                                                      £50</a:t>
            </a:r>
            <a:endParaRPr lang="en-GB" sz="1600" dirty="0">
              <a:latin typeface="Arial" panose="020B0604020202020204" pitchFamily="34" charset="0"/>
              <a:cs typeface="Arial" panose="020B0604020202020204" pitchFamily="34" charset="0"/>
            </a:endParaRPr>
          </a:p>
          <a:p>
            <a:pPr marL="0" indent="0" fontAlgn="t">
              <a:spcBef>
                <a:spcPts val="0"/>
              </a:spcBef>
              <a:buNone/>
            </a:pPr>
            <a:r>
              <a:rPr lang="en-GB" sz="1600" dirty="0">
                <a:solidFill>
                  <a:srgbClr val="000000"/>
                </a:solidFill>
                <a:latin typeface="Arial" panose="020B0604020202020204" pitchFamily="34" charset="0"/>
                <a:cs typeface="Arial" panose="020B0604020202020204" pitchFamily="34" charset="0"/>
              </a:rPr>
              <a:t>                                                            ECO CENTRE SOUTH – WEST:                                       £100</a:t>
            </a:r>
            <a:endParaRPr lang="en-GB" sz="1600" dirty="0">
              <a:latin typeface="Arial" panose="020B0604020202020204" pitchFamily="34" charset="0"/>
              <a:cs typeface="Arial" panose="020B0604020202020204" pitchFamily="34" charset="0"/>
            </a:endParaRPr>
          </a:p>
          <a:p>
            <a:pPr marL="0" indent="0" fontAlgn="t">
              <a:spcBef>
                <a:spcPts val="0"/>
              </a:spcBef>
              <a:buNone/>
            </a:pPr>
            <a:r>
              <a:rPr lang="en-GB" sz="1600" dirty="0">
                <a:solidFill>
                  <a:srgbClr val="000000"/>
                </a:solidFill>
                <a:latin typeface="Arial" panose="020B0604020202020204" pitchFamily="34" charset="0"/>
                <a:cs typeface="Arial" panose="020B0604020202020204" pitchFamily="34" charset="0"/>
              </a:rPr>
              <a:t>                                                            FORUM21:                                                                          £100</a:t>
            </a:r>
          </a:p>
          <a:p>
            <a:pPr marL="0" indent="0" fontAlgn="t">
              <a:spcBef>
                <a:spcPts val="0"/>
              </a:spcBef>
              <a:buNone/>
            </a:pPr>
            <a:r>
              <a:rPr lang="en-GB" sz="1800" dirty="0">
                <a:solidFill>
                  <a:srgbClr val="000000"/>
                </a:solidFill>
                <a:latin typeface="Arial" panose="020B0604020202020204" pitchFamily="34" charset="0"/>
                <a:cs typeface="Arial" panose="020B0604020202020204" pitchFamily="34" charset="0"/>
              </a:rPr>
              <a:t>2.Total Investment</a:t>
            </a:r>
            <a:r>
              <a:rPr lang="en-GB" sz="2000" dirty="0">
                <a:solidFill>
                  <a:srgbClr val="000000"/>
                </a:solidFill>
                <a:latin typeface="Arial" panose="020B0604020202020204" pitchFamily="34" charset="0"/>
                <a:cs typeface="Arial" panose="020B0604020202020204" pitchFamily="34" charset="0"/>
              </a:rPr>
              <a:t>:£800</a:t>
            </a:r>
            <a:endParaRPr lang="en-GB" sz="2000" dirty="0">
              <a:latin typeface="Arial" panose="020B0604020202020204" pitchFamily="34" charset="0"/>
              <a:cs typeface="Arial" panose="020B0604020202020204" pitchFamily="34" charset="0"/>
            </a:endParaRPr>
          </a:p>
          <a:p>
            <a:pPr marL="0" indent="0" algn="l" rtl="0" eaLnBrk="1" fontAlgn="t" latinLnBrk="0" hangingPunct="1">
              <a:spcBef>
                <a:spcPts val="0"/>
              </a:spcBef>
              <a:spcAft>
                <a:spcPts val="0"/>
              </a:spcAft>
              <a:buNone/>
            </a:pPr>
            <a:endParaRPr lang="en-GB" sz="1600" b="1" i="0" u="none" strike="noStrike" kern="1200" dirty="0">
              <a:effectLst/>
              <a:latin typeface="Arial" panose="020B0604020202020204" pitchFamily="34" charset="0"/>
              <a:cs typeface="Arial" panose="020B0604020202020204" pitchFamily="34" charset="0"/>
            </a:endParaRPr>
          </a:p>
          <a:p>
            <a:pPr marL="0" indent="0" algn="l" rtl="0" eaLnBrk="1" fontAlgn="t" latinLnBrk="0" hangingPunct="1">
              <a:spcBef>
                <a:spcPts val="0"/>
              </a:spcBef>
              <a:spcAft>
                <a:spcPts val="0"/>
              </a:spcAft>
              <a:buNone/>
            </a:pPr>
            <a:r>
              <a:rPr lang="en-GB" sz="1600" b="1" i="0" u="none" strike="noStrike" kern="1200" dirty="0">
                <a:effectLst/>
                <a:latin typeface="Arial" panose="020B0604020202020204" pitchFamily="34" charset="0"/>
                <a:cs typeface="Arial" panose="020B0604020202020204" pitchFamily="34" charset="0"/>
              </a:rPr>
              <a:t> </a:t>
            </a:r>
            <a:r>
              <a:rPr lang="en-GB" sz="2000" b="1" i="0" u="none" strike="noStrike" kern="1200" dirty="0">
                <a:effectLst/>
                <a:latin typeface="Arial" panose="020B0604020202020204" pitchFamily="34" charset="0"/>
                <a:cs typeface="Arial" panose="020B0604020202020204" pitchFamily="34" charset="0"/>
              </a:rPr>
              <a:t>Outputs (Returns)</a:t>
            </a:r>
            <a:r>
              <a:rPr lang="en-GB" sz="2000" b="1" i="0" u="none" strike="noStrike" kern="1200" dirty="0">
                <a:solidFill>
                  <a:srgbClr val="FFFFFF"/>
                </a:solidFill>
                <a:effectLst/>
                <a:latin typeface="Arial" panose="020B0604020202020204" pitchFamily="34" charset="0"/>
                <a:cs typeface="Arial" panose="020B0604020202020204" pitchFamily="34" charset="0"/>
              </a:rPr>
              <a:t>G</a:t>
            </a:r>
          </a:p>
          <a:p>
            <a:pPr marL="0" indent="0" algn="l" rtl="0" eaLnBrk="1" fontAlgn="t" latinLnBrk="0" hangingPunct="1">
              <a:spcBef>
                <a:spcPts val="0"/>
              </a:spcBef>
              <a:spcAft>
                <a:spcPts val="0"/>
              </a:spcAft>
              <a:buNone/>
            </a:pPr>
            <a:r>
              <a:rPr lang="en-GB" sz="1800" dirty="0">
                <a:latin typeface="Arial" panose="020B0604020202020204" pitchFamily="34" charset="0"/>
                <a:cs typeface="Arial" panose="020B0604020202020204" pitchFamily="34" charset="0"/>
              </a:rPr>
              <a:t>1.Event impact</a:t>
            </a:r>
            <a:r>
              <a:rPr lang="en-GB" sz="1600" dirty="0">
                <a:latin typeface="Arial" panose="020B0604020202020204" pitchFamily="34" charset="0"/>
                <a:cs typeface="Arial" panose="020B0604020202020204" pitchFamily="34" charset="0"/>
              </a:rPr>
              <a:t>: evaluating the conference's objectives (Educate and Inspire, Equip with Practical Strategies, Encourage Collaboration and Networking), as well as the event's effects on positive PR, brand exposure, and other areas ,</a:t>
            </a:r>
          </a:p>
          <a:p>
            <a:pPr marL="0" indent="0" algn="l" rtl="0" eaLnBrk="1" fontAlgn="t" latinLnBrk="0" hangingPunct="1">
              <a:spcBef>
                <a:spcPts val="0"/>
              </a:spcBef>
              <a:spcAft>
                <a:spcPts val="0"/>
              </a:spcAft>
              <a:buNone/>
            </a:pPr>
            <a:r>
              <a:rPr lang="en-GB" sz="1800" dirty="0">
                <a:latin typeface="Arial" panose="020B0604020202020204" pitchFamily="34" charset="0"/>
                <a:cs typeface="Arial" panose="020B0604020202020204" pitchFamily="34" charset="0"/>
              </a:rPr>
              <a:t>2.Audience Engagement</a:t>
            </a:r>
            <a:r>
              <a:rPr lang="en-GB" sz="1800" dirty="0"/>
              <a:t>: Measuring the audience engagement through attendance ,participation and feedback.</a:t>
            </a:r>
          </a:p>
          <a:p>
            <a:pPr marL="0" indent="0" algn="l" rtl="0" eaLnBrk="1" fontAlgn="t" latinLnBrk="0" hangingPunct="1">
              <a:spcBef>
                <a:spcPts val="0"/>
              </a:spcBef>
              <a:spcAft>
                <a:spcPts val="0"/>
              </a:spcAft>
              <a:buNone/>
            </a:pPr>
            <a:r>
              <a:rPr lang="en-GB" sz="1800" dirty="0"/>
              <a:t>3.Networking Opportunities : Assess the networking possibilities that are provided to attendees and sponsors.</a:t>
            </a:r>
          </a:p>
          <a:p>
            <a:pPr marL="0" indent="0" algn="l" rtl="0" eaLnBrk="1" fontAlgn="t" latinLnBrk="0" hangingPunct="1">
              <a:spcBef>
                <a:spcPts val="0"/>
              </a:spcBef>
              <a:spcAft>
                <a:spcPts val="0"/>
              </a:spcAft>
              <a:buNone/>
            </a:pPr>
            <a:r>
              <a:rPr lang="en-GB" sz="1800" dirty="0"/>
              <a:t>4.Brand Exposure : Evaluating the publicity sponsors obtained from the distribution of any other channels or promotional materials.</a:t>
            </a:r>
          </a:p>
          <a:p>
            <a:pPr marL="0" indent="0" algn="l" rtl="0" eaLnBrk="1" fontAlgn="t" latinLnBrk="0" hangingPunct="1">
              <a:spcBef>
                <a:spcPts val="0"/>
              </a:spcBef>
              <a:spcAft>
                <a:spcPts val="0"/>
              </a:spcAft>
              <a:buNone/>
            </a:pPr>
            <a:r>
              <a:rPr lang="en-GB" sz="1800" dirty="0"/>
              <a:t>5.Partnershiip Opportunities: Determining if the event led to any possible partnerships or collaborations.</a:t>
            </a:r>
          </a:p>
          <a:p>
            <a:pPr marL="0" indent="0" algn="l" rtl="0" eaLnBrk="1" fontAlgn="t" latinLnBrk="0" hangingPunct="1">
              <a:spcBef>
                <a:spcPts val="0"/>
              </a:spcBef>
              <a:spcAft>
                <a:spcPts val="0"/>
              </a:spcAft>
              <a:buNone/>
            </a:pPr>
            <a:r>
              <a:rPr lang="en-GB" sz="1800" dirty="0"/>
              <a:t>6. Educational Value :Assessing the participants' educational gains that could aid in their professional development</a:t>
            </a:r>
          </a:p>
          <a:p>
            <a:pPr marL="0" indent="0" algn="l" rtl="0" eaLnBrk="1" fontAlgn="t" latinLnBrk="0" hangingPunct="1">
              <a:spcBef>
                <a:spcPts val="0"/>
              </a:spcBef>
              <a:spcAft>
                <a:spcPts val="0"/>
              </a:spcAft>
              <a:buNone/>
            </a:pPr>
            <a:endParaRPr lang="en-GB" sz="1800" b="1" dirty="0"/>
          </a:p>
          <a:p>
            <a:pPr marL="0" indent="0" algn="l" rtl="0" eaLnBrk="1" fontAlgn="t" latinLnBrk="0" hangingPunct="1">
              <a:spcBef>
                <a:spcPts val="0"/>
              </a:spcBef>
              <a:spcAft>
                <a:spcPts val="0"/>
              </a:spcAft>
              <a:buNone/>
            </a:pPr>
            <a:r>
              <a:rPr lang="en-GB" sz="1800" b="1" dirty="0"/>
              <a:t>ROI CALCULATION</a:t>
            </a:r>
          </a:p>
          <a:p>
            <a:pPr marL="0" indent="0" algn="l" rtl="0" eaLnBrk="1" fontAlgn="t" latinLnBrk="0" hangingPunct="1">
              <a:spcBef>
                <a:spcPts val="0"/>
              </a:spcBef>
              <a:spcAft>
                <a:spcPts val="0"/>
              </a:spcAft>
              <a:buNone/>
            </a:pPr>
            <a:r>
              <a:rPr lang="en-GB" sz="1800" b="1" dirty="0"/>
              <a:t>                                                                                   ROI=(Brand Exposure+ Networking Value + Educational Value) - £800</a:t>
            </a:r>
          </a:p>
          <a:p>
            <a:pPr marL="0" indent="0" algn="l" rtl="0" eaLnBrk="1" fontAlgn="t" latinLnBrk="0" hangingPunct="1">
              <a:spcBef>
                <a:spcPts val="0"/>
              </a:spcBef>
              <a:spcAft>
                <a:spcPts val="0"/>
              </a:spcAft>
              <a:buNone/>
            </a:pPr>
            <a:r>
              <a:rPr lang="en-GB" sz="1800" b="1" dirty="0"/>
              <a:t>ROI = Returns – Investment                                    ------------------------------------------------------------------------------------ x 100      </a:t>
            </a:r>
          </a:p>
          <a:p>
            <a:pPr marL="0" indent="0" algn="l" rtl="0" eaLnBrk="1" fontAlgn="t" latinLnBrk="0" hangingPunct="1">
              <a:spcBef>
                <a:spcPts val="0"/>
              </a:spcBef>
              <a:spcAft>
                <a:spcPts val="0"/>
              </a:spcAft>
              <a:buNone/>
            </a:pPr>
            <a:r>
              <a:rPr lang="en-GB" sz="1800" b="1" dirty="0"/>
              <a:t>             --------------------------- x100                                                                               £800</a:t>
            </a:r>
          </a:p>
          <a:p>
            <a:pPr marL="0" indent="0" algn="l" rtl="0" eaLnBrk="1" fontAlgn="t" latinLnBrk="0" hangingPunct="1">
              <a:spcBef>
                <a:spcPts val="0"/>
              </a:spcBef>
              <a:spcAft>
                <a:spcPts val="0"/>
              </a:spcAft>
              <a:buNone/>
            </a:pPr>
            <a:r>
              <a:rPr lang="en-GB" sz="1800" b="1" dirty="0"/>
              <a:t>                  Investment</a:t>
            </a:r>
          </a:p>
          <a:p>
            <a:pPr marL="0" indent="0" algn="l" rtl="0" eaLnBrk="1" fontAlgn="t" latinLnBrk="0" hangingPunct="1">
              <a:spcBef>
                <a:spcPts val="0"/>
              </a:spcBef>
              <a:spcAft>
                <a:spcPts val="0"/>
              </a:spcAft>
              <a:buNone/>
            </a:pPr>
            <a:endParaRPr lang="en-GB" sz="1800" dirty="0"/>
          </a:p>
          <a:p>
            <a:pPr marL="0" indent="0" algn="l" rtl="0" eaLnBrk="1" fontAlgn="t" latinLnBrk="0" hangingPunct="1">
              <a:spcBef>
                <a:spcPts val="0"/>
              </a:spcBef>
              <a:spcAft>
                <a:spcPts val="0"/>
              </a:spcAft>
              <a:buNone/>
            </a:pPr>
            <a:endParaRPr lang="en-GB" sz="1800" dirty="0"/>
          </a:p>
          <a:p>
            <a:pPr marL="0" indent="0" algn="l" rtl="0" eaLnBrk="1" fontAlgn="t" latinLnBrk="0" hangingPunct="1">
              <a:spcBef>
                <a:spcPts val="0"/>
              </a:spcBef>
              <a:spcAft>
                <a:spcPts val="0"/>
              </a:spcAft>
              <a:buNone/>
            </a:pPr>
            <a:endParaRPr lang="en-GB" sz="1800" dirty="0"/>
          </a:p>
          <a:p>
            <a:pPr marL="0" indent="0" algn="l" rtl="0" eaLnBrk="1" fontAlgn="t" latinLnBrk="0" hangingPunct="1">
              <a:spcBef>
                <a:spcPts val="0"/>
              </a:spcBef>
              <a:spcAft>
                <a:spcPts val="0"/>
              </a:spcAft>
              <a:buNone/>
            </a:pPr>
            <a:endParaRPr lang="en-GB" sz="1800" dirty="0"/>
          </a:p>
          <a:p>
            <a:pPr marL="0" indent="0" algn="l" rtl="0" eaLnBrk="1" fontAlgn="t" latinLnBrk="0" hangingPunct="1">
              <a:spcBef>
                <a:spcPts val="0"/>
              </a:spcBef>
              <a:spcAft>
                <a:spcPts val="0"/>
              </a:spcAft>
              <a:buNone/>
            </a:pPr>
            <a:endParaRPr lang="en-GB" sz="1800" dirty="0"/>
          </a:p>
        </p:txBody>
      </p:sp>
    </p:spTree>
    <p:extLst>
      <p:ext uri="{BB962C8B-B14F-4D97-AF65-F5344CB8AC3E}">
        <p14:creationId xmlns:p14="http://schemas.microsoft.com/office/powerpoint/2010/main" val="2361151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112DE-634F-B291-126C-0DB3345F2636}"/>
              </a:ext>
            </a:extLst>
          </p:cNvPr>
          <p:cNvSpPr>
            <a:spLocks noGrp="1"/>
          </p:cNvSpPr>
          <p:nvPr>
            <p:ph type="title"/>
          </p:nvPr>
        </p:nvSpPr>
        <p:spPr>
          <a:xfrm>
            <a:off x="6096000" y="421052"/>
            <a:ext cx="4544762" cy="700592"/>
          </a:xfrm>
        </p:spPr>
        <p:txBody>
          <a:bodyPr anchor="t">
            <a:normAutofit/>
          </a:bodyPr>
          <a:lstStyle/>
          <a:p>
            <a:r>
              <a:rPr lang="en-GB" sz="3200" dirty="0">
                <a:latin typeface="Arial" panose="020B0604020202020204" pitchFamily="34" charset="0"/>
                <a:cs typeface="Arial" panose="020B0604020202020204" pitchFamily="34" charset="0"/>
              </a:rPr>
              <a:t>          </a:t>
            </a:r>
            <a:r>
              <a:rPr lang="en-GB" sz="3200" b="1" dirty="0">
                <a:solidFill>
                  <a:schemeClr val="tx2">
                    <a:lumMod val="50000"/>
                    <a:lumOff val="50000"/>
                  </a:schemeClr>
                </a:solidFill>
                <a:latin typeface="Arial" panose="020B0604020202020204" pitchFamily="34" charset="0"/>
                <a:cs typeface="Arial" panose="020B0604020202020204" pitchFamily="34" charset="0"/>
              </a:rPr>
              <a:t>ANALYSIS</a:t>
            </a:r>
            <a:r>
              <a:rPr lang="en-GB" sz="3200" dirty="0">
                <a:solidFill>
                  <a:schemeClr val="tx2">
                    <a:lumMod val="50000"/>
                    <a:lumOff val="50000"/>
                  </a:schemeClr>
                </a:solidFill>
                <a:latin typeface="Arial" panose="020B0604020202020204" pitchFamily="34" charset="0"/>
                <a:cs typeface="Arial" panose="020B0604020202020204" pitchFamily="34" charset="0"/>
              </a:rPr>
              <a:t> </a:t>
            </a:r>
          </a:p>
        </p:txBody>
      </p:sp>
      <p:cxnSp>
        <p:nvCxnSpPr>
          <p:cNvPr id="17" name="Straight Connector 1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7FD11B-8049-9D10-78E5-D36942F402E1}"/>
              </a:ext>
            </a:extLst>
          </p:cNvPr>
          <p:cNvSpPr>
            <a:spLocks noGrp="1"/>
          </p:cNvSpPr>
          <p:nvPr>
            <p:ph idx="1"/>
          </p:nvPr>
        </p:nvSpPr>
        <p:spPr>
          <a:xfrm>
            <a:off x="0" y="1169552"/>
            <a:ext cx="12192000" cy="5688448"/>
          </a:xfrm>
        </p:spPr>
        <p:txBody>
          <a:bodyPr>
            <a:noAutofit/>
          </a:bodyPr>
          <a:lstStyle/>
          <a:p>
            <a:pPr marL="0" indent="0">
              <a:buNone/>
            </a:pPr>
            <a:r>
              <a:rPr lang="en-GB" sz="1600" b="1" dirty="0">
                <a:solidFill>
                  <a:schemeClr val="tx2">
                    <a:lumMod val="50000"/>
                    <a:lumOff val="50000"/>
                  </a:schemeClr>
                </a:solidFill>
                <a:latin typeface="Arial" panose="020B0604020202020204" pitchFamily="34" charset="0"/>
                <a:cs typeface="Arial" panose="020B0604020202020204" pitchFamily="34" charset="0"/>
              </a:rPr>
              <a:t>Strengths</a:t>
            </a:r>
          </a:p>
          <a:p>
            <a:pPr marL="0" indent="0">
              <a:buNone/>
            </a:pPr>
            <a:r>
              <a:rPr lang="en-GB" sz="1600" b="1" dirty="0">
                <a:latin typeface="Arial" panose="020B0604020202020204" pitchFamily="34" charset="0"/>
                <a:cs typeface="Arial" panose="020B0604020202020204" pitchFamily="34" charset="0"/>
              </a:rPr>
              <a:t>Relevance</a:t>
            </a:r>
            <a:r>
              <a:rPr lang="en-GB" sz="1600" dirty="0">
                <a:latin typeface="Arial" panose="020B0604020202020204" pitchFamily="34" charset="0"/>
                <a:cs typeface="Arial" panose="020B0604020202020204" pitchFamily="34" charset="0"/>
              </a:rPr>
              <a:t>-expanding understanding of sustainability's significance in the hospitality sector </a:t>
            </a:r>
          </a:p>
          <a:p>
            <a:pPr marL="0" indent="0">
              <a:buNone/>
            </a:pPr>
            <a:r>
              <a:rPr lang="en-GB" sz="1600" b="1" dirty="0">
                <a:latin typeface="Arial" panose="020B0604020202020204" pitchFamily="34" charset="0"/>
                <a:cs typeface="Arial" panose="020B0604020202020204" pitchFamily="34" charset="0"/>
              </a:rPr>
              <a:t>Expertise</a:t>
            </a:r>
            <a:r>
              <a:rPr lang="en-GB" sz="1600" dirty="0">
                <a:latin typeface="Arial" panose="020B0604020202020204" pitchFamily="34" charset="0"/>
                <a:cs typeface="Arial" panose="020B0604020202020204" pitchFamily="34" charset="0"/>
              </a:rPr>
              <a:t>- access to thought leaders and industry specialists who can offer insightful advice.</a:t>
            </a:r>
          </a:p>
          <a:p>
            <a:pPr marL="0" indent="0">
              <a:buNone/>
            </a:pPr>
            <a:r>
              <a:rPr lang="en-GB" sz="1600" b="1" dirty="0">
                <a:latin typeface="Arial" panose="020B0604020202020204" pitchFamily="34" charset="0"/>
                <a:cs typeface="Arial" panose="020B0604020202020204" pitchFamily="34" charset="0"/>
              </a:rPr>
              <a:t>Collaboration Opportunities</a:t>
            </a:r>
            <a:r>
              <a:rPr lang="en-GB" sz="1600" dirty="0">
                <a:latin typeface="Arial" panose="020B0604020202020204" pitchFamily="34" charset="0"/>
                <a:cs typeface="Arial" panose="020B0604020202020204" pitchFamily="34" charset="0"/>
              </a:rPr>
              <a:t> – potential to promote cooperation between local companies, sustainability advocates, and general managers of hotels.       </a:t>
            </a:r>
          </a:p>
          <a:p>
            <a:pPr marL="0" indent="0">
              <a:buNone/>
            </a:pPr>
            <a:r>
              <a:rPr lang="en-GB" sz="1600" b="1" dirty="0">
                <a:solidFill>
                  <a:schemeClr val="accent2"/>
                </a:solidFill>
                <a:latin typeface="Arial" panose="020B0604020202020204" pitchFamily="34" charset="0"/>
                <a:cs typeface="Arial" panose="020B0604020202020204" pitchFamily="34" charset="0"/>
              </a:rPr>
              <a:t>Weaknesses</a:t>
            </a:r>
          </a:p>
          <a:p>
            <a:pPr marL="0" indent="0">
              <a:buNone/>
            </a:pPr>
            <a:r>
              <a:rPr lang="en-GB" sz="1600" b="1" dirty="0">
                <a:latin typeface="Arial" panose="020B0604020202020204" pitchFamily="34" charset="0"/>
                <a:cs typeface="Arial" panose="020B0604020202020204" pitchFamily="34" charset="0"/>
              </a:rPr>
              <a:t>Limited Budget </a:t>
            </a:r>
            <a:r>
              <a:rPr lang="en-GB" sz="1600" dirty="0">
                <a:latin typeface="Arial" panose="020B0604020202020204" pitchFamily="34" charset="0"/>
                <a:cs typeface="Arial" panose="020B0604020202020204" pitchFamily="34" charset="0"/>
              </a:rPr>
              <a:t>–The scope of promotional activities and resources may be limited due to the conference's limited budget.</a:t>
            </a:r>
          </a:p>
          <a:p>
            <a:pPr marL="0" indent="0">
              <a:buNone/>
            </a:pPr>
            <a:r>
              <a:rPr lang="en-GB" sz="1600" b="1" dirty="0">
                <a:latin typeface="Arial" panose="020B0604020202020204" pitchFamily="34" charset="0"/>
                <a:cs typeface="Arial" panose="020B0604020202020204" pitchFamily="34" charset="0"/>
              </a:rPr>
              <a:t>Variable Attendee Commitment </a:t>
            </a:r>
            <a:r>
              <a:rPr lang="en-GB" sz="1600" dirty="0">
                <a:latin typeface="Arial" panose="020B0604020202020204" pitchFamily="34" charset="0"/>
                <a:cs typeface="Arial" panose="020B0604020202020204" pitchFamily="34" charset="0"/>
              </a:rPr>
              <a:t>– The degree of participation and implementation of sustainability may differ across general managers due to their different degrees of commitment.</a:t>
            </a:r>
          </a:p>
          <a:p>
            <a:pPr marL="0" indent="0">
              <a:buNone/>
            </a:pPr>
            <a:r>
              <a:rPr lang="en-GB" sz="1600" b="1" dirty="0">
                <a:solidFill>
                  <a:srgbClr val="00B050"/>
                </a:solidFill>
                <a:latin typeface="Arial" panose="020B0604020202020204" pitchFamily="34" charset="0"/>
                <a:cs typeface="Arial" panose="020B0604020202020204" pitchFamily="34" charset="0"/>
              </a:rPr>
              <a:t>Opportunities</a:t>
            </a:r>
          </a:p>
          <a:p>
            <a:pPr marL="0" indent="0">
              <a:buNone/>
            </a:pPr>
            <a:r>
              <a:rPr lang="en-GB" sz="1600" b="1" dirty="0">
                <a:latin typeface="Arial" panose="020B0604020202020204" pitchFamily="34" charset="0"/>
                <a:cs typeface="Arial" panose="020B0604020202020204" pitchFamily="34" charset="0"/>
              </a:rPr>
              <a:t>Industry Trends </a:t>
            </a:r>
            <a:r>
              <a:rPr lang="en-GB" sz="1600" dirty="0">
                <a:latin typeface="Arial" panose="020B0604020202020204" pitchFamily="34" charset="0"/>
                <a:cs typeface="Arial" panose="020B0604020202020204" pitchFamily="34" charset="0"/>
              </a:rPr>
              <a:t>–Following the current of the hospitality industry's growing sustainable trends.</a:t>
            </a:r>
          </a:p>
          <a:p>
            <a:pPr marL="0" indent="0">
              <a:buNone/>
            </a:pPr>
            <a:r>
              <a:rPr lang="en-GB" sz="1600" b="1" dirty="0">
                <a:latin typeface="Arial" panose="020B0604020202020204" pitchFamily="34" charset="0"/>
                <a:cs typeface="Arial" panose="020B0604020202020204" pitchFamily="34" charset="0"/>
              </a:rPr>
              <a:t>Networking Impact </a:t>
            </a:r>
            <a:r>
              <a:rPr lang="en-GB" sz="1600" dirty="0">
                <a:latin typeface="Arial" panose="020B0604020202020204" pitchFamily="34" charset="0"/>
                <a:cs typeface="Arial" panose="020B0604020202020204" pitchFamily="34" charset="0"/>
              </a:rPr>
              <a:t>– Attendee partnerships and further cooperation may be sparked by the conference.</a:t>
            </a:r>
          </a:p>
          <a:p>
            <a:pPr marL="0" indent="0">
              <a:buNone/>
            </a:pPr>
            <a:r>
              <a:rPr lang="en-GB" sz="1600" b="1" dirty="0">
                <a:latin typeface="Arial" panose="020B0604020202020204" pitchFamily="34" charset="0"/>
                <a:cs typeface="Arial" panose="020B0604020202020204" pitchFamily="34" charset="0"/>
              </a:rPr>
              <a:t>Public Relations</a:t>
            </a:r>
            <a:r>
              <a:rPr lang="en-GB" sz="1600" dirty="0">
                <a:latin typeface="Arial" panose="020B0604020202020204" pitchFamily="34" charset="0"/>
                <a:cs typeface="Arial" panose="020B0604020202020204" pitchFamily="34" charset="0"/>
              </a:rPr>
              <a:t>-Benefiting hotels  PR chances to highlight their dedication to sustainability.</a:t>
            </a:r>
          </a:p>
          <a:p>
            <a:pPr marL="0" indent="0">
              <a:buNone/>
            </a:pPr>
            <a:r>
              <a:rPr lang="en-GB" sz="1600" b="1" dirty="0">
                <a:solidFill>
                  <a:srgbClr val="FF0000"/>
                </a:solidFill>
                <a:latin typeface="Arial" panose="020B0604020202020204" pitchFamily="34" charset="0"/>
                <a:cs typeface="Arial" panose="020B0604020202020204" pitchFamily="34" charset="0"/>
              </a:rPr>
              <a:t>Threats</a:t>
            </a:r>
            <a:r>
              <a:rPr lang="en-GB" sz="1600" dirty="0">
                <a:latin typeface="Arial" panose="020B0604020202020204" pitchFamily="34" charset="0"/>
                <a:cs typeface="Arial" panose="020B0604020202020204" pitchFamily="34" charset="0"/>
              </a:rPr>
              <a:t>  </a:t>
            </a:r>
          </a:p>
          <a:p>
            <a:pPr marL="0" indent="0">
              <a:buNone/>
            </a:pPr>
            <a:r>
              <a:rPr lang="en-GB" sz="1600" b="1" dirty="0">
                <a:latin typeface="Arial" panose="020B0604020202020204" pitchFamily="34" charset="0"/>
                <a:cs typeface="Arial" panose="020B0604020202020204" pitchFamily="34" charset="0"/>
              </a:rPr>
              <a:t>Competing Priorities </a:t>
            </a:r>
            <a:r>
              <a:rPr lang="en-GB" sz="1600" dirty="0">
                <a:latin typeface="Arial" panose="020B0604020202020204" pitchFamily="34" charset="0"/>
                <a:cs typeface="Arial" panose="020B0604020202020204" pitchFamily="34" charset="0"/>
              </a:rPr>
              <a:t>– It's possible that conflicting priorities will prevent general managers from completely committing to sustainability projects.</a:t>
            </a:r>
          </a:p>
          <a:p>
            <a:pPr marL="0" indent="0">
              <a:buNone/>
            </a:pPr>
            <a:r>
              <a:rPr lang="en-GB" sz="1600" b="1" dirty="0">
                <a:latin typeface="Arial" panose="020B0604020202020204" pitchFamily="34" charset="0"/>
                <a:cs typeface="Arial" panose="020B0604020202020204" pitchFamily="34" charset="0"/>
              </a:rPr>
              <a:t>Economic Challenges </a:t>
            </a:r>
            <a:r>
              <a:rPr lang="en-GB" sz="1600" dirty="0">
                <a:latin typeface="Arial" panose="020B0604020202020204" pitchFamily="34" charset="0"/>
                <a:cs typeface="Arial" panose="020B0604020202020204" pitchFamily="34" charset="0"/>
              </a:rPr>
              <a:t>–The ability of hotels to invest in sustainability may be impacted by uncertain or changing  economies. .</a:t>
            </a:r>
          </a:p>
        </p:txBody>
      </p:sp>
      <p:pic>
        <p:nvPicPr>
          <p:cNvPr id="5" name="Picture 4" descr="A close-up of a swot&#10;&#10;Description automatically generated">
            <a:extLst>
              <a:ext uri="{FF2B5EF4-FFF2-40B4-BE49-F238E27FC236}">
                <a16:creationId xmlns:a16="http://schemas.microsoft.com/office/drawing/2014/main" id="{C21969B3-144E-BE18-9D4A-322C57301170}"/>
              </a:ext>
            </a:extLst>
          </p:cNvPr>
          <p:cNvPicPr>
            <a:picLocks noChangeAspect="1"/>
          </p:cNvPicPr>
          <p:nvPr/>
        </p:nvPicPr>
        <p:blipFill rotWithShape="1">
          <a:blip r:embed="rId2">
            <a:extLst>
              <a:ext uri="{28A0092B-C50C-407E-A947-70E740481C1C}">
                <a14:useLocalDpi xmlns:a14="http://schemas.microsoft.com/office/drawing/2010/main" val="0"/>
              </a:ext>
            </a:extLst>
          </a:blip>
          <a:srcRect t="24408" b="21485"/>
          <a:stretch/>
        </p:blipFill>
        <p:spPr>
          <a:xfrm>
            <a:off x="3146633" y="114154"/>
            <a:ext cx="3388992" cy="1031444"/>
          </a:xfrm>
          <a:prstGeom prst="rect">
            <a:avLst/>
          </a:prstGeom>
        </p:spPr>
      </p:pic>
    </p:spTree>
    <p:extLst>
      <p:ext uri="{BB962C8B-B14F-4D97-AF65-F5344CB8AC3E}">
        <p14:creationId xmlns:p14="http://schemas.microsoft.com/office/powerpoint/2010/main" val="3047505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6B4E-89A8-17AD-A4DB-D6EF2DF412C5}"/>
              </a:ext>
            </a:extLst>
          </p:cNvPr>
          <p:cNvSpPr>
            <a:spLocks noGrp="1"/>
          </p:cNvSpPr>
          <p:nvPr>
            <p:ph type="title"/>
          </p:nvPr>
        </p:nvSpPr>
        <p:spPr>
          <a:xfrm>
            <a:off x="4211169" y="0"/>
            <a:ext cx="4085665" cy="668712"/>
          </a:xfrm>
        </p:spPr>
        <p:txBody>
          <a:bodyPr>
            <a:normAutofit/>
          </a:bodyPr>
          <a:lstStyle/>
          <a:p>
            <a:r>
              <a:rPr lang="en-GB" sz="3200" dirty="0">
                <a:latin typeface="Arial" panose="020B0604020202020204" pitchFamily="34" charset="0"/>
                <a:cs typeface="Arial" panose="020B0604020202020204" pitchFamily="34" charset="0"/>
              </a:rPr>
              <a:t>PESTLE ANALISYS </a:t>
            </a:r>
          </a:p>
        </p:txBody>
      </p:sp>
      <p:graphicFrame>
        <p:nvGraphicFramePr>
          <p:cNvPr id="4" name="Content Placeholder 3">
            <a:extLst>
              <a:ext uri="{FF2B5EF4-FFF2-40B4-BE49-F238E27FC236}">
                <a16:creationId xmlns:a16="http://schemas.microsoft.com/office/drawing/2014/main" id="{F4324D35-605B-4722-E3AA-B7F7F5739D35}"/>
              </a:ext>
            </a:extLst>
          </p:cNvPr>
          <p:cNvGraphicFramePr>
            <a:graphicFrameLocks noGrp="1"/>
          </p:cNvGraphicFramePr>
          <p:nvPr>
            <p:ph idx="1"/>
            <p:extLst>
              <p:ext uri="{D42A27DB-BD31-4B8C-83A1-F6EECF244321}">
                <p14:modId xmlns:p14="http://schemas.microsoft.com/office/powerpoint/2010/main" val="3164497377"/>
              </p:ext>
            </p:extLst>
          </p:nvPr>
        </p:nvGraphicFramePr>
        <p:xfrm>
          <a:off x="0" y="544717"/>
          <a:ext cx="12192000" cy="6442853"/>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3437202098"/>
                    </a:ext>
                  </a:extLst>
                </a:gridCol>
                <a:gridCol w="2032000">
                  <a:extLst>
                    <a:ext uri="{9D8B030D-6E8A-4147-A177-3AD203B41FA5}">
                      <a16:colId xmlns:a16="http://schemas.microsoft.com/office/drawing/2014/main" val="2355935033"/>
                    </a:ext>
                  </a:extLst>
                </a:gridCol>
                <a:gridCol w="1906494">
                  <a:extLst>
                    <a:ext uri="{9D8B030D-6E8A-4147-A177-3AD203B41FA5}">
                      <a16:colId xmlns:a16="http://schemas.microsoft.com/office/drawing/2014/main" val="1378023405"/>
                    </a:ext>
                  </a:extLst>
                </a:gridCol>
                <a:gridCol w="2057400">
                  <a:extLst>
                    <a:ext uri="{9D8B030D-6E8A-4147-A177-3AD203B41FA5}">
                      <a16:colId xmlns:a16="http://schemas.microsoft.com/office/drawing/2014/main" val="451583209"/>
                    </a:ext>
                  </a:extLst>
                </a:gridCol>
                <a:gridCol w="2043953">
                  <a:extLst>
                    <a:ext uri="{9D8B030D-6E8A-4147-A177-3AD203B41FA5}">
                      <a16:colId xmlns:a16="http://schemas.microsoft.com/office/drawing/2014/main" val="1762170338"/>
                    </a:ext>
                  </a:extLst>
                </a:gridCol>
                <a:gridCol w="2120153">
                  <a:extLst>
                    <a:ext uri="{9D8B030D-6E8A-4147-A177-3AD203B41FA5}">
                      <a16:colId xmlns:a16="http://schemas.microsoft.com/office/drawing/2014/main" val="197729254"/>
                    </a:ext>
                  </a:extLst>
                </a:gridCol>
              </a:tblGrid>
              <a:tr h="572493">
                <a:tc>
                  <a:txBody>
                    <a:bodyPr/>
                    <a:lstStyle/>
                    <a:p>
                      <a:r>
                        <a:rPr lang="en-GB" dirty="0"/>
                        <a:t>POLITICAL</a:t>
                      </a:r>
                    </a:p>
                  </a:txBody>
                  <a:tcPr/>
                </a:tc>
                <a:tc>
                  <a:txBody>
                    <a:bodyPr/>
                    <a:lstStyle/>
                    <a:p>
                      <a:r>
                        <a:rPr lang="en-GB" dirty="0"/>
                        <a:t>ECONOMIC</a:t>
                      </a:r>
                    </a:p>
                  </a:txBody>
                  <a:tcPr/>
                </a:tc>
                <a:tc>
                  <a:txBody>
                    <a:bodyPr/>
                    <a:lstStyle/>
                    <a:p>
                      <a:r>
                        <a:rPr lang="en-GB" dirty="0"/>
                        <a:t>SOCIAL</a:t>
                      </a:r>
                    </a:p>
                  </a:txBody>
                  <a:tcPr/>
                </a:tc>
                <a:tc>
                  <a:txBody>
                    <a:bodyPr/>
                    <a:lstStyle/>
                    <a:p>
                      <a:r>
                        <a:rPr lang="en-GB" dirty="0"/>
                        <a:t>TECHNOLOGICAL</a:t>
                      </a:r>
                    </a:p>
                  </a:txBody>
                  <a:tcPr/>
                </a:tc>
                <a:tc>
                  <a:txBody>
                    <a:bodyPr/>
                    <a:lstStyle/>
                    <a:p>
                      <a:r>
                        <a:rPr lang="en-GB" dirty="0"/>
                        <a:t>LEGAL</a:t>
                      </a:r>
                    </a:p>
                  </a:txBody>
                  <a:tcPr/>
                </a:tc>
                <a:tc>
                  <a:txBody>
                    <a:bodyPr/>
                    <a:lstStyle/>
                    <a:p>
                      <a:r>
                        <a:rPr lang="en-GB" dirty="0"/>
                        <a:t>ENVIRONMENTAL</a:t>
                      </a:r>
                    </a:p>
                  </a:txBody>
                  <a:tcPr/>
                </a:tc>
                <a:extLst>
                  <a:ext uri="{0D108BD9-81ED-4DB2-BD59-A6C34878D82A}">
                    <a16:rowId xmlns:a16="http://schemas.microsoft.com/office/drawing/2014/main" val="2625808107"/>
                  </a:ext>
                </a:extLst>
              </a:tr>
              <a:tr h="2838436">
                <a:tc>
                  <a:txBody>
                    <a:bodyPr/>
                    <a:lstStyle/>
                    <a:p>
                      <a:r>
                        <a:rPr lang="en-GB" sz="1600" b="1" dirty="0">
                          <a:latin typeface="Arial" panose="020B0604020202020204" pitchFamily="34" charset="0"/>
                          <a:cs typeface="Arial" panose="020B0604020202020204" pitchFamily="34" charset="0"/>
                        </a:rPr>
                        <a:t>Regulatory</a:t>
                      </a:r>
                    </a:p>
                    <a:p>
                      <a:r>
                        <a:rPr lang="en-GB" sz="1600" b="1" dirty="0">
                          <a:latin typeface="Arial" panose="020B0604020202020204" pitchFamily="34" charset="0"/>
                          <a:cs typeface="Arial" panose="020B0604020202020204" pitchFamily="34" charset="0"/>
                        </a:rPr>
                        <a:t>Support </a:t>
                      </a:r>
                      <a:r>
                        <a:rPr lang="en-GB" sz="1600" dirty="0">
                          <a:latin typeface="Arial" panose="020B0604020202020204" pitchFamily="34" charset="0"/>
                          <a:cs typeface="Arial" panose="020B0604020202020204" pitchFamily="34" charset="0"/>
                        </a:rPr>
                        <a:t>: The conference's relevance can be increased by laws and policies that encourage sustainable business practices in the hospitality industry.</a:t>
                      </a:r>
                    </a:p>
                  </a:txBody>
                  <a:tcPr/>
                </a:tc>
                <a:tc>
                  <a:txBody>
                    <a:bodyPr/>
                    <a:lstStyle/>
                    <a:p>
                      <a:r>
                        <a:rPr lang="en-GB" b="1" dirty="0"/>
                        <a:t>Budget Constrains</a:t>
                      </a:r>
                      <a:r>
                        <a:rPr lang="en-GB" dirty="0"/>
                        <a:t>:</a:t>
                      </a:r>
                    </a:p>
                    <a:p>
                      <a:r>
                        <a:rPr lang="en-GB" sz="1600" dirty="0">
                          <a:latin typeface="Arial" panose="020B0604020202020204" pitchFamily="34" charset="0"/>
                          <a:cs typeface="Arial" panose="020B0604020202020204" pitchFamily="34" charset="0"/>
                        </a:rPr>
                        <a:t>Economic considerations may have an impact on conference sponsors and budget availability, which could limit the scope of events or resources</a:t>
                      </a:r>
                      <a:r>
                        <a:rPr lang="en-GB" dirty="0">
                          <a:latin typeface="Arial" panose="020B0604020202020204" pitchFamily="34" charset="0"/>
                          <a:cs typeface="Arial" panose="020B0604020202020204" pitchFamily="34" charset="0"/>
                        </a:rPr>
                        <a:t>.</a:t>
                      </a:r>
                    </a:p>
                  </a:txBody>
                  <a:tcPr/>
                </a:tc>
                <a:tc>
                  <a:txBody>
                    <a:bodyPr/>
                    <a:lstStyle/>
                    <a:p>
                      <a:r>
                        <a:rPr lang="en-GB" b="1" dirty="0"/>
                        <a:t>Changing Consumer Preferences </a:t>
                      </a:r>
                      <a:r>
                        <a:rPr lang="en-GB" dirty="0"/>
                        <a:t>:</a:t>
                      </a:r>
                      <a:r>
                        <a:rPr lang="en-GB" sz="1600" dirty="0">
                          <a:latin typeface="Arial" panose="020B0604020202020204" pitchFamily="34" charset="0"/>
                          <a:cs typeface="Arial" panose="020B0604020202020204" pitchFamily="34" charset="0"/>
                        </a:rPr>
                        <a:t>An increasing emphasis on sustainability in society could make the conference's message more appealing.</a:t>
                      </a:r>
                    </a:p>
                  </a:txBody>
                  <a:tcPr/>
                </a:tc>
                <a:tc>
                  <a:txBody>
                    <a:bodyPr/>
                    <a:lstStyle/>
                    <a:p>
                      <a:r>
                        <a:rPr lang="en-GB" b="1" dirty="0"/>
                        <a:t>Smart Solutions </a:t>
                      </a:r>
                      <a:r>
                        <a:rPr lang="en-GB" dirty="0"/>
                        <a:t>: </a:t>
                      </a:r>
                      <a:r>
                        <a:rPr lang="en-GB" sz="1600" dirty="0">
                          <a:latin typeface="Arial" panose="020B0604020202020204" pitchFamily="34" charset="0"/>
                          <a:cs typeface="Arial" panose="020B0604020202020204" pitchFamily="34" charset="0"/>
                        </a:rPr>
                        <a:t>Using technology to demonstrate sustainable hotel operations might pique participants' interest.</a:t>
                      </a:r>
                    </a:p>
                  </a:txBody>
                  <a:tcPr/>
                </a:tc>
                <a:tc>
                  <a:txBody>
                    <a:bodyPr/>
                    <a:lstStyle/>
                    <a:p>
                      <a:r>
                        <a:rPr lang="en-GB" b="1" dirty="0"/>
                        <a:t>Compliance Requirements </a:t>
                      </a:r>
                      <a:r>
                        <a:rPr lang="en-GB" dirty="0"/>
                        <a:t>: </a:t>
                      </a:r>
                      <a:r>
                        <a:rPr lang="en-GB" sz="1600" dirty="0">
                          <a:latin typeface="Arial" panose="020B0604020202020204" pitchFamily="34" charset="0"/>
                          <a:cs typeface="Arial" panose="020B0604020202020204" pitchFamily="34" charset="0"/>
                        </a:rPr>
                        <a:t>Participants may become even more motivated if you demonstrate how sustainable methods conform to industry norms and legal requirements.</a:t>
                      </a:r>
                    </a:p>
                  </a:txBody>
                  <a:tcPr/>
                </a:tc>
                <a:tc>
                  <a:txBody>
                    <a:bodyPr/>
                    <a:lstStyle/>
                    <a:p>
                      <a:r>
                        <a:rPr lang="en-GB" b="1" dirty="0"/>
                        <a:t>Aligning with Environmental Values </a:t>
                      </a:r>
                      <a:r>
                        <a:rPr lang="en-GB" dirty="0"/>
                        <a:t>: H</a:t>
                      </a:r>
                      <a:r>
                        <a:rPr lang="en-GB" sz="1600" dirty="0">
                          <a:latin typeface="Arial" panose="020B0604020202020204" pitchFamily="34" charset="0"/>
                          <a:cs typeface="Arial" panose="020B0604020202020204" pitchFamily="34" charset="0"/>
                        </a:rPr>
                        <a:t>ighlighting the advantages of sustainable practices for the environment is consistent with the conference’s  main focus.</a:t>
                      </a:r>
                    </a:p>
                  </a:txBody>
                  <a:tcPr/>
                </a:tc>
                <a:extLst>
                  <a:ext uri="{0D108BD9-81ED-4DB2-BD59-A6C34878D82A}">
                    <a16:rowId xmlns:a16="http://schemas.microsoft.com/office/drawing/2014/main" val="1146117781"/>
                  </a:ext>
                </a:extLst>
              </a:tr>
              <a:tr h="3005240">
                <a:tc>
                  <a:txBody>
                    <a:bodyPr/>
                    <a:lstStyle/>
                    <a:p>
                      <a:r>
                        <a:rPr lang="en-GB" sz="1600" b="1" dirty="0">
                          <a:latin typeface="Arial" panose="020B0604020202020204" pitchFamily="34" charset="0"/>
                          <a:cs typeface="Arial" panose="020B0604020202020204" pitchFamily="34" charset="0"/>
                        </a:rPr>
                        <a:t>Government Initiatives</a:t>
                      </a:r>
                      <a:r>
                        <a:rPr lang="en-GB" sz="1600" dirty="0">
                          <a:latin typeface="Arial" panose="020B0604020202020204" pitchFamily="34" charset="0"/>
                          <a:cs typeface="Arial" panose="020B0604020202020204" pitchFamily="34" charset="0"/>
                        </a:rPr>
                        <a:t>: Engagement from participants may be enhanced by government programmes or incentives that support sustainable business practices</a:t>
                      </a:r>
                      <a:r>
                        <a:rPr lang="en-GB" dirty="0"/>
                        <a:t>.</a:t>
                      </a:r>
                    </a:p>
                  </a:txBody>
                  <a:tcPr/>
                </a:tc>
                <a:tc>
                  <a:txBody>
                    <a:bodyPr/>
                    <a:lstStyle/>
                    <a:p>
                      <a:r>
                        <a:rPr lang="en-GB" b="1" dirty="0"/>
                        <a:t>Cost Saving</a:t>
                      </a:r>
                      <a:r>
                        <a:rPr lang="en-GB" dirty="0"/>
                        <a:t>: </a:t>
                      </a:r>
                      <a:r>
                        <a:rPr lang="en-GB" sz="1600" dirty="0">
                          <a:latin typeface="Arial" panose="020B0604020202020204" pitchFamily="34" charset="0"/>
                          <a:cs typeface="Arial" panose="020B0604020202020204" pitchFamily="34" charset="0"/>
                        </a:rPr>
                        <a:t>In  an effort to save expenses, hotel general managers may find it appealing to emphasise the financial advantages of sustainable operations.</a:t>
                      </a:r>
                    </a:p>
                  </a:txBody>
                  <a:tcPr/>
                </a:tc>
                <a:tc>
                  <a:txBody>
                    <a:bodyPr/>
                    <a:lstStyle/>
                    <a:p>
                      <a:r>
                        <a:rPr lang="en-GB" b="1" dirty="0"/>
                        <a:t>Community Engagement </a:t>
                      </a:r>
                      <a:r>
                        <a:rPr lang="en-GB" dirty="0"/>
                        <a:t>: </a:t>
                      </a:r>
                      <a:r>
                        <a:rPr lang="en-GB" sz="1600" dirty="0">
                          <a:latin typeface="Arial" panose="020B0604020202020204" pitchFamily="34" charset="0"/>
                          <a:cs typeface="Arial" panose="020B0604020202020204" pitchFamily="34" charset="0"/>
                        </a:rPr>
                        <a:t>By emphasising how hotels benefit local communities, the conference may capitalise on social aspects.</a:t>
                      </a:r>
                    </a:p>
                  </a:txBody>
                  <a:tcPr/>
                </a:tc>
                <a:tc>
                  <a:txBody>
                    <a:bodyPr/>
                    <a:lstStyle/>
                    <a:p>
                      <a:r>
                        <a:rPr lang="en-GB" b="1" dirty="0"/>
                        <a:t>Virtual Platforms</a:t>
                      </a:r>
                      <a:r>
                        <a:rPr lang="en-GB" dirty="0"/>
                        <a:t>:</a:t>
                      </a:r>
                    </a:p>
                    <a:p>
                      <a:r>
                        <a:rPr lang="en-GB" dirty="0"/>
                        <a:t>Using virtual or hybrid platforms may help reduce costs for travel and other expenses for speakers. </a:t>
                      </a:r>
                    </a:p>
                  </a:txBody>
                  <a:tcPr/>
                </a:tc>
                <a:tc>
                  <a:txBody>
                    <a:bodyPr/>
                    <a:lstStyle/>
                    <a:p>
                      <a:r>
                        <a:rPr lang="en-GB" b="1" dirty="0"/>
                        <a:t>Risk Mitigation</a:t>
                      </a:r>
                      <a:r>
                        <a:rPr lang="en-GB" dirty="0"/>
                        <a:t>: </a:t>
                      </a:r>
                      <a:r>
                        <a:rPr lang="en-GB" sz="1600" dirty="0">
                          <a:latin typeface="Arial" panose="020B0604020202020204" pitchFamily="34" charset="0"/>
                          <a:cs typeface="Arial" panose="020B0604020202020204" pitchFamily="34" charset="0"/>
                        </a:rPr>
                        <a:t>One educational component of the conference could be discussing legal issues pertaining to environmental impact.</a:t>
                      </a:r>
                    </a:p>
                  </a:txBody>
                  <a:tcPr/>
                </a:tc>
                <a:tc>
                  <a:txBody>
                    <a:bodyPr/>
                    <a:lstStyle/>
                    <a:p>
                      <a:r>
                        <a:rPr lang="en-GB" b="1" dirty="0"/>
                        <a:t>Presenting Green Technologies</a:t>
                      </a:r>
                      <a:r>
                        <a:rPr lang="en-GB" dirty="0"/>
                        <a:t>: </a:t>
                      </a:r>
                      <a:r>
                        <a:rPr lang="en-GB" sz="1600" dirty="0">
                          <a:latin typeface="Arial" panose="020B0604020202020204" pitchFamily="34" charset="0"/>
                          <a:cs typeface="Arial" panose="020B0604020202020204" pitchFamily="34" charset="0"/>
                        </a:rPr>
                        <a:t>Showcasing environmentally friendly technologies advances the story of sustainability  as a whole.</a:t>
                      </a:r>
                    </a:p>
                  </a:txBody>
                  <a:tcPr/>
                </a:tc>
                <a:extLst>
                  <a:ext uri="{0D108BD9-81ED-4DB2-BD59-A6C34878D82A}">
                    <a16:rowId xmlns:a16="http://schemas.microsoft.com/office/drawing/2014/main" val="1304152405"/>
                  </a:ext>
                </a:extLst>
              </a:tr>
            </a:tbl>
          </a:graphicData>
        </a:graphic>
      </p:graphicFrame>
    </p:spTree>
    <p:extLst>
      <p:ext uri="{BB962C8B-B14F-4D97-AF65-F5344CB8AC3E}">
        <p14:creationId xmlns:p14="http://schemas.microsoft.com/office/powerpoint/2010/main" val="3746905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86A65-5EE5-46B7-D9F0-B484EFF54CC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6229167-B11E-AF12-BB4A-81A95F7B4F7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383747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2222</Words>
  <Application>Microsoft Office PowerPoint</Application>
  <PresentationFormat>Widescreen</PresentationFormat>
  <Paragraphs>192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Aldhabi</vt:lpstr>
      <vt:lpstr>Aptos</vt:lpstr>
      <vt:lpstr>Aptos Display</vt:lpstr>
      <vt:lpstr>Arial</vt:lpstr>
      <vt:lpstr>Arial Nova</vt:lpstr>
      <vt:lpstr>Office Theme</vt:lpstr>
      <vt:lpstr>Event Planning and Delivery Considerations for an International Meeting </vt:lpstr>
      <vt:lpstr>1st ANNUAL SUSTAINABILITY  CONFERENCE 2024          ‘’ Sustainability , more then just a  dream ‘’                           Wednesday   13TH  MARCH  9:30 am – 1:30 pm The Great Western Hotel , Taunton   </vt:lpstr>
      <vt:lpstr>    Conference Agenda</vt:lpstr>
      <vt:lpstr>PowerPoint Presentation</vt:lpstr>
      <vt:lpstr>Event Plan</vt:lpstr>
      <vt:lpstr>                                       </vt:lpstr>
      <vt:lpstr>PowerPoint Presentation</vt:lpstr>
      <vt:lpstr>                                            c)  Finances and Budgeting </vt:lpstr>
      <vt:lpstr>Return on Investments (ROI)</vt:lpstr>
      <vt:lpstr>          ANALYSIS </vt:lpstr>
      <vt:lpstr>PESTLE ANALISYS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Planning and Delivery Considerations for an International Meeting</dc:title>
  <dc:creator>Cristina Patanghel (2118920)</dc:creator>
  <cp:lastModifiedBy>cristina florentina patanghel</cp:lastModifiedBy>
  <cp:revision>7</cp:revision>
  <dcterms:created xsi:type="dcterms:W3CDTF">2024-01-28T11:37:57Z</dcterms:created>
  <dcterms:modified xsi:type="dcterms:W3CDTF">2024-02-06T07:44:51Z</dcterms:modified>
</cp:coreProperties>
</file>