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0" r:id="rId1"/>
  </p:sldMasterIdLst>
  <p:notesMasterIdLst>
    <p:notesMasterId r:id="rId32"/>
  </p:notesMasterIdLst>
  <p:sldIdLst>
    <p:sldId id="256" r:id="rId2"/>
    <p:sldId id="259" r:id="rId3"/>
    <p:sldId id="313" r:id="rId4"/>
    <p:sldId id="276" r:id="rId5"/>
    <p:sldId id="280" r:id="rId6"/>
    <p:sldId id="262" r:id="rId7"/>
    <p:sldId id="282" r:id="rId8"/>
    <p:sldId id="258" r:id="rId9"/>
    <p:sldId id="314" r:id="rId10"/>
    <p:sldId id="293" r:id="rId11"/>
    <p:sldId id="288" r:id="rId12"/>
    <p:sldId id="311" r:id="rId13"/>
    <p:sldId id="296" r:id="rId14"/>
    <p:sldId id="300" r:id="rId15"/>
    <p:sldId id="301" r:id="rId16"/>
    <p:sldId id="297" r:id="rId17"/>
    <p:sldId id="302" r:id="rId18"/>
    <p:sldId id="307" r:id="rId19"/>
    <p:sldId id="304" r:id="rId20"/>
    <p:sldId id="295" r:id="rId21"/>
    <p:sldId id="305" r:id="rId22"/>
    <p:sldId id="306" r:id="rId23"/>
    <p:sldId id="315" r:id="rId24"/>
    <p:sldId id="308" r:id="rId25"/>
    <p:sldId id="309" r:id="rId26"/>
    <p:sldId id="310" r:id="rId27"/>
    <p:sldId id="312" r:id="rId28"/>
    <p:sldId id="316" r:id="rId29"/>
    <p:sldId id="317" r:id="rId30"/>
    <p:sldId id="291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ol U Hughes" initials="CUH" lastIdx="1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544" autoAdjust="0"/>
    <p:restoredTop sz="94660"/>
  </p:normalViewPr>
  <p:slideViewPr>
    <p:cSldViewPr snapToGrid="0">
      <p:cViewPr varScale="1">
        <p:scale>
          <a:sx n="62" d="100"/>
          <a:sy n="62" d="100"/>
        </p:scale>
        <p:origin x="90" y="1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7-10-21T11:30:31.522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22F380-9078-2D4D-BBE1-B75CBAD5113B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2BAA31-42E7-AA41-A4E5-A7F88FE95B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446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BFF87A4-5620-814E-86BF-C1A8B3CEC109}" type="slidenum">
              <a:rPr lang="en-GB" altLang="x-none"/>
              <a:pPr eaLnBrk="1" hangingPunct="1"/>
              <a:t>6</a:t>
            </a:fld>
            <a:endParaRPr lang="en-GB" altLang="x-none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885439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BFF87A4-5620-814E-86BF-C1A8B3CEC109}" type="slidenum">
              <a:rPr lang="en-GB" altLang="x-none"/>
              <a:pPr eaLnBrk="1" hangingPunct="1"/>
              <a:t>9</a:t>
            </a:fld>
            <a:endParaRPr lang="en-GB" altLang="x-none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 altLang="x-none"/>
          </a:p>
        </p:txBody>
      </p:sp>
    </p:spTree>
    <p:extLst>
      <p:ext uri="{BB962C8B-B14F-4D97-AF65-F5344CB8AC3E}">
        <p14:creationId xmlns:p14="http://schemas.microsoft.com/office/powerpoint/2010/main" val="1495713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11/7/2017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11/7/2017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Single Case Study Research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And its significance for professional practice: A conversation with N.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0098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travel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400" dirty="0" smtClean="0"/>
              <a:t>Destination:</a:t>
            </a:r>
          </a:p>
          <a:p>
            <a:r>
              <a:rPr lang="en-GB" sz="4400" dirty="0" smtClean="0"/>
              <a:t>Why choose an </a:t>
            </a:r>
            <a:r>
              <a:rPr lang="en-GB" sz="4400" dirty="0"/>
              <a:t>heuristic single case study research </a:t>
            </a:r>
            <a:r>
              <a:rPr lang="en-GB" sz="4400" dirty="0" smtClean="0"/>
              <a:t>design?</a:t>
            </a:r>
          </a:p>
          <a:p>
            <a:r>
              <a:rPr lang="en-GB" sz="4400" dirty="0"/>
              <a:t>A</a:t>
            </a:r>
            <a:r>
              <a:rPr lang="en-GB" sz="4400" dirty="0" smtClean="0"/>
              <a:t>nd how it supports practice based evidence?</a:t>
            </a:r>
          </a:p>
        </p:txBody>
      </p:sp>
    </p:spTree>
    <p:extLst>
      <p:ext uri="{BB962C8B-B14F-4D97-AF65-F5344CB8AC3E}">
        <p14:creationId xmlns:p14="http://schemas.microsoft.com/office/powerpoint/2010/main" val="79205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Flying By: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What is case study research?</a:t>
            </a:r>
          </a:p>
          <a:p>
            <a:r>
              <a:rPr lang="en-GB" sz="4400" dirty="0" smtClean="0"/>
              <a:t> Demonstrating that methodology </a:t>
            </a:r>
            <a:r>
              <a:rPr lang="en-GB" sz="4400" dirty="0"/>
              <a:t>and method will be led by the question/what you want to find </a:t>
            </a:r>
            <a:r>
              <a:rPr lang="en-GB" sz="4400" dirty="0" smtClean="0"/>
              <a:t>out</a:t>
            </a:r>
          </a:p>
          <a:p>
            <a:r>
              <a:rPr lang="en-GB" sz="4400" dirty="0"/>
              <a:t> T</a:t>
            </a:r>
            <a:r>
              <a:rPr lang="en-GB" sz="4400" dirty="0" smtClean="0"/>
              <a:t>he </a:t>
            </a:r>
            <a:r>
              <a:rPr lang="en-GB" sz="4400" dirty="0"/>
              <a:t>knowledge interest of the discipline.</a:t>
            </a: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88195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Char char="•"/>
              <a:defRPr kumimoji="1"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fld id="{719A4755-E409-3C4F-8511-0515D25B3B0F}" type="slidenum">
              <a:rPr kumimoji="0" lang="en-US" altLang="en-US" sz="1400">
                <a:latin typeface="Times" charset="0"/>
              </a:rPr>
              <a:pPr>
                <a:spcBef>
                  <a:spcPct val="50000"/>
                </a:spcBef>
                <a:buClrTx/>
                <a:buFontTx/>
                <a:buNone/>
              </a:pPr>
              <a:t>4</a:t>
            </a:fld>
            <a:endParaRPr kumimoji="0" lang="en-US" altLang="en-US" sz="1400">
              <a:latin typeface="Times" charset="0"/>
            </a:endParaRP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304800"/>
            <a:ext cx="7924800" cy="1143000"/>
          </a:xfrm>
        </p:spPr>
        <p:txBody>
          <a:bodyPr/>
          <a:lstStyle/>
          <a:p>
            <a:pPr>
              <a:defRPr/>
            </a:pPr>
            <a:r>
              <a:rPr lang="en-US" altLang="en-US" smtClean="0"/>
              <a:t>WHY CASE STUDY RESEARCH?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3600" y="1849438"/>
            <a:ext cx="8153400" cy="4114800"/>
          </a:xfrm>
        </p:spPr>
        <p:txBody>
          <a:bodyPr>
            <a:noAutofit/>
          </a:bodyPr>
          <a:lstStyle/>
          <a:p>
            <a:r>
              <a:rPr lang="en-US" altLang="en-US" sz="2800" dirty="0"/>
              <a:t>The case study method is amongst the most flexible of research </a:t>
            </a:r>
            <a:r>
              <a:rPr lang="en-US" altLang="en-US" sz="2800" dirty="0" smtClean="0"/>
              <a:t>designs.</a:t>
            </a:r>
          </a:p>
          <a:p>
            <a:r>
              <a:rPr lang="en-US" altLang="en-US" sz="2800" dirty="0" smtClean="0"/>
              <a:t>It </a:t>
            </a:r>
            <a:r>
              <a:rPr lang="en-US" altLang="en-US" sz="2800" dirty="0"/>
              <a:t>incorporates a number of data-gathering strategies: </a:t>
            </a:r>
            <a:endParaRPr lang="en-US" altLang="en-US" sz="2800" dirty="0" smtClean="0"/>
          </a:p>
          <a:p>
            <a:r>
              <a:rPr lang="en-US" altLang="en-US" sz="2800" dirty="0" smtClean="0"/>
              <a:t>document </a:t>
            </a:r>
            <a:r>
              <a:rPr lang="en-US" altLang="en-US" sz="2800" dirty="0"/>
              <a:t>analysis, </a:t>
            </a:r>
            <a:endParaRPr lang="en-US" altLang="en-US" sz="2800" dirty="0" smtClean="0"/>
          </a:p>
          <a:p>
            <a:r>
              <a:rPr lang="en-US" altLang="en-US" sz="2800" dirty="0" smtClean="0"/>
              <a:t>surveys</a:t>
            </a:r>
            <a:r>
              <a:rPr lang="en-US" altLang="en-US" sz="2800" dirty="0"/>
              <a:t>, </a:t>
            </a:r>
            <a:endParaRPr lang="en-US" altLang="en-US" sz="2800" dirty="0" smtClean="0"/>
          </a:p>
          <a:p>
            <a:r>
              <a:rPr lang="en-US" altLang="en-US" sz="2800" dirty="0" smtClean="0"/>
              <a:t>participant </a:t>
            </a:r>
            <a:r>
              <a:rPr lang="en-US" altLang="en-US" sz="2800" dirty="0"/>
              <a:t>or non-participant observation, </a:t>
            </a:r>
            <a:r>
              <a:rPr lang="en-US" altLang="en-US" sz="2800" dirty="0" smtClean="0"/>
              <a:t> </a:t>
            </a:r>
          </a:p>
          <a:p>
            <a:r>
              <a:rPr lang="en-US" altLang="en-US" sz="2800" dirty="0" smtClean="0"/>
              <a:t>participatory </a:t>
            </a:r>
            <a:r>
              <a:rPr lang="en-US" altLang="en-US" sz="2800" dirty="0"/>
              <a:t>or action research.</a:t>
            </a:r>
          </a:p>
        </p:txBody>
      </p:sp>
    </p:spTree>
    <p:extLst>
      <p:ext uri="{BB962C8B-B14F-4D97-AF65-F5344CB8AC3E}">
        <p14:creationId xmlns:p14="http://schemas.microsoft.com/office/powerpoint/2010/main" val="418452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Char char="•"/>
              <a:defRPr kumimoji="1" sz="32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fld id="{4998E4B5-B8B4-A043-9DB0-5CA3E71729D9}" type="slidenum">
              <a:rPr kumimoji="0" lang="en-US" altLang="en-US" sz="1400">
                <a:latin typeface="Times" charset="0"/>
              </a:rPr>
              <a:pPr>
                <a:spcBef>
                  <a:spcPct val="50000"/>
                </a:spcBef>
                <a:buClrTx/>
                <a:buFontTx/>
                <a:buNone/>
              </a:pPr>
              <a:t>5</a:t>
            </a:fld>
            <a:endParaRPr kumimoji="0" lang="en-US" altLang="en-US" sz="1400">
              <a:latin typeface="Times" charset="0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FOCUSES OF STUDY</a:t>
            </a:r>
          </a:p>
        </p:txBody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849438"/>
            <a:ext cx="8001000" cy="4114800"/>
          </a:xfrm>
        </p:spPr>
        <p:txBody>
          <a:bodyPr>
            <a:noAutofit/>
          </a:bodyPr>
          <a:lstStyle/>
          <a:p>
            <a:pPr>
              <a:buFontTx/>
              <a:buNone/>
            </a:pPr>
            <a:r>
              <a:rPr lang="en-US" altLang="en-US" sz="2800" dirty="0"/>
              <a:t>Case studies are classified according to the focus of study. This can include:</a:t>
            </a:r>
          </a:p>
          <a:p>
            <a:r>
              <a:rPr lang="en-US" altLang="en-US" sz="2800" dirty="0" smtClean="0">
                <a:solidFill>
                  <a:srgbClr val="FF0000"/>
                </a:solidFill>
              </a:rPr>
              <a:t>Individual(s)</a:t>
            </a:r>
            <a:endParaRPr lang="en-US" altLang="en-US" sz="2800" dirty="0">
              <a:solidFill>
                <a:srgbClr val="FF0000"/>
              </a:solidFill>
            </a:endParaRPr>
          </a:p>
          <a:p>
            <a:r>
              <a:rPr lang="en-US" altLang="en-US" sz="2800" dirty="0"/>
              <a:t>Communities</a:t>
            </a:r>
          </a:p>
          <a:p>
            <a:r>
              <a:rPr lang="en-US" altLang="en-US" sz="2800" dirty="0"/>
              <a:t>Social groups</a:t>
            </a:r>
          </a:p>
          <a:p>
            <a:r>
              <a:rPr lang="en-US" altLang="en-US" sz="2800" dirty="0"/>
              <a:t>Organizations and institutions, and</a:t>
            </a:r>
          </a:p>
          <a:p>
            <a:r>
              <a:rPr lang="en-US" altLang="en-US" sz="2800" dirty="0"/>
              <a:t>Events, roles, relationships, and interactions.</a:t>
            </a:r>
          </a:p>
        </p:txBody>
      </p:sp>
    </p:spTree>
    <p:extLst>
      <p:ext uri="{BB962C8B-B14F-4D97-AF65-F5344CB8AC3E}">
        <p14:creationId xmlns:p14="http://schemas.microsoft.com/office/powerpoint/2010/main" val="126830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smtClean="0"/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470025"/>
            <a:ext cx="7515225" cy="9271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800" dirty="0">
                <a:solidFill>
                  <a:schemeClr val="tx1"/>
                </a:solidFill>
              </a:rPr>
              <a:t>Definition of Case Study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2797175"/>
            <a:ext cx="11689080" cy="29194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x-none" sz="4000" dirty="0" smtClean="0"/>
              <a:t>“</a:t>
            </a:r>
            <a:r>
              <a:rPr lang="en-GB" altLang="x-none" sz="4000" dirty="0"/>
              <a:t>an </a:t>
            </a:r>
            <a:r>
              <a:rPr lang="en-GB" altLang="x-none" sz="4000" dirty="0">
                <a:solidFill>
                  <a:srgbClr val="FFFF00"/>
                </a:solidFill>
              </a:rPr>
              <a:t>empirical inquiry </a:t>
            </a:r>
            <a:r>
              <a:rPr lang="en-GB" altLang="x-none" sz="4000" dirty="0"/>
              <a:t>that </a:t>
            </a:r>
            <a:r>
              <a:rPr lang="en-GB" altLang="x-none" sz="4000" dirty="0" smtClean="0"/>
              <a:t>investigates a </a:t>
            </a:r>
            <a:r>
              <a:rPr lang="en-GB" altLang="x-none" sz="4000" dirty="0">
                <a:solidFill>
                  <a:srgbClr val="FFFF00"/>
                </a:solidFill>
              </a:rPr>
              <a:t>contemporary </a:t>
            </a:r>
            <a:r>
              <a:rPr lang="en-GB" altLang="x-none" sz="4000" dirty="0"/>
              <a:t>phenomenon within its </a:t>
            </a:r>
            <a:r>
              <a:rPr lang="en-GB" altLang="x-none" sz="4000" dirty="0">
                <a:solidFill>
                  <a:srgbClr val="FFFF00"/>
                </a:solidFill>
              </a:rPr>
              <a:t>real-life</a:t>
            </a:r>
            <a:r>
              <a:rPr lang="en-GB" altLang="x-none" sz="4000" dirty="0"/>
              <a:t> context; </a:t>
            </a:r>
            <a:endParaRPr lang="en-GB" altLang="x-none" sz="4000" dirty="0" smtClean="0"/>
          </a:p>
          <a:p>
            <a:pPr marL="0" indent="0">
              <a:buNone/>
            </a:pPr>
            <a:r>
              <a:rPr lang="en-GB" altLang="x-none" sz="4000" dirty="0" smtClean="0"/>
              <a:t>when </a:t>
            </a:r>
            <a:r>
              <a:rPr lang="en-GB" altLang="x-none" sz="4000" dirty="0"/>
              <a:t>the boundaries between </a:t>
            </a:r>
            <a:r>
              <a:rPr lang="en-GB" altLang="x-none" sz="4000" dirty="0">
                <a:solidFill>
                  <a:srgbClr val="FF0000"/>
                </a:solidFill>
              </a:rPr>
              <a:t>phenomenon and context </a:t>
            </a:r>
            <a:r>
              <a:rPr lang="en-GB" altLang="x-none" sz="4000" dirty="0"/>
              <a:t>are not clearly evident; and in which multiple sources of evidence are used” </a:t>
            </a:r>
            <a:r>
              <a:rPr lang="en-GB" altLang="x-none" dirty="0"/>
              <a:t>(Yin, 1984, p. 23). </a:t>
            </a:r>
          </a:p>
        </p:txBody>
      </p:sp>
      <p:cxnSp>
        <p:nvCxnSpPr>
          <p:cNvPr id="3" name="Straight Arrow Connector 2"/>
          <p:cNvCxnSpPr/>
          <p:nvPr/>
        </p:nvCxnSpPr>
        <p:spPr>
          <a:xfrm flipH="1">
            <a:off x="4160520" y="1280160"/>
            <a:ext cx="3354705" cy="15170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515224" y="910828"/>
            <a:ext cx="36099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atin typeface="Chalkduster" charset="0"/>
                <a:ea typeface="Chalkduster" charset="0"/>
                <a:cs typeface="Chalkduster" charset="0"/>
              </a:rPr>
              <a:t>Collecting data</a:t>
            </a:r>
            <a:endParaRPr lang="en-GB" sz="3600" dirty="0"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0246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>
              <a:buFont typeface="Wingdings 2" panose="05020102010507070707" pitchFamily="18" charset="2"/>
              <a:buChar char=""/>
              <a:defRPr/>
            </a:pPr>
            <a:r>
              <a:rPr lang="en-US" sz="3600" dirty="0"/>
              <a:t>Examines the nature, essence, or human meaning of an event or experience</a:t>
            </a:r>
          </a:p>
          <a:p>
            <a:pPr marL="274320">
              <a:buFont typeface="Wingdings 2" panose="05020102010507070707" pitchFamily="18" charset="2"/>
              <a:buChar char=""/>
              <a:defRPr/>
            </a:pPr>
            <a:r>
              <a:rPr lang="en-US" sz="3600" dirty="0">
                <a:solidFill>
                  <a:srgbClr val="0070C0"/>
                </a:solidFill>
              </a:rPr>
              <a:t>Relies on individual perception of reality as true and valid</a:t>
            </a:r>
          </a:p>
          <a:p>
            <a:pPr marL="274320">
              <a:buFont typeface="Wingdings 2" panose="05020102010507070707" pitchFamily="18" charset="2"/>
              <a:buChar char=""/>
              <a:defRPr/>
            </a:pPr>
            <a:r>
              <a:rPr lang="en-US" sz="3600" dirty="0"/>
              <a:t>Strives to understand, describe, discover</a:t>
            </a:r>
          </a:p>
          <a:p>
            <a:pPr marL="274320">
              <a:buFont typeface="Wingdings 2" panose="05020102010507070707" pitchFamily="18" charset="2"/>
              <a:buChar char=""/>
              <a:defRPr/>
            </a:pPr>
            <a:r>
              <a:rPr lang="en-US" sz="3600" dirty="0" smtClean="0">
                <a:solidFill>
                  <a:srgbClr val="003300"/>
                </a:solidFill>
              </a:rPr>
              <a:t>Questions</a:t>
            </a:r>
            <a:r>
              <a:rPr lang="en-US" sz="3600" dirty="0">
                <a:solidFill>
                  <a:srgbClr val="003300"/>
                </a:solidFill>
              </a:rPr>
              <a:t>:  </a:t>
            </a:r>
            <a:r>
              <a:rPr lang="en-US" sz="3600" dirty="0">
                <a:solidFill>
                  <a:srgbClr val="FF0000"/>
                </a:solidFill>
              </a:rPr>
              <a:t>What is it</a:t>
            </a:r>
            <a:r>
              <a:rPr lang="en-US" sz="3600" dirty="0" smtClean="0">
                <a:solidFill>
                  <a:srgbClr val="FF0000"/>
                </a:solidFill>
              </a:rPr>
              <a:t>? </a:t>
            </a:r>
            <a:r>
              <a:rPr lang="en-US" sz="3600" dirty="0">
                <a:solidFill>
                  <a:srgbClr val="FF0000"/>
                </a:solidFill>
              </a:rPr>
              <a:t>What does it mean</a:t>
            </a:r>
            <a:r>
              <a:rPr lang="en-US" sz="3600" dirty="0" smtClean="0">
                <a:solidFill>
                  <a:srgbClr val="FF0000"/>
                </a:solidFill>
              </a:rPr>
              <a:t>? </a:t>
            </a:r>
            <a:endParaRPr lang="en-US" sz="3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400" dirty="0"/>
              <a:t>QUALITATIVE QUESTIONS</a:t>
            </a:r>
          </a:p>
        </p:txBody>
      </p:sp>
      <p:sp>
        <p:nvSpPr>
          <p:cNvPr id="18436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9pPr>
          </a:lstStyle>
          <a:p>
            <a:fld id="{253260A9-2173-9845-AF10-3D6BC82AD080}" type="slidenum">
              <a:rPr lang="en-US" altLang="en-US">
                <a:solidFill>
                  <a:schemeClr val="tx2"/>
                </a:solidFill>
              </a:rPr>
              <a:pPr/>
              <a:t>7</a:t>
            </a:fld>
            <a:endParaRPr lang="en-US" alt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176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rot="19709318">
            <a:off x="452961" y="2952306"/>
            <a:ext cx="4656844" cy="158863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N = 1</a:t>
            </a:r>
            <a:endParaRPr lang="en-US" sz="96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1026" name="Picture 2" descr="Image result for plasticine pers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055" y="819808"/>
            <a:ext cx="5730242" cy="5730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 rot="508615">
            <a:off x="914648" y="732937"/>
            <a:ext cx="34535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Chalkduster" charset="0"/>
                <a:ea typeface="Chalkduster" charset="0"/>
                <a:cs typeface="Chalkduster" charset="0"/>
              </a:rPr>
              <a:t>Where N = number of participants</a:t>
            </a:r>
            <a:endParaRPr lang="en-GB" sz="2800" dirty="0">
              <a:latin typeface="Chalkduster" charset="0"/>
              <a:ea typeface="Chalkduster" charset="0"/>
              <a:cs typeface="Chalkduster" charset="0"/>
            </a:endParaRPr>
          </a:p>
        </p:txBody>
      </p:sp>
      <p:cxnSp>
        <p:nvCxnSpPr>
          <p:cNvPr id="8" name="Curved Connector 7"/>
          <p:cNvCxnSpPr/>
          <p:nvPr/>
        </p:nvCxnSpPr>
        <p:spPr>
          <a:xfrm rot="5400000" flipH="1" flipV="1">
            <a:off x="1203962" y="2758442"/>
            <a:ext cx="1508756" cy="137160"/>
          </a:xfrm>
          <a:prstGeom prst="curvedConnector3">
            <a:avLst>
              <a:gd name="adj1" fmla="val 50000"/>
            </a:avLst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Heart 10"/>
          <p:cNvSpPr/>
          <p:nvPr/>
        </p:nvSpPr>
        <p:spPr>
          <a:xfrm rot="20906413">
            <a:off x="3873595" y="1431548"/>
            <a:ext cx="1495020" cy="1144103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101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smtClean="0"/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470025"/>
            <a:ext cx="7515225" cy="9271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800" dirty="0">
                <a:solidFill>
                  <a:schemeClr val="tx1"/>
                </a:solidFill>
              </a:rPr>
              <a:t>Definition of Case Study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2797175"/>
            <a:ext cx="11689080" cy="29194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x-none" sz="4000" dirty="0" smtClean="0"/>
              <a:t>“</a:t>
            </a:r>
            <a:r>
              <a:rPr lang="en-GB" altLang="x-none" sz="4000" dirty="0"/>
              <a:t>an </a:t>
            </a:r>
            <a:r>
              <a:rPr lang="en-GB" altLang="x-none" sz="4000" dirty="0">
                <a:solidFill>
                  <a:srgbClr val="FFFF00"/>
                </a:solidFill>
              </a:rPr>
              <a:t>empirical inquiry </a:t>
            </a:r>
            <a:r>
              <a:rPr lang="en-GB" altLang="x-none" sz="4000" dirty="0"/>
              <a:t>that </a:t>
            </a:r>
            <a:r>
              <a:rPr lang="en-GB" altLang="x-none" sz="4000" dirty="0" smtClean="0"/>
              <a:t>investigates a </a:t>
            </a:r>
            <a:r>
              <a:rPr lang="en-GB" altLang="x-none" sz="4000" dirty="0">
                <a:solidFill>
                  <a:srgbClr val="FFFF00"/>
                </a:solidFill>
              </a:rPr>
              <a:t>contemporary </a:t>
            </a:r>
            <a:r>
              <a:rPr lang="en-GB" altLang="x-none" sz="4000" dirty="0"/>
              <a:t>phenomenon within its </a:t>
            </a:r>
            <a:r>
              <a:rPr lang="en-GB" altLang="x-none" sz="4000" dirty="0">
                <a:solidFill>
                  <a:srgbClr val="FFFF00"/>
                </a:solidFill>
              </a:rPr>
              <a:t>real-life</a:t>
            </a:r>
            <a:r>
              <a:rPr lang="en-GB" altLang="x-none" sz="4000" dirty="0"/>
              <a:t> context; </a:t>
            </a:r>
            <a:endParaRPr lang="en-GB" altLang="x-none" sz="4000" dirty="0" smtClean="0"/>
          </a:p>
          <a:p>
            <a:pPr marL="0" indent="0">
              <a:buNone/>
            </a:pPr>
            <a:r>
              <a:rPr lang="en-GB" altLang="x-none" sz="4000" dirty="0" smtClean="0"/>
              <a:t>when </a:t>
            </a:r>
            <a:r>
              <a:rPr lang="en-GB" altLang="x-none" sz="4000" dirty="0"/>
              <a:t>the boundaries between </a:t>
            </a:r>
            <a:r>
              <a:rPr lang="en-GB" altLang="x-none" sz="4000" dirty="0">
                <a:solidFill>
                  <a:srgbClr val="FF0000"/>
                </a:solidFill>
              </a:rPr>
              <a:t>phenomenon and context </a:t>
            </a:r>
            <a:r>
              <a:rPr lang="en-GB" altLang="x-none" sz="4000" dirty="0"/>
              <a:t>are not clearly evident; and in which multiple sources of evidence are used” </a:t>
            </a:r>
            <a:r>
              <a:rPr lang="en-GB" altLang="x-none" dirty="0"/>
              <a:t>(Yin, 1984, p. 23). </a:t>
            </a:r>
          </a:p>
        </p:txBody>
      </p:sp>
      <p:cxnSp>
        <p:nvCxnSpPr>
          <p:cNvPr id="3" name="Straight Arrow Connector 2"/>
          <p:cNvCxnSpPr/>
          <p:nvPr/>
        </p:nvCxnSpPr>
        <p:spPr>
          <a:xfrm flipH="1">
            <a:off x="4160520" y="1280160"/>
            <a:ext cx="3354705" cy="15170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515224" y="910828"/>
            <a:ext cx="36099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atin typeface="Chalkduster" charset="0"/>
                <a:ea typeface="Chalkduster" charset="0"/>
                <a:cs typeface="Chalkduster" charset="0"/>
              </a:rPr>
              <a:t>Collecting data</a:t>
            </a:r>
            <a:endParaRPr lang="en-GB" sz="3600" dirty="0"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302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there’s something Puzzling 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Chalkduster" charset="0"/>
                <a:ea typeface="Chalkduster" charset="0"/>
                <a:cs typeface="Chalkduster" charset="0"/>
              </a:rPr>
              <a:t>The boundary between the </a:t>
            </a:r>
            <a:r>
              <a:rPr lang="en-GB" sz="3600" dirty="0" smtClean="0">
                <a:solidFill>
                  <a:srgbClr val="FF0000"/>
                </a:solidFill>
                <a:latin typeface="Chalkduster" charset="0"/>
                <a:ea typeface="Chalkduster" charset="0"/>
                <a:cs typeface="Chalkduster" charset="0"/>
              </a:rPr>
              <a:t>phenomenon</a:t>
            </a:r>
            <a:r>
              <a:rPr lang="en-GB" sz="3600" dirty="0" smtClean="0">
                <a:latin typeface="Chalkduster" charset="0"/>
                <a:ea typeface="Chalkduster" charset="0"/>
                <a:cs typeface="Chalkduster" charset="0"/>
              </a:rPr>
              <a:t> of me – a therapist,  and the </a:t>
            </a:r>
            <a:r>
              <a:rPr lang="en-GB" sz="3600" dirty="0" smtClean="0">
                <a:solidFill>
                  <a:srgbClr val="FF0000"/>
                </a:solidFill>
                <a:latin typeface="Chalkduster" charset="0"/>
                <a:ea typeface="Chalkduster" charset="0"/>
                <a:cs typeface="Chalkduster" charset="0"/>
              </a:rPr>
              <a:t>context </a:t>
            </a:r>
            <a:r>
              <a:rPr lang="en-GB" sz="3600" dirty="0" smtClean="0">
                <a:latin typeface="Chalkduster" charset="0"/>
                <a:ea typeface="Chalkduster" charset="0"/>
                <a:cs typeface="Chalkduster" charset="0"/>
              </a:rPr>
              <a:t> - my work as a therapist,  is not clear.</a:t>
            </a:r>
          </a:p>
          <a:p>
            <a:endParaRPr lang="en-GB" sz="3600" dirty="0">
              <a:latin typeface="Chalkduster" charset="0"/>
              <a:ea typeface="Chalkduster" charset="0"/>
              <a:cs typeface="Chalkduster" charset="0"/>
            </a:endParaRPr>
          </a:p>
          <a:p>
            <a:r>
              <a:rPr lang="en-GB" sz="3600" dirty="0" smtClean="0">
                <a:latin typeface="Chalkduster" charset="0"/>
                <a:ea typeface="Chalkduster" charset="0"/>
                <a:cs typeface="Chalkduster" charset="0"/>
              </a:rPr>
              <a:t>Is it me?</a:t>
            </a:r>
          </a:p>
          <a:p>
            <a:endParaRPr lang="en-GB" sz="3600" dirty="0">
              <a:latin typeface="Chalkduster" charset="0"/>
              <a:ea typeface="Chalkduster" charset="0"/>
              <a:cs typeface="Chalkduster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2429" y="3757999"/>
            <a:ext cx="2655194" cy="283901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 rot="491010">
            <a:off x="7225048" y="5318975"/>
            <a:ext cx="3155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halkduster" charset="0"/>
                <a:ea typeface="Chalkduster" charset="0"/>
                <a:cs typeface="Chalkduster" charset="0"/>
              </a:rPr>
              <a:t>Doubting and unsure</a:t>
            </a:r>
          </a:p>
        </p:txBody>
      </p:sp>
      <p:sp>
        <p:nvSpPr>
          <p:cNvPr id="7" name="TextBox 6"/>
          <p:cNvSpPr txBox="1"/>
          <p:nvPr/>
        </p:nvSpPr>
        <p:spPr>
          <a:xfrm rot="21032590">
            <a:off x="10032642" y="4095483"/>
            <a:ext cx="1368745" cy="646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halkduster" charset="0"/>
                <a:ea typeface="Chalkduster" charset="0"/>
                <a:cs typeface="Chalkduster" charset="0"/>
              </a:rPr>
              <a:t>Comfort blanket </a:t>
            </a:r>
            <a:endParaRPr lang="en-GB" dirty="0">
              <a:latin typeface="Chalkduster" charset="0"/>
              <a:ea typeface="Chalkduster" charset="0"/>
              <a:cs typeface="Chalkduster" charset="0"/>
            </a:endParaRPr>
          </a:p>
        </p:txBody>
      </p:sp>
      <p:cxnSp>
        <p:nvCxnSpPr>
          <p:cNvPr id="9" name="Curved Connector 8"/>
          <p:cNvCxnSpPr/>
          <p:nvPr/>
        </p:nvCxnSpPr>
        <p:spPr>
          <a:xfrm rot="10800000" flipV="1">
            <a:off x="9388700" y="4494727"/>
            <a:ext cx="553791" cy="382574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2321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557092"/>
              </p:ext>
            </p:extLst>
          </p:nvPr>
        </p:nvGraphicFramePr>
        <p:xfrm>
          <a:off x="1600200" y="1719263"/>
          <a:ext cx="9067800" cy="4846638"/>
        </p:xfrm>
        <a:graphic>
          <a:graphicData uri="http://schemas.openxmlformats.org/drawingml/2006/table">
            <a:tbl>
              <a:tblPr/>
              <a:tblGrid>
                <a:gridCol w="2327856"/>
                <a:gridCol w="4507606"/>
                <a:gridCol w="2232338"/>
              </a:tblGrid>
              <a:tr h="48466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what is getting in the way?</a:t>
                      </a:r>
                      <a:endParaRPr kumimoji="0" lang="en-US" altLang="x-none" sz="40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halkduster" charset="0"/>
                        <a:ea typeface="Chalkduster" charset="0"/>
                        <a:cs typeface="Chalkduster" charset="0"/>
                      </a:endParaRPr>
                    </a:p>
                  </a:txBody>
                  <a:tcPr marT="45723" marB="45723" vert="vert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F6F4E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Am I being the best therapist I can be?</a:t>
                      </a: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halkduster" charset="0"/>
                        <a:ea typeface="Chalkduster" charset="0"/>
                        <a:cs typeface="Chalkduster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D5185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What relationship is there between my confidence and my practice?</a:t>
                      </a:r>
                    </a:p>
                  </a:txBody>
                  <a:tcPr marT="45723" marB="45723" vert="vert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89101"/>
                    </a:solidFill>
                  </a:tcPr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1612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ea typeface="Chalkduster" charset="0"/>
                <a:cs typeface="Chalkduster" charset="0"/>
              </a:rPr>
              <a:t>N wants to find </a:t>
            </a:r>
            <a:r>
              <a:rPr lang="en-GB" dirty="0" smtClean="0">
                <a:ea typeface="Chalkduster" charset="0"/>
                <a:cs typeface="Chalkduster" charset="0"/>
              </a:rPr>
              <a:t>out – but how? </a:t>
            </a:r>
            <a:r>
              <a:rPr lang="en-GB" dirty="0">
                <a:ea typeface="Chalkduster" charset="0"/>
                <a:cs typeface="Chalkduster" charset="0"/>
              </a:rPr>
              <a:t/>
            </a:r>
            <a:br>
              <a:rPr lang="en-GB" dirty="0">
                <a:ea typeface="Chalkduster" charset="0"/>
                <a:cs typeface="Chalkduster" charset="0"/>
              </a:rPr>
            </a:br>
            <a:endParaRPr lang="en-US" dirty="0"/>
          </a:p>
        </p:txBody>
      </p:sp>
      <p:sp>
        <p:nvSpPr>
          <p:cNvPr id="3175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9pPr>
          </a:lstStyle>
          <a:p>
            <a:fld id="{F5D16D41-1FAC-C447-A136-193C6C0C0355}" type="slidenum">
              <a:rPr lang="en-US" altLang="en-US">
                <a:solidFill>
                  <a:schemeClr val="tx2"/>
                </a:solidFill>
              </a:rPr>
              <a:pPr/>
              <a:t>11</a:t>
            </a:fld>
            <a:endParaRPr lang="en-US" altLang="en-US">
              <a:solidFill>
                <a:schemeClr val="tx2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4123" y="3425780"/>
            <a:ext cx="2228045" cy="2847004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 rot="20304423">
            <a:off x="6219152" y="2550751"/>
            <a:ext cx="27172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  <a:latin typeface="Chalkduster" charset="0"/>
                <a:ea typeface="Chalkduster" charset="0"/>
                <a:cs typeface="Chalkduster" charset="0"/>
              </a:rPr>
              <a:t>Carol, can you help me?</a:t>
            </a:r>
            <a:endParaRPr lang="en-GB" sz="3200" dirty="0">
              <a:solidFill>
                <a:srgbClr val="FF0000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5599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5326087"/>
              </p:ext>
            </p:extLst>
          </p:nvPr>
        </p:nvGraphicFramePr>
        <p:xfrm>
          <a:off x="1600200" y="1719263"/>
          <a:ext cx="9067800" cy="4846638"/>
        </p:xfrm>
        <a:graphic>
          <a:graphicData uri="http://schemas.openxmlformats.org/drawingml/2006/table">
            <a:tbl>
              <a:tblPr/>
              <a:tblGrid>
                <a:gridCol w="2327856"/>
                <a:gridCol w="4507606"/>
                <a:gridCol w="2232338"/>
              </a:tblGrid>
              <a:tr h="48466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4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what is getting in the way?</a:t>
                      </a:r>
                      <a:endParaRPr kumimoji="0" lang="en-US" altLang="x-none" sz="40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halkduster" charset="0"/>
                        <a:ea typeface="Chalkduster" charset="0"/>
                        <a:cs typeface="Chalkduster" charset="0"/>
                      </a:endParaRPr>
                    </a:p>
                  </a:txBody>
                  <a:tcPr marT="45723" marB="45723" vert="vert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F6F4E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Am I being the best therapist I can be?</a:t>
                      </a: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halkduster" charset="0"/>
                        <a:ea typeface="Chalkduster" charset="0"/>
                        <a:cs typeface="Chalkduster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D5185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What relationship is there between my </a:t>
                      </a:r>
                      <a:r>
                        <a:rPr kumimoji="0" lang="en-US" altLang="x-none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confidence</a:t>
                      </a:r>
                      <a:r>
                        <a:rPr kumimoji="0" lang="en-US" altLang="x-none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 and my </a:t>
                      </a:r>
                      <a:r>
                        <a:rPr kumimoji="0" lang="en-US" altLang="x-none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practice?</a:t>
                      </a:r>
                    </a:p>
                  </a:txBody>
                  <a:tcPr marT="45723" marB="45723" vert="vert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89101"/>
                    </a:solidFill>
                  </a:tcPr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1612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ea typeface="Chalkduster" charset="0"/>
                <a:cs typeface="Chalkduster" charset="0"/>
              </a:rPr>
              <a:t>N wants to </a:t>
            </a:r>
            <a:r>
              <a:rPr lang="en-GB" dirty="0" smtClean="0">
                <a:ea typeface="Chalkduster" charset="0"/>
                <a:cs typeface="Chalkduster" charset="0"/>
              </a:rPr>
              <a:t>find something out – but how? </a:t>
            </a:r>
            <a:r>
              <a:rPr lang="en-GB" dirty="0">
                <a:ea typeface="Chalkduster" charset="0"/>
                <a:cs typeface="Chalkduster" charset="0"/>
              </a:rPr>
              <a:t/>
            </a:r>
            <a:br>
              <a:rPr lang="en-GB" dirty="0">
                <a:ea typeface="Chalkduster" charset="0"/>
                <a:cs typeface="Chalkduster" charset="0"/>
              </a:rPr>
            </a:br>
            <a:endParaRPr lang="en-US" dirty="0"/>
          </a:p>
        </p:txBody>
      </p:sp>
      <p:sp>
        <p:nvSpPr>
          <p:cNvPr id="3175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9pPr>
          </a:lstStyle>
          <a:p>
            <a:fld id="{F5D16D41-1FAC-C447-A136-193C6C0C0355}" type="slidenum">
              <a:rPr lang="en-US" altLang="en-US">
                <a:solidFill>
                  <a:schemeClr val="tx2"/>
                </a:solidFill>
              </a:rPr>
              <a:pPr/>
              <a:t>12</a:t>
            </a:fld>
            <a:endParaRPr lang="en-US" altLang="en-US">
              <a:solidFill>
                <a:schemeClr val="tx2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4123" y="3425780"/>
            <a:ext cx="2228045" cy="2847004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 flipH="1" flipV="1">
            <a:off x="8146473" y="1413164"/>
            <a:ext cx="1066800" cy="734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398327" y="1233055"/>
            <a:ext cx="2774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00"/>
                </a:solidFill>
                <a:latin typeface="Chalkduster" charset="0"/>
                <a:ea typeface="Chalkduster" charset="0"/>
                <a:cs typeface="Chalkduster" charset="0"/>
              </a:rPr>
              <a:t>phenomenon</a:t>
            </a:r>
            <a:endParaRPr lang="en-GB" sz="2800" dirty="0">
              <a:solidFill>
                <a:srgbClr val="FF0000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8146473" y="5112327"/>
            <a:ext cx="609600" cy="4849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086601" y="5597236"/>
            <a:ext cx="18734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0000"/>
                </a:solidFill>
                <a:latin typeface="Chalkduster" charset="0"/>
                <a:ea typeface="Chalkduster" charset="0"/>
                <a:cs typeface="Chalkduster" charset="0"/>
              </a:rPr>
              <a:t>context</a:t>
            </a:r>
            <a:endParaRPr lang="en-GB" sz="2800" dirty="0">
              <a:solidFill>
                <a:srgbClr val="FF0000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24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2034630"/>
              </p:ext>
            </p:extLst>
          </p:nvPr>
        </p:nvGraphicFramePr>
        <p:xfrm>
          <a:off x="1600200" y="1719263"/>
          <a:ext cx="9067800" cy="4846638"/>
        </p:xfrm>
        <a:graphic>
          <a:graphicData uri="http://schemas.openxmlformats.org/drawingml/2006/table">
            <a:tbl>
              <a:tblPr/>
              <a:tblGrid>
                <a:gridCol w="3306651"/>
                <a:gridCol w="3000777"/>
                <a:gridCol w="2760372"/>
              </a:tblGrid>
              <a:tr h="48466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x-none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What relationship is there between my confidence and my practice?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F6F4E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SINGLE CASE STUDY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Seeks to explore the in-depth experience of some unique life journey.  Because it is can be articulated by one bounded system (person, family, classroom) it is used to illuminate a personal reality.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D5185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You are that bounded system of one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N=1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89101"/>
                    </a:solidFill>
                  </a:tcPr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1612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Chalkduster" charset="0"/>
                <a:cs typeface="Chalkduster" charset="0"/>
              </a:rPr>
              <a:t>Ok N, here are my ideas. </a:t>
            </a:r>
            <a:r>
              <a:rPr lang="en-GB" dirty="0">
                <a:ea typeface="Chalkduster" charset="0"/>
                <a:cs typeface="Chalkduster" charset="0"/>
              </a:rPr>
              <a:t/>
            </a:r>
            <a:br>
              <a:rPr lang="en-GB" dirty="0">
                <a:ea typeface="Chalkduster" charset="0"/>
                <a:cs typeface="Chalkduster" charset="0"/>
              </a:rPr>
            </a:br>
            <a:endParaRPr lang="en-US" dirty="0"/>
          </a:p>
        </p:txBody>
      </p:sp>
      <p:sp>
        <p:nvSpPr>
          <p:cNvPr id="3175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9pPr>
          </a:lstStyle>
          <a:p>
            <a:fld id="{F5D16D41-1FAC-C447-A136-193C6C0C0355}" type="slidenum">
              <a:rPr lang="en-US" altLang="en-US">
                <a:solidFill>
                  <a:schemeClr val="tx2"/>
                </a:solidFill>
              </a:rPr>
              <a:pPr/>
              <a:t>13</a:t>
            </a:fld>
            <a:endParaRPr lang="en-US" altLang="en-US">
              <a:solidFill>
                <a:schemeClr val="tx2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3130" y="3265510"/>
            <a:ext cx="238125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92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5490098"/>
              </p:ext>
            </p:extLst>
          </p:nvPr>
        </p:nvGraphicFramePr>
        <p:xfrm>
          <a:off x="1600200" y="1719263"/>
          <a:ext cx="9067800" cy="4846638"/>
        </p:xfrm>
        <a:graphic>
          <a:graphicData uri="http://schemas.openxmlformats.org/drawingml/2006/table">
            <a:tbl>
              <a:tblPr/>
              <a:tblGrid>
                <a:gridCol w="3306651"/>
                <a:gridCol w="3000777"/>
                <a:gridCol w="2760372"/>
              </a:tblGrid>
              <a:tr h="48466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x-none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halkduster" charset="0"/>
                          <a:ea typeface="Chalkduster" charset="0"/>
                          <a:cs typeface="Chalkduster" charset="0"/>
                        </a:rPr>
                        <a:t>What relationship is there between my confidence and my practice?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F6F4E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Phenomenology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Seeks to answer “What is the experience?  How is it a unique experience from other experiences?  What is the meaning of the experience?”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D5185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Your confidence is that phenomenon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89101"/>
                    </a:solidFill>
                  </a:tcPr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1612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Chalkduster" charset="0"/>
                <a:cs typeface="Chalkduster" charset="0"/>
              </a:rPr>
              <a:t>How </a:t>
            </a:r>
            <a:r>
              <a:rPr lang="en-GB" dirty="0" err="1" smtClean="0">
                <a:ea typeface="Chalkduster" charset="0"/>
                <a:cs typeface="Chalkduster" charset="0"/>
              </a:rPr>
              <a:t>d’you</a:t>
            </a:r>
            <a:r>
              <a:rPr lang="en-GB" dirty="0" smtClean="0">
                <a:ea typeface="Chalkduster" charset="0"/>
                <a:cs typeface="Chalkduster" charset="0"/>
              </a:rPr>
              <a:t> like the sound of this? </a:t>
            </a:r>
            <a:r>
              <a:rPr lang="en-GB" dirty="0">
                <a:ea typeface="Chalkduster" charset="0"/>
                <a:cs typeface="Chalkduster" charset="0"/>
              </a:rPr>
              <a:t/>
            </a:r>
            <a:br>
              <a:rPr lang="en-GB" dirty="0">
                <a:ea typeface="Chalkduster" charset="0"/>
                <a:cs typeface="Chalkduster" charset="0"/>
              </a:rPr>
            </a:br>
            <a:endParaRPr lang="en-US" dirty="0"/>
          </a:p>
        </p:txBody>
      </p:sp>
      <p:sp>
        <p:nvSpPr>
          <p:cNvPr id="3175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9pPr>
          </a:lstStyle>
          <a:p>
            <a:fld id="{F5D16D41-1FAC-C447-A136-193C6C0C0355}" type="slidenum">
              <a:rPr lang="en-US" altLang="en-US">
                <a:solidFill>
                  <a:schemeClr val="tx2"/>
                </a:solidFill>
              </a:rPr>
              <a:pPr/>
              <a:t>14</a:t>
            </a:fld>
            <a:endParaRPr lang="en-US" altLang="en-US">
              <a:solidFill>
                <a:schemeClr val="tx2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6417" y="3586467"/>
            <a:ext cx="2441619" cy="2441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891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how </a:t>
            </a:r>
            <a:r>
              <a:rPr lang="en-GB" dirty="0" err="1" smtClean="0"/>
              <a:t>d’you</a:t>
            </a:r>
            <a:r>
              <a:rPr lang="en-GB" dirty="0" smtClean="0"/>
              <a:t> like the sound of that?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848" y="2121408"/>
            <a:ext cx="6033864" cy="407822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 rot="21341587">
            <a:off x="5512352" y="2335964"/>
            <a:ext cx="44050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atin typeface="Chalkduster" charset="0"/>
                <a:ea typeface="Chalkduster" charset="0"/>
                <a:cs typeface="Chalkduster" charset="0"/>
              </a:rPr>
              <a:t>Hey, Carol,</a:t>
            </a:r>
          </a:p>
          <a:p>
            <a:r>
              <a:rPr lang="en-GB" sz="3600" dirty="0" smtClean="0">
                <a:latin typeface="Chalkduster" charset="0"/>
                <a:ea typeface="Chalkduster" charset="0"/>
                <a:cs typeface="Chalkduster" charset="0"/>
              </a:rPr>
              <a:t>Sounds cool, how does that work?</a:t>
            </a:r>
            <a:endParaRPr lang="en-GB" sz="3600" dirty="0"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9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154121"/>
              </p:ext>
            </p:extLst>
          </p:nvPr>
        </p:nvGraphicFramePr>
        <p:xfrm>
          <a:off x="1600200" y="1719263"/>
          <a:ext cx="9067800" cy="4846638"/>
        </p:xfrm>
        <a:graphic>
          <a:graphicData uri="http://schemas.openxmlformats.org/drawingml/2006/table">
            <a:tbl>
              <a:tblPr/>
              <a:tblGrid>
                <a:gridCol w="3022600"/>
                <a:gridCol w="3022600"/>
                <a:gridCol w="3022600"/>
              </a:tblGrid>
              <a:tr h="48466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SINGLE CASE STUDY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Seeks to explore the in-depth experience of some unique life journey.  Because it is articulated by one bounded system (person, family, classroom) it is used to illuminate a personal reality.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F6F4E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D5185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charset="2"/>
                        <a:defRPr sz="16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526DB0"/>
                        </a:buClr>
                        <a:buFont typeface="Wingdings" charset="2"/>
                        <a:defRPr sz="14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989AAC"/>
                        </a:buClr>
                        <a:buFont typeface="Wingdings" charset="2"/>
                        <a:defRPr sz="12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B4B392"/>
                        </a:buClr>
                        <a:buFont typeface="Wingdings" charset="2"/>
                        <a:defRPr sz="1100">
                          <a:solidFill>
                            <a:schemeClr val="tx2"/>
                          </a:solidFill>
                          <a:latin typeface="Franklin Gothic Medium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PHENOMENOLOGICAL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x-none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Medium" charset="0"/>
                          <a:ea typeface="Arial" charset="0"/>
                          <a:cs typeface="Arial" charset="0"/>
                        </a:rPr>
                        <a:t>Seeks to answer “What is the experience?  How is it a unique experience from other experiences?  What is the meaning of the experience?”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x-none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Medium" charset="0"/>
                        <a:ea typeface="Arial" charset="0"/>
                        <a:cs typeface="Arial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89101"/>
                    </a:solidFill>
                  </a:tcPr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1612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Chalkduster" charset="0"/>
                <a:cs typeface="Chalkduster" charset="0"/>
              </a:rPr>
              <a:t>you get to be the actor and the director in your own show </a:t>
            </a:r>
            <a:r>
              <a:rPr lang="en-GB" dirty="0">
                <a:ea typeface="Chalkduster" charset="0"/>
                <a:cs typeface="Chalkduster" charset="0"/>
              </a:rPr>
              <a:t/>
            </a:r>
            <a:br>
              <a:rPr lang="en-GB" dirty="0">
                <a:ea typeface="Chalkduster" charset="0"/>
                <a:cs typeface="Chalkduster" charset="0"/>
              </a:rPr>
            </a:br>
            <a:endParaRPr lang="en-US" dirty="0"/>
          </a:p>
        </p:txBody>
      </p:sp>
      <p:sp>
        <p:nvSpPr>
          <p:cNvPr id="3175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9pPr>
          </a:lstStyle>
          <a:p>
            <a:fld id="{F5D16D41-1FAC-C447-A136-193C6C0C0355}" type="slidenum">
              <a:rPr lang="en-US" altLang="en-US">
                <a:solidFill>
                  <a:schemeClr val="tx2"/>
                </a:solidFill>
              </a:rPr>
              <a:pPr/>
              <a:t>16</a:t>
            </a:fld>
            <a:endParaRPr lang="en-US" altLang="en-US">
              <a:solidFill>
                <a:schemeClr val="tx2"/>
              </a:solidFill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5731099" y="3503054"/>
            <a:ext cx="90152" cy="2235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 flipV="1">
            <a:off x="6516710" y="5447764"/>
            <a:ext cx="589927" cy="2437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80" y="2550632"/>
            <a:ext cx="2472744" cy="39175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 rot="1185568">
            <a:off x="3779188" y="2542787"/>
            <a:ext cx="3040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  <a:latin typeface="Chalkduster" charset="0"/>
                <a:ea typeface="Chalkduster" charset="0"/>
                <a:cs typeface="Chalkduster" charset="0"/>
              </a:rPr>
              <a:t>participant</a:t>
            </a:r>
            <a:endParaRPr lang="en-GB" sz="3600" dirty="0">
              <a:solidFill>
                <a:srgbClr val="FF0000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5731099" y="2743200"/>
            <a:ext cx="0" cy="257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 rot="590235" flipH="1">
            <a:off x="4884104" y="5389273"/>
            <a:ext cx="32874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  <a:latin typeface="Chalkduster" charset="0"/>
                <a:ea typeface="Chalkduster" charset="0"/>
                <a:cs typeface="Chalkduster" charset="0"/>
              </a:rPr>
              <a:t>researcher</a:t>
            </a:r>
            <a:endParaRPr lang="en-GB" sz="3600" dirty="0">
              <a:solidFill>
                <a:srgbClr val="FF0000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3717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04" y="1365161"/>
            <a:ext cx="4904358" cy="47007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254580" y="1365161"/>
            <a:ext cx="494548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Chalkduster" charset="0"/>
                <a:ea typeface="Chalkduster" charset="0"/>
                <a:cs typeface="Chalkduster" charset="0"/>
              </a:rPr>
              <a:t>You mean someone thought of this before?</a:t>
            </a:r>
          </a:p>
          <a:p>
            <a:r>
              <a:rPr lang="en-GB" sz="3200" dirty="0" smtClean="0">
                <a:latin typeface="Chalkduster" charset="0"/>
                <a:ea typeface="Chalkduster" charset="0"/>
                <a:cs typeface="Chalkduster" charset="0"/>
              </a:rPr>
              <a:t>I’m not the only person who wants to know what’s going on inside?</a:t>
            </a:r>
            <a:endParaRPr lang="en-GB" sz="3200" dirty="0">
              <a:latin typeface="Chalkduster" charset="0"/>
              <a:ea typeface="Chalkduster" charset="0"/>
              <a:cs typeface="Chalkduster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96248" y="5125792"/>
            <a:ext cx="55249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No, N. It’s a long tradition, but has had to fight for a 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voice within the bigger muscles of research  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510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timeline of developmental influence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Loneliness (</a:t>
            </a:r>
            <a:r>
              <a:rPr lang="en-GB" dirty="0" err="1"/>
              <a:t>Moustakas</a:t>
            </a:r>
            <a:r>
              <a:rPr lang="en-GB" dirty="0"/>
              <a:t>, 1961)</a:t>
            </a:r>
          </a:p>
          <a:p>
            <a:r>
              <a:rPr lang="en-GB" dirty="0"/>
              <a:t>Loneliness and Love (</a:t>
            </a:r>
            <a:r>
              <a:rPr lang="en-GB" dirty="0" err="1"/>
              <a:t>Moustakas</a:t>
            </a:r>
            <a:r>
              <a:rPr lang="en-GB" dirty="0"/>
              <a:t>, 1972)</a:t>
            </a:r>
          </a:p>
          <a:p>
            <a:r>
              <a:rPr lang="en-GB" dirty="0"/>
              <a:t>The Touch of Loneliness (</a:t>
            </a:r>
            <a:r>
              <a:rPr lang="en-GB" dirty="0" err="1"/>
              <a:t>Moustakas</a:t>
            </a:r>
            <a:r>
              <a:rPr lang="en-GB" dirty="0"/>
              <a:t>, 1975)</a:t>
            </a:r>
          </a:p>
          <a:p>
            <a:r>
              <a:rPr lang="en-GB" dirty="0"/>
              <a:t>Maslow (1956, 1966, 1971) – self-actualization</a:t>
            </a:r>
          </a:p>
          <a:p>
            <a:r>
              <a:rPr lang="en-GB" dirty="0" err="1"/>
              <a:t>Jourard</a:t>
            </a:r>
            <a:r>
              <a:rPr lang="en-GB" dirty="0"/>
              <a:t> (1968, 1971) – self disclosure</a:t>
            </a:r>
          </a:p>
          <a:p>
            <a:r>
              <a:rPr lang="en-GB" dirty="0"/>
              <a:t>Polanyi (1964, 1966, 1969) the tacit dimension</a:t>
            </a:r>
          </a:p>
          <a:p>
            <a:r>
              <a:rPr lang="en-GB" dirty="0"/>
              <a:t>Polanyi (1962) indwelling/personal </a:t>
            </a:r>
            <a:r>
              <a:rPr lang="en-GB" dirty="0" smtClean="0"/>
              <a:t>knowledge</a:t>
            </a:r>
          </a:p>
          <a:p>
            <a:r>
              <a:rPr lang="en-GB" dirty="0"/>
              <a:t>Buber’s (1958, 1961, 1965) dialogue and mutuality</a:t>
            </a:r>
          </a:p>
          <a:p>
            <a:r>
              <a:rPr lang="en-GB" dirty="0"/>
              <a:t>Bridgman’s (1950) delineations of subjective-objective truth</a:t>
            </a:r>
          </a:p>
          <a:p>
            <a:r>
              <a:rPr lang="en-GB" dirty="0" err="1"/>
              <a:t>Gendlin</a:t>
            </a:r>
            <a:r>
              <a:rPr lang="en-GB" dirty="0"/>
              <a:t> (1962) analysis of meaning of experience.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Rogers</a:t>
            </a:r>
            <a:r>
              <a:rPr lang="en-GB" dirty="0"/>
              <a:t>’ (Coulson &amp; Rogers, 1968; Rogers, 1969, 1985) work on human science. And added theoretical and conceptual depth to the heuristic </a:t>
            </a:r>
            <a:r>
              <a:rPr lang="en-GB" dirty="0" smtClean="0"/>
              <a:t>paradigm</a:t>
            </a:r>
          </a:p>
          <a:p>
            <a:r>
              <a:rPr lang="en-GB" dirty="0" err="1"/>
              <a:t>Moustakas</a:t>
            </a:r>
            <a:r>
              <a:rPr lang="en-GB" dirty="0"/>
              <a:t> – Individuality and Encounter, 1968</a:t>
            </a:r>
          </a:p>
          <a:p>
            <a:r>
              <a:rPr lang="en-GB" dirty="0"/>
              <a:t>Rhythms, Rituals, and Relationships (</a:t>
            </a:r>
            <a:r>
              <a:rPr lang="en-GB" dirty="0" err="1"/>
              <a:t>Moustakas</a:t>
            </a:r>
            <a:r>
              <a:rPr lang="en-GB" dirty="0"/>
              <a:t>, 1981).</a:t>
            </a:r>
          </a:p>
          <a:p>
            <a:r>
              <a:rPr lang="en-GB" dirty="0"/>
              <a:t>Phenomenological underpinnings of  heuristics were developed in:</a:t>
            </a:r>
          </a:p>
          <a:p>
            <a:r>
              <a:rPr lang="en-GB" dirty="0"/>
              <a:t>Phenomenology, Science, and Psychotherapy (</a:t>
            </a:r>
            <a:r>
              <a:rPr lang="en-GB" dirty="0" err="1"/>
              <a:t>Moustakas</a:t>
            </a:r>
            <a:r>
              <a:rPr lang="en-GB" dirty="0"/>
              <a:t>, 1988)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(</a:t>
            </a:r>
            <a:r>
              <a:rPr lang="en-GB" dirty="0" err="1" smtClean="0"/>
              <a:t>Moustakas</a:t>
            </a:r>
            <a:r>
              <a:rPr lang="en-GB" dirty="0" smtClean="0"/>
              <a:t> 1990)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54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04" y="1365161"/>
            <a:ext cx="4904358" cy="47007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254580" y="1365161"/>
            <a:ext cx="49454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Chalkduster" charset="0"/>
                <a:ea typeface="Chalkduster" charset="0"/>
                <a:cs typeface="Chalkduster" charset="0"/>
              </a:rPr>
              <a:t>I feel interested and excited; tell me more.</a:t>
            </a:r>
            <a:endParaRPr lang="en-GB" sz="3200" dirty="0">
              <a:latin typeface="Chalkduster" charset="0"/>
              <a:ea typeface="Chalkduster" charset="0"/>
              <a:cs typeface="Chalkduster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96249" y="3571312"/>
            <a:ext cx="524635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0070C0"/>
                </a:solidFill>
              </a:rPr>
              <a:t>Sure, got enough cakes to keep you going</a:t>
            </a:r>
            <a:r>
              <a:rPr lang="en-GB" dirty="0" smtClean="0">
                <a:solidFill>
                  <a:srgbClr val="0070C0"/>
                </a:solidFill>
              </a:rPr>
              <a:t>?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sz="3200" dirty="0" smtClean="0">
                <a:solidFill>
                  <a:srgbClr val="0070C0"/>
                </a:solidFill>
              </a:rPr>
              <a:t>Ok I’m going to introduce a word that will probably be new to you</a:t>
            </a:r>
            <a:endParaRPr lang="en-GB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411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heuristic researcher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I am the person who is challenged to apprehend the meaning of things and to give these meanings on-going life…  when I illuminate a question, it comes to life. When I understand its constituents, it emerges as something solid and real. 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Moustakas</a:t>
            </a:r>
            <a:r>
              <a:rPr lang="en-GB" dirty="0" smtClean="0"/>
              <a:t>, 1990).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47800" y="5521008"/>
            <a:ext cx="2540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So N, is that question alive to you, in that it resonates with your experience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3657600" y="4008120"/>
            <a:ext cx="2834640" cy="15128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 flipV="1">
            <a:off x="6172200" y="5044440"/>
            <a:ext cx="1981200" cy="32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 flipH="1">
            <a:off x="7940038" y="5212080"/>
            <a:ext cx="22555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When you’ve taken it apart, you can apply it back to your practice.</a:t>
            </a:r>
          </a:p>
        </p:txBody>
      </p:sp>
    </p:spTree>
    <p:extLst>
      <p:ext uri="{BB962C8B-B14F-4D97-AF65-F5344CB8AC3E}">
        <p14:creationId xmlns:p14="http://schemas.microsoft.com/office/powerpoint/2010/main" val="116977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93700" y="787400"/>
            <a:ext cx="11798300" cy="5384800"/>
          </a:xfrm>
        </p:spPr>
        <p:txBody>
          <a:bodyPr>
            <a:normAutofit/>
          </a:bodyPr>
          <a:lstStyle/>
          <a:p>
            <a:r>
              <a:rPr lang="en-GB" sz="4000" dirty="0" smtClean="0"/>
              <a:t>From the beginning and throughout an investigation, heuristic research involves:</a:t>
            </a:r>
          </a:p>
          <a:p>
            <a:r>
              <a:rPr lang="en-GB" sz="4000" dirty="0" smtClean="0"/>
              <a:t> self-search, self-dialogue, and self-discovery, indwelling.</a:t>
            </a:r>
          </a:p>
          <a:p>
            <a:r>
              <a:rPr lang="en-GB" sz="4000" dirty="0" smtClean="0"/>
              <a:t>The research question and the methodology flow out of inner awareness, meaning, and inspiration.</a:t>
            </a:r>
          </a:p>
          <a:p>
            <a:endParaRPr lang="en-GB" sz="3200" dirty="0" smtClean="0"/>
          </a:p>
          <a:p>
            <a:r>
              <a:rPr lang="en-GB" sz="3200" dirty="0" smtClean="0">
                <a:solidFill>
                  <a:srgbClr val="00B0F0"/>
                </a:solidFill>
              </a:rPr>
              <a:t>N, notice how it reflects the project of Counselling , isn’t it right to have a research method that supports that?</a:t>
            </a:r>
            <a:endParaRPr lang="en-GB" sz="32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952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0" y="660400"/>
            <a:ext cx="3790950" cy="3556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04800" y="863600"/>
            <a:ext cx="6871834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Chalkduster" charset="0"/>
                <a:ea typeface="Chalkduster" charset="0"/>
                <a:cs typeface="Chalkduster" charset="0"/>
              </a:rPr>
              <a:t>So, Carol, its ok for me to use the ‘I’ word?</a:t>
            </a:r>
          </a:p>
          <a:p>
            <a:endParaRPr lang="en-GB" sz="2000" dirty="0">
              <a:latin typeface="Chalkduster" charset="0"/>
              <a:ea typeface="Chalkduster" charset="0"/>
              <a:cs typeface="Chalkduster" charset="0"/>
            </a:endParaRPr>
          </a:p>
          <a:p>
            <a:r>
              <a:rPr lang="en-GB" sz="2000" dirty="0" smtClean="0">
                <a:solidFill>
                  <a:srgbClr val="00B0F0"/>
                </a:solidFill>
                <a:ea typeface="Chalkduster" charset="0"/>
                <a:cs typeface="Chalkduster" charset="0"/>
              </a:rPr>
              <a:t>Yes, N.</a:t>
            </a:r>
          </a:p>
          <a:p>
            <a:endParaRPr lang="en-GB" sz="2000" dirty="0">
              <a:latin typeface="Chalkduster" charset="0"/>
              <a:ea typeface="Chalkduster" charset="0"/>
              <a:cs typeface="Chalkduster" charset="0"/>
            </a:endParaRPr>
          </a:p>
          <a:p>
            <a:r>
              <a:rPr lang="en-GB" sz="3200" dirty="0" smtClean="0">
                <a:latin typeface="Chalkduster" charset="0"/>
                <a:ea typeface="Chalkduster" charset="0"/>
                <a:cs typeface="Chalkduster" charset="0"/>
              </a:rPr>
              <a:t>Have I understood this? I am personally involved? I am searching for qualities, conditions, and relationships that underlie my question?</a:t>
            </a:r>
          </a:p>
          <a:p>
            <a:endParaRPr lang="en-GB" sz="2000" dirty="0">
              <a:latin typeface="Chalkduster" charset="0"/>
              <a:ea typeface="Chalkduster" charset="0"/>
              <a:cs typeface="Chalkduster" charset="0"/>
            </a:endParaRPr>
          </a:p>
          <a:p>
            <a:endParaRPr lang="en-GB" sz="2000" dirty="0"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147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8120" y="960120"/>
            <a:ext cx="8945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00B0F0"/>
                </a:solidFill>
                <a:ea typeface="Chalkduster" charset="0"/>
                <a:cs typeface="Chalkduster" charset="0"/>
              </a:rPr>
              <a:t>Yes, N, you </a:t>
            </a:r>
            <a:r>
              <a:rPr lang="en-GB" sz="3600" dirty="0">
                <a:solidFill>
                  <a:srgbClr val="FF0000"/>
                </a:solidFill>
                <a:ea typeface="Chalkduster" charset="0"/>
                <a:cs typeface="Chalkduster" charset="0"/>
              </a:rPr>
              <a:t>interrogate</a:t>
            </a:r>
            <a:r>
              <a:rPr lang="en-GB" sz="3600" dirty="0">
                <a:solidFill>
                  <a:srgbClr val="00B0F0"/>
                </a:solidFill>
                <a:ea typeface="Chalkduster" charset="0"/>
                <a:cs typeface="Chalkduster" charset="0"/>
              </a:rPr>
              <a:t> the </a:t>
            </a:r>
            <a:r>
              <a:rPr lang="en-GB" sz="3600" dirty="0">
                <a:solidFill>
                  <a:srgbClr val="FF0000"/>
                </a:solidFill>
                <a:ea typeface="Chalkduster" charset="0"/>
                <a:cs typeface="Chalkduster" charset="0"/>
              </a:rPr>
              <a:t>phenomenon</a:t>
            </a:r>
            <a:r>
              <a:rPr lang="en-GB" sz="3600" dirty="0">
                <a:solidFill>
                  <a:srgbClr val="00B0F0"/>
                </a:solidFill>
                <a:ea typeface="Chalkduster" charset="0"/>
                <a:cs typeface="Chalkduster" charset="0"/>
              </a:rPr>
              <a:t>, which for you, will be your own </a:t>
            </a:r>
            <a:r>
              <a:rPr lang="en-GB" sz="3600" dirty="0">
                <a:solidFill>
                  <a:srgbClr val="FF0000"/>
                </a:solidFill>
                <a:ea typeface="Chalkduster" charset="0"/>
                <a:cs typeface="Chalkduster" charset="0"/>
              </a:rPr>
              <a:t>confidence</a:t>
            </a:r>
            <a:r>
              <a:rPr lang="en-GB" sz="3600" dirty="0">
                <a:solidFill>
                  <a:srgbClr val="00B0F0"/>
                </a:solidFill>
                <a:ea typeface="Chalkduster" charset="0"/>
                <a:cs typeface="Chalkduster" charset="0"/>
              </a:rPr>
              <a:t>, and you will, in a </a:t>
            </a:r>
            <a:r>
              <a:rPr lang="en-GB" sz="3600" dirty="0">
                <a:solidFill>
                  <a:srgbClr val="FF0000"/>
                </a:solidFill>
                <a:ea typeface="Chalkduster" charset="0"/>
                <a:cs typeface="Chalkduster" charset="0"/>
              </a:rPr>
              <a:t>disciplined</a:t>
            </a:r>
            <a:r>
              <a:rPr lang="en-GB" sz="3600" dirty="0">
                <a:solidFill>
                  <a:srgbClr val="00B0F0"/>
                </a:solidFill>
                <a:ea typeface="Chalkduster" charset="0"/>
                <a:cs typeface="Chalkduster" charset="0"/>
              </a:rPr>
              <a:t> way, continue to </a:t>
            </a:r>
            <a:r>
              <a:rPr lang="en-GB" sz="3600" dirty="0">
                <a:solidFill>
                  <a:srgbClr val="FF0000"/>
                </a:solidFill>
                <a:ea typeface="Chalkduster" charset="0"/>
                <a:cs typeface="Chalkduster" charset="0"/>
              </a:rPr>
              <a:t>challenge, confront and enquire </a:t>
            </a:r>
            <a:r>
              <a:rPr lang="en-GB" sz="3600" dirty="0">
                <a:solidFill>
                  <a:srgbClr val="00B0F0"/>
                </a:solidFill>
                <a:ea typeface="Chalkduster" charset="0"/>
                <a:cs typeface="Chalkduster" charset="0"/>
              </a:rPr>
              <a:t>until you reach the point of </a:t>
            </a:r>
            <a:r>
              <a:rPr lang="en-GB" sz="3600" dirty="0">
                <a:solidFill>
                  <a:srgbClr val="FF0000"/>
                </a:solidFill>
                <a:ea typeface="Chalkduster" charset="0"/>
                <a:cs typeface="Chalkduster" charset="0"/>
              </a:rPr>
              <a:t>saturation</a:t>
            </a:r>
            <a:r>
              <a:rPr lang="en-GB" sz="3600" dirty="0">
                <a:solidFill>
                  <a:srgbClr val="00B0F0"/>
                </a:solidFill>
                <a:ea typeface="Chalkduster" charset="0"/>
                <a:cs typeface="Chalkduster" charset="0"/>
              </a:rPr>
              <a:t> and then construct an </a:t>
            </a:r>
            <a:r>
              <a:rPr lang="en-GB" sz="3600" dirty="0">
                <a:solidFill>
                  <a:srgbClr val="FF0000"/>
                </a:solidFill>
                <a:ea typeface="Chalkduster" charset="0"/>
                <a:cs typeface="Chalkduster" charset="0"/>
              </a:rPr>
              <a:t>analysis</a:t>
            </a:r>
            <a:r>
              <a:rPr lang="en-GB" sz="3600" dirty="0">
                <a:solidFill>
                  <a:srgbClr val="00B0F0"/>
                </a:solidFill>
                <a:ea typeface="Chalkduster" charset="0"/>
                <a:cs typeface="Chalkduster" charset="0"/>
              </a:rPr>
              <a:t> around what you have collected in your interrogation.</a:t>
            </a:r>
          </a:p>
          <a:p>
            <a:endParaRPr lang="en-GB" dirty="0">
              <a:solidFill>
                <a:srgbClr val="00B0F0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18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Subsequent works drawn on </a:t>
            </a:r>
            <a:r>
              <a:rPr lang="en-GB" dirty="0" err="1" smtClean="0"/>
              <a:t>Moustakas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inner world of teaching (Craig, 1978)</a:t>
            </a:r>
          </a:p>
          <a:p>
            <a:r>
              <a:rPr lang="en-GB" dirty="0"/>
              <a:t>Transforming self-doubt into self-confidence (</a:t>
            </a:r>
            <a:r>
              <a:rPr lang="en-GB" dirty="0" err="1"/>
              <a:t>Prefontaine</a:t>
            </a:r>
            <a:r>
              <a:rPr lang="en-GB" dirty="0"/>
              <a:t>, 1979)</a:t>
            </a:r>
          </a:p>
          <a:p>
            <a:r>
              <a:rPr lang="en-GB" dirty="0"/>
              <a:t>Shyness (</a:t>
            </a:r>
            <a:r>
              <a:rPr lang="en-GB" dirty="0" err="1"/>
              <a:t>MacInyre</a:t>
            </a:r>
            <a:r>
              <a:rPr lang="en-GB" dirty="0"/>
              <a:t>, 1983)</a:t>
            </a:r>
          </a:p>
          <a:p>
            <a:r>
              <a:rPr lang="en-GB" dirty="0"/>
              <a:t>Self-reclamation (</a:t>
            </a:r>
            <a:r>
              <a:rPr lang="en-GB" dirty="0" err="1"/>
              <a:t>Shults</a:t>
            </a:r>
            <a:r>
              <a:rPr lang="en-GB" dirty="0"/>
              <a:t>, 1983)</a:t>
            </a:r>
          </a:p>
          <a:p>
            <a:r>
              <a:rPr lang="en-GB" dirty="0"/>
              <a:t>Being sensitive (McNally, 1982)</a:t>
            </a:r>
          </a:p>
          <a:p>
            <a:r>
              <a:rPr lang="en-GB" dirty="0"/>
              <a:t>Return to Mexican-American ethnic identity (Rodriguez, 1985)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mystery of everyday life</a:t>
            </a:r>
          </a:p>
          <a:p>
            <a:r>
              <a:rPr lang="en-GB" dirty="0"/>
              <a:t>Feeling unconditionally loved</a:t>
            </a:r>
          </a:p>
          <a:p>
            <a:r>
              <a:rPr lang="en-GB" dirty="0"/>
              <a:t>The psychologically androgynous male</a:t>
            </a:r>
          </a:p>
          <a:p>
            <a:r>
              <a:rPr lang="en-GB" dirty="0" smtClean="0"/>
              <a:t>Synchronicity</a:t>
            </a:r>
          </a:p>
          <a:p>
            <a:r>
              <a:rPr lang="en-GB" dirty="0" smtClean="0"/>
              <a:t>Therapist Shame</a:t>
            </a:r>
            <a:endParaRPr lang="en-GB" dirty="0"/>
          </a:p>
          <a:p>
            <a:r>
              <a:rPr lang="en-GB" dirty="0"/>
              <a:t>Feeling connected to nature</a:t>
            </a:r>
          </a:p>
          <a:p>
            <a:r>
              <a:rPr lang="en-GB" dirty="0"/>
              <a:t>Growing up in a fatherless home</a:t>
            </a:r>
          </a:p>
          <a:p>
            <a:r>
              <a:rPr lang="en-GB" dirty="0"/>
              <a:t>Rejecting love</a:t>
            </a:r>
          </a:p>
          <a:p>
            <a:r>
              <a:rPr lang="en-GB" dirty="0"/>
              <a:t>Precognitive dreams</a:t>
            </a:r>
          </a:p>
          <a:p>
            <a:r>
              <a:rPr lang="en-GB" dirty="0"/>
              <a:t>Interaction rhythms in intimate relations</a:t>
            </a:r>
          </a:p>
          <a:p>
            <a:r>
              <a:rPr lang="en-GB" dirty="0"/>
              <a:t>The experience of writing poetry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79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92" y="558800"/>
            <a:ext cx="2843934" cy="420716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149600" y="558800"/>
            <a:ext cx="764045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Chalkduster" charset="0"/>
                <a:ea typeface="Chalkduster" charset="0"/>
                <a:cs typeface="Chalkduster" charset="0"/>
              </a:rPr>
              <a:t>Wow, Carol. How do I get started?</a:t>
            </a:r>
          </a:p>
          <a:p>
            <a:endParaRPr lang="en-GB" sz="2400" dirty="0">
              <a:latin typeface="Chalkduster" charset="0"/>
              <a:ea typeface="Chalkduster" charset="0"/>
              <a:cs typeface="Chalkduster" charset="0"/>
            </a:endParaRPr>
          </a:p>
          <a:p>
            <a:r>
              <a:rPr lang="en-GB" sz="24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Well, N, you need to know that there is a formula for this that </a:t>
            </a:r>
            <a:r>
              <a:rPr lang="en-GB" sz="2400" dirty="0" err="1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Moustakas</a:t>
            </a:r>
            <a:r>
              <a:rPr lang="en-GB" sz="24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 developed, which looks like this:</a:t>
            </a:r>
          </a:p>
          <a:p>
            <a:endParaRPr lang="en-GB" sz="2400" dirty="0">
              <a:solidFill>
                <a:srgbClr val="0070C0"/>
              </a:solidFill>
              <a:ea typeface="Chalkduster" charset="0"/>
              <a:cs typeface="Chalkduster" charset="0"/>
            </a:endParaRPr>
          </a:p>
          <a:p>
            <a:pPr marL="457200" indent="-457200">
              <a:buAutoNum type="arabicPeriod"/>
            </a:pPr>
            <a:r>
              <a:rPr lang="en-GB" sz="24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Initial Engagement</a:t>
            </a:r>
          </a:p>
          <a:p>
            <a:r>
              <a:rPr lang="en-GB" sz="24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2. 	Immersion</a:t>
            </a:r>
          </a:p>
          <a:p>
            <a:r>
              <a:rPr lang="en-GB" sz="24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3. 	Incubation</a:t>
            </a:r>
          </a:p>
          <a:p>
            <a:r>
              <a:rPr lang="en-GB" sz="24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4. 	Illumination</a:t>
            </a:r>
          </a:p>
          <a:p>
            <a:pPr marL="457200" indent="-457200">
              <a:buAutoNum type="arabicPeriod" startAt="5"/>
            </a:pPr>
            <a:r>
              <a:rPr lang="en-GB" sz="24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Explication</a:t>
            </a:r>
          </a:p>
          <a:p>
            <a:pPr marL="457200" indent="-457200">
              <a:buAutoNum type="arabicPeriod" startAt="5"/>
            </a:pPr>
            <a:r>
              <a:rPr lang="en-GB" sz="24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Creative synthesis</a:t>
            </a:r>
          </a:p>
          <a:p>
            <a:endParaRPr lang="en-GB" sz="2400" dirty="0">
              <a:solidFill>
                <a:srgbClr val="00B0F0"/>
              </a:solidFill>
              <a:ea typeface="Chalkduster" charset="0"/>
              <a:cs typeface="Chalkduster" charset="0"/>
            </a:endParaRPr>
          </a:p>
          <a:p>
            <a:r>
              <a:rPr lang="en-GB" sz="2400" dirty="0" smtClean="0">
                <a:latin typeface="Chalkduster" charset="0"/>
                <a:ea typeface="Chalkduster" charset="0"/>
                <a:cs typeface="Chalkduster" charset="0"/>
              </a:rPr>
              <a:t>Not really clear what those mean!</a:t>
            </a:r>
          </a:p>
          <a:p>
            <a:endParaRPr lang="en-GB" sz="2400" dirty="0">
              <a:solidFill>
                <a:srgbClr val="00B0F0"/>
              </a:solidFill>
              <a:latin typeface="Chalkduster" charset="0"/>
              <a:ea typeface="Chalkduster" charset="0"/>
              <a:cs typeface="Chalkduster" charset="0"/>
            </a:endParaRPr>
          </a:p>
          <a:p>
            <a:r>
              <a:rPr lang="en-GB" sz="24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No worries, I’ll tell you more if you think this is what you want to do.</a:t>
            </a:r>
            <a:endParaRPr lang="en-GB" sz="2400" dirty="0">
              <a:solidFill>
                <a:srgbClr val="0070C0"/>
              </a:solidFill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587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0" y="152400"/>
            <a:ext cx="2143125" cy="16192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9476" y="1028700"/>
            <a:ext cx="1208252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halkduster" charset="0"/>
                <a:ea typeface="Chalkduster" charset="0"/>
                <a:cs typeface="Chalkduster" charset="0"/>
              </a:rPr>
              <a:t>Carol, will me doing this research help other therapists?</a:t>
            </a:r>
          </a:p>
          <a:p>
            <a:endParaRPr lang="en-GB" dirty="0">
              <a:latin typeface="Chalkduster" charset="0"/>
              <a:ea typeface="Chalkduster" charset="0"/>
              <a:cs typeface="Chalkduster" charset="0"/>
            </a:endParaRPr>
          </a:p>
          <a:p>
            <a:r>
              <a:rPr lang="en-GB" sz="36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Yes, N. What we are working with is the universally unique experience. </a:t>
            </a:r>
          </a:p>
          <a:p>
            <a:r>
              <a:rPr lang="en-GB" sz="3600" dirty="0" smtClean="0">
                <a:solidFill>
                  <a:srgbClr val="0070C0"/>
                </a:solidFill>
                <a:ea typeface="Chalkduster" charset="0"/>
                <a:cs typeface="Chalkduster" charset="0"/>
              </a:rPr>
              <a:t>You are creating a story that illustrates qualities and meanings that are part of professional, and ultimately, human experience.</a:t>
            </a:r>
          </a:p>
          <a:p>
            <a:endParaRPr lang="en-GB" dirty="0">
              <a:solidFill>
                <a:srgbClr val="00B0F0"/>
              </a:solidFill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064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6240" y="274320"/>
            <a:ext cx="1074420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halkduster" charset="0"/>
                <a:ea typeface="Chalkduster" charset="0"/>
                <a:cs typeface="Chalkduster" charset="0"/>
              </a:rPr>
              <a:t>How do I collect data, if its just me – can I interview myself?</a:t>
            </a:r>
          </a:p>
          <a:p>
            <a:endParaRPr lang="en-GB" dirty="0">
              <a:latin typeface="Chalkduster" charset="0"/>
              <a:ea typeface="Chalkduster" charset="0"/>
              <a:cs typeface="Chalkduster" charset="0"/>
            </a:endParaRPr>
          </a:p>
          <a:p>
            <a:r>
              <a:rPr lang="en-GB" sz="2800" dirty="0">
                <a:solidFill>
                  <a:srgbClr val="0070C0"/>
                </a:solidFill>
                <a:ea typeface="Chalkduster" charset="0"/>
                <a:cs typeface="Chalkduster" charset="0"/>
              </a:rPr>
              <a:t>That might be an interesting design! More conventionally data is collected from: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Personal notes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Spontaneous self-reflective writings for study and analysis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 smtClean="0">
                <a:solidFill>
                  <a:srgbClr val="0070C0"/>
                </a:solidFill>
              </a:rPr>
              <a:t>autobiography</a:t>
            </a:r>
            <a:endParaRPr lang="en-GB" sz="2800" dirty="0">
              <a:solidFill>
                <a:srgbClr val="0070C0"/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Response to theory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 err="1">
                <a:solidFill>
                  <a:srgbClr val="0070C0"/>
                </a:solidFill>
              </a:rPr>
              <a:t>Etc</a:t>
            </a:r>
            <a:r>
              <a:rPr lang="en-GB" sz="2800" dirty="0">
                <a:solidFill>
                  <a:srgbClr val="0070C0"/>
                </a:solidFill>
              </a:rPr>
              <a:t>.,etc.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Response to practice</a:t>
            </a:r>
          </a:p>
          <a:p>
            <a:pPr marL="285750" indent="-285750">
              <a:buFont typeface="Arial" charset="0"/>
              <a:buChar char="•"/>
            </a:pPr>
            <a:endParaRPr lang="en-GB" sz="2800" dirty="0">
              <a:solidFill>
                <a:srgbClr val="0070C0"/>
              </a:solidFill>
            </a:endParaRPr>
          </a:p>
          <a:p>
            <a:r>
              <a:rPr lang="en-GB" sz="2800" dirty="0">
                <a:solidFill>
                  <a:srgbClr val="0070C0"/>
                </a:solidFill>
              </a:rPr>
              <a:t>Engaged in an immersion process, open and receptive to the nature of </a:t>
            </a:r>
            <a:r>
              <a:rPr lang="en-GB" sz="2800" dirty="0" smtClean="0">
                <a:solidFill>
                  <a:srgbClr val="0070C0"/>
                </a:solidFill>
              </a:rPr>
              <a:t>discovery</a:t>
            </a:r>
            <a:endParaRPr lang="en-GB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661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85800" y="792480"/>
            <a:ext cx="45415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0070C0"/>
                </a:solidFill>
              </a:rPr>
              <a:t>How does that sound – will it help to answer your question, and make you a better therapist?</a:t>
            </a:r>
            <a:endParaRPr lang="en-GB" sz="2800" dirty="0">
              <a:solidFill>
                <a:srgbClr val="0070C0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1760" y="1011416"/>
            <a:ext cx="4076700" cy="530302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21921" y="3352800"/>
            <a:ext cx="6217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Chalkduster" charset="0"/>
                <a:ea typeface="Chalkduster" charset="0"/>
                <a:cs typeface="Chalkduster" charset="0"/>
              </a:rPr>
              <a:t>I’m so excited, I never knew</a:t>
            </a:r>
            <a:r>
              <a:rPr lang="en-GB" sz="3200" dirty="0">
                <a:latin typeface="Chalkduster" charset="0"/>
                <a:ea typeface="Chalkduster" charset="0"/>
                <a:cs typeface="Chalkduster" charset="0"/>
              </a:rPr>
              <a:t> </a:t>
            </a:r>
            <a:r>
              <a:rPr lang="en-GB" sz="3200" dirty="0" smtClean="0">
                <a:latin typeface="Chalkduster" charset="0"/>
                <a:ea typeface="Chalkduster" charset="0"/>
                <a:cs typeface="Chalkduster" charset="0"/>
              </a:rPr>
              <a:t>that research could be so interesting</a:t>
            </a:r>
            <a:endParaRPr lang="en-GB" sz="3200" dirty="0"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129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620" y="640080"/>
            <a:ext cx="5113020" cy="605028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38201" y="868680"/>
            <a:ext cx="40690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latin typeface="Chalkduster" charset="0"/>
                <a:ea typeface="Chalkduster" charset="0"/>
                <a:cs typeface="Chalkduster" charset="0"/>
              </a:rPr>
              <a:t>Thank you everyone for listening and helping me on my way</a:t>
            </a:r>
            <a:endParaRPr lang="en-GB" sz="4400" dirty="0"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9537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600200" y="1719265"/>
            <a:ext cx="9067800" cy="2532696"/>
          </a:xfrm>
        </p:spPr>
        <p:txBody>
          <a:bodyPr>
            <a:normAutofit/>
          </a:bodyPr>
          <a:lstStyle/>
          <a:p>
            <a:pPr marL="274320">
              <a:buFont typeface="Wingdings 2" panose="05020102010507070707" pitchFamily="18" charset="2"/>
              <a:buChar char=""/>
              <a:defRPr/>
            </a:pPr>
            <a:r>
              <a:rPr lang="en-US" dirty="0" err="1" smtClean="0">
                <a:latin typeface="Arial" charset="0"/>
                <a:ea typeface="Arial" charset="0"/>
                <a:cs typeface="Arial" charset="0"/>
              </a:rPr>
              <a:t>Moustakas</a:t>
            </a:r>
            <a:r>
              <a:rPr lang="en-US" dirty="0">
                <a:latin typeface="Arial" charset="0"/>
                <a:ea typeface="Arial" charset="0"/>
                <a:cs typeface="Arial" charset="0"/>
              </a:rPr>
              <a:t>, C. (</a:t>
            </a: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1990).Heuristic Research: Design, Methodology, and Application. London: </a:t>
            </a:r>
            <a:r>
              <a:rPr lang="en-US" dirty="0">
                <a:latin typeface="Arial" charset="0"/>
                <a:ea typeface="Arial" charset="0"/>
                <a:cs typeface="Arial" charset="0"/>
              </a:rPr>
              <a:t>Sage</a:t>
            </a:r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marL="274320">
              <a:buFont typeface="Wingdings 2" panose="05020102010507070707" pitchFamily="18" charset="2"/>
              <a:buChar char=""/>
              <a:defRPr/>
            </a:pPr>
            <a:r>
              <a:rPr lang="en-US" altLang="x-none" dirty="0">
                <a:latin typeface="Arial" charset="0"/>
                <a:ea typeface="Arial" charset="0"/>
                <a:cs typeface="Arial" charset="0"/>
              </a:rPr>
              <a:t>Yin, Robert (1994) </a:t>
            </a:r>
            <a:r>
              <a:rPr lang="en-US" altLang="x-none" dirty="0" smtClean="0">
                <a:latin typeface="Arial" charset="0"/>
                <a:ea typeface="Arial" charset="0"/>
                <a:cs typeface="Arial" charset="0"/>
              </a:rPr>
              <a:t>Case </a:t>
            </a:r>
            <a:r>
              <a:rPr lang="en-US" altLang="x-none" dirty="0">
                <a:latin typeface="Arial" charset="0"/>
                <a:ea typeface="Arial" charset="0"/>
                <a:cs typeface="Arial" charset="0"/>
              </a:rPr>
              <a:t>Study Research: Design &amp; Methods, 2nd edition, </a:t>
            </a:r>
            <a:r>
              <a:rPr lang="en-US" altLang="x-none" dirty="0" smtClean="0">
                <a:latin typeface="Arial" charset="0"/>
                <a:ea typeface="Arial" charset="0"/>
                <a:cs typeface="Arial" charset="0"/>
              </a:rPr>
              <a:t>London: Sage. </a:t>
            </a:r>
            <a:endParaRPr lang="en-US" altLang="x-none" dirty="0">
              <a:latin typeface="Arial" charset="0"/>
              <a:ea typeface="Arial" charset="0"/>
              <a:cs typeface="Arial" charset="0"/>
            </a:endParaRPr>
          </a:p>
          <a:p>
            <a:pPr marL="274320">
              <a:buFont typeface="Wingdings 2" panose="05020102010507070707" pitchFamily="18" charset="2"/>
              <a:buChar char=""/>
              <a:defRPr/>
            </a:pPr>
            <a:endParaRPr lang="en-US" dirty="0" smtClean="0">
              <a:solidFill>
                <a:srgbClr val="003300"/>
              </a:solidFill>
            </a:endParaRPr>
          </a:p>
          <a:p>
            <a:pPr marL="274320">
              <a:buFont typeface="Wingdings 2" panose="05020102010507070707" pitchFamily="18" charset="2"/>
              <a:buChar char=""/>
              <a:defRPr/>
            </a:pPr>
            <a:endParaRPr lang="en-US" dirty="0" smtClean="0">
              <a:solidFill>
                <a:srgbClr val="003300"/>
              </a:solidFill>
            </a:endParaRPr>
          </a:p>
          <a:p>
            <a:pPr marL="45720" indent="0">
              <a:buNone/>
              <a:defRPr/>
            </a:pPr>
            <a:endParaRPr lang="en-US" dirty="0"/>
          </a:p>
        </p:txBody>
      </p:sp>
      <p:sp>
        <p:nvSpPr>
          <p:cNvPr id="46083" name="Slide Number Placeholder 2"/>
          <p:cNvSpPr>
            <a:spLocks noGrp="1"/>
          </p:cNvSpPr>
          <p:nvPr>
            <p:ph type="sldNum" sz="quarter" idx="12"/>
          </p:nvPr>
        </p:nvSpPr>
        <p:spPr bwMode="auto"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Medium" charset="0"/>
                <a:ea typeface="Arial" charset="0"/>
                <a:cs typeface="Arial" charset="0"/>
              </a:defRPr>
            </a:lvl9pPr>
          </a:lstStyle>
          <a:p>
            <a:fld id="{C978EA6D-E34C-7246-BCFF-B016D69DE443}" type="slidenum">
              <a:rPr lang="en-US" altLang="en-US">
                <a:solidFill>
                  <a:schemeClr val="tx2"/>
                </a:solidFill>
              </a:rPr>
              <a:pPr/>
              <a:t>30</a:t>
            </a:fld>
            <a:endParaRPr lang="en-US" altLang="en-US">
              <a:solidFill>
                <a:schemeClr val="tx2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1155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err="1" smtClean="0"/>
              <a:t>RESOURCes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5070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1064</TotalTime>
  <Words>1483</Words>
  <Application>Microsoft Office PowerPoint</Application>
  <PresentationFormat>Widescreen</PresentationFormat>
  <Paragraphs>208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Arial</vt:lpstr>
      <vt:lpstr>Calibri</vt:lpstr>
      <vt:lpstr>Chalkduster</vt:lpstr>
      <vt:lpstr>Franklin Gothic Medium</vt:lpstr>
      <vt:lpstr>Rockwell</vt:lpstr>
      <vt:lpstr>Rockwell Condensed</vt:lpstr>
      <vt:lpstr>Times</vt:lpstr>
      <vt:lpstr>Wingdings</vt:lpstr>
      <vt:lpstr>Wingdings 2</vt:lpstr>
      <vt:lpstr>Wood Type</vt:lpstr>
      <vt:lpstr>Single Case Study Research</vt:lpstr>
      <vt:lpstr>Our travel</vt:lpstr>
      <vt:lpstr>Flying By:</vt:lpstr>
      <vt:lpstr>WHY CASE STUDY RESEARCH?</vt:lpstr>
      <vt:lpstr>FOCUSES OF STUDY</vt:lpstr>
      <vt:lpstr>Definition of Case Study</vt:lpstr>
      <vt:lpstr>QUALITATIVE QUESTIONS</vt:lpstr>
      <vt:lpstr>PowerPoint Presentation</vt:lpstr>
      <vt:lpstr>Definition of Case Study</vt:lpstr>
      <vt:lpstr>there’s something Puzzling N</vt:lpstr>
      <vt:lpstr>N wants to find out – but how?  </vt:lpstr>
      <vt:lpstr>N wants to find something out – but how?  </vt:lpstr>
      <vt:lpstr>Ok N, here are my ideas.  </vt:lpstr>
      <vt:lpstr>How d’you like the sound of this?  </vt:lpstr>
      <vt:lpstr>So how d’you like the sound of that?</vt:lpstr>
      <vt:lpstr>you get to be the actor and the director in your own show  </vt:lpstr>
      <vt:lpstr>PowerPoint Presentation</vt:lpstr>
      <vt:lpstr>A timeline of developmental influence</vt:lpstr>
      <vt:lpstr>PowerPoint Presentation</vt:lpstr>
      <vt:lpstr>The heuristic researcher</vt:lpstr>
      <vt:lpstr>PowerPoint Presentation</vt:lpstr>
      <vt:lpstr>PowerPoint Presentation</vt:lpstr>
      <vt:lpstr>PowerPoint Presentation</vt:lpstr>
      <vt:lpstr>Subsequent works drawn on Moustakas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RESOURCes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Carol U Hughes</dc:creator>
  <cp:lastModifiedBy>Sarah Stewart</cp:lastModifiedBy>
  <cp:revision>73</cp:revision>
  <dcterms:created xsi:type="dcterms:W3CDTF">2017-10-13T14:12:36Z</dcterms:created>
  <dcterms:modified xsi:type="dcterms:W3CDTF">2017-11-07T12:50:52Z</dcterms:modified>
  <cp:contentStatus>Final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