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428" r:id="rId6"/>
    <p:sldId id="425" r:id="rId7"/>
    <p:sldId id="442" r:id="rId8"/>
    <p:sldId id="434" r:id="rId9"/>
    <p:sldId id="438" r:id="rId10"/>
    <p:sldId id="426" r:id="rId11"/>
    <p:sldId id="431" r:id="rId12"/>
    <p:sldId id="430" r:id="rId13"/>
    <p:sldId id="432" r:id="rId14"/>
    <p:sldId id="435" r:id="rId15"/>
    <p:sldId id="436" r:id="rId16"/>
    <p:sldId id="433" r:id="rId17"/>
    <p:sldId id="437" r:id="rId18"/>
    <p:sldId id="427" r:id="rId19"/>
    <p:sldId id="439" r:id="rId20"/>
    <p:sldId id="447" r:id="rId21"/>
    <p:sldId id="448" r:id="rId22"/>
    <p:sldId id="449" r:id="rId23"/>
    <p:sldId id="450" r:id="rId24"/>
    <p:sldId id="451" r:id="rId25"/>
    <p:sldId id="429" r:id="rId26"/>
    <p:sldId id="452" r:id="rId27"/>
    <p:sldId id="453" r:id="rId28"/>
    <p:sldId id="454" r:id="rId29"/>
    <p:sldId id="456" r:id="rId30"/>
    <p:sldId id="440"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6C4C64C5-63D8-4ADE-96B5-34C5FF379860}"/>
    <pc:docChg chg="custSel delSld modSld">
      <pc:chgData name="Bettina Schmidt" userId="32f9f094-ca9c-4781-adf1-b860fa553cc7" providerId="ADAL" clId="{6C4C64C5-63D8-4ADE-96B5-34C5FF379860}" dt="2025-01-27T15:09:16.648" v="148" actId="6549"/>
      <pc:docMkLst>
        <pc:docMk/>
      </pc:docMkLst>
      <pc:sldChg chg="modSp mod">
        <pc:chgData name="Bettina Schmidt" userId="32f9f094-ca9c-4781-adf1-b860fa553cc7" providerId="ADAL" clId="{6C4C64C5-63D8-4ADE-96B5-34C5FF379860}" dt="2025-01-27T15:07:36.327" v="80" actId="6549"/>
        <pc:sldMkLst>
          <pc:docMk/>
          <pc:sldMk cId="3408955283" sldId="256"/>
        </pc:sldMkLst>
        <pc:spChg chg="mod">
          <ac:chgData name="Bettina Schmidt" userId="32f9f094-ca9c-4781-adf1-b860fa553cc7" providerId="ADAL" clId="{6C4C64C5-63D8-4ADE-96B5-34C5FF379860}" dt="2025-01-27T15:07:36.327" v="80" actId="6549"/>
          <ac:spMkLst>
            <pc:docMk/>
            <pc:sldMk cId="3408955283" sldId="256"/>
            <ac:spMk id="2" creationId="{00000000-0000-0000-0000-000000000000}"/>
          </ac:spMkLst>
        </pc:spChg>
      </pc:sldChg>
      <pc:sldChg chg="modSp mod">
        <pc:chgData name="Bettina Schmidt" userId="32f9f094-ca9c-4781-adf1-b860fa553cc7" providerId="ADAL" clId="{6C4C64C5-63D8-4ADE-96B5-34C5FF379860}" dt="2025-01-27T15:09:16.648" v="148" actId="6549"/>
        <pc:sldMkLst>
          <pc:docMk/>
          <pc:sldMk cId="2829329134" sldId="428"/>
        </pc:sldMkLst>
        <pc:spChg chg="mod">
          <ac:chgData name="Bettina Schmidt" userId="32f9f094-ca9c-4781-adf1-b860fa553cc7" providerId="ADAL" clId="{6C4C64C5-63D8-4ADE-96B5-34C5FF379860}" dt="2025-01-27T15:09:16.648" v="148" actId="6549"/>
          <ac:spMkLst>
            <pc:docMk/>
            <pc:sldMk cId="2829329134" sldId="428"/>
            <ac:spMk id="3" creationId="{FA8A93A1-0183-4FC3-8048-2DBC70E6BDC1}"/>
          </ac:spMkLst>
        </pc:spChg>
      </pc:sldChg>
      <pc:sldChg chg="del">
        <pc:chgData name="Bettina Schmidt" userId="32f9f094-ca9c-4781-adf1-b860fa553cc7" providerId="ADAL" clId="{6C4C64C5-63D8-4ADE-96B5-34C5FF379860}" dt="2025-01-27T15:08:28.313" v="81" actId="47"/>
        <pc:sldMkLst>
          <pc:docMk/>
          <pc:sldMk cId="1737484754" sldId="444"/>
        </pc:sldMkLst>
      </pc:sldChg>
      <pc:sldChg chg="del">
        <pc:chgData name="Bettina Schmidt" userId="32f9f094-ca9c-4781-adf1-b860fa553cc7" providerId="ADAL" clId="{6C4C64C5-63D8-4ADE-96B5-34C5FF379860}" dt="2025-01-27T15:08:31.119" v="82" actId="47"/>
        <pc:sldMkLst>
          <pc:docMk/>
          <pc:sldMk cId="2557050786" sldId="45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27/01/2025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6</a:t>
            </a:fld>
            <a:endParaRPr lang="en-GB"/>
          </a:p>
        </p:txBody>
      </p:sp>
    </p:spTree>
    <p:extLst>
      <p:ext uri="{BB962C8B-B14F-4D97-AF65-F5344CB8AC3E}">
        <p14:creationId xmlns:p14="http://schemas.microsoft.com/office/powerpoint/2010/main" val="29448422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monoskop.org/images/4/4d/Gell_Alfred_Art_and_Agency_An_Anthropological_Theory.pdf"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solidFill>
                  <a:schemeClr val="bg1"/>
                </a:solidFill>
              </a:rPr>
              <a:t>Religions in Africa</a:t>
            </a:r>
            <a:r>
              <a:rPr lang="en-GB" sz="3600" b="1" dirty="0">
                <a:solidFill>
                  <a:schemeClr val="bg1"/>
                </a:solidFill>
              </a:rPr>
              <a:t>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67725-0DF4-4E9C-8C02-2B901796512A}"/>
              </a:ext>
            </a:extLst>
          </p:cNvPr>
          <p:cNvSpPr>
            <a:spLocks noGrp="1"/>
          </p:cNvSpPr>
          <p:nvPr>
            <p:ph type="title"/>
          </p:nvPr>
        </p:nvSpPr>
        <p:spPr/>
        <p:txBody>
          <a:bodyPr/>
          <a:lstStyle/>
          <a:p>
            <a:r>
              <a:rPr lang="en-GB" dirty="0"/>
              <a:t>Focus Today</a:t>
            </a:r>
          </a:p>
        </p:txBody>
      </p:sp>
      <p:sp>
        <p:nvSpPr>
          <p:cNvPr id="3" name="Content Placeholder 2">
            <a:extLst>
              <a:ext uri="{FF2B5EF4-FFF2-40B4-BE49-F238E27FC236}">
                <a16:creationId xmlns:a16="http://schemas.microsoft.com/office/drawing/2014/main" id="{FA8A93A1-0183-4FC3-8048-2DBC70E6BDC1}"/>
              </a:ext>
            </a:extLst>
          </p:cNvPr>
          <p:cNvSpPr>
            <a:spLocks noGrp="1"/>
          </p:cNvSpPr>
          <p:nvPr>
            <p:ph idx="1"/>
          </p:nvPr>
        </p:nvSpPr>
        <p:spPr/>
        <p:txBody>
          <a:bodyPr>
            <a:normAutofit/>
          </a:bodyPr>
          <a:lstStyle/>
          <a:p>
            <a:r>
              <a:rPr lang="en-GB" dirty="0"/>
              <a:t>Common misunderstanding of material things in Indigenous religions </a:t>
            </a:r>
          </a:p>
          <a:p>
            <a:endParaRPr lang="en-GB" dirty="0"/>
          </a:p>
          <a:p>
            <a:r>
              <a:rPr lang="en-GB" dirty="0"/>
              <a:t>Animated objects? </a:t>
            </a:r>
          </a:p>
          <a:p>
            <a:endParaRPr lang="en-GB" dirty="0"/>
          </a:p>
          <a:p>
            <a:r>
              <a:rPr lang="en-GB" dirty="0"/>
              <a:t>-&gt; Debate on Fetishism</a:t>
            </a:r>
          </a:p>
          <a:p>
            <a:endParaRPr lang="en-GB" dirty="0"/>
          </a:p>
        </p:txBody>
      </p:sp>
    </p:spTree>
    <p:extLst>
      <p:ext uri="{BB962C8B-B14F-4D97-AF65-F5344CB8AC3E}">
        <p14:creationId xmlns:p14="http://schemas.microsoft.com/office/powerpoint/2010/main" val="2829329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ED0D-B992-44AF-998E-F0D94097E6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B5EFC1-0B1E-4977-BBF7-0CEE276A0721}"/>
              </a:ext>
            </a:extLst>
          </p:cNvPr>
          <p:cNvSpPr>
            <a:spLocks noGrp="1"/>
          </p:cNvSpPr>
          <p:nvPr>
            <p:ph idx="1"/>
          </p:nvPr>
        </p:nvSpPr>
        <p:spPr/>
        <p:txBody>
          <a:bodyPr/>
          <a:lstStyle/>
          <a:p>
            <a:r>
              <a:rPr lang="en-GB" b="1" dirty="0"/>
              <a:t>Reading</a:t>
            </a:r>
            <a:r>
              <a:rPr lang="en-GB" dirty="0"/>
              <a:t>:</a:t>
            </a:r>
          </a:p>
          <a:p>
            <a:r>
              <a:rPr lang="en-GB" dirty="0"/>
              <a:t>Ingold, Tim. Being alive to a world without objects. In: </a:t>
            </a:r>
            <a:r>
              <a:rPr lang="en-GB" i="1" dirty="0"/>
              <a:t>The Handbook of Contemporary Animism, </a:t>
            </a:r>
            <a:r>
              <a:rPr lang="en-GB" dirty="0"/>
              <a:t>ed. by Graham Harvey. (Durham: Acumen, 2013), pp. 213-225. [e-copy on Moodle]</a:t>
            </a:r>
          </a:p>
          <a:p>
            <a:endParaRPr lang="en-GB" dirty="0"/>
          </a:p>
        </p:txBody>
      </p:sp>
    </p:spTree>
    <p:extLst>
      <p:ext uri="{BB962C8B-B14F-4D97-AF65-F5344CB8AC3E}">
        <p14:creationId xmlns:p14="http://schemas.microsoft.com/office/powerpoint/2010/main" val="2591132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Background </a:t>
            </a:r>
          </a:p>
        </p:txBody>
      </p:sp>
      <p:sp>
        <p:nvSpPr>
          <p:cNvPr id="6" name="Content Placeholder 5"/>
          <p:cNvSpPr>
            <a:spLocks noGrp="1"/>
          </p:cNvSpPr>
          <p:nvPr>
            <p:ph idx="1"/>
          </p:nvPr>
        </p:nvSpPr>
        <p:spPr/>
        <p:txBody>
          <a:bodyPr/>
          <a:lstStyle/>
          <a:p>
            <a:r>
              <a:rPr lang="en-GB" dirty="0"/>
              <a:t>“To create any thing, Aristotle reasoned, you have to bring together form (</a:t>
            </a:r>
            <a:r>
              <a:rPr lang="en-GB" i="1" dirty="0" err="1"/>
              <a:t>morphe</a:t>
            </a:r>
            <a:r>
              <a:rPr lang="en-GB" dirty="0"/>
              <a:t>)  and matter (</a:t>
            </a:r>
            <a:r>
              <a:rPr lang="en-GB" dirty="0" err="1"/>
              <a:t>hyle</a:t>
            </a:r>
            <a:r>
              <a:rPr lang="en-GB" dirty="0"/>
              <a:t>).” (Ingold, p.  213)</a:t>
            </a:r>
          </a:p>
          <a:p>
            <a:endParaRPr lang="en-GB" dirty="0"/>
          </a:p>
          <a:p>
            <a:r>
              <a:rPr lang="en-GB" dirty="0"/>
              <a:t>However, later on, matter became seen as passive and inert  </a:t>
            </a:r>
          </a:p>
        </p:txBody>
      </p:sp>
    </p:spTree>
    <p:extLst>
      <p:ext uri="{BB962C8B-B14F-4D97-AF65-F5344CB8AC3E}">
        <p14:creationId xmlns:p14="http://schemas.microsoft.com/office/powerpoint/2010/main" val="25213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Religion and Materiality </a:t>
            </a:r>
          </a:p>
        </p:txBody>
      </p:sp>
      <p:sp>
        <p:nvSpPr>
          <p:cNvPr id="6" name="Content Placeholder 5"/>
          <p:cNvSpPr>
            <a:spLocks noGrp="1"/>
          </p:cNvSpPr>
          <p:nvPr>
            <p:ph idx="1"/>
          </p:nvPr>
        </p:nvSpPr>
        <p:spPr/>
        <p:txBody>
          <a:bodyPr>
            <a:normAutofit fontScale="92500" lnSpcReduction="20000"/>
          </a:bodyPr>
          <a:lstStyle/>
          <a:p>
            <a:r>
              <a:rPr lang="en-GB" dirty="0"/>
              <a:t>division in the West between material and immaterial</a:t>
            </a:r>
          </a:p>
          <a:p>
            <a:pPr lvl="1"/>
            <a:r>
              <a:rPr lang="en-GB" dirty="0"/>
              <a:t>Legacy of anti-idolatrous iconoclasm of the early Protestants </a:t>
            </a:r>
          </a:p>
          <a:p>
            <a:r>
              <a:rPr lang="en-GB" dirty="0"/>
              <a:t>so-called  ‘primitive’ people were perceived as cutting through this boundary by ‘worshipping’ objects</a:t>
            </a:r>
          </a:p>
          <a:p>
            <a:r>
              <a:rPr lang="en-GB" dirty="0"/>
              <a:t>-&gt; fetishism  </a:t>
            </a:r>
            <a:br>
              <a:rPr lang="en-GB" dirty="0"/>
            </a:br>
            <a:endParaRPr lang="en-GB" dirty="0"/>
          </a:p>
        </p:txBody>
      </p:sp>
    </p:spTree>
    <p:extLst>
      <p:ext uri="{BB962C8B-B14F-4D97-AF65-F5344CB8AC3E}">
        <p14:creationId xmlns:p14="http://schemas.microsoft.com/office/powerpoint/2010/main" val="102336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Tomoko </a:t>
            </a:r>
            <a:r>
              <a:rPr lang="en-GB" dirty="0" err="1"/>
              <a:t>Masuzawa</a:t>
            </a:r>
            <a:r>
              <a:rPr lang="en-GB" dirty="0"/>
              <a:t> (2000)</a:t>
            </a:r>
          </a:p>
        </p:txBody>
      </p:sp>
      <p:sp>
        <p:nvSpPr>
          <p:cNvPr id="3" name="Content Placeholder 2"/>
          <p:cNvSpPr>
            <a:spLocks noGrp="1"/>
          </p:cNvSpPr>
          <p:nvPr>
            <p:ph idx="1"/>
          </p:nvPr>
        </p:nvSpPr>
        <p:spPr/>
        <p:txBody>
          <a:bodyPr>
            <a:normAutofit fontScale="92500" lnSpcReduction="20000"/>
          </a:bodyPr>
          <a:lstStyle/>
          <a:p>
            <a:r>
              <a:rPr lang="en-GB" dirty="0"/>
              <a:t>… points out that the very idea of the "fetish" (i.e., mistaking a " mere " object for an animated being) presupposes an opposition of spirit and matter, and of subject and object, which the " fetish " scandalously blurs yet also sustains.”</a:t>
            </a:r>
          </a:p>
          <a:p>
            <a:pPr lvl="1"/>
            <a:r>
              <a:rPr lang="en-GB" dirty="0" err="1"/>
              <a:t>Masuzawa</a:t>
            </a:r>
            <a:r>
              <a:rPr lang="en-GB" dirty="0"/>
              <a:t> , Tomoko,  2000. Troubles with Materiality: The Ghost of Fetishism in the Nineteenth Century. </a:t>
            </a:r>
            <a:r>
              <a:rPr lang="en-GB" i="1" dirty="0"/>
              <a:t>Comparative Studies in Society and History</a:t>
            </a:r>
            <a:r>
              <a:rPr lang="en-GB" dirty="0"/>
              <a:t>, Vol. 42</a:t>
            </a:r>
          </a:p>
        </p:txBody>
      </p:sp>
    </p:spTree>
    <p:extLst>
      <p:ext uri="{BB962C8B-B14F-4D97-AF65-F5344CB8AC3E}">
        <p14:creationId xmlns:p14="http://schemas.microsoft.com/office/powerpoint/2010/main" val="212152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18A7-0E7C-4015-8910-A404E9CFFC5E}"/>
              </a:ext>
            </a:extLst>
          </p:cNvPr>
          <p:cNvSpPr>
            <a:spLocks noGrp="1"/>
          </p:cNvSpPr>
          <p:nvPr>
            <p:ph type="title"/>
          </p:nvPr>
        </p:nvSpPr>
        <p:spPr/>
        <p:txBody>
          <a:bodyPr/>
          <a:lstStyle/>
          <a:p>
            <a:r>
              <a:rPr lang="en-GB" dirty="0"/>
              <a:t>Definition of Fetishism </a:t>
            </a:r>
          </a:p>
        </p:txBody>
      </p:sp>
      <p:sp>
        <p:nvSpPr>
          <p:cNvPr id="3" name="Content Placeholder 2">
            <a:extLst>
              <a:ext uri="{FF2B5EF4-FFF2-40B4-BE49-F238E27FC236}">
                <a16:creationId xmlns:a16="http://schemas.microsoft.com/office/drawing/2014/main" id="{7BABE26C-92B3-4E7C-A2D3-DA4C6945F6AE}"/>
              </a:ext>
            </a:extLst>
          </p:cNvPr>
          <p:cNvSpPr>
            <a:spLocks noGrp="1"/>
          </p:cNvSpPr>
          <p:nvPr>
            <p:ph idx="1"/>
          </p:nvPr>
        </p:nvSpPr>
        <p:spPr/>
        <p:txBody>
          <a:bodyPr/>
          <a:lstStyle/>
          <a:p>
            <a:r>
              <a:rPr lang="en-GB" dirty="0"/>
              <a:t>Standard definition of fetishism is:</a:t>
            </a:r>
          </a:p>
          <a:p>
            <a:r>
              <a:rPr lang="en-GB" dirty="0"/>
              <a:t>“A fetish is an object believed to have supernatural powers, or in particular, a human-made object that has power over others. Essentially, fetishism is the emic attribution of inherent value or powers to an object.” (wiki) </a:t>
            </a:r>
          </a:p>
        </p:txBody>
      </p:sp>
    </p:spTree>
    <p:extLst>
      <p:ext uri="{BB962C8B-B14F-4D97-AF65-F5344CB8AC3E}">
        <p14:creationId xmlns:p14="http://schemas.microsoft.com/office/powerpoint/2010/main" val="28453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Three popular meanings of fetishism </a:t>
            </a:r>
          </a:p>
        </p:txBody>
      </p:sp>
      <p:sp>
        <p:nvSpPr>
          <p:cNvPr id="3" name="Content Placeholder 2"/>
          <p:cNvSpPr>
            <a:spLocks noGrp="1"/>
          </p:cNvSpPr>
          <p:nvPr>
            <p:ph idx="1"/>
          </p:nvPr>
        </p:nvSpPr>
        <p:spPr/>
        <p:txBody>
          <a:bodyPr/>
          <a:lstStyle/>
          <a:p>
            <a:pPr fontAlgn="base"/>
            <a:r>
              <a:rPr lang="en-GB" b="1" dirty="0"/>
              <a:t>1: </a:t>
            </a:r>
            <a:r>
              <a:rPr lang="en-GB" dirty="0"/>
              <a:t>Belief in magical fetishes </a:t>
            </a:r>
          </a:p>
          <a:p>
            <a:pPr fontAlgn="base"/>
            <a:r>
              <a:rPr lang="en-GB" b="1" dirty="0"/>
              <a:t>2</a:t>
            </a:r>
            <a:r>
              <a:rPr lang="en-GB" dirty="0"/>
              <a:t> </a:t>
            </a:r>
            <a:r>
              <a:rPr lang="en-GB" b="1" dirty="0"/>
              <a:t>: </a:t>
            </a:r>
            <a:r>
              <a:rPr lang="en-GB" dirty="0"/>
              <a:t>extravagant irrational devotion </a:t>
            </a:r>
          </a:p>
          <a:p>
            <a:pPr fontAlgn="base"/>
            <a:r>
              <a:rPr lang="en-GB" b="1" dirty="0"/>
              <a:t>3</a:t>
            </a:r>
            <a:r>
              <a:rPr lang="en-GB" dirty="0"/>
              <a:t> </a:t>
            </a:r>
            <a:r>
              <a:rPr lang="en-GB" b="1" dirty="0"/>
              <a:t>: </a:t>
            </a:r>
            <a:r>
              <a:rPr lang="en-GB" dirty="0"/>
              <a:t>the pathological displacement of erotic interest and satisfaction to a fetish </a:t>
            </a:r>
          </a:p>
          <a:p>
            <a:pPr marL="457200" lvl="1" indent="0" fontAlgn="base">
              <a:buNone/>
            </a:pPr>
            <a:r>
              <a:rPr lang="en-GB" dirty="0"/>
              <a:t>https://www.merriam-webster.com/dictionary/fetishes</a:t>
            </a:r>
          </a:p>
          <a:p>
            <a:pPr marL="457200" lvl="1" indent="0" fontAlgn="base">
              <a:buNone/>
            </a:pPr>
            <a:endParaRPr lang="en-GB" dirty="0"/>
          </a:p>
          <a:p>
            <a:endParaRPr lang="en-GB" dirty="0"/>
          </a:p>
        </p:txBody>
      </p:sp>
    </p:spTree>
    <p:extLst>
      <p:ext uri="{BB962C8B-B14F-4D97-AF65-F5344CB8AC3E}">
        <p14:creationId xmlns:p14="http://schemas.microsoft.com/office/powerpoint/2010/main" val="1731496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Fetish</a:t>
            </a:r>
          </a:p>
        </p:txBody>
      </p:sp>
      <p:sp>
        <p:nvSpPr>
          <p:cNvPr id="3" name="Content Placeholder 2"/>
          <p:cNvSpPr>
            <a:spLocks noGrp="1"/>
          </p:cNvSpPr>
          <p:nvPr>
            <p:ph idx="1"/>
          </p:nvPr>
        </p:nvSpPr>
        <p:spPr/>
        <p:txBody>
          <a:bodyPr>
            <a:normAutofit fontScale="70000" lnSpcReduction="20000"/>
          </a:bodyPr>
          <a:lstStyle/>
          <a:p>
            <a:pPr fontAlgn="base"/>
            <a:r>
              <a:rPr lang="en-GB" b="1" dirty="0"/>
              <a:t>Definition of </a:t>
            </a:r>
            <a:r>
              <a:rPr lang="en-GB" b="1" i="1" dirty="0"/>
              <a:t>fetish</a:t>
            </a:r>
            <a:endParaRPr lang="en-GB" b="1" dirty="0"/>
          </a:p>
          <a:p>
            <a:pPr fontAlgn="base"/>
            <a:r>
              <a:rPr lang="en-GB" b="1" dirty="0"/>
              <a:t>1a</a:t>
            </a:r>
            <a:r>
              <a:rPr lang="en-GB" dirty="0"/>
              <a:t> </a:t>
            </a:r>
            <a:r>
              <a:rPr lang="en-GB" b="1" dirty="0"/>
              <a:t>: </a:t>
            </a:r>
            <a:r>
              <a:rPr lang="en-GB" dirty="0"/>
              <a:t>an object (such as a small stone carving of an animal) believed to have magical power to protect or aid its owner </a:t>
            </a:r>
            <a:r>
              <a:rPr lang="en-GB" i="1" dirty="0"/>
              <a:t>broadly</a:t>
            </a:r>
            <a:r>
              <a:rPr lang="en-GB" dirty="0"/>
              <a:t> </a:t>
            </a:r>
            <a:r>
              <a:rPr lang="en-GB" b="1" dirty="0"/>
              <a:t>: </a:t>
            </a:r>
            <a:r>
              <a:rPr lang="en-GB" dirty="0"/>
              <a:t>a material object regarded with superstitious or extravagant trust or reverence </a:t>
            </a:r>
          </a:p>
          <a:p>
            <a:pPr fontAlgn="base"/>
            <a:r>
              <a:rPr lang="en-GB" b="1" dirty="0"/>
              <a:t>b</a:t>
            </a:r>
            <a:r>
              <a:rPr lang="en-GB" dirty="0"/>
              <a:t> </a:t>
            </a:r>
            <a:r>
              <a:rPr lang="en-GB" b="1" dirty="0"/>
              <a:t>: </a:t>
            </a:r>
            <a:r>
              <a:rPr lang="en-GB" dirty="0"/>
              <a:t>an object of irrational reverence or obsessive devotion </a:t>
            </a:r>
            <a:r>
              <a:rPr lang="en-GB" b="1" dirty="0"/>
              <a:t>: </a:t>
            </a:r>
            <a:r>
              <a:rPr lang="en-GB" cap="all" dirty="0"/>
              <a:t>prepossession</a:t>
            </a:r>
            <a:r>
              <a:rPr lang="en-GB" dirty="0"/>
              <a:t> </a:t>
            </a:r>
          </a:p>
          <a:p>
            <a:pPr fontAlgn="base"/>
            <a:r>
              <a:rPr lang="en-GB" b="1" dirty="0"/>
              <a:t>c</a:t>
            </a:r>
            <a:r>
              <a:rPr lang="en-GB" dirty="0"/>
              <a:t> </a:t>
            </a:r>
            <a:r>
              <a:rPr lang="en-GB" b="1" dirty="0"/>
              <a:t>: </a:t>
            </a:r>
            <a:r>
              <a:rPr lang="en-GB" dirty="0"/>
              <a:t>an object or bodily part whose real or fantasied presence is psychologically necessary for sexual gratification and that is an object of fixation to the extent that it may interfere with complete sexual expression </a:t>
            </a:r>
          </a:p>
          <a:p>
            <a:pPr marL="0" indent="0" fontAlgn="base">
              <a:buNone/>
            </a:pPr>
            <a:r>
              <a:rPr lang="en-GB" dirty="0"/>
              <a:t>	https://www.merriam-webster.com/dictionary/fetishes</a:t>
            </a:r>
          </a:p>
          <a:p>
            <a:endParaRPr lang="en-GB" dirty="0"/>
          </a:p>
        </p:txBody>
      </p:sp>
    </p:spTree>
    <p:extLst>
      <p:ext uri="{BB962C8B-B14F-4D97-AF65-F5344CB8AC3E}">
        <p14:creationId xmlns:p14="http://schemas.microsoft.com/office/powerpoint/2010/main" val="231198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Original example of fetish </a:t>
            </a:r>
          </a:p>
        </p:txBody>
      </p:sp>
      <p:sp>
        <p:nvSpPr>
          <p:cNvPr id="5" name="Content Placeholder 4"/>
          <p:cNvSpPr>
            <a:spLocks noGrp="1"/>
          </p:cNvSpPr>
          <p:nvPr>
            <p:ph sz="half" idx="1"/>
          </p:nvPr>
        </p:nvSpPr>
        <p:spPr/>
        <p:txBody>
          <a:bodyPr>
            <a:normAutofit fontScale="85000" lnSpcReduction="10000"/>
          </a:bodyPr>
          <a:lstStyle/>
          <a:p>
            <a:r>
              <a:rPr lang="en-GB" dirty="0"/>
              <a:t>From Portuguese </a:t>
            </a:r>
            <a:r>
              <a:rPr lang="en-GB" i="1" dirty="0" err="1"/>
              <a:t>feitico</a:t>
            </a:r>
            <a:r>
              <a:rPr lang="en-GB" dirty="0"/>
              <a:t> (Latin factitious) for ‘artificially made’</a:t>
            </a:r>
          </a:p>
          <a:p>
            <a:r>
              <a:rPr lang="en-GB" dirty="0"/>
              <a:t>Label for material objects that carry religious meaning </a:t>
            </a:r>
          </a:p>
          <a:p>
            <a:r>
              <a:rPr lang="en-GB" dirty="0"/>
              <a:t>often described as objects in which a non-human entity ‘lives’ who receive gifts and sacrifices to activate them</a:t>
            </a:r>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839452" y="1477423"/>
            <a:ext cx="1900900" cy="3751777"/>
          </a:xfrm>
        </p:spPr>
      </p:pic>
    </p:spTree>
    <p:extLst>
      <p:ext uri="{BB962C8B-B14F-4D97-AF65-F5344CB8AC3E}">
        <p14:creationId xmlns:p14="http://schemas.microsoft.com/office/powerpoint/2010/main" val="1083281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Negative Perception </a:t>
            </a:r>
          </a:p>
        </p:txBody>
      </p:sp>
      <p:sp>
        <p:nvSpPr>
          <p:cNvPr id="3" name="Content Placeholder 2"/>
          <p:cNvSpPr>
            <a:spLocks noGrp="1"/>
          </p:cNvSpPr>
          <p:nvPr>
            <p:ph sz="half" idx="1"/>
          </p:nvPr>
        </p:nvSpPr>
        <p:spPr/>
        <p:txBody>
          <a:bodyPr/>
          <a:lstStyle/>
          <a:p>
            <a:r>
              <a:rPr lang="en-GB" dirty="0"/>
              <a:t>believed to have magical powers </a:t>
            </a:r>
          </a:p>
          <a:p>
            <a:r>
              <a:rPr lang="en-GB" dirty="0"/>
              <a:t>Focus of ‘excessive devotion’</a:t>
            </a:r>
          </a:p>
          <a:p>
            <a:r>
              <a:rPr lang="en-GB" dirty="0"/>
              <a:t>-&gt; condescending misinterpretation of African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2132856"/>
            <a:ext cx="2337767" cy="3112921"/>
          </a:xfrm>
        </p:spPr>
      </p:pic>
    </p:spTree>
    <p:extLst>
      <p:ext uri="{BB962C8B-B14F-4D97-AF65-F5344CB8AC3E}">
        <p14:creationId xmlns:p14="http://schemas.microsoft.com/office/powerpoint/2010/main" val="2473744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Anthropology  </a:t>
            </a:r>
          </a:p>
        </p:txBody>
      </p:sp>
      <p:sp>
        <p:nvSpPr>
          <p:cNvPr id="6" name="Content Placeholder 5"/>
          <p:cNvSpPr>
            <a:spLocks noGrp="1"/>
          </p:cNvSpPr>
          <p:nvPr>
            <p:ph idx="1"/>
          </p:nvPr>
        </p:nvSpPr>
        <p:spPr/>
        <p:txBody>
          <a:bodyPr/>
          <a:lstStyle/>
          <a:p>
            <a:r>
              <a:rPr lang="en-GB" dirty="0"/>
              <a:t>Early anthropology: Fetishism as lower evolutionary stage or even described as pre-form of religion </a:t>
            </a:r>
          </a:p>
          <a:p>
            <a:r>
              <a:rPr lang="en-GB" dirty="0"/>
              <a:t>20</a:t>
            </a:r>
            <a:r>
              <a:rPr lang="en-GB" baseline="30000" dirty="0"/>
              <a:t>th</a:t>
            </a:r>
            <a:r>
              <a:rPr lang="en-GB" dirty="0"/>
              <a:t> century: fetish can be understood only within the social and cultural context </a:t>
            </a:r>
          </a:p>
          <a:p>
            <a:r>
              <a:rPr lang="en-GB" dirty="0"/>
              <a:t>-&gt; preference for emic terms such as </a:t>
            </a:r>
            <a:r>
              <a:rPr lang="en-GB" i="1" dirty="0" err="1"/>
              <a:t>nkisi</a:t>
            </a:r>
            <a:r>
              <a:rPr lang="en-GB" dirty="0"/>
              <a:t> </a:t>
            </a:r>
          </a:p>
        </p:txBody>
      </p:sp>
    </p:spTree>
    <p:extLst>
      <p:ext uri="{BB962C8B-B14F-4D97-AF65-F5344CB8AC3E}">
        <p14:creationId xmlns:p14="http://schemas.microsoft.com/office/powerpoint/2010/main" val="3246015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Example </a:t>
            </a:r>
          </a:p>
        </p:txBody>
      </p:sp>
      <p:sp>
        <p:nvSpPr>
          <p:cNvPr id="6" name="Content Placeholder 5"/>
          <p:cNvSpPr>
            <a:spLocks noGrp="1"/>
          </p:cNvSpPr>
          <p:nvPr>
            <p:ph sz="half" idx="1"/>
          </p:nvPr>
        </p:nvSpPr>
        <p:spPr/>
        <p:txBody>
          <a:bodyPr/>
          <a:lstStyle/>
          <a:p>
            <a:r>
              <a:rPr lang="en-GB" dirty="0"/>
              <a:t>Figure in the Victoria and Albert Museum</a:t>
            </a:r>
          </a:p>
          <a:p>
            <a:r>
              <a:rPr lang="en-GB" dirty="0"/>
              <a:t>http://www.vam.ac.uk/content/journals/conservation-journal/issue-31/the-function-of-a-fetish-figure/</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86375" y="2213769"/>
            <a:ext cx="2762250" cy="2762250"/>
          </a:xfrm>
        </p:spPr>
      </p:pic>
    </p:spTree>
    <p:extLst>
      <p:ext uri="{BB962C8B-B14F-4D97-AF65-F5344CB8AC3E}">
        <p14:creationId xmlns:p14="http://schemas.microsoft.com/office/powerpoint/2010/main" val="1534544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Fetish in other contexts</a:t>
            </a:r>
          </a:p>
        </p:txBody>
      </p:sp>
      <p:sp>
        <p:nvSpPr>
          <p:cNvPr id="3" name="Content Placeholder 2"/>
          <p:cNvSpPr>
            <a:spLocks noGrp="1"/>
          </p:cNvSpPr>
          <p:nvPr>
            <p:ph idx="1"/>
          </p:nvPr>
        </p:nvSpPr>
        <p:spPr/>
        <p:txBody>
          <a:bodyPr/>
          <a:lstStyle/>
          <a:p>
            <a:r>
              <a:rPr lang="en-GB" dirty="0"/>
              <a:t>Fetish a sign of irrational side of Western societies (Karl Marx)</a:t>
            </a:r>
          </a:p>
          <a:p>
            <a:pPr lvl="1"/>
            <a:r>
              <a:rPr lang="en-GB" dirty="0"/>
              <a:t>e.g., Michael </a:t>
            </a:r>
            <a:r>
              <a:rPr lang="en-GB" dirty="0" err="1"/>
              <a:t>Taussig</a:t>
            </a:r>
            <a:endParaRPr lang="en-GB" dirty="0"/>
          </a:p>
          <a:p>
            <a:r>
              <a:rPr lang="en-GB" dirty="0"/>
              <a:t>Fetish as psychological fixation (Sigmund Freud) </a:t>
            </a:r>
          </a:p>
        </p:txBody>
      </p:sp>
    </p:spTree>
    <p:extLst>
      <p:ext uri="{BB962C8B-B14F-4D97-AF65-F5344CB8AC3E}">
        <p14:creationId xmlns:p14="http://schemas.microsoft.com/office/powerpoint/2010/main" val="1090183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B4B96-6DA6-4E7B-A4D3-739A7938659C}"/>
              </a:ext>
            </a:extLst>
          </p:cNvPr>
          <p:cNvSpPr>
            <a:spLocks noGrp="1"/>
          </p:cNvSpPr>
          <p:nvPr>
            <p:ph type="title"/>
          </p:nvPr>
        </p:nvSpPr>
        <p:spPr/>
        <p:txBody>
          <a:bodyPr/>
          <a:lstStyle/>
          <a:p>
            <a:r>
              <a:rPr lang="en-GB" dirty="0"/>
              <a:t>Tim </a:t>
            </a:r>
            <a:r>
              <a:rPr lang="en-GB" dirty="0" err="1"/>
              <a:t>Ingold</a:t>
            </a:r>
            <a:endParaRPr lang="en-GB" dirty="0"/>
          </a:p>
        </p:txBody>
      </p:sp>
      <p:sp>
        <p:nvSpPr>
          <p:cNvPr id="3" name="Content Placeholder 2">
            <a:extLst>
              <a:ext uri="{FF2B5EF4-FFF2-40B4-BE49-F238E27FC236}">
                <a16:creationId xmlns:a16="http://schemas.microsoft.com/office/drawing/2014/main" id="{FFB9BDBA-2E6B-40C9-80E3-F4EC9CD306FF}"/>
              </a:ext>
            </a:extLst>
          </p:cNvPr>
          <p:cNvSpPr>
            <a:spLocks noGrp="1"/>
          </p:cNvSpPr>
          <p:nvPr>
            <p:ph idx="1"/>
          </p:nvPr>
        </p:nvSpPr>
        <p:spPr/>
        <p:txBody>
          <a:bodyPr>
            <a:normAutofit/>
          </a:bodyPr>
          <a:lstStyle/>
          <a:p>
            <a:r>
              <a:rPr lang="en-GB" dirty="0"/>
              <a:t>… wants to overthrow Aristotle’s hylomorphic model and “replace it with an ontology that assigns primacy to processes of formation as against their final products, and to flows and transformations of materials as against states of matter” (p. 214) </a:t>
            </a:r>
          </a:p>
          <a:p>
            <a:endParaRPr lang="en-GB" dirty="0"/>
          </a:p>
        </p:txBody>
      </p:sp>
    </p:spTree>
    <p:extLst>
      <p:ext uri="{BB962C8B-B14F-4D97-AF65-F5344CB8AC3E}">
        <p14:creationId xmlns:p14="http://schemas.microsoft.com/office/powerpoint/2010/main" val="1255871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Ontology of animism </a:t>
            </a:r>
          </a:p>
        </p:txBody>
      </p:sp>
      <p:sp>
        <p:nvSpPr>
          <p:cNvPr id="3" name="Content Placeholder 2"/>
          <p:cNvSpPr>
            <a:spLocks noGrp="1"/>
          </p:cNvSpPr>
          <p:nvPr>
            <p:ph idx="1"/>
          </p:nvPr>
        </p:nvSpPr>
        <p:spPr/>
        <p:txBody>
          <a:bodyPr>
            <a:normAutofit/>
          </a:bodyPr>
          <a:lstStyle/>
          <a:p>
            <a:r>
              <a:rPr lang="en-GB" dirty="0"/>
              <a:t>Ingold defines animism as “a way not of thinking about the world but of being alive to it, characterized by a heightened sensitivity and responsiveness, in perception and action, to an environment that is in perpetual flux, never the same from one moment to another.” (p. 214)</a:t>
            </a:r>
          </a:p>
        </p:txBody>
      </p:sp>
    </p:spTree>
    <p:extLst>
      <p:ext uri="{BB962C8B-B14F-4D97-AF65-F5344CB8AC3E}">
        <p14:creationId xmlns:p14="http://schemas.microsoft.com/office/powerpoint/2010/main" val="1189012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AB543-E545-4400-B655-42685B2D8C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C5B4DD-40C4-4239-AC1C-C576F90BFD71}"/>
              </a:ext>
            </a:extLst>
          </p:cNvPr>
          <p:cNvSpPr>
            <a:spLocks noGrp="1"/>
          </p:cNvSpPr>
          <p:nvPr>
            <p:ph idx="1"/>
          </p:nvPr>
        </p:nvSpPr>
        <p:spPr/>
        <p:txBody>
          <a:bodyPr/>
          <a:lstStyle/>
          <a:p>
            <a:r>
              <a:rPr lang="en-GB" dirty="0"/>
              <a:t>“In this environment there are no objects to be animated. There are only things” (p. 214)</a:t>
            </a:r>
          </a:p>
          <a:p>
            <a:r>
              <a:rPr lang="en-GB" dirty="0"/>
              <a:t>-&gt; distinction between things and objects</a:t>
            </a:r>
          </a:p>
          <a:p>
            <a:pPr lvl="2"/>
            <a:r>
              <a:rPr lang="en-GB" dirty="0"/>
              <a:t>Objects such as all the items in his study</a:t>
            </a:r>
          </a:p>
          <a:p>
            <a:pPr lvl="2"/>
            <a:r>
              <a:rPr lang="en-GB" dirty="0"/>
              <a:t>Things  such as the tree outside </a:t>
            </a:r>
          </a:p>
          <a:p>
            <a:endParaRPr lang="en-GB" dirty="0"/>
          </a:p>
        </p:txBody>
      </p:sp>
    </p:spTree>
    <p:extLst>
      <p:ext uri="{BB962C8B-B14F-4D97-AF65-F5344CB8AC3E}">
        <p14:creationId xmlns:p14="http://schemas.microsoft.com/office/powerpoint/2010/main" val="2186423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F97A-D5A5-4EFE-A5AA-E82AB6436DB5}"/>
              </a:ext>
            </a:extLst>
          </p:cNvPr>
          <p:cNvSpPr>
            <a:spLocks noGrp="1"/>
          </p:cNvSpPr>
          <p:nvPr>
            <p:ph type="title"/>
          </p:nvPr>
        </p:nvSpPr>
        <p:spPr/>
        <p:txBody>
          <a:bodyPr/>
          <a:lstStyle/>
          <a:p>
            <a:r>
              <a:rPr lang="en-GB" dirty="0" err="1"/>
              <a:t>Vilem</a:t>
            </a:r>
            <a:r>
              <a:rPr lang="en-GB" dirty="0"/>
              <a:t> </a:t>
            </a:r>
            <a:r>
              <a:rPr lang="en-GB" dirty="0" err="1"/>
              <a:t>Flusser</a:t>
            </a:r>
            <a:r>
              <a:rPr lang="en-GB" dirty="0"/>
              <a:t> </a:t>
            </a:r>
            <a:r>
              <a:rPr lang="en-GB"/>
              <a:t>(1999)</a:t>
            </a:r>
            <a:endParaRPr lang="en-GB" dirty="0"/>
          </a:p>
        </p:txBody>
      </p:sp>
      <p:sp>
        <p:nvSpPr>
          <p:cNvPr id="3" name="Content Placeholder 2">
            <a:extLst>
              <a:ext uri="{FF2B5EF4-FFF2-40B4-BE49-F238E27FC236}">
                <a16:creationId xmlns:a16="http://schemas.microsoft.com/office/drawing/2014/main" id="{DF9F20D6-6B79-407E-A5E8-FA290F80ED58}"/>
              </a:ext>
            </a:extLst>
          </p:cNvPr>
          <p:cNvSpPr>
            <a:spLocks noGrp="1"/>
          </p:cNvSpPr>
          <p:nvPr>
            <p:ph sz="half" idx="1"/>
          </p:nvPr>
        </p:nvSpPr>
        <p:spPr/>
        <p:txBody>
          <a:bodyPr/>
          <a:lstStyle/>
          <a:p>
            <a:r>
              <a:rPr lang="en-GB" dirty="0"/>
              <a:t>“An object is what gets in the way, a problem thrown in your path like a projectile” (cited by Ingold, p. 215)</a:t>
            </a:r>
          </a:p>
        </p:txBody>
      </p:sp>
      <p:pic>
        <p:nvPicPr>
          <p:cNvPr id="7" name="Content Placeholder 6">
            <a:extLst>
              <a:ext uri="{FF2B5EF4-FFF2-40B4-BE49-F238E27FC236}">
                <a16:creationId xmlns:a16="http://schemas.microsoft.com/office/drawing/2014/main" id="{ADDE086C-6B11-4605-89C4-FD23E532282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148231"/>
            <a:ext cx="4038600" cy="2893325"/>
          </a:xfrm>
        </p:spPr>
      </p:pic>
    </p:spTree>
    <p:extLst>
      <p:ext uri="{BB962C8B-B14F-4D97-AF65-F5344CB8AC3E}">
        <p14:creationId xmlns:p14="http://schemas.microsoft.com/office/powerpoint/2010/main" val="2309579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FC332D-1AAF-42AA-A688-038572C826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D80D46-C00C-4E69-AA56-1AD2D2843A78}"/>
              </a:ext>
            </a:extLst>
          </p:cNvPr>
          <p:cNvSpPr>
            <a:spLocks noGrp="1"/>
          </p:cNvSpPr>
          <p:nvPr>
            <p:ph idx="1"/>
          </p:nvPr>
        </p:nvSpPr>
        <p:spPr/>
        <p:txBody>
          <a:bodyPr/>
          <a:lstStyle/>
          <a:p>
            <a:r>
              <a:rPr lang="en-GB" dirty="0"/>
              <a:t>“The thing, by contrast, draws us in, along the very paths of its formation. It is, as you will, a ‘going on’ – or better, a place where several goings on become entwined. ” (p. 215) </a:t>
            </a:r>
          </a:p>
          <a:p>
            <a:r>
              <a:rPr lang="en-GB" dirty="0"/>
              <a:t>-&gt; example of a jug (Martin Heidegger)</a:t>
            </a:r>
          </a:p>
          <a:p>
            <a:pPr marL="457200" lvl="1" indent="0">
              <a:buNone/>
            </a:pPr>
            <a:endParaRPr lang="en-GB" dirty="0"/>
          </a:p>
        </p:txBody>
      </p:sp>
    </p:spTree>
    <p:extLst>
      <p:ext uri="{BB962C8B-B14F-4D97-AF65-F5344CB8AC3E}">
        <p14:creationId xmlns:p14="http://schemas.microsoft.com/office/powerpoint/2010/main" val="3774295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30B7F-A0FE-4EFF-AFC3-5E95520A26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F0EDDB-9678-4CBA-B37D-8FB20EE14F4D}"/>
              </a:ext>
            </a:extLst>
          </p:cNvPr>
          <p:cNvSpPr>
            <a:spLocks noGrp="1"/>
          </p:cNvSpPr>
          <p:nvPr>
            <p:ph idx="1"/>
          </p:nvPr>
        </p:nvSpPr>
        <p:spPr/>
        <p:txBody>
          <a:bodyPr/>
          <a:lstStyle/>
          <a:p>
            <a:r>
              <a:rPr lang="en-GB" dirty="0"/>
              <a:t>“The jug’s </a:t>
            </a:r>
            <a:r>
              <a:rPr lang="en-GB" dirty="0" err="1"/>
              <a:t>thinginess</a:t>
            </a:r>
            <a:r>
              <a:rPr lang="en-GB" dirty="0"/>
              <a:t>, Heidegger argues, lies neither in its physical substance nor in its formal appearance but in its capacity to gather, to hold and to give forth.” (cited by Ingold, p. 215)</a:t>
            </a:r>
          </a:p>
        </p:txBody>
      </p:sp>
    </p:spTree>
    <p:extLst>
      <p:ext uri="{BB962C8B-B14F-4D97-AF65-F5344CB8AC3E}">
        <p14:creationId xmlns:p14="http://schemas.microsoft.com/office/powerpoint/2010/main" val="7071579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0E81-7910-4B51-859C-060ADE7F48F8}"/>
              </a:ext>
            </a:extLst>
          </p:cNvPr>
          <p:cNvSpPr>
            <a:spLocks noGrp="1"/>
          </p:cNvSpPr>
          <p:nvPr>
            <p:ph type="title"/>
          </p:nvPr>
        </p:nvSpPr>
        <p:spPr/>
        <p:txBody>
          <a:bodyPr/>
          <a:lstStyle/>
          <a:p>
            <a:r>
              <a:rPr lang="en-GB" dirty="0"/>
              <a:t>Life and Agency</a:t>
            </a:r>
          </a:p>
        </p:txBody>
      </p:sp>
      <p:sp>
        <p:nvSpPr>
          <p:cNvPr id="3" name="Content Placeholder 2">
            <a:extLst>
              <a:ext uri="{FF2B5EF4-FFF2-40B4-BE49-F238E27FC236}">
                <a16:creationId xmlns:a16="http://schemas.microsoft.com/office/drawing/2014/main" id="{1672E680-85D0-4488-A4BA-DA52DDF1E544}"/>
              </a:ext>
            </a:extLst>
          </p:cNvPr>
          <p:cNvSpPr>
            <a:spLocks noGrp="1"/>
          </p:cNvSpPr>
          <p:nvPr>
            <p:ph idx="1"/>
          </p:nvPr>
        </p:nvSpPr>
        <p:spPr/>
        <p:txBody>
          <a:bodyPr/>
          <a:lstStyle/>
          <a:p>
            <a:r>
              <a:rPr lang="en-GB" dirty="0"/>
              <a:t> A world occupied</a:t>
            </a:r>
          </a:p>
          <a:p>
            <a:pPr lvl="1"/>
            <a:r>
              <a:rPr lang="en-GB" dirty="0"/>
              <a:t>&gt; a furnished environment, full of objects </a:t>
            </a:r>
          </a:p>
          <a:p>
            <a:r>
              <a:rPr lang="en-GB" dirty="0"/>
              <a:t>A world inhabited</a:t>
            </a:r>
          </a:p>
          <a:p>
            <a:pPr lvl="1"/>
            <a:r>
              <a:rPr lang="en-GB" dirty="0"/>
              <a:t>&gt;a world without objects but full of life</a:t>
            </a:r>
          </a:p>
          <a:p>
            <a:r>
              <a:rPr lang="en-GB" dirty="0"/>
              <a:t>Example of building a kite (-&gt; an object) and taking it outside to fly (-&gt; a thing)</a:t>
            </a:r>
          </a:p>
        </p:txBody>
      </p:sp>
    </p:spTree>
    <p:extLst>
      <p:ext uri="{BB962C8B-B14F-4D97-AF65-F5344CB8AC3E}">
        <p14:creationId xmlns:p14="http://schemas.microsoft.com/office/powerpoint/2010/main" val="2200717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“Problem of Agency”</a:t>
            </a:r>
          </a:p>
        </p:txBody>
      </p:sp>
      <p:sp>
        <p:nvSpPr>
          <p:cNvPr id="6" name="Content Placeholder 5"/>
          <p:cNvSpPr>
            <a:spLocks noGrp="1"/>
          </p:cNvSpPr>
          <p:nvPr>
            <p:ph sz="half" idx="1"/>
          </p:nvPr>
        </p:nvSpPr>
        <p:spPr/>
        <p:txBody>
          <a:bodyPr>
            <a:normAutofit/>
          </a:bodyPr>
          <a:lstStyle/>
          <a:p>
            <a:r>
              <a:rPr lang="en-GB" dirty="0"/>
              <a:t>Alfred </a:t>
            </a:r>
            <a:r>
              <a:rPr lang="en-GB" dirty="0" err="1"/>
              <a:t>Gell</a:t>
            </a:r>
            <a:endParaRPr lang="en-GB" dirty="0"/>
          </a:p>
          <a:p>
            <a:r>
              <a:rPr lang="en-GB" dirty="0"/>
              <a:t>Art and Agency (Oxford: Clarendon Press, 1998) </a:t>
            </a:r>
          </a:p>
          <a:p>
            <a:pPr marL="457200" lvl="1" indent="0">
              <a:buNone/>
            </a:pPr>
            <a:r>
              <a:rPr lang="en-GB" dirty="0">
                <a:hlinkClick r:id="rId2"/>
              </a:rPr>
              <a:t>https://monoskop.org/images/4/4d/Gell_Alfred_Art_and_Agency_An_Anthropological_Theory.pdf</a:t>
            </a:r>
            <a:r>
              <a:rPr lang="en-GB" dirty="0"/>
              <a:t> </a:t>
            </a:r>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36096" y="1553568"/>
            <a:ext cx="2592288" cy="3888432"/>
          </a:xfrm>
        </p:spPr>
      </p:pic>
    </p:spTree>
    <p:extLst>
      <p:ext uri="{BB962C8B-B14F-4D97-AF65-F5344CB8AC3E}">
        <p14:creationId xmlns:p14="http://schemas.microsoft.com/office/powerpoint/2010/main" val="1037406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D84FD-030D-4DD1-999C-AA34C7CDA750}"/>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380E0ADF-1C51-45D1-A471-C443D7C45396}"/>
              </a:ext>
            </a:extLst>
          </p:cNvPr>
          <p:cNvSpPr>
            <a:spLocks noGrp="1"/>
          </p:cNvSpPr>
          <p:nvPr>
            <p:ph idx="1"/>
          </p:nvPr>
        </p:nvSpPr>
        <p:spPr/>
        <p:txBody>
          <a:bodyPr>
            <a:normAutofit/>
          </a:bodyPr>
          <a:lstStyle/>
          <a:p>
            <a:r>
              <a:rPr lang="en-GB" dirty="0"/>
              <a:t>Ingold argues that “the problem of agency is born of the attempt to reanimate a world of things already deadened or rendered inert by arresting the flows of substance that bring them to life” (p. 219)</a:t>
            </a:r>
          </a:p>
          <a:p>
            <a:r>
              <a:rPr lang="en-GB" dirty="0"/>
              <a:t>Example of the kite: to think of the kite as an object would omit the wind</a:t>
            </a:r>
          </a:p>
        </p:txBody>
      </p:sp>
    </p:spTree>
    <p:extLst>
      <p:ext uri="{BB962C8B-B14F-4D97-AF65-F5344CB8AC3E}">
        <p14:creationId xmlns:p14="http://schemas.microsoft.com/office/powerpoint/2010/main" val="2356871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6570A-79FA-4F20-B65C-7098C5A78DE1}"/>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415B7E9E-7E4E-4A54-A73C-CF3DBB0FAE58}"/>
              </a:ext>
            </a:extLst>
          </p:cNvPr>
          <p:cNvSpPr>
            <a:spLocks noGrp="1"/>
          </p:cNvSpPr>
          <p:nvPr>
            <p:ph idx="1"/>
          </p:nvPr>
        </p:nvSpPr>
        <p:spPr/>
        <p:txBody>
          <a:bodyPr>
            <a:normAutofit fontScale="92500" lnSpcReduction="10000"/>
          </a:bodyPr>
          <a:lstStyle/>
          <a:p>
            <a:r>
              <a:rPr lang="en-GB" dirty="0"/>
              <a:t>To give agency to an object like a kite would  be to argue that …</a:t>
            </a:r>
          </a:p>
          <a:p>
            <a:r>
              <a:rPr lang="en-GB" dirty="0"/>
              <a:t>“the kite’s flying is the result of an interaction between a person (the flyer) and on object (the kite), which can only be explained by imagining that the kite is endowed with an internal animating principle, an agency, that sets it in motion, most often contrary to the will of the flyer.” (p. 219) </a:t>
            </a:r>
          </a:p>
          <a:p>
            <a:endParaRPr lang="en-GB" dirty="0"/>
          </a:p>
        </p:txBody>
      </p:sp>
    </p:spTree>
    <p:extLst>
      <p:ext uri="{BB962C8B-B14F-4D97-AF65-F5344CB8AC3E}">
        <p14:creationId xmlns:p14="http://schemas.microsoft.com/office/powerpoint/2010/main" val="1171604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98AEA-DED2-4F06-A7B1-DE1AD67BA8D1}"/>
              </a:ext>
            </a:extLst>
          </p:cNvPr>
          <p:cNvSpPr>
            <a:spLocks noGrp="1"/>
          </p:cNvSpPr>
          <p:nvPr>
            <p:ph type="title"/>
          </p:nvPr>
        </p:nvSpPr>
        <p:spPr/>
        <p:txBody>
          <a:bodyPr>
            <a:normAutofit fontScale="90000"/>
          </a:bodyPr>
          <a:lstStyle/>
          <a:p>
            <a:r>
              <a:rPr lang="en-GB" dirty="0"/>
              <a:t>Ingold argues that agency of objects is </a:t>
            </a:r>
          </a:p>
        </p:txBody>
      </p:sp>
      <p:sp>
        <p:nvSpPr>
          <p:cNvPr id="3" name="Content Placeholder 2">
            <a:extLst>
              <a:ext uri="{FF2B5EF4-FFF2-40B4-BE49-F238E27FC236}">
                <a16:creationId xmlns:a16="http://schemas.microsoft.com/office/drawing/2014/main" id="{C527B6B0-17BE-44D6-9F1C-8983371DA353}"/>
              </a:ext>
            </a:extLst>
          </p:cNvPr>
          <p:cNvSpPr>
            <a:spLocks noGrp="1"/>
          </p:cNvSpPr>
          <p:nvPr>
            <p:ph idx="1"/>
          </p:nvPr>
        </p:nvSpPr>
        <p:spPr>
          <a:xfrm>
            <a:off x="457200" y="1600201"/>
            <a:ext cx="8229600" cy="3917032"/>
          </a:xfrm>
        </p:spPr>
        <p:txBody>
          <a:bodyPr/>
          <a:lstStyle/>
          <a:p>
            <a:r>
              <a:rPr lang="en-GB" dirty="0"/>
              <a:t>“at best a figure of speech” (p. 219).</a:t>
            </a:r>
          </a:p>
          <a:p>
            <a:endParaRPr lang="en-GB" dirty="0"/>
          </a:p>
          <a:p>
            <a:r>
              <a:rPr lang="en-GB" dirty="0"/>
              <a:t>-&gt; consequences for debate on fetishism as fetishism grounds on the perception of agency of the objects </a:t>
            </a:r>
          </a:p>
          <a:p>
            <a:r>
              <a:rPr lang="en-GB" dirty="0"/>
              <a:t>Instead Ingold refers to animism but with a twist ….  </a:t>
            </a:r>
          </a:p>
          <a:p>
            <a:endParaRPr lang="en-GB" dirty="0"/>
          </a:p>
          <a:p>
            <a:pPr marL="0" indent="0">
              <a:buNone/>
            </a:pPr>
            <a:endParaRPr lang="en-GB" dirty="0"/>
          </a:p>
        </p:txBody>
      </p:sp>
    </p:spTree>
    <p:extLst>
      <p:ext uri="{BB962C8B-B14F-4D97-AF65-F5344CB8AC3E}">
        <p14:creationId xmlns:p14="http://schemas.microsoft.com/office/powerpoint/2010/main" val="3521459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43539E-B042-4501-9626-758E9B7A0458}"/>
              </a:ext>
            </a:extLst>
          </p:cNvPr>
          <p:cNvSpPr>
            <a:spLocks noGrp="1"/>
          </p:cNvSpPr>
          <p:nvPr>
            <p:ph type="title"/>
          </p:nvPr>
        </p:nvSpPr>
        <p:spPr/>
        <p:txBody>
          <a:bodyPr/>
          <a:lstStyle/>
          <a:p>
            <a:r>
              <a:rPr lang="en-GB" dirty="0"/>
              <a:t>Ingold’s concept of Animism </a:t>
            </a:r>
          </a:p>
        </p:txBody>
      </p:sp>
      <p:sp>
        <p:nvSpPr>
          <p:cNvPr id="6" name="Content Placeholder 5">
            <a:extLst>
              <a:ext uri="{FF2B5EF4-FFF2-40B4-BE49-F238E27FC236}">
                <a16:creationId xmlns:a16="http://schemas.microsoft.com/office/drawing/2014/main" id="{A2200ED2-AC2A-4464-82E0-BE0C99A88088}"/>
              </a:ext>
            </a:extLst>
          </p:cNvPr>
          <p:cNvSpPr>
            <a:spLocks noGrp="1"/>
          </p:cNvSpPr>
          <p:nvPr>
            <p:ph idx="1"/>
          </p:nvPr>
        </p:nvSpPr>
        <p:spPr/>
        <p:txBody>
          <a:bodyPr/>
          <a:lstStyle/>
          <a:p>
            <a:r>
              <a:rPr lang="en-GB" dirty="0"/>
              <a:t>“Animism is about what it means to be alive to it [the world]. To be alive to the world is, in a word, to be </a:t>
            </a:r>
            <a:r>
              <a:rPr lang="en-GB" i="1" dirty="0"/>
              <a:t>sentient</a:t>
            </a:r>
            <a:r>
              <a:rPr lang="en-GB" dirty="0"/>
              <a:t>.” (p. 224)</a:t>
            </a:r>
          </a:p>
          <a:p>
            <a:r>
              <a:rPr lang="en-GB" dirty="0"/>
              <a:t>-&gt; against defining animism as the belief that unanimated objects have souls which would only ascribe agency to objects </a:t>
            </a:r>
          </a:p>
          <a:p>
            <a:endParaRPr lang="en-GB" dirty="0"/>
          </a:p>
        </p:txBody>
      </p:sp>
    </p:spTree>
    <p:extLst>
      <p:ext uri="{BB962C8B-B14F-4D97-AF65-F5344CB8AC3E}">
        <p14:creationId xmlns:p14="http://schemas.microsoft.com/office/powerpoint/2010/main" val="225919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readings </a:t>
            </a:r>
          </a:p>
        </p:txBody>
      </p:sp>
      <p:sp>
        <p:nvSpPr>
          <p:cNvPr id="3" name="Content Placeholder 2"/>
          <p:cNvSpPr>
            <a:spLocks noGrp="1"/>
          </p:cNvSpPr>
          <p:nvPr>
            <p:ph idx="1"/>
          </p:nvPr>
        </p:nvSpPr>
        <p:spPr/>
        <p:txBody>
          <a:bodyPr/>
          <a:lstStyle/>
          <a:p>
            <a:r>
              <a:rPr lang="en-GB" dirty="0"/>
              <a:t>Daniel Miller</a:t>
            </a:r>
          </a:p>
          <a:p>
            <a:pPr lvl="1"/>
            <a:r>
              <a:rPr lang="en-GB" dirty="0"/>
              <a:t>https://www.ucl.ac.uk/anthropology/people/academic-and-teaching-staff/daniel-miller/materiality-introduction</a:t>
            </a:r>
          </a:p>
          <a:p>
            <a:endParaRPr lang="en-GB" dirty="0"/>
          </a:p>
        </p:txBody>
      </p:sp>
    </p:spTree>
    <p:extLst>
      <p:ext uri="{BB962C8B-B14F-4D97-AF65-F5344CB8AC3E}">
        <p14:creationId xmlns:p14="http://schemas.microsoft.com/office/powerpoint/2010/main" val="4656465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1603</TotalTime>
  <Words>1240</Words>
  <Application>Microsoft Office PowerPoint</Application>
  <PresentationFormat>On-screen Show (4:3)</PresentationFormat>
  <Paragraphs>95</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Religions in Africa </vt:lpstr>
      <vt:lpstr>Focus Today</vt:lpstr>
      <vt:lpstr>PowerPoint Presentation</vt:lpstr>
      <vt:lpstr>Background </vt:lpstr>
      <vt:lpstr>Religion and Materiality </vt:lpstr>
      <vt:lpstr>Tomoko Masuzawa (2000)</vt:lpstr>
      <vt:lpstr>Definition of Fetishism </vt:lpstr>
      <vt:lpstr>Three popular meanings of fetishism </vt:lpstr>
      <vt:lpstr>Fetish</vt:lpstr>
      <vt:lpstr>Original example of fetish </vt:lpstr>
      <vt:lpstr>Negative Perception </vt:lpstr>
      <vt:lpstr>Anthropology  </vt:lpstr>
      <vt:lpstr>Example </vt:lpstr>
      <vt:lpstr>Fetish in other contexts</vt:lpstr>
      <vt:lpstr>Tim Ingold</vt:lpstr>
      <vt:lpstr>Ontology of animism </vt:lpstr>
      <vt:lpstr>PowerPoint Presentation</vt:lpstr>
      <vt:lpstr>Vilem Flusser (1999)</vt:lpstr>
      <vt:lpstr>PowerPoint Presentation</vt:lpstr>
      <vt:lpstr>PowerPoint Presentation</vt:lpstr>
      <vt:lpstr>Life and Agency</vt:lpstr>
      <vt:lpstr>“Problem of Agency”</vt:lpstr>
      <vt:lpstr>PowerPoint Presentation</vt:lpstr>
      <vt:lpstr>PowerPoint Presentation</vt:lpstr>
      <vt:lpstr>Ingold argues that agency of objects is </vt:lpstr>
      <vt:lpstr>Ingold’s concept of Animism </vt:lpstr>
      <vt:lpstr>Other readings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223</cp:revision>
  <cp:lastPrinted>2017-03-06T16:11:16Z</cp:lastPrinted>
  <dcterms:created xsi:type="dcterms:W3CDTF">2015-04-14T15:21:28Z</dcterms:created>
  <dcterms:modified xsi:type="dcterms:W3CDTF">2025-01-27T15:09:23Z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