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notesMasterIdLst>
    <p:notesMasterId r:id="rId13"/>
  </p:notesMasterIdLst>
  <p:sldIdLst>
    <p:sldId id="256" r:id="rId2"/>
    <p:sldId id="258" r:id="rId3"/>
    <p:sldId id="259" r:id="rId4"/>
    <p:sldId id="260" r:id="rId5"/>
    <p:sldId id="262" r:id="rId6"/>
    <p:sldId id="263" r:id="rId7"/>
    <p:sldId id="264" r:id="rId8"/>
    <p:sldId id="268" r:id="rId9"/>
    <p:sldId id="269" r:id="rId10"/>
    <p:sldId id="266" r:id="rId11"/>
    <p:sldId id="267" r:id="rId12"/>
  </p:sldIdLst>
  <p:sldSz cx="12192000" cy="6858000"/>
  <p:notesSz cx="6888163" cy="1002188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0553" autoAdjust="0"/>
  </p:normalViewPr>
  <p:slideViewPr>
    <p:cSldViewPr snapToGrid="0">
      <p:cViewPr varScale="1">
        <p:scale>
          <a:sx n="72" d="100"/>
          <a:sy n="72" d="100"/>
        </p:scale>
        <p:origin x="45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5" d="100"/>
          <a:sy n="55" d="100"/>
        </p:scale>
        <p:origin x="2600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1" cy="502835"/>
          </a:xfrm>
          <a:prstGeom prst="rect">
            <a:avLst/>
          </a:prstGeom>
        </p:spPr>
        <p:txBody>
          <a:bodyPr vert="horz" lIns="96625" tIns="48312" rIns="96625" bIns="48312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1698" y="0"/>
            <a:ext cx="2984871" cy="502835"/>
          </a:xfrm>
          <a:prstGeom prst="rect">
            <a:avLst/>
          </a:prstGeom>
        </p:spPr>
        <p:txBody>
          <a:bodyPr vert="horz" lIns="96625" tIns="48312" rIns="96625" bIns="48312" rtlCol="0"/>
          <a:lstStyle>
            <a:lvl1pPr algn="r">
              <a:defRPr sz="1300"/>
            </a:lvl1pPr>
          </a:lstStyle>
          <a:p>
            <a:fld id="{C770557F-41DE-4DC2-A1C6-46820FCD86F8}" type="datetimeFigureOut">
              <a:rPr lang="en-GB" smtClean="0"/>
              <a:t>16/05/2020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8150" y="1252538"/>
            <a:ext cx="6011863" cy="33829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25" tIns="48312" rIns="96625" bIns="4831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817" y="4823034"/>
            <a:ext cx="5510530" cy="3946118"/>
          </a:xfrm>
          <a:prstGeom prst="rect">
            <a:avLst/>
          </a:prstGeom>
        </p:spPr>
        <p:txBody>
          <a:bodyPr vert="horz" lIns="96625" tIns="48312" rIns="96625" bIns="4831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9055"/>
            <a:ext cx="2984871" cy="502834"/>
          </a:xfrm>
          <a:prstGeom prst="rect">
            <a:avLst/>
          </a:prstGeom>
        </p:spPr>
        <p:txBody>
          <a:bodyPr vert="horz" lIns="96625" tIns="48312" rIns="96625" bIns="48312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1698" y="9519055"/>
            <a:ext cx="2984871" cy="502834"/>
          </a:xfrm>
          <a:prstGeom prst="rect">
            <a:avLst/>
          </a:prstGeom>
        </p:spPr>
        <p:txBody>
          <a:bodyPr vert="horz" lIns="96625" tIns="48312" rIns="96625" bIns="48312" rtlCol="0" anchor="b"/>
          <a:lstStyle>
            <a:lvl1pPr algn="r">
              <a:defRPr sz="1300"/>
            </a:lvl1pPr>
          </a:lstStyle>
          <a:p>
            <a:fld id="{C010A0CB-08AE-4D0D-AF9F-CFD1BDB751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8292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  <a:p>
            <a:r>
              <a:rPr lang="en-GB" dirty="0"/>
              <a:t>Soundcheck</a:t>
            </a:r>
          </a:p>
          <a:p>
            <a:r>
              <a:rPr lang="en-GB" dirty="0"/>
              <a:t>Share presentation</a:t>
            </a:r>
          </a:p>
          <a:p>
            <a:r>
              <a:rPr lang="en-GB" dirty="0"/>
              <a:t>Handout</a:t>
            </a:r>
          </a:p>
          <a:p>
            <a:r>
              <a:rPr lang="en-GB" dirty="0"/>
              <a:t>And feedback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10A0CB-08AE-4D0D-AF9F-CFD1BDB751E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2468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Whistle stop tour and brief overview of Dr Meredith Belbin and Bruce Tuckman -Teams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10A0CB-08AE-4D0D-AF9F-CFD1BDB751E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7379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 Definition – APM</a:t>
            </a:r>
          </a:p>
          <a:p>
            <a:r>
              <a:rPr lang="en-GB" b="1" dirty="0">
                <a:solidFill>
                  <a:srgbClr val="002060"/>
                </a:solidFill>
              </a:rPr>
              <a:t>Development of people – now known as PDP/ CPD</a:t>
            </a:r>
          </a:p>
          <a:p>
            <a:r>
              <a:rPr lang="en-GB" b="1" dirty="0">
                <a:solidFill>
                  <a:srgbClr val="002060"/>
                </a:solidFill>
              </a:rPr>
              <a:t>Conflict resolution- amongst colleagues and peers in the workplace</a:t>
            </a:r>
          </a:p>
          <a:p>
            <a:r>
              <a:rPr lang="en-GB" b="1" dirty="0">
                <a:solidFill>
                  <a:srgbClr val="002060"/>
                </a:solidFill>
              </a:rPr>
              <a:t>High performing teams</a:t>
            </a:r>
          </a:p>
          <a:p>
            <a:endParaRPr lang="en-GB" b="1" dirty="0">
              <a:solidFill>
                <a:srgbClr val="002060"/>
              </a:solidFill>
            </a:endParaRPr>
          </a:p>
          <a:p>
            <a:r>
              <a:rPr lang="en-GB" b="1" dirty="0">
                <a:solidFill>
                  <a:srgbClr val="002060"/>
                </a:solidFill>
              </a:rPr>
              <a:t>Facilitate-Communication and work together with greater understanding </a:t>
            </a:r>
            <a:r>
              <a:rPr lang="en-GB" b="1" dirty="0">
                <a:solidFill>
                  <a:srgbClr val="00B050"/>
                </a:solidFill>
              </a:rPr>
              <a:t>(which ultimately means 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10A0CB-08AE-4D0D-AF9F-CFD1BDB751E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1363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Robbins and Finley 1998 </a:t>
            </a:r>
          </a:p>
          <a:p>
            <a:endParaRPr lang="en-GB" dirty="0"/>
          </a:p>
          <a:p>
            <a:r>
              <a:rPr lang="en-GB" dirty="0"/>
              <a:t>The NEW why teams don’t work, what goes wrong, and how to make it right! (2000)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10A0CB-08AE-4D0D-AF9F-CFD1BDB751E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6970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Refer to slide 5,6, 7 and see which one you are? These slides describe characteristics, traits, strengths and weakness and watch out or be cautious!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10A0CB-08AE-4D0D-AF9F-CFD1BDB751E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2093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I’m a bit of  a mongrel  mix of  shaper,  (action)</a:t>
            </a:r>
          </a:p>
          <a:p>
            <a:r>
              <a:rPr lang="en-GB" dirty="0"/>
              <a:t>Coordinator and resource investigator (people)</a:t>
            </a:r>
          </a:p>
          <a:p>
            <a:r>
              <a:rPr lang="en-GB" dirty="0"/>
              <a:t>Specialist (Thinker)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10A0CB-08AE-4D0D-AF9F-CFD1BDB751E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9256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Which do you identify with most strongly?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10A0CB-08AE-4D0D-AF9F-CFD1BDB751E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1757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solidFill>
                  <a:srgbClr val="C00000"/>
                </a:solidFill>
              </a:rPr>
              <a:t>Key Note: Tuckman is all about “groups” and Belbin is about “individuals”!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/>
              <a:t>Tuckman added a 5</a:t>
            </a:r>
            <a:r>
              <a:rPr lang="en-GB" sz="1200" b="1" baseline="30000" dirty="0"/>
              <a:t>th</a:t>
            </a:r>
            <a:r>
              <a:rPr lang="en-GB" sz="1200" b="1" dirty="0"/>
              <a:t>  stage in the 1970’s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dirty="0">
              <a:solidFill>
                <a:srgbClr val="C00000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10A0CB-08AE-4D0D-AF9F-CFD1BDB751E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5040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Thanks</a:t>
            </a:r>
          </a:p>
          <a:p>
            <a:r>
              <a:rPr lang="en-GB" dirty="0"/>
              <a:t>Questions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10A0CB-08AE-4D0D-AF9F-CFD1BDB751E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3831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10A0CB-08AE-4D0D-AF9F-CFD1BDB751E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1682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5/16/2020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786192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5/16/2020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577620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5/16/2020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686697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5/16/2020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29880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5/16/2020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363662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5/16/2020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744024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5/16/2020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1173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5/16/2020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86993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5/16/2020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116703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5/16/2020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518420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5/16/2020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20311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5/16/2020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2907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1" r:id="rId6"/>
    <p:sldLayoutId id="2147483687" r:id="rId7"/>
    <p:sldLayoutId id="2147483688" r:id="rId8"/>
    <p:sldLayoutId id="2147483689" r:id="rId9"/>
    <p:sldLayoutId id="2147483690" r:id="rId10"/>
    <p:sldLayoutId id="214748369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4906370-1564-49FA-A802-58546B392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6646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F3486F-9846-458B-ABFC-EBD79D63698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5000"/>
          </a:blip>
          <a:srcRect t="127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EF640709-BDFD-453B-B75D-6212E7A87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11500" y="370600"/>
            <a:ext cx="5923842" cy="5923842"/>
          </a:xfrm>
          <a:prstGeom prst="ellipse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115B6E-A22A-43DA-8D0B-93BE7B104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77192" y="1042008"/>
            <a:ext cx="5037616" cy="2929917"/>
          </a:xfrm>
        </p:spPr>
        <p:txBody>
          <a:bodyPr>
            <a:normAutofit fontScale="90000"/>
          </a:bodyPr>
          <a:lstStyle/>
          <a:p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   </a:t>
            </a: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700" b="1" dirty="0"/>
            </a:br>
            <a:r>
              <a:rPr lang="en-GB" sz="2700" dirty="0"/>
              <a:t>Cert HE Skills for the Workplace</a:t>
            </a:r>
            <a:br>
              <a:rPr lang="en-GB" sz="2700" dirty="0"/>
            </a:br>
            <a:r>
              <a:rPr lang="en-GB" sz="2700" dirty="0"/>
              <a:t>Module BMSK4002</a:t>
            </a:r>
            <a:br>
              <a:rPr lang="en-GB" sz="2000" dirty="0"/>
            </a:br>
            <a:r>
              <a:rPr lang="en-GB" sz="3100" dirty="0"/>
              <a:t>Team working and Communication Skills</a:t>
            </a:r>
            <a:br>
              <a:rPr lang="en-GB" sz="3100" b="1" dirty="0"/>
            </a:br>
            <a:br>
              <a:rPr lang="en-GB" sz="3100" b="1" dirty="0"/>
            </a:br>
            <a:r>
              <a:rPr lang="en-GB" sz="3100" b="1" dirty="0">
                <a:solidFill>
                  <a:srgbClr val="00B050"/>
                </a:solidFill>
              </a:rPr>
              <a:t>Effective Team Working &amp; Communication Part 1</a:t>
            </a:r>
            <a:br>
              <a:rPr lang="en-GB" sz="2000" dirty="0"/>
            </a:br>
            <a:endParaRPr lang="en-GB" sz="2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3B8B67-FA90-43D7-92DA-2AC4DEADD8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77192" y="4106918"/>
            <a:ext cx="5037616" cy="1655762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6699"/>
                </a:solidFill>
              </a:rPr>
              <a:t>Presentation by</a:t>
            </a:r>
          </a:p>
          <a:p>
            <a:r>
              <a:rPr lang="en-GB" b="1">
                <a:solidFill>
                  <a:srgbClr val="FF6699"/>
                </a:solidFill>
              </a:rPr>
              <a:t>Eryl Daniels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B4019478-3FDC-438C-8848-1D7DA864A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366740" flipV="1">
            <a:off x="2607299" y="8363"/>
            <a:ext cx="6816262" cy="6816262"/>
          </a:xfrm>
          <a:prstGeom prst="arc">
            <a:avLst>
              <a:gd name="adj1" fmla="val 16200000"/>
              <a:gd name="adj2" fmla="val 20401595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E406479-1D57-4209-B128-3C8174624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3400" y="4609861"/>
            <a:ext cx="873032" cy="84934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118092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57618-43C0-4F3A-A9FE-A4BC7E6701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B050"/>
                </a:solidFill>
                <a:latin typeface="+mn-lt"/>
              </a:rPr>
              <a:t>Aims &amp;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B078A3-A119-478C-809F-DE7789CF3B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000" b="1" dirty="0"/>
          </a:p>
          <a:p>
            <a:endParaRPr lang="en-GB" sz="2000" b="1" dirty="0"/>
          </a:p>
          <a:p>
            <a:r>
              <a:rPr lang="en-GB" sz="2000" b="1" dirty="0"/>
              <a:t>Introduce Dr Meredith Belbin and his team roles.</a:t>
            </a:r>
          </a:p>
          <a:p>
            <a:r>
              <a:rPr lang="en-GB" sz="2000" b="1" i="1" dirty="0"/>
              <a:t>Identify and explain how they contribute to today’s presentation and the importance of team working, the strengths and weaknesses.</a:t>
            </a:r>
          </a:p>
          <a:p>
            <a:r>
              <a:rPr lang="en-GB" sz="2000" b="1" dirty="0"/>
              <a:t>Brief Introduction to Tuckman’s Team Development</a:t>
            </a:r>
          </a:p>
          <a:p>
            <a:r>
              <a:rPr lang="en-GB" sz="2000" b="1" dirty="0"/>
              <a:t>Brief Overview of High Performing Team</a:t>
            </a:r>
          </a:p>
        </p:txBody>
      </p:sp>
    </p:spTree>
    <p:extLst>
      <p:ext uri="{BB962C8B-B14F-4D97-AF65-F5344CB8AC3E}">
        <p14:creationId xmlns:p14="http://schemas.microsoft.com/office/powerpoint/2010/main" val="41750518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9F53E-0EAA-45A1-B0C2-50C8ED9C0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rgbClr val="00B050"/>
                </a:solidFill>
                <a:latin typeface="+mn-lt"/>
              </a:rPr>
              <a:t>Team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1C24B-15BD-4292-8E98-C7BEF72B3F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altLang="en-US" sz="2400" dirty="0">
                <a:ea typeface="Calibri" panose="020F0502020204030204" pitchFamily="34" charset="0"/>
                <a:cs typeface="Arial" panose="020B0604020202020204" pitchFamily="34" charset="0"/>
              </a:rPr>
              <a:t>“</a:t>
            </a:r>
            <a:r>
              <a:rPr lang="en-GB" altLang="en-US" sz="2300" b="1" dirty="0">
                <a:solidFill>
                  <a:srgbClr val="00B050"/>
                </a:solidFill>
                <a:ea typeface="Calibri" panose="020F0502020204030204" pitchFamily="34" charset="0"/>
                <a:cs typeface="Arial" panose="020B0604020202020204" pitchFamily="34" charset="0"/>
              </a:rPr>
              <a:t>According to  the Associate Project Managers,  (APM) Team work can be defined as </a:t>
            </a:r>
          </a:p>
          <a:p>
            <a:pPr marL="0" indent="0">
              <a:buNone/>
            </a:pPr>
            <a:r>
              <a:rPr lang="en-GB" sz="2300" b="1" dirty="0">
                <a:solidFill>
                  <a:srgbClr val="00B050"/>
                </a:solidFill>
              </a:rPr>
              <a:t>A group of people working in collaboration or cooperation towards a common goal” </a:t>
            </a:r>
          </a:p>
          <a:p>
            <a:pPr marL="0" indent="0">
              <a:buNone/>
            </a:pPr>
            <a:r>
              <a:rPr lang="en-GB" sz="2300" b="1" dirty="0">
                <a:solidFill>
                  <a:srgbClr val="00B050"/>
                </a:solidFill>
              </a:rPr>
              <a:t>(APM, 2018) or simply put “People doing something together”, Finley, (2000)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Belbin, 1969 identified the “Team of Roles” in a business stimulation game. </a:t>
            </a:r>
          </a:p>
          <a:p>
            <a:pPr marL="0" indent="0">
              <a:buNone/>
            </a:pPr>
            <a:r>
              <a:rPr lang="en-GB" sz="2400" b="1" dirty="0"/>
              <a:t>This became the start of studies of team behaviour. </a:t>
            </a:r>
          </a:p>
          <a:p>
            <a:pPr marL="0" indent="0">
              <a:buNone/>
            </a:pPr>
            <a:r>
              <a:rPr lang="en-GB" sz="2400" b="1" dirty="0"/>
              <a:t>These team roles are used to identify strengths and weaknesses in the work place,</a:t>
            </a:r>
            <a:r>
              <a:rPr lang="en-GB" altLang="en-US" sz="2400" b="1" dirty="0"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altLang="en-US" sz="2400" b="1" dirty="0">
                <a:ea typeface="Calibri" panose="020F0502020204030204" pitchFamily="34" charset="0"/>
                <a:cs typeface="Arial" panose="020B0604020202020204" pitchFamily="34" charset="0"/>
              </a:rPr>
              <a:t>Belbin associates (2019)</a:t>
            </a:r>
          </a:p>
          <a:p>
            <a:pPr marL="0" indent="0">
              <a:buNone/>
            </a:pPr>
            <a:endParaRPr lang="en-GB" altLang="en-US" sz="2400" b="1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400" b="1" dirty="0"/>
              <a:t>Development</a:t>
            </a:r>
          </a:p>
          <a:p>
            <a:r>
              <a:rPr lang="en-GB" sz="2400" b="1" dirty="0"/>
              <a:t>Conflict</a:t>
            </a:r>
          </a:p>
          <a:p>
            <a:r>
              <a:rPr lang="en-GB" sz="2400" b="1" dirty="0"/>
              <a:t>High performance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046000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3EC4C-B3BB-4F75-84D2-BD0A91CFCF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B050"/>
                </a:solidFill>
                <a:latin typeface="+mn-lt"/>
              </a:rPr>
              <a:t>Team Roles &amp; Clusters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5594A1-F32C-4BFC-8D9B-FCA8B6711E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 marL="0" indent="0">
              <a:buNone/>
            </a:pPr>
            <a:endParaRPr lang="en-GB" altLang="en-US" sz="6000" dirty="0">
              <a:solidFill>
                <a:srgbClr val="00B050"/>
              </a:solidFill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US" sz="6000" b="1" dirty="0">
                <a:solidFill>
                  <a:srgbClr val="00B050"/>
                </a:solidFill>
                <a:ea typeface="Calibri" panose="020F0502020204030204" pitchFamily="34" charset="0"/>
                <a:cs typeface="Arial" panose="020B0604020202020204" pitchFamily="34" charset="0"/>
              </a:rPr>
              <a:t>Robbins and Finley, (1998) describe diversity as a key component of teams and  that a mix of different personalities was required to perform different roles  within that team and that trust  was the most important component of team working.</a:t>
            </a:r>
          </a:p>
          <a:p>
            <a:endParaRPr lang="en-GB" sz="3400" b="1" dirty="0">
              <a:solidFill>
                <a:srgbClr val="00206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4300" b="1" dirty="0"/>
              <a:t>Team worker</a:t>
            </a:r>
            <a:r>
              <a:rPr lang="en-GB" sz="4300" b="1" dirty="0">
                <a:solidFill>
                  <a:srgbClr val="00B050"/>
                </a:solidFill>
              </a:rPr>
              <a:t> P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300" b="1" dirty="0"/>
              <a:t>Resource investigator</a:t>
            </a:r>
            <a:r>
              <a:rPr lang="en-GB" sz="4300" b="1" dirty="0">
                <a:solidFill>
                  <a:srgbClr val="00B050"/>
                </a:solidFill>
              </a:rPr>
              <a:t> P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300" b="1" dirty="0"/>
              <a:t>Co-ordinator</a:t>
            </a:r>
            <a:r>
              <a:rPr lang="en-GB" sz="4300" b="1" dirty="0">
                <a:solidFill>
                  <a:srgbClr val="00B050"/>
                </a:solidFill>
              </a:rPr>
              <a:t> P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300" b="1" dirty="0"/>
              <a:t>Plant </a:t>
            </a:r>
            <a:r>
              <a:rPr lang="en-GB" sz="4300" b="1" dirty="0">
                <a:solidFill>
                  <a:srgbClr val="00B050"/>
                </a:solidFill>
              </a:rPr>
              <a:t>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300" b="1" dirty="0"/>
              <a:t>Monitoring &amp; Evaluation </a:t>
            </a:r>
            <a:r>
              <a:rPr lang="en-GB" sz="4300" b="1" dirty="0">
                <a:solidFill>
                  <a:srgbClr val="00B050"/>
                </a:solidFill>
              </a:rPr>
              <a:t>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300" b="1" dirty="0"/>
              <a:t>Shaper </a:t>
            </a:r>
            <a:r>
              <a:rPr lang="en-GB" sz="4300" b="1" dirty="0">
                <a:solidFill>
                  <a:srgbClr val="00B050"/>
                </a:solidFill>
              </a:rPr>
              <a:t>A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300" b="1" dirty="0"/>
              <a:t>Implementer </a:t>
            </a:r>
            <a:r>
              <a:rPr lang="en-GB" sz="4300" b="1" dirty="0">
                <a:solidFill>
                  <a:srgbClr val="00B050"/>
                </a:solidFill>
              </a:rPr>
              <a:t>A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300" b="1" dirty="0"/>
              <a:t>Complete Finisher </a:t>
            </a:r>
            <a:r>
              <a:rPr lang="en-GB" sz="4300" b="1" dirty="0">
                <a:solidFill>
                  <a:srgbClr val="00B050"/>
                </a:solidFill>
              </a:rPr>
              <a:t>A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300" b="1" dirty="0"/>
              <a:t>Specialist </a:t>
            </a:r>
            <a:r>
              <a:rPr lang="en-GB" sz="4300" b="1" dirty="0">
                <a:solidFill>
                  <a:srgbClr val="00B050"/>
                </a:solidFill>
              </a:rPr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36376576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3DA7759-3209-4FE2-96D1-4EEDD81E9E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94433" y="2"/>
            <a:ext cx="849328" cy="357668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1460DAD-8769-4C9F-9C8C-BB0443909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23536" y="5717905"/>
            <a:ext cx="1771609" cy="1140095"/>
          </a:xfrm>
          <a:custGeom>
            <a:avLst/>
            <a:gdLst/>
            <a:ahLst/>
            <a:cxnLst/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DA1F35B-C8F7-4A5A-9339-7DA4D785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B2D4AD41-40DA-4A81-92F5-B6E3BA1ED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8175088" y="45795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992A3-A05C-44CB-919F-86223A7C0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15533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4400" b="1" kern="1200" dirty="0">
                <a:solidFill>
                  <a:srgbClr val="00B050"/>
                </a:solidFill>
                <a:latin typeface="+mn-lt"/>
                <a:ea typeface="+mj-ea"/>
                <a:cs typeface="+mj-cs"/>
              </a:rPr>
              <a:t>Action Orientated Roles</a:t>
            </a:r>
            <a:br>
              <a:rPr lang="en-US" sz="4400" kern="1200" dirty="0">
                <a:solidFill>
                  <a:srgbClr val="00B050"/>
                </a:solidFill>
                <a:latin typeface="+mn-lt"/>
                <a:ea typeface="+mj-ea"/>
                <a:cs typeface="+mj-cs"/>
              </a:rPr>
            </a:br>
            <a:r>
              <a:rPr lang="en-US" sz="4400" b="1" kern="1200" dirty="0">
                <a:solidFill>
                  <a:srgbClr val="00B050"/>
                </a:solidFill>
                <a:latin typeface="+mn-lt"/>
                <a:ea typeface="+mj-ea"/>
                <a:cs typeface="+mj-cs"/>
              </a:rPr>
              <a:t>Shaper| </a:t>
            </a:r>
            <a:r>
              <a:rPr lang="en-US" b="1" dirty="0">
                <a:solidFill>
                  <a:srgbClr val="00B050"/>
                </a:solidFill>
                <a:latin typeface="+mn-lt"/>
              </a:rPr>
              <a:t>I</a:t>
            </a:r>
            <a:r>
              <a:rPr lang="en-US" sz="4400" b="1" kern="1200" dirty="0">
                <a:solidFill>
                  <a:srgbClr val="00B050"/>
                </a:solidFill>
                <a:latin typeface="+mn-lt"/>
                <a:ea typeface="+mj-ea"/>
                <a:cs typeface="+mj-cs"/>
              </a:rPr>
              <a:t>mplementer |</a:t>
            </a:r>
            <a:r>
              <a:rPr lang="en-US" b="1" dirty="0">
                <a:solidFill>
                  <a:srgbClr val="00B050"/>
                </a:solidFill>
                <a:latin typeface="+mn-lt"/>
              </a:rPr>
              <a:t>C</a:t>
            </a:r>
            <a:r>
              <a:rPr lang="en-US" sz="4400" b="1" kern="1200" dirty="0">
                <a:solidFill>
                  <a:srgbClr val="00B050"/>
                </a:solidFill>
                <a:latin typeface="+mn-lt"/>
                <a:ea typeface="+mj-ea"/>
                <a:cs typeface="+mj-cs"/>
              </a:rPr>
              <a:t>ompleter</a:t>
            </a:r>
          </a:p>
        </p:txBody>
      </p:sp>
      <p:graphicFrame>
        <p:nvGraphicFramePr>
          <p:cNvPr id="8" name="Content Placeholder 4">
            <a:extLst>
              <a:ext uri="{FF2B5EF4-FFF2-40B4-BE49-F238E27FC236}">
                <a16:creationId xmlns:a16="http://schemas.microsoft.com/office/drawing/2014/main" id="{3A0372D4-2DF0-4BC9-9ABB-663383C05D23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501243656"/>
              </p:ext>
            </p:extLst>
          </p:nvPr>
        </p:nvGraphicFramePr>
        <p:xfrm>
          <a:off x="435769" y="1573620"/>
          <a:ext cx="10866640" cy="5553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554">
                  <a:extLst>
                    <a:ext uri="{9D8B030D-6E8A-4147-A177-3AD203B41FA5}">
                      <a16:colId xmlns:a16="http://schemas.microsoft.com/office/drawing/2014/main" val="3887164070"/>
                    </a:ext>
                  </a:extLst>
                </a:gridCol>
                <a:gridCol w="2665099">
                  <a:extLst>
                    <a:ext uri="{9D8B030D-6E8A-4147-A177-3AD203B41FA5}">
                      <a16:colId xmlns:a16="http://schemas.microsoft.com/office/drawing/2014/main" val="1959147002"/>
                    </a:ext>
                  </a:extLst>
                </a:gridCol>
                <a:gridCol w="2020574">
                  <a:extLst>
                    <a:ext uri="{9D8B030D-6E8A-4147-A177-3AD203B41FA5}">
                      <a16:colId xmlns:a16="http://schemas.microsoft.com/office/drawing/2014/main" val="2459059739"/>
                    </a:ext>
                  </a:extLst>
                </a:gridCol>
                <a:gridCol w="1871838">
                  <a:extLst>
                    <a:ext uri="{9D8B030D-6E8A-4147-A177-3AD203B41FA5}">
                      <a16:colId xmlns:a16="http://schemas.microsoft.com/office/drawing/2014/main" val="3953537706"/>
                    </a:ext>
                  </a:extLst>
                </a:gridCol>
                <a:gridCol w="2487575">
                  <a:extLst>
                    <a:ext uri="{9D8B030D-6E8A-4147-A177-3AD203B41FA5}">
                      <a16:colId xmlns:a16="http://schemas.microsoft.com/office/drawing/2014/main" val="3917999868"/>
                    </a:ext>
                  </a:extLst>
                </a:gridCol>
              </a:tblGrid>
              <a:tr h="645517">
                <a:tc>
                  <a:txBody>
                    <a:bodyPr/>
                    <a:lstStyle/>
                    <a:p>
                      <a:r>
                        <a:rPr lang="en-GB" sz="1800" b="1" dirty="0">
                          <a:solidFill>
                            <a:srgbClr val="002060"/>
                          </a:solidFill>
                        </a:rPr>
                        <a:t>Action Orientated Roles</a:t>
                      </a:r>
                    </a:p>
                  </a:txBody>
                  <a:tcPr marL="85255" marR="85255" marT="42628" marB="42628"/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solidFill>
                            <a:srgbClr val="002060"/>
                          </a:solidFill>
                        </a:rPr>
                        <a:t>Characteristics</a:t>
                      </a:r>
                    </a:p>
                  </a:txBody>
                  <a:tcPr marL="85255" marR="85255" marT="42628" marB="42628"/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solidFill>
                            <a:srgbClr val="002060"/>
                          </a:solidFill>
                        </a:rPr>
                        <a:t>Strengths</a:t>
                      </a:r>
                    </a:p>
                  </a:txBody>
                  <a:tcPr marL="85255" marR="85255" marT="42628" marB="42628"/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solidFill>
                            <a:srgbClr val="002060"/>
                          </a:solidFill>
                        </a:rPr>
                        <a:t>Weaknesses</a:t>
                      </a:r>
                    </a:p>
                  </a:txBody>
                  <a:tcPr marL="85255" marR="85255" marT="42628" marB="42628"/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solidFill>
                            <a:srgbClr val="002060"/>
                          </a:solidFill>
                        </a:rPr>
                        <a:t>Watch Out!</a:t>
                      </a:r>
                    </a:p>
                  </a:txBody>
                  <a:tcPr marL="85255" marR="85255" marT="42628" marB="42628"/>
                </a:tc>
                <a:extLst>
                  <a:ext uri="{0D108BD9-81ED-4DB2-BD59-A6C34878D82A}">
                    <a16:rowId xmlns:a16="http://schemas.microsoft.com/office/drawing/2014/main" val="1154728219"/>
                  </a:ext>
                </a:extLst>
              </a:tr>
              <a:tr h="1638620">
                <a:tc>
                  <a:txBody>
                    <a:bodyPr/>
                    <a:lstStyle/>
                    <a:p>
                      <a:r>
                        <a:rPr lang="en-GB" sz="1800" dirty="0"/>
                        <a:t>Shaper</a:t>
                      </a:r>
                    </a:p>
                  </a:txBody>
                  <a:tcPr marL="85255" marR="85255" marT="42628" marB="42628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/>
                        <a:t>Driven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/>
                        <a:t> Focussed on task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/>
                        <a:t>Keeps the team motivated</a:t>
                      </a:r>
                    </a:p>
                  </a:txBody>
                  <a:tcPr marL="85255" marR="85255" marT="42628" marB="42628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/>
                        <a:t>Challenging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/>
                        <a:t>Dynamic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/>
                        <a:t>Thrives on pressure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/>
                        <a:t>Overcomes obstacles</a:t>
                      </a:r>
                    </a:p>
                  </a:txBody>
                  <a:tcPr marL="85255" marR="85255" marT="42628" marB="42628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/>
                        <a:t>Can sometimes offend people</a:t>
                      </a:r>
                    </a:p>
                  </a:txBody>
                  <a:tcPr marL="85255" marR="85255" marT="42628" marB="42628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/>
                        <a:t>Mood Swings</a:t>
                      </a:r>
                    </a:p>
                  </a:txBody>
                  <a:tcPr marL="85255" marR="85255" marT="42628" marB="42628"/>
                </a:tc>
                <a:extLst>
                  <a:ext uri="{0D108BD9-81ED-4DB2-BD59-A6C34878D82A}">
                    <a16:rowId xmlns:a16="http://schemas.microsoft.com/office/drawing/2014/main" val="217797635"/>
                  </a:ext>
                </a:extLst>
              </a:tr>
              <a:tr h="1638620">
                <a:tc>
                  <a:txBody>
                    <a:bodyPr/>
                    <a:lstStyle/>
                    <a:p>
                      <a:r>
                        <a:rPr lang="en-GB" sz="1800"/>
                        <a:t>Implementer</a:t>
                      </a:r>
                    </a:p>
                  </a:txBody>
                  <a:tcPr marL="85255" marR="85255" marT="42628" marB="42628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/>
                        <a:t>Strategy- workable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/>
                        <a:t>Efficiency Driven</a:t>
                      </a:r>
                    </a:p>
                  </a:txBody>
                  <a:tcPr marL="85255" marR="85255" marT="42628" marB="42628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/>
                        <a:t>Reliable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/>
                        <a:t>Practical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/>
                        <a:t>Turns Ideas into actions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800"/>
                        <a:t>        and organises work</a:t>
                      </a:r>
                    </a:p>
                  </a:txBody>
                  <a:tcPr marL="85255" marR="85255" marT="42628" marB="42628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/>
                        <a:t>Inflexible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/>
                        <a:t>Slow to respond to new opportunities</a:t>
                      </a:r>
                    </a:p>
                  </a:txBody>
                  <a:tcPr marL="85255" marR="85255" marT="42628" marB="42628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/>
                        <a:t>Don’t like giving up their plans to work on new things- sulk!</a:t>
                      </a:r>
                    </a:p>
                  </a:txBody>
                  <a:tcPr marL="85255" marR="85255" marT="42628" marB="42628"/>
                </a:tc>
                <a:extLst>
                  <a:ext uri="{0D108BD9-81ED-4DB2-BD59-A6C34878D82A}">
                    <a16:rowId xmlns:a16="http://schemas.microsoft.com/office/drawing/2014/main" val="946728595"/>
                  </a:ext>
                </a:extLst>
              </a:tr>
              <a:tr h="893792">
                <a:tc>
                  <a:txBody>
                    <a:bodyPr/>
                    <a:lstStyle/>
                    <a:p>
                      <a:r>
                        <a:rPr lang="en-GB" sz="1800" dirty="0"/>
                        <a:t>Completer</a:t>
                      </a:r>
                    </a:p>
                  </a:txBody>
                  <a:tcPr marL="85255" marR="85255" marT="42628" marB="42628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/>
                        <a:t>Effective at the end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/>
                        <a:t>Polish and scrutinise- quality control</a:t>
                      </a:r>
                    </a:p>
                  </a:txBody>
                  <a:tcPr marL="85255" marR="85255" marT="42628" marB="42628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/>
                        <a:t>Conscientious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/>
                        <a:t>Anxious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/>
                        <a:t>Polish and perfect</a:t>
                      </a:r>
                    </a:p>
                  </a:txBody>
                  <a:tcPr marL="85255" marR="85255" marT="42628" marB="42628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/>
                        <a:t>Worry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/>
                        <a:t>Reluctant to Delegate</a:t>
                      </a:r>
                    </a:p>
                  </a:txBody>
                  <a:tcPr marL="85255" marR="85255" marT="42628" marB="42628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/>
                        <a:t>Perfectionist - extreme</a:t>
                      </a:r>
                    </a:p>
                  </a:txBody>
                  <a:tcPr marL="85255" marR="85255" marT="42628" marB="42628"/>
                </a:tc>
                <a:extLst>
                  <a:ext uri="{0D108BD9-81ED-4DB2-BD59-A6C34878D82A}">
                    <a16:rowId xmlns:a16="http://schemas.microsoft.com/office/drawing/2014/main" val="30558601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311251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FBC22-D86D-447C-98E2-54B6996F0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B050"/>
                </a:solidFill>
              </a:rPr>
              <a:t>People Orientated Roles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7E2FC7E-6914-4D19-865A-D4809D0059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8081448"/>
              </p:ext>
            </p:extLst>
          </p:nvPr>
        </p:nvGraphicFramePr>
        <p:xfrm>
          <a:off x="838200" y="1414130"/>
          <a:ext cx="10515600" cy="50787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3120">
                  <a:extLst>
                    <a:ext uri="{9D8B030D-6E8A-4147-A177-3AD203B41FA5}">
                      <a16:colId xmlns:a16="http://schemas.microsoft.com/office/drawing/2014/main" val="3943418580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2907185044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3569587433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3441755312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688029443"/>
                    </a:ext>
                  </a:extLst>
                </a:gridCol>
              </a:tblGrid>
              <a:tr h="772853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2060"/>
                          </a:solidFill>
                        </a:rPr>
                        <a:t>People Orientated Roles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2060"/>
                          </a:solidFill>
                        </a:rPr>
                        <a:t>Characteristics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2060"/>
                          </a:solidFill>
                        </a:rPr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2060"/>
                          </a:solidFill>
                        </a:rPr>
                        <a:t>Weaknesses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2060"/>
                          </a:solidFill>
                        </a:rPr>
                        <a:t>Watch Out!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1651263"/>
                  </a:ext>
                </a:extLst>
              </a:tr>
              <a:tr h="1435297">
                <a:tc>
                  <a:txBody>
                    <a:bodyPr/>
                    <a:lstStyle/>
                    <a:p>
                      <a:r>
                        <a:rPr lang="en-GB" dirty="0"/>
                        <a:t>Coordinator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Focus on teams' objective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Delegator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Confident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Clarifies goals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Mature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Manipulative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Offload 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Over delegate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2366654"/>
                  </a:ext>
                </a:extLst>
              </a:tr>
              <a:tr h="1435297">
                <a:tc>
                  <a:txBody>
                    <a:bodyPr/>
                    <a:lstStyle/>
                    <a:p>
                      <a:r>
                        <a:rPr lang="en-GB"/>
                        <a:t>Team Worker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Versatile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Identify the work and do 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Perceptive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Diplomatic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Listens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Avoids Friction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Indecisive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Avoid confrontation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Avoid making decisions- Unpopular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2726733"/>
                  </a:ext>
                </a:extLst>
              </a:tr>
              <a:tr h="1435297">
                <a:tc>
                  <a:txBody>
                    <a:bodyPr/>
                    <a:lstStyle/>
                    <a:p>
                      <a:r>
                        <a:rPr lang="en-GB"/>
                        <a:t>Resource Investigator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Inquisitive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Enthusiastic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Explores all opportunities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Develops contacts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Over optimistic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Can lose interest quickly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Forgetful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78821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03004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7F99C7-2DAA-44F0-881B-309C7ABBD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B050"/>
                </a:solidFill>
              </a:rPr>
              <a:t>Cerebral / Thinking Roles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6DC64CA-4C47-4ABC-A4D3-835FEF599E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7811274"/>
              </p:ext>
            </p:extLst>
          </p:nvPr>
        </p:nvGraphicFramePr>
        <p:xfrm>
          <a:off x="838200" y="1307806"/>
          <a:ext cx="10515600" cy="51850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3120">
                  <a:extLst>
                    <a:ext uri="{9D8B030D-6E8A-4147-A177-3AD203B41FA5}">
                      <a16:colId xmlns:a16="http://schemas.microsoft.com/office/drawing/2014/main" val="395724806"/>
                    </a:ext>
                  </a:extLst>
                </a:gridCol>
                <a:gridCol w="2045350">
                  <a:extLst>
                    <a:ext uri="{9D8B030D-6E8A-4147-A177-3AD203B41FA5}">
                      <a16:colId xmlns:a16="http://schemas.microsoft.com/office/drawing/2014/main" val="4236854827"/>
                    </a:ext>
                  </a:extLst>
                </a:gridCol>
                <a:gridCol w="2160890">
                  <a:extLst>
                    <a:ext uri="{9D8B030D-6E8A-4147-A177-3AD203B41FA5}">
                      <a16:colId xmlns:a16="http://schemas.microsoft.com/office/drawing/2014/main" val="805661939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3512101222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3312453345"/>
                    </a:ext>
                  </a:extLst>
                </a:gridCol>
              </a:tblGrid>
              <a:tr h="500428"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rgbClr val="002060"/>
                          </a:solidFill>
                        </a:rPr>
                        <a:t>Cerebral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rgbClr val="002060"/>
                          </a:solidFill>
                        </a:rPr>
                        <a:t>Characteristics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rgbClr val="002060"/>
                          </a:solidFill>
                        </a:rPr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rgbClr val="002060"/>
                          </a:solidFill>
                        </a:rPr>
                        <a:t>Weaknesses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rgbClr val="002060"/>
                          </a:solidFill>
                        </a:rPr>
                        <a:t>Watch out!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9173842"/>
                  </a:ext>
                </a:extLst>
              </a:tr>
              <a:tr h="1428413">
                <a:tc>
                  <a:txBody>
                    <a:bodyPr/>
                    <a:lstStyle/>
                    <a:p>
                      <a:r>
                        <a:rPr lang="en-GB" dirty="0"/>
                        <a:t>Plant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Creative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Good problem solver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Free Thinker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Generates Ideas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Solves problems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Ignore aspects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Preoccupied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Poor communicator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Absent minded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8960408"/>
                  </a:ext>
                </a:extLst>
              </a:tr>
              <a:tr h="1488561">
                <a:tc>
                  <a:txBody>
                    <a:bodyPr/>
                    <a:lstStyle/>
                    <a:p>
                      <a:r>
                        <a:rPr lang="en-GB"/>
                        <a:t> Evaluator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Impartial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Logical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Weighs up options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Strategic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Sees all options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Judges accurately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Lacks Drive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Overcritical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Non inspirational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Slow to make decisions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470253"/>
                  </a:ext>
                </a:extLst>
              </a:tr>
              <a:tr h="1767667">
                <a:tc>
                  <a:txBody>
                    <a:bodyPr/>
                    <a:lstStyle/>
                    <a:p>
                      <a:r>
                        <a:rPr lang="en-GB"/>
                        <a:t>Specialist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In depth Knowledge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Single minded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Dedicated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Self starter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Specialist knowledge and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Narrow contributor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Dwells on technicalities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Overload you with info - specialism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40111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10567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AD96C-8189-413B-ADA8-D8AAD97FD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B050"/>
                </a:solidFill>
                <a:latin typeface="+mn-lt"/>
              </a:rPr>
              <a:t>Tuckman’s Team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1925B-5D0B-4D48-90EC-189B556CDE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894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700" b="1" dirty="0"/>
              <a:t>Bruce Tuckman, (1965) developed a framework that  consists of  5 phases that are necessary for a teams to grow, to resolve problems, find solutions, plan and deliver work and achieve results. </a:t>
            </a:r>
          </a:p>
          <a:p>
            <a:endParaRPr lang="en-GB" sz="1800" b="1" dirty="0">
              <a:solidFill>
                <a:srgbClr val="00B050"/>
              </a:solidFill>
            </a:endParaRPr>
          </a:p>
          <a:p>
            <a:r>
              <a:rPr lang="en-GB" sz="1800" b="1" dirty="0">
                <a:solidFill>
                  <a:srgbClr val="00B050"/>
                </a:solidFill>
              </a:rPr>
              <a:t>Forming  - </a:t>
            </a:r>
            <a:r>
              <a:rPr lang="en-GB" sz="1800" dirty="0">
                <a:solidFill>
                  <a:srgbClr val="00B050"/>
                </a:solidFill>
              </a:rPr>
              <a:t>Start task and get to know each other – team building and discussion around roles and responsibilities!</a:t>
            </a:r>
          </a:p>
          <a:p>
            <a:r>
              <a:rPr lang="en-GB" sz="1800" b="1" dirty="0">
                <a:solidFill>
                  <a:srgbClr val="00B050"/>
                </a:solidFill>
              </a:rPr>
              <a:t>Storming –</a:t>
            </a:r>
            <a:r>
              <a:rPr lang="en-GB" sz="1800" dirty="0">
                <a:solidFill>
                  <a:srgbClr val="00B050"/>
                </a:solidFill>
              </a:rPr>
              <a:t>Growth stage (aka arguments stage) and also the least productive phase, going back over stage covering rules, roles and responsibilities!</a:t>
            </a:r>
          </a:p>
          <a:p>
            <a:r>
              <a:rPr lang="en-GB" sz="1800" b="1" dirty="0">
                <a:solidFill>
                  <a:srgbClr val="00B050"/>
                </a:solidFill>
              </a:rPr>
              <a:t>Norming- </a:t>
            </a:r>
            <a:r>
              <a:rPr lang="en-GB" sz="1800" dirty="0">
                <a:solidFill>
                  <a:srgbClr val="00B050"/>
                </a:solidFill>
              </a:rPr>
              <a:t>The group starts to settle down, work together without much disagreement and support each other by developing each other’s skills ad becoming friends </a:t>
            </a:r>
          </a:p>
          <a:p>
            <a:r>
              <a:rPr lang="en-GB" sz="1800" b="1" dirty="0">
                <a:solidFill>
                  <a:srgbClr val="00B050"/>
                </a:solidFill>
              </a:rPr>
              <a:t>Performing -  </a:t>
            </a:r>
            <a:r>
              <a:rPr lang="en-GB" sz="1800" dirty="0">
                <a:solidFill>
                  <a:srgbClr val="00B050"/>
                </a:solidFill>
              </a:rPr>
              <a:t>Progress phase </a:t>
            </a:r>
            <a:r>
              <a:rPr lang="en-GB" sz="1800" b="1" dirty="0">
                <a:solidFill>
                  <a:srgbClr val="00B050"/>
                </a:solidFill>
              </a:rPr>
              <a:t>–</a:t>
            </a:r>
            <a:r>
              <a:rPr lang="en-GB" sz="1800" dirty="0">
                <a:solidFill>
                  <a:srgbClr val="00B050"/>
                </a:solidFill>
              </a:rPr>
              <a:t>High performing team, working effectively as a group, highly motivated, brainstorm and resolve problems, make decisions  as a team without friction and the team’s goal is completed </a:t>
            </a:r>
          </a:p>
          <a:p>
            <a:r>
              <a:rPr lang="en-GB" sz="1800" b="1" dirty="0">
                <a:solidFill>
                  <a:srgbClr val="00B050"/>
                </a:solidFill>
              </a:rPr>
              <a:t>Adjourning or  </a:t>
            </a:r>
            <a:r>
              <a:rPr lang="en-GB" sz="2000" b="1" dirty="0">
                <a:solidFill>
                  <a:srgbClr val="FF0000"/>
                </a:solidFill>
              </a:rPr>
              <a:t>Transformation</a:t>
            </a:r>
            <a:r>
              <a:rPr lang="en-GB" sz="1800" b="1" dirty="0">
                <a:solidFill>
                  <a:srgbClr val="00B050"/>
                </a:solidFill>
              </a:rPr>
              <a:t>- </a:t>
            </a:r>
            <a:r>
              <a:rPr lang="en-GB" sz="1800" dirty="0">
                <a:solidFill>
                  <a:srgbClr val="00B050"/>
                </a:solidFill>
              </a:rPr>
              <a:t>Leadership style changes as a result of the maturity and competence of the team, the team has established good relations  and the project is considered a success at this point the team disbands and return to their normal lives vowing to remain friends! </a:t>
            </a:r>
            <a:r>
              <a:rPr lang="en-GB" sz="1800" b="1" dirty="0">
                <a:solidFill>
                  <a:srgbClr val="FF0000"/>
                </a:solidFill>
              </a:rPr>
              <a:t>HIGH Performing Teams</a:t>
            </a:r>
          </a:p>
        </p:txBody>
      </p:sp>
    </p:spTree>
    <p:extLst>
      <p:ext uri="{BB962C8B-B14F-4D97-AF65-F5344CB8AC3E}">
        <p14:creationId xmlns:p14="http://schemas.microsoft.com/office/powerpoint/2010/main" val="26428518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98B17-4CF1-4503-8969-40C83E33C5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AD4814-2166-4B4D-99BC-488B03A00C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en-GB" dirty="0"/>
          </a:p>
          <a:p>
            <a:r>
              <a:rPr lang="en-GB" dirty="0"/>
              <a:t>Teams</a:t>
            </a:r>
          </a:p>
          <a:p>
            <a:r>
              <a:rPr lang="en-GB" dirty="0"/>
              <a:t>The future, next 10 years!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>
                <a:solidFill>
                  <a:srgbClr val="00B050"/>
                </a:solidFill>
              </a:rPr>
              <a:t>Expanding problems more complex – </a:t>
            </a:r>
            <a:r>
              <a:rPr lang="en-GB" b="1">
                <a:solidFill>
                  <a:srgbClr val="00B050"/>
                </a:solidFill>
              </a:rPr>
              <a:t>need teams!</a:t>
            </a:r>
            <a:endParaRPr lang="en-GB" b="1" dirty="0">
              <a:solidFill>
                <a:srgbClr val="00B050"/>
              </a:solidFill>
            </a:endParaRPr>
          </a:p>
          <a:p>
            <a:r>
              <a:rPr lang="en-GB" b="1" dirty="0">
                <a:solidFill>
                  <a:srgbClr val="00B050"/>
                </a:solidFill>
              </a:rPr>
              <a:t>81% employees work in teams</a:t>
            </a:r>
          </a:p>
          <a:p>
            <a:r>
              <a:rPr lang="en-GB" b="1" dirty="0">
                <a:solidFill>
                  <a:srgbClr val="00B050"/>
                </a:solidFill>
              </a:rPr>
              <a:t>Technology</a:t>
            </a:r>
          </a:p>
          <a:p>
            <a:r>
              <a:rPr lang="en-GB" b="1" dirty="0">
                <a:solidFill>
                  <a:srgbClr val="00B050"/>
                </a:solidFill>
              </a:rPr>
              <a:t>Platforms</a:t>
            </a:r>
          </a:p>
          <a:p>
            <a:r>
              <a:rPr lang="en-GB" b="1" dirty="0">
                <a:solidFill>
                  <a:srgbClr val="00B050"/>
                </a:solidFill>
              </a:rPr>
              <a:t>Collaboration</a:t>
            </a:r>
          </a:p>
          <a:p>
            <a:r>
              <a:rPr lang="en-GB" b="1" dirty="0">
                <a:solidFill>
                  <a:srgbClr val="00B050"/>
                </a:solidFill>
              </a:rPr>
              <a:t>Distribution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5678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AFEE4-28EC-4238-94C6-43A053A6D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3600" dirty="0">
                <a:solidFill>
                  <a:srgbClr val="002060"/>
                </a:solidFill>
                <a:latin typeface="+mn-lt"/>
              </a:rPr>
              <a:t>Thank you for attending and listening to my presentation!</a:t>
            </a:r>
            <a:br>
              <a:rPr lang="en-GB" sz="6600" dirty="0">
                <a:solidFill>
                  <a:srgbClr val="002060"/>
                </a:solidFill>
                <a:latin typeface="+mn-lt"/>
              </a:rPr>
            </a:br>
            <a:r>
              <a:rPr lang="en-GB" sz="6600" dirty="0">
                <a:solidFill>
                  <a:srgbClr val="00B050"/>
                </a:solidFill>
                <a:latin typeface="+mn-lt"/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21372216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DF0ED-5C15-4A15-B0C9-70DED6056A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rgbClr val="00B050"/>
                </a:solidFill>
                <a:latin typeface="+mn-lt"/>
              </a:rPr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56385E7-C7AB-4596-8513-82F3024AEF8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72140" y="1799541"/>
            <a:ext cx="11323674" cy="38902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52352" rIns="9144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lvl="0"/>
            <a:r>
              <a:rPr lang="en-GB" sz="1800" dirty="0">
                <a:latin typeface="+mn-lt"/>
              </a:rPr>
              <a:t>Belbin associates (2019)</a:t>
            </a:r>
          </a:p>
          <a:p>
            <a:pPr lvl="0"/>
            <a:r>
              <a:rPr lang="en-GB" sz="1800" dirty="0">
                <a:latin typeface="+mn-lt"/>
              </a:rPr>
              <a:t>CS Burke, KC </a:t>
            </a:r>
            <a:r>
              <a:rPr lang="en-GB" sz="1800" dirty="0" err="1">
                <a:latin typeface="+mn-lt"/>
              </a:rPr>
              <a:t>Stagl</a:t>
            </a:r>
            <a:r>
              <a:rPr lang="en-GB" sz="1800" dirty="0">
                <a:latin typeface="+mn-lt"/>
              </a:rPr>
              <a:t>, E Salas, L Pierce (2006), Journal of applied psychology, Elsevier</a:t>
            </a:r>
          </a:p>
          <a:p>
            <a:pPr lvl="0"/>
            <a:r>
              <a:rPr lang="en-GB" sz="1800" dirty="0">
                <a:latin typeface="+mn-lt"/>
              </a:rPr>
              <a:t> W.M Bowler and  D. J Brass, (2006) Relational Correlates of Interpersonal Citizenship Behaviour, City research online, City of university of London</a:t>
            </a:r>
          </a:p>
          <a:p>
            <a:pPr lvl="0"/>
            <a:r>
              <a:rPr lang="en-GB" sz="1800" dirty="0">
                <a:latin typeface="+mn-lt"/>
              </a:rPr>
              <a:t>LA DE Church, JR Mesmer, The Cognitive Underpinnings of Effective Teamwork: A Meta -Analysis - Magnus – Journal of Applied Psychology, 2010  Psycnet.apa.org</a:t>
            </a:r>
          </a:p>
          <a:p>
            <a:pPr lvl="0"/>
            <a:r>
              <a:rPr lang="en-GB" sz="1800" dirty="0">
                <a:latin typeface="+mn-lt"/>
              </a:rPr>
              <a:t>Stephen Covey, (1989,) (2015) Styles of Delegation,  7 habits of highly effective people, Publisher Free Press </a:t>
            </a:r>
          </a:p>
          <a:p>
            <a:pPr lvl="0"/>
            <a:r>
              <a:rPr lang="en-GB" sz="1800" dirty="0">
                <a:latin typeface="+mn-lt"/>
              </a:rPr>
              <a:t>D. Levi (2015) Group Dynamics for Teams, Sage publications, 2015 </a:t>
            </a:r>
          </a:p>
          <a:p>
            <a:pPr lvl="0"/>
            <a:r>
              <a:rPr lang="en-GB" sz="1800" dirty="0">
                <a:latin typeface="+mn-lt"/>
              </a:rPr>
              <a:t>Issac and Carson (2016) Belbin (2012), University of Cambridge (2016)</a:t>
            </a:r>
          </a:p>
          <a:p>
            <a:pPr lvl="0"/>
            <a:r>
              <a:rPr lang="en-GB" sz="1800" dirty="0">
                <a:latin typeface="+mn-lt"/>
              </a:rPr>
              <a:t>SWJ Kozlowski (2012) BS Bell- Handbook of Psychology, Wiley Online Library</a:t>
            </a:r>
          </a:p>
          <a:p>
            <a:pPr lvl="0"/>
            <a:r>
              <a:rPr lang="en-GB" sz="1800" dirty="0">
                <a:latin typeface="+mn-lt"/>
              </a:rPr>
              <a:t>T. Lewis (2014) Exploring the Dynamics and Purpose of Teams, Journal of operating departments practitioners, Magonlinelibrary.com</a:t>
            </a:r>
          </a:p>
          <a:p>
            <a:pPr lvl="0"/>
            <a:r>
              <a:rPr lang="en-GB" sz="1800" dirty="0">
                <a:latin typeface="+mn-lt"/>
              </a:rPr>
              <a:t>Robbins and Finley, (2000) The New Why Teams </a:t>
            </a:r>
            <a:r>
              <a:rPr lang="en-GB" sz="1800" dirty="0" err="1">
                <a:latin typeface="+mn-lt"/>
              </a:rPr>
              <a:t>Dont</a:t>
            </a:r>
            <a:r>
              <a:rPr lang="en-GB" sz="1800" dirty="0">
                <a:latin typeface="+mn-lt"/>
              </a:rPr>
              <a:t> work, what goes wrong, and how to make it right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endParaRPr kumimoji="0" lang="en-GB" altLang="en-US" sz="16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8427316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AnalogousFromLightSeed_2SEEDS">
      <a:dk1>
        <a:srgbClr val="000000"/>
      </a:dk1>
      <a:lt1>
        <a:srgbClr val="FFFFFF"/>
      </a:lt1>
      <a:dk2>
        <a:srgbClr val="412624"/>
      </a:dk2>
      <a:lt2>
        <a:srgbClr val="E2E8E8"/>
      </a:lt2>
      <a:accent1>
        <a:srgbClr val="BA827F"/>
      </a:accent1>
      <a:accent2>
        <a:srgbClr val="C696A8"/>
      </a:accent2>
      <a:accent3>
        <a:srgbClr val="BC9E84"/>
      </a:accent3>
      <a:accent4>
        <a:srgbClr val="77AE95"/>
      </a:accent4>
      <a:accent5>
        <a:srgbClr val="82ACAA"/>
      </a:accent5>
      <a:accent6>
        <a:srgbClr val="7FA3BA"/>
      </a:accent6>
      <a:hlink>
        <a:srgbClr val="578D90"/>
      </a:hlink>
      <a:folHlink>
        <a:srgbClr val="7F7F7F"/>
      </a:folHlink>
    </a:clrScheme>
    <a:fontScheme name="Festival">
      <a:majorFont>
        <a:latin typeface="Tw Cen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4487</TotalTime>
  <Words>1121</Words>
  <Application>Microsoft Office PowerPoint</Application>
  <PresentationFormat>Widescreen</PresentationFormat>
  <Paragraphs>205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Avenir Next LT Pro</vt:lpstr>
      <vt:lpstr>Calibri</vt:lpstr>
      <vt:lpstr>Tw Cen MT</vt:lpstr>
      <vt:lpstr>ShapesVTI</vt:lpstr>
      <vt:lpstr>            Cert HE Skills for the Workplace Module BMSK4002 Team working and Communication Skills  Effective Team Working &amp; Communication Part 1 </vt:lpstr>
      <vt:lpstr>Aims &amp; Objectives</vt:lpstr>
      <vt:lpstr>Team Work</vt:lpstr>
      <vt:lpstr>Team Roles &amp; Clusters</vt:lpstr>
      <vt:lpstr>Action Orientated Roles Shaper| Implementer |Completer</vt:lpstr>
      <vt:lpstr>People Orientated Roles</vt:lpstr>
      <vt:lpstr>Cerebral / Thinking Roles</vt:lpstr>
      <vt:lpstr>Tuckman’s Team Development</vt:lpstr>
      <vt:lpstr>Conclusion</vt:lpstr>
      <vt:lpstr>Thank you for attending and listening to my presentation! Questions?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Cert HE Skills for the Workplace Module BMSK4002 Team working and Communication Skills  Effective Team Working </dc:title>
  <dc:creator>Eryl Daniels</dc:creator>
  <cp:lastModifiedBy>Eryl Daniels</cp:lastModifiedBy>
  <cp:revision>27</cp:revision>
  <cp:lastPrinted>2020-05-12T19:39:00Z</cp:lastPrinted>
  <dcterms:created xsi:type="dcterms:W3CDTF">2020-05-09T17:57:44Z</dcterms:created>
  <dcterms:modified xsi:type="dcterms:W3CDTF">2020-05-16T21:42:05Z</dcterms:modified>
</cp:coreProperties>
</file>