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6"/>
  </p:handoutMasterIdLst>
  <p:sldIdLst>
    <p:sldId id="256" r:id="rId2"/>
    <p:sldId id="260" r:id="rId3"/>
    <p:sldId id="263" r:id="rId4"/>
    <p:sldId id="264" r:id="rId5"/>
    <p:sldId id="258" r:id="rId6"/>
    <p:sldId id="259" r:id="rId7"/>
    <p:sldId id="261" r:id="rId8"/>
    <p:sldId id="262" r:id="rId9"/>
    <p:sldId id="269" r:id="rId10"/>
    <p:sldId id="270" r:id="rId11"/>
    <p:sldId id="271" r:id="rId12"/>
    <p:sldId id="272" r:id="rId13"/>
    <p:sldId id="273" r:id="rId14"/>
    <p:sldId id="26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438E719B-F72A-49D2-8FC3-D8270FE7BE1D}"/>
    <pc:docChg chg="delSld">
      <pc:chgData name="Sian Bowen" userId="c345053a-4abb-4e43-8ff7-c21186a2fa29" providerId="ADAL" clId="{438E719B-F72A-49D2-8FC3-D8270FE7BE1D}" dt="2024-02-16T12:29:49.667" v="0" actId="2696"/>
      <pc:docMkLst>
        <pc:docMk/>
      </pc:docMkLst>
      <pc:sldChg chg="del">
        <pc:chgData name="Sian Bowen" userId="c345053a-4abb-4e43-8ff7-c21186a2fa29" providerId="ADAL" clId="{438E719B-F72A-49D2-8FC3-D8270FE7BE1D}" dt="2024-02-16T12:29:49.667" v="0" actId="2696"/>
        <pc:sldMkLst>
          <pc:docMk/>
          <pc:sldMk cId="0" sldId="266"/>
        </pc:sldMkLst>
      </pc:sldChg>
      <pc:sldChg chg="del">
        <pc:chgData name="Sian Bowen" userId="c345053a-4abb-4e43-8ff7-c21186a2fa29" providerId="ADAL" clId="{438E719B-F72A-49D2-8FC3-D8270FE7BE1D}" dt="2024-02-16T12:29:49.667" v="0" actId="2696"/>
        <pc:sldMkLst>
          <pc:docMk/>
          <pc:sldMk cId="0" sldId="267"/>
        </pc:sldMkLst>
      </pc:sldChg>
      <pc:sldChg chg="del">
        <pc:chgData name="Sian Bowen" userId="c345053a-4abb-4e43-8ff7-c21186a2fa29" providerId="ADAL" clId="{438E719B-F72A-49D2-8FC3-D8270FE7BE1D}" dt="2024-02-16T12:29:49.667" v="0" actId="2696"/>
        <pc:sldMkLst>
          <pc:docMk/>
          <pc:sldMk cId="0" sldId="26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BA8132A-D47D-468A-AF0C-0CD8D1C1B13E}" type="datetimeFigureOut">
              <a:rPr lang="en-GB" smtClean="0"/>
              <a:t>16/02/2024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74D2FC-5482-4628-BC24-0E8CF0F48AE1}"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9E728E-85F1-47A8-B076-AB93362DDA5E}" type="datetimeFigureOut">
              <a:rPr lang="en-GB" smtClean="0"/>
              <a:pPr/>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2F8AF-16D6-4B38-90B9-321BBA19D30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9E728E-85F1-47A8-B076-AB93362DDA5E}" type="datetimeFigureOut">
              <a:rPr lang="en-GB" smtClean="0"/>
              <a:pPr/>
              <a:t>16/02/2024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62F8AF-16D6-4B38-90B9-321BBA19D30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OS5 Thoracic spine practical</a:t>
            </a:r>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Considerations to thoracic palpation</a:t>
            </a:r>
          </a:p>
        </p:txBody>
      </p:sp>
      <p:sp>
        <p:nvSpPr>
          <p:cNvPr id="3" name="Content Placeholder 2"/>
          <p:cNvSpPr>
            <a:spLocks noGrp="1"/>
          </p:cNvSpPr>
          <p:nvPr>
            <p:ph idx="1"/>
          </p:nvPr>
        </p:nvSpPr>
        <p:spPr/>
        <p:txBody>
          <a:bodyPr>
            <a:normAutofit fontScale="92500" lnSpcReduction="10000"/>
          </a:bodyPr>
          <a:lstStyle/>
          <a:p>
            <a:r>
              <a:rPr lang="en-GB" dirty="0"/>
              <a:t>Mobility testing: how much movement at a given segment</a:t>
            </a:r>
          </a:p>
          <a:p>
            <a:endParaRPr lang="en-GB" dirty="0"/>
          </a:p>
          <a:p>
            <a:r>
              <a:rPr lang="en-GB" dirty="0"/>
              <a:t>Local tenderness</a:t>
            </a:r>
          </a:p>
          <a:p>
            <a:endParaRPr lang="en-GB" dirty="0"/>
          </a:p>
          <a:p>
            <a:r>
              <a:rPr lang="en-GB" dirty="0"/>
              <a:t>Tenderness in directly connecting structures</a:t>
            </a:r>
          </a:p>
          <a:p>
            <a:endParaRPr lang="en-GB" dirty="0"/>
          </a:p>
          <a:p>
            <a:r>
              <a:rPr lang="en-GB" dirty="0" err="1"/>
              <a:t>Prescence</a:t>
            </a:r>
            <a:r>
              <a:rPr lang="en-GB" dirty="0"/>
              <a:t> of organic disease/pathological fracture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review of skills</a:t>
            </a:r>
          </a:p>
        </p:txBody>
      </p:sp>
      <p:sp>
        <p:nvSpPr>
          <p:cNvPr id="3" name="Content Placeholder 2"/>
          <p:cNvSpPr>
            <a:spLocks noGrp="1"/>
          </p:cNvSpPr>
          <p:nvPr>
            <p:ph idx="1"/>
          </p:nvPr>
        </p:nvSpPr>
        <p:spPr/>
        <p:txBody>
          <a:bodyPr/>
          <a:lstStyle/>
          <a:p>
            <a:r>
              <a:rPr lang="en-GB" dirty="0"/>
              <a:t>Clinical screening required: vibration? Percussion?</a:t>
            </a:r>
          </a:p>
          <a:p>
            <a:r>
              <a:rPr lang="en-GB" dirty="0"/>
              <a:t>Superficial palpation</a:t>
            </a:r>
          </a:p>
          <a:p>
            <a:r>
              <a:rPr lang="en-GB" dirty="0"/>
              <a:t>AROM TSP </a:t>
            </a:r>
            <a:r>
              <a:rPr lang="en-GB" i="1" u="sng" dirty="0"/>
              <a:t>and </a:t>
            </a:r>
            <a:r>
              <a:rPr lang="en-GB" dirty="0"/>
              <a:t>RIBs</a:t>
            </a:r>
          </a:p>
          <a:p>
            <a:r>
              <a:rPr lang="en-GB" dirty="0"/>
              <a:t>PROM (start with the pain free ROM)</a:t>
            </a:r>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Palpation prone</a:t>
            </a:r>
          </a:p>
        </p:txBody>
      </p:sp>
      <p:sp>
        <p:nvSpPr>
          <p:cNvPr id="3" name="Content Placeholder 2"/>
          <p:cNvSpPr>
            <a:spLocks noGrp="1"/>
          </p:cNvSpPr>
          <p:nvPr>
            <p:ph idx="1"/>
          </p:nvPr>
        </p:nvSpPr>
        <p:spPr/>
        <p:txBody>
          <a:bodyPr/>
          <a:lstStyle/>
          <a:p>
            <a:r>
              <a:rPr lang="en-GB" dirty="0"/>
              <a:t>Thoracic springing</a:t>
            </a:r>
          </a:p>
          <a:p>
            <a:r>
              <a:rPr lang="en-GB" dirty="0"/>
              <a:t>Contraindications?</a:t>
            </a:r>
          </a:p>
          <a:p>
            <a:r>
              <a:rPr lang="en-GB" dirty="0"/>
              <a:t>Tension points of nervous system</a:t>
            </a:r>
          </a:p>
          <a:p>
            <a:r>
              <a:rPr lang="en-GB" dirty="0"/>
              <a:t>How much movement exists at a given segment?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Ribs</a:t>
            </a:r>
          </a:p>
        </p:txBody>
      </p:sp>
      <p:sp>
        <p:nvSpPr>
          <p:cNvPr id="3" name="Content Placeholder 2"/>
          <p:cNvSpPr>
            <a:spLocks noGrp="1"/>
          </p:cNvSpPr>
          <p:nvPr>
            <p:ph idx="1"/>
          </p:nvPr>
        </p:nvSpPr>
        <p:spPr/>
        <p:txBody>
          <a:bodyPr>
            <a:normAutofit fontScale="77500" lnSpcReduction="20000"/>
          </a:bodyPr>
          <a:lstStyle/>
          <a:p>
            <a:r>
              <a:rPr lang="en-US" dirty="0"/>
              <a:t>Palpation of the TP's of the thoracic spine is challenging because of their depth relative to the more superficial structures of the spine. This can present a difficult situation for clinicians, as many manual techniques for the thoracic spine require hand or finger placement over the TP's. Most clinicians use the more superficial and easily palpable SP's of the thoracic spine to orient themselves for palpation of the deeper structures. </a:t>
            </a:r>
          </a:p>
          <a:p>
            <a:endParaRPr lang="en-US" dirty="0"/>
          </a:p>
          <a:p>
            <a:r>
              <a:rPr lang="en-US" dirty="0"/>
              <a:t>In order for clinicians to be specific and effective in their evaluation and treatment techniques, it is crucial to be able to accurately locate and identify the level of the TP's of the thoracic spine. Therefore, a model is needed to predict the location of the TP's relative to the easily palpable SP's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US" sz="1600" dirty="0"/>
              <a:t>pilot study investigated the location of the TP's of the thoracic spine in relation to their corresponding SP's. Based on the results obtained, the rule of threes was determined not to be an accurate predictor of the location of the transverse processes.</a:t>
            </a:r>
            <a:br>
              <a:rPr lang="en-US" sz="1600" dirty="0"/>
            </a:br>
            <a:r>
              <a:rPr lang="en-US" sz="1600" b="1" i="1" dirty="0"/>
              <a:t>Michael A. </a:t>
            </a:r>
            <a:r>
              <a:rPr lang="en-US" sz="1600" b="1" i="1" dirty="0" err="1"/>
              <a:t>Geelhoed</a:t>
            </a:r>
            <a:r>
              <a:rPr lang="en-US" sz="1600" b="1" i="1" baseline="30000" dirty="0"/>
              <a:t>; </a:t>
            </a:r>
            <a:r>
              <a:rPr lang="en-US" sz="1600" b="1" i="1" dirty="0"/>
              <a:t>Patricia A Brewer</a:t>
            </a:r>
            <a:r>
              <a:rPr lang="en-US" sz="1600" b="1" i="1" baseline="30000" dirty="0"/>
              <a:t> 2013</a:t>
            </a:r>
            <a:r>
              <a:rPr lang="en-US" sz="1600" b="1" i="1" dirty="0"/>
              <a:t> JAMPTA</a:t>
            </a:r>
            <a:endParaRPr lang="en-GB" sz="1600" b="1" i="1" dirty="0"/>
          </a:p>
        </p:txBody>
      </p:sp>
      <p:pic>
        <p:nvPicPr>
          <p:cNvPr id="3074" name="Picture 2" descr="http://accessphysiotherapy.com/loadbinary.aspx?name=dutts&amp;filename=dutts_c012f003t.gif"/>
          <p:cNvPicPr>
            <a:picLocks noChangeAspect="1" noChangeArrowheads="1"/>
          </p:cNvPicPr>
          <p:nvPr/>
        </p:nvPicPr>
        <p:blipFill>
          <a:blip r:embed="rId2" cstate="print"/>
          <a:srcRect/>
          <a:stretch>
            <a:fillRect/>
          </a:stretch>
        </p:blipFill>
        <p:spPr bwMode="auto">
          <a:xfrm>
            <a:off x="2267744" y="2924944"/>
            <a:ext cx="3974842" cy="331236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origin-ars.els-cdn.com/content/image/1-s2.0-S1042368007000319-gr8.jpg"/>
          <p:cNvPicPr>
            <a:picLocks noChangeAspect="1" noChangeArrowheads="1"/>
          </p:cNvPicPr>
          <p:nvPr/>
        </p:nvPicPr>
        <p:blipFill>
          <a:blip r:embed="rId2" cstate="print"/>
          <a:srcRect/>
          <a:stretch>
            <a:fillRect/>
          </a:stretch>
        </p:blipFill>
        <p:spPr bwMode="auto">
          <a:xfrm>
            <a:off x="1043608" y="1484784"/>
            <a:ext cx="5832648" cy="437819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r>
              <a:rPr lang="en-GB" sz="1600" dirty="0"/>
              <a:t>To find the best way to locate the TPs, researchers dissected 15 cadavers. They removed the soft tissues over the TPs and SPs. They inserted pins into the SPs and TPs of each thoracic vertebra. Then they used a digital </a:t>
            </a:r>
            <a:r>
              <a:rPr lang="en-GB" sz="1600" dirty="0" err="1"/>
              <a:t>caliper</a:t>
            </a:r>
            <a:r>
              <a:rPr lang="en-GB" sz="1600" dirty="0"/>
              <a:t> to measure the distances between these two points. They took into consideration how far apart the fingers have to be to feel contact points.</a:t>
            </a:r>
          </a:p>
          <a:p>
            <a:endParaRPr lang="en-GB" sz="1600" dirty="0"/>
          </a:p>
          <a:p>
            <a:r>
              <a:rPr lang="en-GB" sz="1600" dirty="0"/>
              <a:t>The authors report that if you find the SP and palpate (feel) just to the side of it, you'll be on the TP of the vertebra one level above. This holds true throughout the thoracic spine. </a:t>
            </a:r>
          </a:p>
          <a:p>
            <a:endParaRPr lang="en-GB" sz="1600" dirty="0"/>
          </a:p>
          <a:p>
            <a:r>
              <a:rPr lang="en-GB" sz="1600" dirty="0"/>
              <a:t>This model replaces the previously used </a:t>
            </a:r>
            <a:r>
              <a:rPr lang="en-GB" sz="1600" i="1" dirty="0"/>
              <a:t>Rule of Threes</a:t>
            </a:r>
            <a:r>
              <a:rPr lang="en-GB" sz="1600" dirty="0"/>
              <a:t> model. The old model used the SPs to find the TPs. This method tried to adjust for the change in angle of the SP from vertebra to vertebra. The new model shows this is not necessary. However, this new model may not always apply to the last two thoracic vertebrae (T11 and T12) because of how much they vary in position from person to person.</a:t>
            </a:r>
          </a:p>
          <a:p>
            <a:endParaRPr lang="en-GB" sz="1600" dirty="0"/>
          </a:p>
          <a:p>
            <a:r>
              <a:rPr lang="en-GB" sz="1600" b="1" dirty="0"/>
              <a:t>Michael A. </a:t>
            </a:r>
            <a:r>
              <a:rPr lang="en-GB" sz="1600" b="1" dirty="0" err="1"/>
              <a:t>Greelhoed</a:t>
            </a:r>
            <a:r>
              <a:rPr lang="en-GB" sz="1600" b="1" dirty="0"/>
              <a:t>, et al. A New Model to Facilitate Palpation of the Level of the Thoracic Processes of the Thoracic Spine. In Journal of Orthopaedic &amp; Sports Physical Therapy. November 2006. Vol. 36. No. 11. Pp. 876-881.</a:t>
            </a:r>
          </a:p>
          <a:p>
            <a:endParaRPr lang="en-GB"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endParaRPr lang="en-GB"/>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buFont typeface="Arial" pitchFamily="34" charset="0"/>
              <a:buChar char="•"/>
              <a:defRPr/>
            </a:pPr>
            <a:r>
              <a:rPr lang="en-GB" sz="2400" b="1" u="sng" dirty="0" err="1"/>
              <a:t>Costovertebral</a:t>
            </a:r>
            <a:r>
              <a:rPr lang="en-GB" sz="2400" b="1" u="sng" dirty="0"/>
              <a:t> joints</a:t>
            </a:r>
          </a:p>
          <a:p>
            <a:pPr marL="457200" indent="-457200" eaLnBrk="1" fontAlgn="auto" hangingPunct="1">
              <a:spcAft>
                <a:spcPts val="0"/>
              </a:spcAft>
              <a:buFont typeface="+mj-lt"/>
              <a:buAutoNum type="arabicPeriod"/>
              <a:defRPr/>
            </a:pPr>
            <a:r>
              <a:rPr lang="en-GB" sz="2400" b="1" dirty="0"/>
              <a:t>Synovial plane joints located between the ribs and the vertebrae</a:t>
            </a:r>
          </a:p>
          <a:p>
            <a:pPr marL="457200" indent="-457200" eaLnBrk="1" fontAlgn="auto" hangingPunct="1">
              <a:spcAft>
                <a:spcPts val="0"/>
              </a:spcAft>
              <a:buFont typeface="+mj-lt"/>
              <a:buAutoNum type="arabicPeriod"/>
              <a:defRPr/>
            </a:pPr>
            <a:r>
              <a:rPr lang="en-GB" sz="2400" b="1" dirty="0"/>
              <a:t>24 joints divided into 2 parts (Ribs 1,10,11 and 12 articulate with a single vertebrae)</a:t>
            </a:r>
          </a:p>
          <a:p>
            <a:pPr marL="457200" indent="-457200" eaLnBrk="1" fontAlgn="auto" hangingPunct="1">
              <a:spcAft>
                <a:spcPts val="0"/>
              </a:spcAft>
              <a:buFont typeface="Arial" charset="0"/>
              <a:buNone/>
              <a:defRPr/>
            </a:pPr>
            <a:endParaRPr lang="en-GB" sz="2400" b="1" dirty="0"/>
          </a:p>
          <a:p>
            <a:pPr marL="457200" indent="-457200" eaLnBrk="1" fontAlgn="auto" hangingPunct="1">
              <a:spcAft>
                <a:spcPts val="0"/>
              </a:spcAft>
              <a:buFont typeface="+mj-lt"/>
              <a:buAutoNum type="arabicPeriod"/>
              <a:defRPr/>
            </a:pPr>
            <a:r>
              <a:rPr lang="en-GB" sz="2400" b="1" dirty="0"/>
              <a:t>The other articulations have no intra-</a:t>
            </a:r>
            <a:r>
              <a:rPr lang="en-GB" sz="2400" b="1" dirty="0" err="1"/>
              <a:t>articular</a:t>
            </a:r>
            <a:r>
              <a:rPr lang="en-GB" sz="2400" b="1" dirty="0"/>
              <a:t> ligament that divides the joint into two parts so each of the ribs 2 through to 9 articulate with two adjacent vertebrae and the adjoining disc</a:t>
            </a:r>
          </a:p>
          <a:p>
            <a:pPr eaLnBrk="1" fontAlgn="auto" hangingPunct="1">
              <a:spcAft>
                <a:spcPts val="0"/>
              </a:spcAft>
              <a:buFont typeface="Arial" pitchFamily="34" charset="0"/>
              <a:buNone/>
              <a:defRPr/>
            </a:pPr>
            <a:endParaRPr lang="en-GB" dirty="0"/>
          </a:p>
          <a:p>
            <a:pPr eaLnBrk="1" fontAlgn="auto" hangingPunct="1">
              <a:spcAft>
                <a:spcPts val="0"/>
              </a:spcAft>
              <a:buFont typeface="Arial" pitchFamily="34" charset="0"/>
              <a:buNone/>
              <a:defRPr/>
            </a:pPr>
            <a:endParaRPr lang="en-GB" dirty="0"/>
          </a:p>
          <a:p>
            <a:pPr eaLnBrk="1" fontAlgn="auto" hangingPunct="1">
              <a:spcAft>
                <a:spcPts val="0"/>
              </a:spcAft>
              <a:buFont typeface="Arial" pitchFamily="34" charset="0"/>
              <a:buNone/>
              <a:defRPr/>
            </a:pPr>
            <a:endParaRPr lang="en-GB" dirty="0"/>
          </a:p>
          <a:p>
            <a:pPr eaLnBrk="1" fontAlgn="auto" hangingPunct="1">
              <a:spcAft>
                <a:spcPts val="0"/>
              </a:spcAft>
              <a:buFont typeface="Arial" pitchFamily="34" charset="0"/>
              <a:buNone/>
              <a:defRPr/>
            </a:pPr>
            <a:endParaRPr lang="en-GB" dirty="0"/>
          </a:p>
          <a:p>
            <a:pPr eaLnBrk="1" fontAlgn="auto" hangingPunct="1">
              <a:spcAft>
                <a:spcPts val="0"/>
              </a:spcAft>
              <a:buFont typeface="Arial" pitchFamily="34" charset="0"/>
              <a:buNone/>
              <a:defRPr/>
            </a:pPr>
            <a:r>
              <a:rPr lang="en-GB" sz="1400" dirty="0"/>
              <a:t>web.jbjs.org.uk</a:t>
            </a:r>
          </a:p>
          <a:p>
            <a:pPr eaLnBrk="1" fontAlgn="auto" hangingPunct="1">
              <a:spcAft>
                <a:spcPts val="0"/>
              </a:spcAft>
              <a:buFont typeface="Arial" pitchFamily="34" charset="0"/>
              <a:buNone/>
              <a:defRPr/>
            </a:pPr>
            <a:endParaRPr lang="en-GB" dirty="0"/>
          </a:p>
        </p:txBody>
      </p:sp>
      <p:pic>
        <p:nvPicPr>
          <p:cNvPr id="5124" name="Picture 2" descr="http://www.google.co.uk/url?source=imglanding&amp;ct=img&amp;q=http://web.jbjs.org.uk/content/vol89-B/issue10/images/small/19721-1c.gif&amp;sa=X&amp;ei=SRyUToLOF8fEswaP6pXlBQ&amp;ved=0CAkQ8wc4Eg&amp;usg=AFQjCNFF9G65rMzKJoxSD_Sr2XpPtijfNg"/>
          <p:cNvPicPr>
            <a:picLocks noChangeAspect="1" noChangeArrowheads="1"/>
          </p:cNvPicPr>
          <p:nvPr/>
        </p:nvPicPr>
        <p:blipFill>
          <a:blip r:embed="rId2" cstate="print"/>
          <a:srcRect/>
          <a:stretch>
            <a:fillRect/>
          </a:stretch>
        </p:blipFill>
        <p:spPr bwMode="auto">
          <a:xfrm>
            <a:off x="3563938" y="4005263"/>
            <a:ext cx="3024187" cy="264636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endParaRPr lang="en-GB"/>
          </a:p>
        </p:txBody>
      </p:sp>
      <p:sp>
        <p:nvSpPr>
          <p:cNvPr id="6147" name="Content Placeholder 2"/>
          <p:cNvSpPr>
            <a:spLocks noGrp="1"/>
          </p:cNvSpPr>
          <p:nvPr>
            <p:ph idx="1"/>
          </p:nvPr>
        </p:nvSpPr>
        <p:spPr/>
        <p:txBody>
          <a:bodyPr/>
          <a:lstStyle/>
          <a:p>
            <a:pPr eaLnBrk="1" hangingPunct="1"/>
            <a:endParaRPr lang="en-GB"/>
          </a:p>
        </p:txBody>
      </p:sp>
      <p:pic>
        <p:nvPicPr>
          <p:cNvPr id="6148" name="Picture 2" descr="http://www.google.co.uk/url?source=imglanding&amp;ct=img&amp;q=http://zeravicachiropractic.health.officelive.com/images/Rib%20Head%20Articulations.jpg&amp;sa=X&amp;ei=oaCUToWzL5CLswawjq2tDQ&amp;ved=0CAkQ8wc&amp;usg=AFQjCNEXOv36DriK47AHgQdKzxwCetspyg"/>
          <p:cNvPicPr>
            <a:picLocks noChangeAspect="1" noChangeArrowheads="1"/>
          </p:cNvPicPr>
          <p:nvPr/>
        </p:nvPicPr>
        <p:blipFill>
          <a:blip r:embed="rId2" cstate="print"/>
          <a:srcRect/>
          <a:stretch>
            <a:fillRect/>
          </a:stretch>
        </p:blipFill>
        <p:spPr bwMode="auto">
          <a:xfrm>
            <a:off x="1692275" y="2133600"/>
            <a:ext cx="5905500" cy="220027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endParaRPr lang="en-GB"/>
          </a:p>
        </p:txBody>
      </p:sp>
      <p:sp>
        <p:nvSpPr>
          <p:cNvPr id="7171" name="Content Placeholder 2"/>
          <p:cNvSpPr>
            <a:spLocks noGrp="1"/>
          </p:cNvSpPr>
          <p:nvPr>
            <p:ph idx="1"/>
          </p:nvPr>
        </p:nvSpPr>
        <p:spPr/>
        <p:txBody>
          <a:bodyPr/>
          <a:lstStyle/>
          <a:p>
            <a:pPr eaLnBrk="1" hangingPunct="1"/>
            <a:r>
              <a:rPr lang="en-GB" sz="2400" u="sng"/>
              <a:t>Costotransverse joints</a:t>
            </a:r>
          </a:p>
          <a:p>
            <a:pPr eaLnBrk="1" hangingPunct="1"/>
            <a:r>
              <a:rPr lang="en-GB" sz="2400"/>
              <a:t>Synovial joints found between the ribs and the transverse processes of the vertebrae of the same level for ribs 1 -10</a:t>
            </a:r>
          </a:p>
          <a:p>
            <a:pPr eaLnBrk="1" hangingPunct="1"/>
            <a:endParaRPr lang="en-GB" sz="2400"/>
          </a:p>
          <a:p>
            <a:pPr eaLnBrk="1" hangingPunct="1"/>
            <a:r>
              <a:rPr lang="en-GB" sz="2400"/>
              <a:t>Because ribs 11 and 12 do not articulate with</a:t>
            </a:r>
          </a:p>
          <a:p>
            <a:pPr eaLnBrk="1" hangingPunct="1">
              <a:buFont typeface="Arial" charset="0"/>
              <a:buNone/>
            </a:pPr>
            <a:r>
              <a:rPr lang="en-GB" sz="2400"/>
              <a:t> the transverse processes, this joint does not</a:t>
            </a:r>
          </a:p>
          <a:p>
            <a:pPr eaLnBrk="1" hangingPunct="1">
              <a:buFont typeface="Arial" charset="0"/>
              <a:buNone/>
            </a:pPr>
            <a:r>
              <a:rPr lang="en-GB" sz="2400"/>
              <a:t> exist for these two levels. </a:t>
            </a:r>
          </a:p>
          <a:p>
            <a:pPr eaLnBrk="1" hangingPunct="1"/>
            <a:endParaRPr lang="en-GB" sz="2400"/>
          </a:p>
          <a:p>
            <a:pPr eaLnBrk="1" hangingPunct="1"/>
            <a:endParaRPr lang="en-GB" sz="2400"/>
          </a:p>
          <a:p>
            <a:pPr eaLnBrk="1" hangingPunct="1"/>
            <a:endParaRPr lang="en-GB" sz="2400"/>
          </a:p>
          <a:p>
            <a:pPr eaLnBrk="1" hangingPunct="1"/>
            <a:endParaRPr lang="en-GB" sz="2400"/>
          </a:p>
          <a:p>
            <a:pPr eaLnBrk="1" hangingPunct="1"/>
            <a:endParaRPr lang="en-GB" sz="2400"/>
          </a:p>
          <a:p>
            <a:pPr eaLnBrk="1" hangingPunct="1"/>
            <a:endParaRPr lang="en-GB" sz="2400"/>
          </a:p>
          <a:p>
            <a:pPr eaLnBrk="1" hangingPunct="1"/>
            <a:endParaRPr lang="en-GB" sz="1600"/>
          </a:p>
          <a:p>
            <a:pPr eaLnBrk="1" hangingPunct="1"/>
            <a:endParaRPr lang="en-GB" sz="1600"/>
          </a:p>
          <a:p>
            <a:pPr eaLnBrk="1" hangingPunct="1"/>
            <a:endParaRPr lang="en-GB" sz="1600"/>
          </a:p>
          <a:p>
            <a:pPr eaLnBrk="1" hangingPunct="1"/>
            <a:endParaRPr lang="en-GB" sz="1600"/>
          </a:p>
          <a:p>
            <a:pPr eaLnBrk="1" hangingPunct="1"/>
            <a:endParaRPr lang="en-GB" sz="1600"/>
          </a:p>
          <a:p>
            <a:pPr eaLnBrk="1" hangingPunct="1"/>
            <a:endParaRPr lang="en-GB" sz="1600"/>
          </a:p>
          <a:p>
            <a:pPr eaLnBrk="1" hangingPunct="1"/>
            <a:endParaRPr lang="en-GB" sz="1600"/>
          </a:p>
          <a:p>
            <a:pPr eaLnBrk="1" hangingPunct="1"/>
            <a:endParaRPr lang="en-GB" sz="1600"/>
          </a:p>
          <a:p>
            <a:pPr eaLnBrk="1" hangingPunct="1"/>
            <a:endParaRPr lang="en-GB" sz="1600"/>
          </a:p>
          <a:p>
            <a:pPr eaLnBrk="1" hangingPunct="1"/>
            <a:endParaRPr lang="en-GB" sz="1600"/>
          </a:p>
        </p:txBody>
      </p:sp>
      <p:pic>
        <p:nvPicPr>
          <p:cNvPr id="7172" name="Picture 4" descr="http://www.google.co.uk/url?source=imglanding&amp;ct=img&amp;q=http://upload.wikimedia.org/wikipedia/commons/thumb/1/13/Gray313.png/250px-Gray313.png&amp;sa=X&amp;ei=QViUTuHBMc3bsga7yt3vBQ&amp;ved=0CAkQ8wc&amp;usg=AFQjCNGjeOxEoPfQ6VCwDAWIBrTZdbcpUw"/>
          <p:cNvPicPr>
            <a:picLocks noChangeAspect="1" noChangeArrowheads="1"/>
          </p:cNvPicPr>
          <p:nvPr/>
        </p:nvPicPr>
        <p:blipFill>
          <a:blip r:embed="rId2" cstate="print"/>
          <a:srcRect/>
          <a:stretch>
            <a:fillRect/>
          </a:stretch>
        </p:blipFill>
        <p:spPr bwMode="auto">
          <a:xfrm>
            <a:off x="4859338" y="4149725"/>
            <a:ext cx="3529012" cy="2497138"/>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t>Movements of the ribs</a:t>
            </a:r>
          </a:p>
        </p:txBody>
      </p:sp>
      <p:sp>
        <p:nvSpPr>
          <p:cNvPr id="9219" name="Content Placeholder 2"/>
          <p:cNvSpPr>
            <a:spLocks noGrp="1"/>
          </p:cNvSpPr>
          <p:nvPr>
            <p:ph idx="1"/>
          </p:nvPr>
        </p:nvSpPr>
        <p:spPr>
          <a:xfrm>
            <a:off x="468313" y="1557338"/>
            <a:ext cx="8229600" cy="4525962"/>
          </a:xfrm>
        </p:spPr>
        <p:txBody>
          <a:bodyPr/>
          <a:lstStyle/>
          <a:p>
            <a:pPr eaLnBrk="1" hangingPunct="1"/>
            <a:r>
              <a:rPr lang="en-GB"/>
              <a:t>Differs due to level: pump/bucket/caliper action</a:t>
            </a:r>
          </a:p>
          <a:p>
            <a:pPr eaLnBrk="1" hangingPunct="1"/>
            <a:r>
              <a:rPr lang="en-GB"/>
              <a:t>Increasingly les elastic with age</a:t>
            </a:r>
          </a:p>
          <a:p>
            <a:pPr eaLnBrk="1" hangingPunct="1"/>
            <a:r>
              <a:rPr lang="en-GB"/>
              <a:t>Normal chest expansion: variable 7-2.5cm)</a:t>
            </a:r>
          </a:p>
          <a:p>
            <a:pPr eaLnBrk="1" hangingPunct="1"/>
            <a:r>
              <a:rPr lang="en-GB"/>
              <a:t>&lt;2.5 abnormal</a:t>
            </a:r>
          </a:p>
        </p:txBody>
      </p:sp>
      <p:sp>
        <p:nvSpPr>
          <p:cNvPr id="9220" name="Rectangle 3"/>
          <p:cNvSpPr>
            <a:spLocks noChangeArrowheads="1"/>
          </p:cNvSpPr>
          <p:nvPr/>
        </p:nvSpPr>
        <p:spPr bwMode="auto">
          <a:xfrm>
            <a:off x="2286000" y="4797425"/>
            <a:ext cx="3365500" cy="646113"/>
          </a:xfrm>
          <a:prstGeom prst="rect">
            <a:avLst/>
          </a:prstGeom>
          <a:noFill/>
          <a:ln w="9525">
            <a:noFill/>
            <a:miter lim="800000"/>
            <a:headEnd/>
            <a:tailEnd/>
          </a:ln>
        </p:spPr>
        <p:txBody>
          <a:bodyPr>
            <a:spAutoFit/>
          </a:bodyPr>
          <a:lstStyle/>
          <a:p>
            <a:endParaRPr lang="en-GB"/>
          </a:p>
          <a:p>
            <a:r>
              <a:rPr lang="en-GB"/>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t>Movements of the ribs</a:t>
            </a:r>
          </a:p>
        </p:txBody>
      </p:sp>
      <p:pic>
        <p:nvPicPr>
          <p:cNvPr id="10243" name="Picture 2" descr="http://www.google.co.uk/url?source=imglanding&amp;ct=img&amp;q=http://qs1252.pair.com/monarchm/elsevier/drake2e_v1/images/module5/05_81.jpg&amp;sa=X&amp;ei=bJeUTsziHMvJsgar7e3NBQ&amp;ved=0CAkQ8wc&amp;usg=AFQjCNEOLRAtIMDamHdnT6HW2EoZphjyHQ"/>
          <p:cNvPicPr>
            <a:picLocks noChangeAspect="1" noChangeArrowheads="1"/>
          </p:cNvPicPr>
          <p:nvPr/>
        </p:nvPicPr>
        <p:blipFill>
          <a:blip r:embed="rId2" cstate="print"/>
          <a:srcRect/>
          <a:stretch>
            <a:fillRect/>
          </a:stretch>
        </p:blipFill>
        <p:spPr bwMode="auto">
          <a:xfrm>
            <a:off x="3635375" y="1773238"/>
            <a:ext cx="2881313" cy="3014662"/>
          </a:xfrm>
          <a:prstGeom prst="rect">
            <a:avLst/>
          </a:prstGeom>
          <a:noFill/>
          <a:ln w="9525">
            <a:noFill/>
            <a:miter lim="800000"/>
            <a:headEnd/>
            <a:tailEnd/>
          </a:ln>
        </p:spPr>
      </p:pic>
      <p:pic>
        <p:nvPicPr>
          <p:cNvPr id="10244" name="Picture 4" descr="http://www.google.co.uk/url?source=imglanding&amp;ct=img&amp;q=http://qs1252.pair.com/monarchm/elsevier/drake2e_v1/images/module5/05_82.jpg&amp;sa=X&amp;ei=QZiUTtCoFYPIswbMzNTwBQ&amp;ved=0CAkQ8wc&amp;usg=AFQjCNG4TaZ92dKx0YF3wSwRQiK4qihChQ"/>
          <p:cNvPicPr>
            <a:picLocks noChangeAspect="1" noChangeArrowheads="1"/>
          </p:cNvPicPr>
          <p:nvPr/>
        </p:nvPicPr>
        <p:blipFill>
          <a:blip r:embed="rId3" cstate="print"/>
          <a:srcRect/>
          <a:stretch>
            <a:fillRect/>
          </a:stretch>
        </p:blipFill>
        <p:spPr bwMode="auto">
          <a:xfrm>
            <a:off x="468313" y="1989138"/>
            <a:ext cx="3222625" cy="2735262"/>
          </a:xfrm>
          <a:prstGeom prst="rect">
            <a:avLst/>
          </a:prstGeom>
          <a:noFill/>
          <a:ln w="9525">
            <a:noFill/>
            <a:miter lim="800000"/>
            <a:headEnd/>
            <a:tailEnd/>
          </a:ln>
        </p:spPr>
      </p:pic>
      <p:pic>
        <p:nvPicPr>
          <p:cNvPr id="10245" name="Picture 6" descr="http://www.google.co.uk/url?source=imglanding&amp;ct=img&amp;q=http://www.myworkouttrainer.com/images_1a9004fsd/caliper_large.jpg&amp;sa=X&amp;ei=DZmUTpCkGo7ssga79_TaBQ&amp;ved=0CAkQ8wc4Ig&amp;usg=AFQjCNEv_xbWcULhHaoELztMXIC-wl74bg"/>
          <p:cNvPicPr>
            <a:picLocks noGrp="1" noChangeAspect="1" noChangeArrowheads="1"/>
          </p:cNvPicPr>
          <p:nvPr>
            <p:ph idx="1"/>
          </p:nvPr>
        </p:nvPicPr>
        <p:blipFill>
          <a:blip r:embed="rId4" cstate="print"/>
          <a:srcRect/>
          <a:stretch>
            <a:fillRect/>
          </a:stretch>
        </p:blipFill>
        <p:spPr>
          <a:xfrm>
            <a:off x="6659563" y="1773238"/>
            <a:ext cx="2160587" cy="3325812"/>
          </a:xfr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Therapeutic techniques</a:t>
            </a:r>
          </a:p>
        </p:txBody>
      </p:sp>
      <p:sp>
        <p:nvSpPr>
          <p:cNvPr id="3" name="Content Placeholder 2"/>
          <p:cNvSpPr>
            <a:spLocks noGrp="1"/>
          </p:cNvSpPr>
          <p:nvPr>
            <p:ph idx="1"/>
          </p:nvPr>
        </p:nvSpPr>
        <p:spPr/>
        <p:txBody>
          <a:bodyPr/>
          <a:lstStyle/>
          <a:p>
            <a:r>
              <a:rPr lang="en-GB" dirty="0"/>
              <a:t>Mobilisation seated</a:t>
            </a:r>
          </a:p>
          <a:p>
            <a:endParaRPr lang="en-GB" dirty="0"/>
          </a:p>
          <a:p>
            <a:r>
              <a:rPr lang="en-GB" dirty="0"/>
              <a:t>Mobilisation prone</a:t>
            </a:r>
          </a:p>
          <a:p>
            <a:endParaRPr lang="en-GB" dirty="0"/>
          </a:p>
          <a:p>
            <a:r>
              <a:rPr lang="en-GB" dirty="0"/>
              <a:t>NMT prone/</a:t>
            </a:r>
            <a:r>
              <a:rPr lang="en-GB" dirty="0" err="1"/>
              <a:t>sidelying</a:t>
            </a:r>
            <a:r>
              <a:rPr lang="en-GB" dirty="0"/>
              <a:t>/seated</a:t>
            </a:r>
          </a:p>
          <a:p>
            <a:endParaRPr lang="en-GB" dirty="0"/>
          </a:p>
          <a:p>
            <a:r>
              <a:rPr lang="en-GB" dirty="0"/>
              <a:t>Indirect technique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679</Words>
  <Application>Microsoft Office PowerPoint</Application>
  <PresentationFormat>On-screen Show (4:3)</PresentationFormat>
  <Paragraphs>77</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OS5 Thoracic spine practical</vt:lpstr>
      <vt:lpstr>Considerations to thoracic palpation</vt:lpstr>
      <vt:lpstr>Practical: review of skills</vt:lpstr>
      <vt:lpstr>Palpation prone</vt:lpstr>
      <vt:lpstr>Ribs</vt:lpstr>
      <vt:lpstr>PowerPoint Presentation</vt:lpstr>
      <vt:lpstr>PowerPoint Presentation</vt:lpstr>
      <vt:lpstr>PowerPoint Presentation</vt:lpstr>
      <vt:lpstr>PowerPoint Presentation</vt:lpstr>
      <vt:lpstr>PowerPoint Presentation</vt:lpstr>
      <vt:lpstr>PowerPoint Presentation</vt:lpstr>
      <vt:lpstr>Movements of the ribs</vt:lpstr>
      <vt:lpstr>Movements of the ribs</vt:lpstr>
      <vt:lpstr>Practical: Therapeutic techniques</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OS5 Thoracic spine practical</dc:title>
  <dc:creator>hnjohnstonr</dc:creator>
  <cp:lastModifiedBy>Sian Bowen</cp:lastModifiedBy>
  <cp:revision>3</cp:revision>
  <dcterms:created xsi:type="dcterms:W3CDTF">2013-10-07T11:22:53Z</dcterms:created>
  <dcterms:modified xsi:type="dcterms:W3CDTF">2024-02-16T12:29:51Z</dcterms:modified>
</cp:coreProperties>
</file>