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2" r:id="rId5"/>
  </p:sldMasterIdLst>
  <p:notesMasterIdLst>
    <p:notesMasterId r:id="rId8"/>
  </p:notesMasterIdLst>
  <p:handoutMasterIdLst>
    <p:handoutMasterId r:id="rId9"/>
  </p:handoutMasterIdLst>
  <p:sldIdLst>
    <p:sldId id="262"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434" autoAdjust="0"/>
  </p:normalViewPr>
  <p:slideViewPr>
    <p:cSldViewPr snapToGrid="0" snapToObjects="1" showGuides="1">
      <p:cViewPr varScale="1">
        <p:scale>
          <a:sx n="21" d="100"/>
          <a:sy n="21" d="100"/>
        </p:scale>
        <p:origin x="1306" y="77"/>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44B232-50C4-405A-B7AF-95F12629E4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4F346891-2791-4D1B-BA46-3ADC6BB5860F}">
      <dgm:prSet custT="1"/>
      <dgm:spPr/>
      <dgm:t>
        <a:bodyPr/>
        <a:lstStyle/>
        <a:p>
          <a:pPr rtl="0"/>
          <a:r>
            <a:rPr lang="en-IN" sz="3000" dirty="0">
              <a:latin typeface="Times New Roman" panose="02020603050405020304" pitchFamily="18" charset="0"/>
              <a:cs typeface="Times New Roman" panose="02020603050405020304" pitchFamily="18" charset="0"/>
            </a:rPr>
            <a:t>To explore the connection between COPD and smoking across England. </a:t>
          </a:r>
          <a:endParaRPr lang="en-GB" sz="3000" dirty="0">
            <a:latin typeface="Times New Roman" panose="02020603050405020304" pitchFamily="18" charset="0"/>
            <a:cs typeface="Times New Roman" panose="02020603050405020304" pitchFamily="18" charset="0"/>
          </a:endParaRPr>
        </a:p>
      </dgm:t>
    </dgm:pt>
    <dgm:pt modelId="{9B64B436-63CD-4873-9596-B8E665A9B978}" type="parTrans" cxnId="{F078C463-96BF-4AF7-876D-F972F4461B8B}">
      <dgm:prSet/>
      <dgm:spPr/>
      <dgm:t>
        <a:bodyPr/>
        <a:lstStyle/>
        <a:p>
          <a:endParaRPr lang="en-GB">
            <a:latin typeface="Times New Roman" panose="02020603050405020304" pitchFamily="18" charset="0"/>
            <a:cs typeface="Times New Roman" panose="02020603050405020304" pitchFamily="18" charset="0"/>
          </a:endParaRPr>
        </a:p>
      </dgm:t>
    </dgm:pt>
    <dgm:pt modelId="{DDAA32EB-5008-4D54-A045-4A1995435070}" type="sibTrans" cxnId="{F078C463-96BF-4AF7-876D-F972F4461B8B}">
      <dgm:prSet/>
      <dgm:spPr/>
      <dgm:t>
        <a:bodyPr/>
        <a:lstStyle/>
        <a:p>
          <a:endParaRPr lang="en-GB">
            <a:latin typeface="Times New Roman" panose="02020603050405020304" pitchFamily="18" charset="0"/>
            <a:cs typeface="Times New Roman" panose="02020603050405020304" pitchFamily="18" charset="0"/>
          </a:endParaRPr>
        </a:p>
      </dgm:t>
    </dgm:pt>
    <dgm:pt modelId="{490B22AD-0958-4C67-86FF-7B0ECCD1F145}">
      <dgm:prSet custT="1"/>
      <dgm:spPr/>
      <dgm:t>
        <a:bodyPr/>
        <a:lstStyle/>
        <a:p>
          <a:pPr rtl="0"/>
          <a:r>
            <a:rPr lang="en-IN" sz="3000" dirty="0">
              <a:latin typeface="Times New Roman" panose="02020603050405020304" pitchFamily="18" charset="0"/>
              <a:cs typeface="Times New Roman" panose="02020603050405020304" pitchFamily="18" charset="0"/>
            </a:rPr>
            <a:t>To understand how smoking impacts the health and daily life of people with COPD in England.</a:t>
          </a:r>
          <a:endParaRPr lang="en-GB" sz="3000" dirty="0">
            <a:latin typeface="Times New Roman" panose="02020603050405020304" pitchFamily="18" charset="0"/>
            <a:cs typeface="Times New Roman" panose="02020603050405020304" pitchFamily="18" charset="0"/>
          </a:endParaRPr>
        </a:p>
      </dgm:t>
    </dgm:pt>
    <dgm:pt modelId="{695B22C7-C3F2-4E02-BB21-2BC1090B41AB}" type="parTrans" cxnId="{03C3A71F-539C-49D6-BD76-CF997114793D}">
      <dgm:prSet/>
      <dgm:spPr/>
      <dgm:t>
        <a:bodyPr/>
        <a:lstStyle/>
        <a:p>
          <a:endParaRPr lang="en-GB">
            <a:latin typeface="Times New Roman" panose="02020603050405020304" pitchFamily="18" charset="0"/>
            <a:cs typeface="Times New Roman" panose="02020603050405020304" pitchFamily="18" charset="0"/>
          </a:endParaRPr>
        </a:p>
      </dgm:t>
    </dgm:pt>
    <dgm:pt modelId="{A798CC16-0A54-44FE-8C3F-89DC649B9177}" type="sibTrans" cxnId="{03C3A71F-539C-49D6-BD76-CF997114793D}">
      <dgm:prSet/>
      <dgm:spPr/>
      <dgm:t>
        <a:bodyPr/>
        <a:lstStyle/>
        <a:p>
          <a:endParaRPr lang="en-GB">
            <a:latin typeface="Times New Roman" panose="02020603050405020304" pitchFamily="18" charset="0"/>
            <a:cs typeface="Times New Roman" panose="02020603050405020304" pitchFamily="18" charset="0"/>
          </a:endParaRPr>
        </a:p>
      </dgm:t>
    </dgm:pt>
    <dgm:pt modelId="{ACB188AE-FCE5-4D14-A8AC-2D02506EC6A1}">
      <dgm:prSet custT="1"/>
      <dgm:spPr/>
      <dgm:t>
        <a:bodyPr/>
        <a:lstStyle/>
        <a:p>
          <a:pPr rtl="0"/>
          <a:r>
            <a:rPr lang="en-IN" sz="3000" dirty="0">
              <a:latin typeface="Times New Roman" panose="02020603050405020304" pitchFamily="18" charset="0"/>
              <a:cs typeface="Times New Roman" panose="02020603050405020304" pitchFamily="18" charset="0"/>
            </a:rPr>
            <a:t>To recognise the main problems faced by COPD patients who have a history of smoking.</a:t>
          </a:r>
          <a:endParaRPr lang="en-GB" sz="3000" dirty="0">
            <a:latin typeface="Times New Roman" panose="02020603050405020304" pitchFamily="18" charset="0"/>
            <a:cs typeface="Times New Roman" panose="02020603050405020304" pitchFamily="18" charset="0"/>
          </a:endParaRPr>
        </a:p>
      </dgm:t>
    </dgm:pt>
    <dgm:pt modelId="{494B4856-1A1B-4429-AD15-17E7644C7B2A}" type="parTrans" cxnId="{F4D2A30F-B6CF-4820-9888-E33611769722}">
      <dgm:prSet/>
      <dgm:spPr/>
      <dgm:t>
        <a:bodyPr/>
        <a:lstStyle/>
        <a:p>
          <a:endParaRPr lang="en-GB">
            <a:latin typeface="Times New Roman" panose="02020603050405020304" pitchFamily="18" charset="0"/>
            <a:cs typeface="Times New Roman" panose="02020603050405020304" pitchFamily="18" charset="0"/>
          </a:endParaRPr>
        </a:p>
      </dgm:t>
    </dgm:pt>
    <dgm:pt modelId="{322C0FCD-B106-4D9A-BC50-8A77707C80DD}" type="sibTrans" cxnId="{F4D2A30F-B6CF-4820-9888-E33611769722}">
      <dgm:prSet/>
      <dgm:spPr/>
      <dgm:t>
        <a:bodyPr/>
        <a:lstStyle/>
        <a:p>
          <a:endParaRPr lang="en-GB">
            <a:latin typeface="Times New Roman" panose="02020603050405020304" pitchFamily="18" charset="0"/>
            <a:cs typeface="Times New Roman" panose="02020603050405020304" pitchFamily="18" charset="0"/>
          </a:endParaRPr>
        </a:p>
      </dgm:t>
    </dgm:pt>
    <dgm:pt modelId="{67132279-B4EA-4FFD-8A6F-6CE214F96250}" type="pres">
      <dgm:prSet presAssocID="{1B44B232-50C4-405A-B7AF-95F12629E4E6}" presName="linear" presStyleCnt="0">
        <dgm:presLayoutVars>
          <dgm:animLvl val="lvl"/>
          <dgm:resizeHandles val="exact"/>
        </dgm:presLayoutVars>
      </dgm:prSet>
      <dgm:spPr/>
    </dgm:pt>
    <dgm:pt modelId="{4DFD5B85-528D-4D74-8FEA-5150004DC2BD}" type="pres">
      <dgm:prSet presAssocID="{4F346891-2791-4D1B-BA46-3ADC6BB5860F}" presName="parentText" presStyleLbl="node1" presStyleIdx="0" presStyleCnt="3">
        <dgm:presLayoutVars>
          <dgm:chMax val="0"/>
          <dgm:bulletEnabled val="1"/>
        </dgm:presLayoutVars>
      </dgm:prSet>
      <dgm:spPr/>
    </dgm:pt>
    <dgm:pt modelId="{A921E4D9-5B6E-4459-80A7-3895FDE108C9}" type="pres">
      <dgm:prSet presAssocID="{DDAA32EB-5008-4D54-A045-4A1995435070}" presName="spacer" presStyleCnt="0"/>
      <dgm:spPr/>
    </dgm:pt>
    <dgm:pt modelId="{2CCC4661-CD38-4BBE-B1BA-AE35810637DD}" type="pres">
      <dgm:prSet presAssocID="{490B22AD-0958-4C67-86FF-7B0ECCD1F145}" presName="parentText" presStyleLbl="node1" presStyleIdx="1" presStyleCnt="3">
        <dgm:presLayoutVars>
          <dgm:chMax val="0"/>
          <dgm:bulletEnabled val="1"/>
        </dgm:presLayoutVars>
      </dgm:prSet>
      <dgm:spPr/>
    </dgm:pt>
    <dgm:pt modelId="{4D144525-2C49-49D9-9064-B5D907986A79}" type="pres">
      <dgm:prSet presAssocID="{A798CC16-0A54-44FE-8C3F-89DC649B9177}" presName="spacer" presStyleCnt="0"/>
      <dgm:spPr/>
    </dgm:pt>
    <dgm:pt modelId="{CC950953-2FC5-4843-8CF4-84D72CF91C82}" type="pres">
      <dgm:prSet presAssocID="{ACB188AE-FCE5-4D14-A8AC-2D02506EC6A1}" presName="parentText" presStyleLbl="node1" presStyleIdx="2" presStyleCnt="3">
        <dgm:presLayoutVars>
          <dgm:chMax val="0"/>
          <dgm:bulletEnabled val="1"/>
        </dgm:presLayoutVars>
      </dgm:prSet>
      <dgm:spPr/>
    </dgm:pt>
  </dgm:ptLst>
  <dgm:cxnLst>
    <dgm:cxn modelId="{F4D2A30F-B6CF-4820-9888-E33611769722}" srcId="{1B44B232-50C4-405A-B7AF-95F12629E4E6}" destId="{ACB188AE-FCE5-4D14-A8AC-2D02506EC6A1}" srcOrd="2" destOrd="0" parTransId="{494B4856-1A1B-4429-AD15-17E7644C7B2A}" sibTransId="{322C0FCD-B106-4D9A-BC50-8A77707C80DD}"/>
    <dgm:cxn modelId="{03C3A71F-539C-49D6-BD76-CF997114793D}" srcId="{1B44B232-50C4-405A-B7AF-95F12629E4E6}" destId="{490B22AD-0958-4C67-86FF-7B0ECCD1F145}" srcOrd="1" destOrd="0" parTransId="{695B22C7-C3F2-4E02-BB21-2BC1090B41AB}" sibTransId="{A798CC16-0A54-44FE-8C3F-89DC649B9177}"/>
    <dgm:cxn modelId="{F078C463-96BF-4AF7-876D-F972F4461B8B}" srcId="{1B44B232-50C4-405A-B7AF-95F12629E4E6}" destId="{4F346891-2791-4D1B-BA46-3ADC6BB5860F}" srcOrd="0" destOrd="0" parTransId="{9B64B436-63CD-4873-9596-B8E665A9B978}" sibTransId="{DDAA32EB-5008-4D54-A045-4A1995435070}"/>
    <dgm:cxn modelId="{B92280AA-29C0-4018-A495-2DAAE7446721}" type="presOf" srcId="{4F346891-2791-4D1B-BA46-3ADC6BB5860F}" destId="{4DFD5B85-528D-4D74-8FEA-5150004DC2BD}" srcOrd="0" destOrd="0" presId="urn:microsoft.com/office/officeart/2005/8/layout/vList2"/>
    <dgm:cxn modelId="{8FEFF9DB-B904-44D0-B7A1-5B7418E7FA68}" type="presOf" srcId="{ACB188AE-FCE5-4D14-A8AC-2D02506EC6A1}" destId="{CC950953-2FC5-4843-8CF4-84D72CF91C82}" srcOrd="0" destOrd="0" presId="urn:microsoft.com/office/officeart/2005/8/layout/vList2"/>
    <dgm:cxn modelId="{3A5E2BE1-3272-4405-B356-386F397B5AA9}" type="presOf" srcId="{490B22AD-0958-4C67-86FF-7B0ECCD1F145}" destId="{2CCC4661-CD38-4BBE-B1BA-AE35810637DD}" srcOrd="0" destOrd="0" presId="urn:microsoft.com/office/officeart/2005/8/layout/vList2"/>
    <dgm:cxn modelId="{2F32AAEA-2CD5-471C-AE64-8BDEE1BC1658}" type="presOf" srcId="{1B44B232-50C4-405A-B7AF-95F12629E4E6}" destId="{67132279-B4EA-4FFD-8A6F-6CE214F96250}" srcOrd="0" destOrd="0" presId="urn:microsoft.com/office/officeart/2005/8/layout/vList2"/>
    <dgm:cxn modelId="{FECC5821-D654-4FE6-BA02-FD88F2320544}" type="presParOf" srcId="{67132279-B4EA-4FFD-8A6F-6CE214F96250}" destId="{4DFD5B85-528D-4D74-8FEA-5150004DC2BD}" srcOrd="0" destOrd="0" presId="urn:microsoft.com/office/officeart/2005/8/layout/vList2"/>
    <dgm:cxn modelId="{AC467E9F-6932-4767-8305-BAB97633AC9F}" type="presParOf" srcId="{67132279-B4EA-4FFD-8A6F-6CE214F96250}" destId="{A921E4D9-5B6E-4459-80A7-3895FDE108C9}" srcOrd="1" destOrd="0" presId="urn:microsoft.com/office/officeart/2005/8/layout/vList2"/>
    <dgm:cxn modelId="{CB22271A-CF6E-4391-B751-16D5898751B0}" type="presParOf" srcId="{67132279-B4EA-4FFD-8A6F-6CE214F96250}" destId="{2CCC4661-CD38-4BBE-B1BA-AE35810637DD}" srcOrd="2" destOrd="0" presId="urn:microsoft.com/office/officeart/2005/8/layout/vList2"/>
    <dgm:cxn modelId="{8DFFCE04-4DFA-4450-B0BE-76D6E2FED9C2}" type="presParOf" srcId="{67132279-B4EA-4FFD-8A6F-6CE214F96250}" destId="{4D144525-2C49-49D9-9064-B5D907986A79}" srcOrd="3" destOrd="0" presId="urn:microsoft.com/office/officeart/2005/8/layout/vList2"/>
    <dgm:cxn modelId="{C5A824BA-2C0A-437E-A20A-E0A541BAAE4A}" type="presParOf" srcId="{67132279-B4EA-4FFD-8A6F-6CE214F96250}" destId="{CC950953-2FC5-4843-8CF4-84D72CF91C82}"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D5B85-528D-4D74-8FEA-5150004DC2BD}">
      <dsp:nvSpPr>
        <dsp:cNvPr id="0" name=""/>
        <dsp:cNvSpPr/>
      </dsp:nvSpPr>
      <dsp:spPr>
        <a:xfrm>
          <a:off x="0" y="77384"/>
          <a:ext cx="9484841" cy="12168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IN" sz="3000" kern="1200" dirty="0">
              <a:latin typeface="Times New Roman" panose="02020603050405020304" pitchFamily="18" charset="0"/>
              <a:cs typeface="Times New Roman" panose="02020603050405020304" pitchFamily="18" charset="0"/>
            </a:rPr>
            <a:t>To explore the connection between COPD and smoking across England. </a:t>
          </a:r>
          <a:endParaRPr lang="en-GB" sz="3000" kern="1200" dirty="0">
            <a:latin typeface="Times New Roman" panose="02020603050405020304" pitchFamily="18" charset="0"/>
            <a:cs typeface="Times New Roman" panose="02020603050405020304" pitchFamily="18" charset="0"/>
          </a:endParaRPr>
        </a:p>
      </dsp:txBody>
      <dsp:txXfrm>
        <a:off x="59399" y="136783"/>
        <a:ext cx="9366043" cy="1098002"/>
      </dsp:txXfrm>
    </dsp:sp>
    <dsp:sp modelId="{2CCC4661-CD38-4BBE-B1BA-AE35810637DD}">
      <dsp:nvSpPr>
        <dsp:cNvPr id="0" name=""/>
        <dsp:cNvSpPr/>
      </dsp:nvSpPr>
      <dsp:spPr>
        <a:xfrm>
          <a:off x="0" y="1481385"/>
          <a:ext cx="9484841" cy="1216800"/>
        </a:xfrm>
        <a:prstGeom prst="roundRect">
          <a:avLst/>
        </a:prstGeom>
        <a:solidFill>
          <a:schemeClr val="accent2">
            <a:hueOff val="-727682"/>
            <a:satOff val="-41964"/>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IN" sz="3000" kern="1200" dirty="0">
              <a:latin typeface="Times New Roman" panose="02020603050405020304" pitchFamily="18" charset="0"/>
              <a:cs typeface="Times New Roman" panose="02020603050405020304" pitchFamily="18" charset="0"/>
            </a:rPr>
            <a:t>To understand how smoking impacts the health and daily life of people with COPD in England.</a:t>
          </a:r>
          <a:endParaRPr lang="en-GB" sz="3000" kern="1200" dirty="0">
            <a:latin typeface="Times New Roman" panose="02020603050405020304" pitchFamily="18" charset="0"/>
            <a:cs typeface="Times New Roman" panose="02020603050405020304" pitchFamily="18" charset="0"/>
          </a:endParaRPr>
        </a:p>
      </dsp:txBody>
      <dsp:txXfrm>
        <a:off x="59399" y="1540784"/>
        <a:ext cx="9366043" cy="1098002"/>
      </dsp:txXfrm>
    </dsp:sp>
    <dsp:sp modelId="{CC950953-2FC5-4843-8CF4-84D72CF91C82}">
      <dsp:nvSpPr>
        <dsp:cNvPr id="0" name=""/>
        <dsp:cNvSpPr/>
      </dsp:nvSpPr>
      <dsp:spPr>
        <a:xfrm>
          <a:off x="0" y="2885385"/>
          <a:ext cx="9484841" cy="1216800"/>
        </a:xfrm>
        <a:prstGeom prst="roundRect">
          <a:avLst/>
        </a:prstGeom>
        <a:solidFill>
          <a:schemeClr val="accent2">
            <a:hueOff val="-1455363"/>
            <a:satOff val="-83928"/>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IN" sz="3000" kern="1200" dirty="0">
              <a:latin typeface="Times New Roman" panose="02020603050405020304" pitchFamily="18" charset="0"/>
              <a:cs typeface="Times New Roman" panose="02020603050405020304" pitchFamily="18" charset="0"/>
            </a:rPr>
            <a:t>To recognise the main problems faced by COPD patients who have a history of smoking.</a:t>
          </a:r>
          <a:endParaRPr lang="en-GB" sz="3000" kern="1200" dirty="0">
            <a:latin typeface="Times New Roman" panose="02020603050405020304" pitchFamily="18" charset="0"/>
            <a:cs typeface="Times New Roman" panose="02020603050405020304" pitchFamily="18" charset="0"/>
          </a:endParaRPr>
        </a:p>
      </dsp:txBody>
      <dsp:txXfrm>
        <a:off x="59399" y="2944784"/>
        <a:ext cx="9366043"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4354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40637" y="-40644"/>
            <a:ext cx="44015059" cy="32999688"/>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426859" y="11541763"/>
            <a:ext cx="27968251" cy="7902250"/>
          </a:xfrm>
        </p:spPr>
        <p:txBody>
          <a:bodyPr anchor="b">
            <a:noAutofit/>
          </a:bodyPr>
          <a:lstStyle>
            <a:lvl1pPr algn="r">
              <a:defRPr sz="2592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426859" y="19444006"/>
            <a:ext cx="27968251" cy="5265115"/>
          </a:xfrm>
        </p:spPr>
        <p:txBody>
          <a:bodyPr anchor="t"/>
          <a:lstStyle>
            <a:lvl1pPr marL="0" indent="0" algn="r">
              <a:buNone/>
              <a:defRPr>
                <a:solidFill>
                  <a:schemeClr val="tx1">
                    <a:lumMod val="50000"/>
                    <a:lumOff val="50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735705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40009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26073" y="12964169"/>
            <a:ext cx="30469032" cy="8767589"/>
          </a:xfrm>
        </p:spPr>
        <p:txBody>
          <a:bodyPr anchor="b"/>
          <a:lstStyle>
            <a:lvl1pPr algn="l">
              <a:defRPr sz="19200" b="0" cap="none"/>
            </a:lvl1pPr>
          </a:lstStyle>
          <a:p>
            <a:r>
              <a:rPr lang="en-US"/>
              <a:t>Click to edit Master title style</a:t>
            </a:r>
            <a:endParaRPr lang="en-US" dirty="0"/>
          </a:p>
        </p:txBody>
      </p:sp>
      <p:sp>
        <p:nvSpPr>
          <p:cNvPr id="3" name="Text Placeholder 2"/>
          <p:cNvSpPr>
            <a:spLocks noGrp="1"/>
          </p:cNvSpPr>
          <p:nvPr>
            <p:ph type="body" idx="1"/>
          </p:nvPr>
        </p:nvSpPr>
        <p:spPr>
          <a:xfrm>
            <a:off x="2926073" y="21731750"/>
            <a:ext cx="30469032" cy="4129920"/>
          </a:xfrm>
        </p:spPr>
        <p:txBody>
          <a:bodyPr anchor="t"/>
          <a:lstStyle>
            <a:lvl1pPr marL="0" indent="0" algn="l">
              <a:buNone/>
              <a:defRPr sz="960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1636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633984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926083" y="10370827"/>
            <a:ext cx="14822923" cy="18627706"/>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8572179" y="10370835"/>
            <a:ext cx="14822928" cy="18627710"/>
          </a:xfrm>
        </p:spPr>
        <p:txBody>
          <a:bodyPr>
            <a:normAutofit/>
          </a:bodyPr>
          <a:lstStyle>
            <a:lvl1pPr>
              <a:defRPr sz="8640"/>
            </a:lvl1pPr>
            <a:lvl2pPr>
              <a:defRPr sz="7680"/>
            </a:lvl2pPr>
            <a:lvl3pPr>
              <a:defRPr sz="6720"/>
            </a:lvl3pPr>
            <a:lvl4pPr>
              <a:defRPr sz="5760"/>
            </a:lvl4pPr>
            <a:lvl5pPr>
              <a:defRPr sz="5760"/>
            </a:lvl5pPr>
            <a:lvl6pPr>
              <a:defRPr sz="5760"/>
            </a:lvl6pPr>
            <a:lvl7pPr>
              <a:defRPr sz="5760"/>
            </a:lvl7pPr>
            <a:lvl8pPr>
              <a:defRPr sz="5760"/>
            </a:lvl8pPr>
            <a:lvl9pPr>
              <a:defRPr sz="576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6021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26078" y="2926080"/>
            <a:ext cx="30469022" cy="633984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926075"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4" name="Content Placeholder 3"/>
          <p:cNvSpPr>
            <a:spLocks noGrp="1"/>
          </p:cNvSpPr>
          <p:nvPr>
            <p:ph sz="half" idx="2"/>
          </p:nvPr>
        </p:nvSpPr>
        <p:spPr>
          <a:xfrm>
            <a:off x="2926075" y="13138783"/>
            <a:ext cx="14835226" cy="1585976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8559872" y="10372718"/>
            <a:ext cx="14835226" cy="2766058"/>
          </a:xfrm>
        </p:spPr>
        <p:txBody>
          <a:bodyPr anchor="b">
            <a:noAutofit/>
          </a:bodyPr>
          <a:lstStyle>
            <a:lvl1pPr marL="0" indent="0">
              <a:buNone/>
              <a:defRPr sz="11520" b="0"/>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Edit Master text styles</a:t>
            </a:r>
          </a:p>
        </p:txBody>
      </p:sp>
      <p:sp>
        <p:nvSpPr>
          <p:cNvPr id="6" name="Content Placeholder 5"/>
          <p:cNvSpPr>
            <a:spLocks noGrp="1"/>
          </p:cNvSpPr>
          <p:nvPr>
            <p:ph sz="quarter" idx="4"/>
          </p:nvPr>
        </p:nvSpPr>
        <p:spPr>
          <a:xfrm>
            <a:off x="18559872" y="13138783"/>
            <a:ext cx="14835226" cy="1585976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1738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926075" y="2926080"/>
            <a:ext cx="30469027" cy="633984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77196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3849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7193299"/>
            <a:ext cx="13392874" cy="6136637"/>
          </a:xfrm>
        </p:spPr>
        <p:txBody>
          <a:bodyPr anchor="b">
            <a:normAutofit/>
          </a:bodyPr>
          <a:lstStyle>
            <a:lvl1pPr>
              <a:defRPr sz="9600"/>
            </a:lvl1pPr>
          </a:lstStyle>
          <a:p>
            <a:r>
              <a:rPr lang="en-US"/>
              <a:t>Click to edit Master title style</a:t>
            </a:r>
            <a:endParaRPr lang="en-US" dirty="0"/>
          </a:p>
        </p:txBody>
      </p:sp>
      <p:sp>
        <p:nvSpPr>
          <p:cNvPr id="3" name="Content Placeholder 2"/>
          <p:cNvSpPr>
            <a:spLocks noGrp="1"/>
          </p:cNvSpPr>
          <p:nvPr>
            <p:ph idx="1"/>
          </p:nvPr>
        </p:nvSpPr>
        <p:spPr>
          <a:xfrm>
            <a:off x="17142122" y="2471642"/>
            <a:ext cx="16252978" cy="2652689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926075" y="13329934"/>
            <a:ext cx="13392874" cy="12405355"/>
          </a:xfrm>
        </p:spPr>
        <p:txBody>
          <a:bodyPr>
            <a:normAutofit/>
          </a:bodyPr>
          <a:lstStyle>
            <a:lvl1pPr marL="0" indent="0">
              <a:buNone/>
              <a:defRPr sz="672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7/5/2026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39664506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75" y="23042880"/>
            <a:ext cx="30469027" cy="2720342"/>
          </a:xfrm>
        </p:spPr>
        <p:txBody>
          <a:bodyPr anchor="b">
            <a:normAutofit/>
          </a:bodyPr>
          <a:lstStyle>
            <a:lvl1pPr algn="l">
              <a:defRPr sz="1152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26075" y="2926080"/>
            <a:ext cx="30469027" cy="18459446"/>
          </a:xfrm>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4" name="Text Placeholder 3"/>
          <p:cNvSpPr>
            <a:spLocks noGrp="1"/>
          </p:cNvSpPr>
          <p:nvPr>
            <p:ph type="body" sz="half" idx="2"/>
          </p:nvPr>
        </p:nvSpPr>
        <p:spPr>
          <a:xfrm>
            <a:off x="2926075" y="25763223"/>
            <a:ext cx="30469027" cy="3235315"/>
          </a:xfrm>
        </p:spPr>
        <p:txBody>
          <a:bodyPr>
            <a:normAutofit/>
          </a:bodyPr>
          <a:lstStyle>
            <a:lvl1pPr marL="0" indent="0">
              <a:buNone/>
              <a:defRPr sz="576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48438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926080" y="2926080"/>
            <a:ext cx="30469027" cy="16337280"/>
          </a:xfrm>
        </p:spPr>
        <p:txBody>
          <a:bodyPr anchor="ctr">
            <a:normAutofit/>
          </a:bodyPr>
          <a:lstStyle>
            <a:lvl1pPr algn="l">
              <a:defRPr sz="21120" b="0" cap="none"/>
            </a:lvl1pPr>
          </a:lstStyle>
          <a:p>
            <a:r>
              <a:rPr lang="en-US"/>
              <a:t>Click to edit Master title style</a:t>
            </a:r>
            <a:endParaRPr lang="en-US" dirty="0"/>
          </a:p>
        </p:txBody>
      </p:sp>
      <p:sp>
        <p:nvSpPr>
          <p:cNvPr id="3" name="Text Placeholder 2"/>
          <p:cNvSpPr>
            <a:spLocks noGrp="1"/>
          </p:cNvSpPr>
          <p:nvPr>
            <p:ph type="body" idx="1"/>
          </p:nvPr>
        </p:nvSpPr>
        <p:spPr>
          <a:xfrm>
            <a:off x="2926080" y="21457920"/>
            <a:ext cx="30469027"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282941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285155" y="17434560"/>
            <a:ext cx="26015059" cy="1828800"/>
          </a:xfrm>
        </p:spPr>
        <p:txBody>
          <a:bodyPr anchor="ctr">
            <a:noAutofit/>
          </a:bodyPr>
          <a:lstStyle>
            <a:lvl1pPr marL="0" indent="0">
              <a:buFontTx/>
              <a:buNone/>
              <a:defRPr sz="7680">
                <a:solidFill>
                  <a:schemeClr val="tx1">
                    <a:lumMod val="50000"/>
                    <a:lumOff val="50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Edit Master text styles</a:t>
            </a:r>
          </a:p>
        </p:txBody>
      </p:sp>
      <p:sp>
        <p:nvSpPr>
          <p:cNvPr id="3" name="Text Placeholder 2"/>
          <p:cNvSpPr>
            <a:spLocks noGrp="1"/>
          </p:cNvSpPr>
          <p:nvPr>
            <p:ph type="body" idx="1"/>
          </p:nvPr>
        </p:nvSpPr>
        <p:spPr>
          <a:xfrm>
            <a:off x="2926073" y="21457920"/>
            <a:ext cx="30469032" cy="7540618"/>
          </a:xfrm>
        </p:spPr>
        <p:txBody>
          <a:bodyPr anchor="ctr">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68875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926073" y="9273542"/>
            <a:ext cx="30469032" cy="12458208"/>
          </a:xfrm>
        </p:spPr>
        <p:txBody>
          <a:bodyPr anchor="b">
            <a:normAutofit/>
          </a:bodyPr>
          <a:lstStyle>
            <a:lvl1pPr algn="l">
              <a:defRPr sz="21120" b="0" cap="none"/>
            </a:lvl1pPr>
          </a:lstStyle>
          <a:p>
            <a:r>
              <a:rPr lang="en-US"/>
              <a:t>Click to edit Master title style</a:t>
            </a:r>
            <a:endParaRPr lang="en-US" dirty="0"/>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75000"/>
                    <a:lumOff val="25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4606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719448" y="2926080"/>
            <a:ext cx="29146474"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tx1">
                    <a:lumMod val="75000"/>
                    <a:lumOff val="25000"/>
                  </a:schemeClr>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2317015" y="3793814"/>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32388958" y="13855469"/>
            <a:ext cx="2195131" cy="2806925"/>
          </a:xfrm>
          <a:prstGeom prst="rect">
            <a:avLst/>
          </a:prstGeom>
        </p:spPr>
        <p:txBody>
          <a:bodyPr vert="horz" lIns="438912" tIns="219456" rIns="438912" bIns="219456" rtlCol="0" anchor="ctr">
            <a:noAutofit/>
          </a:bodyPr>
          <a:lstStyle/>
          <a:p>
            <a:pPr lvl="0"/>
            <a:r>
              <a:rPr lang="en-US" sz="384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513838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956073" y="2926080"/>
            <a:ext cx="30439032" cy="14508480"/>
          </a:xfrm>
        </p:spPr>
        <p:txBody>
          <a:bodyPr anchor="ctr">
            <a:normAutofit/>
          </a:bodyPr>
          <a:lstStyle>
            <a:lvl1pPr algn="l">
              <a:defRPr sz="2112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926066" y="19263360"/>
            <a:ext cx="30469037" cy="2468390"/>
          </a:xfrm>
        </p:spPr>
        <p:txBody>
          <a:bodyPr anchor="b">
            <a:noAutofit/>
          </a:bodyPr>
          <a:lstStyle>
            <a:lvl1pPr marL="0" indent="0">
              <a:buFontTx/>
              <a:buNone/>
              <a:defRPr sz="11520">
                <a:solidFill>
                  <a:schemeClr val="accent1"/>
                </a:solidFill>
              </a:defRPr>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US"/>
              <a:t>Edit Master text styles</a:t>
            </a:r>
          </a:p>
        </p:txBody>
      </p:sp>
      <p:sp>
        <p:nvSpPr>
          <p:cNvPr id="3" name="Text Placeholder 2"/>
          <p:cNvSpPr>
            <a:spLocks noGrp="1"/>
          </p:cNvSpPr>
          <p:nvPr>
            <p:ph type="body" idx="1"/>
          </p:nvPr>
        </p:nvSpPr>
        <p:spPr>
          <a:xfrm>
            <a:off x="2926073" y="21731751"/>
            <a:ext cx="30469032" cy="7266787"/>
          </a:xfrm>
        </p:spPr>
        <p:txBody>
          <a:bodyPr anchor="t">
            <a:normAutofit/>
          </a:bodyPr>
          <a:lstStyle>
            <a:lvl1pPr marL="0" indent="0" algn="l">
              <a:buNone/>
              <a:defRPr sz="8640">
                <a:solidFill>
                  <a:schemeClr val="tx1">
                    <a:lumMod val="50000"/>
                    <a:lumOff val="50000"/>
                  </a:schemeClr>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43211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32443304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691097" y="2926082"/>
            <a:ext cx="4698298" cy="25206965"/>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926075" y="2926082"/>
            <a:ext cx="24936125" cy="2520696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6388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5.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slideLayout" Target="../slideLayouts/slideLayout18.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17" Type="http://schemas.openxmlformats.org/officeDocument/2006/relationships/theme" Target="../theme/theme5.xml"/><Relationship Id="rId2" Type="http://schemas.openxmlformats.org/officeDocument/2006/relationships/slideLayout" Target="../slideLayouts/slideLayout7.xml"/><Relationship Id="rId16" Type="http://schemas.openxmlformats.org/officeDocument/2006/relationships/slideLayout" Target="../slideLayouts/slideLayout21.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5" Type="http://schemas.openxmlformats.org/officeDocument/2006/relationships/slideLayout" Target="../slideLayouts/slideLayout2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 id="2147483661" r:id="rId2"/>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40639" y="-40644"/>
            <a:ext cx="44015064" cy="32999688"/>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2926078" y="2926080"/>
            <a:ext cx="30469022" cy="633984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26075" y="10370835"/>
            <a:ext cx="30469027" cy="1862771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5945238" y="28998545"/>
            <a:ext cx="3283834" cy="1752600"/>
          </a:xfrm>
          <a:prstGeom prst="rect">
            <a:avLst/>
          </a:prstGeom>
        </p:spPr>
        <p:txBody>
          <a:bodyPr vert="horz" lIns="91440" tIns="45720" rIns="91440" bIns="45720" rtlCol="0" anchor="ctr"/>
          <a:lstStyle>
            <a:lvl1pPr algn="r">
              <a:defRPr sz="4320">
                <a:solidFill>
                  <a:schemeClr val="tx1">
                    <a:tint val="75000"/>
                  </a:schemeClr>
                </a:solidFill>
              </a:defRPr>
            </a:lvl1pPr>
          </a:lstStyle>
          <a:p>
            <a:fld id="{B61BEF0D-F0BB-DE4B-95CE-6DB70DBA9567}" type="datetimeFigureOut">
              <a:rPr lang="en-US" dirty="0"/>
              <a:pPr/>
              <a:t>7/5/2026</a:t>
            </a:fld>
            <a:endParaRPr lang="en-US" dirty="0"/>
          </a:p>
        </p:txBody>
      </p:sp>
      <p:sp>
        <p:nvSpPr>
          <p:cNvPr id="5" name="Footer Placeholder 4"/>
          <p:cNvSpPr>
            <a:spLocks noGrp="1"/>
          </p:cNvSpPr>
          <p:nvPr>
            <p:ph type="ftr" sz="quarter" idx="3"/>
          </p:nvPr>
        </p:nvSpPr>
        <p:spPr>
          <a:xfrm>
            <a:off x="2926078" y="28998545"/>
            <a:ext cx="22190270" cy="1752600"/>
          </a:xfrm>
          <a:prstGeom prst="rect">
            <a:avLst/>
          </a:prstGeom>
        </p:spPr>
        <p:txBody>
          <a:bodyPr vert="horz" lIns="91440" tIns="45720" rIns="91440" bIns="45720" rtlCol="0" anchor="ctr"/>
          <a:lstStyle>
            <a:lvl1pPr algn="l">
              <a:defRPr sz="432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0934445" y="28998545"/>
            <a:ext cx="2460662" cy="1752600"/>
          </a:xfrm>
          <a:prstGeom prst="rect">
            <a:avLst/>
          </a:prstGeom>
        </p:spPr>
        <p:txBody>
          <a:bodyPr vert="horz" lIns="91440" tIns="45720" rIns="91440" bIns="45720" rtlCol="0" anchor="ctr"/>
          <a:lstStyle>
            <a:lvl1pPr algn="r">
              <a:defRPr sz="4320">
                <a:solidFill>
                  <a:schemeClr val="accent1"/>
                </a:solidFill>
              </a:defRPr>
            </a:lvl1pPr>
          </a:lstStyle>
          <a:p>
            <a:fld id="{D57F1E4F-1CFF-5643-939E-217C01CDF565}" type="slidenum">
              <a:rPr lang="en-US" dirty="0"/>
              <a:pPr/>
              <a:t>‹#›</a:t>
            </a:fld>
            <a:endParaRPr lang="en-US" dirty="0"/>
          </a:p>
        </p:txBody>
      </p:sp>
      <p:sp>
        <p:nvSpPr>
          <p:cNvPr id="18" name="Rounded Rectangle 17"/>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20"/>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p:cNvGrpSpPr/>
          <p:nvPr userDrawn="1"/>
        </p:nvGrpSpPr>
        <p:grpSpPr>
          <a:xfrm rot="10800000">
            <a:off x="-36600" y="31404884"/>
            <a:ext cx="43927800" cy="1502229"/>
            <a:chOff x="-14192" y="1382"/>
            <a:chExt cx="27451941" cy="4572641"/>
          </a:xfrm>
        </p:grpSpPr>
        <p:sp>
          <p:nvSpPr>
            <p:cNvPr id="23"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26"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7" name="Group 26">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8" name="Rectangle 27">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30"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2"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3182126038"/>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Lst>
  <p:txStyles>
    <p:titleStyle>
      <a:lvl1pPr algn="l" defTabSz="2194560" rtl="0" eaLnBrk="1" latinLnBrk="0" hangingPunct="1">
        <a:spcBef>
          <a:spcPct val="0"/>
        </a:spcBef>
        <a:buNone/>
        <a:defRPr sz="1728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645920" indent="-1645920" algn="l" defTabSz="2194560" rtl="0" eaLnBrk="1" latinLnBrk="0" hangingPunct="1">
        <a:spcBef>
          <a:spcPts val="4800"/>
        </a:spcBef>
        <a:spcAft>
          <a:spcPts val="0"/>
        </a:spcAft>
        <a:buClr>
          <a:schemeClr val="accent1"/>
        </a:buClr>
        <a:buSzPct val="80000"/>
        <a:buFont typeface="Wingdings 3" charset="2"/>
        <a:buChar char=""/>
        <a:defRPr sz="8640" kern="1200">
          <a:solidFill>
            <a:schemeClr val="tx1">
              <a:lumMod val="75000"/>
              <a:lumOff val="25000"/>
            </a:schemeClr>
          </a:solidFill>
          <a:latin typeface="+mn-lt"/>
          <a:ea typeface="+mn-ea"/>
          <a:cs typeface="+mn-cs"/>
        </a:defRPr>
      </a:lvl1pPr>
      <a:lvl2pPr marL="3566160" indent="-1371600" algn="l" defTabSz="2194560" rtl="0" eaLnBrk="1" latinLnBrk="0" hangingPunct="1">
        <a:spcBef>
          <a:spcPts val="4800"/>
        </a:spcBef>
        <a:spcAft>
          <a:spcPts val="0"/>
        </a:spcAft>
        <a:buClr>
          <a:schemeClr val="accent1"/>
        </a:buClr>
        <a:buSzPct val="80000"/>
        <a:buFont typeface="Wingdings 3" charset="2"/>
        <a:buChar char=""/>
        <a:defRPr sz="7680" kern="1200">
          <a:solidFill>
            <a:schemeClr val="tx1">
              <a:lumMod val="75000"/>
              <a:lumOff val="25000"/>
            </a:schemeClr>
          </a:solidFill>
          <a:latin typeface="+mn-lt"/>
          <a:ea typeface="+mn-ea"/>
          <a:cs typeface="+mn-cs"/>
        </a:defRPr>
      </a:lvl2pPr>
      <a:lvl3pPr marL="5486400" indent="-1097280" algn="l" defTabSz="2194560" rtl="0" eaLnBrk="1" latinLnBrk="0" hangingPunct="1">
        <a:spcBef>
          <a:spcPts val="4800"/>
        </a:spcBef>
        <a:spcAft>
          <a:spcPts val="0"/>
        </a:spcAft>
        <a:buClr>
          <a:schemeClr val="accent1"/>
        </a:buClr>
        <a:buSzPct val="80000"/>
        <a:buFont typeface="Wingdings 3" charset="2"/>
        <a:buChar char=""/>
        <a:defRPr sz="6720" kern="1200">
          <a:solidFill>
            <a:schemeClr val="tx1">
              <a:lumMod val="75000"/>
              <a:lumOff val="25000"/>
            </a:schemeClr>
          </a:solidFill>
          <a:latin typeface="+mn-lt"/>
          <a:ea typeface="+mn-ea"/>
          <a:cs typeface="+mn-cs"/>
        </a:defRPr>
      </a:lvl3pPr>
      <a:lvl4pPr marL="76809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4pPr>
      <a:lvl5pPr marL="987552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5pPr>
      <a:lvl6pPr marL="1207008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6pPr>
      <a:lvl7pPr marL="1426464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7pPr>
      <a:lvl8pPr marL="1645920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8pPr>
      <a:lvl9pPr marL="18653760" indent="-1097280" algn="l" defTabSz="2194560" rtl="0" eaLnBrk="1" latinLnBrk="0" hangingPunct="1">
        <a:spcBef>
          <a:spcPts val="4800"/>
        </a:spcBef>
        <a:spcAft>
          <a:spcPts val="0"/>
        </a:spcAft>
        <a:buClr>
          <a:schemeClr val="accent1"/>
        </a:buClr>
        <a:buSzPct val="80000"/>
        <a:buFont typeface="Wingdings 3" charset="2"/>
        <a:buChar char=""/>
        <a:defRPr sz="5760" kern="1200">
          <a:solidFill>
            <a:schemeClr val="tx1">
              <a:lumMod val="75000"/>
              <a:lumOff val="25000"/>
            </a:schemeClr>
          </a:solidFill>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16.png"/><Relationship Id="rId18" Type="http://schemas.openxmlformats.org/officeDocument/2006/relationships/hyperlink" Target="https://journals.plos.org/plosmedicine/article/file?id=10.1371/journal.pmed.1002540&amp;type=printable" TargetMode="External"/><Relationship Id="rId26" Type="http://schemas.openxmlformats.org/officeDocument/2006/relationships/hyperlink" Target="https://doi.org/10.3389/fonc.2023.1261041" TargetMode="External"/><Relationship Id="rId3" Type="http://schemas.openxmlformats.org/officeDocument/2006/relationships/image" Target="../media/image11.png"/><Relationship Id="rId21" Type="http://schemas.openxmlformats.org/officeDocument/2006/relationships/hyperlink" Target="https://link.springer.com/content/pdf/10.1186/s12931-024-02961-5.pdf" TargetMode="External"/><Relationship Id="rId7" Type="http://schemas.openxmlformats.org/officeDocument/2006/relationships/image" Target="../media/image15.png"/><Relationship Id="rId12" Type="http://schemas.microsoft.com/office/2007/relationships/diagramDrawing" Target="../diagrams/drawing1.xml"/><Relationship Id="rId17" Type="http://schemas.openxmlformats.org/officeDocument/2006/relationships/hyperlink" Target="https://espeap.junis.ni.ac.rs/index.php/espeap/article/viewFile/1285/631" TargetMode="External"/><Relationship Id="rId25" Type="http://schemas.openxmlformats.org/officeDocument/2006/relationships/hyperlink" Target="https://www.nhlbi.nih.gov/health/copd/causes" TargetMode="External"/><Relationship Id="rId2" Type="http://schemas.openxmlformats.org/officeDocument/2006/relationships/image" Target="../media/image10.png"/><Relationship Id="rId16" Type="http://schemas.openxmlformats.org/officeDocument/2006/relationships/hyperlink" Target="https://www.frontiersin.org/journals/medicine/articles/10.3389/fmed.2024.1375457/pdf" TargetMode="External"/><Relationship Id="rId20" Type="http://schemas.openxmlformats.org/officeDocument/2006/relationships/hyperlink" Target="https://doi.org/10.1016/j.intimp.2024.113634" TargetMode="External"/><Relationship Id="rId29" Type="http://schemas.openxmlformats.org/officeDocument/2006/relationships/hyperlink" Target="https://commonslibrary.parliament.uk/what-is-chronic-obstructive-pulmonary-disease-and-who-does-it-affect/" TargetMode="External"/><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diagramColors" Target="../diagrams/colors1.xml"/><Relationship Id="rId24" Type="http://schemas.openxmlformats.org/officeDocument/2006/relationships/hyperlink" Target="https://www.nhs.uk/conditions/chronic-obstructive-pulmonary-disease-copd/symptoms/" TargetMode="External"/><Relationship Id="rId5" Type="http://schemas.openxmlformats.org/officeDocument/2006/relationships/image" Target="../media/image13.png"/><Relationship Id="rId15" Type="http://schemas.openxmlformats.org/officeDocument/2006/relationships/hyperlink" Target="https://pmc.ncbi.nlm.nih.gov/articles/PMC8287787/pdf/nihms-1661904.pdf" TargetMode="External"/><Relationship Id="rId23" Type="http://schemas.openxmlformats.org/officeDocument/2006/relationships/hyperlink" Target="https://www.england.nhs.uk/long-read/copd-commissioning-strategies-resources/" TargetMode="External"/><Relationship Id="rId28" Type="http://schemas.openxmlformats.org/officeDocument/2006/relationships/hyperlink" Target="https://www.tandfonline.com/doi/pdf/10.2147/COPD.S411739" TargetMode="External"/><Relationship Id="rId10" Type="http://schemas.openxmlformats.org/officeDocument/2006/relationships/diagramQuickStyle" Target="../diagrams/quickStyle1.xml"/><Relationship Id="rId19" Type="http://schemas.openxmlformats.org/officeDocument/2006/relationships/hyperlink" Target="https://www.sciencedirect.com/science/article/am/pii/S009174351830032X" TargetMode="External"/><Relationship Id="rId31" Type="http://schemas.openxmlformats.org/officeDocument/2006/relationships/hyperlink" Target="https://doi.org/10.3389/fimmu.2024.1404615" TargetMode="External"/><Relationship Id="rId4" Type="http://schemas.openxmlformats.org/officeDocument/2006/relationships/image" Target="../media/image12.png"/><Relationship Id="rId9" Type="http://schemas.openxmlformats.org/officeDocument/2006/relationships/diagramLayout" Target="../diagrams/layout1.xml"/><Relationship Id="rId14" Type="http://schemas.openxmlformats.org/officeDocument/2006/relationships/hyperlink" Target="https://www.cambridge.org/core/services/aop-cambridge-core/content/view/8FC915C01228857ED6B5E123536E8994/S0033291723002660a.pdf/div-class-title-a-revitalized-biopsychosocial-model-core-theory-research-paradigms-and-clinical-implications-div.pdf" TargetMode="External"/><Relationship Id="rId22" Type="http://schemas.openxmlformats.org/officeDocument/2006/relationships/hyperlink" Target="https://www.nature.com/articles/s41598-023-47567-x.pdf" TargetMode="External"/><Relationship Id="rId27" Type="http://schemas.openxmlformats.org/officeDocument/2006/relationships/hyperlink" Target="https://doi.org/10.3390/diagnostics11061089" TargetMode="External"/><Relationship Id="rId30" Type="http://schemas.openxmlformats.org/officeDocument/2006/relationships/hyperlink" Target="https://www.who.int/news-room/fact-sheets/detail/chronic-obstructive-pulmonary-disease-(cop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8096855" y="9546915"/>
            <a:ext cx="20535259" cy="4751154"/>
          </a:xfrm>
        </p:spPr>
        <p:txBody>
          <a:bodyPr>
            <a:noAutofit/>
          </a:bodyPr>
          <a:lstStyle/>
          <a:p>
            <a:pPr algn="l"/>
            <a:br>
              <a:rPr lang="en-GB" sz="6600" b="1" dirty="0">
                <a:latin typeface="Arial" panose="020B0604020202020204" pitchFamily="34" charset="0"/>
                <a:cs typeface="Arial" panose="020B0604020202020204" pitchFamily="34" charset="0"/>
              </a:rPr>
            </a:br>
            <a:r>
              <a:rPr lang="en-GB" sz="6000" b="1" dirty="0">
                <a:solidFill>
                  <a:schemeClr val="tx1"/>
                </a:solidFill>
                <a:latin typeface="Times New Roman" panose="02020603050405020304" pitchFamily="18" charset="0"/>
                <a:cs typeface="Times New Roman" panose="02020603050405020304" pitchFamily="18" charset="0"/>
              </a:rPr>
              <a:t>Student name: </a:t>
            </a:r>
            <a:r>
              <a:rPr lang="en-GB" sz="6000" b="1" dirty="0" err="1">
                <a:solidFill>
                  <a:schemeClr val="tx1"/>
                </a:solidFill>
                <a:latin typeface="Times New Roman" panose="02020603050405020304" pitchFamily="18" charset="0"/>
                <a:cs typeface="Times New Roman" panose="02020603050405020304" pitchFamily="18" charset="0"/>
              </a:rPr>
              <a:t>Jahanviben</a:t>
            </a:r>
            <a:r>
              <a:rPr lang="en-GB" sz="6000" b="1" dirty="0">
                <a:solidFill>
                  <a:schemeClr val="tx1"/>
                </a:solidFill>
                <a:latin typeface="Times New Roman" panose="02020603050405020304" pitchFamily="18" charset="0"/>
                <a:cs typeface="Times New Roman" panose="02020603050405020304" pitchFamily="18" charset="0"/>
              </a:rPr>
              <a:t> Sodha </a:t>
            </a:r>
            <a:br>
              <a:rPr lang="en-GB" sz="6000" b="1" dirty="0">
                <a:solidFill>
                  <a:schemeClr val="tx1"/>
                </a:solidFill>
                <a:latin typeface="Times New Roman" panose="02020603050405020304" pitchFamily="18" charset="0"/>
                <a:cs typeface="Times New Roman" panose="02020603050405020304" pitchFamily="18" charset="0"/>
              </a:rPr>
            </a:br>
            <a:r>
              <a:rPr lang="en-GB" sz="6000" b="1" dirty="0">
                <a:solidFill>
                  <a:schemeClr val="tx1"/>
                </a:solidFill>
                <a:latin typeface="Times New Roman" panose="02020603050405020304" pitchFamily="18" charset="0"/>
                <a:cs typeface="Times New Roman" panose="02020603050405020304" pitchFamily="18" charset="0"/>
              </a:rPr>
              <a:t>Student number: 2530085 </a:t>
            </a:r>
            <a:br>
              <a:rPr lang="en-GB" sz="5400" b="1" dirty="0">
                <a:solidFill>
                  <a:schemeClr val="tx1"/>
                </a:solidFill>
                <a:latin typeface="Times New Roman" panose="02020603050405020304" pitchFamily="18" charset="0"/>
                <a:cs typeface="Times New Roman" panose="02020603050405020304" pitchFamily="18" charset="0"/>
              </a:rPr>
            </a:br>
            <a:endParaRPr lang="en-GB" sz="5400" b="1"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3741361" cy="5293895"/>
          </a:xfrm>
        </p:spPr>
        <p:txBody>
          <a:bodyPr>
            <a:normAutofit/>
          </a:bodyPr>
          <a:lstStyle/>
          <a:p>
            <a:pPr algn="l"/>
            <a:r>
              <a:rPr lang="en-GB" sz="4000" b="1" dirty="0">
                <a:solidFill>
                  <a:schemeClr val="tx1"/>
                </a:solidFill>
                <a:latin typeface="Times New Roman" panose="02020603050405020304" pitchFamily="18" charset="0"/>
                <a:cs typeface="Times New Roman" panose="02020603050405020304" pitchFamily="18" charset="0"/>
              </a:rPr>
              <a:t>Acknowledgement of the use of AI tools</a:t>
            </a:r>
          </a:p>
          <a:p>
            <a:pPr algn="l"/>
            <a:r>
              <a:rPr lang="en-GB" sz="4000" dirty="0">
                <a:solidFill>
                  <a:schemeClr val="tx1"/>
                </a:solidFill>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8096855" y="7561213"/>
            <a:ext cx="29036209" cy="3785652"/>
          </a:xfrm>
          <a:prstGeom prst="rect">
            <a:avLst/>
          </a:prstGeom>
          <a:noFill/>
        </p:spPr>
        <p:txBody>
          <a:bodyPr wrap="square" rtlCol="0">
            <a:spAutoFit/>
          </a:bodyPr>
          <a:lstStyle/>
          <a:p>
            <a:pPr algn="just"/>
            <a:r>
              <a:rPr lang="en-US" sz="6000" b="1" dirty="0" err="1">
                <a:latin typeface="Times New Roman" panose="02020603050405020304" pitchFamily="18" charset="0"/>
                <a:cs typeface="Times New Roman" panose="02020603050405020304" pitchFamily="18" charset="0"/>
              </a:rPr>
              <a:t>Programme</a:t>
            </a:r>
            <a:r>
              <a:rPr lang="en-US" sz="6000" b="1" dirty="0">
                <a:latin typeface="Times New Roman" panose="02020603050405020304" pitchFamily="18" charset="0"/>
                <a:cs typeface="Times New Roman" panose="02020603050405020304" pitchFamily="18" charset="0"/>
              </a:rPr>
              <a:t>: MSc Public Health and Social Care in Practice</a:t>
            </a:r>
          </a:p>
          <a:p>
            <a:pPr algn="just"/>
            <a:r>
              <a:rPr lang="en-GB" sz="6000" b="1" dirty="0">
                <a:latin typeface="Times New Roman" panose="02020603050405020304" pitchFamily="18" charset="0"/>
                <a:cs typeface="Times New Roman" panose="02020603050405020304" pitchFamily="18" charset="0"/>
              </a:rPr>
              <a:t>Module: Practice-Based Research</a:t>
            </a:r>
          </a:p>
          <a:p>
            <a:pPr algn="just"/>
            <a:r>
              <a:rPr lang="en-GB" sz="6000" b="1" dirty="0">
                <a:latin typeface="Times New Roman" panose="02020603050405020304" pitchFamily="18" charset="0"/>
                <a:cs typeface="Times New Roman" panose="02020603050405020304" pitchFamily="18" charset="0"/>
              </a:rPr>
              <a:t>Module Code: LCHS7008</a:t>
            </a:r>
          </a:p>
          <a:p>
            <a:pPr algn="just"/>
            <a:r>
              <a:rPr lang="en-GB" sz="6000" b="1" dirty="0">
                <a:latin typeface="Times New Roman" panose="02020603050405020304" pitchFamily="18" charset="0"/>
                <a:cs typeface="Times New Roman" panose="02020603050405020304" pitchFamily="18" charset="0"/>
              </a:rPr>
              <a:t>Professor name : Ms. Diola </a:t>
            </a:r>
            <a:r>
              <a:rPr lang="en-GB" sz="6000" b="1" dirty="0" err="1">
                <a:latin typeface="Times New Roman" panose="02020603050405020304" pitchFamily="18" charset="0"/>
                <a:cs typeface="Times New Roman" panose="02020603050405020304" pitchFamily="18" charset="0"/>
              </a:rPr>
              <a:t>Bijlhout</a:t>
            </a:r>
            <a:endParaRPr lang="en-GB" sz="6000" b="1" dirty="0">
              <a:latin typeface="Times New Roman" panose="02020603050405020304" pitchFamily="18" charset="0"/>
              <a:cs typeface="Times New Roman" panose="02020603050405020304" pitchFamily="18"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63877" y="1035598"/>
            <a:ext cx="11004884" cy="4401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257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35961" y="5894968"/>
            <a:ext cx="9762152" cy="10442120"/>
          </a:xfrm>
          <a:solidFill>
            <a:schemeClr val="accent1">
              <a:lumMod val="20000"/>
              <a:lumOff val="80000"/>
            </a:schemeClr>
          </a:solidFill>
        </p:spPr>
        <p:txBody>
          <a:bodyPr/>
          <a:lstStyle/>
          <a:p>
            <a:pPr marL="457200" lvl="0" indent="-457200" algn="just">
              <a:buFont typeface="Arial" panose="020B0604020202020204" pitchFamily="34" charset="0"/>
              <a:buChar char="•"/>
            </a:pPr>
            <a:r>
              <a:rPr lang="en-IN" sz="2800" dirty="0"/>
              <a:t>Chronic Obstructive Pulmonary Disease (COPD) is one of the leading causes of premature mortality, illness, and disability across the world (Currie, 2017). It negatively impacts human health by restricting airflow and damaging lung tissues, which mainly occurs due to tobacco smoking, air pollution, and underlying respiratory issues (</a:t>
            </a:r>
            <a:r>
              <a:rPr lang="en-IN" sz="2800" dirty="0" err="1"/>
              <a:t>NIH.Gov</a:t>
            </a:r>
            <a:r>
              <a:rPr lang="en-IN" sz="2800" dirty="0"/>
              <a:t>, 2024). </a:t>
            </a:r>
          </a:p>
          <a:p>
            <a:pPr marL="457200" lvl="0" indent="-457200" algn="just">
              <a:buFont typeface="Arial" panose="020B0604020202020204" pitchFamily="34" charset="0"/>
              <a:buChar char="•"/>
            </a:pPr>
            <a:r>
              <a:rPr lang="en-IN" sz="2800" dirty="0"/>
              <a:t>Symptoms are: ongoing coughs, shortness of breath, and chest tightness (NHS UK, 2026). COPD caused 3.4 million deaths in 2023 worldwide (WHO, 2026). In the UK, as of 2020, around 1.4 million 40-year-old people have a diagnosis of COPD (Stone et al., 2023). The prevalence of COPD has continuously increased among adult females (Stone et al., 2023). </a:t>
            </a:r>
          </a:p>
          <a:p>
            <a:pPr marL="457200" lvl="0" indent="-457200" algn="just">
              <a:buFont typeface="Arial" panose="020B0604020202020204" pitchFamily="34" charset="0"/>
              <a:buChar char="•"/>
            </a:pPr>
            <a:r>
              <a:rPr lang="en-IN" sz="2800" dirty="0"/>
              <a:t>Smoking is considered the primary driver of COPD, with 70% of COPD cases occurring for tobacco smoking (WHO, 2026). Approximately 21.43% of adult current smokers continue to experience lower health-related quality of life (</a:t>
            </a:r>
            <a:r>
              <a:rPr lang="en-IN" sz="2800" dirty="0" err="1"/>
              <a:t>HRQoL</a:t>
            </a:r>
            <a:r>
              <a:rPr lang="en-IN" sz="2800" dirty="0"/>
              <a:t>) because of cumulative smoking exposure (</a:t>
            </a:r>
            <a:r>
              <a:rPr lang="en-IN" sz="2800" dirty="0" err="1"/>
              <a:t>Nolazco</a:t>
            </a:r>
            <a:r>
              <a:rPr lang="en-IN" sz="2800" dirty="0"/>
              <a:t> et al., 2024). </a:t>
            </a:r>
          </a:p>
          <a:p>
            <a:pPr marL="457200" lvl="0" indent="-457200" algn="just">
              <a:buFont typeface="Arial" panose="020B0604020202020204" pitchFamily="34" charset="0"/>
              <a:buChar char="•"/>
            </a:pPr>
            <a:r>
              <a:rPr lang="en-IN" sz="2800" dirty="0"/>
              <a:t>It places significant pressure on NHS services by increasing the frequency of hospital admissions (NHS England, 2026).  The evidence suggests that smoking has a long-term impact on adult COPD patients, which decreases their </a:t>
            </a:r>
            <a:r>
              <a:rPr lang="en-IN" sz="2800" dirty="0" err="1"/>
              <a:t>QoL</a:t>
            </a:r>
            <a:r>
              <a:rPr lang="en-IN" sz="2800" dirty="0"/>
              <a:t>.</a:t>
            </a:r>
            <a:endParaRPr lang="en-GB" sz="2800" kern="100" dirty="0">
              <a:effectLst/>
              <a:ea typeface="Aptos" panose="020B0004020202020204" pitchFamily="34" charset="0"/>
            </a:endParaRPr>
          </a:p>
          <a:p>
            <a:endParaRPr lang="en-GB" sz="2800" kern="100" dirty="0">
              <a:effectLst/>
              <a:latin typeface="Aptos" panose="020B0004020202020204" pitchFamily="34" charset="0"/>
              <a:ea typeface="Aptos" panose="020B0004020202020204" pitchFamily="34" charset="0"/>
            </a:endParaRPr>
          </a:p>
          <a:p>
            <a:endParaRPr lang="en-GB" sz="2800"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800211"/>
          </a:xfrm>
        </p:spPr>
        <p:txBody>
          <a:bodyPr/>
          <a:lstStyle/>
          <a:p>
            <a:r>
              <a:rPr lang="en-GB" sz="4000" dirty="0">
                <a:latin typeface="Times New Roman" panose="02020603050405020304" pitchFamily="18" charset="0"/>
                <a:cs typeface="Times New Roman" panose="02020603050405020304" pitchFamily="18" charset="0"/>
              </a:rPr>
              <a:t>Prevalence of the Problem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535961" y="25456843"/>
            <a:ext cx="9857269" cy="5287579"/>
          </a:xfrm>
          <a:solidFill>
            <a:schemeClr val="accent2">
              <a:lumMod val="20000"/>
              <a:lumOff val="80000"/>
            </a:schemeClr>
          </a:solidFill>
        </p:spPr>
        <p:txBody>
          <a:bodyPr/>
          <a:lstStyle/>
          <a:p>
            <a:pPr marL="457200" lvl="0" indent="-457200" algn="just">
              <a:buFont typeface="Arial" panose="020B0604020202020204" pitchFamily="34" charset="0"/>
              <a:buChar char="•"/>
            </a:pPr>
            <a:r>
              <a:rPr lang="en-IN" sz="2800" dirty="0"/>
              <a:t>Smoking remains the leading cause of COPD that influences </a:t>
            </a:r>
            <a:r>
              <a:rPr lang="en-IN" sz="2800" dirty="0" err="1"/>
              <a:t>HRQoL</a:t>
            </a:r>
            <a:r>
              <a:rPr lang="en-IN" sz="2800" dirty="0"/>
              <a:t>, which needs further investigation and it is the main reason behind conducting the research (Lu et al., 2024). Conducting this research demonstrates the urgency of understanding how different smoking histories affect </a:t>
            </a:r>
            <a:r>
              <a:rPr lang="en-IN" sz="2800" dirty="0" err="1"/>
              <a:t>QoL</a:t>
            </a:r>
            <a:r>
              <a:rPr lang="en-IN" sz="2800" dirty="0"/>
              <a:t>, particularly among adults in England who suffer from COPD. </a:t>
            </a:r>
          </a:p>
          <a:p>
            <a:pPr marL="457200" lvl="0" indent="-457200" algn="just">
              <a:buFont typeface="Arial" panose="020B0604020202020204" pitchFamily="34" charset="0"/>
              <a:buChar char="•"/>
            </a:pPr>
            <a:r>
              <a:rPr lang="en-IN" sz="2800" dirty="0"/>
              <a:t>This research will also recognise a significant evidence gap by exploring and examining smoking history and </a:t>
            </a:r>
            <a:r>
              <a:rPr lang="en-IN" sz="2800" dirty="0" err="1"/>
              <a:t>HRQoL</a:t>
            </a:r>
            <a:r>
              <a:rPr lang="en-IN" sz="2800" dirty="0"/>
              <a:t> among adults living with COPD in </a:t>
            </a:r>
            <a:r>
              <a:rPr lang="en-IN" sz="2800" dirty="0" err="1"/>
              <a:t>England.By</a:t>
            </a:r>
            <a:r>
              <a:rPr lang="en-IN" sz="2800" dirty="0"/>
              <a:t> focusing on current evidence, the study will inform public health policy, clinical practice, and future research priorities.</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2310063" y="680600"/>
            <a:ext cx="40188910" cy="2708434"/>
          </a:xfrm>
        </p:spPr>
        <p:txBody>
          <a:bodyPr/>
          <a:lstStyle/>
          <a:p>
            <a:r>
              <a:rPr lang="en-US" sz="8500" dirty="0">
                <a:ln w="22225">
                  <a:solidFill>
                    <a:schemeClr val="accent2"/>
                  </a:solidFill>
                  <a:prstDash val="solid"/>
                </a:ln>
                <a:latin typeface="Times New Roman" panose="02020603050405020304" pitchFamily="18" charset="0"/>
                <a:cs typeface="Times New Roman" panose="02020603050405020304" pitchFamily="18" charset="0"/>
              </a:rPr>
              <a:t>The Impact of Smoking on the Quality of Life of Adults Living with COPD in England: A Systematic Review</a:t>
            </a:r>
            <a:r>
              <a:rPr lang="en-GB" sz="8500" dirty="0">
                <a:ln w="22225">
                  <a:solidFill>
                    <a:schemeClr val="accent2"/>
                  </a:solidFill>
                  <a:prstDash val="solid"/>
                </a:ln>
                <a:latin typeface="Times New Roman" panose="02020603050405020304" pitchFamily="18" charset="0"/>
                <a:cs typeface="Times New Roman" panose="02020603050405020304" pitchFamily="18" charset="0"/>
              </a:rPr>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4" name="Picture 23"/>
          <p:cNvPicPr>
            <a:picLocks noChangeAspect="1"/>
          </p:cNvPicPr>
          <p:nvPr/>
        </p:nvPicPr>
        <p:blipFill>
          <a:blip r:embed="rId2"/>
          <a:stretch>
            <a:fillRect/>
          </a:stretch>
        </p:blipFill>
        <p:spPr>
          <a:xfrm>
            <a:off x="548248" y="17069497"/>
            <a:ext cx="4910615" cy="3704334"/>
          </a:xfrm>
          <a:prstGeom prst="rect">
            <a:avLst/>
          </a:prstGeom>
          <a:ln>
            <a:noFill/>
          </a:ln>
          <a:effectLst>
            <a:outerShdw blurRad="190500" algn="tl" rotWithShape="0">
              <a:srgbClr val="000000">
                <a:alpha val="70000"/>
              </a:srgbClr>
            </a:outerShdw>
          </a:effectLst>
        </p:spPr>
      </p:pic>
      <p:pic>
        <p:nvPicPr>
          <p:cNvPr id="25" name="Picture 24"/>
          <p:cNvPicPr>
            <a:picLocks noChangeAspect="1"/>
          </p:cNvPicPr>
          <p:nvPr/>
        </p:nvPicPr>
        <p:blipFill>
          <a:blip r:embed="rId3"/>
          <a:stretch>
            <a:fillRect/>
          </a:stretch>
        </p:blipFill>
        <p:spPr>
          <a:xfrm>
            <a:off x="5600720" y="17136653"/>
            <a:ext cx="4800902" cy="3704334"/>
          </a:xfrm>
          <a:prstGeom prst="rect">
            <a:avLst/>
          </a:prstGeom>
          <a:ln>
            <a:noFill/>
          </a:ln>
          <a:effectLst>
            <a:outerShdw blurRad="190500" algn="tl" rotWithShape="0">
              <a:srgbClr val="000000">
                <a:alpha val="70000"/>
              </a:srgbClr>
            </a:outerShdw>
          </a:effectLst>
        </p:spPr>
      </p:pic>
      <p:sp>
        <p:nvSpPr>
          <p:cNvPr id="26" name="TextBox 25"/>
          <p:cNvSpPr txBox="1"/>
          <p:nvPr/>
        </p:nvSpPr>
        <p:spPr>
          <a:xfrm>
            <a:off x="2896607" y="21153979"/>
            <a:ext cx="5135976" cy="553998"/>
          </a:xfrm>
          <a:prstGeom prst="rect">
            <a:avLst/>
          </a:prstGeom>
          <a:noFill/>
        </p:spPr>
        <p:txBody>
          <a:bodyPr wrap="square" rtlCol="0">
            <a:spAutoFit/>
          </a:bodyPr>
          <a:lstStyle/>
          <a:p>
            <a:pPr algn="ctr"/>
            <a:r>
              <a:rPr lang="en-IN" sz="3000" dirty="0">
                <a:latin typeface="Times New Roman" panose="02020603050405020304" pitchFamily="18" charset="0"/>
                <a:cs typeface="Times New Roman" panose="02020603050405020304" pitchFamily="18" charset="0"/>
              </a:rPr>
              <a:t>(Source: Stone et al., 2023)</a:t>
            </a:r>
          </a:p>
        </p:txBody>
      </p:sp>
      <p:pic>
        <p:nvPicPr>
          <p:cNvPr id="31" name="Picture 30"/>
          <p:cNvPicPr>
            <a:picLocks noChangeAspect="1"/>
          </p:cNvPicPr>
          <p:nvPr/>
        </p:nvPicPr>
        <p:blipFill>
          <a:blip r:embed="rId4"/>
          <a:stretch>
            <a:fillRect/>
          </a:stretch>
        </p:blipFill>
        <p:spPr>
          <a:xfrm>
            <a:off x="22978749" y="5093010"/>
            <a:ext cx="8846902" cy="4832741"/>
          </a:xfrm>
          <a:prstGeom prst="rect">
            <a:avLst/>
          </a:prstGeom>
          <a:ln>
            <a:noFill/>
          </a:ln>
          <a:effectLst>
            <a:outerShdw blurRad="190500" algn="tl" rotWithShape="0">
              <a:srgbClr val="000000">
                <a:alpha val="70000"/>
              </a:srgbClr>
            </a:outerShdw>
          </a:effectLst>
        </p:spPr>
      </p:pic>
      <p:sp>
        <p:nvSpPr>
          <p:cNvPr id="33" name="TextBox 32"/>
          <p:cNvSpPr txBox="1"/>
          <p:nvPr/>
        </p:nvSpPr>
        <p:spPr>
          <a:xfrm>
            <a:off x="23177576" y="10339883"/>
            <a:ext cx="8449248" cy="553998"/>
          </a:xfrm>
          <a:prstGeom prst="rect">
            <a:avLst/>
          </a:prstGeom>
          <a:noFill/>
        </p:spPr>
        <p:txBody>
          <a:bodyPr wrap="square" rtlCol="0">
            <a:spAutoFit/>
          </a:bodyPr>
          <a:lstStyle/>
          <a:p>
            <a:pPr algn="ctr"/>
            <a:r>
              <a:rPr lang="en-US" sz="3000" dirty="0">
                <a:latin typeface="Times New Roman" panose="02020603050405020304" pitchFamily="18" charset="0"/>
                <a:cs typeface="Times New Roman" panose="02020603050405020304" pitchFamily="18" charset="0"/>
              </a:rPr>
              <a:t>(Source: </a:t>
            </a:r>
            <a:r>
              <a:rPr lang="en-IN" sz="3000" dirty="0" err="1">
                <a:latin typeface="Times New Roman" panose="02020603050405020304" pitchFamily="18" charset="0"/>
                <a:cs typeface="Times New Roman" panose="02020603050405020304" pitchFamily="18" charset="0"/>
              </a:rPr>
              <a:t>Caliri</a:t>
            </a:r>
            <a:r>
              <a:rPr lang="en-IN" sz="3000" dirty="0">
                <a:latin typeface="Times New Roman" panose="02020603050405020304" pitchFamily="18" charset="0"/>
                <a:cs typeface="Times New Roman" panose="02020603050405020304" pitchFamily="18" charset="0"/>
              </a:rPr>
              <a:t>, </a:t>
            </a:r>
            <a:r>
              <a:rPr lang="en-IN" sz="3000" dirty="0" err="1">
                <a:latin typeface="Times New Roman" panose="02020603050405020304" pitchFamily="18" charset="0"/>
                <a:cs typeface="Times New Roman" panose="02020603050405020304" pitchFamily="18" charset="0"/>
              </a:rPr>
              <a:t>Tommasi</a:t>
            </a:r>
            <a:r>
              <a:rPr lang="en-IN" sz="3000" dirty="0">
                <a:latin typeface="Times New Roman" panose="02020603050405020304" pitchFamily="18" charset="0"/>
                <a:cs typeface="Times New Roman" panose="02020603050405020304" pitchFamily="18" charset="0"/>
              </a:rPr>
              <a:t>, and </a:t>
            </a:r>
            <a:r>
              <a:rPr lang="en-IN" sz="3000" dirty="0" err="1">
                <a:latin typeface="Times New Roman" panose="02020603050405020304" pitchFamily="18" charset="0"/>
                <a:cs typeface="Times New Roman" panose="02020603050405020304" pitchFamily="18" charset="0"/>
              </a:rPr>
              <a:t>Besaratinia</a:t>
            </a:r>
            <a:r>
              <a:rPr lang="en-IN" sz="3000" dirty="0">
                <a:latin typeface="Times New Roman" panose="02020603050405020304" pitchFamily="18" charset="0"/>
                <a:cs typeface="Times New Roman" panose="02020603050405020304" pitchFamily="18" charset="0"/>
              </a:rPr>
              <a:t>, 2021)</a:t>
            </a:r>
          </a:p>
        </p:txBody>
      </p:sp>
      <p:pic>
        <p:nvPicPr>
          <p:cNvPr id="34" name="Picture 33"/>
          <p:cNvPicPr>
            <a:picLocks noChangeAspect="1"/>
          </p:cNvPicPr>
          <p:nvPr/>
        </p:nvPicPr>
        <p:blipFill>
          <a:blip r:embed="rId5"/>
          <a:stretch>
            <a:fillRect/>
          </a:stretch>
        </p:blipFill>
        <p:spPr>
          <a:xfrm>
            <a:off x="11789773" y="5074204"/>
            <a:ext cx="9484841" cy="5195646"/>
          </a:xfrm>
          <a:prstGeom prst="rect">
            <a:avLst/>
          </a:prstGeom>
          <a:ln>
            <a:noFill/>
          </a:ln>
          <a:effectLst>
            <a:outerShdw blurRad="190500" algn="tl" rotWithShape="0">
              <a:srgbClr val="000000">
                <a:alpha val="70000"/>
              </a:srgbClr>
            </a:outerShdw>
          </a:effectLst>
        </p:spPr>
      </p:pic>
      <p:sp>
        <p:nvSpPr>
          <p:cNvPr id="35" name="TextBox 34"/>
          <p:cNvSpPr txBox="1"/>
          <p:nvPr/>
        </p:nvSpPr>
        <p:spPr>
          <a:xfrm>
            <a:off x="14020286" y="10541262"/>
            <a:ext cx="4974309" cy="553998"/>
          </a:xfrm>
          <a:prstGeom prst="rect">
            <a:avLst/>
          </a:prstGeom>
          <a:noFill/>
        </p:spPr>
        <p:txBody>
          <a:bodyPr wrap="square" rtlCol="0">
            <a:spAutoFit/>
          </a:bodyPr>
          <a:lstStyle/>
          <a:p>
            <a:pPr algn="ctr"/>
            <a:r>
              <a:rPr lang="en-US" sz="3000" dirty="0">
                <a:latin typeface="Times New Roman" panose="02020603050405020304" pitchFamily="18" charset="0"/>
                <a:cs typeface="Times New Roman" panose="02020603050405020304" pitchFamily="18" charset="0"/>
              </a:rPr>
              <a:t>(Source: </a:t>
            </a:r>
            <a:r>
              <a:rPr lang="en-IN" sz="3000" dirty="0" err="1">
                <a:latin typeface="Times New Roman" panose="02020603050405020304" pitchFamily="18" charset="0"/>
                <a:cs typeface="Times New Roman" panose="02020603050405020304" pitchFamily="18" charset="0"/>
              </a:rPr>
              <a:t>Saketkoo</a:t>
            </a:r>
            <a:r>
              <a:rPr lang="en-IN" sz="3000" dirty="0">
                <a:latin typeface="Times New Roman" panose="02020603050405020304" pitchFamily="18" charset="0"/>
                <a:cs typeface="Times New Roman" panose="02020603050405020304" pitchFamily="18" charset="0"/>
              </a:rPr>
              <a:t> et al, 2021)</a:t>
            </a:r>
          </a:p>
        </p:txBody>
      </p:sp>
      <p:pic>
        <p:nvPicPr>
          <p:cNvPr id="36" name="Picture 35"/>
          <p:cNvPicPr>
            <a:picLocks noChangeAspect="1"/>
          </p:cNvPicPr>
          <p:nvPr/>
        </p:nvPicPr>
        <p:blipFill>
          <a:blip r:embed="rId6"/>
          <a:stretch>
            <a:fillRect/>
          </a:stretch>
        </p:blipFill>
        <p:spPr>
          <a:xfrm>
            <a:off x="23550192" y="22184261"/>
            <a:ext cx="8021019" cy="6693699"/>
          </a:xfrm>
          <a:prstGeom prst="rect">
            <a:avLst/>
          </a:prstGeom>
          <a:ln>
            <a:noFill/>
          </a:ln>
          <a:effectLst>
            <a:outerShdw blurRad="190500" algn="tl" rotWithShape="0">
              <a:srgbClr val="000000">
                <a:alpha val="70000"/>
              </a:srgbClr>
            </a:outerShdw>
          </a:effectLst>
        </p:spPr>
      </p:pic>
      <p:sp>
        <p:nvSpPr>
          <p:cNvPr id="37" name="TextBox 36"/>
          <p:cNvSpPr txBox="1"/>
          <p:nvPr/>
        </p:nvSpPr>
        <p:spPr>
          <a:xfrm>
            <a:off x="24756598" y="29572136"/>
            <a:ext cx="5908741"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IN" sz="2800" dirty="0" err="1">
                <a:latin typeface="Times New Roman" panose="02020603050405020304" pitchFamily="18" charset="0"/>
                <a:cs typeface="Times New Roman" panose="02020603050405020304" pitchFamily="18" charset="0"/>
              </a:rPr>
              <a:t>Saketkoo</a:t>
            </a:r>
            <a:r>
              <a:rPr lang="en-IN" sz="2800" dirty="0">
                <a:latin typeface="Times New Roman" panose="02020603050405020304" pitchFamily="18" charset="0"/>
                <a:cs typeface="Times New Roman" panose="02020603050405020304" pitchFamily="18" charset="0"/>
              </a:rPr>
              <a:t> et al, 2021)</a:t>
            </a:r>
          </a:p>
        </p:txBody>
      </p:sp>
      <p:sp>
        <p:nvSpPr>
          <p:cNvPr id="49"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58680" y="11677992"/>
            <a:ext cx="10048875" cy="800211"/>
          </a:xfrm>
        </p:spPr>
        <p:txBody>
          <a:bodyPr/>
          <a:lstStyle/>
          <a:p>
            <a:r>
              <a:rPr lang="en-IN" sz="4000" dirty="0">
                <a:latin typeface="Times New Roman" panose="02020603050405020304" pitchFamily="18" charset="0"/>
                <a:cs typeface="Times New Roman" panose="02020603050405020304" pitchFamily="18" charset="0"/>
              </a:rPr>
              <a:t>Research Question</a:t>
            </a:r>
            <a:endParaRPr lang="en-GB" sz="4000" dirty="0">
              <a:latin typeface="Times New Roman" panose="02020603050405020304" pitchFamily="18" charset="0"/>
              <a:cs typeface="Times New Roman" panose="02020603050405020304" pitchFamily="18" charset="0"/>
            </a:endParaRPr>
          </a:p>
        </p:txBody>
      </p:sp>
      <p:sp>
        <p:nvSpPr>
          <p:cNvPr id="50"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740698" y="16618769"/>
            <a:ext cx="9484841" cy="1754304"/>
          </a:xfrm>
          <a:solidFill>
            <a:schemeClr val="accent6">
              <a:lumMod val="20000"/>
              <a:lumOff val="80000"/>
            </a:schemeClr>
          </a:solidFill>
        </p:spPr>
        <p:txBody>
          <a:bodyPr/>
          <a:lstStyle/>
          <a:p>
            <a:pPr lvl="0" algn="just"/>
            <a:r>
              <a:rPr lang="en-US" sz="2800" dirty="0"/>
              <a:t>The research aims to understand how smoking history can affect the daily life and well-being of adults living with COPD in England. </a:t>
            </a:r>
            <a:endParaRPr lang="en-IN" sz="2800" dirty="0"/>
          </a:p>
        </p:txBody>
      </p:sp>
      <p:sp>
        <p:nvSpPr>
          <p:cNvPr id="51"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03077" y="15172498"/>
            <a:ext cx="10048875" cy="800211"/>
          </a:xfrm>
        </p:spPr>
        <p:txBody>
          <a:bodyPr/>
          <a:lstStyle/>
          <a:p>
            <a:r>
              <a:rPr lang="en-IN" sz="4000" dirty="0">
                <a:latin typeface="Times New Roman" panose="02020603050405020304" pitchFamily="18" charset="0"/>
                <a:cs typeface="Times New Roman" panose="02020603050405020304" pitchFamily="18" charset="0"/>
              </a:rPr>
              <a:t>Research Aim</a:t>
            </a:r>
            <a:endParaRPr lang="en-GB" sz="4000" dirty="0">
              <a:latin typeface="Times New Roman" panose="02020603050405020304" pitchFamily="18" charset="0"/>
              <a:cs typeface="Times New Roman" panose="02020603050405020304" pitchFamily="18" charset="0"/>
            </a:endParaRPr>
          </a:p>
        </p:txBody>
      </p:sp>
      <p:sp>
        <p:nvSpPr>
          <p:cNvPr id="52"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629489" y="12941563"/>
            <a:ext cx="9596050" cy="1323417"/>
          </a:xfrm>
          <a:solidFill>
            <a:schemeClr val="accent3">
              <a:lumMod val="20000"/>
              <a:lumOff val="80000"/>
            </a:schemeClr>
          </a:solidFill>
        </p:spPr>
        <p:txBody>
          <a:bodyPr/>
          <a:lstStyle/>
          <a:p>
            <a:pPr lvl="0" algn="just"/>
            <a:r>
              <a:rPr lang="en-US" sz="2800" dirty="0"/>
              <a:t>How does the smoking history of a person affect their quality of life when living with COPD in England?</a:t>
            </a:r>
            <a:endParaRPr lang="en-IN" sz="2800" dirty="0"/>
          </a:p>
        </p:txBody>
      </p:sp>
      <p:pic>
        <p:nvPicPr>
          <p:cNvPr id="53" name="Picture 52"/>
          <p:cNvPicPr>
            <a:picLocks noChangeAspect="1"/>
          </p:cNvPicPr>
          <p:nvPr/>
        </p:nvPicPr>
        <p:blipFill>
          <a:blip r:embed="rId7"/>
          <a:stretch>
            <a:fillRect/>
          </a:stretch>
        </p:blipFill>
        <p:spPr>
          <a:xfrm>
            <a:off x="12103337" y="24478541"/>
            <a:ext cx="8759560" cy="5306531"/>
          </a:xfrm>
          <a:prstGeom prst="rect">
            <a:avLst/>
          </a:prstGeom>
          <a:ln>
            <a:noFill/>
          </a:ln>
          <a:effectLst>
            <a:outerShdw blurRad="190500" algn="tl" rotWithShape="0">
              <a:srgbClr val="000000">
                <a:alpha val="70000"/>
              </a:srgbClr>
            </a:outerShdw>
          </a:effectLst>
        </p:spPr>
      </p:pic>
      <p:sp>
        <p:nvSpPr>
          <p:cNvPr id="54" name="TextBox 53"/>
          <p:cNvSpPr txBox="1"/>
          <p:nvPr/>
        </p:nvSpPr>
        <p:spPr>
          <a:xfrm>
            <a:off x="14013711" y="30020798"/>
            <a:ext cx="4821451" cy="553998"/>
          </a:xfrm>
          <a:prstGeom prst="rect">
            <a:avLst/>
          </a:prstGeom>
          <a:noFill/>
        </p:spPr>
        <p:txBody>
          <a:bodyPr wrap="square" rtlCol="0">
            <a:spAutoFit/>
          </a:bodyPr>
          <a:lstStyle/>
          <a:p>
            <a:pPr algn="ctr"/>
            <a:r>
              <a:rPr lang="en-US" sz="3000" dirty="0">
                <a:latin typeface="Times New Roman" panose="02020603050405020304" pitchFamily="18" charset="0"/>
                <a:cs typeface="Times New Roman" panose="02020603050405020304" pitchFamily="18" charset="0"/>
              </a:rPr>
              <a:t>(Source: </a:t>
            </a:r>
            <a:r>
              <a:rPr lang="en-IN" sz="3000" dirty="0">
                <a:latin typeface="Times New Roman" panose="02020603050405020304" pitchFamily="18" charset="0"/>
                <a:cs typeface="Times New Roman" panose="02020603050405020304" pitchFamily="18" charset="0"/>
              </a:rPr>
              <a:t>Xu et al., 2024)</a:t>
            </a:r>
          </a:p>
        </p:txBody>
      </p:sp>
      <p:sp>
        <p:nvSpPr>
          <p:cNvPr id="55"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03076" y="18921664"/>
            <a:ext cx="10048875" cy="800211"/>
          </a:xfrm>
        </p:spPr>
        <p:txBody>
          <a:bodyPr/>
          <a:lstStyle/>
          <a:p>
            <a:r>
              <a:rPr lang="en-IN" sz="4000" dirty="0">
                <a:latin typeface="Times New Roman" panose="02020603050405020304" pitchFamily="18" charset="0"/>
                <a:cs typeface="Times New Roman" panose="02020603050405020304" pitchFamily="18" charset="0"/>
              </a:rPr>
              <a:t>Research Objectives</a:t>
            </a:r>
            <a:endParaRPr lang="en-GB" sz="4000" dirty="0">
              <a:latin typeface="Times New Roman" panose="02020603050405020304" pitchFamily="18" charset="0"/>
              <a:cs typeface="Times New Roman" panose="02020603050405020304" pitchFamily="18" charset="0"/>
            </a:endParaRPr>
          </a:p>
        </p:txBody>
      </p:sp>
      <p:graphicFrame>
        <p:nvGraphicFramePr>
          <p:cNvPr id="29" name="Diagram 28"/>
          <p:cNvGraphicFramePr/>
          <p:nvPr>
            <p:extLst>
              <p:ext uri="{D42A27DB-BD31-4B8C-83A1-F6EECF244321}">
                <p14:modId xmlns:p14="http://schemas.microsoft.com/office/powerpoint/2010/main" val="1161463248"/>
              </p:ext>
            </p:extLst>
          </p:nvPr>
        </p:nvGraphicFramePr>
        <p:xfrm>
          <a:off x="11682017" y="20094476"/>
          <a:ext cx="9484841" cy="41795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2"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33343491" y="17069497"/>
            <a:ext cx="10048875" cy="800211"/>
          </a:xfrm>
        </p:spPr>
        <p:txBody>
          <a:bodyPr/>
          <a:lstStyle/>
          <a:p>
            <a:r>
              <a:rPr lang="en-IN" sz="4000" dirty="0">
                <a:latin typeface="Times New Roman" panose="02020603050405020304" pitchFamily="18" charset="0"/>
                <a:cs typeface="Times New Roman" panose="02020603050405020304" pitchFamily="18" charset="0"/>
              </a:rPr>
              <a:t>References</a:t>
            </a:r>
            <a:endParaRPr lang="en-GB" sz="4000" dirty="0">
              <a:latin typeface="Times New Roman" panose="02020603050405020304" pitchFamily="18" charset="0"/>
              <a:cs typeface="Times New Roman" panose="02020603050405020304" pitchFamily="18" charset="0"/>
            </a:endParaRPr>
          </a:p>
        </p:txBody>
      </p:sp>
      <p:sp>
        <p:nvSpPr>
          <p:cNvPr id="63"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22692567" y="13262312"/>
            <a:ext cx="9695401" cy="7614370"/>
          </a:xfrm>
          <a:solidFill>
            <a:schemeClr val="accent4">
              <a:lumMod val="20000"/>
              <a:lumOff val="80000"/>
            </a:schemeClr>
          </a:solidFill>
        </p:spPr>
        <p:txBody>
          <a:bodyPr/>
          <a:lstStyle/>
          <a:p>
            <a:pPr marL="457200" lvl="0" indent="-457200" algn="just" fontAlgn="base">
              <a:buFont typeface="Arial" panose="020B0604020202020204" pitchFamily="34" charset="0"/>
              <a:buChar char="•"/>
            </a:pPr>
            <a:r>
              <a:rPr lang="en-IN" sz="2800" dirty="0"/>
              <a:t>It will support the target population (adults with COPD in England) by developing personalised smoking cessation interventions, which improve </a:t>
            </a:r>
            <a:r>
              <a:rPr lang="en-IN" sz="2800" dirty="0" err="1"/>
              <a:t>HRQoL</a:t>
            </a:r>
            <a:r>
              <a:rPr lang="en-IN" sz="2800" dirty="0"/>
              <a:t> and long-term public health outcomes (Levy et al., 2018). It will also strengthen public healthcare services by promoting integrated tobacco control strategies and COPD management. </a:t>
            </a:r>
          </a:p>
          <a:p>
            <a:pPr marL="457200" lvl="0" indent="-457200" algn="just" fontAlgn="base">
              <a:buFont typeface="Arial" panose="020B0604020202020204" pitchFamily="34" charset="0"/>
              <a:buChar char="•"/>
            </a:pPr>
            <a:r>
              <a:rPr lang="en-US" sz="2800" dirty="0"/>
              <a:t>This findings of the research will support social care </a:t>
            </a:r>
            <a:r>
              <a:rPr lang="en-US" sz="2800" dirty="0" err="1"/>
              <a:t>programmes</a:t>
            </a:r>
            <a:r>
              <a:rPr lang="en-US" sz="2800" dirty="0"/>
              <a:t> by improving patient independence and their well-being through holistic COPD management. It will improve policies by identifying gaps in existing policies for COPD, along with strengthening smoking control and COPD prevention. </a:t>
            </a:r>
          </a:p>
          <a:p>
            <a:pPr marL="457200" lvl="0" indent="-457200" algn="just" fontAlgn="base">
              <a:buFont typeface="Arial" panose="020B0604020202020204" pitchFamily="34" charset="0"/>
              <a:buChar char="•"/>
            </a:pPr>
            <a:r>
              <a:rPr lang="en-US" sz="2800" dirty="0"/>
              <a:t>The outcomes of the research will equip HSC professionals by providing them with significant strategies to deliver patient-</a:t>
            </a:r>
            <a:r>
              <a:rPr lang="en-US" sz="2800" dirty="0" err="1"/>
              <a:t>centred</a:t>
            </a:r>
            <a:r>
              <a:rPr lang="en-US" sz="2800" dirty="0"/>
              <a:t> care while </a:t>
            </a:r>
            <a:r>
              <a:rPr lang="en-US" sz="2800" dirty="0" err="1"/>
              <a:t>prioritising</a:t>
            </a:r>
            <a:r>
              <a:rPr lang="en-US" sz="2800" dirty="0"/>
              <a:t> psychological, physical and social needs. </a:t>
            </a:r>
          </a:p>
        </p:txBody>
      </p:sp>
      <p:pic>
        <p:nvPicPr>
          <p:cNvPr id="64" name="Picture 63"/>
          <p:cNvPicPr>
            <a:picLocks noChangeAspect="1"/>
          </p:cNvPicPr>
          <p:nvPr/>
        </p:nvPicPr>
        <p:blipFill>
          <a:blip r:embed="rId13"/>
          <a:stretch>
            <a:fillRect/>
          </a:stretch>
        </p:blipFill>
        <p:spPr>
          <a:xfrm>
            <a:off x="34678273" y="5395605"/>
            <a:ext cx="7629849" cy="10732294"/>
          </a:xfrm>
          <a:prstGeom prst="rect">
            <a:avLst/>
          </a:prstGeom>
          <a:ln>
            <a:noFill/>
          </a:ln>
          <a:effectLst>
            <a:outerShdw blurRad="190500" algn="tl" rotWithShape="0">
              <a:srgbClr val="000000">
                <a:alpha val="70000"/>
              </a:srgbClr>
            </a:outerShdw>
          </a:effectLst>
        </p:spPr>
      </p:pic>
      <p:sp>
        <p:nvSpPr>
          <p:cNvPr id="65" name="TextBox 64"/>
          <p:cNvSpPr txBox="1"/>
          <p:nvPr/>
        </p:nvSpPr>
        <p:spPr>
          <a:xfrm>
            <a:off x="35970066" y="16337088"/>
            <a:ext cx="5046262" cy="523220"/>
          </a:xfrm>
          <a:prstGeom prst="rect">
            <a:avLst/>
          </a:prstGeom>
          <a:noFill/>
        </p:spPr>
        <p:txBody>
          <a:bodyPr wrap="square" rtlCol="0">
            <a:spAutoFit/>
          </a:bodyPr>
          <a:lstStyle/>
          <a:p>
            <a:pPr algn="ctr"/>
            <a:r>
              <a:rPr lang="en-US" sz="2800" dirty="0">
                <a:latin typeface="Times New Roman" panose="02020603050405020304" pitchFamily="18" charset="0"/>
                <a:cs typeface="Times New Roman" panose="02020603050405020304" pitchFamily="18" charset="0"/>
              </a:rPr>
              <a:t>(Source: </a:t>
            </a:r>
            <a:r>
              <a:rPr lang="en-IN" sz="2800" dirty="0">
                <a:latin typeface="Times New Roman" panose="02020603050405020304" pitchFamily="18" charset="0"/>
                <a:cs typeface="Times New Roman" panose="02020603050405020304" pitchFamily="18" charset="0"/>
              </a:rPr>
              <a:t>UK Parliament, 2018)</a:t>
            </a:r>
          </a:p>
        </p:txBody>
      </p:sp>
      <p:sp>
        <p:nvSpPr>
          <p:cNvPr id="66"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33343492" y="18078897"/>
            <a:ext cx="9997408" cy="12945060"/>
          </a:xfrm>
        </p:spPr>
        <p:txBody>
          <a:bodyPr/>
          <a:lstStyle/>
          <a:p>
            <a:pPr marL="457200" lvl="0" indent="-457200" algn="just">
              <a:spcBef>
                <a:spcPts val="0"/>
              </a:spcBef>
              <a:buFont typeface="Arial" panose="020B0604020202020204" pitchFamily="34" charset="0"/>
              <a:buChar char="•"/>
            </a:pPr>
            <a:r>
              <a:rPr lang="en-IN" sz="1400" dirty="0">
                <a:solidFill>
                  <a:prstClr val="black"/>
                </a:solidFill>
              </a:rPr>
              <a:t>Bolton, D. (2023) ‘A revitalized biopsychosocial model: core theory, research paradigms, and clinical implications’, </a:t>
            </a:r>
            <a:r>
              <a:rPr lang="en-IN" sz="1400" i="1" dirty="0">
                <a:solidFill>
                  <a:prstClr val="black"/>
                </a:solidFill>
              </a:rPr>
              <a:t>Psychological medicine</a:t>
            </a:r>
            <a:r>
              <a:rPr lang="en-IN" sz="1400" dirty="0">
                <a:solidFill>
                  <a:prstClr val="black"/>
                </a:solidFill>
              </a:rPr>
              <a:t>, 53(16), pp.7504-7511. Available at: </a:t>
            </a:r>
            <a:r>
              <a:rPr lang="en-IN" sz="1400" u="sng" dirty="0">
                <a:solidFill>
                  <a:prstClr val="black"/>
                </a:solidFill>
                <a:hlinkClick r:id="rId14"/>
              </a:rPr>
              <a:t>https://www.cambridge.org/core/services/aop-cambridge-core/content/view/8FC915C01228857ED6B5E123536E8994/S0033291723002660a.pdf/div-class-title-a-revitalized-biopsychosocial-model-core-theory-research-paradigms-and-clinical-implications-div.pdf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Caliri</a:t>
            </a:r>
            <a:r>
              <a:rPr lang="en-IN" sz="1400" dirty="0">
                <a:solidFill>
                  <a:prstClr val="black"/>
                </a:solidFill>
              </a:rPr>
              <a:t>, A.W., </a:t>
            </a:r>
            <a:r>
              <a:rPr lang="en-IN" sz="1400" dirty="0" err="1">
                <a:solidFill>
                  <a:prstClr val="black"/>
                </a:solidFill>
              </a:rPr>
              <a:t>Tommasi</a:t>
            </a:r>
            <a:r>
              <a:rPr lang="en-IN" sz="1400" dirty="0">
                <a:solidFill>
                  <a:prstClr val="black"/>
                </a:solidFill>
              </a:rPr>
              <a:t>, S. and </a:t>
            </a:r>
            <a:r>
              <a:rPr lang="en-IN" sz="1400" dirty="0" err="1">
                <a:solidFill>
                  <a:prstClr val="black"/>
                </a:solidFill>
              </a:rPr>
              <a:t>Besaratinia</a:t>
            </a:r>
            <a:r>
              <a:rPr lang="en-IN" sz="1400" dirty="0">
                <a:solidFill>
                  <a:prstClr val="black"/>
                </a:solidFill>
              </a:rPr>
              <a:t>, A. (2021) ‘Relationships among smoking, oxidative stress, inflammation, macromolecular damage, and cancer’, </a:t>
            </a:r>
            <a:r>
              <a:rPr lang="en-IN" sz="1400" i="1" dirty="0">
                <a:solidFill>
                  <a:prstClr val="black"/>
                </a:solidFill>
              </a:rPr>
              <a:t>Mutation Research/Reviews in Mutation Research</a:t>
            </a:r>
            <a:r>
              <a:rPr lang="en-IN" sz="1400" dirty="0">
                <a:solidFill>
                  <a:prstClr val="black"/>
                </a:solidFill>
              </a:rPr>
              <a:t>, 787, p.108365. Available at: </a:t>
            </a:r>
            <a:r>
              <a:rPr lang="en-IN" sz="1400" u="sng" dirty="0">
                <a:solidFill>
                  <a:prstClr val="black"/>
                </a:solidFill>
                <a:hlinkClick r:id="rId15"/>
              </a:rPr>
              <a:t>https://pmc.ncbi.nlm.nih.gov/articles/PMC8287787/pdf/nihms-1661904.pdf</a:t>
            </a:r>
            <a:r>
              <a:rPr lang="en-IN" sz="1400" dirty="0">
                <a:solidFill>
                  <a:prstClr val="black"/>
                </a:solidFill>
              </a:rPr>
              <a:t> (Accessed: 26 June 2026). </a:t>
            </a:r>
          </a:p>
          <a:p>
            <a:pPr marL="457200" lvl="0" indent="-457200" algn="just">
              <a:spcBef>
                <a:spcPts val="0"/>
              </a:spcBef>
              <a:buFont typeface="Arial" panose="020B0604020202020204" pitchFamily="34" charset="0"/>
              <a:buChar char="•"/>
            </a:pPr>
            <a:r>
              <a:rPr lang="en-IN" sz="1400" dirty="0">
                <a:solidFill>
                  <a:prstClr val="black"/>
                </a:solidFill>
              </a:rPr>
              <a:t>Currie, G.P. ed. (2017) </a:t>
            </a:r>
            <a:r>
              <a:rPr lang="en-IN" sz="1400" i="1" dirty="0">
                <a:solidFill>
                  <a:prstClr val="black"/>
                </a:solidFill>
              </a:rPr>
              <a:t>ABC of </a:t>
            </a:r>
            <a:r>
              <a:rPr lang="en-IN" sz="1400" i="1" dirty="0" err="1">
                <a:solidFill>
                  <a:prstClr val="black"/>
                </a:solidFill>
              </a:rPr>
              <a:t>Copd</a:t>
            </a:r>
            <a:r>
              <a:rPr lang="en-IN" sz="1400" dirty="0">
                <a:solidFill>
                  <a:prstClr val="black"/>
                </a:solidFill>
              </a:rPr>
              <a:t>. John Wiley &amp; Sons.</a:t>
            </a:r>
          </a:p>
          <a:p>
            <a:pPr marL="457200" lvl="0" indent="-457200" algn="just">
              <a:spcBef>
                <a:spcPts val="0"/>
              </a:spcBef>
              <a:buFont typeface="Arial" panose="020B0604020202020204" pitchFamily="34" charset="0"/>
              <a:buChar char="•"/>
            </a:pPr>
            <a:r>
              <a:rPr lang="en-IN" sz="1400" dirty="0">
                <a:solidFill>
                  <a:prstClr val="black"/>
                </a:solidFill>
              </a:rPr>
              <a:t>Fortis, S., </a:t>
            </a:r>
            <a:r>
              <a:rPr lang="en-IN" sz="1400" dirty="0" err="1">
                <a:solidFill>
                  <a:prstClr val="black"/>
                </a:solidFill>
              </a:rPr>
              <a:t>Georgopoulos</a:t>
            </a:r>
            <a:r>
              <a:rPr lang="en-IN" sz="1400" dirty="0">
                <a:solidFill>
                  <a:prstClr val="black"/>
                </a:solidFill>
              </a:rPr>
              <a:t>, D., </a:t>
            </a:r>
            <a:r>
              <a:rPr lang="en-IN" sz="1400" dirty="0" err="1">
                <a:solidFill>
                  <a:prstClr val="black"/>
                </a:solidFill>
              </a:rPr>
              <a:t>Tzanakis</a:t>
            </a:r>
            <a:r>
              <a:rPr lang="en-IN" sz="1400" dirty="0">
                <a:solidFill>
                  <a:prstClr val="black"/>
                </a:solidFill>
              </a:rPr>
              <a:t>, N., </a:t>
            </a:r>
            <a:r>
              <a:rPr lang="en-IN" sz="1400" dirty="0" err="1">
                <a:solidFill>
                  <a:prstClr val="black"/>
                </a:solidFill>
              </a:rPr>
              <a:t>Sciurba</a:t>
            </a:r>
            <a:r>
              <a:rPr lang="en-IN" sz="1400" dirty="0">
                <a:solidFill>
                  <a:prstClr val="black"/>
                </a:solidFill>
              </a:rPr>
              <a:t>, F., </a:t>
            </a:r>
            <a:r>
              <a:rPr lang="en-IN" sz="1400" dirty="0" err="1">
                <a:solidFill>
                  <a:prstClr val="black"/>
                </a:solidFill>
              </a:rPr>
              <a:t>Zabner</a:t>
            </a:r>
            <a:r>
              <a:rPr lang="en-IN" sz="1400" dirty="0">
                <a:solidFill>
                  <a:prstClr val="black"/>
                </a:solidFill>
              </a:rPr>
              <a:t>, J. and </a:t>
            </a:r>
            <a:r>
              <a:rPr lang="en-IN" sz="1400" dirty="0" err="1">
                <a:solidFill>
                  <a:prstClr val="black"/>
                </a:solidFill>
              </a:rPr>
              <a:t>Comellas</a:t>
            </a:r>
            <a:r>
              <a:rPr lang="en-IN" sz="1400" dirty="0">
                <a:solidFill>
                  <a:prstClr val="black"/>
                </a:solidFill>
              </a:rPr>
              <a:t>, A.P. (2024) ‘Chronic obstructive pulmonary disease (COPD) and COPD-like phenotypes’, </a:t>
            </a:r>
            <a:r>
              <a:rPr lang="en-IN" sz="1400" i="1" dirty="0">
                <a:solidFill>
                  <a:prstClr val="black"/>
                </a:solidFill>
              </a:rPr>
              <a:t>Frontiers in medicine</a:t>
            </a:r>
            <a:r>
              <a:rPr lang="en-IN" sz="1400" dirty="0">
                <a:solidFill>
                  <a:prstClr val="black"/>
                </a:solidFill>
              </a:rPr>
              <a:t>, 11, p.1375457. Available at: </a:t>
            </a:r>
            <a:r>
              <a:rPr lang="en-IN" sz="1400" u="sng" dirty="0">
                <a:solidFill>
                  <a:prstClr val="black"/>
                </a:solidFill>
                <a:hlinkClick r:id="rId16"/>
              </a:rPr>
              <a:t>https://www.frontiersin.org/journals/medicine/articles/10.3389/fmed.2024.1375457/pdf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Kitanovska-Kimovska</a:t>
            </a:r>
            <a:r>
              <a:rPr lang="en-IN" sz="1400" dirty="0">
                <a:solidFill>
                  <a:prstClr val="black"/>
                </a:solidFill>
              </a:rPr>
              <a:t>, S., </a:t>
            </a:r>
            <a:r>
              <a:rPr lang="en-IN" sz="1400" dirty="0" err="1">
                <a:solidFill>
                  <a:prstClr val="black"/>
                </a:solidFill>
              </a:rPr>
              <a:t>Atanasovska</a:t>
            </a:r>
            <a:r>
              <a:rPr lang="en-IN" sz="1400" dirty="0">
                <a:solidFill>
                  <a:prstClr val="black"/>
                </a:solidFill>
              </a:rPr>
              <a:t>, K.G., </a:t>
            </a:r>
            <a:r>
              <a:rPr lang="en-IN" sz="1400" dirty="0" err="1">
                <a:solidFill>
                  <a:prstClr val="black"/>
                </a:solidFill>
              </a:rPr>
              <a:t>Popovska</a:t>
            </a:r>
            <a:r>
              <a:rPr lang="en-IN" sz="1400" dirty="0">
                <a:solidFill>
                  <a:prstClr val="black"/>
                </a:solidFill>
              </a:rPr>
              <a:t>, S. and </a:t>
            </a:r>
            <a:r>
              <a:rPr lang="en-IN" sz="1400" dirty="0" err="1">
                <a:solidFill>
                  <a:prstClr val="black"/>
                </a:solidFill>
              </a:rPr>
              <a:t>Cvetkoski</a:t>
            </a:r>
            <a:r>
              <a:rPr lang="en-IN" sz="1400" dirty="0">
                <a:solidFill>
                  <a:prstClr val="black"/>
                </a:solidFill>
              </a:rPr>
              <a:t>, V. (2023) ‘Empowering teachers and students to cope with the stress of online teaching and learning: findings from a pilot project on psychosocial support in the language and translation classroom’, </a:t>
            </a:r>
            <a:r>
              <a:rPr lang="en-IN" sz="1400" i="1" dirty="0">
                <a:solidFill>
                  <a:prstClr val="black"/>
                </a:solidFill>
              </a:rPr>
              <a:t>Journal of Teaching English for Specific and Academic Purposes</a:t>
            </a:r>
            <a:r>
              <a:rPr lang="en-IN" sz="1400" dirty="0">
                <a:solidFill>
                  <a:prstClr val="black"/>
                </a:solidFill>
              </a:rPr>
              <a:t>, pp.175-189. Available at: </a:t>
            </a:r>
            <a:r>
              <a:rPr lang="en-IN" sz="1400" u="sng" dirty="0">
                <a:solidFill>
                  <a:prstClr val="black"/>
                </a:solidFill>
                <a:hlinkClick r:id="rId17"/>
              </a:rPr>
              <a:t>https://espeap.junis.ni.ac.rs/index.php/espeap/article/viewFile/1285/631</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Lawson, C.A., Solis-</a:t>
            </a:r>
            <a:r>
              <a:rPr lang="en-IN" sz="1400" dirty="0" err="1">
                <a:solidFill>
                  <a:prstClr val="black"/>
                </a:solidFill>
              </a:rPr>
              <a:t>Trapala</a:t>
            </a:r>
            <a:r>
              <a:rPr lang="en-IN" sz="1400" dirty="0">
                <a:solidFill>
                  <a:prstClr val="black"/>
                </a:solidFill>
              </a:rPr>
              <a:t>, I., </a:t>
            </a:r>
            <a:r>
              <a:rPr lang="en-IN" sz="1400" dirty="0" err="1">
                <a:solidFill>
                  <a:prstClr val="black"/>
                </a:solidFill>
              </a:rPr>
              <a:t>Dahlstrom</a:t>
            </a:r>
            <a:r>
              <a:rPr lang="en-IN" sz="1400" dirty="0">
                <a:solidFill>
                  <a:prstClr val="black"/>
                </a:solidFill>
              </a:rPr>
              <a:t>, U., Mamas, M., </a:t>
            </a:r>
            <a:r>
              <a:rPr lang="en-IN" sz="1400" dirty="0" err="1">
                <a:solidFill>
                  <a:prstClr val="black"/>
                </a:solidFill>
              </a:rPr>
              <a:t>Jaarsma</a:t>
            </a:r>
            <a:r>
              <a:rPr lang="en-IN" sz="1400" dirty="0">
                <a:solidFill>
                  <a:prstClr val="black"/>
                </a:solidFill>
              </a:rPr>
              <a:t>, T., Kadam, U.T. and Stromberg, A. (2018) ‘Comorbidity health pathways in heart failure patients: A sequences-of-regressions analysis using cross-sectional data from 10,575 patients in the Swedish Heart Failure Registry’, </a:t>
            </a:r>
            <a:r>
              <a:rPr lang="en-IN" sz="1400" i="1" dirty="0" err="1">
                <a:solidFill>
                  <a:prstClr val="black"/>
                </a:solidFill>
              </a:rPr>
              <a:t>PLoS</a:t>
            </a:r>
            <a:r>
              <a:rPr lang="en-IN" sz="1400" i="1" dirty="0">
                <a:solidFill>
                  <a:prstClr val="black"/>
                </a:solidFill>
              </a:rPr>
              <a:t> medicine</a:t>
            </a:r>
            <a:r>
              <a:rPr lang="en-IN" sz="1400" dirty="0">
                <a:solidFill>
                  <a:prstClr val="black"/>
                </a:solidFill>
              </a:rPr>
              <a:t>, 15(3), p.e1002540. Available at: </a:t>
            </a:r>
            <a:r>
              <a:rPr lang="en-IN" sz="1400" u="sng" dirty="0">
                <a:solidFill>
                  <a:prstClr val="black"/>
                </a:solidFill>
                <a:hlinkClick r:id="rId18"/>
              </a:rPr>
              <a:t>https://journals.plos.org/plosmedicine/article/file?id=10.1371/journal.pmed.1002540&amp;type=printable</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Levy, D.E., Chang, Y., Regan, S., </a:t>
            </a:r>
            <a:r>
              <a:rPr lang="en-IN" sz="1400" dirty="0" err="1">
                <a:solidFill>
                  <a:prstClr val="black"/>
                </a:solidFill>
              </a:rPr>
              <a:t>Tindle</a:t>
            </a:r>
            <a:r>
              <a:rPr lang="en-IN" sz="1400" dirty="0">
                <a:solidFill>
                  <a:prstClr val="black"/>
                </a:solidFill>
              </a:rPr>
              <a:t>, H.A., Singer, D.E. and </a:t>
            </a:r>
            <a:r>
              <a:rPr lang="en-IN" sz="1400" dirty="0" err="1">
                <a:solidFill>
                  <a:prstClr val="black"/>
                </a:solidFill>
              </a:rPr>
              <a:t>Rigotti</a:t>
            </a:r>
            <a:r>
              <a:rPr lang="en-IN" sz="1400" dirty="0">
                <a:solidFill>
                  <a:prstClr val="black"/>
                </a:solidFill>
              </a:rPr>
              <a:t>, N.A. (2018) ‘Improvements in health-related quality of life among smokers who quit after hospitalization’, </a:t>
            </a:r>
            <a:r>
              <a:rPr lang="en-IN" sz="1400" i="1" dirty="0">
                <a:solidFill>
                  <a:prstClr val="black"/>
                </a:solidFill>
              </a:rPr>
              <a:t>Preventive medicine</a:t>
            </a:r>
            <a:r>
              <a:rPr lang="en-IN" sz="1400" dirty="0">
                <a:solidFill>
                  <a:prstClr val="black"/>
                </a:solidFill>
              </a:rPr>
              <a:t>, 110, pp.38-46. Available at: </a:t>
            </a:r>
            <a:r>
              <a:rPr lang="en-IN" sz="1400" u="sng" dirty="0">
                <a:solidFill>
                  <a:prstClr val="black"/>
                </a:solidFill>
                <a:hlinkClick r:id="rId19"/>
              </a:rPr>
              <a:t>https://www.sciencedirect.com/science/article/am/pii/S009174351830032X</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Liao, S.X., Wang, Y.W., Sun, P.P., Xu, Y. and Wang, T.H. (2025) ‘Prospects of neutrophilic implications against pathobiology of chronic obstructive pulmonary disease: Pharmacological insights and technological advances’, </a:t>
            </a:r>
            <a:r>
              <a:rPr lang="en-IN" sz="1400" i="1" dirty="0">
                <a:solidFill>
                  <a:prstClr val="black"/>
                </a:solidFill>
              </a:rPr>
              <a:t>International </a:t>
            </a:r>
            <a:r>
              <a:rPr lang="en-IN" sz="1400" i="1" dirty="0" err="1">
                <a:solidFill>
                  <a:prstClr val="black"/>
                </a:solidFill>
              </a:rPr>
              <a:t>Immunopharmacology</a:t>
            </a:r>
            <a:r>
              <a:rPr lang="en-IN" sz="1400" dirty="0">
                <a:solidFill>
                  <a:prstClr val="black"/>
                </a:solidFill>
              </a:rPr>
              <a:t>, 144, p.113634. Available at: </a:t>
            </a:r>
            <a:r>
              <a:rPr lang="en-IN" sz="1400" u="sng" dirty="0">
                <a:solidFill>
                  <a:prstClr val="black"/>
                </a:solidFill>
                <a:hlinkClick r:id="rId20"/>
              </a:rPr>
              <a:t>https://doi.org/10.1016/j.intimp.2024.113634</a:t>
            </a:r>
            <a:r>
              <a:rPr lang="en-IN" sz="1400" dirty="0">
                <a:solidFill>
                  <a:prstClr val="black"/>
                </a:solidFill>
              </a:rPr>
              <a:t> </a:t>
            </a:r>
          </a:p>
          <a:p>
            <a:pPr marL="457200" lvl="0" indent="-457200" algn="just">
              <a:spcBef>
                <a:spcPts val="0"/>
              </a:spcBef>
              <a:buFont typeface="Arial" panose="020B0604020202020204" pitchFamily="34" charset="0"/>
              <a:buChar char="•"/>
            </a:pPr>
            <a:r>
              <a:rPr lang="en-IN" sz="1400" dirty="0">
                <a:solidFill>
                  <a:prstClr val="black"/>
                </a:solidFill>
              </a:rPr>
              <a:t>Lu, W., </a:t>
            </a:r>
            <a:r>
              <a:rPr lang="en-IN" sz="1400" dirty="0" err="1">
                <a:solidFill>
                  <a:prstClr val="black"/>
                </a:solidFill>
              </a:rPr>
              <a:t>Aarsand</a:t>
            </a:r>
            <a:r>
              <a:rPr lang="en-IN" sz="1400" dirty="0">
                <a:solidFill>
                  <a:prstClr val="black"/>
                </a:solidFill>
              </a:rPr>
              <a:t>, R., </a:t>
            </a:r>
            <a:r>
              <a:rPr lang="en-IN" sz="1400" dirty="0" err="1">
                <a:solidFill>
                  <a:prstClr val="black"/>
                </a:solidFill>
              </a:rPr>
              <a:t>Schotte</a:t>
            </a:r>
            <a:r>
              <a:rPr lang="en-IN" sz="1400" dirty="0">
                <a:solidFill>
                  <a:prstClr val="black"/>
                </a:solidFill>
              </a:rPr>
              <a:t>, K., Han, J., </a:t>
            </a:r>
            <a:r>
              <a:rPr lang="en-IN" sz="1400" dirty="0" err="1">
                <a:solidFill>
                  <a:prstClr val="black"/>
                </a:solidFill>
              </a:rPr>
              <a:t>Lebedeva</a:t>
            </a:r>
            <a:r>
              <a:rPr lang="en-IN" sz="1400" dirty="0">
                <a:solidFill>
                  <a:prstClr val="black"/>
                </a:solidFill>
              </a:rPr>
              <a:t>, E., </a:t>
            </a:r>
            <a:r>
              <a:rPr lang="en-IN" sz="1400" dirty="0" err="1">
                <a:solidFill>
                  <a:prstClr val="black"/>
                </a:solidFill>
              </a:rPr>
              <a:t>Tsoy</a:t>
            </a:r>
            <a:r>
              <a:rPr lang="en-IN" sz="1400" dirty="0">
                <a:solidFill>
                  <a:prstClr val="black"/>
                </a:solidFill>
              </a:rPr>
              <a:t>, E., </a:t>
            </a:r>
            <a:r>
              <a:rPr lang="en-IN" sz="1400" dirty="0" err="1">
                <a:solidFill>
                  <a:prstClr val="black"/>
                </a:solidFill>
              </a:rPr>
              <a:t>Maglakelidze</a:t>
            </a:r>
            <a:r>
              <a:rPr lang="en-IN" sz="1400" dirty="0">
                <a:solidFill>
                  <a:prstClr val="black"/>
                </a:solidFill>
              </a:rPr>
              <a:t>, N., Soriano, J.B., Bill, W., </a:t>
            </a:r>
            <a:r>
              <a:rPr lang="en-IN" sz="1400" dirty="0" err="1">
                <a:solidFill>
                  <a:prstClr val="black"/>
                </a:solidFill>
              </a:rPr>
              <a:t>Halpin</a:t>
            </a:r>
            <a:r>
              <a:rPr lang="en-IN" sz="1400" dirty="0">
                <a:solidFill>
                  <a:prstClr val="black"/>
                </a:solidFill>
              </a:rPr>
              <a:t>, D.M. and Rivera, M.P. (2024) ‘Tobacco and COPD: presenting the World Health Organization (WHO) tobacco knowledge summary’, </a:t>
            </a:r>
            <a:r>
              <a:rPr lang="en-IN" sz="1400" i="1" dirty="0">
                <a:solidFill>
                  <a:prstClr val="black"/>
                </a:solidFill>
              </a:rPr>
              <a:t>Respiratory research</a:t>
            </a:r>
            <a:r>
              <a:rPr lang="en-IN" sz="1400" dirty="0">
                <a:solidFill>
                  <a:prstClr val="black"/>
                </a:solidFill>
              </a:rPr>
              <a:t>, 25(1), p.338. Available at: </a:t>
            </a:r>
            <a:r>
              <a:rPr lang="en-IN" sz="1400" u="sng" dirty="0">
                <a:solidFill>
                  <a:prstClr val="black"/>
                </a:solidFill>
                <a:hlinkClick r:id="rId21"/>
              </a:rPr>
              <a:t>https://link.springer.com/content/pdf/10.1186/s12931-024-02961-5.pdf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Mulugeta</a:t>
            </a:r>
            <a:r>
              <a:rPr lang="en-IN" sz="1400" dirty="0">
                <a:solidFill>
                  <a:prstClr val="black"/>
                </a:solidFill>
              </a:rPr>
              <a:t>, H., Sinclair, P.M. and Wilson, A. (2023) ‘Health-related quality of life and its influencing factors among people with heart failure in Ethiopia: using the revised Wilson and Cleary model’, </a:t>
            </a:r>
            <a:r>
              <a:rPr lang="en-IN" sz="1400" i="1" dirty="0">
                <a:solidFill>
                  <a:prstClr val="black"/>
                </a:solidFill>
              </a:rPr>
              <a:t>Scientific reports</a:t>
            </a:r>
            <a:r>
              <a:rPr lang="en-IN" sz="1400" dirty="0">
                <a:solidFill>
                  <a:prstClr val="black"/>
                </a:solidFill>
              </a:rPr>
              <a:t>, 13(1), p.20241. Available at: </a:t>
            </a:r>
            <a:r>
              <a:rPr lang="en-IN" sz="1400" u="sng" dirty="0">
                <a:solidFill>
                  <a:prstClr val="black"/>
                </a:solidFill>
                <a:hlinkClick r:id="rId22"/>
              </a:rPr>
              <a:t>https://www.nature.com/articles/s41598-023-47567-x.pdf</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NHS England (2026) </a:t>
            </a:r>
            <a:r>
              <a:rPr lang="en-IN" sz="1400" i="1" dirty="0">
                <a:solidFill>
                  <a:prstClr val="black"/>
                </a:solidFill>
              </a:rPr>
              <a:t>Chronic obstructive pulmonary disease: commissioning strategies and resources</a:t>
            </a:r>
            <a:r>
              <a:rPr lang="en-IN" sz="1400" dirty="0">
                <a:solidFill>
                  <a:prstClr val="black"/>
                </a:solidFill>
              </a:rPr>
              <a:t>. Available at: </a:t>
            </a:r>
            <a:r>
              <a:rPr lang="en-IN" sz="1400" u="sng" dirty="0">
                <a:solidFill>
                  <a:prstClr val="black"/>
                </a:solidFill>
                <a:hlinkClick r:id="rId23"/>
              </a:rPr>
              <a:t>https://www.england.nhs.uk/long-read/copd-commissioning-strategies-resources/</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NHS England (2026) </a:t>
            </a:r>
            <a:r>
              <a:rPr lang="en-IN" sz="1400" i="1" dirty="0">
                <a:solidFill>
                  <a:prstClr val="black"/>
                </a:solidFill>
              </a:rPr>
              <a:t>We lead the NHS in England to deliver high quality services for all</a:t>
            </a:r>
            <a:r>
              <a:rPr lang="en-IN" sz="1400" dirty="0">
                <a:solidFill>
                  <a:prstClr val="black"/>
                </a:solidFill>
              </a:rPr>
              <a:t>. Available at: https://www.england.nhs.uk/  (Accessed: 26 June 2026). </a:t>
            </a:r>
          </a:p>
          <a:p>
            <a:pPr marL="457200" lvl="0" indent="-457200" algn="just">
              <a:spcBef>
                <a:spcPts val="0"/>
              </a:spcBef>
              <a:buFont typeface="Arial" panose="020B0604020202020204" pitchFamily="34" charset="0"/>
              <a:buChar char="•"/>
            </a:pPr>
            <a:r>
              <a:rPr lang="en-IN" sz="1400" dirty="0">
                <a:solidFill>
                  <a:prstClr val="black"/>
                </a:solidFill>
              </a:rPr>
              <a:t>NHS UK (2026) </a:t>
            </a:r>
            <a:r>
              <a:rPr lang="en-IN" sz="1400" i="1" dirty="0">
                <a:solidFill>
                  <a:prstClr val="black"/>
                </a:solidFill>
              </a:rPr>
              <a:t>Symptoms</a:t>
            </a:r>
            <a:r>
              <a:rPr lang="en-IN" sz="1400" dirty="0">
                <a:solidFill>
                  <a:prstClr val="black"/>
                </a:solidFill>
              </a:rPr>
              <a:t>. Available at: </a:t>
            </a:r>
            <a:r>
              <a:rPr lang="en-IN" sz="1400" u="sng" dirty="0">
                <a:solidFill>
                  <a:prstClr val="black"/>
                </a:solidFill>
                <a:hlinkClick r:id="rId24"/>
              </a:rPr>
              <a:t>https://www.nhs.uk/conditions/chronic-obstructive-pulmonary-disease-copd/symptoms/</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NIH.Gov</a:t>
            </a:r>
            <a:r>
              <a:rPr lang="en-IN" sz="1400" dirty="0">
                <a:solidFill>
                  <a:prstClr val="black"/>
                </a:solidFill>
              </a:rPr>
              <a:t> (2024) </a:t>
            </a:r>
            <a:r>
              <a:rPr lang="en-IN" sz="1400" i="1" dirty="0">
                <a:solidFill>
                  <a:prstClr val="black"/>
                </a:solidFill>
              </a:rPr>
              <a:t>Causes and Risk Factors</a:t>
            </a:r>
            <a:r>
              <a:rPr lang="en-IN" sz="1400" dirty="0">
                <a:solidFill>
                  <a:prstClr val="black"/>
                </a:solidFill>
              </a:rPr>
              <a:t>. Available at: </a:t>
            </a:r>
            <a:r>
              <a:rPr lang="en-IN" sz="1400" u="sng" dirty="0">
                <a:solidFill>
                  <a:prstClr val="black"/>
                </a:solidFill>
                <a:hlinkClick r:id="rId25"/>
              </a:rPr>
              <a:t>https://www.nhlbi.nih.gov/health/copd/causes</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err="1">
                <a:solidFill>
                  <a:prstClr val="black"/>
                </a:solidFill>
              </a:rPr>
              <a:t>Nolazco</a:t>
            </a:r>
            <a:r>
              <a:rPr lang="en-IN" sz="1400" dirty="0">
                <a:solidFill>
                  <a:prstClr val="black"/>
                </a:solidFill>
              </a:rPr>
              <a:t>, J.I., </a:t>
            </a:r>
            <a:r>
              <a:rPr lang="en-IN" sz="1400" dirty="0" err="1">
                <a:solidFill>
                  <a:prstClr val="black"/>
                </a:solidFill>
              </a:rPr>
              <a:t>Rosner</a:t>
            </a:r>
            <a:r>
              <a:rPr lang="en-IN" sz="1400" dirty="0">
                <a:solidFill>
                  <a:prstClr val="black"/>
                </a:solidFill>
              </a:rPr>
              <a:t>, B.A., Roebuck, E.H., </a:t>
            </a:r>
            <a:r>
              <a:rPr lang="en-IN" sz="1400" dirty="0" err="1">
                <a:solidFill>
                  <a:prstClr val="black"/>
                </a:solidFill>
              </a:rPr>
              <a:t>Bergerot</a:t>
            </a:r>
            <a:r>
              <a:rPr lang="en-IN" sz="1400" dirty="0">
                <a:solidFill>
                  <a:prstClr val="black"/>
                </a:solidFill>
              </a:rPr>
              <a:t>, C.D., </a:t>
            </a:r>
            <a:r>
              <a:rPr lang="en-IN" sz="1400" dirty="0" err="1">
                <a:solidFill>
                  <a:prstClr val="black"/>
                </a:solidFill>
              </a:rPr>
              <a:t>Rammant</a:t>
            </a:r>
            <a:r>
              <a:rPr lang="en-IN" sz="1400" dirty="0">
                <a:solidFill>
                  <a:prstClr val="black"/>
                </a:solidFill>
              </a:rPr>
              <a:t>, E., </a:t>
            </a:r>
            <a:r>
              <a:rPr lang="en-IN" sz="1400" dirty="0" err="1">
                <a:solidFill>
                  <a:prstClr val="black"/>
                </a:solidFill>
              </a:rPr>
              <a:t>Iyer</a:t>
            </a:r>
            <a:r>
              <a:rPr lang="en-IN" sz="1400" dirty="0">
                <a:solidFill>
                  <a:prstClr val="black"/>
                </a:solidFill>
              </a:rPr>
              <a:t>, G.S., Tang, Y., Al-</a:t>
            </a:r>
            <a:r>
              <a:rPr lang="en-IN" sz="1400" dirty="0" err="1">
                <a:solidFill>
                  <a:prstClr val="black"/>
                </a:solidFill>
              </a:rPr>
              <a:t>Faouri</a:t>
            </a:r>
            <a:r>
              <a:rPr lang="en-IN" sz="1400" dirty="0">
                <a:solidFill>
                  <a:prstClr val="black"/>
                </a:solidFill>
              </a:rPr>
              <a:t>, R.A., </a:t>
            </a:r>
            <a:r>
              <a:rPr lang="en-IN" sz="1400" dirty="0" err="1">
                <a:solidFill>
                  <a:prstClr val="black"/>
                </a:solidFill>
              </a:rPr>
              <a:t>Filipas</a:t>
            </a:r>
            <a:r>
              <a:rPr lang="en-IN" sz="1400" dirty="0">
                <a:solidFill>
                  <a:prstClr val="black"/>
                </a:solidFill>
              </a:rPr>
              <a:t>, D.K., </a:t>
            </a:r>
            <a:r>
              <a:rPr lang="en-IN" sz="1400" dirty="0" err="1">
                <a:solidFill>
                  <a:prstClr val="black"/>
                </a:solidFill>
              </a:rPr>
              <a:t>Leapman</a:t>
            </a:r>
            <a:r>
              <a:rPr lang="en-IN" sz="1400" dirty="0">
                <a:solidFill>
                  <a:prstClr val="black"/>
                </a:solidFill>
              </a:rPr>
              <a:t>, M.S. and </a:t>
            </a:r>
            <a:r>
              <a:rPr lang="en-IN" sz="1400" dirty="0" err="1">
                <a:solidFill>
                  <a:prstClr val="black"/>
                </a:solidFill>
              </a:rPr>
              <a:t>Mossanen</a:t>
            </a:r>
            <a:r>
              <a:rPr lang="en-IN" sz="1400" dirty="0">
                <a:solidFill>
                  <a:prstClr val="black"/>
                </a:solidFill>
              </a:rPr>
              <a:t>, M. (2024) ‘Impact of smoking status on health-related quality of life (</a:t>
            </a:r>
            <a:r>
              <a:rPr lang="en-IN" sz="1400" dirty="0" err="1">
                <a:solidFill>
                  <a:prstClr val="black"/>
                </a:solidFill>
              </a:rPr>
              <a:t>HRQoL</a:t>
            </a:r>
            <a:r>
              <a:rPr lang="en-IN" sz="1400" dirty="0">
                <a:solidFill>
                  <a:prstClr val="black"/>
                </a:solidFill>
              </a:rPr>
              <a:t>) in cancer survivors’, </a:t>
            </a:r>
            <a:r>
              <a:rPr lang="en-IN" sz="1400" i="1" dirty="0">
                <a:solidFill>
                  <a:prstClr val="black"/>
                </a:solidFill>
              </a:rPr>
              <a:t>Frontiers in Oncology</a:t>
            </a:r>
            <a:r>
              <a:rPr lang="en-IN" sz="1400" dirty="0">
                <a:solidFill>
                  <a:prstClr val="black"/>
                </a:solidFill>
              </a:rPr>
              <a:t>, 13, p.1261041. Available at: </a:t>
            </a:r>
            <a:r>
              <a:rPr lang="en-IN" sz="1400" u="sng" dirty="0">
                <a:solidFill>
                  <a:prstClr val="black"/>
                </a:solidFill>
                <a:hlinkClick r:id="rId26"/>
              </a:rPr>
              <a:t>https://doi.org/10.3389/fonc.2023.1261041</a:t>
            </a:r>
            <a:r>
              <a:rPr lang="en-IN" sz="1400" dirty="0">
                <a:solidFill>
                  <a:prstClr val="black"/>
                </a:solidFill>
              </a:rPr>
              <a:t> </a:t>
            </a:r>
          </a:p>
          <a:p>
            <a:pPr marL="457200" lvl="0" indent="-457200" algn="just">
              <a:spcBef>
                <a:spcPts val="0"/>
              </a:spcBef>
              <a:buFont typeface="Arial" panose="020B0604020202020204" pitchFamily="34" charset="0"/>
              <a:buChar char="•"/>
            </a:pPr>
            <a:r>
              <a:rPr lang="en-IN" sz="1400" dirty="0" err="1">
                <a:solidFill>
                  <a:prstClr val="black"/>
                </a:solidFill>
              </a:rPr>
              <a:t>Saketkoo</a:t>
            </a:r>
            <a:r>
              <a:rPr lang="en-IN" sz="1400" dirty="0">
                <a:solidFill>
                  <a:prstClr val="black"/>
                </a:solidFill>
              </a:rPr>
              <a:t>, L.A., Russell, A.M., Jensen, K., </a:t>
            </a:r>
            <a:r>
              <a:rPr lang="en-IN" sz="1400" dirty="0" err="1">
                <a:solidFill>
                  <a:prstClr val="black"/>
                </a:solidFill>
              </a:rPr>
              <a:t>Mandizha</a:t>
            </a:r>
            <a:r>
              <a:rPr lang="en-IN" sz="1400" dirty="0">
                <a:solidFill>
                  <a:prstClr val="black"/>
                </a:solidFill>
              </a:rPr>
              <a:t>, J., </a:t>
            </a:r>
            <a:r>
              <a:rPr lang="en-IN" sz="1400" dirty="0" err="1">
                <a:solidFill>
                  <a:prstClr val="black"/>
                </a:solidFill>
              </a:rPr>
              <a:t>Tavee</a:t>
            </a:r>
            <a:r>
              <a:rPr lang="en-IN" sz="1400" dirty="0">
                <a:solidFill>
                  <a:prstClr val="black"/>
                </a:solidFill>
              </a:rPr>
              <a:t>, J., Newton, J., Rivera, F., Howie, M., Reese, R., Goodman, M. and Hart, P. (2021) ‘Health-related quality of life (</a:t>
            </a:r>
            <a:r>
              <a:rPr lang="en-IN" sz="1400" dirty="0" err="1">
                <a:solidFill>
                  <a:prstClr val="black"/>
                </a:solidFill>
              </a:rPr>
              <a:t>HRQoL</a:t>
            </a:r>
            <a:r>
              <a:rPr lang="en-IN" sz="1400" dirty="0">
                <a:solidFill>
                  <a:prstClr val="black"/>
                </a:solidFill>
              </a:rPr>
              <a:t>) in sarcoidosis: diagnosis, management, and health outcomes’, </a:t>
            </a:r>
            <a:r>
              <a:rPr lang="en-IN" sz="1400" i="1" dirty="0">
                <a:solidFill>
                  <a:prstClr val="black"/>
                </a:solidFill>
              </a:rPr>
              <a:t>Diagnostics</a:t>
            </a:r>
            <a:r>
              <a:rPr lang="en-IN" sz="1400" dirty="0">
                <a:solidFill>
                  <a:prstClr val="black"/>
                </a:solidFill>
              </a:rPr>
              <a:t>, 11(6), p.1089. Available at: </a:t>
            </a:r>
            <a:r>
              <a:rPr lang="en-IN" sz="1400" u="sng" dirty="0">
                <a:solidFill>
                  <a:prstClr val="black"/>
                </a:solidFill>
                <a:hlinkClick r:id="rId27"/>
              </a:rPr>
              <a:t>https://doi.org/10.3390/diagnostics11061089</a:t>
            </a:r>
            <a:r>
              <a:rPr lang="en-IN" sz="1400" dirty="0">
                <a:solidFill>
                  <a:prstClr val="black"/>
                </a:solidFill>
              </a:rPr>
              <a:t> </a:t>
            </a:r>
          </a:p>
          <a:p>
            <a:pPr marL="457200" lvl="0" indent="-457200" algn="just">
              <a:spcBef>
                <a:spcPts val="0"/>
              </a:spcBef>
              <a:buFont typeface="Arial" panose="020B0604020202020204" pitchFamily="34" charset="0"/>
              <a:buChar char="•"/>
            </a:pPr>
            <a:r>
              <a:rPr lang="en-IN" sz="1400" dirty="0">
                <a:solidFill>
                  <a:prstClr val="black"/>
                </a:solidFill>
              </a:rPr>
              <a:t>Stone, P.W., </a:t>
            </a:r>
            <a:r>
              <a:rPr lang="en-IN" sz="1400" dirty="0" err="1">
                <a:solidFill>
                  <a:prstClr val="black"/>
                </a:solidFill>
              </a:rPr>
              <a:t>Osen</a:t>
            </a:r>
            <a:r>
              <a:rPr lang="en-IN" sz="1400" dirty="0">
                <a:solidFill>
                  <a:prstClr val="black"/>
                </a:solidFill>
              </a:rPr>
              <a:t>, M., Ellis, A., </a:t>
            </a:r>
            <a:r>
              <a:rPr lang="en-IN" sz="1400" dirty="0" err="1">
                <a:solidFill>
                  <a:prstClr val="black"/>
                </a:solidFill>
              </a:rPr>
              <a:t>Coaker</a:t>
            </a:r>
            <a:r>
              <a:rPr lang="en-IN" sz="1400" dirty="0">
                <a:solidFill>
                  <a:prstClr val="black"/>
                </a:solidFill>
              </a:rPr>
              <a:t>, R. and Quint, J.K. (2023) ‘Prevalence of chronic obstructive pulmonary disease in England from 2000 to 2019’, </a:t>
            </a:r>
            <a:r>
              <a:rPr lang="en-IN" sz="1400" i="1" dirty="0">
                <a:solidFill>
                  <a:prstClr val="black"/>
                </a:solidFill>
              </a:rPr>
              <a:t>International Journal of Chronic Obstructive Pulmonary Disease</a:t>
            </a:r>
            <a:r>
              <a:rPr lang="en-IN" sz="1400" dirty="0">
                <a:solidFill>
                  <a:prstClr val="black"/>
                </a:solidFill>
              </a:rPr>
              <a:t>, pp.1565-1574. Available at: </a:t>
            </a:r>
            <a:r>
              <a:rPr lang="en-IN" sz="1400" u="sng" dirty="0">
                <a:solidFill>
                  <a:prstClr val="black"/>
                </a:solidFill>
                <a:hlinkClick r:id="rId28"/>
              </a:rPr>
              <a:t>https://www.tandfonline.com/doi/pdf/10.2147/COPD.S411739</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UK Parliament (2018) </a:t>
            </a:r>
            <a:r>
              <a:rPr lang="en-IN" sz="1400" i="1" dirty="0">
                <a:solidFill>
                  <a:prstClr val="black"/>
                </a:solidFill>
              </a:rPr>
              <a:t>What is Chronic Obstructive Pulmonary Disease and who does it affect?</a:t>
            </a:r>
            <a:r>
              <a:rPr lang="en-IN" sz="1400" dirty="0">
                <a:solidFill>
                  <a:prstClr val="black"/>
                </a:solidFill>
              </a:rPr>
              <a:t> Available at: </a:t>
            </a:r>
            <a:r>
              <a:rPr lang="en-IN" sz="1400" u="sng" dirty="0">
                <a:solidFill>
                  <a:prstClr val="black"/>
                </a:solidFill>
                <a:hlinkClick r:id="rId29"/>
              </a:rPr>
              <a:t>https://commonslibrary.parliament.uk/what-is-chronic-obstructive-pulmonary-disease-and-who-does-it-affect/</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WHO (2026) </a:t>
            </a:r>
            <a:r>
              <a:rPr lang="en-IN" sz="1400" i="1" dirty="0">
                <a:solidFill>
                  <a:prstClr val="black"/>
                </a:solidFill>
              </a:rPr>
              <a:t>Chronic obstructive pulmonary disease (COPD)</a:t>
            </a:r>
            <a:r>
              <a:rPr lang="en-IN" sz="1400" dirty="0">
                <a:solidFill>
                  <a:prstClr val="black"/>
                </a:solidFill>
              </a:rPr>
              <a:t>. Available at: </a:t>
            </a:r>
            <a:r>
              <a:rPr lang="en-IN" sz="1400" u="sng" dirty="0">
                <a:solidFill>
                  <a:prstClr val="black"/>
                </a:solidFill>
                <a:hlinkClick r:id="rId30"/>
              </a:rPr>
              <a:t>https://www.who.int/news-room/fact-sheets/detail/chronic-obstructive-pulmonary-disease-(copd)</a:t>
            </a:r>
            <a:r>
              <a:rPr lang="en-IN" sz="1400" dirty="0">
                <a:solidFill>
                  <a:prstClr val="black"/>
                </a:solidFill>
              </a:rPr>
              <a:t> (Accessed: 26 June 2026).</a:t>
            </a:r>
          </a:p>
          <a:p>
            <a:pPr marL="457200" lvl="0" indent="-457200" algn="just">
              <a:spcBef>
                <a:spcPts val="0"/>
              </a:spcBef>
              <a:buFont typeface="Arial" panose="020B0604020202020204" pitchFamily="34" charset="0"/>
              <a:buChar char="•"/>
            </a:pPr>
            <a:r>
              <a:rPr lang="en-IN" sz="1400" dirty="0">
                <a:solidFill>
                  <a:prstClr val="black"/>
                </a:solidFill>
              </a:rPr>
              <a:t>Xu, J., Zeng, Q., Li, S., Su, Q. and Fan, H. (2024) ‘Inflammation mechanism and research progress of COPD’, </a:t>
            </a:r>
            <a:r>
              <a:rPr lang="en-IN" sz="1400" i="1" dirty="0">
                <a:solidFill>
                  <a:prstClr val="black"/>
                </a:solidFill>
              </a:rPr>
              <a:t>Frontiers in immunology</a:t>
            </a:r>
            <a:r>
              <a:rPr lang="en-IN" sz="1400" dirty="0">
                <a:solidFill>
                  <a:prstClr val="black"/>
                </a:solidFill>
              </a:rPr>
              <a:t>, 15, p.1404615. Available at: </a:t>
            </a:r>
            <a:r>
              <a:rPr lang="en-IN" sz="1400" u="sng" dirty="0">
                <a:solidFill>
                  <a:prstClr val="black"/>
                </a:solidFill>
                <a:hlinkClick r:id="rId31"/>
              </a:rPr>
              <a:t>https://doi.org/10.3389/fimmu.2024.1404615</a:t>
            </a:r>
            <a:r>
              <a:rPr lang="en-IN" sz="1400" dirty="0">
                <a:solidFill>
                  <a:prstClr val="black"/>
                </a:solidFill>
              </a:rPr>
              <a:t> </a:t>
            </a:r>
            <a:endParaRPr lang="en-IN" sz="1400" b="1" dirty="0">
              <a:solidFill>
                <a:prstClr val="black"/>
              </a:solidFill>
            </a:endParaRPr>
          </a:p>
          <a:p>
            <a:pPr marL="342900" lvl="0" indent="-342900" algn="just" fontAlgn="base">
              <a:buFont typeface="Arial" panose="020B0604020202020204" pitchFamily="34" charset="0"/>
              <a:buChar char="•"/>
            </a:pPr>
            <a:endParaRPr lang="en-US" sz="1050" dirty="0"/>
          </a:p>
        </p:txBody>
      </p:sp>
      <p:sp>
        <p:nvSpPr>
          <p:cNvPr id="57"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388281" y="23678330"/>
            <a:ext cx="10048875" cy="800211"/>
          </a:xfrm>
        </p:spPr>
        <p:txBody>
          <a:bodyPr/>
          <a:lstStyle/>
          <a:p>
            <a:r>
              <a:rPr lang="en-IN" sz="4000" dirty="0">
                <a:latin typeface="Times New Roman" panose="02020603050405020304" pitchFamily="18" charset="0"/>
                <a:cs typeface="Times New Roman" panose="02020603050405020304" pitchFamily="18" charset="0"/>
              </a:rPr>
              <a:t>Rationale of the Research</a:t>
            </a:r>
            <a:endParaRPr lang="en-GB" sz="4000" dirty="0">
              <a:latin typeface="Times New Roman" panose="02020603050405020304" pitchFamily="18" charset="0"/>
              <a:cs typeface="Times New Roman" panose="02020603050405020304" pitchFamily="18" charset="0"/>
            </a:endParaRPr>
          </a:p>
        </p:txBody>
      </p:sp>
      <p:sp>
        <p:nvSpPr>
          <p:cNvPr id="70"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404518" y="11677991"/>
            <a:ext cx="10048875" cy="800211"/>
          </a:xfrm>
        </p:spPr>
        <p:txBody>
          <a:bodyPr/>
          <a:lstStyle/>
          <a:p>
            <a:r>
              <a:rPr lang="en-IN" sz="4000" dirty="0">
                <a:latin typeface="Times New Roman" panose="02020603050405020304" pitchFamily="18" charset="0"/>
                <a:cs typeface="Times New Roman" panose="02020603050405020304" pitchFamily="18" charset="0"/>
              </a:rPr>
              <a:t>Research Impact</a:t>
            </a:r>
            <a:endParaRPr lang="en-GB" sz="4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3189</TotalTime>
  <Words>2101</Words>
  <Application>Microsoft Office PowerPoint</Application>
  <PresentationFormat>Custom</PresentationFormat>
  <Paragraphs>55</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Arial</vt:lpstr>
      <vt:lpstr>Arial Black</vt:lpstr>
      <vt:lpstr>Calibri</vt:lpstr>
      <vt:lpstr>Times New Roman</vt:lpstr>
      <vt:lpstr>Trebuchet MS</vt:lpstr>
      <vt:lpstr>Wingdings 3</vt:lpstr>
      <vt:lpstr>36x48-Template-V2b</vt:lpstr>
      <vt:lpstr>Without Quick Guides</vt:lpstr>
      <vt:lpstr>Classic 3 Columns</vt:lpstr>
      <vt:lpstr>Trifold - Wide Center</vt:lpstr>
      <vt:lpstr>Facet</vt:lpstr>
      <vt:lpstr> Student name: Jahanviben Sodha  Student number: 2530085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Yash</dc:creator>
  <cp:lastModifiedBy>Yash Solanki</cp:lastModifiedBy>
  <cp:revision>2</cp:revision>
  <cp:lastPrinted>2015-06-29T17:31:11Z</cp:lastPrinted>
  <dcterms:created xsi:type="dcterms:W3CDTF">2012-02-03T19:11:35Z</dcterms:created>
  <dcterms:modified xsi:type="dcterms:W3CDTF">2026-07-05T10:22:23Z</dcterms:modified>
</cp:coreProperties>
</file>