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handoutMasterIdLst>
    <p:handoutMasterId r:id="rId55"/>
  </p:handoutMasterIdLst>
  <p:sldIdLst>
    <p:sldId id="256" r:id="rId3"/>
    <p:sldId id="269" r:id="rId4"/>
    <p:sldId id="270" r:id="rId5"/>
    <p:sldId id="271" r:id="rId6"/>
    <p:sldId id="284" r:id="rId7"/>
    <p:sldId id="272" r:id="rId8"/>
    <p:sldId id="285" r:id="rId9"/>
    <p:sldId id="286" r:id="rId10"/>
    <p:sldId id="291" r:id="rId11"/>
    <p:sldId id="292" r:id="rId12"/>
    <p:sldId id="293" r:id="rId13"/>
    <p:sldId id="290" r:id="rId14"/>
    <p:sldId id="287" r:id="rId15"/>
    <p:sldId id="288" r:id="rId16"/>
    <p:sldId id="289" r:id="rId17"/>
    <p:sldId id="294" r:id="rId18"/>
    <p:sldId id="295" r:id="rId19"/>
    <p:sldId id="296" r:id="rId20"/>
    <p:sldId id="298" r:id="rId21"/>
    <p:sldId id="297" r:id="rId22"/>
    <p:sldId id="299" r:id="rId23"/>
    <p:sldId id="300" r:id="rId24"/>
    <p:sldId id="301" r:id="rId25"/>
    <p:sldId id="302" r:id="rId26"/>
    <p:sldId id="274" r:id="rId27"/>
    <p:sldId id="283" r:id="rId28"/>
    <p:sldId id="275" r:id="rId29"/>
    <p:sldId id="276" r:id="rId30"/>
    <p:sldId id="277" r:id="rId31"/>
    <p:sldId id="280" r:id="rId32"/>
    <p:sldId id="278" r:id="rId33"/>
    <p:sldId id="281" r:id="rId34"/>
    <p:sldId id="282" r:id="rId35"/>
    <p:sldId id="303" r:id="rId36"/>
    <p:sldId id="305" r:id="rId37"/>
    <p:sldId id="308" r:id="rId38"/>
    <p:sldId id="304" r:id="rId39"/>
    <p:sldId id="307" r:id="rId40"/>
    <p:sldId id="309" r:id="rId41"/>
    <p:sldId id="306" r:id="rId42"/>
    <p:sldId id="257" r:id="rId43"/>
    <p:sldId id="258" r:id="rId44"/>
    <p:sldId id="259" r:id="rId45"/>
    <p:sldId id="260" r:id="rId46"/>
    <p:sldId id="261" r:id="rId47"/>
    <p:sldId id="262" r:id="rId48"/>
    <p:sldId id="263" r:id="rId49"/>
    <p:sldId id="264" r:id="rId50"/>
    <p:sldId id="265" r:id="rId51"/>
    <p:sldId id="266" r:id="rId52"/>
    <p:sldId id="267" r:id="rId53"/>
    <p:sldId id="268" r:id="rId54"/>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rica" initials="E" lastIdx="0" clrIdx="0">
    <p:extLst>
      <p:ext uri="{19B8F6BF-5375-455C-9EA6-DF929625EA0E}">
        <p15:presenceInfo xmlns:p15="http://schemas.microsoft.com/office/powerpoint/2012/main" userId="e4634f505579a00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ommentAuthors" Target="commentAuthor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8895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8250" y="0"/>
            <a:ext cx="2889250" cy="488950"/>
          </a:xfrm>
          <a:prstGeom prst="rect">
            <a:avLst/>
          </a:prstGeom>
        </p:spPr>
        <p:txBody>
          <a:bodyPr vert="horz" lIns="91440" tIns="45720" rIns="91440" bIns="45720" rtlCol="0"/>
          <a:lstStyle>
            <a:lvl1pPr algn="r">
              <a:defRPr sz="1200"/>
            </a:lvl1pPr>
          </a:lstStyle>
          <a:p>
            <a:fld id="{FA2287EE-92E4-4EFA-8A87-05D11AE34135}" type="datetimeFigureOut">
              <a:rPr lang="en-GB" smtClean="0"/>
              <a:t>08/12/2017</a:t>
            </a:fld>
            <a:endParaRPr lang="en-GB"/>
          </a:p>
        </p:txBody>
      </p:sp>
      <p:sp>
        <p:nvSpPr>
          <p:cNvPr id="4" name="Footer Placeholder 3"/>
          <p:cNvSpPr>
            <a:spLocks noGrp="1"/>
          </p:cNvSpPr>
          <p:nvPr>
            <p:ph type="ftr" sz="quarter" idx="2"/>
          </p:nvPr>
        </p:nvSpPr>
        <p:spPr>
          <a:xfrm>
            <a:off x="0" y="9264650"/>
            <a:ext cx="2889250" cy="48895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8250" y="9264650"/>
            <a:ext cx="2889250" cy="488950"/>
          </a:xfrm>
          <a:prstGeom prst="rect">
            <a:avLst/>
          </a:prstGeom>
        </p:spPr>
        <p:txBody>
          <a:bodyPr vert="horz" lIns="91440" tIns="45720" rIns="91440" bIns="45720" rtlCol="0" anchor="b"/>
          <a:lstStyle>
            <a:lvl1pPr algn="r">
              <a:defRPr sz="1200"/>
            </a:lvl1pPr>
          </a:lstStyle>
          <a:p>
            <a:fld id="{701490D9-2812-4CED-BC79-979FB491C392}" type="slidenum">
              <a:rPr lang="en-GB" smtClean="0"/>
              <a:t>‹#›</a:t>
            </a:fld>
            <a:endParaRPr lang="en-GB"/>
          </a:p>
        </p:txBody>
      </p:sp>
    </p:spTree>
    <p:extLst>
      <p:ext uri="{BB962C8B-B14F-4D97-AF65-F5344CB8AC3E}">
        <p14:creationId xmlns:p14="http://schemas.microsoft.com/office/powerpoint/2010/main" val="21728745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0CC67C8-85D9-40D0-9ABB-1779DC89838E}" type="datetimeFigureOut">
              <a:rPr lang="en-US" smtClean="0"/>
              <a:t>12/8/2017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3271D7-BDB2-4A4A-9DA2-1EBE841E5259}" type="slidenum">
              <a:rPr lang="en-US" smtClean="0"/>
              <a:t>‹#›</a:t>
            </a:fld>
            <a:endParaRPr lang="en-US"/>
          </a:p>
        </p:txBody>
      </p:sp>
    </p:spTree>
    <p:extLst>
      <p:ext uri="{BB962C8B-B14F-4D97-AF65-F5344CB8AC3E}">
        <p14:creationId xmlns:p14="http://schemas.microsoft.com/office/powerpoint/2010/main" val="6418815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0CC67C8-85D9-40D0-9ABB-1779DC89838E}" type="datetimeFigureOut">
              <a:rPr lang="en-US" smtClean="0"/>
              <a:t>12/8/2017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3271D7-BDB2-4A4A-9DA2-1EBE841E5259}" type="slidenum">
              <a:rPr lang="en-US" smtClean="0"/>
              <a:t>‹#›</a:t>
            </a:fld>
            <a:endParaRPr lang="en-US"/>
          </a:p>
        </p:txBody>
      </p:sp>
    </p:spTree>
    <p:extLst>
      <p:ext uri="{BB962C8B-B14F-4D97-AF65-F5344CB8AC3E}">
        <p14:creationId xmlns:p14="http://schemas.microsoft.com/office/powerpoint/2010/main" val="28727853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0CC67C8-85D9-40D0-9ABB-1779DC89838E}" type="datetimeFigureOut">
              <a:rPr lang="en-US" smtClean="0"/>
              <a:t>12/8/2017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3271D7-BDB2-4A4A-9DA2-1EBE841E5259}" type="slidenum">
              <a:rPr lang="en-US" smtClean="0"/>
              <a:t>‹#›</a:t>
            </a:fld>
            <a:endParaRPr lang="en-US"/>
          </a:p>
        </p:txBody>
      </p:sp>
    </p:spTree>
    <p:extLst>
      <p:ext uri="{BB962C8B-B14F-4D97-AF65-F5344CB8AC3E}">
        <p14:creationId xmlns:p14="http://schemas.microsoft.com/office/powerpoint/2010/main" val="932060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0CC67C8-85D9-40D0-9ABB-1779DC89838E}" type="datetimeFigureOut">
              <a:rPr lang="en-US" smtClean="0"/>
              <a:t>12/8/2017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3271D7-BDB2-4A4A-9DA2-1EBE841E5259}" type="slidenum">
              <a:rPr lang="en-US" smtClean="0"/>
              <a:t>‹#›</a:t>
            </a:fld>
            <a:endParaRPr lang="en-US"/>
          </a:p>
        </p:txBody>
      </p:sp>
    </p:spTree>
    <p:extLst>
      <p:ext uri="{BB962C8B-B14F-4D97-AF65-F5344CB8AC3E}">
        <p14:creationId xmlns:p14="http://schemas.microsoft.com/office/powerpoint/2010/main" val="1567595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0CC67C8-85D9-40D0-9ABB-1779DC89838E}" type="datetimeFigureOut">
              <a:rPr lang="en-US" smtClean="0"/>
              <a:t>12/8/2017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E3271D7-BDB2-4A4A-9DA2-1EBE841E5259}" type="slidenum">
              <a:rPr lang="en-US" smtClean="0"/>
              <a:t>‹#›</a:t>
            </a:fld>
            <a:endParaRPr lang="en-US"/>
          </a:p>
        </p:txBody>
      </p:sp>
    </p:spTree>
    <p:extLst>
      <p:ext uri="{BB962C8B-B14F-4D97-AF65-F5344CB8AC3E}">
        <p14:creationId xmlns:p14="http://schemas.microsoft.com/office/powerpoint/2010/main" val="8622925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0CC67C8-85D9-40D0-9ABB-1779DC89838E}" type="datetimeFigureOut">
              <a:rPr lang="en-US" smtClean="0"/>
              <a:t>12/8/2017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E3271D7-BDB2-4A4A-9DA2-1EBE841E5259}" type="slidenum">
              <a:rPr lang="en-US" smtClean="0"/>
              <a:t>‹#›</a:t>
            </a:fld>
            <a:endParaRPr lang="en-US"/>
          </a:p>
        </p:txBody>
      </p:sp>
    </p:spTree>
    <p:extLst>
      <p:ext uri="{BB962C8B-B14F-4D97-AF65-F5344CB8AC3E}">
        <p14:creationId xmlns:p14="http://schemas.microsoft.com/office/powerpoint/2010/main" val="42869396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CC67C8-85D9-40D0-9ABB-1779DC89838E}" type="datetimeFigureOut">
              <a:rPr lang="en-US" smtClean="0"/>
              <a:t>12/8/2017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E3271D7-BDB2-4A4A-9DA2-1EBE841E5259}" type="slidenum">
              <a:rPr lang="en-US" smtClean="0"/>
              <a:t>‹#›</a:t>
            </a:fld>
            <a:endParaRPr lang="en-US"/>
          </a:p>
        </p:txBody>
      </p:sp>
    </p:spTree>
    <p:extLst>
      <p:ext uri="{BB962C8B-B14F-4D97-AF65-F5344CB8AC3E}">
        <p14:creationId xmlns:p14="http://schemas.microsoft.com/office/powerpoint/2010/main" val="37509459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CC67C8-85D9-40D0-9ABB-1779DC89838E}" type="datetimeFigureOut">
              <a:rPr lang="en-US" smtClean="0"/>
              <a:t>12/8/2017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3271D7-BDB2-4A4A-9DA2-1EBE841E5259}" type="slidenum">
              <a:rPr lang="en-US" smtClean="0"/>
              <a:t>‹#›</a:t>
            </a:fld>
            <a:endParaRPr lang="en-US"/>
          </a:p>
        </p:txBody>
      </p:sp>
    </p:spTree>
    <p:extLst>
      <p:ext uri="{BB962C8B-B14F-4D97-AF65-F5344CB8AC3E}">
        <p14:creationId xmlns:p14="http://schemas.microsoft.com/office/powerpoint/2010/main" val="3931639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0CC67C8-85D9-40D0-9ABB-1779DC89838E}" type="datetimeFigureOut">
              <a:rPr lang="en-US" smtClean="0"/>
              <a:t>12/8/2017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E3271D7-BDB2-4A4A-9DA2-1EBE841E5259}" type="slidenum">
              <a:rPr lang="en-US" smtClean="0"/>
              <a:t>‹#›</a:t>
            </a:fld>
            <a:endParaRPr lang="en-US"/>
          </a:p>
        </p:txBody>
      </p:sp>
    </p:spTree>
    <p:extLst>
      <p:ext uri="{BB962C8B-B14F-4D97-AF65-F5344CB8AC3E}">
        <p14:creationId xmlns:p14="http://schemas.microsoft.com/office/powerpoint/2010/main" val="1319274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0CC67C8-85D9-40D0-9ABB-1779DC89838E}" type="datetimeFigureOut">
              <a:rPr lang="en-US" smtClean="0"/>
              <a:t>12/8/2017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3271D7-BDB2-4A4A-9DA2-1EBE841E5259}" type="slidenum">
              <a:rPr lang="en-US" smtClean="0"/>
              <a:t>‹#›</a:t>
            </a:fld>
            <a:endParaRPr lang="en-US"/>
          </a:p>
        </p:txBody>
      </p:sp>
    </p:spTree>
    <p:extLst>
      <p:ext uri="{BB962C8B-B14F-4D97-AF65-F5344CB8AC3E}">
        <p14:creationId xmlns:p14="http://schemas.microsoft.com/office/powerpoint/2010/main" val="1911928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0CC67C8-85D9-40D0-9ABB-1779DC89838E}" type="datetimeFigureOut">
              <a:rPr lang="en-US" smtClean="0"/>
              <a:t>12/8/2017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E3271D7-BDB2-4A4A-9DA2-1EBE841E5259}" type="slidenum">
              <a:rPr lang="en-US" smtClean="0"/>
              <a:t>‹#›</a:t>
            </a:fld>
            <a:endParaRPr lang="en-US"/>
          </a:p>
        </p:txBody>
      </p:sp>
    </p:spTree>
    <p:extLst>
      <p:ext uri="{BB962C8B-B14F-4D97-AF65-F5344CB8AC3E}">
        <p14:creationId xmlns:p14="http://schemas.microsoft.com/office/powerpoint/2010/main" val="22023800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41479F1-3021-42D8-8590-96ADA8593C99}" type="datetimeFigureOut">
              <a:rPr lang="en-US" smtClean="0">
                <a:solidFill>
                  <a:prstClr val="black">
                    <a:tint val="75000"/>
                  </a:prstClr>
                </a:solidFill>
              </a:rPr>
              <a:pPr/>
              <a:t>12/8/2017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A825C9C-DCFE-4C4F-84FF-0655B9E73DC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683085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41479F1-3021-42D8-8590-96ADA8593C99}" type="datetimeFigureOut">
              <a:rPr lang="en-US" smtClean="0">
                <a:solidFill>
                  <a:prstClr val="black">
                    <a:tint val="75000"/>
                  </a:prstClr>
                </a:solidFill>
              </a:rPr>
              <a:pPr/>
              <a:t>12/8/2017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A825C9C-DCFE-4C4F-84FF-0655B9E73DC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76395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41479F1-3021-42D8-8590-96ADA8593C99}" type="datetimeFigureOut">
              <a:rPr lang="en-US" smtClean="0">
                <a:solidFill>
                  <a:prstClr val="black">
                    <a:tint val="75000"/>
                  </a:prstClr>
                </a:solidFill>
              </a:rPr>
              <a:pPr/>
              <a:t>12/8/2017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A825C9C-DCFE-4C4F-84FF-0655B9E73DC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794488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41479F1-3021-42D8-8590-96ADA8593C99}" type="datetimeFigureOut">
              <a:rPr lang="en-US" smtClean="0">
                <a:solidFill>
                  <a:prstClr val="black">
                    <a:tint val="75000"/>
                  </a:prstClr>
                </a:solidFill>
              </a:rPr>
              <a:pPr/>
              <a:t>12/8/2017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A825C9C-DCFE-4C4F-84FF-0655B9E73DC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513166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41479F1-3021-42D8-8590-96ADA8593C99}" type="datetimeFigureOut">
              <a:rPr lang="en-US" smtClean="0">
                <a:solidFill>
                  <a:prstClr val="black">
                    <a:tint val="75000"/>
                  </a:prstClr>
                </a:solidFill>
              </a:rPr>
              <a:pPr/>
              <a:t>12/8/2017</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A825C9C-DCFE-4C4F-84FF-0655B9E73DC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451121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41479F1-3021-42D8-8590-96ADA8593C99}" type="datetimeFigureOut">
              <a:rPr lang="en-US" smtClean="0">
                <a:solidFill>
                  <a:prstClr val="black">
                    <a:tint val="75000"/>
                  </a:prstClr>
                </a:solidFill>
              </a:rPr>
              <a:pPr/>
              <a:t>12/8/2017</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A825C9C-DCFE-4C4F-84FF-0655B9E73DC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557091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1479F1-3021-42D8-8590-96ADA8593C99}" type="datetimeFigureOut">
              <a:rPr lang="en-US" smtClean="0">
                <a:solidFill>
                  <a:prstClr val="black">
                    <a:tint val="75000"/>
                  </a:prstClr>
                </a:solidFill>
              </a:rPr>
              <a:pPr/>
              <a:t>12/8/2017</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A825C9C-DCFE-4C4F-84FF-0655B9E73DC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791131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41479F1-3021-42D8-8590-96ADA8593C99}" type="datetimeFigureOut">
              <a:rPr lang="en-US" smtClean="0">
                <a:solidFill>
                  <a:prstClr val="black">
                    <a:tint val="75000"/>
                  </a:prstClr>
                </a:solidFill>
              </a:rPr>
              <a:pPr/>
              <a:t>12/8/2017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A825C9C-DCFE-4C4F-84FF-0655B9E73DC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80740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41479F1-3021-42D8-8590-96ADA8593C99}" type="datetimeFigureOut">
              <a:rPr lang="en-US" smtClean="0">
                <a:solidFill>
                  <a:prstClr val="black">
                    <a:tint val="75000"/>
                  </a:prstClr>
                </a:solidFill>
              </a:rPr>
              <a:pPr/>
              <a:t>12/8/2017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A825C9C-DCFE-4C4F-84FF-0655B9E73DC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92897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41479F1-3021-42D8-8590-96ADA8593C99}" type="datetimeFigureOut">
              <a:rPr lang="en-US" smtClean="0">
                <a:solidFill>
                  <a:prstClr val="black">
                    <a:tint val="75000"/>
                  </a:prstClr>
                </a:solidFill>
              </a:rPr>
              <a:pPr/>
              <a:t>12/8/2017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A825C9C-DCFE-4C4F-84FF-0655B9E73DC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023357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41479F1-3021-42D8-8590-96ADA8593C99}" type="datetimeFigureOut">
              <a:rPr lang="en-US" smtClean="0">
                <a:solidFill>
                  <a:prstClr val="black">
                    <a:tint val="75000"/>
                  </a:prstClr>
                </a:solidFill>
              </a:rPr>
              <a:pPr/>
              <a:t>12/8/2017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A825C9C-DCFE-4C4F-84FF-0655B9E73DC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06408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CC67C8-85D9-40D0-9ABB-1779DC89838E}" type="datetimeFigureOut">
              <a:rPr lang="en-US" smtClean="0"/>
              <a:t>12/8/2017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3271D7-BDB2-4A4A-9DA2-1EBE841E5259}" type="slidenum">
              <a:rPr lang="en-US" smtClean="0"/>
              <a:t>‹#›</a:t>
            </a:fld>
            <a:endParaRPr lang="en-US"/>
          </a:p>
        </p:txBody>
      </p:sp>
    </p:spTree>
    <p:extLst>
      <p:ext uri="{BB962C8B-B14F-4D97-AF65-F5344CB8AC3E}">
        <p14:creationId xmlns:p14="http://schemas.microsoft.com/office/powerpoint/2010/main" val="9082205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479F1-3021-42D8-8590-96ADA8593C99}" type="datetimeFigureOut">
              <a:rPr lang="en-US" smtClean="0">
                <a:solidFill>
                  <a:prstClr val="black">
                    <a:tint val="75000"/>
                  </a:prstClr>
                </a:solidFill>
              </a:rPr>
              <a:pPr/>
              <a:t>12/8/2017</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825C9C-DCFE-4C4F-84FF-0655B9E73DC6}"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047082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266681"/>
            <a:ext cx="12192000" cy="646331"/>
          </a:xfrm>
          <a:prstGeom prst="rect">
            <a:avLst/>
          </a:prstGeom>
          <a:noFill/>
        </p:spPr>
        <p:txBody>
          <a:bodyPr wrap="square" rtlCol="0">
            <a:spAutoFit/>
          </a:bodyPr>
          <a:lstStyle/>
          <a:p>
            <a:pPr algn="ctr"/>
            <a:r>
              <a:rPr lang="en-US" sz="3600" dirty="0" smtClean="0"/>
              <a:t>Women and Peasants in the Middle Ages</a:t>
            </a:r>
            <a:endParaRPr lang="en-US" sz="3600" dirty="0"/>
          </a:p>
        </p:txBody>
      </p:sp>
    </p:spTree>
    <p:extLst>
      <p:ext uri="{BB962C8B-B14F-4D97-AF65-F5344CB8AC3E}">
        <p14:creationId xmlns:p14="http://schemas.microsoft.com/office/powerpoint/2010/main" val="12531625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3046988"/>
          </a:xfrm>
          <a:prstGeom prst="rect">
            <a:avLst/>
          </a:prstGeom>
          <a:noFill/>
        </p:spPr>
        <p:txBody>
          <a:bodyPr wrap="square" rtlCol="0">
            <a:spAutoFit/>
          </a:bodyPr>
          <a:lstStyle/>
          <a:p>
            <a:pPr algn="ctr"/>
            <a:r>
              <a:rPr lang="en-US" sz="3600" dirty="0" smtClean="0"/>
              <a:t>Misconceptions about Medieval Women</a:t>
            </a:r>
          </a:p>
          <a:p>
            <a:pPr marL="571500" indent="-571500">
              <a:buFont typeface="Arial" panose="020B0604020202020204" pitchFamily="34" charset="0"/>
              <a:buChar char="•"/>
            </a:pPr>
            <a:endParaRPr lang="en-US" sz="3600" dirty="0"/>
          </a:p>
          <a:p>
            <a:pPr marL="571500" indent="-571500">
              <a:buFont typeface="Arial" panose="020B0604020202020204" pitchFamily="34" charset="0"/>
              <a:buChar char="•"/>
            </a:pPr>
            <a:r>
              <a:rPr lang="en-US" sz="2400" dirty="0" smtClean="0"/>
              <a:t>They did not have political power.</a:t>
            </a:r>
          </a:p>
          <a:p>
            <a:pPr marL="571500" indent="-571500">
              <a:buFont typeface="Arial" panose="020B0604020202020204" pitchFamily="34" charset="0"/>
              <a:buChar char="•"/>
            </a:pPr>
            <a:endParaRPr lang="en-US" sz="2400" dirty="0"/>
          </a:p>
          <a:p>
            <a:pPr marL="571500" indent="-571500">
              <a:buFont typeface="Arial" panose="020B0604020202020204" pitchFamily="34" charset="0"/>
              <a:buChar char="•"/>
            </a:pPr>
            <a:r>
              <a:rPr lang="en-US" sz="2400" dirty="0" smtClean="0"/>
              <a:t>They were not educated.</a:t>
            </a:r>
          </a:p>
          <a:p>
            <a:pPr marL="571500" indent="-571500">
              <a:buFont typeface="Arial" panose="020B0604020202020204" pitchFamily="34" charset="0"/>
              <a:buChar char="•"/>
            </a:pPr>
            <a:endParaRPr lang="en-US" sz="2400" dirty="0"/>
          </a:p>
          <a:p>
            <a:pPr marL="571500" indent="-571500">
              <a:buFont typeface="Arial" panose="020B0604020202020204" pitchFamily="34" charset="0"/>
              <a:buChar char="•"/>
            </a:pPr>
            <a:r>
              <a:rPr lang="en-US" sz="2400" dirty="0" smtClean="0"/>
              <a:t>They did not make a significant cultural impact.</a:t>
            </a:r>
            <a:endParaRPr lang="en-US" sz="2400" dirty="0"/>
          </a:p>
        </p:txBody>
      </p:sp>
    </p:spTree>
    <p:extLst>
      <p:ext uri="{BB962C8B-B14F-4D97-AF65-F5344CB8AC3E}">
        <p14:creationId xmlns:p14="http://schemas.microsoft.com/office/powerpoint/2010/main" val="15047927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3416320"/>
          </a:xfrm>
          <a:prstGeom prst="rect">
            <a:avLst/>
          </a:prstGeom>
          <a:noFill/>
        </p:spPr>
        <p:txBody>
          <a:bodyPr wrap="square" rtlCol="0">
            <a:spAutoFit/>
          </a:bodyPr>
          <a:lstStyle/>
          <a:p>
            <a:pPr algn="ctr"/>
            <a:r>
              <a:rPr lang="en-US" sz="3600" dirty="0" smtClean="0"/>
              <a:t>Medieval Women in Power</a:t>
            </a:r>
          </a:p>
          <a:p>
            <a:endParaRPr lang="en-US" sz="3600" dirty="0"/>
          </a:p>
          <a:p>
            <a:pPr marL="571500" indent="-571500">
              <a:buFont typeface="Arial" panose="020B0604020202020204" pitchFamily="34" charset="0"/>
              <a:buChar char="•"/>
            </a:pPr>
            <a:r>
              <a:rPr lang="en-US" sz="2400" dirty="0" smtClean="0"/>
              <a:t>They could rule in their own right (“</a:t>
            </a:r>
            <a:r>
              <a:rPr lang="en-US" sz="2400" dirty="0" err="1" smtClean="0"/>
              <a:t>suo</a:t>
            </a:r>
            <a:r>
              <a:rPr lang="en-US" sz="2400" dirty="0" smtClean="0"/>
              <a:t> jure”).</a:t>
            </a:r>
          </a:p>
          <a:p>
            <a:pPr marL="571500" indent="-571500">
              <a:buFont typeface="Arial" panose="020B0604020202020204" pitchFamily="34" charset="0"/>
              <a:buChar char="•"/>
            </a:pPr>
            <a:endParaRPr lang="en-US" sz="2400" dirty="0"/>
          </a:p>
          <a:p>
            <a:pPr marL="571500" indent="-571500">
              <a:buFont typeface="Arial" panose="020B0604020202020204" pitchFamily="34" charset="0"/>
              <a:buChar char="•"/>
            </a:pPr>
            <a:r>
              <a:rPr lang="en-US" sz="2400" dirty="0"/>
              <a:t>They could rule as regents for underage </a:t>
            </a:r>
            <a:r>
              <a:rPr lang="en-US" sz="2400" dirty="0" smtClean="0"/>
              <a:t>kings.</a:t>
            </a:r>
            <a:endParaRPr lang="en-US" sz="2400" dirty="0"/>
          </a:p>
          <a:p>
            <a:pPr marL="571500" indent="-571500">
              <a:buFont typeface="Arial" panose="020B0604020202020204" pitchFamily="34" charset="0"/>
              <a:buChar char="•"/>
            </a:pPr>
            <a:endParaRPr lang="en-US" sz="2400" dirty="0" smtClean="0"/>
          </a:p>
          <a:p>
            <a:pPr marL="571500" indent="-571500">
              <a:buFont typeface="Arial" panose="020B0604020202020204" pitchFamily="34" charset="0"/>
              <a:buChar char="•"/>
            </a:pPr>
            <a:r>
              <a:rPr lang="en-US" sz="2400" dirty="0" smtClean="0"/>
              <a:t>They </a:t>
            </a:r>
            <a:r>
              <a:rPr lang="en-US" sz="2400" dirty="0" smtClean="0"/>
              <a:t>could rule on behalf of </a:t>
            </a:r>
            <a:r>
              <a:rPr lang="en-US" sz="2400" dirty="0" smtClean="0"/>
              <a:t>kings</a:t>
            </a:r>
            <a:r>
              <a:rPr lang="en-US" sz="2400" dirty="0" smtClean="0"/>
              <a:t>.</a:t>
            </a:r>
            <a:endParaRPr lang="en-US" sz="2400" dirty="0" smtClean="0"/>
          </a:p>
          <a:p>
            <a:pPr marL="571500" indent="-571500">
              <a:buFont typeface="Arial" panose="020B0604020202020204" pitchFamily="34" charset="0"/>
              <a:buChar char="•"/>
            </a:pPr>
            <a:endParaRPr lang="en-US" sz="2400" dirty="0"/>
          </a:p>
        </p:txBody>
      </p:sp>
    </p:spTree>
    <p:extLst>
      <p:ext uri="{BB962C8B-B14F-4D97-AF65-F5344CB8AC3E}">
        <p14:creationId xmlns:p14="http://schemas.microsoft.com/office/powerpoint/2010/main" val="3562354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Ruling in Her Own Right</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2825" y="2354850"/>
            <a:ext cx="4539175" cy="4503150"/>
          </a:xfrm>
          <a:prstGeom prst="rect">
            <a:avLst/>
          </a:prstGeom>
        </p:spPr>
      </p:pic>
      <p:sp>
        <p:nvSpPr>
          <p:cNvPr id="6" name="TextBox 5"/>
          <p:cNvSpPr txBox="1"/>
          <p:nvPr/>
        </p:nvSpPr>
        <p:spPr>
          <a:xfrm>
            <a:off x="0" y="780855"/>
            <a:ext cx="7652825" cy="6278642"/>
          </a:xfrm>
          <a:prstGeom prst="rect">
            <a:avLst/>
          </a:prstGeom>
          <a:noFill/>
        </p:spPr>
        <p:txBody>
          <a:bodyPr wrap="square" rtlCol="0">
            <a:spAutoFit/>
          </a:bodyPr>
          <a:lstStyle/>
          <a:p>
            <a:pPr algn="ctr"/>
            <a:r>
              <a:rPr lang="en-US" sz="2400" u="sng" dirty="0" smtClean="0"/>
              <a:t>Empress Matilda (1102-1167)</a:t>
            </a:r>
            <a:endParaRPr lang="en-US" sz="2400" dirty="0" smtClean="0"/>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became the only legitimate heir to Henry I after the death of her younger brother, William in 1120.</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Henry I made his court swear loyalty to her as his heir in 1127.</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After Henry’s death in 1135, her cousin Stephen took the throne.</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arrived in England with her army in 1139; she tried to be crowned in Westminster in 1141.</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A truce was reached in 1153; Stephen acknowledged her son Henry (by her second husband) as his heir.</a:t>
            </a:r>
            <a:endParaRPr lang="en-US" sz="2400" dirty="0"/>
          </a:p>
          <a:p>
            <a:pPr algn="ctr"/>
            <a:endParaRPr lang="en-US" dirty="0"/>
          </a:p>
        </p:txBody>
      </p:sp>
      <p:sp>
        <p:nvSpPr>
          <p:cNvPr id="7" name="TextBox 6"/>
          <p:cNvSpPr txBox="1"/>
          <p:nvPr/>
        </p:nvSpPr>
        <p:spPr>
          <a:xfrm>
            <a:off x="7652825" y="1968687"/>
            <a:ext cx="4539175" cy="369332"/>
          </a:xfrm>
          <a:prstGeom prst="rect">
            <a:avLst/>
          </a:prstGeom>
          <a:noFill/>
        </p:spPr>
        <p:txBody>
          <a:bodyPr wrap="square" rtlCol="0">
            <a:spAutoFit/>
          </a:bodyPr>
          <a:lstStyle/>
          <a:p>
            <a:pPr algn="ctr"/>
            <a:r>
              <a:rPr lang="en-US" dirty="0" smtClean="0"/>
              <a:t>The Great Seal of Empress Matilda</a:t>
            </a:r>
            <a:endParaRPr lang="en-US" dirty="0"/>
          </a:p>
        </p:txBody>
      </p:sp>
    </p:spTree>
    <p:extLst>
      <p:ext uri="{BB962C8B-B14F-4D97-AF65-F5344CB8AC3E}">
        <p14:creationId xmlns:p14="http://schemas.microsoft.com/office/powerpoint/2010/main" val="34832920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Ruling in Her Own Right</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2825" y="2354850"/>
            <a:ext cx="4539175" cy="4503150"/>
          </a:xfrm>
          <a:prstGeom prst="rect">
            <a:avLst/>
          </a:prstGeom>
        </p:spPr>
      </p:pic>
      <p:sp>
        <p:nvSpPr>
          <p:cNvPr id="6" name="TextBox 5"/>
          <p:cNvSpPr txBox="1"/>
          <p:nvPr/>
        </p:nvSpPr>
        <p:spPr>
          <a:xfrm>
            <a:off x="0" y="780855"/>
            <a:ext cx="7652825" cy="2585323"/>
          </a:xfrm>
          <a:prstGeom prst="rect">
            <a:avLst/>
          </a:prstGeom>
          <a:noFill/>
        </p:spPr>
        <p:txBody>
          <a:bodyPr wrap="square" rtlCol="0">
            <a:spAutoFit/>
          </a:bodyPr>
          <a:lstStyle/>
          <a:p>
            <a:pPr algn="ctr"/>
            <a:r>
              <a:rPr lang="en-US" sz="2400" u="sng" dirty="0" smtClean="0"/>
              <a:t>Empress Matilda (1102-1167)</a:t>
            </a:r>
            <a:endParaRPr lang="en-US" sz="2400" dirty="0" smtClean="0"/>
          </a:p>
          <a:p>
            <a:pPr marL="342900" indent="-342900">
              <a:buFont typeface="Arial" panose="020B0604020202020204" pitchFamily="34" charset="0"/>
              <a:buChar char="•"/>
            </a:pPr>
            <a:endParaRPr lang="en-US" sz="2400" dirty="0" smtClean="0"/>
          </a:p>
          <a:p>
            <a:pPr algn="ctr"/>
            <a:r>
              <a:rPr lang="en-GB" sz="2400" dirty="0" smtClean="0"/>
              <a:t>“She </a:t>
            </a:r>
            <a:r>
              <a:rPr lang="en-GB" sz="2400" dirty="0"/>
              <a:t>with a grim look, her forehead wrinkled into a frown, every trace of a woman’s gentleness removed from her face, blazed into unbearable fury </a:t>
            </a:r>
            <a:r>
              <a:rPr lang="en-GB" sz="2400" dirty="0" smtClean="0"/>
              <a:t>…”—</a:t>
            </a:r>
            <a:r>
              <a:rPr lang="en-GB" sz="2400" i="1" dirty="0" err="1"/>
              <a:t>Gesta</a:t>
            </a:r>
            <a:r>
              <a:rPr lang="en-GB" sz="2400" i="1" dirty="0"/>
              <a:t> Stephani</a:t>
            </a:r>
            <a:r>
              <a:rPr lang="en-GB" sz="2400" dirty="0"/>
              <a:t>, mid 12</a:t>
            </a:r>
            <a:r>
              <a:rPr lang="en-GB" sz="2400" baseline="30000" dirty="0"/>
              <a:t>th</a:t>
            </a:r>
            <a:r>
              <a:rPr lang="en-GB" sz="2400" dirty="0"/>
              <a:t>-century</a:t>
            </a:r>
          </a:p>
          <a:p>
            <a:pPr algn="ctr"/>
            <a:endParaRPr lang="en-US" dirty="0"/>
          </a:p>
        </p:txBody>
      </p:sp>
      <p:sp>
        <p:nvSpPr>
          <p:cNvPr id="7" name="TextBox 6"/>
          <p:cNvSpPr txBox="1"/>
          <p:nvPr/>
        </p:nvSpPr>
        <p:spPr>
          <a:xfrm>
            <a:off x="7652825" y="1968687"/>
            <a:ext cx="4539175" cy="369332"/>
          </a:xfrm>
          <a:prstGeom prst="rect">
            <a:avLst/>
          </a:prstGeom>
          <a:noFill/>
        </p:spPr>
        <p:txBody>
          <a:bodyPr wrap="square" rtlCol="0">
            <a:spAutoFit/>
          </a:bodyPr>
          <a:lstStyle/>
          <a:p>
            <a:pPr algn="ctr"/>
            <a:r>
              <a:rPr lang="en-US" dirty="0" smtClean="0"/>
              <a:t>The Great Seal of Empress Matilda</a:t>
            </a:r>
            <a:endParaRPr lang="en-US" dirty="0"/>
          </a:p>
        </p:txBody>
      </p:sp>
    </p:spTree>
    <p:extLst>
      <p:ext uri="{BB962C8B-B14F-4D97-AF65-F5344CB8AC3E}">
        <p14:creationId xmlns:p14="http://schemas.microsoft.com/office/powerpoint/2010/main" val="16935282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Ruling in Her Own Right</a:t>
            </a:r>
          </a:p>
        </p:txBody>
      </p:sp>
      <p:sp>
        <p:nvSpPr>
          <p:cNvPr id="6" name="TextBox 5"/>
          <p:cNvSpPr txBox="1"/>
          <p:nvPr/>
        </p:nvSpPr>
        <p:spPr>
          <a:xfrm>
            <a:off x="0" y="780855"/>
            <a:ext cx="7652825" cy="5539978"/>
          </a:xfrm>
          <a:prstGeom prst="rect">
            <a:avLst/>
          </a:prstGeom>
          <a:noFill/>
        </p:spPr>
        <p:txBody>
          <a:bodyPr wrap="square" rtlCol="0">
            <a:spAutoFit/>
          </a:bodyPr>
          <a:lstStyle/>
          <a:p>
            <a:pPr algn="ctr"/>
            <a:r>
              <a:rPr lang="en-US" sz="2400" u="sng" dirty="0" smtClean="0"/>
              <a:t>Eleanor of Aquitaine (c.1122-1204)</a:t>
            </a:r>
          </a:p>
          <a:p>
            <a:pPr marL="342900" indent="-342900">
              <a:buFont typeface="Arial" panose="020B0604020202020204" pitchFamily="34" charset="0"/>
              <a:buChar char="•"/>
            </a:pPr>
            <a:endParaRPr lang="en-US" sz="2400" u="sng" dirty="0"/>
          </a:p>
          <a:p>
            <a:pPr marL="342900" indent="-342900">
              <a:buFont typeface="Arial" panose="020B0604020202020204" pitchFamily="34" charset="0"/>
              <a:buChar char="•"/>
            </a:pPr>
            <a:r>
              <a:rPr lang="en-US" sz="2400" dirty="0" smtClean="0"/>
              <a:t>Inherited the Duchy of Aquitaine in 1137; she married the future French king Louis VII in the same year.</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After her marriage to Louis was annulled in 1152, she married the future English king Henry II (the Empress Matilda’s son).</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became a patron of the arts at her court in Poitiers.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The troubadour Bernard de </a:t>
            </a:r>
            <a:r>
              <a:rPr lang="en-US" sz="2400" dirty="0" err="1" smtClean="0"/>
              <a:t>Ventadour</a:t>
            </a:r>
            <a:r>
              <a:rPr lang="en-US" sz="2400" dirty="0" smtClean="0"/>
              <a:t> described her as “gracious, lovely, the embodiment of charm,” with “lovely eyes and noble countenance.”</a:t>
            </a:r>
          </a:p>
          <a:p>
            <a:pPr marL="342900" indent="-342900">
              <a:buFont typeface="Arial" panose="020B0604020202020204" pitchFamily="34" charset="0"/>
              <a:buChar char="•"/>
            </a:pPr>
            <a:endParaRPr lang="en-US" dirty="0"/>
          </a:p>
        </p:txBody>
      </p:sp>
      <p:sp>
        <p:nvSpPr>
          <p:cNvPr id="7" name="TextBox 6"/>
          <p:cNvSpPr txBox="1"/>
          <p:nvPr/>
        </p:nvSpPr>
        <p:spPr>
          <a:xfrm>
            <a:off x="7652825" y="1968687"/>
            <a:ext cx="4539175" cy="369332"/>
          </a:xfrm>
          <a:prstGeom prst="rect">
            <a:avLst/>
          </a:prstGeom>
          <a:noFill/>
        </p:spPr>
        <p:txBody>
          <a:bodyPr wrap="square" rtlCol="0">
            <a:spAutoFit/>
          </a:bodyPr>
          <a:lstStyle/>
          <a:p>
            <a:pPr algn="ctr"/>
            <a:r>
              <a:rPr lang="en-US" dirty="0" smtClean="0"/>
              <a:t>The Seal of Eleanor of Aquitaine</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92065" y="2302808"/>
            <a:ext cx="2669058" cy="4555192"/>
          </a:xfrm>
          <a:prstGeom prst="rect">
            <a:avLst/>
          </a:prstGeom>
        </p:spPr>
      </p:pic>
    </p:spTree>
    <p:extLst>
      <p:ext uri="{BB962C8B-B14F-4D97-AF65-F5344CB8AC3E}">
        <p14:creationId xmlns:p14="http://schemas.microsoft.com/office/powerpoint/2010/main" val="36319941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Ruling in Her Own Right</a:t>
            </a:r>
          </a:p>
        </p:txBody>
      </p:sp>
      <p:sp>
        <p:nvSpPr>
          <p:cNvPr id="5" name="TextBox 4"/>
          <p:cNvSpPr txBox="1"/>
          <p:nvPr/>
        </p:nvSpPr>
        <p:spPr>
          <a:xfrm>
            <a:off x="0" y="780855"/>
            <a:ext cx="7652825" cy="5909310"/>
          </a:xfrm>
          <a:prstGeom prst="rect">
            <a:avLst/>
          </a:prstGeom>
          <a:noFill/>
        </p:spPr>
        <p:txBody>
          <a:bodyPr wrap="square" rtlCol="0">
            <a:spAutoFit/>
          </a:bodyPr>
          <a:lstStyle/>
          <a:p>
            <a:pPr algn="ctr"/>
            <a:r>
              <a:rPr lang="en-US" sz="2400" u="sng" dirty="0" smtClean="0"/>
              <a:t>Isabella of Castile (1451-1504)</a:t>
            </a:r>
          </a:p>
          <a:p>
            <a:pPr marL="342900" indent="-342900">
              <a:buFont typeface="Arial" panose="020B0604020202020204" pitchFamily="34" charset="0"/>
              <a:buChar char="•"/>
            </a:pPr>
            <a:endParaRPr lang="en-US" sz="2400" u="sng" dirty="0" smtClean="0"/>
          </a:p>
          <a:p>
            <a:pPr marL="342900" indent="-342900">
              <a:buFont typeface="Arial" panose="020B0604020202020204" pitchFamily="34" charset="0"/>
              <a:buChar char="•"/>
            </a:pPr>
            <a:r>
              <a:rPr lang="en-US" sz="2400" dirty="0" smtClean="0"/>
              <a:t>She became presumptive heiress after the death of her younger brother Alfonso in 1468. He was in rebellion against their older half-brother, Enrique IV, at the time.</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Isabella negotiated peace on the condition that Enrique recognize her as his heiress and not his daughter, Juana “la </a:t>
            </a:r>
            <a:r>
              <a:rPr lang="en-US" sz="2400" dirty="0" err="1" smtClean="0"/>
              <a:t>Beltraneja</a:t>
            </a:r>
            <a:r>
              <a:rPr lang="en-US" sz="2400" dirty="0" smtClean="0"/>
              <a:t>,” who was rumored to be illegitimate.</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married Ferdinand of Aragon in 1469, ensuring the future union of the two Spanish kingdoms.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Together, they sponsored Christopher Columbus’s exploration.</a:t>
            </a:r>
          </a:p>
          <a:p>
            <a:pPr marL="342900" indent="-342900">
              <a:buFont typeface="Arial" panose="020B0604020202020204" pitchFamily="34" charset="0"/>
              <a:buChar char="•"/>
            </a:pPr>
            <a:endParaRPr lang="en-US" dirty="0"/>
          </a:p>
        </p:txBody>
      </p:sp>
      <p:sp>
        <p:nvSpPr>
          <p:cNvPr id="6" name="TextBox 5"/>
          <p:cNvSpPr txBox="1"/>
          <p:nvPr/>
        </p:nvSpPr>
        <p:spPr>
          <a:xfrm>
            <a:off x="7652825" y="1968687"/>
            <a:ext cx="4539175" cy="369332"/>
          </a:xfrm>
          <a:prstGeom prst="rect">
            <a:avLst/>
          </a:prstGeom>
          <a:noFill/>
        </p:spPr>
        <p:txBody>
          <a:bodyPr wrap="square" rtlCol="0">
            <a:spAutoFit/>
          </a:bodyPr>
          <a:lstStyle/>
          <a:p>
            <a:pPr algn="ctr"/>
            <a:r>
              <a:rPr lang="en-US" dirty="0" smtClean="0"/>
              <a:t>Coin of Ferdinand and Isabella</a:t>
            </a:r>
            <a:endParaRPr lang="en-US" dirty="0"/>
          </a:p>
        </p:txBody>
      </p:sp>
      <p:pic>
        <p:nvPicPr>
          <p:cNvPr id="8" name="Picture 7"/>
          <p:cNvPicPr>
            <a:picLocks noChangeAspect="1"/>
          </p:cNvPicPr>
          <p:nvPr/>
        </p:nvPicPr>
        <p:blipFill rotWithShape="1">
          <a:blip r:embed="rId2">
            <a:extLst>
              <a:ext uri="{28A0092B-C50C-407E-A947-70E740481C1C}">
                <a14:useLocalDpi xmlns:a14="http://schemas.microsoft.com/office/drawing/2010/main" val="0"/>
              </a:ext>
            </a:extLst>
          </a:blip>
          <a:srcRect r="50483"/>
          <a:stretch/>
        </p:blipFill>
        <p:spPr>
          <a:xfrm>
            <a:off x="7652825" y="2302975"/>
            <a:ext cx="4539175" cy="4555025"/>
          </a:xfrm>
          <a:prstGeom prst="rect">
            <a:avLst/>
          </a:prstGeom>
        </p:spPr>
      </p:pic>
    </p:spTree>
    <p:extLst>
      <p:ext uri="{BB962C8B-B14F-4D97-AF65-F5344CB8AC3E}">
        <p14:creationId xmlns:p14="http://schemas.microsoft.com/office/powerpoint/2010/main" val="14997687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Ruling in Her Own Right</a:t>
            </a:r>
          </a:p>
        </p:txBody>
      </p:sp>
      <p:sp>
        <p:nvSpPr>
          <p:cNvPr id="5" name="TextBox 4"/>
          <p:cNvSpPr txBox="1"/>
          <p:nvPr/>
        </p:nvSpPr>
        <p:spPr>
          <a:xfrm>
            <a:off x="0" y="780855"/>
            <a:ext cx="7652825" cy="6278642"/>
          </a:xfrm>
          <a:prstGeom prst="rect">
            <a:avLst/>
          </a:prstGeom>
          <a:noFill/>
        </p:spPr>
        <p:txBody>
          <a:bodyPr wrap="square" rtlCol="0">
            <a:spAutoFit/>
          </a:bodyPr>
          <a:lstStyle/>
          <a:p>
            <a:pPr algn="ctr"/>
            <a:r>
              <a:rPr lang="en-US" sz="2400" u="sng" dirty="0" smtClean="0"/>
              <a:t>Mary of Burgundy (1457-1482)</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was the only legitimate child of Duke Charles the Bold of Burgundy. She inherited the Duchy of Burgundy in 1477.</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After witnessing the executions of two of her father’s former ministers, Mary signed a charter known as the Great Privilege.</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married Maximilian, the son of the Holy Roman Emperor, later that same year.</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Their children, Philip and Margaret, married two of Ferdinand and Isabella’s children, Juana and Juan.</a:t>
            </a:r>
          </a:p>
          <a:p>
            <a:pPr marL="342900" indent="-342900">
              <a:buFont typeface="Arial" panose="020B0604020202020204" pitchFamily="34" charset="0"/>
              <a:buChar char="•"/>
            </a:pPr>
            <a:endParaRPr lang="en-US" sz="2400" u="sng" dirty="0"/>
          </a:p>
          <a:p>
            <a:pPr marL="342900" indent="-342900">
              <a:buFont typeface="Arial" panose="020B0604020202020204" pitchFamily="34" charset="0"/>
              <a:buChar char="•"/>
            </a:pPr>
            <a:endParaRPr lang="en-US" dirty="0"/>
          </a:p>
        </p:txBody>
      </p:sp>
      <p:sp>
        <p:nvSpPr>
          <p:cNvPr id="6" name="TextBox 5"/>
          <p:cNvSpPr txBox="1"/>
          <p:nvPr/>
        </p:nvSpPr>
        <p:spPr>
          <a:xfrm>
            <a:off x="7652825" y="2180279"/>
            <a:ext cx="4539175" cy="369332"/>
          </a:xfrm>
          <a:prstGeom prst="rect">
            <a:avLst/>
          </a:prstGeom>
          <a:noFill/>
        </p:spPr>
        <p:txBody>
          <a:bodyPr wrap="square" rtlCol="0">
            <a:spAutoFit/>
          </a:bodyPr>
          <a:lstStyle/>
          <a:p>
            <a:pPr algn="ctr"/>
            <a:r>
              <a:rPr lang="en-US" dirty="0" smtClean="0"/>
              <a:t>The Seal of Mary of Burgundy</a:t>
            </a:r>
            <a:endParaRPr lang="en-US" dirty="0"/>
          </a:p>
        </p:txBody>
      </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t="7568" b="8949"/>
          <a:stretch/>
        </p:blipFill>
        <p:spPr>
          <a:xfrm>
            <a:off x="7722058" y="2549611"/>
            <a:ext cx="4469942" cy="4308389"/>
          </a:xfrm>
          <a:prstGeom prst="rect">
            <a:avLst/>
          </a:prstGeom>
        </p:spPr>
      </p:pic>
    </p:spTree>
    <p:extLst>
      <p:ext uri="{BB962C8B-B14F-4D97-AF65-F5344CB8AC3E}">
        <p14:creationId xmlns:p14="http://schemas.microsoft.com/office/powerpoint/2010/main" val="34406259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Regents for young kings</a:t>
            </a:r>
          </a:p>
        </p:txBody>
      </p:sp>
      <p:sp>
        <p:nvSpPr>
          <p:cNvPr id="5" name="TextBox 4"/>
          <p:cNvSpPr txBox="1"/>
          <p:nvPr/>
        </p:nvSpPr>
        <p:spPr>
          <a:xfrm>
            <a:off x="0" y="780855"/>
            <a:ext cx="7652825" cy="6647974"/>
          </a:xfrm>
          <a:prstGeom prst="rect">
            <a:avLst/>
          </a:prstGeom>
          <a:noFill/>
        </p:spPr>
        <p:txBody>
          <a:bodyPr wrap="square" rtlCol="0">
            <a:spAutoFit/>
          </a:bodyPr>
          <a:lstStyle/>
          <a:p>
            <a:pPr algn="ctr"/>
            <a:r>
              <a:rPr lang="en-US" sz="2400" u="sng" dirty="0" err="1" smtClean="0"/>
              <a:t>María</a:t>
            </a:r>
            <a:r>
              <a:rPr lang="en-US" sz="2400" u="sng" dirty="0" smtClean="0"/>
              <a:t> de Molina (c.1265-1321)</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married the future Sancho IV of Castile in 1282.</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When Sancho died in 1295, their son Fernando IV was only ten years old. Sancho </a:t>
            </a:r>
            <a:r>
              <a:rPr lang="en-US" sz="2400" i="1" dirty="0" smtClean="0"/>
              <a:t>supposedly</a:t>
            </a:r>
            <a:r>
              <a:rPr lang="en-US" sz="2400" dirty="0" smtClean="0"/>
              <a:t> designated </a:t>
            </a:r>
            <a:r>
              <a:rPr lang="en-US" sz="2400" dirty="0" err="1" smtClean="0"/>
              <a:t>María</a:t>
            </a:r>
            <a:r>
              <a:rPr lang="en-US" sz="2400" dirty="0" smtClean="0"/>
              <a:t> as their son’s regent.</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The law of Sancho’s father, Alfonso X, stated that: “But where the mother of the infant King is living, she must rank first, and be chief guardian over others: for she must naturally love him more than anything.”</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When Fernando died in 1312, his son Alfonso XI was one year old. </a:t>
            </a:r>
            <a:r>
              <a:rPr lang="en-US" sz="2400" dirty="0" err="1"/>
              <a:t>María</a:t>
            </a:r>
            <a:r>
              <a:rPr lang="en-US" sz="2400" dirty="0"/>
              <a:t> </a:t>
            </a:r>
            <a:r>
              <a:rPr lang="en-US" sz="2400" dirty="0" smtClean="0"/>
              <a:t>again served as regent.</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15632" y="780855"/>
            <a:ext cx="2672664" cy="3284206"/>
          </a:xfrm>
          <a:prstGeom prst="rect">
            <a:avLst/>
          </a:prstGeom>
        </p:spPr>
      </p:pic>
    </p:spTree>
    <p:extLst>
      <p:ext uri="{BB962C8B-B14F-4D97-AF65-F5344CB8AC3E}">
        <p14:creationId xmlns:p14="http://schemas.microsoft.com/office/powerpoint/2010/main" val="41167985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Regents for young kings</a:t>
            </a:r>
          </a:p>
        </p:txBody>
      </p:sp>
      <p:sp>
        <p:nvSpPr>
          <p:cNvPr id="5" name="TextBox 4"/>
          <p:cNvSpPr txBox="1"/>
          <p:nvPr/>
        </p:nvSpPr>
        <p:spPr>
          <a:xfrm>
            <a:off x="0" y="780855"/>
            <a:ext cx="7652825" cy="4801314"/>
          </a:xfrm>
          <a:prstGeom prst="rect">
            <a:avLst/>
          </a:prstGeom>
          <a:noFill/>
        </p:spPr>
        <p:txBody>
          <a:bodyPr wrap="square" rtlCol="0">
            <a:spAutoFit/>
          </a:bodyPr>
          <a:lstStyle/>
          <a:p>
            <a:pPr algn="ctr"/>
            <a:r>
              <a:rPr lang="en-US" sz="2400" u="sng" dirty="0" smtClean="0"/>
              <a:t>Isabella of France (1295-1358)</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married Edward II of England in 1308.</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Their son, the future Edward III, was born in 1312.</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invaded England with her lover, Roger Mortimer, in 1326; her husband was murdered a year later.</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remained in power until 1330, when Edward III took power and had Mortimer executed.</a:t>
            </a:r>
            <a:endParaRPr lang="en-US" sz="2400" dirty="0"/>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1006" y="892261"/>
            <a:ext cx="2387814" cy="4552468"/>
          </a:xfrm>
          <a:prstGeom prst="rect">
            <a:avLst/>
          </a:prstGeom>
        </p:spPr>
      </p:pic>
    </p:spTree>
    <p:extLst>
      <p:ext uri="{BB962C8B-B14F-4D97-AF65-F5344CB8AC3E}">
        <p14:creationId xmlns:p14="http://schemas.microsoft.com/office/powerpoint/2010/main" val="27016373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Regents for young kings</a:t>
            </a:r>
          </a:p>
        </p:txBody>
      </p:sp>
      <p:sp>
        <p:nvSpPr>
          <p:cNvPr id="5" name="TextBox 4"/>
          <p:cNvSpPr txBox="1"/>
          <p:nvPr/>
        </p:nvSpPr>
        <p:spPr>
          <a:xfrm>
            <a:off x="0" y="780855"/>
            <a:ext cx="7652825" cy="4062651"/>
          </a:xfrm>
          <a:prstGeom prst="rect">
            <a:avLst/>
          </a:prstGeom>
          <a:noFill/>
        </p:spPr>
        <p:txBody>
          <a:bodyPr wrap="square" rtlCol="0">
            <a:spAutoFit/>
          </a:bodyPr>
          <a:lstStyle/>
          <a:p>
            <a:pPr algn="ctr"/>
            <a:r>
              <a:rPr lang="en-US" sz="2400" u="sng" dirty="0" smtClean="0"/>
              <a:t>Anne de </a:t>
            </a:r>
            <a:r>
              <a:rPr lang="en-US" sz="2400" u="sng" dirty="0" err="1" smtClean="0"/>
              <a:t>Beaujeu</a:t>
            </a:r>
            <a:r>
              <a:rPr lang="en-US" sz="2400" u="sng" dirty="0" smtClean="0"/>
              <a:t> (1461-1522)</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was the daughter of Louis XI of France; he once described her as “the least foolish woman in France.”</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a:t>S</a:t>
            </a:r>
            <a:r>
              <a:rPr lang="en-US" sz="2400" dirty="0" smtClean="0"/>
              <a:t>he married Peter, Duke of Bourbon, in 1473.</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When her father died in 1483, her younger brother, Charles VIII, was only 13. She and her husband served as Charles’s regents until 1491. </a:t>
            </a:r>
            <a:endParaRPr lang="en-US" sz="2400" dirty="0"/>
          </a:p>
          <a:p>
            <a:pPr marL="342900" indent="-342900">
              <a:buFont typeface="Arial" panose="020B0604020202020204" pitchFamily="34" charset="0"/>
              <a:buChar char="•"/>
            </a:pP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22522" y="1094217"/>
            <a:ext cx="3300269" cy="4161524"/>
          </a:xfrm>
          <a:prstGeom prst="rect">
            <a:avLst/>
          </a:prstGeom>
        </p:spPr>
      </p:pic>
    </p:spTree>
    <p:extLst>
      <p:ext uri="{BB962C8B-B14F-4D97-AF65-F5344CB8AC3E}">
        <p14:creationId xmlns:p14="http://schemas.microsoft.com/office/powerpoint/2010/main" val="6315738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Regents for young kings</a:t>
            </a:r>
          </a:p>
        </p:txBody>
      </p:sp>
      <p:sp>
        <p:nvSpPr>
          <p:cNvPr id="5" name="TextBox 4"/>
          <p:cNvSpPr txBox="1"/>
          <p:nvPr/>
        </p:nvSpPr>
        <p:spPr>
          <a:xfrm>
            <a:off x="0" y="780855"/>
            <a:ext cx="7652825" cy="5909310"/>
          </a:xfrm>
          <a:prstGeom prst="rect">
            <a:avLst/>
          </a:prstGeom>
          <a:noFill/>
        </p:spPr>
        <p:txBody>
          <a:bodyPr wrap="square" rtlCol="0">
            <a:spAutoFit/>
          </a:bodyPr>
          <a:lstStyle/>
          <a:p>
            <a:pPr algn="ctr"/>
            <a:r>
              <a:rPr lang="en-US" sz="2400" u="sng" dirty="0" smtClean="0"/>
              <a:t>Blanche of Castile (1188-1252) </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married the future Louis VIII in 1200.</a:t>
            </a:r>
          </a:p>
          <a:p>
            <a:pPr marL="342900" indent="-342900">
              <a:buFont typeface="Arial" panose="020B0604020202020204" pitchFamily="34" charset="0"/>
              <a:buChar char="•"/>
            </a:pPr>
            <a:endParaRPr lang="en-US" sz="2400" u="sng" dirty="0"/>
          </a:p>
          <a:p>
            <a:pPr marL="342900" indent="-342900">
              <a:buFont typeface="Arial" panose="020B0604020202020204" pitchFamily="34" charset="0"/>
              <a:buChar char="•"/>
            </a:pPr>
            <a:r>
              <a:rPr lang="en-US" sz="2400" dirty="0" smtClean="0"/>
              <a:t>When Louis died in 1226, their son, Louis IX, was only twelve years old. Before his death, her husband designated her as their son’s regent.</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had to deal with multiple rebellions by the nobility and invasions from Henry III of England.</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served as her son’s regent again when he left on the Seventh Crusade in 1248, raising money to ransom him after his capture in Egypt.</a:t>
            </a:r>
            <a:endParaRPr lang="en-US" sz="2400" dirty="0"/>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80173" y="891128"/>
            <a:ext cx="3213581" cy="3870904"/>
          </a:xfrm>
          <a:prstGeom prst="rect">
            <a:avLst/>
          </a:prstGeom>
        </p:spPr>
      </p:pic>
    </p:spTree>
    <p:extLst>
      <p:ext uri="{BB962C8B-B14F-4D97-AF65-F5344CB8AC3E}">
        <p14:creationId xmlns:p14="http://schemas.microsoft.com/office/powerpoint/2010/main" val="15488839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Regents for absent or incapacitated kings</a:t>
            </a:r>
          </a:p>
        </p:txBody>
      </p:sp>
      <p:sp>
        <p:nvSpPr>
          <p:cNvPr id="5" name="TextBox 4"/>
          <p:cNvSpPr txBox="1"/>
          <p:nvPr/>
        </p:nvSpPr>
        <p:spPr>
          <a:xfrm>
            <a:off x="0" y="780855"/>
            <a:ext cx="7652825" cy="4062651"/>
          </a:xfrm>
          <a:prstGeom prst="rect">
            <a:avLst/>
          </a:prstGeom>
          <a:noFill/>
        </p:spPr>
        <p:txBody>
          <a:bodyPr wrap="square" rtlCol="0">
            <a:spAutoFit/>
          </a:bodyPr>
          <a:lstStyle/>
          <a:p>
            <a:pPr algn="ctr"/>
            <a:r>
              <a:rPr lang="en-US" sz="2400" u="sng" dirty="0" smtClean="0"/>
              <a:t>Adela of Champagne (c.1140-1206) </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married King Louis VII in 1160. Their son, the future Philip II, was born in 1165.</a:t>
            </a:r>
          </a:p>
          <a:p>
            <a:pPr marL="342900" indent="-342900">
              <a:buFont typeface="Arial" panose="020B0604020202020204" pitchFamily="34" charset="0"/>
              <a:buChar char="•"/>
            </a:pPr>
            <a:endParaRPr lang="en-US" sz="2400" u="sng" dirty="0"/>
          </a:p>
          <a:p>
            <a:pPr marL="342900" indent="-342900">
              <a:buFont typeface="Arial" panose="020B0604020202020204" pitchFamily="34" charset="0"/>
              <a:buChar char="•"/>
            </a:pPr>
            <a:r>
              <a:rPr lang="en-US" sz="2400" dirty="0" smtClean="0"/>
              <a:t>Philip became king in 1180.</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acted as one of Philip’s regents (with her brother, the archbishop of Rheims) when he went on the Third Crusade between 1190-1192.</a:t>
            </a:r>
            <a:endParaRPr lang="en-US" sz="2400" dirty="0"/>
          </a:p>
          <a:p>
            <a:pPr marL="342900" indent="-342900">
              <a:buFont typeface="Arial" panose="020B0604020202020204" pitchFamily="34" charset="0"/>
              <a:buChar char="•"/>
            </a:pPr>
            <a:endParaRPr lang="en-US"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66298" y="1056504"/>
            <a:ext cx="3224340" cy="3439296"/>
          </a:xfrm>
          <a:prstGeom prst="rect">
            <a:avLst/>
          </a:prstGeom>
        </p:spPr>
      </p:pic>
    </p:spTree>
    <p:extLst>
      <p:ext uri="{BB962C8B-B14F-4D97-AF65-F5344CB8AC3E}">
        <p14:creationId xmlns:p14="http://schemas.microsoft.com/office/powerpoint/2010/main" val="35283622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Regents for absent or incapacitated kings</a:t>
            </a:r>
          </a:p>
        </p:txBody>
      </p:sp>
      <p:sp>
        <p:nvSpPr>
          <p:cNvPr id="5" name="TextBox 4"/>
          <p:cNvSpPr txBox="1"/>
          <p:nvPr/>
        </p:nvSpPr>
        <p:spPr>
          <a:xfrm>
            <a:off x="0" y="780855"/>
            <a:ext cx="7652825" cy="2585323"/>
          </a:xfrm>
          <a:prstGeom prst="rect">
            <a:avLst/>
          </a:prstGeom>
          <a:noFill/>
        </p:spPr>
        <p:txBody>
          <a:bodyPr wrap="square" rtlCol="0">
            <a:spAutoFit/>
          </a:bodyPr>
          <a:lstStyle/>
          <a:p>
            <a:pPr algn="ctr"/>
            <a:r>
              <a:rPr lang="en-US" sz="2400" u="sng" dirty="0" smtClean="0"/>
              <a:t>Eleanor of Provence (c.1223-1291)</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married Henry III of England in 1236.</a:t>
            </a:r>
          </a:p>
          <a:p>
            <a:pPr marL="342900" indent="-342900">
              <a:buFont typeface="Arial" panose="020B0604020202020204" pitchFamily="34" charset="0"/>
              <a:buChar char="•"/>
            </a:pPr>
            <a:endParaRPr lang="en-US" sz="2400" u="sng" dirty="0"/>
          </a:p>
          <a:p>
            <a:pPr marL="342900" indent="-342900">
              <a:buFont typeface="Arial" panose="020B0604020202020204" pitchFamily="34" charset="0"/>
              <a:buChar char="•"/>
            </a:pPr>
            <a:r>
              <a:rPr lang="en-US" sz="2400" dirty="0" smtClean="0"/>
              <a:t>She acted as regent during Henry’s absence in Gascony from 1253-1254.</a:t>
            </a:r>
            <a:endParaRPr lang="en-US" sz="2400" dirty="0"/>
          </a:p>
          <a:p>
            <a:pPr marL="342900" indent="-342900">
              <a:buFont typeface="Arial" panose="020B0604020202020204" pitchFamily="34" charset="0"/>
              <a:buChar char="•"/>
            </a:pP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94009" y="780855"/>
            <a:ext cx="2583592" cy="3849552"/>
          </a:xfrm>
          <a:prstGeom prst="rect">
            <a:avLst/>
          </a:prstGeom>
        </p:spPr>
      </p:pic>
    </p:spTree>
    <p:extLst>
      <p:ext uri="{BB962C8B-B14F-4D97-AF65-F5344CB8AC3E}">
        <p14:creationId xmlns:p14="http://schemas.microsoft.com/office/powerpoint/2010/main" val="4837605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Regents for absent or incapacitated kings</a:t>
            </a:r>
          </a:p>
        </p:txBody>
      </p:sp>
      <p:sp>
        <p:nvSpPr>
          <p:cNvPr id="5" name="TextBox 4"/>
          <p:cNvSpPr txBox="1"/>
          <p:nvPr/>
        </p:nvSpPr>
        <p:spPr>
          <a:xfrm>
            <a:off x="0" y="780855"/>
            <a:ext cx="7652825" cy="4801314"/>
          </a:xfrm>
          <a:prstGeom prst="rect">
            <a:avLst/>
          </a:prstGeom>
          <a:noFill/>
        </p:spPr>
        <p:txBody>
          <a:bodyPr wrap="square" rtlCol="0">
            <a:spAutoFit/>
          </a:bodyPr>
          <a:lstStyle/>
          <a:p>
            <a:pPr algn="ctr"/>
            <a:r>
              <a:rPr lang="en-US" sz="2400" u="sng" dirty="0" err="1" smtClean="0"/>
              <a:t>Isabeau</a:t>
            </a:r>
            <a:r>
              <a:rPr lang="en-US" sz="2400" u="sng" dirty="0" smtClean="0"/>
              <a:t> of Bavaria (c.1370-1435)</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married Charles VI of France in 1385.</a:t>
            </a:r>
          </a:p>
          <a:p>
            <a:pPr marL="342900" indent="-342900">
              <a:buFont typeface="Arial" panose="020B0604020202020204" pitchFamily="34" charset="0"/>
              <a:buChar char="•"/>
            </a:pPr>
            <a:endParaRPr lang="en-US" sz="2400" u="sng" dirty="0"/>
          </a:p>
          <a:p>
            <a:pPr marL="342900" indent="-342900">
              <a:buFont typeface="Arial" panose="020B0604020202020204" pitchFamily="34" charset="0"/>
              <a:buChar char="•"/>
            </a:pPr>
            <a:r>
              <a:rPr lang="en-US" sz="2400" dirty="0" smtClean="0"/>
              <a:t>Charles suffered his first attack of severe mental illness in 1392. </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During a period of recovery, Charles made </a:t>
            </a:r>
            <a:r>
              <a:rPr lang="en-US" sz="2400" dirty="0" err="1" smtClean="0"/>
              <a:t>Isabeau</a:t>
            </a:r>
            <a:r>
              <a:rPr lang="en-US" sz="2400" dirty="0" smtClean="0"/>
              <a:t> the primary guardian of their son and heir, Louis. She sat on the regency council and eventually became its leader.</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was briefly sole regent in 1417.</a:t>
            </a:r>
            <a:endParaRPr lang="en-US" sz="2400" dirty="0"/>
          </a:p>
          <a:p>
            <a:pPr marL="342900" indent="-342900">
              <a:buFont typeface="Arial" panose="020B0604020202020204" pitchFamily="34" charset="0"/>
              <a:buChar char="•"/>
            </a:pPr>
            <a:endParaRPr lang="en-US"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27933" y="905667"/>
            <a:ext cx="2584910" cy="4551689"/>
          </a:xfrm>
          <a:prstGeom prst="rect">
            <a:avLst/>
          </a:prstGeom>
        </p:spPr>
      </p:pic>
    </p:spTree>
    <p:extLst>
      <p:ext uri="{BB962C8B-B14F-4D97-AF65-F5344CB8AC3E}">
        <p14:creationId xmlns:p14="http://schemas.microsoft.com/office/powerpoint/2010/main" val="29966864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Religious women</a:t>
            </a:r>
          </a:p>
        </p:txBody>
      </p:sp>
      <p:sp>
        <p:nvSpPr>
          <p:cNvPr id="5" name="TextBox 4"/>
          <p:cNvSpPr txBox="1"/>
          <p:nvPr/>
        </p:nvSpPr>
        <p:spPr>
          <a:xfrm>
            <a:off x="0" y="780855"/>
            <a:ext cx="8118218" cy="6001643"/>
          </a:xfrm>
          <a:prstGeom prst="rect">
            <a:avLst/>
          </a:prstGeom>
          <a:noFill/>
        </p:spPr>
        <p:txBody>
          <a:bodyPr wrap="square" rtlCol="0">
            <a:spAutoFit/>
          </a:bodyPr>
          <a:lstStyle/>
          <a:p>
            <a:pPr algn="ctr"/>
            <a:r>
              <a:rPr lang="en-US" sz="2400" u="sng" dirty="0" smtClean="0"/>
              <a:t>Hildegard of </a:t>
            </a:r>
            <a:r>
              <a:rPr lang="en-US" sz="2400" u="sng" dirty="0" err="1" smtClean="0"/>
              <a:t>Bingen</a:t>
            </a:r>
            <a:r>
              <a:rPr lang="en-US" sz="2400" u="sng" dirty="0" smtClean="0"/>
              <a:t> (1098-1179)</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joined a Benedictine convent when she was eight years old, under the care of a nun named Jutta.</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Hildegard experienced visions, and wrote three works of visionary theology: </a:t>
            </a:r>
            <a:r>
              <a:rPr lang="en-US" sz="2400" i="1" dirty="0" err="1" smtClean="0"/>
              <a:t>Scivias</a:t>
            </a:r>
            <a:r>
              <a:rPr lang="en-US" sz="2400" dirty="0" smtClean="0"/>
              <a:t>; </a:t>
            </a:r>
            <a:r>
              <a:rPr lang="en-US" sz="2400" i="1" dirty="0" smtClean="0"/>
              <a:t>Liber Vitae </a:t>
            </a:r>
            <a:r>
              <a:rPr lang="en-US" sz="2400" i="1" dirty="0" err="1" smtClean="0"/>
              <a:t>Meritorum</a:t>
            </a:r>
            <a:r>
              <a:rPr lang="en-US" sz="2400" dirty="0" smtClean="0"/>
              <a:t>; and </a:t>
            </a:r>
            <a:r>
              <a:rPr lang="en-US" sz="2400" i="1" dirty="0" smtClean="0"/>
              <a:t>Liber </a:t>
            </a:r>
            <a:r>
              <a:rPr lang="en-US" sz="2400" i="1" dirty="0" err="1" smtClean="0"/>
              <a:t>Divinorum</a:t>
            </a:r>
            <a:r>
              <a:rPr lang="en-US" sz="2400" i="1" dirty="0" smtClean="0"/>
              <a:t> </a:t>
            </a:r>
            <a:r>
              <a:rPr lang="en-US" sz="2400" i="1" dirty="0" err="1" smtClean="0"/>
              <a:t>Operum</a:t>
            </a:r>
            <a:r>
              <a:rPr lang="en-US" sz="2400" dirty="0" smtClean="0"/>
              <a:t>; she also wrote music, and works on science and medicine.</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described herself as unlearned and ignorant, yet was vocal in her opposition of corrupt Church practices.</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was beatified, but not canonized.</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was named a Doctor of the Church in 2012.</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18218" y="920750"/>
            <a:ext cx="3517900" cy="3797300"/>
          </a:xfrm>
          <a:prstGeom prst="rect">
            <a:avLst/>
          </a:prstGeom>
        </p:spPr>
      </p:pic>
    </p:spTree>
    <p:extLst>
      <p:ext uri="{BB962C8B-B14F-4D97-AF65-F5344CB8AC3E}">
        <p14:creationId xmlns:p14="http://schemas.microsoft.com/office/powerpoint/2010/main" val="19699747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Religious women</a:t>
            </a:r>
          </a:p>
        </p:txBody>
      </p:sp>
      <p:sp>
        <p:nvSpPr>
          <p:cNvPr id="5" name="TextBox 4"/>
          <p:cNvSpPr txBox="1"/>
          <p:nvPr/>
        </p:nvSpPr>
        <p:spPr>
          <a:xfrm>
            <a:off x="0" y="780855"/>
            <a:ext cx="8118218" cy="3785652"/>
          </a:xfrm>
          <a:prstGeom prst="rect">
            <a:avLst/>
          </a:prstGeom>
          <a:noFill/>
        </p:spPr>
        <p:txBody>
          <a:bodyPr wrap="square" rtlCol="0">
            <a:spAutoFit/>
          </a:bodyPr>
          <a:lstStyle/>
          <a:p>
            <a:pPr algn="ctr"/>
            <a:r>
              <a:rPr lang="en-US" sz="2400" u="sng" dirty="0" smtClean="0"/>
              <a:t>St Clare of Assisi (1194-1253)</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was one of St Francis of Assisi’s earliest followers, becoming a Benedictine nun in 1212.</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wrote the Rule for a new religious order, which was approved the day before her death in 1253. It is now known as the Order of St Clare, or the Poor </a:t>
            </a:r>
            <a:r>
              <a:rPr lang="en-US" sz="2400" dirty="0" err="1" smtClean="0"/>
              <a:t>Clares</a:t>
            </a:r>
            <a:r>
              <a:rPr lang="en-US" sz="2400" dirty="0" smtClean="0"/>
              <a:t>.</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was canonized in 1255.</a:t>
            </a:r>
          </a:p>
        </p:txBody>
      </p:sp>
      <p:pic>
        <p:nvPicPr>
          <p:cNvPr id="22530"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52441" y="914399"/>
            <a:ext cx="212407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08914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Religious women</a:t>
            </a:r>
          </a:p>
        </p:txBody>
      </p:sp>
      <p:sp>
        <p:nvSpPr>
          <p:cNvPr id="5" name="TextBox 4"/>
          <p:cNvSpPr txBox="1"/>
          <p:nvPr/>
        </p:nvSpPr>
        <p:spPr>
          <a:xfrm>
            <a:off x="0" y="780855"/>
            <a:ext cx="8118218" cy="6001643"/>
          </a:xfrm>
          <a:prstGeom prst="rect">
            <a:avLst/>
          </a:prstGeom>
          <a:noFill/>
        </p:spPr>
        <p:txBody>
          <a:bodyPr wrap="square" rtlCol="0">
            <a:spAutoFit/>
          </a:bodyPr>
          <a:lstStyle/>
          <a:p>
            <a:pPr algn="ctr"/>
            <a:r>
              <a:rPr lang="en-US" sz="2400" u="sng" dirty="0" smtClean="0"/>
              <a:t>St Catherine of Siena (1347-1380)</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became a Dominican tertiary, meaning that she did not live in a convent, but with her family.</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experienced a mystic marriage with Christ in c.1368.</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received the stigmata in 1375.</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became involved in papal politics, asking Pope Gregory XI to return the papacy to Rome from Avignon, France. After the schism resulting from the election of Pope Urban VI in 1378, she worked to establish his legitimacy.</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was canonized in 1461 and made a Doctor of the Church in 1970.</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1492" y="1149013"/>
            <a:ext cx="3380808" cy="3396176"/>
          </a:xfrm>
          <a:prstGeom prst="rect">
            <a:avLst/>
          </a:prstGeom>
        </p:spPr>
      </p:pic>
    </p:spTree>
    <p:extLst>
      <p:ext uri="{BB962C8B-B14F-4D97-AF65-F5344CB8AC3E}">
        <p14:creationId xmlns:p14="http://schemas.microsoft.com/office/powerpoint/2010/main" val="30429147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Religious women</a:t>
            </a:r>
          </a:p>
        </p:txBody>
      </p:sp>
      <p:sp>
        <p:nvSpPr>
          <p:cNvPr id="5" name="TextBox 4"/>
          <p:cNvSpPr txBox="1"/>
          <p:nvPr/>
        </p:nvSpPr>
        <p:spPr>
          <a:xfrm>
            <a:off x="0" y="780855"/>
            <a:ext cx="8118218" cy="5262979"/>
          </a:xfrm>
          <a:prstGeom prst="rect">
            <a:avLst/>
          </a:prstGeom>
          <a:noFill/>
        </p:spPr>
        <p:txBody>
          <a:bodyPr wrap="square" rtlCol="0">
            <a:spAutoFit/>
          </a:bodyPr>
          <a:lstStyle/>
          <a:p>
            <a:pPr algn="ctr"/>
            <a:r>
              <a:rPr lang="en-US" sz="2400" u="sng" dirty="0" smtClean="0"/>
              <a:t> Julian of Norwich (c.1342-c.1416)</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Little is known about her life; even her name is uncertain.</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was an anchoress attached to a church in Norwich, and became known as a spiritual authority and adviser.</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During a period of illness in 1373, she experienced a series of visions. Written down around 1395, these became her work </a:t>
            </a:r>
            <a:r>
              <a:rPr lang="en-US" sz="2400" i="1" dirty="0" smtClean="0"/>
              <a:t>Revelations of Divine Love</a:t>
            </a:r>
            <a:r>
              <a:rPr lang="en-US" sz="2400" dirty="0" smtClean="0"/>
              <a:t>, which is the first English-language theological work by a woman (first ever English-language published work by a woman?)</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was visited by Margery Kempe c.1414.</a:t>
            </a:r>
          </a:p>
        </p:txBody>
      </p:sp>
      <p:pic>
        <p:nvPicPr>
          <p:cNvPr id="19458" name="Picture 2" descr="http://www.lightforthejourney.org.uk/uploads/9/0/9/4/90945088/julian_1_ori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01100" y="1214352"/>
            <a:ext cx="3390900" cy="3276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08332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Religious women</a:t>
            </a:r>
          </a:p>
        </p:txBody>
      </p:sp>
      <p:sp>
        <p:nvSpPr>
          <p:cNvPr id="5" name="TextBox 4"/>
          <p:cNvSpPr txBox="1"/>
          <p:nvPr/>
        </p:nvSpPr>
        <p:spPr>
          <a:xfrm>
            <a:off x="0" y="780855"/>
            <a:ext cx="8118218" cy="4154984"/>
          </a:xfrm>
          <a:prstGeom prst="rect">
            <a:avLst/>
          </a:prstGeom>
          <a:noFill/>
        </p:spPr>
        <p:txBody>
          <a:bodyPr wrap="square" rtlCol="0">
            <a:spAutoFit/>
          </a:bodyPr>
          <a:lstStyle/>
          <a:p>
            <a:pPr algn="ctr"/>
            <a:r>
              <a:rPr lang="en-US" sz="2400" u="sng" dirty="0" smtClean="0"/>
              <a:t> St Colette of </a:t>
            </a:r>
            <a:r>
              <a:rPr lang="en-US" sz="2400" u="sng" dirty="0" err="1" smtClean="0"/>
              <a:t>Corbie</a:t>
            </a:r>
            <a:r>
              <a:rPr lang="en-US" sz="2400" u="sng" dirty="0" smtClean="0"/>
              <a:t> (1381-1447)</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became a Franciscan nun in 1402 and lived as a hermit.</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A series of dreams and visions convinced her she was meant to reform the Order.</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The Antipope Benedict XIII allowed her to become a Poor Clare, to reform the order, and to found new communities.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was canonized in 1807.</a:t>
            </a:r>
          </a:p>
        </p:txBody>
      </p:sp>
      <p:pic>
        <p:nvPicPr>
          <p:cNvPr id="20482" name="Picture 2" descr="http://www.saintecolettedecorbie.fr/images/mort-de-sainte-colette_ta876839.jpg"/>
          <p:cNvPicPr>
            <a:picLocks noChangeAspect="1" noChangeArrowheads="1"/>
          </p:cNvPicPr>
          <p:nvPr/>
        </p:nvPicPr>
        <p:blipFill rotWithShape="1">
          <a:blip r:embed="rId2">
            <a:extLst>
              <a:ext uri="{28A0092B-C50C-407E-A947-70E740481C1C}">
                <a14:useLocalDpi xmlns:a14="http://schemas.microsoft.com/office/drawing/2010/main" val="0"/>
              </a:ext>
            </a:extLst>
          </a:blip>
          <a:srcRect r="60078"/>
          <a:stretch/>
        </p:blipFill>
        <p:spPr bwMode="auto">
          <a:xfrm>
            <a:off x="9068918" y="780855"/>
            <a:ext cx="2216922" cy="5505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62125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Women of influence</a:t>
            </a:r>
          </a:p>
        </p:txBody>
      </p:sp>
      <p:sp>
        <p:nvSpPr>
          <p:cNvPr id="5" name="TextBox 4"/>
          <p:cNvSpPr txBox="1"/>
          <p:nvPr/>
        </p:nvSpPr>
        <p:spPr>
          <a:xfrm>
            <a:off x="0" y="780855"/>
            <a:ext cx="8118218" cy="4154984"/>
          </a:xfrm>
          <a:prstGeom prst="rect">
            <a:avLst/>
          </a:prstGeom>
          <a:noFill/>
        </p:spPr>
        <p:txBody>
          <a:bodyPr wrap="square" rtlCol="0">
            <a:spAutoFit/>
          </a:bodyPr>
          <a:lstStyle/>
          <a:p>
            <a:pPr algn="ctr"/>
            <a:r>
              <a:rPr lang="en-US" sz="2400" u="sng" dirty="0" smtClean="0"/>
              <a:t> Marguerite </a:t>
            </a:r>
            <a:r>
              <a:rPr lang="en-US" sz="2400" u="sng" dirty="0" err="1" smtClean="0"/>
              <a:t>Porete</a:t>
            </a:r>
            <a:r>
              <a:rPr lang="en-US" sz="2400" u="sng" dirty="0" smtClean="0"/>
              <a:t> (c.1250-1310)</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wrote </a:t>
            </a:r>
            <a:r>
              <a:rPr lang="en-US" sz="2400" i="1" dirty="0" smtClean="0"/>
              <a:t>The Mirror of Simple Souls</a:t>
            </a:r>
            <a:r>
              <a:rPr lang="en-US" sz="2400" dirty="0" smtClean="0"/>
              <a:t> in the 1290s. It was deemed heretical some time between 1296 and 1306. </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was arrested in 1308 for continuing to circulate the book and was burned at the stake as a heretic in 1310.</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Despite the book’s origins, it continued to circulate widely during the medieval period and was translated into multiple languages. </a:t>
            </a:r>
          </a:p>
        </p:txBody>
      </p:sp>
    </p:spTree>
    <p:extLst>
      <p:ext uri="{BB962C8B-B14F-4D97-AF65-F5344CB8AC3E}">
        <p14:creationId xmlns:p14="http://schemas.microsoft.com/office/powerpoint/2010/main" val="31459937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Women of influence</a:t>
            </a:r>
          </a:p>
        </p:txBody>
      </p:sp>
      <p:sp>
        <p:nvSpPr>
          <p:cNvPr id="5" name="TextBox 4"/>
          <p:cNvSpPr txBox="1"/>
          <p:nvPr/>
        </p:nvSpPr>
        <p:spPr>
          <a:xfrm>
            <a:off x="0" y="780855"/>
            <a:ext cx="8118218" cy="5632311"/>
          </a:xfrm>
          <a:prstGeom prst="rect">
            <a:avLst/>
          </a:prstGeom>
          <a:noFill/>
        </p:spPr>
        <p:txBody>
          <a:bodyPr wrap="square" rtlCol="0">
            <a:spAutoFit/>
          </a:bodyPr>
          <a:lstStyle/>
          <a:p>
            <a:pPr algn="ctr"/>
            <a:r>
              <a:rPr lang="en-US" sz="2400" u="sng" dirty="0" smtClean="0"/>
              <a:t> Christine de </a:t>
            </a:r>
            <a:r>
              <a:rPr lang="en-US" sz="2400" u="sng" dirty="0" err="1" smtClean="0"/>
              <a:t>Pizan</a:t>
            </a:r>
            <a:r>
              <a:rPr lang="en-US" sz="2400" u="sng" dirty="0" smtClean="0"/>
              <a:t> (1364-c.1430)</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was Italian by birth, but grew up in the French court where her father was a royal physician.</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was widowed in 1387. With a family to support, she started writing ballads, which became popular at the French court.</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became involved a literary controversy surrounding the 13</a:t>
            </a:r>
            <a:r>
              <a:rPr lang="en-US" sz="2400" baseline="30000" dirty="0" smtClean="0"/>
              <a:t>th</a:t>
            </a:r>
            <a:r>
              <a:rPr lang="en-US" sz="2400" dirty="0" smtClean="0"/>
              <a:t>-century </a:t>
            </a:r>
            <a:r>
              <a:rPr lang="en-US" sz="2400" i="1" dirty="0" smtClean="0"/>
              <a:t>Le Roman de la rose</a:t>
            </a:r>
            <a:r>
              <a:rPr lang="en-US" sz="2400" dirty="0" smtClean="0"/>
              <a:t>, supported by Jean Gerson, the Chancellor of the University of Paris.</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Her most famous works are </a:t>
            </a:r>
            <a:r>
              <a:rPr lang="en-US" sz="2400" i="1" dirty="0" smtClean="0"/>
              <a:t>The Book of the City of Ladies </a:t>
            </a:r>
            <a:r>
              <a:rPr lang="en-US" sz="2400" dirty="0" smtClean="0"/>
              <a:t>and </a:t>
            </a:r>
            <a:r>
              <a:rPr lang="en-US" sz="2400" i="1" dirty="0" smtClean="0"/>
              <a:t>The Treasure of the City of Ladies</a:t>
            </a:r>
            <a:r>
              <a:rPr lang="en-US" sz="2400" dirty="0" smtClean="0"/>
              <a:t>.</a:t>
            </a:r>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l="63640"/>
          <a:stretch/>
        </p:blipFill>
        <p:spPr>
          <a:xfrm>
            <a:off x="8542636" y="780855"/>
            <a:ext cx="3052609" cy="5416378"/>
          </a:xfrm>
          <a:prstGeom prst="rect">
            <a:avLst/>
          </a:prstGeom>
        </p:spPr>
      </p:pic>
    </p:spTree>
    <p:extLst>
      <p:ext uri="{BB962C8B-B14F-4D97-AF65-F5344CB8AC3E}">
        <p14:creationId xmlns:p14="http://schemas.microsoft.com/office/powerpoint/2010/main" val="262772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Women of influence</a:t>
            </a:r>
          </a:p>
        </p:txBody>
      </p:sp>
      <p:sp>
        <p:nvSpPr>
          <p:cNvPr id="5" name="TextBox 4"/>
          <p:cNvSpPr txBox="1"/>
          <p:nvPr/>
        </p:nvSpPr>
        <p:spPr>
          <a:xfrm>
            <a:off x="0" y="780855"/>
            <a:ext cx="8118218" cy="4154984"/>
          </a:xfrm>
          <a:prstGeom prst="rect">
            <a:avLst/>
          </a:prstGeom>
          <a:noFill/>
        </p:spPr>
        <p:txBody>
          <a:bodyPr wrap="square" rtlCol="0">
            <a:spAutoFit/>
          </a:bodyPr>
          <a:lstStyle/>
          <a:p>
            <a:pPr algn="ctr"/>
            <a:r>
              <a:rPr lang="en-US" sz="2400" u="sng" dirty="0" smtClean="0"/>
              <a:t>Joan of Arc (c.1412-1431)</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started experiencing visions of saints at age 13.</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became a military strategist and leader associated with the army of Charles VII, seeing him crowned in 1429.</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was captured by the Burgundians and transferred to the English in 1430.</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was tried for heresy and later burned at the stake.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18218" y="889686"/>
            <a:ext cx="3412167" cy="5160902"/>
          </a:xfrm>
          <a:prstGeom prst="rect">
            <a:avLst/>
          </a:prstGeom>
        </p:spPr>
      </p:pic>
    </p:spTree>
    <p:extLst>
      <p:ext uri="{BB962C8B-B14F-4D97-AF65-F5344CB8AC3E}">
        <p14:creationId xmlns:p14="http://schemas.microsoft.com/office/powerpoint/2010/main" val="3010016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12192000" cy="646331"/>
          </a:xfrm>
          <a:prstGeom prst="rect">
            <a:avLst/>
          </a:prstGeom>
          <a:noFill/>
        </p:spPr>
        <p:txBody>
          <a:bodyPr wrap="square" rtlCol="0">
            <a:spAutoFit/>
          </a:bodyPr>
          <a:lstStyle/>
          <a:p>
            <a:pPr algn="ctr"/>
            <a:r>
              <a:rPr lang="en-US" sz="3600" dirty="0" smtClean="0"/>
              <a:t>Women of influence</a:t>
            </a:r>
          </a:p>
        </p:txBody>
      </p:sp>
      <p:sp>
        <p:nvSpPr>
          <p:cNvPr id="5" name="TextBox 4"/>
          <p:cNvSpPr txBox="1"/>
          <p:nvPr/>
        </p:nvSpPr>
        <p:spPr>
          <a:xfrm>
            <a:off x="0" y="780855"/>
            <a:ext cx="8118218" cy="5632311"/>
          </a:xfrm>
          <a:prstGeom prst="rect">
            <a:avLst/>
          </a:prstGeom>
          <a:noFill/>
        </p:spPr>
        <p:txBody>
          <a:bodyPr wrap="square" rtlCol="0">
            <a:spAutoFit/>
          </a:bodyPr>
          <a:lstStyle/>
          <a:p>
            <a:pPr algn="ctr"/>
            <a:r>
              <a:rPr lang="en-US" sz="2400" u="sng" dirty="0" smtClean="0"/>
              <a:t>Margery Kempe (c.1373-after 1438)</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dictated </a:t>
            </a:r>
            <a:r>
              <a:rPr lang="en-US" sz="2400" i="1" dirty="0" smtClean="0"/>
              <a:t>The Book of Margery Kempe</a:t>
            </a:r>
            <a:r>
              <a:rPr lang="en-US" sz="2400" dirty="0" smtClean="0"/>
              <a:t> sometime in the 1430s. It is generally considered to be the first English-language autobiography.</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a:t>The sole surviving manuscript copy of the entire work was discovered only in 1934.</a:t>
            </a:r>
          </a:p>
          <a:p>
            <a:pPr marL="342900" indent="-342900">
              <a:buFont typeface="Arial" panose="020B0604020202020204" pitchFamily="34" charset="0"/>
              <a:buChar char="•"/>
            </a:pPr>
            <a:endParaRPr lang="en-US" sz="2400" dirty="0" smtClean="0"/>
          </a:p>
          <a:p>
            <a:pPr marL="342900" indent="-342900">
              <a:buFont typeface="Arial" panose="020B0604020202020204" pitchFamily="34" charset="0"/>
              <a:buChar char="•"/>
            </a:pPr>
            <a:r>
              <a:rPr lang="en-US" sz="2400" dirty="0" smtClean="0"/>
              <a:t>She appears to have been illiterate; she describes having things read to her and books that she “heard read.”</a:t>
            </a:r>
          </a:p>
          <a:p>
            <a:pPr marL="342900" indent="-342900">
              <a:buFont typeface="Arial" panose="020B0604020202020204" pitchFamily="34" charset="0"/>
              <a:buChar char="•"/>
            </a:pPr>
            <a:endParaRPr lang="en-US" sz="2400" dirty="0"/>
          </a:p>
          <a:p>
            <a:pPr marL="342900" indent="-342900">
              <a:buFont typeface="Arial" panose="020B0604020202020204" pitchFamily="34" charset="0"/>
              <a:buChar char="•"/>
            </a:pPr>
            <a:r>
              <a:rPr lang="en-US" sz="2400" dirty="0" smtClean="0"/>
              <a:t>She made pilgrimages to Jerusalem, Rome, and Santiago de </a:t>
            </a:r>
            <a:r>
              <a:rPr lang="en-US" sz="2400" dirty="0" err="1" smtClean="0"/>
              <a:t>Compostela</a:t>
            </a:r>
            <a:r>
              <a:rPr lang="en-US" sz="2400" dirty="0" smtClean="0"/>
              <a:t>, among other places.</a:t>
            </a:r>
          </a:p>
          <a:p>
            <a:pPr marL="34290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18622542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pPr eaLnBrk="1" hangingPunct="1"/>
            <a:r>
              <a:rPr lang="en-GB" altLang="en-US" dirty="0" smtClean="0"/>
              <a:t>Who were the peasants?</a:t>
            </a:r>
          </a:p>
        </p:txBody>
      </p:sp>
      <p:sp>
        <p:nvSpPr>
          <p:cNvPr id="3075" name="Content Placeholder 2"/>
          <p:cNvSpPr>
            <a:spLocks noGrp="1"/>
          </p:cNvSpPr>
          <p:nvPr>
            <p:ph idx="1"/>
          </p:nvPr>
        </p:nvSpPr>
        <p:spPr/>
        <p:txBody>
          <a:bodyPr/>
          <a:lstStyle/>
          <a:p>
            <a:pPr eaLnBrk="1" hangingPunct="1"/>
            <a:r>
              <a:rPr lang="en-GB" altLang="en-US" i="1" dirty="0" err="1" smtClean="0"/>
              <a:t>Bellatores</a:t>
            </a:r>
            <a:r>
              <a:rPr lang="en-GB" altLang="en-US" i="1" dirty="0" smtClean="0"/>
              <a:t> </a:t>
            </a:r>
            <a:r>
              <a:rPr lang="en-GB" altLang="en-US" dirty="0" smtClean="0"/>
              <a:t>(“those who fight”—the large landowners and aristocracy)</a:t>
            </a:r>
            <a:endParaRPr lang="en-GB" altLang="en-US" i="1" dirty="0" smtClean="0"/>
          </a:p>
          <a:p>
            <a:pPr eaLnBrk="1" hangingPunct="1"/>
            <a:r>
              <a:rPr lang="en-GB" altLang="en-US" i="1" dirty="0" err="1" smtClean="0"/>
              <a:t>Oratores</a:t>
            </a:r>
            <a:r>
              <a:rPr lang="en-GB" altLang="en-US" i="1" dirty="0" smtClean="0"/>
              <a:t> </a:t>
            </a:r>
            <a:r>
              <a:rPr lang="en-GB" altLang="en-US" dirty="0" smtClean="0"/>
              <a:t>(“those who pray”—priests, monks, and nuns)</a:t>
            </a:r>
            <a:endParaRPr lang="en-GB" altLang="en-US" i="1" dirty="0" smtClean="0"/>
          </a:p>
          <a:p>
            <a:pPr eaLnBrk="1" hangingPunct="1"/>
            <a:r>
              <a:rPr lang="en-GB" altLang="en-US" i="1" dirty="0" err="1" smtClean="0"/>
              <a:t>Laboratores</a:t>
            </a:r>
            <a:r>
              <a:rPr lang="en-GB" altLang="en-US" i="1" dirty="0" smtClean="0"/>
              <a:t> </a:t>
            </a:r>
            <a:r>
              <a:rPr lang="en-GB" altLang="en-US" dirty="0" smtClean="0"/>
              <a:t>(“those who work”—peasants)</a:t>
            </a:r>
            <a:endParaRPr lang="en-GB" altLang="en-US" i="1" dirty="0" smtClean="0"/>
          </a:p>
        </p:txBody>
      </p:sp>
    </p:spTree>
    <p:extLst>
      <p:ext uri="{BB962C8B-B14F-4D97-AF65-F5344CB8AC3E}">
        <p14:creationId xmlns:p14="http://schemas.microsoft.com/office/powerpoint/2010/main" val="66247742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739346" y="31569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dirty="0" smtClean="0"/>
              <a:t>Potential sources:</a:t>
            </a:r>
            <a:endParaRPr lang="en-GB" altLang="en-US" dirty="0" smtClean="0"/>
          </a:p>
        </p:txBody>
      </p:sp>
      <p:sp>
        <p:nvSpPr>
          <p:cNvPr id="6" name="TextBox 5"/>
          <p:cNvSpPr txBox="1"/>
          <p:nvPr/>
        </p:nvSpPr>
        <p:spPr>
          <a:xfrm>
            <a:off x="716692" y="1869989"/>
            <a:ext cx="7051589" cy="2246769"/>
          </a:xfrm>
          <a:prstGeom prst="rect">
            <a:avLst/>
          </a:prstGeom>
          <a:noFill/>
        </p:spPr>
        <p:txBody>
          <a:bodyPr wrap="square" rtlCol="0">
            <a:spAutoFit/>
          </a:bodyPr>
          <a:lstStyle/>
          <a:p>
            <a:pPr marL="285750" indent="-285750">
              <a:buFont typeface="Arial" panose="020B0604020202020204" pitchFamily="34" charset="0"/>
              <a:buChar char="•"/>
            </a:pPr>
            <a:r>
              <a:rPr lang="en-GB" sz="2800" dirty="0" smtClean="0"/>
              <a:t>Manorial surveys</a:t>
            </a:r>
          </a:p>
          <a:p>
            <a:pPr marL="285750" indent="-285750">
              <a:buFont typeface="Arial" panose="020B0604020202020204" pitchFamily="34" charset="0"/>
              <a:buChar char="•"/>
            </a:pPr>
            <a:endParaRPr lang="en-GB" sz="2800" dirty="0"/>
          </a:p>
          <a:p>
            <a:pPr marL="285750" indent="-285750">
              <a:buFont typeface="Arial" panose="020B0604020202020204" pitchFamily="34" charset="0"/>
              <a:buChar char="•"/>
            </a:pPr>
            <a:r>
              <a:rPr lang="en-GB" sz="2800" dirty="0" smtClean="0"/>
              <a:t>Manorial accounts</a:t>
            </a:r>
          </a:p>
          <a:p>
            <a:pPr marL="285750" indent="-285750">
              <a:buFont typeface="Arial" panose="020B0604020202020204" pitchFamily="34" charset="0"/>
              <a:buChar char="•"/>
            </a:pPr>
            <a:endParaRPr lang="en-GB" sz="2800" dirty="0"/>
          </a:p>
          <a:p>
            <a:pPr marL="285750" indent="-285750">
              <a:buFont typeface="Arial" panose="020B0604020202020204" pitchFamily="34" charset="0"/>
              <a:buChar char="•"/>
            </a:pPr>
            <a:r>
              <a:rPr lang="en-GB" sz="2800" dirty="0" smtClean="0"/>
              <a:t>Manorial court records</a:t>
            </a:r>
          </a:p>
        </p:txBody>
      </p:sp>
    </p:spTree>
    <p:extLst>
      <p:ext uri="{BB962C8B-B14F-4D97-AF65-F5344CB8AC3E}">
        <p14:creationId xmlns:p14="http://schemas.microsoft.com/office/powerpoint/2010/main" val="33274923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pPr eaLnBrk="1" hangingPunct="1"/>
            <a:r>
              <a:rPr lang="en-GB" altLang="en-US" dirty="0" smtClean="0"/>
              <a:t>Who were the peasants?</a:t>
            </a:r>
          </a:p>
        </p:txBody>
      </p:sp>
      <p:sp>
        <p:nvSpPr>
          <p:cNvPr id="3075" name="Content Placeholder 2"/>
          <p:cNvSpPr>
            <a:spLocks noGrp="1"/>
          </p:cNvSpPr>
          <p:nvPr>
            <p:ph idx="1"/>
          </p:nvPr>
        </p:nvSpPr>
        <p:spPr/>
        <p:txBody>
          <a:bodyPr/>
          <a:lstStyle/>
          <a:p>
            <a:pPr eaLnBrk="1" hangingPunct="1"/>
            <a:r>
              <a:rPr lang="en-GB" altLang="en-US" dirty="0" smtClean="0"/>
              <a:t>Slaves</a:t>
            </a:r>
          </a:p>
          <a:p>
            <a:pPr eaLnBrk="1" hangingPunct="1"/>
            <a:r>
              <a:rPr lang="en-GB" altLang="en-US" dirty="0" err="1" smtClean="0"/>
              <a:t>Villeins</a:t>
            </a:r>
            <a:r>
              <a:rPr lang="en-GB" altLang="en-US" dirty="0" smtClean="0"/>
              <a:t>/</a:t>
            </a:r>
            <a:r>
              <a:rPr lang="en-GB" altLang="en-US" dirty="0" err="1" smtClean="0"/>
              <a:t>bordars</a:t>
            </a:r>
            <a:r>
              <a:rPr lang="en-GB" altLang="en-US" dirty="0" smtClean="0"/>
              <a:t>/cottars</a:t>
            </a:r>
          </a:p>
          <a:p>
            <a:pPr eaLnBrk="1" hangingPunct="1"/>
            <a:r>
              <a:rPr lang="en-GB" altLang="en-US" dirty="0" smtClean="0"/>
              <a:t>Freemen</a:t>
            </a:r>
          </a:p>
        </p:txBody>
      </p:sp>
    </p:spTree>
    <p:extLst>
      <p:ext uri="{BB962C8B-B14F-4D97-AF65-F5344CB8AC3E}">
        <p14:creationId xmlns:p14="http://schemas.microsoft.com/office/powerpoint/2010/main" val="65125157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838200" y="0"/>
            <a:ext cx="10515600" cy="1325563"/>
          </a:xfrm>
        </p:spPr>
        <p:txBody>
          <a:bodyPr/>
          <a:lstStyle/>
          <a:p>
            <a:pPr algn="ctr" eaLnBrk="1" hangingPunct="1"/>
            <a:r>
              <a:rPr lang="en-GB" altLang="en-US" dirty="0" smtClean="0"/>
              <a:t>Slaves</a:t>
            </a:r>
          </a:p>
        </p:txBody>
      </p:sp>
      <p:sp>
        <p:nvSpPr>
          <p:cNvPr id="3" name="Content Placeholder 2"/>
          <p:cNvSpPr>
            <a:spLocks noGrp="1"/>
          </p:cNvSpPr>
          <p:nvPr>
            <p:ph idx="1"/>
          </p:nvPr>
        </p:nvSpPr>
        <p:spPr/>
        <p:txBody>
          <a:bodyPr rtlCol="0">
            <a:normAutofit/>
          </a:bodyPr>
          <a:lstStyle/>
          <a:p>
            <a:pPr>
              <a:defRPr/>
            </a:pPr>
            <a:r>
              <a:rPr lang="en-GB" dirty="0" smtClean="0"/>
              <a:t>The laws of King </a:t>
            </a:r>
            <a:r>
              <a:rPr lang="en-GB" dirty="0" err="1" smtClean="0"/>
              <a:t>Ine</a:t>
            </a:r>
            <a:r>
              <a:rPr lang="en-GB" dirty="0" smtClean="0"/>
              <a:t> (688-694):</a:t>
            </a:r>
          </a:p>
          <a:p>
            <a:pPr marL="0" indent="0">
              <a:buNone/>
              <a:defRPr/>
            </a:pPr>
            <a:r>
              <a:rPr lang="en-GB" dirty="0" smtClean="0"/>
              <a:t>“If a slave works on Sunday at his master’s command he is to be free and the master is to pay 30 shillings as a fine.”</a:t>
            </a:r>
          </a:p>
          <a:p>
            <a:pPr marL="0" indent="0">
              <a:buNone/>
              <a:defRPr/>
            </a:pPr>
            <a:r>
              <a:rPr lang="en-GB" dirty="0" smtClean="0"/>
              <a:t>“If, however, the slave works without his [master’s] knowledge, he is to be lashed or pay the fine in lieu.”</a:t>
            </a:r>
          </a:p>
          <a:p>
            <a:pPr marL="0" indent="0">
              <a:buNone/>
              <a:defRPr/>
            </a:pPr>
            <a:r>
              <a:rPr lang="en-GB" dirty="0" smtClean="0"/>
              <a:t>“If then a freeman works on that day without his lord’s command, he is to forfeit his freedom or [pay a fine of] 60 shillings.” </a:t>
            </a:r>
          </a:p>
        </p:txBody>
      </p:sp>
    </p:spTree>
    <p:extLst>
      <p:ext uri="{BB962C8B-B14F-4D97-AF65-F5344CB8AC3E}">
        <p14:creationId xmlns:p14="http://schemas.microsoft.com/office/powerpoint/2010/main" val="337077662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838200" y="0"/>
            <a:ext cx="10515600" cy="1325563"/>
          </a:xfrm>
        </p:spPr>
        <p:txBody>
          <a:bodyPr/>
          <a:lstStyle/>
          <a:p>
            <a:pPr algn="ctr" eaLnBrk="1" hangingPunct="1"/>
            <a:r>
              <a:rPr lang="en-GB" altLang="en-US" dirty="0" smtClean="0"/>
              <a:t>Slaves</a:t>
            </a:r>
          </a:p>
        </p:txBody>
      </p:sp>
      <p:sp>
        <p:nvSpPr>
          <p:cNvPr id="3" name="Content Placeholder 2"/>
          <p:cNvSpPr>
            <a:spLocks noGrp="1"/>
          </p:cNvSpPr>
          <p:nvPr>
            <p:ph idx="1"/>
          </p:nvPr>
        </p:nvSpPr>
        <p:spPr/>
        <p:txBody>
          <a:bodyPr rtlCol="0">
            <a:normAutofit/>
          </a:bodyPr>
          <a:lstStyle/>
          <a:p>
            <a:pPr>
              <a:defRPr/>
            </a:pPr>
            <a:r>
              <a:rPr lang="en-GB" dirty="0" smtClean="0"/>
              <a:t>Slaves made up a small percent (about 10%) of the population during the Anglo-Saxon period.</a:t>
            </a:r>
          </a:p>
          <a:p>
            <a:pPr>
              <a:defRPr/>
            </a:pPr>
            <a:endParaRPr lang="en-GB" dirty="0"/>
          </a:p>
          <a:p>
            <a:pPr>
              <a:defRPr/>
            </a:pPr>
            <a:r>
              <a:rPr lang="en-GB" dirty="0" smtClean="0"/>
              <a:t>Slavery in England was virtually gone by the mid-12</a:t>
            </a:r>
            <a:r>
              <a:rPr lang="en-GB" baseline="30000" dirty="0" smtClean="0"/>
              <a:t>th</a:t>
            </a:r>
            <a:r>
              <a:rPr lang="en-GB" dirty="0" smtClean="0"/>
              <a:t> century.</a:t>
            </a:r>
          </a:p>
        </p:txBody>
      </p:sp>
    </p:spTree>
    <p:extLst>
      <p:ext uri="{BB962C8B-B14F-4D97-AF65-F5344CB8AC3E}">
        <p14:creationId xmlns:p14="http://schemas.microsoft.com/office/powerpoint/2010/main" val="167590693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eaLnBrk="1" hangingPunct="1"/>
            <a:r>
              <a:rPr lang="en-US" altLang="en-US" dirty="0" smtClean="0"/>
              <a:t>Some important terms:</a:t>
            </a:r>
            <a:endParaRPr lang="en-US" altLang="en-US" dirty="0" smtClean="0"/>
          </a:p>
        </p:txBody>
      </p:sp>
      <p:sp>
        <p:nvSpPr>
          <p:cNvPr id="7171" name="Content Placeholder 2"/>
          <p:cNvSpPr>
            <a:spLocks noGrp="1"/>
          </p:cNvSpPr>
          <p:nvPr>
            <p:ph idx="1"/>
          </p:nvPr>
        </p:nvSpPr>
        <p:spPr/>
        <p:txBody>
          <a:bodyPr>
            <a:normAutofit lnSpcReduction="10000"/>
          </a:bodyPr>
          <a:lstStyle/>
          <a:p>
            <a:pPr marL="342900" lvl="1" indent="-342900"/>
            <a:r>
              <a:rPr lang="en-GB" altLang="en-US" dirty="0" smtClean="0"/>
              <a:t>A hide was the unit of land considered to be enough to provide for a family (30 acres). It was used as the unit of taxation for land holdings.</a:t>
            </a:r>
          </a:p>
          <a:p>
            <a:pPr marL="342900" lvl="1" indent="-342900"/>
            <a:endParaRPr lang="en-GB" altLang="en-US" dirty="0" smtClean="0"/>
          </a:p>
          <a:p>
            <a:pPr marL="342900" lvl="1" indent="-342900"/>
            <a:r>
              <a:rPr lang="en-GB" altLang="en-US" dirty="0" smtClean="0"/>
              <a:t>Demesne land was kept by the landowner for his own use and maintenance. The rest was usually rented out to tenants.</a:t>
            </a:r>
          </a:p>
          <a:p>
            <a:pPr marL="342900" lvl="1" indent="-342900"/>
            <a:endParaRPr lang="en-GB" altLang="en-US" dirty="0"/>
          </a:p>
          <a:p>
            <a:pPr marL="342900" lvl="1" indent="-342900"/>
            <a:r>
              <a:rPr lang="en-GB" altLang="en-US" dirty="0" err="1"/>
              <a:t>V</a:t>
            </a:r>
            <a:r>
              <a:rPr lang="en-GB" altLang="en-US" dirty="0" err="1" smtClean="0"/>
              <a:t>illeins</a:t>
            </a:r>
            <a:r>
              <a:rPr lang="en-GB" altLang="en-US" dirty="0" smtClean="0"/>
              <a:t> </a:t>
            </a:r>
            <a:r>
              <a:rPr lang="en-GB" altLang="en-US" dirty="0" smtClean="0"/>
              <a:t>(Latin </a:t>
            </a:r>
            <a:r>
              <a:rPr lang="en-GB" altLang="en-US" i="1" dirty="0" err="1" smtClean="0"/>
              <a:t>villani</a:t>
            </a:r>
            <a:r>
              <a:rPr lang="en-GB" altLang="en-US" dirty="0" smtClean="0"/>
              <a:t>) made up </a:t>
            </a:r>
            <a:r>
              <a:rPr lang="en-GB" altLang="en-US" dirty="0" smtClean="0"/>
              <a:t>most (about 40%) </a:t>
            </a:r>
            <a:r>
              <a:rPr lang="en-GB" altLang="en-US" dirty="0" smtClean="0"/>
              <a:t>of </a:t>
            </a:r>
            <a:r>
              <a:rPr lang="en-GB" altLang="en-US" dirty="0" smtClean="0"/>
              <a:t>the rural </a:t>
            </a:r>
            <a:r>
              <a:rPr lang="en-GB" altLang="en-US" dirty="0" smtClean="0"/>
              <a:t>population; they might each </a:t>
            </a:r>
            <a:r>
              <a:rPr lang="en-GB" altLang="en-US" dirty="0" smtClean="0"/>
              <a:t>rent</a:t>
            </a:r>
            <a:r>
              <a:rPr lang="en-GB" altLang="en-US" dirty="0" smtClean="0"/>
              <a:t> </a:t>
            </a:r>
            <a:r>
              <a:rPr lang="en-GB" altLang="en-US" dirty="0" smtClean="0"/>
              <a:t>a </a:t>
            </a:r>
            <a:r>
              <a:rPr lang="en-GB" altLang="en-US" dirty="0" smtClean="0"/>
              <a:t>hide or half a hide from a lord.</a:t>
            </a:r>
          </a:p>
          <a:p>
            <a:pPr marL="342900" lvl="1" indent="-342900"/>
            <a:endParaRPr lang="en-GB" altLang="en-US" dirty="0" smtClean="0"/>
          </a:p>
          <a:p>
            <a:pPr marL="342900" lvl="1" indent="-342900"/>
            <a:r>
              <a:rPr lang="en-GB" altLang="en-US" dirty="0" smtClean="0"/>
              <a:t>Cottars (cottagers) or </a:t>
            </a:r>
            <a:r>
              <a:rPr lang="en-GB" altLang="en-US" dirty="0" err="1" smtClean="0"/>
              <a:t>bordars</a:t>
            </a:r>
            <a:r>
              <a:rPr lang="en-GB" altLang="en-US" dirty="0" smtClean="0"/>
              <a:t> made up about 30</a:t>
            </a:r>
            <a:r>
              <a:rPr lang="en-GB" altLang="en-US" dirty="0" smtClean="0"/>
              <a:t>% of the rural population; </a:t>
            </a:r>
            <a:r>
              <a:rPr lang="en-GB" altLang="en-US" dirty="0" smtClean="0"/>
              <a:t>they might </a:t>
            </a:r>
            <a:r>
              <a:rPr lang="en-GB" altLang="en-US" dirty="0" smtClean="0"/>
              <a:t>rent</a:t>
            </a:r>
            <a:r>
              <a:rPr lang="en-GB" altLang="en-US" dirty="0" smtClean="0"/>
              <a:t> </a:t>
            </a:r>
            <a:r>
              <a:rPr lang="en-GB" altLang="en-US" dirty="0" smtClean="0"/>
              <a:t>about 3-5 acres which would not have sustained a family; a cottar would therefore have hired out his labour to his better-off </a:t>
            </a:r>
            <a:r>
              <a:rPr lang="en-GB" altLang="en-US" dirty="0" smtClean="0"/>
              <a:t>neighbours.</a:t>
            </a:r>
            <a:endParaRPr lang="en-GB" altLang="en-US" dirty="0" smtClean="0"/>
          </a:p>
          <a:p>
            <a:pPr eaLnBrk="1" hangingPunct="1"/>
            <a:endParaRPr lang="en-GB" altLang="en-US" dirty="0" smtClean="0"/>
          </a:p>
        </p:txBody>
      </p:sp>
    </p:spTree>
    <p:extLst>
      <p:ext uri="{BB962C8B-B14F-4D97-AF65-F5344CB8AC3E}">
        <p14:creationId xmlns:p14="http://schemas.microsoft.com/office/powerpoint/2010/main" val="13085685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en-GB" altLang="en-US" smtClean="0"/>
              <a:t>Domesday Book 1086: Oxfordshire</a:t>
            </a:r>
          </a:p>
        </p:txBody>
      </p:sp>
      <p:sp>
        <p:nvSpPr>
          <p:cNvPr id="5123" name="Content Placeholder 2"/>
          <p:cNvSpPr>
            <a:spLocks noGrp="1"/>
          </p:cNvSpPr>
          <p:nvPr>
            <p:ph idx="1"/>
          </p:nvPr>
        </p:nvSpPr>
        <p:spPr>
          <a:xfrm>
            <a:off x="838200" y="1825625"/>
            <a:ext cx="10735962" cy="4351338"/>
          </a:xfrm>
        </p:spPr>
        <p:txBody>
          <a:bodyPr/>
          <a:lstStyle/>
          <a:p>
            <a:pPr marL="0" indent="0">
              <a:buNone/>
            </a:pPr>
            <a:r>
              <a:rPr lang="en-GB" altLang="en-US" dirty="0" smtClean="0"/>
              <a:t>“The same Robert holds Bicester as two manors. There are 15½ hides. There is land for 22 ploughs. Of this land 5 hides are in demesne, and there are 6 ploughs and 5 slaves, and 28 </a:t>
            </a:r>
            <a:r>
              <a:rPr lang="en-GB" altLang="en-US" dirty="0" err="1" smtClean="0"/>
              <a:t>villeins</a:t>
            </a:r>
            <a:r>
              <a:rPr lang="en-GB" altLang="en-US" dirty="0" smtClean="0"/>
              <a:t> with 14 </a:t>
            </a:r>
            <a:r>
              <a:rPr lang="en-GB" altLang="en-US" dirty="0" err="1" smtClean="0"/>
              <a:t>bordars</a:t>
            </a:r>
            <a:r>
              <a:rPr lang="en-GB" altLang="en-US" dirty="0" smtClean="0"/>
              <a:t> have 16 ploughs. There are two mills rendering 40s, and 12 acres of meadow and woodland one furlong long and 1 broad. It was worth £15, now £16.”</a:t>
            </a:r>
          </a:p>
        </p:txBody>
      </p:sp>
    </p:spTree>
    <p:extLst>
      <p:ext uri="{BB962C8B-B14F-4D97-AF65-F5344CB8AC3E}">
        <p14:creationId xmlns:p14="http://schemas.microsoft.com/office/powerpoint/2010/main" val="389652432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70702" y="1524000"/>
            <a:ext cx="11450595" cy="4893647"/>
          </a:xfrm>
          <a:prstGeom prst="rect">
            <a:avLst/>
          </a:prstGeom>
          <a:noFill/>
        </p:spPr>
        <p:txBody>
          <a:bodyPr wrap="square" rtlCol="0">
            <a:spAutoFit/>
          </a:bodyPr>
          <a:lstStyle/>
          <a:p>
            <a:pPr algn="just"/>
            <a:r>
              <a:rPr lang="en-US" sz="2400" dirty="0" smtClean="0"/>
              <a:t>“At </a:t>
            </a:r>
            <a:r>
              <a:rPr lang="en-US" sz="2400" dirty="0"/>
              <a:t>that time a quarter of wheat sold for 12</a:t>
            </a:r>
            <a:r>
              <a:rPr lang="en-US" sz="2400" i="1" dirty="0"/>
              <a:t>d</a:t>
            </a:r>
            <a:r>
              <a:rPr lang="en-US" sz="2400" dirty="0"/>
              <a:t>…a good horse, once valued at 40</a:t>
            </a:r>
            <a:r>
              <a:rPr lang="en-US" sz="2400" i="1" dirty="0"/>
              <a:t>s</a:t>
            </a:r>
            <a:r>
              <a:rPr lang="en-US" sz="2400" dirty="0"/>
              <a:t>, for 6</a:t>
            </a:r>
            <a:r>
              <a:rPr lang="en-US" sz="2400" i="1" dirty="0"/>
              <a:t>s</a:t>
            </a:r>
            <a:r>
              <a:rPr lang="en-US" sz="2400" dirty="0"/>
              <a:t>, a good cow for 2</a:t>
            </a:r>
            <a:r>
              <a:rPr lang="en-US" sz="2400" i="1" dirty="0"/>
              <a:t>s</a:t>
            </a:r>
            <a:r>
              <a:rPr lang="en-US" sz="2400" dirty="0"/>
              <a:t> or 18</a:t>
            </a:r>
            <a:r>
              <a:rPr lang="en-US" sz="2400" i="1" dirty="0"/>
              <a:t>d</a:t>
            </a:r>
            <a:r>
              <a:rPr lang="en-US" sz="2400" dirty="0"/>
              <a:t>; and even at this price buyers were rarely </a:t>
            </a:r>
            <a:r>
              <a:rPr lang="en-US" sz="2400" dirty="0" smtClean="0"/>
              <a:t>found….</a:t>
            </a:r>
            <a:r>
              <a:rPr lang="en-US" sz="2400" dirty="0"/>
              <a:t> By the time the plague ceased at the divine command it had caused such a shortage of servants that men could not be found to work the land, and women and children had to be used to drive </a:t>
            </a:r>
            <a:r>
              <a:rPr lang="en-US" sz="2400" dirty="0" smtClean="0"/>
              <a:t>ploughs and carts, </a:t>
            </a:r>
            <a:r>
              <a:rPr lang="en-US" sz="2400" dirty="0"/>
              <a:t>which was unheard of</a:t>
            </a:r>
            <a:r>
              <a:rPr lang="en-US" sz="2400" dirty="0" smtClean="0"/>
              <a:t>.”—</a:t>
            </a:r>
            <a:r>
              <a:rPr lang="en-US" sz="2400" i="1" dirty="0" smtClean="0"/>
              <a:t>Eulogium </a:t>
            </a:r>
            <a:r>
              <a:rPr lang="en-US" sz="2400" i="1" dirty="0" err="1"/>
              <a:t>Historiarum</a:t>
            </a:r>
            <a:r>
              <a:rPr lang="en-US" sz="2400" i="1" dirty="0"/>
              <a:t> </a:t>
            </a:r>
            <a:r>
              <a:rPr lang="en-US" sz="2400" i="1" dirty="0" err="1"/>
              <a:t>sive</a:t>
            </a:r>
            <a:r>
              <a:rPr lang="en-US" sz="2400" i="1" dirty="0"/>
              <a:t> </a:t>
            </a:r>
            <a:r>
              <a:rPr lang="en-US" sz="2400" i="1" dirty="0" err="1"/>
              <a:t>Temporis</a:t>
            </a:r>
            <a:r>
              <a:rPr lang="en-US" sz="2400" dirty="0"/>
              <a:t>, compiled at </a:t>
            </a:r>
            <a:r>
              <a:rPr lang="en-US" sz="2400" dirty="0" err="1"/>
              <a:t>Malmesbury</a:t>
            </a:r>
            <a:r>
              <a:rPr lang="en-US" sz="2400" dirty="0"/>
              <a:t> Abbey, Wiltshire, in the </a:t>
            </a:r>
            <a:r>
              <a:rPr lang="en-US" sz="2400" dirty="0" smtClean="0"/>
              <a:t>1350s</a:t>
            </a:r>
          </a:p>
          <a:p>
            <a:endParaRPr lang="en-US" sz="2400" dirty="0"/>
          </a:p>
          <a:p>
            <a:pPr algn="just"/>
            <a:r>
              <a:rPr lang="en-US" sz="2400" dirty="0"/>
              <a:t>“In this year [1350] the harvest was late, the crops scanty, barns empty and haystacks small – all the grain gathered did not suffice to meet the expenses of the manors. And this want and the harshness of the days began to stiffen men’s malice. No workman or </a:t>
            </a:r>
            <a:r>
              <a:rPr lang="en-US" sz="2400" dirty="0" err="1"/>
              <a:t>labourer</a:t>
            </a:r>
            <a:r>
              <a:rPr lang="en-US" sz="2400" dirty="0"/>
              <a:t> was prepared to take orders from anyone, whether equal, inferior or superior, but all those who served did so with ill will and a malicious spirit</a:t>
            </a:r>
            <a:r>
              <a:rPr lang="en-US" sz="2400" dirty="0" smtClean="0"/>
              <a:t>.”—</a:t>
            </a:r>
            <a:r>
              <a:rPr lang="en-US" sz="2400" i="1" dirty="0" err="1" smtClean="0"/>
              <a:t>Historia</a:t>
            </a:r>
            <a:r>
              <a:rPr lang="en-US" sz="2400" i="1" dirty="0" smtClean="0"/>
              <a:t> </a:t>
            </a:r>
            <a:r>
              <a:rPr lang="en-US" sz="2400" i="1" dirty="0" err="1" smtClean="0"/>
              <a:t>Roffensis</a:t>
            </a:r>
            <a:r>
              <a:rPr lang="en-US" sz="2400" dirty="0" smtClean="0"/>
              <a:t>, the chronicle of Rochester Cathedral from 1314-1350</a:t>
            </a:r>
            <a:endParaRPr lang="en-GB" sz="2400" dirty="0"/>
          </a:p>
        </p:txBody>
      </p:sp>
      <p:sp>
        <p:nvSpPr>
          <p:cNvPr id="3" name="Title 1"/>
          <p:cNvSpPr>
            <a:spLocks noGrp="1"/>
          </p:cNvSpPr>
          <p:nvPr>
            <p:ph type="title"/>
          </p:nvPr>
        </p:nvSpPr>
        <p:spPr>
          <a:xfrm>
            <a:off x="838200" y="365125"/>
            <a:ext cx="10515600" cy="1325563"/>
          </a:xfrm>
        </p:spPr>
        <p:txBody>
          <a:bodyPr/>
          <a:lstStyle/>
          <a:p>
            <a:pPr eaLnBrk="1" hangingPunct="1"/>
            <a:r>
              <a:rPr lang="en-US" altLang="en-US" dirty="0" smtClean="0"/>
              <a:t>The effect of the Black Death:</a:t>
            </a:r>
            <a:endParaRPr lang="en-US" altLang="en-US" dirty="0" smtClean="0"/>
          </a:p>
        </p:txBody>
      </p:sp>
    </p:spTree>
    <p:extLst>
      <p:ext uri="{BB962C8B-B14F-4D97-AF65-F5344CB8AC3E}">
        <p14:creationId xmlns:p14="http://schemas.microsoft.com/office/powerpoint/2010/main" val="16425882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838200" y="365125"/>
            <a:ext cx="10515600" cy="1325563"/>
          </a:xfrm>
        </p:spPr>
        <p:txBody>
          <a:bodyPr/>
          <a:lstStyle/>
          <a:p>
            <a:pPr eaLnBrk="1" hangingPunct="1"/>
            <a:r>
              <a:rPr lang="en-US" altLang="en-US" dirty="0" smtClean="0"/>
              <a:t>The Peasants’ Revolt</a:t>
            </a:r>
            <a:r>
              <a:rPr lang="en-US" altLang="en-US" dirty="0" smtClean="0"/>
              <a:t>:</a:t>
            </a:r>
            <a:endParaRPr lang="en-US" altLang="en-US" dirty="0" smtClean="0"/>
          </a:p>
        </p:txBody>
      </p:sp>
      <p:sp>
        <p:nvSpPr>
          <p:cNvPr id="5" name="TextBox 4"/>
          <p:cNvSpPr txBox="1"/>
          <p:nvPr/>
        </p:nvSpPr>
        <p:spPr>
          <a:xfrm>
            <a:off x="288323" y="1911179"/>
            <a:ext cx="11450595" cy="4154984"/>
          </a:xfrm>
          <a:prstGeom prst="rect">
            <a:avLst/>
          </a:prstGeom>
          <a:noFill/>
        </p:spPr>
        <p:txBody>
          <a:bodyPr wrap="square" rtlCol="0">
            <a:spAutoFit/>
          </a:bodyPr>
          <a:lstStyle/>
          <a:p>
            <a:pPr marL="285750" indent="-285750">
              <a:buFont typeface="Arial" panose="020B0604020202020204" pitchFamily="34" charset="0"/>
              <a:buChar char="•"/>
            </a:pPr>
            <a:r>
              <a:rPr lang="en-GB" sz="2400" dirty="0" smtClean="0"/>
              <a:t>Main factors: --tensions created by the Black Death</a:t>
            </a:r>
          </a:p>
          <a:p>
            <a:r>
              <a:rPr lang="en-GB" sz="2400" dirty="0"/>
              <a:t>	</a:t>
            </a:r>
            <a:r>
              <a:rPr lang="en-GB" sz="2400" dirty="0" smtClean="0"/>
              <a:t>	  --high taxes to pay for war with France</a:t>
            </a:r>
          </a:p>
          <a:p>
            <a:r>
              <a:rPr lang="en-GB" sz="2400" dirty="0"/>
              <a:t>	</a:t>
            </a:r>
            <a:r>
              <a:rPr lang="en-GB" sz="2400" dirty="0" smtClean="0"/>
              <a:t>	  --unstable local leadership </a:t>
            </a:r>
          </a:p>
          <a:p>
            <a:pPr marL="285750" indent="-285750">
              <a:buFont typeface="Arial" panose="020B0604020202020204" pitchFamily="34" charset="0"/>
              <a:buChar char="•"/>
            </a:pPr>
            <a:endParaRPr lang="en-GB" sz="2400" dirty="0" smtClean="0"/>
          </a:p>
          <a:p>
            <a:pPr marL="285750" indent="-285750">
              <a:buFont typeface="Arial" panose="020B0604020202020204" pitchFamily="34" charset="0"/>
              <a:buChar char="•"/>
            </a:pPr>
            <a:r>
              <a:rPr lang="en-GB" sz="2400" dirty="0" smtClean="0"/>
              <a:t>The revolt was sparked by an attempt to collect taxes in Essex.</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smtClean="0"/>
              <a:t>Let by Wat Tyler, in 1381 a group of rebels from Kent entered London, demanding lower taxes and the end of serfdom.</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smtClean="0"/>
              <a:t>King Richard II initially met with the rebels and granted their demands, but his supporters killed Tyler at a second meeting and Richard rescinded what he had granted.</a:t>
            </a:r>
            <a:endParaRPr lang="en-GB" sz="2400" dirty="0"/>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4468" t="39399" r="31673" b="4504"/>
          <a:stretch/>
        </p:blipFill>
        <p:spPr>
          <a:xfrm>
            <a:off x="7381103" y="228887"/>
            <a:ext cx="4440194" cy="3099508"/>
          </a:xfrm>
          <a:prstGeom prst="rect">
            <a:avLst/>
          </a:prstGeom>
        </p:spPr>
      </p:pic>
    </p:spTree>
    <p:extLst>
      <p:ext uri="{BB962C8B-B14F-4D97-AF65-F5344CB8AC3E}">
        <p14:creationId xmlns:p14="http://schemas.microsoft.com/office/powerpoint/2010/main" val="6288290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0" y="365125"/>
            <a:ext cx="10515600" cy="1325563"/>
          </a:xfrm>
        </p:spPr>
        <p:txBody>
          <a:bodyPr/>
          <a:lstStyle/>
          <a:p>
            <a:pPr eaLnBrk="1" hangingPunct="1"/>
            <a:r>
              <a:rPr lang="en-US" altLang="en-US" dirty="0" smtClean="0"/>
              <a:t>The Peasants’ Revolt</a:t>
            </a:r>
            <a:r>
              <a:rPr lang="en-US" altLang="en-US" dirty="0" smtClean="0"/>
              <a:t>:</a:t>
            </a:r>
            <a:endParaRPr lang="en-US" altLang="en-US" dirty="0" smtClean="0"/>
          </a:p>
        </p:txBody>
      </p:sp>
      <p:sp>
        <p:nvSpPr>
          <p:cNvPr id="5" name="TextBox 4"/>
          <p:cNvSpPr txBox="1"/>
          <p:nvPr/>
        </p:nvSpPr>
        <p:spPr>
          <a:xfrm>
            <a:off x="288323" y="1911179"/>
            <a:ext cx="11450595" cy="2677656"/>
          </a:xfrm>
          <a:prstGeom prst="rect">
            <a:avLst/>
          </a:prstGeom>
          <a:noFill/>
        </p:spPr>
        <p:txBody>
          <a:bodyPr wrap="square" rtlCol="0">
            <a:spAutoFit/>
          </a:bodyPr>
          <a:lstStyle/>
          <a:p>
            <a:pPr marL="285750" indent="-285750" algn="just">
              <a:buFont typeface="Arial" panose="020B0604020202020204" pitchFamily="34" charset="0"/>
              <a:buChar char="•"/>
            </a:pPr>
            <a:r>
              <a:rPr lang="en-GB" sz="2400" dirty="0" smtClean="0"/>
              <a:t>“Never </a:t>
            </a:r>
            <a:r>
              <a:rPr lang="en-GB" sz="2400" dirty="0"/>
              <a:t>was any land or realm in such great danger as England at that time. It was because of the abundance and prosperity in which the common people then lived that this rebellion broke out... The evil-disposed in these districts began to rise, saying, they were too severely </a:t>
            </a:r>
            <a:r>
              <a:rPr lang="en-GB" sz="2400" dirty="0" smtClean="0"/>
              <a:t>oppressed... </a:t>
            </a:r>
            <a:r>
              <a:rPr lang="en-GB" sz="2400" dirty="0"/>
              <a:t>[that their lords] treated them as beasts. This they would not longer bear, but had determined to be free, and if they laboured or did any other works for their lords, they would be paid for it</a:t>
            </a:r>
            <a:r>
              <a:rPr lang="en-GB" sz="2400" dirty="0" smtClean="0"/>
              <a:t>.”—Jean Froissart, </a:t>
            </a:r>
            <a:r>
              <a:rPr lang="en-GB" sz="2400" i="1" dirty="0" smtClean="0"/>
              <a:t>Chronicles</a:t>
            </a:r>
            <a:r>
              <a:rPr lang="en-GB" sz="2400" dirty="0" smtClean="0"/>
              <a:t>, written 1370s-1380s</a:t>
            </a:r>
            <a:endParaRPr lang="en-GB" sz="2400" dirty="0"/>
          </a:p>
        </p:txBody>
      </p:sp>
    </p:spTree>
    <p:extLst>
      <p:ext uri="{BB962C8B-B14F-4D97-AF65-F5344CB8AC3E}">
        <p14:creationId xmlns:p14="http://schemas.microsoft.com/office/powerpoint/2010/main" val="2090062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0" y="365125"/>
            <a:ext cx="10515600" cy="1325563"/>
          </a:xfrm>
        </p:spPr>
        <p:txBody>
          <a:bodyPr/>
          <a:lstStyle/>
          <a:p>
            <a:pPr eaLnBrk="1" hangingPunct="1"/>
            <a:r>
              <a:rPr lang="en-US" altLang="en-US" dirty="0" smtClean="0"/>
              <a:t>Peasants in Manuscripts:</a:t>
            </a:r>
            <a:endParaRPr lang="en-US" altLang="en-US" dirty="0" smtClean="0"/>
          </a:p>
        </p:txBody>
      </p:sp>
      <p:sp>
        <p:nvSpPr>
          <p:cNvPr id="5" name="TextBox 4"/>
          <p:cNvSpPr txBox="1"/>
          <p:nvPr/>
        </p:nvSpPr>
        <p:spPr>
          <a:xfrm>
            <a:off x="288323" y="1911179"/>
            <a:ext cx="11450595" cy="2677656"/>
          </a:xfrm>
          <a:prstGeom prst="rect">
            <a:avLst/>
          </a:prstGeom>
          <a:noFill/>
        </p:spPr>
        <p:txBody>
          <a:bodyPr wrap="square" rtlCol="0">
            <a:spAutoFit/>
          </a:bodyPr>
          <a:lstStyle/>
          <a:p>
            <a:pPr marL="285750" indent="-285750">
              <a:buFont typeface="Arial" panose="020B0604020202020204" pitchFamily="34" charset="0"/>
              <a:buChar char="•"/>
            </a:pPr>
            <a:r>
              <a:rPr lang="en-GB" sz="2400" dirty="0" smtClean="0"/>
              <a:t>The Luttrell Psalter (British Library, MS Add.42130): commissioned by Sir Geoffrey Luttrell, a landowner in Lincolnshire, between 1320-1340.</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fr-FR" sz="2400" dirty="0" smtClean="0"/>
              <a:t>The</a:t>
            </a:r>
            <a:r>
              <a:rPr lang="fr-FR" sz="2400" dirty="0"/>
              <a:t> Très Riches Heures du Duc de Berry </a:t>
            </a:r>
            <a:r>
              <a:rPr lang="fr-FR" sz="2400" dirty="0" smtClean="0"/>
              <a:t>(</a:t>
            </a:r>
            <a:r>
              <a:rPr lang="en-GB" sz="2400" dirty="0" err="1"/>
              <a:t>Musée</a:t>
            </a:r>
            <a:r>
              <a:rPr lang="en-GB" sz="2400" dirty="0"/>
              <a:t> </a:t>
            </a:r>
            <a:r>
              <a:rPr lang="en-GB" sz="2400" dirty="0" smtClean="0"/>
              <a:t>Condé, MS 65): commissioned by Jean, </a:t>
            </a:r>
            <a:r>
              <a:rPr lang="en-GB" sz="2400" dirty="0" err="1" smtClean="0"/>
              <a:t>Duc</a:t>
            </a:r>
            <a:r>
              <a:rPr lang="en-GB" sz="2400" dirty="0" smtClean="0"/>
              <a:t> de Berry, from the </a:t>
            </a:r>
            <a:r>
              <a:rPr lang="en-GB" sz="2400" dirty="0" err="1" smtClean="0"/>
              <a:t>Limbourg</a:t>
            </a:r>
            <a:r>
              <a:rPr lang="en-GB" sz="2400" dirty="0" smtClean="0"/>
              <a:t> brothers in the early 15</a:t>
            </a:r>
            <a:r>
              <a:rPr lang="en-GB" sz="2400" baseline="30000" dirty="0" smtClean="0"/>
              <a:t>th</a:t>
            </a:r>
            <a:r>
              <a:rPr lang="en-GB" sz="2400" dirty="0" smtClean="0"/>
              <a:t> century. It was incomplete when both the duke and the artists died in 1416. It was completed in the 1480s by Jean </a:t>
            </a:r>
            <a:r>
              <a:rPr lang="en-GB" sz="2400" dirty="0" err="1" smtClean="0"/>
              <a:t>Colombe</a:t>
            </a:r>
            <a:r>
              <a:rPr lang="en-GB" sz="2400" dirty="0" smtClean="0"/>
              <a:t>.</a:t>
            </a:r>
            <a:endParaRPr lang="en-GB" sz="2400" dirty="0"/>
          </a:p>
        </p:txBody>
      </p:sp>
    </p:spTree>
    <p:extLst>
      <p:ext uri="{BB962C8B-B14F-4D97-AF65-F5344CB8AC3E}">
        <p14:creationId xmlns:p14="http://schemas.microsoft.com/office/powerpoint/2010/main" val="6060137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33491" y="1409478"/>
            <a:ext cx="9506081" cy="4296748"/>
          </a:xfrm>
          <a:prstGeom prst="rect">
            <a:avLst/>
          </a:prstGeom>
        </p:spPr>
      </p:pic>
      <p:sp>
        <p:nvSpPr>
          <p:cNvPr id="5" name="TextBox 4"/>
          <p:cNvSpPr txBox="1"/>
          <p:nvPr/>
        </p:nvSpPr>
        <p:spPr>
          <a:xfrm>
            <a:off x="0" y="5706226"/>
            <a:ext cx="12192000" cy="369332"/>
          </a:xfrm>
          <a:prstGeom prst="rect">
            <a:avLst/>
          </a:prstGeom>
          <a:noFill/>
        </p:spPr>
        <p:txBody>
          <a:bodyPr wrap="square" rtlCol="0">
            <a:spAutoFit/>
          </a:bodyPr>
          <a:lstStyle/>
          <a:p>
            <a:pPr algn="ctr"/>
            <a:r>
              <a:rPr lang="en-GB" dirty="0" smtClean="0"/>
              <a:t>The Luttrell Psalter, fol.170v</a:t>
            </a:r>
            <a:endParaRPr lang="en-GB" dirty="0"/>
          </a:p>
        </p:txBody>
      </p:sp>
    </p:spTree>
    <p:extLst>
      <p:ext uri="{BB962C8B-B14F-4D97-AF65-F5344CB8AC3E}">
        <p14:creationId xmlns:p14="http://schemas.microsoft.com/office/powerpoint/2010/main" val="531614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51773"/>
            <a:ext cx="12192000" cy="4554453"/>
          </a:xfrm>
          <a:prstGeom prst="rect">
            <a:avLst/>
          </a:prstGeom>
        </p:spPr>
      </p:pic>
      <p:sp>
        <p:nvSpPr>
          <p:cNvPr id="5" name="TextBox 4"/>
          <p:cNvSpPr txBox="1"/>
          <p:nvPr/>
        </p:nvSpPr>
        <p:spPr>
          <a:xfrm>
            <a:off x="0" y="5706226"/>
            <a:ext cx="12192000" cy="369332"/>
          </a:xfrm>
          <a:prstGeom prst="rect">
            <a:avLst/>
          </a:prstGeom>
          <a:noFill/>
        </p:spPr>
        <p:txBody>
          <a:bodyPr wrap="square" rtlCol="0">
            <a:spAutoFit/>
          </a:bodyPr>
          <a:lstStyle/>
          <a:p>
            <a:pPr algn="ctr"/>
            <a:r>
              <a:rPr lang="en-GB" dirty="0" smtClean="0"/>
              <a:t>The Luttrell Psalter, fol.171r</a:t>
            </a:r>
            <a:endParaRPr lang="en-GB" dirty="0"/>
          </a:p>
        </p:txBody>
      </p:sp>
    </p:spTree>
    <p:extLst>
      <p:ext uri="{BB962C8B-B14F-4D97-AF65-F5344CB8AC3E}">
        <p14:creationId xmlns:p14="http://schemas.microsoft.com/office/powerpoint/2010/main" val="3802302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5905" y="1301579"/>
            <a:ext cx="9671507" cy="3937685"/>
          </a:xfrm>
          <a:prstGeom prst="rect">
            <a:avLst/>
          </a:prstGeom>
        </p:spPr>
      </p:pic>
      <p:sp>
        <p:nvSpPr>
          <p:cNvPr id="6" name="TextBox 5"/>
          <p:cNvSpPr txBox="1"/>
          <p:nvPr/>
        </p:nvSpPr>
        <p:spPr>
          <a:xfrm>
            <a:off x="-54342" y="5239264"/>
            <a:ext cx="12192000" cy="369332"/>
          </a:xfrm>
          <a:prstGeom prst="rect">
            <a:avLst/>
          </a:prstGeom>
          <a:noFill/>
        </p:spPr>
        <p:txBody>
          <a:bodyPr wrap="square" rtlCol="0">
            <a:spAutoFit/>
          </a:bodyPr>
          <a:lstStyle/>
          <a:p>
            <a:pPr algn="ctr"/>
            <a:r>
              <a:rPr lang="en-GB" dirty="0" smtClean="0"/>
              <a:t>The Luttrell Psalter, fol.172v</a:t>
            </a:r>
            <a:endParaRPr lang="en-GB" dirty="0"/>
          </a:p>
        </p:txBody>
      </p:sp>
    </p:spTree>
    <p:extLst>
      <p:ext uri="{BB962C8B-B14F-4D97-AF65-F5344CB8AC3E}">
        <p14:creationId xmlns:p14="http://schemas.microsoft.com/office/powerpoint/2010/main" val="38132665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6385" y="1522209"/>
            <a:ext cx="9770545" cy="3717055"/>
          </a:xfrm>
          <a:prstGeom prst="rect">
            <a:avLst/>
          </a:prstGeom>
        </p:spPr>
      </p:pic>
      <p:sp>
        <p:nvSpPr>
          <p:cNvPr id="5" name="TextBox 4"/>
          <p:cNvSpPr txBox="1"/>
          <p:nvPr/>
        </p:nvSpPr>
        <p:spPr>
          <a:xfrm>
            <a:off x="-54342" y="5239264"/>
            <a:ext cx="12192000" cy="369332"/>
          </a:xfrm>
          <a:prstGeom prst="rect">
            <a:avLst/>
          </a:prstGeom>
          <a:noFill/>
        </p:spPr>
        <p:txBody>
          <a:bodyPr wrap="square" rtlCol="0">
            <a:spAutoFit/>
          </a:bodyPr>
          <a:lstStyle/>
          <a:p>
            <a:pPr algn="ctr"/>
            <a:r>
              <a:rPr lang="en-GB" dirty="0" smtClean="0"/>
              <a:t>The Luttrell Psalter, fol.173r</a:t>
            </a:r>
            <a:endParaRPr lang="en-GB" dirty="0"/>
          </a:p>
        </p:txBody>
      </p:sp>
    </p:spTree>
    <p:extLst>
      <p:ext uri="{BB962C8B-B14F-4D97-AF65-F5344CB8AC3E}">
        <p14:creationId xmlns:p14="http://schemas.microsoft.com/office/powerpoint/2010/main" val="17002520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8618" b="4865"/>
          <a:stretch/>
        </p:blipFill>
        <p:spPr>
          <a:xfrm>
            <a:off x="307112" y="527221"/>
            <a:ext cx="11594252" cy="5247504"/>
          </a:xfrm>
          <a:prstGeom prst="rect">
            <a:avLst/>
          </a:prstGeom>
        </p:spPr>
      </p:pic>
      <p:sp>
        <p:nvSpPr>
          <p:cNvPr id="5" name="TextBox 4"/>
          <p:cNvSpPr txBox="1"/>
          <p:nvPr/>
        </p:nvSpPr>
        <p:spPr>
          <a:xfrm>
            <a:off x="0" y="5774725"/>
            <a:ext cx="12192000" cy="369332"/>
          </a:xfrm>
          <a:prstGeom prst="rect">
            <a:avLst/>
          </a:prstGeom>
          <a:noFill/>
        </p:spPr>
        <p:txBody>
          <a:bodyPr wrap="square" rtlCol="0">
            <a:spAutoFit/>
          </a:bodyPr>
          <a:lstStyle/>
          <a:p>
            <a:pPr algn="ctr"/>
            <a:r>
              <a:rPr lang="en-GB" dirty="0" smtClean="0"/>
              <a:t>The Luttrell Psalter, fol.208r</a:t>
            </a:r>
            <a:endParaRPr lang="en-GB" dirty="0"/>
          </a:p>
        </p:txBody>
      </p:sp>
    </p:spTree>
    <p:extLst>
      <p:ext uri="{BB962C8B-B14F-4D97-AF65-F5344CB8AC3E}">
        <p14:creationId xmlns:p14="http://schemas.microsoft.com/office/powerpoint/2010/main" val="38675614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print">
            <a:extLst>
              <a:ext uri="{28A0092B-C50C-407E-A947-70E740481C1C}">
                <a14:useLocalDpi xmlns:a14="http://schemas.microsoft.com/office/drawing/2010/main" val="0"/>
              </a:ext>
            </a:extLst>
          </a:blip>
          <a:srcRect l="1464" t="28060" r="1567" b="1493"/>
          <a:stretch/>
        </p:blipFill>
        <p:spPr>
          <a:xfrm>
            <a:off x="0" y="-1"/>
            <a:ext cx="6100549" cy="6855855"/>
          </a:xfrm>
          <a:prstGeom prst="rect">
            <a:avLst/>
          </a:prstGeom>
        </p:spPr>
      </p:pic>
      <p:sp>
        <p:nvSpPr>
          <p:cNvPr id="7" name="AutoShape 6" descr="Image of a man feasting before a fire from Trin MS B.11.31, f.1r"/>
          <p:cNvSpPr>
            <a:spLocks noChangeAspect="1" noChangeArrowheads="1"/>
          </p:cNvSpPr>
          <p:nvPr/>
        </p:nvSpPr>
        <p:spPr bwMode="auto">
          <a:xfrm>
            <a:off x="155575" y="-1371600"/>
            <a:ext cx="2771775" cy="2857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TextBox 9"/>
          <p:cNvSpPr txBox="1"/>
          <p:nvPr/>
        </p:nvSpPr>
        <p:spPr>
          <a:xfrm>
            <a:off x="6100549" y="-1"/>
            <a:ext cx="6091451" cy="707886"/>
          </a:xfrm>
          <a:prstGeom prst="rect">
            <a:avLst/>
          </a:prstGeom>
          <a:noFill/>
        </p:spPr>
        <p:txBody>
          <a:bodyPr wrap="square" rtlCol="0">
            <a:spAutoFit/>
          </a:bodyPr>
          <a:lstStyle/>
          <a:p>
            <a:r>
              <a:rPr lang="en-US" sz="2000" dirty="0" smtClean="0">
                <a:latin typeface="Arial" panose="020B0604020202020204" pitchFamily="34" charset="0"/>
                <a:cs typeface="Arial" panose="020B0604020202020204" pitchFamily="34" charset="0"/>
              </a:rPr>
              <a:t>January (feasting), </a:t>
            </a:r>
            <a:r>
              <a:rPr lang="en-US" sz="2000" i="1" dirty="0" err="1" smtClean="0">
                <a:latin typeface="Arial" panose="020B0604020202020204" pitchFamily="34" charset="0"/>
                <a:cs typeface="Arial" panose="020B0604020202020204" pitchFamily="34" charset="0"/>
              </a:rPr>
              <a:t>Très</a:t>
            </a:r>
            <a:r>
              <a:rPr lang="en-US" sz="2000" i="1" dirty="0" smtClean="0">
                <a:latin typeface="Arial" panose="020B0604020202020204" pitchFamily="34" charset="0"/>
                <a:cs typeface="Arial" panose="020B0604020202020204" pitchFamily="34" charset="0"/>
              </a:rPr>
              <a:t> Riches </a:t>
            </a:r>
            <a:r>
              <a:rPr lang="en-US" sz="2000" i="1" dirty="0" err="1" smtClean="0">
                <a:latin typeface="Arial" panose="020B0604020202020204" pitchFamily="34" charset="0"/>
                <a:cs typeface="Arial" panose="020B0604020202020204" pitchFamily="34" charset="0"/>
              </a:rPr>
              <a:t>Heures</a:t>
            </a:r>
            <a:r>
              <a:rPr lang="en-US" sz="2000" dirty="0" smtClean="0">
                <a:latin typeface="Arial" panose="020B0604020202020204" pitchFamily="34" charset="0"/>
                <a:cs typeface="Arial" panose="020B0604020202020204" pitchFamily="34" charset="0"/>
              </a:rPr>
              <a:t>, fol. 1v</a:t>
            </a: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2849727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30986"/>
          <a:stretch/>
        </p:blipFill>
        <p:spPr>
          <a:xfrm>
            <a:off x="0" y="0"/>
            <a:ext cx="5988676" cy="6878724"/>
          </a:xfrm>
          <a:prstGeom prst="rect">
            <a:avLst/>
          </a:prstGeom>
        </p:spPr>
      </p:pic>
      <p:sp>
        <p:nvSpPr>
          <p:cNvPr id="6" name="TextBox 5"/>
          <p:cNvSpPr txBox="1"/>
          <p:nvPr/>
        </p:nvSpPr>
        <p:spPr>
          <a:xfrm>
            <a:off x="5973779" y="0"/>
            <a:ext cx="6218221" cy="707886"/>
          </a:xfrm>
          <a:prstGeom prst="rect">
            <a:avLst/>
          </a:prstGeom>
          <a:noFill/>
        </p:spPr>
        <p:txBody>
          <a:bodyPr wrap="square" rtlCol="0">
            <a:spAutoFit/>
          </a:bodyPr>
          <a:lstStyle/>
          <a:p>
            <a:r>
              <a:rPr lang="en-US" sz="2000" dirty="0" smtClean="0">
                <a:latin typeface="Arial" panose="020B0604020202020204" pitchFamily="34" charset="0"/>
                <a:cs typeface="Arial" panose="020B0604020202020204" pitchFamily="34" charset="0"/>
              </a:rPr>
              <a:t>February (warming by the fire), </a:t>
            </a:r>
            <a:r>
              <a:rPr lang="en-US" sz="2000" i="1" dirty="0" err="1" smtClean="0">
                <a:latin typeface="Arial" panose="020B0604020202020204" pitchFamily="34" charset="0"/>
                <a:cs typeface="Arial" panose="020B0604020202020204" pitchFamily="34" charset="0"/>
              </a:rPr>
              <a:t>Très</a:t>
            </a:r>
            <a:r>
              <a:rPr lang="en-US" sz="2000" i="1" dirty="0" smtClean="0">
                <a:latin typeface="Arial" panose="020B0604020202020204" pitchFamily="34" charset="0"/>
                <a:cs typeface="Arial" panose="020B0604020202020204" pitchFamily="34" charset="0"/>
              </a:rPr>
              <a:t> Riches </a:t>
            </a:r>
            <a:r>
              <a:rPr lang="en-US" sz="2000" i="1" dirty="0" err="1" smtClean="0">
                <a:latin typeface="Arial" panose="020B0604020202020204" pitchFamily="34" charset="0"/>
                <a:cs typeface="Arial" panose="020B0604020202020204" pitchFamily="34" charset="0"/>
              </a:rPr>
              <a:t>Heures</a:t>
            </a:r>
            <a:r>
              <a:rPr lang="en-US" sz="2000" dirty="0" smtClean="0">
                <a:latin typeface="Arial" panose="020B0604020202020204" pitchFamily="34" charset="0"/>
                <a:cs typeface="Arial" panose="020B0604020202020204" pitchFamily="34" charset="0"/>
              </a:rPr>
              <a:t>, fol. 2v</a:t>
            </a:r>
          </a:p>
        </p:txBody>
      </p:sp>
    </p:spTree>
    <p:extLst>
      <p:ext uri="{BB962C8B-B14F-4D97-AF65-F5344CB8AC3E}">
        <p14:creationId xmlns:p14="http://schemas.microsoft.com/office/powerpoint/2010/main" val="374479499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30422"/>
          <a:stretch/>
        </p:blipFill>
        <p:spPr>
          <a:xfrm>
            <a:off x="0" y="0"/>
            <a:ext cx="6117465" cy="6871966"/>
          </a:xfrm>
          <a:prstGeom prst="rect">
            <a:avLst/>
          </a:prstGeom>
        </p:spPr>
      </p:pic>
      <p:sp>
        <p:nvSpPr>
          <p:cNvPr id="6" name="TextBox 5"/>
          <p:cNvSpPr txBox="1"/>
          <p:nvPr/>
        </p:nvSpPr>
        <p:spPr>
          <a:xfrm>
            <a:off x="6117465" y="0"/>
            <a:ext cx="6074535" cy="707886"/>
          </a:xfrm>
          <a:prstGeom prst="rect">
            <a:avLst/>
          </a:prstGeom>
          <a:noFill/>
        </p:spPr>
        <p:txBody>
          <a:bodyPr wrap="square" rtlCol="0">
            <a:spAutoFit/>
          </a:bodyPr>
          <a:lstStyle/>
          <a:p>
            <a:r>
              <a:rPr lang="en-US" sz="2000" dirty="0" smtClean="0">
                <a:latin typeface="Arial" panose="020B0604020202020204" pitchFamily="34" charset="0"/>
                <a:cs typeface="Arial" panose="020B0604020202020204" pitchFamily="34" charset="0"/>
              </a:rPr>
              <a:t>March (ploughing), </a:t>
            </a:r>
            <a:r>
              <a:rPr lang="en-US" sz="2000" i="1" dirty="0" err="1" smtClean="0">
                <a:latin typeface="Arial" panose="020B0604020202020204" pitchFamily="34" charset="0"/>
                <a:cs typeface="Arial" panose="020B0604020202020204" pitchFamily="34" charset="0"/>
              </a:rPr>
              <a:t>Très</a:t>
            </a:r>
            <a:r>
              <a:rPr lang="en-US" sz="2000" i="1" dirty="0" smtClean="0">
                <a:latin typeface="Arial" panose="020B0604020202020204" pitchFamily="34" charset="0"/>
                <a:cs typeface="Arial" panose="020B0604020202020204" pitchFamily="34" charset="0"/>
              </a:rPr>
              <a:t> Riches </a:t>
            </a:r>
            <a:r>
              <a:rPr lang="en-US" sz="2000" i="1" dirty="0" err="1" smtClean="0">
                <a:latin typeface="Arial" panose="020B0604020202020204" pitchFamily="34" charset="0"/>
                <a:cs typeface="Arial" panose="020B0604020202020204" pitchFamily="34" charset="0"/>
              </a:rPr>
              <a:t>Heures</a:t>
            </a:r>
            <a:r>
              <a:rPr lang="en-US" sz="2000" dirty="0" smtClean="0">
                <a:latin typeface="Arial" panose="020B0604020202020204" pitchFamily="34" charset="0"/>
                <a:cs typeface="Arial" panose="020B0604020202020204" pitchFamily="34" charset="0"/>
              </a:rPr>
              <a:t>, fol. </a:t>
            </a:r>
            <a:r>
              <a:rPr lang="en-US" sz="2000" dirty="0">
                <a:latin typeface="Arial" panose="020B0604020202020204" pitchFamily="34" charset="0"/>
                <a:cs typeface="Arial" panose="020B0604020202020204" pitchFamily="34" charset="0"/>
              </a:rPr>
              <a:t>3</a:t>
            </a:r>
            <a:r>
              <a:rPr lang="en-US" sz="2000" dirty="0" smtClean="0">
                <a:latin typeface="Arial" panose="020B0604020202020204" pitchFamily="34" charset="0"/>
                <a:cs typeface="Arial" panose="020B0604020202020204" pitchFamily="34" charset="0"/>
              </a:rPr>
              <a:t>v</a:t>
            </a: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5853559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30798"/>
          <a:stretch/>
        </p:blipFill>
        <p:spPr>
          <a:xfrm>
            <a:off x="-1" y="0"/>
            <a:ext cx="6207617" cy="6877750"/>
          </a:xfrm>
          <a:prstGeom prst="rect">
            <a:avLst/>
          </a:prstGeom>
        </p:spPr>
      </p:pic>
      <p:sp>
        <p:nvSpPr>
          <p:cNvPr id="6" name="TextBox 5"/>
          <p:cNvSpPr txBox="1"/>
          <p:nvPr/>
        </p:nvSpPr>
        <p:spPr>
          <a:xfrm>
            <a:off x="6207616" y="0"/>
            <a:ext cx="6074535" cy="707886"/>
          </a:xfrm>
          <a:prstGeom prst="rect">
            <a:avLst/>
          </a:prstGeom>
          <a:noFill/>
        </p:spPr>
        <p:txBody>
          <a:bodyPr wrap="square" rtlCol="0">
            <a:spAutoFit/>
          </a:bodyPr>
          <a:lstStyle/>
          <a:p>
            <a:r>
              <a:rPr lang="en-US" sz="2000" dirty="0" smtClean="0">
                <a:latin typeface="Arial" panose="020B0604020202020204" pitchFamily="34" charset="0"/>
                <a:cs typeface="Arial" panose="020B0604020202020204" pitchFamily="34" charset="0"/>
              </a:rPr>
              <a:t>April (betrothal),</a:t>
            </a:r>
            <a:r>
              <a:rPr lang="en-US" sz="2000" i="1" dirty="0" err="1" smtClean="0">
                <a:latin typeface="Arial" panose="020B0604020202020204" pitchFamily="34" charset="0"/>
                <a:cs typeface="Arial" panose="020B0604020202020204" pitchFamily="34" charset="0"/>
              </a:rPr>
              <a:t>Très</a:t>
            </a:r>
            <a:r>
              <a:rPr lang="en-US" sz="2000" i="1" dirty="0" smtClean="0">
                <a:latin typeface="Arial" panose="020B0604020202020204" pitchFamily="34" charset="0"/>
                <a:cs typeface="Arial" panose="020B0604020202020204" pitchFamily="34" charset="0"/>
              </a:rPr>
              <a:t> Riches </a:t>
            </a:r>
            <a:r>
              <a:rPr lang="en-US" sz="2000" i="1" dirty="0" err="1" smtClean="0">
                <a:latin typeface="Arial" panose="020B0604020202020204" pitchFamily="34" charset="0"/>
                <a:cs typeface="Arial" panose="020B0604020202020204" pitchFamily="34" charset="0"/>
              </a:rPr>
              <a:t>Heures</a:t>
            </a:r>
            <a:r>
              <a:rPr lang="en-US" sz="2000" dirty="0" smtClean="0">
                <a:latin typeface="Arial" panose="020B0604020202020204" pitchFamily="34" charset="0"/>
                <a:cs typeface="Arial" panose="020B0604020202020204" pitchFamily="34" charset="0"/>
              </a:rPr>
              <a:t>, fol. 4v</a:t>
            </a: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2976604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2326" t="31361" r="2521" b="1972"/>
          <a:stretch/>
        </p:blipFill>
        <p:spPr>
          <a:xfrm>
            <a:off x="-1" y="-1"/>
            <a:ext cx="6297769" cy="6858001"/>
          </a:xfrm>
          <a:prstGeom prst="rect">
            <a:avLst/>
          </a:prstGeom>
        </p:spPr>
      </p:pic>
      <p:sp>
        <p:nvSpPr>
          <p:cNvPr id="6" name="TextBox 5"/>
          <p:cNvSpPr txBox="1"/>
          <p:nvPr/>
        </p:nvSpPr>
        <p:spPr>
          <a:xfrm>
            <a:off x="6297768" y="-1"/>
            <a:ext cx="5894232" cy="400110"/>
          </a:xfrm>
          <a:prstGeom prst="rect">
            <a:avLst/>
          </a:prstGeom>
          <a:noFill/>
        </p:spPr>
        <p:txBody>
          <a:bodyPr wrap="square" rtlCol="0">
            <a:spAutoFit/>
          </a:bodyPr>
          <a:lstStyle/>
          <a:p>
            <a:r>
              <a:rPr lang="en-US" sz="2000" dirty="0" smtClean="0">
                <a:latin typeface="Arial" panose="020B0604020202020204" pitchFamily="34" charset="0"/>
                <a:cs typeface="Arial" panose="020B0604020202020204" pitchFamily="34" charset="0"/>
              </a:rPr>
              <a:t>May (riding or hunting),</a:t>
            </a:r>
            <a:r>
              <a:rPr lang="en-US" sz="2000" i="1" dirty="0" err="1" smtClean="0">
                <a:latin typeface="Arial" panose="020B0604020202020204" pitchFamily="34" charset="0"/>
                <a:cs typeface="Arial" panose="020B0604020202020204" pitchFamily="34" charset="0"/>
              </a:rPr>
              <a:t>Très</a:t>
            </a:r>
            <a:r>
              <a:rPr lang="en-US" sz="2000" i="1" dirty="0" smtClean="0">
                <a:latin typeface="Arial" panose="020B0604020202020204" pitchFamily="34" charset="0"/>
                <a:cs typeface="Arial" panose="020B0604020202020204" pitchFamily="34" charset="0"/>
              </a:rPr>
              <a:t> Riches </a:t>
            </a:r>
            <a:r>
              <a:rPr lang="en-US" sz="2000" i="1" dirty="0" err="1" smtClean="0">
                <a:latin typeface="Arial" panose="020B0604020202020204" pitchFamily="34" charset="0"/>
                <a:cs typeface="Arial" panose="020B0604020202020204" pitchFamily="34" charset="0"/>
              </a:rPr>
              <a:t>Heures</a:t>
            </a:r>
            <a:r>
              <a:rPr lang="en-US" sz="2000" dirty="0" smtClean="0">
                <a:latin typeface="Arial" panose="020B0604020202020204" pitchFamily="34" charset="0"/>
                <a:cs typeface="Arial" panose="020B0604020202020204" pitchFamily="34" charset="0"/>
              </a:rPr>
              <a:t>, fol. 5v</a:t>
            </a:r>
          </a:p>
        </p:txBody>
      </p:sp>
    </p:spTree>
    <p:extLst>
      <p:ext uri="{BB962C8B-B14F-4D97-AF65-F5344CB8AC3E}">
        <p14:creationId xmlns:p14="http://schemas.microsoft.com/office/powerpoint/2010/main" val="202034929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30610"/>
          <a:stretch/>
        </p:blipFill>
        <p:spPr>
          <a:xfrm>
            <a:off x="0" y="0"/>
            <a:ext cx="6121990" cy="6858000"/>
          </a:xfrm>
          <a:prstGeom prst="rect">
            <a:avLst/>
          </a:prstGeom>
        </p:spPr>
      </p:pic>
      <p:sp>
        <p:nvSpPr>
          <p:cNvPr id="6" name="TextBox 5"/>
          <p:cNvSpPr txBox="1"/>
          <p:nvPr/>
        </p:nvSpPr>
        <p:spPr>
          <a:xfrm>
            <a:off x="6121989" y="0"/>
            <a:ext cx="6070011" cy="400110"/>
          </a:xfrm>
          <a:prstGeom prst="rect">
            <a:avLst/>
          </a:prstGeom>
          <a:noFill/>
        </p:spPr>
        <p:txBody>
          <a:bodyPr wrap="square" rtlCol="0">
            <a:spAutoFit/>
          </a:bodyPr>
          <a:lstStyle/>
          <a:p>
            <a:r>
              <a:rPr lang="en-US" sz="2000" dirty="0" smtClean="0">
                <a:latin typeface="Arial" panose="020B0604020202020204" pitchFamily="34" charset="0"/>
                <a:cs typeface="Arial" panose="020B0604020202020204" pitchFamily="34" charset="0"/>
              </a:rPr>
              <a:t>June (haymaking),</a:t>
            </a:r>
            <a:r>
              <a:rPr lang="en-US" sz="2000" i="1" dirty="0" err="1" smtClean="0">
                <a:latin typeface="Arial" panose="020B0604020202020204" pitchFamily="34" charset="0"/>
                <a:cs typeface="Arial" panose="020B0604020202020204" pitchFamily="34" charset="0"/>
              </a:rPr>
              <a:t>Très</a:t>
            </a:r>
            <a:r>
              <a:rPr lang="en-US" sz="2000" i="1" dirty="0" smtClean="0">
                <a:latin typeface="Arial" panose="020B0604020202020204" pitchFamily="34" charset="0"/>
                <a:cs typeface="Arial" panose="020B0604020202020204" pitchFamily="34" charset="0"/>
              </a:rPr>
              <a:t> Riches </a:t>
            </a:r>
            <a:r>
              <a:rPr lang="en-US" sz="2000" i="1" dirty="0" err="1" smtClean="0">
                <a:latin typeface="Arial" panose="020B0604020202020204" pitchFamily="34" charset="0"/>
                <a:cs typeface="Arial" panose="020B0604020202020204" pitchFamily="34" charset="0"/>
              </a:rPr>
              <a:t>Heures</a:t>
            </a:r>
            <a:r>
              <a:rPr lang="en-US" sz="2000" dirty="0" smtClean="0">
                <a:latin typeface="Arial" panose="020B0604020202020204" pitchFamily="34" charset="0"/>
                <a:cs typeface="Arial" panose="020B0604020202020204" pitchFamily="34" charset="0"/>
              </a:rPr>
              <a:t>, fol. 6v</a:t>
            </a:r>
          </a:p>
        </p:txBody>
      </p:sp>
    </p:spTree>
    <p:extLst>
      <p:ext uri="{BB962C8B-B14F-4D97-AF65-F5344CB8AC3E}">
        <p14:creationId xmlns:p14="http://schemas.microsoft.com/office/powerpoint/2010/main" val="397198832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29859"/>
          <a:stretch/>
        </p:blipFill>
        <p:spPr>
          <a:xfrm>
            <a:off x="0" y="0"/>
            <a:ext cx="6014434" cy="6858847"/>
          </a:xfrm>
          <a:prstGeom prst="rect">
            <a:avLst/>
          </a:prstGeom>
        </p:spPr>
      </p:pic>
      <p:sp>
        <p:nvSpPr>
          <p:cNvPr id="6" name="TextBox 5"/>
          <p:cNvSpPr txBox="1"/>
          <p:nvPr/>
        </p:nvSpPr>
        <p:spPr>
          <a:xfrm>
            <a:off x="6014433" y="0"/>
            <a:ext cx="6177567" cy="1015663"/>
          </a:xfrm>
          <a:prstGeom prst="rect">
            <a:avLst/>
          </a:prstGeom>
          <a:noFill/>
        </p:spPr>
        <p:txBody>
          <a:bodyPr wrap="square" rtlCol="0">
            <a:spAutoFit/>
          </a:bodyPr>
          <a:lstStyle/>
          <a:p>
            <a:r>
              <a:rPr lang="en-US" sz="2000" dirty="0" smtClean="0">
                <a:latin typeface="Arial" panose="020B0604020202020204" pitchFamily="34" charset="0"/>
                <a:cs typeface="Arial" panose="020B0604020202020204" pitchFamily="34" charset="0"/>
              </a:rPr>
              <a:t>July (harvesting, shearing),</a:t>
            </a:r>
            <a:r>
              <a:rPr lang="en-US" sz="2000" i="1" dirty="0" err="1" smtClean="0">
                <a:latin typeface="Arial" panose="020B0604020202020204" pitchFamily="34" charset="0"/>
                <a:cs typeface="Arial" panose="020B0604020202020204" pitchFamily="34" charset="0"/>
              </a:rPr>
              <a:t>Très</a:t>
            </a:r>
            <a:r>
              <a:rPr lang="en-US" sz="2000" i="1" dirty="0" smtClean="0">
                <a:latin typeface="Arial" panose="020B0604020202020204" pitchFamily="34" charset="0"/>
                <a:cs typeface="Arial" panose="020B0604020202020204" pitchFamily="34" charset="0"/>
              </a:rPr>
              <a:t> Riches </a:t>
            </a:r>
            <a:r>
              <a:rPr lang="en-US" sz="2000" i="1" dirty="0" err="1" smtClean="0">
                <a:latin typeface="Arial" panose="020B0604020202020204" pitchFamily="34" charset="0"/>
                <a:cs typeface="Arial" panose="020B0604020202020204" pitchFamily="34" charset="0"/>
              </a:rPr>
              <a:t>Heures</a:t>
            </a:r>
            <a:r>
              <a:rPr lang="en-US" sz="2000" dirty="0" smtClean="0">
                <a:latin typeface="Arial" panose="020B0604020202020204" pitchFamily="34" charset="0"/>
                <a:cs typeface="Arial" panose="020B0604020202020204" pitchFamily="34" charset="0"/>
              </a:rPr>
              <a:t>, fol. </a:t>
            </a:r>
            <a:r>
              <a:rPr lang="en-US" sz="2000" dirty="0">
                <a:latin typeface="Arial" panose="020B0604020202020204" pitchFamily="34" charset="0"/>
                <a:cs typeface="Arial" panose="020B0604020202020204" pitchFamily="34" charset="0"/>
              </a:rPr>
              <a:t>7</a:t>
            </a:r>
            <a:r>
              <a:rPr lang="en-US" sz="2000" dirty="0" smtClean="0">
                <a:latin typeface="Arial" panose="020B0604020202020204" pitchFamily="34" charset="0"/>
                <a:cs typeface="Arial" panose="020B0604020202020204" pitchFamily="34" charset="0"/>
              </a:rPr>
              <a:t>v</a:t>
            </a: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3456311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1090" t="30609" r="1598" b="658"/>
          <a:stretch/>
        </p:blipFill>
        <p:spPr>
          <a:xfrm>
            <a:off x="0" y="0"/>
            <a:ext cx="5988676" cy="6871020"/>
          </a:xfrm>
          <a:prstGeom prst="rect">
            <a:avLst/>
          </a:prstGeom>
        </p:spPr>
      </p:pic>
      <p:sp>
        <p:nvSpPr>
          <p:cNvPr id="6" name="TextBox 5"/>
          <p:cNvSpPr txBox="1"/>
          <p:nvPr/>
        </p:nvSpPr>
        <p:spPr>
          <a:xfrm>
            <a:off x="6014433" y="0"/>
            <a:ext cx="6177567" cy="707886"/>
          </a:xfrm>
          <a:prstGeom prst="rect">
            <a:avLst/>
          </a:prstGeom>
          <a:noFill/>
        </p:spPr>
        <p:txBody>
          <a:bodyPr wrap="square" rtlCol="0">
            <a:spAutoFit/>
          </a:bodyPr>
          <a:lstStyle/>
          <a:p>
            <a:r>
              <a:rPr lang="en-US" sz="2000" dirty="0" smtClean="0">
                <a:latin typeface="Arial" panose="020B0604020202020204" pitchFamily="34" charset="0"/>
                <a:cs typeface="Arial" panose="020B0604020202020204" pitchFamily="34" charset="0"/>
              </a:rPr>
              <a:t>August (hawking),</a:t>
            </a:r>
            <a:r>
              <a:rPr lang="en-US" sz="2000" i="1" dirty="0" err="1" smtClean="0">
                <a:latin typeface="Arial" panose="020B0604020202020204" pitchFamily="34" charset="0"/>
                <a:cs typeface="Arial" panose="020B0604020202020204" pitchFamily="34" charset="0"/>
              </a:rPr>
              <a:t>Très</a:t>
            </a:r>
            <a:r>
              <a:rPr lang="en-US" sz="2000" i="1" dirty="0" smtClean="0">
                <a:latin typeface="Arial" panose="020B0604020202020204" pitchFamily="34" charset="0"/>
                <a:cs typeface="Arial" panose="020B0604020202020204" pitchFamily="34" charset="0"/>
              </a:rPr>
              <a:t> Riches </a:t>
            </a:r>
            <a:r>
              <a:rPr lang="en-US" sz="2000" i="1" dirty="0" err="1" smtClean="0">
                <a:latin typeface="Arial" panose="020B0604020202020204" pitchFamily="34" charset="0"/>
                <a:cs typeface="Arial" panose="020B0604020202020204" pitchFamily="34" charset="0"/>
              </a:rPr>
              <a:t>Heures</a:t>
            </a:r>
            <a:r>
              <a:rPr lang="en-US" sz="2000" dirty="0" smtClean="0">
                <a:latin typeface="Arial" panose="020B0604020202020204" pitchFamily="34" charset="0"/>
                <a:cs typeface="Arial" panose="020B0604020202020204" pitchFamily="34" charset="0"/>
              </a:rPr>
              <a:t>, fol. 8v</a:t>
            </a: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2964887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31361"/>
          <a:stretch/>
        </p:blipFill>
        <p:spPr>
          <a:xfrm>
            <a:off x="0" y="0"/>
            <a:ext cx="6040192" cy="6875250"/>
          </a:xfrm>
          <a:prstGeom prst="rect">
            <a:avLst/>
          </a:prstGeom>
        </p:spPr>
      </p:pic>
      <p:sp>
        <p:nvSpPr>
          <p:cNvPr id="6" name="TextBox 5"/>
          <p:cNvSpPr txBox="1"/>
          <p:nvPr/>
        </p:nvSpPr>
        <p:spPr>
          <a:xfrm>
            <a:off x="6040192" y="0"/>
            <a:ext cx="6177567" cy="1015663"/>
          </a:xfrm>
          <a:prstGeom prst="rect">
            <a:avLst/>
          </a:prstGeom>
          <a:noFill/>
        </p:spPr>
        <p:txBody>
          <a:bodyPr wrap="square" rtlCol="0">
            <a:spAutoFit/>
          </a:bodyPr>
          <a:lstStyle/>
          <a:p>
            <a:r>
              <a:rPr lang="en-US" sz="2000" dirty="0" smtClean="0">
                <a:latin typeface="Arial" panose="020B0604020202020204" pitchFamily="34" charset="0"/>
                <a:cs typeface="Arial" panose="020B0604020202020204" pitchFamily="34" charset="0"/>
              </a:rPr>
              <a:t>September (harvesting grapes),</a:t>
            </a:r>
            <a:r>
              <a:rPr lang="en-US" sz="2000" i="1" dirty="0" err="1" smtClean="0">
                <a:latin typeface="Arial" panose="020B0604020202020204" pitchFamily="34" charset="0"/>
                <a:cs typeface="Arial" panose="020B0604020202020204" pitchFamily="34" charset="0"/>
              </a:rPr>
              <a:t>Très</a:t>
            </a:r>
            <a:r>
              <a:rPr lang="en-US" sz="2000" i="1" dirty="0" smtClean="0">
                <a:latin typeface="Arial" panose="020B0604020202020204" pitchFamily="34" charset="0"/>
                <a:cs typeface="Arial" panose="020B0604020202020204" pitchFamily="34" charset="0"/>
              </a:rPr>
              <a:t> Riches </a:t>
            </a:r>
            <a:r>
              <a:rPr lang="en-US" sz="2000" i="1" dirty="0" err="1" smtClean="0">
                <a:latin typeface="Arial" panose="020B0604020202020204" pitchFamily="34" charset="0"/>
                <a:cs typeface="Arial" panose="020B0604020202020204" pitchFamily="34" charset="0"/>
              </a:rPr>
              <a:t>Heures</a:t>
            </a:r>
            <a:r>
              <a:rPr lang="en-US" sz="2000" dirty="0" smtClean="0">
                <a:latin typeface="Arial" panose="020B0604020202020204" pitchFamily="34" charset="0"/>
                <a:cs typeface="Arial" panose="020B0604020202020204" pitchFamily="34" charset="0"/>
              </a:rPr>
              <a:t>, fol. </a:t>
            </a:r>
            <a:r>
              <a:rPr lang="en-US" sz="2000" dirty="0">
                <a:latin typeface="Arial" panose="020B0604020202020204" pitchFamily="34" charset="0"/>
                <a:cs typeface="Arial" panose="020B0604020202020204" pitchFamily="34" charset="0"/>
              </a:rPr>
              <a:t>9</a:t>
            </a:r>
            <a:r>
              <a:rPr lang="en-US" sz="2000" dirty="0" smtClean="0">
                <a:latin typeface="Arial" panose="020B0604020202020204" pitchFamily="34" charset="0"/>
                <a:cs typeface="Arial" panose="020B0604020202020204" pitchFamily="34" charset="0"/>
              </a:rPr>
              <a:t>v</a:t>
            </a: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5959253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30610"/>
          <a:stretch/>
        </p:blipFill>
        <p:spPr>
          <a:xfrm>
            <a:off x="-1" y="0"/>
            <a:ext cx="5937161" cy="6866293"/>
          </a:xfrm>
          <a:prstGeom prst="rect">
            <a:avLst/>
          </a:prstGeom>
        </p:spPr>
      </p:pic>
      <p:sp>
        <p:nvSpPr>
          <p:cNvPr id="6" name="TextBox 5"/>
          <p:cNvSpPr txBox="1"/>
          <p:nvPr/>
        </p:nvSpPr>
        <p:spPr>
          <a:xfrm>
            <a:off x="5937160" y="0"/>
            <a:ext cx="6177567" cy="707886"/>
          </a:xfrm>
          <a:prstGeom prst="rect">
            <a:avLst/>
          </a:prstGeom>
          <a:noFill/>
        </p:spPr>
        <p:txBody>
          <a:bodyPr wrap="square" rtlCol="0">
            <a:spAutoFit/>
          </a:bodyPr>
          <a:lstStyle/>
          <a:p>
            <a:r>
              <a:rPr lang="en-US" sz="2000" dirty="0" smtClean="0">
                <a:latin typeface="Arial" panose="020B0604020202020204" pitchFamily="34" charset="0"/>
                <a:cs typeface="Arial" panose="020B0604020202020204" pitchFamily="34" charset="0"/>
              </a:rPr>
              <a:t>October (sowing seeds),</a:t>
            </a:r>
            <a:r>
              <a:rPr lang="en-US" sz="2000" i="1" dirty="0" err="1" smtClean="0">
                <a:latin typeface="Arial" panose="020B0604020202020204" pitchFamily="34" charset="0"/>
                <a:cs typeface="Arial" panose="020B0604020202020204" pitchFamily="34" charset="0"/>
              </a:rPr>
              <a:t>Très</a:t>
            </a:r>
            <a:r>
              <a:rPr lang="en-US" sz="2000" i="1" dirty="0" smtClean="0">
                <a:latin typeface="Arial" panose="020B0604020202020204" pitchFamily="34" charset="0"/>
                <a:cs typeface="Arial" panose="020B0604020202020204" pitchFamily="34" charset="0"/>
              </a:rPr>
              <a:t> Riches </a:t>
            </a:r>
            <a:r>
              <a:rPr lang="en-US" sz="2000" i="1" dirty="0" err="1" smtClean="0">
                <a:latin typeface="Arial" panose="020B0604020202020204" pitchFamily="34" charset="0"/>
                <a:cs typeface="Arial" panose="020B0604020202020204" pitchFamily="34" charset="0"/>
              </a:rPr>
              <a:t>Heures</a:t>
            </a:r>
            <a:r>
              <a:rPr lang="en-US" sz="2000" dirty="0" smtClean="0">
                <a:latin typeface="Arial" panose="020B0604020202020204" pitchFamily="34" charset="0"/>
                <a:cs typeface="Arial" panose="020B0604020202020204" pitchFamily="34" charset="0"/>
              </a:rPr>
              <a:t>, fol. 10v</a:t>
            </a: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212670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29672"/>
          <a:stretch/>
        </p:blipFill>
        <p:spPr>
          <a:xfrm>
            <a:off x="-1" y="0"/>
            <a:ext cx="5771111" cy="6858000"/>
          </a:xfrm>
          <a:prstGeom prst="rect">
            <a:avLst/>
          </a:prstGeom>
        </p:spPr>
      </p:pic>
      <p:sp>
        <p:nvSpPr>
          <p:cNvPr id="6" name="TextBox 5"/>
          <p:cNvSpPr txBox="1"/>
          <p:nvPr/>
        </p:nvSpPr>
        <p:spPr>
          <a:xfrm>
            <a:off x="5771110" y="0"/>
            <a:ext cx="6420890" cy="707886"/>
          </a:xfrm>
          <a:prstGeom prst="rect">
            <a:avLst/>
          </a:prstGeom>
          <a:noFill/>
        </p:spPr>
        <p:txBody>
          <a:bodyPr wrap="square" rtlCol="0">
            <a:spAutoFit/>
          </a:bodyPr>
          <a:lstStyle/>
          <a:p>
            <a:r>
              <a:rPr lang="en-US" sz="2000" dirty="0" smtClean="0">
                <a:solidFill>
                  <a:prstClr val="black"/>
                </a:solidFill>
                <a:latin typeface="Arial" panose="020B0604020202020204" pitchFamily="34" charset="0"/>
                <a:cs typeface="Arial" panose="020B0604020202020204" pitchFamily="34" charset="0"/>
              </a:rPr>
              <a:t>November </a:t>
            </a:r>
            <a:r>
              <a:rPr lang="en-US" sz="2000" dirty="0">
                <a:solidFill>
                  <a:prstClr val="black"/>
                </a:solidFill>
                <a:latin typeface="Arial" panose="020B0604020202020204" pitchFamily="34" charset="0"/>
                <a:cs typeface="Arial" panose="020B0604020202020204" pitchFamily="34" charset="0"/>
              </a:rPr>
              <a:t>(fattening pigs),</a:t>
            </a:r>
            <a:r>
              <a:rPr lang="en-US" sz="2000" i="1" dirty="0" err="1">
                <a:solidFill>
                  <a:prstClr val="black"/>
                </a:solidFill>
                <a:latin typeface="Arial" panose="020B0604020202020204" pitchFamily="34" charset="0"/>
                <a:cs typeface="Arial" panose="020B0604020202020204" pitchFamily="34" charset="0"/>
              </a:rPr>
              <a:t>Très</a:t>
            </a:r>
            <a:r>
              <a:rPr lang="en-US" sz="2000" i="1" dirty="0">
                <a:solidFill>
                  <a:prstClr val="black"/>
                </a:solidFill>
                <a:latin typeface="Arial" panose="020B0604020202020204" pitchFamily="34" charset="0"/>
                <a:cs typeface="Arial" panose="020B0604020202020204" pitchFamily="34" charset="0"/>
              </a:rPr>
              <a:t> Riches </a:t>
            </a:r>
            <a:r>
              <a:rPr lang="en-US" sz="2000" i="1" dirty="0" err="1">
                <a:solidFill>
                  <a:prstClr val="black"/>
                </a:solidFill>
                <a:latin typeface="Arial" panose="020B0604020202020204" pitchFamily="34" charset="0"/>
                <a:cs typeface="Arial" panose="020B0604020202020204" pitchFamily="34" charset="0"/>
              </a:rPr>
              <a:t>Heures</a:t>
            </a:r>
            <a:r>
              <a:rPr lang="en-US" sz="2000" dirty="0">
                <a:solidFill>
                  <a:prstClr val="black"/>
                </a:solidFill>
                <a:latin typeface="Arial" panose="020B0604020202020204" pitchFamily="34" charset="0"/>
                <a:cs typeface="Arial" panose="020B0604020202020204" pitchFamily="34" charset="0"/>
              </a:rPr>
              <a:t>, fol. 11v</a:t>
            </a:r>
          </a:p>
          <a:p>
            <a:endParaRPr lang="en-US" sz="20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3258825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31174"/>
          <a:stretch/>
        </p:blipFill>
        <p:spPr>
          <a:xfrm>
            <a:off x="0" y="0"/>
            <a:ext cx="5834130" cy="6898556"/>
          </a:xfrm>
          <a:prstGeom prst="rect">
            <a:avLst/>
          </a:prstGeom>
        </p:spPr>
      </p:pic>
      <p:sp>
        <p:nvSpPr>
          <p:cNvPr id="6" name="TextBox 5"/>
          <p:cNvSpPr txBox="1"/>
          <p:nvPr/>
        </p:nvSpPr>
        <p:spPr>
          <a:xfrm>
            <a:off x="5768227" y="0"/>
            <a:ext cx="6357870" cy="707886"/>
          </a:xfrm>
          <a:prstGeom prst="rect">
            <a:avLst/>
          </a:prstGeom>
          <a:noFill/>
        </p:spPr>
        <p:txBody>
          <a:bodyPr wrap="square" rtlCol="0">
            <a:spAutoFit/>
          </a:bodyPr>
          <a:lstStyle/>
          <a:p>
            <a:r>
              <a:rPr lang="en-US" sz="2000" dirty="0" smtClean="0">
                <a:solidFill>
                  <a:prstClr val="black"/>
                </a:solidFill>
                <a:latin typeface="Arial" panose="020B0604020202020204" pitchFamily="34" charset="0"/>
                <a:cs typeface="Arial" panose="020B0604020202020204" pitchFamily="34" charset="0"/>
              </a:rPr>
              <a:t>December </a:t>
            </a:r>
            <a:r>
              <a:rPr lang="en-US" sz="2000" dirty="0">
                <a:solidFill>
                  <a:prstClr val="black"/>
                </a:solidFill>
                <a:latin typeface="Arial" panose="020B0604020202020204" pitchFamily="34" charset="0"/>
                <a:cs typeface="Arial" panose="020B0604020202020204" pitchFamily="34" charset="0"/>
              </a:rPr>
              <a:t>(slaughtering pigs),</a:t>
            </a:r>
            <a:r>
              <a:rPr lang="en-US" sz="2000" i="1" dirty="0" err="1">
                <a:solidFill>
                  <a:prstClr val="black"/>
                </a:solidFill>
                <a:latin typeface="Arial" panose="020B0604020202020204" pitchFamily="34" charset="0"/>
                <a:cs typeface="Arial" panose="020B0604020202020204" pitchFamily="34" charset="0"/>
              </a:rPr>
              <a:t>Très</a:t>
            </a:r>
            <a:r>
              <a:rPr lang="en-US" sz="2000" i="1" dirty="0">
                <a:solidFill>
                  <a:prstClr val="black"/>
                </a:solidFill>
                <a:latin typeface="Arial" panose="020B0604020202020204" pitchFamily="34" charset="0"/>
                <a:cs typeface="Arial" panose="020B0604020202020204" pitchFamily="34" charset="0"/>
              </a:rPr>
              <a:t> Riches </a:t>
            </a:r>
            <a:r>
              <a:rPr lang="en-US" sz="2000" i="1" dirty="0" err="1">
                <a:solidFill>
                  <a:prstClr val="black"/>
                </a:solidFill>
                <a:latin typeface="Arial" panose="020B0604020202020204" pitchFamily="34" charset="0"/>
                <a:cs typeface="Arial" panose="020B0604020202020204" pitchFamily="34" charset="0"/>
              </a:rPr>
              <a:t>Heures</a:t>
            </a:r>
            <a:r>
              <a:rPr lang="en-US" sz="2000" dirty="0">
                <a:solidFill>
                  <a:prstClr val="black"/>
                </a:solidFill>
                <a:latin typeface="Arial" panose="020B0604020202020204" pitchFamily="34" charset="0"/>
                <a:cs typeface="Arial" panose="020B0604020202020204" pitchFamily="34" charset="0"/>
              </a:rPr>
              <a:t>, fol. </a:t>
            </a:r>
            <a:r>
              <a:rPr lang="en-US" sz="2000" dirty="0" smtClean="0">
                <a:solidFill>
                  <a:prstClr val="black"/>
                </a:solidFill>
                <a:latin typeface="Arial" panose="020B0604020202020204" pitchFamily="34" charset="0"/>
                <a:cs typeface="Arial" panose="020B0604020202020204" pitchFamily="34" charset="0"/>
              </a:rPr>
              <a:t>12v</a:t>
            </a:r>
            <a:endParaRPr lang="en-US" sz="20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3906886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599</TotalTime>
  <Words>2755</Words>
  <Application>Microsoft Office PowerPoint</Application>
  <PresentationFormat>Widescreen</PresentationFormat>
  <Paragraphs>289</Paragraphs>
  <Slides>52</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52</vt:i4>
      </vt:variant>
    </vt:vector>
  </HeadingPairs>
  <TitlesOfParts>
    <vt:vector size="57" baseType="lpstr">
      <vt:lpstr>Arial</vt:lpstr>
      <vt:lpstr>Calibri</vt:lpstr>
      <vt:lpstr>Calibri Light</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Who were the peasants?</vt:lpstr>
      <vt:lpstr>PowerPoint Presentation</vt:lpstr>
      <vt:lpstr>Who were the peasants?</vt:lpstr>
      <vt:lpstr>Slaves</vt:lpstr>
      <vt:lpstr>Slaves</vt:lpstr>
      <vt:lpstr>Some important terms:</vt:lpstr>
      <vt:lpstr>Domesday Book 1086: Oxfordshire</vt:lpstr>
      <vt:lpstr>The effect of the Black Death:</vt:lpstr>
      <vt:lpstr>The Peasants’ Revolt:</vt:lpstr>
      <vt:lpstr>The Peasants’ Revolt:</vt:lpstr>
      <vt:lpstr>Peasants in Manuscripts: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Erica</dc:creator>
  <cp:lastModifiedBy>Erica O'Brien</cp:lastModifiedBy>
  <cp:revision>42</cp:revision>
  <cp:lastPrinted>2017-12-08T08:01:30Z</cp:lastPrinted>
  <dcterms:created xsi:type="dcterms:W3CDTF">2017-12-04T20:57:45Z</dcterms:created>
  <dcterms:modified xsi:type="dcterms:W3CDTF">2017-12-08T08:34:55Z</dcterms:modified>
</cp:coreProperties>
</file>