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1"/>
  </p:sldMasterIdLst>
  <p:notesMasterIdLst>
    <p:notesMasterId r:id="rId24"/>
  </p:notesMasterIdLst>
  <p:sldIdLst>
    <p:sldId id="758" r:id="rId2"/>
    <p:sldId id="760" r:id="rId3"/>
    <p:sldId id="759" r:id="rId4"/>
    <p:sldId id="633" r:id="rId5"/>
    <p:sldId id="786" r:id="rId6"/>
    <p:sldId id="787" r:id="rId7"/>
    <p:sldId id="788" r:id="rId8"/>
    <p:sldId id="789" r:id="rId9"/>
    <p:sldId id="790" r:id="rId10"/>
    <p:sldId id="791" r:id="rId11"/>
    <p:sldId id="793" r:id="rId12"/>
    <p:sldId id="794" r:id="rId13"/>
    <p:sldId id="792" r:id="rId14"/>
    <p:sldId id="795" r:id="rId15"/>
    <p:sldId id="641" r:id="rId16"/>
    <p:sldId id="796" r:id="rId17"/>
    <p:sldId id="797" r:id="rId18"/>
    <p:sldId id="798" r:id="rId19"/>
    <p:sldId id="799" r:id="rId20"/>
    <p:sldId id="771" r:id="rId21"/>
    <p:sldId id="801" r:id="rId22"/>
    <p:sldId id="291" r:id="rId23"/>
  </p:sldIdLst>
  <p:sldSz cx="9144000" cy="5143500" type="screen16x9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336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Reif" initials="BR" lastIdx="3" clrIdx="0"/>
  <p:cmAuthor id="1" name="Jane Gibbons -X (jagibbon - DEL ORO CONSULTING INC at Cisco)" initials="JG-(-DOCIaC" lastIdx="28" clrIdx="1">
    <p:extLst/>
  </p:cmAuthor>
  <p:cmAuthor id="2" name="Bob Vachon" initials="BV" lastIdx="24" clrIdx="2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00CC"/>
    <a:srgbClr val="000099"/>
    <a:srgbClr val="CC99FF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431" autoAdjust="0"/>
    <p:restoredTop sz="81065" autoAdjust="0"/>
  </p:normalViewPr>
  <p:slideViewPr>
    <p:cSldViewPr snapToGrid="0" showGuides="1">
      <p:cViewPr varScale="1">
        <p:scale>
          <a:sx n="78" d="100"/>
          <a:sy n="78" d="100"/>
        </p:scale>
        <p:origin x="372" y="84"/>
      </p:cViewPr>
      <p:guideLst>
        <p:guide orient="horz" pos="1620"/>
        <p:guide pos="33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1" d="100"/>
        <a:sy n="111" d="100"/>
      </p:scale>
      <p:origin x="0" y="-512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43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337D9-3022-3D41-8D8A-BDF2F3B0DD8E}" type="datetimeFigureOut">
              <a:rPr lang="en-US" smtClean="0"/>
              <a:t>3/5/2019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1018C-6CAF-B84E-B92C-ECB119457F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564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pPr>
              <a:buFontTx/>
              <a:buNone/>
            </a:pPr>
            <a:r>
              <a:rPr lang="en-US" b="0" dirty="0"/>
              <a:t>Routing and Switching Essentials v6.0</a:t>
            </a:r>
          </a:p>
          <a:p>
            <a:pPr>
              <a:buFontTx/>
              <a:buNone/>
            </a:pPr>
            <a:r>
              <a:rPr lang="en-US" b="0" dirty="0"/>
              <a:t>Chapter 4: Switched Networks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80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2</a:t>
            </a:fld>
            <a:endParaRPr lang="en-US" sz="800" b="0" dirty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pPr>
              <a:buFontTx/>
              <a:buNone/>
            </a:pPr>
            <a:r>
              <a:rPr lang="en-US" b="0" dirty="0"/>
              <a:t>Routing and Switching Essentials v6.0</a:t>
            </a:r>
          </a:p>
          <a:p>
            <a:pPr>
              <a:buFontTx/>
              <a:buNone/>
            </a:pPr>
            <a:r>
              <a:rPr lang="en-US" b="0" dirty="0"/>
              <a:t>Chapter 4: Switched Networks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47521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4 – Switched Networks</a:t>
            </a:r>
          </a:p>
          <a:p>
            <a:pPr>
              <a:buFontTx/>
              <a:buNone/>
            </a:pPr>
            <a:r>
              <a:rPr lang="en-US" sz="1200" b="0" dirty="0"/>
              <a:t>4.1 – LAN Design</a:t>
            </a:r>
            <a:endParaRPr lang="en-GB" b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4.1 – LAN Design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4.1.1 – Converged Networks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4.1.1.1 – Growing Complexity of Networks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15871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4.1 – LAN Design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4.1.1 – Converged Networks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4.1.1.2 – Elements of a Converged Network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33636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4.1 – LAN Design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4.1.1 – Converged Networks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4.1.1.3 – Cisco Borderless Networks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97401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4.1 – LAN Design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4.1.1 – Converged Networks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4.1.1.4 – Hierarchy in the Borderless Switched Network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4809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4.1 – LAN Design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4.1.1 – Converged Networks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4.1.1.5 – Access, Distribution, and Core Layers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90394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4.1 – LAN Design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4.1.2 – Switched Networks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4.1.2.1 – Role of Switched Networks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62671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4.1 – LAN Design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4.1.2 – Switched Networks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4.1.2.2 – Form Factors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29586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4 – Switched Networks</a:t>
            </a:r>
          </a:p>
          <a:p>
            <a:pPr>
              <a:buFontTx/>
              <a:buNone/>
            </a:pPr>
            <a:r>
              <a:rPr lang="en-US" sz="1200" b="0" dirty="0"/>
              <a:t>4.2 – The Switched Environment</a:t>
            </a:r>
            <a:endParaRPr lang="en-GB" b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710555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4.2 – The Switched Environment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4.2.1 – Frame Forwarding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4.2.1.1 – Switching as a General Concept in Networking and Telecommunications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27361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4.2 – The Switched Environment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4.2.1 – Frame Forwarding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4.2.1.2 – Video Demonstration - MAC Address Tables on Connected Switches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54961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4.2 – The Switched Environment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4.2.1 – Frame Forwarding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4.2.1.3 – Switch Forwarding Methods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786655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4.2 – The Switched Environment</a:t>
            </a:r>
          </a:p>
          <a:p>
            <a:r>
              <a:rPr lang="en-US" dirty="0"/>
              <a:t>4.2.1 – Frame Forwarding</a:t>
            </a:r>
          </a:p>
          <a:p>
            <a:r>
              <a:rPr lang="en-US" dirty="0"/>
              <a:t>4.2.1.4 – Store-and-Forward Switching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284723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4.2 – The Switched Environment</a:t>
            </a:r>
          </a:p>
          <a:p>
            <a:r>
              <a:rPr lang="en-US" dirty="0"/>
              <a:t>4.2.1 – Frame Forwarding</a:t>
            </a:r>
          </a:p>
          <a:p>
            <a:r>
              <a:rPr lang="en-US" dirty="0"/>
              <a:t>4.2.1.5 – Cut-Through Switching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011652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4.2 – The Switched Environment</a:t>
            </a:r>
          </a:p>
          <a:p>
            <a:r>
              <a:rPr lang="en-US" dirty="0"/>
              <a:t>4.2.2 – Switching Domains</a:t>
            </a:r>
          </a:p>
          <a:p>
            <a:r>
              <a:rPr lang="en-US" dirty="0"/>
              <a:t>4.2.2.1 – Collision Domains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62455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4.2 – The Switched Environment</a:t>
            </a:r>
          </a:p>
          <a:p>
            <a:r>
              <a:rPr lang="en-US" dirty="0"/>
              <a:t>4.2.2 – Switching Domains</a:t>
            </a:r>
          </a:p>
          <a:p>
            <a:r>
              <a:rPr lang="en-US" dirty="0"/>
              <a:t>4.2.2.2 – Broadcast Domains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692027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4.2 – The Switched Environment</a:t>
            </a:r>
          </a:p>
          <a:p>
            <a:r>
              <a:rPr lang="en-US" dirty="0"/>
              <a:t>4.2.2 – Switching Domains</a:t>
            </a:r>
          </a:p>
          <a:p>
            <a:r>
              <a:rPr lang="en-US" dirty="0"/>
              <a:t>4.2.2.3 – Alleviating Network Congestion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095730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4 – Switched Networks</a:t>
            </a:r>
          </a:p>
          <a:p>
            <a:r>
              <a:rPr lang="en-US" dirty="0"/>
              <a:t>4.3– Summary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41006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4.3 – Summary</a:t>
            </a:r>
          </a:p>
          <a:p>
            <a:r>
              <a:rPr lang="en-US" dirty="0"/>
              <a:t>4.3.1 – Conclusion</a:t>
            </a:r>
          </a:p>
          <a:p>
            <a:r>
              <a:rPr lang="en-US" dirty="0"/>
              <a:t>4.3.1.3 – Chapter 4: Switched Networks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4369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86725553"/>
      </p:ext>
    </p:extLst>
  </p:cSld>
  <p:clrMapOvr>
    <a:masterClrMapping/>
  </p:clrMapOvr>
  <p:transition spd="slow">
    <p:wipe/>
  </p:transition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1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rgbClr val="004C69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accent1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chemeClr val="accent1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53042546"/>
      </p:ext>
    </p:extLst>
  </p:cSld>
  <p:clrMapOvr>
    <a:masterClrMapping/>
  </p:clrMapOvr>
  <p:transition spd="slow">
    <p:wipe/>
  </p:transition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74617842"/>
      </p:ext>
    </p:extLst>
  </p:cSld>
  <p:clrMapOvr>
    <a:masterClrMapping/>
  </p:clrMapOvr>
  <p:transition spd="slow">
    <p:wipe/>
  </p:transition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Segu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9144000" cy="5143499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2569946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4600" b="0" i="0" spc="0" baseline="0">
                <a:solidFill>
                  <a:schemeClr val="accent5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5">
                  <a:lumMod val="50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9" name="Rectangle 4"/>
          <p:cNvSpPr>
            <a:spLocks noChangeArrowheads="1"/>
          </p:cNvSpPr>
          <p:nvPr userDrawn="1"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11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rgbClr val="086D8E"/>
          </a:solidFill>
        </p:grpSpPr>
        <p:sp>
          <p:nvSpPr>
            <p:cNvPr id="12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90854121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74662" y="1347788"/>
            <a:ext cx="8280057" cy="3073946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437766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96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2912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Oval 11"/>
          <p:cNvSpPr/>
          <p:nvPr/>
        </p:nvSpPr>
        <p:spPr>
          <a:xfrm>
            <a:off x="575610" y="2552550"/>
            <a:ext cx="698624" cy="698624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FFFFFF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426607"/>
            <a:ext cx="698624" cy="698624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bg1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0" y="3653093"/>
            <a:ext cx="698624" cy="698624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049FD9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365250" y="1432522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365250" y="25577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365250" y="36530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0" y="2552550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1" y="3651140"/>
            <a:ext cx="698624" cy="693381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Text Placeholder 17"/>
          <p:cNvSpPr>
            <a:spLocks noGrp="1"/>
          </p:cNvSpPr>
          <p:nvPr>
            <p:ph type="body" sz="quarter" idx="19" hasCustomPrompt="1"/>
          </p:nvPr>
        </p:nvSpPr>
        <p:spPr>
          <a:xfrm>
            <a:off x="575610" y="1427248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53872667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Oval 1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Oval 12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4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17" name="Oval 16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962125011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2" name="Oval 4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3" name="Oval 42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rgbClr val="FFFFFF"/>
              </a:solidFill>
              <a:cs typeface="Arial"/>
            </a:endParaRPr>
          </a:p>
        </p:txBody>
      </p:sp>
      <p:sp>
        <p:nvSpPr>
          <p:cNvPr id="44" name="Oval 43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5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6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49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50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51" name="Oval 50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2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3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54" name="Oval 53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5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  <p:sp>
        <p:nvSpPr>
          <p:cNvPr id="57" name="Oval 56"/>
          <p:cNvSpPr/>
          <p:nvPr/>
        </p:nvSpPr>
        <p:spPr>
          <a:xfrm>
            <a:off x="4414576" y="1983084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8" name="Oval 57"/>
          <p:cNvSpPr/>
          <p:nvPr/>
        </p:nvSpPr>
        <p:spPr>
          <a:xfrm>
            <a:off x="4414575" y="1332693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9" name="Oval 58"/>
          <p:cNvSpPr/>
          <p:nvPr/>
        </p:nvSpPr>
        <p:spPr>
          <a:xfrm>
            <a:off x="4414576" y="2631212"/>
            <a:ext cx="464815" cy="464815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0" name="Text Placeholder 17"/>
          <p:cNvSpPr>
            <a:spLocks noGrp="1"/>
          </p:cNvSpPr>
          <p:nvPr>
            <p:ph type="body" sz="quarter" idx="23"/>
          </p:nvPr>
        </p:nvSpPr>
        <p:spPr>
          <a:xfrm>
            <a:off x="5011349" y="1338608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1" name="Text Placeholder 17"/>
          <p:cNvSpPr>
            <a:spLocks noGrp="1"/>
          </p:cNvSpPr>
          <p:nvPr>
            <p:ph type="body" sz="quarter" idx="24"/>
          </p:nvPr>
        </p:nvSpPr>
        <p:spPr>
          <a:xfrm>
            <a:off x="5011350" y="198832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2" name="Text Placeholder 17"/>
          <p:cNvSpPr>
            <a:spLocks noGrp="1"/>
          </p:cNvSpPr>
          <p:nvPr>
            <p:ph type="body" sz="quarter" idx="25"/>
          </p:nvPr>
        </p:nvSpPr>
        <p:spPr>
          <a:xfrm>
            <a:off x="5011350" y="263121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3" name="Text Placeholder 17"/>
          <p:cNvSpPr>
            <a:spLocks noGrp="1"/>
          </p:cNvSpPr>
          <p:nvPr>
            <p:ph type="body" sz="quarter" idx="26" hasCustomPrompt="1"/>
          </p:nvPr>
        </p:nvSpPr>
        <p:spPr>
          <a:xfrm>
            <a:off x="4414576" y="1331287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6</a:t>
            </a:r>
          </a:p>
        </p:txBody>
      </p:sp>
      <p:sp>
        <p:nvSpPr>
          <p:cNvPr id="64" name="Text Placeholder 17"/>
          <p:cNvSpPr>
            <a:spLocks noGrp="1"/>
          </p:cNvSpPr>
          <p:nvPr>
            <p:ph type="body" sz="quarter" idx="27" hasCustomPrompt="1"/>
          </p:nvPr>
        </p:nvSpPr>
        <p:spPr>
          <a:xfrm>
            <a:off x="4414576" y="198308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7</a:t>
            </a:r>
          </a:p>
        </p:txBody>
      </p:sp>
      <p:sp>
        <p:nvSpPr>
          <p:cNvPr id="65" name="Text Placeholder 17"/>
          <p:cNvSpPr>
            <a:spLocks noGrp="1"/>
          </p:cNvSpPr>
          <p:nvPr>
            <p:ph type="body" sz="quarter" idx="28" hasCustomPrompt="1"/>
          </p:nvPr>
        </p:nvSpPr>
        <p:spPr>
          <a:xfrm>
            <a:off x="4414577" y="262925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8</a:t>
            </a:r>
          </a:p>
        </p:txBody>
      </p:sp>
      <p:sp>
        <p:nvSpPr>
          <p:cNvPr id="66" name="Oval 65"/>
          <p:cNvSpPr/>
          <p:nvPr/>
        </p:nvSpPr>
        <p:spPr>
          <a:xfrm>
            <a:off x="4414577" y="3278347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7" name="Text Placeholder 17"/>
          <p:cNvSpPr>
            <a:spLocks noGrp="1"/>
          </p:cNvSpPr>
          <p:nvPr>
            <p:ph type="body" sz="quarter" idx="29"/>
          </p:nvPr>
        </p:nvSpPr>
        <p:spPr>
          <a:xfrm>
            <a:off x="5011351" y="327834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Text Placeholder 17"/>
          <p:cNvSpPr>
            <a:spLocks noGrp="1"/>
          </p:cNvSpPr>
          <p:nvPr>
            <p:ph type="body" sz="quarter" idx="30" hasCustomPrompt="1"/>
          </p:nvPr>
        </p:nvSpPr>
        <p:spPr>
          <a:xfrm>
            <a:off x="4414578" y="327639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9</a:t>
            </a:r>
          </a:p>
        </p:txBody>
      </p:sp>
      <p:sp>
        <p:nvSpPr>
          <p:cNvPr id="69" name="Oval 68"/>
          <p:cNvSpPr/>
          <p:nvPr/>
        </p:nvSpPr>
        <p:spPr>
          <a:xfrm>
            <a:off x="4414578" y="3925482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70" name="Text Placeholder 17"/>
          <p:cNvSpPr>
            <a:spLocks noGrp="1"/>
          </p:cNvSpPr>
          <p:nvPr>
            <p:ph type="body" sz="quarter" idx="31"/>
          </p:nvPr>
        </p:nvSpPr>
        <p:spPr>
          <a:xfrm>
            <a:off x="5011352" y="392548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1" name="Text Placeholder 17"/>
          <p:cNvSpPr>
            <a:spLocks noGrp="1"/>
          </p:cNvSpPr>
          <p:nvPr>
            <p:ph type="body" sz="quarter" idx="32" hasCustomPrompt="1"/>
          </p:nvPr>
        </p:nvSpPr>
        <p:spPr>
          <a:xfrm>
            <a:off x="4414579" y="392352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643099958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3999" cy="5165874"/>
          </a:xfrm>
          <a:prstGeom prst="rect">
            <a:avLst/>
          </a:prstGeom>
        </p:spPr>
      </p:pic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98843304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7974899"/>
      </p:ext>
    </p:extLst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1">
              <a:lumMod val="75000"/>
            </a:schemeClr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51544963"/>
      </p:ext>
    </p:extLst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8473441" y="4954263"/>
            <a:ext cx="676910" cy="1892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25">
                <a:solidFill>
                  <a:schemeClr val="tx2"/>
                </a:solidFill>
              </a:defRPr>
            </a:lvl1pPr>
          </a:lstStyle>
          <a:p>
            <a:pPr defTabSz="385763">
              <a:defRPr/>
            </a:pPr>
            <a:fld id="{2F5CCB13-0A32-4557-88E9-079F0C330695}" type="slidenum">
              <a:rPr lang="en-US" kern="0" smtClean="0">
                <a:solidFill>
                  <a:srgbClr val="595959"/>
                </a:solidFill>
              </a:rPr>
              <a:pPr defTabSz="385763">
                <a:defRPr/>
              </a:pPr>
              <a:t>‹#›</a:t>
            </a:fld>
            <a:endParaRPr lang="en-US" kern="0" dirty="0">
              <a:solidFill>
                <a:srgbClr val="595959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44065" y="798944"/>
            <a:ext cx="8853286" cy="415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>
                <a:solidFill>
                  <a:srgbClr val="000000"/>
                </a:solidFill>
              </a:defRPr>
            </a:lvl1pPr>
            <a:lvl2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2pPr>
            <a:lvl3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3pPr>
            <a:lvl4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4pPr>
          </a:lstStyle>
          <a:p>
            <a:pPr lvl="0"/>
            <a:r>
              <a:rPr lang="en-US" dirty="0">
                <a:sym typeface="Arial" pitchFamily="34" charset="0"/>
              </a:rPr>
              <a:t>Click to edit Master text styles</a:t>
            </a:r>
          </a:p>
          <a:p>
            <a:pPr lvl="1"/>
            <a:r>
              <a:rPr lang="en-US" dirty="0">
                <a:sym typeface="Arial" pitchFamily="34" charset="0"/>
              </a:rPr>
              <a:t>Second level</a:t>
            </a:r>
          </a:p>
          <a:p>
            <a:pPr lvl="2"/>
            <a:r>
              <a:rPr lang="en-US" dirty="0">
                <a:sym typeface="Arial" pitchFamily="34" charset="0"/>
              </a:rPr>
              <a:t>Third level</a:t>
            </a:r>
          </a:p>
          <a:p>
            <a:pPr lvl="3"/>
            <a:r>
              <a:rPr lang="en-US" dirty="0">
                <a:sym typeface="Arial" pitchFamily="34" charset="0"/>
              </a:rPr>
              <a:t>Fourth level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" y="41393"/>
            <a:ext cx="9144000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defRPr sz="2400"/>
            </a:lvl1pPr>
          </a:lstStyle>
          <a:p>
            <a:pPr lvl="0"/>
            <a:r>
              <a:rPr lang="en-US" dirty="0">
                <a:sym typeface="Arial" pitchFamily="34" charset="0"/>
              </a:rPr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57996623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99250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5"/>
          <p:cNvSpPr>
            <a:spLocks noGrp="1"/>
          </p:cNvSpPr>
          <p:nvPr>
            <p:ph type="title"/>
          </p:nvPr>
        </p:nvSpPr>
        <p:spPr bwMode="auto">
          <a:xfrm>
            <a:off x="438150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dirty="0"/>
              <a:t>Title Goes Here</a:t>
            </a:r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3">
                  <a:lumMod val="85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chemeClr val="accent5"/>
          </a:solidFill>
        </p:grpSpPr>
        <p:sp>
          <p:nvSpPr>
            <p:cNvPr id="7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4013" r:id="rId2"/>
    <p:sldLayoutId id="2147484014" r:id="rId3"/>
    <p:sldLayoutId id="2147483965" r:id="rId4"/>
    <p:sldLayoutId id="2147483967" r:id="rId5"/>
    <p:sldLayoutId id="2147483995" r:id="rId6"/>
    <p:sldLayoutId id="2147484007" r:id="rId7"/>
    <p:sldLayoutId id="2147484010" r:id="rId8"/>
    <p:sldLayoutId id="2147484011" r:id="rId9"/>
    <p:sldLayoutId id="2147484015" r:id="rId10"/>
    <p:sldLayoutId id="2147483998" r:id="rId11"/>
    <p:sldLayoutId id="2147484027" r:id="rId12"/>
    <p:sldLayoutId id="2147484029" r:id="rId13"/>
    <p:sldLayoutId id="2147484031" r:id="rId14"/>
  </p:sldLayoutIdLst>
  <p:transition spd="slow">
    <p:wipe/>
  </p:transition>
  <p:txStyles>
    <p:titleStyle>
      <a:lvl1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lang="en-US" sz="3200" kern="1200" dirty="0">
          <a:solidFill>
            <a:schemeClr val="accent4"/>
          </a:solidFill>
          <a:latin typeface="+mj-lt"/>
          <a:ea typeface="ＭＳ Ｐゴシック" charset="0"/>
          <a:cs typeface="CiscoSans"/>
        </a:defRPr>
      </a:lvl1pPr>
      <a:lvl2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2pPr>
      <a:lvl3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3pPr>
      <a:lvl4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4pPr>
      <a:lvl5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5pPr>
      <a:lvl6pPr marL="4572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6pPr>
      <a:lvl7pPr marL="9144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7pPr>
      <a:lvl8pPr marL="13716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8pPr>
      <a:lvl9pPr marL="18288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9pPr>
    </p:titleStyle>
    <p:bodyStyle>
      <a:lvl1pPr marL="169863" indent="-169863" algn="l" defTabSz="684213" rtl="0" eaLnBrk="1" fontAlgn="base" hangingPunct="1">
        <a:lnSpc>
          <a:spcPct val="95000"/>
        </a:lnSpc>
        <a:spcBef>
          <a:spcPts val="1075"/>
        </a:spcBef>
        <a:spcAft>
          <a:spcPct val="0"/>
        </a:spcAft>
        <a:buClr>
          <a:schemeClr val="tx2"/>
        </a:buClr>
        <a:buSzPct val="90000"/>
        <a:buFont typeface="Arial" charset="0"/>
        <a:buChar char="•"/>
        <a:defRPr lang="en-US" sz="15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1pPr>
      <a:lvl2pPr marL="358775" indent="-215900" algn="l" defTabSz="684213" rtl="0" eaLnBrk="1" fontAlgn="base" hangingPunct="1">
        <a:lnSpc>
          <a:spcPct val="95000"/>
        </a:lnSpc>
        <a:spcBef>
          <a:spcPts val="600"/>
        </a:spcBef>
        <a:spcAft>
          <a:spcPct val="0"/>
        </a:spcAft>
        <a:buClr>
          <a:schemeClr val="tx2"/>
        </a:buClr>
        <a:buFont typeface="Arial" charset="0"/>
        <a:buChar char="•"/>
        <a:defRPr lang="en-US" sz="14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2pPr>
      <a:lvl3pPr marL="431800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2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3pPr>
      <a:lvl4pPr marL="503238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4pPr>
      <a:lvl5pPr marL="574675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5pPr>
      <a:lvl6pPr marL="863856" indent="-171445" algn="l" defTabSz="685777" rtl="0" eaLnBrk="1" latinLnBrk="0" hangingPunct="1">
        <a:spcBef>
          <a:spcPts val="600"/>
        </a:spcBef>
        <a:buFont typeface="Arial" pitchFamily="34" charset="0"/>
        <a:buChar char="•"/>
        <a:defRPr sz="9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935844" indent="-171422" algn="l" defTabSz="685777" rtl="0" eaLnBrk="1" latinLnBrk="0" hangingPunct="1">
        <a:spcBef>
          <a:spcPts val="600"/>
        </a:spcBef>
        <a:buFont typeface="Arial" pitchFamily="34" charset="0"/>
        <a:buChar char="•"/>
        <a:defRPr sz="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0220" indent="0" algn="l" defTabSz="685777" rtl="0" eaLnBrk="1" latinLnBrk="0" hangingPunct="1">
        <a:spcBef>
          <a:spcPct val="20000"/>
        </a:spcBef>
        <a:buFont typeface="Arial" pitchFamily="34" charset="0"/>
        <a:buNone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53" indent="-171445" algn="l" defTabSz="685777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6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77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6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5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41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32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2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1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3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Chapter 4: Switched Networks</a:t>
            </a:r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469497" y="3809526"/>
            <a:ext cx="3232112" cy="902174"/>
          </a:xfrm>
        </p:spPr>
        <p:txBody>
          <a:bodyPr/>
          <a:lstStyle/>
          <a:p>
            <a:r>
              <a:rPr lang="en-US" dirty="0"/>
              <a:t>CCNA Routing and Switching</a:t>
            </a:r>
          </a:p>
          <a:p>
            <a:r>
              <a:rPr lang="en-US" dirty="0"/>
              <a:t>Routing and Switching Essentials v6.0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29380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CA" dirty="0"/>
              <a:t>4.1 LAN Design</a:t>
            </a:r>
          </a:p>
          <a:p>
            <a:pPr marL="469106" lvl="1" indent="-214313">
              <a:buFont typeface="Arial" panose="020B0604020202020204" pitchFamily="34" charset="0"/>
              <a:buChar char="•"/>
            </a:pPr>
            <a:r>
              <a:rPr lang="en-US" sz="1600" dirty="0"/>
              <a:t>Explain how switched networks support small to medium-sized businesses.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Explain how data, voice, and video are converged in a switched network.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Describe a switched network in a small to medium-sized business.</a:t>
            </a:r>
          </a:p>
          <a:p>
            <a:pPr marL="286941" indent="-285750"/>
            <a:r>
              <a:rPr lang="en-CA" dirty="0"/>
              <a:t>4.2 The Switched Environment</a:t>
            </a:r>
          </a:p>
          <a:p>
            <a:pPr marL="469106" lvl="1" indent="-214313">
              <a:buFont typeface="Arial" panose="020B0604020202020204" pitchFamily="34" charset="0"/>
              <a:buChar char="•"/>
            </a:pPr>
            <a:r>
              <a:rPr lang="en-US" sz="1600" dirty="0"/>
              <a:t>Explain how Layer 2 switches forward data in a small to medium-sized LAN.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Explain how frames are forwarded in a switched network. 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Compare a collision domain to a broadcast domain.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endParaRPr lang="en-US" sz="1150" dirty="0"/>
          </a:p>
        </p:txBody>
      </p:sp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Chapter 4 - Sections &amp; Objectives</a:t>
            </a:r>
          </a:p>
        </p:txBody>
      </p:sp>
    </p:spTree>
    <p:extLst>
      <p:ext uri="{BB962C8B-B14F-4D97-AF65-F5344CB8AC3E}">
        <p14:creationId xmlns:p14="http://schemas.microsoft.com/office/powerpoint/2010/main" val="17588686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/>
              <a:t>4.1 LAN Design</a:t>
            </a:r>
          </a:p>
        </p:txBody>
      </p:sp>
    </p:spTree>
    <p:extLst>
      <p:ext uri="{BB962C8B-B14F-4D97-AF65-F5344CB8AC3E}">
        <p14:creationId xmlns:p14="http://schemas.microsoft.com/office/powerpoint/2010/main" val="6730996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Converged Networks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Growing Complexity of Networks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44064" y="798944"/>
            <a:ext cx="4119767" cy="4155319"/>
          </a:xfrm>
        </p:spPr>
        <p:txBody>
          <a:bodyPr/>
          <a:lstStyle/>
          <a:p>
            <a:r>
              <a:rPr lang="en-US" altLang="en-US" sz="1800" dirty="0"/>
              <a:t>Next-generation networks need to be secure, reliable, and highly available.</a:t>
            </a:r>
          </a:p>
          <a:p>
            <a:r>
              <a:rPr lang="en-US" altLang="en-US" sz="1800" dirty="0"/>
              <a:t>They must support a globalized workforce.</a:t>
            </a:r>
          </a:p>
          <a:p>
            <a:r>
              <a:rPr lang="en-US" altLang="en-US" sz="1800" dirty="0"/>
              <a:t>They must be able to integrate legacy devices.</a:t>
            </a:r>
          </a:p>
          <a:p>
            <a:pPr lvl="1"/>
            <a:endParaRPr lang="en-US" altLang="en-US" b="1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3" name="Picture 2" descr="Routing and Switching Essentials - Mozilla Firefox">
            <a:extLst>
              <a:ext uri="{FF2B5EF4-FFF2-40B4-BE49-F238E27FC236}">
                <a16:creationId xmlns:a16="http://schemas.microsoft.com/office/drawing/2014/main" id="{C6C3E821-114C-40CA-9DE2-FDACDDEA0C1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04247" y="1071011"/>
            <a:ext cx="4650312" cy="3369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3748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Converged Networks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Elements of a Converged Network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630181" y="900720"/>
            <a:ext cx="4119767" cy="4155319"/>
          </a:xfrm>
        </p:spPr>
        <p:txBody>
          <a:bodyPr/>
          <a:lstStyle/>
          <a:p>
            <a:r>
              <a:rPr lang="en-US" altLang="en-US" sz="1800" dirty="0"/>
              <a:t>Converged network solutions integrate voice systems, IP phones, voice gateways, video support, and video conferencing.</a:t>
            </a:r>
          </a:p>
          <a:p>
            <a:r>
              <a:rPr lang="en-US" altLang="en-US" sz="1800" dirty="0"/>
              <a:t>Primary benefit of the converged network - just one physical network to install and manage.</a:t>
            </a:r>
          </a:p>
          <a:p>
            <a:pPr lvl="1"/>
            <a:endParaRPr lang="en-US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4" name="Picture 3" descr="Routing and Switching Essentials - Mozilla Firefox">
            <a:extLst>
              <a:ext uri="{FF2B5EF4-FFF2-40B4-BE49-F238E27FC236}">
                <a16:creationId xmlns:a16="http://schemas.microsoft.com/office/drawing/2014/main" id="{0143EF0E-B94A-4854-A106-45B0F01606E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54675" y="841463"/>
            <a:ext cx="3945560" cy="3826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76083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Converged Networks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Cisco Borderless Networks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18804" y="880512"/>
            <a:ext cx="4119767" cy="4155319"/>
          </a:xfrm>
        </p:spPr>
        <p:txBody>
          <a:bodyPr/>
          <a:lstStyle/>
          <a:p>
            <a:r>
              <a:rPr lang="en-US" altLang="en-US" sz="1600" dirty="0"/>
              <a:t>The Cisco Borderless Network has the following features:</a:t>
            </a:r>
          </a:p>
          <a:p>
            <a:pPr lvl="1"/>
            <a:r>
              <a:rPr lang="en-US" altLang="en-US" sz="1500" dirty="0"/>
              <a:t>Allows organizations to connect anyone, anywhere, anytime, on any device; securely, reliably, and seamlessly. </a:t>
            </a:r>
          </a:p>
          <a:p>
            <a:pPr lvl="1"/>
            <a:r>
              <a:rPr lang="en-US" altLang="en-US" sz="1500" dirty="0"/>
              <a:t>Provides the framework to unify wired and wireless access, including policy, access control, and performance management across many different device types.</a:t>
            </a:r>
          </a:p>
          <a:p>
            <a:pPr lvl="1"/>
            <a:r>
              <a:rPr lang="en-US" altLang="en-US" sz="1500" dirty="0"/>
              <a:t>Provides network services, and user and endpoint services that are all managed by an integrated management solution.</a:t>
            </a:r>
          </a:p>
          <a:p>
            <a:pPr marL="142875" lvl="1" indent="0">
              <a:buNone/>
            </a:pPr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3" name="Picture 2" descr="Routing and Switching Essentials - Mozilla Firefox">
            <a:extLst>
              <a:ext uri="{FF2B5EF4-FFF2-40B4-BE49-F238E27FC236}">
                <a16:creationId xmlns:a16="http://schemas.microsoft.com/office/drawing/2014/main" id="{F9572284-D337-4632-B2F8-DBF077AFC9F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38571" y="880512"/>
            <a:ext cx="4783702" cy="3514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91329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Converged Networks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Hierarchy in the Borderless Switched Network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705960" y="798944"/>
            <a:ext cx="4119767" cy="4155319"/>
          </a:xfrm>
        </p:spPr>
        <p:txBody>
          <a:bodyPr/>
          <a:lstStyle/>
          <a:p>
            <a:r>
              <a:rPr lang="en-US" altLang="en-US" sz="1700" dirty="0"/>
              <a:t>Borderless switched network design guidelines are based on the following principles:</a:t>
            </a:r>
          </a:p>
          <a:p>
            <a:pPr lvl="1"/>
            <a:r>
              <a:rPr lang="en-US" altLang="en-US" sz="1500" dirty="0"/>
              <a:t>Hierarchical -  Facilitates understanding the role of each device at every tier.</a:t>
            </a:r>
          </a:p>
          <a:p>
            <a:pPr lvl="1"/>
            <a:r>
              <a:rPr lang="en-US" altLang="en-US" sz="1500" dirty="0"/>
              <a:t>Modularity  - Allows seamless network expansion and integrated services.</a:t>
            </a:r>
          </a:p>
          <a:p>
            <a:pPr lvl="1"/>
            <a:r>
              <a:rPr lang="en-US" altLang="en-US" sz="1500" dirty="0"/>
              <a:t>Resiliency – Provides an always available network.</a:t>
            </a:r>
          </a:p>
          <a:p>
            <a:pPr lvl="1"/>
            <a:r>
              <a:rPr lang="en-US" altLang="en-US" sz="1500" dirty="0"/>
              <a:t>Flexibility - Allows intelligent traffic load sharing.</a:t>
            </a:r>
          </a:p>
          <a:p>
            <a:r>
              <a:rPr lang="en-US" altLang="en-US" sz="1600" dirty="0"/>
              <a:t>The three tiers of the hierarchical model are Access, Distribution and Core layers.</a:t>
            </a:r>
          </a:p>
          <a:p>
            <a:pPr lvl="1"/>
            <a:endParaRPr lang="en-US" altLang="en-US" dirty="0"/>
          </a:p>
          <a:p>
            <a:pPr lvl="1"/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4" name="Picture 3" descr="Routing and Switching Essentials - Mozilla Firefox">
            <a:extLst>
              <a:ext uri="{FF2B5EF4-FFF2-40B4-BE49-F238E27FC236}">
                <a16:creationId xmlns:a16="http://schemas.microsoft.com/office/drawing/2014/main" id="{85B434BD-1C3B-4AC0-854E-A865079CD85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05560" y="886930"/>
            <a:ext cx="4359819" cy="3369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2885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Converged Networks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Access, Distribution, and Core Layers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86924" y="798944"/>
            <a:ext cx="4119767" cy="4155319"/>
          </a:xfrm>
        </p:spPr>
        <p:txBody>
          <a:bodyPr/>
          <a:lstStyle/>
          <a:p>
            <a:r>
              <a:rPr lang="en-US" altLang="en-US" sz="1600" dirty="0"/>
              <a:t>Access Layer – provides network access to the user.</a:t>
            </a:r>
          </a:p>
          <a:p>
            <a:r>
              <a:rPr lang="en-US" altLang="en-US" sz="1600" dirty="0"/>
              <a:t>Distribution Layer - interfaces between the access layer and the core layer. Provides functions such as:</a:t>
            </a:r>
          </a:p>
          <a:p>
            <a:pPr lvl="1"/>
            <a:r>
              <a:rPr lang="en-US" altLang="en-US" dirty="0"/>
              <a:t>aggregating Layer 2 broadcast domains and Layer 3 routing boundaries.</a:t>
            </a:r>
          </a:p>
          <a:p>
            <a:pPr lvl="1"/>
            <a:r>
              <a:rPr lang="en-US" altLang="en-US" dirty="0"/>
              <a:t>providing intelligent switching, routing, and network access policy functions to access the rest of the network.</a:t>
            </a:r>
            <a:endParaRPr lang="en-CA" altLang="en-US" dirty="0"/>
          </a:p>
          <a:p>
            <a:r>
              <a:rPr lang="en-US" altLang="en-US" dirty="0"/>
              <a:t>Core Layer  - is the network backbone. It provides fault isolation and high-speed backbone connectivity.</a:t>
            </a:r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6" name="Picture 5" descr="Routing and Switching Essentials - Mozilla Firefox">
            <a:extLst>
              <a:ext uri="{FF2B5EF4-FFF2-40B4-BE49-F238E27FC236}">
                <a16:creationId xmlns:a16="http://schemas.microsoft.com/office/drawing/2014/main" id="{37395C27-B1A6-4B91-8833-49A544CFD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40650" y="894193"/>
            <a:ext cx="4061754" cy="308532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AEAD746-E64A-41EE-A1DE-986CD7899BBF}"/>
              </a:ext>
            </a:extLst>
          </p:cNvPr>
          <p:cNvSpPr txBox="1"/>
          <p:nvPr/>
        </p:nvSpPr>
        <p:spPr>
          <a:xfrm>
            <a:off x="4405286" y="3979517"/>
            <a:ext cx="463767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  <a:latin typeface="+mn-lt"/>
              </a:rPr>
              <a:t>Smaller networks that do not need a separate distribution and core layer often use a two-tier campus or collapsed core network design.</a:t>
            </a:r>
          </a:p>
        </p:txBody>
      </p:sp>
    </p:spTree>
    <p:extLst>
      <p:ext uri="{BB962C8B-B14F-4D97-AF65-F5344CB8AC3E}">
        <p14:creationId xmlns:p14="http://schemas.microsoft.com/office/powerpoint/2010/main" val="36463463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Switched Networks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Role of Switched Networks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915531" y="798944"/>
            <a:ext cx="4119767" cy="4155319"/>
          </a:xfrm>
        </p:spPr>
        <p:txBody>
          <a:bodyPr/>
          <a:lstStyle/>
          <a:p>
            <a:r>
              <a:rPr lang="en-US" altLang="en-US" sz="1600" dirty="0"/>
              <a:t>A hierarchical switched LAN allows more flexibility, traffic management, and additional features: </a:t>
            </a:r>
          </a:p>
          <a:p>
            <a:pPr lvl="1"/>
            <a:r>
              <a:rPr lang="en-US" altLang="en-US" dirty="0"/>
              <a:t>Quality of service</a:t>
            </a:r>
          </a:p>
          <a:p>
            <a:pPr lvl="1"/>
            <a:r>
              <a:rPr lang="en-US" altLang="en-US" dirty="0"/>
              <a:t>Additional security</a:t>
            </a:r>
          </a:p>
          <a:p>
            <a:pPr lvl="1"/>
            <a:r>
              <a:rPr lang="en-US" altLang="en-US" dirty="0"/>
              <a:t>Support for wireless networking and connectivity</a:t>
            </a:r>
          </a:p>
          <a:p>
            <a:pPr lvl="1"/>
            <a:r>
              <a:rPr lang="en-US" altLang="en-US" dirty="0"/>
              <a:t>Support for new technologies.</a:t>
            </a:r>
          </a:p>
          <a:p>
            <a:pPr lvl="1"/>
            <a:endParaRPr lang="en-US" altLang="en-US" dirty="0"/>
          </a:p>
          <a:p>
            <a:pPr lvl="1"/>
            <a:endParaRPr lang="en-US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4" name="Picture 3" descr="Routing and Switching Essentials - Mozilla Firefox">
            <a:extLst>
              <a:ext uri="{FF2B5EF4-FFF2-40B4-BE49-F238E27FC236}">
                <a16:creationId xmlns:a16="http://schemas.microsoft.com/office/drawing/2014/main" id="{B2EFCE76-48CE-4C47-A750-D39C0625076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1558" y="925003"/>
            <a:ext cx="4688194" cy="3197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89187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Switched Networks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Form Factors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449725" y="2280954"/>
            <a:ext cx="4119767" cy="1008910"/>
          </a:xfrm>
        </p:spPr>
        <p:txBody>
          <a:bodyPr/>
          <a:lstStyle/>
          <a:p>
            <a:r>
              <a:rPr lang="en-US" altLang="en-US" sz="1600" dirty="0"/>
              <a:t>Considerations when selecting switches: </a:t>
            </a:r>
          </a:p>
          <a:p>
            <a:pPr lvl="1"/>
            <a:r>
              <a:rPr lang="en-US" altLang="en-US" dirty="0"/>
              <a:t>Cost </a:t>
            </a:r>
          </a:p>
          <a:p>
            <a:pPr lvl="1"/>
            <a:r>
              <a:rPr lang="en-US" altLang="en-US" dirty="0"/>
              <a:t>Port Density </a:t>
            </a:r>
          </a:p>
          <a:p>
            <a:pPr lvl="1"/>
            <a:r>
              <a:rPr lang="en-US" altLang="en-US" dirty="0"/>
              <a:t>Power</a:t>
            </a:r>
          </a:p>
          <a:p>
            <a:pPr lvl="1"/>
            <a:r>
              <a:rPr lang="en-US" altLang="en-US" dirty="0"/>
              <a:t>Reliability</a:t>
            </a:r>
          </a:p>
          <a:p>
            <a:pPr lvl="1"/>
            <a:r>
              <a:rPr lang="en-US" altLang="en-US" dirty="0"/>
              <a:t>Port Speed</a:t>
            </a:r>
          </a:p>
          <a:p>
            <a:pPr lvl="1"/>
            <a:r>
              <a:rPr lang="en-US" altLang="en-US" dirty="0"/>
              <a:t>Frame buffers</a:t>
            </a:r>
          </a:p>
          <a:p>
            <a:pPr lvl="1"/>
            <a:r>
              <a:rPr lang="en-US" altLang="en-US" dirty="0"/>
              <a:t>Scalability</a:t>
            </a:r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6" name="Picture 5" descr="Routing and Switching Essentials - Mozilla Firefox">
            <a:extLst>
              <a:ext uri="{FF2B5EF4-FFF2-40B4-BE49-F238E27FC236}">
                <a16:creationId xmlns:a16="http://schemas.microsoft.com/office/drawing/2014/main" id="{6C468F8E-E956-4E7B-8FCE-4BC01D62BB9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6641" y="798944"/>
            <a:ext cx="2591642" cy="1328122"/>
          </a:xfrm>
          <a:prstGeom prst="rect">
            <a:avLst/>
          </a:prstGeom>
        </p:spPr>
      </p:pic>
      <p:pic>
        <p:nvPicPr>
          <p:cNvPr id="8" name="Picture 7" descr="Routing and Switching Essentials - Mozilla Firefox">
            <a:extLst>
              <a:ext uri="{FF2B5EF4-FFF2-40B4-BE49-F238E27FC236}">
                <a16:creationId xmlns:a16="http://schemas.microsoft.com/office/drawing/2014/main" id="{8491ACD3-8CFA-49FE-B686-11C9239569E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8686" y="2377225"/>
            <a:ext cx="2922104" cy="195768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B9CBD3E-BD00-4139-99C4-8E5B7687B141}"/>
              </a:ext>
            </a:extLst>
          </p:cNvPr>
          <p:cNvSpPr txBox="1"/>
          <p:nvPr/>
        </p:nvSpPr>
        <p:spPr>
          <a:xfrm>
            <a:off x="861292" y="2127066"/>
            <a:ext cx="21477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  <a:latin typeface="+mn-lt"/>
              </a:rPr>
              <a:t>Fixed Configuration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FD670E1-21EB-444E-A3E5-6A0B490433AD}"/>
              </a:ext>
            </a:extLst>
          </p:cNvPr>
          <p:cNvSpPr/>
          <p:nvPr/>
        </p:nvSpPr>
        <p:spPr>
          <a:xfrm>
            <a:off x="1192697" y="4344556"/>
            <a:ext cx="194476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  <a:latin typeface="+mn-lt"/>
              </a:rPr>
              <a:t>Modular Configuration</a:t>
            </a:r>
          </a:p>
        </p:txBody>
      </p:sp>
      <p:pic>
        <p:nvPicPr>
          <p:cNvPr id="13" name="Picture 12" descr="Routing and Switching Essentials - Mozilla Firefox">
            <a:extLst>
              <a:ext uri="{FF2B5EF4-FFF2-40B4-BE49-F238E27FC236}">
                <a16:creationId xmlns:a16="http://schemas.microsoft.com/office/drawing/2014/main" id="{4EDFA83F-08EB-4A24-87F0-3AB687ACDB0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710223" y="281029"/>
            <a:ext cx="3014330" cy="1605519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E5BBD026-D409-43DD-8E36-F6949269E0CC}"/>
              </a:ext>
            </a:extLst>
          </p:cNvPr>
          <p:cNvSpPr/>
          <p:nvPr/>
        </p:nvSpPr>
        <p:spPr>
          <a:xfrm>
            <a:off x="5193895" y="1874184"/>
            <a:ext cx="208582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  <a:latin typeface="+mn-lt"/>
              </a:rPr>
              <a:t>Stackable Configuration</a:t>
            </a:r>
          </a:p>
        </p:txBody>
      </p:sp>
    </p:spTree>
    <p:extLst>
      <p:ext uri="{BB962C8B-B14F-4D97-AF65-F5344CB8AC3E}">
        <p14:creationId xmlns:p14="http://schemas.microsoft.com/office/powerpoint/2010/main" val="297363366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/>
              <a:t>4.2 The Switched Environment</a:t>
            </a:r>
          </a:p>
        </p:txBody>
      </p:sp>
    </p:spTree>
    <p:extLst>
      <p:ext uri="{BB962C8B-B14F-4D97-AF65-F5344CB8AC3E}">
        <p14:creationId xmlns:p14="http://schemas.microsoft.com/office/powerpoint/2010/main" val="375461326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70727" y="167962"/>
            <a:ext cx="9144000" cy="757551"/>
          </a:xfrm>
        </p:spPr>
        <p:txBody>
          <a:bodyPr/>
          <a:lstStyle/>
          <a:p>
            <a:r>
              <a:rPr lang="en-US" altLang="en-US" sz="1600" dirty="0"/>
              <a:t>Frame Forwarding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Switching as a General Concept in Networking and Telecommunications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572000" y="925513"/>
            <a:ext cx="4455806" cy="3646487"/>
          </a:xfrm>
        </p:spPr>
        <p:txBody>
          <a:bodyPr/>
          <a:lstStyle/>
          <a:p>
            <a:r>
              <a:rPr lang="en-US" altLang="en-US" sz="1600" dirty="0"/>
              <a:t>A LAN switch makes decisions based on two criteria:</a:t>
            </a:r>
          </a:p>
          <a:p>
            <a:pPr lvl="1"/>
            <a:r>
              <a:rPr lang="en-US" altLang="en-US" sz="1500" dirty="0"/>
              <a:t>Ingress port - where a frame enters the device</a:t>
            </a:r>
          </a:p>
          <a:p>
            <a:pPr lvl="1"/>
            <a:r>
              <a:rPr lang="en-US" altLang="en-US" sz="1500" dirty="0"/>
              <a:t>Destination address</a:t>
            </a:r>
          </a:p>
          <a:p>
            <a:r>
              <a:rPr lang="en-US" altLang="en-US" sz="1600" dirty="0"/>
              <a:t>A LAN switch maintains a table that it uses to determine how to forward traffic.</a:t>
            </a:r>
          </a:p>
          <a:p>
            <a:r>
              <a:rPr lang="en-US" altLang="en-US" sz="1600" dirty="0"/>
              <a:t>In the diagram, If a message enters switch port 1 with a destination address of EA, then the switch forwards the traffic out port 4. </a:t>
            </a:r>
          </a:p>
          <a:p>
            <a:r>
              <a:rPr lang="en-US" altLang="en-US" sz="1600" dirty="0"/>
              <a:t>Layer 2 Ethernet switches forward frames based on the destination MAC address. </a:t>
            </a:r>
          </a:p>
          <a:p>
            <a:pPr lvl="1"/>
            <a:endParaRPr lang="en-US" altLang="en-US" sz="1500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5" name="Picture 4" descr="Routing and Switching Essentials - Mozilla Firefox">
            <a:extLst>
              <a:ext uri="{FF2B5EF4-FFF2-40B4-BE49-F238E27FC236}">
                <a16:creationId xmlns:a16="http://schemas.microsoft.com/office/drawing/2014/main" id="{83874A55-F1EF-43DB-BFF1-CD8AAF2347C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1736" y="1177099"/>
            <a:ext cx="4316925" cy="2995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0160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70727" y="167962"/>
            <a:ext cx="9144000" cy="757551"/>
          </a:xfrm>
        </p:spPr>
        <p:txBody>
          <a:bodyPr/>
          <a:lstStyle/>
          <a:p>
            <a:r>
              <a:rPr lang="en-US" altLang="en-US" sz="1600" dirty="0"/>
              <a:t>Frame Forwarding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Video Demonstration - MAC Address Tables on Connected Switches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16194" y="1158892"/>
            <a:ext cx="4219932" cy="3516720"/>
          </a:xfrm>
        </p:spPr>
        <p:txBody>
          <a:bodyPr/>
          <a:lstStyle/>
          <a:p>
            <a:pPr lvl="1"/>
            <a:endParaRPr lang="en-US" altLang="en-US" sz="1500" dirty="0"/>
          </a:p>
          <a:p>
            <a:pPr lvl="1">
              <a:buFont typeface="Wingdings" panose="05000000000000000000" pitchFamily="2" charset="2"/>
              <a:buChar char="§"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15" name="Picture 14" descr="Routing and Switching Essentials - Mozilla Firefox">
            <a:extLst>
              <a:ext uri="{FF2B5EF4-FFF2-40B4-BE49-F238E27FC236}">
                <a16:creationId xmlns:a16="http://schemas.microsoft.com/office/drawing/2014/main" id="{87E277EA-1EA0-42D0-8D46-031A78B0AC9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36049" y="1122032"/>
            <a:ext cx="4691757" cy="2486857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8AC43971-6725-4677-909E-561795DB7EC5}"/>
              </a:ext>
            </a:extLst>
          </p:cNvPr>
          <p:cNvSpPr/>
          <p:nvPr/>
        </p:nvSpPr>
        <p:spPr>
          <a:xfrm>
            <a:off x="70727" y="1104731"/>
            <a:ext cx="4128187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rgbClr val="000000"/>
                </a:solidFill>
                <a:latin typeface="+mn-lt"/>
              </a:rPr>
              <a:t>The video explains how a switch builds its MAC address table by recording the MAC address of each device connected to each of its ports.</a:t>
            </a:r>
          </a:p>
        </p:txBody>
      </p:sp>
    </p:spTree>
    <p:extLst>
      <p:ext uri="{BB962C8B-B14F-4D97-AF65-F5344CB8AC3E}">
        <p14:creationId xmlns:p14="http://schemas.microsoft.com/office/powerpoint/2010/main" val="2285377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57551"/>
          </a:xfrm>
        </p:spPr>
        <p:txBody>
          <a:bodyPr/>
          <a:lstStyle/>
          <a:p>
            <a:r>
              <a:rPr lang="en-US" altLang="en-US" sz="1600" dirty="0"/>
              <a:t>Frame Forwarding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Switch Forwarding Methods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71144" y="3275893"/>
            <a:ext cx="3917924" cy="1372711"/>
          </a:xfrm>
        </p:spPr>
        <p:txBody>
          <a:bodyPr/>
          <a:lstStyle/>
          <a:p>
            <a:endParaRPr lang="en-US" altLang="en-US" sz="1500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3" name="Picture 2" descr="Routing and Switching Essentials - Mozilla Firefox">
            <a:extLst>
              <a:ext uri="{FF2B5EF4-FFF2-40B4-BE49-F238E27FC236}">
                <a16:creationId xmlns:a16="http://schemas.microsoft.com/office/drawing/2014/main" id="{D2901EF4-B9CE-43A0-ACFC-648F27D5B62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6193" y="925513"/>
            <a:ext cx="4057203" cy="2350380"/>
          </a:xfrm>
          <a:prstGeom prst="rect">
            <a:avLst/>
          </a:prstGeom>
        </p:spPr>
      </p:pic>
      <p:pic>
        <p:nvPicPr>
          <p:cNvPr id="6" name="Picture 5" descr="Routing and Switching Essentials - Mozilla Firefox">
            <a:extLst>
              <a:ext uri="{FF2B5EF4-FFF2-40B4-BE49-F238E27FC236}">
                <a16:creationId xmlns:a16="http://schemas.microsoft.com/office/drawing/2014/main" id="{687A0D74-01C0-42F5-B487-2119E64FD78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93763" y="925513"/>
            <a:ext cx="4597479" cy="2350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5180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Frame Forwarding</a:t>
            </a:r>
            <a:br>
              <a:rPr lang="en-US" altLang="en-US" sz="1600" dirty="0"/>
            </a:br>
            <a:r>
              <a:rPr lang="en-US" altLang="en-US" dirty="0"/>
              <a:t>Store-and-Forward Switching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05379" y="855722"/>
            <a:ext cx="3907818" cy="3545251"/>
          </a:xfrm>
        </p:spPr>
        <p:txBody>
          <a:bodyPr/>
          <a:lstStyle/>
          <a:p>
            <a:pPr eaLnBrk="1" hangingPunct="1"/>
            <a:r>
              <a:rPr lang="en-US" altLang="en-US" sz="1700" dirty="0"/>
              <a:t>Features of Store-and-Forward Switching:</a:t>
            </a:r>
          </a:p>
          <a:p>
            <a:pPr lvl="1"/>
            <a:r>
              <a:rPr lang="en-US" altLang="en-US" sz="1500" b="1" dirty="0"/>
              <a:t>Error Checking– </a:t>
            </a:r>
            <a:r>
              <a:rPr lang="en-US" altLang="en-US" sz="1500" dirty="0"/>
              <a:t>After receiving the entire frame, the switch compares the frame-check-sequence (FCS) value in the last field against its own FCS calculations. Only error-free frames are forwarded</a:t>
            </a:r>
          </a:p>
          <a:p>
            <a:pPr lvl="1"/>
            <a:r>
              <a:rPr lang="en-US" altLang="en-US" sz="1500" b="1" dirty="0"/>
              <a:t>Automatic Buffering– </a:t>
            </a:r>
            <a:r>
              <a:rPr lang="en-US" altLang="en-US" sz="1500" dirty="0"/>
              <a:t>ingress port buffering provides the flexibility to support any mix of Ethernet speeds.</a:t>
            </a:r>
          </a:p>
          <a:p>
            <a:r>
              <a:rPr lang="en-US" altLang="en-US" sz="1700" dirty="0"/>
              <a:t>Store-and-Forward is Cisco’s primary LAN switching method.</a:t>
            </a:r>
          </a:p>
          <a:p>
            <a:pPr marL="0" indent="0" eaLnBrk="1" hangingPunct="1">
              <a:buNone/>
            </a:pPr>
            <a:endParaRPr lang="en-CA" altLang="en-US" sz="1650" b="1" dirty="0"/>
          </a:p>
        </p:txBody>
      </p:sp>
      <p:pic>
        <p:nvPicPr>
          <p:cNvPr id="3" name="Picture 2" descr="Routing and Switching Essentials - Mozilla Firefox">
            <a:extLst>
              <a:ext uri="{FF2B5EF4-FFF2-40B4-BE49-F238E27FC236}">
                <a16:creationId xmlns:a16="http://schemas.microsoft.com/office/drawing/2014/main" id="{7C55347D-1661-4E93-8E31-AE0F91C1706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37785" y="855722"/>
            <a:ext cx="4809246" cy="2958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9468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Frame Forwarding</a:t>
            </a:r>
            <a:br>
              <a:rPr lang="en-US" altLang="en-US" sz="1600" dirty="0"/>
            </a:br>
            <a:r>
              <a:rPr lang="en-US" altLang="en-US" dirty="0"/>
              <a:t>Cut-Through Switching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871150" y="894722"/>
            <a:ext cx="3907818" cy="3545251"/>
          </a:xfrm>
        </p:spPr>
        <p:txBody>
          <a:bodyPr/>
          <a:lstStyle/>
          <a:p>
            <a:pPr>
              <a:buClr>
                <a:srgbClr val="58585B"/>
              </a:buClr>
            </a:pPr>
            <a:r>
              <a:rPr lang="en-US" altLang="en-US" sz="1600" dirty="0"/>
              <a:t>Rapid Frame Forwarding -  The switch can make a forwarding decision as soon as it has looked up the destination MAC address.</a:t>
            </a:r>
          </a:p>
          <a:p>
            <a:pPr lvl="1">
              <a:buClr>
                <a:srgbClr val="58585B"/>
              </a:buClr>
            </a:pPr>
            <a:r>
              <a:rPr lang="en-US" altLang="en-US" sz="1500" dirty="0"/>
              <a:t>Frames with errors are forwarded.</a:t>
            </a:r>
          </a:p>
          <a:p>
            <a:pPr>
              <a:buClr>
                <a:srgbClr val="58585B"/>
              </a:buClr>
            </a:pPr>
            <a:r>
              <a:rPr lang="en-US" altLang="en-US" sz="1600" dirty="0"/>
              <a:t>Fragment Free </a:t>
            </a:r>
            <a:r>
              <a:rPr lang="en-US" altLang="en-US" sz="1600" b="1" dirty="0"/>
              <a:t>- </a:t>
            </a:r>
            <a:r>
              <a:rPr lang="en-US" altLang="en-US" sz="1600" dirty="0"/>
              <a:t>modified form of cut-through switching. The switch waits for the collision window (64 bytes) to pass before forwarding the frame.</a:t>
            </a:r>
          </a:p>
          <a:p>
            <a:pPr lvl="1">
              <a:buClr>
                <a:srgbClr val="58585B"/>
              </a:buClr>
            </a:pPr>
            <a:r>
              <a:rPr lang="en-US" altLang="en-US" sz="1500" dirty="0"/>
              <a:t>Provides better error checking than cut-through, with practically no increase in latency. </a:t>
            </a:r>
          </a:p>
          <a:p>
            <a:pPr marL="142875" lvl="1" indent="0">
              <a:buClr>
                <a:srgbClr val="58585B"/>
              </a:buClr>
              <a:buNone/>
            </a:pPr>
            <a:endParaRPr lang="en-US" altLang="en-US" sz="1500" dirty="0"/>
          </a:p>
          <a:p>
            <a:pPr marL="142875" lvl="1" indent="0">
              <a:buClr>
                <a:srgbClr val="58585B"/>
              </a:buClr>
              <a:buNone/>
            </a:pPr>
            <a:endParaRPr lang="en-US" altLang="en-US" sz="1500" dirty="0"/>
          </a:p>
        </p:txBody>
      </p:sp>
      <p:pic>
        <p:nvPicPr>
          <p:cNvPr id="4" name="Picture 3" descr="Routing and Switching Essentials - Mozilla Firefox">
            <a:extLst>
              <a:ext uri="{FF2B5EF4-FFF2-40B4-BE49-F238E27FC236}">
                <a16:creationId xmlns:a16="http://schemas.microsoft.com/office/drawing/2014/main" id="{207B6996-F8A0-44FB-99FF-93C3F0F17AD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2906" y="948509"/>
            <a:ext cx="4709785" cy="2686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39558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Switching Domains</a:t>
            </a:r>
            <a:br>
              <a:rPr lang="en-US" altLang="en-US" sz="1600" dirty="0"/>
            </a:br>
            <a:r>
              <a:rPr lang="en-US" altLang="en-US" dirty="0"/>
              <a:t>Collision Domains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836044"/>
            <a:ext cx="3907818" cy="4083197"/>
          </a:xfrm>
        </p:spPr>
        <p:txBody>
          <a:bodyPr/>
          <a:lstStyle/>
          <a:p>
            <a:pPr>
              <a:buClr>
                <a:srgbClr val="58585B"/>
              </a:buClr>
            </a:pPr>
            <a:r>
              <a:rPr lang="en-US" altLang="en-US" sz="1600" dirty="0"/>
              <a:t>In hub-based Ethernet segments, network devices compete for the medium, therefore collisions will occur.</a:t>
            </a:r>
          </a:p>
          <a:p>
            <a:pPr>
              <a:buClr>
                <a:srgbClr val="58585B"/>
              </a:buClr>
            </a:pPr>
            <a:r>
              <a:rPr lang="en-US" altLang="en-US" sz="1600" dirty="0"/>
              <a:t>Ethernet switch ports operating in full duplex eliminate collisions.</a:t>
            </a:r>
          </a:p>
          <a:p>
            <a:pPr>
              <a:buClr>
                <a:srgbClr val="58585B"/>
              </a:buClr>
            </a:pPr>
            <a:r>
              <a:rPr lang="en-US" altLang="en-US" sz="1600" dirty="0"/>
              <a:t>Ethernet switch ports will autonegotiate full-duplex if connected to full-duplex device.</a:t>
            </a:r>
          </a:p>
          <a:p>
            <a:pPr>
              <a:buClr>
                <a:srgbClr val="58585B"/>
              </a:buClr>
            </a:pPr>
            <a:r>
              <a:rPr lang="en-US" altLang="en-US" sz="1600" dirty="0"/>
              <a:t>If connected to a half-duplex device then the switch port will operate in half duplex and be part of a collision domain.</a:t>
            </a:r>
          </a:p>
          <a:p>
            <a:pPr>
              <a:buClr>
                <a:srgbClr val="58585B"/>
              </a:buClr>
            </a:pPr>
            <a:endParaRPr lang="en-US" altLang="en-US" sz="1600" dirty="0"/>
          </a:p>
          <a:p>
            <a:pPr marL="142875" lvl="1" indent="0">
              <a:buClr>
                <a:srgbClr val="58585B"/>
              </a:buClr>
              <a:buNone/>
            </a:pPr>
            <a:endParaRPr lang="en-US" altLang="en-US" sz="1500" dirty="0"/>
          </a:p>
          <a:p>
            <a:pPr marL="142875" lvl="1" indent="0">
              <a:buClr>
                <a:srgbClr val="58585B"/>
              </a:buClr>
              <a:buNone/>
            </a:pPr>
            <a:endParaRPr lang="en-US" altLang="en-US" sz="1500" dirty="0"/>
          </a:p>
        </p:txBody>
      </p:sp>
      <p:pic>
        <p:nvPicPr>
          <p:cNvPr id="3" name="Picture 2" descr="Routing and Switching Essentials - Mozilla Firefox">
            <a:extLst>
              <a:ext uri="{FF2B5EF4-FFF2-40B4-BE49-F238E27FC236}">
                <a16:creationId xmlns:a16="http://schemas.microsoft.com/office/drawing/2014/main" id="{FBCBF14B-4E8C-497D-84D5-BB57349413E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43896" y="836044"/>
            <a:ext cx="4934391" cy="3251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2985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Switching Domains</a:t>
            </a:r>
            <a:br>
              <a:rPr lang="en-US" altLang="en-US" sz="1600" dirty="0"/>
            </a:br>
            <a:r>
              <a:rPr lang="en-US" altLang="en-US" dirty="0"/>
              <a:t>Broadcast Domains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89411" y="530151"/>
            <a:ext cx="3976353" cy="4083197"/>
          </a:xfrm>
        </p:spPr>
        <p:txBody>
          <a:bodyPr/>
          <a:lstStyle/>
          <a:p>
            <a:pPr>
              <a:buClr>
                <a:srgbClr val="58585B"/>
              </a:buClr>
            </a:pPr>
            <a:r>
              <a:rPr lang="en-US" altLang="en-US" sz="1600" dirty="0"/>
              <a:t>One switch or multiple interconnected switches form a single broadcast domain.</a:t>
            </a:r>
          </a:p>
          <a:p>
            <a:pPr>
              <a:buClr>
                <a:srgbClr val="58585B"/>
              </a:buClr>
            </a:pPr>
            <a:r>
              <a:rPr lang="en-US" altLang="en-US" sz="1600" dirty="0"/>
              <a:t>When a switch receives a broadcast frame, it forwards the frame out each of its ports, except the ingress port where the broadcast frame was received.</a:t>
            </a:r>
          </a:p>
          <a:p>
            <a:pPr>
              <a:buClr>
                <a:srgbClr val="58585B"/>
              </a:buClr>
            </a:pPr>
            <a:r>
              <a:rPr lang="en-US" altLang="en-US" sz="1600" dirty="0"/>
              <a:t>When two switches or more switches are connected together, the broadcast domain is increased because the broadcast is propagated from switch to switch.</a:t>
            </a:r>
          </a:p>
          <a:p>
            <a:pPr>
              <a:buClr>
                <a:srgbClr val="58585B"/>
              </a:buClr>
            </a:pPr>
            <a:r>
              <a:rPr lang="en-US" altLang="en-US" sz="1600" dirty="0"/>
              <a:t>Too many broadcasts can cause network congestion.</a:t>
            </a:r>
          </a:p>
          <a:p>
            <a:pPr marL="142875" lvl="1" indent="0">
              <a:buClr>
                <a:srgbClr val="58585B"/>
              </a:buClr>
              <a:buNone/>
            </a:pPr>
            <a:endParaRPr lang="en-US" altLang="en-US" sz="1500" dirty="0"/>
          </a:p>
          <a:p>
            <a:pPr marL="142875" lvl="1" indent="0">
              <a:buClr>
                <a:srgbClr val="58585B"/>
              </a:buClr>
              <a:buNone/>
            </a:pPr>
            <a:endParaRPr lang="en-US" altLang="en-US" sz="1500" dirty="0"/>
          </a:p>
        </p:txBody>
      </p:sp>
      <p:pic>
        <p:nvPicPr>
          <p:cNvPr id="8" name="Picture 7" descr="Routing and Switching Essentials - Mozilla Firefox">
            <a:extLst>
              <a:ext uri="{FF2B5EF4-FFF2-40B4-BE49-F238E27FC236}">
                <a16:creationId xmlns:a16="http://schemas.microsoft.com/office/drawing/2014/main" id="{FA5E543A-8B43-46FC-9808-1CD3D2AA24F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4143" y="924179"/>
            <a:ext cx="4905268" cy="3510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5282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Switching Domains</a:t>
            </a:r>
            <a:br>
              <a:rPr lang="en-US" altLang="en-US" sz="1600" dirty="0"/>
            </a:br>
            <a:r>
              <a:rPr lang="en-US" altLang="en-US" dirty="0"/>
              <a:t>Alleviating Network Congestion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7325" y="857770"/>
            <a:ext cx="3976353" cy="4083197"/>
          </a:xfrm>
        </p:spPr>
        <p:txBody>
          <a:bodyPr/>
          <a:lstStyle/>
          <a:p>
            <a:pPr>
              <a:buClr>
                <a:srgbClr val="58585B"/>
              </a:buClr>
            </a:pPr>
            <a:r>
              <a:rPr lang="en-US" altLang="en-US" sz="1700" dirty="0"/>
              <a:t>The following characteristics of switches help alleviate congestion:</a:t>
            </a:r>
          </a:p>
          <a:p>
            <a:pPr lvl="1">
              <a:buClr>
                <a:srgbClr val="58585B"/>
              </a:buClr>
            </a:pPr>
            <a:r>
              <a:rPr lang="en-US" altLang="en-US" sz="1500" dirty="0"/>
              <a:t>Establishing full-duplex links, therefore eliminating collisions.</a:t>
            </a:r>
          </a:p>
          <a:p>
            <a:pPr lvl="1">
              <a:buClr>
                <a:srgbClr val="58585B"/>
              </a:buClr>
            </a:pPr>
            <a:r>
              <a:rPr lang="en-US" altLang="en-US" sz="1500" dirty="0"/>
              <a:t>High port density</a:t>
            </a:r>
          </a:p>
          <a:p>
            <a:pPr lvl="1">
              <a:buClr>
                <a:srgbClr val="58585B"/>
              </a:buClr>
            </a:pPr>
            <a:r>
              <a:rPr lang="en-US" altLang="en-US" sz="1500" dirty="0"/>
              <a:t>Large frame buffers</a:t>
            </a:r>
          </a:p>
          <a:p>
            <a:pPr lvl="1">
              <a:buClr>
                <a:srgbClr val="58585B"/>
              </a:buClr>
            </a:pPr>
            <a:r>
              <a:rPr lang="en-US" altLang="en-US" sz="1500" dirty="0"/>
              <a:t>Port speed</a:t>
            </a:r>
          </a:p>
          <a:p>
            <a:pPr lvl="1">
              <a:buClr>
                <a:srgbClr val="58585B"/>
              </a:buClr>
            </a:pPr>
            <a:r>
              <a:rPr lang="en-US" altLang="en-US" sz="1500" dirty="0"/>
              <a:t>Fast internal switching</a:t>
            </a:r>
          </a:p>
          <a:p>
            <a:pPr lvl="1">
              <a:buClr>
                <a:srgbClr val="58585B"/>
              </a:buClr>
            </a:pPr>
            <a:r>
              <a:rPr lang="en-US" altLang="en-US" sz="1500" dirty="0"/>
              <a:t>Low per-port cost</a:t>
            </a:r>
          </a:p>
          <a:p>
            <a:pPr lvl="1">
              <a:buClr>
                <a:srgbClr val="58585B"/>
              </a:buClr>
            </a:pPr>
            <a:endParaRPr lang="en-US" altLang="en-US" sz="1500" dirty="0"/>
          </a:p>
          <a:p>
            <a:pPr lvl="1">
              <a:buClr>
                <a:srgbClr val="58585B"/>
              </a:buClr>
            </a:pPr>
            <a:endParaRPr lang="en-US" altLang="en-US" sz="1500" dirty="0"/>
          </a:p>
          <a:p>
            <a:pPr marL="142875" lvl="1" indent="0">
              <a:buClr>
                <a:srgbClr val="58585B"/>
              </a:buClr>
              <a:buNone/>
            </a:pPr>
            <a:endParaRPr lang="en-US" altLang="en-US" sz="1500" dirty="0"/>
          </a:p>
          <a:p>
            <a:pPr marL="142875" lvl="1" indent="0">
              <a:buClr>
                <a:srgbClr val="58585B"/>
              </a:buClr>
              <a:buNone/>
            </a:pPr>
            <a:endParaRPr lang="en-US" altLang="en-US" sz="1500" dirty="0"/>
          </a:p>
        </p:txBody>
      </p:sp>
      <p:pic>
        <p:nvPicPr>
          <p:cNvPr id="3" name="Picture 2" descr="Routing and Switching Essentials - Mozilla Firefox">
            <a:extLst>
              <a:ext uri="{FF2B5EF4-FFF2-40B4-BE49-F238E27FC236}">
                <a16:creationId xmlns:a16="http://schemas.microsoft.com/office/drawing/2014/main" id="{FED79A6B-1766-4419-815C-467B36EF1C2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185704" y="937429"/>
            <a:ext cx="4586670" cy="3268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12320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/>
              <a:t>4.3 Chapter Summary</a:t>
            </a:r>
          </a:p>
        </p:txBody>
      </p:sp>
    </p:spTree>
    <p:extLst>
      <p:ext uri="{BB962C8B-B14F-4D97-AF65-F5344CB8AC3E}">
        <p14:creationId xmlns:p14="http://schemas.microsoft.com/office/powerpoint/2010/main" val="38869442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Conclusion</a:t>
            </a:r>
            <a:br>
              <a:rPr lang="en-US" altLang="en-US" sz="1600" dirty="0"/>
            </a:br>
            <a:r>
              <a:rPr lang="en-US" altLang="en-US" dirty="0"/>
              <a:t>Chapter 4: Switched Networks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7325" y="857770"/>
            <a:ext cx="8861192" cy="4083197"/>
          </a:xfrm>
        </p:spPr>
        <p:txBody>
          <a:bodyPr/>
          <a:lstStyle/>
          <a:p>
            <a:pPr>
              <a:buClr>
                <a:srgbClr val="58585B"/>
              </a:buClr>
            </a:pPr>
            <a:r>
              <a:rPr lang="en-US" altLang="en-US" sz="1800" dirty="0"/>
              <a:t>Explain how switched networks support small to medium-sized businesses.</a:t>
            </a:r>
          </a:p>
          <a:p>
            <a:pPr>
              <a:buClr>
                <a:srgbClr val="58585B"/>
              </a:buClr>
            </a:pPr>
            <a:r>
              <a:rPr lang="en-US" altLang="en-US" sz="1800" dirty="0"/>
              <a:t>Explain how Layer 2 switches forward data in a small to medium-sized LAN.</a:t>
            </a:r>
          </a:p>
          <a:p>
            <a:pPr>
              <a:buClr>
                <a:srgbClr val="58585B"/>
              </a:buClr>
            </a:pPr>
            <a:endParaRPr lang="en-US" altLang="en-US" sz="1800" dirty="0"/>
          </a:p>
          <a:p>
            <a:pPr>
              <a:buClr>
                <a:srgbClr val="58585B"/>
              </a:buClr>
            </a:pPr>
            <a:endParaRPr lang="en-US" altLang="en-US" sz="1800" dirty="0"/>
          </a:p>
          <a:p>
            <a:pPr>
              <a:buClr>
                <a:srgbClr val="58585B"/>
              </a:buClr>
            </a:pPr>
            <a:endParaRPr lang="en-US" altLang="en-US" sz="1600" dirty="0"/>
          </a:p>
          <a:p>
            <a:pPr lvl="1">
              <a:buClr>
                <a:srgbClr val="58585B"/>
              </a:buClr>
            </a:pPr>
            <a:endParaRPr lang="en-US" altLang="en-US" sz="1500" dirty="0"/>
          </a:p>
          <a:p>
            <a:pPr marL="142875" lvl="1" indent="0">
              <a:buClr>
                <a:srgbClr val="58585B"/>
              </a:buClr>
              <a:buNone/>
            </a:pPr>
            <a:endParaRPr lang="en-US" altLang="en-US" sz="1500" dirty="0"/>
          </a:p>
          <a:p>
            <a:pPr marL="142875" lvl="1" indent="0">
              <a:buClr>
                <a:srgbClr val="58585B"/>
              </a:buClr>
              <a:buNone/>
            </a:pPr>
            <a:endParaRPr lang="en-US" altLang="en-US" sz="1500" dirty="0"/>
          </a:p>
        </p:txBody>
      </p:sp>
    </p:spTree>
    <p:extLst>
      <p:ext uri="{BB962C8B-B14F-4D97-AF65-F5344CB8AC3E}">
        <p14:creationId xmlns:p14="http://schemas.microsoft.com/office/powerpoint/2010/main" val="107047634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908282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Theme">
  <a:themeElements>
    <a:clrScheme name="Custom 6">
      <a:dk1>
        <a:srgbClr val="58585B"/>
      </a:dk1>
      <a:lt1>
        <a:srgbClr val="FFFFFF"/>
      </a:lt1>
      <a:dk2>
        <a:srgbClr val="58585B"/>
      </a:dk2>
      <a:lt2>
        <a:srgbClr val="81C569"/>
      </a:lt2>
      <a:accent1>
        <a:srgbClr val="004C69"/>
      </a:accent1>
      <a:accent2>
        <a:srgbClr val="9E0B0F"/>
      </a:accent2>
      <a:accent3>
        <a:srgbClr val="FFFFFF"/>
      </a:accent3>
      <a:accent4>
        <a:srgbClr val="367187"/>
      </a:accent4>
      <a:accent5>
        <a:srgbClr val="38C6F4"/>
      </a:accent5>
      <a:accent6>
        <a:srgbClr val="FBAB18"/>
      </a:accent6>
      <a:hlink>
        <a:srgbClr val="38C6F4"/>
      </a:hlink>
      <a:folHlink>
        <a:srgbClr val="81C569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6A4D7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Default Theme" id="{A3178FD6-045E-43BB-9FF9-79BDC55288A1}" vid="{B3635A64-254C-4D4D-B1C2-6197525273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6334</TotalTime>
  <Words>1227</Words>
  <Application>Microsoft Office PowerPoint</Application>
  <PresentationFormat>On-screen Show (16:9)</PresentationFormat>
  <Paragraphs>259</Paragraphs>
  <Slides>22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ＭＳ Ｐゴシック</vt:lpstr>
      <vt:lpstr>Arial</vt:lpstr>
      <vt:lpstr>Calibri</vt:lpstr>
      <vt:lpstr>CiscoSans</vt:lpstr>
      <vt:lpstr>CiscoSans ExtraLight</vt:lpstr>
      <vt:lpstr>CiscoSans Thin</vt:lpstr>
      <vt:lpstr>Wingdings</vt:lpstr>
      <vt:lpstr>Default Theme</vt:lpstr>
      <vt:lpstr>Chapter 4: Switched Networks</vt:lpstr>
      <vt:lpstr>Chapter 4 - Sections &amp; Objectives</vt:lpstr>
      <vt:lpstr>4.1 LAN Design</vt:lpstr>
      <vt:lpstr>Converged Networks Growing Complexity of Networks</vt:lpstr>
      <vt:lpstr>Converged Networks Elements of a Converged Network</vt:lpstr>
      <vt:lpstr>Converged Networks Cisco Borderless Networks</vt:lpstr>
      <vt:lpstr>Converged Networks Hierarchy in the Borderless Switched Network</vt:lpstr>
      <vt:lpstr>Converged Networks Access, Distribution, and Core Layers</vt:lpstr>
      <vt:lpstr>Switched Networks Role of Switched Networks</vt:lpstr>
      <vt:lpstr>Switched Networks Form Factors</vt:lpstr>
      <vt:lpstr>4.2 The Switched Environment</vt:lpstr>
      <vt:lpstr>Frame Forwarding Switching as a General Concept in Networking and Telecommunications</vt:lpstr>
      <vt:lpstr>Frame Forwarding Video Demonstration - MAC Address Tables on Connected Switches</vt:lpstr>
      <vt:lpstr>Frame Forwarding Switch Forwarding Methods</vt:lpstr>
      <vt:lpstr>Frame Forwarding Store-and-Forward Switching</vt:lpstr>
      <vt:lpstr>Frame Forwarding Cut-Through Switching</vt:lpstr>
      <vt:lpstr>Switching Domains Collision Domains</vt:lpstr>
      <vt:lpstr>Switching Domains Broadcast Domains</vt:lpstr>
      <vt:lpstr>Switching Domains Alleviating Network Congestion</vt:lpstr>
      <vt:lpstr>4.3 Chapter Summary</vt:lpstr>
      <vt:lpstr>Conclusion Chapter 4: Switched Networks</vt:lpstr>
      <vt:lpstr>PowerPoint Presentation</vt:lpstr>
    </vt:vector>
  </TitlesOfParts>
  <Company>Cisco Systems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bvachon@cisco.com</dc:creator>
  <cp:lastModifiedBy>Paul Wallin</cp:lastModifiedBy>
  <cp:revision>343</cp:revision>
  <dcterms:created xsi:type="dcterms:W3CDTF">2016-08-22T22:27:36Z</dcterms:created>
  <dcterms:modified xsi:type="dcterms:W3CDTF">2019-03-05T15:02:32Z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ffisync_ProviderInitializationData">
    <vt:lpwstr>https://cisco.jiveon.com</vt:lpwstr>
  </property>
  <property fmtid="{D5CDD505-2E9C-101B-9397-08002B2CF9AE}" pid="3" name="Offisync_UpdateToken">
    <vt:lpwstr>1</vt:lpwstr>
  </property>
  <property fmtid="{D5CDD505-2E9C-101B-9397-08002B2CF9AE}" pid="4" name="Offisync_ServerID">
    <vt:lpwstr>07841bbc-cd3c-4a76-827f-75a2226890f4</vt:lpwstr>
  </property>
  <property fmtid="{D5CDD505-2E9C-101B-9397-08002B2CF9AE}" pid="5" name="Offisync_UniqueId">
    <vt:lpwstr>1702406</vt:lpwstr>
  </property>
  <property fmtid="{D5CDD505-2E9C-101B-9397-08002B2CF9AE}" pid="6" name="Jive_VersionGuid">
    <vt:lpwstr>fd96a0b3-f68d-4727-8e4f-2128d37ed30a</vt:lpwstr>
  </property>
  <property fmtid="{D5CDD505-2E9C-101B-9397-08002B2CF9AE}" pid="7" name="Jive_LatestUserAccountName">
    <vt:lpwstr>alljohns</vt:lpwstr>
  </property>
</Properties>
</file>