
<file path=[Content_Types].xml><?xml version="1.0" encoding="utf-8"?>
<Types xmlns="http://schemas.openxmlformats.org/package/2006/content-types">
  <Default Extension="glb" ContentType="model/gltf.binary"/>
  <Default Extension="jpeg" ContentType="image/jpeg"/>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47" r:id="rId1"/>
  </p:sldMasterIdLst>
  <p:sldIdLst>
    <p:sldId id="256" r:id="rId2"/>
    <p:sldId id="257" r:id="rId3"/>
    <p:sldId id="258" r:id="rId4"/>
    <p:sldId id="264" r:id="rId5"/>
    <p:sldId id="259" r:id="rId6"/>
    <p:sldId id="260" r:id="rId7"/>
    <p:sldId id="269" r:id="rId8"/>
    <p:sldId id="267" r:id="rId9"/>
    <p:sldId id="263" r:id="rId10"/>
    <p:sldId id="266" r:id="rId11"/>
    <p:sldId id="262" r:id="rId12"/>
    <p:sldId id="261" r:id="rId13"/>
    <p:sldId id="265" r:id="rId14"/>
    <p:sldId id="268"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72" d="100"/>
          <a:sy n="72" d="100"/>
        </p:scale>
        <p:origin x="660"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view3D>
      <c:rotX val="15"/>
      <c:rotY val="20"/>
      <c:depthPercent val="100"/>
      <c:rAngAx val="1"/>
    </c:view3D>
    <c:floor>
      <c:thickness val="0"/>
      <c:spPr>
        <a:noFill/>
        <a:ln>
          <a:noFill/>
        </a:ln>
        <a:effectLst/>
        <a:sp3d/>
      </c:spPr>
    </c:floor>
    <c:sideWall>
      <c:thickness val="0"/>
      <c:spPr>
        <a:noFill/>
        <a:ln>
          <a:noFill/>
        </a:ln>
        <a:effectLst/>
        <a:sp3d/>
      </c:spPr>
    </c:sideWall>
    <c:backWall>
      <c:thickness val="0"/>
      <c:spPr>
        <a:noFill/>
        <a:ln>
          <a:noFill/>
        </a:ln>
        <a:effectLst/>
        <a:sp3d/>
      </c:spPr>
    </c:backWall>
    <c:plotArea>
      <c:layout/>
      <c:bar3DChart>
        <c:barDir val="col"/>
        <c:grouping val="stacked"/>
        <c:varyColors val="0"/>
        <c:ser>
          <c:idx val="0"/>
          <c:order val="0"/>
          <c:tx>
            <c:strRef>
              <c:f>Sheet1!$B$1</c:f>
              <c:strCache>
                <c:ptCount val="1"/>
                <c:pt idx="0">
                  <c:v>Yes</c:v>
                </c:pt>
              </c:strCache>
            </c:strRef>
          </c:tx>
          <c:spPr>
            <a:solidFill>
              <a:schemeClr val="accent1"/>
            </a:solidFill>
            <a:ln>
              <a:noFill/>
            </a:ln>
            <a:effectLst/>
            <a:sp3d/>
          </c:spPr>
          <c:invertIfNegative val="0"/>
          <c:dLbls>
            <c:spPr>
              <a:noFill/>
              <a:ln>
                <a:noFill/>
              </a:ln>
              <a:effectLst/>
            </c:spPr>
            <c:txPr>
              <a:bodyPr rot="0" spcFirstLastPara="1" vertOverflow="ellipsis" vert="horz" wrap="square" lIns="38100" tIns="19050" rIns="38100" bIns="19050" anchor="ctr" anchorCtr="1">
                <a:spAutoFit/>
              </a:bodyPr>
              <a:lstStyle/>
              <a:p>
                <a:pPr>
                  <a:defRPr sz="1064" b="1"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tx1">
                          <a:lumMod val="35000"/>
                          <a:lumOff val="65000"/>
                        </a:schemeClr>
                      </a:solidFill>
                    </a:ln>
                    <a:effectLst/>
                  </c:spPr>
                </c15:leaderLines>
              </c:ext>
            </c:extLst>
          </c:dLbls>
          <c:cat>
            <c:strRef>
              <c:f>Sheet1!$A$2:$A$5</c:f>
              <c:strCache>
                <c:ptCount val="4"/>
                <c:pt idx="0">
                  <c:v>Question 1</c:v>
                </c:pt>
                <c:pt idx="1">
                  <c:v>Question 2</c:v>
                </c:pt>
                <c:pt idx="2">
                  <c:v>Question 3</c:v>
                </c:pt>
                <c:pt idx="3">
                  <c:v>Question 4</c:v>
                </c:pt>
              </c:strCache>
            </c:strRef>
          </c:cat>
          <c:val>
            <c:numRef>
              <c:f>Sheet1!$B$2:$B$5</c:f>
              <c:numCache>
                <c:formatCode>General</c:formatCode>
                <c:ptCount val="4"/>
                <c:pt idx="0">
                  <c:v>3</c:v>
                </c:pt>
                <c:pt idx="1">
                  <c:v>2</c:v>
                </c:pt>
                <c:pt idx="2">
                  <c:v>5</c:v>
                </c:pt>
                <c:pt idx="3">
                  <c:v>2</c:v>
                </c:pt>
              </c:numCache>
            </c:numRef>
          </c:val>
          <c:extLst>
            <c:ext xmlns:c16="http://schemas.microsoft.com/office/drawing/2014/chart" uri="{C3380CC4-5D6E-409C-BE32-E72D297353CC}">
              <c16:uniqueId val="{00000000-F486-442E-A878-6D2DF0E089C9}"/>
            </c:ext>
          </c:extLst>
        </c:ser>
        <c:ser>
          <c:idx val="1"/>
          <c:order val="1"/>
          <c:tx>
            <c:strRef>
              <c:f>Sheet1!$C$1</c:f>
              <c:strCache>
                <c:ptCount val="1"/>
                <c:pt idx="0">
                  <c:v>No</c:v>
                </c:pt>
              </c:strCache>
            </c:strRef>
          </c:tx>
          <c:spPr>
            <a:solidFill>
              <a:srgbClr val="FF0000"/>
            </a:solidFill>
            <a:ln>
              <a:noFill/>
            </a:ln>
            <a:effectLst/>
            <a:sp3d/>
          </c:spPr>
          <c:invertIfNegative val="0"/>
          <c:dLbls>
            <c:spPr>
              <a:noFill/>
              <a:ln>
                <a:noFill/>
              </a:ln>
              <a:effectLst/>
            </c:spPr>
            <c:txPr>
              <a:bodyPr rot="0" spcFirstLastPara="1" vertOverflow="ellipsis" vert="horz" wrap="square" lIns="38100" tIns="19050" rIns="38100" bIns="19050" anchor="ctr" anchorCtr="1">
                <a:spAutoFit/>
              </a:bodyPr>
              <a:lstStyle/>
              <a:p>
                <a:pPr>
                  <a:defRPr sz="1064" b="1"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tx1">
                          <a:lumMod val="35000"/>
                          <a:lumOff val="65000"/>
                        </a:schemeClr>
                      </a:solidFill>
                    </a:ln>
                    <a:effectLst/>
                  </c:spPr>
                </c15:leaderLines>
              </c:ext>
            </c:extLst>
          </c:dLbls>
          <c:cat>
            <c:strRef>
              <c:f>Sheet1!$A$2:$A$5</c:f>
              <c:strCache>
                <c:ptCount val="4"/>
                <c:pt idx="0">
                  <c:v>Question 1</c:v>
                </c:pt>
                <c:pt idx="1">
                  <c:v>Question 2</c:v>
                </c:pt>
                <c:pt idx="2">
                  <c:v>Question 3</c:v>
                </c:pt>
                <c:pt idx="3">
                  <c:v>Question 4</c:v>
                </c:pt>
              </c:strCache>
            </c:strRef>
          </c:cat>
          <c:val>
            <c:numRef>
              <c:f>Sheet1!$C$2:$C$5</c:f>
              <c:numCache>
                <c:formatCode>General</c:formatCode>
                <c:ptCount val="4"/>
                <c:pt idx="0">
                  <c:v>3</c:v>
                </c:pt>
                <c:pt idx="1">
                  <c:v>4</c:v>
                </c:pt>
                <c:pt idx="2">
                  <c:v>1</c:v>
                </c:pt>
                <c:pt idx="3">
                  <c:v>5</c:v>
                </c:pt>
              </c:numCache>
            </c:numRef>
          </c:val>
          <c:extLst>
            <c:ext xmlns:c16="http://schemas.microsoft.com/office/drawing/2014/chart" uri="{C3380CC4-5D6E-409C-BE32-E72D297353CC}">
              <c16:uniqueId val="{00000001-F486-442E-A878-6D2DF0E089C9}"/>
            </c:ext>
          </c:extLst>
        </c:ser>
        <c:dLbls>
          <c:showLegendKey val="0"/>
          <c:showVal val="1"/>
          <c:showCatName val="0"/>
          <c:showSerName val="0"/>
          <c:showPercent val="0"/>
          <c:showBubbleSize val="0"/>
        </c:dLbls>
        <c:gapWidth val="79"/>
        <c:shape val="box"/>
        <c:axId val="1811616559"/>
        <c:axId val="1811619055"/>
        <c:axId val="0"/>
      </c:bar3DChart>
      <c:catAx>
        <c:axId val="1811616559"/>
        <c:scaling>
          <c:orientation val="minMax"/>
        </c:scaling>
        <c:delete val="0"/>
        <c:axPos val="b"/>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064" b="1" i="0" u="none" strike="noStrike" kern="1200" cap="all" spc="120" normalizeH="0" baseline="0">
                <a:solidFill>
                  <a:schemeClr val="bg1"/>
                </a:solidFill>
                <a:latin typeface="+mn-lt"/>
                <a:ea typeface="+mn-ea"/>
                <a:cs typeface="+mn-cs"/>
              </a:defRPr>
            </a:pPr>
            <a:endParaRPr lang="en-US"/>
          </a:p>
        </c:txPr>
        <c:crossAx val="1811619055"/>
        <c:crosses val="autoZero"/>
        <c:auto val="1"/>
        <c:lblAlgn val="ctr"/>
        <c:lblOffset val="100"/>
        <c:noMultiLvlLbl val="0"/>
      </c:catAx>
      <c:valAx>
        <c:axId val="1811619055"/>
        <c:scaling>
          <c:orientation val="minMax"/>
        </c:scaling>
        <c:delete val="1"/>
        <c:axPos val="l"/>
        <c:numFmt formatCode="General" sourceLinked="1"/>
        <c:majorTickMark val="none"/>
        <c:minorTickMark val="none"/>
        <c:tickLblPos val="nextTo"/>
        <c:crossAx val="1811616559"/>
        <c:crosses val="autoZero"/>
        <c:crossBetween val="between"/>
      </c:valAx>
      <c:spPr>
        <a:noFill/>
        <a:ln>
          <a:noFill/>
        </a:ln>
        <a:effectLst/>
      </c:spPr>
    </c:plotArea>
    <c:legend>
      <c:legendPos val="t"/>
      <c:layout>
        <c:manualLayout>
          <c:xMode val="edge"/>
          <c:yMode val="edge"/>
          <c:x val="0.44065998159567699"/>
          <c:y val="2.8898481664805752E-2"/>
          <c:w val="0.18227100921327663"/>
          <c:h val="5.0145629496421658E-2"/>
        </c:manualLayout>
      </c:layout>
      <c:overlay val="0"/>
      <c:spPr>
        <a:noFill/>
        <a:ln>
          <a:noFill/>
        </a:ln>
        <a:effectLst/>
      </c:spPr>
      <c:txPr>
        <a:bodyPr rot="0" spcFirstLastPara="1" vertOverflow="ellipsis" vert="horz" wrap="square" anchor="ctr" anchorCtr="1"/>
        <a:lstStyle/>
        <a:p>
          <a:pPr>
            <a:defRPr sz="1197" b="1" i="0" u="none" strike="noStrike" kern="1200" baseline="0">
              <a:solidFill>
                <a:schemeClr val="bg1"/>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310">
  <cs:axisTitle>
    <cs:lnRef idx="0"/>
    <cs:fillRef idx="0"/>
    <cs:effectRef idx="0"/>
    <cs:fontRef idx="minor">
      <a:schemeClr val="tx1">
        <a:lumMod val="65000"/>
        <a:lumOff val="35000"/>
      </a:schemeClr>
    </cs:fontRef>
    <cs:defRPr sz="1197" kern="1200" cap="all"/>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064" kern="1200" cap="all" spc="120" normalizeH="0" baseline="0"/>
  </cs:categoryAxis>
  <cs:chartArea mods="allowNoFillOverride allowNoLineOverride">
    <cs:lnRef idx="0"/>
    <cs:fillRef idx="0"/>
    <cs:effectRef idx="0"/>
    <cs:fontRef idx="minor">
      <a:schemeClr val="dk1"/>
    </cs:fontRef>
    <cs:spPr>
      <a:solidFill>
        <a:schemeClr val="lt1"/>
      </a:solidFill>
      <a:ln w="9525" cap="flat" cmpd="sng" algn="ctr">
        <a:solidFill>
          <a:schemeClr val="tx1">
            <a:lumMod val="15000"/>
            <a:lumOff val="85000"/>
          </a:schemeClr>
        </a:solidFill>
        <a:round/>
      </a:ln>
    </cs:spPr>
    <cs:defRPr sz="1197" kern="1200"/>
  </cs:chartArea>
  <cs:dataLabel>
    <cs:lnRef idx="0"/>
    <cs:fillRef idx="0"/>
    <cs:effectRef idx="0"/>
    <cs:fontRef idx="minor">
      <a:schemeClr val="lt1"/>
    </cs:fontRef>
    <cs:defRPr sz="1064" b="1" i="0" u="none" strike="noStrike" kern="1200" baseline="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dk1"/>
    </cs:fontRef>
    <cs:spPr>
      <a:solidFill>
        <a:schemeClr val="phClr"/>
      </a:solidFill>
    </cs:spPr>
  </cs:dataPoint>
  <cs:dataPoint3D>
    <cs:lnRef idx="0"/>
    <cs:fillRef idx="0">
      <cs:styleClr val="auto"/>
    </cs:fillRef>
    <cs:effectRef idx="0"/>
    <cs:fontRef idx="minor">
      <a:schemeClr val="dk1"/>
    </cs:fontRef>
    <cs:spPr>
      <a:solidFill>
        <a:schemeClr val="phClr"/>
      </a:solidFill>
    </cs:spPr>
  </cs:dataPoint3D>
  <cs:dataPointLine>
    <cs:lnRef idx="0">
      <cs:styleClr val="auto"/>
    </cs:lnRef>
    <cs:fillRef idx="0"/>
    <cs:effectRef idx="0"/>
    <cs:fontRef idx="minor">
      <a:schemeClr val="dk1"/>
    </cs:fontRef>
    <cs:spPr>
      <a:ln w="22225" cap="rnd">
        <a:solidFill>
          <a:schemeClr val="phClr"/>
        </a:solidFill>
        <a:round/>
      </a:ln>
    </cs:spPr>
  </cs:dataPointLine>
  <cs:dataPointMarker>
    <cs:lnRef idx="0">
      <cs:styleClr val="auto"/>
    </cs:lnRef>
    <cs:fillRef idx="0">
      <cs:styleClr val="auto"/>
    </cs:fillRef>
    <cs:effectRef idx="0"/>
    <cs:fontRef idx="minor">
      <a:schemeClr val="dk1"/>
    </cs:fontRef>
    <cs:spPr>
      <a:solidFill>
        <a:schemeClr val="phClr"/>
      </a:solidFill>
      <a:ln w="9525">
        <a:solidFill>
          <a:schemeClr val="phClr"/>
        </a:solidFill>
        <a:round/>
      </a:ln>
    </cs:spPr>
  </cs:dataPointMarker>
  <cs:dataPointMarkerLayout size="6"/>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ln w="9525">
        <a:solidFill>
          <a:schemeClr val="tx1">
            <a:lumMod val="15000"/>
            <a:lumOff val="85000"/>
          </a:schemeClr>
        </a:solidFill>
      </a:ln>
    </cs:spPr>
    <cs:defRPr sz="1197" kern="1200"/>
  </cs:dataTable>
  <cs:downBar>
    <cs:lnRef idx="0"/>
    <cs:fillRef idx="0"/>
    <cs:effectRef idx="0"/>
    <cs:fontRef idx="minor">
      <a:schemeClr val="dk1"/>
    </cs:fontRef>
    <cs:spPr>
      <a:solidFill>
        <a:schemeClr val="dk1">
          <a:lumMod val="75000"/>
          <a:lumOff val="25000"/>
        </a:schemeClr>
      </a:solidFill>
      <a:ln w="9525">
        <a:solidFill>
          <a:schemeClr val="tx1">
            <a:lumMod val="15000"/>
            <a:lumOff val="85000"/>
          </a:schemeClr>
        </a:solidFill>
      </a:ln>
    </cs:spPr>
  </cs:downBar>
  <cs:dropLine>
    <cs:lnRef idx="0"/>
    <cs:fillRef idx="0"/>
    <cs:effectRef idx="0"/>
    <cs:fontRef idx="minor">
      <a:schemeClr val="dk1"/>
    </cs:fontRef>
    <cs:spPr>
      <a:ln w="9525">
        <a:solidFill>
          <a:schemeClr val="tx1">
            <a:lumMod val="35000"/>
            <a:lumOff val="65000"/>
          </a:schemeClr>
        </a:solidFill>
      </a:ln>
    </cs:spPr>
  </cs:dropLine>
  <cs:errorBar>
    <cs:lnRef idx="0"/>
    <cs:fillRef idx="0"/>
    <cs:effectRef idx="0"/>
    <cs:fontRef idx="minor">
      <a:schemeClr val="dk1"/>
    </cs:fontRef>
    <cs:spPr>
      <a:ln w="9525">
        <a:solidFill>
          <a:schemeClr val="tx1">
            <a:lumMod val="65000"/>
            <a:lumOff val="35000"/>
          </a:schemeClr>
        </a:solidFill>
        <a:round/>
      </a:ln>
    </cs:spPr>
  </cs:errorBar>
  <cs:floor>
    <cs:lnRef idx="0"/>
    <cs:fillRef idx="0"/>
    <cs:effectRef idx="0"/>
    <cs:fontRef idx="minor">
      <a:schemeClr val="dk1"/>
    </cs:fontRef>
  </cs:floor>
  <cs:gridlineMajor>
    <cs:lnRef idx="0"/>
    <cs:fillRef idx="0"/>
    <cs:effectRef idx="0"/>
    <cs:fontRef idx="minor">
      <a:schemeClr val="dk1"/>
    </cs:fontRef>
    <cs:spPr>
      <a:ln w="9525" cap="flat" cmpd="sng" algn="ctr">
        <a:solidFill>
          <a:schemeClr val="tx1">
            <a:lumMod val="15000"/>
            <a:lumOff val="85000"/>
          </a:schemeClr>
        </a:solidFill>
        <a:round/>
      </a:ln>
    </cs:spPr>
  </cs:gridlineMajor>
  <cs:gridlineMinor>
    <cs:lnRef idx="0"/>
    <cs:fillRef idx="0"/>
    <cs:effectRef idx="0"/>
    <cs:fontRef idx="minor">
      <a:schemeClr val="dk1"/>
    </cs:fontRef>
    <cs:spPr>
      <a:ln>
        <a:solidFill>
          <a:schemeClr val="tx1">
            <a:lumMod val="5000"/>
            <a:lumOff val="95000"/>
          </a:schemeClr>
        </a:solidFill>
      </a:ln>
    </cs:spPr>
  </cs:gridlineMinor>
  <cs:hiLoLine>
    <cs:lnRef idx="0"/>
    <cs:fillRef idx="0"/>
    <cs:effectRef idx="0"/>
    <cs:fontRef idx="minor">
      <a:schemeClr val="dk1"/>
    </cs:fontRef>
    <cs:spPr>
      <a:ln w="9525">
        <a:solidFill>
          <a:schemeClr val="tx1">
            <a:lumMod val="50000"/>
            <a:lumOff val="50000"/>
          </a:schemeClr>
        </a:solidFill>
      </a:ln>
    </cs:spPr>
  </cs:hiLoLine>
  <cs:leaderLine>
    <cs:lnRef idx="0"/>
    <cs:fillRef idx="0"/>
    <cs:effectRef idx="0"/>
    <cs:fontRef idx="minor">
      <a:schemeClr val="dk1"/>
    </cs:fontRef>
    <cs:spPr>
      <a:ln w="9525">
        <a:solidFill>
          <a:schemeClr val="tx1">
            <a:lumMod val="35000"/>
            <a:lumOff val="65000"/>
          </a:schemeClr>
        </a:solidFill>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dk1"/>
    </cs:fontRef>
  </cs:plotArea>
  <cs:plotArea3D mods="allowNoFillOverride allowNoLineOverride">
    <cs:lnRef idx="0"/>
    <cs:fillRef idx="0"/>
    <cs:effectRef idx="0"/>
    <cs:fontRef idx="minor">
      <a:schemeClr val="dk1"/>
    </cs:fontRef>
  </cs:plotArea3D>
  <cs:series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seriesAxis>
  <cs:seriesLine>
    <cs:lnRef idx="0"/>
    <cs:fillRef idx="0"/>
    <cs:effectRef idx="0"/>
    <cs:fontRef idx="minor">
      <a:schemeClr val="dk1"/>
    </cs:fontRef>
    <cs:spPr>
      <a:ln w="9525">
        <a:solidFill>
          <a:schemeClr val="tx1">
            <a:lumMod val="35000"/>
            <a:lumOff val="65000"/>
          </a:schemeClr>
        </a:solidFill>
        <a:round/>
      </a:ln>
    </cs:spPr>
  </cs:seriesLine>
  <cs:title>
    <cs:lnRef idx="0"/>
    <cs:fillRef idx="0"/>
    <cs:effectRef idx="0"/>
    <cs:fontRef idx="minor">
      <a:schemeClr val="tx1">
        <a:lumMod val="65000"/>
        <a:lumOff val="35000"/>
      </a:schemeClr>
    </cs:fontRef>
    <cs:defRPr sz="2128" b="1" kern="1200" cap="all" spc="120" normalizeH="0" baseline="0"/>
  </cs:title>
  <cs:trendline>
    <cs:lnRef idx="0">
      <cs:styleClr val="auto"/>
    </cs:lnRef>
    <cs:fillRef idx="0"/>
    <cs:effectRef idx="0"/>
    <cs:fontRef idx="minor">
      <a:schemeClr val="dk1"/>
    </cs:fontRef>
    <cs:spPr>
      <a:ln w="19050" cap="rnd">
        <a:solidFill>
          <a:schemeClr val="phClr"/>
        </a:solidFill>
        <a:prstDash val="sysDash"/>
      </a:ln>
    </cs:spPr>
  </cs:trendline>
  <cs:trendlineLabel>
    <cs:lnRef idx="0"/>
    <cs:fillRef idx="0"/>
    <cs:effectRef idx="0"/>
    <cs:fontRef idx="minor">
      <a:schemeClr val="tx1">
        <a:lumMod val="65000"/>
        <a:lumOff val="35000"/>
      </a:schemeClr>
    </cs:fontRef>
    <cs:defRPr sz="1064" kern="1200"/>
  </cs:trendlineLabel>
  <cs:upBar>
    <cs:lnRef idx="0"/>
    <cs:fillRef idx="0"/>
    <cs:effectRef idx="0"/>
    <cs:fontRef idx="minor">
      <a:schemeClr val="dk1"/>
    </cs:fontRef>
    <cs:spPr>
      <a:solidFill>
        <a:schemeClr val="lt1"/>
      </a:solidFill>
      <a:ln w="9525">
        <a:solidFill>
          <a:schemeClr val="tx1">
            <a:lumMod val="65000"/>
            <a:lumOff val="35000"/>
          </a:schemeClr>
        </a:solidFill>
      </a:ln>
    </cs:spPr>
  </cs:upBar>
  <cs:valueAxis>
    <cs:lnRef idx="0"/>
    <cs:fillRef idx="0"/>
    <cs:effectRef idx="0"/>
    <cs:fontRef idx="minor">
      <a:schemeClr val="tx1">
        <a:lumMod val="65000"/>
        <a:lumOff val="35000"/>
      </a:schemeClr>
    </cs:fontRef>
    <cs:spPr>
      <a:ln w="9525" cap="flat" cmpd="sng" algn="ctr">
        <a:solidFill>
          <a:schemeClr val="dk1">
            <a:lumMod val="15000"/>
            <a:lumOff val="85000"/>
          </a:schemeClr>
        </a:solidFill>
        <a:round/>
      </a:ln>
    </cs:spPr>
    <cs:defRPr sz="1197" kern="1200"/>
  </cs:valueAxis>
  <cs:wall>
    <cs:lnRef idx="0"/>
    <cs:fillRef idx="0"/>
    <cs:effectRef idx="0"/>
    <cs:fontRef idx="minor">
      <a:schemeClr val="dk1"/>
    </cs:fontRef>
  </cs:wall>
</cs:chartStyle>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66" name="Picture 2" descr="\\DROBO-FS\QuickDrops\JB\PPTX NG\Droplets\LightingOverlay.png"/>
          <p:cNvPicPr>
            <a:picLocks noChangeAspect="1" noChangeArrowheads="1"/>
          </p:cNvPicPr>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4="http://schemas.microsoft.com/office/drawing/2010/main">
                <a:solidFill>
                  <a:srgbClr val="FFFFFF"/>
                </a:solidFill>
              </a14:hiddenFill>
            </a:ext>
          </a:extLst>
        </p:spPr>
      </p:pic>
      <p:grpSp>
        <p:nvGrpSpPr>
          <p:cNvPr id="11" name="Group 10"/>
          <p:cNvGrpSpPr/>
          <p:nvPr/>
        </p:nvGrpSpPr>
        <p:grpSpPr>
          <a:xfrm>
            <a:off x="0" y="0"/>
            <a:ext cx="2305051"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12" name="Rectangle 5"/>
            <p:cNvSpPr>
              <a:spLocks noChangeArrowheads="1"/>
            </p:cNvSpPr>
            <p:nvPr/>
          </p:nvSpPr>
          <p:spPr bwMode="auto">
            <a:xfrm>
              <a:off x="1209675" y="4763"/>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13" name="Freeform 6"/>
            <p:cNvSpPr>
              <a:spLocks noEditPoints="1"/>
            </p:cNvSpPr>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4" name="Freeform 7"/>
            <p:cNvSpPr>
              <a:spLocks noEditPoints="1"/>
            </p:cNvSpPr>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5" name="Rectangle 8"/>
            <p:cNvSpPr>
              <a:spLocks noChangeArrowheads="1"/>
            </p:cNvSpPr>
            <p:nvPr/>
          </p:nvSpPr>
          <p:spPr bwMode="auto">
            <a:xfrm>
              <a:off x="414338" y="9525"/>
              <a:ext cx="28575" cy="4481513"/>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16" name="Freeform 9"/>
            <p:cNvSpPr>
              <a:spLocks noEditPoints="1"/>
            </p:cNvSpPr>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7" name="Freeform 10"/>
            <p:cNvSpPr/>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8" name="Freeform 11"/>
            <p:cNvSpPr/>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9" name="Freeform 12"/>
            <p:cNvSpPr>
              <a:spLocks noEditPoints="1"/>
            </p:cNvSpPr>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0" name="Freeform 13"/>
            <p:cNvSpPr/>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1" name="Freeform 14"/>
            <p:cNvSpPr/>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2" name="Freeform 15"/>
            <p:cNvSpPr>
              <a:spLocks noEditPoints="1"/>
            </p:cNvSpPr>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3" name="Freeform 16"/>
            <p:cNvSpPr>
              <a:spLocks noEditPoints="1"/>
            </p:cNvSpPr>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4" name="Freeform 17"/>
            <p:cNvSpPr/>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5" name="Freeform 18"/>
            <p:cNvSpPr>
              <a:spLocks noEditPoints="1"/>
            </p:cNvSpPr>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6" name="Freeform 19"/>
            <p:cNvSpPr/>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7" name="Freeform 20"/>
            <p:cNvSpPr>
              <a:spLocks noEditPoints="1"/>
            </p:cNvSpPr>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8" name="Freeform 21"/>
            <p:cNvSpPr>
              <a:spLocks noEditPoints="1"/>
            </p:cNvSpPr>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9" name="Freeform 22"/>
            <p:cNvSpPr/>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0" name="Freeform 23"/>
            <p:cNvSpPr>
              <a:spLocks noEditPoints="1"/>
            </p:cNvSpPr>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1" name="Freeform 24"/>
            <p:cNvSpPr>
              <a:spLocks noEditPoints="1"/>
            </p:cNvSpPr>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2" name="Freeform 25"/>
            <p:cNvSpPr/>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3" name="Freeform 26"/>
            <p:cNvSpPr>
              <a:spLocks noEditPoints="1"/>
            </p:cNvSpPr>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4" name="Freeform 27"/>
            <p:cNvSpPr/>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5" name="Freeform 28"/>
            <p:cNvSpPr>
              <a:spLocks noEditPoints="1"/>
            </p:cNvSpPr>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6" name="Freeform 29"/>
            <p:cNvSpPr/>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7" name="Freeform 30"/>
            <p:cNvSpPr>
              <a:spLocks noEditPoints="1"/>
            </p:cNvSpPr>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8" name="Freeform 31"/>
            <p:cNvSpPr/>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9" name="Freeform 32"/>
            <p:cNvSpPr>
              <a:spLocks noEditPoints="1"/>
            </p:cNvSpPr>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0" name="Rectangle 33"/>
            <p:cNvSpPr>
              <a:spLocks noChangeArrowheads="1"/>
            </p:cNvSpPr>
            <p:nvPr/>
          </p:nvSpPr>
          <p:spPr bwMode="auto">
            <a:xfrm>
              <a:off x="642938" y="6610350"/>
              <a:ext cx="23813" cy="242888"/>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41" name="Freeform 34"/>
            <p:cNvSpPr>
              <a:spLocks noEditPoints="1"/>
            </p:cNvSpPr>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2" name="Freeform 35"/>
            <p:cNvSpPr/>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3" name="Freeform 36"/>
            <p:cNvSpPr/>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4" name="Freeform 37"/>
            <p:cNvSpPr>
              <a:spLocks noEditPoints="1"/>
            </p:cNvSpPr>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5" name="Freeform 38"/>
            <p:cNvSpPr/>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6" name="Freeform 39"/>
            <p:cNvSpPr/>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7" name="Freeform 40"/>
            <p:cNvSpPr>
              <a:spLocks noEditPoints="1"/>
            </p:cNvSpPr>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8" name="Freeform 41"/>
            <p:cNvSpPr/>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9" name="Freeform 42"/>
            <p:cNvSpPr>
              <a:spLocks noEditPoints="1"/>
            </p:cNvSpPr>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0" name="Freeform 43"/>
            <p:cNvSpPr/>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1" name="Freeform 44"/>
            <p:cNvSpPr>
              <a:spLocks noEditPoints="1"/>
            </p:cNvSpPr>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2" name="Rectangle 45"/>
            <p:cNvSpPr>
              <a:spLocks noChangeArrowheads="1"/>
            </p:cNvSpPr>
            <p:nvPr/>
          </p:nvSpPr>
          <p:spPr bwMode="auto">
            <a:xfrm>
              <a:off x="1228725" y="4662488"/>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53" name="Freeform 46"/>
            <p:cNvSpPr/>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4" name="Freeform 47"/>
            <p:cNvSpPr>
              <a:spLocks noEditPoints="1"/>
            </p:cNvSpPr>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5" name="Freeform 48"/>
            <p:cNvSpPr/>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6" name="Freeform 49"/>
            <p:cNvSpPr>
              <a:spLocks noEditPoints="1"/>
            </p:cNvSpPr>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7" name="Freeform 50"/>
            <p:cNvSpPr>
              <a:spLocks noEditPoints="1"/>
            </p:cNvSpPr>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8" name="Freeform 51"/>
            <p:cNvSpPr/>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9" name="Freeform 52"/>
            <p:cNvSpPr/>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0" name="Freeform 53"/>
            <p:cNvSpPr>
              <a:spLocks noEditPoints="1"/>
            </p:cNvSpPr>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1" name="Freeform 54"/>
            <p:cNvSpPr>
              <a:spLocks noEditPoints="1"/>
            </p:cNvSpPr>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2" name="Freeform 55"/>
            <p:cNvSpPr/>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3" name="Freeform 56"/>
            <p:cNvSpPr>
              <a:spLocks noEditPoints="1"/>
            </p:cNvSpPr>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4" name="Freeform 57"/>
            <p:cNvSpPr/>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5" name="Freeform 58"/>
            <p:cNvSpPr>
              <a:spLocks noEditPoints="1"/>
            </p:cNvSpPr>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grpSp>
      <p:sp>
        <p:nvSpPr>
          <p:cNvPr id="2" name="Title 1"/>
          <p:cNvSpPr>
            <a:spLocks noGrp="1"/>
          </p:cNvSpPr>
          <p:nvPr>
            <p:ph type="ctrTitle"/>
          </p:nvPr>
        </p:nvSpPr>
        <p:spPr>
          <a:xfrm>
            <a:off x="1876424" y="1122363"/>
            <a:ext cx="8791575" cy="2387600"/>
          </a:xfrm>
        </p:spPr>
        <p:txBody>
          <a:bodyPr anchor="b">
            <a:normAutofit/>
          </a:bodyPr>
          <a:lstStyle>
            <a:lvl1pPr algn="l">
              <a:defRPr sz="4800"/>
            </a:lvl1pPr>
          </a:lstStyle>
          <a:p>
            <a:r>
              <a:rPr lang="en-US"/>
              <a:t>Click to edit Master title style</a:t>
            </a:r>
            <a:endParaRPr lang="en-US" dirty="0"/>
          </a:p>
        </p:txBody>
      </p:sp>
      <p:sp>
        <p:nvSpPr>
          <p:cNvPr id="3" name="Subtitle 2"/>
          <p:cNvSpPr>
            <a:spLocks noGrp="1"/>
          </p:cNvSpPr>
          <p:nvPr>
            <p:ph type="subTitle" idx="1"/>
          </p:nvPr>
        </p:nvSpPr>
        <p:spPr>
          <a:xfrm>
            <a:off x="1876424" y="3602038"/>
            <a:ext cx="8791575" cy="1655762"/>
          </a:xfrm>
        </p:spPr>
        <p:txBody>
          <a:bodyPr>
            <a:normAutofit/>
          </a:bodyPr>
          <a:lstStyle>
            <a:lvl1pPr marL="0" indent="0" algn="l">
              <a:buNone/>
              <a:defRPr sz="2000" cap="all"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077511" y="5410201"/>
            <a:ext cx="2743200" cy="365125"/>
          </a:xfrm>
        </p:spPr>
        <p:txBody>
          <a:bodyPr/>
          <a:lstStyle/>
          <a:p>
            <a:fld id="{A423BF71-38B7-8642-BFCE-EDAE9BD0CBAF}" type="datetimeFigureOut">
              <a:rPr lang="en-US" smtClean="0"/>
              <a:t>6/25/2022</a:t>
            </a:fld>
            <a:endParaRPr lang="en-US" dirty="0"/>
          </a:p>
        </p:txBody>
      </p:sp>
      <p:sp>
        <p:nvSpPr>
          <p:cNvPr id="5" name="Footer Placeholder 4"/>
          <p:cNvSpPr>
            <a:spLocks noGrp="1"/>
          </p:cNvSpPr>
          <p:nvPr>
            <p:ph type="ftr" sz="quarter" idx="11"/>
          </p:nvPr>
        </p:nvSpPr>
        <p:spPr>
          <a:xfrm>
            <a:off x="1876424" y="5410201"/>
            <a:ext cx="5124886" cy="365125"/>
          </a:xfrm>
        </p:spPr>
        <p:txBody>
          <a:bodyPr/>
          <a:lstStyle/>
          <a:p>
            <a:endParaRPr lang="en-US" dirty="0"/>
          </a:p>
        </p:txBody>
      </p:sp>
      <p:sp>
        <p:nvSpPr>
          <p:cNvPr id="6" name="Slide Number Placeholder 5"/>
          <p:cNvSpPr>
            <a:spLocks noGrp="1"/>
          </p:cNvSpPr>
          <p:nvPr>
            <p:ph type="sldNum" sz="quarter" idx="12"/>
          </p:nvPr>
        </p:nvSpPr>
        <p:spPr>
          <a:xfrm>
            <a:off x="9896911" y="5410199"/>
            <a:ext cx="771089" cy="365125"/>
          </a:xfrm>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63951044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981CDE-9BE7-C544-8ACB-7077DFC4270F}" type="datetimeFigureOut">
              <a:rPr lang="en-US" smtClean="0"/>
              <a:t>6/25/2022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4428974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41411" y="1419226"/>
            <a:ext cx="9906000" cy="2852737"/>
          </a:xfrm>
        </p:spPr>
        <p:txBody>
          <a:bodyPr anchor="b">
            <a:normAutofit/>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41411" y="4424362"/>
            <a:ext cx="9906000" cy="1374776"/>
          </a:xfrm>
        </p:spPr>
        <p:txBody>
          <a:bodyPr>
            <a:normAutofit/>
          </a:bodyPr>
          <a:lstStyle>
            <a:lvl1pPr marL="0" indent="0">
              <a:buNone/>
              <a:defRPr sz="1800" cap="all" baseline="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55BA285-9698-1B45-8319-D90A8C63F150}" type="datetimeFigureOut">
              <a:rPr lang="en-US" smtClean="0"/>
              <a:t>6/25/2022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061331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41410" y="2249486"/>
            <a:ext cx="4878389" cy="3541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249486"/>
            <a:ext cx="4875211" cy="3541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A86CD42-43FF-B740-998F-DCC3802C4CE3}" type="datetimeFigureOut">
              <a:rPr lang="en-US" smtClean="0"/>
              <a:t>6/25/2022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9495732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19126"/>
            <a:ext cx="9906000" cy="1477961"/>
          </a:xfrm>
        </p:spPr>
        <p:txBody>
          <a:bodyPr/>
          <a:lstStyle/>
          <a:p>
            <a:r>
              <a:rPr lang="en-US"/>
              <a:t>Click to edit Master title style</a:t>
            </a:r>
            <a:endParaRPr lang="en-US" dirty="0"/>
          </a:p>
        </p:txBody>
      </p:sp>
      <p:sp>
        <p:nvSpPr>
          <p:cNvPr id="3" name="Text Placeholder 2"/>
          <p:cNvSpPr>
            <a:spLocks noGrp="1"/>
          </p:cNvSpPr>
          <p:nvPr>
            <p:ph type="body" idx="1"/>
          </p:nvPr>
        </p:nvSpPr>
        <p:spPr>
          <a:xfrm>
            <a:off x="1370019" y="2249486"/>
            <a:ext cx="4649783"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41410" y="3073397"/>
            <a:ext cx="4878391" cy="27178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8" y="2249485"/>
            <a:ext cx="4646602"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3073397"/>
            <a:ext cx="4875210" cy="27178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EA0FFBD-2EE4-8547-BBAE-A1AC91C8D77E}" type="datetimeFigureOut">
              <a:rPr lang="en-US" smtClean="0"/>
              <a:t>6/25/2022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52785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55A2352-D7AC-F242-9256-A4477BCBF354}" type="datetimeFigureOut">
              <a:rPr lang="en-US" smtClean="0"/>
              <a:t>6/25/2022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82073356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EFCFC6A-9AE6-404D-9FDD-168B477B9C90}" type="datetimeFigureOut">
              <a:rPr lang="en-US" smtClean="0"/>
              <a:t>6/25/2022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22642757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6705" y="609601"/>
            <a:ext cx="3856037" cy="1639884"/>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56200" y="592666"/>
            <a:ext cx="5891209" cy="5198534"/>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46705" y="2249486"/>
            <a:ext cx="3856037"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61CFCDFD-B4CF-A241-8D71-E814B10BEAF4}" type="datetimeFigureOut">
              <a:rPr lang="en-US" smtClean="0"/>
              <a:t>6/25/2022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408125574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609600"/>
            <a:ext cx="5934508" cy="1639886"/>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380721" y="609601"/>
            <a:ext cx="3666690" cy="5181599"/>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41410" y="2249486"/>
            <a:ext cx="5934511"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CD8A92E-5FF9-8143-81B3-CCB531513398}" type="datetimeFigureOut">
              <a:rPr lang="en-US" smtClean="0"/>
              <a:t>6/25/2022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1721115278"/>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0" y="4304664"/>
            <a:ext cx="9912355" cy="819355"/>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41411" y="606426"/>
            <a:ext cx="9912354" cy="3299778"/>
          </a:xfrm>
          <a:prstGeom prst="round2DiagRect">
            <a:avLst>
              <a:gd name="adj1" fmla="val 4860"/>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3200"/>
            </a:lvl1pPr>
          </a:lstStyle>
          <a:p>
            <a:pPr marL="0" lvl="0" indent="0">
              <a:buNone/>
            </a:pPr>
            <a:r>
              <a:rPr lang="en-US"/>
              <a:t>Click icon to add picture</a:t>
            </a:r>
            <a:endParaRPr lang="en-US" dirty="0"/>
          </a:p>
        </p:txBody>
      </p:sp>
      <p:sp>
        <p:nvSpPr>
          <p:cNvPr id="4" name="Text Placeholder 3"/>
          <p:cNvSpPr>
            <a:spLocks noGrp="1"/>
          </p:cNvSpPr>
          <p:nvPr>
            <p:ph type="body" sz="half" idx="2"/>
          </p:nvPr>
        </p:nvSpPr>
        <p:spPr>
          <a:xfrm>
            <a:off x="1141364" y="5124020"/>
            <a:ext cx="9910859" cy="682472"/>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CD8A92E-5FF9-8143-81B3-CCB531513398}" type="datetimeFigureOut">
              <a:rPr lang="en-US" smtClean="0"/>
              <a:t>6/25/2022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1502916277"/>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56" y="609600"/>
            <a:ext cx="9905955" cy="3429000"/>
          </a:xfrm>
        </p:spPr>
        <p:txBody>
          <a:bodyPr anchor="ctr">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1141410" y="4419599"/>
            <a:ext cx="9904459" cy="1371599"/>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CD8A92E-5FF9-8143-81B3-CCB531513398}" type="datetimeFigureOut">
              <a:rPr lang="en-US" smtClean="0"/>
              <a:t>6/25/2022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1285890139"/>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599"/>
            <a:ext cx="9302752" cy="2748429"/>
          </a:xfrm>
        </p:spPr>
        <p:txBody>
          <a:bodyPr anchor="ctr">
            <a:normAutofit/>
          </a:bodyPr>
          <a:lstStyle>
            <a:lvl1pPr>
              <a:defRPr sz="36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1141411" y="4309919"/>
            <a:ext cx="9906002" cy="1489496"/>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CD8A92E-5FF9-8143-81B3-CCB531513398}" type="datetimeFigureOut">
              <a:rPr lang="en-US" smtClean="0"/>
              <a:t>6/25/2022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pPr/>
              <a:t>‹#›</a:t>
            </a:fld>
            <a:endParaRPr lang="en-US" dirty="0"/>
          </a:p>
        </p:txBody>
      </p:sp>
      <p:sp>
        <p:nvSpPr>
          <p:cNvPr id="60" name="TextBox 59"/>
          <p:cNvSpPr txBox="1"/>
          <p:nvPr/>
        </p:nvSpPr>
        <p:spPr>
          <a:xfrm>
            <a:off x="903512" y="73239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61" name="TextBox 60"/>
          <p:cNvSpPr txBox="1"/>
          <p:nvPr/>
        </p:nvSpPr>
        <p:spPr>
          <a:xfrm>
            <a:off x="10537370" y="2764972"/>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4223253183"/>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0" y="2134041"/>
            <a:ext cx="9906001" cy="2511835"/>
          </a:xfrm>
        </p:spPr>
        <p:txBody>
          <a:bodyPr anchor="b">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1141364" y="4657655"/>
            <a:ext cx="9904505" cy="1140644"/>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CD8A92E-5FF9-8143-81B3-CCB531513398}" type="datetimeFigureOut">
              <a:rPr lang="en-US" smtClean="0"/>
              <a:t>6/25/2022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493065595"/>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1141413" y="609600"/>
            <a:ext cx="9905998" cy="1905000"/>
          </a:xfrm>
        </p:spPr>
        <p:txBody>
          <a:bodyPr/>
          <a:lstStyle/>
          <a:p>
            <a:r>
              <a:rPr lang="en-US"/>
              <a:t>Click to edit Master title style</a:t>
            </a:r>
            <a:endParaRPr lang="en-US" dirty="0"/>
          </a:p>
        </p:txBody>
      </p:sp>
      <p:sp>
        <p:nvSpPr>
          <p:cNvPr id="7" name="Text Placeholder 2"/>
          <p:cNvSpPr>
            <a:spLocks noGrp="1"/>
          </p:cNvSpPr>
          <p:nvPr>
            <p:ph type="body" idx="1"/>
          </p:nvPr>
        </p:nvSpPr>
        <p:spPr>
          <a:xfrm>
            <a:off x="1141410" y="2674463"/>
            <a:ext cx="3196899"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1127918" y="3360263"/>
            <a:ext cx="3208735"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514766" y="2677635"/>
            <a:ext cx="3184385"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504213" y="3363435"/>
            <a:ext cx="3195830"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852442" y="2674463"/>
            <a:ext cx="3194968"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852442" y="3360263"/>
            <a:ext cx="3194968"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CD8A92E-5FF9-8143-81B3-CCB531513398}" type="datetimeFigureOut">
              <a:rPr lang="en-US" smtClean="0"/>
              <a:t>6/25/2022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374490689"/>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1141411" y="609600"/>
            <a:ext cx="9905999" cy="19050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1141413" y="4404596"/>
            <a:ext cx="319524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141413" y="2666998"/>
            <a:ext cx="31952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1" name="Text Placeholder 3"/>
          <p:cNvSpPr>
            <a:spLocks noGrp="1"/>
          </p:cNvSpPr>
          <p:nvPr>
            <p:ph type="body" sz="half" idx="18"/>
          </p:nvPr>
        </p:nvSpPr>
        <p:spPr>
          <a:xfrm>
            <a:off x="1141413" y="4980858"/>
            <a:ext cx="3195240" cy="81784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89053" y="4404596"/>
            <a:ext cx="320040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489053" y="2666998"/>
            <a:ext cx="31989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4" name="Text Placeholder 3"/>
          <p:cNvSpPr>
            <a:spLocks noGrp="1"/>
          </p:cNvSpPr>
          <p:nvPr>
            <p:ph type="body" sz="half" idx="19"/>
          </p:nvPr>
        </p:nvSpPr>
        <p:spPr>
          <a:xfrm>
            <a:off x="4487593" y="4980857"/>
            <a:ext cx="3200400" cy="81034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852567" y="4404595"/>
            <a:ext cx="3190741"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852442" y="2666998"/>
            <a:ext cx="3194969"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7" name="Text Placeholder 3"/>
          <p:cNvSpPr>
            <a:spLocks noGrp="1"/>
          </p:cNvSpPr>
          <p:nvPr>
            <p:ph type="body" sz="half" idx="20"/>
          </p:nvPr>
        </p:nvSpPr>
        <p:spPr>
          <a:xfrm>
            <a:off x="7852442" y="4980854"/>
            <a:ext cx="3194968" cy="81034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CD8A92E-5FF9-8143-81B3-CCB531513398}" type="datetimeFigureOut">
              <a:rPr lang="en-US" smtClean="0"/>
              <a:t>6/25/2022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3639466087"/>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B025CB-9D18-264E-A945-2D020344C9DA}" type="datetimeFigureOut">
              <a:rPr lang="en-US" smtClean="0"/>
              <a:t>6/25/2022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42990915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042400" y="609599"/>
            <a:ext cx="2005011"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41410" y="609599"/>
            <a:ext cx="7748590" cy="51816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07EFB6C-7E96-8F41-8872-189CA1C59F84}" type="datetimeFigureOut">
              <a:rPr lang="en-US" smtClean="0"/>
              <a:t>6/25/2022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4439245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2" descr="\\DROBO-FS\QuickDrops\JB\PPTX NG\Droplets\LightingOverlay.png"/>
          <p:cNvPicPr>
            <a:picLocks noChangeAspect="1" noChangeArrowheads="1"/>
          </p:cNvPicPr>
          <p:nvPr/>
        </p:nvPicPr>
        <p:blipFill>
          <a:blip r:embed="rId19">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4="http://schemas.microsoft.com/office/drawing/2010/main">
                <a:solidFill>
                  <a:srgbClr val="FFFFFF"/>
                </a:solidFill>
              </a14:hiddenFill>
            </a:ext>
          </a:extLst>
        </p:spPr>
      </p:pic>
      <p:grpSp>
        <p:nvGrpSpPr>
          <p:cNvPr id="8" name="Group 7"/>
          <p:cNvGrpSpPr/>
          <p:nvPr/>
        </p:nvGrpSpPr>
        <p:grpSpPr>
          <a:xfrm>
            <a:off x="-14288" y="0"/>
            <a:ext cx="12053888" cy="6858001"/>
            <a:chOff x="-14288" y="0"/>
            <a:chExt cx="12053888" cy="6858001"/>
          </a:xfrm>
        </p:grpSpPr>
        <p:grpSp>
          <p:nvGrpSpPr>
            <p:cNvPr id="9" name="Group 8"/>
            <p:cNvGrpSpPr/>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1" name="Rectangle 5"/>
              <p:cNvSpPr>
                <a:spLocks noChangeArrowheads="1"/>
              </p:cNvSpPr>
              <p:nvPr/>
            </p:nvSpPr>
            <p:spPr bwMode="auto">
              <a:xfrm>
                <a:off x="114300" y="4763"/>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22" name="Freeform 6"/>
              <p:cNvSpPr>
                <a:spLocks noEditPoints="1"/>
              </p:cNvSpPr>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3" name="Freeform 7"/>
              <p:cNvSpPr>
                <a:spLocks noEditPoints="1"/>
              </p:cNvSpPr>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4" name="Freeform 8"/>
              <p:cNvSpPr/>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5" name="Freeform 9"/>
              <p:cNvSpPr>
                <a:spLocks noEditPoints="1"/>
              </p:cNvSpPr>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6" name="Freeform 10"/>
              <p:cNvSpPr/>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7" name="Freeform 11"/>
              <p:cNvSpPr/>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8" name="Freeform 12"/>
              <p:cNvSpPr>
                <a:spLocks noEditPoints="1"/>
              </p:cNvSpPr>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9" name="Freeform 13"/>
              <p:cNvSpPr>
                <a:spLocks noEditPoints="1"/>
              </p:cNvSpPr>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0" name="Freeform 14"/>
              <p:cNvSpPr/>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1" name="Freeform 15"/>
              <p:cNvSpPr>
                <a:spLocks noEditPoints="1"/>
              </p:cNvSpPr>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2" name="Line 16"/>
              <p:cNvSpPr>
                <a:spLocks noChangeShapeType="1"/>
              </p:cNvSpPr>
              <p:nvPr/>
            </p:nvSpPr>
            <p:spPr bwMode="auto">
              <a:xfrm>
                <a:off x="-4763" y="9525"/>
                <a:ext cx="0" cy="0"/>
              </a:xfrm>
              <a:prstGeom prst="line">
                <a:avLst/>
              </a:prstGeom>
              <a:grpFill/>
              <a:ln w="15" cap="flat">
                <a:solidFill>
                  <a:srgbClr val="FFFFFF"/>
                </a:solidFill>
                <a:prstDash val="solid"/>
                <a:miter lim="800000"/>
                <a:headEnd/>
                <a:tailEnd/>
              </a:ln>
            </p:spPr>
          </p:sp>
          <p:sp>
            <p:nvSpPr>
              <p:cNvPr id="33" name="Freeform 17"/>
              <p:cNvSpPr/>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4" name="Freeform 18"/>
              <p:cNvSpPr/>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5" name="Freeform 19"/>
              <p:cNvSpPr/>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6" name="Freeform 20"/>
              <p:cNvSpPr>
                <a:spLocks noEditPoints="1"/>
              </p:cNvSpPr>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7" name="Rectangle 21"/>
              <p:cNvSpPr>
                <a:spLocks noChangeArrowheads="1"/>
              </p:cNvSpPr>
              <p:nvPr/>
            </p:nvSpPr>
            <p:spPr bwMode="auto">
              <a:xfrm>
                <a:off x="133350" y="4662488"/>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38" name="Freeform 22"/>
              <p:cNvSpPr/>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9" name="Freeform 23"/>
              <p:cNvSpPr>
                <a:spLocks noEditPoints="1"/>
              </p:cNvSpPr>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0" name="Freeform 24"/>
              <p:cNvSpPr/>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1" name="Freeform 25"/>
              <p:cNvSpPr>
                <a:spLocks noEditPoints="1"/>
              </p:cNvSpPr>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2" name="Freeform 26"/>
              <p:cNvSpPr/>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3" name="Freeform 27"/>
              <p:cNvSpPr/>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4" name="Freeform 28"/>
              <p:cNvSpPr>
                <a:spLocks noEditPoints="1"/>
              </p:cNvSpPr>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5" name="Freeform 29"/>
              <p:cNvSpPr>
                <a:spLocks noEditPoints="1"/>
              </p:cNvSpPr>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6" name="Freeform 30"/>
              <p:cNvSpPr/>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7" name="Freeform 31"/>
              <p:cNvSpPr>
                <a:spLocks noEditPoints="1"/>
              </p:cNvSpPr>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grpSp>
        <p:grpSp>
          <p:nvGrpSpPr>
            <p:cNvPr id="10" name="Group 9"/>
            <p:cNvGrpSpPr/>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1" name="Freeform 32"/>
              <p:cNvSpPr/>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2" name="Freeform 33"/>
              <p:cNvSpPr>
                <a:spLocks noEditPoints="1"/>
              </p:cNvSpPr>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3" name="Freeform 34"/>
              <p:cNvSpPr>
                <a:spLocks noEditPoints="1"/>
              </p:cNvSpPr>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4" name="Freeform 35"/>
              <p:cNvSpPr/>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5" name="Freeform 36"/>
              <p:cNvSpPr>
                <a:spLocks noEditPoints="1"/>
              </p:cNvSpPr>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6" name="Freeform 37"/>
              <p:cNvSpPr/>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7" name="Freeform 38"/>
              <p:cNvSpPr>
                <a:spLocks noEditPoints="1"/>
              </p:cNvSpPr>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8" name="Freeform 39"/>
              <p:cNvSpPr/>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9" name="Freeform 40"/>
              <p:cNvSpPr>
                <a:spLocks noEditPoints="1"/>
              </p:cNvSpPr>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0" name="Rectangle 41"/>
              <p:cNvSpPr>
                <a:spLocks noChangeArrowheads="1"/>
              </p:cNvSpPr>
              <p:nvPr/>
            </p:nvSpPr>
            <p:spPr bwMode="auto">
              <a:xfrm>
                <a:off x="11939587" y="6596063"/>
                <a:ext cx="23813" cy="252413"/>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grpSp>
      </p:grpSp>
      <p:sp>
        <p:nvSpPr>
          <p:cNvPr id="2" name="Title Placeholder 1"/>
          <p:cNvSpPr>
            <a:spLocks noGrp="1"/>
          </p:cNvSpPr>
          <p:nvPr>
            <p:ph type="title"/>
          </p:nvPr>
        </p:nvSpPr>
        <p:spPr>
          <a:xfrm>
            <a:off x="1141413" y="618518"/>
            <a:ext cx="9905998" cy="1478570"/>
          </a:xfrm>
          <a:prstGeom prst="rect">
            <a:avLst/>
          </a:prstGeom>
        </p:spPr>
        <p:txBody>
          <a:bodyPr vert="horz" lIns="91440" tIns="45720" rIns="91440" bIns="45720" rtlCol="0" anchor="ctr">
            <a:normAutofit/>
          </a:bodyPr>
          <a:lstStyle/>
          <a:p>
            <a:endParaRPr lang="en-US" dirty="0"/>
          </a:p>
        </p:txBody>
      </p:sp>
      <p:sp>
        <p:nvSpPr>
          <p:cNvPr id="3" name="Text Placeholder 2"/>
          <p:cNvSpPr>
            <a:spLocks noGrp="1"/>
          </p:cNvSpPr>
          <p:nvPr>
            <p:ph type="body" idx="1"/>
          </p:nvPr>
        </p:nvSpPr>
        <p:spPr>
          <a:xfrm>
            <a:off x="1141412" y="2249487"/>
            <a:ext cx="9905999" cy="354171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456921" y="5883276"/>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4CD8A92E-5FF9-8143-81B3-CCB531513398}" type="datetimeFigureOut">
              <a:rPr lang="en-US" smtClean="0"/>
              <a:t>6/25/2022</a:t>
            </a:fld>
            <a:endParaRPr lang="en-US" dirty="0"/>
          </a:p>
        </p:txBody>
      </p:sp>
      <p:sp>
        <p:nvSpPr>
          <p:cNvPr id="5" name="Footer Placeholder 4"/>
          <p:cNvSpPr>
            <a:spLocks noGrp="1"/>
          </p:cNvSpPr>
          <p:nvPr>
            <p:ph type="ftr" sz="quarter" idx="3"/>
          </p:nvPr>
        </p:nvSpPr>
        <p:spPr>
          <a:xfrm>
            <a:off x="1141411" y="5883275"/>
            <a:ext cx="6239309" cy="365125"/>
          </a:xfrm>
          <a:prstGeom prst="rect">
            <a:avLst/>
          </a:prstGeom>
        </p:spPr>
        <p:txBody>
          <a:bodyPr vert="horz" lIns="91440" tIns="45720" rIns="91440" bIns="45720" rtlCol="0" anchor="ctr"/>
          <a:lstStyle>
            <a:lvl1pPr algn="l">
              <a:defRPr sz="1050" cap="all" baseline="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0276321" y="5883274"/>
            <a:ext cx="771089"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491347114"/>
      </p:ext>
    </p:extLst>
  </p:cSld>
  <p:clrMap bg1="dk1" tx1="lt1" bg2="dk2" tx2="lt2" accent1="accent1" accent2="accent2" accent3="accent3" accent4="accent4" accent5="accent5" accent6="accent6" hlink="hlink" folHlink="folHlink"/>
  <p:sldLayoutIdLst>
    <p:sldLayoutId id="2147483748" r:id="rId1"/>
    <p:sldLayoutId id="2147483749" r:id="rId2"/>
    <p:sldLayoutId id="2147483750" r:id="rId3"/>
    <p:sldLayoutId id="2147483751" r:id="rId4"/>
    <p:sldLayoutId id="2147483752" r:id="rId5"/>
    <p:sldLayoutId id="2147483753" r:id="rId6"/>
    <p:sldLayoutId id="2147483754" r:id="rId7"/>
    <p:sldLayoutId id="2147483755" r:id="rId8"/>
    <p:sldLayoutId id="2147483756" r:id="rId9"/>
    <p:sldLayoutId id="2147483757" r:id="rId10"/>
    <p:sldLayoutId id="2147483758" r:id="rId11"/>
    <p:sldLayoutId id="2147483759" r:id="rId12"/>
    <p:sldLayoutId id="2147483760" r:id="rId13"/>
    <p:sldLayoutId id="2147483761" r:id="rId14"/>
    <p:sldLayoutId id="2147483762" r:id="rId15"/>
    <p:sldLayoutId id="2147483763" r:id="rId16"/>
    <p:sldLayoutId id="2147483764" r:id="rId17"/>
  </p:sldLayoutIdLst>
  <p:hf sldNum="0" hdr="0" ftr="0" dt="0"/>
  <p:txStyles>
    <p:title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microsoft.com/office/2017/06/relationships/model3d" Target="../media/model3d1.glb"/><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microsoft.com/office/2017/06/relationships/model3d" Target="../media/model3d2.glb"/><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microsoft.com/office/2017/06/relationships/model3d" Target="../media/model3d3.glb"/><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2" Type="http://schemas.openxmlformats.org/officeDocument/2006/relationships/chart" Target="../charts/chart1.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2.xml"/><Relationship Id="rId4" Type="http://schemas.openxmlformats.org/officeDocument/2006/relationships/image" Target="../media/image10.jpeg"/></Relationships>
</file>

<file path=ppt/slides/_rels/slide10.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jpeg"/><Relationship Id="rId1" Type="http://schemas.openxmlformats.org/officeDocument/2006/relationships/slideLayout" Target="../slideLayouts/slideLayout7.xml"/><Relationship Id="rId4" Type="http://schemas.openxmlformats.org/officeDocument/2006/relationships/image" Target="../media/image13.jpeg"/></Relationships>
</file>

<file path=ppt/slides/_rels/slide11.xml.rels><?xml version="1.0" encoding="UTF-8" standalone="yes"?>
<Relationships xmlns="http://schemas.openxmlformats.org/package/2006/relationships"><Relationship Id="rId3" Type="http://schemas.openxmlformats.org/officeDocument/2006/relationships/image" Target="../media/image14.png"/><Relationship Id="rId2" Type="http://schemas.microsoft.com/office/2017/06/relationships/model3d" Target="../media/model3d4.glb"/><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15.png"/><Relationship Id="rId2" Type="http://schemas.microsoft.com/office/2017/06/relationships/model3d" Target="../media/model3d5.glb"/><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0F846B-CF4F-466B-90E8-5064BB5EAB3C}"/>
              </a:ext>
            </a:extLst>
          </p:cNvPr>
          <p:cNvSpPr>
            <a:spLocks noGrp="1"/>
          </p:cNvSpPr>
          <p:nvPr>
            <p:ph type="ctrTitle"/>
          </p:nvPr>
        </p:nvSpPr>
        <p:spPr>
          <a:xfrm>
            <a:off x="2758149" y="768627"/>
            <a:ext cx="8561746" cy="4678016"/>
          </a:xfrm>
        </p:spPr>
        <p:txBody>
          <a:bodyPr>
            <a:noAutofit/>
          </a:bodyPr>
          <a:lstStyle/>
          <a:p>
            <a:r>
              <a:rPr lang="en-GB" sz="2000"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KIM MERSON-2127725</a:t>
            </a:r>
            <a:br>
              <a:rPr lang="en-GB" sz="2000"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br>
            <a:br>
              <a:rPr lang="en-GB" sz="2000"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br>
            <a:r>
              <a:rPr lang="en-GB" sz="2000"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KATIE PETTITT-2127724</a:t>
            </a:r>
            <a:br>
              <a:rPr lang="en-GB" sz="2000"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br>
            <a:br>
              <a:rPr lang="en-GB" sz="2000"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br>
            <a:r>
              <a:rPr lang="en-GB" sz="2000"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MODULE CODE- </a:t>
            </a:r>
            <a:r>
              <a:rPr lang="en-GB" sz="2000" i="0"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LCHS4002_BIRM</a:t>
            </a:r>
            <a:br>
              <a:rPr lang="en-GB" sz="2000" i="0"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br>
            <a:r>
              <a:rPr lang="en-GB" sz="2000" i="0"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Digital Skills and Research Methods</a:t>
            </a:r>
            <a:br>
              <a:rPr lang="en-GB" sz="2000" i="0"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br>
            <a:br>
              <a:rPr lang="en-GB" sz="2000" i="0"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br>
            <a:r>
              <a:rPr lang="en-GB" sz="2000"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TITLE – How do students use technology to collaborate at UWTSD?</a:t>
            </a:r>
            <a:br>
              <a:rPr lang="en-GB" sz="2000" dirty="0">
                <a:solidFill>
                  <a:schemeClr val="bg1"/>
                </a:solidFill>
                <a:latin typeface="Arial" panose="020B0604020202020204" pitchFamily="34" charset="0"/>
                <a:cs typeface="Arial" panose="020B0604020202020204" pitchFamily="34" charset="0"/>
              </a:rPr>
            </a:br>
            <a:br>
              <a:rPr lang="en-GB" sz="2000" dirty="0">
                <a:solidFill>
                  <a:schemeClr val="bg1"/>
                </a:solidFill>
                <a:latin typeface="Arial" panose="020B0604020202020204" pitchFamily="34" charset="0"/>
                <a:cs typeface="Arial" panose="020B0604020202020204" pitchFamily="34" charset="0"/>
              </a:rPr>
            </a:br>
            <a:r>
              <a:rPr lang="en-GB" sz="2000" dirty="0">
                <a:solidFill>
                  <a:schemeClr val="bg1"/>
                </a:solidFill>
                <a:latin typeface="Arial" panose="020B0604020202020204" pitchFamily="34" charset="0"/>
                <a:cs typeface="Arial" panose="020B0604020202020204" pitchFamily="34" charset="0"/>
              </a:rPr>
              <a:t>LECTURES NAME- Robert </a:t>
            </a:r>
            <a:r>
              <a:rPr lang="en-GB" sz="2000" dirty="0" err="1">
                <a:solidFill>
                  <a:schemeClr val="bg1"/>
                </a:solidFill>
                <a:latin typeface="Arial" panose="020B0604020202020204" pitchFamily="34" charset="0"/>
                <a:cs typeface="Arial" panose="020B0604020202020204" pitchFamily="34" charset="0"/>
              </a:rPr>
              <a:t>Nartowski</a:t>
            </a:r>
            <a:br>
              <a:rPr lang="en-GB" sz="2000" dirty="0">
                <a:solidFill>
                  <a:schemeClr val="bg1"/>
                </a:solidFill>
                <a:latin typeface="Arial" panose="020B0604020202020204" pitchFamily="34" charset="0"/>
                <a:cs typeface="Arial" panose="020B0604020202020204" pitchFamily="34" charset="0"/>
              </a:rPr>
            </a:br>
            <a:br>
              <a:rPr lang="en-GB" sz="2000" dirty="0">
                <a:solidFill>
                  <a:schemeClr val="bg1"/>
                </a:solidFill>
                <a:latin typeface="Arial" panose="020B0604020202020204" pitchFamily="34" charset="0"/>
                <a:cs typeface="Arial" panose="020B0604020202020204" pitchFamily="34" charset="0"/>
              </a:rPr>
            </a:br>
            <a:r>
              <a:rPr lang="en-GB" sz="2000" dirty="0">
                <a:solidFill>
                  <a:schemeClr val="bg1"/>
                </a:solidFill>
                <a:latin typeface="Arial" panose="020B0604020202020204" pitchFamily="34" charset="0"/>
                <a:cs typeface="Arial" panose="020B0604020202020204" pitchFamily="34" charset="0"/>
              </a:rPr>
              <a:t>ASSIGNMENT TITLE - Is there a need to provide training on how to use technology to collaborate at UWTSD?</a:t>
            </a:r>
          </a:p>
        </p:txBody>
      </p:sp>
      <p:sp>
        <p:nvSpPr>
          <p:cNvPr id="3" name="TextBox 2">
            <a:extLst>
              <a:ext uri="{FF2B5EF4-FFF2-40B4-BE49-F238E27FC236}">
                <a16:creationId xmlns:a16="http://schemas.microsoft.com/office/drawing/2014/main" id="{C22F30DA-354A-436D-BC71-B03D97CED321}"/>
              </a:ext>
            </a:extLst>
          </p:cNvPr>
          <p:cNvSpPr txBox="1"/>
          <p:nvPr/>
        </p:nvSpPr>
        <p:spPr>
          <a:xfrm>
            <a:off x="9024731" y="6089373"/>
            <a:ext cx="3472069" cy="646331"/>
          </a:xfrm>
          <a:prstGeom prst="rect">
            <a:avLst/>
          </a:prstGeom>
          <a:noFill/>
        </p:spPr>
        <p:txBody>
          <a:bodyPr wrap="square" rtlCol="0">
            <a:spAutoFit/>
          </a:bodyPr>
          <a:lstStyle/>
          <a:p>
            <a:r>
              <a:rPr lang="en-GB" dirty="0">
                <a:solidFill>
                  <a:schemeClr val="bg1"/>
                </a:solidFill>
              </a:rPr>
              <a:t>Kim Merson</a:t>
            </a:r>
          </a:p>
          <a:p>
            <a:r>
              <a:rPr lang="en-GB" dirty="0">
                <a:solidFill>
                  <a:schemeClr val="bg1"/>
                </a:solidFill>
              </a:rPr>
              <a:t>Katie Pettitt</a:t>
            </a:r>
          </a:p>
        </p:txBody>
      </p:sp>
    </p:spTree>
    <p:extLst>
      <p:ext uri="{BB962C8B-B14F-4D97-AF65-F5344CB8AC3E}">
        <p14:creationId xmlns:p14="http://schemas.microsoft.com/office/powerpoint/2010/main" val="50417057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8BC1B9-7649-4736-82D0-EEDD3BC89E50}"/>
              </a:ext>
            </a:extLst>
          </p:cNvPr>
          <p:cNvSpPr>
            <a:spLocks noGrp="1"/>
          </p:cNvSpPr>
          <p:nvPr>
            <p:ph type="title"/>
          </p:nvPr>
        </p:nvSpPr>
        <p:spPr/>
        <p:txBody>
          <a:bodyPr>
            <a:normAutofit fontScale="90000"/>
          </a:bodyPr>
          <a:lstStyle/>
          <a:p>
            <a:pPr algn="ctr"/>
            <a:r>
              <a:rPr lang="en-GB" sz="3600" b="1" dirty="0">
                <a:solidFill>
                  <a:schemeClr val="bg1"/>
                </a:solidFill>
                <a:latin typeface="Arial" panose="020B0604020202020204" pitchFamily="34" charset="0"/>
                <a:cs typeface="Arial" panose="020B0604020202020204" pitchFamily="34" charset="0"/>
              </a:rPr>
              <a:t>Is there a need to provide training on how to use technology to collaborate at UWTSD?</a:t>
            </a:r>
            <a:endParaRPr lang="en-GB" dirty="0">
              <a:solidFill>
                <a:schemeClr val="bg1"/>
              </a:solidFill>
            </a:endParaRPr>
          </a:p>
        </p:txBody>
      </p:sp>
      <p:sp>
        <p:nvSpPr>
          <p:cNvPr id="3" name="AutoShape 2" descr="To understand how people think, look to their actions, not their words |  Stanford News">
            <a:extLst>
              <a:ext uri="{FF2B5EF4-FFF2-40B4-BE49-F238E27FC236}">
                <a16:creationId xmlns:a16="http://schemas.microsoft.com/office/drawing/2014/main" id="{CEBEA110-20A6-4244-8AAC-FEC1C7331C8E}"/>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4" name="AutoShape 4" descr="People Thinking of Idea Mind Map 4801723 Vector Art at Vecteezy">
            <a:extLst>
              <a:ext uri="{FF2B5EF4-FFF2-40B4-BE49-F238E27FC236}">
                <a16:creationId xmlns:a16="http://schemas.microsoft.com/office/drawing/2014/main" id="{A891B6F5-F9E0-442D-ACA4-488EFEE7896B}"/>
              </a:ext>
            </a:extLst>
          </p:cNvPr>
          <p:cNvSpPr>
            <a:spLocks noChangeAspect="1" noChangeArrowheads="1"/>
          </p:cNvSpPr>
          <p:nvPr/>
        </p:nvSpPr>
        <p:spPr bwMode="auto">
          <a:xfrm>
            <a:off x="6096000" y="34290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5" name="AutoShape 6" descr="People Thinking to Make Decision, Problem Solving and Find Creative Ideas  with Question Mark in Flat Cartoon Background for Poster Illustration  6409490 Vector Art at Vecteezy">
            <a:extLst>
              <a:ext uri="{FF2B5EF4-FFF2-40B4-BE49-F238E27FC236}">
                <a16:creationId xmlns:a16="http://schemas.microsoft.com/office/drawing/2014/main" id="{FC72D54D-68BE-40E5-82D5-F269CBCCF0A0}"/>
              </a:ext>
            </a:extLst>
          </p:cNvPr>
          <p:cNvSpPr>
            <a:spLocks noChangeAspect="1" noChangeArrowheads="1"/>
          </p:cNvSpPr>
          <p:nvPr/>
        </p:nvSpPr>
        <p:spPr bwMode="auto">
          <a:xfrm>
            <a:off x="6248400" y="35814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mc:AlternateContent xmlns:mc="http://schemas.openxmlformats.org/markup-compatibility/2006">
        <mc:Choice xmlns:am3d="http://schemas.microsoft.com/office/drawing/2017/model3d" Requires="am3d">
          <p:graphicFrame>
            <p:nvGraphicFramePr>
              <p:cNvPr id="6" name="3D Model 5" descr="Head With Gears">
                <a:extLst>
                  <a:ext uri="{FF2B5EF4-FFF2-40B4-BE49-F238E27FC236}">
                    <a16:creationId xmlns:a16="http://schemas.microsoft.com/office/drawing/2014/main" id="{FF323380-15B7-4D6A-92F1-12E268116683}"/>
                  </a:ext>
                </a:extLst>
              </p:cNvPr>
              <p:cNvGraphicFramePr>
                <a:graphicFrameLocks noChangeAspect="1"/>
              </p:cNvGraphicFramePr>
              <p:nvPr>
                <p:extLst>
                  <p:ext uri="{D42A27DB-BD31-4B8C-83A1-F6EECF244321}">
                    <p14:modId xmlns:p14="http://schemas.microsoft.com/office/powerpoint/2010/main" val="3608107896"/>
                  </p:ext>
                </p:extLst>
              </p:nvPr>
            </p:nvGraphicFramePr>
            <p:xfrm>
              <a:off x="4424674" y="2314897"/>
              <a:ext cx="3339474" cy="3792967"/>
            </p:xfrm>
            <a:graphic>
              <a:graphicData uri="http://schemas.microsoft.com/office/drawing/2017/model3d">
                <am3d:model3d r:embed="rId2">
                  <am3d:spPr>
                    <a:xfrm>
                      <a:off x="0" y="0"/>
                      <a:ext cx="3339474" cy="3792967"/>
                    </a:xfrm>
                    <a:prstGeom prst="rect">
                      <a:avLst/>
                    </a:prstGeom>
                  </am3d:spPr>
                  <am3d:camera>
                    <am3d:pos x="0" y="0" z="62689370"/>
                    <am3d:up dx="0" dy="36000000" dz="0"/>
                    <am3d:lookAt x="0" y="0" z="0"/>
                    <am3d:perspective fov="2700000"/>
                  </am3d:camera>
                  <am3d:trans>
                    <am3d:meterPerModelUnit n="119171" d="1000000"/>
                    <am3d:preTrans dx="-164765" dy="-18081215" dz="-21786"/>
                    <am3d:scale>
                      <am3d:sx n="1000000" d="1000000"/>
                      <am3d:sy n="1000000" d="1000000"/>
                      <am3d:sz n="1000000" d="1000000"/>
                    </am3d:scale>
                    <am3d:rot/>
                    <am3d:postTrans dx="0" dy="0" dz="0"/>
                  </am3d:trans>
                  <am3d:raster rName="Office3DRenderer" rVer="16.0.8326">
                    <am3d:blip r:embed="rId3"/>
                  </am3d:raster>
                  <am3d:objViewport viewportSz="5418668"/>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6" name="3D Model 5" descr="Head With Gears">
                <a:extLst>
                  <a:ext uri="{FF2B5EF4-FFF2-40B4-BE49-F238E27FC236}">
                    <a16:creationId xmlns:a16="http://schemas.microsoft.com/office/drawing/2014/main" id="{FF323380-15B7-4D6A-92F1-12E268116683}"/>
                  </a:ext>
                </a:extLst>
              </p:cNvPr>
              <p:cNvPicPr>
                <a:picLocks noGrp="1" noRot="1" noChangeAspect="1" noMove="1" noResize="1" noEditPoints="1" noAdjustHandles="1" noChangeArrowheads="1" noChangeShapeType="1" noCrop="1"/>
              </p:cNvPicPr>
              <p:nvPr/>
            </p:nvPicPr>
            <p:blipFill>
              <a:blip r:embed="rId3"/>
              <a:stretch>
                <a:fillRect/>
              </a:stretch>
            </p:blipFill>
            <p:spPr>
              <a:xfrm>
                <a:off x="4424674" y="2314897"/>
                <a:ext cx="3339474" cy="3792967"/>
              </a:xfrm>
              <a:prstGeom prst="rect">
                <a:avLst/>
              </a:prstGeom>
            </p:spPr>
          </p:pic>
        </mc:Fallback>
      </mc:AlternateContent>
      <p:sp>
        <p:nvSpPr>
          <p:cNvPr id="8" name="TextBox 7">
            <a:extLst>
              <a:ext uri="{FF2B5EF4-FFF2-40B4-BE49-F238E27FC236}">
                <a16:creationId xmlns:a16="http://schemas.microsoft.com/office/drawing/2014/main" id="{D4E390EE-31C4-4DDC-A09E-447A17BB2F31}"/>
              </a:ext>
            </a:extLst>
          </p:cNvPr>
          <p:cNvSpPr txBox="1"/>
          <p:nvPr/>
        </p:nvSpPr>
        <p:spPr>
          <a:xfrm>
            <a:off x="9399105" y="6208356"/>
            <a:ext cx="3515139" cy="646331"/>
          </a:xfrm>
          <a:prstGeom prst="rect">
            <a:avLst/>
          </a:prstGeom>
          <a:noFill/>
        </p:spPr>
        <p:txBody>
          <a:bodyPr wrap="square">
            <a:spAutoFit/>
          </a:bodyPr>
          <a:lstStyle/>
          <a:p>
            <a:r>
              <a:rPr lang="en-GB" dirty="0">
                <a:solidFill>
                  <a:schemeClr val="bg1"/>
                </a:solidFill>
              </a:rPr>
              <a:t>Kim Merson</a:t>
            </a:r>
          </a:p>
          <a:p>
            <a:r>
              <a:rPr lang="en-GB" dirty="0">
                <a:solidFill>
                  <a:schemeClr val="bg1"/>
                </a:solidFill>
              </a:rPr>
              <a:t>Katie Pettitt</a:t>
            </a:r>
          </a:p>
        </p:txBody>
      </p:sp>
    </p:spTree>
    <p:extLst>
      <p:ext uri="{BB962C8B-B14F-4D97-AF65-F5344CB8AC3E}">
        <p14:creationId xmlns:p14="http://schemas.microsoft.com/office/powerpoint/2010/main" val="22868900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37" presetClass="emph" presetSubtype="128" accel="10000" decel="10000" fill="hold" nodeType="clickEffect">
                                  <p:stCondLst>
                                    <p:cond delay="0"/>
                                  </p:stCondLst>
                                  <p:childTnLst>
                                    <p:animRot by="21600000">
                                      <p:cBhvr>
                                        <p:cTn id="13" dur="20000" fill="hold"/>
                                        <p:tgtEl>
                                          <p:spTgt spid="6"/>
                                        </p:tgtEl>
                                        <p:attrNameLst>
                                          <p:attrName>3d.view.rotation.y</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821B709-611A-42F8-B286-B13D3BA64AF7}"/>
              </a:ext>
            </a:extLst>
          </p:cNvPr>
          <p:cNvSpPr>
            <a:spLocks noGrp="1"/>
          </p:cNvSpPr>
          <p:nvPr>
            <p:ph type="title"/>
          </p:nvPr>
        </p:nvSpPr>
        <p:spPr/>
        <p:txBody>
          <a:bodyPr/>
          <a:lstStyle/>
          <a:p>
            <a:r>
              <a:rPr lang="en-GB" dirty="0">
                <a:solidFill>
                  <a:schemeClr val="bg1"/>
                </a:solidFill>
              </a:rPr>
              <a:t>introduction</a:t>
            </a:r>
          </a:p>
        </p:txBody>
      </p:sp>
      <p:sp>
        <p:nvSpPr>
          <p:cNvPr id="4" name="Content Placeholder 3">
            <a:extLst>
              <a:ext uri="{FF2B5EF4-FFF2-40B4-BE49-F238E27FC236}">
                <a16:creationId xmlns:a16="http://schemas.microsoft.com/office/drawing/2014/main" id="{36A49A54-53EF-4951-BF66-2D12F2690303}"/>
              </a:ext>
            </a:extLst>
          </p:cNvPr>
          <p:cNvSpPr>
            <a:spLocks noGrp="1"/>
          </p:cNvSpPr>
          <p:nvPr>
            <p:ph idx="1"/>
          </p:nvPr>
        </p:nvSpPr>
        <p:spPr>
          <a:xfrm>
            <a:off x="1141413" y="1934818"/>
            <a:ext cx="9905999" cy="4147929"/>
          </a:xfrm>
        </p:spPr>
        <p:txBody>
          <a:bodyPr>
            <a:normAutofit fontScale="85000" lnSpcReduction="10000"/>
          </a:bodyPr>
          <a:lstStyle/>
          <a:p>
            <a:pPr marL="0" indent="0">
              <a:lnSpc>
                <a:spcPct val="107000"/>
              </a:lnSpc>
              <a:spcAft>
                <a:spcPts val="800"/>
              </a:spcAft>
              <a:buNone/>
            </a:pPr>
            <a:r>
              <a:rPr lang="en-GB" sz="1900" dirty="0">
                <a:solidFill>
                  <a:schemeClr val="bg1"/>
                </a:solidFill>
                <a:effectLst/>
                <a:latin typeface="Arial" panose="020B0604020202020204" pitchFamily="34" charset="0"/>
                <a:ea typeface="Arial" panose="020B0604020202020204" pitchFamily="34" charset="0"/>
                <a:cs typeface="Arial" panose="020B0604020202020204" pitchFamily="34" charset="0"/>
              </a:rPr>
              <a:t>As part of this research project </a:t>
            </a:r>
            <a:r>
              <a:rPr lang="en-GB" sz="1900" dirty="0">
                <a:solidFill>
                  <a:schemeClr val="bg1"/>
                </a:solidFill>
                <a:latin typeface="Arial" panose="020B0604020202020204" pitchFamily="34" charset="0"/>
                <a:ea typeface="Arial" panose="020B0604020202020204" pitchFamily="34" charset="0"/>
                <a:cs typeface="Arial" panose="020B0604020202020204" pitchFamily="34" charset="0"/>
              </a:rPr>
              <a:t>we</a:t>
            </a:r>
            <a:r>
              <a:rPr lang="en-GB" sz="1900" dirty="0">
                <a:solidFill>
                  <a:schemeClr val="bg1"/>
                </a:solidFill>
                <a:effectLst/>
                <a:latin typeface="Arial" panose="020B0604020202020204" pitchFamily="34" charset="0"/>
                <a:ea typeface="Arial" panose="020B0604020202020204" pitchFamily="34" charset="0"/>
                <a:cs typeface="Arial" panose="020B0604020202020204" pitchFamily="34" charset="0"/>
              </a:rPr>
              <a:t> have chosen the </a:t>
            </a:r>
            <a:r>
              <a:rPr lang="en-GB" sz="1900" dirty="0">
                <a:solidFill>
                  <a:schemeClr val="bg1"/>
                </a:solidFill>
                <a:latin typeface="Arial" panose="020B0604020202020204" pitchFamily="34" charset="0"/>
                <a:ea typeface="Arial" panose="020B0604020202020204" pitchFamily="34" charset="0"/>
                <a:cs typeface="Arial" panose="020B0604020202020204" pitchFamily="34" charset="0"/>
              </a:rPr>
              <a:t>subject question - </a:t>
            </a:r>
            <a:r>
              <a:rPr lang="en-GB" sz="1900" b="1" dirty="0">
                <a:solidFill>
                  <a:srgbClr val="C00000"/>
                </a:solidFill>
                <a:latin typeface="Arial" panose="020B0604020202020204" pitchFamily="34" charset="0"/>
                <a:cs typeface="Arial" panose="020B0604020202020204" pitchFamily="34" charset="0"/>
              </a:rPr>
              <a:t>Is there a need to provide training on how to use technology to collaborate at UWTSD?</a:t>
            </a:r>
            <a:r>
              <a:rPr lang="en-GB" sz="1900" b="1" dirty="0">
                <a:solidFill>
                  <a:srgbClr val="C00000"/>
                </a:solidFill>
                <a:latin typeface="Arial" panose="020B0604020202020204" pitchFamily="34" charset="0"/>
                <a:ea typeface="Arial" panose="020B0604020202020204" pitchFamily="34" charset="0"/>
                <a:cs typeface="Arial" panose="020B0604020202020204" pitchFamily="34" charset="0"/>
              </a:rPr>
              <a:t> </a:t>
            </a:r>
          </a:p>
          <a:p>
            <a:pPr marL="0" indent="0">
              <a:lnSpc>
                <a:spcPct val="107000"/>
              </a:lnSpc>
              <a:spcAft>
                <a:spcPts val="800"/>
              </a:spcAft>
              <a:buNone/>
            </a:pPr>
            <a:r>
              <a:rPr lang="en-GB" sz="1800" dirty="0">
                <a:solidFill>
                  <a:srgbClr val="000000"/>
                </a:solidFill>
                <a:effectLst/>
                <a:latin typeface="Arial" panose="020B0604020202020204" pitchFamily="34" charset="0"/>
                <a:ea typeface="Arial" panose="020B0604020202020204" pitchFamily="34" charset="0"/>
                <a:cs typeface="Arial" panose="020B0604020202020204" pitchFamily="34" charset="0"/>
              </a:rPr>
              <a:t>In this presentation we have researched the importance of training </a:t>
            </a:r>
            <a:r>
              <a:rPr lang="en-GB" sz="1800" dirty="0">
                <a:solidFill>
                  <a:srgbClr val="000000"/>
                </a:solidFill>
                <a:latin typeface="Arial" panose="020B0604020202020204" pitchFamily="34" charset="0"/>
                <a:ea typeface="Arial" panose="020B0604020202020204" pitchFamily="34" charset="0"/>
                <a:cs typeface="Arial" panose="020B0604020202020204" pitchFamily="34" charset="0"/>
              </a:rPr>
              <a:t>on</a:t>
            </a:r>
            <a:r>
              <a:rPr lang="en-GB" sz="1800" dirty="0">
                <a:solidFill>
                  <a:srgbClr val="000000"/>
                </a:solidFill>
                <a:effectLst/>
                <a:latin typeface="Arial" panose="020B0604020202020204" pitchFamily="34" charset="0"/>
                <a:ea typeface="Arial" panose="020B0604020202020204" pitchFamily="34" charset="0"/>
                <a:cs typeface="Arial" panose="020B0604020202020204" pitchFamily="34" charset="0"/>
              </a:rPr>
              <a:t> technology which gives everyone a greater understanding and can enhance their confidence </a:t>
            </a:r>
            <a:r>
              <a:rPr lang="en-GB" sz="1800" dirty="0">
                <a:solidFill>
                  <a:srgbClr val="000000"/>
                </a:solidFill>
                <a:latin typeface="Arial" panose="020B0604020202020204" pitchFamily="34" charset="0"/>
                <a:ea typeface="Arial" panose="020B0604020202020204" pitchFamily="34" charset="0"/>
                <a:cs typeface="Arial" panose="020B0604020202020204" pitchFamily="34" charset="0"/>
              </a:rPr>
              <a:t>and </a:t>
            </a:r>
            <a:r>
              <a:rPr lang="en-GB" sz="1800" dirty="0">
                <a:solidFill>
                  <a:srgbClr val="000000"/>
                </a:solidFill>
                <a:effectLst/>
                <a:latin typeface="Arial" panose="020B0604020202020204" pitchFamily="34" charset="0"/>
                <a:ea typeface="Arial" panose="020B0604020202020204" pitchFamily="34" charset="0"/>
                <a:cs typeface="Arial" panose="020B0604020202020204" pitchFamily="34" charset="0"/>
              </a:rPr>
              <a:t>will benefit their overall performance. </a:t>
            </a:r>
          </a:p>
          <a:p>
            <a:pPr marL="0" indent="0">
              <a:lnSpc>
                <a:spcPct val="107000"/>
              </a:lnSpc>
              <a:spcAft>
                <a:spcPts val="800"/>
              </a:spcAft>
              <a:buNone/>
            </a:pPr>
            <a:r>
              <a:rPr lang="en-GB" sz="190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Collaborative technology is a </a:t>
            </a:r>
            <a:r>
              <a:rPr lang="en-GB" sz="1900" dirty="0">
                <a:solidFill>
                  <a:schemeClr val="bg1"/>
                </a:solidFill>
                <a:latin typeface="Arial" panose="020B0604020202020204" pitchFamily="34" charset="0"/>
                <a:ea typeface="Times New Roman" panose="02020603050405020304" pitchFamily="18" charset="0"/>
                <a:cs typeface="Arial" panose="020B0604020202020204" pitchFamily="34" charset="0"/>
              </a:rPr>
              <a:t>great </a:t>
            </a:r>
            <a:r>
              <a:rPr lang="en-GB" sz="190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way for students to engage with one another and increase their knowledge. It helps with problem solving and teamwork regardless of who you are. The most educational and </a:t>
            </a:r>
            <a:r>
              <a:rPr lang="en-GB" sz="1900" dirty="0">
                <a:solidFill>
                  <a:schemeClr val="bg1"/>
                </a:solidFill>
                <a:latin typeface="Arial" panose="020B0604020202020204" pitchFamily="34" charset="0"/>
                <a:ea typeface="Times New Roman" panose="02020603050405020304" pitchFamily="18" charset="0"/>
                <a:cs typeface="Arial" panose="020B0604020202020204" pitchFamily="34" charset="0"/>
              </a:rPr>
              <a:t>superior</a:t>
            </a:r>
            <a:r>
              <a:rPr lang="en-GB" sz="190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 approach to interact is by "learning to cooperate and collaborating to learn." Once the learning to collaborate and cooperating to learn phases are completed, collaborative partners must advise and discuss what has been agreed upon and what needs to be improved. ‎‎ ‎‎​ ‎</a:t>
            </a:r>
          </a:p>
          <a:p>
            <a:pPr marL="0" indent="0">
              <a:lnSpc>
                <a:spcPct val="107000"/>
              </a:lnSpc>
              <a:spcAft>
                <a:spcPts val="800"/>
              </a:spcAft>
              <a:buNone/>
            </a:pPr>
            <a:r>
              <a:rPr lang="en-GB" sz="190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Then Communication between technology and students, as well as work management are all important when collaborating with technology in UWTSD because they help students and staff understand the importance of technology throughout their learning. ‎‎ ‎‎​</a:t>
            </a:r>
          </a:p>
          <a:p>
            <a:pPr marL="0" indent="0">
              <a:lnSpc>
                <a:spcPct val="107000"/>
              </a:lnSpc>
              <a:spcAft>
                <a:spcPts val="800"/>
              </a:spcAft>
              <a:buNone/>
            </a:pPr>
            <a:endParaRPr lang="en-GB" dirty="0">
              <a:latin typeface="Arial" panose="020B0604020202020204" pitchFamily="34" charset="0"/>
              <a:cs typeface="Arial" panose="020B0604020202020204" pitchFamily="34" charset="0"/>
            </a:endParaRPr>
          </a:p>
        </p:txBody>
      </p:sp>
      <mc:AlternateContent xmlns:mc="http://schemas.openxmlformats.org/markup-compatibility/2006">
        <mc:Choice xmlns:am3d="http://schemas.microsoft.com/office/drawing/2017/model3d" Requires="am3d">
          <p:graphicFrame>
            <p:nvGraphicFramePr>
              <p:cNvPr id="2" name="3D Model 1" descr="15 in. Surface Book 2">
                <a:extLst>
                  <a:ext uri="{FF2B5EF4-FFF2-40B4-BE49-F238E27FC236}">
                    <a16:creationId xmlns:a16="http://schemas.microsoft.com/office/drawing/2014/main" id="{0AA55883-21E9-4930-AD82-05AB00B42AAE}"/>
                  </a:ext>
                </a:extLst>
              </p:cNvPr>
              <p:cNvGraphicFramePr>
                <a:graphicFrameLocks noChangeAspect="1"/>
              </p:cNvGraphicFramePr>
              <p:nvPr>
                <p:extLst>
                  <p:ext uri="{D42A27DB-BD31-4B8C-83A1-F6EECF244321}">
                    <p14:modId xmlns:p14="http://schemas.microsoft.com/office/powerpoint/2010/main" val="3370967796"/>
                  </p:ext>
                </p:extLst>
              </p:nvPr>
            </p:nvGraphicFramePr>
            <p:xfrm>
              <a:off x="8060533" y="113597"/>
              <a:ext cx="2147245" cy="1566999"/>
            </p:xfrm>
            <a:graphic>
              <a:graphicData uri="http://schemas.microsoft.com/office/drawing/2017/model3d">
                <am3d:model3d r:embed="rId2">
                  <am3d:spPr>
                    <a:xfrm>
                      <a:off x="0" y="0"/>
                      <a:ext cx="2147245" cy="1566999"/>
                    </a:xfrm>
                    <a:prstGeom prst="rect">
                      <a:avLst/>
                    </a:prstGeom>
                  </am3d:spPr>
                  <am3d:camera>
                    <am3d:pos x="0" y="0" z="68697690"/>
                    <am3d:up dx="0" dy="36000000" dz="0"/>
                    <am3d:lookAt x="0" y="0" z="0"/>
                    <am3d:perspective fov="2700000"/>
                  </am3d:camera>
                  <am3d:trans>
                    <am3d:meterPerModelUnit n="2916584" d="1000000"/>
                    <am3d:preTrans dx="0" dy="-13212141" dz="-887599"/>
                    <am3d:scale>
                      <am3d:sx n="1000000" d="1000000"/>
                      <am3d:sy n="1000000" d="1000000"/>
                      <am3d:sz n="1000000" d="1000000"/>
                    </am3d:scale>
                    <am3d:rot/>
                    <am3d:postTrans dx="0" dy="0" dz="0"/>
                  </am3d:trans>
                  <am3d:raster rName="Office3DRenderer" rVer="16.0.8326">
                    <am3d:blip r:embed="rId3"/>
                  </am3d:raster>
                  <am3d:objViewport viewportSz="2713417"/>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2" name="3D Model 1" descr="15 in. Surface Book 2">
                <a:extLst>
                  <a:ext uri="{FF2B5EF4-FFF2-40B4-BE49-F238E27FC236}">
                    <a16:creationId xmlns:a16="http://schemas.microsoft.com/office/drawing/2014/main" id="{0AA55883-21E9-4930-AD82-05AB00B42AAE}"/>
                  </a:ext>
                </a:extLst>
              </p:cNvPr>
              <p:cNvPicPr>
                <a:picLocks noGrp="1" noRot="1" noChangeAspect="1" noMove="1" noResize="1" noEditPoints="1" noAdjustHandles="1" noChangeArrowheads="1" noChangeShapeType="1" noCrop="1"/>
              </p:cNvPicPr>
              <p:nvPr/>
            </p:nvPicPr>
            <p:blipFill>
              <a:blip r:embed="rId3"/>
              <a:stretch>
                <a:fillRect/>
              </a:stretch>
            </p:blipFill>
            <p:spPr>
              <a:xfrm>
                <a:off x="8060533" y="113597"/>
                <a:ext cx="2147245" cy="1566999"/>
              </a:xfrm>
              <a:prstGeom prst="rect">
                <a:avLst/>
              </a:prstGeom>
            </p:spPr>
          </p:pic>
        </mc:Fallback>
      </mc:AlternateContent>
      <p:sp>
        <p:nvSpPr>
          <p:cNvPr id="6" name="TextBox 5">
            <a:extLst>
              <a:ext uri="{FF2B5EF4-FFF2-40B4-BE49-F238E27FC236}">
                <a16:creationId xmlns:a16="http://schemas.microsoft.com/office/drawing/2014/main" id="{6AD8445B-7A36-4FF3-AB1F-25DFD13C6187}"/>
              </a:ext>
            </a:extLst>
          </p:cNvPr>
          <p:cNvSpPr txBox="1"/>
          <p:nvPr/>
        </p:nvSpPr>
        <p:spPr>
          <a:xfrm>
            <a:off x="9001539" y="6082747"/>
            <a:ext cx="6102626" cy="646331"/>
          </a:xfrm>
          <a:prstGeom prst="rect">
            <a:avLst/>
          </a:prstGeom>
          <a:noFill/>
        </p:spPr>
        <p:txBody>
          <a:bodyPr wrap="square">
            <a:spAutoFit/>
          </a:bodyPr>
          <a:lstStyle/>
          <a:p>
            <a:r>
              <a:rPr lang="en-GB" dirty="0">
                <a:solidFill>
                  <a:schemeClr val="bg1"/>
                </a:solidFill>
              </a:rPr>
              <a:t>Kim Merson</a:t>
            </a:r>
          </a:p>
          <a:p>
            <a:r>
              <a:rPr lang="en-GB" dirty="0">
                <a:solidFill>
                  <a:schemeClr val="bg1"/>
                </a:solidFill>
              </a:rPr>
              <a:t>Katie Pettitt</a:t>
            </a:r>
          </a:p>
        </p:txBody>
      </p:sp>
    </p:spTree>
    <p:extLst>
      <p:ext uri="{BB962C8B-B14F-4D97-AF65-F5344CB8AC3E}">
        <p14:creationId xmlns:p14="http://schemas.microsoft.com/office/powerpoint/2010/main" val="5029239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7" presetClass="emph" presetSubtype="128" accel="10000" decel="10000" fill="hold" nodeType="clickEffect">
                                  <p:stCondLst>
                                    <p:cond delay="0"/>
                                  </p:stCondLst>
                                  <p:childTnLst>
                                    <p:animRot by="21600000">
                                      <p:cBhvr>
                                        <p:cTn id="6" dur="20000" fill="hold"/>
                                        <p:tgtEl>
                                          <p:spTgt spid="2"/>
                                        </p:tgtEl>
                                        <p:attrNameLst>
                                          <p:attrName>3d.view.rotation.y</p:attrName>
                                        </p:attrNameLst>
                                      </p:cBhvr>
                                    </p:animRot>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anim calcmode="lin" valueType="num">
                                      <p:cBhvr additive="base">
                                        <p:cTn id="11" dur="500" fill="hold"/>
                                        <p:tgtEl>
                                          <p:spTgt spid="3"/>
                                        </p:tgtEl>
                                        <p:attrNameLst>
                                          <p:attrName>ppt_x</p:attrName>
                                        </p:attrNameLst>
                                      </p:cBhvr>
                                      <p:tavLst>
                                        <p:tav tm="0">
                                          <p:val>
                                            <p:strVal val="#ppt_x"/>
                                          </p:val>
                                        </p:tav>
                                        <p:tav tm="100000">
                                          <p:val>
                                            <p:strVal val="#ppt_x"/>
                                          </p:val>
                                        </p:tav>
                                      </p:tavLst>
                                    </p:anim>
                                    <p:anim calcmode="lin" valueType="num">
                                      <p:cBhvr additive="base">
                                        <p:cTn id="12"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txEl>
                                              <p:pRg st="0" end="0"/>
                                            </p:txEl>
                                          </p:spTgt>
                                        </p:tgtEl>
                                        <p:attrNameLst>
                                          <p:attrName>style.visibility</p:attrName>
                                        </p:attrNameLst>
                                      </p:cBhvr>
                                      <p:to>
                                        <p:strVal val="visible"/>
                                      </p:to>
                                    </p:set>
                                    <p:animEffect transition="in" filter="fade">
                                      <p:cBhvr>
                                        <p:cTn id="17" dur="500"/>
                                        <p:tgtEl>
                                          <p:spTgt spid="4">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4">
                                            <p:txEl>
                                              <p:pRg st="1" end="1"/>
                                            </p:txEl>
                                          </p:spTgt>
                                        </p:tgtEl>
                                        <p:attrNameLst>
                                          <p:attrName>style.visibility</p:attrName>
                                        </p:attrNameLst>
                                      </p:cBhvr>
                                      <p:to>
                                        <p:strVal val="visible"/>
                                      </p:to>
                                    </p:set>
                                    <p:animEffect transition="in" filter="fade">
                                      <p:cBhvr>
                                        <p:cTn id="22" dur="500"/>
                                        <p:tgtEl>
                                          <p:spTgt spid="4">
                                            <p:txEl>
                                              <p:pRg st="1" end="1"/>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4">
                                            <p:txEl>
                                              <p:pRg st="2" end="2"/>
                                            </p:txEl>
                                          </p:spTgt>
                                        </p:tgtEl>
                                        <p:attrNameLst>
                                          <p:attrName>style.visibility</p:attrName>
                                        </p:attrNameLst>
                                      </p:cBhvr>
                                      <p:to>
                                        <p:strVal val="visible"/>
                                      </p:to>
                                    </p:set>
                                    <p:animEffect transition="in" filter="fade">
                                      <p:cBhvr>
                                        <p:cTn id="27" dur="500"/>
                                        <p:tgtEl>
                                          <p:spTgt spid="4">
                                            <p:txEl>
                                              <p:pRg st="2" end="2"/>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4">
                                            <p:txEl>
                                              <p:pRg st="3" end="3"/>
                                            </p:txEl>
                                          </p:spTgt>
                                        </p:tgtEl>
                                        <p:attrNameLst>
                                          <p:attrName>style.visibility</p:attrName>
                                        </p:attrNameLst>
                                      </p:cBhvr>
                                      <p:to>
                                        <p:strVal val="visible"/>
                                      </p:to>
                                    </p:set>
                                    <p:animEffect transition="in" filter="fade">
                                      <p:cBhvr>
                                        <p:cTn id="32" dur="500"/>
                                        <p:tgtEl>
                                          <p:spTgt spid="4">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0D7E4E-B4D3-4208-BA98-63338566A1B2}"/>
              </a:ext>
            </a:extLst>
          </p:cNvPr>
          <p:cNvSpPr>
            <a:spLocks noGrp="1"/>
          </p:cNvSpPr>
          <p:nvPr>
            <p:ph type="title"/>
          </p:nvPr>
        </p:nvSpPr>
        <p:spPr>
          <a:xfrm>
            <a:off x="1142517" y="119519"/>
            <a:ext cx="9905998" cy="507917"/>
          </a:xfrm>
        </p:spPr>
        <p:txBody>
          <a:bodyPr>
            <a:normAutofit fontScale="90000"/>
          </a:bodyPr>
          <a:lstStyle/>
          <a:p>
            <a:r>
              <a:rPr lang="en-GB" dirty="0">
                <a:solidFill>
                  <a:schemeClr val="bg1"/>
                </a:solidFill>
              </a:rPr>
              <a:t>Why would students need training?</a:t>
            </a:r>
          </a:p>
        </p:txBody>
      </p:sp>
      <p:sp>
        <p:nvSpPr>
          <p:cNvPr id="4" name="TextBox 3">
            <a:extLst>
              <a:ext uri="{FF2B5EF4-FFF2-40B4-BE49-F238E27FC236}">
                <a16:creationId xmlns:a16="http://schemas.microsoft.com/office/drawing/2014/main" id="{F23406AC-5097-44FC-82DC-A130F7D841DF}"/>
              </a:ext>
            </a:extLst>
          </p:cNvPr>
          <p:cNvSpPr txBox="1"/>
          <p:nvPr/>
        </p:nvSpPr>
        <p:spPr>
          <a:xfrm>
            <a:off x="669580" y="853392"/>
            <a:ext cx="7259361" cy="5386090"/>
          </a:xfrm>
          <a:prstGeom prst="rect">
            <a:avLst/>
          </a:prstGeom>
          <a:noFill/>
        </p:spPr>
        <p:txBody>
          <a:bodyPr wrap="square" rtlCol="0">
            <a:spAutoFit/>
          </a:bodyPr>
          <a:lstStyle/>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 </a:t>
            </a:r>
            <a:r>
              <a:rPr lang="en-GB" sz="1600" dirty="0">
                <a:solidFill>
                  <a:schemeClr val="bg1"/>
                </a:solidFill>
                <a:latin typeface="Arial" panose="020B0604020202020204" pitchFamily="34" charset="0"/>
                <a:cs typeface="Arial" panose="020B0604020202020204" pitchFamily="34" charset="0"/>
              </a:rPr>
              <a:t>According to UWTSD website 60% of students are over 21.</a:t>
            </a:r>
          </a:p>
          <a:p>
            <a:pPr marL="285750" indent="-285750">
              <a:buFont typeface="Arial" panose="020B0604020202020204" pitchFamily="34" charset="0"/>
              <a:buChar char="•"/>
            </a:pPr>
            <a:endParaRPr lang="en-GB" sz="1600" dirty="0">
              <a:solidFill>
                <a:schemeClr val="bg1"/>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600" dirty="0">
                <a:solidFill>
                  <a:schemeClr val="bg1"/>
                </a:solidFill>
                <a:latin typeface="Arial" panose="020B0604020202020204" pitchFamily="34" charset="0"/>
                <a:cs typeface="Arial" panose="020B0604020202020204" pitchFamily="34" charset="0"/>
              </a:rPr>
              <a:t>Older pupils struggle more with technology since they have been out of education for a longer period of time.  </a:t>
            </a:r>
            <a:r>
              <a:rPr lang="en-GB" sz="1600" dirty="0">
                <a:solidFill>
                  <a:srgbClr val="FFFF00"/>
                </a:solidFill>
                <a:latin typeface="Arial" panose="020B0604020202020204" pitchFamily="34" charset="0"/>
                <a:cs typeface="Arial" panose="020B0604020202020204" pitchFamily="34" charset="0"/>
              </a:rPr>
              <a:t>”Much work on mature students assumes their overall experience to be one of disadvantage relative to traditional‐age graduates, and this includes employability research.” </a:t>
            </a:r>
            <a:r>
              <a:rPr lang="en-GB" sz="1600" dirty="0">
                <a:solidFill>
                  <a:schemeClr val="bg1"/>
                </a:solidFill>
                <a:latin typeface="Arial" panose="020B0604020202020204" pitchFamily="34" charset="0"/>
                <a:cs typeface="Arial" panose="020B0604020202020204" pitchFamily="34" charset="0"/>
              </a:rPr>
              <a:t>Osborne, M. and Turner, E., 2004. Becoming a mature student: How adult applicants weigh the advantages and disadvantages of higher education. </a:t>
            </a:r>
            <a:r>
              <a:rPr lang="en-GB" sz="1600" i="1" dirty="0">
                <a:solidFill>
                  <a:schemeClr val="bg1"/>
                </a:solidFill>
                <a:latin typeface="Arial" panose="020B0604020202020204" pitchFamily="34" charset="0"/>
                <a:cs typeface="Arial" panose="020B0604020202020204" pitchFamily="34" charset="0"/>
              </a:rPr>
              <a:t>Higher Education</a:t>
            </a:r>
            <a:r>
              <a:rPr lang="en-GB" sz="1600" dirty="0">
                <a:solidFill>
                  <a:schemeClr val="bg1"/>
                </a:solidFill>
                <a:latin typeface="Arial" panose="020B0604020202020204" pitchFamily="34" charset="0"/>
                <a:cs typeface="Arial" panose="020B0604020202020204" pitchFamily="34" charset="0"/>
              </a:rPr>
              <a:t>, </a:t>
            </a:r>
            <a:r>
              <a:rPr lang="en-GB" sz="1600" i="1" dirty="0">
                <a:solidFill>
                  <a:schemeClr val="bg1"/>
                </a:solidFill>
                <a:latin typeface="Arial" panose="020B0604020202020204" pitchFamily="34" charset="0"/>
                <a:cs typeface="Arial" panose="020B0604020202020204" pitchFamily="34" charset="0"/>
              </a:rPr>
              <a:t>48</a:t>
            </a:r>
            <a:r>
              <a:rPr lang="en-GB" sz="1600" dirty="0">
                <a:solidFill>
                  <a:schemeClr val="bg1"/>
                </a:solidFill>
                <a:latin typeface="Arial" panose="020B0604020202020204" pitchFamily="34" charset="0"/>
                <a:cs typeface="Arial" panose="020B0604020202020204" pitchFamily="34" charset="0"/>
              </a:rPr>
              <a:t>(3), pp.291-315.</a:t>
            </a:r>
          </a:p>
          <a:p>
            <a:endParaRPr lang="en-GB" sz="1600" dirty="0">
              <a:solidFill>
                <a:schemeClr val="bg1"/>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600" dirty="0">
                <a:solidFill>
                  <a:schemeClr val="bg1"/>
                </a:solidFill>
                <a:latin typeface="Arial" panose="020B0604020202020204" pitchFamily="34" charset="0"/>
                <a:cs typeface="Arial" panose="020B0604020202020204" pitchFamily="34" charset="0"/>
              </a:rPr>
              <a:t>Technology has advanced rapidly since some students have left education. </a:t>
            </a:r>
            <a:r>
              <a:rPr lang="en-GB" sz="1600" dirty="0">
                <a:latin typeface="Arial" panose="020B0604020202020204" pitchFamily="34" charset="0"/>
                <a:cs typeface="Arial" panose="020B0604020202020204" pitchFamily="34" charset="0"/>
              </a:rPr>
              <a:t>- . </a:t>
            </a:r>
            <a:r>
              <a:rPr lang="en-GB" sz="1600" dirty="0">
                <a:solidFill>
                  <a:srgbClr val="FFFF00"/>
                </a:solidFill>
                <a:latin typeface="Arial" panose="020B0604020202020204" pitchFamily="34" charset="0"/>
                <a:cs typeface="Arial" panose="020B0604020202020204" pitchFamily="34" charset="0"/>
              </a:rPr>
              <a:t>“As new technologies emerge, there is a push to integrate technology into the classroom to promote academic success among students. Furthermore, the No Child Left Behind Act mandates the use of technology in the classroom</a:t>
            </a:r>
            <a:r>
              <a:rPr lang="en-GB" sz="1600" dirty="0">
                <a:solidFill>
                  <a:schemeClr val="bg1"/>
                </a:solidFill>
                <a:latin typeface="Arial" panose="020B0604020202020204" pitchFamily="34" charset="0"/>
                <a:cs typeface="Arial" panose="020B0604020202020204" pitchFamily="34" charset="0"/>
              </a:rPr>
              <a:t>.” Carroll, J., Howard, S., </a:t>
            </a:r>
            <a:r>
              <a:rPr lang="en-GB" sz="1600" dirty="0" err="1">
                <a:solidFill>
                  <a:schemeClr val="bg1"/>
                </a:solidFill>
                <a:latin typeface="Arial" panose="020B0604020202020204" pitchFamily="34" charset="0"/>
                <a:cs typeface="Arial" panose="020B0604020202020204" pitchFamily="34" charset="0"/>
              </a:rPr>
              <a:t>Vetere</a:t>
            </a:r>
            <a:r>
              <a:rPr lang="en-GB" sz="1600" dirty="0">
                <a:solidFill>
                  <a:schemeClr val="bg1"/>
                </a:solidFill>
                <a:latin typeface="Arial" panose="020B0604020202020204" pitchFamily="34" charset="0"/>
                <a:cs typeface="Arial" panose="020B0604020202020204" pitchFamily="34" charset="0"/>
              </a:rPr>
              <a:t>, F., Peck, J. and Murphy, J., 2002, January. Just what do the youth of today want? Technology appropriation by young people.</a:t>
            </a:r>
          </a:p>
          <a:p>
            <a:pPr marL="285750" indent="-285750">
              <a:buFont typeface="Arial" panose="020B0604020202020204" pitchFamily="34" charset="0"/>
              <a:buChar char="•"/>
            </a:pPr>
            <a:endParaRPr lang="en-GB" sz="16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600" dirty="0">
                <a:solidFill>
                  <a:schemeClr val="bg1"/>
                </a:solidFill>
                <a:latin typeface="Arial" panose="020B0604020202020204" pitchFamily="34" charset="0"/>
                <a:cs typeface="Arial" panose="020B0604020202020204" pitchFamily="34" charset="0"/>
              </a:rPr>
              <a:t>Some students may suffer with dyslexia and low self esteem, technology can support and aid students if used in the correct way.</a:t>
            </a:r>
          </a:p>
          <a:p>
            <a:pPr marL="285750" indent="-285750">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p:txBody>
      </p:sp>
      <mc:AlternateContent xmlns:mc="http://schemas.openxmlformats.org/markup-compatibility/2006">
        <mc:Choice xmlns:am3d="http://schemas.microsoft.com/office/drawing/2017/model3d" Requires="am3d">
          <p:graphicFrame>
            <p:nvGraphicFramePr>
              <p:cNvPr id="5" name="3D Model 4" descr="Lightbulb">
                <a:extLst>
                  <a:ext uri="{FF2B5EF4-FFF2-40B4-BE49-F238E27FC236}">
                    <a16:creationId xmlns:a16="http://schemas.microsoft.com/office/drawing/2014/main" id="{32445635-2FC3-46A6-B283-C7182C16AEA5}"/>
                  </a:ext>
                </a:extLst>
              </p:cNvPr>
              <p:cNvGraphicFramePr>
                <a:graphicFrameLocks noChangeAspect="1"/>
              </p:cNvGraphicFramePr>
              <p:nvPr>
                <p:extLst>
                  <p:ext uri="{D42A27DB-BD31-4B8C-83A1-F6EECF244321}">
                    <p14:modId xmlns:p14="http://schemas.microsoft.com/office/powerpoint/2010/main" val="348682214"/>
                  </p:ext>
                </p:extLst>
              </p:nvPr>
            </p:nvGraphicFramePr>
            <p:xfrm>
              <a:off x="8105959" y="1247740"/>
              <a:ext cx="2436298" cy="3891463"/>
            </p:xfrm>
            <a:graphic>
              <a:graphicData uri="http://schemas.microsoft.com/office/drawing/2017/model3d">
                <am3d:model3d r:embed="rId2">
                  <am3d:spPr>
                    <a:xfrm>
                      <a:off x="0" y="0"/>
                      <a:ext cx="2436298" cy="3891463"/>
                    </a:xfrm>
                    <a:prstGeom prst="rect">
                      <a:avLst/>
                    </a:prstGeom>
                  </am3d:spPr>
                  <am3d:camera>
                    <am3d:pos x="0" y="0" z="62972306"/>
                    <am3d:up dx="0" dy="36000000" dz="0"/>
                    <am3d:lookAt x="0" y="0" z="0"/>
                    <am3d:perspective fov="2700000"/>
                  </am3d:camera>
                  <am3d:trans>
                    <am3d:meterPerModelUnit n="2586992" d="1000000"/>
                    <am3d:preTrans dx="0" dy="-18014760" dz="0"/>
                    <am3d:scale>
                      <am3d:sx n="1000000" d="1000000"/>
                      <am3d:sy n="1000000" d="1000000"/>
                      <am3d:sz n="1000000" d="1000000"/>
                    </am3d:scale>
                    <am3d:rot/>
                    <am3d:postTrans dx="0" dy="0" dz="0"/>
                  </am3d:trans>
                  <am3d:raster rName="Office3DRenderer" rVer="16.0.8326">
                    <am3d:blip r:embed="rId3"/>
                  </am3d:raster>
                  <am3d:objViewport viewportSz="5324579"/>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5" name="3D Model 4" descr="Lightbulb">
                <a:extLst>
                  <a:ext uri="{FF2B5EF4-FFF2-40B4-BE49-F238E27FC236}">
                    <a16:creationId xmlns:a16="http://schemas.microsoft.com/office/drawing/2014/main" id="{32445635-2FC3-46A6-B283-C7182C16AEA5}"/>
                  </a:ext>
                </a:extLst>
              </p:cNvPr>
              <p:cNvPicPr>
                <a:picLocks noGrp="1" noRot="1" noChangeAspect="1" noMove="1" noResize="1" noEditPoints="1" noAdjustHandles="1" noChangeArrowheads="1" noChangeShapeType="1" noCrop="1"/>
              </p:cNvPicPr>
              <p:nvPr/>
            </p:nvPicPr>
            <p:blipFill>
              <a:blip r:embed="rId3"/>
              <a:stretch>
                <a:fillRect/>
              </a:stretch>
            </p:blipFill>
            <p:spPr>
              <a:xfrm>
                <a:off x="8105959" y="1247740"/>
                <a:ext cx="2436298" cy="3891463"/>
              </a:xfrm>
              <a:prstGeom prst="rect">
                <a:avLst/>
              </a:prstGeom>
            </p:spPr>
          </p:pic>
        </mc:Fallback>
      </mc:AlternateContent>
      <p:sp>
        <p:nvSpPr>
          <p:cNvPr id="6" name="TextBox 5">
            <a:extLst>
              <a:ext uri="{FF2B5EF4-FFF2-40B4-BE49-F238E27FC236}">
                <a16:creationId xmlns:a16="http://schemas.microsoft.com/office/drawing/2014/main" id="{1A69ECA3-E8C1-41A2-90B9-A37C38B80BA3}"/>
              </a:ext>
            </a:extLst>
          </p:cNvPr>
          <p:cNvSpPr txBox="1"/>
          <p:nvPr/>
        </p:nvSpPr>
        <p:spPr>
          <a:xfrm>
            <a:off x="8768687" y="6092150"/>
            <a:ext cx="6100548" cy="646331"/>
          </a:xfrm>
          <a:prstGeom prst="rect">
            <a:avLst/>
          </a:prstGeom>
          <a:noFill/>
        </p:spPr>
        <p:txBody>
          <a:bodyPr wrap="square">
            <a:spAutoFit/>
          </a:bodyPr>
          <a:lstStyle/>
          <a:p>
            <a:r>
              <a:rPr lang="en-GB" dirty="0">
                <a:solidFill>
                  <a:schemeClr val="bg1"/>
                </a:solidFill>
              </a:rPr>
              <a:t>Kim Merson</a:t>
            </a:r>
          </a:p>
          <a:p>
            <a:r>
              <a:rPr lang="en-GB" dirty="0">
                <a:solidFill>
                  <a:schemeClr val="bg1"/>
                </a:solidFill>
              </a:rPr>
              <a:t>Katie Pettitt</a:t>
            </a:r>
          </a:p>
        </p:txBody>
      </p:sp>
    </p:spTree>
    <p:extLst>
      <p:ext uri="{BB962C8B-B14F-4D97-AF65-F5344CB8AC3E}">
        <p14:creationId xmlns:p14="http://schemas.microsoft.com/office/powerpoint/2010/main" val="24067048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42" presetClass="entr" presetSubtype="0" fill="hold"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animEffect transition="in" filter="fade">
                                      <p:cBhvr>
                                        <p:cTn id="11" dur="1000"/>
                                        <p:tgtEl>
                                          <p:spTgt spid="4">
                                            <p:txEl>
                                              <p:pRg st="0" end="0"/>
                                            </p:txEl>
                                          </p:spTgt>
                                        </p:tgtEl>
                                      </p:cBhvr>
                                    </p:animEffect>
                                    <p:anim calcmode="lin" valueType="num">
                                      <p:cBhvr>
                                        <p:cTn id="12"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13"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42" presetClass="entr" presetSubtype="0" fill="hold" nodeType="clickEffect">
                                  <p:stCondLst>
                                    <p:cond delay="0"/>
                                  </p:stCondLst>
                                  <p:childTnLst>
                                    <p:set>
                                      <p:cBhvr>
                                        <p:cTn id="17" dur="1" fill="hold">
                                          <p:stCondLst>
                                            <p:cond delay="0"/>
                                          </p:stCondLst>
                                        </p:cTn>
                                        <p:tgtEl>
                                          <p:spTgt spid="4">
                                            <p:txEl>
                                              <p:pRg st="2" end="2"/>
                                            </p:txEl>
                                          </p:spTgt>
                                        </p:tgtEl>
                                        <p:attrNameLst>
                                          <p:attrName>style.visibility</p:attrName>
                                        </p:attrNameLst>
                                      </p:cBhvr>
                                      <p:to>
                                        <p:strVal val="visible"/>
                                      </p:to>
                                    </p:set>
                                    <p:animEffect transition="in" filter="fade">
                                      <p:cBhvr>
                                        <p:cTn id="18" dur="1000"/>
                                        <p:tgtEl>
                                          <p:spTgt spid="4">
                                            <p:txEl>
                                              <p:pRg st="2" end="2"/>
                                            </p:txEl>
                                          </p:spTgt>
                                        </p:tgtEl>
                                      </p:cBhvr>
                                    </p:animEffect>
                                    <p:anim calcmode="lin" valueType="num">
                                      <p:cBhvr>
                                        <p:cTn id="19"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20"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42" presetClass="entr" presetSubtype="0" fill="hold" nodeType="clickEffect">
                                  <p:stCondLst>
                                    <p:cond delay="0"/>
                                  </p:stCondLst>
                                  <p:childTnLst>
                                    <p:set>
                                      <p:cBhvr>
                                        <p:cTn id="24" dur="1" fill="hold">
                                          <p:stCondLst>
                                            <p:cond delay="0"/>
                                          </p:stCondLst>
                                        </p:cTn>
                                        <p:tgtEl>
                                          <p:spTgt spid="4">
                                            <p:txEl>
                                              <p:pRg st="4" end="4"/>
                                            </p:txEl>
                                          </p:spTgt>
                                        </p:tgtEl>
                                        <p:attrNameLst>
                                          <p:attrName>style.visibility</p:attrName>
                                        </p:attrNameLst>
                                      </p:cBhvr>
                                      <p:to>
                                        <p:strVal val="visible"/>
                                      </p:to>
                                    </p:set>
                                    <p:animEffect transition="in" filter="fade">
                                      <p:cBhvr>
                                        <p:cTn id="25" dur="1000"/>
                                        <p:tgtEl>
                                          <p:spTgt spid="4">
                                            <p:txEl>
                                              <p:pRg st="4" end="4"/>
                                            </p:txEl>
                                          </p:spTgt>
                                        </p:tgtEl>
                                      </p:cBhvr>
                                    </p:animEffect>
                                    <p:anim calcmode="lin" valueType="num">
                                      <p:cBhvr>
                                        <p:cTn id="26"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27" dur="1000" fill="hold"/>
                                        <p:tgtEl>
                                          <p:spTgt spid="4">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42" presetClass="entr" presetSubtype="0" fill="hold" nodeType="clickEffect">
                                  <p:stCondLst>
                                    <p:cond delay="0"/>
                                  </p:stCondLst>
                                  <p:childTnLst>
                                    <p:set>
                                      <p:cBhvr>
                                        <p:cTn id="31" dur="1" fill="hold">
                                          <p:stCondLst>
                                            <p:cond delay="0"/>
                                          </p:stCondLst>
                                        </p:cTn>
                                        <p:tgtEl>
                                          <p:spTgt spid="4">
                                            <p:txEl>
                                              <p:pRg st="6" end="6"/>
                                            </p:txEl>
                                          </p:spTgt>
                                        </p:tgtEl>
                                        <p:attrNameLst>
                                          <p:attrName>style.visibility</p:attrName>
                                        </p:attrNameLst>
                                      </p:cBhvr>
                                      <p:to>
                                        <p:strVal val="visible"/>
                                      </p:to>
                                    </p:set>
                                    <p:animEffect transition="in" filter="fade">
                                      <p:cBhvr>
                                        <p:cTn id="32" dur="1000"/>
                                        <p:tgtEl>
                                          <p:spTgt spid="4">
                                            <p:txEl>
                                              <p:pRg st="6" end="6"/>
                                            </p:txEl>
                                          </p:spTgt>
                                        </p:tgtEl>
                                      </p:cBhvr>
                                    </p:animEffect>
                                    <p:anim calcmode="lin" valueType="num">
                                      <p:cBhvr>
                                        <p:cTn id="33" dur="1000" fill="hold"/>
                                        <p:tgtEl>
                                          <p:spTgt spid="4">
                                            <p:txEl>
                                              <p:pRg st="6" end="6"/>
                                            </p:txEl>
                                          </p:spTgt>
                                        </p:tgtEl>
                                        <p:attrNameLst>
                                          <p:attrName>ppt_x</p:attrName>
                                        </p:attrNameLst>
                                      </p:cBhvr>
                                      <p:tavLst>
                                        <p:tav tm="0">
                                          <p:val>
                                            <p:strVal val="#ppt_x"/>
                                          </p:val>
                                        </p:tav>
                                        <p:tav tm="100000">
                                          <p:val>
                                            <p:strVal val="#ppt_x"/>
                                          </p:val>
                                        </p:tav>
                                      </p:tavLst>
                                    </p:anim>
                                    <p:anim calcmode="lin" valueType="num">
                                      <p:cBhvr>
                                        <p:cTn id="34" dur="1000" fill="hold"/>
                                        <p:tgtEl>
                                          <p:spTgt spid="4">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35" fill="hold">
                      <p:stCondLst>
                        <p:cond delay="indefinite"/>
                      </p:stCondLst>
                      <p:childTnLst>
                        <p:par>
                          <p:cTn id="36" fill="hold">
                            <p:stCondLst>
                              <p:cond delay="0"/>
                            </p:stCondLst>
                            <p:childTnLst>
                              <p:par>
                                <p:cTn id="37" presetID="60" presetClass="entr" presetSubtype="128" fill="hold" nodeType="clickEffect">
                                  <p:stCondLst>
                                    <p:cond delay="0"/>
                                  </p:stCondLst>
                                  <p:childTnLst>
                                    <p:set>
                                      <p:cBhvr>
                                        <p:cTn id="38" dur="1" fill="hold">
                                          <p:stCondLst>
                                            <p:cond delay="0"/>
                                          </p:stCondLst>
                                        </p:cTn>
                                        <p:tgtEl>
                                          <p:spTgt spid="5"/>
                                        </p:tgtEl>
                                        <p:attrNameLst>
                                          <p:attrName>style.visibility</p:attrName>
                                        </p:attrNameLst>
                                      </p:cBhvr>
                                      <p:to>
                                        <p:strVal val="visible"/>
                                      </p:to>
                                    </p:set>
                                    <p:animEffect transition="in" filter="fade">
                                      <p:cBhvr>
                                        <p:cTn id="39" dur="1000"/>
                                        <p:tgtEl>
                                          <p:spTgt spid="5"/>
                                        </p:tgtEl>
                                      </p:cBhvr>
                                    </p:animEffect>
                                    <p:anim calcmode="lin" valueType="num">
                                      <p:cBhvr additive="sum">
                                        <p:cTn id="40" dur="1000" fill="hold"/>
                                        <p:tgtEl>
                                          <p:spTgt spid="5"/>
                                        </p:tgtEl>
                                        <p:attrNameLst>
                                          <p:attrName>3d.view.rotation.y</p:attrName>
                                        </p:attrNameLst>
                                      </p:cBhvr>
                                      <p:tavLst>
                                        <p:tav tm="0">
                                          <p:val>
                                            <p:fltVal val="-20"/>
                                          </p:val>
                                        </p:tav>
                                        <p:tav tm="3330">
                                          <p:val>
                                            <p:fltVal val="-19.9349"/>
                                          </p:val>
                                        </p:tav>
                                        <p:tav tm="6660">
                                          <p:val>
                                            <p:fltVal val="-19.7456"/>
                                          </p:val>
                                        </p:tav>
                                        <p:tav tm="9990">
                                          <p:val>
                                            <p:fltVal val="-19.441"/>
                                          </p:val>
                                        </p:tav>
                                        <p:tav tm="13320">
                                          <p:val>
                                            <p:fltVal val="-19.0299"/>
                                          </p:val>
                                        </p:tav>
                                        <p:tav tm="16650">
                                          <p:val>
                                            <p:fltVal val="-18.5212"/>
                                          </p:val>
                                        </p:tav>
                                        <p:tav tm="19970">
                                          <p:val>
                                            <p:fltVal val="-17.9257"/>
                                          </p:val>
                                        </p:tav>
                                        <p:tav tm="23290">
                                          <p:val>
                                            <p:fltVal val="-17.2507"/>
                                          </p:val>
                                        </p:tav>
                                        <p:tav tm="26620">
                                          <p:val>
                                            <p:fltVal val="-16.5027"/>
                                          </p:val>
                                        </p:tav>
                                        <p:tav tm="29950">
                                          <p:val>
                                            <p:fltVal val="-15.6925"/>
                                          </p:val>
                                        </p:tav>
                                        <p:tav tm="33280">
                                          <p:val>
                                            <p:fltVal val="-14.829"/>
                                          </p:val>
                                        </p:tav>
                                        <p:tav tm="36610">
                                          <p:val>
                                            <p:fltVal val="-13.9209"/>
                                          </p:val>
                                        </p:tav>
                                        <p:tav tm="39940">
                                          <p:val>
                                            <p:fltVal val="-12.9772"/>
                                          </p:val>
                                        </p:tav>
                                        <p:tav tm="43270">
                                          <p:val>
                                            <p:fltVal val="-12.0068"/>
                                          </p:val>
                                        </p:tav>
                                        <p:tav tm="46600">
                                          <p:val>
                                            <p:fltVal val="-11.0184"/>
                                          </p:val>
                                        </p:tav>
                                        <p:tav tm="49930">
                                          <p:val>
                                            <p:fltVal val="-10.0209"/>
                                          </p:val>
                                        </p:tav>
                                        <p:tav tm="53250">
                                          <p:val>
                                            <p:fltVal val="-9.0263"/>
                                          </p:val>
                                        </p:tav>
                                        <p:tav tm="56580">
                                          <p:val>
                                            <p:fltVal val="-8.0373"/>
                                          </p:val>
                                        </p:tav>
                                        <p:tav tm="59900">
                                          <p:val>
                                            <p:fltVal val="-7.0688"/>
                                          </p:val>
                                        </p:tav>
                                        <p:tav tm="63220">
                                          <p:val>
                                            <p:fltVal val="-6.1264"/>
                                          </p:val>
                                        </p:tav>
                                        <p:tav tm="66540">
                                          <p:val>
                                            <p:fltVal val="-5.2189"/>
                                          </p:val>
                                        </p:tav>
                                        <p:tav tm="69870">
                                          <p:val>
                                            <p:fltVal val="-4.3528"/>
                                          </p:val>
                                        </p:tav>
                                        <p:tav tm="73190">
                                          <p:val>
                                            <p:fltVal val="-3.5418"/>
                                          </p:val>
                                        </p:tav>
                                        <p:tav tm="76510">
                                          <p:val>
                                            <p:fltVal val="-2.7922"/>
                                          </p:val>
                                        </p:tav>
                                        <p:tav tm="79830">
                                          <p:val>
                                            <p:fltVal val="-2.1127"/>
                                          </p:val>
                                        </p:tav>
                                        <p:tav tm="83160">
                                          <p:val>
                                            <p:fltVal val="-1.5104"/>
                                          </p:val>
                                        </p:tav>
                                        <p:tav tm="86480">
                                          <p:val>
                                            <p:fltVal val="-0.9978"/>
                                          </p:val>
                                        </p:tav>
                                        <p:tav tm="89800">
                                          <p:val>
                                            <p:fltVal val="-0.5817"/>
                                          </p:val>
                                        </p:tav>
                                        <p:tav tm="93120">
                                          <p:val>
                                            <p:fltVal val="-0.2709"/>
                                          </p:val>
                                        </p:tav>
                                        <p:tav tm="96450">
                                          <p:val>
                                            <p:fltVal val="-0.0738"/>
                                          </p:val>
                                        </p:tav>
                                        <p:tav tm="100000">
                                          <p:val>
                                            <p:fltVal val="0"/>
                                          </p:val>
                                        </p:tav>
                                      </p:tavLst>
                                    </p:anim>
                                    <p:anim calcmode="lin" valueType="num">
                                      <p:cBhvr additive="mult">
                                        <p:cTn id="41" dur="1000" fill="hold"/>
                                        <p:tgtEl>
                                          <p:spTgt spid="5"/>
                                        </p:tgtEl>
                                        <p:attrNameLst>
                                          <p:attrName>3d.object.scale.x</p:attrName>
                                        </p:attrNameLst>
                                      </p:cBhvr>
                                      <p:tavLst>
                                        <p:tav tm="0">
                                          <p:val>
                                            <p:fltVal val="0.8"/>
                                          </p:val>
                                        </p:tav>
                                        <p:tav tm="3330">
                                          <p:val>
                                            <p:fltVal val="0.8104"/>
                                          </p:val>
                                        </p:tav>
                                        <p:tav tm="6660">
                                          <p:val>
                                            <p:fltVal val="0.8208"/>
                                          </p:val>
                                        </p:tav>
                                        <p:tav tm="9990">
                                          <p:val>
                                            <p:fltVal val="0.8312"/>
                                          </p:val>
                                        </p:tav>
                                        <p:tav tm="13320">
                                          <p:val>
                                            <p:fltVal val="0.8415"/>
                                          </p:val>
                                        </p:tav>
                                        <p:tav tm="16650">
                                          <p:val>
                                            <p:fltVal val="0.8517"/>
                                          </p:val>
                                        </p:tav>
                                        <p:tav tm="19970">
                                          <p:val>
                                            <p:fltVal val="0.8617"/>
                                          </p:val>
                                        </p:tav>
                                        <p:tav tm="23290">
                                          <p:val>
                                            <p:fltVal val="0.8715"/>
                                          </p:val>
                                        </p:tav>
                                        <p:tav tm="26620">
                                          <p:val>
                                            <p:fltVal val="0.8812"/>
                                          </p:val>
                                        </p:tav>
                                        <p:tav tm="29950">
                                          <p:val>
                                            <p:fltVal val="0.8906"/>
                                          </p:val>
                                        </p:tav>
                                        <p:tav tm="33280">
                                          <p:val>
                                            <p:fltVal val="0.8998"/>
                                          </p:val>
                                        </p:tav>
                                        <p:tav tm="36610">
                                          <p:val>
                                            <p:fltVal val="0.9087"/>
                                          </p:val>
                                        </p:tav>
                                        <p:tav tm="39940">
                                          <p:val>
                                            <p:fltVal val="0.9174"/>
                                          </p:val>
                                        </p:tav>
                                        <p:tav tm="43270">
                                          <p:val>
                                            <p:fltVal val="0.9257"/>
                                          </p:val>
                                        </p:tav>
                                        <p:tav tm="46600">
                                          <p:val>
                                            <p:fltVal val="0.9336"/>
                                          </p:val>
                                        </p:tav>
                                        <p:tav tm="49930">
                                          <p:val>
                                            <p:fltVal val="0.9412"/>
                                          </p:val>
                                        </p:tav>
                                        <p:tav tm="53250">
                                          <p:val>
                                            <p:fltVal val="0.9484"/>
                                          </p:val>
                                        </p:tav>
                                        <p:tav tm="56580">
                                          <p:val>
                                            <p:fltVal val="0.9552"/>
                                          </p:val>
                                        </p:tav>
                                        <p:tav tm="59900">
                                          <p:val>
                                            <p:fltVal val="0.9616"/>
                                          </p:val>
                                        </p:tav>
                                        <p:tav tm="63220">
                                          <p:val>
                                            <p:fltVal val="0.9675"/>
                                          </p:val>
                                        </p:tav>
                                        <p:tav tm="66540">
                                          <p:val>
                                            <p:fltVal val="0.973"/>
                                          </p:val>
                                        </p:tav>
                                        <p:tav tm="69870">
                                          <p:val>
                                            <p:fltVal val="0.978"/>
                                          </p:val>
                                        </p:tav>
                                        <p:tav tm="73190">
                                          <p:val>
                                            <p:fltVal val="0.9825"/>
                                          </p:val>
                                        </p:tav>
                                        <p:tav tm="76510">
                                          <p:val>
                                            <p:fltVal val="0.9865"/>
                                          </p:val>
                                        </p:tav>
                                        <p:tav tm="79830">
                                          <p:val>
                                            <p:fltVal val="0.99"/>
                                          </p:val>
                                        </p:tav>
                                        <p:tav tm="83160">
                                          <p:val>
                                            <p:fltVal val="0.993"/>
                                          </p:val>
                                        </p:tav>
                                        <p:tav tm="86480">
                                          <p:val>
                                            <p:fltVal val="0.9955"/>
                                          </p:val>
                                        </p:tav>
                                        <p:tav tm="89800">
                                          <p:val>
                                            <p:fltVal val="0.9974"/>
                                          </p:val>
                                        </p:tav>
                                        <p:tav tm="93120">
                                          <p:val>
                                            <p:fltVal val="0.9988"/>
                                          </p:val>
                                        </p:tav>
                                        <p:tav tm="96450">
                                          <p:val>
                                            <p:fltVal val="0.9996"/>
                                          </p:val>
                                        </p:tav>
                                        <p:tav tm="100000">
                                          <p:val>
                                            <p:fltVal val="1"/>
                                          </p:val>
                                        </p:tav>
                                      </p:tavLst>
                                    </p:anim>
                                    <p:anim calcmode="lin" valueType="num">
                                      <p:cBhvr additive="mult">
                                        <p:cTn id="42" dur="1000" fill="hold"/>
                                        <p:tgtEl>
                                          <p:spTgt spid="5"/>
                                        </p:tgtEl>
                                        <p:attrNameLst>
                                          <p:attrName>3d.object.scale.y</p:attrName>
                                        </p:attrNameLst>
                                      </p:cBhvr>
                                      <p:tavLst>
                                        <p:tav tm="0">
                                          <p:val>
                                            <p:fltVal val="0.8"/>
                                          </p:val>
                                        </p:tav>
                                        <p:tav tm="3330">
                                          <p:val>
                                            <p:fltVal val="0.8104"/>
                                          </p:val>
                                        </p:tav>
                                        <p:tav tm="6660">
                                          <p:val>
                                            <p:fltVal val="0.8208"/>
                                          </p:val>
                                        </p:tav>
                                        <p:tav tm="9990">
                                          <p:val>
                                            <p:fltVal val="0.8312"/>
                                          </p:val>
                                        </p:tav>
                                        <p:tav tm="13320">
                                          <p:val>
                                            <p:fltVal val="0.8415"/>
                                          </p:val>
                                        </p:tav>
                                        <p:tav tm="16650">
                                          <p:val>
                                            <p:fltVal val="0.8517"/>
                                          </p:val>
                                        </p:tav>
                                        <p:tav tm="19970">
                                          <p:val>
                                            <p:fltVal val="0.8617"/>
                                          </p:val>
                                        </p:tav>
                                        <p:tav tm="23290">
                                          <p:val>
                                            <p:fltVal val="0.8715"/>
                                          </p:val>
                                        </p:tav>
                                        <p:tav tm="26620">
                                          <p:val>
                                            <p:fltVal val="0.8812"/>
                                          </p:val>
                                        </p:tav>
                                        <p:tav tm="29950">
                                          <p:val>
                                            <p:fltVal val="0.8906"/>
                                          </p:val>
                                        </p:tav>
                                        <p:tav tm="33280">
                                          <p:val>
                                            <p:fltVal val="0.8998"/>
                                          </p:val>
                                        </p:tav>
                                        <p:tav tm="36610">
                                          <p:val>
                                            <p:fltVal val="0.9087"/>
                                          </p:val>
                                        </p:tav>
                                        <p:tav tm="39940">
                                          <p:val>
                                            <p:fltVal val="0.9174"/>
                                          </p:val>
                                        </p:tav>
                                        <p:tav tm="43270">
                                          <p:val>
                                            <p:fltVal val="0.9257"/>
                                          </p:val>
                                        </p:tav>
                                        <p:tav tm="46600">
                                          <p:val>
                                            <p:fltVal val="0.9336"/>
                                          </p:val>
                                        </p:tav>
                                        <p:tav tm="49930">
                                          <p:val>
                                            <p:fltVal val="0.9412"/>
                                          </p:val>
                                        </p:tav>
                                        <p:tav tm="53250">
                                          <p:val>
                                            <p:fltVal val="0.9484"/>
                                          </p:val>
                                        </p:tav>
                                        <p:tav tm="56580">
                                          <p:val>
                                            <p:fltVal val="0.9552"/>
                                          </p:val>
                                        </p:tav>
                                        <p:tav tm="59900">
                                          <p:val>
                                            <p:fltVal val="0.9616"/>
                                          </p:val>
                                        </p:tav>
                                        <p:tav tm="63220">
                                          <p:val>
                                            <p:fltVal val="0.9675"/>
                                          </p:val>
                                        </p:tav>
                                        <p:tav tm="66540">
                                          <p:val>
                                            <p:fltVal val="0.973"/>
                                          </p:val>
                                        </p:tav>
                                        <p:tav tm="69870">
                                          <p:val>
                                            <p:fltVal val="0.978"/>
                                          </p:val>
                                        </p:tav>
                                        <p:tav tm="73190">
                                          <p:val>
                                            <p:fltVal val="0.9825"/>
                                          </p:val>
                                        </p:tav>
                                        <p:tav tm="76510">
                                          <p:val>
                                            <p:fltVal val="0.9865"/>
                                          </p:val>
                                        </p:tav>
                                        <p:tav tm="79830">
                                          <p:val>
                                            <p:fltVal val="0.99"/>
                                          </p:val>
                                        </p:tav>
                                        <p:tav tm="83160">
                                          <p:val>
                                            <p:fltVal val="0.993"/>
                                          </p:val>
                                        </p:tav>
                                        <p:tav tm="86480">
                                          <p:val>
                                            <p:fltVal val="0.9955"/>
                                          </p:val>
                                        </p:tav>
                                        <p:tav tm="89800">
                                          <p:val>
                                            <p:fltVal val="0.9974"/>
                                          </p:val>
                                        </p:tav>
                                        <p:tav tm="93120">
                                          <p:val>
                                            <p:fltVal val="0.9988"/>
                                          </p:val>
                                        </p:tav>
                                        <p:tav tm="96450">
                                          <p:val>
                                            <p:fltVal val="0.9996"/>
                                          </p:val>
                                        </p:tav>
                                        <p:tav tm="100000">
                                          <p:val>
                                            <p:fltVal val="1"/>
                                          </p:val>
                                        </p:tav>
                                      </p:tavLst>
                                    </p:anim>
                                    <p:anim calcmode="lin" valueType="num">
                                      <p:cBhvr additive="mult">
                                        <p:cTn id="43" dur="1000" fill="hold"/>
                                        <p:tgtEl>
                                          <p:spTgt spid="5"/>
                                        </p:tgtEl>
                                        <p:attrNameLst>
                                          <p:attrName>3d.object.scale.z</p:attrName>
                                        </p:attrNameLst>
                                      </p:cBhvr>
                                      <p:tavLst>
                                        <p:tav tm="0">
                                          <p:val>
                                            <p:fltVal val="0.8"/>
                                          </p:val>
                                        </p:tav>
                                        <p:tav tm="3330">
                                          <p:val>
                                            <p:fltVal val="0.8104"/>
                                          </p:val>
                                        </p:tav>
                                        <p:tav tm="6660">
                                          <p:val>
                                            <p:fltVal val="0.8208"/>
                                          </p:val>
                                        </p:tav>
                                        <p:tav tm="9990">
                                          <p:val>
                                            <p:fltVal val="0.8312"/>
                                          </p:val>
                                        </p:tav>
                                        <p:tav tm="13320">
                                          <p:val>
                                            <p:fltVal val="0.8415"/>
                                          </p:val>
                                        </p:tav>
                                        <p:tav tm="16650">
                                          <p:val>
                                            <p:fltVal val="0.8517"/>
                                          </p:val>
                                        </p:tav>
                                        <p:tav tm="19970">
                                          <p:val>
                                            <p:fltVal val="0.8617"/>
                                          </p:val>
                                        </p:tav>
                                        <p:tav tm="23290">
                                          <p:val>
                                            <p:fltVal val="0.8715"/>
                                          </p:val>
                                        </p:tav>
                                        <p:tav tm="26620">
                                          <p:val>
                                            <p:fltVal val="0.8812"/>
                                          </p:val>
                                        </p:tav>
                                        <p:tav tm="29950">
                                          <p:val>
                                            <p:fltVal val="0.8906"/>
                                          </p:val>
                                        </p:tav>
                                        <p:tav tm="33280">
                                          <p:val>
                                            <p:fltVal val="0.8998"/>
                                          </p:val>
                                        </p:tav>
                                        <p:tav tm="36610">
                                          <p:val>
                                            <p:fltVal val="0.9087"/>
                                          </p:val>
                                        </p:tav>
                                        <p:tav tm="39940">
                                          <p:val>
                                            <p:fltVal val="0.9174"/>
                                          </p:val>
                                        </p:tav>
                                        <p:tav tm="43270">
                                          <p:val>
                                            <p:fltVal val="0.9257"/>
                                          </p:val>
                                        </p:tav>
                                        <p:tav tm="46600">
                                          <p:val>
                                            <p:fltVal val="0.9336"/>
                                          </p:val>
                                        </p:tav>
                                        <p:tav tm="49930">
                                          <p:val>
                                            <p:fltVal val="0.9412"/>
                                          </p:val>
                                        </p:tav>
                                        <p:tav tm="53250">
                                          <p:val>
                                            <p:fltVal val="0.9484"/>
                                          </p:val>
                                        </p:tav>
                                        <p:tav tm="56580">
                                          <p:val>
                                            <p:fltVal val="0.9552"/>
                                          </p:val>
                                        </p:tav>
                                        <p:tav tm="59900">
                                          <p:val>
                                            <p:fltVal val="0.9616"/>
                                          </p:val>
                                        </p:tav>
                                        <p:tav tm="63220">
                                          <p:val>
                                            <p:fltVal val="0.9675"/>
                                          </p:val>
                                        </p:tav>
                                        <p:tav tm="66540">
                                          <p:val>
                                            <p:fltVal val="0.973"/>
                                          </p:val>
                                        </p:tav>
                                        <p:tav tm="69870">
                                          <p:val>
                                            <p:fltVal val="0.978"/>
                                          </p:val>
                                        </p:tav>
                                        <p:tav tm="73190">
                                          <p:val>
                                            <p:fltVal val="0.9825"/>
                                          </p:val>
                                        </p:tav>
                                        <p:tav tm="76510">
                                          <p:val>
                                            <p:fltVal val="0.9865"/>
                                          </p:val>
                                        </p:tav>
                                        <p:tav tm="79830">
                                          <p:val>
                                            <p:fltVal val="0.99"/>
                                          </p:val>
                                        </p:tav>
                                        <p:tav tm="83160">
                                          <p:val>
                                            <p:fltVal val="0.993"/>
                                          </p:val>
                                        </p:tav>
                                        <p:tav tm="86480">
                                          <p:val>
                                            <p:fltVal val="0.9955"/>
                                          </p:val>
                                        </p:tav>
                                        <p:tav tm="89800">
                                          <p:val>
                                            <p:fltVal val="0.9974"/>
                                          </p:val>
                                        </p:tav>
                                        <p:tav tm="93120">
                                          <p:val>
                                            <p:fltVal val="0.9988"/>
                                          </p:val>
                                        </p:tav>
                                        <p:tav tm="96450">
                                          <p:val>
                                            <p:fltVal val="0.9996"/>
                                          </p:val>
                                        </p:tav>
                                        <p:tav tm="100000">
                                          <p:val>
                                            <p:fltVal val="1"/>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390360-78F3-418D-AABF-E72DAEBEB417}"/>
              </a:ext>
            </a:extLst>
          </p:cNvPr>
          <p:cNvSpPr>
            <a:spLocks noGrp="1"/>
          </p:cNvSpPr>
          <p:nvPr>
            <p:ph type="title"/>
          </p:nvPr>
        </p:nvSpPr>
        <p:spPr>
          <a:xfrm>
            <a:off x="1141413" y="0"/>
            <a:ext cx="5934508" cy="762000"/>
          </a:xfrm>
        </p:spPr>
        <p:txBody>
          <a:bodyPr/>
          <a:lstStyle/>
          <a:p>
            <a:r>
              <a:rPr lang="en-GB" dirty="0">
                <a:solidFill>
                  <a:schemeClr val="bg1"/>
                </a:solidFill>
              </a:rPr>
              <a:t>Existing research</a:t>
            </a:r>
          </a:p>
        </p:txBody>
      </p:sp>
      <p:sp>
        <p:nvSpPr>
          <p:cNvPr id="5" name="Text Placeholder 4">
            <a:extLst>
              <a:ext uri="{FF2B5EF4-FFF2-40B4-BE49-F238E27FC236}">
                <a16:creationId xmlns:a16="http://schemas.microsoft.com/office/drawing/2014/main" id="{1AEAA112-687C-47D2-88D1-961296BD1DEC}"/>
              </a:ext>
            </a:extLst>
          </p:cNvPr>
          <p:cNvSpPr>
            <a:spLocks noGrp="1"/>
          </p:cNvSpPr>
          <p:nvPr>
            <p:ph type="body" sz="half" idx="2"/>
          </p:nvPr>
        </p:nvSpPr>
        <p:spPr>
          <a:xfrm>
            <a:off x="1141413" y="762000"/>
            <a:ext cx="5934508" cy="4800599"/>
          </a:xfrm>
        </p:spPr>
        <p:txBody>
          <a:bodyPr>
            <a:noAutofit/>
          </a:bodyPr>
          <a:lstStyle/>
          <a:p>
            <a:pPr marL="285750" indent="-285750">
              <a:buFont typeface="Arial" panose="020B0604020202020204" pitchFamily="34" charset="0"/>
              <a:buChar char="•"/>
            </a:pPr>
            <a:r>
              <a:rPr lang="en-GB" sz="1400" b="0" i="0" dirty="0">
                <a:solidFill>
                  <a:srgbClr val="333333"/>
                </a:solidFill>
                <a:effectLst/>
                <a:latin typeface="arial" panose="020B0604020202020204" pitchFamily="34" charset="0"/>
              </a:rPr>
              <a:t>“</a:t>
            </a:r>
            <a:r>
              <a:rPr lang="en-GB" sz="1400" b="0" i="0" dirty="0">
                <a:solidFill>
                  <a:srgbClr val="333333"/>
                </a:solidFill>
                <a:effectLst/>
                <a:latin typeface="Arial" panose="020B0604020202020204" pitchFamily="34" charset="0"/>
                <a:cs typeface="Arial" panose="020B0604020202020204" pitchFamily="34" charset="0"/>
              </a:rPr>
              <a:t>Older adults may benefit from using technology in their everyday lives. However, adults over 65 may need more training than their younger counterparts given they have had less experience with technology.” </a:t>
            </a:r>
            <a:r>
              <a:rPr lang="en-GB" sz="1400" b="0" i="0" dirty="0">
                <a:solidFill>
                  <a:srgbClr val="FFFF00"/>
                </a:solidFill>
                <a:effectLst/>
                <a:latin typeface="Arial" panose="020B0604020202020204" pitchFamily="34" charset="0"/>
                <a:cs typeface="Arial" panose="020B0604020202020204" pitchFamily="34" charset="0"/>
              </a:rPr>
              <a:t>Czaja, S. J. (1997). Computer technology and the older adult. In </a:t>
            </a:r>
            <a:r>
              <a:rPr lang="en-GB" sz="1400" b="0" i="0" dirty="0" err="1">
                <a:solidFill>
                  <a:srgbClr val="FFFF00"/>
                </a:solidFill>
                <a:effectLst/>
                <a:latin typeface="Arial" panose="020B0604020202020204" pitchFamily="34" charset="0"/>
                <a:cs typeface="Arial" panose="020B0604020202020204" pitchFamily="34" charset="0"/>
              </a:rPr>
              <a:t>Helander</a:t>
            </a:r>
            <a:r>
              <a:rPr lang="en-GB" sz="1400" b="0" i="0" dirty="0">
                <a:solidFill>
                  <a:srgbClr val="FFFF00"/>
                </a:solidFill>
                <a:effectLst/>
                <a:latin typeface="Arial" panose="020B0604020202020204" pitchFamily="34" charset="0"/>
                <a:cs typeface="Arial" panose="020B0604020202020204" pitchFamily="34" charset="0"/>
              </a:rPr>
              <a:t>, M., </a:t>
            </a:r>
            <a:r>
              <a:rPr lang="en-GB" sz="1400" b="0" i="0" dirty="0" err="1">
                <a:solidFill>
                  <a:srgbClr val="FFFF00"/>
                </a:solidFill>
                <a:effectLst/>
                <a:latin typeface="Arial" panose="020B0604020202020204" pitchFamily="34" charset="0"/>
                <a:cs typeface="Arial" panose="020B0604020202020204" pitchFamily="34" charset="0"/>
              </a:rPr>
              <a:t>Landauer</a:t>
            </a:r>
            <a:r>
              <a:rPr lang="en-GB" sz="1400" b="0" i="0" dirty="0">
                <a:solidFill>
                  <a:srgbClr val="FFFF00"/>
                </a:solidFill>
                <a:effectLst/>
                <a:latin typeface="Arial" panose="020B0604020202020204" pitchFamily="34" charset="0"/>
                <a:cs typeface="Arial" panose="020B0604020202020204" pitchFamily="34" charset="0"/>
              </a:rPr>
              <a:t>, T. K., Prabhu, P. (Eds.), Handbook of human-computer interaction (2nd ed.; pp. 797–812), Amsterdam: Elsevier Science.</a:t>
            </a:r>
          </a:p>
          <a:p>
            <a:pPr marL="285750" indent="-285750">
              <a:buFont typeface="Arial" panose="020B0604020202020204" pitchFamily="34" charset="0"/>
              <a:buChar char="•"/>
            </a:pPr>
            <a:r>
              <a:rPr lang="en-GB" sz="1400" dirty="0">
                <a:solidFill>
                  <a:srgbClr val="111111"/>
                </a:solidFill>
                <a:effectLst/>
                <a:latin typeface="Arial" panose="020B0604020202020204" pitchFamily="34" charset="0"/>
                <a:ea typeface="Times New Roman" panose="02020603050405020304" pitchFamily="18" charset="0"/>
                <a:cs typeface="Arial" panose="020B0604020202020204" pitchFamily="34" charset="0"/>
              </a:rPr>
              <a:t>“Mature students are anecdotally thought to be more anxious about technology than younger students, to the extent that they avoid using technology.” </a:t>
            </a:r>
            <a:r>
              <a:rPr lang="en-GB" sz="1400" b="1" dirty="0">
                <a:solidFill>
                  <a:srgbClr val="FFFF00"/>
                </a:solidFill>
                <a:effectLst/>
                <a:latin typeface="Arial" panose="020B0604020202020204" pitchFamily="34" charset="0"/>
                <a:ea typeface="Times New Roman" panose="02020603050405020304" pitchFamily="18" charset="0"/>
                <a:cs typeface="Arial" panose="020B0604020202020204" pitchFamily="34" charset="0"/>
              </a:rPr>
              <a:t>Author: </a:t>
            </a:r>
            <a:r>
              <a:rPr lang="en-GB" sz="1400" dirty="0">
                <a:solidFill>
                  <a:srgbClr val="FFFF00"/>
                </a:solidFill>
                <a:effectLst/>
                <a:latin typeface="Arial" panose="020B0604020202020204" pitchFamily="34" charset="0"/>
                <a:ea typeface="Times New Roman" panose="02020603050405020304" pitchFamily="18" charset="0"/>
                <a:cs typeface="Arial" panose="020B0604020202020204" pitchFamily="34" charset="0"/>
              </a:rPr>
              <a:t>Rachel V. Staddon</a:t>
            </a:r>
            <a:r>
              <a:rPr lang="en-GB" sz="1400" dirty="0">
                <a:solidFill>
                  <a:srgbClr val="FFFF00"/>
                </a:solidFill>
                <a:latin typeface="Arial" panose="020B0604020202020204" pitchFamily="34" charset="0"/>
                <a:ea typeface="Times New Roman" panose="02020603050405020304" pitchFamily="18" charset="0"/>
                <a:cs typeface="Arial" panose="020B0604020202020204" pitchFamily="34" charset="0"/>
              </a:rPr>
              <a:t>,</a:t>
            </a:r>
            <a:r>
              <a:rPr lang="en-GB" sz="1400" b="1" dirty="0">
                <a:solidFill>
                  <a:srgbClr val="FFFF00"/>
                </a:solidFill>
                <a:effectLst/>
                <a:latin typeface="Arial" panose="020B0604020202020204" pitchFamily="34" charset="0"/>
                <a:ea typeface="Times New Roman" panose="02020603050405020304" pitchFamily="18" charset="0"/>
                <a:cs typeface="Arial" panose="020B0604020202020204" pitchFamily="34" charset="0"/>
              </a:rPr>
              <a:t> </a:t>
            </a:r>
            <a:r>
              <a:rPr lang="en-GB" sz="1400" dirty="0">
                <a:solidFill>
                  <a:srgbClr val="FFFF00"/>
                </a:solidFill>
                <a:effectLst/>
                <a:latin typeface="Arial" panose="020B0604020202020204" pitchFamily="34" charset="0"/>
                <a:ea typeface="Times New Roman" panose="02020603050405020304" pitchFamily="18" charset="0"/>
                <a:cs typeface="Arial" panose="020B0604020202020204" pitchFamily="34" charset="0"/>
              </a:rPr>
              <a:t>2020</a:t>
            </a:r>
          </a:p>
          <a:p>
            <a:pPr marL="285750" indent="-285750">
              <a:buFont typeface="Arial" panose="020B0604020202020204" pitchFamily="34" charset="0"/>
              <a:buChar char="•"/>
            </a:pPr>
            <a:r>
              <a:rPr lang="en-GB" sz="1400" b="0" i="0" dirty="0">
                <a:solidFill>
                  <a:schemeClr val="bg1"/>
                </a:solidFill>
                <a:effectLst/>
                <a:latin typeface="Arial" panose="020B0604020202020204" pitchFamily="34" charset="0"/>
                <a:cs typeface="Arial" panose="020B0604020202020204" pitchFamily="34" charset="0"/>
              </a:rPr>
              <a:t>“Providing more accessible and relevant technologies for today's older adults may make the technology more universally accessible.” </a:t>
            </a:r>
            <a:r>
              <a:rPr lang="en-GB" sz="1400" b="0" i="0" dirty="0">
                <a:solidFill>
                  <a:srgbClr val="FFFF00"/>
                </a:solidFill>
                <a:effectLst/>
                <a:latin typeface="Arial" panose="020B0604020202020204" pitchFamily="34" charset="0"/>
                <a:cs typeface="Arial" panose="020B0604020202020204" pitchFamily="34" charset="0"/>
              </a:rPr>
              <a:t>Huber, L. and Watson, C., 2014. Technology: Education and training needs of older adults. </a:t>
            </a:r>
            <a:r>
              <a:rPr lang="en-GB" sz="1400" b="0" i="1" dirty="0">
                <a:solidFill>
                  <a:srgbClr val="FFFF00"/>
                </a:solidFill>
                <a:effectLst/>
                <a:latin typeface="Arial" panose="020B0604020202020204" pitchFamily="34" charset="0"/>
                <a:cs typeface="Arial" panose="020B0604020202020204" pitchFamily="34" charset="0"/>
              </a:rPr>
              <a:t>Educational Gerontology</a:t>
            </a:r>
            <a:r>
              <a:rPr lang="en-GB" sz="1400" b="0" i="0" dirty="0">
                <a:solidFill>
                  <a:srgbClr val="FFFF00"/>
                </a:solidFill>
                <a:effectLst/>
                <a:latin typeface="Arial" panose="020B0604020202020204" pitchFamily="34" charset="0"/>
                <a:cs typeface="Arial" panose="020B0604020202020204" pitchFamily="34" charset="0"/>
              </a:rPr>
              <a:t>, </a:t>
            </a:r>
            <a:r>
              <a:rPr lang="en-GB" sz="1400" b="0" i="1" dirty="0">
                <a:solidFill>
                  <a:srgbClr val="FFFF00"/>
                </a:solidFill>
                <a:effectLst/>
                <a:latin typeface="Arial" panose="020B0604020202020204" pitchFamily="34" charset="0"/>
                <a:cs typeface="Arial" panose="020B0604020202020204" pitchFamily="34" charset="0"/>
              </a:rPr>
              <a:t>40</a:t>
            </a:r>
            <a:r>
              <a:rPr lang="en-GB" sz="1400" b="0" i="0" dirty="0">
                <a:solidFill>
                  <a:srgbClr val="FFFF00"/>
                </a:solidFill>
                <a:effectLst/>
                <a:latin typeface="Arial" panose="020B0604020202020204" pitchFamily="34" charset="0"/>
                <a:cs typeface="Arial" panose="020B0604020202020204" pitchFamily="34" charset="0"/>
              </a:rPr>
              <a:t>(1), pp.16-25.</a:t>
            </a:r>
            <a:endParaRPr lang="en-GB" sz="1400" dirty="0">
              <a:solidFill>
                <a:srgbClr val="FFFF00"/>
              </a:solidFill>
              <a:effectLst/>
              <a:latin typeface="Arial" panose="020B0604020202020204" pitchFamily="34" charset="0"/>
              <a:ea typeface="Times New Roman" panose="02020603050405020304" pitchFamily="18" charset="0"/>
              <a:cs typeface="Arial" panose="020B0604020202020204" pitchFamily="34" charset="0"/>
            </a:endParaRPr>
          </a:p>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When seeking alternative employment opportunities many older adults experience difficulty. The difficulty is often due either to a mismatch between their technology skills and the technology demands of available jobs</a:t>
            </a:r>
            <a:r>
              <a:rPr lang="en-GB" sz="1400" dirty="0">
                <a:solidFill>
                  <a:srgbClr val="FFFF00"/>
                </a:solidFill>
                <a:latin typeface="Arial" panose="020B0604020202020204" pitchFamily="34" charset="0"/>
                <a:cs typeface="Arial" panose="020B0604020202020204" pitchFamily="34" charset="0"/>
              </a:rPr>
              <a:t>. Taha, J., Czaja, S.J. and </a:t>
            </a:r>
            <a:r>
              <a:rPr lang="en-GB" sz="1400" dirty="0" err="1">
                <a:solidFill>
                  <a:srgbClr val="FFFF00"/>
                </a:solidFill>
                <a:latin typeface="Arial" panose="020B0604020202020204" pitchFamily="34" charset="0"/>
                <a:cs typeface="Arial" panose="020B0604020202020204" pitchFamily="34" charset="0"/>
              </a:rPr>
              <a:t>Sharit</a:t>
            </a:r>
            <a:r>
              <a:rPr lang="en-GB" sz="1400" dirty="0">
                <a:solidFill>
                  <a:srgbClr val="FFFF00"/>
                </a:solidFill>
                <a:latin typeface="Arial" panose="020B0604020202020204" pitchFamily="34" charset="0"/>
                <a:cs typeface="Arial" panose="020B0604020202020204" pitchFamily="34" charset="0"/>
              </a:rPr>
              <a:t>, J., 2016. Technology training for older job-seeking adults: The efficacy of a program offered through a university-community collaboration. </a:t>
            </a:r>
            <a:r>
              <a:rPr lang="en-GB" sz="1400" i="1" dirty="0">
                <a:solidFill>
                  <a:srgbClr val="FFFF00"/>
                </a:solidFill>
                <a:latin typeface="Arial" panose="020B0604020202020204" pitchFamily="34" charset="0"/>
                <a:cs typeface="Arial" panose="020B0604020202020204" pitchFamily="34" charset="0"/>
              </a:rPr>
              <a:t>Educational Gerontology</a:t>
            </a:r>
            <a:r>
              <a:rPr lang="en-GB" sz="1400" dirty="0">
                <a:solidFill>
                  <a:srgbClr val="FFFF00"/>
                </a:solidFill>
                <a:latin typeface="Arial" panose="020B0604020202020204" pitchFamily="34" charset="0"/>
                <a:cs typeface="Arial" panose="020B0604020202020204" pitchFamily="34" charset="0"/>
              </a:rPr>
              <a:t>, </a:t>
            </a:r>
            <a:r>
              <a:rPr lang="en-GB" sz="1400" i="1" dirty="0">
                <a:solidFill>
                  <a:srgbClr val="FFFF00"/>
                </a:solidFill>
                <a:latin typeface="Arial" panose="020B0604020202020204" pitchFamily="34" charset="0"/>
                <a:cs typeface="Arial" panose="020B0604020202020204" pitchFamily="34" charset="0"/>
              </a:rPr>
              <a:t>42</a:t>
            </a:r>
            <a:r>
              <a:rPr lang="en-GB" sz="1400" dirty="0">
                <a:solidFill>
                  <a:srgbClr val="FFFF00"/>
                </a:solidFill>
                <a:latin typeface="Arial" panose="020B0604020202020204" pitchFamily="34" charset="0"/>
                <a:cs typeface="Arial" panose="020B0604020202020204" pitchFamily="34" charset="0"/>
              </a:rPr>
              <a:t>(4), pp.276-287</a:t>
            </a:r>
            <a:r>
              <a:rPr lang="en-GB" sz="1400" dirty="0">
                <a:solidFill>
                  <a:srgbClr val="FFFF00"/>
                </a:solidFill>
              </a:rPr>
              <a:t>.</a:t>
            </a:r>
            <a:endParaRPr lang="en-GB" sz="1400" b="0" i="0" dirty="0">
              <a:solidFill>
                <a:srgbClr val="FFFF00"/>
              </a:solidFill>
              <a:effectLst/>
              <a:latin typeface="arial" panose="020B0604020202020204" pitchFamily="34" charset="0"/>
            </a:endParaRPr>
          </a:p>
        </p:txBody>
      </p:sp>
      <p:pic>
        <p:nvPicPr>
          <p:cNvPr id="2050" name="Picture 2" descr="3d man with a light bulb Stock Photo by ©orlaimagen 62057565">
            <a:extLst>
              <a:ext uri="{FF2B5EF4-FFF2-40B4-BE49-F238E27FC236}">
                <a16:creationId xmlns:a16="http://schemas.microsoft.com/office/drawing/2014/main" id="{0C532AC0-91F1-4831-8450-2921A30F1938}"/>
              </a:ext>
            </a:extLst>
          </p:cNvPr>
          <p:cNvPicPr>
            <a:picLocks noGrp="1" noChangeAspect="1" noChangeArrowheads="1"/>
          </p:cNvPicPr>
          <p:nvPr>
            <p:ph type="pic" idx="1"/>
          </p:nvPr>
        </p:nvPicPr>
        <p:blipFill>
          <a:blip r:embed="rId2">
            <a:extLst>
              <a:ext uri="{28A0092B-C50C-407E-A947-70E740481C1C}">
                <a14:useLocalDpi xmlns:a14="http://schemas.microsoft.com/office/drawing/2010/main" val="0"/>
              </a:ext>
            </a:extLst>
          </a:blip>
          <a:srcRect l="19486" r="19486"/>
          <a:stretch>
            <a:fillRect/>
          </a:stretch>
        </p:blipFill>
        <p:spPr bwMode="auto">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3309FE9B-3D4F-4C32-9EA9-B85A60652CFC}"/>
              </a:ext>
            </a:extLst>
          </p:cNvPr>
          <p:cNvSpPr txBox="1"/>
          <p:nvPr/>
        </p:nvSpPr>
        <p:spPr>
          <a:xfrm>
            <a:off x="8020192" y="5851357"/>
            <a:ext cx="3027219" cy="369332"/>
          </a:xfrm>
          <a:prstGeom prst="rect">
            <a:avLst/>
          </a:prstGeom>
          <a:noFill/>
        </p:spPr>
        <p:txBody>
          <a:bodyPr wrap="square">
            <a:spAutoFit/>
          </a:bodyPr>
          <a:lstStyle/>
          <a:p>
            <a:r>
              <a:rPr lang="en-GB" b="0" i="0" dirty="0">
                <a:solidFill>
                  <a:srgbClr val="696969"/>
                </a:solidFill>
                <a:effectLst/>
                <a:latin typeface="arial" panose="020B0604020202020204" pitchFamily="34" charset="0"/>
              </a:rPr>
              <a:t>Photo by </a:t>
            </a:r>
            <a:r>
              <a:rPr lang="en-GB" b="0" i="0" dirty="0" err="1">
                <a:solidFill>
                  <a:srgbClr val="696969"/>
                </a:solidFill>
                <a:effectLst/>
                <a:latin typeface="arial" panose="020B0604020202020204" pitchFamily="34" charset="0"/>
              </a:rPr>
              <a:t>orlaimagen</a:t>
            </a:r>
            <a:endParaRPr lang="en-GB" dirty="0"/>
          </a:p>
        </p:txBody>
      </p:sp>
      <p:sp>
        <p:nvSpPr>
          <p:cNvPr id="7" name="TextBox 6">
            <a:extLst>
              <a:ext uri="{FF2B5EF4-FFF2-40B4-BE49-F238E27FC236}">
                <a16:creationId xmlns:a16="http://schemas.microsoft.com/office/drawing/2014/main" id="{8CF05B36-6D86-4F1E-B998-462A5C7D0755}"/>
              </a:ext>
            </a:extLst>
          </p:cNvPr>
          <p:cNvSpPr txBox="1"/>
          <p:nvPr/>
        </p:nvSpPr>
        <p:spPr>
          <a:xfrm>
            <a:off x="9533801" y="6248399"/>
            <a:ext cx="6100548" cy="646331"/>
          </a:xfrm>
          <a:prstGeom prst="rect">
            <a:avLst/>
          </a:prstGeom>
          <a:noFill/>
        </p:spPr>
        <p:txBody>
          <a:bodyPr wrap="square">
            <a:spAutoFit/>
          </a:bodyPr>
          <a:lstStyle/>
          <a:p>
            <a:r>
              <a:rPr lang="en-GB" dirty="0">
                <a:solidFill>
                  <a:schemeClr val="bg1"/>
                </a:solidFill>
              </a:rPr>
              <a:t>Kim Merson</a:t>
            </a:r>
          </a:p>
          <a:p>
            <a:r>
              <a:rPr lang="en-GB" dirty="0">
                <a:solidFill>
                  <a:schemeClr val="bg1"/>
                </a:solidFill>
              </a:rPr>
              <a:t>Katie Pettitt</a:t>
            </a:r>
          </a:p>
        </p:txBody>
      </p:sp>
    </p:spTree>
    <p:extLst>
      <p:ext uri="{BB962C8B-B14F-4D97-AF65-F5344CB8AC3E}">
        <p14:creationId xmlns:p14="http://schemas.microsoft.com/office/powerpoint/2010/main" val="40068535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42" presetClass="entr" presetSubtype="0" fill="hold" nodeType="click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animEffect transition="in" filter="fade">
                                      <p:cBhvr>
                                        <p:cTn id="11" dur="1000"/>
                                        <p:tgtEl>
                                          <p:spTgt spid="5">
                                            <p:txEl>
                                              <p:pRg st="0" end="0"/>
                                            </p:txEl>
                                          </p:spTgt>
                                        </p:tgtEl>
                                      </p:cBhvr>
                                    </p:animEffect>
                                    <p:anim calcmode="lin" valueType="num">
                                      <p:cBhvr>
                                        <p:cTn id="12"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13" dur="100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42" presetClass="entr" presetSubtype="0" fill="hold" nodeType="clickEffect">
                                  <p:stCondLst>
                                    <p:cond delay="0"/>
                                  </p:stCondLst>
                                  <p:childTnLst>
                                    <p:set>
                                      <p:cBhvr>
                                        <p:cTn id="17" dur="1" fill="hold">
                                          <p:stCondLst>
                                            <p:cond delay="0"/>
                                          </p:stCondLst>
                                        </p:cTn>
                                        <p:tgtEl>
                                          <p:spTgt spid="5">
                                            <p:txEl>
                                              <p:pRg st="1" end="1"/>
                                            </p:txEl>
                                          </p:spTgt>
                                        </p:tgtEl>
                                        <p:attrNameLst>
                                          <p:attrName>style.visibility</p:attrName>
                                        </p:attrNameLst>
                                      </p:cBhvr>
                                      <p:to>
                                        <p:strVal val="visible"/>
                                      </p:to>
                                    </p:set>
                                    <p:animEffect transition="in" filter="fade">
                                      <p:cBhvr>
                                        <p:cTn id="18" dur="1000"/>
                                        <p:tgtEl>
                                          <p:spTgt spid="5">
                                            <p:txEl>
                                              <p:pRg st="1" end="1"/>
                                            </p:txEl>
                                          </p:spTgt>
                                        </p:tgtEl>
                                      </p:cBhvr>
                                    </p:animEffect>
                                    <p:anim calcmode="lin" valueType="num">
                                      <p:cBhvr>
                                        <p:cTn id="19"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20" dur="1000" fill="hold"/>
                                        <p:tgtEl>
                                          <p:spTgt spid="5">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42" presetClass="entr" presetSubtype="0" fill="hold" nodeType="clickEffect">
                                  <p:stCondLst>
                                    <p:cond delay="0"/>
                                  </p:stCondLst>
                                  <p:childTnLst>
                                    <p:set>
                                      <p:cBhvr>
                                        <p:cTn id="24" dur="1" fill="hold">
                                          <p:stCondLst>
                                            <p:cond delay="0"/>
                                          </p:stCondLst>
                                        </p:cTn>
                                        <p:tgtEl>
                                          <p:spTgt spid="5">
                                            <p:txEl>
                                              <p:pRg st="2" end="2"/>
                                            </p:txEl>
                                          </p:spTgt>
                                        </p:tgtEl>
                                        <p:attrNameLst>
                                          <p:attrName>style.visibility</p:attrName>
                                        </p:attrNameLst>
                                      </p:cBhvr>
                                      <p:to>
                                        <p:strVal val="visible"/>
                                      </p:to>
                                    </p:set>
                                    <p:animEffect transition="in" filter="fade">
                                      <p:cBhvr>
                                        <p:cTn id="25" dur="1000"/>
                                        <p:tgtEl>
                                          <p:spTgt spid="5">
                                            <p:txEl>
                                              <p:pRg st="2" end="2"/>
                                            </p:txEl>
                                          </p:spTgt>
                                        </p:tgtEl>
                                      </p:cBhvr>
                                    </p:animEffect>
                                    <p:anim calcmode="lin" valueType="num">
                                      <p:cBhvr>
                                        <p:cTn id="26" dur="10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27" dur="1000" fill="hold"/>
                                        <p:tgtEl>
                                          <p:spTgt spid="5">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42" presetClass="entr" presetSubtype="0" fill="hold" nodeType="clickEffect">
                                  <p:stCondLst>
                                    <p:cond delay="0"/>
                                  </p:stCondLst>
                                  <p:childTnLst>
                                    <p:set>
                                      <p:cBhvr>
                                        <p:cTn id="31" dur="1" fill="hold">
                                          <p:stCondLst>
                                            <p:cond delay="0"/>
                                          </p:stCondLst>
                                        </p:cTn>
                                        <p:tgtEl>
                                          <p:spTgt spid="5">
                                            <p:txEl>
                                              <p:pRg st="3" end="3"/>
                                            </p:txEl>
                                          </p:spTgt>
                                        </p:tgtEl>
                                        <p:attrNameLst>
                                          <p:attrName>style.visibility</p:attrName>
                                        </p:attrNameLst>
                                      </p:cBhvr>
                                      <p:to>
                                        <p:strVal val="visible"/>
                                      </p:to>
                                    </p:set>
                                    <p:animEffect transition="in" filter="fade">
                                      <p:cBhvr>
                                        <p:cTn id="32" dur="1000"/>
                                        <p:tgtEl>
                                          <p:spTgt spid="5">
                                            <p:txEl>
                                              <p:pRg st="3" end="3"/>
                                            </p:txEl>
                                          </p:spTgt>
                                        </p:tgtEl>
                                      </p:cBhvr>
                                    </p:animEffect>
                                    <p:anim calcmode="lin" valueType="num">
                                      <p:cBhvr>
                                        <p:cTn id="33" dur="1000" fill="hold"/>
                                        <p:tgtEl>
                                          <p:spTgt spid="5">
                                            <p:txEl>
                                              <p:pRg st="3" end="3"/>
                                            </p:txEl>
                                          </p:spTgt>
                                        </p:tgtEl>
                                        <p:attrNameLst>
                                          <p:attrName>ppt_x</p:attrName>
                                        </p:attrNameLst>
                                      </p:cBhvr>
                                      <p:tavLst>
                                        <p:tav tm="0">
                                          <p:val>
                                            <p:strVal val="#ppt_x"/>
                                          </p:val>
                                        </p:tav>
                                        <p:tav tm="100000">
                                          <p:val>
                                            <p:strVal val="#ppt_x"/>
                                          </p:val>
                                        </p:tav>
                                      </p:tavLst>
                                    </p:anim>
                                    <p:anim calcmode="lin" valueType="num">
                                      <p:cBhvr>
                                        <p:cTn id="34" dur="1000" fill="hold"/>
                                        <p:tgtEl>
                                          <p:spTgt spid="5">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3B9DF5-7688-412D-875C-7B558D86E336}"/>
              </a:ext>
            </a:extLst>
          </p:cNvPr>
          <p:cNvSpPr>
            <a:spLocks noGrp="1"/>
          </p:cNvSpPr>
          <p:nvPr>
            <p:ph type="title"/>
          </p:nvPr>
        </p:nvSpPr>
        <p:spPr>
          <a:xfrm>
            <a:off x="1141413" y="198784"/>
            <a:ext cx="5934508" cy="702365"/>
          </a:xfrm>
        </p:spPr>
        <p:txBody>
          <a:bodyPr/>
          <a:lstStyle/>
          <a:p>
            <a:r>
              <a:rPr lang="en-GB" dirty="0">
                <a:solidFill>
                  <a:schemeClr val="bg1"/>
                </a:solidFill>
              </a:rPr>
              <a:t>Ethical considerations</a:t>
            </a:r>
          </a:p>
        </p:txBody>
      </p:sp>
      <p:pic>
        <p:nvPicPr>
          <p:cNvPr id="3074" name="Picture 2" descr="The Critical Role of Ethical Considerations: 5 Insights From Darden Faculty">
            <a:extLst>
              <a:ext uri="{FF2B5EF4-FFF2-40B4-BE49-F238E27FC236}">
                <a16:creationId xmlns:a16="http://schemas.microsoft.com/office/drawing/2014/main" id="{4F23CF0B-321C-43D1-8E40-F552C3D63554}"/>
              </a:ext>
            </a:extLst>
          </p:cNvPr>
          <p:cNvPicPr>
            <a:picLocks noGrp="1" noChangeAspect="1" noChangeArrowheads="1"/>
          </p:cNvPicPr>
          <p:nvPr>
            <p:ph type="pic" idx="1"/>
          </p:nvPr>
        </p:nvPicPr>
        <p:blipFill>
          <a:blip r:embed="rId2">
            <a:extLst>
              <a:ext uri="{28A0092B-C50C-407E-A947-70E740481C1C}">
                <a14:useLocalDpi xmlns:a14="http://schemas.microsoft.com/office/drawing/2010/main" val="0"/>
              </a:ext>
            </a:extLst>
          </a:blip>
          <a:srcRect l="28768" r="28768"/>
          <a:stretch>
            <a:fillRect/>
          </a:stretch>
        </p:blipFill>
        <p:spPr bwMode="auto">
          <a:xfrm>
            <a:off x="8492920" y="1621809"/>
            <a:ext cx="2557670" cy="3614382"/>
          </a:xfrm>
          <a:prstGeom prst="rect">
            <a:avLst/>
          </a:prstGeom>
          <a:noFill/>
          <a:extLst>
            <a:ext uri="{909E8E84-426E-40DD-AFC4-6F175D3DCCD1}">
              <a14:hiddenFill xmlns:a14="http://schemas.microsoft.com/office/drawing/2010/main">
                <a:solidFill>
                  <a:srgbClr val="FFFFFF"/>
                </a:solidFill>
              </a14:hiddenFill>
            </a:ext>
          </a:extLst>
        </p:spPr>
      </p:pic>
      <p:sp>
        <p:nvSpPr>
          <p:cNvPr id="6" name="Text Placeholder 3">
            <a:extLst>
              <a:ext uri="{FF2B5EF4-FFF2-40B4-BE49-F238E27FC236}">
                <a16:creationId xmlns:a16="http://schemas.microsoft.com/office/drawing/2014/main" id="{2523F677-7DF3-40CC-AFA6-D503A811BCED}"/>
              </a:ext>
            </a:extLst>
          </p:cNvPr>
          <p:cNvSpPr>
            <a:spLocks noGrp="1"/>
          </p:cNvSpPr>
          <p:nvPr>
            <p:ph type="body" sz="half" idx="2"/>
          </p:nvPr>
        </p:nvSpPr>
        <p:spPr>
          <a:xfrm>
            <a:off x="1141410" y="1000538"/>
            <a:ext cx="6558103" cy="5413513"/>
          </a:xfrm>
        </p:spPr>
        <p:txBody>
          <a:bodyPr>
            <a:noAutofit/>
          </a:bodyPr>
          <a:lstStyle/>
          <a:p>
            <a:pPr marL="342900" indent="-342900">
              <a:buFont typeface="Arial" panose="020B0604020202020204" pitchFamily="34" charset="0"/>
              <a:buChar char="•"/>
            </a:pPr>
            <a:r>
              <a:rPr lang="en-GB" sz="2400" dirty="0"/>
              <a:t>Voluntary involvement for every participant in the study has the option to participate at any time. </a:t>
            </a:r>
          </a:p>
          <a:p>
            <a:pPr marL="342900" indent="-342900">
              <a:buFont typeface="Arial" panose="020B0604020202020204" pitchFamily="34" charset="0"/>
              <a:buChar char="•"/>
            </a:pPr>
            <a:r>
              <a:rPr lang="en-GB" sz="2400" dirty="0"/>
              <a:t>Informed consent is obtained prior to research commencing with the participants been made aware of the study's goals, advantages and disadvantages. </a:t>
            </a:r>
          </a:p>
          <a:p>
            <a:pPr marL="342900" indent="-342900">
              <a:buFont typeface="Arial" panose="020B0604020202020204" pitchFamily="34" charset="0"/>
              <a:buChar char="•"/>
            </a:pPr>
            <a:r>
              <a:rPr lang="en-GB" sz="2400" dirty="0"/>
              <a:t>Participants remain anonymous and no personal data is obtained during the research/study.</a:t>
            </a:r>
          </a:p>
          <a:p>
            <a:pPr marL="342900" indent="-342900">
              <a:buFont typeface="Arial" panose="020B0604020202020204" pitchFamily="34" charset="0"/>
              <a:buChar char="•"/>
            </a:pPr>
            <a:r>
              <a:rPr lang="en-GB" sz="2400" dirty="0"/>
              <a:t> Confidentiality Even if you are aware of the participants' identity you keep that information to yourself.</a:t>
            </a:r>
          </a:p>
        </p:txBody>
      </p:sp>
      <p:sp>
        <p:nvSpPr>
          <p:cNvPr id="7" name="TextBox 6">
            <a:extLst>
              <a:ext uri="{FF2B5EF4-FFF2-40B4-BE49-F238E27FC236}">
                <a16:creationId xmlns:a16="http://schemas.microsoft.com/office/drawing/2014/main" id="{F9F1CE5A-B9F8-4BCD-82D3-72110DB96072}"/>
              </a:ext>
            </a:extLst>
          </p:cNvPr>
          <p:cNvSpPr txBox="1"/>
          <p:nvPr/>
        </p:nvSpPr>
        <p:spPr>
          <a:xfrm>
            <a:off x="9266582" y="6090885"/>
            <a:ext cx="6102626" cy="646331"/>
          </a:xfrm>
          <a:prstGeom prst="rect">
            <a:avLst/>
          </a:prstGeom>
          <a:noFill/>
        </p:spPr>
        <p:txBody>
          <a:bodyPr wrap="square">
            <a:spAutoFit/>
          </a:bodyPr>
          <a:lstStyle/>
          <a:p>
            <a:r>
              <a:rPr lang="en-GB" dirty="0">
                <a:solidFill>
                  <a:schemeClr val="bg1"/>
                </a:solidFill>
              </a:rPr>
              <a:t>Kim Merson</a:t>
            </a:r>
          </a:p>
          <a:p>
            <a:r>
              <a:rPr lang="en-GB" dirty="0">
                <a:solidFill>
                  <a:schemeClr val="bg1"/>
                </a:solidFill>
              </a:rPr>
              <a:t>Katie Pettitt</a:t>
            </a:r>
          </a:p>
        </p:txBody>
      </p:sp>
    </p:spTree>
    <p:extLst>
      <p:ext uri="{BB962C8B-B14F-4D97-AF65-F5344CB8AC3E}">
        <p14:creationId xmlns:p14="http://schemas.microsoft.com/office/powerpoint/2010/main" val="7318216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3074"/>
                                        </p:tgtEl>
                                        <p:attrNameLst>
                                          <p:attrName>style.visibility</p:attrName>
                                        </p:attrNameLst>
                                      </p:cBhvr>
                                      <p:to>
                                        <p:strVal val="visible"/>
                                      </p:to>
                                    </p:set>
                                    <p:animEffect transition="in" filter="wipe(down)">
                                      <p:cBhvr>
                                        <p:cTn id="7" dur="500"/>
                                        <p:tgtEl>
                                          <p:spTgt spid="3074"/>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grpId="0" nodeType="clickEffect">
                                  <p:stCondLst>
                                    <p:cond delay="0"/>
                                  </p:stCondLst>
                                  <p:childTnLst>
                                    <p:set>
                                      <p:cBhvr>
                                        <p:cTn id="11" dur="1" fill="hold">
                                          <p:stCondLst>
                                            <p:cond delay="0"/>
                                          </p:stCondLst>
                                        </p:cTn>
                                        <p:tgtEl>
                                          <p:spTgt spid="2"/>
                                        </p:tgtEl>
                                        <p:attrNameLst>
                                          <p:attrName>style.visibility</p:attrName>
                                        </p:attrNameLst>
                                      </p:cBhvr>
                                      <p:to>
                                        <p:strVal val="visible"/>
                                      </p:to>
                                    </p:set>
                                  </p:childTnLst>
                                </p:cTn>
                              </p:par>
                            </p:childTnLst>
                          </p:cTn>
                        </p:par>
                      </p:childTnLst>
                    </p:cTn>
                  </p:par>
                  <p:par>
                    <p:cTn id="12" fill="hold">
                      <p:stCondLst>
                        <p:cond delay="indefinite"/>
                      </p:stCondLst>
                      <p:childTnLst>
                        <p:par>
                          <p:cTn id="13" fill="hold">
                            <p:stCondLst>
                              <p:cond delay="0"/>
                            </p:stCondLst>
                            <p:childTnLst>
                              <p:par>
                                <p:cTn id="14" presetID="42" presetClass="entr" presetSubtype="0" fill="hold" nodeType="clickEffect">
                                  <p:stCondLst>
                                    <p:cond delay="0"/>
                                  </p:stCondLst>
                                  <p:childTnLst>
                                    <p:set>
                                      <p:cBhvr>
                                        <p:cTn id="15" dur="1" fill="hold">
                                          <p:stCondLst>
                                            <p:cond delay="0"/>
                                          </p:stCondLst>
                                        </p:cTn>
                                        <p:tgtEl>
                                          <p:spTgt spid="6">
                                            <p:txEl>
                                              <p:pRg st="0" end="0"/>
                                            </p:txEl>
                                          </p:spTgt>
                                        </p:tgtEl>
                                        <p:attrNameLst>
                                          <p:attrName>style.visibility</p:attrName>
                                        </p:attrNameLst>
                                      </p:cBhvr>
                                      <p:to>
                                        <p:strVal val="visible"/>
                                      </p:to>
                                    </p:set>
                                    <p:animEffect transition="in" filter="fade">
                                      <p:cBhvr>
                                        <p:cTn id="16" dur="1000"/>
                                        <p:tgtEl>
                                          <p:spTgt spid="6">
                                            <p:txEl>
                                              <p:pRg st="0" end="0"/>
                                            </p:txEl>
                                          </p:spTgt>
                                        </p:tgtEl>
                                      </p:cBhvr>
                                    </p:animEffect>
                                    <p:anim calcmode="lin" valueType="num">
                                      <p:cBhvr>
                                        <p:cTn id="17"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18" dur="1000" fill="hold"/>
                                        <p:tgtEl>
                                          <p:spTgt spid="6">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42" presetClass="entr" presetSubtype="0" fill="hold" nodeType="clickEffect">
                                  <p:stCondLst>
                                    <p:cond delay="0"/>
                                  </p:stCondLst>
                                  <p:childTnLst>
                                    <p:set>
                                      <p:cBhvr>
                                        <p:cTn id="22" dur="1" fill="hold">
                                          <p:stCondLst>
                                            <p:cond delay="0"/>
                                          </p:stCondLst>
                                        </p:cTn>
                                        <p:tgtEl>
                                          <p:spTgt spid="6">
                                            <p:txEl>
                                              <p:pRg st="1" end="1"/>
                                            </p:txEl>
                                          </p:spTgt>
                                        </p:tgtEl>
                                        <p:attrNameLst>
                                          <p:attrName>style.visibility</p:attrName>
                                        </p:attrNameLst>
                                      </p:cBhvr>
                                      <p:to>
                                        <p:strVal val="visible"/>
                                      </p:to>
                                    </p:set>
                                    <p:animEffect transition="in" filter="fade">
                                      <p:cBhvr>
                                        <p:cTn id="23" dur="1000"/>
                                        <p:tgtEl>
                                          <p:spTgt spid="6">
                                            <p:txEl>
                                              <p:pRg st="1" end="1"/>
                                            </p:txEl>
                                          </p:spTgt>
                                        </p:tgtEl>
                                      </p:cBhvr>
                                    </p:animEffect>
                                    <p:anim calcmode="lin" valueType="num">
                                      <p:cBhvr>
                                        <p:cTn id="24" dur="1000" fill="hold"/>
                                        <p:tgtEl>
                                          <p:spTgt spid="6">
                                            <p:txEl>
                                              <p:pRg st="1" end="1"/>
                                            </p:txEl>
                                          </p:spTgt>
                                        </p:tgtEl>
                                        <p:attrNameLst>
                                          <p:attrName>ppt_x</p:attrName>
                                        </p:attrNameLst>
                                      </p:cBhvr>
                                      <p:tavLst>
                                        <p:tav tm="0">
                                          <p:val>
                                            <p:strVal val="#ppt_x"/>
                                          </p:val>
                                        </p:tav>
                                        <p:tav tm="100000">
                                          <p:val>
                                            <p:strVal val="#ppt_x"/>
                                          </p:val>
                                        </p:tav>
                                      </p:tavLst>
                                    </p:anim>
                                    <p:anim calcmode="lin" valueType="num">
                                      <p:cBhvr>
                                        <p:cTn id="25" dur="1000" fill="hold"/>
                                        <p:tgtEl>
                                          <p:spTgt spid="6">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42" presetClass="entr" presetSubtype="0" fill="hold" nodeType="clickEffect">
                                  <p:stCondLst>
                                    <p:cond delay="0"/>
                                  </p:stCondLst>
                                  <p:childTnLst>
                                    <p:set>
                                      <p:cBhvr>
                                        <p:cTn id="29" dur="1" fill="hold">
                                          <p:stCondLst>
                                            <p:cond delay="0"/>
                                          </p:stCondLst>
                                        </p:cTn>
                                        <p:tgtEl>
                                          <p:spTgt spid="6">
                                            <p:txEl>
                                              <p:pRg st="2" end="2"/>
                                            </p:txEl>
                                          </p:spTgt>
                                        </p:tgtEl>
                                        <p:attrNameLst>
                                          <p:attrName>style.visibility</p:attrName>
                                        </p:attrNameLst>
                                      </p:cBhvr>
                                      <p:to>
                                        <p:strVal val="visible"/>
                                      </p:to>
                                    </p:set>
                                    <p:animEffect transition="in" filter="fade">
                                      <p:cBhvr>
                                        <p:cTn id="30" dur="1000"/>
                                        <p:tgtEl>
                                          <p:spTgt spid="6">
                                            <p:txEl>
                                              <p:pRg st="2" end="2"/>
                                            </p:txEl>
                                          </p:spTgt>
                                        </p:tgtEl>
                                      </p:cBhvr>
                                    </p:animEffect>
                                    <p:anim calcmode="lin" valueType="num">
                                      <p:cBhvr>
                                        <p:cTn id="31" dur="100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32" dur="1000" fill="hold"/>
                                        <p:tgtEl>
                                          <p:spTgt spid="6">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42" presetClass="entr" presetSubtype="0" fill="hold" nodeType="clickEffect">
                                  <p:stCondLst>
                                    <p:cond delay="0"/>
                                  </p:stCondLst>
                                  <p:childTnLst>
                                    <p:set>
                                      <p:cBhvr>
                                        <p:cTn id="36" dur="1" fill="hold">
                                          <p:stCondLst>
                                            <p:cond delay="0"/>
                                          </p:stCondLst>
                                        </p:cTn>
                                        <p:tgtEl>
                                          <p:spTgt spid="6">
                                            <p:txEl>
                                              <p:pRg st="3" end="3"/>
                                            </p:txEl>
                                          </p:spTgt>
                                        </p:tgtEl>
                                        <p:attrNameLst>
                                          <p:attrName>style.visibility</p:attrName>
                                        </p:attrNameLst>
                                      </p:cBhvr>
                                      <p:to>
                                        <p:strVal val="visible"/>
                                      </p:to>
                                    </p:set>
                                    <p:animEffect transition="in" filter="fade">
                                      <p:cBhvr>
                                        <p:cTn id="37" dur="1000"/>
                                        <p:tgtEl>
                                          <p:spTgt spid="6">
                                            <p:txEl>
                                              <p:pRg st="3" end="3"/>
                                            </p:txEl>
                                          </p:spTgt>
                                        </p:tgtEl>
                                      </p:cBhvr>
                                    </p:animEffect>
                                    <p:anim calcmode="lin" valueType="num">
                                      <p:cBhvr>
                                        <p:cTn id="38" dur="1000" fill="hold"/>
                                        <p:tgtEl>
                                          <p:spTgt spid="6">
                                            <p:txEl>
                                              <p:pRg st="3" end="3"/>
                                            </p:txEl>
                                          </p:spTgt>
                                        </p:tgtEl>
                                        <p:attrNameLst>
                                          <p:attrName>ppt_x</p:attrName>
                                        </p:attrNameLst>
                                      </p:cBhvr>
                                      <p:tavLst>
                                        <p:tav tm="0">
                                          <p:val>
                                            <p:strVal val="#ppt_x"/>
                                          </p:val>
                                        </p:tav>
                                        <p:tav tm="100000">
                                          <p:val>
                                            <p:strVal val="#ppt_x"/>
                                          </p:val>
                                        </p:tav>
                                      </p:tavLst>
                                    </p:anim>
                                    <p:anim calcmode="lin" valueType="num">
                                      <p:cBhvr>
                                        <p:cTn id="39" dur="1000" fill="hold"/>
                                        <p:tgtEl>
                                          <p:spTgt spid="6">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7B5D70-BB5E-4EF2-AB9F-C164FF882FDC}"/>
              </a:ext>
            </a:extLst>
          </p:cNvPr>
          <p:cNvSpPr>
            <a:spLocks noGrp="1"/>
          </p:cNvSpPr>
          <p:nvPr>
            <p:ph type="title"/>
          </p:nvPr>
        </p:nvSpPr>
        <p:spPr/>
        <p:txBody>
          <a:bodyPr>
            <a:normAutofit fontScale="90000"/>
          </a:bodyPr>
          <a:lstStyle/>
          <a:p>
            <a:r>
              <a:rPr lang="en-GB" sz="3600" b="1" i="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As part of our Primary research, we asked </a:t>
            </a:r>
            <a:r>
              <a:rPr lang="en-GB" b="1" i="1" dirty="0">
                <a:solidFill>
                  <a:schemeClr val="bg1"/>
                </a:solidFill>
                <a:latin typeface="Calibri" panose="020F0502020204030204" pitchFamily="34" charset="0"/>
                <a:ea typeface="Calibri" panose="020F0502020204030204" pitchFamily="34" charset="0"/>
                <a:cs typeface="Times New Roman" panose="02020603050405020304" pitchFamily="18" charset="0"/>
              </a:rPr>
              <a:t>6</a:t>
            </a:r>
            <a:r>
              <a:rPr lang="en-GB" sz="3600" b="1" i="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 students the following yes/no questions</a:t>
            </a:r>
            <a:br>
              <a:rPr lang="en-GB" dirty="0">
                <a:solidFill>
                  <a:schemeClr val="bg1"/>
                </a:solidFill>
              </a:rPr>
            </a:br>
            <a:endParaRPr lang="en-GB" dirty="0"/>
          </a:p>
        </p:txBody>
      </p:sp>
      <p:sp>
        <p:nvSpPr>
          <p:cNvPr id="4" name="TextBox 3">
            <a:extLst>
              <a:ext uri="{FF2B5EF4-FFF2-40B4-BE49-F238E27FC236}">
                <a16:creationId xmlns:a16="http://schemas.microsoft.com/office/drawing/2014/main" id="{506153F8-FD0A-45B2-8206-817E56F28A00}"/>
              </a:ext>
            </a:extLst>
          </p:cNvPr>
          <p:cNvSpPr txBox="1"/>
          <p:nvPr/>
        </p:nvSpPr>
        <p:spPr>
          <a:xfrm>
            <a:off x="993913" y="2382597"/>
            <a:ext cx="8411817" cy="3362011"/>
          </a:xfrm>
          <a:prstGeom prst="rect">
            <a:avLst/>
          </a:prstGeom>
          <a:noFill/>
        </p:spPr>
        <p:txBody>
          <a:bodyPr wrap="square">
            <a:spAutoFit/>
          </a:bodyPr>
          <a:lstStyle/>
          <a:p>
            <a:pPr marL="342900" lvl="0" indent="-342900">
              <a:lnSpc>
                <a:spcPct val="107000"/>
              </a:lnSpc>
              <a:spcAft>
                <a:spcPts val="800"/>
              </a:spcAft>
              <a:buFont typeface="+mj-lt"/>
              <a:buAutoNum type="arabicPeriod"/>
            </a:pPr>
            <a:r>
              <a:rPr lang="en-GB" sz="1800" b="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Did you have a good understanding of Technology before starting University? </a:t>
            </a:r>
            <a:endParaRPr lang="en-GB" sz="14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b="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 </a:t>
            </a:r>
            <a:endParaRPr lang="en-GB" sz="14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p>
            <a:pPr lvl="0">
              <a:lnSpc>
                <a:spcPct val="107000"/>
              </a:lnSpc>
              <a:spcAft>
                <a:spcPts val="800"/>
              </a:spcAft>
            </a:pPr>
            <a:r>
              <a:rPr lang="en-GB" sz="1800" b="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2.   Upon starting University do you feel that your Technology knowledge has caused you disadvantages? </a:t>
            </a:r>
            <a:endParaRPr lang="en-GB" sz="14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b="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 </a:t>
            </a:r>
            <a:endParaRPr lang="en-GB" sz="14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p>
            <a:pPr lvl="0">
              <a:lnSpc>
                <a:spcPct val="107000"/>
              </a:lnSpc>
              <a:spcAft>
                <a:spcPts val="800"/>
              </a:spcAft>
            </a:pPr>
            <a:r>
              <a:rPr lang="en-GB" sz="1800" b="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3.  Would training on Technology tools and digital tools be helpful to you and your progress at University?</a:t>
            </a:r>
            <a:endParaRPr lang="en-GB" sz="14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b="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 </a:t>
            </a:r>
            <a:endParaRPr lang="en-GB" sz="14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p>
            <a:pPr lvl="0">
              <a:lnSpc>
                <a:spcPct val="107000"/>
              </a:lnSpc>
              <a:spcAft>
                <a:spcPts val="800"/>
              </a:spcAft>
            </a:pPr>
            <a:r>
              <a:rPr lang="en-GB" sz="1800" b="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4.  Does Technology prevent great ‘analogue’ thinking and learning?</a:t>
            </a:r>
            <a:endParaRPr lang="en-GB" sz="14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5" name="TextBox 4">
            <a:extLst>
              <a:ext uri="{FF2B5EF4-FFF2-40B4-BE49-F238E27FC236}">
                <a16:creationId xmlns:a16="http://schemas.microsoft.com/office/drawing/2014/main" id="{3D4578A5-6644-46D7-821A-CA750337EB45}"/>
              </a:ext>
            </a:extLst>
          </p:cNvPr>
          <p:cNvSpPr txBox="1"/>
          <p:nvPr/>
        </p:nvSpPr>
        <p:spPr>
          <a:xfrm>
            <a:off x="9287301" y="6030117"/>
            <a:ext cx="6100548" cy="646331"/>
          </a:xfrm>
          <a:prstGeom prst="rect">
            <a:avLst/>
          </a:prstGeom>
          <a:noFill/>
        </p:spPr>
        <p:txBody>
          <a:bodyPr wrap="square">
            <a:spAutoFit/>
          </a:bodyPr>
          <a:lstStyle/>
          <a:p>
            <a:r>
              <a:rPr lang="en-GB" dirty="0">
                <a:solidFill>
                  <a:schemeClr val="bg1"/>
                </a:solidFill>
              </a:rPr>
              <a:t>Kim Merson</a:t>
            </a:r>
          </a:p>
          <a:p>
            <a:r>
              <a:rPr lang="en-GB" dirty="0">
                <a:solidFill>
                  <a:schemeClr val="bg1"/>
                </a:solidFill>
              </a:rPr>
              <a:t>Katie Pettitt</a:t>
            </a:r>
          </a:p>
        </p:txBody>
      </p:sp>
    </p:spTree>
    <p:extLst>
      <p:ext uri="{BB962C8B-B14F-4D97-AF65-F5344CB8AC3E}">
        <p14:creationId xmlns:p14="http://schemas.microsoft.com/office/powerpoint/2010/main" val="14632841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nodeType="clickEffect">
                                  <p:stCondLst>
                                    <p:cond delay="0"/>
                                  </p:stCondLst>
                                  <p:childTnLst>
                                    <p:set>
                                      <p:cBhvr>
                                        <p:cTn id="11" dur="1" fill="hold">
                                          <p:stCondLst>
                                            <p:cond delay="0"/>
                                          </p:stCondLst>
                                        </p:cTn>
                                        <p:tgtEl>
                                          <p:spTgt spid="4">
                                            <p:txEl>
                                              <p:pRg st="0" end="0"/>
                                            </p:txEl>
                                          </p:spTgt>
                                        </p:tgtEl>
                                        <p:attrNameLst>
                                          <p:attrName>style.visibility</p:attrName>
                                        </p:attrNameLst>
                                      </p:cBhvr>
                                      <p:to>
                                        <p:strVal val="visible"/>
                                      </p:to>
                                    </p:set>
                                    <p:animEffect transition="in" filter="fade">
                                      <p:cBhvr>
                                        <p:cTn id="12" dur="1000"/>
                                        <p:tgtEl>
                                          <p:spTgt spid="4">
                                            <p:txEl>
                                              <p:pRg st="0" end="0"/>
                                            </p:txEl>
                                          </p:spTgt>
                                        </p:tgtEl>
                                      </p:cBhvr>
                                    </p:animEffect>
                                    <p:anim calcmode="lin" valueType="num">
                                      <p:cBhvr>
                                        <p:cTn id="13"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14"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4">
                                            <p:txEl>
                                              <p:pRg st="1" end="1"/>
                                            </p:txEl>
                                          </p:spTgt>
                                        </p:tgtEl>
                                        <p:attrNameLst>
                                          <p:attrName>style.visibility</p:attrName>
                                        </p:attrNameLst>
                                      </p:cBhvr>
                                      <p:to>
                                        <p:strVal val="visible"/>
                                      </p:to>
                                    </p:set>
                                    <p:animEffect transition="in" filter="fade">
                                      <p:cBhvr>
                                        <p:cTn id="19" dur="1000"/>
                                        <p:tgtEl>
                                          <p:spTgt spid="4">
                                            <p:txEl>
                                              <p:pRg st="1" end="1"/>
                                            </p:txEl>
                                          </p:spTgt>
                                        </p:tgtEl>
                                      </p:cBhvr>
                                    </p:animEffect>
                                    <p:anim calcmode="lin" valueType="num">
                                      <p:cBhvr>
                                        <p:cTn id="20"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21" dur="1000" fill="hold"/>
                                        <p:tgtEl>
                                          <p:spTgt spid="4">
                                            <p:txEl>
                                              <p:pRg st="1" end="1"/>
                                            </p:txEl>
                                          </p:spTgt>
                                        </p:tgtEl>
                                        <p:attrNameLst>
                                          <p:attrName>ppt_y</p:attrName>
                                        </p:attrNameLst>
                                      </p:cBhvr>
                                      <p:tavLst>
                                        <p:tav tm="0">
                                          <p:val>
                                            <p:strVal val="#ppt_y+.1"/>
                                          </p:val>
                                        </p:tav>
                                        <p:tav tm="100000">
                                          <p:val>
                                            <p:strVal val="#ppt_y"/>
                                          </p:val>
                                        </p:tav>
                                      </p:tavLst>
                                    </p:anim>
                                  </p:childTnLst>
                                </p:cTn>
                              </p:par>
                              <p:par>
                                <p:cTn id="22" presetID="42" presetClass="entr" presetSubtype="0" fill="hold" nodeType="withEffect">
                                  <p:stCondLst>
                                    <p:cond delay="0"/>
                                  </p:stCondLst>
                                  <p:childTnLst>
                                    <p:set>
                                      <p:cBhvr>
                                        <p:cTn id="23" dur="1" fill="hold">
                                          <p:stCondLst>
                                            <p:cond delay="0"/>
                                          </p:stCondLst>
                                        </p:cTn>
                                        <p:tgtEl>
                                          <p:spTgt spid="4">
                                            <p:txEl>
                                              <p:pRg st="2" end="2"/>
                                            </p:txEl>
                                          </p:spTgt>
                                        </p:tgtEl>
                                        <p:attrNameLst>
                                          <p:attrName>style.visibility</p:attrName>
                                        </p:attrNameLst>
                                      </p:cBhvr>
                                      <p:to>
                                        <p:strVal val="visible"/>
                                      </p:to>
                                    </p:set>
                                    <p:animEffect transition="in" filter="fade">
                                      <p:cBhvr>
                                        <p:cTn id="24" dur="1000"/>
                                        <p:tgtEl>
                                          <p:spTgt spid="4">
                                            <p:txEl>
                                              <p:pRg st="2" end="2"/>
                                            </p:txEl>
                                          </p:spTgt>
                                        </p:tgtEl>
                                      </p:cBhvr>
                                    </p:animEffect>
                                    <p:anim calcmode="lin" valueType="num">
                                      <p:cBhvr>
                                        <p:cTn id="25"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26"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42" presetClass="entr" presetSubtype="0" fill="hold" nodeType="clickEffect">
                                  <p:stCondLst>
                                    <p:cond delay="0"/>
                                  </p:stCondLst>
                                  <p:childTnLst>
                                    <p:set>
                                      <p:cBhvr>
                                        <p:cTn id="30" dur="1" fill="hold">
                                          <p:stCondLst>
                                            <p:cond delay="0"/>
                                          </p:stCondLst>
                                        </p:cTn>
                                        <p:tgtEl>
                                          <p:spTgt spid="4">
                                            <p:txEl>
                                              <p:pRg st="3" end="3"/>
                                            </p:txEl>
                                          </p:spTgt>
                                        </p:tgtEl>
                                        <p:attrNameLst>
                                          <p:attrName>style.visibility</p:attrName>
                                        </p:attrNameLst>
                                      </p:cBhvr>
                                      <p:to>
                                        <p:strVal val="visible"/>
                                      </p:to>
                                    </p:set>
                                    <p:animEffect transition="in" filter="fade">
                                      <p:cBhvr>
                                        <p:cTn id="31" dur="1000"/>
                                        <p:tgtEl>
                                          <p:spTgt spid="4">
                                            <p:txEl>
                                              <p:pRg st="3" end="3"/>
                                            </p:txEl>
                                          </p:spTgt>
                                        </p:tgtEl>
                                      </p:cBhvr>
                                    </p:animEffect>
                                    <p:anim calcmode="lin" valueType="num">
                                      <p:cBhvr>
                                        <p:cTn id="32"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33" dur="1000" fill="hold"/>
                                        <p:tgtEl>
                                          <p:spTgt spid="4">
                                            <p:txEl>
                                              <p:pRg st="3" end="3"/>
                                            </p:txEl>
                                          </p:spTgt>
                                        </p:tgtEl>
                                        <p:attrNameLst>
                                          <p:attrName>ppt_y</p:attrName>
                                        </p:attrNameLst>
                                      </p:cBhvr>
                                      <p:tavLst>
                                        <p:tav tm="0">
                                          <p:val>
                                            <p:strVal val="#ppt_y+.1"/>
                                          </p:val>
                                        </p:tav>
                                        <p:tav tm="100000">
                                          <p:val>
                                            <p:strVal val="#ppt_y"/>
                                          </p:val>
                                        </p:tav>
                                      </p:tavLst>
                                    </p:anim>
                                  </p:childTnLst>
                                </p:cTn>
                              </p:par>
                              <p:par>
                                <p:cTn id="34" presetID="42" presetClass="entr" presetSubtype="0" fill="hold" nodeType="withEffect">
                                  <p:stCondLst>
                                    <p:cond delay="0"/>
                                  </p:stCondLst>
                                  <p:childTnLst>
                                    <p:set>
                                      <p:cBhvr>
                                        <p:cTn id="35" dur="1" fill="hold">
                                          <p:stCondLst>
                                            <p:cond delay="0"/>
                                          </p:stCondLst>
                                        </p:cTn>
                                        <p:tgtEl>
                                          <p:spTgt spid="4">
                                            <p:txEl>
                                              <p:pRg st="4" end="4"/>
                                            </p:txEl>
                                          </p:spTgt>
                                        </p:tgtEl>
                                        <p:attrNameLst>
                                          <p:attrName>style.visibility</p:attrName>
                                        </p:attrNameLst>
                                      </p:cBhvr>
                                      <p:to>
                                        <p:strVal val="visible"/>
                                      </p:to>
                                    </p:set>
                                    <p:animEffect transition="in" filter="fade">
                                      <p:cBhvr>
                                        <p:cTn id="36" dur="1000"/>
                                        <p:tgtEl>
                                          <p:spTgt spid="4">
                                            <p:txEl>
                                              <p:pRg st="4" end="4"/>
                                            </p:txEl>
                                          </p:spTgt>
                                        </p:tgtEl>
                                      </p:cBhvr>
                                    </p:animEffect>
                                    <p:anim calcmode="lin" valueType="num">
                                      <p:cBhvr>
                                        <p:cTn id="37"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38" dur="1000" fill="hold"/>
                                        <p:tgtEl>
                                          <p:spTgt spid="4">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42" presetClass="entr" presetSubtype="0" fill="hold" nodeType="clickEffect">
                                  <p:stCondLst>
                                    <p:cond delay="0"/>
                                  </p:stCondLst>
                                  <p:childTnLst>
                                    <p:set>
                                      <p:cBhvr>
                                        <p:cTn id="42" dur="1" fill="hold">
                                          <p:stCondLst>
                                            <p:cond delay="0"/>
                                          </p:stCondLst>
                                        </p:cTn>
                                        <p:tgtEl>
                                          <p:spTgt spid="4">
                                            <p:txEl>
                                              <p:pRg st="6" end="6"/>
                                            </p:txEl>
                                          </p:spTgt>
                                        </p:tgtEl>
                                        <p:attrNameLst>
                                          <p:attrName>style.visibility</p:attrName>
                                        </p:attrNameLst>
                                      </p:cBhvr>
                                      <p:to>
                                        <p:strVal val="visible"/>
                                      </p:to>
                                    </p:set>
                                    <p:animEffect transition="in" filter="fade">
                                      <p:cBhvr>
                                        <p:cTn id="43" dur="1000"/>
                                        <p:tgtEl>
                                          <p:spTgt spid="4">
                                            <p:txEl>
                                              <p:pRg st="6" end="6"/>
                                            </p:txEl>
                                          </p:spTgt>
                                        </p:tgtEl>
                                      </p:cBhvr>
                                    </p:animEffect>
                                    <p:anim calcmode="lin" valueType="num">
                                      <p:cBhvr>
                                        <p:cTn id="44" dur="1000" fill="hold"/>
                                        <p:tgtEl>
                                          <p:spTgt spid="4">
                                            <p:txEl>
                                              <p:pRg st="6" end="6"/>
                                            </p:txEl>
                                          </p:spTgt>
                                        </p:tgtEl>
                                        <p:attrNameLst>
                                          <p:attrName>ppt_x</p:attrName>
                                        </p:attrNameLst>
                                      </p:cBhvr>
                                      <p:tavLst>
                                        <p:tav tm="0">
                                          <p:val>
                                            <p:strVal val="#ppt_x"/>
                                          </p:val>
                                        </p:tav>
                                        <p:tav tm="100000">
                                          <p:val>
                                            <p:strVal val="#ppt_x"/>
                                          </p:val>
                                        </p:tav>
                                      </p:tavLst>
                                    </p:anim>
                                    <p:anim calcmode="lin" valueType="num">
                                      <p:cBhvr>
                                        <p:cTn id="45" dur="1000" fill="hold"/>
                                        <p:tgtEl>
                                          <p:spTgt spid="4">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28C6881-EE18-4209-A239-F093E52E983F}"/>
              </a:ext>
            </a:extLst>
          </p:cNvPr>
          <p:cNvSpPr txBox="1"/>
          <p:nvPr/>
        </p:nvSpPr>
        <p:spPr>
          <a:xfrm>
            <a:off x="1351722" y="662609"/>
            <a:ext cx="6347791" cy="584775"/>
          </a:xfrm>
          <a:prstGeom prst="rect">
            <a:avLst/>
          </a:prstGeom>
          <a:noFill/>
        </p:spPr>
        <p:txBody>
          <a:bodyPr wrap="square" rtlCol="0">
            <a:spAutoFit/>
          </a:bodyPr>
          <a:lstStyle/>
          <a:p>
            <a:r>
              <a:rPr lang="en-GB" sz="3200" dirty="0">
                <a:solidFill>
                  <a:schemeClr val="bg1"/>
                </a:solidFill>
              </a:rPr>
              <a:t>PRIMARY RESEARCH RESULTS</a:t>
            </a:r>
          </a:p>
        </p:txBody>
      </p:sp>
      <p:graphicFrame>
        <p:nvGraphicFramePr>
          <p:cNvPr id="5" name="Chart 4">
            <a:extLst>
              <a:ext uri="{FF2B5EF4-FFF2-40B4-BE49-F238E27FC236}">
                <a16:creationId xmlns:a16="http://schemas.microsoft.com/office/drawing/2014/main" id="{70267B30-9A52-4588-A140-5537578462F3}"/>
              </a:ext>
            </a:extLst>
          </p:cNvPr>
          <p:cNvGraphicFramePr/>
          <p:nvPr>
            <p:extLst>
              <p:ext uri="{D42A27DB-BD31-4B8C-83A1-F6EECF244321}">
                <p14:modId xmlns:p14="http://schemas.microsoft.com/office/powerpoint/2010/main" val="3866675382"/>
              </p:ext>
            </p:extLst>
          </p:nvPr>
        </p:nvGraphicFramePr>
        <p:xfrm>
          <a:off x="1670147" y="1304442"/>
          <a:ext cx="8546905" cy="4890949"/>
        </p:xfrm>
        <a:graphic>
          <a:graphicData uri="http://schemas.openxmlformats.org/drawingml/2006/chart">
            <c:chart xmlns:c="http://schemas.openxmlformats.org/drawingml/2006/chart" xmlns:r="http://schemas.openxmlformats.org/officeDocument/2006/relationships" r:id="rId2"/>
          </a:graphicData>
        </a:graphic>
      </p:graphicFrame>
      <p:sp>
        <p:nvSpPr>
          <p:cNvPr id="6" name="AutoShape 2" descr="Image result for results clip art image">
            <a:extLst>
              <a:ext uri="{FF2B5EF4-FFF2-40B4-BE49-F238E27FC236}">
                <a16:creationId xmlns:a16="http://schemas.microsoft.com/office/drawing/2014/main" id="{96C656EC-B194-4E12-A2E3-D422B5B1FF5A}"/>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7" name="AutoShape 4" descr="See the source image">
            <a:extLst>
              <a:ext uri="{FF2B5EF4-FFF2-40B4-BE49-F238E27FC236}">
                <a16:creationId xmlns:a16="http://schemas.microsoft.com/office/drawing/2014/main" id="{601B159B-556B-4C9A-8748-81B1B92B3A85}"/>
              </a:ext>
            </a:extLst>
          </p:cNvPr>
          <p:cNvSpPr>
            <a:spLocks noChangeAspect="1" noChangeArrowheads="1"/>
          </p:cNvSpPr>
          <p:nvPr/>
        </p:nvSpPr>
        <p:spPr bwMode="auto">
          <a:xfrm>
            <a:off x="6096000" y="34290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8" name="TextBox 7">
            <a:extLst>
              <a:ext uri="{FF2B5EF4-FFF2-40B4-BE49-F238E27FC236}">
                <a16:creationId xmlns:a16="http://schemas.microsoft.com/office/drawing/2014/main" id="{D0F3907B-BEE4-4D76-B97D-7B2D36F4471D}"/>
              </a:ext>
            </a:extLst>
          </p:cNvPr>
          <p:cNvSpPr txBox="1"/>
          <p:nvPr/>
        </p:nvSpPr>
        <p:spPr>
          <a:xfrm>
            <a:off x="9452113" y="6195391"/>
            <a:ext cx="3720548" cy="646331"/>
          </a:xfrm>
          <a:prstGeom prst="rect">
            <a:avLst/>
          </a:prstGeom>
          <a:noFill/>
        </p:spPr>
        <p:txBody>
          <a:bodyPr wrap="square">
            <a:spAutoFit/>
          </a:bodyPr>
          <a:lstStyle/>
          <a:p>
            <a:r>
              <a:rPr lang="en-GB" dirty="0">
                <a:solidFill>
                  <a:schemeClr val="bg1"/>
                </a:solidFill>
              </a:rPr>
              <a:t>Kim Merson</a:t>
            </a:r>
          </a:p>
          <a:p>
            <a:r>
              <a:rPr lang="en-GB" dirty="0">
                <a:solidFill>
                  <a:schemeClr val="bg1"/>
                </a:solidFill>
              </a:rPr>
              <a:t>Katie Pettitt</a:t>
            </a:r>
          </a:p>
        </p:txBody>
      </p:sp>
    </p:spTree>
    <p:extLst>
      <p:ext uri="{BB962C8B-B14F-4D97-AF65-F5344CB8AC3E}">
        <p14:creationId xmlns:p14="http://schemas.microsoft.com/office/powerpoint/2010/main" val="2888901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circle(in)">
                                      <p:cBhvr>
                                        <p:cTn id="12"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5" grpId="0">
        <p:bldAsOne/>
      </p:bldGraphic>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Cloud 7">
            <a:extLst>
              <a:ext uri="{FF2B5EF4-FFF2-40B4-BE49-F238E27FC236}">
                <a16:creationId xmlns:a16="http://schemas.microsoft.com/office/drawing/2014/main" id="{222AF499-4658-42A1-A0A0-C3A6FC43A646}"/>
              </a:ext>
            </a:extLst>
          </p:cNvPr>
          <p:cNvSpPr/>
          <p:nvPr/>
        </p:nvSpPr>
        <p:spPr>
          <a:xfrm>
            <a:off x="4366175" y="2207317"/>
            <a:ext cx="2485199" cy="1940614"/>
          </a:xfrm>
          <a:prstGeom prst="cloud">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GB" sz="3200" dirty="0"/>
              <a:t>Who ?</a:t>
            </a:r>
          </a:p>
        </p:txBody>
      </p:sp>
      <p:sp>
        <p:nvSpPr>
          <p:cNvPr id="4" name="TextBox 3">
            <a:extLst>
              <a:ext uri="{FF2B5EF4-FFF2-40B4-BE49-F238E27FC236}">
                <a16:creationId xmlns:a16="http://schemas.microsoft.com/office/drawing/2014/main" id="{09EFFECD-CEC0-4BA8-8C0F-79C72471F7C2}"/>
              </a:ext>
            </a:extLst>
          </p:cNvPr>
          <p:cNvSpPr txBox="1"/>
          <p:nvPr/>
        </p:nvSpPr>
        <p:spPr>
          <a:xfrm>
            <a:off x="8110330" y="2133600"/>
            <a:ext cx="2531166" cy="584775"/>
          </a:xfrm>
          <a:prstGeom prst="rect">
            <a:avLst/>
          </a:prstGeom>
          <a:noFill/>
        </p:spPr>
        <p:txBody>
          <a:bodyPr wrap="square" rtlCol="0">
            <a:spAutoFit/>
          </a:bodyPr>
          <a:lstStyle/>
          <a:p>
            <a:r>
              <a:rPr lang="en-GB" sz="3200" dirty="0"/>
              <a:t>STUDENTS</a:t>
            </a:r>
          </a:p>
        </p:txBody>
      </p:sp>
      <p:sp>
        <p:nvSpPr>
          <p:cNvPr id="5" name="TextBox 4">
            <a:extLst>
              <a:ext uri="{FF2B5EF4-FFF2-40B4-BE49-F238E27FC236}">
                <a16:creationId xmlns:a16="http://schemas.microsoft.com/office/drawing/2014/main" id="{424B19E0-FFA9-4B82-96AD-B20E4CEBF928}"/>
              </a:ext>
            </a:extLst>
          </p:cNvPr>
          <p:cNvSpPr txBox="1"/>
          <p:nvPr/>
        </p:nvSpPr>
        <p:spPr>
          <a:xfrm>
            <a:off x="7394713" y="5027507"/>
            <a:ext cx="2120348" cy="584775"/>
          </a:xfrm>
          <a:prstGeom prst="rect">
            <a:avLst/>
          </a:prstGeom>
          <a:noFill/>
        </p:spPr>
        <p:txBody>
          <a:bodyPr wrap="square" rtlCol="0">
            <a:spAutoFit/>
          </a:bodyPr>
          <a:lstStyle/>
          <a:p>
            <a:r>
              <a:rPr lang="en-GB" sz="3200" dirty="0"/>
              <a:t>LECTURERS</a:t>
            </a:r>
          </a:p>
        </p:txBody>
      </p:sp>
      <p:sp>
        <p:nvSpPr>
          <p:cNvPr id="11" name="TextBox 10">
            <a:extLst>
              <a:ext uri="{FF2B5EF4-FFF2-40B4-BE49-F238E27FC236}">
                <a16:creationId xmlns:a16="http://schemas.microsoft.com/office/drawing/2014/main" id="{CB1B0193-804B-4F90-98CD-0D27A699C947}"/>
              </a:ext>
            </a:extLst>
          </p:cNvPr>
          <p:cNvSpPr txBox="1"/>
          <p:nvPr/>
        </p:nvSpPr>
        <p:spPr>
          <a:xfrm>
            <a:off x="992978" y="4690719"/>
            <a:ext cx="2120348" cy="584775"/>
          </a:xfrm>
          <a:prstGeom prst="rect">
            <a:avLst/>
          </a:prstGeom>
          <a:noFill/>
        </p:spPr>
        <p:txBody>
          <a:bodyPr wrap="square" rtlCol="0">
            <a:spAutoFit/>
          </a:bodyPr>
          <a:lstStyle/>
          <a:p>
            <a:r>
              <a:rPr lang="en-GB" sz="3200" dirty="0"/>
              <a:t>LIBRARIANS</a:t>
            </a:r>
          </a:p>
        </p:txBody>
      </p:sp>
      <p:sp>
        <p:nvSpPr>
          <p:cNvPr id="13" name="TextBox 12">
            <a:extLst>
              <a:ext uri="{FF2B5EF4-FFF2-40B4-BE49-F238E27FC236}">
                <a16:creationId xmlns:a16="http://schemas.microsoft.com/office/drawing/2014/main" id="{FF7833D4-AEDA-49D1-A6D1-4F9045209DFA}"/>
              </a:ext>
            </a:extLst>
          </p:cNvPr>
          <p:cNvSpPr txBox="1"/>
          <p:nvPr/>
        </p:nvSpPr>
        <p:spPr>
          <a:xfrm>
            <a:off x="887897" y="1351674"/>
            <a:ext cx="2782955" cy="523220"/>
          </a:xfrm>
          <a:prstGeom prst="rect">
            <a:avLst/>
          </a:prstGeom>
          <a:noFill/>
        </p:spPr>
        <p:txBody>
          <a:bodyPr wrap="square" rtlCol="0">
            <a:spAutoFit/>
          </a:bodyPr>
          <a:lstStyle/>
          <a:p>
            <a:r>
              <a:rPr lang="en-GB" sz="2800" dirty="0"/>
              <a:t>GENRAL PUBLIC</a:t>
            </a:r>
          </a:p>
        </p:txBody>
      </p:sp>
      <p:sp>
        <p:nvSpPr>
          <p:cNvPr id="7" name="TextBox 6">
            <a:extLst>
              <a:ext uri="{FF2B5EF4-FFF2-40B4-BE49-F238E27FC236}">
                <a16:creationId xmlns:a16="http://schemas.microsoft.com/office/drawing/2014/main" id="{11D27661-127E-4D81-806A-B1AE882139E1}"/>
              </a:ext>
            </a:extLst>
          </p:cNvPr>
          <p:cNvSpPr txBox="1"/>
          <p:nvPr/>
        </p:nvSpPr>
        <p:spPr>
          <a:xfrm>
            <a:off x="4972811" y="204919"/>
            <a:ext cx="1749262" cy="523220"/>
          </a:xfrm>
          <a:prstGeom prst="rect">
            <a:avLst/>
          </a:prstGeom>
          <a:noFill/>
        </p:spPr>
        <p:txBody>
          <a:bodyPr wrap="square" rtlCol="0">
            <a:spAutoFit/>
          </a:bodyPr>
          <a:lstStyle/>
          <a:p>
            <a:r>
              <a:rPr lang="en-GB" sz="2800" dirty="0"/>
              <a:t>FRIENDS</a:t>
            </a:r>
          </a:p>
        </p:txBody>
      </p:sp>
      <p:pic>
        <p:nvPicPr>
          <p:cNvPr id="2050" name="Picture 2" descr="Image result for Advanced Technology Clip Art">
            <a:extLst>
              <a:ext uri="{FF2B5EF4-FFF2-40B4-BE49-F238E27FC236}">
                <a16:creationId xmlns:a16="http://schemas.microsoft.com/office/drawing/2014/main" id="{9B9ED659-34DB-41AE-A128-4810B0BEAAF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521218" y="4886680"/>
            <a:ext cx="1679743" cy="1702442"/>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Image result for Advanced Technology Clip Art">
            <a:extLst>
              <a:ext uri="{FF2B5EF4-FFF2-40B4-BE49-F238E27FC236}">
                <a16:creationId xmlns:a16="http://schemas.microsoft.com/office/drawing/2014/main" id="{2ADE50D4-0A3D-4926-80C7-08DC2109398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555521" y="346991"/>
            <a:ext cx="2085975" cy="1476375"/>
          </a:xfrm>
          <a:prstGeom prst="rect">
            <a:avLst/>
          </a:prstGeom>
          <a:noFill/>
          <a:extLst>
            <a:ext uri="{909E8E84-426E-40DD-AFC4-6F175D3DCCD1}">
              <a14:hiddenFill xmlns:a14="http://schemas.microsoft.com/office/drawing/2010/main">
                <a:solidFill>
                  <a:srgbClr val="FFFFFF"/>
                </a:solidFill>
              </a14:hiddenFill>
            </a:ext>
          </a:extLst>
        </p:spPr>
      </p:pic>
      <p:sp>
        <p:nvSpPr>
          <p:cNvPr id="2" name="Arrow: Right 1">
            <a:extLst>
              <a:ext uri="{FF2B5EF4-FFF2-40B4-BE49-F238E27FC236}">
                <a16:creationId xmlns:a16="http://schemas.microsoft.com/office/drawing/2014/main" id="{63AD0C59-F0BE-453B-BFF5-A025516CCF9A}"/>
              </a:ext>
            </a:extLst>
          </p:cNvPr>
          <p:cNvSpPr/>
          <p:nvPr/>
        </p:nvSpPr>
        <p:spPr>
          <a:xfrm rot="20664292">
            <a:off x="6906560" y="2318460"/>
            <a:ext cx="1272205" cy="584775"/>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Arrow: Right 16">
            <a:extLst>
              <a:ext uri="{FF2B5EF4-FFF2-40B4-BE49-F238E27FC236}">
                <a16:creationId xmlns:a16="http://schemas.microsoft.com/office/drawing/2014/main" id="{2099309A-94D2-4005-B50C-8AD30E66569C}"/>
              </a:ext>
            </a:extLst>
          </p:cNvPr>
          <p:cNvSpPr/>
          <p:nvPr/>
        </p:nvSpPr>
        <p:spPr>
          <a:xfrm rot="2558492">
            <a:off x="6745332" y="3948308"/>
            <a:ext cx="1272205" cy="584775"/>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Arrow: Right 17">
            <a:extLst>
              <a:ext uri="{FF2B5EF4-FFF2-40B4-BE49-F238E27FC236}">
                <a16:creationId xmlns:a16="http://schemas.microsoft.com/office/drawing/2014/main" id="{AEA36BCA-6A1F-45CC-BE2C-A3470B171641}"/>
              </a:ext>
            </a:extLst>
          </p:cNvPr>
          <p:cNvSpPr/>
          <p:nvPr/>
        </p:nvSpPr>
        <p:spPr>
          <a:xfrm rot="16200000">
            <a:off x="5017375" y="1071854"/>
            <a:ext cx="1272205" cy="584775"/>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Arrow: Right 18">
            <a:extLst>
              <a:ext uri="{FF2B5EF4-FFF2-40B4-BE49-F238E27FC236}">
                <a16:creationId xmlns:a16="http://schemas.microsoft.com/office/drawing/2014/main" id="{935EC9FB-950A-4307-80C8-A8547B60DCB6}"/>
              </a:ext>
            </a:extLst>
          </p:cNvPr>
          <p:cNvSpPr/>
          <p:nvPr/>
        </p:nvSpPr>
        <p:spPr>
          <a:xfrm rot="13176520">
            <a:off x="3208642" y="2086933"/>
            <a:ext cx="1272205" cy="584775"/>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Arrow: Right 19">
            <a:extLst>
              <a:ext uri="{FF2B5EF4-FFF2-40B4-BE49-F238E27FC236}">
                <a16:creationId xmlns:a16="http://schemas.microsoft.com/office/drawing/2014/main" id="{6566A29C-B31F-4416-BB99-0F51E3279AC3}"/>
              </a:ext>
            </a:extLst>
          </p:cNvPr>
          <p:cNvSpPr/>
          <p:nvPr/>
        </p:nvSpPr>
        <p:spPr>
          <a:xfrm rot="8166357">
            <a:off x="3138334" y="3954051"/>
            <a:ext cx="1272205" cy="584775"/>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054" name="Picture 6" descr="Image result for group clipart">
            <a:extLst>
              <a:ext uri="{FF2B5EF4-FFF2-40B4-BE49-F238E27FC236}">
                <a16:creationId xmlns:a16="http://schemas.microsoft.com/office/drawing/2014/main" id="{7C22ADB8-5526-4804-BB6E-803406629F1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319727" y="2379320"/>
            <a:ext cx="1466850" cy="1714500"/>
          </a:xfrm>
          <a:prstGeom prst="rect">
            <a:avLst/>
          </a:prstGeom>
          <a:noFill/>
          <a:extLst>
            <a:ext uri="{909E8E84-426E-40DD-AFC4-6F175D3DCCD1}">
              <a14:hiddenFill xmlns:a14="http://schemas.microsoft.com/office/drawing/2010/main">
                <a:solidFill>
                  <a:srgbClr val="FFFFFF"/>
                </a:solidFill>
              </a14:hiddenFill>
            </a:ext>
          </a:extLst>
        </p:spPr>
      </p:pic>
      <p:sp>
        <p:nvSpPr>
          <p:cNvPr id="21" name="TextBox 20">
            <a:extLst>
              <a:ext uri="{FF2B5EF4-FFF2-40B4-BE49-F238E27FC236}">
                <a16:creationId xmlns:a16="http://schemas.microsoft.com/office/drawing/2014/main" id="{14055389-EC5C-4F8C-9167-7C6A7B829547}"/>
              </a:ext>
            </a:extLst>
          </p:cNvPr>
          <p:cNvSpPr txBox="1"/>
          <p:nvPr/>
        </p:nvSpPr>
        <p:spPr>
          <a:xfrm>
            <a:off x="8776252" y="6147636"/>
            <a:ext cx="6102626" cy="646331"/>
          </a:xfrm>
          <a:prstGeom prst="rect">
            <a:avLst/>
          </a:prstGeom>
          <a:noFill/>
        </p:spPr>
        <p:txBody>
          <a:bodyPr wrap="square">
            <a:spAutoFit/>
          </a:bodyPr>
          <a:lstStyle/>
          <a:p>
            <a:r>
              <a:rPr lang="en-GB" dirty="0">
                <a:solidFill>
                  <a:schemeClr val="bg1"/>
                </a:solidFill>
              </a:rPr>
              <a:t>Kim Merson</a:t>
            </a:r>
          </a:p>
          <a:p>
            <a:r>
              <a:rPr lang="en-GB" dirty="0">
                <a:solidFill>
                  <a:schemeClr val="bg1"/>
                </a:solidFill>
              </a:rPr>
              <a:t>Katie Pettitt</a:t>
            </a:r>
          </a:p>
        </p:txBody>
      </p:sp>
    </p:spTree>
    <p:extLst>
      <p:ext uri="{BB962C8B-B14F-4D97-AF65-F5344CB8AC3E}">
        <p14:creationId xmlns:p14="http://schemas.microsoft.com/office/powerpoint/2010/main" val="29755473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circle(in)">
                                      <p:cBhvr>
                                        <p:cTn id="7" dur="2000"/>
                                        <p:tgtEl>
                                          <p:spTgt spid="8"/>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wipe(down)">
                                      <p:cBhvr>
                                        <p:cTn id="12" dur="5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wipe(down)">
                                      <p:cBhvr>
                                        <p:cTn id="17" dur="500"/>
                                        <p:tgtEl>
                                          <p:spTgt spid="5"/>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grpId="0" nodeType="clickEffect">
                                  <p:stCondLst>
                                    <p:cond delay="0"/>
                                  </p:stCondLst>
                                  <p:childTnLst>
                                    <p:set>
                                      <p:cBhvr>
                                        <p:cTn id="21" dur="1" fill="hold">
                                          <p:stCondLst>
                                            <p:cond delay="0"/>
                                          </p:stCondLst>
                                        </p:cTn>
                                        <p:tgtEl>
                                          <p:spTgt spid="11"/>
                                        </p:tgtEl>
                                        <p:attrNameLst>
                                          <p:attrName>style.visibility</p:attrName>
                                        </p:attrNameLst>
                                      </p:cBhvr>
                                      <p:to>
                                        <p:strVal val="visible"/>
                                      </p:to>
                                    </p:set>
                                    <p:animEffect transition="in" filter="wipe(down)">
                                      <p:cBhvr>
                                        <p:cTn id="22" dur="500"/>
                                        <p:tgtEl>
                                          <p:spTgt spid="11"/>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grpId="0" nodeType="clickEffect">
                                  <p:stCondLst>
                                    <p:cond delay="0"/>
                                  </p:stCondLst>
                                  <p:childTnLst>
                                    <p:set>
                                      <p:cBhvr>
                                        <p:cTn id="26" dur="1" fill="hold">
                                          <p:stCondLst>
                                            <p:cond delay="0"/>
                                          </p:stCondLst>
                                        </p:cTn>
                                        <p:tgtEl>
                                          <p:spTgt spid="13"/>
                                        </p:tgtEl>
                                        <p:attrNameLst>
                                          <p:attrName>style.visibility</p:attrName>
                                        </p:attrNameLst>
                                      </p:cBhvr>
                                      <p:to>
                                        <p:strVal val="visible"/>
                                      </p:to>
                                    </p:set>
                                    <p:animEffect transition="in" filter="wipe(down)">
                                      <p:cBhvr>
                                        <p:cTn id="27" dur="500"/>
                                        <p:tgtEl>
                                          <p:spTgt spid="13"/>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4" fill="hold" grpId="0" nodeType="clickEffect">
                                  <p:stCondLst>
                                    <p:cond delay="0"/>
                                  </p:stCondLst>
                                  <p:childTnLst>
                                    <p:set>
                                      <p:cBhvr>
                                        <p:cTn id="31" dur="1" fill="hold">
                                          <p:stCondLst>
                                            <p:cond delay="0"/>
                                          </p:stCondLst>
                                        </p:cTn>
                                        <p:tgtEl>
                                          <p:spTgt spid="7"/>
                                        </p:tgtEl>
                                        <p:attrNameLst>
                                          <p:attrName>style.visibility</p:attrName>
                                        </p:attrNameLst>
                                      </p:cBhvr>
                                      <p:to>
                                        <p:strVal val="visible"/>
                                      </p:to>
                                    </p:set>
                                    <p:animEffect transition="in" filter="wipe(down)">
                                      <p:cBhvr>
                                        <p:cTn id="32"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4" grpId="0"/>
      <p:bldP spid="5" grpId="0"/>
      <p:bldP spid="11" grpId="0"/>
      <p:bldP spid="13" grpId="0"/>
      <p:bldP spid="7"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loud 1">
            <a:extLst>
              <a:ext uri="{FF2B5EF4-FFF2-40B4-BE49-F238E27FC236}">
                <a16:creationId xmlns:a16="http://schemas.microsoft.com/office/drawing/2014/main" id="{86075F24-4E49-454F-93D3-9C677960CAD7}"/>
              </a:ext>
            </a:extLst>
          </p:cNvPr>
          <p:cNvSpPr/>
          <p:nvPr/>
        </p:nvSpPr>
        <p:spPr>
          <a:xfrm>
            <a:off x="4571999" y="2478158"/>
            <a:ext cx="2464905" cy="1577009"/>
          </a:xfrm>
          <a:prstGeom prst="cloud">
            <a:avLst/>
          </a:prstGeom>
          <a:solidFill>
            <a:schemeClr val="tx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b="1" dirty="0">
                <a:solidFill>
                  <a:schemeClr val="bg1"/>
                </a:solidFill>
              </a:rPr>
              <a:t>How?</a:t>
            </a:r>
          </a:p>
        </p:txBody>
      </p:sp>
      <p:sp>
        <p:nvSpPr>
          <p:cNvPr id="3" name="Arrow: Right 2">
            <a:extLst>
              <a:ext uri="{FF2B5EF4-FFF2-40B4-BE49-F238E27FC236}">
                <a16:creationId xmlns:a16="http://schemas.microsoft.com/office/drawing/2014/main" id="{022C9786-E43E-4E9E-8898-569BD186050A}"/>
              </a:ext>
            </a:extLst>
          </p:cNvPr>
          <p:cNvSpPr/>
          <p:nvPr/>
        </p:nvSpPr>
        <p:spPr>
          <a:xfrm rot="20542101">
            <a:off x="7160102" y="2241087"/>
            <a:ext cx="887896" cy="490331"/>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Arrow: Right 3">
            <a:extLst>
              <a:ext uri="{FF2B5EF4-FFF2-40B4-BE49-F238E27FC236}">
                <a16:creationId xmlns:a16="http://schemas.microsoft.com/office/drawing/2014/main" id="{5D88BB9F-FAE4-4ED8-A72D-A97896F75783}"/>
              </a:ext>
            </a:extLst>
          </p:cNvPr>
          <p:cNvSpPr/>
          <p:nvPr/>
        </p:nvSpPr>
        <p:spPr>
          <a:xfrm rot="2298852">
            <a:off x="6852371" y="4033351"/>
            <a:ext cx="887896" cy="490331"/>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Arrow: Right 4">
            <a:extLst>
              <a:ext uri="{FF2B5EF4-FFF2-40B4-BE49-F238E27FC236}">
                <a16:creationId xmlns:a16="http://schemas.microsoft.com/office/drawing/2014/main" id="{76903916-CEA9-43C9-B0A6-E59FC086DC2E}"/>
              </a:ext>
            </a:extLst>
          </p:cNvPr>
          <p:cNvSpPr/>
          <p:nvPr/>
        </p:nvSpPr>
        <p:spPr>
          <a:xfrm rot="15682542">
            <a:off x="5149698" y="1575139"/>
            <a:ext cx="887896" cy="490331"/>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Arrow: Right 5">
            <a:extLst>
              <a:ext uri="{FF2B5EF4-FFF2-40B4-BE49-F238E27FC236}">
                <a16:creationId xmlns:a16="http://schemas.microsoft.com/office/drawing/2014/main" id="{D196C7AE-19A9-404D-ADF5-13E2D044BD19}"/>
              </a:ext>
            </a:extLst>
          </p:cNvPr>
          <p:cNvSpPr/>
          <p:nvPr/>
        </p:nvSpPr>
        <p:spPr>
          <a:xfrm rot="11374342">
            <a:off x="3385691" y="2476133"/>
            <a:ext cx="887896" cy="543339"/>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Arrow: Right 6">
            <a:extLst>
              <a:ext uri="{FF2B5EF4-FFF2-40B4-BE49-F238E27FC236}">
                <a16:creationId xmlns:a16="http://schemas.microsoft.com/office/drawing/2014/main" id="{9A49B8E1-FA7A-41F1-AFD9-4CAAE9678D25}"/>
              </a:ext>
            </a:extLst>
          </p:cNvPr>
          <p:cNvSpPr/>
          <p:nvPr/>
        </p:nvSpPr>
        <p:spPr>
          <a:xfrm rot="6010382">
            <a:off x="4803889" y="4632773"/>
            <a:ext cx="887896" cy="543339"/>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TextBox 9">
            <a:extLst>
              <a:ext uri="{FF2B5EF4-FFF2-40B4-BE49-F238E27FC236}">
                <a16:creationId xmlns:a16="http://schemas.microsoft.com/office/drawing/2014/main" id="{1291EFA2-7FB1-4702-8F11-4C82CCE27307}"/>
              </a:ext>
            </a:extLst>
          </p:cNvPr>
          <p:cNvSpPr txBox="1"/>
          <p:nvPr/>
        </p:nvSpPr>
        <p:spPr>
          <a:xfrm>
            <a:off x="8101403" y="1948070"/>
            <a:ext cx="1903988" cy="461665"/>
          </a:xfrm>
          <a:prstGeom prst="rect">
            <a:avLst/>
          </a:prstGeom>
          <a:noFill/>
        </p:spPr>
        <p:txBody>
          <a:bodyPr wrap="square" rtlCol="0">
            <a:spAutoFit/>
          </a:bodyPr>
          <a:lstStyle/>
          <a:p>
            <a:r>
              <a:rPr lang="en-GB" sz="2400" dirty="0"/>
              <a:t>Face to Face</a:t>
            </a:r>
          </a:p>
        </p:txBody>
      </p:sp>
      <p:sp>
        <p:nvSpPr>
          <p:cNvPr id="11" name="TextBox 10">
            <a:extLst>
              <a:ext uri="{FF2B5EF4-FFF2-40B4-BE49-F238E27FC236}">
                <a16:creationId xmlns:a16="http://schemas.microsoft.com/office/drawing/2014/main" id="{3737F4CF-C4C9-439D-AA53-DB70BF35AC9B}"/>
              </a:ext>
            </a:extLst>
          </p:cNvPr>
          <p:cNvSpPr txBox="1"/>
          <p:nvPr/>
        </p:nvSpPr>
        <p:spPr>
          <a:xfrm>
            <a:off x="7938051" y="4493973"/>
            <a:ext cx="2226365" cy="461665"/>
          </a:xfrm>
          <a:prstGeom prst="rect">
            <a:avLst/>
          </a:prstGeom>
          <a:noFill/>
        </p:spPr>
        <p:txBody>
          <a:bodyPr wrap="square" rtlCol="0">
            <a:spAutoFit/>
          </a:bodyPr>
          <a:lstStyle/>
          <a:p>
            <a:r>
              <a:rPr lang="en-GB" sz="2400" dirty="0"/>
              <a:t>Social</a:t>
            </a:r>
            <a:r>
              <a:rPr lang="en-GB" dirty="0"/>
              <a:t> </a:t>
            </a:r>
            <a:r>
              <a:rPr lang="en-GB" sz="2400" dirty="0"/>
              <a:t>media</a:t>
            </a:r>
          </a:p>
        </p:txBody>
      </p:sp>
      <p:sp>
        <p:nvSpPr>
          <p:cNvPr id="13" name="TextBox 12">
            <a:extLst>
              <a:ext uri="{FF2B5EF4-FFF2-40B4-BE49-F238E27FC236}">
                <a16:creationId xmlns:a16="http://schemas.microsoft.com/office/drawing/2014/main" id="{08679D3F-07A0-403E-A572-5B7B7E994C22}"/>
              </a:ext>
            </a:extLst>
          </p:cNvPr>
          <p:cNvSpPr txBox="1"/>
          <p:nvPr/>
        </p:nvSpPr>
        <p:spPr>
          <a:xfrm>
            <a:off x="1696278" y="2478158"/>
            <a:ext cx="1541576" cy="830997"/>
          </a:xfrm>
          <a:prstGeom prst="rect">
            <a:avLst/>
          </a:prstGeom>
          <a:noFill/>
        </p:spPr>
        <p:txBody>
          <a:bodyPr wrap="square" rtlCol="0">
            <a:spAutoFit/>
          </a:bodyPr>
          <a:lstStyle/>
          <a:p>
            <a:r>
              <a:rPr lang="en-GB" sz="2400" dirty="0"/>
              <a:t>Microsoft</a:t>
            </a:r>
            <a:r>
              <a:rPr lang="en-GB" dirty="0"/>
              <a:t> </a:t>
            </a:r>
            <a:r>
              <a:rPr lang="en-GB" sz="2400" dirty="0"/>
              <a:t>Teams</a:t>
            </a:r>
          </a:p>
        </p:txBody>
      </p:sp>
      <p:sp>
        <p:nvSpPr>
          <p:cNvPr id="14" name="TextBox 13">
            <a:extLst>
              <a:ext uri="{FF2B5EF4-FFF2-40B4-BE49-F238E27FC236}">
                <a16:creationId xmlns:a16="http://schemas.microsoft.com/office/drawing/2014/main" id="{44787F50-9ABF-4AEE-B1FB-32859F79B3EC}"/>
              </a:ext>
            </a:extLst>
          </p:cNvPr>
          <p:cNvSpPr txBox="1"/>
          <p:nvPr/>
        </p:nvSpPr>
        <p:spPr>
          <a:xfrm>
            <a:off x="4312583" y="5512904"/>
            <a:ext cx="1590029" cy="461665"/>
          </a:xfrm>
          <a:prstGeom prst="rect">
            <a:avLst/>
          </a:prstGeom>
          <a:noFill/>
        </p:spPr>
        <p:txBody>
          <a:bodyPr wrap="square" rtlCol="0">
            <a:spAutoFit/>
          </a:bodyPr>
          <a:lstStyle/>
          <a:p>
            <a:r>
              <a:rPr lang="en-GB" sz="2400" dirty="0"/>
              <a:t>Moodle</a:t>
            </a:r>
          </a:p>
        </p:txBody>
      </p:sp>
      <p:sp>
        <p:nvSpPr>
          <p:cNvPr id="15" name="TextBox 14">
            <a:extLst>
              <a:ext uri="{FF2B5EF4-FFF2-40B4-BE49-F238E27FC236}">
                <a16:creationId xmlns:a16="http://schemas.microsoft.com/office/drawing/2014/main" id="{B9F9A50F-D40C-4FF3-9582-496E53FD8509}"/>
              </a:ext>
            </a:extLst>
          </p:cNvPr>
          <p:cNvSpPr txBox="1"/>
          <p:nvPr/>
        </p:nvSpPr>
        <p:spPr>
          <a:xfrm>
            <a:off x="5284680" y="834887"/>
            <a:ext cx="1511311" cy="461665"/>
          </a:xfrm>
          <a:prstGeom prst="rect">
            <a:avLst/>
          </a:prstGeom>
          <a:noFill/>
        </p:spPr>
        <p:txBody>
          <a:bodyPr wrap="square" rtlCol="0">
            <a:spAutoFit/>
          </a:bodyPr>
          <a:lstStyle/>
          <a:p>
            <a:r>
              <a:rPr lang="en-GB" sz="2400" dirty="0"/>
              <a:t>One</a:t>
            </a:r>
            <a:r>
              <a:rPr lang="en-GB" dirty="0"/>
              <a:t> </a:t>
            </a:r>
            <a:r>
              <a:rPr lang="en-GB" sz="2400" dirty="0"/>
              <a:t>Drive</a:t>
            </a:r>
          </a:p>
        </p:txBody>
      </p:sp>
      <p:pic>
        <p:nvPicPr>
          <p:cNvPr id="5122" name="Picture 2" descr="Image result for who clip art ">
            <a:extLst>
              <a:ext uri="{FF2B5EF4-FFF2-40B4-BE49-F238E27FC236}">
                <a16:creationId xmlns:a16="http://schemas.microsoft.com/office/drawing/2014/main" id="{7DA42D03-18BF-4384-A40F-C44AF3AE9F1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014855" y="3885461"/>
            <a:ext cx="1524000" cy="1714500"/>
          </a:xfrm>
          <a:prstGeom prst="rect">
            <a:avLst/>
          </a:prstGeom>
          <a:noFill/>
          <a:extLst>
            <a:ext uri="{909E8E84-426E-40DD-AFC4-6F175D3DCCD1}">
              <a14:hiddenFill xmlns:a14="http://schemas.microsoft.com/office/drawing/2010/main">
                <a:solidFill>
                  <a:srgbClr val="FFFFFF"/>
                </a:solidFill>
              </a14:hiddenFill>
            </a:ext>
          </a:extLst>
        </p:spPr>
      </p:pic>
      <p:pic>
        <p:nvPicPr>
          <p:cNvPr id="5124" name="Picture 4" descr="Image result for talking clipart">
            <a:extLst>
              <a:ext uri="{FF2B5EF4-FFF2-40B4-BE49-F238E27FC236}">
                <a16:creationId xmlns:a16="http://schemas.microsoft.com/office/drawing/2014/main" id="{6E4D6CA7-1E3C-463E-A9CB-99091B835DD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196070" y="2486252"/>
            <a:ext cx="1962150" cy="1714500"/>
          </a:xfrm>
          <a:prstGeom prst="rect">
            <a:avLst/>
          </a:prstGeom>
          <a:noFill/>
          <a:extLst>
            <a:ext uri="{909E8E84-426E-40DD-AFC4-6F175D3DCCD1}">
              <a14:hiddenFill xmlns:a14="http://schemas.microsoft.com/office/drawing/2010/main">
                <a:solidFill>
                  <a:srgbClr val="FFFFFF"/>
                </a:solidFill>
              </a14:hiddenFill>
            </a:ext>
          </a:extLst>
        </p:spPr>
      </p:pic>
      <p:pic>
        <p:nvPicPr>
          <p:cNvPr id="5126" name="Picture 6" descr="Image result for social media clipart">
            <a:extLst>
              <a:ext uri="{FF2B5EF4-FFF2-40B4-BE49-F238E27FC236}">
                <a16:creationId xmlns:a16="http://schemas.microsoft.com/office/drawing/2014/main" id="{6B73DFA2-C87D-4988-9122-7B5CB8E6C08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085889" y="490805"/>
            <a:ext cx="1524000" cy="1707614"/>
          </a:xfrm>
          <a:prstGeom prst="rect">
            <a:avLst/>
          </a:prstGeom>
          <a:noFill/>
          <a:extLst>
            <a:ext uri="{909E8E84-426E-40DD-AFC4-6F175D3DCCD1}">
              <a14:hiddenFill xmlns:a14="http://schemas.microsoft.com/office/drawing/2010/main">
                <a:solidFill>
                  <a:srgbClr val="FFFFFF"/>
                </a:solidFill>
              </a14:hiddenFill>
            </a:ext>
          </a:extLst>
        </p:spPr>
      </p:pic>
      <p:sp>
        <p:nvSpPr>
          <p:cNvPr id="17" name="TextBox 16">
            <a:extLst>
              <a:ext uri="{FF2B5EF4-FFF2-40B4-BE49-F238E27FC236}">
                <a16:creationId xmlns:a16="http://schemas.microsoft.com/office/drawing/2014/main" id="{4B347B7C-1DDA-4EE7-A708-155B01406814}"/>
              </a:ext>
            </a:extLst>
          </p:cNvPr>
          <p:cNvSpPr txBox="1"/>
          <p:nvPr/>
        </p:nvSpPr>
        <p:spPr>
          <a:xfrm>
            <a:off x="8763000" y="5989580"/>
            <a:ext cx="6102626" cy="646331"/>
          </a:xfrm>
          <a:prstGeom prst="rect">
            <a:avLst/>
          </a:prstGeom>
          <a:noFill/>
        </p:spPr>
        <p:txBody>
          <a:bodyPr wrap="square">
            <a:spAutoFit/>
          </a:bodyPr>
          <a:lstStyle/>
          <a:p>
            <a:r>
              <a:rPr lang="en-GB" dirty="0">
                <a:solidFill>
                  <a:schemeClr val="bg1"/>
                </a:solidFill>
              </a:rPr>
              <a:t>Kim Merson</a:t>
            </a:r>
          </a:p>
          <a:p>
            <a:r>
              <a:rPr lang="en-GB" dirty="0">
                <a:solidFill>
                  <a:schemeClr val="bg1"/>
                </a:solidFill>
              </a:rPr>
              <a:t>Katie Pettitt</a:t>
            </a:r>
          </a:p>
        </p:txBody>
      </p:sp>
    </p:spTree>
    <p:extLst>
      <p:ext uri="{BB962C8B-B14F-4D97-AF65-F5344CB8AC3E}">
        <p14:creationId xmlns:p14="http://schemas.microsoft.com/office/powerpoint/2010/main" val="26881286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wipe(down)">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15"/>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22" presetClass="entr" presetSubtype="4" fill="hold" grpId="0" nodeType="clickEffect">
                                  <p:stCondLst>
                                    <p:cond delay="0"/>
                                  </p:stCondLst>
                                  <p:childTnLst>
                                    <p:set>
                                      <p:cBhvr>
                                        <p:cTn id="20" dur="1" fill="hold">
                                          <p:stCondLst>
                                            <p:cond delay="0"/>
                                          </p:stCondLst>
                                        </p:cTn>
                                        <p:tgtEl>
                                          <p:spTgt spid="3"/>
                                        </p:tgtEl>
                                        <p:attrNameLst>
                                          <p:attrName>style.visibility</p:attrName>
                                        </p:attrNameLst>
                                      </p:cBhvr>
                                      <p:to>
                                        <p:strVal val="visible"/>
                                      </p:to>
                                    </p:set>
                                    <p:animEffect transition="in" filter="wipe(down)">
                                      <p:cBhvr>
                                        <p:cTn id="21" dur="500"/>
                                        <p:tgtEl>
                                          <p:spTgt spid="3"/>
                                        </p:tgtEl>
                                      </p:cBhvr>
                                    </p:animEffect>
                                  </p:childTnLst>
                                </p:cTn>
                              </p:par>
                            </p:childTnLst>
                          </p:cTn>
                        </p:par>
                      </p:childTnLst>
                    </p:cTn>
                  </p:par>
                  <p:par>
                    <p:cTn id="22" fill="hold">
                      <p:stCondLst>
                        <p:cond delay="indefinite"/>
                      </p:stCondLst>
                      <p:childTnLst>
                        <p:par>
                          <p:cTn id="23" fill="hold">
                            <p:stCondLst>
                              <p:cond delay="0"/>
                            </p:stCondLst>
                            <p:childTnLst>
                              <p:par>
                                <p:cTn id="24" presetID="1" presetClass="entr" presetSubtype="0" fill="hold" grpId="0" nodeType="clickEffect">
                                  <p:stCondLst>
                                    <p:cond delay="0"/>
                                  </p:stCondLst>
                                  <p:childTnLst>
                                    <p:set>
                                      <p:cBhvr>
                                        <p:cTn id="25" dur="1" fill="hold">
                                          <p:stCondLst>
                                            <p:cond delay="0"/>
                                          </p:stCondLst>
                                        </p:cTn>
                                        <p:tgtEl>
                                          <p:spTgt spid="10"/>
                                        </p:tgtEl>
                                        <p:attrNameLst>
                                          <p:attrName>style.visibility</p:attrName>
                                        </p:attrNameLst>
                                      </p:cBhvr>
                                      <p:to>
                                        <p:strVal val="visible"/>
                                      </p:to>
                                    </p:set>
                                  </p:childTnLst>
                                </p:cTn>
                              </p:par>
                            </p:childTnLst>
                          </p:cTn>
                        </p:par>
                      </p:childTnLst>
                    </p:cTn>
                  </p:par>
                  <p:par>
                    <p:cTn id="26" fill="hold">
                      <p:stCondLst>
                        <p:cond delay="indefinite"/>
                      </p:stCondLst>
                      <p:childTnLst>
                        <p:par>
                          <p:cTn id="27" fill="hold">
                            <p:stCondLst>
                              <p:cond delay="0"/>
                            </p:stCondLst>
                            <p:childTnLst>
                              <p:par>
                                <p:cTn id="28" presetID="22" presetClass="entr" presetSubtype="4" fill="hold" grpId="0" nodeType="clickEffect">
                                  <p:stCondLst>
                                    <p:cond delay="0"/>
                                  </p:stCondLst>
                                  <p:childTnLst>
                                    <p:set>
                                      <p:cBhvr>
                                        <p:cTn id="29" dur="1" fill="hold">
                                          <p:stCondLst>
                                            <p:cond delay="0"/>
                                          </p:stCondLst>
                                        </p:cTn>
                                        <p:tgtEl>
                                          <p:spTgt spid="4"/>
                                        </p:tgtEl>
                                        <p:attrNameLst>
                                          <p:attrName>style.visibility</p:attrName>
                                        </p:attrNameLst>
                                      </p:cBhvr>
                                      <p:to>
                                        <p:strVal val="visible"/>
                                      </p:to>
                                    </p:set>
                                    <p:animEffect transition="in" filter="wipe(down)">
                                      <p:cBhvr>
                                        <p:cTn id="30" dur="500"/>
                                        <p:tgtEl>
                                          <p:spTgt spid="4"/>
                                        </p:tgtEl>
                                      </p:cBhvr>
                                    </p:animEffec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1"/>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22" presetClass="entr" presetSubtype="4" fill="hold" grpId="0" nodeType="clickEffect">
                                  <p:stCondLst>
                                    <p:cond delay="0"/>
                                  </p:stCondLst>
                                  <p:childTnLst>
                                    <p:set>
                                      <p:cBhvr>
                                        <p:cTn id="38" dur="1" fill="hold">
                                          <p:stCondLst>
                                            <p:cond delay="0"/>
                                          </p:stCondLst>
                                        </p:cTn>
                                        <p:tgtEl>
                                          <p:spTgt spid="7"/>
                                        </p:tgtEl>
                                        <p:attrNameLst>
                                          <p:attrName>style.visibility</p:attrName>
                                        </p:attrNameLst>
                                      </p:cBhvr>
                                      <p:to>
                                        <p:strVal val="visible"/>
                                      </p:to>
                                    </p:set>
                                    <p:animEffect transition="in" filter="wipe(down)">
                                      <p:cBhvr>
                                        <p:cTn id="39" dur="500"/>
                                        <p:tgtEl>
                                          <p:spTgt spid="7"/>
                                        </p:tgtEl>
                                      </p:cBhvr>
                                    </p:animEffect>
                                  </p:childTnLst>
                                </p:cTn>
                              </p:par>
                            </p:childTnLst>
                          </p:cTn>
                        </p:par>
                      </p:childTnLst>
                    </p:cTn>
                  </p:par>
                  <p:par>
                    <p:cTn id="40" fill="hold">
                      <p:stCondLst>
                        <p:cond delay="indefinite"/>
                      </p:stCondLst>
                      <p:childTnLst>
                        <p:par>
                          <p:cTn id="41" fill="hold">
                            <p:stCondLst>
                              <p:cond delay="0"/>
                            </p:stCondLst>
                            <p:childTnLst>
                              <p:par>
                                <p:cTn id="42" presetID="1" presetClass="entr" presetSubtype="0" fill="hold" grpId="0" nodeType="clickEffect">
                                  <p:stCondLst>
                                    <p:cond delay="0"/>
                                  </p:stCondLst>
                                  <p:childTnLst>
                                    <p:set>
                                      <p:cBhvr>
                                        <p:cTn id="43" dur="1" fill="hold">
                                          <p:stCondLst>
                                            <p:cond delay="0"/>
                                          </p:stCondLst>
                                        </p:cTn>
                                        <p:tgtEl>
                                          <p:spTgt spid="14"/>
                                        </p:tgtEl>
                                        <p:attrNameLst>
                                          <p:attrName>style.visibility</p:attrName>
                                        </p:attrNameLst>
                                      </p:cBhvr>
                                      <p:to>
                                        <p:strVal val="visible"/>
                                      </p:to>
                                    </p:set>
                                  </p:childTnLst>
                                </p:cTn>
                              </p:par>
                            </p:childTnLst>
                          </p:cTn>
                        </p:par>
                      </p:childTnLst>
                    </p:cTn>
                  </p:par>
                  <p:par>
                    <p:cTn id="44" fill="hold">
                      <p:stCondLst>
                        <p:cond delay="indefinite"/>
                      </p:stCondLst>
                      <p:childTnLst>
                        <p:par>
                          <p:cTn id="45" fill="hold">
                            <p:stCondLst>
                              <p:cond delay="0"/>
                            </p:stCondLst>
                            <p:childTnLst>
                              <p:par>
                                <p:cTn id="46" presetID="22" presetClass="entr" presetSubtype="4" fill="hold" grpId="0" nodeType="clickEffect">
                                  <p:stCondLst>
                                    <p:cond delay="0"/>
                                  </p:stCondLst>
                                  <p:childTnLst>
                                    <p:set>
                                      <p:cBhvr>
                                        <p:cTn id="47" dur="1" fill="hold">
                                          <p:stCondLst>
                                            <p:cond delay="0"/>
                                          </p:stCondLst>
                                        </p:cTn>
                                        <p:tgtEl>
                                          <p:spTgt spid="6"/>
                                        </p:tgtEl>
                                        <p:attrNameLst>
                                          <p:attrName>style.visibility</p:attrName>
                                        </p:attrNameLst>
                                      </p:cBhvr>
                                      <p:to>
                                        <p:strVal val="visible"/>
                                      </p:to>
                                    </p:set>
                                    <p:animEffect transition="in" filter="wipe(down)">
                                      <p:cBhvr>
                                        <p:cTn id="48" dur="500"/>
                                        <p:tgtEl>
                                          <p:spTgt spid="6"/>
                                        </p:tgtEl>
                                      </p:cBhvr>
                                    </p:animEffect>
                                  </p:childTnLst>
                                </p:cTn>
                              </p:par>
                            </p:childTnLst>
                          </p:cTn>
                        </p:par>
                      </p:childTnLst>
                    </p:cTn>
                  </p:par>
                  <p:par>
                    <p:cTn id="49" fill="hold">
                      <p:stCondLst>
                        <p:cond delay="indefinite"/>
                      </p:stCondLst>
                      <p:childTnLst>
                        <p:par>
                          <p:cTn id="50" fill="hold">
                            <p:stCondLst>
                              <p:cond delay="0"/>
                            </p:stCondLst>
                            <p:childTnLst>
                              <p:par>
                                <p:cTn id="51" presetID="1" presetClass="entr" presetSubtype="0" fill="hold" grpId="0" nodeType="clickEffect">
                                  <p:stCondLst>
                                    <p:cond delay="0"/>
                                  </p:stCondLst>
                                  <p:childTnLst>
                                    <p:set>
                                      <p:cBhvr>
                                        <p:cTn id="52"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animBg="1"/>
      <p:bldP spid="4" grpId="0" animBg="1"/>
      <p:bldP spid="5" grpId="0" animBg="1"/>
      <p:bldP spid="6" grpId="0" animBg="1"/>
      <p:bldP spid="7" grpId="0" animBg="1"/>
      <p:bldP spid="10" grpId="0"/>
      <p:bldP spid="11" grpId="0"/>
      <p:bldP spid="13" grpId="0"/>
      <p:bldP spid="14" grpId="0"/>
      <p:bldP spid="15"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8B1ECA-5131-43F6-BA44-FC4E259300F2}"/>
              </a:ext>
            </a:extLst>
          </p:cNvPr>
          <p:cNvSpPr>
            <a:spLocks noGrp="1"/>
          </p:cNvSpPr>
          <p:nvPr>
            <p:ph type="ctrTitle"/>
          </p:nvPr>
        </p:nvSpPr>
        <p:spPr>
          <a:xfrm>
            <a:off x="1876424" y="1122363"/>
            <a:ext cx="8791575" cy="1064246"/>
          </a:xfrm>
        </p:spPr>
        <p:txBody>
          <a:bodyPr/>
          <a:lstStyle/>
          <a:p>
            <a:r>
              <a:rPr lang="en-GB" dirty="0">
                <a:solidFill>
                  <a:schemeClr val="bg1"/>
                </a:solidFill>
              </a:rPr>
              <a:t>Hypothesis</a:t>
            </a:r>
          </a:p>
        </p:txBody>
      </p:sp>
      <p:sp>
        <p:nvSpPr>
          <p:cNvPr id="5" name="TextBox 4">
            <a:extLst>
              <a:ext uri="{FF2B5EF4-FFF2-40B4-BE49-F238E27FC236}">
                <a16:creationId xmlns:a16="http://schemas.microsoft.com/office/drawing/2014/main" id="{F687C10F-ED3F-40E8-8C94-DA186D783EFB}"/>
              </a:ext>
            </a:extLst>
          </p:cNvPr>
          <p:cNvSpPr txBox="1"/>
          <p:nvPr/>
        </p:nvSpPr>
        <p:spPr>
          <a:xfrm>
            <a:off x="1643270" y="2551837"/>
            <a:ext cx="6864626" cy="2246769"/>
          </a:xfrm>
          <a:prstGeom prst="rect">
            <a:avLst/>
          </a:prstGeom>
          <a:noFill/>
        </p:spPr>
        <p:txBody>
          <a:bodyPr wrap="square">
            <a:spAutoFit/>
          </a:bodyPr>
          <a:lstStyle/>
          <a:p>
            <a:r>
              <a:rPr lang="en-GB" sz="2000" dirty="0">
                <a:solidFill>
                  <a:schemeClr val="bg1"/>
                </a:solidFill>
              </a:rPr>
              <a:t>It can be predicted that technology will continue to become more pervasive and advanced in our daily lives: the better prepared we are to handle this technological change, the greater our ability to adapt to it will be. Some digital skills are obvious; for example, today's 5- and 6-year-olds can type and use the internet, where as adults may need to put in some more time and study to completely master these abilities.</a:t>
            </a:r>
          </a:p>
        </p:txBody>
      </p:sp>
      <mc:AlternateContent xmlns:mc="http://schemas.openxmlformats.org/markup-compatibility/2006">
        <mc:Choice xmlns:am3d="http://schemas.microsoft.com/office/drawing/2017/model3d" Requires="am3d">
          <p:graphicFrame>
            <p:nvGraphicFramePr>
              <p:cNvPr id="3" name="3D Model 2" descr="Send Email">
                <a:extLst>
                  <a:ext uri="{FF2B5EF4-FFF2-40B4-BE49-F238E27FC236}">
                    <a16:creationId xmlns:a16="http://schemas.microsoft.com/office/drawing/2014/main" id="{4A42CAD4-81F5-447C-A669-38EC9B31A7CA}"/>
                  </a:ext>
                </a:extLst>
              </p:cNvPr>
              <p:cNvGraphicFramePr>
                <a:graphicFrameLocks noChangeAspect="1"/>
              </p:cNvGraphicFramePr>
              <p:nvPr>
                <p:extLst>
                  <p:ext uri="{D42A27DB-BD31-4B8C-83A1-F6EECF244321}">
                    <p14:modId xmlns:p14="http://schemas.microsoft.com/office/powerpoint/2010/main" val="3261309526"/>
                  </p:ext>
                </p:extLst>
              </p:nvPr>
            </p:nvGraphicFramePr>
            <p:xfrm>
              <a:off x="7710750" y="2391298"/>
              <a:ext cx="4217598" cy="3476362"/>
            </p:xfrm>
            <a:graphic>
              <a:graphicData uri="http://schemas.microsoft.com/office/drawing/2017/model3d">
                <am3d:model3d r:embed="rId2">
                  <am3d:spPr>
                    <a:xfrm>
                      <a:off x="0" y="0"/>
                      <a:ext cx="4217598" cy="3476362"/>
                    </a:xfrm>
                    <a:prstGeom prst="rect">
                      <a:avLst/>
                    </a:prstGeom>
                  </am3d:spPr>
                  <am3d:camera>
                    <am3d:pos x="0" y="0" z="65142552"/>
                    <am3d:up dx="0" dy="36000000" dz="0"/>
                    <am3d:lookAt x="0" y="0" z="0"/>
                    <am3d:perspective fov="2700000"/>
                  </am3d:camera>
                  <am3d:trans>
                    <am3d:meterPerModelUnit n="58618" d="1000000"/>
                    <am3d:preTrans dx="-6021863" dy="-14836497" dz="-78682"/>
                    <am3d:scale>
                      <am3d:sx n="1000000" d="1000000"/>
                      <am3d:sy n="1000000" d="1000000"/>
                      <am3d:sz n="1000000" d="1000000"/>
                    </am3d:scale>
                    <am3d:rot/>
                    <am3d:postTrans dx="0" dy="0" dz="0"/>
                  </am3d:trans>
                  <am3d:raster rName="Office3DRenderer" rVer="16.0.8326">
                    <am3d:blip r:embed="rId3"/>
                  </am3d:raster>
                  <am3d:objViewport viewportSz="5468923"/>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3" name="3D Model 2" descr="Send Email">
                <a:extLst>
                  <a:ext uri="{FF2B5EF4-FFF2-40B4-BE49-F238E27FC236}">
                    <a16:creationId xmlns:a16="http://schemas.microsoft.com/office/drawing/2014/main" id="{4A42CAD4-81F5-447C-A669-38EC9B31A7CA}"/>
                  </a:ext>
                </a:extLst>
              </p:cNvPr>
              <p:cNvPicPr>
                <a:picLocks noGrp="1" noRot="1" noChangeAspect="1" noMove="1" noResize="1" noEditPoints="1" noAdjustHandles="1" noChangeArrowheads="1" noChangeShapeType="1" noCrop="1"/>
              </p:cNvPicPr>
              <p:nvPr/>
            </p:nvPicPr>
            <p:blipFill>
              <a:blip r:embed="rId3"/>
              <a:stretch>
                <a:fillRect/>
              </a:stretch>
            </p:blipFill>
            <p:spPr>
              <a:xfrm>
                <a:off x="7710750" y="2391298"/>
                <a:ext cx="4217598" cy="3476362"/>
              </a:xfrm>
              <a:prstGeom prst="rect">
                <a:avLst/>
              </a:prstGeom>
            </p:spPr>
          </p:pic>
        </mc:Fallback>
      </mc:AlternateContent>
      <p:sp>
        <p:nvSpPr>
          <p:cNvPr id="6" name="TextBox 5">
            <a:extLst>
              <a:ext uri="{FF2B5EF4-FFF2-40B4-BE49-F238E27FC236}">
                <a16:creationId xmlns:a16="http://schemas.microsoft.com/office/drawing/2014/main" id="{F57B0AE6-6583-47BA-BB42-1EF797150AED}"/>
              </a:ext>
            </a:extLst>
          </p:cNvPr>
          <p:cNvSpPr txBox="1"/>
          <p:nvPr/>
        </p:nvSpPr>
        <p:spPr>
          <a:xfrm>
            <a:off x="9925879" y="6072349"/>
            <a:ext cx="6096000" cy="646331"/>
          </a:xfrm>
          <a:prstGeom prst="rect">
            <a:avLst/>
          </a:prstGeom>
          <a:noFill/>
        </p:spPr>
        <p:txBody>
          <a:bodyPr wrap="square">
            <a:spAutoFit/>
          </a:bodyPr>
          <a:lstStyle/>
          <a:p>
            <a:r>
              <a:rPr lang="en-GB" dirty="0">
                <a:solidFill>
                  <a:schemeClr val="bg1"/>
                </a:solidFill>
              </a:rPr>
              <a:t>Kim Merson</a:t>
            </a:r>
          </a:p>
          <a:p>
            <a:r>
              <a:rPr lang="en-GB" dirty="0">
                <a:solidFill>
                  <a:schemeClr val="bg1"/>
                </a:solidFill>
              </a:rPr>
              <a:t>Katie Pettitt</a:t>
            </a:r>
          </a:p>
        </p:txBody>
      </p:sp>
    </p:spTree>
    <p:extLst>
      <p:ext uri="{BB962C8B-B14F-4D97-AF65-F5344CB8AC3E}">
        <p14:creationId xmlns:p14="http://schemas.microsoft.com/office/powerpoint/2010/main" val="21531692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37" presetClass="emph" presetSubtype="128" accel="10000" decel="10000" fill="hold" nodeType="clickEffect">
                                  <p:stCondLst>
                                    <p:cond delay="0"/>
                                  </p:stCondLst>
                                  <p:childTnLst>
                                    <p:animRot by="21600000">
                                      <p:cBhvr>
                                        <p:cTn id="16" dur="20000" fill="hold"/>
                                        <p:tgtEl>
                                          <p:spTgt spid="3"/>
                                        </p:tgtEl>
                                        <p:attrNameLst>
                                          <p:attrName>3d.view.rotation.y</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DF8E7E-FBC2-4D6E-B495-3EFAFBF5C7AD}"/>
              </a:ext>
            </a:extLst>
          </p:cNvPr>
          <p:cNvSpPr>
            <a:spLocks noGrp="1"/>
          </p:cNvSpPr>
          <p:nvPr>
            <p:ph type="title"/>
          </p:nvPr>
        </p:nvSpPr>
        <p:spPr/>
        <p:txBody>
          <a:bodyPr/>
          <a:lstStyle/>
          <a:p>
            <a:r>
              <a:rPr lang="en-GB" dirty="0">
                <a:solidFill>
                  <a:schemeClr val="bg1"/>
                </a:solidFill>
                <a:latin typeface="Arial" panose="020B0604020202020204" pitchFamily="34" charset="0"/>
                <a:cs typeface="Arial" panose="020B0604020202020204" pitchFamily="34" charset="0"/>
              </a:rPr>
              <a:t>Our Proposed method</a:t>
            </a:r>
          </a:p>
        </p:txBody>
      </p:sp>
      <mc:AlternateContent xmlns:mc="http://schemas.openxmlformats.org/markup-compatibility/2006">
        <mc:Choice xmlns:am3d="http://schemas.microsoft.com/office/drawing/2017/model3d" Requires="am3d">
          <p:graphicFrame>
            <p:nvGraphicFramePr>
              <p:cNvPr id="3" name="Content Placeholder 2" descr="Laptop">
                <a:extLst>
                  <a:ext uri="{FF2B5EF4-FFF2-40B4-BE49-F238E27FC236}">
                    <a16:creationId xmlns:a16="http://schemas.microsoft.com/office/drawing/2014/main" id="{AC818C4B-9080-4DB0-B627-8EC72C6206DF}"/>
                  </a:ext>
                </a:extLst>
              </p:cNvPr>
              <p:cNvGraphicFramePr>
                <a:graphicFrameLocks noGrp="1" noChangeAspect="1"/>
              </p:cNvGraphicFramePr>
              <p:nvPr>
                <p:ph idx="1"/>
                <p:extLst>
                  <p:ext uri="{D42A27DB-BD31-4B8C-83A1-F6EECF244321}">
                    <p14:modId xmlns:p14="http://schemas.microsoft.com/office/powerpoint/2010/main" val="3374852584"/>
                  </p:ext>
                </p:extLst>
              </p:nvPr>
            </p:nvGraphicFramePr>
            <p:xfrm>
              <a:off x="8669067" y="3930800"/>
              <a:ext cx="2826774" cy="1928158"/>
            </p:xfrm>
            <a:graphic>
              <a:graphicData uri="http://schemas.microsoft.com/office/drawing/2017/model3d">
                <am3d:model3d r:embed="rId2">
                  <am3d:spPr>
                    <a:xfrm>
                      <a:off x="0" y="0"/>
                      <a:ext cx="2826774" cy="1928158"/>
                    </a:xfrm>
                    <a:prstGeom prst="rect">
                      <a:avLst/>
                    </a:prstGeom>
                  </am3d:spPr>
                  <am3d:camera>
                    <am3d:pos x="0" y="0" z="70087151"/>
                    <am3d:up dx="0" dy="36000000" dz="0"/>
                    <am3d:lookAt x="0" y="0" z="0"/>
                    <am3d:perspective fov="2700000"/>
                  </am3d:camera>
                  <am3d:trans>
                    <am3d:meterPerModelUnit n="1970604" d="1000000"/>
                    <am3d:preTrans dx="0" dy="-12157734" dz="3432165"/>
                    <am3d:scale>
                      <am3d:sx n="1000000" d="1000000"/>
                      <am3d:sy n="1000000" d="1000000"/>
                      <am3d:sz n="1000000" d="1000000"/>
                    </am3d:scale>
                    <am3d:rot/>
                    <am3d:postTrans dx="0" dy="0" dz="0"/>
                  </am3d:trans>
                  <am3d:raster rName="Office3DRenderer" rVer="16.0.8326">
                    <am3d:blip r:embed="rId3"/>
                  </am3d:raster>
                  <am3d:objViewport viewportSz="3541711"/>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3" name="Content Placeholder 2" descr="Laptop">
                <a:extLst>
                  <a:ext uri="{FF2B5EF4-FFF2-40B4-BE49-F238E27FC236}">
                    <a16:creationId xmlns:a16="http://schemas.microsoft.com/office/drawing/2014/main" id="{AC818C4B-9080-4DB0-B627-8EC72C6206DF}"/>
                  </a:ext>
                </a:extLst>
              </p:cNvPr>
              <p:cNvPicPr>
                <a:picLocks noGrp="1" noRot="1" noChangeAspect="1" noMove="1" noResize="1" noEditPoints="1" noAdjustHandles="1" noChangeArrowheads="1" noChangeShapeType="1" noCrop="1"/>
              </p:cNvPicPr>
              <p:nvPr/>
            </p:nvPicPr>
            <p:blipFill>
              <a:blip r:embed="rId3"/>
              <a:stretch>
                <a:fillRect/>
              </a:stretch>
            </p:blipFill>
            <p:spPr>
              <a:xfrm>
                <a:off x="8669067" y="3930800"/>
                <a:ext cx="2826774" cy="1928158"/>
              </a:xfrm>
              <a:prstGeom prst="rect">
                <a:avLst/>
              </a:prstGeom>
            </p:spPr>
          </p:pic>
        </mc:Fallback>
      </mc:AlternateContent>
      <p:sp>
        <p:nvSpPr>
          <p:cNvPr id="5" name="TextBox 4">
            <a:extLst>
              <a:ext uri="{FF2B5EF4-FFF2-40B4-BE49-F238E27FC236}">
                <a16:creationId xmlns:a16="http://schemas.microsoft.com/office/drawing/2014/main" id="{D84F6250-066C-4869-B5A3-BC63DD48C72C}"/>
              </a:ext>
            </a:extLst>
          </p:cNvPr>
          <p:cNvSpPr txBox="1"/>
          <p:nvPr/>
        </p:nvSpPr>
        <p:spPr>
          <a:xfrm>
            <a:off x="1141413" y="1881810"/>
            <a:ext cx="7976083" cy="3013069"/>
          </a:xfrm>
          <a:prstGeom prst="rect">
            <a:avLst/>
          </a:prstGeom>
          <a:noFill/>
        </p:spPr>
        <p:txBody>
          <a:bodyPr wrap="square">
            <a:spAutoFit/>
          </a:bodyPr>
          <a:lstStyle/>
          <a:p>
            <a:pPr lvl="0">
              <a:lnSpc>
                <a:spcPct val="120000"/>
              </a:lnSpc>
              <a:tabLst>
                <a:tab pos="457200" algn="l"/>
              </a:tabLst>
            </a:pPr>
            <a:r>
              <a:rPr lang="en-GB" sz="200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This study attempts to determine whether and why UWTSD needs to offer training on using technology for collaboration. </a:t>
            </a:r>
          </a:p>
          <a:p>
            <a:pPr lvl="0">
              <a:lnSpc>
                <a:spcPct val="120000"/>
              </a:lnSpc>
              <a:tabLst>
                <a:tab pos="457200" algn="l"/>
              </a:tabLst>
            </a:pPr>
            <a:r>
              <a:rPr lang="en-GB" sz="200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We believe that for this project, a quantitative data collection approach would be most appropriate. Once the data has been collected it would allow more options and opportunities for </a:t>
            </a:r>
            <a:r>
              <a:rPr lang="en-GB" sz="2000" dirty="0">
                <a:solidFill>
                  <a:schemeClr val="bg1"/>
                </a:solidFill>
                <a:latin typeface="Arial" panose="020B0604020202020204" pitchFamily="34" charset="0"/>
                <a:ea typeface="Times New Roman" panose="02020603050405020304" pitchFamily="18" charset="0"/>
                <a:cs typeface="Arial" panose="020B0604020202020204" pitchFamily="34" charset="0"/>
              </a:rPr>
              <a:t>students </a:t>
            </a:r>
            <a:r>
              <a:rPr lang="en-GB" sz="200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with all degrees of technical experience to succeed will be available. We were able to draw our conclusion from the data by employing four yes/no questions.</a:t>
            </a:r>
          </a:p>
        </p:txBody>
      </p:sp>
      <p:sp>
        <p:nvSpPr>
          <p:cNvPr id="6" name="TextBox 5">
            <a:extLst>
              <a:ext uri="{FF2B5EF4-FFF2-40B4-BE49-F238E27FC236}">
                <a16:creationId xmlns:a16="http://schemas.microsoft.com/office/drawing/2014/main" id="{784F8952-4077-4F53-903C-D2F695F847A4}"/>
              </a:ext>
            </a:extLst>
          </p:cNvPr>
          <p:cNvSpPr txBox="1"/>
          <p:nvPr/>
        </p:nvSpPr>
        <p:spPr>
          <a:xfrm>
            <a:off x="8948530" y="6140817"/>
            <a:ext cx="6102626" cy="646331"/>
          </a:xfrm>
          <a:prstGeom prst="rect">
            <a:avLst/>
          </a:prstGeom>
          <a:noFill/>
        </p:spPr>
        <p:txBody>
          <a:bodyPr wrap="square">
            <a:spAutoFit/>
          </a:bodyPr>
          <a:lstStyle/>
          <a:p>
            <a:r>
              <a:rPr lang="en-GB" dirty="0">
                <a:solidFill>
                  <a:schemeClr val="bg1"/>
                </a:solidFill>
              </a:rPr>
              <a:t>Kim Merson</a:t>
            </a:r>
          </a:p>
          <a:p>
            <a:r>
              <a:rPr lang="en-GB" dirty="0">
                <a:solidFill>
                  <a:schemeClr val="bg1"/>
                </a:solidFill>
              </a:rPr>
              <a:t>Katie Pettitt</a:t>
            </a:r>
          </a:p>
        </p:txBody>
      </p:sp>
    </p:spTree>
    <p:extLst>
      <p:ext uri="{BB962C8B-B14F-4D97-AF65-F5344CB8AC3E}">
        <p14:creationId xmlns:p14="http://schemas.microsoft.com/office/powerpoint/2010/main" val="40261530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7" presetClass="emph" presetSubtype="128" accel="10000" decel="10000" fill="hold" nodeType="clickEffect">
                                  <p:stCondLst>
                                    <p:cond delay="0"/>
                                  </p:stCondLst>
                                  <p:childTnLst>
                                    <p:animRot by="21600000">
                                      <p:cBhvr>
                                        <p:cTn id="6" dur="20000" fill="hold"/>
                                        <p:tgtEl>
                                          <p:spTgt spid="3"/>
                                        </p:tgtEl>
                                        <p:attrNameLst>
                                          <p:attrName>3d.view.rotation.y</p:attrName>
                                        </p:attrNameLst>
                                      </p:cBhvr>
                                    </p:animRot>
                                  </p:childTnLst>
                                </p:cTn>
                              </p:par>
                            </p:childTnLst>
                          </p:cTn>
                        </p:par>
                      </p:childTnLst>
                    </p:cTn>
                  </p:par>
                  <p:par>
                    <p:cTn id="7" fill="hold">
                      <p:stCondLst>
                        <p:cond delay="indefinite"/>
                      </p:stCondLst>
                      <p:childTnLst>
                        <p:par>
                          <p:cTn id="8" fill="hold">
                            <p:stCondLst>
                              <p:cond delay="0"/>
                            </p:stCondLst>
                            <p:childTnLst>
                              <p:par>
                                <p:cTn id="9" presetID="22" presetClass="entr" presetSubtype="4"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animEffect transition="in" filter="wipe(down)">
                                      <p:cBhvr>
                                        <p:cTn id="11" dur="500"/>
                                        <p:tgtEl>
                                          <p:spTgt spid="2"/>
                                        </p:tgtEl>
                                      </p:cBhvr>
                                    </p:animEffect>
                                  </p:childTnLst>
                                </p:cTn>
                              </p:par>
                            </p:childTnLst>
                          </p:cTn>
                        </p:par>
                      </p:childTnLst>
                    </p:cTn>
                  </p:par>
                  <p:par>
                    <p:cTn id="12" fill="hold">
                      <p:stCondLst>
                        <p:cond delay="indefinite"/>
                      </p:stCondLst>
                      <p:childTnLst>
                        <p:par>
                          <p:cTn id="13" fill="hold">
                            <p:stCondLst>
                              <p:cond delay="0"/>
                            </p:stCondLst>
                            <p:childTnLst>
                              <p:par>
                                <p:cTn id="14" presetID="22" presetClass="entr" presetSubtype="4" fill="hold" grpId="0" nodeType="clickEffect">
                                  <p:stCondLst>
                                    <p:cond delay="0"/>
                                  </p:stCondLst>
                                  <p:childTnLst>
                                    <p:set>
                                      <p:cBhvr>
                                        <p:cTn id="15" dur="1" fill="hold">
                                          <p:stCondLst>
                                            <p:cond delay="0"/>
                                          </p:stCondLst>
                                        </p:cTn>
                                        <p:tgtEl>
                                          <p:spTgt spid="5"/>
                                        </p:tgtEl>
                                        <p:attrNameLst>
                                          <p:attrName>style.visibility</p:attrName>
                                        </p:attrNameLst>
                                      </p:cBhvr>
                                      <p:to>
                                        <p:strVal val="visible"/>
                                      </p:to>
                                    </p:set>
                                    <p:animEffect transition="in" filter="wipe(down)">
                                      <p:cBhvr>
                                        <p:cTn id="16"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356344-ED62-4D6E-A23D-C6D13F9C7433}"/>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903457E3-0768-4DF8-9EA1-6003719E5713}"/>
              </a:ext>
            </a:extLst>
          </p:cNvPr>
          <p:cNvSpPr>
            <a:spLocks noGrp="1"/>
          </p:cNvSpPr>
          <p:nvPr>
            <p:ph idx="1"/>
          </p:nvPr>
        </p:nvSpPr>
        <p:spPr>
          <a:xfrm>
            <a:off x="1141413" y="1658143"/>
            <a:ext cx="9905999" cy="3541714"/>
          </a:xfrm>
        </p:spPr>
        <p:txBody>
          <a:bodyPr/>
          <a:lstStyle/>
          <a:p>
            <a:pPr marL="0" indent="0">
              <a:buNone/>
            </a:pPr>
            <a:r>
              <a:rPr lang="en-GB" dirty="0"/>
              <a:t>According to the data gathered and the research reviewed for this presentation, pupils' technological skills are varied. This demonstrates the necessity for training on using technology to collaborate so that students have equal possibilities while they are studying. Long-term, this will help the students to develop their confidence and excel in their work.</a:t>
            </a:r>
          </a:p>
        </p:txBody>
      </p:sp>
      <p:pic>
        <p:nvPicPr>
          <p:cNvPr id="1028" name="Picture 4" descr="Image result for  teaching technology clip art">
            <a:extLst>
              <a:ext uri="{FF2B5EF4-FFF2-40B4-BE49-F238E27FC236}">
                <a16:creationId xmlns:a16="http://schemas.microsoft.com/office/drawing/2014/main" id="{ABE5C52A-AC16-4596-9C63-BD750FEBDAF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672238" y="3588221"/>
            <a:ext cx="2840519" cy="2345383"/>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0DC7831C-9982-409D-9C9B-2527A50F7AC2}"/>
              </a:ext>
            </a:extLst>
          </p:cNvPr>
          <p:cNvSpPr txBox="1"/>
          <p:nvPr/>
        </p:nvSpPr>
        <p:spPr>
          <a:xfrm>
            <a:off x="9532961" y="6069682"/>
            <a:ext cx="6100548" cy="646331"/>
          </a:xfrm>
          <a:prstGeom prst="rect">
            <a:avLst/>
          </a:prstGeom>
          <a:noFill/>
        </p:spPr>
        <p:txBody>
          <a:bodyPr wrap="square">
            <a:spAutoFit/>
          </a:bodyPr>
          <a:lstStyle/>
          <a:p>
            <a:r>
              <a:rPr lang="en-GB" dirty="0">
                <a:solidFill>
                  <a:schemeClr val="bg1"/>
                </a:solidFill>
              </a:rPr>
              <a:t>Kim Merson</a:t>
            </a:r>
          </a:p>
          <a:p>
            <a:r>
              <a:rPr lang="en-GB" dirty="0">
                <a:solidFill>
                  <a:schemeClr val="bg1"/>
                </a:solidFill>
              </a:rPr>
              <a:t>Katie Pettitt</a:t>
            </a:r>
          </a:p>
        </p:txBody>
      </p:sp>
    </p:spTree>
    <p:extLst>
      <p:ext uri="{BB962C8B-B14F-4D97-AF65-F5344CB8AC3E}">
        <p14:creationId xmlns:p14="http://schemas.microsoft.com/office/powerpoint/2010/main" val="25109509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2" presetClass="entr" presetSubtype="4" fill="hold"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wipe(down)">
                                      <p:cBhvr>
                                        <p:cTn id="14"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A4FCC9-1490-4FFD-8159-75B55B1BF127}"/>
              </a:ext>
            </a:extLst>
          </p:cNvPr>
          <p:cNvSpPr>
            <a:spLocks noGrp="1"/>
          </p:cNvSpPr>
          <p:nvPr>
            <p:ph type="title"/>
          </p:nvPr>
        </p:nvSpPr>
        <p:spPr>
          <a:xfrm>
            <a:off x="1143001" y="377939"/>
            <a:ext cx="9905998" cy="1073174"/>
          </a:xfrm>
        </p:spPr>
        <p:txBody>
          <a:bodyPr/>
          <a:lstStyle/>
          <a:p>
            <a:r>
              <a:rPr lang="en-GB" dirty="0">
                <a:solidFill>
                  <a:schemeClr val="bg1"/>
                </a:solidFill>
              </a:rPr>
              <a:t>References</a:t>
            </a:r>
          </a:p>
        </p:txBody>
      </p:sp>
      <p:sp>
        <p:nvSpPr>
          <p:cNvPr id="3" name="Content Placeholder 2">
            <a:extLst>
              <a:ext uri="{FF2B5EF4-FFF2-40B4-BE49-F238E27FC236}">
                <a16:creationId xmlns:a16="http://schemas.microsoft.com/office/drawing/2014/main" id="{8CB96F4F-62CF-469C-831E-A566DD41CCB2}"/>
              </a:ext>
            </a:extLst>
          </p:cNvPr>
          <p:cNvSpPr>
            <a:spLocks noGrp="1"/>
          </p:cNvSpPr>
          <p:nvPr>
            <p:ph idx="1"/>
          </p:nvPr>
        </p:nvSpPr>
        <p:spPr>
          <a:xfrm>
            <a:off x="997528" y="1856508"/>
            <a:ext cx="9905998" cy="3961195"/>
          </a:xfrm>
        </p:spPr>
        <p:txBody>
          <a:bodyPr>
            <a:normAutofit fontScale="32500" lnSpcReduction="20000"/>
          </a:bodyPr>
          <a:lstStyle/>
          <a:p>
            <a:r>
              <a:rPr lang="en-GB" sz="3400" dirty="0">
                <a:solidFill>
                  <a:schemeClr val="bg1"/>
                </a:solidFill>
                <a:latin typeface="Arial" panose="020B0604020202020204" pitchFamily="34" charset="0"/>
                <a:cs typeface="Arial" panose="020B0604020202020204" pitchFamily="34" charset="0"/>
              </a:rPr>
              <a:t>Carroll, J., Howard, S., </a:t>
            </a:r>
            <a:r>
              <a:rPr lang="en-GB" sz="3400" dirty="0" err="1">
                <a:solidFill>
                  <a:schemeClr val="bg1"/>
                </a:solidFill>
                <a:latin typeface="Arial" panose="020B0604020202020204" pitchFamily="34" charset="0"/>
                <a:cs typeface="Arial" panose="020B0604020202020204" pitchFamily="34" charset="0"/>
              </a:rPr>
              <a:t>Vetere</a:t>
            </a:r>
            <a:r>
              <a:rPr lang="en-GB" sz="3400" dirty="0">
                <a:solidFill>
                  <a:schemeClr val="bg1"/>
                </a:solidFill>
                <a:latin typeface="Arial" panose="020B0604020202020204" pitchFamily="34" charset="0"/>
                <a:cs typeface="Arial" panose="020B0604020202020204" pitchFamily="34" charset="0"/>
              </a:rPr>
              <a:t>, F., Peck, J. and Murphy, J., 2002, January. Just what do the youth of today want? Technology appropriation by young people.</a:t>
            </a:r>
            <a:endParaRPr lang="en-GB" sz="3400" b="0" i="0" dirty="0">
              <a:solidFill>
                <a:schemeClr val="bg1"/>
              </a:solidFill>
              <a:effectLst/>
              <a:latin typeface="Arial" panose="020B0604020202020204" pitchFamily="34" charset="0"/>
              <a:cs typeface="Arial" panose="020B0604020202020204" pitchFamily="34" charset="0"/>
            </a:endParaRPr>
          </a:p>
          <a:p>
            <a:r>
              <a:rPr lang="en-GB" sz="3400" b="0" i="0" dirty="0">
                <a:solidFill>
                  <a:schemeClr val="bg1"/>
                </a:solidFill>
                <a:effectLst/>
                <a:latin typeface="Arial" panose="020B0604020202020204" pitchFamily="34" charset="0"/>
                <a:cs typeface="Arial" panose="020B0604020202020204" pitchFamily="34" charset="0"/>
              </a:rPr>
              <a:t>Czaja, S. J. (1997). Computer technology and the older adult. In </a:t>
            </a:r>
            <a:r>
              <a:rPr lang="en-GB" sz="3400" b="0" i="0" dirty="0" err="1">
                <a:solidFill>
                  <a:schemeClr val="bg1"/>
                </a:solidFill>
                <a:effectLst/>
                <a:latin typeface="Arial" panose="020B0604020202020204" pitchFamily="34" charset="0"/>
                <a:cs typeface="Arial" panose="020B0604020202020204" pitchFamily="34" charset="0"/>
              </a:rPr>
              <a:t>Helander</a:t>
            </a:r>
            <a:r>
              <a:rPr lang="en-GB" sz="3400" b="0" i="0" dirty="0">
                <a:solidFill>
                  <a:schemeClr val="bg1"/>
                </a:solidFill>
                <a:effectLst/>
                <a:latin typeface="Arial" panose="020B0604020202020204" pitchFamily="34" charset="0"/>
                <a:cs typeface="Arial" panose="020B0604020202020204" pitchFamily="34" charset="0"/>
              </a:rPr>
              <a:t>, M., </a:t>
            </a:r>
            <a:r>
              <a:rPr lang="en-GB" sz="3400" b="0" i="0" dirty="0" err="1">
                <a:solidFill>
                  <a:schemeClr val="bg1"/>
                </a:solidFill>
                <a:effectLst/>
                <a:latin typeface="Arial" panose="020B0604020202020204" pitchFamily="34" charset="0"/>
                <a:cs typeface="Arial" panose="020B0604020202020204" pitchFamily="34" charset="0"/>
              </a:rPr>
              <a:t>Landauer</a:t>
            </a:r>
            <a:r>
              <a:rPr lang="en-GB" sz="3400" b="0" i="0" dirty="0">
                <a:solidFill>
                  <a:schemeClr val="bg1"/>
                </a:solidFill>
                <a:effectLst/>
                <a:latin typeface="Arial" panose="020B0604020202020204" pitchFamily="34" charset="0"/>
                <a:cs typeface="Arial" panose="020B0604020202020204" pitchFamily="34" charset="0"/>
              </a:rPr>
              <a:t>, T. K., Prabhu, P. (Eds.), Handbook of human-computer interaction (2nd ed.; pp. 797–812), Amsterdam: Elsevier Science.</a:t>
            </a:r>
          </a:p>
          <a:p>
            <a:r>
              <a:rPr lang="en-GB" sz="3400" b="0" i="0" dirty="0">
                <a:solidFill>
                  <a:schemeClr val="bg1"/>
                </a:solidFill>
                <a:effectLst/>
                <a:latin typeface="Arial" panose="020B0604020202020204" pitchFamily="34" charset="0"/>
                <a:cs typeface="Arial" panose="020B0604020202020204" pitchFamily="34" charset="0"/>
              </a:rPr>
              <a:t>Huber, L. and Watson, C., 2014. Technology: Education and training needs of older adults. </a:t>
            </a:r>
            <a:r>
              <a:rPr lang="en-GB" sz="3400" b="0" i="1" dirty="0">
                <a:solidFill>
                  <a:schemeClr val="bg1"/>
                </a:solidFill>
                <a:effectLst/>
                <a:latin typeface="Arial" panose="020B0604020202020204" pitchFamily="34" charset="0"/>
                <a:cs typeface="Arial" panose="020B0604020202020204" pitchFamily="34" charset="0"/>
              </a:rPr>
              <a:t>Educational Gerontology</a:t>
            </a:r>
            <a:r>
              <a:rPr lang="en-GB" sz="3400" b="0" i="0" dirty="0">
                <a:solidFill>
                  <a:schemeClr val="bg1"/>
                </a:solidFill>
                <a:effectLst/>
                <a:latin typeface="Arial" panose="020B0604020202020204" pitchFamily="34" charset="0"/>
                <a:cs typeface="Arial" panose="020B0604020202020204" pitchFamily="34" charset="0"/>
              </a:rPr>
              <a:t>, </a:t>
            </a:r>
            <a:r>
              <a:rPr lang="en-GB" sz="3400" b="0" i="1" dirty="0">
                <a:solidFill>
                  <a:schemeClr val="bg1"/>
                </a:solidFill>
                <a:effectLst/>
                <a:latin typeface="Arial" panose="020B0604020202020204" pitchFamily="34" charset="0"/>
                <a:cs typeface="Arial" panose="020B0604020202020204" pitchFamily="34" charset="0"/>
              </a:rPr>
              <a:t>40</a:t>
            </a:r>
            <a:r>
              <a:rPr lang="en-GB" sz="3400" b="0" i="0" dirty="0">
                <a:solidFill>
                  <a:schemeClr val="bg1"/>
                </a:solidFill>
                <a:effectLst/>
                <a:latin typeface="Arial" panose="020B0604020202020204" pitchFamily="34" charset="0"/>
                <a:cs typeface="Arial" panose="020B0604020202020204" pitchFamily="34" charset="0"/>
              </a:rPr>
              <a:t>(1), pp.16-25.</a:t>
            </a:r>
          </a:p>
          <a:p>
            <a:r>
              <a:rPr lang="en-GB" sz="3400" dirty="0">
                <a:solidFill>
                  <a:schemeClr val="bg1"/>
                </a:solidFill>
                <a:latin typeface="Arial" panose="020B0604020202020204" pitchFamily="34" charset="0"/>
                <a:cs typeface="Arial" panose="020B0604020202020204" pitchFamily="34" charset="0"/>
              </a:rPr>
              <a:t>Osborne, M. and Turner, E., 2004. Becoming a mature student: How adult applicants weigh the advantages and disadvantages of higher education. </a:t>
            </a:r>
            <a:r>
              <a:rPr lang="en-GB" sz="3400" i="1" dirty="0">
                <a:solidFill>
                  <a:schemeClr val="bg1"/>
                </a:solidFill>
                <a:latin typeface="Arial" panose="020B0604020202020204" pitchFamily="34" charset="0"/>
                <a:cs typeface="Arial" panose="020B0604020202020204" pitchFamily="34" charset="0"/>
              </a:rPr>
              <a:t>Higher Education</a:t>
            </a:r>
            <a:r>
              <a:rPr lang="en-GB" sz="3400" dirty="0">
                <a:solidFill>
                  <a:schemeClr val="bg1"/>
                </a:solidFill>
                <a:latin typeface="Arial" panose="020B0604020202020204" pitchFamily="34" charset="0"/>
                <a:cs typeface="Arial" panose="020B0604020202020204" pitchFamily="34" charset="0"/>
              </a:rPr>
              <a:t>, </a:t>
            </a:r>
            <a:r>
              <a:rPr lang="en-GB" sz="3400" i="1" dirty="0">
                <a:solidFill>
                  <a:schemeClr val="bg1"/>
                </a:solidFill>
                <a:latin typeface="Arial" panose="020B0604020202020204" pitchFamily="34" charset="0"/>
                <a:cs typeface="Arial" panose="020B0604020202020204" pitchFamily="34" charset="0"/>
              </a:rPr>
              <a:t>48</a:t>
            </a:r>
            <a:r>
              <a:rPr lang="en-GB" sz="3400" dirty="0">
                <a:solidFill>
                  <a:schemeClr val="bg1"/>
                </a:solidFill>
                <a:latin typeface="Arial" panose="020B0604020202020204" pitchFamily="34" charset="0"/>
                <a:cs typeface="Arial" panose="020B0604020202020204" pitchFamily="34" charset="0"/>
              </a:rPr>
              <a:t>(3), pp.291-315.</a:t>
            </a:r>
            <a:endParaRPr lang="en-GB" sz="3400" b="0" i="0" dirty="0">
              <a:solidFill>
                <a:schemeClr val="bg1"/>
              </a:solidFill>
              <a:effectLst/>
              <a:latin typeface="Arial" panose="020B0604020202020204" pitchFamily="34" charset="0"/>
              <a:cs typeface="Arial" panose="020B0604020202020204" pitchFamily="34" charset="0"/>
            </a:endParaRPr>
          </a:p>
          <a:p>
            <a:r>
              <a:rPr lang="en-GB" sz="340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Rachel V. Staddon</a:t>
            </a:r>
            <a:r>
              <a:rPr lang="en-GB" sz="3400" dirty="0">
                <a:solidFill>
                  <a:schemeClr val="bg1"/>
                </a:solidFill>
                <a:latin typeface="Arial" panose="020B0604020202020204" pitchFamily="34" charset="0"/>
                <a:ea typeface="Times New Roman" panose="02020603050405020304" pitchFamily="18" charset="0"/>
                <a:cs typeface="Arial" panose="020B0604020202020204" pitchFamily="34" charset="0"/>
              </a:rPr>
              <a:t>,</a:t>
            </a:r>
            <a:r>
              <a:rPr lang="en-GB" sz="3400" b="1"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 </a:t>
            </a:r>
            <a:r>
              <a:rPr lang="en-GB" sz="340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2020</a:t>
            </a:r>
          </a:p>
          <a:p>
            <a:r>
              <a:rPr lang="en-GB" sz="3400" dirty="0">
                <a:solidFill>
                  <a:schemeClr val="bg1"/>
                </a:solidFill>
                <a:latin typeface="Arial" panose="020B0604020202020204" pitchFamily="34" charset="0"/>
                <a:cs typeface="Arial" panose="020B0604020202020204" pitchFamily="34" charset="0"/>
              </a:rPr>
              <a:t>Taha, J., Czaja, S.J. and </a:t>
            </a:r>
            <a:r>
              <a:rPr lang="en-GB" sz="3400" dirty="0" err="1">
                <a:solidFill>
                  <a:schemeClr val="bg1"/>
                </a:solidFill>
                <a:latin typeface="Arial" panose="020B0604020202020204" pitchFamily="34" charset="0"/>
                <a:cs typeface="Arial" panose="020B0604020202020204" pitchFamily="34" charset="0"/>
              </a:rPr>
              <a:t>Sharit</a:t>
            </a:r>
            <a:r>
              <a:rPr lang="en-GB" sz="3400" dirty="0">
                <a:solidFill>
                  <a:schemeClr val="bg1"/>
                </a:solidFill>
                <a:latin typeface="Arial" panose="020B0604020202020204" pitchFamily="34" charset="0"/>
                <a:cs typeface="Arial" panose="020B0604020202020204" pitchFamily="34" charset="0"/>
              </a:rPr>
              <a:t>, J., 2016. Technology training for older job-seeking adults: The efficacy of a program offered through a university-community collaboration. </a:t>
            </a:r>
            <a:r>
              <a:rPr lang="en-GB" sz="3400" i="1" dirty="0">
                <a:solidFill>
                  <a:schemeClr val="bg1"/>
                </a:solidFill>
                <a:latin typeface="Arial" panose="020B0604020202020204" pitchFamily="34" charset="0"/>
                <a:cs typeface="Arial" panose="020B0604020202020204" pitchFamily="34" charset="0"/>
              </a:rPr>
              <a:t>Educational Gerontology</a:t>
            </a:r>
            <a:r>
              <a:rPr lang="en-GB" sz="3400" dirty="0">
                <a:solidFill>
                  <a:schemeClr val="bg1"/>
                </a:solidFill>
                <a:latin typeface="Arial" panose="020B0604020202020204" pitchFamily="34" charset="0"/>
                <a:cs typeface="Arial" panose="020B0604020202020204" pitchFamily="34" charset="0"/>
              </a:rPr>
              <a:t>, </a:t>
            </a:r>
            <a:r>
              <a:rPr lang="en-GB" sz="3400" i="1" dirty="0">
                <a:solidFill>
                  <a:schemeClr val="bg1"/>
                </a:solidFill>
                <a:latin typeface="Arial" panose="020B0604020202020204" pitchFamily="34" charset="0"/>
                <a:cs typeface="Arial" panose="020B0604020202020204" pitchFamily="34" charset="0"/>
              </a:rPr>
              <a:t>42</a:t>
            </a:r>
            <a:r>
              <a:rPr lang="en-GB" sz="3400" dirty="0">
                <a:solidFill>
                  <a:schemeClr val="bg1"/>
                </a:solidFill>
                <a:latin typeface="Arial" panose="020B0604020202020204" pitchFamily="34" charset="0"/>
                <a:cs typeface="Arial" panose="020B0604020202020204" pitchFamily="34" charset="0"/>
              </a:rPr>
              <a:t>(4), pp.276-287</a:t>
            </a:r>
          </a:p>
          <a:p>
            <a:pPr marL="0" indent="0">
              <a:buNone/>
            </a:pPr>
            <a:endParaRPr lang="en-GB" sz="3400" dirty="0">
              <a:solidFill>
                <a:srgbClr val="FFFF00"/>
              </a:solidFill>
              <a:effectLst/>
              <a:latin typeface="Arial" panose="020B0604020202020204" pitchFamily="34" charset="0"/>
              <a:ea typeface="Times New Roman" panose="02020603050405020304" pitchFamily="18" charset="0"/>
              <a:cs typeface="Arial" panose="020B0604020202020204" pitchFamily="34" charset="0"/>
            </a:endParaRPr>
          </a:p>
          <a:p>
            <a:pPr marL="0" indent="0">
              <a:buNone/>
            </a:pPr>
            <a:r>
              <a:rPr lang="en-GB" sz="3400" dirty="0">
                <a:solidFill>
                  <a:schemeClr val="bg1"/>
                </a:solidFill>
              </a:rPr>
              <a:t>Kim Merson</a:t>
            </a:r>
          </a:p>
          <a:p>
            <a:pPr marL="0" indent="0">
              <a:buNone/>
            </a:pPr>
            <a:r>
              <a:rPr lang="en-GB" sz="3400" dirty="0">
                <a:solidFill>
                  <a:schemeClr val="bg1"/>
                </a:solidFill>
              </a:rPr>
              <a:t>Katie Pettitt</a:t>
            </a:r>
          </a:p>
          <a:p>
            <a:endParaRPr lang="en-GB" sz="2400" dirty="0">
              <a:solidFill>
                <a:srgbClr val="FFFF00"/>
              </a:solidFill>
              <a:effectLst/>
              <a:latin typeface="Arial" panose="020B0604020202020204" pitchFamily="34" charset="0"/>
              <a:ea typeface="Times New Roman" panose="02020603050405020304" pitchFamily="18" charset="0"/>
              <a:cs typeface="Arial" panose="020B0604020202020204" pitchFamily="34" charset="0"/>
            </a:endParaRPr>
          </a:p>
          <a:p>
            <a:endParaRPr lang="en-GB" sz="2400" dirty="0">
              <a:solidFill>
                <a:srgbClr val="FFFF00"/>
              </a:solidFill>
              <a:effectLst/>
              <a:latin typeface="Arial" panose="020B0604020202020204" pitchFamily="34" charset="0"/>
              <a:ea typeface="Times New Roman" panose="02020603050405020304" pitchFamily="18" charset="0"/>
              <a:cs typeface="Arial" panose="020B0604020202020204" pitchFamily="34" charset="0"/>
            </a:endParaRPr>
          </a:p>
          <a:p>
            <a:endParaRPr lang="en-GB" sz="2400" b="0" i="0" dirty="0">
              <a:solidFill>
                <a:srgbClr val="FFFF00"/>
              </a:solidFill>
              <a:effectLst/>
              <a:latin typeface="Arial" panose="020B0604020202020204" pitchFamily="34" charset="0"/>
              <a:cs typeface="Arial" panose="020B0604020202020204" pitchFamily="34" charset="0"/>
            </a:endParaRPr>
          </a:p>
          <a:p>
            <a:endParaRPr lang="en-GB" sz="2400" b="0" i="0" dirty="0">
              <a:solidFill>
                <a:srgbClr val="FFFF00"/>
              </a:solidFill>
              <a:effectLst/>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22535744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ircuit">
  <a:themeElements>
    <a:clrScheme name="Circuit">
      <a:dk1>
        <a:sysClr val="windowText" lastClr="000000"/>
      </a:dk1>
      <a:lt1>
        <a:sysClr val="window" lastClr="FFFFFF"/>
      </a:lt1>
      <a:dk2>
        <a:srgbClr val="134770"/>
      </a:dk2>
      <a:lt2>
        <a:srgbClr val="82FFFF"/>
      </a:lt2>
      <a:accent1>
        <a:srgbClr val="9ACD4C"/>
      </a:accent1>
      <a:accent2>
        <a:srgbClr val="FAA93A"/>
      </a:accent2>
      <a:accent3>
        <a:srgbClr val="D35940"/>
      </a:accent3>
      <a:accent4>
        <a:srgbClr val="B258D3"/>
      </a:accent4>
      <a:accent5>
        <a:srgbClr val="63A0CC"/>
      </a:accent5>
      <a:accent6>
        <a:srgbClr val="8AC4A7"/>
      </a:accent6>
      <a:hlink>
        <a:srgbClr val="B8FA56"/>
      </a:hlink>
      <a:folHlink>
        <a:srgbClr val="7AF8CC"/>
      </a:folHlink>
    </a:clrScheme>
    <a:fontScheme name="Circui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ircuit">
      <a:fillStyleLst>
        <a:solidFill>
          <a:schemeClr val="phClr"/>
        </a:solidFill>
        <a:gradFill rotWithShape="1">
          <a:gsLst>
            <a:gs pos="0">
              <a:schemeClr val="phClr">
                <a:tint val="58000"/>
                <a:satMod val="108000"/>
                <a:lumMod val="110000"/>
              </a:schemeClr>
            </a:gs>
            <a:gs pos="100000">
              <a:schemeClr val="phClr">
                <a:tint val="81000"/>
                <a:satMod val="109000"/>
                <a:lumMod val="105000"/>
              </a:schemeClr>
            </a:gs>
          </a:gsLst>
          <a:lin ang="5040000" scaled="0"/>
        </a:gradFill>
        <a:gradFill rotWithShape="1">
          <a:gsLst>
            <a:gs pos="0">
              <a:schemeClr val="phClr">
                <a:tint val="94000"/>
                <a:satMod val="105000"/>
                <a:lumMod val="102000"/>
              </a:schemeClr>
            </a:gs>
            <a:gs pos="100000">
              <a:schemeClr val="phClr">
                <a:shade val="74000"/>
                <a:satMod val="128000"/>
                <a:lumMod val="10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98000"/>
                <a:hueMod val="94000"/>
                <a:satMod val="148000"/>
                <a:lumMod val="150000"/>
              </a:schemeClr>
            </a:gs>
            <a:gs pos="100000">
              <a:schemeClr val="phClr">
                <a:shade val="92000"/>
                <a:hueMod val="104000"/>
                <a:satMod val="140000"/>
                <a:lumMod val="68000"/>
              </a:schemeClr>
            </a:gs>
          </a:gsLst>
          <a:lin ang="5040000" scaled="0"/>
        </a:gradFill>
        <a:blipFill>
          <a:blip xmlns:r="http://schemas.openxmlformats.org/officeDocument/2006/relationships" r:embed="rId1">
            <a:duotone>
              <a:schemeClr val="phClr">
                <a:shade val="88000"/>
                <a:hueMod val="106000"/>
                <a:satMod val="140000"/>
                <a:lumMod val="54000"/>
              </a:schemeClr>
              <a:schemeClr val="phClr">
                <a:tint val="98000"/>
                <a:hueMod val="90000"/>
                <a:satMod val="150000"/>
                <a:lumMod val="160000"/>
              </a:schemeClr>
            </a:duotone>
          </a:blip>
          <a:stretch/>
        </a:blipFill>
      </a:bgFillStyleLst>
    </a:fmtScheme>
  </a:themeElements>
  <a:objectDefaults/>
  <a:extraClrSchemeLst/>
  <a:extLst>
    <a:ext uri="{05A4C25C-085E-4340-85A3-A5531E510DB2}">
      <thm15:themeFamily xmlns:thm15="http://schemas.microsoft.com/office/thememl/2012/main" name="Circuit" id="{0AC2F7E7-15F5-431C-B2A2-456FE929F56C}" vid="{0911B802-464C-4241-8DD9-B60FF88E379F}"/>
    </a:ext>
  </a:extLst>
</a:theme>
</file>

<file path=docProps/app.xml><?xml version="1.0" encoding="utf-8"?>
<Properties xmlns="http://schemas.openxmlformats.org/officeDocument/2006/extended-properties" xmlns:vt="http://schemas.openxmlformats.org/officeDocument/2006/docPropsVTypes">
  <Template>TM04033919[[fn=Circuit]]</Template>
  <TotalTime>1076</TotalTime>
  <Words>1402</Words>
  <Application>Microsoft Office PowerPoint</Application>
  <PresentationFormat>Widescreen</PresentationFormat>
  <Paragraphs>93</Paragraphs>
  <Slides>14</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Arial</vt:lpstr>
      <vt:lpstr>Arial</vt:lpstr>
      <vt:lpstr>Calibri</vt:lpstr>
      <vt:lpstr>Tw Cen MT</vt:lpstr>
      <vt:lpstr>Circuit</vt:lpstr>
      <vt:lpstr>KIM MERSON-2127725  KATIE PETTITT-2127724  MODULE CODE- LCHS4002_BIRM Digital Skills and Research Methods  TITLE – How do students use technology to collaborate at UWTSD?  LECTURES NAME- Robert Nartowski  ASSIGNMENT TITLE - Is there a need to provide training on how to use technology to collaborate at UWTSD?</vt:lpstr>
      <vt:lpstr>Is there a need to provide training on how to use technology to collaborate at UWTSD?</vt:lpstr>
      <vt:lpstr>introduction</vt:lpstr>
      <vt:lpstr>Why would students need training?</vt:lpstr>
      <vt:lpstr>Existing research</vt:lpstr>
      <vt:lpstr>Ethical considerations</vt:lpstr>
      <vt:lpstr>As part of our Primary research, we asked 6 students the following yes/no questions </vt:lpstr>
      <vt:lpstr>PowerPoint Presentation</vt:lpstr>
      <vt:lpstr>PowerPoint Presentation</vt:lpstr>
      <vt:lpstr>PowerPoint Presentation</vt:lpstr>
      <vt:lpstr>Hypothesis</vt:lpstr>
      <vt:lpstr>Our Proposed method</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KIM MERSON-  KATIE PETTITT-  MODULE CODE- LCHS4002_BIRM Digital Skills and Research Methods  TITLE – How do students use technology to collaborate at UWTSD?  LECTURES NAME- Robert Nartowski  ASSIGNMENT TITLE -Are students confident in using technology to collaborate?</dc:title>
  <dc:creator>Kim Merson</dc:creator>
  <cp:lastModifiedBy>Kim Merson</cp:lastModifiedBy>
  <cp:revision>35</cp:revision>
  <dcterms:created xsi:type="dcterms:W3CDTF">2022-06-20T15:15:02Z</dcterms:created>
  <dcterms:modified xsi:type="dcterms:W3CDTF">2022-06-25T10:58:22Z</dcterms:modified>
</cp:coreProperties>
</file>