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80" r:id="rId2"/>
    <p:sldId id="282" r:id="rId3"/>
    <p:sldId id="291" r:id="rId4"/>
    <p:sldId id="281" r:id="rId5"/>
    <p:sldId id="293" r:id="rId6"/>
    <p:sldId id="258" r:id="rId7"/>
    <p:sldId id="284" r:id="rId8"/>
    <p:sldId id="283" r:id="rId9"/>
    <p:sldId id="260" r:id="rId10"/>
    <p:sldId id="269" r:id="rId11"/>
    <p:sldId id="285" r:id="rId12"/>
    <p:sldId id="290" r:id="rId13"/>
    <p:sldId id="264" r:id="rId14"/>
    <p:sldId id="289" r:id="rId15"/>
    <p:sldId id="288" r:id="rId16"/>
    <p:sldId id="275" r:id="rId17"/>
    <p:sldId id="276" r:id="rId18"/>
    <p:sldId id="277" r:id="rId19"/>
    <p:sldId id="278" r:id="rId20"/>
    <p:sldId id="279" r:id="rId21"/>
    <p:sldId id="29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0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CF46973-BF0B-1AA8-4C95-48E644650CF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060379-A9EC-70C6-D8A5-E310B478822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A10ADE0-2E75-4DAB-B3BC-F959C7A620FF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64AE585-E4AF-C0AA-8727-5A175ED5CFB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3802D70-0170-A9DB-D1E2-F04AF07E62B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F25977-9420-226D-CFF2-983D9BDE0721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70799B-D022-ABEE-CD27-B8A262014875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20B1B1B4-9A30-492F-93F2-DD319CAFCB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62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55E3BD-2DB0-13B4-BD6C-A0F4D63DE8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E77BB7-E869-0169-8C4A-B26C11F9EE5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3428B5-948E-4D75-5F94-5EF8F6DB990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3A42D7B-B119-43D6-B7A8-30798C494C2E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C862251C-64ED-CDEF-07D0-02834769303E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8">
              <a:extLst>
                <a:ext uri="{FF2B5EF4-FFF2-40B4-BE49-F238E27FC236}">
                  <a16:creationId xmlns:a16="http://schemas.microsoft.com/office/drawing/2014/main" id="{984D4D10-4D8F-AFE0-3A41-35B52F1DCDD1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C3CCB7D4-8E02-3650-4156-D4D0AA522AC3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683FF012-94D1-C68D-0DE8-0519B8D697A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2099736"/>
            <a:ext cx="8825660" cy="2677646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38A3408-5265-2779-BEEC-7B0C78098A9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0F2C6DA-D305-F4AC-E77E-118A552677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8993" y="1792224"/>
            <a:ext cx="990596" cy="304796"/>
          </a:xfrm>
        </p:spPr>
        <p:txBody>
          <a:bodyPr anchor="t"/>
          <a:lstStyle>
            <a:lvl1pPr algn="l">
              <a:defRPr b="0">
                <a:solidFill>
                  <a:srgbClr val="FFFFFF"/>
                </a:solidFill>
              </a:defRPr>
            </a:lvl1pPr>
          </a:lstStyle>
          <a:p>
            <a:pPr lvl="0"/>
            <a:fld id="{3095FF73-01E6-49F8-B83E-1F13E8878EFD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6C5CB23-69DB-4097-AEC4-355F24EE5C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980" y="3227837"/>
            <a:ext cx="3859792" cy="304796"/>
          </a:xfrm>
        </p:spPr>
        <p:txBody>
          <a:bodyPr/>
          <a:lstStyle>
            <a:lvl1pPr>
              <a:defRPr b="0"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7301EB7D-19E0-0AB7-ADF8-EE281D055C60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AFF3028-59FE-89F5-2CAD-19E6E32976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3BCF9F-7085-4A96-8792-79DD7E381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81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235AE-29DD-64B9-D372-8736529FB2F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33E73-F9CD-E1A4-849C-F3760E7EE8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88256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4AD2CB-E7D0-907B-32E9-0241258BCD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602987-8F65-4758-97DB-3B22BA817EFC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02FE9-8F14-CAC3-48A5-F671545166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B8C63-A547-D2FC-1008-743B07C585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BFD51D-1560-4929-AF12-72BF16A149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419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9D7BA06F-2604-3F0D-26C5-968A6365AAD2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8B355559-0776-1B0E-3A17-5F285ED09723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2BA9B748-ECEF-11B6-EC32-5250B1C53EA9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7">
              <a:extLst>
                <a:ext uri="{FF2B5EF4-FFF2-40B4-BE49-F238E27FC236}">
                  <a16:creationId xmlns:a16="http://schemas.microsoft.com/office/drawing/2014/main" id="{6101768E-7D28-65C7-FDCD-778369C4A9F4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8">
              <a:extLst>
                <a:ext uri="{FF2B5EF4-FFF2-40B4-BE49-F238E27FC236}">
                  <a16:creationId xmlns:a16="http://schemas.microsoft.com/office/drawing/2014/main" id="{1CBE4569-7108-77B8-C316-7C3EE336BD00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19">
              <a:extLst>
                <a:ext uri="{FF2B5EF4-FFF2-40B4-BE49-F238E27FC236}">
                  <a16:creationId xmlns:a16="http://schemas.microsoft.com/office/drawing/2014/main" id="{5655984D-E6A8-47DD-8113-9DA98EAD6A7C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82DD2F56-089E-EACF-9085-30AE7AA315F0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9">
              <a:extLst>
                <a:ext uri="{FF2B5EF4-FFF2-40B4-BE49-F238E27FC236}">
                  <a16:creationId xmlns:a16="http://schemas.microsoft.com/office/drawing/2014/main" id="{68E2481F-5DA7-49DA-33A1-74BC50E0AC43}"/>
                </a:ext>
              </a:extLst>
            </p:cNvPr>
            <p:cNvSpPr/>
            <p:nvPr/>
          </p:nvSpPr>
          <p:spPr>
            <a:xfrm>
              <a:off x="7289797" y="402162"/>
              <a:ext cx="4478868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312A744A-CFEF-9D8C-CCBA-50E4BAA817FF}"/>
                </a:ext>
              </a:extLst>
            </p:cNvPr>
            <p:cNvSpPr/>
            <p:nvPr/>
          </p:nvSpPr>
          <p:spPr>
            <a:xfrm rot="16200004">
              <a:off x="3787248" y="280171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22240E0-3B73-2144-3665-2987A9485AC6}"/>
                </a:ext>
              </a:extLst>
            </p:cNvPr>
            <p:cNvSpPr/>
            <p:nvPr/>
          </p:nvSpPr>
          <p:spPr>
            <a:xfrm rot="15922474">
              <a:off x="4698351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5F41A59-696B-7FB4-9C37-3506C9833035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73904080-EEAD-E912-BA99-3EBED6472C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2677646"/>
            <a:ext cx="4351026" cy="2283823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5D3E4415-CFDA-0074-FABB-2CC7748CA7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95563" y="2677646"/>
            <a:ext cx="3757543" cy="2283823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ECB4C22B-A04E-D30F-8278-75B86EA3A1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CC95B1-2350-45F9-B1D4-8F40E70827C6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77E1580F-E001-8407-53E6-AAE8309396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E08FB7B9-B311-102B-C92F-E983B1B2A9AD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8F428A5B-648E-1616-966B-74B393BCFC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875D30-FBE6-4811-A71E-673C53DE2F6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65255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AD1A0-A86D-02FF-EE5B-A41010C68BF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D85AF-4C62-98DE-2A0D-7BB32C1CB2B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94D30D-2534-BE24-7333-612CEAA894D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871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1E377-4A39-8CEA-9374-3EB89CFE9A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A96CB3-59C1-4801-A9C5-A8C0C2C21D39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79E31-C1CB-97FD-11BA-EBB8225A4F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A91D6-ABC7-8D81-6306-06D649376C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AD52C5-7AD3-49FF-8B4F-3E934FF99EF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513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A481A-B4D8-DAD8-B423-7C868201CF3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2A9E8E-EE94-9EF3-B858-C46C04EC899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83777E-F4BA-AA3D-BD5B-BF99355521D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5495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8BE0A3-37AE-5829-D5A2-9892946F1F9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0871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79654B-C8A6-DFB5-2F6E-8FF97819626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0871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F90088-6577-5CA9-3D2F-C6590D87BC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BAB02A-F067-48D7-91FE-31DE4E68295E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8F17FD-9E4B-5519-9CA2-7F90EC28C0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DEF68A-C170-EBC4-F8A8-8D9A1E6A15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0FB925-0108-4F25-9DC0-3CE2A04EFB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20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3F13-AC27-3AAE-CFBB-378F1760B6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05A638-F441-F7B2-E8B3-0D18FDFD92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C6F186-3EED-4C1E-9B96-DB05469BE6A8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B0F682-7964-62E2-9FE3-1BAE9A8D37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307F53-B7A8-F64A-CD7B-5B145AAEF1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53404F-A29A-402D-81B5-882AC92C79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16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BAB636-7618-8260-FB2F-C1CFAF5487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BD03C0-4DB8-4E58-A368-BC711F460FBA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7E459E-4CA2-CB4A-F1D3-ADA1F85559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2C7FF53F-804C-39AF-23DB-F9CC0F65937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43B645B2-003E-C6B4-2302-1E0DC2272B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332D31-5545-4FB1-AD22-551F6EA2573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81734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7846409B-5D90-5364-E786-7335ED97A32F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D74889CD-1E08-511D-FDCF-AEF702D44621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13A0AE8F-0DBF-4933-9500-053C7CE49713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8">
              <a:extLst>
                <a:ext uri="{FF2B5EF4-FFF2-40B4-BE49-F238E27FC236}">
                  <a16:creationId xmlns:a16="http://schemas.microsoft.com/office/drawing/2014/main" id="{DA425615-7B41-4044-3381-7A405D0A55F1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9">
              <a:extLst>
                <a:ext uri="{FF2B5EF4-FFF2-40B4-BE49-F238E27FC236}">
                  <a16:creationId xmlns:a16="http://schemas.microsoft.com/office/drawing/2014/main" id="{DA975CD0-02F5-D6ED-EB1C-6BC931F7D9BC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20">
              <a:extLst>
                <a:ext uri="{FF2B5EF4-FFF2-40B4-BE49-F238E27FC236}">
                  <a16:creationId xmlns:a16="http://schemas.microsoft.com/office/drawing/2014/main" id="{9509267E-8785-23C8-93EA-8E1CA6426208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21">
              <a:extLst>
                <a:ext uri="{FF2B5EF4-FFF2-40B4-BE49-F238E27FC236}">
                  <a16:creationId xmlns:a16="http://schemas.microsoft.com/office/drawing/2014/main" id="{7FF61441-ACE5-6E68-30D8-B8FF1DC9C4D7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10">
              <a:extLst>
                <a:ext uri="{FF2B5EF4-FFF2-40B4-BE49-F238E27FC236}">
                  <a16:creationId xmlns:a16="http://schemas.microsoft.com/office/drawing/2014/main" id="{028A5BD1-580C-010C-D8E4-401E9A2888BB}"/>
                </a:ext>
              </a:extLst>
            </p:cNvPr>
            <p:cNvSpPr/>
            <p:nvPr/>
          </p:nvSpPr>
          <p:spPr>
            <a:xfrm>
              <a:off x="5713408" y="402162"/>
              <a:ext cx="6055257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69E19D53-B7EA-5163-0BCE-3FE59FDB1A2B}"/>
                </a:ext>
              </a:extLst>
            </p:cNvPr>
            <p:cNvSpPr/>
            <p:nvPr/>
          </p:nvSpPr>
          <p:spPr>
            <a:xfrm rot="15922474">
              <a:off x="3140478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A475367-0051-53AD-5A89-EDD9F8F72ABA}"/>
                </a:ext>
              </a:extLst>
            </p:cNvPr>
            <p:cNvSpPr/>
            <p:nvPr/>
          </p:nvSpPr>
          <p:spPr>
            <a:xfrm rot="16200004">
              <a:off x="2229375" y="280171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DAC53152-211A-5B18-8BCF-78FA21D090E3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2D9C1D59-0847-217C-8415-67D9A1EFF7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295403"/>
            <a:ext cx="2793153" cy="16002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69200E3-6295-E0F3-3FA4-4DC5B6E337A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81147" y="1447796"/>
            <a:ext cx="5190070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11C2EEA-0653-EB8C-AA4E-4969A83C8CC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2793153" cy="2895603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F0CAD8C2-409D-A81D-7AB2-F8AEF91232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5E6F32-03EF-4C8B-8FEB-030044E30B0C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ACF22B7A-E40E-FBD5-CF27-7268E9D50B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64426DE9-B399-BE9A-96F1-5CC1E1E38184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CF74AF03-ECBD-6969-42D3-D813D60AD3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0899BF-2F51-4C9A-995B-BF3934693A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51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075C1E2A-FBEC-8FB1-85E7-7ABE8E2090DB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0ED27500-E45B-4F5B-5AE8-AE4AEF4CC998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7722E652-6CBB-83CB-A22C-6A876BB82371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7">
              <a:extLst>
                <a:ext uri="{FF2B5EF4-FFF2-40B4-BE49-F238E27FC236}">
                  <a16:creationId xmlns:a16="http://schemas.microsoft.com/office/drawing/2014/main" id="{37753182-FBE3-D604-7912-8A167FFA9CA1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8">
              <a:extLst>
                <a:ext uri="{FF2B5EF4-FFF2-40B4-BE49-F238E27FC236}">
                  <a16:creationId xmlns:a16="http://schemas.microsoft.com/office/drawing/2014/main" id="{DF11248D-BB23-21F2-EEC6-354911134F63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19">
              <a:extLst>
                <a:ext uri="{FF2B5EF4-FFF2-40B4-BE49-F238E27FC236}">
                  <a16:creationId xmlns:a16="http://schemas.microsoft.com/office/drawing/2014/main" id="{ED88B314-5D58-8A99-0705-9EF57239B8B9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3F24A1B7-6849-03E4-D1B6-D60E9B711099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10">
              <a:extLst>
                <a:ext uri="{FF2B5EF4-FFF2-40B4-BE49-F238E27FC236}">
                  <a16:creationId xmlns:a16="http://schemas.microsoft.com/office/drawing/2014/main" id="{E425378A-15BD-89E0-5657-653A406EAE49}"/>
                </a:ext>
              </a:extLst>
            </p:cNvPr>
            <p:cNvSpPr/>
            <p:nvPr/>
          </p:nvSpPr>
          <p:spPr>
            <a:xfrm>
              <a:off x="6172200" y="402162"/>
              <a:ext cx="55964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D2125C5-5FD4-513A-5595-AA01E1F5EE48}"/>
                </a:ext>
              </a:extLst>
            </p:cNvPr>
            <p:cNvSpPr/>
            <p:nvPr/>
          </p:nvSpPr>
          <p:spPr>
            <a:xfrm rot="15922474">
              <a:off x="4203587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BC7DC18-255E-77DF-E051-D1E88CC33774}"/>
                </a:ext>
              </a:extLst>
            </p:cNvPr>
            <p:cNvSpPr/>
            <p:nvPr/>
          </p:nvSpPr>
          <p:spPr>
            <a:xfrm rot="16200004">
              <a:off x="3295438" y="280171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AFD48C2-93A7-B14F-2331-54649E98A24F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177C14DC-404F-31F1-0DBB-77478A039F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693331"/>
            <a:ext cx="3865132" cy="1735668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9A28A9E3-0383-6885-E3CE-7791B91D2DE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547872" y="1143000"/>
            <a:ext cx="3227191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380E969-D847-E3EF-DE65-6DDF3063B2E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3859216" cy="1371600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DB7F0BCD-9E36-2B77-FA97-2ADC103E9A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F7ECB9-FE27-4421-89FE-1A8CDEEB760E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913E6567-FACC-41A8-5F3F-9022ACCEC1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12375E16-CB91-E147-51DF-1522D259A5D5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3B8976DC-8DB5-E424-C5E2-401EC717FE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448D91-4678-423B-BBCC-A18DD84E9D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529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28F00938-4885-371E-C3B6-13B82194709D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2">
              <a:extLst>
                <a:ext uri="{FF2B5EF4-FFF2-40B4-BE49-F238E27FC236}">
                  <a16:creationId xmlns:a16="http://schemas.microsoft.com/office/drawing/2014/main" id="{43B9691C-84C6-1824-50B0-54481BD6E931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135BB76B-DBD0-7C97-F2E2-61DB99F732D6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7">
              <a:extLst>
                <a:ext uri="{FF2B5EF4-FFF2-40B4-BE49-F238E27FC236}">
                  <a16:creationId xmlns:a16="http://schemas.microsoft.com/office/drawing/2014/main" id="{3326636E-5069-0B43-A78A-F4F2B56E9C1F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8">
              <a:extLst>
                <a:ext uri="{FF2B5EF4-FFF2-40B4-BE49-F238E27FC236}">
                  <a16:creationId xmlns:a16="http://schemas.microsoft.com/office/drawing/2014/main" id="{EEB5E9B8-D5BC-765E-E03D-2005E3F5128E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19">
              <a:extLst>
                <a:ext uri="{FF2B5EF4-FFF2-40B4-BE49-F238E27FC236}">
                  <a16:creationId xmlns:a16="http://schemas.microsoft.com/office/drawing/2014/main" id="{1DD49D02-464A-59FD-91C5-DF53BD19DC0A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9F3891E1-D078-724C-8A2F-7C1F660EA58D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82A5B109-8A0E-5863-1B63-38AC9F7F652A}"/>
                </a:ext>
              </a:extLst>
            </p:cNvPr>
            <p:cNvSpPr/>
            <p:nvPr/>
          </p:nvSpPr>
          <p:spPr>
            <a:xfrm rot="10371510">
              <a:off x="263767" y="4438250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01F93B9-D70F-D30D-AA3D-260194DD236E}"/>
                </a:ext>
              </a:extLst>
            </p:cNvPr>
            <p:cNvSpPr/>
            <p:nvPr/>
          </p:nvSpPr>
          <p:spPr>
            <a:xfrm rot="10799991">
              <a:off x="459513" y="321137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0FB57E4-D21B-5981-CDB0-4AD69C3DED8C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F08E8E2A-2ABB-1983-BDF9-A6BB261A93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4969928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E8A5B6A4-ACF0-79AA-9CEA-8CEFA25C8D7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429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508028B-DD53-11A6-0E62-6E3D04C81E0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536664"/>
            <a:ext cx="8825660" cy="493711"/>
          </a:xfrm>
        </p:spPr>
        <p:txBody>
          <a:bodyPr/>
          <a:lstStyle>
            <a:lvl1pPr marL="0" indent="0">
              <a:buNone/>
              <a:defRPr sz="12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99B704D1-8CB9-C10B-C496-E172015E34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80495A-9165-437A-B391-1B6610819D62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41F0D9F8-9C6C-9D3A-1AEA-EA12674C1C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EB52C0FA-CC6D-A7FA-03AF-C073BB92A7B8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B849B028-8357-7D30-0B5A-EA77783B13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B5BC08-93C8-4187-96A2-8C385C310D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45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5A656A98-2779-B683-5A0C-B0B6D5EA78D0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>
              <a:extLst>
                <a:ext uri="{FF2B5EF4-FFF2-40B4-BE49-F238E27FC236}">
                  <a16:creationId xmlns:a16="http://schemas.microsoft.com/office/drawing/2014/main" id="{86ED38D1-7FCA-88BE-D92E-7598D498EE99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3">
              <a:extLst>
                <a:ext uri="{FF2B5EF4-FFF2-40B4-BE49-F238E27FC236}">
                  <a16:creationId xmlns:a16="http://schemas.microsoft.com/office/drawing/2014/main" id="{1F3D93CB-8D14-6126-7A1A-A90EB973B31E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FFAD4E68-AD3D-91FA-E45D-B92D103459A5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5">
              <a:extLst>
                <a:ext uri="{FF2B5EF4-FFF2-40B4-BE49-F238E27FC236}">
                  <a16:creationId xmlns:a16="http://schemas.microsoft.com/office/drawing/2014/main" id="{C3D55693-DBCC-2EA8-2A6A-EB6202A31305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17">
              <a:extLst>
                <a:ext uri="{FF2B5EF4-FFF2-40B4-BE49-F238E27FC236}">
                  <a16:creationId xmlns:a16="http://schemas.microsoft.com/office/drawing/2014/main" id="{6FBD7239-22FF-77E4-C185-6D6F2EAFDA30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18">
              <a:extLst>
                <a:ext uri="{FF2B5EF4-FFF2-40B4-BE49-F238E27FC236}">
                  <a16:creationId xmlns:a16="http://schemas.microsoft.com/office/drawing/2014/main" id="{A7F05C8D-10BA-1D6F-81B1-E2EB8216D5D6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AC4F684B-5B4D-B198-4736-1315CD815EAE}"/>
                </a:ext>
              </a:extLst>
            </p:cNvPr>
            <p:cNvSpPr/>
            <p:nvPr/>
          </p:nvSpPr>
          <p:spPr>
            <a:xfrm rot="21010064">
              <a:off x="8490945" y="2714872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0555248-9A7A-6C4B-E699-2AA3F11CE3EE}"/>
                </a:ext>
              </a:extLst>
            </p:cNvPr>
            <p:cNvSpPr/>
            <p:nvPr/>
          </p:nvSpPr>
          <p:spPr>
            <a:xfrm>
              <a:off x="455608" y="2801319"/>
              <a:ext cx="11277596" cy="36026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7946"/>
                <a:gd name="f5" fmla="val 7945"/>
                <a:gd name="f6" fmla="val 4"/>
                <a:gd name="f7" fmla="val 9773"/>
                <a:gd name="f8" fmla="val 91"/>
                <a:gd name="f9" fmla="val 9547"/>
                <a:gd name="f10" fmla="val 175"/>
                <a:gd name="f11" fmla="val 9320"/>
                <a:gd name="f12" fmla="val 256"/>
                <a:gd name="f13" fmla="val 9092"/>
                <a:gd name="f14" fmla="val 326"/>
                <a:gd name="f15" fmla="val 8865"/>
                <a:gd name="f16" fmla="val 396"/>
                <a:gd name="f17" fmla="val 8637"/>
                <a:gd name="f18" fmla="val 462"/>
                <a:gd name="f19" fmla="val 8412"/>
                <a:gd name="f20" fmla="val 518"/>
                <a:gd name="f21" fmla="val 8184"/>
                <a:gd name="f22" fmla="val 571"/>
                <a:gd name="f23" fmla="val 7957"/>
                <a:gd name="f24" fmla="val 620"/>
                <a:gd name="f25" fmla="val 7734"/>
                <a:gd name="f26" fmla="val 662"/>
                <a:gd name="f27" fmla="val 7508"/>
                <a:gd name="f28" fmla="val 704"/>
                <a:gd name="f29" fmla="val 7285"/>
                <a:gd name="f30" fmla="val 739"/>
                <a:gd name="f31" fmla="val 7062"/>
                <a:gd name="f32" fmla="val 767"/>
                <a:gd name="f33" fmla="val 6840"/>
                <a:gd name="f34" fmla="val 795"/>
                <a:gd name="f35" fmla="val 6620"/>
                <a:gd name="f36" fmla="val 819"/>
                <a:gd name="f37" fmla="val 6402"/>
                <a:gd name="f38" fmla="val 837"/>
                <a:gd name="f39" fmla="val 6184"/>
                <a:gd name="f40" fmla="val 851"/>
                <a:gd name="f41" fmla="val 5968"/>
                <a:gd name="f42" fmla="val 865"/>
                <a:gd name="f43" fmla="val 5755"/>
                <a:gd name="f44" fmla="val 872"/>
                <a:gd name="f45" fmla="val 5542"/>
                <a:gd name="f46" fmla="val 879"/>
                <a:gd name="f47" fmla="val 5332"/>
                <a:gd name="f48" fmla="val 882"/>
                <a:gd name="f49" fmla="val 5124"/>
                <a:gd name="f50" fmla="val 4918"/>
                <a:gd name="f51" fmla="val 4714"/>
                <a:gd name="f52" fmla="val 4514"/>
                <a:gd name="f53" fmla="val 861"/>
                <a:gd name="f54" fmla="val 4316"/>
                <a:gd name="f55" fmla="val 4122"/>
                <a:gd name="f56" fmla="val 840"/>
                <a:gd name="f57" fmla="val 3929"/>
                <a:gd name="f58" fmla="val 823"/>
                <a:gd name="f59" fmla="val 3739"/>
                <a:gd name="f60" fmla="val 805"/>
                <a:gd name="f61" fmla="val 3553"/>
                <a:gd name="f62" fmla="val 788"/>
                <a:gd name="f63" fmla="val 3190"/>
                <a:gd name="f64" fmla="val 742"/>
                <a:gd name="f65" fmla="val 2842"/>
                <a:gd name="f66" fmla="val 693"/>
                <a:gd name="f67" fmla="val 2508"/>
                <a:gd name="f68" fmla="val 641"/>
                <a:gd name="f69" fmla="val 2192"/>
                <a:gd name="f70" fmla="val 585"/>
                <a:gd name="f71" fmla="val 1890"/>
                <a:gd name="f72" fmla="val 525"/>
                <a:gd name="f73" fmla="val 1610"/>
                <a:gd name="f74" fmla="val 1347"/>
                <a:gd name="f75" fmla="val 399"/>
                <a:gd name="f76" fmla="val 1105"/>
                <a:gd name="f77" fmla="val 336"/>
                <a:gd name="f78" fmla="val 883"/>
                <a:gd name="f79" fmla="val 277"/>
                <a:gd name="f80" fmla="val 686"/>
                <a:gd name="f81" fmla="val 221"/>
                <a:gd name="f82" fmla="val 508"/>
                <a:gd name="f83" fmla="val 168"/>
                <a:gd name="f84" fmla="val 358"/>
                <a:gd name="f85" fmla="val 123"/>
                <a:gd name="f86" fmla="val 232"/>
                <a:gd name="f87" fmla="val 81"/>
                <a:gd name="f88" fmla="val 59"/>
                <a:gd name="f89" fmla="val 21"/>
                <a:gd name="f90" fmla="*/ f0 1 10000"/>
                <a:gd name="f91" fmla="*/ f1 1 7946"/>
                <a:gd name="f92" fmla="+- f4 0 f2"/>
                <a:gd name="f93" fmla="+- f3 0 f2"/>
                <a:gd name="f94" fmla="*/ f93 1 10000"/>
                <a:gd name="f95" fmla="*/ f92 1 7946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7946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54A2A75-1B60-653B-2AE8-C08A1A4150A8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D4EA95EE-AD04-1BD6-B7CC-F23AE83663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8797" y="1063419"/>
            <a:ext cx="8831814" cy="137298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F7CD8C0-A77E-96C1-5A13-3646990E94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543299"/>
            <a:ext cx="8825660" cy="2476496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B5864AB-04C2-3B13-F1B7-7282085DC1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15152E-D87A-40E4-8E5E-6C13ADC1F5EF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35CFF36C-F87B-7B0D-7492-56CCC4CDFD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CC6D4E76-5154-5C55-1C64-D1F34EF3249E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289155E6-1423-4049-F8CB-1BA2F651CF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0451BC-33CF-44E1-A8C6-2FE6846D28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00248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06B9D486-2057-1C77-0BC3-DC4A2C7ADAFB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6">
              <a:extLst>
                <a:ext uri="{FF2B5EF4-FFF2-40B4-BE49-F238E27FC236}">
                  <a16:creationId xmlns:a16="http://schemas.microsoft.com/office/drawing/2014/main" id="{B45230CD-DAC1-E141-487A-2DBA53207618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9">
              <a:extLst>
                <a:ext uri="{FF2B5EF4-FFF2-40B4-BE49-F238E27FC236}">
                  <a16:creationId xmlns:a16="http://schemas.microsoft.com/office/drawing/2014/main" id="{FCF148AC-9CC3-CB7E-FFC2-3D83B3CE973A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21">
              <a:extLst>
                <a:ext uri="{FF2B5EF4-FFF2-40B4-BE49-F238E27FC236}">
                  <a16:creationId xmlns:a16="http://schemas.microsoft.com/office/drawing/2014/main" id="{64C24302-31D8-F6EA-776F-E8502B0218C8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22">
              <a:extLst>
                <a:ext uri="{FF2B5EF4-FFF2-40B4-BE49-F238E27FC236}">
                  <a16:creationId xmlns:a16="http://schemas.microsoft.com/office/drawing/2014/main" id="{AF55CFB2-9949-976D-EE96-7B57D2B3740B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23">
              <a:extLst>
                <a:ext uri="{FF2B5EF4-FFF2-40B4-BE49-F238E27FC236}">
                  <a16:creationId xmlns:a16="http://schemas.microsoft.com/office/drawing/2014/main" id="{D4A05C17-AFF8-704F-52DC-7DE52D507215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24">
              <a:extLst>
                <a:ext uri="{FF2B5EF4-FFF2-40B4-BE49-F238E27FC236}">
                  <a16:creationId xmlns:a16="http://schemas.microsoft.com/office/drawing/2014/main" id="{062016EC-B506-F59A-7F00-7B6B7D3E4E6C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8294616A-25D4-2ACF-F919-6B58626D550D}"/>
                </a:ext>
              </a:extLst>
            </p:cNvPr>
            <p:cNvSpPr/>
            <p:nvPr/>
          </p:nvSpPr>
          <p:spPr>
            <a:xfrm rot="21010064">
              <a:off x="8490945" y="4185118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EA881A66-3BD5-F3CC-EF5B-14656807DA0F}"/>
                </a:ext>
              </a:extLst>
            </p:cNvPr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6B79C70-B3BE-A476-CAF3-A2DF12BCFB1C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2" name="TextBox 15">
            <a:extLst>
              <a:ext uri="{FF2B5EF4-FFF2-40B4-BE49-F238E27FC236}">
                <a16:creationId xmlns:a16="http://schemas.microsoft.com/office/drawing/2014/main" id="{6FD01924-2AEE-A9C8-B589-F756FE42C1D9}"/>
              </a:ext>
            </a:extLst>
          </p:cNvPr>
          <p:cNvSpPr txBox="1"/>
          <p:nvPr/>
        </p:nvSpPr>
        <p:spPr>
          <a:xfrm>
            <a:off x="881563" y="607335"/>
            <a:ext cx="801910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01F279-667F-2592-18EB-8ACD093082AE}"/>
              </a:ext>
            </a:extLst>
          </p:cNvPr>
          <p:cNvSpPr txBox="1"/>
          <p:nvPr/>
        </p:nvSpPr>
        <p:spPr>
          <a:xfrm>
            <a:off x="9884453" y="2613784"/>
            <a:ext cx="652762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”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B8FDC5C3-EAF7-991E-3EFE-BC3097F4AE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1875" y="982129"/>
            <a:ext cx="8453902" cy="269662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6E73995-983E-67A6-6D2F-3D8C6FDDA74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45943" y="3678768"/>
            <a:ext cx="7731215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255EADAE-5D41-D024-42FB-361449768F3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029200"/>
            <a:ext cx="9244894" cy="997857"/>
          </a:xfrm>
        </p:spPr>
        <p:txBody>
          <a:bodyPr anchor="ctr"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F6B542E2-303C-4569-BA1F-E9BE3A01DA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CACAEC-AE4C-4487-8742-33AE2BAE32D9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8C69ED00-9132-6198-907F-6E859221C9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FBFD231-0699-DD43-1246-99C2A9A5E6EA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2784A636-837E-E420-A8D6-5B0FFF754E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49B9B9-E27A-40B6-BF67-B0DE596C93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8092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006169A8-FA9F-2348-2CE9-202FD51F1FD5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>
              <a:extLst>
                <a:ext uri="{FF2B5EF4-FFF2-40B4-BE49-F238E27FC236}">
                  <a16:creationId xmlns:a16="http://schemas.microsoft.com/office/drawing/2014/main" id="{CC7A335E-EA34-2490-D13D-93259B9A51D0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4">
              <a:extLst>
                <a:ext uri="{FF2B5EF4-FFF2-40B4-BE49-F238E27FC236}">
                  <a16:creationId xmlns:a16="http://schemas.microsoft.com/office/drawing/2014/main" id="{1C2CB9B9-255C-9E14-D4E4-30A72EB1F1D7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5">
              <a:extLst>
                <a:ext uri="{FF2B5EF4-FFF2-40B4-BE49-F238E27FC236}">
                  <a16:creationId xmlns:a16="http://schemas.microsoft.com/office/drawing/2014/main" id="{6C3FCD8C-7F54-0807-6838-7C2BDEB2B98E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6">
              <a:extLst>
                <a:ext uri="{FF2B5EF4-FFF2-40B4-BE49-F238E27FC236}">
                  <a16:creationId xmlns:a16="http://schemas.microsoft.com/office/drawing/2014/main" id="{3B22358B-1855-6B52-3A96-CDC19C8925F5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17">
              <a:extLst>
                <a:ext uri="{FF2B5EF4-FFF2-40B4-BE49-F238E27FC236}">
                  <a16:creationId xmlns:a16="http://schemas.microsoft.com/office/drawing/2014/main" id="{32776EF7-A9E7-FEF6-8C2F-0C4D7E1BFBA0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18">
              <a:extLst>
                <a:ext uri="{FF2B5EF4-FFF2-40B4-BE49-F238E27FC236}">
                  <a16:creationId xmlns:a16="http://schemas.microsoft.com/office/drawing/2014/main" id="{CADE2B53-47C8-6093-7050-A8A151A04FD0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D730B1D8-5C0F-82ED-2DDB-1F8DE150AFF4}"/>
                </a:ext>
              </a:extLst>
            </p:cNvPr>
            <p:cNvSpPr/>
            <p:nvPr/>
          </p:nvSpPr>
          <p:spPr>
            <a:xfrm rot="21010064">
              <a:off x="8490945" y="4193585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49F0AE-330C-E05D-8A87-6BB185C7BDDF}"/>
                </a:ext>
              </a:extLst>
            </p:cNvPr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422CA60-D77D-5A7A-6E94-9B97E9B3AAE3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A5DA92F6-B38E-A818-4427-4E7F1E8090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2370664"/>
            <a:ext cx="8825660" cy="182251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D932F089-9707-2991-F4FA-FD448F8DBC9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024966"/>
            <a:ext cx="8825660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A0B48EA2-072D-1F04-4F0F-84CE07CDF7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035DEB-0C3C-45CC-8212-EFE7CFDBC1A0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A4EB4183-FFC2-82A0-F146-C0F53D22D6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Rectangle 13">
            <a:extLst>
              <a:ext uri="{FF2B5EF4-FFF2-40B4-BE49-F238E27FC236}">
                <a16:creationId xmlns:a16="http://schemas.microsoft.com/office/drawing/2014/main" id="{7BCD4131-93B4-27CC-5A26-DB4897A70B27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3DFE8EF6-C988-6F55-EBB9-87B846F470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5B36D0-FED6-436F-94A4-B63DB104DE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479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7D7F3-D5B3-ABE8-06FC-88056E9E4E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AC5B07-FCA5-79CC-409A-E7ED3018A6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2603497"/>
            <a:ext cx="314187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F546EA-0510-0AD6-3637-38E9E1A762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179761"/>
            <a:ext cx="314187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AAFF49-C4D4-8570-5B19-4CC7C6EC7A3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12719" y="2603497"/>
            <a:ext cx="314700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53BD203B-870B-69C6-B8C2-DE8DED9EDDF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12719" y="3179761"/>
            <a:ext cx="314700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0360085D-1842-25B2-E50B-FA387AA877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88135" y="2603497"/>
            <a:ext cx="314572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5BE69EB-073C-07F6-27B1-40BDAC7EC66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88327" y="3179761"/>
            <a:ext cx="3145536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DAAB9CD4-841A-BBB5-71D5-DF0B6F8A2628}"/>
              </a:ext>
            </a:extLst>
          </p:cNvPr>
          <p:cNvCxnSpPr/>
          <p:nvPr/>
        </p:nvCxnSpPr>
        <p:spPr>
          <a:xfrm>
            <a:off x="4403969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67C1428A-02F7-E919-1811-D8F3A4D11E01}"/>
              </a:ext>
            </a:extLst>
          </p:cNvPr>
          <p:cNvCxnSpPr/>
          <p:nvPr/>
        </p:nvCxnSpPr>
        <p:spPr>
          <a:xfrm>
            <a:off x="7772400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8E55EA00-C9A3-634A-C98F-B7F2B90E08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D7BEF7-2125-430C-B36E-60DD65EA104E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2" name="Footer Placeholder 7">
            <a:extLst>
              <a:ext uri="{FF2B5EF4-FFF2-40B4-BE49-F238E27FC236}">
                <a16:creationId xmlns:a16="http://schemas.microsoft.com/office/drawing/2014/main" id="{6A053053-60CF-F811-32D3-9B26561974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851795AD-EE56-DB74-EE24-508E82831D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A43700-2333-4854-A8EE-B8BF5A6E1EF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275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3CB6C-F7C3-F5BE-E3C0-634B926AE6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D7FA2D-8204-1326-BFCB-8827DFA1CA9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4648932-205D-76EB-768A-39A1B88B072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334548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8EC87F2-7781-E99B-515B-5DE155059B6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6D6F87BF-3CCF-2FBE-BE9E-7311F312FCD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68863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77EE5954-9859-F8FF-DB46-A57DF5EE956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48460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E43DCA0-F7DE-7DB0-3AE2-689DE5874FF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017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5467A734-1097-ACA9-9D0F-15F3B7A1069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82776" y="4532845"/>
            <a:ext cx="3051096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D23BD159-1709-C36F-B295-9BDB973E899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63031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2FA48C7-22C3-11C0-E028-73DFCBAABCF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82776" y="5109100"/>
            <a:ext cx="3051096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2" name="Straight Connector 42">
            <a:extLst>
              <a:ext uri="{FF2B5EF4-FFF2-40B4-BE49-F238E27FC236}">
                <a16:creationId xmlns:a16="http://schemas.microsoft.com/office/drawing/2014/main" id="{96414C18-0E36-E2B9-0827-06A505446E7D}"/>
              </a:ext>
            </a:extLst>
          </p:cNvPr>
          <p:cNvCxnSpPr/>
          <p:nvPr/>
        </p:nvCxnSpPr>
        <p:spPr>
          <a:xfrm>
            <a:off x="4405835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43">
            <a:extLst>
              <a:ext uri="{FF2B5EF4-FFF2-40B4-BE49-F238E27FC236}">
                <a16:creationId xmlns:a16="http://schemas.microsoft.com/office/drawing/2014/main" id="{A6FF0AEF-0D00-1D33-452E-DE4FB174F608}"/>
              </a:ext>
            </a:extLst>
          </p:cNvPr>
          <p:cNvCxnSpPr/>
          <p:nvPr/>
        </p:nvCxnSpPr>
        <p:spPr>
          <a:xfrm>
            <a:off x="7797802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A5863DC3-3AE2-7555-13F1-743729DFEC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696364-205C-40EA-9D52-E9606382E7B0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5" name="Footer Placeholder 7">
            <a:extLst>
              <a:ext uri="{FF2B5EF4-FFF2-40B4-BE49-F238E27FC236}">
                <a16:creationId xmlns:a16="http://schemas.microsoft.com/office/drawing/2014/main" id="{8FD1368A-53F4-A692-62CD-C275402B48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61112" y="6391838"/>
            <a:ext cx="3644286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FD572CC2-9C93-6D93-A6D5-CEF3939B30F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ACAE9E-296E-442F-BDC1-6A9E5668BD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107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9908C-235C-9DE9-9085-2002F21C0B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4D6E22-4157-5F47-533B-61947F491BB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54951" y="2603497"/>
            <a:ext cx="8825660" cy="341629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C36A4-37F1-3742-06BB-032DBE9739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695435" y="6391838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B9449A8E-BF8A-4F0A-BC6B-56CEA19EDCEF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C7BE2E-04E0-5F4C-6267-0140D2C6F3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B0EAA-E2B4-B79B-31A4-6DDA2D27F6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3B7513-2D1F-4FC2-A640-E9129637904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187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17933D09-3E58-CC03-5D58-0BF1D96E4415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1">
              <a:extLst>
                <a:ext uri="{FF2B5EF4-FFF2-40B4-BE49-F238E27FC236}">
                  <a16:creationId xmlns:a16="http://schemas.microsoft.com/office/drawing/2014/main" id="{12E0B476-B880-E510-B636-9F8C431BD3CB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4">
              <a:extLst>
                <a:ext uri="{FF2B5EF4-FFF2-40B4-BE49-F238E27FC236}">
                  <a16:creationId xmlns:a16="http://schemas.microsoft.com/office/drawing/2014/main" id="{2D57C950-BAC9-C2E9-4F5D-BBF03FD68052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5">
              <a:extLst>
                <a:ext uri="{FF2B5EF4-FFF2-40B4-BE49-F238E27FC236}">
                  <a16:creationId xmlns:a16="http://schemas.microsoft.com/office/drawing/2014/main" id="{658AAD70-4AAE-D269-CD6D-A25010D2E9C5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7">
              <a:extLst>
                <a:ext uri="{FF2B5EF4-FFF2-40B4-BE49-F238E27FC236}">
                  <a16:creationId xmlns:a16="http://schemas.microsoft.com/office/drawing/2014/main" id="{9E8CF45D-0013-70EF-B6AA-87C6AE55769A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18">
              <a:extLst>
                <a:ext uri="{FF2B5EF4-FFF2-40B4-BE49-F238E27FC236}">
                  <a16:creationId xmlns:a16="http://schemas.microsoft.com/office/drawing/2014/main" id="{E87FB3A1-EE7E-5851-AD15-DFEE6EAFD58C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19">
              <a:extLst>
                <a:ext uri="{FF2B5EF4-FFF2-40B4-BE49-F238E27FC236}">
                  <a16:creationId xmlns:a16="http://schemas.microsoft.com/office/drawing/2014/main" id="{98F1D25F-3B16-DE13-2A8F-2737D5EFDD03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6">
              <a:extLst>
                <a:ext uri="{FF2B5EF4-FFF2-40B4-BE49-F238E27FC236}">
                  <a16:creationId xmlns:a16="http://schemas.microsoft.com/office/drawing/2014/main" id="{A9B15E95-F59A-BB3E-B962-D2155C3962E4}"/>
                </a:ext>
              </a:extLst>
            </p:cNvPr>
            <p:cNvSpPr/>
            <p:nvPr/>
          </p:nvSpPr>
          <p:spPr>
            <a:xfrm>
              <a:off x="414863" y="402162"/>
              <a:ext cx="65108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339FFCB6-8F10-1509-2745-59E70B0C10D2}"/>
                </a:ext>
              </a:extLst>
            </p:cNvPr>
            <p:cNvSpPr/>
            <p:nvPr/>
          </p:nvSpPr>
          <p:spPr>
            <a:xfrm rot="5101754">
              <a:off x="6294738" y="4577734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89413A6-9BC5-BE45-B027-B50541A27DFC}"/>
                </a:ext>
              </a:extLst>
            </p:cNvPr>
            <p:cNvSpPr/>
            <p:nvPr/>
          </p:nvSpPr>
          <p:spPr>
            <a:xfrm rot="5400013">
              <a:off x="4449237" y="280172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67AA63E1-5AB9-8872-76A6-B59FE2F32D3C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Vertical Title 1">
            <a:extLst>
              <a:ext uri="{FF2B5EF4-FFF2-40B4-BE49-F238E27FC236}">
                <a16:creationId xmlns:a16="http://schemas.microsoft.com/office/drawing/2014/main" id="{232D93BD-92E2-4A25-ABBF-04B4E5C6FCF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585237" y="1278468"/>
            <a:ext cx="1409968" cy="4748588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Vertical Text Placeholder 2">
            <a:extLst>
              <a:ext uri="{FF2B5EF4-FFF2-40B4-BE49-F238E27FC236}">
                <a16:creationId xmlns:a16="http://schemas.microsoft.com/office/drawing/2014/main" id="{BFE2F156-569E-C90A-7499-33A58A689D3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54951" y="1278468"/>
            <a:ext cx="6256023" cy="474858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26CE118-2816-8951-7A93-379547AFEB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653107" y="6391838"/>
            <a:ext cx="992133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11AA29E9-983E-4AAA-9938-617520A9C5EF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4FD18DAB-64F6-6889-82EB-A3166D1D18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E7B12EE4-1AE6-338E-8FAF-3B485FB8D1C8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A5F03667-7D41-2AC6-09EA-E7324CD89F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FD81B7-E49D-4551-9626-0C56D408CC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91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70247576-D8CB-24F7-26EE-EDEA97B015DA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6">
              <a:extLst>
                <a:ext uri="{FF2B5EF4-FFF2-40B4-BE49-F238E27FC236}">
                  <a16:creationId xmlns:a16="http://schemas.microsoft.com/office/drawing/2014/main" id="{70AF86D6-C113-C0A4-5231-95A4ABE376BF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19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Oval 12">
              <a:extLst>
                <a:ext uri="{FF2B5EF4-FFF2-40B4-BE49-F238E27FC236}">
                  <a16:creationId xmlns:a16="http://schemas.microsoft.com/office/drawing/2014/main" id="{B08AA5CC-984D-101F-B3F7-46B2B266CC45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BA33E3C8-41D6-E9CC-21A0-9FE50E76A623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Oval 17">
              <a:extLst>
                <a:ext uri="{FF2B5EF4-FFF2-40B4-BE49-F238E27FC236}">
                  <a16:creationId xmlns:a16="http://schemas.microsoft.com/office/drawing/2014/main" id="{8179723E-10C7-3DF5-B387-3884C84AA9F0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Oval 15">
              <a:extLst>
                <a:ext uri="{FF2B5EF4-FFF2-40B4-BE49-F238E27FC236}">
                  <a16:creationId xmlns:a16="http://schemas.microsoft.com/office/drawing/2014/main" id="{E13140D3-268B-FFB8-44FE-941B8695AE2A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Oval 16">
              <a:extLst>
                <a:ext uri="{FF2B5EF4-FFF2-40B4-BE49-F238E27FC236}">
                  <a16:creationId xmlns:a16="http://schemas.microsoft.com/office/drawing/2014/main" id="{FA31775F-C42A-B98F-82E6-77A01F5F9E33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AD820D8-0B5F-0E46-E21A-671F0F5B39A9}"/>
                </a:ext>
              </a:extLst>
            </p:cNvPr>
            <p:cNvSpPr/>
            <p:nvPr/>
          </p:nvSpPr>
          <p:spPr>
            <a:xfrm rot="21010064">
              <a:off x="8490945" y="1797519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5A5C37E9-1919-FE34-A22E-2428885D814D}"/>
                </a:ext>
              </a:extLst>
            </p:cNvPr>
            <p:cNvSpPr/>
            <p:nvPr/>
          </p:nvSpPr>
          <p:spPr>
            <a:xfrm>
              <a:off x="459504" y="1866409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D9695AD-1B54-54FA-D54A-E3BCAC7B79A7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D255E2D3-6F85-1956-59DF-01FE16CCD1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761415" cy="7069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290F103B-CD99-C27B-0235-BC2DF0C71A1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8761415" cy="34162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49E1544A-8FB8-9EBD-42DD-412936744E8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653107" y="6391838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fld id="{FF2C1534-88FD-44E8-9104-8C51CF8CEEF9}" type="datetime1">
              <a:rPr lang="en-GB"/>
              <a:pPr lvl="0"/>
              <a:t>02/11/2025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998FAD79-053B-2620-250E-5072C246149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61112" y="6391838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0B6DE586-6B6F-6CA3-B1C3-685258800A08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A80F072E-2348-A01B-3292-F4D5EAB7A52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2E926879-2F44-4DC3-AD76-728E3AF592C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hospitaltimes.co.uk/why-digital-literacy-is-the-hidden-clinical-competency-the-nhs-cannot-ignore/" TargetMode="External"/><Relationship Id="rId3" Type="http://schemas.openxmlformats.org/officeDocument/2006/relationships/hyperlink" Target="https://www.theknowledgeacademy.com/blog/what-is-powerpoint/" TargetMode="External"/><Relationship Id="rId7" Type="http://schemas.openxmlformats.org/officeDocument/2006/relationships/hyperlink" Target="https://projectmanagers.net/top-10-cons-or-disadvantages-of-microsoft-teams/" TargetMode="External"/><Relationship Id="rId2" Type="http://schemas.openxmlformats.org/officeDocument/2006/relationships/hyperlink" Target="https://academic.oup.com/oxrep/article/41/1/179/8157937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orksighted.com/resources/4-reasons-why-microsoft-teams-is-the-best-collaboration-software-for-businesses/" TargetMode="External"/><Relationship Id="rId5" Type="http://schemas.openxmlformats.org/officeDocument/2006/relationships/hyperlink" Target="https://www.england.nhs.uk/long-read/microsoft-teams-and-remote-working/" TargetMode="External"/><Relationship Id="rId4" Type="http://schemas.openxmlformats.org/officeDocument/2006/relationships/hyperlink" Target="https://en.wikipedia.org/wiki/Microsoft_Te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2F02-551C-0EFB-85DB-BA6A1E6D13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16828" y="995681"/>
            <a:ext cx="10515600" cy="1325559"/>
          </a:xfrm>
        </p:spPr>
        <p:txBody>
          <a:bodyPr>
            <a:normAutofit/>
          </a:bodyPr>
          <a:lstStyle/>
          <a:p>
            <a:pPr lvl="0"/>
            <a:r>
              <a:rPr lang="en-GB" sz="2900">
                <a:latin typeface="Arial" pitchFamily="34"/>
                <a:cs typeface="Arial" pitchFamily="34"/>
              </a:rPr>
              <a:t>Digital Skills and Research Methods</a:t>
            </a:r>
            <a:br>
              <a:rPr lang="en-GB" sz="2900">
                <a:latin typeface="Arial" pitchFamily="34"/>
                <a:cs typeface="Arial" pitchFamily="34"/>
              </a:rPr>
            </a:br>
            <a:br>
              <a:rPr lang="en-GB" sz="2100">
                <a:latin typeface="Arial" pitchFamily="34"/>
                <a:cs typeface="Arial" pitchFamily="34"/>
              </a:rPr>
            </a:br>
            <a:r>
              <a:rPr lang="en-US" sz="2100" b="1" spc="-10">
                <a:latin typeface="Arial" pitchFamily="34"/>
                <a:cs typeface="Arial" pitchFamily="34"/>
              </a:rPr>
              <a:t>LCHS4007</a:t>
            </a:r>
            <a:br>
              <a:rPr lang="en-US" sz="2100" b="1" spc="-10">
                <a:latin typeface="Arial" pitchFamily="34"/>
                <a:cs typeface="Arial" pitchFamily="34"/>
              </a:rPr>
            </a:br>
            <a:br>
              <a:rPr lang="en-US" sz="2100" b="1" spc="-10">
                <a:latin typeface="Arial" pitchFamily="34"/>
                <a:cs typeface="Arial" pitchFamily="34"/>
              </a:rPr>
            </a:br>
            <a:r>
              <a:rPr lang="en-US" sz="2100" b="1" spc="-10">
                <a:latin typeface="Arial" pitchFamily="34"/>
                <a:cs typeface="Arial" pitchFamily="34"/>
              </a:rPr>
              <a:t>Assessment 1: Group 4 </a:t>
            </a:r>
            <a:endParaRPr lang="en-GB" sz="29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21F46-F938-64FF-5679-B6DC2A8967E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998034"/>
            <a:ext cx="8946544" cy="3250362"/>
          </a:xfrm>
        </p:spPr>
        <p:txBody>
          <a:bodyPr/>
          <a:lstStyle/>
          <a:p>
            <a:pPr lvl="0"/>
            <a:r>
              <a:rPr lang="en-GB"/>
              <a:t>Programme: Certificate of Higher Education in Health and Social Care</a:t>
            </a:r>
          </a:p>
          <a:p>
            <a:pPr lvl="0"/>
            <a:r>
              <a:rPr lang="en-GB"/>
              <a:t>				</a:t>
            </a:r>
          </a:p>
          <a:p>
            <a:pPr lvl="0"/>
            <a:r>
              <a:rPr lang="en-GB"/>
              <a:t>Lecturer name: </a:t>
            </a:r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MD SADEQUE IMAM SHAIKH</a:t>
            </a:r>
          </a:p>
          <a:p>
            <a:pPr lvl="0"/>
            <a:endParaRPr lang="en-GB"/>
          </a:p>
        </p:txBody>
      </p:sp>
      <p:pic>
        <p:nvPicPr>
          <p:cNvPr id="4" name="Picture 2" descr="University of wales Logos">
            <a:extLst>
              <a:ext uri="{FF2B5EF4-FFF2-40B4-BE49-F238E27FC236}">
                <a16:creationId xmlns:a16="http://schemas.microsoft.com/office/drawing/2014/main" id="{D1497661-A4BE-C4FC-8672-4BA7B8B240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4840733" y="6221010"/>
            <a:ext cx="1849566" cy="70236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2" descr="University of wales Logos">
            <a:extLst>
              <a:ext uri="{FF2B5EF4-FFF2-40B4-BE49-F238E27FC236}">
                <a16:creationId xmlns:a16="http://schemas.microsoft.com/office/drawing/2014/main" id="{985DD426-A0E7-6FBB-851A-923337E173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318878"/>
            <a:ext cx="4216828" cy="1714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2" descr="University of wales Logos">
            <a:extLst>
              <a:ext uri="{FF2B5EF4-FFF2-40B4-BE49-F238E27FC236}">
                <a16:creationId xmlns:a16="http://schemas.microsoft.com/office/drawing/2014/main" id="{2310F241-5225-4EE1-5325-06261B2F01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flipH="1">
            <a:off x="-4869198" y="606731"/>
            <a:ext cx="1258095" cy="325036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CE21B-E903-6225-A7D2-A7F3215996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Group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EDC89-7AFA-9AA4-935E-482F39F0A1E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  </a:t>
            </a:r>
            <a:r>
              <a:rPr lang="en-GB" u="sng"/>
              <a:t>STUDENT NAMES</a:t>
            </a:r>
            <a:r>
              <a:rPr lang="en-GB"/>
              <a:t>                                          </a:t>
            </a:r>
            <a:r>
              <a:rPr lang="en-GB" u="sng"/>
              <a:t>STUDENT NUMBER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OMOWUNMI ADEBARI                                        2512539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ELIZABETH OBAFEMI                                           2571151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FOLAKE ALABI                                                        2513650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JOSINA  FONTEE                                                    2514550</a:t>
            </a:r>
          </a:p>
          <a:p>
            <a:pPr marL="0" lvl="0" indent="0">
              <a:buNone/>
            </a:pPr>
            <a:r>
              <a:rPr lang="en-GB">
                <a:solidFill>
                  <a:srgbClr val="FF0000"/>
                </a:solidFill>
              </a:rPr>
              <a:t>GABRIEL  ODURO                                                  2516583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74CC7-C4B2-3B20-8E9C-540A5F9AD4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6FECD-A289-F756-4F4F-65F2E02B839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Introduction - Explanation of the chosen MS 365  (POWER POINT)</a:t>
            </a:r>
          </a:p>
          <a:p>
            <a:pPr lvl="1">
              <a:lnSpc>
                <a:spcPct val="50000"/>
              </a:lnSpc>
              <a:buFont typeface="Wingdings" pitchFamily="2"/>
              <a:buChar char="§"/>
            </a:pPr>
            <a:r>
              <a:rPr lang="en-GB" sz="1700"/>
              <a:t>Benefits and Limitations within Sunrise Residential Care Home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 Teams collaboration tool and it evaluation</a:t>
            </a:r>
          </a:p>
          <a:p>
            <a:pPr lvl="1">
              <a:lnSpc>
                <a:spcPct val="50000"/>
              </a:lnSpc>
              <a:buFont typeface="Wingdings" pitchFamily="2"/>
              <a:buChar char="§"/>
            </a:pPr>
            <a:r>
              <a:rPr lang="en-GB" sz="1700"/>
              <a:t> Benefits and Limitations OF Team within Sunrise Residential Care Home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Impact of limited digital skills or literacy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Checklist for digital safety practices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/>
              <a:t>     in Sunrise Residential care home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/>
              <a:t>       Secure Logins, Email Safety, Safe document Storage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/>
              <a:t>       Maintaining Patient Confidentiality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 Summary and Conclusion</a:t>
            </a:r>
          </a:p>
          <a:p>
            <a:pPr lvl="0">
              <a:lnSpc>
                <a:spcPct val="50000"/>
              </a:lnSpc>
              <a:buFont typeface="Wingdings" pitchFamily="2"/>
              <a:buChar char="q"/>
            </a:pPr>
            <a:r>
              <a:rPr lang="en-GB" sz="2000"/>
              <a:t>Reference</a:t>
            </a:r>
          </a:p>
          <a:p>
            <a:pPr lvl="0">
              <a:lnSpc>
                <a:spcPct val="50000"/>
              </a:lnSpc>
            </a:pPr>
            <a:endParaRPr lang="en-GB" sz="2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776EA-AFE2-D112-C3E5-2FC7770D74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B2957-7FA4-3B96-94AE-0AF4DFE1343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                                             </a:t>
            </a:r>
          </a:p>
          <a:p>
            <a:pPr lvl="0"/>
            <a:endParaRPr lang="en-GB"/>
          </a:p>
          <a:p>
            <a:pPr lvl="0"/>
            <a:r>
              <a:rPr lang="en-GB"/>
              <a:t>MS 365 is a software or designed to help organizations to work a verry efficient way in order to finished their daily activity before the due date. </a:t>
            </a:r>
          </a:p>
          <a:p>
            <a:pPr lvl="0"/>
            <a:r>
              <a:rPr lang="en-GB"/>
              <a:t>And this designs include words, power point and teams.</a:t>
            </a:r>
          </a:p>
          <a:p>
            <a:pPr lvl="0"/>
            <a:r>
              <a:rPr lang="en-GB"/>
              <a:t>We base our presentation on PowerPoint</a:t>
            </a:r>
          </a:p>
          <a:p>
            <a:pPr marL="0" lvl="0" indent="0" algn="ctr">
              <a:buNone/>
            </a:pPr>
            <a:r>
              <a:rPr lang="en-GB"/>
              <a:t> 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11CD385B-96FC-8108-3ADB-BD2340B6D517}"/>
              </a:ext>
            </a:extLst>
          </p:cNvPr>
          <p:cNvSpPr txBox="1"/>
          <p:nvPr/>
        </p:nvSpPr>
        <p:spPr>
          <a:xfrm>
            <a:off x="1079293" y="839446"/>
            <a:ext cx="9182304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POWERPOINT IS A PRESENTSATION SOFTWARE CREATED BY MICROSOFT ESTENSIVELY UTILIZED IN VARIOUS SECTOR SUCH AS EDUCATION ,BUSINESS, HEALTH CARE AND MORE TO CONVEY INFORMATION IN A CLEAR VISUAL, AND ENGAGING MANNER , AND IT ENABLE USERS TO DESIGNA SEQUENECE OF SLIDE THAT MAY INCORPORATE TEXT IMAGE, AUDIO, VIDEO, GRAPHS,CHARTAND ANIMATIONS (ETC)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304F4C38-7C74-034D-AE4C-9A801AC613F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ptos"/>
              </a:rPr>
              <a:t>Power point</a:t>
            </a: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B0A1E2AA-4AB3-DBA2-225B-B1A5C381292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2617" y="1409072"/>
            <a:ext cx="10863264" cy="4346408"/>
          </a:xfrm>
        </p:spPr>
        <p:txBody>
          <a:bodyPr anchorCtr="1">
            <a:noAutofit/>
          </a:bodyPr>
          <a:lstStyle/>
          <a:p>
            <a:pPr lvl="0" algn="ctr"/>
            <a:r>
              <a:rPr lang="en-GB"/>
              <a:t>Power point is a presentation application developed by Microsoft.</a:t>
            </a:r>
          </a:p>
          <a:p>
            <a:pPr marL="0" lvl="0" indent="0" algn="ctr">
              <a:buNone/>
            </a:pPr>
            <a:endParaRPr lang="en-GB"/>
          </a:p>
          <a:p>
            <a:pPr lvl="0" algn="ctr"/>
            <a:r>
              <a:rPr lang="en-GB"/>
              <a:t>It is extensively utilized in education, business, healthcare, and various other fields.</a:t>
            </a:r>
          </a:p>
          <a:p>
            <a:pPr lvl="0" algn="ctr"/>
            <a:r>
              <a:rPr lang="en-GB"/>
              <a:t>Users have the ability to create a series of slides to showcase their content.</a:t>
            </a:r>
          </a:p>
          <a:p>
            <a:pPr lvl="0" algn="ctr"/>
            <a:r>
              <a:rPr lang="en-GB"/>
              <a:t>Slides may contain text, images, audio, video, graphs, charts, and animations.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AA1AC-F509-CED2-5192-386F70F2F60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>
            <a:normAutofit/>
          </a:bodyPr>
          <a:lstStyle/>
          <a:p>
            <a:pPr lvl="0" algn="ctr"/>
            <a:r>
              <a:rPr lang="en-GB" sz="2300"/>
              <a:t>Power point Benefits and Limitations within Sunrise Residential Care Home</a:t>
            </a:r>
            <a:br>
              <a:rPr lang="en-GB" sz="2900"/>
            </a:br>
            <a:endParaRPr lang="en-GB" sz="2900"/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F0E2C0D1-3627-E0AC-E17D-5DB13F4ADE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3" y="1153661"/>
          <a:ext cx="10515600" cy="5547363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01104405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044882677"/>
                    </a:ext>
                  </a:extLst>
                </a:gridCol>
              </a:tblGrid>
              <a:tr h="348989"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913382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Improves staff communication and coordination.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/>
                        <a:t>Can be affected by technical issues or low digital skills.</a:t>
                      </a:r>
                    </a:p>
                    <a:p>
                      <a:pPr lvl="0"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0430274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Enables quick sharing of updates and documents.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May reduce face-to-face interaction among staff.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583120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Helps organize meetings and training sessions efficiently.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Can be time-consuming to manage notifications and messages.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0543812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Supports collaboration on care plans and reports in real time.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Security and privacy concerns with sensitive resident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454322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B38A-0229-E633-A83F-D0EC77D271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48A6E-A284-43F7-EB3C-123E33A3801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lvl="0" algn="ctr"/>
            <a:r>
              <a:rPr lang="en-GB"/>
              <a:t>Microsoft Teams is a platform for communication and collaboration created by Microsoft.</a:t>
            </a:r>
          </a:p>
          <a:p>
            <a:pPr lvl="0" algn="ctr"/>
            <a:r>
              <a:rPr lang="en-GB"/>
              <a:t>It enables users to engage in chat, conduct video meetings, share files, and collaborate in real time.</a:t>
            </a:r>
          </a:p>
          <a:p>
            <a:pPr lvl="0" algn="ctr"/>
            <a:r>
              <a:rPr lang="en-GB"/>
              <a:t> Teams works in conjunction with other Microsoft 365 applications such as Word, Excel, and PowerPoint to facilitate smooth teamwork.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C2428-B8F5-A50E-BD90-7273CBAE9E2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/>
              <a:t>Explain the rationale for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A619A-DFB3-1B9F-A6F7-3F5AA163EAF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/>
            <a:r>
              <a:rPr lang="en-GB"/>
              <a:t>Centralizes communication and collaboration for staff across different shifts.</a:t>
            </a:r>
          </a:p>
          <a:p>
            <a:pPr lvl="0" algn="ctr"/>
            <a:r>
              <a:rPr lang="en-GB"/>
              <a:t>Enables quick access to updates, documents, and training materials.</a:t>
            </a:r>
          </a:p>
          <a:p>
            <a:pPr lvl="0" algn="ctr"/>
            <a:r>
              <a:rPr lang="en-GB"/>
              <a:t>Integrates with Microsoft 365 apps for efficient care planning and reporting.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E7B14-28BD-BF96-1986-4007AAB1541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>
            <a:normAutofit/>
          </a:bodyPr>
          <a:lstStyle/>
          <a:p>
            <a:pPr lvl="0" algn="ctr"/>
            <a:r>
              <a:rPr lang="en-GB" sz="2300"/>
              <a:t>Benefits and Limitations OF Microsoft Teams within Sunrise Residential Care Home</a:t>
            </a:r>
            <a:br>
              <a:rPr lang="en-GB" sz="2900"/>
            </a:br>
            <a:endParaRPr lang="en-GB" sz="2900"/>
          </a:p>
        </p:txBody>
      </p:sp>
      <p:graphicFrame>
        <p:nvGraphicFramePr>
          <p:cNvPr id="3" name="Content Placeholder 4">
            <a:extLst>
              <a:ext uri="{FF2B5EF4-FFF2-40B4-BE49-F238E27FC236}">
                <a16:creationId xmlns:a16="http://schemas.microsoft.com/office/drawing/2014/main" id="{C994CE92-5F68-7997-606B-A6A1B5399A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99217" y="1825627"/>
          <a:ext cx="10274509" cy="44805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016709">
                  <a:extLst>
                    <a:ext uri="{9D8B030D-6E8A-4147-A177-3AD203B41FA5}">
                      <a16:colId xmlns:a16="http://schemas.microsoft.com/office/drawing/2014/main" val="19804400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772393421"/>
                    </a:ext>
                  </a:extLst>
                </a:gridCol>
              </a:tblGrid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400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400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2891761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/>
                        <a:t>Improves staff communication and coordination.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Dependent on internet and device reliability.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0333350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Enables quick sharing of updates and documents.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Staff with low digital skills may struggle to use it.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946465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Supports training and meeting organization.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Can reduce face-to-face interaction.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39151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Allows real-time collaboration on care plans and reports.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Security and privacy concerns with sensitive information.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237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E2B46-7F68-9533-B43A-E13FE0FC89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609237"/>
          </a:xfrm>
        </p:spPr>
        <p:txBody>
          <a:bodyPr>
            <a:normAutofit/>
          </a:bodyPr>
          <a:lstStyle/>
          <a:p>
            <a:pPr lvl="0"/>
            <a:r>
              <a:rPr lang="en-GB" sz="2900"/>
              <a:t>Advantages and Disadvantages of Microsoft Teams’ rationales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2FCE9DB5-8C0C-195F-5896-BCCC478E67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58322" y="1196035"/>
          <a:ext cx="10515600" cy="5455923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68224305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736058515"/>
                    </a:ext>
                  </a:extLst>
                </a:gridCol>
              </a:tblGrid>
              <a:tr h="524444"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60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6613467"/>
                  </a:ext>
                </a:extLst>
              </a:tr>
              <a:tr h="774176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Improves communication between staff and teams.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Requires reliable internet and devices.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77884"/>
                  </a:ext>
                </a:extLst>
              </a:tr>
              <a:tr h="1123806"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/>
                        <a:t>Facilitates real-time collaboration on documents and care plans.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Staff with low digital skills may struggle to use it.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855141"/>
                  </a:ext>
                </a:extLst>
              </a:tr>
              <a:tr h="774176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Supports remote meetings and training sessions.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May reduce face-to-face interaction.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6401033"/>
                  </a:ext>
                </a:extLst>
              </a:tr>
              <a:tr h="1273649">
                <a:tc>
                  <a:txBody>
                    <a:bodyPr/>
                    <a:lstStyle/>
                    <a:p>
                      <a:pPr lvl="0" algn="ctr"/>
                      <a:r>
                        <a:rPr lang="en-GB" sz="2800"/>
                        <a:t>Integrates seamlessly with Microsoft 365 apps.                                                                                                                                                                     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3200"/>
                        <a:t>Security and privacy risks with sensitive resident information.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8007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69BAD-45D2-854F-E6DA-C7D30CB09A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8582D-7279-A7E7-5B4C-313D21156CD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2000"/>
              <a:t>I acknowledge the use of Grammarly (https://www.grammarly.com/) on </a:t>
            </a:r>
            <a:r>
              <a:rPr lang="en-GB" sz="2000">
                <a:solidFill>
                  <a:srgbClr val="FF0000"/>
                </a:solidFill>
              </a:rPr>
              <a:t>ADD DATE OF ACCESS HERE </a:t>
            </a:r>
            <a:r>
              <a:rPr lang="en-GB" sz="2000"/>
              <a:t>to support to check my work using the prompt(s): 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000"/>
          </a:p>
          <a:p>
            <a:pPr marL="514350" lvl="0" indent="-514350">
              <a:lnSpc>
                <a:spcPct val="80000"/>
              </a:lnSpc>
              <a:buAutoNum type="arabicPeriod"/>
            </a:pPr>
            <a:r>
              <a:rPr lang="en-GB" sz="2000"/>
              <a:t>Please check the following text for readability, grammar and syntax. 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000"/>
          </a:p>
          <a:p>
            <a:pPr marL="0" lvl="0" indent="0">
              <a:lnSpc>
                <a:spcPct val="80000"/>
              </a:lnSpc>
              <a:buNone/>
            </a:pPr>
            <a:r>
              <a:rPr lang="en-GB" sz="200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pPr lvl="0">
              <a:lnSpc>
                <a:spcPct val="80000"/>
              </a:lnSpc>
            </a:pPr>
            <a:endParaRPr lang="en-GB" sz="20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8ACAA-508D-4CE5-8D86-B252F1A44A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-909032"/>
            <a:ext cx="9999686" cy="1118896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D805C-7D48-699E-7D2D-1A434E748CB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lvl="0" algn="ctr"/>
            <a:r>
              <a:rPr lang="en-GB"/>
              <a:t>  Power point presentations can be displayed on screens, shared via the internet, or printed for various audiences and objectives.</a:t>
            </a:r>
          </a:p>
          <a:p>
            <a:pPr lvl="0" algn="ctr"/>
            <a:r>
              <a:rPr lang="en-GB"/>
              <a:t>    It seamlessly integrates with other Microsoft Office applications such as Word and Excel, facilitating the straightforward incorporation of data and documents.</a:t>
            </a:r>
          </a:p>
          <a:p>
            <a:pPr lvl="0" algn="ctr"/>
            <a:r>
              <a:rPr lang="en-GB"/>
              <a:t>    The primary aim is to assist users in conveying their ideas effectively while maintaining audience engagement.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BE4D6-CF00-FFE0-E43F-E09DEEE3C8D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4000"/>
              <a:t>Challenges of Digital Literacy on Care, Communication and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25C47-1F57-D4B1-0734-E92C7DA3800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lvl="0" algn="ctr"/>
            <a:r>
              <a:rPr lang="en-GB"/>
              <a:t>Insufficient digital literacy can hinder communication and the exchange of information among personnel.</a:t>
            </a:r>
          </a:p>
          <a:p>
            <a:pPr lvl="0" algn="ctr"/>
            <a:endParaRPr lang="en-GB"/>
          </a:p>
          <a:p>
            <a:pPr lvl="0" algn="ctr"/>
            <a:r>
              <a:rPr lang="en-GB"/>
              <a:t>Challenges in utilizing digital tools may impact the precision of record-keeping and the provision of care.</a:t>
            </a:r>
          </a:p>
          <a:p>
            <a:pPr lvl="0" algn="ctr"/>
            <a:endParaRPr lang="en-GB"/>
          </a:p>
          <a:p>
            <a:pPr lvl="0" algn="ctr"/>
            <a:r>
              <a:rPr lang="en-GB"/>
              <a:t>A lack of technological skills can diminish effective teamwork and collaboration on care strategies.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D04CD-68FC-C979-F7A5-245141939C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>
            <a:normAutofit/>
          </a:bodyPr>
          <a:lstStyle/>
          <a:p>
            <a:pPr lvl="0" algn="ctr"/>
            <a:br>
              <a:rPr lang="en-GB" sz="2900"/>
            </a:br>
            <a:r>
              <a:rPr lang="en-GB" sz="2900"/>
              <a:t>Provide the concluding summary for the presentation</a:t>
            </a:r>
            <a:br>
              <a:rPr lang="en-GB" sz="2900"/>
            </a:br>
            <a:endParaRPr lang="en-GB" sz="29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35AF9-A4A5-1F2D-D40D-8BDFC3D1D44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/>
          <a:lstStyle/>
          <a:p>
            <a:pPr lvl="0" algn="ctr"/>
            <a:r>
              <a:rPr lang="en-GB">
                <a:latin typeface="Inter"/>
              </a:rPr>
              <a:t>PowerPoint and Microsoft Teams enhance communication, training, and collaboration at Sunrise Residential Care Home. </a:t>
            </a:r>
          </a:p>
          <a:p>
            <a:pPr lvl="0" algn="ctr"/>
            <a:r>
              <a:rPr lang="en-GB">
                <a:latin typeface="Inter"/>
              </a:rPr>
              <a:t> PowerPoint facilitates clear and engaging presentations, whereas Teams allows for real-time communication and file sharing.  </a:t>
            </a:r>
          </a:p>
          <a:p>
            <a:pPr lvl="0" algn="ctr"/>
            <a:r>
              <a:rPr lang="en-GB">
                <a:latin typeface="Inter"/>
              </a:rPr>
              <a:t>Advantages encompass improved efficiency and teamwork;</a:t>
            </a:r>
          </a:p>
          <a:p>
            <a:pPr lvl="0" algn="ctr"/>
            <a:r>
              <a:rPr lang="en-GB">
                <a:latin typeface="Inter"/>
              </a:rPr>
              <a:t> Disadvantages involve technical difficulties and gaps in digital skills.  Tackling digital literacy challenges is essential for ensuring effective care and collaboration.</a:t>
            </a:r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9ECA3-7C09-C399-54F6-F4ABE0DAC27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Checklist</a:t>
            </a:r>
            <a:br>
              <a:rPr lang="en-GB"/>
            </a:br>
            <a:br>
              <a:rPr lang="en-GB"/>
            </a:br>
            <a:r>
              <a:rPr lang="en-GB"/>
              <a:t>Incident management and reporting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8F47E-44BA-B3A7-E018-0878E40E969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/>
              <a:t>Cyber incident response plan documented.</a:t>
            </a:r>
          </a:p>
          <a:p>
            <a:pPr marL="0" lvl="0" indent="0">
              <a:buNone/>
            </a:pPr>
            <a:r>
              <a:rPr lang="en-GB"/>
              <a:t>All data breaches logged and reported to data protection officer.</a:t>
            </a:r>
          </a:p>
          <a:p>
            <a:pPr marL="0" lvl="0" indent="0">
              <a:buNone/>
            </a:pPr>
            <a:r>
              <a:rPr lang="en-GB"/>
              <a:t>Backups verified and restorable in case of incident.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97098-DB5D-7562-FFC0-E8EDD0AF0C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Resident Digital wellbeing and online safety;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420D76-E16D-AACE-F6DD-23E829950D10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200">
                <a:solidFill>
                  <a:srgbClr val="E8E8E8"/>
                </a:solidFill>
              </a:rPr>
              <a:t>Residents supported in safe internet and device use.</a:t>
            </a:r>
          </a:p>
          <a:p>
            <a:pPr lvl="0">
              <a:lnSpc>
                <a:spcPct val="80000"/>
              </a:lnSpc>
            </a:pPr>
            <a:r>
              <a:rPr lang="en-GB" sz="2200">
                <a:solidFill>
                  <a:srgbClr val="E8E8E8"/>
                </a:solidFill>
              </a:rPr>
              <a:t>Staff monitor and guide online communication responsibility.</a:t>
            </a:r>
          </a:p>
          <a:p>
            <a:pPr lvl="0">
              <a:lnSpc>
                <a:spcPct val="80000"/>
              </a:lnSpc>
            </a:pPr>
            <a:endParaRPr lang="en-GB" sz="2800">
              <a:solidFill>
                <a:srgbClr val="E8E8E8"/>
              </a:solidFill>
            </a:endParaRPr>
          </a:p>
          <a:p>
            <a:pPr lvl="0">
              <a:lnSpc>
                <a:spcPct val="80000"/>
              </a:lnSpc>
            </a:pPr>
            <a:endParaRPr lang="en-GB" sz="2800">
              <a:solidFill>
                <a:srgbClr val="E8E8E8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F963C-364F-93CE-87B9-451B61F8BE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User Accounts and Access control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BB7446-5F5D-D8C0-6B0E-9D614588440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/>
              <a:t>Individual login credentials for all users.</a:t>
            </a:r>
          </a:p>
          <a:p>
            <a:pPr marL="0" lvl="0" indent="0">
              <a:buNone/>
            </a:pPr>
            <a:r>
              <a:rPr lang="en-GB"/>
              <a:t>Access levels reflect job responsibilities.</a:t>
            </a:r>
          </a:p>
          <a:p>
            <a:pPr marL="0" lvl="0" indent="0">
              <a:buNone/>
            </a:pPr>
            <a:r>
              <a:rPr lang="en-GB"/>
              <a:t>Accounts removed promptly when staff leave.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4E37-44F5-BFC9-9D5C-08B19243EE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Network and internet safety</a:t>
            </a: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E264C-1379-F12E-2AD9-FFADCA9C8E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/>
              <a:t>Secure WIFI network with strong password .</a:t>
            </a:r>
          </a:p>
          <a:p>
            <a:pPr marL="0" lvl="0" indent="0">
              <a:buNone/>
            </a:pPr>
            <a:r>
              <a:rPr lang="en-GB"/>
              <a:t>Access to harmful or inappropriate websites restricted .</a:t>
            </a:r>
          </a:p>
          <a:p>
            <a:pPr marL="0" lvl="0" indent="0">
              <a:buNone/>
            </a:pPr>
            <a:r>
              <a:rPr lang="en-GB"/>
              <a:t>Firewall enabled and configured correctly.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D730D-6E08-DF03-2501-E5AF513BCB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Data protection and privacy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79266-0265-B526-4170-DA179388F8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2600"/>
              <a:t>Personal data of residents stored securely .</a:t>
            </a:r>
          </a:p>
          <a:p>
            <a:pPr marL="0" lvl="0" indent="0">
              <a:buNone/>
            </a:pPr>
            <a:r>
              <a:rPr lang="en-GB" sz="2600"/>
              <a:t>Resident files only accessible to authorised staff.</a:t>
            </a:r>
          </a:p>
          <a:p>
            <a:pPr marL="0" lvl="0" indent="0">
              <a:buNone/>
            </a:pPr>
            <a:r>
              <a:rPr lang="en-GB" sz="2600"/>
              <a:t>Confidential information not shared personal devices.</a:t>
            </a:r>
          </a:p>
          <a:p>
            <a:pPr marL="0" lvl="0" indent="0">
              <a:buNone/>
            </a:pPr>
            <a:r>
              <a:rPr lang="en-GB" sz="2600"/>
              <a:t>Data backup schedule in place and tested regularly.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43B79-93C4-9521-4203-15C72DDB7A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155033"/>
          </a:xfrm>
        </p:spPr>
        <p:txBody>
          <a:bodyPr/>
          <a:lstStyle/>
          <a:p>
            <a:pPr lvl="0"/>
            <a:r>
              <a:rPr lang="en-GB"/>
              <a:t>Reference List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7EDB58-A8C0-EBC5-406C-7D0DB69686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1395657"/>
            <a:ext cx="8596667" cy="5309939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2000">
                <a:hlinkClick r:id="rId2"/>
              </a:rPr>
              <a:t>Future challenges for health and social care provision in the UK | Oxford Review of Economic Policy | Oxford Academic</a:t>
            </a:r>
            <a:endParaRPr lang="en-GB" sz="2000"/>
          </a:p>
          <a:p>
            <a:pPr marL="0" lvl="0" indent="0">
              <a:buNone/>
            </a:pPr>
            <a:r>
              <a:rPr lang="en-GB" sz="2000">
                <a:hlinkClick r:id="rId3"/>
              </a:rPr>
              <a:t>What is PowerPoint? Introduction, Features &amp; Uses</a:t>
            </a:r>
            <a:endParaRPr lang="en-GB" sz="2000"/>
          </a:p>
          <a:p>
            <a:pPr marL="0" lvl="0" indent="0">
              <a:buNone/>
            </a:pPr>
            <a:r>
              <a:rPr lang="en-GB" sz="2000">
                <a:hlinkClick r:id="rId4"/>
              </a:rPr>
              <a:t>Microsoft Teams – Wikipedia</a:t>
            </a:r>
            <a:endParaRPr lang="en-GB" sz="2000"/>
          </a:p>
          <a:p>
            <a:pPr marL="0" lvl="0" indent="0">
              <a:buNone/>
            </a:pPr>
            <a:r>
              <a:rPr lang="en-GB" sz="2000">
                <a:hlinkClick r:id="rId5"/>
              </a:rPr>
              <a:t>NHS England » Microsoft Teams and remote working</a:t>
            </a:r>
            <a:endParaRPr lang="en-GB" sz="2000"/>
          </a:p>
          <a:p>
            <a:pPr marL="0" lvl="0" indent="0">
              <a:buNone/>
            </a:pPr>
            <a:r>
              <a:rPr lang="en-GB" sz="2000">
                <a:hlinkClick r:id="rId6"/>
              </a:rPr>
              <a:t>4 Reasons Why Microsoft Teams Is the Best Collaboration Software for Businesses – Worksighted</a:t>
            </a:r>
            <a:endParaRPr lang="en-GB" sz="2000"/>
          </a:p>
          <a:p>
            <a:pPr marL="0" lvl="0" indent="0">
              <a:buNone/>
            </a:pPr>
            <a:r>
              <a:rPr lang="en-GB" sz="2000">
                <a:hlinkClick r:id="rId7"/>
              </a:rPr>
              <a:t>Top 10 Cons or Disadvantages of Microsoft Teams</a:t>
            </a:r>
            <a:endParaRPr lang="en-GB" sz="2000"/>
          </a:p>
          <a:p>
            <a:pPr marL="0" lvl="0" indent="0">
              <a:buNone/>
            </a:pPr>
            <a:r>
              <a:rPr lang="en-GB" sz="2000">
                <a:hlinkClick r:id="rId8"/>
              </a:rPr>
              <a:t>Why digital literacy is the hidden clinical competency the NHS cannot ignore - Hospital Times</a:t>
            </a:r>
            <a:endParaRPr lang="en-GB" sz="2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 Boardroom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Ion%20Boardroom</Template>
  <TotalTime>968</TotalTime>
  <Words>1153</Words>
  <Application>Microsoft Office PowerPoint</Application>
  <PresentationFormat>Widescreen</PresentationFormat>
  <Paragraphs>131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Arial</vt:lpstr>
      <vt:lpstr>Century Gothic</vt:lpstr>
      <vt:lpstr>Inter</vt:lpstr>
      <vt:lpstr>Wingdings</vt:lpstr>
      <vt:lpstr>Wingdings 3</vt:lpstr>
      <vt:lpstr>Ion Boardroom</vt:lpstr>
      <vt:lpstr>Digital Skills and Research Methods  LCHS4007  Assessment 1: Group 4 </vt:lpstr>
      <vt:lpstr>Group Members</vt:lpstr>
      <vt:lpstr>Content</vt:lpstr>
      <vt:lpstr>                               Introduction</vt:lpstr>
      <vt:lpstr>PowerPoint Presentation</vt:lpstr>
      <vt:lpstr>Power point</vt:lpstr>
      <vt:lpstr>Power point Benefits and Limitations within Sunrise Residential Care Home </vt:lpstr>
      <vt:lpstr>Microsoft Teams</vt:lpstr>
      <vt:lpstr>Explain the rationale for Microsoft Teams</vt:lpstr>
      <vt:lpstr>Benefits and Limitations OF Microsoft Teams within Sunrise Residential Care Home </vt:lpstr>
      <vt:lpstr>Advantages and Disadvantages of Microsoft Teams’ rationales</vt:lpstr>
      <vt:lpstr>Acknowledgement of the use of AI</vt:lpstr>
      <vt:lpstr>PowerPoint Presentation</vt:lpstr>
      <vt:lpstr>Challenges of Digital Literacy on Care, Communication and Teamwork</vt:lpstr>
      <vt:lpstr> Provide the concluding summary for the presentation </vt:lpstr>
      <vt:lpstr>Checklist  Incident management and reporting</vt:lpstr>
      <vt:lpstr>Resident Digital wellbeing and online safety;</vt:lpstr>
      <vt:lpstr>User Accounts and Access control</vt:lpstr>
      <vt:lpstr>Network and internet safety </vt:lpstr>
      <vt:lpstr>Data protection and privacy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Wunmi Adebari</dc:creator>
  <cp:lastModifiedBy>Wunmi Adebari</cp:lastModifiedBy>
  <cp:revision>30</cp:revision>
  <dcterms:created xsi:type="dcterms:W3CDTF">2025-10-19T17:06:32Z</dcterms:created>
  <dcterms:modified xsi:type="dcterms:W3CDTF">2025-11-02T13:10:21Z</dcterms:modified>
</cp:coreProperties>
</file>