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sldIdLst>
    <p:sldId id="261" r:id="rId5"/>
    <p:sldId id="262" r:id="rId6"/>
    <p:sldId id="266" r:id="rId7"/>
    <p:sldId id="260" r:id="rId8"/>
    <p:sldId id="264" r:id="rId9"/>
    <p:sldId id="265" r:id="rId10"/>
    <p:sldId id="267" r:id="rId11"/>
    <p:sldId id="259"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14" autoAdjust="0"/>
    <p:restoredTop sz="94660"/>
  </p:normalViewPr>
  <p:slideViewPr>
    <p:cSldViewPr snapToGrid="0">
      <p:cViewPr>
        <p:scale>
          <a:sx n="78" d="100"/>
          <a:sy n="78" d="100"/>
        </p:scale>
        <p:origin x="6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2083906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600823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3799505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F05906-24A8-497C-B257-3BBF05E4FD3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472918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F05906-24A8-497C-B257-3BBF05E4FD35}" type="datetimeFigureOut">
              <a:rPr lang="en-GB" smtClean="0"/>
              <a:t>16/03/2022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2889654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2F05906-24A8-497C-B257-3BBF05E4FD35}" type="datetimeFigureOut">
              <a:rPr lang="en-GB" smtClean="0"/>
              <a:t>16/03/2022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739631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F05906-24A8-497C-B257-3BBF05E4FD35}" type="datetimeFigureOut">
              <a:rPr lang="en-GB" smtClean="0"/>
              <a:t>16/03/2022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3147375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32F05906-24A8-497C-B257-3BBF05E4FD3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674483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2F05906-24A8-497C-B257-3BBF05E4FD3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542487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906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89659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614696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0522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959702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5852436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F05906-24A8-497C-B257-3BBF05E4FD3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33003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2F05906-24A8-497C-B257-3BBF05E4FD35}" type="datetimeFigureOut">
              <a:rPr lang="en-GB" smtClean="0"/>
              <a:t>16/03/2022</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4DFEF257-1830-4DEF-815E-13231E851D4D}" type="slidenum">
              <a:rPr lang="en-GB" smtClean="0"/>
              <a:t>‹#›</a:t>
            </a:fld>
            <a:endParaRPr lang="en-GB"/>
          </a:p>
        </p:txBody>
      </p:sp>
    </p:spTree>
    <p:extLst>
      <p:ext uri="{BB962C8B-B14F-4D97-AF65-F5344CB8AC3E}">
        <p14:creationId xmlns:p14="http://schemas.microsoft.com/office/powerpoint/2010/main" val="60778386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Layout" Target="../slideLayouts/slideLayout7.xml"/><Relationship Id="rId5" Type="http://schemas.openxmlformats.org/officeDocument/2006/relationships/image" Target="../media/image6.emf"/><Relationship Id="rId4" Type="http://schemas.openxmlformats.org/officeDocument/2006/relationships/image" Target="../media/image5.e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healthline.com/health/adhd/history#1902" TargetMode="External"/><Relationship Id="rId2" Type="http://schemas.openxmlformats.org/officeDocument/2006/relationships/hyperlink" Target="https://www.psycom.net/adhd" TargetMode="External"/><Relationship Id="rId1" Type="http://schemas.openxmlformats.org/officeDocument/2006/relationships/slideLayout" Target="../slideLayouts/slideLayout7.xml"/><Relationship Id="rId4" Type="http://schemas.openxmlformats.org/officeDocument/2006/relationships/hyperlink" Target="https://www.sciencedirect.com/science/arti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37263" y="6392636"/>
            <a:ext cx="1322615" cy="307777"/>
          </a:xfrm>
          <a:prstGeom prst="rect">
            <a:avLst/>
          </a:prstGeom>
          <a:noFill/>
        </p:spPr>
        <p:txBody>
          <a:bodyPr wrap="square" rtlCol="0">
            <a:spAutoFit/>
          </a:bodyPr>
          <a:lstStyle/>
          <a:p>
            <a:r>
              <a:rPr lang="en-GB" sz="1400" dirty="0" smtClean="0"/>
              <a:t>Page 1</a:t>
            </a:r>
            <a:endParaRPr lang="en-GB" sz="1400" dirty="0"/>
          </a:p>
        </p:txBody>
      </p:sp>
      <p:sp>
        <p:nvSpPr>
          <p:cNvPr id="3" name="TextBox 2"/>
          <p:cNvSpPr txBox="1"/>
          <p:nvPr/>
        </p:nvSpPr>
        <p:spPr>
          <a:xfrm>
            <a:off x="772357" y="3595457"/>
            <a:ext cx="5903651" cy="2308324"/>
          </a:xfrm>
          <a:prstGeom prst="rect">
            <a:avLst/>
          </a:prstGeom>
          <a:noFill/>
        </p:spPr>
        <p:txBody>
          <a:bodyPr wrap="square" rtlCol="0">
            <a:spAutoFit/>
          </a:bodyPr>
          <a:lstStyle/>
          <a:p>
            <a:r>
              <a:rPr lang="en-GB" b="1" dirty="0" smtClean="0"/>
              <a:t>STUDENT NAME: Sefia Bibi</a:t>
            </a:r>
          </a:p>
          <a:p>
            <a:r>
              <a:rPr lang="en-GB" b="1" dirty="0" smtClean="0"/>
              <a:t>STUDENT NUMBER: 2014087</a:t>
            </a:r>
          </a:p>
          <a:p>
            <a:r>
              <a:rPr lang="en-GB" b="1" dirty="0" smtClean="0"/>
              <a:t>TUTORS NAME: DR </a:t>
            </a:r>
            <a:r>
              <a:rPr lang="en-GB" b="1" dirty="0" err="1" smtClean="0"/>
              <a:t>Azora</a:t>
            </a:r>
            <a:r>
              <a:rPr lang="en-GB" b="1" dirty="0" smtClean="0"/>
              <a:t> Hurd</a:t>
            </a:r>
          </a:p>
          <a:p>
            <a:r>
              <a:rPr lang="en-GB" b="1" dirty="0" smtClean="0"/>
              <a:t>MODULE NAME: </a:t>
            </a:r>
            <a:r>
              <a:rPr lang="en-GB" b="1" dirty="0" err="1" smtClean="0"/>
              <a:t>Changemakers</a:t>
            </a:r>
            <a:r>
              <a:rPr lang="en-GB" b="1" dirty="0" smtClean="0"/>
              <a:t>: creativity and value creation</a:t>
            </a:r>
          </a:p>
          <a:p>
            <a:r>
              <a:rPr lang="en-GB" b="1" dirty="0" smtClean="0"/>
              <a:t>MODULE CODE: BMHP5014_BIRM</a:t>
            </a:r>
          </a:p>
          <a:p>
            <a:r>
              <a:rPr lang="en-GB" b="1" dirty="0" smtClean="0"/>
              <a:t>ASSIGNMENT TITLE: E-Portfolio evidence of learning comprising of 2 separate artefact items.</a:t>
            </a:r>
            <a:endParaRPr lang="en-GB" b="1" dirty="0"/>
          </a:p>
        </p:txBody>
      </p:sp>
      <p:pic>
        <p:nvPicPr>
          <p:cNvPr id="4" name="Picture 3"/>
          <p:cNvPicPr>
            <a:picLocks noChangeAspect="1"/>
          </p:cNvPicPr>
          <p:nvPr/>
        </p:nvPicPr>
        <p:blipFill>
          <a:blip r:embed="rId2"/>
          <a:stretch>
            <a:fillRect/>
          </a:stretch>
        </p:blipFill>
        <p:spPr>
          <a:xfrm>
            <a:off x="532660" y="211001"/>
            <a:ext cx="6560597" cy="3100369"/>
          </a:xfrm>
          <a:prstGeom prst="rect">
            <a:avLst/>
          </a:prstGeom>
        </p:spPr>
      </p:pic>
      <p:sp>
        <p:nvSpPr>
          <p:cNvPr id="5" name="TextBox 4"/>
          <p:cNvSpPr txBox="1"/>
          <p:nvPr/>
        </p:nvSpPr>
        <p:spPr>
          <a:xfrm>
            <a:off x="5060272" y="3027864"/>
            <a:ext cx="1766657" cy="523220"/>
          </a:xfrm>
          <a:prstGeom prst="rect">
            <a:avLst/>
          </a:prstGeom>
          <a:noFill/>
        </p:spPr>
        <p:txBody>
          <a:bodyPr wrap="square" rtlCol="0">
            <a:spAutoFit/>
          </a:bodyPr>
          <a:lstStyle/>
          <a:p>
            <a:r>
              <a:rPr lang="en-GB" sz="1400" dirty="0" smtClean="0"/>
              <a:t>blogs.k-state.edu (16.03.22)</a:t>
            </a:r>
            <a:endParaRPr lang="en-GB" sz="1400" dirty="0"/>
          </a:p>
        </p:txBody>
      </p:sp>
    </p:spTree>
    <p:extLst>
      <p:ext uri="{BB962C8B-B14F-4D97-AF65-F5344CB8AC3E}">
        <p14:creationId xmlns:p14="http://schemas.microsoft.com/office/powerpoint/2010/main" val="3907013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1936" y="604157"/>
            <a:ext cx="6496631" cy="2923877"/>
          </a:xfrm>
          <a:prstGeom prst="rect">
            <a:avLst/>
          </a:prstGeom>
          <a:noFill/>
        </p:spPr>
        <p:txBody>
          <a:bodyPr wrap="square" rtlCol="0">
            <a:spAutoFit/>
          </a:bodyPr>
          <a:lstStyle/>
          <a:p>
            <a:r>
              <a:rPr lang="en-GB" b="1" dirty="0" smtClean="0"/>
              <a:t>Table of Content</a:t>
            </a:r>
          </a:p>
          <a:p>
            <a:endParaRPr lang="en-GB" sz="1600" dirty="0"/>
          </a:p>
          <a:p>
            <a:r>
              <a:rPr lang="en-GB" sz="1600" dirty="0" smtClean="0"/>
              <a:t>Title </a:t>
            </a:r>
            <a:r>
              <a:rPr lang="en-GB" sz="1600" dirty="0" smtClean="0"/>
              <a:t>page……………………………………………………………………………page 1</a:t>
            </a:r>
          </a:p>
          <a:p>
            <a:r>
              <a:rPr lang="en-GB" sz="1600" dirty="0" smtClean="0"/>
              <a:t>Table of content………………………………………………………………..page 2</a:t>
            </a:r>
            <a:endParaRPr lang="en-GB" sz="1600" dirty="0" smtClean="0"/>
          </a:p>
          <a:p>
            <a:r>
              <a:rPr lang="en-GB" sz="1600" dirty="0" smtClean="0"/>
              <a:t>Introduction……………………………………………………………………….page 3</a:t>
            </a:r>
            <a:endParaRPr lang="en-GB" sz="1600" dirty="0" smtClean="0"/>
          </a:p>
          <a:p>
            <a:r>
              <a:rPr lang="en-GB" sz="1600" dirty="0" smtClean="0"/>
              <a:t>Conference </a:t>
            </a:r>
            <a:r>
              <a:rPr lang="en-GB" sz="1600" dirty="0" smtClean="0"/>
              <a:t>Poster……………………………………………………………..page 4</a:t>
            </a:r>
            <a:endParaRPr lang="en-GB" sz="1600" dirty="0" smtClean="0"/>
          </a:p>
          <a:p>
            <a:r>
              <a:rPr lang="en-GB" sz="1600" dirty="0" smtClean="0"/>
              <a:t>Elevated Pitch…………………………………………………………………….page 5,6,7</a:t>
            </a:r>
            <a:endParaRPr lang="en-GB" sz="1600" dirty="0" smtClean="0"/>
          </a:p>
          <a:p>
            <a:r>
              <a:rPr lang="en-GB" sz="1600" dirty="0" smtClean="0"/>
              <a:t>Reference…………………………………………………………………………..page 8 </a:t>
            </a:r>
            <a:endParaRPr lang="en-GB" sz="1600" dirty="0" smtClean="0"/>
          </a:p>
          <a:p>
            <a:endParaRPr lang="en-GB" dirty="0" smtClean="0"/>
          </a:p>
          <a:p>
            <a:r>
              <a:rPr lang="en-GB" dirty="0" smtClean="0"/>
              <a:t> </a:t>
            </a:r>
          </a:p>
          <a:p>
            <a:endParaRPr lang="en-GB" dirty="0"/>
          </a:p>
        </p:txBody>
      </p:sp>
      <p:sp>
        <p:nvSpPr>
          <p:cNvPr id="3" name="TextBox 2"/>
          <p:cNvSpPr txBox="1"/>
          <p:nvPr/>
        </p:nvSpPr>
        <p:spPr>
          <a:xfrm>
            <a:off x="3935186" y="6351814"/>
            <a:ext cx="1159329" cy="307777"/>
          </a:xfrm>
          <a:prstGeom prst="rect">
            <a:avLst/>
          </a:prstGeom>
          <a:noFill/>
        </p:spPr>
        <p:txBody>
          <a:bodyPr wrap="square" rtlCol="0">
            <a:spAutoFit/>
          </a:bodyPr>
          <a:lstStyle/>
          <a:p>
            <a:r>
              <a:rPr lang="en-GB" sz="1400" dirty="0" smtClean="0"/>
              <a:t>Page 2</a:t>
            </a:r>
            <a:endParaRPr lang="en-GB" sz="1400" dirty="0"/>
          </a:p>
        </p:txBody>
      </p:sp>
    </p:spTree>
    <p:extLst>
      <p:ext uri="{BB962C8B-B14F-4D97-AF65-F5344CB8AC3E}">
        <p14:creationId xmlns:p14="http://schemas.microsoft.com/office/powerpoint/2010/main" val="7777800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6380" y="693964"/>
            <a:ext cx="6751863" cy="3435761"/>
          </a:xfrm>
          <a:prstGeom prst="rect">
            <a:avLst/>
          </a:prstGeom>
          <a:noFill/>
        </p:spPr>
        <p:txBody>
          <a:bodyPr wrap="square" rtlCol="0">
            <a:spAutoFit/>
          </a:bodyPr>
          <a:lstStyle/>
          <a:p>
            <a:r>
              <a:rPr lang="en-GB" b="1" dirty="0" smtClean="0"/>
              <a:t>Introduction</a:t>
            </a:r>
          </a:p>
          <a:p>
            <a:r>
              <a:rPr lang="en-GB" sz="1400" dirty="0" smtClean="0"/>
              <a:t>In this portfolio I am going to do a conference poster, and Elevated pitch I am going talk about what is ADHD, how it effects, what behaviours to look for and my personal experience of ADHD and the help that is available from other professionals.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3" name="Picture 2"/>
          <p:cNvPicPr>
            <a:picLocks noChangeAspect="1"/>
          </p:cNvPicPr>
          <p:nvPr/>
        </p:nvPicPr>
        <p:blipFill>
          <a:blip r:embed="rId2"/>
          <a:stretch>
            <a:fillRect/>
          </a:stretch>
        </p:blipFill>
        <p:spPr>
          <a:xfrm>
            <a:off x="1518558" y="2065564"/>
            <a:ext cx="5086349" cy="3683867"/>
          </a:xfrm>
          <a:prstGeom prst="rect">
            <a:avLst/>
          </a:prstGeom>
        </p:spPr>
      </p:pic>
      <p:sp>
        <p:nvSpPr>
          <p:cNvPr id="4" name="TextBox 3"/>
          <p:cNvSpPr txBox="1"/>
          <p:nvPr/>
        </p:nvSpPr>
        <p:spPr>
          <a:xfrm>
            <a:off x="4678135" y="5749431"/>
            <a:ext cx="1869622" cy="523220"/>
          </a:xfrm>
          <a:prstGeom prst="rect">
            <a:avLst/>
          </a:prstGeom>
          <a:noFill/>
        </p:spPr>
        <p:txBody>
          <a:bodyPr wrap="square" rtlCol="0">
            <a:spAutoFit/>
          </a:bodyPr>
          <a:lstStyle/>
          <a:p>
            <a:r>
              <a:rPr lang="en-GB" sz="1400" dirty="0"/>
              <a:t>https://</a:t>
            </a:r>
            <a:r>
              <a:rPr lang="en-GB" sz="1400" dirty="0" smtClean="0"/>
              <a:t>www.psycom.net(16.03.22)</a:t>
            </a:r>
            <a:endParaRPr lang="en-GB" sz="1400" dirty="0"/>
          </a:p>
        </p:txBody>
      </p:sp>
      <p:sp>
        <p:nvSpPr>
          <p:cNvPr id="5" name="TextBox 4"/>
          <p:cNvSpPr txBox="1"/>
          <p:nvPr/>
        </p:nvSpPr>
        <p:spPr>
          <a:xfrm>
            <a:off x="3502479" y="6359979"/>
            <a:ext cx="996042" cy="307777"/>
          </a:xfrm>
          <a:prstGeom prst="rect">
            <a:avLst/>
          </a:prstGeom>
          <a:noFill/>
        </p:spPr>
        <p:txBody>
          <a:bodyPr wrap="square" rtlCol="0">
            <a:spAutoFit/>
          </a:bodyPr>
          <a:lstStyle/>
          <a:p>
            <a:r>
              <a:rPr lang="en-GB" sz="1400" dirty="0" smtClean="0"/>
              <a:t>Page 3</a:t>
            </a:r>
            <a:endParaRPr lang="en-GB" sz="1400" dirty="0"/>
          </a:p>
        </p:txBody>
      </p:sp>
    </p:spTree>
    <p:extLst>
      <p:ext uri="{BB962C8B-B14F-4D97-AF65-F5344CB8AC3E}">
        <p14:creationId xmlns:p14="http://schemas.microsoft.com/office/powerpoint/2010/main" val="11944885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129720"/>
            <a:ext cx="7307035" cy="6985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GB" sz="3200" b="1" dirty="0" smtClean="0">
                <a:solidFill>
                  <a:schemeClr val="tx1"/>
                </a:solidFill>
              </a:rPr>
              <a:t> </a:t>
            </a:r>
            <a:r>
              <a:rPr lang="en-GB" sz="3200" b="1" dirty="0" smtClean="0">
                <a:solidFill>
                  <a:srgbClr val="C00000"/>
                </a:solidFill>
              </a:rPr>
              <a:t>ADHD AWARENESS EVENT</a:t>
            </a:r>
            <a:r>
              <a:rPr lang="en-GB" sz="3200" b="1" dirty="0" smtClean="0"/>
              <a:t> </a:t>
            </a:r>
            <a:endParaRPr lang="en-GB" sz="3200" b="1" dirty="0"/>
          </a:p>
        </p:txBody>
      </p:sp>
      <p:sp>
        <p:nvSpPr>
          <p:cNvPr id="4" name="Rectangle 3"/>
          <p:cNvSpPr/>
          <p:nvPr/>
        </p:nvSpPr>
        <p:spPr>
          <a:xfrm flipV="1">
            <a:off x="489858" y="936096"/>
            <a:ext cx="8156122" cy="1493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p:cNvPicPr>
            <a:picLocks noChangeAspect="1"/>
          </p:cNvPicPr>
          <p:nvPr/>
        </p:nvPicPr>
        <p:blipFill>
          <a:blip r:embed="rId2"/>
          <a:stretch>
            <a:fillRect/>
          </a:stretch>
        </p:blipFill>
        <p:spPr>
          <a:xfrm>
            <a:off x="571500" y="953087"/>
            <a:ext cx="4355423" cy="1497022"/>
          </a:xfrm>
          <a:prstGeom prst="rect">
            <a:avLst/>
          </a:prstGeom>
        </p:spPr>
      </p:pic>
      <p:pic>
        <p:nvPicPr>
          <p:cNvPr id="6" name="Picture 5"/>
          <p:cNvPicPr>
            <a:picLocks noChangeAspect="1"/>
          </p:cNvPicPr>
          <p:nvPr/>
        </p:nvPicPr>
        <p:blipFill>
          <a:blip r:embed="rId3"/>
          <a:stretch>
            <a:fillRect/>
          </a:stretch>
        </p:blipFill>
        <p:spPr>
          <a:xfrm>
            <a:off x="4710794" y="936095"/>
            <a:ext cx="3935186" cy="1493649"/>
          </a:xfrm>
          <a:prstGeom prst="rect">
            <a:avLst/>
          </a:prstGeom>
        </p:spPr>
      </p:pic>
      <p:sp>
        <p:nvSpPr>
          <p:cNvPr id="8" name="Flowchart: Terminator 7"/>
          <p:cNvSpPr/>
          <p:nvPr/>
        </p:nvSpPr>
        <p:spPr>
          <a:xfrm>
            <a:off x="1485900" y="2683998"/>
            <a:ext cx="6351815" cy="1177709"/>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p:cNvPicPr>
            <a:picLocks noChangeAspect="1"/>
          </p:cNvPicPr>
          <p:nvPr/>
        </p:nvPicPr>
        <p:blipFill>
          <a:blip r:embed="rId4"/>
          <a:stretch>
            <a:fillRect/>
          </a:stretch>
        </p:blipFill>
        <p:spPr>
          <a:xfrm>
            <a:off x="1379763" y="2726148"/>
            <a:ext cx="6376308" cy="1112648"/>
          </a:xfrm>
          <a:prstGeom prst="rect">
            <a:avLst/>
          </a:prstGeom>
        </p:spPr>
      </p:pic>
      <p:sp>
        <p:nvSpPr>
          <p:cNvPr id="10" name="Oval 9"/>
          <p:cNvSpPr/>
          <p:nvPr/>
        </p:nvSpPr>
        <p:spPr>
          <a:xfrm>
            <a:off x="355146" y="3926768"/>
            <a:ext cx="8425542" cy="25148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p:cNvPicPr>
            <a:picLocks noChangeAspect="1"/>
          </p:cNvPicPr>
          <p:nvPr/>
        </p:nvPicPr>
        <p:blipFill>
          <a:blip r:embed="rId5"/>
          <a:stretch>
            <a:fillRect/>
          </a:stretch>
        </p:blipFill>
        <p:spPr>
          <a:xfrm>
            <a:off x="1837292" y="4373965"/>
            <a:ext cx="5747004" cy="2010156"/>
          </a:xfrm>
          <a:prstGeom prst="rect">
            <a:avLst/>
          </a:prstGeom>
        </p:spPr>
      </p:pic>
      <p:sp>
        <p:nvSpPr>
          <p:cNvPr id="3" name="TextBox 2"/>
          <p:cNvSpPr txBox="1"/>
          <p:nvPr/>
        </p:nvSpPr>
        <p:spPr>
          <a:xfrm>
            <a:off x="6490607" y="2387594"/>
            <a:ext cx="2416629" cy="338554"/>
          </a:xfrm>
          <a:prstGeom prst="rect">
            <a:avLst/>
          </a:prstGeom>
          <a:noFill/>
        </p:spPr>
        <p:txBody>
          <a:bodyPr wrap="square" rtlCol="0">
            <a:spAutoFit/>
          </a:bodyPr>
          <a:lstStyle/>
          <a:p>
            <a:r>
              <a:rPr lang="en-GB" sz="1600" dirty="0" smtClean="0"/>
              <a:t>Bing image(16.03.22)</a:t>
            </a:r>
            <a:endParaRPr lang="en-GB" sz="1600" dirty="0"/>
          </a:p>
        </p:txBody>
      </p:sp>
      <p:sp>
        <p:nvSpPr>
          <p:cNvPr id="7" name="TextBox 6"/>
          <p:cNvSpPr txBox="1"/>
          <p:nvPr/>
        </p:nvSpPr>
        <p:spPr>
          <a:xfrm>
            <a:off x="4030462" y="6461986"/>
            <a:ext cx="2565646" cy="307777"/>
          </a:xfrm>
          <a:prstGeom prst="rect">
            <a:avLst/>
          </a:prstGeom>
          <a:noFill/>
        </p:spPr>
        <p:txBody>
          <a:bodyPr wrap="square" rtlCol="0">
            <a:spAutoFit/>
          </a:bodyPr>
          <a:lstStyle/>
          <a:p>
            <a:r>
              <a:rPr lang="en-GB" sz="1400" dirty="0" smtClean="0"/>
              <a:t>Page 4</a:t>
            </a:r>
            <a:endParaRPr lang="en-GB" sz="1400" dirty="0"/>
          </a:p>
        </p:txBody>
      </p:sp>
      <p:sp>
        <p:nvSpPr>
          <p:cNvPr id="13" name="TextBox 12"/>
          <p:cNvSpPr txBox="1"/>
          <p:nvPr/>
        </p:nvSpPr>
        <p:spPr>
          <a:xfrm>
            <a:off x="2000251" y="965441"/>
            <a:ext cx="2710544" cy="307777"/>
          </a:xfrm>
          <a:prstGeom prst="rect">
            <a:avLst/>
          </a:prstGeom>
          <a:noFill/>
        </p:spPr>
        <p:txBody>
          <a:bodyPr wrap="square" rtlCol="0">
            <a:spAutoFit/>
          </a:bodyPr>
          <a:lstStyle/>
          <a:p>
            <a:r>
              <a:rPr lang="en-GB" sz="1400" b="1" dirty="0" smtClean="0"/>
              <a:t>Email:Zam_123@Hotmail.com</a:t>
            </a:r>
            <a:endParaRPr lang="en-GB" sz="1400" b="1" dirty="0"/>
          </a:p>
        </p:txBody>
      </p:sp>
    </p:spTree>
    <p:extLst>
      <p:ext uri="{BB962C8B-B14F-4D97-AF65-F5344CB8AC3E}">
        <p14:creationId xmlns:p14="http://schemas.microsoft.com/office/powerpoint/2010/main" val="30443537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0871" y="277586"/>
            <a:ext cx="6645729" cy="9325630"/>
          </a:xfrm>
          <a:prstGeom prst="rect">
            <a:avLst/>
          </a:prstGeom>
          <a:noFill/>
        </p:spPr>
        <p:txBody>
          <a:bodyPr wrap="square" rtlCol="0">
            <a:spAutoFit/>
          </a:bodyPr>
          <a:lstStyle/>
          <a:p>
            <a:r>
              <a:rPr lang="en-GB" sz="2400" dirty="0">
                <a:solidFill>
                  <a:schemeClr val="accent5"/>
                </a:solidFill>
              </a:rPr>
              <a:t> </a:t>
            </a:r>
            <a:r>
              <a:rPr lang="en-GB" sz="2400" dirty="0" smtClean="0">
                <a:solidFill>
                  <a:schemeClr val="accent5"/>
                </a:solidFill>
              </a:rPr>
              <a:t>                             </a:t>
            </a:r>
            <a:r>
              <a:rPr lang="en-GB" sz="2800" b="1" dirty="0" smtClean="0">
                <a:solidFill>
                  <a:schemeClr val="accent5"/>
                </a:solidFill>
              </a:rPr>
              <a:t>Elevated Pitch</a:t>
            </a:r>
          </a:p>
          <a:p>
            <a:endParaRPr lang="en-GB" dirty="0" smtClean="0"/>
          </a:p>
          <a:p>
            <a:pPr lvl="0"/>
            <a:r>
              <a:rPr lang="en-GB" sz="1600" dirty="0" smtClean="0">
                <a:latin typeface="Calibri" panose="020F0502020204030204" pitchFamily="34" charset="0"/>
                <a:cs typeface="Calibri" panose="020F0502020204030204" pitchFamily="34" charset="0"/>
              </a:rPr>
              <a:t>Good morning everyone how are you all doing, </a:t>
            </a:r>
            <a:r>
              <a:rPr lang="en-GB" sz="1600" dirty="0" smtClean="0">
                <a:latin typeface="Calibri" panose="020F0502020204030204" pitchFamily="34" charset="0"/>
                <a:cs typeface="Calibri" panose="020F0502020204030204" pitchFamily="34" charset="0"/>
              </a:rPr>
              <a:t>My name Sefia Bibi before we start I would like to say thank you to everyone who has attended the conference today and would like you to take a leaflet about the topic we are going to talk about, the leaflet is just at the front on the desk just help yourselves. T</a:t>
            </a:r>
            <a:r>
              <a:rPr lang="en-GB" sz="1600" dirty="0" smtClean="0">
                <a:latin typeface="Calibri" panose="020F0502020204030204" pitchFamily="34" charset="0"/>
                <a:cs typeface="Calibri" panose="020F0502020204030204" pitchFamily="34" charset="0"/>
              </a:rPr>
              <a:t>oday </a:t>
            </a:r>
            <a:r>
              <a:rPr lang="en-GB" sz="1600" dirty="0" smtClean="0">
                <a:latin typeface="Calibri" panose="020F0502020204030204" pitchFamily="34" charset="0"/>
                <a:cs typeface="Calibri" panose="020F0502020204030204" pitchFamily="34" charset="0"/>
              </a:rPr>
              <a:t>I am going to talk about </a:t>
            </a:r>
            <a:r>
              <a:rPr lang="en-GB" sz="1600" dirty="0" smtClean="0">
                <a:latin typeface="Calibri" panose="020F0502020204030204" pitchFamily="34" charset="0"/>
                <a:cs typeface="Calibri" panose="020F0502020204030204" pitchFamily="34" charset="0"/>
              </a:rPr>
              <a:t>ADHD, </a:t>
            </a:r>
            <a:r>
              <a:rPr lang="en-GB" sz="1600" dirty="0" smtClean="0">
                <a:latin typeface="Calibri" panose="020F0502020204030204" pitchFamily="34" charset="0"/>
                <a:cs typeface="Calibri" panose="020F0502020204030204" pitchFamily="34" charset="0"/>
              </a:rPr>
              <a:t>What </a:t>
            </a:r>
            <a:r>
              <a:rPr lang="en-GB" sz="1600" dirty="0" smtClean="0">
                <a:latin typeface="Calibri" panose="020F0502020204030204" pitchFamily="34" charset="0"/>
                <a:cs typeface="Calibri" panose="020F0502020204030204" pitchFamily="34" charset="0"/>
              </a:rPr>
              <a:t>it is, behaviours to look out for and affects of having ADHD. </a:t>
            </a:r>
          </a:p>
          <a:p>
            <a:pPr lvl="0"/>
            <a:r>
              <a:rPr lang="en-GB" sz="1600" dirty="0" smtClean="0">
                <a:solidFill>
                  <a:prstClr val="black"/>
                </a:solidFill>
                <a:latin typeface="Calibri" panose="020F0502020204030204" pitchFamily="34" charset="0"/>
                <a:cs typeface="Calibri" panose="020F0502020204030204" pitchFamily="34" charset="0"/>
              </a:rPr>
              <a:t>ADHD is short for </a:t>
            </a:r>
            <a:r>
              <a:rPr lang="en-GB" sz="1600" dirty="0">
                <a:solidFill>
                  <a:prstClr val="black"/>
                </a:solidFill>
                <a:latin typeface="Calibri" panose="020F0502020204030204" pitchFamily="34" charset="0"/>
                <a:cs typeface="Calibri" panose="020F0502020204030204" pitchFamily="34" charset="0"/>
              </a:rPr>
              <a:t>Attention deficit hyperactivity disorder, This came about in 1902 by Sir George Fredric who described it as abnormal defect of moral control in children. </a:t>
            </a:r>
          </a:p>
          <a:p>
            <a:endParaRPr lang="en-GB" sz="1600" dirty="0" smtClean="0">
              <a:latin typeface="Calibri" panose="020F0502020204030204" pitchFamily="34" charset="0"/>
              <a:cs typeface="Calibri" panose="020F0502020204030204" pitchFamily="34" charset="0"/>
            </a:endParaRPr>
          </a:p>
          <a:p>
            <a:r>
              <a:rPr lang="en-GB" sz="1600" dirty="0" smtClean="0">
                <a:latin typeface="Calibri" panose="020F0502020204030204" pitchFamily="34" charset="0"/>
                <a:cs typeface="Calibri" panose="020F0502020204030204" pitchFamily="34" charset="0"/>
              </a:rPr>
              <a:t>I am also going to talk about the support that is available for families that have children with ADHD and also going to share my personal experiences as a parent of a child with ADHD and how this affects our life as a parent.</a:t>
            </a:r>
          </a:p>
          <a:p>
            <a:r>
              <a:rPr lang="en-GB" sz="1600" dirty="0" smtClean="0">
                <a:latin typeface="Calibri" panose="020F0502020204030204" pitchFamily="34" charset="0"/>
                <a:cs typeface="Calibri" panose="020F0502020204030204" pitchFamily="34" charset="0"/>
              </a:rPr>
              <a:t> </a:t>
            </a:r>
            <a:r>
              <a:rPr lang="en-GB" sz="1600" dirty="0" smtClean="0">
                <a:latin typeface="Calibri" panose="020F0502020204030204" pitchFamily="34" charset="0"/>
                <a:ea typeface="Rockwell" panose="02060603020205020403" pitchFamily="18" charset="0"/>
                <a:cs typeface="Calibri" panose="020F0502020204030204" pitchFamily="34" charset="0"/>
              </a:rPr>
              <a:t> For people who suffer with this condition will find it </a:t>
            </a:r>
            <a:r>
              <a:rPr lang="en-GB" sz="1600" dirty="0">
                <a:latin typeface="Calibri" panose="020F0502020204030204" pitchFamily="34" charset="0"/>
                <a:ea typeface="Rockwell" panose="02060603020205020403" pitchFamily="18" charset="0"/>
                <a:cs typeface="Calibri" panose="020F0502020204030204" pitchFamily="34" charset="0"/>
              </a:rPr>
              <a:t>difficult </a:t>
            </a:r>
            <a:r>
              <a:rPr lang="en-GB" sz="1600" dirty="0" smtClean="0">
                <a:latin typeface="Calibri" panose="020F0502020204030204" pitchFamily="34" charset="0"/>
                <a:ea typeface="Rockwell" panose="02060603020205020403" pitchFamily="18" charset="0"/>
                <a:cs typeface="Calibri" panose="020F0502020204030204" pitchFamily="34" charset="0"/>
              </a:rPr>
              <a:t> </a:t>
            </a:r>
            <a:r>
              <a:rPr lang="en-GB" sz="1600" dirty="0">
                <a:latin typeface="Calibri" panose="020F0502020204030204" pitchFamily="34" charset="0"/>
                <a:ea typeface="Rockwell" panose="02060603020205020403" pitchFamily="18" charset="0"/>
                <a:cs typeface="Calibri" panose="020F0502020204030204" pitchFamily="34" charset="0"/>
              </a:rPr>
              <a:t>to control their reactions of what is </a:t>
            </a:r>
            <a:r>
              <a:rPr lang="en-GB" sz="1600" dirty="0" smtClean="0">
                <a:latin typeface="Calibri" panose="020F0502020204030204" pitchFamily="34" charset="0"/>
                <a:ea typeface="Rockwell" panose="02060603020205020403" pitchFamily="18" charset="0"/>
                <a:cs typeface="Calibri" panose="020F0502020204030204" pitchFamily="34" charset="0"/>
              </a:rPr>
              <a:t>going on </a:t>
            </a:r>
            <a:r>
              <a:rPr lang="en-GB" sz="1600" dirty="0">
                <a:latin typeface="Calibri" panose="020F0502020204030204" pitchFamily="34" charset="0"/>
                <a:ea typeface="Rockwell" panose="02060603020205020403" pitchFamily="18" charset="0"/>
                <a:cs typeface="Calibri" panose="020F0502020204030204" pitchFamily="34" charset="0"/>
              </a:rPr>
              <a:t>around </a:t>
            </a:r>
            <a:r>
              <a:rPr lang="en-GB" sz="1600" dirty="0" smtClean="0">
                <a:latin typeface="Calibri" panose="020F0502020204030204" pitchFamily="34" charset="0"/>
                <a:ea typeface="Rockwell" panose="02060603020205020403" pitchFamily="18" charset="0"/>
                <a:cs typeface="Calibri" panose="020F0502020204030204" pitchFamily="34" charset="0"/>
              </a:rPr>
              <a:t>them and </a:t>
            </a:r>
            <a:r>
              <a:rPr lang="en-GB" sz="1600" dirty="0">
                <a:latin typeface="Calibri" panose="020F0502020204030204" pitchFamily="34" charset="0"/>
                <a:ea typeface="Rockwell" panose="02060603020205020403" pitchFamily="18" charset="0"/>
                <a:cs typeface="Calibri" panose="020F0502020204030204" pitchFamily="34" charset="0"/>
              </a:rPr>
              <a:t>also makes it difficult to control their activity levels</a:t>
            </a:r>
            <a:r>
              <a:rPr lang="en-GB" sz="1600" dirty="0" smtClean="0">
                <a:latin typeface="Calibri" panose="020F0502020204030204" pitchFamily="34" charset="0"/>
                <a:ea typeface="Rockwell" panose="02060603020205020403" pitchFamily="18" charset="0"/>
                <a:cs typeface="Calibri" panose="020F0502020204030204" pitchFamily="34" charset="0"/>
              </a:rPr>
              <a:t>.</a:t>
            </a:r>
          </a:p>
          <a:p>
            <a:endParaRPr lang="en-GB" sz="1600" dirty="0" smtClean="0">
              <a:latin typeface="Calibri" panose="020F0502020204030204" pitchFamily="34" charset="0"/>
              <a:ea typeface="Rockwell" panose="02060603020205020403" pitchFamily="18" charset="0"/>
              <a:cs typeface="Calibri" panose="020F0502020204030204" pitchFamily="34" charset="0"/>
            </a:endParaRPr>
          </a:p>
          <a:p>
            <a:r>
              <a:rPr lang="en-GB" sz="1600" dirty="0" smtClean="0">
                <a:latin typeface="Calibri" panose="020F0502020204030204" pitchFamily="34" charset="0"/>
                <a:ea typeface="Rockwell" panose="02060603020205020403" pitchFamily="18" charset="0"/>
                <a:cs typeface="Calibri" panose="020F0502020204030204" pitchFamily="34" charset="0"/>
              </a:rPr>
              <a:t> </a:t>
            </a:r>
            <a:r>
              <a:rPr lang="en-GB" sz="1600" dirty="0">
                <a:latin typeface="Calibri" panose="020F0502020204030204" pitchFamily="34" charset="0"/>
                <a:ea typeface="Rockwell" panose="02060603020205020403" pitchFamily="18" charset="0"/>
                <a:cs typeface="Calibri" panose="020F0502020204030204" pitchFamily="34" charset="0"/>
              </a:rPr>
              <a:t>This condition shows up in early childhood but it is not </a:t>
            </a:r>
            <a:r>
              <a:rPr lang="en-GB" sz="1600" dirty="0" smtClean="0">
                <a:latin typeface="Calibri" panose="020F0502020204030204" pitchFamily="34" charset="0"/>
                <a:ea typeface="Rockwell" panose="02060603020205020403" pitchFamily="18" charset="0"/>
                <a:cs typeface="Calibri" panose="020F0502020204030204" pitchFamily="34" charset="0"/>
              </a:rPr>
              <a:t>usually </a:t>
            </a:r>
            <a:r>
              <a:rPr lang="en-GB" sz="1600" dirty="0">
                <a:latin typeface="Calibri" panose="020F0502020204030204" pitchFamily="34" charset="0"/>
                <a:ea typeface="Rockwell" panose="02060603020205020403" pitchFamily="18" charset="0"/>
                <a:cs typeface="Calibri" panose="020F0502020204030204" pitchFamily="34" charset="0"/>
              </a:rPr>
              <a:t>diagnosed until they are older, this can </a:t>
            </a:r>
            <a:r>
              <a:rPr lang="en-GB" sz="1600" dirty="0" smtClean="0">
                <a:latin typeface="Calibri" panose="020F0502020204030204" pitchFamily="34" charset="0"/>
                <a:ea typeface="Rockwell" panose="02060603020205020403" pitchFamily="18" charset="0"/>
                <a:cs typeface="Calibri" panose="020F0502020204030204" pitchFamily="34" charset="0"/>
              </a:rPr>
              <a:t>start at adolescence and go thorough </a:t>
            </a:r>
            <a:r>
              <a:rPr lang="en-GB" sz="1600" dirty="0">
                <a:latin typeface="Calibri" panose="020F0502020204030204" pitchFamily="34" charset="0"/>
                <a:ea typeface="Rockwell" panose="02060603020205020403" pitchFamily="18" charset="0"/>
                <a:cs typeface="Calibri" panose="020F0502020204030204" pitchFamily="34" charset="0"/>
              </a:rPr>
              <a:t>into adulthood</a:t>
            </a:r>
            <a:r>
              <a:rPr lang="en-GB" sz="1600" dirty="0" smtClean="0">
                <a:latin typeface="Calibri" panose="020F0502020204030204" pitchFamily="34" charset="0"/>
                <a:ea typeface="Rockwell" panose="02060603020205020403" pitchFamily="18" charset="0"/>
                <a:cs typeface="Calibri" panose="020F0502020204030204" pitchFamily="34" charset="0"/>
              </a:rPr>
              <a:t>.</a:t>
            </a:r>
          </a:p>
          <a:p>
            <a:r>
              <a:rPr lang="en-GB" sz="1600" dirty="0" smtClean="0">
                <a:latin typeface="Arial" panose="020B0604020202020204" pitchFamily="34" charset="0"/>
                <a:ea typeface="Rockwell" panose="02060603020205020403" pitchFamily="18" charset="0"/>
                <a:cs typeface="Arial" panose="020B0604020202020204" pitchFamily="34" charset="0"/>
              </a:rPr>
              <a:t> </a:t>
            </a:r>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a:p>
            <a:endParaRPr lang="en-GB" dirty="0" smtClean="0"/>
          </a:p>
          <a:p>
            <a:r>
              <a:rPr lang="en-GB" dirty="0" smtClean="0"/>
              <a:t> </a:t>
            </a:r>
          </a:p>
          <a:p>
            <a:endParaRPr lang="en-GB" dirty="0"/>
          </a:p>
        </p:txBody>
      </p:sp>
      <p:sp>
        <p:nvSpPr>
          <p:cNvPr id="4" name="TextBox 3"/>
          <p:cNvSpPr txBox="1"/>
          <p:nvPr/>
        </p:nvSpPr>
        <p:spPr>
          <a:xfrm>
            <a:off x="3763735" y="6454066"/>
            <a:ext cx="1793289" cy="307777"/>
          </a:xfrm>
          <a:prstGeom prst="rect">
            <a:avLst/>
          </a:prstGeom>
          <a:noFill/>
        </p:spPr>
        <p:txBody>
          <a:bodyPr wrap="square" rtlCol="0">
            <a:spAutoFit/>
          </a:bodyPr>
          <a:lstStyle/>
          <a:p>
            <a:r>
              <a:rPr lang="en-GB" sz="1400" dirty="0" smtClean="0"/>
              <a:t>Page 5</a:t>
            </a:r>
            <a:endParaRPr lang="en-GB" sz="1400" dirty="0"/>
          </a:p>
        </p:txBody>
      </p:sp>
    </p:spTree>
    <p:extLst>
      <p:ext uri="{BB962C8B-B14F-4D97-AF65-F5344CB8AC3E}">
        <p14:creationId xmlns:p14="http://schemas.microsoft.com/office/powerpoint/2010/main" val="19177613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57200" y="0"/>
            <a:ext cx="6433457" cy="5355312"/>
          </a:xfrm>
          <a:prstGeom prst="rect">
            <a:avLst/>
          </a:prstGeom>
          <a:noFill/>
        </p:spPr>
        <p:txBody>
          <a:bodyPr wrap="square" rtlCol="0">
            <a:spAutoFit/>
          </a:bodyPr>
          <a:lstStyle/>
          <a:p>
            <a:pPr lvl="0"/>
            <a:endParaRPr lang="en-GB" sz="1600" dirty="0" smtClean="0">
              <a:solidFill>
                <a:prstClr val="black"/>
              </a:solidFill>
              <a:latin typeface="Arial" panose="020B0604020202020204" pitchFamily="34" charset="0"/>
              <a:ea typeface="Rockwell" panose="02060603020205020403" pitchFamily="18" charset="0"/>
              <a:cs typeface="Arial" panose="020B0604020202020204" pitchFamily="34" charset="0"/>
            </a:endParaRPr>
          </a:p>
          <a:p>
            <a:pPr lvl="0"/>
            <a:r>
              <a:rPr lang="en-GB" sz="1600" dirty="0">
                <a:solidFill>
                  <a:prstClr val="black"/>
                </a:solidFill>
                <a:latin typeface="Arial" panose="020B0604020202020204" pitchFamily="34" charset="0"/>
                <a:ea typeface="Rockwell" panose="02060603020205020403" pitchFamily="18" charset="0"/>
                <a:cs typeface="Arial" panose="020B0604020202020204" pitchFamily="34" charset="0"/>
              </a:rPr>
              <a:t> </a:t>
            </a:r>
            <a:endParaRPr lang="en-GB" sz="1600" dirty="0" smtClean="0">
              <a:solidFill>
                <a:prstClr val="black"/>
              </a:solidFill>
              <a:latin typeface="Arial" panose="020B0604020202020204" pitchFamily="34" charset="0"/>
              <a:ea typeface="Rockwell" panose="02060603020205020403" pitchFamily="18" charset="0"/>
              <a:cs typeface="Arial" panose="020B0604020202020204" pitchFamily="34" charset="0"/>
            </a:endParaRPr>
          </a:p>
          <a:p>
            <a:pPr lvl="0"/>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With this condition children can have problems with keeping their attention on what they want to do although at times they know of the certain thing they want to do and will carry it out tremendously.</a:t>
            </a:r>
          </a:p>
          <a:p>
            <a:pPr lvl="0"/>
            <a:endPar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endParaRPr>
          </a:p>
          <a:p>
            <a:pPr lvl="0"/>
            <a:r>
              <a:rPr lang="en-GB" sz="1600" dirty="0" smtClean="0">
                <a:solidFill>
                  <a:prstClr val="black"/>
                </a:solidFill>
                <a:latin typeface="Calibri" panose="020F0502020204030204" pitchFamily="34" charset="0"/>
                <a:ea typeface="Rockwell" panose="02060603020205020403" pitchFamily="18" charset="0"/>
                <a:cs typeface="Calibri" panose="020F0502020204030204" pitchFamily="34" charset="0"/>
              </a:rPr>
              <a:t>A </a:t>
            </a:r>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person with ADHD has differences in brain development and brain activity that effects attention, and they have difficulty to sit still and self-discipline. This can affect their way of life at home and school.</a:t>
            </a:r>
          </a:p>
          <a:p>
            <a:pPr lvl="0"/>
            <a:endPar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endParaRPr>
          </a:p>
          <a:p>
            <a:pPr lvl="0"/>
            <a:r>
              <a:rPr lang="en-GB" sz="1600" dirty="0" smtClean="0">
                <a:solidFill>
                  <a:prstClr val="black"/>
                </a:solidFill>
                <a:latin typeface="Calibri" panose="020F0502020204030204" pitchFamily="34" charset="0"/>
                <a:ea typeface="Rockwell" panose="02060603020205020403" pitchFamily="18" charset="0"/>
                <a:cs typeface="Calibri" panose="020F0502020204030204" pitchFamily="34" charset="0"/>
              </a:rPr>
              <a:t>Some </a:t>
            </a:r>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signs to look out for at the early stages before diagnosis can be been easily distracted with carrying out daily activities and not being able to concentrate on a specific task, being forgetful is also an issue and not being able to sit in one place they become </a:t>
            </a:r>
            <a:r>
              <a:rPr lang="en-GB" sz="1600" dirty="0" smtClean="0">
                <a:solidFill>
                  <a:prstClr val="black"/>
                </a:solidFill>
                <a:latin typeface="Calibri" panose="020F0502020204030204" pitchFamily="34" charset="0"/>
                <a:ea typeface="Rockwell" panose="02060603020205020403" pitchFamily="18" charset="0"/>
                <a:cs typeface="Calibri" panose="020F0502020204030204" pitchFamily="34" charset="0"/>
              </a:rPr>
              <a:t>agitated </a:t>
            </a:r>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and restless during this time. </a:t>
            </a:r>
          </a:p>
          <a:p>
            <a:r>
              <a:rPr lang="en-GB" sz="1600" dirty="0" smtClean="0">
                <a:latin typeface="Calibri" panose="020F0502020204030204" pitchFamily="34" charset="0"/>
                <a:cs typeface="Calibri" panose="020F0502020204030204" pitchFamily="34" charset="0"/>
              </a:rPr>
              <a:t>People with ADHD are very hyperactive and find it difficult to concentrate.</a:t>
            </a:r>
          </a:p>
          <a:p>
            <a:endParaRPr lang="en-GB" dirty="0">
              <a:latin typeface="Calibri" panose="020F0502020204030204" pitchFamily="34" charset="0"/>
              <a:cs typeface="Calibri" panose="020F0502020204030204" pitchFamily="34" charset="0"/>
            </a:endParaRPr>
          </a:p>
          <a:p>
            <a:r>
              <a:rPr lang="en-GB" sz="1600" dirty="0" smtClean="0">
                <a:latin typeface="Calibri" panose="020F0502020204030204" pitchFamily="34" charset="0"/>
                <a:ea typeface="Calibri" panose="020F0502020204030204" pitchFamily="34" charset="0"/>
                <a:cs typeface="Calibri" panose="020F0502020204030204" pitchFamily="34" charset="0"/>
              </a:rPr>
              <a:t>Behavioural </a:t>
            </a:r>
            <a:r>
              <a:rPr lang="en-GB" sz="1600" dirty="0">
                <a:latin typeface="Calibri" panose="020F0502020204030204" pitchFamily="34" charset="0"/>
                <a:ea typeface="Calibri" panose="020F0502020204030204" pitchFamily="34" charset="0"/>
                <a:cs typeface="Calibri" panose="020F0502020204030204" pitchFamily="34" charset="0"/>
              </a:rPr>
              <a:t>brain research showed that children with this condition have more difficulty in unstructured environment, such as playground or when moving from one class to another</a:t>
            </a:r>
            <a:r>
              <a:rPr lang="en-GB" sz="1600" dirty="0" smtClean="0">
                <a:latin typeface="Calibri" panose="020F0502020204030204" pitchFamily="34" charset="0"/>
                <a:ea typeface="Calibri" panose="020F0502020204030204" pitchFamily="34" charset="0"/>
                <a:cs typeface="Calibri" panose="020F0502020204030204" pitchFamily="34" charset="0"/>
              </a:rPr>
              <a:t>.(</a:t>
            </a:r>
            <a:r>
              <a:rPr lang="en-GB" sz="1600" dirty="0" err="1" smtClean="0">
                <a:latin typeface="Calibri" panose="020F0502020204030204" pitchFamily="34" charset="0"/>
                <a:ea typeface="Calibri" panose="020F0502020204030204" pitchFamily="34" charset="0"/>
                <a:cs typeface="Calibri" panose="020F0502020204030204" pitchFamily="34" charset="0"/>
              </a:rPr>
              <a:t>Robaey</a:t>
            </a:r>
            <a:r>
              <a:rPr lang="en-GB" sz="1600" dirty="0" smtClean="0">
                <a:latin typeface="Calibri" panose="020F0502020204030204" pitchFamily="34" charset="0"/>
                <a:ea typeface="Calibri" panose="020F0502020204030204" pitchFamily="34" charset="0"/>
                <a:cs typeface="Calibri" panose="020F0502020204030204" pitchFamily="34" charset="0"/>
              </a:rPr>
              <a:t> </a:t>
            </a:r>
            <a:r>
              <a:rPr lang="en-GB" sz="1600" dirty="0">
                <a:latin typeface="Calibri" panose="020F0502020204030204" pitchFamily="34" charset="0"/>
                <a:ea typeface="Calibri" panose="020F0502020204030204" pitchFamily="34" charset="0"/>
                <a:cs typeface="Calibri" panose="020F0502020204030204" pitchFamily="34" charset="0"/>
              </a:rPr>
              <a:t>2016</a:t>
            </a:r>
            <a:r>
              <a:rPr lang="en-GB" sz="1600" dirty="0" smtClean="0">
                <a:latin typeface="Calibri" panose="020F0502020204030204" pitchFamily="34" charset="0"/>
                <a:ea typeface="Calibri" panose="020F0502020204030204" pitchFamily="34" charset="0"/>
                <a:cs typeface="Calibri" panose="020F0502020204030204" pitchFamily="34" charset="0"/>
              </a:rPr>
              <a:t>).</a:t>
            </a:r>
          </a:p>
          <a:p>
            <a:endParaRPr lang="en-GB" dirty="0" smtClean="0"/>
          </a:p>
          <a:p>
            <a:endParaRPr lang="en-GB" dirty="0"/>
          </a:p>
        </p:txBody>
      </p:sp>
      <p:sp>
        <p:nvSpPr>
          <p:cNvPr id="8" name="TextBox 7"/>
          <p:cNvSpPr txBox="1"/>
          <p:nvPr/>
        </p:nvSpPr>
        <p:spPr>
          <a:xfrm>
            <a:off x="4048217" y="6550223"/>
            <a:ext cx="2032987" cy="307777"/>
          </a:xfrm>
          <a:prstGeom prst="rect">
            <a:avLst/>
          </a:prstGeom>
          <a:noFill/>
        </p:spPr>
        <p:txBody>
          <a:bodyPr wrap="square" rtlCol="0">
            <a:spAutoFit/>
          </a:bodyPr>
          <a:lstStyle/>
          <a:p>
            <a:r>
              <a:rPr lang="en-GB" sz="1400" dirty="0" smtClean="0"/>
              <a:t>Page 6</a:t>
            </a:r>
            <a:endParaRPr lang="en-GB" sz="1400" dirty="0"/>
          </a:p>
        </p:txBody>
      </p:sp>
    </p:spTree>
    <p:extLst>
      <p:ext uri="{BB962C8B-B14F-4D97-AF65-F5344CB8AC3E}">
        <p14:creationId xmlns:p14="http://schemas.microsoft.com/office/powerpoint/2010/main" val="3302885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63" y="242811"/>
            <a:ext cx="6531429" cy="5078313"/>
          </a:xfrm>
          <a:prstGeom prst="rect">
            <a:avLst/>
          </a:prstGeom>
        </p:spPr>
        <p:txBody>
          <a:bodyPr wrap="square">
            <a:spAutoFit/>
          </a:bodyPr>
          <a:lstStyle/>
          <a:p>
            <a:endParaRPr lang="en-GB" dirty="0" smtClean="0"/>
          </a:p>
          <a:p>
            <a:pPr lvl="0"/>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The behaviours to look out for with this condition</a:t>
            </a: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Children have difficulty in taking turns</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They find it difficult to wait for things</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Control/interrupt conversation</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Saying things before there turn</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No sense of danger.</a:t>
            </a: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smtClean="0">
                <a:latin typeface="Calibri" panose="020F0502020204030204" pitchFamily="34" charset="0"/>
                <a:cs typeface="Calibri" panose="020F0502020204030204" pitchFamily="34" charset="0"/>
              </a:rPr>
              <a:t>And the last thing I am going to talk about is my own personal experience.</a:t>
            </a:r>
            <a:endParaRPr lang="en-GB" dirty="0">
              <a:latin typeface="Calibri" panose="020F0502020204030204" pitchFamily="34" charset="0"/>
              <a:cs typeface="Calibri" panose="020F0502020204030204" pitchFamily="34" charset="0"/>
            </a:endParaRPr>
          </a:p>
          <a:p>
            <a:r>
              <a:rPr lang="en-GB" dirty="0" smtClean="0">
                <a:latin typeface="Calibri" panose="020F0502020204030204" pitchFamily="34" charset="0"/>
                <a:cs typeface="Calibri" panose="020F0502020204030204" pitchFamily="34" charset="0"/>
              </a:rPr>
              <a:t>My </a:t>
            </a:r>
            <a:r>
              <a:rPr lang="en-GB" dirty="0">
                <a:latin typeface="Calibri" panose="020F0502020204030204" pitchFamily="34" charset="0"/>
                <a:cs typeface="Calibri" panose="020F0502020204030204" pitchFamily="34" charset="0"/>
              </a:rPr>
              <a:t>personal experience of ADHD, my son has this condition. I had a lot of problems at school as he was not listening, couldn’t sit for long, not doing his work and having fights at school. I spoke to the teachers, then spoke to GP who then referred me too CAMHS. My son had assessment and many tests done with CAMH who then diagnosed for ADHD. Now my son is on medication and has regular appoints with CAMHS and also settled at school</a:t>
            </a:r>
            <a:r>
              <a:rPr lang="en-GB" dirty="0" smtClean="0">
                <a:latin typeface="Calibri" panose="020F0502020204030204" pitchFamily="34" charset="0"/>
                <a:cs typeface="Calibri" panose="020F0502020204030204" pitchFamily="34" charset="0"/>
              </a:rPr>
              <a:t>. Thank you for listening to me and attending the conference.</a:t>
            </a:r>
            <a:endParaRPr lang="en-GB" dirty="0">
              <a:latin typeface="Calibri" panose="020F0502020204030204" pitchFamily="34" charset="0"/>
              <a:cs typeface="Calibri" panose="020F0502020204030204" pitchFamily="34" charset="0"/>
            </a:endParaRPr>
          </a:p>
        </p:txBody>
      </p:sp>
      <p:sp>
        <p:nvSpPr>
          <p:cNvPr id="3" name="TextBox 2"/>
          <p:cNvSpPr txBox="1"/>
          <p:nvPr/>
        </p:nvSpPr>
        <p:spPr>
          <a:xfrm>
            <a:off x="3373515" y="6480699"/>
            <a:ext cx="1988598" cy="307777"/>
          </a:xfrm>
          <a:prstGeom prst="rect">
            <a:avLst/>
          </a:prstGeom>
          <a:noFill/>
        </p:spPr>
        <p:txBody>
          <a:bodyPr wrap="square" rtlCol="0">
            <a:spAutoFit/>
          </a:bodyPr>
          <a:lstStyle/>
          <a:p>
            <a:r>
              <a:rPr lang="en-GB" sz="1400" dirty="0" smtClean="0"/>
              <a:t>Page 7</a:t>
            </a:r>
            <a:endParaRPr lang="en-GB" sz="1400" dirty="0"/>
          </a:p>
        </p:txBody>
      </p:sp>
    </p:spTree>
    <p:extLst>
      <p:ext uri="{BB962C8B-B14F-4D97-AF65-F5344CB8AC3E}">
        <p14:creationId xmlns:p14="http://schemas.microsoft.com/office/powerpoint/2010/main" val="18272896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7637" y="3357811"/>
            <a:ext cx="6727513" cy="300082"/>
          </a:xfrm>
          <a:prstGeom prst="rect">
            <a:avLst/>
          </a:prstGeom>
        </p:spPr>
        <p:txBody>
          <a:bodyPr wrap="square">
            <a:spAutoFit/>
          </a:bodyPr>
          <a:lstStyle/>
          <a:p>
            <a:r>
              <a:rPr lang="en-GB" sz="1350" dirty="0" smtClean="0"/>
              <a:t> </a:t>
            </a:r>
            <a:endParaRPr lang="en-GB" sz="1350" dirty="0"/>
          </a:p>
        </p:txBody>
      </p:sp>
      <p:sp>
        <p:nvSpPr>
          <p:cNvPr id="4" name="Rectangle 3"/>
          <p:cNvSpPr/>
          <p:nvPr/>
        </p:nvSpPr>
        <p:spPr>
          <a:xfrm>
            <a:off x="345848" y="788608"/>
            <a:ext cx="7065473" cy="1346522"/>
          </a:xfrm>
          <a:prstGeom prst="rect">
            <a:avLst/>
          </a:prstGeom>
        </p:spPr>
        <p:txBody>
          <a:bodyPr wrap="square">
            <a:spAutoFit/>
          </a:bodyPr>
          <a:lstStyle/>
          <a:p>
            <a:r>
              <a:rPr lang="en-GB" sz="1350" dirty="0" smtClean="0"/>
              <a:t>1.Börger</a:t>
            </a:r>
            <a:r>
              <a:rPr lang="en-GB" sz="1350" dirty="0"/>
              <a:t>, N., &amp; Van der </a:t>
            </a:r>
            <a:r>
              <a:rPr lang="en-GB" sz="1350" dirty="0" err="1"/>
              <a:t>Meere</a:t>
            </a:r>
            <a:r>
              <a:rPr lang="en-GB" sz="1350" dirty="0"/>
              <a:t>, J. (2000). Visual Behaviour of ADHD Children During an Attention Test: An Almost Forgotten Variable. The Journal of Child Psychology and Psychiatry and Allied Disciplines,</a:t>
            </a:r>
          </a:p>
          <a:p>
            <a:pPr lvl="0"/>
            <a:r>
              <a:rPr lang="en-GB" sz="1350" dirty="0" smtClean="0"/>
              <a:t>2.</a:t>
            </a:r>
            <a:r>
              <a:rPr lang="en-GB" sz="1350" dirty="0" smtClean="0">
                <a:hlinkClick r:id="rId2"/>
              </a:rPr>
              <a:t>https</a:t>
            </a:r>
            <a:r>
              <a:rPr lang="en-GB" sz="1350" dirty="0">
                <a:hlinkClick r:id="rId2"/>
              </a:rPr>
              <a:t>://</a:t>
            </a:r>
            <a:r>
              <a:rPr lang="en-GB" sz="1350" dirty="0" smtClean="0">
                <a:hlinkClick r:id="rId2"/>
              </a:rPr>
              <a:t>www.psycom.net/adhd</a:t>
            </a:r>
            <a:endParaRPr lang="en-GB" sz="1350" dirty="0" smtClean="0"/>
          </a:p>
          <a:p>
            <a:pPr lvl="0"/>
            <a:r>
              <a:rPr lang="en-GB" sz="1400" dirty="0" smtClean="0">
                <a:solidFill>
                  <a:prstClr val="black"/>
                </a:solidFill>
              </a:rPr>
              <a:t>3. https</a:t>
            </a:r>
            <a:r>
              <a:rPr lang="en-GB" sz="1400" dirty="0">
                <a:solidFill>
                  <a:prstClr val="black"/>
                </a:solidFill>
              </a:rPr>
              <a:t>://www.cambridge.org</a:t>
            </a:r>
          </a:p>
          <a:p>
            <a:endParaRPr lang="en-GB" sz="1350" dirty="0"/>
          </a:p>
        </p:txBody>
      </p:sp>
      <p:sp>
        <p:nvSpPr>
          <p:cNvPr id="5" name="Rectangle 4"/>
          <p:cNvSpPr/>
          <p:nvPr/>
        </p:nvSpPr>
        <p:spPr>
          <a:xfrm>
            <a:off x="363985" y="1920103"/>
            <a:ext cx="7119098" cy="715581"/>
          </a:xfrm>
          <a:prstGeom prst="rect">
            <a:avLst/>
          </a:prstGeom>
        </p:spPr>
        <p:txBody>
          <a:bodyPr wrap="square">
            <a:spAutoFit/>
          </a:bodyPr>
          <a:lstStyle/>
          <a:p>
            <a:r>
              <a:rPr lang="en-GB" sz="1350" dirty="0" smtClean="0">
                <a:hlinkClick r:id="rId3"/>
              </a:rPr>
              <a:t>4.</a:t>
            </a:r>
            <a:r>
              <a:rPr lang="en-GB" sz="1350" dirty="0" smtClean="0">
                <a:hlinkClick r:id="rId3"/>
              </a:rPr>
              <a:t> </a:t>
            </a:r>
            <a:r>
              <a:rPr lang="en-GB" sz="1350" dirty="0" smtClean="0">
                <a:solidFill>
                  <a:schemeClr val="tx1">
                    <a:lumMod val="95000"/>
                    <a:lumOff val="5000"/>
                  </a:schemeClr>
                </a:solidFill>
                <a:hlinkClick r:id="rId3"/>
              </a:rPr>
              <a:t>https</a:t>
            </a:r>
            <a:r>
              <a:rPr lang="en-GB" sz="1350" dirty="0">
                <a:solidFill>
                  <a:schemeClr val="tx1">
                    <a:lumMod val="95000"/>
                    <a:lumOff val="5000"/>
                  </a:schemeClr>
                </a:solidFill>
                <a:hlinkClick r:id="rId3"/>
              </a:rPr>
              <a:t>://</a:t>
            </a:r>
            <a:r>
              <a:rPr lang="en-GB" sz="1350" dirty="0" smtClean="0">
                <a:solidFill>
                  <a:schemeClr val="tx1">
                    <a:lumMod val="95000"/>
                    <a:lumOff val="5000"/>
                  </a:schemeClr>
                </a:solidFill>
                <a:hlinkClick r:id="rId3"/>
              </a:rPr>
              <a:t>www.healthline.com/health/adhd/history#1902</a:t>
            </a:r>
            <a:endParaRPr lang="en-GB" sz="1350" dirty="0"/>
          </a:p>
          <a:p>
            <a:r>
              <a:rPr lang="en-GB" sz="1350" dirty="0" smtClean="0"/>
              <a:t>5.https</a:t>
            </a:r>
            <a:r>
              <a:rPr lang="en-GB" sz="1350" dirty="0"/>
              <a:t>://blogs.k-state.edu/it-news/2017/12/06/faculty-showcase-your-work-with-an-eportfolio/</a:t>
            </a:r>
          </a:p>
        </p:txBody>
      </p:sp>
      <p:sp>
        <p:nvSpPr>
          <p:cNvPr id="2" name="Rectangle 1"/>
          <p:cNvSpPr/>
          <p:nvPr/>
        </p:nvSpPr>
        <p:spPr>
          <a:xfrm>
            <a:off x="363985" y="2635683"/>
            <a:ext cx="6858870" cy="1369606"/>
          </a:xfrm>
          <a:prstGeom prst="rect">
            <a:avLst/>
          </a:prstGeom>
        </p:spPr>
        <p:txBody>
          <a:bodyPr wrap="square">
            <a:spAutoFit/>
          </a:bodyPr>
          <a:lstStyle/>
          <a:p>
            <a:r>
              <a:rPr lang="en-GB" sz="1400" dirty="0">
                <a:solidFill>
                  <a:schemeClr val="tx1">
                    <a:lumMod val="95000"/>
                    <a:lumOff val="5000"/>
                  </a:schemeClr>
                </a:solidFill>
              </a:rPr>
              <a:t>6</a:t>
            </a:r>
            <a:r>
              <a:rPr lang="en-GB" sz="1400" dirty="0" smtClean="0">
                <a:solidFill>
                  <a:schemeClr val="tx1">
                    <a:lumMod val="95000"/>
                    <a:lumOff val="5000"/>
                  </a:schemeClr>
                </a:solidFill>
              </a:rPr>
              <a:t>. </a:t>
            </a:r>
            <a:r>
              <a:rPr lang="en-GB" sz="1400" dirty="0" smtClean="0">
                <a:solidFill>
                  <a:schemeClr val="tx1">
                    <a:lumMod val="95000"/>
                    <a:lumOff val="5000"/>
                  </a:schemeClr>
                </a:solidFill>
                <a:hlinkClick r:id="rId4"/>
              </a:rPr>
              <a:t>https</a:t>
            </a:r>
            <a:r>
              <a:rPr lang="en-GB" sz="1400" dirty="0">
                <a:solidFill>
                  <a:schemeClr val="tx1">
                    <a:lumMod val="95000"/>
                    <a:lumOff val="5000"/>
                  </a:schemeClr>
                </a:solidFill>
                <a:hlinkClick r:id="rId4"/>
              </a:rPr>
              <a:t>://</a:t>
            </a:r>
            <a:r>
              <a:rPr lang="en-GB" sz="1400" dirty="0" smtClean="0">
                <a:solidFill>
                  <a:schemeClr val="tx1">
                    <a:lumMod val="95000"/>
                    <a:lumOff val="5000"/>
                  </a:schemeClr>
                </a:solidFill>
                <a:hlinkClick r:id="rId4"/>
              </a:rPr>
              <a:t>www.sciencedirect.com/science/article</a:t>
            </a:r>
            <a:endParaRPr lang="en-GB" sz="1400" dirty="0" smtClean="0">
              <a:solidFill>
                <a:schemeClr val="tx1">
                  <a:lumMod val="95000"/>
                  <a:lumOff val="5000"/>
                </a:schemeClr>
              </a:solidFill>
            </a:endParaRPr>
          </a:p>
          <a:p>
            <a:r>
              <a:rPr lang="en-GB" sz="1350" dirty="0">
                <a:solidFill>
                  <a:schemeClr val="tx1">
                    <a:lumMod val="95000"/>
                    <a:lumOff val="5000"/>
                  </a:schemeClr>
                </a:solidFill>
              </a:rPr>
              <a:t>7</a:t>
            </a:r>
            <a:r>
              <a:rPr lang="en-GB" sz="1350" dirty="0" smtClean="0">
                <a:solidFill>
                  <a:schemeClr val="tx1">
                    <a:lumMod val="95000"/>
                    <a:lumOff val="5000"/>
                  </a:schemeClr>
                </a:solidFill>
              </a:rPr>
              <a:t>.https</a:t>
            </a:r>
            <a:r>
              <a:rPr lang="en-GB" sz="1350" dirty="0">
                <a:solidFill>
                  <a:schemeClr val="tx1">
                    <a:lumMod val="95000"/>
                    <a:lumOff val="5000"/>
                  </a:schemeClr>
                </a:solidFill>
              </a:rPr>
              <a:t>://www.cdc.gov/ncbddd/adhd/conditions.html</a:t>
            </a:r>
            <a:endParaRPr lang="en-GB" sz="1400" dirty="0" smtClean="0">
              <a:solidFill>
                <a:schemeClr val="tx1">
                  <a:lumMod val="95000"/>
                  <a:lumOff val="5000"/>
                </a:schemeClr>
              </a:solidFill>
            </a:endParaRPr>
          </a:p>
          <a:p>
            <a:endParaRPr lang="en-GB" sz="1400" dirty="0" smtClean="0">
              <a:solidFill>
                <a:schemeClr val="tx1">
                  <a:lumMod val="95000"/>
                  <a:lumOff val="5000"/>
                </a:schemeClr>
              </a:solidFill>
            </a:endParaRPr>
          </a:p>
          <a:p>
            <a:r>
              <a:rPr lang="en-GB" sz="1400" dirty="0">
                <a:solidFill>
                  <a:schemeClr val="tx1">
                    <a:lumMod val="95000"/>
                    <a:lumOff val="5000"/>
                  </a:schemeClr>
                </a:solidFill>
              </a:rPr>
              <a:t>8</a:t>
            </a:r>
            <a:r>
              <a:rPr lang="en-GB" sz="1400" dirty="0" smtClean="0">
                <a:solidFill>
                  <a:schemeClr val="tx1">
                    <a:lumMod val="95000"/>
                    <a:lumOff val="5000"/>
                  </a:schemeClr>
                </a:solidFill>
              </a:rPr>
              <a:t>.Philippe </a:t>
            </a:r>
            <a:r>
              <a:rPr lang="en-GB" sz="1400" dirty="0" err="1">
                <a:solidFill>
                  <a:schemeClr val="tx1">
                    <a:lumMod val="95000"/>
                    <a:lumOff val="5000"/>
                  </a:schemeClr>
                </a:solidFill>
              </a:rPr>
              <a:t>Robaey</a:t>
            </a:r>
            <a:r>
              <a:rPr lang="en-GB" sz="1400" dirty="0">
                <a:solidFill>
                  <a:schemeClr val="tx1">
                    <a:lumMod val="95000"/>
                    <a:lumOff val="5000"/>
                  </a:schemeClr>
                </a:solidFill>
              </a:rPr>
              <a:t> et al. Behavioural Brain Research (2016</a:t>
            </a:r>
            <a:r>
              <a:rPr lang="en-GB" sz="1400" dirty="0" smtClean="0">
                <a:solidFill>
                  <a:schemeClr val="tx1">
                    <a:lumMod val="95000"/>
                    <a:lumOff val="5000"/>
                  </a:schemeClr>
                </a:solidFill>
              </a:rPr>
              <a:t>).</a:t>
            </a:r>
          </a:p>
          <a:p>
            <a:pPr lvl="0"/>
            <a:r>
              <a:rPr lang="en-GB" sz="1350" dirty="0">
                <a:solidFill>
                  <a:schemeClr val="tx1">
                    <a:lumMod val="95000"/>
                    <a:lumOff val="5000"/>
                  </a:schemeClr>
                </a:solidFill>
              </a:rPr>
              <a:t>9</a:t>
            </a:r>
            <a:r>
              <a:rPr lang="en-GB" sz="1350" dirty="0" smtClean="0">
                <a:solidFill>
                  <a:schemeClr val="tx1">
                    <a:lumMod val="95000"/>
                    <a:lumOff val="5000"/>
                  </a:schemeClr>
                </a:solidFill>
              </a:rPr>
              <a:t>.Singh </a:t>
            </a:r>
            <a:r>
              <a:rPr lang="en-GB" sz="1350" dirty="0">
                <a:solidFill>
                  <a:schemeClr val="tx1">
                    <a:lumMod val="95000"/>
                    <a:lumOff val="5000"/>
                  </a:schemeClr>
                </a:solidFill>
              </a:rPr>
              <a:t>I et al. ADHD, culture and education(2008</a:t>
            </a:r>
            <a:r>
              <a:rPr lang="en-GB" sz="1350" dirty="0" smtClean="0">
                <a:solidFill>
                  <a:schemeClr val="tx1">
                    <a:lumMod val="95000"/>
                    <a:lumOff val="5000"/>
                  </a:schemeClr>
                </a:solidFill>
              </a:rPr>
              <a:t>).</a:t>
            </a:r>
            <a:endParaRPr lang="en-GB" sz="1400" dirty="0">
              <a:solidFill>
                <a:schemeClr val="tx1">
                  <a:lumMod val="95000"/>
                  <a:lumOff val="5000"/>
                </a:schemeClr>
              </a:solidFill>
            </a:endParaRPr>
          </a:p>
          <a:p>
            <a:endParaRPr lang="en-GB" sz="1400" dirty="0"/>
          </a:p>
        </p:txBody>
      </p:sp>
      <p:sp>
        <p:nvSpPr>
          <p:cNvPr id="6" name="TextBox 5"/>
          <p:cNvSpPr txBox="1"/>
          <p:nvPr/>
        </p:nvSpPr>
        <p:spPr>
          <a:xfrm>
            <a:off x="3986074" y="6480698"/>
            <a:ext cx="1677879" cy="307777"/>
          </a:xfrm>
          <a:prstGeom prst="rect">
            <a:avLst/>
          </a:prstGeom>
          <a:noFill/>
        </p:spPr>
        <p:txBody>
          <a:bodyPr wrap="square" rtlCol="0">
            <a:spAutoFit/>
          </a:bodyPr>
          <a:lstStyle/>
          <a:p>
            <a:r>
              <a:rPr lang="en-GB" sz="1400" dirty="0" smtClean="0"/>
              <a:t>Page 8</a:t>
            </a:r>
            <a:endParaRPr lang="en-GB" sz="1400" dirty="0"/>
          </a:p>
        </p:txBody>
      </p:sp>
    </p:spTree>
    <p:extLst>
      <p:ext uri="{BB962C8B-B14F-4D97-AF65-F5344CB8AC3E}">
        <p14:creationId xmlns:p14="http://schemas.microsoft.com/office/powerpoint/2010/main" val="936738149"/>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0624090A7028340B963FCF00F359AF3" ma:contentTypeVersion="9" ma:contentTypeDescription="Create a new document." ma:contentTypeScope="" ma:versionID="f44669e629646b2aa6a6f9b4bec5c725">
  <xsd:schema xmlns:xsd="http://www.w3.org/2001/XMLSchema" xmlns:xs="http://www.w3.org/2001/XMLSchema" xmlns:p="http://schemas.microsoft.com/office/2006/metadata/properties" xmlns:ns3="16b6acc4-9131-47a7-90fa-8e86a86af8ae" targetNamespace="http://schemas.microsoft.com/office/2006/metadata/properties" ma:root="true" ma:fieldsID="420537673652dd8ccd0404332f67ed08" ns3:_="">
    <xsd:import namespace="16b6acc4-9131-47a7-90fa-8e86a86af8ae"/>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b6acc4-9131-47a7-90fa-8e86a86af8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BD630CA-292D-41E7-BD32-C7E97F9C3F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b6acc4-9131-47a7-90fa-8e86a86af8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82D438-6110-4FC1-9111-DE9DC170B157}">
  <ds:schemaRefs>
    <ds:schemaRef ds:uri="http://schemas.microsoft.com/sharepoint/v3/contenttype/forms"/>
  </ds:schemaRefs>
</ds:datastoreItem>
</file>

<file path=customXml/itemProps3.xml><?xml version="1.0" encoding="utf-8"?>
<ds:datastoreItem xmlns:ds="http://schemas.openxmlformats.org/officeDocument/2006/customXml" ds:itemID="{8867CA64-F0DA-4C90-9FDD-5C6E397FC0F3}">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16b6acc4-9131-47a7-90fa-8e86a86af8a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2474</TotalTime>
  <Words>809</Words>
  <Application>Microsoft Office PowerPoint</Application>
  <PresentationFormat>On-screen Show (4:3)</PresentationFormat>
  <Paragraphs>90</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Rockwell</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Walsall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Sefia Bibi (Reablement Officer)</dc:creator>
  <cp:lastModifiedBy>Sefia Bibi (Reablement Officer)</cp:lastModifiedBy>
  <cp:revision>47</cp:revision>
  <dcterms:created xsi:type="dcterms:W3CDTF">2022-03-04T11:37:23Z</dcterms:created>
  <dcterms:modified xsi:type="dcterms:W3CDTF">2022-03-17T15:37:24Z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0x010100F0624090A7028340B963FCF00F359AF3</vt:lpwstr>
  </property>
</Properties>
</file>